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3" r:id="rId3"/>
    <p:sldMasterId id="2147483724" r:id="rId4"/>
  </p:sldMasterIdLst>
  <p:notesMasterIdLst>
    <p:notesMasterId r:id="rId72"/>
  </p:notesMasterIdLst>
  <p:handoutMasterIdLst>
    <p:handoutMasterId r:id="rId73"/>
  </p:handoutMasterIdLst>
  <p:sldIdLst>
    <p:sldId id="256"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32" r:id="rId64"/>
    <p:sldId id="262" r:id="rId65"/>
    <p:sldId id="269" r:id="rId66"/>
    <p:sldId id="330" r:id="rId67"/>
    <p:sldId id="331" r:id="rId68"/>
    <p:sldId id="266" r:id="rId69"/>
    <p:sldId id="267" r:id="rId70"/>
    <p:sldId id="261" r:id="rId71"/>
  </p:sldIdLst>
  <p:sldSz cx="9144000" cy="6858000" type="screen4x3"/>
  <p:notesSz cx="7104063" cy="10234613"/>
  <p:custDataLst>
    <p:tags r:id="rId7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1314" autoAdjust="0"/>
  </p:normalViewPr>
  <p:slideViewPr>
    <p:cSldViewPr>
      <p:cViewPr varScale="1">
        <p:scale>
          <a:sx n="107" d="100"/>
          <a:sy n="107" d="100"/>
        </p:scale>
        <p:origin x="-190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24550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19</a:t>
            </a:fld>
            <a:endParaRPr lang="el-GR" dirty="0"/>
          </a:p>
        </p:txBody>
      </p:sp>
    </p:spTree>
    <p:extLst>
      <p:ext uri="{BB962C8B-B14F-4D97-AF65-F5344CB8AC3E}">
        <p14:creationId xmlns:p14="http://schemas.microsoft.com/office/powerpoint/2010/main" val="2070565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20</a:t>
            </a:fld>
            <a:endParaRPr lang="el-GR" dirty="0"/>
          </a:p>
        </p:txBody>
      </p:sp>
    </p:spTree>
    <p:extLst>
      <p:ext uri="{BB962C8B-B14F-4D97-AF65-F5344CB8AC3E}">
        <p14:creationId xmlns:p14="http://schemas.microsoft.com/office/powerpoint/2010/main" val="1267115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409567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3034446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361486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3862466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3062413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1506681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0"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410194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209385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1019591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1413115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3482733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3027979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148170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1233901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3841609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2410382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0"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1215698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371903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4002042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4057391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1222418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3743556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1463506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825745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4010864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2333750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1211497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59</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226999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66</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80115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793492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541566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138436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35710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l-GR" dirty="0">
              <a:solidFill>
                <a:srgbClr val="FFFFFF"/>
              </a:solidFill>
            </a:endParaRPr>
          </a:p>
        </p:txBody>
      </p:sp>
      <p:sp>
        <p:nvSpPr>
          <p:cNvPr id="5017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l-GR" smtClean="0"/>
              <a:t>Kλικ για επεξεργασία του τίτλου</a:t>
            </a:r>
            <a:endParaRPr lang="el-GR"/>
          </a:p>
        </p:txBody>
      </p:sp>
      <p:sp>
        <p:nvSpPr>
          <p:cNvPr id="5017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l-GR" smtClean="0"/>
              <a:t>Κάντε κλικ για να επεξεργαστείτε τον υπότιτλο του υποδείγματος</a:t>
            </a:r>
            <a:endParaRPr lang="el-GR"/>
          </a:p>
        </p:txBody>
      </p:sp>
      <p:sp>
        <p:nvSpPr>
          <p:cNvPr id="5" name="Rectangle 5"/>
          <p:cNvSpPr>
            <a:spLocks noGrp="1" noChangeArrowheads="1"/>
          </p:cNvSpPr>
          <p:nvPr>
            <p:ph type="ftr" sz="quarter" idx="10"/>
          </p:nvPr>
        </p:nvSpPr>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8E2ABB92-6011-4F41-9E24-9820A60E8E64}" type="slidenum">
              <a:rPr lang="el-GR"/>
              <a:pPr>
                <a:defRPr/>
              </a:pPr>
              <a:t>‹#›</a:t>
            </a:fld>
            <a:endParaRPr lang="el-GR" dirty="0"/>
          </a:p>
        </p:txBody>
      </p:sp>
      <p:sp>
        <p:nvSpPr>
          <p:cNvPr id="7" name="Rectangle 7"/>
          <p:cNvSpPr>
            <a:spLocks noGrp="1" noChangeArrowheads="1"/>
          </p:cNvSpPr>
          <p:nvPr>
            <p:ph type="dt" sz="quarter" idx="12"/>
          </p:nvPr>
        </p:nvSpPr>
        <p:spPr/>
        <p:txBody>
          <a:bodyPr/>
          <a:lstStyle>
            <a:lvl1pPr>
              <a:defRPr/>
            </a:lvl1pPr>
          </a:lstStyle>
          <a:p>
            <a:pPr>
              <a:defRPr/>
            </a:pPr>
            <a:endParaRPr lang="el-GR" dirty="0">
              <a:solidFill>
                <a:srgbClr val="FFFFFF"/>
              </a:solidFill>
            </a:endParaRPr>
          </a:p>
        </p:txBody>
      </p:sp>
    </p:spTree>
    <p:extLst>
      <p:ext uri="{BB962C8B-B14F-4D97-AF65-F5344CB8AC3E}">
        <p14:creationId xmlns:p14="http://schemas.microsoft.com/office/powerpoint/2010/main" val="103770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sz="3600" b="1"/>
            </a:lvl1pPr>
          </a:lstStyle>
          <a:p>
            <a:r>
              <a:rPr lang="el-GR" dirty="0" smtClean="0"/>
              <a:t>Kλικ για επεξεργασία του τίτλου</a:t>
            </a:r>
            <a:endParaRPr lang="el-GR" dirty="0"/>
          </a:p>
        </p:txBody>
      </p:sp>
      <p:sp>
        <p:nvSpPr>
          <p:cNvPr id="3" name="2 - Θέση περιεχομένου"/>
          <p:cNvSpPr>
            <a:spLocks noGrp="1"/>
          </p:cNvSpPr>
          <p:nvPr>
            <p:ph idx="1"/>
          </p:nvPr>
        </p:nvSpPr>
        <p:spPr/>
        <p:txBody>
          <a:bodyPr/>
          <a:lstStyle>
            <a:lvl1pPr marL="342900" indent="-342900">
              <a:lnSpc>
                <a:spcPct val="110000"/>
              </a:lnSpc>
              <a:spcBef>
                <a:spcPts val="800"/>
              </a:spcBef>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lnSpc>
                <a:spcPct val="110000"/>
              </a:lnSpc>
              <a:spcBef>
                <a:spcPts val="800"/>
              </a:spcBef>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lnSpc>
                <a:spcPct val="110000"/>
              </a:lnSpc>
              <a:spcBef>
                <a:spcPts val="800"/>
              </a:spcBef>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lnSpc>
                <a:spcPct val="110000"/>
              </a:lnSpc>
              <a:spcBef>
                <a:spcPts val="800"/>
              </a:spcBef>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lnSpc>
                <a:spcPct val="110000"/>
              </a:lnSpc>
              <a:spcBef>
                <a:spcPts val="800"/>
              </a:spcBef>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dirty="0" smtClean="0"/>
              <a:t>Kλικ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effectLst/>
              </a:defRPr>
            </a:lvl1pPr>
          </a:lstStyle>
          <a:p>
            <a:pPr>
              <a:defRPr/>
            </a:pPr>
            <a:fld id="{8198C6A6-8556-485F-81D9-A8F098D09877}" type="slidenum">
              <a:rPr lang="el-GR" smtClean="0"/>
              <a:pPr>
                <a:defRPr/>
              </a:pPr>
              <a:t>‹#›</a:t>
            </a:fld>
            <a:endParaRPr lang="el-GR" dirty="0"/>
          </a:p>
        </p:txBody>
      </p:sp>
      <p:sp>
        <p:nvSpPr>
          <p:cNvPr id="7" name="Line 43"/>
          <p:cNvSpPr>
            <a:spLocks noChangeShapeType="1"/>
          </p:cNvSpPr>
          <p:nvPr userDrawn="1"/>
        </p:nvSpPr>
        <p:spPr bwMode="auto">
          <a:xfrm>
            <a:off x="323528" y="1052736"/>
            <a:ext cx="85344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dirty="0">
              <a:solidFill>
                <a:srgbClr val="FFFFFF"/>
              </a:solidFill>
            </a:endParaRPr>
          </a:p>
        </p:txBody>
      </p:sp>
    </p:spTree>
    <p:extLst>
      <p:ext uri="{BB962C8B-B14F-4D97-AF65-F5344CB8AC3E}">
        <p14:creationId xmlns:p14="http://schemas.microsoft.com/office/powerpoint/2010/main" val="3099659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39"/>
            <a:ext cx="8229600" cy="1090531"/>
          </a:xfrm>
        </p:spPr>
        <p:txBody>
          <a:bodyPr/>
          <a:lstStyle>
            <a:lvl1pPr>
              <a:defRPr sz="3600" b="1"/>
            </a:lvl1pPr>
          </a:lstStyle>
          <a:p>
            <a:r>
              <a:rPr lang="el-GR" smtClean="0"/>
              <a:t>Kλικ για επεξεργασία του τίτλου</a:t>
            </a:r>
            <a:endParaRPr lang="el-GR" dirty="0"/>
          </a:p>
        </p:txBody>
      </p:sp>
      <p:sp>
        <p:nvSpPr>
          <p:cNvPr id="3" name="2 - Θέση περιεχομένου"/>
          <p:cNvSpPr>
            <a:spLocks noGrp="1"/>
          </p:cNvSpPr>
          <p:nvPr>
            <p:ph idx="1"/>
          </p:nvPr>
        </p:nvSpPr>
        <p:spPr>
          <a:xfrm>
            <a:off x="457200" y="1556792"/>
            <a:ext cx="8229600" cy="4463008"/>
          </a:xfrm>
        </p:spPr>
        <p:txBody>
          <a:bodyPr/>
          <a:lstStyle>
            <a:lvl1pPr marL="342900" indent="-342900">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effectLst/>
              </a:defRPr>
            </a:lvl1pPr>
          </a:lstStyle>
          <a:p>
            <a:pPr>
              <a:defRPr/>
            </a:pPr>
            <a:fld id="{8198C6A6-8556-485F-81D9-A8F098D09877}" type="slidenum">
              <a:rPr lang="el-GR" smtClean="0"/>
              <a:pPr>
                <a:defRPr/>
              </a:pPr>
              <a:t>‹#›</a:t>
            </a:fld>
            <a:endParaRPr lang="el-GR" dirty="0"/>
          </a:p>
        </p:txBody>
      </p:sp>
      <p:sp>
        <p:nvSpPr>
          <p:cNvPr id="7" name="Line 43"/>
          <p:cNvSpPr>
            <a:spLocks noChangeShapeType="1"/>
          </p:cNvSpPr>
          <p:nvPr userDrawn="1"/>
        </p:nvSpPr>
        <p:spPr bwMode="auto">
          <a:xfrm>
            <a:off x="323528" y="1322519"/>
            <a:ext cx="85344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dirty="0">
              <a:solidFill>
                <a:srgbClr val="FFFFFF"/>
              </a:solidFill>
            </a:endParaRPr>
          </a:p>
        </p:txBody>
      </p:sp>
    </p:spTree>
    <p:extLst>
      <p:ext uri="{BB962C8B-B14F-4D97-AF65-F5344CB8AC3E}">
        <p14:creationId xmlns:p14="http://schemas.microsoft.com/office/powerpoint/2010/main" val="3644921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F4274A-3E1F-429B-93CD-83637C754FB2}" type="slidenum">
              <a:rPr lang="el-GR"/>
              <a:pPr>
                <a:defRPr/>
              </a:pPr>
              <a:t>‹#›</a:t>
            </a:fld>
            <a:endParaRPr lang="el-GR" dirty="0"/>
          </a:p>
        </p:txBody>
      </p:sp>
    </p:spTree>
    <p:extLst>
      <p:ext uri="{BB962C8B-B14F-4D97-AF65-F5344CB8AC3E}">
        <p14:creationId xmlns:p14="http://schemas.microsoft.com/office/powerpoint/2010/main" val="1932884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207B58-808E-42F4-9881-88645C632675}" type="slidenum">
              <a:rPr lang="el-GR"/>
              <a:pPr>
                <a:defRPr/>
              </a:pPr>
              <a:t>‹#›</a:t>
            </a:fld>
            <a:endParaRPr lang="el-GR" dirty="0"/>
          </a:p>
        </p:txBody>
      </p:sp>
    </p:spTree>
    <p:extLst>
      <p:ext uri="{BB962C8B-B14F-4D97-AF65-F5344CB8AC3E}">
        <p14:creationId xmlns:p14="http://schemas.microsoft.com/office/powerpoint/2010/main" val="1783101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DCD191-6424-4621-81DE-459D13F2F860}" type="slidenum">
              <a:rPr lang="el-GR"/>
              <a:pPr>
                <a:defRPr/>
              </a:pPr>
              <a:t>‹#›</a:t>
            </a:fld>
            <a:endParaRPr lang="el-GR" dirty="0"/>
          </a:p>
        </p:txBody>
      </p:sp>
    </p:spTree>
    <p:extLst>
      <p:ext uri="{BB962C8B-B14F-4D97-AF65-F5344CB8AC3E}">
        <p14:creationId xmlns:p14="http://schemas.microsoft.com/office/powerpoint/2010/main" val="133599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586E21-CE0C-477C-85B7-757B0DE2A1A3}" type="slidenum">
              <a:rPr lang="el-GR"/>
              <a:pPr>
                <a:defRPr/>
              </a:pPr>
              <a:t>‹#›</a:t>
            </a:fld>
            <a:endParaRPr lang="el-GR" dirty="0"/>
          </a:p>
        </p:txBody>
      </p:sp>
    </p:spTree>
    <p:extLst>
      <p:ext uri="{BB962C8B-B14F-4D97-AF65-F5344CB8AC3E}">
        <p14:creationId xmlns:p14="http://schemas.microsoft.com/office/powerpoint/2010/main" val="357724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D01522-B095-4E74-B527-DB930D27A770}" type="slidenum">
              <a:rPr lang="el-GR"/>
              <a:pPr>
                <a:defRPr/>
              </a:pPr>
              <a:t>‹#›</a:t>
            </a:fld>
            <a:endParaRPr lang="el-GR" dirty="0"/>
          </a:p>
        </p:txBody>
      </p:sp>
    </p:spTree>
    <p:extLst>
      <p:ext uri="{BB962C8B-B14F-4D97-AF65-F5344CB8AC3E}">
        <p14:creationId xmlns:p14="http://schemas.microsoft.com/office/powerpoint/2010/main" val="1758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6E543F-9972-498B-BAC0-66756E033BB3}" type="slidenum">
              <a:rPr lang="el-GR"/>
              <a:pPr>
                <a:defRPr/>
              </a:pPr>
              <a:t>‹#›</a:t>
            </a:fld>
            <a:endParaRPr lang="el-GR" dirty="0"/>
          </a:p>
        </p:txBody>
      </p:sp>
    </p:spTree>
    <p:extLst>
      <p:ext uri="{BB962C8B-B14F-4D97-AF65-F5344CB8AC3E}">
        <p14:creationId xmlns:p14="http://schemas.microsoft.com/office/powerpoint/2010/main" val="266358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8D5C53-57CA-4069-AFD2-7C85A528B9DC}" type="slidenum">
              <a:rPr lang="el-GR"/>
              <a:pPr>
                <a:defRPr/>
              </a:pPr>
              <a:t>‹#›</a:t>
            </a:fld>
            <a:endParaRPr lang="el-GR" dirty="0"/>
          </a:p>
        </p:txBody>
      </p:sp>
    </p:spTree>
    <p:extLst>
      <p:ext uri="{BB962C8B-B14F-4D97-AF65-F5344CB8AC3E}">
        <p14:creationId xmlns:p14="http://schemas.microsoft.com/office/powerpoint/2010/main" val="859980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a:p>
        </p:txBody>
      </p:sp>
      <p:sp>
        <p:nvSpPr>
          <p:cNvPr id="3" name="Θέση ημερομηνίας 2"/>
          <p:cNvSpPr>
            <a:spLocks noGrp="1"/>
          </p:cNvSpPr>
          <p:nvPr>
            <p:ph type="dt" sz="half" idx="10"/>
          </p:nvPr>
        </p:nvSpPr>
        <p:spPr/>
        <p:txBody>
          <a:bodyPr/>
          <a:lstStyle/>
          <a:p>
            <a:pPr>
              <a:defRPr/>
            </a:pPr>
            <a:endParaRPr lang="el-GR" dirty="0">
              <a:solidFill>
                <a:srgbClr val="FFFFFF"/>
              </a:solidFill>
            </a:endParaRPr>
          </a:p>
        </p:txBody>
      </p:sp>
      <p:sp>
        <p:nvSpPr>
          <p:cNvPr id="4" name="Θέση υποσέλιδου 3"/>
          <p:cNvSpPr>
            <a:spLocks noGrp="1"/>
          </p:cNvSpPr>
          <p:nvPr>
            <p:ph type="ftr" sz="quarter" idx="11"/>
          </p:nvPr>
        </p:nvSpPr>
        <p:spPr/>
        <p:txBody>
          <a:bodyPr/>
          <a:lstStyle/>
          <a:p>
            <a:pPr>
              <a:defRPr/>
            </a:pPr>
            <a:endParaRPr lang="el-GR" dirty="0">
              <a:solidFill>
                <a:srgbClr val="FFFFFF"/>
              </a:solidFill>
            </a:endParaRPr>
          </a:p>
        </p:txBody>
      </p:sp>
      <p:sp>
        <p:nvSpPr>
          <p:cNvPr id="5" name="Θέση αριθμού διαφάνειας 4"/>
          <p:cNvSpPr>
            <a:spLocks noGrp="1"/>
          </p:cNvSpPr>
          <p:nvPr>
            <p:ph type="sldNum" sz="quarter" idx="12"/>
          </p:nvPr>
        </p:nvSpPr>
        <p:spPr/>
        <p:txBody>
          <a:bodyPr/>
          <a:lstStyle/>
          <a:p>
            <a:pPr>
              <a:defRPr/>
            </a:pPr>
            <a:fld id="{DDC0A718-727F-4B41-BB27-44FCE954EB78}" type="slidenum">
              <a:rPr lang="el-GR" smtClean="0"/>
              <a:pPr>
                <a:defRPr/>
              </a:pPr>
              <a:t>‹#›</a:t>
            </a:fld>
            <a:endParaRPr lang="el-GR" dirty="0"/>
          </a:p>
        </p:txBody>
      </p:sp>
    </p:spTree>
    <p:extLst>
      <p:ext uri="{BB962C8B-B14F-4D97-AF65-F5344CB8AC3E}">
        <p14:creationId xmlns:p14="http://schemas.microsoft.com/office/powerpoint/2010/main" val="1182147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92100"/>
            <a:ext cx="2057400" cy="57277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92100"/>
            <a:ext cx="6019800" cy="57277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2D035F-B9A4-46CB-98D6-3FAC25A8AB63}" type="slidenum">
              <a:rPr lang="el-GR"/>
              <a:pPr>
                <a:defRPr/>
              </a:pPr>
              <a:t>‹#›</a:t>
            </a:fld>
            <a:endParaRPr lang="el-GR" dirty="0"/>
          </a:p>
        </p:txBody>
      </p:sp>
    </p:spTree>
    <p:extLst>
      <p:ext uri="{BB962C8B-B14F-4D97-AF65-F5344CB8AC3E}">
        <p14:creationId xmlns:p14="http://schemas.microsoft.com/office/powerpoint/2010/main" val="2283145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905000"/>
            <a:ext cx="8229600" cy="4114800"/>
          </a:xfrm>
        </p:spPr>
        <p:txBody>
          <a:bodyPr/>
          <a:lstStyle/>
          <a:p>
            <a:pPr lvl="0"/>
            <a:r>
              <a:rPr lang="el-GR" noProof="0" dirty="0" smtClean="0"/>
              <a:t>Κάντε κλικ στο εικονίδιο για να προσθέσετε έναν πίνακα</a:t>
            </a: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6193FA-F154-4751-AE67-3038BDA3C1C7}" type="slidenum">
              <a:rPr lang="el-GR"/>
              <a:pPr>
                <a:defRPr/>
              </a:pPr>
              <a:t>‹#›</a:t>
            </a:fld>
            <a:endParaRPr lang="el-GR" dirty="0"/>
          </a:p>
        </p:txBody>
      </p:sp>
    </p:spTree>
    <p:extLst>
      <p:ext uri="{BB962C8B-B14F-4D97-AF65-F5344CB8AC3E}">
        <p14:creationId xmlns:p14="http://schemas.microsoft.com/office/powerpoint/2010/main" val="294485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92100"/>
            <a:ext cx="8229600" cy="5727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3FB8F1-E99E-4B35-A2F6-AAA4A5788990}" type="slidenum">
              <a:rPr lang="el-GR"/>
              <a:pPr>
                <a:defRPr/>
              </a:pPr>
              <a:t>‹#›</a:t>
            </a:fld>
            <a:endParaRPr lang="el-GR" dirty="0"/>
          </a:p>
        </p:txBody>
      </p:sp>
    </p:spTree>
    <p:extLst>
      <p:ext uri="{BB962C8B-B14F-4D97-AF65-F5344CB8AC3E}">
        <p14:creationId xmlns:p14="http://schemas.microsoft.com/office/powerpoint/2010/main" val="738956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AEDAB8-1772-4A76-A910-7FF9010558EB}" type="slidenum">
              <a:rPr lang="el-GR"/>
              <a:pPr>
                <a:defRPr/>
              </a:pPr>
              <a:t>‹#›</a:t>
            </a:fld>
            <a:endParaRPr lang="el-GR" dirty="0"/>
          </a:p>
        </p:txBody>
      </p:sp>
    </p:spTree>
    <p:extLst>
      <p:ext uri="{BB962C8B-B14F-4D97-AF65-F5344CB8AC3E}">
        <p14:creationId xmlns:p14="http://schemas.microsoft.com/office/powerpoint/2010/main" val="3745631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5" name="Rectangle 6"/>
          <p:cNvSpPr>
            <a:spLocks noGrp="1" noChangeArrowheads="1"/>
          </p:cNvSpPr>
          <p:nvPr>
            <p:ph type="sldNum" sz="quarter" idx="12"/>
          </p:nvPr>
        </p:nvSpPr>
        <p:spPr>
          <a:xfrm>
            <a:off x="6876256" y="6237312"/>
            <a:ext cx="2133600" cy="476250"/>
          </a:xfrm>
          <a:ln/>
        </p:spPr>
        <p:txBody>
          <a:bodyPr/>
          <a:lstStyle>
            <a:lvl1pPr>
              <a:defRPr/>
            </a:lvl1pPr>
          </a:lstStyle>
          <a:p>
            <a:pPr>
              <a:defRPr/>
            </a:pPr>
            <a:fld id="{8E1E4C69-F127-4E0A-B5BA-8E15EBCF7F93}" type="slidenum">
              <a:rPr lang="el-GR"/>
              <a:pPr>
                <a:defRPr/>
              </a:pPr>
              <a:t>‹#›</a:t>
            </a:fld>
            <a:endParaRPr lang="el-GR" dirty="0"/>
          </a:p>
        </p:txBody>
      </p:sp>
    </p:spTree>
    <p:extLst>
      <p:ext uri="{BB962C8B-B14F-4D97-AF65-F5344CB8AC3E}">
        <p14:creationId xmlns:p14="http://schemas.microsoft.com/office/powerpoint/2010/main" val="3191560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76228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6360898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1754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9272178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4237433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352621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320503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573402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94859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1529549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2157804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0344934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71124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8769727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3282361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9629334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267847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5222284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51947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849224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tile tx="0" ty="0" sx="100000" sy="100000" flip="none" algn="tl"/>
        </a:blipFill>
        <a:effectLst/>
      </p:bgPr>
    </p:bg>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bwMode="auto">
          <a:xfrm>
            <a:off x="457200" y="188640"/>
            <a:ext cx="8229600" cy="936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dirty="0" smtClean="0"/>
              <a:t>Κάντε κλικ για επεξεργασία του τίτλου</a:t>
            </a:r>
          </a:p>
        </p:txBody>
      </p:sp>
      <p:sp>
        <p:nvSpPr>
          <p:cNvPr id="500739" name="Rectangle 3"/>
          <p:cNvSpPr>
            <a:spLocks noGrp="1" noChangeArrowheads="1"/>
          </p:cNvSpPr>
          <p:nvPr>
            <p:ph type="body" idx="1"/>
          </p:nvPr>
        </p:nvSpPr>
        <p:spPr bwMode="auto">
          <a:xfrm>
            <a:off x="457200" y="1340768"/>
            <a:ext cx="8229600" cy="4679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mn-lt"/>
              </a:rPr>
              <a:t>Kλικ</a:t>
            </a: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 για επεξεργασία των στυλ του υποδείγματος</a:t>
            </a: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Δεύτερου επιπέδου</a:t>
            </a:r>
          </a:p>
          <a:p>
            <a:pPr marL="1143000" marR="0" lvl="2" indent="-2286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Τρίτου επιπέδου</a:t>
            </a:r>
          </a:p>
          <a:p>
            <a:pPr marL="1600200" marR="0" lvl="3" indent="-2286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Τέταρτου επιπέδου</a:t>
            </a:r>
          </a:p>
          <a:p>
            <a:pPr marL="2057400" marR="0" lvl="4" indent="-228600" algn="l" defTabSz="914400" rtl="0" eaLnBrk="0" fontAlgn="base" latinLnBrk="0" hangingPunct="0">
              <a:lnSpc>
                <a:spcPct val="100000"/>
              </a:lnSpc>
              <a:spcBef>
                <a:spcPct val="20000"/>
              </a:spcBef>
              <a:spcAft>
                <a:spcPct val="0"/>
              </a:spcAft>
              <a:buClr>
                <a:srgbClr val="6D6D6D"/>
              </a:buClr>
              <a:buSzPct val="80000"/>
              <a:buFont typeface="Wingdings" pitchFamily="2" charset="2"/>
              <a:buChar char="v"/>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Πέμπτου επιπέδου</a:t>
            </a:r>
            <a:endParaRPr kumimoji="0" lang="el-GR"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lt"/>
            </a:endParaRPr>
          </a:p>
        </p:txBody>
      </p:sp>
      <p:sp>
        <p:nvSpPr>
          <p:cNvPr id="500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l-GR" dirty="0">
              <a:solidFill>
                <a:srgbClr val="FFFFFF"/>
              </a:solidFill>
            </a:endParaRPr>
          </a:p>
        </p:txBody>
      </p:sp>
      <p:sp>
        <p:nvSpPr>
          <p:cNvPr id="500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l-GR" dirty="0">
              <a:solidFill>
                <a:srgbClr val="FFFFFF"/>
              </a:solidFill>
            </a:endParaRPr>
          </a:p>
        </p:txBody>
      </p:sp>
      <p:sp>
        <p:nvSpPr>
          <p:cNvPr id="500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effectLst>
                  <a:outerShdw blurRad="38100" dist="38100" dir="2700000" algn="tl">
                    <a:srgbClr val="000000"/>
                  </a:outerShdw>
                </a:effectLst>
                <a:latin typeface="Arial" charset="0"/>
              </a:defRPr>
            </a:lvl1pPr>
          </a:lstStyle>
          <a:p>
            <a:pPr>
              <a:defRPr/>
            </a:pPr>
            <a:fld id="{DDC0A718-727F-4B41-BB27-44FCE954EB78}" type="slidenum">
              <a:rPr lang="el-GR" smtClean="0"/>
              <a:pPr>
                <a:defRPr/>
              </a:pPr>
              <a:t>‹#›</a:t>
            </a:fld>
            <a:endParaRPr lang="el-GR" dirty="0"/>
          </a:p>
        </p:txBody>
      </p:sp>
    </p:spTree>
    <p:extLst>
      <p:ext uri="{BB962C8B-B14F-4D97-AF65-F5344CB8AC3E}">
        <p14:creationId xmlns:p14="http://schemas.microsoft.com/office/powerpoint/2010/main" val="153370014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hdr="0" ftr="0" dt="0"/>
  <p:txStyles>
    <p:titleStyle>
      <a:lvl1pPr algn="ctr" rtl="0" eaLnBrk="1" fontAlgn="base" hangingPunct="1">
        <a:spcBef>
          <a:spcPct val="0"/>
        </a:spcBef>
        <a:spcAft>
          <a:spcPct val="0"/>
        </a:spcAft>
        <a:defRPr sz="3400">
          <a:solidFill>
            <a:srgbClr val="A50021"/>
          </a:solidFill>
          <a:effectLst>
            <a:outerShdw blurRad="38100" dist="38100" dir="2700000" algn="tl">
              <a:srgbClr val="000000"/>
            </a:outerShdw>
          </a:effectLst>
          <a:latin typeface="Arial Narrow" panose="020B0606020202030204" pitchFamily="34" charset="0"/>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marR="0" indent="-3429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2pPr>
      <a:lvl3pPr marL="1143000" marR="0" indent="-2286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defRPr>
      </a:lvl3pPr>
      <a:lvl4pPr marL="1600200" marR="0" indent="-22860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4pPr>
      <a:lvl5pPr marL="2057400" marR="0" indent="-228600" algn="l" defTabSz="914400" rtl="0" eaLnBrk="1" fontAlgn="base" latinLnBrk="0" hangingPunct="1">
        <a:lnSpc>
          <a:spcPct val="100000"/>
        </a:lnSpc>
        <a:spcBef>
          <a:spcPct val="20000"/>
        </a:spcBef>
        <a:spcAft>
          <a:spcPct val="0"/>
        </a:spcAft>
        <a:buClr>
          <a:srgbClr val="6D6D6D"/>
        </a:buClr>
        <a:buSzPct val="80000"/>
        <a:buFont typeface="Wingdings" pitchFamily="2" charset="2"/>
        <a:buChar char="v"/>
        <a:tabLst/>
        <a:defRPr sz="2200">
          <a:solidFill>
            <a:schemeClr val="accent4">
              <a:lumMod val="10000"/>
            </a:schemeClr>
          </a:solidFill>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7493042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6374745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8" Type="http://schemas.openxmlformats.org/officeDocument/2006/relationships/hyperlink" Target="http://img.medicalexpo.com/images_me/photo-m2/modular-total-shoulder-prosthesis-70192-6754165.jpg" TargetMode="External"/><Relationship Id="rId3" Type="http://schemas.openxmlformats.org/officeDocument/2006/relationships/image" Target="../media/image10.jpeg"/><Relationship Id="rId7" Type="http://schemas.openxmlformats.org/officeDocument/2006/relationships/hyperlink" Target="http://3.bp.blogspot.com/-jmbPJuaUw6s/UpsyQ3tfEvI/AAAAAAAAEG4/3htLj3Np_ic/s1600/Screen+Shot+2013-12-01+at+4.55.36+AM.pn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www.oapublishinglondon.com/images/html_figures/O7-004.jpg"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jbjs.org/content/jbjsam/91/8/1932/F1.medium.gi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www.obgynnews.com/fileadmin/qhi_archive/ArticlePDF/AJO/036120009s1.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www.obgynnews.com/fileadmin/qhi_archive/ArticlePDF/AJO/036120009s1.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www.obgynnews.com/fileadmin/qhi_archive/ArticlePDF/AJO/036120009s1.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www.obgynnews.com/fileadmin/qhi_archive/ArticlePDF/AJO/036120009s1.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www.pt.ntu.edu.tw/hmchai/Kinesiology/KINupper/Shoulder.files/RetroversionOfHumeralHeadSuperiorView.p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4.bp.blogspot.com/-wOGKK8HlZ8o/Uy2Fe68f3HI/AAAAAAAAEmA/qOvUGYSkCvs/s1600/ecc.jp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326.p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hyperlink" Target="http://creativecommons.org/licenses/by/2.5/" TargetMode="External"/><Relationship Id="rId4" Type="http://schemas.openxmlformats.org/officeDocument/2006/relationships/hyperlink" Target="http://www.plosone.org/article/info:doi/10.1371/journal.pone.007579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hyperlink" Target="http://creativecommons.org/licenses/by/2.5/" TargetMode="External"/><Relationship Id="rId4" Type="http://schemas.openxmlformats.org/officeDocument/2006/relationships/hyperlink" Target="http://www.plosone.org/article/info:doi/10.1371/journal.pone.007579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hyperlink" Target="http://creativecommons.org/licenses/by/2.5/" TargetMode="External"/><Relationship Id="rId4" Type="http://schemas.openxmlformats.org/officeDocument/2006/relationships/hyperlink" Target="http://www.plosone.org/article/info:doi/10.1371/journal.pone.007579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hyperlink" Target="http://creativecommons.org/licenses/by/2.5/" TargetMode="External"/><Relationship Id="rId4" Type="http://schemas.openxmlformats.org/officeDocument/2006/relationships/hyperlink" Target="http://www.plosone.org/article/info:doi/10.1371/journal.pone.0075791"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hyperlink" Target="http://creativecommons.org/licenses/by-sa/2.0/" TargetMode="External"/><Relationship Id="rId4" Type="http://schemas.openxmlformats.org/officeDocument/2006/relationships/hyperlink" Target="http://www.shoulderdoc.co.uk/images/uploaded/reversed_02b1.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www.ncbi.nlm.nih.gov/pmc/articles/PMC3148356/bin/11999_2011_1861_Fig1_HTML.jpg" TargetMode="External"/><Relationship Id="rId5" Type="http://schemas.openxmlformats.org/officeDocument/2006/relationships/hyperlink" Target="https://www2.aofoundation.org/AOFileServerSurgery/MyPortalFiles?FilePath=/Surgery/en/_img/surgery/04-Approaches/11/2010/A40_Deltapectoral/11_A40_i155_PI_2010-11-17_218.gif" TargetMode="Externa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hyperlink" Target="http://shoulderarthritis.blogspot.gr/2013/11/shoulder-joint-replacement-step-by-step.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hyperlink" Target="http://creativecommons.org/licenses/by-nc/3.0/" TargetMode="External"/><Relationship Id="rId4" Type="http://schemas.openxmlformats.org/officeDocument/2006/relationships/hyperlink" Target="http://jkoa.org/DOIx.php?id=10.4055/jkoa.2013.48.1.7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1.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aofoundation.org/Structure/Pages/default.asp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orthoinfo.aaos.org/"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creativecommons.org/licenses/by-sa/2.0/" TargetMode="External"/><Relationship Id="rId4" Type="http://schemas.openxmlformats.org/officeDocument/2006/relationships/hyperlink" Target="http://shoulderdoc.co.uk/content/assets/7055-166.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akhanddoc.com/illustrations/Shoulder%20Replacement%203%20-%20Resurfacing%20final.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170865"/>
            <a:ext cx="9144000" cy="1754079"/>
          </a:xfrm>
        </p:spPr>
        <p:txBody>
          <a:bodyPr>
            <a:noAutofit/>
          </a:bodyPr>
          <a:lstStyle/>
          <a:p>
            <a:pPr lvl="1" algn="ctr"/>
            <a:r>
              <a:rPr lang="el-GR" sz="3600" b="1" dirty="0" smtClean="0">
                <a:solidFill>
                  <a:schemeClr val="tx1"/>
                </a:solidFill>
                <a:latin typeface="+mn-lt"/>
              </a:rPr>
              <a:t>Κλινική Άσκηση στη Φυσικοθεραπεία Μυοσκελετικών Κακώσεων και Παθήσεων</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1296145"/>
          </a:xfrm>
        </p:spPr>
        <p:txBody>
          <a:bodyPr>
            <a:normAutofit/>
          </a:bodyPr>
          <a:lstStyle/>
          <a:p>
            <a:pPr>
              <a:spcBef>
                <a:spcPts val="0"/>
              </a:spcBef>
              <a:spcAft>
                <a:spcPts val="1200"/>
              </a:spcAft>
            </a:pPr>
            <a:r>
              <a:rPr lang="el-GR" sz="2600" b="1" dirty="0" smtClean="0"/>
              <a:t>Ενότητα </a:t>
            </a:r>
            <a:r>
              <a:rPr lang="en-US" sz="2600" b="1" dirty="0" smtClean="0"/>
              <a:t>12</a:t>
            </a:r>
            <a:r>
              <a:rPr lang="el-GR" sz="2600" dirty="0"/>
              <a:t>: Αρθροπλαστική  Ώμου: Ενδείξεις, Αντενδείξεις, Χειρουργικές Τεχνικές</a:t>
            </a:r>
            <a:endParaRPr lang="en-US" sz="26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481079" y="4069521"/>
            <a:ext cx="4627425" cy="923330"/>
          </a:xfrm>
          <a:prstGeom prst="rect">
            <a:avLst/>
          </a:prstGeom>
          <a:noFill/>
        </p:spPr>
        <p:txBody>
          <a:bodyPr wrap="square" rtlCol="0">
            <a:spAutoFit/>
          </a:bodyPr>
          <a:lstStyle/>
          <a:p>
            <a:r>
              <a:rPr lang="el-GR" b="1" dirty="0" smtClean="0">
                <a:solidFill>
                  <a:prstClr val="black"/>
                </a:solidFill>
                <a:latin typeface="+mn-lt"/>
              </a:rPr>
              <a:t>Δρ.</a:t>
            </a:r>
            <a:r>
              <a:rPr lang="el-GR" dirty="0" smtClean="0">
                <a:solidFill>
                  <a:prstClr val="black"/>
                </a:solidFill>
                <a:latin typeface="+mn-lt"/>
              </a:rPr>
              <a:t> </a:t>
            </a:r>
            <a:r>
              <a:rPr lang="el-GR" b="1" dirty="0" smtClean="0">
                <a:solidFill>
                  <a:prstClr val="black"/>
                </a:solidFill>
                <a:latin typeface="+mn-lt"/>
              </a:rPr>
              <a:t>Γεώργιος Παπαθανασίου,</a:t>
            </a:r>
            <a:r>
              <a:rPr lang="el-GR" dirty="0" smtClean="0">
                <a:solidFill>
                  <a:prstClr val="black"/>
                </a:solidFill>
                <a:latin typeface="+mn-lt"/>
              </a:rPr>
              <a:t> ΦΘ, </a:t>
            </a:r>
            <a:r>
              <a:rPr lang="en-US" dirty="0" smtClean="0">
                <a:solidFill>
                  <a:prstClr val="black"/>
                </a:solidFill>
                <a:latin typeface="+mn-lt"/>
              </a:rPr>
              <a:t>MSc, PhD</a:t>
            </a:r>
            <a:endParaRPr lang="el-GR" dirty="0" smtClean="0">
              <a:solidFill>
                <a:prstClr val="black"/>
              </a:solidFill>
              <a:latin typeface="+mn-lt"/>
            </a:endParaRPr>
          </a:p>
          <a:p>
            <a:r>
              <a:rPr lang="el-GR" dirty="0" smtClean="0">
                <a:solidFill>
                  <a:prstClr val="black"/>
                </a:solidFill>
                <a:latin typeface="+mn-lt"/>
              </a:rPr>
              <a:t>Αναπληρωτής Καθηγητής</a:t>
            </a:r>
          </a:p>
          <a:p>
            <a:r>
              <a:rPr lang="el-GR" dirty="0" smtClean="0">
                <a:solidFill>
                  <a:prstClr val="black"/>
                </a:solidFill>
                <a:latin typeface="+mn-lt"/>
              </a:rPr>
              <a:t>Τμήμα Φυσικοθεραπείας – ΤΕΙ Αθήνας</a:t>
            </a:r>
          </a:p>
        </p:txBody>
      </p:sp>
      <p:sp>
        <p:nvSpPr>
          <p:cNvPr id="14" name="TextBox 3"/>
          <p:cNvSpPr txBox="1"/>
          <p:nvPr/>
        </p:nvSpPr>
        <p:spPr>
          <a:xfrm>
            <a:off x="489622" y="4069521"/>
            <a:ext cx="4010370" cy="923330"/>
          </a:xfrm>
          <a:prstGeom prst="rect">
            <a:avLst/>
          </a:prstGeom>
          <a:noFill/>
        </p:spPr>
        <p:txBody>
          <a:bodyPr wrap="square" rtlCol="0">
            <a:spAutoFit/>
          </a:bodyPr>
          <a:lstStyle/>
          <a:p>
            <a:r>
              <a:rPr lang="el-GR" b="1" dirty="0" smtClean="0">
                <a:solidFill>
                  <a:prstClr val="black"/>
                </a:solidFill>
                <a:latin typeface="+mn-lt"/>
              </a:rPr>
              <a:t>Σοφία Στάση, </a:t>
            </a:r>
            <a:r>
              <a:rPr lang="el-GR" dirty="0" smtClean="0">
                <a:solidFill>
                  <a:prstClr val="black"/>
                </a:solidFill>
                <a:latin typeface="+mn-lt"/>
              </a:rPr>
              <a:t>ΦΘ</a:t>
            </a:r>
            <a:r>
              <a:rPr lang="el-GR" b="1" dirty="0" smtClean="0">
                <a:solidFill>
                  <a:prstClr val="black"/>
                </a:solidFill>
                <a:latin typeface="+mn-lt"/>
              </a:rPr>
              <a:t>,</a:t>
            </a:r>
            <a:r>
              <a:rPr lang="el-GR" dirty="0" smtClean="0">
                <a:solidFill>
                  <a:prstClr val="black"/>
                </a:solidFill>
                <a:latin typeface="+mn-lt"/>
              </a:rPr>
              <a:t> </a:t>
            </a:r>
            <a:r>
              <a:rPr lang="en-US" dirty="0" smtClean="0">
                <a:solidFill>
                  <a:prstClr val="black"/>
                </a:solidFill>
                <a:latin typeface="+mn-lt"/>
              </a:rPr>
              <a:t>MSc</a:t>
            </a:r>
            <a:endParaRPr lang="el-GR" dirty="0" smtClean="0">
              <a:solidFill>
                <a:prstClr val="black"/>
              </a:solidFill>
              <a:latin typeface="+mn-lt"/>
            </a:endParaRPr>
          </a:p>
          <a:p>
            <a:r>
              <a:rPr lang="el-GR" dirty="0" smtClean="0">
                <a:solidFill>
                  <a:prstClr val="black"/>
                </a:solidFill>
                <a:latin typeface="+mn-lt"/>
              </a:rPr>
              <a:t>Εργαστηριακή Συνεργάτης</a:t>
            </a:r>
          </a:p>
          <a:p>
            <a:r>
              <a:rPr lang="el-GR" dirty="0" smtClean="0">
                <a:solidFill>
                  <a:prstClr val="black"/>
                </a:solidFill>
                <a:latin typeface="+mn-lt"/>
              </a:rPr>
              <a:t>Τμήμα Φυσικοθεραπείας – ΤΕΙ Αθήνας</a:t>
            </a: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864096"/>
          </a:xfrm>
        </p:spPr>
        <p:txBody>
          <a:bodyPr/>
          <a:lstStyle/>
          <a:p>
            <a:r>
              <a:rPr lang="el-GR" dirty="0" smtClean="0">
                <a:effectLst>
                  <a:outerShdw blurRad="38100" dist="38100" dir="2700000" algn="tl">
                    <a:srgbClr val="000000">
                      <a:alpha val="43137"/>
                    </a:srgbClr>
                  </a:outerShdw>
                </a:effectLst>
              </a:rPr>
              <a:t>Αρθροπλαστική του Ώμου  - Τύποι</a:t>
            </a:r>
            <a:r>
              <a:rPr lang="el-GR" altLang="el-GR" baseline="-16000" dirty="0" smtClean="0">
                <a:effectLst>
                  <a:outerShdw blurRad="38100" dist="38100" dir="2700000" algn="tl">
                    <a:srgbClr val="000000">
                      <a:alpha val="43137"/>
                    </a:srgbClr>
                  </a:outerShdw>
                </a:effectLst>
              </a:rPr>
              <a:t> [</a:t>
            </a:r>
            <a:r>
              <a:rPr lang="en-US" altLang="el-GR" baseline="-16000" dirty="0" smtClean="0">
                <a:effectLst>
                  <a:outerShdw blurRad="38100" dist="38100" dir="2700000" algn="tl">
                    <a:srgbClr val="000000">
                      <a:alpha val="43137"/>
                    </a:srgbClr>
                  </a:outerShdw>
                </a:effectLst>
              </a:rPr>
              <a:t>3</a:t>
            </a:r>
            <a:r>
              <a:rPr lang="el-GR" altLang="el-GR" baseline="-16000" dirty="0" smtClean="0">
                <a:effectLst>
                  <a:outerShdw blurRad="38100" dist="38100" dir="2700000" algn="tl">
                    <a:srgbClr val="000000">
                      <a:alpha val="43137"/>
                    </a:srgbClr>
                  </a:outerShdw>
                </a:effectLst>
              </a:rPr>
              <a:t>/3] </a:t>
            </a:r>
            <a:endParaRPr lang="el-GR"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a:xfrm>
            <a:off x="8748464" y="6245225"/>
            <a:ext cx="288032" cy="476250"/>
          </a:xfrm>
        </p:spPr>
        <p:txBody>
          <a:bodyPr/>
          <a:lstStyle/>
          <a:p>
            <a:pPr>
              <a:defRPr/>
            </a:pPr>
            <a:fld id="{8198C6A6-8556-485F-81D9-A8F098D09877}" type="slidenum">
              <a:rPr lang="el-GR" smtClean="0"/>
              <a:pPr>
                <a:defRPr/>
              </a:pPr>
              <a:t>9</a:t>
            </a:fld>
            <a:endParaRPr lang="el-GR" dirty="0"/>
          </a:p>
        </p:txBody>
      </p:sp>
      <p:sp>
        <p:nvSpPr>
          <p:cNvPr id="10" name="9 - Θέση περιεχομένου"/>
          <p:cNvSpPr>
            <a:spLocks noGrp="1"/>
          </p:cNvSpPr>
          <p:nvPr>
            <p:ph idx="1"/>
          </p:nvPr>
        </p:nvSpPr>
        <p:spPr>
          <a:xfrm>
            <a:off x="251520" y="1052736"/>
            <a:ext cx="6408712" cy="5805264"/>
          </a:xfrm>
        </p:spPr>
        <p:txBody>
          <a:bodyPr/>
          <a:lstStyle/>
          <a:p>
            <a:pPr marL="266700" indent="-266700">
              <a:lnSpc>
                <a:spcPct val="100000"/>
              </a:lnSpc>
              <a:spcBef>
                <a:spcPts val="600"/>
              </a:spcBef>
              <a:buFont typeface="Wingdings" pitchFamily="2" charset="2"/>
              <a:buChar char="§"/>
            </a:pPr>
            <a:r>
              <a:rPr lang="el-GR" dirty="0" smtClean="0">
                <a:solidFill>
                  <a:srgbClr val="000000"/>
                </a:solidFill>
              </a:rPr>
              <a:t>Στην ανατομική ολική αρθροπλαστική του ώμου (ΟΑΩ) αντικαθίσταται η κεφαλή του βραχιονίου οστού και η αρθρική επιφάνεια της ωμογλήνης. (εικόνα α).</a:t>
            </a:r>
            <a:endParaRPr lang="en-US" dirty="0" smtClean="0">
              <a:solidFill>
                <a:srgbClr val="000000"/>
              </a:solidFill>
            </a:endParaRPr>
          </a:p>
          <a:p>
            <a:pPr marL="266700" indent="-266700">
              <a:lnSpc>
                <a:spcPct val="100000"/>
              </a:lnSpc>
              <a:spcBef>
                <a:spcPts val="600"/>
              </a:spcBef>
              <a:buFont typeface="Wingdings" pitchFamily="2" charset="2"/>
              <a:buChar char="§"/>
            </a:pPr>
            <a:r>
              <a:rPr lang="el-GR" dirty="0" smtClean="0">
                <a:solidFill>
                  <a:srgbClr val="000000"/>
                </a:solidFill>
              </a:rPr>
              <a:t>Στην ανάστροφη ολική αρθροπλαστική </a:t>
            </a:r>
            <a:r>
              <a:rPr lang="el-GR" dirty="0" smtClean="0"/>
              <a:t>αντικαθιστώνται και οι δύο αρθρικές επιφάνειες της άρθρωσης του ώμου, αλλά στην ωμογλήνη τοποθετείται πρόθεση με κοίλο σχήμα, ενώ στο βραχιόνιο τοποθετείται πρόθεση της οποίας η αρθρική επιφάνεια είναι κυρτή (εικόνα β).</a:t>
            </a:r>
            <a:endParaRPr lang="en-US" dirty="0" smtClean="0"/>
          </a:p>
          <a:p>
            <a:pPr marL="0" indent="0">
              <a:lnSpc>
                <a:spcPct val="100000"/>
              </a:lnSpc>
              <a:spcBef>
                <a:spcPts val="600"/>
              </a:spcBef>
              <a:buNone/>
            </a:pPr>
            <a:r>
              <a:rPr lang="el-GR" b="1" dirty="0" smtClean="0"/>
              <a:t>Παρατήρηση</a:t>
            </a:r>
            <a:r>
              <a:rPr lang="el-GR" dirty="0" smtClean="0"/>
              <a:t>: Συχνότερα, η ανάστροφη ολική αρθροπλαστική χρησιμοποιείται σε περιπτώσεις αναθεώρησης ΟΑΩ (</a:t>
            </a:r>
            <a:r>
              <a:rPr lang="en-US" dirty="0" smtClean="0"/>
              <a:t>revision). </a:t>
            </a:r>
            <a:r>
              <a:rPr lang="el-GR" dirty="0" smtClean="0"/>
              <a:t>Ενδέχεται να εφαρμοστεί ως </a:t>
            </a:r>
            <a:r>
              <a:rPr lang="en-US" dirty="0" smtClean="0"/>
              <a:t>primary</a:t>
            </a:r>
            <a:r>
              <a:rPr lang="el-GR" dirty="0" smtClean="0"/>
              <a:t>,</a:t>
            </a:r>
            <a:r>
              <a:rPr lang="en-US" dirty="0" smtClean="0"/>
              <a:t> </a:t>
            </a:r>
            <a:r>
              <a:rPr lang="el-GR" dirty="0" smtClean="0"/>
              <a:t>σε περιπτώσεις σοβαρής αρθροπάθειας, λόγω παραμελημένης ολικής ρήξης του πετάλου των στροφέων (</a:t>
            </a:r>
            <a:r>
              <a:rPr lang="en-US" dirty="0" smtClean="0"/>
              <a:t>rotator cuff arthropathy)</a:t>
            </a:r>
            <a:r>
              <a:rPr lang="el-GR" dirty="0" smtClean="0"/>
              <a:t>. </a:t>
            </a:r>
            <a:endParaRPr lang="el-GR" dirty="0" smtClean="0">
              <a:solidFill>
                <a:srgbClr val="000000"/>
              </a:solidFill>
            </a:endParaRPr>
          </a:p>
        </p:txBody>
      </p:sp>
      <p:pic>
        <p:nvPicPr>
          <p:cNvPr id="89093" name="Picture 5"/>
          <p:cNvPicPr>
            <a:picLocks noChangeAspect="1" noChangeArrowheads="1"/>
          </p:cNvPicPr>
          <p:nvPr/>
        </p:nvPicPr>
        <p:blipFill>
          <a:blip r:embed="rId3" cstate="print"/>
          <a:srcRect/>
          <a:stretch>
            <a:fillRect/>
          </a:stretch>
        </p:blipFill>
        <p:spPr bwMode="auto">
          <a:xfrm>
            <a:off x="6564188" y="1124744"/>
            <a:ext cx="2112268" cy="2338582"/>
          </a:xfrm>
          <a:prstGeom prst="rect">
            <a:avLst/>
          </a:prstGeom>
          <a:ln w="38100" cap="sq" cmpd="thickThin">
            <a:solidFill>
              <a:srgbClr val="000000"/>
            </a:solidFill>
            <a:prstDash val="solid"/>
            <a:miter lim="800000"/>
          </a:ln>
          <a:effectLst>
            <a:innerShdw blurRad="76200">
              <a:srgbClr val="000000"/>
            </a:innerShdw>
          </a:effectLst>
        </p:spPr>
      </p:pic>
      <p:pic>
        <p:nvPicPr>
          <p:cNvPr id="89091" name="Picture 3"/>
          <p:cNvPicPr>
            <a:picLocks noChangeAspect="1" noChangeArrowheads="1"/>
          </p:cNvPicPr>
          <p:nvPr/>
        </p:nvPicPr>
        <p:blipFill>
          <a:blip r:embed="rId4" cstate="print"/>
          <a:srcRect/>
          <a:stretch>
            <a:fillRect/>
          </a:stretch>
        </p:blipFill>
        <p:spPr bwMode="auto">
          <a:xfrm>
            <a:off x="6576388" y="3573016"/>
            <a:ext cx="2102052" cy="2448272"/>
          </a:xfrm>
          <a:prstGeom prst="rect">
            <a:avLst/>
          </a:prstGeom>
          <a:ln w="38100" cap="sq" cmpd="thickThin">
            <a:solidFill>
              <a:srgbClr val="000000"/>
            </a:solidFill>
            <a:prstDash val="solid"/>
            <a:miter lim="800000"/>
          </a:ln>
          <a:effectLst>
            <a:innerShdw blurRad="76200">
              <a:srgbClr val="000000"/>
            </a:innerShdw>
          </a:effectLst>
        </p:spPr>
      </p:pic>
      <p:sp>
        <p:nvSpPr>
          <p:cNvPr id="8" name="Ορθογώνιο 7"/>
          <p:cNvSpPr/>
          <p:nvPr/>
        </p:nvSpPr>
        <p:spPr>
          <a:xfrm>
            <a:off x="6516216" y="6043935"/>
            <a:ext cx="2736304" cy="769441"/>
          </a:xfrm>
          <a:prstGeom prst="rect">
            <a:avLst/>
          </a:prstGeom>
        </p:spPr>
        <p:txBody>
          <a:bodyPr wrap="square">
            <a:spAutoFit/>
          </a:bodyPr>
          <a:lstStyle/>
          <a:p>
            <a:r>
              <a:rPr lang="en-US" sz="1100" dirty="0" smtClean="0">
                <a:solidFill>
                  <a:schemeClr val="accent4">
                    <a:lumMod val="50000"/>
                  </a:schemeClr>
                </a:solidFill>
                <a:latin typeface="Calibri" panose="020F0502020204030204" pitchFamily="34" charset="0"/>
              </a:rPr>
              <a:t>Reproduced </a:t>
            </a:r>
            <a:r>
              <a:rPr lang="en-US" sz="1100" dirty="0">
                <a:solidFill>
                  <a:schemeClr val="accent4">
                    <a:lumMod val="50000"/>
                  </a:schemeClr>
                </a:solidFill>
                <a:latin typeface="Calibri" panose="020F0502020204030204" pitchFamily="34" charset="0"/>
              </a:rPr>
              <a:t>with permission from </a:t>
            </a:r>
            <a:r>
              <a:rPr lang="en-US" sz="1100" i="1" dirty="0">
                <a:solidFill>
                  <a:schemeClr val="accent4">
                    <a:lumMod val="50000"/>
                  </a:schemeClr>
                </a:solidFill>
                <a:latin typeface="Calibri" panose="020F0502020204030204" pitchFamily="34" charset="0"/>
              </a:rPr>
              <a:t>OrthoInfo. </a:t>
            </a:r>
            <a:r>
              <a:rPr lang="en-US" sz="1100" dirty="0">
                <a:solidFill>
                  <a:schemeClr val="accent4">
                    <a:lumMod val="50000"/>
                  </a:schemeClr>
                </a:solidFill>
                <a:latin typeface="Calibri" panose="020F0502020204030204" pitchFamily="34" charset="0"/>
              </a:rPr>
              <a:t>© American Academy of Orthopaedic Surgeons. Rosemont, IL. http://orthoinfo.aaos.org. </a:t>
            </a:r>
            <a:endParaRPr lang="el-GR"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15845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132856"/>
            <a:ext cx="8424936" cy="1872208"/>
          </a:xfrm>
          <a:ln w="19050">
            <a:solidFill>
              <a:srgbClr val="A50021"/>
            </a:solidFill>
          </a:ln>
        </p:spPr>
        <p:txBody>
          <a:bodyPr/>
          <a:lstStyle/>
          <a:p>
            <a:pPr>
              <a:defRPr/>
            </a:pPr>
            <a:r>
              <a:rPr lang="el-GR" sz="4400" b="1" dirty="0" smtClean="0">
                <a:solidFill>
                  <a:srgbClr val="000000"/>
                </a:solidFill>
                <a:effectLst>
                  <a:outerShdw blurRad="38100" dist="38100" dir="2700000" algn="tl">
                    <a:srgbClr val="000000">
                      <a:alpha val="43137"/>
                    </a:srgbClr>
                  </a:outerShdw>
                </a:effectLst>
              </a:rPr>
              <a:t>Ανατομική Αρθροπλαστική Ώμου </a:t>
            </a:r>
            <a:r>
              <a:rPr lang="el-GR" sz="4400" b="1" dirty="0" smtClean="0">
                <a:effectLst>
                  <a:outerShdw blurRad="38100" dist="38100" dir="2700000" algn="tl">
                    <a:srgbClr val="000000">
                      <a:alpha val="43137"/>
                    </a:srgbClr>
                  </a:outerShdw>
                </a:effectLst>
              </a:rPr>
              <a:t/>
            </a:r>
            <a:br>
              <a:rPr lang="el-GR" sz="4400" b="1" dirty="0" smtClean="0">
                <a:effectLst>
                  <a:outerShdw blurRad="38100" dist="38100" dir="2700000" algn="tl">
                    <a:srgbClr val="000000">
                      <a:alpha val="43137"/>
                    </a:srgbClr>
                  </a:outerShdw>
                </a:effectLst>
              </a:rPr>
            </a:br>
            <a:r>
              <a:rPr lang="el-GR" sz="4000" b="1" dirty="0" smtClean="0">
                <a:effectLst>
                  <a:outerShdw blurRad="38100" dist="38100" dir="2700000" algn="tl">
                    <a:srgbClr val="000000">
                      <a:alpha val="43137"/>
                    </a:srgbClr>
                  </a:outerShdw>
                </a:effectLst>
              </a:rPr>
              <a:t>Τύποι Προθέσεων</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10</a:t>
            </a:fld>
            <a:endParaRPr lang="el-GR" dirty="0"/>
          </a:p>
        </p:txBody>
      </p:sp>
    </p:spTree>
    <p:extLst>
      <p:ext uri="{BB962C8B-B14F-4D97-AF65-F5344CB8AC3E}">
        <p14:creationId xmlns:p14="http://schemas.microsoft.com/office/powerpoint/2010/main" val="2175318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196752"/>
            <a:ext cx="5616624" cy="4392488"/>
          </a:xfrm>
        </p:spPr>
        <p:txBody>
          <a:bodyPr/>
          <a:lstStyle/>
          <a:p>
            <a:pPr marL="354013" indent="-354013">
              <a:lnSpc>
                <a:spcPct val="100000"/>
              </a:lnSpc>
              <a:buSzPct val="100000"/>
            </a:pPr>
            <a:r>
              <a:rPr lang="el-GR" dirty="0" smtClean="0"/>
              <a:t>Στην ανατομική ΟΑΩ μπορεί να χρησιμοποιηθούν βραχιόνιες προθέσεις οι οποίες μπορεί να είναι:</a:t>
            </a:r>
          </a:p>
          <a:p>
            <a:pPr marL="541338" indent="-187325">
              <a:lnSpc>
                <a:spcPct val="100000"/>
              </a:lnSpc>
              <a:buSzPct val="100000"/>
              <a:buFont typeface="Wingdings" pitchFamily="2" charset="2"/>
              <a:buChar char="§"/>
            </a:pPr>
            <a:r>
              <a:rPr lang="el-GR" dirty="0" smtClean="0"/>
              <a:t>μη-περιοριστικές, «</a:t>
            </a:r>
            <a:r>
              <a:rPr lang="el-GR" dirty="0" smtClean="0">
                <a:solidFill>
                  <a:srgbClr val="000000"/>
                </a:solidFill>
              </a:rPr>
              <a:t>μονοκόμματες»</a:t>
            </a:r>
            <a:r>
              <a:rPr lang="el-GR" dirty="0" smtClean="0"/>
              <a:t>  (</a:t>
            </a:r>
            <a:r>
              <a:rPr lang="en-US" dirty="0" smtClean="0"/>
              <a:t>unconstrained  monoblock</a:t>
            </a:r>
            <a:r>
              <a:rPr lang="el-GR" dirty="0" smtClean="0"/>
              <a:t>) (εικόνα α),</a:t>
            </a:r>
            <a:r>
              <a:rPr lang="en-US" dirty="0" smtClean="0"/>
              <a:t> </a:t>
            </a:r>
            <a:r>
              <a:rPr lang="el-GR" dirty="0" smtClean="0"/>
              <a:t>ή</a:t>
            </a:r>
          </a:p>
          <a:p>
            <a:pPr marL="541338" indent="-187325">
              <a:lnSpc>
                <a:spcPct val="100000"/>
              </a:lnSpc>
              <a:buSzPct val="100000"/>
              <a:buFont typeface="Wingdings" pitchFamily="2" charset="2"/>
              <a:buChar char="§"/>
            </a:pPr>
            <a:r>
              <a:rPr lang="el-GR" dirty="0" smtClean="0"/>
              <a:t>αρθρωτές (</a:t>
            </a:r>
            <a:r>
              <a:rPr lang="en-US" dirty="0" smtClean="0"/>
              <a:t>modular</a:t>
            </a:r>
            <a:r>
              <a:rPr lang="el-GR" dirty="0" smtClean="0"/>
              <a:t>)</a:t>
            </a:r>
            <a:r>
              <a:rPr lang="en-US" dirty="0" smtClean="0"/>
              <a:t> </a:t>
            </a:r>
            <a:r>
              <a:rPr lang="el-GR" dirty="0" smtClean="0"/>
              <a:t>(εικόνα β).</a:t>
            </a:r>
            <a:r>
              <a:rPr lang="en-US" dirty="0" smtClean="0"/>
              <a:t>  </a:t>
            </a:r>
            <a:endParaRPr lang="el-GR" dirty="0" smtClean="0"/>
          </a:p>
          <a:p>
            <a:pPr marL="354013" indent="-354013">
              <a:lnSpc>
                <a:spcPct val="100000"/>
              </a:lnSpc>
              <a:buSzPct val="100000"/>
            </a:pPr>
            <a:r>
              <a:rPr lang="el-GR" dirty="0" smtClean="0"/>
              <a:t>Σχεδιάσεις προθέσεων τελευταίας γενιάς, οι οποίες χρησιμοποιούνται σε </a:t>
            </a:r>
            <a:r>
              <a:rPr lang="en-US" dirty="0" smtClean="0"/>
              <a:t>primary </a:t>
            </a:r>
            <a:r>
              <a:rPr lang="el-GR" dirty="0" smtClean="0"/>
              <a:t>αρθροπλαστική, φέρουν </a:t>
            </a:r>
            <a:r>
              <a:rPr lang="el-GR" dirty="0"/>
              <a:t>κοντύτερο στέλεχος</a:t>
            </a:r>
            <a:r>
              <a:rPr lang="en-US" dirty="0"/>
              <a:t> </a:t>
            </a:r>
            <a:r>
              <a:rPr lang="el-GR" dirty="0"/>
              <a:t>«</a:t>
            </a:r>
            <a:r>
              <a:rPr lang="en-US" dirty="0"/>
              <a:t>short stem</a:t>
            </a:r>
            <a:r>
              <a:rPr lang="el-GR" dirty="0"/>
              <a:t>» </a:t>
            </a:r>
            <a:r>
              <a:rPr lang="en-US" dirty="0"/>
              <a:t>(</a:t>
            </a:r>
            <a:r>
              <a:rPr lang="el-GR" dirty="0"/>
              <a:t>εικόνα γ</a:t>
            </a:r>
            <a:r>
              <a:rPr lang="en-US" dirty="0" smtClean="0"/>
              <a:t>)</a:t>
            </a:r>
            <a:r>
              <a:rPr lang="el-GR" dirty="0" smtClean="0"/>
              <a:t>, αντί για στέλεχος</a:t>
            </a:r>
            <a:r>
              <a:rPr lang="en-US" dirty="0" smtClean="0"/>
              <a:t> standard </a:t>
            </a:r>
            <a:r>
              <a:rPr lang="el-GR" dirty="0" smtClean="0"/>
              <a:t>μήκους.</a:t>
            </a:r>
          </a:p>
        </p:txBody>
      </p:sp>
      <p:sp>
        <p:nvSpPr>
          <p:cNvPr id="4" name="3 - Θέση αριθμού διαφάνειας"/>
          <p:cNvSpPr>
            <a:spLocks noGrp="1"/>
          </p:cNvSpPr>
          <p:nvPr>
            <p:ph type="sldNum" sz="quarter" idx="12"/>
          </p:nvPr>
        </p:nvSpPr>
        <p:spPr>
          <a:xfrm>
            <a:off x="8712968" y="6337126"/>
            <a:ext cx="395536" cy="476250"/>
          </a:xfrm>
        </p:spPr>
        <p:txBody>
          <a:bodyPr/>
          <a:lstStyle/>
          <a:p>
            <a:pPr>
              <a:defRPr/>
            </a:pPr>
            <a:fld id="{8198C6A6-8556-485F-81D9-A8F098D09877}" type="slidenum">
              <a:rPr lang="el-GR" smtClean="0"/>
              <a:pPr>
                <a:defRPr/>
              </a:pPr>
              <a:t>11</a:t>
            </a:fld>
            <a:endParaRPr lang="el-GR" dirty="0"/>
          </a:p>
        </p:txBody>
      </p:sp>
      <p:sp>
        <p:nvSpPr>
          <p:cNvPr id="5"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 Βραχιόνια Πρόθεση - Τύποι</a:t>
            </a:r>
            <a:r>
              <a:rPr lang="el-GR" altLang="el-GR" baseline="-16000" dirty="0" smtClean="0">
                <a:effectLst>
                  <a:outerShdw blurRad="38100" dist="38100" dir="2700000" algn="tl">
                    <a:srgbClr val="000000">
                      <a:alpha val="43137"/>
                    </a:srgbClr>
                  </a:outerShdw>
                </a:effectLst>
              </a:rPr>
              <a:t> [1/2] </a:t>
            </a:r>
            <a:endParaRPr lang="el-GR" dirty="0">
              <a:effectLst>
                <a:outerShdw blurRad="38100" dist="38100" dir="2700000" algn="tl">
                  <a:srgbClr val="000000">
                    <a:alpha val="43137"/>
                  </a:srgbClr>
                </a:outerShdw>
              </a:effectLst>
            </a:endParaRPr>
          </a:p>
        </p:txBody>
      </p:sp>
      <p:sp>
        <p:nvSpPr>
          <p:cNvPr id="6" name="5 - Ορθογώνιο"/>
          <p:cNvSpPr/>
          <p:nvPr/>
        </p:nvSpPr>
        <p:spPr>
          <a:xfrm>
            <a:off x="539552" y="5363924"/>
            <a:ext cx="1800200" cy="369332"/>
          </a:xfrm>
          <a:prstGeom prst="rect">
            <a:avLst/>
          </a:prstGeom>
        </p:spPr>
        <p:txBody>
          <a:bodyPr wrap="square">
            <a:spAutoFit/>
          </a:bodyPr>
          <a:lstStyle/>
          <a:p>
            <a:r>
              <a:rPr lang="en-US" b="1" dirty="0" smtClean="0">
                <a:solidFill>
                  <a:srgbClr val="A50021"/>
                </a:solidFill>
                <a:latin typeface="Arial Narrow" pitchFamily="34" charset="0"/>
              </a:rPr>
              <a:t>[Merolla G,</a:t>
            </a:r>
            <a:r>
              <a:rPr lang="el-GR" b="1" dirty="0" smtClean="0">
                <a:solidFill>
                  <a:srgbClr val="A50021"/>
                </a:solidFill>
                <a:latin typeface="Arial Narrow" pitchFamily="34" charset="0"/>
              </a:rPr>
              <a:t> </a:t>
            </a:r>
            <a:r>
              <a:rPr lang="en-US" b="1" dirty="0" smtClean="0">
                <a:solidFill>
                  <a:srgbClr val="A50021"/>
                </a:solidFill>
                <a:latin typeface="Arial Narrow" pitchFamily="34" charset="0"/>
              </a:rPr>
              <a:t>2013]</a:t>
            </a:r>
            <a:endParaRPr lang="el-GR" b="1" dirty="0">
              <a:solidFill>
                <a:srgbClr val="A50021"/>
              </a:solidFill>
              <a:latin typeface="Arial Narrow"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6012160" y="1268760"/>
            <a:ext cx="1002677" cy="2592288"/>
          </a:xfrm>
          <a:prstGeom prst="rect">
            <a:avLst/>
          </a:prstGeom>
          <a:ln w="38100" cap="sq" cmpd="thickThin">
            <a:solidFill>
              <a:srgbClr val="000000"/>
            </a:solidFill>
            <a:prstDash val="solid"/>
            <a:miter lim="800000"/>
          </a:ln>
          <a:effectLst>
            <a:innerShdw blurRad="76200">
              <a:srgbClr val="000000"/>
            </a:innerShdw>
          </a:effectLst>
        </p:spPr>
      </p:pic>
      <p:pic>
        <p:nvPicPr>
          <p:cNvPr id="1027" name="Picture 3"/>
          <p:cNvPicPr>
            <a:picLocks noChangeAspect="1" noChangeArrowheads="1"/>
          </p:cNvPicPr>
          <p:nvPr/>
        </p:nvPicPr>
        <p:blipFill>
          <a:blip r:embed="rId4" cstate="print"/>
          <a:srcRect/>
          <a:stretch>
            <a:fillRect/>
          </a:stretch>
        </p:blipFill>
        <p:spPr bwMode="auto">
          <a:xfrm>
            <a:off x="7524328" y="1250712"/>
            <a:ext cx="1320601" cy="2592289"/>
          </a:xfrm>
          <a:prstGeom prst="rect">
            <a:avLst/>
          </a:prstGeom>
          <a:ln w="38100" cap="sq" cmpd="thickThin">
            <a:solidFill>
              <a:srgbClr val="000000"/>
            </a:solidFill>
            <a:prstDash val="solid"/>
            <a:miter lim="800000"/>
          </a:ln>
          <a:effectLst>
            <a:innerShdw blurRad="76200">
              <a:srgbClr val="000000"/>
            </a:innerShdw>
          </a:effectLst>
        </p:spPr>
      </p:pic>
      <p:pic>
        <p:nvPicPr>
          <p:cNvPr id="1028" name="Picture 4"/>
          <p:cNvPicPr>
            <a:picLocks noChangeAspect="1" noChangeArrowheads="1"/>
          </p:cNvPicPr>
          <p:nvPr/>
        </p:nvPicPr>
        <p:blipFill>
          <a:blip r:embed="rId5" cstate="print"/>
          <a:srcRect/>
          <a:stretch>
            <a:fillRect/>
          </a:stretch>
        </p:blipFill>
        <p:spPr bwMode="auto">
          <a:xfrm>
            <a:off x="6300192" y="4304129"/>
            <a:ext cx="1959868" cy="2001391"/>
          </a:xfrm>
          <a:prstGeom prst="rect">
            <a:avLst/>
          </a:prstGeom>
          <a:ln w="38100" cap="sq" cmpd="thickThin">
            <a:solidFill>
              <a:srgbClr val="000000"/>
            </a:solidFill>
            <a:prstDash val="solid"/>
            <a:miter lim="800000"/>
          </a:ln>
          <a:effectLst>
            <a:innerShdw blurRad="76200">
              <a:srgbClr val="000000"/>
            </a:innerShdw>
          </a:effectLst>
        </p:spPr>
      </p:pic>
      <p:sp>
        <p:nvSpPr>
          <p:cNvPr id="2" name="Ορθογώνιο 1"/>
          <p:cNvSpPr/>
          <p:nvPr/>
        </p:nvSpPr>
        <p:spPr>
          <a:xfrm>
            <a:off x="5888430" y="6392361"/>
            <a:ext cx="2783391"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6"/>
              </a:rPr>
              <a:t>oapublishinglondon.com</a:t>
            </a:r>
            <a:endParaRPr lang="el-GR" sz="1200" dirty="0">
              <a:latin typeface="Calibri" panose="020F0502020204030204" pitchFamily="34" charset="0"/>
            </a:endParaRPr>
          </a:p>
        </p:txBody>
      </p:sp>
      <p:sp>
        <p:nvSpPr>
          <p:cNvPr id="7" name="Ορθογώνιο 6"/>
          <p:cNvSpPr/>
          <p:nvPr/>
        </p:nvSpPr>
        <p:spPr>
          <a:xfrm>
            <a:off x="5507589" y="3879678"/>
            <a:ext cx="1773529" cy="276999"/>
          </a:xfrm>
          <a:prstGeom prst="rect">
            <a:avLst/>
          </a:prstGeom>
        </p:spPr>
        <p:txBody>
          <a:bodyPr wrap="square">
            <a:spAutoFit/>
          </a:bodyPr>
          <a:lstStyle/>
          <a:p>
            <a:pPr algn="ct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7"/>
              </a:rPr>
              <a:t>3.bp.blogspot.com</a:t>
            </a:r>
            <a:endParaRPr lang="el-GR" dirty="0"/>
          </a:p>
        </p:txBody>
      </p:sp>
      <p:sp>
        <p:nvSpPr>
          <p:cNvPr id="8" name="Ορθογώνιο 7"/>
          <p:cNvSpPr/>
          <p:nvPr/>
        </p:nvSpPr>
        <p:spPr>
          <a:xfrm>
            <a:off x="7125864" y="3861048"/>
            <a:ext cx="2117527" cy="276999"/>
          </a:xfrm>
          <a:prstGeom prst="rect">
            <a:avLst/>
          </a:prstGeom>
        </p:spPr>
        <p:txBody>
          <a:bodyPr wrap="square">
            <a:spAutoFit/>
          </a:bodyPr>
          <a:lstStyle/>
          <a:p>
            <a:pPr lvl="0" algn="ctr" eaLnBrk="0" hangingPunct="0">
              <a:spcBef>
                <a:spcPct val="30000"/>
              </a:spcBef>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8"/>
              </a:rPr>
              <a:t>img.medicalexpo.com</a:t>
            </a:r>
            <a:endParaRPr lang="el-GR" sz="1200" dirty="0">
              <a:solidFill>
                <a:prstClr val="black"/>
              </a:solidFill>
              <a:latin typeface="Calibri"/>
            </a:endParaRPr>
          </a:p>
        </p:txBody>
      </p:sp>
    </p:spTree>
    <p:extLst>
      <p:ext uri="{BB962C8B-B14F-4D97-AF65-F5344CB8AC3E}">
        <p14:creationId xmlns:p14="http://schemas.microsoft.com/office/powerpoint/2010/main" val="3366692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196752"/>
            <a:ext cx="8568952" cy="5143926"/>
          </a:xfrm>
        </p:spPr>
        <p:txBody>
          <a:bodyPr/>
          <a:lstStyle/>
          <a:p>
            <a:pPr marL="0" indent="0">
              <a:lnSpc>
                <a:spcPct val="112000"/>
              </a:lnSpc>
              <a:spcBef>
                <a:spcPts val="1200"/>
              </a:spcBef>
              <a:buNone/>
            </a:pPr>
            <a:r>
              <a:rPr lang="el-GR" b="1" dirty="0" smtClean="0"/>
              <a:t>Παρατήρηση 1</a:t>
            </a:r>
            <a:r>
              <a:rPr lang="el-GR" dirty="0" smtClean="0"/>
              <a:t>: Υπάρχουν σχεδιάσεις βραχιονίων προθέσεων στις οποίες υπάρχει ένα πτερύγιο (</a:t>
            </a:r>
            <a:r>
              <a:rPr lang="en-US" dirty="0" smtClean="0"/>
              <a:t>fin</a:t>
            </a:r>
            <a:r>
              <a:rPr lang="el-GR" dirty="0" smtClean="0"/>
              <a:t>) με μία, δύο, ή τρεις οπές για την σταθεροποίηση του υπερακανθίου μυός. Εάν η αρθροπλαστική πραγματοποιείται  λόγω κατάγματος, η πρόθεση θα πρέπει να είναι εφοδιασμένη με δύο πτερύγια (</a:t>
            </a:r>
            <a:r>
              <a:rPr lang="en-US" dirty="0" smtClean="0"/>
              <a:t>fins</a:t>
            </a:r>
            <a:r>
              <a:rPr lang="el-GR" dirty="0" smtClean="0"/>
              <a:t>) που φέρουν οπές για την οστεοσυρραφή των βραχιονίων ογκωμάτων. </a:t>
            </a:r>
            <a:endParaRPr lang="en-US" dirty="0" smtClean="0"/>
          </a:p>
          <a:p>
            <a:pPr marL="0" indent="0">
              <a:lnSpc>
                <a:spcPct val="112000"/>
              </a:lnSpc>
              <a:spcBef>
                <a:spcPts val="1200"/>
              </a:spcBef>
              <a:buNone/>
            </a:pPr>
            <a:r>
              <a:rPr lang="el-GR" b="1" dirty="0">
                <a:solidFill>
                  <a:srgbClr val="000000"/>
                </a:solidFill>
              </a:rPr>
              <a:t>Παρατήρηση 2</a:t>
            </a:r>
            <a:r>
              <a:rPr lang="el-GR" dirty="0">
                <a:solidFill>
                  <a:srgbClr val="000000"/>
                </a:solidFill>
              </a:rPr>
              <a:t>: Με σκοπό την καλύτερη εφαρμογή του κατώτερου άκρου του στελέχους της βραχιονίου πρόθεσης στην μετάφυση του οστού </a:t>
            </a:r>
            <a:r>
              <a:rPr lang="en-US" dirty="0">
                <a:solidFill>
                  <a:srgbClr val="000000"/>
                </a:solidFill>
              </a:rPr>
              <a:t>-</a:t>
            </a:r>
            <a:r>
              <a:rPr lang="el-GR" dirty="0">
                <a:solidFill>
                  <a:srgbClr val="000000"/>
                </a:solidFill>
              </a:rPr>
              <a:t>και αναλόγως με τον σχεδιαστή της πρόθεσης</a:t>
            </a:r>
            <a:r>
              <a:rPr lang="en-US" dirty="0">
                <a:solidFill>
                  <a:srgbClr val="000000"/>
                </a:solidFill>
              </a:rPr>
              <a:t>- </a:t>
            </a:r>
            <a:r>
              <a:rPr lang="el-GR" dirty="0">
                <a:solidFill>
                  <a:srgbClr val="000000"/>
                </a:solidFill>
              </a:rPr>
              <a:t>το σχήμα του στελέχους μπορεί να είναι κυλινδρικό</a:t>
            </a:r>
            <a:r>
              <a:rPr lang="en-US" dirty="0">
                <a:solidFill>
                  <a:srgbClr val="000000"/>
                </a:solidFill>
              </a:rPr>
              <a:t> (cylindrical)</a:t>
            </a:r>
            <a:r>
              <a:rPr lang="el-GR" dirty="0">
                <a:solidFill>
                  <a:srgbClr val="000000"/>
                </a:solidFill>
              </a:rPr>
              <a:t>, ραβδωτό</a:t>
            </a:r>
            <a:r>
              <a:rPr lang="en-US" dirty="0">
                <a:solidFill>
                  <a:srgbClr val="000000"/>
                </a:solidFill>
              </a:rPr>
              <a:t> (fluted)</a:t>
            </a:r>
            <a:r>
              <a:rPr lang="el-GR" dirty="0">
                <a:solidFill>
                  <a:srgbClr val="000000"/>
                </a:solidFill>
              </a:rPr>
              <a:t>, με τρία πτερύγια</a:t>
            </a:r>
            <a:r>
              <a:rPr lang="en-US" dirty="0">
                <a:solidFill>
                  <a:srgbClr val="000000"/>
                </a:solidFill>
              </a:rPr>
              <a:t> (tri-fin)</a:t>
            </a:r>
            <a:r>
              <a:rPr lang="el-GR" dirty="0">
                <a:solidFill>
                  <a:srgbClr val="000000"/>
                </a:solidFill>
              </a:rPr>
              <a:t> ή με σπείρωμα</a:t>
            </a:r>
            <a:r>
              <a:rPr lang="en-US" dirty="0">
                <a:solidFill>
                  <a:srgbClr val="000000"/>
                </a:solidFill>
              </a:rPr>
              <a:t> (threaded</a:t>
            </a:r>
            <a:r>
              <a:rPr lang="en-US" dirty="0" smtClean="0">
                <a:solidFill>
                  <a:srgbClr val="000000"/>
                </a:solidFill>
              </a:rPr>
              <a:t>).</a:t>
            </a:r>
            <a:endParaRPr lang="en-US" dirty="0" smtClean="0"/>
          </a:p>
        </p:txBody>
      </p:sp>
      <p:sp>
        <p:nvSpPr>
          <p:cNvPr id="4" name="3 - Θέση αριθμού διαφάνειας"/>
          <p:cNvSpPr>
            <a:spLocks noGrp="1"/>
          </p:cNvSpPr>
          <p:nvPr>
            <p:ph type="sldNum" sz="quarter" idx="12"/>
          </p:nvPr>
        </p:nvSpPr>
        <p:spPr>
          <a:xfrm>
            <a:off x="8712968" y="6337126"/>
            <a:ext cx="395536" cy="476250"/>
          </a:xfrm>
        </p:spPr>
        <p:txBody>
          <a:bodyPr/>
          <a:lstStyle/>
          <a:p>
            <a:pPr>
              <a:defRPr/>
            </a:pPr>
            <a:fld id="{8198C6A6-8556-485F-81D9-A8F098D09877}" type="slidenum">
              <a:rPr lang="el-GR" smtClean="0"/>
              <a:pPr>
                <a:defRPr/>
              </a:pPr>
              <a:t>12</a:t>
            </a:fld>
            <a:endParaRPr lang="el-GR" dirty="0"/>
          </a:p>
        </p:txBody>
      </p:sp>
      <p:sp>
        <p:nvSpPr>
          <p:cNvPr id="5"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 Βραχιόνια Πρόθεση - Τύποι</a:t>
            </a:r>
            <a:r>
              <a:rPr lang="el-GR" altLang="el-GR" baseline="-16000" dirty="0" smtClean="0">
                <a:effectLst>
                  <a:outerShdw blurRad="38100" dist="38100" dir="2700000" algn="tl">
                    <a:srgbClr val="000000">
                      <a:alpha val="43137"/>
                    </a:srgbClr>
                  </a:outerShdw>
                </a:effectLst>
              </a:rPr>
              <a:t> [2/2] </a:t>
            </a:r>
            <a:endParaRPr lang="el-GR" dirty="0">
              <a:effectLst>
                <a:outerShdw blurRad="38100" dist="38100" dir="2700000" algn="tl">
                  <a:srgbClr val="000000">
                    <a:alpha val="43137"/>
                  </a:srgbClr>
                </a:outerShdw>
              </a:effectLst>
            </a:endParaRPr>
          </a:p>
        </p:txBody>
      </p:sp>
      <p:sp>
        <p:nvSpPr>
          <p:cNvPr id="6" name="5 - Ορθογώνιο"/>
          <p:cNvSpPr/>
          <p:nvPr/>
        </p:nvSpPr>
        <p:spPr>
          <a:xfrm>
            <a:off x="6804248" y="5661248"/>
            <a:ext cx="1800200" cy="369332"/>
          </a:xfrm>
          <a:prstGeom prst="rect">
            <a:avLst/>
          </a:prstGeom>
        </p:spPr>
        <p:txBody>
          <a:bodyPr wrap="square">
            <a:spAutoFit/>
          </a:bodyPr>
          <a:lstStyle/>
          <a:p>
            <a:r>
              <a:rPr lang="en-US" b="1" dirty="0" smtClean="0">
                <a:solidFill>
                  <a:srgbClr val="A50021"/>
                </a:solidFill>
                <a:latin typeface="Arial Narrow" pitchFamily="34" charset="0"/>
              </a:rPr>
              <a:t>[Merolla G,</a:t>
            </a:r>
            <a:r>
              <a:rPr lang="el-GR" b="1" dirty="0" smtClean="0">
                <a:solidFill>
                  <a:srgbClr val="A50021"/>
                </a:solidFill>
                <a:latin typeface="Arial Narrow" pitchFamily="34" charset="0"/>
              </a:rPr>
              <a:t> </a:t>
            </a:r>
            <a:r>
              <a:rPr lang="en-US" b="1" dirty="0" smtClean="0">
                <a:solidFill>
                  <a:srgbClr val="A50021"/>
                </a:solidFill>
                <a:latin typeface="Arial Narrow" pitchFamily="34" charset="0"/>
              </a:rPr>
              <a:t>2013]</a:t>
            </a:r>
            <a:endParaRPr lang="el-GR" b="1" dirty="0">
              <a:solidFill>
                <a:srgbClr val="A50021"/>
              </a:solidFill>
              <a:latin typeface="Arial Narrow" pitchFamily="34" charset="0"/>
            </a:endParaRPr>
          </a:p>
        </p:txBody>
      </p:sp>
    </p:spTree>
    <p:extLst>
      <p:ext uri="{BB962C8B-B14F-4D97-AF65-F5344CB8AC3E}">
        <p14:creationId xmlns:p14="http://schemas.microsoft.com/office/powerpoint/2010/main" val="1707664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8229600" cy="936104"/>
          </a:xfrm>
        </p:spPr>
        <p:txBody>
          <a:bodyPr/>
          <a:lstStyle/>
          <a:p>
            <a:r>
              <a:rPr lang="el-GR" dirty="0" smtClean="0">
                <a:solidFill>
                  <a:schemeClr val="accent2">
                    <a:lumMod val="75000"/>
                  </a:schemeClr>
                </a:solidFill>
                <a:effectLst>
                  <a:outerShdw blurRad="38100" dist="38100" dir="2700000" algn="tl">
                    <a:srgbClr val="000000">
                      <a:alpha val="43137"/>
                    </a:srgbClr>
                  </a:outerShdw>
                </a:effectLst>
              </a:rPr>
              <a:t> </a:t>
            </a:r>
            <a:r>
              <a:rPr lang="el-GR" dirty="0" smtClean="0">
                <a:effectLst>
                  <a:outerShdw blurRad="38100" dist="38100" dir="2700000" algn="tl">
                    <a:srgbClr val="000000">
                      <a:alpha val="43137"/>
                    </a:srgbClr>
                  </a:outerShdw>
                </a:effectLst>
              </a:rPr>
              <a:t>Προθέσεις Ωμογλήνης </a:t>
            </a:r>
            <a:r>
              <a:rPr lang="el-GR" altLang="el-GR" baseline="-16000" dirty="0" smtClean="0">
                <a:effectLst>
                  <a:outerShdw blurRad="38100" dist="38100" dir="2700000" algn="tl">
                    <a:srgbClr val="000000">
                      <a:alpha val="43137"/>
                    </a:srgbClr>
                  </a:outerShdw>
                </a:effectLst>
              </a:rPr>
              <a:t>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72008" y="1268760"/>
            <a:ext cx="9036496" cy="3312368"/>
          </a:xfrm>
        </p:spPr>
        <p:txBody>
          <a:bodyPr/>
          <a:lstStyle/>
          <a:p>
            <a:pPr marL="266700" indent="-266700">
              <a:lnSpc>
                <a:spcPct val="112000"/>
              </a:lnSpc>
              <a:spcBef>
                <a:spcPts val="1200"/>
              </a:spcBef>
              <a:buSzPct val="100000"/>
            </a:pPr>
            <a:r>
              <a:rPr lang="el-GR" dirty="0" smtClean="0"/>
              <a:t>Οι </a:t>
            </a:r>
            <a:r>
              <a:rPr lang="el-GR" dirty="0" smtClean="0">
                <a:solidFill>
                  <a:srgbClr val="000000"/>
                </a:solidFill>
              </a:rPr>
              <a:t>προθέσεις</a:t>
            </a:r>
            <a:r>
              <a:rPr lang="el-GR" dirty="0" smtClean="0"/>
              <a:t> που τοποθετούνται στην κοιλότητα της ωμογλήνης μπορεί να είναι:</a:t>
            </a:r>
            <a:endParaRPr lang="en-US" dirty="0" smtClean="0"/>
          </a:p>
          <a:p>
            <a:pPr marL="609600">
              <a:lnSpc>
                <a:spcPct val="112000"/>
              </a:lnSpc>
              <a:spcBef>
                <a:spcPts val="1200"/>
              </a:spcBef>
              <a:buSzPct val="100000"/>
              <a:buFont typeface="Wingdings" panose="05000000000000000000" pitchFamily="2" charset="2"/>
              <a:buChar char="§"/>
            </a:pPr>
            <a:r>
              <a:rPr lang="el-GR" dirty="0" smtClean="0"/>
              <a:t>Προθέσεις πολυαιθυλενίου με καρίνα (</a:t>
            </a:r>
            <a:r>
              <a:rPr lang="en-US" dirty="0" smtClean="0"/>
              <a:t>keeled),</a:t>
            </a:r>
            <a:r>
              <a:rPr lang="el-GR" dirty="0" smtClean="0"/>
              <a:t> ή με πείρους</a:t>
            </a:r>
            <a:r>
              <a:rPr lang="en-US" dirty="0" smtClean="0"/>
              <a:t> (pegged</a:t>
            </a:r>
            <a:r>
              <a:rPr lang="el-GR" dirty="0" smtClean="0"/>
              <a:t>)</a:t>
            </a:r>
            <a:r>
              <a:rPr lang="en-US" dirty="0" smtClean="0"/>
              <a:t>, </a:t>
            </a:r>
          </a:p>
          <a:p>
            <a:pPr marL="609600">
              <a:lnSpc>
                <a:spcPct val="112000"/>
              </a:lnSpc>
              <a:spcBef>
                <a:spcPts val="1200"/>
              </a:spcBef>
              <a:buSzPct val="100000"/>
              <a:buFont typeface="Wingdings" panose="05000000000000000000" pitchFamily="2" charset="2"/>
              <a:buChar char="§"/>
            </a:pPr>
            <a:r>
              <a:rPr lang="el-GR" dirty="0" smtClean="0"/>
              <a:t>Προθέσεις με μεταλλικό υπόστρωμα που φέρουν επένδυση πολυαιθυλενίου</a:t>
            </a:r>
            <a:r>
              <a:rPr lang="en-US" dirty="0" smtClean="0"/>
              <a:t>,</a:t>
            </a:r>
          </a:p>
          <a:p>
            <a:pPr marL="609600">
              <a:lnSpc>
                <a:spcPct val="112000"/>
              </a:lnSpc>
              <a:spcBef>
                <a:spcPts val="1200"/>
              </a:spcBef>
              <a:buSzPct val="100000"/>
              <a:buFont typeface="Wingdings" panose="05000000000000000000" pitchFamily="2" charset="2"/>
              <a:buChar char="§"/>
            </a:pPr>
            <a:r>
              <a:rPr lang="el-GR" dirty="0" smtClean="0"/>
              <a:t>Προθέσεις με δοκιδωτό μεταλλικό υπόστρωμα που φέρουν επένδυση πολυαιθυλενίου.</a:t>
            </a:r>
            <a:r>
              <a:rPr lang="en-US" dirty="0" smtClean="0"/>
              <a:t> </a:t>
            </a:r>
            <a:endParaRPr lang="el-GR" dirty="0" smtClean="0"/>
          </a:p>
        </p:txBody>
      </p:sp>
      <p:sp>
        <p:nvSpPr>
          <p:cNvPr id="4" name="3 - Θέση αριθμού διαφάνειας"/>
          <p:cNvSpPr>
            <a:spLocks noGrp="1"/>
          </p:cNvSpPr>
          <p:nvPr>
            <p:ph type="sldNum" sz="quarter" idx="12"/>
          </p:nvPr>
        </p:nvSpPr>
        <p:spPr>
          <a:xfrm>
            <a:off x="8604448" y="6337126"/>
            <a:ext cx="504056" cy="476250"/>
          </a:xfrm>
        </p:spPr>
        <p:txBody>
          <a:bodyPr/>
          <a:lstStyle/>
          <a:p>
            <a:pPr>
              <a:defRPr/>
            </a:pPr>
            <a:fld id="{8198C6A6-8556-485F-81D9-A8F098D09877}" type="slidenum">
              <a:rPr lang="el-GR" smtClean="0"/>
              <a:pPr>
                <a:defRPr/>
              </a:pPr>
              <a:t>13</a:t>
            </a:fld>
            <a:endParaRPr lang="el-GR" dirty="0"/>
          </a:p>
        </p:txBody>
      </p:sp>
      <p:sp>
        <p:nvSpPr>
          <p:cNvPr id="5" name="4 - Ορθογώνιο"/>
          <p:cNvSpPr/>
          <p:nvPr/>
        </p:nvSpPr>
        <p:spPr>
          <a:xfrm>
            <a:off x="6732240" y="4941168"/>
            <a:ext cx="1649811" cy="369332"/>
          </a:xfrm>
          <a:prstGeom prst="rect">
            <a:avLst/>
          </a:prstGeom>
        </p:spPr>
        <p:txBody>
          <a:bodyPr wrap="none">
            <a:spAutoFit/>
          </a:bodyPr>
          <a:lstStyle/>
          <a:p>
            <a:r>
              <a:rPr lang="en-US" b="1" dirty="0" smtClean="0">
                <a:solidFill>
                  <a:srgbClr val="A50021"/>
                </a:solidFill>
                <a:latin typeface="Arial Narrow" pitchFamily="34" charset="0"/>
              </a:rPr>
              <a:t>[Merolla G,2013]</a:t>
            </a:r>
            <a:endParaRPr lang="el-GR" b="1" dirty="0">
              <a:solidFill>
                <a:srgbClr val="A50021"/>
              </a:solidFill>
              <a:latin typeface="Arial Narrow" pitchFamily="34" charset="0"/>
            </a:endParaRPr>
          </a:p>
        </p:txBody>
      </p:sp>
    </p:spTree>
    <p:extLst>
      <p:ext uri="{BB962C8B-B14F-4D97-AF65-F5344CB8AC3E}">
        <p14:creationId xmlns:p14="http://schemas.microsoft.com/office/powerpoint/2010/main" val="4073139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effectLst>
                  <a:outerShdw blurRad="38100" dist="38100" dir="2700000" algn="tl">
                    <a:srgbClr val="000000">
                      <a:alpha val="43137"/>
                    </a:srgbClr>
                  </a:outerShdw>
                </a:effectLst>
              </a:rPr>
              <a:t>Μέθοδοι Σταθεροποίησης Προθέσεων</a:t>
            </a:r>
            <a:endParaRPr lang="el-GR"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323528" y="1268760"/>
            <a:ext cx="8568952" cy="5256584"/>
          </a:xfrm>
        </p:spPr>
        <p:txBody>
          <a:bodyPr/>
          <a:lstStyle/>
          <a:p>
            <a:pPr marL="342900" lvl="1" indent="-342900">
              <a:lnSpc>
                <a:spcPct val="100000"/>
              </a:lnSpc>
              <a:buSzPct val="100000"/>
              <a:buFont typeface="Wingdings" panose="05000000000000000000" pitchFamily="2" charset="2"/>
              <a:buChar char="Ø"/>
            </a:pPr>
            <a:r>
              <a:rPr lang="el-GR" altLang="el-GR" kern="1200" dirty="0" smtClean="0">
                <a:solidFill>
                  <a:srgbClr val="000000"/>
                </a:solidFill>
              </a:rPr>
              <a:t>Η σταθεροποίηση του στελέχους στον βραχιόνιο αυλό μπορεί να γίνει με τη χρήση ακρυλικού τσιμέντου (</a:t>
            </a:r>
            <a:r>
              <a:rPr lang="en-US" altLang="el-GR" kern="1200" dirty="0">
                <a:solidFill>
                  <a:srgbClr val="000000"/>
                </a:solidFill>
              </a:rPr>
              <a:t>p</a:t>
            </a:r>
            <a:r>
              <a:rPr lang="en-US" altLang="el-GR" kern="1200" dirty="0" smtClean="0">
                <a:solidFill>
                  <a:srgbClr val="000000"/>
                </a:solidFill>
              </a:rPr>
              <a:t>olymethylmethacrylate cement, PMMA)</a:t>
            </a:r>
            <a:r>
              <a:rPr lang="el-GR" altLang="el-GR" kern="1200" dirty="0" smtClean="0">
                <a:solidFill>
                  <a:srgbClr val="000000"/>
                </a:solidFill>
              </a:rPr>
              <a:t> ή χωρίς τσιμέντο,</a:t>
            </a:r>
            <a:r>
              <a:rPr lang="en-US" altLang="el-GR" kern="1200" dirty="0" smtClean="0">
                <a:solidFill>
                  <a:srgbClr val="000000"/>
                </a:solidFill>
              </a:rPr>
              <a:t> </a:t>
            </a:r>
            <a:r>
              <a:rPr lang="el-GR" altLang="el-GR" kern="1200" dirty="0" smtClean="0">
                <a:solidFill>
                  <a:srgbClr val="000000"/>
                </a:solidFill>
              </a:rPr>
              <a:t>όπου για την ενσωμάτωση της πρόθεσης χρησιμοποιούνται επικαλύψεις οι οποίες προάγουν την </a:t>
            </a:r>
            <a:r>
              <a:rPr lang="el-GR" altLang="el-GR" dirty="0" smtClean="0"/>
              <a:t>β</a:t>
            </a:r>
            <a:r>
              <a:rPr lang="el-GR" dirty="0" smtClean="0"/>
              <a:t>ιολογική ανάπτυξη του οστού (π.χ. </a:t>
            </a:r>
            <a:r>
              <a:rPr lang="el-GR" altLang="el-GR" dirty="0" smtClean="0">
                <a:solidFill>
                  <a:srgbClr val="000000"/>
                </a:solidFill>
              </a:rPr>
              <a:t>επικάλυψη από υδροξυαπατίτη)</a:t>
            </a:r>
            <a:r>
              <a:rPr lang="el-GR" dirty="0" smtClean="0"/>
              <a:t>.</a:t>
            </a:r>
            <a:r>
              <a:rPr lang="en-US" dirty="0" smtClean="0"/>
              <a:t> </a:t>
            </a:r>
            <a:endParaRPr lang="el-GR" dirty="0" smtClean="0">
              <a:solidFill>
                <a:srgbClr val="000000"/>
              </a:solidFill>
            </a:endParaRPr>
          </a:p>
          <a:p>
            <a:pPr marL="342900" lvl="1" indent="-342900">
              <a:lnSpc>
                <a:spcPct val="100000"/>
              </a:lnSpc>
              <a:buSzPct val="100000"/>
              <a:buFont typeface="Wingdings" panose="05000000000000000000" pitchFamily="2" charset="2"/>
              <a:buChar char="Ø"/>
            </a:pPr>
            <a:r>
              <a:rPr lang="el-GR" dirty="0" smtClean="0"/>
              <a:t>Η γληνοειδής πρόθεση συγκρατείται είτε με ακρυλικό οστικό τσιμέντο, είτε χωρίς τσιμέντο, όπου</a:t>
            </a:r>
            <a:r>
              <a:rPr lang="el-GR" altLang="el-GR" kern="1200" dirty="0" smtClean="0">
                <a:solidFill>
                  <a:srgbClr val="000000"/>
                </a:solidFill>
              </a:rPr>
              <a:t> για την ενσωμάτωση της πρόθεσης χρησιμοποιούνται ήλοι, ή μεταλλικά υποστρώματα με τραχιά επιφάνεια τα οποία </a:t>
            </a:r>
            <a:r>
              <a:rPr lang="el-GR" altLang="el-GR" dirty="0" smtClean="0"/>
              <a:t>τοποθετούνται </a:t>
            </a:r>
            <a:r>
              <a:rPr lang="en-US" dirty="0" smtClean="0"/>
              <a:t>pressfit</a:t>
            </a:r>
            <a:r>
              <a:rPr lang="el-GR" dirty="0" smtClean="0"/>
              <a:t> και </a:t>
            </a:r>
            <a:r>
              <a:rPr lang="el-GR" altLang="el-GR" kern="1200" dirty="0" smtClean="0">
                <a:solidFill>
                  <a:srgbClr val="000000"/>
                </a:solidFill>
              </a:rPr>
              <a:t>προάγουν </a:t>
            </a:r>
            <a:r>
              <a:rPr lang="el-GR" altLang="el-GR" dirty="0" smtClean="0"/>
              <a:t>την</a:t>
            </a:r>
            <a:r>
              <a:rPr lang="el-GR" dirty="0" smtClean="0"/>
              <a:t> οστεοενσωμάτωση (</a:t>
            </a:r>
            <a:r>
              <a:rPr lang="en-US" dirty="0" smtClean="0"/>
              <a:t>osseointegration</a:t>
            </a:r>
            <a:r>
              <a:rPr lang="el-GR" dirty="0" smtClean="0"/>
              <a:t>).</a:t>
            </a:r>
            <a:endParaRPr lang="el-GR" dirty="0" smtClean="0">
              <a:solidFill>
                <a:srgbClr val="000000"/>
              </a:solidFill>
            </a:endParaRPr>
          </a:p>
          <a:p>
            <a:pPr marL="342900" lvl="1" indent="17463">
              <a:lnSpc>
                <a:spcPct val="100000"/>
              </a:lnSpc>
              <a:buSzPct val="100000"/>
              <a:buNone/>
            </a:pPr>
            <a:r>
              <a:rPr lang="el-GR" b="1" dirty="0" smtClean="0">
                <a:solidFill>
                  <a:srgbClr val="000000"/>
                </a:solidFill>
              </a:rPr>
              <a:t>Παρατήρηση</a:t>
            </a:r>
            <a:r>
              <a:rPr lang="el-GR" dirty="0" smtClean="0">
                <a:solidFill>
                  <a:srgbClr val="000000"/>
                </a:solidFill>
              </a:rPr>
              <a:t>:</a:t>
            </a:r>
            <a:r>
              <a:rPr lang="el-GR" dirty="0" smtClean="0"/>
              <a:t> Η χρήση του </a:t>
            </a:r>
            <a:r>
              <a:rPr lang="el-GR" altLang="el-GR" kern="1200" dirty="0" smtClean="0">
                <a:solidFill>
                  <a:srgbClr val="000000"/>
                </a:solidFill>
              </a:rPr>
              <a:t>ακρυλικού τσιμέντου</a:t>
            </a:r>
            <a:r>
              <a:rPr lang="el-GR" dirty="0" smtClean="0"/>
              <a:t> για την σταθεροποίηση της πρόθεσης στην γληνοειδή κοιλότητα καθορίζεται από την ποιότητα του οστικού αποθέματος του ασθενούς</a:t>
            </a:r>
            <a:r>
              <a:rPr lang="en-US" dirty="0"/>
              <a:t>.</a:t>
            </a:r>
            <a:r>
              <a:rPr lang="el-GR" dirty="0" smtClean="0"/>
              <a:t/>
            </a:r>
            <a:br>
              <a:rPr lang="el-GR" dirty="0" smtClean="0"/>
            </a:br>
            <a:r>
              <a:rPr lang="el-GR" dirty="0" smtClean="0"/>
              <a:t> </a:t>
            </a:r>
            <a:endParaRPr lang="en-US" sz="1200" dirty="0" smtClean="0">
              <a:solidFill>
                <a:srgbClr val="000000"/>
              </a:solidFill>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14</a:t>
            </a:fld>
            <a:endParaRPr lang="el-GR" dirty="0"/>
          </a:p>
        </p:txBody>
      </p:sp>
    </p:spTree>
    <p:extLst>
      <p:ext uri="{BB962C8B-B14F-4D97-AF65-F5344CB8AC3E}">
        <p14:creationId xmlns:p14="http://schemas.microsoft.com/office/powerpoint/2010/main" val="2532440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132856"/>
            <a:ext cx="8424936" cy="1872208"/>
          </a:xfrm>
          <a:ln w="19050">
            <a:solidFill>
              <a:srgbClr val="A50021"/>
            </a:solidFill>
          </a:ln>
        </p:spPr>
        <p:txBody>
          <a:bodyPr/>
          <a:lstStyle/>
          <a:p>
            <a:pPr>
              <a:defRPr/>
            </a:pPr>
            <a:r>
              <a:rPr lang="el-GR" sz="4400" b="1" dirty="0" smtClean="0">
                <a:solidFill>
                  <a:srgbClr val="000000"/>
                </a:solidFill>
                <a:effectLst>
                  <a:outerShdw blurRad="38100" dist="38100" dir="2700000" algn="tl">
                    <a:srgbClr val="000000">
                      <a:alpha val="43137"/>
                    </a:srgbClr>
                  </a:outerShdw>
                </a:effectLst>
              </a:rPr>
              <a:t>Ανατομική Αρθροπλαστική του Ώμου</a:t>
            </a:r>
            <a:r>
              <a:rPr lang="el-GR" sz="4400" b="1" dirty="0" smtClean="0">
                <a:effectLst>
                  <a:outerShdw blurRad="38100" dist="38100" dir="2700000" algn="tl">
                    <a:srgbClr val="000000">
                      <a:alpha val="43137"/>
                    </a:srgbClr>
                  </a:outerShdw>
                </a:effectLst>
              </a:rPr>
              <a:t/>
            </a:r>
            <a:br>
              <a:rPr lang="el-GR" sz="4400" b="1" dirty="0" smtClean="0">
                <a:effectLst>
                  <a:outerShdw blurRad="38100" dist="38100" dir="2700000" algn="tl">
                    <a:srgbClr val="000000">
                      <a:alpha val="43137"/>
                    </a:srgbClr>
                  </a:outerShdw>
                </a:effectLst>
              </a:rPr>
            </a:br>
            <a:r>
              <a:rPr lang="el-GR" sz="4000" b="1" dirty="0" smtClean="0">
                <a:effectLst>
                  <a:outerShdw blurRad="38100" dist="38100" dir="2700000" algn="tl">
                    <a:srgbClr val="000000">
                      <a:alpha val="43137"/>
                    </a:srgbClr>
                  </a:outerShdw>
                </a:effectLst>
              </a:rPr>
              <a:t>Στοιχεία Εμβιομηχανικής</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15</a:t>
            </a:fld>
            <a:endParaRPr lang="el-GR" dirty="0"/>
          </a:p>
        </p:txBody>
      </p:sp>
    </p:spTree>
    <p:extLst>
      <p:ext uri="{BB962C8B-B14F-4D97-AF65-F5344CB8AC3E}">
        <p14:creationId xmlns:p14="http://schemas.microsoft.com/office/powerpoint/2010/main" val="580835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457200" y="188639"/>
            <a:ext cx="8579296" cy="1090531"/>
          </a:xfrm>
        </p:spPr>
        <p:txBody>
          <a:bodyPr/>
          <a:lstStyle/>
          <a:p>
            <a:r>
              <a:rPr lang="el-GR" dirty="0" smtClean="0">
                <a:solidFill>
                  <a:srgbClr val="000000"/>
                </a:solidFill>
                <a:effectLst>
                  <a:outerShdw blurRad="38100" dist="38100" dir="2700000" algn="tl">
                    <a:srgbClr val="000000">
                      <a:alpha val="43137"/>
                    </a:srgbClr>
                  </a:outerShdw>
                </a:effectLst>
              </a:rPr>
              <a:t>Ολική Αρθροπλαστική του Ώμου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Βραχιονίου Πρόθεσης</a:t>
            </a:r>
            <a:r>
              <a:rPr lang="el-GR" altLang="el-GR" sz="3200" baseline="-16000" dirty="0" smtClean="0">
                <a:effectLst>
                  <a:outerShdw blurRad="38100" dist="38100" dir="2700000" algn="tl">
                    <a:srgbClr val="000000">
                      <a:alpha val="43137"/>
                    </a:srgbClr>
                  </a:outerShdw>
                </a:effectLst>
              </a:rPr>
              <a:t> [</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2] </a:t>
            </a:r>
            <a:endParaRPr lang="el-GR" sz="3200" dirty="0">
              <a:effectLst>
                <a:outerShdw blurRad="38100" dist="38100" dir="2700000" algn="tl">
                  <a:srgbClr val="000000">
                    <a:alpha val="43137"/>
                  </a:srgbClr>
                </a:outerShdw>
              </a:effectLst>
            </a:endParaRPr>
          </a:p>
        </p:txBody>
      </p:sp>
      <p:sp>
        <p:nvSpPr>
          <p:cNvPr id="5" name="4 - Θέση περιεχομένου"/>
          <p:cNvSpPr>
            <a:spLocks noGrp="1"/>
          </p:cNvSpPr>
          <p:nvPr>
            <p:ph idx="1"/>
          </p:nvPr>
        </p:nvSpPr>
        <p:spPr>
          <a:xfrm>
            <a:off x="457200" y="1340768"/>
            <a:ext cx="8229600" cy="4968552"/>
          </a:xfrm>
        </p:spPr>
        <p:txBody>
          <a:bodyPr/>
          <a:lstStyle/>
          <a:p>
            <a:pPr>
              <a:buSzPct val="100000"/>
            </a:pPr>
            <a:r>
              <a:rPr lang="el-GR" dirty="0" smtClean="0"/>
              <a:t>Μία χειρουργική επέμβαση αντικατάστασης της άρθρωσης του ώμου θεωρείται</a:t>
            </a:r>
            <a:r>
              <a:rPr lang="en-US" dirty="0" smtClean="0"/>
              <a:t> </a:t>
            </a:r>
            <a:r>
              <a:rPr lang="el-GR" dirty="0" smtClean="0"/>
              <a:t>επιτυχημένη</a:t>
            </a:r>
            <a:r>
              <a:rPr lang="en-US" dirty="0" smtClean="0"/>
              <a:t> </a:t>
            </a:r>
            <a:r>
              <a:rPr lang="el-GR" dirty="0" smtClean="0"/>
              <a:t>όταν το πρόθεμα του πολυαιθυλενίου της ωμογλήνης και η βραχιόνια πρόθεση έχουν τοποθετηθεί με βάση τα εμβιομηχανικά χαρακτηριστικά της φυσιολογικής άρθρωσης.</a:t>
            </a:r>
          </a:p>
          <a:p>
            <a:pPr>
              <a:buSzPct val="100000"/>
            </a:pPr>
            <a:r>
              <a:rPr lang="el-GR" dirty="0" smtClean="0"/>
              <a:t>Τα εμβιομηχανικά χαρακτηριστικά που λαμβάνονται υπόψη είναι, το μέγεθος, το σχήμα και το offset της κεφαλής του βραχιονίου, η </a:t>
            </a:r>
            <a:br>
              <a:rPr lang="el-GR" dirty="0" smtClean="0"/>
            </a:br>
            <a:r>
              <a:rPr lang="el-GR" dirty="0" smtClean="0"/>
              <a:t>αυχενοδιαφυσιακή γωνία και η ορθή τρισδιάστατη τοποθέτηση της κεφαλής στον χώρο (3-D), καθώς επίσης και</a:t>
            </a:r>
            <a:r>
              <a:rPr lang="en-US" dirty="0" smtClean="0"/>
              <a:t> </a:t>
            </a:r>
            <a:r>
              <a:rPr lang="el-GR" dirty="0" smtClean="0"/>
              <a:t>η</a:t>
            </a:r>
            <a:r>
              <a:rPr lang="en-US" dirty="0" smtClean="0"/>
              <a:t> </a:t>
            </a:r>
            <a:r>
              <a:rPr lang="el-GR" dirty="0" smtClean="0"/>
              <a:t>απόσταση μεταξύ του ακρωμίου και του ανώτερου άκρου του βραχιονίου.</a:t>
            </a:r>
          </a:p>
          <a:p>
            <a:pPr>
              <a:buSzPct val="100000"/>
            </a:pPr>
            <a:r>
              <a:rPr lang="el-GR" dirty="0" smtClean="0"/>
              <a:t>Όταν η προθετική κεφαλή τοποθετείται στην ίδια ακριβώς θέση στον χώρο (3-D) με την φυσιολογική θέση της κεφαλής του βραχιονίου, τότε επιτυγχάνεται η σωστή ανατομική ανακατασκευή της άρθρωσης.</a:t>
            </a:r>
          </a:p>
        </p:txBody>
      </p:sp>
      <p:sp>
        <p:nvSpPr>
          <p:cNvPr id="3" name="2 - Θέση αριθμού διαφάνειας"/>
          <p:cNvSpPr>
            <a:spLocks noGrp="1"/>
          </p:cNvSpPr>
          <p:nvPr>
            <p:ph type="sldNum" sz="quarter" idx="12"/>
          </p:nvPr>
        </p:nvSpPr>
        <p:spPr>
          <a:xfrm>
            <a:off x="8676456" y="6245225"/>
            <a:ext cx="432048" cy="476250"/>
          </a:xfrm>
        </p:spPr>
        <p:txBody>
          <a:bodyPr/>
          <a:lstStyle/>
          <a:p>
            <a:pPr>
              <a:defRPr/>
            </a:pPr>
            <a:fld id="{8E1E4C69-F127-4E0A-B5BA-8E15EBCF7F93}" type="slidenum">
              <a:rPr lang="el-GR" smtClean="0"/>
              <a:pPr>
                <a:defRPr/>
              </a:pPr>
              <a:t>16</a:t>
            </a:fld>
            <a:endParaRPr lang="el-GR" dirty="0"/>
          </a:p>
        </p:txBody>
      </p:sp>
      <p:sp>
        <p:nvSpPr>
          <p:cNvPr id="7" name="TextBox 1"/>
          <p:cNvSpPr txBox="1"/>
          <p:nvPr/>
        </p:nvSpPr>
        <p:spPr>
          <a:xfrm>
            <a:off x="6732240" y="6156012"/>
            <a:ext cx="1872208"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Iannotti </a:t>
            </a:r>
            <a:r>
              <a:rPr lang="el-GR"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JP,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07</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1761418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39"/>
            <a:ext cx="8435280" cy="1090531"/>
          </a:xfrm>
        </p:spPr>
        <p:txBody>
          <a:bodyPr/>
          <a:lstStyle/>
          <a:p>
            <a:r>
              <a:rPr lang="el-GR" dirty="0" smtClean="0">
                <a:solidFill>
                  <a:srgbClr val="000000"/>
                </a:solidFill>
                <a:effectLst>
                  <a:outerShdw blurRad="38100" dist="38100" dir="2700000" algn="tl">
                    <a:srgbClr val="000000">
                      <a:alpha val="43137"/>
                    </a:srgbClr>
                  </a:outerShdw>
                </a:effectLst>
              </a:rPr>
              <a:t>Ολική Αρθροπλαστική του Ώμου</a:t>
            </a:r>
            <a:r>
              <a:rPr lang="el-GR" sz="3200" dirty="0" smtClean="0">
                <a:effectLst>
                  <a:outerShdw blurRad="38100" dist="38100" dir="2700000" algn="tl">
                    <a:srgbClr val="000000">
                      <a:alpha val="43137"/>
                    </a:srgbClr>
                  </a:outerShdw>
                </a:effectLst>
              </a:rPr>
              <a:t/>
            </a:r>
            <a:br>
              <a:rPr lang="el-GR" sz="3200"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Βραχιονίου Πρόθεσης</a:t>
            </a:r>
            <a:r>
              <a:rPr lang="el-GR" altLang="el-GR" sz="3200" baseline="-16000" dirty="0" smtClean="0">
                <a:effectLst>
                  <a:outerShdw blurRad="38100" dist="38100" dir="2700000" algn="tl">
                    <a:srgbClr val="000000">
                      <a:alpha val="43137"/>
                    </a:srgbClr>
                  </a:outerShdw>
                </a:effectLst>
              </a:rPr>
              <a:t> [2/</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2] </a:t>
            </a:r>
            <a:endParaRPr lang="el-GR" sz="3200"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79512" y="2996952"/>
            <a:ext cx="5040560" cy="3861048"/>
          </a:xfrm>
        </p:spPr>
        <p:txBody>
          <a:bodyPr/>
          <a:lstStyle/>
          <a:p>
            <a:pPr marL="273050" indent="-273050">
              <a:spcBef>
                <a:spcPts val="0"/>
              </a:spcBef>
              <a:buSzPct val="100000"/>
              <a:buNone/>
            </a:pPr>
            <a:r>
              <a:rPr lang="en-US" dirty="0" smtClean="0"/>
              <a:t>b</a:t>
            </a:r>
            <a:r>
              <a:rPr lang="el-GR" dirty="0" smtClean="0"/>
              <a:t>: η κορυφή του μείζον</a:t>
            </a:r>
            <a:r>
              <a:rPr lang="en-US" dirty="0" smtClean="0"/>
              <a:t>o</a:t>
            </a:r>
            <a:r>
              <a:rPr lang="el-GR" dirty="0" smtClean="0"/>
              <a:t>ς βραχιονίου ογκώματος</a:t>
            </a:r>
            <a:r>
              <a:rPr lang="en-US" dirty="0" smtClean="0"/>
              <a:t>, </a:t>
            </a:r>
            <a:endParaRPr lang="el-GR" dirty="0" smtClean="0"/>
          </a:p>
          <a:p>
            <a:pPr marL="273050" indent="-273050">
              <a:spcBef>
                <a:spcPts val="0"/>
              </a:spcBef>
              <a:buSzPct val="100000"/>
              <a:buNone/>
            </a:pPr>
            <a:r>
              <a:rPr lang="en-US" dirty="0" smtClean="0"/>
              <a:t>c</a:t>
            </a:r>
            <a:r>
              <a:rPr lang="el-GR" dirty="0" smtClean="0"/>
              <a:t>:</a:t>
            </a:r>
            <a:r>
              <a:rPr lang="en-US" dirty="0" smtClean="0"/>
              <a:t> </a:t>
            </a:r>
            <a:r>
              <a:rPr lang="el-GR" dirty="0" smtClean="0"/>
              <a:t>το αρθρικό τόξο (</a:t>
            </a:r>
            <a:r>
              <a:rPr lang="en-US" dirty="0" smtClean="0"/>
              <a:t>articular arc</a:t>
            </a:r>
            <a:r>
              <a:rPr lang="el-GR" dirty="0" smtClean="0"/>
              <a:t>)</a:t>
            </a:r>
            <a:r>
              <a:rPr lang="en-US" dirty="0" smtClean="0"/>
              <a:t>, </a:t>
            </a:r>
            <a:endParaRPr lang="el-GR" dirty="0" smtClean="0"/>
          </a:p>
          <a:p>
            <a:pPr marL="273050" indent="-273050">
              <a:spcBef>
                <a:spcPts val="0"/>
              </a:spcBef>
              <a:buSzPct val="100000"/>
              <a:buNone/>
            </a:pPr>
            <a:r>
              <a:rPr lang="en-US" dirty="0" smtClean="0"/>
              <a:t>d</a:t>
            </a:r>
            <a:r>
              <a:rPr lang="el-GR" dirty="0" smtClean="0"/>
              <a:t>: το οπίσθιο </a:t>
            </a:r>
            <a:r>
              <a:rPr lang="en-US" dirty="0" smtClean="0"/>
              <a:t>offset</a:t>
            </a:r>
            <a:r>
              <a:rPr lang="el-GR" dirty="0" smtClean="0"/>
              <a:t> του κέντρου στροφής,</a:t>
            </a:r>
          </a:p>
          <a:p>
            <a:pPr marL="273050" indent="-273050">
              <a:spcBef>
                <a:spcPts val="0"/>
              </a:spcBef>
              <a:buSzPct val="100000"/>
              <a:buNone/>
            </a:pPr>
            <a:r>
              <a:rPr lang="en-US" dirty="0" smtClean="0"/>
              <a:t>e</a:t>
            </a:r>
            <a:r>
              <a:rPr lang="el-GR" dirty="0" smtClean="0"/>
              <a:t>: το έσω</a:t>
            </a:r>
            <a:r>
              <a:rPr lang="en-US" dirty="0" smtClean="0"/>
              <a:t> offset </a:t>
            </a:r>
            <a:r>
              <a:rPr lang="el-GR" dirty="0" smtClean="0"/>
              <a:t>του κέντρου στροφής</a:t>
            </a:r>
            <a:r>
              <a:rPr lang="en-US" dirty="0" smtClean="0"/>
              <a:t>,</a:t>
            </a:r>
            <a:endParaRPr lang="el-GR" dirty="0" smtClean="0"/>
          </a:p>
          <a:p>
            <a:pPr marL="273050" indent="-273050">
              <a:spcBef>
                <a:spcPts val="0"/>
              </a:spcBef>
              <a:buSzPct val="100000"/>
              <a:buNone/>
            </a:pPr>
            <a:r>
              <a:rPr lang="en-US" dirty="0" smtClean="0"/>
              <a:t>f</a:t>
            </a:r>
            <a:r>
              <a:rPr lang="el-GR" dirty="0" smtClean="0"/>
              <a:t>: το</a:t>
            </a:r>
            <a:r>
              <a:rPr lang="en-US" dirty="0" smtClean="0"/>
              <a:t> offset</a:t>
            </a:r>
            <a:r>
              <a:rPr lang="el-GR" dirty="0" smtClean="0"/>
              <a:t> της βραχιονίου κεφαλής</a:t>
            </a:r>
            <a:r>
              <a:rPr lang="en-US" dirty="0" smtClean="0"/>
              <a:t>, </a:t>
            </a:r>
            <a:endParaRPr lang="el-GR" dirty="0" smtClean="0"/>
          </a:p>
          <a:p>
            <a:pPr marL="273050" indent="-273050">
              <a:spcBef>
                <a:spcPts val="0"/>
              </a:spcBef>
              <a:buSzPct val="100000"/>
              <a:buNone/>
            </a:pPr>
            <a:r>
              <a:rPr lang="en-US" dirty="0" smtClean="0"/>
              <a:t>g</a:t>
            </a:r>
            <a:r>
              <a:rPr lang="el-GR" dirty="0" smtClean="0"/>
              <a:t>: το</a:t>
            </a:r>
            <a:r>
              <a:rPr lang="en-US" dirty="0" smtClean="0"/>
              <a:t> offset</a:t>
            </a:r>
            <a:r>
              <a:rPr lang="el-GR" dirty="0" smtClean="0"/>
              <a:t> του μείζον</a:t>
            </a:r>
            <a:r>
              <a:rPr lang="en-US" dirty="0" smtClean="0"/>
              <a:t>o</a:t>
            </a:r>
            <a:r>
              <a:rPr lang="el-GR" dirty="0" smtClean="0"/>
              <a:t>ς βραχιονίου ογκώματος</a:t>
            </a:r>
            <a:r>
              <a:rPr lang="en-US" dirty="0" smtClean="0"/>
              <a:t>, </a:t>
            </a:r>
            <a:endParaRPr lang="el-GR" dirty="0" smtClean="0"/>
          </a:p>
          <a:p>
            <a:pPr marL="273050" indent="-273050">
              <a:spcBef>
                <a:spcPts val="0"/>
              </a:spcBef>
              <a:buSzPct val="100000"/>
              <a:buNone/>
            </a:pPr>
            <a:r>
              <a:rPr lang="en-US" dirty="0" smtClean="0"/>
              <a:t>h</a:t>
            </a:r>
            <a:r>
              <a:rPr lang="el-GR" dirty="0" smtClean="0"/>
              <a:t>: το πάχος της κεφαλής,</a:t>
            </a:r>
          </a:p>
          <a:p>
            <a:pPr marL="273050" indent="-273050">
              <a:spcBef>
                <a:spcPts val="0"/>
              </a:spcBef>
              <a:buSzPct val="100000"/>
              <a:buNone/>
            </a:pPr>
            <a:r>
              <a:rPr lang="en-US" dirty="0" smtClean="0"/>
              <a:t>i</a:t>
            </a:r>
            <a:r>
              <a:rPr lang="el-GR" dirty="0" smtClean="0"/>
              <a:t>: η διαφορά του ύψους της κεφαλής και του μείζον</a:t>
            </a:r>
            <a:r>
              <a:rPr lang="en-US" dirty="0" smtClean="0"/>
              <a:t>o</a:t>
            </a:r>
            <a:r>
              <a:rPr lang="el-GR" dirty="0" smtClean="0"/>
              <a:t>ς βραχιονίου ογκώματος</a:t>
            </a:r>
            <a:r>
              <a:rPr lang="en-US" dirty="0" smtClean="0"/>
              <a:t>.</a:t>
            </a:r>
            <a:endParaRPr lang="el-GR" dirty="0" smtClean="0"/>
          </a:p>
          <a:p>
            <a:pPr marL="273050" indent="-273050">
              <a:spcBef>
                <a:spcPts val="0"/>
              </a:spcBef>
              <a:buSzPct val="100000"/>
              <a:buNone/>
            </a:pPr>
            <a:r>
              <a:rPr lang="en-US" dirty="0" smtClean="0"/>
              <a:t> </a:t>
            </a:r>
            <a:endParaRPr lang="el-GR" dirty="0" smtClean="0"/>
          </a:p>
        </p:txBody>
      </p:sp>
      <p:sp>
        <p:nvSpPr>
          <p:cNvPr id="4" name="3 - Θέση αριθμού διαφάνειας"/>
          <p:cNvSpPr>
            <a:spLocks noGrp="1"/>
          </p:cNvSpPr>
          <p:nvPr>
            <p:ph type="sldNum" sz="quarter" idx="12"/>
          </p:nvPr>
        </p:nvSpPr>
        <p:spPr>
          <a:xfrm>
            <a:off x="8604448" y="6245225"/>
            <a:ext cx="504056" cy="476250"/>
          </a:xfrm>
        </p:spPr>
        <p:txBody>
          <a:bodyPr/>
          <a:lstStyle/>
          <a:p>
            <a:pPr>
              <a:defRPr/>
            </a:pPr>
            <a:fld id="{8198C6A6-8556-485F-81D9-A8F098D09877}" type="slidenum">
              <a:rPr lang="el-GR" smtClean="0"/>
              <a:pPr>
                <a:defRPr/>
              </a:pPr>
              <a:t>17</a:t>
            </a:fld>
            <a:endParaRPr lang="el-GR" dirty="0"/>
          </a:p>
        </p:txBody>
      </p:sp>
      <p:sp>
        <p:nvSpPr>
          <p:cNvPr id="5" name="4 - Ορθογώνιο"/>
          <p:cNvSpPr/>
          <p:nvPr/>
        </p:nvSpPr>
        <p:spPr>
          <a:xfrm>
            <a:off x="4860032" y="6415386"/>
            <a:ext cx="1649811" cy="369332"/>
          </a:xfrm>
          <a:prstGeom prst="rect">
            <a:avLst/>
          </a:prstGeom>
        </p:spPr>
        <p:txBody>
          <a:bodyPr wrap="none">
            <a:spAutoFit/>
          </a:bodyPr>
          <a:lstStyle/>
          <a:p>
            <a:r>
              <a:rPr lang="en-US" b="1" dirty="0" smtClean="0">
                <a:solidFill>
                  <a:srgbClr val="A50021"/>
                </a:solidFill>
                <a:latin typeface="Arial Narrow" pitchFamily="34" charset="0"/>
              </a:rPr>
              <a:t>[Merolla G,2013]</a:t>
            </a:r>
            <a:endParaRPr lang="el-GR" b="1" dirty="0">
              <a:solidFill>
                <a:srgbClr val="A50021"/>
              </a:solidFill>
              <a:latin typeface="Arial Narrow" pitchFamily="34" charset="0"/>
            </a:endParaRPr>
          </a:p>
        </p:txBody>
      </p:sp>
      <p:pic>
        <p:nvPicPr>
          <p:cNvPr id="55298" name="Picture 2"/>
          <p:cNvPicPr>
            <a:picLocks noChangeAspect="1" noChangeArrowheads="1"/>
          </p:cNvPicPr>
          <p:nvPr/>
        </p:nvPicPr>
        <p:blipFill>
          <a:blip r:embed="rId3" cstate="print"/>
          <a:srcRect/>
          <a:stretch>
            <a:fillRect/>
          </a:stretch>
        </p:blipFill>
        <p:spPr bwMode="auto">
          <a:xfrm>
            <a:off x="5131553" y="3162571"/>
            <a:ext cx="3904943" cy="2786709"/>
          </a:xfrm>
          <a:prstGeom prst="rect">
            <a:avLst/>
          </a:prstGeom>
          <a:ln w="38100" cap="sq" cmpd="thickThin">
            <a:solidFill>
              <a:srgbClr val="000000"/>
            </a:solidFill>
            <a:prstDash val="solid"/>
            <a:miter lim="800000"/>
          </a:ln>
          <a:effectLst>
            <a:innerShdw blurRad="76200">
              <a:srgbClr val="000000"/>
            </a:innerShdw>
          </a:effectLst>
        </p:spPr>
      </p:pic>
      <p:sp>
        <p:nvSpPr>
          <p:cNvPr id="7" name="2 - Θέση περιεχομένου"/>
          <p:cNvSpPr txBox="1">
            <a:spLocks/>
          </p:cNvSpPr>
          <p:nvPr/>
        </p:nvSpPr>
        <p:spPr bwMode="auto">
          <a:xfrm>
            <a:off x="179512" y="1340768"/>
            <a:ext cx="8928992" cy="17281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spcBef>
                <a:spcPts val="0"/>
              </a:spcBef>
              <a:buClr>
                <a:srgbClr val="A50021"/>
              </a:buClr>
              <a:buSzPct val="100000"/>
              <a:buFont typeface="Wingdings" panose="05000000000000000000" pitchFamily="2" charset="2"/>
              <a:buNone/>
              <a:defRPr/>
            </a:pPr>
            <a:r>
              <a:rPr lang="el-GR" sz="2200" kern="0" dirty="0" smtClean="0">
                <a:solidFill>
                  <a:srgbClr val="DADADA">
                    <a:lumMod val="10000"/>
                  </a:srgbClr>
                </a:solidFill>
                <a:latin typeface="Calibri" panose="020F0502020204030204" pitchFamily="34" charset="0"/>
                <a:cs typeface="Calibri" panose="020F0502020204030204" pitchFamily="34" charset="0"/>
              </a:rPr>
              <a:t>Οι ανατομικές παράμετροι του βραχιονίου οι οποίες λαμβάνονται υπόψη είναι: Ο ανατομικός άξονας(</a:t>
            </a:r>
            <a:r>
              <a:rPr lang="en-US" sz="2200" kern="0" dirty="0" smtClean="0">
                <a:solidFill>
                  <a:srgbClr val="DADADA">
                    <a:lumMod val="10000"/>
                  </a:srgbClr>
                </a:solidFill>
                <a:latin typeface="Calibri" panose="020F0502020204030204" pitchFamily="34" charset="0"/>
                <a:cs typeface="Calibri" panose="020F0502020204030204" pitchFamily="34" charset="0"/>
              </a:rPr>
              <a:t>AN</a:t>
            </a:r>
            <a:r>
              <a:rPr lang="el-GR" sz="2200" kern="0" dirty="0" smtClean="0">
                <a:solidFill>
                  <a:srgbClr val="DADADA">
                    <a:lumMod val="10000"/>
                  </a:srgbClr>
                </a:solidFill>
                <a:latin typeface="Calibri" panose="020F0502020204030204" pitchFamily="34" charset="0"/>
                <a:cs typeface="Calibri" panose="020F0502020204030204" pitchFamily="34" charset="0"/>
              </a:rPr>
              <a:t>)</a:t>
            </a:r>
            <a:r>
              <a:rPr lang="en-US" sz="2200" kern="0" dirty="0" smtClean="0">
                <a:solidFill>
                  <a:srgbClr val="DADADA">
                    <a:lumMod val="10000"/>
                  </a:srgbClr>
                </a:solidFill>
                <a:latin typeface="Calibri" panose="020F0502020204030204" pitchFamily="34" charset="0"/>
                <a:cs typeface="Calibri" panose="020F0502020204030204" pitchFamily="34" charset="0"/>
              </a:rPr>
              <a:t>, </a:t>
            </a:r>
            <a:r>
              <a:rPr lang="el-GR" sz="2200" kern="0" dirty="0" smtClean="0">
                <a:solidFill>
                  <a:srgbClr val="DADADA">
                    <a:lumMod val="10000"/>
                  </a:srgbClr>
                </a:solidFill>
                <a:latin typeface="Calibri" panose="020F0502020204030204" pitchFamily="34" charset="0"/>
                <a:cs typeface="Calibri" panose="020F0502020204030204" pitchFamily="34" charset="0"/>
              </a:rPr>
              <a:t>το κέντρο στροφής (</a:t>
            </a:r>
            <a:r>
              <a:rPr lang="en-US" sz="2200" kern="0" dirty="0" smtClean="0">
                <a:solidFill>
                  <a:srgbClr val="DADADA">
                    <a:lumMod val="10000"/>
                  </a:srgbClr>
                </a:solidFill>
                <a:latin typeface="Calibri" panose="020F0502020204030204" pitchFamily="34" charset="0"/>
                <a:cs typeface="Calibri" panose="020F0502020204030204" pitchFamily="34" charset="0"/>
              </a:rPr>
              <a:t>COR</a:t>
            </a:r>
            <a:r>
              <a:rPr lang="el-GR" sz="2200" kern="0" dirty="0" smtClean="0">
                <a:solidFill>
                  <a:srgbClr val="DADADA">
                    <a:lumMod val="10000"/>
                  </a:srgbClr>
                </a:solidFill>
                <a:latin typeface="Calibri" panose="020F0502020204030204" pitchFamily="34" charset="0"/>
                <a:cs typeface="Calibri" panose="020F0502020204030204" pitchFamily="34" charset="0"/>
              </a:rPr>
              <a:t>)</a:t>
            </a:r>
            <a:r>
              <a:rPr lang="en-US" sz="2200" kern="0" dirty="0" smtClean="0">
                <a:solidFill>
                  <a:srgbClr val="DADADA">
                    <a:lumMod val="10000"/>
                  </a:srgbClr>
                </a:solidFill>
                <a:latin typeface="Calibri" panose="020F0502020204030204" pitchFamily="34" charset="0"/>
                <a:cs typeface="Calibri" panose="020F0502020204030204" pitchFamily="34" charset="0"/>
              </a:rPr>
              <a:t>, </a:t>
            </a:r>
            <a:r>
              <a:rPr lang="el-GR" sz="2200" kern="0" dirty="0" smtClean="0">
                <a:solidFill>
                  <a:srgbClr val="DADADA">
                    <a:lumMod val="10000"/>
                  </a:srgbClr>
                </a:solidFill>
                <a:latin typeface="Calibri" panose="020F0502020204030204" pitchFamily="34" charset="0"/>
                <a:cs typeface="Calibri" panose="020F0502020204030204" pitchFamily="34" charset="0"/>
              </a:rPr>
              <a:t>ο κεντρικός διαφυσιακός άξονας (</a:t>
            </a:r>
            <a:r>
              <a:rPr lang="en-US" sz="2200" kern="0" dirty="0" smtClean="0">
                <a:solidFill>
                  <a:srgbClr val="DADADA">
                    <a:lumMod val="10000"/>
                  </a:srgbClr>
                </a:solidFill>
                <a:latin typeface="Calibri" panose="020F0502020204030204" pitchFamily="34" charset="0"/>
                <a:cs typeface="Calibri" panose="020F0502020204030204" pitchFamily="34" charset="0"/>
              </a:rPr>
              <a:t>HA</a:t>
            </a:r>
            <a:r>
              <a:rPr lang="el-GR" sz="2200" kern="0" dirty="0" smtClean="0">
                <a:solidFill>
                  <a:srgbClr val="DADADA">
                    <a:lumMod val="10000"/>
                  </a:srgbClr>
                </a:solidFill>
                <a:latin typeface="Calibri" panose="020F0502020204030204" pitchFamily="34" charset="0"/>
                <a:cs typeface="Calibri" panose="020F0502020204030204" pitchFamily="34" charset="0"/>
              </a:rPr>
              <a:t>)</a:t>
            </a:r>
            <a:r>
              <a:rPr lang="en-US" sz="2200" kern="0" dirty="0" smtClean="0">
                <a:solidFill>
                  <a:srgbClr val="DADADA">
                    <a:lumMod val="10000"/>
                  </a:srgbClr>
                </a:solidFill>
                <a:latin typeface="Calibri" panose="020F0502020204030204" pitchFamily="34" charset="0"/>
                <a:cs typeface="Calibri" panose="020F0502020204030204" pitchFamily="34" charset="0"/>
              </a:rPr>
              <a:t>,</a:t>
            </a:r>
            <a:r>
              <a:rPr lang="el-GR" sz="2200" kern="0" dirty="0" smtClean="0">
                <a:solidFill>
                  <a:srgbClr val="DADADA">
                    <a:lumMod val="10000"/>
                  </a:srgbClr>
                </a:solidFill>
                <a:latin typeface="Calibri" panose="020F0502020204030204" pitchFamily="34" charset="0"/>
                <a:cs typeface="Calibri" panose="020F0502020204030204" pitchFamily="34" charset="0"/>
              </a:rPr>
              <a:t> ο διαεπικονδυλιακός άξονας</a:t>
            </a:r>
            <a:r>
              <a:rPr lang="en-US" sz="2200" kern="0" dirty="0" smtClean="0">
                <a:solidFill>
                  <a:srgbClr val="DADADA">
                    <a:lumMod val="10000"/>
                  </a:srgbClr>
                </a:solidFill>
                <a:latin typeface="Calibri" panose="020F0502020204030204" pitchFamily="34" charset="0"/>
                <a:cs typeface="Calibri" panose="020F0502020204030204" pitchFamily="34" charset="0"/>
              </a:rPr>
              <a:t> </a:t>
            </a:r>
            <a:r>
              <a:rPr lang="el-GR" sz="2200" kern="0" dirty="0" smtClean="0">
                <a:solidFill>
                  <a:srgbClr val="DADADA">
                    <a:lumMod val="10000"/>
                  </a:srgbClr>
                </a:solidFill>
                <a:latin typeface="Calibri" panose="020F0502020204030204" pitchFamily="34" charset="0"/>
                <a:cs typeface="Calibri" panose="020F0502020204030204" pitchFamily="34" charset="0"/>
              </a:rPr>
              <a:t>(</a:t>
            </a:r>
            <a:r>
              <a:rPr lang="en-US" sz="2200" kern="0" dirty="0" smtClean="0">
                <a:solidFill>
                  <a:srgbClr val="DADADA">
                    <a:lumMod val="10000"/>
                  </a:srgbClr>
                </a:solidFill>
                <a:latin typeface="Calibri" panose="020F0502020204030204" pitchFamily="34" charset="0"/>
                <a:cs typeface="Calibri" panose="020F0502020204030204" pitchFamily="34" charset="0"/>
              </a:rPr>
              <a:t>TEA</a:t>
            </a:r>
            <a:r>
              <a:rPr lang="el-GR" sz="2200" kern="0" dirty="0" smtClean="0">
                <a:solidFill>
                  <a:srgbClr val="DADADA">
                    <a:lumMod val="10000"/>
                  </a:srgbClr>
                </a:solidFill>
                <a:latin typeface="Calibri" panose="020F0502020204030204" pitchFamily="34" charset="0"/>
                <a:cs typeface="Calibri" panose="020F0502020204030204" pitchFamily="34" charset="0"/>
              </a:rPr>
              <a:t>).  Όπου: </a:t>
            </a:r>
          </a:p>
          <a:p>
            <a:pPr marL="273050" indent="-273050">
              <a:spcBef>
                <a:spcPts val="0"/>
              </a:spcBef>
              <a:buClr>
                <a:srgbClr val="A50021"/>
              </a:buClr>
              <a:buSzPct val="100000"/>
              <a:defRPr/>
            </a:pPr>
            <a:r>
              <a:rPr lang="en-US" sz="2200" dirty="0" smtClean="0">
                <a:solidFill>
                  <a:srgbClr val="000000"/>
                </a:solidFill>
                <a:latin typeface="Calibri" pitchFamily="34" charset="0"/>
              </a:rPr>
              <a:t>a</a:t>
            </a:r>
            <a:r>
              <a:rPr lang="el-GR" sz="2200" dirty="0" smtClean="0">
                <a:solidFill>
                  <a:srgbClr val="000000"/>
                </a:solidFill>
                <a:latin typeface="Calibri" pitchFamily="34" charset="0"/>
              </a:rPr>
              <a:t>: το κεντρικό σημείο της καλύτερα προσαρμοσμένης σφαιροειδούς επιφάνειας της κεφαλής του βραχιονίου</a:t>
            </a:r>
            <a:r>
              <a:rPr lang="en-US" sz="2200" dirty="0" smtClean="0">
                <a:solidFill>
                  <a:srgbClr val="000000"/>
                </a:solidFill>
                <a:latin typeface="Calibri" pitchFamily="34" charset="0"/>
              </a:rPr>
              <a:t>, </a:t>
            </a:r>
            <a:endParaRPr lang="el-GR" sz="2200" kern="0" dirty="0" smtClean="0">
              <a:solidFill>
                <a:srgbClr val="000000"/>
              </a:solidFill>
              <a:latin typeface="Calibri" pitchFamily="34" charset="0"/>
              <a:cs typeface="Calibri" panose="020F0502020204030204" pitchFamily="34" charset="0"/>
            </a:endParaRPr>
          </a:p>
          <a:p>
            <a:pPr marL="273050" indent="-273050">
              <a:spcBef>
                <a:spcPts val="0"/>
              </a:spcBef>
              <a:buClr>
                <a:srgbClr val="A50021"/>
              </a:buClr>
              <a:buSzPct val="100000"/>
              <a:buFont typeface="Wingdings" panose="05000000000000000000" pitchFamily="2" charset="2"/>
              <a:buNone/>
              <a:defRPr/>
            </a:pPr>
            <a:endParaRPr lang="el-GR" sz="2200" kern="0" dirty="0">
              <a:solidFill>
                <a:srgbClr val="DADADA">
                  <a:lumMod val="10000"/>
                </a:srgbClr>
              </a:solidFill>
              <a:latin typeface="Calibri" panose="020F0502020204030204" pitchFamily="34" charset="0"/>
              <a:cs typeface="Calibri" panose="020F0502020204030204" pitchFamily="34" charset="0"/>
            </a:endParaRPr>
          </a:p>
        </p:txBody>
      </p:sp>
      <p:sp>
        <p:nvSpPr>
          <p:cNvPr id="6" name="Ορθογώνιο 5"/>
          <p:cNvSpPr/>
          <p:nvPr/>
        </p:nvSpPr>
        <p:spPr>
          <a:xfrm>
            <a:off x="6633676" y="6032321"/>
            <a:ext cx="900696" cy="276999"/>
          </a:xfrm>
          <a:prstGeom prst="rect">
            <a:avLst/>
          </a:prstGeom>
        </p:spPr>
        <p:txBody>
          <a:bodyPr wrap="none">
            <a:spAutoFit/>
          </a:bodyPr>
          <a:lstStyle/>
          <a:p>
            <a:pPr lvl="0" eaLnBrk="0" hangingPunct="0">
              <a:spcBef>
                <a:spcPct val="30000"/>
              </a:spcBef>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jbjs.org</a:t>
            </a:r>
            <a:endParaRPr lang="el-GR" sz="1200" dirty="0">
              <a:solidFill>
                <a:prstClr val="black"/>
              </a:solidFill>
              <a:latin typeface="Calibri"/>
            </a:endParaRPr>
          </a:p>
        </p:txBody>
      </p:sp>
    </p:spTree>
    <p:extLst>
      <p:ext uri="{BB962C8B-B14F-4D97-AF65-F5344CB8AC3E}">
        <p14:creationId xmlns:p14="http://schemas.microsoft.com/office/powerpoint/2010/main" val="2866610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457200" y="188639"/>
            <a:ext cx="8507288" cy="1090531"/>
          </a:xfrm>
        </p:spPr>
        <p:txBody>
          <a:bodyPr/>
          <a:lstStyle/>
          <a:p>
            <a:r>
              <a:rPr lang="el-GR" dirty="0" smtClean="0">
                <a:effectLst>
                  <a:outerShdw blurRad="38100" dist="38100" dir="2700000" algn="tl">
                    <a:srgbClr val="000000">
                      <a:alpha val="43137"/>
                    </a:srgbClr>
                  </a:outerShdw>
                </a:effectLst>
              </a:rPr>
              <a:t> </a:t>
            </a:r>
            <a:r>
              <a:rPr lang="el-GR" dirty="0" smtClean="0">
                <a:solidFill>
                  <a:srgbClr val="000000"/>
                </a:solidFill>
                <a:effectLst>
                  <a:outerShdw blurRad="38100" dist="38100" dir="2700000" algn="tl">
                    <a:srgbClr val="000000">
                      <a:alpha val="43137"/>
                    </a:srgbClr>
                  </a:outerShdw>
                </a:effectLst>
              </a:rPr>
              <a:t>Ολική Αρθροπλαστική του Ώμου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Βραχιονίου Πρόθεσης</a:t>
            </a:r>
            <a:r>
              <a:rPr lang="el-GR" altLang="el-GR" sz="3200" baseline="-16000" dirty="0" smtClean="0">
                <a:effectLst>
                  <a:outerShdw blurRad="38100" dist="38100" dir="2700000" algn="tl">
                    <a:srgbClr val="000000">
                      <a:alpha val="43137"/>
                    </a:srgbClr>
                  </a:outerShdw>
                </a:effectLst>
              </a:rPr>
              <a:t> [</a:t>
            </a:r>
            <a:r>
              <a:rPr lang="en-US" altLang="el-GR" sz="3200" baseline="-16000" dirty="0" smtClean="0">
                <a:effectLst>
                  <a:outerShdw blurRad="38100" dist="38100" dir="2700000" algn="tl">
                    <a:srgbClr val="000000">
                      <a:alpha val="43137"/>
                    </a:srgbClr>
                  </a:outerShdw>
                </a:effectLst>
              </a:rPr>
              <a:t>3</a:t>
            </a:r>
            <a:r>
              <a:rPr lang="el-GR" altLang="el-GR" sz="3200" baseline="-16000" dirty="0" smtClean="0">
                <a:effectLst>
                  <a:outerShdw blurRad="38100" dist="38100" dir="2700000" algn="tl">
                    <a:srgbClr val="000000">
                      <a:alpha val="43137"/>
                    </a:srgbClr>
                  </a:outerShdw>
                </a:effectLst>
              </a:rPr>
              <a:t>/</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2]</a:t>
            </a:r>
            <a:r>
              <a:rPr lang="el-GR" sz="3200" dirty="0" smtClean="0">
                <a:effectLst>
                  <a:outerShdw blurRad="38100" dist="38100" dir="2700000" algn="tl">
                    <a:srgbClr val="000000">
                      <a:alpha val="43137"/>
                    </a:srgbClr>
                  </a:outerShdw>
                </a:effectLst>
              </a:rPr>
              <a:t> </a:t>
            </a:r>
            <a:r>
              <a:rPr lang="el-GR" altLang="el-GR" sz="3200" baseline="-16000" dirty="0" smtClean="0">
                <a:effectLst>
                  <a:outerShdw blurRad="38100" dist="38100" dir="2700000" algn="tl">
                    <a:srgbClr val="000000">
                      <a:alpha val="43137"/>
                    </a:srgbClr>
                  </a:outerShdw>
                </a:effectLst>
              </a:rPr>
              <a:t> </a:t>
            </a:r>
            <a:endParaRPr lang="el-GR" sz="3200"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51520" y="1340768"/>
            <a:ext cx="8784976" cy="5400600"/>
          </a:xfrm>
        </p:spPr>
        <p:txBody>
          <a:bodyPr/>
          <a:lstStyle/>
          <a:p>
            <a:pPr marL="273050" indent="-273050">
              <a:buSzPct val="100000"/>
            </a:pPr>
            <a:r>
              <a:rPr lang="el-GR" dirty="0" smtClean="0"/>
              <a:t>Η διάμετρος της κεφαλής βραχιονίου ποικίλλει</a:t>
            </a:r>
            <a:r>
              <a:rPr lang="en-US" dirty="0" smtClean="0"/>
              <a:t> </a:t>
            </a:r>
            <a:r>
              <a:rPr lang="el-GR" dirty="0" smtClean="0"/>
              <a:t>από 38 mm έως 58 mm (με ενδιάμεση τιμή τα 46 mm).</a:t>
            </a:r>
          </a:p>
          <a:p>
            <a:pPr marL="273050" indent="-273050">
              <a:lnSpc>
                <a:spcPct val="100000"/>
              </a:lnSpc>
              <a:buSzPct val="100000"/>
            </a:pPr>
            <a:r>
              <a:rPr lang="el-GR" dirty="0" smtClean="0"/>
              <a:t>Συχνά, η ύπαρξη εκφυλιστικών αλλοιώσεων μεταβάλλει το σφαιρικό σχήμα της κεφαλής. Ως εκ τούτου, η κατάλληλη διάμετρος της  πρόθεσης δεν μπορεί να προσδιοριστεί επακριβώς</a:t>
            </a:r>
            <a:r>
              <a:rPr lang="en-US" dirty="0" smtClean="0"/>
              <a:t> </a:t>
            </a:r>
            <a:r>
              <a:rPr lang="el-GR" dirty="0" smtClean="0"/>
              <a:t>προεγχειρητικά. Έτσι, η διάμετρος της προθετικής κεφαλής επιλέγεται διεγχειρητικά, κατά τη στιγμή της δοκιμής, με βάση το ύψος του ημισφαιρίου που αφαιρείται και το οποίο έχει μία ευρεία γραμμική σχέση με τη διάμετρο της κεφαλής.</a:t>
            </a:r>
          </a:p>
          <a:p>
            <a:pPr marL="273050" indent="-273050">
              <a:lnSpc>
                <a:spcPct val="100000"/>
              </a:lnSpc>
              <a:buSzPct val="100000"/>
            </a:pPr>
            <a:r>
              <a:rPr lang="el-GR" dirty="0" smtClean="0"/>
              <a:t>Ο λόγος του πάχους της βραχιονίου κεφαλής προς την ακτίνα καμπυλότητας της είναι αξιοσημείωτα σταθερή (περίπου από 0,7 έως 0,9), ανεξάρτητα από το ύψος του ασθενούς και το μέγεθος του βραχιονίου άξονα.</a:t>
            </a:r>
          </a:p>
          <a:p>
            <a:pPr marL="273050" indent="-273050">
              <a:buSzPct val="100000"/>
            </a:pPr>
            <a:r>
              <a:rPr lang="el-GR" dirty="0" smtClean="0"/>
              <a:t>Επίσης, η επιφάνεια της βραχιονίου κεφαλής που έρχεται σε επαφή με την ωμογλήνη είναι ευθέως ανάλογη προς πάχος και την ακτίνα της.</a:t>
            </a:r>
            <a:endParaRPr lang="el-GR" dirty="0"/>
          </a:p>
        </p:txBody>
      </p:sp>
      <p:sp>
        <p:nvSpPr>
          <p:cNvPr id="4" name="3 - Θέση αριθμού διαφάνειας"/>
          <p:cNvSpPr>
            <a:spLocks noGrp="1"/>
          </p:cNvSpPr>
          <p:nvPr>
            <p:ph type="sldNum" sz="quarter" idx="12"/>
          </p:nvPr>
        </p:nvSpPr>
        <p:spPr>
          <a:xfrm>
            <a:off x="8604448" y="6245225"/>
            <a:ext cx="504056" cy="476250"/>
          </a:xfrm>
        </p:spPr>
        <p:txBody>
          <a:bodyPr/>
          <a:lstStyle/>
          <a:p>
            <a:pPr>
              <a:defRPr/>
            </a:pPr>
            <a:fld id="{8198C6A6-8556-485F-81D9-A8F098D09877}" type="slidenum">
              <a:rPr lang="el-GR" smtClean="0"/>
              <a:pPr>
                <a:defRPr/>
              </a:pPr>
              <a:t>18</a:t>
            </a:fld>
            <a:endParaRPr lang="el-GR" dirty="0"/>
          </a:p>
        </p:txBody>
      </p:sp>
    </p:spTree>
    <p:extLst>
      <p:ext uri="{BB962C8B-B14F-4D97-AF65-F5344CB8AC3E}">
        <p14:creationId xmlns:p14="http://schemas.microsoft.com/office/powerpoint/2010/main" val="565212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132856"/>
            <a:ext cx="8424936" cy="1800200"/>
          </a:xfrm>
          <a:ln w="19050">
            <a:solidFill>
              <a:srgbClr val="A50021"/>
            </a:solidFill>
          </a:ln>
        </p:spPr>
        <p:txBody>
          <a:bodyPr/>
          <a:lstStyle/>
          <a:p>
            <a:pPr>
              <a:defRPr/>
            </a:pPr>
            <a:r>
              <a:rPr lang="el-GR" sz="4400" b="1" dirty="0" smtClean="0">
                <a:solidFill>
                  <a:srgbClr val="000000"/>
                </a:solidFill>
                <a:effectLst>
                  <a:outerShdw blurRad="38100" dist="38100" dir="2700000" algn="tl">
                    <a:srgbClr val="000000">
                      <a:alpha val="43137"/>
                    </a:srgbClr>
                  </a:outerShdw>
                </a:effectLst>
              </a:rPr>
              <a:t>Αρθροπλαστική του Ώμου</a:t>
            </a:r>
            <a:r>
              <a:rPr lang="el-GR" sz="4400" b="1" dirty="0" smtClean="0">
                <a:effectLst>
                  <a:outerShdw blurRad="38100" dist="38100" dir="2700000" algn="tl">
                    <a:srgbClr val="000000">
                      <a:alpha val="43137"/>
                    </a:srgbClr>
                  </a:outerShdw>
                </a:effectLst>
              </a:rPr>
              <a:t/>
            </a:r>
            <a:br>
              <a:rPr lang="el-GR" sz="4400" b="1" dirty="0" smtClean="0">
                <a:effectLst>
                  <a:outerShdw blurRad="38100" dist="38100" dir="2700000" algn="tl">
                    <a:srgbClr val="000000">
                      <a:alpha val="43137"/>
                    </a:srgbClr>
                  </a:outerShdw>
                </a:effectLst>
              </a:rPr>
            </a:br>
            <a:r>
              <a:rPr lang="el-GR" sz="4000" b="1" dirty="0" smtClean="0">
                <a:effectLst>
                  <a:outerShdw blurRad="38100" dist="38100" dir="2700000" algn="tl">
                    <a:srgbClr val="000000">
                      <a:alpha val="43137"/>
                    </a:srgbClr>
                  </a:outerShdw>
                </a:effectLst>
              </a:rPr>
              <a:t>Ενδείξεις - Αντενδείξεις </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a:t>
            </a:fld>
            <a:endParaRPr lang="el-GR" dirty="0"/>
          </a:p>
        </p:txBody>
      </p:sp>
    </p:spTree>
    <p:extLst>
      <p:ext uri="{BB962C8B-B14F-4D97-AF65-F5344CB8AC3E}">
        <p14:creationId xmlns:p14="http://schemas.microsoft.com/office/powerpoint/2010/main" val="343959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457200" y="188639"/>
            <a:ext cx="8507288" cy="1090531"/>
          </a:xfrm>
        </p:spPr>
        <p:txBody>
          <a:bodyPr/>
          <a:lstStyle/>
          <a:p>
            <a:r>
              <a:rPr lang="el-GR" dirty="0" smtClean="0">
                <a:effectLst>
                  <a:outerShdw blurRad="38100" dist="38100" dir="2700000" algn="tl">
                    <a:srgbClr val="000000">
                      <a:alpha val="43137"/>
                    </a:srgbClr>
                  </a:outerShdw>
                </a:effectLst>
              </a:rPr>
              <a:t> </a:t>
            </a:r>
            <a:r>
              <a:rPr lang="el-GR" dirty="0" smtClean="0">
                <a:solidFill>
                  <a:srgbClr val="000000"/>
                </a:solidFill>
                <a:effectLst>
                  <a:outerShdw blurRad="38100" dist="38100" dir="2700000" algn="tl">
                    <a:srgbClr val="000000">
                      <a:alpha val="43137"/>
                    </a:srgbClr>
                  </a:outerShdw>
                </a:effectLst>
              </a:rPr>
              <a:t>Ολική Αρθροπλαστική του Ώμου</a:t>
            </a:r>
            <a:br>
              <a:rPr lang="el-GR" dirty="0" smtClean="0">
                <a:solidFill>
                  <a:srgbClr val="000000"/>
                </a:solidFill>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Βραχιονίου Πρόθεσης</a:t>
            </a:r>
            <a:r>
              <a:rPr lang="el-GR" altLang="el-GR" sz="3200" baseline="-16000" dirty="0" smtClean="0">
                <a:effectLst>
                  <a:outerShdw blurRad="38100" dist="38100" dir="2700000" algn="tl">
                    <a:srgbClr val="000000">
                      <a:alpha val="43137"/>
                    </a:srgbClr>
                  </a:outerShdw>
                </a:effectLst>
              </a:rPr>
              <a:t> [</a:t>
            </a:r>
            <a:r>
              <a:rPr lang="en-US" altLang="el-GR" sz="3200" baseline="-16000" dirty="0" smtClean="0">
                <a:effectLst>
                  <a:outerShdw blurRad="38100" dist="38100" dir="2700000" algn="tl">
                    <a:srgbClr val="000000">
                      <a:alpha val="43137"/>
                    </a:srgbClr>
                  </a:outerShdw>
                </a:effectLst>
              </a:rPr>
              <a:t>4</a:t>
            </a:r>
            <a:r>
              <a:rPr lang="el-GR" altLang="el-GR" sz="3200" baseline="-16000" dirty="0" smtClean="0">
                <a:effectLst>
                  <a:outerShdw blurRad="38100" dist="38100" dir="2700000" algn="tl">
                    <a:srgbClr val="000000">
                      <a:alpha val="43137"/>
                    </a:srgbClr>
                  </a:outerShdw>
                </a:effectLst>
              </a:rPr>
              <a:t>/</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2]</a:t>
            </a:r>
            <a:r>
              <a:rPr lang="el-GR" sz="3200" dirty="0" smtClean="0">
                <a:effectLst>
                  <a:outerShdw blurRad="38100" dist="38100" dir="2700000" algn="tl">
                    <a:srgbClr val="000000">
                      <a:alpha val="43137"/>
                    </a:srgbClr>
                  </a:outerShdw>
                </a:effectLst>
              </a:rPr>
              <a:t> </a:t>
            </a:r>
            <a:r>
              <a:rPr lang="el-GR" altLang="el-GR" sz="3200" baseline="-16000" dirty="0" smtClean="0">
                <a:effectLst>
                  <a:outerShdw blurRad="38100" dist="38100" dir="2700000" algn="tl">
                    <a:srgbClr val="000000">
                      <a:alpha val="43137"/>
                    </a:srgbClr>
                  </a:outerShdw>
                </a:effectLst>
              </a:rPr>
              <a:t> </a:t>
            </a:r>
            <a:endParaRPr lang="el-GR" sz="3200"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88032" y="1412776"/>
            <a:ext cx="4427984" cy="3096344"/>
          </a:xfrm>
        </p:spPr>
        <p:txBody>
          <a:bodyPr/>
          <a:lstStyle/>
          <a:p>
            <a:pPr>
              <a:buSzPct val="100000"/>
            </a:pPr>
            <a:r>
              <a:rPr lang="el-GR" dirty="0" smtClean="0"/>
              <a:t>Η αυχενοδιαφυσιακή γωνία </a:t>
            </a:r>
            <a:r>
              <a:rPr lang="en-US" dirty="0" smtClean="0"/>
              <a:t>(</a:t>
            </a:r>
            <a:r>
              <a:rPr lang="el-GR" dirty="0" smtClean="0">
                <a:solidFill>
                  <a:srgbClr val="000000"/>
                </a:solidFill>
              </a:rPr>
              <a:t>βραχιόνια γωνία κλίσης</a:t>
            </a:r>
            <a:r>
              <a:rPr lang="el-GR" dirty="0" smtClean="0"/>
              <a:t>) κυμαίνεται μεταξύ 135° έως 140°. </a:t>
            </a:r>
          </a:p>
          <a:p>
            <a:pPr>
              <a:buSzPct val="100000"/>
            </a:pPr>
            <a:r>
              <a:rPr lang="el-GR" dirty="0" smtClean="0"/>
              <a:t>Για τη διατήρηση της αυχενοδιαφυσιακής γωνίας και μετά την τοποθέτηση της βραχιονίου πρόθεσης, πραγματοποιείται οστεοτομία της κεφαλής σε κλίση </a:t>
            </a:r>
            <a:r>
              <a:rPr lang="en-US" dirty="0" smtClean="0"/>
              <a:t>45°. </a:t>
            </a:r>
            <a:endParaRPr lang="el-GR" dirty="0" smtClean="0"/>
          </a:p>
          <a:p>
            <a:pPr>
              <a:buNone/>
            </a:pPr>
            <a:endParaRPr lang="el-GR" dirty="0" smtClean="0"/>
          </a:p>
        </p:txBody>
      </p:sp>
      <p:sp>
        <p:nvSpPr>
          <p:cNvPr id="4" name="3 - Θέση αριθμού διαφάνειας"/>
          <p:cNvSpPr>
            <a:spLocks noGrp="1"/>
          </p:cNvSpPr>
          <p:nvPr>
            <p:ph type="sldNum" sz="quarter" idx="12"/>
          </p:nvPr>
        </p:nvSpPr>
        <p:spPr>
          <a:xfrm>
            <a:off x="8604448" y="6245225"/>
            <a:ext cx="504056" cy="476250"/>
          </a:xfrm>
        </p:spPr>
        <p:txBody>
          <a:bodyPr/>
          <a:lstStyle/>
          <a:p>
            <a:pPr>
              <a:defRPr/>
            </a:pPr>
            <a:fld id="{8198C6A6-8556-485F-81D9-A8F098D09877}" type="slidenum">
              <a:rPr lang="el-GR" smtClean="0"/>
              <a:pPr>
                <a:defRPr/>
              </a:pPr>
              <a:t>19</a:t>
            </a:fld>
            <a:endParaRPr lang="el-GR" dirty="0"/>
          </a:p>
        </p:txBody>
      </p:sp>
      <p:pic>
        <p:nvPicPr>
          <p:cNvPr id="100354" name="Picture 2"/>
          <p:cNvPicPr>
            <a:picLocks noChangeAspect="1" noChangeArrowheads="1"/>
          </p:cNvPicPr>
          <p:nvPr/>
        </p:nvPicPr>
        <p:blipFill>
          <a:blip r:embed="rId3" cstate="print"/>
          <a:srcRect/>
          <a:stretch>
            <a:fillRect/>
          </a:stretch>
        </p:blipFill>
        <p:spPr bwMode="auto">
          <a:xfrm>
            <a:off x="4932040" y="1412777"/>
            <a:ext cx="3542489" cy="3446034"/>
          </a:xfrm>
          <a:prstGeom prst="rect">
            <a:avLst/>
          </a:prstGeom>
          <a:ln w="38100" cap="sq" cmpd="thickThin">
            <a:solidFill>
              <a:srgbClr val="000000"/>
            </a:solidFill>
            <a:prstDash val="solid"/>
            <a:miter lim="800000"/>
          </a:ln>
          <a:effectLst>
            <a:innerShdw blurRad="76200">
              <a:srgbClr val="000000"/>
            </a:innerShdw>
          </a:effectLst>
        </p:spPr>
      </p:pic>
      <p:sp>
        <p:nvSpPr>
          <p:cNvPr id="6" name="2 - Θέση περιεχομένου"/>
          <p:cNvSpPr txBox="1">
            <a:spLocks/>
          </p:cNvSpPr>
          <p:nvPr/>
        </p:nvSpPr>
        <p:spPr bwMode="auto">
          <a:xfrm>
            <a:off x="467544" y="4869160"/>
            <a:ext cx="8308032" cy="15121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spcBef>
                <a:spcPct val="20000"/>
              </a:spcBef>
              <a:buClr>
                <a:srgbClr val="A50021"/>
              </a:buClr>
              <a:buSzPct val="120000"/>
              <a:defRPr/>
            </a:pPr>
            <a:r>
              <a:rPr lang="el-GR" sz="2200" b="1" kern="0" dirty="0" smtClean="0">
                <a:solidFill>
                  <a:srgbClr val="DADADA">
                    <a:lumMod val="10000"/>
                  </a:srgbClr>
                </a:solidFill>
                <a:latin typeface="Calibri" panose="020F0502020204030204" pitchFamily="34" charset="0"/>
                <a:cs typeface="Calibri" panose="020F0502020204030204" pitchFamily="34" charset="0"/>
              </a:rPr>
              <a:t>Παρατήρηση 1</a:t>
            </a:r>
            <a:r>
              <a:rPr lang="el-GR" sz="2200" kern="0" dirty="0" smtClean="0">
                <a:solidFill>
                  <a:srgbClr val="DADADA">
                    <a:lumMod val="10000"/>
                  </a:srgbClr>
                </a:solidFill>
                <a:latin typeface="Calibri" panose="020F0502020204030204" pitchFamily="34" charset="0"/>
                <a:cs typeface="Calibri" panose="020F0502020204030204" pitchFamily="34" charset="0"/>
              </a:rPr>
              <a:t>: Καθώς, το κέντρο στροφής της κεφαλής του βραχιονίου έχει άμεση σχέση με την</a:t>
            </a:r>
            <a:r>
              <a:rPr lang="el-GR" sz="2200" kern="0" dirty="0" smtClean="0">
                <a:solidFill>
                  <a:srgbClr val="000000"/>
                </a:solidFill>
                <a:latin typeface="Calibri" panose="020F0502020204030204" pitchFamily="34" charset="0"/>
                <a:cs typeface="Calibri" panose="020F0502020204030204" pitchFamily="34" charset="0"/>
              </a:rPr>
              <a:t> </a:t>
            </a:r>
            <a:r>
              <a:rPr lang="el-GR" sz="2200" dirty="0" smtClean="0">
                <a:solidFill>
                  <a:srgbClr val="000000"/>
                </a:solidFill>
                <a:latin typeface="Calibri" pitchFamily="34" charset="0"/>
              </a:rPr>
              <a:t>αυχενοδιαφυσιακή γωνία, η κατάλληλη κλίση της οστεοτομίας της κεφαλής του βραχιονίου διατηρεί το φυσιολογικό κέντρο στροφής και στην τεχνητή άρθρωση. </a:t>
            </a:r>
            <a:r>
              <a:rPr lang="el-GR" sz="2200" kern="0" dirty="0" smtClean="0">
                <a:solidFill>
                  <a:srgbClr val="000000"/>
                </a:solidFill>
                <a:latin typeface="Calibri" pitchFamily="34" charset="0"/>
                <a:cs typeface="Calibri" panose="020F0502020204030204" pitchFamily="34" charset="0"/>
              </a:rPr>
              <a:t> </a:t>
            </a:r>
          </a:p>
        </p:txBody>
      </p:sp>
      <p:sp>
        <p:nvSpPr>
          <p:cNvPr id="7" name="Ορθογώνιο 6"/>
          <p:cNvSpPr/>
          <p:nvPr/>
        </p:nvSpPr>
        <p:spPr>
          <a:xfrm rot="16200000">
            <a:off x="7446804" y="2997294"/>
            <a:ext cx="2592288" cy="276999"/>
          </a:xfrm>
          <a:prstGeom prst="rect">
            <a:avLst/>
          </a:prstGeom>
        </p:spPr>
        <p:txBody>
          <a:bodyPr wrap="square">
            <a:spAutoFit/>
          </a:bodyPr>
          <a:lstStyle/>
          <a:p>
            <a:pPr algn="ct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obgynnews.com</a:t>
            </a:r>
            <a:endParaRPr lang="el-GR" dirty="0"/>
          </a:p>
        </p:txBody>
      </p:sp>
    </p:spTree>
    <p:extLst>
      <p:ext uri="{BB962C8B-B14F-4D97-AF65-F5344CB8AC3E}">
        <p14:creationId xmlns:p14="http://schemas.microsoft.com/office/powerpoint/2010/main" val="2658746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457200" y="188639"/>
            <a:ext cx="8507288" cy="1090531"/>
          </a:xfrm>
        </p:spPr>
        <p:txBody>
          <a:bodyPr/>
          <a:lstStyle/>
          <a:p>
            <a:r>
              <a:rPr lang="el-GR" dirty="0" smtClean="0">
                <a:effectLst>
                  <a:outerShdw blurRad="38100" dist="38100" dir="2700000" algn="tl">
                    <a:srgbClr val="000000">
                      <a:alpha val="43137"/>
                    </a:srgbClr>
                  </a:outerShdw>
                </a:effectLst>
              </a:rPr>
              <a:t> </a:t>
            </a:r>
            <a:r>
              <a:rPr lang="el-GR" dirty="0" smtClean="0">
                <a:solidFill>
                  <a:srgbClr val="000000"/>
                </a:solidFill>
                <a:effectLst>
                  <a:outerShdw blurRad="38100" dist="38100" dir="2700000" algn="tl">
                    <a:srgbClr val="000000">
                      <a:alpha val="43137"/>
                    </a:srgbClr>
                  </a:outerShdw>
                </a:effectLst>
              </a:rPr>
              <a:t>Ολική Αρθροπλαστική του Ώμου</a:t>
            </a:r>
            <a:br>
              <a:rPr lang="el-GR" dirty="0" smtClean="0">
                <a:solidFill>
                  <a:srgbClr val="000000"/>
                </a:solidFill>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Βραχιονίου Πρόθεσης</a:t>
            </a:r>
            <a:r>
              <a:rPr lang="el-GR" altLang="el-GR" sz="3200" baseline="-16000" dirty="0" smtClean="0">
                <a:effectLst>
                  <a:outerShdw blurRad="38100" dist="38100" dir="2700000" algn="tl">
                    <a:srgbClr val="000000">
                      <a:alpha val="43137"/>
                    </a:srgbClr>
                  </a:outerShdw>
                </a:effectLst>
              </a:rPr>
              <a:t> [</a:t>
            </a:r>
            <a:r>
              <a:rPr lang="en-US" altLang="el-GR" sz="3200" baseline="-16000" dirty="0" smtClean="0">
                <a:effectLst>
                  <a:outerShdw blurRad="38100" dist="38100" dir="2700000" algn="tl">
                    <a:srgbClr val="000000">
                      <a:alpha val="43137"/>
                    </a:srgbClr>
                  </a:outerShdw>
                </a:effectLst>
              </a:rPr>
              <a:t>5</a:t>
            </a:r>
            <a:r>
              <a:rPr lang="el-GR" altLang="el-GR" sz="3200" baseline="-16000" dirty="0" smtClean="0">
                <a:effectLst>
                  <a:outerShdw blurRad="38100" dist="38100" dir="2700000" algn="tl">
                    <a:srgbClr val="000000">
                      <a:alpha val="43137"/>
                    </a:srgbClr>
                  </a:outerShdw>
                </a:effectLst>
              </a:rPr>
              <a:t>/</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2]</a:t>
            </a:r>
            <a:r>
              <a:rPr lang="el-GR" sz="3200" dirty="0" smtClean="0">
                <a:effectLst>
                  <a:outerShdw blurRad="38100" dist="38100" dir="2700000" algn="tl">
                    <a:srgbClr val="000000">
                      <a:alpha val="43137"/>
                    </a:srgbClr>
                  </a:outerShdw>
                </a:effectLst>
              </a:rPr>
              <a:t> </a:t>
            </a:r>
            <a:r>
              <a:rPr lang="el-GR" altLang="el-GR" sz="3200" baseline="-16000" dirty="0" smtClean="0">
                <a:effectLst>
                  <a:outerShdw blurRad="38100" dist="38100" dir="2700000" algn="tl">
                    <a:srgbClr val="000000">
                      <a:alpha val="43137"/>
                    </a:srgbClr>
                  </a:outerShdw>
                </a:effectLst>
              </a:rPr>
              <a:t> </a:t>
            </a:r>
            <a:endParaRPr lang="el-GR" sz="3200"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323528" y="1340768"/>
            <a:ext cx="8640960" cy="1800200"/>
          </a:xfrm>
        </p:spPr>
        <p:txBody>
          <a:bodyPr/>
          <a:lstStyle/>
          <a:p>
            <a:pPr marL="0" indent="0">
              <a:buNone/>
            </a:pPr>
            <a:r>
              <a:rPr lang="el-GR" b="1" dirty="0" smtClean="0">
                <a:solidFill>
                  <a:srgbClr val="000000"/>
                </a:solidFill>
              </a:rPr>
              <a:t>Παρατήρηση 2</a:t>
            </a:r>
            <a:r>
              <a:rPr lang="el-GR" dirty="0" smtClean="0">
                <a:solidFill>
                  <a:srgbClr val="000000"/>
                </a:solidFill>
              </a:rPr>
              <a:t>: </a:t>
            </a:r>
          </a:p>
          <a:p>
            <a:pPr marL="0" indent="0">
              <a:buNone/>
            </a:pPr>
            <a:r>
              <a:rPr lang="el-GR" dirty="0" smtClean="0">
                <a:solidFill>
                  <a:srgbClr val="000000"/>
                </a:solidFill>
              </a:rPr>
              <a:t>Η αυχενοδιαφυσιακή γωνία στην πλειονότητα των ασθενών εμπίπτει στο στενό εύρος τιμών από τις 135° έως τις 140°. Ωστόσο υπάρχουν μερικά άτομα στα οποία η αυχενοδιαφυσιακή γωνία καταδεικνύει διακύμανση, με εύρος από 125° έως 150°. </a:t>
            </a:r>
          </a:p>
        </p:txBody>
      </p:sp>
      <p:sp>
        <p:nvSpPr>
          <p:cNvPr id="4" name="3 - Θέση αριθμού διαφάνειας"/>
          <p:cNvSpPr>
            <a:spLocks noGrp="1"/>
          </p:cNvSpPr>
          <p:nvPr>
            <p:ph type="sldNum" sz="quarter" idx="12"/>
          </p:nvPr>
        </p:nvSpPr>
        <p:spPr>
          <a:xfrm>
            <a:off x="8604448" y="6245225"/>
            <a:ext cx="504056" cy="476250"/>
          </a:xfrm>
        </p:spPr>
        <p:txBody>
          <a:bodyPr/>
          <a:lstStyle/>
          <a:p>
            <a:pPr>
              <a:defRPr/>
            </a:pPr>
            <a:fld id="{8198C6A6-8556-485F-81D9-A8F098D09877}" type="slidenum">
              <a:rPr lang="el-GR" smtClean="0"/>
              <a:pPr>
                <a:defRPr/>
              </a:pPr>
              <a:t>20</a:t>
            </a:fld>
            <a:endParaRPr lang="el-GR" dirty="0"/>
          </a:p>
        </p:txBody>
      </p:sp>
      <p:sp>
        <p:nvSpPr>
          <p:cNvPr id="6" name="5 - Ορθογώνιο"/>
          <p:cNvSpPr/>
          <p:nvPr/>
        </p:nvSpPr>
        <p:spPr>
          <a:xfrm>
            <a:off x="323528" y="5229200"/>
            <a:ext cx="8640960" cy="1446550"/>
          </a:xfrm>
          <a:prstGeom prst="rect">
            <a:avLst/>
          </a:prstGeom>
        </p:spPr>
        <p:txBody>
          <a:bodyPr wrap="square">
            <a:spAutoFit/>
          </a:bodyPr>
          <a:lstStyle/>
          <a:p>
            <a:r>
              <a:rPr lang="el-GR" sz="2200" dirty="0" smtClean="0">
                <a:solidFill>
                  <a:srgbClr val="000000"/>
                </a:solidFill>
                <a:latin typeface="Calibri" pitchFamily="34" charset="0"/>
              </a:rPr>
              <a:t>Για το λόγο αυτό, και με σκοπό να διατηρηθεί το φυσιολογικό κέντρο στροφής του βραχιονίου, όταν η αυχενοδιαφυσιακή γωνία είναι 150</a:t>
            </a:r>
            <a:r>
              <a:rPr lang="el-GR" sz="2200" baseline="30000" dirty="0" smtClean="0">
                <a:solidFill>
                  <a:srgbClr val="000000"/>
                </a:solidFill>
                <a:latin typeface="Calibri" pitchFamily="34" charset="0"/>
              </a:rPr>
              <a:t>ο</a:t>
            </a:r>
            <a:r>
              <a:rPr lang="el-GR" sz="2200" dirty="0" smtClean="0">
                <a:solidFill>
                  <a:srgbClr val="000000"/>
                </a:solidFill>
                <a:latin typeface="Calibri" pitchFamily="34" charset="0"/>
              </a:rPr>
              <a:t> γίνεται οστεοτομία 60</a:t>
            </a:r>
            <a:r>
              <a:rPr lang="el-GR" sz="2200" baseline="30000" dirty="0" smtClean="0">
                <a:solidFill>
                  <a:srgbClr val="000000"/>
                </a:solidFill>
                <a:latin typeface="Calibri" pitchFamily="34" charset="0"/>
              </a:rPr>
              <a:t>ο</a:t>
            </a:r>
            <a:r>
              <a:rPr lang="el-GR" sz="2200" dirty="0" smtClean="0">
                <a:solidFill>
                  <a:srgbClr val="000000"/>
                </a:solidFill>
                <a:latin typeface="Calibri" pitchFamily="34" charset="0"/>
              </a:rPr>
              <a:t>, ενώ όταν η αυχενοδιαφυσιακή γωνία είναι 120</a:t>
            </a:r>
            <a:r>
              <a:rPr lang="el-GR" sz="2200" baseline="30000" dirty="0" smtClean="0">
                <a:solidFill>
                  <a:srgbClr val="000000"/>
                </a:solidFill>
                <a:latin typeface="Calibri" pitchFamily="34" charset="0"/>
              </a:rPr>
              <a:t>ο</a:t>
            </a:r>
            <a:r>
              <a:rPr lang="el-GR" sz="2200" dirty="0" smtClean="0">
                <a:solidFill>
                  <a:srgbClr val="000000"/>
                </a:solidFill>
                <a:latin typeface="Calibri" pitchFamily="34" charset="0"/>
              </a:rPr>
              <a:t> γίνεται οστεοτομία 30</a:t>
            </a:r>
            <a:r>
              <a:rPr lang="el-GR" sz="2200" baseline="30000" dirty="0" smtClean="0">
                <a:solidFill>
                  <a:srgbClr val="000000"/>
                </a:solidFill>
                <a:latin typeface="Calibri" pitchFamily="34" charset="0"/>
              </a:rPr>
              <a:t>ο</a:t>
            </a:r>
            <a:r>
              <a:rPr lang="el-GR" sz="2200" dirty="0" smtClean="0">
                <a:solidFill>
                  <a:srgbClr val="000000"/>
                </a:solidFill>
                <a:latin typeface="Calibri" pitchFamily="34" charset="0"/>
              </a:rPr>
              <a:t> (εικόνα).</a:t>
            </a:r>
            <a:endParaRPr lang="el-GR" sz="2200" dirty="0">
              <a:solidFill>
                <a:srgbClr val="FFFFFF"/>
              </a:solidFill>
              <a:latin typeface="Calibri" pitchFamily="34" charset="0"/>
            </a:endParaRPr>
          </a:p>
        </p:txBody>
      </p:sp>
      <p:sp>
        <p:nvSpPr>
          <p:cNvPr id="7" name="6 - Ορθογώνιο"/>
          <p:cNvSpPr/>
          <p:nvPr/>
        </p:nvSpPr>
        <p:spPr>
          <a:xfrm>
            <a:off x="323528" y="3140968"/>
            <a:ext cx="3816424" cy="2123658"/>
          </a:xfrm>
          <a:prstGeom prst="rect">
            <a:avLst/>
          </a:prstGeom>
        </p:spPr>
        <p:txBody>
          <a:bodyPr wrap="square">
            <a:spAutoFit/>
          </a:bodyPr>
          <a:lstStyle/>
          <a:p>
            <a:r>
              <a:rPr lang="el-GR" sz="2200" dirty="0" smtClean="0">
                <a:solidFill>
                  <a:srgbClr val="000000"/>
                </a:solidFill>
                <a:latin typeface="Calibri" pitchFamily="34" charset="0"/>
              </a:rPr>
              <a:t>Στις σπάνιες αυτές αποκλίσεις της αυχενοδιαφυσιακής γωνίας, η </a:t>
            </a:r>
            <a:r>
              <a:rPr lang="en-US" sz="2200" dirty="0" smtClean="0">
                <a:solidFill>
                  <a:srgbClr val="000000"/>
                </a:solidFill>
                <a:latin typeface="Calibri" pitchFamily="34" charset="0"/>
              </a:rPr>
              <a:t>standard </a:t>
            </a:r>
            <a:r>
              <a:rPr lang="el-GR" sz="2200" dirty="0" smtClean="0">
                <a:solidFill>
                  <a:srgbClr val="000000"/>
                </a:solidFill>
                <a:latin typeface="Calibri" pitchFamily="34" charset="0"/>
              </a:rPr>
              <a:t>οστεοτομία των 45</a:t>
            </a:r>
            <a:r>
              <a:rPr lang="el-GR" sz="2200" baseline="30000" dirty="0" smtClean="0">
                <a:solidFill>
                  <a:srgbClr val="000000"/>
                </a:solidFill>
                <a:latin typeface="Calibri" pitchFamily="34" charset="0"/>
              </a:rPr>
              <a:t>ο</a:t>
            </a:r>
            <a:r>
              <a:rPr lang="el-GR" sz="2200" dirty="0" smtClean="0">
                <a:solidFill>
                  <a:srgbClr val="000000"/>
                </a:solidFill>
                <a:latin typeface="Calibri" pitchFamily="34" charset="0"/>
              </a:rPr>
              <a:t> θα έχει ως αποτέλεσμα την μετατόπιση του κέντρου στροφής του βραχιονίου.</a:t>
            </a:r>
            <a:endParaRPr lang="el-GR" sz="2200" dirty="0" smtClean="0">
              <a:solidFill>
                <a:srgbClr val="FFFFFF"/>
              </a:solidFill>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139952" y="2996951"/>
            <a:ext cx="4728995" cy="2088233"/>
          </a:xfrm>
          <a:prstGeom prst="rect">
            <a:avLst/>
          </a:prstGeom>
          <a:ln w="38100" cap="sq" cmpd="thickThin">
            <a:solidFill>
              <a:srgbClr val="000000"/>
            </a:solidFill>
            <a:prstDash val="solid"/>
            <a:miter lim="800000"/>
          </a:ln>
          <a:effectLst>
            <a:innerShdw blurRad="76200">
              <a:srgbClr val="000000"/>
            </a:innerShdw>
          </a:effectLst>
        </p:spPr>
      </p:pic>
      <p:sp>
        <p:nvSpPr>
          <p:cNvPr id="8" name="Ορθογώνιο 7"/>
          <p:cNvSpPr/>
          <p:nvPr/>
        </p:nvSpPr>
        <p:spPr>
          <a:xfrm rot="16200000">
            <a:off x="7734836" y="3902567"/>
            <a:ext cx="2592288" cy="276999"/>
          </a:xfrm>
          <a:prstGeom prst="rect">
            <a:avLst/>
          </a:prstGeom>
        </p:spPr>
        <p:txBody>
          <a:bodyPr wrap="square">
            <a:spAutoFit/>
          </a:bodyPr>
          <a:lstStyle/>
          <a:p>
            <a:pPr algn="ct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obgynnews.com</a:t>
            </a:r>
            <a:endParaRPr lang="el-GR" dirty="0"/>
          </a:p>
        </p:txBody>
      </p:sp>
    </p:spTree>
    <p:extLst>
      <p:ext uri="{BB962C8B-B14F-4D97-AF65-F5344CB8AC3E}">
        <p14:creationId xmlns:p14="http://schemas.microsoft.com/office/powerpoint/2010/main" val="3753601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39"/>
            <a:ext cx="8507288" cy="1090531"/>
          </a:xfrm>
        </p:spPr>
        <p:txBody>
          <a:bodyPr/>
          <a:lstStyle/>
          <a:p>
            <a:r>
              <a:rPr lang="el-GR" dirty="0" smtClean="0">
                <a:solidFill>
                  <a:srgbClr val="000000"/>
                </a:solidFill>
                <a:effectLst>
                  <a:outerShdw blurRad="38100" dist="38100" dir="2700000" algn="tl">
                    <a:srgbClr val="000000">
                      <a:alpha val="43137"/>
                    </a:srgbClr>
                  </a:outerShdw>
                </a:effectLst>
              </a:rPr>
              <a:t>Ολική Αρθροπλαστική του Ώμου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Βραχιονίου Πρόθεσης</a:t>
            </a:r>
            <a:r>
              <a:rPr lang="el-GR" altLang="el-GR" sz="3200" baseline="-16000" dirty="0" smtClean="0">
                <a:effectLst>
                  <a:outerShdw blurRad="38100" dist="38100" dir="2700000" algn="tl">
                    <a:srgbClr val="000000">
                      <a:alpha val="43137"/>
                    </a:srgbClr>
                  </a:outerShdw>
                </a:effectLst>
              </a:rPr>
              <a:t> [</a:t>
            </a:r>
            <a:r>
              <a:rPr lang="en-US" altLang="el-GR" sz="3200" baseline="-16000" dirty="0" smtClean="0">
                <a:effectLst>
                  <a:outerShdw blurRad="38100" dist="38100" dir="2700000" algn="tl">
                    <a:srgbClr val="000000">
                      <a:alpha val="43137"/>
                    </a:srgbClr>
                  </a:outerShdw>
                </a:effectLst>
              </a:rPr>
              <a:t>6</a:t>
            </a:r>
            <a:r>
              <a:rPr lang="el-GR" altLang="el-GR" sz="3200" baseline="-16000" dirty="0" smtClean="0">
                <a:effectLst>
                  <a:outerShdw blurRad="38100" dist="38100" dir="2700000" algn="tl">
                    <a:srgbClr val="000000">
                      <a:alpha val="43137"/>
                    </a:srgbClr>
                  </a:outerShdw>
                </a:effectLst>
              </a:rPr>
              <a:t>/</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2] </a:t>
            </a:r>
            <a:endParaRPr lang="el-GR" sz="3200" dirty="0"/>
          </a:p>
        </p:txBody>
      </p:sp>
      <p:sp>
        <p:nvSpPr>
          <p:cNvPr id="3" name="2 - Θέση περιεχομένου"/>
          <p:cNvSpPr>
            <a:spLocks noGrp="1"/>
          </p:cNvSpPr>
          <p:nvPr>
            <p:ph idx="1"/>
          </p:nvPr>
        </p:nvSpPr>
        <p:spPr>
          <a:xfrm>
            <a:off x="179512" y="1340768"/>
            <a:ext cx="4824536" cy="5256584"/>
          </a:xfrm>
        </p:spPr>
        <p:txBody>
          <a:bodyPr/>
          <a:lstStyle/>
          <a:p>
            <a:pPr marL="266700" indent="-266700">
              <a:buSzPct val="100000"/>
            </a:pPr>
            <a:r>
              <a:rPr lang="el-GR" dirty="0" smtClean="0"/>
              <a:t>Το κέντρο της βραχιονίου κεφαλής δεν συμπίπτει με το κέντρο του διαφυσιακού βραχιονίου άξονα </a:t>
            </a:r>
            <a:r>
              <a:rPr lang="el-GR" dirty="0" smtClean="0">
                <a:solidFill>
                  <a:srgbClr val="000000"/>
                </a:solidFill>
              </a:rPr>
              <a:t>(εικόνα)</a:t>
            </a:r>
            <a:r>
              <a:rPr lang="el-GR" dirty="0" smtClean="0"/>
              <a:t>.</a:t>
            </a:r>
          </a:p>
          <a:p>
            <a:pPr marL="266700" indent="-266700">
              <a:buSzPct val="100000"/>
            </a:pPr>
            <a:r>
              <a:rPr lang="el-GR" dirty="0" smtClean="0"/>
              <a:t>Η απόσταση μεταξύ του κέντρου της βραχιονίου κεφαλής και του διαφυσιακού βραχιονίου άξονα -ο οποίος διέρχεται κεντρικά στο «ενδομυελικό κανάλι»- ορίζεται σαν </a:t>
            </a:r>
            <a:r>
              <a:rPr lang="en-US" dirty="0" smtClean="0"/>
              <a:t>offset</a:t>
            </a:r>
            <a:r>
              <a:rPr lang="el-GR" dirty="0" smtClean="0"/>
              <a:t> της βραχιονίου κεφαλής. </a:t>
            </a:r>
          </a:p>
          <a:p>
            <a:pPr marL="266700" indent="-266700">
              <a:buSzPct val="100000"/>
            </a:pPr>
            <a:r>
              <a:rPr lang="el-GR" dirty="0" smtClean="0">
                <a:solidFill>
                  <a:srgbClr val="000000"/>
                </a:solidFill>
              </a:rPr>
              <a:t>Στον χώρο, περιγράφονται δύο </a:t>
            </a:r>
            <a:r>
              <a:rPr lang="en-US" dirty="0" smtClean="0">
                <a:solidFill>
                  <a:srgbClr val="000000"/>
                </a:solidFill>
              </a:rPr>
              <a:t>offsets </a:t>
            </a:r>
            <a:r>
              <a:rPr lang="el-GR" dirty="0" smtClean="0">
                <a:solidFill>
                  <a:srgbClr val="000000"/>
                </a:solidFill>
              </a:rPr>
              <a:t>της βραχιονίου κεφαλής:</a:t>
            </a:r>
          </a:p>
          <a:p>
            <a:pPr marL="447675" indent="-180975">
              <a:buSzPct val="100000"/>
              <a:buFont typeface="Wingdings" pitchFamily="2" charset="2"/>
              <a:buChar char="§"/>
            </a:pPr>
            <a:r>
              <a:rPr lang="el-GR" dirty="0" smtClean="0">
                <a:solidFill>
                  <a:srgbClr val="000000"/>
                </a:solidFill>
              </a:rPr>
              <a:t>εσωτερικό (</a:t>
            </a:r>
            <a:r>
              <a:rPr lang="en-US" dirty="0" smtClean="0">
                <a:solidFill>
                  <a:srgbClr val="000000"/>
                </a:solidFill>
              </a:rPr>
              <a:t>medial</a:t>
            </a:r>
            <a:r>
              <a:rPr lang="el-GR" dirty="0" smtClean="0">
                <a:solidFill>
                  <a:srgbClr val="000000"/>
                </a:solidFill>
              </a:rPr>
              <a:t>)</a:t>
            </a:r>
            <a:r>
              <a:rPr lang="en-US" dirty="0" smtClean="0">
                <a:solidFill>
                  <a:srgbClr val="000000"/>
                </a:solidFill>
              </a:rPr>
              <a:t> offset</a:t>
            </a:r>
            <a:r>
              <a:rPr lang="en-US" dirty="0">
                <a:solidFill>
                  <a:srgbClr val="000000"/>
                </a:solidFill>
              </a:rPr>
              <a:t>,</a:t>
            </a:r>
            <a:r>
              <a:rPr lang="el-GR" dirty="0" smtClean="0">
                <a:solidFill>
                  <a:srgbClr val="000000"/>
                </a:solidFill>
              </a:rPr>
              <a:t> </a:t>
            </a:r>
          </a:p>
          <a:p>
            <a:pPr marL="447675" indent="-180975">
              <a:buSzPct val="100000"/>
              <a:buFont typeface="Wingdings" pitchFamily="2" charset="2"/>
              <a:buChar char="§"/>
            </a:pPr>
            <a:r>
              <a:rPr lang="el-GR" dirty="0" smtClean="0">
                <a:solidFill>
                  <a:srgbClr val="000000"/>
                </a:solidFill>
              </a:rPr>
              <a:t>οπίσθιο (</a:t>
            </a:r>
            <a:r>
              <a:rPr lang="en-US" dirty="0" smtClean="0">
                <a:solidFill>
                  <a:srgbClr val="000000"/>
                </a:solidFill>
              </a:rPr>
              <a:t>posterior</a:t>
            </a:r>
            <a:r>
              <a:rPr lang="el-GR" dirty="0" smtClean="0">
                <a:solidFill>
                  <a:srgbClr val="000000"/>
                </a:solidFill>
              </a:rPr>
              <a:t>)</a:t>
            </a:r>
            <a:r>
              <a:rPr lang="en-US" dirty="0" smtClean="0">
                <a:solidFill>
                  <a:srgbClr val="000000"/>
                </a:solidFill>
              </a:rPr>
              <a:t> offset.</a:t>
            </a:r>
            <a:endParaRPr lang="el-GR" dirty="0" smtClean="0">
              <a:solidFill>
                <a:srgbClr val="000000"/>
              </a:solidFill>
            </a:endParaRPr>
          </a:p>
          <a:p>
            <a:pPr>
              <a:buSzPct val="100000"/>
              <a:buNone/>
            </a:pPr>
            <a:endParaRPr lang="el-GR" dirty="0" smtClean="0"/>
          </a:p>
          <a:p>
            <a:pPr>
              <a:buSzPct val="100000"/>
            </a:pPr>
            <a:endParaRPr lang="el-GR" dirty="0" smtClean="0"/>
          </a:p>
        </p:txBody>
      </p:sp>
      <p:sp>
        <p:nvSpPr>
          <p:cNvPr id="4" name="3 - Θέση αριθμού διαφάνειας"/>
          <p:cNvSpPr>
            <a:spLocks noGrp="1"/>
          </p:cNvSpPr>
          <p:nvPr>
            <p:ph type="sldNum" sz="quarter" idx="12"/>
          </p:nvPr>
        </p:nvSpPr>
        <p:spPr>
          <a:xfrm>
            <a:off x="8604448" y="6245225"/>
            <a:ext cx="504056" cy="476250"/>
          </a:xfrm>
        </p:spPr>
        <p:txBody>
          <a:bodyPr/>
          <a:lstStyle/>
          <a:p>
            <a:pPr>
              <a:defRPr/>
            </a:pPr>
            <a:fld id="{8198C6A6-8556-485F-81D9-A8F098D09877}" type="slidenum">
              <a:rPr lang="el-GR" smtClean="0"/>
              <a:pPr>
                <a:defRPr/>
              </a:pPr>
              <a:t>21</a:t>
            </a:fld>
            <a:endParaRPr lang="el-GR" dirty="0"/>
          </a:p>
        </p:txBody>
      </p:sp>
      <p:pic>
        <p:nvPicPr>
          <p:cNvPr id="2050" name="Picture 2"/>
          <p:cNvPicPr>
            <a:picLocks noChangeAspect="1" noChangeArrowheads="1"/>
          </p:cNvPicPr>
          <p:nvPr/>
        </p:nvPicPr>
        <p:blipFill>
          <a:blip r:embed="rId3" cstate="print"/>
          <a:srcRect l="13696" t="4429" r="6086"/>
          <a:stretch>
            <a:fillRect/>
          </a:stretch>
        </p:blipFill>
        <p:spPr bwMode="auto">
          <a:xfrm>
            <a:off x="4932040" y="1681824"/>
            <a:ext cx="3985308" cy="4195448"/>
          </a:xfrm>
          <a:prstGeom prst="rect">
            <a:avLst/>
          </a:prstGeom>
          <a:ln w="38100" cap="sq" cmpd="thickThin">
            <a:solidFill>
              <a:srgbClr val="000000"/>
            </a:solidFill>
            <a:prstDash val="solid"/>
            <a:miter lim="800000"/>
          </a:ln>
          <a:effectLst>
            <a:innerShdw blurRad="76200">
              <a:srgbClr val="000000"/>
            </a:innerShdw>
          </a:effectLst>
        </p:spPr>
      </p:pic>
      <p:sp>
        <p:nvSpPr>
          <p:cNvPr id="6" name="TextBox 1"/>
          <p:cNvSpPr txBox="1"/>
          <p:nvPr/>
        </p:nvSpPr>
        <p:spPr>
          <a:xfrm>
            <a:off x="3075073" y="6309970"/>
            <a:ext cx="1872208"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Iannotti </a:t>
            </a:r>
            <a:r>
              <a:rPr lang="el-GR"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JP,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07</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7" name="Ορθογώνιο 6"/>
          <p:cNvSpPr/>
          <p:nvPr/>
        </p:nvSpPr>
        <p:spPr>
          <a:xfrm>
            <a:off x="5628550" y="5960313"/>
            <a:ext cx="2592288" cy="276999"/>
          </a:xfrm>
          <a:prstGeom prst="rect">
            <a:avLst/>
          </a:prstGeom>
        </p:spPr>
        <p:txBody>
          <a:bodyPr wrap="square">
            <a:spAutoFit/>
          </a:bodyPr>
          <a:lstStyle/>
          <a:p>
            <a:pPr algn="ct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obgynnews.com</a:t>
            </a:r>
            <a:endParaRPr lang="el-GR" dirty="0"/>
          </a:p>
        </p:txBody>
      </p:sp>
    </p:spTree>
    <p:extLst>
      <p:ext uri="{BB962C8B-B14F-4D97-AF65-F5344CB8AC3E}">
        <p14:creationId xmlns:p14="http://schemas.microsoft.com/office/powerpoint/2010/main" val="331858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39"/>
            <a:ext cx="8435280" cy="1090531"/>
          </a:xfrm>
        </p:spPr>
        <p:txBody>
          <a:bodyPr/>
          <a:lstStyle/>
          <a:p>
            <a:r>
              <a:rPr lang="el-GR" dirty="0" smtClean="0">
                <a:solidFill>
                  <a:srgbClr val="000000"/>
                </a:solidFill>
                <a:effectLst>
                  <a:outerShdw blurRad="38100" dist="38100" dir="2700000" algn="tl">
                    <a:srgbClr val="000000">
                      <a:alpha val="43137"/>
                    </a:srgbClr>
                  </a:outerShdw>
                </a:effectLst>
              </a:rPr>
              <a:t>Ολική Αρθροπλαστική του Ώμου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Βραχιονίου Πρόθεσης</a:t>
            </a:r>
            <a:r>
              <a:rPr lang="el-GR" altLang="el-GR" sz="3200" baseline="-16000" dirty="0" smtClean="0">
                <a:effectLst>
                  <a:outerShdw blurRad="38100" dist="38100" dir="2700000" algn="tl">
                    <a:srgbClr val="000000">
                      <a:alpha val="43137"/>
                    </a:srgbClr>
                  </a:outerShdw>
                </a:effectLst>
              </a:rPr>
              <a:t> [</a:t>
            </a:r>
            <a:r>
              <a:rPr lang="en-US" altLang="el-GR" sz="3200" baseline="-16000" dirty="0" smtClean="0">
                <a:effectLst>
                  <a:outerShdw blurRad="38100" dist="38100" dir="2700000" algn="tl">
                    <a:srgbClr val="000000">
                      <a:alpha val="43137"/>
                    </a:srgbClr>
                  </a:outerShdw>
                </a:effectLst>
              </a:rPr>
              <a:t>7</a:t>
            </a:r>
            <a:r>
              <a:rPr lang="el-GR" altLang="el-GR" sz="3200" baseline="-16000" dirty="0" smtClean="0">
                <a:effectLst>
                  <a:outerShdw blurRad="38100" dist="38100" dir="2700000" algn="tl">
                    <a:srgbClr val="000000">
                      <a:alpha val="43137"/>
                    </a:srgbClr>
                  </a:outerShdw>
                </a:effectLst>
              </a:rPr>
              <a:t>/</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2] </a:t>
            </a:r>
            <a:endParaRPr lang="el-GR" sz="3200" dirty="0"/>
          </a:p>
        </p:txBody>
      </p:sp>
      <p:sp>
        <p:nvSpPr>
          <p:cNvPr id="4" name="3 - Θέση αριθμού διαφάνειας"/>
          <p:cNvSpPr>
            <a:spLocks noGrp="1"/>
          </p:cNvSpPr>
          <p:nvPr>
            <p:ph type="sldNum" sz="quarter" idx="12"/>
          </p:nvPr>
        </p:nvSpPr>
        <p:spPr>
          <a:xfrm>
            <a:off x="8604448" y="6245225"/>
            <a:ext cx="504056" cy="476250"/>
          </a:xfrm>
        </p:spPr>
        <p:txBody>
          <a:bodyPr/>
          <a:lstStyle/>
          <a:p>
            <a:pPr>
              <a:defRPr/>
            </a:pPr>
            <a:fld id="{8198C6A6-8556-485F-81D9-A8F098D09877}" type="slidenum">
              <a:rPr lang="el-GR" smtClean="0"/>
              <a:pPr>
                <a:defRPr/>
              </a:pPr>
              <a:t>22</a:t>
            </a:fld>
            <a:endParaRPr lang="el-GR" dirty="0"/>
          </a:p>
        </p:txBody>
      </p:sp>
      <p:pic>
        <p:nvPicPr>
          <p:cNvPr id="2050" name="Picture 2"/>
          <p:cNvPicPr>
            <a:picLocks noChangeAspect="1" noChangeArrowheads="1"/>
          </p:cNvPicPr>
          <p:nvPr/>
        </p:nvPicPr>
        <p:blipFill>
          <a:blip r:embed="rId3" cstate="print"/>
          <a:srcRect l="13696" t="4429" r="6086"/>
          <a:stretch>
            <a:fillRect/>
          </a:stretch>
        </p:blipFill>
        <p:spPr bwMode="auto">
          <a:xfrm>
            <a:off x="4849592" y="1772816"/>
            <a:ext cx="3898872" cy="4104456"/>
          </a:xfrm>
          <a:prstGeom prst="rect">
            <a:avLst/>
          </a:prstGeom>
          <a:ln w="38100" cap="sq" cmpd="thickThin">
            <a:solidFill>
              <a:srgbClr val="000000"/>
            </a:solidFill>
            <a:prstDash val="solid"/>
            <a:miter lim="800000"/>
          </a:ln>
          <a:effectLst>
            <a:innerShdw blurRad="76200">
              <a:srgbClr val="000000"/>
            </a:innerShdw>
          </a:effectLst>
        </p:spPr>
      </p:pic>
      <p:sp>
        <p:nvSpPr>
          <p:cNvPr id="6" name="TextBox 1"/>
          <p:cNvSpPr txBox="1"/>
          <p:nvPr/>
        </p:nvSpPr>
        <p:spPr>
          <a:xfrm>
            <a:off x="2699792" y="5085184"/>
            <a:ext cx="1872208"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Iannotti </a:t>
            </a:r>
            <a:r>
              <a:rPr lang="el-GR"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JP,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07</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7" name="6 - Ορθογώνιο"/>
          <p:cNvSpPr/>
          <p:nvPr/>
        </p:nvSpPr>
        <p:spPr>
          <a:xfrm>
            <a:off x="71500" y="2060848"/>
            <a:ext cx="4644516" cy="2800767"/>
          </a:xfrm>
          <a:prstGeom prst="rect">
            <a:avLst/>
          </a:prstGeom>
        </p:spPr>
        <p:txBody>
          <a:bodyPr wrap="square">
            <a:spAutoFit/>
          </a:bodyPr>
          <a:lstStyle/>
          <a:p>
            <a:pPr marL="361950" indent="-361950">
              <a:buClr>
                <a:srgbClr val="A50021"/>
              </a:buClr>
              <a:buFont typeface="Wingdings" pitchFamily="2" charset="2"/>
              <a:buChar char="Ø"/>
            </a:pPr>
            <a:r>
              <a:rPr lang="en-US" sz="2200" dirty="0" smtClean="0">
                <a:solidFill>
                  <a:srgbClr val="000000"/>
                </a:solidFill>
                <a:latin typeface="Calibri" pitchFamily="34" charset="0"/>
              </a:rPr>
              <a:t>T</a:t>
            </a:r>
            <a:r>
              <a:rPr lang="el-GR" sz="2200" dirty="0" smtClean="0">
                <a:solidFill>
                  <a:srgbClr val="000000"/>
                </a:solidFill>
                <a:latin typeface="Calibri" pitchFamily="34" charset="0"/>
              </a:rPr>
              <a:t>ο εσωτερικό (</a:t>
            </a:r>
            <a:r>
              <a:rPr lang="en-US" sz="2200" dirty="0" smtClean="0">
                <a:solidFill>
                  <a:srgbClr val="000000"/>
                </a:solidFill>
                <a:latin typeface="Calibri" pitchFamily="34" charset="0"/>
              </a:rPr>
              <a:t>medial</a:t>
            </a:r>
            <a:r>
              <a:rPr lang="el-GR" sz="2200" dirty="0" smtClean="0">
                <a:solidFill>
                  <a:srgbClr val="000000"/>
                </a:solidFill>
                <a:latin typeface="Calibri" pitchFamily="34" charset="0"/>
              </a:rPr>
              <a:t>)</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offset της κεφαλής του βραχιονίου είναι περίπου από 7-9 </a:t>
            </a:r>
            <a:r>
              <a:rPr lang="en-US" sz="2200" dirty="0" smtClean="0">
                <a:solidFill>
                  <a:srgbClr val="000000"/>
                </a:solidFill>
                <a:latin typeface="Calibri" pitchFamily="34" charset="0"/>
              </a:rPr>
              <a:t>mm</a:t>
            </a:r>
            <a:r>
              <a:rPr lang="el-GR" sz="2200" dirty="0" smtClean="0">
                <a:solidFill>
                  <a:srgbClr val="000000"/>
                </a:solidFill>
                <a:latin typeface="Calibri" pitchFamily="34" charset="0"/>
              </a:rPr>
              <a:t> έσω, ως προς τον διαφυσιακό άξονα του (εικόνα),</a:t>
            </a:r>
          </a:p>
          <a:p>
            <a:pPr marL="361950" indent="-361950">
              <a:buClr>
                <a:srgbClr val="A50021"/>
              </a:buClr>
              <a:buFont typeface="Wingdings" pitchFamily="2" charset="2"/>
              <a:buChar char="Ø"/>
            </a:pPr>
            <a:r>
              <a:rPr lang="el-GR" sz="2200" dirty="0" smtClean="0">
                <a:solidFill>
                  <a:srgbClr val="000000"/>
                </a:solidFill>
                <a:latin typeface="Calibri" pitchFamily="34" charset="0"/>
              </a:rPr>
              <a:t>Το </a:t>
            </a:r>
            <a:r>
              <a:rPr lang="el-GR" sz="2200" dirty="0">
                <a:solidFill>
                  <a:srgbClr val="000000"/>
                </a:solidFill>
                <a:latin typeface="Calibri" pitchFamily="34" charset="0"/>
              </a:rPr>
              <a:t>οπίσθιο</a:t>
            </a:r>
            <a:r>
              <a:rPr lang="el-GR" sz="2200" b="1" dirty="0" smtClean="0">
                <a:solidFill>
                  <a:srgbClr val="00CC66">
                    <a:lumMod val="75000"/>
                  </a:srgbClr>
                </a:solidFill>
                <a:latin typeface="Calibri" pitchFamily="34" charset="0"/>
              </a:rPr>
              <a:t> </a:t>
            </a:r>
            <a:r>
              <a:rPr lang="el-GR" sz="2200" dirty="0" smtClean="0">
                <a:solidFill>
                  <a:srgbClr val="000000"/>
                </a:solidFill>
                <a:latin typeface="Calibri" pitchFamily="34" charset="0"/>
              </a:rPr>
              <a:t>(</a:t>
            </a:r>
            <a:r>
              <a:rPr lang="en-US" sz="2200" dirty="0" smtClean="0">
                <a:solidFill>
                  <a:srgbClr val="000000"/>
                </a:solidFill>
                <a:latin typeface="Calibri" pitchFamily="34" charset="0"/>
              </a:rPr>
              <a:t>posterior</a:t>
            </a:r>
            <a:r>
              <a:rPr lang="el-GR" sz="2200" dirty="0" smtClean="0">
                <a:solidFill>
                  <a:srgbClr val="000000"/>
                </a:solidFill>
                <a:latin typeface="Calibri" pitchFamily="34" charset="0"/>
              </a:rPr>
              <a:t>)</a:t>
            </a:r>
            <a:r>
              <a:rPr lang="en-US" sz="2200" b="1" dirty="0" smtClean="0">
                <a:solidFill>
                  <a:srgbClr val="00B95C">
                    <a:lumMod val="75000"/>
                  </a:srgbClr>
                </a:solidFill>
                <a:latin typeface="Calibri" pitchFamily="34" charset="0"/>
              </a:rPr>
              <a:t> </a:t>
            </a:r>
            <a:r>
              <a:rPr lang="el-GR" sz="2200" dirty="0" smtClean="0">
                <a:solidFill>
                  <a:srgbClr val="000000"/>
                </a:solidFill>
                <a:latin typeface="Calibri" pitchFamily="34" charset="0"/>
              </a:rPr>
              <a:t>offset</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της κεφαλής του βραχιονίου είναι 2-4 </a:t>
            </a:r>
            <a:r>
              <a:rPr lang="en-US" sz="2200" dirty="0" smtClean="0">
                <a:solidFill>
                  <a:srgbClr val="000000"/>
                </a:solidFill>
                <a:latin typeface="Calibri" pitchFamily="34" charset="0"/>
              </a:rPr>
              <a:t>mm</a:t>
            </a:r>
            <a:r>
              <a:rPr lang="el-GR" sz="2200" dirty="0" smtClean="0">
                <a:solidFill>
                  <a:srgbClr val="000000"/>
                </a:solidFill>
                <a:latin typeface="Calibri" pitchFamily="34" charset="0"/>
              </a:rPr>
              <a:t> οπίσθια, ως προς τον διαφυσιακό άξονα του (εικόνα).</a:t>
            </a:r>
            <a:endParaRPr lang="el-GR" sz="2200" dirty="0">
              <a:solidFill>
                <a:srgbClr val="000000"/>
              </a:solidFill>
              <a:latin typeface="Calibri" pitchFamily="34" charset="0"/>
            </a:endParaRPr>
          </a:p>
        </p:txBody>
      </p:sp>
      <p:sp>
        <p:nvSpPr>
          <p:cNvPr id="3" name="Ορθογώνιο 2"/>
          <p:cNvSpPr/>
          <p:nvPr/>
        </p:nvSpPr>
        <p:spPr>
          <a:xfrm>
            <a:off x="5577876" y="2996069"/>
            <a:ext cx="255198" cy="430887"/>
          </a:xfrm>
          <a:prstGeom prst="rect">
            <a:avLst/>
          </a:prstGeom>
        </p:spPr>
        <p:txBody>
          <a:bodyPr wrap="none">
            <a:spAutoFit/>
          </a:bodyPr>
          <a:lstStyle/>
          <a:p>
            <a:r>
              <a:rPr lang="el-GR" sz="2200" dirty="0">
                <a:solidFill>
                  <a:srgbClr val="000000"/>
                </a:solidFill>
                <a:latin typeface="Calibri" pitchFamily="34" charset="0"/>
              </a:rPr>
              <a:t>,</a:t>
            </a:r>
            <a:endParaRPr lang="el-GR" dirty="0">
              <a:solidFill>
                <a:srgbClr val="FFFFFF"/>
              </a:solidFill>
            </a:endParaRPr>
          </a:p>
        </p:txBody>
      </p:sp>
      <p:sp>
        <p:nvSpPr>
          <p:cNvPr id="8" name="Ορθογώνιο 7"/>
          <p:cNvSpPr/>
          <p:nvPr/>
        </p:nvSpPr>
        <p:spPr>
          <a:xfrm>
            <a:off x="5501208" y="6021288"/>
            <a:ext cx="2592288" cy="276999"/>
          </a:xfrm>
          <a:prstGeom prst="rect">
            <a:avLst/>
          </a:prstGeom>
        </p:spPr>
        <p:txBody>
          <a:bodyPr wrap="square">
            <a:spAutoFit/>
          </a:bodyPr>
          <a:lstStyle/>
          <a:p>
            <a:pPr algn="ct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obgynnews.com</a:t>
            </a:r>
            <a:endParaRPr lang="el-GR" dirty="0"/>
          </a:p>
        </p:txBody>
      </p:sp>
    </p:spTree>
    <p:extLst>
      <p:ext uri="{BB962C8B-B14F-4D97-AF65-F5344CB8AC3E}">
        <p14:creationId xmlns:p14="http://schemas.microsoft.com/office/powerpoint/2010/main" val="919157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39"/>
            <a:ext cx="8435280" cy="1090531"/>
          </a:xfrm>
        </p:spPr>
        <p:txBody>
          <a:bodyPr/>
          <a:lstStyle/>
          <a:p>
            <a:r>
              <a:rPr lang="el-GR" dirty="0" smtClean="0">
                <a:solidFill>
                  <a:srgbClr val="000000"/>
                </a:solidFill>
                <a:effectLst>
                  <a:outerShdw blurRad="38100" dist="38100" dir="2700000" algn="tl">
                    <a:srgbClr val="000000">
                      <a:alpha val="43137"/>
                    </a:srgbClr>
                  </a:outerShdw>
                </a:effectLst>
              </a:rPr>
              <a:t>Ολική Αρθροπλαστική του Ώμου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Βραχιονίου Πρόθεσης</a:t>
            </a:r>
            <a:r>
              <a:rPr lang="el-GR" altLang="el-GR" sz="3200" baseline="-16000" dirty="0" smtClean="0">
                <a:effectLst>
                  <a:outerShdw blurRad="38100" dist="38100" dir="2700000" algn="tl">
                    <a:srgbClr val="000000">
                      <a:alpha val="43137"/>
                    </a:srgbClr>
                  </a:outerShdw>
                </a:effectLst>
              </a:rPr>
              <a:t> [</a:t>
            </a:r>
            <a:r>
              <a:rPr lang="en-US" altLang="el-GR" sz="3200" baseline="-16000" dirty="0" smtClean="0">
                <a:effectLst>
                  <a:outerShdw blurRad="38100" dist="38100" dir="2700000" algn="tl">
                    <a:srgbClr val="000000">
                      <a:alpha val="43137"/>
                    </a:srgbClr>
                  </a:outerShdw>
                </a:effectLst>
              </a:rPr>
              <a:t>8</a:t>
            </a:r>
            <a:r>
              <a:rPr lang="el-GR" altLang="el-GR" sz="3200" baseline="-16000" dirty="0" smtClean="0">
                <a:effectLst>
                  <a:outerShdw blurRad="38100" dist="38100" dir="2700000" algn="tl">
                    <a:srgbClr val="000000">
                      <a:alpha val="43137"/>
                    </a:srgbClr>
                  </a:outerShdw>
                </a:effectLst>
              </a:rPr>
              <a:t>/</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2] </a:t>
            </a:r>
            <a:endParaRPr lang="el-GR" sz="3200" dirty="0"/>
          </a:p>
        </p:txBody>
      </p:sp>
      <p:sp>
        <p:nvSpPr>
          <p:cNvPr id="3" name="2 - Θέση περιεχομένου"/>
          <p:cNvSpPr>
            <a:spLocks noGrp="1"/>
          </p:cNvSpPr>
          <p:nvPr>
            <p:ph idx="1"/>
          </p:nvPr>
        </p:nvSpPr>
        <p:spPr>
          <a:xfrm>
            <a:off x="107504" y="1340768"/>
            <a:ext cx="4968552" cy="2736304"/>
          </a:xfrm>
        </p:spPr>
        <p:txBody>
          <a:bodyPr/>
          <a:lstStyle/>
          <a:p>
            <a:pPr>
              <a:buSzPct val="100000"/>
            </a:pPr>
            <a:r>
              <a:rPr lang="el-GR" dirty="0" smtClean="0"/>
              <a:t>Η οπίσθια απόκλιση (</a:t>
            </a:r>
            <a:r>
              <a:rPr lang="en-US" dirty="0" smtClean="0"/>
              <a:t>retroversion</a:t>
            </a:r>
            <a:r>
              <a:rPr lang="el-GR" dirty="0" smtClean="0"/>
              <a:t>)</a:t>
            </a:r>
            <a:r>
              <a:rPr lang="en-US" dirty="0" smtClean="0"/>
              <a:t> </a:t>
            </a:r>
            <a:r>
              <a:rPr lang="el-GR" dirty="0" smtClean="0"/>
              <a:t>της κεφαλής του βραχιονίου κυμαίνεται μεταξύ 20° έως 30° και η κατακόρυφη απόσταση μεταξύ του υψηλότερου σημείου αρθρικής επιφάνειας της κεφαλής και του υψηλότερου σημείου του μείζονος βραχιονίου ογκώματος είναι περίπου 8 χιλιοστά.</a:t>
            </a:r>
          </a:p>
        </p:txBody>
      </p:sp>
      <p:sp>
        <p:nvSpPr>
          <p:cNvPr id="4" name="3 - Θέση αριθμού διαφάνειας"/>
          <p:cNvSpPr>
            <a:spLocks noGrp="1"/>
          </p:cNvSpPr>
          <p:nvPr>
            <p:ph type="sldNum" sz="quarter" idx="12"/>
          </p:nvPr>
        </p:nvSpPr>
        <p:spPr>
          <a:xfrm>
            <a:off x="8532440" y="6337126"/>
            <a:ext cx="576064" cy="476250"/>
          </a:xfrm>
        </p:spPr>
        <p:txBody>
          <a:bodyPr/>
          <a:lstStyle/>
          <a:p>
            <a:pPr>
              <a:defRPr/>
            </a:pPr>
            <a:fld id="{8198C6A6-8556-485F-81D9-A8F098D09877}" type="slidenum">
              <a:rPr lang="el-GR" smtClean="0"/>
              <a:pPr>
                <a:defRPr/>
              </a:pPr>
              <a:t>23</a:t>
            </a:fld>
            <a:endParaRPr lang="el-GR" dirty="0"/>
          </a:p>
        </p:txBody>
      </p:sp>
      <p:sp>
        <p:nvSpPr>
          <p:cNvPr id="5" name="TextBox 1"/>
          <p:cNvSpPr txBox="1"/>
          <p:nvPr/>
        </p:nvSpPr>
        <p:spPr>
          <a:xfrm>
            <a:off x="6876256" y="6300028"/>
            <a:ext cx="1872208"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Iannotti </a:t>
            </a:r>
            <a:r>
              <a:rPr lang="el-GR"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JP,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07</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pic>
        <p:nvPicPr>
          <p:cNvPr id="6" name="Picture 9"/>
          <p:cNvPicPr>
            <a:picLocks noChangeAspect="1" noChangeArrowheads="1"/>
          </p:cNvPicPr>
          <p:nvPr/>
        </p:nvPicPr>
        <p:blipFill>
          <a:blip r:embed="rId3" cstate="print"/>
          <a:srcRect/>
          <a:stretch>
            <a:fillRect/>
          </a:stretch>
        </p:blipFill>
        <p:spPr bwMode="auto">
          <a:xfrm>
            <a:off x="5004048" y="1484784"/>
            <a:ext cx="3914508" cy="2088232"/>
          </a:xfrm>
          <a:prstGeom prst="rect">
            <a:avLst/>
          </a:prstGeom>
          <a:ln w="38100" cap="sq" cmpd="thickThin">
            <a:solidFill>
              <a:srgbClr val="000000"/>
            </a:solidFill>
            <a:prstDash val="solid"/>
            <a:miter lim="800000"/>
          </a:ln>
          <a:effectLst>
            <a:innerShdw blurRad="76200">
              <a:srgbClr val="000000"/>
            </a:innerShdw>
          </a:effectLst>
        </p:spPr>
      </p:pic>
      <p:sp>
        <p:nvSpPr>
          <p:cNvPr id="8" name="7 - Ορθογώνιο"/>
          <p:cNvSpPr/>
          <p:nvPr/>
        </p:nvSpPr>
        <p:spPr>
          <a:xfrm>
            <a:off x="107504" y="3991123"/>
            <a:ext cx="8856984" cy="2462213"/>
          </a:xfrm>
          <a:prstGeom prst="rect">
            <a:avLst/>
          </a:prstGeom>
        </p:spPr>
        <p:txBody>
          <a:bodyPr wrap="square">
            <a:spAutoFit/>
          </a:bodyPr>
          <a:lstStyle/>
          <a:p>
            <a:pPr marL="273050" indent="-273050">
              <a:buClr>
                <a:srgbClr val="A50021"/>
              </a:buClr>
              <a:buFont typeface="Wingdings" pitchFamily="2" charset="2"/>
              <a:buChar char="Ø"/>
            </a:pPr>
            <a:r>
              <a:rPr lang="el-GR" sz="2200" dirty="0" smtClean="0">
                <a:solidFill>
                  <a:srgbClr val="000000"/>
                </a:solidFill>
                <a:latin typeface="Calibri" pitchFamily="34" charset="0"/>
              </a:rPr>
              <a:t>Ιδανικά, ο «κώνος» της πρόθεσης της βραχιονίου κεφαλής θα πρέπει να τοποθετείται στο κέντρο της εκτομημένης επιφάνειας της βραχιονίου μετάφυσης. </a:t>
            </a:r>
            <a:endParaRPr lang="en-US" sz="2200" dirty="0" smtClean="0">
              <a:solidFill>
                <a:srgbClr val="000000"/>
              </a:solidFill>
              <a:latin typeface="Calibri" pitchFamily="34" charset="0"/>
            </a:endParaRPr>
          </a:p>
          <a:p>
            <a:pPr marL="273050" indent="-273050">
              <a:buClr>
                <a:srgbClr val="A50021"/>
              </a:buClr>
              <a:buFont typeface="Wingdings" pitchFamily="2" charset="2"/>
              <a:buChar char="Ø"/>
            </a:pPr>
            <a:r>
              <a:rPr lang="el-GR" sz="2200" dirty="0" smtClean="0">
                <a:solidFill>
                  <a:srgbClr val="000000"/>
                </a:solidFill>
                <a:latin typeface="Calibri" pitchFamily="34" charset="0"/>
              </a:rPr>
              <a:t>Επίσης, καθώς το κέντρο της φυσικής βραχιονίου κεφαλής δεν συμπίπτει με τον κεντρικό διαφυσιακό άξονα, η προθετική κεφαλή πρέπει επίσης να αντισταθμίζεται σε σχέση με τον κεντρικό άξονα του προθετικού στελέχους.</a:t>
            </a:r>
          </a:p>
        </p:txBody>
      </p:sp>
      <p:sp>
        <p:nvSpPr>
          <p:cNvPr id="7" name="Ορθογώνιο 6"/>
          <p:cNvSpPr/>
          <p:nvPr/>
        </p:nvSpPr>
        <p:spPr>
          <a:xfrm>
            <a:off x="5004048" y="3645024"/>
            <a:ext cx="3914508" cy="276999"/>
          </a:xfrm>
          <a:prstGeom prst="rect">
            <a:avLst/>
          </a:prstGeom>
        </p:spPr>
        <p:txBody>
          <a:bodyPr wrap="square">
            <a:spAutoFit/>
          </a:bodyPr>
          <a:lstStyle/>
          <a:p>
            <a:pPr lvl="0" algn="ctr" eaLnBrk="0" hangingPunct="0">
              <a:spcBef>
                <a:spcPct val="30000"/>
              </a:spcBef>
            </a:pPr>
            <a:r>
              <a:rPr lang="el-GR" sz="1200" i="1" dirty="0">
                <a:solidFill>
                  <a:schemeClr val="accent4">
                    <a:lumMod val="50000"/>
                  </a:schemeClr>
                </a:solidFill>
                <a:latin typeface="Calibri" panose="020F0502020204030204" pitchFamily="34" charset="0"/>
                <a:sym typeface="Wingdings"/>
              </a:rPr>
              <a:t> </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prstClr val="black"/>
                </a:solidFill>
                <a:latin typeface="Calibri"/>
                <a:hlinkClick r:id="rId4"/>
              </a:rPr>
              <a:t>pt.ntu.edu.tw</a:t>
            </a:r>
            <a:endParaRPr lang="el-GR" sz="1200" dirty="0">
              <a:solidFill>
                <a:prstClr val="black"/>
              </a:solidFill>
              <a:latin typeface="Calibri"/>
            </a:endParaRPr>
          </a:p>
        </p:txBody>
      </p:sp>
    </p:spTree>
    <p:extLst>
      <p:ext uri="{BB962C8B-B14F-4D97-AF65-F5344CB8AC3E}">
        <p14:creationId xmlns:p14="http://schemas.microsoft.com/office/powerpoint/2010/main" val="2875562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39"/>
            <a:ext cx="8507288" cy="1090531"/>
          </a:xfrm>
        </p:spPr>
        <p:txBody>
          <a:bodyPr/>
          <a:lstStyle/>
          <a:p>
            <a:r>
              <a:rPr lang="el-GR" dirty="0" smtClean="0">
                <a:solidFill>
                  <a:srgbClr val="000000"/>
                </a:solidFill>
                <a:effectLst>
                  <a:outerShdw blurRad="38100" dist="38100" dir="2700000" algn="tl">
                    <a:srgbClr val="000000">
                      <a:alpha val="43137"/>
                    </a:srgbClr>
                  </a:outerShdw>
                </a:effectLst>
              </a:rPr>
              <a:t>Ολική Αρθροπλαστική του Ώμου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Βραχιονίου Πρόθεσης</a:t>
            </a:r>
            <a:r>
              <a:rPr lang="el-GR" altLang="el-GR" sz="3200" baseline="-16000" dirty="0" smtClean="0">
                <a:effectLst>
                  <a:outerShdw blurRad="38100" dist="38100" dir="2700000" algn="tl">
                    <a:srgbClr val="000000">
                      <a:alpha val="43137"/>
                    </a:srgbClr>
                  </a:outerShdw>
                </a:effectLst>
              </a:rPr>
              <a:t> [</a:t>
            </a:r>
            <a:r>
              <a:rPr lang="en-US" altLang="el-GR" sz="3200" baseline="-16000" dirty="0" smtClean="0">
                <a:effectLst>
                  <a:outerShdw blurRad="38100" dist="38100" dir="2700000" algn="tl">
                    <a:srgbClr val="000000">
                      <a:alpha val="43137"/>
                    </a:srgbClr>
                  </a:outerShdw>
                </a:effectLst>
              </a:rPr>
              <a:t>9</a:t>
            </a:r>
            <a:r>
              <a:rPr lang="el-GR" altLang="el-GR" sz="3200" baseline="-16000" dirty="0" smtClean="0">
                <a:effectLst>
                  <a:outerShdw blurRad="38100" dist="38100" dir="2700000" algn="tl">
                    <a:srgbClr val="000000">
                      <a:alpha val="43137"/>
                    </a:srgbClr>
                  </a:outerShdw>
                </a:effectLst>
              </a:rPr>
              <a:t>/</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2] </a:t>
            </a:r>
            <a:endParaRPr lang="el-GR" sz="3200" dirty="0"/>
          </a:p>
        </p:txBody>
      </p:sp>
      <p:sp>
        <p:nvSpPr>
          <p:cNvPr id="3" name="2 - Θέση περιεχομένου"/>
          <p:cNvSpPr>
            <a:spLocks noGrp="1"/>
          </p:cNvSpPr>
          <p:nvPr>
            <p:ph idx="1"/>
          </p:nvPr>
        </p:nvSpPr>
        <p:spPr>
          <a:xfrm>
            <a:off x="179512" y="1412776"/>
            <a:ext cx="8712968" cy="4536504"/>
          </a:xfrm>
        </p:spPr>
        <p:txBody>
          <a:bodyPr/>
          <a:lstStyle/>
          <a:p>
            <a:pPr marL="266700" indent="-266700">
              <a:buSzPct val="100000"/>
            </a:pPr>
            <a:r>
              <a:rPr lang="el-GR" dirty="0" smtClean="0"/>
              <a:t>Σε ανατομική αρθροπλαστική ώμου, μία σωστά τοποθετημένη προθετική κεφαλή πρέπει να εκπληρώνει τρία κριτήρια:</a:t>
            </a:r>
          </a:p>
          <a:p>
            <a:pPr marL="542925" indent="-276225">
              <a:buSzPct val="100000"/>
              <a:buFont typeface="Wingdings" pitchFamily="2" charset="2"/>
              <a:buChar char="§"/>
            </a:pPr>
            <a:r>
              <a:rPr lang="el-GR" dirty="0" smtClean="0"/>
              <a:t>Τα </a:t>
            </a:r>
            <a:r>
              <a:rPr lang="en-US" dirty="0" smtClean="0"/>
              <a:t>offsets </a:t>
            </a:r>
            <a:r>
              <a:rPr lang="el-GR" dirty="0" smtClean="0"/>
              <a:t>της πρόθεσης να είναι πανομοιότυπα με τα ανατομικά </a:t>
            </a:r>
            <a:r>
              <a:rPr lang="en-US" dirty="0" smtClean="0"/>
              <a:t>offsets</a:t>
            </a:r>
            <a:r>
              <a:rPr lang="el-GR" dirty="0" smtClean="0"/>
              <a:t>.</a:t>
            </a:r>
          </a:p>
          <a:p>
            <a:pPr marL="542925" indent="-276225">
              <a:buSzPct val="100000"/>
              <a:buFont typeface="Wingdings" pitchFamily="2" charset="2"/>
              <a:buChar char="§"/>
            </a:pPr>
            <a:r>
              <a:rPr lang="el-GR" dirty="0" smtClean="0"/>
              <a:t>Η οστεοτομία της κεφαλής να πραγματοποιηθεί ακριβώς κατά μήκος του ανατομικού αυχένα και με τη σωστή κλίση</a:t>
            </a:r>
            <a:r>
              <a:rPr lang="en-US" dirty="0" smtClean="0"/>
              <a:t>,</a:t>
            </a:r>
            <a:r>
              <a:rPr lang="el-GR" dirty="0" smtClean="0"/>
              <a:t> ώστε να διατηρηθεί η φυσιολογική αυχενοδιαφυσιακή γωνία.</a:t>
            </a:r>
          </a:p>
          <a:p>
            <a:pPr marL="542925" indent="-276225">
              <a:buSzPct val="100000"/>
              <a:buFont typeface="Wingdings" pitchFamily="2" charset="2"/>
              <a:buChar char="§"/>
            </a:pPr>
            <a:r>
              <a:rPr lang="el-GR" dirty="0" smtClean="0"/>
              <a:t>Το μέγεθος της προθετικής κεφαλής να αντιστοιχεί ακριβώς στο μέγεθος της φυσικής κεφαλής.</a:t>
            </a:r>
          </a:p>
          <a:p>
            <a:pPr marL="266700" indent="-266700">
              <a:buSzPct val="100000"/>
            </a:pPr>
            <a:r>
              <a:rPr lang="el-GR" dirty="0" smtClean="0"/>
              <a:t>Όταν πληρούνται αυτά τα κριτήρια, τότε το κέντρο της πρόθεσης βρίσκεται στο κέντρο της επιφάνειας της οστεοτομίας και συνεπώς αναπαράγεται σωστά κέντρο της περιστροφής της βραχιονίου κεφαλής.</a:t>
            </a:r>
            <a:endParaRPr lang="el-GR" dirty="0"/>
          </a:p>
        </p:txBody>
      </p:sp>
      <p:sp>
        <p:nvSpPr>
          <p:cNvPr id="4" name="3 - Θέση αριθμού διαφάνειας"/>
          <p:cNvSpPr>
            <a:spLocks noGrp="1"/>
          </p:cNvSpPr>
          <p:nvPr>
            <p:ph type="sldNum" sz="quarter" idx="12"/>
          </p:nvPr>
        </p:nvSpPr>
        <p:spPr>
          <a:xfrm>
            <a:off x="8460432" y="6245225"/>
            <a:ext cx="648072" cy="476250"/>
          </a:xfrm>
        </p:spPr>
        <p:txBody>
          <a:bodyPr/>
          <a:lstStyle/>
          <a:p>
            <a:pPr>
              <a:defRPr/>
            </a:pPr>
            <a:fld id="{8198C6A6-8556-485F-81D9-A8F098D09877}" type="slidenum">
              <a:rPr lang="el-GR" smtClean="0"/>
              <a:pPr>
                <a:defRPr/>
              </a:pPr>
              <a:t>24</a:t>
            </a:fld>
            <a:endParaRPr lang="el-GR" dirty="0"/>
          </a:p>
        </p:txBody>
      </p:sp>
      <p:sp>
        <p:nvSpPr>
          <p:cNvPr id="5" name="TextBox 1"/>
          <p:cNvSpPr txBox="1"/>
          <p:nvPr/>
        </p:nvSpPr>
        <p:spPr>
          <a:xfrm>
            <a:off x="6660232" y="5949280"/>
            <a:ext cx="1872208"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Iannotti </a:t>
            </a:r>
            <a:r>
              <a:rPr lang="el-GR"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JP,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07</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4047915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457200" y="188639"/>
            <a:ext cx="8507288" cy="1090531"/>
          </a:xfrm>
        </p:spPr>
        <p:txBody>
          <a:bodyPr/>
          <a:lstStyle/>
          <a:p>
            <a:r>
              <a:rPr lang="el-GR" dirty="0" smtClean="0">
                <a:effectLst>
                  <a:outerShdw blurRad="38100" dist="38100" dir="2700000" algn="tl">
                    <a:srgbClr val="000000">
                      <a:alpha val="43137"/>
                    </a:srgbClr>
                  </a:outerShdw>
                </a:effectLst>
              </a:rPr>
              <a:t> </a:t>
            </a:r>
            <a:r>
              <a:rPr lang="el-GR" dirty="0" smtClean="0">
                <a:solidFill>
                  <a:srgbClr val="000000"/>
                </a:solidFill>
                <a:effectLst>
                  <a:outerShdw blurRad="38100" dist="38100" dir="2700000" algn="tl">
                    <a:srgbClr val="000000">
                      <a:alpha val="43137"/>
                    </a:srgbClr>
                  </a:outerShdw>
                </a:effectLst>
              </a:rPr>
              <a:t>Ολική Αρθροπλαστική του Ώμου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Βραχιονίου Πρόθεσης</a:t>
            </a:r>
            <a:r>
              <a:rPr lang="el-GR" altLang="el-GR" sz="3200" baseline="-16000" dirty="0" smtClean="0">
                <a:effectLst>
                  <a:outerShdw blurRad="38100" dist="38100" dir="2700000" algn="tl">
                    <a:srgbClr val="000000">
                      <a:alpha val="43137"/>
                    </a:srgbClr>
                  </a:outerShdw>
                </a:effectLst>
              </a:rPr>
              <a:t> [</a:t>
            </a:r>
            <a:r>
              <a:rPr lang="en-US" altLang="el-GR" sz="3200" baseline="-16000" dirty="0" smtClean="0">
                <a:effectLst>
                  <a:outerShdw blurRad="38100" dist="38100" dir="2700000" algn="tl">
                    <a:srgbClr val="000000">
                      <a:alpha val="43137"/>
                    </a:srgbClr>
                  </a:outerShdw>
                </a:effectLst>
              </a:rPr>
              <a:t>10</a:t>
            </a:r>
            <a:r>
              <a:rPr lang="el-GR" altLang="el-GR" sz="3200" baseline="-16000" dirty="0" smtClean="0">
                <a:effectLst>
                  <a:outerShdw blurRad="38100" dist="38100" dir="2700000" algn="tl">
                    <a:srgbClr val="000000">
                      <a:alpha val="43137"/>
                    </a:srgbClr>
                  </a:outerShdw>
                </a:effectLst>
              </a:rPr>
              <a:t>/</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2] </a:t>
            </a:r>
            <a:endParaRPr lang="el-GR" sz="3200"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a:xfrm>
            <a:off x="8604448" y="6245225"/>
            <a:ext cx="504056" cy="476250"/>
          </a:xfrm>
        </p:spPr>
        <p:txBody>
          <a:bodyPr/>
          <a:lstStyle/>
          <a:p>
            <a:pPr>
              <a:defRPr/>
            </a:pPr>
            <a:fld id="{8198C6A6-8556-485F-81D9-A8F098D09877}" type="slidenum">
              <a:rPr lang="el-GR" smtClean="0"/>
              <a:pPr>
                <a:defRPr/>
              </a:pPr>
              <a:t>25</a:t>
            </a:fld>
            <a:endParaRPr lang="el-GR" dirty="0"/>
          </a:p>
        </p:txBody>
      </p:sp>
      <p:sp>
        <p:nvSpPr>
          <p:cNvPr id="6" name="5 - Ορθογώνιο"/>
          <p:cNvSpPr/>
          <p:nvPr/>
        </p:nvSpPr>
        <p:spPr>
          <a:xfrm>
            <a:off x="1835696" y="6165304"/>
            <a:ext cx="3522019" cy="369332"/>
          </a:xfrm>
          <a:prstGeom prst="rect">
            <a:avLst/>
          </a:prstGeom>
        </p:spPr>
        <p:txBody>
          <a:bodyPr wrap="square">
            <a:spAutoFit/>
          </a:bodyPr>
          <a:lstStyle/>
          <a:p>
            <a:r>
              <a:rPr lang="en-US" b="1" dirty="0" smtClean="0">
                <a:solidFill>
                  <a:srgbClr val="A50021"/>
                </a:solidFill>
                <a:latin typeface="Arial Narrow" pitchFamily="34" charset="0"/>
              </a:rPr>
              <a:t>[</a:t>
            </a:r>
            <a:r>
              <a:rPr lang="en-US" b="1" dirty="0" smtClean="0">
                <a:solidFill>
                  <a:srgbClr val="A50021"/>
                </a:solidFill>
                <a:latin typeface="Arial Narrow" pitchFamily="34" charset="0"/>
                <a:cs typeface="Arial" pitchFamily="34" charset="0"/>
              </a:rPr>
              <a:t>Iannotti </a:t>
            </a:r>
            <a:r>
              <a:rPr lang="el-GR"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JP,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07 ; </a:t>
            </a:r>
            <a:r>
              <a:rPr lang="en-US" b="1" dirty="0" smtClean="0">
                <a:solidFill>
                  <a:srgbClr val="A50021"/>
                </a:solidFill>
                <a:latin typeface="Arial Narrow" pitchFamily="34" charset="0"/>
              </a:rPr>
              <a:t>Merolla G,2013]</a:t>
            </a:r>
            <a:endParaRPr lang="el-GR" b="1" dirty="0">
              <a:solidFill>
                <a:srgbClr val="A50021"/>
              </a:solidFill>
              <a:latin typeface="Arial Narrow" pitchFamily="34" charset="0"/>
            </a:endParaRPr>
          </a:p>
        </p:txBody>
      </p:sp>
      <p:pic>
        <p:nvPicPr>
          <p:cNvPr id="7" name="Picture 4"/>
          <p:cNvPicPr>
            <a:picLocks noChangeAspect="1" noChangeArrowheads="1"/>
          </p:cNvPicPr>
          <p:nvPr/>
        </p:nvPicPr>
        <p:blipFill>
          <a:blip r:embed="rId3" cstate="print"/>
          <a:srcRect/>
          <a:stretch>
            <a:fillRect/>
          </a:stretch>
        </p:blipFill>
        <p:spPr bwMode="auto">
          <a:xfrm>
            <a:off x="4478309" y="2969936"/>
            <a:ext cx="4126139" cy="2619304"/>
          </a:xfrm>
          <a:prstGeom prst="rect">
            <a:avLst/>
          </a:prstGeom>
          <a:ln w="38100" cap="sq" cmpd="thickThin">
            <a:solidFill>
              <a:srgbClr val="000000"/>
            </a:solidFill>
            <a:prstDash val="solid"/>
            <a:miter lim="800000"/>
          </a:ln>
          <a:effectLst>
            <a:innerShdw blurRad="76200">
              <a:srgbClr val="000000"/>
            </a:innerShdw>
          </a:effectLst>
        </p:spPr>
      </p:pic>
      <p:sp>
        <p:nvSpPr>
          <p:cNvPr id="8" name="2 - Θέση περιεχομένου"/>
          <p:cNvSpPr txBox="1">
            <a:spLocks/>
          </p:cNvSpPr>
          <p:nvPr/>
        </p:nvSpPr>
        <p:spPr bwMode="auto">
          <a:xfrm>
            <a:off x="179512" y="1412776"/>
            <a:ext cx="8712968" cy="1440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66700" indent="-266700">
              <a:spcBef>
                <a:spcPct val="20000"/>
              </a:spcBef>
              <a:buClr>
                <a:srgbClr val="A50021"/>
              </a:buClr>
              <a:buSzPct val="100000"/>
              <a:buFont typeface="Wingdings" panose="05000000000000000000" pitchFamily="2" charset="2"/>
              <a:buChar char="Ø"/>
            </a:pPr>
            <a:r>
              <a:rPr lang="el-GR" sz="2200" dirty="0" smtClean="0">
                <a:solidFill>
                  <a:srgbClr val="000000"/>
                </a:solidFill>
                <a:latin typeface="Calibri" pitchFamily="34" charset="0"/>
              </a:rPr>
              <a:t>Όταν τα κριτήρια αυτά δεν πληρούνται, μπορεί να συμβεί σε ασθενείς, τότε μία έκκεντρη κεφαλή βοηθά στη διόρθωση της αναντιστοιχίας του κέντρου του «κώνου» της κεφαλής με το κέντρο της επιφάνειας της οστεοτομίας.</a:t>
            </a:r>
            <a:endParaRPr lang="en-US" sz="2200" dirty="0" smtClean="0">
              <a:solidFill>
                <a:srgbClr val="000000"/>
              </a:solidFill>
              <a:latin typeface="Calibri" pitchFamily="34" charset="0"/>
            </a:endParaRPr>
          </a:p>
          <a:p>
            <a:pPr marL="342900" indent="-342900">
              <a:spcBef>
                <a:spcPct val="20000"/>
              </a:spcBef>
              <a:buClr>
                <a:srgbClr val="A50021"/>
              </a:buClr>
              <a:buSzPct val="120000"/>
              <a:buFont typeface="Wingdings" panose="05000000000000000000" pitchFamily="2" charset="2"/>
              <a:buChar char="Ø"/>
              <a:defRPr/>
            </a:pPr>
            <a:endParaRPr lang="el-GR" sz="2200" kern="0" dirty="0">
              <a:solidFill>
                <a:srgbClr val="DADADA">
                  <a:lumMod val="10000"/>
                </a:srgbClr>
              </a:solidFill>
              <a:latin typeface="Calibri" panose="020F0502020204030204" pitchFamily="34" charset="0"/>
              <a:cs typeface="Calibri" panose="020F0502020204030204" pitchFamily="34" charset="0"/>
            </a:endParaRPr>
          </a:p>
        </p:txBody>
      </p:sp>
      <p:sp>
        <p:nvSpPr>
          <p:cNvPr id="10" name="9 - Ορθογώνιο"/>
          <p:cNvSpPr/>
          <p:nvPr/>
        </p:nvSpPr>
        <p:spPr>
          <a:xfrm>
            <a:off x="179512" y="2881967"/>
            <a:ext cx="4176464" cy="3139321"/>
          </a:xfrm>
          <a:prstGeom prst="rect">
            <a:avLst/>
          </a:prstGeom>
        </p:spPr>
        <p:txBody>
          <a:bodyPr wrap="square">
            <a:spAutoFit/>
          </a:bodyPr>
          <a:lstStyle/>
          <a:p>
            <a:pPr marL="266700" indent="-266700">
              <a:spcBef>
                <a:spcPct val="20000"/>
              </a:spcBef>
              <a:buClr>
                <a:srgbClr val="A50021"/>
              </a:buClr>
              <a:buSzPct val="100000"/>
              <a:buFont typeface="Wingdings" panose="05000000000000000000" pitchFamily="2" charset="2"/>
              <a:buChar char="Ø"/>
            </a:pPr>
            <a:r>
              <a:rPr lang="el-GR" sz="2200" dirty="0" smtClean="0">
                <a:solidFill>
                  <a:srgbClr val="000000"/>
                </a:solidFill>
                <a:latin typeface="Calibri" pitchFamily="34" charset="0"/>
              </a:rPr>
              <a:t>Η έκκεντρη κεφαλή διασφαλίζει ότι η οστική επιφάνεια του εγγύς βραχιονίου θα καλυφθεί πλήρως, διατηρώντας παράλληλα τη φυσιολογική απόσταση της κεφαλής</a:t>
            </a:r>
            <a:r>
              <a:rPr lang="el-GR" sz="2200" dirty="0" smtClean="0">
                <a:solidFill>
                  <a:srgbClr val="FFFFFF"/>
                </a:solidFill>
                <a:latin typeface="Calibri" pitchFamily="34" charset="0"/>
              </a:rPr>
              <a:t> </a:t>
            </a:r>
            <a:r>
              <a:rPr lang="el-GR" sz="2200" dirty="0" smtClean="0">
                <a:solidFill>
                  <a:srgbClr val="000000"/>
                </a:solidFill>
                <a:latin typeface="Calibri" pitchFamily="34" charset="0"/>
              </a:rPr>
              <a:t>και του υψηλότερου σημείου του μείζονος βραχιονίου ογκώματος (8 χιλιοστά). </a:t>
            </a:r>
            <a:endParaRPr lang="el-GR" sz="2200" kern="0" dirty="0" smtClean="0">
              <a:solidFill>
                <a:srgbClr val="DADADA">
                  <a:lumMod val="10000"/>
                </a:srgbClr>
              </a:solidFill>
              <a:latin typeface="Calibri" pitchFamily="34" charset="0"/>
              <a:cs typeface="Calibri" panose="020F0502020204030204" pitchFamily="34" charset="0"/>
            </a:endParaRPr>
          </a:p>
        </p:txBody>
      </p:sp>
      <p:sp>
        <p:nvSpPr>
          <p:cNvPr id="2" name="Ορθογώνιο 1"/>
          <p:cNvSpPr/>
          <p:nvPr/>
        </p:nvSpPr>
        <p:spPr>
          <a:xfrm>
            <a:off x="4478308" y="5726889"/>
            <a:ext cx="4126139" cy="276999"/>
          </a:xfrm>
          <a:prstGeom prst="rect">
            <a:avLst/>
          </a:prstGeom>
        </p:spPr>
        <p:txBody>
          <a:bodyPr wrap="square">
            <a:spAutoFit/>
          </a:bodyPr>
          <a:lstStyle/>
          <a:p>
            <a:pPr lvl="0" algn="ctr" eaLnBrk="0" hangingPunct="0">
              <a:spcBef>
                <a:spcPct val="30000"/>
              </a:spcBef>
              <a:defRPr/>
            </a:pPr>
            <a:r>
              <a:rPr lang="el-GR" sz="1200" i="1" dirty="0">
                <a:solidFill>
                  <a:schemeClr val="accent4">
                    <a:lumMod val="50000"/>
                  </a:schemeClr>
                </a:solidFill>
                <a:latin typeface="Calibri" panose="020F0502020204030204" pitchFamily="34" charset="0"/>
                <a:sym typeface="Wingdings"/>
              </a:rPr>
              <a:t> </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prstClr val="black"/>
                </a:solidFill>
                <a:latin typeface="Calibri"/>
                <a:hlinkClick r:id="rId4"/>
              </a:rPr>
              <a:t>4.bp.blogspot.com</a:t>
            </a:r>
            <a:endParaRPr lang="el-GR" sz="1200" dirty="0">
              <a:solidFill>
                <a:prstClr val="black"/>
              </a:solidFill>
              <a:latin typeface="Calibri"/>
            </a:endParaRPr>
          </a:p>
        </p:txBody>
      </p:sp>
    </p:spTree>
    <p:extLst>
      <p:ext uri="{BB962C8B-B14F-4D97-AF65-F5344CB8AC3E}">
        <p14:creationId xmlns:p14="http://schemas.microsoft.com/office/powerpoint/2010/main" val="206948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241176" y="188639"/>
            <a:ext cx="8723312" cy="1090531"/>
          </a:xfrm>
        </p:spPr>
        <p:txBody>
          <a:bodyPr/>
          <a:lstStyle/>
          <a:p>
            <a:r>
              <a:rPr lang="el-GR" dirty="0" smtClean="0">
                <a:effectLst>
                  <a:outerShdw blurRad="38100" dist="38100" dir="2700000" algn="tl">
                    <a:srgbClr val="000000">
                      <a:alpha val="43137"/>
                    </a:srgbClr>
                  </a:outerShdw>
                </a:effectLst>
              </a:rPr>
              <a:t> </a:t>
            </a:r>
            <a:r>
              <a:rPr lang="el-GR" dirty="0" smtClean="0">
                <a:solidFill>
                  <a:srgbClr val="000000"/>
                </a:solidFill>
                <a:effectLst>
                  <a:outerShdw blurRad="38100" dist="38100" dir="2700000" algn="tl">
                    <a:srgbClr val="000000">
                      <a:alpha val="43137"/>
                    </a:srgbClr>
                  </a:outerShdw>
                </a:effectLst>
              </a:rPr>
              <a:t>Ολική Αρθροπλαστική του Ώμου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Βραχιονίου Πρόθεσης </a:t>
            </a:r>
            <a:r>
              <a:rPr lang="el-GR" altLang="el-GR" sz="3200" baseline="-16000" dirty="0" smtClean="0">
                <a:effectLst>
                  <a:outerShdw blurRad="38100" dist="38100" dir="2700000" algn="tl">
                    <a:srgbClr val="000000">
                      <a:alpha val="43137"/>
                    </a:srgbClr>
                  </a:outerShdw>
                </a:effectLst>
              </a:rPr>
              <a:t>[</a:t>
            </a:r>
            <a:r>
              <a:rPr lang="en-US" altLang="el-GR" sz="3200" baseline="-16000" dirty="0" smtClean="0">
                <a:effectLst>
                  <a:outerShdw blurRad="38100" dist="38100" dir="2700000" algn="tl">
                    <a:srgbClr val="000000">
                      <a:alpha val="43137"/>
                    </a:srgbClr>
                  </a:outerShdw>
                </a:effectLst>
              </a:rPr>
              <a:t>11</a:t>
            </a:r>
            <a:r>
              <a:rPr lang="el-GR" altLang="el-GR" sz="3200" baseline="-16000" dirty="0" smtClean="0">
                <a:effectLst>
                  <a:outerShdw blurRad="38100" dist="38100" dir="2700000" algn="tl">
                    <a:srgbClr val="000000">
                      <a:alpha val="43137"/>
                    </a:srgbClr>
                  </a:outerShdw>
                </a:effectLst>
              </a:rPr>
              <a:t>/</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2] </a:t>
            </a:r>
            <a:endParaRPr lang="el-GR" sz="3200"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26</a:t>
            </a:fld>
            <a:endParaRPr lang="el-GR" dirty="0"/>
          </a:p>
        </p:txBody>
      </p:sp>
      <p:sp>
        <p:nvSpPr>
          <p:cNvPr id="12" name="2 - Θέση περιεχομένου"/>
          <p:cNvSpPr txBox="1">
            <a:spLocks/>
          </p:cNvSpPr>
          <p:nvPr/>
        </p:nvSpPr>
        <p:spPr bwMode="auto">
          <a:xfrm>
            <a:off x="333368" y="1628800"/>
            <a:ext cx="8487104" cy="44644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66700" indent="-266700">
              <a:lnSpc>
                <a:spcPct val="110000"/>
              </a:lnSpc>
              <a:spcBef>
                <a:spcPts val="800"/>
              </a:spcBef>
              <a:buClr>
                <a:srgbClr val="A50021"/>
              </a:buClr>
              <a:buSzPct val="100000"/>
              <a:buFont typeface="Wingdings" panose="05000000000000000000" pitchFamily="2" charset="2"/>
              <a:buChar char="Ø"/>
              <a:defRPr/>
            </a:pPr>
            <a:r>
              <a:rPr lang="el-GR" sz="2200" dirty="0" smtClean="0">
                <a:solidFill>
                  <a:srgbClr val="000000"/>
                </a:solidFill>
                <a:latin typeface="Calibri" pitchFamily="34" charset="0"/>
              </a:rPr>
              <a:t>Στην περίπτωση αυτή, η έκκεντρη κεφαλή έχει μετατοπισμένο τον ήλο στερέωσης κατά 4</a:t>
            </a:r>
            <a:r>
              <a:rPr lang="en-US" sz="2200" dirty="0" smtClean="0">
                <a:solidFill>
                  <a:srgbClr val="000000"/>
                </a:solidFill>
                <a:latin typeface="Calibri" pitchFamily="34" charset="0"/>
              </a:rPr>
              <a:t>mm</a:t>
            </a:r>
            <a:r>
              <a:rPr lang="el-GR" sz="2200" dirty="0" smtClean="0">
                <a:solidFill>
                  <a:srgbClr val="000000"/>
                </a:solidFill>
                <a:latin typeface="Calibri" pitchFamily="34" charset="0"/>
              </a:rPr>
              <a:t>. Έτσι, κατά την διεγχειρητική τοποθέτησή της μπορεί να περιστραφεί </a:t>
            </a:r>
            <a:r>
              <a:rPr lang="el-GR" sz="2200" dirty="0" smtClean="0">
                <a:solidFill>
                  <a:srgbClr val="000000"/>
                </a:solidFill>
                <a:latin typeface="Calibri" pitchFamily="34" charset="0"/>
              </a:rPr>
              <a:t>κατάλληλα</a:t>
            </a:r>
            <a:r>
              <a:rPr lang="el-GR" sz="2200" dirty="0" smtClean="0">
                <a:solidFill>
                  <a:srgbClr val="000000"/>
                </a:solidFill>
                <a:latin typeface="Calibri" pitchFamily="34" charset="0"/>
              </a:rPr>
              <a:t>, ώστε να εξασφαλιστεί η μέγιστη δυνατή κάλυψη της επιφάνειας του εναπομείνοντος οστού του εγγύς βραχιονίου.</a:t>
            </a:r>
          </a:p>
          <a:p>
            <a:pPr>
              <a:lnSpc>
                <a:spcPct val="110000"/>
              </a:lnSpc>
              <a:spcBef>
                <a:spcPts val="800"/>
              </a:spcBef>
              <a:buClr>
                <a:srgbClr val="A50021"/>
              </a:buClr>
              <a:buSzPct val="120000"/>
              <a:defRPr/>
            </a:pPr>
            <a:endParaRPr lang="el-GR" sz="800" b="1" u="sng" dirty="0" smtClean="0">
              <a:solidFill>
                <a:srgbClr val="000000"/>
              </a:solidFill>
              <a:latin typeface="Calibri" pitchFamily="34" charset="0"/>
            </a:endParaRPr>
          </a:p>
          <a:p>
            <a:pPr marL="268288">
              <a:lnSpc>
                <a:spcPct val="110000"/>
              </a:lnSpc>
              <a:spcBef>
                <a:spcPts val="800"/>
              </a:spcBef>
              <a:buClr>
                <a:srgbClr val="A50021"/>
              </a:buClr>
              <a:buSzPct val="120000"/>
              <a:defRPr/>
            </a:pPr>
            <a:r>
              <a:rPr lang="el-GR" sz="2200" b="1" dirty="0" smtClean="0">
                <a:solidFill>
                  <a:srgbClr val="000000"/>
                </a:solidFill>
                <a:latin typeface="Calibri" pitchFamily="34" charset="0"/>
              </a:rPr>
              <a:t>Παρατήρηση</a:t>
            </a:r>
            <a:r>
              <a:rPr lang="el-GR" sz="2200" dirty="0" smtClean="0">
                <a:solidFill>
                  <a:srgbClr val="000000"/>
                </a:solidFill>
                <a:latin typeface="Calibri" pitchFamily="34" charset="0"/>
              </a:rPr>
              <a:t>: Επίσης, έκκεντρη κεφαλή μπορεί να χρησιμοποιηθεί σε περιπτώσεις οπίσθιας πτώσης </a:t>
            </a:r>
            <a:r>
              <a:rPr lang="el-GR" sz="2200" dirty="0">
                <a:solidFill>
                  <a:srgbClr val="000000"/>
                </a:solidFill>
                <a:latin typeface="Calibri" pitchFamily="34" charset="0"/>
              </a:rPr>
              <a:t>(</a:t>
            </a:r>
            <a:r>
              <a:rPr lang="en-US" sz="2200" dirty="0">
                <a:solidFill>
                  <a:srgbClr val="000000"/>
                </a:solidFill>
                <a:latin typeface="Calibri" pitchFamily="34" charset="0"/>
              </a:rPr>
              <a:t>posterior drop back</a:t>
            </a:r>
            <a:r>
              <a:rPr lang="el-GR" sz="2200" dirty="0" smtClean="0">
                <a:solidFill>
                  <a:srgbClr val="000000"/>
                </a:solidFill>
                <a:latin typeface="Calibri" pitchFamily="34" charset="0"/>
              </a:rPr>
              <a:t>) της κεφαλής του βραχιονίου.</a:t>
            </a:r>
            <a:endParaRPr lang="el-GR" sz="2200" kern="0" dirty="0" smtClean="0">
              <a:solidFill>
                <a:srgbClr val="DADADA">
                  <a:lumMod val="10000"/>
                </a:srgbClr>
              </a:solidFill>
              <a:latin typeface="Calibri" panose="020F0502020204030204" pitchFamily="34" charset="0"/>
              <a:cs typeface="Calibri" panose="020F0502020204030204" pitchFamily="34" charset="0"/>
            </a:endParaRPr>
          </a:p>
        </p:txBody>
      </p:sp>
      <p:sp>
        <p:nvSpPr>
          <p:cNvPr id="51202" name="AutoShape 2" descr="data:image/jpeg;base64,/9j/4AAQSkZJRgABAQAAAQABAAD/2wCEAAkGBxQTEhUUExQVFRUSFxgYGRgYFBoZGRYVHBYWGRYVFhYeHSggGx0lHBUWITEhJSorMC4uFx8zODMsNygtLisBCgoKDg0OGBAQGywkHCQsLCwsLCwsLCwsLCwsLCwsLCwsLCwsLCwsLCwsLCwsLCwsLCwsLCwsLCwsLCwsLCwsLP/AABEIAPgAywMBIgACEQEDEQH/xAAbAAEAAgMBAQAAAAAAAAAAAAAABAUCAwYBB//EAEEQAAIBAgQEAwQGBwgCAwAAAAECAAMRBBIhMQUiQVETMmEGUnGBI0JicpGhFDNDU4KSsRVjc4OTssHwotEHRML/xAAYAQEBAQEBAAAAAAAAAAAAAAAAAwIBBP/EACIRAQEAAgICAwADAQAAAAAAAAABAhEDEiExE0FRMmFxIv/aAAwDAQACEQMRAD8A+4xEQEREBERARIPEOIZCERc9VhcLewA2zu1jlX1sSegMgmhW83jt4ncKopg+74W5X4sW+0JjLOY+2pjavIkbhuK8WkjkZSwFxe9m2YA9QCDrJM2yREQEREBERAREQEREBERAREQEREBERAREQEj8QxYpU2cgnKNFG7MSAqC+l2YgD1MkSq4sc1WgnTnqn1yAKAf4qqn4qJzK6m3ZN1hgcOVBLkNUqHM7DYt7q9lUaAdvUknDGVWLClT/AFji9+lJNjVb+ir1PoGIliV9DGrSFeoRmd63hovViqALTB6DR29AWPeebCdsvKuV1Fk9elhqaLsAAiKLszWGiqN2Nh/UmRP0ivU6igp6Cz1fmdUU+gD/ABkTDUzmNSoc9Vt26Ae4g+qg7ddzcyWrz1Ii8OQm7PWc+teoAf4FYJ/4yJiFpXKUVqu6nXJiKtNEPapUD2+KgM2o5bTPFM1RxRUlQVLVGU2bJewRSNVLG/MNQFNrEgiRSr0kARWRQo0VSNACF8o2FyB8TJZ8mvEbxx37acNhK+ufE1CCbhVCAKLeXOVLt3vcH+k30cW9JgtVi9NyFFQgBkcmyq+UAFSdA1hY2Bve8yGLS9s637EgHzZRoftC3xmyrTVlKsAysCCCLggixBHUSU5Mpd1vpNLKJS0MW9AZagepTHlqC7Oo6Cqvma2nOL33a1ixtcPiUqAMjK6nYqwIPzE9Myl9JWabYiJ1wiIgIiICIiAiIgIiICIiAlPxrkenWPkRalNz7gc0yKh+yDTsT0zXOgJlxPCJyzc07LpAE5fJmxFWqh5QxQKdVJBUVqncMSmTt9GD1Mtsef0JWf8A+soJt+4IFwB/dHa31D9k8lFhMwVKV+ZUHiNpe5Avpe4ZiWN9tDJceFxyreWW4mtxMKQHVgxANl+kvrYkKvOQLrc5QOYTOjjnqm1FDoQGd1KhCSOXISpZgDmIuLAjcm01l1pIzW0UFj3NhqSdybDcy54VhvDpIp81rse9RuZ2+bFjNcmfWM4Y7qupcCLsHxL5zlt4aXSlYg3VlveoLkHm2I03k9uEUCNKSLbYouRh911syn1Bk2Y06gYXUgg7ETzXK1aSRB+mp6W8dOmqrVHYG9kf43U/E6zQcdSTyk0SNMlUNSpsbGygsuUatvT3tre0t4jZphRqhgGF7HuLH8JorcOouczUqbN3KC/81ryPQwwpVXFJEVaiqxUEJzBiHbKBqcpBJtqQov2lriPeR1vbpm1JPuk9t9tRH+DV/ZqdGqrb3a9UD+XPl/KethH+ria6/wCk3++m0zGNp6XYLe3m5TqpbZrG+UE26WPaeHiFL97T03+kXTk8Tv7hDfA32ne2X65qPFo1htiah+8lI/7UWe3xHStT/ioE/wBKghsfSF71aYte/Oulgpa+ulgyk+jDvJM78mX6dYy4cavN4ro21slMpbe971Gv07fOTZEw51kuejjy3j5SymqRETbJERAREQERIPHKhWhUykhiuUEbqzEKGHwLX+UCLjOOZfEZKZenRzeI+YDy3zrTFucrYg7C4te4IFwJUUcMgXKFAUArbpl2y/hN/AqpNEKxu9K9Nu5KaBj95crfBhJ8efa1vLHTH2mp5sHiVAvmoVRbvemwtOP4exGYE3IY213WwyEemUD5gz6C6ggg6g6H4T5vSw7KMl7VKN6RYjzFLqC4BFwfOBceaUYTsYbpl99kQ/BnVT+RnWGcRVxVsmcZfpaPqp+mW1m+AvO2U3FxqDqCNiO4M8/N7inGicVw1SpSdaVU0nam6qwAOV2Wyv8AwnXSUvsDwrE4fCqmJxJxD5na9ywCnLlXO4ztYqx198joJ00SW/GlNI1Gg4a7VWYe6VQD8QAYoYdweaqz6WsVQWPfRRJMTmxX0qLipY1mb6NtxTFiWWzWC3Ox629D030sO4DXqsxIsCVQZT3Fl1+c1pVYu1hoCFuSQtlPNZSL5rs2o0IVdekzGHBAzsX01ubKeXKeUaWNybG+/wAJ0EpOoYNWYkjQlUGXuRYWPzniowVga5JOzWS62OulrH5956aNMX5E1vflGtwAb6dQqj5DtMHye6ut/qjqQT+YH4CBkEYKQa5zE6NZLjW1rWtvpqOseE2W3jNmvfNlS9u1stvykdyvur/KO9/66/HWeNiJ3QlUkflUVWzX82VL2sdLZbflJzYZ8oHjMGB1bKlyOxGW34DpK3hjZqg9AT/38Zez0cXpLP210EIUBmLEfWIAJ+QAE2REowREQEREBI3EcN4tJ6d7F1IB9020b5Gx+UkxAqMBXz01a1ib5h7r3IdD6qwYfKay/g1hU+pVypU7K+1Kp875D8U6LPcYvgVc/wCzrkA/YraKp9A+i/eC9XJkirTV1KsAysCCCLhlIsQR1BE8t3hkt/KLKcj7V4I06njgclSy1PsuNEqH0IshPSyepmHEfaargSqVaLVaR0SsKnMf7uoCLZwPrZubfe9qfjHt69ZDTpUQgcEM1Wzmx0IFMcu3Ukj7Jl++OmJhlWjitYZCtgQLOwOoyKcxBBFiDly29T2ncvhaepygdbqLE8uUarY3y6Dt0nyvh+N8MZamqH9odTsBar30A5+2+1z2nCeJeJQp0ycxUimx5TmRVLKxvuHRVBtfVj2JE+T/AKksaxlxuqvKNNwtw2pucrXIsbZQb8wIUa+pMz/TADZgyn4EjUsBzC4+rf0uL2kZ8TNLYiR02l/2mh2N722BO4JGw6gGaWxjNsCi+8bBj5SMq2OhuwOaxFtusitiJHbFEtkRTUqHXKvQe8x2UepI/GakFiKoUBRZVUAdgqgWA+FhNA4qjeQmp/hq1T/YDJ3D+ADRsRlqPuF3pofsqfMw98i/YLtLsSs4v1O5/jl/Hc+WjWP+WV/3WmJSudsNV/moj+tSdXE18eLneuW/QcSdqSj71UD/AGq08HCcWd1oD/Pc/l4InVRO9MXO9QOEYI0057ZzvYkj0AJAk+ImpNMkRE6EREBERAREQNeIoK6sji6sCCO4O8pcNUam3g1Tci5Rz+0Tuftj6w+egNhfTRjMIlVcri4vcEEgqejKw1U+omM8O0axy0g4vDJURkqKGRhYqRoR/wB6z53x72Qq0LvRDVqW9t6lMeo/aD1HN3B1M7qo74fSqc1PpVsBb/GUDk++Bl0Nwml5i1AbEHQ/n2IP/qeay4+Ktjl+PjVGrfUG8sOAnLiaQRlp+K2RiRdLlXyXFxYlyFBGt6nWd7xr2WoYgliDTqH9olgT99fK/wASL9iJxfF/ZfEUASR4tP36Vwy/aKeZbd1LWtfSdxvlu2WOyfhuKH7Omfu1T/8ApBMP7NxR/ZKPjVFvnYEy99meIGvhKFVrFnpqWttnAs9vTMDLOej48Xm71y+H9nKrfraqoOq0uY/6jAD/AMfnL7h/D6dFctNQoOp3JY92Y6sdBqT0kqJqST05baRETrhERAREQEREBERAREQEREBERAREQErKvBlBJosaJOpC2NNj9qkdBqbkrlJ7yzics37FK4xCb00qAdabZWP+W5AH85mAxr6gUaxbopQgX9ankA9b/jL2Ji8WLfeoXBcD4NCnSJBKKASBYFt2IHQFidJNiJRgiQP04ms6ADLTVcx6+I2uXfSygE6ftFkgYj0mLnjLprrXuMxIpozm5y9BuxOiqPUkgD1M3Sq4jxCmDlZGcU0NZsoLFcjLksi6sSQxAH7s9bTz2c9o8PjqZq4ZzUQHKTkZde1mAmpZfTK2iInQiIgIiICIiAiIgIiICIiAiIgIiICIiAmrFV1pozsbKilmPZQCSfwE2yq4w2d6dHoT4j/cQgqv8T5fiFcTlupt2TbXw6mwS7iz1CXcdmbXLfrlFl+CiSokbiFRghyediFXS+UsQM5HZQS3ynivmr+mGBrZ1NSwGYkKQNWpqxCMT1B1YejyqxPC6QOZAaL3YipSsjgsSx1sQwLEtlcMpOpEvqp0lZiTN43Xpyxtw3GXpZRisuRyAmJQEU2J0Vay6+C99L3Kk21BYLOglN7OYUHDAuAf0jNUYEbq/lVge1PIp+E94bgauHqeGpz4UglQzc9Bhb6NSfPSOtr6pa2qkBPXEFxERAREQEREBERAREQEREBETTi8QtNGdtFQFjpc2HYdT6QNWPxy0gLgszaKi6s57KCQPiSQB1IkA1sTbNeiD0p5WK/dNa97n3sununqwdFrmrU/W1NxuKabikp9Op6m52sB7jsQVsqDNUqXCL6jd27ItwSfgBqQD58uS26xVmMk8rLBYkVaa1ACA4Bsdx3U+o2Pwm+aMDhRSppTBJyKBc7serH1J1+c3z0JPGNtT0lJw4581Y71iCvpSFxSX5gl7dDUab+Nvny0B+01qelEeYfxmyfAuR5ZukObL6Uwn2SMc5rdRTVPSzuzaevKEP8AqjtJMjYCkyrznmZmY63tcmyj0C2HykFWyudJS8TXMuQb1WWnpuM5Csw+Clj8pcYkyBgaefFJ2oq1Q+jt9HT+RU1vwlMJus5XUdIq2FhsJqxdEupVXamTbmUKWGoJtmBGu2oO83TxhcW7z1ION/tKuqVSKzEJhq+Ipu4Q5rORRvlVQVCoGIsP1u+gl/w5a5qF3YeG63VL3IJykC2UZcvMDzNmvfltaSavDaTKqmmpCKUAtoEIANP1Q5Vup0NhcaTzhGP8akHylWuyuhNylRWKul+tmB16ix6wJkREBERAREQEREBERASr4zzPRp9CxqMO607EfhUakflLSVHFuWvRc6KVqUr9A7tRKA9r+GRfuVG5Ezn/ABruPtImnhCZnrVDqc/hj0RFGn87Ofw7CbRK9674fxaigVEJLsl7OGsBemdjew5TbW5v0nn4rJl5Vzm46CV2N4qqkpTHi1fcU+X1qtsi9ddTbQE6SrdwwzYqoy3tyEmnSUtcBLiwqba5i3Q2W4ElYXE0QiikVKG2UUlzLYtluAgIte9zsLG+xlMuX8ZmH6zwmHK5mds9SpYs1rDTyqo+qgubD1JNySTIJ7yux+KcKLLlNTlRLjOzFW0uLhMtsxYZuVW0m/DYIBRnCu+uZig1JbMbDoMwFhr5RqSLyF8+apHnEKQqL4eZecjMPephh4igdbjlP3pMlfSwdJqpqAKco8MDIBlYVC7kHqS2X4FO95uKNTF1zOAPITdtAdFdiCWJt52O3SAxRnns0lxVqe/UKD7tPkt/P4p+c0YrFLkNQEFQC1wdLAXP9JacEw5p4ekreYU1zHu9gXPzYk/OW4onnU2IiXTJSUh4ONZfqYxM47CvSCq+vd6Zp2H9wx6y7lN7U8tNK3XDVqdS/ZM3h1j/AKVSpAuYiICIiAiIgIiICIiAmuvRV1KuAysCCCLgg7giQcZxqnTLA5mFIXqMq3WkLZuc97WJAuQCCRYgyygUYDUGFNyWpubU6hNyD0pVT1Puv9bY81i9d7R13b6OlpkyVarkGy01qLZL2IzHU27Kdr3HT4vDrURkcXVhY9PmDuCNwRsZzPAMM1XB1ixvVxOe7FQCQUAoEgbfR+G1uhJkvinbbffxpbphlBv5m15jqdctwPdBKqbCwuNpnXrKilnYKqi5JOgE14TFB6a1Ng6htdLAi5B7W6/CRMFRNUrWqbHmpUztTX6rsOtQjW58t7DqW8/+qs8DTZ2NZwQSMtNSLFKehJYdHYgE9gFG4N5811c31cux819+m3TvI/DlYKt8oXm0C2O/LoCR3v8AKcG7C4cU1Ci5tc3O5JJZmPqSSfnNlQ6TRQFXNz+Hl+yGv6bm01jxdc5p2t9UNe/zO0Cl4tmtWphWIq0zr0DMMh3NgBYGw6XPxv8AB+0WHdEY1BTzgECqDSvcbLnAzfK85+sKufn8PyMBlVt7rYEk7b6W+Ytrn7NYqoKdSmxQmm7hfNu30nNr5ee1vSWxy6xm47dhSrKwurBgeoIImycp+iK2YvRwzP8AVPhX/mvr+ExTAJlN6OGzaZbUuX1v1/Ca+b+mfjdbIHHsGK2Gr0jtVpVEPwZCv/MoVwCZTejhs99PouW3r1vOhTxsmvh579my5bdr3vN4Z9mcsdPeEYrxaFGr+9po/wDMob/mS5T8G4fWw+EoUA1NmoU6dPMVYBlRAoa17gmwO8w9ouJVcNg6uItTdqFN6jLzAMFUmwO4Og11m2V3E14fNlGe2brlvb5X1myAiIgIiICQ+MV2SjUZfOFIXtnPKl/TMRJkicWw5qUaiL5ipy32DjVCf4gIEClgVFM09SrBla5uWzE5mY9WJJJPUkyZwWuXooW1dbo/+IhKP+JUn4ETRg6wdFcbOAw9L62PqL2mug/hV/7vEEX+zWC2B+DqoHxQdXnm4stXVVznhK9oKpTC4hhutGow+IRiJhXoldae6gLlJIDKobKL65TdtwNdj0tJ4lhvFo1Kf7xHT+ZSP+ZDwmK8SlTqbeIitbtdQbEfOelJR8Tdkp4haa5ldKreHcLUpswfMVB0ZGYM29xc2uCAOgpnQW7D+kqPaO7UWpoAXdWC3F8pynn30PQN0LLJmEpoaaNTdlQopWzaBcll0a4FhY/Ea9Z5+XGRXCpGJrimjO3lRSxsL6AEmw+AlJ7F+1NDiFA1cOroqOUKuoUg2DaZSRYhh1lpRapbMeYG5CkBWtZbAm+UnzHpuNrRghRpjJTVKQvfIFFPUswzZLDcqdetpL6bZUMcjtlAqX181Goo0+0ygfnNB4gj6KKgsCeajVQW+LIAT6byc1VRqWAHxHa/9AfwkDFYnNpT125iOW3KdNRmuraFbjTUxBQf2kju5RahyALrRZbAG7WZgCTzDk35dAZ57OotatXLPWULTpsypTdbnnDWzJnbpbLY/lJzoFFh06nc9yT1J7yX7IoTVrv0App/EM7MPwdJbDzWMvEb6PD8Kys2XEkJvm/SwT91W1b5AzKlgsIVZvCqkLa4eniCTfsjC7fIGX8S2ontR08Jg8pqDDCykDXCPmvpYhDTzHfcCWA4kmTParlBtbwKua/3Mma3ra0mROuIZ4kmQParYm1vAq5r/cyZgNN7WnN//IuFOL4bVSl4oqOD4dqVUMWF7o6BcwVlzKcwtZp2EQK/2fw4p4akgZ2yIFLVAwd2HmdwwDZma7G46ywiICIiAiIgIiIFI6+BVK/s6xLJ9mrq1RP4tXHr4noJvxNBailG2YdDYjqCCNQQbEEbEAyZjsItVCjXsbajdWBBVlPRgQCD3AlXga7AmlUsKlPe2gdfq1FHY226EEa2ufPy4au4rhd+EKv7XJhmFLFrUDWutVUzJVUfWUKbhhpmW2hOlwQZD4Rx6nVarToXYI2dS4ZLJULMbKRmOV8wtYC2XWXPFuF08RTNOqtxuCNGVujIeh1/Mg3BInzniXCsRw+qKo50QnLUFwpU706wHkvbfVbhSNeUdx5b9l447oLYkk3Y7n/gdl629TIT1WpHKnNTqsc1O6g31dzSzcvMFbMhsDckEG9/OHcTSvTDofRlPmRuqsO/5HcXBmVR+dPUkbn3GPQWO3W342lbJfafmLzBY6nVByNcrupFmX0ZDqvzEkEX3/6ZzeJoK1iRquzAlWXvlcWZfkZ7Tx1dNnFQdqgs3wFRR/VWMjlw36bnJPt0CYdBsqi1tlA2Fh+AJHzkbGGQaftCPr0ai+qlXX5ahj/KJExvH6dictSwuTdMoA6kliAPxmOmX432jzHVgqljsoJPwE6P2cwRpYdAws7Xd+4djmK365bhb9lEpuEcNeuUq1UNOkLOKb/rHIN1zqLhVFgbXJOl7WIPWS/Hjr2nnlsiIlGCIiAiIgIiICIiAiIgIiICQ+I4BaoGpV0vldbZlvuNdCDYXU6Gw6gETIgUSYlqbCnWADHRXF8lT0UnZvsMb72LWJkvfsQdxJ1airqVdQysLFWAII7EHeVj8KdP1L3H7urdgPRKnnX55gOgEhlxfikz/XPY/wBjlDGrg3/RqvYDNRYe61O4sPukWuSBfWVWN4hVojLjKLUtQBWp3q0C1+U5l501A0cD4mdi+MdP1lGov2kHiqT6ZAX+bKs0txegQVLK5It4Yszvf6vhakn0tMy54+NO2Y1Q4TitKoikVEJYbZlvfrpc21vPa+MRfM6D4sB/zLDxxg8NTovSTkoM5zEFFYBmNNLjnsxAtcEggi+tsOCY5mqU2allA8QHwKByO+dKaZnGZQFIqm+e1sp9J6UkGglSr+ppu/2rZU+PiNYEfdzH0l/wr2aCkVK5FR1IKoB9GhGx11dh7x7AgA6zoYgIiICIiAiIgIiICIiAiIgIiICIiAiIgIiICIiBGOApl/EKgv3Nz0te217aX7SQBPYgIiICIiAiIgIiICIiAiIgIiICIiAiIgIiICIiAiIgIiICIiAiIgIiICIiAiIgIiICIi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solidFill>
                <a:srgbClr val="FFFFFF"/>
              </a:solidFill>
            </a:endParaRPr>
          </a:p>
        </p:txBody>
      </p:sp>
      <p:sp>
        <p:nvSpPr>
          <p:cNvPr id="51204" name="AutoShape 4" descr="data:image/jpeg;base64,/9j/4AAQSkZJRgABAQAAAQABAAD/2wCEAAkGBxQTEhUUExQVFRUSFxgYGRgYFBoZGRYVHBYWGRYVFhYeHSggGx0lHBUWITEhJSorMC4uFx8zODMsNygtLisBCgoKDg0OGBAQGywkHCQsLCwsLCwsLCwsLCwsLCwsLCwsLCwsLCwsLCwsLCwsLCwsLCwsLCwsLCwsLCwsLCwsLP/AABEIAPgAywMBIgACEQEDEQH/xAAbAAEAAgMBAQAAAAAAAAAAAAAABAUCAwYBB//EAEEQAAIBAgQEAwQGBwgCAwAAAAECAAMRBBIhMQUiQVETMmEGUnGBI0JicpGhFDNDU4KSsRVjc4OTssHwotEHRML/xAAYAQEBAQEBAAAAAAAAAAAAAAAAAwIBBP/EACIRAQEAAgICAwADAQAAAAAAAAABAhEDEiExE0FRMmFxIv/aAAwDAQACEQMRAD8A+4xEQEREBERARIPEOIZCERc9VhcLewA2zu1jlX1sSegMgmhW83jt4ncKopg+74W5X4sW+0JjLOY+2pjavIkbhuK8WkjkZSwFxe9m2YA9QCDrJM2yREQEREBERAREQEREBERAREQEREBERAREQEj8QxYpU2cgnKNFG7MSAqC+l2YgD1MkSq4sc1WgnTnqn1yAKAf4qqn4qJzK6m3ZN1hgcOVBLkNUqHM7DYt7q9lUaAdvUknDGVWLClT/AFji9+lJNjVb+ir1PoGIliV9DGrSFeoRmd63hovViqALTB6DR29AWPeebCdsvKuV1Fk9elhqaLsAAiKLszWGiqN2Nh/UmRP0ivU6igp6Cz1fmdUU+gD/ABkTDUzmNSoc9Vt26Ae4g+qg7ddzcyWrz1Ii8OQm7PWc+teoAf4FYJ/4yJiFpXKUVqu6nXJiKtNEPapUD2+KgM2o5bTPFM1RxRUlQVLVGU2bJewRSNVLG/MNQFNrEgiRSr0kARWRQo0VSNACF8o2FyB8TJZ8mvEbxx37acNhK+ufE1CCbhVCAKLeXOVLt3vcH+k30cW9JgtVi9NyFFQgBkcmyq+UAFSdA1hY2Bve8yGLS9s637EgHzZRoftC3xmyrTVlKsAysCCCLggixBHUSU5Mpd1vpNLKJS0MW9AZagepTHlqC7Oo6Cqvma2nOL33a1ixtcPiUqAMjK6nYqwIPzE9Myl9JWabYiJ1wiIgIiICIiAiIgIiICIiAlPxrkenWPkRalNz7gc0yKh+yDTsT0zXOgJlxPCJyzc07LpAE5fJmxFWqh5QxQKdVJBUVqncMSmTt9GD1Mtsef0JWf8A+soJt+4IFwB/dHa31D9k8lFhMwVKV+ZUHiNpe5Avpe4ZiWN9tDJceFxyreWW4mtxMKQHVgxANl+kvrYkKvOQLrc5QOYTOjjnqm1FDoQGd1KhCSOXISpZgDmIuLAjcm01l1pIzW0UFj3NhqSdybDcy54VhvDpIp81rse9RuZ2+bFjNcmfWM4Y7qupcCLsHxL5zlt4aXSlYg3VlveoLkHm2I03k9uEUCNKSLbYouRh911syn1Bk2Y06gYXUgg7ETzXK1aSRB+mp6W8dOmqrVHYG9kf43U/E6zQcdSTyk0SNMlUNSpsbGygsuUatvT3tre0t4jZphRqhgGF7HuLH8JorcOouczUqbN3KC/81ryPQwwpVXFJEVaiqxUEJzBiHbKBqcpBJtqQov2lriPeR1vbpm1JPuk9t9tRH+DV/ZqdGqrb3a9UD+XPl/KethH+ria6/wCk3++m0zGNp6XYLe3m5TqpbZrG+UE26WPaeHiFL97T03+kXTk8Tv7hDfA32ne2X65qPFo1htiah+8lI/7UWe3xHStT/ioE/wBKghsfSF71aYte/Oulgpa+ulgyk+jDvJM78mX6dYy4cavN4ro21slMpbe971Gv07fOTZEw51kuejjy3j5SymqRETbJERAREQERIPHKhWhUykhiuUEbqzEKGHwLX+UCLjOOZfEZKZenRzeI+YDy3zrTFucrYg7C4te4IFwJUUcMgXKFAUArbpl2y/hN/AqpNEKxu9K9Nu5KaBj95crfBhJ8efa1vLHTH2mp5sHiVAvmoVRbvemwtOP4exGYE3IY213WwyEemUD5gz6C6ggg6g6H4T5vSw7KMl7VKN6RYjzFLqC4BFwfOBceaUYTsYbpl99kQ/BnVT+RnWGcRVxVsmcZfpaPqp+mW1m+AvO2U3FxqDqCNiO4M8/N7inGicVw1SpSdaVU0nam6qwAOV2Wyv8AwnXSUvsDwrE4fCqmJxJxD5na9ywCnLlXO4ztYqx198joJ00SW/GlNI1Gg4a7VWYe6VQD8QAYoYdweaqz6WsVQWPfRRJMTmxX0qLipY1mb6NtxTFiWWzWC3Ox629D030sO4DXqsxIsCVQZT3Fl1+c1pVYu1hoCFuSQtlPNZSL5rs2o0IVdekzGHBAzsX01ubKeXKeUaWNybG+/wAJ0EpOoYNWYkjQlUGXuRYWPzniowVga5JOzWS62OulrH5956aNMX5E1vflGtwAb6dQqj5DtMHye6ut/qjqQT+YH4CBkEYKQa5zE6NZLjW1rWtvpqOseE2W3jNmvfNlS9u1stvykdyvur/KO9/66/HWeNiJ3QlUkflUVWzX82VL2sdLZbflJzYZ8oHjMGB1bKlyOxGW34DpK3hjZqg9AT/38Zez0cXpLP210EIUBmLEfWIAJ+QAE2REowREQEREBI3EcN4tJ6d7F1IB9020b5Gx+UkxAqMBXz01a1ib5h7r3IdD6qwYfKay/g1hU+pVypU7K+1Kp875D8U6LPcYvgVc/wCzrkA/YraKp9A+i/eC9XJkirTV1KsAysCCCLhlIsQR1BE8t3hkt/KLKcj7V4I06njgclSy1PsuNEqH0IshPSyepmHEfaargSqVaLVaR0SsKnMf7uoCLZwPrZubfe9qfjHt69ZDTpUQgcEM1Wzmx0IFMcu3Ukj7Jl++OmJhlWjitYZCtgQLOwOoyKcxBBFiDly29T2ncvhaepygdbqLE8uUarY3y6Dt0nyvh+N8MZamqH9odTsBar30A5+2+1z2nCeJeJQp0ycxUimx5TmRVLKxvuHRVBtfVj2JE+T/AKksaxlxuqvKNNwtw2pucrXIsbZQb8wIUa+pMz/TADZgyn4EjUsBzC4+rf0uL2kZ8TNLYiR02l/2mh2N722BO4JGw6gGaWxjNsCi+8bBj5SMq2OhuwOaxFtusitiJHbFEtkRTUqHXKvQe8x2UepI/GakFiKoUBRZVUAdgqgWA+FhNA4qjeQmp/hq1T/YDJ3D+ADRsRlqPuF3pofsqfMw98i/YLtLsSs4v1O5/jl/Hc+WjWP+WV/3WmJSudsNV/moj+tSdXE18eLneuW/QcSdqSj71UD/AGq08HCcWd1oD/Pc/l4InVRO9MXO9QOEYI0057ZzvYkj0AJAk+ImpNMkRE6EREBERAREQNeIoK6sji6sCCO4O8pcNUam3g1Tci5Rz+0Tuftj6w+egNhfTRjMIlVcri4vcEEgqejKw1U+omM8O0axy0g4vDJURkqKGRhYqRoR/wB6z53x72Qq0LvRDVqW9t6lMeo/aD1HN3B1M7qo74fSqc1PpVsBb/GUDk++Bl0Nwml5i1AbEHQ/n2IP/qeay4+Ktjl+PjVGrfUG8sOAnLiaQRlp+K2RiRdLlXyXFxYlyFBGt6nWd7xr2WoYgliDTqH9olgT99fK/wASL9iJxfF/ZfEUASR4tP36Vwy/aKeZbd1LWtfSdxvlu2WOyfhuKH7Omfu1T/8ApBMP7NxR/ZKPjVFvnYEy99meIGvhKFVrFnpqWttnAs9vTMDLOej48Xm71y+H9nKrfraqoOq0uY/6jAD/AMfnL7h/D6dFctNQoOp3JY92Y6sdBqT0kqJqST05baRETrhERAREQEREBERAREQEREBERAREQErKvBlBJosaJOpC2NNj9qkdBqbkrlJ7yzics37FK4xCb00qAdabZWP+W5AH85mAxr6gUaxbopQgX9ankA9b/jL2Ji8WLfeoXBcD4NCnSJBKKASBYFt2IHQFidJNiJRgiQP04ms6ADLTVcx6+I2uXfSygE6ftFkgYj0mLnjLprrXuMxIpozm5y9BuxOiqPUkgD1M3Sq4jxCmDlZGcU0NZsoLFcjLksi6sSQxAH7s9bTz2c9o8PjqZq4ZzUQHKTkZde1mAmpZfTK2iInQiIgIiICIiAiIgIiICIiAiIgIiICIiAmrFV1pozsbKilmPZQCSfwE2yq4w2d6dHoT4j/cQgqv8T5fiFcTlupt2TbXw6mwS7iz1CXcdmbXLfrlFl+CiSokbiFRghyediFXS+UsQM5HZQS3ynivmr+mGBrZ1NSwGYkKQNWpqxCMT1B1YejyqxPC6QOZAaL3YipSsjgsSx1sQwLEtlcMpOpEvqp0lZiTN43Xpyxtw3GXpZRisuRyAmJQEU2J0Vay6+C99L3Kk21BYLOglN7OYUHDAuAf0jNUYEbq/lVge1PIp+E94bgauHqeGpz4UglQzc9Bhb6NSfPSOtr6pa2qkBPXEFxERAREQEREBERAREQEREBETTi8QtNGdtFQFjpc2HYdT6QNWPxy0gLgszaKi6s57KCQPiSQB1IkA1sTbNeiD0p5WK/dNa97n3sununqwdFrmrU/W1NxuKabikp9Op6m52sB7jsQVsqDNUqXCL6jd27ItwSfgBqQD58uS26xVmMk8rLBYkVaa1ACA4Bsdx3U+o2Pwm+aMDhRSppTBJyKBc7serH1J1+c3z0JPGNtT0lJw4581Y71iCvpSFxSX5gl7dDUab+Nvny0B+01qelEeYfxmyfAuR5ZukObL6Uwn2SMc5rdRTVPSzuzaevKEP8AqjtJMjYCkyrznmZmY63tcmyj0C2HykFWyudJS8TXMuQb1WWnpuM5Csw+Clj8pcYkyBgaefFJ2oq1Q+jt9HT+RU1vwlMJus5XUdIq2FhsJqxdEupVXamTbmUKWGoJtmBGu2oO83TxhcW7z1ION/tKuqVSKzEJhq+Ipu4Q5rORRvlVQVCoGIsP1u+gl/w5a5qF3YeG63VL3IJykC2UZcvMDzNmvfltaSavDaTKqmmpCKUAtoEIANP1Q5Vup0NhcaTzhGP8akHylWuyuhNylRWKul+tmB16ix6wJkREBERAREQEREBERASr4zzPRp9CxqMO607EfhUakflLSVHFuWvRc6KVqUr9A7tRKA9r+GRfuVG5Ezn/ABruPtImnhCZnrVDqc/hj0RFGn87Ofw7CbRK9674fxaigVEJLsl7OGsBemdjew5TbW5v0nn4rJl5Vzm46CV2N4qqkpTHi1fcU+X1qtsi9ddTbQE6SrdwwzYqoy3tyEmnSUtcBLiwqba5i3Q2W4ElYXE0QiikVKG2UUlzLYtluAgIte9zsLG+xlMuX8ZmH6zwmHK5mds9SpYs1rDTyqo+qgubD1JNySTIJ7yux+KcKLLlNTlRLjOzFW0uLhMtsxYZuVW0m/DYIBRnCu+uZig1JbMbDoMwFhr5RqSLyF8+apHnEKQqL4eZecjMPephh4igdbjlP3pMlfSwdJqpqAKco8MDIBlYVC7kHqS2X4FO95uKNTF1zOAPITdtAdFdiCWJt52O3SAxRnns0lxVqe/UKD7tPkt/P4p+c0YrFLkNQEFQC1wdLAXP9JacEw5p4ekreYU1zHu9gXPzYk/OW4onnU2IiXTJSUh4ONZfqYxM47CvSCq+vd6Zp2H9wx6y7lN7U8tNK3XDVqdS/ZM3h1j/AKVSpAuYiICIiAiIgIiICIiAmuvRV1KuAysCCCLgg7giQcZxqnTLA5mFIXqMq3WkLZuc97WJAuQCCRYgyygUYDUGFNyWpubU6hNyD0pVT1Puv9bY81i9d7R13b6OlpkyVarkGy01qLZL2IzHU27Kdr3HT4vDrURkcXVhY9PmDuCNwRsZzPAMM1XB1ixvVxOe7FQCQUAoEgbfR+G1uhJkvinbbffxpbphlBv5m15jqdctwPdBKqbCwuNpnXrKilnYKqi5JOgE14TFB6a1Ng6htdLAi5B7W6/CRMFRNUrWqbHmpUztTX6rsOtQjW58t7DqW8/+qs8DTZ2NZwQSMtNSLFKehJYdHYgE9gFG4N5811c31cux819+m3TvI/DlYKt8oXm0C2O/LoCR3v8AKcG7C4cU1Ci5tc3O5JJZmPqSSfnNlQ6TRQFXNz+Hl+yGv6bm01jxdc5p2t9UNe/zO0Cl4tmtWphWIq0zr0DMMh3NgBYGw6XPxv8AB+0WHdEY1BTzgECqDSvcbLnAzfK85+sKufn8PyMBlVt7rYEk7b6W+Ytrn7NYqoKdSmxQmm7hfNu30nNr5ee1vSWxy6xm47dhSrKwurBgeoIImycp+iK2YvRwzP8AVPhX/mvr+ExTAJlN6OGzaZbUuX1v1/Ca+b+mfjdbIHHsGK2Gr0jtVpVEPwZCv/MoVwCZTejhs99PouW3r1vOhTxsmvh579my5bdr3vN4Z9mcsdPeEYrxaFGr+9po/wDMob/mS5T8G4fWw+EoUA1NmoU6dPMVYBlRAoa17gmwO8w9ouJVcNg6uItTdqFN6jLzAMFUmwO4Og11m2V3E14fNlGe2brlvb5X1myAiIgIiICQ+MV2SjUZfOFIXtnPKl/TMRJkicWw5qUaiL5ipy32DjVCf4gIEClgVFM09SrBla5uWzE5mY9WJJJPUkyZwWuXooW1dbo/+IhKP+JUn4ETRg6wdFcbOAw9L62PqL2mug/hV/7vEEX+zWC2B+DqoHxQdXnm4stXVVznhK9oKpTC4hhutGow+IRiJhXoldae6gLlJIDKobKL65TdtwNdj0tJ4lhvFo1Kf7xHT+ZSP+ZDwmK8SlTqbeIitbtdQbEfOelJR8Tdkp4haa5ldKreHcLUpswfMVB0ZGYM29xc2uCAOgpnQW7D+kqPaO7UWpoAXdWC3F8pynn30PQN0LLJmEpoaaNTdlQopWzaBcll0a4FhY/Ea9Z5+XGRXCpGJrimjO3lRSxsL6AEmw+AlJ7F+1NDiFA1cOroqOUKuoUg2DaZSRYhh1lpRapbMeYG5CkBWtZbAm+UnzHpuNrRghRpjJTVKQvfIFFPUswzZLDcqdetpL6bZUMcjtlAqX181Goo0+0ygfnNB4gj6KKgsCeajVQW+LIAT6byc1VRqWAHxHa/9AfwkDFYnNpT125iOW3KdNRmuraFbjTUxBQf2kju5RahyALrRZbAG7WZgCTzDk35dAZ57OotatXLPWULTpsypTdbnnDWzJnbpbLY/lJzoFFh06nc9yT1J7yX7IoTVrv0App/EM7MPwdJbDzWMvEb6PD8Kys2XEkJvm/SwT91W1b5AzKlgsIVZvCqkLa4eniCTfsjC7fIGX8S2ontR08Jg8pqDDCykDXCPmvpYhDTzHfcCWA4kmTParlBtbwKua/3Mma3ra0mROuIZ4kmQParYm1vAq5r/cyZgNN7WnN//IuFOL4bVSl4oqOD4dqVUMWF7o6BcwVlzKcwtZp2EQK/2fw4p4akgZ2yIFLVAwd2HmdwwDZma7G46ywiICIiAiIgIiIFI6+BVK/s6xLJ9mrq1RP4tXHr4noJvxNBailG2YdDYjqCCNQQbEEbEAyZjsItVCjXsbajdWBBVlPRgQCD3AlXga7AmlUsKlPe2gdfq1FHY226EEa2ufPy4au4rhd+EKv7XJhmFLFrUDWutVUzJVUfWUKbhhpmW2hOlwQZD4Rx6nVarToXYI2dS4ZLJULMbKRmOV8wtYC2XWXPFuF08RTNOqtxuCNGVujIeh1/Mg3BInzniXCsRw+qKo50QnLUFwpU706wHkvbfVbhSNeUdx5b9l447oLYkk3Y7n/gdl629TIT1WpHKnNTqsc1O6g31dzSzcvMFbMhsDckEG9/OHcTSvTDofRlPmRuqsO/5HcXBmVR+dPUkbn3GPQWO3W342lbJfafmLzBY6nVByNcrupFmX0ZDqvzEkEX3/6ZzeJoK1iRquzAlWXvlcWZfkZ7Tx1dNnFQdqgs3wFRR/VWMjlw36bnJPt0CYdBsqi1tlA2Fh+AJHzkbGGQaftCPr0ai+qlXX5ahj/KJExvH6dictSwuTdMoA6kliAPxmOmX432jzHVgqljsoJPwE6P2cwRpYdAws7Xd+4djmK365bhb9lEpuEcNeuUq1UNOkLOKb/rHIN1zqLhVFgbXJOl7WIPWS/Hjr2nnlsiIlGCIiAiIgIiICIiAiIgIiICQ+I4BaoGpV0vldbZlvuNdCDYXU6Gw6gETIgUSYlqbCnWADHRXF8lT0UnZvsMb72LWJkvfsQdxJ1airqVdQysLFWAII7EHeVj8KdP1L3H7urdgPRKnnX55gOgEhlxfikz/XPY/wBjlDGrg3/RqvYDNRYe61O4sPukWuSBfWVWN4hVojLjKLUtQBWp3q0C1+U5l501A0cD4mdi+MdP1lGov2kHiqT6ZAX+bKs0txegQVLK5It4Yszvf6vhakn0tMy54+NO2Y1Q4TitKoikVEJYbZlvfrpc21vPa+MRfM6D4sB/zLDxxg8NTovSTkoM5zEFFYBmNNLjnsxAtcEggi+tsOCY5mqU2allA8QHwKByO+dKaZnGZQFIqm+e1sp9J6UkGglSr+ppu/2rZU+PiNYEfdzH0l/wr2aCkVK5FR1IKoB9GhGx11dh7x7AgA6zoYgIiICIiAiIgIiICIiAiIgIiICIiAiIgIiICIiBGOApl/EKgv3Nz0te217aX7SQBPYgIiICIiAiIgIiICIiAiIgIiICIiAiIgIiICIiAiIgIiICIiAiIgIiICIiAiIgIiICIi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solidFill>
                <a:srgbClr val="FFFFFF"/>
              </a:solidFill>
            </a:endParaRPr>
          </a:p>
        </p:txBody>
      </p:sp>
      <p:sp>
        <p:nvSpPr>
          <p:cNvPr id="16" name="15 - Ορθογώνιο"/>
          <p:cNvSpPr/>
          <p:nvPr/>
        </p:nvSpPr>
        <p:spPr>
          <a:xfrm>
            <a:off x="6660232" y="5197842"/>
            <a:ext cx="1934376" cy="369332"/>
          </a:xfrm>
          <a:prstGeom prst="rect">
            <a:avLst/>
          </a:prstGeom>
        </p:spPr>
        <p:txBody>
          <a:bodyPr wrap="none">
            <a:spAutoFit/>
          </a:bodyPr>
          <a:lstStyle/>
          <a:p>
            <a:r>
              <a:rPr lang="en-US" b="1" dirty="0" smtClean="0">
                <a:solidFill>
                  <a:srgbClr val="A50021"/>
                </a:solidFill>
                <a:latin typeface="Arial Narrow" pitchFamily="34" charset="0"/>
              </a:rPr>
              <a:t>[Matsen F 3</a:t>
            </a:r>
            <a:r>
              <a:rPr lang="en-US" b="1" baseline="30000" dirty="0" smtClean="0">
                <a:solidFill>
                  <a:srgbClr val="A50021"/>
                </a:solidFill>
                <a:latin typeface="Arial Narrow" pitchFamily="34" charset="0"/>
              </a:rPr>
              <a:t>rd</a:t>
            </a:r>
            <a:r>
              <a:rPr lang="en-US" b="1" dirty="0" smtClean="0">
                <a:solidFill>
                  <a:srgbClr val="A50021"/>
                </a:solidFill>
                <a:latin typeface="Arial Narrow" pitchFamily="34" charset="0"/>
              </a:rPr>
              <a:t>, 2011]</a:t>
            </a:r>
            <a:endParaRPr lang="el-GR" b="1" dirty="0">
              <a:solidFill>
                <a:srgbClr val="A50021"/>
              </a:solidFill>
              <a:latin typeface="Arial Narrow" pitchFamily="34" charset="0"/>
            </a:endParaRPr>
          </a:p>
        </p:txBody>
      </p:sp>
    </p:spTree>
    <p:extLst>
      <p:ext uri="{BB962C8B-B14F-4D97-AF65-F5344CB8AC3E}">
        <p14:creationId xmlns:p14="http://schemas.microsoft.com/office/powerpoint/2010/main" val="2701406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88639"/>
            <a:ext cx="8579296" cy="1090531"/>
          </a:xfrm>
        </p:spPr>
        <p:txBody>
          <a:bodyPr/>
          <a:lstStyle/>
          <a:p>
            <a:r>
              <a:rPr lang="el-GR" dirty="0" smtClean="0">
                <a:solidFill>
                  <a:srgbClr val="000000"/>
                </a:solidFill>
                <a:effectLst>
                  <a:outerShdw blurRad="38100" dist="38100" dir="2700000" algn="tl">
                    <a:srgbClr val="000000">
                      <a:alpha val="43137"/>
                    </a:srgbClr>
                  </a:outerShdw>
                </a:effectLst>
              </a:rPr>
              <a:t>Ολική Αρθροπλαστική του Ώμου</a:t>
            </a:r>
            <a:br>
              <a:rPr lang="el-GR" dirty="0" smtClean="0">
                <a:solidFill>
                  <a:srgbClr val="000000"/>
                </a:solidFill>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Βραχιονίου Πρόθεσης</a:t>
            </a:r>
            <a:r>
              <a:rPr lang="el-GR" altLang="el-GR" sz="3200" baseline="-16000" dirty="0" smtClean="0">
                <a:effectLst>
                  <a:outerShdw blurRad="38100" dist="38100" dir="2700000" algn="tl">
                    <a:srgbClr val="000000">
                      <a:alpha val="43137"/>
                    </a:srgbClr>
                  </a:outerShdw>
                </a:effectLst>
              </a:rPr>
              <a:t> [</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2/</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2] </a:t>
            </a:r>
            <a:endParaRPr lang="el-GR" sz="3200" dirty="0"/>
          </a:p>
        </p:txBody>
      </p:sp>
      <p:sp>
        <p:nvSpPr>
          <p:cNvPr id="3" name="2 - Θέση περιεχομένου"/>
          <p:cNvSpPr>
            <a:spLocks noGrp="1"/>
          </p:cNvSpPr>
          <p:nvPr>
            <p:ph idx="1"/>
          </p:nvPr>
        </p:nvSpPr>
        <p:spPr>
          <a:xfrm>
            <a:off x="107504" y="1412776"/>
            <a:ext cx="5256584" cy="4968552"/>
          </a:xfrm>
        </p:spPr>
        <p:txBody>
          <a:bodyPr/>
          <a:lstStyle/>
          <a:p>
            <a:pPr marL="361950" indent="-361950">
              <a:buSzPct val="100000"/>
            </a:pPr>
            <a:r>
              <a:rPr lang="el-GR" dirty="0" smtClean="0"/>
              <a:t>Ιδιαίτερα σημαντική είναι η διατήρηση του φυσιολογικού κενού μεταξύ της κεφαλής του βραχιονίου και του ακρωμίου, (περίπου 2 </a:t>
            </a:r>
            <a:r>
              <a:rPr lang="en-US" dirty="0" smtClean="0"/>
              <a:t>cm</a:t>
            </a:r>
            <a:r>
              <a:rPr lang="el-GR" dirty="0" smtClean="0"/>
              <a:t>, εικόνα).</a:t>
            </a:r>
          </a:p>
          <a:p>
            <a:pPr marL="361950" indent="-361950">
              <a:buSzPct val="100000"/>
            </a:pPr>
            <a:r>
              <a:rPr lang="el-GR" dirty="0" smtClean="0"/>
              <a:t>Μεγαλύτερο από 2 </a:t>
            </a:r>
            <a:r>
              <a:rPr lang="en-US" dirty="0" smtClean="0"/>
              <a:t>cm</a:t>
            </a:r>
            <a:r>
              <a:rPr lang="el-GR" dirty="0" smtClean="0"/>
              <a:t> κενό</a:t>
            </a:r>
            <a:r>
              <a:rPr lang="en-US" dirty="0" smtClean="0"/>
              <a:t> </a:t>
            </a:r>
            <a:r>
              <a:rPr lang="el-GR" dirty="0" smtClean="0"/>
              <a:t>(</a:t>
            </a:r>
            <a:r>
              <a:rPr lang="en-US" dirty="0" smtClean="0"/>
              <a:t>overhanging joint) </a:t>
            </a:r>
            <a:r>
              <a:rPr lang="el-GR" dirty="0" smtClean="0"/>
              <a:t>μειώνει την τάση των μυών και οδηγεί σε απώλεια δύναμης κατά την ανύψωση του άκρου.</a:t>
            </a:r>
          </a:p>
          <a:p>
            <a:pPr marL="361950" indent="-361950">
              <a:buSzPct val="100000"/>
            </a:pPr>
            <a:r>
              <a:rPr lang="el-GR" dirty="0" smtClean="0"/>
              <a:t>Μικρότερο από 2 </a:t>
            </a:r>
            <a:r>
              <a:rPr lang="en-US" dirty="0" smtClean="0"/>
              <a:t>cm</a:t>
            </a:r>
            <a:r>
              <a:rPr lang="el-GR" dirty="0" smtClean="0"/>
              <a:t> κενό οδηγεί σε πιο άκαμπτη άρθρωση (</a:t>
            </a:r>
            <a:r>
              <a:rPr lang="en-US" dirty="0" smtClean="0"/>
              <a:t>stiffer joint</a:t>
            </a:r>
            <a:r>
              <a:rPr lang="el-GR" dirty="0" smtClean="0"/>
              <a:t>) και ενδεχομένως σε υπακρωμιακή πρόσκρουση</a:t>
            </a:r>
            <a:r>
              <a:rPr lang="en-US" dirty="0" smtClean="0"/>
              <a:t> (impingement) </a:t>
            </a:r>
            <a:r>
              <a:rPr lang="el-GR" dirty="0" smtClean="0"/>
              <a:t>της κεφαλής κατά τη διάρκεια της ανύψωσης του άκρου.</a:t>
            </a:r>
            <a:endParaRPr lang="el-GR" dirty="0"/>
          </a:p>
        </p:txBody>
      </p:sp>
      <p:sp>
        <p:nvSpPr>
          <p:cNvPr id="4" name="3 - Θέση αριθμού διαφάνειας"/>
          <p:cNvSpPr>
            <a:spLocks noGrp="1"/>
          </p:cNvSpPr>
          <p:nvPr>
            <p:ph type="sldNum" sz="quarter" idx="12"/>
          </p:nvPr>
        </p:nvSpPr>
        <p:spPr>
          <a:xfrm>
            <a:off x="8532440" y="6245225"/>
            <a:ext cx="504056" cy="476250"/>
          </a:xfrm>
        </p:spPr>
        <p:txBody>
          <a:bodyPr/>
          <a:lstStyle/>
          <a:p>
            <a:pPr>
              <a:defRPr/>
            </a:pPr>
            <a:fld id="{8198C6A6-8556-485F-81D9-A8F098D09877}" type="slidenum">
              <a:rPr lang="el-GR" smtClean="0"/>
              <a:pPr>
                <a:defRPr/>
              </a:pPr>
              <a:t>27</a:t>
            </a:fld>
            <a:endParaRPr lang="el-GR" dirty="0"/>
          </a:p>
        </p:txBody>
      </p:sp>
      <p:sp>
        <p:nvSpPr>
          <p:cNvPr id="5" name="TextBox 1"/>
          <p:cNvSpPr txBox="1"/>
          <p:nvPr/>
        </p:nvSpPr>
        <p:spPr>
          <a:xfrm>
            <a:off x="3563888" y="6165304"/>
            <a:ext cx="1872208"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Iannotti </a:t>
            </a:r>
            <a:r>
              <a:rPr lang="el-GR"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JP,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07</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pic>
        <p:nvPicPr>
          <p:cNvPr id="44035" name="Picture 3"/>
          <p:cNvPicPr>
            <a:picLocks noChangeAspect="1" noChangeArrowheads="1"/>
          </p:cNvPicPr>
          <p:nvPr/>
        </p:nvPicPr>
        <p:blipFill>
          <a:blip r:embed="rId3" cstate="print"/>
          <a:srcRect/>
          <a:stretch>
            <a:fillRect/>
          </a:stretch>
        </p:blipFill>
        <p:spPr bwMode="auto">
          <a:xfrm>
            <a:off x="5583781" y="1700808"/>
            <a:ext cx="3282033" cy="4032448"/>
          </a:xfrm>
          <a:prstGeom prst="rect">
            <a:avLst/>
          </a:prstGeom>
          <a:ln w="38100" cap="sq" cmpd="thickThin">
            <a:solidFill>
              <a:srgbClr val="000000"/>
            </a:solidFill>
            <a:prstDash val="solid"/>
            <a:miter lim="800000"/>
          </a:ln>
          <a:effectLst>
            <a:innerShdw blurRad="76200">
              <a:srgbClr val="000000"/>
            </a:innerShdw>
          </a:effectLst>
        </p:spPr>
      </p:pic>
      <p:sp>
        <p:nvSpPr>
          <p:cNvPr id="7" name="TextBox 5"/>
          <p:cNvSpPr txBox="1"/>
          <p:nvPr/>
        </p:nvSpPr>
        <p:spPr>
          <a:xfrm>
            <a:off x="5970548" y="5828300"/>
            <a:ext cx="2508498" cy="461665"/>
          </a:xfrm>
          <a:prstGeom prst="rect">
            <a:avLst/>
          </a:prstGeom>
          <a:noFill/>
        </p:spPr>
        <p:txBody>
          <a:bodyPr wrap="square" rtlCol="0">
            <a:spAutoFit/>
          </a:bodyPr>
          <a:lstStyle/>
          <a:p>
            <a:pPr algn="ctr"/>
            <a:r>
              <a:rPr lang="en-US" sz="1200" dirty="0" smtClean="0">
                <a:solidFill>
                  <a:schemeClr val="accent4">
                    <a:lumMod val="50000"/>
                  </a:schemeClr>
                </a:solidFill>
                <a:latin typeface="Calibri" panose="020F0502020204030204" pitchFamily="34" charset="0"/>
              </a:rPr>
              <a:t>“</a:t>
            </a:r>
            <a:r>
              <a:rPr lang="el-GR" sz="1200" i="1" dirty="0" smtClean="0">
                <a:solidFill>
                  <a:schemeClr val="accent4">
                    <a:lumMod val="50000"/>
                  </a:schemeClr>
                </a:solidFill>
                <a:latin typeface="Calibri" panose="020F0502020204030204" pitchFamily="34" charset="0"/>
                <a:sym typeface="Wingdings"/>
              </a:rPr>
              <a:t> </a:t>
            </a:r>
            <a:r>
              <a:rPr lang="en-US" sz="1200" i="1" dirty="0" smtClean="0">
                <a:solidFill>
                  <a:schemeClr val="accent4">
                    <a:lumMod val="50000"/>
                  </a:schemeClr>
                </a:solidFill>
                <a:latin typeface="Calibri" panose="020F0502020204030204" pitchFamily="34" charset="0"/>
                <a:sym typeface="Wingdings"/>
              </a:rPr>
              <a:t>“</a:t>
            </a:r>
            <a:r>
              <a:rPr lang="en-US" sz="1200" dirty="0" smtClean="0">
                <a:solidFill>
                  <a:schemeClr val="accent4">
                    <a:lumMod val="50000"/>
                  </a:schemeClr>
                </a:solidFill>
                <a:latin typeface="Calibri" panose="020F0502020204030204" pitchFamily="34" charset="0"/>
                <a:hlinkClick r:id="rId4"/>
              </a:rPr>
              <a:t>Gray326</a:t>
            </a:r>
            <a:r>
              <a:rPr lang="en-US" sz="1200" dirty="0" smtClean="0">
                <a:solidFill>
                  <a:schemeClr val="accent4">
                    <a:lumMod val="50000"/>
                  </a:schemeClr>
                </a:solidFill>
                <a:latin typeface="Calibri" panose="020F0502020204030204" pitchFamily="34" charset="0"/>
              </a:rPr>
              <a:t>”</a:t>
            </a:r>
            <a:r>
              <a:rPr lang="el-GR" sz="1200" dirty="0" smtClean="0">
                <a:solidFill>
                  <a:schemeClr val="accent4">
                    <a:lumMod val="50000"/>
                  </a:schemeClr>
                </a:solidFill>
                <a:latin typeface="Calibri" panose="020F0502020204030204" pitchFamily="34" charset="0"/>
              </a:rPr>
              <a:t> από</a:t>
            </a:r>
            <a:r>
              <a:rPr lang="en-US" sz="1200" dirty="0" smtClean="0">
                <a:solidFill>
                  <a:schemeClr val="accent4">
                    <a:lumMod val="50000"/>
                  </a:schemeClr>
                </a:solidFill>
                <a:latin typeface="Calibri" panose="020F0502020204030204" pitchFamily="34" charset="0"/>
              </a:rPr>
              <a:t> </a:t>
            </a:r>
            <a:r>
              <a:rPr lang="en-US" sz="1200" dirty="0" smtClean="0">
                <a:solidFill>
                  <a:schemeClr val="accent4">
                    <a:lumMod val="50000"/>
                  </a:schemeClr>
                </a:solidFill>
                <a:latin typeface="Calibri" panose="020F0502020204030204" pitchFamily="34" charset="0"/>
                <a:hlinkClick r:id="rId5" tooltip="User:Pngbot"/>
              </a:rPr>
              <a:t>Pngbot</a:t>
            </a:r>
            <a:r>
              <a:rPr lang="en-US" sz="1200" dirty="0" smtClean="0">
                <a:solidFill>
                  <a:schemeClr val="accent4">
                    <a:lumMod val="50000"/>
                  </a:schemeClr>
                </a:solidFill>
                <a:latin typeface="Calibri" panose="020F0502020204030204" pitchFamily="34" charset="0"/>
              </a:rPr>
              <a:t> </a:t>
            </a:r>
            <a:r>
              <a:rPr lang="el-GR" sz="1200" dirty="0" smtClean="0">
                <a:solidFill>
                  <a:schemeClr val="accent4">
                    <a:lumMod val="50000"/>
                  </a:schemeClr>
                </a:solidFill>
                <a:latin typeface="Calibri" panose="020F0502020204030204" pitchFamily="34" charset="0"/>
              </a:rPr>
              <a:t>διαθέσιμο </a:t>
            </a:r>
            <a:r>
              <a:rPr lang="el-GR" sz="1200" dirty="0">
                <a:solidFill>
                  <a:schemeClr val="accent4">
                    <a:lumMod val="50000"/>
                  </a:schemeClr>
                </a:solidFill>
                <a:latin typeface="Calibri" panose="020F0502020204030204" pitchFamily="34" charset="0"/>
              </a:rPr>
              <a:t>ως κοινό κτήμα</a:t>
            </a:r>
            <a:endParaRPr lang="en-US"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517009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8520" y="188639"/>
            <a:ext cx="8999984" cy="1090531"/>
          </a:xfrm>
        </p:spPr>
        <p:txBody>
          <a:bodyPr/>
          <a:lstStyle/>
          <a:p>
            <a:r>
              <a:rPr lang="el-GR" dirty="0" smtClean="0">
                <a:solidFill>
                  <a:srgbClr val="000000"/>
                </a:solidFill>
                <a:effectLst>
                  <a:outerShdw blurRad="38100" dist="38100" dir="2700000" algn="tl">
                    <a:srgbClr val="000000">
                      <a:alpha val="43137"/>
                    </a:srgbClr>
                  </a:outerShdw>
                </a:effectLst>
              </a:rPr>
              <a:t>Ολική Αρθροπλαστική του Ώμου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Ωμογλήνης</a:t>
            </a:r>
            <a:r>
              <a:rPr lang="el-GR" altLang="el-GR" sz="3200" baseline="-16000" dirty="0" smtClean="0">
                <a:effectLst>
                  <a:outerShdw blurRad="38100" dist="38100" dir="2700000" algn="tl">
                    <a:srgbClr val="000000">
                      <a:alpha val="43137"/>
                    </a:srgbClr>
                  </a:outerShdw>
                </a:effectLst>
              </a:rPr>
              <a:t>  [1/7] </a:t>
            </a:r>
            <a:endParaRPr lang="el-GR" sz="3200" dirty="0"/>
          </a:p>
        </p:txBody>
      </p:sp>
      <p:sp>
        <p:nvSpPr>
          <p:cNvPr id="3" name="2 - Θέση περιεχομένου"/>
          <p:cNvSpPr>
            <a:spLocks noGrp="1"/>
          </p:cNvSpPr>
          <p:nvPr>
            <p:ph idx="1"/>
          </p:nvPr>
        </p:nvSpPr>
        <p:spPr>
          <a:xfrm>
            <a:off x="251520" y="1412776"/>
            <a:ext cx="8640960" cy="4680520"/>
          </a:xfrm>
        </p:spPr>
        <p:txBody>
          <a:bodyPr/>
          <a:lstStyle/>
          <a:p>
            <a:pPr>
              <a:buSzPct val="100000"/>
            </a:pPr>
            <a:r>
              <a:rPr lang="el-GR" dirty="0" smtClean="0"/>
              <a:t>Η τοποθέτηση της γληνοειδούς πρόθεσης στη σωστή ανατομική θέση είναι μία πολύ δύσκολη χειρουργική διαδικασία, η οποία μπορεί να εξηγήσει τα υψηλά ποσοστά χαλάρωσης της πρόθεσης (περίπου 30%), για τους ακόλουθους λόγους: </a:t>
            </a:r>
          </a:p>
          <a:p>
            <a:pPr marL="628650" indent="-269875">
              <a:buClr>
                <a:srgbClr val="000000"/>
              </a:buClr>
              <a:buSzPct val="100000"/>
              <a:buFont typeface="+mj-lt"/>
              <a:buAutoNum type="arabicPeriod"/>
            </a:pPr>
            <a:r>
              <a:rPr lang="el-GR" dirty="0" smtClean="0"/>
              <a:t>Το οστικό απόθεμα της εγγύς περιοχής της φυσικής γληνοειδούς κοιλότητας είναι πολύ περιορισμένο και συχνά μειώνεται περαιτέρω από την αρθρική φθορά και εκφύλιση.</a:t>
            </a:r>
          </a:p>
          <a:p>
            <a:pPr marL="628650" indent="-269875">
              <a:buClr>
                <a:srgbClr val="000000"/>
              </a:buClr>
              <a:buSzPct val="100000"/>
              <a:buFont typeface="+mj-lt"/>
              <a:buAutoNum type="arabicPeriod"/>
            </a:pPr>
            <a:r>
              <a:rPr lang="el-GR" dirty="0" smtClean="0"/>
              <a:t>Η ανατομική θέση προσδιορίζεται δύσκολα και παρουσιάζει μεγάλη μεταβλητότητα από ασθενή σε ασθενή</a:t>
            </a:r>
            <a:r>
              <a:rPr lang="en-US" dirty="0" smtClean="0"/>
              <a:t> </a:t>
            </a:r>
            <a:r>
              <a:rPr lang="el-GR" dirty="0" smtClean="0"/>
              <a:t>(</a:t>
            </a:r>
            <a:r>
              <a:rPr lang="en-US" dirty="0" smtClean="0"/>
              <a:t>patient-specific variability</a:t>
            </a:r>
            <a:r>
              <a:rPr lang="el-GR" dirty="0" smtClean="0"/>
              <a:t>).</a:t>
            </a:r>
          </a:p>
          <a:p>
            <a:pPr marL="628650" indent="-269875">
              <a:buClr>
                <a:srgbClr val="000000"/>
              </a:buClr>
              <a:buSzPct val="100000"/>
              <a:buFont typeface="+mj-lt"/>
              <a:buAutoNum type="arabicPeriod"/>
            </a:pPr>
            <a:r>
              <a:rPr lang="el-GR" dirty="0">
                <a:solidFill>
                  <a:srgbClr val="DADADA">
                    <a:lumMod val="10000"/>
                  </a:srgbClr>
                </a:solidFill>
              </a:rPr>
              <a:t>Δεν υπάρχουν αξιόπιστα «οδηγά σημεία»</a:t>
            </a:r>
            <a:r>
              <a:rPr lang="en-US" dirty="0">
                <a:solidFill>
                  <a:srgbClr val="DADADA">
                    <a:lumMod val="10000"/>
                  </a:srgbClr>
                </a:solidFill>
              </a:rPr>
              <a:t> </a:t>
            </a:r>
            <a:r>
              <a:rPr lang="el-GR" dirty="0">
                <a:solidFill>
                  <a:srgbClr val="DADADA">
                    <a:lumMod val="10000"/>
                  </a:srgbClr>
                </a:solidFill>
              </a:rPr>
              <a:t>(</a:t>
            </a:r>
            <a:r>
              <a:rPr lang="en-US" dirty="0">
                <a:solidFill>
                  <a:srgbClr val="DADADA">
                    <a:lumMod val="10000"/>
                  </a:srgbClr>
                </a:solidFill>
              </a:rPr>
              <a:t>landmarks</a:t>
            </a:r>
            <a:r>
              <a:rPr lang="el-GR" dirty="0">
                <a:solidFill>
                  <a:srgbClr val="DADADA">
                    <a:lumMod val="10000"/>
                  </a:srgbClr>
                </a:solidFill>
              </a:rPr>
              <a:t>) για τον προσδιορισμό της θέσης του πτερυγίου της ωμοπλάτης, ο οποίος είναι απαραίτητος για την ακριβή τοποθέτηση της γληνοειδούς πρόθεσης στη </a:t>
            </a:r>
            <a:r>
              <a:rPr lang="el-GR" dirty="0" smtClean="0">
                <a:solidFill>
                  <a:srgbClr val="000000"/>
                </a:solidFill>
              </a:rPr>
              <a:t>φυσική/ανατομική</a:t>
            </a:r>
            <a:r>
              <a:rPr lang="el-GR" dirty="0" smtClean="0">
                <a:solidFill>
                  <a:srgbClr val="DADADA">
                    <a:lumMod val="10000"/>
                  </a:srgbClr>
                </a:solidFill>
              </a:rPr>
              <a:t> θέση.</a:t>
            </a:r>
            <a:r>
              <a:rPr lang="el-GR" dirty="0" smtClean="0"/>
              <a:t> </a:t>
            </a:r>
          </a:p>
        </p:txBody>
      </p:sp>
      <p:sp>
        <p:nvSpPr>
          <p:cNvPr id="4" name="3 - Θέση αριθμού διαφάνειας"/>
          <p:cNvSpPr>
            <a:spLocks noGrp="1"/>
          </p:cNvSpPr>
          <p:nvPr>
            <p:ph type="sldNum" sz="quarter" idx="12"/>
          </p:nvPr>
        </p:nvSpPr>
        <p:spPr>
          <a:xfrm>
            <a:off x="8676456" y="6245225"/>
            <a:ext cx="432048" cy="476250"/>
          </a:xfrm>
        </p:spPr>
        <p:txBody>
          <a:bodyPr/>
          <a:lstStyle/>
          <a:p>
            <a:pPr>
              <a:defRPr/>
            </a:pPr>
            <a:fld id="{8198C6A6-8556-485F-81D9-A8F098D09877}" type="slidenum">
              <a:rPr lang="el-GR" smtClean="0"/>
              <a:pPr>
                <a:defRPr/>
              </a:pPr>
              <a:t>28</a:t>
            </a:fld>
            <a:endParaRPr lang="el-GR" dirty="0"/>
          </a:p>
        </p:txBody>
      </p:sp>
      <p:sp>
        <p:nvSpPr>
          <p:cNvPr id="6" name="TextBox 1"/>
          <p:cNvSpPr txBox="1"/>
          <p:nvPr/>
        </p:nvSpPr>
        <p:spPr>
          <a:xfrm>
            <a:off x="6516216" y="6237312"/>
            <a:ext cx="2088232"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Gregory TM, </a:t>
            </a:r>
            <a:r>
              <a:rPr lang="en-US" b="1" dirty="0" smtClean="0">
                <a:solidFill>
                  <a:srgbClr val="A50021"/>
                </a:solidFill>
                <a:latin typeface="Arial Narrow" pitchFamily="34" charset="0"/>
              </a:rPr>
              <a:t>2013</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1886850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Αρθροπλαστική του Ώμου </a:t>
            </a:r>
            <a:endParaRPr lang="el-GR"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a:xfrm>
            <a:off x="8748464" y="6245225"/>
            <a:ext cx="288032" cy="476250"/>
          </a:xfrm>
        </p:spPr>
        <p:txBody>
          <a:bodyPr/>
          <a:lstStyle/>
          <a:p>
            <a:pPr>
              <a:defRPr/>
            </a:pPr>
            <a:fld id="{8198C6A6-8556-485F-81D9-A8F098D09877}" type="slidenum">
              <a:rPr lang="el-GR" smtClean="0"/>
              <a:pPr>
                <a:defRPr/>
              </a:pPr>
              <a:t>2</a:t>
            </a:fld>
            <a:endParaRPr lang="el-GR" dirty="0"/>
          </a:p>
        </p:txBody>
      </p:sp>
      <p:sp>
        <p:nvSpPr>
          <p:cNvPr id="5" name="5 - Θέση περιεχομένου"/>
          <p:cNvSpPr>
            <a:spLocks noGrp="1"/>
          </p:cNvSpPr>
          <p:nvPr>
            <p:ph idx="1"/>
          </p:nvPr>
        </p:nvSpPr>
        <p:spPr>
          <a:xfrm>
            <a:off x="251520" y="1052736"/>
            <a:ext cx="8640960" cy="5472608"/>
          </a:xfrm>
        </p:spPr>
        <p:txBody>
          <a:bodyPr/>
          <a:lstStyle/>
          <a:p>
            <a:pPr marL="266700" indent="-266700">
              <a:lnSpc>
                <a:spcPct val="100000"/>
              </a:lnSpc>
              <a:buSzPct val="100000"/>
            </a:pPr>
            <a:r>
              <a:rPr lang="el-GR" dirty="0" smtClean="0"/>
              <a:t>«Αρθροπλαστική του Ώμου» ονομάζεται η χειρουργική διαδικασία με την οποία επιχειρείται η αναμόρφωση και η αντικατάσταση της κεφαλής του βραχιονίου ή και της </a:t>
            </a:r>
            <a:r>
              <a:rPr lang="el-GR" dirty="0" smtClean="0">
                <a:solidFill>
                  <a:srgbClr val="000000"/>
                </a:solidFill>
              </a:rPr>
              <a:t>αρθρικής επιφάνειας της ωμογλήνης</a:t>
            </a:r>
            <a:r>
              <a:rPr lang="el-GR" dirty="0" smtClean="0"/>
              <a:t> από προθετικά εμφυτεύματα.</a:t>
            </a:r>
            <a:endParaRPr lang="en-US" dirty="0" smtClean="0"/>
          </a:p>
          <a:p>
            <a:pPr marL="266700" indent="-266700">
              <a:lnSpc>
                <a:spcPct val="100000"/>
              </a:lnSpc>
              <a:buSzPct val="100000"/>
            </a:pPr>
            <a:r>
              <a:rPr lang="el-GR" dirty="0" smtClean="0"/>
              <a:t>Η τεχνική της αρθροπλαστικής του ώμου καθυστέρησε πολύ να αναπτυχθεί σε σύγκριση με τις τεχνικές που αφορούν στην αρθροπλαστική του ισχίου και του γόνατος. Οι λόγοι είναι ότι: </a:t>
            </a:r>
          </a:p>
          <a:p>
            <a:pPr marL="533400" indent="-266700">
              <a:lnSpc>
                <a:spcPct val="100000"/>
              </a:lnSpc>
              <a:buSzPct val="100000"/>
              <a:buFont typeface="Wingdings" pitchFamily="2" charset="2"/>
              <a:buChar char="§"/>
            </a:pPr>
            <a:r>
              <a:rPr lang="el-GR" dirty="0" smtClean="0"/>
              <a:t>Το αρθρικό σύστημα της ωμικής ζώνης επιτρέπει αντισταθμιστική κίνηση. Όταν υπάρχει </a:t>
            </a:r>
            <a:r>
              <a:rPr lang="el-GR" dirty="0" smtClean="0">
                <a:solidFill>
                  <a:srgbClr val="000000"/>
                </a:solidFill>
              </a:rPr>
              <a:t>περιορισμός</a:t>
            </a:r>
            <a:r>
              <a:rPr lang="el-GR" dirty="0" smtClean="0"/>
              <a:t> στη γληνοβραχιόνια άρθρωση, το έλλειμμα </a:t>
            </a:r>
            <a:r>
              <a:rPr lang="el-GR" dirty="0"/>
              <a:t>αυτό </a:t>
            </a:r>
            <a:r>
              <a:rPr lang="el-GR" dirty="0" smtClean="0"/>
              <a:t>αντισταθμίζεται με μεγαλύτερη κίνηση στην ωμοπλατοθωρακική άρθρωση. </a:t>
            </a:r>
          </a:p>
          <a:p>
            <a:pPr marL="533400" indent="-266700">
              <a:lnSpc>
                <a:spcPct val="100000"/>
              </a:lnSpc>
              <a:buSzPct val="100000"/>
              <a:buFont typeface="Wingdings" pitchFamily="2" charset="2"/>
              <a:buChar char="§"/>
            </a:pPr>
            <a:r>
              <a:rPr lang="el-GR" dirty="0" smtClean="0"/>
              <a:t>Συχνά, οι ασθενείς «αποδέχονται» πιο εύκολα μία δυσλειτουργία του ώμου χρησιμοποιώντας λιγότερο το πάσχον άνω άκρο, σε αντίθεση με μια δυσλειτουργία του ισχίου ή του γόνατος όπου δυσχεραίνεται η βάδιση και η μετακίνηση στον χώρο.</a:t>
            </a:r>
          </a:p>
        </p:txBody>
      </p:sp>
      <p:sp>
        <p:nvSpPr>
          <p:cNvPr id="47106" name="AutoShape 2" descr="data:image/jpeg;base64,/9j/4AAQSkZJRgABAQAAAQABAAD/2wCEAAkGBxQSEhUUEhQUFhUVFBUXFhUXFRcYFhcYFBUWFhgVFRQYHCggGholHhQYITEhJSkrLi4uFyAzODMtNygtLisBCgoKDg0OGxAQGiwkHyQvLCwsNCwsLCwsLCwsLCwtLCwsLCwsLCwsLCwsLCwsLCwsLCwsLCwsLCwsLCwsLCwsLP/AABEIAKMBNQMBIgACEQEDEQH/xAAcAAEAAgMBAQEAAAAAAAAAAAAABAYDBQcCAQj/xABFEAACAQIDBAYHBAcGBwEAAAABAgADEQQSIQUxQVEGEyJhcYEHMkKRobHBFCNSciRigpKi0fAWNFOywvEzQ2Nzk6Phg//EABgBAQADAQAAAAAAAAAAAAAAAAABAgME/8QAJBEBAQACAgICAQUBAAAAAAAAAAECESExAxJBUSITMkJhcSP/2gAMAwEAAhEDEQA/AO31KgUFmIAAJJJsABqSSdwmOhikfVHVha/ZYHS5F9O8H3SJ0jwLV8LXopYNVo1EUndd1IF9Dz5GVjEdFcRRqlsGws/Vl2eqyOzq9V2JVEylTnUWsBv0gXcm2+fZRqmwMcdWqg2FUdrEVLDNVpVFdhkytYI4tYAdnQcLH0dw1amjCu2ZyxOfrS4a/tKpUdWP1BoIG2iIgeK1UKCWNgP6sBxPdIees47IWkOBcFm/cBAHvMrHpPDLRWr2ilIVGIVit2C3W9vBvfOX7H9JVWkQSHRePaaqh/Mj6jxUiQl2PF4zFYSlVrV6lKslMZgtOg6PlG/c76+UzdGOlWHxyZqLajejaMO/vHeJW9m9MaeJQEELpfTUG2/KfodRKHtHatWnX+04fs9TUBsNLr7QI435RtOnfZHx+LWjSerUNkpozseSqCSfhIC9JMNkpM1VFNWkKqIT22QhdVQan1gNBI2LxQxCHrqJp4VbVHqVnNMt1ZDg9UNcl1FxUy3GliDJVNndLaFSjSqOTTaoGvTILGmaZy1BUKghQpsCxsNRrqJkp9LMK3qu7dhnOWjVNlUhTcBLg3IsDqbyPgtlYLEF6lJWFyQ4BrUgcyqrA0jlBVhTW4tY2vM/9ksLYDLUAC5dK9YXGYNZrP2gCoteB9wXSnD1HKZ7HMqoSGy1A/V5WptazXNZBYG4uL2nih0tw7VHQtlCuqK9mKvmopVvcCy+vaxsSRpFDohhUACo9gFC3rViUymmQyEvdW+6p6jXsCY/7E4PT7t9Mtj19e91RUBJz6nKgFz384G7wGNSsgqUySp3Eqy37wGAJB4HceEz3mKhSWmqouiqoVRe+iiwFzqdBNB0vfFE0qeFygNmaq7WsqplstiRe9/hA2p2jmJFFDUtva+Wnfln4+QMh4ivjw4CUcKyH1ia1RWHgOrN5qF2ljqQBUUMQgGqqOqf9lgzIT3aSfgektOsDYsjro9JxldTyI4+IgZB0soJW+z13SlW0GXOGW7bhm4eYE34M5f042bhqv6RVQdaAFDgkEgbgwBs1r8Y9GPS5jXOBrEkZc1FjvFhmKX4i1yPykcpG06dRiIkoIiICJiqVraDU8vqTwkStiTuv5DT475TLOYpmNqeTPPWjmPfNUbnl84yd3wEz/W/pf0be8+zULddVNvl5iTsHis+h0Ybx9R3S+PkmXCtx0kxPk+zRUiIgIiICIiBrektV0wmIalmzrRqFMoJbMEJGUAEk+Er+0+ktcVD9movUp9WGu1KqBmRMQ7KBlBzHq0UHm40O43KIFNodIMZVqtS+yqimu1IM61CBTArdt7aEMKaEHQfeW10vuf7O001w7VMP3UmtT/8BvT/AIZuYgVzalbaFCmWopRxZuoCG9CpqwBJbtI1hc+zu47juxibKpcZCwByGxYEjVeze9u6fNouVpkgkcyN4HdfjKvg9tAEN2wbWuxzaciR/IeMmRFqwYx6VdGpv6rAg3Ujf4jScM6Q9EDgq5RheixujDdY8J2mljBU468Df5H6SPj8JTq/cYhQyPu4WO4MvI62I7wecmwlcBxdBsG2enc029dL2/aXkw5zLUxpVG1ujrmB5jn48Jbul/o2xdPXDMa1L8O9x+zvPlea/o/0AxFc0aFRHVFqM1V2RlVUJBKLmGpNrW/WJ4TPJpjXTvR3sWkMHgsQ9JPtH2WmOty/eBGW4TNvsAQLSxba2cMRRalmy5spDWzWZGDqSp9YZlFxxGkl0qYVQqiwUAADgALAT3LKKvtLo7iMRlNbEU7qGACUXULmy/ep96bVhl0bhc6TWbS6EMKdV6VS9U02y2WzsxGIv282hcVaak/9Je617iBTE6FvmVuvCgFSEWmwWjlqByMMOs+7zgZWve4PLSY6fQNl6u2IICMjZQjBcy00VqgAfSoShOb9Y75d4gVLZnQ3qXw7iojGjYnNSvmY0VpvUU5+y5K5s2u8773mx6X0w2GcE2zjqwfzsAPiBfuBm8ml6YYbPhXsQpQrUuf1GBt4nd5wNfsLo3h0p2V7vxZGsw92/wA5p9s4Km1Xq6jZag0pVwLEclbXd3HQ30txrPSDa5NQVKLNTdQAw1DAgb7Hh3SXsvayYrN15tUVe0PZcfiH1EDTdKsbWUijiBZl4g9lhwZe4zWjHLTxGFrJoVq0rkb7ZwCPcT75Zcci4ylUonV8P2qb+1kOlieNiLHxB53pXR/BNiMdhqAF/v1ZhyWmc7E91l+MrZpeWV+mBERLKE8VnsL+4czynuRma72/CB7z/t8ZFukyI9dsotvY7zzMjosYhrse76zJRnJbutuo9Kk9gRPksh9YSHVYowZd418eY85KZpr8Q5LBFF2PlYcSTylM79LSN0cQLBvZIBv4x9pGnfI2AY01y1OZsRqLHWxnvGooUMLDUajjc2nR7XW2WpvST1v+89q15DRxbvkigZOOe0XHTNERNFSIiAiIgIia3a+KcWp0ioqPexJHZUb3tx7oE+ogYEHcZU8VswU3yHRWJNM8L/gP0m9TBU6VO9Q5jbtOxJJPjw8pHp4ik9kDZ0Y2sxuVbeLMdf6EtjdIym1dRzSYqb5b6j8P6y8pPqYrrTTT2lqpqOOv1EkbS2NVPqsHHDN6w/a4zLsDZrJUzsvq0wgJFiTfUgcBbSW47U56b+fYiZtCIiAiIgInmo4UEkgAAkk6AAbyTK5iumFG33LI+ts7NlQd9rZm8h5wLDXrKilmIAG8mUzpJt8lX1KKg9U7+41BzPBOG866DX4zpM2IqBKW8b6p0C8C1Ndcvcbk94mi2jiBXdMHhhmZ2tm7/ac9wAJJgafA4DEY+oWoU8x9prhVHexOg8BN4no1xoqCz0APxB30B36ZLzp3R7Y1PCUFo09w1ZuLMd7H+tNJsoFBodEnwqVDTRq9WouW+ZANePatp/KZfR/0J+yVKmJrgdfUuqgG4poSCRfdmYgE24ACXmJNuycEREgJD/5jeCn5j6SZItTSp4p8if5ymfS2LXN6x8ZmpmeqiA6i/jY2988BZy6srXe2W88kzzefDJ2afHaYNl61KjflUfEn5iZGnnZI7DHm7H5D6Ss/dE/Ce0gY2gGFtL7+7ztJjPI1Qy2WWuYrrc1WGlXZbBv4hf8AjG+bTCVweXlNWjnmR5ydhqp5maYebHL41VL48p8tjE8qZ6nQoREQEREBKf00YUqqVmuVNJ0ZQNQL3D+AJm92ttZaKncTu1vlXxtqT+qNT8RzTpbtKrUZKah2qVmAtpc30ClRp5bh7zAh4TpTUW9KrULUGO/eU5MOa8xNuMUorUFRiVWoKtRgCbU6XbZrDW1h8Zkwnosc0/vcQFc27KpmVeYJJGbhylv6LdFaWCU2JqOws1Rt+X8Kjgvz4wNrszaNLEU1q0Ki1KbXyupupsSDr3EEeUlzQHZJwnawSKKYtnwgsqNb2qPCnUtw0Vra2Pam12djkrJnpnS5BBFmVhvR1OqsOIMCVERAREQEREDQ9Nn/AERlvbrGRD4O4BHmNPOc92p0OqU0L0nzW3qRz5S/dPB+iE8qtE/+xR9ZmYWp37h8hA4oMS1EkG6njobS3+idKZxFWozrnyBUUkAnMdbDj6vDnPfSXD0zwGbwkv0edFKFbDNVrJmL1GCHMylVTQFSpGt7+4QOlRNbsrZr0Lr1z1KduytSzMuv+JvI7jNlAREQEREBImPTVW4KTm/KeJ8CB8ZLiRZuJl0gVb77+HnymO/x39x5+clNhvwm3d7Pu4eUjONN3cw5H+tQZllivKxmfJ9KH37jwbw5Huny0w1Y0YzPeyx934M1/eZ8qDQnumt+05GzKeyfWtvHDMBxH8pS5et2nW42uJrBd+pO4f1wkOpjmHrKlu69/jvmU0tb77i9+6YcQiWs5t7/AKSuWWX+JkjIuU2YagyTRI4CR8NRCCw1ub7995Jpv+rLYcIybCk0yyNSMkCd2N4c9fYiJZDxXqBVZjuUEnwAvOV7T6a4gk9ZTKoScgGZVyncGYet7wJ0nbv92r/9mr/kaV+jg0q4RBUFwaa/LfAoVDbxJNSoSzKPu1PqL+UDTSWv0Z7MNQNja+rsWWlf2VGjMO8m48B3yldJNhijdkY5dTadE6MUMbhsPSBWnWp5QcinJVTNrYE9l9/Gx74SuMTyjXANiLjcd47jPUIU+r0pqUXrtVSo9NcQaFJKVIFmawb1s5JNrm2Uecx/2lodeK3U10uGVqnZCuq1uovUphrsRUsBpcXPC4mxxG3cGWai4pljiepak2QkubHrCh3r390mUdo4NsoWphzfMVsU9g52t4EZvK8CBh+mKOyqKNTMwD6mkAKZQVOsLZ7Wym9r3Ft0y9H+kn2uqwRSqCiGsw7YfrqtNgbG1vuwR4yZsZ8PVVmoJTyB3W6quViQMxFt99x52k7DYKnT/wCHTRPyqF+QgZ4iICIiBqellHPg645Umbzp9sfFZED/AKOpP4B8pudoUOspVEPtoy/vKR9ZWFxH6FTtqRTAPiND8oFG2/jLljuAv/XvHxnU+i2E6rCUE4impP5mGY377kzkG0Rnq00P/Mqop8GcAj+uc7paAiIgIiICIiAiIgJFr0+14qb+KkWPxMlTS43bFJaxp9bSDhQDnqABc2uq3uSbDSRl0mMuvK4PDgY8PcT8m+h98x4vAu+Uri6qWNyEWiVYcrFDb3yt4jpW+HxLUcTSfqgRkxVlswPEhdOJB0B7plceF5VoqWKNpe3rKd+huQR4SfWwyOLMoI4SEDexFibXBvoynW1+RkrBVAVty+XA/TyjDXSMvtFq4fLoNw9U9x9k8pFrqLG6k917TdutxYzW11sbcRuvxHA98z8vj+YvhkhYaqCtgCoGgB7uXvkmmx4mR0Z7nMFtwI4+IvM1Mi8wx7aVsKElSNhryTO7DpzZdkREuhhxtLNTdfxIw94IlZ2XUIwNIt/hj4aS1mUupXy4Qop1Rqi2/LUYQKhiQcTiKdLhUqqp/Le7H90TsgE5P0KpZ9pJf2KdRx46KPdmM6xAREQNRW6O0WzXB7Vfrybi+e1rXt6um6atOgGEAVe3lW/ZGRQbo1PUIg9liL7zpcmwlriBD2ZgBRUgM7lmLFny5iSAPZAG4DhJkRAREQEREBOc7RwFSk1cDEBKSVNAyXsKiipa4O67keU6NKZ06pgU655rRY+IYrf3AQKNgcK7Y3DK2VlaujB0N1IVs2nLdunbJwzoviCuKpDgK1M28XCk+5p3OAiIgIiICIiAiIgJUMfstjimSjToZagL1ndSWYsdAdeXylvlD6dV+pqO9zZ6aC4302Umx38QeHKAxWCq4VstEhC1yKOY9U9uFO//AA2PLd3cZTek21RiHWkboBcODowbkRzkjA9IzWIp4pybDsPfU8crHnxDSB0mAr0TiRfPRfq3b/EXQqxtxANr90iz6TL9rr6NseauByM2ZsO5pZuagAr8Dbylspsb3G+1x330ZT56+cpXonwLU8C1Rh/eKrVF71ACqfPLeXIGxXwbjzy2+U58uOWrZ0KoYXHmOIPIz7VphhYgESL+svrcRwYcj/OSKVcHTceIO/8A2m2OW+2dmmrA1YDUAka74UG/CSNoULdtb/rW+dpBD62BJJ3aTkznrlptjdxtsLJMxYenZRztr4zLOzGajC9kREsgnPul+Cp0nr1WRjmembK7L66WJ0Nr5lJ3ToMpHpGb7tx3UT5Z2B+cDTejOipxlR1YkdQcub1hd1uGtxGnvnUJyn0Vm2Jb/t1B/FSP0nVoCIiAiIgIiICIiAiIgJUumlAsKgHt4Zv/AFuD/qltmo29RzGnpoetQ/tU2I+KiBxjZdXJXVuTK37rK30nfp+eWGWqRyDD+E/yn6CoPmVTzUH3i8DJERAREQERMOKPZbw+ekiiLXd2UlDr7IvYeJjDYxhpWAXk1xbdqDygGzW7hbyms2vUNRaiCygXAfiGBBBtMPa9tdTpn2vt5UAWmwLv6ttSfyj6nQd+6UDF4Grj8WtBGAVQWrONcoJ1vfeb6DmZC2jh8VhesqOpYMCOvXtCx/WHq+dpfPRpgFp4JHBDPWJd2GpOpsCe4fObyy9M7NMNL0a4IZbiq2Xfeqe1+a1vhaZNvdFqLU0pKCtMsS1NcoVrDjpc++W6QtqDRDyf5qw/lK+S31uk49xqcz01CgJlAAUWsABoBYG1hJezMPnVi7EnNbTTcAd3nMmPTsA8rGfdjVPXXvDeRFvpObCf9NVrb+O49VMKy6qbj4+7jPKVM4GYA8j/ACmyleqqc75CQM7eG/XTxvL+WenMVwvt2k4qqEuEYhrXte48LHSe0ogGmVvdr8b6Wvx8vfNe1EqCTqxvJ9B9aejaAg3BGpHf4R4rcpdxHk4sbGkwMyiR6a8RJAm+NUr7ERLIJV+m+HzUqnfQf+B0b6mWiarpDhw9O34s6fvowHxtA5t6MKn6YRzVh8Cf9M61TrqxIVlJG8AgkeI4Tj/o0a2NHiw/hedHqdFqIrVMRQzUMRVy56tM+tlFgHptdGHiL94OsDbti0DhC6ByLhCwzEcwu87j7pmlX2rsCs9avWpVclRsNTp0joBnU1bs4ykgfeC1jzkF9gY80/7y4cZgv37gAdVUyA2XtEVerNzclQbk6ghdp5Li4Fxc3sL6m2+wlRbY+PZu1XspqKahWqwzp1qsRTUJ90RTzLoe0TcnjMmzdj4sYpalZlNNHqlR1ruwDqUFsy8QFJF7C5sIFsiIgIiICIiAkLa//Dv+FkbyDi/wvJsj4+nmpOo3lGA8bG0Dhe2MP1eNq0+VV1HgWNvgwncdkPmoUjzpUz71E4t0ub9MFT8a0anvRCfkZ2DozUzYWif+mB+7p9IG0iIgIiICR8b6v7Sf51kieKlMMCDxkWbiYhVVsNd95r8Kh+9B/GT7wDJte47LeR5gcfGY7WNTwU/Aj6Tnn7q0vTR4/Emmb0zZt3cb8CJsuj+yKaVXrIuViMpykhWJsSxQaXmjbt10Xfd7+S3P0ls2Q4sy95I8N30kzX6kP41sZG2gl0PdY/um/wBJJnyb2bmmUQrgr5TXdWyMGTUj4jkZsKlIpuF1+I7vCeQ4M5c8eee20r2MUXFgpUneTw8OcxVMqL4f1vnpqwUT5h8GXOaoNOC/Vv5SecuPlHEfMBhixzsNPZH+o/SbB0uLGe4nRjhMZpnbu7YKYtoZmEET6JMmi0iIkoJB2yPuifwlG/ddW+knSNtGlnpVF5ow+Bgce6HXp7SC8qrD3Ej6ztU4xh2ybYBG5q6EeFXK3+qdngU/pLjsRRxJaj1lT7hstMLUNNGVXYu6qMtQNYDRgwIXQhjGH6Q4t3dBQUWICOyVApFr5yt75WGoFwV3G5lwiBpujO0q1emxr0+rYMtgFYAq9GlV9rW4NQqe9D4DcxEBERAREQEREBERA4p08w+V6fcKqD/8qjqPgVnSugVfPgaR/OPc7Sk+lGnZx3VWPlUpoT8VMtfoxa+BXudx8f8A7AtkREBERAREQImPTQN+E/BtD9D5TW7SVgQylQCpDXv7Oo+Zm6rJmUjmLTW4sXp+IP8AlMzs/La8vCtbLUnEg6EZHIINxy+ssmyFu7Hgt18yQfoPfK30dFq9uYPyv9Jb8DTy5u8g/D/5M/T85Vt/ilxEToZEw1cMjalRfnuPvEzRIs2MNPDKpuBrz3n4zNERJJ0EREkIiICIiAnwz7EDiuNp9XtOjm4VKH8DhP8ATO1TlPTXAN9spuOFbKe4GoHVv4z7p1aAiIgIiICIiAiIgIiICIiBzz0p4S6Fh7Ipv5BmQ/51k30TV82EdfwV2HkVQ/O82HTjCh6d20QpURjyzZGUnuzIB5zW+inCGnQq31vW38DZRugXiIiAiIgIiICR69K48wfjJE+EQK5s/AZKwNtxP8pYwsxikL3mWNBERAREQEREBERAREQEREBERAj1sDTZg7IpZdzEC485IiICIiAiIgIiICIiAiIgIiIHxlBFjqDwnymgUWUAAbgBYe6IgeoiICIiAiIgIiIHmeoiAiIgIiICIiAiIgIiICI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solidFill>
                <a:srgbClr val="FFFFFF"/>
              </a:solidFill>
            </a:endParaRPr>
          </a:p>
        </p:txBody>
      </p:sp>
      <p:sp>
        <p:nvSpPr>
          <p:cNvPr id="47108" name="AutoShape 4" descr="data:image/jpeg;base64,/9j/4AAQSkZJRgABAQAAAQABAAD/2wCEAAkGBxQSEhUUEhQUFhUVFBUXFhUXFRcYFhcYFBUWFhgVFRQYHCggGholHhQYITEhJSkrLi4uFyAzODMtNygtLisBCgoKDg0OGxAQGiwkHyQvLCwsNCwsLCwsLCwsLCwtLCwsLCwsLCwsLCwsLCwsLCwsLCwsLCwsLCwsLCwsLCwsLP/AABEIAKMBNQMBIgACEQEDEQH/xAAcAAEAAgMBAQEAAAAAAAAAAAAABAYDBQcCAQj/xABFEAACAQIDBAYHBAcGBwEAAAABAgADEQQSIQUxQVEGEyJhcYEHMkKRobHBFCNSciRigpKi0fAWNFOywvEzQ2Nzk6Phg//EABgBAQADAQAAAAAAAAAAAAAAAAABAgME/8QAJBEBAQACAgICAQUBAAAAAAAAAAECESExAxJBUSITMkJhcSP/2gAMAwEAAhEDEQA/AO31KgUFmIAAJJJsABqSSdwmOhikfVHVha/ZYHS5F9O8H3SJ0jwLV8LXopYNVo1EUndd1IF9Dz5GVjEdFcRRqlsGws/Vl2eqyOzq9V2JVEylTnUWsBv0gXcm2+fZRqmwMcdWqg2FUdrEVLDNVpVFdhkytYI4tYAdnQcLH0dw1amjCu2ZyxOfrS4a/tKpUdWP1BoIG2iIgeK1UKCWNgP6sBxPdIees47IWkOBcFm/cBAHvMrHpPDLRWr2ilIVGIVit2C3W9vBvfOX7H9JVWkQSHRePaaqh/Mj6jxUiQl2PF4zFYSlVrV6lKslMZgtOg6PlG/c76+UzdGOlWHxyZqLajejaMO/vHeJW9m9MaeJQEELpfTUG2/KfodRKHtHatWnX+04fs9TUBsNLr7QI435RtOnfZHx+LWjSerUNkpozseSqCSfhIC9JMNkpM1VFNWkKqIT22QhdVQan1gNBI2LxQxCHrqJp4VbVHqVnNMt1ZDg9UNcl1FxUy3GliDJVNndLaFSjSqOTTaoGvTILGmaZy1BUKghQpsCxsNRrqJkp9LMK3qu7dhnOWjVNlUhTcBLg3IsDqbyPgtlYLEF6lJWFyQ4BrUgcyqrA0jlBVhTW4tY2vM/9ksLYDLUAC5dK9YXGYNZrP2gCoteB9wXSnD1HKZ7HMqoSGy1A/V5WptazXNZBYG4uL2nih0tw7VHQtlCuqK9mKvmopVvcCy+vaxsSRpFDohhUACo9gFC3rViUymmQyEvdW+6p6jXsCY/7E4PT7t9Mtj19e91RUBJz6nKgFz384G7wGNSsgqUySp3Eqy37wGAJB4HceEz3mKhSWmqouiqoVRe+iiwFzqdBNB0vfFE0qeFygNmaq7WsqplstiRe9/hA2p2jmJFFDUtva+Wnfln4+QMh4ivjw4CUcKyH1ia1RWHgOrN5qF2ljqQBUUMQgGqqOqf9lgzIT3aSfgektOsDYsjro9JxldTyI4+IgZB0soJW+z13SlW0GXOGW7bhm4eYE34M5f042bhqv6RVQdaAFDgkEgbgwBs1r8Y9GPS5jXOBrEkZc1FjvFhmKX4i1yPykcpG06dRiIkoIiICJiqVraDU8vqTwkStiTuv5DT475TLOYpmNqeTPPWjmPfNUbnl84yd3wEz/W/pf0be8+zULddVNvl5iTsHis+h0Ybx9R3S+PkmXCtx0kxPk+zRUiIgIiICIiBrektV0wmIalmzrRqFMoJbMEJGUAEk+Er+0+ktcVD9movUp9WGu1KqBmRMQ7KBlBzHq0UHm40O43KIFNodIMZVqtS+yqimu1IM61CBTArdt7aEMKaEHQfeW10vuf7O001w7VMP3UmtT/8BvT/AIZuYgVzalbaFCmWopRxZuoCG9CpqwBJbtI1hc+zu47juxibKpcZCwByGxYEjVeze9u6fNouVpkgkcyN4HdfjKvg9tAEN2wbWuxzaciR/IeMmRFqwYx6VdGpv6rAg3Ujf4jScM6Q9EDgq5RheixujDdY8J2mljBU468Df5H6SPj8JTq/cYhQyPu4WO4MvI62I7wecmwlcBxdBsG2enc029dL2/aXkw5zLUxpVG1ujrmB5jn48Jbul/o2xdPXDMa1L8O9x+zvPlea/o/0AxFc0aFRHVFqM1V2RlVUJBKLmGpNrW/WJ4TPJpjXTvR3sWkMHgsQ9JPtH2WmOty/eBGW4TNvsAQLSxba2cMRRalmy5spDWzWZGDqSp9YZlFxxGkl0qYVQqiwUAADgALAT3LKKvtLo7iMRlNbEU7qGACUXULmy/ep96bVhl0bhc6TWbS6EMKdV6VS9U02y2WzsxGIv282hcVaak/9Je617iBTE6FvmVuvCgFSEWmwWjlqByMMOs+7zgZWve4PLSY6fQNl6u2IICMjZQjBcy00VqgAfSoShOb9Y75d4gVLZnQ3qXw7iojGjYnNSvmY0VpvUU5+y5K5s2u8773mx6X0w2GcE2zjqwfzsAPiBfuBm8ml6YYbPhXsQpQrUuf1GBt4nd5wNfsLo3h0p2V7vxZGsw92/wA5p9s4Km1Xq6jZag0pVwLEclbXd3HQ30txrPSDa5NQVKLNTdQAw1DAgb7Hh3SXsvayYrN15tUVe0PZcfiH1EDTdKsbWUijiBZl4g9lhwZe4zWjHLTxGFrJoVq0rkb7ZwCPcT75Zcci4ylUonV8P2qb+1kOlieNiLHxB53pXR/BNiMdhqAF/v1ZhyWmc7E91l+MrZpeWV+mBERLKE8VnsL+4czynuRma72/CB7z/t8ZFukyI9dsotvY7zzMjosYhrse76zJRnJbutuo9Kk9gRPksh9YSHVYowZd418eY85KZpr8Q5LBFF2PlYcSTylM79LSN0cQLBvZIBv4x9pGnfI2AY01y1OZsRqLHWxnvGooUMLDUajjc2nR7XW2WpvST1v+89q15DRxbvkigZOOe0XHTNERNFSIiAiIgIia3a+KcWp0ioqPexJHZUb3tx7oE+ogYEHcZU8VswU3yHRWJNM8L/gP0m9TBU6VO9Q5jbtOxJJPjw8pHp4ik9kDZ0Y2sxuVbeLMdf6EtjdIym1dRzSYqb5b6j8P6y8pPqYrrTTT2lqpqOOv1EkbS2NVPqsHHDN6w/a4zLsDZrJUzsvq0wgJFiTfUgcBbSW47U56b+fYiZtCIiAiIgInmo4UEkgAAkk6AAbyTK5iumFG33LI+ts7NlQd9rZm8h5wLDXrKilmIAG8mUzpJt8lX1KKg9U7+41BzPBOG866DX4zpM2IqBKW8b6p0C8C1Ndcvcbk94mi2jiBXdMHhhmZ2tm7/ac9wAJJgafA4DEY+oWoU8x9prhVHexOg8BN4no1xoqCz0APxB30B36ZLzp3R7Y1PCUFo09w1ZuLMd7H+tNJsoFBodEnwqVDTRq9WouW+ZANePatp/KZfR/0J+yVKmJrgdfUuqgG4poSCRfdmYgE24ACXmJNuycEREgJD/5jeCn5j6SZItTSp4p8if5ymfS2LXN6x8ZmpmeqiA6i/jY2988BZy6srXe2W88kzzefDJ2afHaYNl61KjflUfEn5iZGnnZI7DHm7H5D6Ss/dE/Ce0gY2gGFtL7+7ztJjPI1Qy2WWuYrrc1WGlXZbBv4hf8AjG+bTCVweXlNWjnmR5ydhqp5maYebHL41VL48p8tjE8qZ6nQoREQEREBKf00YUqqVmuVNJ0ZQNQL3D+AJm92ttZaKncTu1vlXxtqT+qNT8RzTpbtKrUZKah2qVmAtpc30ClRp5bh7zAh4TpTUW9KrULUGO/eU5MOa8xNuMUorUFRiVWoKtRgCbU6XbZrDW1h8Zkwnosc0/vcQFc27KpmVeYJJGbhylv6LdFaWCU2JqOws1Rt+X8Kjgvz4wNrszaNLEU1q0Ki1KbXyupupsSDr3EEeUlzQHZJwnawSKKYtnwgsqNb2qPCnUtw0Vra2Pam12djkrJnpnS5BBFmVhvR1OqsOIMCVERAREQEREDQ9Nn/AERlvbrGRD4O4BHmNPOc92p0OqU0L0nzW3qRz5S/dPB+iE8qtE/+xR9ZmYWp37h8hA4oMS1EkG6njobS3+idKZxFWozrnyBUUkAnMdbDj6vDnPfSXD0zwGbwkv0edFKFbDNVrJmL1GCHMylVTQFSpGt7+4QOlRNbsrZr0Lr1z1KduytSzMuv+JvI7jNlAREQEREBImPTVW4KTm/KeJ8CB8ZLiRZuJl0gVb77+HnymO/x39x5+clNhvwm3d7Pu4eUjONN3cw5H+tQZllivKxmfJ9KH37jwbw5Huny0w1Y0YzPeyx934M1/eZ8qDQnumt+05GzKeyfWtvHDMBxH8pS5et2nW42uJrBd+pO4f1wkOpjmHrKlu69/jvmU0tb77i9+6YcQiWs5t7/AKSuWWX+JkjIuU2YagyTRI4CR8NRCCw1ub7995Jpv+rLYcIybCk0yyNSMkCd2N4c9fYiJZDxXqBVZjuUEnwAvOV7T6a4gk9ZTKoScgGZVyncGYet7wJ0nbv92r/9mr/kaV+jg0q4RBUFwaa/LfAoVDbxJNSoSzKPu1PqL+UDTSWv0Z7MNQNja+rsWWlf2VGjMO8m48B3yldJNhijdkY5dTadE6MUMbhsPSBWnWp5QcinJVTNrYE9l9/Gx74SuMTyjXANiLjcd47jPUIU+r0pqUXrtVSo9NcQaFJKVIFmawb1s5JNrm2Uecx/2lodeK3U10uGVqnZCuq1uovUphrsRUsBpcXPC4mxxG3cGWai4pljiepak2QkubHrCh3r390mUdo4NsoWphzfMVsU9g52t4EZvK8CBh+mKOyqKNTMwD6mkAKZQVOsLZ7Wym9r3Ft0y9H+kn2uqwRSqCiGsw7YfrqtNgbG1vuwR4yZsZ8PVVmoJTyB3W6quViQMxFt99x52k7DYKnT/wCHTRPyqF+QgZ4iICIiBqellHPg645Umbzp9sfFZED/AKOpP4B8pudoUOspVEPtoy/vKR9ZWFxH6FTtqRTAPiND8oFG2/jLljuAv/XvHxnU+i2E6rCUE4impP5mGY377kzkG0Rnq00P/Mqop8GcAj+uc7paAiIgIiICIiAiIgJFr0+14qb+KkWPxMlTS43bFJaxp9bSDhQDnqABc2uq3uSbDSRl0mMuvK4PDgY8PcT8m+h98x4vAu+Uri6qWNyEWiVYcrFDb3yt4jpW+HxLUcTSfqgRkxVlswPEhdOJB0B7plceF5VoqWKNpe3rKd+huQR4SfWwyOLMoI4SEDexFibXBvoynW1+RkrBVAVty+XA/TyjDXSMvtFq4fLoNw9U9x9k8pFrqLG6k917TdutxYzW11sbcRuvxHA98z8vj+YvhkhYaqCtgCoGgB7uXvkmmx4mR0Z7nMFtwI4+IvM1Mi8wx7aVsKElSNhryTO7DpzZdkREuhhxtLNTdfxIw94IlZ2XUIwNIt/hj4aS1mUupXy4Qop1Rqi2/LUYQKhiQcTiKdLhUqqp/Le7H90TsgE5P0KpZ9pJf2KdRx46KPdmM6xAREQNRW6O0WzXB7Vfrybi+e1rXt6um6atOgGEAVe3lW/ZGRQbo1PUIg9liL7zpcmwlriBD2ZgBRUgM7lmLFny5iSAPZAG4DhJkRAREQEREBOc7RwFSk1cDEBKSVNAyXsKiipa4O67keU6NKZ06pgU655rRY+IYrf3AQKNgcK7Y3DK2VlaujB0N1IVs2nLdunbJwzoviCuKpDgK1M28XCk+5p3OAiIgIiICIiAiIgJUMfstjimSjToZagL1ndSWYsdAdeXylvlD6dV+pqO9zZ6aC4302Umx38QeHKAxWCq4VstEhC1yKOY9U9uFO//AA2PLd3cZTek21RiHWkboBcODowbkRzkjA9IzWIp4pybDsPfU8crHnxDSB0mAr0TiRfPRfq3b/EXQqxtxANr90iz6TL9rr6NseauByM2ZsO5pZuagAr8Dbylspsb3G+1x330ZT56+cpXonwLU8C1Rh/eKrVF71ACqfPLeXIGxXwbjzy2+U58uOWrZ0KoYXHmOIPIz7VphhYgESL+svrcRwYcj/OSKVcHTceIO/8A2m2OW+2dmmrA1YDUAka74UG/CSNoULdtb/rW+dpBD62BJJ3aTkznrlptjdxtsLJMxYenZRztr4zLOzGajC9kREsgnPul+Cp0nr1WRjmembK7L66WJ0Nr5lJ3ToMpHpGb7tx3UT5Z2B+cDTejOipxlR1YkdQcub1hd1uGtxGnvnUJyn0Vm2Jb/t1B/FSP0nVoCIiAiIgIiICIiAiIgJUumlAsKgHt4Zv/AFuD/qltmo29RzGnpoetQ/tU2I+KiBxjZdXJXVuTK37rK30nfp+eWGWqRyDD+E/yn6CoPmVTzUH3i8DJERAREQERMOKPZbw+ekiiLXd2UlDr7IvYeJjDYxhpWAXk1xbdqDygGzW7hbyms2vUNRaiCygXAfiGBBBtMPa9tdTpn2vt5UAWmwLv6ttSfyj6nQd+6UDF4Grj8WtBGAVQWrONcoJ1vfeb6DmZC2jh8VhesqOpYMCOvXtCx/WHq+dpfPRpgFp4JHBDPWJd2GpOpsCe4fObyy9M7NMNL0a4IZbiq2Xfeqe1+a1vhaZNvdFqLU0pKCtMsS1NcoVrDjpc++W6QtqDRDyf5qw/lK+S31uk49xqcz01CgJlAAUWsABoBYG1hJezMPnVi7EnNbTTcAd3nMmPTsA8rGfdjVPXXvDeRFvpObCf9NVrb+O49VMKy6qbj4+7jPKVM4GYA8j/ACmyleqqc75CQM7eG/XTxvL+WenMVwvt2k4qqEuEYhrXte48LHSe0ogGmVvdr8b6Wvx8vfNe1EqCTqxvJ9B9aejaAg3BGpHf4R4rcpdxHk4sbGkwMyiR6a8RJAm+NUr7ERLIJV+m+HzUqnfQf+B0b6mWiarpDhw9O34s6fvowHxtA5t6MKn6YRzVh8Cf9M61TrqxIVlJG8AgkeI4Tj/o0a2NHiw/hedHqdFqIrVMRQzUMRVy56tM+tlFgHptdGHiL94OsDbti0DhC6ByLhCwzEcwu87j7pmlX2rsCs9avWpVclRsNTp0joBnU1bs4ykgfeC1jzkF9gY80/7y4cZgv37gAdVUyA2XtEVerNzclQbk6ghdp5Li4Fxc3sL6m2+wlRbY+PZu1XspqKahWqwzp1qsRTUJ90RTzLoe0TcnjMmzdj4sYpalZlNNHqlR1ruwDqUFsy8QFJF7C5sIFsiIgIiICIiAkLa//Dv+FkbyDi/wvJsj4+nmpOo3lGA8bG0Dhe2MP1eNq0+VV1HgWNvgwncdkPmoUjzpUz71E4t0ub9MFT8a0anvRCfkZ2DozUzYWif+mB+7p9IG0iIgIiICR8b6v7Sf51kieKlMMCDxkWbiYhVVsNd95r8Kh+9B/GT7wDJte47LeR5gcfGY7WNTwU/Aj6Tnn7q0vTR4/Emmb0zZt3cb8CJsuj+yKaVXrIuViMpykhWJsSxQaXmjbt10Xfd7+S3P0ls2Q4sy95I8N30kzX6kP41sZG2gl0PdY/um/wBJJnyb2bmmUQrgr5TXdWyMGTUj4jkZsKlIpuF1+I7vCeQ4M5c8eee20r2MUXFgpUneTw8OcxVMqL4f1vnpqwUT5h8GXOaoNOC/Vv5SecuPlHEfMBhixzsNPZH+o/SbB0uLGe4nRjhMZpnbu7YKYtoZmEET6JMmi0iIkoJB2yPuifwlG/ddW+knSNtGlnpVF5ow+Bgce6HXp7SC8qrD3Ej6ztU4xh2ybYBG5q6EeFXK3+qdngU/pLjsRRxJaj1lT7hstMLUNNGVXYu6qMtQNYDRgwIXQhjGH6Q4t3dBQUWICOyVApFr5yt75WGoFwV3G5lwiBpujO0q1emxr0+rYMtgFYAq9GlV9rW4NQqe9D4DcxEBERAREQEREBERA4p08w+V6fcKqD/8qjqPgVnSugVfPgaR/OPc7Sk+lGnZx3VWPlUpoT8VMtfoxa+BXudx8f8A7AtkREBERAREQImPTQN+E/BtD9D5TW7SVgQylQCpDXv7Oo+Zm6rJmUjmLTW4sXp+IP8AlMzs/La8vCtbLUnEg6EZHIINxy+ssmyFu7Hgt18yQfoPfK30dFq9uYPyv9Jb8DTy5u8g/D/5M/T85Vt/ilxEToZEw1cMjalRfnuPvEzRIs2MNPDKpuBrz3n4zNERJJ0EREkIiICIiAnwz7EDiuNp9XtOjm4VKH8DhP8ATO1TlPTXAN9spuOFbKe4GoHVv4z7p1aAiIgIiICIiAiIgIiICIiBzz0p4S6Fh7Ipv5BmQ/51k30TV82EdfwV2HkVQ/O82HTjCh6d20QpURjyzZGUnuzIB5zW+inCGnQq31vW38DZRugXiIiAiIgIiICR69K48wfjJE+EQK5s/AZKwNtxP8pYwsxikL3mWNBERAREQEREBERAREQEREBERAj1sDTZg7IpZdzEC485IiICIiAiIgIiICIiAiIgIiIHxlBFjqDwnymgUWUAAbgBYe6IgeoiICIiAiIgIiIHmeoiAiIgIiICIiAiIgIiICI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solidFill>
                <a:srgbClr val="FFFFFF"/>
              </a:solidFill>
            </a:endParaRPr>
          </a:p>
        </p:txBody>
      </p:sp>
      <p:sp>
        <p:nvSpPr>
          <p:cNvPr id="7" name="TextBox 1"/>
          <p:cNvSpPr txBox="1"/>
          <p:nvPr/>
        </p:nvSpPr>
        <p:spPr>
          <a:xfrm>
            <a:off x="3059832" y="6381328"/>
            <a:ext cx="5616624"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American Academy of Orthopaedic Surgeons (A</a:t>
            </a:r>
            <a:r>
              <a:rPr lang="el-GR" b="1" dirty="0" smtClean="0">
                <a:solidFill>
                  <a:srgbClr val="A50021"/>
                </a:solidFill>
                <a:latin typeface="Arial Narrow" pitchFamily="34" charset="0"/>
                <a:cs typeface="Arial" pitchFamily="34" charset="0"/>
              </a:rPr>
              <a:t>Α</a:t>
            </a:r>
            <a:r>
              <a:rPr lang="en-US" b="1" dirty="0" smtClean="0">
                <a:solidFill>
                  <a:srgbClr val="A50021"/>
                </a:solidFill>
                <a:latin typeface="Arial Narrow" pitchFamily="34" charset="0"/>
                <a:cs typeface="Arial" pitchFamily="34" charset="0"/>
              </a:rPr>
              <a:t>OS),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1891788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8520" y="188639"/>
            <a:ext cx="8999984" cy="1090531"/>
          </a:xfrm>
        </p:spPr>
        <p:txBody>
          <a:bodyPr/>
          <a:lstStyle/>
          <a:p>
            <a:r>
              <a:rPr lang="el-GR" dirty="0" smtClean="0">
                <a:solidFill>
                  <a:srgbClr val="000000"/>
                </a:solidFill>
                <a:effectLst>
                  <a:outerShdw blurRad="38100" dist="38100" dir="2700000" algn="tl">
                    <a:srgbClr val="000000">
                      <a:alpha val="43137"/>
                    </a:srgbClr>
                  </a:outerShdw>
                </a:effectLst>
              </a:rPr>
              <a:t>Ολική Αρθροπλαστική του Ώμου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Ωμογλήνης</a:t>
            </a:r>
            <a:r>
              <a:rPr lang="el-GR" altLang="el-GR" sz="3200" baseline="-16000" dirty="0" smtClean="0">
                <a:effectLst>
                  <a:outerShdw blurRad="38100" dist="38100" dir="2700000" algn="tl">
                    <a:srgbClr val="000000">
                      <a:alpha val="43137"/>
                    </a:srgbClr>
                  </a:outerShdw>
                </a:effectLst>
              </a:rPr>
              <a:t> [2/7] </a:t>
            </a:r>
            <a:endParaRPr lang="el-GR" sz="3200" dirty="0"/>
          </a:p>
        </p:txBody>
      </p:sp>
      <p:sp>
        <p:nvSpPr>
          <p:cNvPr id="4" name="3 - Θέση αριθμού διαφάνειας"/>
          <p:cNvSpPr>
            <a:spLocks noGrp="1"/>
          </p:cNvSpPr>
          <p:nvPr>
            <p:ph type="sldNum" sz="quarter" idx="12"/>
          </p:nvPr>
        </p:nvSpPr>
        <p:spPr>
          <a:xfrm>
            <a:off x="8676456" y="6245225"/>
            <a:ext cx="432048" cy="476250"/>
          </a:xfrm>
        </p:spPr>
        <p:txBody>
          <a:bodyPr/>
          <a:lstStyle/>
          <a:p>
            <a:pPr>
              <a:defRPr/>
            </a:pPr>
            <a:fld id="{8198C6A6-8556-485F-81D9-A8F098D09877}" type="slidenum">
              <a:rPr lang="el-GR" smtClean="0"/>
              <a:pPr>
                <a:defRPr/>
              </a:pPr>
              <a:t>29</a:t>
            </a:fld>
            <a:endParaRPr lang="el-GR" dirty="0"/>
          </a:p>
        </p:txBody>
      </p:sp>
      <p:sp>
        <p:nvSpPr>
          <p:cNvPr id="6" name="TextBox 1"/>
          <p:cNvSpPr txBox="1"/>
          <p:nvPr/>
        </p:nvSpPr>
        <p:spPr>
          <a:xfrm>
            <a:off x="5004048" y="3933056"/>
            <a:ext cx="3528392" cy="369332"/>
          </a:xfrm>
          <a:prstGeom prst="rect">
            <a:avLst/>
          </a:prstGeom>
          <a:noFill/>
        </p:spPr>
        <p:txBody>
          <a:bodyPr wrap="square" rtlCol="0">
            <a:spAutoFit/>
          </a:bodyPr>
          <a:lstStyle/>
          <a:p>
            <a:pPr algn="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Favre P, 2008 ; Gregory TM, </a:t>
            </a:r>
            <a:r>
              <a:rPr lang="en-US" b="1" dirty="0" smtClean="0">
                <a:solidFill>
                  <a:srgbClr val="A50021"/>
                </a:solidFill>
                <a:latin typeface="Arial Narrow" pitchFamily="34" charset="0"/>
              </a:rPr>
              <a:t>2013</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7" name="6 - Ορθογώνιο"/>
          <p:cNvSpPr/>
          <p:nvPr/>
        </p:nvSpPr>
        <p:spPr>
          <a:xfrm>
            <a:off x="251520" y="1772816"/>
            <a:ext cx="8640960" cy="1835567"/>
          </a:xfrm>
          <a:prstGeom prst="rect">
            <a:avLst/>
          </a:prstGeom>
        </p:spPr>
        <p:txBody>
          <a:bodyPr wrap="square">
            <a:spAutoFit/>
          </a:bodyPr>
          <a:lstStyle/>
          <a:p>
            <a:pPr marL="273050" indent="-273050">
              <a:lnSpc>
                <a:spcPct val="120000"/>
              </a:lnSpc>
              <a:buClr>
                <a:srgbClr val="A50021"/>
              </a:buClr>
              <a:buSzPct val="100000"/>
              <a:buFont typeface="Wingdings" pitchFamily="2" charset="2"/>
              <a:buChar char="Ø"/>
            </a:pPr>
            <a:r>
              <a:rPr lang="el-GR" sz="2400" dirty="0" smtClean="0">
                <a:solidFill>
                  <a:srgbClr val="000000"/>
                </a:solidFill>
                <a:latin typeface="Calibri" pitchFamily="34" charset="0"/>
              </a:rPr>
              <a:t>Ως εκ τούτων, στην κλινική πράξη ο ορθοπαιδικός χειρουργός τοποθετεί την πρόθεση σε σχέση με τη </a:t>
            </a:r>
            <a:r>
              <a:rPr lang="en-US" sz="2400" dirty="0" smtClean="0">
                <a:solidFill>
                  <a:srgbClr val="000000"/>
                </a:solidFill>
                <a:latin typeface="Calibri" pitchFamily="34" charset="0"/>
              </a:rPr>
              <a:t>version</a:t>
            </a:r>
            <a:r>
              <a:rPr lang="el-GR" sz="2400" dirty="0" smtClean="0">
                <a:solidFill>
                  <a:srgbClr val="000000"/>
                </a:solidFill>
                <a:latin typeface="Calibri" pitchFamily="34" charset="0"/>
              </a:rPr>
              <a:t>, την κλίση και τη στροφή της ωμογλήνης, στην ουδέτερη θέση (0</a:t>
            </a:r>
            <a:r>
              <a:rPr lang="el-GR" sz="2400" baseline="30000" dirty="0" smtClean="0">
                <a:solidFill>
                  <a:srgbClr val="000000"/>
                </a:solidFill>
                <a:latin typeface="Calibri" pitchFamily="34" charset="0"/>
              </a:rPr>
              <a:t>ο</a:t>
            </a:r>
            <a:r>
              <a:rPr lang="el-GR" sz="2400" dirty="0" smtClean="0">
                <a:solidFill>
                  <a:srgbClr val="000000"/>
                </a:solidFill>
                <a:latin typeface="Calibri" pitchFamily="34" charset="0"/>
              </a:rPr>
              <a:t>), η οποία είναι και η «</a:t>
            </a:r>
            <a:r>
              <a:rPr lang="en-US" sz="2400" dirty="0" smtClean="0">
                <a:solidFill>
                  <a:srgbClr val="000000"/>
                </a:solidFill>
                <a:latin typeface="Calibri" pitchFamily="34" charset="0"/>
              </a:rPr>
              <a:t>standard</a:t>
            </a:r>
            <a:r>
              <a:rPr lang="el-GR" sz="2400" dirty="0" smtClean="0">
                <a:solidFill>
                  <a:srgbClr val="000000"/>
                </a:solidFill>
                <a:latin typeface="Calibri" pitchFamily="34" charset="0"/>
              </a:rPr>
              <a:t>» καθιερωμένη θέση.</a:t>
            </a:r>
            <a:endParaRPr lang="el-GR" sz="2400" dirty="0">
              <a:solidFill>
                <a:srgbClr val="000000"/>
              </a:solidFill>
              <a:latin typeface="Calibri" pitchFamily="34" charset="0"/>
            </a:endParaRPr>
          </a:p>
        </p:txBody>
      </p:sp>
    </p:spTree>
    <p:extLst>
      <p:ext uri="{BB962C8B-B14F-4D97-AF65-F5344CB8AC3E}">
        <p14:creationId xmlns:p14="http://schemas.microsoft.com/office/powerpoint/2010/main" val="3012918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008" y="188639"/>
            <a:ext cx="9036496" cy="1090531"/>
          </a:xfrm>
        </p:spPr>
        <p:txBody>
          <a:bodyPr/>
          <a:lstStyle/>
          <a:p>
            <a:r>
              <a:rPr lang="el-GR" dirty="0" smtClean="0">
                <a:solidFill>
                  <a:srgbClr val="000000"/>
                </a:solidFill>
                <a:effectLst>
                  <a:outerShdw blurRad="38100" dist="38100" dir="2700000" algn="tl">
                    <a:srgbClr val="000000">
                      <a:alpha val="43137"/>
                    </a:srgbClr>
                  </a:outerShdw>
                </a:effectLst>
              </a:rPr>
              <a:t>Ολική Αρθροπλαστική του Ώμου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Ωμογλήνης</a:t>
            </a:r>
            <a:r>
              <a:rPr lang="el-GR" altLang="el-GR" sz="3200" baseline="-16000" dirty="0" smtClean="0">
                <a:effectLst>
                  <a:outerShdw blurRad="38100" dist="38100" dir="2700000" algn="tl">
                    <a:srgbClr val="000000">
                      <a:alpha val="43137"/>
                    </a:srgbClr>
                  </a:outerShdw>
                </a:effectLst>
              </a:rPr>
              <a:t> [3/7] </a:t>
            </a:r>
            <a:endParaRPr lang="el-GR" sz="3200" dirty="0"/>
          </a:p>
        </p:txBody>
      </p:sp>
      <p:sp>
        <p:nvSpPr>
          <p:cNvPr id="3" name="2 - Θέση περιεχομένου"/>
          <p:cNvSpPr>
            <a:spLocks noGrp="1"/>
          </p:cNvSpPr>
          <p:nvPr>
            <p:ph idx="1"/>
          </p:nvPr>
        </p:nvSpPr>
        <p:spPr>
          <a:xfrm>
            <a:off x="251520" y="1412776"/>
            <a:ext cx="8568952" cy="864096"/>
          </a:xfrm>
        </p:spPr>
        <p:txBody>
          <a:bodyPr/>
          <a:lstStyle/>
          <a:p>
            <a:pPr marL="273050" indent="-273050">
              <a:buSzPct val="100000"/>
            </a:pPr>
            <a:r>
              <a:rPr lang="el-GR" dirty="0" smtClean="0"/>
              <a:t>Η ορθή τοποθέτηση της γληνοειδούς πρόθεσης βασίζεται στην μέτρηση τεσσάρων παραμέτρων, </a:t>
            </a:r>
            <a:r>
              <a:rPr lang="en-US" dirty="0" smtClean="0"/>
              <a:t>version, </a:t>
            </a:r>
            <a:r>
              <a:rPr lang="el-GR" dirty="0" smtClean="0"/>
              <a:t>κλίση</a:t>
            </a:r>
            <a:r>
              <a:rPr lang="en-US" dirty="0" smtClean="0"/>
              <a:t>, </a:t>
            </a:r>
            <a:r>
              <a:rPr lang="el-GR" dirty="0" smtClean="0"/>
              <a:t>γωνία στροφής και </a:t>
            </a:r>
            <a:r>
              <a:rPr lang="en-US" dirty="0" smtClean="0"/>
              <a:t>offset</a:t>
            </a:r>
            <a:r>
              <a:rPr lang="el-GR" dirty="0" smtClean="0"/>
              <a:t>:</a:t>
            </a:r>
            <a:endParaRPr lang="el-GR" dirty="0"/>
          </a:p>
        </p:txBody>
      </p:sp>
      <p:sp>
        <p:nvSpPr>
          <p:cNvPr id="4" name="3 - Θέση αριθμού διαφάνειας"/>
          <p:cNvSpPr>
            <a:spLocks noGrp="1"/>
          </p:cNvSpPr>
          <p:nvPr>
            <p:ph type="sldNum" sz="quarter" idx="12"/>
          </p:nvPr>
        </p:nvSpPr>
        <p:spPr>
          <a:xfrm>
            <a:off x="8676456" y="6337126"/>
            <a:ext cx="432048" cy="476250"/>
          </a:xfrm>
        </p:spPr>
        <p:txBody>
          <a:bodyPr/>
          <a:lstStyle/>
          <a:p>
            <a:pPr>
              <a:defRPr/>
            </a:pPr>
            <a:fld id="{8198C6A6-8556-485F-81D9-A8F098D09877}" type="slidenum">
              <a:rPr lang="el-GR" smtClean="0"/>
              <a:pPr>
                <a:defRPr/>
              </a:pPr>
              <a:t>30</a:t>
            </a:fld>
            <a:endParaRPr lang="el-GR" dirty="0"/>
          </a:p>
        </p:txBody>
      </p:sp>
      <p:sp>
        <p:nvSpPr>
          <p:cNvPr id="5" name="TextBox 1"/>
          <p:cNvSpPr txBox="1"/>
          <p:nvPr/>
        </p:nvSpPr>
        <p:spPr>
          <a:xfrm>
            <a:off x="3559782" y="5362241"/>
            <a:ext cx="2088232"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Gregory TM, </a:t>
            </a:r>
            <a:r>
              <a:rPr lang="en-US" b="1" dirty="0" smtClean="0">
                <a:solidFill>
                  <a:srgbClr val="A50021"/>
                </a:solidFill>
                <a:latin typeface="Arial Narrow" pitchFamily="34" charset="0"/>
              </a:rPr>
              <a:t>2013</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pic>
        <p:nvPicPr>
          <p:cNvPr id="6" name="Picture 2" descr="http://www.plosone.org/article/info:doi/10.1371/journal.pone.0075791.g002/largerimage"/>
          <p:cNvPicPr>
            <a:picLocks noChangeAspect="1" noChangeArrowheads="1"/>
          </p:cNvPicPr>
          <p:nvPr/>
        </p:nvPicPr>
        <p:blipFill>
          <a:blip r:embed="rId3" cstate="print"/>
          <a:srcRect l="4990" t="1421" r="71305" b="47006"/>
          <a:stretch>
            <a:fillRect/>
          </a:stretch>
        </p:blipFill>
        <p:spPr bwMode="auto">
          <a:xfrm>
            <a:off x="5940152" y="2204864"/>
            <a:ext cx="2638316" cy="4104456"/>
          </a:xfrm>
          <a:prstGeom prst="rect">
            <a:avLst/>
          </a:prstGeom>
          <a:ln w="38100" cap="sq" cmpd="thickThin">
            <a:solidFill>
              <a:srgbClr val="000000"/>
            </a:solidFill>
            <a:prstDash val="solid"/>
            <a:miter lim="800000"/>
          </a:ln>
          <a:effectLst>
            <a:innerShdw blurRad="76200">
              <a:srgbClr val="000000"/>
            </a:innerShdw>
          </a:effectLst>
        </p:spPr>
      </p:pic>
      <p:sp>
        <p:nvSpPr>
          <p:cNvPr id="7" name="6 - Ορθογώνιο"/>
          <p:cNvSpPr/>
          <p:nvPr/>
        </p:nvSpPr>
        <p:spPr>
          <a:xfrm>
            <a:off x="546845" y="3068960"/>
            <a:ext cx="5112568" cy="2123658"/>
          </a:xfrm>
          <a:prstGeom prst="rect">
            <a:avLst/>
          </a:prstGeom>
        </p:spPr>
        <p:txBody>
          <a:bodyPr wrap="square">
            <a:spAutoFit/>
          </a:bodyPr>
          <a:lstStyle/>
          <a:p>
            <a:pPr marL="266700" indent="-266700">
              <a:buClr>
                <a:srgbClr val="000000"/>
              </a:buClr>
              <a:buFont typeface="+mj-lt"/>
              <a:buAutoNum type="arabicPeriod"/>
            </a:pPr>
            <a:r>
              <a:rPr lang="en-US" sz="2200" b="1" dirty="0" smtClean="0">
                <a:solidFill>
                  <a:srgbClr val="000000"/>
                </a:solidFill>
                <a:latin typeface="Calibri" pitchFamily="34" charset="0"/>
              </a:rPr>
              <a:t>Version </a:t>
            </a:r>
            <a:r>
              <a:rPr lang="el-GR" sz="2200" dirty="0" smtClean="0">
                <a:solidFill>
                  <a:srgbClr val="000000"/>
                </a:solidFill>
                <a:latin typeface="Calibri" pitchFamily="34" charset="0"/>
              </a:rPr>
              <a:t>(εκδοχή)</a:t>
            </a:r>
            <a:r>
              <a:rPr lang="en-US" sz="2200" dirty="0" smtClean="0">
                <a:solidFill>
                  <a:srgbClr val="000000"/>
                </a:solidFill>
                <a:latin typeface="Calibri" pitchFamily="34" charset="0"/>
              </a:rPr>
              <a:t>:</a:t>
            </a:r>
            <a:r>
              <a:rPr lang="el-GR" sz="2200" dirty="0" smtClean="0">
                <a:solidFill>
                  <a:srgbClr val="000000"/>
                </a:solidFill>
                <a:latin typeface="Calibri" pitchFamily="34" charset="0"/>
              </a:rPr>
              <a:t> είναι η γωνία μεταξύ του προσανατολισμού της επιφάνειας της γληνοειδούς πρόθεσης (πράσινη γραμμή) και του προσανατολισμού του επιπέδου της ωμοπλάτης (κόκκινη γραμμή).</a:t>
            </a:r>
            <a:endParaRPr lang="el-GR" sz="2200" dirty="0">
              <a:solidFill>
                <a:srgbClr val="000000"/>
              </a:solidFill>
              <a:latin typeface="Calibri" pitchFamily="34" charset="0"/>
            </a:endParaRPr>
          </a:p>
        </p:txBody>
      </p:sp>
      <p:sp>
        <p:nvSpPr>
          <p:cNvPr id="8" name="Ορθογώνιο 7"/>
          <p:cNvSpPr/>
          <p:nvPr/>
        </p:nvSpPr>
        <p:spPr>
          <a:xfrm>
            <a:off x="5734012" y="6356121"/>
            <a:ext cx="3096344" cy="276999"/>
          </a:xfrm>
          <a:prstGeom prst="rect">
            <a:avLst/>
          </a:prstGeom>
        </p:spPr>
        <p:txBody>
          <a:bodyPr wrap="square">
            <a:spAutoFit/>
          </a:bodyPr>
          <a:lstStyle/>
          <a:p>
            <a:pPr algn="ctr"/>
            <a:r>
              <a:rPr lang="el-GR" sz="1200" i="1" dirty="0">
                <a:solidFill>
                  <a:srgbClr val="808080"/>
                </a:solidFill>
                <a:latin typeface="Calibri" panose="020F0502020204030204" pitchFamily="34" charset="0"/>
                <a:sym typeface="Wingdings"/>
              </a:rPr>
              <a:t> </a:t>
            </a:r>
            <a:r>
              <a:rPr lang="el-GR" sz="1200" i="1" dirty="0" smtClean="0">
                <a:solidFill>
                  <a:srgbClr val="808080"/>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plosone.org</a:t>
            </a:r>
            <a:r>
              <a:rPr lang="el-GR" sz="1200" dirty="0" smtClean="0">
                <a:solidFill>
                  <a:schemeClr val="accent4">
                    <a:lumMod val="50000"/>
                  </a:schemeClr>
                </a:solidFill>
                <a:latin typeface="Calibri" panose="020F0502020204030204" pitchFamily="34" charset="0"/>
              </a:rPr>
              <a:t> διαθέσιμο με άδεια </a:t>
            </a:r>
            <a:r>
              <a:rPr lang="en-US" sz="1200" dirty="0">
                <a:solidFill>
                  <a:schemeClr val="accent4">
                    <a:lumMod val="50000"/>
                  </a:schemeClr>
                </a:solidFill>
                <a:latin typeface="Calibri" panose="020F0502020204030204" pitchFamily="34" charset="0"/>
                <a:hlinkClick r:id="rId5"/>
              </a:rPr>
              <a:t>CC BY </a:t>
            </a:r>
            <a:r>
              <a:rPr lang="en-US" sz="1200" dirty="0" smtClean="0">
                <a:solidFill>
                  <a:schemeClr val="accent4">
                    <a:lumMod val="50000"/>
                  </a:schemeClr>
                </a:solidFill>
                <a:latin typeface="Calibri" panose="020F0502020204030204" pitchFamily="34" charset="0"/>
                <a:hlinkClick r:id="rId5"/>
              </a:rPr>
              <a:t>2.5</a:t>
            </a:r>
            <a:endParaRPr lang="en-US"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983116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39"/>
            <a:ext cx="9144000" cy="1090531"/>
          </a:xfrm>
        </p:spPr>
        <p:txBody>
          <a:bodyPr/>
          <a:lstStyle/>
          <a:p>
            <a:r>
              <a:rPr lang="el-GR" dirty="0" smtClean="0">
                <a:solidFill>
                  <a:srgbClr val="000000"/>
                </a:solidFill>
                <a:effectLst>
                  <a:outerShdw blurRad="38100" dist="38100" dir="2700000" algn="tl">
                    <a:srgbClr val="000000">
                      <a:alpha val="43137"/>
                    </a:srgbClr>
                  </a:outerShdw>
                </a:effectLst>
              </a:rPr>
              <a:t>Ολική Αρθροπλαστική του Ώμου</a:t>
            </a:r>
            <a:br>
              <a:rPr lang="el-GR" dirty="0" smtClean="0">
                <a:solidFill>
                  <a:srgbClr val="000000"/>
                </a:solidFill>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Ωμογλήνης</a:t>
            </a:r>
            <a:r>
              <a:rPr lang="el-GR" altLang="el-GR" sz="3200" baseline="-16000" dirty="0" smtClean="0">
                <a:effectLst>
                  <a:outerShdw blurRad="38100" dist="38100" dir="2700000" algn="tl">
                    <a:srgbClr val="000000">
                      <a:alpha val="43137"/>
                    </a:srgbClr>
                  </a:outerShdw>
                </a:effectLst>
              </a:rPr>
              <a:t> [4/7] </a:t>
            </a:r>
            <a:endParaRPr lang="el-GR" sz="3200" dirty="0"/>
          </a:p>
        </p:txBody>
      </p:sp>
      <p:sp>
        <p:nvSpPr>
          <p:cNvPr id="3" name="2 - Θέση περιεχομένου"/>
          <p:cNvSpPr>
            <a:spLocks noGrp="1"/>
          </p:cNvSpPr>
          <p:nvPr>
            <p:ph idx="1"/>
          </p:nvPr>
        </p:nvSpPr>
        <p:spPr>
          <a:xfrm>
            <a:off x="179512" y="2132856"/>
            <a:ext cx="5062765" cy="3240360"/>
          </a:xfrm>
        </p:spPr>
        <p:txBody>
          <a:bodyPr/>
          <a:lstStyle/>
          <a:p>
            <a:pPr marL="457200" indent="-457200">
              <a:buClrTx/>
              <a:buSzPct val="100000"/>
              <a:buFont typeface="+mj-lt"/>
              <a:buAutoNum type="arabicPeriod" startAt="2"/>
            </a:pPr>
            <a:r>
              <a:rPr lang="el-GR" b="1" dirty="0" smtClean="0"/>
              <a:t>Κλίση </a:t>
            </a:r>
            <a:r>
              <a:rPr lang="el-GR" dirty="0" smtClean="0"/>
              <a:t>(</a:t>
            </a:r>
            <a:r>
              <a:rPr lang="en-US" dirty="0" smtClean="0"/>
              <a:t>inclination</a:t>
            </a:r>
            <a:r>
              <a:rPr lang="el-GR" dirty="0" smtClean="0"/>
              <a:t>)</a:t>
            </a:r>
            <a:r>
              <a:rPr lang="en-US" dirty="0" smtClean="0"/>
              <a:t> </a:t>
            </a:r>
            <a:r>
              <a:rPr lang="el-GR" dirty="0" smtClean="0"/>
              <a:t>είναι η γωνία που σχηματίζεται μεταξύ της γραμμής που φέρεται από το ανώτερο και το κατώτερο σημείο της γληνοειδούς πρόθεσης (πράσινης γραμμής) και της γραμμής που δείχνει τον προσανατολισμό του υπερακανθίου βόθρου (κόκκινη γραμμή).</a:t>
            </a:r>
            <a:r>
              <a:rPr lang="en-US" dirty="0" smtClean="0"/>
              <a:t> </a:t>
            </a:r>
            <a:endParaRPr lang="el-GR" dirty="0"/>
          </a:p>
        </p:txBody>
      </p:sp>
      <p:sp>
        <p:nvSpPr>
          <p:cNvPr id="4" name="3 - Θέση αριθμού διαφάνειας"/>
          <p:cNvSpPr>
            <a:spLocks noGrp="1"/>
          </p:cNvSpPr>
          <p:nvPr>
            <p:ph type="sldNum" sz="quarter" idx="12"/>
          </p:nvPr>
        </p:nvSpPr>
        <p:spPr>
          <a:xfrm>
            <a:off x="8676456" y="6337126"/>
            <a:ext cx="432048" cy="476250"/>
          </a:xfrm>
        </p:spPr>
        <p:txBody>
          <a:bodyPr/>
          <a:lstStyle/>
          <a:p>
            <a:pPr>
              <a:defRPr/>
            </a:pPr>
            <a:fld id="{8198C6A6-8556-485F-81D9-A8F098D09877}" type="slidenum">
              <a:rPr lang="el-GR" smtClean="0"/>
              <a:pPr>
                <a:defRPr/>
              </a:pPr>
              <a:t>31</a:t>
            </a:fld>
            <a:endParaRPr lang="el-GR" dirty="0"/>
          </a:p>
        </p:txBody>
      </p:sp>
      <p:sp>
        <p:nvSpPr>
          <p:cNvPr id="5" name="TextBox 1"/>
          <p:cNvSpPr txBox="1"/>
          <p:nvPr/>
        </p:nvSpPr>
        <p:spPr>
          <a:xfrm>
            <a:off x="3059832" y="5188550"/>
            <a:ext cx="2088232"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Gregory TM, </a:t>
            </a:r>
            <a:r>
              <a:rPr lang="en-US" b="1" dirty="0" smtClean="0">
                <a:solidFill>
                  <a:srgbClr val="A50021"/>
                </a:solidFill>
                <a:latin typeface="Arial Narrow" pitchFamily="34" charset="0"/>
              </a:rPr>
              <a:t>2013</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pic>
        <p:nvPicPr>
          <p:cNvPr id="6" name="Picture 2" descr="http://www.plosone.org/article/info:doi/10.1371/journal.pone.0075791.g002/largerimage"/>
          <p:cNvPicPr>
            <a:picLocks noChangeAspect="1" noChangeArrowheads="1"/>
          </p:cNvPicPr>
          <p:nvPr/>
        </p:nvPicPr>
        <p:blipFill>
          <a:blip r:embed="rId3" cstate="print"/>
          <a:srcRect l="60023" t="1421" r="1437" b="32417"/>
          <a:stretch>
            <a:fillRect/>
          </a:stretch>
        </p:blipFill>
        <p:spPr bwMode="auto">
          <a:xfrm>
            <a:off x="5242278" y="1628800"/>
            <a:ext cx="3578194" cy="4392488"/>
          </a:xfrm>
          <a:prstGeom prst="rect">
            <a:avLst/>
          </a:prstGeom>
          <a:ln w="38100" cap="sq" cmpd="thickThin">
            <a:solidFill>
              <a:srgbClr val="000000"/>
            </a:solidFill>
            <a:prstDash val="solid"/>
            <a:miter lim="800000"/>
          </a:ln>
          <a:effectLst>
            <a:innerShdw blurRad="76200">
              <a:srgbClr val="000000"/>
            </a:innerShdw>
          </a:effectLst>
        </p:spPr>
      </p:pic>
      <p:sp>
        <p:nvSpPr>
          <p:cNvPr id="7" name="Ορθογώνιο 6"/>
          <p:cNvSpPr/>
          <p:nvPr/>
        </p:nvSpPr>
        <p:spPr>
          <a:xfrm>
            <a:off x="5483203" y="6089769"/>
            <a:ext cx="3096344" cy="276999"/>
          </a:xfrm>
          <a:prstGeom prst="rect">
            <a:avLst/>
          </a:prstGeom>
        </p:spPr>
        <p:txBody>
          <a:bodyPr wrap="square">
            <a:spAutoFit/>
          </a:bodyPr>
          <a:lstStyle/>
          <a:p>
            <a:pPr algn="ctr"/>
            <a:r>
              <a:rPr lang="el-GR" sz="1200" i="1" dirty="0">
                <a:solidFill>
                  <a:srgbClr val="808080"/>
                </a:solidFill>
                <a:latin typeface="Calibri" panose="020F0502020204030204" pitchFamily="34" charset="0"/>
                <a:sym typeface="Wingdings"/>
              </a:rPr>
              <a:t> </a:t>
            </a:r>
            <a:r>
              <a:rPr lang="el-GR" sz="1200" i="1" dirty="0" smtClean="0">
                <a:solidFill>
                  <a:srgbClr val="808080"/>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plosone.org</a:t>
            </a:r>
            <a:r>
              <a:rPr lang="el-GR" sz="1200" dirty="0" smtClean="0">
                <a:solidFill>
                  <a:schemeClr val="accent4">
                    <a:lumMod val="50000"/>
                  </a:schemeClr>
                </a:solidFill>
                <a:latin typeface="Calibri" panose="020F0502020204030204" pitchFamily="34" charset="0"/>
              </a:rPr>
              <a:t> διαθέσιμο με άδεια </a:t>
            </a:r>
            <a:r>
              <a:rPr lang="en-US" sz="1200" dirty="0">
                <a:solidFill>
                  <a:schemeClr val="accent4">
                    <a:lumMod val="50000"/>
                  </a:schemeClr>
                </a:solidFill>
                <a:latin typeface="Calibri" panose="020F0502020204030204" pitchFamily="34" charset="0"/>
                <a:hlinkClick r:id="rId5"/>
              </a:rPr>
              <a:t>CC BY </a:t>
            </a:r>
            <a:r>
              <a:rPr lang="en-US" sz="1200" dirty="0" smtClean="0">
                <a:solidFill>
                  <a:schemeClr val="accent4">
                    <a:lumMod val="50000"/>
                  </a:schemeClr>
                </a:solidFill>
                <a:latin typeface="Calibri" panose="020F0502020204030204" pitchFamily="34" charset="0"/>
                <a:hlinkClick r:id="rId5"/>
              </a:rPr>
              <a:t>2.5</a:t>
            </a:r>
            <a:endParaRPr lang="en-US"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860314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39"/>
            <a:ext cx="9144000" cy="1090531"/>
          </a:xfrm>
        </p:spPr>
        <p:txBody>
          <a:bodyPr/>
          <a:lstStyle/>
          <a:p>
            <a:r>
              <a:rPr lang="el-GR" dirty="0" smtClean="0">
                <a:solidFill>
                  <a:srgbClr val="000000"/>
                </a:solidFill>
                <a:effectLst>
                  <a:outerShdw blurRad="38100" dist="38100" dir="2700000" algn="tl">
                    <a:srgbClr val="000000">
                      <a:alpha val="43137"/>
                    </a:srgbClr>
                  </a:outerShdw>
                </a:effectLst>
              </a:rPr>
              <a:t>Ολική Αρθροπλαστική του Ώμου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Ωμογλήνης</a:t>
            </a:r>
            <a:r>
              <a:rPr lang="el-GR" altLang="el-GR" sz="3200" baseline="-16000" dirty="0" smtClean="0">
                <a:effectLst>
                  <a:outerShdw blurRad="38100" dist="38100" dir="2700000" algn="tl">
                    <a:srgbClr val="000000">
                      <a:alpha val="43137"/>
                    </a:srgbClr>
                  </a:outerShdw>
                </a:effectLst>
              </a:rPr>
              <a:t> [5/7] </a:t>
            </a:r>
            <a:endParaRPr lang="el-GR" sz="3200" dirty="0"/>
          </a:p>
        </p:txBody>
      </p:sp>
      <p:sp>
        <p:nvSpPr>
          <p:cNvPr id="3" name="2 - Θέση περιεχομένου"/>
          <p:cNvSpPr>
            <a:spLocks noGrp="1"/>
          </p:cNvSpPr>
          <p:nvPr>
            <p:ph idx="1"/>
          </p:nvPr>
        </p:nvSpPr>
        <p:spPr>
          <a:xfrm>
            <a:off x="179512" y="2132856"/>
            <a:ext cx="4608512" cy="3600400"/>
          </a:xfrm>
        </p:spPr>
        <p:txBody>
          <a:bodyPr/>
          <a:lstStyle/>
          <a:p>
            <a:pPr marL="457200" indent="-457200">
              <a:buClrTx/>
              <a:buSzPct val="100000"/>
              <a:buFont typeface="+mj-lt"/>
              <a:buAutoNum type="arabicPeriod" startAt="3"/>
            </a:pPr>
            <a:r>
              <a:rPr lang="el-GR" b="1" dirty="0" smtClean="0"/>
              <a:t>Γωνία στροφής: </a:t>
            </a:r>
            <a:r>
              <a:rPr lang="el-GR" dirty="0" smtClean="0"/>
              <a:t>είναι η γωνία μεταξύ του προσανατολισμού του επιπέδου της ωμοπλάτης (κίτρινη γραμμή) και της γραμμής που φέρεται από το ανώτερο μέχρι το κατώτερο σημείο της γληνοειδούς πρόθεσης (πράσινη γραμμή).</a:t>
            </a:r>
            <a:endParaRPr lang="el-GR" dirty="0"/>
          </a:p>
        </p:txBody>
      </p:sp>
      <p:sp>
        <p:nvSpPr>
          <p:cNvPr id="4" name="3 - Θέση αριθμού διαφάνειας"/>
          <p:cNvSpPr>
            <a:spLocks noGrp="1"/>
          </p:cNvSpPr>
          <p:nvPr>
            <p:ph type="sldNum" sz="quarter" idx="12"/>
          </p:nvPr>
        </p:nvSpPr>
        <p:spPr>
          <a:xfrm>
            <a:off x="8676456" y="6337126"/>
            <a:ext cx="432048" cy="476250"/>
          </a:xfrm>
        </p:spPr>
        <p:txBody>
          <a:bodyPr/>
          <a:lstStyle/>
          <a:p>
            <a:pPr>
              <a:defRPr/>
            </a:pPr>
            <a:fld id="{8198C6A6-8556-485F-81D9-A8F098D09877}" type="slidenum">
              <a:rPr lang="el-GR" smtClean="0"/>
              <a:pPr>
                <a:defRPr/>
              </a:pPr>
              <a:t>32</a:t>
            </a:fld>
            <a:endParaRPr lang="el-GR" dirty="0"/>
          </a:p>
        </p:txBody>
      </p:sp>
      <p:sp>
        <p:nvSpPr>
          <p:cNvPr id="5" name="TextBox 1"/>
          <p:cNvSpPr txBox="1"/>
          <p:nvPr/>
        </p:nvSpPr>
        <p:spPr>
          <a:xfrm>
            <a:off x="2697630" y="4905290"/>
            <a:ext cx="2088232" cy="369332"/>
          </a:xfrm>
          <a:prstGeom prst="rect">
            <a:avLst/>
          </a:prstGeom>
          <a:noFill/>
        </p:spPr>
        <p:txBody>
          <a:bodyPr wrap="square" rtlCol="0">
            <a:spAutoFit/>
          </a:bodyPr>
          <a:lstStyle/>
          <a:p>
            <a:pPr algn="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Gregory TM, </a:t>
            </a:r>
            <a:r>
              <a:rPr lang="en-US" b="1" dirty="0" smtClean="0">
                <a:solidFill>
                  <a:srgbClr val="A50021"/>
                </a:solidFill>
                <a:latin typeface="Arial Narrow" pitchFamily="34" charset="0"/>
              </a:rPr>
              <a:t>2013</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pic>
        <p:nvPicPr>
          <p:cNvPr id="6" name="Picture 2" descr="http://www.plosone.org/article/info:doi/10.1371/journal.pone.0075791.g002/largerimage"/>
          <p:cNvPicPr>
            <a:picLocks noChangeAspect="1" noChangeArrowheads="1"/>
          </p:cNvPicPr>
          <p:nvPr/>
        </p:nvPicPr>
        <p:blipFill>
          <a:blip r:embed="rId3" cstate="print"/>
          <a:srcRect l="5531" t="51749" r="64371" b="1949"/>
          <a:stretch>
            <a:fillRect/>
          </a:stretch>
        </p:blipFill>
        <p:spPr bwMode="auto">
          <a:xfrm>
            <a:off x="5200433" y="1916832"/>
            <a:ext cx="3600400" cy="3960440"/>
          </a:xfrm>
          <a:prstGeom prst="rect">
            <a:avLst/>
          </a:prstGeom>
          <a:ln w="38100" cap="sq" cmpd="thickThin">
            <a:solidFill>
              <a:srgbClr val="000000"/>
            </a:solidFill>
            <a:prstDash val="solid"/>
            <a:miter lim="800000"/>
          </a:ln>
          <a:effectLst>
            <a:innerShdw blurRad="76200">
              <a:srgbClr val="000000"/>
            </a:innerShdw>
          </a:effectLst>
        </p:spPr>
      </p:pic>
      <p:sp>
        <p:nvSpPr>
          <p:cNvPr id="7" name="Ορθογώνιο 6"/>
          <p:cNvSpPr/>
          <p:nvPr/>
        </p:nvSpPr>
        <p:spPr>
          <a:xfrm>
            <a:off x="5452461" y="6032321"/>
            <a:ext cx="3096344" cy="276999"/>
          </a:xfrm>
          <a:prstGeom prst="rect">
            <a:avLst/>
          </a:prstGeom>
        </p:spPr>
        <p:txBody>
          <a:bodyPr wrap="square">
            <a:spAutoFit/>
          </a:bodyPr>
          <a:lstStyle/>
          <a:p>
            <a:pPr algn="ctr"/>
            <a:r>
              <a:rPr lang="el-GR" sz="1200" i="1" dirty="0">
                <a:solidFill>
                  <a:srgbClr val="808080"/>
                </a:solidFill>
                <a:latin typeface="Calibri" panose="020F0502020204030204" pitchFamily="34" charset="0"/>
                <a:sym typeface="Wingdings"/>
              </a:rPr>
              <a:t> </a:t>
            </a:r>
            <a:r>
              <a:rPr lang="el-GR" sz="1200" i="1" dirty="0" smtClean="0">
                <a:solidFill>
                  <a:srgbClr val="808080"/>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plosone.org</a:t>
            </a:r>
            <a:r>
              <a:rPr lang="el-GR" sz="1200" dirty="0" smtClean="0">
                <a:solidFill>
                  <a:schemeClr val="accent4">
                    <a:lumMod val="50000"/>
                  </a:schemeClr>
                </a:solidFill>
                <a:latin typeface="Calibri" panose="020F0502020204030204" pitchFamily="34" charset="0"/>
              </a:rPr>
              <a:t> διαθέσιμο με άδεια </a:t>
            </a:r>
            <a:r>
              <a:rPr lang="en-US" sz="1200" dirty="0">
                <a:solidFill>
                  <a:schemeClr val="accent4">
                    <a:lumMod val="50000"/>
                  </a:schemeClr>
                </a:solidFill>
                <a:latin typeface="Calibri" panose="020F0502020204030204" pitchFamily="34" charset="0"/>
                <a:hlinkClick r:id="rId5"/>
              </a:rPr>
              <a:t>CC BY </a:t>
            </a:r>
            <a:r>
              <a:rPr lang="en-US" sz="1200" dirty="0" smtClean="0">
                <a:solidFill>
                  <a:schemeClr val="accent4">
                    <a:lumMod val="50000"/>
                  </a:schemeClr>
                </a:solidFill>
                <a:latin typeface="Calibri" panose="020F0502020204030204" pitchFamily="34" charset="0"/>
                <a:hlinkClick r:id="rId5"/>
              </a:rPr>
              <a:t>2.5</a:t>
            </a:r>
            <a:endParaRPr lang="en-US"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012282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39"/>
            <a:ext cx="9144000" cy="1090531"/>
          </a:xfrm>
        </p:spPr>
        <p:txBody>
          <a:bodyPr/>
          <a:lstStyle/>
          <a:p>
            <a:r>
              <a:rPr lang="el-GR" dirty="0" smtClean="0">
                <a:solidFill>
                  <a:srgbClr val="000000"/>
                </a:solidFill>
                <a:effectLst>
                  <a:outerShdw blurRad="38100" dist="38100" dir="2700000" algn="tl">
                    <a:srgbClr val="000000">
                      <a:alpha val="43137"/>
                    </a:srgbClr>
                  </a:outerShdw>
                </a:effectLst>
              </a:rPr>
              <a:t>Ολική Αρθροπλαστική του Ώμου</a:t>
            </a:r>
            <a:br>
              <a:rPr lang="el-GR" dirty="0" smtClean="0">
                <a:solidFill>
                  <a:srgbClr val="000000"/>
                </a:solidFill>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Ωμογλήνης</a:t>
            </a:r>
            <a:r>
              <a:rPr lang="el-GR" altLang="el-GR" sz="3200" baseline="-16000" dirty="0" smtClean="0">
                <a:effectLst>
                  <a:outerShdw blurRad="38100" dist="38100" dir="2700000" algn="tl">
                    <a:srgbClr val="000000">
                      <a:alpha val="43137"/>
                    </a:srgbClr>
                  </a:outerShdw>
                </a:effectLst>
              </a:rPr>
              <a:t> [6/7] </a:t>
            </a:r>
            <a:endParaRPr lang="el-GR" sz="3200" dirty="0"/>
          </a:p>
        </p:txBody>
      </p:sp>
      <p:sp>
        <p:nvSpPr>
          <p:cNvPr id="3" name="2 - Θέση περιεχομένου"/>
          <p:cNvSpPr>
            <a:spLocks noGrp="1"/>
          </p:cNvSpPr>
          <p:nvPr>
            <p:ph idx="1"/>
          </p:nvPr>
        </p:nvSpPr>
        <p:spPr>
          <a:xfrm>
            <a:off x="149449" y="1988840"/>
            <a:ext cx="4248472" cy="2880320"/>
          </a:xfrm>
        </p:spPr>
        <p:txBody>
          <a:bodyPr/>
          <a:lstStyle/>
          <a:p>
            <a:pPr marL="457200" indent="-457200">
              <a:buClrTx/>
              <a:buSzPct val="100000"/>
              <a:buFont typeface="+mj-lt"/>
              <a:buAutoNum type="arabicPeriod" startAt="4"/>
            </a:pPr>
            <a:r>
              <a:rPr lang="el-GR" dirty="0" smtClean="0"/>
              <a:t>Ως </a:t>
            </a:r>
            <a:r>
              <a:rPr lang="en-US" b="1" dirty="0" smtClean="0"/>
              <a:t>offset</a:t>
            </a:r>
            <a:r>
              <a:rPr lang="en-US" dirty="0" smtClean="0"/>
              <a:t> </a:t>
            </a:r>
            <a:r>
              <a:rPr lang="el-GR" dirty="0" smtClean="0"/>
              <a:t>ορίζεται η μικρότερη απόσταση μεταξύ του κέντρου </a:t>
            </a:r>
            <a:r>
              <a:rPr lang="el-GR" dirty="0"/>
              <a:t>της γληνοειδούς </a:t>
            </a:r>
            <a:r>
              <a:rPr lang="el-GR" dirty="0" smtClean="0"/>
              <a:t>πρόθεσης (λευκός δείκτης στην CT) και του προσανατολισμού του επιπέδου της ωμοπλάτης (κίτρινη γραμμή).</a:t>
            </a:r>
            <a:endParaRPr lang="el-GR" dirty="0"/>
          </a:p>
        </p:txBody>
      </p:sp>
      <p:sp>
        <p:nvSpPr>
          <p:cNvPr id="4" name="3 - Θέση αριθμού διαφάνειας"/>
          <p:cNvSpPr>
            <a:spLocks noGrp="1"/>
          </p:cNvSpPr>
          <p:nvPr>
            <p:ph type="sldNum" sz="quarter" idx="12"/>
          </p:nvPr>
        </p:nvSpPr>
        <p:spPr>
          <a:xfrm>
            <a:off x="8676456" y="6337126"/>
            <a:ext cx="432048" cy="476250"/>
          </a:xfrm>
        </p:spPr>
        <p:txBody>
          <a:bodyPr/>
          <a:lstStyle/>
          <a:p>
            <a:pPr>
              <a:defRPr/>
            </a:pPr>
            <a:fld id="{8198C6A6-8556-485F-81D9-A8F098D09877}" type="slidenum">
              <a:rPr lang="el-GR" smtClean="0"/>
              <a:pPr>
                <a:defRPr/>
              </a:pPr>
              <a:t>33</a:t>
            </a:fld>
            <a:endParaRPr lang="el-GR" dirty="0"/>
          </a:p>
        </p:txBody>
      </p:sp>
      <p:sp>
        <p:nvSpPr>
          <p:cNvPr id="5" name="TextBox 1"/>
          <p:cNvSpPr txBox="1"/>
          <p:nvPr/>
        </p:nvSpPr>
        <p:spPr>
          <a:xfrm>
            <a:off x="1979712" y="4693327"/>
            <a:ext cx="2088232" cy="369332"/>
          </a:xfrm>
          <a:prstGeom prst="rect">
            <a:avLst/>
          </a:prstGeom>
          <a:noFill/>
        </p:spPr>
        <p:txBody>
          <a:bodyPr wrap="square" rtlCol="0">
            <a:spAutoFit/>
          </a:bodyPr>
          <a:lstStyle/>
          <a:p>
            <a:pPr algn="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Gregory TM, </a:t>
            </a:r>
            <a:r>
              <a:rPr lang="en-US" b="1" dirty="0" smtClean="0">
                <a:solidFill>
                  <a:srgbClr val="A50021"/>
                </a:solidFill>
                <a:latin typeface="Arial Narrow" pitchFamily="34" charset="0"/>
              </a:rPr>
              <a:t>2013</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pic>
        <p:nvPicPr>
          <p:cNvPr id="6" name="Picture 2" descr="http://www.plosone.org/article/info:doi/10.1371/journal.pone.0075791.g002/largerimage"/>
          <p:cNvPicPr>
            <a:picLocks noChangeAspect="1" noChangeArrowheads="1"/>
          </p:cNvPicPr>
          <p:nvPr/>
        </p:nvPicPr>
        <p:blipFill>
          <a:blip r:embed="rId3" cstate="print"/>
          <a:srcRect l="55234" t="57189" r="2636" b="1949"/>
          <a:stretch>
            <a:fillRect/>
          </a:stretch>
        </p:blipFill>
        <p:spPr bwMode="auto">
          <a:xfrm>
            <a:off x="4635633" y="2132856"/>
            <a:ext cx="4256845" cy="2952328"/>
          </a:xfrm>
          <a:prstGeom prst="rect">
            <a:avLst/>
          </a:prstGeom>
          <a:ln w="38100" cap="sq" cmpd="thickThin">
            <a:solidFill>
              <a:srgbClr val="000000"/>
            </a:solidFill>
            <a:prstDash val="solid"/>
            <a:miter lim="800000"/>
          </a:ln>
          <a:effectLst>
            <a:innerShdw blurRad="76200">
              <a:srgbClr val="000000"/>
            </a:innerShdw>
          </a:effectLst>
        </p:spPr>
      </p:pic>
      <p:sp>
        <p:nvSpPr>
          <p:cNvPr id="7" name="Ορθογώνιο 6"/>
          <p:cNvSpPr/>
          <p:nvPr/>
        </p:nvSpPr>
        <p:spPr>
          <a:xfrm>
            <a:off x="5215883" y="5189860"/>
            <a:ext cx="3096344" cy="276999"/>
          </a:xfrm>
          <a:prstGeom prst="rect">
            <a:avLst/>
          </a:prstGeom>
        </p:spPr>
        <p:txBody>
          <a:bodyPr wrap="square">
            <a:spAutoFit/>
          </a:bodyPr>
          <a:lstStyle/>
          <a:p>
            <a:pPr algn="ctr"/>
            <a:r>
              <a:rPr lang="el-GR" sz="1200" i="1" dirty="0">
                <a:solidFill>
                  <a:srgbClr val="808080"/>
                </a:solidFill>
                <a:latin typeface="Calibri" panose="020F0502020204030204" pitchFamily="34" charset="0"/>
                <a:sym typeface="Wingdings"/>
              </a:rPr>
              <a:t> </a:t>
            </a:r>
            <a:r>
              <a:rPr lang="el-GR" sz="1200" i="1" dirty="0" smtClean="0">
                <a:solidFill>
                  <a:srgbClr val="808080"/>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plosone.org</a:t>
            </a:r>
            <a:r>
              <a:rPr lang="el-GR" sz="1200" dirty="0" smtClean="0">
                <a:solidFill>
                  <a:schemeClr val="accent4">
                    <a:lumMod val="50000"/>
                  </a:schemeClr>
                </a:solidFill>
                <a:latin typeface="Calibri" panose="020F0502020204030204" pitchFamily="34" charset="0"/>
              </a:rPr>
              <a:t> διαθέσιμο με άδεια </a:t>
            </a:r>
            <a:r>
              <a:rPr lang="en-US" sz="1200" dirty="0">
                <a:solidFill>
                  <a:schemeClr val="accent4">
                    <a:lumMod val="50000"/>
                  </a:schemeClr>
                </a:solidFill>
                <a:latin typeface="Calibri" panose="020F0502020204030204" pitchFamily="34" charset="0"/>
                <a:hlinkClick r:id="rId5"/>
              </a:rPr>
              <a:t>CC BY </a:t>
            </a:r>
            <a:r>
              <a:rPr lang="en-US" sz="1200" dirty="0" smtClean="0">
                <a:solidFill>
                  <a:schemeClr val="accent4">
                    <a:lumMod val="50000"/>
                  </a:schemeClr>
                </a:solidFill>
                <a:latin typeface="Calibri" panose="020F0502020204030204" pitchFamily="34" charset="0"/>
                <a:hlinkClick r:id="rId5"/>
              </a:rPr>
              <a:t>2.5</a:t>
            </a:r>
            <a:endParaRPr lang="en-US"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012847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39"/>
            <a:ext cx="9144000" cy="1090531"/>
          </a:xfrm>
        </p:spPr>
        <p:txBody>
          <a:bodyPr/>
          <a:lstStyle/>
          <a:p>
            <a:r>
              <a:rPr lang="el-GR" dirty="0" smtClean="0">
                <a:solidFill>
                  <a:srgbClr val="000000"/>
                </a:solidFill>
                <a:effectLst>
                  <a:outerShdw blurRad="38100" dist="38100" dir="2700000" algn="tl">
                    <a:srgbClr val="000000">
                      <a:alpha val="43137"/>
                    </a:srgbClr>
                  </a:outerShdw>
                </a:effectLst>
              </a:rPr>
              <a:t>Ολική Αρθροπλαστική του Ώμου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Εμβιομηχανική Ωμογλήνης</a:t>
            </a:r>
            <a:r>
              <a:rPr lang="el-GR" altLang="el-GR" sz="3200" baseline="-16000" dirty="0" smtClean="0">
                <a:effectLst>
                  <a:outerShdw blurRad="38100" dist="38100" dir="2700000" algn="tl">
                    <a:srgbClr val="000000">
                      <a:alpha val="43137"/>
                    </a:srgbClr>
                  </a:outerShdw>
                </a:effectLst>
              </a:rPr>
              <a:t>  [7/7] </a:t>
            </a:r>
            <a:endParaRPr lang="el-GR" sz="3200" dirty="0"/>
          </a:p>
        </p:txBody>
      </p:sp>
      <p:sp>
        <p:nvSpPr>
          <p:cNvPr id="4" name="3 - Θέση αριθμού διαφάνειας"/>
          <p:cNvSpPr>
            <a:spLocks noGrp="1"/>
          </p:cNvSpPr>
          <p:nvPr>
            <p:ph type="sldNum" sz="quarter" idx="12"/>
          </p:nvPr>
        </p:nvSpPr>
        <p:spPr>
          <a:xfrm>
            <a:off x="8676456" y="6337126"/>
            <a:ext cx="432048" cy="476250"/>
          </a:xfrm>
        </p:spPr>
        <p:txBody>
          <a:bodyPr/>
          <a:lstStyle/>
          <a:p>
            <a:pPr>
              <a:defRPr/>
            </a:pPr>
            <a:fld id="{8198C6A6-8556-485F-81D9-A8F098D09877}" type="slidenum">
              <a:rPr lang="el-GR" smtClean="0"/>
              <a:pPr>
                <a:defRPr/>
              </a:pPr>
              <a:t>34</a:t>
            </a:fld>
            <a:endParaRPr lang="el-GR" dirty="0"/>
          </a:p>
        </p:txBody>
      </p:sp>
      <p:sp>
        <p:nvSpPr>
          <p:cNvPr id="5" name="TextBox 1"/>
          <p:cNvSpPr txBox="1"/>
          <p:nvPr/>
        </p:nvSpPr>
        <p:spPr>
          <a:xfrm>
            <a:off x="6372200" y="3284984"/>
            <a:ext cx="2088232"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Gregory TM, </a:t>
            </a:r>
            <a:r>
              <a:rPr lang="en-US" b="1" dirty="0" smtClean="0">
                <a:solidFill>
                  <a:srgbClr val="A50021"/>
                </a:solidFill>
                <a:latin typeface="Arial Narrow" pitchFamily="34" charset="0"/>
              </a:rPr>
              <a:t>2013</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7" name="2 - Θέση περιεχομένου"/>
          <p:cNvSpPr txBox="1">
            <a:spLocks/>
          </p:cNvSpPr>
          <p:nvPr/>
        </p:nvSpPr>
        <p:spPr bwMode="auto">
          <a:xfrm>
            <a:off x="152872" y="1700808"/>
            <a:ext cx="8928992" cy="15841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nSpc>
                <a:spcPct val="110000"/>
              </a:lnSpc>
              <a:spcBef>
                <a:spcPct val="20000"/>
              </a:spcBef>
              <a:buClr>
                <a:srgbClr val="A50021"/>
              </a:buClr>
              <a:buSzPct val="100000"/>
              <a:buFont typeface="Wingdings" panose="05000000000000000000" pitchFamily="2" charset="2"/>
              <a:buChar char="Ø"/>
            </a:pPr>
            <a:r>
              <a:rPr lang="el-GR" sz="2200" kern="0" dirty="0">
                <a:solidFill>
                  <a:srgbClr val="DADADA">
                    <a:lumMod val="10000"/>
                  </a:srgbClr>
                </a:solidFill>
                <a:latin typeface="Calibri" panose="020F0502020204030204" pitchFamily="34" charset="0"/>
                <a:cs typeface="Calibri" panose="020F0502020204030204" pitchFamily="34" charset="0"/>
              </a:rPr>
              <a:t>Με βάση σχετικές </a:t>
            </a:r>
            <a:r>
              <a:rPr lang="el-GR" sz="2200" kern="0" dirty="0" smtClean="0">
                <a:solidFill>
                  <a:srgbClr val="DADADA">
                    <a:lumMod val="10000"/>
                  </a:srgbClr>
                </a:solidFill>
                <a:latin typeface="Calibri" panose="020F0502020204030204" pitchFamily="34" charset="0"/>
                <a:cs typeface="Calibri" panose="020F0502020204030204" pitchFamily="34" charset="0"/>
              </a:rPr>
              <a:t>μελέτες, γ</a:t>
            </a:r>
            <a:r>
              <a:rPr lang="el-GR" sz="2200" dirty="0" smtClean="0">
                <a:solidFill>
                  <a:srgbClr val="000000"/>
                </a:solidFill>
                <a:latin typeface="Calibri" pitchFamily="34" charset="0"/>
              </a:rPr>
              <a:t>ια </a:t>
            </a:r>
            <a:r>
              <a:rPr lang="el-GR" sz="2200" dirty="0">
                <a:solidFill>
                  <a:srgbClr val="000000"/>
                </a:solidFill>
                <a:latin typeface="Calibri" pitchFamily="34" charset="0"/>
              </a:rPr>
              <a:t>τη βελτιστοποίηση των μακροπρόθεσμων αποτελεσμάτων μετά από μία </a:t>
            </a:r>
            <a:r>
              <a:rPr lang="el-GR" sz="2200" dirty="0" smtClean="0">
                <a:solidFill>
                  <a:srgbClr val="000000"/>
                </a:solidFill>
                <a:latin typeface="Calibri" pitchFamily="34" charset="0"/>
              </a:rPr>
              <a:t>ΟΑΩ</a:t>
            </a:r>
            <a:r>
              <a:rPr lang="el-GR" sz="2200" kern="0" dirty="0" smtClean="0">
                <a:solidFill>
                  <a:srgbClr val="DADADA">
                    <a:lumMod val="10000"/>
                  </a:srgbClr>
                </a:solidFill>
                <a:latin typeface="Calibri" panose="020F0502020204030204" pitchFamily="34" charset="0"/>
                <a:cs typeface="Calibri" panose="020F0502020204030204" pitchFamily="34" charset="0"/>
              </a:rPr>
              <a:t>, προτείνεται η προεγχειρητική απεικονιστική εκτίμηση της γληνοειδούς κοιλότητας με υπολογιστική αξονική τομογραφία. </a:t>
            </a:r>
          </a:p>
        </p:txBody>
      </p:sp>
      <p:sp>
        <p:nvSpPr>
          <p:cNvPr id="6" name="5 - Ορθογώνιο"/>
          <p:cNvSpPr/>
          <p:nvPr/>
        </p:nvSpPr>
        <p:spPr>
          <a:xfrm>
            <a:off x="397843" y="3933056"/>
            <a:ext cx="8494637" cy="2308196"/>
          </a:xfrm>
          <a:prstGeom prst="rect">
            <a:avLst/>
          </a:prstGeom>
        </p:spPr>
        <p:txBody>
          <a:bodyPr wrap="square">
            <a:spAutoFit/>
          </a:bodyPr>
          <a:lstStyle/>
          <a:p>
            <a:pPr>
              <a:lnSpc>
                <a:spcPct val="110000"/>
              </a:lnSpc>
            </a:pPr>
            <a:r>
              <a:rPr lang="el-GR" sz="2200" b="1" dirty="0" smtClean="0">
                <a:solidFill>
                  <a:srgbClr val="000000"/>
                </a:solidFill>
                <a:latin typeface="Calibri" pitchFamily="34" charset="0"/>
              </a:rPr>
              <a:t>Παρατήρηση</a:t>
            </a:r>
            <a:r>
              <a:rPr lang="el-GR" sz="2200" dirty="0" smtClean="0">
                <a:solidFill>
                  <a:srgbClr val="000000"/>
                </a:solidFill>
                <a:latin typeface="Calibri" pitchFamily="34" charset="0"/>
              </a:rPr>
              <a:t>: Η εξατομικευμένη κατανόηση των ανατομικών χαρακτηριστικών της </a:t>
            </a:r>
            <a:r>
              <a:rPr lang="el-GR" sz="2200" dirty="0" smtClean="0">
                <a:solidFill>
                  <a:srgbClr val="000000"/>
                </a:solidFill>
                <a:latin typeface="Calibri" pitchFamily="34" charset="0"/>
              </a:rPr>
              <a:t>γληνοειδούς</a:t>
            </a:r>
            <a:r>
              <a:rPr lang="el-GR" sz="2200" dirty="0" smtClean="0">
                <a:solidFill>
                  <a:srgbClr val="000000"/>
                </a:solidFill>
                <a:latin typeface="Calibri" pitchFamily="34" charset="0"/>
              </a:rPr>
              <a:t> κοιλότητας, των χαρακτηριστικών και παραμέτρων της εκάστοτε πρόθεσης, καθώς και η περαιτέρω μελέτη της εμβιομηχανικής της ανακατασκευασμένης γληνοβραχιονίου άρθρωσης, είναι αναγκαίες προϋποθέσεις για τη βελτιστοποίηση των μακροπρόθεσμων αποτελεσμάτων μετά από μία ΟΑΩ.</a:t>
            </a:r>
            <a:endParaRPr lang="el-GR" sz="2200" dirty="0">
              <a:solidFill>
                <a:srgbClr val="000000"/>
              </a:solidFill>
              <a:latin typeface="Calibri" pitchFamily="34" charset="0"/>
            </a:endParaRPr>
          </a:p>
        </p:txBody>
      </p:sp>
    </p:spTree>
    <p:extLst>
      <p:ext uri="{BB962C8B-B14F-4D97-AF65-F5344CB8AC3E}">
        <p14:creationId xmlns:p14="http://schemas.microsoft.com/office/powerpoint/2010/main" val="3147165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35</a:t>
            </a:fld>
            <a:endParaRPr lang="el-GR" dirty="0"/>
          </a:p>
        </p:txBody>
      </p:sp>
      <p:sp>
        <p:nvSpPr>
          <p:cNvPr id="5" name="1 - Τίτλος"/>
          <p:cNvSpPr txBox="1">
            <a:spLocks/>
          </p:cNvSpPr>
          <p:nvPr/>
        </p:nvSpPr>
        <p:spPr>
          <a:xfrm>
            <a:off x="323528" y="2132856"/>
            <a:ext cx="8568952" cy="1656184"/>
          </a:xfrm>
          <a:prstGeom prst="rect">
            <a:avLst/>
          </a:prstGeom>
          <a:ln w="19050">
            <a:solidFill>
              <a:srgbClr val="A50021"/>
            </a:solidFill>
          </a:ln>
        </p:spPr>
        <p:txBody>
          <a:bodyPr/>
          <a:lstStyle/>
          <a:p>
            <a:pPr algn="ctr">
              <a:defRPr/>
            </a:pPr>
            <a:r>
              <a:rPr lang="el-GR" sz="4400" b="1" kern="0" dirty="0" smtClean="0">
                <a:solidFill>
                  <a:srgbClr val="000000"/>
                </a:solidFill>
                <a:effectLst>
                  <a:outerShdw blurRad="38100" dist="38100" dir="2700000" algn="tl">
                    <a:srgbClr val="000000">
                      <a:alpha val="43137"/>
                    </a:srgbClr>
                  </a:outerShdw>
                </a:effectLst>
                <a:latin typeface="Arial Narrow" panose="020B0606020202030204" pitchFamily="34" charset="0"/>
              </a:rPr>
              <a:t>Ανάστροφη Αρθροπλαστική του Ώμου</a:t>
            </a:r>
            <a:br>
              <a:rPr lang="el-GR" sz="4400" b="1" kern="0" dirty="0" smtClean="0">
                <a:solidFill>
                  <a:srgbClr val="000000"/>
                </a:solidFill>
                <a:effectLst>
                  <a:outerShdw blurRad="38100" dist="38100" dir="2700000" algn="tl">
                    <a:srgbClr val="000000">
                      <a:alpha val="43137"/>
                    </a:srgbClr>
                  </a:outerShdw>
                </a:effectLst>
                <a:latin typeface="Arial Narrow" panose="020B0606020202030204" pitchFamily="34" charset="0"/>
              </a:rPr>
            </a:br>
            <a:r>
              <a:rPr lang="el-GR" sz="3600" b="1" kern="0" dirty="0" smtClean="0">
                <a:solidFill>
                  <a:srgbClr val="A50021"/>
                </a:solidFill>
                <a:effectLst>
                  <a:outerShdw blurRad="38100" dist="38100" dir="2700000" algn="tl">
                    <a:srgbClr val="000000">
                      <a:alpha val="43137"/>
                    </a:srgbClr>
                  </a:outerShdw>
                </a:effectLst>
                <a:latin typeface="Arial Narrow" panose="020B0606020202030204" pitchFamily="34" charset="0"/>
              </a:rPr>
              <a:t>Στοιχεία Εμβιομηχανικής</a:t>
            </a:r>
            <a:endParaRPr lang="el-GR" sz="4400" b="1" kern="0" dirty="0">
              <a:solidFill>
                <a:srgbClr val="A5002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079893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Ανάστροφη Αρθροπλαστική Ώμου</a:t>
            </a:r>
            <a:r>
              <a:rPr lang="el-GR" altLang="el-GR" baseline="-16000" dirty="0" smtClean="0">
                <a:effectLst>
                  <a:outerShdw blurRad="38100" dist="38100" dir="2700000" algn="tl">
                    <a:srgbClr val="000000">
                      <a:alpha val="43137"/>
                    </a:srgbClr>
                  </a:outerShdw>
                </a:effectLst>
              </a:rPr>
              <a:t> [1/5]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79512" y="1270248"/>
            <a:ext cx="8784976" cy="4679032"/>
          </a:xfrm>
        </p:spPr>
        <p:txBody>
          <a:bodyPr/>
          <a:lstStyle/>
          <a:p>
            <a:pPr marL="273050" indent="-273050">
              <a:buSzPct val="100000"/>
            </a:pPr>
            <a:r>
              <a:rPr lang="el-GR" dirty="0" smtClean="0"/>
              <a:t>Ο τύπος αυτός αρθροπλαστικής ονομάζεται «ανάστροφος» διότι οι</a:t>
            </a:r>
            <a:r>
              <a:rPr lang="en-US" dirty="0" smtClean="0"/>
              <a:t> </a:t>
            </a:r>
            <a:r>
              <a:rPr lang="el-GR" dirty="0" smtClean="0"/>
              <a:t>αρθρικές επιφάνειες αντικαθιστώνται αντίστροφα από την ανατομική τους σχέση. </a:t>
            </a:r>
          </a:p>
          <a:p>
            <a:pPr marL="273050" indent="-273050">
              <a:buSzPct val="100000"/>
            </a:pPr>
            <a:r>
              <a:rPr lang="el-GR" dirty="0" smtClean="0"/>
              <a:t>Στη θέση της </a:t>
            </a:r>
            <a:r>
              <a:rPr lang="el-GR" dirty="0" smtClean="0"/>
              <a:t>ωμογλήνης</a:t>
            </a:r>
            <a:r>
              <a:rPr lang="el-GR" dirty="0" smtClean="0"/>
              <a:t> τοποθετείται μια μεταλλική σφαίρα </a:t>
            </a:r>
            <a:r>
              <a:rPr lang="el-GR" sz="2400" dirty="0" smtClean="0"/>
              <a:t>(</a:t>
            </a:r>
            <a:r>
              <a:rPr lang="el-GR" dirty="0" smtClean="0"/>
              <a:t>glenosphere), ενώ στη θέση της βραχιόνιας κεφαλής τοποθετείται μια κοίλη επιφάνεια που αποτελείται από πολυαιθυλένιο το οποίο στηρίζεται σε ένα στειλεό, ο οποίος εισέρχεται εντός του μυελικού αυλού του βραχιονίου οστού. </a:t>
            </a:r>
          </a:p>
          <a:p>
            <a:pPr marL="273050" indent="-273050">
              <a:buSzPct val="100000"/>
            </a:pPr>
            <a:r>
              <a:rPr lang="el-GR" dirty="0" smtClean="0"/>
              <a:t>Με τον τρόπο αυτό, η κοίλη επιφάνεια του βραχιονίου κινείται επί της αντίστοιχης κυρτής </a:t>
            </a:r>
            <a:r>
              <a:rPr lang="el-GR" dirty="0">
                <a:solidFill>
                  <a:srgbClr val="DADADA">
                    <a:lumMod val="10000"/>
                  </a:srgbClr>
                </a:solidFill>
              </a:rPr>
              <a:t>glenosphere</a:t>
            </a:r>
            <a:r>
              <a:rPr lang="el-GR" dirty="0" smtClean="0"/>
              <a:t>, αντίθετα δηλαδή με ότι συμβαίνει στο φυσιολογικό ώμο.</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36</a:t>
            </a:fld>
            <a:endParaRPr lang="el-GR" dirty="0"/>
          </a:p>
        </p:txBody>
      </p:sp>
    </p:spTree>
    <p:extLst>
      <p:ext uri="{BB962C8B-B14F-4D97-AF65-F5344CB8AC3E}">
        <p14:creationId xmlns:p14="http://schemas.microsoft.com/office/powerpoint/2010/main" val="9969387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Ανάστροφη Αρθροπλαστική Ώμου</a:t>
            </a:r>
            <a:r>
              <a:rPr lang="el-GR" altLang="el-GR" baseline="-16000" dirty="0" smtClean="0">
                <a:effectLst>
                  <a:outerShdw blurRad="38100" dist="38100" dir="2700000" algn="tl">
                    <a:srgbClr val="000000">
                      <a:alpha val="43137"/>
                    </a:srgbClr>
                  </a:outerShdw>
                </a:effectLst>
              </a:rPr>
              <a:t> [2/5] </a:t>
            </a:r>
            <a:endParaRPr lang="el-GR" dirty="0">
              <a:effectLst>
                <a:outerShdw blurRad="38100" dist="38100" dir="2700000" algn="tl">
                  <a:srgbClr val="000000">
                    <a:alpha val="43137"/>
                  </a:srgbClr>
                </a:outerShdw>
              </a:effectLst>
            </a:endParaRPr>
          </a:p>
        </p:txBody>
      </p:sp>
      <p:sp>
        <p:nvSpPr>
          <p:cNvPr id="5" name="4 - Θέση περιεχομένου"/>
          <p:cNvSpPr>
            <a:spLocks noGrp="1"/>
          </p:cNvSpPr>
          <p:nvPr>
            <p:ph idx="1"/>
          </p:nvPr>
        </p:nvSpPr>
        <p:spPr>
          <a:xfrm>
            <a:off x="35496" y="1052736"/>
            <a:ext cx="9036496" cy="1800200"/>
          </a:xfrm>
        </p:spPr>
        <p:txBody>
          <a:bodyPr/>
          <a:lstStyle/>
          <a:p>
            <a:pPr>
              <a:lnSpc>
                <a:spcPct val="100000"/>
              </a:lnSpc>
              <a:buSzPct val="100000"/>
              <a:defRPr/>
            </a:pPr>
            <a:r>
              <a:rPr lang="el-GR" dirty="0" smtClean="0">
                <a:solidFill>
                  <a:srgbClr val="000000"/>
                </a:solidFill>
              </a:rPr>
              <a:t>Σε μεγάλες εκφυλιστικές ή</a:t>
            </a:r>
            <a:r>
              <a:rPr lang="en-US" dirty="0" smtClean="0">
                <a:solidFill>
                  <a:srgbClr val="000000"/>
                </a:solidFill>
              </a:rPr>
              <a:t> </a:t>
            </a:r>
            <a:r>
              <a:rPr lang="el-GR" dirty="0" smtClean="0">
                <a:solidFill>
                  <a:srgbClr val="000000"/>
                </a:solidFill>
              </a:rPr>
              <a:t>παραμελημένες ρήξεις του τενοντίου πετάλου των</a:t>
            </a:r>
            <a:r>
              <a:rPr lang="en-US" dirty="0" smtClean="0">
                <a:solidFill>
                  <a:srgbClr val="000000"/>
                </a:solidFill>
              </a:rPr>
              <a:t> </a:t>
            </a:r>
            <a:r>
              <a:rPr lang="el-GR" dirty="0" smtClean="0">
                <a:solidFill>
                  <a:srgbClr val="000000"/>
                </a:solidFill>
              </a:rPr>
              <a:t>στροφέων, η βλάβη είναι μη-επιδιορθώσιμη, εμφανίζεται «ψευδοπαράλυση» και η</a:t>
            </a:r>
            <a:r>
              <a:rPr lang="en-US" dirty="0" smtClean="0">
                <a:solidFill>
                  <a:srgbClr val="000000"/>
                </a:solidFill>
              </a:rPr>
              <a:t> </a:t>
            </a:r>
            <a:r>
              <a:rPr lang="el-GR" dirty="0" smtClean="0">
                <a:solidFill>
                  <a:srgbClr val="000000"/>
                </a:solidFill>
              </a:rPr>
              <a:t>λειτουργικότητα του ώμου καταργείται λόγω έλλειψης</a:t>
            </a:r>
            <a:r>
              <a:rPr lang="el-GR" dirty="0" smtClean="0"/>
              <a:t> ενός σταθερού υπομοχλίου για την ανύψωση του βραχίονα.</a:t>
            </a:r>
            <a:r>
              <a:rPr lang="el-GR" dirty="0" smtClean="0">
                <a:solidFill>
                  <a:srgbClr val="000000"/>
                </a:solidFill>
              </a:rPr>
              <a:t> </a:t>
            </a:r>
            <a:endParaRPr lang="en-US" dirty="0" smtClean="0">
              <a:solidFill>
                <a:srgbClr val="000000"/>
              </a:solidFill>
            </a:endParaRPr>
          </a:p>
        </p:txBody>
      </p:sp>
      <p:sp>
        <p:nvSpPr>
          <p:cNvPr id="4" name="3 - Θέση αριθμού διαφάνειας"/>
          <p:cNvSpPr>
            <a:spLocks noGrp="1"/>
          </p:cNvSpPr>
          <p:nvPr>
            <p:ph type="sldNum" sz="quarter" idx="12"/>
          </p:nvPr>
        </p:nvSpPr>
        <p:spPr>
          <a:xfrm>
            <a:off x="8532440" y="6337126"/>
            <a:ext cx="576064" cy="476250"/>
          </a:xfrm>
        </p:spPr>
        <p:txBody>
          <a:bodyPr/>
          <a:lstStyle/>
          <a:p>
            <a:pPr>
              <a:defRPr/>
            </a:pPr>
            <a:fld id="{8198C6A6-8556-485F-81D9-A8F098D09877}" type="slidenum">
              <a:rPr lang="el-GR" smtClean="0"/>
              <a:pPr>
                <a:defRPr/>
              </a:pPr>
              <a:t>37</a:t>
            </a:fld>
            <a:endParaRPr lang="el-GR" dirty="0"/>
          </a:p>
        </p:txBody>
      </p:sp>
      <p:sp>
        <p:nvSpPr>
          <p:cNvPr id="31748" name="AutoShape 4" descr="data:image/jpeg;base64,/9j/4AAQSkZJRgABAQAAAQABAAD/2wCEAAkGBxQSEBUSEA8RFhMWFBATEBcXFRQSFhYQGBMXGBYYFxcZHyggGBslGxUUITEhJSkrLi46FyAzODMsNystLisBCgoKDg0OGBAQGiwlHyUyLC4sNys3LCwrMCwsNCwzLDIsNCwsLCsrLCwsKy8rLCw0KywsKysvKyssLCsrKyssLP/AABEIAKMBNQMBIgACEQEDEQH/xAAbAAEBAAMBAQEAAAAAAAAAAAAABAMFBgIBB//EAEQQAAICAQMBBQUEBwQIBwAAAAECAAMRBBIhMQUTIkFRBjJhcYEjUpGhFDNCcoKSsWLBwsMHc5Oio7LS8BUWNERUY9H/xAAXAQEBAQEAAAAAAAAAAAAAAAAAAQID/8QAGhEBAQEBAQEBAAAAAAAAAAAAAAERIQISA//aAAwDAQACEQMRAD8A/cYiICIiAiIgIiICIiAiIgIiICIiAiIgIiICIiAiIgIiICIiAiIgIiICIiAiIgIiICIiAiIgIiICIiAiIgJ4utCqWZgFHJJ4AE9zX0J3r94/uKzClfLKkg2H1OQceg584Hoaix/1VYVfJ7MjPxFY5I+ZWev0Ww+9qH/hVFH5gn85ZECRtI3lqLR/sz/VZ4Zrk5IW1fPaNlmPkTtY/wAsuiBj096uoZDlT0P/AH0OeMTJILB3VoYe5awVx5LbjCt/FgKfjt+Ob4CIiAiIgIiICIiAkT67JK0pvIJDHO2tSPIt5n4KDjzxPmrzY4pBIXbvtI4OwkgID5bsNz6KcdciyusKAqgAAAADgADoAIEootPvXBfgiDj6vnP4Cff0Nv8A5F3/AA/+mVxAiNVy8rYrj0ddp+jp0/lMy6XVbyVKlXXG5TjIB6EEdVOOD/QgiUSPtCgkCysfaJkr/aX9pD8Gx9CAfKBZEx0Wh0V1PhYBl+RGRMkBERAREQEREBERAREQEREBERAREQBkHYdeKFxnaS7oD5Vs5ZR+BErvUFWDHAIIY5xgY558ph7KcmissMHYvw8uuPLPXHxgVREQERECXtOvdS489rEfBgMg/QgTPRZuVW9QD+IzMXaD4qsJ6BHP+6Z70qba1X0VR+AEDLERAREQEREBERA19NedVY4zxXVW/oXBZh9Qrf7/AMJsJDoeLbwORvRifRzWoK/QKh/jl0BERAREQIuzBjvE8ltfHyYCz+rmWyLs73rj63HH0rRT+amWwEREBERAREQEREBERAREQEREBERAh7TG7ZUeFsYh/iqqWKj54x8sy6SdqafvKXXCklW27hkBscH6GZdFYGrRgCAUQgE5IBAIyfMwM0REBERAg1bd44pHujDXn0XqqfNj+QPqJfI9AMNd/rf8quWQOe7c7btptda1pKVaY6mzvGZCwDMNqsOF93qQesl1ntvWh8NVrAGzvMqFOEpsdwmT7wasKQcdfOdBquzKbHV7aKndfcZkVmXnPBIyOeZ8s7KoZmZtPSWbO9jWhLAqVO4458JI+Rgam/2vpT3g647wksONtTBbsbc5KMQCPPyyOZ6p9pR3DXW02Li56VQbS/AJBPi25wCes2lfZNCkldPSCdoJFaAkKMLnjyHSYF0FVbLWtNQqYNtQIoQWjJyFxgEqz5/dgR1+1tJDHbdlSgK7Mtl8lMAE5yAD9R58TFd7XVivvFR+7U1m5zt2oCocjwsSWCEHgEfHPE29nZFDEFtNSSM4JrQkZABxx6AD6QnZFAII01IKqEUitAQgOQoOOBnnECPsv2irvsWtUtUsjP41CjAOCAc+I8g+HIwRkjImz1l2yt3AyVVmA9cAmYdL2VRWQ1WnpQgFQVrVSFJyQCBwM+UrxAwaCjZWBncTlmb7ztyzfUnpKJr+yawptRVAxceBwuCiMMDy4I+uT5zYQEREBJtdqdi+EZdjtqX1fHn6AYJJ9AZTI7v/AFFf+qv/AOamBl0en7tAucnksfNnJyzH5kk/WZ4iAiIgIiICIiAiIgJNo9fXapatwQLLaj1X7Wt2R1564ZGH0lM5a72O3YU6p9g1NurRdleVte83HxYzgMePh1zA6bvR94efmPLrPu8ccjnpz1+U4a/2CBvrCrUKF060lx4bd4Swd5gAAsdwB8iGbzxNzZ7Oad0qodwe6rvRVG3cO8Ayyg5KleCD5QN8b1HV16EjkdBwT8uR+M+i1TnDDg7TyOGxnB+OCOJylnsLUQftSCe8DYqqA2v3WVVcfZj7Ee7j3mPUz3/5HrwM3MeWJOyvJLLWGbOOH+yBD9VycdYHVBgehHofnPsh7H7LTTVCqsDAyScAFmJ5LY6n4y6AkPZBHdlQR4XtBH3ftGwMeXGPyl01+u7jd9oiNZ5ALvsx5cAE4/KBsImu0GnIcuK+7TbgKWySc53FQSF/rzz0mxgIiIEWiGLb/i6MPkakH9VMtmJaAHZxnLBQfTw5x9fEfymWAiIgJNr1OzcASUIdcdfD1A+YyPrKYgfFbIyDkHkH4T7Jez+FKfcJUfudUx/CQPoZVAREQIVYDVMDgFqq8f2sPZnHrjI/mEuk2u7rb9ts25434Iz8M+c140wcr3FJrAZGNhBr8IYEhV945AI5AHOeekDcxEQEi1fF1J9TYn4pu/wS2YrqQ20n9lgy/PBH9CYGWIiAiIgIiICIiAiIgIiIGg12h1ffO9Vild9LVhrXrArXb3lZQIw5w7b+vOMY5kPs/wCzFtNr3XWK1r1MhcM7HvGFYLcgfc/pOtiBxKdh9oisr+kpnua61zfccOAgJJ2ZJ3K7buvj2nIE6DsKi2sMNTbuuYs/DMyCvcdoTIHQEZwPMfCbaavtzVbFHdruuGXrHQY6HefJTnHxJGOmQGzJwMn6yP8A8RU8VK9nxQZX+c4X85pad+oG6xyVydwXARWBwVOeMggjo5BHvCe9OrsXCqSVD4VtVauefCRjOVP5dIG2NVtnvsK181QksR6Gw4x9Bn4ynT6dUGEUAdTjzPqT5n4mc5bqCNpVHIceAHU3pltyADlsft/kZeNBxk6Oo+ubC7fiy/3wNzE1uirVXGNPbWefPKfXaxX8RNlAREQEREBERAREQJX8NoPk42n95csv5b/wEqkXbFoSlnY42YdfUsDkKPM593A65nP6vte21N6nZUcbAuS7590DaQSTkYIIHzHMDo7teinbu3P91AXb6heg+JxPHeXP7qLWPV/G/wBFU4H1b6TSaJbQQi94QgPfqgqoG5gCmwEBiPeyx64+YFNtjJ+sXUKPU6ikDPpy4gbXT6FVO45Z/N25b5DyUfAYEqmlr0rsATSSCM+LVWMfwAK/gZRo69rj7C5Ooz3u+vp6b/8ADA2UREBERAREQEREBERAREQEREBE5j2m7G1F1ljUWhA2jup6K26xmyq8+6P7UwaintI7lrcKF7zYR3J3cXmocqfDzplOcHhvmQ66Jx92n7UDsEuBULctRIpJPNvdtbwPF+pxtGOGyJl19PaILJVYzKpY1uf0cM6/YbVOVwvTUAtt/aBAPSB1F1oVSzHCqCzH0AGTOYtsvZiEp3biBeGKojbkJFO/JZdikcqDlienM23aQsbZXlPHYuRgnwLlznnn3QP4ph0iX8qDTt73Ud9lX3+J9ybece6w6/CBxnb1Gppt3M7BnwWKhQCwAUHIOW/ZU5xk4OBmbH2b7YTV1uLNQyGoitgyBHD7csVLKGHBHy9TN52p2aNX3iWNjbsOnPkjYzvI/aJIZT8MjjJmh9iFNv6X+kbe+q1C0uUDV4ZKUyRn1J6g4O0GFk5rdNbWAq06YWKPCzWMSAh94ITneT8OOepxiZNPqL9iJgAKuCyuHc46DxLgceZyT+cxWs6nn7Qeo4cfMdG+mPlLtC6tyuD69cg+hB6H4GEVdnUlQfCADyfE1js33mY49OmP/wAls+L0n2AiIgIiICIiAiJi1V4rRnPRVZj8gMwNB2zZ3typ1RS3yYqBv/N0X6uJN2PorEcAHvVpLvhjtOXZtgB6ZRMgA8EMORL00pV0Vve7nLfF+8zZj+JhOQ9pfahEp1OjqSxrrA7MUIO2kkIpxnPNa8gZIyOMHMsmpeNxd7XaPVXrRW7ZAc2W7CO7UDkLYeniwNwyPj5zcaaxWONLpyTwDdaGwB67m8dh68D6kT8c/wBH+oZe06NqL4jaiZfAO6l+uFOOk/blOpI/9uPj9o35cTXvz83CXYwdl3WBW20A177O7xYuSuf2V6Bev7XHI6YM3C/KSrTYR4rseuxAvP8AFug6bAy91hHqWCY/kC/nMKrnwma3CN+rWyz0be4X+cnBH7uYHZQbl1rHwRRn62MNx+YxAya/tELW5pxbaFYpWpDMzdAMDoMkZPlOc7N1PaKV9xZWGtqq1DtaymwXOAppVSpQBjvYH/V/HM6zT6VE9xAM4yfM+mT1P1maBwj6/tDve9Wqx1RcInd2ULY7V5YkMcqAy4CtkjPXmVajtjVjaFqsdX4Zxprq+MAblViWqIJz4t2dpxidjEDmru0dVWlQWks36KrnNbubNQEO5CykCoggHLA7s4GDJn7Y15/V6dduDhjRaN/64hthcNX+qrG05P2oOemeuiBxlPtJq33FdMNgd1LCm5+6KtYuwoDm8kog3JgJv56T1qu3O0FVWGiHiIyNlj9yBnIbYc27jtUFQMZ3YIE69EA4AA5J445JyT+JM9QOSftjXBhmhVQu3IouswmdQqqQrZJJroO4DgW9Jvuw9TZZp63uUrYQd42NXyCR7rEkA4yM88+XSXxAREQEREBERAiY51I/s1Mf5nX/AKDPIG29h5WKlg/eQhX/ACNf5z1TzqbD6V0r9d1hP9RPmrH29X7tw/5D/dAk1LWKveKU/VqCGUsS5Y7QuGHJLAfWT2rdSSTVQQ5RrHQGvNxUIS+S3kqAMfQZIxNjeM9wPIuCf4a2YfmAfpPuqQNeqNyrU3hh5EFqx/eYGsS3LlSCrDkqwwwHr8R8RkSyrShiG5DeTKSGx6fEfA8T7p6ltTu7hl03Lu6MGU43Kw5UlSjcfemfQadlyLOSDgNwN644bA6HyPyge+8dPeG9fvKPEP3k8/mv4CUVWhhlSCP+8z3OT9pTd+kN3Z1ef0Zf0UVBzWdVvfizju8Y2Z38YgdZE5Fu2dcWdV0w8NjYJpt2lBgYHiwed3iB5GOJD2p7WavTqe806jjYrGq0KbRZtBHiwwZNz7cgqEPLcZDvInCavtvX2ae7ZTtYgip66rbMArZtKEHD79tZDg4XvfEOJ3S9BA+xEQEj7W/V4+89KfRrFB/ImWSLtAZalfW0H+Wt2/qogYe1rNj12eguU/Ipv/yxPwr2h41d71hh3bKNy5yroiozZHTxK0/a/bK3ZpS/HhbLZ+5tYP8A7pY/SfnPsHpGa0220bq0rfVWO5UIbWPgBHLN4Q7YxjIHM6fnc2seu5Gj9j9QdXr6Starer7jaq/ZsNpBNtakHd6MpGTjPGZ+z6fUDlRZYtqkq9YPfYby6gnaQQQTjgyY9mbaWew/aOay4UCtRl1wnh5KgHbgkg8nEvtq7q5CgCq/gYAYG8ZZTx6r3gz+7M+vW1qTGdTaw/ZT1J8T/HgHap+rT0uiXOWy58i53Y+Q6L9AJTEypERAREQEREBERAREQEREBERAREQERECPRfrLz/8AYq/hTX/eTPd9RNtbDoosz9QMf0MoAn2BNdSTZWR7q7yfquB/UyfvwdZs81o3fRrMf4PzE2M+bRnOBnpnzxAmrpK3Mw911Xd8LF4z8cqQP4B6yqIgJB21rzRSbAgY7q15JRV3OF3OwB2oM5JwekviByul9qnsv7mvTozZHiFr7Nm1ixz3eScocDHOVOeZqbva6x1DWaatk7gWPUSWTvj3BCFzX4WXc4wR148p+gRA4uv25LE7NKCgsFYbvgPvZDeHCthRtGcHdjIIInaSPRdl00s71UojWHNhUYLYLMM/DLucerE+ZlkBERASDVuP0ihPPF9g/hVV/wAz85fPmOc45gcZ/pM1QFCVE4DthvqQoH4F/wAJR7O6QCpFUcW3b/lRSAF+m5V/2k6m2lWGHVWHoQCPwM816dVxtRRtXYuABhPQAdBwPwl3mJndSdt2ha1z+1dp1/4qk/TAMsupDjDDjKn08SkEH8QJ7ZQeCAfnzPsikREBERAREQEREBERAREQEREBERAREQEREBERAREQEREBERAREQEREBERAREQEREBERAREQEREBERAREQEREBERAREQEREBERAREQEREBERAREQEREBERAREQEREBERAREQEREBERAREQEREBERAREQEREBERAREQ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solidFill>
                <a:srgbClr val="FFFFFF"/>
              </a:solidFill>
            </a:endParaRPr>
          </a:p>
        </p:txBody>
      </p:sp>
      <p:sp>
        <p:nvSpPr>
          <p:cNvPr id="31750" name="AutoShape 6" descr="data:image/jpeg;base64,/9j/4AAQSkZJRgABAQAAAQABAAD/2wCEAAkGBxQSEBUSEA8RFhMWFBATEBcXFRQSFhYQGBMXGBYYFxcZHyggGBslGxUUITEhJSkrLi46FyAzODMsNystLisBCgoKDg0OGBAQGiwlHyUyLC4sNys3LCwrMCwsNCwzLDIsNCwsLCsrLCwsKy8rLCw0KywsKysvKyssLCsrKyssLP/AABEIAKMBNQMBIgACEQEDEQH/xAAbAAEBAAMBAQEAAAAAAAAAAAAABAMFBgIBB//EAEQQAAICAQMBBQUEBwQIBwAAAAECAAMRBBIhMQUTIkFRBjJhcYEjUpGhFDNCcoKSsWLBwsMHc5Oio7LS8BUWNERUY9H/xAAXAQEBAQEAAAAAAAAAAAAAAAAAAQID/8QAGhEBAQEBAQEBAAAAAAAAAAAAAAERIQISA//aAAwDAQACEQMRAD8A/cYiICIiAiIgIiICIiAiIgIiICIiAiIgIiICIiAiIgIiICIiAiIgIiICIiAiIgIiICIiAiIgIiICIiAiIgJ4utCqWZgFHJJ4AE9zX0J3r94/uKzClfLKkg2H1OQceg584Hoaix/1VYVfJ7MjPxFY5I+ZWev0Ww+9qH/hVFH5gn85ZECRtI3lqLR/sz/VZ4Zrk5IW1fPaNlmPkTtY/wAsuiBj096uoZDlT0P/AH0OeMTJILB3VoYe5awVx5LbjCt/FgKfjt+Ob4CIiAiIgIiICIiAkT67JK0pvIJDHO2tSPIt5n4KDjzxPmrzY4pBIXbvtI4OwkgID5bsNz6KcdciyusKAqgAAAADgADoAIEootPvXBfgiDj6vnP4Cff0Nv8A5F3/AA/+mVxAiNVy8rYrj0ddp+jp0/lMy6XVbyVKlXXG5TjIB6EEdVOOD/QgiUSPtCgkCysfaJkr/aX9pD8Gx9CAfKBZEx0Wh0V1PhYBl+RGRMkBERAREQEREBERAREQEREBERAREQBkHYdeKFxnaS7oD5Vs5ZR+BErvUFWDHAIIY5xgY558ph7KcmissMHYvw8uuPLPXHxgVREQERECXtOvdS489rEfBgMg/QgTPRZuVW9QD+IzMXaD4qsJ6BHP+6Z70qba1X0VR+AEDLERAREQEREBERA19NedVY4zxXVW/oXBZh9Qrf7/AMJsJDoeLbwORvRifRzWoK/QKh/jl0BERAREQIuzBjvE8ltfHyYCz+rmWyLs73rj63HH0rRT+amWwEREBERAREQEREBERAREQEREBERAh7TG7ZUeFsYh/iqqWKj54x8sy6SdqafvKXXCklW27hkBscH6GZdFYGrRgCAUQgE5IBAIyfMwM0REBERAg1bd44pHujDXn0XqqfNj+QPqJfI9AMNd/rf8quWQOe7c7btptda1pKVaY6mzvGZCwDMNqsOF93qQesl1ntvWh8NVrAGzvMqFOEpsdwmT7wasKQcdfOdBquzKbHV7aKndfcZkVmXnPBIyOeZ8s7KoZmZtPSWbO9jWhLAqVO4458JI+Rgam/2vpT3g647wksONtTBbsbc5KMQCPPyyOZ6p9pR3DXW02Li56VQbS/AJBPi25wCes2lfZNCkldPSCdoJFaAkKMLnjyHSYF0FVbLWtNQqYNtQIoQWjJyFxgEqz5/dgR1+1tJDHbdlSgK7Mtl8lMAE5yAD9R58TFd7XVivvFR+7U1m5zt2oCocjwsSWCEHgEfHPE29nZFDEFtNSSM4JrQkZABxx6AD6QnZFAII01IKqEUitAQgOQoOOBnnECPsv2irvsWtUtUsjP41CjAOCAc+I8g+HIwRkjImz1l2yt3AyVVmA9cAmYdL2VRWQ1WnpQgFQVrVSFJyQCBwM+UrxAwaCjZWBncTlmb7ztyzfUnpKJr+yawptRVAxceBwuCiMMDy4I+uT5zYQEREBJtdqdi+EZdjtqX1fHn6AYJJ9AZTI7v/AFFf+qv/AOamBl0en7tAucnksfNnJyzH5kk/WZ4iAiIgIiICIiAiIgJNo9fXapatwQLLaj1X7Wt2R1564ZGH0lM5a72O3YU6p9g1NurRdleVte83HxYzgMePh1zA6bvR94efmPLrPu8ccjnpz1+U4a/2CBvrCrUKF060lx4bd4Swd5gAAsdwB8iGbzxNzZ7Oad0qodwe6rvRVG3cO8Ayyg5KleCD5QN8b1HV16EjkdBwT8uR+M+i1TnDDg7TyOGxnB+OCOJylnsLUQftSCe8DYqqA2v3WVVcfZj7Ee7j3mPUz3/5HrwM3MeWJOyvJLLWGbOOH+yBD9VycdYHVBgehHofnPsh7H7LTTVCqsDAyScAFmJ5LY6n4y6AkPZBHdlQR4XtBH3ftGwMeXGPyl01+u7jd9oiNZ5ALvsx5cAE4/KBsImu0GnIcuK+7TbgKWySc53FQSF/rzz0mxgIiIEWiGLb/i6MPkakH9VMtmJaAHZxnLBQfTw5x9fEfymWAiIgJNr1OzcASUIdcdfD1A+YyPrKYgfFbIyDkHkH4T7Jez+FKfcJUfudUx/CQPoZVAREQIVYDVMDgFqq8f2sPZnHrjI/mEuk2u7rb9ts25434Iz8M+c140wcr3FJrAZGNhBr8IYEhV945AI5AHOeekDcxEQEi1fF1J9TYn4pu/wS2YrqQ20n9lgy/PBH9CYGWIiAiIgIiICIiAiIgIiIGg12h1ffO9Vild9LVhrXrArXb3lZQIw5w7b+vOMY5kPs/wCzFtNr3XWK1r1MhcM7HvGFYLcgfc/pOtiBxKdh9oisr+kpnua61zfccOAgJJ2ZJ3K7buvj2nIE6DsKi2sMNTbuuYs/DMyCvcdoTIHQEZwPMfCbaavtzVbFHdruuGXrHQY6HefJTnHxJGOmQGzJwMn6yP8A8RU8VK9nxQZX+c4X85pad+oG6xyVydwXARWBwVOeMggjo5BHvCe9OrsXCqSVD4VtVauefCRjOVP5dIG2NVtnvsK181QksR6Gw4x9Bn4ynT6dUGEUAdTjzPqT5n4mc5bqCNpVHIceAHU3pltyADlsft/kZeNBxk6Oo+ubC7fiy/3wNzE1uirVXGNPbWefPKfXaxX8RNlAREQEREBERAREQJX8NoPk42n95csv5b/wEqkXbFoSlnY42YdfUsDkKPM593A65nP6vte21N6nZUcbAuS7590DaQSTkYIIHzHMDo7teinbu3P91AXb6heg+JxPHeXP7qLWPV/G/wBFU4H1b6TSaJbQQi94QgPfqgqoG5gCmwEBiPeyx64+YFNtjJ+sXUKPU6ikDPpy4gbXT6FVO45Z/N25b5DyUfAYEqmlr0rsATSSCM+LVWMfwAK/gZRo69rj7C5Ooz3u+vp6b/8ADA2UREBERAREQEREBERAREQEREBE5j2m7G1F1ljUWhA2jup6K26xmyq8+6P7UwaintI7lrcKF7zYR3J3cXmocqfDzplOcHhvmQ66Jx92n7UDsEuBULctRIpJPNvdtbwPF+pxtGOGyJl19PaILJVYzKpY1uf0cM6/YbVOVwvTUAtt/aBAPSB1F1oVSzHCqCzH0AGTOYtsvZiEp3biBeGKojbkJFO/JZdikcqDlienM23aQsbZXlPHYuRgnwLlznnn3QP4ph0iX8qDTt73Ud9lX3+J9ybece6w6/CBxnb1Gppt3M7BnwWKhQCwAUHIOW/ZU5xk4OBmbH2b7YTV1uLNQyGoitgyBHD7csVLKGHBHy9TN52p2aNX3iWNjbsOnPkjYzvI/aJIZT8MjjJmh9iFNv6X+kbe+q1C0uUDV4ZKUyRn1J6g4O0GFk5rdNbWAq06YWKPCzWMSAh94ITneT8OOepxiZNPqL9iJgAKuCyuHc46DxLgceZyT+cxWs6nn7Qeo4cfMdG+mPlLtC6tyuD69cg+hB6H4GEVdnUlQfCADyfE1js33mY49OmP/wAls+L0n2AiIgIiICIiAiJi1V4rRnPRVZj8gMwNB2zZ3typ1RS3yYqBv/N0X6uJN2PorEcAHvVpLvhjtOXZtgB6ZRMgA8EMORL00pV0Vve7nLfF+8zZj+JhOQ9pfahEp1OjqSxrrA7MUIO2kkIpxnPNa8gZIyOMHMsmpeNxd7XaPVXrRW7ZAc2W7CO7UDkLYeniwNwyPj5zcaaxWONLpyTwDdaGwB67m8dh68D6kT8c/wBH+oZe06NqL4jaiZfAO6l+uFOOk/blOpI/9uPj9o35cTXvz83CXYwdl3WBW20A177O7xYuSuf2V6Bev7XHI6YM3C/KSrTYR4rseuxAvP8AFug6bAy91hHqWCY/kC/nMKrnwma3CN+rWyz0be4X+cnBH7uYHZQbl1rHwRRn62MNx+YxAya/tELW5pxbaFYpWpDMzdAMDoMkZPlOc7N1PaKV9xZWGtqq1DtaymwXOAppVSpQBjvYH/V/HM6zT6VE9xAM4yfM+mT1P1maBwj6/tDve9Wqx1RcInd2ULY7V5YkMcqAy4CtkjPXmVajtjVjaFqsdX4Zxprq+MAblViWqIJz4t2dpxidjEDmru0dVWlQWks36KrnNbubNQEO5CykCoggHLA7s4GDJn7Y15/V6dduDhjRaN/64hthcNX+qrG05P2oOemeuiBxlPtJq33FdMNgd1LCm5+6KtYuwoDm8kog3JgJv56T1qu3O0FVWGiHiIyNlj9yBnIbYc27jtUFQMZ3YIE69EA4AA5J445JyT+JM9QOSftjXBhmhVQu3IouswmdQqqQrZJJroO4DgW9Jvuw9TZZp63uUrYQd42NXyCR7rEkA4yM88+XSXxAREQEREBERAiY51I/s1Mf5nX/AKDPIG29h5WKlg/eQhX/ACNf5z1TzqbD6V0r9d1hP9RPmrH29X7tw/5D/dAk1LWKveKU/VqCGUsS5Y7QuGHJLAfWT2rdSSTVQQ5RrHQGvNxUIS+S3kqAMfQZIxNjeM9wPIuCf4a2YfmAfpPuqQNeqNyrU3hh5EFqx/eYGsS3LlSCrDkqwwwHr8R8RkSyrShiG5DeTKSGx6fEfA8T7p6ltTu7hl03Lu6MGU43Kw5UlSjcfemfQadlyLOSDgNwN644bA6HyPyge+8dPeG9fvKPEP3k8/mv4CUVWhhlSCP+8z3OT9pTd+kN3Z1ef0Zf0UVBzWdVvfizju8Y2Z38YgdZE5Fu2dcWdV0w8NjYJpt2lBgYHiwed3iB5GOJD2p7WavTqe806jjYrGq0KbRZtBHiwwZNz7cgqEPLcZDvInCavtvX2ae7ZTtYgip66rbMArZtKEHD79tZDg4XvfEOJ3S9BA+xEQEj7W/V4+89KfRrFB/ImWSLtAZalfW0H+Wt2/qogYe1rNj12eguU/Ipv/yxPwr2h41d71hh3bKNy5yroiozZHTxK0/a/bK3ZpS/HhbLZ+5tYP8A7pY/SfnPsHpGa0220bq0rfVWO5UIbWPgBHLN4Q7YxjIHM6fnc2seu5Gj9j9QdXr6Starer7jaq/ZsNpBNtakHd6MpGTjPGZ+z6fUDlRZYtqkq9YPfYby6gnaQQQTjgyY9mbaWew/aOay4UCtRl1wnh5KgHbgkg8nEvtq7q5CgCq/gYAYG8ZZTx6r3gz+7M+vW1qTGdTaw/ZT1J8T/HgHap+rT0uiXOWy58i53Y+Q6L9AJTEypERAREQEREBERAREQEREBERAREQERECPRfrLz/8AYq/hTX/eTPd9RNtbDoosz9QMf0MoAn2BNdSTZWR7q7yfquB/UyfvwdZs81o3fRrMf4PzE2M+bRnOBnpnzxAmrpK3Mw911Xd8LF4z8cqQP4B6yqIgJB21rzRSbAgY7q15JRV3OF3OwB2oM5JwekviByul9qnsv7mvTozZHiFr7Nm1ixz3eScocDHOVOeZqbva6x1DWaatk7gWPUSWTvj3BCFzX4WXc4wR148p+gRA4uv25LE7NKCgsFYbvgPvZDeHCthRtGcHdjIIInaSPRdl00s71UojWHNhUYLYLMM/DLucerE+ZlkBERASDVuP0ihPPF9g/hVV/wAz85fPmOc45gcZ/pM1QFCVE4DthvqQoH4F/wAJR7O6QCpFUcW3b/lRSAF+m5V/2k6m2lWGHVWHoQCPwM816dVxtRRtXYuABhPQAdBwPwl3mJndSdt2ha1z+1dp1/4qk/TAMsupDjDDjKn08SkEH8QJ7ZQeCAfnzPsikREBERAREQEREBERAREQEREBERAREQEREBERAREQEREBERAREQEREBERAREQEREBERAREQEREBERAREQEREBERAREQEREBERAREQEREBERAREQEREBERAREQEREBERAREQEREBERAREQEREBERAREQEREBERAREQ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solidFill>
                <a:srgbClr val="FFFFFF"/>
              </a:solidFill>
            </a:endParaRPr>
          </a:p>
        </p:txBody>
      </p:sp>
      <p:sp>
        <p:nvSpPr>
          <p:cNvPr id="11" name="10 - Ορθογώνιο"/>
          <p:cNvSpPr/>
          <p:nvPr/>
        </p:nvSpPr>
        <p:spPr>
          <a:xfrm>
            <a:off x="179512" y="2780928"/>
            <a:ext cx="8928992" cy="1107996"/>
          </a:xfrm>
          <a:prstGeom prst="rect">
            <a:avLst/>
          </a:prstGeom>
        </p:spPr>
        <p:txBody>
          <a:bodyPr wrap="square">
            <a:spAutoFit/>
          </a:bodyPr>
          <a:lstStyle/>
          <a:p>
            <a:pPr marL="273050" indent="-273050">
              <a:buClr>
                <a:srgbClr val="A50021"/>
              </a:buClr>
              <a:buSzPct val="100000"/>
              <a:buFont typeface="Wingdings" pitchFamily="2" charset="2"/>
              <a:buChar char="Ø"/>
              <a:defRPr/>
            </a:pPr>
            <a:r>
              <a:rPr lang="el-GR" sz="2200" dirty="0" smtClean="0">
                <a:solidFill>
                  <a:srgbClr val="000000"/>
                </a:solidFill>
                <a:latin typeface="Calibri" pitchFamily="34" charset="0"/>
              </a:rPr>
              <a:t>Η </a:t>
            </a:r>
            <a:r>
              <a:rPr lang="el-GR" sz="2200" dirty="0">
                <a:solidFill>
                  <a:srgbClr val="000000"/>
                </a:solidFill>
                <a:latin typeface="Calibri" pitchFamily="34" charset="0"/>
              </a:rPr>
              <a:t>ανάστροφη αρθροπλαστική του ώμου (reverse shoulder </a:t>
            </a:r>
            <a:r>
              <a:rPr lang="en-US" sz="2200" dirty="0">
                <a:solidFill>
                  <a:srgbClr val="000000"/>
                </a:solidFill>
                <a:latin typeface="Calibri" pitchFamily="34" charset="0"/>
              </a:rPr>
              <a:t>replacement</a:t>
            </a:r>
            <a:r>
              <a:rPr lang="el-GR" sz="2200" dirty="0" smtClean="0">
                <a:solidFill>
                  <a:srgbClr val="000000"/>
                </a:solidFill>
                <a:latin typeface="Calibri" pitchFamily="34" charset="0"/>
              </a:rPr>
              <a:t>) αποτελεί μία σοβαρή τεχνική</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εκλογής, όπου για την ανύψωση του άνω άκρου απαιτείται</a:t>
            </a:r>
            <a:r>
              <a:rPr lang="en-US" sz="2200" dirty="0" smtClean="0">
                <a:solidFill>
                  <a:srgbClr val="000000"/>
                </a:solidFill>
                <a:latin typeface="Calibri" pitchFamily="34" charset="0"/>
              </a:rPr>
              <a:t> </a:t>
            </a:r>
            <a:r>
              <a:rPr lang="el-GR" sz="2200" b="1" dirty="0" smtClean="0">
                <a:solidFill>
                  <a:srgbClr val="000000"/>
                </a:solidFill>
                <a:latin typeface="Calibri" pitchFamily="34" charset="0"/>
              </a:rPr>
              <a:t>μόνο</a:t>
            </a:r>
            <a:r>
              <a:rPr lang="el-GR" sz="2200" dirty="0" smtClean="0">
                <a:solidFill>
                  <a:srgbClr val="000000"/>
                </a:solidFill>
                <a:latin typeface="Calibri" pitchFamily="34" charset="0"/>
              </a:rPr>
              <a:t> η λειτουργία του δελτοειδή (εικόνα).</a:t>
            </a:r>
          </a:p>
        </p:txBody>
      </p:sp>
      <p:grpSp>
        <p:nvGrpSpPr>
          <p:cNvPr id="6" name="Ομάδα 5"/>
          <p:cNvGrpSpPr/>
          <p:nvPr/>
        </p:nvGrpSpPr>
        <p:grpSpPr>
          <a:xfrm>
            <a:off x="1728788" y="3933056"/>
            <a:ext cx="5686425" cy="2409825"/>
            <a:chOff x="1728788" y="4077072"/>
            <a:chExt cx="5686425" cy="2409825"/>
          </a:xfrm>
        </p:grpSpPr>
        <p:pic>
          <p:nvPicPr>
            <p:cNvPr id="37890" name="Picture 2"/>
            <p:cNvPicPr>
              <a:picLocks noChangeAspect="1" noChangeArrowheads="1"/>
            </p:cNvPicPr>
            <p:nvPr/>
          </p:nvPicPr>
          <p:blipFill>
            <a:blip r:embed="rId3" cstate="print"/>
            <a:srcRect/>
            <a:stretch>
              <a:fillRect/>
            </a:stretch>
          </p:blipFill>
          <p:spPr bwMode="auto">
            <a:xfrm>
              <a:off x="1728788" y="4077072"/>
              <a:ext cx="5686425" cy="2409825"/>
            </a:xfrm>
            <a:prstGeom prst="rect">
              <a:avLst/>
            </a:prstGeom>
            <a:ln w="38100" cap="sq" cmpd="thickThin">
              <a:solidFill>
                <a:srgbClr val="000000"/>
              </a:solidFill>
              <a:prstDash val="solid"/>
              <a:miter lim="800000"/>
            </a:ln>
            <a:effectLst>
              <a:innerShdw blurRad="76200">
                <a:srgbClr val="000000"/>
              </a:innerShdw>
            </a:effectLst>
          </p:spPr>
        </p:pic>
        <p:sp>
          <p:nvSpPr>
            <p:cNvPr id="3" name="Ορθογώνιο 2"/>
            <p:cNvSpPr/>
            <p:nvPr/>
          </p:nvSpPr>
          <p:spPr>
            <a:xfrm>
              <a:off x="7020272" y="4149080"/>
              <a:ext cx="288032" cy="5040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12" name="Ορθογώνιο 11"/>
          <p:cNvSpPr/>
          <p:nvPr/>
        </p:nvSpPr>
        <p:spPr>
          <a:xfrm>
            <a:off x="1619672" y="6396334"/>
            <a:ext cx="6083572" cy="461665"/>
          </a:xfrm>
          <a:prstGeom prst="rect">
            <a:avLst/>
          </a:prstGeom>
        </p:spPr>
        <p:txBody>
          <a:bodyPr wrap="square">
            <a:spAutoFit/>
          </a:bodyPr>
          <a:lstStyle/>
          <a:p>
            <a:r>
              <a:rPr lang="en-US" sz="1200" dirty="0" smtClean="0">
                <a:solidFill>
                  <a:schemeClr val="accent4">
                    <a:lumMod val="50000"/>
                  </a:schemeClr>
                </a:solidFill>
                <a:latin typeface="Calibri" panose="020F0502020204030204" pitchFamily="34" charset="0"/>
              </a:rPr>
              <a:t>Reproduced </a:t>
            </a:r>
            <a:r>
              <a:rPr lang="en-US" sz="1200" dirty="0">
                <a:solidFill>
                  <a:schemeClr val="accent4">
                    <a:lumMod val="50000"/>
                  </a:schemeClr>
                </a:solidFill>
                <a:latin typeface="Calibri" panose="020F0502020204030204" pitchFamily="34" charset="0"/>
              </a:rPr>
              <a:t>with permission from </a:t>
            </a:r>
            <a:r>
              <a:rPr lang="en-US" sz="1200" i="1" dirty="0">
                <a:solidFill>
                  <a:schemeClr val="accent4">
                    <a:lumMod val="50000"/>
                  </a:schemeClr>
                </a:solidFill>
                <a:latin typeface="Calibri" panose="020F0502020204030204" pitchFamily="34" charset="0"/>
              </a:rPr>
              <a:t>OrthoInfo. </a:t>
            </a:r>
            <a:r>
              <a:rPr lang="en-US" sz="1200" dirty="0">
                <a:solidFill>
                  <a:schemeClr val="accent4">
                    <a:lumMod val="50000"/>
                  </a:schemeClr>
                </a:solidFill>
                <a:latin typeface="Calibri" panose="020F0502020204030204" pitchFamily="34" charset="0"/>
              </a:rPr>
              <a:t>© American Academy of Orthopaedic Surgeons. Rosemont, IL. http://orthoinfo.aaos.org. </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10440112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Ανάστροφη Αρθροπλαστική Ώμου</a:t>
            </a:r>
            <a:r>
              <a:rPr lang="el-GR" altLang="el-GR" baseline="-16000" dirty="0" smtClean="0">
                <a:effectLst>
                  <a:outerShdw blurRad="38100" dist="38100" dir="2700000" algn="tl">
                    <a:srgbClr val="000000">
                      <a:alpha val="43137"/>
                    </a:srgbClr>
                  </a:outerShdw>
                </a:effectLst>
              </a:rPr>
              <a:t> [3/5]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51520" y="1340768"/>
            <a:ext cx="8568952" cy="4968552"/>
          </a:xfrm>
        </p:spPr>
        <p:txBody>
          <a:bodyPr/>
          <a:lstStyle/>
          <a:p>
            <a:pPr>
              <a:spcBef>
                <a:spcPts val="1200"/>
              </a:spcBef>
              <a:buSzPct val="100000"/>
            </a:pPr>
            <a:r>
              <a:rPr lang="el-GR" sz="2400" dirty="0" smtClean="0"/>
              <a:t>Σε λειτουργική ανεπάρκεια του στροφικού πετάλου, η ανάστροφη αρθροπλαστική αποτρέπει την προς τα άνω μετατόπιση του βραχιονίου, γι΄αυτό και συνήθως προτείνεται ως </a:t>
            </a:r>
            <a:r>
              <a:rPr lang="en-US" sz="2400" dirty="0" smtClean="0"/>
              <a:t>primary </a:t>
            </a:r>
            <a:r>
              <a:rPr lang="el-GR" sz="2400" dirty="0" smtClean="0"/>
              <a:t>ΟΑΩ. </a:t>
            </a:r>
          </a:p>
          <a:p>
            <a:pPr>
              <a:spcBef>
                <a:spcPts val="1200"/>
              </a:spcBef>
              <a:buSzPct val="100000"/>
            </a:pPr>
            <a:r>
              <a:rPr lang="el-GR" sz="2400" dirty="0" smtClean="0"/>
              <a:t>Η ανάστροφη </a:t>
            </a:r>
            <a:r>
              <a:rPr lang="el-GR" sz="2400" dirty="0" smtClean="0"/>
              <a:t>αρθροπλαστική</a:t>
            </a:r>
            <a:r>
              <a:rPr lang="el-GR" sz="2400" dirty="0" smtClean="0"/>
              <a:t> έχει μία μη-ανατομική αυχενοδιαφυσιακή γωνία 155° (έναντι της φυσιολογικής 135</a:t>
            </a:r>
            <a:r>
              <a:rPr lang="el-GR" sz="2400" dirty="0" smtClean="0">
                <a:solidFill>
                  <a:srgbClr val="DADADA">
                    <a:lumMod val="10000"/>
                  </a:srgbClr>
                </a:solidFill>
              </a:rPr>
              <a:t>°</a:t>
            </a:r>
            <a:r>
              <a:rPr lang="el-GR" sz="2400" dirty="0" smtClean="0"/>
              <a:t> - 140</a:t>
            </a:r>
            <a:r>
              <a:rPr lang="el-GR" sz="2400" dirty="0" smtClean="0">
                <a:solidFill>
                  <a:srgbClr val="DADADA">
                    <a:lumMod val="10000"/>
                  </a:srgbClr>
                </a:solidFill>
              </a:rPr>
              <a:t>°) </a:t>
            </a:r>
            <a:r>
              <a:rPr lang="el-GR" sz="2400" dirty="0" smtClean="0">
                <a:solidFill>
                  <a:srgbClr val="000000"/>
                </a:solidFill>
              </a:rPr>
              <a:t>και το προκύπτον διάνυσμα της δύναμης του δελτοειδή είναι σε γωνία τουλάχιστον 45° με τη γληνοειδή κεντρική γραμμή, μειώνοντας σημαντικά τον κίνδυνο εξάρθρωσης</a:t>
            </a:r>
            <a:r>
              <a:rPr lang="el-GR" sz="2400" dirty="0" smtClean="0"/>
              <a:t>.</a:t>
            </a:r>
            <a:endParaRPr lang="el-GR" sz="2400"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38</a:t>
            </a:fld>
            <a:endParaRPr lang="el-GR" dirty="0"/>
          </a:p>
        </p:txBody>
      </p:sp>
      <p:sp>
        <p:nvSpPr>
          <p:cNvPr id="5" name="TextBox 1"/>
          <p:cNvSpPr txBox="1"/>
          <p:nvPr/>
        </p:nvSpPr>
        <p:spPr>
          <a:xfrm>
            <a:off x="5148064" y="5517232"/>
            <a:ext cx="3456384" cy="369332"/>
          </a:xfrm>
          <a:prstGeom prst="rect">
            <a:avLst/>
          </a:prstGeom>
          <a:noFill/>
        </p:spPr>
        <p:txBody>
          <a:bodyPr wrap="square" rtlCol="0">
            <a:spAutoFit/>
          </a:bodyPr>
          <a:lstStyle/>
          <a:p>
            <a:pPr algn="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rPr>
              <a:t>Smithers CJ</a:t>
            </a:r>
            <a:r>
              <a:rPr lang="en-US"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a:t>
            </a:r>
            <a:r>
              <a:rPr lang="en-US" b="1" dirty="0" smtClean="0">
                <a:solidFill>
                  <a:srgbClr val="A50021"/>
                </a:solidFill>
                <a:latin typeface="Arial Narrow" pitchFamily="34" charset="0"/>
              </a:rPr>
              <a:t>1; Oh JH</a:t>
            </a:r>
            <a:r>
              <a:rPr lang="en-US"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rPr>
              <a:t>2014</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1420560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cs typeface="Times New Roman" pitchFamily="18" charset="0"/>
              </a:rPr>
              <a:t>Αρθροπλαστική </a:t>
            </a:r>
            <a:r>
              <a:rPr lang="el-GR" dirty="0" smtClean="0">
                <a:solidFill>
                  <a:schemeClr val="accent4">
                    <a:lumMod val="10000"/>
                  </a:schemeClr>
                </a:solidFill>
                <a:effectLst>
                  <a:outerShdw blurRad="38100" dist="38100" dir="2700000" algn="tl">
                    <a:srgbClr val="000000">
                      <a:alpha val="43137"/>
                    </a:srgbClr>
                  </a:outerShdw>
                </a:effectLst>
              </a:rPr>
              <a:t> Ώμου </a:t>
            </a:r>
            <a:r>
              <a:rPr lang="en-US" altLang="el-GR" dirty="0" smtClean="0">
                <a:solidFill>
                  <a:schemeClr val="accent4">
                    <a:lumMod val="10000"/>
                  </a:schemeClr>
                </a:solidFill>
                <a:effectLst>
                  <a:outerShdw blurRad="38100" dist="38100" dir="2700000" algn="tl">
                    <a:srgbClr val="000000">
                      <a:alpha val="43137"/>
                    </a:srgbClr>
                  </a:outerShdw>
                </a:effectLst>
                <a:cs typeface="Times New Roman" pitchFamily="18" charset="0"/>
              </a:rPr>
              <a:t> </a:t>
            </a:r>
            <a:r>
              <a:rPr lang="el-GR" altLang="el-GR" dirty="0" smtClean="0">
                <a:effectLst>
                  <a:outerShdw blurRad="38100" dist="38100" dir="2700000" algn="tl">
                    <a:srgbClr val="000000">
                      <a:alpha val="43137"/>
                    </a:srgbClr>
                  </a:outerShdw>
                </a:effectLst>
                <a:cs typeface="Times New Roman" pitchFamily="18" charset="0"/>
              </a:rPr>
              <a:t/>
            </a:r>
            <a:br>
              <a:rPr lang="el-GR" altLang="el-GR" dirty="0" smtClean="0">
                <a:effectLst>
                  <a:outerShdw blurRad="38100" dist="38100" dir="2700000" algn="tl">
                    <a:srgbClr val="000000">
                      <a:alpha val="43137"/>
                    </a:srgbClr>
                  </a:outerShdw>
                </a:effectLst>
                <a:cs typeface="Times New Roman" pitchFamily="18" charset="0"/>
              </a:rPr>
            </a:br>
            <a:r>
              <a:rPr lang="el-GR" altLang="el-GR" sz="3200" dirty="0" smtClean="0">
                <a:effectLst>
                  <a:outerShdw blurRad="38100" dist="38100" dir="2700000" algn="tl">
                    <a:srgbClr val="000000">
                      <a:alpha val="43137"/>
                    </a:srgbClr>
                  </a:outerShdw>
                </a:effectLst>
                <a:cs typeface="Times New Roman" pitchFamily="18" charset="0"/>
              </a:rPr>
              <a:t>Ενδείξεις</a:t>
            </a:r>
            <a:r>
              <a:rPr lang="el-GR" altLang="el-GR" sz="3200" baseline="-16000" dirty="0" smtClean="0">
                <a:effectLst>
                  <a:outerShdw blurRad="38100" dist="38100" dir="2700000" algn="tl">
                    <a:srgbClr val="000000">
                      <a:alpha val="43137"/>
                    </a:srgbClr>
                  </a:outerShdw>
                </a:effectLst>
              </a:rPr>
              <a:t> [1/2] </a:t>
            </a:r>
            <a:endParaRPr lang="el-GR" sz="3200"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251520" y="1340768"/>
            <a:ext cx="8640960" cy="4104456"/>
          </a:xfrm>
        </p:spPr>
        <p:txBody>
          <a:bodyPr/>
          <a:lstStyle/>
          <a:p>
            <a:pPr marL="266700" indent="-266700">
              <a:buSzPct val="100000"/>
            </a:pPr>
            <a:r>
              <a:rPr lang="el-GR" b="1" dirty="0" smtClean="0">
                <a:solidFill>
                  <a:srgbClr val="000000"/>
                </a:solidFill>
              </a:rPr>
              <a:t>Κύριες ενδείξεις</a:t>
            </a:r>
            <a:r>
              <a:rPr lang="el-GR" dirty="0" smtClean="0"/>
              <a:t> για την αρθροπλαστική ώμου αποτελούν: </a:t>
            </a:r>
          </a:p>
          <a:p>
            <a:pPr marL="542925" indent="-276225">
              <a:buSzPct val="100000"/>
              <a:buFont typeface="Wingdings" pitchFamily="2" charset="2"/>
              <a:buChar char="§"/>
            </a:pPr>
            <a:r>
              <a:rPr lang="el-GR" dirty="0" smtClean="0"/>
              <a:t>η ύπαρξη σοβαρού πόνου στον ώμο, ο οποίος επηρεάζει την εκτέλεση καθημερινών δραστηριοτήτων, όπως η προσέγγιση ενός αντικειμένου τοποθετημένου ψηλά, ή την αυτοεξυπηρέτηση των ασθενών (ντύσιμο, πλύσιμο, κλπ).</a:t>
            </a:r>
          </a:p>
          <a:p>
            <a:pPr marL="542925" indent="-276225">
              <a:buSzPct val="100000"/>
              <a:buFont typeface="Wingdings" pitchFamily="2" charset="2"/>
              <a:buChar char="§"/>
            </a:pPr>
            <a:r>
              <a:rPr lang="el-GR" dirty="0" smtClean="0"/>
              <a:t>η ύπαρξη μέτριου έως σοβαρού πόνου κατά την ανάπαυση.</a:t>
            </a:r>
          </a:p>
          <a:p>
            <a:pPr marL="542925" indent="-276225">
              <a:buSzPct val="100000"/>
              <a:buFont typeface="Wingdings" pitchFamily="2" charset="2"/>
              <a:buChar char="§"/>
            </a:pPr>
            <a:r>
              <a:rPr lang="el-GR" dirty="0" smtClean="0"/>
              <a:t>η ύπαρξη νυχτερινού πόνου που διακόπτει τον νυχτερινό ύπνο του ασθενή.</a:t>
            </a:r>
          </a:p>
          <a:p>
            <a:pPr marL="542925" indent="-276225">
              <a:buSzPct val="100000"/>
              <a:buFont typeface="Wingdings" pitchFamily="2" charset="2"/>
              <a:buChar char="§"/>
            </a:pPr>
            <a:r>
              <a:rPr lang="el-GR" dirty="0" smtClean="0"/>
              <a:t>σημαντικό έλλειμμα λειτουργικότητας, όπως η απώλεια της κίνησης ή και η αδυναμία στον ώμο.</a:t>
            </a:r>
          </a:p>
          <a:p>
            <a:pPr marL="542925" indent="-276225">
              <a:buSzPct val="100000"/>
              <a:buFont typeface="Wingdings" pitchFamily="2" charset="2"/>
              <a:buChar char="§"/>
            </a:pPr>
            <a:r>
              <a:rPr lang="el-GR" dirty="0" smtClean="0"/>
              <a:t>η </a:t>
            </a:r>
            <a:r>
              <a:rPr lang="el-GR" dirty="0"/>
              <a:t>αποτυχία </a:t>
            </a:r>
            <a:r>
              <a:rPr lang="el-GR" dirty="0" smtClean="0"/>
              <a:t>ουσιαστικής βελτίωσης των συμπτωμάτων μετά συντηρητική  φαρμακευτική θεραπεία, όπως η λήψη αντιφλεγμονώδους αγωγής και</a:t>
            </a:r>
            <a:r>
              <a:rPr lang="en-US" dirty="0" smtClean="0"/>
              <a:t> </a:t>
            </a:r>
            <a:r>
              <a:rPr lang="el-GR" dirty="0" smtClean="0"/>
              <a:t>οι ενδοαρθρικές εγχύσεις κορτιζόνης, ή μετά από φυσικοθεραπευτική παρέμβαση.</a:t>
            </a:r>
          </a:p>
        </p:txBody>
      </p:sp>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3</a:t>
            </a:fld>
            <a:endParaRPr lang="el-GR" dirty="0"/>
          </a:p>
        </p:txBody>
      </p:sp>
      <p:sp>
        <p:nvSpPr>
          <p:cNvPr id="7" name="TextBox 1"/>
          <p:cNvSpPr txBox="1"/>
          <p:nvPr/>
        </p:nvSpPr>
        <p:spPr>
          <a:xfrm>
            <a:off x="7236296" y="6381328"/>
            <a:ext cx="1800200"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A</a:t>
            </a:r>
            <a:r>
              <a:rPr lang="el-GR" b="1" dirty="0" smtClean="0">
                <a:solidFill>
                  <a:srgbClr val="A50021"/>
                </a:solidFill>
                <a:latin typeface="Arial Narrow" pitchFamily="34" charset="0"/>
                <a:cs typeface="Arial" pitchFamily="34" charset="0"/>
              </a:rPr>
              <a:t>Α</a:t>
            </a:r>
            <a:r>
              <a:rPr lang="en-US" b="1" dirty="0" smtClean="0">
                <a:solidFill>
                  <a:srgbClr val="A50021"/>
                </a:solidFill>
                <a:latin typeface="Arial Narrow" pitchFamily="34" charset="0"/>
                <a:cs typeface="Arial" pitchFamily="34" charset="0"/>
              </a:rPr>
              <a:t>OS,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36329995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Ανάστροφη Αρθροπλαστική Ώμου</a:t>
            </a:r>
            <a:r>
              <a:rPr lang="el-GR" altLang="el-GR" baseline="-16000" dirty="0" smtClean="0">
                <a:effectLst>
                  <a:outerShdw blurRad="38100" dist="38100" dir="2700000" algn="tl">
                    <a:srgbClr val="000000">
                      <a:alpha val="43137"/>
                    </a:srgbClr>
                  </a:outerShdw>
                </a:effectLst>
              </a:rPr>
              <a:t> [4/5] </a:t>
            </a:r>
            <a:endParaRPr lang="el-GR" dirty="0">
              <a:effectLst>
                <a:outerShdw blurRad="38100" dist="38100" dir="2700000" algn="tl">
                  <a:srgbClr val="000000">
                    <a:alpha val="43137"/>
                  </a:srgbClr>
                </a:outerShdw>
              </a:effectLst>
            </a:endParaRPr>
          </a:p>
        </p:txBody>
      </p:sp>
      <p:sp>
        <p:nvSpPr>
          <p:cNvPr id="7" name="2 - Θέση περιεχομένου"/>
          <p:cNvSpPr>
            <a:spLocks noGrp="1"/>
          </p:cNvSpPr>
          <p:nvPr>
            <p:ph idx="1"/>
          </p:nvPr>
        </p:nvSpPr>
        <p:spPr>
          <a:xfrm>
            <a:off x="179512" y="1268760"/>
            <a:ext cx="5832648" cy="5040560"/>
          </a:xfrm>
        </p:spPr>
        <p:txBody>
          <a:bodyPr/>
          <a:lstStyle/>
          <a:p>
            <a:pPr>
              <a:buSzPct val="100000"/>
            </a:pPr>
            <a:r>
              <a:rPr lang="el-GR" dirty="0" smtClean="0"/>
              <a:t>Η θέση του κέντρου περιστροφής επηρεάζει το εύρος κίνησης της άρθρωσης του ώμου και τον μοχλοβραχίονα δύναμης του δελτοειδή μυ.</a:t>
            </a:r>
          </a:p>
          <a:p>
            <a:pPr>
              <a:buSzPct val="100000"/>
            </a:pPr>
            <a:r>
              <a:rPr lang="el-GR" dirty="0" smtClean="0"/>
              <a:t>Οι περισσότεροι χειρουργοί τείνουν να τοποθετήσουν την glenosphere ελαφρώς προς τα κάτω και </a:t>
            </a:r>
            <a:r>
              <a:rPr lang="el-GR" dirty="0" smtClean="0">
                <a:solidFill>
                  <a:srgbClr val="000000"/>
                </a:solidFill>
              </a:rPr>
              <a:t>έσω</a:t>
            </a:r>
            <a:r>
              <a:rPr lang="el-GR" dirty="0" smtClean="0"/>
              <a:t>, μετατοπίζοντας αντίστοιχα το κέντρο περιστροφής. Ο χειρισμός αυτός έχει δειχθεί ότι μεγιστοποιεί το εύρος της απαγωγής και την ελεύθερη κίνηση του ώμου, πριν η βραχιόνια πρόθεση προσκρούσει στο ακρώμιο.</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39</a:t>
            </a:fld>
            <a:endParaRPr lang="el-GR" dirty="0"/>
          </a:p>
        </p:txBody>
      </p:sp>
      <p:pic>
        <p:nvPicPr>
          <p:cNvPr id="2052" name="Picture 4" descr="http://www.shoulderdoc.co.uk/images/uploaded/reversed_02b1.jpg"/>
          <p:cNvPicPr>
            <a:picLocks noChangeAspect="1" noChangeArrowheads="1"/>
          </p:cNvPicPr>
          <p:nvPr/>
        </p:nvPicPr>
        <p:blipFill>
          <a:blip r:embed="rId3" cstate="print"/>
          <a:srcRect l="10539"/>
          <a:stretch>
            <a:fillRect/>
          </a:stretch>
        </p:blipFill>
        <p:spPr bwMode="auto">
          <a:xfrm>
            <a:off x="6147705" y="1674624"/>
            <a:ext cx="2672767" cy="4130640"/>
          </a:xfrm>
          <a:prstGeom prst="rect">
            <a:avLst/>
          </a:prstGeom>
          <a:ln w="38100" cap="sq" cmpd="thickThin">
            <a:solidFill>
              <a:srgbClr val="000000"/>
            </a:solidFill>
            <a:prstDash val="solid"/>
            <a:miter lim="800000"/>
          </a:ln>
          <a:effectLst>
            <a:innerShdw blurRad="76200">
              <a:srgbClr val="000000"/>
            </a:innerShdw>
          </a:effectLst>
        </p:spPr>
      </p:pic>
      <p:sp>
        <p:nvSpPr>
          <p:cNvPr id="10" name="TextBox 1"/>
          <p:cNvSpPr txBox="1"/>
          <p:nvPr/>
        </p:nvSpPr>
        <p:spPr>
          <a:xfrm>
            <a:off x="2483768" y="5986154"/>
            <a:ext cx="3384376" cy="369332"/>
          </a:xfrm>
          <a:prstGeom prst="rect">
            <a:avLst/>
          </a:prstGeom>
          <a:noFill/>
        </p:spPr>
        <p:txBody>
          <a:bodyPr wrap="square" rtlCol="0">
            <a:spAutoFit/>
          </a:bodyPr>
          <a:lstStyle/>
          <a:p>
            <a:pPr algn="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Gerber C, </a:t>
            </a:r>
            <a:r>
              <a:rPr lang="en-US" b="1" dirty="0" smtClean="0">
                <a:solidFill>
                  <a:srgbClr val="A50021"/>
                </a:solidFill>
                <a:latin typeface="Arial Narrow" pitchFamily="34" charset="0"/>
              </a:rPr>
              <a:t>2009; Walker M, 2011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2" name="Ορθογώνιο 1"/>
          <p:cNvSpPr/>
          <p:nvPr/>
        </p:nvSpPr>
        <p:spPr>
          <a:xfrm>
            <a:off x="6284837" y="5893820"/>
            <a:ext cx="2398502" cy="461665"/>
          </a:xfrm>
          <a:prstGeom prst="rect">
            <a:avLst/>
          </a:prstGeom>
        </p:spPr>
        <p:txBody>
          <a:bodyPr wrap="square">
            <a:spAutoFit/>
          </a:bodyPr>
          <a:lstStyle/>
          <a:p>
            <a:pPr algn="ctr"/>
            <a:r>
              <a:rPr lang="el-GR" sz="1200" i="1" dirty="0">
                <a:solidFill>
                  <a:schemeClr val="accent4">
                    <a:lumMod val="50000"/>
                  </a:schemeClr>
                </a:solidFill>
                <a:latin typeface="Calibri" panose="020F0502020204030204" pitchFamily="34" charset="0"/>
                <a:sym typeface="Wingdings"/>
              </a:rPr>
              <a:t> </a:t>
            </a:r>
            <a:r>
              <a:rPr lang="el-GR"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shoulderdoc.co.uk</a:t>
            </a:r>
            <a:r>
              <a:rPr lang="el-GR" sz="1200" dirty="0" smtClean="0">
                <a:solidFill>
                  <a:schemeClr val="accent4">
                    <a:lumMod val="50000"/>
                  </a:schemeClr>
                </a:solidFill>
                <a:latin typeface="Calibri" panose="020F0502020204030204" pitchFamily="34" charset="0"/>
              </a:rPr>
              <a:t> διαθέσιμο με άδεια </a:t>
            </a:r>
            <a:r>
              <a:rPr lang="en-US" sz="1200" dirty="0">
                <a:solidFill>
                  <a:schemeClr val="accent4">
                    <a:lumMod val="50000"/>
                  </a:schemeClr>
                </a:solidFill>
                <a:latin typeface="Calibri" panose="020F0502020204030204" pitchFamily="34" charset="0"/>
                <a:hlinkClick r:id="rId5"/>
              </a:rPr>
              <a:t>CC BY-SA </a:t>
            </a:r>
            <a:r>
              <a:rPr lang="en-US" sz="1200" dirty="0" smtClean="0">
                <a:solidFill>
                  <a:schemeClr val="accent4">
                    <a:lumMod val="50000"/>
                  </a:schemeClr>
                </a:solidFill>
                <a:latin typeface="Calibri" panose="020F0502020204030204" pitchFamily="34" charset="0"/>
                <a:hlinkClick r:id="rId5"/>
              </a:rPr>
              <a:t>2.0</a:t>
            </a:r>
            <a:endParaRPr lang="en-US"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272493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Ανάστροφη Αρθροπλαστική Ώμου</a:t>
            </a:r>
            <a:r>
              <a:rPr lang="el-GR" altLang="el-GR" baseline="-16000" dirty="0" smtClean="0">
                <a:effectLst>
                  <a:outerShdw blurRad="38100" dist="38100" dir="2700000" algn="tl">
                    <a:srgbClr val="000000">
                      <a:alpha val="43137"/>
                    </a:srgbClr>
                  </a:outerShdw>
                </a:effectLst>
              </a:rPr>
              <a:t> [5/5]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07503" y="1152128"/>
            <a:ext cx="6572197" cy="5517232"/>
          </a:xfrm>
        </p:spPr>
        <p:txBody>
          <a:bodyPr/>
          <a:lstStyle/>
          <a:p>
            <a:pPr>
              <a:lnSpc>
                <a:spcPct val="100000"/>
              </a:lnSpc>
              <a:buSzPct val="100000"/>
              <a:defRPr/>
            </a:pPr>
            <a:r>
              <a:rPr lang="el-GR" dirty="0" smtClean="0"/>
              <a:t>Ο φυσιολογικός μοχλοβραχίονας δύναμης του δελτοειδούς -με το μέλος στην ανατομική θέση-, απεικονίζεται στην εικόνα Α (μαύρη γραμμή).</a:t>
            </a:r>
          </a:p>
          <a:p>
            <a:pPr>
              <a:lnSpc>
                <a:spcPct val="100000"/>
              </a:lnSpc>
              <a:buSzPct val="100000"/>
              <a:defRPr/>
            </a:pPr>
            <a:r>
              <a:rPr lang="el-GR" dirty="0" smtClean="0"/>
              <a:t>Μετά από ανάστροφη ΟΑΩ, η κατάλληλη εμφύτευση της </a:t>
            </a:r>
            <a:r>
              <a:rPr lang="el-GR" dirty="0">
                <a:solidFill>
                  <a:srgbClr val="DADADA">
                    <a:lumMod val="10000"/>
                  </a:srgbClr>
                </a:solidFill>
              </a:rPr>
              <a:t>glenosphere</a:t>
            </a:r>
            <a:r>
              <a:rPr lang="el-GR" dirty="0" smtClean="0"/>
              <a:t> μετατοπίζει το κέντρο περιστροφής της άρθρωσης προς τα έσω, αυξάνοντας τον μοχλοβραχίονα δύναμης του δελτοειδούς, και άρα, τη ροπή απαγωγής (εικόνα Β). </a:t>
            </a:r>
          </a:p>
          <a:p>
            <a:pPr>
              <a:lnSpc>
                <a:spcPct val="100000"/>
              </a:lnSpc>
              <a:buSzPct val="100000"/>
              <a:defRPr/>
            </a:pPr>
            <a:r>
              <a:rPr lang="el-GR" dirty="0" smtClean="0"/>
              <a:t>Επιπλέον, αυξάνεται το μήκος του δελτοειδούς (ακρώμιο </a:t>
            </a:r>
            <a:r>
              <a:rPr lang="el-GR" dirty="0" smtClean="0">
                <a:latin typeface="Arial"/>
                <a:cs typeface="Arial"/>
              </a:rPr>
              <a:t>→</a:t>
            </a:r>
            <a:r>
              <a:rPr lang="el-GR" dirty="0" smtClean="0"/>
              <a:t> πρόσφυσή του στο βραχιόνιο), προσδίδοντάς του πρόσθετο μηχανικό πλεονέκτημα (εικόνες Α &amp; Β).</a:t>
            </a:r>
          </a:p>
          <a:p>
            <a:pPr>
              <a:lnSpc>
                <a:spcPct val="100000"/>
              </a:lnSpc>
              <a:buSzPct val="100000"/>
              <a:defRPr/>
            </a:pPr>
            <a:r>
              <a:rPr lang="el-GR" dirty="0" smtClean="0"/>
              <a:t>Και τα δύο αυτά χαρακτηριστικά της ανάστροφης ΟΑΩ αυξάνουν τη ροπή απαγωγής, διευκολύνοντας έτσι σημαντικά την ανύψωση του μέλους. </a:t>
            </a:r>
            <a:endParaRPr lang="el-GR" dirty="0" smtClean="0">
              <a:solidFill>
                <a:srgbClr val="000000"/>
              </a:solidFill>
            </a:endParaRPr>
          </a:p>
          <a:p>
            <a:pPr>
              <a:lnSpc>
                <a:spcPct val="100000"/>
              </a:lnSpc>
              <a:buNone/>
              <a:defRPr/>
            </a:pPr>
            <a:endParaRPr lang="el-GR" dirty="0" smtClean="0">
              <a:solidFill>
                <a:srgbClr val="000000"/>
              </a:solidFill>
            </a:endParaRPr>
          </a:p>
        </p:txBody>
      </p:sp>
      <p:sp>
        <p:nvSpPr>
          <p:cNvPr id="4" name="3 - Θέση αριθμού διαφάνειας"/>
          <p:cNvSpPr>
            <a:spLocks noGrp="1"/>
          </p:cNvSpPr>
          <p:nvPr>
            <p:ph type="sldNum" sz="quarter" idx="12"/>
          </p:nvPr>
        </p:nvSpPr>
        <p:spPr>
          <a:xfrm>
            <a:off x="8676456" y="6337126"/>
            <a:ext cx="432048" cy="476250"/>
          </a:xfrm>
        </p:spPr>
        <p:txBody>
          <a:bodyPr/>
          <a:lstStyle/>
          <a:p>
            <a:pPr>
              <a:defRPr/>
            </a:pPr>
            <a:fld id="{8198C6A6-8556-485F-81D9-A8F098D09877}" type="slidenum">
              <a:rPr lang="el-GR" smtClean="0"/>
              <a:pPr>
                <a:defRPr/>
              </a:pPr>
              <a:t>40</a:t>
            </a:fld>
            <a:endParaRPr lang="el-GR" dirty="0"/>
          </a:p>
        </p:txBody>
      </p:sp>
      <p:grpSp>
        <p:nvGrpSpPr>
          <p:cNvPr id="43" name="Ομάδα 42"/>
          <p:cNvGrpSpPr/>
          <p:nvPr/>
        </p:nvGrpSpPr>
        <p:grpSpPr>
          <a:xfrm>
            <a:off x="6679701" y="1293221"/>
            <a:ext cx="2232248" cy="2141450"/>
            <a:chOff x="6516216" y="1412777"/>
            <a:chExt cx="2232248" cy="2141450"/>
          </a:xfrm>
        </p:grpSpPr>
        <p:sp>
          <p:nvSpPr>
            <p:cNvPr id="12" name="Ορθογώνιο 11"/>
            <p:cNvSpPr/>
            <p:nvPr/>
          </p:nvSpPr>
          <p:spPr>
            <a:xfrm>
              <a:off x="6516216" y="1412777"/>
              <a:ext cx="2232248" cy="2141450"/>
            </a:xfrm>
            <a:prstGeom prst="rect">
              <a:avLst/>
            </a:prstGeom>
            <a:solidFill>
              <a:schemeClr val="tx1"/>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Ελεύθερη σχεδίαση 4"/>
            <p:cNvSpPr/>
            <p:nvPr/>
          </p:nvSpPr>
          <p:spPr>
            <a:xfrm>
              <a:off x="7283205" y="1560890"/>
              <a:ext cx="1288758" cy="1247359"/>
            </a:xfrm>
            <a:custGeom>
              <a:avLst/>
              <a:gdLst>
                <a:gd name="connsiteX0" fmla="*/ 660068 w 1288758"/>
                <a:gd name="connsiteY0" fmla="*/ 775910 h 1247359"/>
                <a:gd name="connsiteX1" fmla="*/ 429159 w 1288758"/>
                <a:gd name="connsiteY1" fmla="*/ 702019 h 1247359"/>
                <a:gd name="connsiteX2" fmla="*/ 521522 w 1288758"/>
                <a:gd name="connsiteY2" fmla="*/ 554237 h 1247359"/>
                <a:gd name="connsiteX3" fmla="*/ 512286 w 1288758"/>
                <a:gd name="connsiteY3" fmla="*/ 314092 h 1247359"/>
                <a:gd name="connsiteX4" fmla="*/ 466104 w 1288758"/>
                <a:gd name="connsiteY4" fmla="*/ 240201 h 1247359"/>
                <a:gd name="connsiteX5" fmla="*/ 290613 w 1288758"/>
                <a:gd name="connsiteY5" fmla="*/ 92419 h 1247359"/>
                <a:gd name="connsiteX6" fmla="*/ 4286 w 1288758"/>
                <a:gd name="connsiteY6" fmla="*/ 55474 h 1247359"/>
                <a:gd name="connsiteX7" fmla="*/ 142831 w 1288758"/>
                <a:gd name="connsiteY7" fmla="*/ 55 h 1247359"/>
                <a:gd name="connsiteX8" fmla="*/ 466104 w 1288758"/>
                <a:gd name="connsiteY8" fmla="*/ 46237 h 1247359"/>
                <a:gd name="connsiteX9" fmla="*/ 770904 w 1288758"/>
                <a:gd name="connsiteY9" fmla="*/ 101655 h 1247359"/>
                <a:gd name="connsiteX10" fmla="*/ 1186540 w 1288758"/>
                <a:gd name="connsiteY10" fmla="*/ 120128 h 1247359"/>
                <a:gd name="connsiteX11" fmla="*/ 1288140 w 1288758"/>
                <a:gd name="connsiteY11" fmla="*/ 147837 h 1247359"/>
                <a:gd name="connsiteX12" fmla="*/ 1158831 w 1288758"/>
                <a:gd name="connsiteY12" fmla="*/ 1210019 h 1247359"/>
                <a:gd name="connsiteX13" fmla="*/ 918686 w 1288758"/>
                <a:gd name="connsiteY13" fmla="*/ 997583 h 1247359"/>
                <a:gd name="connsiteX14" fmla="*/ 789377 w 1288758"/>
                <a:gd name="connsiteY14" fmla="*/ 905219 h 1247359"/>
                <a:gd name="connsiteX15" fmla="*/ 660068 w 1288758"/>
                <a:gd name="connsiteY15" fmla="*/ 775910 h 124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758" h="1247359">
                  <a:moveTo>
                    <a:pt x="660068" y="775910"/>
                  </a:moveTo>
                  <a:cubicBezTo>
                    <a:pt x="600032" y="742043"/>
                    <a:pt x="452250" y="738964"/>
                    <a:pt x="429159" y="702019"/>
                  </a:cubicBezTo>
                  <a:cubicBezTo>
                    <a:pt x="406068" y="665074"/>
                    <a:pt x="507667" y="618891"/>
                    <a:pt x="521522" y="554237"/>
                  </a:cubicBezTo>
                  <a:cubicBezTo>
                    <a:pt x="535376" y="489582"/>
                    <a:pt x="521522" y="366431"/>
                    <a:pt x="512286" y="314092"/>
                  </a:cubicBezTo>
                  <a:cubicBezTo>
                    <a:pt x="503050" y="261753"/>
                    <a:pt x="503049" y="277146"/>
                    <a:pt x="466104" y="240201"/>
                  </a:cubicBezTo>
                  <a:cubicBezTo>
                    <a:pt x="429159" y="203256"/>
                    <a:pt x="367583" y="123207"/>
                    <a:pt x="290613" y="92419"/>
                  </a:cubicBezTo>
                  <a:cubicBezTo>
                    <a:pt x="213643" y="61631"/>
                    <a:pt x="28916" y="70868"/>
                    <a:pt x="4286" y="55474"/>
                  </a:cubicBezTo>
                  <a:cubicBezTo>
                    <a:pt x="-20344" y="40080"/>
                    <a:pt x="65861" y="1595"/>
                    <a:pt x="142831" y="55"/>
                  </a:cubicBezTo>
                  <a:cubicBezTo>
                    <a:pt x="219801" y="-1485"/>
                    <a:pt x="361425" y="29304"/>
                    <a:pt x="466104" y="46237"/>
                  </a:cubicBezTo>
                  <a:cubicBezTo>
                    <a:pt x="570783" y="63170"/>
                    <a:pt x="650832" y="89340"/>
                    <a:pt x="770904" y="101655"/>
                  </a:cubicBezTo>
                  <a:cubicBezTo>
                    <a:pt x="890976" y="113970"/>
                    <a:pt x="1100334" y="112431"/>
                    <a:pt x="1186540" y="120128"/>
                  </a:cubicBezTo>
                  <a:cubicBezTo>
                    <a:pt x="1272746" y="127825"/>
                    <a:pt x="1292758" y="-33811"/>
                    <a:pt x="1288140" y="147837"/>
                  </a:cubicBezTo>
                  <a:cubicBezTo>
                    <a:pt x="1283522" y="329485"/>
                    <a:pt x="1220407" y="1068395"/>
                    <a:pt x="1158831" y="1210019"/>
                  </a:cubicBezTo>
                  <a:cubicBezTo>
                    <a:pt x="1097255" y="1351643"/>
                    <a:pt x="980262" y="1048383"/>
                    <a:pt x="918686" y="997583"/>
                  </a:cubicBezTo>
                  <a:cubicBezTo>
                    <a:pt x="857110" y="946783"/>
                    <a:pt x="834020" y="940625"/>
                    <a:pt x="789377" y="905219"/>
                  </a:cubicBezTo>
                  <a:cubicBezTo>
                    <a:pt x="744735" y="869813"/>
                    <a:pt x="720104" y="809777"/>
                    <a:pt x="660068" y="775910"/>
                  </a:cubicBez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Ελεύθερη σχεδίαση 1"/>
            <p:cNvSpPr/>
            <p:nvPr/>
          </p:nvSpPr>
          <p:spPr>
            <a:xfrm>
              <a:off x="7169130" y="1690403"/>
              <a:ext cx="593331" cy="1863824"/>
            </a:xfrm>
            <a:custGeom>
              <a:avLst/>
              <a:gdLst>
                <a:gd name="connsiteX0" fmla="*/ 543234 w 593331"/>
                <a:gd name="connsiteY0" fmla="*/ 119924 h 1863824"/>
                <a:gd name="connsiteX1" fmla="*/ 589415 w 593331"/>
                <a:gd name="connsiteY1" fmla="*/ 203052 h 1863824"/>
                <a:gd name="connsiteX2" fmla="*/ 570943 w 593331"/>
                <a:gd name="connsiteY2" fmla="*/ 443197 h 1863824"/>
                <a:gd name="connsiteX3" fmla="*/ 413925 w 593331"/>
                <a:gd name="connsiteY3" fmla="*/ 664870 h 1863824"/>
                <a:gd name="connsiteX4" fmla="*/ 330797 w 593331"/>
                <a:gd name="connsiteY4" fmla="*/ 794179 h 1863824"/>
                <a:gd name="connsiteX5" fmla="*/ 284615 w 593331"/>
                <a:gd name="connsiteY5" fmla="*/ 1062033 h 1863824"/>
                <a:gd name="connsiteX6" fmla="*/ 229197 w 593331"/>
                <a:gd name="connsiteY6" fmla="*/ 1773233 h 1863824"/>
                <a:gd name="connsiteX7" fmla="*/ 25997 w 593331"/>
                <a:gd name="connsiteY7" fmla="*/ 1847124 h 1863824"/>
                <a:gd name="connsiteX8" fmla="*/ 7525 w 593331"/>
                <a:gd name="connsiteY8" fmla="*/ 1708579 h 1863824"/>
                <a:gd name="connsiteX9" fmla="*/ 35234 w 593331"/>
                <a:gd name="connsiteY9" fmla="*/ 1394542 h 1863824"/>
                <a:gd name="connsiteX10" fmla="*/ 53706 w 593331"/>
                <a:gd name="connsiteY10" fmla="*/ 960433 h 1863824"/>
                <a:gd name="connsiteX11" fmla="*/ 7525 w 593331"/>
                <a:gd name="connsiteY11" fmla="*/ 470906 h 1863824"/>
                <a:gd name="connsiteX12" fmla="*/ 7525 w 593331"/>
                <a:gd name="connsiteY12" fmla="*/ 313888 h 1863824"/>
                <a:gd name="connsiteX13" fmla="*/ 7525 w 593331"/>
                <a:gd name="connsiteY13" fmla="*/ 110688 h 1863824"/>
                <a:gd name="connsiteX14" fmla="*/ 109125 w 593331"/>
                <a:gd name="connsiteY14" fmla="*/ 46033 h 1863824"/>
                <a:gd name="connsiteX15" fmla="*/ 229197 w 593331"/>
                <a:gd name="connsiteY15" fmla="*/ 46033 h 1863824"/>
                <a:gd name="connsiteX16" fmla="*/ 284615 w 593331"/>
                <a:gd name="connsiteY16" fmla="*/ 9088 h 1863824"/>
                <a:gd name="connsiteX17" fmla="*/ 395452 w 593331"/>
                <a:gd name="connsiteY17" fmla="*/ 9088 h 1863824"/>
                <a:gd name="connsiteX18" fmla="*/ 543234 w 593331"/>
                <a:gd name="connsiteY18" fmla="*/ 119924 h 186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3331" h="1863824">
                  <a:moveTo>
                    <a:pt x="543234" y="119924"/>
                  </a:moveTo>
                  <a:cubicBezTo>
                    <a:pt x="575561" y="152251"/>
                    <a:pt x="584797" y="149173"/>
                    <a:pt x="589415" y="203052"/>
                  </a:cubicBezTo>
                  <a:cubicBezTo>
                    <a:pt x="594033" y="256931"/>
                    <a:pt x="600191" y="366227"/>
                    <a:pt x="570943" y="443197"/>
                  </a:cubicBezTo>
                  <a:cubicBezTo>
                    <a:pt x="541695" y="520167"/>
                    <a:pt x="453949" y="606373"/>
                    <a:pt x="413925" y="664870"/>
                  </a:cubicBezTo>
                  <a:cubicBezTo>
                    <a:pt x="373901" y="723367"/>
                    <a:pt x="352349" y="727985"/>
                    <a:pt x="330797" y="794179"/>
                  </a:cubicBezTo>
                  <a:cubicBezTo>
                    <a:pt x="309245" y="860373"/>
                    <a:pt x="301548" y="898857"/>
                    <a:pt x="284615" y="1062033"/>
                  </a:cubicBezTo>
                  <a:cubicBezTo>
                    <a:pt x="267682" y="1225209"/>
                    <a:pt x="272300" y="1642384"/>
                    <a:pt x="229197" y="1773233"/>
                  </a:cubicBezTo>
                  <a:cubicBezTo>
                    <a:pt x="186094" y="1904082"/>
                    <a:pt x="62942" y="1857900"/>
                    <a:pt x="25997" y="1847124"/>
                  </a:cubicBezTo>
                  <a:cubicBezTo>
                    <a:pt x="-10948" y="1836348"/>
                    <a:pt x="5985" y="1784009"/>
                    <a:pt x="7525" y="1708579"/>
                  </a:cubicBezTo>
                  <a:cubicBezTo>
                    <a:pt x="9064" y="1633149"/>
                    <a:pt x="27537" y="1519233"/>
                    <a:pt x="35234" y="1394542"/>
                  </a:cubicBezTo>
                  <a:cubicBezTo>
                    <a:pt x="42931" y="1269851"/>
                    <a:pt x="58324" y="1114372"/>
                    <a:pt x="53706" y="960433"/>
                  </a:cubicBezTo>
                  <a:cubicBezTo>
                    <a:pt x="49088" y="806494"/>
                    <a:pt x="15222" y="578663"/>
                    <a:pt x="7525" y="470906"/>
                  </a:cubicBezTo>
                  <a:cubicBezTo>
                    <a:pt x="-172" y="363149"/>
                    <a:pt x="7525" y="313888"/>
                    <a:pt x="7525" y="313888"/>
                  </a:cubicBezTo>
                  <a:cubicBezTo>
                    <a:pt x="7525" y="253852"/>
                    <a:pt x="-9408" y="155331"/>
                    <a:pt x="7525" y="110688"/>
                  </a:cubicBezTo>
                  <a:cubicBezTo>
                    <a:pt x="24458" y="66045"/>
                    <a:pt x="72180" y="56809"/>
                    <a:pt x="109125" y="46033"/>
                  </a:cubicBezTo>
                  <a:cubicBezTo>
                    <a:pt x="146070" y="35257"/>
                    <a:pt x="199949" y="52190"/>
                    <a:pt x="229197" y="46033"/>
                  </a:cubicBezTo>
                  <a:cubicBezTo>
                    <a:pt x="258445" y="39876"/>
                    <a:pt x="256906" y="15245"/>
                    <a:pt x="284615" y="9088"/>
                  </a:cubicBezTo>
                  <a:cubicBezTo>
                    <a:pt x="312324" y="2931"/>
                    <a:pt x="347731" y="-7845"/>
                    <a:pt x="395452" y="9088"/>
                  </a:cubicBezTo>
                  <a:cubicBezTo>
                    <a:pt x="443173" y="26021"/>
                    <a:pt x="510907" y="87597"/>
                    <a:pt x="543234" y="119924"/>
                  </a:cubicBez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7" name="Ευθεία γραμμή σύνδεσης 6"/>
            <p:cNvCxnSpPr/>
            <p:nvPr/>
          </p:nvCxnSpPr>
          <p:spPr>
            <a:xfrm flipH="1" flipV="1">
              <a:off x="7102764" y="1916832"/>
              <a:ext cx="363032" cy="72008"/>
            </a:xfrm>
            <a:prstGeom prst="line">
              <a:avLst/>
            </a:prstGeom>
            <a:ln w="31750">
              <a:solidFill>
                <a:schemeClr val="accent4">
                  <a:lumMod val="1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8" name="Ελεύθερη σχεδίαση 7"/>
            <p:cNvSpPr/>
            <p:nvPr/>
          </p:nvSpPr>
          <p:spPr>
            <a:xfrm>
              <a:off x="7102764" y="1597891"/>
              <a:ext cx="184727" cy="1542473"/>
            </a:xfrm>
            <a:custGeom>
              <a:avLst/>
              <a:gdLst>
                <a:gd name="connsiteX0" fmla="*/ 184727 w 184727"/>
                <a:gd name="connsiteY0" fmla="*/ 0 h 1542473"/>
                <a:gd name="connsiteX1" fmla="*/ 64654 w 184727"/>
                <a:gd name="connsiteY1" fmla="*/ 110836 h 1542473"/>
                <a:gd name="connsiteX2" fmla="*/ 0 w 184727"/>
                <a:gd name="connsiteY2" fmla="*/ 461818 h 1542473"/>
                <a:gd name="connsiteX3" fmla="*/ 0 w 184727"/>
                <a:gd name="connsiteY3" fmla="*/ 1071418 h 1542473"/>
                <a:gd name="connsiteX4" fmla="*/ 64654 w 184727"/>
                <a:gd name="connsiteY4" fmla="*/ 1542473 h 154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27" h="1542473">
                  <a:moveTo>
                    <a:pt x="184727" y="0"/>
                  </a:moveTo>
                  <a:cubicBezTo>
                    <a:pt x="140084" y="16933"/>
                    <a:pt x="95442" y="33866"/>
                    <a:pt x="64654" y="110836"/>
                  </a:cubicBezTo>
                  <a:cubicBezTo>
                    <a:pt x="33866" y="187806"/>
                    <a:pt x="10776" y="301721"/>
                    <a:pt x="0" y="461818"/>
                  </a:cubicBezTo>
                  <a:cubicBezTo>
                    <a:pt x="-10776" y="621915"/>
                    <a:pt x="-10776" y="891309"/>
                    <a:pt x="0" y="1071418"/>
                  </a:cubicBezTo>
                  <a:cubicBezTo>
                    <a:pt x="10776" y="1251527"/>
                    <a:pt x="37715" y="1397000"/>
                    <a:pt x="64654" y="1542473"/>
                  </a:cubicBezTo>
                </a:path>
              </a:pathLst>
            </a:cu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1" name="Ευθεία γραμμή σύνδεσης 10"/>
            <p:cNvCxnSpPr/>
            <p:nvPr/>
          </p:nvCxnSpPr>
          <p:spPr>
            <a:xfrm>
              <a:off x="6948264" y="1597891"/>
              <a:ext cx="0" cy="1542473"/>
            </a:xfrm>
            <a:prstGeom prst="line">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82020" y="2646740"/>
              <a:ext cx="338554" cy="369332"/>
            </a:xfrm>
            <a:prstGeom prst="rect">
              <a:avLst/>
            </a:prstGeom>
            <a:noFill/>
          </p:spPr>
          <p:txBody>
            <a:bodyPr wrap="none" rtlCol="0">
              <a:spAutoFit/>
            </a:bodyPr>
            <a:lstStyle/>
            <a:p>
              <a:r>
                <a:rPr lang="el-GR" dirty="0" smtClean="0">
                  <a:solidFill>
                    <a:schemeClr val="accent4">
                      <a:lumMod val="10000"/>
                    </a:schemeClr>
                  </a:solidFill>
                </a:rPr>
                <a:t>Α</a:t>
              </a:r>
              <a:endParaRPr lang="el-GR" dirty="0">
                <a:solidFill>
                  <a:schemeClr val="accent4">
                    <a:lumMod val="10000"/>
                  </a:schemeClr>
                </a:solidFill>
              </a:endParaRPr>
            </a:p>
          </p:txBody>
        </p:sp>
      </p:grpSp>
      <p:grpSp>
        <p:nvGrpSpPr>
          <p:cNvPr id="44" name="Ομάδα 43"/>
          <p:cNvGrpSpPr/>
          <p:nvPr/>
        </p:nvGrpSpPr>
        <p:grpSpPr>
          <a:xfrm>
            <a:off x="6714810" y="3879343"/>
            <a:ext cx="2194369" cy="2490640"/>
            <a:chOff x="6967326" y="4034704"/>
            <a:chExt cx="2194369" cy="2490640"/>
          </a:xfrm>
        </p:grpSpPr>
        <p:sp>
          <p:nvSpPr>
            <p:cNvPr id="17" name="Ορθογώνιο 16"/>
            <p:cNvSpPr/>
            <p:nvPr/>
          </p:nvSpPr>
          <p:spPr>
            <a:xfrm>
              <a:off x="6967326" y="4034704"/>
              <a:ext cx="2194369" cy="2490639"/>
            </a:xfrm>
            <a:prstGeom prst="rect">
              <a:avLst/>
            </a:prstGeom>
            <a:solidFill>
              <a:schemeClr val="tx1"/>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Ελεύθερη σχεδίαση 17"/>
            <p:cNvSpPr/>
            <p:nvPr/>
          </p:nvSpPr>
          <p:spPr>
            <a:xfrm>
              <a:off x="7685285" y="4297193"/>
              <a:ext cx="1288758" cy="1247359"/>
            </a:xfrm>
            <a:custGeom>
              <a:avLst/>
              <a:gdLst>
                <a:gd name="connsiteX0" fmla="*/ 660068 w 1288758"/>
                <a:gd name="connsiteY0" fmla="*/ 775910 h 1247359"/>
                <a:gd name="connsiteX1" fmla="*/ 429159 w 1288758"/>
                <a:gd name="connsiteY1" fmla="*/ 702019 h 1247359"/>
                <a:gd name="connsiteX2" fmla="*/ 521522 w 1288758"/>
                <a:gd name="connsiteY2" fmla="*/ 554237 h 1247359"/>
                <a:gd name="connsiteX3" fmla="*/ 512286 w 1288758"/>
                <a:gd name="connsiteY3" fmla="*/ 314092 h 1247359"/>
                <a:gd name="connsiteX4" fmla="*/ 466104 w 1288758"/>
                <a:gd name="connsiteY4" fmla="*/ 240201 h 1247359"/>
                <a:gd name="connsiteX5" fmla="*/ 290613 w 1288758"/>
                <a:gd name="connsiteY5" fmla="*/ 92419 h 1247359"/>
                <a:gd name="connsiteX6" fmla="*/ 4286 w 1288758"/>
                <a:gd name="connsiteY6" fmla="*/ 55474 h 1247359"/>
                <a:gd name="connsiteX7" fmla="*/ 142831 w 1288758"/>
                <a:gd name="connsiteY7" fmla="*/ 55 h 1247359"/>
                <a:gd name="connsiteX8" fmla="*/ 466104 w 1288758"/>
                <a:gd name="connsiteY8" fmla="*/ 46237 h 1247359"/>
                <a:gd name="connsiteX9" fmla="*/ 770904 w 1288758"/>
                <a:gd name="connsiteY9" fmla="*/ 101655 h 1247359"/>
                <a:gd name="connsiteX10" fmla="*/ 1186540 w 1288758"/>
                <a:gd name="connsiteY10" fmla="*/ 120128 h 1247359"/>
                <a:gd name="connsiteX11" fmla="*/ 1288140 w 1288758"/>
                <a:gd name="connsiteY11" fmla="*/ 147837 h 1247359"/>
                <a:gd name="connsiteX12" fmla="*/ 1158831 w 1288758"/>
                <a:gd name="connsiteY12" fmla="*/ 1210019 h 1247359"/>
                <a:gd name="connsiteX13" fmla="*/ 918686 w 1288758"/>
                <a:gd name="connsiteY13" fmla="*/ 997583 h 1247359"/>
                <a:gd name="connsiteX14" fmla="*/ 789377 w 1288758"/>
                <a:gd name="connsiteY14" fmla="*/ 905219 h 1247359"/>
                <a:gd name="connsiteX15" fmla="*/ 660068 w 1288758"/>
                <a:gd name="connsiteY15" fmla="*/ 775910 h 124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758" h="1247359">
                  <a:moveTo>
                    <a:pt x="660068" y="775910"/>
                  </a:moveTo>
                  <a:cubicBezTo>
                    <a:pt x="600032" y="742043"/>
                    <a:pt x="452250" y="738964"/>
                    <a:pt x="429159" y="702019"/>
                  </a:cubicBezTo>
                  <a:cubicBezTo>
                    <a:pt x="406068" y="665074"/>
                    <a:pt x="507667" y="618891"/>
                    <a:pt x="521522" y="554237"/>
                  </a:cubicBezTo>
                  <a:cubicBezTo>
                    <a:pt x="535376" y="489582"/>
                    <a:pt x="521522" y="366431"/>
                    <a:pt x="512286" y="314092"/>
                  </a:cubicBezTo>
                  <a:cubicBezTo>
                    <a:pt x="503050" y="261753"/>
                    <a:pt x="503049" y="277146"/>
                    <a:pt x="466104" y="240201"/>
                  </a:cubicBezTo>
                  <a:cubicBezTo>
                    <a:pt x="429159" y="203256"/>
                    <a:pt x="367583" y="123207"/>
                    <a:pt x="290613" y="92419"/>
                  </a:cubicBezTo>
                  <a:cubicBezTo>
                    <a:pt x="213643" y="61631"/>
                    <a:pt x="28916" y="70868"/>
                    <a:pt x="4286" y="55474"/>
                  </a:cubicBezTo>
                  <a:cubicBezTo>
                    <a:pt x="-20344" y="40080"/>
                    <a:pt x="65861" y="1595"/>
                    <a:pt x="142831" y="55"/>
                  </a:cubicBezTo>
                  <a:cubicBezTo>
                    <a:pt x="219801" y="-1485"/>
                    <a:pt x="361425" y="29304"/>
                    <a:pt x="466104" y="46237"/>
                  </a:cubicBezTo>
                  <a:cubicBezTo>
                    <a:pt x="570783" y="63170"/>
                    <a:pt x="650832" y="89340"/>
                    <a:pt x="770904" y="101655"/>
                  </a:cubicBezTo>
                  <a:cubicBezTo>
                    <a:pt x="890976" y="113970"/>
                    <a:pt x="1100334" y="112431"/>
                    <a:pt x="1186540" y="120128"/>
                  </a:cubicBezTo>
                  <a:cubicBezTo>
                    <a:pt x="1272746" y="127825"/>
                    <a:pt x="1292758" y="-33811"/>
                    <a:pt x="1288140" y="147837"/>
                  </a:cubicBezTo>
                  <a:cubicBezTo>
                    <a:pt x="1283522" y="329485"/>
                    <a:pt x="1220407" y="1068395"/>
                    <a:pt x="1158831" y="1210019"/>
                  </a:cubicBezTo>
                  <a:cubicBezTo>
                    <a:pt x="1097255" y="1351643"/>
                    <a:pt x="980262" y="1048383"/>
                    <a:pt x="918686" y="997583"/>
                  </a:cubicBezTo>
                  <a:cubicBezTo>
                    <a:pt x="857110" y="946783"/>
                    <a:pt x="834020" y="940625"/>
                    <a:pt x="789377" y="905219"/>
                  </a:cubicBezTo>
                  <a:cubicBezTo>
                    <a:pt x="744735" y="869813"/>
                    <a:pt x="720104" y="809777"/>
                    <a:pt x="660068" y="775910"/>
                  </a:cubicBez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Χορδή 15"/>
            <p:cNvSpPr/>
            <p:nvPr/>
          </p:nvSpPr>
          <p:spPr>
            <a:xfrm>
              <a:off x="7965351" y="4630359"/>
              <a:ext cx="357642" cy="416135"/>
            </a:xfrm>
            <a:prstGeom prst="chord">
              <a:avLst>
                <a:gd name="adj1" fmla="val 4057960"/>
                <a:gd name="adj2" fmla="val 17125825"/>
              </a:avLst>
            </a:prstGeom>
            <a:gradFill>
              <a:gsLst>
                <a:gs pos="35000">
                  <a:schemeClr val="tx1">
                    <a:lumMod val="50000"/>
                  </a:schemeClr>
                </a:gs>
                <a:gs pos="75000">
                  <a:schemeClr val="tx1">
                    <a:lumMod val="75000"/>
                  </a:schemeClr>
                </a:gs>
              </a:gsLst>
              <a:lin ang="5400000" scaled="0"/>
            </a:gradFill>
            <a:ln w="158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20" name="Ευθεία γραμμή σύνδεσης 19"/>
            <p:cNvCxnSpPr/>
            <p:nvPr/>
          </p:nvCxnSpPr>
          <p:spPr>
            <a:xfrm flipH="1" flipV="1">
              <a:off x="7526990" y="4712944"/>
              <a:ext cx="645410" cy="120264"/>
            </a:xfrm>
            <a:prstGeom prst="line">
              <a:avLst/>
            </a:prstGeom>
            <a:ln w="31750">
              <a:solidFill>
                <a:schemeClr val="accent4">
                  <a:lumMod val="10000"/>
                </a:schemeClr>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7350344" y="4334194"/>
              <a:ext cx="0" cy="1841961"/>
            </a:xfrm>
            <a:prstGeom prst="line">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284100" y="5735309"/>
              <a:ext cx="338554" cy="369332"/>
            </a:xfrm>
            <a:prstGeom prst="rect">
              <a:avLst/>
            </a:prstGeom>
            <a:noFill/>
          </p:spPr>
          <p:txBody>
            <a:bodyPr wrap="none" rtlCol="0">
              <a:spAutoFit/>
            </a:bodyPr>
            <a:lstStyle/>
            <a:p>
              <a:r>
                <a:rPr lang="el-GR" dirty="0" smtClean="0">
                  <a:solidFill>
                    <a:schemeClr val="accent4">
                      <a:lumMod val="10000"/>
                    </a:schemeClr>
                  </a:solidFill>
                </a:rPr>
                <a:t>Β</a:t>
              </a:r>
              <a:endParaRPr lang="el-GR" dirty="0">
                <a:solidFill>
                  <a:schemeClr val="accent4">
                    <a:lumMod val="10000"/>
                  </a:schemeClr>
                </a:solidFill>
              </a:endParaRPr>
            </a:p>
          </p:txBody>
        </p:sp>
        <p:sp>
          <p:nvSpPr>
            <p:cNvPr id="34" name="Ελεύθερη σχεδίαση 33"/>
            <p:cNvSpPr/>
            <p:nvPr/>
          </p:nvSpPr>
          <p:spPr>
            <a:xfrm>
              <a:off x="7596336" y="4940568"/>
              <a:ext cx="593058" cy="1584776"/>
            </a:xfrm>
            <a:custGeom>
              <a:avLst/>
              <a:gdLst>
                <a:gd name="connsiteX0" fmla="*/ 74905 w 593058"/>
                <a:gd name="connsiteY0" fmla="*/ 2905 h 1584776"/>
                <a:gd name="connsiteX1" fmla="*/ 351996 w 593058"/>
                <a:gd name="connsiteY1" fmla="*/ 169160 h 1584776"/>
                <a:gd name="connsiteX2" fmla="*/ 582905 w 593058"/>
                <a:gd name="connsiteY2" fmla="*/ 316942 h 1584776"/>
                <a:gd name="connsiteX3" fmla="*/ 536723 w 593058"/>
                <a:gd name="connsiteY3" fmla="*/ 464723 h 1584776"/>
                <a:gd name="connsiteX4" fmla="*/ 398178 w 593058"/>
                <a:gd name="connsiteY4" fmla="*/ 649451 h 1584776"/>
                <a:gd name="connsiteX5" fmla="*/ 398178 w 593058"/>
                <a:gd name="connsiteY5" fmla="*/ 1092796 h 1584776"/>
                <a:gd name="connsiteX6" fmla="*/ 407414 w 593058"/>
                <a:gd name="connsiteY6" fmla="*/ 1526905 h 1584776"/>
                <a:gd name="connsiteX7" fmla="*/ 222687 w 593058"/>
                <a:gd name="connsiteY7" fmla="*/ 1582323 h 1584776"/>
                <a:gd name="connsiteX8" fmla="*/ 167269 w 593058"/>
                <a:gd name="connsiteY8" fmla="*/ 1554614 h 1584776"/>
                <a:gd name="connsiteX9" fmla="*/ 176505 w 593058"/>
                <a:gd name="connsiteY9" fmla="*/ 1379123 h 1584776"/>
                <a:gd name="connsiteX10" fmla="*/ 148796 w 593058"/>
                <a:gd name="connsiteY10" fmla="*/ 1046614 h 1584776"/>
                <a:gd name="connsiteX11" fmla="*/ 84142 w 593058"/>
                <a:gd name="connsiteY11" fmla="*/ 630978 h 1584776"/>
                <a:gd name="connsiteX12" fmla="*/ 1014 w 593058"/>
                <a:gd name="connsiteY12" fmla="*/ 316942 h 1584776"/>
                <a:gd name="connsiteX13" fmla="*/ 74905 w 593058"/>
                <a:gd name="connsiteY13" fmla="*/ 2905 h 158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3058" h="1584776">
                  <a:moveTo>
                    <a:pt x="74905" y="2905"/>
                  </a:moveTo>
                  <a:cubicBezTo>
                    <a:pt x="133402" y="-21725"/>
                    <a:pt x="267329" y="116821"/>
                    <a:pt x="351996" y="169160"/>
                  </a:cubicBezTo>
                  <a:cubicBezTo>
                    <a:pt x="436663" y="221500"/>
                    <a:pt x="552117" y="267682"/>
                    <a:pt x="582905" y="316942"/>
                  </a:cubicBezTo>
                  <a:cubicBezTo>
                    <a:pt x="613693" y="366202"/>
                    <a:pt x="567511" y="409305"/>
                    <a:pt x="536723" y="464723"/>
                  </a:cubicBezTo>
                  <a:cubicBezTo>
                    <a:pt x="505935" y="520141"/>
                    <a:pt x="421269" y="544772"/>
                    <a:pt x="398178" y="649451"/>
                  </a:cubicBezTo>
                  <a:cubicBezTo>
                    <a:pt x="375087" y="754130"/>
                    <a:pt x="396639" y="946554"/>
                    <a:pt x="398178" y="1092796"/>
                  </a:cubicBezTo>
                  <a:cubicBezTo>
                    <a:pt x="399717" y="1239038"/>
                    <a:pt x="436663" y="1445317"/>
                    <a:pt x="407414" y="1526905"/>
                  </a:cubicBezTo>
                  <a:cubicBezTo>
                    <a:pt x="378166" y="1608493"/>
                    <a:pt x="262711" y="1577705"/>
                    <a:pt x="222687" y="1582323"/>
                  </a:cubicBezTo>
                  <a:cubicBezTo>
                    <a:pt x="182663" y="1586941"/>
                    <a:pt x="174966" y="1588481"/>
                    <a:pt x="167269" y="1554614"/>
                  </a:cubicBezTo>
                  <a:cubicBezTo>
                    <a:pt x="159572" y="1520747"/>
                    <a:pt x="179584" y="1463790"/>
                    <a:pt x="176505" y="1379123"/>
                  </a:cubicBezTo>
                  <a:cubicBezTo>
                    <a:pt x="173426" y="1294456"/>
                    <a:pt x="164190" y="1171305"/>
                    <a:pt x="148796" y="1046614"/>
                  </a:cubicBezTo>
                  <a:cubicBezTo>
                    <a:pt x="133402" y="921923"/>
                    <a:pt x="108772" y="752590"/>
                    <a:pt x="84142" y="630978"/>
                  </a:cubicBezTo>
                  <a:cubicBezTo>
                    <a:pt x="59512" y="509366"/>
                    <a:pt x="7172" y="418542"/>
                    <a:pt x="1014" y="316942"/>
                  </a:cubicBezTo>
                  <a:cubicBezTo>
                    <a:pt x="-5144" y="215342"/>
                    <a:pt x="16408" y="27535"/>
                    <a:pt x="74905" y="2905"/>
                  </a:cubicBezTo>
                  <a:close/>
                </a:path>
              </a:pathLst>
            </a:custGeom>
            <a:gradFill>
              <a:gsLst>
                <a:gs pos="0">
                  <a:schemeClr val="tx1">
                    <a:lumMod val="50000"/>
                  </a:schemeClr>
                </a:gs>
                <a:gs pos="50000">
                  <a:schemeClr val="tx1">
                    <a:lumMod val="85000"/>
                  </a:schemeClr>
                </a:gs>
                <a:gs pos="100000">
                  <a:schemeClr val="tx1">
                    <a:lumMod val="75000"/>
                  </a:schemeClr>
                </a:gs>
              </a:gsLst>
              <a:lin ang="5400000" scaled="0"/>
            </a:gradFill>
            <a:ln w="158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5" name="Ορθογώνιο 34"/>
            <p:cNvSpPr/>
            <p:nvPr/>
          </p:nvSpPr>
          <p:spPr>
            <a:xfrm rot="2107005">
              <a:off x="7758915" y="5038832"/>
              <a:ext cx="494695" cy="89734"/>
            </a:xfrm>
            <a:prstGeom prst="rect">
              <a:avLst/>
            </a:prstGeom>
            <a:gradFill>
              <a:gsLst>
                <a:gs pos="0">
                  <a:schemeClr val="tx1">
                    <a:lumMod val="50000"/>
                  </a:schemeClr>
                </a:gs>
                <a:gs pos="75000">
                  <a:schemeClr val="tx1">
                    <a:lumMod val="75000"/>
                  </a:schemeClr>
                </a:gs>
              </a:gsLst>
              <a:lin ang="5400000" scaled="0"/>
            </a:gradFill>
            <a:ln w="158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7" name="Ελεύθερη σχεδίαση 36"/>
            <p:cNvSpPr/>
            <p:nvPr/>
          </p:nvSpPr>
          <p:spPr>
            <a:xfrm>
              <a:off x="7526990" y="4359564"/>
              <a:ext cx="213083" cy="1801091"/>
            </a:xfrm>
            <a:custGeom>
              <a:avLst/>
              <a:gdLst>
                <a:gd name="connsiteX0" fmla="*/ 166901 w 213083"/>
                <a:gd name="connsiteY0" fmla="*/ 0 h 1801091"/>
                <a:gd name="connsiteX1" fmla="*/ 46828 w 213083"/>
                <a:gd name="connsiteY1" fmla="*/ 240145 h 1801091"/>
                <a:gd name="connsiteX2" fmla="*/ 646 w 213083"/>
                <a:gd name="connsiteY2" fmla="*/ 701963 h 1801091"/>
                <a:gd name="connsiteX3" fmla="*/ 28355 w 213083"/>
                <a:gd name="connsiteY3" fmla="*/ 1191491 h 1801091"/>
                <a:gd name="connsiteX4" fmla="*/ 139192 w 213083"/>
                <a:gd name="connsiteY4" fmla="*/ 1681018 h 1801091"/>
                <a:gd name="connsiteX5" fmla="*/ 213083 w 213083"/>
                <a:gd name="connsiteY5" fmla="*/ 1801091 h 180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083" h="1801091">
                  <a:moveTo>
                    <a:pt x="166901" y="0"/>
                  </a:moveTo>
                  <a:cubicBezTo>
                    <a:pt x="120719" y="61575"/>
                    <a:pt x="74537" y="123151"/>
                    <a:pt x="46828" y="240145"/>
                  </a:cubicBezTo>
                  <a:cubicBezTo>
                    <a:pt x="19119" y="357139"/>
                    <a:pt x="3725" y="543405"/>
                    <a:pt x="646" y="701963"/>
                  </a:cubicBezTo>
                  <a:cubicBezTo>
                    <a:pt x="-2433" y="860521"/>
                    <a:pt x="5264" y="1028315"/>
                    <a:pt x="28355" y="1191491"/>
                  </a:cubicBezTo>
                  <a:cubicBezTo>
                    <a:pt x="51446" y="1354667"/>
                    <a:pt x="108404" y="1579418"/>
                    <a:pt x="139192" y="1681018"/>
                  </a:cubicBezTo>
                  <a:cubicBezTo>
                    <a:pt x="169980" y="1782618"/>
                    <a:pt x="191531" y="1791854"/>
                    <a:pt x="213083" y="180109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47" name="Ορθογώνιο 8"/>
          <p:cNvSpPr/>
          <p:nvPr/>
        </p:nvSpPr>
        <p:spPr>
          <a:xfrm>
            <a:off x="6857057" y="3486214"/>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2511962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132856"/>
            <a:ext cx="8424936" cy="1728192"/>
          </a:xfrm>
          <a:ln w="19050">
            <a:solidFill>
              <a:srgbClr val="A50021"/>
            </a:solidFill>
          </a:ln>
        </p:spPr>
        <p:txBody>
          <a:bodyPr/>
          <a:lstStyle/>
          <a:p>
            <a:pPr>
              <a:defRPr/>
            </a:pPr>
            <a:r>
              <a:rPr lang="el-GR" sz="4400" b="1" dirty="0" smtClean="0">
                <a:solidFill>
                  <a:srgbClr val="000000"/>
                </a:solidFill>
                <a:effectLst>
                  <a:outerShdw blurRad="38100" dist="38100" dir="2700000" algn="tl">
                    <a:srgbClr val="000000">
                      <a:alpha val="43137"/>
                    </a:srgbClr>
                  </a:outerShdw>
                </a:effectLst>
              </a:rPr>
              <a:t>Αρθροπλαστική </a:t>
            </a:r>
            <a:r>
              <a:rPr lang="el-GR" sz="4400" b="1" dirty="0">
                <a:solidFill>
                  <a:srgbClr val="000000"/>
                </a:solidFill>
                <a:effectLst>
                  <a:outerShdw blurRad="38100" dist="38100" dir="2700000" algn="tl">
                    <a:srgbClr val="000000">
                      <a:alpha val="43137"/>
                    </a:srgbClr>
                  </a:outerShdw>
                </a:effectLst>
              </a:rPr>
              <a:t>του </a:t>
            </a:r>
            <a:r>
              <a:rPr lang="el-GR" sz="4400" b="1" dirty="0" smtClean="0">
                <a:solidFill>
                  <a:srgbClr val="000000"/>
                </a:solidFill>
                <a:effectLst>
                  <a:outerShdw blurRad="38100" dist="38100" dir="2700000" algn="tl">
                    <a:srgbClr val="000000">
                      <a:alpha val="43137"/>
                    </a:srgbClr>
                  </a:outerShdw>
                </a:effectLst>
              </a:rPr>
              <a:t>Ώμου</a:t>
            </a:r>
            <a:r>
              <a:rPr lang="el-GR" sz="4400" b="1" baseline="-16000" dirty="0" smtClean="0">
                <a:solidFill>
                  <a:srgbClr val="000000"/>
                </a:solidFill>
                <a:effectLst>
                  <a:outerShdw blurRad="38100" dist="38100" dir="2700000" algn="tl">
                    <a:srgbClr val="000000">
                      <a:alpha val="43137"/>
                    </a:srgbClr>
                  </a:outerShdw>
                </a:effectLst>
              </a:rPr>
              <a:t> </a:t>
            </a:r>
            <a:r>
              <a:rPr lang="el-GR" sz="4400" b="1" dirty="0" smtClean="0">
                <a:effectLst>
                  <a:outerShdw blurRad="38100" dist="38100" dir="2700000" algn="tl">
                    <a:srgbClr val="000000">
                      <a:alpha val="43137"/>
                    </a:srgbClr>
                  </a:outerShdw>
                </a:effectLst>
              </a:rPr>
              <a:t/>
            </a:r>
            <a:br>
              <a:rPr lang="el-GR" sz="4400" b="1" dirty="0" smtClean="0">
                <a:effectLst>
                  <a:outerShdw blurRad="38100" dist="38100" dir="2700000" algn="tl">
                    <a:srgbClr val="000000">
                      <a:alpha val="43137"/>
                    </a:srgbClr>
                  </a:outerShdw>
                </a:effectLst>
              </a:rPr>
            </a:br>
            <a:r>
              <a:rPr lang="el-GR" altLang="el-GR" sz="4000" b="1" dirty="0" smtClean="0">
                <a:effectLst>
                  <a:outerShdw blurRad="38100" dist="38100" dir="2700000" algn="tl">
                    <a:srgbClr val="000000">
                      <a:alpha val="43137"/>
                    </a:srgbClr>
                  </a:outerShdw>
                </a:effectLst>
                <a:cs typeface="Times New Roman" pitchFamily="18" charset="0"/>
              </a:rPr>
              <a:t>Χειρουργική Τεχνική</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effectLst/>
              </a:rPr>
              <a:pPr>
                <a:defRPr/>
              </a:pPr>
              <a:t>41</a:t>
            </a:fld>
            <a:endParaRPr lang="el-GR" dirty="0">
              <a:effectLst/>
            </a:endParaRPr>
          </a:p>
        </p:txBody>
      </p:sp>
    </p:spTree>
    <p:extLst>
      <p:ext uri="{BB962C8B-B14F-4D97-AF65-F5344CB8AC3E}">
        <p14:creationId xmlns:p14="http://schemas.microsoft.com/office/powerpoint/2010/main" val="4271816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Χειρουργικές Προσπελάσεις</a:t>
            </a:r>
            <a:r>
              <a:rPr lang="el-GR" altLang="el-GR" baseline="-16000" dirty="0" smtClean="0">
                <a:effectLst>
                  <a:outerShdw blurRad="38100" dist="38100" dir="2700000" algn="tl">
                    <a:srgbClr val="000000">
                      <a:alpha val="43137"/>
                    </a:srgbClr>
                  </a:outerShdw>
                </a:effectLst>
              </a:rPr>
              <a:t>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51520" y="1052736"/>
            <a:ext cx="8640960" cy="1800200"/>
          </a:xfrm>
        </p:spPr>
        <p:txBody>
          <a:bodyPr/>
          <a:lstStyle/>
          <a:p>
            <a:pPr marL="273050" indent="-273050">
              <a:buSzPct val="100000"/>
            </a:pPr>
            <a:r>
              <a:rPr lang="el-GR" altLang="el-GR" dirty="0" smtClean="0">
                <a:solidFill>
                  <a:srgbClr val="000000"/>
                </a:solidFill>
                <a:cs typeface="Arial" pitchFamily="34" charset="0"/>
              </a:rPr>
              <a:t>Οι επικρατούσες χειρουργικές προσπελάσεις</a:t>
            </a:r>
            <a:r>
              <a:rPr lang="el-GR" altLang="el-GR" dirty="0" smtClean="0">
                <a:solidFill>
                  <a:srgbClr val="000000"/>
                </a:solidFill>
              </a:rPr>
              <a:t> που χρησιμοποιούνται κατά την αρθροπλαστική ώμου είναι:</a:t>
            </a:r>
          </a:p>
          <a:p>
            <a:pPr marL="536575" indent="-263525">
              <a:buSzPct val="100000"/>
              <a:buFont typeface="Wingdings" pitchFamily="2" charset="2"/>
              <a:buChar char="§"/>
            </a:pPr>
            <a:r>
              <a:rPr lang="el-GR" altLang="el-GR" dirty="0" smtClean="0">
                <a:solidFill>
                  <a:srgbClr val="000000"/>
                </a:solidFill>
                <a:cs typeface="Times New Roman" pitchFamily="18" charset="0"/>
              </a:rPr>
              <a:t>Η Θωρακοδελτοειδής προσπέλαση (</a:t>
            </a:r>
            <a:r>
              <a:rPr lang="en-US" altLang="el-GR" dirty="0" smtClean="0">
                <a:solidFill>
                  <a:srgbClr val="000000"/>
                </a:solidFill>
                <a:cs typeface="Times New Roman" pitchFamily="18" charset="0"/>
              </a:rPr>
              <a:t>deltopectoral</a:t>
            </a:r>
            <a:r>
              <a:rPr lang="el-GR" altLang="el-GR" dirty="0" smtClean="0">
                <a:solidFill>
                  <a:srgbClr val="000000"/>
                </a:solidFill>
                <a:cs typeface="Times New Roman" pitchFamily="18" charset="0"/>
              </a:rPr>
              <a:t>) (εικόνα α),</a:t>
            </a:r>
            <a:r>
              <a:rPr lang="en-US" altLang="el-GR" dirty="0" smtClean="0">
                <a:solidFill>
                  <a:srgbClr val="000000"/>
                </a:solidFill>
                <a:cs typeface="Times New Roman" pitchFamily="18" charset="0"/>
              </a:rPr>
              <a:t> </a:t>
            </a:r>
            <a:endParaRPr lang="el-GR" altLang="el-GR" dirty="0" smtClean="0">
              <a:solidFill>
                <a:srgbClr val="000000"/>
              </a:solidFill>
              <a:cs typeface="Times New Roman" pitchFamily="18" charset="0"/>
            </a:endParaRPr>
          </a:p>
          <a:p>
            <a:pPr marL="536575" indent="-263525">
              <a:buSzPct val="100000"/>
              <a:buFont typeface="Wingdings" pitchFamily="2" charset="2"/>
              <a:buChar char="§"/>
            </a:pPr>
            <a:r>
              <a:rPr lang="el-GR" altLang="el-GR" dirty="0" smtClean="0">
                <a:solidFill>
                  <a:srgbClr val="000000"/>
                </a:solidFill>
                <a:cs typeface="Times New Roman" pitchFamily="18" charset="0"/>
              </a:rPr>
              <a:t>Η Πρόσθια προσπέλαση (</a:t>
            </a:r>
            <a:r>
              <a:rPr lang="en-US" altLang="el-GR" dirty="0" smtClean="0">
                <a:solidFill>
                  <a:srgbClr val="000000"/>
                </a:solidFill>
                <a:cs typeface="Times New Roman" pitchFamily="18" charset="0"/>
              </a:rPr>
              <a:t>anterosuperior</a:t>
            </a:r>
            <a:r>
              <a:rPr lang="el-GR" altLang="el-GR" dirty="0" smtClean="0">
                <a:solidFill>
                  <a:srgbClr val="000000"/>
                </a:solidFill>
                <a:cs typeface="Times New Roman" pitchFamily="18" charset="0"/>
              </a:rPr>
              <a:t>)</a:t>
            </a:r>
            <a:r>
              <a:rPr lang="en-US" altLang="el-GR" dirty="0" smtClean="0">
                <a:solidFill>
                  <a:srgbClr val="000000"/>
                </a:solidFill>
                <a:cs typeface="Times New Roman" pitchFamily="18" charset="0"/>
              </a:rPr>
              <a:t> </a:t>
            </a:r>
            <a:r>
              <a:rPr lang="el-GR" altLang="el-GR" dirty="0" smtClean="0">
                <a:solidFill>
                  <a:srgbClr val="000000"/>
                </a:solidFill>
                <a:cs typeface="Times New Roman" pitchFamily="18" charset="0"/>
              </a:rPr>
              <a:t>(εικόνα β).</a:t>
            </a:r>
            <a:r>
              <a:rPr lang="en-US" altLang="el-GR" dirty="0" smtClean="0">
                <a:solidFill>
                  <a:srgbClr val="000000"/>
                </a:solidFill>
                <a:cs typeface="Times New Roman" pitchFamily="18" charset="0"/>
              </a:rPr>
              <a:t> </a:t>
            </a:r>
            <a:endParaRPr lang="el-GR" altLang="el-GR" dirty="0" smtClean="0">
              <a:solidFill>
                <a:srgbClr val="000000"/>
              </a:solidFill>
              <a:cs typeface="Times New Roman" pitchFamily="18" charset="0"/>
            </a:endParaRPr>
          </a:p>
          <a:p>
            <a:pPr marL="457200" lvl="1" indent="0">
              <a:buClr>
                <a:schemeClr val="accent2"/>
              </a:buClr>
              <a:buSzPct val="130000"/>
              <a:buNone/>
              <a:defRPr/>
            </a:pPr>
            <a:r>
              <a:rPr lang="en-US" altLang="el-GR" sz="2600" dirty="0" smtClean="0">
                <a:solidFill>
                  <a:schemeClr val="bg1"/>
                </a:solidFill>
                <a:latin typeface="Arial" charset="0"/>
                <a:cs typeface="Times New Roman" pitchFamily="18" charset="0"/>
              </a:rPr>
              <a:t> </a:t>
            </a:r>
            <a:endParaRPr lang="el-GR" altLang="el-GR" dirty="0" smtClean="0">
              <a:solidFill>
                <a:srgbClr val="000000"/>
              </a:solidFill>
              <a:cs typeface="Arial" pitchFamily="34" charset="0"/>
            </a:endParaRPr>
          </a:p>
        </p:txBody>
      </p:sp>
      <p:sp>
        <p:nvSpPr>
          <p:cNvPr id="4" name="3 - Θέση αριθμού διαφάνειας"/>
          <p:cNvSpPr>
            <a:spLocks noGrp="1"/>
          </p:cNvSpPr>
          <p:nvPr>
            <p:ph type="sldNum" sz="quarter" idx="12"/>
          </p:nvPr>
        </p:nvSpPr>
        <p:spPr>
          <a:xfrm>
            <a:off x="8676456" y="6337126"/>
            <a:ext cx="432048" cy="476250"/>
          </a:xfrm>
        </p:spPr>
        <p:txBody>
          <a:bodyPr/>
          <a:lstStyle/>
          <a:p>
            <a:pPr>
              <a:defRPr/>
            </a:pPr>
            <a:fld id="{8198C6A6-8556-485F-81D9-A8F098D09877}" type="slidenum">
              <a:rPr lang="el-GR" smtClean="0"/>
              <a:pPr>
                <a:defRPr/>
              </a:pPr>
              <a:t>42</a:t>
            </a:fld>
            <a:endParaRPr lang="el-GR" dirty="0"/>
          </a:p>
        </p:txBody>
      </p:sp>
      <p:sp>
        <p:nvSpPr>
          <p:cNvPr id="6" name="5 - Ορθογώνιο"/>
          <p:cNvSpPr/>
          <p:nvPr/>
        </p:nvSpPr>
        <p:spPr>
          <a:xfrm>
            <a:off x="144016" y="5150802"/>
            <a:ext cx="8892480" cy="1446550"/>
          </a:xfrm>
          <a:prstGeom prst="rect">
            <a:avLst/>
          </a:prstGeom>
        </p:spPr>
        <p:txBody>
          <a:bodyPr wrap="square">
            <a:spAutoFit/>
          </a:bodyPr>
          <a:lstStyle/>
          <a:p>
            <a:pPr eaLnBrk="0" hangingPunct="0">
              <a:spcBef>
                <a:spcPct val="50000"/>
              </a:spcBef>
              <a:defRPr/>
            </a:pPr>
            <a:r>
              <a:rPr lang="el-GR" sz="2200" b="1" dirty="0" smtClean="0">
                <a:solidFill>
                  <a:srgbClr val="000000"/>
                </a:solidFill>
                <a:latin typeface="Calibri" pitchFamily="34" charset="0"/>
              </a:rPr>
              <a:t>Παρατήρηση</a:t>
            </a:r>
            <a:r>
              <a:rPr lang="el-GR" sz="2200" dirty="0" smtClean="0">
                <a:solidFill>
                  <a:srgbClr val="000000"/>
                </a:solidFill>
                <a:latin typeface="Calibri" pitchFamily="34" charset="0"/>
              </a:rPr>
              <a:t>: Συνήθως, </a:t>
            </a:r>
            <a:r>
              <a:rPr lang="el-GR" altLang="el-GR" sz="2200" dirty="0" smtClean="0">
                <a:solidFill>
                  <a:srgbClr val="000000"/>
                </a:solidFill>
                <a:latin typeface="Calibri" pitchFamily="34" charset="0"/>
                <a:cs typeface="Times New Roman" pitchFamily="18" charset="0"/>
              </a:rPr>
              <a:t>χρησιμοποιείται η θωρακοδελτοειδής προσπέλαση διότι </a:t>
            </a:r>
            <a:r>
              <a:rPr lang="el-GR" altLang="el-GR" sz="2200" dirty="0" smtClean="0">
                <a:solidFill>
                  <a:srgbClr val="000000"/>
                </a:solidFill>
                <a:latin typeface="Calibri" pitchFamily="34" charset="0"/>
              </a:rPr>
              <a:t>διατηρούνται</a:t>
            </a:r>
            <a:r>
              <a:rPr lang="el-GR" sz="2200" dirty="0" smtClean="0">
                <a:solidFill>
                  <a:srgbClr val="000000"/>
                </a:solidFill>
                <a:latin typeface="Calibri" pitchFamily="34" charset="0"/>
              </a:rPr>
              <a:t> οι προσφύσεις του δελτοειδή μυ, προστατεύεται η κεφαλική φλέβα και πραγματοποιείται ικανοποιητική αποκάλυψη της άρθρωσης με αποτέλεσμα τη γρηγορότερη κινητοποίηση του μέλους.</a:t>
            </a:r>
            <a:endParaRPr lang="el-GR" sz="2200" dirty="0">
              <a:solidFill>
                <a:srgbClr val="000000"/>
              </a:solidFill>
              <a:latin typeface="Calibri" pitchFamily="34" charset="0"/>
            </a:endParaRPr>
          </a:p>
        </p:txBody>
      </p:sp>
      <p:pic>
        <p:nvPicPr>
          <p:cNvPr id="18436" name="Picture 4"/>
          <p:cNvPicPr>
            <a:picLocks noChangeAspect="1" noChangeArrowheads="1"/>
          </p:cNvPicPr>
          <p:nvPr/>
        </p:nvPicPr>
        <p:blipFill>
          <a:blip r:embed="rId3" cstate="print"/>
          <a:srcRect b="15193"/>
          <a:stretch>
            <a:fillRect/>
          </a:stretch>
        </p:blipFill>
        <p:spPr bwMode="auto">
          <a:xfrm>
            <a:off x="971600" y="2924944"/>
            <a:ext cx="3254762" cy="1853915"/>
          </a:xfrm>
          <a:prstGeom prst="rect">
            <a:avLst/>
          </a:prstGeom>
          <a:ln w="38100" cap="sq" cmpd="thickThin">
            <a:solidFill>
              <a:srgbClr val="000000"/>
            </a:solidFill>
            <a:prstDash val="solid"/>
            <a:miter lim="800000"/>
          </a:ln>
          <a:effectLst>
            <a:innerShdw blurRad="76200">
              <a:srgbClr val="000000"/>
            </a:innerShdw>
          </a:effectLst>
        </p:spPr>
      </p:pic>
      <p:pic>
        <p:nvPicPr>
          <p:cNvPr id="18437" name="Picture 5"/>
          <p:cNvPicPr>
            <a:picLocks noChangeAspect="1" noChangeArrowheads="1"/>
          </p:cNvPicPr>
          <p:nvPr/>
        </p:nvPicPr>
        <p:blipFill>
          <a:blip r:embed="rId4" cstate="print"/>
          <a:srcRect/>
          <a:stretch>
            <a:fillRect/>
          </a:stretch>
        </p:blipFill>
        <p:spPr bwMode="auto">
          <a:xfrm>
            <a:off x="4932040" y="2924944"/>
            <a:ext cx="2735179" cy="1853183"/>
          </a:xfrm>
          <a:prstGeom prst="rect">
            <a:avLst/>
          </a:prstGeom>
          <a:ln w="38100" cap="sq" cmpd="thickThin">
            <a:solidFill>
              <a:srgbClr val="000000"/>
            </a:solidFill>
            <a:prstDash val="solid"/>
            <a:miter lim="800000"/>
          </a:ln>
          <a:effectLst>
            <a:innerShdw blurRad="76200">
              <a:srgbClr val="000000"/>
            </a:innerShdw>
          </a:effectLst>
        </p:spPr>
      </p:pic>
      <p:sp>
        <p:nvSpPr>
          <p:cNvPr id="5" name="Ορθογώνιο 4"/>
          <p:cNvSpPr/>
          <p:nvPr/>
        </p:nvSpPr>
        <p:spPr>
          <a:xfrm>
            <a:off x="971600" y="4789956"/>
            <a:ext cx="3254762" cy="461665"/>
          </a:xfrm>
          <a:prstGeom prst="rect">
            <a:avLst/>
          </a:prstGeom>
        </p:spPr>
        <p:txBody>
          <a:bodyPr wrap="square">
            <a:spAutoFit/>
          </a:bodyPr>
          <a:lstStyle/>
          <a:p>
            <a:pPr algn="ctr"/>
            <a:r>
              <a:rPr lang="el-GR" sz="1200" i="1" dirty="0" smtClean="0">
                <a:solidFill>
                  <a:schemeClr val="accent4">
                    <a:lumMod val="50000"/>
                  </a:schemeClr>
                </a:solidFill>
                <a:latin typeface="Calibri" panose="020F0502020204030204" pitchFamily="34" charset="0"/>
                <a:sym typeface="Wingdings"/>
              </a:rPr>
              <a:t></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5"/>
              </a:rPr>
              <a:t>aofoundation.org</a:t>
            </a:r>
            <a:r>
              <a:rPr lang="en-US" sz="1200" dirty="0">
                <a:solidFill>
                  <a:schemeClr val="accent4">
                    <a:lumMod val="50000"/>
                  </a:schemeClr>
                </a:solidFill>
                <a:latin typeface="Calibri" panose="020F0502020204030204" pitchFamily="34" charset="0"/>
              </a:rPr>
              <a:t>, Copyright by AO Foundation, </a:t>
            </a:r>
            <a:r>
              <a:rPr lang="en-US" sz="1200" dirty="0" smtClean="0">
                <a:solidFill>
                  <a:schemeClr val="accent4">
                    <a:lumMod val="50000"/>
                  </a:schemeClr>
                </a:solidFill>
                <a:latin typeface="Calibri" panose="020F0502020204030204" pitchFamily="34" charset="0"/>
              </a:rPr>
              <a:t>Switzerland</a:t>
            </a:r>
            <a:endParaRPr lang="el-GR" sz="1200" dirty="0">
              <a:solidFill>
                <a:schemeClr val="accent4">
                  <a:lumMod val="50000"/>
                </a:schemeClr>
              </a:solidFill>
              <a:latin typeface="Calibri" panose="020F0502020204030204" pitchFamily="34" charset="0"/>
            </a:endParaRPr>
          </a:p>
        </p:txBody>
      </p:sp>
      <p:sp>
        <p:nvSpPr>
          <p:cNvPr id="7" name="Ορθογώνιο 6"/>
          <p:cNvSpPr/>
          <p:nvPr/>
        </p:nvSpPr>
        <p:spPr>
          <a:xfrm>
            <a:off x="5561238" y="4801423"/>
            <a:ext cx="1476781"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6"/>
              </a:rPr>
              <a:t>ncbi.nlm.nih.gov</a:t>
            </a:r>
            <a:endParaRPr lang="en-US" sz="1200" dirty="0">
              <a:latin typeface="Calibri" panose="020F0502020204030204" pitchFamily="34" charset="0"/>
            </a:endParaRPr>
          </a:p>
        </p:txBody>
      </p:sp>
    </p:spTree>
    <p:extLst>
      <p:ext uri="{BB962C8B-B14F-4D97-AF65-F5344CB8AC3E}">
        <p14:creationId xmlns:p14="http://schemas.microsoft.com/office/powerpoint/2010/main" val="23986089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276872"/>
            <a:ext cx="8424936" cy="1728192"/>
          </a:xfrm>
          <a:ln w="19050">
            <a:solidFill>
              <a:srgbClr val="A50021"/>
            </a:solidFill>
          </a:ln>
        </p:spPr>
        <p:txBody>
          <a:bodyPr/>
          <a:lstStyle/>
          <a:p>
            <a:pPr>
              <a:defRPr/>
            </a:pPr>
            <a:r>
              <a:rPr lang="el-GR" sz="4000" b="1" dirty="0" smtClean="0">
                <a:solidFill>
                  <a:srgbClr val="000000"/>
                </a:solidFill>
                <a:effectLst>
                  <a:outerShdw blurRad="38100" dist="38100" dir="2700000" algn="tl">
                    <a:srgbClr val="000000">
                      <a:alpha val="43137"/>
                    </a:srgbClr>
                  </a:outerShdw>
                </a:effectLst>
              </a:rPr>
              <a:t>Ανατομική Αρθροπλαστική </a:t>
            </a:r>
            <a:r>
              <a:rPr lang="el-GR" sz="4000" b="1" dirty="0">
                <a:solidFill>
                  <a:srgbClr val="000000"/>
                </a:solidFill>
                <a:effectLst>
                  <a:outerShdw blurRad="38100" dist="38100" dir="2700000" algn="tl">
                    <a:srgbClr val="000000">
                      <a:alpha val="43137"/>
                    </a:srgbClr>
                  </a:outerShdw>
                </a:effectLst>
              </a:rPr>
              <a:t>του Ώμου</a:t>
            </a:r>
            <a:r>
              <a:rPr lang="el-GR" sz="4000" b="1" baseline="-16000" dirty="0">
                <a:solidFill>
                  <a:srgbClr val="000000"/>
                </a:solidFill>
                <a:effectLst>
                  <a:outerShdw blurRad="38100" dist="38100" dir="2700000" algn="tl">
                    <a:srgbClr val="000000">
                      <a:alpha val="43137"/>
                    </a:srgbClr>
                  </a:outerShdw>
                </a:effectLst>
              </a:rPr>
              <a:t> </a:t>
            </a:r>
            <a:r>
              <a:rPr lang="el-GR" sz="4400" b="1" baseline="-16000" dirty="0" smtClean="0">
                <a:solidFill>
                  <a:srgbClr val="000000"/>
                </a:solidFill>
                <a:effectLst>
                  <a:outerShdw blurRad="38100" dist="38100" dir="2700000" algn="tl">
                    <a:srgbClr val="000000">
                      <a:alpha val="43137"/>
                    </a:srgbClr>
                  </a:outerShdw>
                </a:effectLst>
              </a:rPr>
              <a:t/>
            </a:r>
            <a:br>
              <a:rPr lang="el-GR" sz="4400" b="1" baseline="-16000" dirty="0" smtClean="0">
                <a:solidFill>
                  <a:srgbClr val="000000"/>
                </a:solidFill>
                <a:effectLst>
                  <a:outerShdw blurRad="38100" dist="38100" dir="2700000" algn="tl">
                    <a:srgbClr val="000000">
                      <a:alpha val="43137"/>
                    </a:srgbClr>
                  </a:outerShdw>
                </a:effectLst>
              </a:rPr>
            </a:br>
            <a:r>
              <a:rPr lang="el-GR" altLang="el-GR" sz="4000" b="1" dirty="0" smtClean="0">
                <a:effectLst>
                  <a:outerShdw blurRad="38100" dist="38100" dir="2700000" algn="tl">
                    <a:srgbClr val="000000">
                      <a:alpha val="43137"/>
                    </a:srgbClr>
                  </a:outerShdw>
                </a:effectLst>
                <a:cs typeface="Times New Roman" pitchFamily="18" charset="0"/>
              </a:rPr>
              <a:t>Χειρουργική Διαδικασία</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effectLst/>
              </a:rPr>
              <a:pPr>
                <a:defRPr/>
              </a:pPr>
              <a:t>43</a:t>
            </a:fld>
            <a:endParaRPr lang="el-GR" dirty="0">
              <a:effectLst/>
            </a:endParaRPr>
          </a:p>
        </p:txBody>
      </p:sp>
    </p:spTree>
    <p:extLst>
      <p:ext uri="{BB962C8B-B14F-4D97-AF65-F5344CB8AC3E}">
        <p14:creationId xmlns:p14="http://schemas.microsoft.com/office/powerpoint/2010/main" val="9358083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effectLst>
                  <a:outerShdw blurRad="38100" dist="38100" dir="2700000" algn="tl">
                    <a:srgbClr val="000000">
                      <a:alpha val="43137"/>
                    </a:srgbClr>
                  </a:outerShdw>
                </a:effectLst>
              </a:rPr>
              <a:t>Χειρουργική Διαδικασία Ανατομικής ΟΑΩ</a:t>
            </a:r>
            <a:r>
              <a:rPr lang="el-GR" altLang="el-GR" baseline="-16000" dirty="0" smtClean="0">
                <a:effectLst>
                  <a:outerShdw blurRad="38100" dist="38100" dir="2700000" algn="tl">
                    <a:srgbClr val="000000">
                      <a:alpha val="43137"/>
                    </a:srgbClr>
                  </a:outerShdw>
                </a:effectLst>
              </a:rPr>
              <a:t> [</a:t>
            </a:r>
            <a:r>
              <a:rPr lang="en-US" altLang="el-GR" baseline="-16000" dirty="0" smtClean="0">
                <a:effectLst>
                  <a:outerShdw blurRad="38100" dist="38100" dir="2700000" algn="tl">
                    <a:srgbClr val="000000">
                      <a:alpha val="43137"/>
                    </a:srgbClr>
                  </a:outerShdw>
                </a:effectLst>
              </a:rPr>
              <a:t>1</a:t>
            </a:r>
            <a:r>
              <a:rPr lang="el-GR" altLang="el-GR" baseline="-16000" dirty="0" smtClean="0">
                <a:effectLst>
                  <a:outerShdw blurRad="38100" dist="38100" dir="2700000" algn="tl">
                    <a:srgbClr val="000000">
                      <a:alpha val="43137"/>
                    </a:srgbClr>
                  </a:outerShdw>
                </a:effectLst>
              </a:rPr>
              <a:t>/5] </a:t>
            </a:r>
            <a:endParaRPr lang="el-GR" dirty="0">
              <a:effectLst>
                <a:outerShdw blurRad="38100" dist="38100" dir="2700000" algn="tl">
                  <a:srgbClr val="000000">
                    <a:alpha val="43137"/>
                  </a:srgbClr>
                </a:outerShdw>
              </a:effectLst>
            </a:endParaRPr>
          </a:p>
        </p:txBody>
      </p:sp>
      <p:sp>
        <p:nvSpPr>
          <p:cNvPr id="6" name="Θέση περιεχομένου 5"/>
          <p:cNvSpPr>
            <a:spLocks noGrp="1"/>
          </p:cNvSpPr>
          <p:nvPr>
            <p:ph idx="1"/>
          </p:nvPr>
        </p:nvSpPr>
        <p:spPr>
          <a:xfrm>
            <a:off x="72008" y="1052736"/>
            <a:ext cx="8964488" cy="5400600"/>
          </a:xfrm>
        </p:spPr>
        <p:txBody>
          <a:bodyPr/>
          <a:lstStyle/>
          <a:p>
            <a:pPr marL="273050" lvl="1" indent="-273050">
              <a:lnSpc>
                <a:spcPct val="100000"/>
              </a:lnSpc>
              <a:buSzPct val="100000"/>
              <a:buFont typeface="Wingdings" pitchFamily="2" charset="2"/>
              <a:buChar char="Ø"/>
              <a:defRPr/>
            </a:pPr>
            <a:r>
              <a:rPr lang="el-GR" altLang="el-GR" dirty="0" smtClean="0">
                <a:solidFill>
                  <a:srgbClr val="000000"/>
                </a:solidFill>
              </a:rPr>
              <a:t>Κατά την ανατομική ολική αρθροπλαστική ώμου πραγματοποιούνται τα ακόλουθα χειρουργικά βήματα: </a:t>
            </a:r>
          </a:p>
          <a:p>
            <a:pPr marL="542925" lvl="1" indent="-269875">
              <a:lnSpc>
                <a:spcPct val="100000"/>
              </a:lnSpc>
              <a:buSzPct val="100000"/>
              <a:defRPr/>
            </a:pPr>
            <a:r>
              <a:rPr lang="el-GR" dirty="0" smtClean="0"/>
              <a:t>Τομή δέρματος, διάνοιξη του διαστήματος μεταξύ του δελτοειδή και μείζονα θωρακικού μυ,</a:t>
            </a:r>
          </a:p>
          <a:p>
            <a:pPr marL="542925" lvl="1" indent="-269875">
              <a:lnSpc>
                <a:spcPct val="100000"/>
              </a:lnSpc>
              <a:buSzPct val="100000"/>
              <a:defRPr/>
            </a:pPr>
            <a:r>
              <a:rPr lang="el-GR" dirty="0" smtClean="0"/>
              <a:t>Η κεφαλική φλέβα αναγνωρίζεται και παραμερίζεται πλευρικά μαζί με τον δελτοειδή,</a:t>
            </a:r>
          </a:p>
          <a:p>
            <a:pPr marL="542925" lvl="1" indent="-269875">
              <a:lnSpc>
                <a:spcPct val="100000"/>
              </a:lnSpc>
              <a:buSzPct val="100000"/>
              <a:defRPr/>
            </a:pPr>
            <a:r>
              <a:rPr lang="el-GR" dirty="0" smtClean="0"/>
              <a:t>Αναγνωρίζονται και προστατεύονται το μασχαλιαίο και το </a:t>
            </a:r>
            <a:r>
              <a:rPr lang="el-GR" altLang="el-GR" dirty="0" smtClean="0">
                <a:solidFill>
                  <a:srgbClr val="000000"/>
                </a:solidFill>
              </a:rPr>
              <a:t>άνω-έξω </a:t>
            </a:r>
            <a:r>
              <a:rPr lang="el-GR" dirty="0" smtClean="0"/>
              <a:t>μυοδερματικό νεύρο και, εάν είναι δυνατόν να σωθεί, ο κορακοακρωμιακός σύνδεσμος, </a:t>
            </a:r>
          </a:p>
          <a:p>
            <a:pPr marL="542925" lvl="1" indent="-269875">
              <a:lnSpc>
                <a:spcPct val="100000"/>
              </a:lnSpc>
              <a:buSzPct val="100000"/>
              <a:defRPr/>
            </a:pPr>
            <a:r>
              <a:rPr lang="el-GR" dirty="0" smtClean="0"/>
              <a:t>Παρασκευάζονται και συγκρατούνται ο υπερακάνθιος και ο υποπλάτιος και πραγματοποιείται αφαίρεση του αρθρικού θυλάκου,</a:t>
            </a:r>
          </a:p>
          <a:p>
            <a:pPr marL="542925" lvl="1" indent="-269875">
              <a:lnSpc>
                <a:spcPct val="100000"/>
              </a:lnSpc>
              <a:buSzPct val="100000"/>
              <a:defRPr/>
            </a:pPr>
            <a:r>
              <a:rPr lang="el-GR" dirty="0" smtClean="0"/>
              <a:t>Εξαρθρώνεται η κεφαλή, με μια κίνηση του άκρου σε προσαγωγή, έκταση και έξω στροφή. Σε αυτό το στάδιο, αφαιρούνται τα οστεόφυτα για την πλήρη έκθεση του μεγέθους της βραχιονίου κεφαλής,</a:t>
            </a:r>
            <a:endParaRPr lang="el-GR" altLang="el-GR" dirty="0" smtClean="0">
              <a:solidFill>
                <a:srgbClr val="000000"/>
              </a:solidFill>
            </a:endParaRPr>
          </a:p>
        </p:txBody>
      </p:sp>
      <p:sp>
        <p:nvSpPr>
          <p:cNvPr id="4" name="Θέση αριθμού διαφάνειας 3"/>
          <p:cNvSpPr>
            <a:spLocks noGrp="1"/>
          </p:cNvSpPr>
          <p:nvPr>
            <p:ph type="sldNum" sz="quarter" idx="12"/>
          </p:nvPr>
        </p:nvSpPr>
        <p:spPr>
          <a:xfrm>
            <a:off x="8388424" y="6245225"/>
            <a:ext cx="576064" cy="476250"/>
          </a:xfrm>
        </p:spPr>
        <p:txBody>
          <a:bodyPr/>
          <a:lstStyle/>
          <a:p>
            <a:pPr>
              <a:defRPr/>
            </a:pPr>
            <a:fld id="{8198C6A6-8556-485F-81D9-A8F098D09877}" type="slidenum">
              <a:rPr lang="el-GR" smtClean="0"/>
              <a:pPr>
                <a:defRPr/>
              </a:pPr>
              <a:t>44</a:t>
            </a:fld>
            <a:endParaRPr lang="el-GR" dirty="0"/>
          </a:p>
        </p:txBody>
      </p:sp>
    </p:spTree>
    <p:extLst>
      <p:ext uri="{BB962C8B-B14F-4D97-AF65-F5344CB8AC3E}">
        <p14:creationId xmlns:p14="http://schemas.microsoft.com/office/powerpoint/2010/main" val="16786286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196752"/>
            <a:ext cx="8579296" cy="5661248"/>
          </a:xfrm>
        </p:spPr>
        <p:txBody>
          <a:bodyPr/>
          <a:lstStyle/>
          <a:p>
            <a:pPr marL="273050" indent="-273050">
              <a:buSzPct val="100000"/>
              <a:buFont typeface="Wingdings" pitchFamily="2" charset="2"/>
              <a:buChar char="§"/>
            </a:pPr>
            <a:r>
              <a:rPr lang="el-GR" dirty="0" smtClean="0"/>
              <a:t>Προσδιορίζεται το βραχιόνιο ενδομυελικό κανάλι, με οδηγό σημείο  1 </a:t>
            </a:r>
            <a:r>
              <a:rPr lang="en-US" dirty="0" smtClean="0"/>
              <a:t>cm </a:t>
            </a:r>
            <a:r>
              <a:rPr lang="el-GR" dirty="0" smtClean="0"/>
              <a:t>άνω και έσω από την οστική πρόσφυση της μακράς κεφαλής του δικεφάλου μυός.</a:t>
            </a:r>
          </a:p>
          <a:p>
            <a:pPr marL="273050" indent="-273050">
              <a:buSzPct val="100000"/>
              <a:buFont typeface="Wingdings" pitchFamily="2" charset="2"/>
              <a:buChar char="§"/>
            </a:pPr>
            <a:r>
              <a:rPr lang="el-GR" dirty="0" smtClean="0"/>
              <a:t>Εκτελείται η οστεοτομία της κεφαλής.</a:t>
            </a:r>
          </a:p>
          <a:p>
            <a:pPr marL="273050" indent="-273050">
              <a:buSzPct val="100000"/>
              <a:buFont typeface="Wingdings" pitchFamily="2" charset="2"/>
              <a:buChar char="§"/>
            </a:pPr>
            <a:r>
              <a:rPr lang="el-GR" dirty="0" smtClean="0"/>
              <a:t>Διανοίγεται βαθμιαία το μυελικό κανάλι, ώστε να τοποθετηθεί το στέλεχος της βραχιονίου πρόθεσης.</a:t>
            </a:r>
          </a:p>
          <a:p>
            <a:pPr marL="273050" indent="-273050">
              <a:buSzPct val="100000"/>
              <a:buFont typeface="Wingdings" pitchFamily="2" charset="2"/>
              <a:buChar char="§"/>
            </a:pPr>
            <a:r>
              <a:rPr lang="el-GR" dirty="0" smtClean="0"/>
              <a:t>Ακολουθεί δοκιμαστική τοποθέτηση της βραχιονίου προθέσεως μέσα στον αυλό του βραχιονίου και της δοκιμαστικής κεφαλής. Με τον τρόπο αυτό, επιλέγεται το μέγεθος του «κώνου» της κεφαλής αλλά και το σωστό σημείο που θα τοποθετηθεί το στέλεχος της βραχιονίου  πρόθεσης μέσα στο βραχιόνιο, ώστε να αποκατασταθεί το πραγματικό μήκος του βραχιονίου.</a:t>
            </a:r>
          </a:p>
          <a:p>
            <a:pPr marL="273050" indent="-273050">
              <a:buSzPct val="100000"/>
              <a:buFont typeface="Wingdings" pitchFamily="2" charset="2"/>
              <a:buChar char="§"/>
            </a:pPr>
            <a:r>
              <a:rPr lang="el-GR" dirty="0"/>
              <a:t>Πραγματοποιείται ολική αφαίρεση του επιχείλιου </a:t>
            </a:r>
            <a:r>
              <a:rPr lang="el-GR" dirty="0" smtClean="0"/>
              <a:t>χόνδρου</a:t>
            </a:r>
            <a:r>
              <a:rPr lang="el-GR" dirty="0"/>
              <a:t>.</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45</a:t>
            </a:fld>
            <a:endParaRPr lang="el-GR" dirty="0"/>
          </a:p>
        </p:txBody>
      </p:sp>
      <p:sp>
        <p:nvSpPr>
          <p:cNvPr id="5" name="Τίτλος 4"/>
          <p:cNvSpPr>
            <a:spLocks noGrp="1"/>
          </p:cNvSpPr>
          <p:nvPr>
            <p:ph type="title"/>
          </p:nvPr>
        </p:nvSpPr>
        <p:spPr>
          <a:xfrm>
            <a:off x="457200" y="188640"/>
            <a:ext cx="8507288" cy="936104"/>
          </a:xfrm>
        </p:spPr>
        <p:txBody>
          <a:bodyPr/>
          <a:lstStyle/>
          <a:p>
            <a:r>
              <a:rPr lang="el-GR" dirty="0" smtClean="0">
                <a:effectLst>
                  <a:outerShdw blurRad="38100" dist="38100" dir="2700000" algn="tl">
                    <a:srgbClr val="000000">
                      <a:alpha val="43137"/>
                    </a:srgbClr>
                  </a:outerShdw>
                </a:effectLst>
              </a:rPr>
              <a:t>Χειρουργική Διαδικασία Ανατομικής ΟΑΩ </a:t>
            </a:r>
            <a:r>
              <a:rPr lang="el-GR" altLang="el-GR" baseline="-16000" dirty="0" smtClean="0">
                <a:effectLst>
                  <a:outerShdw blurRad="38100" dist="38100" dir="2700000" algn="tl">
                    <a:srgbClr val="000000">
                      <a:alpha val="43137"/>
                    </a:srgbClr>
                  </a:outerShdw>
                </a:effectLst>
              </a:rPr>
              <a:t>[2/5] </a:t>
            </a:r>
            <a:endParaRPr lang="el-G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85003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24744"/>
            <a:ext cx="8784976" cy="5328592"/>
          </a:xfrm>
        </p:spPr>
        <p:txBody>
          <a:bodyPr/>
          <a:lstStyle/>
          <a:p>
            <a:pPr>
              <a:buSzPct val="100000"/>
            </a:pPr>
            <a:r>
              <a:rPr lang="el-GR" dirty="0" smtClean="0"/>
              <a:t>Ορίζεται ο προσανατολισμός της </a:t>
            </a:r>
            <a:r>
              <a:rPr lang="el-GR" dirty="0" smtClean="0"/>
              <a:t>γληνοειδούς</a:t>
            </a:r>
            <a:r>
              <a:rPr lang="el-GR" dirty="0" smtClean="0"/>
              <a:t> επιφάνειας και διανοίγεται μια κεντρική οπή προκειμένου να παρασκευαστεί το υποχόνδριο οστό και, εάν χρειαστεί </a:t>
            </a:r>
            <a:r>
              <a:rPr lang="el-GR" dirty="0" smtClean="0">
                <a:solidFill>
                  <a:srgbClr val="DADADA">
                    <a:lumMod val="10000"/>
                  </a:srgbClr>
                </a:solidFill>
              </a:rPr>
              <a:t>περαιτέρω </a:t>
            </a:r>
            <a:r>
              <a:rPr lang="el-GR" dirty="0">
                <a:solidFill>
                  <a:srgbClr val="DADADA">
                    <a:lumMod val="10000"/>
                  </a:srgbClr>
                </a:solidFill>
              </a:rPr>
              <a:t>διόρθωση της</a:t>
            </a:r>
            <a:r>
              <a:rPr lang="el-GR" dirty="0">
                <a:solidFill>
                  <a:srgbClr val="000000"/>
                </a:solidFill>
              </a:rPr>
              <a:t> γληνοειδούς κοιλότητας, χρησιμοποιείται γλύφανο για την αφαίρεση του γληνοειδούς χόνδρου, μορφοποιώντας κατάλληλα το υποχόνδριο οστό. </a:t>
            </a:r>
          </a:p>
          <a:p>
            <a:pPr marL="360363" indent="0">
              <a:buSzPct val="100000"/>
              <a:buNone/>
            </a:pPr>
            <a:r>
              <a:rPr lang="el-GR" b="1" dirty="0">
                <a:solidFill>
                  <a:srgbClr val="DADADA">
                    <a:lumMod val="10000"/>
                  </a:srgbClr>
                </a:solidFill>
              </a:rPr>
              <a:t>Παρατήρηση</a:t>
            </a:r>
            <a:r>
              <a:rPr lang="el-GR" dirty="0">
                <a:solidFill>
                  <a:srgbClr val="DADADA">
                    <a:lumMod val="10000"/>
                  </a:srgbClr>
                </a:solidFill>
              </a:rPr>
              <a:t>:  Η διάνοιξη της οπής είναι ένα κρίσιμο βήμα για τη διόρθωση του προσανατολισμού της γληνοειδούς κοιλότητας, αλλά σε περίπτωση αφαίρεσης υπερβολικού ποσού υποχονδρίου οστού, ελλοχεύει ο άμεσος κίνδυνος διεγχειρητικού κατάγματος, ή ο μακροπρόθεσμος κίνδυνος αποδυνάμωσης του οστού, με αποτέλεσμα την χαλάρωση της γληνοειδούς πρόθεσης</a:t>
            </a:r>
            <a:r>
              <a:rPr lang="el-GR" dirty="0" smtClean="0">
                <a:solidFill>
                  <a:srgbClr val="DADADA">
                    <a:lumMod val="10000"/>
                  </a:srgbClr>
                </a:solidFill>
              </a:rPr>
              <a:t>.</a:t>
            </a:r>
            <a:endParaRPr lang="el-GR" dirty="0" smtClean="0"/>
          </a:p>
        </p:txBody>
      </p:sp>
      <p:sp>
        <p:nvSpPr>
          <p:cNvPr id="4" name="3 - Θέση αριθμού διαφάνειας"/>
          <p:cNvSpPr>
            <a:spLocks noGrp="1"/>
          </p:cNvSpPr>
          <p:nvPr>
            <p:ph type="sldNum" sz="quarter" idx="12"/>
          </p:nvPr>
        </p:nvSpPr>
        <p:spPr>
          <a:xfrm>
            <a:off x="8604448" y="6337126"/>
            <a:ext cx="504056" cy="476250"/>
          </a:xfrm>
        </p:spPr>
        <p:txBody>
          <a:bodyPr/>
          <a:lstStyle/>
          <a:p>
            <a:pPr>
              <a:defRPr/>
            </a:pPr>
            <a:fld id="{8198C6A6-8556-485F-81D9-A8F098D09877}" type="slidenum">
              <a:rPr lang="el-GR" smtClean="0"/>
              <a:pPr>
                <a:defRPr/>
              </a:pPr>
              <a:t>46</a:t>
            </a:fld>
            <a:endParaRPr lang="el-GR" dirty="0"/>
          </a:p>
        </p:txBody>
      </p:sp>
      <p:sp>
        <p:nvSpPr>
          <p:cNvPr id="5" name="Τίτλος 4"/>
          <p:cNvSpPr>
            <a:spLocks noGrp="1"/>
          </p:cNvSpPr>
          <p:nvPr>
            <p:ph type="title"/>
          </p:nvPr>
        </p:nvSpPr>
        <p:spPr>
          <a:xfrm>
            <a:off x="457200" y="188640"/>
            <a:ext cx="8435280" cy="936104"/>
          </a:xfrm>
        </p:spPr>
        <p:txBody>
          <a:bodyPr/>
          <a:lstStyle/>
          <a:p>
            <a:r>
              <a:rPr lang="el-GR" dirty="0" smtClean="0">
                <a:effectLst>
                  <a:outerShdw blurRad="38100" dist="38100" dir="2700000" algn="tl">
                    <a:srgbClr val="000000">
                      <a:alpha val="43137"/>
                    </a:srgbClr>
                  </a:outerShdw>
                </a:effectLst>
              </a:rPr>
              <a:t>Χειρουργική Διαδικασία Ανατομικής ΟΑΩ </a:t>
            </a:r>
            <a:r>
              <a:rPr lang="el-GR" altLang="el-GR" baseline="-16000" dirty="0" smtClean="0">
                <a:effectLst>
                  <a:outerShdw blurRad="38100" dist="38100" dir="2700000" algn="tl">
                    <a:srgbClr val="000000">
                      <a:alpha val="43137"/>
                    </a:srgbClr>
                  </a:outerShdw>
                </a:effectLst>
              </a:rPr>
              <a:t> [3/5] </a:t>
            </a:r>
            <a:endParaRPr lang="el-G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0488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268760"/>
            <a:ext cx="8568952" cy="4464496"/>
          </a:xfrm>
        </p:spPr>
        <p:txBody>
          <a:bodyPr/>
          <a:lstStyle/>
          <a:p>
            <a:pPr marL="273050" indent="-273050">
              <a:spcBef>
                <a:spcPts val="1200"/>
              </a:spcBef>
              <a:buSzPct val="100000"/>
              <a:buFont typeface="Wingdings" pitchFamily="2" charset="2"/>
              <a:buChar char="§"/>
              <a:defRPr/>
            </a:pPr>
            <a:r>
              <a:rPr lang="el-GR" dirty="0" smtClean="0">
                <a:solidFill>
                  <a:srgbClr val="000000"/>
                </a:solidFill>
              </a:rPr>
              <a:t>Μετά την επαλήθευση του μεγέθους της γληνοειδούς πρόθεσης πραγματοποιείται η σταθεροποίησή της.</a:t>
            </a:r>
          </a:p>
          <a:p>
            <a:pPr marL="273050" lvl="0" indent="-273050">
              <a:spcBef>
                <a:spcPts val="1200"/>
              </a:spcBef>
              <a:buSzPct val="100000"/>
              <a:buFont typeface="Wingdings" pitchFamily="2" charset="2"/>
              <a:buChar char="§"/>
              <a:defRPr/>
            </a:pPr>
            <a:r>
              <a:rPr lang="el-GR" dirty="0" smtClean="0"/>
              <a:t>Πριν την τοποθέτηση των τελικών υλικών πραγματοποιείται και πάλι δοκιμαστική ανάταξη με τη δοκιμαστική πρόθεση και την κεφαλή, ώστε να επιβεβαιωθεί η ομαλή λειτουργία της γληνοβραχιονίου</a:t>
            </a:r>
            <a:r>
              <a:rPr lang="el-GR" dirty="0"/>
              <a:t> </a:t>
            </a:r>
            <a:r>
              <a:rPr lang="el-GR" dirty="0" smtClean="0"/>
              <a:t>αρθρώσεως του ώμου. </a:t>
            </a:r>
          </a:p>
          <a:p>
            <a:pPr marL="273050" indent="-273050">
              <a:spcBef>
                <a:spcPts val="1200"/>
              </a:spcBef>
              <a:buSzPct val="100000"/>
              <a:buFont typeface="Wingdings" pitchFamily="2" charset="2"/>
              <a:buChar char="§"/>
              <a:defRPr/>
            </a:pPr>
            <a:r>
              <a:rPr lang="el-GR" dirty="0" smtClean="0"/>
              <a:t>Τέλος, ακολουθεί η τοποθέτηση παροχέτευσης και η διαδικασία σύγκλεισης κατά στρώματα.</a:t>
            </a:r>
            <a:endParaRPr lang="el-GR" dirty="0"/>
          </a:p>
        </p:txBody>
      </p:sp>
      <p:sp>
        <p:nvSpPr>
          <p:cNvPr id="4" name="3 - Θέση αριθμού διαφάνειας"/>
          <p:cNvSpPr>
            <a:spLocks noGrp="1"/>
          </p:cNvSpPr>
          <p:nvPr>
            <p:ph type="sldNum" sz="quarter" idx="12"/>
          </p:nvPr>
        </p:nvSpPr>
        <p:spPr>
          <a:xfrm>
            <a:off x="8676456" y="6337126"/>
            <a:ext cx="405408" cy="476250"/>
          </a:xfrm>
        </p:spPr>
        <p:txBody>
          <a:bodyPr/>
          <a:lstStyle/>
          <a:p>
            <a:pPr>
              <a:defRPr/>
            </a:pPr>
            <a:fld id="{8198C6A6-8556-485F-81D9-A8F098D09877}" type="slidenum">
              <a:rPr lang="el-GR" smtClean="0"/>
              <a:pPr>
                <a:defRPr/>
              </a:pPr>
              <a:t>47</a:t>
            </a:fld>
            <a:endParaRPr lang="el-GR" dirty="0"/>
          </a:p>
        </p:txBody>
      </p:sp>
      <p:sp>
        <p:nvSpPr>
          <p:cNvPr id="5" name="Τίτλος 4"/>
          <p:cNvSpPr>
            <a:spLocks noGrp="1"/>
          </p:cNvSpPr>
          <p:nvPr>
            <p:ph type="title"/>
          </p:nvPr>
        </p:nvSpPr>
        <p:spPr>
          <a:xfrm>
            <a:off x="457200" y="188640"/>
            <a:ext cx="8435280" cy="936104"/>
          </a:xfrm>
        </p:spPr>
        <p:txBody>
          <a:bodyPr/>
          <a:lstStyle/>
          <a:p>
            <a:r>
              <a:rPr lang="el-GR" dirty="0" smtClean="0">
                <a:effectLst>
                  <a:outerShdw blurRad="38100" dist="38100" dir="2700000" algn="tl">
                    <a:srgbClr val="000000">
                      <a:alpha val="43137"/>
                    </a:srgbClr>
                  </a:outerShdw>
                </a:effectLst>
              </a:rPr>
              <a:t>Χειρουργική Διαδικασία Ανατομικής ΟΑΩ </a:t>
            </a:r>
            <a:r>
              <a:rPr lang="el-GR" altLang="el-GR" baseline="-16000" dirty="0" smtClean="0">
                <a:effectLst>
                  <a:outerShdw blurRad="38100" dist="38100" dir="2700000" algn="tl">
                    <a:srgbClr val="000000">
                      <a:alpha val="43137"/>
                    </a:srgbClr>
                  </a:outerShdw>
                </a:effectLst>
              </a:rPr>
              <a:t>[4/5] </a:t>
            </a:r>
            <a:endParaRPr lang="el-G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55113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a:xfrm>
            <a:off x="8676456" y="6337126"/>
            <a:ext cx="405408" cy="476250"/>
          </a:xfrm>
        </p:spPr>
        <p:txBody>
          <a:bodyPr/>
          <a:lstStyle/>
          <a:p>
            <a:pPr>
              <a:defRPr/>
            </a:pPr>
            <a:fld id="{8198C6A6-8556-485F-81D9-A8F098D09877}" type="slidenum">
              <a:rPr lang="el-GR" smtClean="0"/>
              <a:pPr>
                <a:defRPr/>
              </a:pPr>
              <a:t>48</a:t>
            </a:fld>
            <a:endParaRPr lang="el-GR" dirty="0"/>
          </a:p>
        </p:txBody>
      </p:sp>
      <p:sp>
        <p:nvSpPr>
          <p:cNvPr id="5" name="Τίτλος 4"/>
          <p:cNvSpPr>
            <a:spLocks noGrp="1"/>
          </p:cNvSpPr>
          <p:nvPr>
            <p:ph type="title"/>
          </p:nvPr>
        </p:nvSpPr>
        <p:spPr>
          <a:xfrm>
            <a:off x="457200" y="188640"/>
            <a:ext cx="8435280" cy="936104"/>
          </a:xfrm>
        </p:spPr>
        <p:txBody>
          <a:bodyPr/>
          <a:lstStyle/>
          <a:p>
            <a:r>
              <a:rPr lang="el-GR" dirty="0" smtClean="0">
                <a:effectLst>
                  <a:outerShdw blurRad="38100" dist="38100" dir="2700000" algn="tl">
                    <a:srgbClr val="000000">
                      <a:alpha val="43137"/>
                    </a:srgbClr>
                  </a:outerShdw>
                </a:effectLst>
              </a:rPr>
              <a:t>Χειρουργική Διαδικασία Ανατομικής ΟΑΩ </a:t>
            </a:r>
            <a:r>
              <a:rPr lang="el-GR" altLang="el-GR" baseline="-16000" dirty="0" smtClean="0">
                <a:effectLst>
                  <a:outerShdw blurRad="38100" dist="38100" dir="2700000" algn="tl">
                    <a:srgbClr val="000000">
                      <a:alpha val="43137"/>
                    </a:srgbClr>
                  </a:outerShdw>
                </a:effectLst>
              </a:rPr>
              <a:t> [5/5] </a:t>
            </a:r>
            <a:endParaRPr lang="el-GR" dirty="0">
              <a:effectLst>
                <a:outerShdw blurRad="38100" dist="38100" dir="2700000" algn="tl">
                  <a:srgbClr val="000000">
                    <a:alpha val="43137"/>
                  </a:srgbClr>
                </a:outerShdw>
              </a:effectLst>
            </a:endParaRPr>
          </a:p>
        </p:txBody>
      </p:sp>
      <p:sp>
        <p:nvSpPr>
          <p:cNvPr id="9" name="2 - Θέση περιεχομένου"/>
          <p:cNvSpPr txBox="1">
            <a:spLocks/>
          </p:cNvSpPr>
          <p:nvPr/>
        </p:nvSpPr>
        <p:spPr bwMode="auto">
          <a:xfrm>
            <a:off x="323528" y="1340768"/>
            <a:ext cx="8496944" cy="4608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112000"/>
              </a:lnSpc>
              <a:spcBef>
                <a:spcPts val="1800"/>
              </a:spcBef>
              <a:buClr>
                <a:srgbClr val="A50021"/>
              </a:buClr>
              <a:buSzPct val="100000"/>
              <a:defRPr/>
            </a:pPr>
            <a:r>
              <a:rPr lang="el-GR" sz="2200" b="1" kern="0" dirty="0" smtClean="0">
                <a:solidFill>
                  <a:srgbClr val="000000"/>
                </a:solidFill>
                <a:latin typeface="Calibri" panose="020F0502020204030204" pitchFamily="34" charset="0"/>
                <a:cs typeface="Calibri" panose="020F0502020204030204" pitchFamily="34" charset="0"/>
              </a:rPr>
              <a:t>Παρατήρηση 1</a:t>
            </a:r>
            <a:r>
              <a:rPr lang="el-GR" sz="2200" kern="0" dirty="0" smtClean="0">
                <a:solidFill>
                  <a:srgbClr val="000000"/>
                </a:solidFill>
                <a:latin typeface="Calibri" panose="020F0502020204030204" pitchFamily="34" charset="0"/>
                <a:cs typeface="Calibri" panose="020F0502020204030204" pitchFamily="34" charset="0"/>
              </a:rPr>
              <a:t>: Εάν η σταθεροποίηση </a:t>
            </a:r>
            <a:r>
              <a:rPr lang="el-GR" sz="2200" dirty="0" smtClean="0">
                <a:solidFill>
                  <a:srgbClr val="000000"/>
                </a:solidFill>
                <a:latin typeface="Calibri" pitchFamily="34" charset="0"/>
              </a:rPr>
              <a:t>της γληνοειδούς πρόθεσης</a:t>
            </a:r>
            <a:r>
              <a:rPr lang="el-GR" sz="2400" dirty="0" smtClean="0">
                <a:solidFill>
                  <a:srgbClr val="000000"/>
                </a:solidFill>
              </a:rPr>
              <a:t> </a:t>
            </a:r>
            <a:r>
              <a:rPr lang="el-GR" sz="2200" kern="0" dirty="0" smtClean="0">
                <a:solidFill>
                  <a:srgbClr val="000000"/>
                </a:solidFill>
                <a:latin typeface="Calibri" panose="020F0502020204030204" pitchFamily="34" charset="0"/>
                <a:cs typeface="Calibri" panose="020F0502020204030204" pitchFamily="34" charset="0"/>
              </a:rPr>
              <a:t>πραγματοποιηθεί με βίδες, αυτές τοποθετούνται </a:t>
            </a:r>
            <a:r>
              <a:rPr lang="el-GR" sz="2200" kern="0" dirty="0">
                <a:solidFill>
                  <a:srgbClr val="000000"/>
                </a:solidFill>
                <a:latin typeface="Calibri" panose="020F0502020204030204" pitchFamily="34" charset="0"/>
                <a:cs typeface="Calibri" panose="020F0502020204030204" pitchFamily="34" charset="0"/>
              </a:rPr>
              <a:t>υπό γωνία 30</a:t>
            </a:r>
            <a:r>
              <a:rPr lang="el-GR" sz="2200" kern="0" dirty="0" smtClean="0">
                <a:solidFill>
                  <a:srgbClr val="000000"/>
                </a:solidFill>
                <a:latin typeface="Calibri" panose="020F0502020204030204" pitchFamily="34" charset="0"/>
                <a:cs typeface="Calibri" panose="020F0502020204030204" pitchFamily="34" charset="0"/>
              </a:rPr>
              <a:t>°, σε σχέση με το κέντρο της γληνοειδούς κοιλότητας.</a:t>
            </a:r>
          </a:p>
          <a:p>
            <a:pPr>
              <a:lnSpc>
                <a:spcPct val="112000"/>
              </a:lnSpc>
              <a:spcBef>
                <a:spcPts val="1800"/>
              </a:spcBef>
              <a:buClr>
                <a:srgbClr val="A50021"/>
              </a:buClr>
              <a:buSzPct val="100000"/>
              <a:defRPr/>
            </a:pPr>
            <a:r>
              <a:rPr lang="el-GR" sz="2200" b="1" dirty="0">
                <a:solidFill>
                  <a:srgbClr val="000000"/>
                </a:solidFill>
                <a:latin typeface="Calibri" pitchFamily="34" charset="0"/>
              </a:rPr>
              <a:t>Παρατήρηση 2</a:t>
            </a:r>
            <a:r>
              <a:rPr lang="el-GR" sz="2200" dirty="0">
                <a:solidFill>
                  <a:srgbClr val="000000"/>
                </a:solidFill>
                <a:latin typeface="Calibri" pitchFamily="34" charset="0"/>
              </a:rPr>
              <a:t>: Εάν η </a:t>
            </a:r>
            <a:r>
              <a:rPr lang="el-GR" sz="2200" dirty="0">
                <a:solidFill>
                  <a:srgbClr val="000000"/>
                </a:solidFill>
                <a:latin typeface="Calibri" pitchFamily="34" charset="0"/>
              </a:rPr>
              <a:t>αρθροπλαστική</a:t>
            </a:r>
            <a:r>
              <a:rPr lang="el-GR" sz="2200" dirty="0">
                <a:solidFill>
                  <a:srgbClr val="000000"/>
                </a:solidFill>
                <a:latin typeface="Calibri" pitchFamily="34" charset="0"/>
              </a:rPr>
              <a:t> του ώμου γίνεται μετά από κάταγμα, πραγματοποιείται οστεοσυρραφή των βραχιονίων ογκωμάτων μαζί με τη πρόθεση και το βραχιόνιο οστό, ώστε το τελικό αποτέλεσμα να είναι ανατομικό για ομαλότερη μελλοντική λειτουργία των μυών του στροφικού πετάλου</a:t>
            </a:r>
            <a:r>
              <a:rPr lang="el-GR" sz="2200" dirty="0" smtClean="0">
                <a:solidFill>
                  <a:srgbClr val="000000"/>
                </a:solidFill>
                <a:latin typeface="Calibri" pitchFamily="34" charset="0"/>
              </a:rPr>
              <a:t>.</a:t>
            </a:r>
            <a:endParaRPr lang="el-GR" sz="2200" kern="0"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2124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cs typeface="Times New Roman" pitchFamily="18" charset="0"/>
              </a:rPr>
              <a:t>Αρθροπλαστική </a:t>
            </a:r>
            <a:r>
              <a:rPr lang="el-GR" dirty="0" smtClean="0">
                <a:solidFill>
                  <a:schemeClr val="accent4">
                    <a:lumMod val="10000"/>
                  </a:schemeClr>
                </a:solidFill>
                <a:effectLst>
                  <a:outerShdw blurRad="38100" dist="38100" dir="2700000" algn="tl">
                    <a:srgbClr val="000000">
                      <a:alpha val="43137"/>
                    </a:srgbClr>
                  </a:outerShdw>
                </a:effectLst>
              </a:rPr>
              <a:t>Ώμου </a:t>
            </a:r>
            <a:r>
              <a:rPr lang="en-US" altLang="el-GR" dirty="0" smtClean="0">
                <a:solidFill>
                  <a:schemeClr val="accent4">
                    <a:lumMod val="10000"/>
                  </a:schemeClr>
                </a:solidFill>
                <a:effectLst>
                  <a:outerShdw blurRad="38100" dist="38100" dir="2700000" algn="tl">
                    <a:srgbClr val="000000">
                      <a:alpha val="43137"/>
                    </a:srgbClr>
                  </a:outerShdw>
                </a:effectLst>
                <a:cs typeface="Times New Roman" pitchFamily="18" charset="0"/>
              </a:rPr>
              <a:t> </a:t>
            </a:r>
            <a:r>
              <a:rPr lang="el-GR" altLang="el-GR" dirty="0" smtClean="0">
                <a:effectLst>
                  <a:outerShdw blurRad="38100" dist="38100" dir="2700000" algn="tl">
                    <a:srgbClr val="000000">
                      <a:alpha val="43137"/>
                    </a:srgbClr>
                  </a:outerShdw>
                </a:effectLst>
                <a:cs typeface="Times New Roman" pitchFamily="18" charset="0"/>
              </a:rPr>
              <a:t/>
            </a:r>
            <a:br>
              <a:rPr lang="el-GR" altLang="el-GR" dirty="0" smtClean="0">
                <a:effectLst>
                  <a:outerShdw blurRad="38100" dist="38100" dir="2700000" algn="tl">
                    <a:srgbClr val="000000">
                      <a:alpha val="43137"/>
                    </a:srgbClr>
                  </a:outerShdw>
                </a:effectLst>
                <a:cs typeface="Times New Roman" pitchFamily="18" charset="0"/>
              </a:rPr>
            </a:br>
            <a:r>
              <a:rPr lang="el-GR" altLang="el-GR" sz="3200" dirty="0" smtClean="0">
                <a:effectLst>
                  <a:outerShdw blurRad="38100" dist="38100" dir="2700000" algn="tl">
                    <a:srgbClr val="000000">
                      <a:alpha val="43137"/>
                    </a:srgbClr>
                  </a:outerShdw>
                </a:effectLst>
                <a:cs typeface="Times New Roman" pitchFamily="18" charset="0"/>
              </a:rPr>
              <a:t>Ενδείξεις</a:t>
            </a:r>
            <a:r>
              <a:rPr lang="el-GR" altLang="el-GR" sz="3200" baseline="-16000" dirty="0" smtClean="0">
                <a:effectLst>
                  <a:outerShdw blurRad="38100" dist="38100" dir="2700000" algn="tl">
                    <a:srgbClr val="000000">
                      <a:alpha val="43137"/>
                    </a:srgbClr>
                  </a:outerShdw>
                </a:effectLst>
              </a:rPr>
              <a:t> [2/2] </a:t>
            </a:r>
            <a:endParaRPr lang="el-GR" sz="3200"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107504" y="1340768"/>
            <a:ext cx="8928992" cy="4896544"/>
          </a:xfrm>
        </p:spPr>
        <p:txBody>
          <a:bodyPr/>
          <a:lstStyle/>
          <a:p>
            <a:pPr marL="285750" indent="-285750">
              <a:buSzPct val="100000"/>
              <a:defRPr/>
            </a:pPr>
            <a:r>
              <a:rPr lang="el-GR" dirty="0" smtClean="0">
                <a:solidFill>
                  <a:srgbClr val="000000"/>
                </a:solidFill>
              </a:rPr>
              <a:t>Οι παθήσεις ή οι παθολογικές καταστάσεις οι οποίες προκαλούν βαριές αλλοιώσεις στην άρθρωση του ώμου και οδηγούν σε αρθροπλαστική ώμου είναι:</a:t>
            </a:r>
          </a:p>
          <a:p>
            <a:pPr marL="539750" indent="-179388">
              <a:buSzPct val="100000"/>
              <a:buFont typeface="Wingdings" panose="05000000000000000000" pitchFamily="2" charset="2"/>
              <a:buChar char="§"/>
              <a:defRPr/>
            </a:pPr>
            <a:r>
              <a:rPr lang="en-US" dirty="0" smtClean="0"/>
              <a:t>O</a:t>
            </a:r>
            <a:r>
              <a:rPr lang="el-GR" dirty="0" smtClean="0"/>
              <a:t>στεοαρθρίτιδα</a:t>
            </a:r>
            <a:r>
              <a:rPr lang="en-US" dirty="0" smtClean="0"/>
              <a:t>,</a:t>
            </a:r>
            <a:endParaRPr lang="el-GR" dirty="0" smtClean="0">
              <a:solidFill>
                <a:srgbClr val="000000"/>
              </a:solidFill>
            </a:endParaRPr>
          </a:p>
          <a:p>
            <a:pPr marL="539750" indent="-179388">
              <a:buSzPct val="100000"/>
              <a:buFont typeface="Wingdings" panose="05000000000000000000" pitchFamily="2" charset="2"/>
              <a:buChar char="§"/>
              <a:defRPr/>
            </a:pPr>
            <a:r>
              <a:rPr lang="el-GR" dirty="0" smtClean="0">
                <a:solidFill>
                  <a:srgbClr val="000000"/>
                </a:solidFill>
              </a:rPr>
              <a:t>Ρευματοειδής αρθρίτιδα, </a:t>
            </a:r>
          </a:p>
          <a:p>
            <a:pPr marL="539750" indent="-179388">
              <a:buSzPct val="100000"/>
              <a:buFont typeface="Wingdings" panose="05000000000000000000" pitchFamily="2" charset="2"/>
              <a:buChar char="§"/>
              <a:defRPr/>
            </a:pPr>
            <a:r>
              <a:rPr lang="el-GR" dirty="0" smtClean="0">
                <a:solidFill>
                  <a:srgbClr val="000000"/>
                </a:solidFill>
              </a:rPr>
              <a:t>Μετατραυματική αρθρίτιδα,</a:t>
            </a:r>
            <a:endParaRPr lang="en-US" dirty="0" smtClean="0">
              <a:solidFill>
                <a:srgbClr val="000000"/>
              </a:solidFill>
            </a:endParaRPr>
          </a:p>
          <a:p>
            <a:pPr marL="539750" indent="-182563">
              <a:buSzPct val="100000"/>
              <a:buFont typeface="Wingdings" pitchFamily="2" charset="2"/>
              <a:buChar char="§"/>
            </a:pPr>
            <a:r>
              <a:rPr lang="el-GR" dirty="0" smtClean="0"/>
              <a:t>Οστεονέκρωση της κεφαλής του βραχιονίου οστού</a:t>
            </a:r>
            <a:r>
              <a:rPr lang="en-US" dirty="0" smtClean="0"/>
              <a:t>,</a:t>
            </a:r>
            <a:endParaRPr lang="el-GR" dirty="0" smtClean="0"/>
          </a:p>
          <a:p>
            <a:pPr marL="539750" indent="-182563">
              <a:buSzPct val="100000"/>
              <a:buFont typeface="Wingdings" pitchFamily="2" charset="2"/>
              <a:buChar char="§"/>
            </a:pPr>
            <a:r>
              <a:rPr lang="el-GR" dirty="0" smtClean="0"/>
              <a:t>Συντριπτικό ή πολυθραυσματικό κάταγμα της κεφαλής του βραχιονίου οστού,</a:t>
            </a:r>
          </a:p>
          <a:p>
            <a:pPr marL="539750" indent="-182563">
              <a:buSzPct val="100000"/>
              <a:buFont typeface="Wingdings" pitchFamily="2" charset="2"/>
              <a:buChar char="§"/>
            </a:pPr>
            <a:r>
              <a:rPr lang="el-GR" dirty="0" smtClean="0"/>
              <a:t>Παραμελημένη ή πλημμελώς αποκαταστημένη ρήξη του πετάλου των στροφέων (</a:t>
            </a:r>
            <a:r>
              <a:rPr lang="en-US" dirty="0" smtClean="0"/>
              <a:t>rotator cuff arthropathy),</a:t>
            </a:r>
            <a:r>
              <a:rPr lang="el-GR" dirty="0" smtClean="0"/>
              <a:t> </a:t>
            </a:r>
          </a:p>
          <a:p>
            <a:pPr marL="539750" indent="-182563">
              <a:buSzPct val="100000"/>
              <a:buFont typeface="Wingdings" pitchFamily="2" charset="2"/>
              <a:buChar char="§"/>
            </a:pPr>
            <a:r>
              <a:rPr lang="el-GR" dirty="0" smtClean="0"/>
              <a:t>Και τέλος, μετά από αποτυχημένη ημιαρθροπλαστική επιφανείας, κλασσική ημιαρθροπλαστική, ή ακόμη</a:t>
            </a:r>
            <a:r>
              <a:rPr lang="en-US" dirty="0" smtClean="0"/>
              <a:t> </a:t>
            </a:r>
            <a:r>
              <a:rPr lang="el-GR" dirty="0" smtClean="0"/>
              <a:t>πρότερη ολική αρθροπλαστική ώμου (</a:t>
            </a:r>
            <a:r>
              <a:rPr lang="en-US" dirty="0" smtClean="0"/>
              <a:t>primary</a:t>
            </a:r>
            <a:r>
              <a:rPr lang="el-GR" dirty="0" smtClean="0"/>
              <a:t> </a:t>
            </a:r>
            <a:r>
              <a:rPr lang="en-US" dirty="0" smtClean="0"/>
              <a:t>arthroplasty</a:t>
            </a:r>
            <a:r>
              <a:rPr lang="el-GR" dirty="0" smtClean="0"/>
              <a:t>)</a:t>
            </a:r>
            <a:r>
              <a:rPr lang="el-GR" dirty="0" smtClean="0">
                <a:solidFill>
                  <a:srgbClr val="000000"/>
                </a:solidFill>
              </a:rPr>
              <a:t>. </a:t>
            </a:r>
          </a:p>
          <a:p>
            <a:pPr marL="623888" indent="-263525">
              <a:buNone/>
              <a:defRPr/>
            </a:pPr>
            <a:endParaRPr lang="el-GR" dirty="0" smtClean="0"/>
          </a:p>
        </p:txBody>
      </p:sp>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4</a:t>
            </a:fld>
            <a:endParaRPr lang="el-GR" dirty="0"/>
          </a:p>
        </p:txBody>
      </p:sp>
      <p:sp>
        <p:nvSpPr>
          <p:cNvPr id="7" name="TextBox 1"/>
          <p:cNvSpPr txBox="1"/>
          <p:nvPr/>
        </p:nvSpPr>
        <p:spPr>
          <a:xfrm>
            <a:off x="7164288" y="6313090"/>
            <a:ext cx="1512168"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A</a:t>
            </a:r>
            <a:r>
              <a:rPr lang="el-GR" b="1" dirty="0" smtClean="0">
                <a:solidFill>
                  <a:srgbClr val="A50021"/>
                </a:solidFill>
                <a:latin typeface="Arial Narrow" pitchFamily="34" charset="0"/>
                <a:cs typeface="Arial" pitchFamily="34" charset="0"/>
              </a:rPr>
              <a:t>Α</a:t>
            </a:r>
            <a:r>
              <a:rPr lang="en-US" b="1" dirty="0" smtClean="0">
                <a:solidFill>
                  <a:srgbClr val="A50021"/>
                </a:solidFill>
                <a:latin typeface="Arial Narrow" pitchFamily="34" charset="0"/>
                <a:cs typeface="Arial" pitchFamily="34" charset="0"/>
              </a:rPr>
              <a:t>OS,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18793838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Ο Κανόνας «40/50/60»</a:t>
            </a:r>
            <a:endParaRPr lang="el-GR" dirty="0">
              <a:effectLst>
                <a:outerShdw blurRad="38100" dist="38100" dir="2700000" algn="tl">
                  <a:srgbClr val="000000">
                    <a:alpha val="43137"/>
                  </a:srgbClr>
                </a:outerShdw>
              </a:effectLst>
            </a:endParaRPr>
          </a:p>
        </p:txBody>
      </p:sp>
      <p:sp>
        <p:nvSpPr>
          <p:cNvPr id="5" name="4 - Θέση περιεχομένου"/>
          <p:cNvSpPr>
            <a:spLocks noGrp="1"/>
          </p:cNvSpPr>
          <p:nvPr>
            <p:ph idx="1"/>
          </p:nvPr>
        </p:nvSpPr>
        <p:spPr>
          <a:xfrm>
            <a:off x="107504" y="1124744"/>
            <a:ext cx="9036496" cy="1296144"/>
          </a:xfrm>
        </p:spPr>
        <p:txBody>
          <a:bodyPr/>
          <a:lstStyle/>
          <a:p>
            <a:pPr marL="271463" indent="-271463">
              <a:lnSpc>
                <a:spcPct val="90000"/>
              </a:lnSpc>
              <a:spcBef>
                <a:spcPts val="1800"/>
              </a:spcBef>
              <a:buSzPct val="100000"/>
            </a:pPr>
            <a:r>
              <a:rPr lang="el-GR" altLang="el-GR" b="1" dirty="0" smtClean="0">
                <a:solidFill>
                  <a:srgbClr val="000000"/>
                </a:solidFill>
              </a:rPr>
              <a:t>Διεγχειρητικά</a:t>
            </a:r>
            <a:r>
              <a:rPr lang="el-GR" altLang="el-GR" dirty="0" smtClean="0">
                <a:solidFill>
                  <a:srgbClr val="000000"/>
                </a:solidFill>
              </a:rPr>
              <a:t>, ελέγχεται το κατάλληλο μέγεθος και η ορθή τοποθέτηση της βραχιονίου κεφαλής και του πολυαιθυλενίου της ωμογλήνης με τον κανόνα «40/50/60», σύμφωνα με τον οποίο θα πρέπει κατά την κινητοποίηση του μέλους από τον χειρουργό:</a:t>
            </a:r>
          </a:p>
        </p:txBody>
      </p:sp>
      <p:sp>
        <p:nvSpPr>
          <p:cNvPr id="3" name="2 - Θέση αριθμού διαφάνειας"/>
          <p:cNvSpPr>
            <a:spLocks noGrp="1"/>
          </p:cNvSpPr>
          <p:nvPr>
            <p:ph type="sldNum" sz="quarter" idx="12"/>
          </p:nvPr>
        </p:nvSpPr>
        <p:spPr/>
        <p:txBody>
          <a:bodyPr/>
          <a:lstStyle/>
          <a:p>
            <a:pPr>
              <a:defRPr/>
            </a:pPr>
            <a:fld id="{8E1E4C69-F127-4E0A-B5BA-8E15EBCF7F93}" type="slidenum">
              <a:rPr lang="el-GR" smtClean="0"/>
              <a:pPr>
                <a:defRPr/>
              </a:pPr>
              <a:t>49</a:t>
            </a:fld>
            <a:endParaRPr lang="el-GR" dirty="0"/>
          </a:p>
        </p:txBody>
      </p:sp>
      <p:sp>
        <p:nvSpPr>
          <p:cNvPr id="6" name="4 - Θέση περιεχομένου"/>
          <p:cNvSpPr txBox="1">
            <a:spLocks/>
          </p:cNvSpPr>
          <p:nvPr/>
        </p:nvSpPr>
        <p:spPr bwMode="auto">
          <a:xfrm>
            <a:off x="395536" y="2420888"/>
            <a:ext cx="4104456" cy="41044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71463" indent="-271463">
              <a:spcBef>
                <a:spcPts val="0"/>
              </a:spcBef>
              <a:buClr>
                <a:srgbClr val="A50021"/>
              </a:buClr>
              <a:buSzPct val="100000"/>
              <a:buFont typeface="Wingdings" pitchFamily="2" charset="2"/>
              <a:buChar char="§"/>
              <a:defRPr/>
            </a:pPr>
            <a:r>
              <a:rPr lang="el-GR" altLang="el-GR" sz="2200" kern="0" dirty="0" smtClean="0">
                <a:solidFill>
                  <a:srgbClr val="000000"/>
                </a:solidFill>
                <a:latin typeface="Calibri" panose="020F0502020204030204" pitchFamily="34" charset="0"/>
                <a:cs typeface="Calibri" panose="020F0502020204030204" pitchFamily="34" charset="0"/>
              </a:rPr>
              <a:t>Η τάση του υποπλατίου μυ να επιτρέπει τουλάχιστον 40</a:t>
            </a:r>
            <a:r>
              <a:rPr lang="el-GR" altLang="el-GR" sz="2200" kern="0" baseline="30000" dirty="0" smtClean="0">
                <a:solidFill>
                  <a:srgbClr val="000000"/>
                </a:solidFill>
                <a:latin typeface="Calibri" panose="020F0502020204030204" pitchFamily="34" charset="0"/>
                <a:cs typeface="Calibri" panose="020F0502020204030204" pitchFamily="34" charset="0"/>
              </a:rPr>
              <a:t>ο</a:t>
            </a:r>
            <a:r>
              <a:rPr lang="el-GR" altLang="el-GR" sz="2200" kern="0" dirty="0" smtClean="0">
                <a:solidFill>
                  <a:srgbClr val="000000"/>
                </a:solidFill>
                <a:latin typeface="Calibri" panose="020F0502020204030204" pitchFamily="34" charset="0"/>
                <a:cs typeface="Calibri" panose="020F0502020204030204" pitchFamily="34" charset="0"/>
              </a:rPr>
              <a:t> έξω στροφής (εικόνα α),</a:t>
            </a:r>
          </a:p>
          <a:p>
            <a:pPr marL="271463" indent="-271463">
              <a:spcBef>
                <a:spcPts val="0"/>
              </a:spcBef>
              <a:buClr>
                <a:srgbClr val="A50021"/>
              </a:buClr>
              <a:buSzPct val="100000"/>
              <a:buFont typeface="Wingdings" pitchFamily="2" charset="2"/>
              <a:buChar char="§"/>
            </a:pPr>
            <a:r>
              <a:rPr lang="el-GR" altLang="el-GR" sz="2200" kern="0" dirty="0" smtClean="0">
                <a:solidFill>
                  <a:srgbClr val="000000"/>
                </a:solidFill>
                <a:latin typeface="Calibri" panose="020F0502020204030204" pitchFamily="34" charset="0"/>
                <a:cs typeface="Calibri" panose="020F0502020204030204" pitchFamily="34" charset="0"/>
              </a:rPr>
              <a:t>Μετά το τέλος της παθητικής οπίσθιας μετατόπισης της κεφαλής, να παραμένει καλυμμένο το 50% της αρθρικής επιφάνειας της ωμογλήνης (εικόνα β),</a:t>
            </a:r>
          </a:p>
          <a:p>
            <a:pPr marL="271463" indent="-271463">
              <a:spcBef>
                <a:spcPts val="0"/>
              </a:spcBef>
              <a:buClr>
                <a:srgbClr val="A50021"/>
              </a:buClr>
              <a:buSzPct val="100000"/>
              <a:buFont typeface="Wingdings" pitchFamily="2" charset="2"/>
              <a:buChar char="§"/>
            </a:pPr>
            <a:r>
              <a:rPr lang="el-GR" altLang="el-GR" sz="2200" kern="0" dirty="0" smtClean="0">
                <a:solidFill>
                  <a:srgbClr val="000000"/>
                </a:solidFill>
                <a:latin typeface="Calibri" panose="020F0502020204030204" pitchFamily="34" charset="0"/>
                <a:cs typeface="Calibri" panose="020F0502020204030204" pitchFamily="34" charset="0"/>
              </a:rPr>
              <a:t>Από θέση απαγωγής του ώμου, να πραγματοποιείται 60</a:t>
            </a:r>
            <a:r>
              <a:rPr lang="el-GR" altLang="el-GR" sz="2200" kern="0" baseline="30000" dirty="0" smtClean="0">
                <a:solidFill>
                  <a:srgbClr val="000000"/>
                </a:solidFill>
                <a:latin typeface="Calibri" panose="020F0502020204030204" pitchFamily="34" charset="0"/>
                <a:cs typeface="Calibri" panose="020F0502020204030204" pitchFamily="34" charset="0"/>
              </a:rPr>
              <a:t>ο</a:t>
            </a:r>
            <a:r>
              <a:rPr lang="el-GR" altLang="el-GR" sz="2200" kern="0" dirty="0" smtClean="0">
                <a:solidFill>
                  <a:srgbClr val="000000"/>
                </a:solidFill>
                <a:latin typeface="Calibri" panose="020F0502020204030204" pitchFamily="34" charset="0"/>
                <a:cs typeface="Calibri" panose="020F0502020204030204" pitchFamily="34" charset="0"/>
              </a:rPr>
              <a:t> έσω στροφής (εικόνα γ).</a:t>
            </a:r>
          </a:p>
          <a:p>
            <a:pPr marL="271463" indent="-271463">
              <a:lnSpc>
                <a:spcPct val="90000"/>
              </a:lnSpc>
              <a:spcBef>
                <a:spcPts val="1800"/>
              </a:spcBef>
              <a:buClr>
                <a:srgbClr val="A50021"/>
              </a:buClr>
              <a:buSzPct val="100000"/>
              <a:buFont typeface="Wingdings" panose="05000000000000000000" pitchFamily="2" charset="2"/>
              <a:buChar char="Ø"/>
              <a:defRPr/>
            </a:pPr>
            <a:endParaRPr lang="el-GR" altLang="el-GR" sz="2200" kern="0" dirty="0">
              <a:solidFill>
                <a:srgbClr val="000000"/>
              </a:solidFill>
              <a:latin typeface="Calibri" panose="020F0502020204030204" pitchFamily="34" charset="0"/>
              <a:cs typeface="Calibri" panose="020F0502020204030204" pitchFamily="34" charset="0"/>
            </a:endParaRPr>
          </a:p>
        </p:txBody>
      </p:sp>
      <p:sp>
        <p:nvSpPr>
          <p:cNvPr id="7" name="6 - Ορθογώνιο"/>
          <p:cNvSpPr/>
          <p:nvPr/>
        </p:nvSpPr>
        <p:spPr>
          <a:xfrm>
            <a:off x="3131840" y="6340678"/>
            <a:ext cx="1934376" cy="369332"/>
          </a:xfrm>
          <a:prstGeom prst="rect">
            <a:avLst/>
          </a:prstGeom>
        </p:spPr>
        <p:txBody>
          <a:bodyPr wrap="none">
            <a:spAutoFit/>
          </a:bodyPr>
          <a:lstStyle/>
          <a:p>
            <a:r>
              <a:rPr lang="en-US" b="1" dirty="0" smtClean="0">
                <a:solidFill>
                  <a:srgbClr val="A50021"/>
                </a:solidFill>
                <a:latin typeface="Arial Narrow" pitchFamily="34" charset="0"/>
              </a:rPr>
              <a:t>[Matsen F 3</a:t>
            </a:r>
            <a:r>
              <a:rPr lang="en-US" b="1" baseline="30000" dirty="0" smtClean="0">
                <a:solidFill>
                  <a:srgbClr val="A50021"/>
                </a:solidFill>
                <a:latin typeface="Arial Narrow" pitchFamily="34" charset="0"/>
              </a:rPr>
              <a:t>rd</a:t>
            </a:r>
            <a:r>
              <a:rPr lang="en-US" b="1" dirty="0" smtClean="0">
                <a:solidFill>
                  <a:srgbClr val="A50021"/>
                </a:solidFill>
                <a:latin typeface="Arial Narrow" pitchFamily="34" charset="0"/>
              </a:rPr>
              <a:t>, 2011]</a:t>
            </a:r>
            <a:endParaRPr lang="el-GR" b="1" dirty="0">
              <a:solidFill>
                <a:srgbClr val="A50021"/>
              </a:solidFill>
              <a:latin typeface="Arial Narrow"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716016" y="2636912"/>
            <a:ext cx="4114800" cy="2962275"/>
          </a:xfrm>
          <a:prstGeom prst="rect">
            <a:avLst/>
          </a:prstGeom>
          <a:ln w="38100" cap="sq" cmpd="thickThin">
            <a:solidFill>
              <a:srgbClr val="000000"/>
            </a:solidFill>
            <a:prstDash val="solid"/>
            <a:miter lim="800000"/>
          </a:ln>
          <a:effectLst>
            <a:innerShdw blurRad="76200">
              <a:srgbClr val="000000"/>
            </a:innerShdw>
          </a:effectLst>
        </p:spPr>
      </p:pic>
      <p:sp>
        <p:nvSpPr>
          <p:cNvPr id="2" name="Ορθογώνιο 1"/>
          <p:cNvSpPr/>
          <p:nvPr/>
        </p:nvSpPr>
        <p:spPr>
          <a:xfrm>
            <a:off x="4716016" y="5733256"/>
            <a:ext cx="4114800" cy="276999"/>
          </a:xfrm>
          <a:prstGeom prst="rect">
            <a:avLst/>
          </a:prstGeom>
        </p:spPr>
        <p:txBody>
          <a:bodyPr wrap="square">
            <a:spAutoFit/>
          </a:bodyPr>
          <a:lstStyle/>
          <a:p>
            <a:pPr algn="ctr"/>
            <a:r>
              <a:rPr lang="el-GR" sz="1200" i="1" dirty="0">
                <a:solidFill>
                  <a:schemeClr val="accent4">
                    <a:lumMod val="50000"/>
                  </a:schemeClr>
                </a:solidFill>
                <a:latin typeface="Calibri" panose="020F0502020204030204" pitchFamily="34" charset="0"/>
                <a:sym typeface="Wingdings"/>
              </a:rPr>
              <a:t> </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prstClr val="black"/>
                </a:solidFill>
                <a:latin typeface="Calibri"/>
                <a:hlinkClick r:id="rId4"/>
              </a:rPr>
              <a:t>houlderarthritis.blogspot.gr</a:t>
            </a:r>
            <a:endParaRPr lang="el-GR" dirty="0"/>
          </a:p>
        </p:txBody>
      </p:sp>
    </p:spTree>
    <p:extLst>
      <p:ext uri="{BB962C8B-B14F-4D97-AF65-F5344CB8AC3E}">
        <p14:creationId xmlns:p14="http://schemas.microsoft.com/office/powerpoint/2010/main" val="40127957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276872"/>
            <a:ext cx="8424936" cy="1728192"/>
          </a:xfrm>
          <a:ln w="19050">
            <a:solidFill>
              <a:srgbClr val="A50021"/>
            </a:solidFill>
          </a:ln>
        </p:spPr>
        <p:txBody>
          <a:bodyPr/>
          <a:lstStyle/>
          <a:p>
            <a:pPr>
              <a:defRPr/>
            </a:pPr>
            <a:r>
              <a:rPr lang="el-GR" altLang="el-GR" sz="4200" b="1" dirty="0" smtClean="0">
                <a:solidFill>
                  <a:srgbClr val="000000"/>
                </a:solidFill>
                <a:effectLst>
                  <a:outerShdw blurRad="38100" dist="38100" dir="2700000" algn="tl">
                    <a:srgbClr val="000000">
                      <a:alpha val="43137"/>
                    </a:srgbClr>
                  </a:outerShdw>
                </a:effectLst>
                <a:cs typeface="Times New Roman" pitchFamily="18" charset="0"/>
              </a:rPr>
              <a:t>Ανάστροφη </a:t>
            </a:r>
            <a:r>
              <a:rPr lang="el-GR" sz="4200" b="1" dirty="0" smtClean="0">
                <a:solidFill>
                  <a:srgbClr val="000000"/>
                </a:solidFill>
                <a:effectLst>
                  <a:outerShdw blurRad="38100" dist="38100" dir="2700000" algn="tl">
                    <a:srgbClr val="000000">
                      <a:alpha val="43137"/>
                    </a:srgbClr>
                  </a:outerShdw>
                </a:effectLst>
              </a:rPr>
              <a:t>Αρθροπλαστική του Ώμου</a:t>
            </a:r>
            <a:r>
              <a:rPr lang="el-GR" sz="4400" b="1" dirty="0" smtClean="0">
                <a:effectLst>
                  <a:outerShdw blurRad="38100" dist="38100" dir="2700000" algn="tl">
                    <a:srgbClr val="000000">
                      <a:alpha val="43137"/>
                    </a:srgbClr>
                  </a:outerShdw>
                </a:effectLst>
              </a:rPr>
              <a:t/>
            </a:r>
            <a:br>
              <a:rPr lang="el-GR" sz="4400" b="1" dirty="0" smtClean="0">
                <a:effectLst>
                  <a:outerShdw blurRad="38100" dist="38100" dir="2700000" algn="tl">
                    <a:srgbClr val="000000">
                      <a:alpha val="43137"/>
                    </a:srgbClr>
                  </a:outerShdw>
                </a:effectLst>
              </a:rPr>
            </a:br>
            <a:r>
              <a:rPr lang="el-GR" altLang="el-GR" sz="4000" b="1" dirty="0" smtClean="0">
                <a:effectLst>
                  <a:outerShdw blurRad="38100" dist="38100" dir="2700000" algn="tl">
                    <a:srgbClr val="000000">
                      <a:alpha val="43137"/>
                    </a:srgbClr>
                  </a:outerShdw>
                </a:effectLst>
                <a:cs typeface="Times New Roman" pitchFamily="18" charset="0"/>
              </a:rPr>
              <a:t>Χειρουργική </a:t>
            </a:r>
            <a:r>
              <a:rPr lang="el-GR" altLang="el-GR" sz="4000" b="1" dirty="0">
                <a:effectLst>
                  <a:outerShdw blurRad="38100" dist="38100" dir="2700000" algn="tl">
                    <a:srgbClr val="000000">
                      <a:alpha val="43137"/>
                    </a:srgbClr>
                  </a:outerShdw>
                </a:effectLst>
                <a:cs typeface="Times New Roman" pitchFamily="18" charset="0"/>
              </a:rPr>
              <a:t>Διαδικασία </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effectLst/>
              </a:rPr>
              <a:pPr>
                <a:defRPr/>
              </a:pPr>
              <a:t>50</a:t>
            </a:fld>
            <a:endParaRPr lang="el-GR" dirty="0">
              <a:effectLst/>
            </a:endParaRPr>
          </a:p>
        </p:txBody>
      </p:sp>
    </p:spTree>
    <p:extLst>
      <p:ext uri="{BB962C8B-B14F-4D97-AF65-F5344CB8AC3E}">
        <p14:creationId xmlns:p14="http://schemas.microsoft.com/office/powerpoint/2010/main" val="40054334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8712968" cy="936104"/>
          </a:xfrm>
        </p:spPr>
        <p:txBody>
          <a:bodyPr/>
          <a:lstStyle/>
          <a:p>
            <a:r>
              <a:rPr lang="el-GR" dirty="0" smtClean="0">
                <a:effectLst>
                  <a:outerShdw blurRad="38100" dist="38100" dir="2700000" algn="tl">
                    <a:srgbClr val="000000">
                      <a:alpha val="43137"/>
                    </a:srgbClr>
                  </a:outerShdw>
                </a:effectLst>
              </a:rPr>
              <a:t>Χειρουργική Διαδικασία Ανάστροφης ΟΑΩ </a:t>
            </a:r>
            <a:r>
              <a:rPr lang="el-GR" altLang="el-GR" baseline="-16000" dirty="0" smtClean="0">
                <a:effectLst>
                  <a:outerShdw blurRad="38100" dist="38100" dir="2700000" algn="tl">
                    <a:srgbClr val="000000">
                      <a:alpha val="43137"/>
                    </a:srgbClr>
                  </a:outerShdw>
                </a:effectLst>
              </a:rPr>
              <a:t> [1/4] </a:t>
            </a:r>
            <a:endParaRPr lang="el-GR" dirty="0"/>
          </a:p>
        </p:txBody>
      </p:sp>
      <p:sp>
        <p:nvSpPr>
          <p:cNvPr id="3" name="2 - Θέση περιεχομένου"/>
          <p:cNvSpPr>
            <a:spLocks noGrp="1"/>
          </p:cNvSpPr>
          <p:nvPr>
            <p:ph idx="1"/>
          </p:nvPr>
        </p:nvSpPr>
        <p:spPr>
          <a:xfrm>
            <a:off x="107504" y="1124744"/>
            <a:ext cx="8928992" cy="4679032"/>
          </a:xfrm>
        </p:spPr>
        <p:txBody>
          <a:bodyPr/>
          <a:lstStyle/>
          <a:p>
            <a:pPr marL="342900" lvl="1" indent="-342900">
              <a:lnSpc>
                <a:spcPct val="100000"/>
              </a:lnSpc>
              <a:buSzPct val="100000"/>
              <a:buFont typeface="Wingdings" panose="05000000000000000000" pitchFamily="2" charset="2"/>
              <a:buChar char="Ø"/>
            </a:pPr>
            <a:r>
              <a:rPr lang="el-GR" altLang="el-GR" dirty="0" smtClean="0">
                <a:solidFill>
                  <a:srgbClr val="000000"/>
                </a:solidFill>
              </a:rPr>
              <a:t>Κατά την </a:t>
            </a:r>
            <a:r>
              <a:rPr lang="en-US" altLang="el-GR" dirty="0" smtClean="0">
                <a:solidFill>
                  <a:srgbClr val="000000"/>
                </a:solidFill>
              </a:rPr>
              <a:t>primary </a:t>
            </a:r>
            <a:r>
              <a:rPr lang="el-GR" altLang="el-GR" dirty="0" smtClean="0">
                <a:solidFill>
                  <a:srgbClr val="000000"/>
                </a:solidFill>
              </a:rPr>
              <a:t>ανάστροφη ολική αρθροπλαστική ώμου </a:t>
            </a:r>
            <a:r>
              <a:rPr lang="el-GR" altLang="el-GR" dirty="0">
                <a:solidFill>
                  <a:srgbClr val="000000"/>
                </a:solidFill>
                <a:ea typeface="+mn-ea"/>
              </a:rPr>
              <a:t>πραγματοποιούνται τα ακόλουθα χειρουργικά </a:t>
            </a:r>
            <a:r>
              <a:rPr lang="el-GR" altLang="el-GR" dirty="0" smtClean="0">
                <a:solidFill>
                  <a:srgbClr val="000000"/>
                </a:solidFill>
                <a:ea typeface="+mn-ea"/>
              </a:rPr>
              <a:t>βήματα</a:t>
            </a:r>
            <a:r>
              <a:rPr lang="el-GR" altLang="el-GR" dirty="0" smtClean="0">
                <a:solidFill>
                  <a:srgbClr val="000000"/>
                </a:solidFill>
              </a:rPr>
              <a:t>:</a:t>
            </a:r>
          </a:p>
          <a:p>
            <a:pPr marL="628650" lvl="1" indent="-268288">
              <a:lnSpc>
                <a:spcPct val="100000"/>
              </a:lnSpc>
              <a:buSzPct val="100000"/>
              <a:defRPr/>
            </a:pPr>
            <a:r>
              <a:rPr lang="el-GR" dirty="0" smtClean="0"/>
              <a:t>Τομή δέρματος, διάνοιξη του διαστήματος μεταξύ του δελτοειδή και μείζονα θωρακικού μυ.</a:t>
            </a:r>
          </a:p>
          <a:p>
            <a:pPr marL="628650" lvl="1" indent="-268288">
              <a:lnSpc>
                <a:spcPct val="100000"/>
              </a:lnSpc>
              <a:buSzPct val="100000"/>
              <a:defRPr/>
            </a:pPr>
            <a:r>
              <a:rPr lang="el-GR" dirty="0" smtClean="0"/>
              <a:t>Η κεφαλική φλέβα αναγνωρίζεται και παραμερίζεται πλευρικά μαζί με τον δελτοειδή.</a:t>
            </a:r>
          </a:p>
          <a:p>
            <a:pPr marL="628650" lvl="1" indent="-268288">
              <a:lnSpc>
                <a:spcPct val="100000"/>
              </a:lnSpc>
              <a:buSzPct val="100000"/>
              <a:defRPr/>
            </a:pPr>
            <a:r>
              <a:rPr lang="el-GR" dirty="0" smtClean="0"/>
              <a:t>Αναγνωρίζονται και προστατεύονται το μασχαλιαίο και το</a:t>
            </a:r>
            <a:r>
              <a:rPr lang="el-GR" altLang="el-GR" dirty="0" smtClean="0">
                <a:solidFill>
                  <a:srgbClr val="000000"/>
                </a:solidFill>
              </a:rPr>
              <a:t> άνω-έξω</a:t>
            </a:r>
            <a:r>
              <a:rPr lang="el-GR" dirty="0" smtClean="0"/>
              <a:t> μυοδερματικό νεύρο.</a:t>
            </a:r>
            <a:r>
              <a:rPr lang="el-GR" altLang="el-GR" dirty="0" smtClean="0">
                <a:solidFill>
                  <a:srgbClr val="000000"/>
                </a:solidFill>
              </a:rPr>
              <a:t> </a:t>
            </a:r>
          </a:p>
          <a:p>
            <a:pPr marL="628650" indent="-268288">
              <a:lnSpc>
                <a:spcPct val="100000"/>
              </a:lnSpc>
              <a:buSzPct val="100000"/>
              <a:buFont typeface="Wingdings" pitchFamily="2" charset="2"/>
              <a:buChar char="§"/>
            </a:pPr>
            <a:r>
              <a:rPr lang="el-GR" dirty="0" smtClean="0"/>
              <a:t>Ο οδηγός προσδιορισμού του ενδομυελικού καναλιού του βραχιονίου τοποθετείται στην κορυφή της βραχιονίου κεφαλής και ρυθμίζεται σε 20° οπίσθιας κλίσης. </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51</a:t>
            </a:fld>
            <a:endParaRPr lang="el-GR" dirty="0"/>
          </a:p>
        </p:txBody>
      </p:sp>
    </p:spTree>
    <p:extLst>
      <p:ext uri="{BB962C8B-B14F-4D97-AF65-F5344CB8AC3E}">
        <p14:creationId xmlns:p14="http://schemas.microsoft.com/office/powerpoint/2010/main" val="23486663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8712968" cy="936104"/>
          </a:xfrm>
        </p:spPr>
        <p:txBody>
          <a:bodyPr/>
          <a:lstStyle/>
          <a:p>
            <a:r>
              <a:rPr lang="el-GR" dirty="0" smtClean="0">
                <a:effectLst>
                  <a:outerShdw blurRad="38100" dist="38100" dir="2700000" algn="tl">
                    <a:srgbClr val="000000">
                      <a:alpha val="43137"/>
                    </a:srgbClr>
                  </a:outerShdw>
                </a:effectLst>
              </a:rPr>
              <a:t>Χειρουργική Διαδικασία Ανάστροφης ΟΑΩ </a:t>
            </a:r>
            <a:r>
              <a:rPr lang="el-GR" altLang="el-GR" baseline="-16000" dirty="0" smtClean="0">
                <a:effectLst>
                  <a:outerShdw blurRad="38100" dist="38100" dir="2700000" algn="tl">
                    <a:srgbClr val="000000">
                      <a:alpha val="43137"/>
                    </a:srgbClr>
                  </a:outerShdw>
                </a:effectLst>
              </a:rPr>
              <a:t> [2/4] </a:t>
            </a:r>
            <a:endParaRPr lang="el-GR" dirty="0"/>
          </a:p>
        </p:txBody>
      </p:sp>
      <p:sp>
        <p:nvSpPr>
          <p:cNvPr id="3" name="2 - Θέση περιεχομένου"/>
          <p:cNvSpPr>
            <a:spLocks noGrp="1"/>
          </p:cNvSpPr>
          <p:nvPr>
            <p:ph idx="1"/>
          </p:nvPr>
        </p:nvSpPr>
        <p:spPr>
          <a:xfrm>
            <a:off x="179512" y="1124744"/>
            <a:ext cx="8784976" cy="5328592"/>
          </a:xfrm>
        </p:spPr>
        <p:txBody>
          <a:bodyPr/>
          <a:lstStyle/>
          <a:p>
            <a:pPr marL="447675" indent="-271463">
              <a:lnSpc>
                <a:spcPct val="100000"/>
              </a:lnSpc>
              <a:buSzPct val="100000"/>
              <a:buFont typeface="Wingdings" pitchFamily="2" charset="2"/>
              <a:buChar char="§"/>
            </a:pPr>
            <a:r>
              <a:rPr lang="el-GR" dirty="0" smtClean="0"/>
              <a:t>Η οστεοτομία της βραχιονίου κεφαλής πραγματοποιείται με κλίση 155°, ενώ η «θυσία» του μήκους του οστού θα πρέπει να είναι η ελάχιστη δυνατή, ώστε να διασφαλιστεί η σωστή τάση των μυών και να ελαχιστοποιηθεί ο κίνδυνος μετεγχειρητικής αστάθειας.  </a:t>
            </a:r>
          </a:p>
          <a:p>
            <a:pPr marL="447675" indent="-271463">
              <a:lnSpc>
                <a:spcPct val="100000"/>
              </a:lnSpc>
              <a:buSzPct val="100000"/>
              <a:buFont typeface="Wingdings" pitchFamily="2" charset="2"/>
              <a:buChar char="§"/>
            </a:pPr>
            <a:r>
              <a:rPr lang="el-GR" dirty="0" smtClean="0"/>
              <a:t>Μια δοκιμαστική πρόθεση βραχιονίου εισάγεται, ώστε να προστατευθεί η επίφυση του βραχιονίου κατά τους χειρουργικούς χειρισμούς. </a:t>
            </a:r>
          </a:p>
          <a:p>
            <a:pPr marL="447675" indent="-271463">
              <a:lnSpc>
                <a:spcPct val="100000"/>
              </a:lnSpc>
              <a:buSzPct val="100000"/>
              <a:buFont typeface="Wingdings" pitchFamily="2" charset="2"/>
              <a:buChar char="§"/>
            </a:pPr>
            <a:r>
              <a:rPr lang="el-GR" dirty="0" smtClean="0"/>
              <a:t>Η γληνοειδής περιοχή παρασκευάζεται με απομάκρυνση του επιχείλιου χόνδρου, διανοίγεται μία οπή ώστε να τοποθετηθεί η βάση της γληνοσφαίρας </a:t>
            </a:r>
            <a:r>
              <a:rPr lang="en-US" dirty="0" smtClean="0"/>
              <a:t>(metaglene</a:t>
            </a:r>
            <a:r>
              <a:rPr lang="el-GR" dirty="0" smtClean="0"/>
              <a:t>) και προσδιορίζεται η κατεύθυνση της.</a:t>
            </a:r>
          </a:p>
          <a:p>
            <a:pPr marL="85725" indent="0">
              <a:lnSpc>
                <a:spcPct val="100000"/>
              </a:lnSpc>
              <a:buNone/>
            </a:pPr>
            <a:endParaRPr lang="el-GR" sz="800" b="1" u="sng" dirty="0" smtClean="0"/>
          </a:p>
          <a:p>
            <a:pPr marL="85725" indent="0">
              <a:lnSpc>
                <a:spcPct val="100000"/>
              </a:lnSpc>
              <a:buNone/>
            </a:pPr>
            <a:r>
              <a:rPr lang="el-GR" b="1" dirty="0" smtClean="0"/>
              <a:t>Παρατήρηση 1</a:t>
            </a:r>
            <a:r>
              <a:rPr lang="el-GR" dirty="0" smtClean="0"/>
              <a:t>: Μια σημαντική φθορά του υποχόνδριου γληνοειδούς οστού μπορεί να απαιτεί τοποθέτηση οστικού μοσχεύματος, το οποίο λαμβάνεται από την εκτομημένη βραχιόνιο κεφαλή. </a:t>
            </a:r>
          </a:p>
        </p:txBody>
      </p:sp>
      <p:sp>
        <p:nvSpPr>
          <p:cNvPr id="4" name="3 - Θέση αριθμού διαφάνειας"/>
          <p:cNvSpPr>
            <a:spLocks noGrp="1"/>
          </p:cNvSpPr>
          <p:nvPr>
            <p:ph type="sldNum" sz="quarter" idx="12"/>
          </p:nvPr>
        </p:nvSpPr>
        <p:spPr>
          <a:xfrm>
            <a:off x="8604448" y="6337126"/>
            <a:ext cx="504056" cy="476250"/>
          </a:xfrm>
        </p:spPr>
        <p:txBody>
          <a:bodyPr/>
          <a:lstStyle/>
          <a:p>
            <a:pPr>
              <a:defRPr/>
            </a:pPr>
            <a:fld id="{8198C6A6-8556-485F-81D9-A8F098D09877}" type="slidenum">
              <a:rPr lang="el-GR" smtClean="0"/>
              <a:pPr>
                <a:defRPr/>
              </a:pPr>
              <a:t>52</a:t>
            </a:fld>
            <a:endParaRPr lang="el-GR" dirty="0"/>
          </a:p>
        </p:txBody>
      </p:sp>
    </p:spTree>
    <p:extLst>
      <p:ext uri="{BB962C8B-B14F-4D97-AF65-F5344CB8AC3E}">
        <p14:creationId xmlns:p14="http://schemas.microsoft.com/office/powerpoint/2010/main" val="11724562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8712968" cy="936104"/>
          </a:xfrm>
        </p:spPr>
        <p:txBody>
          <a:bodyPr/>
          <a:lstStyle/>
          <a:p>
            <a:r>
              <a:rPr lang="el-GR" dirty="0" smtClean="0">
                <a:effectLst>
                  <a:outerShdw blurRad="38100" dist="38100" dir="2700000" algn="tl">
                    <a:srgbClr val="000000">
                      <a:alpha val="43137"/>
                    </a:srgbClr>
                  </a:outerShdw>
                </a:effectLst>
              </a:rPr>
              <a:t>Χειρουργική Διαδικασία Ανάστροφης ΟΑΩ </a:t>
            </a:r>
            <a:r>
              <a:rPr lang="el-GR" altLang="el-GR" baseline="-16000" dirty="0" smtClean="0">
                <a:effectLst>
                  <a:outerShdw blurRad="38100" dist="38100" dir="2700000" algn="tl">
                    <a:srgbClr val="000000">
                      <a:alpha val="43137"/>
                    </a:srgbClr>
                  </a:outerShdw>
                </a:effectLst>
              </a:rPr>
              <a:t> </a:t>
            </a:r>
            <a:r>
              <a:rPr lang="el-GR" altLang="el-GR" baseline="-16000" dirty="0" smtClean="0">
                <a:effectLst>
                  <a:outerShdw blurRad="38100" dist="38100" dir="2700000" algn="tl">
                    <a:srgbClr val="000000">
                      <a:alpha val="43137"/>
                    </a:srgbClr>
                  </a:outerShdw>
                </a:effectLst>
              </a:rPr>
              <a:t>[3/4</a:t>
            </a:r>
            <a:r>
              <a:rPr lang="el-GR" altLang="el-GR" baseline="-16000" dirty="0" smtClean="0">
                <a:effectLst>
                  <a:outerShdw blurRad="38100" dist="38100" dir="2700000" algn="tl">
                    <a:srgbClr val="000000">
                      <a:alpha val="43137"/>
                    </a:srgbClr>
                  </a:outerShdw>
                </a:effectLst>
              </a:rPr>
              <a:t>] </a:t>
            </a:r>
            <a:endParaRPr lang="el-GR" dirty="0"/>
          </a:p>
        </p:txBody>
      </p:sp>
      <p:sp>
        <p:nvSpPr>
          <p:cNvPr id="4" name="3 - Θέση αριθμού διαφάνειας"/>
          <p:cNvSpPr>
            <a:spLocks noGrp="1"/>
          </p:cNvSpPr>
          <p:nvPr>
            <p:ph type="sldNum" sz="quarter" idx="12"/>
          </p:nvPr>
        </p:nvSpPr>
        <p:spPr>
          <a:xfrm>
            <a:off x="8604448" y="6337126"/>
            <a:ext cx="504056" cy="476250"/>
          </a:xfrm>
        </p:spPr>
        <p:txBody>
          <a:bodyPr/>
          <a:lstStyle/>
          <a:p>
            <a:pPr>
              <a:defRPr/>
            </a:pPr>
            <a:fld id="{8198C6A6-8556-485F-81D9-A8F098D09877}" type="slidenum">
              <a:rPr lang="el-GR" smtClean="0"/>
              <a:pPr>
                <a:defRPr/>
              </a:pPr>
              <a:t>53</a:t>
            </a:fld>
            <a:endParaRPr lang="el-GR" dirty="0"/>
          </a:p>
        </p:txBody>
      </p:sp>
      <p:sp>
        <p:nvSpPr>
          <p:cNvPr id="7" name="2 - Θέση περιεχομένου"/>
          <p:cNvSpPr txBox="1">
            <a:spLocks noGrp="1"/>
          </p:cNvSpPr>
          <p:nvPr>
            <p:ph idx="1"/>
          </p:nvPr>
        </p:nvSpPr>
        <p:spPr bwMode="auto">
          <a:xfrm>
            <a:off x="323528" y="1340768"/>
            <a:ext cx="8640960" cy="3744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lvl="0" indent="0">
              <a:lnSpc>
                <a:spcPct val="112000"/>
              </a:lnSpc>
              <a:spcBef>
                <a:spcPts val="1200"/>
              </a:spcBef>
              <a:buNone/>
              <a:defRPr/>
            </a:pPr>
            <a:r>
              <a:rPr kumimoji="0" lang="el-GR" sz="2200" b="1" i="0" strike="noStrike" kern="0" cap="none" spc="0" normalizeH="0" baseline="0" noProof="0" dirty="0" smtClean="0">
                <a:ln>
                  <a:noFill/>
                </a:ln>
                <a:solidFill>
                  <a:schemeClr val="accent4">
                    <a:lumMod val="10000"/>
                  </a:schemeClr>
                </a:solidFill>
                <a:effectLst/>
                <a:uLnTx/>
                <a:uFillTx/>
                <a:latin typeface="Calibri" panose="020F0502020204030204" pitchFamily="34" charset="0"/>
                <a:ea typeface="+mn-ea"/>
                <a:cs typeface="Calibri" panose="020F0502020204030204" pitchFamily="34" charset="0"/>
              </a:rPr>
              <a:t>Παρατήρηση 2</a:t>
            </a:r>
            <a:r>
              <a:rPr kumimoji="0" lang="el-GR" sz="2200" b="0" i="0" strike="noStrike" kern="0" cap="none" spc="0" normalizeH="0" baseline="0" noProof="0" dirty="0" smtClean="0">
                <a:ln>
                  <a:noFill/>
                </a:ln>
                <a:solidFill>
                  <a:schemeClr val="accent4">
                    <a:lumMod val="10000"/>
                  </a:schemeClr>
                </a:solidFill>
                <a:effectLst/>
                <a:uLnTx/>
                <a:uFillTx/>
                <a:latin typeface="Calibri" panose="020F0502020204030204" pitchFamily="34" charset="0"/>
                <a:ea typeface="+mn-ea"/>
                <a:cs typeface="Calibri" panose="020F0502020204030204" pitchFamily="34" charset="0"/>
              </a:rPr>
              <a:t>: </a:t>
            </a:r>
            <a:r>
              <a:rPr kumimoji="0" lang="el-GR" sz="2200" b="0" i="0" u="none" strike="noStrike" kern="0" cap="none" spc="0" normalizeH="0" baseline="0" noProof="0" dirty="0" smtClean="0">
                <a:ln>
                  <a:noFill/>
                </a:ln>
                <a:solidFill>
                  <a:schemeClr val="accent4">
                    <a:lumMod val="10000"/>
                  </a:schemeClr>
                </a:solidFill>
                <a:effectLst/>
                <a:uLnTx/>
                <a:uFillTx/>
                <a:latin typeface="Calibri" panose="020F0502020204030204" pitchFamily="34" charset="0"/>
                <a:ea typeface="+mn-ea"/>
                <a:cs typeface="Calibri" panose="020F0502020204030204" pitchFamily="34" charset="0"/>
              </a:rPr>
              <a:t>Σε αυτό το στάδιο, είναι απαραίτητο να αποφευχθεί οποιαδήποτε προς τα άνω </a:t>
            </a:r>
            <a:r>
              <a:rPr lang="el-GR" dirty="0" smtClean="0"/>
              <a:t>μετατόπιση</a:t>
            </a:r>
            <a:r>
              <a:rPr kumimoji="0" lang="el-GR" sz="2200" b="0" i="0" u="none" strike="noStrike" kern="0" cap="none" spc="0" normalizeH="0" baseline="0" noProof="0" dirty="0" smtClean="0">
                <a:ln>
                  <a:noFill/>
                </a:ln>
                <a:solidFill>
                  <a:schemeClr val="accent4">
                    <a:lumMod val="10000"/>
                  </a:schemeClr>
                </a:solidFill>
                <a:effectLst/>
                <a:uLnTx/>
                <a:uFillTx/>
                <a:latin typeface="Calibri" panose="020F0502020204030204" pitchFamily="34" charset="0"/>
                <a:ea typeface="+mn-ea"/>
                <a:cs typeface="Calibri" panose="020F0502020204030204" pitchFamily="34" charset="0"/>
              </a:rPr>
              <a:t> του εγγύς βραχιονίου, διότι μπορεί να οδηγήσει στην εμφύτευση της γληνοσφαίρας με μια κλίση προς τα άνω (</a:t>
            </a:r>
            <a:r>
              <a:rPr kumimoji="0" lang="en-US" sz="2200" b="0" i="0" u="none" strike="noStrike" kern="0" cap="none" spc="0" normalizeH="0" baseline="0" noProof="0" dirty="0" smtClean="0">
                <a:ln>
                  <a:noFill/>
                </a:ln>
                <a:solidFill>
                  <a:schemeClr val="accent4">
                    <a:lumMod val="10000"/>
                  </a:schemeClr>
                </a:solidFill>
                <a:effectLst/>
                <a:uLnTx/>
                <a:uFillTx/>
                <a:latin typeface="Calibri" panose="020F0502020204030204" pitchFamily="34" charset="0"/>
                <a:ea typeface="+mn-ea"/>
                <a:cs typeface="Calibri" panose="020F0502020204030204" pitchFamily="34" charset="0"/>
              </a:rPr>
              <a:t>tilt</a:t>
            </a:r>
            <a:r>
              <a:rPr kumimoji="0" lang="el-GR" sz="2200" b="0" i="0" u="none" strike="noStrike" kern="0" cap="none" spc="0" normalizeH="0" baseline="0" noProof="0" dirty="0" smtClean="0">
                <a:ln>
                  <a:noFill/>
                </a:ln>
                <a:solidFill>
                  <a:schemeClr val="accent4">
                    <a:lumMod val="10000"/>
                  </a:schemeClr>
                </a:solidFill>
                <a:effectLst/>
                <a:uLnTx/>
                <a:uFillTx/>
                <a:latin typeface="Calibri" panose="020F0502020204030204" pitchFamily="34" charset="0"/>
                <a:ea typeface="+mn-ea"/>
                <a:cs typeface="Calibri" panose="020F0502020204030204" pitchFamily="34" charset="0"/>
              </a:rPr>
              <a:t>). Επίσης, αποφεύγεται η διάνοιξη του κέντρου οπής σε πολύ υψηλή θέση, η οποία μπορεί στη συνέχεια να οδηγήσει σε πρόσκρουση του βραχιονίου κατά την προσαγωγή. Η βέλτιστη θέση της βάσης της γληνοειδούς πρόθεσης </a:t>
            </a:r>
            <a:r>
              <a:rPr lang="el-GR" dirty="0" smtClean="0"/>
              <a:t>(metaglene) </a:t>
            </a:r>
            <a:r>
              <a:rPr kumimoji="0" lang="el-GR" sz="2200" b="0" i="0" u="none" strike="noStrike" kern="0" cap="none" spc="0" normalizeH="0" baseline="0" noProof="0" dirty="0" smtClean="0">
                <a:ln>
                  <a:noFill/>
                </a:ln>
                <a:solidFill>
                  <a:schemeClr val="accent4">
                    <a:lumMod val="10000"/>
                  </a:schemeClr>
                </a:solidFill>
                <a:effectLst/>
                <a:uLnTx/>
                <a:uFillTx/>
                <a:latin typeface="Calibri" panose="020F0502020204030204" pitchFamily="34" charset="0"/>
                <a:ea typeface="+mn-ea"/>
                <a:cs typeface="Calibri" panose="020F0502020204030204" pitchFamily="34" charset="0"/>
              </a:rPr>
              <a:t>είναι με κλίση ελαφρώς προς τα κάτω, με την γληνοσφαίρα να επικαλύπτει το κάτω χείλος της γληνοειδούς περιοχής.</a:t>
            </a:r>
            <a:endParaRPr kumimoji="0" lang="el-GR" sz="2200" b="0" i="0" u="none" strike="noStrike" kern="0" cap="none" spc="0" normalizeH="0" baseline="0" noProof="0" dirty="0">
              <a:ln>
                <a:noFill/>
              </a:ln>
              <a:solidFill>
                <a:schemeClr val="accent4">
                  <a:lumMod val="10000"/>
                </a:scheme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602628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8712968" cy="936104"/>
          </a:xfrm>
        </p:spPr>
        <p:txBody>
          <a:bodyPr/>
          <a:lstStyle/>
          <a:p>
            <a:r>
              <a:rPr lang="el-GR" dirty="0" smtClean="0">
                <a:effectLst>
                  <a:outerShdw blurRad="38100" dist="38100" dir="2700000" algn="tl">
                    <a:srgbClr val="000000">
                      <a:alpha val="43137"/>
                    </a:srgbClr>
                  </a:outerShdw>
                </a:effectLst>
              </a:rPr>
              <a:t>Χειρουργική Διαδικασία Ανάστροφης ΟΑΩ </a:t>
            </a:r>
            <a:r>
              <a:rPr lang="el-GR" altLang="el-GR" baseline="-16000" dirty="0" smtClean="0">
                <a:effectLst>
                  <a:outerShdw blurRad="38100" dist="38100" dir="2700000" algn="tl">
                    <a:srgbClr val="000000">
                      <a:alpha val="43137"/>
                    </a:srgbClr>
                  </a:outerShdw>
                </a:effectLst>
              </a:rPr>
              <a:t> </a:t>
            </a:r>
            <a:r>
              <a:rPr lang="el-GR" altLang="el-GR" baseline="-16000" dirty="0" smtClean="0">
                <a:effectLst>
                  <a:outerShdw blurRad="38100" dist="38100" dir="2700000" algn="tl">
                    <a:srgbClr val="000000">
                      <a:alpha val="43137"/>
                    </a:srgbClr>
                  </a:outerShdw>
                </a:effectLst>
              </a:rPr>
              <a:t>[4/4] </a:t>
            </a:r>
            <a:endParaRPr lang="el-GR" dirty="0"/>
          </a:p>
        </p:txBody>
      </p:sp>
      <p:sp>
        <p:nvSpPr>
          <p:cNvPr id="3" name="2 - Θέση περιεχομένου"/>
          <p:cNvSpPr>
            <a:spLocks noGrp="1"/>
          </p:cNvSpPr>
          <p:nvPr>
            <p:ph idx="1"/>
          </p:nvPr>
        </p:nvSpPr>
        <p:spPr>
          <a:xfrm>
            <a:off x="251520" y="1124744"/>
            <a:ext cx="8712968" cy="5472608"/>
          </a:xfrm>
        </p:spPr>
        <p:txBody>
          <a:bodyPr/>
          <a:lstStyle/>
          <a:p>
            <a:pPr>
              <a:buFont typeface="Wingdings" pitchFamily="2" charset="2"/>
              <a:buChar char="§"/>
            </a:pPr>
            <a:r>
              <a:rPr lang="el-GR" dirty="0" smtClean="0"/>
              <a:t>Κατόπιν, η βάση (metaglene) ασφαλίζεται στο οστό με δύο ή τέσσερις βίδες και η γληνοσφαίρα συνδέεται με τη βάση με μια βίδα.</a:t>
            </a:r>
          </a:p>
          <a:p>
            <a:pPr>
              <a:buFont typeface="Wingdings" pitchFamily="2" charset="2"/>
              <a:buChar char="§"/>
            </a:pPr>
            <a:r>
              <a:rPr lang="el-GR" dirty="0" smtClean="0"/>
              <a:t>Αφού έχει τοποθετηθεί η γληνοσφαίρα, διανοίγεται το βραχιόνιο κανάλι και επιλέγεται το κατάλληλο μέγεθος του στελέχους, στο οποίο είναι τοποθετημένο ένα δοκιμαστικό ένθετο πολυαιθυλενίου μικρότερου πάχους από το τελικό.</a:t>
            </a:r>
          </a:p>
          <a:p>
            <a:pPr>
              <a:buFont typeface="Wingdings" pitchFamily="2" charset="2"/>
              <a:buChar char="§"/>
            </a:pPr>
            <a:r>
              <a:rPr lang="el-GR" dirty="0" smtClean="0"/>
              <a:t>Δοκιμάζεται η σταθερότητα των προθέσεων, καθορίζεται το πάχος του ενθέτου του πολυαιθυλενίου κατά την προσαγωγή και αξιολογείται  η τάση του δελτοειδούς μυός.</a:t>
            </a:r>
          </a:p>
          <a:p>
            <a:pPr>
              <a:buFont typeface="Wingdings" pitchFamily="2" charset="2"/>
              <a:buChar char="§"/>
            </a:pPr>
            <a:r>
              <a:rPr lang="el-GR" dirty="0" smtClean="0"/>
              <a:t>Τοποθετείται το τελικό ένθετο του πολυαιθυλενίου, το οποίο συνήθως έχει πάχος 6 χιλιοστά, και</a:t>
            </a:r>
          </a:p>
          <a:p>
            <a:pPr>
              <a:buFont typeface="Wingdings" pitchFamily="2" charset="2"/>
              <a:buChar char="§"/>
            </a:pPr>
            <a:r>
              <a:rPr lang="el-GR" dirty="0" smtClean="0"/>
              <a:t>Τέλος, ακολουθεί η τοποθέτηση παροχέτευσης και η διαδικασία σύγκλεισης κατά στρώματα.</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54</a:t>
            </a:fld>
            <a:endParaRPr lang="el-GR" dirty="0"/>
          </a:p>
        </p:txBody>
      </p:sp>
    </p:spTree>
    <p:extLst>
      <p:ext uri="{BB962C8B-B14F-4D97-AF65-F5344CB8AC3E}">
        <p14:creationId xmlns:p14="http://schemas.microsoft.com/office/powerpoint/2010/main" val="40155371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132856"/>
            <a:ext cx="8424936" cy="1728192"/>
          </a:xfrm>
          <a:ln w="19050">
            <a:solidFill>
              <a:srgbClr val="A50021"/>
            </a:solidFill>
          </a:ln>
        </p:spPr>
        <p:txBody>
          <a:bodyPr/>
          <a:lstStyle/>
          <a:p>
            <a:pPr>
              <a:defRPr/>
            </a:pPr>
            <a:r>
              <a:rPr lang="el-GR" sz="4400" b="1" dirty="0" smtClean="0">
                <a:solidFill>
                  <a:srgbClr val="000000"/>
                </a:solidFill>
                <a:effectLst>
                  <a:outerShdw blurRad="38100" dist="38100" dir="2700000" algn="tl">
                    <a:srgbClr val="000000">
                      <a:alpha val="43137"/>
                    </a:srgbClr>
                  </a:outerShdw>
                </a:effectLst>
              </a:rPr>
              <a:t>Αρθροπλαστική </a:t>
            </a:r>
            <a:r>
              <a:rPr lang="el-GR" sz="4400" b="1" dirty="0">
                <a:solidFill>
                  <a:srgbClr val="000000"/>
                </a:solidFill>
                <a:effectLst>
                  <a:outerShdw blurRad="38100" dist="38100" dir="2700000" algn="tl">
                    <a:srgbClr val="000000">
                      <a:alpha val="43137"/>
                    </a:srgbClr>
                  </a:outerShdw>
                </a:effectLst>
              </a:rPr>
              <a:t>του </a:t>
            </a:r>
            <a:r>
              <a:rPr lang="el-GR" sz="4400" b="1" dirty="0" smtClean="0">
                <a:solidFill>
                  <a:srgbClr val="000000"/>
                </a:solidFill>
                <a:effectLst>
                  <a:outerShdw blurRad="38100" dist="38100" dir="2700000" algn="tl">
                    <a:srgbClr val="000000">
                      <a:alpha val="43137"/>
                    </a:srgbClr>
                  </a:outerShdw>
                </a:effectLst>
              </a:rPr>
              <a:t>Ώμου </a:t>
            </a:r>
            <a:r>
              <a:rPr lang="el-GR" sz="4400" b="1" dirty="0" smtClean="0">
                <a:effectLst>
                  <a:outerShdw blurRad="38100" dist="38100" dir="2700000" algn="tl">
                    <a:srgbClr val="000000">
                      <a:alpha val="43137"/>
                    </a:srgbClr>
                  </a:outerShdw>
                </a:effectLst>
              </a:rPr>
              <a:t/>
            </a:r>
            <a:br>
              <a:rPr lang="el-GR" sz="4400" b="1" dirty="0" smtClean="0">
                <a:effectLst>
                  <a:outerShdw blurRad="38100" dist="38100" dir="2700000" algn="tl">
                    <a:srgbClr val="000000">
                      <a:alpha val="43137"/>
                    </a:srgbClr>
                  </a:outerShdw>
                </a:effectLst>
              </a:rPr>
            </a:br>
            <a:r>
              <a:rPr lang="el-GR" sz="4000" b="1" dirty="0" smtClean="0">
                <a:effectLst>
                  <a:outerShdw blurRad="38100" dist="38100" dir="2700000" algn="tl">
                    <a:srgbClr val="000000">
                      <a:alpha val="43137"/>
                    </a:srgbClr>
                  </a:outerShdw>
                </a:effectLst>
                <a:cs typeface="Times New Roman" pitchFamily="18" charset="0"/>
              </a:rPr>
              <a:t>Επιπλοκές</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effectLst/>
              </a:rPr>
              <a:pPr>
                <a:defRPr/>
              </a:pPr>
              <a:t>55</a:t>
            </a:fld>
            <a:endParaRPr lang="el-GR" dirty="0">
              <a:effectLst/>
            </a:endParaRPr>
          </a:p>
        </p:txBody>
      </p:sp>
    </p:spTree>
    <p:extLst>
      <p:ext uri="{BB962C8B-B14F-4D97-AF65-F5344CB8AC3E}">
        <p14:creationId xmlns:p14="http://schemas.microsoft.com/office/powerpoint/2010/main" val="30219890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457200" y="188639"/>
            <a:ext cx="8435280" cy="1090531"/>
          </a:xfrm>
        </p:spPr>
        <p:txBody>
          <a:bodyPr/>
          <a:lstStyle/>
          <a:p>
            <a:r>
              <a:rPr lang="el-GR" dirty="0" smtClean="0">
                <a:solidFill>
                  <a:srgbClr val="000000"/>
                </a:solidFill>
                <a:effectLst>
                  <a:outerShdw blurRad="38100" dist="38100" dir="2700000" algn="tl">
                    <a:srgbClr val="000000">
                      <a:alpha val="43137"/>
                    </a:srgbClr>
                  </a:outerShdw>
                </a:effectLst>
              </a:rPr>
              <a:t>Αρθροπλαστική του Ώμου</a:t>
            </a:r>
            <a:r>
              <a:rPr lang="el-GR" b="1" dirty="0" smtClean="0">
                <a:solidFill>
                  <a:srgbClr val="000000"/>
                </a:solidFill>
                <a:effectLst>
                  <a:outerShdw blurRad="38100" dist="38100" dir="2700000" algn="tl">
                    <a:srgbClr val="000000">
                      <a:alpha val="43137"/>
                    </a:srgbClr>
                  </a:outerShdw>
                </a:effectLst>
              </a:rPr>
              <a:t> </a:t>
            </a: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r>
              <a:rPr lang="el-GR" altLang="el-GR" sz="3200" dirty="0" smtClean="0">
                <a:effectLst>
                  <a:outerShdw blurRad="38100" dist="38100" dir="2700000" algn="tl">
                    <a:srgbClr val="000000">
                      <a:alpha val="43137"/>
                    </a:srgbClr>
                  </a:outerShdw>
                </a:effectLst>
                <a:cs typeface="Times New Roman" pitchFamily="18" charset="0"/>
              </a:rPr>
              <a:t> Επιπλοκές </a:t>
            </a:r>
            <a:endParaRPr lang="el-GR" sz="3200" b="1" baseline="-16000" dirty="0" smtClean="0">
              <a:effectLst>
                <a:outerShdw blurRad="38100" dist="38100" dir="2700000" algn="tl">
                  <a:srgbClr val="000000">
                    <a:alpha val="43137"/>
                  </a:srgbClr>
                </a:outerShdw>
              </a:effectLst>
            </a:endParaRPr>
          </a:p>
        </p:txBody>
      </p:sp>
      <p:sp>
        <p:nvSpPr>
          <p:cNvPr id="2" name="Θέση περιεχομένου 1"/>
          <p:cNvSpPr>
            <a:spLocks noGrp="1"/>
          </p:cNvSpPr>
          <p:nvPr>
            <p:ph idx="1"/>
          </p:nvPr>
        </p:nvSpPr>
        <p:spPr>
          <a:xfrm>
            <a:off x="107504" y="1412776"/>
            <a:ext cx="8856984" cy="4896544"/>
          </a:xfrm>
        </p:spPr>
        <p:txBody>
          <a:bodyPr/>
          <a:lstStyle/>
          <a:p>
            <a:pPr marL="266700" lvl="1" indent="-266700">
              <a:spcBef>
                <a:spcPts val="600"/>
              </a:spcBef>
              <a:buSzPct val="100000"/>
              <a:buFont typeface="Wingdings" pitchFamily="2" charset="2"/>
              <a:buChar char="Ø"/>
            </a:pPr>
            <a:r>
              <a:rPr lang="el-GR" altLang="el-GR" dirty="0" smtClean="0">
                <a:solidFill>
                  <a:srgbClr val="000000"/>
                </a:solidFill>
              </a:rPr>
              <a:t>Οι συνηθέστερες επιπλοκές μετά από αρθροπλαστική ώμου είναι:</a:t>
            </a:r>
          </a:p>
          <a:p>
            <a:pPr marL="542925" lvl="1" indent="-276225">
              <a:spcBef>
                <a:spcPts val="600"/>
              </a:spcBef>
              <a:buSzPct val="100000"/>
            </a:pPr>
            <a:r>
              <a:rPr lang="el-GR" dirty="0" smtClean="0">
                <a:solidFill>
                  <a:srgbClr val="000000"/>
                </a:solidFill>
                <a:sym typeface="Wingdings" pitchFamily="2" charset="2"/>
              </a:rPr>
              <a:t>Κ</a:t>
            </a:r>
            <a:r>
              <a:rPr lang="el-GR" dirty="0" smtClean="0">
                <a:solidFill>
                  <a:srgbClr val="000000"/>
                </a:solidFill>
              </a:rPr>
              <a:t>άταγμα ωμογλήνης ή κεφαλής βραχιονίου ή περιπροθετικό κάταγμα,</a:t>
            </a:r>
          </a:p>
          <a:p>
            <a:pPr marL="542925" lvl="1" indent="-276225">
              <a:spcBef>
                <a:spcPts val="600"/>
              </a:spcBef>
              <a:buSzPct val="100000"/>
            </a:pPr>
            <a:r>
              <a:rPr lang="el-GR" altLang="el-GR" dirty="0" smtClean="0">
                <a:solidFill>
                  <a:srgbClr val="000000"/>
                </a:solidFill>
              </a:rPr>
              <a:t>Νευραπραξία του πρόσθιου ή του οπισθίου κλάδου του μασχαλιαίου νεύρου ή του άνω-έξω δερματικού νεύρου του βραχίονα,</a:t>
            </a:r>
            <a:endParaRPr lang="el-GR" altLang="el-GR" dirty="0" smtClean="0">
              <a:solidFill>
                <a:srgbClr val="000000"/>
              </a:solidFill>
              <a:cs typeface="Times New Roman" pitchFamily="18" charset="0"/>
            </a:endParaRPr>
          </a:p>
          <a:p>
            <a:pPr marL="542925" lvl="1" indent="-276225">
              <a:spcBef>
                <a:spcPts val="600"/>
              </a:spcBef>
              <a:buSzPct val="100000"/>
            </a:pPr>
            <a:r>
              <a:rPr lang="el-GR" altLang="el-GR" dirty="0" smtClean="0">
                <a:solidFill>
                  <a:srgbClr val="000000"/>
                </a:solidFill>
              </a:rPr>
              <a:t>Θρομβοεμβολή,</a:t>
            </a:r>
            <a:endParaRPr lang="en-US" altLang="el-GR" dirty="0" smtClean="0">
              <a:solidFill>
                <a:srgbClr val="000000"/>
              </a:solidFill>
            </a:endParaRPr>
          </a:p>
          <a:p>
            <a:pPr marL="542925" lvl="1" indent="-276225">
              <a:spcBef>
                <a:spcPts val="600"/>
              </a:spcBef>
              <a:buSzPct val="100000"/>
            </a:pPr>
            <a:r>
              <a:rPr lang="el-GR" altLang="el-GR" dirty="0" smtClean="0">
                <a:solidFill>
                  <a:srgbClr val="000000"/>
                </a:solidFill>
              </a:rPr>
              <a:t>Επιμόλυνση, η οποία σχετίζεται με τον σχηματισμό μετεγχειρητικού αιματώματος,</a:t>
            </a:r>
          </a:p>
          <a:p>
            <a:pPr marL="542925" lvl="1" indent="-276225">
              <a:spcBef>
                <a:spcPts val="600"/>
              </a:spcBef>
              <a:buSzPct val="100000"/>
            </a:pPr>
            <a:r>
              <a:rPr lang="el-GR" dirty="0" smtClean="0">
                <a:solidFill>
                  <a:srgbClr val="000000"/>
                </a:solidFill>
                <a:sym typeface="Wingdings" pitchFamily="2" charset="2"/>
              </a:rPr>
              <a:t>Α</a:t>
            </a:r>
            <a:r>
              <a:rPr lang="el-GR" dirty="0" smtClean="0">
                <a:solidFill>
                  <a:srgbClr val="000000"/>
                </a:solidFill>
              </a:rPr>
              <a:t>στάθεια της γληνοβραχιονίου άρθρωσης (30%),</a:t>
            </a:r>
          </a:p>
          <a:p>
            <a:pPr marL="542925" lvl="1" indent="-276225">
              <a:spcBef>
                <a:spcPts val="600"/>
              </a:spcBef>
              <a:buSzPct val="100000"/>
            </a:pPr>
            <a:r>
              <a:rPr lang="el-GR" dirty="0" smtClean="0">
                <a:solidFill>
                  <a:srgbClr val="000000"/>
                </a:solidFill>
              </a:rPr>
              <a:t>Εξάρθρημα της πρόθεσης,</a:t>
            </a:r>
            <a:r>
              <a:rPr lang="el-GR" dirty="0" smtClean="0"/>
              <a:t> </a:t>
            </a:r>
          </a:p>
          <a:p>
            <a:pPr marL="542925" lvl="1" indent="-276225">
              <a:spcBef>
                <a:spcPts val="600"/>
              </a:spcBef>
              <a:buSzPct val="100000"/>
            </a:pPr>
            <a:r>
              <a:rPr lang="el-GR" dirty="0" smtClean="0"/>
              <a:t>Δυσκαμψία ώμου (</a:t>
            </a:r>
            <a:r>
              <a:rPr lang="en-US" dirty="0" smtClean="0"/>
              <a:t>Shoulder Stiffness</a:t>
            </a:r>
            <a:r>
              <a:rPr lang="el-GR" dirty="0" smtClean="0"/>
              <a:t>),</a:t>
            </a:r>
          </a:p>
          <a:p>
            <a:pPr marL="542925" lvl="1" indent="-276225">
              <a:spcBef>
                <a:spcPts val="600"/>
              </a:spcBef>
              <a:buSzPct val="100000"/>
            </a:pPr>
            <a:r>
              <a:rPr lang="el-GR" dirty="0" smtClean="0">
                <a:solidFill>
                  <a:srgbClr val="000000"/>
                </a:solidFill>
                <a:sym typeface="Wingdings" pitchFamily="2" charset="2"/>
              </a:rPr>
              <a:t>Χ</a:t>
            </a:r>
            <a:r>
              <a:rPr lang="el-GR" dirty="0" smtClean="0">
                <a:solidFill>
                  <a:srgbClr val="000000"/>
                </a:solidFill>
              </a:rPr>
              <a:t>αλάρωση των προθέσεων λόγω οστεόλυσης (2%),</a:t>
            </a:r>
          </a:p>
          <a:p>
            <a:pPr marL="542925" lvl="1" indent="-276225">
              <a:spcBef>
                <a:spcPts val="600"/>
              </a:spcBef>
              <a:buSzPct val="100000"/>
            </a:pPr>
            <a:r>
              <a:rPr lang="el-GR" altLang="el-GR" dirty="0" smtClean="0">
                <a:solidFill>
                  <a:srgbClr val="000000"/>
                </a:solidFill>
              </a:rPr>
              <a:t>Θνησιμότητα σε ποσοστό</a:t>
            </a:r>
            <a:r>
              <a:rPr lang="en-US" altLang="el-GR" dirty="0" smtClean="0">
                <a:solidFill>
                  <a:srgbClr val="000000"/>
                </a:solidFill>
              </a:rPr>
              <a:t> </a:t>
            </a:r>
            <a:r>
              <a:rPr lang="el-GR" altLang="el-GR" dirty="0" smtClean="0">
                <a:solidFill>
                  <a:srgbClr val="000000"/>
                </a:solidFill>
              </a:rPr>
              <a:t>0,4-</a:t>
            </a:r>
            <a:r>
              <a:rPr lang="en-US" altLang="el-GR" dirty="0" smtClean="0">
                <a:solidFill>
                  <a:srgbClr val="000000"/>
                </a:solidFill>
              </a:rPr>
              <a:t> </a:t>
            </a:r>
            <a:r>
              <a:rPr lang="el-GR" altLang="el-GR" dirty="0" smtClean="0">
                <a:solidFill>
                  <a:srgbClr val="000000"/>
                </a:solidFill>
              </a:rPr>
              <a:t>0,6</a:t>
            </a:r>
            <a:r>
              <a:rPr lang="en-US" altLang="el-GR" dirty="0" smtClean="0">
                <a:solidFill>
                  <a:srgbClr val="000000"/>
                </a:solidFill>
              </a:rPr>
              <a:t>%</a:t>
            </a:r>
            <a:r>
              <a:rPr lang="el-GR" altLang="el-GR" dirty="0" smtClean="0">
                <a:solidFill>
                  <a:srgbClr val="000000"/>
                </a:solidFill>
              </a:rPr>
              <a:t>.</a:t>
            </a:r>
          </a:p>
        </p:txBody>
      </p:sp>
      <p:sp>
        <p:nvSpPr>
          <p:cNvPr id="9" name="8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56</a:t>
            </a:fld>
            <a:endParaRPr lang="el-GR" dirty="0"/>
          </a:p>
        </p:txBody>
      </p:sp>
    </p:spTree>
    <p:extLst>
      <p:ext uri="{BB962C8B-B14F-4D97-AF65-F5344CB8AC3E}">
        <p14:creationId xmlns:p14="http://schemas.microsoft.com/office/powerpoint/2010/main" val="20330878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457200" y="188639"/>
            <a:ext cx="8435280" cy="1090531"/>
          </a:xfrm>
        </p:spPr>
        <p:txBody>
          <a:bodyPr/>
          <a:lstStyle/>
          <a:p>
            <a:r>
              <a:rPr lang="el-GR" dirty="0" smtClean="0">
                <a:solidFill>
                  <a:srgbClr val="000000"/>
                </a:solidFill>
                <a:effectLst>
                  <a:outerShdw blurRad="38100" dist="38100" dir="2700000" algn="tl">
                    <a:srgbClr val="000000">
                      <a:alpha val="43137"/>
                    </a:srgbClr>
                  </a:outerShdw>
                </a:effectLst>
              </a:rPr>
              <a:t>Αρθροπλαστική του Ώμου</a:t>
            </a: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cs typeface="Times New Roman" pitchFamily="18" charset="0"/>
              </a:rPr>
              <a:t>Δυσκαμψία</a:t>
            </a:r>
            <a:endParaRPr lang="el-GR" sz="3200" b="1" baseline="-16000" dirty="0" smtClean="0">
              <a:effectLst>
                <a:outerShdw blurRad="38100" dist="38100" dir="2700000" algn="tl">
                  <a:srgbClr val="000000">
                    <a:alpha val="43137"/>
                  </a:srgbClr>
                </a:outerShdw>
              </a:effectLst>
            </a:endParaRPr>
          </a:p>
        </p:txBody>
      </p:sp>
      <p:sp>
        <p:nvSpPr>
          <p:cNvPr id="2" name="Θέση περιεχομένου 1"/>
          <p:cNvSpPr>
            <a:spLocks noGrp="1"/>
          </p:cNvSpPr>
          <p:nvPr>
            <p:ph idx="1"/>
          </p:nvPr>
        </p:nvSpPr>
        <p:spPr>
          <a:xfrm>
            <a:off x="251520" y="1340768"/>
            <a:ext cx="8784976" cy="5256584"/>
          </a:xfrm>
        </p:spPr>
        <p:txBody>
          <a:bodyPr/>
          <a:lstStyle/>
          <a:p>
            <a:pPr marL="266700" lvl="1" indent="-266700">
              <a:spcBef>
                <a:spcPts val="0"/>
              </a:spcBef>
              <a:buSzPct val="100000"/>
              <a:buFont typeface="Wingdings" pitchFamily="2" charset="2"/>
              <a:buChar char="Ø"/>
            </a:pPr>
            <a:r>
              <a:rPr lang="el-GR" dirty="0" smtClean="0"/>
              <a:t>Η δυσκαμψία, μετά από </a:t>
            </a:r>
            <a:r>
              <a:rPr lang="el-GR" dirty="0"/>
              <a:t>αρθροπλαστική στον </a:t>
            </a:r>
            <a:r>
              <a:rPr lang="el-GR" dirty="0" smtClean="0"/>
              <a:t>ώμο, αντιμετωπίζεται συνήθως χειρουργικά, αφού διερευνηθεί και αναγνωρισθεί η αιτία η οποία την προκαλεί:</a:t>
            </a:r>
          </a:p>
          <a:p>
            <a:pPr marL="542925" lvl="1" indent="-276225">
              <a:spcBef>
                <a:spcPts val="0"/>
              </a:spcBef>
              <a:buSzPct val="100000"/>
            </a:pPr>
            <a:r>
              <a:rPr lang="el-GR" dirty="0" smtClean="0"/>
              <a:t>Εάν η αιτία είναι η δημιουργία συμφύσεων, τότε πραγματοποιείται  απελευθέρωση των μαλακών ιστών (οι συμφύσεις του υποπλατίου μυ απαιτούν περιμετρική απελευθέρωση), </a:t>
            </a:r>
          </a:p>
          <a:p>
            <a:pPr marL="542925" lvl="1" indent="-276225">
              <a:spcBef>
                <a:spcPts val="0"/>
              </a:spcBef>
              <a:buSzPct val="100000"/>
            </a:pPr>
            <a:r>
              <a:rPr lang="el-GR" dirty="0" smtClean="0"/>
              <a:t>Σε περίπτωση </a:t>
            </a:r>
            <a:r>
              <a:rPr lang="en-US" dirty="0" smtClean="0"/>
              <a:t>o</a:t>
            </a:r>
            <a:r>
              <a:rPr lang="el-GR" dirty="0" smtClean="0"/>
              <a:t>verstuffed της άρθρωσης, αναγνωρίζεται ποια πρόθεση έχει μεγαλύτερο από το πρέπον μέγεθος και αντικαθίσταται με νέο εμφύτευμα μικρότερου μεγέθους. Εάν η κεφαλή της πρόθεσης είναι μεγάλη, αντικαθιστάται με νέα μειωμένης διαμέτρου</a:t>
            </a:r>
            <a:r>
              <a:rPr lang="en-US" dirty="0" smtClean="0"/>
              <a:t> </a:t>
            </a:r>
            <a:r>
              <a:rPr lang="el-GR" dirty="0" smtClean="0"/>
              <a:t>και πιθανόν μειωμένου </a:t>
            </a:r>
            <a:r>
              <a:rPr lang="en-US" dirty="0" smtClean="0"/>
              <a:t>offset</a:t>
            </a:r>
            <a:r>
              <a:rPr lang="el-GR" dirty="0" smtClean="0"/>
              <a:t>. Εάν το πολυαιθυλένιο της ωμογλήνης είναι παχύτερο, αντικαθιστάται με νέο μικρότερου πάχους. </a:t>
            </a:r>
          </a:p>
          <a:p>
            <a:pPr marL="92075" lvl="1" indent="0">
              <a:spcBef>
                <a:spcPts val="0"/>
              </a:spcBef>
              <a:buSzPct val="100000"/>
              <a:buNone/>
            </a:pPr>
            <a:r>
              <a:rPr lang="el-GR" b="1" dirty="0" smtClean="0"/>
              <a:t>Παρατήρηση</a:t>
            </a:r>
            <a:r>
              <a:rPr lang="el-GR" dirty="0" smtClean="0"/>
              <a:t>: Ενδέχεται η απελευθέρωση των μαλακών ιστών από τις συμφύσεις να πραγματοποιηθεί είτε με τυπική χειρουργική διάνοιξη, είτε με αρθροσκόπηση.</a:t>
            </a:r>
          </a:p>
          <a:p>
            <a:pPr marL="355600" lvl="1" indent="-355600">
              <a:spcBef>
                <a:spcPts val="1200"/>
              </a:spcBef>
              <a:buSzPct val="100000"/>
              <a:buNone/>
            </a:pPr>
            <a:endParaRPr lang="en-US" sz="2400" dirty="0">
              <a:solidFill>
                <a:srgbClr val="000000"/>
              </a:solidFill>
            </a:endParaRPr>
          </a:p>
        </p:txBody>
      </p:sp>
      <p:sp>
        <p:nvSpPr>
          <p:cNvPr id="9" name="8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57</a:t>
            </a:fld>
            <a:endParaRPr lang="el-GR" dirty="0"/>
          </a:p>
        </p:txBody>
      </p:sp>
    </p:spTree>
    <p:extLst>
      <p:ext uri="{BB962C8B-B14F-4D97-AF65-F5344CB8AC3E}">
        <p14:creationId xmlns:p14="http://schemas.microsoft.com/office/powerpoint/2010/main" val="24179027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72008" y="188639"/>
            <a:ext cx="9036496" cy="1090531"/>
          </a:xfrm>
        </p:spPr>
        <p:txBody>
          <a:bodyPr/>
          <a:lstStyle/>
          <a:p>
            <a:r>
              <a:rPr lang="el-GR" dirty="0" smtClean="0">
                <a:solidFill>
                  <a:srgbClr val="000000"/>
                </a:solidFill>
                <a:effectLst>
                  <a:outerShdw blurRad="38100" dist="38100" dir="2700000" algn="tl">
                    <a:srgbClr val="000000">
                      <a:alpha val="43137"/>
                    </a:srgbClr>
                  </a:outerShdw>
                </a:effectLst>
              </a:rPr>
              <a:t>Ανάστροφη Αρθροπλαστική Ώμου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Φθορά Πολυαιθυλενίου</a:t>
            </a:r>
            <a:r>
              <a:rPr lang="el-GR" altLang="el-GR" sz="3200" baseline="-16000" dirty="0" smtClean="0">
                <a:effectLst>
                  <a:outerShdw blurRad="38100" dist="38100" dir="2700000" algn="tl">
                    <a:srgbClr val="000000">
                      <a:alpha val="43137"/>
                    </a:srgbClr>
                  </a:outerShdw>
                </a:effectLst>
              </a:rPr>
              <a:t>  </a:t>
            </a:r>
            <a:endParaRPr lang="el-GR" sz="3200"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58</a:t>
            </a:fld>
            <a:endParaRPr lang="el-GR" dirty="0"/>
          </a:p>
        </p:txBody>
      </p:sp>
      <p:sp>
        <p:nvSpPr>
          <p:cNvPr id="8" name="2 - Θέση περιεχομένου"/>
          <p:cNvSpPr txBox="1">
            <a:spLocks/>
          </p:cNvSpPr>
          <p:nvPr/>
        </p:nvSpPr>
        <p:spPr bwMode="auto">
          <a:xfrm>
            <a:off x="323528" y="1412776"/>
            <a:ext cx="8568952" cy="17281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66700" indent="-266700">
              <a:buClr>
                <a:srgbClr val="A50021"/>
              </a:buClr>
              <a:buSzPct val="100000"/>
              <a:buFont typeface="Wingdings" panose="05000000000000000000" pitchFamily="2" charset="2"/>
              <a:buChar char="Ø"/>
              <a:defRPr/>
            </a:pPr>
            <a:r>
              <a:rPr lang="el-GR" sz="2200" kern="0" dirty="0" smtClean="0">
                <a:solidFill>
                  <a:srgbClr val="000000"/>
                </a:solidFill>
                <a:latin typeface="Calibri" panose="020F0502020204030204" pitchFamily="34" charset="0"/>
                <a:cs typeface="Calibri" panose="020F0502020204030204" pitchFamily="34" charset="0"/>
              </a:rPr>
              <a:t>Σε ανάστροφη ΟΑΩ, όταν </a:t>
            </a:r>
            <a:r>
              <a:rPr lang="el-GR" sz="2200" kern="0" dirty="0" smtClean="0">
                <a:solidFill>
                  <a:srgbClr val="DADADA">
                    <a:lumMod val="10000"/>
                  </a:srgbClr>
                </a:solidFill>
                <a:latin typeface="Calibri" panose="020F0502020204030204" pitchFamily="34" charset="0"/>
                <a:cs typeface="Calibri" panose="020F0502020204030204" pitchFamily="34" charset="0"/>
              </a:rPr>
              <a:t>η </a:t>
            </a:r>
            <a:r>
              <a:rPr lang="el-GR" sz="2200" kern="0" dirty="0">
                <a:solidFill>
                  <a:srgbClr val="DADADA">
                    <a:lumMod val="10000"/>
                  </a:srgbClr>
                </a:solidFill>
                <a:latin typeface="Calibri" panose="020F0502020204030204" pitchFamily="34" charset="0"/>
              </a:rPr>
              <a:t>glenosphere</a:t>
            </a:r>
            <a:r>
              <a:rPr lang="el-GR" sz="2200" kern="0" dirty="0" smtClean="0">
                <a:solidFill>
                  <a:srgbClr val="DADADA">
                    <a:lumMod val="10000"/>
                  </a:srgbClr>
                </a:solidFill>
                <a:latin typeface="Calibri" panose="020F0502020204030204" pitchFamily="34" charset="0"/>
                <a:cs typeface="Calibri" panose="020F0502020204030204" pitchFamily="34" charset="0"/>
              </a:rPr>
              <a:t> είναι μικρότερου μεγέθους από το ορθό, ή λόγω πλημμελούς τοποθέτησης δεν επικαλύπτει το κάτω χείλος της γληνοειδούς περιοχής, </a:t>
            </a:r>
            <a:r>
              <a:rPr lang="el-GR" sz="2200" kern="0" dirty="0" smtClean="0">
                <a:solidFill>
                  <a:srgbClr val="000000"/>
                </a:solidFill>
                <a:latin typeface="Calibri" panose="020F0502020204030204" pitchFamily="34" charset="0"/>
                <a:cs typeface="Calibri" panose="020F0502020204030204" pitchFamily="34" charset="0"/>
              </a:rPr>
              <a:t>εμφανίζεται με το χρόνο φθορά σε σχήμα</a:t>
            </a:r>
            <a:r>
              <a:rPr lang="en-US" sz="2200" kern="0" dirty="0" smtClean="0">
                <a:solidFill>
                  <a:srgbClr val="000000"/>
                </a:solidFill>
                <a:latin typeface="Calibri" panose="020F0502020204030204" pitchFamily="34" charset="0"/>
                <a:cs typeface="Calibri" panose="020F0502020204030204" pitchFamily="34" charset="0"/>
              </a:rPr>
              <a:t> </a:t>
            </a:r>
            <a:r>
              <a:rPr lang="el-GR" sz="2200" kern="0" dirty="0" smtClean="0">
                <a:solidFill>
                  <a:srgbClr val="000000"/>
                </a:solidFill>
                <a:latin typeface="Calibri" panose="020F0502020204030204" pitchFamily="34" charset="0"/>
                <a:cs typeface="Calibri" panose="020F0502020204030204" pitchFamily="34" charset="0"/>
              </a:rPr>
              <a:t>«</a:t>
            </a:r>
            <a:r>
              <a:rPr lang="en-US" sz="2200" kern="0" dirty="0" smtClean="0">
                <a:solidFill>
                  <a:srgbClr val="000000"/>
                </a:solidFill>
                <a:latin typeface="Calibri" panose="020F0502020204030204" pitchFamily="34" charset="0"/>
                <a:cs typeface="Calibri" panose="020F0502020204030204" pitchFamily="34" charset="0"/>
              </a:rPr>
              <a:t>V</a:t>
            </a:r>
            <a:r>
              <a:rPr lang="el-GR" sz="2200" kern="0" dirty="0" smtClean="0">
                <a:solidFill>
                  <a:srgbClr val="000000"/>
                </a:solidFill>
                <a:latin typeface="Calibri" panose="020F0502020204030204" pitchFamily="34" charset="0"/>
                <a:cs typeface="Calibri" panose="020F0502020204030204" pitchFamily="34" charset="0"/>
              </a:rPr>
              <a:t>»</a:t>
            </a:r>
            <a:r>
              <a:rPr lang="en-US" sz="2200" kern="0" dirty="0" smtClean="0">
                <a:solidFill>
                  <a:srgbClr val="000000"/>
                </a:solidFill>
                <a:latin typeface="Calibri" panose="020F0502020204030204" pitchFamily="34" charset="0"/>
                <a:cs typeface="Calibri" panose="020F0502020204030204" pitchFamily="34" charset="0"/>
              </a:rPr>
              <a:t> </a:t>
            </a:r>
            <a:r>
              <a:rPr lang="el-GR" sz="2200" kern="0" dirty="0" smtClean="0">
                <a:solidFill>
                  <a:srgbClr val="000000"/>
                </a:solidFill>
                <a:latin typeface="Calibri" panose="020F0502020204030204" pitchFamily="34" charset="0"/>
                <a:cs typeface="Calibri" panose="020F0502020204030204" pitchFamily="34" charset="0"/>
              </a:rPr>
              <a:t>του πολυαιθυλενίου της βραχιονίου πρόθεσης λόγω τριβής στην πρόθεση ωμογλήνης (</a:t>
            </a:r>
            <a:r>
              <a:rPr lang="en-GB" sz="2200" kern="0" dirty="0" smtClean="0">
                <a:solidFill>
                  <a:srgbClr val="000000"/>
                </a:solidFill>
                <a:latin typeface="Calibri" panose="020F0502020204030204" pitchFamily="34" charset="0"/>
                <a:cs typeface="Calibri" panose="020F0502020204030204" pitchFamily="34" charset="0"/>
              </a:rPr>
              <a:t>scapular notching</a:t>
            </a:r>
            <a:r>
              <a:rPr lang="el-GR" sz="2200" kern="0" dirty="0" smtClean="0">
                <a:solidFill>
                  <a:srgbClr val="000000"/>
                </a:solidFill>
                <a:latin typeface="Calibri" panose="020F0502020204030204" pitchFamily="34" charset="0"/>
                <a:cs typeface="Calibri" panose="020F0502020204030204" pitchFamily="34" charset="0"/>
              </a:rPr>
              <a:t>).</a:t>
            </a:r>
          </a:p>
        </p:txBody>
      </p:sp>
      <p:pic>
        <p:nvPicPr>
          <p:cNvPr id="4099" name="Picture 3"/>
          <p:cNvPicPr>
            <a:picLocks noChangeAspect="1" noChangeArrowheads="1"/>
          </p:cNvPicPr>
          <p:nvPr/>
        </p:nvPicPr>
        <p:blipFill>
          <a:blip r:embed="rId3" cstate="print"/>
          <a:srcRect/>
          <a:stretch>
            <a:fillRect/>
          </a:stretch>
        </p:blipFill>
        <p:spPr bwMode="auto">
          <a:xfrm>
            <a:off x="1907704" y="3392030"/>
            <a:ext cx="5544616" cy="2557250"/>
          </a:xfrm>
          <a:prstGeom prst="rect">
            <a:avLst/>
          </a:prstGeom>
          <a:ln w="38100" cap="sq" cmpd="thickThin">
            <a:solidFill>
              <a:srgbClr val="000000"/>
            </a:solidFill>
            <a:prstDash val="solid"/>
            <a:miter lim="800000"/>
          </a:ln>
          <a:effectLst>
            <a:innerShdw blurRad="76200">
              <a:srgbClr val="000000"/>
            </a:innerShdw>
          </a:effectLst>
        </p:spPr>
      </p:pic>
      <p:sp>
        <p:nvSpPr>
          <p:cNvPr id="2" name="Ορθογώνιο 1"/>
          <p:cNvSpPr/>
          <p:nvPr/>
        </p:nvSpPr>
        <p:spPr>
          <a:xfrm>
            <a:off x="2322004" y="6021288"/>
            <a:ext cx="4572000" cy="276999"/>
          </a:xfrm>
          <a:prstGeom prst="rect">
            <a:avLst/>
          </a:prstGeom>
        </p:spPr>
        <p:txBody>
          <a:bodyPr>
            <a:spAutoFit/>
          </a:bodyPr>
          <a:lstStyle/>
          <a:p>
            <a:pPr algn="ctr"/>
            <a:r>
              <a:rPr lang="el-GR"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jkoa.org</a:t>
            </a:r>
            <a:r>
              <a:rPr lang="el-GR" sz="1200" dirty="0" smtClean="0">
                <a:solidFill>
                  <a:schemeClr val="accent4">
                    <a:lumMod val="50000"/>
                  </a:schemeClr>
                </a:solidFill>
                <a:latin typeface="Calibri" panose="020F0502020204030204" pitchFamily="34" charset="0"/>
              </a:rPr>
              <a:t> διαθέσιμο με άδεια </a:t>
            </a:r>
            <a:r>
              <a:rPr lang="en-US" sz="1200" dirty="0">
                <a:latin typeface="Calibri" panose="020F0502020204030204" pitchFamily="34" charset="0"/>
                <a:hlinkClick r:id="rId5"/>
              </a:rPr>
              <a:t>CC BY-NC </a:t>
            </a:r>
            <a:r>
              <a:rPr lang="en-US" sz="1200" dirty="0" smtClean="0">
                <a:latin typeface="Calibri" panose="020F0502020204030204" pitchFamily="34" charset="0"/>
                <a:hlinkClick r:id="rId5"/>
              </a:rPr>
              <a:t>3.0</a:t>
            </a:r>
            <a:endParaRPr lang="en-US" sz="1200" dirty="0">
              <a:latin typeface="Calibri" panose="020F0502020204030204" pitchFamily="34" charset="0"/>
            </a:endParaRPr>
          </a:p>
        </p:txBody>
      </p:sp>
    </p:spTree>
    <p:extLst>
      <p:ext uri="{BB962C8B-B14F-4D97-AF65-F5344CB8AC3E}">
        <p14:creationId xmlns:p14="http://schemas.microsoft.com/office/powerpoint/2010/main" val="1759238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cs typeface="Times New Roman" pitchFamily="18" charset="0"/>
              </a:rPr>
              <a:t>Αρθροπλαστική </a:t>
            </a:r>
            <a:r>
              <a:rPr lang="el-GR" dirty="0" smtClean="0">
                <a:solidFill>
                  <a:schemeClr val="accent4">
                    <a:lumMod val="10000"/>
                  </a:schemeClr>
                </a:solidFill>
                <a:effectLst>
                  <a:outerShdw blurRad="38100" dist="38100" dir="2700000" algn="tl">
                    <a:srgbClr val="000000">
                      <a:alpha val="43137"/>
                    </a:srgbClr>
                  </a:outerShdw>
                </a:effectLst>
              </a:rPr>
              <a:t> Ώμου </a:t>
            </a:r>
            <a:r>
              <a:rPr lang="en-US" altLang="el-GR" dirty="0" smtClean="0">
                <a:solidFill>
                  <a:schemeClr val="accent4">
                    <a:lumMod val="10000"/>
                  </a:schemeClr>
                </a:solidFill>
                <a:effectLst>
                  <a:outerShdw blurRad="38100" dist="38100" dir="2700000" algn="tl">
                    <a:srgbClr val="000000">
                      <a:alpha val="43137"/>
                    </a:srgbClr>
                  </a:outerShdw>
                </a:effectLst>
                <a:cs typeface="Times New Roman" pitchFamily="18" charset="0"/>
              </a:rPr>
              <a:t> </a:t>
            </a:r>
            <a:r>
              <a:rPr lang="el-GR" altLang="el-GR" dirty="0" smtClean="0">
                <a:effectLst>
                  <a:outerShdw blurRad="38100" dist="38100" dir="2700000" algn="tl">
                    <a:srgbClr val="000000">
                      <a:alpha val="43137"/>
                    </a:srgbClr>
                  </a:outerShdw>
                </a:effectLst>
                <a:cs typeface="Times New Roman" pitchFamily="18" charset="0"/>
              </a:rPr>
              <a:t/>
            </a:r>
            <a:br>
              <a:rPr lang="el-GR" altLang="el-GR" dirty="0" smtClean="0">
                <a:effectLst>
                  <a:outerShdw blurRad="38100" dist="38100" dir="2700000" algn="tl">
                    <a:srgbClr val="000000">
                      <a:alpha val="43137"/>
                    </a:srgbClr>
                  </a:outerShdw>
                </a:effectLst>
                <a:cs typeface="Times New Roman" pitchFamily="18" charset="0"/>
              </a:rPr>
            </a:br>
            <a:r>
              <a:rPr lang="el-GR" altLang="el-GR" sz="3200" dirty="0" smtClean="0">
                <a:effectLst>
                  <a:outerShdw blurRad="38100" dist="38100" dir="2700000" algn="tl">
                    <a:srgbClr val="000000">
                      <a:alpha val="43137"/>
                    </a:srgbClr>
                  </a:outerShdw>
                </a:effectLst>
                <a:cs typeface="Times New Roman" pitchFamily="18" charset="0"/>
              </a:rPr>
              <a:t>Αντενδείξεις</a:t>
            </a:r>
            <a:r>
              <a:rPr lang="el-GR" altLang="el-GR" sz="3200" baseline="-16000" dirty="0" smtClean="0">
                <a:effectLst>
                  <a:outerShdw blurRad="38100" dist="38100" dir="2700000" algn="tl">
                    <a:srgbClr val="000000">
                      <a:alpha val="43137"/>
                    </a:srgbClr>
                  </a:outerShdw>
                </a:effectLst>
              </a:rPr>
              <a:t> </a:t>
            </a:r>
            <a:endParaRPr lang="el-GR" sz="3200"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251520" y="1340768"/>
            <a:ext cx="8640960" cy="4968552"/>
          </a:xfrm>
        </p:spPr>
        <p:txBody>
          <a:bodyPr/>
          <a:lstStyle/>
          <a:p>
            <a:pPr marL="360363" lvl="1" indent="-273050">
              <a:buSzPct val="100000"/>
              <a:buFont typeface="Wingdings" pitchFamily="2" charset="2"/>
              <a:buChar char="Ø"/>
            </a:pPr>
            <a:r>
              <a:rPr lang="el-GR" altLang="el-GR" b="1" dirty="0" smtClean="0">
                <a:solidFill>
                  <a:srgbClr val="000000"/>
                </a:solidFill>
                <a:cs typeface="Times New Roman" pitchFamily="18" charset="0"/>
              </a:rPr>
              <a:t>Απόλυτες αντενδείξεις</a:t>
            </a:r>
            <a:r>
              <a:rPr lang="el-GR" altLang="el-GR" dirty="0" smtClean="0">
                <a:solidFill>
                  <a:srgbClr val="000000"/>
                </a:solidFill>
                <a:cs typeface="Times New Roman" pitchFamily="18" charset="0"/>
              </a:rPr>
              <a:t> στην πραγματοποίηση ολικής αρθροπλαστικής του ώμου αποτελούν: </a:t>
            </a:r>
          </a:p>
          <a:p>
            <a:pPr marL="628650" lvl="1" indent="-268288">
              <a:buSzPct val="100000"/>
            </a:pPr>
            <a:r>
              <a:rPr lang="el-GR" dirty="0" smtClean="0"/>
              <a:t>Ενεργής λοίμωξη στην περιοχή της άρθρωσης του ώμου ή σε οποιαδήποτε άλλη περιοχή. </a:t>
            </a:r>
          </a:p>
          <a:p>
            <a:pPr marL="628650" lvl="1" indent="-268288">
              <a:buSzPct val="100000"/>
            </a:pPr>
            <a:r>
              <a:rPr lang="el-GR" dirty="0" smtClean="0"/>
              <a:t>Μη σταθεροποιημένες</a:t>
            </a:r>
            <a:r>
              <a:rPr lang="el-GR" dirty="0"/>
              <a:t> </a:t>
            </a:r>
            <a:r>
              <a:rPr lang="el-GR" dirty="0" smtClean="0"/>
              <a:t>παθήσεις που θα μπορούσαν να αυξήσουν σημαντικά τον κίνδυνο νοσηρότητας ή θνησιμότητας, όπως σοβαρή στεφανιαία νόσος, χρόνια αναπνευστική πνευμονοπάθεια, κλπ.</a:t>
            </a:r>
          </a:p>
          <a:p>
            <a:pPr marL="360363" lvl="1" indent="-273050">
              <a:buSzPct val="100000"/>
              <a:buFont typeface="Wingdings" pitchFamily="2" charset="2"/>
              <a:buChar char="Ø"/>
            </a:pPr>
            <a:r>
              <a:rPr lang="el-GR" altLang="el-GR" b="1" dirty="0" smtClean="0">
                <a:solidFill>
                  <a:srgbClr val="000000"/>
                </a:solidFill>
              </a:rPr>
              <a:t>Σχετικές αντενδείξεις</a:t>
            </a:r>
            <a:r>
              <a:rPr lang="el-GR" altLang="el-GR" dirty="0" smtClean="0">
                <a:solidFill>
                  <a:srgbClr val="000000"/>
                </a:solidFill>
              </a:rPr>
              <a:t> </a:t>
            </a:r>
            <a:r>
              <a:rPr lang="el-GR" altLang="el-GR" dirty="0" smtClean="0">
                <a:solidFill>
                  <a:srgbClr val="000000"/>
                </a:solidFill>
                <a:cs typeface="Times New Roman" pitchFamily="18" charset="0"/>
              </a:rPr>
              <a:t>αποτελούν</a:t>
            </a:r>
            <a:r>
              <a:rPr lang="el-GR" altLang="el-GR" dirty="0" smtClean="0">
                <a:solidFill>
                  <a:srgbClr val="000000"/>
                </a:solidFill>
              </a:rPr>
              <a:t>:</a:t>
            </a:r>
          </a:p>
          <a:p>
            <a:pPr marL="628650" lvl="1" indent="-268288">
              <a:buSzPct val="100000"/>
            </a:pPr>
            <a:r>
              <a:rPr lang="el-GR" altLang="el-GR" dirty="0" smtClean="0">
                <a:solidFill>
                  <a:srgbClr val="000000"/>
                </a:solidFill>
              </a:rPr>
              <a:t>Νευροπαθητική αρθροπάθεια </a:t>
            </a:r>
          </a:p>
          <a:p>
            <a:pPr marL="628650" lvl="1" indent="-268288">
              <a:buSzPct val="100000"/>
            </a:pPr>
            <a:r>
              <a:rPr lang="el-GR" altLang="el-GR" dirty="0" smtClean="0">
                <a:solidFill>
                  <a:srgbClr val="000000"/>
                </a:solidFill>
              </a:rPr>
              <a:t>Υπερβολικό σωματικό βάρος</a:t>
            </a:r>
            <a:endParaRPr lang="en-US" altLang="el-GR" dirty="0" smtClean="0">
              <a:solidFill>
                <a:srgbClr val="000000"/>
              </a:solidFill>
            </a:endParaRPr>
          </a:p>
          <a:p>
            <a:pPr marL="360363" lvl="1" indent="-273050">
              <a:buSzPct val="100000"/>
              <a:buFont typeface="Wingdings" pitchFamily="2" charset="2"/>
              <a:buChar char="Ø"/>
            </a:pPr>
            <a:r>
              <a:rPr lang="el-GR" altLang="el-GR" b="1" dirty="0" smtClean="0">
                <a:solidFill>
                  <a:srgbClr val="000000"/>
                </a:solidFill>
              </a:rPr>
              <a:t>Αντένδειξη</a:t>
            </a:r>
            <a:r>
              <a:rPr lang="el-GR" altLang="el-GR" dirty="0" smtClean="0">
                <a:solidFill>
                  <a:srgbClr val="000000"/>
                </a:solidFill>
              </a:rPr>
              <a:t> αποτελεί επίσης -με εξαίρεση κατά περίπτωση- η ύπαρξη νευρολογικού ελλείμματος λόγω παθήσεων όπως η Σκλήρυνση κατά Πλάκας, η Νόσος του </a:t>
            </a:r>
            <a:r>
              <a:rPr lang="en-US" altLang="el-GR" dirty="0" smtClean="0">
                <a:solidFill>
                  <a:srgbClr val="000000"/>
                </a:solidFill>
              </a:rPr>
              <a:t>Parkinson</a:t>
            </a:r>
            <a:r>
              <a:rPr lang="el-GR" altLang="el-GR" dirty="0" smtClean="0">
                <a:solidFill>
                  <a:srgbClr val="000000"/>
                </a:solidFill>
              </a:rPr>
              <a:t> ή η Ημιπληγία στη σύστοιχη πλευρά.</a:t>
            </a:r>
          </a:p>
          <a:p>
            <a:pPr marL="285750" indent="-285750">
              <a:buNone/>
              <a:defRPr/>
            </a:pPr>
            <a:endParaRPr lang="el-GR" sz="2000" dirty="0" smtClean="0"/>
          </a:p>
        </p:txBody>
      </p:sp>
      <p:sp>
        <p:nvSpPr>
          <p:cNvPr id="4" name="3 - Θέση αριθμού διαφάνειας"/>
          <p:cNvSpPr>
            <a:spLocks noGrp="1"/>
          </p:cNvSpPr>
          <p:nvPr>
            <p:ph type="sldNum" sz="quarter" idx="12"/>
          </p:nvPr>
        </p:nvSpPr>
        <p:spPr>
          <a:xfrm>
            <a:off x="8532440" y="6381327"/>
            <a:ext cx="432048" cy="340147"/>
          </a:xfrm>
        </p:spPr>
        <p:txBody>
          <a:bodyPr/>
          <a:lstStyle/>
          <a:p>
            <a:pPr>
              <a:defRPr/>
            </a:pPr>
            <a:fld id="{8198C6A6-8556-485F-81D9-A8F098D09877}" type="slidenum">
              <a:rPr lang="el-GR" smtClean="0"/>
              <a:pPr>
                <a:defRPr/>
              </a:pPr>
              <a:t>5</a:t>
            </a:fld>
            <a:endParaRPr lang="el-GR" dirty="0"/>
          </a:p>
        </p:txBody>
      </p:sp>
    </p:spTree>
    <p:extLst>
      <p:ext uri="{BB962C8B-B14F-4D97-AF65-F5344CB8AC3E}">
        <p14:creationId xmlns:p14="http://schemas.microsoft.com/office/powerpoint/2010/main" val="1879101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226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Αναφορά</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Γεώργιος Παπαθανασίου, Σοφία Στάση. </a:t>
            </a:r>
            <a:r>
              <a:rPr lang="el-GR" sz="2000" dirty="0" smtClean="0"/>
              <a:t>«</a:t>
            </a:r>
            <a:r>
              <a:rPr lang="el-GR" sz="2000" dirty="0"/>
              <a:t>Κλινική Άσκηση στη Φυσικοθεραπεία Μυοσκελετικών Κακώσεων και Παθήσεων</a:t>
            </a:r>
            <a:r>
              <a:rPr lang="el-GR" sz="2000" dirty="0" smtClean="0"/>
              <a:t>. Ενότητα 12</a:t>
            </a:r>
            <a:r>
              <a:rPr lang="en-US" sz="2000" dirty="0" smtClean="0"/>
              <a:t>:</a:t>
            </a:r>
            <a:r>
              <a:rPr lang="el-GR" sz="2000" dirty="0"/>
              <a:t> Αρθροπλαστική  Ώμου: Ενδείξεις, Αντενδείξεις, Χειρουργικές Τεχνικές».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 Copyright </a:t>
            </a:r>
            <a:r>
              <a:rPr lang="el-GR" sz="2000" dirty="0"/>
              <a:t>Τεχνολογικό Εκπαιδευτικό Ίδρυμα Αθήνας</a:t>
            </a:r>
            <a:r>
              <a:rPr lang="en-US" sz="2000" dirty="0"/>
              <a:t>, </a:t>
            </a:r>
            <a:r>
              <a:rPr lang="el-GR" sz="2000" dirty="0"/>
              <a:t>Γεώργιος Παπαθανασίου, Σοφία Στάση 2014.</a:t>
            </a:r>
          </a:p>
          <a:p>
            <a:endParaRPr lang="el-GR" sz="2000" dirty="0"/>
          </a:p>
        </p:txBody>
      </p:sp>
    </p:spTree>
    <p:extLst>
      <p:ext uri="{BB962C8B-B14F-4D97-AF65-F5344CB8AC3E}">
        <p14:creationId xmlns:p14="http://schemas.microsoft.com/office/powerpoint/2010/main" val="2470371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777100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0504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spcBef>
                <a:spcPts val="1200"/>
              </a:spcBef>
              <a:buNone/>
            </a:pPr>
            <a:r>
              <a:rPr lang="el-GR" sz="2000" dirty="0" smtClean="0"/>
              <a:t>Το </a:t>
            </a:r>
            <a:r>
              <a:rPr lang="el-GR" sz="2000" dirty="0"/>
              <a:t>Έργο αυτό κάνει χρήση των ακόλουθων έργων:</a:t>
            </a:r>
          </a:p>
          <a:p>
            <a:pPr>
              <a:spcBef>
                <a:spcPts val="1200"/>
              </a:spcBef>
            </a:pPr>
            <a:r>
              <a:rPr lang="el-GR" sz="2000" dirty="0"/>
              <a:t>Εικόνες από </a:t>
            </a:r>
            <a:r>
              <a:rPr lang="en-US" sz="2000" dirty="0">
                <a:hlinkClick r:id="rId3"/>
              </a:rPr>
              <a:t>AO Foundation</a:t>
            </a:r>
            <a:r>
              <a:rPr lang="en-US" sz="2000" dirty="0" smtClean="0"/>
              <a:t>.</a:t>
            </a:r>
            <a:endParaRPr lang="el-GR" sz="2000" dirty="0" smtClean="0"/>
          </a:p>
          <a:p>
            <a:pPr>
              <a:spcBef>
                <a:spcPts val="1200"/>
              </a:spcBef>
            </a:pPr>
            <a:r>
              <a:rPr lang="el-GR" sz="2000" dirty="0"/>
              <a:t>Εικόνες με άδεια από </a:t>
            </a:r>
            <a:r>
              <a:rPr lang="en-US" sz="2000" dirty="0"/>
              <a:t>OrthoInfo. © American Academy of Orthopaedic Surgeons. Rosemont, IL. </a:t>
            </a:r>
            <a:r>
              <a:rPr lang="en-US" sz="2000" dirty="0">
                <a:hlinkClick r:id="rId4"/>
              </a:rPr>
              <a:t>http://orthoinfo.aaos.org</a:t>
            </a:r>
            <a:r>
              <a:rPr lang="en-US" sz="2000" dirty="0" smtClean="0"/>
              <a:t>.</a:t>
            </a:r>
            <a:endParaRPr lang="en-US"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132856"/>
            <a:ext cx="8424936" cy="1872208"/>
          </a:xfrm>
          <a:ln w="19050">
            <a:solidFill>
              <a:srgbClr val="A50021"/>
            </a:solidFill>
          </a:ln>
        </p:spPr>
        <p:txBody>
          <a:bodyPr/>
          <a:lstStyle/>
          <a:p>
            <a:pPr>
              <a:defRPr/>
            </a:pPr>
            <a:r>
              <a:rPr lang="el-GR" sz="4400" b="1" dirty="0" smtClean="0">
                <a:solidFill>
                  <a:srgbClr val="000000"/>
                </a:solidFill>
                <a:effectLst>
                  <a:outerShdw blurRad="38100" dist="38100" dir="2700000" algn="tl">
                    <a:srgbClr val="000000">
                      <a:alpha val="43137"/>
                    </a:srgbClr>
                  </a:outerShdw>
                </a:effectLst>
              </a:rPr>
              <a:t>Αρθροπλαστική του Ώμου </a:t>
            </a:r>
            <a:r>
              <a:rPr lang="el-GR" sz="4400" b="1" dirty="0" smtClean="0">
                <a:effectLst>
                  <a:outerShdw blurRad="38100" dist="38100" dir="2700000" algn="tl">
                    <a:srgbClr val="000000">
                      <a:alpha val="43137"/>
                    </a:srgbClr>
                  </a:outerShdw>
                </a:effectLst>
              </a:rPr>
              <a:t/>
            </a:r>
            <a:br>
              <a:rPr lang="el-GR" sz="4400" b="1" dirty="0" smtClean="0">
                <a:effectLst>
                  <a:outerShdw blurRad="38100" dist="38100" dir="2700000" algn="tl">
                    <a:srgbClr val="000000">
                      <a:alpha val="43137"/>
                    </a:srgbClr>
                  </a:outerShdw>
                </a:effectLst>
              </a:rPr>
            </a:br>
            <a:r>
              <a:rPr lang="el-GR" sz="4000" b="1" dirty="0" smtClean="0">
                <a:effectLst>
                  <a:outerShdw blurRad="38100" dist="38100" dir="2700000" algn="tl">
                    <a:srgbClr val="000000">
                      <a:alpha val="43137"/>
                    </a:srgbClr>
                  </a:outerShdw>
                </a:effectLst>
              </a:rPr>
              <a:t>Στοιχεία Χειρουργικής Αντιμετώπισης</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6</a:t>
            </a:fld>
            <a:endParaRPr lang="el-GR" dirty="0"/>
          </a:p>
        </p:txBody>
      </p:sp>
    </p:spTree>
    <p:extLst>
      <p:ext uri="{BB962C8B-B14F-4D97-AF65-F5344CB8AC3E}">
        <p14:creationId xmlns:p14="http://schemas.microsoft.com/office/powerpoint/2010/main" val="1832890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Αρθροπλαστική του Ώμου - Τύποι</a:t>
            </a:r>
            <a:r>
              <a:rPr lang="el-GR" altLang="el-GR" baseline="-16000" dirty="0" smtClean="0">
                <a:effectLst>
                  <a:outerShdw blurRad="38100" dist="38100" dir="2700000" algn="tl">
                    <a:srgbClr val="000000">
                      <a:alpha val="43137"/>
                    </a:srgbClr>
                  </a:outerShdw>
                </a:effectLst>
              </a:rPr>
              <a:t> [1/3] </a:t>
            </a:r>
            <a:endParaRPr lang="el-GR"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a:xfrm>
            <a:off x="8748464" y="6245225"/>
            <a:ext cx="288032" cy="476250"/>
          </a:xfrm>
        </p:spPr>
        <p:txBody>
          <a:bodyPr/>
          <a:lstStyle/>
          <a:p>
            <a:pPr>
              <a:defRPr/>
            </a:pPr>
            <a:fld id="{8198C6A6-8556-485F-81D9-A8F098D09877}" type="slidenum">
              <a:rPr lang="el-GR" smtClean="0"/>
              <a:pPr>
                <a:defRPr/>
              </a:pPr>
              <a:t>7</a:t>
            </a:fld>
            <a:endParaRPr lang="el-GR" dirty="0"/>
          </a:p>
        </p:txBody>
      </p:sp>
      <p:sp>
        <p:nvSpPr>
          <p:cNvPr id="5" name="5 - Θέση περιεχομένου"/>
          <p:cNvSpPr>
            <a:spLocks noGrp="1"/>
          </p:cNvSpPr>
          <p:nvPr>
            <p:ph idx="1"/>
          </p:nvPr>
        </p:nvSpPr>
        <p:spPr>
          <a:xfrm>
            <a:off x="107504" y="1196752"/>
            <a:ext cx="8784976" cy="504056"/>
          </a:xfrm>
        </p:spPr>
        <p:txBody>
          <a:bodyPr/>
          <a:lstStyle/>
          <a:p>
            <a:pPr>
              <a:buSzPct val="100000"/>
            </a:pPr>
            <a:r>
              <a:rPr lang="el-GR" dirty="0" smtClean="0"/>
              <a:t>Η Αρθροπλαστική του ώμου μπορεί να πραγματοποιηθεί ως:</a:t>
            </a:r>
          </a:p>
        </p:txBody>
      </p:sp>
      <p:sp>
        <p:nvSpPr>
          <p:cNvPr id="10" name="9 - TextBox"/>
          <p:cNvSpPr txBox="1"/>
          <p:nvPr/>
        </p:nvSpPr>
        <p:spPr>
          <a:xfrm>
            <a:off x="6660232" y="5733256"/>
            <a:ext cx="360040" cy="461665"/>
          </a:xfrm>
          <a:prstGeom prst="rect">
            <a:avLst/>
          </a:prstGeom>
          <a:noFill/>
        </p:spPr>
        <p:txBody>
          <a:bodyPr wrap="square" rtlCol="0">
            <a:spAutoFit/>
          </a:bodyPr>
          <a:lstStyle/>
          <a:p>
            <a:r>
              <a:rPr lang="el-GR" sz="2400" b="1" dirty="0" smtClean="0">
                <a:solidFill>
                  <a:srgbClr val="FFFFFF"/>
                </a:solidFill>
                <a:latin typeface="Calibri" pitchFamily="34" charset="0"/>
              </a:rPr>
              <a:t>β</a:t>
            </a:r>
            <a:endParaRPr lang="el-GR" sz="2400" b="1" dirty="0">
              <a:solidFill>
                <a:srgbClr val="FFFFFF"/>
              </a:solidFill>
              <a:latin typeface="Calibri" pitchFamily="34" charset="0"/>
            </a:endParaRPr>
          </a:p>
        </p:txBody>
      </p:sp>
      <p:pic>
        <p:nvPicPr>
          <p:cNvPr id="91138" name="Picture 2"/>
          <p:cNvPicPr>
            <a:picLocks noChangeAspect="1" noChangeArrowheads="1"/>
          </p:cNvPicPr>
          <p:nvPr/>
        </p:nvPicPr>
        <p:blipFill>
          <a:blip r:embed="rId3" cstate="print"/>
          <a:srcRect/>
          <a:stretch>
            <a:fillRect/>
          </a:stretch>
        </p:blipFill>
        <p:spPr bwMode="auto">
          <a:xfrm>
            <a:off x="5770334" y="1772816"/>
            <a:ext cx="2355861" cy="1872208"/>
          </a:xfrm>
          <a:prstGeom prst="rect">
            <a:avLst/>
          </a:prstGeom>
          <a:ln w="38100" cap="sq" cmpd="thickThin">
            <a:solidFill>
              <a:srgbClr val="000000"/>
            </a:solidFill>
            <a:prstDash val="solid"/>
            <a:miter lim="800000"/>
          </a:ln>
          <a:effectLst>
            <a:innerShdw blurRad="76200">
              <a:srgbClr val="000000"/>
            </a:innerShdw>
          </a:effectLst>
        </p:spPr>
      </p:pic>
      <p:sp>
        <p:nvSpPr>
          <p:cNvPr id="8" name="5 - Θέση περιεχομένου"/>
          <p:cNvSpPr txBox="1">
            <a:spLocks/>
          </p:cNvSpPr>
          <p:nvPr/>
        </p:nvSpPr>
        <p:spPr bwMode="auto">
          <a:xfrm>
            <a:off x="-16771" y="4005064"/>
            <a:ext cx="9144000" cy="1872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28650" indent="-266700">
              <a:lnSpc>
                <a:spcPct val="110000"/>
              </a:lnSpc>
              <a:spcBef>
                <a:spcPts val="1800"/>
              </a:spcBef>
              <a:buClr>
                <a:srgbClr val="A50021"/>
              </a:buClr>
              <a:buSzPct val="120000"/>
              <a:buFont typeface="Wingdings" panose="05000000000000000000" pitchFamily="2" charset="2"/>
              <a:buChar char="§"/>
              <a:defRPr/>
            </a:pPr>
            <a:r>
              <a:rPr lang="el-GR" sz="2200" kern="0" dirty="0" smtClean="0">
                <a:solidFill>
                  <a:srgbClr val="DADADA">
                    <a:lumMod val="10000"/>
                  </a:srgbClr>
                </a:solidFill>
                <a:latin typeface="Calibri" panose="020F0502020204030204" pitchFamily="34" charset="0"/>
                <a:cs typeface="Calibri" panose="020F0502020204030204" pitchFamily="34" charset="0"/>
              </a:rPr>
              <a:t>ημι-αρθροπλαστική επιφανείας (</a:t>
            </a:r>
            <a:r>
              <a:rPr lang="en-US" sz="2200" kern="0" dirty="0" smtClean="0">
                <a:solidFill>
                  <a:srgbClr val="DADADA">
                    <a:lumMod val="10000"/>
                  </a:srgbClr>
                </a:solidFill>
                <a:latin typeface="Calibri" panose="020F0502020204030204" pitchFamily="34" charset="0"/>
                <a:cs typeface="Calibri" panose="020F0502020204030204" pitchFamily="34" charset="0"/>
              </a:rPr>
              <a:t>resurfacing shoulder hemiarthroplasty</a:t>
            </a:r>
            <a:r>
              <a:rPr lang="el-GR" sz="2200" kern="0" dirty="0" smtClean="0">
                <a:solidFill>
                  <a:srgbClr val="DADADA">
                    <a:lumMod val="10000"/>
                  </a:srgbClr>
                </a:solidFill>
                <a:latin typeface="Calibri" panose="020F0502020204030204" pitchFamily="34" charset="0"/>
                <a:cs typeface="Calibri" panose="020F0502020204030204" pitchFamily="34" charset="0"/>
              </a:rPr>
              <a:t>),</a:t>
            </a:r>
          </a:p>
          <a:p>
            <a:pPr marL="628650" indent="-266700">
              <a:lnSpc>
                <a:spcPct val="110000"/>
              </a:lnSpc>
              <a:spcBef>
                <a:spcPts val="1800"/>
              </a:spcBef>
              <a:buClr>
                <a:srgbClr val="A50021"/>
              </a:buClr>
              <a:buSzPct val="120000"/>
              <a:buFont typeface="Wingdings" panose="05000000000000000000" pitchFamily="2" charset="2"/>
              <a:buChar char="§"/>
              <a:defRPr/>
            </a:pPr>
            <a:r>
              <a:rPr lang="el-GR" sz="2200" kern="0" dirty="0" smtClean="0">
                <a:solidFill>
                  <a:srgbClr val="DADADA">
                    <a:lumMod val="10000"/>
                  </a:srgbClr>
                </a:solidFill>
                <a:latin typeface="Calibri" panose="020F0502020204030204" pitchFamily="34" charset="0"/>
                <a:cs typeface="Calibri" panose="020F0502020204030204" pitchFamily="34" charset="0"/>
              </a:rPr>
              <a:t>ανατομική ολική αρθροπλαστική (</a:t>
            </a:r>
            <a:r>
              <a:rPr lang="en-US" sz="2200" kern="0" dirty="0" smtClean="0">
                <a:solidFill>
                  <a:srgbClr val="DADADA">
                    <a:lumMod val="10000"/>
                  </a:srgbClr>
                </a:solidFill>
                <a:latin typeface="Calibri" panose="020F0502020204030204" pitchFamily="34" charset="0"/>
                <a:cs typeface="Calibri" panose="020F0502020204030204" pitchFamily="34" charset="0"/>
              </a:rPr>
              <a:t>anatomical/conventional shoulder arthroplasty</a:t>
            </a:r>
            <a:r>
              <a:rPr lang="el-GR" sz="2200" kern="0" dirty="0" smtClean="0">
                <a:solidFill>
                  <a:srgbClr val="DADADA">
                    <a:lumMod val="10000"/>
                  </a:srgbClr>
                </a:solidFill>
                <a:latin typeface="Calibri" panose="020F0502020204030204" pitchFamily="34" charset="0"/>
                <a:cs typeface="Calibri" panose="020F0502020204030204" pitchFamily="34" charset="0"/>
              </a:rPr>
              <a:t>)</a:t>
            </a:r>
            <a:r>
              <a:rPr lang="en-US" sz="2200" kern="0" dirty="0" smtClean="0">
                <a:solidFill>
                  <a:srgbClr val="DADADA">
                    <a:lumMod val="10000"/>
                  </a:srgbClr>
                </a:solidFill>
                <a:latin typeface="Calibri" panose="020F0502020204030204" pitchFamily="34" charset="0"/>
                <a:cs typeface="Calibri" panose="020F0502020204030204" pitchFamily="34" charset="0"/>
              </a:rPr>
              <a:t>,</a:t>
            </a:r>
            <a:endParaRPr lang="el-GR" sz="2200" kern="0" dirty="0" smtClean="0">
              <a:solidFill>
                <a:srgbClr val="DADADA">
                  <a:lumMod val="10000"/>
                </a:srgbClr>
              </a:solidFill>
              <a:latin typeface="Calibri" panose="020F0502020204030204" pitchFamily="34" charset="0"/>
              <a:cs typeface="Calibri" panose="020F0502020204030204" pitchFamily="34" charset="0"/>
            </a:endParaRPr>
          </a:p>
          <a:p>
            <a:pPr marL="628650" indent="-266700">
              <a:lnSpc>
                <a:spcPct val="110000"/>
              </a:lnSpc>
              <a:spcBef>
                <a:spcPts val="1800"/>
              </a:spcBef>
              <a:buClr>
                <a:srgbClr val="A50021"/>
              </a:buClr>
              <a:buSzPct val="120000"/>
              <a:buFont typeface="Wingdings" panose="05000000000000000000" pitchFamily="2" charset="2"/>
              <a:buChar char="§"/>
              <a:defRPr/>
            </a:pPr>
            <a:r>
              <a:rPr lang="el-GR" sz="2200" kern="0" dirty="0" smtClean="0">
                <a:solidFill>
                  <a:srgbClr val="DADADA">
                    <a:lumMod val="10000"/>
                  </a:srgbClr>
                </a:solidFill>
                <a:latin typeface="Calibri" panose="020F0502020204030204" pitchFamily="34" charset="0"/>
                <a:cs typeface="Calibri" panose="020F0502020204030204" pitchFamily="34" charset="0"/>
              </a:rPr>
              <a:t>ανάστροφη ολική αρθροπλαστική (</a:t>
            </a:r>
            <a:r>
              <a:rPr lang="en-US" sz="2200" kern="0" dirty="0" smtClean="0">
                <a:solidFill>
                  <a:srgbClr val="DADADA">
                    <a:lumMod val="10000"/>
                  </a:srgbClr>
                </a:solidFill>
                <a:latin typeface="Calibri" panose="020F0502020204030204" pitchFamily="34" charset="0"/>
                <a:cs typeface="Calibri" panose="020F0502020204030204" pitchFamily="34" charset="0"/>
              </a:rPr>
              <a:t>reverse shoulder arthroplasty)</a:t>
            </a:r>
            <a:r>
              <a:rPr lang="el-GR" sz="2200" kern="0" dirty="0" smtClean="0">
                <a:solidFill>
                  <a:srgbClr val="DADADA">
                    <a:lumMod val="10000"/>
                  </a:srgbClr>
                </a:solidFill>
                <a:latin typeface="Calibri" panose="020F0502020204030204" pitchFamily="34" charset="0"/>
                <a:cs typeface="Calibri" panose="020F0502020204030204" pitchFamily="34" charset="0"/>
              </a:rPr>
              <a:t>.</a:t>
            </a:r>
            <a:endParaRPr lang="en-US" sz="2200" kern="0" dirty="0" smtClean="0">
              <a:solidFill>
                <a:srgbClr val="DADADA">
                  <a:lumMod val="10000"/>
                </a:srgbClr>
              </a:solidFill>
              <a:latin typeface="Calibri" panose="020F0502020204030204" pitchFamily="34" charset="0"/>
              <a:cs typeface="Calibri" panose="020F0502020204030204" pitchFamily="34" charset="0"/>
            </a:endParaRPr>
          </a:p>
        </p:txBody>
      </p:sp>
      <p:sp>
        <p:nvSpPr>
          <p:cNvPr id="11" name="5 - Θέση περιεχομένου"/>
          <p:cNvSpPr txBox="1">
            <a:spLocks/>
          </p:cNvSpPr>
          <p:nvPr/>
        </p:nvSpPr>
        <p:spPr bwMode="auto">
          <a:xfrm>
            <a:off x="179512" y="1700808"/>
            <a:ext cx="4024064" cy="21602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47675" indent="-266700">
              <a:lnSpc>
                <a:spcPct val="110000"/>
              </a:lnSpc>
              <a:spcBef>
                <a:spcPts val="800"/>
              </a:spcBef>
              <a:buClr>
                <a:srgbClr val="A50021"/>
              </a:buClr>
              <a:buSzPct val="120000"/>
              <a:buFont typeface="Wingdings" pitchFamily="2" charset="2"/>
              <a:buChar char="§"/>
              <a:defRPr/>
            </a:pPr>
            <a:r>
              <a:rPr lang="el-GR" sz="2200" kern="0" dirty="0" smtClean="0">
                <a:solidFill>
                  <a:srgbClr val="DADADA">
                    <a:lumMod val="10000"/>
                  </a:srgbClr>
                </a:solidFill>
                <a:latin typeface="Calibri" panose="020F0502020204030204" pitchFamily="34" charset="0"/>
                <a:cs typeface="Calibri" panose="020F0502020204030204" pitchFamily="34" charset="0"/>
              </a:rPr>
              <a:t>κλασσική ημι-αρθροπλαστική (</a:t>
            </a:r>
            <a:r>
              <a:rPr lang="en-US" sz="2200" kern="0" dirty="0" smtClean="0">
                <a:solidFill>
                  <a:srgbClr val="DADADA">
                    <a:lumMod val="10000"/>
                  </a:srgbClr>
                </a:solidFill>
                <a:latin typeface="Calibri" panose="020F0502020204030204" pitchFamily="34" charset="0"/>
                <a:cs typeface="Calibri" panose="020F0502020204030204" pitchFamily="34" charset="0"/>
              </a:rPr>
              <a:t>stemmed hemiarthroplasty),</a:t>
            </a:r>
            <a:r>
              <a:rPr lang="el-GR" sz="2200" kern="0" dirty="0" smtClean="0">
                <a:solidFill>
                  <a:srgbClr val="DADADA">
                    <a:lumMod val="10000"/>
                  </a:srgbClr>
                </a:solidFill>
                <a:latin typeface="Calibri" panose="020F0502020204030204" pitchFamily="34" charset="0"/>
                <a:cs typeface="Calibri" panose="020F0502020204030204" pitchFamily="34" charset="0"/>
              </a:rPr>
              <a:t> κατά την οποία</a:t>
            </a:r>
            <a:r>
              <a:rPr lang="el-GR" sz="2200" kern="0" dirty="0" smtClean="0">
                <a:solidFill>
                  <a:srgbClr val="000000"/>
                </a:solidFill>
                <a:latin typeface="Calibri" panose="020F0502020204030204" pitchFamily="34" charset="0"/>
                <a:cs typeface="Calibri" panose="020F0502020204030204" pitchFamily="34" charset="0"/>
              </a:rPr>
              <a:t> αντικαθίσταται η κεφαλή του βραχιονίου οστού (εικόνα),</a:t>
            </a:r>
            <a:endParaRPr lang="en-US" sz="2200" kern="0" dirty="0">
              <a:solidFill>
                <a:srgbClr val="000000"/>
              </a:solidFill>
              <a:latin typeface="Calibri" panose="020F0502020204030204" pitchFamily="34" charset="0"/>
              <a:cs typeface="Calibri" panose="020F0502020204030204" pitchFamily="34" charset="0"/>
            </a:endParaRPr>
          </a:p>
        </p:txBody>
      </p:sp>
      <p:sp>
        <p:nvSpPr>
          <p:cNvPr id="3" name="Ορθογώνιο 2"/>
          <p:cNvSpPr/>
          <p:nvPr/>
        </p:nvSpPr>
        <p:spPr>
          <a:xfrm>
            <a:off x="5364088" y="3728065"/>
            <a:ext cx="3168352"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shoulderdoc.co.uk</a:t>
            </a:r>
            <a:r>
              <a:rPr lang="el-GR" sz="1200" dirty="0" smtClean="0">
                <a:solidFill>
                  <a:schemeClr val="accent4">
                    <a:lumMod val="50000"/>
                  </a:schemeClr>
                </a:solidFill>
                <a:latin typeface="Calibri" panose="020F0502020204030204" pitchFamily="34" charset="0"/>
              </a:rPr>
              <a:t> με άδεια</a:t>
            </a:r>
            <a:r>
              <a:rPr lang="en-US" sz="1200" dirty="0" smtClean="0">
                <a:solidFill>
                  <a:schemeClr val="accent4">
                    <a:lumMod val="50000"/>
                  </a:schemeClr>
                </a:solidFill>
                <a:latin typeface="Calibri" panose="020F0502020204030204" pitchFamily="34" charset="0"/>
              </a:rPr>
              <a:t> </a:t>
            </a:r>
            <a:r>
              <a:rPr lang="el-GR" sz="1200" dirty="0" smtClean="0">
                <a:solidFill>
                  <a:schemeClr val="accent4">
                    <a:lumMod val="50000"/>
                  </a:schemeClr>
                </a:solidFill>
                <a:latin typeface="Calibri" panose="020F0502020204030204" pitchFamily="34" charset="0"/>
              </a:rPr>
              <a:t> </a:t>
            </a:r>
            <a:r>
              <a:rPr lang="en-US" sz="1200" dirty="0">
                <a:latin typeface="Calibri" panose="020F0502020204030204" pitchFamily="34" charset="0"/>
                <a:hlinkClick r:id="rId5"/>
              </a:rPr>
              <a:t>CC BY-SA </a:t>
            </a:r>
            <a:r>
              <a:rPr lang="en-US" sz="1200" dirty="0" smtClean="0">
                <a:latin typeface="Calibri" panose="020F0502020204030204" pitchFamily="34" charset="0"/>
                <a:hlinkClick r:id="rId5"/>
              </a:rPr>
              <a:t>2.0</a:t>
            </a:r>
            <a:endParaRPr lang="en-US" sz="1200" dirty="0">
              <a:latin typeface="Calibri" panose="020F0502020204030204" pitchFamily="34" charset="0"/>
            </a:endParaRPr>
          </a:p>
        </p:txBody>
      </p:sp>
    </p:spTree>
    <p:extLst>
      <p:ext uri="{BB962C8B-B14F-4D97-AF65-F5344CB8AC3E}">
        <p14:creationId xmlns:p14="http://schemas.microsoft.com/office/powerpoint/2010/main" val="1252565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Αρθροπλαστική του Ώμου  - Τύποι</a:t>
            </a:r>
            <a:r>
              <a:rPr lang="el-GR" altLang="el-GR" baseline="-16000" dirty="0" smtClean="0">
                <a:effectLst>
                  <a:outerShdw blurRad="38100" dist="38100" dir="2700000" algn="tl">
                    <a:srgbClr val="000000">
                      <a:alpha val="43137"/>
                    </a:srgbClr>
                  </a:outerShdw>
                </a:effectLst>
              </a:rPr>
              <a:t> [</a:t>
            </a:r>
            <a:r>
              <a:rPr lang="en-US" altLang="el-GR" baseline="-16000" dirty="0" smtClean="0">
                <a:effectLst>
                  <a:outerShdw blurRad="38100" dist="38100" dir="2700000" algn="tl">
                    <a:srgbClr val="000000">
                      <a:alpha val="43137"/>
                    </a:srgbClr>
                  </a:outerShdw>
                </a:effectLst>
              </a:rPr>
              <a:t>2</a:t>
            </a:r>
            <a:r>
              <a:rPr lang="el-GR" altLang="el-GR" baseline="-16000" dirty="0" smtClean="0">
                <a:effectLst>
                  <a:outerShdw blurRad="38100" dist="38100" dir="2700000" algn="tl">
                    <a:srgbClr val="000000">
                      <a:alpha val="43137"/>
                    </a:srgbClr>
                  </a:outerShdw>
                </a:effectLst>
              </a:rPr>
              <a:t>/3] </a:t>
            </a:r>
            <a:endParaRPr lang="el-GR"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a:xfrm>
            <a:off x="8748464" y="6245225"/>
            <a:ext cx="288032" cy="476250"/>
          </a:xfrm>
        </p:spPr>
        <p:txBody>
          <a:bodyPr/>
          <a:lstStyle/>
          <a:p>
            <a:pPr>
              <a:defRPr/>
            </a:pPr>
            <a:fld id="{8198C6A6-8556-485F-81D9-A8F098D09877}" type="slidenum">
              <a:rPr lang="el-GR" smtClean="0"/>
              <a:pPr>
                <a:defRPr/>
              </a:pPr>
              <a:t>8</a:t>
            </a:fld>
            <a:endParaRPr lang="el-GR" dirty="0"/>
          </a:p>
        </p:txBody>
      </p:sp>
      <p:sp>
        <p:nvSpPr>
          <p:cNvPr id="9" name="8 - TextBox"/>
          <p:cNvSpPr txBox="1"/>
          <p:nvPr/>
        </p:nvSpPr>
        <p:spPr>
          <a:xfrm>
            <a:off x="8532440" y="3687415"/>
            <a:ext cx="360040" cy="461665"/>
          </a:xfrm>
          <a:prstGeom prst="rect">
            <a:avLst/>
          </a:prstGeom>
          <a:noFill/>
        </p:spPr>
        <p:txBody>
          <a:bodyPr wrap="square" rtlCol="0">
            <a:spAutoFit/>
          </a:bodyPr>
          <a:lstStyle/>
          <a:p>
            <a:r>
              <a:rPr lang="el-GR" sz="2400" b="1" dirty="0" smtClean="0">
                <a:solidFill>
                  <a:srgbClr val="FFFFFF"/>
                </a:solidFill>
                <a:latin typeface="Calibri" pitchFamily="34" charset="0"/>
              </a:rPr>
              <a:t>α</a:t>
            </a:r>
            <a:endParaRPr lang="el-GR" sz="2400" b="1" dirty="0">
              <a:solidFill>
                <a:srgbClr val="FFFFFF"/>
              </a:solidFill>
              <a:latin typeface="Calibri" pitchFamily="34" charset="0"/>
            </a:endParaRPr>
          </a:p>
        </p:txBody>
      </p:sp>
      <p:sp>
        <p:nvSpPr>
          <p:cNvPr id="10" name="9 - TextBox"/>
          <p:cNvSpPr txBox="1"/>
          <p:nvPr/>
        </p:nvSpPr>
        <p:spPr>
          <a:xfrm>
            <a:off x="6660232" y="5733256"/>
            <a:ext cx="360040" cy="461665"/>
          </a:xfrm>
          <a:prstGeom prst="rect">
            <a:avLst/>
          </a:prstGeom>
          <a:noFill/>
        </p:spPr>
        <p:txBody>
          <a:bodyPr wrap="square" rtlCol="0">
            <a:spAutoFit/>
          </a:bodyPr>
          <a:lstStyle/>
          <a:p>
            <a:r>
              <a:rPr lang="el-GR" sz="2400" b="1" dirty="0" smtClean="0">
                <a:solidFill>
                  <a:srgbClr val="FFFFFF"/>
                </a:solidFill>
                <a:latin typeface="Calibri" pitchFamily="34" charset="0"/>
              </a:rPr>
              <a:t>β</a:t>
            </a:r>
            <a:endParaRPr lang="el-GR" sz="2400" b="1" dirty="0">
              <a:solidFill>
                <a:srgbClr val="FFFFFF"/>
              </a:solidFill>
              <a:latin typeface="Calibri" pitchFamily="34" charset="0"/>
            </a:endParaRPr>
          </a:p>
        </p:txBody>
      </p:sp>
      <p:sp>
        <p:nvSpPr>
          <p:cNvPr id="11" name="10 - Ορθογώνιο"/>
          <p:cNvSpPr/>
          <p:nvPr/>
        </p:nvSpPr>
        <p:spPr>
          <a:xfrm>
            <a:off x="251520" y="1340768"/>
            <a:ext cx="4824536" cy="4933658"/>
          </a:xfrm>
          <a:prstGeom prst="rect">
            <a:avLst/>
          </a:prstGeom>
        </p:spPr>
        <p:txBody>
          <a:bodyPr wrap="square">
            <a:spAutoFit/>
          </a:bodyPr>
          <a:lstStyle/>
          <a:p>
            <a:pPr marL="266700" indent="-266700">
              <a:lnSpc>
                <a:spcPct val="110000"/>
              </a:lnSpc>
              <a:spcBef>
                <a:spcPts val="800"/>
              </a:spcBef>
              <a:buClr>
                <a:srgbClr val="A50021"/>
              </a:buClr>
              <a:buFont typeface="Wingdings" pitchFamily="2" charset="2"/>
              <a:buChar char="§"/>
              <a:tabLst>
                <a:tab pos="266700" algn="l"/>
              </a:tabLst>
            </a:pPr>
            <a:r>
              <a:rPr lang="el-GR" sz="2200" dirty="0" smtClean="0">
                <a:solidFill>
                  <a:srgbClr val="000000"/>
                </a:solidFill>
                <a:latin typeface="Calibri" pitchFamily="34" charset="0"/>
              </a:rPr>
              <a:t>Στην ημι-αρθροπλαστική επιφανείας</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αντικαθιστάται μόνο η αρθρική επιφάνεια της κεφαλής του βραχιονίου και η αφαίρεση οστού είναι πολύ μικρότερη, σε σύγκριση με μία κλασσική ημιαρθροπλαστική. Η διαδικασία συνίσταται στην τοποθέτηση ενός κοίλου μεταλλικού καλύμματος από κράμμα κοβαλτίου-χρωμίου πάνω στην ειδικά διαμορφωμένη κεφαλή του βραχιονίου</a:t>
            </a:r>
            <a:r>
              <a:rPr lang="en-US" sz="2200" dirty="0" smtClean="0">
                <a:solidFill>
                  <a:srgbClr val="000000"/>
                </a:solidFill>
                <a:latin typeface="Calibri" pitchFamily="34" charset="0"/>
              </a:rPr>
              <a:t>,</a:t>
            </a:r>
            <a:r>
              <a:rPr lang="el-GR" sz="2200" dirty="0" smtClean="0">
                <a:solidFill>
                  <a:srgbClr val="000000"/>
                </a:solidFill>
                <a:latin typeface="Calibri" pitchFamily="34" charset="0"/>
              </a:rPr>
              <a:t> με ενσωματωμένη καρφίδα στερέωσης (εικόνα).</a:t>
            </a:r>
          </a:p>
        </p:txBody>
      </p:sp>
      <p:pic>
        <p:nvPicPr>
          <p:cNvPr id="2050" name="Picture 2"/>
          <p:cNvPicPr>
            <a:picLocks noChangeAspect="1" noChangeArrowheads="1"/>
          </p:cNvPicPr>
          <p:nvPr/>
        </p:nvPicPr>
        <p:blipFill>
          <a:blip r:embed="rId3" cstate="print"/>
          <a:srcRect/>
          <a:stretch>
            <a:fillRect/>
          </a:stretch>
        </p:blipFill>
        <p:spPr bwMode="auto">
          <a:xfrm>
            <a:off x="5220072" y="1196752"/>
            <a:ext cx="3619500" cy="5067301"/>
          </a:xfrm>
          <a:prstGeom prst="rect">
            <a:avLst/>
          </a:prstGeom>
          <a:ln w="38100" cap="sq" cmpd="thickThin">
            <a:solidFill>
              <a:srgbClr val="000000"/>
            </a:solidFill>
            <a:prstDash val="solid"/>
            <a:miter lim="800000"/>
          </a:ln>
          <a:effectLst>
            <a:innerShdw blurRad="76200">
              <a:srgbClr val="000000"/>
            </a:innerShdw>
          </a:effectLst>
        </p:spPr>
      </p:pic>
      <p:sp>
        <p:nvSpPr>
          <p:cNvPr id="3" name="Ορθογώνιο 2"/>
          <p:cNvSpPr/>
          <p:nvPr/>
        </p:nvSpPr>
        <p:spPr>
          <a:xfrm>
            <a:off x="5805264" y="6381328"/>
            <a:ext cx="2069976" cy="276999"/>
          </a:xfrm>
          <a:prstGeom prst="rect">
            <a:avLst/>
          </a:prstGeom>
        </p:spPr>
        <p:txBody>
          <a:bodyPr wrap="square">
            <a:spAutoFit/>
          </a:bodyPr>
          <a:lstStyle/>
          <a:p>
            <a:pPr lvl="0" algn="ctr" eaLnBrk="0" hangingPunct="0">
              <a:spcBef>
                <a:spcPct val="30000"/>
              </a:spcBef>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akhanddoc.com</a:t>
            </a:r>
            <a:endParaRPr lang="el-GR" sz="1200" dirty="0">
              <a:solidFill>
                <a:prstClr val="black"/>
              </a:solidFill>
              <a:latin typeface="Calibri"/>
            </a:endParaRPr>
          </a:p>
        </p:txBody>
      </p:sp>
    </p:spTree>
    <p:extLst>
      <p:ext uri="{BB962C8B-B14F-4D97-AF65-F5344CB8AC3E}">
        <p14:creationId xmlns:p14="http://schemas.microsoft.com/office/powerpoint/2010/main" val="93078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new">
  <a:themeElements>
    <a:clrScheme name="Προσαρμοσμένο 1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new 2">
  <a:themeElements>
    <a:clrScheme name="Προσαρμοσμένο 96">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D6D6D"/>
      </a:hlink>
      <a:folHlink>
        <a:srgbClr val="FFCC99"/>
      </a:folHlink>
    </a:clrScheme>
    <a:fontScheme name="1_Ωκεανός">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Ωκεανός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1_Ωκεανός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1_Ωκεανός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1_Ωκεανός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1_Ωκεανός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1_Ωκεανός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1_Ωκεανός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OC_template_new</Template>
  <TotalTime>237</TotalTime>
  <Words>5375</Words>
  <Application>Microsoft Office PowerPoint</Application>
  <PresentationFormat>Προβολή στην οθόνη (4:3)</PresentationFormat>
  <Paragraphs>460</Paragraphs>
  <Slides>67</Slides>
  <Notes>44</Notes>
  <HiddenSlides>0</HiddenSlides>
  <MMClips>0</MMClips>
  <ScaleCrop>false</ScaleCrop>
  <HeadingPairs>
    <vt:vector size="4" baseType="variant">
      <vt:variant>
        <vt:lpstr>Θέμα</vt:lpstr>
      </vt:variant>
      <vt:variant>
        <vt:i4>4</vt:i4>
      </vt:variant>
      <vt:variant>
        <vt:lpstr>Τίτλοι διαφανειών</vt:lpstr>
      </vt:variant>
      <vt:variant>
        <vt:i4>67</vt:i4>
      </vt:variant>
    </vt:vector>
  </HeadingPairs>
  <TitlesOfParts>
    <vt:vector size="71" baseType="lpstr">
      <vt:lpstr>OC_template_new</vt:lpstr>
      <vt:lpstr>OC_template_new 2</vt:lpstr>
      <vt:lpstr>OC_template_updated</vt:lpstr>
      <vt:lpstr>1_OC_template_updated</vt:lpstr>
      <vt:lpstr>Κλινική Άσκηση στη Φυσικοθεραπεία Μυοσκελετικών Κακώσεων και Παθήσεων</vt:lpstr>
      <vt:lpstr>Αρθροπλαστική του Ώμου Ενδείξεις - Αντενδείξεις </vt:lpstr>
      <vt:lpstr>Αρθροπλαστική του Ώμου </vt:lpstr>
      <vt:lpstr>Αρθροπλαστική  Ώμου   Ενδείξεις [1/2] </vt:lpstr>
      <vt:lpstr>Αρθροπλαστική Ώμου   Ενδείξεις [2/2] </vt:lpstr>
      <vt:lpstr>Αρθροπλαστική  Ώμου   Αντενδείξεις </vt:lpstr>
      <vt:lpstr>Αρθροπλαστική του Ώμου  Στοιχεία Χειρουργικής Αντιμετώπισης</vt:lpstr>
      <vt:lpstr>Αρθροπλαστική του Ώμου - Τύποι [1/3] </vt:lpstr>
      <vt:lpstr>Αρθροπλαστική του Ώμου  - Τύποι [2/3] </vt:lpstr>
      <vt:lpstr>Αρθροπλαστική του Ώμου  - Τύποι [3/3] </vt:lpstr>
      <vt:lpstr>Ανατομική Αρθροπλαστική Ώμου  Τύποι Προθέσεων</vt:lpstr>
      <vt:lpstr> Βραχιόνια Πρόθεση - Τύποι [1/2] </vt:lpstr>
      <vt:lpstr> Βραχιόνια Πρόθεση - Τύποι [2/2] </vt:lpstr>
      <vt:lpstr> Προθέσεις Ωμογλήνης  </vt:lpstr>
      <vt:lpstr>Μέθοδοι Σταθεροποίησης Προθέσεων</vt:lpstr>
      <vt:lpstr>Ανατομική Αρθροπλαστική του Ώμου Στοιχεία Εμβιομηχανικής</vt:lpstr>
      <vt:lpstr>Ολική Αρθροπλαστική του Ώμου Εμβιομηχανική Βραχιονίου Πρόθεσης [1/12] </vt:lpstr>
      <vt:lpstr>Ολική Αρθροπλαστική του Ώμου Εμβιομηχανική Βραχιονίου Πρόθεσης [2/12] </vt:lpstr>
      <vt:lpstr> Ολική Αρθροπλαστική του Ώμου Εμβιομηχανική Βραχιονίου Πρόθεσης [3/12]  </vt:lpstr>
      <vt:lpstr> Ολική Αρθροπλαστική του Ώμου Εμβιομηχανική Βραχιονίου Πρόθεσης [4/12]  </vt:lpstr>
      <vt:lpstr> Ολική Αρθροπλαστική του Ώμου Εμβιομηχανική Βραχιονίου Πρόθεσης [5/12]  </vt:lpstr>
      <vt:lpstr>Ολική Αρθροπλαστική του Ώμου Εμβιομηχανική Βραχιονίου Πρόθεσης [6/12] </vt:lpstr>
      <vt:lpstr>Ολική Αρθροπλαστική του Ώμου Εμβιομηχανική Βραχιονίου Πρόθεσης [7/12] </vt:lpstr>
      <vt:lpstr>Ολική Αρθροπλαστική του Ώμου Εμβιομηχανική Βραχιονίου Πρόθεσης [8/12] </vt:lpstr>
      <vt:lpstr>Ολική Αρθροπλαστική του Ώμου Εμβιομηχανική Βραχιονίου Πρόθεσης [9/12] </vt:lpstr>
      <vt:lpstr> Ολική Αρθροπλαστική του Ώμου Εμβιομηχανική Βραχιονίου Πρόθεσης [10/12] </vt:lpstr>
      <vt:lpstr> Ολική Αρθροπλαστική του Ώμου Εμβιομηχανική Βραχιονίου Πρόθεσης [11/12] </vt:lpstr>
      <vt:lpstr>Ολική Αρθροπλαστική του Ώμου Εμβιομηχανική Βραχιονίου Πρόθεσης [12/12] </vt:lpstr>
      <vt:lpstr>Ολική Αρθροπλαστική του Ώμου Εμβιομηχανική Ωμογλήνης  [1/7] </vt:lpstr>
      <vt:lpstr>Ολική Αρθροπλαστική του Ώμου Εμβιομηχανική Ωμογλήνης [2/7] </vt:lpstr>
      <vt:lpstr>Ολική Αρθροπλαστική του Ώμου Εμβιομηχανική Ωμογλήνης [3/7] </vt:lpstr>
      <vt:lpstr>Ολική Αρθροπλαστική του Ώμου Εμβιομηχανική Ωμογλήνης [4/7] </vt:lpstr>
      <vt:lpstr>Ολική Αρθροπλαστική του Ώμου Εμβιομηχανική Ωμογλήνης [5/7] </vt:lpstr>
      <vt:lpstr>Ολική Αρθροπλαστική του Ώμου Εμβιομηχανική Ωμογλήνης [6/7] </vt:lpstr>
      <vt:lpstr>Ολική Αρθροπλαστική του Ώμου Εμβιομηχανική Ωμογλήνης  [7/7] </vt:lpstr>
      <vt:lpstr>Παρουσίαση του PowerPoint</vt:lpstr>
      <vt:lpstr>Ανάστροφη Αρθροπλαστική Ώμου [1/5] </vt:lpstr>
      <vt:lpstr>Ανάστροφη Αρθροπλαστική Ώμου [2/5] </vt:lpstr>
      <vt:lpstr>Ανάστροφη Αρθροπλαστική Ώμου [3/5] </vt:lpstr>
      <vt:lpstr>Ανάστροφη Αρθροπλαστική Ώμου [4/5] </vt:lpstr>
      <vt:lpstr>Ανάστροφη Αρθροπλαστική Ώμου [5/5] </vt:lpstr>
      <vt:lpstr>Αρθροπλαστική του Ώμου  Χειρουργική Τεχνική</vt:lpstr>
      <vt:lpstr>Χειρουργικές Προσπελάσεις  </vt:lpstr>
      <vt:lpstr>Ανατομική Αρθροπλαστική του Ώμου  Χειρουργική Διαδικασία</vt:lpstr>
      <vt:lpstr>Χειρουργική Διαδικασία Ανατομικής ΟΑΩ [1/5] </vt:lpstr>
      <vt:lpstr>Χειρουργική Διαδικασία Ανατομικής ΟΑΩ [2/5] </vt:lpstr>
      <vt:lpstr>Χειρουργική Διαδικασία Ανατομικής ΟΑΩ  [3/5] </vt:lpstr>
      <vt:lpstr>Χειρουργική Διαδικασία Ανατομικής ΟΑΩ [4/5] </vt:lpstr>
      <vt:lpstr>Χειρουργική Διαδικασία Ανατομικής ΟΑΩ  [5/5] </vt:lpstr>
      <vt:lpstr>Ο Κανόνας «40/50/60»</vt:lpstr>
      <vt:lpstr>Ανάστροφη Αρθροπλαστική του Ώμου Χειρουργική Διαδικασία </vt:lpstr>
      <vt:lpstr>Χειρουργική Διαδικασία Ανάστροφης ΟΑΩ  [1/4] </vt:lpstr>
      <vt:lpstr>Χειρουργική Διαδικασία Ανάστροφης ΟΑΩ  [2/4] </vt:lpstr>
      <vt:lpstr>Χειρουργική Διαδικασία Ανάστροφης ΟΑΩ  [3/4] </vt:lpstr>
      <vt:lpstr>Χειρουργική Διαδικασία Ανάστροφης ΟΑΩ  [4/4] </vt:lpstr>
      <vt:lpstr>Αρθροπλαστική του Ώμου  Επιπλοκές</vt:lpstr>
      <vt:lpstr>Αρθροπλαστική του Ώμου   Επιπλοκές </vt:lpstr>
      <vt:lpstr>Αρθροπλαστική του Ώμου Δυσκαμψία</vt:lpstr>
      <vt:lpstr>Ανάστροφη Αρθροπλαστική Ώμου Φθορά Πολυαιθυλενίου  </vt:lpstr>
      <vt:lpstr>Τέλος Ενότητας</vt:lpstr>
      <vt:lpstr>Σημειώματα</vt:lpstr>
      <vt:lpstr>Αναφορά</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Κλινική Άσκηση στη Φυσικοθεραπεία Μυοσκελετικών Κακώσεων και Παθήσεων</dc:title>
  <dc:creator>opencourses@teiath.gr</dc:creator>
  <cp:lastModifiedBy>natasakar new</cp:lastModifiedBy>
  <cp:revision>32</cp:revision>
  <dcterms:created xsi:type="dcterms:W3CDTF">2015-01-09T13:35:10Z</dcterms:created>
  <dcterms:modified xsi:type="dcterms:W3CDTF">2015-03-27T14:06:55Z</dcterms:modified>
</cp:coreProperties>
</file>