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4" r:id="rId3"/>
    <p:sldMasterId id="2147483725" r:id="rId4"/>
  </p:sldMasterIdLst>
  <p:notesMasterIdLst>
    <p:notesMasterId r:id="rId61"/>
  </p:notesMasterIdLst>
  <p:handoutMasterIdLst>
    <p:handoutMasterId r:id="rId62"/>
  </p:handoutMasterIdLst>
  <p:sldIdLst>
    <p:sldId id="256"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21" r:id="rId54"/>
    <p:sldId id="262" r:id="rId55"/>
    <p:sldId id="269" r:id="rId56"/>
    <p:sldId id="319" r:id="rId57"/>
    <p:sldId id="320" r:id="rId58"/>
    <p:sldId id="266" r:id="rId59"/>
    <p:sldId id="261" r:id="rId60"/>
  </p:sldIdLst>
  <p:sldSz cx="9144000" cy="6858000" type="screen4x3"/>
  <p:notesSz cx="7104063" cy="10234613"/>
  <p:custDataLst>
    <p:tags r:id="rId6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396438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dirty="0">
              <a:solidFill>
                <a:srgbClr val="FFFFFF"/>
              </a:solidFill>
            </a:endParaRPr>
          </a:p>
        </p:txBody>
      </p:sp>
      <p:sp>
        <p:nvSpPr>
          <p:cNvPr id="5017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smtClean="0"/>
              <a:t>Kλικ για επεξεργασία του τίτλου</a:t>
            </a:r>
            <a:endParaRPr lang="el-G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smtClean="0"/>
              <a:t>Κάντε κλικ για να επεξεργαστείτε τον υπότιτλο του υποδείγματος</a:t>
            </a:r>
            <a:endParaRPr lang="el-GR"/>
          </a:p>
        </p:txBody>
      </p:sp>
      <p:sp>
        <p:nvSpPr>
          <p:cNvPr id="5" name="Rectangle 5"/>
          <p:cNvSpPr>
            <a:spLocks noGrp="1" noChangeArrowheads="1"/>
          </p:cNvSpPr>
          <p:nvPr>
            <p:ph type="ftr" sz="quarter" idx="10"/>
          </p:nvPr>
        </p:nvSpPr>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8E2ABB92-6011-4F41-9E24-9820A60E8E64}" type="slidenum">
              <a:rPr lang="el-GR"/>
              <a:pPr>
                <a:defRPr/>
              </a:pPr>
              <a:t>‹#›</a:t>
            </a:fld>
            <a:endParaRPr lang="el-GR" dirty="0"/>
          </a:p>
        </p:txBody>
      </p:sp>
      <p:sp>
        <p:nvSpPr>
          <p:cNvPr id="7" name="Rectangle 7"/>
          <p:cNvSpPr>
            <a:spLocks noGrp="1" noChangeArrowheads="1"/>
          </p:cNvSpPr>
          <p:nvPr>
            <p:ph type="dt" sz="quarter" idx="12"/>
          </p:nvPr>
        </p:nvSpPr>
        <p:spPr/>
        <p:txBody>
          <a:bodyPr/>
          <a:lstStyle>
            <a:lvl1pPr>
              <a:defRPr/>
            </a:lvl1pPr>
          </a:lstStyle>
          <a:p>
            <a:pPr>
              <a:defRPr/>
            </a:pPr>
            <a:endParaRPr lang="el-GR" dirty="0">
              <a:solidFill>
                <a:srgbClr val="FFFFFF"/>
              </a:solidFill>
            </a:endParaRPr>
          </a:p>
        </p:txBody>
      </p:sp>
    </p:spTree>
    <p:extLst>
      <p:ext uri="{BB962C8B-B14F-4D97-AF65-F5344CB8AC3E}">
        <p14:creationId xmlns:p14="http://schemas.microsoft.com/office/powerpoint/2010/main" val="1320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sz="3600" b="1"/>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052736"/>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334817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229600" cy="1090531"/>
          </a:xfrm>
        </p:spPr>
        <p:txBody>
          <a:bodyPr/>
          <a:lstStyle>
            <a:lvl1pPr>
              <a:defRPr sz="3600" b="1"/>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a:xfrm>
            <a:off x="457200" y="1556792"/>
            <a:ext cx="8229600" cy="4463008"/>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322519"/>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790449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F4274A-3E1F-429B-93CD-83637C754FB2}" type="slidenum">
              <a:rPr lang="el-GR"/>
              <a:pPr>
                <a:defRPr/>
              </a:pPr>
              <a:t>‹#›</a:t>
            </a:fld>
            <a:endParaRPr lang="el-GR" dirty="0"/>
          </a:p>
        </p:txBody>
      </p:sp>
    </p:spTree>
    <p:extLst>
      <p:ext uri="{BB962C8B-B14F-4D97-AF65-F5344CB8AC3E}">
        <p14:creationId xmlns:p14="http://schemas.microsoft.com/office/powerpoint/2010/main" val="425867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07B58-808E-42F4-9881-88645C632675}" type="slidenum">
              <a:rPr lang="el-GR"/>
              <a:pPr>
                <a:defRPr/>
              </a:pPr>
              <a:t>‹#›</a:t>
            </a:fld>
            <a:endParaRPr lang="el-GR" dirty="0"/>
          </a:p>
        </p:txBody>
      </p:sp>
    </p:spTree>
    <p:extLst>
      <p:ext uri="{BB962C8B-B14F-4D97-AF65-F5344CB8AC3E}">
        <p14:creationId xmlns:p14="http://schemas.microsoft.com/office/powerpoint/2010/main" val="1950900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CD191-6424-4621-81DE-459D13F2F860}" type="slidenum">
              <a:rPr lang="el-GR"/>
              <a:pPr>
                <a:defRPr/>
              </a:pPr>
              <a:t>‹#›</a:t>
            </a:fld>
            <a:endParaRPr lang="el-GR" dirty="0"/>
          </a:p>
        </p:txBody>
      </p:sp>
    </p:spTree>
    <p:extLst>
      <p:ext uri="{BB962C8B-B14F-4D97-AF65-F5344CB8AC3E}">
        <p14:creationId xmlns:p14="http://schemas.microsoft.com/office/powerpoint/2010/main" val="1839790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586E21-CE0C-477C-85B7-757B0DE2A1A3}" type="slidenum">
              <a:rPr lang="el-GR"/>
              <a:pPr>
                <a:defRPr/>
              </a:pPr>
              <a:t>‹#›</a:t>
            </a:fld>
            <a:endParaRPr lang="el-GR" dirty="0"/>
          </a:p>
        </p:txBody>
      </p:sp>
    </p:spTree>
    <p:extLst>
      <p:ext uri="{BB962C8B-B14F-4D97-AF65-F5344CB8AC3E}">
        <p14:creationId xmlns:p14="http://schemas.microsoft.com/office/powerpoint/2010/main" val="1611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D01522-B095-4E74-B527-DB930D27A770}" type="slidenum">
              <a:rPr lang="el-GR"/>
              <a:pPr>
                <a:defRPr/>
              </a:pPr>
              <a:t>‹#›</a:t>
            </a:fld>
            <a:endParaRPr lang="el-GR" dirty="0"/>
          </a:p>
        </p:txBody>
      </p:sp>
    </p:spTree>
    <p:extLst>
      <p:ext uri="{BB962C8B-B14F-4D97-AF65-F5344CB8AC3E}">
        <p14:creationId xmlns:p14="http://schemas.microsoft.com/office/powerpoint/2010/main" val="4021433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6E543F-9972-498B-BAC0-66756E033BB3}" type="slidenum">
              <a:rPr lang="el-GR"/>
              <a:pPr>
                <a:defRPr/>
              </a:pPr>
              <a:t>‹#›</a:t>
            </a:fld>
            <a:endParaRPr lang="el-GR" dirty="0"/>
          </a:p>
        </p:txBody>
      </p:sp>
    </p:spTree>
    <p:extLst>
      <p:ext uri="{BB962C8B-B14F-4D97-AF65-F5344CB8AC3E}">
        <p14:creationId xmlns:p14="http://schemas.microsoft.com/office/powerpoint/2010/main" val="38050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8D5C53-57CA-4069-AFD2-7C85A528B9DC}" type="slidenum">
              <a:rPr lang="el-GR"/>
              <a:pPr>
                <a:defRPr/>
              </a:pPr>
              <a:t>‹#›</a:t>
            </a:fld>
            <a:endParaRPr lang="el-GR" dirty="0"/>
          </a:p>
        </p:txBody>
      </p:sp>
    </p:spTree>
    <p:extLst>
      <p:ext uri="{BB962C8B-B14F-4D97-AF65-F5344CB8AC3E}">
        <p14:creationId xmlns:p14="http://schemas.microsoft.com/office/powerpoint/2010/main" val="1125843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Θέση ημερομηνίας 2"/>
          <p:cNvSpPr>
            <a:spLocks noGrp="1"/>
          </p:cNvSpPr>
          <p:nvPr>
            <p:ph type="dt" sz="half" idx="10"/>
          </p:nvPr>
        </p:nvSpPr>
        <p:spPr/>
        <p:txBody>
          <a:bodyPr/>
          <a:lstStyle/>
          <a:p>
            <a:pPr>
              <a:defRPr/>
            </a:pPr>
            <a:endParaRPr lang="el-GR" dirty="0">
              <a:solidFill>
                <a:srgbClr val="FFFFFF"/>
              </a:solidFill>
            </a:endParaRPr>
          </a:p>
        </p:txBody>
      </p:sp>
      <p:sp>
        <p:nvSpPr>
          <p:cNvPr id="4" name="Θέση υποσέλιδου 3"/>
          <p:cNvSpPr>
            <a:spLocks noGrp="1"/>
          </p:cNvSpPr>
          <p:nvPr>
            <p:ph type="ftr" sz="quarter" idx="11"/>
          </p:nvPr>
        </p:nvSpPr>
        <p:spPr/>
        <p:txBody>
          <a:bodyPr/>
          <a:lstStyle/>
          <a:p>
            <a:pPr>
              <a:defRPr/>
            </a:pPr>
            <a:endParaRPr lang="el-GR" dirty="0">
              <a:solidFill>
                <a:srgbClr val="FFFFFF"/>
              </a:solidFill>
            </a:endParaRPr>
          </a:p>
        </p:txBody>
      </p:sp>
      <p:sp>
        <p:nvSpPr>
          <p:cNvPr id="5" name="Θέση αριθμού διαφάνειας 4"/>
          <p:cNvSpPr>
            <a:spLocks noGrp="1"/>
          </p:cNvSpPr>
          <p:nvPr>
            <p:ph type="sldNum" sz="quarter" idx="12"/>
          </p:nvPr>
        </p:nvSpPr>
        <p:spPr/>
        <p:txBody>
          <a:body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2633371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2D035F-B9A4-46CB-98D6-3FAC25A8AB63}" type="slidenum">
              <a:rPr lang="el-GR"/>
              <a:pPr>
                <a:defRPr/>
              </a:pPr>
              <a:t>‹#›</a:t>
            </a:fld>
            <a:endParaRPr lang="el-GR" dirty="0"/>
          </a:p>
        </p:txBody>
      </p:sp>
    </p:spTree>
    <p:extLst>
      <p:ext uri="{BB962C8B-B14F-4D97-AF65-F5344CB8AC3E}">
        <p14:creationId xmlns:p14="http://schemas.microsoft.com/office/powerpoint/2010/main" val="1365272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r>
              <a:rPr lang="el-GR" noProof="0" dirty="0" smtClean="0"/>
              <a:t>Κάντε κλικ στο εικονίδιο για να προσθέσετε έναν πίνακα</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193FA-F154-4751-AE67-3038BDA3C1C7}" type="slidenum">
              <a:rPr lang="el-GR"/>
              <a:pPr>
                <a:defRPr/>
              </a:pPr>
              <a:t>‹#›</a:t>
            </a:fld>
            <a:endParaRPr lang="el-GR" dirty="0"/>
          </a:p>
        </p:txBody>
      </p:sp>
    </p:spTree>
    <p:extLst>
      <p:ext uri="{BB962C8B-B14F-4D97-AF65-F5344CB8AC3E}">
        <p14:creationId xmlns:p14="http://schemas.microsoft.com/office/powerpoint/2010/main" val="1730413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FB8F1-E99E-4B35-A2F6-AAA4A5788990}" type="slidenum">
              <a:rPr lang="el-GR"/>
              <a:pPr>
                <a:defRPr/>
              </a:pPr>
              <a:t>‹#›</a:t>
            </a:fld>
            <a:endParaRPr lang="el-GR" dirty="0"/>
          </a:p>
        </p:txBody>
      </p:sp>
    </p:spTree>
    <p:extLst>
      <p:ext uri="{BB962C8B-B14F-4D97-AF65-F5344CB8AC3E}">
        <p14:creationId xmlns:p14="http://schemas.microsoft.com/office/powerpoint/2010/main" val="44674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EDAB8-1772-4A76-A910-7FF9010558EB}" type="slidenum">
              <a:rPr lang="el-GR"/>
              <a:pPr>
                <a:defRPr/>
              </a:pPr>
              <a:t>‹#›</a:t>
            </a:fld>
            <a:endParaRPr lang="el-GR" dirty="0"/>
          </a:p>
        </p:txBody>
      </p:sp>
    </p:spTree>
    <p:extLst>
      <p:ext uri="{BB962C8B-B14F-4D97-AF65-F5344CB8AC3E}">
        <p14:creationId xmlns:p14="http://schemas.microsoft.com/office/powerpoint/2010/main" val="2958080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xfrm>
            <a:off x="6876256" y="6237312"/>
            <a:ext cx="2133600" cy="476250"/>
          </a:xfrm>
          <a:ln/>
        </p:spPr>
        <p:txBody>
          <a:bodyPr/>
          <a:lstStyle>
            <a:lvl1pPr>
              <a:defRPr/>
            </a:lvl1pPr>
          </a:lstStyle>
          <a:p>
            <a:pPr>
              <a:defRPr/>
            </a:pPr>
            <a:fld id="{8E1E4C69-F127-4E0A-B5BA-8E15EBCF7F93}" type="slidenum">
              <a:rPr lang="el-GR"/>
              <a:pPr>
                <a:defRPr/>
              </a:pPr>
              <a:t>‹#›</a:t>
            </a:fld>
            <a:endParaRPr lang="el-GR" dirty="0"/>
          </a:p>
        </p:txBody>
      </p:sp>
    </p:spTree>
    <p:extLst>
      <p:ext uri="{BB962C8B-B14F-4D97-AF65-F5344CB8AC3E}">
        <p14:creationId xmlns:p14="http://schemas.microsoft.com/office/powerpoint/2010/main" val="263077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1"/>
            <a:ext cx="4047067"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ClipArt 3"/>
          <p:cNvSpPr>
            <a:spLocks noGrp="1"/>
          </p:cNvSpPr>
          <p:nvPr>
            <p:ph type="clipArt" sz="half" idx="2"/>
          </p:nvPr>
        </p:nvSpPr>
        <p:spPr>
          <a:xfrm>
            <a:off x="4639733" y="1600201"/>
            <a:ext cx="4047067" cy="4525963"/>
          </a:xfrm>
        </p:spPr>
        <p:txBody>
          <a:bodyPr/>
          <a:lstStyle/>
          <a:p>
            <a:pPr lvl="0"/>
            <a:endParaRPr lang="el-GR"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EE2F3F-F837-48C9-93E6-F842AC59F008}" type="slidenum">
              <a:rPr lang="el-GR" altLang="el-GR"/>
              <a:pPr>
                <a:defRPr/>
              </a:pPr>
              <a:t>‹#›</a:t>
            </a:fld>
            <a:endParaRPr lang="el-GR" altLang="el-GR" dirty="0"/>
          </a:p>
        </p:txBody>
      </p:sp>
    </p:spTree>
    <p:extLst>
      <p:ext uri="{BB962C8B-B14F-4D97-AF65-F5344CB8AC3E}">
        <p14:creationId xmlns:p14="http://schemas.microsoft.com/office/powerpoint/2010/main" val="1846674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76228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3608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7546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272178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23743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35262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32050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57340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948594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52954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889032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704122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50753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42826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864743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6094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32948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527467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301950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513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1.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effectLst>
                  <a:outerShdw blurRad="38100" dist="38100" dir="2700000" algn="tl">
                    <a:srgbClr val="000000"/>
                  </a:outerShdw>
                </a:effectLst>
                <a:latin typeface="Arial" charset="0"/>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375300557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ctr" rtl="0" eaLnBrk="1" fontAlgn="base" hangingPunct="1">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1" fontAlgn="base" latinLnBrk="0" hangingPunct="1">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49304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438091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orthop.washington.edu/orthodev/drupal/sites/default/files/Portals/21/LiveContent/10475/Images/figure2.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1.bp.blogspot.com/_1EmsgX2RU3Y/SRqx6jJKi_I/AAAAAAAAAwY/nuKNr1JqB8Q/s320/exercise1.gi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980728"/>
            <a:ext cx="9144000" cy="1754079"/>
          </a:xfrm>
        </p:spPr>
        <p:txBody>
          <a:bodyPr>
            <a:noAutofit/>
          </a:bodyPr>
          <a:lstStyle/>
          <a:p>
            <a:pPr lvl="1" algn="ctr"/>
            <a:r>
              <a:rPr lang="el-GR" sz="3600" b="1" dirty="0" smtClean="0">
                <a:solidFill>
                  <a:schemeClr val="tx1"/>
                </a:solidFill>
                <a:latin typeface="+mn-lt"/>
              </a:rPr>
              <a:t>Κλινική Άσκηση στη Φυσικοθεραπεία Μυοσκελετικών Κακώσεων και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0" y="2662799"/>
            <a:ext cx="9144000" cy="1296145"/>
          </a:xfrm>
        </p:spPr>
        <p:txBody>
          <a:bodyPr>
            <a:normAutofit/>
          </a:bodyPr>
          <a:lstStyle/>
          <a:p>
            <a:pPr>
              <a:spcBef>
                <a:spcPts val="0"/>
              </a:spcBef>
              <a:spcAft>
                <a:spcPts val="1200"/>
              </a:spcAft>
            </a:pPr>
            <a:r>
              <a:rPr lang="el-GR" sz="2600" b="1" dirty="0" smtClean="0"/>
              <a:t>Ενότητα 13</a:t>
            </a:r>
            <a:r>
              <a:rPr lang="el-GR" sz="2600" dirty="0"/>
              <a:t>: Φυσικοθεραπευτική Αποκατάσταση μετά από Αρθροπλαστική Ώμου</a:t>
            </a:r>
            <a:endParaRPr lang="en-US" sz="26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79333" y="3729806"/>
            <a:ext cx="4452707" cy="923330"/>
          </a:xfrm>
          <a:prstGeom prst="rect">
            <a:avLst/>
          </a:prstGeom>
          <a:noFill/>
        </p:spPr>
        <p:txBody>
          <a:bodyPr wrap="square" rtlCol="0">
            <a:spAutoFit/>
          </a:bodyPr>
          <a:lstStyle/>
          <a:p>
            <a:r>
              <a:rPr lang="el-GR" b="1" dirty="0" smtClean="0">
                <a:solidFill>
                  <a:prstClr val="black"/>
                </a:solidFill>
                <a:latin typeface="+mn-lt"/>
              </a:rPr>
              <a:t>Δρ.</a:t>
            </a:r>
            <a:r>
              <a:rPr lang="el-GR" dirty="0" smtClean="0">
                <a:solidFill>
                  <a:prstClr val="black"/>
                </a:solidFill>
                <a:latin typeface="+mn-lt"/>
              </a:rPr>
              <a:t> </a:t>
            </a:r>
            <a:r>
              <a:rPr lang="el-GR" b="1" dirty="0" smtClean="0">
                <a:solidFill>
                  <a:prstClr val="black"/>
                </a:solidFill>
                <a:latin typeface="+mn-lt"/>
              </a:rPr>
              <a:t>Γεώργιος Παπαθανασίου,</a:t>
            </a:r>
            <a:r>
              <a:rPr lang="el-GR" dirty="0" smtClean="0">
                <a:solidFill>
                  <a:prstClr val="black"/>
                </a:solidFill>
                <a:latin typeface="+mn-lt"/>
              </a:rPr>
              <a:t> ΦΘ, </a:t>
            </a:r>
            <a:r>
              <a:rPr lang="en-US" dirty="0" smtClean="0">
                <a:solidFill>
                  <a:prstClr val="black"/>
                </a:solidFill>
                <a:latin typeface="+mn-lt"/>
              </a:rPr>
              <a:t>MSc, PhD</a:t>
            </a:r>
            <a:endParaRPr lang="el-GR" dirty="0" smtClean="0">
              <a:solidFill>
                <a:prstClr val="black"/>
              </a:solidFill>
              <a:latin typeface="+mn-lt"/>
            </a:endParaRPr>
          </a:p>
          <a:p>
            <a:r>
              <a:rPr lang="el-GR" dirty="0" smtClean="0">
                <a:solidFill>
                  <a:prstClr val="black"/>
                </a:solidFill>
                <a:latin typeface="+mn-lt"/>
              </a:rPr>
              <a:t>Αναπληρωτής Καθηγητής</a:t>
            </a:r>
          </a:p>
          <a:p>
            <a:r>
              <a:rPr lang="el-GR" dirty="0" smtClean="0">
                <a:solidFill>
                  <a:prstClr val="black"/>
                </a:solidFill>
                <a:latin typeface="+mn-lt"/>
              </a:rPr>
              <a:t>Τμήμα Φυσικοθεραπείας – ΤΕΙ Αθήνας</a:t>
            </a:r>
          </a:p>
        </p:txBody>
      </p:sp>
      <p:sp>
        <p:nvSpPr>
          <p:cNvPr id="14" name="TextBox 3"/>
          <p:cNvSpPr txBox="1"/>
          <p:nvPr/>
        </p:nvSpPr>
        <p:spPr>
          <a:xfrm>
            <a:off x="5040560" y="3729806"/>
            <a:ext cx="3923928" cy="923330"/>
          </a:xfrm>
          <a:prstGeom prst="rect">
            <a:avLst/>
          </a:prstGeom>
          <a:noFill/>
        </p:spPr>
        <p:txBody>
          <a:bodyPr wrap="square" rtlCol="0">
            <a:spAutoFit/>
          </a:bodyPr>
          <a:lstStyle/>
          <a:p>
            <a:r>
              <a:rPr lang="el-GR" b="1" dirty="0" smtClean="0">
                <a:solidFill>
                  <a:prstClr val="black"/>
                </a:solidFill>
                <a:latin typeface="+mn-lt"/>
              </a:rPr>
              <a:t>Σοφία Στάση, </a:t>
            </a:r>
            <a:r>
              <a:rPr lang="el-GR" dirty="0" smtClean="0">
                <a:solidFill>
                  <a:prstClr val="black"/>
                </a:solidFill>
                <a:latin typeface="+mn-lt"/>
              </a:rPr>
              <a:t>ΦΘ</a:t>
            </a:r>
            <a:r>
              <a:rPr lang="el-GR" b="1" dirty="0" smtClean="0">
                <a:solidFill>
                  <a:prstClr val="black"/>
                </a:solidFill>
                <a:latin typeface="+mn-lt"/>
              </a:rPr>
              <a:t>,</a:t>
            </a:r>
            <a:r>
              <a:rPr lang="el-GR" dirty="0" smtClean="0">
                <a:solidFill>
                  <a:prstClr val="black"/>
                </a:solidFill>
                <a:latin typeface="+mn-lt"/>
              </a:rPr>
              <a:t> </a:t>
            </a:r>
            <a:r>
              <a:rPr lang="en-US" dirty="0" smtClean="0">
                <a:solidFill>
                  <a:prstClr val="black"/>
                </a:solidFill>
                <a:latin typeface="+mn-lt"/>
              </a:rPr>
              <a:t>MSc</a:t>
            </a:r>
            <a:endParaRPr lang="el-GR" dirty="0" smtClean="0">
              <a:solidFill>
                <a:prstClr val="black"/>
              </a:solidFill>
              <a:latin typeface="+mn-lt"/>
            </a:endParaRPr>
          </a:p>
          <a:p>
            <a:r>
              <a:rPr lang="el-GR" dirty="0" smtClean="0">
                <a:solidFill>
                  <a:prstClr val="black"/>
                </a:solidFill>
                <a:latin typeface="+mn-lt"/>
              </a:rPr>
              <a:t>Εργαστηριακή Συνεργάτης</a:t>
            </a:r>
          </a:p>
          <a:p>
            <a:r>
              <a:rPr lang="el-GR" dirty="0" smtClean="0">
                <a:solidFill>
                  <a:prstClr val="black"/>
                </a:solidFill>
                <a:latin typeface="+mn-lt"/>
              </a:rPr>
              <a:t>Τμήμα Φυσικοθεραπείας – ΤΕΙ Αθήνας</a:t>
            </a:r>
          </a:p>
        </p:txBody>
      </p:sp>
      <p:sp>
        <p:nvSpPr>
          <p:cNvPr id="15" name="TextBox 3"/>
          <p:cNvSpPr txBox="1"/>
          <p:nvPr/>
        </p:nvSpPr>
        <p:spPr>
          <a:xfrm>
            <a:off x="2857734" y="4757082"/>
            <a:ext cx="3586474" cy="369332"/>
          </a:xfrm>
          <a:prstGeom prst="rect">
            <a:avLst/>
          </a:prstGeom>
          <a:noFill/>
        </p:spPr>
        <p:txBody>
          <a:bodyPr wrap="square" rtlCol="0">
            <a:spAutoFit/>
          </a:bodyPr>
          <a:lstStyle/>
          <a:p>
            <a:r>
              <a:rPr lang="el-GR" b="1" dirty="0" smtClean="0">
                <a:solidFill>
                  <a:srgbClr val="000000"/>
                </a:solidFill>
                <a:latin typeface="+mn-lt"/>
              </a:rPr>
              <a:t>Ιωάννης Μάκρας, </a:t>
            </a:r>
            <a:r>
              <a:rPr lang="el-GR" dirty="0" smtClean="0">
                <a:solidFill>
                  <a:srgbClr val="000000"/>
                </a:solidFill>
                <a:latin typeface="+mn-lt"/>
              </a:rPr>
              <a:t>ΦΘ,</a:t>
            </a:r>
            <a:r>
              <a:rPr lang="el-GR" b="1" dirty="0" smtClean="0">
                <a:solidFill>
                  <a:srgbClr val="000000"/>
                </a:solidFill>
                <a:latin typeface="+mn-lt"/>
              </a:rPr>
              <a:t> </a:t>
            </a:r>
            <a:r>
              <a:rPr lang="en-US" dirty="0" smtClean="0">
                <a:solidFill>
                  <a:srgbClr val="000000"/>
                </a:solidFill>
                <a:latin typeface="+mn-lt"/>
              </a:rPr>
              <a:t>MSc</a:t>
            </a:r>
            <a:endParaRPr lang="el-GR" dirty="0" smtClean="0">
              <a:solidFill>
                <a:srgbClr val="000000"/>
              </a:solidFill>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 </a:t>
            </a:r>
            <a:r>
              <a:rPr lang="el-GR" sz="3200" baseline="-16000" dirty="0" smtClean="0">
                <a:effectLst>
                  <a:outerShdw blurRad="38100" dist="38100" dir="2700000" algn="tl">
                    <a:srgbClr val="000000">
                      <a:alpha val="43137"/>
                    </a:srgbClr>
                  </a:outerShdw>
                </a:effectLst>
              </a:rPr>
              <a:t>[2/7]</a:t>
            </a:r>
            <a:endParaRPr lang="el-GR" dirty="0"/>
          </a:p>
        </p:txBody>
      </p:sp>
      <p:sp>
        <p:nvSpPr>
          <p:cNvPr id="3" name="2 - Θέση περιεχομένου"/>
          <p:cNvSpPr>
            <a:spLocks noGrp="1"/>
          </p:cNvSpPr>
          <p:nvPr>
            <p:ph idx="1"/>
          </p:nvPr>
        </p:nvSpPr>
        <p:spPr>
          <a:xfrm>
            <a:off x="179512" y="1412776"/>
            <a:ext cx="8712968" cy="4896544"/>
          </a:xfrm>
        </p:spPr>
        <p:txBody>
          <a:bodyPr/>
          <a:lstStyle/>
          <a:p>
            <a:pPr marL="271463" lvl="0" indent="-271463">
              <a:buSzPct val="100000"/>
            </a:pPr>
            <a:r>
              <a:rPr lang="el-GR" dirty="0" smtClean="0"/>
              <a:t>Τα </a:t>
            </a:r>
            <a:r>
              <a:rPr lang="el-GR" b="1" dirty="0" smtClean="0"/>
              <a:t>Φυσικά Μέσα και η Ηλεκτροθεραπεία </a:t>
            </a:r>
            <a:r>
              <a:rPr lang="el-GR" dirty="0" smtClean="0"/>
              <a:t>αποτελούν αναπόσπαστο μέρος της φυσικοθεραπευτικής αποκατάστασης:</a:t>
            </a:r>
          </a:p>
          <a:p>
            <a:pPr marL="541338" lvl="0" indent="-269875">
              <a:buSzPct val="100000"/>
              <a:buFont typeface="Wingdings" pitchFamily="2" charset="2"/>
              <a:buChar char="§"/>
            </a:pPr>
            <a:r>
              <a:rPr lang="el-GR" dirty="0" smtClean="0"/>
              <a:t>Για την αντιμετώπιση του πόνου προτείνεται, σε όλη τη διάρκεια της αποκατάστασης η εφαρμογή διαδερμικού ηλεκτρικού νευρικού ερεθισμού (</a:t>
            </a:r>
            <a:r>
              <a:rPr lang="en-US" dirty="0" smtClean="0"/>
              <a:t>TENS</a:t>
            </a:r>
            <a:r>
              <a:rPr lang="el-GR" dirty="0" smtClean="0"/>
              <a:t>),</a:t>
            </a:r>
          </a:p>
          <a:p>
            <a:pPr marL="541338" lvl="0" indent="-269875">
              <a:buSzPct val="100000"/>
              <a:buFont typeface="Wingdings" pitchFamily="2" charset="2"/>
              <a:buChar char="§"/>
            </a:pPr>
            <a:r>
              <a:rPr lang="el-GR" dirty="0" smtClean="0"/>
              <a:t>Κατά την περίοδο της μέγιστης προστασίας, η συχνή εφαρμογή ψυχρών επιθεμάτων, τόσο κατά τη διάρκεια της ημέρας όσο και μετά τ</a:t>
            </a:r>
            <a:r>
              <a:rPr lang="en-US" dirty="0" smtClean="0"/>
              <a:t>o</a:t>
            </a:r>
            <a:r>
              <a:rPr lang="el-GR" dirty="0" smtClean="0"/>
              <a:t> πρόγραμμα των ασκήσεων, συμβάλει στην ελάττωση του οιδήματος και στη μείωση του πόνου. </a:t>
            </a:r>
          </a:p>
          <a:p>
            <a:pPr marL="541338" lvl="0" indent="-269875">
              <a:buSzPct val="100000"/>
              <a:buFont typeface="Wingdings" pitchFamily="2" charset="2"/>
              <a:buChar char="§"/>
            </a:pPr>
            <a:r>
              <a:rPr lang="el-GR" dirty="0" smtClean="0"/>
              <a:t>Αργότερα, πριν από την κινησιοθεραπεία, συνίσταται η χρήση θερμών επιθεμάτων με σκοπό τη μυϊκή χαλάρωση, την ελάττωση της σκληρότητας και της αντίστασης που προβάλλουν οι κολλαγόνοι ιστοί των θυλακοσυνδεσμικών στοιχείων, και τη διευκόλυνση της κινητοποίησης του μέλους. </a:t>
            </a:r>
          </a:p>
          <a:p>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9</a:t>
            </a:fld>
            <a:endParaRPr lang="el-GR" dirty="0"/>
          </a:p>
        </p:txBody>
      </p:sp>
    </p:spTree>
    <p:extLst>
      <p:ext uri="{BB962C8B-B14F-4D97-AF65-F5344CB8AC3E}">
        <p14:creationId xmlns:p14="http://schemas.microsoft.com/office/powerpoint/2010/main" val="3115630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algn="ctr" eaLnBrk="1" hangingPunct="1"/>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effectLst>
                  <a:outerShdw blurRad="38100" dist="38100" dir="2700000" algn="tl">
                    <a:srgbClr val="000000">
                      <a:alpha val="43137"/>
                    </a:srgbClr>
                  </a:outerShdw>
                </a:effectLst>
                <a:latin typeface="Arial Narrow" panose="020B0606020202030204" pitchFamily="34" charset="0"/>
              </a:rPr>
              <a:t>[3/</a:t>
            </a:r>
            <a:r>
              <a:rPr lang="el-GR" sz="3200" baseline="-16000" dirty="0" smtClean="0">
                <a:effectLst>
                  <a:outerShdw blurRad="38100" dist="38100" dir="2700000" algn="tl">
                    <a:srgbClr val="000000">
                      <a:alpha val="43137"/>
                    </a:srgbClr>
                  </a:outerShdw>
                </a:effectLst>
              </a:rPr>
              <a:t>7</a:t>
            </a:r>
            <a:r>
              <a:rPr lang="el-GR" sz="3200" b="1" baseline="-16000" dirty="0" smtClean="0">
                <a:effectLst>
                  <a:outerShdw blurRad="38100" dist="38100" dir="2700000" algn="tl">
                    <a:srgbClr val="000000">
                      <a:alpha val="43137"/>
                    </a:srgbClr>
                  </a:outerShdw>
                </a:effectLst>
                <a:latin typeface="Arial Narrow" panose="020B0606020202030204" pitchFamily="34" charset="0"/>
              </a:rPr>
              <a:t>]</a:t>
            </a:r>
          </a:p>
        </p:txBody>
      </p:sp>
      <p:sp>
        <p:nvSpPr>
          <p:cNvPr id="6" name="Θέση περιεχομένου 5"/>
          <p:cNvSpPr>
            <a:spLocks noGrp="1"/>
          </p:cNvSpPr>
          <p:nvPr>
            <p:ph idx="1"/>
          </p:nvPr>
        </p:nvSpPr>
        <p:spPr>
          <a:xfrm>
            <a:off x="251520" y="1340768"/>
            <a:ext cx="8640960" cy="1152128"/>
          </a:xfrm>
        </p:spPr>
        <p:txBody>
          <a:bodyPr/>
          <a:lstStyle/>
          <a:p>
            <a:pPr marL="271463" indent="-271463" eaLnBrk="0" hangingPunct="0">
              <a:spcBef>
                <a:spcPct val="50000"/>
              </a:spcBef>
              <a:buSzPct val="100000"/>
              <a:defRPr/>
            </a:pPr>
            <a:r>
              <a:rPr lang="el-GR" dirty="0" smtClean="0">
                <a:solidFill>
                  <a:srgbClr val="000000"/>
                </a:solidFill>
              </a:rPr>
              <a:t>Η γρήγορη έναρξη του προγράμματος κινησιοθεραπείας και η συνεχής συνεργασία με τον χειρουργό αποτελούν ουσιαστικές παραμέτρους για την επιτυχία της φυσικοθεραπευτικής παρέμβασης.</a:t>
            </a:r>
          </a:p>
        </p:txBody>
      </p:sp>
      <p:sp>
        <p:nvSpPr>
          <p:cNvPr id="4" name="Θέση αριθμού διαφάνειας 3"/>
          <p:cNvSpPr>
            <a:spLocks noGrp="1"/>
          </p:cNvSpPr>
          <p:nvPr>
            <p:ph type="sldNum" sz="quarter" idx="12"/>
          </p:nvPr>
        </p:nvSpPr>
        <p:spPr>
          <a:xfrm>
            <a:off x="8460432" y="6337126"/>
            <a:ext cx="648072" cy="476250"/>
          </a:xfrm>
        </p:spPr>
        <p:txBody>
          <a:bodyPr/>
          <a:lstStyle/>
          <a:p>
            <a:pPr>
              <a:defRPr/>
            </a:pPr>
            <a:fld id="{8198C6A6-8556-485F-81D9-A8F098D09877}" type="slidenum">
              <a:rPr lang="el-GR" smtClean="0"/>
              <a:pPr>
                <a:defRPr/>
              </a:pPr>
              <a:t>10</a:t>
            </a:fld>
            <a:endParaRPr lang="el-GR" dirty="0"/>
          </a:p>
        </p:txBody>
      </p:sp>
      <p:sp>
        <p:nvSpPr>
          <p:cNvPr id="10" name="Θέση περιεχομένου 5"/>
          <p:cNvSpPr txBox="1">
            <a:spLocks/>
          </p:cNvSpPr>
          <p:nvPr/>
        </p:nvSpPr>
        <p:spPr bwMode="auto">
          <a:xfrm>
            <a:off x="251520" y="2564904"/>
            <a:ext cx="4464496"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1463" indent="-271463" eaLnBrk="0" hangingPunct="0">
              <a:spcBef>
                <a:spcPct val="50000"/>
              </a:spcBef>
              <a:buClr>
                <a:srgbClr val="A50021"/>
              </a:buClr>
              <a:buSzPct val="100000"/>
              <a:buFont typeface="Wingdings" panose="05000000000000000000" pitchFamily="2" charset="2"/>
              <a:buChar char="Ø"/>
              <a:defRPr/>
            </a:pPr>
            <a:r>
              <a:rPr lang="el-GR" sz="2200" kern="0" dirty="0" smtClean="0">
                <a:solidFill>
                  <a:srgbClr val="000000"/>
                </a:solidFill>
                <a:latin typeface="Calibri" panose="020F0502020204030204" pitchFamily="34" charset="0"/>
                <a:cs typeface="Calibri" panose="020F0502020204030204" pitchFamily="34" charset="0"/>
              </a:rPr>
              <a:t>Κατά τις πρώτες 2 έως 4 μετεγχειρητικές εβδομάδες, τοποθετείται ειδικός προστατευτικός νάρθηκας ακινητοποίησης</a:t>
            </a:r>
            <a:r>
              <a:rPr lang="el-GR" sz="2200" kern="0" dirty="0">
                <a:solidFill>
                  <a:srgbClr val="000000"/>
                </a:solidFill>
                <a:latin typeface="Calibri" panose="020F0502020204030204" pitchFamily="34" charset="0"/>
                <a:cs typeface="Calibri" panose="020F0502020204030204" pitchFamily="34" charset="0"/>
              </a:rPr>
              <a:t> </a:t>
            </a:r>
            <a:r>
              <a:rPr lang="el-GR" sz="2200" kern="0" dirty="0" smtClean="0">
                <a:solidFill>
                  <a:srgbClr val="000000"/>
                </a:solidFill>
                <a:latin typeface="Calibri" panose="020F0502020204030204" pitchFamily="34" charset="0"/>
                <a:cs typeface="Calibri" panose="020F0502020204030204" pitchFamily="34" charset="0"/>
              </a:rPr>
              <a:t>(εικόνες α, β).</a:t>
            </a:r>
            <a:r>
              <a:rPr lang="el-GR" sz="2200" dirty="0" smtClean="0">
                <a:solidFill>
                  <a:srgbClr val="FFFFFF"/>
                </a:solidFill>
              </a:rPr>
              <a:t> </a:t>
            </a:r>
          </a:p>
        </p:txBody>
      </p:sp>
      <p:sp>
        <p:nvSpPr>
          <p:cNvPr id="13" name="Θέση περιεχομένου 5"/>
          <p:cNvSpPr txBox="1">
            <a:spLocks/>
          </p:cNvSpPr>
          <p:nvPr/>
        </p:nvSpPr>
        <p:spPr bwMode="auto">
          <a:xfrm>
            <a:off x="107504" y="4437112"/>
            <a:ext cx="8964488" cy="2160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0" hangingPunct="0">
              <a:spcBef>
                <a:spcPts val="0"/>
              </a:spcBef>
              <a:buClr>
                <a:srgbClr val="A50021"/>
              </a:buClr>
              <a:buSzPct val="100000"/>
              <a:defRPr/>
            </a:pPr>
            <a:r>
              <a:rPr lang="el-GR" sz="2200" b="1" dirty="0" smtClean="0">
                <a:solidFill>
                  <a:srgbClr val="000000"/>
                </a:solidFill>
                <a:latin typeface="Calibri" pitchFamily="34" charset="0"/>
              </a:rPr>
              <a:t>Παρατήρηση 1</a:t>
            </a:r>
            <a:r>
              <a:rPr lang="el-GR" sz="2200" dirty="0" smtClean="0">
                <a:solidFill>
                  <a:srgbClr val="000000"/>
                </a:solidFill>
                <a:latin typeface="Calibri" pitchFamily="34" charset="0"/>
              </a:rPr>
              <a:t>: Εάν έχει πραγματοποιηθεί θωρακοδελτοειδής</a:t>
            </a:r>
            <a:r>
              <a:rPr lang="el-GR" sz="2400" dirty="0" smtClean="0">
                <a:solidFill>
                  <a:srgbClr val="FFFFFF"/>
                </a:solidFill>
              </a:rPr>
              <a:t> </a:t>
            </a:r>
            <a:r>
              <a:rPr lang="el-GR" sz="2200" dirty="0" smtClean="0">
                <a:solidFill>
                  <a:srgbClr val="000000"/>
                </a:solidFill>
                <a:latin typeface="Calibri" pitchFamily="34" charset="0"/>
              </a:rPr>
              <a:t>προσπέλαση, το μέλος ακινητοποιείται σε προσαγωγή, έσω στροφή και μικρή κάμψη ώστε η κεφαλή της βραχιόνιας πρόθεσης να κλίνει ελαφρά προς τα πίσω και να μην είναι υπό τάση ο χειρουργικά παρασκευασμένος υποπλάτιος</a:t>
            </a:r>
            <a:r>
              <a:rPr lang="el-GR" sz="2200" kern="0" dirty="0" smtClean="0">
                <a:solidFill>
                  <a:srgbClr val="000000"/>
                </a:solidFill>
                <a:latin typeface="Calibri" panose="020F0502020204030204" pitchFamily="34" charset="0"/>
                <a:cs typeface="Calibri" panose="020F0502020204030204" pitchFamily="34" charset="0"/>
              </a:rPr>
              <a:t> (εικόνα α)</a:t>
            </a:r>
            <a:r>
              <a:rPr lang="el-GR" sz="2200" dirty="0" smtClean="0">
                <a:solidFill>
                  <a:srgbClr val="000000"/>
                </a:solidFill>
                <a:latin typeface="Calibri" pitchFamily="34" charset="0"/>
              </a:rPr>
              <a:t>. </a:t>
            </a:r>
            <a:r>
              <a:rPr lang="el-GR" sz="2200" b="1" dirty="0">
                <a:solidFill>
                  <a:srgbClr val="000000"/>
                </a:solidFill>
                <a:latin typeface="Calibri" pitchFamily="34" charset="0"/>
              </a:rPr>
              <a:t>Παρατήρηση </a:t>
            </a:r>
            <a:r>
              <a:rPr lang="el-GR" sz="2200" b="1" dirty="0" smtClean="0">
                <a:solidFill>
                  <a:srgbClr val="000000"/>
                </a:solidFill>
                <a:latin typeface="Calibri" pitchFamily="34" charset="0"/>
              </a:rPr>
              <a:t>2</a:t>
            </a:r>
            <a:r>
              <a:rPr lang="el-GR" sz="2200" dirty="0" smtClean="0">
                <a:solidFill>
                  <a:srgbClr val="000000"/>
                </a:solidFill>
                <a:latin typeface="Calibri" pitchFamily="34" charset="0"/>
              </a:rPr>
              <a:t>: Εάν έχει γίνει χειρουργική αποκατάσταση</a:t>
            </a:r>
            <a:r>
              <a:rPr lang="en-US" sz="2200" dirty="0" smtClean="0">
                <a:solidFill>
                  <a:srgbClr val="000000"/>
                </a:solidFill>
                <a:latin typeface="Calibri" pitchFamily="34" charset="0"/>
              </a:rPr>
              <a:t>/</a:t>
            </a:r>
            <a:r>
              <a:rPr lang="el-GR" sz="2200" dirty="0" smtClean="0">
                <a:solidFill>
                  <a:srgbClr val="000000"/>
                </a:solidFill>
                <a:latin typeface="Calibri" pitchFamily="34" charset="0"/>
              </a:rPr>
              <a:t>συρραφή του στροφικού πετάλου, το άκρο ακινητοποιείται σε μικρή απαγωγή</a:t>
            </a:r>
            <a:r>
              <a:rPr lang="el-GR" sz="2200" dirty="0">
                <a:solidFill>
                  <a:srgbClr val="000000"/>
                </a:solidFill>
                <a:latin typeface="Calibri" pitchFamily="34" charset="0"/>
              </a:rPr>
              <a:t> </a:t>
            </a:r>
            <a:r>
              <a:rPr lang="el-GR" sz="2200" kern="0" dirty="0" smtClean="0">
                <a:solidFill>
                  <a:srgbClr val="000000"/>
                </a:solidFill>
                <a:latin typeface="Calibri" panose="020F0502020204030204" pitchFamily="34" charset="0"/>
                <a:cs typeface="Calibri" panose="020F0502020204030204" pitchFamily="34" charset="0"/>
              </a:rPr>
              <a:t>(εικόνα β).</a:t>
            </a:r>
          </a:p>
        </p:txBody>
      </p:sp>
      <p:pic>
        <p:nvPicPr>
          <p:cNvPr id="1027" name="Picture 3"/>
          <p:cNvPicPr>
            <a:picLocks noChangeAspect="1" noChangeArrowheads="1"/>
          </p:cNvPicPr>
          <p:nvPr/>
        </p:nvPicPr>
        <p:blipFill>
          <a:blip r:embed="rId3" cstate="print"/>
          <a:srcRect/>
          <a:stretch>
            <a:fillRect/>
          </a:stretch>
        </p:blipFill>
        <p:spPr bwMode="auto">
          <a:xfrm>
            <a:off x="4788024" y="2591089"/>
            <a:ext cx="4086454" cy="1485983"/>
          </a:xfrm>
          <a:prstGeom prst="rect">
            <a:avLst/>
          </a:prstGeom>
          <a:ln w="38100" cap="sq" cmpd="thickThin">
            <a:solidFill>
              <a:srgbClr val="000000"/>
            </a:solidFill>
            <a:prstDash val="solid"/>
            <a:miter lim="800000"/>
          </a:ln>
          <a:effectLst>
            <a:innerShdw blurRad="76200">
              <a:srgbClr val="000000"/>
            </a:innerShdw>
          </a:effectLst>
        </p:spPr>
      </p:pic>
      <p:sp>
        <p:nvSpPr>
          <p:cNvPr id="16" name="Ορθογώνιο 8"/>
          <p:cNvSpPr/>
          <p:nvPr/>
        </p:nvSpPr>
        <p:spPr>
          <a:xfrm>
            <a:off x="7020272" y="4156667"/>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4085909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algn="ctr" eaLnBrk="1" hangingPunct="1"/>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effectLst>
                  <a:outerShdw blurRad="38100" dist="38100" dir="2700000" algn="tl">
                    <a:srgbClr val="000000">
                      <a:alpha val="43137"/>
                    </a:srgbClr>
                  </a:outerShdw>
                </a:effectLst>
                <a:latin typeface="Arial Narrow" panose="020B0606020202030204" pitchFamily="34" charset="0"/>
              </a:rPr>
              <a:t>[4/</a:t>
            </a:r>
            <a:r>
              <a:rPr lang="el-GR" sz="3200" baseline="-16000" dirty="0" smtClean="0">
                <a:effectLst>
                  <a:outerShdw blurRad="38100" dist="38100" dir="2700000" algn="tl">
                    <a:srgbClr val="000000">
                      <a:alpha val="43137"/>
                    </a:srgbClr>
                  </a:outerShdw>
                </a:effectLst>
              </a:rPr>
              <a:t>7</a:t>
            </a:r>
            <a:r>
              <a:rPr lang="el-GR" sz="3200" b="1" baseline="-16000" dirty="0" smtClean="0">
                <a:effectLst>
                  <a:outerShdw blurRad="38100" dist="38100" dir="2700000" algn="tl">
                    <a:srgbClr val="000000">
                      <a:alpha val="43137"/>
                    </a:srgbClr>
                  </a:outerShdw>
                </a:effectLst>
                <a:latin typeface="Arial Narrow" panose="020B0606020202030204" pitchFamily="34" charset="0"/>
              </a:rPr>
              <a:t>]</a:t>
            </a:r>
          </a:p>
        </p:txBody>
      </p:sp>
      <p:sp>
        <p:nvSpPr>
          <p:cNvPr id="4" name="Θέση αριθμού διαφάνειας 3"/>
          <p:cNvSpPr>
            <a:spLocks noGrp="1"/>
          </p:cNvSpPr>
          <p:nvPr>
            <p:ph type="sldNum" sz="quarter" idx="12"/>
          </p:nvPr>
        </p:nvSpPr>
        <p:spPr>
          <a:xfrm>
            <a:off x="8460432" y="6337126"/>
            <a:ext cx="648072" cy="476250"/>
          </a:xfrm>
        </p:spPr>
        <p:txBody>
          <a:bodyPr/>
          <a:lstStyle/>
          <a:p>
            <a:pPr>
              <a:defRPr/>
            </a:pPr>
            <a:fld id="{8198C6A6-8556-485F-81D9-A8F098D09877}" type="slidenum">
              <a:rPr lang="el-GR" smtClean="0"/>
              <a:pPr>
                <a:defRPr/>
              </a:pPr>
              <a:t>11</a:t>
            </a:fld>
            <a:endParaRPr lang="el-GR" dirty="0"/>
          </a:p>
        </p:txBody>
      </p:sp>
      <p:sp>
        <p:nvSpPr>
          <p:cNvPr id="9" name="8 - Ορθογώνιο"/>
          <p:cNvSpPr/>
          <p:nvPr/>
        </p:nvSpPr>
        <p:spPr>
          <a:xfrm>
            <a:off x="3203848" y="6156012"/>
            <a:ext cx="5688632" cy="369332"/>
          </a:xfrm>
          <a:prstGeom prst="rect">
            <a:avLst/>
          </a:prstGeom>
        </p:spPr>
        <p:txBody>
          <a:bodyPr wrap="square">
            <a:spAutoFit/>
          </a:bodyPr>
          <a:lstStyle/>
          <a:p>
            <a:r>
              <a:rPr lang="el-GR" kern="0" dirty="0" smtClean="0">
                <a:solidFill>
                  <a:srgbClr val="DADADA">
                    <a:lumMod val="10000"/>
                  </a:srgbClr>
                </a:solidFill>
                <a:latin typeface="Arial Narrow" pitchFamily="34" charset="0"/>
                <a:cs typeface="Calibri" panose="020F0502020204030204" pitchFamily="34" charset="0"/>
              </a:rPr>
              <a:t> </a:t>
            </a:r>
            <a:r>
              <a:rPr lang="el-GR" b="1" dirty="0" smtClean="0">
                <a:solidFill>
                  <a:srgbClr val="A50021"/>
                </a:solidFill>
                <a:latin typeface="Arial Narrow" pitchFamily="34" charset="0"/>
              </a:rPr>
              <a:t>[</a:t>
            </a:r>
            <a:r>
              <a:rPr lang="en-US" b="1" dirty="0" smtClean="0">
                <a:solidFill>
                  <a:srgbClr val="A50021"/>
                </a:solidFill>
                <a:latin typeface="Arial Narrow" pitchFamily="34" charset="0"/>
              </a:rPr>
              <a:t>American Academy of Orthopaedic Surgeons (AAOS)</a:t>
            </a:r>
            <a:r>
              <a:rPr lang="el-GR" b="1" kern="0" dirty="0" smtClean="0">
                <a:solidFill>
                  <a:srgbClr val="A50021"/>
                </a:solidFill>
                <a:latin typeface="Arial Narrow" pitchFamily="34" charset="0"/>
                <a:cs typeface="Calibri" panose="020F0502020204030204" pitchFamily="34" charset="0"/>
              </a:rPr>
              <a:t>, 201</a:t>
            </a:r>
            <a:r>
              <a:rPr lang="en-US" b="1" kern="0" dirty="0" smtClean="0">
                <a:solidFill>
                  <a:srgbClr val="A50021"/>
                </a:solidFill>
                <a:latin typeface="Arial Narrow" pitchFamily="34" charset="0"/>
                <a:cs typeface="Calibri" panose="020F0502020204030204" pitchFamily="34" charset="0"/>
              </a:rPr>
              <a:t>3</a:t>
            </a:r>
            <a:r>
              <a:rPr lang="el-GR" b="1" dirty="0" smtClean="0">
                <a:solidFill>
                  <a:srgbClr val="A50021"/>
                </a:solidFill>
                <a:latin typeface="Arial Narrow" pitchFamily="34" charset="0"/>
              </a:rPr>
              <a:t>]</a:t>
            </a:r>
            <a:endParaRPr lang="el-GR" dirty="0">
              <a:solidFill>
                <a:srgbClr val="FFFFFF"/>
              </a:solidFill>
              <a:latin typeface="Arial Narrow" pitchFamily="34" charset="0"/>
            </a:endParaRPr>
          </a:p>
        </p:txBody>
      </p:sp>
      <p:sp>
        <p:nvSpPr>
          <p:cNvPr id="11" name="Θέση περιεχομένου 5"/>
          <p:cNvSpPr txBox="1">
            <a:spLocks/>
          </p:cNvSpPr>
          <p:nvPr/>
        </p:nvSpPr>
        <p:spPr bwMode="auto">
          <a:xfrm>
            <a:off x="251520" y="1412776"/>
            <a:ext cx="8712968" cy="1080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1463" indent="-271463" eaLnBrk="0" hangingPunct="0">
              <a:spcBef>
                <a:spcPct val="50000"/>
              </a:spcBef>
              <a:buClr>
                <a:srgbClr val="A50021"/>
              </a:buClr>
              <a:buSzPct val="100000"/>
              <a:buFont typeface="Wingdings" panose="05000000000000000000" pitchFamily="2" charset="2"/>
              <a:buChar char="Ø"/>
              <a:defRPr/>
            </a:pPr>
            <a:r>
              <a:rPr lang="el-GR" sz="2200" kern="0" dirty="0" smtClean="0">
                <a:solidFill>
                  <a:srgbClr val="000000"/>
                </a:solidFill>
                <a:latin typeface="Calibri" panose="020F0502020204030204" pitchFamily="34" charset="0"/>
                <a:cs typeface="Calibri" panose="020F0502020204030204" pitchFamily="34" charset="0"/>
              </a:rPr>
              <a:t>Πριν την έναρξη της κινησιοθεραπείας, ο νάρθηκας αφαιρείται από τον φυσικοθεραπευτή και μετά το τέλος της συνεδρίας επανατοποθετείται</a:t>
            </a:r>
            <a:r>
              <a:rPr lang="el-GR" sz="2200" dirty="0" smtClean="0">
                <a:solidFill>
                  <a:srgbClr val="000000"/>
                </a:solidFill>
                <a:latin typeface="Calibri" pitchFamily="34" charset="0"/>
              </a:rPr>
              <a:t>. </a:t>
            </a:r>
          </a:p>
        </p:txBody>
      </p:sp>
      <p:sp>
        <p:nvSpPr>
          <p:cNvPr id="6" name="Θέση περιεχομένου 5"/>
          <p:cNvSpPr txBox="1">
            <a:spLocks/>
          </p:cNvSpPr>
          <p:nvPr/>
        </p:nvSpPr>
        <p:spPr bwMode="auto">
          <a:xfrm>
            <a:off x="251520" y="2348880"/>
            <a:ext cx="6264696" cy="3672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1463" indent="-271463" eaLnBrk="0" hangingPunct="0">
              <a:spcBef>
                <a:spcPct val="50000"/>
              </a:spcBef>
              <a:buClr>
                <a:srgbClr val="A50021"/>
              </a:buClr>
              <a:buSzPct val="100000"/>
              <a:buFont typeface="Wingdings" panose="05000000000000000000" pitchFamily="2" charset="2"/>
              <a:buChar char="Ø"/>
              <a:defRPr/>
            </a:pPr>
            <a:r>
              <a:rPr lang="el-GR" sz="2200" dirty="0" smtClean="0">
                <a:solidFill>
                  <a:srgbClr val="000000"/>
                </a:solidFill>
                <a:latin typeface="Calibri" pitchFamily="34" charset="0"/>
              </a:rPr>
              <a:t>Κατά τη διάρκεια της κινησιοθεραπείας από την ύπτια θέση, συνιστάται </a:t>
            </a:r>
            <a:r>
              <a:rPr lang="el-GR" altLang="el-GR" sz="2200" dirty="0" smtClean="0">
                <a:solidFill>
                  <a:srgbClr val="000000"/>
                </a:solidFill>
                <a:latin typeface="Calibri" pitchFamily="34" charset="0"/>
              </a:rPr>
              <a:t>ο </a:t>
            </a:r>
            <a:r>
              <a:rPr lang="el-GR" sz="2200" dirty="0" smtClean="0">
                <a:solidFill>
                  <a:srgbClr val="000000"/>
                </a:solidFill>
                <a:latin typeface="Calibri" pitchFamily="34" charset="0"/>
              </a:rPr>
              <a:t>βραχίονας να </a:t>
            </a:r>
            <a:r>
              <a:rPr lang="el-GR" altLang="el-GR" sz="2200" dirty="0" smtClean="0">
                <a:solidFill>
                  <a:srgbClr val="000000"/>
                </a:solidFill>
                <a:latin typeface="Calibri" pitchFamily="34" charset="0"/>
              </a:rPr>
              <a:t>υποστηρίζεται και να ανυψώνεται</a:t>
            </a:r>
            <a:r>
              <a:rPr lang="el-GR" sz="2200" dirty="0" smtClean="0">
                <a:solidFill>
                  <a:srgbClr val="000000"/>
                </a:solidFill>
                <a:latin typeface="Calibri" pitchFamily="34" charset="0"/>
              </a:rPr>
              <a:t>, έτσι ώστε να διατηρείται η ελαφρά κάμψη στην άρθρωση του ώμου (εικόνα).</a:t>
            </a:r>
          </a:p>
          <a:p>
            <a:pPr marL="85725" eaLnBrk="0" hangingPunct="0">
              <a:spcBef>
                <a:spcPct val="50000"/>
              </a:spcBef>
              <a:buClr>
                <a:srgbClr val="A50021"/>
              </a:buClr>
              <a:buSzPct val="100000"/>
              <a:defRPr/>
            </a:pPr>
            <a:r>
              <a:rPr lang="el-GR" sz="2200" b="1" kern="0" dirty="0" smtClean="0">
                <a:solidFill>
                  <a:srgbClr val="000000"/>
                </a:solidFill>
                <a:latin typeface="Calibri" panose="020F0502020204030204" pitchFamily="34" charset="0"/>
                <a:cs typeface="Calibri" panose="020F0502020204030204" pitchFamily="34" charset="0"/>
              </a:rPr>
              <a:t>Παρατήρηση</a:t>
            </a:r>
            <a:r>
              <a:rPr lang="el-GR" sz="2200" kern="0" dirty="0" smtClean="0">
                <a:solidFill>
                  <a:srgbClr val="000000"/>
                </a:solidFill>
                <a:latin typeface="Calibri" panose="020F0502020204030204" pitchFamily="34" charset="0"/>
                <a:cs typeface="Calibri" panose="020F0502020204030204" pitchFamily="34" charset="0"/>
              </a:rPr>
              <a:t>: Η έγερση, η μεταφορά στην καθιστή θέση και η βάδιση του ασθενούς πραγματοποιούνται με την εφαρμογή του νάρθηκα ακινητοποίησης στο χειρουργημένο άνω άκρο.</a:t>
            </a:r>
          </a:p>
          <a:p>
            <a:pPr marL="271463" indent="-271463" eaLnBrk="0" hangingPunct="0">
              <a:spcBef>
                <a:spcPct val="50000"/>
              </a:spcBef>
              <a:buClr>
                <a:srgbClr val="A50021"/>
              </a:buClr>
              <a:buSzPct val="100000"/>
              <a:defRPr/>
            </a:pPr>
            <a:endParaRPr lang="el-GR" sz="2200" b="1" u="sng" kern="0" dirty="0" smtClean="0">
              <a:solidFill>
                <a:srgbClr val="000000"/>
              </a:solidFill>
              <a:latin typeface="Calibri" panose="020F0502020204030204" pitchFamily="34" charset="0"/>
              <a:cs typeface="Calibri" panose="020F0502020204030204" pitchFamily="34" charset="0"/>
            </a:endParaRPr>
          </a:p>
        </p:txBody>
      </p:sp>
      <p:pic>
        <p:nvPicPr>
          <p:cNvPr id="10" name="Picture 1"/>
          <p:cNvPicPr>
            <a:picLocks noChangeAspect="1" noChangeArrowheads="1"/>
          </p:cNvPicPr>
          <p:nvPr/>
        </p:nvPicPr>
        <p:blipFill>
          <a:blip r:embed="rId3" cstate="print"/>
          <a:srcRect t="30043" r="58117"/>
          <a:stretch>
            <a:fillRect/>
          </a:stretch>
        </p:blipFill>
        <p:spPr bwMode="auto">
          <a:xfrm>
            <a:off x="6616098" y="2564904"/>
            <a:ext cx="1916342" cy="2376264"/>
          </a:xfrm>
          <a:prstGeom prst="rect">
            <a:avLst/>
          </a:prstGeom>
          <a:ln w="38100" cap="sq" cmpd="thickThin">
            <a:solidFill>
              <a:srgbClr val="000000"/>
            </a:solidFill>
            <a:prstDash val="solid"/>
            <a:miter lim="800000"/>
          </a:ln>
          <a:effectLst>
            <a:innerShdw blurRad="76200">
              <a:srgbClr val="000000"/>
            </a:innerShdw>
          </a:effectLst>
        </p:spPr>
      </p:pic>
      <p:sp>
        <p:nvSpPr>
          <p:cNvPr id="12" name="Ορθογώνιο 8"/>
          <p:cNvSpPr/>
          <p:nvPr/>
        </p:nvSpPr>
        <p:spPr>
          <a:xfrm>
            <a:off x="6674169" y="5024209"/>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349211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algn="ctr" eaLnBrk="1" hangingPunct="1"/>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effectLst>
                  <a:outerShdw blurRad="38100" dist="38100" dir="2700000" algn="tl">
                    <a:srgbClr val="000000">
                      <a:alpha val="43137"/>
                    </a:srgbClr>
                  </a:outerShdw>
                </a:effectLst>
                <a:latin typeface="Arial Narrow" panose="020B0606020202030204" pitchFamily="34" charset="0"/>
              </a:rPr>
              <a:t>[5/</a:t>
            </a:r>
            <a:r>
              <a:rPr lang="el-GR" sz="3200" baseline="-16000" dirty="0" smtClean="0">
                <a:effectLst>
                  <a:outerShdw blurRad="38100" dist="38100" dir="2700000" algn="tl">
                    <a:srgbClr val="000000">
                      <a:alpha val="43137"/>
                    </a:srgbClr>
                  </a:outerShdw>
                </a:effectLst>
              </a:rPr>
              <a:t>7</a:t>
            </a:r>
            <a:r>
              <a:rPr lang="el-GR" sz="3200" b="1" baseline="-16000" dirty="0" smtClean="0">
                <a:effectLst>
                  <a:outerShdw blurRad="38100" dist="38100" dir="2700000" algn="tl">
                    <a:srgbClr val="000000">
                      <a:alpha val="43137"/>
                    </a:srgbClr>
                  </a:outerShdw>
                </a:effectLst>
                <a:latin typeface="Arial Narrow" panose="020B0606020202030204" pitchFamily="34" charset="0"/>
              </a:rPr>
              <a:t>]</a:t>
            </a:r>
          </a:p>
        </p:txBody>
      </p:sp>
      <p:sp>
        <p:nvSpPr>
          <p:cNvPr id="6" name="Θέση περιεχομένου 5"/>
          <p:cNvSpPr>
            <a:spLocks noGrp="1"/>
          </p:cNvSpPr>
          <p:nvPr>
            <p:ph idx="1"/>
          </p:nvPr>
        </p:nvSpPr>
        <p:spPr>
          <a:xfrm>
            <a:off x="251520" y="1340768"/>
            <a:ext cx="8784976" cy="4968552"/>
          </a:xfrm>
        </p:spPr>
        <p:txBody>
          <a:bodyPr/>
          <a:lstStyle/>
          <a:p>
            <a:pPr lvl="0">
              <a:buSzPct val="100000"/>
            </a:pPr>
            <a:r>
              <a:rPr lang="el-GR" dirty="0" smtClean="0"/>
              <a:t>Η κινησιοθεραπεία του χειρουργημένου μέλους συνιστάται να επικεντρώνεται στην κινητοποίηση της άρθρωσης του ώμου, στη διατήρηση του φυσιολογικού μήκους των μαλακών μορίων της περιοχής και στην προοδευτική αύξηση του εύρους τροχιάς.</a:t>
            </a:r>
          </a:p>
          <a:p>
            <a:pPr lvl="0">
              <a:buSzPct val="100000"/>
            </a:pPr>
            <a:r>
              <a:rPr lang="el-GR" dirty="0" smtClean="0"/>
              <a:t>Καθώς όμως η ενεργητική ανύψωση του μέλους ασκεί συμπιεστικά φορτία στην άρθρωση του ώμου, τα οποία κατά τις πρώτες 90</a:t>
            </a:r>
            <a:r>
              <a:rPr lang="el-GR" baseline="30000" dirty="0" smtClean="0"/>
              <a:t>ο</a:t>
            </a:r>
            <a:r>
              <a:rPr lang="el-GR" dirty="0" smtClean="0"/>
              <a:t> ανύψωσης φτάνουν περίπου το 0,9 του σωματικού βάρους</a:t>
            </a:r>
            <a:r>
              <a:rPr lang="en-US" dirty="0" smtClean="0"/>
              <a:t>, </a:t>
            </a:r>
            <a:r>
              <a:rPr lang="el-GR" dirty="0" smtClean="0"/>
              <a:t> </a:t>
            </a:r>
            <a:r>
              <a:rPr lang="el-GR" dirty="0" smtClean="0">
                <a:solidFill>
                  <a:srgbClr val="000000"/>
                </a:solidFill>
              </a:rPr>
              <a:t>η άρθρωση πρέπει να προστατευθεί. Για τον λόγο αυτό, επιλέγονται παθητικές και υποβοηθούμενες ασκήσεις.</a:t>
            </a:r>
          </a:p>
          <a:p>
            <a:pPr marL="0" indent="0">
              <a:buSzPct val="100000"/>
              <a:buNone/>
            </a:pPr>
            <a:r>
              <a:rPr lang="el-GR" b="1" dirty="0" smtClean="0"/>
              <a:t>Παρατήρηση</a:t>
            </a:r>
            <a:r>
              <a:rPr lang="el-GR" dirty="0" smtClean="0"/>
              <a:t>: Ιδιαίτερη έμφαση πρέπει να δίνεται στην επανάκτηση της έσω – έξω στροφής. Η έξω στροφή είναι απαραίτητη για την ανύψωση του άνω άκρου πάνω από τις 90</a:t>
            </a:r>
            <a:r>
              <a:rPr lang="el-GR" baseline="30000" dirty="0" smtClean="0"/>
              <a:t>ο</a:t>
            </a:r>
            <a:r>
              <a:rPr lang="el-GR" dirty="0" smtClean="0"/>
              <a:t>, ενώ η έσω στροφή</a:t>
            </a:r>
            <a:r>
              <a:rPr lang="en-US" dirty="0" smtClean="0"/>
              <a:t> </a:t>
            </a:r>
            <a:r>
              <a:rPr lang="el-GR" dirty="0" smtClean="0"/>
              <a:t>-η οποία είναι ιδιαίτερα σημαντική για τη λειτουργικότητα του μέλους- είναι η κίνηση που συνήθως χάνεται πρώτη και ανακτάται τελευταία.</a:t>
            </a:r>
            <a:endParaRPr lang="el-GR" b="1" baseline="30000" dirty="0" smtClean="0"/>
          </a:p>
        </p:txBody>
      </p:sp>
      <p:sp>
        <p:nvSpPr>
          <p:cNvPr id="4" name="Θέση αριθμού διαφάνειας 3"/>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12</a:t>
            </a:fld>
            <a:endParaRPr lang="el-GR" dirty="0"/>
          </a:p>
        </p:txBody>
      </p:sp>
    </p:spTree>
    <p:extLst>
      <p:ext uri="{BB962C8B-B14F-4D97-AF65-F5344CB8AC3E}">
        <p14:creationId xmlns:p14="http://schemas.microsoft.com/office/powerpoint/2010/main" val="410485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 </a:t>
            </a:r>
            <a:r>
              <a:rPr lang="el-GR" sz="3200" baseline="-16000" dirty="0" smtClean="0">
                <a:effectLst>
                  <a:outerShdw blurRad="38100" dist="38100" dir="2700000" algn="tl">
                    <a:srgbClr val="000000">
                      <a:alpha val="43137"/>
                    </a:srgbClr>
                  </a:outerShdw>
                </a:effectLst>
              </a:rPr>
              <a:t>[6/7]</a:t>
            </a:r>
            <a:endParaRPr lang="el-GR" dirty="0"/>
          </a:p>
        </p:txBody>
      </p:sp>
      <p:sp>
        <p:nvSpPr>
          <p:cNvPr id="3" name="2 - Θέση περιεχομένου"/>
          <p:cNvSpPr>
            <a:spLocks noGrp="1"/>
          </p:cNvSpPr>
          <p:nvPr>
            <p:ph idx="1"/>
          </p:nvPr>
        </p:nvSpPr>
        <p:spPr>
          <a:xfrm>
            <a:off x="179512" y="1340768"/>
            <a:ext cx="8784976" cy="5256584"/>
          </a:xfrm>
        </p:spPr>
        <p:txBody>
          <a:bodyPr/>
          <a:lstStyle/>
          <a:p>
            <a:pPr marL="342900" lvl="1" indent="-342900">
              <a:buSzPct val="100000"/>
              <a:buFont typeface="Wingdings" panose="05000000000000000000" pitchFamily="2" charset="2"/>
              <a:buChar char="Ø"/>
            </a:pPr>
            <a:r>
              <a:rPr lang="el-GR" dirty="0" smtClean="0"/>
              <a:t>Το πρόγραμμα διατάσεων πρέπει να είναι προοδευτικής επιβάρυνσης, στα όρια που θέτει η χειρουργική τεχνική και η εξέλιξη της επούλωσης των θυλακοσυνδεσμικών και τενόντιων στοιχείων.</a:t>
            </a:r>
          </a:p>
          <a:p>
            <a:pPr marL="342900" lvl="1" indent="-342900">
              <a:buSzPct val="100000"/>
              <a:buFont typeface="Wingdings" panose="05000000000000000000" pitchFamily="2" charset="2"/>
              <a:buChar char="Ø"/>
            </a:pPr>
            <a:r>
              <a:rPr lang="el-GR" dirty="0" smtClean="0"/>
              <a:t>Εάν έχει εφαρμοστεί χειρουργική επιμήκυνση του τένοντα του υποπλατίου, πρέπει να δοθεί ιδιαίτερη έμφαση στο σχεδιασμό κατάλληλου προγράμματος διατάσεων, έτσι ώστε τα εφελκυστικά φορτία που θα ασκηθούν στον κολλαγόνο ιστό να συμβάλλουν στην πλήρη αποκατάσταση των εμβιομηχανικών ιδιοτήτων του. </a:t>
            </a:r>
          </a:p>
          <a:p>
            <a:pPr marL="342900" lvl="1" indent="-342900">
              <a:buSzPct val="100000"/>
              <a:buFont typeface="Wingdings" panose="05000000000000000000" pitchFamily="2" charset="2"/>
              <a:buChar char="Ø"/>
            </a:pPr>
            <a:r>
              <a:rPr lang="el-GR" dirty="0" smtClean="0"/>
              <a:t>Εάν έχει γίνει χειρουργική αποκατάσταση περιαρθρικών δομών (π.χ. </a:t>
            </a:r>
            <a:r>
              <a:rPr lang="en-GB" dirty="0" smtClean="0"/>
              <a:t>rotator cuff repair</a:t>
            </a:r>
            <a:r>
              <a:rPr lang="el-GR" dirty="0" smtClean="0"/>
              <a:t>), οι προσδοκίες για απόλυτη λειτουργική αποκατάσταση του μέλους περιορίζονται. Στην περίπτωση αυτή, κύριο στόχο αποτελεί η σταθερότητα της άρθρωσης, ενώ το πρόγραμμα αποκατάστασης, παρά το γεγονός ότι περιλαμβάνει τις ίδιες παθητικές και υποβοηθούμενες ασκήσεις επιβραδύνεται </a:t>
            </a:r>
            <a:r>
              <a:rPr lang="el-GR" dirty="0" smtClean="0">
                <a:solidFill>
                  <a:srgbClr val="000000"/>
                </a:solidFill>
              </a:rPr>
              <a:t>έως και 4 εβδομάδες, ανάλογα</a:t>
            </a:r>
            <a:r>
              <a:rPr lang="el-GR" dirty="0" smtClean="0"/>
              <a:t> με τους περιορισμούς της χειρουργικής τεχνικής.</a:t>
            </a:r>
            <a:r>
              <a:rPr lang="el-GR" b="1" dirty="0" smtClean="0"/>
              <a:t> </a:t>
            </a:r>
            <a:endParaRPr lang="el-GR" dirty="0" smtClean="0"/>
          </a:p>
          <a:p>
            <a:endParaRPr lang="el-GR" dirty="0"/>
          </a:p>
        </p:txBody>
      </p:sp>
      <p:sp>
        <p:nvSpPr>
          <p:cNvPr id="4" name="3 - Θέση αριθμού διαφάνειας"/>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13</a:t>
            </a:fld>
            <a:endParaRPr lang="el-GR" dirty="0"/>
          </a:p>
        </p:txBody>
      </p:sp>
    </p:spTree>
    <p:extLst>
      <p:ext uri="{BB962C8B-B14F-4D97-AF65-F5344CB8AC3E}">
        <p14:creationId xmlns:p14="http://schemas.microsoft.com/office/powerpoint/2010/main" val="233296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algn="ctr" eaLnBrk="1" hangingPunct="1"/>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effectLst>
                  <a:outerShdw blurRad="38100" dist="38100" dir="2700000" algn="tl">
                    <a:srgbClr val="000000">
                      <a:alpha val="43137"/>
                    </a:srgbClr>
                  </a:outerShdw>
                </a:effectLst>
                <a:latin typeface="Arial Narrow" panose="020B0606020202030204" pitchFamily="34" charset="0"/>
              </a:rPr>
              <a:t>[7/</a:t>
            </a:r>
            <a:r>
              <a:rPr lang="el-GR" sz="3200" baseline="-16000" dirty="0" smtClean="0">
                <a:effectLst>
                  <a:outerShdw blurRad="38100" dist="38100" dir="2700000" algn="tl">
                    <a:srgbClr val="000000">
                      <a:alpha val="43137"/>
                    </a:srgbClr>
                  </a:outerShdw>
                </a:effectLst>
              </a:rPr>
              <a:t>7</a:t>
            </a:r>
            <a:r>
              <a:rPr lang="el-GR" sz="3200" b="1" baseline="-16000" dirty="0" smtClean="0">
                <a:effectLst>
                  <a:outerShdw blurRad="38100" dist="38100" dir="2700000" algn="tl">
                    <a:srgbClr val="000000">
                      <a:alpha val="43137"/>
                    </a:srgbClr>
                  </a:outerShdw>
                </a:effectLst>
                <a:latin typeface="Arial Narrow" panose="020B0606020202030204" pitchFamily="34" charset="0"/>
              </a:rPr>
              <a:t>]</a:t>
            </a:r>
          </a:p>
        </p:txBody>
      </p:sp>
      <p:sp>
        <p:nvSpPr>
          <p:cNvPr id="6" name="Θέση περιεχομένου 5"/>
          <p:cNvSpPr>
            <a:spLocks noGrp="1"/>
          </p:cNvSpPr>
          <p:nvPr>
            <p:ph idx="1"/>
          </p:nvPr>
        </p:nvSpPr>
        <p:spPr>
          <a:xfrm>
            <a:off x="251520" y="1556792"/>
            <a:ext cx="8640960" cy="3384376"/>
          </a:xfrm>
        </p:spPr>
        <p:txBody>
          <a:bodyPr/>
          <a:lstStyle/>
          <a:p>
            <a:pPr marL="447675" lvl="0" indent="-361950">
              <a:buSzPct val="100000"/>
            </a:pPr>
            <a:r>
              <a:rPr lang="el-GR" dirty="0" smtClean="0"/>
              <a:t>Το εύρος της τροχιάς σε κάθε άσκηση καθορίζεται από την ένταση του πόνου και από την αντίσταση που προβάλουν οι παρασκευασθέντες ιστοί.</a:t>
            </a:r>
            <a:r>
              <a:rPr lang="el-GR" b="1" baseline="30000" dirty="0" smtClean="0"/>
              <a:t> </a:t>
            </a:r>
          </a:p>
          <a:p>
            <a:pPr marL="447675" lvl="0" indent="-361950">
              <a:buSzPct val="100000"/>
            </a:pPr>
            <a:r>
              <a:rPr lang="el-GR" dirty="0" smtClean="0"/>
              <a:t>Κατά την εκτέλεση μιας παθητικής άσκησης, συνιστάται το μέλος να παραμένει για 5 </a:t>
            </a:r>
            <a:r>
              <a:rPr lang="en-US" dirty="0" smtClean="0"/>
              <a:t>sec</a:t>
            </a:r>
            <a:r>
              <a:rPr lang="el-GR" dirty="0" smtClean="0"/>
              <a:t> στην τελική θέση της αποκτηθείσας τροχιάς και κατόπιν να επανέρχεται προοδευτικά στην αρχική θέση.</a:t>
            </a:r>
            <a:endParaRPr lang="el-GR" b="1" baseline="30000" dirty="0" smtClean="0"/>
          </a:p>
          <a:p>
            <a:pPr marL="447675" lvl="0" indent="-361950">
              <a:buSzPct val="100000"/>
            </a:pPr>
            <a:r>
              <a:rPr lang="el-GR" dirty="0" smtClean="0"/>
              <a:t>Στο πρώιμο στάδιο της μέγιστης προστασίας η πραγματοποίηση περισσότερων συνεδριών, με μικρότερη χρονική διάρκεια, φαίνεται να έχει καλύτερο αποτέλεσμα.</a:t>
            </a:r>
          </a:p>
        </p:txBody>
      </p:sp>
      <p:sp>
        <p:nvSpPr>
          <p:cNvPr id="4" name="Θέση αριθμού διαφάνειας 3"/>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14</a:t>
            </a:fld>
            <a:endParaRPr lang="el-GR" dirty="0"/>
          </a:p>
        </p:txBody>
      </p:sp>
    </p:spTree>
    <p:extLst>
      <p:ext uri="{BB962C8B-B14F-4D97-AF65-F5344CB8AC3E}">
        <p14:creationId xmlns:p14="http://schemas.microsoft.com/office/powerpoint/2010/main" val="3639819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algn="ctr" eaLnBrk="1" hangingPunct="1"/>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Κινησιοθεραπεία </a:t>
            </a:r>
            <a:r>
              <a:rPr lang="el-GR" sz="3200" b="1" baseline="-16000" dirty="0" smtClean="0">
                <a:effectLst>
                  <a:outerShdw blurRad="38100" dist="38100" dir="2700000" algn="tl">
                    <a:srgbClr val="000000">
                      <a:alpha val="43137"/>
                    </a:srgbClr>
                  </a:outerShdw>
                </a:effectLst>
                <a:latin typeface="Arial Narrow" panose="020B0606020202030204" pitchFamily="34" charset="0"/>
              </a:rPr>
              <a:t>[1/</a:t>
            </a:r>
            <a:r>
              <a:rPr lang="el-GR" sz="3200" baseline="-16000" dirty="0" smtClean="0">
                <a:effectLst>
                  <a:outerShdw blurRad="38100" dist="38100" dir="2700000" algn="tl">
                    <a:srgbClr val="000000">
                      <a:alpha val="43137"/>
                    </a:srgbClr>
                  </a:outerShdw>
                </a:effectLst>
              </a:rPr>
              <a:t>7</a:t>
            </a:r>
            <a:r>
              <a:rPr lang="el-GR" sz="3200" b="1" baseline="-16000" dirty="0" smtClean="0">
                <a:effectLst>
                  <a:outerShdw blurRad="38100" dist="38100" dir="2700000" algn="tl">
                    <a:srgbClr val="000000">
                      <a:alpha val="43137"/>
                    </a:srgbClr>
                  </a:outerShdw>
                </a:effectLst>
                <a:latin typeface="Arial Narrow" panose="020B0606020202030204" pitchFamily="34" charset="0"/>
              </a:rPr>
              <a:t>]</a:t>
            </a:r>
          </a:p>
        </p:txBody>
      </p:sp>
      <p:sp>
        <p:nvSpPr>
          <p:cNvPr id="6" name="Θέση περιεχομένου 5"/>
          <p:cNvSpPr>
            <a:spLocks noGrp="1"/>
          </p:cNvSpPr>
          <p:nvPr>
            <p:ph idx="1"/>
          </p:nvPr>
        </p:nvSpPr>
        <p:spPr>
          <a:xfrm>
            <a:off x="107504" y="1340768"/>
            <a:ext cx="9001000" cy="4464496"/>
          </a:xfrm>
        </p:spPr>
        <p:txBody>
          <a:bodyPr/>
          <a:lstStyle/>
          <a:p>
            <a:pPr marL="271463" indent="-271463">
              <a:spcBef>
                <a:spcPts val="1200"/>
              </a:spcBef>
              <a:buSzPct val="100000"/>
            </a:pPr>
            <a:r>
              <a:rPr lang="el-GR" dirty="0" smtClean="0">
                <a:solidFill>
                  <a:srgbClr val="000000"/>
                </a:solidFill>
              </a:rPr>
              <a:t>Πριν την έναρξη της κινησιοθεραπείας θα πρέπει να πραγματοποιούνται:</a:t>
            </a:r>
          </a:p>
          <a:p>
            <a:pPr marL="449263" lvl="0" indent="-177800">
              <a:spcBef>
                <a:spcPts val="1200"/>
              </a:spcBef>
              <a:buSzPct val="100000"/>
              <a:buFont typeface="Wingdings" pitchFamily="2" charset="2"/>
              <a:buChar char="§"/>
            </a:pPr>
            <a:r>
              <a:rPr lang="el-GR" dirty="0" smtClean="0"/>
              <a:t>Αναπνευστική φυσικοθεραπεία, η οποία να περιλαμβάνει: </a:t>
            </a:r>
          </a:p>
          <a:p>
            <a:pPr marL="627063" lvl="0" indent="-177800">
              <a:spcBef>
                <a:spcPts val="1200"/>
              </a:spcBef>
              <a:buSzPct val="100000"/>
              <a:buFont typeface="Arial" pitchFamily="34" charset="0"/>
              <a:buChar char="•"/>
            </a:pPr>
            <a:r>
              <a:rPr lang="el-GR" dirty="0" smtClean="0"/>
              <a:t>Εκτέλεση διαφραγματικής αναπνοής, </a:t>
            </a:r>
          </a:p>
          <a:p>
            <a:pPr marL="627063" lvl="0" indent="-177800">
              <a:spcBef>
                <a:spcPts val="1200"/>
              </a:spcBef>
              <a:buSzPct val="100000"/>
              <a:buFont typeface="Arial" pitchFamily="34" charset="0"/>
              <a:buChar char="•"/>
            </a:pPr>
            <a:r>
              <a:rPr lang="el-GR" dirty="0" smtClean="0"/>
              <a:t>Διδασκαλία εκπνοής και βήχα, για τη διευκόλυνση της παροχέτευσης των εκκρίσεων,</a:t>
            </a:r>
          </a:p>
          <a:p>
            <a:pPr marL="627063" lvl="0" indent="-177800">
              <a:spcBef>
                <a:spcPts val="1200"/>
              </a:spcBef>
              <a:buSzPct val="100000"/>
              <a:buFont typeface="Arial" pitchFamily="34" charset="0"/>
              <a:buChar char="•"/>
            </a:pPr>
            <a:r>
              <a:rPr lang="el-GR" dirty="0" smtClean="0"/>
              <a:t>Συντονισμένες ασκήσεις μη χειρουργημένου άνω άκρου – αναπνοής.</a:t>
            </a:r>
          </a:p>
          <a:p>
            <a:pPr marL="449263" lvl="0" indent="-177800">
              <a:spcBef>
                <a:spcPts val="1200"/>
              </a:spcBef>
              <a:buSzPct val="100000"/>
              <a:buFont typeface="Wingdings" pitchFamily="2" charset="2"/>
              <a:buChar char="§"/>
            </a:pPr>
            <a:r>
              <a:rPr lang="el-GR" dirty="0" smtClean="0"/>
              <a:t>Ενεργητική κινητοποίηση του μη-χειρουργημένου άνω άκρου.</a:t>
            </a:r>
          </a:p>
          <a:p>
            <a:pPr marL="449263" lvl="0" indent="-177800">
              <a:spcBef>
                <a:spcPts val="1200"/>
              </a:spcBef>
              <a:buSzPct val="100000"/>
              <a:buFont typeface="Wingdings" pitchFamily="2" charset="2"/>
              <a:buChar char="§"/>
            </a:pPr>
            <a:r>
              <a:rPr lang="el-GR" dirty="0" smtClean="0"/>
              <a:t>Ασκήσεις κορμού, λεκάνης, ενεργητική κινητοποίηση κάτω άκρων.</a:t>
            </a:r>
          </a:p>
          <a:p>
            <a:pPr marL="449263" lvl="0" indent="-177800">
              <a:spcBef>
                <a:spcPts val="1200"/>
              </a:spcBef>
              <a:buSzPct val="100000"/>
              <a:buFont typeface="Wingdings" pitchFamily="2" charset="2"/>
              <a:buChar char="§"/>
            </a:pPr>
            <a:r>
              <a:rPr lang="el-GR" dirty="0" smtClean="0"/>
              <a:t>Ενεργητική κινητοποίηση της άκρας χείρας, του καρπού, του αγκώνα και της σύστοιχης ωμοπλάτης του χειρουργημένου άνω άκρου.</a:t>
            </a:r>
          </a:p>
          <a:p>
            <a:pPr marL="273050" indent="-273050">
              <a:spcBef>
                <a:spcPts val="1200"/>
              </a:spcBef>
              <a:buSzPct val="100000"/>
              <a:buNone/>
              <a:defRPr/>
            </a:pPr>
            <a:endParaRPr lang="el-GR" altLang="el-GR" dirty="0" smtClean="0">
              <a:solidFill>
                <a:srgbClr val="000000"/>
              </a:solidFill>
            </a:endParaRPr>
          </a:p>
        </p:txBody>
      </p:sp>
      <p:sp>
        <p:nvSpPr>
          <p:cNvPr id="4" name="Θέση αριθμού διαφάνειας 3"/>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15</a:t>
            </a:fld>
            <a:endParaRPr lang="el-GR" dirty="0"/>
          </a:p>
        </p:txBody>
      </p:sp>
    </p:spTree>
    <p:extLst>
      <p:ext uri="{BB962C8B-B14F-4D97-AF65-F5344CB8AC3E}">
        <p14:creationId xmlns:p14="http://schemas.microsoft.com/office/powerpoint/2010/main" val="349987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a:t>
            </a:r>
            <a:r>
              <a:rPr lang="el-GR" sz="3200" b="1" baseline="-16000" dirty="0" smtClean="0">
                <a:effectLst>
                  <a:outerShdw blurRad="38100" dist="38100" dir="2700000" algn="tl">
                    <a:srgbClr val="000000">
                      <a:alpha val="43137"/>
                    </a:srgbClr>
                  </a:outerShdw>
                </a:effectLst>
                <a:latin typeface="Arial Narrow" panose="020B0606020202030204" pitchFamily="34" charset="0"/>
              </a:rPr>
              <a:t>[2/</a:t>
            </a:r>
            <a:r>
              <a:rPr lang="el-GR" sz="3200" baseline="-16000" dirty="0" smtClean="0">
                <a:effectLst>
                  <a:outerShdw blurRad="38100" dist="38100" dir="2700000" algn="tl">
                    <a:srgbClr val="000000">
                      <a:alpha val="43137"/>
                    </a:srgbClr>
                  </a:outerShdw>
                </a:effectLst>
              </a:rPr>
              <a:t>7</a:t>
            </a:r>
            <a:r>
              <a:rPr lang="el-GR" sz="3200" b="1" baseline="-16000" dirty="0" smtClean="0">
                <a:effectLst>
                  <a:outerShdw blurRad="38100" dist="38100" dir="2700000" algn="tl">
                    <a:srgbClr val="000000">
                      <a:alpha val="43137"/>
                    </a:srgbClr>
                  </a:outerShdw>
                </a:effectLst>
                <a:latin typeface="Arial Narrow" panose="020B0606020202030204" pitchFamily="34" charset="0"/>
              </a:rPr>
              <a:t>]</a:t>
            </a:r>
          </a:p>
        </p:txBody>
      </p:sp>
      <p:sp>
        <p:nvSpPr>
          <p:cNvPr id="4" name="Θέση αριθμού διαφάνειας 3"/>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16</a:t>
            </a:fld>
            <a:endParaRPr lang="el-GR" dirty="0"/>
          </a:p>
        </p:txBody>
      </p:sp>
      <p:sp>
        <p:nvSpPr>
          <p:cNvPr id="8" name="7 - Ορθογώνιο"/>
          <p:cNvSpPr/>
          <p:nvPr/>
        </p:nvSpPr>
        <p:spPr>
          <a:xfrm>
            <a:off x="179512" y="2140401"/>
            <a:ext cx="5472608" cy="2800767"/>
          </a:xfrm>
          <a:prstGeom prst="rect">
            <a:avLst/>
          </a:prstGeom>
        </p:spPr>
        <p:txBody>
          <a:bodyPr wrap="square">
            <a:spAutoFit/>
          </a:bodyPr>
          <a:lstStyle/>
          <a:p>
            <a:pPr marL="449263" indent="-177800">
              <a:buClr>
                <a:srgbClr val="A50021"/>
              </a:buClr>
              <a:buFont typeface="Wingdings" pitchFamily="2" charset="2"/>
              <a:buChar char="§"/>
            </a:pPr>
            <a:r>
              <a:rPr lang="el-GR" sz="2200" dirty="0" smtClean="0">
                <a:solidFill>
                  <a:srgbClr val="000000"/>
                </a:solidFill>
                <a:latin typeface="Calibri" pitchFamily="34" charset="0"/>
              </a:rPr>
              <a:t>Από την ύπτια θέση: παθητική ανύψωση του άκρου από τον φυσικοθεραπευτή. Εναλλακτικά, υπό την επίβλεψη του </a:t>
            </a:r>
            <a:r>
              <a:rPr lang="el-GR" sz="2200" dirty="0">
                <a:solidFill>
                  <a:srgbClr val="000000"/>
                </a:solidFill>
                <a:latin typeface="Calibri" pitchFamily="34" charset="0"/>
              </a:rPr>
              <a:t>φυσικοθεραπευτή </a:t>
            </a:r>
            <a:r>
              <a:rPr lang="el-GR" sz="2200" dirty="0" smtClean="0">
                <a:solidFill>
                  <a:srgbClr val="000000"/>
                </a:solidFill>
                <a:latin typeface="Calibri" pitchFamily="34" charset="0"/>
              </a:rPr>
              <a:t>ο ασθενής εκτελεί μόνος του την ανύψωση με τη βοήθεια του μη-χειρουργημένου μέλους, με στόχο την κινητοποίηση και τη διάταση του αρθρικού θύλακα</a:t>
            </a:r>
            <a:r>
              <a:rPr lang="el-GR" sz="2200" dirty="0">
                <a:solidFill>
                  <a:srgbClr val="000000"/>
                </a:solidFill>
                <a:latin typeface="Calibri" pitchFamily="34" charset="0"/>
              </a:rPr>
              <a:t> </a:t>
            </a:r>
            <a:r>
              <a:rPr lang="el-GR" sz="2200" dirty="0" smtClean="0">
                <a:solidFill>
                  <a:srgbClr val="000000"/>
                </a:solidFill>
                <a:latin typeface="Calibri" pitchFamily="34" charset="0"/>
              </a:rPr>
              <a:t>(εικόνα). </a:t>
            </a:r>
          </a:p>
        </p:txBody>
      </p:sp>
      <p:sp>
        <p:nvSpPr>
          <p:cNvPr id="10" name="9 - Ορθογώνιο"/>
          <p:cNvSpPr/>
          <p:nvPr/>
        </p:nvSpPr>
        <p:spPr>
          <a:xfrm>
            <a:off x="611560" y="5057308"/>
            <a:ext cx="7992888" cy="1107996"/>
          </a:xfrm>
          <a:prstGeom prst="rect">
            <a:avLst/>
          </a:prstGeom>
        </p:spPr>
        <p:txBody>
          <a:bodyPr wrap="square">
            <a:spAutoFit/>
          </a:bodyPr>
          <a:lstStyle/>
          <a:p>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Με τον τρόπο αυτό, ο κολλαγόνος ιστός ανακτά σταδιακά το φυσιολογικό του μήκος, ενώ ταυτόχρονα αποφεύγεται η δημιουργία συμφύσεων ανάμεσα στις πτυχώσεις του θύλακα. </a:t>
            </a:r>
            <a:endParaRPr lang="el-GR" sz="2200" dirty="0">
              <a:solidFill>
                <a:srgbClr val="FFFFFF"/>
              </a:solidFill>
            </a:endParaRPr>
          </a:p>
        </p:txBody>
      </p:sp>
      <p:sp>
        <p:nvSpPr>
          <p:cNvPr id="12" name="Ορθογώνιο 8"/>
          <p:cNvSpPr/>
          <p:nvPr/>
        </p:nvSpPr>
        <p:spPr>
          <a:xfrm>
            <a:off x="6228184" y="472514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
        <p:nvSpPr>
          <p:cNvPr id="9" name="8 - Ορθογώνιο"/>
          <p:cNvSpPr/>
          <p:nvPr/>
        </p:nvSpPr>
        <p:spPr>
          <a:xfrm>
            <a:off x="251520" y="1412776"/>
            <a:ext cx="8712968" cy="430887"/>
          </a:xfrm>
          <a:prstGeom prst="rect">
            <a:avLst/>
          </a:prstGeom>
        </p:spPr>
        <p:txBody>
          <a:bodyPr wrap="square">
            <a:spAutoFit/>
          </a:bodyPr>
          <a:lstStyle/>
          <a:p>
            <a:pPr marL="271463" indent="-271463">
              <a:buClr>
                <a:srgbClr val="A50021"/>
              </a:buClr>
              <a:buFont typeface="Wingdings" pitchFamily="2" charset="2"/>
              <a:buChar char="Ø"/>
            </a:pPr>
            <a:r>
              <a:rPr lang="el-GR" sz="2200" dirty="0" smtClean="0">
                <a:solidFill>
                  <a:srgbClr val="000000"/>
                </a:solidFill>
                <a:latin typeface="Calibri" pitchFamily="34" charset="0"/>
              </a:rPr>
              <a:t>Η κινητοποίηση της χειρουργημένης άρθρωσης περιλαμβάνει:</a:t>
            </a:r>
            <a:endParaRPr lang="el-GR" sz="2200" dirty="0">
              <a:solidFill>
                <a:srgbClr val="FFFFFF"/>
              </a:solidFill>
            </a:endParaRPr>
          </a:p>
        </p:txBody>
      </p:sp>
      <p:pic>
        <p:nvPicPr>
          <p:cNvPr id="36865" name="Picture 1"/>
          <p:cNvPicPr>
            <a:picLocks noChangeAspect="1" noChangeArrowheads="1"/>
          </p:cNvPicPr>
          <p:nvPr/>
        </p:nvPicPr>
        <p:blipFill>
          <a:blip r:embed="rId3" cstate="print"/>
          <a:srcRect/>
          <a:stretch>
            <a:fillRect/>
          </a:stretch>
        </p:blipFill>
        <p:spPr bwMode="auto">
          <a:xfrm>
            <a:off x="5589215" y="2195686"/>
            <a:ext cx="2943225" cy="2457450"/>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1492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a:t>
            </a:r>
            <a:r>
              <a:rPr lang="el-GR" sz="3200" b="1" baseline="-16000" dirty="0" smtClean="0">
                <a:effectLst>
                  <a:outerShdw blurRad="38100" dist="38100" dir="2700000" algn="tl">
                    <a:srgbClr val="000000">
                      <a:alpha val="43137"/>
                    </a:srgbClr>
                  </a:outerShdw>
                </a:effectLst>
                <a:latin typeface="Arial Narrow" panose="020B0606020202030204" pitchFamily="34" charset="0"/>
              </a:rPr>
              <a:t>[3/</a:t>
            </a:r>
            <a:r>
              <a:rPr lang="el-GR" sz="3200" baseline="-16000" dirty="0" smtClean="0">
                <a:effectLst>
                  <a:outerShdw blurRad="38100" dist="38100" dir="2700000" algn="tl">
                    <a:srgbClr val="000000">
                      <a:alpha val="43137"/>
                    </a:srgbClr>
                  </a:outerShdw>
                </a:effectLst>
              </a:rPr>
              <a:t>7</a:t>
            </a:r>
            <a:r>
              <a:rPr lang="el-GR" sz="3200" b="1" baseline="-16000" dirty="0" smtClean="0">
                <a:effectLst>
                  <a:outerShdw blurRad="38100" dist="38100" dir="2700000" algn="tl">
                    <a:srgbClr val="000000">
                      <a:alpha val="43137"/>
                    </a:srgbClr>
                  </a:outerShdw>
                </a:effectLst>
                <a:latin typeface="Arial Narrow" panose="020B0606020202030204" pitchFamily="34" charset="0"/>
              </a:rPr>
              <a:t>]</a:t>
            </a:r>
          </a:p>
        </p:txBody>
      </p:sp>
      <p:sp>
        <p:nvSpPr>
          <p:cNvPr id="6" name="Θέση περιεχομένου 5"/>
          <p:cNvSpPr>
            <a:spLocks noGrp="1"/>
          </p:cNvSpPr>
          <p:nvPr>
            <p:ph idx="1"/>
          </p:nvPr>
        </p:nvSpPr>
        <p:spPr>
          <a:xfrm>
            <a:off x="251520" y="1556792"/>
            <a:ext cx="8496944" cy="864096"/>
          </a:xfrm>
        </p:spPr>
        <p:txBody>
          <a:bodyPr/>
          <a:lstStyle/>
          <a:p>
            <a:pPr marL="273050" lvl="0" indent="-273050">
              <a:buSzPct val="100000"/>
              <a:buFont typeface="Wingdings" pitchFamily="2" charset="2"/>
              <a:buChar char="§"/>
              <a:defRPr/>
            </a:pPr>
            <a:r>
              <a:rPr lang="el-GR" dirty="0" smtClean="0">
                <a:solidFill>
                  <a:srgbClr val="000000"/>
                </a:solidFill>
              </a:rPr>
              <a:t>Από την ύπτια θέση, πραγματοποιείται </a:t>
            </a:r>
            <a:r>
              <a:rPr lang="el-GR" dirty="0" smtClean="0"/>
              <a:t>παθητική έξω στροφή, με τον αγκώνα σε 90</a:t>
            </a:r>
            <a:r>
              <a:rPr lang="el-GR" baseline="30000" dirty="0" smtClean="0"/>
              <a:t>ο</a:t>
            </a:r>
            <a:r>
              <a:rPr lang="el-GR" dirty="0" smtClean="0"/>
              <a:t> κάμψη. </a:t>
            </a:r>
          </a:p>
        </p:txBody>
      </p:sp>
      <p:sp>
        <p:nvSpPr>
          <p:cNvPr id="4" name="Θέση αριθμού διαφάνειας 3"/>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17</a:t>
            </a:fld>
            <a:endParaRPr lang="el-GR" dirty="0"/>
          </a:p>
        </p:txBody>
      </p:sp>
      <p:sp>
        <p:nvSpPr>
          <p:cNvPr id="8" name="Ορθογώνιο 8"/>
          <p:cNvSpPr/>
          <p:nvPr/>
        </p:nvSpPr>
        <p:spPr>
          <a:xfrm>
            <a:off x="6228184" y="4581128"/>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pic>
        <p:nvPicPr>
          <p:cNvPr id="41985" name="Picture 1"/>
          <p:cNvPicPr>
            <a:picLocks noChangeAspect="1" noChangeArrowheads="1"/>
          </p:cNvPicPr>
          <p:nvPr/>
        </p:nvPicPr>
        <p:blipFill>
          <a:blip r:embed="rId2" cstate="print"/>
          <a:srcRect/>
          <a:stretch>
            <a:fillRect/>
          </a:stretch>
        </p:blipFill>
        <p:spPr bwMode="auto">
          <a:xfrm>
            <a:off x="5508104" y="2276872"/>
            <a:ext cx="3006477" cy="2231955"/>
          </a:xfrm>
          <a:prstGeom prst="rect">
            <a:avLst/>
          </a:prstGeom>
          <a:ln w="38100" cap="sq" cmpd="thickThin">
            <a:solidFill>
              <a:srgbClr val="000000"/>
            </a:solidFill>
            <a:prstDash val="solid"/>
            <a:miter lim="800000"/>
          </a:ln>
          <a:effectLst>
            <a:innerShdw blurRad="76200">
              <a:srgbClr val="000000"/>
            </a:innerShdw>
          </a:effectLst>
        </p:spPr>
      </p:pic>
      <p:sp>
        <p:nvSpPr>
          <p:cNvPr id="9" name="Θέση περιεχομένου 5"/>
          <p:cNvSpPr txBox="1">
            <a:spLocks/>
          </p:cNvSpPr>
          <p:nvPr/>
        </p:nvSpPr>
        <p:spPr bwMode="auto">
          <a:xfrm>
            <a:off x="251520" y="2492896"/>
            <a:ext cx="4896544" cy="2160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3050" indent="-273050">
              <a:spcBef>
                <a:spcPct val="20000"/>
              </a:spcBef>
              <a:buClr>
                <a:srgbClr val="A50021"/>
              </a:buClr>
              <a:buSzPct val="100000"/>
              <a:buFont typeface="Wingdings" pitchFamily="2" charset="2"/>
              <a:buChar char="§"/>
              <a:defRPr/>
            </a:pPr>
            <a:r>
              <a:rPr lang="el-GR" sz="2200" dirty="0" smtClean="0">
                <a:solidFill>
                  <a:srgbClr val="000000"/>
                </a:solidFill>
                <a:latin typeface="Calibri" pitchFamily="34" charset="0"/>
              </a:rPr>
              <a:t>Επίσης από ύπτια θέση, πραγματοποιείται υποβοηθούμενη έσω – έξω στροφή με τον αγκώνα σε κάμψη 90</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 Η άσκηση εκτελείται με τη βοήθεια του μη-χειρουργημένου μέλους και τη χρήση ράβδου (εικόνα).</a:t>
            </a:r>
          </a:p>
        </p:txBody>
      </p:sp>
      <p:sp>
        <p:nvSpPr>
          <p:cNvPr id="10" name="9 - Ορθογώνιο"/>
          <p:cNvSpPr/>
          <p:nvPr/>
        </p:nvSpPr>
        <p:spPr>
          <a:xfrm>
            <a:off x="611560" y="5013176"/>
            <a:ext cx="8208912" cy="769441"/>
          </a:xfrm>
          <a:prstGeom prst="rect">
            <a:avLst/>
          </a:prstGeom>
        </p:spPr>
        <p:txBody>
          <a:bodyPr wrap="square">
            <a:spAutoFit/>
          </a:bodyPr>
          <a:lstStyle/>
          <a:p>
            <a:pPr>
              <a:buSzPct val="100000"/>
              <a:defRPr/>
            </a:pPr>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Παράλληλα με τη διάταση/κινητοποίηση του αρθρικού θυλάκου, επιτυγχάνεται η προοδευτική διάταση του υποπλατίου μυ.</a:t>
            </a:r>
          </a:p>
        </p:txBody>
      </p:sp>
    </p:spTree>
    <p:extLst>
      <p:ext uri="{BB962C8B-B14F-4D97-AF65-F5344CB8AC3E}">
        <p14:creationId xmlns:p14="http://schemas.microsoft.com/office/powerpoint/2010/main" val="2614495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a:t>
            </a:r>
            <a:r>
              <a:rPr lang="el-GR" sz="3200" baseline="-16000" dirty="0" smtClean="0">
                <a:effectLst>
                  <a:outerShdw blurRad="38100" dist="38100" dir="2700000" algn="tl">
                    <a:srgbClr val="000000">
                      <a:alpha val="43137"/>
                    </a:srgbClr>
                  </a:outerShdw>
                </a:effectLst>
              </a:rPr>
              <a:t>[4/7]</a:t>
            </a:r>
            <a:endParaRPr lang="el-GR" dirty="0"/>
          </a:p>
        </p:txBody>
      </p:sp>
      <p:sp>
        <p:nvSpPr>
          <p:cNvPr id="3" name="2 - Θέση περιεχομένου"/>
          <p:cNvSpPr>
            <a:spLocks noGrp="1"/>
          </p:cNvSpPr>
          <p:nvPr>
            <p:ph idx="1"/>
          </p:nvPr>
        </p:nvSpPr>
        <p:spPr>
          <a:xfrm>
            <a:off x="385192" y="1340768"/>
            <a:ext cx="8435280" cy="2088232"/>
          </a:xfrm>
        </p:spPr>
        <p:txBody>
          <a:bodyPr/>
          <a:lstStyle/>
          <a:p>
            <a:pPr marL="266700" lvl="0" indent="-266700">
              <a:buSzPct val="100000"/>
              <a:buFont typeface="Wingdings" pitchFamily="2" charset="2"/>
              <a:buChar char="§"/>
            </a:pPr>
            <a:r>
              <a:rPr lang="el-GR" dirty="0" smtClean="0"/>
              <a:t>Από την όρθια θέση, πραγματοποιούνται εκκρεμοειδείς κινήσεις προοδευτικά αυξανόμενης τροχιάς (εικόνες α, β, γ). </a:t>
            </a:r>
          </a:p>
          <a:p>
            <a:pPr marL="266700" lvl="0" indent="-266700">
              <a:buSzPct val="100000"/>
              <a:buFont typeface="Wingdings" pitchFamily="2" charset="2"/>
              <a:buChar char="§"/>
            </a:pPr>
            <a:r>
              <a:rPr lang="el-GR" dirty="0" smtClean="0"/>
              <a:t>Επίσης, πραγματοποιούνται κινήσεις του κορμού προς όλες τις κατευθύνσεις (κάμψη, υπερέκταση, πλάγια κάμψη δεξιά, πλάγια κάμψη αριστερά), όπου το άνω άκρο συμπαρασύρεται ή ακολουθεί  παθητικά.</a:t>
            </a:r>
          </a:p>
          <a:p>
            <a:pPr>
              <a:buNone/>
            </a:pPr>
            <a:endParaRPr lang="el-GR" dirty="0"/>
          </a:p>
        </p:txBody>
      </p:sp>
      <p:sp>
        <p:nvSpPr>
          <p:cNvPr id="4" name="3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pPr>
                <a:defRPr/>
              </a:pPr>
              <a:t>18</a:t>
            </a:fld>
            <a:endParaRPr lang="el-GR" dirty="0"/>
          </a:p>
        </p:txBody>
      </p:sp>
      <p:sp>
        <p:nvSpPr>
          <p:cNvPr id="14" name="2 - Θέση περιεχομένου"/>
          <p:cNvSpPr txBox="1">
            <a:spLocks/>
          </p:cNvSpPr>
          <p:nvPr/>
        </p:nvSpPr>
        <p:spPr bwMode="auto">
          <a:xfrm>
            <a:off x="611560" y="5661248"/>
            <a:ext cx="8136904" cy="1080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rgbClr val="A50021"/>
              </a:buClr>
              <a:buSzPct val="120000"/>
              <a:defRPr/>
            </a:pPr>
            <a:r>
              <a:rPr lang="el-GR" sz="2200" b="1" kern="0" dirty="0" smtClean="0">
                <a:solidFill>
                  <a:srgbClr val="DADADA">
                    <a:lumMod val="10000"/>
                  </a:srgbClr>
                </a:solidFill>
                <a:latin typeface="Calibri" panose="020F0502020204030204" pitchFamily="34" charset="0"/>
                <a:cs typeface="Calibri" panose="020F0502020204030204" pitchFamily="34" charset="0"/>
              </a:rPr>
              <a:t>Παρατήρηση</a:t>
            </a:r>
            <a:r>
              <a:rPr lang="el-GR" sz="2200" kern="0" dirty="0" smtClean="0">
                <a:solidFill>
                  <a:srgbClr val="DADADA">
                    <a:lumMod val="10000"/>
                  </a:srgbClr>
                </a:solidFill>
                <a:latin typeface="Calibri" panose="020F0502020204030204" pitchFamily="34" charset="0"/>
                <a:cs typeface="Calibri" panose="020F0502020204030204" pitchFamily="34" charset="0"/>
              </a:rPr>
              <a:t>:  Κατά τη διάρκεια της περιόδου μέγιστης προστασίας, </a:t>
            </a:r>
            <a:r>
              <a:rPr lang="el-GR" sz="2200" kern="0" dirty="0" smtClean="0">
                <a:solidFill>
                  <a:srgbClr val="000000"/>
                </a:solidFill>
                <a:latin typeface="Calibri" panose="020F0502020204030204" pitchFamily="34" charset="0"/>
                <a:cs typeface="Calibri" panose="020F0502020204030204" pitchFamily="34" charset="0"/>
              </a:rPr>
              <a:t>η εκκρεμοειδής περιαγωγή συνήθως αποφεύγεται.  Όταν συνιστάται</a:t>
            </a:r>
            <a:r>
              <a:rPr lang="en-US" sz="2200" kern="0" dirty="0" smtClean="0">
                <a:solidFill>
                  <a:srgbClr val="000000"/>
                </a:solidFill>
                <a:latin typeface="Calibri" panose="020F0502020204030204" pitchFamily="34" charset="0"/>
                <a:cs typeface="Calibri" panose="020F0502020204030204" pitchFamily="34" charset="0"/>
              </a:rPr>
              <a:t>,</a:t>
            </a:r>
            <a:r>
              <a:rPr lang="el-GR" sz="2200" kern="0" dirty="0" smtClean="0">
                <a:solidFill>
                  <a:srgbClr val="000000"/>
                </a:solidFill>
                <a:latin typeface="Calibri" panose="020F0502020204030204" pitchFamily="34" charset="0"/>
                <a:cs typeface="Calibri" panose="020F0502020204030204" pitchFamily="34" charset="0"/>
              </a:rPr>
              <a:t> θα πρέπει να  εκτελείται με ιδιαίτερη προσοχή.</a:t>
            </a:r>
            <a:endParaRPr lang="el-GR" sz="2200" kern="0" dirty="0">
              <a:solidFill>
                <a:srgbClr val="000000"/>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cstate="print"/>
          <a:srcRect b="10714"/>
          <a:stretch>
            <a:fillRect/>
          </a:stretch>
        </p:blipFill>
        <p:spPr bwMode="auto">
          <a:xfrm>
            <a:off x="1187624" y="3573016"/>
            <a:ext cx="1512168" cy="1931436"/>
          </a:xfrm>
          <a:prstGeom prst="rect">
            <a:avLst/>
          </a:prstGeom>
          <a:ln w="38100" cap="sq" cmpd="thickThin">
            <a:solidFill>
              <a:srgbClr val="000000"/>
            </a:solidFill>
            <a:prstDash val="solid"/>
            <a:miter lim="800000"/>
          </a:ln>
          <a:effectLst>
            <a:innerShdw blurRad="76200">
              <a:srgbClr val="000000"/>
            </a:innerShdw>
          </a:effectLst>
        </p:spPr>
      </p:pic>
      <p:pic>
        <p:nvPicPr>
          <p:cNvPr id="2051" name="Picture 3"/>
          <p:cNvPicPr>
            <a:picLocks noChangeAspect="1" noChangeArrowheads="1"/>
          </p:cNvPicPr>
          <p:nvPr/>
        </p:nvPicPr>
        <p:blipFill>
          <a:blip r:embed="rId4" cstate="print"/>
          <a:srcRect l="17336" r="10430"/>
          <a:stretch>
            <a:fillRect/>
          </a:stretch>
        </p:blipFill>
        <p:spPr bwMode="auto">
          <a:xfrm>
            <a:off x="3491880" y="3564280"/>
            <a:ext cx="1800200" cy="1873002"/>
          </a:xfrm>
          <a:prstGeom prst="rect">
            <a:avLst/>
          </a:prstGeom>
          <a:ln w="38100" cap="sq" cmpd="thickThin">
            <a:solidFill>
              <a:srgbClr val="000000"/>
            </a:solidFill>
            <a:prstDash val="solid"/>
            <a:miter lim="800000"/>
          </a:ln>
          <a:effectLst>
            <a:innerShdw blurRad="76200">
              <a:srgbClr val="000000"/>
            </a:innerShdw>
          </a:effectLst>
        </p:spPr>
      </p:pic>
      <p:pic>
        <p:nvPicPr>
          <p:cNvPr id="2052" name="Picture 4"/>
          <p:cNvPicPr>
            <a:picLocks noChangeAspect="1" noChangeArrowheads="1"/>
          </p:cNvPicPr>
          <p:nvPr/>
        </p:nvPicPr>
        <p:blipFill>
          <a:blip r:embed="rId5" cstate="print"/>
          <a:srcRect l="28272" r="18718"/>
          <a:stretch>
            <a:fillRect/>
          </a:stretch>
        </p:blipFill>
        <p:spPr bwMode="auto">
          <a:xfrm>
            <a:off x="6156176" y="3561172"/>
            <a:ext cx="1296144" cy="1837620"/>
          </a:xfrm>
          <a:prstGeom prst="rect">
            <a:avLst/>
          </a:prstGeom>
          <a:ln w="38100" cap="sq" cmpd="thickThin">
            <a:solidFill>
              <a:srgbClr val="000000"/>
            </a:solidFill>
            <a:prstDash val="solid"/>
            <a:miter lim="800000"/>
          </a:ln>
          <a:effectLst>
            <a:innerShdw blurRad="76200">
              <a:srgbClr val="000000"/>
            </a:innerShdw>
          </a:effectLst>
        </p:spPr>
      </p:pic>
      <p:sp>
        <p:nvSpPr>
          <p:cNvPr id="12" name="Ορθογώνιο 8"/>
          <p:cNvSpPr/>
          <p:nvPr/>
        </p:nvSpPr>
        <p:spPr>
          <a:xfrm>
            <a:off x="3491880" y="544522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sp>
        <p:nvSpPr>
          <p:cNvPr id="13" name="12 - TextBox"/>
          <p:cNvSpPr txBox="1"/>
          <p:nvPr/>
        </p:nvSpPr>
        <p:spPr>
          <a:xfrm>
            <a:off x="2339752" y="3573016"/>
            <a:ext cx="327334" cy="369332"/>
          </a:xfrm>
          <a:prstGeom prst="rect">
            <a:avLst/>
          </a:prstGeom>
          <a:noFill/>
        </p:spPr>
        <p:txBody>
          <a:bodyPr wrap="none" rtlCol="0">
            <a:spAutoFit/>
          </a:bodyPr>
          <a:lstStyle/>
          <a:p>
            <a:r>
              <a:rPr lang="el-GR" b="1" dirty="0" smtClean="0">
                <a:solidFill>
                  <a:srgbClr val="000000"/>
                </a:solidFill>
              </a:rPr>
              <a:t>α</a:t>
            </a:r>
            <a:endParaRPr lang="el-GR" b="1" dirty="0">
              <a:solidFill>
                <a:srgbClr val="000000"/>
              </a:solidFill>
            </a:endParaRPr>
          </a:p>
        </p:txBody>
      </p:sp>
      <p:sp>
        <p:nvSpPr>
          <p:cNvPr id="15" name="14 - TextBox"/>
          <p:cNvSpPr txBox="1"/>
          <p:nvPr/>
        </p:nvSpPr>
        <p:spPr>
          <a:xfrm>
            <a:off x="4932040" y="3573016"/>
            <a:ext cx="325730" cy="369332"/>
          </a:xfrm>
          <a:prstGeom prst="rect">
            <a:avLst/>
          </a:prstGeom>
          <a:noFill/>
        </p:spPr>
        <p:txBody>
          <a:bodyPr wrap="none" rtlCol="0">
            <a:spAutoFit/>
          </a:bodyPr>
          <a:lstStyle/>
          <a:p>
            <a:r>
              <a:rPr lang="el-GR" b="1" dirty="0" smtClean="0">
                <a:solidFill>
                  <a:srgbClr val="000000"/>
                </a:solidFill>
              </a:rPr>
              <a:t>β</a:t>
            </a:r>
            <a:endParaRPr lang="el-GR" b="1" dirty="0">
              <a:solidFill>
                <a:srgbClr val="000000"/>
              </a:solidFill>
            </a:endParaRPr>
          </a:p>
        </p:txBody>
      </p:sp>
      <p:sp>
        <p:nvSpPr>
          <p:cNvPr id="16" name="15 - TextBox"/>
          <p:cNvSpPr txBox="1"/>
          <p:nvPr/>
        </p:nvSpPr>
        <p:spPr>
          <a:xfrm>
            <a:off x="7139414" y="3573016"/>
            <a:ext cx="312906" cy="369332"/>
          </a:xfrm>
          <a:prstGeom prst="rect">
            <a:avLst/>
          </a:prstGeom>
          <a:noFill/>
        </p:spPr>
        <p:txBody>
          <a:bodyPr wrap="none" rtlCol="0">
            <a:spAutoFit/>
          </a:bodyPr>
          <a:lstStyle/>
          <a:p>
            <a:r>
              <a:rPr lang="el-GR" b="1" dirty="0" smtClean="0">
                <a:solidFill>
                  <a:srgbClr val="000000"/>
                </a:solidFill>
              </a:rPr>
              <a:t>γ</a:t>
            </a:r>
            <a:endParaRPr lang="el-GR" b="1" dirty="0">
              <a:solidFill>
                <a:srgbClr val="000000"/>
              </a:solidFill>
            </a:endParaRPr>
          </a:p>
        </p:txBody>
      </p:sp>
    </p:spTree>
    <p:extLst>
      <p:ext uri="{BB962C8B-B14F-4D97-AF65-F5344CB8AC3E}">
        <p14:creationId xmlns:p14="http://schemas.microsoft.com/office/powerpoint/2010/main" val="1529403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348880"/>
            <a:ext cx="8424936" cy="1872208"/>
          </a:xfrm>
          <a:ln w="19050">
            <a:solidFill>
              <a:srgbClr val="A50021"/>
            </a:solidFill>
          </a:ln>
        </p:spPr>
        <p:txBody>
          <a:bodyPr/>
          <a:lstStyle/>
          <a:p>
            <a:pPr>
              <a:defRPr/>
            </a:pPr>
            <a:r>
              <a:rPr lang="el-GR" sz="4400" b="1" dirty="0">
                <a:solidFill>
                  <a:srgbClr val="000000"/>
                </a:solidFill>
                <a:effectLst>
                  <a:outerShdw blurRad="38100" dist="38100" dir="2700000" algn="tl">
                    <a:srgbClr val="000000">
                      <a:alpha val="43137"/>
                    </a:srgbClr>
                  </a:outerShdw>
                </a:effectLst>
                <a:ea typeface="+mn-ea"/>
                <a:cs typeface="+mn-cs"/>
              </a:rPr>
              <a:t>Αρθροπλαστική Ώμου </a:t>
            </a:r>
            <a:r>
              <a:rPr lang="el-GR" sz="2600" b="1" dirty="0" smtClean="0">
                <a:effectLst>
                  <a:outerShdw blurRad="38100" dist="38100" dir="2700000" algn="tl">
                    <a:srgbClr val="000000">
                      <a:alpha val="43137"/>
                    </a:srgbClr>
                  </a:outerShdw>
                </a:effectLst>
                <a:latin typeface="Calibri" panose="020F0502020204030204" pitchFamily="34" charset="0"/>
                <a:ea typeface="+mn-ea"/>
                <a:cs typeface="+mn-cs"/>
              </a:rPr>
              <a:t/>
            </a:r>
            <a:br>
              <a:rPr lang="el-GR" sz="2600" b="1" dirty="0" smtClean="0">
                <a:effectLst>
                  <a:outerShdw blurRad="38100" dist="38100" dir="2700000" algn="tl">
                    <a:srgbClr val="000000">
                      <a:alpha val="43137"/>
                    </a:srgbClr>
                  </a:outerShdw>
                </a:effectLst>
                <a:latin typeface="Calibri" panose="020F0502020204030204" pitchFamily="34" charset="0"/>
                <a:ea typeface="+mn-ea"/>
                <a:cs typeface="+mn-cs"/>
              </a:rPr>
            </a:br>
            <a:r>
              <a:rPr lang="el-GR" sz="4000" b="1" dirty="0" smtClean="0">
                <a:effectLst>
                  <a:outerShdw blurRad="38100" dist="38100" dir="2700000" algn="tl">
                    <a:srgbClr val="000000">
                      <a:alpha val="43137"/>
                    </a:srgbClr>
                  </a:outerShdw>
                </a:effectLst>
              </a:rPr>
              <a:t>Προεγχειρητική Προετοιμασία</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1</a:t>
            </a:fld>
            <a:endParaRPr lang="el-GR" dirty="0">
              <a:effectLst/>
            </a:endParaRPr>
          </a:p>
        </p:txBody>
      </p:sp>
    </p:spTree>
    <p:extLst>
      <p:ext uri="{BB962C8B-B14F-4D97-AF65-F5344CB8AC3E}">
        <p14:creationId xmlns:p14="http://schemas.microsoft.com/office/powerpoint/2010/main" val="941324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a:t>
            </a:r>
            <a:r>
              <a:rPr lang="el-GR" sz="3200" baseline="-16000" dirty="0" smtClean="0">
                <a:effectLst>
                  <a:outerShdw blurRad="38100" dist="38100" dir="2700000" algn="tl">
                    <a:srgbClr val="000000">
                      <a:alpha val="43137"/>
                    </a:srgbClr>
                  </a:outerShdw>
                </a:effectLst>
              </a:rPr>
              <a:t>[5/7]</a:t>
            </a:r>
            <a:endParaRPr lang="el-GR" dirty="0"/>
          </a:p>
        </p:txBody>
      </p:sp>
      <p:sp>
        <p:nvSpPr>
          <p:cNvPr id="3" name="2 - Θέση περιεχομένου"/>
          <p:cNvSpPr>
            <a:spLocks noGrp="1"/>
          </p:cNvSpPr>
          <p:nvPr>
            <p:ph idx="1"/>
          </p:nvPr>
        </p:nvSpPr>
        <p:spPr>
          <a:xfrm>
            <a:off x="251520" y="1340768"/>
            <a:ext cx="8686800" cy="864096"/>
          </a:xfrm>
        </p:spPr>
        <p:txBody>
          <a:bodyPr/>
          <a:lstStyle/>
          <a:p>
            <a:pPr marL="271463" indent="-271463">
              <a:buSzPct val="100000"/>
              <a:buFont typeface="Wingdings" pitchFamily="2" charset="2"/>
              <a:buChar char="§"/>
            </a:pPr>
            <a:r>
              <a:rPr lang="el-GR" dirty="0" smtClean="0"/>
              <a:t>Στη συνέχεια, εκτελείται παθητική ανύψωση του μέλους με τη βοήθεια τροχαλίας.(εικόνες)</a:t>
            </a:r>
          </a:p>
        </p:txBody>
      </p:sp>
      <p:sp>
        <p:nvSpPr>
          <p:cNvPr id="4" name="3 - Θέση αριθμού διαφάνειας"/>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pPr>
                <a:defRPr/>
              </a:pPr>
              <a:t>19</a:t>
            </a:fld>
            <a:endParaRPr lang="el-GR" dirty="0"/>
          </a:p>
        </p:txBody>
      </p:sp>
      <p:sp>
        <p:nvSpPr>
          <p:cNvPr id="5" name="2 - Θέση περιεχομένου"/>
          <p:cNvSpPr txBox="1">
            <a:spLocks/>
          </p:cNvSpPr>
          <p:nvPr/>
        </p:nvSpPr>
        <p:spPr bwMode="auto">
          <a:xfrm>
            <a:off x="609600" y="5085184"/>
            <a:ext cx="8229600"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rgbClr val="A50021"/>
              </a:buClr>
              <a:buSzPct val="120000"/>
              <a:buFont typeface="Wingdings" panose="05000000000000000000" pitchFamily="2" charset="2"/>
              <a:buNone/>
              <a:defRPr/>
            </a:pPr>
            <a:r>
              <a:rPr lang="el-GR" sz="2200" b="1" kern="0" dirty="0" smtClean="0">
                <a:solidFill>
                  <a:srgbClr val="DADADA">
                    <a:lumMod val="10000"/>
                  </a:srgbClr>
                </a:solidFill>
                <a:latin typeface="Calibri" panose="020F0502020204030204" pitchFamily="34" charset="0"/>
                <a:cs typeface="Calibri" panose="020F0502020204030204" pitchFamily="34" charset="0"/>
              </a:rPr>
              <a:t>Παρατήρηση</a:t>
            </a:r>
            <a:r>
              <a:rPr lang="el-GR" sz="2200" kern="0" dirty="0" smtClean="0">
                <a:solidFill>
                  <a:srgbClr val="DADADA">
                    <a:lumMod val="10000"/>
                  </a:srgbClr>
                </a:solidFill>
                <a:latin typeface="Calibri" panose="020F0502020204030204" pitchFamily="34" charset="0"/>
                <a:cs typeface="Calibri" panose="020F0502020204030204" pitchFamily="34" charset="0"/>
              </a:rPr>
              <a:t>: Οι ασκήσεις με τροχαλίες είναι πολύ σημαντικές, ιδιαίτερα στην αρχή της περιόδου, όπου η κινητοποίηση του μέλους είναι επώδυνη. Καθώς όμως η κινητικότητα του μέλους βελτιώνεται οι τροχαλίες δίνουν τη θέση τους στις υποβοηθούμενες διατάσεις.</a:t>
            </a:r>
          </a:p>
        </p:txBody>
      </p:sp>
      <p:sp>
        <p:nvSpPr>
          <p:cNvPr id="6" name="Ορθογώνιο 8"/>
          <p:cNvSpPr/>
          <p:nvPr/>
        </p:nvSpPr>
        <p:spPr>
          <a:xfrm>
            <a:off x="3563888" y="4808185"/>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4716016" y="2217835"/>
            <a:ext cx="3240360" cy="2435301"/>
          </a:xfrm>
          <a:prstGeom prst="rect">
            <a:avLst/>
          </a:prstGeom>
          <a:ln w="38100" cap="sq" cmpd="thickThin">
            <a:solidFill>
              <a:srgbClr val="000000"/>
            </a:solidFill>
            <a:prstDash val="solid"/>
            <a:miter lim="800000"/>
          </a:ln>
          <a:effectLst>
            <a:innerShdw blurRad="76200">
              <a:srgbClr val="000000"/>
            </a:innerShdw>
          </a:effectLst>
        </p:spPr>
      </p:pic>
      <p:pic>
        <p:nvPicPr>
          <p:cNvPr id="2050" name="Picture 2"/>
          <p:cNvPicPr>
            <a:picLocks noChangeAspect="1" noChangeArrowheads="1"/>
          </p:cNvPicPr>
          <p:nvPr/>
        </p:nvPicPr>
        <p:blipFill>
          <a:blip r:embed="rId3" cstate="print"/>
          <a:srcRect b="3077"/>
          <a:stretch>
            <a:fillRect/>
          </a:stretch>
        </p:blipFill>
        <p:spPr bwMode="auto">
          <a:xfrm>
            <a:off x="1115616" y="2258461"/>
            <a:ext cx="3312368" cy="2394675"/>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11593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a:t>
            </a:r>
            <a:r>
              <a:rPr lang="el-GR" sz="3200" baseline="-16000" dirty="0" smtClean="0">
                <a:effectLst>
                  <a:outerShdw blurRad="38100" dist="38100" dir="2700000" algn="tl">
                    <a:srgbClr val="000000">
                      <a:alpha val="43137"/>
                    </a:srgbClr>
                  </a:outerShdw>
                </a:effectLst>
              </a:rPr>
              <a:t>[6/7]</a:t>
            </a:r>
            <a:endParaRPr lang="el-GR" dirty="0"/>
          </a:p>
        </p:txBody>
      </p:sp>
      <p:sp>
        <p:nvSpPr>
          <p:cNvPr id="3" name="2 - Θέση περιεχομένου"/>
          <p:cNvSpPr>
            <a:spLocks noGrp="1"/>
          </p:cNvSpPr>
          <p:nvPr>
            <p:ph idx="1"/>
          </p:nvPr>
        </p:nvSpPr>
        <p:spPr>
          <a:xfrm>
            <a:off x="251520" y="1484784"/>
            <a:ext cx="5040560" cy="2880320"/>
          </a:xfrm>
        </p:spPr>
        <p:txBody>
          <a:bodyPr/>
          <a:lstStyle/>
          <a:p>
            <a:pPr marL="271463" lvl="0" indent="-271463">
              <a:buSzPct val="100000"/>
              <a:buFont typeface="Wingdings" pitchFamily="2" charset="2"/>
              <a:buChar char="§"/>
            </a:pPr>
            <a:r>
              <a:rPr lang="el-GR" dirty="0" smtClean="0"/>
              <a:t>Οι υποβοηθούμενες διατάσεις μπορεί να πραγματοποιηθούν με το χειρουργημένο άκρο να ακουμπά σε ένα οριζόντιο επίπεδο, διευκολύνοντας έτσι τον ασθενή να φέρει σταδιακά το χειρουργημένο μέλος στις τελικές θέσεις της τροχιάς της άρθρωσης (εικόνα α).</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20</a:t>
            </a:fld>
            <a:endParaRPr lang="el-GR" dirty="0"/>
          </a:p>
        </p:txBody>
      </p:sp>
      <p:pic>
        <p:nvPicPr>
          <p:cNvPr id="5122" name="Picture 2"/>
          <p:cNvPicPr>
            <a:picLocks noChangeAspect="1" noChangeArrowheads="1"/>
          </p:cNvPicPr>
          <p:nvPr/>
        </p:nvPicPr>
        <p:blipFill>
          <a:blip r:embed="rId3" cstate="print"/>
          <a:srcRect l="6992" t="3126" r="4441" b="6211"/>
          <a:stretch>
            <a:fillRect/>
          </a:stretch>
        </p:blipFill>
        <p:spPr bwMode="auto">
          <a:xfrm>
            <a:off x="5364087" y="1628800"/>
            <a:ext cx="3113725" cy="2376264"/>
          </a:xfrm>
          <a:prstGeom prst="rect">
            <a:avLst/>
          </a:prstGeom>
          <a:ln w="38100" cap="sq" cmpd="thickThin">
            <a:solidFill>
              <a:srgbClr val="000000"/>
            </a:solidFill>
            <a:prstDash val="solid"/>
            <a:miter lim="800000"/>
          </a:ln>
          <a:effectLst>
            <a:innerShdw blurRad="76200">
              <a:srgbClr val="000000"/>
            </a:innerShdw>
          </a:effectLst>
        </p:spPr>
      </p:pic>
      <p:sp>
        <p:nvSpPr>
          <p:cNvPr id="8" name="7 - TextBox"/>
          <p:cNvSpPr txBox="1"/>
          <p:nvPr/>
        </p:nvSpPr>
        <p:spPr>
          <a:xfrm>
            <a:off x="7740352" y="3284984"/>
            <a:ext cx="288032" cy="369332"/>
          </a:xfrm>
          <a:prstGeom prst="rect">
            <a:avLst/>
          </a:prstGeom>
          <a:noFill/>
        </p:spPr>
        <p:txBody>
          <a:bodyPr wrap="square" rtlCol="0">
            <a:spAutoFit/>
          </a:bodyPr>
          <a:lstStyle/>
          <a:p>
            <a:r>
              <a:rPr lang="el-GR" b="1" dirty="0" smtClean="0">
                <a:solidFill>
                  <a:srgbClr val="000000"/>
                </a:solidFill>
              </a:rPr>
              <a:t>α</a:t>
            </a:r>
            <a:endParaRPr lang="el-GR" b="1" dirty="0">
              <a:solidFill>
                <a:srgbClr val="000000"/>
              </a:solidFill>
            </a:endParaRPr>
          </a:p>
        </p:txBody>
      </p:sp>
      <p:sp>
        <p:nvSpPr>
          <p:cNvPr id="5" name="Ορθογώνιο 4"/>
          <p:cNvSpPr/>
          <p:nvPr/>
        </p:nvSpPr>
        <p:spPr>
          <a:xfrm>
            <a:off x="251520" y="4380200"/>
            <a:ext cx="8496944" cy="1107996"/>
          </a:xfrm>
          <a:prstGeom prst="rect">
            <a:avLst/>
          </a:prstGeom>
        </p:spPr>
        <p:txBody>
          <a:bodyPr wrap="square">
            <a:spAutoFit/>
          </a:bodyPr>
          <a:lstStyle/>
          <a:p>
            <a:pPr marL="271463" lvl="0" indent="-271463">
              <a:spcBef>
                <a:spcPct val="20000"/>
              </a:spcBef>
              <a:buClr>
                <a:srgbClr val="A50021"/>
              </a:buClr>
              <a:buSzPct val="100000"/>
              <a:buFont typeface="Wingdings" pitchFamily="2" charset="2"/>
              <a:buChar char="§"/>
            </a:pPr>
            <a:r>
              <a:rPr lang="el-GR" sz="2200" kern="0" dirty="0">
                <a:solidFill>
                  <a:srgbClr val="DADADA">
                    <a:lumMod val="10000"/>
                  </a:srgbClr>
                </a:solidFill>
                <a:latin typeface="Calibri" panose="020F0502020204030204" pitchFamily="34" charset="0"/>
              </a:rPr>
              <a:t>Υποβοηθούμενη έξω στροφή από όρθια θέση με τον αγκώνα σε 90</a:t>
            </a:r>
            <a:r>
              <a:rPr lang="el-GR" sz="2200" kern="0" baseline="30000" dirty="0">
                <a:solidFill>
                  <a:srgbClr val="DADADA">
                    <a:lumMod val="10000"/>
                  </a:srgbClr>
                </a:solidFill>
                <a:latin typeface="Calibri" panose="020F0502020204030204" pitchFamily="34" charset="0"/>
              </a:rPr>
              <a:t>ο</a:t>
            </a:r>
            <a:r>
              <a:rPr lang="el-GR" sz="2200" kern="0" dirty="0">
                <a:solidFill>
                  <a:srgbClr val="DADADA">
                    <a:lumMod val="10000"/>
                  </a:srgbClr>
                </a:solidFill>
                <a:latin typeface="Calibri" panose="020F0502020204030204" pitchFamily="34" charset="0"/>
              </a:rPr>
              <a:t> κάμψης: </a:t>
            </a:r>
            <a:r>
              <a:rPr lang="el-GR" sz="2200" kern="0" dirty="0">
                <a:solidFill>
                  <a:srgbClr val="000000"/>
                </a:solidFill>
                <a:latin typeface="Calibri" panose="020F0502020204030204" pitchFamily="34" charset="0"/>
              </a:rPr>
              <a:t>Η άσκηση εκτελείται</a:t>
            </a:r>
            <a:r>
              <a:rPr lang="en-US" sz="2200" kern="0" dirty="0">
                <a:solidFill>
                  <a:srgbClr val="000000"/>
                </a:solidFill>
                <a:latin typeface="Calibri" panose="020F0502020204030204" pitchFamily="34" charset="0"/>
              </a:rPr>
              <a:t>, </a:t>
            </a:r>
            <a:r>
              <a:rPr lang="el-GR" sz="2200" kern="0" dirty="0">
                <a:solidFill>
                  <a:srgbClr val="000000"/>
                </a:solidFill>
                <a:latin typeface="Calibri" panose="020F0502020204030204" pitchFamily="34" charset="0"/>
              </a:rPr>
              <a:t>με </a:t>
            </a:r>
            <a:r>
              <a:rPr lang="el-GR" sz="2200" kern="0" dirty="0">
                <a:solidFill>
                  <a:srgbClr val="DADADA">
                    <a:lumMod val="10000"/>
                  </a:srgbClr>
                </a:solidFill>
                <a:latin typeface="Calibri" panose="020F0502020204030204" pitchFamily="34" charset="0"/>
              </a:rPr>
              <a:t>το χέρι να στηρίζεται σε πλαίσιο πόρτας και στρέφει ο κορμός.</a:t>
            </a:r>
          </a:p>
        </p:txBody>
      </p:sp>
      <p:sp>
        <p:nvSpPr>
          <p:cNvPr id="6" name="Ορθογώνιο 5"/>
          <p:cNvSpPr/>
          <p:nvPr/>
        </p:nvSpPr>
        <p:spPr>
          <a:xfrm>
            <a:off x="5516793" y="4103200"/>
            <a:ext cx="2808312"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orthop.washington.edu</a:t>
            </a:r>
            <a:endParaRPr lang="el-GR" sz="1200" dirty="0">
              <a:solidFill>
                <a:prstClr val="black"/>
              </a:solidFill>
              <a:latin typeface="Calibri"/>
            </a:endParaRPr>
          </a:p>
        </p:txBody>
      </p:sp>
    </p:spTree>
    <p:extLst>
      <p:ext uri="{BB962C8B-B14F-4D97-AF65-F5344CB8AC3E}">
        <p14:creationId xmlns:p14="http://schemas.microsoft.com/office/powerpoint/2010/main" val="477218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a:t>
            </a:r>
            <a:r>
              <a:rPr lang="el-GR" sz="3200" baseline="-16000" dirty="0" smtClean="0">
                <a:effectLst>
                  <a:outerShdw blurRad="38100" dist="38100" dir="2700000" algn="tl">
                    <a:srgbClr val="000000">
                      <a:alpha val="43137"/>
                    </a:srgbClr>
                  </a:outerShdw>
                </a:effectLst>
              </a:rPr>
              <a:t>[7/7]</a:t>
            </a:r>
            <a:endParaRPr lang="el-GR" dirty="0"/>
          </a:p>
        </p:txBody>
      </p:sp>
      <p:sp>
        <p:nvSpPr>
          <p:cNvPr id="3" name="2 - Θέση περιεχομένου"/>
          <p:cNvSpPr>
            <a:spLocks noGrp="1"/>
          </p:cNvSpPr>
          <p:nvPr>
            <p:ph idx="1"/>
          </p:nvPr>
        </p:nvSpPr>
        <p:spPr>
          <a:xfrm>
            <a:off x="179512" y="2924944"/>
            <a:ext cx="5472608" cy="3096344"/>
          </a:xfrm>
        </p:spPr>
        <p:txBody>
          <a:bodyPr/>
          <a:lstStyle/>
          <a:p>
            <a:pPr marL="271463" lvl="0" indent="-271463">
              <a:buSzPct val="100000"/>
              <a:buFont typeface="Wingdings" pitchFamily="2" charset="2"/>
              <a:buChar char="§"/>
            </a:pPr>
            <a:r>
              <a:rPr lang="el-GR" dirty="0" smtClean="0"/>
              <a:t>Υποβοηθούμενη διάταση από όρθια θέση:</a:t>
            </a:r>
            <a:r>
              <a:rPr lang="el-GR" dirty="0" smtClean="0">
                <a:solidFill>
                  <a:srgbClr val="000000"/>
                </a:solidFill>
              </a:rPr>
              <a:t> Η άσκηση εκτελείται με τον</a:t>
            </a:r>
            <a:r>
              <a:rPr lang="el-GR" dirty="0" smtClean="0"/>
              <a:t> κορμό σε κάμψη 90</a:t>
            </a:r>
            <a:r>
              <a:rPr lang="el-GR" baseline="30000" dirty="0" smtClean="0"/>
              <a:t>ο</a:t>
            </a:r>
            <a:r>
              <a:rPr lang="el-GR" dirty="0" smtClean="0"/>
              <a:t>, ενώ τα χέρια στηρίζονται σε ψηλότερο από τη λεκάνη του ασθενούς οριζόντιο</a:t>
            </a:r>
            <a:r>
              <a:rPr lang="el-GR" dirty="0" smtClean="0">
                <a:solidFill>
                  <a:srgbClr val="000000"/>
                </a:solidFill>
              </a:rPr>
              <a:t> επίπεδο (πάγκος). </a:t>
            </a:r>
            <a:r>
              <a:rPr lang="el-GR" dirty="0" smtClean="0"/>
              <a:t>Τα πόδια μετακινούνται λίγο πίσω και ταυτόχρονα ο κορμός κάμπτεται περισσότερο,  προκαλώντας παθητική διάταση στον ώμο (εικόνα).</a:t>
            </a:r>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21</a:t>
            </a:fld>
            <a:endParaRPr lang="el-GR" dirty="0"/>
          </a:p>
        </p:txBody>
      </p:sp>
      <p:pic>
        <p:nvPicPr>
          <p:cNvPr id="4098" name="Picture 2"/>
          <p:cNvPicPr>
            <a:picLocks noChangeAspect="1" noChangeArrowheads="1"/>
          </p:cNvPicPr>
          <p:nvPr/>
        </p:nvPicPr>
        <p:blipFill>
          <a:blip r:embed="rId2" cstate="print"/>
          <a:stretch>
            <a:fillRect/>
          </a:stretch>
        </p:blipFill>
        <p:spPr bwMode="auto">
          <a:xfrm>
            <a:off x="5636572" y="3140968"/>
            <a:ext cx="2967876" cy="2232248"/>
          </a:xfrm>
          <a:prstGeom prst="rect">
            <a:avLst/>
          </a:prstGeom>
          <a:ln w="38100" cap="sq" cmpd="thickThin">
            <a:solidFill>
              <a:srgbClr val="000000"/>
            </a:solidFill>
            <a:prstDash val="solid"/>
            <a:miter lim="800000"/>
          </a:ln>
          <a:effectLst>
            <a:innerShdw blurRad="76200">
              <a:srgbClr val="000000"/>
            </a:innerShdw>
          </a:effectLst>
        </p:spPr>
      </p:pic>
      <p:sp>
        <p:nvSpPr>
          <p:cNvPr id="8" name="2 - Θέση περιεχομένου"/>
          <p:cNvSpPr txBox="1">
            <a:spLocks/>
          </p:cNvSpPr>
          <p:nvPr/>
        </p:nvSpPr>
        <p:spPr bwMode="auto">
          <a:xfrm>
            <a:off x="179512" y="1340768"/>
            <a:ext cx="8712968" cy="1584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1463" indent="-271463">
              <a:spcBef>
                <a:spcPct val="20000"/>
              </a:spcBef>
              <a:buClr>
                <a:srgbClr val="A50021"/>
              </a:buClr>
              <a:buSzPct val="100000"/>
              <a:buFont typeface="Wingdings"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Από ύπτια θέση, εκτελείται  υποβοηθούμενη έσω στροφή με τη χρήση ράβδου: Κατά την αρχική θέση της άσκησης, ο ώμος βρίσκεται σε 90</a:t>
            </a:r>
            <a:r>
              <a:rPr lang="el-GR" sz="2200" kern="0" baseline="30000" dirty="0" smtClean="0">
                <a:solidFill>
                  <a:srgbClr val="DADADA">
                    <a:lumMod val="10000"/>
                  </a:srgbClr>
                </a:solidFill>
                <a:latin typeface="Calibri" panose="020F0502020204030204" pitchFamily="34" charset="0"/>
                <a:cs typeface="Calibri" panose="020F0502020204030204" pitchFamily="34" charset="0"/>
              </a:rPr>
              <a:t>ο</a:t>
            </a:r>
            <a:r>
              <a:rPr lang="el-GR" sz="2200" kern="0" dirty="0" smtClean="0">
                <a:solidFill>
                  <a:srgbClr val="DADADA">
                    <a:lumMod val="10000"/>
                  </a:srgbClr>
                </a:solidFill>
                <a:latin typeface="Calibri" panose="020F0502020204030204" pitchFamily="34" charset="0"/>
                <a:cs typeface="Calibri" panose="020F0502020204030204" pitchFamily="34" charset="0"/>
              </a:rPr>
              <a:t> απαγωγή και ο αγκώνας σε 90</a:t>
            </a:r>
            <a:r>
              <a:rPr lang="el-GR" sz="2200" kern="0" baseline="30000" dirty="0" smtClean="0">
                <a:solidFill>
                  <a:srgbClr val="DADADA">
                    <a:lumMod val="10000"/>
                  </a:srgbClr>
                </a:solidFill>
                <a:latin typeface="Calibri" panose="020F0502020204030204" pitchFamily="34" charset="0"/>
                <a:cs typeface="Calibri" panose="020F0502020204030204" pitchFamily="34" charset="0"/>
              </a:rPr>
              <a:t>ο</a:t>
            </a:r>
            <a:r>
              <a:rPr lang="el-GR" sz="2200" kern="0" dirty="0" smtClean="0">
                <a:solidFill>
                  <a:srgbClr val="DADADA">
                    <a:lumMod val="10000"/>
                  </a:srgbClr>
                </a:solidFill>
                <a:latin typeface="Calibri" panose="020F0502020204030204" pitchFamily="34" charset="0"/>
                <a:cs typeface="Calibri" panose="020F0502020204030204" pitchFamily="34" charset="0"/>
              </a:rPr>
              <a:t> κάμψη. Η κίνηση πραγματοποιείται μέχρι η ράβδος να συναντήσει τον κορμό.</a:t>
            </a:r>
          </a:p>
        </p:txBody>
      </p:sp>
      <p:sp>
        <p:nvSpPr>
          <p:cNvPr id="9" name="Ορθογώνιο 8"/>
          <p:cNvSpPr/>
          <p:nvPr/>
        </p:nvSpPr>
        <p:spPr>
          <a:xfrm>
            <a:off x="6084168" y="5384249"/>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028813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 Πρώιμη Ενδυνάμωση </a:t>
            </a:r>
            <a:r>
              <a:rPr lang="el-GR" sz="3200" baseline="-16000" dirty="0" smtClean="0">
                <a:effectLst>
                  <a:outerShdw blurRad="38100" dist="38100" dir="2700000" algn="tl">
                    <a:srgbClr val="000000">
                      <a:alpha val="43137"/>
                    </a:srgbClr>
                  </a:outerShdw>
                </a:effectLst>
              </a:rPr>
              <a:t>[1/5]</a:t>
            </a:r>
            <a:endParaRPr lang="el-GR" dirty="0"/>
          </a:p>
        </p:txBody>
      </p:sp>
      <p:sp>
        <p:nvSpPr>
          <p:cNvPr id="3" name="2 - Θέση περιεχομένου"/>
          <p:cNvSpPr>
            <a:spLocks noGrp="1"/>
          </p:cNvSpPr>
          <p:nvPr>
            <p:ph idx="1"/>
          </p:nvPr>
        </p:nvSpPr>
        <p:spPr>
          <a:xfrm>
            <a:off x="251520" y="1340768"/>
            <a:ext cx="8712968" cy="4463008"/>
          </a:xfrm>
        </p:spPr>
        <p:txBody>
          <a:bodyPr/>
          <a:lstStyle/>
          <a:p>
            <a:pPr>
              <a:buSzPct val="100000"/>
            </a:pPr>
            <a:r>
              <a:rPr lang="el-GR" dirty="0" smtClean="0"/>
              <a:t>Όταν ο ασθενής αποκτήσει ανώδυνη παθητική ανύψωση </a:t>
            </a:r>
            <a:r>
              <a:rPr lang="el-GR" dirty="0" smtClean="0">
                <a:solidFill>
                  <a:srgbClr val="000000"/>
                </a:solidFill>
              </a:rPr>
              <a:t>90</a:t>
            </a:r>
            <a:r>
              <a:rPr lang="el-GR" baseline="30000" dirty="0" smtClean="0">
                <a:solidFill>
                  <a:srgbClr val="000000"/>
                </a:solidFill>
              </a:rPr>
              <a:t>ο</a:t>
            </a:r>
            <a:r>
              <a:rPr lang="en-US" dirty="0" smtClean="0">
                <a:solidFill>
                  <a:srgbClr val="000000"/>
                </a:solidFill>
              </a:rPr>
              <a:t>, </a:t>
            </a:r>
            <a:r>
              <a:rPr lang="el-GR" dirty="0" smtClean="0">
                <a:solidFill>
                  <a:srgbClr val="000000"/>
                </a:solidFill>
              </a:rPr>
              <a:t>ανώδυνη παθητική έξω στροφή </a:t>
            </a:r>
            <a:r>
              <a:rPr lang="en-US" dirty="0" smtClean="0">
                <a:solidFill>
                  <a:srgbClr val="000000"/>
                </a:solidFill>
              </a:rPr>
              <a:t>30</a:t>
            </a:r>
            <a:r>
              <a:rPr lang="el-GR" baseline="30000" dirty="0" smtClean="0">
                <a:solidFill>
                  <a:srgbClr val="000000"/>
                </a:solidFill>
              </a:rPr>
              <a:t>ο</a:t>
            </a:r>
            <a:r>
              <a:rPr lang="en-US" dirty="0" smtClean="0">
                <a:solidFill>
                  <a:srgbClr val="000000"/>
                </a:solidFill>
              </a:rPr>
              <a:t> </a:t>
            </a:r>
            <a:r>
              <a:rPr lang="el-GR" dirty="0" smtClean="0">
                <a:solidFill>
                  <a:srgbClr val="000000"/>
                </a:solidFill>
              </a:rPr>
              <a:t>και, από θέση 30</a:t>
            </a:r>
            <a:r>
              <a:rPr lang="el-GR" baseline="30000" dirty="0" smtClean="0">
                <a:solidFill>
                  <a:srgbClr val="000000"/>
                </a:solidFill>
              </a:rPr>
              <a:t>ο</a:t>
            </a:r>
            <a:r>
              <a:rPr lang="el-GR" dirty="0" smtClean="0">
                <a:solidFill>
                  <a:srgbClr val="000000"/>
                </a:solidFill>
              </a:rPr>
              <a:t> απαγωγής, ανώδυνη παθητική έσω στροφή</a:t>
            </a:r>
            <a:r>
              <a:rPr lang="en-US" dirty="0" smtClean="0">
                <a:solidFill>
                  <a:srgbClr val="000000"/>
                </a:solidFill>
              </a:rPr>
              <a:t> 70</a:t>
            </a:r>
            <a:r>
              <a:rPr lang="el-GR" baseline="30000" dirty="0">
                <a:solidFill>
                  <a:srgbClr val="000000"/>
                </a:solidFill>
              </a:rPr>
              <a:t>ο</a:t>
            </a:r>
            <a:r>
              <a:rPr lang="el-GR" dirty="0" smtClean="0">
                <a:solidFill>
                  <a:srgbClr val="000000"/>
                </a:solidFill>
              </a:rPr>
              <a:t> (περίπου την 4</a:t>
            </a:r>
            <a:r>
              <a:rPr lang="el-GR" baseline="30000" dirty="0" smtClean="0">
                <a:solidFill>
                  <a:srgbClr val="000000"/>
                </a:solidFill>
              </a:rPr>
              <a:t>η</a:t>
            </a:r>
            <a:r>
              <a:rPr lang="el-GR" dirty="0" smtClean="0">
                <a:solidFill>
                  <a:srgbClr val="000000"/>
                </a:solidFill>
              </a:rPr>
              <a:t> - 6</a:t>
            </a:r>
            <a:r>
              <a:rPr lang="el-GR" baseline="30000" dirty="0" smtClean="0">
                <a:solidFill>
                  <a:srgbClr val="000000"/>
                </a:solidFill>
              </a:rPr>
              <a:t>η</a:t>
            </a:r>
            <a:r>
              <a:rPr lang="el-GR" dirty="0" smtClean="0">
                <a:solidFill>
                  <a:srgbClr val="000000"/>
                </a:solidFill>
              </a:rPr>
              <a:t> μετεγχειρητική εβδομάδα), στους στόχους </a:t>
            </a:r>
            <a:r>
              <a:rPr lang="el-GR" dirty="0" smtClean="0"/>
              <a:t>του προγράμματος κινησιοθεραπείας προστίθεται η πρώιμη ενδυνάμωση των μυϊκών ομάδων της περιοχής, η οποία αρχικά πραγματοποιείται με ενεργητική κινητοποίηση του χειρουργημένου ώμου</a:t>
            </a:r>
            <a:r>
              <a:rPr lang="el-GR" b="1" baseline="30000" dirty="0" smtClean="0"/>
              <a:t> </a:t>
            </a:r>
            <a:r>
              <a:rPr lang="el-GR" dirty="0" smtClean="0"/>
              <a:t>και με σταδιακή μεγιστοποίηση του εύρους της κίνησης.</a:t>
            </a:r>
          </a:p>
          <a:p>
            <a:pPr>
              <a:buSzPct val="100000"/>
            </a:pPr>
            <a:r>
              <a:rPr lang="el-GR" dirty="0" smtClean="0"/>
              <a:t>Κατά την έναρξη της πρώιμης ενδυνάμωσης εφαρμόζονται:</a:t>
            </a:r>
          </a:p>
          <a:p>
            <a:pPr marL="627063" indent="-271463">
              <a:buSzPct val="100000"/>
              <a:buFont typeface="Wingdings" pitchFamily="2" charset="2"/>
              <a:buChar char="§"/>
            </a:pPr>
            <a:r>
              <a:rPr lang="el-GR" dirty="0" smtClean="0"/>
              <a:t>ισομετρικές ασκήσεις σε διαφορετικά σημεία της τροχιάς, </a:t>
            </a:r>
          </a:p>
          <a:p>
            <a:pPr marL="627063" indent="-271463">
              <a:buSzPct val="100000"/>
              <a:buFont typeface="Wingdings" pitchFamily="2" charset="2"/>
              <a:buChar char="§"/>
            </a:pPr>
            <a:r>
              <a:rPr lang="el-GR" dirty="0" smtClean="0"/>
              <a:t>ξεκινά η προοδευτική ενεργητική κινητοποίηση του ώμου με ασκήσεις ενάντια στη βαρύτητα, </a:t>
            </a:r>
          </a:p>
          <a:p>
            <a:pPr marL="627063" indent="-271463">
              <a:buSzPct val="100000"/>
              <a:buFont typeface="Wingdings" pitchFamily="2" charset="2"/>
              <a:buChar char="§"/>
            </a:pPr>
            <a:r>
              <a:rPr lang="el-GR" dirty="0" smtClean="0"/>
              <a:t>ενώ οι ασκήσεις διάτασης συνεχίζονται.</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22</a:t>
            </a:fld>
            <a:endParaRPr lang="el-GR" dirty="0"/>
          </a:p>
        </p:txBody>
      </p:sp>
      <p:sp>
        <p:nvSpPr>
          <p:cNvPr id="5" name="4 - Ορθογώνιο"/>
          <p:cNvSpPr/>
          <p:nvPr/>
        </p:nvSpPr>
        <p:spPr>
          <a:xfrm>
            <a:off x="5443514" y="6117219"/>
            <a:ext cx="2872902" cy="408125"/>
          </a:xfrm>
          <a:prstGeom prst="rect">
            <a:avLst/>
          </a:prstGeom>
        </p:spPr>
        <p:txBody>
          <a:bodyPr wrap="none">
            <a:spAutoFit/>
          </a:bodyPr>
          <a:lstStyle/>
          <a:p>
            <a:pPr marL="444500">
              <a:lnSpc>
                <a:spcPct val="114000"/>
              </a:lnSpc>
              <a:spcBef>
                <a:spcPts val="1200"/>
              </a:spcBef>
              <a:buClr>
                <a:srgbClr val="A50021"/>
              </a:buClr>
              <a:buSzPct val="100000"/>
              <a:defRPr/>
            </a:pPr>
            <a:r>
              <a:rPr lang="el-GR" b="1" dirty="0" smtClean="0">
                <a:solidFill>
                  <a:srgbClr val="A50021"/>
                </a:solidFill>
                <a:latin typeface="Arial Narrow" pitchFamily="34" charset="0"/>
              </a:rPr>
              <a:t>[Παπαθανασίου Γ, 2003]</a:t>
            </a:r>
            <a:endParaRPr lang="el-GR" dirty="0" smtClean="0">
              <a:solidFill>
                <a:srgbClr val="000000"/>
              </a:solidFill>
              <a:latin typeface="Arial Narrow" pitchFamily="34" charset="0"/>
            </a:endParaRPr>
          </a:p>
        </p:txBody>
      </p:sp>
    </p:spTree>
    <p:extLst>
      <p:ext uri="{BB962C8B-B14F-4D97-AF65-F5344CB8AC3E}">
        <p14:creationId xmlns:p14="http://schemas.microsoft.com/office/powerpoint/2010/main" val="547200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 Πρώιμη Ενδυνάμωση </a:t>
            </a:r>
            <a:r>
              <a:rPr lang="el-GR" sz="3200" baseline="-16000" dirty="0" smtClean="0">
                <a:effectLst>
                  <a:outerShdw blurRad="38100" dist="38100" dir="2700000" algn="tl">
                    <a:srgbClr val="000000">
                      <a:alpha val="43137"/>
                    </a:srgbClr>
                  </a:outerShdw>
                </a:effectLst>
              </a:rPr>
              <a:t>[2/5]</a:t>
            </a:r>
            <a:endParaRPr lang="el-GR" dirty="0"/>
          </a:p>
        </p:txBody>
      </p:sp>
      <p:sp>
        <p:nvSpPr>
          <p:cNvPr id="3" name="2 - Θέση περιεχομένου"/>
          <p:cNvSpPr>
            <a:spLocks noGrp="1"/>
          </p:cNvSpPr>
          <p:nvPr>
            <p:ph idx="1"/>
          </p:nvPr>
        </p:nvSpPr>
        <p:spPr>
          <a:xfrm>
            <a:off x="179512" y="1412776"/>
            <a:ext cx="8784976" cy="2088232"/>
          </a:xfrm>
        </p:spPr>
        <p:txBody>
          <a:bodyPr/>
          <a:lstStyle/>
          <a:p>
            <a:pPr marL="271463" lvl="0" indent="-271463">
              <a:buSzPct val="100000"/>
            </a:pPr>
            <a:r>
              <a:rPr lang="el-GR" dirty="0" smtClean="0"/>
              <a:t>Συγκεκριμένα πραγματοποιούνται:</a:t>
            </a:r>
          </a:p>
          <a:p>
            <a:pPr marL="541338" lvl="0" indent="-269875">
              <a:buSzPct val="100000"/>
              <a:buFont typeface="Wingdings" pitchFamily="2" charset="2"/>
              <a:buChar char="§"/>
            </a:pPr>
            <a:r>
              <a:rPr lang="el-GR" dirty="0" smtClean="0"/>
              <a:t>Ενεργητικές ασκήσεις των μυών της ωμοπλάτης</a:t>
            </a:r>
            <a:r>
              <a:rPr lang="el-GR" dirty="0"/>
              <a:t> </a:t>
            </a:r>
            <a:r>
              <a:rPr lang="el-GR" dirty="0" smtClean="0"/>
              <a:t>(εικόνες α</a:t>
            </a:r>
            <a:r>
              <a:rPr lang="en-US" dirty="0" smtClean="0"/>
              <a:t> </a:t>
            </a:r>
            <a:r>
              <a:rPr lang="en-US" sz="1400" dirty="0" smtClean="0"/>
              <a:t>&amp;</a:t>
            </a:r>
            <a:r>
              <a:rPr lang="el-GR" dirty="0" smtClean="0"/>
              <a:t> β).</a:t>
            </a:r>
          </a:p>
          <a:p>
            <a:pPr marL="541338" lvl="0" indent="-269875">
              <a:buSzPct val="100000"/>
              <a:buFont typeface="Wingdings" pitchFamily="2" charset="2"/>
              <a:buChar char="§"/>
            </a:pPr>
            <a:r>
              <a:rPr lang="el-GR" dirty="0" smtClean="0"/>
              <a:t>Υποβοηθούμενη έσω στροφή από όρθια θέση (εικόνα γ).</a:t>
            </a:r>
          </a:p>
          <a:p>
            <a:pPr marL="541338" lvl="0" indent="-269875">
              <a:buSzPct val="100000"/>
              <a:buFont typeface="Wingdings" pitchFamily="2" charset="2"/>
              <a:buChar char="§"/>
            </a:pPr>
            <a:r>
              <a:rPr lang="el-GR" dirty="0" smtClean="0"/>
              <a:t>Υποβοηθούμενη οριζόντια προσαγωγή με την βοήθεια του μη-χειρουργημένου μέλους (εικόνα δ).</a:t>
            </a:r>
          </a:p>
        </p:txBody>
      </p:sp>
      <p:sp>
        <p:nvSpPr>
          <p:cNvPr id="4" name="3 - Θέση αριθμού διαφάνειας"/>
          <p:cNvSpPr>
            <a:spLocks noGrp="1"/>
          </p:cNvSpPr>
          <p:nvPr>
            <p:ph type="sldNum" sz="quarter" idx="12"/>
          </p:nvPr>
        </p:nvSpPr>
        <p:spPr>
          <a:xfrm>
            <a:off x="8604448" y="6381328"/>
            <a:ext cx="504056" cy="476250"/>
          </a:xfrm>
        </p:spPr>
        <p:txBody>
          <a:bodyPr/>
          <a:lstStyle/>
          <a:p>
            <a:pPr>
              <a:defRPr/>
            </a:pPr>
            <a:fld id="{8198C6A6-8556-485F-81D9-A8F098D09877}" type="slidenum">
              <a:rPr lang="el-GR" smtClean="0"/>
              <a:pPr>
                <a:defRPr/>
              </a:pPr>
              <a:t>23</a:t>
            </a:fld>
            <a:endParaRPr lang="el-GR" dirty="0"/>
          </a:p>
        </p:txBody>
      </p:sp>
      <p:sp>
        <p:nvSpPr>
          <p:cNvPr id="9" name="Ορθογώνιο 8"/>
          <p:cNvSpPr/>
          <p:nvPr/>
        </p:nvSpPr>
        <p:spPr>
          <a:xfrm>
            <a:off x="3707904" y="5816297"/>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1026" name="Picture 2" descr="C:\Users\SONIA\Desktop\a.jpg"/>
          <p:cNvPicPr>
            <a:picLocks noChangeAspect="1" noChangeArrowheads="1"/>
          </p:cNvPicPr>
          <p:nvPr/>
        </p:nvPicPr>
        <p:blipFill>
          <a:blip r:embed="rId2" cstate="print"/>
          <a:srcRect l="6452" r="6452"/>
          <a:stretch>
            <a:fillRect/>
          </a:stretch>
        </p:blipFill>
        <p:spPr bwMode="auto">
          <a:xfrm>
            <a:off x="395536" y="3717032"/>
            <a:ext cx="2017385" cy="1985363"/>
          </a:xfrm>
          <a:prstGeom prst="rect">
            <a:avLst/>
          </a:prstGeom>
          <a:ln w="28575" cap="sq" cmpd="thickThin">
            <a:solidFill>
              <a:srgbClr val="000000"/>
            </a:solidFill>
            <a:prstDash val="solid"/>
            <a:miter lim="800000"/>
          </a:ln>
          <a:effectLst>
            <a:innerShdw blurRad="76200">
              <a:srgbClr val="000000"/>
            </a:innerShdw>
          </a:effectLst>
        </p:spPr>
      </p:pic>
      <p:pic>
        <p:nvPicPr>
          <p:cNvPr id="1027" name="Picture 3" descr="C:\Users\SONIA\Desktop\b.jpg"/>
          <p:cNvPicPr>
            <a:picLocks noChangeAspect="1" noChangeArrowheads="1"/>
          </p:cNvPicPr>
          <p:nvPr/>
        </p:nvPicPr>
        <p:blipFill>
          <a:blip r:embed="rId3" cstate="print"/>
          <a:srcRect l="10000" r="6667"/>
          <a:stretch>
            <a:fillRect/>
          </a:stretch>
        </p:blipFill>
        <p:spPr bwMode="auto">
          <a:xfrm>
            <a:off x="2627784" y="3717032"/>
            <a:ext cx="1868233" cy="1977387"/>
          </a:xfrm>
          <a:prstGeom prst="rect">
            <a:avLst/>
          </a:prstGeom>
          <a:ln w="28575" cap="sq" cmpd="thickThin">
            <a:solidFill>
              <a:srgbClr val="000000"/>
            </a:solidFill>
            <a:prstDash val="solid"/>
            <a:miter lim="800000"/>
          </a:ln>
          <a:effectLst>
            <a:innerShdw blurRad="76200">
              <a:srgbClr val="000000"/>
            </a:innerShdw>
          </a:effectLst>
        </p:spPr>
      </p:pic>
      <p:pic>
        <p:nvPicPr>
          <p:cNvPr id="1028" name="Picture 4" descr="C:\Users\SONIA\Desktop\c.jpg"/>
          <p:cNvPicPr>
            <a:picLocks noChangeAspect="1" noChangeArrowheads="1"/>
          </p:cNvPicPr>
          <p:nvPr/>
        </p:nvPicPr>
        <p:blipFill>
          <a:blip r:embed="rId4" cstate="print"/>
          <a:srcRect/>
          <a:stretch>
            <a:fillRect/>
          </a:stretch>
        </p:blipFill>
        <p:spPr bwMode="auto">
          <a:xfrm>
            <a:off x="4716016" y="3717032"/>
            <a:ext cx="1888884" cy="2016224"/>
          </a:xfrm>
          <a:prstGeom prst="rect">
            <a:avLst/>
          </a:prstGeom>
          <a:ln w="28575" cap="sq" cmpd="thickThin">
            <a:solidFill>
              <a:srgbClr val="000000"/>
            </a:solidFill>
            <a:prstDash val="solid"/>
            <a:miter lim="800000"/>
          </a:ln>
          <a:effectLst>
            <a:innerShdw blurRad="76200">
              <a:srgbClr val="000000"/>
            </a:innerShdw>
          </a:effectLst>
        </p:spPr>
      </p:pic>
      <p:pic>
        <p:nvPicPr>
          <p:cNvPr id="1029" name="Picture 5" descr="C:\Users\SONIA\Desktop\d.jpg"/>
          <p:cNvPicPr>
            <a:picLocks noChangeAspect="1" noChangeArrowheads="1"/>
          </p:cNvPicPr>
          <p:nvPr/>
        </p:nvPicPr>
        <p:blipFill>
          <a:blip r:embed="rId5" cstate="print"/>
          <a:srcRect/>
          <a:stretch>
            <a:fillRect/>
          </a:stretch>
        </p:blipFill>
        <p:spPr bwMode="auto">
          <a:xfrm>
            <a:off x="6876256" y="3717032"/>
            <a:ext cx="1857048" cy="2016224"/>
          </a:xfrm>
          <a:prstGeom prst="rect">
            <a:avLst/>
          </a:prstGeom>
          <a:ln w="28575" cap="sq" cmpd="thickThin">
            <a:solidFill>
              <a:srgbClr val="000000"/>
            </a:solidFill>
            <a:prstDash val="solid"/>
            <a:miter lim="800000"/>
          </a:ln>
          <a:effectLst>
            <a:innerShdw blurRad="76200">
              <a:srgbClr val="000000"/>
            </a:innerShdw>
          </a:effectLst>
        </p:spPr>
      </p:pic>
      <p:pic>
        <p:nvPicPr>
          <p:cNvPr id="10" name="Picture 2"/>
          <p:cNvPicPr>
            <a:picLocks noChangeAspect="1" noChangeArrowheads="1"/>
          </p:cNvPicPr>
          <p:nvPr/>
        </p:nvPicPr>
        <p:blipFill>
          <a:blip r:embed="rId2" cstate="print"/>
          <a:srcRect l="6452" r="6452"/>
          <a:stretch>
            <a:fillRect/>
          </a:stretch>
        </p:blipFill>
        <p:spPr bwMode="auto">
          <a:xfrm>
            <a:off x="400478" y="3704458"/>
            <a:ext cx="2017385" cy="1985363"/>
          </a:xfrm>
          <a:prstGeom prst="rect">
            <a:avLst/>
          </a:prstGeom>
          <a:ln w="38100" cap="sq" cmpd="thickThin">
            <a:solidFill>
              <a:srgbClr val="000000"/>
            </a:solidFill>
            <a:prstDash val="solid"/>
            <a:miter lim="800000"/>
          </a:ln>
          <a:effectLst>
            <a:innerShdw blurRad="76200">
              <a:srgbClr val="000000"/>
            </a:innerShdw>
          </a:effectLst>
        </p:spPr>
      </p:pic>
      <p:pic>
        <p:nvPicPr>
          <p:cNvPr id="11" name="Picture 3"/>
          <p:cNvPicPr>
            <a:picLocks noChangeAspect="1" noChangeArrowheads="1"/>
          </p:cNvPicPr>
          <p:nvPr/>
        </p:nvPicPr>
        <p:blipFill>
          <a:blip r:embed="rId3" cstate="print"/>
          <a:srcRect l="10000" r="6667"/>
          <a:stretch>
            <a:fillRect/>
          </a:stretch>
        </p:blipFill>
        <p:spPr bwMode="auto">
          <a:xfrm>
            <a:off x="2632726" y="3704458"/>
            <a:ext cx="1868233" cy="1977387"/>
          </a:xfrm>
          <a:prstGeom prst="rect">
            <a:avLst/>
          </a:prstGeom>
          <a:ln w="38100" cap="sq" cmpd="thickThin">
            <a:solidFill>
              <a:srgbClr val="000000"/>
            </a:solidFill>
            <a:prstDash val="solid"/>
            <a:miter lim="800000"/>
          </a:ln>
          <a:effectLst>
            <a:innerShdw blurRad="76200">
              <a:srgbClr val="000000"/>
            </a:innerShdw>
          </a:effectLst>
        </p:spPr>
      </p:pic>
      <p:pic>
        <p:nvPicPr>
          <p:cNvPr id="12" name="Picture 4"/>
          <p:cNvPicPr>
            <a:picLocks noChangeAspect="1" noChangeArrowheads="1"/>
          </p:cNvPicPr>
          <p:nvPr/>
        </p:nvPicPr>
        <p:blipFill>
          <a:blip r:embed="rId4" cstate="print"/>
          <a:srcRect/>
          <a:stretch>
            <a:fillRect/>
          </a:stretch>
        </p:blipFill>
        <p:spPr bwMode="auto">
          <a:xfrm>
            <a:off x="4720958" y="3704458"/>
            <a:ext cx="1888884" cy="2016224"/>
          </a:xfrm>
          <a:prstGeom prst="rect">
            <a:avLst/>
          </a:prstGeom>
          <a:ln w="38100" cap="sq" cmpd="thickThin">
            <a:solidFill>
              <a:srgbClr val="000000"/>
            </a:solidFill>
            <a:prstDash val="solid"/>
            <a:miter lim="800000"/>
          </a:ln>
          <a:effectLst>
            <a:innerShdw blurRad="76200">
              <a:srgbClr val="000000"/>
            </a:innerShdw>
          </a:effectLst>
        </p:spPr>
      </p:pic>
      <p:pic>
        <p:nvPicPr>
          <p:cNvPr id="13" name="Picture 5"/>
          <p:cNvPicPr>
            <a:picLocks noChangeAspect="1" noChangeArrowheads="1"/>
          </p:cNvPicPr>
          <p:nvPr/>
        </p:nvPicPr>
        <p:blipFill>
          <a:blip r:embed="rId5" cstate="print"/>
          <a:srcRect/>
          <a:stretch>
            <a:fillRect/>
          </a:stretch>
        </p:blipFill>
        <p:spPr bwMode="auto">
          <a:xfrm>
            <a:off x="6881198" y="3704458"/>
            <a:ext cx="1857048" cy="2016224"/>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22397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 Πρώιμη Ενδυνάμωση </a:t>
            </a:r>
            <a:r>
              <a:rPr lang="el-GR" sz="3200" baseline="-16000" dirty="0" smtClean="0">
                <a:effectLst>
                  <a:outerShdw blurRad="38100" dist="38100" dir="2700000" algn="tl">
                    <a:srgbClr val="000000">
                      <a:alpha val="43137"/>
                    </a:srgbClr>
                  </a:outerShdw>
                </a:effectLst>
              </a:rPr>
              <a:t>[3/5]</a:t>
            </a:r>
            <a:endParaRPr lang="el-GR" dirty="0"/>
          </a:p>
        </p:txBody>
      </p:sp>
      <p:sp>
        <p:nvSpPr>
          <p:cNvPr id="3" name="2 - Θέση περιεχομένου"/>
          <p:cNvSpPr>
            <a:spLocks noGrp="1"/>
          </p:cNvSpPr>
          <p:nvPr>
            <p:ph idx="1"/>
          </p:nvPr>
        </p:nvSpPr>
        <p:spPr>
          <a:xfrm>
            <a:off x="251520" y="1340768"/>
            <a:ext cx="8784976" cy="2088232"/>
          </a:xfrm>
        </p:spPr>
        <p:txBody>
          <a:bodyPr/>
          <a:lstStyle/>
          <a:p>
            <a:pPr marL="271463" lvl="0" indent="-271463">
              <a:buSzPct val="100000"/>
              <a:buFont typeface="Wingdings" pitchFamily="2" charset="2"/>
              <a:buChar char="§"/>
            </a:pPr>
            <a:r>
              <a:rPr lang="el-GR" dirty="0" smtClean="0"/>
              <a:t>Υποβοηθούμενη διάταση έξω στροφέων: Στην αρχική θέση, οι ώμοι βρίσκονται σε θέση απαγωγής</a:t>
            </a:r>
            <a:r>
              <a:rPr lang="en-US" dirty="0" smtClean="0"/>
              <a:t> </a:t>
            </a:r>
            <a:r>
              <a:rPr lang="el-GR" dirty="0" smtClean="0"/>
              <a:t>90</a:t>
            </a:r>
            <a:r>
              <a:rPr lang="el-GR" baseline="30000" dirty="0" smtClean="0"/>
              <a:t>ο</a:t>
            </a:r>
            <a:r>
              <a:rPr lang="el-GR" dirty="0" smtClean="0"/>
              <a:t>, τα αντιβράχια στηρίζονται σε πλαίσιο πόρτας. Στη συνέχεια, ο ασθενής ελεγχόμενα κλίνει προς τα εμπρός τον κορμό του.</a:t>
            </a:r>
          </a:p>
          <a:p>
            <a:pPr marL="271463" lvl="0" indent="-271463">
              <a:buSzPct val="100000"/>
              <a:buFont typeface="Wingdings" pitchFamily="2" charset="2"/>
              <a:buChar char="§"/>
            </a:pPr>
            <a:r>
              <a:rPr lang="el-GR" dirty="0" smtClean="0"/>
              <a:t>Ισομετρική κάμψη - έκταση, έσω - έξω στροφή, απαγωγή - προσαγωγή (εικόνες α, β)</a:t>
            </a:r>
            <a:r>
              <a:rPr lang="en-US" dirty="0" smtClean="0"/>
              <a:t>.</a:t>
            </a:r>
            <a:endParaRPr lang="el-GR" dirty="0" smtClean="0"/>
          </a:p>
          <a:p>
            <a:pPr>
              <a:buNone/>
            </a:pPr>
            <a:endParaRPr lang="el-GR"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24</a:t>
            </a:fld>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2659757" y="3645024"/>
            <a:ext cx="1984251" cy="2430922"/>
          </a:xfrm>
          <a:prstGeom prst="rect">
            <a:avLst/>
          </a:prstGeom>
          <a:ln w="38100" cap="sq" cmpd="thickThin">
            <a:solidFill>
              <a:srgbClr val="00000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3" cstate="print"/>
          <a:srcRect/>
          <a:stretch>
            <a:fillRect/>
          </a:stretch>
        </p:blipFill>
        <p:spPr bwMode="auto">
          <a:xfrm>
            <a:off x="4932040" y="3645024"/>
            <a:ext cx="2127126" cy="2429766"/>
          </a:xfrm>
          <a:prstGeom prst="rect">
            <a:avLst/>
          </a:prstGeom>
          <a:ln w="38100" cap="sq" cmpd="thickThin">
            <a:solidFill>
              <a:srgbClr val="000000"/>
            </a:solidFill>
            <a:prstDash val="solid"/>
            <a:miter lim="800000"/>
          </a:ln>
          <a:effectLst>
            <a:innerShdw blurRad="76200">
              <a:srgbClr val="000000"/>
            </a:innerShdw>
          </a:effectLst>
        </p:spPr>
      </p:pic>
      <p:sp>
        <p:nvSpPr>
          <p:cNvPr id="19" name="Ορθογώνιο 8"/>
          <p:cNvSpPr/>
          <p:nvPr/>
        </p:nvSpPr>
        <p:spPr>
          <a:xfrm>
            <a:off x="3923928" y="616530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657264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 Πρώιμη Ενδυνάμωση </a:t>
            </a:r>
            <a:r>
              <a:rPr lang="el-GR" sz="3200" baseline="-16000" dirty="0" smtClean="0">
                <a:effectLst>
                  <a:outerShdw blurRad="38100" dist="38100" dir="2700000" algn="tl">
                    <a:srgbClr val="000000">
                      <a:alpha val="43137"/>
                    </a:srgbClr>
                  </a:outerShdw>
                </a:effectLst>
              </a:rPr>
              <a:t>[4/5]</a:t>
            </a:r>
            <a:endParaRPr lang="el-GR" sz="3200" dirty="0"/>
          </a:p>
        </p:txBody>
      </p:sp>
      <p:sp>
        <p:nvSpPr>
          <p:cNvPr id="3" name="2 - Θέση περιεχομένου"/>
          <p:cNvSpPr>
            <a:spLocks noGrp="1"/>
          </p:cNvSpPr>
          <p:nvPr>
            <p:ph idx="1"/>
          </p:nvPr>
        </p:nvSpPr>
        <p:spPr>
          <a:xfrm>
            <a:off x="251520" y="1556792"/>
            <a:ext cx="8568952" cy="864096"/>
          </a:xfrm>
        </p:spPr>
        <p:txBody>
          <a:bodyPr/>
          <a:lstStyle/>
          <a:p>
            <a:pPr marL="266700" indent="-266700">
              <a:buSzPct val="100000"/>
              <a:buFont typeface="Wingdings" pitchFamily="2" charset="2"/>
              <a:buChar char="§"/>
            </a:pPr>
            <a:r>
              <a:rPr lang="el-GR" dirty="0" smtClean="0"/>
              <a:t>Ασκήσεις ρυθμικής σταθεροποίησης της ωμοπλάτης σε διάφορες θέσεις (εικόνες α, β)</a:t>
            </a:r>
            <a:r>
              <a:rPr lang="en-US" dirty="0" smtClean="0"/>
              <a:t>.</a:t>
            </a:r>
            <a:r>
              <a:rPr lang="el-GR"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25</a:t>
            </a:fld>
            <a:endParaRPr lang="el-GR" dirty="0"/>
          </a:p>
        </p:txBody>
      </p:sp>
      <p:sp>
        <p:nvSpPr>
          <p:cNvPr id="5" name="2 - Θέση περιεχομένου"/>
          <p:cNvSpPr txBox="1">
            <a:spLocks/>
          </p:cNvSpPr>
          <p:nvPr/>
        </p:nvSpPr>
        <p:spPr bwMode="auto">
          <a:xfrm>
            <a:off x="395536" y="4509120"/>
            <a:ext cx="8712968" cy="1872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rgbClr val="A50021"/>
              </a:buClr>
              <a:buSzPct val="100000"/>
            </a:pPr>
            <a:r>
              <a:rPr lang="el-GR" sz="2200" b="1" kern="0" dirty="0" smtClean="0">
                <a:solidFill>
                  <a:srgbClr val="DADADA">
                    <a:lumMod val="10000"/>
                  </a:srgbClr>
                </a:solidFill>
                <a:latin typeface="Calibri" panose="020F0502020204030204" pitchFamily="34" charset="0"/>
                <a:cs typeface="Calibri" panose="020F0502020204030204" pitchFamily="34" charset="0"/>
              </a:rPr>
              <a:t>Παρατήρηση: </a:t>
            </a:r>
            <a:r>
              <a:rPr lang="el-GR" sz="2200" dirty="0" smtClean="0">
                <a:solidFill>
                  <a:srgbClr val="000000"/>
                </a:solidFill>
                <a:latin typeface="Calibri" pitchFamily="34" charset="0"/>
              </a:rPr>
              <a:t>Οι ασκήσεις ρυθμικής σταθεροποίησης θα πρέπει να ξεκινούν από τις 90</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-120</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 όπου η γραμμή έλξης του δελτοειδή έχει σταθεροποιητική φορά προς το κέντρο της ωμογλήνης</a:t>
            </a:r>
            <a:r>
              <a:rPr lang="en-US" sz="2200" dirty="0" smtClean="0">
                <a:solidFill>
                  <a:srgbClr val="000000"/>
                </a:solidFill>
                <a:latin typeface="Calibri" pitchFamily="34" charset="0"/>
              </a:rPr>
              <a:t>.</a:t>
            </a:r>
            <a:endParaRPr lang="el-GR" sz="2200" dirty="0" smtClean="0">
              <a:solidFill>
                <a:srgbClr val="000000"/>
              </a:solidFill>
              <a:latin typeface="Calibri" pitchFamily="34" charset="0"/>
            </a:endParaRPr>
          </a:p>
        </p:txBody>
      </p:sp>
      <p:sp>
        <p:nvSpPr>
          <p:cNvPr id="13" name="Ορθογώνιο 8"/>
          <p:cNvSpPr/>
          <p:nvPr/>
        </p:nvSpPr>
        <p:spPr>
          <a:xfrm>
            <a:off x="3707904" y="4160113"/>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2267744" y="2564904"/>
            <a:ext cx="2009775" cy="1466850"/>
          </a:xfrm>
          <a:prstGeom prst="rect">
            <a:avLst/>
          </a:prstGeom>
          <a:ln w="381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4" cstate="print"/>
          <a:srcRect/>
          <a:stretch>
            <a:fillRect/>
          </a:stretch>
        </p:blipFill>
        <p:spPr bwMode="auto">
          <a:xfrm>
            <a:off x="4932040" y="2564904"/>
            <a:ext cx="2009775" cy="1476375"/>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1614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dirty="0" smtClean="0">
                <a:solidFill>
                  <a:srgbClr val="0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 Κινησιοθεραπεία - Πρώιμη Ενδυνάμωση </a:t>
            </a:r>
            <a:r>
              <a:rPr lang="el-GR" sz="3200" baseline="-16000" dirty="0" smtClean="0">
                <a:effectLst>
                  <a:outerShdw blurRad="38100" dist="38100" dir="2700000" algn="tl">
                    <a:srgbClr val="000000">
                      <a:alpha val="43137"/>
                    </a:srgbClr>
                  </a:outerShdw>
                </a:effectLst>
              </a:rPr>
              <a:t>[5/5]</a:t>
            </a:r>
            <a:endParaRPr lang="el-GR" dirty="0"/>
          </a:p>
        </p:txBody>
      </p:sp>
      <p:sp>
        <p:nvSpPr>
          <p:cNvPr id="3" name="2 - Θέση περιεχομένου"/>
          <p:cNvSpPr>
            <a:spLocks noGrp="1"/>
          </p:cNvSpPr>
          <p:nvPr>
            <p:ph idx="1"/>
          </p:nvPr>
        </p:nvSpPr>
        <p:spPr>
          <a:xfrm>
            <a:off x="251520" y="1484784"/>
            <a:ext cx="4680520" cy="3384376"/>
          </a:xfrm>
        </p:spPr>
        <p:txBody>
          <a:bodyPr/>
          <a:lstStyle/>
          <a:p>
            <a:pPr marL="271463" lvl="0" indent="-271463">
              <a:buSzPct val="100000"/>
              <a:buFont typeface="Wingdings" pitchFamily="2" charset="2"/>
              <a:buChar char="§"/>
            </a:pPr>
            <a:r>
              <a:rPr lang="el-GR" dirty="0" smtClean="0"/>
              <a:t>Ενεργητική κάμψη 0</a:t>
            </a:r>
            <a:r>
              <a:rPr lang="el-GR" baseline="30000" dirty="0" smtClean="0"/>
              <a:t>ο</a:t>
            </a:r>
            <a:r>
              <a:rPr lang="el-GR" dirty="0" smtClean="0"/>
              <a:t> - 90</a:t>
            </a:r>
            <a:r>
              <a:rPr lang="el-GR" baseline="30000" dirty="0" smtClean="0"/>
              <a:t>ο </a:t>
            </a:r>
            <a:r>
              <a:rPr lang="el-GR" dirty="0" smtClean="0"/>
              <a:t>στον ώμο: Κατά την εκτέλεση της άσκησης, συνιστάται η τελική θέση να διατηρείται για 5 </a:t>
            </a:r>
            <a:r>
              <a:rPr lang="en-US" dirty="0" smtClean="0"/>
              <a:t>sec</a:t>
            </a:r>
            <a:r>
              <a:rPr lang="el-GR" dirty="0" smtClean="0"/>
              <a:t> (εικόνα α) και η επαναφορά να εκτελείται με πλειομετρική σύσπαση (εικόνα β).</a:t>
            </a:r>
          </a:p>
          <a:p>
            <a:pPr marL="271463" lvl="0" indent="-271463">
              <a:buSzPct val="100000"/>
              <a:buFont typeface="Wingdings" pitchFamily="2" charset="2"/>
              <a:buChar char="§"/>
            </a:pPr>
            <a:r>
              <a:rPr lang="el-GR" dirty="0" smtClean="0"/>
              <a:t>Ενεργητική έσω - έξω στροφή: Η άσκηση εκτελείται με τον ώμο σε προσαγωγή και τον αγκώνα σε 90</a:t>
            </a:r>
            <a:r>
              <a:rPr lang="el-GR" baseline="30000" dirty="0" smtClean="0"/>
              <a:t>ο</a:t>
            </a:r>
            <a:r>
              <a:rPr lang="el-GR" dirty="0" smtClean="0"/>
              <a:t> κάμψη.</a:t>
            </a:r>
          </a:p>
          <a:p>
            <a:pPr>
              <a:buNone/>
            </a:pPr>
            <a:endParaRPr lang="el-GR"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26</a:t>
            </a:fld>
            <a:endParaRPr lang="el-GR" dirty="0"/>
          </a:p>
        </p:txBody>
      </p:sp>
      <p:sp>
        <p:nvSpPr>
          <p:cNvPr id="1025" name="Rectangle 1"/>
          <p:cNvSpPr>
            <a:spLocks noChangeArrowheads="1"/>
          </p:cNvSpPr>
          <p:nvPr/>
        </p:nvSpPr>
        <p:spPr bwMode="auto">
          <a:xfrm>
            <a:off x="107504" y="5057308"/>
            <a:ext cx="892899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l-GR" sz="2200" dirty="0" smtClean="0">
                <a:solidFill>
                  <a:srgbClr val="000000"/>
                </a:solidFill>
                <a:latin typeface="Calibri" pitchFamily="34" charset="0"/>
                <a:ea typeface="Times New Roman" pitchFamily="18" charset="0"/>
                <a:cs typeface="Arial" pitchFamily="34" charset="0"/>
              </a:rPr>
              <a:t>Η ενεργητική απαγωγή πρέπει ακόμα να αποφεύγεται, καθώς η ενεργοποίηση περισσότερων μυών, όπως απαιτείται για την κίνηση αυτή, αυξάνει σε μεγάλο βαθμό τα συμπιεστικά φορτία στην άρθρωση.</a:t>
            </a:r>
            <a:endParaRPr lang="el-GR" sz="2200" dirty="0" smtClean="0">
              <a:solidFill>
                <a:srgbClr val="000000"/>
              </a:solidFill>
              <a:latin typeface="Calibri" pitchFamily="34" charset="0"/>
              <a:cs typeface="Arial" pitchFamily="34" charset="0"/>
            </a:endParaRPr>
          </a:p>
        </p:txBody>
      </p:sp>
      <p:pic>
        <p:nvPicPr>
          <p:cNvPr id="2051" name="Picture 3"/>
          <p:cNvPicPr>
            <a:picLocks noChangeAspect="1" noChangeArrowheads="1"/>
          </p:cNvPicPr>
          <p:nvPr/>
        </p:nvPicPr>
        <p:blipFill>
          <a:blip r:embed="rId2" cstate="print"/>
          <a:srcRect l="14708"/>
          <a:stretch>
            <a:fillRect/>
          </a:stretch>
        </p:blipFill>
        <p:spPr bwMode="auto">
          <a:xfrm>
            <a:off x="4788025" y="1628800"/>
            <a:ext cx="1944215" cy="2891481"/>
          </a:xfrm>
          <a:prstGeom prst="rect">
            <a:avLst/>
          </a:prstGeom>
          <a:ln w="28575" cap="sq" cmpd="thickThin">
            <a:solidFill>
              <a:srgbClr val="000000"/>
            </a:solidFill>
            <a:prstDash val="solid"/>
            <a:miter lim="800000"/>
          </a:ln>
          <a:effectLst>
            <a:innerShdw blurRad="76200">
              <a:srgbClr val="000000"/>
            </a:innerShdw>
          </a:effectLst>
        </p:spPr>
      </p:pic>
      <p:pic>
        <p:nvPicPr>
          <p:cNvPr id="2053" name="Picture 5"/>
          <p:cNvPicPr>
            <a:picLocks noChangeAspect="1" noChangeArrowheads="1"/>
          </p:cNvPicPr>
          <p:nvPr/>
        </p:nvPicPr>
        <p:blipFill>
          <a:blip r:embed="rId3" cstate="print"/>
          <a:srcRect/>
          <a:stretch>
            <a:fillRect/>
          </a:stretch>
        </p:blipFill>
        <p:spPr bwMode="auto">
          <a:xfrm>
            <a:off x="6908265" y="1628800"/>
            <a:ext cx="1803331" cy="2880320"/>
          </a:xfrm>
          <a:prstGeom prst="rect">
            <a:avLst/>
          </a:prstGeom>
          <a:ln w="28575" cap="sq" cmpd="thickThin">
            <a:solidFill>
              <a:srgbClr val="000000"/>
            </a:solidFill>
            <a:prstDash val="solid"/>
            <a:miter lim="800000"/>
          </a:ln>
          <a:effectLst>
            <a:innerShdw blurRad="76200">
              <a:srgbClr val="000000"/>
            </a:innerShdw>
          </a:effectLst>
        </p:spPr>
      </p:pic>
      <p:sp>
        <p:nvSpPr>
          <p:cNvPr id="19" name="Ορθογώνιο 8"/>
          <p:cNvSpPr/>
          <p:nvPr/>
        </p:nvSpPr>
        <p:spPr>
          <a:xfrm>
            <a:off x="5940152" y="4581128"/>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82897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76872"/>
            <a:ext cx="8424936" cy="1512168"/>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Ανατομική Αρθροπλαστική </a:t>
            </a:r>
            <a:r>
              <a:rPr lang="el-GR" sz="4400" b="1" dirty="0">
                <a:solidFill>
                  <a:srgbClr val="000000"/>
                </a:solidFill>
                <a:effectLst>
                  <a:outerShdw blurRad="38100" dist="38100" dir="2700000" algn="tl">
                    <a:srgbClr val="000000">
                      <a:alpha val="43137"/>
                    </a:srgbClr>
                  </a:outerShdw>
                </a:effectLst>
              </a:rPr>
              <a:t>Ώμου</a:t>
            </a:r>
            <a:r>
              <a:rPr lang="el-GR" sz="4400" b="1" dirty="0" smtClean="0"/>
              <a:t/>
            </a:r>
            <a:br>
              <a:rPr lang="el-GR" sz="4400" b="1" dirty="0" smtClean="0"/>
            </a:br>
            <a:r>
              <a:rPr lang="el-GR" sz="4000" b="1" dirty="0" smtClean="0"/>
              <a:t>Περίοδος Μερικής Προστασίας</a:t>
            </a:r>
            <a:endParaRPr lang="el-GR" sz="4000" b="1" dirty="0"/>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27</a:t>
            </a:fld>
            <a:endParaRPr lang="el-GR" dirty="0">
              <a:effectLst/>
            </a:endParaRPr>
          </a:p>
        </p:txBody>
      </p:sp>
    </p:spTree>
    <p:extLst>
      <p:ext uri="{BB962C8B-B14F-4D97-AF65-F5344CB8AC3E}">
        <p14:creationId xmlns:p14="http://schemas.microsoft.com/office/powerpoint/2010/main" val="883748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936104"/>
          </a:xfrm>
        </p:spPr>
        <p:txBody>
          <a:bodyPr/>
          <a:lstStyle/>
          <a:p>
            <a:r>
              <a:rPr lang="el-GR" dirty="0" smtClean="0"/>
              <a:t>Περίοδος Μερικής Προστασίας</a:t>
            </a:r>
            <a:r>
              <a:rPr lang="el-GR" baseline="-25000" dirty="0" smtClean="0">
                <a:effectLst>
                  <a:outerShdw blurRad="38100" dist="38100" dir="2700000" algn="tl">
                    <a:srgbClr val="000000">
                      <a:alpha val="43137"/>
                    </a:srgbClr>
                  </a:outerShdw>
                </a:effectLst>
              </a:rPr>
              <a:t> </a:t>
            </a:r>
            <a:r>
              <a:rPr lang="el-GR" dirty="0" smtClean="0">
                <a:effectLst>
                  <a:outerShdw blurRad="38100" dist="38100" dir="2700000" algn="tl">
                    <a:srgbClr val="000000">
                      <a:alpha val="43137"/>
                    </a:srgbClr>
                  </a:outerShdw>
                </a:effectLst>
              </a:rPr>
              <a:t> </a:t>
            </a:r>
            <a:endParaRPr lang="el-GR" dirty="0"/>
          </a:p>
        </p:txBody>
      </p:sp>
      <p:sp>
        <p:nvSpPr>
          <p:cNvPr id="6" name="5 - Θέση περιεχομένου"/>
          <p:cNvSpPr>
            <a:spLocks noGrp="1"/>
          </p:cNvSpPr>
          <p:nvPr>
            <p:ph idx="1"/>
          </p:nvPr>
        </p:nvSpPr>
        <p:spPr>
          <a:xfrm>
            <a:off x="107504" y="1052736"/>
            <a:ext cx="9036496" cy="5616624"/>
          </a:xfrm>
        </p:spPr>
        <p:txBody>
          <a:bodyPr/>
          <a:lstStyle/>
          <a:p>
            <a:pPr>
              <a:buSzPct val="100000"/>
            </a:pPr>
            <a:r>
              <a:rPr lang="el-GR" dirty="0" smtClean="0"/>
              <a:t>Βασικοί στόχοι της περιόδου αυτής είναι η ενδυνάμωση εκείνων των μυϊκών ομάδων με σημαντικό ρόλο στη λειτουργική αποκατάσταση του </a:t>
            </a:r>
            <a:r>
              <a:rPr lang="el-GR" dirty="0" smtClean="0">
                <a:solidFill>
                  <a:srgbClr val="000000"/>
                </a:solidFill>
              </a:rPr>
              <a:t>ώμου (π.χ μύες του στροφικού πετάλου), </a:t>
            </a:r>
            <a:r>
              <a:rPr lang="el-GR" dirty="0" smtClean="0"/>
              <a:t>καθώς και η βελτίωση της κινητικότητας της άρθρωσης. </a:t>
            </a:r>
          </a:p>
          <a:p>
            <a:pPr>
              <a:buSzPct val="100000"/>
            </a:pPr>
            <a:r>
              <a:rPr lang="el-GR" dirty="0" smtClean="0">
                <a:solidFill>
                  <a:srgbClr val="000000"/>
                </a:solidFill>
              </a:rPr>
              <a:t>Κατά την περίοδο αυτή, επιταχύνεται η πρόοδος του προγράμματος και αυξάνεται ο βαθμός δυσκολίας της κινησιοθεραπείας με την εισαγωγή στο πρόγραμμα αποκατάστασης ασκήσεων αντίστασης. </a:t>
            </a:r>
          </a:p>
          <a:p>
            <a:pPr>
              <a:buSzPct val="100000"/>
            </a:pPr>
            <a:r>
              <a:rPr lang="el-GR" dirty="0" smtClean="0"/>
              <a:t>Τελικός σκοπός της περιόδου, είναι η  πλήρης λειτουργική αποκατάσταση του χειρουργημένου μέλους, ώστε στο τέλος της ο  ασθενής να </a:t>
            </a:r>
            <a:r>
              <a:rPr lang="el-GR" dirty="0" smtClean="0">
                <a:solidFill>
                  <a:srgbClr val="000000"/>
                </a:solidFill>
              </a:rPr>
              <a:t>εκτελεί βασικές λειτουργικές και καθημερινές δραστηριότητες χωρίς ενοχλήσεις.</a:t>
            </a:r>
            <a:endParaRPr lang="el-GR" sz="800" dirty="0" smtClean="0"/>
          </a:p>
          <a:p>
            <a:pPr marL="0" indent="0">
              <a:buSzPct val="100000"/>
              <a:buNone/>
            </a:pPr>
            <a:r>
              <a:rPr lang="el-GR" b="1" dirty="0" smtClean="0"/>
              <a:t>Παρατήρηση</a:t>
            </a:r>
            <a:r>
              <a:rPr lang="el-GR" dirty="0" smtClean="0"/>
              <a:t>: Ο βαθμός δυσκολίας των ασκήσεων, η πρόοδος του προγράμματος, όπως επίσης και η χρονική διάρκεια της περιόδου (</a:t>
            </a:r>
            <a:r>
              <a:rPr lang="en-US" dirty="0" smtClean="0"/>
              <a:t>7</a:t>
            </a:r>
            <a:r>
              <a:rPr lang="el-GR" baseline="30000" dirty="0" smtClean="0"/>
              <a:t>η</a:t>
            </a:r>
            <a:r>
              <a:rPr lang="el-GR" dirty="0" smtClean="0"/>
              <a:t>-14</a:t>
            </a:r>
            <a:r>
              <a:rPr lang="el-GR" baseline="30000" dirty="0" smtClean="0"/>
              <a:t>η</a:t>
            </a:r>
            <a:r>
              <a:rPr lang="en-US" dirty="0" smtClean="0"/>
              <a:t> </a:t>
            </a:r>
            <a:r>
              <a:rPr lang="el-GR" dirty="0" smtClean="0"/>
              <a:t>μετεγχειρητική εβδομάδα), καθορίζονται από το είδος της αρθροπλαστικής που επιτελέστηκε, την ηλικία, τη γενικότερη κατάσταση του ασθενούς, και τις ιδιαιτερότητες της πάθησης ή της κάκωσης που οδήγησαν τον ασθενή στο χειρουργείο.</a:t>
            </a:r>
          </a:p>
          <a:p>
            <a:pPr>
              <a:buSzPct val="100000"/>
            </a:pPr>
            <a:endParaRPr lang="el-GR" dirty="0"/>
          </a:p>
        </p:txBody>
      </p:sp>
      <p:sp>
        <p:nvSpPr>
          <p:cNvPr id="4" name="3 - Θέση αριθμού διαφάνειας"/>
          <p:cNvSpPr>
            <a:spLocks noGrp="1"/>
          </p:cNvSpPr>
          <p:nvPr>
            <p:ph type="sldNum" sz="quarter" idx="12"/>
          </p:nvPr>
        </p:nvSpPr>
        <p:spPr>
          <a:xfrm>
            <a:off x="8388424" y="6245225"/>
            <a:ext cx="576064" cy="476250"/>
          </a:xfrm>
        </p:spPr>
        <p:txBody>
          <a:bodyPr/>
          <a:lstStyle/>
          <a:p>
            <a:pPr>
              <a:defRPr/>
            </a:pPr>
            <a:fld id="{8198C6A6-8556-485F-81D9-A8F098D09877}" type="slidenum">
              <a:rPr lang="el-GR" smtClean="0"/>
              <a:pPr>
                <a:defRPr/>
              </a:pPr>
              <a:t>28</a:t>
            </a:fld>
            <a:endParaRPr lang="el-GR" dirty="0"/>
          </a:p>
        </p:txBody>
      </p:sp>
    </p:spTree>
    <p:extLst>
      <p:ext uri="{BB962C8B-B14F-4D97-AF65-F5344CB8AC3E}">
        <p14:creationId xmlns:p14="http://schemas.microsoft.com/office/powerpoint/2010/main" val="541814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Προεγχειρητική Προετοιμασία</a:t>
            </a:r>
            <a:r>
              <a:rPr lang="el-GR" altLang="el-GR" baseline="-16000" dirty="0" smtClean="0">
                <a:effectLst>
                  <a:outerShdw blurRad="38100" dist="38100" dir="2700000" algn="tl">
                    <a:srgbClr val="000000">
                      <a:alpha val="43137"/>
                    </a:srgbClr>
                  </a:outerShdw>
                </a:effectLst>
              </a:rPr>
              <a:t>  [</a:t>
            </a:r>
            <a:r>
              <a:rPr lang="en-US" altLang="el-GR" baseline="-16000" dirty="0" smtClean="0">
                <a:effectLst>
                  <a:outerShdw blurRad="38100" dist="38100" dir="2700000" algn="tl">
                    <a:srgbClr val="000000">
                      <a:alpha val="43137"/>
                    </a:srgbClr>
                  </a:outerShdw>
                </a:effectLst>
              </a:rPr>
              <a:t>1</a:t>
            </a:r>
            <a:r>
              <a:rPr lang="el-GR" altLang="el-GR" baseline="-16000" dirty="0" smtClean="0">
                <a:effectLst>
                  <a:outerShdw blurRad="38100" dist="38100" dir="2700000" algn="tl">
                    <a:srgbClr val="000000">
                      <a:alpha val="43137"/>
                    </a:srgbClr>
                  </a:outerShdw>
                </a:effectLst>
              </a:rPr>
              <a:t>/2]</a:t>
            </a:r>
            <a:r>
              <a:rPr lang="el-GR" altLang="el-GR" baseline="-16000" dirty="0" smtClean="0"/>
              <a:t> </a:t>
            </a:r>
            <a:endParaRPr lang="el-GR" dirty="0"/>
          </a:p>
        </p:txBody>
      </p:sp>
      <p:sp>
        <p:nvSpPr>
          <p:cNvPr id="5" name="4 - Θέση περιεχομένου"/>
          <p:cNvSpPr>
            <a:spLocks noGrp="1"/>
          </p:cNvSpPr>
          <p:nvPr>
            <p:ph idx="1"/>
          </p:nvPr>
        </p:nvSpPr>
        <p:spPr>
          <a:xfrm>
            <a:off x="457200" y="1340768"/>
            <a:ext cx="8229600" cy="3960440"/>
          </a:xfrm>
        </p:spPr>
        <p:txBody>
          <a:bodyPr/>
          <a:lstStyle/>
          <a:p>
            <a:pPr marL="271463" indent="-271463">
              <a:spcBef>
                <a:spcPts val="1200"/>
              </a:spcBef>
              <a:buSzPct val="100000"/>
            </a:pPr>
            <a:r>
              <a:rPr lang="el-GR" dirty="0" smtClean="0"/>
              <a:t>Η προεγχειρητική προετοιμασία πριν από μία αρθροπλαστική του ώμου αποτελεί ουσιαστικό μέρος της φυσικοθεραπευτικής παρέμβασης, καθώς συντελεί στο σχεδιασμό εξατομικευμένου προγράμματος αποκατάστασης</a:t>
            </a:r>
            <a:r>
              <a:rPr lang="en-US" dirty="0" smtClean="0"/>
              <a:t>.</a:t>
            </a:r>
            <a:endParaRPr lang="el-GR" sz="800" dirty="0" smtClean="0"/>
          </a:p>
          <a:p>
            <a:pPr marL="271463" indent="-271463">
              <a:spcBef>
                <a:spcPts val="1200"/>
              </a:spcBef>
              <a:buSzPct val="100000"/>
            </a:pPr>
            <a:r>
              <a:rPr lang="el-GR" dirty="0" smtClean="0"/>
              <a:t>Η προεγχειρητική προετοιμασία περιλαμβάνει: </a:t>
            </a:r>
          </a:p>
          <a:p>
            <a:pPr marL="627063" indent="-271463">
              <a:spcBef>
                <a:spcPts val="1200"/>
              </a:spcBef>
              <a:buSzPct val="100000"/>
              <a:buFont typeface="Wingdings" pitchFamily="2" charset="2"/>
              <a:buChar char="§"/>
            </a:pPr>
            <a:r>
              <a:rPr lang="el-GR" dirty="0" smtClean="0"/>
              <a:t>Ενημέρωση του ασθενούς από τον ορθοπαιδικό χειρουργό,</a:t>
            </a:r>
          </a:p>
          <a:p>
            <a:pPr marL="627063" indent="-271463">
              <a:spcBef>
                <a:spcPts val="1200"/>
              </a:spcBef>
              <a:buSzPct val="100000"/>
              <a:buFont typeface="Wingdings" pitchFamily="2" charset="2"/>
              <a:buChar char="§"/>
            </a:pPr>
            <a:r>
              <a:rPr lang="el-GR" dirty="0" smtClean="0"/>
              <a:t>Επικοινωνία του φυσικοθεραπευτή με τον ασθενή,</a:t>
            </a:r>
          </a:p>
          <a:p>
            <a:pPr marL="627063" indent="-271463">
              <a:spcBef>
                <a:spcPts val="1200"/>
              </a:spcBef>
              <a:buSzPct val="100000"/>
              <a:buFont typeface="Wingdings" pitchFamily="2" charset="2"/>
              <a:buChar char="§"/>
            </a:pPr>
            <a:r>
              <a:rPr lang="el-GR" dirty="0" smtClean="0"/>
              <a:t>Αναπνευστική φυσικοθεραπεία, εκμάθηση διαφραγματικής  αναπνοής. </a:t>
            </a:r>
          </a:p>
        </p:txBody>
      </p:sp>
      <p:sp>
        <p:nvSpPr>
          <p:cNvPr id="3" name="2 - Θέση αριθμού διαφάνειας"/>
          <p:cNvSpPr>
            <a:spLocks noGrp="1"/>
          </p:cNvSpPr>
          <p:nvPr>
            <p:ph type="sldNum" sz="quarter" idx="12"/>
          </p:nvPr>
        </p:nvSpPr>
        <p:spPr>
          <a:xfrm>
            <a:off x="8676456" y="6337126"/>
            <a:ext cx="432048" cy="476250"/>
          </a:xfrm>
        </p:spPr>
        <p:txBody>
          <a:bodyPr/>
          <a:lstStyle/>
          <a:p>
            <a:pPr>
              <a:defRPr/>
            </a:pPr>
            <a:fld id="{8E1E4C69-F127-4E0A-B5BA-8E15EBCF7F93}" type="slidenum">
              <a:rPr lang="el-GR" smtClean="0"/>
              <a:pPr>
                <a:defRPr/>
              </a:pPr>
              <a:t>2</a:t>
            </a:fld>
            <a:endParaRPr lang="el-GR" dirty="0"/>
          </a:p>
        </p:txBody>
      </p:sp>
    </p:spTree>
    <p:extLst>
      <p:ext uri="{BB962C8B-B14F-4D97-AF65-F5344CB8AC3E}">
        <p14:creationId xmlns:p14="http://schemas.microsoft.com/office/powerpoint/2010/main" val="1797866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altLang="el-GR" dirty="0" smtClean="0">
                <a:solidFill>
                  <a:srgbClr val="000000"/>
                </a:solidFill>
              </a:rPr>
              <a:t>Περίοδος Μερικής Προστασίας </a:t>
            </a:r>
            <a:r>
              <a:rPr lang="el-GR" altLang="el-GR" dirty="0" smtClean="0"/>
              <a:t/>
            </a:r>
            <a:br>
              <a:rPr lang="el-GR" altLang="el-GR" dirty="0" smtClean="0"/>
            </a:br>
            <a:r>
              <a:rPr lang="el-GR" altLang="el-GR" sz="3200" dirty="0" smtClean="0"/>
              <a:t>Επισημάνσεις</a:t>
            </a:r>
            <a:r>
              <a:rPr lang="el-GR" baseline="-25000" dirty="0" smtClean="0">
                <a:effectLst>
                  <a:outerShdw blurRad="38100" dist="38100" dir="2700000" algn="tl">
                    <a:srgbClr val="000000">
                      <a:alpha val="43137"/>
                    </a:srgbClr>
                  </a:outerShdw>
                </a:effectLst>
              </a:rPr>
              <a:t> [1/2]</a:t>
            </a:r>
            <a:r>
              <a:rPr lang="el-GR" dirty="0" smtClean="0">
                <a:effectLst>
                  <a:outerShdw blurRad="38100" dist="38100" dir="2700000" algn="tl">
                    <a:srgbClr val="000000">
                      <a:alpha val="43137"/>
                    </a:srgbClr>
                  </a:outerShdw>
                </a:effectLst>
              </a:rPr>
              <a:t> </a:t>
            </a:r>
            <a:endParaRPr lang="el-GR" dirty="0"/>
          </a:p>
        </p:txBody>
      </p:sp>
      <p:sp>
        <p:nvSpPr>
          <p:cNvPr id="4" name="3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pPr>
                <a:defRPr/>
              </a:pPr>
              <a:t>29</a:t>
            </a:fld>
            <a:endParaRPr lang="el-GR" dirty="0"/>
          </a:p>
        </p:txBody>
      </p:sp>
      <p:sp>
        <p:nvSpPr>
          <p:cNvPr id="8" name="Rectangle 1"/>
          <p:cNvSpPr>
            <a:spLocks noGrp="1" noChangeArrowheads="1"/>
          </p:cNvSpPr>
          <p:nvPr>
            <p:ph idx="1"/>
          </p:nvPr>
        </p:nvSpPr>
        <p:spPr bwMode="auto">
          <a:xfrm>
            <a:off x="35496" y="1243499"/>
            <a:ext cx="6192688"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1463" lvl="0" indent="-271463">
              <a:spcBef>
                <a:spcPct val="0"/>
              </a:spcBef>
              <a:buSzTx/>
            </a:pPr>
            <a:r>
              <a:rPr lang="el-GR" dirty="0" smtClean="0">
                <a:solidFill>
                  <a:srgbClr val="000000"/>
                </a:solidFill>
                <a:ea typeface="Times New Roman" pitchFamily="18" charset="0"/>
                <a:cs typeface="Arial" pitchFamily="34" charset="0"/>
              </a:rPr>
              <a:t>Κατά τ</a:t>
            </a:r>
            <a:r>
              <a:rPr kumimoji="0" lang="el-GR" sz="2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ην περίοδο αυτή, ιδιαίτερα σημαντική </a:t>
            </a:r>
            <a:r>
              <a:rPr kumimoji="0" lang="el-GR" sz="2200" b="0" i="0" u="none" strike="noStrike" cap="none" normalizeH="0" dirty="0" smtClean="0">
                <a:ln>
                  <a:noFill/>
                </a:ln>
                <a:solidFill>
                  <a:srgbClr val="000000"/>
                </a:solidFill>
                <a:effectLst/>
                <a:latin typeface="Calibri" pitchFamily="34" charset="0"/>
                <a:ea typeface="Times New Roman" pitchFamily="18" charset="0"/>
                <a:cs typeface="Arial" pitchFamily="34" charset="0"/>
              </a:rPr>
              <a:t>είναι </a:t>
            </a:r>
            <a:r>
              <a:rPr lang="el-GR" dirty="0">
                <a:solidFill>
                  <a:srgbClr val="000000"/>
                </a:solidFill>
                <a:ea typeface="Times New Roman" pitchFamily="18" charset="0"/>
                <a:cs typeface="Arial" pitchFamily="34" charset="0"/>
              </a:rPr>
              <a:t>η σταθεροποίηση της </a:t>
            </a:r>
            <a:r>
              <a:rPr lang="el-GR" dirty="0" smtClean="0">
                <a:solidFill>
                  <a:srgbClr val="000000"/>
                </a:solidFill>
                <a:ea typeface="Times New Roman" pitchFamily="18" charset="0"/>
                <a:cs typeface="Arial" pitchFamily="34" charset="0"/>
              </a:rPr>
              <a:t>ωμοπλάτης και η προσπάθεια </a:t>
            </a:r>
            <a:r>
              <a:rPr kumimoji="0" lang="el-GR" sz="2200" i="0" u="none" strike="noStrike" cap="none" normalizeH="0" dirty="0" smtClean="0">
                <a:ln>
                  <a:noFill/>
                </a:ln>
                <a:solidFill>
                  <a:srgbClr val="000000"/>
                </a:solidFill>
                <a:effectLst/>
                <a:latin typeface="Calibri" pitchFamily="34" charset="0"/>
                <a:ea typeface="Times New Roman" pitchFamily="18" charset="0"/>
                <a:cs typeface="Arial" pitchFamily="34" charset="0"/>
              </a:rPr>
              <a:t>επανεκπαίδευσης (στο μέτρο του δυνατού) του ωμοβραχιόνιου ρυθμού</a:t>
            </a:r>
            <a:r>
              <a:rPr kumimoji="0" lang="el-GR" sz="2200" b="0" i="0" u="none" strike="noStrike" cap="none" normalizeH="0" dirty="0" smtClean="0">
                <a:ln>
                  <a:noFill/>
                </a:ln>
                <a:solidFill>
                  <a:srgbClr val="000000"/>
                </a:solidFill>
                <a:effectLst/>
                <a:latin typeface="Calibri" pitchFamily="34" charset="0"/>
                <a:ea typeface="Times New Roman" pitchFamily="18" charset="0"/>
                <a:cs typeface="Arial" pitchFamily="34" charset="0"/>
              </a:rPr>
              <a:t>. </a:t>
            </a:r>
            <a:r>
              <a:rPr lang="el-GR" dirty="0" smtClean="0">
                <a:solidFill>
                  <a:srgbClr val="000000"/>
                </a:solidFill>
                <a:ea typeface="Times New Roman" pitchFamily="18" charset="0"/>
                <a:cs typeface="Arial" pitchFamily="34" charset="0"/>
              </a:rPr>
              <a:t>Αρχικά,</a:t>
            </a:r>
            <a:r>
              <a:rPr kumimoji="0" lang="el-GR" sz="2200" b="0" i="0" u="none" strike="noStrike" cap="none" normalizeH="0" dirty="0" smtClean="0">
                <a:ln>
                  <a:noFill/>
                </a:ln>
                <a:solidFill>
                  <a:srgbClr val="000000"/>
                </a:solidFill>
                <a:effectLst/>
                <a:latin typeface="Calibri" pitchFamily="34" charset="0"/>
                <a:ea typeface="Times New Roman" pitchFamily="18" charset="0"/>
                <a:cs typeface="Arial" pitchFamily="34" charset="0"/>
              </a:rPr>
              <a:t> κατά την εκτέλεση των ασκήσεων, συνιστάται η παθητική ακινητοποίηση της ωμοπλάτης από τον φυσικοθεραπευτή. </a:t>
            </a:r>
            <a:endParaRPr kumimoji="0" lang="el-GR" sz="2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p:txBody>
      </p:sp>
      <p:sp>
        <p:nvSpPr>
          <p:cNvPr id="11" name="Ορθογώνιο 8"/>
          <p:cNvSpPr/>
          <p:nvPr/>
        </p:nvSpPr>
        <p:spPr>
          <a:xfrm>
            <a:off x="6876256" y="6176337"/>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12" name="Picture 4"/>
          <p:cNvPicPr>
            <a:picLocks noChangeAspect="1" noChangeArrowheads="1"/>
          </p:cNvPicPr>
          <p:nvPr/>
        </p:nvPicPr>
        <p:blipFill>
          <a:blip r:embed="rId2" cstate="print"/>
          <a:srcRect t="20855" r="7828"/>
          <a:stretch>
            <a:fillRect/>
          </a:stretch>
        </p:blipFill>
        <p:spPr bwMode="auto">
          <a:xfrm>
            <a:off x="6876256" y="3861048"/>
            <a:ext cx="1728192" cy="2201739"/>
          </a:xfrm>
          <a:prstGeom prst="rect">
            <a:avLst/>
          </a:prstGeom>
          <a:ln w="28575" cap="sq" cmpd="thickThin">
            <a:solidFill>
              <a:srgbClr val="000000"/>
            </a:solidFill>
            <a:prstDash val="solid"/>
            <a:miter lim="800000"/>
          </a:ln>
          <a:effectLst>
            <a:innerShdw blurRad="76200">
              <a:srgbClr val="000000"/>
            </a:innerShdw>
          </a:effectLst>
        </p:spPr>
      </p:pic>
      <p:sp>
        <p:nvSpPr>
          <p:cNvPr id="14" name="Rectangle 1"/>
          <p:cNvSpPr txBox="1">
            <a:spLocks noChangeArrowheads="1"/>
          </p:cNvSpPr>
          <p:nvPr/>
        </p:nvSpPr>
        <p:spPr bwMode="auto">
          <a:xfrm>
            <a:off x="35496" y="3602047"/>
            <a:ext cx="684076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1463" indent="-271463">
              <a:buClr>
                <a:srgbClr val="A50021"/>
              </a:buClr>
              <a:buFont typeface="Wingdings" panose="05000000000000000000" pitchFamily="2" charset="2"/>
              <a:buChar char="Ø"/>
            </a:pPr>
            <a:r>
              <a:rPr lang="el-GR" sz="2200" dirty="0" smtClean="0">
                <a:solidFill>
                  <a:srgbClr val="000000"/>
                </a:solidFill>
                <a:latin typeface="Calibri" pitchFamily="34" charset="0"/>
              </a:rPr>
              <a:t>Η εφαρμογή της αντίστασης είναι προτιμότερο να γίνεται με ελαστικούς ιμάντες προοδευτικά αυξανόμενης σκληρότητας και όχι με ελεύθερα βάρη σε δραστηριότητες ανοιχτής κινητικής αλυσίδας. </a:t>
            </a:r>
            <a:endParaRPr lang="el-GR" sz="2200" kern="0" dirty="0" smtClean="0">
              <a:solidFill>
                <a:srgbClr val="000000"/>
              </a:solidFill>
              <a:latin typeface="Calibri" pitchFamily="34" charset="0"/>
              <a:ea typeface="Times New Roman" pitchFamily="18" charset="0"/>
              <a:cs typeface="Arial" pitchFamily="34" charset="0"/>
            </a:endParaRPr>
          </a:p>
          <a:p>
            <a:pPr marL="271463" indent="-271463">
              <a:buClr>
                <a:srgbClr val="A50021"/>
              </a:buClr>
              <a:buFont typeface="Wingdings" panose="05000000000000000000" pitchFamily="2" charset="2"/>
              <a:buChar char="Ø"/>
              <a:defRPr/>
            </a:pPr>
            <a:r>
              <a:rPr lang="el-GR" sz="2200" kern="0" dirty="0" smtClean="0">
                <a:solidFill>
                  <a:srgbClr val="000000"/>
                </a:solidFill>
                <a:latin typeface="Calibri" pitchFamily="34" charset="0"/>
                <a:ea typeface="Times New Roman" pitchFamily="18" charset="0"/>
                <a:cs typeface="Arial" pitchFamily="34" charset="0"/>
              </a:rPr>
              <a:t>Η στερέωση του ενός άκρου του ελαστικού ιμάντα σε σταθερό σημείο και η σταθερή λαβή του άλλου άκρου από τον ασθενή (εικόνα), εξασφαλίζουν ότι η εκτέλεση των ασκήσεων θα επιτευχθεί χωρίς ενοχλήσεις και τραυματισμούς.</a:t>
            </a:r>
            <a:endParaRPr lang="el-GR" sz="2200" kern="0" dirty="0" smtClean="0">
              <a:solidFill>
                <a:srgbClr val="000000"/>
              </a:solidFill>
              <a:latin typeface="Calibri" panose="020F0502020204030204" pitchFamily="34" charset="0"/>
              <a:cs typeface="Arial" pitchFamily="34" charset="0"/>
            </a:endParaRPr>
          </a:p>
        </p:txBody>
      </p:sp>
      <p:pic>
        <p:nvPicPr>
          <p:cNvPr id="1026" name="Picture 2" descr="C:\Users\fkaram2\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2949" t="4709" r="3613" b="5901"/>
          <a:stretch/>
        </p:blipFill>
        <p:spPr bwMode="auto">
          <a:xfrm>
            <a:off x="6142371" y="1616966"/>
            <a:ext cx="2750074" cy="1455938"/>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47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090531"/>
          </a:xfrm>
        </p:spPr>
        <p:txBody>
          <a:bodyPr/>
          <a:lstStyle/>
          <a:p>
            <a:r>
              <a:rPr lang="el-GR" altLang="el-GR" dirty="0" smtClean="0">
                <a:solidFill>
                  <a:srgbClr val="000000"/>
                </a:solidFill>
              </a:rPr>
              <a:t>Περίοδος Μερικής Προστασίας </a:t>
            </a:r>
            <a:r>
              <a:rPr lang="el-GR" altLang="el-GR" dirty="0" smtClean="0"/>
              <a:t/>
            </a:r>
            <a:br>
              <a:rPr lang="el-GR" altLang="el-GR" dirty="0" smtClean="0"/>
            </a:br>
            <a:r>
              <a:rPr lang="el-GR" altLang="el-GR" sz="3200" dirty="0" smtClean="0"/>
              <a:t>Επισημάνσεις </a:t>
            </a:r>
            <a:r>
              <a:rPr lang="el-GR" baseline="-25000" dirty="0" smtClean="0">
                <a:effectLst>
                  <a:outerShdw blurRad="38100" dist="38100" dir="2700000" algn="tl">
                    <a:srgbClr val="000000">
                      <a:alpha val="43137"/>
                    </a:srgbClr>
                  </a:outerShdw>
                </a:effectLst>
              </a:rPr>
              <a:t>[2/2]</a:t>
            </a:r>
            <a:r>
              <a:rPr lang="el-GR" dirty="0" smtClean="0">
                <a:effectLst>
                  <a:outerShdw blurRad="38100" dist="38100" dir="2700000" algn="tl">
                    <a:srgbClr val="000000">
                      <a:alpha val="43137"/>
                    </a:srgbClr>
                  </a:outerShdw>
                </a:effectLst>
              </a:rPr>
              <a:t> </a:t>
            </a:r>
            <a:endParaRPr lang="el-GR" dirty="0"/>
          </a:p>
        </p:txBody>
      </p:sp>
      <p:sp>
        <p:nvSpPr>
          <p:cNvPr id="3" name="2 - Θέση περιεχομένου"/>
          <p:cNvSpPr>
            <a:spLocks noGrp="1"/>
          </p:cNvSpPr>
          <p:nvPr>
            <p:ph idx="1"/>
          </p:nvPr>
        </p:nvSpPr>
        <p:spPr>
          <a:xfrm>
            <a:off x="457200" y="1628800"/>
            <a:ext cx="8507288" cy="2448272"/>
          </a:xfrm>
        </p:spPr>
        <p:txBody>
          <a:bodyPr/>
          <a:lstStyle/>
          <a:p>
            <a:pPr>
              <a:lnSpc>
                <a:spcPct val="112000"/>
              </a:lnSpc>
              <a:spcBef>
                <a:spcPts val="1800"/>
              </a:spcBef>
              <a:buSzPct val="100000"/>
            </a:pPr>
            <a:r>
              <a:rPr lang="el-GR" sz="2400" dirty="0" smtClean="0"/>
              <a:t>Οι ασκήσεις διάτασης πρέπει να συνεχίζονται.</a:t>
            </a:r>
          </a:p>
          <a:p>
            <a:pPr>
              <a:lnSpc>
                <a:spcPct val="112000"/>
              </a:lnSpc>
              <a:spcBef>
                <a:spcPts val="1800"/>
              </a:spcBef>
              <a:buSzPct val="100000"/>
            </a:pPr>
            <a:r>
              <a:rPr lang="el-GR" sz="2400" dirty="0" smtClean="0"/>
              <a:t>Η ενδυνάμωση των έσω και έξω στροφέων θα πρέπει να προηγείται ώστε να ενισχυθεί η σταθερότητα της άρθρωσης, πριν την εκτέλεση ασκήσεων ανύψωσης με αντίσταση.</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30</a:t>
            </a:fld>
            <a:endParaRPr lang="el-GR" dirty="0"/>
          </a:p>
        </p:txBody>
      </p:sp>
    </p:spTree>
    <p:extLst>
      <p:ext uri="{BB962C8B-B14F-4D97-AF65-F5344CB8AC3E}">
        <p14:creationId xmlns:p14="http://schemas.microsoft.com/office/powerpoint/2010/main" val="445055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152128"/>
          </a:xfrm>
        </p:spPr>
        <p:txBody>
          <a:bodyPr/>
          <a:lstStyle/>
          <a:p>
            <a:r>
              <a:rPr lang="el-GR" dirty="0" smtClean="0">
                <a:solidFill>
                  <a:srgbClr val="000000"/>
                </a:solidFill>
              </a:rPr>
              <a:t>Περίοδος Μερικής Προστασίας</a:t>
            </a:r>
            <a:r>
              <a:rPr lang="el-GR" dirty="0" smtClean="0"/>
              <a:t/>
            </a:r>
            <a:br>
              <a:rPr lang="el-GR" dirty="0" smtClean="0"/>
            </a:br>
            <a:r>
              <a:rPr lang="el-GR" sz="3200" dirty="0" smtClean="0"/>
              <a:t>Κινησιοθεραπεία</a:t>
            </a:r>
            <a:r>
              <a:rPr lang="el-GR" baseline="-25000" dirty="0" smtClean="0">
                <a:effectLst>
                  <a:outerShdw blurRad="38100" dist="38100" dir="2700000" algn="tl">
                    <a:srgbClr val="000000">
                      <a:alpha val="43137"/>
                    </a:srgbClr>
                  </a:outerShdw>
                </a:effectLst>
              </a:rPr>
              <a:t>  [1/3]</a:t>
            </a:r>
            <a:r>
              <a:rPr lang="el-GR" dirty="0" smtClean="0">
                <a:effectLst>
                  <a:outerShdw blurRad="38100" dist="38100" dir="2700000" algn="tl">
                    <a:srgbClr val="000000">
                      <a:alpha val="43137"/>
                    </a:srgbClr>
                  </a:outerShdw>
                </a:effectLst>
              </a:rPr>
              <a:t> </a:t>
            </a:r>
            <a:endParaRPr lang="el-GR" dirty="0"/>
          </a:p>
        </p:txBody>
      </p:sp>
      <p:sp>
        <p:nvSpPr>
          <p:cNvPr id="3" name="2 - Θέση περιεχομένου"/>
          <p:cNvSpPr>
            <a:spLocks noGrp="1"/>
          </p:cNvSpPr>
          <p:nvPr>
            <p:ph idx="1"/>
          </p:nvPr>
        </p:nvSpPr>
        <p:spPr>
          <a:xfrm>
            <a:off x="251520" y="1340768"/>
            <a:ext cx="8568952" cy="1872208"/>
          </a:xfrm>
        </p:spPr>
        <p:txBody>
          <a:bodyPr/>
          <a:lstStyle/>
          <a:p>
            <a:pPr marL="273050" indent="-273050">
              <a:buSzPct val="100000"/>
              <a:tabLst>
                <a:tab pos="360363" algn="l"/>
              </a:tabLst>
              <a:defRPr/>
            </a:pPr>
            <a:r>
              <a:rPr lang="el-GR" altLang="el-GR" dirty="0" smtClean="0">
                <a:solidFill>
                  <a:srgbClr val="000000"/>
                </a:solidFill>
              </a:rPr>
              <a:t>Το πρόγραμμα κινησιοθεραπείας περιλαμβάνει </a:t>
            </a:r>
            <a:r>
              <a:rPr lang="el-GR" altLang="el-GR" b="1" dirty="0" smtClean="0">
                <a:solidFill>
                  <a:srgbClr val="000000"/>
                </a:solidFill>
              </a:rPr>
              <a:t>:</a:t>
            </a:r>
          </a:p>
          <a:p>
            <a:pPr marL="541338" lvl="0" indent="-185738">
              <a:buSzPct val="100000"/>
              <a:buFont typeface="Wingdings" pitchFamily="2" charset="2"/>
              <a:buChar char="§"/>
            </a:pPr>
            <a:r>
              <a:rPr lang="el-GR" dirty="0" smtClean="0"/>
              <a:t>Ενεργητική έσω – έξω στροφή: Ο ώμος 90</a:t>
            </a:r>
            <a:r>
              <a:rPr lang="el-GR" baseline="30000" dirty="0" smtClean="0"/>
              <a:t>ο</a:t>
            </a:r>
            <a:r>
              <a:rPr lang="el-GR" dirty="0" smtClean="0"/>
              <a:t> απαγωγή, ο αγκώνας 90</a:t>
            </a:r>
            <a:r>
              <a:rPr lang="el-GR" baseline="30000" dirty="0" smtClean="0"/>
              <a:t>ο</a:t>
            </a:r>
            <a:r>
              <a:rPr lang="el-GR" dirty="0" smtClean="0"/>
              <a:t> κάμψη (εικόνα α).</a:t>
            </a:r>
          </a:p>
          <a:p>
            <a:pPr marL="541338" lvl="0" indent="-185738">
              <a:buSzPct val="100000"/>
              <a:buFont typeface="Wingdings" pitchFamily="2" charset="2"/>
              <a:buChar char="§"/>
            </a:pPr>
            <a:r>
              <a:rPr lang="el-GR" dirty="0" smtClean="0"/>
              <a:t>Ενεργητική κάμψη και απαγωγή από ύπτια και καθιστή θέση (εικόνες β, γ).</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31</a:t>
            </a:fld>
            <a:endParaRPr lang="el-GR" dirty="0"/>
          </a:p>
        </p:txBody>
      </p:sp>
      <p:sp>
        <p:nvSpPr>
          <p:cNvPr id="8" name="Ορθογώνιο 8"/>
          <p:cNvSpPr/>
          <p:nvPr/>
        </p:nvSpPr>
        <p:spPr>
          <a:xfrm>
            <a:off x="3383868" y="5949280"/>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14339" name="Picture 3"/>
          <p:cNvPicPr>
            <a:picLocks noChangeAspect="1" noChangeArrowheads="1"/>
          </p:cNvPicPr>
          <p:nvPr/>
        </p:nvPicPr>
        <p:blipFill>
          <a:blip r:embed="rId3" cstate="print"/>
          <a:srcRect/>
          <a:stretch>
            <a:fillRect/>
          </a:stretch>
        </p:blipFill>
        <p:spPr bwMode="auto">
          <a:xfrm>
            <a:off x="683568" y="3623919"/>
            <a:ext cx="1892460" cy="2088231"/>
          </a:xfrm>
          <a:prstGeom prst="rect">
            <a:avLst/>
          </a:prstGeom>
          <a:ln w="38100" cap="sq" cmpd="thickThin">
            <a:solidFill>
              <a:srgbClr val="000000"/>
            </a:solidFill>
            <a:prstDash val="solid"/>
            <a:miter lim="800000"/>
          </a:ln>
          <a:effectLst>
            <a:innerShdw blurRad="76200">
              <a:srgbClr val="000000"/>
            </a:innerShdw>
          </a:effectLst>
        </p:spPr>
      </p:pic>
      <p:pic>
        <p:nvPicPr>
          <p:cNvPr id="14340" name="Picture 4"/>
          <p:cNvPicPr>
            <a:picLocks noChangeAspect="1" noChangeArrowheads="1"/>
          </p:cNvPicPr>
          <p:nvPr/>
        </p:nvPicPr>
        <p:blipFill>
          <a:blip r:embed="rId4" cstate="print"/>
          <a:srcRect/>
          <a:stretch>
            <a:fillRect/>
          </a:stretch>
        </p:blipFill>
        <p:spPr bwMode="auto">
          <a:xfrm>
            <a:off x="2843807" y="3623919"/>
            <a:ext cx="2992810" cy="2088231"/>
          </a:xfrm>
          <a:prstGeom prst="rect">
            <a:avLst/>
          </a:prstGeom>
          <a:ln w="38100" cap="sq" cmpd="thickThin">
            <a:solidFill>
              <a:srgbClr val="000000"/>
            </a:solidFill>
            <a:prstDash val="solid"/>
            <a:miter lim="800000"/>
          </a:ln>
          <a:effectLst>
            <a:innerShdw blurRad="76200">
              <a:srgbClr val="000000"/>
            </a:innerShdw>
          </a:effectLst>
        </p:spPr>
      </p:pic>
      <p:pic>
        <p:nvPicPr>
          <p:cNvPr id="14341" name="Picture 5"/>
          <p:cNvPicPr>
            <a:picLocks noChangeAspect="1" noChangeArrowheads="1"/>
          </p:cNvPicPr>
          <p:nvPr/>
        </p:nvPicPr>
        <p:blipFill>
          <a:blip r:embed="rId5" cstate="print"/>
          <a:srcRect/>
          <a:stretch>
            <a:fillRect/>
          </a:stretch>
        </p:blipFill>
        <p:spPr bwMode="auto">
          <a:xfrm>
            <a:off x="6124389" y="3623919"/>
            <a:ext cx="2408051" cy="2088232"/>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15976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smtClean="0">
                <a:solidFill>
                  <a:srgbClr val="000000"/>
                </a:solidFill>
              </a:rPr>
              <a:t>Περίοδος Μερικής Προστασίας</a:t>
            </a:r>
            <a:r>
              <a:rPr lang="el-GR" dirty="0" smtClean="0"/>
              <a:t/>
            </a:r>
            <a:br>
              <a:rPr lang="el-GR" dirty="0" smtClean="0"/>
            </a:br>
            <a:r>
              <a:rPr lang="el-GR" sz="3200" dirty="0" smtClean="0"/>
              <a:t>Κινησιοθεραπεία</a:t>
            </a:r>
            <a:r>
              <a:rPr lang="el-GR" baseline="-25000" dirty="0" smtClean="0">
                <a:effectLst>
                  <a:outerShdw blurRad="38100" dist="38100" dir="2700000" algn="tl">
                    <a:srgbClr val="000000">
                      <a:alpha val="43137"/>
                    </a:srgbClr>
                  </a:outerShdw>
                </a:effectLst>
              </a:rPr>
              <a:t>  [2/3]</a:t>
            </a:r>
            <a:r>
              <a:rPr lang="el-GR" dirty="0" smtClean="0">
                <a:effectLst>
                  <a:outerShdw blurRad="38100" dist="38100" dir="2700000" algn="tl">
                    <a:srgbClr val="000000">
                      <a:alpha val="43137"/>
                    </a:srgbClr>
                  </a:outerShdw>
                </a:effectLst>
              </a:rPr>
              <a:t> </a:t>
            </a:r>
            <a:endParaRPr lang="el-GR"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32</a:t>
            </a:fld>
            <a:endParaRPr lang="el-GR" dirty="0"/>
          </a:p>
        </p:txBody>
      </p:sp>
      <p:sp>
        <p:nvSpPr>
          <p:cNvPr id="6" name="2 - Θέση περιεχομένου"/>
          <p:cNvSpPr>
            <a:spLocks noGrp="1"/>
          </p:cNvSpPr>
          <p:nvPr>
            <p:ph idx="1"/>
          </p:nvPr>
        </p:nvSpPr>
        <p:spPr>
          <a:xfrm>
            <a:off x="251520" y="1556792"/>
            <a:ext cx="8712968" cy="1296144"/>
          </a:xfrm>
        </p:spPr>
        <p:txBody>
          <a:bodyPr/>
          <a:lstStyle/>
          <a:p>
            <a:pPr marL="355600" lvl="0" indent="-261938">
              <a:buSzPct val="100000"/>
              <a:buFont typeface="Wingdings" pitchFamily="2" charset="2"/>
              <a:buChar char="§"/>
            </a:pPr>
            <a:r>
              <a:rPr lang="el-GR" dirty="0" smtClean="0"/>
              <a:t>Έσω και έξω στροφή με αντίσταση από όρθια θέση με τον ώμο σε απαγωγή και τον αγκώνα σε 90</a:t>
            </a:r>
            <a:r>
              <a:rPr lang="el-GR" baseline="30000" dirty="0"/>
              <a:t>ο</a:t>
            </a:r>
            <a:r>
              <a:rPr lang="el-GR" baseline="30000" dirty="0" smtClean="0"/>
              <a:t> </a:t>
            </a:r>
            <a:r>
              <a:rPr lang="el-GR" dirty="0" smtClean="0"/>
              <a:t>κάμψη. Η άσκηση γίνεται με  χρήση ελαστικού ιμάντα (εικόνες).</a:t>
            </a:r>
          </a:p>
        </p:txBody>
      </p:sp>
      <p:sp>
        <p:nvSpPr>
          <p:cNvPr id="9" name="Ορθογώνιο 8"/>
          <p:cNvSpPr/>
          <p:nvPr/>
        </p:nvSpPr>
        <p:spPr>
          <a:xfrm>
            <a:off x="3707904" y="5888305"/>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2051720" y="3284984"/>
            <a:ext cx="2323360" cy="2232248"/>
          </a:xfrm>
          <a:prstGeom prst="rect">
            <a:avLst/>
          </a:prstGeom>
          <a:ln w="38100" cap="sq" cmpd="thickThin">
            <a:solidFill>
              <a:srgbClr val="000000"/>
            </a:solidFill>
            <a:prstDash val="solid"/>
            <a:miter lim="800000"/>
          </a:ln>
          <a:effectLst>
            <a:innerShdw blurRad="76200">
              <a:srgbClr val="000000"/>
            </a:innerShdw>
          </a:effectLst>
        </p:spPr>
      </p:pic>
      <p:pic>
        <p:nvPicPr>
          <p:cNvPr id="12291" name="Picture 3"/>
          <p:cNvPicPr>
            <a:picLocks noChangeAspect="1" noChangeArrowheads="1"/>
          </p:cNvPicPr>
          <p:nvPr/>
        </p:nvPicPr>
        <p:blipFill>
          <a:blip r:embed="rId4" cstate="print"/>
          <a:srcRect/>
          <a:stretch>
            <a:fillRect/>
          </a:stretch>
        </p:blipFill>
        <p:spPr bwMode="auto">
          <a:xfrm>
            <a:off x="4932040" y="3260709"/>
            <a:ext cx="2404492" cy="2256523"/>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64703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smtClean="0">
                <a:solidFill>
                  <a:srgbClr val="000000"/>
                </a:solidFill>
              </a:rPr>
              <a:t>Περίοδος Μερικής Προστασίας</a:t>
            </a:r>
            <a:r>
              <a:rPr lang="el-GR" dirty="0" smtClean="0"/>
              <a:t/>
            </a:r>
            <a:br>
              <a:rPr lang="el-GR" dirty="0" smtClean="0"/>
            </a:br>
            <a:r>
              <a:rPr lang="el-GR" sz="3200" dirty="0" smtClean="0"/>
              <a:t>Κινησιοθεραπεία</a:t>
            </a:r>
            <a:r>
              <a:rPr lang="el-GR" baseline="-25000" dirty="0" smtClean="0">
                <a:effectLst>
                  <a:outerShdw blurRad="38100" dist="38100" dir="2700000" algn="tl">
                    <a:srgbClr val="000000">
                      <a:alpha val="43137"/>
                    </a:srgbClr>
                  </a:outerShdw>
                </a:effectLst>
              </a:rPr>
              <a:t>  [3/3]</a:t>
            </a:r>
            <a:r>
              <a:rPr lang="el-GR" dirty="0" smtClean="0">
                <a:effectLst>
                  <a:outerShdw blurRad="38100" dist="38100" dir="2700000" algn="tl">
                    <a:srgbClr val="000000">
                      <a:alpha val="43137"/>
                    </a:srgbClr>
                  </a:outerShdw>
                </a:effectLst>
              </a:rPr>
              <a:t> </a:t>
            </a:r>
            <a:endParaRPr lang="el-GR" dirty="0"/>
          </a:p>
        </p:txBody>
      </p:sp>
      <p:sp>
        <p:nvSpPr>
          <p:cNvPr id="4" name="3 - Θέση αριθμού διαφάνειας"/>
          <p:cNvSpPr>
            <a:spLocks noGrp="1"/>
          </p:cNvSpPr>
          <p:nvPr>
            <p:ph type="sldNum" sz="quarter" idx="12"/>
          </p:nvPr>
        </p:nvSpPr>
        <p:spPr>
          <a:xfrm>
            <a:off x="8676456" y="6337126"/>
            <a:ext cx="432048" cy="476250"/>
          </a:xfrm>
        </p:spPr>
        <p:txBody>
          <a:bodyPr/>
          <a:lstStyle/>
          <a:p>
            <a:pPr>
              <a:defRPr/>
            </a:pPr>
            <a:fld id="{8198C6A6-8556-485F-81D9-A8F098D09877}" type="slidenum">
              <a:rPr lang="el-GR" smtClean="0"/>
              <a:pPr>
                <a:defRPr/>
              </a:pPr>
              <a:t>33</a:t>
            </a:fld>
            <a:endParaRPr lang="el-GR" dirty="0"/>
          </a:p>
        </p:txBody>
      </p:sp>
      <p:sp>
        <p:nvSpPr>
          <p:cNvPr id="8" name="2 - Θέση περιεχομένου"/>
          <p:cNvSpPr>
            <a:spLocks noGrp="1"/>
          </p:cNvSpPr>
          <p:nvPr>
            <p:ph idx="1"/>
          </p:nvPr>
        </p:nvSpPr>
        <p:spPr>
          <a:xfrm>
            <a:off x="179512" y="1844824"/>
            <a:ext cx="5472608" cy="2232248"/>
          </a:xfrm>
        </p:spPr>
        <p:txBody>
          <a:bodyPr/>
          <a:lstStyle/>
          <a:p>
            <a:pPr marL="355600" lvl="0" indent="-177800">
              <a:buSzPct val="100000"/>
              <a:buFont typeface="Wingdings" pitchFamily="2" charset="2"/>
              <a:buChar char="§"/>
            </a:pPr>
            <a:r>
              <a:rPr lang="en-US" dirty="0" smtClean="0"/>
              <a:t>Push</a:t>
            </a:r>
            <a:r>
              <a:rPr lang="el-GR" dirty="0" smtClean="0"/>
              <a:t> – </a:t>
            </a:r>
            <a:r>
              <a:rPr lang="en-US" dirty="0"/>
              <a:t>u</a:t>
            </a:r>
            <a:r>
              <a:rPr lang="en-US" dirty="0" smtClean="0"/>
              <a:t>ps</a:t>
            </a:r>
            <a:r>
              <a:rPr lang="el-GR" dirty="0" smtClean="0"/>
              <a:t> από όρθια θέση, όπου ο ασθενής στηρίζεται σε σταθερή κάθετη επιφάνεια (π.χ. τοίχο). Κατά την εκτέλεση της άσκησης, </a:t>
            </a:r>
            <a:r>
              <a:rPr lang="el-GR" dirty="0" smtClean="0">
                <a:solidFill>
                  <a:srgbClr val="000000"/>
                </a:solidFill>
              </a:rPr>
              <a:t>η </a:t>
            </a:r>
            <a:r>
              <a:rPr lang="el-GR" dirty="0" smtClean="0"/>
              <a:t>απομάκρυνση από τον τοίχο γίνεται αργά και οι επαναλήψεις αυξάνονται προοδευτικά.</a:t>
            </a:r>
            <a:r>
              <a:rPr lang="el-GR" b="1" i="1" dirty="0" smtClean="0"/>
              <a:t> </a:t>
            </a:r>
            <a:endParaRPr lang="el-GR" baseline="30000" dirty="0" smtClean="0"/>
          </a:p>
        </p:txBody>
      </p:sp>
      <p:sp>
        <p:nvSpPr>
          <p:cNvPr id="9" name="2 - Θέση περιεχομένου"/>
          <p:cNvSpPr txBox="1">
            <a:spLocks/>
          </p:cNvSpPr>
          <p:nvPr/>
        </p:nvSpPr>
        <p:spPr bwMode="auto">
          <a:xfrm>
            <a:off x="395536" y="4653136"/>
            <a:ext cx="8424936" cy="12241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7800">
              <a:spcBef>
                <a:spcPct val="20000"/>
              </a:spcBef>
              <a:buClr>
                <a:srgbClr val="A50021"/>
              </a:buClr>
              <a:buSzPct val="120000"/>
            </a:pPr>
            <a:r>
              <a:rPr lang="el-GR" sz="2200" b="1" kern="0" dirty="0" smtClean="0">
                <a:solidFill>
                  <a:srgbClr val="DADADA">
                    <a:lumMod val="10000"/>
                  </a:srgbClr>
                </a:solidFill>
                <a:latin typeface="Calibri" panose="020F0502020204030204" pitchFamily="34" charset="0"/>
                <a:cs typeface="Calibri" panose="020F0502020204030204" pitchFamily="34" charset="0"/>
              </a:rPr>
              <a:t>Παρατήρηση</a:t>
            </a:r>
            <a:r>
              <a:rPr lang="el-GR" sz="2200" kern="0" dirty="0" smtClean="0">
                <a:solidFill>
                  <a:srgbClr val="DADADA">
                    <a:lumMod val="10000"/>
                  </a:srgbClr>
                </a:solidFill>
                <a:latin typeface="Calibri" panose="020F0502020204030204" pitchFamily="34" charset="0"/>
                <a:cs typeface="Calibri" panose="020F0502020204030204" pitchFamily="34" charset="0"/>
              </a:rPr>
              <a:t>: </a:t>
            </a:r>
            <a:r>
              <a:rPr lang="el-GR" sz="2200" dirty="0" smtClean="0">
                <a:solidFill>
                  <a:srgbClr val="000000"/>
                </a:solidFill>
                <a:latin typeface="Calibri" pitchFamily="34" charset="0"/>
              </a:rPr>
              <a:t>Τα </a:t>
            </a:r>
            <a:r>
              <a:rPr lang="en-US" sz="2200" dirty="0" smtClean="0">
                <a:solidFill>
                  <a:srgbClr val="000000"/>
                </a:solidFill>
                <a:latin typeface="Calibri" pitchFamily="34" charset="0"/>
              </a:rPr>
              <a:t>push</a:t>
            </a:r>
            <a:r>
              <a:rPr lang="el-GR" sz="2200" dirty="0" smtClean="0">
                <a:solidFill>
                  <a:srgbClr val="000000"/>
                </a:solidFill>
                <a:latin typeface="Calibri" pitchFamily="34" charset="0"/>
              </a:rPr>
              <a:t> – </a:t>
            </a:r>
            <a:r>
              <a:rPr lang="en-US" sz="2200" dirty="0" smtClean="0">
                <a:solidFill>
                  <a:srgbClr val="000000"/>
                </a:solidFill>
                <a:latin typeface="Calibri" pitchFamily="34" charset="0"/>
              </a:rPr>
              <a:t>ups</a:t>
            </a:r>
            <a:r>
              <a:rPr lang="el-GR" sz="2200" dirty="0" smtClean="0">
                <a:solidFill>
                  <a:srgbClr val="000000"/>
                </a:solidFill>
                <a:latin typeface="Calibri" pitchFamily="34" charset="0"/>
              </a:rPr>
              <a:t> είναι άσκηση κλειστής κινηματικής αλυσίδας και εφαρμόζονται για τη βελτίωση της σταθερότητας της ωμικής ζώνης.</a:t>
            </a:r>
            <a:r>
              <a:rPr lang="el-GR" sz="2200" baseline="30000" dirty="0" smtClean="0">
                <a:solidFill>
                  <a:srgbClr val="000000"/>
                </a:solidFill>
                <a:latin typeface="Calibri" pitchFamily="34" charset="0"/>
              </a:rPr>
              <a:t> </a:t>
            </a:r>
          </a:p>
        </p:txBody>
      </p:sp>
      <p:pic>
        <p:nvPicPr>
          <p:cNvPr id="4098" name="Picture 2"/>
          <p:cNvPicPr>
            <a:picLocks noChangeAspect="1" noChangeArrowheads="1"/>
          </p:cNvPicPr>
          <p:nvPr/>
        </p:nvPicPr>
        <p:blipFill>
          <a:blip r:embed="rId3" cstate="print"/>
          <a:srcRect/>
          <a:stretch>
            <a:fillRect/>
          </a:stretch>
        </p:blipFill>
        <p:spPr bwMode="auto">
          <a:xfrm>
            <a:off x="6012160" y="1556792"/>
            <a:ext cx="2409056" cy="2746326"/>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6012160" y="4407562"/>
            <a:ext cx="2409056"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1.bp.blogspot.com</a:t>
            </a:r>
            <a:endParaRPr lang="el-GR" dirty="0"/>
          </a:p>
        </p:txBody>
      </p:sp>
    </p:spTree>
    <p:extLst>
      <p:ext uri="{BB962C8B-B14F-4D97-AF65-F5344CB8AC3E}">
        <p14:creationId xmlns:p14="http://schemas.microsoft.com/office/powerpoint/2010/main" val="3833152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3068960"/>
            <a:ext cx="5616624" cy="3312368"/>
          </a:xfrm>
        </p:spPr>
        <p:txBody>
          <a:bodyPr/>
          <a:lstStyle/>
          <a:p>
            <a:pPr lvl="0">
              <a:buSzPct val="100000"/>
            </a:pPr>
            <a:r>
              <a:rPr lang="el-GR" dirty="0" smtClean="0"/>
              <a:t>Κατά τη μέτρια ενδυνάμωση πραγματοποιούνται κάμψη, έκταση, απαγωγή με αντίσταση: </a:t>
            </a:r>
          </a:p>
          <a:p>
            <a:pPr marL="541338" lvl="0" indent="-185738">
              <a:buSzPct val="100000"/>
              <a:buFont typeface="Wingdings" pitchFamily="2" charset="2"/>
              <a:buChar char="§"/>
            </a:pPr>
            <a:r>
              <a:rPr lang="el-GR" dirty="0" smtClean="0"/>
              <a:t>Η κάμψη αρχικά φτάνει ως τις 60</a:t>
            </a:r>
            <a:r>
              <a:rPr lang="el-GR" baseline="30000" dirty="0" smtClean="0"/>
              <a:t>ο</a:t>
            </a:r>
            <a:r>
              <a:rPr lang="el-GR" dirty="0" smtClean="0"/>
              <a:t>, ενώ προοδευτικά αυξάνεται το εύρος της κίνησης, </a:t>
            </a:r>
          </a:p>
          <a:p>
            <a:pPr marL="541338" lvl="0" indent="-185738">
              <a:buSzPct val="100000"/>
              <a:buFont typeface="Wingdings" pitchFamily="2" charset="2"/>
              <a:buChar char="§"/>
            </a:pPr>
            <a:r>
              <a:rPr lang="el-GR" dirty="0" smtClean="0"/>
              <a:t>Η έκταση ξεκινά από κάμψη 60</a:t>
            </a:r>
            <a:r>
              <a:rPr lang="el-GR" baseline="30000" dirty="0" smtClean="0"/>
              <a:t>ο</a:t>
            </a:r>
            <a:r>
              <a:rPr lang="el-GR" dirty="0" smtClean="0"/>
              <a:t>,</a:t>
            </a:r>
          </a:p>
          <a:p>
            <a:pPr marL="541338" lvl="0" indent="-185738">
              <a:buSzPct val="100000"/>
              <a:buFont typeface="Wingdings" pitchFamily="2" charset="2"/>
              <a:buChar char="§"/>
            </a:pPr>
            <a:r>
              <a:rPr lang="el-GR" dirty="0" smtClean="0"/>
              <a:t>Η απαγωγή στα πρώτα στάδια φτάνει έως τις 45</a:t>
            </a:r>
            <a:r>
              <a:rPr lang="el-GR" baseline="30000" dirty="0" smtClean="0"/>
              <a:t>ο</a:t>
            </a:r>
            <a:r>
              <a:rPr lang="el-GR" dirty="0" smtClean="0"/>
              <a:t>. </a:t>
            </a:r>
          </a:p>
          <a:p>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34</a:t>
            </a:fld>
            <a:endParaRPr lang="el-GR"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341" y="4797152"/>
            <a:ext cx="2303075" cy="1728192"/>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341" y="2924944"/>
            <a:ext cx="2302520" cy="1728100"/>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1 - Τίτλος"/>
          <p:cNvSpPr>
            <a:spLocks noGrp="1"/>
          </p:cNvSpPr>
          <p:nvPr>
            <p:ph type="title"/>
          </p:nvPr>
        </p:nvSpPr>
        <p:spPr/>
        <p:txBody>
          <a:bodyPr/>
          <a:lstStyle/>
          <a:p>
            <a:r>
              <a:rPr lang="el-GR" dirty="0" smtClean="0">
                <a:solidFill>
                  <a:srgbClr val="000000"/>
                </a:solidFill>
              </a:rPr>
              <a:t>Περίοδος Μερικής Προστασίας</a:t>
            </a:r>
            <a:r>
              <a:rPr lang="el-GR" dirty="0" smtClean="0"/>
              <a:t/>
            </a:r>
            <a:br>
              <a:rPr lang="el-GR" dirty="0" smtClean="0"/>
            </a:br>
            <a:r>
              <a:rPr lang="el-GR" dirty="0" smtClean="0">
                <a:effectLst>
                  <a:outerShdw blurRad="38100" dist="38100" dir="2700000" algn="tl">
                    <a:srgbClr val="000000">
                      <a:alpha val="43137"/>
                    </a:srgbClr>
                  </a:outerShdw>
                </a:effectLst>
              </a:rPr>
              <a:t> </a:t>
            </a:r>
            <a:r>
              <a:rPr lang="el-GR" sz="3200" dirty="0" smtClean="0">
                <a:effectLst>
                  <a:outerShdw blurRad="38100" dist="38100" dir="2700000" algn="tl">
                    <a:srgbClr val="000000">
                      <a:alpha val="43137"/>
                    </a:srgbClr>
                  </a:outerShdw>
                </a:effectLst>
              </a:rPr>
              <a:t>Κινησιοθεραπεία - Μέτρια Ενδυνάμωση</a:t>
            </a:r>
            <a:endParaRPr lang="el-GR" sz="3200" dirty="0"/>
          </a:p>
        </p:txBody>
      </p:sp>
      <p:sp>
        <p:nvSpPr>
          <p:cNvPr id="9" name="2 - Θέση περιεχομένου"/>
          <p:cNvSpPr txBox="1">
            <a:spLocks/>
          </p:cNvSpPr>
          <p:nvPr/>
        </p:nvSpPr>
        <p:spPr bwMode="auto">
          <a:xfrm>
            <a:off x="107504" y="1340768"/>
            <a:ext cx="8964488" cy="18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anose="05000000000000000000" pitchFamily="2" charset="2"/>
              <a:buChar char="Ø"/>
            </a:pPr>
            <a:r>
              <a:rPr lang="el-GR" sz="2200" kern="0" dirty="0" smtClean="0">
                <a:solidFill>
                  <a:srgbClr val="DADADA">
                    <a:lumMod val="10000"/>
                  </a:srgbClr>
                </a:solidFill>
                <a:latin typeface="Calibri" panose="020F0502020204030204" pitchFamily="34" charset="0"/>
                <a:cs typeface="Calibri" panose="020F0502020204030204" pitchFamily="34" charset="0"/>
              </a:rPr>
              <a:t>Όταν ο ασθενής αποκτήσει 140</a:t>
            </a:r>
            <a:r>
              <a:rPr lang="el-GR" sz="2200" kern="0" baseline="30000" dirty="0" smtClean="0">
                <a:solidFill>
                  <a:srgbClr val="DADADA">
                    <a:lumMod val="10000"/>
                  </a:srgbClr>
                </a:solidFill>
                <a:latin typeface="Calibri" panose="020F0502020204030204" pitchFamily="34" charset="0"/>
                <a:cs typeface="Calibri" panose="020F0502020204030204" pitchFamily="34" charset="0"/>
              </a:rPr>
              <a:t>ο</a:t>
            </a:r>
            <a:r>
              <a:rPr lang="el-GR" sz="2200" kern="0" dirty="0" smtClean="0">
                <a:solidFill>
                  <a:srgbClr val="DADADA">
                    <a:lumMod val="10000"/>
                  </a:srgbClr>
                </a:solidFill>
                <a:latin typeface="Calibri" panose="020F0502020204030204" pitchFamily="34" charset="0"/>
                <a:cs typeface="Calibri" panose="020F0502020204030204" pitchFamily="34" charset="0"/>
              </a:rPr>
              <a:t> παθητικής ανύψωσης, 60</a:t>
            </a:r>
            <a:r>
              <a:rPr lang="el-GR" sz="2200" kern="0" baseline="30000" dirty="0" smtClean="0">
                <a:solidFill>
                  <a:srgbClr val="DADADA">
                    <a:lumMod val="10000"/>
                  </a:srgbClr>
                </a:solidFill>
                <a:latin typeface="Calibri" panose="020F0502020204030204" pitchFamily="34" charset="0"/>
                <a:cs typeface="Calibri" panose="020F0502020204030204" pitchFamily="34" charset="0"/>
              </a:rPr>
              <a:t>ο</a:t>
            </a:r>
            <a:r>
              <a:rPr lang="el-GR" sz="2200" kern="0" dirty="0" smtClean="0">
                <a:solidFill>
                  <a:srgbClr val="DADADA">
                    <a:lumMod val="10000"/>
                  </a:srgbClr>
                </a:solidFill>
                <a:latin typeface="Calibri" panose="020F0502020204030204" pitchFamily="34" charset="0"/>
                <a:cs typeface="Calibri" panose="020F0502020204030204" pitchFamily="34" charset="0"/>
              </a:rPr>
              <a:t> παθητικής έξω στροφής, </a:t>
            </a:r>
            <a:r>
              <a:rPr lang="el-GR" sz="2200" kern="0" dirty="0" smtClean="0">
                <a:solidFill>
                  <a:srgbClr val="000000"/>
                </a:solidFill>
                <a:latin typeface="Calibri" panose="020F0502020204030204" pitchFamily="34" charset="0"/>
                <a:cs typeface="Calibri" panose="020F0502020204030204" pitchFamily="34" charset="0"/>
              </a:rPr>
              <a:t>70</a:t>
            </a:r>
            <a:r>
              <a:rPr lang="el-GR" sz="2200" kern="0" baseline="30000" dirty="0" smtClean="0">
                <a:solidFill>
                  <a:srgbClr val="000000"/>
                </a:solidFill>
                <a:latin typeface="Calibri" panose="020F0502020204030204" pitchFamily="34" charset="0"/>
                <a:cs typeface="Calibri" panose="020F0502020204030204" pitchFamily="34" charset="0"/>
              </a:rPr>
              <a:t>ο</a:t>
            </a:r>
            <a:r>
              <a:rPr lang="el-GR" sz="2200" b="1" kern="0" dirty="0" smtClean="0">
                <a:solidFill>
                  <a:srgbClr val="00B050"/>
                </a:solidFill>
                <a:latin typeface="Calibri" panose="020F0502020204030204" pitchFamily="34" charset="0"/>
                <a:cs typeface="Calibri" panose="020F0502020204030204" pitchFamily="34" charset="0"/>
              </a:rPr>
              <a:t> </a:t>
            </a:r>
            <a:r>
              <a:rPr lang="el-GR" sz="2200" kern="0" dirty="0" smtClean="0">
                <a:solidFill>
                  <a:srgbClr val="DADADA">
                    <a:lumMod val="10000"/>
                  </a:srgbClr>
                </a:solidFill>
                <a:latin typeface="Calibri" panose="020F0502020204030204" pitchFamily="34" charset="0"/>
                <a:cs typeface="Calibri" panose="020F0502020204030204" pitchFamily="34" charset="0"/>
              </a:rPr>
              <a:t>παθητικής έσω στροφής </a:t>
            </a:r>
            <a:r>
              <a:rPr lang="el-GR" sz="2200" kern="0" dirty="0">
                <a:solidFill>
                  <a:srgbClr val="DADADA">
                    <a:lumMod val="10000"/>
                  </a:srgbClr>
                </a:solidFill>
                <a:latin typeface="Calibri" panose="020F0502020204030204" pitchFamily="34" charset="0"/>
                <a:cs typeface="Calibri" panose="020F0502020204030204" pitchFamily="34" charset="0"/>
              </a:rPr>
              <a:t>(</a:t>
            </a:r>
            <a:r>
              <a:rPr lang="el-GR" sz="2200" dirty="0">
                <a:solidFill>
                  <a:srgbClr val="000000"/>
                </a:solidFill>
                <a:latin typeface="Calibri" pitchFamily="34" charset="0"/>
              </a:rPr>
              <a:t>από </a:t>
            </a:r>
            <a:r>
              <a:rPr lang="el-GR" sz="2200" dirty="0" smtClean="0">
                <a:solidFill>
                  <a:srgbClr val="000000"/>
                </a:solidFill>
                <a:latin typeface="Calibri" pitchFamily="34" charset="0"/>
              </a:rPr>
              <a:t>θέση απαγωγής 30</a:t>
            </a:r>
            <a:r>
              <a:rPr lang="el-GR" sz="2200" baseline="30000" dirty="0" smtClean="0">
                <a:solidFill>
                  <a:srgbClr val="000000"/>
                </a:solidFill>
                <a:latin typeface="Calibri" pitchFamily="34" charset="0"/>
              </a:rPr>
              <a:t>ο</a:t>
            </a:r>
            <a:r>
              <a:rPr lang="el-GR" sz="2200" dirty="0" smtClean="0">
                <a:solidFill>
                  <a:srgbClr val="000000"/>
                </a:solidFill>
                <a:latin typeface="Calibri" pitchFamily="34" charset="0"/>
              </a:rPr>
              <a:t>) </a:t>
            </a:r>
            <a:r>
              <a:rPr lang="el-GR" sz="2200" kern="0" dirty="0" smtClean="0">
                <a:solidFill>
                  <a:srgbClr val="DADADA">
                    <a:lumMod val="10000"/>
                  </a:srgbClr>
                </a:solidFill>
                <a:latin typeface="Calibri" panose="020F0502020204030204" pitchFamily="34" charset="0"/>
                <a:cs typeface="Calibri" panose="020F0502020204030204" pitchFamily="34" charset="0"/>
              </a:rPr>
              <a:t>και ικανότητα ενεργητικής ανύψωσης 100</a:t>
            </a:r>
            <a:r>
              <a:rPr lang="el-GR" sz="2200" kern="0" baseline="30000" dirty="0" smtClean="0">
                <a:solidFill>
                  <a:srgbClr val="DADADA">
                    <a:lumMod val="10000"/>
                  </a:srgbClr>
                </a:solidFill>
                <a:latin typeface="Calibri" panose="020F0502020204030204" pitchFamily="34" charset="0"/>
                <a:cs typeface="Calibri" panose="020F0502020204030204" pitchFamily="34" charset="0"/>
              </a:rPr>
              <a:t>ο</a:t>
            </a:r>
            <a:r>
              <a:rPr lang="el-GR" sz="2200" kern="0" dirty="0" smtClean="0">
                <a:solidFill>
                  <a:srgbClr val="DADADA">
                    <a:lumMod val="10000"/>
                  </a:srgbClr>
                </a:solidFill>
                <a:latin typeface="Calibri" panose="020F0502020204030204" pitchFamily="34" charset="0"/>
                <a:cs typeface="Calibri" panose="020F0502020204030204" pitchFamily="34" charset="0"/>
              </a:rPr>
              <a:t> από όρθια θέση, ολοκληρώνεται η λειτουργική ενεργητική κινητοποίηση της άρθρωσης του ώμου και εντείνεται η ενδυνάμωση των μυϊκών ομάδων.</a:t>
            </a:r>
          </a:p>
        </p:txBody>
      </p:sp>
      <p:sp>
        <p:nvSpPr>
          <p:cNvPr id="10" name="Ορθογώνιο 8"/>
          <p:cNvSpPr/>
          <p:nvPr/>
        </p:nvSpPr>
        <p:spPr>
          <a:xfrm>
            <a:off x="6264778" y="652534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97410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rPr>
              <a:t>Περίοδος Μερικής Προστασίας</a:t>
            </a:r>
            <a:r>
              <a:rPr lang="el-GR" dirty="0" smtClean="0"/>
              <a:t/>
            </a:r>
            <a:br>
              <a:rPr lang="el-GR" dirty="0" smtClean="0"/>
            </a:br>
            <a:r>
              <a:rPr lang="el-GR" dirty="0" smtClean="0">
                <a:effectLst>
                  <a:outerShdw blurRad="38100" dist="38100" dir="2700000" algn="tl">
                    <a:srgbClr val="000000">
                      <a:alpha val="43137"/>
                    </a:srgbClr>
                  </a:outerShdw>
                </a:effectLst>
              </a:rPr>
              <a:t> </a:t>
            </a:r>
            <a:r>
              <a:rPr lang="el-GR" sz="3200" dirty="0" smtClean="0">
                <a:effectLst>
                  <a:outerShdw blurRad="38100" dist="38100" dir="2700000" algn="tl">
                    <a:srgbClr val="000000">
                      <a:alpha val="43137"/>
                    </a:srgbClr>
                  </a:outerShdw>
                </a:effectLst>
              </a:rPr>
              <a:t>Κινησιοθεραπεία - Μέγιστη Ενδυνάμωση </a:t>
            </a:r>
            <a:r>
              <a:rPr lang="el-GR" sz="3200" baseline="-16000" dirty="0" smtClean="0">
                <a:effectLst>
                  <a:outerShdw blurRad="38100" dist="38100" dir="2700000" algn="tl">
                    <a:srgbClr val="000000">
                      <a:alpha val="43137"/>
                    </a:srgbClr>
                  </a:outerShdw>
                </a:effectLst>
              </a:rPr>
              <a:t>[1/4]</a:t>
            </a:r>
            <a:endParaRPr lang="el-GR" sz="3200" dirty="0"/>
          </a:p>
        </p:txBody>
      </p:sp>
      <p:sp>
        <p:nvSpPr>
          <p:cNvPr id="3" name="2 - Θέση περιεχομένου"/>
          <p:cNvSpPr>
            <a:spLocks noGrp="1"/>
          </p:cNvSpPr>
          <p:nvPr>
            <p:ph idx="1"/>
          </p:nvPr>
        </p:nvSpPr>
        <p:spPr>
          <a:xfrm>
            <a:off x="35496" y="1340768"/>
            <a:ext cx="8892480" cy="1800200"/>
          </a:xfrm>
        </p:spPr>
        <p:txBody>
          <a:bodyPr/>
          <a:lstStyle/>
          <a:p>
            <a:pPr>
              <a:buSzPct val="100000"/>
            </a:pPr>
            <a:r>
              <a:rPr lang="el-GR" dirty="0" smtClean="0"/>
              <a:t>Μετά την 12</a:t>
            </a:r>
            <a:r>
              <a:rPr lang="el-GR" baseline="30000" dirty="0" smtClean="0"/>
              <a:t>η</a:t>
            </a:r>
            <a:r>
              <a:rPr lang="el-GR" dirty="0" smtClean="0"/>
              <a:t> εβδομάδα, και εφόσον ο ασθενής έχει αποκτήσει 140</a:t>
            </a:r>
            <a:r>
              <a:rPr lang="el-GR" baseline="30000" dirty="0" smtClean="0"/>
              <a:t>ο</a:t>
            </a:r>
            <a:r>
              <a:rPr lang="el-GR" dirty="0" smtClean="0"/>
              <a:t> ενεργητικής ανύψωσης από ύπτια θέση, 60</a:t>
            </a:r>
            <a:r>
              <a:rPr lang="el-GR" baseline="30000" dirty="0" smtClean="0"/>
              <a:t>ο</a:t>
            </a:r>
            <a:r>
              <a:rPr lang="el-GR" dirty="0" smtClean="0"/>
              <a:t> ενεργητικής έξω και </a:t>
            </a:r>
            <a:r>
              <a:rPr lang="el-GR" dirty="0" smtClean="0">
                <a:solidFill>
                  <a:srgbClr val="000000"/>
                </a:solidFill>
              </a:rPr>
              <a:t>70</a:t>
            </a:r>
            <a:r>
              <a:rPr lang="el-GR" baseline="30000" dirty="0" smtClean="0">
                <a:solidFill>
                  <a:srgbClr val="000000"/>
                </a:solidFill>
              </a:rPr>
              <a:t>ο</a:t>
            </a:r>
            <a:r>
              <a:rPr lang="el-GR" dirty="0" smtClean="0"/>
              <a:t> ενεργητικής έσω στροφής και ικανότητα ενεργητικής ανύψωσης 120</a:t>
            </a:r>
            <a:r>
              <a:rPr lang="el-GR" baseline="30000" dirty="0" smtClean="0"/>
              <a:t>ο</a:t>
            </a:r>
            <a:r>
              <a:rPr lang="el-GR" dirty="0" smtClean="0"/>
              <a:t> από όρθια θέση, ολοκληρώνεται η ενδυνάμωση και αυξάνεται η αντοχή των μυϊκών ομάδων (εικόνες α, β).</a:t>
            </a:r>
          </a:p>
        </p:txBody>
      </p:sp>
      <p:sp>
        <p:nvSpPr>
          <p:cNvPr id="4" name="3 - Θέση αριθμού διαφάνειας"/>
          <p:cNvSpPr>
            <a:spLocks noGrp="1"/>
          </p:cNvSpPr>
          <p:nvPr>
            <p:ph type="sldNum" sz="quarter" idx="12"/>
          </p:nvPr>
        </p:nvSpPr>
        <p:spPr>
          <a:xfrm>
            <a:off x="8676456" y="6309320"/>
            <a:ext cx="432048" cy="476250"/>
          </a:xfrm>
        </p:spPr>
        <p:txBody>
          <a:bodyPr/>
          <a:lstStyle/>
          <a:p>
            <a:pPr>
              <a:defRPr/>
            </a:pPr>
            <a:fld id="{8198C6A6-8556-485F-81D9-A8F098D09877}" type="slidenum">
              <a:rPr lang="el-GR" smtClean="0"/>
              <a:pPr>
                <a:defRPr/>
              </a:pPr>
              <a:t>35</a:t>
            </a:fld>
            <a:endParaRPr lang="el-GR" dirty="0"/>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t="8333"/>
          <a:stretch>
            <a:fillRect/>
          </a:stretch>
        </p:blipFill>
        <p:spPr bwMode="auto">
          <a:xfrm>
            <a:off x="1115616" y="3140968"/>
            <a:ext cx="2088232" cy="1435659"/>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7843" b="6972"/>
          <a:stretch>
            <a:fillRect/>
          </a:stretch>
        </p:blipFill>
        <p:spPr bwMode="auto">
          <a:xfrm>
            <a:off x="3635896" y="3140968"/>
            <a:ext cx="2232248" cy="1426158"/>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 name="12 - Ορθογώνιο"/>
          <p:cNvSpPr/>
          <p:nvPr/>
        </p:nvSpPr>
        <p:spPr>
          <a:xfrm>
            <a:off x="0" y="4689718"/>
            <a:ext cx="9144000" cy="2123658"/>
          </a:xfrm>
          <a:prstGeom prst="rect">
            <a:avLst/>
          </a:prstGeom>
        </p:spPr>
        <p:txBody>
          <a:bodyPr wrap="square">
            <a:spAutoFit/>
          </a:bodyPr>
          <a:lstStyle/>
          <a:p>
            <a:r>
              <a:rPr lang="el-GR" sz="2200" b="1" dirty="0" smtClean="0">
                <a:solidFill>
                  <a:srgbClr val="000000"/>
                </a:solidFill>
                <a:latin typeface="Calibri" pitchFamily="34" charset="0"/>
              </a:rPr>
              <a:t>Παρατήρηση 1</a:t>
            </a:r>
            <a:r>
              <a:rPr lang="el-GR" sz="2200" dirty="0" smtClean="0">
                <a:solidFill>
                  <a:srgbClr val="000000"/>
                </a:solidFill>
                <a:latin typeface="Calibri" pitchFamily="34" charset="0"/>
              </a:rPr>
              <a:t>:</a:t>
            </a:r>
            <a:r>
              <a:rPr lang="el-GR" sz="2200" b="1" dirty="0" smtClean="0">
                <a:solidFill>
                  <a:srgbClr val="000000"/>
                </a:solidFill>
                <a:latin typeface="Calibri" pitchFamily="34" charset="0"/>
              </a:rPr>
              <a:t> </a:t>
            </a:r>
            <a:r>
              <a:rPr lang="el-GR" sz="2200" dirty="0" smtClean="0">
                <a:solidFill>
                  <a:srgbClr val="000000"/>
                </a:solidFill>
                <a:latin typeface="Calibri" pitchFamily="34" charset="0"/>
              </a:rPr>
              <a:t>Εάν ο Φυσικοθεραπευτής επιλέξει να εισάγει στο πρόγραμμα άρση βάρους, συνιστάται η άσκηση να εκτελείται από ύπτια θέση (εικόνα γ). </a:t>
            </a:r>
          </a:p>
          <a:p>
            <a:r>
              <a:rPr lang="el-GR" sz="2200" b="1" dirty="0" smtClean="0">
                <a:solidFill>
                  <a:srgbClr val="000000"/>
                </a:solidFill>
                <a:latin typeface="Calibri" pitchFamily="34" charset="0"/>
              </a:rPr>
              <a:t>Παρατήρηση 2</a:t>
            </a:r>
            <a:r>
              <a:rPr lang="el-GR" sz="2200" dirty="0" smtClean="0">
                <a:solidFill>
                  <a:srgbClr val="000000"/>
                </a:solidFill>
                <a:latin typeface="Calibri" pitchFamily="34" charset="0"/>
              </a:rPr>
              <a:t>: Εάν ο Φυσικοθεραπευτής επιλέξει να πραγματοποιηθεί άσκηση ανύψωσης του μέλους με βάρος από όρθια θέση, συνιστάται  το βάρος να μην ξεπερνά τα 3</a:t>
            </a:r>
            <a:r>
              <a:rPr lang="en-US" sz="2200" dirty="0" smtClean="0">
                <a:solidFill>
                  <a:srgbClr val="000000"/>
                </a:solidFill>
                <a:latin typeface="Calibri" pitchFamily="34" charset="0"/>
              </a:rPr>
              <a:t>Kg</a:t>
            </a:r>
            <a:r>
              <a:rPr lang="el-GR" sz="2200" dirty="0" smtClean="0">
                <a:solidFill>
                  <a:srgbClr val="000000"/>
                </a:solidFill>
                <a:latin typeface="Calibri" pitchFamily="34" charset="0"/>
              </a:rPr>
              <a:t>, λόγω των</a:t>
            </a:r>
            <a:r>
              <a:rPr lang="el-GR" sz="2200" dirty="0" smtClean="0">
                <a:solidFill>
                  <a:srgbClr val="000000"/>
                </a:solidFill>
                <a:latin typeface="Calibri" pitchFamily="34" charset="0"/>
                <a:ea typeface="Times New Roman" pitchFamily="18" charset="0"/>
                <a:cs typeface="Arial" pitchFamily="34" charset="0"/>
              </a:rPr>
              <a:t> υπέρμετρων συμπιεστικών φορτίων που δέχεται η άρθρωση</a:t>
            </a:r>
            <a:r>
              <a:rPr lang="el-GR" sz="2200" dirty="0" smtClean="0">
                <a:solidFill>
                  <a:srgbClr val="000000"/>
                </a:solidFill>
                <a:latin typeface="Calibri" pitchFamily="34" charset="0"/>
              </a:rPr>
              <a:t>.</a:t>
            </a:r>
          </a:p>
        </p:txBody>
      </p:sp>
      <p:sp>
        <p:nvSpPr>
          <p:cNvPr id="14" name="13 - TextBox"/>
          <p:cNvSpPr txBox="1"/>
          <p:nvPr/>
        </p:nvSpPr>
        <p:spPr>
          <a:xfrm>
            <a:off x="1115616" y="3140968"/>
            <a:ext cx="288032" cy="369332"/>
          </a:xfrm>
          <a:prstGeom prst="rect">
            <a:avLst/>
          </a:prstGeom>
          <a:noFill/>
        </p:spPr>
        <p:txBody>
          <a:bodyPr wrap="square" rtlCol="0">
            <a:spAutoFit/>
          </a:bodyPr>
          <a:lstStyle/>
          <a:p>
            <a:r>
              <a:rPr lang="el-GR" b="1" dirty="0" smtClean="0">
                <a:solidFill>
                  <a:srgbClr val="FFFFFF"/>
                </a:solidFill>
              </a:rPr>
              <a:t>α</a:t>
            </a:r>
            <a:endParaRPr lang="el-GR" b="1" dirty="0">
              <a:solidFill>
                <a:srgbClr val="FFFFFF"/>
              </a:solidFill>
            </a:endParaRPr>
          </a:p>
        </p:txBody>
      </p:sp>
      <p:sp>
        <p:nvSpPr>
          <p:cNvPr id="15" name="14 - TextBox"/>
          <p:cNvSpPr txBox="1"/>
          <p:nvPr/>
        </p:nvSpPr>
        <p:spPr>
          <a:xfrm>
            <a:off x="3635896" y="3140968"/>
            <a:ext cx="288032" cy="369332"/>
          </a:xfrm>
          <a:prstGeom prst="rect">
            <a:avLst/>
          </a:prstGeom>
          <a:noFill/>
        </p:spPr>
        <p:txBody>
          <a:bodyPr wrap="square" rtlCol="0">
            <a:spAutoFit/>
          </a:bodyPr>
          <a:lstStyle/>
          <a:p>
            <a:r>
              <a:rPr lang="el-GR" b="1" dirty="0" smtClean="0">
                <a:solidFill>
                  <a:srgbClr val="FFFFFF"/>
                </a:solidFill>
              </a:rPr>
              <a:t>β</a:t>
            </a:r>
            <a:endParaRPr lang="el-GR" b="1" dirty="0">
              <a:solidFill>
                <a:srgbClr val="FFFFFF"/>
              </a:solidFill>
            </a:endParaRPr>
          </a:p>
        </p:txBody>
      </p:sp>
      <p:sp>
        <p:nvSpPr>
          <p:cNvPr id="16" name="15 - TextBox"/>
          <p:cNvSpPr txBox="1"/>
          <p:nvPr/>
        </p:nvSpPr>
        <p:spPr>
          <a:xfrm>
            <a:off x="6300192" y="3140968"/>
            <a:ext cx="288032" cy="369332"/>
          </a:xfrm>
          <a:prstGeom prst="rect">
            <a:avLst/>
          </a:prstGeom>
          <a:noFill/>
        </p:spPr>
        <p:txBody>
          <a:bodyPr wrap="square" rtlCol="0">
            <a:spAutoFit/>
          </a:bodyPr>
          <a:lstStyle/>
          <a:p>
            <a:r>
              <a:rPr lang="el-GR" b="1" dirty="0" smtClean="0">
                <a:solidFill>
                  <a:srgbClr val="FFFFFF"/>
                </a:solidFill>
              </a:rPr>
              <a:t>γ</a:t>
            </a:r>
            <a:endParaRPr lang="el-GR" b="1" dirty="0">
              <a:solidFill>
                <a:srgbClr val="FFFFF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140968"/>
            <a:ext cx="1700419" cy="1426158"/>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91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rPr>
              <a:t>Περίοδος Μερικής Προστασίας</a:t>
            </a:r>
            <a:r>
              <a:rPr lang="el-GR" dirty="0" smtClean="0"/>
              <a:t/>
            </a:r>
            <a:br>
              <a:rPr lang="el-GR" dirty="0" smtClean="0"/>
            </a:br>
            <a:r>
              <a:rPr lang="el-GR" dirty="0" smtClean="0">
                <a:effectLst>
                  <a:outerShdw blurRad="38100" dist="38100" dir="2700000" algn="tl">
                    <a:srgbClr val="000000">
                      <a:alpha val="43137"/>
                    </a:srgbClr>
                  </a:outerShdw>
                </a:effectLst>
              </a:rPr>
              <a:t> </a:t>
            </a:r>
            <a:r>
              <a:rPr lang="el-GR" sz="3200" dirty="0" smtClean="0">
                <a:effectLst>
                  <a:outerShdw blurRad="38100" dist="38100" dir="2700000" algn="tl">
                    <a:srgbClr val="000000">
                      <a:alpha val="43137"/>
                    </a:srgbClr>
                  </a:outerShdw>
                </a:effectLst>
              </a:rPr>
              <a:t>Κινησιοθεραπεία - Μέγιστη Ενδυνάμωση </a:t>
            </a:r>
            <a:r>
              <a:rPr lang="el-GR" sz="3200" baseline="-16000" dirty="0" smtClean="0">
                <a:effectLst>
                  <a:outerShdw blurRad="38100" dist="38100" dir="2700000" algn="tl">
                    <a:srgbClr val="000000">
                      <a:alpha val="43137"/>
                    </a:srgbClr>
                  </a:outerShdw>
                </a:effectLst>
              </a:rPr>
              <a:t>[2/4]</a:t>
            </a:r>
            <a:endParaRPr lang="el-GR" sz="3200" dirty="0"/>
          </a:p>
        </p:txBody>
      </p:sp>
      <p:sp>
        <p:nvSpPr>
          <p:cNvPr id="3" name="2 - Θέση περιεχομένου"/>
          <p:cNvSpPr>
            <a:spLocks noGrp="1"/>
          </p:cNvSpPr>
          <p:nvPr>
            <p:ph idx="1"/>
          </p:nvPr>
        </p:nvSpPr>
        <p:spPr>
          <a:xfrm>
            <a:off x="457200" y="1556792"/>
            <a:ext cx="8229600" cy="3096344"/>
          </a:xfrm>
        </p:spPr>
        <p:txBody>
          <a:bodyPr/>
          <a:lstStyle/>
          <a:p>
            <a:pPr lvl="0">
              <a:spcBef>
                <a:spcPts val="1200"/>
              </a:spcBef>
              <a:spcAft>
                <a:spcPts val="1200"/>
              </a:spcAft>
            </a:pPr>
            <a:r>
              <a:rPr lang="en-US" dirty="0" smtClean="0"/>
              <a:t>Push</a:t>
            </a:r>
            <a:r>
              <a:rPr lang="el-GR" dirty="0" smtClean="0"/>
              <a:t> – </a:t>
            </a:r>
            <a:r>
              <a:rPr lang="en-US" dirty="0"/>
              <a:t>u</a:t>
            </a:r>
            <a:r>
              <a:rPr lang="en-US" dirty="0" smtClean="0"/>
              <a:t>ps</a:t>
            </a:r>
            <a:r>
              <a:rPr lang="el-GR" dirty="0" smtClean="0"/>
              <a:t> σε επικλινές επίπεδο</a:t>
            </a:r>
            <a:r>
              <a:rPr lang="en-US" dirty="0" smtClean="0"/>
              <a:t>:</a:t>
            </a:r>
            <a:r>
              <a:rPr lang="el-GR" dirty="0" smtClean="0"/>
              <a:t> Εκτελούνται όπως έχει ήδη περιγραφεί αλλά το επίπεδο πάνω στο οποίο εφαρμόζονται πλησιάζει προοδευτικά προς το οριζόντιο, αυξάνοντας έτσι το βαθμό δυσκολίας.</a:t>
            </a:r>
            <a:r>
              <a:rPr lang="el-GR" b="1" dirty="0" smtClean="0"/>
              <a:t> </a:t>
            </a:r>
          </a:p>
          <a:p>
            <a:pPr marL="357188" lvl="0" indent="0">
              <a:buNone/>
            </a:pPr>
            <a:r>
              <a:rPr lang="el-GR" b="1" dirty="0" smtClean="0"/>
              <a:t>Παρατήρηση: </a:t>
            </a:r>
            <a:r>
              <a:rPr lang="el-GR" dirty="0" smtClean="0"/>
              <a:t>Η άσκηση δεν πρέπει να εφαρμόζεται στο οριζόντιο επίπεδο γιατί αυξάνεται υπερβολικά η συμπιεστική φόρτιση της άρθρωσης.</a:t>
            </a:r>
          </a:p>
          <a:p>
            <a:pPr marL="357188" indent="0"/>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36</a:t>
            </a:fld>
            <a:endParaRPr lang="el-GR" dirty="0"/>
          </a:p>
        </p:txBody>
      </p:sp>
    </p:spTree>
    <p:extLst>
      <p:ext uri="{BB962C8B-B14F-4D97-AF65-F5344CB8AC3E}">
        <p14:creationId xmlns:p14="http://schemas.microsoft.com/office/powerpoint/2010/main" val="2652165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rPr>
              <a:t>Περίοδος Μερικής Προστασίας</a:t>
            </a:r>
            <a:r>
              <a:rPr lang="el-GR" dirty="0" smtClean="0"/>
              <a:t/>
            </a:r>
            <a:br>
              <a:rPr lang="el-GR" dirty="0" smtClean="0"/>
            </a:br>
            <a:r>
              <a:rPr lang="el-GR" dirty="0" smtClean="0">
                <a:effectLst>
                  <a:outerShdw blurRad="38100" dist="38100" dir="2700000" algn="tl">
                    <a:srgbClr val="000000">
                      <a:alpha val="43137"/>
                    </a:srgbClr>
                  </a:outerShdw>
                </a:effectLst>
              </a:rPr>
              <a:t> </a:t>
            </a:r>
            <a:r>
              <a:rPr lang="el-GR" sz="3200" dirty="0" smtClean="0">
                <a:effectLst>
                  <a:outerShdw blurRad="38100" dist="38100" dir="2700000" algn="tl">
                    <a:srgbClr val="000000">
                      <a:alpha val="43137"/>
                    </a:srgbClr>
                  </a:outerShdw>
                </a:effectLst>
              </a:rPr>
              <a:t>Κινησιοθεραπεία - Μέγιστη Ενδυνάμωση </a:t>
            </a:r>
            <a:r>
              <a:rPr lang="el-GR" sz="3200" baseline="-16000" dirty="0" smtClean="0">
                <a:effectLst>
                  <a:outerShdw blurRad="38100" dist="38100" dir="2700000" algn="tl">
                    <a:srgbClr val="000000">
                      <a:alpha val="43137"/>
                    </a:srgbClr>
                  </a:outerShdw>
                </a:effectLst>
              </a:rPr>
              <a:t>[3/4]</a:t>
            </a:r>
            <a:endParaRPr lang="el-GR" sz="3200"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37</a:t>
            </a:fld>
            <a:endParaRPr lang="el-GR" dirty="0"/>
          </a:p>
        </p:txBody>
      </p:sp>
      <p:sp>
        <p:nvSpPr>
          <p:cNvPr id="11" name="2 - Θέση περιεχομένου"/>
          <p:cNvSpPr txBox="1">
            <a:spLocks/>
          </p:cNvSpPr>
          <p:nvPr/>
        </p:nvSpPr>
        <p:spPr bwMode="auto">
          <a:xfrm>
            <a:off x="323528" y="1484784"/>
            <a:ext cx="8568952"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anose="05000000000000000000" pitchFamily="2" charset="2"/>
              <a:buChar char="Ø"/>
              <a:defRPr/>
            </a:pPr>
            <a:r>
              <a:rPr lang="el-GR" sz="2200" kern="0" dirty="0" smtClean="0">
                <a:solidFill>
                  <a:srgbClr val="DADADA">
                    <a:lumMod val="10000"/>
                  </a:srgbClr>
                </a:solidFill>
                <a:latin typeface="Calibri" panose="020F0502020204030204" pitchFamily="34" charset="0"/>
                <a:cs typeface="Calibri" panose="020F0502020204030204" pitchFamily="34" charset="0"/>
              </a:rPr>
              <a:t>Οι ασκήσεις αντίστασης συνιστάται να τροποποιούνται έτσι ώστε κατά την εκτέλεσή τους να πραγματοποιούνται διαγώνια, λειτουργικά σχήματα νευρομυϊκής διευκόλυνσης (</a:t>
            </a:r>
            <a:r>
              <a:rPr lang="en-US" sz="2200" kern="0" dirty="0" smtClean="0">
                <a:solidFill>
                  <a:srgbClr val="DADADA">
                    <a:lumMod val="10000"/>
                  </a:srgbClr>
                </a:solidFill>
                <a:latin typeface="Calibri" panose="020F0502020204030204" pitchFamily="34" charset="0"/>
                <a:cs typeface="Calibri" panose="020F0502020204030204" pitchFamily="34" charset="0"/>
              </a:rPr>
              <a:t>PNF</a:t>
            </a:r>
            <a:r>
              <a:rPr lang="el-GR" sz="2200" kern="0" dirty="0" smtClean="0">
                <a:solidFill>
                  <a:srgbClr val="DADADA">
                    <a:lumMod val="10000"/>
                  </a:srgbClr>
                </a:solidFill>
                <a:latin typeface="Calibri" panose="020F0502020204030204" pitchFamily="34" charset="0"/>
                <a:cs typeface="Calibri" panose="020F0502020204030204" pitchFamily="34" charset="0"/>
              </a:rPr>
              <a:t>). </a:t>
            </a:r>
          </a:p>
        </p:txBody>
      </p:sp>
      <p:sp>
        <p:nvSpPr>
          <p:cNvPr id="14" name="Ορθογώνιο 8"/>
          <p:cNvSpPr/>
          <p:nvPr/>
        </p:nvSpPr>
        <p:spPr>
          <a:xfrm>
            <a:off x="2026741" y="5745379"/>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679" y="2899485"/>
            <a:ext cx="3362325" cy="2066925"/>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899485"/>
            <a:ext cx="2232248" cy="3122893"/>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59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rPr>
              <a:t>Περίοδος Μερικής Προστασίας</a:t>
            </a:r>
            <a:r>
              <a:rPr lang="el-GR" dirty="0" smtClean="0"/>
              <a:t/>
            </a:r>
            <a:br>
              <a:rPr lang="el-GR" dirty="0" smtClean="0"/>
            </a:br>
            <a:r>
              <a:rPr lang="el-GR" dirty="0" smtClean="0">
                <a:effectLst>
                  <a:outerShdw blurRad="38100" dist="38100" dir="2700000" algn="tl">
                    <a:srgbClr val="000000">
                      <a:alpha val="43137"/>
                    </a:srgbClr>
                  </a:outerShdw>
                </a:effectLst>
              </a:rPr>
              <a:t> </a:t>
            </a:r>
            <a:r>
              <a:rPr lang="el-GR" sz="3200" dirty="0" smtClean="0">
                <a:effectLst>
                  <a:outerShdw blurRad="38100" dist="38100" dir="2700000" algn="tl">
                    <a:srgbClr val="000000">
                      <a:alpha val="43137"/>
                    </a:srgbClr>
                  </a:outerShdw>
                </a:effectLst>
              </a:rPr>
              <a:t>Κινησιοθεραπεία - Μέγιστη Ενδυνάμωση </a:t>
            </a:r>
            <a:r>
              <a:rPr lang="el-GR" sz="3200" baseline="-16000" dirty="0" smtClean="0">
                <a:effectLst>
                  <a:outerShdw blurRad="38100" dist="38100" dir="2700000" algn="tl">
                    <a:srgbClr val="000000">
                      <a:alpha val="43137"/>
                    </a:srgbClr>
                  </a:outerShdw>
                </a:effectLst>
              </a:rPr>
              <a:t>[4/4]</a:t>
            </a:r>
            <a:endParaRPr lang="el-GR" sz="3200" dirty="0"/>
          </a:p>
        </p:txBody>
      </p:sp>
      <p:sp>
        <p:nvSpPr>
          <p:cNvPr id="3" name="2 - Θέση περιεχομένου"/>
          <p:cNvSpPr>
            <a:spLocks noGrp="1"/>
          </p:cNvSpPr>
          <p:nvPr>
            <p:ph idx="1"/>
          </p:nvPr>
        </p:nvSpPr>
        <p:spPr>
          <a:xfrm>
            <a:off x="251520" y="1556792"/>
            <a:ext cx="8435280" cy="1296144"/>
          </a:xfrm>
        </p:spPr>
        <p:txBody>
          <a:bodyPr/>
          <a:lstStyle/>
          <a:p>
            <a:pPr>
              <a:buSzPct val="100000"/>
            </a:pPr>
            <a:r>
              <a:rPr lang="el-GR" dirty="0" smtClean="0"/>
              <a:t>Επιπλέον, στο πρόγραμμα προστίθενται ασκήσεις για την επανεκπαίδευση της ιδιοδεκτικότητας οι οποίες συνεχίζονται και στην περίοδο των ελεύθερων δραστηριοτήτων.</a:t>
            </a:r>
          </a:p>
          <a:p>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38</a:t>
            </a:fld>
            <a:endParaRPr lang="el-GR"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0921" y="3168527"/>
            <a:ext cx="2022159" cy="2696211"/>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Ορθογώνιο 8"/>
          <p:cNvSpPr/>
          <p:nvPr/>
        </p:nvSpPr>
        <p:spPr>
          <a:xfrm>
            <a:off x="3563888" y="6248345"/>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168527"/>
            <a:ext cx="3069962" cy="2365222"/>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140968"/>
            <a:ext cx="2989263" cy="250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7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solidFill>
                  <a:srgbClr val="990033"/>
                </a:solidFill>
              </a:rPr>
              <a:t>Προεγχειρητική Προετοιμασία</a:t>
            </a:r>
            <a:r>
              <a:rPr lang="el-GR" altLang="el-GR" baseline="-16000" dirty="0" smtClean="0">
                <a:effectLst>
                  <a:outerShdw blurRad="38100" dist="38100" dir="2700000" algn="tl">
                    <a:srgbClr val="000000">
                      <a:alpha val="43137"/>
                    </a:srgbClr>
                  </a:outerShdw>
                </a:effectLst>
              </a:rPr>
              <a:t>  [2/2]</a:t>
            </a:r>
            <a:r>
              <a:rPr lang="el-GR" altLang="el-GR" baseline="-16000" dirty="0" smtClean="0"/>
              <a:t> </a:t>
            </a:r>
            <a:endParaRPr lang="el-GR" dirty="0"/>
          </a:p>
        </p:txBody>
      </p:sp>
      <p:sp>
        <p:nvSpPr>
          <p:cNvPr id="5" name="4 - Θέση περιεχομένου"/>
          <p:cNvSpPr>
            <a:spLocks noGrp="1"/>
          </p:cNvSpPr>
          <p:nvPr>
            <p:ph idx="1"/>
          </p:nvPr>
        </p:nvSpPr>
        <p:spPr>
          <a:xfrm>
            <a:off x="251520" y="1124744"/>
            <a:ext cx="8712968" cy="4680520"/>
          </a:xfrm>
        </p:spPr>
        <p:txBody>
          <a:bodyPr/>
          <a:lstStyle/>
          <a:p>
            <a:pPr marL="355600" indent="-355600">
              <a:spcBef>
                <a:spcPts val="600"/>
              </a:spcBef>
              <a:buSzPct val="100000"/>
            </a:pPr>
            <a:r>
              <a:rPr lang="el-GR" dirty="0" smtClean="0"/>
              <a:t>Επίσης, κατά την προεγχειρητική προετοιμασία πραγματοποιείται:</a:t>
            </a:r>
          </a:p>
          <a:p>
            <a:pPr marL="627063" indent="-271463">
              <a:spcBef>
                <a:spcPts val="600"/>
              </a:spcBef>
              <a:buSzPct val="100000"/>
              <a:buFont typeface="Wingdings" pitchFamily="2" charset="2"/>
              <a:buChar char="§"/>
            </a:pPr>
            <a:r>
              <a:rPr lang="el-GR" dirty="0" smtClean="0"/>
              <a:t>Φυσικοθεραπευτική αξιολόγηση του ασθενούς, όπου:</a:t>
            </a:r>
          </a:p>
          <a:p>
            <a:pPr marL="804863" indent="-177800">
              <a:spcBef>
                <a:spcPts val="600"/>
              </a:spcBef>
              <a:buSzPct val="100000"/>
              <a:buFont typeface="Arial" pitchFamily="34" charset="0"/>
              <a:buChar char="•"/>
            </a:pPr>
            <a:r>
              <a:rPr lang="el-GR" dirty="0"/>
              <a:t>ελέγχεται η </a:t>
            </a:r>
            <a:r>
              <a:rPr lang="el-GR" dirty="0" smtClean="0"/>
              <a:t>αισθητικότητα και αξιολογείται ο πόνος, </a:t>
            </a:r>
          </a:p>
          <a:p>
            <a:pPr marL="804863" indent="-177800">
              <a:spcBef>
                <a:spcPts val="600"/>
              </a:spcBef>
              <a:buSzPct val="100000"/>
              <a:buFont typeface="Arial" pitchFamily="34" charset="0"/>
              <a:buChar char="•"/>
            </a:pPr>
            <a:r>
              <a:rPr lang="el-GR" dirty="0"/>
              <a:t>μετράται το εύρος κίνησης της άρθρωσης και της μυϊκής ισχύος των παρακείμενων μυϊκών ομάδων,</a:t>
            </a:r>
          </a:p>
          <a:p>
            <a:pPr marL="804863" indent="-177800">
              <a:spcBef>
                <a:spcPts val="600"/>
              </a:spcBef>
              <a:buSzPct val="100000"/>
              <a:buFont typeface="Arial" pitchFamily="34" charset="0"/>
              <a:buChar char="•"/>
            </a:pPr>
            <a:r>
              <a:rPr lang="el-GR" dirty="0">
                <a:solidFill>
                  <a:srgbClr val="DADADA">
                    <a:lumMod val="10000"/>
                  </a:srgbClr>
                </a:solidFill>
              </a:rPr>
              <a:t>ελέγχεται</a:t>
            </a:r>
            <a:r>
              <a:rPr lang="el-GR" dirty="0" smtClean="0"/>
              <a:t> η ιδιοδεκτικότητα και η νευρομυϊκή συναρμογή,</a:t>
            </a:r>
          </a:p>
          <a:p>
            <a:pPr marL="804863" indent="-177800">
              <a:spcBef>
                <a:spcPts val="600"/>
              </a:spcBef>
              <a:buSzPct val="100000"/>
              <a:buFont typeface="Arial" pitchFamily="34" charset="0"/>
              <a:buChar char="•"/>
            </a:pPr>
            <a:r>
              <a:rPr lang="el-GR" dirty="0" smtClean="0"/>
              <a:t>αξιολογείται, μέσω ειδικών δοκιμασιών (π.χ </a:t>
            </a:r>
            <a:r>
              <a:rPr lang="en-US" dirty="0" smtClean="0">
                <a:solidFill>
                  <a:srgbClr val="000000"/>
                </a:solidFill>
              </a:rPr>
              <a:t>Constant score</a:t>
            </a:r>
            <a:r>
              <a:rPr lang="en-US" dirty="0" smtClean="0"/>
              <a:t>,  Disability of the Arm, Shoulder</a:t>
            </a:r>
            <a:r>
              <a:rPr lang="el-GR" dirty="0" smtClean="0"/>
              <a:t>,</a:t>
            </a:r>
            <a:r>
              <a:rPr lang="en-US" dirty="0" smtClean="0"/>
              <a:t> and Hand scale (DASH-GR)</a:t>
            </a:r>
            <a:r>
              <a:rPr lang="el-GR" dirty="0" smtClean="0"/>
              <a:t>, η λειτουργικότητα του πάσχοντος μέλος και η συνολική σωματική ικανότητα του ασθενούς. </a:t>
            </a:r>
          </a:p>
          <a:p>
            <a:pPr marL="627063" indent="-271463">
              <a:spcBef>
                <a:spcPts val="600"/>
              </a:spcBef>
              <a:buSzPct val="100000"/>
              <a:buFont typeface="Wingdings" pitchFamily="2" charset="2"/>
              <a:buChar char="§"/>
            </a:pPr>
            <a:r>
              <a:rPr lang="el-GR" dirty="0" smtClean="0"/>
              <a:t>Διδασκαλία των βασικών ασκήσεων που θα ακολουθήσουν κατά τις πρώτες ημέρες της φυσικοθεραπευτικής αποκατάστασης.</a:t>
            </a:r>
          </a:p>
        </p:txBody>
      </p:sp>
      <p:sp>
        <p:nvSpPr>
          <p:cNvPr id="3" name="2 - Θέση αριθμού διαφάνειας"/>
          <p:cNvSpPr>
            <a:spLocks noGrp="1"/>
          </p:cNvSpPr>
          <p:nvPr>
            <p:ph type="sldNum" sz="quarter" idx="12"/>
          </p:nvPr>
        </p:nvSpPr>
        <p:spPr>
          <a:xfrm>
            <a:off x="8604448" y="6337126"/>
            <a:ext cx="504056" cy="476250"/>
          </a:xfrm>
        </p:spPr>
        <p:txBody>
          <a:bodyPr/>
          <a:lstStyle/>
          <a:p>
            <a:pPr>
              <a:defRPr/>
            </a:pPr>
            <a:fld id="{8E1E4C69-F127-4E0A-B5BA-8E15EBCF7F93}" type="slidenum">
              <a:rPr lang="el-GR" smtClean="0"/>
              <a:pPr>
                <a:defRPr/>
              </a:pPr>
              <a:t>3</a:t>
            </a:fld>
            <a:endParaRPr lang="el-GR" dirty="0"/>
          </a:p>
        </p:txBody>
      </p:sp>
    </p:spTree>
    <p:extLst>
      <p:ext uri="{BB962C8B-B14F-4D97-AF65-F5344CB8AC3E}">
        <p14:creationId xmlns:p14="http://schemas.microsoft.com/office/powerpoint/2010/main" val="2021657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348880"/>
            <a:ext cx="8856984" cy="1656184"/>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Ανατομική Αρθροπλαστική </a:t>
            </a:r>
            <a:r>
              <a:rPr lang="el-GR" sz="4400" b="1" dirty="0">
                <a:solidFill>
                  <a:srgbClr val="000000"/>
                </a:solidFill>
                <a:effectLst>
                  <a:outerShdw blurRad="38100" dist="38100" dir="2700000" algn="tl">
                    <a:srgbClr val="000000">
                      <a:alpha val="43137"/>
                    </a:srgbClr>
                  </a:outerShdw>
                </a:effectLst>
              </a:rPr>
              <a:t>Ώμου</a:t>
            </a:r>
            <a:r>
              <a:rPr lang="el-GR" sz="4400" b="1" dirty="0" smtClean="0">
                <a:effectLst>
                  <a:outerShdw blurRad="38100" dist="38100" dir="2700000" algn="tl">
                    <a:srgbClr val="000000">
                      <a:alpha val="43137"/>
                    </a:srgbClr>
                  </a:outerShdw>
                </a:effectLst>
              </a:rPr>
              <a:t/>
            </a:r>
            <a:br>
              <a:rPr lang="el-GR" sz="44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Περίοδος Ελεύθερων Δραστηριοτήτων</a:t>
            </a:r>
            <a:r>
              <a:rPr lang="el-GR" sz="4400" b="1" dirty="0" smtClean="0">
                <a:effectLst>
                  <a:outerShdw blurRad="38100" dist="38100" dir="2700000" algn="tl">
                    <a:srgbClr val="000000">
                      <a:alpha val="43137"/>
                    </a:srgbClr>
                  </a:outerShdw>
                </a:effectLst>
              </a:rPr>
              <a:t> </a:t>
            </a:r>
            <a:endParaRPr lang="el-GR" sz="44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effectLst/>
              </a:rPr>
              <a:pPr>
                <a:defRPr/>
              </a:pPr>
              <a:t>39</a:t>
            </a:fld>
            <a:endParaRPr lang="el-GR" dirty="0">
              <a:effectLst/>
            </a:endParaRPr>
          </a:p>
        </p:txBody>
      </p:sp>
    </p:spTree>
    <p:extLst>
      <p:ext uri="{BB962C8B-B14F-4D97-AF65-F5344CB8AC3E}">
        <p14:creationId xmlns:p14="http://schemas.microsoft.com/office/powerpoint/2010/main" val="14159895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r>
              <a:rPr lang="el-GR" dirty="0" smtClean="0"/>
              <a:t>Περίοδος Ελεύθερων Δραστηριοτήτων</a:t>
            </a:r>
            <a:r>
              <a:rPr lang="el-GR" altLang="el-GR" baseline="-16000" dirty="0" smtClean="0"/>
              <a:t> </a:t>
            </a:r>
            <a:r>
              <a:rPr lang="el-GR" dirty="0" smtClean="0"/>
              <a:t/>
            </a:r>
            <a:br>
              <a:rPr lang="el-GR" dirty="0" smtClean="0"/>
            </a:br>
            <a:endParaRPr lang="el-GR" dirty="0"/>
          </a:p>
        </p:txBody>
      </p:sp>
      <p:sp>
        <p:nvSpPr>
          <p:cNvPr id="5" name="4 - Θέση περιεχομένου"/>
          <p:cNvSpPr>
            <a:spLocks noGrp="1"/>
          </p:cNvSpPr>
          <p:nvPr>
            <p:ph idx="1"/>
          </p:nvPr>
        </p:nvSpPr>
        <p:spPr>
          <a:xfrm>
            <a:off x="251520" y="1342256"/>
            <a:ext cx="8784976" cy="4679032"/>
          </a:xfrm>
        </p:spPr>
        <p:txBody>
          <a:bodyPr/>
          <a:lstStyle/>
          <a:p>
            <a:pPr>
              <a:lnSpc>
                <a:spcPct val="105000"/>
              </a:lnSpc>
              <a:spcBef>
                <a:spcPts val="600"/>
              </a:spcBef>
              <a:buSzPct val="100000"/>
            </a:pPr>
            <a:r>
              <a:rPr lang="el-GR" dirty="0" smtClean="0"/>
              <a:t>Ανάλογα με την πρόοδο του ασθενή, ολοκληρώνεται η λειτουργική  αποκατάσταση και δίνεται έμφαση στη βελτίωση της γενικότερης φυσικής του κατάστασης. </a:t>
            </a:r>
          </a:p>
          <a:p>
            <a:pPr>
              <a:lnSpc>
                <a:spcPct val="105000"/>
              </a:lnSpc>
              <a:spcBef>
                <a:spcPts val="600"/>
              </a:spcBef>
              <a:buSzPct val="100000"/>
            </a:pPr>
            <a:r>
              <a:rPr lang="el-GR" dirty="0" smtClean="0"/>
              <a:t>Κριτήρια για τη μετάβαση στην περίοδο των ελεύθερων δραστηριοτήτων αποτελούν: </a:t>
            </a:r>
          </a:p>
          <a:p>
            <a:pPr marL="812800" indent="-271463">
              <a:lnSpc>
                <a:spcPct val="105000"/>
              </a:lnSpc>
              <a:spcBef>
                <a:spcPts val="600"/>
              </a:spcBef>
              <a:buSzPct val="100000"/>
              <a:buFont typeface="+mj-lt"/>
              <a:buAutoNum type="arabicPeriod"/>
            </a:pPr>
            <a:r>
              <a:rPr lang="el-GR" dirty="0" smtClean="0"/>
              <a:t>Ο ασθενής θα πρέπει να είναι ικανός να εκτελεί όλο το πρόγραμμα κινησιοθεραπείας</a:t>
            </a:r>
            <a:r>
              <a:rPr lang="el-GR" dirty="0"/>
              <a:t> </a:t>
            </a:r>
            <a:r>
              <a:rPr lang="el-GR" dirty="0" smtClean="0"/>
              <a:t>μόνος του και οι ελεύθερες ενεργητικές κινήσεις της άρθρωσης να πραγματοποιούνται χωρίς πόνο.</a:t>
            </a:r>
            <a:endParaRPr lang="en-US" dirty="0" smtClean="0"/>
          </a:p>
          <a:p>
            <a:pPr marL="812800" indent="-271463">
              <a:lnSpc>
                <a:spcPct val="105000"/>
              </a:lnSpc>
              <a:spcBef>
                <a:spcPts val="600"/>
              </a:spcBef>
              <a:buSzPct val="100000"/>
              <a:buFont typeface="+mj-lt"/>
              <a:buAutoNum type="arabicPeriod"/>
            </a:pPr>
            <a:r>
              <a:rPr lang="el-GR" dirty="0" smtClean="0"/>
              <a:t>Κατά την αξιολόγηση της μυϊκής ισχύος (</a:t>
            </a:r>
            <a:r>
              <a:rPr lang="en-US" dirty="0" smtClean="0"/>
              <a:t>manual muscle testing)</a:t>
            </a:r>
            <a:r>
              <a:rPr lang="el-GR" dirty="0" smtClean="0"/>
              <a:t>,</a:t>
            </a:r>
            <a:r>
              <a:rPr lang="en-US" dirty="0" smtClean="0"/>
              <a:t> </a:t>
            </a:r>
            <a:r>
              <a:rPr lang="el-GR" dirty="0" smtClean="0"/>
              <a:t>όλοι οι μυς του χειρουργημένου άκρου θα πρέπει να βαθμολογούνται με 4+/5.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40</a:t>
            </a:fld>
            <a:endParaRPr lang="el-GR" dirty="0"/>
          </a:p>
        </p:txBody>
      </p:sp>
    </p:spTree>
    <p:extLst>
      <p:ext uri="{BB962C8B-B14F-4D97-AF65-F5344CB8AC3E}">
        <p14:creationId xmlns:p14="http://schemas.microsoft.com/office/powerpoint/2010/main" val="2716376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rPr>
              <a:t>Περίοδος Ελεύθερων Δραστηριοτήτων</a:t>
            </a:r>
            <a:r>
              <a:rPr lang="el-GR" dirty="0" smtClean="0"/>
              <a:t/>
            </a:r>
            <a:br>
              <a:rPr lang="el-GR" dirty="0" smtClean="0"/>
            </a:br>
            <a:r>
              <a:rPr lang="el-GR" sz="3200" dirty="0" smtClean="0"/>
              <a:t>Λειτουργική Αποκατάσταση</a:t>
            </a:r>
            <a:r>
              <a:rPr lang="el-GR" sz="3200" baseline="-16000" dirty="0" smtClean="0">
                <a:effectLst>
                  <a:outerShdw blurRad="38100" dist="38100" dir="2700000" algn="tl">
                    <a:srgbClr val="000000">
                      <a:alpha val="43137"/>
                    </a:srgbClr>
                  </a:outerShdw>
                </a:effectLst>
              </a:rPr>
              <a:t> [1/3]</a:t>
            </a:r>
            <a:endParaRPr lang="el-GR" sz="3200" dirty="0"/>
          </a:p>
        </p:txBody>
      </p:sp>
      <p:sp>
        <p:nvSpPr>
          <p:cNvPr id="3" name="2 - Θέση περιεχομένου"/>
          <p:cNvSpPr>
            <a:spLocks noGrp="1"/>
          </p:cNvSpPr>
          <p:nvPr>
            <p:ph idx="1"/>
          </p:nvPr>
        </p:nvSpPr>
        <p:spPr>
          <a:xfrm>
            <a:off x="323528" y="1628800"/>
            <a:ext cx="8568952" cy="3456384"/>
          </a:xfrm>
        </p:spPr>
        <p:txBody>
          <a:bodyPr/>
          <a:lstStyle/>
          <a:p>
            <a:pPr lvl="0">
              <a:spcBef>
                <a:spcPts val="1200"/>
              </a:spcBef>
              <a:buSzPct val="100000"/>
            </a:pPr>
            <a:r>
              <a:rPr lang="el-GR" dirty="0" smtClean="0"/>
              <a:t>Απαραίτητη προϋπόθεση για την έναρξη και την επιτυχία της λειτουργικής αποκατάστασης είναι η βελτιωμένη μυϊκή ισχύς και ιδιαίτερα η ισορροπία μεταξύ των σταθεροποιών μυών της ωμοπλάτης και των μυών του στροφικού πετάλου.</a:t>
            </a:r>
          </a:p>
          <a:p>
            <a:pPr lvl="0">
              <a:spcBef>
                <a:spcPts val="1200"/>
              </a:spcBef>
              <a:buSzPct val="100000"/>
            </a:pPr>
            <a:r>
              <a:rPr lang="el-GR" dirty="0" smtClean="0"/>
              <a:t>Καθοριστική είναι, επίσης, η ελαστικότητα όλων των συσταλτών και μη συσταλτών περιαρθρικών στοιχείων. </a:t>
            </a:r>
          </a:p>
          <a:p>
            <a:pPr lvl="0">
              <a:spcBef>
                <a:spcPts val="1200"/>
              </a:spcBef>
              <a:buSzPct val="100000"/>
            </a:pPr>
            <a:r>
              <a:rPr lang="el-GR" dirty="0" smtClean="0"/>
              <a:t>Οι δραστηριότητες στις οποίες συμμετέχει το άνω άκρο εκτελούνται τόσο σε ανοιχτή όσο και σε κλειστή κινηματική αλυσίδα.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41</a:t>
            </a:fld>
            <a:endParaRPr lang="el-GR" dirty="0"/>
          </a:p>
        </p:txBody>
      </p:sp>
    </p:spTree>
    <p:extLst>
      <p:ext uri="{BB962C8B-B14F-4D97-AF65-F5344CB8AC3E}">
        <p14:creationId xmlns:p14="http://schemas.microsoft.com/office/powerpoint/2010/main" val="2178819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rPr>
              <a:t>Περίοδος Ελεύθερων Δραστηριοτήτων </a:t>
            </a:r>
            <a:r>
              <a:rPr lang="el-GR" dirty="0" smtClean="0"/>
              <a:t/>
            </a:r>
            <a:br>
              <a:rPr lang="el-GR" dirty="0" smtClean="0"/>
            </a:br>
            <a:r>
              <a:rPr lang="el-GR" sz="3200" dirty="0" smtClean="0"/>
              <a:t>Λειτουργική Αποκατάσταση</a:t>
            </a:r>
            <a:r>
              <a:rPr lang="el-GR" sz="3200" baseline="-16000" dirty="0" smtClean="0">
                <a:effectLst>
                  <a:outerShdw blurRad="38100" dist="38100" dir="2700000" algn="tl">
                    <a:srgbClr val="000000">
                      <a:alpha val="43137"/>
                    </a:srgbClr>
                  </a:outerShdw>
                </a:effectLst>
              </a:rPr>
              <a:t> [2/3]</a:t>
            </a:r>
            <a:endParaRPr lang="el-GR" sz="3200" dirty="0"/>
          </a:p>
        </p:txBody>
      </p:sp>
      <p:sp>
        <p:nvSpPr>
          <p:cNvPr id="3" name="2 - Θέση περιεχομένου"/>
          <p:cNvSpPr>
            <a:spLocks noGrp="1"/>
          </p:cNvSpPr>
          <p:nvPr>
            <p:ph idx="1"/>
          </p:nvPr>
        </p:nvSpPr>
        <p:spPr>
          <a:xfrm>
            <a:off x="179512" y="1628800"/>
            <a:ext cx="8712968" cy="3312368"/>
          </a:xfrm>
        </p:spPr>
        <p:txBody>
          <a:bodyPr/>
          <a:lstStyle/>
          <a:p>
            <a:pPr>
              <a:spcBef>
                <a:spcPts val="1800"/>
              </a:spcBef>
              <a:buSzPct val="100000"/>
            </a:pPr>
            <a:r>
              <a:rPr lang="el-GR" dirty="0" smtClean="0"/>
              <a:t>Η λειτουργική επανεκπαίδευση περιλαμβάνει ασκήσεις και των δύο ειδών. Συνιστάται να εκτελούνται:</a:t>
            </a:r>
          </a:p>
          <a:p>
            <a:pPr marL="541338" lvl="0" indent="-185738">
              <a:spcBef>
                <a:spcPts val="1800"/>
              </a:spcBef>
              <a:buSzPct val="100000"/>
              <a:buFont typeface="Wingdings" pitchFamily="2" charset="2"/>
              <a:buChar char="§"/>
            </a:pPr>
            <a:r>
              <a:rPr lang="el-GR" dirty="0" smtClean="0"/>
              <a:t>Ασκήσεις από τετραποδική θέση, (όπου αρχικά γίνεται παθητική μεταφορά του βάρους), οι οποίες ενισχύουν τη δυναμική σταθερότητα της άρθρωσης. Στη συνέχεια, η σταθερή βάση μπορεί να μετατραπεί σε ασταθή πλατφόρμα, ώστε να αρχίσουν να ενεργοποιούνται τα μυϊκά αντανακλαστικά εξαιτίας των απότομων αλλαγών της ισορροπίας.</a:t>
            </a:r>
          </a:p>
          <a:p>
            <a:pPr>
              <a:spcBef>
                <a:spcPts val="1800"/>
              </a:spcBef>
            </a:pP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42</a:t>
            </a:fld>
            <a:endParaRPr lang="el-GR" dirty="0"/>
          </a:p>
        </p:txBody>
      </p:sp>
    </p:spTree>
    <p:extLst>
      <p:ext uri="{BB962C8B-B14F-4D97-AF65-F5344CB8AC3E}">
        <p14:creationId xmlns:p14="http://schemas.microsoft.com/office/powerpoint/2010/main" val="2785939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rPr>
              <a:t>Περίοδος Ελεύθερων Δραστηριοτήτων </a:t>
            </a:r>
            <a:r>
              <a:rPr lang="el-GR" dirty="0" smtClean="0"/>
              <a:t/>
            </a:r>
            <a:br>
              <a:rPr lang="el-GR" dirty="0" smtClean="0"/>
            </a:br>
            <a:r>
              <a:rPr lang="el-GR" sz="3200" dirty="0" smtClean="0"/>
              <a:t>Λειτουργική Αποκατάσταση</a:t>
            </a:r>
            <a:r>
              <a:rPr lang="el-GR" sz="3200" baseline="-16000" dirty="0" smtClean="0">
                <a:effectLst>
                  <a:outerShdw blurRad="38100" dist="38100" dir="2700000" algn="tl">
                    <a:srgbClr val="000000">
                      <a:alpha val="43137"/>
                    </a:srgbClr>
                  </a:outerShdw>
                </a:effectLst>
              </a:rPr>
              <a:t> [3/3]</a:t>
            </a:r>
            <a:endParaRPr lang="el-GR" sz="3200" dirty="0"/>
          </a:p>
        </p:txBody>
      </p:sp>
      <p:sp>
        <p:nvSpPr>
          <p:cNvPr id="3" name="2 - Θέση περιεχομένου"/>
          <p:cNvSpPr>
            <a:spLocks noGrp="1"/>
          </p:cNvSpPr>
          <p:nvPr>
            <p:ph idx="1"/>
          </p:nvPr>
        </p:nvSpPr>
        <p:spPr>
          <a:xfrm>
            <a:off x="179512" y="1772816"/>
            <a:ext cx="8712968" cy="3240360"/>
          </a:xfrm>
        </p:spPr>
        <p:txBody>
          <a:bodyPr/>
          <a:lstStyle/>
          <a:p>
            <a:pPr marL="627063" lvl="0" indent="-357188">
              <a:buSzPct val="100000"/>
              <a:buFont typeface="Wingdings" pitchFamily="2" charset="2"/>
              <a:buChar char="§"/>
            </a:pPr>
            <a:r>
              <a:rPr lang="el-GR" dirty="0" smtClean="0"/>
              <a:t>Επίσης, συνδυαστικές ασκήσεις ανοιχτής κινηματικής αλυσίδας, όπως το πέταγμα στον τοίχο μιας μπάλας του τένις και η συγκράτησή της κατά την επαναφορά, η αναπαραγωγή ή η αναγνώριση μιας συγκεκριμένης θέσης του μέλους στο χώρο, η ταυτόχρονη ανύψωση των δύο ώμων καθώς ο ασθενής συγκρατεί στο κάθε χέρι αντικείμενα διαφορετικού βάρους κ.α., συμπληρώνουν το πρόγραμμα επανεκπαιδεύοντας και αποκαθιστώντας την ιδιοδεκτικότητα – νευρομυϊκή συναρμογή.</a:t>
            </a:r>
            <a:endParaRPr lang="el-GR" b="1"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43</a:t>
            </a:fld>
            <a:endParaRPr lang="el-GR" dirty="0"/>
          </a:p>
        </p:txBody>
      </p:sp>
      <p:sp>
        <p:nvSpPr>
          <p:cNvPr id="5" name="4 - Ορθογώνιο"/>
          <p:cNvSpPr/>
          <p:nvPr/>
        </p:nvSpPr>
        <p:spPr>
          <a:xfrm>
            <a:off x="5475084" y="4869160"/>
            <a:ext cx="2872902" cy="408125"/>
          </a:xfrm>
          <a:prstGeom prst="rect">
            <a:avLst/>
          </a:prstGeom>
        </p:spPr>
        <p:txBody>
          <a:bodyPr wrap="none">
            <a:spAutoFit/>
          </a:bodyPr>
          <a:lstStyle/>
          <a:p>
            <a:pPr marL="444500">
              <a:lnSpc>
                <a:spcPct val="114000"/>
              </a:lnSpc>
              <a:spcBef>
                <a:spcPts val="1200"/>
              </a:spcBef>
              <a:buClr>
                <a:srgbClr val="A50021"/>
              </a:buClr>
              <a:buSzPct val="100000"/>
              <a:defRPr/>
            </a:pPr>
            <a:r>
              <a:rPr lang="el-GR" b="1" dirty="0" smtClean="0">
                <a:solidFill>
                  <a:srgbClr val="A50021"/>
                </a:solidFill>
                <a:latin typeface="Arial Narrow" pitchFamily="34" charset="0"/>
              </a:rPr>
              <a:t>[Παπαθανασίου Γ, 2003]</a:t>
            </a:r>
            <a:endParaRPr lang="el-GR" dirty="0" smtClean="0">
              <a:solidFill>
                <a:srgbClr val="000000"/>
              </a:solidFill>
              <a:latin typeface="Arial Narrow" pitchFamily="34" charset="0"/>
            </a:endParaRPr>
          </a:p>
        </p:txBody>
      </p:sp>
    </p:spTree>
    <p:extLst>
      <p:ext uri="{BB962C8B-B14F-4D97-AF65-F5344CB8AC3E}">
        <p14:creationId xmlns:p14="http://schemas.microsoft.com/office/powerpoint/2010/main" val="3130449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04864"/>
            <a:ext cx="8424936" cy="1872208"/>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Ανάστροφη Αρθροπλαστική Ώμου</a:t>
            </a:r>
            <a:br>
              <a:rPr lang="el-GR" sz="4400" b="1" dirty="0" smtClean="0">
                <a:solidFill>
                  <a:srgbClr val="000000"/>
                </a:solidFill>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Μετεγχειρητική Φυσικοθεραπευτική Αποκατάσταση</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a:xfrm>
            <a:off x="8631088" y="6337126"/>
            <a:ext cx="477416" cy="476250"/>
          </a:xfrm>
        </p:spPr>
        <p:txBody>
          <a:bodyPr/>
          <a:lstStyle/>
          <a:p>
            <a:pPr>
              <a:defRPr/>
            </a:pPr>
            <a:fld id="{8198C6A6-8556-485F-81D9-A8F098D09877}" type="slidenum">
              <a:rPr lang="el-GR" smtClean="0">
                <a:effectLst/>
              </a:rPr>
              <a:pPr>
                <a:defRPr/>
              </a:pPr>
              <a:t>44</a:t>
            </a:fld>
            <a:endParaRPr lang="el-GR" dirty="0">
              <a:effectLst/>
            </a:endParaRPr>
          </a:p>
        </p:txBody>
      </p:sp>
    </p:spTree>
    <p:extLst>
      <p:ext uri="{BB962C8B-B14F-4D97-AF65-F5344CB8AC3E}">
        <p14:creationId xmlns:p14="http://schemas.microsoft.com/office/powerpoint/2010/main" val="749766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Ανάστροφη Αρθροπλαστική Ώμου</a:t>
            </a:r>
            <a:endParaRPr lang="el-GR" dirty="0"/>
          </a:p>
        </p:txBody>
      </p:sp>
      <p:sp>
        <p:nvSpPr>
          <p:cNvPr id="5" name="4 - Θέση περιεχομένου"/>
          <p:cNvSpPr>
            <a:spLocks noGrp="1"/>
          </p:cNvSpPr>
          <p:nvPr>
            <p:ph idx="1"/>
          </p:nvPr>
        </p:nvSpPr>
        <p:spPr>
          <a:xfrm>
            <a:off x="323528" y="1196752"/>
            <a:ext cx="8568952" cy="4679032"/>
          </a:xfrm>
        </p:spPr>
        <p:txBody>
          <a:bodyPr/>
          <a:lstStyle/>
          <a:p>
            <a:pPr>
              <a:spcBef>
                <a:spcPts val="1200"/>
              </a:spcBef>
              <a:buSzPct val="100000"/>
            </a:pPr>
            <a:r>
              <a:rPr lang="el-GR" dirty="0" smtClean="0"/>
              <a:t>Η Ανάστροφη Ολική Αρθροπλαστική του Ώμου (ΑΟΑΩ) εφαρμόζεται αρχικά (</a:t>
            </a:r>
            <a:r>
              <a:rPr lang="en-US" dirty="0" smtClean="0"/>
              <a:t>primary</a:t>
            </a:r>
            <a:r>
              <a:rPr lang="el-GR" dirty="0" smtClean="0"/>
              <a:t>)</a:t>
            </a:r>
            <a:r>
              <a:rPr lang="en-US" dirty="0" smtClean="0"/>
              <a:t> </a:t>
            </a:r>
            <a:r>
              <a:rPr lang="el-GR" dirty="0" smtClean="0"/>
              <a:t>όταν συνυπάρχει αρθρίτιδα στη γληνοβραχιόνιο άρθρωση σε συνδυασμό με ανεπανόρθωτη βλάβη του στροφικού πετάλου, ή ως αναθεώρηση (</a:t>
            </a:r>
            <a:r>
              <a:rPr lang="en-US" dirty="0" smtClean="0"/>
              <a:t>revision) </a:t>
            </a:r>
            <a:r>
              <a:rPr lang="el-GR" dirty="0" smtClean="0"/>
              <a:t>μιας αποτυχημένης ανατομικής ολικής  αρθροπλαστικής ώμου, μετά την οποία η λειτουργία του στροφικού πετάλου είναι ανεπαρκής.</a:t>
            </a:r>
          </a:p>
          <a:p>
            <a:pPr>
              <a:spcBef>
                <a:spcPts val="1200"/>
              </a:spcBef>
              <a:buSzPct val="100000"/>
            </a:pPr>
            <a:r>
              <a:rPr lang="el-GR" dirty="0" smtClean="0"/>
              <a:t>Η απουσία ή η ανεπάρκεια της  λειτουργικότητας των μυών του στροφικού πετάλου διαφοροποιεί τους στόχους και το πρόγραμμα της μετεγχειρητικής φυσικοθεραπευτικής αποκατάστασης της Ανάστροφης Ολικής Αρθροπλαστικής σε σχέση με τους στόχους και το μετεγχειρητικό πρόγραμμα της Ανατομικής Ολικής Αρθροπλαστικής του Ώμου. </a:t>
            </a:r>
            <a:endParaRPr lang="en-US" dirty="0" smtClean="0"/>
          </a:p>
        </p:txBody>
      </p:sp>
      <p:sp>
        <p:nvSpPr>
          <p:cNvPr id="3" name="2 - Θέση αριθμού διαφάνειας"/>
          <p:cNvSpPr>
            <a:spLocks noGrp="1"/>
          </p:cNvSpPr>
          <p:nvPr>
            <p:ph type="sldNum" sz="quarter" idx="12"/>
          </p:nvPr>
        </p:nvSpPr>
        <p:spPr/>
        <p:txBody>
          <a:bodyPr/>
          <a:lstStyle/>
          <a:p>
            <a:pPr>
              <a:defRPr/>
            </a:pPr>
            <a:fld id="{8E1E4C69-F127-4E0A-B5BA-8E15EBCF7F93}" type="slidenum">
              <a:rPr lang="el-GR" smtClean="0"/>
              <a:pPr>
                <a:defRPr/>
              </a:pPr>
              <a:t>45</a:t>
            </a:fld>
            <a:endParaRPr lang="el-GR" dirty="0"/>
          </a:p>
        </p:txBody>
      </p:sp>
      <p:sp>
        <p:nvSpPr>
          <p:cNvPr id="6" name="5 - Ορθογώνιο"/>
          <p:cNvSpPr/>
          <p:nvPr/>
        </p:nvSpPr>
        <p:spPr>
          <a:xfrm>
            <a:off x="5796136" y="5589240"/>
            <a:ext cx="2376264" cy="408125"/>
          </a:xfrm>
          <a:prstGeom prst="rect">
            <a:avLst/>
          </a:prstGeom>
        </p:spPr>
        <p:txBody>
          <a:bodyPr wrap="square">
            <a:spAutoFit/>
          </a:bodyPr>
          <a:lstStyle/>
          <a:p>
            <a:pPr marL="444500">
              <a:lnSpc>
                <a:spcPct val="114000"/>
              </a:lnSpc>
              <a:spcBef>
                <a:spcPts val="1200"/>
              </a:spcBef>
              <a:buClr>
                <a:srgbClr val="A50021"/>
              </a:buClr>
              <a:buSzPct val="100000"/>
              <a:defRPr/>
            </a:pPr>
            <a:r>
              <a:rPr lang="el-GR" b="1" dirty="0" smtClean="0">
                <a:solidFill>
                  <a:srgbClr val="A50021"/>
                </a:solidFill>
                <a:latin typeface="Arial Narrow" pitchFamily="34" charset="0"/>
              </a:rPr>
              <a:t>[</a:t>
            </a:r>
            <a:r>
              <a:rPr lang="en-US" b="1" dirty="0" smtClean="0">
                <a:solidFill>
                  <a:srgbClr val="A50021"/>
                </a:solidFill>
                <a:latin typeface="Arial Narrow" pitchFamily="34" charset="0"/>
              </a:rPr>
              <a:t>Boudreau</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S</a:t>
            </a:r>
            <a:r>
              <a:rPr lang="el-GR" b="1" dirty="0" smtClean="0">
                <a:solidFill>
                  <a:srgbClr val="A50021"/>
                </a:solidFill>
                <a:latin typeface="Arial Narrow" pitchFamily="34" charset="0"/>
              </a:rPr>
              <a:t>, 2007]</a:t>
            </a:r>
            <a:endParaRPr lang="el-GR" dirty="0" smtClean="0">
              <a:solidFill>
                <a:srgbClr val="000000"/>
              </a:solidFill>
              <a:latin typeface="Arial Narrow" pitchFamily="34" charset="0"/>
            </a:endParaRPr>
          </a:p>
        </p:txBody>
      </p:sp>
    </p:spTree>
    <p:extLst>
      <p:ext uri="{BB962C8B-B14F-4D97-AF65-F5344CB8AC3E}">
        <p14:creationId xmlns:p14="http://schemas.microsoft.com/office/powerpoint/2010/main" val="3927578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Ανάστροφη Αρθροπλαστική Ώμου</a:t>
            </a:r>
            <a:r>
              <a:rPr lang="el-GR" sz="3200" dirty="0" smtClean="0">
                <a:effectLst>
                  <a:outerShdw blurRad="38100" dist="38100" dir="2700000" algn="tl">
                    <a:srgbClr val="000000">
                      <a:alpha val="43137"/>
                    </a:srgbClr>
                  </a:outerShdw>
                </a:effectLst>
              </a:rPr>
              <a:t/>
            </a:r>
            <a:br>
              <a:rPr lang="el-GR"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a:t>
            </a:r>
            <a:r>
              <a:rPr lang="el-GR" sz="3200" baseline="-16000" dirty="0" smtClean="0">
                <a:effectLst>
                  <a:outerShdw blurRad="38100" dist="38100" dir="2700000" algn="tl">
                    <a:srgbClr val="000000">
                      <a:alpha val="43137"/>
                    </a:srgbClr>
                  </a:outerShdw>
                </a:effectLst>
              </a:rPr>
              <a:t>  [</a:t>
            </a:r>
            <a:r>
              <a:rPr lang="en-US" sz="3200" baseline="-16000" dirty="0" smtClean="0">
                <a:effectLst>
                  <a:outerShdw blurRad="38100" dist="38100" dir="2700000" algn="tl">
                    <a:srgbClr val="000000">
                      <a:alpha val="43137"/>
                    </a:srgbClr>
                  </a:outerShdw>
                </a:effectLst>
              </a:rPr>
              <a:t>1</a:t>
            </a:r>
            <a:r>
              <a:rPr lang="el-GR" sz="3200" baseline="-16000" dirty="0" smtClean="0">
                <a:effectLst>
                  <a:outerShdw blurRad="38100" dist="38100" dir="2700000" algn="tl">
                    <a:srgbClr val="000000">
                      <a:alpha val="43137"/>
                    </a:srgbClr>
                  </a:outerShdw>
                </a:effectLst>
              </a:rPr>
              <a:t>/3]</a:t>
            </a:r>
            <a:endParaRPr lang="el-GR" sz="3200" dirty="0"/>
          </a:p>
        </p:txBody>
      </p:sp>
      <p:sp>
        <p:nvSpPr>
          <p:cNvPr id="6" name="5 - Θέση περιεχομένου"/>
          <p:cNvSpPr>
            <a:spLocks noGrp="1"/>
          </p:cNvSpPr>
          <p:nvPr>
            <p:ph idx="1"/>
          </p:nvPr>
        </p:nvSpPr>
        <p:spPr>
          <a:xfrm>
            <a:off x="179512" y="1412776"/>
            <a:ext cx="8784976" cy="4680520"/>
          </a:xfrm>
        </p:spPr>
        <p:txBody>
          <a:bodyPr/>
          <a:lstStyle/>
          <a:p>
            <a:pPr>
              <a:spcBef>
                <a:spcPts val="1000"/>
              </a:spcBef>
              <a:buSzPct val="100000"/>
            </a:pPr>
            <a:r>
              <a:rPr lang="el-GR" dirty="0" smtClean="0"/>
              <a:t>Σημαντικές διαφορές οι οποίες συνιστάται να λαμβάνονται υπ’ όψιν στον σχεδιασμό του μετεγχειρητικού φυσικοθεραπευτικού προγράμματος αποκατάστασης μετά από ΑΟΑΩ είναι:</a:t>
            </a:r>
          </a:p>
          <a:p>
            <a:pPr marL="542925" indent="-276225">
              <a:spcBef>
                <a:spcPts val="1000"/>
              </a:spcBef>
              <a:buFont typeface="Wingdings" pitchFamily="2" charset="2"/>
              <a:buChar char="§"/>
            </a:pPr>
            <a:r>
              <a:rPr lang="el-GR" dirty="0" smtClean="0"/>
              <a:t>Μετά από ΑΟΑΩ υπάρχει υψηλότερος κίνδυνος εξάρθρωσης του ώμου συγκρινόμενος με τον κίνδυνο για εξάρθρωση μιας ανατομικής ΟΑΩ. Συνιστάται να αποφεύγονται:</a:t>
            </a:r>
          </a:p>
          <a:p>
            <a:pPr marL="714375" indent="-171450">
              <a:spcBef>
                <a:spcPts val="1000"/>
              </a:spcBef>
              <a:buFont typeface="Arial" pitchFamily="34" charset="0"/>
              <a:buChar char="•"/>
            </a:pPr>
            <a:r>
              <a:rPr lang="el-GR" dirty="0" smtClean="0"/>
              <a:t> Έκταση πέρα από την ουδέτερη/ανατομική θέση,</a:t>
            </a:r>
          </a:p>
          <a:p>
            <a:pPr marL="714375" indent="-171450">
              <a:spcBef>
                <a:spcPts val="1000"/>
              </a:spcBef>
              <a:buFont typeface="Arial" pitchFamily="34" charset="0"/>
              <a:buChar char="•"/>
            </a:pPr>
            <a:r>
              <a:rPr lang="el-GR" dirty="0" smtClean="0"/>
              <a:t>Ο συνδυασμός προσαγωγής, έσω</a:t>
            </a:r>
            <a:r>
              <a:rPr lang="en-US" dirty="0" smtClean="0"/>
              <a:t> </a:t>
            </a:r>
            <a:r>
              <a:rPr lang="el-GR" dirty="0" smtClean="0"/>
              <a:t>στροφής και έκτασης </a:t>
            </a:r>
            <a:r>
              <a:rPr lang="el-GR" dirty="0" smtClean="0">
                <a:solidFill>
                  <a:srgbClr val="000000"/>
                </a:solidFill>
              </a:rPr>
              <a:t>(π.χ.</a:t>
            </a:r>
            <a:r>
              <a:rPr lang="en-US" dirty="0" smtClean="0">
                <a:solidFill>
                  <a:srgbClr val="000000"/>
                </a:solidFill>
              </a:rPr>
              <a:t> </a:t>
            </a:r>
            <a:r>
              <a:rPr lang="el-GR" dirty="0" smtClean="0">
                <a:solidFill>
                  <a:srgbClr val="000000"/>
                </a:solidFill>
              </a:rPr>
              <a:t>λειτουργικά σχήματα </a:t>
            </a:r>
            <a:r>
              <a:rPr lang="en-US" dirty="0" smtClean="0">
                <a:solidFill>
                  <a:srgbClr val="000000"/>
                </a:solidFill>
              </a:rPr>
              <a:t>PNF</a:t>
            </a:r>
            <a:r>
              <a:rPr lang="el-GR" dirty="0" smtClean="0">
                <a:solidFill>
                  <a:srgbClr val="000000"/>
                </a:solidFill>
              </a:rPr>
              <a:t> που συνδυάζουν τις παραπάνω κινήσεις</a:t>
            </a:r>
            <a:r>
              <a:rPr lang="en-US" dirty="0" smtClean="0">
                <a:solidFill>
                  <a:srgbClr val="000000"/>
                </a:solidFill>
              </a:rPr>
              <a:t>)</a:t>
            </a:r>
            <a:r>
              <a:rPr lang="el-GR" dirty="0" smtClean="0">
                <a:solidFill>
                  <a:srgbClr val="000000"/>
                </a:solidFill>
              </a:rPr>
              <a:t>.</a:t>
            </a:r>
          </a:p>
          <a:p>
            <a:pPr marL="357188" indent="0">
              <a:spcBef>
                <a:spcPts val="1000"/>
              </a:spcBef>
              <a:buNone/>
            </a:pPr>
            <a:r>
              <a:rPr lang="el-GR" b="1" dirty="0" smtClean="0"/>
              <a:t>Παρατήρηση</a:t>
            </a:r>
            <a:r>
              <a:rPr lang="el-GR" dirty="0" smtClean="0"/>
              <a:t>: Οι περιορισμοί αυτοί εφαρμόζονται μέχρι και 12 εβδομάδες μετά την επέμβαση, εκτός εάν ο χειρουργός υποστηρίζει αιτιολογημένα διαφορετική οδηγία.</a:t>
            </a:r>
            <a:endParaRPr lang="en-US" dirty="0" smtClean="0"/>
          </a:p>
        </p:txBody>
      </p:sp>
      <p:sp>
        <p:nvSpPr>
          <p:cNvPr id="3" name="2 - Θέση αριθμού διαφάνειας"/>
          <p:cNvSpPr>
            <a:spLocks noGrp="1"/>
          </p:cNvSpPr>
          <p:nvPr>
            <p:ph type="sldNum" sz="quarter" idx="12"/>
          </p:nvPr>
        </p:nvSpPr>
        <p:spPr/>
        <p:txBody>
          <a:bodyPr/>
          <a:lstStyle/>
          <a:p>
            <a:pPr>
              <a:defRPr/>
            </a:pPr>
            <a:fld id="{8E1E4C69-F127-4E0A-B5BA-8E15EBCF7F93}" type="slidenum">
              <a:rPr lang="el-GR" smtClean="0"/>
              <a:pPr>
                <a:defRPr/>
              </a:pPr>
              <a:t>46</a:t>
            </a:fld>
            <a:endParaRPr lang="el-GR" dirty="0"/>
          </a:p>
        </p:txBody>
      </p:sp>
      <p:sp>
        <p:nvSpPr>
          <p:cNvPr id="5" name="4 - Ορθογώνιο"/>
          <p:cNvSpPr/>
          <p:nvPr/>
        </p:nvSpPr>
        <p:spPr>
          <a:xfrm>
            <a:off x="5796136" y="6117219"/>
            <a:ext cx="2376264" cy="408125"/>
          </a:xfrm>
          <a:prstGeom prst="rect">
            <a:avLst/>
          </a:prstGeom>
        </p:spPr>
        <p:txBody>
          <a:bodyPr wrap="square">
            <a:spAutoFit/>
          </a:bodyPr>
          <a:lstStyle/>
          <a:p>
            <a:pPr marL="444500">
              <a:lnSpc>
                <a:spcPct val="114000"/>
              </a:lnSpc>
              <a:spcBef>
                <a:spcPts val="1200"/>
              </a:spcBef>
              <a:buClr>
                <a:srgbClr val="A50021"/>
              </a:buClr>
              <a:buSzPct val="100000"/>
              <a:defRPr/>
            </a:pPr>
            <a:r>
              <a:rPr lang="el-GR" b="1" dirty="0" smtClean="0">
                <a:solidFill>
                  <a:srgbClr val="A50021"/>
                </a:solidFill>
                <a:latin typeface="Arial Narrow" pitchFamily="34" charset="0"/>
              </a:rPr>
              <a:t>[</a:t>
            </a:r>
            <a:r>
              <a:rPr lang="en-US" b="1" dirty="0" smtClean="0">
                <a:solidFill>
                  <a:srgbClr val="A50021"/>
                </a:solidFill>
                <a:latin typeface="Arial Narrow" pitchFamily="34" charset="0"/>
              </a:rPr>
              <a:t>Boudreau</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S</a:t>
            </a:r>
            <a:r>
              <a:rPr lang="el-GR" b="1" dirty="0" smtClean="0">
                <a:solidFill>
                  <a:srgbClr val="A50021"/>
                </a:solidFill>
                <a:latin typeface="Arial Narrow" pitchFamily="34" charset="0"/>
              </a:rPr>
              <a:t>, 2007]</a:t>
            </a:r>
            <a:endParaRPr lang="el-GR" dirty="0" smtClean="0">
              <a:solidFill>
                <a:srgbClr val="000000"/>
              </a:solidFill>
              <a:latin typeface="Arial Narrow" pitchFamily="34" charset="0"/>
            </a:endParaRPr>
          </a:p>
        </p:txBody>
      </p:sp>
    </p:spTree>
    <p:extLst>
      <p:ext uri="{BB962C8B-B14F-4D97-AF65-F5344CB8AC3E}">
        <p14:creationId xmlns:p14="http://schemas.microsoft.com/office/powerpoint/2010/main" val="965010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Ανάστροφη Αρθροπλαστική Ώμου</a:t>
            </a:r>
            <a:r>
              <a:rPr lang="el-GR" sz="3200" dirty="0" smtClean="0">
                <a:effectLst>
                  <a:outerShdw blurRad="38100" dist="38100" dir="2700000" algn="tl">
                    <a:srgbClr val="000000">
                      <a:alpha val="43137"/>
                    </a:srgbClr>
                  </a:outerShdw>
                </a:effectLst>
              </a:rPr>
              <a:t/>
            </a:r>
            <a:br>
              <a:rPr lang="el-GR"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a:t>
            </a:r>
            <a:r>
              <a:rPr lang="el-GR" sz="3200" baseline="-16000" dirty="0" smtClean="0">
                <a:effectLst>
                  <a:outerShdw blurRad="38100" dist="38100" dir="2700000" algn="tl">
                    <a:srgbClr val="000000">
                      <a:alpha val="43137"/>
                    </a:srgbClr>
                  </a:outerShdw>
                </a:effectLst>
              </a:rPr>
              <a:t>  [2/3]</a:t>
            </a:r>
            <a:endParaRPr lang="el-GR" dirty="0"/>
          </a:p>
        </p:txBody>
      </p:sp>
      <p:sp>
        <p:nvSpPr>
          <p:cNvPr id="3" name="2 - Θέση περιεχομένου"/>
          <p:cNvSpPr>
            <a:spLocks noGrp="1"/>
          </p:cNvSpPr>
          <p:nvPr>
            <p:ph idx="1"/>
          </p:nvPr>
        </p:nvSpPr>
        <p:spPr>
          <a:xfrm>
            <a:off x="323528" y="1340768"/>
            <a:ext cx="8712968" cy="5040560"/>
          </a:xfrm>
        </p:spPr>
        <p:txBody>
          <a:bodyPr/>
          <a:lstStyle/>
          <a:p>
            <a:pPr marL="266700" indent="-266700">
              <a:buFont typeface="Wingdings" pitchFamily="2" charset="2"/>
              <a:buChar char="§"/>
            </a:pPr>
            <a:r>
              <a:rPr lang="el-GR" dirty="0" smtClean="0"/>
              <a:t>Η σταθερότητα και η κινητικότητα της άρθρωσης του ώμου εξαρτάται εξολοκλήρου από το δελτοειδή μυ </a:t>
            </a:r>
            <a:r>
              <a:rPr lang="el-GR" dirty="0" smtClean="0">
                <a:solidFill>
                  <a:srgbClr val="000000"/>
                </a:solidFill>
              </a:rPr>
              <a:t>και το περιαρθρικό μυϊκό σύστημα</a:t>
            </a:r>
            <a:r>
              <a:rPr lang="el-GR" dirty="0" smtClean="0"/>
              <a:t>. Το επίπεδο λειτουργικότητας  του δελτοειδούς μυός γίνεται το θεμέλιο για τη μετεγχειρητική διαχείριση ενός ασθενούς με ΑΟΑΩ, καθώς εκτός της κύριας </a:t>
            </a:r>
            <a:r>
              <a:rPr lang="el-GR" dirty="0" smtClean="0">
                <a:solidFill>
                  <a:srgbClr val="000000"/>
                </a:solidFill>
              </a:rPr>
              <a:t>ενέργειας τ</a:t>
            </a:r>
            <a:r>
              <a:rPr lang="el-GR" dirty="0" smtClean="0"/>
              <a:t>ου (απαγωγή), υποκαθιστά και το έλλειμμα των στροφέων μυών.</a:t>
            </a:r>
          </a:p>
          <a:p>
            <a:pPr marL="266700" indent="-266700">
              <a:buFont typeface="Wingdings" pitchFamily="2" charset="2"/>
              <a:buChar char="§"/>
            </a:pPr>
            <a:r>
              <a:rPr lang="el-GR" dirty="0" smtClean="0"/>
              <a:t>Η παθητική έσω στροφή συνιστάται να αποφεύγεται μέχρι την 6</a:t>
            </a:r>
            <a:r>
              <a:rPr lang="el-GR" baseline="30000" dirty="0" smtClean="0"/>
              <a:t>η</a:t>
            </a:r>
            <a:r>
              <a:rPr lang="el-GR" dirty="0" smtClean="0"/>
              <a:t> μετεγχειρητική εβδομάδα, ενώ κατά την έναρξη της εκτέλεσης της (την 7</a:t>
            </a:r>
            <a:r>
              <a:rPr lang="el-GR" baseline="30000" dirty="0" smtClean="0"/>
              <a:t>η</a:t>
            </a:r>
            <a:r>
              <a:rPr lang="el-GR" dirty="0" smtClean="0"/>
              <a:t> εβδομάδα) θα πρέπει να μην υπερβαίνει τις 50</a:t>
            </a:r>
            <a:r>
              <a:rPr lang="el-GR" baseline="30000" dirty="0" smtClean="0"/>
              <a:t>ο</a:t>
            </a:r>
            <a:r>
              <a:rPr lang="el-GR" dirty="0" smtClean="0"/>
              <a:t> στο επίπεδο της ωμοπλάτης (σε θέση 30</a:t>
            </a:r>
            <a:r>
              <a:rPr lang="el-GR" baseline="30000" dirty="0" smtClean="0"/>
              <a:t>ο</a:t>
            </a:r>
            <a:r>
              <a:rPr lang="el-GR" dirty="0" smtClean="0"/>
              <a:t> απαγωγής).</a:t>
            </a:r>
          </a:p>
          <a:p>
            <a:pPr marL="266700" indent="-266700">
              <a:buFont typeface="Wingdings" pitchFamily="2" charset="2"/>
              <a:buChar char="§"/>
            </a:pPr>
            <a:r>
              <a:rPr lang="el-GR" dirty="0" smtClean="0"/>
              <a:t>Την 9</a:t>
            </a:r>
            <a:r>
              <a:rPr lang="el-GR" baseline="30000" dirty="0" smtClean="0"/>
              <a:t>η</a:t>
            </a:r>
            <a:r>
              <a:rPr lang="el-GR" dirty="0" smtClean="0"/>
              <a:t> μετεγχειρητική εβδομάδα συνιστάται η έναρξη ήπιων ισομετρικών ασκήσεων έσω στροφής. </a:t>
            </a:r>
          </a:p>
          <a:p>
            <a:pPr marL="0" indent="0">
              <a:buNone/>
            </a:pPr>
            <a:r>
              <a:rPr lang="el-GR" b="1" dirty="0" smtClean="0"/>
              <a:t>Παρατήρηση</a:t>
            </a:r>
            <a:r>
              <a:rPr lang="el-GR" dirty="0" smtClean="0"/>
              <a:t>: Απαραίτητη προϋπόθεση για την προοδευτική αύξηση της έντασης των ασκήσεως είναι η ανώδυνη εκτέλεσή τους από τον ασθενή.</a:t>
            </a:r>
          </a:p>
        </p:txBody>
      </p:sp>
      <p:sp>
        <p:nvSpPr>
          <p:cNvPr id="4" name="3 - Θέση αριθμού διαφάνειας"/>
          <p:cNvSpPr>
            <a:spLocks noGrp="1"/>
          </p:cNvSpPr>
          <p:nvPr>
            <p:ph type="sldNum" sz="quarter" idx="12"/>
          </p:nvPr>
        </p:nvSpPr>
        <p:spPr>
          <a:xfrm>
            <a:off x="8460432" y="6245225"/>
            <a:ext cx="576064" cy="476250"/>
          </a:xfrm>
        </p:spPr>
        <p:txBody>
          <a:bodyPr/>
          <a:lstStyle/>
          <a:p>
            <a:pPr>
              <a:defRPr/>
            </a:pPr>
            <a:fld id="{8198C6A6-8556-485F-81D9-A8F098D09877}" type="slidenum">
              <a:rPr lang="el-GR" smtClean="0"/>
              <a:pPr>
                <a:defRPr/>
              </a:pPr>
              <a:t>47</a:t>
            </a:fld>
            <a:endParaRPr lang="el-GR" dirty="0"/>
          </a:p>
        </p:txBody>
      </p:sp>
      <p:sp>
        <p:nvSpPr>
          <p:cNvPr id="6" name="5 - Ορθογώνιο"/>
          <p:cNvSpPr/>
          <p:nvPr/>
        </p:nvSpPr>
        <p:spPr>
          <a:xfrm>
            <a:off x="6228184" y="6333243"/>
            <a:ext cx="2376264" cy="408125"/>
          </a:xfrm>
          <a:prstGeom prst="rect">
            <a:avLst/>
          </a:prstGeom>
        </p:spPr>
        <p:txBody>
          <a:bodyPr wrap="square">
            <a:spAutoFit/>
          </a:bodyPr>
          <a:lstStyle/>
          <a:p>
            <a:pPr marL="444500">
              <a:lnSpc>
                <a:spcPct val="114000"/>
              </a:lnSpc>
              <a:spcBef>
                <a:spcPts val="1200"/>
              </a:spcBef>
              <a:buClr>
                <a:srgbClr val="A50021"/>
              </a:buClr>
              <a:buSzPct val="100000"/>
              <a:defRPr/>
            </a:pPr>
            <a:r>
              <a:rPr lang="el-GR" b="1" dirty="0" smtClean="0">
                <a:solidFill>
                  <a:srgbClr val="A50021"/>
                </a:solidFill>
                <a:latin typeface="Arial Narrow" pitchFamily="34" charset="0"/>
              </a:rPr>
              <a:t>[</a:t>
            </a:r>
            <a:r>
              <a:rPr lang="en-US" b="1" dirty="0" smtClean="0">
                <a:solidFill>
                  <a:srgbClr val="A50021"/>
                </a:solidFill>
                <a:latin typeface="Arial Narrow" pitchFamily="34" charset="0"/>
              </a:rPr>
              <a:t>Boudreau</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S</a:t>
            </a:r>
            <a:r>
              <a:rPr lang="el-GR" b="1" dirty="0" smtClean="0">
                <a:solidFill>
                  <a:srgbClr val="A50021"/>
                </a:solidFill>
                <a:latin typeface="Arial Narrow" pitchFamily="34" charset="0"/>
              </a:rPr>
              <a:t>, 2007]</a:t>
            </a:r>
            <a:endParaRPr lang="el-GR" dirty="0" smtClean="0">
              <a:solidFill>
                <a:srgbClr val="000000"/>
              </a:solidFill>
              <a:latin typeface="Arial Narrow" pitchFamily="34" charset="0"/>
            </a:endParaRPr>
          </a:p>
        </p:txBody>
      </p:sp>
    </p:spTree>
    <p:extLst>
      <p:ext uri="{BB962C8B-B14F-4D97-AF65-F5344CB8AC3E}">
        <p14:creationId xmlns:p14="http://schemas.microsoft.com/office/powerpoint/2010/main" val="162774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0000"/>
                </a:solidFill>
                <a:effectLst>
                  <a:outerShdw blurRad="38100" dist="38100" dir="2700000" algn="tl">
                    <a:srgbClr val="000000">
                      <a:alpha val="43137"/>
                    </a:srgbClr>
                  </a:outerShdw>
                </a:effectLst>
              </a:rPr>
              <a:t>Ανάστροφη Αρθροπλαστική Ώμου</a:t>
            </a:r>
            <a:r>
              <a:rPr lang="el-GR" sz="3200" dirty="0" smtClean="0">
                <a:effectLst>
                  <a:outerShdw blurRad="38100" dist="38100" dir="2700000" algn="tl">
                    <a:srgbClr val="000000">
                      <a:alpha val="43137"/>
                    </a:srgbClr>
                  </a:outerShdw>
                </a:effectLst>
              </a:rPr>
              <a:t/>
            </a:r>
            <a:br>
              <a:rPr lang="el-GR"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a:t>
            </a:r>
            <a:r>
              <a:rPr lang="el-GR" sz="3200" baseline="-16000" dirty="0" smtClean="0">
                <a:effectLst>
                  <a:outerShdw blurRad="38100" dist="38100" dir="2700000" algn="tl">
                    <a:srgbClr val="000000">
                      <a:alpha val="43137"/>
                    </a:srgbClr>
                  </a:outerShdw>
                </a:effectLst>
              </a:rPr>
              <a:t>  [3/3]</a:t>
            </a:r>
            <a:endParaRPr lang="el-GR" dirty="0"/>
          </a:p>
        </p:txBody>
      </p:sp>
      <p:sp>
        <p:nvSpPr>
          <p:cNvPr id="3" name="2 - Θέση περιεχομένου"/>
          <p:cNvSpPr>
            <a:spLocks noGrp="1"/>
          </p:cNvSpPr>
          <p:nvPr>
            <p:ph idx="1"/>
          </p:nvPr>
        </p:nvSpPr>
        <p:spPr>
          <a:xfrm>
            <a:off x="457200" y="1556792"/>
            <a:ext cx="8229600" cy="2664296"/>
          </a:xfrm>
        </p:spPr>
        <p:txBody>
          <a:bodyPr/>
          <a:lstStyle/>
          <a:p>
            <a:pPr marL="266700" indent="-266700">
              <a:buFont typeface="Wingdings" pitchFamily="2" charset="2"/>
              <a:buChar char="§"/>
            </a:pPr>
            <a:r>
              <a:rPr lang="el-GR" dirty="0" smtClean="0"/>
              <a:t>Η ΑΟΑΩ δεν αποκαθιστά το ενεργητικό εύρος τροχιάς κίνησης που επιτυγχάνεται σε μία ανατομική ΟΑΩ. Οι στόχοι τίθενται κατά περίπτωση, ανάλογα με την υποκείμενη παθολογία.</a:t>
            </a:r>
          </a:p>
          <a:p>
            <a:pPr marL="266700" indent="-266700">
              <a:buFont typeface="Wingdings" pitchFamily="2" charset="2"/>
              <a:buChar char="§"/>
            </a:pPr>
            <a:r>
              <a:rPr lang="el-GR" dirty="0" smtClean="0"/>
              <a:t>Επιτυχές και λειτουργικό αποτέλεσμα θεωρείται εάν μετά την 16</a:t>
            </a:r>
            <a:r>
              <a:rPr lang="el-GR" baseline="30000" dirty="0" smtClean="0"/>
              <a:t>η</a:t>
            </a:r>
            <a:r>
              <a:rPr lang="el-GR" dirty="0" smtClean="0"/>
              <a:t> μετεγχειρητική εβδομάδα (περίπου 4 μήνες), ο ασθενής είναι σε θέση να  εκτελέσει ανώδυνη ενεργητική ανύψωση 90</a:t>
            </a:r>
            <a:r>
              <a:rPr lang="el-GR" baseline="30000" dirty="0" smtClean="0"/>
              <a:t>ο</a:t>
            </a:r>
            <a:r>
              <a:rPr lang="el-GR" dirty="0" smtClean="0"/>
              <a:t> -120</a:t>
            </a:r>
            <a:r>
              <a:rPr lang="el-GR" baseline="30000" dirty="0" smtClean="0"/>
              <a:t>ο</a:t>
            </a:r>
            <a:r>
              <a:rPr lang="el-GR" dirty="0" smtClean="0"/>
              <a:t> με λειτουργική έξω στροφή περίπου 30</a:t>
            </a:r>
            <a:r>
              <a:rPr lang="el-GR" baseline="30000" dirty="0" smtClean="0"/>
              <a:t>ο</a:t>
            </a:r>
            <a:r>
              <a:rPr lang="el-GR" dirty="0" smtClean="0"/>
              <a:t>.</a:t>
            </a:r>
          </a:p>
          <a:p>
            <a:pPr>
              <a:buNone/>
            </a:pPr>
            <a:endParaRPr lang="en-US"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48</a:t>
            </a:fld>
            <a:endParaRPr lang="el-GR" dirty="0"/>
          </a:p>
        </p:txBody>
      </p:sp>
      <p:sp>
        <p:nvSpPr>
          <p:cNvPr id="5" name="4 - Ορθογώνιο"/>
          <p:cNvSpPr/>
          <p:nvPr/>
        </p:nvSpPr>
        <p:spPr>
          <a:xfrm>
            <a:off x="5868144" y="4305057"/>
            <a:ext cx="2376264" cy="408125"/>
          </a:xfrm>
          <a:prstGeom prst="rect">
            <a:avLst/>
          </a:prstGeom>
        </p:spPr>
        <p:txBody>
          <a:bodyPr wrap="square">
            <a:spAutoFit/>
          </a:bodyPr>
          <a:lstStyle/>
          <a:p>
            <a:pPr marL="444500">
              <a:lnSpc>
                <a:spcPct val="114000"/>
              </a:lnSpc>
              <a:spcBef>
                <a:spcPts val="1200"/>
              </a:spcBef>
              <a:buClr>
                <a:srgbClr val="A50021"/>
              </a:buClr>
              <a:buSzPct val="100000"/>
              <a:defRPr/>
            </a:pPr>
            <a:r>
              <a:rPr lang="el-GR" b="1" dirty="0" smtClean="0">
                <a:solidFill>
                  <a:srgbClr val="A50021"/>
                </a:solidFill>
                <a:latin typeface="Arial Narrow" pitchFamily="34" charset="0"/>
              </a:rPr>
              <a:t>[</a:t>
            </a:r>
            <a:r>
              <a:rPr lang="en-US" b="1" dirty="0" smtClean="0">
                <a:solidFill>
                  <a:srgbClr val="A50021"/>
                </a:solidFill>
                <a:latin typeface="Arial Narrow" pitchFamily="34" charset="0"/>
              </a:rPr>
              <a:t>Boudreau</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S</a:t>
            </a:r>
            <a:r>
              <a:rPr lang="el-GR" b="1" dirty="0" smtClean="0">
                <a:solidFill>
                  <a:srgbClr val="A50021"/>
                </a:solidFill>
                <a:latin typeface="Arial Narrow" pitchFamily="34" charset="0"/>
              </a:rPr>
              <a:t>, 2007]</a:t>
            </a:r>
            <a:endParaRPr lang="el-GR" dirty="0" smtClean="0">
              <a:solidFill>
                <a:srgbClr val="000000"/>
              </a:solidFill>
              <a:latin typeface="Arial Narrow" pitchFamily="34" charset="0"/>
            </a:endParaRPr>
          </a:p>
        </p:txBody>
      </p:sp>
    </p:spTree>
    <p:extLst>
      <p:ext uri="{BB962C8B-B14F-4D97-AF65-F5344CB8AC3E}">
        <p14:creationId xmlns:p14="http://schemas.microsoft.com/office/powerpoint/2010/main" val="57995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04864"/>
            <a:ext cx="8424936" cy="1872208"/>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Αρθροπλαστική Ώμου</a:t>
            </a:r>
            <a:br>
              <a:rPr lang="el-GR" sz="4400" b="1" dirty="0" smtClean="0">
                <a:solidFill>
                  <a:srgbClr val="000000"/>
                </a:solidFill>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Μετεγχειρητική Φυσικοθεραπευτική Αποκατάσταση</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a:xfrm>
            <a:off x="8631088" y="6337126"/>
            <a:ext cx="477416" cy="476250"/>
          </a:xfrm>
        </p:spPr>
        <p:txBody>
          <a:bodyPr/>
          <a:lstStyle/>
          <a:p>
            <a:pPr>
              <a:defRPr/>
            </a:pPr>
            <a:fld id="{8198C6A6-8556-485F-81D9-A8F098D09877}" type="slidenum">
              <a:rPr lang="el-GR" smtClean="0">
                <a:effectLst/>
              </a:rPr>
              <a:pPr>
                <a:defRPr/>
              </a:pPr>
              <a:t>4</a:t>
            </a:fld>
            <a:endParaRPr lang="el-GR" dirty="0">
              <a:effectLst/>
            </a:endParaRPr>
          </a:p>
        </p:txBody>
      </p:sp>
    </p:spTree>
    <p:extLst>
      <p:ext uri="{BB962C8B-B14F-4D97-AF65-F5344CB8AC3E}">
        <p14:creationId xmlns:p14="http://schemas.microsoft.com/office/powerpoint/2010/main" val="37762186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47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Παπαθανασίου, Σοφία Στάση. </a:t>
            </a:r>
            <a:r>
              <a:rPr lang="el-GR" sz="2000" dirty="0" smtClean="0"/>
              <a:t>«</a:t>
            </a:r>
            <a:r>
              <a:rPr lang="el-GR" sz="2000" dirty="0"/>
              <a:t>Κλινική Άσκηση στη Φυσικοθεραπεία Μυοσκελετικών Κακώσεων και Παθήσεων</a:t>
            </a:r>
            <a:r>
              <a:rPr lang="el-GR" sz="2000" dirty="0" smtClean="0"/>
              <a:t>. Ενότητα 13</a:t>
            </a:r>
            <a:r>
              <a:rPr lang="en-US" sz="2000" dirty="0" smtClean="0"/>
              <a:t>:</a:t>
            </a:r>
            <a:r>
              <a:rPr lang="el-GR" sz="2000" dirty="0"/>
              <a:t> Φυσικοθεραπευτική Αποκατάσταση μετά από Αρθροπλαστική Ώμου».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Παπαθανασίου, Σοφία Στάση 2014.</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470371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777100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50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dirty="0" smtClean="0">
                <a:effectLst>
                  <a:outerShdw blurRad="38100" dist="38100" dir="2700000" algn="tl">
                    <a:srgbClr val="000000">
                      <a:alpha val="43137"/>
                    </a:srgbClr>
                  </a:outerShdw>
                </a:effectLst>
              </a:rPr>
              <a:t>Αρθροπλαστική του Ώμου</a:t>
            </a:r>
            <a:r>
              <a:rPr lang="en-US" b="1"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endPar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
        <p:nvSpPr>
          <p:cNvPr id="34819" name="Rectangle 3"/>
          <p:cNvSpPr>
            <a:spLocks noGrp="1" noChangeArrowheads="1"/>
          </p:cNvSpPr>
          <p:nvPr>
            <p:ph idx="1"/>
          </p:nvPr>
        </p:nvSpPr>
        <p:spPr>
          <a:xfrm>
            <a:off x="457200" y="1340768"/>
            <a:ext cx="8291264" cy="5112568"/>
          </a:xfrm>
        </p:spPr>
        <p:txBody>
          <a:bodyPr/>
          <a:lstStyle/>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Προσοχή στο σχεδιασμό του προγράμματος με βάση τα κριτήρια ολοκλήρωσης των διακριτών σταδίων της Φ/Θ  αποκατάστασης: «Μέγιστη Προστασία – Μερική Προστασία – Στάδιο Ελεύθερων Δραστηριοτήτων».</a:t>
            </a:r>
            <a:endParaRPr lang="el-GR" b="1" dirty="0">
              <a:solidFill>
                <a:srgbClr val="A50021"/>
              </a:solidFill>
              <a:latin typeface="Arial Narrow" panose="020B0606020202030204" pitchFamily="34" charset="0"/>
            </a:endParaRPr>
          </a:p>
          <a:p>
            <a:pPr marL="444500" indent="0">
              <a:lnSpc>
                <a:spcPct val="114000"/>
              </a:lnSpc>
              <a:spcBef>
                <a:spcPts val="1200"/>
              </a:spcBef>
              <a:buClr>
                <a:srgbClr val="A50021"/>
              </a:buClr>
              <a:buSzPct val="100000"/>
              <a:buNone/>
              <a:defRPr/>
            </a:pPr>
            <a:r>
              <a:rPr lang="el-GR" sz="1800" b="1" dirty="0" smtClean="0">
                <a:solidFill>
                  <a:srgbClr val="A50021"/>
                </a:solidFill>
                <a:effectLst/>
                <a:latin typeface="Arial Narrow" pitchFamily="34" charset="0"/>
              </a:rPr>
              <a:t>[Παπαθανασίου Γ, 2003 &amp; 2004]</a:t>
            </a:r>
            <a:endParaRPr lang="el-GR" dirty="0" smtClean="0">
              <a:solidFill>
                <a:srgbClr val="000000"/>
              </a:solidFill>
              <a:effectLst/>
              <a:latin typeface="Arial Narrow" pitchFamily="34" charset="0"/>
            </a:endParaRPr>
          </a:p>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Τα κύρια κριτήρια σταδιοποίησης του προγράμματος βασίζονται και αφορούν στην αξιολόγηση </a:t>
            </a:r>
            <a:r>
              <a:rPr lang="el-GR" dirty="0">
                <a:solidFill>
                  <a:srgbClr val="000000"/>
                </a:solidFill>
                <a:effectLst/>
              </a:rPr>
              <a:t>της κλινικής εικόνας του </a:t>
            </a:r>
            <a:r>
              <a:rPr lang="el-GR" dirty="0" smtClean="0">
                <a:solidFill>
                  <a:srgbClr val="000000"/>
                </a:solidFill>
                <a:effectLst/>
              </a:rPr>
              <a:t>ασθενούς, στη </a:t>
            </a:r>
            <a:r>
              <a:rPr lang="el-GR" dirty="0" smtClean="0">
                <a:solidFill>
                  <a:srgbClr val="000000"/>
                </a:solidFill>
              </a:rPr>
              <a:t>χειρουργική τεχνική και στα υλικά που χρησιμοποιήθηκαν</a:t>
            </a:r>
            <a:r>
              <a:rPr lang="el-GR" dirty="0" smtClean="0">
                <a:solidFill>
                  <a:srgbClr val="000000"/>
                </a:solidFill>
                <a:effectLst/>
              </a:rPr>
              <a:t> από τον θεράποντα </a:t>
            </a:r>
            <a:r>
              <a:rPr lang="en-US" dirty="0" smtClean="0">
                <a:solidFill>
                  <a:srgbClr val="000000"/>
                </a:solidFill>
                <a:effectLst/>
              </a:rPr>
              <a:t>O</a:t>
            </a:r>
            <a:r>
              <a:rPr lang="el-GR" dirty="0" smtClean="0">
                <a:solidFill>
                  <a:srgbClr val="000000"/>
                </a:solidFill>
                <a:effectLst/>
              </a:rPr>
              <a:t>ρθοπαιδικό</a:t>
            </a:r>
            <a:r>
              <a:rPr lang="el-GR" dirty="0" smtClean="0">
                <a:solidFill>
                  <a:srgbClr val="000000"/>
                </a:solidFill>
                <a:effectLst/>
              </a:rPr>
              <a:t> Χειρουργό, ενώ ιδιαίτερα σημαντική είναι η λειτουργική αξιολόγηση του ασθενούς από τον Φυσικοθεραπευτή (π.χ. ικανότητα </a:t>
            </a:r>
            <a:r>
              <a:rPr lang="el-GR" dirty="0" smtClean="0">
                <a:solidFill>
                  <a:srgbClr val="000000"/>
                </a:solidFill>
              </a:rPr>
              <a:t>εκτέλεσης στοχευμένων λειτουργικών και καθημερινών δραστηριοτήτων</a:t>
            </a:r>
            <a:r>
              <a:rPr lang="el-GR" dirty="0" smtClean="0">
                <a:solidFill>
                  <a:srgbClr val="000000"/>
                </a:solidFill>
                <a:effectLst/>
              </a:rPr>
              <a:t> χωρίς πόνο).</a:t>
            </a:r>
            <a:endParaRPr lang="el-GR" dirty="0" smtClean="0">
              <a:solidFill>
                <a:schemeClr val="accent4">
                  <a:lumMod val="10000"/>
                </a:schemeClr>
              </a:solidFill>
              <a:effectLst/>
            </a:endParaRPr>
          </a:p>
        </p:txBody>
      </p:sp>
      <p:sp>
        <p:nvSpPr>
          <p:cNvPr id="5" name="4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solidFill>
                  <a:srgbClr val="DADADA">
                    <a:lumMod val="10000"/>
                  </a:srgbClr>
                </a:solidFill>
              </a:rPr>
              <a:pPr>
                <a:defRPr/>
              </a:pPr>
              <a:t>5</a:t>
            </a:fld>
            <a:endParaRPr lang="el-GR" dirty="0">
              <a:solidFill>
                <a:srgbClr val="DADADA">
                  <a:lumMod val="10000"/>
                </a:srgbClr>
              </a:solidFill>
            </a:endParaRPr>
          </a:p>
        </p:txBody>
      </p:sp>
    </p:spTree>
    <p:extLst>
      <p:ext uri="{BB962C8B-B14F-4D97-AF65-F5344CB8AC3E}">
        <p14:creationId xmlns:p14="http://schemas.microsoft.com/office/powerpoint/2010/main" val="172683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76872"/>
            <a:ext cx="8424936" cy="1656184"/>
          </a:xfrm>
          <a:ln w="19050">
            <a:solidFill>
              <a:srgbClr val="A50021"/>
            </a:solidFill>
          </a:ln>
        </p:spPr>
        <p:txBody>
          <a:bodyPr/>
          <a:lstStyle/>
          <a:p>
            <a:pPr>
              <a:defRPr/>
            </a:pPr>
            <a:r>
              <a:rPr lang="el-GR" sz="4400" b="1" dirty="0" smtClean="0">
                <a:solidFill>
                  <a:srgbClr val="000000"/>
                </a:solidFill>
                <a:effectLst>
                  <a:outerShdw blurRad="38100" dist="38100" dir="2700000" algn="tl">
                    <a:srgbClr val="000000">
                      <a:alpha val="43137"/>
                    </a:srgbClr>
                  </a:outerShdw>
                </a:effectLst>
              </a:rPr>
              <a:t>Ανατομική Αρθροπλαστική Ώμου</a:t>
            </a:r>
            <a:br>
              <a:rPr lang="el-GR" sz="4400" b="1" dirty="0" smtClean="0">
                <a:solidFill>
                  <a:srgbClr val="000000"/>
                </a:solidFill>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Περίοδος Μέγιστης Προστασίας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effectLst/>
              </a:rPr>
              <a:pPr>
                <a:defRPr/>
              </a:pPr>
              <a:t>6</a:t>
            </a:fld>
            <a:endParaRPr lang="el-GR" dirty="0">
              <a:effectLst/>
            </a:endParaRPr>
          </a:p>
        </p:txBody>
      </p:sp>
    </p:spTree>
    <p:extLst>
      <p:ext uri="{BB962C8B-B14F-4D97-AF65-F5344CB8AC3E}">
        <p14:creationId xmlns:p14="http://schemas.microsoft.com/office/powerpoint/2010/main" val="238925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Περίοδος Μέγιστης Προστασίας</a:t>
            </a:r>
            <a:endParaRPr lang="el-GR" dirty="0"/>
          </a:p>
        </p:txBody>
      </p:sp>
      <p:sp>
        <p:nvSpPr>
          <p:cNvPr id="4" name="3 - Θέση περιεχομένου"/>
          <p:cNvSpPr>
            <a:spLocks noGrp="1"/>
          </p:cNvSpPr>
          <p:nvPr>
            <p:ph idx="1"/>
          </p:nvPr>
        </p:nvSpPr>
        <p:spPr>
          <a:xfrm>
            <a:off x="107504" y="1340768"/>
            <a:ext cx="8928992" cy="5184576"/>
          </a:xfrm>
        </p:spPr>
        <p:txBody>
          <a:bodyPr/>
          <a:lstStyle/>
          <a:p>
            <a:pPr>
              <a:lnSpc>
                <a:spcPct val="112000"/>
              </a:lnSpc>
              <a:spcBef>
                <a:spcPts val="1200"/>
              </a:spcBef>
              <a:buSzPct val="100000"/>
            </a:pPr>
            <a:r>
              <a:rPr lang="el-GR" dirty="0" smtClean="0"/>
              <a:t>Κατά την περίοδο της μέγιστης προστασίας, στόχος του προγράμματος αποκατάστασης είναι η μείωση του πόνου και η μερική ανάκτηση της δύναμης και της κινητικότητας του χειρουργημένου μέλους.  </a:t>
            </a:r>
          </a:p>
          <a:p>
            <a:pPr>
              <a:lnSpc>
                <a:spcPct val="112000"/>
              </a:lnSpc>
              <a:spcBef>
                <a:spcPts val="1200"/>
              </a:spcBef>
              <a:buSzPct val="100000"/>
            </a:pPr>
            <a:r>
              <a:rPr lang="el-GR" dirty="0" smtClean="0"/>
              <a:t>Επίσης, στη φάση αυτή, ξεκινά η σταδιακή αποκατάσταση της λειτουργικότητας του.</a:t>
            </a:r>
          </a:p>
          <a:p>
            <a:pPr marL="360363" indent="0">
              <a:lnSpc>
                <a:spcPct val="112000"/>
              </a:lnSpc>
              <a:spcBef>
                <a:spcPts val="1200"/>
              </a:spcBef>
              <a:buNone/>
            </a:pPr>
            <a:r>
              <a:rPr lang="el-GR" b="1" dirty="0" smtClean="0"/>
              <a:t>Παρατήρηση</a:t>
            </a:r>
            <a:r>
              <a:rPr lang="el-GR" dirty="0" smtClean="0"/>
              <a:t>: Ο βαθμός δυσκολίας των ασκήσεων, η πρόοδος του προγράμματος, όπως επίσης και η χρονική διάρκεια της περιόδου  (συνήθως 4-6  εβδομάδες),  καθορίζονται  από τη χειρουργική τεχνική που εφαρμόστηκε, το είδος των υλικών που χρησιμοποιήθηκαν, την ηλικία και τη γενικότερη κατάσταση του ασθενούς και τέλος τις ιδιαιτερότητες της πάθησης ή της κάκωσης που οδήγησαν τον ασθενή στο χειρουργείο.</a:t>
            </a:r>
            <a:endParaRPr lang="el-GR" dirty="0"/>
          </a:p>
        </p:txBody>
      </p:sp>
      <p:sp>
        <p:nvSpPr>
          <p:cNvPr id="3" name="2 - Θέση αριθμού διαφάνειας"/>
          <p:cNvSpPr>
            <a:spLocks noGrp="1"/>
          </p:cNvSpPr>
          <p:nvPr>
            <p:ph type="sldNum" sz="quarter" idx="12"/>
          </p:nvPr>
        </p:nvSpPr>
        <p:spPr>
          <a:xfrm>
            <a:off x="8604448" y="6337126"/>
            <a:ext cx="504056" cy="476250"/>
          </a:xfrm>
        </p:spPr>
        <p:txBody>
          <a:bodyPr/>
          <a:lstStyle/>
          <a:p>
            <a:pPr>
              <a:defRPr/>
            </a:pPr>
            <a:fld id="{8E1E4C69-F127-4E0A-B5BA-8E15EBCF7F93}" type="slidenum">
              <a:rPr lang="el-GR" smtClean="0"/>
              <a:pPr>
                <a:defRPr/>
              </a:pPr>
              <a:t>7</a:t>
            </a:fld>
            <a:endParaRPr lang="el-GR" dirty="0"/>
          </a:p>
        </p:txBody>
      </p:sp>
    </p:spTree>
    <p:extLst>
      <p:ext uri="{BB962C8B-B14F-4D97-AF65-F5344CB8AC3E}">
        <p14:creationId xmlns:p14="http://schemas.microsoft.com/office/powerpoint/2010/main" val="207858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dirty="0" smtClean="0">
                <a:solidFill>
                  <a:srgbClr val="000000"/>
                </a:solidFill>
                <a:effectLst>
                  <a:outerShdw blurRad="38100" dist="38100" dir="2700000" algn="tl">
                    <a:srgbClr val="000000">
                      <a:alpha val="43137"/>
                    </a:srgbClr>
                  </a:outerShdw>
                </a:effectLst>
              </a:rPr>
              <a:t>Περίοδος Μέγιστης Προστασίας</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effectLst>
                  <a:outerShdw blurRad="38100" dist="38100" dir="2700000" algn="tl">
                    <a:srgbClr val="000000">
                      <a:alpha val="43137"/>
                    </a:srgbClr>
                  </a:outerShdw>
                </a:effectLst>
                <a:latin typeface="Arial Narrow" panose="020B0606020202030204" pitchFamily="34" charset="0"/>
              </a:rPr>
              <a:t>[1/</a:t>
            </a:r>
            <a:r>
              <a:rPr lang="el-GR" sz="3200" baseline="-16000" dirty="0" smtClean="0">
                <a:effectLst>
                  <a:outerShdw blurRad="38100" dist="38100" dir="2700000" algn="tl">
                    <a:srgbClr val="000000">
                      <a:alpha val="43137"/>
                    </a:srgbClr>
                  </a:outerShdw>
                </a:effectLst>
              </a:rPr>
              <a:t>7</a:t>
            </a:r>
            <a:r>
              <a:rPr lang="el-GR" sz="3200" b="1" baseline="-16000" dirty="0" smtClean="0">
                <a:effectLst>
                  <a:outerShdw blurRad="38100" dist="38100" dir="2700000" algn="tl">
                    <a:srgbClr val="000000">
                      <a:alpha val="43137"/>
                    </a:srgbClr>
                  </a:outerShdw>
                </a:effectLst>
                <a:latin typeface="Arial Narrow" panose="020B0606020202030204" pitchFamily="34" charset="0"/>
              </a:rPr>
              <a:t>]</a:t>
            </a:r>
          </a:p>
        </p:txBody>
      </p:sp>
      <p:sp>
        <p:nvSpPr>
          <p:cNvPr id="34819" name="Rectangle 3"/>
          <p:cNvSpPr>
            <a:spLocks noGrp="1" noChangeArrowheads="1"/>
          </p:cNvSpPr>
          <p:nvPr>
            <p:ph idx="1"/>
          </p:nvPr>
        </p:nvSpPr>
        <p:spPr>
          <a:xfrm>
            <a:off x="432048" y="1556792"/>
            <a:ext cx="8388424" cy="3528392"/>
          </a:xfrm>
        </p:spPr>
        <p:txBody>
          <a:bodyPr/>
          <a:lstStyle/>
          <a:p>
            <a:pPr eaLnBrk="0" hangingPunct="0">
              <a:spcBef>
                <a:spcPct val="50000"/>
              </a:spcBef>
              <a:buSzPct val="100000"/>
              <a:defRPr/>
            </a:pPr>
            <a:r>
              <a:rPr lang="el-GR" dirty="0" smtClean="0"/>
              <a:t>Κατά την περίοδο της μέγιστης προστασίας, οι στόχοι του προγράμματος της φυσικοθεραπευτικής αποκατάστασης</a:t>
            </a:r>
            <a:r>
              <a:rPr lang="el-GR" b="1" dirty="0" smtClean="0"/>
              <a:t> </a:t>
            </a:r>
            <a:r>
              <a:rPr lang="el-GR" dirty="0" smtClean="0"/>
              <a:t>είναι: </a:t>
            </a:r>
          </a:p>
          <a:p>
            <a:pPr marL="541338" indent="-185738" eaLnBrk="0" hangingPunct="0">
              <a:spcBef>
                <a:spcPct val="50000"/>
              </a:spcBef>
              <a:buSzPct val="100000"/>
              <a:buFont typeface="Wingdings" pitchFamily="2" charset="2"/>
              <a:buChar char="§"/>
              <a:defRPr/>
            </a:pPr>
            <a:r>
              <a:rPr lang="el-GR" dirty="0" smtClean="0"/>
              <a:t>Η μείωση του πόνου, </a:t>
            </a:r>
          </a:p>
          <a:p>
            <a:pPr marL="541338" indent="-185738" eaLnBrk="0" hangingPunct="0">
              <a:spcBef>
                <a:spcPct val="50000"/>
              </a:spcBef>
              <a:buSzPct val="100000"/>
              <a:buFont typeface="Wingdings" pitchFamily="2" charset="2"/>
              <a:buChar char="§"/>
              <a:defRPr/>
            </a:pPr>
            <a:r>
              <a:rPr lang="el-GR" dirty="0" smtClean="0"/>
              <a:t>Η ελάττωση του μετεγχειρητικού οιδήματος, </a:t>
            </a:r>
          </a:p>
          <a:p>
            <a:pPr marL="541338" indent="-185738" eaLnBrk="0" hangingPunct="0">
              <a:spcBef>
                <a:spcPct val="50000"/>
              </a:spcBef>
              <a:buSzPct val="100000"/>
              <a:buFont typeface="Wingdings" pitchFamily="2" charset="2"/>
              <a:buChar char="§"/>
              <a:defRPr/>
            </a:pPr>
            <a:r>
              <a:rPr lang="el-GR" dirty="0" smtClean="0"/>
              <a:t>Η βελτίωση της κυκλοφορίας και κατ’ επέκταση η βελτίωση της τροφικότητας των εναπομεινάντων αρθρικών και περιαρθρικών στοιχείων,</a:t>
            </a:r>
          </a:p>
          <a:p>
            <a:pPr marL="541338" indent="-185738" eaLnBrk="0" hangingPunct="0">
              <a:spcBef>
                <a:spcPct val="50000"/>
              </a:spcBef>
              <a:buSzPct val="100000"/>
              <a:buFont typeface="Wingdings" pitchFamily="2" charset="2"/>
              <a:buChar char="§"/>
              <a:defRPr/>
            </a:pPr>
            <a:r>
              <a:rPr lang="el-GR" dirty="0" smtClean="0">
                <a:solidFill>
                  <a:srgbClr val="000000"/>
                </a:solidFill>
              </a:rPr>
              <a:t>Η έναρξη του προγράμματος κινησιοθεραπείας.</a:t>
            </a:r>
          </a:p>
          <a:p>
            <a:pPr lvl="0">
              <a:spcBef>
                <a:spcPct val="0"/>
              </a:spcBef>
              <a:buSzTx/>
              <a:buNone/>
            </a:pPr>
            <a:endParaRPr lang="el-GR" sz="2400" dirty="0" smtClean="0">
              <a:solidFill>
                <a:srgbClr val="000000"/>
              </a:solidFill>
              <a:cs typeface="Times New Roman" pitchFamily="18" charset="0"/>
            </a:endParaRPr>
          </a:p>
          <a:p>
            <a:pPr marL="444500" indent="0">
              <a:lnSpc>
                <a:spcPct val="114000"/>
              </a:lnSpc>
              <a:spcBef>
                <a:spcPts val="1200"/>
              </a:spcBef>
              <a:buClr>
                <a:srgbClr val="A50021"/>
              </a:buClr>
              <a:buSzPct val="100000"/>
              <a:buNone/>
              <a:defRPr/>
            </a:pPr>
            <a:endParaRPr lang="el-GR" dirty="0" smtClean="0">
              <a:solidFill>
                <a:schemeClr val="accent4">
                  <a:lumMod val="10000"/>
                </a:schemeClr>
              </a:solidFill>
              <a:effectLst/>
            </a:endParaRPr>
          </a:p>
        </p:txBody>
      </p:sp>
      <p:sp>
        <p:nvSpPr>
          <p:cNvPr id="5" name="4 - Θέση αριθμού διαφάνειας"/>
          <p:cNvSpPr>
            <a:spLocks noGrp="1"/>
          </p:cNvSpPr>
          <p:nvPr>
            <p:ph type="sldNum" sz="quarter" idx="12"/>
          </p:nvPr>
        </p:nvSpPr>
        <p:spPr>
          <a:xfrm>
            <a:off x="8604448" y="6381327"/>
            <a:ext cx="432048" cy="340147"/>
          </a:xfrm>
        </p:spPr>
        <p:txBody>
          <a:bodyPr/>
          <a:lstStyle/>
          <a:p>
            <a:pPr>
              <a:defRPr/>
            </a:pPr>
            <a:fld id="{8198C6A6-8556-485F-81D9-A8F098D09877}" type="slidenum">
              <a:rPr lang="el-GR" smtClean="0">
                <a:solidFill>
                  <a:srgbClr val="DADADA">
                    <a:lumMod val="10000"/>
                  </a:srgbClr>
                </a:solidFill>
              </a:rPr>
              <a:pPr>
                <a:defRPr/>
              </a:pPr>
              <a:t>8</a:t>
            </a:fld>
            <a:endParaRPr lang="el-GR" dirty="0">
              <a:solidFill>
                <a:srgbClr val="DADADA">
                  <a:lumMod val="10000"/>
                </a:srgbClr>
              </a:solidFill>
            </a:endParaRPr>
          </a:p>
        </p:txBody>
      </p:sp>
    </p:spTree>
    <p:extLst>
      <p:ext uri="{BB962C8B-B14F-4D97-AF65-F5344CB8AC3E}">
        <p14:creationId xmlns:p14="http://schemas.microsoft.com/office/powerpoint/2010/main" val="20135454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new">
  <a:themeElements>
    <a:clrScheme name="Προσαρμοσμένο 1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new 2">
  <a:themeElements>
    <a:clrScheme name="Προσαρμοσμένο 9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OC_template_new</Template>
  <TotalTime>121</TotalTime>
  <Words>4289</Words>
  <Application>Microsoft Office PowerPoint</Application>
  <PresentationFormat>Προβολή στην οθόνη (4:3)</PresentationFormat>
  <Paragraphs>345</Paragraphs>
  <Slides>56</Slides>
  <Notes>19</Notes>
  <HiddenSlides>0</HiddenSlides>
  <MMClips>0</MMClips>
  <ScaleCrop>false</ScaleCrop>
  <HeadingPairs>
    <vt:vector size="4" baseType="variant">
      <vt:variant>
        <vt:lpstr>Θέμα</vt:lpstr>
      </vt:variant>
      <vt:variant>
        <vt:i4>4</vt:i4>
      </vt:variant>
      <vt:variant>
        <vt:lpstr>Τίτλοι διαφανειών</vt:lpstr>
      </vt:variant>
      <vt:variant>
        <vt:i4>56</vt:i4>
      </vt:variant>
    </vt:vector>
  </HeadingPairs>
  <TitlesOfParts>
    <vt:vector size="60" baseType="lpstr">
      <vt:lpstr>OC_template_new</vt:lpstr>
      <vt:lpstr>OC_template_new 2</vt:lpstr>
      <vt:lpstr>OC_template_updated</vt:lpstr>
      <vt:lpstr>1_OC_template_updated</vt:lpstr>
      <vt:lpstr>Κλινική Άσκηση στη Φυσικοθεραπεία Μυοσκελετικών Κακώσεων και Παθήσεων</vt:lpstr>
      <vt:lpstr>Αρθροπλαστική Ώμου  Προεγχειρητική Προετοιμασία</vt:lpstr>
      <vt:lpstr>Προεγχειρητική Προετοιμασία  [1/2] </vt:lpstr>
      <vt:lpstr>Προεγχειρητική Προετοιμασία  [2/2] </vt:lpstr>
      <vt:lpstr>Αρθροπλαστική Ώμου Μετεγχειρητική Φυσικοθεραπευτική Αποκατάσταση</vt:lpstr>
      <vt:lpstr>Αρθροπλαστική του Ώμου </vt:lpstr>
      <vt:lpstr>Ανατομική Αρθροπλαστική Ώμου Περίοδος Μέγιστης Προστασίας</vt:lpstr>
      <vt:lpstr>Περίοδος Μέγιστης Προστασίας</vt:lpstr>
      <vt:lpstr>Περίοδος Μέγιστης Προστασίας  Επισημάνσεις [1/7]</vt:lpstr>
      <vt:lpstr>Περίοδος Μέγιστης Προστασίας  Επισημάνσεις [2/7]</vt:lpstr>
      <vt:lpstr>Περίοδος Μέγιστης Προστασίας  Επισημάνσεις [3/7]</vt:lpstr>
      <vt:lpstr>Περίοδος Μέγιστης Προστασίας  Επισημάνσεις [4/7]</vt:lpstr>
      <vt:lpstr>Περίοδος Μέγιστης Προστασίας  Επισημάνσεις [5/7]</vt:lpstr>
      <vt:lpstr>Περίοδος Μέγιστης Προστασίας  Επισημάνσεις [6/7]</vt:lpstr>
      <vt:lpstr>Περίοδος Μέγιστης Προστασίας  Επισημάνσεις [7/7]</vt:lpstr>
      <vt:lpstr>Περίοδος Μέγιστης Προστασίας  Κινησιοθεραπεία [1/7]</vt:lpstr>
      <vt:lpstr>Περίοδος Μέγιστης Προστασίας   Κινησιοθεραπεία [2/7]</vt:lpstr>
      <vt:lpstr>Περίοδος Μέγιστης Προστασίας   Κινησιοθεραπεία [3/7]</vt:lpstr>
      <vt:lpstr>Περίοδος Μέγιστης Προστασίας   Κινησιοθεραπεία [4/7]</vt:lpstr>
      <vt:lpstr>Περίοδος Μέγιστης Προστασίας   Κινησιοθεραπεία [5/7]</vt:lpstr>
      <vt:lpstr>Περίοδος Μέγιστης Προστασίας   Κινησιοθεραπεία [6/7]</vt:lpstr>
      <vt:lpstr>Περίοδος Μέγιστης Προστασίας   Κινησιοθεραπεία [7/7]</vt:lpstr>
      <vt:lpstr>Περίοδος Μέγιστης Προστασίας   Κινησιοθεραπεία - Πρώιμη Ενδυνάμωση [1/5]</vt:lpstr>
      <vt:lpstr>Περίοδος Μέγιστης Προστασίας   Κινησιοθεραπεία - Πρώιμη Ενδυνάμωση [2/5]</vt:lpstr>
      <vt:lpstr>Περίοδος Μέγιστης Προστασίας   Κινησιοθεραπεία - Πρώιμη Ενδυνάμωση [3/5]</vt:lpstr>
      <vt:lpstr>Περίοδος Μέγιστης Προστασίας   Κινησιοθεραπεία - Πρώιμη Ενδυνάμωση [4/5]</vt:lpstr>
      <vt:lpstr>Περίοδος Μέγιστης Προστασίας   Κινησιοθεραπεία - Πρώιμη Ενδυνάμωση [5/5]</vt:lpstr>
      <vt:lpstr>Ανατομική Αρθροπλαστική Ώμου Περίοδος Μερικής Προστασίας</vt:lpstr>
      <vt:lpstr>Περίοδος Μερικής Προστασίας  </vt:lpstr>
      <vt:lpstr>Περίοδος Μερικής Προστασίας  Επισημάνσεις [1/2] </vt:lpstr>
      <vt:lpstr>Περίοδος Μερικής Προστασίας  Επισημάνσεις [2/2] </vt:lpstr>
      <vt:lpstr>Περίοδος Μερικής Προστασίας Κινησιοθεραπεία  [1/3] </vt:lpstr>
      <vt:lpstr>Περίοδος Μερικής Προστασίας Κινησιοθεραπεία  [2/3] </vt:lpstr>
      <vt:lpstr>Περίοδος Μερικής Προστασίας Κινησιοθεραπεία  [3/3] </vt:lpstr>
      <vt:lpstr>Περίοδος Μερικής Προστασίας  Κινησιοθεραπεία - Μέτρια Ενδυνάμωση</vt:lpstr>
      <vt:lpstr>Περίοδος Μερικής Προστασίας  Κινησιοθεραπεία - Μέγιστη Ενδυνάμωση [1/4]</vt:lpstr>
      <vt:lpstr>Περίοδος Μερικής Προστασίας  Κινησιοθεραπεία - Μέγιστη Ενδυνάμωση [2/4]</vt:lpstr>
      <vt:lpstr>Περίοδος Μερικής Προστασίας  Κινησιοθεραπεία - Μέγιστη Ενδυνάμωση [3/4]</vt:lpstr>
      <vt:lpstr>Περίοδος Μερικής Προστασίας  Κινησιοθεραπεία - Μέγιστη Ενδυνάμωση [4/4]</vt:lpstr>
      <vt:lpstr>Ανατομική Αρθροπλαστική Ώμου Περίοδος Ελεύθερων Δραστηριοτήτων </vt:lpstr>
      <vt:lpstr> Περίοδος Ελεύθερων Δραστηριοτήτων  </vt:lpstr>
      <vt:lpstr>Περίοδος Ελεύθερων Δραστηριοτήτων Λειτουργική Αποκατάσταση [1/3]</vt:lpstr>
      <vt:lpstr>Περίοδος Ελεύθερων Δραστηριοτήτων  Λειτουργική Αποκατάσταση [2/3]</vt:lpstr>
      <vt:lpstr>Περίοδος Ελεύθερων Δραστηριοτήτων  Λειτουργική Αποκατάσταση [3/3]</vt:lpstr>
      <vt:lpstr>Ανάστροφη Αρθροπλαστική Ώμου Μετεγχειρητική Φυσικοθεραπευτική Αποκατάσταση</vt:lpstr>
      <vt:lpstr>Ανάστροφη Αρθροπλαστική Ώμου</vt:lpstr>
      <vt:lpstr>Ανάστροφη Αρθροπλαστική Ώμου Επισημάνσεις  [1/3]</vt:lpstr>
      <vt:lpstr>Ανάστροφη Αρθροπλαστική Ώμου Επισημάνσεις  [2/3]</vt:lpstr>
      <vt:lpstr>Ανάστροφη Αρθροπλαστική Ώμου Επισημάνσεις  [3/3]</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Κλινική Άσκηση στη Φυσικοθεραπεία Μυοσκελετικών Κακώσεων και Παθήσεων</dc:title>
  <dc:creator>opencourses@teiath.gr</dc:creator>
  <cp:lastModifiedBy>natasakar new</cp:lastModifiedBy>
  <cp:revision>15</cp:revision>
  <dcterms:created xsi:type="dcterms:W3CDTF">2015-01-12T11:00:15Z</dcterms:created>
  <dcterms:modified xsi:type="dcterms:W3CDTF">2015-03-27T14:10:44Z</dcterms:modified>
</cp:coreProperties>
</file>