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52"/>
  </p:notesMasterIdLst>
  <p:handoutMasterIdLst>
    <p:handoutMasterId r:id="rId53"/>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310" r:id="rId32"/>
    <p:sldId id="308" r:id="rId33"/>
    <p:sldId id="297" r:id="rId34"/>
    <p:sldId id="309" r:id="rId35"/>
    <p:sldId id="298" r:id="rId36"/>
    <p:sldId id="299" r:id="rId37"/>
    <p:sldId id="311" r:id="rId38"/>
    <p:sldId id="300" r:id="rId39"/>
    <p:sldId id="301" r:id="rId40"/>
    <p:sldId id="302" r:id="rId41"/>
    <p:sldId id="303" r:id="rId42"/>
    <p:sldId id="304" r:id="rId43"/>
    <p:sldId id="305" r:id="rId44"/>
    <p:sldId id="306" r:id="rId45"/>
    <p:sldId id="257" r:id="rId46"/>
    <p:sldId id="262" r:id="rId47"/>
    <p:sldId id="264" r:id="rId48"/>
    <p:sldId id="265" r:id="rId49"/>
    <p:sldId id="266" r:id="rId50"/>
    <p:sldId id="261" r:id="rId51"/>
  </p:sldIdLst>
  <p:sldSz cx="9144000" cy="6858000" type="screen4x3"/>
  <p:notesSz cx="7104063" cy="10234613"/>
  <p:custDataLst>
    <p:tags r:id="rId5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8" d="100"/>
          <a:sy n="108" d="100"/>
        </p:scale>
        <p:origin x="-1790"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22/9/2015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22/9/2015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 Θέση εικόνας διαφάνειας"/>
          <p:cNvSpPr>
            <a:spLocks noGrp="1" noRot="1" noChangeAspect="1" noTextEdit="1"/>
          </p:cNvSpPr>
          <p:nvPr>
            <p:ph type="sldImg"/>
          </p:nvPr>
        </p:nvSpPr>
        <p:spPr>
          <a:ln/>
        </p:spPr>
      </p:sp>
      <p:sp>
        <p:nvSpPr>
          <p:cNvPr id="3" name="2 - Θέση σημειώσεων"/>
          <p:cNvSpPr>
            <a:spLocks noGrp="1"/>
          </p:cNvSpPr>
          <p:nvPr>
            <p:ph type="body" idx="1"/>
          </p:nvPr>
        </p:nvSpPr>
        <p:spPr/>
        <p:txBody>
          <a:bodyPr>
            <a:normAutofit/>
          </a:bodyPr>
          <a:lstStyle/>
          <a:p>
            <a:pPr eaLnBrk="1" fontAlgn="auto" hangingPunct="1">
              <a:spcBef>
                <a:spcPts val="0"/>
              </a:spcBef>
              <a:spcAft>
                <a:spcPts val="0"/>
              </a:spcAft>
              <a:defRPr/>
            </a:pPr>
            <a:endParaRPr lang="el-GR" dirty="0"/>
          </a:p>
        </p:txBody>
      </p:sp>
      <p:sp>
        <p:nvSpPr>
          <p:cNvPr id="7270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804986" indent="-309610" eaLnBrk="0" hangingPunct="0">
              <a:spcBef>
                <a:spcPct val="30000"/>
              </a:spcBef>
              <a:defRPr sz="1300">
                <a:solidFill>
                  <a:schemeClr val="tx1"/>
                </a:solidFill>
                <a:latin typeface="Arial" charset="0"/>
              </a:defRPr>
            </a:lvl2pPr>
            <a:lvl3pPr marL="1238441" indent="-247688" eaLnBrk="0" hangingPunct="0">
              <a:spcBef>
                <a:spcPct val="30000"/>
              </a:spcBef>
              <a:defRPr sz="1300">
                <a:solidFill>
                  <a:schemeClr val="tx1"/>
                </a:solidFill>
                <a:latin typeface="Arial" charset="0"/>
              </a:defRPr>
            </a:lvl3pPr>
            <a:lvl4pPr marL="1733817" indent="-247688" eaLnBrk="0" hangingPunct="0">
              <a:spcBef>
                <a:spcPct val="30000"/>
              </a:spcBef>
              <a:defRPr sz="1300">
                <a:solidFill>
                  <a:schemeClr val="tx1"/>
                </a:solidFill>
                <a:latin typeface="Arial" charset="0"/>
              </a:defRPr>
            </a:lvl4pPr>
            <a:lvl5pPr marL="2229193" indent="-247688" eaLnBrk="0" hangingPunct="0">
              <a:spcBef>
                <a:spcPct val="30000"/>
              </a:spcBef>
              <a:defRPr sz="1300">
                <a:solidFill>
                  <a:schemeClr val="tx1"/>
                </a:solidFill>
                <a:latin typeface="Arial" charset="0"/>
              </a:defRPr>
            </a:lvl5pPr>
            <a:lvl6pPr marL="2724569" indent="-247688" eaLnBrk="0" fontAlgn="base" hangingPunct="0">
              <a:spcBef>
                <a:spcPct val="30000"/>
              </a:spcBef>
              <a:spcAft>
                <a:spcPct val="0"/>
              </a:spcAft>
              <a:defRPr sz="1300">
                <a:solidFill>
                  <a:schemeClr val="tx1"/>
                </a:solidFill>
                <a:latin typeface="Arial" charset="0"/>
              </a:defRPr>
            </a:lvl6pPr>
            <a:lvl7pPr marL="3219945" indent="-247688" eaLnBrk="0" fontAlgn="base" hangingPunct="0">
              <a:spcBef>
                <a:spcPct val="30000"/>
              </a:spcBef>
              <a:spcAft>
                <a:spcPct val="0"/>
              </a:spcAft>
              <a:defRPr sz="1300">
                <a:solidFill>
                  <a:schemeClr val="tx1"/>
                </a:solidFill>
                <a:latin typeface="Arial" charset="0"/>
              </a:defRPr>
            </a:lvl7pPr>
            <a:lvl8pPr marL="3715322" indent="-247688" eaLnBrk="0" fontAlgn="base" hangingPunct="0">
              <a:spcBef>
                <a:spcPct val="30000"/>
              </a:spcBef>
              <a:spcAft>
                <a:spcPct val="0"/>
              </a:spcAft>
              <a:defRPr sz="1300">
                <a:solidFill>
                  <a:schemeClr val="tx1"/>
                </a:solidFill>
                <a:latin typeface="Arial" charset="0"/>
              </a:defRPr>
            </a:lvl8pPr>
            <a:lvl9pPr marL="4210698" indent="-247688"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DF1CFBDA-BD6B-458A-8E3B-C632410EA679}" type="slidenum">
              <a:rPr lang="el-GR" altLang="el-GR" smtClean="0">
                <a:solidFill>
                  <a:srgbClr val="000000"/>
                </a:solidFill>
              </a:rPr>
              <a:pPr eaLnBrk="1" hangingPunct="1">
                <a:spcBef>
                  <a:spcPct val="0"/>
                </a:spcBef>
              </a:pPr>
              <a:t>1</a:t>
            </a:fld>
            <a:endParaRPr lang="el-GR" altLang="el-GR"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fld id="{1F6B0A18-9520-41B2-85F3-7795A00B962E}" type="datetime4">
              <a:rPr lang="en-US"/>
              <a:pPr>
                <a:defRPr/>
              </a:pPr>
              <a:t>September 22, 2015</a:t>
            </a:fld>
            <a:endParaRPr lang="en-US" dirty="0"/>
          </a:p>
        </p:txBody>
      </p:sp>
      <p:sp>
        <p:nvSpPr>
          <p:cNvPr id="3" name="Θέση υποσέλιδου 4"/>
          <p:cNvSpPr>
            <a:spLocks noGrp="1"/>
          </p:cNvSpPr>
          <p:nvPr>
            <p:ph type="ftr" sz="quarter" idx="11"/>
          </p:nvPr>
        </p:nvSpPr>
        <p:spPr/>
        <p:txBody>
          <a:bodyPr/>
          <a:lstStyle>
            <a:lvl1pPr>
              <a:defRPr/>
            </a:lvl1pPr>
          </a:lstStyle>
          <a:p>
            <a:pPr>
              <a:defRPr/>
            </a:pPr>
            <a:endParaRPr lang="en-US"/>
          </a:p>
        </p:txBody>
      </p:sp>
      <p:sp>
        <p:nvSpPr>
          <p:cNvPr id="4" name="Θέση αριθμού διαφάνειας 5"/>
          <p:cNvSpPr>
            <a:spLocks noGrp="1"/>
          </p:cNvSpPr>
          <p:nvPr>
            <p:ph type="sldNum" sz="quarter" idx="12"/>
          </p:nvPr>
        </p:nvSpPr>
        <p:spPr/>
        <p:txBody>
          <a:bodyPr/>
          <a:lstStyle>
            <a:lvl1pPr>
              <a:defRPr/>
            </a:lvl1pPr>
          </a:lstStyle>
          <a:p>
            <a:pPr>
              <a:defRPr/>
            </a:pPr>
            <a:fld id="{50B7A4C9-430E-4889-90F4-EEFCA8DA7F4F}" type="slidenum">
              <a:rPr lang="en-US"/>
              <a:pPr>
                <a:defRPr/>
              </a:pPr>
              <a:t>‹#›</a:t>
            </a:fld>
            <a:endParaRPr lang="en-US" dirty="0"/>
          </a:p>
        </p:txBody>
      </p:sp>
    </p:spTree>
    <p:extLst>
      <p:ext uri="{BB962C8B-B14F-4D97-AF65-F5344CB8AC3E}">
        <p14:creationId xmlns:p14="http://schemas.microsoft.com/office/powerpoint/2010/main" val="250913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B82"/>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B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imagesbuddy.com/img/purple-day/page/9/"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pixabay.com/en/users/platinumportfolio/" TargetMode="External"/><Relationship Id="rId3" Type="http://schemas.openxmlformats.org/officeDocument/2006/relationships/image" Target="../media/image8.jpeg"/><Relationship Id="rId7" Type="http://schemas.openxmlformats.org/officeDocument/2006/relationships/hyperlink" Target="http://pixabay.com/en/photos/swim/"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pixabay.com/en/users/cegoh/" TargetMode="External"/><Relationship Id="rId11" Type="http://schemas.openxmlformats.org/officeDocument/2006/relationships/hyperlink" Target="http://pixabay.com/go/?t=/service/terms/#download_terms" TargetMode="External"/><Relationship Id="rId5" Type="http://schemas.openxmlformats.org/officeDocument/2006/relationships/hyperlink" Target="http://pixabay.com/en/photos/cycling/" TargetMode="External"/><Relationship Id="rId10" Type="http://schemas.openxmlformats.org/officeDocument/2006/relationships/hyperlink" Target="http://pixabay.com/en/users/PublicDomainPictures/" TargetMode="External"/><Relationship Id="rId4" Type="http://schemas.openxmlformats.org/officeDocument/2006/relationships/image" Target="../media/image9.jpeg"/><Relationship Id="rId9" Type="http://schemas.openxmlformats.org/officeDocument/2006/relationships/hyperlink" Target="http://pixabay.com/en/photos/rider/"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pixabay.com/en/photos/ski/" TargetMode="External"/><Relationship Id="rId3" Type="http://schemas.openxmlformats.org/officeDocument/2006/relationships/image" Target="../media/image11.jpeg"/><Relationship Id="rId7" Type="http://schemas.openxmlformats.org/officeDocument/2006/relationships/hyperlink" Target="http://pixabay.com/en/users/tpsdave/"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pixabay.com/en/photos/boxing/" TargetMode="External"/><Relationship Id="rId5" Type="http://schemas.openxmlformats.org/officeDocument/2006/relationships/hyperlink" Target="http://pixabay.com/en/photos/hockey/" TargetMode="External"/><Relationship Id="rId10" Type="http://schemas.openxmlformats.org/officeDocument/2006/relationships/hyperlink" Target="http://pixabay.com/go/?t=/service/terms/#download_terms" TargetMode="External"/><Relationship Id="rId4" Type="http://schemas.openxmlformats.org/officeDocument/2006/relationships/image" Target="../media/image12.jpeg"/><Relationship Id="rId9" Type="http://schemas.openxmlformats.org/officeDocument/2006/relationships/hyperlink" Target="http://pixabay.com/en/users/PublicDomainPictur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emedicinehealth.com/script/main/hp.asp" TargetMode="External"/><Relationship Id="rId2" Type="http://schemas.openxmlformats.org/officeDocument/2006/relationships/hyperlink" Target="https://www.epilepsy.org.uk/" TargetMode="External"/><Relationship Id="rId1" Type="http://schemas.openxmlformats.org/officeDocument/2006/relationships/slideLayout" Target="../slideLayouts/slideLayout2.xml"/><Relationship Id="rId5" Type="http://schemas.openxmlformats.org/officeDocument/2006/relationships/hyperlink" Target="http://dipe.kav.sch.gr/" TargetMode="External"/><Relationship Id="rId4" Type="http://schemas.openxmlformats.org/officeDocument/2006/relationships/hyperlink" Target="http://www.iatrikionline.gr/"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Προσαρμοσμένη κινητική δραστηριότητα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70000" lnSpcReduction="20000"/>
          </a:bodyPr>
          <a:lstStyle/>
          <a:p>
            <a:pPr>
              <a:defRPr/>
            </a:pPr>
            <a:r>
              <a:rPr lang="el-GR" sz="3500" b="1" dirty="0" smtClean="0"/>
              <a:t>Ενότητα </a:t>
            </a:r>
            <a:r>
              <a:rPr lang="en-US" sz="3500" b="1" dirty="0" smtClean="0"/>
              <a:t>11</a:t>
            </a:r>
            <a:r>
              <a:rPr lang="el-GR" sz="3500" dirty="0" smtClean="0"/>
              <a:t>:</a:t>
            </a:r>
            <a:r>
              <a:rPr lang="en-US" sz="3500" dirty="0" smtClean="0"/>
              <a:t> </a:t>
            </a:r>
            <a:r>
              <a:rPr lang="el-GR" altLang="el-GR" sz="3500" dirty="0">
                <a:ea typeface="ＭＳ Ｐゴシック" charset="-128"/>
              </a:rPr>
              <a:t>Επιληψία και Προσαρμοσμένη Κινητική </a:t>
            </a:r>
            <a:r>
              <a:rPr lang="el-GR" altLang="el-GR" sz="3500" dirty="0" smtClean="0">
                <a:ea typeface="ＭＳ Ｐゴシック" charset="-128"/>
              </a:rPr>
              <a:t>Δραστηριότητα</a:t>
            </a:r>
          </a:p>
          <a:p>
            <a:pPr>
              <a:defRPr/>
            </a:pPr>
            <a:endParaRPr lang="el-GR" altLang="el-GR" sz="2800" dirty="0">
              <a:ea typeface="ＭＳ Ｐゴシック" charset="-128"/>
            </a:endParaRPr>
          </a:p>
          <a:p>
            <a:pPr>
              <a:spcBef>
                <a:spcPts val="0"/>
              </a:spcBef>
            </a:pPr>
            <a:r>
              <a:rPr lang="el-GR" altLang="el-GR" sz="3100" dirty="0" err="1" smtClean="0">
                <a:ea typeface="ＭＳ Ｐゴシック" charset="-128"/>
              </a:rPr>
              <a:t>Γραμματοπούλου</a:t>
            </a:r>
            <a:r>
              <a:rPr lang="el-GR" altLang="el-GR" sz="3100" dirty="0" smtClean="0">
                <a:ea typeface="ＭＳ Ｐゴシック" charset="-128"/>
              </a:rPr>
              <a:t> Ειρήνη, </a:t>
            </a:r>
            <a:r>
              <a:rPr lang="el-GR" altLang="el-GR" sz="3100" dirty="0" smtClean="0">
                <a:ea typeface="ＭＳ Ｐゴシック" charset="-128"/>
              </a:rPr>
              <a:t>Αναπληρώτρια </a:t>
            </a:r>
            <a:r>
              <a:rPr lang="el-GR" altLang="el-GR" sz="3100" dirty="0">
                <a:ea typeface="ＭＳ Ｐゴシック" charset="-128"/>
              </a:rPr>
              <a:t>Καθηγήτρια </a:t>
            </a:r>
          </a:p>
          <a:p>
            <a:pPr>
              <a:defRPr/>
            </a:pPr>
            <a:r>
              <a:rPr lang="el-GR" altLang="el-GR" sz="3100" dirty="0" smtClean="0">
                <a:ea typeface="ＭＳ Ｐゴシック" charset="-128"/>
              </a:rPr>
              <a:t>Τμήμα Φυσικοθεραπείας</a:t>
            </a:r>
            <a:endParaRPr lang="el-GR" altLang="el-GR" sz="3100" dirty="0">
              <a:ea typeface="ＭＳ Ｐゴシック" charset="-128"/>
            </a:endParaRPr>
          </a:p>
          <a:p>
            <a:pPr>
              <a:spcBef>
                <a:spcPts val="0"/>
              </a:spcBef>
            </a:pP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noAutofit/>
          </a:bodyPr>
          <a:lstStyle/>
          <a:p>
            <a:pPr eaLnBrk="1" hangingPunct="1"/>
            <a:r>
              <a:rPr lang="el-GR" altLang="el-GR" sz="3600" dirty="0" err="1" smtClean="0"/>
              <a:t>Εκλυτικοί</a:t>
            </a:r>
            <a:r>
              <a:rPr lang="el-GR" altLang="el-GR" sz="3600" dirty="0" smtClean="0"/>
              <a:t> παράγοντες επιληπτικών κρίσεων</a:t>
            </a:r>
          </a:p>
        </p:txBody>
      </p:sp>
      <p:sp>
        <p:nvSpPr>
          <p:cNvPr id="313347" name="Rectangle 3"/>
          <p:cNvSpPr>
            <a:spLocks noGrp="1" noChangeArrowheads="1"/>
          </p:cNvSpPr>
          <p:nvPr>
            <p:ph idx="1"/>
          </p:nvPr>
        </p:nvSpPr>
        <p:spPr/>
        <p:txBody>
          <a:bodyPr rtlCol="0">
            <a:normAutofit fontScale="92500" lnSpcReduction="20000"/>
          </a:bodyPr>
          <a:lstStyle/>
          <a:p>
            <a:pPr eaLnBrk="1" fontAlgn="auto" hangingPunct="1">
              <a:lnSpc>
                <a:spcPct val="80000"/>
              </a:lnSpc>
              <a:spcAft>
                <a:spcPts val="0"/>
              </a:spcAft>
              <a:buFont typeface="Arial" panose="020B0604020202020204" pitchFamily="34" charset="0"/>
              <a:buChar char="•"/>
              <a:defRPr/>
            </a:pPr>
            <a:endParaRPr lang="el-GR" altLang="el-GR" sz="2600" dirty="0" smtClean="0"/>
          </a:p>
          <a:p>
            <a:pPr eaLnBrk="1" fontAlgn="auto" hangingPunct="1">
              <a:lnSpc>
                <a:spcPct val="80000"/>
              </a:lnSpc>
              <a:spcAft>
                <a:spcPts val="0"/>
              </a:spcAft>
              <a:buFont typeface="Arial" panose="020B0604020202020204" pitchFamily="34" charset="0"/>
              <a:buChar char="•"/>
              <a:defRPr/>
            </a:pPr>
            <a:r>
              <a:rPr lang="el-GR" altLang="el-GR" sz="2600" dirty="0" smtClean="0"/>
              <a:t>Στέρηση ύπνου </a:t>
            </a:r>
          </a:p>
          <a:p>
            <a:pPr eaLnBrk="1" fontAlgn="auto" hangingPunct="1">
              <a:lnSpc>
                <a:spcPct val="80000"/>
              </a:lnSpc>
              <a:spcAft>
                <a:spcPts val="0"/>
              </a:spcAft>
              <a:buFont typeface="Arial" panose="020B0604020202020204" pitchFamily="34" charset="0"/>
              <a:buChar char="•"/>
              <a:defRPr/>
            </a:pPr>
            <a:endParaRPr lang="el-GR" altLang="el-GR" sz="2600" dirty="0" smtClean="0"/>
          </a:p>
          <a:p>
            <a:pPr eaLnBrk="1" fontAlgn="auto" hangingPunct="1">
              <a:lnSpc>
                <a:spcPct val="80000"/>
              </a:lnSpc>
              <a:spcAft>
                <a:spcPts val="0"/>
              </a:spcAft>
              <a:buFont typeface="Arial" panose="020B0604020202020204" pitchFamily="34" charset="0"/>
              <a:buChar char="•"/>
              <a:defRPr/>
            </a:pPr>
            <a:r>
              <a:rPr lang="el-GR" altLang="el-GR" sz="2600" dirty="0" smtClean="0"/>
              <a:t>Στέρηση αλκοόλης</a:t>
            </a:r>
          </a:p>
          <a:p>
            <a:pPr eaLnBrk="1" fontAlgn="auto" hangingPunct="1">
              <a:lnSpc>
                <a:spcPct val="80000"/>
              </a:lnSpc>
              <a:spcAft>
                <a:spcPts val="0"/>
              </a:spcAft>
              <a:buFont typeface="Arial" panose="020B0604020202020204" pitchFamily="34" charset="0"/>
              <a:buChar char="•"/>
              <a:defRPr/>
            </a:pPr>
            <a:endParaRPr lang="el-GR" altLang="el-GR" sz="2600" dirty="0" smtClean="0"/>
          </a:p>
          <a:p>
            <a:pPr eaLnBrk="1" fontAlgn="auto" hangingPunct="1">
              <a:lnSpc>
                <a:spcPct val="80000"/>
              </a:lnSpc>
              <a:spcAft>
                <a:spcPts val="0"/>
              </a:spcAft>
              <a:buFont typeface="Arial" panose="020B0604020202020204" pitchFamily="34" charset="0"/>
              <a:buChar char="•"/>
              <a:defRPr/>
            </a:pPr>
            <a:r>
              <a:rPr lang="el-GR" altLang="el-GR" sz="2600" dirty="0" smtClean="0"/>
              <a:t>Υπερβολική λήψη αλκοόλης</a:t>
            </a:r>
          </a:p>
          <a:p>
            <a:pPr eaLnBrk="1" fontAlgn="auto" hangingPunct="1">
              <a:lnSpc>
                <a:spcPct val="80000"/>
              </a:lnSpc>
              <a:spcAft>
                <a:spcPts val="0"/>
              </a:spcAft>
              <a:buFont typeface="Arial" panose="020B0604020202020204" pitchFamily="34" charset="0"/>
              <a:buChar char="•"/>
              <a:defRPr/>
            </a:pPr>
            <a:endParaRPr lang="el-GR" altLang="el-GR" sz="2600" dirty="0" smtClean="0"/>
          </a:p>
          <a:p>
            <a:pPr eaLnBrk="1" fontAlgn="auto" hangingPunct="1">
              <a:lnSpc>
                <a:spcPct val="80000"/>
              </a:lnSpc>
              <a:spcAft>
                <a:spcPts val="0"/>
              </a:spcAft>
              <a:buFont typeface="Arial" panose="020B0604020202020204" pitchFamily="34" charset="0"/>
              <a:buChar char="•"/>
              <a:defRPr/>
            </a:pPr>
            <a:r>
              <a:rPr lang="el-GR" altLang="el-GR" sz="2600" dirty="0" smtClean="0"/>
              <a:t>Υπερβολική κούραση </a:t>
            </a:r>
          </a:p>
          <a:p>
            <a:pPr eaLnBrk="1" fontAlgn="auto" hangingPunct="1">
              <a:lnSpc>
                <a:spcPct val="80000"/>
              </a:lnSpc>
              <a:spcAft>
                <a:spcPts val="0"/>
              </a:spcAft>
              <a:buFont typeface="Arial" panose="020B0604020202020204" pitchFamily="34" charset="0"/>
              <a:buChar char="•"/>
              <a:defRPr/>
            </a:pPr>
            <a:endParaRPr lang="el-GR" altLang="el-GR" sz="2600" dirty="0" smtClean="0"/>
          </a:p>
          <a:p>
            <a:pPr eaLnBrk="1" fontAlgn="auto" hangingPunct="1">
              <a:lnSpc>
                <a:spcPct val="80000"/>
              </a:lnSpc>
              <a:spcAft>
                <a:spcPts val="0"/>
              </a:spcAft>
              <a:buFont typeface="Arial" panose="020B0604020202020204" pitchFamily="34" charset="0"/>
              <a:buChar char="•"/>
              <a:defRPr/>
            </a:pPr>
            <a:r>
              <a:rPr lang="el-GR" altLang="el-GR" sz="2600" dirty="0" smtClean="0"/>
              <a:t>Πυρετός, ηλίαση</a:t>
            </a:r>
          </a:p>
          <a:p>
            <a:pPr eaLnBrk="1" fontAlgn="auto" hangingPunct="1">
              <a:lnSpc>
                <a:spcPct val="80000"/>
              </a:lnSpc>
              <a:spcAft>
                <a:spcPts val="0"/>
              </a:spcAft>
              <a:buFont typeface="Arial" panose="020B0604020202020204" pitchFamily="34" charset="0"/>
              <a:buChar char="•"/>
              <a:defRPr/>
            </a:pPr>
            <a:endParaRPr lang="el-GR" altLang="el-GR" sz="2600" dirty="0" smtClean="0"/>
          </a:p>
          <a:p>
            <a:pPr eaLnBrk="1" fontAlgn="auto" hangingPunct="1">
              <a:lnSpc>
                <a:spcPct val="80000"/>
              </a:lnSpc>
              <a:spcAft>
                <a:spcPts val="0"/>
              </a:spcAft>
              <a:buFont typeface="Arial" panose="020B0604020202020204" pitchFamily="34" charset="0"/>
              <a:buChar char="•"/>
              <a:defRPr/>
            </a:pPr>
            <a:r>
              <a:rPr lang="el-GR" altLang="el-GR" sz="2600" dirty="0" smtClean="0"/>
              <a:t>Υπεραερισμός (</a:t>
            </a:r>
            <a:r>
              <a:rPr lang="el-GR" altLang="el-GR" sz="2600" dirty="0" err="1" smtClean="0"/>
              <a:t>υποκαπνία</a:t>
            </a:r>
            <a:r>
              <a:rPr lang="el-GR" altLang="el-GR" sz="2600" dirty="0" smtClean="0"/>
              <a:t>, </a:t>
            </a:r>
            <a:r>
              <a:rPr lang="el-GR" altLang="el-GR" sz="2600" dirty="0" err="1" smtClean="0"/>
              <a:t>αλκάλωση</a:t>
            </a:r>
            <a:r>
              <a:rPr lang="el-GR" altLang="el-GR" sz="2600" dirty="0" smtClean="0"/>
              <a:t>)</a:t>
            </a:r>
          </a:p>
          <a:p>
            <a:pPr eaLnBrk="1" fontAlgn="auto" hangingPunct="1">
              <a:lnSpc>
                <a:spcPct val="80000"/>
              </a:lnSpc>
              <a:spcAft>
                <a:spcPts val="0"/>
              </a:spcAft>
              <a:buFont typeface="Arial" panose="020B0604020202020204" pitchFamily="34" charset="0"/>
              <a:buChar char="•"/>
              <a:defRPr/>
            </a:pPr>
            <a:endParaRPr lang="el-GR" altLang="el-GR" sz="2600" dirty="0" smtClean="0"/>
          </a:p>
          <a:p>
            <a:pPr eaLnBrk="1" fontAlgn="auto" hangingPunct="1">
              <a:lnSpc>
                <a:spcPct val="80000"/>
              </a:lnSpc>
              <a:spcAft>
                <a:spcPts val="0"/>
              </a:spcAft>
              <a:buFont typeface="Arial" panose="020B0604020202020204" pitchFamily="34" charset="0"/>
              <a:buChar char="•"/>
              <a:defRPr/>
            </a:pPr>
            <a:r>
              <a:rPr lang="el-GR" altLang="el-GR" sz="2600" dirty="0" smtClean="0"/>
              <a:t>Φάρμακα (ινσουλίνη, αντικαταθλιπτικά)</a:t>
            </a:r>
          </a:p>
          <a:p>
            <a:pPr eaLnBrk="1" fontAlgn="auto" hangingPunct="1">
              <a:lnSpc>
                <a:spcPct val="80000"/>
              </a:lnSpc>
              <a:spcAft>
                <a:spcPts val="0"/>
              </a:spcAft>
              <a:buFont typeface="Arial" panose="020B0604020202020204" pitchFamily="34" charset="0"/>
              <a:buChar char="•"/>
              <a:defRPr/>
            </a:pPr>
            <a:endParaRPr lang="el-GR" altLang="el-GR" sz="2600" dirty="0" smtClean="0"/>
          </a:p>
          <a:p>
            <a:pPr eaLnBrk="1" fontAlgn="auto" hangingPunct="1">
              <a:lnSpc>
                <a:spcPct val="80000"/>
              </a:lnSpc>
              <a:spcAft>
                <a:spcPts val="0"/>
              </a:spcAft>
              <a:buFont typeface="Arial" panose="020B0604020202020204" pitchFamily="34" charset="0"/>
              <a:buChar char="•"/>
              <a:defRPr/>
            </a:pPr>
            <a:r>
              <a:rPr lang="el-GR" altLang="el-GR" sz="2600" dirty="0" smtClean="0"/>
              <a:t>Έμμηνος ρύση</a:t>
            </a:r>
            <a:r>
              <a:rPr lang="en-US" altLang="el-GR" sz="2600" dirty="0" smtClean="0"/>
              <a:t>                                         </a:t>
            </a:r>
            <a:r>
              <a:rPr lang="el-GR" altLang="el-GR" sz="1200" b="1" dirty="0" smtClean="0"/>
              <a:t>(</a:t>
            </a:r>
            <a:r>
              <a:rPr lang="el-GR" altLang="el-GR" sz="1200" b="1" dirty="0" err="1" smtClean="0"/>
              <a:t>Παντελιάδης</a:t>
            </a:r>
            <a:r>
              <a:rPr lang="el-GR" altLang="el-GR" sz="1200" b="1" dirty="0" smtClean="0"/>
              <a:t> 200</a:t>
            </a:r>
            <a:r>
              <a:rPr lang="en-US" altLang="el-GR" sz="1200" b="1" dirty="0" smtClean="0"/>
              <a:t>4</a:t>
            </a:r>
            <a:r>
              <a:rPr lang="el-GR" altLang="el-GR" sz="1200" b="1" dirty="0" smtClean="0"/>
              <a:t>)</a:t>
            </a:r>
            <a:endParaRPr lang="el-GR" altLang="el-GR" sz="1800" b="1" i="1" dirty="0" smtClean="0"/>
          </a:p>
        </p:txBody>
      </p:sp>
    </p:spTree>
    <p:extLst>
      <p:ext uri="{BB962C8B-B14F-4D97-AF65-F5344CB8AC3E}">
        <p14:creationId xmlns:p14="http://schemas.microsoft.com/office/powerpoint/2010/main" val="154843440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Τίτλος"/>
          <p:cNvSpPr>
            <a:spLocks noGrp="1"/>
          </p:cNvSpPr>
          <p:nvPr>
            <p:ph type="title"/>
          </p:nvPr>
        </p:nvSpPr>
        <p:spPr/>
        <p:txBody>
          <a:bodyPr>
            <a:normAutofit/>
          </a:bodyPr>
          <a:lstStyle/>
          <a:p>
            <a:pPr eaLnBrk="1" hangingPunct="1"/>
            <a:r>
              <a:rPr lang="el-GR" altLang="el-GR" sz="3600" dirty="0" smtClean="0"/>
              <a:t>Ταξινόμηση επιληπτικών κρίσεων </a:t>
            </a:r>
          </a:p>
        </p:txBody>
      </p:sp>
      <p:sp>
        <p:nvSpPr>
          <p:cNvPr id="38915" name="2 - Θέση περιεχομένου"/>
          <p:cNvSpPr>
            <a:spLocks noGrp="1"/>
          </p:cNvSpPr>
          <p:nvPr>
            <p:ph idx="1"/>
          </p:nvPr>
        </p:nvSpPr>
        <p:spPr>
          <a:xfrm>
            <a:off x="457200" y="1196752"/>
            <a:ext cx="8229600" cy="5472608"/>
          </a:xfrm>
        </p:spPr>
        <p:txBody>
          <a:bodyPr>
            <a:normAutofit fontScale="92500" lnSpcReduction="10000"/>
          </a:bodyPr>
          <a:lstStyle/>
          <a:p>
            <a:pPr marL="0" indent="0" eaLnBrk="1" hangingPunct="1">
              <a:lnSpc>
                <a:spcPct val="120000"/>
              </a:lnSpc>
              <a:spcBef>
                <a:spcPts val="0"/>
              </a:spcBef>
              <a:spcAft>
                <a:spcPts val="600"/>
              </a:spcAft>
              <a:buFont typeface="Arial" charset="0"/>
              <a:buNone/>
            </a:pPr>
            <a:r>
              <a:rPr lang="el-GR" altLang="el-GR" sz="2400" b="1" dirty="0" smtClean="0"/>
              <a:t>Α. Εστιακές (μερικές επιληψίες)</a:t>
            </a:r>
          </a:p>
          <a:p>
            <a:pPr marL="0" indent="0" eaLnBrk="1" hangingPunct="1">
              <a:lnSpc>
                <a:spcPct val="120000"/>
              </a:lnSpc>
              <a:spcBef>
                <a:spcPts val="0"/>
              </a:spcBef>
              <a:spcAft>
                <a:spcPts val="600"/>
              </a:spcAft>
              <a:buFont typeface="Arial" charset="0"/>
              <a:buNone/>
            </a:pPr>
            <a:r>
              <a:rPr lang="el-GR" altLang="el-GR" sz="2400" b="1" dirty="0" smtClean="0">
                <a:solidFill>
                  <a:srgbClr val="004B82"/>
                </a:solidFill>
              </a:rPr>
              <a:t>1. Απλές εστιακές κρίσεις</a:t>
            </a:r>
            <a:r>
              <a:rPr lang="el-GR" altLang="el-GR" sz="2400" dirty="0" smtClean="0">
                <a:solidFill>
                  <a:srgbClr val="004B82"/>
                </a:solidFill>
              </a:rPr>
              <a:t> (χωρίς διαταραχή συνείδησης)</a:t>
            </a:r>
          </a:p>
          <a:p>
            <a:pPr marL="0" indent="0" eaLnBrk="1" hangingPunct="1">
              <a:lnSpc>
                <a:spcPct val="120000"/>
              </a:lnSpc>
              <a:spcBef>
                <a:spcPts val="0"/>
              </a:spcBef>
              <a:spcAft>
                <a:spcPts val="600"/>
              </a:spcAft>
              <a:buFont typeface="Arial" charset="0"/>
              <a:buNone/>
            </a:pPr>
            <a:r>
              <a:rPr lang="el-GR" altLang="el-GR" sz="2400" dirty="0" smtClean="0"/>
              <a:t>1.1. Με κινητικά συμπτώματα</a:t>
            </a:r>
          </a:p>
          <a:p>
            <a:pPr marL="0" indent="0" eaLnBrk="1" hangingPunct="1">
              <a:lnSpc>
                <a:spcPct val="120000"/>
              </a:lnSpc>
              <a:spcBef>
                <a:spcPts val="0"/>
              </a:spcBef>
              <a:spcAft>
                <a:spcPts val="600"/>
              </a:spcAft>
              <a:buFont typeface="Arial" charset="0"/>
              <a:buNone/>
            </a:pPr>
            <a:r>
              <a:rPr lang="el-GR" altLang="el-GR" sz="2400" dirty="0" smtClean="0"/>
              <a:t>1.2. </a:t>
            </a:r>
            <a:r>
              <a:rPr lang="el-GR" altLang="el-GR" sz="2400" dirty="0" err="1" smtClean="0"/>
              <a:t>Mε</a:t>
            </a:r>
            <a:r>
              <a:rPr lang="el-GR" altLang="el-GR" sz="2400" dirty="0" smtClean="0"/>
              <a:t> </a:t>
            </a:r>
            <a:r>
              <a:rPr lang="el-GR" altLang="el-GR" sz="2400" dirty="0" err="1" smtClean="0"/>
              <a:t>σωματοαισθητικά</a:t>
            </a:r>
            <a:r>
              <a:rPr lang="el-GR" altLang="el-GR" sz="2400" dirty="0" smtClean="0"/>
              <a:t> συμπτώματα</a:t>
            </a:r>
          </a:p>
          <a:p>
            <a:pPr marL="0" indent="0" eaLnBrk="1" hangingPunct="1">
              <a:lnSpc>
                <a:spcPct val="120000"/>
              </a:lnSpc>
              <a:spcBef>
                <a:spcPts val="0"/>
              </a:spcBef>
              <a:spcAft>
                <a:spcPts val="600"/>
              </a:spcAft>
              <a:buFont typeface="Arial" charset="0"/>
              <a:buNone/>
            </a:pPr>
            <a:r>
              <a:rPr lang="el-GR" altLang="el-GR" sz="2400" dirty="0" smtClean="0"/>
              <a:t>1.3. Με συμπτώματα από το αυτόνομο</a:t>
            </a:r>
          </a:p>
          <a:p>
            <a:pPr marL="0" indent="0" eaLnBrk="1" hangingPunct="1">
              <a:lnSpc>
                <a:spcPct val="120000"/>
              </a:lnSpc>
              <a:spcBef>
                <a:spcPts val="0"/>
              </a:spcBef>
              <a:spcAft>
                <a:spcPts val="600"/>
              </a:spcAft>
              <a:buFont typeface="Arial" charset="0"/>
              <a:buNone/>
            </a:pPr>
            <a:r>
              <a:rPr lang="el-GR" altLang="el-GR" sz="2400" dirty="0" smtClean="0"/>
              <a:t>1.4. Με ψυχικά συμπτώματα</a:t>
            </a:r>
          </a:p>
          <a:p>
            <a:pPr marL="0" indent="0" eaLnBrk="1" hangingPunct="1">
              <a:lnSpc>
                <a:spcPct val="120000"/>
              </a:lnSpc>
              <a:spcBef>
                <a:spcPts val="0"/>
              </a:spcBef>
              <a:spcAft>
                <a:spcPts val="600"/>
              </a:spcAft>
              <a:buFont typeface="Arial" charset="0"/>
              <a:buNone/>
            </a:pPr>
            <a:r>
              <a:rPr lang="el-GR" altLang="el-GR" sz="2400" b="1" dirty="0" smtClean="0">
                <a:solidFill>
                  <a:srgbClr val="820000"/>
                </a:solidFill>
              </a:rPr>
              <a:t>2. Σύνθετες εστιακές κρίσεις </a:t>
            </a:r>
            <a:r>
              <a:rPr lang="el-GR" altLang="el-GR" sz="2400" dirty="0" smtClean="0"/>
              <a:t>(με διαταραχή συνείδησης)</a:t>
            </a:r>
          </a:p>
          <a:p>
            <a:pPr marL="0" indent="0" eaLnBrk="1" hangingPunct="1">
              <a:lnSpc>
                <a:spcPct val="120000"/>
              </a:lnSpc>
              <a:spcBef>
                <a:spcPts val="0"/>
              </a:spcBef>
              <a:spcAft>
                <a:spcPts val="600"/>
              </a:spcAft>
              <a:buFont typeface="Arial" charset="0"/>
              <a:buNone/>
            </a:pPr>
            <a:r>
              <a:rPr lang="el-GR" altLang="el-GR" sz="2400" dirty="0" smtClean="0"/>
              <a:t>2.1. Απλές εστιακές κρίσεις που μεταπίπτουν σε κρίσεις με διαταραχή της συνείδησης</a:t>
            </a:r>
          </a:p>
          <a:p>
            <a:pPr marL="0" indent="0" eaLnBrk="1" hangingPunct="1">
              <a:lnSpc>
                <a:spcPct val="120000"/>
              </a:lnSpc>
              <a:spcBef>
                <a:spcPts val="0"/>
              </a:spcBef>
              <a:spcAft>
                <a:spcPts val="600"/>
              </a:spcAft>
              <a:buFont typeface="Arial" charset="0"/>
              <a:buNone/>
            </a:pPr>
            <a:r>
              <a:rPr lang="el-GR" altLang="el-GR" sz="2400" dirty="0" smtClean="0"/>
              <a:t>2.2. Κρίσεις με διαταραχή της συνείδησης από την αρχή</a:t>
            </a:r>
          </a:p>
          <a:p>
            <a:pPr marL="0" indent="0" eaLnBrk="1" hangingPunct="1">
              <a:lnSpc>
                <a:spcPct val="120000"/>
              </a:lnSpc>
              <a:spcBef>
                <a:spcPts val="0"/>
              </a:spcBef>
              <a:spcAft>
                <a:spcPts val="600"/>
              </a:spcAft>
              <a:buFont typeface="Arial" charset="0"/>
              <a:buNone/>
            </a:pPr>
            <a:r>
              <a:rPr lang="el-GR" altLang="el-GR" sz="2400" b="1" dirty="0" smtClean="0">
                <a:solidFill>
                  <a:srgbClr val="820000"/>
                </a:solidFill>
              </a:rPr>
              <a:t>3. Εστιακές που εξελίσσονται </a:t>
            </a:r>
            <a:r>
              <a:rPr lang="el-GR" altLang="el-GR" sz="2400" b="1" dirty="0" err="1" smtClean="0">
                <a:solidFill>
                  <a:srgbClr val="820000"/>
                </a:solidFill>
              </a:rPr>
              <a:t>δευτεροπαθώς</a:t>
            </a:r>
            <a:r>
              <a:rPr lang="el-GR" altLang="el-GR" sz="2400" b="1" dirty="0" smtClean="0">
                <a:solidFill>
                  <a:srgbClr val="820000"/>
                </a:solidFill>
              </a:rPr>
              <a:t> σε γενικευμένες</a:t>
            </a:r>
            <a:endParaRPr lang="el-GR" altLang="el-GR" sz="2400" b="1" i="1" dirty="0" smtClean="0">
              <a:solidFill>
                <a:srgbClr val="820000"/>
              </a:solidFill>
            </a:endParaRPr>
          </a:p>
          <a:p>
            <a:pPr marL="0" indent="0" algn="r" eaLnBrk="1" hangingPunct="1">
              <a:buFont typeface="Arial" charset="0"/>
              <a:buNone/>
            </a:pPr>
            <a:r>
              <a:rPr lang="el-GR" altLang="el-GR" sz="1700" dirty="0" smtClean="0"/>
              <a:t>(</a:t>
            </a:r>
            <a:r>
              <a:rPr lang="el-GR" altLang="el-GR" sz="1700" dirty="0" err="1" smtClean="0"/>
              <a:t>Παντελιάδης</a:t>
            </a:r>
            <a:r>
              <a:rPr lang="el-GR" altLang="el-GR" sz="1700" dirty="0" smtClean="0"/>
              <a:t>, 2004)</a:t>
            </a:r>
          </a:p>
        </p:txBody>
      </p:sp>
    </p:spTree>
    <p:extLst>
      <p:ext uri="{BB962C8B-B14F-4D97-AF65-F5344CB8AC3E}">
        <p14:creationId xmlns:p14="http://schemas.microsoft.com/office/powerpoint/2010/main" val="3817801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Τίτλος"/>
          <p:cNvSpPr>
            <a:spLocks noGrp="1"/>
          </p:cNvSpPr>
          <p:nvPr>
            <p:ph type="title"/>
          </p:nvPr>
        </p:nvSpPr>
        <p:spPr/>
        <p:txBody>
          <a:bodyPr>
            <a:normAutofit/>
          </a:bodyPr>
          <a:lstStyle/>
          <a:p>
            <a:pPr eaLnBrk="1" hangingPunct="1"/>
            <a:r>
              <a:rPr lang="el-GR" altLang="el-GR" sz="3600" dirty="0" smtClean="0"/>
              <a:t>Ταξινόμηση επιληπτικών κρίσεων </a:t>
            </a:r>
          </a:p>
        </p:txBody>
      </p:sp>
      <p:sp>
        <p:nvSpPr>
          <p:cNvPr id="39939" name="2 - Θέση περιεχομένου"/>
          <p:cNvSpPr>
            <a:spLocks noGrp="1"/>
          </p:cNvSpPr>
          <p:nvPr>
            <p:ph idx="1"/>
          </p:nvPr>
        </p:nvSpPr>
        <p:spPr/>
        <p:txBody>
          <a:bodyPr/>
          <a:lstStyle/>
          <a:p>
            <a:pPr marL="0" indent="0" eaLnBrk="1" hangingPunct="1">
              <a:buFont typeface="Arial" charset="0"/>
              <a:buNone/>
            </a:pPr>
            <a:r>
              <a:rPr lang="el-GR" altLang="el-GR" sz="2400" b="1" dirty="0" smtClean="0">
                <a:solidFill>
                  <a:srgbClr val="820000"/>
                </a:solidFill>
              </a:rPr>
              <a:t>Β. Γενικευμένες επιληψίες </a:t>
            </a:r>
          </a:p>
          <a:p>
            <a:pPr marL="0" indent="0" eaLnBrk="1" hangingPunct="1">
              <a:buFont typeface="Arial" charset="0"/>
              <a:buNone/>
            </a:pPr>
            <a:r>
              <a:rPr lang="el-GR" altLang="el-GR" sz="2400" dirty="0" smtClean="0"/>
              <a:t>1.1. Τυπικές αφαιρέσεις </a:t>
            </a:r>
          </a:p>
          <a:p>
            <a:pPr marL="0" indent="0" eaLnBrk="1" hangingPunct="1">
              <a:buFont typeface="Arial" charset="0"/>
              <a:buNone/>
            </a:pPr>
            <a:r>
              <a:rPr lang="el-GR" altLang="el-GR" sz="2400" dirty="0" smtClean="0"/>
              <a:t>1.2. Άτυπες αφαιρέσεις</a:t>
            </a:r>
          </a:p>
          <a:p>
            <a:pPr marL="0" indent="0" eaLnBrk="1" hangingPunct="1">
              <a:buFont typeface="Arial" charset="0"/>
              <a:buNone/>
            </a:pPr>
            <a:endParaRPr lang="el-GR" altLang="el-GR" sz="2400" dirty="0" smtClean="0"/>
          </a:p>
          <a:p>
            <a:pPr marL="0" indent="0" eaLnBrk="1" hangingPunct="1">
              <a:buFont typeface="Arial" charset="0"/>
              <a:buNone/>
            </a:pPr>
            <a:r>
              <a:rPr lang="el-GR" altLang="el-GR" sz="2400" dirty="0" smtClean="0"/>
              <a:t>2. Τονικοί, </a:t>
            </a:r>
            <a:r>
              <a:rPr lang="el-GR" altLang="el-GR" sz="2400" dirty="0" err="1" smtClean="0"/>
              <a:t>κλονικοί</a:t>
            </a:r>
            <a:r>
              <a:rPr lang="el-GR" altLang="el-GR" sz="2400" dirty="0" smtClean="0"/>
              <a:t>, </a:t>
            </a:r>
            <a:r>
              <a:rPr lang="el-GR" altLang="el-GR" sz="2400" dirty="0" err="1" smtClean="0"/>
              <a:t>τονικοκλονικοί</a:t>
            </a:r>
            <a:r>
              <a:rPr lang="el-GR" altLang="el-GR" sz="2400" dirty="0" smtClean="0"/>
              <a:t> σπασμοί (</a:t>
            </a:r>
            <a:r>
              <a:rPr lang="el-GR" altLang="el-GR" sz="2400" dirty="0" err="1" smtClean="0"/>
              <a:t>grand</a:t>
            </a:r>
            <a:r>
              <a:rPr lang="el-GR" altLang="el-GR" sz="2400" dirty="0" smtClean="0"/>
              <a:t> </a:t>
            </a:r>
            <a:r>
              <a:rPr lang="el-GR" altLang="el-GR" sz="2400" dirty="0" err="1" smtClean="0"/>
              <a:t>mal</a:t>
            </a:r>
            <a:r>
              <a:rPr lang="el-GR" altLang="el-GR" sz="2400" dirty="0" smtClean="0"/>
              <a:t>)</a:t>
            </a:r>
          </a:p>
          <a:p>
            <a:pPr marL="0" indent="0" eaLnBrk="1" hangingPunct="1">
              <a:buFont typeface="Arial" charset="0"/>
              <a:buNone/>
            </a:pPr>
            <a:r>
              <a:rPr lang="el-GR" altLang="el-GR" sz="2400" dirty="0" smtClean="0"/>
              <a:t>3. </a:t>
            </a:r>
            <a:r>
              <a:rPr lang="el-GR" altLang="el-GR" sz="2400" dirty="0" err="1" smtClean="0"/>
              <a:t>Αμφοτερόπλευρη</a:t>
            </a:r>
            <a:r>
              <a:rPr lang="el-GR" altLang="el-GR" sz="2400" dirty="0" smtClean="0"/>
              <a:t> </a:t>
            </a:r>
            <a:r>
              <a:rPr lang="el-GR" altLang="el-GR" sz="2400" dirty="0" err="1" smtClean="0"/>
              <a:t>μυοκλονική</a:t>
            </a:r>
            <a:r>
              <a:rPr lang="el-GR" altLang="el-GR" sz="2400" dirty="0" smtClean="0"/>
              <a:t> επιληψία</a:t>
            </a:r>
          </a:p>
          <a:p>
            <a:pPr marL="0" indent="0" eaLnBrk="1" hangingPunct="1">
              <a:buFont typeface="Arial" charset="0"/>
              <a:buNone/>
            </a:pPr>
            <a:r>
              <a:rPr lang="el-GR" altLang="el-GR" sz="2400" dirty="0" smtClean="0"/>
              <a:t>4. </a:t>
            </a:r>
            <a:r>
              <a:rPr lang="el-GR" altLang="el-GR" sz="2400" dirty="0" err="1" smtClean="0"/>
              <a:t>Μυοκλονική–αστατική</a:t>
            </a:r>
            <a:r>
              <a:rPr lang="el-GR" altLang="el-GR" sz="2400" dirty="0" smtClean="0"/>
              <a:t> επιληψία (ατονικοί σπασμοί)</a:t>
            </a:r>
          </a:p>
          <a:p>
            <a:pPr marL="0" indent="0" eaLnBrk="1" hangingPunct="1">
              <a:buFont typeface="Arial" charset="0"/>
              <a:buNone/>
            </a:pPr>
            <a:endParaRPr lang="el-GR" altLang="el-GR" sz="2400" dirty="0" smtClean="0"/>
          </a:p>
          <a:p>
            <a:pPr marL="0" indent="0" eaLnBrk="1" hangingPunct="1">
              <a:buFont typeface="Arial" charset="0"/>
              <a:buNone/>
            </a:pPr>
            <a:r>
              <a:rPr lang="el-GR" altLang="el-GR" sz="2400" b="1" dirty="0" smtClean="0">
                <a:solidFill>
                  <a:srgbClr val="820000"/>
                </a:solidFill>
              </a:rPr>
              <a:t>Γ. Αταξινόμητες επιληψίες</a:t>
            </a:r>
          </a:p>
          <a:p>
            <a:pPr marL="0" indent="0" algn="r" eaLnBrk="1" hangingPunct="1">
              <a:buFont typeface="Arial" charset="0"/>
              <a:buNone/>
            </a:pPr>
            <a:r>
              <a:rPr lang="el-GR" altLang="el-GR" sz="1600" dirty="0" smtClean="0"/>
              <a:t>(</a:t>
            </a:r>
            <a:r>
              <a:rPr lang="el-GR" altLang="el-GR" sz="1600" dirty="0" err="1" smtClean="0"/>
              <a:t>Παντελιάδης</a:t>
            </a:r>
            <a:r>
              <a:rPr lang="el-GR" altLang="el-GR" sz="1600" dirty="0" smtClean="0"/>
              <a:t>, 2004)</a:t>
            </a:r>
          </a:p>
          <a:p>
            <a:pPr marL="0" indent="0" eaLnBrk="1" hangingPunct="1">
              <a:buFont typeface="Arial" charset="0"/>
              <a:buNone/>
            </a:pPr>
            <a:endParaRPr lang="el-GR" altLang="el-GR" sz="2400" dirty="0" smtClean="0">
              <a:solidFill>
                <a:srgbClr val="0000FF"/>
              </a:solidFill>
            </a:endParaRPr>
          </a:p>
        </p:txBody>
      </p:sp>
    </p:spTree>
    <p:extLst>
      <p:ext uri="{BB962C8B-B14F-4D97-AF65-F5344CB8AC3E}">
        <p14:creationId xmlns:p14="http://schemas.microsoft.com/office/powerpoint/2010/main" val="688566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r>
              <a:rPr lang="el-GR" altLang="el-GR" dirty="0"/>
              <a:t>	</a:t>
            </a:r>
            <a:r>
              <a:rPr lang="el-GR" altLang="el-GR" dirty="0" smtClean="0"/>
              <a:t>Αφαιρέσεις ή ελάσσων επιληψία </a:t>
            </a:r>
            <a:r>
              <a:rPr lang="el-GR" altLang="el-GR" dirty="0"/>
              <a:t>(PETIT MAL</a:t>
            </a:r>
            <a:r>
              <a:rPr lang="el-GR" altLang="el-GR" dirty="0" smtClean="0"/>
              <a:t>)</a:t>
            </a:r>
            <a:r>
              <a:rPr lang="en-US" altLang="el-GR" dirty="0" smtClean="0"/>
              <a:t> </a:t>
            </a:r>
            <a:endParaRPr lang="el-GR" altLang="el-GR" dirty="0" smtClean="0"/>
          </a:p>
        </p:txBody>
      </p:sp>
      <p:sp>
        <p:nvSpPr>
          <p:cNvPr id="18435" name="Rectangle 3"/>
          <p:cNvSpPr>
            <a:spLocks noGrp="1" noChangeArrowheads="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l-GR" altLang="el-GR" sz="2400" dirty="0" smtClean="0"/>
              <a:t>Γενικευμένη </a:t>
            </a:r>
            <a:r>
              <a:rPr lang="el-GR" altLang="el-GR" sz="2400" dirty="0"/>
              <a:t>κρίση που </a:t>
            </a:r>
            <a:r>
              <a:rPr lang="el-GR" altLang="el-GR" sz="2400" dirty="0" smtClean="0"/>
              <a:t>εντοπίζεται σε ολόκληρο </a:t>
            </a:r>
            <a:r>
              <a:rPr lang="el-GR" altLang="el-GR" sz="2400" dirty="0"/>
              <a:t>τον </a:t>
            </a:r>
            <a:r>
              <a:rPr lang="el-GR" altLang="el-GR" sz="2400" dirty="0" smtClean="0"/>
              <a:t>εγκέφαλο, συνηθέστερη </a:t>
            </a:r>
            <a:r>
              <a:rPr lang="el-GR" altLang="el-GR" sz="2400" dirty="0"/>
              <a:t>σε </a:t>
            </a:r>
            <a:r>
              <a:rPr lang="el-GR" altLang="el-GR" sz="2400" dirty="0" smtClean="0"/>
              <a:t>παιδιά</a:t>
            </a:r>
          </a:p>
          <a:p>
            <a:pPr eaLnBrk="1" fontAlgn="auto" hangingPunct="1">
              <a:spcAft>
                <a:spcPts val="0"/>
              </a:spcAft>
              <a:buFont typeface="Arial" panose="020B0604020202020204" pitchFamily="34" charset="0"/>
              <a:buChar char="•"/>
              <a:defRPr/>
            </a:pPr>
            <a:r>
              <a:rPr lang="el-GR" altLang="el-GR" sz="2400" dirty="0" smtClean="0"/>
              <a:t>Το </a:t>
            </a:r>
            <a:r>
              <a:rPr lang="el-GR" altLang="el-GR" sz="2400" dirty="0"/>
              <a:t>άτομο χάνει τις αισθήσεις του γι’ </a:t>
            </a:r>
            <a:r>
              <a:rPr lang="el-GR" altLang="el-GR" sz="2400" dirty="0" smtClean="0"/>
              <a:t>αυτά </a:t>
            </a:r>
            <a:r>
              <a:rPr lang="el-GR" altLang="el-GR" sz="2400" dirty="0"/>
              <a:t>που συμβαίνουν γύρω </a:t>
            </a:r>
            <a:r>
              <a:rPr lang="el-GR" altLang="el-GR" sz="2400" dirty="0" smtClean="0"/>
              <a:t>του, σπάνια </a:t>
            </a:r>
            <a:r>
              <a:rPr lang="el-GR" altLang="el-GR" sz="2400" dirty="0"/>
              <a:t>πέφτει </a:t>
            </a:r>
            <a:r>
              <a:rPr lang="el-GR" altLang="el-GR" sz="2400" dirty="0" smtClean="0"/>
              <a:t>κάτω</a:t>
            </a:r>
          </a:p>
          <a:p>
            <a:pPr eaLnBrk="1" fontAlgn="auto" hangingPunct="1">
              <a:spcAft>
                <a:spcPts val="0"/>
              </a:spcAft>
              <a:buFont typeface="Arial" panose="020B0604020202020204" pitchFamily="34" charset="0"/>
              <a:buChar char="•"/>
              <a:defRPr/>
            </a:pPr>
            <a:r>
              <a:rPr lang="el-GR" altLang="el-GR" sz="2400" dirty="0" smtClean="0"/>
              <a:t>Κοιτάζει </a:t>
            </a:r>
            <a:r>
              <a:rPr lang="el-GR" altLang="el-GR" sz="2400" dirty="0"/>
              <a:t>με αφηρημένο κενό </a:t>
            </a:r>
            <a:r>
              <a:rPr lang="el-GR" altLang="el-GR" sz="2400" dirty="0" smtClean="0"/>
              <a:t>βλέμμα </a:t>
            </a:r>
            <a:r>
              <a:rPr lang="el-GR" altLang="el-GR" sz="2400" dirty="0"/>
              <a:t>με πιθανή στροφή των βολβών των ματιών ή παίξιμο των </a:t>
            </a:r>
            <a:r>
              <a:rPr lang="el-GR" altLang="el-GR" sz="2400" dirty="0" smtClean="0"/>
              <a:t>βλεφάρων</a:t>
            </a:r>
          </a:p>
          <a:p>
            <a:pPr eaLnBrk="1" fontAlgn="auto" hangingPunct="1">
              <a:spcAft>
                <a:spcPts val="0"/>
              </a:spcAft>
              <a:buFont typeface="Arial" panose="020B0604020202020204" pitchFamily="34" charset="0"/>
              <a:buChar char="•"/>
              <a:defRPr/>
            </a:pPr>
            <a:r>
              <a:rPr lang="el-GR" altLang="el-GR" sz="2400" dirty="0" smtClean="0"/>
              <a:t>Οι </a:t>
            </a:r>
            <a:r>
              <a:rPr lang="el-GR" altLang="el-GR" sz="2400" dirty="0"/>
              <a:t>κρίσεις αφαίρεσης αρχίζουν ξαφνικά, διαρκούν λίγα δευτερόλεπτα, </a:t>
            </a:r>
            <a:r>
              <a:rPr lang="el-GR" altLang="el-GR" sz="2400" dirty="0" smtClean="0"/>
              <a:t>σταματούν </a:t>
            </a:r>
            <a:r>
              <a:rPr lang="el-GR" altLang="el-GR" sz="2400" dirty="0"/>
              <a:t>ξαφνικά και το άτομο συνεχίζει να κάνει αυτό που έκανε </a:t>
            </a:r>
            <a:r>
              <a:rPr lang="el-GR" altLang="el-GR" sz="2400" dirty="0" smtClean="0"/>
              <a:t>πριν</a:t>
            </a:r>
          </a:p>
          <a:p>
            <a:pPr eaLnBrk="1" fontAlgn="auto" hangingPunct="1">
              <a:spcAft>
                <a:spcPts val="0"/>
              </a:spcAft>
              <a:buFont typeface="Arial" panose="020B0604020202020204" pitchFamily="34" charset="0"/>
              <a:buChar char="•"/>
              <a:defRPr/>
            </a:pPr>
            <a:r>
              <a:rPr lang="el-GR" altLang="el-GR" sz="2400" dirty="0" smtClean="0"/>
              <a:t>Μπορεί </a:t>
            </a:r>
            <a:r>
              <a:rPr lang="el-GR" altLang="el-GR" sz="2400" dirty="0"/>
              <a:t>να συμβούν αρκετές φορές την </a:t>
            </a:r>
            <a:r>
              <a:rPr lang="el-GR" altLang="el-GR" sz="2400" dirty="0" smtClean="0"/>
              <a:t>ημέρα </a:t>
            </a:r>
            <a:r>
              <a:rPr lang="el-GR" altLang="el-GR" sz="2400" dirty="0" err="1" smtClean="0"/>
              <a:t>προκαλόντας</a:t>
            </a:r>
            <a:r>
              <a:rPr lang="el-GR" altLang="el-GR" sz="2400" dirty="0" smtClean="0"/>
              <a:t> </a:t>
            </a:r>
            <a:r>
              <a:rPr lang="el-GR" altLang="el-GR" sz="2400" dirty="0"/>
              <a:t>πολλές δυσκολίες στη </a:t>
            </a:r>
            <a:r>
              <a:rPr lang="el-GR" altLang="el-GR" sz="2400" dirty="0" smtClean="0"/>
              <a:t>μάθηση</a:t>
            </a:r>
            <a:endParaRPr lang="el-GR" altLang="el-GR" sz="2400" dirty="0"/>
          </a:p>
          <a:p>
            <a:pPr algn="r" eaLnBrk="1" fontAlgn="auto" hangingPunct="1">
              <a:spcAft>
                <a:spcPts val="0"/>
              </a:spcAft>
              <a:buFont typeface="Wingdings" pitchFamily="2" charset="2"/>
              <a:buNone/>
              <a:defRPr/>
            </a:pPr>
            <a:r>
              <a:rPr lang="el-GR" altLang="el-GR" sz="3400" dirty="0" smtClean="0"/>
              <a:t>	</a:t>
            </a:r>
            <a:r>
              <a:rPr lang="el-GR" altLang="el-GR" sz="2300" i="1" dirty="0" smtClean="0"/>
              <a:t> (</a:t>
            </a:r>
            <a:r>
              <a:rPr lang="el-GR" altLang="el-GR" sz="2300" i="1" dirty="0" err="1" smtClean="0"/>
              <a:t>Fisher</a:t>
            </a:r>
            <a:r>
              <a:rPr lang="el-GR" altLang="el-GR" sz="2300" i="1" dirty="0" smtClean="0"/>
              <a:t> </a:t>
            </a:r>
            <a:r>
              <a:rPr lang="el-GR" altLang="el-GR" sz="2300" i="1" dirty="0" err="1" smtClean="0"/>
              <a:t>et</a:t>
            </a:r>
            <a:r>
              <a:rPr lang="el-GR" altLang="el-GR" sz="2300" i="1" dirty="0" smtClean="0"/>
              <a:t> </a:t>
            </a:r>
            <a:r>
              <a:rPr lang="el-GR" altLang="el-GR" sz="2300" i="1" dirty="0" err="1" smtClean="0"/>
              <a:t>al</a:t>
            </a:r>
            <a:r>
              <a:rPr lang="el-GR" altLang="el-GR" sz="2300" i="1" dirty="0" smtClean="0"/>
              <a:t>., 2005)</a:t>
            </a:r>
            <a:endParaRPr lang="el-GR" altLang="el-GR" sz="2300" dirty="0" smtClean="0"/>
          </a:p>
          <a:p>
            <a:pPr eaLnBrk="1" fontAlgn="auto" hangingPunct="1">
              <a:spcAft>
                <a:spcPts val="0"/>
              </a:spcAft>
              <a:buFont typeface="Arial" panose="020B0604020202020204" pitchFamily="34" charset="0"/>
              <a:buChar char="•"/>
              <a:defRPr/>
            </a:pPr>
            <a:endParaRPr lang="el-GR" altLang="el-GR" b="1" dirty="0" smtClean="0"/>
          </a:p>
          <a:p>
            <a:pPr eaLnBrk="1" fontAlgn="auto" hangingPunct="1">
              <a:spcAft>
                <a:spcPts val="0"/>
              </a:spcAft>
              <a:buFontTx/>
              <a:buNone/>
              <a:defRPr/>
            </a:pPr>
            <a:endParaRPr lang="el-GR" altLang="el-GR" b="1" dirty="0" smtClean="0"/>
          </a:p>
        </p:txBody>
      </p:sp>
    </p:spTree>
    <p:extLst>
      <p:ext uri="{BB962C8B-B14F-4D97-AF65-F5344CB8AC3E}">
        <p14:creationId xmlns:p14="http://schemas.microsoft.com/office/powerpoint/2010/main" val="3450480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r>
              <a:rPr lang="el-GR" altLang="el-GR" dirty="0" err="1" smtClean="0"/>
              <a:t>Μυοκλονικοί</a:t>
            </a:r>
            <a:r>
              <a:rPr lang="el-GR" altLang="el-GR" dirty="0" smtClean="0"/>
              <a:t> σπασμοί</a:t>
            </a:r>
          </a:p>
        </p:txBody>
      </p:sp>
      <p:sp>
        <p:nvSpPr>
          <p:cNvPr id="41987" name="Rectangle 3"/>
          <p:cNvSpPr>
            <a:spLocks noGrp="1" noChangeArrowheads="1"/>
          </p:cNvSpPr>
          <p:nvPr>
            <p:ph idx="1"/>
          </p:nvPr>
        </p:nvSpPr>
        <p:spPr/>
        <p:txBody>
          <a:bodyPr/>
          <a:lstStyle/>
          <a:p>
            <a:pPr eaLnBrk="1" hangingPunct="1"/>
            <a:r>
              <a:rPr lang="el-GR" altLang="el-GR" sz="2400" dirty="0" smtClean="0"/>
              <a:t>Είναι ξαφνικοί ανεξέλεγκτοι σπασμοί των μυών </a:t>
            </a:r>
          </a:p>
          <a:p>
            <a:pPr eaLnBrk="1" hangingPunct="1"/>
            <a:endParaRPr lang="el-GR" altLang="el-GR" sz="2400" dirty="0" smtClean="0"/>
          </a:p>
          <a:p>
            <a:pPr eaLnBrk="1" hangingPunct="1"/>
            <a:r>
              <a:rPr lang="el-GR" altLang="el-GR" sz="2400" dirty="0" smtClean="0"/>
              <a:t>Συμβαίνουν λίγο μετά το περπάτημα ή πριν τον ύπνο, όταν το άτομο είναι κουρασμένο</a:t>
            </a:r>
          </a:p>
          <a:p>
            <a:pPr eaLnBrk="1" hangingPunct="1">
              <a:buFontTx/>
              <a:buNone/>
            </a:pPr>
            <a:endParaRPr lang="el-GR" altLang="el-GR" sz="2400" dirty="0" smtClean="0"/>
          </a:p>
          <a:p>
            <a:pPr eaLnBrk="1" hangingPunct="1"/>
            <a:r>
              <a:rPr lang="el-GR" altLang="el-GR" sz="2400" dirty="0" smtClean="0"/>
              <a:t>Πολύ σύντομη, σχεδόν απαρατήρητη απώλεια αισθήσεων </a:t>
            </a:r>
          </a:p>
          <a:p>
            <a:pPr marL="0" indent="0" algn="r" eaLnBrk="1" hangingPunct="1">
              <a:buNone/>
            </a:pPr>
            <a:r>
              <a:rPr lang="el-GR" altLang="el-GR" sz="2600" dirty="0" smtClean="0"/>
              <a:t>	</a:t>
            </a:r>
            <a:r>
              <a:rPr lang="el-GR" altLang="el-GR" sz="1600" i="1" dirty="0" smtClean="0"/>
              <a:t> (</a:t>
            </a:r>
            <a:r>
              <a:rPr lang="el-GR" altLang="el-GR" sz="1600" i="1" dirty="0" err="1" smtClean="0"/>
              <a:t>Fisher</a:t>
            </a:r>
            <a:r>
              <a:rPr lang="el-GR" altLang="el-GR" sz="1600" i="1" dirty="0" smtClean="0"/>
              <a:t> </a:t>
            </a:r>
            <a:r>
              <a:rPr lang="el-GR" altLang="el-GR" sz="1600" i="1" dirty="0" err="1" smtClean="0"/>
              <a:t>et</a:t>
            </a:r>
            <a:r>
              <a:rPr lang="el-GR" altLang="el-GR" sz="1600" i="1" dirty="0" smtClean="0"/>
              <a:t> </a:t>
            </a:r>
            <a:r>
              <a:rPr lang="el-GR" altLang="el-GR" sz="1600" i="1" dirty="0" err="1" smtClean="0"/>
              <a:t>al</a:t>
            </a:r>
            <a:r>
              <a:rPr lang="el-GR" altLang="el-GR" sz="1600" i="1" dirty="0" smtClean="0"/>
              <a:t>., 2005)</a:t>
            </a:r>
            <a:endParaRPr lang="el-GR" altLang="el-GR" sz="1600" dirty="0" smtClean="0"/>
          </a:p>
          <a:p>
            <a:pPr eaLnBrk="1" hangingPunct="1"/>
            <a:endParaRPr lang="el-GR" altLang="el-GR" b="1" dirty="0" smtClean="0"/>
          </a:p>
          <a:p>
            <a:pPr eaLnBrk="1" hangingPunct="1"/>
            <a:endParaRPr lang="el-GR" altLang="el-GR" b="1" dirty="0" smtClean="0"/>
          </a:p>
        </p:txBody>
      </p:sp>
    </p:spTree>
    <p:extLst>
      <p:ext uri="{BB962C8B-B14F-4D97-AF65-F5344CB8AC3E}">
        <p14:creationId xmlns:p14="http://schemas.microsoft.com/office/powerpoint/2010/main" val="2786559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r>
              <a:rPr lang="el-GR" altLang="el-GR" dirty="0" err="1" smtClean="0"/>
              <a:t>Τονικοκλονικές</a:t>
            </a:r>
            <a:r>
              <a:rPr lang="el-GR" altLang="el-GR" dirty="0" smtClean="0"/>
              <a:t> κρίσεις ή μείζων επιληψία (</a:t>
            </a:r>
            <a:r>
              <a:rPr lang="el-GR" altLang="el-GR" dirty="0"/>
              <a:t>GRAND MAL</a:t>
            </a:r>
            <a:r>
              <a:rPr lang="el-GR" altLang="el-GR" dirty="0" smtClean="0"/>
              <a:t>) </a:t>
            </a:r>
          </a:p>
        </p:txBody>
      </p:sp>
      <p:sp>
        <p:nvSpPr>
          <p:cNvPr id="14339" name="Rectangle 3"/>
          <p:cNvSpPr>
            <a:spLocks noGrp="1" noChangeArrowheads="1"/>
          </p:cNvSpPr>
          <p:nvPr>
            <p:ph idx="1"/>
          </p:nvPr>
        </p:nvSpPr>
        <p:spPr/>
        <p:txBody>
          <a:bodyPr rtlCol="0">
            <a:noAutofit/>
          </a:bodyPr>
          <a:lstStyle/>
          <a:p>
            <a:pPr eaLnBrk="1" fontAlgn="auto" hangingPunct="1">
              <a:spcAft>
                <a:spcPts val="0"/>
              </a:spcAft>
              <a:buFont typeface="Arial" panose="020B0604020202020204" pitchFamily="34" charset="0"/>
              <a:buChar char="•"/>
              <a:defRPr/>
            </a:pPr>
            <a:r>
              <a:rPr lang="el-GR" sz="2200" dirty="0" smtClean="0"/>
              <a:t>Είναι </a:t>
            </a:r>
            <a:r>
              <a:rPr lang="el-GR" sz="2200" dirty="0"/>
              <a:t>γενικευμένες κρίσεις </a:t>
            </a:r>
            <a:r>
              <a:rPr lang="el-GR" sz="2200" dirty="0" smtClean="0"/>
              <a:t>σε </a:t>
            </a:r>
            <a:r>
              <a:rPr lang="el-GR" sz="2200" dirty="0"/>
              <a:t>ολόκληρο τον </a:t>
            </a:r>
            <a:r>
              <a:rPr lang="el-GR" sz="2200" dirty="0" smtClean="0"/>
              <a:t>εγκέφαλο</a:t>
            </a:r>
          </a:p>
          <a:p>
            <a:pPr eaLnBrk="1" fontAlgn="auto" hangingPunct="1">
              <a:spcAft>
                <a:spcPts val="0"/>
              </a:spcAft>
              <a:buFont typeface="Arial" panose="020B0604020202020204" pitchFamily="34" charset="0"/>
              <a:buChar char="•"/>
              <a:defRPr/>
            </a:pPr>
            <a:r>
              <a:rPr lang="el-GR" sz="2200" dirty="0" smtClean="0"/>
              <a:t>Μπορεί </a:t>
            </a:r>
            <a:r>
              <a:rPr lang="el-GR" sz="2200" dirty="0"/>
              <a:t>να </a:t>
            </a:r>
            <a:r>
              <a:rPr lang="el-GR" sz="2200" dirty="0" smtClean="0"/>
              <a:t>προηγηθεί η αίσθηση </a:t>
            </a:r>
            <a:r>
              <a:rPr lang="el-GR" sz="2200" dirty="0" err="1"/>
              <a:t>ντεζαβού</a:t>
            </a:r>
            <a:r>
              <a:rPr lang="el-GR" sz="2200" dirty="0"/>
              <a:t> (κάτι που έχει ξανασυμβεί), </a:t>
            </a:r>
            <a:r>
              <a:rPr lang="el-GR" sz="2200" dirty="0" smtClean="0"/>
              <a:t>περίεργη </a:t>
            </a:r>
            <a:r>
              <a:rPr lang="el-GR" sz="2200" dirty="0"/>
              <a:t>αίσθηση στο στομάχι ή περίεργη γεύση ή </a:t>
            </a:r>
            <a:r>
              <a:rPr lang="el-GR" sz="2200" dirty="0" smtClean="0"/>
              <a:t>μυρωδιά</a:t>
            </a:r>
            <a:r>
              <a:rPr lang="el-GR" sz="2200" dirty="0"/>
              <a:t>, ακριβώς πριν αρχίσει η </a:t>
            </a:r>
            <a:r>
              <a:rPr lang="el-GR" sz="2200" dirty="0" smtClean="0"/>
              <a:t>κρίση</a:t>
            </a:r>
          </a:p>
          <a:p>
            <a:pPr eaLnBrk="1" fontAlgn="auto" hangingPunct="1">
              <a:spcAft>
                <a:spcPts val="0"/>
              </a:spcAft>
              <a:buFont typeface="Arial" panose="020B0604020202020204" pitchFamily="34" charset="0"/>
              <a:buChar char="•"/>
              <a:defRPr/>
            </a:pPr>
            <a:r>
              <a:rPr lang="el-GR" sz="2200" dirty="0" smtClean="0"/>
              <a:t>Κατά </a:t>
            </a:r>
            <a:r>
              <a:rPr lang="el-GR" sz="2200" dirty="0"/>
              <a:t>τη διάρκεια της </a:t>
            </a:r>
            <a:r>
              <a:rPr lang="el-GR" sz="2200" dirty="0" smtClean="0"/>
              <a:t>κρίσης </a:t>
            </a:r>
            <a:r>
              <a:rPr lang="el-GR" sz="2200" dirty="0"/>
              <a:t>το σώμα </a:t>
            </a:r>
            <a:r>
              <a:rPr lang="el-GR" sz="2200" dirty="0" smtClean="0"/>
              <a:t>παθαίνει </a:t>
            </a:r>
            <a:r>
              <a:rPr lang="el-GR" sz="2200" dirty="0"/>
              <a:t>ακαμψία και πέφτει κάτω (</a:t>
            </a:r>
            <a:r>
              <a:rPr lang="el-GR" sz="2200" dirty="0" smtClean="0"/>
              <a:t>τονική φάση)</a:t>
            </a:r>
          </a:p>
          <a:p>
            <a:pPr eaLnBrk="1" fontAlgn="auto" hangingPunct="1">
              <a:spcAft>
                <a:spcPts val="0"/>
              </a:spcAft>
              <a:buFont typeface="Arial" panose="020B0604020202020204" pitchFamily="34" charset="0"/>
              <a:buChar char="•"/>
              <a:defRPr/>
            </a:pPr>
            <a:r>
              <a:rPr lang="el-GR" sz="2200" dirty="0" smtClean="0"/>
              <a:t>Στη συνέχεια</a:t>
            </a:r>
            <a:r>
              <a:rPr lang="el-GR" sz="2200" dirty="0"/>
              <a:t>, αρχίζουν σπασμοί τα άκρα με δυνατές, συμμετρικές και ρυθμικές κινήσεις </a:t>
            </a:r>
            <a:r>
              <a:rPr lang="el-GR" sz="2200" dirty="0" smtClean="0"/>
              <a:t>(</a:t>
            </a:r>
            <a:r>
              <a:rPr lang="el-GR" sz="2200" dirty="0" err="1" smtClean="0"/>
              <a:t>κλονική</a:t>
            </a:r>
            <a:r>
              <a:rPr lang="el-GR" sz="2200" dirty="0" smtClean="0"/>
              <a:t> φάση</a:t>
            </a:r>
            <a:r>
              <a:rPr lang="el-GR" sz="2200" dirty="0"/>
              <a:t>)</a:t>
            </a:r>
            <a:r>
              <a:rPr lang="el-GR" sz="2200" dirty="0" smtClean="0"/>
              <a:t> </a:t>
            </a:r>
          </a:p>
          <a:p>
            <a:pPr eaLnBrk="1" fontAlgn="auto" hangingPunct="1">
              <a:spcAft>
                <a:spcPts val="0"/>
              </a:spcAft>
              <a:buFont typeface="Arial" panose="020B0604020202020204" pitchFamily="34" charset="0"/>
              <a:buChar char="•"/>
              <a:defRPr/>
            </a:pPr>
            <a:r>
              <a:rPr lang="el-GR" sz="2200" dirty="0" smtClean="0"/>
              <a:t>Πιθανώς προκληθεί σιελόρροια,  κυάνωση στο πρόσωπο, απώλεια ελέγχου </a:t>
            </a:r>
            <a:r>
              <a:rPr lang="el-GR" sz="2200" dirty="0"/>
              <a:t>της </a:t>
            </a:r>
            <a:r>
              <a:rPr lang="el-GR" sz="2200" dirty="0" smtClean="0"/>
              <a:t>ούρησης/αφόδευσης, εμετός ή τραυματισμός λόγω της πτώσης </a:t>
            </a:r>
          </a:p>
          <a:p>
            <a:pPr eaLnBrk="1" fontAlgn="auto" hangingPunct="1">
              <a:spcAft>
                <a:spcPts val="0"/>
              </a:spcAft>
              <a:buFont typeface="Arial" panose="020B0604020202020204" pitchFamily="34" charset="0"/>
              <a:buChar char="•"/>
              <a:defRPr/>
            </a:pPr>
            <a:r>
              <a:rPr lang="el-GR" sz="2200" dirty="0" smtClean="0"/>
              <a:t>Η </a:t>
            </a:r>
            <a:r>
              <a:rPr lang="el-GR" sz="2200" dirty="0"/>
              <a:t>κρίση συνήθως σταματά μετά από λίγα </a:t>
            </a:r>
            <a:r>
              <a:rPr lang="el-GR" sz="2200" dirty="0" smtClean="0"/>
              <a:t>λεπτά </a:t>
            </a:r>
          </a:p>
          <a:p>
            <a:pPr eaLnBrk="1" fontAlgn="auto" hangingPunct="1">
              <a:spcAft>
                <a:spcPts val="0"/>
              </a:spcAft>
              <a:buFont typeface="Arial" panose="020B0604020202020204" pitchFamily="34" charset="0"/>
              <a:buChar char="•"/>
              <a:defRPr/>
            </a:pPr>
            <a:r>
              <a:rPr lang="el-GR" sz="2200" dirty="0" smtClean="0"/>
              <a:t>Το άτομο </a:t>
            </a:r>
            <a:r>
              <a:rPr lang="el-GR" sz="2200" dirty="0"/>
              <a:t>αισθάνεται </a:t>
            </a:r>
            <a:r>
              <a:rPr lang="el-GR" sz="2200" dirty="0" smtClean="0"/>
              <a:t>σύγχυση, ζάλη ή πονοκέφαλο </a:t>
            </a:r>
            <a:r>
              <a:rPr lang="el-GR" sz="2200" dirty="0"/>
              <a:t>και </a:t>
            </a:r>
            <a:r>
              <a:rPr lang="el-GR" sz="2200" dirty="0" smtClean="0"/>
              <a:t>θέλει </a:t>
            </a:r>
            <a:r>
              <a:rPr lang="el-GR" sz="2200" dirty="0"/>
              <a:t>να </a:t>
            </a:r>
            <a:r>
              <a:rPr lang="el-GR" sz="2200" dirty="0" smtClean="0"/>
              <a:t>κοιμηθεί </a:t>
            </a:r>
          </a:p>
          <a:p>
            <a:pPr marL="0" indent="0" algn="r" eaLnBrk="1" fontAlgn="auto" hangingPunct="1">
              <a:spcAft>
                <a:spcPts val="0"/>
              </a:spcAft>
              <a:buFont typeface="Arial" charset="0"/>
              <a:buNone/>
              <a:defRPr/>
            </a:pPr>
            <a:r>
              <a:rPr lang="el-GR" sz="1600" i="1" dirty="0" smtClean="0"/>
              <a:t>         (</a:t>
            </a:r>
            <a:r>
              <a:rPr lang="el-GR" sz="1600" i="1" dirty="0" err="1" smtClean="0"/>
              <a:t>Fisher</a:t>
            </a:r>
            <a:r>
              <a:rPr lang="el-GR" sz="1600" i="1" dirty="0" smtClean="0"/>
              <a:t> </a:t>
            </a:r>
            <a:r>
              <a:rPr lang="el-GR" sz="1600" i="1" dirty="0" err="1" smtClean="0"/>
              <a:t>et</a:t>
            </a:r>
            <a:r>
              <a:rPr lang="el-GR" sz="1600" i="1" dirty="0" smtClean="0"/>
              <a:t> </a:t>
            </a:r>
            <a:r>
              <a:rPr lang="el-GR" sz="1600" i="1" dirty="0" err="1" smtClean="0"/>
              <a:t>al</a:t>
            </a:r>
            <a:r>
              <a:rPr lang="el-GR" sz="1600" i="1" dirty="0" smtClean="0"/>
              <a:t>., 2005)</a:t>
            </a:r>
            <a:endParaRPr lang="el-GR" sz="1600" b="1" dirty="0" smtClean="0"/>
          </a:p>
        </p:txBody>
      </p:sp>
    </p:spTree>
    <p:extLst>
      <p:ext uri="{BB962C8B-B14F-4D97-AF65-F5344CB8AC3E}">
        <p14:creationId xmlns:p14="http://schemas.microsoft.com/office/powerpoint/2010/main" val="831217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normAutofit/>
          </a:bodyPr>
          <a:lstStyle/>
          <a:p>
            <a:pPr eaLnBrk="1" hangingPunct="1"/>
            <a:r>
              <a:rPr lang="el-GR" altLang="el-GR" sz="3600" dirty="0" smtClean="0"/>
              <a:t>Διαγνωστικά μέσα</a:t>
            </a:r>
          </a:p>
        </p:txBody>
      </p:sp>
      <p:sp>
        <p:nvSpPr>
          <p:cNvPr id="314371" name="Rectangle 3"/>
          <p:cNvSpPr>
            <a:spLocks noGrp="1" noChangeArrowheads="1"/>
          </p:cNvSpPr>
          <p:nvPr>
            <p:ph idx="1"/>
          </p:nvPr>
        </p:nvSpPr>
        <p:spPr/>
        <p:txBody>
          <a:bodyPr>
            <a:normAutofit/>
          </a:bodyPr>
          <a:lstStyle/>
          <a:p>
            <a:pPr eaLnBrk="1" hangingPunct="1">
              <a:buFont typeface="Wingdings" pitchFamily="2" charset="2"/>
              <a:buNone/>
            </a:pPr>
            <a:endParaRPr lang="el-GR" altLang="el-GR" b="1" i="1" dirty="0" smtClean="0"/>
          </a:p>
          <a:p>
            <a:pPr eaLnBrk="1" hangingPunct="1">
              <a:buFont typeface="Wingdings" pitchFamily="2" charset="2"/>
              <a:buChar char="Ø"/>
            </a:pPr>
            <a:r>
              <a:rPr lang="el-GR" altLang="el-GR" sz="2600" dirty="0" smtClean="0"/>
              <a:t>Ιστορικό</a:t>
            </a:r>
          </a:p>
          <a:p>
            <a:pPr eaLnBrk="1" hangingPunct="1">
              <a:buFontTx/>
              <a:buNone/>
            </a:pPr>
            <a:endParaRPr lang="el-GR" altLang="el-GR" sz="2600" dirty="0" smtClean="0"/>
          </a:p>
          <a:p>
            <a:pPr eaLnBrk="1" hangingPunct="1">
              <a:buFont typeface="Wingdings" pitchFamily="2" charset="2"/>
              <a:buChar char="Ø"/>
            </a:pPr>
            <a:r>
              <a:rPr lang="el-GR" altLang="el-GR" sz="2600" dirty="0" smtClean="0"/>
              <a:t>Νευρολογική εξέταση, φυσική εξέταση</a:t>
            </a:r>
          </a:p>
          <a:p>
            <a:pPr eaLnBrk="1" hangingPunct="1">
              <a:buFontTx/>
              <a:buNone/>
            </a:pPr>
            <a:endParaRPr lang="el-GR" altLang="el-GR" sz="2600" dirty="0" smtClean="0"/>
          </a:p>
          <a:p>
            <a:pPr eaLnBrk="1" hangingPunct="1">
              <a:buFont typeface="Wingdings" pitchFamily="2" charset="2"/>
              <a:buChar char="Ø"/>
            </a:pPr>
            <a:r>
              <a:rPr lang="el-GR" altLang="el-GR" sz="2600" dirty="0" smtClean="0"/>
              <a:t> </a:t>
            </a:r>
            <a:r>
              <a:rPr lang="el-GR" altLang="el-GR" sz="2600" dirty="0" err="1" smtClean="0"/>
              <a:t>ΗΕΓφημα</a:t>
            </a:r>
            <a:endParaRPr lang="el-GR" altLang="el-GR" sz="2600" dirty="0" smtClean="0"/>
          </a:p>
          <a:p>
            <a:pPr eaLnBrk="1" hangingPunct="1"/>
            <a:endParaRPr lang="el-GR" altLang="el-GR" sz="2600" dirty="0" smtClean="0"/>
          </a:p>
          <a:p>
            <a:pPr eaLnBrk="1" hangingPunct="1">
              <a:buFont typeface="Wingdings" pitchFamily="2" charset="2"/>
              <a:buChar char="Ø"/>
            </a:pPr>
            <a:r>
              <a:rPr lang="el-GR" altLang="el-GR" sz="2600" dirty="0" smtClean="0"/>
              <a:t>Μαγνητική εγκεφάλου</a:t>
            </a:r>
          </a:p>
          <a:p>
            <a:pPr eaLnBrk="1" hangingPunct="1"/>
            <a:endParaRPr lang="el-GR" altLang="el-GR" b="1" i="1" dirty="0" smtClean="0"/>
          </a:p>
          <a:p>
            <a:pPr algn="ctr" eaLnBrk="1" hangingPunct="1">
              <a:buFont typeface="Wingdings" pitchFamily="2" charset="2"/>
              <a:buNone/>
            </a:pPr>
            <a:r>
              <a:rPr lang="el-GR" altLang="el-GR" sz="1600" dirty="0" smtClean="0"/>
              <a:t>(</a:t>
            </a:r>
            <a:r>
              <a:rPr lang="el-GR" altLang="el-GR" sz="1600" dirty="0" err="1" smtClean="0"/>
              <a:t>Παντελιάδης</a:t>
            </a:r>
            <a:r>
              <a:rPr lang="el-GR" altLang="el-GR" sz="1600" dirty="0" smtClean="0"/>
              <a:t> 200</a:t>
            </a:r>
            <a:r>
              <a:rPr lang="en-US" altLang="el-GR" sz="1600" dirty="0" smtClean="0"/>
              <a:t>4</a:t>
            </a:r>
            <a:r>
              <a:rPr lang="el-GR" altLang="el-GR" sz="1600" dirty="0" smtClean="0"/>
              <a:t>)</a:t>
            </a:r>
          </a:p>
        </p:txBody>
      </p:sp>
    </p:spTree>
    <p:extLst>
      <p:ext uri="{BB962C8B-B14F-4D97-AF65-F5344CB8AC3E}">
        <p14:creationId xmlns:p14="http://schemas.microsoft.com/office/powerpoint/2010/main" val="43957836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r>
              <a:rPr lang="el-GR" altLang="el-GR" sz="3600" dirty="0"/>
              <a:t>	Πρώτες βοήθειες </a:t>
            </a:r>
            <a:r>
              <a:rPr lang="el-GR" altLang="el-GR" sz="2800" b="0" dirty="0"/>
              <a:t>(1 από 4</a:t>
            </a:r>
            <a:r>
              <a:rPr lang="el-GR" altLang="el-GR" sz="2800" b="0" dirty="0" smtClean="0"/>
              <a:t>) </a:t>
            </a:r>
          </a:p>
        </p:txBody>
      </p:sp>
      <p:sp>
        <p:nvSpPr>
          <p:cNvPr id="19459" name="Rectangle 3"/>
          <p:cNvSpPr>
            <a:spLocks noGrp="1" noChangeArrowheads="1"/>
          </p:cNvSpPr>
          <p:nvPr>
            <p:ph idx="1"/>
          </p:nvPr>
        </p:nvSpPr>
        <p:spPr/>
        <p:txBody>
          <a:bodyPr/>
          <a:lstStyle/>
          <a:p>
            <a:pPr eaLnBrk="1" hangingPunct="1">
              <a:lnSpc>
                <a:spcPct val="80000"/>
              </a:lnSpc>
              <a:buFontTx/>
              <a:buNone/>
              <a:defRPr/>
            </a:pPr>
            <a:r>
              <a:rPr lang="el-GR" altLang="el-GR" sz="2400" b="1" dirty="0" smtClean="0">
                <a:solidFill>
                  <a:srgbClr val="820000"/>
                </a:solidFill>
              </a:rPr>
              <a:t>Κατά την έναρξη της κρίσης:</a:t>
            </a:r>
          </a:p>
          <a:p>
            <a:pPr eaLnBrk="1" hangingPunct="1">
              <a:lnSpc>
                <a:spcPct val="80000"/>
              </a:lnSpc>
              <a:buFontTx/>
              <a:buNone/>
              <a:defRPr/>
            </a:pPr>
            <a:endParaRPr lang="el-GR" altLang="el-GR" sz="2400" u="sng" dirty="0" smtClean="0">
              <a:solidFill>
                <a:srgbClr val="0000FF"/>
              </a:solidFill>
            </a:endParaRPr>
          </a:p>
          <a:p>
            <a:pPr eaLnBrk="1" hangingPunct="1">
              <a:lnSpc>
                <a:spcPct val="80000"/>
              </a:lnSpc>
              <a:defRPr/>
            </a:pPr>
            <a:r>
              <a:rPr lang="el-GR" altLang="el-GR" sz="2400" dirty="0" smtClean="0"/>
              <a:t>Μην προσπαθείτε να σταματήσετε την κρίση</a:t>
            </a:r>
          </a:p>
          <a:p>
            <a:pPr marL="0" indent="0" eaLnBrk="1" hangingPunct="1">
              <a:lnSpc>
                <a:spcPct val="80000"/>
              </a:lnSpc>
              <a:buFont typeface="Arial" charset="0"/>
              <a:buNone/>
              <a:defRPr/>
            </a:pPr>
            <a:r>
              <a:rPr lang="el-GR" altLang="el-GR" sz="2400" dirty="0" smtClean="0"/>
              <a:t> </a:t>
            </a:r>
          </a:p>
          <a:p>
            <a:pPr eaLnBrk="1" hangingPunct="1">
              <a:lnSpc>
                <a:spcPct val="80000"/>
              </a:lnSpc>
              <a:defRPr/>
            </a:pPr>
            <a:r>
              <a:rPr lang="el-GR" altLang="el-GR" sz="2400" dirty="0" smtClean="0"/>
              <a:t>Μη βάζετε τίποτα στο στόμα του ατόμου</a:t>
            </a:r>
          </a:p>
          <a:p>
            <a:pPr marL="0" indent="0" eaLnBrk="1" hangingPunct="1">
              <a:lnSpc>
                <a:spcPct val="80000"/>
              </a:lnSpc>
              <a:buFont typeface="Arial" charset="0"/>
              <a:buNone/>
              <a:defRPr/>
            </a:pPr>
            <a:r>
              <a:rPr lang="el-GR" altLang="el-GR" sz="2400" dirty="0" smtClean="0"/>
              <a:t> </a:t>
            </a:r>
          </a:p>
          <a:p>
            <a:pPr eaLnBrk="1" hangingPunct="1">
              <a:lnSpc>
                <a:spcPct val="80000"/>
              </a:lnSpc>
              <a:defRPr/>
            </a:pPr>
            <a:r>
              <a:rPr lang="el-GR" altLang="el-GR" sz="2400" dirty="0" smtClean="0"/>
              <a:t>Μην προσπαθείτε να μετακινήσετε το άτομο απ’ τη θέση του</a:t>
            </a:r>
          </a:p>
          <a:p>
            <a:pPr eaLnBrk="1" hangingPunct="1">
              <a:lnSpc>
                <a:spcPct val="80000"/>
              </a:lnSpc>
              <a:defRPr/>
            </a:pPr>
            <a:endParaRPr lang="el-GR" altLang="el-GR" sz="2400" dirty="0"/>
          </a:p>
          <a:p>
            <a:pPr marL="0" indent="0" algn="r" eaLnBrk="1" hangingPunct="1">
              <a:lnSpc>
                <a:spcPct val="80000"/>
              </a:lnSpc>
              <a:buFont typeface="Arial" charset="0"/>
              <a:buNone/>
              <a:defRPr/>
            </a:pPr>
            <a:r>
              <a:rPr lang="en-US" altLang="el-GR" sz="2400" dirty="0" smtClean="0"/>
              <a:t> </a:t>
            </a:r>
            <a:r>
              <a:rPr lang="en-US" altLang="el-GR" sz="1600" dirty="0" smtClean="0"/>
              <a:t>(Epilepsy Australia, 2004; </a:t>
            </a:r>
            <a:r>
              <a:rPr lang="el-GR" altLang="el-GR" sz="1600" dirty="0" smtClean="0"/>
              <a:t>Αγγελοπούλου- </a:t>
            </a:r>
            <a:r>
              <a:rPr lang="el-GR" altLang="el-GR" sz="1600" dirty="0" err="1" smtClean="0"/>
              <a:t>Σακαντάμη</a:t>
            </a:r>
            <a:r>
              <a:rPr lang="el-GR" altLang="el-GR" sz="1600" dirty="0" smtClean="0"/>
              <a:t>, 2004)</a:t>
            </a:r>
          </a:p>
        </p:txBody>
      </p:sp>
      <p:cxnSp>
        <p:nvCxnSpPr>
          <p:cNvPr id="4" name="Straight Connector 3"/>
          <p:cNvCxnSpPr/>
          <p:nvPr/>
        </p:nvCxnSpPr>
        <p:spPr>
          <a:xfrm>
            <a:off x="539552" y="1700808"/>
            <a:ext cx="748883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333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r>
              <a:rPr lang="el-GR" altLang="el-GR" sz="3600" dirty="0"/>
              <a:t>	Πρώτες βοήθειες </a:t>
            </a:r>
            <a:r>
              <a:rPr lang="el-GR" altLang="el-GR" sz="2800" b="0" dirty="0" smtClean="0"/>
              <a:t>(2 </a:t>
            </a:r>
            <a:r>
              <a:rPr lang="el-GR" altLang="el-GR" sz="2800" b="0" dirty="0"/>
              <a:t>από 4) </a:t>
            </a:r>
            <a:r>
              <a:rPr lang="el-GR" altLang="el-GR" sz="3600" dirty="0" smtClean="0"/>
              <a:t> </a:t>
            </a:r>
          </a:p>
        </p:txBody>
      </p:sp>
      <p:sp>
        <p:nvSpPr>
          <p:cNvPr id="27651" name="Rectangle 3"/>
          <p:cNvSpPr>
            <a:spLocks noGrp="1" noChangeArrowheads="1"/>
          </p:cNvSpPr>
          <p:nvPr>
            <p:ph idx="1"/>
          </p:nvPr>
        </p:nvSpPr>
        <p:spPr/>
        <p:txBody>
          <a:bodyPr rtlCol="0">
            <a:normAutofit/>
          </a:bodyPr>
          <a:lstStyle/>
          <a:p>
            <a:pPr eaLnBrk="1" fontAlgn="auto" hangingPunct="1">
              <a:lnSpc>
                <a:spcPct val="80000"/>
              </a:lnSpc>
              <a:spcAft>
                <a:spcPts val="0"/>
              </a:spcAft>
              <a:buFont typeface="Wingdings" pitchFamily="2" charset="2"/>
              <a:buNone/>
              <a:defRPr/>
            </a:pPr>
            <a:r>
              <a:rPr lang="el-GR" altLang="el-GR" sz="2400" b="1" dirty="0" smtClean="0">
                <a:solidFill>
                  <a:srgbClr val="820000"/>
                </a:solidFill>
              </a:rPr>
              <a:t>Κατά τη διάρκεια της κρίσης</a:t>
            </a:r>
            <a:r>
              <a:rPr lang="en-US" altLang="el-GR" sz="2400" b="1" dirty="0" smtClean="0">
                <a:solidFill>
                  <a:srgbClr val="820000"/>
                </a:solidFill>
              </a:rPr>
              <a:t>:</a:t>
            </a:r>
            <a:endParaRPr lang="el-GR" altLang="el-GR" sz="2400" b="1" dirty="0" smtClean="0">
              <a:solidFill>
                <a:srgbClr val="820000"/>
              </a:solidFill>
            </a:endParaRPr>
          </a:p>
          <a:p>
            <a:pPr eaLnBrk="1" fontAlgn="auto" hangingPunct="1">
              <a:lnSpc>
                <a:spcPct val="80000"/>
              </a:lnSpc>
              <a:spcAft>
                <a:spcPts val="0"/>
              </a:spcAft>
              <a:buFont typeface="Arial" panose="020B0604020202020204" pitchFamily="34" charset="0"/>
              <a:buChar char="•"/>
              <a:defRPr/>
            </a:pPr>
            <a:endParaRPr lang="el-GR" altLang="el-GR" sz="2200" dirty="0" smtClean="0"/>
          </a:p>
          <a:p>
            <a:pPr eaLnBrk="1" fontAlgn="auto" hangingPunct="1">
              <a:spcBef>
                <a:spcPts val="1200"/>
              </a:spcBef>
              <a:spcAft>
                <a:spcPts val="600"/>
              </a:spcAft>
              <a:buFont typeface="Arial" panose="020B0604020202020204" pitchFamily="34" charset="0"/>
              <a:buChar char="•"/>
              <a:defRPr/>
            </a:pPr>
            <a:r>
              <a:rPr lang="el-GR" altLang="el-GR" sz="2200" dirty="0" smtClean="0"/>
              <a:t>Μην τοποθετείτε αντικείμενα ή δάχτυλα μέσα στο στόμα</a:t>
            </a:r>
          </a:p>
          <a:p>
            <a:pPr eaLnBrk="1" fontAlgn="auto" hangingPunct="1">
              <a:spcBef>
                <a:spcPts val="1200"/>
              </a:spcBef>
              <a:spcAft>
                <a:spcPts val="600"/>
              </a:spcAft>
              <a:buFont typeface="Arial" panose="020B0604020202020204" pitchFamily="34" charset="0"/>
              <a:buChar char="•"/>
              <a:defRPr/>
            </a:pPr>
            <a:r>
              <a:rPr lang="el-GR" altLang="el-GR" sz="2200" dirty="0" smtClean="0"/>
              <a:t>Μην προχωρήσετε σε διάνοιξη του στόματος [κίνδυνος τραυματισμού υπερώας, προώθηση σπασμένων δοντιών προς τον λάρυγγα (κίνδυνος </a:t>
            </a:r>
            <a:r>
              <a:rPr lang="el-GR" altLang="el-GR" sz="2200" dirty="0" err="1" smtClean="0"/>
              <a:t>εισρόφησης</a:t>
            </a:r>
            <a:r>
              <a:rPr lang="el-GR" altLang="el-GR" sz="2200" dirty="0" smtClean="0"/>
              <a:t>), τραυματισμού των δακτύλων (κίνδυνος μετάδοσης νόσων όπως ηπατίτιδας κ.α.)]</a:t>
            </a:r>
          </a:p>
          <a:p>
            <a:pPr eaLnBrk="1" fontAlgn="auto" hangingPunct="1">
              <a:spcBef>
                <a:spcPts val="1200"/>
              </a:spcBef>
              <a:spcAft>
                <a:spcPts val="600"/>
              </a:spcAft>
              <a:buFont typeface="Arial" panose="020B0604020202020204" pitchFamily="34" charset="0"/>
              <a:buChar char="•"/>
              <a:defRPr/>
            </a:pPr>
            <a:endParaRPr lang="el-GR" altLang="el-GR" sz="2200" dirty="0" smtClean="0"/>
          </a:p>
          <a:p>
            <a:pPr eaLnBrk="1" fontAlgn="auto" hangingPunct="1">
              <a:spcBef>
                <a:spcPts val="1200"/>
              </a:spcBef>
              <a:spcAft>
                <a:spcPts val="600"/>
              </a:spcAft>
              <a:buFont typeface="Arial" panose="020B0604020202020204" pitchFamily="34" charset="0"/>
              <a:buChar char="•"/>
              <a:defRPr/>
            </a:pPr>
            <a:r>
              <a:rPr lang="el-GR" altLang="el-GR" sz="2200" dirty="0" smtClean="0"/>
              <a:t>Προστασία της κεφαλής σε πλάγια θέση, με ελαφρά κλίση προς τα κάτω για την αποφυγή εισρόφηση εμεσμάτων 			</a:t>
            </a:r>
          </a:p>
          <a:p>
            <a:pPr marL="0" indent="0" algn="r" eaLnBrk="1" fontAlgn="auto" hangingPunct="1">
              <a:lnSpc>
                <a:spcPct val="80000"/>
              </a:lnSpc>
              <a:spcAft>
                <a:spcPts val="0"/>
              </a:spcAft>
              <a:buFont typeface="Arial" panose="020B0604020202020204" pitchFamily="34" charset="0"/>
              <a:buNone/>
              <a:defRPr/>
            </a:pPr>
            <a:r>
              <a:rPr lang="el-GR" altLang="el-GR" sz="2200" dirty="0" smtClean="0"/>
              <a:t>     </a:t>
            </a:r>
            <a:r>
              <a:rPr lang="el-GR" altLang="el-GR" sz="1600" dirty="0" smtClean="0"/>
              <a:t>(</a:t>
            </a:r>
            <a:r>
              <a:rPr lang="en-US" altLang="el-GR" sz="1600" dirty="0" smtClean="0"/>
              <a:t>Epilepsy Australia, 2004; </a:t>
            </a:r>
            <a:r>
              <a:rPr lang="el-GR" altLang="el-GR" sz="1600" dirty="0" smtClean="0"/>
              <a:t>Αγγελοπούλου- </a:t>
            </a:r>
            <a:r>
              <a:rPr lang="el-GR" altLang="el-GR" sz="1600" dirty="0" err="1" smtClean="0"/>
              <a:t>Σακαντάμη</a:t>
            </a:r>
            <a:r>
              <a:rPr lang="el-GR" altLang="el-GR" sz="1600" dirty="0" smtClean="0"/>
              <a:t>, 2004)</a:t>
            </a:r>
          </a:p>
        </p:txBody>
      </p:sp>
      <p:cxnSp>
        <p:nvCxnSpPr>
          <p:cNvPr id="4" name="Straight Connector 3"/>
          <p:cNvCxnSpPr/>
          <p:nvPr/>
        </p:nvCxnSpPr>
        <p:spPr>
          <a:xfrm>
            <a:off x="539552" y="1700808"/>
            <a:ext cx="748883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963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r>
              <a:rPr lang="el-GR" altLang="el-GR" sz="3600" dirty="0"/>
              <a:t>	Πρώτες βοήθειες </a:t>
            </a:r>
            <a:r>
              <a:rPr lang="el-GR" altLang="el-GR" sz="2800" b="0" dirty="0" smtClean="0"/>
              <a:t>(3 </a:t>
            </a:r>
            <a:r>
              <a:rPr lang="el-GR" altLang="el-GR" sz="2800" b="0" dirty="0"/>
              <a:t>από 4) </a:t>
            </a:r>
            <a:r>
              <a:rPr lang="el-GR" altLang="el-GR" sz="3600" dirty="0" smtClean="0"/>
              <a:t> </a:t>
            </a:r>
          </a:p>
        </p:txBody>
      </p:sp>
      <p:sp>
        <p:nvSpPr>
          <p:cNvPr id="47107" name="Rectangle 3"/>
          <p:cNvSpPr>
            <a:spLocks noGrp="1" noChangeArrowheads="1"/>
          </p:cNvSpPr>
          <p:nvPr>
            <p:ph idx="1"/>
          </p:nvPr>
        </p:nvSpPr>
        <p:spPr/>
        <p:txBody>
          <a:bodyPr>
            <a:normAutofit/>
          </a:bodyPr>
          <a:lstStyle/>
          <a:p>
            <a:pPr eaLnBrk="1" hangingPunct="1">
              <a:lnSpc>
                <a:spcPct val="80000"/>
              </a:lnSpc>
              <a:buFontTx/>
              <a:buNone/>
            </a:pPr>
            <a:r>
              <a:rPr lang="el-GR" altLang="el-GR" sz="2400" b="1" dirty="0" smtClean="0">
                <a:solidFill>
                  <a:srgbClr val="820000"/>
                </a:solidFill>
              </a:rPr>
              <a:t>Μόλις σταματήσουν οι σπασμοί</a:t>
            </a:r>
            <a:r>
              <a:rPr lang="en-US" altLang="el-GR" sz="2400" b="1" dirty="0" smtClean="0">
                <a:solidFill>
                  <a:srgbClr val="820000"/>
                </a:solidFill>
              </a:rPr>
              <a:t>:</a:t>
            </a:r>
            <a:endParaRPr lang="el-GR" altLang="el-GR" sz="2400" b="1" dirty="0" smtClean="0">
              <a:solidFill>
                <a:srgbClr val="820000"/>
              </a:solidFill>
            </a:endParaRPr>
          </a:p>
          <a:p>
            <a:pPr eaLnBrk="1" hangingPunct="1">
              <a:buFontTx/>
              <a:buNone/>
            </a:pPr>
            <a:endParaRPr lang="el-GR" altLang="el-GR" sz="2200" dirty="0" smtClean="0">
              <a:solidFill>
                <a:schemeClr val="tx2"/>
              </a:solidFill>
            </a:endParaRPr>
          </a:p>
          <a:p>
            <a:pPr eaLnBrk="1" hangingPunct="1"/>
            <a:r>
              <a:rPr lang="el-GR" altLang="el-GR" sz="2200" dirty="0" smtClean="0"/>
              <a:t>Καθαρίζεται η στοματική κοιλότητα από τις εκκρίσεις και τα εμέσματα και διατηρείται το κεφάλι σε θέση υπερέκτασης του αυχένα, για διευκόλυνση της αναπνοής</a:t>
            </a:r>
          </a:p>
          <a:p>
            <a:pPr eaLnBrk="1" hangingPunct="1">
              <a:buFontTx/>
              <a:buNone/>
            </a:pPr>
            <a:endParaRPr lang="el-GR" altLang="el-GR" sz="2200" dirty="0" smtClean="0"/>
          </a:p>
          <a:p>
            <a:pPr eaLnBrk="1" hangingPunct="1"/>
            <a:r>
              <a:rPr lang="el-GR" altLang="el-GR" sz="2200" dirty="0" smtClean="0"/>
              <a:t>Ελέγχονται τα ζωτικά σημεία (καρδιακή και αναπνευστική λειτουργία) καθώς και  πιθανή ύπαρξη τραυματισμών από την πτώση</a:t>
            </a:r>
          </a:p>
          <a:p>
            <a:pPr eaLnBrk="1" hangingPunct="1">
              <a:buFontTx/>
              <a:buNone/>
            </a:pPr>
            <a:endParaRPr lang="el-GR" altLang="el-GR" sz="2200" dirty="0" smtClean="0"/>
          </a:p>
          <a:p>
            <a:pPr eaLnBrk="1" hangingPunct="1"/>
            <a:r>
              <a:rPr lang="el-GR" altLang="el-GR" sz="2200" dirty="0" smtClean="0"/>
              <a:t>Ενημερώνονται οι γονείς του παιδιού και ο θεράπων ιατρός</a:t>
            </a:r>
          </a:p>
          <a:p>
            <a:pPr eaLnBrk="1" hangingPunct="1">
              <a:buFontTx/>
              <a:buNone/>
            </a:pPr>
            <a:r>
              <a:rPr lang="el-GR" altLang="el-GR" sz="2200" dirty="0" smtClean="0"/>
              <a:t>				</a:t>
            </a:r>
          </a:p>
          <a:p>
            <a:pPr algn="r" eaLnBrk="1" hangingPunct="1">
              <a:buFontTx/>
              <a:buNone/>
            </a:pPr>
            <a:r>
              <a:rPr lang="en-US" altLang="el-GR" sz="1600" dirty="0" smtClean="0"/>
              <a:t> (Epilepsy Australia, 2004; </a:t>
            </a:r>
            <a:r>
              <a:rPr lang="el-GR" altLang="el-GR" sz="1600" dirty="0" smtClean="0"/>
              <a:t>Αγγελοπούλου- </a:t>
            </a:r>
            <a:r>
              <a:rPr lang="el-GR" altLang="el-GR" sz="1600" dirty="0" err="1" smtClean="0"/>
              <a:t>Σακαντάμη</a:t>
            </a:r>
            <a:r>
              <a:rPr lang="el-GR" altLang="el-GR" sz="1600" dirty="0" smtClean="0"/>
              <a:t>, 2004)</a:t>
            </a:r>
          </a:p>
        </p:txBody>
      </p:sp>
      <p:cxnSp>
        <p:nvCxnSpPr>
          <p:cNvPr id="6" name="Straight Connector 5"/>
          <p:cNvCxnSpPr/>
          <p:nvPr/>
        </p:nvCxnSpPr>
        <p:spPr>
          <a:xfrm>
            <a:off x="539552" y="1700808"/>
            <a:ext cx="748883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051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3 - Ορθογώνιο"/>
          <p:cNvSpPr>
            <a:spLocks noChangeArrowheads="1"/>
          </p:cNvSpPr>
          <p:nvPr/>
        </p:nvSpPr>
        <p:spPr bwMode="auto">
          <a:xfrm>
            <a:off x="415132" y="5557749"/>
            <a:ext cx="84248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Calibri" pitchFamily="34" charset="0"/>
              </a:defRPr>
            </a:lvl1pPr>
            <a:lvl2pPr marL="742950" indent="-285750" eaLnBrk="0" hangingPunct="0">
              <a:spcBef>
                <a:spcPct val="20000"/>
              </a:spcBef>
              <a:buChar char="–"/>
              <a:defRPr sz="2200">
                <a:solidFill>
                  <a:schemeClr val="tx1"/>
                </a:solidFill>
                <a:latin typeface="Calibri" pitchFamily="34"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b="1" dirty="0">
                <a:ea typeface="ＭＳ Ｐゴシック" pitchFamily="34" charset="-128"/>
              </a:rPr>
              <a:t>Λέξεις κλειδιά: </a:t>
            </a:r>
            <a:r>
              <a:rPr lang="el-GR" altLang="el-GR" b="1" dirty="0">
                <a:solidFill>
                  <a:srgbClr val="004B82"/>
                </a:solidFill>
                <a:ea typeface="ＭＳ Ｐゴシック" pitchFamily="34" charset="-128"/>
              </a:rPr>
              <a:t>Επιληψία, Σπασμοί, Φυσική δραστηριότητα, Αθλητισμός</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1898650"/>
            <a:ext cx="428625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67544" y="116632"/>
            <a:ext cx="8229600" cy="1584176"/>
          </a:xfrm>
        </p:spPr>
        <p:txBody>
          <a:bodyPr>
            <a:normAutofit/>
          </a:bodyPr>
          <a:lstStyle/>
          <a:p>
            <a:r>
              <a:rPr lang="el-GR" sz="3600" dirty="0" smtClean="0"/>
              <a:t>Επιληψία και προσαρμοσμένη κινητική δραστηριότητα</a:t>
            </a:r>
            <a:endParaRPr lang="el-GR" sz="3600" dirty="0"/>
          </a:p>
        </p:txBody>
      </p:sp>
      <p:sp>
        <p:nvSpPr>
          <p:cNvPr id="4" name="Rectangle 3"/>
          <p:cNvSpPr/>
          <p:nvPr/>
        </p:nvSpPr>
        <p:spPr>
          <a:xfrm>
            <a:off x="2341563" y="4973005"/>
            <a:ext cx="4572000" cy="276999"/>
          </a:xfrm>
          <a:prstGeom prst="rect">
            <a:avLst/>
          </a:prstGeom>
        </p:spPr>
        <p:txBody>
          <a:bodyPr>
            <a:spAutoFit/>
          </a:bodyPr>
          <a:lstStyle/>
          <a:p>
            <a:pPr algn="ctr"/>
            <a:r>
              <a:rPr lang="en-US" sz="1200" dirty="0" smtClean="0">
                <a:latin typeface="+mn-lt"/>
                <a:hlinkClick r:id="rId4"/>
              </a:rPr>
              <a:t>imagesbuddy.com</a:t>
            </a:r>
            <a:endParaRPr lang="el-GR" sz="1200" dirty="0">
              <a:latin typeface="+mn-lt"/>
            </a:endParaRPr>
          </a:p>
        </p:txBody>
      </p:sp>
    </p:spTree>
    <p:extLst>
      <p:ext uri="{BB962C8B-B14F-4D97-AF65-F5344CB8AC3E}">
        <p14:creationId xmlns:p14="http://schemas.microsoft.com/office/powerpoint/2010/main" val="1080806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l-GR" altLang="el-GR" sz="3600" dirty="0"/>
              <a:t>	Πρώτες βοήθειες </a:t>
            </a:r>
            <a:r>
              <a:rPr lang="el-GR" altLang="el-GR" sz="2800" b="0" dirty="0" smtClean="0"/>
              <a:t>(4 </a:t>
            </a:r>
            <a:r>
              <a:rPr lang="el-GR" altLang="el-GR" sz="2800" b="0" dirty="0"/>
              <a:t>από 4) </a:t>
            </a:r>
            <a:r>
              <a:rPr lang="el-GR" altLang="el-GR" sz="3600" dirty="0" smtClean="0"/>
              <a:t> </a:t>
            </a:r>
          </a:p>
        </p:txBody>
      </p:sp>
      <p:sp>
        <p:nvSpPr>
          <p:cNvPr id="48131" name="Rectangle 3"/>
          <p:cNvSpPr>
            <a:spLocks noGrp="1" noChangeArrowheads="1"/>
          </p:cNvSpPr>
          <p:nvPr>
            <p:ph idx="1"/>
          </p:nvPr>
        </p:nvSpPr>
        <p:spPr/>
        <p:txBody>
          <a:bodyPr>
            <a:normAutofit lnSpcReduction="10000"/>
          </a:bodyPr>
          <a:lstStyle/>
          <a:p>
            <a:pPr eaLnBrk="1" hangingPunct="1">
              <a:buFontTx/>
              <a:buNone/>
            </a:pPr>
            <a:r>
              <a:rPr lang="el-GR" altLang="el-GR" sz="2400" b="1" dirty="0" smtClean="0">
                <a:solidFill>
                  <a:srgbClr val="820000"/>
                </a:solidFill>
              </a:rPr>
              <a:t>Ο άρρωστος διακομίζεται στο Νοσοκομείο μόνο </a:t>
            </a:r>
          </a:p>
          <a:p>
            <a:pPr eaLnBrk="1" hangingPunct="1"/>
            <a:endParaRPr lang="el-GR" altLang="el-GR" sz="2200" dirty="0" smtClean="0"/>
          </a:p>
          <a:p>
            <a:pPr eaLnBrk="1" hangingPunct="1"/>
            <a:r>
              <a:rPr lang="el-GR" altLang="el-GR" sz="2200" dirty="0" smtClean="0"/>
              <a:t>Αν διαγνωστούν τραυματισμοί στο κεφάλι</a:t>
            </a:r>
          </a:p>
          <a:p>
            <a:pPr eaLnBrk="1" hangingPunct="1">
              <a:buFontTx/>
              <a:buNone/>
            </a:pPr>
            <a:endParaRPr lang="el-GR" altLang="el-GR" sz="2200" dirty="0" smtClean="0"/>
          </a:p>
          <a:p>
            <a:pPr eaLnBrk="1" hangingPunct="1"/>
            <a:r>
              <a:rPr lang="el-GR" altLang="el-GR" sz="2200" dirty="0" smtClean="0"/>
              <a:t>Αν παρουσιαστούν διαταραχές στην αναπνευστική ή καρδιακή λειτουργία</a:t>
            </a:r>
          </a:p>
          <a:p>
            <a:pPr eaLnBrk="1" hangingPunct="1">
              <a:buFontTx/>
              <a:buNone/>
            </a:pPr>
            <a:endParaRPr lang="el-GR" altLang="el-GR" sz="2200" dirty="0" smtClean="0"/>
          </a:p>
          <a:p>
            <a:pPr eaLnBrk="1" hangingPunct="1"/>
            <a:r>
              <a:rPr lang="el-GR" altLang="el-GR" sz="2200" dirty="0" smtClean="0"/>
              <a:t>Αν παρατείνεται η επιληπτική κατάσταση ή επαναλαμβάνονται  οι κρίσεις</a:t>
            </a:r>
          </a:p>
          <a:p>
            <a:pPr eaLnBrk="1" hangingPunct="1">
              <a:buFontTx/>
              <a:buNone/>
            </a:pPr>
            <a:endParaRPr lang="el-GR" altLang="el-GR" sz="2200" dirty="0" smtClean="0"/>
          </a:p>
          <a:p>
            <a:pPr eaLnBrk="1" hangingPunct="1"/>
            <a:r>
              <a:rPr lang="el-GR" altLang="el-GR" sz="2200" dirty="0" smtClean="0"/>
              <a:t>Αν πρόκειται για το πρώτο επεισόδιο σπασμών </a:t>
            </a:r>
          </a:p>
          <a:p>
            <a:pPr eaLnBrk="1" hangingPunct="1">
              <a:buFontTx/>
              <a:buNone/>
            </a:pPr>
            <a:r>
              <a:rPr lang="el-GR" altLang="el-GR" sz="2200" dirty="0" smtClean="0"/>
              <a:t>	</a:t>
            </a:r>
          </a:p>
          <a:p>
            <a:pPr algn="r" eaLnBrk="1" hangingPunct="1">
              <a:buFontTx/>
              <a:buNone/>
            </a:pPr>
            <a:r>
              <a:rPr lang="el-GR" altLang="el-GR" sz="2200" dirty="0" smtClean="0"/>
              <a:t>		</a:t>
            </a:r>
            <a:r>
              <a:rPr lang="en-US" altLang="el-GR" sz="1600" i="1" dirty="0" smtClean="0"/>
              <a:t>(Epilepsy Australia, 2004; </a:t>
            </a:r>
            <a:r>
              <a:rPr lang="el-GR" altLang="el-GR" sz="1600" i="1" dirty="0" smtClean="0"/>
              <a:t>Αγγελοπούλου- </a:t>
            </a:r>
            <a:r>
              <a:rPr lang="el-GR" altLang="el-GR" sz="1600" i="1" dirty="0" err="1" smtClean="0"/>
              <a:t>Σακαντάμη</a:t>
            </a:r>
            <a:r>
              <a:rPr lang="el-GR" altLang="el-GR" sz="1600" i="1" dirty="0" smtClean="0"/>
              <a:t>, 2004)</a:t>
            </a:r>
          </a:p>
        </p:txBody>
      </p:sp>
      <p:cxnSp>
        <p:nvCxnSpPr>
          <p:cNvPr id="5" name="Straight Connector 4"/>
          <p:cNvCxnSpPr/>
          <p:nvPr/>
        </p:nvCxnSpPr>
        <p:spPr>
          <a:xfrm>
            <a:off x="539552" y="1700808"/>
            <a:ext cx="748883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316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r>
              <a:rPr lang="el-GR" altLang="el-GR" sz="3600" dirty="0" smtClean="0"/>
              <a:t>Αντιμετώπιση πυρετικών σπασμών  </a:t>
            </a:r>
          </a:p>
        </p:txBody>
      </p:sp>
      <p:sp>
        <p:nvSpPr>
          <p:cNvPr id="23555" name="Rectangle 3"/>
          <p:cNvSpPr>
            <a:spLocks noGrp="1" noChangeArrowheads="1"/>
          </p:cNvSpPr>
          <p:nvPr>
            <p:ph idx="1"/>
          </p:nvPr>
        </p:nvSpPr>
        <p:spPr/>
        <p:txBody>
          <a:bodyPr/>
          <a:lstStyle/>
          <a:p>
            <a:pPr algn="ctr" eaLnBrk="1" hangingPunct="1">
              <a:buFontTx/>
              <a:buNone/>
              <a:defRPr/>
            </a:pPr>
            <a:endParaRPr lang="el-GR" altLang="el-GR" sz="2200" dirty="0" smtClean="0">
              <a:solidFill>
                <a:srgbClr val="FF0000"/>
              </a:solidFill>
            </a:endParaRPr>
          </a:p>
          <a:p>
            <a:pPr eaLnBrk="1" hangingPunct="1">
              <a:buFont typeface="Wingdings" pitchFamily="2" charset="2"/>
              <a:buChar char="§"/>
              <a:defRPr/>
            </a:pPr>
            <a:r>
              <a:rPr lang="el-GR" altLang="el-GR" sz="2200" dirty="0" smtClean="0"/>
              <a:t>να χορηγείται αντιπυρετικό υπόθετο στο παιδί  </a:t>
            </a:r>
          </a:p>
          <a:p>
            <a:pPr marL="0" indent="0" eaLnBrk="1" hangingPunct="1">
              <a:buFont typeface="Arial" charset="0"/>
              <a:buNone/>
              <a:defRPr/>
            </a:pPr>
            <a:endParaRPr lang="el-GR" altLang="el-GR" sz="2200" dirty="0" smtClean="0"/>
          </a:p>
          <a:p>
            <a:pPr eaLnBrk="1" hangingPunct="1">
              <a:buFont typeface="Wingdings" pitchFamily="2" charset="2"/>
              <a:buChar char="§"/>
              <a:defRPr/>
            </a:pPr>
            <a:r>
              <a:rPr lang="el-GR" altLang="el-GR" sz="2200" dirty="0" smtClean="0"/>
              <a:t>να αφαιρούνται τα ρούχα </a:t>
            </a:r>
          </a:p>
          <a:p>
            <a:pPr marL="0" indent="0" eaLnBrk="1" hangingPunct="1">
              <a:buFont typeface="Arial" charset="0"/>
              <a:buNone/>
              <a:defRPr/>
            </a:pPr>
            <a:endParaRPr lang="el-GR" altLang="el-GR" sz="2200" dirty="0" smtClean="0"/>
          </a:p>
          <a:p>
            <a:pPr eaLnBrk="1" hangingPunct="1">
              <a:buFont typeface="Wingdings" pitchFamily="2" charset="2"/>
              <a:buChar char="§"/>
              <a:defRPr/>
            </a:pPr>
            <a:r>
              <a:rPr lang="el-GR" altLang="el-GR" sz="2200" dirty="0" smtClean="0"/>
              <a:t>να γίνεται χλιαρό μπάνιο για την γρήγορη πτώση του πυρετού ή</a:t>
            </a:r>
          </a:p>
          <a:p>
            <a:pPr eaLnBrk="1" hangingPunct="1">
              <a:buFont typeface="Wingdings" pitchFamily="2" charset="2"/>
              <a:buNone/>
              <a:defRPr/>
            </a:pPr>
            <a:r>
              <a:rPr lang="el-GR" altLang="el-GR" sz="2200" dirty="0" smtClean="0"/>
              <a:t>	να  τυλίγεται το σώμα με υγρές περιτυλίξεις</a:t>
            </a:r>
          </a:p>
          <a:p>
            <a:pPr algn="r" eaLnBrk="1" hangingPunct="1">
              <a:buFontTx/>
              <a:buNone/>
              <a:defRPr/>
            </a:pPr>
            <a:r>
              <a:rPr lang="el-GR" altLang="el-GR" sz="2200" b="1" dirty="0" smtClean="0"/>
              <a:t>	</a:t>
            </a:r>
            <a:r>
              <a:rPr lang="el-GR" altLang="el-GR" sz="1600" dirty="0" smtClean="0"/>
              <a:t>(Αγγελοπούλου- </a:t>
            </a:r>
            <a:r>
              <a:rPr lang="el-GR" altLang="el-GR" sz="1600" dirty="0" err="1" smtClean="0"/>
              <a:t>Σακαντάμη</a:t>
            </a:r>
            <a:r>
              <a:rPr lang="el-GR" altLang="el-GR" sz="1600" dirty="0" smtClean="0"/>
              <a:t>, 2004)</a:t>
            </a:r>
          </a:p>
        </p:txBody>
      </p:sp>
    </p:spTree>
    <p:extLst>
      <p:ext uri="{BB962C8B-B14F-4D97-AF65-F5344CB8AC3E}">
        <p14:creationId xmlns:p14="http://schemas.microsoft.com/office/powerpoint/2010/main" val="29080265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normAutofit/>
          </a:bodyPr>
          <a:lstStyle/>
          <a:p>
            <a:pPr eaLnBrk="1" hangingPunct="1"/>
            <a:r>
              <a:rPr lang="el-GR" altLang="el-GR" sz="3600" dirty="0" smtClean="0"/>
              <a:t>Επιπτώσεις της επιληψίας στο σχολείο</a:t>
            </a:r>
          </a:p>
        </p:txBody>
      </p:sp>
      <p:sp>
        <p:nvSpPr>
          <p:cNvPr id="271363" name="Rectangle 3"/>
          <p:cNvSpPr>
            <a:spLocks noGrp="1" noChangeArrowheads="1"/>
          </p:cNvSpPr>
          <p:nvPr>
            <p:ph idx="1"/>
          </p:nvPr>
        </p:nvSpPr>
        <p:spPr/>
        <p:txBody>
          <a:bodyPr/>
          <a:lstStyle/>
          <a:p>
            <a:pPr eaLnBrk="1" hangingPunct="1">
              <a:lnSpc>
                <a:spcPct val="80000"/>
              </a:lnSpc>
              <a:buClr>
                <a:schemeClr val="tx1"/>
              </a:buClr>
              <a:buFont typeface="Arial" panose="020B0604020202020204" pitchFamily="34" charset="0"/>
              <a:buChar char="•"/>
              <a:defRPr/>
            </a:pPr>
            <a:r>
              <a:rPr lang="el-GR" altLang="el-GR" sz="2400" dirty="0" smtClean="0"/>
              <a:t>Το 80% των παιδιών με επιληψία έχουν φυσιολογικό δείκτη νοημοσύνης και μπορούν να φοιτήσουν σε γενικό σχολείο</a:t>
            </a:r>
          </a:p>
          <a:p>
            <a:pPr eaLnBrk="1" hangingPunct="1">
              <a:lnSpc>
                <a:spcPct val="80000"/>
              </a:lnSpc>
              <a:buClr>
                <a:schemeClr val="tx1"/>
              </a:buClr>
              <a:buFont typeface="Arial" panose="020B0604020202020204" pitchFamily="34" charset="0"/>
              <a:buChar char="•"/>
              <a:defRPr/>
            </a:pPr>
            <a:endParaRPr lang="el-GR" altLang="el-GR" sz="2400" dirty="0" smtClean="0"/>
          </a:p>
          <a:p>
            <a:pPr eaLnBrk="1" hangingPunct="1">
              <a:lnSpc>
                <a:spcPct val="80000"/>
              </a:lnSpc>
              <a:buClr>
                <a:schemeClr val="tx1"/>
              </a:buClr>
              <a:buFont typeface="Arial" panose="020B0604020202020204" pitchFamily="34" charset="0"/>
              <a:buChar char="•"/>
              <a:defRPr/>
            </a:pPr>
            <a:r>
              <a:rPr lang="el-GR" altLang="el-GR" sz="2400" dirty="0" smtClean="0"/>
              <a:t>Το 20-25% των παιδιών αυτών παρουσιάζουν κρίσεις επιληψίας και στο σχολείο</a:t>
            </a:r>
          </a:p>
          <a:p>
            <a:pPr eaLnBrk="1" hangingPunct="1">
              <a:lnSpc>
                <a:spcPct val="80000"/>
              </a:lnSpc>
              <a:buClr>
                <a:schemeClr val="tx1"/>
              </a:buClr>
              <a:buFont typeface="Arial" panose="020B0604020202020204" pitchFamily="34" charset="0"/>
              <a:buChar char="•"/>
              <a:defRPr/>
            </a:pPr>
            <a:endParaRPr lang="el-GR" altLang="el-GR" sz="2400" dirty="0" smtClean="0"/>
          </a:p>
          <a:p>
            <a:pPr eaLnBrk="1" hangingPunct="1">
              <a:lnSpc>
                <a:spcPct val="80000"/>
              </a:lnSpc>
              <a:buClr>
                <a:schemeClr val="tx1"/>
              </a:buClr>
              <a:buFont typeface="Arial" panose="020B0604020202020204" pitchFamily="34" charset="0"/>
              <a:buChar char="•"/>
              <a:defRPr/>
            </a:pPr>
            <a:r>
              <a:rPr lang="el-GR" altLang="el-GR" sz="2400" dirty="0" smtClean="0"/>
              <a:t>Το 40% των παιδιών με επιληψία και φυσιολογική νοημοσύνη επαναλαμβάνουν μία σχολική χρονιά</a:t>
            </a:r>
          </a:p>
          <a:p>
            <a:pPr eaLnBrk="1" hangingPunct="1">
              <a:lnSpc>
                <a:spcPct val="80000"/>
              </a:lnSpc>
              <a:buClr>
                <a:schemeClr val="tx1"/>
              </a:buClr>
              <a:buFont typeface="Arial" panose="020B0604020202020204" pitchFamily="34" charset="0"/>
              <a:buChar char="•"/>
              <a:defRPr/>
            </a:pPr>
            <a:endParaRPr lang="el-GR" altLang="el-GR" sz="2400" dirty="0"/>
          </a:p>
          <a:p>
            <a:pPr marL="0" indent="0" algn="r" eaLnBrk="1" hangingPunct="1">
              <a:lnSpc>
                <a:spcPct val="80000"/>
              </a:lnSpc>
              <a:buClr>
                <a:schemeClr val="tx1"/>
              </a:buClr>
              <a:buFont typeface="Arial" charset="0"/>
              <a:buNone/>
              <a:defRPr/>
            </a:pPr>
            <a:r>
              <a:rPr lang="el-GR" altLang="el-GR" sz="2400" dirty="0" smtClean="0"/>
              <a:t> </a:t>
            </a:r>
            <a:r>
              <a:rPr lang="el-GR" altLang="el-GR" sz="1600" dirty="0" smtClean="0"/>
              <a:t>(Αγγελοπούλου- </a:t>
            </a:r>
            <a:r>
              <a:rPr lang="el-GR" altLang="el-GR" sz="1600" dirty="0" err="1" smtClean="0"/>
              <a:t>Σακαντάμη</a:t>
            </a:r>
            <a:r>
              <a:rPr lang="el-GR" altLang="el-GR" sz="1600" dirty="0" smtClean="0"/>
              <a:t>, 2004; </a:t>
            </a:r>
            <a:r>
              <a:rPr lang="el-GR" altLang="el-GR" sz="1600" dirty="0" err="1" smtClean="0"/>
              <a:t>Παντελιάδης</a:t>
            </a:r>
            <a:r>
              <a:rPr lang="el-GR" altLang="el-GR" sz="1600" dirty="0" smtClean="0"/>
              <a:t>, 2003)</a:t>
            </a:r>
          </a:p>
          <a:p>
            <a:pPr eaLnBrk="1" hangingPunct="1">
              <a:lnSpc>
                <a:spcPct val="80000"/>
              </a:lnSpc>
              <a:buClr>
                <a:schemeClr val="tx1"/>
              </a:buClr>
              <a:buFont typeface="Wingdings" pitchFamily="2" charset="2"/>
              <a:buNone/>
              <a:defRPr/>
            </a:pPr>
            <a:endParaRPr lang="el-GR" altLang="el-GR" b="1" dirty="0" smtClean="0">
              <a:solidFill>
                <a:schemeClr val="tx2"/>
              </a:solidFill>
            </a:endParaRPr>
          </a:p>
        </p:txBody>
      </p:sp>
    </p:spTree>
    <p:extLst>
      <p:ext uri="{BB962C8B-B14F-4D97-AF65-F5344CB8AC3E}">
        <p14:creationId xmlns:p14="http://schemas.microsoft.com/office/powerpoint/2010/main" val="3076773893"/>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pPr eaLnBrk="1" hangingPunct="1"/>
            <a:r>
              <a:rPr lang="el-GR" altLang="el-GR" sz="3200" dirty="0" smtClean="0"/>
              <a:t>Επιπτώσεις της επιληψίας στην οικογένεια</a:t>
            </a:r>
          </a:p>
        </p:txBody>
      </p:sp>
      <p:sp>
        <p:nvSpPr>
          <p:cNvPr id="269315" name="Rectangle 3"/>
          <p:cNvSpPr>
            <a:spLocks noGrp="1" noChangeArrowheads="1"/>
          </p:cNvSpPr>
          <p:nvPr>
            <p:ph idx="1"/>
          </p:nvPr>
        </p:nvSpPr>
        <p:spPr/>
        <p:txBody>
          <a:bodyPr/>
          <a:lstStyle/>
          <a:p>
            <a:pPr eaLnBrk="1" hangingPunct="1">
              <a:buClr>
                <a:schemeClr val="tx1"/>
              </a:buClr>
              <a:buFont typeface="Arial" panose="020B0604020202020204" pitchFamily="34" charset="0"/>
              <a:buChar char="•"/>
              <a:defRPr/>
            </a:pPr>
            <a:r>
              <a:rPr lang="el-GR" altLang="el-GR" sz="2400" dirty="0" smtClean="0"/>
              <a:t>Σημαντικές δυσκολίες στην αποδοχή της διάγνωσης</a:t>
            </a:r>
          </a:p>
          <a:p>
            <a:pPr eaLnBrk="1" hangingPunct="1">
              <a:buClr>
                <a:schemeClr val="tx1"/>
              </a:buClr>
              <a:buFont typeface="Arial" panose="020B0604020202020204" pitchFamily="34" charset="0"/>
              <a:buChar char="•"/>
              <a:defRPr/>
            </a:pPr>
            <a:endParaRPr lang="el-GR" altLang="el-GR" sz="2400" dirty="0" smtClean="0"/>
          </a:p>
          <a:p>
            <a:pPr eaLnBrk="1" hangingPunct="1">
              <a:buClr>
                <a:schemeClr val="tx1"/>
              </a:buClr>
              <a:buFont typeface="Arial" panose="020B0604020202020204" pitchFamily="34" charset="0"/>
              <a:buChar char="•"/>
              <a:defRPr/>
            </a:pPr>
            <a:r>
              <a:rPr lang="el-GR" altLang="el-GR" sz="2400" dirty="0" smtClean="0"/>
              <a:t>Υπερβολικός φόβος για την υγεία και το μέλλον του παιδιού</a:t>
            </a:r>
            <a:endParaRPr lang="en-US" altLang="el-GR" sz="2400" dirty="0" smtClean="0"/>
          </a:p>
          <a:p>
            <a:pPr eaLnBrk="1" hangingPunct="1">
              <a:buClr>
                <a:schemeClr val="tx1"/>
              </a:buClr>
              <a:buFont typeface="Arial" panose="020B0604020202020204" pitchFamily="34" charset="0"/>
              <a:buChar char="•"/>
              <a:defRPr/>
            </a:pPr>
            <a:endParaRPr lang="el-GR" altLang="el-GR" sz="2400" dirty="0" smtClean="0"/>
          </a:p>
          <a:p>
            <a:pPr eaLnBrk="1" hangingPunct="1">
              <a:buClr>
                <a:schemeClr val="tx1"/>
              </a:buClr>
              <a:buFont typeface="Arial" panose="020B0604020202020204" pitchFamily="34" charset="0"/>
              <a:buChar char="•"/>
              <a:defRPr/>
            </a:pPr>
            <a:r>
              <a:rPr lang="el-GR" altLang="el-GR" sz="2400" dirty="0" smtClean="0"/>
              <a:t>Άσκοποι και υπερβολικοί περιορισμοί στις δραστηριότητες του παιδιού</a:t>
            </a:r>
          </a:p>
          <a:p>
            <a:pPr eaLnBrk="1" hangingPunct="1">
              <a:buClr>
                <a:schemeClr val="tx1"/>
              </a:buClr>
              <a:buFont typeface="Arial" panose="020B0604020202020204" pitchFamily="34" charset="0"/>
              <a:buChar char="•"/>
              <a:defRPr/>
            </a:pPr>
            <a:endParaRPr lang="el-GR" altLang="el-GR" sz="2400" dirty="0" smtClean="0"/>
          </a:p>
          <a:p>
            <a:pPr eaLnBrk="1" hangingPunct="1">
              <a:buClr>
                <a:schemeClr val="tx1"/>
              </a:buClr>
              <a:buFont typeface="Arial" panose="020B0604020202020204" pitchFamily="34" charset="0"/>
              <a:buChar char="•"/>
              <a:defRPr/>
            </a:pPr>
            <a:r>
              <a:rPr lang="el-GR" altLang="el-GR" sz="2400" dirty="0" smtClean="0"/>
              <a:t>Υπερβολικό άγχος για μια ασθένεια που είναι ιάσιμη στις περισσότερες περιπτώσεις </a:t>
            </a:r>
          </a:p>
          <a:p>
            <a:pPr marL="0" indent="0" algn="r" eaLnBrk="1" hangingPunct="1">
              <a:buClr>
                <a:schemeClr val="tx1"/>
              </a:buClr>
              <a:buFont typeface="Arial" charset="0"/>
              <a:buNone/>
              <a:defRPr/>
            </a:pPr>
            <a:r>
              <a:rPr lang="el-GR" altLang="el-GR" sz="3600" i="1" dirty="0" smtClean="0"/>
              <a:t>   </a:t>
            </a:r>
            <a:r>
              <a:rPr lang="el-GR" altLang="el-GR" sz="1800" i="1" dirty="0" smtClean="0"/>
              <a:t>(</a:t>
            </a:r>
            <a:r>
              <a:rPr lang="el-GR" altLang="el-GR" sz="1800" i="1" dirty="0" err="1" smtClean="0"/>
              <a:t>Παντελιάδης</a:t>
            </a:r>
            <a:r>
              <a:rPr lang="el-GR" altLang="el-GR" sz="1800" i="1" dirty="0" smtClean="0"/>
              <a:t>, 2003)</a:t>
            </a:r>
          </a:p>
        </p:txBody>
      </p:sp>
    </p:spTree>
    <p:extLst>
      <p:ext uri="{BB962C8B-B14F-4D97-AF65-F5344CB8AC3E}">
        <p14:creationId xmlns:p14="http://schemas.microsoft.com/office/powerpoint/2010/main" val="123296689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Τίτλος"/>
          <p:cNvSpPr>
            <a:spLocks noGrp="1"/>
          </p:cNvSpPr>
          <p:nvPr>
            <p:ph type="title"/>
          </p:nvPr>
        </p:nvSpPr>
        <p:spPr/>
        <p:txBody>
          <a:bodyPr>
            <a:normAutofit/>
          </a:bodyPr>
          <a:lstStyle/>
          <a:p>
            <a:pPr eaLnBrk="1" hangingPunct="1"/>
            <a:r>
              <a:rPr lang="el-GR" altLang="el-GR" sz="3600" b="1" dirty="0" smtClean="0"/>
              <a:t>Αντιμετώπιση</a:t>
            </a:r>
            <a:endParaRPr lang="el-GR" altLang="el-GR" sz="3600" dirty="0" smtClean="0"/>
          </a:p>
        </p:txBody>
      </p:sp>
      <p:sp>
        <p:nvSpPr>
          <p:cNvPr id="52227" name="2 - Θέση περιεχομένου"/>
          <p:cNvSpPr>
            <a:spLocks noGrp="1"/>
          </p:cNvSpPr>
          <p:nvPr>
            <p:ph idx="1"/>
          </p:nvPr>
        </p:nvSpPr>
        <p:spPr>
          <a:xfrm>
            <a:off x="457200" y="1196752"/>
            <a:ext cx="8507288" cy="5040560"/>
          </a:xfrm>
        </p:spPr>
        <p:txBody>
          <a:bodyPr>
            <a:normAutofit lnSpcReduction="10000"/>
          </a:bodyPr>
          <a:lstStyle/>
          <a:p>
            <a:pPr eaLnBrk="1" hangingPunct="1">
              <a:spcBef>
                <a:spcPts val="0"/>
              </a:spcBef>
              <a:buFont typeface="Wingdings" pitchFamily="2" charset="2"/>
              <a:buNone/>
            </a:pPr>
            <a:r>
              <a:rPr lang="el-GR" altLang="el-GR" sz="2600" b="1" dirty="0" smtClean="0">
                <a:solidFill>
                  <a:srgbClr val="820000"/>
                </a:solidFill>
              </a:rPr>
              <a:t>1. Φαρμακευτική θεραπεία </a:t>
            </a:r>
          </a:p>
          <a:p>
            <a:pPr eaLnBrk="1" hangingPunct="1">
              <a:spcBef>
                <a:spcPts val="0"/>
              </a:spcBef>
              <a:buFont typeface="Wingdings" pitchFamily="2" charset="2"/>
              <a:buChar char="v"/>
            </a:pPr>
            <a:r>
              <a:rPr lang="el-GR" altLang="el-GR" sz="2000" b="1" dirty="0" smtClean="0"/>
              <a:t>Πλήρης ίαση στο 70% των περιπτώσεων</a:t>
            </a:r>
          </a:p>
          <a:p>
            <a:pPr eaLnBrk="1" hangingPunct="1">
              <a:spcBef>
                <a:spcPts val="0"/>
              </a:spcBef>
              <a:buFont typeface="Wingdings" pitchFamily="2" charset="2"/>
              <a:buChar char="v"/>
            </a:pPr>
            <a:r>
              <a:rPr lang="el-GR" altLang="el-GR" sz="2000" b="1" dirty="0" smtClean="0"/>
              <a:t>Ελαττώνει κατά 20% τη συχνότητα/ ένταση των σπασμών </a:t>
            </a:r>
            <a:r>
              <a:rPr lang="en-GB" altLang="el-GR" sz="1500" i="1" dirty="0" smtClean="0"/>
              <a:t>(Hauser et al., 1993).</a:t>
            </a:r>
            <a:endParaRPr lang="el-GR" altLang="el-GR" sz="1500" i="1" dirty="0" smtClean="0"/>
          </a:p>
          <a:p>
            <a:pPr eaLnBrk="1" hangingPunct="1">
              <a:spcBef>
                <a:spcPts val="1200"/>
              </a:spcBef>
              <a:buFont typeface="Wingdings" pitchFamily="2" charset="2"/>
              <a:buNone/>
            </a:pPr>
            <a:r>
              <a:rPr lang="el-GR" altLang="el-GR" sz="2600" b="1" dirty="0" smtClean="0">
                <a:solidFill>
                  <a:srgbClr val="820000"/>
                </a:solidFill>
              </a:rPr>
              <a:t>2. </a:t>
            </a:r>
            <a:r>
              <a:rPr lang="el-GR" altLang="el-GR" sz="2600" b="1" dirty="0" err="1" smtClean="0">
                <a:solidFill>
                  <a:srgbClr val="820000"/>
                </a:solidFill>
              </a:rPr>
              <a:t>Κετογόνος</a:t>
            </a:r>
            <a:r>
              <a:rPr lang="el-GR" altLang="el-GR" sz="2600" b="1" dirty="0" smtClean="0">
                <a:solidFill>
                  <a:srgbClr val="820000"/>
                </a:solidFill>
              </a:rPr>
              <a:t> δίαιτα </a:t>
            </a:r>
          </a:p>
          <a:p>
            <a:pPr algn="just" eaLnBrk="1" hangingPunct="1">
              <a:spcBef>
                <a:spcPts val="0"/>
              </a:spcBef>
              <a:buFont typeface="Wingdings" pitchFamily="2" charset="2"/>
              <a:buChar char="v"/>
            </a:pPr>
            <a:r>
              <a:rPr lang="el-GR" altLang="el-GR" sz="2000" b="1" dirty="0" smtClean="0"/>
              <a:t>50% μείωση του αριθμού των κρίσεων</a:t>
            </a:r>
            <a:r>
              <a:rPr lang="el-GR" altLang="el-GR" sz="1800" b="1" dirty="0" smtClean="0"/>
              <a:t>  </a:t>
            </a:r>
            <a:r>
              <a:rPr lang="el-GR" altLang="el-GR" sz="1400" i="1" dirty="0" smtClean="0"/>
              <a:t>(</a:t>
            </a:r>
            <a:r>
              <a:rPr lang="el-GR" altLang="el-GR" sz="1400" i="1" dirty="0" err="1" smtClean="0"/>
              <a:t>Schachter</a:t>
            </a:r>
            <a:r>
              <a:rPr lang="el-GR" altLang="el-GR" sz="1400" i="1" dirty="0" smtClean="0"/>
              <a:t>, 2003). </a:t>
            </a:r>
            <a:r>
              <a:rPr lang="el-GR" altLang="el-GR" sz="1400" b="1" i="1" dirty="0" smtClean="0"/>
              <a:t> </a:t>
            </a:r>
          </a:p>
          <a:p>
            <a:pPr algn="just" eaLnBrk="1" hangingPunct="1">
              <a:spcBef>
                <a:spcPts val="1200"/>
              </a:spcBef>
              <a:buFont typeface="Wingdings" pitchFamily="2" charset="2"/>
              <a:buNone/>
            </a:pPr>
            <a:r>
              <a:rPr lang="el-GR" altLang="el-GR" sz="2600" b="1" dirty="0" smtClean="0">
                <a:solidFill>
                  <a:srgbClr val="820000"/>
                </a:solidFill>
              </a:rPr>
              <a:t>3. Χειρουργική θεραπεία</a:t>
            </a:r>
            <a:endParaRPr lang="el-GR" altLang="el-GR" sz="2600" i="1" dirty="0" smtClean="0">
              <a:solidFill>
                <a:srgbClr val="820000"/>
              </a:solidFill>
            </a:endParaRPr>
          </a:p>
          <a:p>
            <a:pPr algn="just" eaLnBrk="1" hangingPunct="1">
              <a:spcBef>
                <a:spcPts val="0"/>
              </a:spcBef>
              <a:buFont typeface="Wingdings" pitchFamily="2" charset="2"/>
              <a:buChar char="v"/>
            </a:pPr>
            <a:r>
              <a:rPr lang="el-GR" altLang="el-GR" sz="2000" b="1" dirty="0" smtClean="0"/>
              <a:t>Στο 50 - 70% των ασθενών σταματούν οι κρίσεις </a:t>
            </a:r>
            <a:r>
              <a:rPr lang="el-GR" altLang="el-GR" sz="1400" i="1" dirty="0" smtClean="0"/>
              <a:t>(</a:t>
            </a:r>
            <a:r>
              <a:rPr lang="el-GR" altLang="el-GR" sz="1400" i="1" dirty="0" err="1" smtClean="0"/>
              <a:t>Hauser</a:t>
            </a:r>
            <a:r>
              <a:rPr lang="el-GR" altLang="el-GR" sz="1400" i="1" dirty="0" smtClean="0"/>
              <a:t> </a:t>
            </a:r>
            <a:r>
              <a:rPr lang="el-GR" altLang="el-GR" sz="1400" i="1" dirty="0" err="1" smtClean="0"/>
              <a:t>et</a:t>
            </a:r>
            <a:r>
              <a:rPr lang="el-GR" altLang="el-GR" sz="1400" i="1" dirty="0" smtClean="0"/>
              <a:t> </a:t>
            </a:r>
            <a:r>
              <a:rPr lang="el-GR" altLang="el-GR" sz="1400" i="1" dirty="0" err="1" smtClean="0"/>
              <a:t>al</a:t>
            </a:r>
            <a:r>
              <a:rPr lang="el-GR" altLang="el-GR" sz="1400" i="1" dirty="0" smtClean="0"/>
              <a:t>., 1993).</a:t>
            </a:r>
          </a:p>
          <a:p>
            <a:pPr algn="just" eaLnBrk="1" hangingPunct="1">
              <a:spcBef>
                <a:spcPts val="1200"/>
              </a:spcBef>
              <a:buFont typeface="Wingdings" pitchFamily="2" charset="2"/>
              <a:buNone/>
            </a:pPr>
            <a:r>
              <a:rPr lang="el-GR" altLang="el-GR" sz="2600" b="1" dirty="0" smtClean="0">
                <a:solidFill>
                  <a:srgbClr val="820000"/>
                </a:solidFill>
              </a:rPr>
              <a:t>4. Ερεθισμός </a:t>
            </a:r>
            <a:r>
              <a:rPr lang="el-GR" altLang="el-GR" sz="2600" b="1" dirty="0" err="1" smtClean="0">
                <a:solidFill>
                  <a:srgbClr val="820000"/>
                </a:solidFill>
              </a:rPr>
              <a:t>Πνευμονογαστρικού</a:t>
            </a:r>
            <a:r>
              <a:rPr lang="el-GR" altLang="el-GR" sz="2600" b="1" dirty="0" smtClean="0">
                <a:solidFill>
                  <a:srgbClr val="820000"/>
                </a:solidFill>
              </a:rPr>
              <a:t> Νεύρου</a:t>
            </a:r>
            <a:endParaRPr lang="el-GR" altLang="el-GR" sz="2600" i="1" dirty="0" smtClean="0">
              <a:solidFill>
                <a:srgbClr val="820000"/>
              </a:solidFill>
            </a:endParaRPr>
          </a:p>
          <a:p>
            <a:pPr algn="just" eaLnBrk="1" hangingPunct="1">
              <a:spcBef>
                <a:spcPts val="0"/>
              </a:spcBef>
              <a:buFont typeface="Wingdings" pitchFamily="2" charset="2"/>
              <a:buChar char="v"/>
            </a:pPr>
            <a:r>
              <a:rPr lang="en-US" altLang="el-GR" sz="2000" b="1" dirty="0" smtClean="0"/>
              <a:t>M</a:t>
            </a:r>
            <a:r>
              <a:rPr lang="el-GR" altLang="el-GR" sz="2000" b="1" dirty="0" err="1" smtClean="0"/>
              <a:t>ειώνει</a:t>
            </a:r>
            <a:r>
              <a:rPr lang="el-GR" altLang="el-GR" sz="2000" b="1" dirty="0" smtClean="0"/>
              <a:t> τις κρίσεις από 50 έως 63% σε παιδιά με </a:t>
            </a:r>
            <a:r>
              <a:rPr lang="el-GR" altLang="el-GR" sz="2000" b="1" dirty="0" err="1" smtClean="0"/>
              <a:t>φαρμακοανθεκτική</a:t>
            </a:r>
            <a:r>
              <a:rPr lang="el-GR" altLang="el-GR" sz="2000" b="1" dirty="0" smtClean="0"/>
              <a:t> επιληψία και σπάνια οδηγεί σε πλήρη έλεγχο της επιληψίας </a:t>
            </a:r>
            <a:r>
              <a:rPr lang="el-GR" altLang="el-GR" sz="1400" dirty="0" smtClean="0"/>
              <a:t>(</a:t>
            </a:r>
            <a:r>
              <a:rPr lang="el-GR" altLang="el-GR" sz="1400" i="1" dirty="0" err="1" smtClean="0"/>
              <a:t>Stem</a:t>
            </a:r>
            <a:r>
              <a:rPr lang="el-GR" altLang="el-GR" sz="1400" i="1" dirty="0" smtClean="0"/>
              <a:t>, 2009)</a:t>
            </a:r>
          </a:p>
          <a:p>
            <a:pPr eaLnBrk="1" hangingPunct="1">
              <a:spcBef>
                <a:spcPts val="1200"/>
              </a:spcBef>
              <a:buFont typeface="Wingdings" pitchFamily="2" charset="2"/>
              <a:buNone/>
            </a:pPr>
            <a:r>
              <a:rPr lang="el-GR" altLang="el-GR" sz="2600" b="1" dirty="0" smtClean="0">
                <a:solidFill>
                  <a:srgbClr val="820000"/>
                </a:solidFill>
              </a:rPr>
              <a:t>5. Φυσική δραστηριότητα</a:t>
            </a:r>
          </a:p>
          <a:p>
            <a:pPr eaLnBrk="1" hangingPunct="1">
              <a:spcBef>
                <a:spcPts val="0"/>
              </a:spcBef>
              <a:buFont typeface="Wingdings" pitchFamily="2" charset="2"/>
              <a:buChar char="v"/>
            </a:pPr>
            <a:r>
              <a:rPr lang="el-GR" altLang="el-GR" sz="2000" b="1" dirty="0" smtClean="0"/>
              <a:t>Η άσκηση </a:t>
            </a:r>
            <a:r>
              <a:rPr lang="el-GR" altLang="el-GR" sz="2000" b="1" u="sng" dirty="0" smtClean="0"/>
              <a:t>μέτριας έντασης </a:t>
            </a:r>
            <a:r>
              <a:rPr lang="el-GR" altLang="el-GR" sz="2000" b="1" dirty="0" smtClean="0"/>
              <a:t>είναι η ενδεδειγμένη για τα άτομα με επιληψία </a:t>
            </a:r>
            <a:r>
              <a:rPr lang="el-GR" altLang="el-GR" sz="1500" i="1" dirty="0" smtClean="0"/>
              <a:t>(</a:t>
            </a:r>
            <a:r>
              <a:rPr lang="en-US" altLang="el-GR" sz="1500" i="1" dirty="0" smtClean="0"/>
              <a:t>Gregory et al</a:t>
            </a:r>
            <a:r>
              <a:rPr lang="el-GR" altLang="el-GR" sz="1500" i="1" dirty="0" smtClean="0"/>
              <a:t>., 2004).</a:t>
            </a:r>
            <a:endParaRPr lang="el-GR" altLang="el-GR" sz="1500" b="1" i="1" dirty="0" smtClean="0"/>
          </a:p>
          <a:p>
            <a:pPr eaLnBrk="1" hangingPunct="1">
              <a:spcBef>
                <a:spcPts val="0"/>
              </a:spcBef>
              <a:buFont typeface="Wingdings" pitchFamily="2" charset="2"/>
              <a:buChar char="v"/>
            </a:pPr>
            <a:endParaRPr lang="el-GR" altLang="el-GR" sz="2000" b="1" dirty="0" smtClean="0">
              <a:solidFill>
                <a:srgbClr val="0000FF"/>
              </a:solidFill>
            </a:endParaRPr>
          </a:p>
          <a:p>
            <a:pPr eaLnBrk="1" hangingPunct="1">
              <a:spcBef>
                <a:spcPts val="0"/>
              </a:spcBef>
              <a:buFont typeface="Wingdings" pitchFamily="2" charset="2"/>
              <a:buNone/>
            </a:pPr>
            <a:endParaRPr lang="el-GR" altLang="el-GR" sz="2000" b="1" dirty="0" smtClean="0">
              <a:solidFill>
                <a:srgbClr val="0000FF"/>
              </a:solidFill>
            </a:endParaRPr>
          </a:p>
          <a:p>
            <a:pPr eaLnBrk="1" hangingPunct="1">
              <a:spcBef>
                <a:spcPts val="0"/>
              </a:spcBef>
              <a:buFont typeface="Wingdings" pitchFamily="2" charset="2"/>
              <a:buNone/>
            </a:pPr>
            <a:endParaRPr lang="el-GR" altLang="el-GR" sz="2000" b="1" dirty="0" smtClean="0">
              <a:solidFill>
                <a:srgbClr val="0000FF"/>
              </a:solidFill>
            </a:endParaRPr>
          </a:p>
        </p:txBody>
      </p:sp>
    </p:spTree>
    <p:extLst>
      <p:ext uri="{BB962C8B-B14F-4D97-AF65-F5344CB8AC3E}">
        <p14:creationId xmlns:p14="http://schemas.microsoft.com/office/powerpoint/2010/main" val="3019183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3600" dirty="0"/>
              <a:t>Επιληψία και Φυσική </a:t>
            </a:r>
            <a:r>
              <a:rPr lang="el-GR" sz="3600" dirty="0" smtClean="0"/>
              <a:t>Δραστηριότητα</a:t>
            </a:r>
            <a:endParaRPr lang="el-GR" sz="3600" dirty="0"/>
          </a:p>
        </p:txBody>
      </p:sp>
      <p:sp>
        <p:nvSpPr>
          <p:cNvPr id="4" name="Content Placeholder 3"/>
          <p:cNvSpPr>
            <a:spLocks noGrp="1"/>
          </p:cNvSpPr>
          <p:nvPr>
            <p:ph idx="1"/>
          </p:nvPr>
        </p:nvSpPr>
        <p:spPr/>
        <p:txBody>
          <a:bodyPr>
            <a:noAutofit/>
          </a:bodyPr>
          <a:lstStyle/>
          <a:p>
            <a:pPr>
              <a:defRPr/>
            </a:pPr>
            <a:r>
              <a:rPr lang="el-GR" sz="2400" dirty="0">
                <a:latin typeface="Calibri" panose="020F0502020204030204" pitchFamily="34" charset="0"/>
              </a:rPr>
              <a:t>Τα άτομα με επιληψία δεν συμμετέχουν σε φυσικές δραστηριότητες και σε αθλήματα εξαιτίας το φόβου για πρόκληση κρίσεων</a:t>
            </a:r>
            <a:r>
              <a:rPr lang="en-US" sz="2400" dirty="0">
                <a:latin typeface="Calibri" panose="020F0502020204030204" pitchFamily="34" charset="0"/>
              </a:rPr>
              <a:t> </a:t>
            </a:r>
            <a:r>
              <a:rPr lang="en-US" sz="1800" dirty="0">
                <a:latin typeface="Calibri" panose="020F0502020204030204" pitchFamily="34" charset="0"/>
              </a:rPr>
              <a:t>(</a:t>
            </a:r>
            <a:r>
              <a:rPr lang="en-US" sz="1800" dirty="0" err="1">
                <a:latin typeface="Calibri" panose="020F0502020204030204" pitchFamily="34" charset="0"/>
              </a:rPr>
              <a:t>Arida</a:t>
            </a:r>
            <a:r>
              <a:rPr lang="en-US" sz="1800" dirty="0">
                <a:latin typeface="Calibri" panose="020F0502020204030204" pitchFamily="34" charset="0"/>
              </a:rPr>
              <a:t> et al., 2008)</a:t>
            </a:r>
          </a:p>
          <a:p>
            <a:pPr>
              <a:defRPr/>
            </a:pPr>
            <a:r>
              <a:rPr lang="el-GR" sz="2400" dirty="0" smtClean="0">
                <a:latin typeface="Calibri" panose="020F0502020204030204" pitchFamily="34" charset="0"/>
              </a:rPr>
              <a:t>Οι </a:t>
            </a:r>
            <a:r>
              <a:rPr lang="el-GR" sz="2400" dirty="0">
                <a:latin typeface="Calibri" panose="020F0502020204030204" pitchFamily="34" charset="0"/>
              </a:rPr>
              <a:t>ασθενείς με επιληψία είναι κινητικά αδρανείς, αργοί στην κίνηση, στη σκέψη και στην επικοινωνία λόγω της επιληψίας, των παρενεργειών των φαρμάκων τους και της έλλειψης φυσικής δραστηριότητας. </a:t>
            </a:r>
            <a:r>
              <a:rPr lang="el-GR" sz="1800" dirty="0">
                <a:latin typeface="Calibri" panose="020F0502020204030204" pitchFamily="34" charset="0"/>
              </a:rPr>
              <a:t>(</a:t>
            </a:r>
            <a:r>
              <a:rPr lang="en-US" sz="1800" dirty="0">
                <a:latin typeface="Calibri" panose="020F0502020204030204" pitchFamily="34" charset="0"/>
              </a:rPr>
              <a:t>Lennox &amp; Lennox</a:t>
            </a:r>
            <a:r>
              <a:rPr lang="el-GR" sz="1800" dirty="0">
                <a:latin typeface="Calibri" panose="020F0502020204030204" pitchFamily="34" charset="0"/>
              </a:rPr>
              <a:t>, </a:t>
            </a:r>
            <a:r>
              <a:rPr lang="en-US" sz="1800" dirty="0">
                <a:latin typeface="Calibri" panose="020F0502020204030204" pitchFamily="34" charset="0"/>
              </a:rPr>
              <a:t>1960) </a:t>
            </a:r>
            <a:endParaRPr lang="el-GR" sz="1800" dirty="0">
              <a:latin typeface="Calibri" panose="020F0502020204030204" pitchFamily="34" charset="0"/>
            </a:endParaRPr>
          </a:p>
          <a:p>
            <a:pPr>
              <a:defRPr/>
            </a:pPr>
            <a:r>
              <a:rPr lang="el-GR" sz="2400" dirty="0" smtClean="0">
                <a:latin typeface="Calibri" panose="020F0502020204030204" pitchFamily="34" charset="0"/>
              </a:rPr>
              <a:t>Τα </a:t>
            </a:r>
            <a:r>
              <a:rPr lang="el-GR" sz="2400" dirty="0">
                <a:latin typeface="Calibri" panose="020F0502020204030204" pitchFamily="34" charset="0"/>
              </a:rPr>
              <a:t>άτομα με επιληψία είναι λιγότερα ενεργά συγκριτικά με το γενικό πληθυσμό, παρόλη την μεταστροφή πλέον των ιατρικών υποδείξεων για συμμετοχή σε Φ.Δ. </a:t>
            </a:r>
            <a:r>
              <a:rPr lang="en-US" sz="1800" dirty="0">
                <a:latin typeface="Calibri" panose="020F0502020204030204" pitchFamily="34" charset="0"/>
              </a:rPr>
              <a:t>(</a:t>
            </a:r>
            <a:r>
              <a:rPr lang="en-US" sz="1800" dirty="0" err="1">
                <a:latin typeface="Calibri" panose="020F0502020204030204" pitchFamily="34" charset="0"/>
              </a:rPr>
              <a:t>Arida</a:t>
            </a:r>
            <a:r>
              <a:rPr lang="en-US" sz="1800" dirty="0">
                <a:latin typeface="Calibri" panose="020F0502020204030204" pitchFamily="34" charset="0"/>
              </a:rPr>
              <a:t> et al., 2008)</a:t>
            </a:r>
          </a:p>
          <a:p>
            <a:pPr>
              <a:defRPr/>
            </a:pPr>
            <a:r>
              <a:rPr lang="el-GR" sz="2400" dirty="0" smtClean="0">
                <a:latin typeface="Calibri" panose="020F0502020204030204" pitchFamily="34" charset="0"/>
              </a:rPr>
              <a:t>Η </a:t>
            </a:r>
            <a:r>
              <a:rPr lang="el-GR" sz="2400" dirty="0">
                <a:latin typeface="Calibri" panose="020F0502020204030204" pitchFamily="34" charset="0"/>
              </a:rPr>
              <a:t>συνέπεια της αδράνειας αυτής είναι ο αυξημένος δείκτης μάζας σώματος, η μειωμένη αερόβια ικανότητα, η μειωμένη </a:t>
            </a:r>
            <a:r>
              <a:rPr lang="el-GR" sz="2400" dirty="0" err="1">
                <a:latin typeface="Calibri" panose="020F0502020204030204" pitchFamily="34" charset="0"/>
              </a:rPr>
              <a:t>αυτο</a:t>
            </a:r>
            <a:r>
              <a:rPr lang="el-GR" sz="2400" dirty="0">
                <a:latin typeface="Calibri" panose="020F0502020204030204" pitchFamily="34" charset="0"/>
              </a:rPr>
              <a:t>-εκτίμηση και τα υψηλά επίπεδα άγχους και κατάθλιψης</a:t>
            </a:r>
            <a:r>
              <a:rPr lang="en-US" sz="2400" dirty="0">
                <a:latin typeface="Calibri" panose="020F0502020204030204" pitchFamily="34" charset="0"/>
              </a:rPr>
              <a:t> </a:t>
            </a:r>
            <a:r>
              <a:rPr lang="en-US" sz="1800" dirty="0">
                <a:latin typeface="Calibri" panose="020F0502020204030204" pitchFamily="34" charset="0"/>
              </a:rPr>
              <a:t>(Howard, </a:t>
            </a:r>
            <a:r>
              <a:rPr lang="en-US" sz="1800" dirty="0" err="1">
                <a:latin typeface="Calibri" panose="020F0502020204030204" pitchFamily="34" charset="0"/>
              </a:rPr>
              <a:t>Radloff</a:t>
            </a:r>
            <a:r>
              <a:rPr lang="en-US" sz="1800" dirty="0">
                <a:latin typeface="Calibri" panose="020F0502020204030204" pitchFamily="34" charset="0"/>
              </a:rPr>
              <a:t>, Sevier, 2004) </a:t>
            </a:r>
          </a:p>
        </p:txBody>
      </p:sp>
    </p:spTree>
    <p:extLst>
      <p:ext uri="{BB962C8B-B14F-4D97-AF65-F5344CB8AC3E}">
        <p14:creationId xmlns:p14="http://schemas.microsoft.com/office/powerpoint/2010/main" val="5327720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Τίτλος 1"/>
          <p:cNvSpPr>
            <a:spLocks noGrp="1"/>
          </p:cNvSpPr>
          <p:nvPr>
            <p:ph type="title"/>
          </p:nvPr>
        </p:nvSpPr>
        <p:spPr>
          <a:xfrm>
            <a:off x="0" y="116632"/>
            <a:ext cx="9144000" cy="908720"/>
          </a:xfrm>
        </p:spPr>
        <p:txBody>
          <a:bodyPr>
            <a:noAutofit/>
          </a:bodyPr>
          <a:lstStyle/>
          <a:p>
            <a:r>
              <a:rPr lang="el-GR" altLang="el-GR" sz="3200" dirty="0" smtClean="0"/>
              <a:t>Επηρεάζει η Φ.Δ. την ανώμαλη EEG δραστηριότητα και/ή τη συχνότητα των επιληπτικών κρίσεων;</a:t>
            </a:r>
          </a:p>
        </p:txBody>
      </p:sp>
      <p:sp>
        <p:nvSpPr>
          <p:cNvPr id="3" name="Θέση περιεχομένου 2"/>
          <p:cNvSpPr>
            <a:spLocks noGrp="1"/>
          </p:cNvSpPr>
          <p:nvPr>
            <p:ph idx="1"/>
          </p:nvPr>
        </p:nvSpPr>
        <p:spPr/>
        <p:txBody>
          <a:bodyPr/>
          <a:lstStyle/>
          <a:p>
            <a:pPr marL="0" indent="0">
              <a:spcAft>
                <a:spcPts val="1200"/>
              </a:spcAft>
              <a:buFont typeface="Arial" charset="0"/>
              <a:buNone/>
              <a:defRPr/>
            </a:pPr>
            <a:r>
              <a:rPr lang="el-GR" sz="2400" dirty="0" smtClean="0"/>
              <a:t>Ευρήματα και υποθέσεις έρχονται σε αντίφαση. Πιθανοί παράγοντες που σχετίζονται με επιληπτικά φαινόμενα και EEG αλλαγές κατά τη διάρκεια της Φ.Δ. θεωρούνται:</a:t>
            </a:r>
          </a:p>
          <a:p>
            <a:pPr>
              <a:spcAft>
                <a:spcPts val="1200"/>
              </a:spcAft>
              <a:defRPr/>
            </a:pPr>
            <a:r>
              <a:rPr lang="el-GR" sz="2400" dirty="0" smtClean="0"/>
              <a:t>Ο υπεραερισμός στη διάρκεια της Φ.Δ. (</a:t>
            </a:r>
            <a:r>
              <a:rPr lang="el-GR" sz="2400" dirty="0" err="1" smtClean="0"/>
              <a:t>Bulow</a:t>
            </a:r>
            <a:r>
              <a:rPr lang="el-GR" sz="2400" dirty="0" smtClean="0"/>
              <a:t> </a:t>
            </a:r>
            <a:r>
              <a:rPr lang="el-GR" sz="2400" dirty="0" err="1" smtClean="0"/>
              <a:t>et</a:t>
            </a:r>
            <a:r>
              <a:rPr lang="el-GR" sz="2400" dirty="0" smtClean="0"/>
              <a:t> </a:t>
            </a:r>
            <a:r>
              <a:rPr lang="el-GR" sz="2400" dirty="0" err="1" smtClean="0"/>
              <a:t>al</a:t>
            </a:r>
            <a:r>
              <a:rPr lang="el-GR" sz="2400" dirty="0" smtClean="0"/>
              <a:t>. ,  1989). Το μειωμένο PCO2 προκαλεί μειωμένη ροή αίματος στον εγκέφαλο </a:t>
            </a:r>
            <a:r>
              <a:rPr lang="el-GR" sz="1800" dirty="0" smtClean="0"/>
              <a:t>(</a:t>
            </a:r>
            <a:r>
              <a:rPr lang="el-GR" sz="1800" dirty="0" err="1" smtClean="0"/>
              <a:t>Fazekas</a:t>
            </a:r>
            <a:r>
              <a:rPr lang="el-GR" sz="1800" dirty="0" smtClean="0"/>
              <a:t> </a:t>
            </a:r>
            <a:r>
              <a:rPr lang="en-US" sz="1800" dirty="0" smtClean="0"/>
              <a:t>et al., </a:t>
            </a:r>
            <a:r>
              <a:rPr lang="el-GR" sz="1800" dirty="0" smtClean="0"/>
              <a:t>1961; </a:t>
            </a:r>
            <a:r>
              <a:rPr lang="el-GR" sz="1800" dirty="0" err="1" smtClean="0"/>
              <a:t>Bosner</a:t>
            </a:r>
            <a:r>
              <a:rPr lang="el-GR" sz="1800" dirty="0" smtClean="0"/>
              <a:t>  &amp;</a:t>
            </a:r>
            <a:r>
              <a:rPr lang="en-US" sz="1800" dirty="0" smtClean="0"/>
              <a:t> </a:t>
            </a:r>
            <a:r>
              <a:rPr lang="el-GR" sz="1800" dirty="0" err="1" smtClean="0"/>
              <a:t>Plum</a:t>
            </a:r>
            <a:r>
              <a:rPr lang="el-GR" sz="1800" dirty="0" smtClean="0"/>
              <a:t>, 1970)</a:t>
            </a:r>
          </a:p>
          <a:p>
            <a:pPr>
              <a:spcAft>
                <a:spcPts val="1200"/>
              </a:spcAft>
              <a:defRPr/>
            </a:pPr>
            <a:r>
              <a:rPr lang="el-GR" sz="2400" dirty="0" smtClean="0"/>
              <a:t>Το μειωμένο ασβέστιο και μαγνήσιο στον ορό του αίματος κατά τη διάρκεια της Φ.Δ. </a:t>
            </a:r>
            <a:r>
              <a:rPr lang="el-GR" sz="1800" dirty="0" smtClean="0"/>
              <a:t>(</a:t>
            </a:r>
            <a:r>
              <a:rPr lang="el-GR" sz="1800" dirty="0" err="1" smtClean="0"/>
              <a:t>Lishman</a:t>
            </a:r>
            <a:r>
              <a:rPr lang="el-GR" sz="1800" dirty="0" smtClean="0"/>
              <a:t> </a:t>
            </a:r>
            <a:r>
              <a:rPr lang="el-GR" sz="1800" dirty="0" err="1" smtClean="0"/>
              <a:t>et</a:t>
            </a:r>
            <a:r>
              <a:rPr lang="el-GR" sz="1800" dirty="0" smtClean="0"/>
              <a:t> </a:t>
            </a:r>
            <a:r>
              <a:rPr lang="el-GR" sz="1800" dirty="0" err="1" smtClean="0"/>
              <a:t>al</a:t>
            </a:r>
            <a:r>
              <a:rPr lang="el-GR" sz="1800" dirty="0" smtClean="0"/>
              <a:t>. , 1963)</a:t>
            </a:r>
          </a:p>
          <a:p>
            <a:pPr marL="0" indent="0">
              <a:buFont typeface="Arial" charset="0"/>
              <a:buNone/>
              <a:defRPr/>
            </a:pPr>
            <a:endParaRPr lang="el-GR" sz="1800" dirty="0" smtClean="0"/>
          </a:p>
        </p:txBody>
      </p:sp>
    </p:spTree>
    <p:extLst>
      <p:ext uri="{BB962C8B-B14F-4D97-AF65-F5344CB8AC3E}">
        <p14:creationId xmlns:p14="http://schemas.microsoft.com/office/powerpoint/2010/main" val="4124227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Τίτλος 1"/>
          <p:cNvSpPr>
            <a:spLocks noGrp="1"/>
          </p:cNvSpPr>
          <p:nvPr>
            <p:ph type="title"/>
          </p:nvPr>
        </p:nvSpPr>
        <p:spPr/>
        <p:txBody>
          <a:bodyPr>
            <a:noAutofit/>
          </a:bodyPr>
          <a:lstStyle/>
          <a:p>
            <a:r>
              <a:rPr lang="el-GR" altLang="el-GR" sz="3600" dirty="0" smtClean="0"/>
              <a:t>Η επίδραση της άσκησης στις επιληπτικές κρίσεις και στο ΕΕ</a:t>
            </a:r>
            <a:r>
              <a:rPr lang="en-US" altLang="el-GR" sz="3600" dirty="0" smtClean="0"/>
              <a:t>G</a:t>
            </a:r>
            <a:r>
              <a:rPr lang="el-GR" altLang="el-GR" sz="3600" dirty="0" smtClean="0"/>
              <a:t> </a:t>
            </a:r>
            <a:r>
              <a:rPr lang="el-GR" altLang="el-GR" sz="2800" b="0" dirty="0" smtClean="0"/>
              <a:t>(1 από </a:t>
            </a:r>
            <a:r>
              <a:rPr lang="en-US" altLang="el-GR" sz="2800" b="0" dirty="0" smtClean="0"/>
              <a:t>8</a:t>
            </a:r>
            <a:r>
              <a:rPr lang="el-GR" altLang="el-GR" sz="2800" b="0" dirty="0" smtClean="0"/>
              <a:t>)</a:t>
            </a:r>
          </a:p>
        </p:txBody>
      </p:sp>
      <p:sp>
        <p:nvSpPr>
          <p:cNvPr id="3" name="Θέση περιεχομένου 2"/>
          <p:cNvSpPr>
            <a:spLocks noGrp="1"/>
          </p:cNvSpPr>
          <p:nvPr>
            <p:ph idx="1"/>
          </p:nvPr>
        </p:nvSpPr>
        <p:spPr/>
        <p:txBody>
          <a:bodyPr/>
          <a:lstStyle/>
          <a:p>
            <a:pPr>
              <a:defRPr/>
            </a:pPr>
            <a:r>
              <a:rPr lang="el-GR" sz="2400" dirty="0" smtClean="0"/>
              <a:t>Λιγότερες επιληπτικές κρίσεις έχουν καταγραφεί στη διάρκεια σωματικής ή πνευματικής δραστηριότητας συγκριτικά με τις περιόδους ξεκούρασης (</a:t>
            </a:r>
            <a:r>
              <a:rPr lang="en-US" sz="2400" dirty="0" smtClean="0"/>
              <a:t>Cordova</a:t>
            </a:r>
            <a:r>
              <a:rPr lang="el-GR" sz="2400" dirty="0" smtClean="0"/>
              <a:t>, 1993) πιθανώς διότι η αυξημένη προσοχή </a:t>
            </a:r>
            <a:r>
              <a:rPr lang="en-US" sz="2400" dirty="0" smtClean="0"/>
              <a:t> </a:t>
            </a:r>
            <a:r>
              <a:rPr lang="el-GR" sz="2400" dirty="0" smtClean="0"/>
              <a:t>και εγρήγορση στη διάρκεια της άσκησης μπορεί να μειώσει την πρόκληση κρίσεων </a:t>
            </a:r>
            <a:r>
              <a:rPr lang="el-GR" sz="2000" dirty="0"/>
              <a:t>(</a:t>
            </a:r>
            <a:r>
              <a:rPr lang="en-US" sz="2000" dirty="0" err="1" smtClean="0"/>
              <a:t>Kuijer</a:t>
            </a:r>
            <a:r>
              <a:rPr lang="el-GR" sz="2000" dirty="0" smtClean="0"/>
              <a:t>, 1980)</a:t>
            </a:r>
            <a:endParaRPr lang="el-GR" sz="2000" dirty="0"/>
          </a:p>
          <a:p>
            <a:pPr>
              <a:defRPr/>
            </a:pPr>
            <a:r>
              <a:rPr lang="en-US" sz="2400" dirty="0" smtClean="0"/>
              <a:t> </a:t>
            </a:r>
            <a:r>
              <a:rPr lang="el-GR" sz="2400" dirty="0" smtClean="0"/>
              <a:t>Η άσκηση φαίνεται ότι έχει </a:t>
            </a:r>
            <a:r>
              <a:rPr lang="el-GR" sz="2400" dirty="0" err="1" smtClean="0"/>
              <a:t>αντι</a:t>
            </a:r>
            <a:r>
              <a:rPr lang="el-GR" sz="2400" dirty="0" smtClean="0"/>
              <a:t>-σπασμωδική δράση σε άτομα με επιληψία </a:t>
            </a:r>
            <a:r>
              <a:rPr lang="el-GR" sz="2000" dirty="0" smtClean="0"/>
              <a:t>(</a:t>
            </a:r>
            <a:r>
              <a:rPr lang="en-US" sz="2000" dirty="0" smtClean="0"/>
              <a:t>Livingston</a:t>
            </a:r>
            <a:r>
              <a:rPr lang="el-GR" sz="2000" dirty="0" smtClean="0"/>
              <a:t>, 1978)</a:t>
            </a:r>
            <a:endParaRPr lang="el-GR" sz="2400" dirty="0" smtClean="0"/>
          </a:p>
          <a:p>
            <a:pPr>
              <a:defRPr/>
            </a:pPr>
            <a:r>
              <a:rPr lang="el-GR" sz="2400" dirty="0" smtClean="0"/>
              <a:t>Στη διάρκεια της άσκησης εκλύονται β-</a:t>
            </a:r>
            <a:r>
              <a:rPr lang="el-GR" sz="2400" dirty="0" err="1" smtClean="0"/>
              <a:t>ενδορφίνες</a:t>
            </a:r>
            <a:r>
              <a:rPr lang="el-GR" sz="2400" dirty="0" smtClean="0"/>
              <a:t> οι οποίες πιθανώς αναχαιτίζουν τις επιληπτικές κρίσεις (</a:t>
            </a:r>
            <a:r>
              <a:rPr lang="en-US" sz="2000" dirty="0" smtClean="0"/>
              <a:t>Albrecht</a:t>
            </a:r>
            <a:r>
              <a:rPr lang="el-GR" sz="2000" dirty="0" smtClean="0"/>
              <a:t>, 1986)</a:t>
            </a:r>
            <a:endParaRPr lang="el-GR" sz="2000" dirty="0"/>
          </a:p>
        </p:txBody>
      </p:sp>
    </p:spTree>
    <p:extLst>
      <p:ext uri="{BB962C8B-B14F-4D97-AF65-F5344CB8AC3E}">
        <p14:creationId xmlns:p14="http://schemas.microsoft.com/office/powerpoint/2010/main" val="311662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Τίτλος 1"/>
          <p:cNvSpPr>
            <a:spLocks noGrp="1"/>
          </p:cNvSpPr>
          <p:nvPr>
            <p:ph type="title"/>
          </p:nvPr>
        </p:nvSpPr>
        <p:spPr/>
        <p:txBody>
          <a:bodyPr>
            <a:noAutofit/>
          </a:bodyPr>
          <a:lstStyle/>
          <a:p>
            <a:r>
              <a:rPr lang="el-GR" altLang="el-GR" sz="3600" dirty="0"/>
              <a:t>Η επίδραση της άσκησης στις επιληπτικές κρίσεις και στο ΕΕ</a:t>
            </a:r>
            <a:r>
              <a:rPr lang="en-US" altLang="el-GR" sz="3600" dirty="0"/>
              <a:t>G</a:t>
            </a:r>
            <a:r>
              <a:rPr lang="el-GR" altLang="el-GR" sz="3600" dirty="0"/>
              <a:t> </a:t>
            </a:r>
            <a:r>
              <a:rPr lang="el-GR" altLang="el-GR" sz="2800" b="0" dirty="0" smtClean="0"/>
              <a:t>(</a:t>
            </a:r>
            <a:r>
              <a:rPr lang="en-US" altLang="el-GR" sz="2800" b="0" dirty="0" smtClean="0"/>
              <a:t>2</a:t>
            </a:r>
            <a:r>
              <a:rPr lang="el-GR" altLang="el-GR" sz="2800" b="0" dirty="0" smtClean="0"/>
              <a:t> </a:t>
            </a:r>
            <a:r>
              <a:rPr lang="el-GR" altLang="el-GR" sz="2800" b="0" dirty="0"/>
              <a:t>από </a:t>
            </a:r>
            <a:r>
              <a:rPr lang="en-US" altLang="el-GR" sz="2800" b="0" dirty="0" smtClean="0"/>
              <a:t>8</a:t>
            </a:r>
            <a:r>
              <a:rPr lang="el-GR" altLang="el-GR" sz="2800" b="0" dirty="0" smtClean="0"/>
              <a:t>)</a:t>
            </a:r>
            <a:endParaRPr lang="el-GR" altLang="el-GR" sz="2800" dirty="0" smtClean="0">
              <a:solidFill>
                <a:srgbClr val="9933FF"/>
              </a:solidFill>
            </a:endParaRPr>
          </a:p>
        </p:txBody>
      </p:sp>
      <p:sp>
        <p:nvSpPr>
          <p:cNvPr id="3" name="Θέση περιεχομένου 2"/>
          <p:cNvSpPr>
            <a:spLocks noGrp="1"/>
          </p:cNvSpPr>
          <p:nvPr>
            <p:ph idx="1"/>
          </p:nvPr>
        </p:nvSpPr>
        <p:spPr/>
        <p:txBody>
          <a:bodyPr>
            <a:noAutofit/>
          </a:bodyPr>
          <a:lstStyle/>
          <a:p>
            <a:pPr marL="0" indent="0">
              <a:buFont typeface="Arial" charset="0"/>
              <a:buNone/>
              <a:defRPr/>
            </a:pPr>
            <a:r>
              <a:rPr lang="el-GR" sz="2200" dirty="0" smtClean="0"/>
              <a:t>Ο αριθμός των ερευνών για την επίδραση της άσκησης στην επιληψία είναι περιορισμένος, όμως τα αποτελέσματα είναι ενθαρρυντικά (</a:t>
            </a:r>
            <a:r>
              <a:rPr lang="en-US" sz="2200" dirty="0" err="1" smtClean="0"/>
              <a:t>Arida</a:t>
            </a:r>
            <a:r>
              <a:rPr lang="en-US" sz="2200" dirty="0" smtClean="0"/>
              <a:t>, 2010</a:t>
            </a:r>
            <a:r>
              <a:rPr lang="el-GR" sz="2200" dirty="0" smtClean="0"/>
              <a:t>)</a:t>
            </a:r>
          </a:p>
          <a:p>
            <a:pPr>
              <a:spcAft>
                <a:spcPts val="600"/>
              </a:spcAft>
              <a:defRPr/>
            </a:pPr>
            <a:r>
              <a:rPr lang="el-GR" sz="2200" dirty="0" smtClean="0"/>
              <a:t>Ο </a:t>
            </a:r>
            <a:r>
              <a:rPr lang="en-US" sz="2200" dirty="0" err="1" smtClean="0"/>
              <a:t>Kuijer</a:t>
            </a:r>
            <a:r>
              <a:rPr lang="en-US" sz="2200" dirty="0" smtClean="0"/>
              <a:t> (1978)</a:t>
            </a:r>
            <a:r>
              <a:rPr lang="el-GR" sz="2200" dirty="0" smtClean="0"/>
              <a:t> και οι </a:t>
            </a:r>
            <a:r>
              <a:rPr lang="en-US" sz="2200" dirty="0" err="1" smtClean="0"/>
              <a:t>Eriksen</a:t>
            </a:r>
            <a:r>
              <a:rPr lang="en-US" sz="2200" dirty="0" smtClean="0"/>
              <a:t> et al. (1994) </a:t>
            </a:r>
            <a:r>
              <a:rPr lang="el-GR" sz="2200" dirty="0" smtClean="0"/>
              <a:t>αναφέρουν μείωση των επιληπτικών κρίσεων (κατά τη διάρκεια της Φ.Δ.</a:t>
            </a:r>
          </a:p>
          <a:p>
            <a:pPr>
              <a:spcAft>
                <a:spcPts val="600"/>
              </a:spcAft>
              <a:defRPr/>
            </a:pPr>
            <a:r>
              <a:rPr lang="el-GR" sz="2200" dirty="0" smtClean="0"/>
              <a:t>Ο </a:t>
            </a:r>
            <a:r>
              <a:rPr lang="el-GR" sz="2200" dirty="0" err="1" smtClean="0"/>
              <a:t>Kuijer</a:t>
            </a:r>
            <a:r>
              <a:rPr lang="el-GR" sz="2200" dirty="0" smtClean="0"/>
              <a:t> (1978) κατέγραψε μεγαλύτερη αύξηση των επιληπτικών κρίσεων μετά από συνεχή άσκηση συγκριτικά με τη διαλείπουσα άσκηση</a:t>
            </a:r>
          </a:p>
          <a:p>
            <a:pPr>
              <a:spcAft>
                <a:spcPts val="600"/>
              </a:spcAft>
              <a:defRPr/>
            </a:pPr>
            <a:r>
              <a:rPr lang="el-GR" sz="2200" dirty="0" smtClean="0"/>
              <a:t>Οι </a:t>
            </a:r>
            <a:r>
              <a:rPr lang="en-US" sz="2200" dirty="0" err="1" smtClean="0"/>
              <a:t>Arida</a:t>
            </a:r>
            <a:r>
              <a:rPr lang="en-US" sz="2200" dirty="0" smtClean="0"/>
              <a:t> et al. </a:t>
            </a:r>
            <a:r>
              <a:rPr lang="el-GR" sz="2200" dirty="0" smtClean="0"/>
              <a:t>(</a:t>
            </a:r>
            <a:r>
              <a:rPr lang="en-US" sz="2200" dirty="0" smtClean="0"/>
              <a:t>2008) </a:t>
            </a:r>
            <a:r>
              <a:rPr lang="el-GR" sz="2200" dirty="0" err="1" smtClean="0"/>
              <a:t>αναφέρεουν</a:t>
            </a:r>
            <a:r>
              <a:rPr lang="el-GR" sz="2200" dirty="0" smtClean="0"/>
              <a:t> βελτίωση της καρδιοαγγειακής και ψυχολογικής υγείας των ατόμων με επιληψία</a:t>
            </a:r>
          </a:p>
          <a:p>
            <a:pPr>
              <a:spcAft>
                <a:spcPts val="600"/>
              </a:spcAft>
              <a:defRPr/>
            </a:pPr>
            <a:r>
              <a:rPr lang="el-GR" sz="2200" dirty="0" smtClean="0"/>
              <a:t>Ο </a:t>
            </a:r>
            <a:r>
              <a:rPr lang="el-GR" sz="2200" dirty="0" err="1" smtClean="0"/>
              <a:t>Bianci</a:t>
            </a:r>
            <a:r>
              <a:rPr lang="el-GR" sz="2200" dirty="0" smtClean="0"/>
              <a:t> </a:t>
            </a:r>
            <a:r>
              <a:rPr lang="el-GR" sz="2200" dirty="0" err="1" smtClean="0"/>
              <a:t>Saus</a:t>
            </a:r>
            <a:r>
              <a:rPr lang="el-GR" sz="2200" dirty="0" smtClean="0"/>
              <a:t> (1981) ανέφερε καμία αύξηση στην επιληπτική δραστηριότητα  κατά τη διάρκεια της άσκησης και καμία αύξηση στο συνολικό αριθμό των επιληπτικών κρίσεων σε σύνολο 500 ασθενών με επιληψία.</a:t>
            </a:r>
            <a:endParaRPr lang="el-GR" sz="2200" dirty="0"/>
          </a:p>
        </p:txBody>
      </p:sp>
    </p:spTree>
    <p:extLst>
      <p:ext uri="{BB962C8B-B14F-4D97-AF65-F5344CB8AC3E}">
        <p14:creationId xmlns:p14="http://schemas.microsoft.com/office/powerpoint/2010/main" val="2247220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Τίτλος 1"/>
          <p:cNvSpPr>
            <a:spLocks noGrp="1"/>
          </p:cNvSpPr>
          <p:nvPr>
            <p:ph type="title"/>
          </p:nvPr>
        </p:nvSpPr>
        <p:spPr/>
        <p:txBody>
          <a:bodyPr>
            <a:noAutofit/>
          </a:bodyPr>
          <a:lstStyle/>
          <a:p>
            <a:r>
              <a:rPr lang="el-GR" altLang="el-GR" sz="3600" dirty="0"/>
              <a:t>Η επίδραση της άσκησης στις επιληπτικές κρίσεις και στο ΕΕ</a:t>
            </a:r>
            <a:r>
              <a:rPr lang="en-US" altLang="el-GR" sz="3600" dirty="0"/>
              <a:t>G</a:t>
            </a:r>
            <a:r>
              <a:rPr lang="el-GR" altLang="el-GR" sz="3600" dirty="0"/>
              <a:t> </a:t>
            </a:r>
            <a:r>
              <a:rPr lang="el-GR" altLang="el-GR" sz="2800" b="0" dirty="0" smtClean="0"/>
              <a:t>(</a:t>
            </a:r>
            <a:r>
              <a:rPr lang="en-US" altLang="el-GR" sz="2800" b="0" dirty="0" smtClean="0"/>
              <a:t>3</a:t>
            </a:r>
            <a:r>
              <a:rPr lang="el-GR" altLang="el-GR" sz="2800" b="0" dirty="0" smtClean="0"/>
              <a:t> </a:t>
            </a:r>
            <a:r>
              <a:rPr lang="el-GR" altLang="el-GR" sz="2800" b="0" dirty="0"/>
              <a:t>από </a:t>
            </a:r>
            <a:r>
              <a:rPr lang="en-US" altLang="el-GR" sz="2800" b="0" dirty="0" smtClean="0"/>
              <a:t>8</a:t>
            </a:r>
            <a:r>
              <a:rPr lang="el-GR" altLang="el-GR" sz="2800" b="0" dirty="0" smtClean="0"/>
              <a:t>)</a:t>
            </a:r>
            <a:endParaRPr lang="el-GR" altLang="el-GR" sz="3200" dirty="0" smtClean="0">
              <a:solidFill>
                <a:srgbClr val="9933FF"/>
              </a:solidFill>
            </a:endParaRPr>
          </a:p>
        </p:txBody>
      </p:sp>
      <p:sp>
        <p:nvSpPr>
          <p:cNvPr id="57347" name="Θέση περιεχομένου 2"/>
          <p:cNvSpPr>
            <a:spLocks noGrp="1"/>
          </p:cNvSpPr>
          <p:nvPr>
            <p:ph idx="1"/>
          </p:nvPr>
        </p:nvSpPr>
        <p:spPr/>
        <p:txBody>
          <a:bodyPr>
            <a:normAutofit/>
          </a:bodyPr>
          <a:lstStyle/>
          <a:p>
            <a:pPr>
              <a:spcBef>
                <a:spcPts val="600"/>
              </a:spcBef>
              <a:spcAft>
                <a:spcPts val="1200"/>
              </a:spcAft>
            </a:pPr>
            <a:r>
              <a:rPr lang="el-GR" altLang="el-GR" sz="2400" dirty="0" smtClean="0"/>
              <a:t>Οι </a:t>
            </a:r>
            <a:r>
              <a:rPr lang="el-GR" altLang="el-GR" sz="2400" dirty="0" err="1" smtClean="0"/>
              <a:t>Lennox</a:t>
            </a:r>
            <a:r>
              <a:rPr lang="el-GR" altLang="el-GR" sz="2400" dirty="0" smtClean="0"/>
              <a:t> και </a:t>
            </a:r>
            <a:r>
              <a:rPr lang="el-GR" altLang="el-GR" sz="2400" dirty="0" err="1" smtClean="0"/>
              <a:t>Lennox</a:t>
            </a:r>
            <a:r>
              <a:rPr lang="el-GR" altLang="el-GR" sz="2400" dirty="0" smtClean="0"/>
              <a:t> ( 1960) αναφέρουν ότι οι επιληπτικές κρίσεις συμβαίνουν στη διάρκεια της κινητικής αδράνειας και του ύπνου</a:t>
            </a:r>
          </a:p>
          <a:p>
            <a:pPr>
              <a:spcBef>
                <a:spcPts val="600"/>
              </a:spcBef>
              <a:spcAft>
                <a:spcPts val="1200"/>
              </a:spcAft>
            </a:pPr>
            <a:r>
              <a:rPr lang="el-GR" altLang="el-GR" sz="2400" dirty="0" smtClean="0"/>
              <a:t>Οι </a:t>
            </a:r>
            <a:r>
              <a:rPr lang="el-GR" altLang="el-GR" sz="2400" dirty="0" err="1" smtClean="0"/>
              <a:t>McAuley</a:t>
            </a:r>
            <a:r>
              <a:rPr lang="el-GR" altLang="el-GR" sz="2400" dirty="0" smtClean="0"/>
              <a:t> </a:t>
            </a:r>
            <a:r>
              <a:rPr lang="el-GR" altLang="el-GR" sz="2400" dirty="0" err="1" smtClean="0"/>
              <a:t>et</a:t>
            </a:r>
            <a:r>
              <a:rPr lang="el-GR" altLang="el-GR" sz="2400" dirty="0" smtClean="0"/>
              <a:t> </a:t>
            </a:r>
            <a:r>
              <a:rPr lang="el-GR" altLang="el-GR" sz="2400" dirty="0" err="1" smtClean="0"/>
              <a:t>al</a:t>
            </a:r>
            <a:r>
              <a:rPr lang="el-GR" altLang="el-GR" sz="2400" dirty="0" smtClean="0"/>
              <a:t>. (2001) αναφέρουν καμία επίδραση στη συχνότητα των επιληπτικών κρίσεων μετά από άσκηση 12 εβδομάδων</a:t>
            </a:r>
          </a:p>
          <a:p>
            <a:pPr>
              <a:spcBef>
                <a:spcPts val="600"/>
              </a:spcBef>
              <a:spcAft>
                <a:spcPts val="1200"/>
              </a:spcAft>
            </a:pPr>
            <a:r>
              <a:rPr lang="el-GR" altLang="el-GR" sz="2400" dirty="0" smtClean="0"/>
              <a:t>Ο </a:t>
            </a:r>
            <a:r>
              <a:rPr lang="en-US" altLang="el-GR" sz="2400" dirty="0" err="1" smtClean="0"/>
              <a:t>Korczyn</a:t>
            </a:r>
            <a:r>
              <a:rPr lang="en-US" altLang="el-GR" sz="2400" dirty="0" smtClean="0"/>
              <a:t> </a:t>
            </a:r>
            <a:r>
              <a:rPr lang="el-GR" altLang="el-GR" sz="2400" dirty="0" smtClean="0"/>
              <a:t>(1979) ανέφερε ότι μόνο 5/</a:t>
            </a:r>
            <a:r>
              <a:rPr lang="en-US" altLang="el-GR" sz="2400" dirty="0" smtClean="0"/>
              <a:t>250 </a:t>
            </a:r>
            <a:r>
              <a:rPr lang="el-GR" altLang="el-GR" sz="2400" dirty="0" smtClean="0"/>
              <a:t>άτομα με επιληψία ηλικίας ≥ 10 ετών βίωναν κρίσεις επιληψίας στη διάρκεια της συμμετοχής τους σε αθλήματα. 90 άτομα δήλωσαν ότι δεν είχαν πάθει ποτέ κρίση στη διάρκεια της Φ.Δ. </a:t>
            </a:r>
          </a:p>
        </p:txBody>
      </p:sp>
    </p:spTree>
    <p:extLst>
      <p:ext uri="{BB962C8B-B14F-4D97-AF65-F5344CB8AC3E}">
        <p14:creationId xmlns:p14="http://schemas.microsoft.com/office/powerpoint/2010/main" val="766900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Περιεχόμενα </a:t>
            </a:r>
            <a:r>
              <a:rPr lang="el-GR" sz="2800" b="0" dirty="0" smtClean="0"/>
              <a:t>(1 από 2)</a:t>
            </a:r>
            <a:endParaRPr lang="el-GR" sz="2800" b="0" dirty="0"/>
          </a:p>
        </p:txBody>
      </p:sp>
      <p:sp>
        <p:nvSpPr>
          <p:cNvPr id="30723" name="Θέση περιεχομένου 2"/>
          <p:cNvSpPr>
            <a:spLocks noGrp="1"/>
          </p:cNvSpPr>
          <p:nvPr>
            <p:ph idx="1"/>
          </p:nvPr>
        </p:nvSpPr>
        <p:spPr/>
        <p:txBody>
          <a:bodyPr>
            <a:normAutofit fontScale="92500" lnSpcReduction="20000"/>
          </a:bodyPr>
          <a:lstStyle/>
          <a:p>
            <a:pPr>
              <a:defRPr/>
            </a:pPr>
            <a:r>
              <a:rPr lang="el-GR" altLang="el-GR" dirty="0" smtClean="0"/>
              <a:t>Ορισμοί</a:t>
            </a:r>
          </a:p>
          <a:p>
            <a:pPr>
              <a:defRPr/>
            </a:pPr>
            <a:r>
              <a:rPr lang="el-GR" altLang="el-GR" dirty="0" smtClean="0"/>
              <a:t>Συμπτώματα επιληπτικών κρίσεων</a:t>
            </a:r>
          </a:p>
          <a:p>
            <a:pPr>
              <a:defRPr/>
            </a:pPr>
            <a:r>
              <a:rPr lang="el-GR" altLang="el-GR" dirty="0" smtClean="0"/>
              <a:t>Επιδημιολογία</a:t>
            </a:r>
          </a:p>
          <a:p>
            <a:pPr>
              <a:defRPr/>
            </a:pPr>
            <a:r>
              <a:rPr lang="el-GR" altLang="el-GR" dirty="0" smtClean="0"/>
              <a:t>Αιτιολογία</a:t>
            </a:r>
          </a:p>
          <a:p>
            <a:pPr>
              <a:defRPr/>
            </a:pPr>
            <a:r>
              <a:rPr lang="el-GR" altLang="el-GR" dirty="0" err="1" smtClean="0"/>
              <a:t>Εκλυτικοί</a:t>
            </a:r>
            <a:r>
              <a:rPr lang="el-GR" altLang="el-GR" dirty="0" smtClean="0"/>
              <a:t> παράγοντες</a:t>
            </a:r>
          </a:p>
          <a:p>
            <a:pPr>
              <a:defRPr/>
            </a:pPr>
            <a:r>
              <a:rPr lang="el-GR" altLang="el-GR" dirty="0" smtClean="0"/>
              <a:t>Ταξινόμηση επιληπτικών κρίσεων</a:t>
            </a:r>
          </a:p>
          <a:p>
            <a:pPr>
              <a:defRPr/>
            </a:pPr>
            <a:r>
              <a:rPr lang="el-GR" altLang="el-GR" dirty="0" smtClean="0"/>
              <a:t>Διαγνωστικά μέσα</a:t>
            </a:r>
          </a:p>
          <a:p>
            <a:pPr>
              <a:defRPr/>
            </a:pPr>
            <a:r>
              <a:rPr lang="el-GR" altLang="el-GR" dirty="0" smtClean="0"/>
              <a:t>Πρώτες βοήθειες</a:t>
            </a:r>
          </a:p>
          <a:p>
            <a:pPr>
              <a:defRPr/>
            </a:pPr>
            <a:r>
              <a:rPr lang="el-GR" altLang="el-GR" dirty="0" smtClean="0"/>
              <a:t>Επιπτώσεις της επιληψίας στο σχολείο και την οικογένεια</a:t>
            </a:r>
          </a:p>
          <a:p>
            <a:pPr>
              <a:defRPr/>
            </a:pPr>
            <a:r>
              <a:rPr lang="el-GR" altLang="el-GR" dirty="0" smtClean="0"/>
              <a:t>Φυσική δραστηριότητα στην επιληψία</a:t>
            </a:r>
          </a:p>
          <a:p>
            <a:pPr marL="0" indent="0">
              <a:buFontTx/>
              <a:buNone/>
              <a:defRPr/>
            </a:pPr>
            <a:endParaRPr lang="el-GR" altLang="el-GR" dirty="0" smtClean="0"/>
          </a:p>
          <a:p>
            <a:pPr>
              <a:defRPr/>
            </a:pPr>
            <a:endParaRPr lang="el-GR" altLang="el-GR" dirty="0" smtClean="0"/>
          </a:p>
          <a:p>
            <a:pPr>
              <a:defRPr/>
            </a:pPr>
            <a:endParaRPr lang="el-GR" altLang="el-GR" dirty="0" smtClean="0"/>
          </a:p>
          <a:p>
            <a:pPr>
              <a:defRPr/>
            </a:pPr>
            <a:endParaRPr lang="el-GR" altLang="el-GR" dirty="0" smtClean="0"/>
          </a:p>
        </p:txBody>
      </p:sp>
    </p:spTree>
    <p:extLst>
      <p:ext uri="{BB962C8B-B14F-4D97-AF65-F5344CB8AC3E}">
        <p14:creationId xmlns:p14="http://schemas.microsoft.com/office/powerpoint/2010/main" val="582079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Τίτλος 1"/>
          <p:cNvSpPr>
            <a:spLocks noGrp="1"/>
          </p:cNvSpPr>
          <p:nvPr>
            <p:ph type="title"/>
          </p:nvPr>
        </p:nvSpPr>
        <p:spPr/>
        <p:txBody>
          <a:bodyPr>
            <a:noAutofit/>
          </a:bodyPr>
          <a:lstStyle/>
          <a:p>
            <a:r>
              <a:rPr lang="el-GR" altLang="el-GR" sz="3600" dirty="0"/>
              <a:t>Η επίδραση της άσκησης στις επιληπτικές κρίσεις και στο ΕΕ</a:t>
            </a:r>
            <a:r>
              <a:rPr lang="en-US" altLang="el-GR" sz="3600" dirty="0"/>
              <a:t>G</a:t>
            </a:r>
            <a:r>
              <a:rPr lang="el-GR" altLang="el-GR" sz="3600" dirty="0"/>
              <a:t> </a:t>
            </a:r>
            <a:r>
              <a:rPr lang="el-GR" altLang="el-GR" sz="2800" b="0" dirty="0" smtClean="0"/>
              <a:t>(</a:t>
            </a:r>
            <a:r>
              <a:rPr lang="en-US" altLang="el-GR" sz="2800" b="0" dirty="0" smtClean="0"/>
              <a:t>4</a:t>
            </a:r>
            <a:r>
              <a:rPr lang="el-GR" altLang="el-GR" sz="2800" b="0" dirty="0" smtClean="0"/>
              <a:t> </a:t>
            </a:r>
            <a:r>
              <a:rPr lang="el-GR" altLang="el-GR" sz="2800" b="0" dirty="0"/>
              <a:t>από </a:t>
            </a:r>
            <a:r>
              <a:rPr lang="en-US" altLang="el-GR" sz="2800" b="0" dirty="0" smtClean="0"/>
              <a:t>8</a:t>
            </a:r>
            <a:r>
              <a:rPr lang="el-GR" altLang="el-GR" sz="2800" b="0" dirty="0" smtClean="0"/>
              <a:t>)</a:t>
            </a:r>
            <a:endParaRPr lang="el-GR" altLang="el-GR" sz="3200" dirty="0" smtClean="0">
              <a:solidFill>
                <a:srgbClr val="9933FF"/>
              </a:solidFill>
            </a:endParaRPr>
          </a:p>
        </p:txBody>
      </p:sp>
      <p:sp>
        <p:nvSpPr>
          <p:cNvPr id="66563" name="2 - Θέση περιεχομένου"/>
          <p:cNvSpPr>
            <a:spLocks noGrp="1"/>
          </p:cNvSpPr>
          <p:nvPr>
            <p:ph idx="1"/>
          </p:nvPr>
        </p:nvSpPr>
        <p:spPr/>
        <p:txBody>
          <a:bodyPr>
            <a:normAutofit/>
          </a:bodyPr>
          <a:lstStyle/>
          <a:p>
            <a:pPr eaLnBrk="1" hangingPunct="1">
              <a:lnSpc>
                <a:spcPct val="120000"/>
              </a:lnSpc>
              <a:defRPr/>
            </a:pPr>
            <a:r>
              <a:rPr lang="en-US" altLang="el-GR" sz="2400" dirty="0" smtClean="0"/>
              <a:t>O</a:t>
            </a:r>
            <a:r>
              <a:rPr lang="el-GR" altLang="el-GR" sz="2400" dirty="0" smtClean="0"/>
              <a:t>ι </a:t>
            </a:r>
            <a:r>
              <a:rPr lang="el-GR" altLang="el-GR" sz="2400" dirty="0" err="1" smtClean="0"/>
              <a:t>Nakken</a:t>
            </a:r>
            <a:r>
              <a:rPr lang="el-GR" altLang="el-GR" sz="2400" dirty="0" smtClean="0"/>
              <a:t> </a:t>
            </a:r>
            <a:r>
              <a:rPr lang="en-US" altLang="el-GR" sz="2400" dirty="0" smtClean="0"/>
              <a:t>et al</a:t>
            </a:r>
            <a:r>
              <a:rPr lang="el-GR" altLang="el-GR" sz="2400" dirty="0" smtClean="0"/>
              <a:t> (1990)</a:t>
            </a:r>
            <a:r>
              <a:rPr lang="en-US" altLang="el-GR" sz="2400" dirty="0" smtClean="0"/>
              <a:t> </a:t>
            </a:r>
            <a:r>
              <a:rPr lang="el-GR" altLang="el-GR" sz="2400" dirty="0" smtClean="0"/>
              <a:t>μελέτησαν την επίδραση ενός προγράμματος δραστηριοτήτων (κολύμβηση, τρέξιμο, ιππασία </a:t>
            </a:r>
            <a:r>
              <a:rPr lang="el-GR" altLang="el-GR" sz="2400" dirty="0" err="1" smtClean="0"/>
              <a:t>κ.α</a:t>
            </a:r>
            <a:r>
              <a:rPr lang="el-GR" altLang="el-GR" sz="2400" dirty="0" smtClean="0"/>
              <a:t>) 4 εβδομάδων στην αερόβια ικανότητα και στην συχνότητα των  επιληπτικών κρίσεων σε 21 ενήλικες με επιληψία. Τα αποτελέσματα έδειξαν σημαντική βελτίωση στη μέγιστη πρόσληψη οξυγόνου, στη μέγιστη ικανότητα άσκησης και στην ψυχική κατάσταση των ασθενών. </a:t>
            </a:r>
            <a:endParaRPr lang="en-US" altLang="el-GR" sz="2400" dirty="0" smtClean="0"/>
          </a:p>
        </p:txBody>
      </p:sp>
    </p:spTree>
    <p:extLst>
      <p:ext uri="{BB962C8B-B14F-4D97-AF65-F5344CB8AC3E}">
        <p14:creationId xmlns:p14="http://schemas.microsoft.com/office/powerpoint/2010/main" val="39028802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Τίτλος 1"/>
          <p:cNvSpPr>
            <a:spLocks noGrp="1"/>
          </p:cNvSpPr>
          <p:nvPr>
            <p:ph type="title"/>
          </p:nvPr>
        </p:nvSpPr>
        <p:spPr/>
        <p:txBody>
          <a:bodyPr>
            <a:noAutofit/>
          </a:bodyPr>
          <a:lstStyle/>
          <a:p>
            <a:r>
              <a:rPr lang="el-GR" altLang="el-GR" sz="3600" dirty="0"/>
              <a:t>Η επίδραση της άσκησης στις επιληπτικές κρίσεις και στο ΕΕ</a:t>
            </a:r>
            <a:r>
              <a:rPr lang="en-US" altLang="el-GR" sz="3600" dirty="0"/>
              <a:t>G</a:t>
            </a:r>
            <a:r>
              <a:rPr lang="el-GR" altLang="el-GR" sz="3600" dirty="0"/>
              <a:t> </a:t>
            </a:r>
            <a:r>
              <a:rPr lang="el-GR" altLang="el-GR" sz="2800" b="0" dirty="0" smtClean="0"/>
              <a:t>(</a:t>
            </a:r>
            <a:r>
              <a:rPr lang="en-US" altLang="el-GR" sz="2800" b="0" dirty="0" smtClean="0"/>
              <a:t>5</a:t>
            </a:r>
            <a:r>
              <a:rPr lang="el-GR" altLang="el-GR" sz="2800" b="0" dirty="0" smtClean="0"/>
              <a:t> </a:t>
            </a:r>
            <a:r>
              <a:rPr lang="el-GR" altLang="el-GR" sz="2800" b="0" dirty="0"/>
              <a:t>από </a:t>
            </a:r>
            <a:r>
              <a:rPr lang="en-US" altLang="el-GR" sz="2800" b="0" dirty="0" smtClean="0"/>
              <a:t>8</a:t>
            </a:r>
            <a:r>
              <a:rPr lang="el-GR" altLang="el-GR" sz="2800" b="0" dirty="0" smtClean="0"/>
              <a:t>)</a:t>
            </a:r>
            <a:endParaRPr lang="el-GR" altLang="el-GR" sz="3200" dirty="0" smtClean="0">
              <a:solidFill>
                <a:srgbClr val="9933FF"/>
              </a:solidFill>
            </a:endParaRPr>
          </a:p>
        </p:txBody>
      </p:sp>
      <p:sp>
        <p:nvSpPr>
          <p:cNvPr id="66563" name="2 - Θέση περιεχομένου"/>
          <p:cNvSpPr>
            <a:spLocks noGrp="1"/>
          </p:cNvSpPr>
          <p:nvPr>
            <p:ph idx="1"/>
          </p:nvPr>
        </p:nvSpPr>
        <p:spPr/>
        <p:txBody>
          <a:bodyPr>
            <a:normAutofit/>
          </a:bodyPr>
          <a:lstStyle/>
          <a:p>
            <a:pPr eaLnBrk="1" hangingPunct="1">
              <a:lnSpc>
                <a:spcPct val="120000"/>
              </a:lnSpc>
              <a:defRPr/>
            </a:pPr>
            <a:r>
              <a:rPr lang="el-GR" altLang="el-GR" sz="2400" dirty="0" smtClean="0"/>
              <a:t>Οι επιληπτικές κρίσεις δεν αυξήθηκαν σημαντικά μετά την εφαρμογή του προγράμματος. Η πλειοψηφία του δείγματος ανέφερε επιληπτικές κρίσεις κατά την ανάπαυση, μετά την άσκηση. Μόνο 6/21 άτομα δήλωσαν ότι έκαναν επιληπτική κρίση εκλυόμενη με την άσκηση. Οι επιληπτικές κρίσεις δεν συσχετίστηκαν με τον τύπο άσκησης ή την καρδιακή συχνότητα. </a:t>
            </a:r>
          </a:p>
          <a:p>
            <a:pPr algn="just" eaLnBrk="1" hangingPunct="1">
              <a:lnSpc>
                <a:spcPct val="120000"/>
              </a:lnSpc>
              <a:defRPr/>
            </a:pPr>
            <a:endParaRPr lang="el-GR" altLang="el-GR" sz="2400" b="1" dirty="0" smtClean="0"/>
          </a:p>
          <a:p>
            <a:pPr algn="just" eaLnBrk="1" hangingPunct="1">
              <a:lnSpc>
                <a:spcPct val="120000"/>
              </a:lnSpc>
              <a:defRPr/>
            </a:pPr>
            <a:endParaRPr lang="el-GR" altLang="el-GR" sz="2400" b="1" dirty="0" smtClean="0"/>
          </a:p>
        </p:txBody>
      </p:sp>
    </p:spTree>
    <p:extLst>
      <p:ext uri="{BB962C8B-B14F-4D97-AF65-F5344CB8AC3E}">
        <p14:creationId xmlns:p14="http://schemas.microsoft.com/office/powerpoint/2010/main" val="8446853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Τίτλος 1"/>
          <p:cNvSpPr>
            <a:spLocks noGrp="1"/>
          </p:cNvSpPr>
          <p:nvPr>
            <p:ph type="title"/>
          </p:nvPr>
        </p:nvSpPr>
        <p:spPr>
          <a:xfrm>
            <a:off x="0" y="116632"/>
            <a:ext cx="9144000" cy="908720"/>
          </a:xfrm>
        </p:spPr>
        <p:txBody>
          <a:bodyPr>
            <a:noAutofit/>
          </a:bodyPr>
          <a:lstStyle/>
          <a:p>
            <a:r>
              <a:rPr lang="el-GR" altLang="el-GR" sz="3600" dirty="0"/>
              <a:t>Η επίδραση της άσκησης στις επιληπτικές κρίσεις και στο ΕΕ</a:t>
            </a:r>
            <a:r>
              <a:rPr lang="en-US" altLang="el-GR" sz="3600" dirty="0"/>
              <a:t>G</a:t>
            </a:r>
            <a:r>
              <a:rPr lang="el-GR" altLang="el-GR" sz="3600" dirty="0"/>
              <a:t> </a:t>
            </a:r>
            <a:r>
              <a:rPr lang="el-GR" altLang="el-GR" sz="2800" b="0" dirty="0" smtClean="0"/>
              <a:t>(</a:t>
            </a:r>
            <a:r>
              <a:rPr lang="en-US" altLang="el-GR" sz="2800" b="0" dirty="0" smtClean="0"/>
              <a:t>6</a:t>
            </a:r>
            <a:r>
              <a:rPr lang="el-GR" altLang="el-GR" sz="2800" b="0" dirty="0" smtClean="0"/>
              <a:t> </a:t>
            </a:r>
            <a:r>
              <a:rPr lang="el-GR" altLang="el-GR" sz="2800" b="0" dirty="0"/>
              <a:t>από </a:t>
            </a:r>
            <a:r>
              <a:rPr lang="en-US" altLang="el-GR" sz="2800" b="0" dirty="0" smtClean="0"/>
              <a:t>8</a:t>
            </a:r>
            <a:r>
              <a:rPr lang="el-GR" altLang="el-GR" sz="2800" b="0" dirty="0" smtClean="0"/>
              <a:t>)</a:t>
            </a:r>
            <a:endParaRPr lang="el-GR" altLang="el-GR" sz="3200" dirty="0" smtClean="0">
              <a:solidFill>
                <a:srgbClr val="9933FF"/>
              </a:solidFill>
            </a:endParaRPr>
          </a:p>
        </p:txBody>
      </p:sp>
      <p:sp>
        <p:nvSpPr>
          <p:cNvPr id="66563" name="2 - Θέση περιεχομένου"/>
          <p:cNvSpPr>
            <a:spLocks noGrp="1"/>
          </p:cNvSpPr>
          <p:nvPr>
            <p:ph idx="1"/>
          </p:nvPr>
        </p:nvSpPr>
        <p:spPr/>
        <p:txBody>
          <a:bodyPr>
            <a:normAutofit/>
          </a:bodyPr>
          <a:lstStyle/>
          <a:p>
            <a:pPr eaLnBrk="1" hangingPunct="1">
              <a:lnSpc>
                <a:spcPct val="120000"/>
              </a:lnSpc>
              <a:defRPr/>
            </a:pPr>
            <a:r>
              <a:rPr lang="el-GR" altLang="el-GR" sz="2400" dirty="0" smtClean="0"/>
              <a:t>Ο </a:t>
            </a:r>
            <a:r>
              <a:rPr lang="el-GR" altLang="el-GR" sz="2400" dirty="0" err="1" smtClean="0"/>
              <a:t>Nakken</a:t>
            </a:r>
            <a:r>
              <a:rPr lang="el-GR" altLang="el-GR" sz="2400" dirty="0" smtClean="0"/>
              <a:t> (1999) μελέτησε την επίδραση της Φ.Δ. (ποδηλασία, σκι, κολύμβηση </a:t>
            </a:r>
            <a:r>
              <a:rPr lang="el-GR" altLang="el-GR" sz="2400" dirty="0" err="1" smtClean="0"/>
              <a:t>κ.α</a:t>
            </a:r>
            <a:r>
              <a:rPr lang="el-GR" altLang="el-GR" sz="2400" dirty="0" smtClean="0"/>
              <a:t>) σε 204 ασθενείς με επιληψία και 2,236 ασθενείς χωρίς επιληψία. Τα αποτελέσματα έδειξαν ότι το 50% των ασθενών με επιληψία δεν παρουσίασε κρίση κατά τη διάρκεια της άσκησης καθώς επίσης ότι η άσκηση μπορεί να προσφέρει μια μέτρια προστασία (36%) από επιληπτικές κρίσεις</a:t>
            </a:r>
          </a:p>
          <a:p>
            <a:pPr marL="0" indent="0" algn="just" eaLnBrk="1" hangingPunct="1">
              <a:lnSpc>
                <a:spcPct val="120000"/>
              </a:lnSpc>
              <a:buFont typeface="Arial" charset="0"/>
              <a:buNone/>
              <a:defRPr/>
            </a:pPr>
            <a:endParaRPr lang="el-GR" altLang="el-GR" sz="2400" dirty="0" smtClean="0"/>
          </a:p>
          <a:p>
            <a:pPr algn="just" eaLnBrk="1" hangingPunct="1">
              <a:lnSpc>
                <a:spcPct val="120000"/>
              </a:lnSpc>
              <a:defRPr/>
            </a:pPr>
            <a:endParaRPr lang="el-GR" altLang="el-GR" sz="2400" b="1" dirty="0" smtClean="0"/>
          </a:p>
          <a:p>
            <a:pPr algn="just" eaLnBrk="1" hangingPunct="1">
              <a:lnSpc>
                <a:spcPct val="120000"/>
              </a:lnSpc>
              <a:defRPr/>
            </a:pPr>
            <a:endParaRPr lang="el-GR" altLang="el-GR" sz="2400" b="1" dirty="0" smtClean="0"/>
          </a:p>
        </p:txBody>
      </p:sp>
    </p:spTree>
    <p:extLst>
      <p:ext uri="{BB962C8B-B14F-4D97-AF65-F5344CB8AC3E}">
        <p14:creationId xmlns:p14="http://schemas.microsoft.com/office/powerpoint/2010/main" val="29903128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Τίτλος 1"/>
          <p:cNvSpPr>
            <a:spLocks noGrp="1"/>
          </p:cNvSpPr>
          <p:nvPr>
            <p:ph type="title"/>
          </p:nvPr>
        </p:nvSpPr>
        <p:spPr>
          <a:xfrm>
            <a:off x="0" y="116632"/>
            <a:ext cx="9144000" cy="908720"/>
          </a:xfrm>
        </p:spPr>
        <p:txBody>
          <a:bodyPr>
            <a:normAutofit fontScale="90000"/>
          </a:bodyPr>
          <a:lstStyle/>
          <a:p>
            <a:r>
              <a:rPr lang="el-GR" altLang="el-GR" dirty="0"/>
              <a:t>Η επίδραση της άσκησης στις επιληπτικές κρίσεις και στο ΕΕ</a:t>
            </a:r>
            <a:r>
              <a:rPr lang="en-US" altLang="el-GR" dirty="0"/>
              <a:t>G</a:t>
            </a:r>
            <a:r>
              <a:rPr lang="el-GR" altLang="el-GR" dirty="0"/>
              <a:t> </a:t>
            </a:r>
            <a:r>
              <a:rPr lang="el-GR" altLang="el-GR" sz="3100" b="0" dirty="0" smtClean="0"/>
              <a:t>(</a:t>
            </a:r>
            <a:r>
              <a:rPr lang="en-US" altLang="el-GR" sz="3100" b="0" dirty="0" smtClean="0"/>
              <a:t>7</a:t>
            </a:r>
            <a:r>
              <a:rPr lang="el-GR" altLang="el-GR" sz="3100" b="0" dirty="0" smtClean="0"/>
              <a:t> </a:t>
            </a:r>
            <a:r>
              <a:rPr lang="el-GR" altLang="el-GR" sz="3100" b="0" dirty="0"/>
              <a:t>από </a:t>
            </a:r>
            <a:r>
              <a:rPr lang="en-US" altLang="el-GR" sz="3100" b="0" dirty="0"/>
              <a:t>8</a:t>
            </a:r>
            <a:r>
              <a:rPr lang="el-GR" altLang="el-GR" sz="3100" b="0" dirty="0"/>
              <a:t>)</a:t>
            </a:r>
            <a:endParaRPr lang="el-GR" altLang="el-GR" sz="3600" dirty="0" smtClean="0"/>
          </a:p>
        </p:txBody>
      </p:sp>
      <p:sp>
        <p:nvSpPr>
          <p:cNvPr id="59394" name="2 - Θέση περιεχομένου"/>
          <p:cNvSpPr>
            <a:spLocks noGrp="1"/>
          </p:cNvSpPr>
          <p:nvPr>
            <p:ph idx="1"/>
          </p:nvPr>
        </p:nvSpPr>
        <p:spPr/>
        <p:txBody>
          <a:bodyPr/>
          <a:lstStyle/>
          <a:p>
            <a:pPr eaLnBrk="1" hangingPunct="1">
              <a:lnSpc>
                <a:spcPct val="120000"/>
              </a:lnSpc>
            </a:pPr>
            <a:r>
              <a:rPr lang="el-GR" altLang="el-GR" sz="2400" dirty="0" smtClean="0"/>
              <a:t>Οι </a:t>
            </a:r>
            <a:r>
              <a:rPr lang="el-GR" altLang="el-GR" sz="2400" dirty="0" err="1" smtClean="0"/>
              <a:t>Eriksen</a:t>
            </a:r>
            <a:r>
              <a:rPr lang="el-GR" altLang="el-GR" sz="2400" dirty="0" smtClean="0"/>
              <a:t> </a:t>
            </a:r>
            <a:r>
              <a:rPr lang="el-GR" altLang="el-GR" sz="2400" dirty="0" err="1" smtClean="0"/>
              <a:t>et</a:t>
            </a:r>
            <a:r>
              <a:rPr lang="el-GR" altLang="el-GR" sz="2400" dirty="0" smtClean="0"/>
              <a:t> </a:t>
            </a:r>
            <a:r>
              <a:rPr lang="el-GR" altLang="el-GR" sz="2400" dirty="0" err="1" smtClean="0"/>
              <a:t>al</a:t>
            </a:r>
            <a:r>
              <a:rPr lang="el-GR" altLang="el-GR" sz="2400" dirty="0" smtClean="0"/>
              <a:t>. (1994) εξέτασαν τα αποτελέσματα  της αεροβικής άσκησης 15 εβδομάδων σε γυναίκες με συχνές επιληπτικές κρίσεις. Τα αποτελέσματα έδειξαν σημαντική μείωση της συχνότητας των κρίσεων και της σωματικής καχεξίας ενώ παράλληλα αύξηση της </a:t>
            </a:r>
            <a:r>
              <a:rPr lang="el-GR" altLang="el-GR" sz="2400" dirty="0" err="1" smtClean="0"/>
              <a:t>ψυχο</a:t>
            </a:r>
            <a:r>
              <a:rPr lang="el-GR" altLang="el-GR" sz="2400" dirty="0" smtClean="0"/>
              <a:t>-κοινωνικής ευημερίας. Όμως, τα περισσότερα θετικά αποτελέσματα δε διατηρήθηκαν μετά το τέλος της παρέμβασης.</a:t>
            </a:r>
            <a:endParaRPr lang="el-GR" altLang="el-GR" sz="2400" b="1" dirty="0" smtClean="0"/>
          </a:p>
          <a:p>
            <a:pPr eaLnBrk="1" hangingPunct="1">
              <a:lnSpc>
                <a:spcPct val="120000"/>
              </a:lnSpc>
              <a:buFont typeface="Wingdings" pitchFamily="2" charset="2"/>
              <a:buNone/>
            </a:pPr>
            <a:endParaRPr lang="el-GR" altLang="el-GR" sz="1200" dirty="0" smtClean="0"/>
          </a:p>
        </p:txBody>
      </p:sp>
    </p:spTree>
    <p:extLst>
      <p:ext uri="{BB962C8B-B14F-4D97-AF65-F5344CB8AC3E}">
        <p14:creationId xmlns:p14="http://schemas.microsoft.com/office/powerpoint/2010/main" val="20171729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Τίτλος 1"/>
          <p:cNvSpPr>
            <a:spLocks noGrp="1"/>
          </p:cNvSpPr>
          <p:nvPr>
            <p:ph type="title"/>
          </p:nvPr>
        </p:nvSpPr>
        <p:spPr/>
        <p:txBody>
          <a:bodyPr>
            <a:normAutofit fontScale="90000"/>
          </a:bodyPr>
          <a:lstStyle/>
          <a:p>
            <a:r>
              <a:rPr lang="el-GR" altLang="el-GR" dirty="0"/>
              <a:t>Η επίδραση της άσκησης στις επιληπτικές κρίσεις και στο ΕΕ</a:t>
            </a:r>
            <a:r>
              <a:rPr lang="en-US" altLang="el-GR" dirty="0"/>
              <a:t>G</a:t>
            </a:r>
            <a:r>
              <a:rPr lang="el-GR" altLang="el-GR" dirty="0"/>
              <a:t> </a:t>
            </a:r>
            <a:r>
              <a:rPr lang="el-GR" altLang="el-GR" sz="3100" b="0" dirty="0" smtClean="0"/>
              <a:t>(</a:t>
            </a:r>
            <a:r>
              <a:rPr lang="en-US" altLang="el-GR" sz="3100" b="0" dirty="0" smtClean="0"/>
              <a:t>8</a:t>
            </a:r>
            <a:r>
              <a:rPr lang="el-GR" altLang="el-GR" sz="3100" b="0" dirty="0" smtClean="0"/>
              <a:t> </a:t>
            </a:r>
            <a:r>
              <a:rPr lang="el-GR" altLang="el-GR" sz="3100" b="0" dirty="0"/>
              <a:t>από </a:t>
            </a:r>
            <a:r>
              <a:rPr lang="en-US" altLang="el-GR" sz="3100" b="0" dirty="0"/>
              <a:t>8</a:t>
            </a:r>
            <a:r>
              <a:rPr lang="el-GR" altLang="el-GR" sz="3100" b="0" dirty="0"/>
              <a:t>)</a:t>
            </a:r>
            <a:endParaRPr lang="el-GR" altLang="el-GR" dirty="0" smtClean="0"/>
          </a:p>
        </p:txBody>
      </p:sp>
      <p:sp>
        <p:nvSpPr>
          <p:cNvPr id="59394" name="2 - Θέση περιεχομένου"/>
          <p:cNvSpPr>
            <a:spLocks noGrp="1"/>
          </p:cNvSpPr>
          <p:nvPr>
            <p:ph idx="1"/>
          </p:nvPr>
        </p:nvSpPr>
        <p:spPr/>
        <p:txBody>
          <a:bodyPr/>
          <a:lstStyle/>
          <a:p>
            <a:pPr eaLnBrk="1" hangingPunct="1">
              <a:lnSpc>
                <a:spcPct val="120000"/>
              </a:lnSpc>
            </a:pPr>
            <a:r>
              <a:rPr lang="el-GR" altLang="el-GR" sz="2400" dirty="0" smtClean="0"/>
              <a:t>Ο Κοτοπούλης (2008) μελέτησε τα επίπεδα Φ</a:t>
            </a:r>
            <a:r>
              <a:rPr lang="en-US" altLang="el-GR" sz="2400" dirty="0" smtClean="0"/>
              <a:t>.</a:t>
            </a:r>
            <a:r>
              <a:rPr lang="el-GR" altLang="el-GR" sz="2400" dirty="0" smtClean="0"/>
              <a:t>Δ</a:t>
            </a:r>
            <a:r>
              <a:rPr lang="en-US" altLang="el-GR" sz="2400" dirty="0" smtClean="0"/>
              <a:t>.</a:t>
            </a:r>
            <a:r>
              <a:rPr lang="el-GR" altLang="el-GR" sz="2400" dirty="0" smtClean="0"/>
              <a:t> και το επίπεδο των καθιστικών δραστηριοτήτων σε </a:t>
            </a:r>
            <a:r>
              <a:rPr lang="en-US" altLang="el-GR" sz="2400" dirty="0" smtClean="0"/>
              <a:t>180 </a:t>
            </a:r>
            <a:r>
              <a:rPr lang="el-GR" altLang="el-GR" sz="2400" dirty="0" err="1" smtClean="0"/>
              <a:t>προεφήβους</a:t>
            </a:r>
            <a:r>
              <a:rPr lang="el-GR" altLang="el-GR" sz="2400" dirty="0" smtClean="0"/>
              <a:t> και εφήβους με επιληψία και 90 χωρίς επιληψία</a:t>
            </a:r>
            <a:r>
              <a:rPr lang="en-US" altLang="el-GR" sz="2400" dirty="0" smtClean="0"/>
              <a:t>. </a:t>
            </a:r>
            <a:r>
              <a:rPr lang="el-GR" altLang="el-GR" sz="2400" dirty="0" smtClean="0"/>
              <a:t>Τα αποτελέσματα έδειξαν</a:t>
            </a:r>
            <a:r>
              <a:rPr lang="en-US" altLang="el-GR" sz="2400" dirty="0" smtClean="0"/>
              <a:t> </a:t>
            </a:r>
            <a:r>
              <a:rPr lang="el-GR" altLang="el-GR" sz="2400" dirty="0" smtClean="0"/>
              <a:t> μειωμένη ΦΔ στους συμμετέχοντες με επιληψία, καμία σημαντική διαφορά στις καθιστικές δραστηριότητες συμμετεχόντων χωρίς επιληψία και σημαντική διαφορά στις καθιστικές δραστηριότητες μεταξύ </a:t>
            </a:r>
            <a:r>
              <a:rPr lang="el-GR" altLang="el-GR" sz="2400" dirty="0" err="1" smtClean="0"/>
              <a:t>προεφήβων</a:t>
            </a:r>
            <a:r>
              <a:rPr lang="el-GR" altLang="el-GR" sz="2400" dirty="0" smtClean="0"/>
              <a:t> και εφήβων με επιληψία.</a:t>
            </a:r>
          </a:p>
          <a:p>
            <a:pPr algn="just" eaLnBrk="1" hangingPunct="1">
              <a:lnSpc>
                <a:spcPct val="120000"/>
              </a:lnSpc>
            </a:pPr>
            <a:endParaRPr lang="el-GR" altLang="el-GR" sz="2000" b="1" dirty="0" smtClean="0"/>
          </a:p>
          <a:p>
            <a:pPr algn="just" eaLnBrk="1" hangingPunct="1">
              <a:lnSpc>
                <a:spcPct val="120000"/>
              </a:lnSpc>
              <a:buFont typeface="Wingdings" pitchFamily="2" charset="2"/>
              <a:buNone/>
            </a:pPr>
            <a:endParaRPr lang="el-GR" altLang="el-GR" sz="2000" b="1" dirty="0" smtClean="0"/>
          </a:p>
          <a:p>
            <a:pPr eaLnBrk="1" hangingPunct="1">
              <a:lnSpc>
                <a:spcPct val="120000"/>
              </a:lnSpc>
              <a:buFont typeface="Wingdings" pitchFamily="2" charset="2"/>
              <a:buNone/>
            </a:pPr>
            <a:endParaRPr lang="el-GR" altLang="el-GR" sz="1200" dirty="0" smtClean="0"/>
          </a:p>
        </p:txBody>
      </p:sp>
    </p:spTree>
    <p:extLst>
      <p:ext uri="{BB962C8B-B14F-4D97-AF65-F5344CB8AC3E}">
        <p14:creationId xmlns:p14="http://schemas.microsoft.com/office/powerpoint/2010/main" val="37360791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noAutofit/>
          </a:bodyPr>
          <a:lstStyle/>
          <a:p>
            <a:pPr eaLnBrk="1" hangingPunct="1"/>
            <a:r>
              <a:rPr lang="el-GR" altLang="el-GR" sz="3600" dirty="0" smtClean="0"/>
              <a:t>Είδος, ένταση, διάρκεια, συχνότητα άσκησης στην Επιληψία</a:t>
            </a:r>
          </a:p>
        </p:txBody>
      </p:sp>
      <p:sp>
        <p:nvSpPr>
          <p:cNvPr id="260099" name="Rectangle 3"/>
          <p:cNvSpPr>
            <a:spLocks noGrp="1" noChangeArrowheads="1"/>
          </p:cNvSpPr>
          <p:nvPr>
            <p:ph idx="1"/>
          </p:nvPr>
        </p:nvSpPr>
        <p:spPr/>
        <p:txBody>
          <a:bodyPr rtlCol="0">
            <a:normAutofit/>
          </a:bodyPr>
          <a:lstStyle/>
          <a:p>
            <a:pPr eaLnBrk="1" fontAlgn="auto" hangingPunct="1">
              <a:spcAft>
                <a:spcPts val="1200"/>
              </a:spcAft>
              <a:defRPr/>
            </a:pPr>
            <a:r>
              <a:rPr lang="el-GR" sz="2400" dirty="0" smtClean="0"/>
              <a:t>Είδος: Αερόβια άσκηση </a:t>
            </a:r>
          </a:p>
          <a:p>
            <a:pPr eaLnBrk="1" fontAlgn="auto" hangingPunct="1">
              <a:spcAft>
                <a:spcPts val="1200"/>
              </a:spcAft>
              <a:defRPr/>
            </a:pPr>
            <a:r>
              <a:rPr lang="el-GR" sz="2400" dirty="0" smtClean="0"/>
              <a:t>Ένταση: στο </a:t>
            </a:r>
            <a:r>
              <a:rPr lang="en-US" sz="2400" dirty="0" smtClean="0"/>
              <a:t>60% </a:t>
            </a:r>
            <a:r>
              <a:rPr lang="el-GR" sz="2400" dirty="0" smtClean="0"/>
              <a:t>έως </a:t>
            </a:r>
            <a:r>
              <a:rPr lang="en-US" sz="2400" dirty="0" smtClean="0"/>
              <a:t>90% </a:t>
            </a:r>
            <a:r>
              <a:rPr lang="el-GR" sz="2400" dirty="0" smtClean="0"/>
              <a:t>του μέγιστου φορτίου</a:t>
            </a:r>
          </a:p>
          <a:p>
            <a:pPr eaLnBrk="1" fontAlgn="auto" hangingPunct="1">
              <a:spcAft>
                <a:spcPts val="1200"/>
              </a:spcAft>
              <a:defRPr/>
            </a:pPr>
            <a:r>
              <a:rPr lang="el-GR" sz="2400" dirty="0" smtClean="0"/>
              <a:t>Διάρκεια: </a:t>
            </a:r>
            <a:r>
              <a:rPr lang="en-US" sz="2400" dirty="0" smtClean="0"/>
              <a:t>20 </a:t>
            </a:r>
            <a:r>
              <a:rPr lang="el-GR" sz="2400" dirty="0" smtClean="0"/>
              <a:t>έως</a:t>
            </a:r>
            <a:r>
              <a:rPr lang="en-US" sz="2400" dirty="0" smtClean="0"/>
              <a:t> </a:t>
            </a:r>
            <a:r>
              <a:rPr lang="en-US" sz="2400" dirty="0"/>
              <a:t>40 </a:t>
            </a:r>
            <a:r>
              <a:rPr lang="el-GR" sz="2400" dirty="0" smtClean="0"/>
              <a:t>λεπτά. Εάν κάποιος δεν μπορεί να ολοκληρώσει </a:t>
            </a:r>
            <a:r>
              <a:rPr lang="en-US" sz="2400" dirty="0" smtClean="0"/>
              <a:t>20 </a:t>
            </a:r>
            <a:r>
              <a:rPr lang="el-GR" sz="2400" dirty="0" smtClean="0"/>
              <a:t>συνεχή λεπτά άσκησης, μπορεί να κάνει σύντομα διαλείμματα προκειμένου να επιτευχθεί ο στόχος</a:t>
            </a:r>
          </a:p>
          <a:p>
            <a:pPr eaLnBrk="1" fontAlgn="auto" hangingPunct="1">
              <a:spcAft>
                <a:spcPts val="1200"/>
              </a:spcAft>
              <a:defRPr/>
            </a:pPr>
            <a:r>
              <a:rPr lang="el-GR" sz="2400" dirty="0" smtClean="0"/>
              <a:t>Η ένταση και η διάρκεια της αερόβιας άσκησης μπορούν να αυξηθούν κατάλληλα μέχρι το τέλος του προγράμματος</a:t>
            </a:r>
          </a:p>
          <a:p>
            <a:pPr eaLnBrk="1" fontAlgn="auto" hangingPunct="1">
              <a:spcAft>
                <a:spcPts val="1200"/>
              </a:spcAft>
              <a:defRPr/>
            </a:pPr>
            <a:r>
              <a:rPr lang="el-GR" sz="2400" dirty="0" smtClean="0"/>
              <a:t>Επίσης προτείνεται ένα πρόγραμμα ασκήσεων ενδυνάμωσης που ξεκινάει με μικρή αντίσταση και πολλές επαναλήψεις </a:t>
            </a:r>
            <a:endParaRPr lang="el-GR" sz="2400" u="sng" dirty="0">
              <a:solidFill>
                <a:srgbClr val="0000FF"/>
              </a:solidFill>
            </a:endParaRPr>
          </a:p>
        </p:txBody>
      </p:sp>
    </p:spTree>
    <p:extLst>
      <p:ext uri="{BB962C8B-B14F-4D97-AF65-F5344CB8AC3E}">
        <p14:creationId xmlns:p14="http://schemas.microsoft.com/office/powerpoint/2010/main" val="755984250"/>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3600" dirty="0"/>
              <a:t>Αθλήματα στην Επιληψία </a:t>
            </a:r>
            <a:r>
              <a:rPr lang="el-GR" sz="2800" b="0" dirty="0"/>
              <a:t>(1 από </a:t>
            </a:r>
            <a:r>
              <a:rPr lang="en-US" sz="2800" b="0" dirty="0" smtClean="0"/>
              <a:t>4</a:t>
            </a:r>
            <a:r>
              <a:rPr lang="el-GR" sz="2800" b="0" dirty="0" smtClean="0"/>
              <a:t>)</a:t>
            </a:r>
            <a:endParaRPr lang="el-GR" sz="2800" b="0" dirty="0"/>
          </a:p>
        </p:txBody>
      </p:sp>
      <p:sp>
        <p:nvSpPr>
          <p:cNvPr id="4" name="Content Placeholder 3"/>
          <p:cNvSpPr>
            <a:spLocks noGrp="1"/>
          </p:cNvSpPr>
          <p:nvPr>
            <p:ph idx="1"/>
          </p:nvPr>
        </p:nvSpPr>
        <p:spPr/>
        <p:txBody>
          <a:bodyPr>
            <a:noAutofit/>
          </a:bodyPr>
          <a:lstStyle/>
          <a:p>
            <a:pPr>
              <a:defRPr/>
            </a:pPr>
            <a:r>
              <a:rPr lang="el-GR" sz="2400" dirty="0">
                <a:latin typeface="Calibri" panose="020F0502020204030204" pitchFamily="34" charset="0"/>
              </a:rPr>
              <a:t>Η πλειοψηφία των Φ.Δ. και των αθλημάτων  είναι ασφαλής εφόσον οι κρίσεις είναι ελεγχόμενες, υπάρχει συμμόρφωση στην φαρμακευτική αγωγή και υποστήριξη από την οικογένεια ή τους εκπαιδευτές </a:t>
            </a:r>
            <a:r>
              <a:rPr lang="en-US" sz="2400" dirty="0">
                <a:latin typeface="Calibri" panose="020F0502020204030204" pitchFamily="34" charset="0"/>
              </a:rPr>
              <a:t>(</a:t>
            </a:r>
            <a:r>
              <a:rPr lang="en-US" sz="2400" dirty="0" err="1">
                <a:latin typeface="Calibri" panose="020F0502020204030204" pitchFamily="34" charset="0"/>
              </a:rPr>
              <a:t>Arida</a:t>
            </a:r>
            <a:r>
              <a:rPr lang="en-US" sz="2400" dirty="0">
                <a:latin typeface="Calibri" panose="020F0502020204030204" pitchFamily="34" charset="0"/>
              </a:rPr>
              <a:t> et al., 2008</a:t>
            </a:r>
            <a:r>
              <a:rPr lang="en-US" sz="2400" dirty="0" smtClean="0">
                <a:latin typeface="Calibri" panose="020F0502020204030204" pitchFamily="34" charset="0"/>
              </a:rPr>
              <a:t>)</a:t>
            </a:r>
            <a:endParaRPr lang="en-US" sz="2400" dirty="0">
              <a:latin typeface="Calibri" panose="020F0502020204030204" pitchFamily="34" charset="0"/>
            </a:endParaRPr>
          </a:p>
        </p:txBody>
      </p:sp>
    </p:spTree>
    <p:extLst>
      <p:ext uri="{BB962C8B-B14F-4D97-AF65-F5344CB8AC3E}">
        <p14:creationId xmlns:p14="http://schemas.microsoft.com/office/powerpoint/2010/main" val="20874094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3600" dirty="0"/>
              <a:t>Αθλήματα στην Επιληψία </a:t>
            </a:r>
            <a:r>
              <a:rPr lang="el-GR" sz="2800" b="0" dirty="0" smtClean="0"/>
              <a:t>(</a:t>
            </a:r>
            <a:r>
              <a:rPr lang="en-US" sz="2800" b="0" dirty="0" smtClean="0"/>
              <a:t>2</a:t>
            </a:r>
            <a:r>
              <a:rPr lang="el-GR" sz="2800" b="0" dirty="0" smtClean="0"/>
              <a:t> </a:t>
            </a:r>
            <a:r>
              <a:rPr lang="el-GR" sz="2800" b="0" dirty="0"/>
              <a:t>από </a:t>
            </a:r>
            <a:r>
              <a:rPr lang="en-US" sz="2800" b="0" dirty="0" smtClean="0"/>
              <a:t>4</a:t>
            </a:r>
            <a:r>
              <a:rPr lang="el-GR" sz="2800" b="0" dirty="0" smtClean="0"/>
              <a:t>)</a:t>
            </a:r>
            <a:endParaRPr lang="el-GR" sz="2800" b="0" dirty="0"/>
          </a:p>
        </p:txBody>
      </p:sp>
      <p:sp>
        <p:nvSpPr>
          <p:cNvPr id="4" name="Content Placeholder 3"/>
          <p:cNvSpPr>
            <a:spLocks noGrp="1"/>
          </p:cNvSpPr>
          <p:nvPr>
            <p:ph idx="1"/>
          </p:nvPr>
        </p:nvSpPr>
        <p:spPr/>
        <p:txBody>
          <a:bodyPr>
            <a:noAutofit/>
          </a:bodyPr>
          <a:lstStyle/>
          <a:p>
            <a:pPr marL="0" indent="0">
              <a:buNone/>
              <a:defRPr/>
            </a:pPr>
            <a:r>
              <a:rPr lang="el-GR" sz="2400" dirty="0" smtClean="0">
                <a:latin typeface="Calibri" panose="020F0502020204030204" pitchFamily="34" charset="0"/>
              </a:rPr>
              <a:t>Οι </a:t>
            </a:r>
            <a:r>
              <a:rPr lang="el-GR" sz="2400" dirty="0" err="1">
                <a:latin typeface="Calibri" panose="020F0502020204030204" pitchFamily="34" charset="0"/>
              </a:rPr>
              <a:t>Fountain</a:t>
            </a:r>
            <a:r>
              <a:rPr lang="el-GR" sz="2400" dirty="0">
                <a:latin typeface="Calibri" panose="020F0502020204030204" pitchFamily="34" charset="0"/>
              </a:rPr>
              <a:t> και </a:t>
            </a:r>
            <a:r>
              <a:rPr lang="el-GR" sz="2400" dirty="0" err="1">
                <a:latin typeface="Calibri" panose="020F0502020204030204" pitchFamily="34" charset="0"/>
              </a:rPr>
              <a:t>May</a:t>
            </a:r>
            <a:r>
              <a:rPr lang="el-GR" sz="2400" dirty="0">
                <a:latin typeface="Calibri" panose="020F0502020204030204" pitchFamily="34" charset="0"/>
              </a:rPr>
              <a:t>  (2003) αναφέρουν ότι: </a:t>
            </a:r>
          </a:p>
          <a:p>
            <a:pPr>
              <a:buFont typeface="Wingdings" panose="05000000000000000000" pitchFamily="2" charset="2"/>
              <a:buChar char="ü"/>
              <a:defRPr/>
            </a:pPr>
            <a:r>
              <a:rPr lang="el-GR" sz="2400" dirty="0">
                <a:latin typeface="Calibri" panose="020F0502020204030204" pitchFamily="34" charset="0"/>
              </a:rPr>
              <a:t>Τα άτομα με επιληψία πρέπει να αποφεύγουν τα αθλήματα με χτυπήματα μόνο όταν οι κρίσεις είναι πρόσφατες</a:t>
            </a:r>
          </a:p>
          <a:p>
            <a:pPr>
              <a:buFont typeface="Wingdings" panose="05000000000000000000" pitchFamily="2" charset="2"/>
              <a:buChar char="ü"/>
              <a:defRPr/>
            </a:pPr>
            <a:r>
              <a:rPr lang="el-GR" sz="2400" dirty="0">
                <a:latin typeface="Calibri" panose="020F0502020204030204" pitchFamily="34" charset="0"/>
              </a:rPr>
              <a:t>Τα άτομα και κυρίως τα παιδιά με πολύ συχνές και μη ελεγχόμενες επιληπτικές κρίσεις καλό είναι να αποφεύγουν δραστηριότητες επικίνδυνες για τη σωματική τους ακεραιότητα</a:t>
            </a:r>
          </a:p>
          <a:p>
            <a:pPr>
              <a:buFont typeface="Wingdings" panose="05000000000000000000" pitchFamily="2" charset="2"/>
              <a:buChar char="ü"/>
              <a:defRPr/>
            </a:pPr>
            <a:r>
              <a:rPr lang="el-GR" sz="2400" dirty="0">
                <a:latin typeface="Calibri" panose="020F0502020204030204" pitchFamily="34" charset="0"/>
              </a:rPr>
              <a:t>Δεν υπάρχει τεκμηρίωση για το ότι τα ήπια χτυπήματα στο κεφάλι επιδεινώνουν τις επιληπτικές κρίσεις</a:t>
            </a:r>
          </a:p>
          <a:p>
            <a:pPr>
              <a:buFont typeface="Wingdings" panose="05000000000000000000" pitchFamily="2" charset="2"/>
              <a:buChar char="ü"/>
              <a:defRPr/>
            </a:pPr>
            <a:r>
              <a:rPr lang="el-GR" sz="2400" dirty="0">
                <a:latin typeface="Calibri" panose="020F0502020204030204" pitchFamily="34" charset="0"/>
              </a:rPr>
              <a:t>Οι δραστηριότητες μέσα στο νερό (καταδύσεις, κολύμβηση), ψηλά στον αέρα (πιλοτάρισμα, κατάδυση, αναρρίχηση) και δραστηριότητες με αγωνιστική μηχανή  απαιτούν ειδικές προφυλάξεις και </a:t>
            </a:r>
            <a:r>
              <a:rPr lang="el-GR" sz="2400" dirty="0" smtClean="0">
                <a:latin typeface="Calibri" panose="020F0502020204030204" pitchFamily="34" charset="0"/>
              </a:rPr>
              <a:t>επιτήρηση</a:t>
            </a:r>
            <a:endParaRPr lang="el-GR" sz="2400" dirty="0">
              <a:latin typeface="Calibri" panose="020F0502020204030204" pitchFamily="34" charset="0"/>
            </a:endParaRPr>
          </a:p>
        </p:txBody>
      </p:sp>
    </p:spTree>
    <p:extLst>
      <p:ext uri="{BB962C8B-B14F-4D97-AF65-F5344CB8AC3E}">
        <p14:creationId xmlns:p14="http://schemas.microsoft.com/office/powerpoint/2010/main" val="39027384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Τίτλος"/>
          <p:cNvSpPr>
            <a:spLocks noGrp="1"/>
          </p:cNvSpPr>
          <p:nvPr>
            <p:ph type="title"/>
          </p:nvPr>
        </p:nvSpPr>
        <p:spPr/>
        <p:txBody>
          <a:bodyPr>
            <a:normAutofit/>
          </a:bodyPr>
          <a:lstStyle/>
          <a:p>
            <a:r>
              <a:rPr lang="el-GR" sz="3600" dirty="0"/>
              <a:t>Αθλήματα στην Επιληψία </a:t>
            </a:r>
            <a:r>
              <a:rPr lang="el-GR" sz="2800" b="0" dirty="0" smtClean="0"/>
              <a:t>(</a:t>
            </a:r>
            <a:r>
              <a:rPr lang="en-US" sz="2800" b="0" dirty="0" smtClean="0"/>
              <a:t>3</a:t>
            </a:r>
            <a:r>
              <a:rPr lang="el-GR" sz="2800" b="0" dirty="0" smtClean="0"/>
              <a:t> </a:t>
            </a:r>
            <a:r>
              <a:rPr lang="el-GR" sz="2800" b="0" dirty="0"/>
              <a:t>από </a:t>
            </a:r>
            <a:r>
              <a:rPr lang="en-US" sz="2800" b="0" dirty="0" smtClean="0"/>
              <a:t>4</a:t>
            </a:r>
            <a:r>
              <a:rPr lang="el-GR" sz="2800" b="0" dirty="0" smtClean="0"/>
              <a:t>)</a:t>
            </a:r>
            <a:endParaRPr lang="el-GR" altLang="el-GR" sz="3200" dirty="0" smtClean="0">
              <a:solidFill>
                <a:srgbClr val="9933FF"/>
              </a:solidFill>
            </a:endParaRPr>
          </a:p>
        </p:txBody>
      </p:sp>
      <p:sp>
        <p:nvSpPr>
          <p:cNvPr id="62467" name="2 - Θέση περιεχομένου"/>
          <p:cNvSpPr>
            <a:spLocks noGrp="1"/>
          </p:cNvSpPr>
          <p:nvPr>
            <p:ph idx="1"/>
          </p:nvPr>
        </p:nvSpPr>
        <p:spPr>
          <a:xfrm>
            <a:off x="457200" y="1196752"/>
            <a:ext cx="5122912" cy="5040560"/>
          </a:xfrm>
        </p:spPr>
        <p:txBody>
          <a:bodyPr>
            <a:normAutofit fontScale="47500" lnSpcReduction="20000"/>
          </a:bodyPr>
          <a:lstStyle/>
          <a:p>
            <a:pPr eaLnBrk="1" hangingPunct="1">
              <a:buFont typeface="Wingdings" pitchFamily="2" charset="2"/>
              <a:buNone/>
            </a:pPr>
            <a:r>
              <a:rPr lang="el-GR" altLang="el-GR" sz="5100" b="1" dirty="0" smtClean="0"/>
              <a:t>Τα αθλήματα που </a:t>
            </a:r>
            <a:r>
              <a:rPr lang="el-GR" altLang="el-GR" sz="5100" b="1" dirty="0" smtClean="0">
                <a:solidFill>
                  <a:schemeClr val="accent3">
                    <a:lumMod val="50000"/>
                  </a:schemeClr>
                </a:solidFill>
              </a:rPr>
              <a:t>επιτρέπονται</a:t>
            </a:r>
            <a:r>
              <a:rPr lang="el-GR" altLang="el-GR" sz="5100" b="1" dirty="0" smtClean="0">
                <a:solidFill>
                  <a:srgbClr val="820000"/>
                </a:solidFill>
              </a:rPr>
              <a:t> </a:t>
            </a:r>
            <a:r>
              <a:rPr lang="el-GR" altLang="el-GR" sz="5100" b="1" dirty="0" smtClean="0"/>
              <a:t>είναι</a:t>
            </a:r>
            <a:r>
              <a:rPr lang="en-US" altLang="el-GR" sz="5100" b="1" dirty="0" smtClean="0"/>
              <a:t>: </a:t>
            </a:r>
          </a:p>
          <a:p>
            <a:pPr eaLnBrk="1" hangingPunct="1">
              <a:buFont typeface="Wingdings" pitchFamily="2" charset="2"/>
              <a:buChar char="v"/>
            </a:pPr>
            <a:r>
              <a:rPr lang="el-GR" altLang="el-GR" sz="5100" dirty="0" smtClean="0"/>
              <a:t>Ποδόσφαιρο</a:t>
            </a:r>
          </a:p>
          <a:p>
            <a:pPr eaLnBrk="1" hangingPunct="1">
              <a:buFont typeface="Wingdings" pitchFamily="2" charset="2"/>
              <a:buChar char="v"/>
            </a:pPr>
            <a:r>
              <a:rPr lang="el-GR" altLang="el-GR" sz="5100" dirty="0" smtClean="0"/>
              <a:t>Μπάσκετ</a:t>
            </a:r>
          </a:p>
          <a:p>
            <a:pPr eaLnBrk="1" hangingPunct="1">
              <a:buFont typeface="Wingdings" pitchFamily="2" charset="2"/>
              <a:buChar char="v"/>
            </a:pPr>
            <a:r>
              <a:rPr lang="el-GR" altLang="el-GR" sz="5100" dirty="0" smtClean="0"/>
              <a:t>Τρέξιμο</a:t>
            </a:r>
          </a:p>
          <a:p>
            <a:pPr eaLnBrk="1" hangingPunct="1">
              <a:buFont typeface="Wingdings" pitchFamily="2" charset="2"/>
              <a:buChar char="v"/>
            </a:pPr>
            <a:r>
              <a:rPr lang="el-GR" altLang="el-GR" sz="5100" dirty="0" smtClean="0"/>
              <a:t>Πινγκ-πονγκ</a:t>
            </a:r>
          </a:p>
          <a:p>
            <a:pPr eaLnBrk="1" hangingPunct="1">
              <a:buFont typeface="Wingdings" pitchFamily="2" charset="2"/>
              <a:buChar char="v"/>
            </a:pPr>
            <a:r>
              <a:rPr lang="el-GR" altLang="el-GR" sz="5100" dirty="0" smtClean="0"/>
              <a:t>Αεροβική γυμναστική </a:t>
            </a:r>
          </a:p>
          <a:p>
            <a:pPr eaLnBrk="1" hangingPunct="1">
              <a:buFont typeface="Wingdings" pitchFamily="2" charset="2"/>
              <a:buChar char="v"/>
            </a:pPr>
            <a:r>
              <a:rPr lang="el-GR" altLang="el-GR" sz="5100" dirty="0" smtClean="0"/>
              <a:t>Γκολφ</a:t>
            </a:r>
          </a:p>
          <a:p>
            <a:pPr eaLnBrk="1" hangingPunct="1">
              <a:buFont typeface="Wingdings" pitchFamily="2" charset="2"/>
              <a:buChar char="v"/>
            </a:pPr>
            <a:r>
              <a:rPr lang="el-GR" altLang="el-GR" sz="5100" dirty="0" smtClean="0"/>
              <a:t>Χορός</a:t>
            </a:r>
          </a:p>
          <a:p>
            <a:pPr eaLnBrk="1" hangingPunct="1">
              <a:buFont typeface="Wingdings" pitchFamily="2" charset="2"/>
              <a:buChar char="v"/>
            </a:pPr>
            <a:r>
              <a:rPr lang="el-GR" altLang="el-GR" sz="5100" dirty="0" smtClean="0"/>
              <a:t>Ιππασία με επίβλεψη</a:t>
            </a:r>
            <a:r>
              <a:rPr lang="en-US" altLang="el-GR" sz="5100" dirty="0" smtClean="0"/>
              <a:t> </a:t>
            </a:r>
            <a:endParaRPr lang="el-GR" altLang="el-GR" sz="5100" dirty="0" smtClean="0"/>
          </a:p>
          <a:p>
            <a:pPr eaLnBrk="1" hangingPunct="1">
              <a:buFont typeface="Wingdings" pitchFamily="2" charset="2"/>
              <a:buChar char="v"/>
            </a:pPr>
            <a:r>
              <a:rPr lang="el-GR" altLang="el-GR" sz="5100" dirty="0" smtClean="0"/>
              <a:t>Ποδηλασία με επίβλεψη</a:t>
            </a:r>
          </a:p>
          <a:p>
            <a:pPr eaLnBrk="1" hangingPunct="1">
              <a:buFont typeface="Wingdings" pitchFamily="2" charset="2"/>
              <a:buChar char="v"/>
            </a:pPr>
            <a:r>
              <a:rPr lang="el-GR" altLang="el-GR" sz="5100" dirty="0" smtClean="0"/>
              <a:t>Κολύμβηση με επίβλεψη </a:t>
            </a:r>
            <a:endParaRPr lang="en-US" altLang="el-GR" sz="5100" dirty="0" smtClean="0"/>
          </a:p>
          <a:p>
            <a:pPr marL="0" indent="0" algn="ctr" eaLnBrk="1" hangingPunct="1">
              <a:buNone/>
            </a:pPr>
            <a:r>
              <a:rPr lang="el-GR" altLang="el-GR" sz="3800" dirty="0" smtClean="0"/>
              <a:t>(</a:t>
            </a:r>
            <a:r>
              <a:rPr lang="en-US" altLang="el-GR" sz="3800" dirty="0" err="1" smtClean="0"/>
              <a:t>Pavlou</a:t>
            </a:r>
            <a:r>
              <a:rPr lang="en-US" altLang="el-GR" sz="3800" dirty="0" smtClean="0"/>
              <a:t> &amp; </a:t>
            </a:r>
            <a:r>
              <a:rPr lang="en-US" altLang="el-GR" sz="3800" dirty="0" err="1" smtClean="0"/>
              <a:t>Kontopoulos</a:t>
            </a:r>
            <a:r>
              <a:rPr lang="en-US" altLang="el-GR" sz="3800" dirty="0" smtClean="0"/>
              <a:t>, 2006)                </a:t>
            </a:r>
          </a:p>
          <a:p>
            <a:pPr eaLnBrk="1" hangingPunct="1">
              <a:buFont typeface="Wingdings" pitchFamily="2" charset="2"/>
              <a:buNone/>
            </a:pPr>
            <a:r>
              <a:rPr lang="en-US" altLang="el-GR" dirty="0" smtClean="0"/>
              <a:t>                  </a:t>
            </a:r>
            <a:r>
              <a:rPr lang="el-GR" altLang="el-GR" dirty="0" smtClean="0"/>
              <a:t> </a:t>
            </a:r>
          </a:p>
        </p:txBody>
      </p:sp>
      <p:pic>
        <p:nvPicPr>
          <p:cNvPr id="13314" name="Picture 2" descr="Boy, Kid, Bicycle, Bike, Outdoor, Cycling, Spo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876"/>
          <a:stretch/>
        </p:blipFill>
        <p:spPr bwMode="auto">
          <a:xfrm>
            <a:off x="6084167" y="1268760"/>
            <a:ext cx="2485705" cy="154469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Swimming, Girl, Noodles, Water, Pool, Young, Fun, Spo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690"/>
          <a:stretch/>
        </p:blipFill>
        <p:spPr bwMode="auto">
          <a:xfrm>
            <a:off x="6084168" y="2813452"/>
            <a:ext cx="2485705" cy="145654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Rider, Tournament, Horse, Animal, Stallion, Far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699"/>
          <a:stretch/>
        </p:blipFill>
        <p:spPr bwMode="auto">
          <a:xfrm>
            <a:off x="6084169" y="4267993"/>
            <a:ext cx="2485704" cy="17394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80112" y="6007399"/>
            <a:ext cx="3372025"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5"/>
              </a:rPr>
              <a:t>cycling</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smtClean="0">
                <a:solidFill>
                  <a:schemeClr val="tx1">
                    <a:lumMod val="75000"/>
                    <a:lumOff val="25000"/>
                  </a:schemeClr>
                </a:solidFill>
                <a:latin typeface="+mn-lt"/>
                <a:hlinkClick r:id="rId6"/>
              </a:rPr>
              <a:t>cegoh</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7"/>
              </a:rPr>
              <a:t>swim</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smtClean="0">
                <a:solidFill>
                  <a:schemeClr val="tx1">
                    <a:lumMod val="75000"/>
                    <a:lumOff val="25000"/>
                  </a:schemeClr>
                </a:solidFill>
                <a:latin typeface="+mn-lt"/>
                <a:hlinkClick r:id="rId8"/>
              </a:rPr>
              <a:t>platinumportfolio</a:t>
            </a:r>
            <a:r>
              <a:rPr lang="el-GR"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9"/>
              </a:rPr>
              <a:t>rider</a:t>
            </a:r>
            <a:r>
              <a:rPr lang="el-GR" sz="1200" dirty="0" smtClean="0">
                <a:solidFill>
                  <a:schemeClr val="tx1">
                    <a:lumMod val="75000"/>
                    <a:lumOff val="25000"/>
                  </a:schemeClr>
                </a:solidFill>
                <a:latin typeface="+mn-lt"/>
              </a:rPr>
              <a:t> από </a:t>
            </a:r>
            <a:r>
              <a:rPr lang="en-US" sz="1200" dirty="0" err="1" smtClean="0">
                <a:solidFill>
                  <a:schemeClr val="tx1">
                    <a:lumMod val="75000"/>
                    <a:lumOff val="25000"/>
                  </a:schemeClr>
                </a:solidFill>
                <a:latin typeface="+mn-lt"/>
                <a:hlinkClick r:id="rId10"/>
              </a:rPr>
              <a:t>PublicDomainPictures</a:t>
            </a:r>
            <a:r>
              <a:rPr lang="el-GR" sz="1200" dirty="0" smtClean="0">
                <a:solidFill>
                  <a:schemeClr val="tx1">
                    <a:lumMod val="75000"/>
                    <a:lumOff val="25000"/>
                  </a:schemeClr>
                </a:solidFill>
                <a:latin typeface="+mn-lt"/>
              </a:rPr>
              <a:t> διαθέσιμα με άδεια </a:t>
            </a:r>
            <a:r>
              <a:rPr lang="en-US" sz="1200" dirty="0">
                <a:latin typeface="+mn-lt"/>
              </a:rPr>
              <a:t> </a:t>
            </a:r>
            <a:r>
              <a:rPr lang="en-US" sz="1200" dirty="0">
                <a:latin typeface="+mn-lt"/>
                <a:hlinkClick r:id="rId11"/>
              </a:rPr>
              <a:t>CC0 Public Domain</a:t>
            </a:r>
            <a:r>
              <a:rPr lang="el-GR" sz="1200" dirty="0" smtClean="0">
                <a:solidFill>
                  <a:schemeClr val="tx1">
                    <a:lumMod val="75000"/>
                    <a:lumOff val="25000"/>
                  </a:schemeClr>
                </a:solidFill>
                <a:latin typeface="+mn-lt"/>
              </a:rPr>
              <a:t>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582026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 Τίτλος"/>
          <p:cNvSpPr>
            <a:spLocks noGrp="1"/>
          </p:cNvSpPr>
          <p:nvPr>
            <p:ph type="title"/>
          </p:nvPr>
        </p:nvSpPr>
        <p:spPr/>
        <p:txBody>
          <a:bodyPr>
            <a:normAutofit/>
          </a:bodyPr>
          <a:lstStyle/>
          <a:p>
            <a:r>
              <a:rPr lang="el-GR" sz="3600" dirty="0"/>
              <a:t>Αθλήματα στην Επιληψία </a:t>
            </a:r>
            <a:r>
              <a:rPr lang="el-GR" sz="2800" b="0" dirty="0" smtClean="0"/>
              <a:t>(4 </a:t>
            </a:r>
            <a:r>
              <a:rPr lang="el-GR" sz="2800" b="0" dirty="0"/>
              <a:t>από </a:t>
            </a:r>
            <a:r>
              <a:rPr lang="el-GR" sz="2800" b="0" dirty="0" smtClean="0"/>
              <a:t>4)</a:t>
            </a:r>
            <a:endParaRPr lang="el-GR" altLang="el-GR" sz="3200" dirty="0" smtClean="0">
              <a:solidFill>
                <a:srgbClr val="9933FF"/>
              </a:solidFill>
            </a:endParaRPr>
          </a:p>
        </p:txBody>
      </p:sp>
      <p:sp>
        <p:nvSpPr>
          <p:cNvPr id="63491" name="2 - Θέση περιεχομένου"/>
          <p:cNvSpPr>
            <a:spLocks noGrp="1"/>
          </p:cNvSpPr>
          <p:nvPr>
            <p:ph idx="1"/>
          </p:nvPr>
        </p:nvSpPr>
        <p:spPr>
          <a:xfrm>
            <a:off x="457200" y="1196752"/>
            <a:ext cx="5194920" cy="5040560"/>
          </a:xfrm>
        </p:spPr>
        <p:txBody>
          <a:bodyPr>
            <a:normAutofit lnSpcReduction="10000"/>
          </a:bodyPr>
          <a:lstStyle/>
          <a:p>
            <a:pPr marL="0" indent="0" eaLnBrk="1" hangingPunct="1">
              <a:buFont typeface="Wingdings" pitchFamily="2" charset="2"/>
              <a:buNone/>
            </a:pPr>
            <a:r>
              <a:rPr lang="el-GR" altLang="el-GR" sz="2400" b="1" dirty="0" smtClean="0"/>
              <a:t>Τα αθλήματα που πρέπει </a:t>
            </a:r>
            <a:r>
              <a:rPr lang="el-GR" altLang="el-GR" sz="2400" b="1" dirty="0" smtClean="0">
                <a:solidFill>
                  <a:srgbClr val="820000"/>
                </a:solidFill>
              </a:rPr>
              <a:t>να αποφεύγονται</a:t>
            </a:r>
            <a:r>
              <a:rPr lang="en-US" altLang="el-GR" sz="2400" b="1" dirty="0" smtClean="0">
                <a:solidFill>
                  <a:srgbClr val="820000"/>
                </a:solidFill>
              </a:rPr>
              <a:t> </a:t>
            </a:r>
            <a:r>
              <a:rPr lang="el-GR" altLang="el-GR" sz="2400" b="1" dirty="0" smtClean="0"/>
              <a:t>είναι:</a:t>
            </a:r>
          </a:p>
          <a:p>
            <a:pPr eaLnBrk="1" hangingPunct="1">
              <a:buFont typeface="Wingdings" pitchFamily="2" charset="2"/>
              <a:buChar char="v"/>
            </a:pPr>
            <a:r>
              <a:rPr lang="el-GR" altLang="el-GR" sz="2400" dirty="0" smtClean="0"/>
              <a:t>Πολεμικές τέχνες</a:t>
            </a:r>
          </a:p>
          <a:p>
            <a:pPr eaLnBrk="1" hangingPunct="1">
              <a:buFont typeface="Wingdings" pitchFamily="2" charset="2"/>
              <a:buChar char="v"/>
            </a:pPr>
            <a:r>
              <a:rPr lang="el-GR" altLang="el-GR" sz="2400" dirty="0" smtClean="0"/>
              <a:t>Πυγμαχία</a:t>
            </a:r>
          </a:p>
          <a:p>
            <a:pPr eaLnBrk="1" hangingPunct="1">
              <a:buFont typeface="Wingdings" pitchFamily="2" charset="2"/>
              <a:buChar char="v"/>
            </a:pPr>
            <a:r>
              <a:rPr lang="el-GR" altLang="el-GR" sz="2400" dirty="0" smtClean="0"/>
              <a:t>Καταδύσεις</a:t>
            </a:r>
          </a:p>
          <a:p>
            <a:pPr eaLnBrk="1" hangingPunct="1">
              <a:buFont typeface="Wingdings" pitchFamily="2" charset="2"/>
              <a:buChar char="v"/>
            </a:pPr>
            <a:r>
              <a:rPr lang="el-GR" altLang="el-GR" sz="2400" dirty="0" smtClean="0"/>
              <a:t>Ελεύθερη πτώση</a:t>
            </a:r>
          </a:p>
          <a:p>
            <a:pPr eaLnBrk="1" hangingPunct="1">
              <a:buFont typeface="Wingdings" pitchFamily="2" charset="2"/>
              <a:buChar char="v"/>
            </a:pPr>
            <a:r>
              <a:rPr lang="el-GR" altLang="el-GR" sz="2400" dirty="0" smtClean="0"/>
              <a:t>Ορειβασία </a:t>
            </a:r>
          </a:p>
          <a:p>
            <a:pPr eaLnBrk="1" hangingPunct="1">
              <a:buFont typeface="Wingdings" pitchFamily="2" charset="2"/>
              <a:buChar char="v"/>
            </a:pPr>
            <a:r>
              <a:rPr lang="el-GR" altLang="el-GR" sz="2400" dirty="0" smtClean="0"/>
              <a:t>Αναρρίχηση</a:t>
            </a:r>
          </a:p>
          <a:p>
            <a:pPr eaLnBrk="1" hangingPunct="1">
              <a:buFont typeface="Wingdings" pitchFamily="2" charset="2"/>
              <a:buChar char="v"/>
            </a:pPr>
            <a:r>
              <a:rPr lang="el-GR" altLang="el-GR" sz="2400" dirty="0" smtClean="0"/>
              <a:t>Ιστιοπλοΐα /Ιστιοσανίδα</a:t>
            </a:r>
          </a:p>
          <a:p>
            <a:pPr eaLnBrk="1" hangingPunct="1">
              <a:buFont typeface="Wingdings" pitchFamily="2" charset="2"/>
              <a:buChar char="v"/>
            </a:pPr>
            <a:r>
              <a:rPr lang="el-GR" altLang="el-GR" sz="2400" dirty="0" smtClean="0"/>
              <a:t>Χόκεϊ επί πάγου</a:t>
            </a:r>
            <a:r>
              <a:rPr lang="en-US" altLang="el-GR" sz="2400" dirty="0" smtClean="0"/>
              <a:t> </a:t>
            </a:r>
            <a:r>
              <a:rPr lang="el-GR" altLang="el-GR" sz="2400" dirty="0" smtClean="0"/>
              <a:t>                                                 </a:t>
            </a:r>
          </a:p>
          <a:p>
            <a:pPr eaLnBrk="1" hangingPunct="1">
              <a:buFont typeface="Wingdings" pitchFamily="2" charset="2"/>
              <a:buChar char="v"/>
            </a:pPr>
            <a:r>
              <a:rPr lang="el-GR" altLang="el-GR" sz="2400" dirty="0" smtClean="0"/>
              <a:t>Σκι ( θαλάσσιο ή αλπικό) </a:t>
            </a:r>
            <a:endParaRPr lang="en-US" altLang="el-GR" sz="2400" dirty="0" smtClean="0"/>
          </a:p>
          <a:p>
            <a:pPr marL="0" indent="0" algn="ctr" eaLnBrk="1" hangingPunct="1">
              <a:buNone/>
            </a:pPr>
            <a:r>
              <a:rPr lang="el-GR" altLang="el-GR" sz="1800" i="1" dirty="0" smtClean="0"/>
              <a:t>(</a:t>
            </a:r>
            <a:r>
              <a:rPr lang="en-US" altLang="el-GR" sz="1800" i="1" dirty="0" err="1" smtClean="0"/>
              <a:t>Pavlou</a:t>
            </a:r>
            <a:r>
              <a:rPr lang="en-US" altLang="el-GR" sz="1800" i="1" dirty="0" smtClean="0"/>
              <a:t> &amp; </a:t>
            </a:r>
            <a:r>
              <a:rPr lang="en-US" altLang="el-GR" sz="1800" i="1" dirty="0" err="1" smtClean="0"/>
              <a:t>Kontopoulos</a:t>
            </a:r>
            <a:r>
              <a:rPr lang="en-US" altLang="el-GR" sz="1800" i="1" dirty="0" smtClean="0"/>
              <a:t>, 2006)</a:t>
            </a:r>
            <a:endParaRPr lang="el-GR" altLang="el-GR" sz="1800" i="1" dirty="0" smtClean="0"/>
          </a:p>
        </p:txBody>
      </p:sp>
      <p:pic>
        <p:nvPicPr>
          <p:cNvPr id="12290" name="Picture 2" descr="Hockey, Sports, Rink, Ice, Net, Goalie, Puck, Insi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9350" y="1285025"/>
            <a:ext cx="2305713" cy="153474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Boxing, Ring, Boxers, Fight, Fighting, Blood, Pun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4129" y="2819766"/>
            <a:ext cx="2327647" cy="154934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Snow, Ski, Sarka Zahrobska, Sports, World Cu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9350" y="4369106"/>
            <a:ext cx="2322426" cy="158017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580112" y="6007399"/>
            <a:ext cx="3372025"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5"/>
              </a:rPr>
              <a:t>hockey</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και </a:t>
            </a:r>
            <a:r>
              <a:rPr lang="en-US" sz="1200" dirty="0" smtClean="0">
                <a:latin typeface="+mn-lt"/>
                <a:hlinkClick r:id="rId6"/>
              </a:rPr>
              <a:t>boxing</a:t>
            </a:r>
            <a:r>
              <a:rPr lang="el-GR" sz="1200" dirty="0" smtClean="0">
                <a:latin typeface="+mn-lt"/>
              </a:rPr>
              <a:t> </a:t>
            </a:r>
            <a:r>
              <a:rPr lang="el-GR" sz="1200" dirty="0" smtClean="0">
                <a:solidFill>
                  <a:schemeClr val="tx1">
                    <a:lumMod val="75000"/>
                    <a:lumOff val="25000"/>
                  </a:schemeClr>
                </a:solidFill>
                <a:latin typeface="+mn-lt"/>
              </a:rPr>
              <a:t>από </a:t>
            </a:r>
            <a:r>
              <a:rPr lang="en-US" sz="1200" dirty="0" err="1">
                <a:latin typeface="+mn-lt"/>
                <a:hlinkClick r:id="rId7"/>
              </a:rPr>
              <a:t>tpsdave</a:t>
            </a:r>
            <a:r>
              <a:rPr lang="en-US" sz="1200" dirty="0" smtClean="0">
                <a:solidFill>
                  <a:schemeClr val="tx1">
                    <a:lumMod val="75000"/>
                    <a:lumOff val="25000"/>
                  </a:schemeClr>
                </a:solidFill>
                <a:latin typeface="+mn-lt"/>
              </a:rPr>
              <a:t>,</a:t>
            </a:r>
            <a:r>
              <a:rPr lang="el-GR" sz="1200" dirty="0" smtClean="0">
                <a:solidFill>
                  <a:schemeClr val="tx1">
                    <a:lumMod val="75000"/>
                    <a:lumOff val="25000"/>
                  </a:schemeClr>
                </a:solidFill>
                <a:latin typeface="+mn-lt"/>
              </a:rPr>
              <a:t>, </a:t>
            </a:r>
            <a:r>
              <a:rPr lang="en-US" sz="1200" dirty="0">
                <a:latin typeface="+mn-lt"/>
              </a:rPr>
              <a:t> </a:t>
            </a:r>
            <a:r>
              <a:rPr lang="en-US" sz="1200" dirty="0">
                <a:latin typeface="+mn-lt"/>
                <a:hlinkClick r:id="rId8"/>
              </a:rPr>
              <a:t>ski</a:t>
            </a:r>
            <a:r>
              <a:rPr lang="el-GR" sz="1200" dirty="0" smtClean="0">
                <a:solidFill>
                  <a:schemeClr val="tx1">
                    <a:lumMod val="75000"/>
                    <a:lumOff val="25000"/>
                  </a:schemeClr>
                </a:solidFill>
                <a:latin typeface="+mn-lt"/>
              </a:rPr>
              <a:t> από </a:t>
            </a:r>
            <a:r>
              <a:rPr lang="en-US" sz="1200" dirty="0" err="1" smtClean="0">
                <a:solidFill>
                  <a:schemeClr val="tx1">
                    <a:lumMod val="75000"/>
                    <a:lumOff val="25000"/>
                  </a:schemeClr>
                </a:solidFill>
                <a:latin typeface="+mn-lt"/>
                <a:hlinkClick r:id="rId9"/>
              </a:rPr>
              <a:t>PublicDomainPictures</a:t>
            </a:r>
            <a:r>
              <a:rPr lang="el-GR" sz="1200" dirty="0" smtClean="0">
                <a:solidFill>
                  <a:schemeClr val="tx1">
                    <a:lumMod val="75000"/>
                    <a:lumOff val="25000"/>
                  </a:schemeClr>
                </a:solidFill>
                <a:latin typeface="+mn-lt"/>
              </a:rPr>
              <a:t> διαθέσιμα με άδεια </a:t>
            </a:r>
            <a:r>
              <a:rPr lang="en-US" sz="1200" dirty="0">
                <a:latin typeface="+mn-lt"/>
              </a:rPr>
              <a:t> </a:t>
            </a:r>
            <a:r>
              <a:rPr lang="en-US" sz="1200" dirty="0">
                <a:latin typeface="+mn-lt"/>
                <a:hlinkClick r:id="rId10"/>
              </a:rPr>
              <a:t>CC0 Public Domain</a:t>
            </a:r>
            <a:r>
              <a:rPr lang="el-GR" sz="1200" dirty="0" smtClean="0">
                <a:solidFill>
                  <a:schemeClr val="tx1">
                    <a:lumMod val="75000"/>
                    <a:lumOff val="25000"/>
                  </a:schemeClr>
                </a:solidFill>
                <a:latin typeface="+mn-lt"/>
              </a:rPr>
              <a:t>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4283649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Θέση περιεχομένου 2"/>
          <p:cNvSpPr>
            <a:spLocks noGrp="1"/>
          </p:cNvSpPr>
          <p:nvPr>
            <p:ph idx="1"/>
          </p:nvPr>
        </p:nvSpPr>
        <p:spPr/>
        <p:txBody>
          <a:bodyPr>
            <a:normAutofit fontScale="92500" lnSpcReduction="10000"/>
          </a:bodyPr>
          <a:lstStyle/>
          <a:p>
            <a:r>
              <a:rPr lang="el-GR" altLang="el-GR" smtClean="0"/>
              <a:t>Η επίδραση της άσκησης στις επιληπτικές κρίσεις και στο ΕΕG </a:t>
            </a:r>
          </a:p>
          <a:p>
            <a:r>
              <a:rPr lang="el-GR" altLang="el-GR" smtClean="0"/>
              <a:t>Είδος, ένταση, διάρκεια, συχνότητα άσκησης στην Επιληψία</a:t>
            </a:r>
          </a:p>
          <a:p>
            <a:r>
              <a:rPr lang="el-GR" altLang="el-GR" smtClean="0"/>
              <a:t>Αθλήματα στην επιληψία</a:t>
            </a:r>
          </a:p>
          <a:p>
            <a:r>
              <a:rPr lang="el-GR" altLang="el-GR" smtClean="0"/>
              <a:t>Ψυχολογικά Οφέλη της άσκησης στην επιληψία</a:t>
            </a:r>
          </a:p>
          <a:p>
            <a:r>
              <a:rPr lang="el-GR" altLang="el-GR" smtClean="0"/>
              <a:t>Γενικά οφέλη από τη συμμετοχή σε Φ.Δ. των ασθενών με επιληψία</a:t>
            </a:r>
          </a:p>
          <a:p>
            <a:r>
              <a:rPr lang="el-GR" altLang="el-GR" smtClean="0"/>
              <a:t>Σύνδεσμοι</a:t>
            </a:r>
          </a:p>
          <a:p>
            <a:r>
              <a:rPr lang="el-GR" altLang="el-GR" smtClean="0"/>
              <a:t>Προτεινόμενη βιβλιογραφία</a:t>
            </a:r>
          </a:p>
          <a:p>
            <a:endParaRPr lang="el-GR" altLang="el-GR" smtClean="0"/>
          </a:p>
          <a:p>
            <a:endParaRPr lang="el-GR" altLang="el-GR" smtClean="0"/>
          </a:p>
          <a:p>
            <a:endParaRPr lang="el-GR" altLang="el-GR" smtClean="0"/>
          </a:p>
          <a:p>
            <a:endParaRPr lang="el-GR" altLang="el-GR" smtClean="0"/>
          </a:p>
        </p:txBody>
      </p:sp>
      <p:sp>
        <p:nvSpPr>
          <p:cNvPr id="2" name="Title 1"/>
          <p:cNvSpPr>
            <a:spLocks noGrp="1"/>
          </p:cNvSpPr>
          <p:nvPr>
            <p:ph type="title"/>
          </p:nvPr>
        </p:nvSpPr>
        <p:spPr/>
        <p:txBody>
          <a:bodyPr>
            <a:normAutofit/>
          </a:bodyPr>
          <a:lstStyle/>
          <a:p>
            <a:r>
              <a:rPr lang="el-GR" sz="3600" dirty="0" smtClean="0"/>
              <a:t>Περιεχόμενα </a:t>
            </a:r>
            <a:r>
              <a:rPr lang="el-GR" sz="2800" b="0" dirty="0" smtClean="0"/>
              <a:t>(2 </a:t>
            </a:r>
            <a:r>
              <a:rPr lang="el-GR" sz="2800" b="0" dirty="0"/>
              <a:t>από 2)</a:t>
            </a:r>
            <a:endParaRPr lang="el-GR" sz="3600" dirty="0"/>
          </a:p>
        </p:txBody>
      </p:sp>
    </p:spTree>
    <p:extLst>
      <p:ext uri="{BB962C8B-B14F-4D97-AF65-F5344CB8AC3E}">
        <p14:creationId xmlns:p14="http://schemas.microsoft.com/office/powerpoint/2010/main" val="4188814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Τίτλος 1"/>
          <p:cNvSpPr>
            <a:spLocks noGrp="1"/>
          </p:cNvSpPr>
          <p:nvPr>
            <p:ph type="title"/>
          </p:nvPr>
        </p:nvSpPr>
        <p:spPr/>
        <p:txBody>
          <a:bodyPr>
            <a:noAutofit/>
          </a:bodyPr>
          <a:lstStyle/>
          <a:p>
            <a:r>
              <a:rPr lang="el-GR" altLang="el-GR" sz="3600" dirty="0" smtClean="0"/>
              <a:t>Ψυχολογικά Οφέλη της άσκησης στην επιληψία</a:t>
            </a:r>
          </a:p>
        </p:txBody>
      </p:sp>
      <p:sp>
        <p:nvSpPr>
          <p:cNvPr id="3" name="Θέση περιεχομένου 2"/>
          <p:cNvSpPr>
            <a:spLocks noGrp="1"/>
          </p:cNvSpPr>
          <p:nvPr>
            <p:ph idx="1"/>
          </p:nvPr>
        </p:nvSpPr>
        <p:spPr>
          <a:xfrm>
            <a:off x="457200" y="1196752"/>
            <a:ext cx="8507288" cy="5040560"/>
          </a:xfrm>
        </p:spPr>
        <p:txBody>
          <a:bodyPr>
            <a:noAutofit/>
          </a:bodyPr>
          <a:lstStyle/>
          <a:p>
            <a:pPr>
              <a:spcBef>
                <a:spcPts val="1200"/>
              </a:spcBef>
              <a:defRPr/>
            </a:pPr>
            <a:r>
              <a:rPr lang="el-GR" sz="2400" dirty="0" smtClean="0"/>
              <a:t>Οι ασθενείς με επιληψία βιώνουν πολύ συχνά την κατάθλιψη και το άγχος</a:t>
            </a:r>
            <a:r>
              <a:rPr lang="el-GR" sz="2400" dirty="0"/>
              <a:t> </a:t>
            </a:r>
            <a:r>
              <a:rPr lang="el-GR" sz="2000" dirty="0" smtClean="0"/>
              <a:t>(</a:t>
            </a:r>
            <a:r>
              <a:rPr lang="en-US" sz="2000" dirty="0" err="1" smtClean="0"/>
              <a:t>Sperling</a:t>
            </a:r>
            <a:r>
              <a:rPr lang="el-GR" sz="2000" dirty="0" smtClean="0"/>
              <a:t> </a:t>
            </a:r>
            <a:r>
              <a:rPr lang="en-US" sz="2000" dirty="0" smtClean="0"/>
              <a:t>et al., 2008</a:t>
            </a:r>
            <a:r>
              <a:rPr lang="el-GR" sz="2000" dirty="0" smtClean="0"/>
              <a:t>)</a:t>
            </a:r>
          </a:p>
          <a:p>
            <a:pPr>
              <a:spcBef>
                <a:spcPts val="1200"/>
              </a:spcBef>
              <a:defRPr/>
            </a:pPr>
            <a:r>
              <a:rPr lang="el-GR" sz="2400" dirty="0" smtClean="0"/>
              <a:t>Στο γενικό πληθυσμό, η τακτική άσκηση βελτιώνει τη διάθεση </a:t>
            </a:r>
            <a:r>
              <a:rPr lang="en-US" sz="2000" dirty="0" smtClean="0"/>
              <a:t>(</a:t>
            </a:r>
            <a:r>
              <a:rPr lang="en-US" sz="2000" dirty="0" err="1" smtClean="0"/>
              <a:t>Petruzzello</a:t>
            </a:r>
            <a:r>
              <a:rPr lang="en-US" sz="2000" dirty="0" smtClean="0"/>
              <a:t>, et al., 1991)</a:t>
            </a:r>
            <a:r>
              <a:rPr lang="en-US" sz="2400" dirty="0" smtClean="0"/>
              <a:t> </a:t>
            </a:r>
            <a:r>
              <a:rPr lang="el-GR" sz="2400" dirty="0" smtClean="0"/>
              <a:t>συντελεί στην αντιμετώπιση της κατάθλιψης</a:t>
            </a:r>
            <a:r>
              <a:rPr lang="en-US" sz="2400" dirty="0" smtClean="0"/>
              <a:t> </a:t>
            </a:r>
            <a:r>
              <a:rPr lang="en-US" sz="2000" dirty="0" smtClean="0"/>
              <a:t>(</a:t>
            </a:r>
            <a:r>
              <a:rPr lang="en-US" sz="2000" dirty="0" err="1" smtClean="0"/>
              <a:t>Greist</a:t>
            </a:r>
            <a:r>
              <a:rPr lang="en-US" sz="2000" dirty="0" smtClean="0"/>
              <a:t> et al., 1979)</a:t>
            </a:r>
            <a:r>
              <a:rPr lang="el-GR" sz="2000" dirty="0" smtClean="0"/>
              <a:t> </a:t>
            </a:r>
            <a:r>
              <a:rPr lang="el-GR" sz="2400" dirty="0" smtClean="0"/>
              <a:t>και μειώνει την επίδραση των </a:t>
            </a:r>
            <a:r>
              <a:rPr lang="el-GR" sz="2400" dirty="0" err="1" smtClean="0"/>
              <a:t>στρεσσογόνων</a:t>
            </a:r>
            <a:r>
              <a:rPr lang="el-GR" sz="2400" dirty="0" smtClean="0"/>
              <a:t> καταστάσεων </a:t>
            </a:r>
            <a:r>
              <a:rPr lang="en-US" sz="2000" dirty="0"/>
              <a:t>(</a:t>
            </a:r>
            <a:r>
              <a:rPr lang="en-US" sz="2000" dirty="0" smtClean="0"/>
              <a:t>Brown et al., 1978) </a:t>
            </a:r>
            <a:endParaRPr lang="el-GR" sz="2000" dirty="0" smtClean="0"/>
          </a:p>
          <a:p>
            <a:pPr>
              <a:spcBef>
                <a:spcPts val="1200"/>
              </a:spcBef>
              <a:defRPr/>
            </a:pPr>
            <a:r>
              <a:rPr lang="el-GR" sz="2400" dirty="0" smtClean="0"/>
              <a:t>Οι </a:t>
            </a:r>
            <a:r>
              <a:rPr lang="en-US" sz="2400" dirty="0" smtClean="0"/>
              <a:t>Roth et al. </a:t>
            </a:r>
            <a:r>
              <a:rPr lang="el-GR" sz="2400" dirty="0" smtClean="0"/>
              <a:t>(1994) αναφέρουν ότι οι ασθενείς με επιληψία που ήταν συμμετείχαν σε Φ.Δ. είχαν σημαντικά χαμηλότερα επίπεδα κατάθλιψης συγκριτικά με τους αδρανείς ασθενείς</a:t>
            </a:r>
          </a:p>
          <a:p>
            <a:pPr>
              <a:spcBef>
                <a:spcPts val="1200"/>
              </a:spcBef>
              <a:defRPr/>
            </a:pPr>
            <a:r>
              <a:rPr lang="el-GR" sz="2400" dirty="0" smtClean="0"/>
              <a:t>Οι </a:t>
            </a:r>
            <a:r>
              <a:rPr lang="en-US" sz="2400" dirty="0" err="1" smtClean="0"/>
              <a:t>Nakken</a:t>
            </a:r>
            <a:r>
              <a:rPr lang="en-US" sz="2400" dirty="0" smtClean="0"/>
              <a:t> et al. </a:t>
            </a:r>
            <a:r>
              <a:rPr lang="el-GR" sz="2400" dirty="0" smtClean="0"/>
              <a:t>(1990) παρατήρησαν ότι μετά από ένα πρόγραμμα άσκησης </a:t>
            </a:r>
            <a:r>
              <a:rPr lang="en-US" sz="2400" dirty="0" smtClean="0"/>
              <a:t>4</a:t>
            </a:r>
            <a:r>
              <a:rPr lang="el-GR" sz="2400" dirty="0" smtClean="0"/>
              <a:t> εβδομάδων, οι συμμετέχοντες ασθενείς με επιληψία</a:t>
            </a:r>
            <a:r>
              <a:rPr lang="en-US" sz="2400" dirty="0" smtClean="0"/>
              <a:t> </a:t>
            </a:r>
            <a:r>
              <a:rPr lang="el-GR" sz="2400" dirty="0" smtClean="0"/>
              <a:t>ανέφεραν ότι βελτιώθηκε η ψυχολογική τους κατάσταση και έγιναν περισσότερο κοινωνικοί</a:t>
            </a:r>
            <a:endParaRPr lang="en-US" sz="2400" dirty="0" smtClean="0"/>
          </a:p>
        </p:txBody>
      </p:sp>
    </p:spTree>
    <p:extLst>
      <p:ext uri="{BB962C8B-B14F-4D97-AF65-F5344CB8AC3E}">
        <p14:creationId xmlns:p14="http://schemas.microsoft.com/office/powerpoint/2010/main" val="4657306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Τίτλος 1"/>
          <p:cNvSpPr>
            <a:spLocks noGrp="1"/>
          </p:cNvSpPr>
          <p:nvPr>
            <p:ph type="title"/>
          </p:nvPr>
        </p:nvSpPr>
        <p:spPr/>
        <p:txBody>
          <a:bodyPr>
            <a:noAutofit/>
          </a:bodyPr>
          <a:lstStyle/>
          <a:p>
            <a:r>
              <a:rPr lang="el-GR" altLang="el-GR" sz="3600" dirty="0" smtClean="0"/>
              <a:t>Γενικά οφέλη από τη συμμετοχή σε Φ.Δ. των ασθενών με επιληψία</a:t>
            </a:r>
          </a:p>
        </p:txBody>
      </p:sp>
      <p:sp>
        <p:nvSpPr>
          <p:cNvPr id="65539" name="Θέση περιεχομένου 2"/>
          <p:cNvSpPr>
            <a:spLocks noGrp="1"/>
          </p:cNvSpPr>
          <p:nvPr>
            <p:ph idx="1"/>
          </p:nvPr>
        </p:nvSpPr>
        <p:spPr/>
        <p:txBody>
          <a:bodyPr>
            <a:noAutofit/>
          </a:bodyPr>
          <a:lstStyle/>
          <a:p>
            <a:r>
              <a:rPr lang="el-GR" altLang="el-GR" sz="2400" dirty="0" smtClean="0"/>
              <a:t>Οι ασθενείς με επιληψία μπορούν να απολαμβάνουν τα ίδια με το γενικό πληθυσμό γενικά οφέλη από τη συμμετοχή σε Φ.Δ. όπως αύξηση στη μέγιστη αερόβια ικανότητα, στην ικανότητα έργου, μείωση στην καρδιακή συχνότητα στο </a:t>
            </a:r>
            <a:r>
              <a:rPr lang="el-GR" altLang="el-GR" sz="2400" dirty="0" err="1" smtClean="0"/>
              <a:t>υπομέγιστο</a:t>
            </a:r>
            <a:r>
              <a:rPr lang="el-GR" altLang="el-GR" sz="2400" dirty="0" smtClean="0"/>
              <a:t> τυποποιημένο επίπεδο έργου καθώς επίσης στο σωματικό βάρος και στην περιεκτικότητα λίπους σώματος </a:t>
            </a:r>
            <a:r>
              <a:rPr lang="el-GR" altLang="el-GR" sz="2000" dirty="0" smtClean="0"/>
              <a:t>(</a:t>
            </a:r>
            <a:r>
              <a:rPr lang="en-US" altLang="el-GR" sz="2000" dirty="0" err="1" smtClean="0"/>
              <a:t>Heise</a:t>
            </a:r>
            <a:r>
              <a:rPr lang="el-GR" altLang="el-GR" sz="2000" dirty="0" smtClean="0"/>
              <a:t> </a:t>
            </a:r>
            <a:r>
              <a:rPr lang="en-US" altLang="el-GR" sz="2000" dirty="0" smtClean="0"/>
              <a:t>et al., 2002</a:t>
            </a:r>
            <a:r>
              <a:rPr lang="el-GR" altLang="el-GR" sz="2000" dirty="0" smtClean="0"/>
              <a:t>)</a:t>
            </a:r>
          </a:p>
          <a:p>
            <a:r>
              <a:rPr lang="el-GR" altLang="el-GR" sz="2400" dirty="0" smtClean="0"/>
              <a:t>Η άσκηση συντελεί στην οστική πυκνότητα </a:t>
            </a:r>
            <a:r>
              <a:rPr lang="el-GR" altLang="el-GR" sz="2000" dirty="0" smtClean="0"/>
              <a:t>(</a:t>
            </a:r>
            <a:r>
              <a:rPr lang="en-US" altLang="el-GR" sz="2000" dirty="0" err="1" smtClean="0"/>
              <a:t>Ahola</a:t>
            </a:r>
            <a:r>
              <a:rPr lang="el-GR" altLang="el-GR" sz="2000" dirty="0" smtClean="0"/>
              <a:t> </a:t>
            </a:r>
            <a:r>
              <a:rPr lang="en-US" altLang="el-GR" sz="2000" dirty="0" smtClean="0"/>
              <a:t>et al., 2009)</a:t>
            </a:r>
            <a:endParaRPr lang="el-GR" altLang="el-GR" sz="2400" dirty="0"/>
          </a:p>
          <a:p>
            <a:r>
              <a:rPr lang="en-US" altLang="el-GR" sz="2400" dirty="0" smtClean="0"/>
              <a:t>H </a:t>
            </a:r>
            <a:r>
              <a:rPr lang="el-GR" altLang="el-GR" sz="2400" dirty="0" smtClean="0"/>
              <a:t>χρήση αντιεπιληπτικών φαρμάκων οδηγεί σε μείωση της οστικής πυκνότητας </a:t>
            </a:r>
            <a:r>
              <a:rPr lang="el-GR" altLang="el-GR" sz="2000" dirty="0" smtClean="0"/>
              <a:t>(</a:t>
            </a:r>
            <a:r>
              <a:rPr lang="en-US" altLang="el-GR" sz="2000" dirty="0" smtClean="0"/>
              <a:t>Elliott</a:t>
            </a:r>
            <a:r>
              <a:rPr lang="el-GR" altLang="el-GR" sz="2000" dirty="0" smtClean="0"/>
              <a:t> </a:t>
            </a:r>
            <a:r>
              <a:rPr lang="en-US" altLang="el-GR" sz="2000" dirty="0" smtClean="0"/>
              <a:t>et. al., 2006</a:t>
            </a:r>
            <a:r>
              <a:rPr lang="el-GR" altLang="el-GR" sz="2000" dirty="0" smtClean="0"/>
              <a:t>)</a:t>
            </a:r>
            <a:r>
              <a:rPr lang="en-US" altLang="el-GR" sz="2400" dirty="0" smtClean="0"/>
              <a:t>. </a:t>
            </a:r>
            <a:r>
              <a:rPr lang="el-GR" altLang="el-GR" sz="2400" dirty="0" smtClean="0"/>
              <a:t>Πιστεύεται ότι η άσκηση θα έπρεπε να προτείνεται για την πρόληψη της οστεοπόρωσης  στην επιληψία.</a:t>
            </a:r>
            <a:endParaRPr lang="en-US" altLang="el-GR" sz="2400" dirty="0" smtClean="0"/>
          </a:p>
        </p:txBody>
      </p:sp>
    </p:spTree>
    <p:extLst>
      <p:ext uri="{BB962C8B-B14F-4D97-AF65-F5344CB8AC3E}">
        <p14:creationId xmlns:p14="http://schemas.microsoft.com/office/powerpoint/2010/main" val="9379588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Τίτλος 1"/>
          <p:cNvSpPr>
            <a:spLocks noGrp="1"/>
          </p:cNvSpPr>
          <p:nvPr>
            <p:ph type="title"/>
          </p:nvPr>
        </p:nvSpPr>
        <p:spPr/>
        <p:txBody>
          <a:bodyPr>
            <a:normAutofit/>
          </a:bodyPr>
          <a:lstStyle/>
          <a:p>
            <a:r>
              <a:rPr lang="el-GR" altLang="el-GR" dirty="0" smtClean="0"/>
              <a:t>Χρήσιμοι σύνδεσμοι </a:t>
            </a:r>
          </a:p>
        </p:txBody>
      </p:sp>
      <p:sp>
        <p:nvSpPr>
          <p:cNvPr id="66563" name="Θέση περιεχομένου 2"/>
          <p:cNvSpPr>
            <a:spLocks noGrp="1"/>
          </p:cNvSpPr>
          <p:nvPr>
            <p:ph idx="1"/>
          </p:nvPr>
        </p:nvSpPr>
        <p:spPr>
          <a:xfrm>
            <a:off x="457200" y="1196752"/>
            <a:ext cx="8219256" cy="5040560"/>
          </a:xfrm>
        </p:spPr>
        <p:txBody>
          <a:bodyPr>
            <a:normAutofit/>
          </a:bodyPr>
          <a:lstStyle/>
          <a:p>
            <a:r>
              <a:rPr lang="en-US" altLang="el-GR" sz="2400" dirty="0" smtClean="0">
                <a:hlinkClick r:id="rId2"/>
              </a:rPr>
              <a:t>Epilepsy Action</a:t>
            </a:r>
            <a:endParaRPr lang="en-US" altLang="el-GR" sz="2400" dirty="0" smtClean="0"/>
          </a:p>
          <a:p>
            <a:r>
              <a:rPr lang="en-US" altLang="el-GR" sz="2400" dirty="0" smtClean="0">
                <a:hlinkClick r:id="rId3"/>
              </a:rPr>
              <a:t>Emedicine Health</a:t>
            </a:r>
            <a:endParaRPr lang="en-US" altLang="el-GR" sz="2400" dirty="0" smtClean="0"/>
          </a:p>
          <a:p>
            <a:r>
              <a:rPr lang="en-US" altLang="el-GR" sz="2400" dirty="0" smtClean="0">
                <a:hlinkClick r:id="rId4"/>
              </a:rPr>
              <a:t>Iatriki on line </a:t>
            </a:r>
            <a:endParaRPr lang="en-US" altLang="el-GR" sz="2400" dirty="0" smtClean="0"/>
          </a:p>
          <a:p>
            <a:r>
              <a:rPr lang="el-GR" altLang="el-GR" sz="2400" dirty="0" smtClean="0">
                <a:hlinkClick r:id="rId5"/>
              </a:rPr>
              <a:t>Διεύθυνση Πρωτοβάθμιας Εκπαίδευσης Καβάλας</a:t>
            </a:r>
            <a:endParaRPr lang="el-GR" altLang="el-GR" sz="2400" dirty="0" smtClean="0"/>
          </a:p>
        </p:txBody>
      </p:sp>
    </p:spTree>
    <p:extLst>
      <p:ext uri="{BB962C8B-B14F-4D97-AF65-F5344CB8AC3E}">
        <p14:creationId xmlns:p14="http://schemas.microsoft.com/office/powerpoint/2010/main" val="16057676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Τίτλος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prstTxWarp prst="textNoShape">
              <a:avLst/>
            </a:prstTxWarp>
            <a:normAutofit/>
          </a:bodyPr>
          <a:lstStyle/>
          <a:p>
            <a:r>
              <a:rPr lang="el-GR" altLang="el-GR" sz="4000" dirty="0" smtClean="0">
                <a:ea typeface="ＭＳ Ｐゴシック" pitchFamily="34" charset="-128"/>
              </a:rPr>
              <a:t>Προτεινόμενη βιβλιογραφία </a:t>
            </a:r>
            <a:r>
              <a:rPr lang="el-GR" altLang="el-GR" sz="2800" b="0" dirty="0" smtClean="0">
                <a:ea typeface="ＭＳ Ｐゴシック" pitchFamily="34" charset="-128"/>
              </a:rPr>
              <a:t>(1 από 2)</a:t>
            </a:r>
          </a:p>
        </p:txBody>
      </p:sp>
      <p:sp>
        <p:nvSpPr>
          <p:cNvPr id="67587" name="Θέση περιεχομένου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p>
            <a:r>
              <a:rPr lang="en-US" altLang="el-GR" sz="2400" dirty="0" smtClean="0">
                <a:ea typeface="ＭＳ Ｐゴシック" pitchFamily="34" charset="-128"/>
              </a:rPr>
              <a:t>Albrecht H. Endorphins, sport, and epilepsy: getting fit or having one. NZ Med J</a:t>
            </a:r>
            <a:r>
              <a:rPr lang="el-GR" altLang="el-GR" sz="2400" dirty="0" smtClean="0">
                <a:ea typeface="ＭＳ Ｐゴシック" pitchFamily="34" charset="-128"/>
              </a:rPr>
              <a:t>, </a:t>
            </a:r>
            <a:r>
              <a:rPr lang="en-US" altLang="el-GR" sz="2400" dirty="0" smtClean="0">
                <a:ea typeface="ＭＳ Ｐゴシック" pitchFamily="34" charset="-128"/>
              </a:rPr>
              <a:t>1986;99:915.</a:t>
            </a:r>
            <a:endParaRPr lang="el-GR" altLang="el-GR" sz="2400" dirty="0" smtClean="0">
              <a:ea typeface="ＭＳ Ｐゴシック" pitchFamily="34" charset="-128"/>
            </a:endParaRPr>
          </a:p>
          <a:p>
            <a:r>
              <a:rPr lang="en-US" altLang="el-GR" sz="2400" dirty="0" err="1" smtClean="0">
                <a:ea typeface="ＭＳ Ｐゴシック" pitchFamily="34" charset="-128"/>
              </a:rPr>
              <a:t>Arida</a:t>
            </a:r>
            <a:r>
              <a:rPr lang="en-US" altLang="el-GR" sz="2400" dirty="0" smtClean="0">
                <a:ea typeface="ＭＳ Ｐゴシック" pitchFamily="34" charset="-128"/>
              </a:rPr>
              <a:t>, R. M., </a:t>
            </a:r>
            <a:r>
              <a:rPr lang="en-US" altLang="el-GR" sz="2400" dirty="0" err="1" smtClean="0">
                <a:ea typeface="ＭＳ Ｐゴシック" pitchFamily="34" charset="-128"/>
              </a:rPr>
              <a:t>Cavalheiro</a:t>
            </a:r>
            <a:r>
              <a:rPr lang="en-US" altLang="el-GR" sz="2400" dirty="0" smtClean="0">
                <a:ea typeface="ＭＳ Ｐゴシック" pitchFamily="34" charset="-128"/>
              </a:rPr>
              <a:t>, E. A., Silva, A. C. d., &amp; </a:t>
            </a:r>
            <a:r>
              <a:rPr lang="en-US" altLang="el-GR" sz="2400" dirty="0" err="1" smtClean="0">
                <a:ea typeface="ＭＳ Ｐゴシック" pitchFamily="34" charset="-128"/>
              </a:rPr>
              <a:t>Scorza</a:t>
            </a:r>
            <a:r>
              <a:rPr lang="en-US" altLang="el-GR" sz="2400" dirty="0" smtClean="0">
                <a:ea typeface="ＭＳ Ｐゴシック" pitchFamily="34" charset="-128"/>
              </a:rPr>
              <a:t>, F. A. (2008). Physical activity and epilepsy: Proven and predicted benefits. Sports Medicine, </a:t>
            </a:r>
            <a:r>
              <a:rPr lang="el-GR" altLang="el-GR" sz="2400" dirty="0" smtClean="0">
                <a:ea typeface="ＭＳ Ｐゴシック" pitchFamily="34" charset="-128"/>
              </a:rPr>
              <a:t>2008; </a:t>
            </a:r>
            <a:r>
              <a:rPr lang="en-US" altLang="el-GR" sz="2400" dirty="0" smtClean="0">
                <a:ea typeface="ＭＳ Ｐゴシック" pitchFamily="34" charset="-128"/>
              </a:rPr>
              <a:t>38(7)</a:t>
            </a:r>
            <a:r>
              <a:rPr lang="el-GR" altLang="el-GR" sz="2400" dirty="0" smtClean="0">
                <a:ea typeface="ＭＳ Ｐゴシック" pitchFamily="34" charset="-128"/>
              </a:rPr>
              <a:t>:</a:t>
            </a:r>
            <a:r>
              <a:rPr lang="en-US" altLang="el-GR" sz="2400" dirty="0" smtClean="0">
                <a:ea typeface="ＭＳ Ｐゴシック" pitchFamily="34" charset="-128"/>
              </a:rPr>
              <a:t> 607</a:t>
            </a:r>
            <a:r>
              <a:rPr lang="el-GR" altLang="el-GR" sz="2400" dirty="0" smtClean="0">
                <a:ea typeface="ＭＳ Ｐゴシック" pitchFamily="34" charset="-128"/>
              </a:rPr>
              <a:t>-615.</a:t>
            </a:r>
            <a:endParaRPr lang="en-US" altLang="el-GR" sz="2400" dirty="0" smtClean="0">
              <a:ea typeface="ＭＳ Ｐゴシック" pitchFamily="34" charset="-128"/>
            </a:endParaRPr>
          </a:p>
          <a:p>
            <a:r>
              <a:rPr lang="en-US" altLang="el-GR" sz="2400" dirty="0" err="1" smtClean="0">
                <a:ea typeface="ＭＳ Ｐゴシック" pitchFamily="34" charset="-128"/>
              </a:rPr>
              <a:t>Arida</a:t>
            </a:r>
            <a:r>
              <a:rPr lang="en-US" altLang="el-GR" sz="2400" dirty="0" smtClean="0">
                <a:ea typeface="ＭＳ Ｐゴシック" pitchFamily="34" charset="-128"/>
              </a:rPr>
              <a:t>, R. M., </a:t>
            </a:r>
            <a:r>
              <a:rPr lang="en-US" altLang="el-GR" sz="2400" dirty="0" err="1" smtClean="0">
                <a:ea typeface="ＭＳ Ｐゴシック" pitchFamily="34" charset="-128"/>
              </a:rPr>
              <a:t>Scorzab</a:t>
            </a:r>
            <a:r>
              <a:rPr lang="en-US" altLang="el-GR" sz="2400" dirty="0" smtClean="0">
                <a:ea typeface="ＭＳ Ｐゴシック" pitchFamily="34" charset="-128"/>
              </a:rPr>
              <a:t>, F. A., Gomes da </a:t>
            </a:r>
            <a:r>
              <a:rPr lang="en-US" altLang="el-GR" sz="2400" dirty="0" err="1" smtClean="0">
                <a:ea typeface="ＭＳ Ｐゴシック" pitchFamily="34" charset="-128"/>
              </a:rPr>
              <a:t>Silvaa</a:t>
            </a:r>
            <a:r>
              <a:rPr lang="en-US" altLang="el-GR" sz="2400" dirty="0" smtClean="0">
                <a:ea typeface="ＭＳ Ｐゴシック" pitchFamily="34" charset="-128"/>
              </a:rPr>
              <a:t>, S., </a:t>
            </a:r>
            <a:r>
              <a:rPr lang="en-US" altLang="el-GR" sz="2400" dirty="0" err="1" smtClean="0">
                <a:ea typeface="ＭＳ Ｐゴシック" pitchFamily="34" charset="-128"/>
              </a:rPr>
              <a:t>Schachterc</a:t>
            </a:r>
            <a:r>
              <a:rPr lang="en-US" altLang="el-GR" sz="2400" dirty="0" smtClean="0">
                <a:ea typeface="ＭＳ Ｐゴシック" pitchFamily="34" charset="-128"/>
              </a:rPr>
              <a:t>, S. C., &amp; </a:t>
            </a:r>
            <a:r>
              <a:rPr lang="en-US" altLang="el-GR" sz="2400" dirty="0" err="1" smtClean="0">
                <a:ea typeface="ＭＳ Ｐゴシック" pitchFamily="34" charset="-128"/>
              </a:rPr>
              <a:t>Abrão</a:t>
            </a:r>
            <a:r>
              <a:rPr lang="en-US" altLang="el-GR" sz="2400" dirty="0" smtClean="0">
                <a:ea typeface="ＭＳ Ｐゴシック" pitchFamily="34" charset="-128"/>
              </a:rPr>
              <a:t> </a:t>
            </a:r>
            <a:r>
              <a:rPr lang="en-US" altLang="el-GR" sz="2400" dirty="0" err="1" smtClean="0">
                <a:ea typeface="ＭＳ Ｐゴシック" pitchFamily="34" charset="-128"/>
              </a:rPr>
              <a:t>Cavalheirob</a:t>
            </a:r>
            <a:r>
              <a:rPr lang="en-US" altLang="el-GR" sz="2400" dirty="0" smtClean="0">
                <a:ea typeface="ＭＳ Ｐゴシック" pitchFamily="34" charset="-128"/>
              </a:rPr>
              <a:t>, E. (2010). The potential role of physical exercise in the treatment of epilepsy. Epilepsy and Behavior, 17(4)</a:t>
            </a:r>
            <a:r>
              <a:rPr lang="el-GR" altLang="el-GR" sz="2400" dirty="0" smtClean="0">
                <a:ea typeface="ＭＳ Ｐゴシック" pitchFamily="34" charset="-128"/>
              </a:rPr>
              <a:t>:</a:t>
            </a:r>
            <a:r>
              <a:rPr lang="en-US" altLang="el-GR" sz="2400" dirty="0" smtClean="0">
                <a:ea typeface="ＭＳ Ｐゴシック" pitchFamily="34" charset="-128"/>
              </a:rPr>
              <a:t> 432</a:t>
            </a:r>
            <a:r>
              <a:rPr lang="el-GR" altLang="el-GR" sz="2400" dirty="0" smtClean="0">
                <a:ea typeface="ＭＳ Ｐゴシック" pitchFamily="34" charset="-128"/>
              </a:rPr>
              <a:t>-435.</a:t>
            </a:r>
            <a:endParaRPr lang="en-US" altLang="el-GR" sz="2400" dirty="0" smtClean="0">
              <a:ea typeface="ＭＳ Ｐゴシック" pitchFamily="34" charset="-128"/>
            </a:endParaRPr>
          </a:p>
          <a:p>
            <a:r>
              <a:rPr lang="en-US" altLang="el-GR" sz="2400" dirty="0" err="1" smtClean="0">
                <a:ea typeface="ＭＳ Ｐゴシック" pitchFamily="34" charset="-128"/>
              </a:rPr>
              <a:t>Berkovic</a:t>
            </a:r>
            <a:r>
              <a:rPr lang="en-US" altLang="el-GR" sz="2400" dirty="0" smtClean="0">
                <a:ea typeface="ＭＳ Ｐゴシック" pitchFamily="34" charset="-128"/>
              </a:rPr>
              <a:t> S, Crompton D. The borderland of epilepsy: A clinical and molecular view, 100 years on</a:t>
            </a:r>
            <a:r>
              <a:rPr lang="el-GR" altLang="el-GR" sz="2400" dirty="0" smtClean="0">
                <a:ea typeface="ＭＳ Ｐゴシック" pitchFamily="34" charset="-128"/>
              </a:rPr>
              <a:t>.</a:t>
            </a:r>
            <a:r>
              <a:rPr lang="en-US" altLang="el-GR" sz="2400" dirty="0" smtClean="0">
                <a:ea typeface="ＭＳ Ｐゴシック" pitchFamily="34" charset="-128"/>
              </a:rPr>
              <a:t> </a:t>
            </a:r>
            <a:r>
              <a:rPr lang="en-US" altLang="el-GR" sz="2400" dirty="0" err="1" smtClean="0">
                <a:ea typeface="ＭＳ Ｐゴシック" pitchFamily="34" charset="-128"/>
              </a:rPr>
              <a:t>Epilepsia</a:t>
            </a:r>
            <a:r>
              <a:rPr lang="el-GR" altLang="el-GR" sz="2400" dirty="0" smtClean="0">
                <a:ea typeface="ＭＳ Ｐゴシック" pitchFamily="34" charset="-128"/>
              </a:rPr>
              <a:t>,</a:t>
            </a:r>
            <a:r>
              <a:rPr lang="en-US" altLang="el-GR" sz="2400" dirty="0" smtClean="0">
                <a:ea typeface="ＭＳ Ｐゴシック" pitchFamily="34" charset="-128"/>
              </a:rPr>
              <a:t> 2010; 51(s1): 3–4</a:t>
            </a:r>
            <a:r>
              <a:rPr lang="el-GR" altLang="el-GR" sz="2400" dirty="0" smtClean="0">
                <a:ea typeface="ＭＳ Ｐゴシック" pitchFamily="34" charset="-128"/>
              </a:rPr>
              <a:t>.</a:t>
            </a:r>
          </a:p>
          <a:p>
            <a:r>
              <a:rPr lang="en-US" altLang="el-GR" sz="2400" dirty="0" err="1" smtClean="0">
                <a:ea typeface="ＭＳ Ｐゴシック" pitchFamily="34" charset="-128"/>
              </a:rPr>
              <a:t>Dubow</a:t>
            </a:r>
            <a:r>
              <a:rPr lang="en-US" altLang="el-GR" sz="2400" dirty="0" smtClean="0">
                <a:ea typeface="ＭＳ Ｐゴシック" pitchFamily="34" charset="-128"/>
              </a:rPr>
              <a:t> JS, Kelly JP. Epilepsy in sports and recreation. Sports Med</a:t>
            </a:r>
            <a:r>
              <a:rPr lang="el-GR" altLang="el-GR" sz="2400" dirty="0" smtClean="0">
                <a:ea typeface="ＭＳ Ｐゴシック" pitchFamily="34" charset="-128"/>
              </a:rPr>
              <a:t>,</a:t>
            </a:r>
            <a:r>
              <a:rPr lang="en-US" altLang="el-GR" sz="2400" dirty="0" smtClean="0">
                <a:ea typeface="ＭＳ Ｐゴシック" pitchFamily="34" charset="-128"/>
              </a:rPr>
              <a:t> 2003;</a:t>
            </a:r>
            <a:r>
              <a:rPr lang="el-GR" altLang="el-GR" sz="2400" dirty="0" smtClean="0">
                <a:ea typeface="ＭＳ Ｐゴシック" pitchFamily="34" charset="-128"/>
              </a:rPr>
              <a:t> </a:t>
            </a:r>
            <a:r>
              <a:rPr lang="en-US" altLang="el-GR" sz="2400" dirty="0" smtClean="0">
                <a:ea typeface="ＭＳ Ｐゴシック" pitchFamily="34" charset="-128"/>
              </a:rPr>
              <a:t>33(7):499-516.</a:t>
            </a:r>
          </a:p>
          <a:p>
            <a:r>
              <a:rPr lang="en-US" altLang="el-GR" sz="2400" dirty="0" smtClean="0">
                <a:ea typeface="ＭＳ Ｐゴシック" pitchFamily="34" charset="-128"/>
              </a:rPr>
              <a:t>Howard GM1, </a:t>
            </a:r>
            <a:r>
              <a:rPr lang="en-US" altLang="el-GR" sz="2400" dirty="0" err="1" smtClean="0">
                <a:ea typeface="ＭＳ Ｐゴシック" pitchFamily="34" charset="-128"/>
              </a:rPr>
              <a:t>Radloff</a:t>
            </a:r>
            <a:r>
              <a:rPr lang="en-US" altLang="el-GR" sz="2400" dirty="0" smtClean="0">
                <a:ea typeface="ＭＳ Ｐゴシック" pitchFamily="34" charset="-128"/>
              </a:rPr>
              <a:t> M, Sevier TL. Epilepsy and sports participation. </a:t>
            </a:r>
            <a:r>
              <a:rPr lang="en-US" altLang="el-GR" sz="2400" dirty="0" err="1" smtClean="0">
                <a:ea typeface="ＭＳ Ｐゴシック" pitchFamily="34" charset="-128"/>
              </a:rPr>
              <a:t>Curr</a:t>
            </a:r>
            <a:r>
              <a:rPr lang="en-US" altLang="el-GR" sz="2400" dirty="0" smtClean="0">
                <a:ea typeface="ＭＳ Ｐゴシック" pitchFamily="34" charset="-128"/>
              </a:rPr>
              <a:t> Sports Med Rep</a:t>
            </a:r>
            <a:r>
              <a:rPr lang="el-GR" altLang="el-GR" sz="2400" dirty="0" smtClean="0">
                <a:ea typeface="ＭＳ Ｐゴシック" pitchFamily="34" charset="-128"/>
              </a:rPr>
              <a:t>,</a:t>
            </a:r>
            <a:r>
              <a:rPr lang="en-US" altLang="el-GR" sz="2400" dirty="0" smtClean="0">
                <a:ea typeface="ＭＳ Ｐゴシック" pitchFamily="34" charset="-128"/>
              </a:rPr>
              <a:t> 2004</a:t>
            </a:r>
            <a:r>
              <a:rPr lang="el-GR" altLang="el-GR" sz="2400" dirty="0" smtClean="0">
                <a:ea typeface="ＭＳ Ｐゴシック" pitchFamily="34" charset="-128"/>
              </a:rPr>
              <a:t>; </a:t>
            </a:r>
            <a:r>
              <a:rPr lang="en-US" altLang="el-GR" sz="2400" dirty="0" smtClean="0">
                <a:ea typeface="ＭＳ Ｐゴシック" pitchFamily="34" charset="-128"/>
              </a:rPr>
              <a:t>3(1):15-9.</a:t>
            </a:r>
          </a:p>
          <a:p>
            <a:endParaRPr lang="en-US" altLang="el-GR" sz="2400" dirty="0" smtClean="0">
              <a:ea typeface="ＭＳ Ｐゴシック" pitchFamily="34" charset="-128"/>
            </a:endParaRPr>
          </a:p>
          <a:p>
            <a:endParaRPr lang="el-GR" altLang="el-GR" sz="2400" dirty="0" smtClean="0">
              <a:ea typeface="ＭＳ Ｐゴシック" pitchFamily="34" charset="-128"/>
            </a:endParaRPr>
          </a:p>
        </p:txBody>
      </p:sp>
    </p:spTree>
    <p:extLst>
      <p:ext uri="{BB962C8B-B14F-4D97-AF65-F5344CB8AC3E}">
        <p14:creationId xmlns:p14="http://schemas.microsoft.com/office/powerpoint/2010/main" val="16043659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Τίτλος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prstTxWarp prst="textNoShape">
              <a:avLst/>
            </a:prstTxWarp>
            <a:normAutofit/>
          </a:bodyPr>
          <a:lstStyle/>
          <a:p>
            <a:r>
              <a:rPr lang="el-GR" altLang="el-GR" dirty="0">
                <a:ea typeface="ＭＳ Ｐゴシック" pitchFamily="34" charset="-128"/>
              </a:rPr>
              <a:t>Προτεινόμενη βιβλιογραφία </a:t>
            </a:r>
            <a:r>
              <a:rPr lang="el-GR" altLang="el-GR" sz="2800" b="0" dirty="0" smtClean="0">
                <a:ea typeface="ＭＳ Ｐゴシック" pitchFamily="34" charset="-128"/>
              </a:rPr>
              <a:t>(2 </a:t>
            </a:r>
            <a:r>
              <a:rPr lang="el-GR" altLang="el-GR" sz="2800" b="0" dirty="0">
                <a:ea typeface="ＭＳ Ｐゴシック" pitchFamily="34" charset="-128"/>
              </a:rPr>
              <a:t>από 2)</a:t>
            </a:r>
            <a:endParaRPr lang="el-GR" altLang="el-GR" sz="4000" dirty="0" smtClean="0">
              <a:solidFill>
                <a:srgbClr val="9933FF"/>
              </a:solidFill>
              <a:ea typeface="ＭＳ Ｐゴシック" pitchFamily="34" charset="-128"/>
            </a:endParaRPr>
          </a:p>
        </p:txBody>
      </p:sp>
      <p:sp>
        <p:nvSpPr>
          <p:cNvPr id="68611" name="Θέση περιεχομένου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a:bodyPr>
          <a:lstStyle/>
          <a:p>
            <a:r>
              <a:rPr lang="en-US" altLang="el-GR" sz="2000" smtClean="0">
                <a:ea typeface="ＭＳ Ｐゴシック" pitchFamily="34" charset="-128"/>
              </a:rPr>
              <a:t>Elliott JO, Lu B, Moore JL, McAuley JW, Long L. Exercise, diet, health behaviors, and risk factors among persons with epilepsy based on the California Health Interview Survey, 2005. Epilepsy and Behavior, </a:t>
            </a:r>
            <a:r>
              <a:rPr lang="el-GR" altLang="el-GR" sz="2000" smtClean="0">
                <a:ea typeface="ＭＳ Ｐゴシック" pitchFamily="34" charset="-128"/>
              </a:rPr>
              <a:t>2008; 17: 307-</a:t>
            </a:r>
            <a:r>
              <a:rPr lang="en-US" altLang="el-GR" sz="2000" smtClean="0">
                <a:ea typeface="ＭＳ Ｐゴシック" pitchFamily="34" charset="-128"/>
              </a:rPr>
              <a:t>3</a:t>
            </a:r>
            <a:r>
              <a:rPr lang="el-GR" altLang="el-GR" sz="2000" smtClean="0">
                <a:ea typeface="ＭＳ Ｐゴシック" pitchFamily="34" charset="-128"/>
              </a:rPr>
              <a:t>15</a:t>
            </a:r>
            <a:r>
              <a:rPr lang="en-US" altLang="el-GR" sz="2000" smtClean="0">
                <a:ea typeface="ＭＳ Ｐゴシック" pitchFamily="34" charset="-128"/>
              </a:rPr>
              <a:t>.</a:t>
            </a:r>
          </a:p>
          <a:p>
            <a:r>
              <a:rPr lang="en-US" altLang="el-GR" sz="2000" smtClean="0">
                <a:ea typeface="ＭＳ Ｐゴシック" pitchFamily="34" charset="-128"/>
              </a:rPr>
              <a:t>Fisher, Walter van Emde Boas, Blume W, et al. Epileptic seizures and epilepsy: Definitions proposed by the International League Against Epilepsy (ILAE) and the international Bureau for Epilepsy (IBE). Epilepsia</a:t>
            </a:r>
            <a:r>
              <a:rPr lang="el-GR" altLang="el-GR" sz="2000" smtClean="0">
                <a:ea typeface="ＭＳ Ｐゴシック" pitchFamily="34" charset="-128"/>
              </a:rPr>
              <a:t>,</a:t>
            </a:r>
            <a:r>
              <a:rPr lang="en-US" altLang="el-GR" sz="2000" smtClean="0">
                <a:ea typeface="ＭＳ Ｐゴシック" pitchFamily="34" charset="-128"/>
              </a:rPr>
              <a:t> 2005; 46(4): 470-472</a:t>
            </a:r>
            <a:r>
              <a:rPr lang="el-GR" altLang="el-GR" sz="2000" smtClean="0">
                <a:ea typeface="ＭＳ Ｐゴシック" pitchFamily="34" charset="-128"/>
              </a:rPr>
              <a:t>.</a:t>
            </a:r>
            <a:endParaRPr lang="en-US" altLang="el-GR" sz="2000" smtClean="0">
              <a:ea typeface="ＭＳ Ｐゴシック" pitchFamily="34" charset="-128"/>
            </a:endParaRPr>
          </a:p>
          <a:p>
            <a:r>
              <a:rPr lang="en-US" altLang="el-GR" sz="2000" smtClean="0">
                <a:ea typeface="ＭＳ Ｐゴシック" pitchFamily="34" charset="-128"/>
              </a:rPr>
              <a:t>Kuijer A. Epilepsy and exercise, electroencephalographical and biochemical</a:t>
            </a:r>
            <a:r>
              <a:rPr lang="el-GR" altLang="el-GR" sz="2000" smtClean="0">
                <a:ea typeface="ＭＳ Ｐゴシック" pitchFamily="34" charset="-128"/>
              </a:rPr>
              <a:t> </a:t>
            </a:r>
            <a:r>
              <a:rPr lang="en-US" altLang="el-GR" sz="2000" smtClean="0">
                <a:ea typeface="ＭＳ Ｐゴシック" pitchFamily="34" charset="-128"/>
              </a:rPr>
              <a:t>studies. In: Wada JA, Penry JK, editors. Advances in epileptology: the 10</a:t>
            </a:r>
            <a:r>
              <a:rPr lang="en-US" altLang="el-GR" sz="2000" baseline="30000" smtClean="0">
                <a:ea typeface="ＭＳ Ｐゴシック" pitchFamily="34" charset="-128"/>
              </a:rPr>
              <a:t>th</a:t>
            </a:r>
            <a:r>
              <a:rPr lang="el-GR" altLang="el-GR" sz="2000" smtClean="0">
                <a:ea typeface="ＭＳ Ｐゴシック" pitchFamily="34" charset="-128"/>
              </a:rPr>
              <a:t> </a:t>
            </a:r>
            <a:r>
              <a:rPr lang="en-US" altLang="el-GR" sz="2000" smtClean="0">
                <a:ea typeface="ＭＳ Ｐゴシック" pitchFamily="34" charset="-128"/>
              </a:rPr>
              <a:t>Epilepsy International Symposium. New York: Raven Press; 1980. p. 543.Livingston S. Epilepsy and sports. Am Fam Physician 1978;17:67–9.</a:t>
            </a:r>
            <a:endParaRPr lang="el-GR" altLang="el-GR" sz="2000" smtClean="0">
              <a:ea typeface="ＭＳ Ｐゴシック" pitchFamily="34" charset="-128"/>
            </a:endParaRPr>
          </a:p>
          <a:p>
            <a:r>
              <a:rPr lang="el-GR" altLang="el-GR" sz="2000" smtClean="0">
                <a:ea typeface="ＭＳ Ｐゴシック" pitchFamily="34" charset="-128"/>
              </a:rPr>
              <a:t>Παντελιάδης Χ. Επιληψίες, Επιληπτικά σύνδρομα, Θεσσαλονίκη, Εκδόσεις Γιαχούδη, 2004.</a:t>
            </a:r>
            <a:endParaRPr lang="en-US" altLang="el-GR" sz="2000" smtClean="0">
              <a:ea typeface="ＭＳ Ｐゴシック" pitchFamily="34" charset="-128"/>
            </a:endParaRPr>
          </a:p>
          <a:p>
            <a:r>
              <a:rPr lang="en-US" altLang="el-GR" sz="2000" smtClean="0">
                <a:ea typeface="ＭＳ Ｐゴシック" pitchFamily="34" charset="-128"/>
              </a:rPr>
              <a:t>Sperling MR, Schilling CA, Glosser D, Tracy JI, Asadi-Pooya AA. Self-perception of seizure precipitants and their relation to anxiety level, depression, and health locus of control in epilepsy. Seizure 2008;17:302–7.</a:t>
            </a:r>
            <a:endParaRPr lang="el-GR" altLang="el-GR" sz="2000" smtClean="0">
              <a:ea typeface="ＭＳ Ｐゴシック" pitchFamily="34" charset="-128"/>
            </a:endParaRPr>
          </a:p>
        </p:txBody>
      </p:sp>
    </p:spTree>
    <p:extLst>
      <p:ext uri="{BB962C8B-B14F-4D97-AF65-F5344CB8AC3E}">
        <p14:creationId xmlns:p14="http://schemas.microsoft.com/office/powerpoint/2010/main" val="42789642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err="1" smtClean="0"/>
              <a:t>Γραμματοπούλου</a:t>
            </a:r>
            <a:r>
              <a:rPr lang="el-GR" sz="2000" dirty="0" smtClean="0"/>
              <a:t> Ειρήνη </a:t>
            </a:r>
            <a:r>
              <a:rPr lang="el-GR" sz="2000" dirty="0"/>
              <a:t>2014. </a:t>
            </a:r>
            <a:r>
              <a:rPr lang="el-GR" sz="2000" dirty="0" err="1" smtClean="0"/>
              <a:t>Γραμματοπούλου</a:t>
            </a:r>
            <a:r>
              <a:rPr lang="el-GR" sz="2000" dirty="0" smtClean="0"/>
              <a:t> Ειρήνη. </a:t>
            </a:r>
            <a:r>
              <a:rPr lang="el-GR" sz="2000" dirty="0"/>
              <a:t>«Προσαρμοσμένη κινητική δραστηριότητα. Ενότητα </a:t>
            </a:r>
            <a:r>
              <a:rPr lang="en-US" sz="2000" smtClean="0"/>
              <a:t>1</a:t>
            </a:r>
            <a:r>
              <a:rPr lang="el-GR" sz="2000" smtClean="0"/>
              <a:t>1</a:t>
            </a:r>
            <a:r>
              <a:rPr lang="el-GR" sz="2000" dirty="0"/>
              <a:t>: Επιληψία και Προσαρμοσμένη Κινητική </a:t>
            </a:r>
            <a:r>
              <a:rPr lang="el-GR" sz="2000" dirty="0" smtClean="0"/>
              <a:t>Δραστηριότητα».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Ορισμοί </a:t>
            </a:r>
            <a:r>
              <a:rPr lang="el-GR" sz="2800" b="0" dirty="0"/>
              <a:t>(1 από 2)</a:t>
            </a:r>
          </a:p>
        </p:txBody>
      </p:sp>
      <p:sp>
        <p:nvSpPr>
          <p:cNvPr id="3075" name="2 - Θέση περιεχομένου"/>
          <p:cNvSpPr>
            <a:spLocks noGrp="1"/>
          </p:cNvSpPr>
          <p:nvPr>
            <p:ph idx="1"/>
          </p:nvPr>
        </p:nvSpPr>
        <p:spPr>
          <a:xfrm>
            <a:off x="457200" y="1196752"/>
            <a:ext cx="6203032" cy="5040560"/>
          </a:xfrm>
        </p:spPr>
        <p:txBody>
          <a:bodyPr/>
          <a:lstStyle/>
          <a:p>
            <a:pPr eaLnBrk="1" hangingPunct="1">
              <a:buClr>
                <a:srgbClr val="000066"/>
              </a:buClr>
              <a:defRPr/>
            </a:pPr>
            <a:r>
              <a:rPr lang="el-GR" altLang="el-GR" sz="2400" b="1" dirty="0" smtClean="0">
                <a:solidFill>
                  <a:srgbClr val="820000"/>
                </a:solidFill>
              </a:rPr>
              <a:t>Επιληπτική</a:t>
            </a:r>
            <a:r>
              <a:rPr lang="en-US" altLang="el-GR" sz="2400" b="1" dirty="0" smtClean="0">
                <a:solidFill>
                  <a:srgbClr val="820000"/>
                </a:solidFill>
              </a:rPr>
              <a:t> </a:t>
            </a:r>
            <a:r>
              <a:rPr lang="el-GR" altLang="el-GR" sz="2400" b="1" dirty="0" smtClean="0">
                <a:solidFill>
                  <a:srgbClr val="820000"/>
                </a:solidFill>
              </a:rPr>
              <a:t>κρίση</a:t>
            </a:r>
            <a:r>
              <a:rPr lang="el-GR" altLang="el-GR" sz="2400" dirty="0" smtClean="0"/>
              <a:t>: είναι η εμφάνιση σημείων και/ή συμπτωμάτων που οφείλονται σε μια μη φυσιολογική υπερβολική ή σύγχρονη νευρωνική δραστηριότητα </a:t>
            </a:r>
            <a:r>
              <a:rPr lang="el-GR" altLang="el-GR" sz="1600" dirty="0" smtClean="0"/>
              <a:t>(</a:t>
            </a:r>
            <a:r>
              <a:rPr lang="en-US" altLang="el-GR" sz="1600" dirty="0" smtClean="0"/>
              <a:t>Fisher et al., 2005)</a:t>
            </a:r>
            <a:endParaRPr lang="el-GR" altLang="el-GR" sz="1600" dirty="0" smtClean="0"/>
          </a:p>
          <a:p>
            <a:pPr eaLnBrk="1" hangingPunct="1">
              <a:lnSpc>
                <a:spcPct val="150000"/>
              </a:lnSpc>
              <a:buClr>
                <a:srgbClr val="000066"/>
              </a:buClr>
              <a:defRPr/>
            </a:pPr>
            <a:endParaRPr lang="el-GR" altLang="el-GR" sz="1600" dirty="0" smtClean="0"/>
          </a:p>
          <a:p>
            <a:pPr eaLnBrk="1" hangingPunct="1">
              <a:spcBef>
                <a:spcPts val="438"/>
              </a:spcBef>
              <a:buClr>
                <a:srgbClr val="000066"/>
              </a:buClr>
              <a:defRPr/>
            </a:pPr>
            <a:r>
              <a:rPr lang="el-GR" altLang="el-GR" sz="2400" b="1" dirty="0" smtClean="0">
                <a:solidFill>
                  <a:srgbClr val="820000"/>
                </a:solidFill>
              </a:rPr>
              <a:t>Η επιληπτική κατάσταση </a:t>
            </a:r>
            <a:r>
              <a:rPr lang="el-GR" altLang="el-GR" sz="2400" dirty="0" smtClean="0"/>
              <a:t>(</a:t>
            </a:r>
            <a:r>
              <a:rPr lang="el-GR" altLang="el-GR" sz="2400" dirty="0" err="1" smtClean="0"/>
              <a:t>status</a:t>
            </a:r>
            <a:r>
              <a:rPr lang="el-GR" altLang="el-GR" sz="2400" dirty="0" smtClean="0"/>
              <a:t> </a:t>
            </a:r>
            <a:r>
              <a:rPr lang="el-GR" altLang="el-GR" sz="2400" dirty="0" err="1" smtClean="0"/>
              <a:t>epilepticus</a:t>
            </a:r>
            <a:r>
              <a:rPr lang="el-GR" altLang="el-GR" sz="2400" dirty="0" smtClean="0"/>
              <a:t>) αφορά σε </a:t>
            </a:r>
          </a:p>
          <a:p>
            <a:pPr marL="354013" indent="-354013" eaLnBrk="1" hangingPunct="1">
              <a:spcBef>
                <a:spcPts val="438"/>
              </a:spcBef>
              <a:buClr>
                <a:srgbClr val="000066"/>
              </a:buClr>
              <a:buFont typeface="Arial" charset="0"/>
              <a:buNone/>
              <a:defRPr/>
            </a:pPr>
            <a:r>
              <a:rPr lang="el-GR" altLang="el-GR" sz="2400" dirty="0"/>
              <a:t> </a:t>
            </a:r>
            <a:r>
              <a:rPr lang="el-GR" altLang="el-GR" sz="2400" dirty="0" smtClean="0"/>
              <a:t>    παρατεταμένες ή επαναλαμβανόμενες κρίσεις </a:t>
            </a:r>
            <a:r>
              <a:rPr lang="en-US" altLang="el-GR" sz="1600" dirty="0" smtClean="0"/>
              <a:t>(</a:t>
            </a:r>
            <a:r>
              <a:rPr lang="en-US" altLang="el-GR" sz="1600" dirty="0" err="1" smtClean="0"/>
              <a:t>Berkovic</a:t>
            </a:r>
            <a:r>
              <a:rPr lang="en-US" altLang="el-GR" sz="1600" dirty="0" smtClean="0"/>
              <a:t>  &amp; </a:t>
            </a:r>
            <a:r>
              <a:rPr lang="el-GR" altLang="el-GR" sz="1600" dirty="0" smtClean="0"/>
              <a:t>     </a:t>
            </a:r>
            <a:r>
              <a:rPr lang="en-US" altLang="el-GR" sz="1600" dirty="0" smtClean="0"/>
              <a:t>Crompton, 2010)</a:t>
            </a:r>
          </a:p>
          <a:p>
            <a:pPr algn="just" eaLnBrk="1" hangingPunct="1">
              <a:spcBef>
                <a:spcPts val="438"/>
              </a:spcBef>
              <a:buClr>
                <a:srgbClr val="000066"/>
              </a:buClr>
              <a:defRPr/>
            </a:pPr>
            <a:endParaRPr lang="el-GR" altLang="el-GR" dirty="0" smtClean="0"/>
          </a:p>
        </p:txBody>
      </p:sp>
      <p:pic>
        <p:nvPicPr>
          <p:cNvPr id="32772" name="Picture 3" descr="fa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1" y="2348880"/>
            <a:ext cx="1782763"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6437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Τίτλος 1"/>
          <p:cNvSpPr>
            <a:spLocks noGrp="1"/>
          </p:cNvSpPr>
          <p:nvPr>
            <p:ph type="title"/>
          </p:nvPr>
        </p:nvSpPr>
        <p:spPr/>
        <p:txBody>
          <a:bodyPr>
            <a:normAutofit/>
          </a:bodyPr>
          <a:lstStyle/>
          <a:p>
            <a:r>
              <a:rPr lang="el-GR" sz="3600" dirty="0"/>
              <a:t>Ορισμοί </a:t>
            </a:r>
            <a:r>
              <a:rPr lang="el-GR" sz="2800" b="0" dirty="0" smtClean="0"/>
              <a:t>(2 </a:t>
            </a:r>
            <a:r>
              <a:rPr lang="el-GR" sz="2800" b="0" dirty="0"/>
              <a:t>από 2)</a:t>
            </a:r>
            <a:endParaRPr lang="el-GR" altLang="el-GR" sz="2800" dirty="0" smtClean="0">
              <a:solidFill>
                <a:srgbClr val="9933FF"/>
              </a:solidFill>
            </a:endParaRPr>
          </a:p>
        </p:txBody>
      </p:sp>
      <p:sp>
        <p:nvSpPr>
          <p:cNvPr id="3" name="Θέση περιεχομένου 2"/>
          <p:cNvSpPr>
            <a:spLocks noGrp="1"/>
          </p:cNvSpPr>
          <p:nvPr>
            <p:ph idx="1"/>
          </p:nvPr>
        </p:nvSpPr>
        <p:spPr/>
        <p:txBody>
          <a:bodyPr>
            <a:normAutofit/>
          </a:bodyPr>
          <a:lstStyle/>
          <a:p>
            <a:pPr eaLnBrk="1" hangingPunct="1">
              <a:spcAft>
                <a:spcPts val="600"/>
              </a:spcAft>
              <a:buFont typeface="Arial" panose="020B0604020202020204" pitchFamily="34" charset="0"/>
              <a:buChar char="•"/>
              <a:defRPr/>
            </a:pPr>
            <a:r>
              <a:rPr lang="el-GR" sz="2400" dirty="0" smtClean="0"/>
              <a:t>Με βάση τον ορισμό της Διεθνούς Επιτροπής Επιληψίας (</a:t>
            </a:r>
            <a:r>
              <a:rPr lang="el-GR" sz="2400" dirty="0" err="1" smtClean="0"/>
              <a:t>International</a:t>
            </a:r>
            <a:r>
              <a:rPr lang="el-GR" sz="2400" dirty="0" smtClean="0"/>
              <a:t> </a:t>
            </a:r>
            <a:r>
              <a:rPr lang="el-GR" sz="2400" dirty="0" err="1" smtClean="0"/>
              <a:t>League</a:t>
            </a:r>
            <a:r>
              <a:rPr lang="el-GR" sz="2400" dirty="0" smtClean="0"/>
              <a:t> </a:t>
            </a:r>
            <a:r>
              <a:rPr lang="el-GR" sz="2400" dirty="0" err="1" smtClean="0"/>
              <a:t>Against</a:t>
            </a:r>
            <a:r>
              <a:rPr lang="el-GR" sz="2400" dirty="0" smtClean="0"/>
              <a:t> </a:t>
            </a:r>
            <a:r>
              <a:rPr lang="el-GR" sz="2400" dirty="0" err="1" smtClean="0"/>
              <a:t>Epilepsy</a:t>
            </a:r>
            <a:r>
              <a:rPr lang="el-GR" sz="2400" dirty="0" smtClean="0"/>
              <a:t> - ILAE) το 2005, ως </a:t>
            </a:r>
            <a:r>
              <a:rPr lang="el-GR" sz="2400" b="1" dirty="0" smtClean="0">
                <a:solidFill>
                  <a:srgbClr val="820000"/>
                </a:solidFill>
              </a:rPr>
              <a:t>επιληψία ορίζεται η κατάσταση η οποία πληροί και τις τρεις παρακάτω προϋποθέσεις: </a:t>
            </a:r>
          </a:p>
          <a:p>
            <a:pPr marL="804863" indent="-450850" eaLnBrk="1" hangingPunct="1">
              <a:spcAft>
                <a:spcPts val="600"/>
              </a:spcAft>
              <a:buFont typeface="Arial" charset="0"/>
              <a:buNone/>
              <a:defRPr/>
            </a:pPr>
            <a:r>
              <a:rPr lang="el-GR" sz="2400" dirty="0" smtClean="0"/>
              <a:t>α)  ιστορικό ενός τουλάχιστον επεισοδίου σπασμών</a:t>
            </a:r>
          </a:p>
          <a:p>
            <a:pPr marL="804863" indent="-450850" eaLnBrk="1" hangingPunct="1">
              <a:spcAft>
                <a:spcPts val="600"/>
              </a:spcAft>
              <a:buFont typeface="Arial" charset="0"/>
              <a:buNone/>
              <a:defRPr/>
            </a:pPr>
            <a:r>
              <a:rPr lang="el-GR" sz="2400" dirty="0" smtClean="0"/>
              <a:t>β)  υπάρχουσα διαταραχή της εγκεφαλικής λειτουργίας που προδιαθέτει για μελλοντική επανεμφάνιση σπασμών</a:t>
            </a:r>
          </a:p>
          <a:p>
            <a:pPr marL="804863" indent="-450850" eaLnBrk="1" hangingPunct="1">
              <a:spcAft>
                <a:spcPts val="600"/>
              </a:spcAft>
              <a:buFont typeface="Arial" charset="0"/>
              <a:buNone/>
              <a:defRPr/>
            </a:pPr>
            <a:r>
              <a:rPr lang="el-GR" sz="2400" dirty="0" smtClean="0"/>
              <a:t>γ)   συνυπάρχουσες </a:t>
            </a:r>
            <a:r>
              <a:rPr lang="el-GR" sz="2400" dirty="0" err="1" smtClean="0"/>
              <a:t>νευροβιολογικές</a:t>
            </a:r>
            <a:r>
              <a:rPr lang="el-GR" sz="2400" dirty="0" smtClean="0"/>
              <a:t>, γνωστικές, ψυχολογικές και κοινωνικές επιπτώσεις στον ασθενή </a:t>
            </a:r>
          </a:p>
          <a:p>
            <a:pPr marL="0" indent="0" algn="r" eaLnBrk="1" hangingPunct="1">
              <a:buFont typeface="Arial" charset="0"/>
              <a:buNone/>
              <a:defRPr/>
            </a:pPr>
            <a:r>
              <a:rPr lang="en-US" sz="1600" dirty="0" smtClean="0"/>
              <a:t>(Fisher et al., 2005)</a:t>
            </a:r>
          </a:p>
          <a:p>
            <a:pPr marL="0" indent="0" eaLnBrk="1" hangingPunct="1">
              <a:buFont typeface="Arial" charset="0"/>
              <a:buNone/>
              <a:defRPr/>
            </a:pPr>
            <a:endParaRPr lang="el-GR" sz="2400" dirty="0"/>
          </a:p>
        </p:txBody>
      </p:sp>
    </p:spTree>
    <p:extLst>
      <p:ext uri="{BB962C8B-B14F-4D97-AF65-F5344CB8AC3E}">
        <p14:creationId xmlns:p14="http://schemas.microsoft.com/office/powerpoint/2010/main" val="3524463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1"/>
          <p:cNvSpPr>
            <a:spLocks noGrp="1"/>
          </p:cNvSpPr>
          <p:nvPr>
            <p:ph type="title"/>
          </p:nvPr>
        </p:nvSpPr>
        <p:spPr/>
        <p:txBody>
          <a:bodyPr>
            <a:normAutofit/>
          </a:bodyPr>
          <a:lstStyle/>
          <a:p>
            <a:pPr eaLnBrk="1" hangingPunct="1"/>
            <a:r>
              <a:rPr lang="el-GR" altLang="el-GR" sz="3600" dirty="0" smtClean="0"/>
              <a:t>Συμπτώματα επιληπτικής κρίσης</a:t>
            </a:r>
          </a:p>
        </p:txBody>
      </p:sp>
      <p:sp>
        <p:nvSpPr>
          <p:cNvPr id="3" name="Θέση περιεχομένου 2"/>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l-GR" sz="2400" dirty="0" smtClean="0"/>
              <a:t>Η εκδήλωση της κρίσης εξαρτάται από την εντόπιση της έναρξης στον εγκέφαλο, την ωριμότητα του εγκεφάλου, τον κύκλο ύπνου-εγρήγορσης, τα φάρμακα κ.α. </a:t>
            </a:r>
          </a:p>
          <a:p>
            <a:pPr marL="0" indent="0" eaLnBrk="1" fontAlgn="auto" hangingPunct="1">
              <a:spcAft>
                <a:spcPts val="0"/>
              </a:spcAft>
              <a:buFont typeface="Arial" panose="020B0604020202020204" pitchFamily="34" charset="0"/>
              <a:buNone/>
              <a:defRPr/>
            </a:pPr>
            <a:r>
              <a:rPr lang="el-GR" sz="2400" dirty="0" smtClean="0"/>
              <a:t>Οι κρίσεις μπορεί να επηρεάσουν τουλάχιστον έναν από τους παρακάτω παράγοντες:</a:t>
            </a:r>
          </a:p>
          <a:p>
            <a:pPr eaLnBrk="1" fontAlgn="auto" hangingPunct="1">
              <a:spcAft>
                <a:spcPts val="0"/>
              </a:spcAft>
              <a:buFont typeface="Arial" panose="020B0604020202020204" pitchFamily="34" charset="0"/>
              <a:buChar char="•"/>
              <a:defRPr/>
            </a:pPr>
            <a:r>
              <a:rPr lang="el-GR" sz="2400" dirty="0" smtClean="0"/>
              <a:t>Κινητική λειτουργία</a:t>
            </a:r>
          </a:p>
          <a:p>
            <a:pPr eaLnBrk="1" fontAlgn="auto" hangingPunct="1">
              <a:spcAft>
                <a:spcPts val="0"/>
              </a:spcAft>
              <a:buFont typeface="Arial" panose="020B0604020202020204" pitchFamily="34" charset="0"/>
              <a:buChar char="•"/>
              <a:defRPr/>
            </a:pPr>
            <a:r>
              <a:rPr lang="el-GR" sz="2400" dirty="0" smtClean="0"/>
              <a:t>Αισθητική λειτουργία </a:t>
            </a:r>
          </a:p>
          <a:p>
            <a:pPr eaLnBrk="1" fontAlgn="auto" hangingPunct="1">
              <a:spcAft>
                <a:spcPts val="0"/>
              </a:spcAft>
              <a:buFont typeface="Arial" panose="020B0604020202020204" pitchFamily="34" charset="0"/>
              <a:buChar char="•"/>
              <a:defRPr/>
            </a:pPr>
            <a:r>
              <a:rPr lang="el-GR" sz="2400" dirty="0" smtClean="0"/>
              <a:t>Λειτουργία του αυτόνομου νευρικού συστήματος</a:t>
            </a:r>
          </a:p>
          <a:p>
            <a:pPr eaLnBrk="1" fontAlgn="auto" hangingPunct="1">
              <a:spcAft>
                <a:spcPts val="0"/>
              </a:spcAft>
              <a:buFont typeface="Arial" panose="020B0604020202020204" pitchFamily="34" charset="0"/>
              <a:buChar char="•"/>
              <a:defRPr/>
            </a:pPr>
            <a:r>
              <a:rPr lang="el-GR" sz="2400" dirty="0" smtClean="0"/>
              <a:t>Συναισθηματική κατάσταση</a:t>
            </a:r>
          </a:p>
          <a:p>
            <a:pPr eaLnBrk="1" fontAlgn="auto" hangingPunct="1">
              <a:spcAft>
                <a:spcPts val="0"/>
              </a:spcAft>
              <a:buFont typeface="Arial" panose="020B0604020202020204" pitchFamily="34" charset="0"/>
              <a:buChar char="•"/>
              <a:defRPr/>
            </a:pPr>
            <a:r>
              <a:rPr lang="el-GR" sz="2400" dirty="0" smtClean="0"/>
              <a:t>Μνήμη</a:t>
            </a:r>
          </a:p>
          <a:p>
            <a:pPr eaLnBrk="1" fontAlgn="auto" hangingPunct="1">
              <a:spcAft>
                <a:spcPts val="0"/>
              </a:spcAft>
              <a:buFont typeface="Arial" panose="020B0604020202020204" pitchFamily="34" charset="0"/>
              <a:buChar char="•"/>
              <a:defRPr/>
            </a:pPr>
            <a:r>
              <a:rPr lang="el-GR" sz="2400" dirty="0" smtClean="0"/>
              <a:t>Αναγνώριση/Συμπεριφορά </a:t>
            </a:r>
          </a:p>
          <a:p>
            <a:pPr marL="0" indent="0" algn="r" eaLnBrk="1" fontAlgn="auto" hangingPunct="1">
              <a:spcAft>
                <a:spcPts val="0"/>
              </a:spcAft>
              <a:buFont typeface="Arial" panose="020B0604020202020204" pitchFamily="34" charset="0"/>
              <a:buNone/>
              <a:defRPr/>
            </a:pPr>
            <a:r>
              <a:rPr lang="el-GR" sz="2200" dirty="0" smtClean="0"/>
              <a:t>     </a:t>
            </a:r>
            <a:r>
              <a:rPr lang="el-GR" sz="1600" dirty="0" smtClean="0"/>
              <a:t>(</a:t>
            </a:r>
            <a:r>
              <a:rPr lang="el-GR" sz="1600" dirty="0" err="1" smtClean="0"/>
              <a:t>Τζέτζη</a:t>
            </a:r>
            <a:r>
              <a:rPr lang="el-GR" sz="1600" dirty="0" smtClean="0"/>
              <a:t>, 2011)</a:t>
            </a:r>
            <a:endParaRPr lang="el-GR" sz="1600" dirty="0"/>
          </a:p>
        </p:txBody>
      </p:sp>
    </p:spTree>
    <p:extLst>
      <p:ext uri="{BB962C8B-B14F-4D97-AF65-F5344CB8AC3E}">
        <p14:creationId xmlns:p14="http://schemas.microsoft.com/office/powerpoint/2010/main" val="1133774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Τίτλος"/>
          <p:cNvSpPr>
            <a:spLocks noGrp="1"/>
          </p:cNvSpPr>
          <p:nvPr>
            <p:ph type="title"/>
          </p:nvPr>
        </p:nvSpPr>
        <p:spPr/>
        <p:txBody>
          <a:bodyPr>
            <a:normAutofit/>
          </a:bodyPr>
          <a:lstStyle/>
          <a:p>
            <a:pPr eaLnBrk="1" hangingPunct="1"/>
            <a:r>
              <a:rPr lang="el-GR" altLang="el-GR" sz="3600" dirty="0" smtClean="0"/>
              <a:t>Επιδημιολογία</a:t>
            </a:r>
          </a:p>
        </p:txBody>
      </p:sp>
      <p:sp>
        <p:nvSpPr>
          <p:cNvPr id="3" name="2 - Θέση περιεχομένου"/>
          <p:cNvSpPr>
            <a:spLocks noGrp="1"/>
          </p:cNvSpPr>
          <p:nvPr>
            <p:ph idx="1"/>
          </p:nvPr>
        </p:nvSpPr>
        <p:spPr/>
        <p:txBody>
          <a:bodyPr rtlCol="0">
            <a:normAutofit/>
          </a:bodyPr>
          <a:lstStyle/>
          <a:p>
            <a:pPr marL="285750" indent="-285750" algn="just" eaLnBrk="1" fontAlgn="auto" hangingPunct="1">
              <a:spcAft>
                <a:spcPts val="0"/>
              </a:spcAft>
              <a:buFont typeface="Arial" panose="020B0604020202020204" pitchFamily="34" charset="0"/>
              <a:buChar char="•"/>
              <a:defRPr/>
            </a:pPr>
            <a:r>
              <a:rPr lang="el-GR" sz="2400" dirty="0" smtClean="0"/>
              <a:t>Η επιληψία εντοπίζεται στο </a:t>
            </a:r>
            <a:r>
              <a:rPr lang="en-US" sz="2400" dirty="0" smtClean="0"/>
              <a:t>2</a:t>
            </a:r>
            <a:r>
              <a:rPr lang="en-US" sz="2400" dirty="0"/>
              <a:t>% </a:t>
            </a:r>
            <a:r>
              <a:rPr lang="el-GR" sz="2400" dirty="0" smtClean="0"/>
              <a:t>του πληθυσμού</a:t>
            </a:r>
          </a:p>
          <a:p>
            <a:pPr marL="285750" indent="-285750" algn="just" eaLnBrk="1" fontAlgn="auto" hangingPunct="1">
              <a:spcAft>
                <a:spcPts val="0"/>
              </a:spcAft>
              <a:buFont typeface="Arial" panose="020B0604020202020204" pitchFamily="34" charset="0"/>
              <a:buChar char="•"/>
              <a:defRPr/>
            </a:pPr>
            <a:endParaRPr lang="el-GR" sz="2400" dirty="0" smtClean="0"/>
          </a:p>
          <a:p>
            <a:pPr marL="285750" indent="-285750" algn="just" eaLnBrk="1" fontAlgn="auto" hangingPunct="1">
              <a:spcAft>
                <a:spcPts val="0"/>
              </a:spcAft>
              <a:buFont typeface="Arial" panose="020B0604020202020204" pitchFamily="34" charset="0"/>
              <a:buChar char="•"/>
              <a:defRPr/>
            </a:pPr>
            <a:r>
              <a:rPr lang="el-GR" sz="2400" dirty="0" smtClean="0"/>
              <a:t>Προσβάλει ανθρώπους σε όλες τις ηλικίες </a:t>
            </a:r>
          </a:p>
          <a:p>
            <a:pPr marL="0" indent="0" algn="just" eaLnBrk="1" fontAlgn="auto" hangingPunct="1">
              <a:spcAft>
                <a:spcPts val="0"/>
              </a:spcAft>
              <a:buFont typeface="Arial" charset="0"/>
              <a:buNone/>
              <a:defRPr/>
            </a:pPr>
            <a:r>
              <a:rPr lang="en-US" sz="2400" dirty="0" smtClean="0"/>
              <a:t> </a:t>
            </a:r>
            <a:endParaRPr lang="el-GR" sz="2400" dirty="0" smtClean="0"/>
          </a:p>
          <a:p>
            <a:pPr marL="285750" indent="-285750" algn="just" eaLnBrk="1" fontAlgn="auto" hangingPunct="1">
              <a:spcAft>
                <a:spcPts val="0"/>
              </a:spcAft>
              <a:buFont typeface="Arial" panose="020B0604020202020204" pitchFamily="34" charset="0"/>
              <a:buChar char="•"/>
              <a:defRPr/>
            </a:pPr>
            <a:r>
              <a:rPr lang="el-GR" sz="2400" dirty="0" smtClean="0"/>
              <a:t>Η </a:t>
            </a:r>
            <a:r>
              <a:rPr lang="el-GR" sz="2400" dirty="0"/>
              <a:t>επίπτωσή της είναι </a:t>
            </a:r>
            <a:r>
              <a:rPr lang="el-GR" sz="2400" dirty="0" smtClean="0"/>
              <a:t>μεγαλύτερη </a:t>
            </a:r>
            <a:r>
              <a:rPr lang="el-GR" sz="2400" dirty="0"/>
              <a:t>στα παιδιά (</a:t>
            </a:r>
            <a:r>
              <a:rPr lang="el-GR" sz="2400" dirty="0" smtClean="0"/>
              <a:t>ηλικίας </a:t>
            </a:r>
            <a:r>
              <a:rPr lang="el-GR" sz="2400" dirty="0"/>
              <a:t>κάτω των 10 ετών) και στα ηλικιωμένα άτομα </a:t>
            </a:r>
            <a:r>
              <a:rPr lang="el-GR" sz="2400" dirty="0" smtClean="0"/>
              <a:t>(άνω </a:t>
            </a:r>
            <a:r>
              <a:rPr lang="el-GR" sz="2400" dirty="0"/>
              <a:t>των 70 ετών), ενώ </a:t>
            </a:r>
            <a:r>
              <a:rPr lang="el-GR" sz="2400" dirty="0" smtClean="0"/>
              <a:t>οι </a:t>
            </a:r>
            <a:r>
              <a:rPr lang="el-GR" sz="2400" dirty="0"/>
              <a:t>έφηβοι και οι ενήλικες προσβάλλονται </a:t>
            </a:r>
            <a:r>
              <a:rPr lang="el-GR" sz="2400" dirty="0" smtClean="0"/>
              <a:t>σπανιότερα </a:t>
            </a:r>
          </a:p>
          <a:p>
            <a:pPr marL="285750" indent="-285750" algn="just" eaLnBrk="1" fontAlgn="auto" hangingPunct="1">
              <a:spcAft>
                <a:spcPts val="0"/>
              </a:spcAft>
              <a:buFont typeface="Arial" panose="020B0604020202020204" pitchFamily="34" charset="0"/>
              <a:buChar char="•"/>
              <a:defRPr/>
            </a:pPr>
            <a:endParaRPr lang="el-GR" sz="2400" dirty="0" smtClean="0"/>
          </a:p>
          <a:p>
            <a:pPr marL="285750" indent="-285750" algn="just" eaLnBrk="1" fontAlgn="auto" hangingPunct="1">
              <a:spcAft>
                <a:spcPts val="0"/>
              </a:spcAft>
              <a:buFont typeface="Arial" panose="020B0604020202020204" pitchFamily="34" charset="0"/>
              <a:buChar char="•"/>
              <a:defRPr/>
            </a:pPr>
            <a:r>
              <a:rPr lang="el-GR" sz="2400" dirty="0" smtClean="0"/>
              <a:t>Το ποσοστό θνησιμότητας στους επιληπτικούς ασθενείς είναι 2 έως 3 φορές υψηλότερο από αυτό του γενικού πληθυσμού                                                 </a:t>
            </a:r>
          </a:p>
          <a:p>
            <a:pPr marL="0" indent="0" algn="r" eaLnBrk="1" fontAlgn="auto" hangingPunct="1">
              <a:spcAft>
                <a:spcPts val="0"/>
              </a:spcAft>
              <a:buFont typeface="Arial" charset="0"/>
              <a:buNone/>
              <a:defRPr/>
            </a:pPr>
            <a:r>
              <a:rPr lang="el-GR" sz="2400" dirty="0" smtClean="0"/>
              <a:t>    </a:t>
            </a:r>
            <a:r>
              <a:rPr lang="el-GR" sz="1700" dirty="0" smtClean="0"/>
              <a:t>(</a:t>
            </a:r>
            <a:r>
              <a:rPr lang="en-US" sz="1700" dirty="0" err="1" smtClean="0"/>
              <a:t>Forsgren</a:t>
            </a:r>
            <a:r>
              <a:rPr lang="en-US" sz="1700" dirty="0" smtClean="0"/>
              <a:t> </a:t>
            </a:r>
            <a:r>
              <a:rPr lang="en-US" sz="1700" dirty="0"/>
              <a:t>et al., </a:t>
            </a:r>
            <a:r>
              <a:rPr lang="en-US" sz="1700" dirty="0" smtClean="0"/>
              <a:t>2005</a:t>
            </a:r>
            <a:r>
              <a:rPr lang="el-GR" sz="1700" dirty="0" smtClean="0"/>
              <a:t>; </a:t>
            </a:r>
            <a:r>
              <a:rPr lang="el-GR" sz="1700" dirty="0" err="1" smtClean="0"/>
              <a:t>Beaussart</a:t>
            </a:r>
            <a:r>
              <a:rPr lang="el-GR" sz="1700" dirty="0" smtClean="0"/>
              <a:t> &amp; </a:t>
            </a:r>
            <a:r>
              <a:rPr lang="el-GR" sz="1700" dirty="0" err="1" smtClean="0"/>
              <a:t>Beaussart</a:t>
            </a:r>
            <a:r>
              <a:rPr lang="en-US" sz="1700" dirty="0" smtClean="0"/>
              <a:t> </a:t>
            </a:r>
            <a:r>
              <a:rPr lang="el-GR" sz="1700" dirty="0" smtClean="0"/>
              <a:t>, 2009) </a:t>
            </a:r>
          </a:p>
          <a:p>
            <a:pPr algn="just" eaLnBrk="1" fontAlgn="auto" hangingPunct="1">
              <a:spcAft>
                <a:spcPts val="0"/>
              </a:spcAft>
              <a:buFont typeface="Wingdings" pitchFamily="2" charset="2"/>
              <a:buChar char="q"/>
              <a:defRPr/>
            </a:pPr>
            <a:endParaRPr lang="el-GR" sz="1400" dirty="0" smtClean="0"/>
          </a:p>
          <a:p>
            <a:pPr algn="just" eaLnBrk="1" fontAlgn="auto" hangingPunct="1">
              <a:spcAft>
                <a:spcPts val="0"/>
              </a:spcAft>
              <a:buFont typeface="Arial" panose="020B0604020202020204" pitchFamily="34" charset="0"/>
              <a:buNone/>
              <a:defRPr/>
            </a:pPr>
            <a:endParaRPr lang="el-GR" dirty="0"/>
          </a:p>
        </p:txBody>
      </p:sp>
    </p:spTree>
    <p:extLst>
      <p:ext uri="{BB962C8B-B14F-4D97-AF65-F5344CB8AC3E}">
        <p14:creationId xmlns:p14="http://schemas.microsoft.com/office/powerpoint/2010/main" val="2499868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Τίτλος"/>
          <p:cNvSpPr>
            <a:spLocks noGrp="1"/>
          </p:cNvSpPr>
          <p:nvPr>
            <p:ph type="title"/>
          </p:nvPr>
        </p:nvSpPr>
        <p:spPr/>
        <p:txBody>
          <a:bodyPr>
            <a:normAutofit/>
          </a:bodyPr>
          <a:lstStyle/>
          <a:p>
            <a:pPr eaLnBrk="1" hangingPunct="1"/>
            <a:r>
              <a:rPr lang="el-GR" altLang="el-GR" sz="3600" dirty="0" smtClean="0"/>
              <a:t>Αιτιολογία</a:t>
            </a:r>
          </a:p>
        </p:txBody>
      </p:sp>
      <p:sp>
        <p:nvSpPr>
          <p:cNvPr id="36867" name="2 - Θέση περιεχομένου"/>
          <p:cNvSpPr>
            <a:spLocks noGrp="1"/>
          </p:cNvSpPr>
          <p:nvPr>
            <p:ph idx="1"/>
          </p:nvPr>
        </p:nvSpPr>
        <p:spPr/>
        <p:txBody>
          <a:bodyPr/>
          <a:lstStyle/>
          <a:p>
            <a:pPr marL="457200" indent="-457200" algn="just" eaLnBrk="1" hangingPunct="1">
              <a:lnSpc>
                <a:spcPct val="80000"/>
              </a:lnSpc>
              <a:buFont typeface="Wingdings" pitchFamily="2" charset="2"/>
              <a:buNone/>
            </a:pPr>
            <a:r>
              <a:rPr lang="el-GR" altLang="el-GR" sz="2400" b="1" dirty="0" smtClean="0">
                <a:solidFill>
                  <a:srgbClr val="820000"/>
                </a:solidFill>
              </a:rPr>
              <a:t>1. Πρωτοπαθής ή Ιδιοπαθής</a:t>
            </a:r>
          </a:p>
          <a:p>
            <a:pPr lvl="1" indent="-388938" algn="just" eaLnBrk="1" hangingPunct="1">
              <a:lnSpc>
                <a:spcPct val="80000"/>
              </a:lnSpc>
              <a:buFont typeface="Wingdings 2" pitchFamily="18" charset="2"/>
              <a:buNone/>
            </a:pPr>
            <a:r>
              <a:rPr lang="el-GR" altLang="el-GR" sz="2400" dirty="0" smtClean="0"/>
              <a:t>Όταν δεν υπάρχει συγκεκριμένη αιτιολογία</a:t>
            </a:r>
          </a:p>
          <a:p>
            <a:pPr lvl="1" algn="just" eaLnBrk="1" hangingPunct="1">
              <a:lnSpc>
                <a:spcPct val="80000"/>
              </a:lnSpc>
              <a:buFont typeface="Wingdings 2" pitchFamily="18" charset="2"/>
              <a:buNone/>
            </a:pPr>
            <a:endParaRPr lang="el-GR" altLang="el-GR" sz="2400" dirty="0" smtClean="0"/>
          </a:p>
          <a:p>
            <a:pPr marL="457200" indent="-457200" algn="just" eaLnBrk="1" hangingPunct="1">
              <a:lnSpc>
                <a:spcPct val="80000"/>
              </a:lnSpc>
              <a:buFont typeface="Wingdings" pitchFamily="2" charset="2"/>
              <a:buNone/>
            </a:pPr>
            <a:r>
              <a:rPr lang="el-GR" altLang="el-GR" sz="2400" b="1" dirty="0" smtClean="0">
                <a:solidFill>
                  <a:srgbClr val="820000"/>
                </a:solidFill>
              </a:rPr>
              <a:t>2. Δευτεροπαθής</a:t>
            </a:r>
          </a:p>
          <a:p>
            <a:pPr lvl="1" indent="-474663" algn="just" eaLnBrk="1" hangingPunct="1">
              <a:lnSpc>
                <a:spcPct val="80000"/>
              </a:lnSpc>
              <a:buFont typeface="Wingdings" pitchFamily="2" charset="2"/>
              <a:buChar char="v"/>
            </a:pPr>
            <a:r>
              <a:rPr lang="el-GR" altLang="el-GR" sz="2400" dirty="0" smtClean="0"/>
              <a:t>Όγκοι εγκεφάλου</a:t>
            </a:r>
            <a:endParaRPr lang="el-GR" altLang="el-GR" sz="2400" dirty="0" smtClean="0">
              <a:ea typeface="Calibri" pitchFamily="34" charset="0"/>
              <a:cs typeface="Calibri" pitchFamily="34" charset="0"/>
            </a:endParaRPr>
          </a:p>
          <a:p>
            <a:pPr lvl="1" indent="-474663" algn="just" eaLnBrk="1" hangingPunct="1">
              <a:lnSpc>
                <a:spcPct val="80000"/>
              </a:lnSpc>
              <a:buFont typeface="Wingdings" pitchFamily="2" charset="2"/>
              <a:buChar char="v"/>
            </a:pPr>
            <a:r>
              <a:rPr lang="el-GR" altLang="el-GR" sz="2400" dirty="0" smtClean="0"/>
              <a:t>Τραυματισμοί κεφαλής </a:t>
            </a:r>
          </a:p>
          <a:p>
            <a:pPr lvl="1" indent="-474663" algn="just" eaLnBrk="1" hangingPunct="1">
              <a:lnSpc>
                <a:spcPct val="80000"/>
              </a:lnSpc>
              <a:buFont typeface="Wingdings" pitchFamily="2" charset="2"/>
              <a:buChar char="v"/>
            </a:pPr>
            <a:r>
              <a:rPr lang="el-GR" altLang="el-GR" sz="2400" dirty="0" smtClean="0"/>
              <a:t>Υπογλυκαιμία</a:t>
            </a:r>
          </a:p>
          <a:p>
            <a:pPr lvl="1" indent="-474663" algn="just" eaLnBrk="1" hangingPunct="1">
              <a:lnSpc>
                <a:spcPct val="80000"/>
              </a:lnSpc>
              <a:buFont typeface="Wingdings" pitchFamily="2" charset="2"/>
              <a:buChar char="v"/>
            </a:pPr>
            <a:r>
              <a:rPr lang="el-GR" altLang="el-GR" sz="2400" dirty="0" smtClean="0"/>
              <a:t>Λοιμώδεις νόσοι</a:t>
            </a:r>
            <a:r>
              <a:rPr lang="en-US" altLang="el-GR" sz="2400" dirty="0" smtClean="0"/>
              <a:t>                                              </a:t>
            </a:r>
            <a:endParaRPr lang="el-GR" altLang="el-GR" sz="2400" dirty="0" smtClean="0"/>
          </a:p>
          <a:p>
            <a:pPr lvl="1" indent="-474663" algn="just" eaLnBrk="1" hangingPunct="1">
              <a:lnSpc>
                <a:spcPct val="80000"/>
              </a:lnSpc>
              <a:buFont typeface="Wingdings" pitchFamily="2" charset="2"/>
              <a:buChar char="v"/>
            </a:pPr>
            <a:r>
              <a:rPr lang="el-GR" altLang="el-GR" sz="2400" dirty="0" smtClean="0"/>
              <a:t>Τοξικοί παράγοντες </a:t>
            </a:r>
            <a:r>
              <a:rPr lang="en-US" altLang="el-GR" sz="2400" dirty="0" smtClean="0"/>
              <a:t>                                        </a:t>
            </a:r>
            <a:endParaRPr lang="el-GR" altLang="el-GR" sz="2400" dirty="0" smtClean="0"/>
          </a:p>
          <a:p>
            <a:pPr lvl="1" indent="-474663" algn="just" eaLnBrk="1" hangingPunct="1">
              <a:lnSpc>
                <a:spcPct val="80000"/>
              </a:lnSpc>
              <a:buFont typeface="Wingdings" pitchFamily="2" charset="2"/>
              <a:buChar char="v"/>
            </a:pPr>
            <a:r>
              <a:rPr lang="el-GR" altLang="el-GR" sz="2400" dirty="0" smtClean="0"/>
              <a:t>Φαρμακευτικοί παράγοντες </a:t>
            </a:r>
          </a:p>
          <a:p>
            <a:pPr lvl="1" indent="-474663" algn="just" eaLnBrk="1" hangingPunct="1">
              <a:lnSpc>
                <a:spcPct val="80000"/>
              </a:lnSpc>
              <a:buFont typeface="Wingdings" pitchFamily="2" charset="2"/>
              <a:buChar char="v"/>
            </a:pPr>
            <a:r>
              <a:rPr lang="el-GR" altLang="el-GR" sz="2400" dirty="0" smtClean="0"/>
              <a:t>Εμπύρετες λοιμώξεις </a:t>
            </a:r>
          </a:p>
          <a:p>
            <a:pPr lvl="1" algn="just" eaLnBrk="1" hangingPunct="1">
              <a:lnSpc>
                <a:spcPct val="80000"/>
              </a:lnSpc>
              <a:buFont typeface="Wingdings 2" pitchFamily="18" charset="2"/>
              <a:buNone/>
            </a:pPr>
            <a:endParaRPr lang="el-GR" altLang="el-GR" sz="1900" b="1" dirty="0" smtClean="0"/>
          </a:p>
          <a:p>
            <a:pPr lvl="1" algn="just" eaLnBrk="1" hangingPunct="1">
              <a:lnSpc>
                <a:spcPct val="80000"/>
              </a:lnSpc>
              <a:buFont typeface="Wingdings 2" pitchFamily="18" charset="2"/>
              <a:buNone/>
            </a:pPr>
            <a:endParaRPr lang="el-GR" altLang="el-GR" sz="1900" b="1" dirty="0" smtClean="0"/>
          </a:p>
          <a:p>
            <a:pPr marL="457200" indent="-457200" algn="ctr" eaLnBrk="1" hangingPunct="1">
              <a:lnSpc>
                <a:spcPct val="80000"/>
              </a:lnSpc>
              <a:buFont typeface="Wingdings" pitchFamily="2" charset="2"/>
              <a:buNone/>
            </a:pPr>
            <a:r>
              <a:rPr lang="el-GR" altLang="el-GR" sz="1600" dirty="0" smtClean="0"/>
              <a:t>(Λογοθέτης &amp; Μυλωνά, 2004)</a:t>
            </a:r>
            <a:r>
              <a:rPr lang="el-GR" altLang="el-GR" sz="1100" i="1" dirty="0" smtClean="0">
                <a:ea typeface="Calibri" pitchFamily="34" charset="0"/>
                <a:cs typeface="Calibri" pitchFamily="34" charset="0"/>
              </a:rPr>
              <a:t>                             </a:t>
            </a:r>
            <a:r>
              <a:rPr lang="en-US" altLang="el-GR" sz="1100" i="1" dirty="0" smtClean="0">
                <a:ea typeface="Calibri" pitchFamily="34" charset="0"/>
                <a:cs typeface="Calibri" pitchFamily="34" charset="0"/>
              </a:rPr>
              <a:t> 		</a:t>
            </a:r>
            <a:endParaRPr lang="el-GR" altLang="el-GR" sz="1100" i="1" dirty="0" smtClean="0"/>
          </a:p>
        </p:txBody>
      </p:sp>
    </p:spTree>
    <p:extLst>
      <p:ext uri="{BB962C8B-B14F-4D97-AF65-F5344CB8AC3E}">
        <p14:creationId xmlns:p14="http://schemas.microsoft.com/office/powerpoint/2010/main" val="7854141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9b63e0f469c33d26355cb13135b6d3513664e3"/>
</p:tagLst>
</file>

<file path=ppt/theme/theme1.xml><?xml version="1.0" encoding="utf-8"?>
<a:theme xmlns:a="http://schemas.openxmlformats.org/drawingml/2006/main" name="OC_template_updated">
  <a:themeElements>
    <a:clrScheme name="Custom 2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TotalTime>
  <Words>3573</Words>
  <Application>Microsoft Office PowerPoint</Application>
  <PresentationFormat>On-screen Show (4:3)</PresentationFormat>
  <Paragraphs>369</Paragraphs>
  <Slides>50</Slides>
  <Notes>8</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OC_template_updated</vt:lpstr>
      <vt:lpstr>Προσαρμοσμένη κινητική δραστηριότητα</vt:lpstr>
      <vt:lpstr>Επιληψία και προσαρμοσμένη κινητική δραστηριότητα</vt:lpstr>
      <vt:lpstr>Περιεχόμενα (1 από 2)</vt:lpstr>
      <vt:lpstr>Περιεχόμενα (2 από 2)</vt:lpstr>
      <vt:lpstr>Ορισμοί (1 από 2)</vt:lpstr>
      <vt:lpstr>Ορισμοί (2 από 2)</vt:lpstr>
      <vt:lpstr>Συμπτώματα επιληπτικής κρίσης</vt:lpstr>
      <vt:lpstr>Επιδημιολογία</vt:lpstr>
      <vt:lpstr>Αιτιολογία</vt:lpstr>
      <vt:lpstr>Εκλυτικοί παράγοντες επιληπτικών κρίσεων</vt:lpstr>
      <vt:lpstr>Ταξινόμηση επιληπτικών κρίσεων </vt:lpstr>
      <vt:lpstr>Ταξινόμηση επιληπτικών κρίσεων </vt:lpstr>
      <vt:lpstr> Αφαιρέσεις ή ελάσσων επιληψία (PETIT MAL) </vt:lpstr>
      <vt:lpstr>Μυοκλονικοί σπασμοί</vt:lpstr>
      <vt:lpstr>Τονικοκλονικές κρίσεις ή μείζων επιληψία (GRAND MAL) </vt:lpstr>
      <vt:lpstr>Διαγνωστικά μέσα</vt:lpstr>
      <vt:lpstr> Πρώτες βοήθειες (1 από 4) </vt:lpstr>
      <vt:lpstr> Πρώτες βοήθειες (2 από 4)  </vt:lpstr>
      <vt:lpstr> Πρώτες βοήθειες (3 από 4)  </vt:lpstr>
      <vt:lpstr> Πρώτες βοήθειες (4 από 4)  </vt:lpstr>
      <vt:lpstr>Αντιμετώπιση πυρετικών σπασμών  </vt:lpstr>
      <vt:lpstr>Επιπτώσεις της επιληψίας στο σχολείο</vt:lpstr>
      <vt:lpstr>Επιπτώσεις της επιληψίας στην οικογένεια</vt:lpstr>
      <vt:lpstr>Αντιμετώπιση</vt:lpstr>
      <vt:lpstr>Επιληψία και Φυσική Δραστηριότητα</vt:lpstr>
      <vt:lpstr>Επηρεάζει η Φ.Δ. την ανώμαλη EEG δραστηριότητα και/ή τη συχνότητα των επιληπτικών κρίσεων;</vt:lpstr>
      <vt:lpstr>Η επίδραση της άσκησης στις επιληπτικές κρίσεις και στο ΕΕG (1 από 8)</vt:lpstr>
      <vt:lpstr>Η επίδραση της άσκησης στις επιληπτικές κρίσεις και στο ΕΕG (2 από 8)</vt:lpstr>
      <vt:lpstr>Η επίδραση της άσκησης στις επιληπτικές κρίσεις και στο ΕΕG (3 από 8)</vt:lpstr>
      <vt:lpstr>Η επίδραση της άσκησης στις επιληπτικές κρίσεις και στο ΕΕG (4 από 8)</vt:lpstr>
      <vt:lpstr>Η επίδραση της άσκησης στις επιληπτικές κρίσεις και στο ΕΕG (5 από 8)</vt:lpstr>
      <vt:lpstr>Η επίδραση της άσκησης στις επιληπτικές κρίσεις και στο ΕΕG (6 από 8)</vt:lpstr>
      <vt:lpstr>Η επίδραση της άσκησης στις επιληπτικές κρίσεις και στο ΕΕG (7 από 8)</vt:lpstr>
      <vt:lpstr>Η επίδραση της άσκησης στις επιληπτικές κρίσεις και στο ΕΕG (8 από 8)</vt:lpstr>
      <vt:lpstr>Είδος, ένταση, διάρκεια, συχνότητα άσκησης στην Επιληψία</vt:lpstr>
      <vt:lpstr>Αθλήματα στην Επιληψία (1 από 4)</vt:lpstr>
      <vt:lpstr>Αθλήματα στην Επιληψία (2 από 4)</vt:lpstr>
      <vt:lpstr>Αθλήματα στην Επιληψία (3 από 4)</vt:lpstr>
      <vt:lpstr>Αθλήματα στην Επιληψία (4 από 4)</vt:lpstr>
      <vt:lpstr>Ψυχολογικά Οφέλη της άσκησης στην επιληψία</vt:lpstr>
      <vt:lpstr>Γενικά οφέλη από τη συμμετοχή σε Φ.Δ. των ασθενών με επιληψία</vt:lpstr>
      <vt:lpstr>Χρήσιμοι σύνδεσμοι </vt:lpstr>
      <vt:lpstr>Προτεινόμενη βιβλιογραφία (1 από 2)</vt:lpstr>
      <vt:lpstr>Προτεινόμενη βιβλιογραφία (2 από 2)</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43</cp:revision>
  <dcterms:created xsi:type="dcterms:W3CDTF">2013-03-04T13:35:19Z</dcterms:created>
  <dcterms:modified xsi:type="dcterms:W3CDTF">2015-09-22T07:04:35Z</dcterms:modified>
</cp:coreProperties>
</file>