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  <p:sldMasterId id="2147483726" r:id="rId2"/>
    <p:sldMasterId id="2147483737" r:id="rId3"/>
    <p:sldMasterId id="2147483748" r:id="rId4"/>
  </p:sldMasterIdLst>
  <p:notesMasterIdLst>
    <p:notesMasterId r:id="rId48"/>
  </p:notesMasterIdLst>
  <p:handoutMasterIdLst>
    <p:handoutMasterId r:id="rId49"/>
  </p:handoutMasterIdLst>
  <p:sldIdLst>
    <p:sldId id="297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304" r:id="rId39"/>
    <p:sldId id="305" r:id="rId40"/>
    <p:sldId id="260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00"/>
    <a:srgbClr val="A50021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>
              <a:solidFill>
                <a:srgbClr val="FF0000"/>
              </a:solidFill>
            </a:endParaRPr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E0F38F-E7E3-49C2-9AA5-40BAC35B4C60}" type="slidenum">
              <a:rPr lang="el-GR" altLang="el-GR">
                <a:solidFill>
                  <a:srgbClr val="000000"/>
                </a:solidFill>
              </a:rPr>
              <a:pPr eaLnBrk="1" hangingPunct="1"/>
              <a:t>0</a:t>
            </a:fld>
            <a:endParaRPr lang="el-GR" altLang="el-GR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92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20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7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97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448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38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58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52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767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1FAB-2BBE-4D1C-AAEE-EA13A02C01E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83403218"/>
      </p:ext>
    </p:extLst>
  </p:cSld>
  <p:clrMapOvr>
    <a:masterClrMapping/>
  </p:clrMapOvr>
  <p:transition>
    <p:split orient="vert"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3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1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7602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5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5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04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3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58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3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1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0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1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70794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528091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0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2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5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6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8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0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2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52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2296"/>
            <a:ext cx="8229600" cy="467903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1" name="6 - Ορθογώνιο"/>
          <p:cNvSpPr/>
          <p:nvPr userDrawn="1"/>
        </p:nvSpPr>
        <p:spPr bwMode="white">
          <a:xfrm>
            <a:off x="0" y="1184466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2" name="7 - Ορθογώνιο"/>
          <p:cNvSpPr/>
          <p:nvPr userDrawn="1"/>
        </p:nvSpPr>
        <p:spPr>
          <a:xfrm>
            <a:off x="0" y="1228916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3" name="8 - Ορθογώνιο"/>
          <p:cNvSpPr/>
          <p:nvPr userDrawn="1"/>
        </p:nvSpPr>
        <p:spPr>
          <a:xfrm>
            <a:off x="590550" y="1228916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678694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786"/>
            <a:ext cx="8229600" cy="4582542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6 - Ορθογώνιο"/>
          <p:cNvSpPr/>
          <p:nvPr userDrawn="1"/>
        </p:nvSpPr>
        <p:spPr bwMode="white">
          <a:xfrm>
            <a:off x="0" y="1335682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7 - Ορθογώνιο"/>
          <p:cNvSpPr/>
          <p:nvPr userDrawn="1"/>
        </p:nvSpPr>
        <p:spPr>
          <a:xfrm>
            <a:off x="0" y="1380132"/>
            <a:ext cx="533400" cy="228600"/>
          </a:xfrm>
          <a:prstGeom prst="rect">
            <a:avLst/>
          </a:prstGeom>
          <a:solidFill>
            <a:srgbClr val="9F2936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8 - Ορθογώνιο"/>
          <p:cNvSpPr/>
          <p:nvPr userDrawn="1"/>
        </p:nvSpPr>
        <p:spPr>
          <a:xfrm>
            <a:off x="590550" y="1380132"/>
            <a:ext cx="8553450" cy="228600"/>
          </a:xfrm>
          <a:prstGeom prst="rect">
            <a:avLst/>
          </a:prstGeom>
          <a:solidFill>
            <a:srgbClr val="F07F09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07418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784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311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5758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9972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9973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943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1325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531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948264" y="6265118"/>
            <a:ext cx="2133600" cy="476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9350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055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97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333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790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08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18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619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00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04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9426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24" r:id="rId3"/>
    <p:sldLayoutId id="2147483699" r:id="rId4"/>
    <p:sldLayoutId id="2147483700" r:id="rId5"/>
    <p:sldLayoutId id="2147483701" r:id="rId6"/>
    <p:sldLayoutId id="2147483703" r:id="rId7"/>
    <p:sldLayoutId id="2147483704" r:id="rId8"/>
    <p:sldLayoutId id="2147483705" r:id="rId9"/>
    <p:sldLayoutId id="2147483706" r:id="rId10"/>
    <p:sldLayoutId id="2147483723" r:id="rId11"/>
    <p:sldLayoutId id="2147483707" r:id="rId12"/>
    <p:sldLayoutId id="2147483708" r:id="rId13"/>
    <p:sldLayoutId id="2147483709" r:id="rId14"/>
    <p:sldLayoutId id="2147483710" r:id="rId15"/>
    <p:sldLayoutId id="2147483725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7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0622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169863" y="1362819"/>
            <a:ext cx="8856662" cy="838200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l-G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Ηλεκτροθεραπεία (Θ) </a:t>
            </a:r>
            <a:endParaRPr lang="el-GR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611783" y="2577083"/>
            <a:ext cx="7920434" cy="15128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Ενότητα 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«</a:t>
            </a:r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Διαδερμικός Ηλεκτρικός Νευρικός 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Ερεθισμός - </a:t>
            </a:r>
            <a:r>
              <a:rPr lang="el-GR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TENS</a:t>
            </a:r>
            <a:r>
              <a:rPr lang="el-GR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endParaRPr lang="el-GR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2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333375"/>
            <a:ext cx="85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6826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3"/>
          <p:cNvSpPr txBox="1">
            <a:spLocks noChangeArrowheads="1"/>
          </p:cNvSpPr>
          <p:nvPr/>
        </p:nvSpPr>
        <p:spPr bwMode="auto">
          <a:xfrm>
            <a:off x="2627784" y="3945235"/>
            <a:ext cx="4200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rgbClr val="000000"/>
                </a:solidFill>
                <a:latin typeface="Arial Narrow" pitchFamily="34" charset="0"/>
              </a:rPr>
              <a:t>Δρ.</a:t>
            </a:r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l-GR" altLang="el-GR" b="1" dirty="0">
                <a:solidFill>
                  <a:srgbClr val="000000"/>
                </a:solidFill>
                <a:latin typeface="Arial Narrow" pitchFamily="34" charset="0"/>
              </a:rPr>
              <a:t>Γεώργιος Παπαθανασίου</a:t>
            </a:r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, </a:t>
            </a:r>
            <a:r>
              <a:rPr lang="el-GR" altLang="el-GR" dirty="0" smtClean="0">
                <a:solidFill>
                  <a:srgbClr val="000000"/>
                </a:solidFill>
                <a:latin typeface="Arial Narrow" pitchFamily="34" charset="0"/>
              </a:rPr>
              <a:t>ΦΘ, </a:t>
            </a:r>
            <a:r>
              <a:rPr lang="en-US" altLang="el-GR" dirty="0" smtClean="0">
                <a:solidFill>
                  <a:srgbClr val="000000"/>
                </a:solidFill>
                <a:latin typeface="Arial Narrow" pitchFamily="34" charset="0"/>
              </a:rPr>
              <a:t>MSc</a:t>
            </a:r>
            <a:r>
              <a:rPr lang="en-US" altLang="el-GR" dirty="0">
                <a:solidFill>
                  <a:srgbClr val="000000"/>
                </a:solidFill>
                <a:latin typeface="Arial Narrow" pitchFamily="34" charset="0"/>
              </a:rPr>
              <a:t>, PhD</a:t>
            </a:r>
            <a:endParaRPr lang="el-GR" altLang="el-GR" dirty="0">
              <a:solidFill>
                <a:srgbClr val="000000"/>
              </a:solidFill>
              <a:latin typeface="Arial Narrow" pitchFamily="34" charset="0"/>
            </a:endParaRPr>
          </a:p>
          <a:p>
            <a:pPr eaLnBrk="1" hangingPunct="1"/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Αναπληρωτής Καθηγητής</a:t>
            </a:r>
          </a:p>
          <a:p>
            <a:pPr eaLnBrk="1" hangingPunct="1"/>
            <a:r>
              <a:rPr lang="el-GR" altLang="el-GR" dirty="0">
                <a:solidFill>
                  <a:srgbClr val="000000"/>
                </a:solidFill>
                <a:latin typeface="Arial Narrow" pitchFamily="34" charset="0"/>
              </a:rPr>
              <a:t>Τμήμα Φυσικοθεραπείας – ΤΕΙ Αθήνας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srgbClr val="000000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srgbClr val="000000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38359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solidFill>
                            <a:srgbClr val="000000"/>
                          </a:solidFill>
                          <a:effectLst/>
                        </a:rPr>
                        <a:t>Το 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3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Διάρκεια Παλμού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844824"/>
            <a:ext cx="8229600" cy="467903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dirty="0" smtClean="0"/>
              <a:t>Επιλέγεται μικρή διάρκεια παλμού, 50μ</a:t>
            </a:r>
            <a:r>
              <a:rPr lang="en-US" altLang="el-GR" sz="2400" dirty="0" smtClean="0"/>
              <a:t>sec</a:t>
            </a:r>
            <a:r>
              <a:rPr lang="el-GR" altLang="el-GR" sz="2400" dirty="0" smtClean="0"/>
              <a:t> – 100μ</a:t>
            </a:r>
            <a:r>
              <a:rPr lang="en-US" altLang="el-GR" sz="2400" dirty="0" smtClean="0"/>
              <a:t>sec</a:t>
            </a:r>
            <a:r>
              <a:rPr lang="el-GR" altLang="el-GR" sz="2400" dirty="0" smtClean="0"/>
              <a:t>,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ώστε: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Να επιτυγχάνεται εκλεκτική διέγερση των μεγάλων </a:t>
            </a:r>
            <a:r>
              <a:rPr lang="el-GR" altLang="el-GR" sz="2400" dirty="0" err="1" smtClean="0"/>
              <a:t>κεντρο</a:t>
            </a:r>
            <a:r>
              <a:rPr lang="el-GR" altLang="el-GR" sz="2400" dirty="0" smtClean="0"/>
              <a:t>-μόλων ινών πίεσης και δόνησης (</a:t>
            </a:r>
            <a:r>
              <a:rPr lang="el-GR" altLang="el-GR" sz="2400" dirty="0" err="1" smtClean="0"/>
              <a:t>Αβ</a:t>
            </a:r>
            <a:r>
              <a:rPr lang="el-GR" altLang="el-GR" sz="2400" dirty="0" smtClean="0"/>
              <a:t> &amp; </a:t>
            </a:r>
            <a:r>
              <a:rPr lang="el-GR" altLang="el-GR" sz="2400" dirty="0" err="1" smtClean="0"/>
              <a:t>Αγ</a:t>
            </a:r>
            <a:r>
              <a:rPr lang="el-GR" altLang="el-GR" sz="2400" dirty="0" smtClean="0"/>
              <a:t>), οι οποίες έχουν μικρή χροναξία και όχι των ινών του πόνου (</a:t>
            </a:r>
            <a:r>
              <a:rPr lang="el-GR" altLang="el-GR" sz="2400" dirty="0" err="1" smtClean="0"/>
              <a:t>Αδ</a:t>
            </a:r>
            <a:r>
              <a:rPr lang="el-GR" altLang="el-GR" sz="2400" dirty="0" smtClean="0"/>
              <a:t> &amp; </a:t>
            </a:r>
            <a:r>
              <a:rPr lang="en-US" altLang="el-GR" sz="2400" dirty="0" smtClean="0"/>
              <a:t>C</a:t>
            </a:r>
            <a:r>
              <a:rPr lang="el-GR" altLang="el-GR" sz="2400" dirty="0" smtClean="0"/>
              <a:t>) που έχουν μεγαλύτερη συγκριτικά χροναξία.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Να μην </a:t>
            </a:r>
            <a:r>
              <a:rPr lang="el-GR" altLang="el-GR" sz="2400" dirty="0" err="1" smtClean="0"/>
              <a:t>εκπολώνονται</a:t>
            </a:r>
            <a:r>
              <a:rPr lang="el-GR" altLang="el-GR" sz="2400" dirty="0" smtClean="0"/>
              <a:t> οι κινητικές νευρικές ίνες και να αποφεύγεται η </a:t>
            </a:r>
            <a:r>
              <a:rPr lang="el-GR" altLang="el-GR" sz="2400" dirty="0" err="1" smtClean="0"/>
              <a:t>μυική</a:t>
            </a:r>
            <a:r>
              <a:rPr lang="el-GR" altLang="el-GR" sz="2400" dirty="0" smtClean="0"/>
              <a:t> σύσπαση.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06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Συχνότητα Ρεύματος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dirty="0" smtClean="0"/>
              <a:t>Επιλέγεται συχνότητα 80</a:t>
            </a:r>
            <a:r>
              <a:rPr lang="en-US" altLang="el-GR" sz="2400" dirty="0" smtClean="0"/>
              <a:t>Hz</a:t>
            </a:r>
            <a:r>
              <a:rPr lang="el-GR" altLang="el-GR" sz="2400" dirty="0" smtClean="0"/>
              <a:t> – 120</a:t>
            </a:r>
            <a:r>
              <a:rPr lang="en-US" altLang="el-GR" sz="2400" dirty="0" smtClean="0"/>
              <a:t>Hz</a:t>
            </a:r>
            <a:r>
              <a:rPr lang="el-GR" altLang="el-GR" sz="2400" dirty="0" smtClean="0"/>
              <a:t>,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διότι:</a:t>
            </a:r>
            <a:endParaRPr lang="el-GR" altLang="el-GR" sz="2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Απαιτείται επαναληπτικός ερεθισμός με ικανή συχνότητα ρεύματος των μεγάλων κεντρομόλων ινών πίεσης και δόνησης (</a:t>
            </a:r>
            <a:r>
              <a:rPr lang="el-GR" altLang="el-GR" sz="2400" dirty="0" err="1" smtClean="0"/>
              <a:t>Αβ</a:t>
            </a:r>
            <a:r>
              <a:rPr lang="el-GR" altLang="el-GR" sz="2400" dirty="0" smtClean="0"/>
              <a:t> </a:t>
            </a:r>
            <a:r>
              <a:rPr lang="el-GR" altLang="el-GR" sz="1800" dirty="0" smtClean="0"/>
              <a:t>&amp;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Αγ</a:t>
            </a:r>
            <a:r>
              <a:rPr lang="el-GR" altLang="el-GR" sz="2400" dirty="0" smtClean="0"/>
              <a:t>, μεγάλη σχετικά ταχύτητα αγωγής) και όχι των ινών του πόνου (</a:t>
            </a:r>
            <a:r>
              <a:rPr lang="el-GR" altLang="el-GR" sz="2400" dirty="0" err="1" smtClean="0"/>
              <a:t>Αδ</a:t>
            </a:r>
            <a:r>
              <a:rPr lang="el-GR" altLang="el-GR" sz="2400" dirty="0" smtClean="0"/>
              <a:t> </a:t>
            </a:r>
            <a:r>
              <a:rPr lang="el-GR" altLang="el-GR" sz="1800" dirty="0" smtClean="0"/>
              <a:t>&amp;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C</a:t>
            </a:r>
            <a:r>
              <a:rPr lang="el-GR" altLang="el-GR" sz="2400" dirty="0" smtClean="0"/>
              <a:t>, μικρή σχετικά ταχύτητα αγωγής).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Μεγαλύτερη συχνότητα θα αύξανε σημαντικά τη μέση τιμή του ρεύματος και επακόλουθα την ενόχληση του ασθενούς.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52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Ένταση Ρεύματος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4304"/>
            <a:ext cx="8229600" cy="467903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dirty="0" smtClean="0"/>
              <a:t>Επιλέγεται υψηλή σχετικά ένταση, 30</a:t>
            </a:r>
            <a:r>
              <a:rPr lang="en-US" altLang="el-GR" sz="2400" dirty="0" smtClean="0"/>
              <a:t>mA -</a:t>
            </a:r>
            <a:r>
              <a:rPr lang="el-GR" altLang="el-GR" sz="2400" dirty="0" smtClean="0"/>
              <a:t> 40</a:t>
            </a:r>
            <a:r>
              <a:rPr lang="en-US" altLang="el-GR" sz="2400" dirty="0" smtClean="0"/>
              <a:t>mA</a:t>
            </a:r>
            <a:r>
              <a:rPr lang="el-GR" altLang="el-GR" sz="2400" dirty="0" smtClean="0"/>
              <a:t>:</a:t>
            </a:r>
            <a:endParaRPr lang="en-US" altLang="el-GR" sz="2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Για τον αποτελεσματικό ερεθισμό των μεγάλων κεντρομόλων ινών πίεσης και δόνησης, </a:t>
            </a:r>
            <a:r>
              <a:rPr lang="el-GR" altLang="el-GR" sz="2400" dirty="0" err="1" smtClean="0"/>
              <a:t>Αβ</a:t>
            </a:r>
            <a:r>
              <a:rPr lang="el-GR" altLang="el-GR" sz="2400" dirty="0" smtClean="0"/>
              <a:t> και Αγ.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Η μικρότερη ένταση δεν είναι αποτελεσματική, ενώ η μεγαλύτερη ένταση είναι πιθανό να προκαλέσει μυϊκή σύσπαση και να αυξήσει την ενόχληση του ασθενούς.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5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ΤΕΝΣ - Κλασσική Μορφή</a:t>
            </a:r>
            <a:b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Ενδείξεις – Εφαρμογές </a:t>
            </a:r>
            <a:r>
              <a:rPr lang="el-GR" altLang="el-GR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[1/2]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2014810"/>
            <a:ext cx="8229600" cy="458254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Επιλέγεται με πολύ καλά αποτελέσματα στις περιπτώσεις που ο πόνος είναι οξύς ή υποξύς και σαφώς καθορισμένος.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Κατά την εφαρμογή η ένταση του ερεθίσματος πρέπει να είναι σχετικά ζωηρή, αλλά να μην προκαλείται κινητικό αποτέλεσμα.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Η κλασσική μορφή ΤΕΝΣ είναι η πρώτη που πρέπει να εφαρμόζεται και είναι συνήθως η πιο αποτελεσματική.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27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ΤΕΝΣ - Κλασσική Μορφή</a:t>
            </a:r>
            <a:b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Ενδείξεις – Εφαρμογές </a:t>
            </a:r>
            <a:r>
              <a:rPr lang="el-GR" altLang="el-GR" baseline="-16000" dirty="0" smtClean="0"/>
              <a:t>[2/2</a:t>
            </a:r>
            <a:r>
              <a:rPr lang="el-GR" altLang="el-GR" baseline="-16000" dirty="0"/>
              <a:t>]</a:t>
            </a:r>
            <a:endParaRPr lang="el-GR" altLang="el-GR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2802"/>
            <a:ext cx="8435280" cy="458254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Τα ηλεκτρόδια τοποθετούνται στην περιοχή του πόνου,          κατά μήκος των σχετικών με το </a:t>
            </a:r>
            <a:r>
              <a:rPr lang="el-GR" altLang="el-GR" sz="2400" dirty="0" err="1" smtClean="0"/>
              <a:t>δερμοτόμιο</a:t>
            </a:r>
            <a:r>
              <a:rPr lang="el-GR" altLang="el-GR" sz="2400" dirty="0" smtClean="0"/>
              <a:t> εφαρμογής κεντρομόλων αισθητικών ινών και παρασπονδυλικά στα αντίστοιχα </a:t>
            </a:r>
            <a:r>
              <a:rPr lang="el-GR" altLang="el-GR" sz="2400" dirty="0" err="1" smtClean="0"/>
              <a:t>μυελοτόμια</a:t>
            </a:r>
            <a:r>
              <a:rPr lang="el-GR" altLang="el-GR" sz="2400" dirty="0" smtClean="0"/>
              <a:t> και </a:t>
            </a:r>
            <a:r>
              <a:rPr lang="el-GR" altLang="el-GR" sz="2400" dirty="0" err="1" smtClean="0"/>
              <a:t>νωτιαίες</a:t>
            </a:r>
            <a:r>
              <a:rPr lang="el-GR" altLang="el-GR" sz="2400" dirty="0" smtClean="0"/>
              <a:t> ρίζες.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Η κλασσική μορφή μπορεί να συνδυάζεται με την ταυτόχρονη εφαρμογή του ηλεκτροβελονισμού (χρήση 2 ή 3 συσκευών, ή χρήση μίας συσκευής πολλαπλών καναλιών με ανεξάρτητη όμως ρύθμιση των καναλιών).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8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ΤΕΝΣ </a:t>
            </a:r>
            <a:br>
              <a:rPr lang="el-GR" dirty="0"/>
            </a:br>
            <a:r>
              <a:rPr lang="el-GR" dirty="0"/>
              <a:t>Εφαρμογή </a:t>
            </a:r>
            <a:r>
              <a:rPr lang="en-US" dirty="0" smtClean="0"/>
              <a:t>Modulation</a:t>
            </a:r>
            <a:r>
              <a:rPr lang="el-GR" dirty="0" smtClean="0"/>
              <a:t> </a:t>
            </a:r>
            <a:r>
              <a:rPr lang="el-GR" baseline="-16000" dirty="0" smtClean="0"/>
              <a:t>[1/2]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dirty="0" smtClean="0"/>
              <a:t>Όταν η κλασσική μορφή ΤΕΝΣ δεν είναι καλά ανεκτή από τον ασθενή (πολύ υψηλή ευαισθησία), ή απαιτείται μεγάλη διάρκεια θεραπείας, τότε επιλέγεται η εφαρμογή </a:t>
            </a:r>
            <a:r>
              <a:rPr lang="en-US" altLang="el-GR" sz="2400" dirty="0" smtClean="0"/>
              <a:t>modulation, </a:t>
            </a:r>
            <a:r>
              <a:rPr lang="el-GR" altLang="el-GR" sz="2400" dirty="0" smtClean="0"/>
              <a:t>κατά την οποία: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Διαφοροποιείται περιοδικά κατά τη διάρκεια της θεραπείας      η προεπιλεγείσα διάρκεια παλμού, ή η συχνότητα, ή ταυτό-</a:t>
            </a:r>
            <a:r>
              <a:rPr lang="el-GR" altLang="el-GR" sz="2400" dirty="0" err="1" smtClean="0"/>
              <a:t>χρονα</a:t>
            </a:r>
            <a:r>
              <a:rPr lang="el-GR" altLang="el-GR" sz="2400" dirty="0" smtClean="0"/>
              <a:t> και οι δύο παράμετροι, με αποτέλεσμα τον ηπιότερο ερεθισμό.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54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1"/>
          <p:cNvSpPr txBox="1">
            <a:spLocks/>
          </p:cNvSpPr>
          <p:nvPr/>
        </p:nvSpPr>
        <p:spPr bwMode="auto">
          <a:xfrm>
            <a:off x="2095500" y="6093296"/>
            <a:ext cx="49530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Αναδημιουργία από: 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ΤΕΝΣ </a:t>
            </a:r>
            <a:br>
              <a:rPr lang="el-GR" dirty="0"/>
            </a:br>
            <a:r>
              <a:rPr lang="el-GR" dirty="0"/>
              <a:t>Εφαρμογή </a:t>
            </a:r>
            <a:r>
              <a:rPr lang="en-US" dirty="0"/>
              <a:t>Modulation</a:t>
            </a:r>
            <a:r>
              <a:rPr lang="el-GR" dirty="0"/>
              <a:t>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r>
              <a:rPr lang="el-GR" dirty="0"/>
              <a:t> </a:t>
            </a:r>
          </a:p>
        </p:txBody>
      </p:sp>
      <p:grpSp>
        <p:nvGrpSpPr>
          <p:cNvPr id="33843" name="Ομάδα 33842"/>
          <p:cNvGrpSpPr/>
          <p:nvPr/>
        </p:nvGrpSpPr>
        <p:grpSpPr>
          <a:xfrm>
            <a:off x="963824" y="2195572"/>
            <a:ext cx="7416824" cy="1449452"/>
            <a:chOff x="899592" y="2420888"/>
            <a:chExt cx="7416824" cy="1449452"/>
          </a:xfrm>
        </p:grpSpPr>
        <p:sp>
          <p:nvSpPr>
            <p:cNvPr id="33842" name="Ορθογώνιο 33841"/>
            <p:cNvSpPr/>
            <p:nvPr/>
          </p:nvSpPr>
          <p:spPr>
            <a:xfrm>
              <a:off x="899592" y="2420888"/>
              <a:ext cx="7416824" cy="144945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1" name="Ευθεία γραμμή σύνδεσης 10"/>
            <p:cNvCxnSpPr/>
            <p:nvPr/>
          </p:nvCxnSpPr>
          <p:spPr>
            <a:xfrm flipV="1">
              <a:off x="1403648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>
              <a:off x="1403648" y="2636912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>
              <a:off x="1619672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>
              <a:off x="1619672" y="3212976"/>
              <a:ext cx="72008" cy="0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1691680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>
              <a:off x="1691680" y="2636912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1907704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>
              <a:off x="1907704" y="3212976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 flipV="1">
              <a:off x="2123728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>
              <a:off x="2123728" y="2636912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/>
            <p:nvPr/>
          </p:nvCxnSpPr>
          <p:spPr>
            <a:xfrm>
              <a:off x="2339752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>
              <a:off x="2339752" y="3212976"/>
              <a:ext cx="57606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 flipV="1">
              <a:off x="2915816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/>
            <p:nvPr/>
          </p:nvCxnSpPr>
          <p:spPr>
            <a:xfrm>
              <a:off x="2915816" y="2636912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εία γραμμή σύνδεσης 42"/>
            <p:cNvCxnSpPr/>
            <p:nvPr/>
          </p:nvCxnSpPr>
          <p:spPr>
            <a:xfrm>
              <a:off x="3131840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εία γραμμή σύνδεσης 44"/>
            <p:cNvCxnSpPr/>
            <p:nvPr/>
          </p:nvCxnSpPr>
          <p:spPr>
            <a:xfrm>
              <a:off x="3131840" y="3212976"/>
              <a:ext cx="1080120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V="1">
              <a:off x="4211960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Ευθεία γραμμή σύνδεσης 48"/>
            <p:cNvCxnSpPr/>
            <p:nvPr/>
          </p:nvCxnSpPr>
          <p:spPr>
            <a:xfrm>
              <a:off x="4211960" y="2636912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εία γραμμή σύνδεσης 50"/>
            <p:cNvCxnSpPr/>
            <p:nvPr/>
          </p:nvCxnSpPr>
          <p:spPr>
            <a:xfrm>
              <a:off x="4427984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Ευθεία γραμμή σύνδεσης 52"/>
            <p:cNvCxnSpPr/>
            <p:nvPr/>
          </p:nvCxnSpPr>
          <p:spPr>
            <a:xfrm>
              <a:off x="4427984" y="3212976"/>
              <a:ext cx="1368152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Ευθεία γραμμή σύνδεσης 54"/>
            <p:cNvCxnSpPr/>
            <p:nvPr/>
          </p:nvCxnSpPr>
          <p:spPr>
            <a:xfrm flipV="1">
              <a:off x="5796136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Ευθεία γραμμή σύνδεσης 56"/>
            <p:cNvCxnSpPr/>
            <p:nvPr/>
          </p:nvCxnSpPr>
          <p:spPr>
            <a:xfrm>
              <a:off x="5796136" y="2636912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Ευθεία γραμμή σύνδεσης 58"/>
            <p:cNvCxnSpPr/>
            <p:nvPr/>
          </p:nvCxnSpPr>
          <p:spPr>
            <a:xfrm>
              <a:off x="6012160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Ευθεία γραμμή σύνδεσης 60"/>
            <p:cNvCxnSpPr/>
            <p:nvPr/>
          </p:nvCxnSpPr>
          <p:spPr>
            <a:xfrm>
              <a:off x="6012160" y="3212976"/>
              <a:ext cx="720080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Ευθεία γραμμή σύνδεσης 62"/>
            <p:cNvCxnSpPr/>
            <p:nvPr/>
          </p:nvCxnSpPr>
          <p:spPr>
            <a:xfrm flipV="1">
              <a:off x="6732240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93" name="Ευθεία γραμμή σύνδεσης 33792"/>
            <p:cNvCxnSpPr/>
            <p:nvPr/>
          </p:nvCxnSpPr>
          <p:spPr>
            <a:xfrm>
              <a:off x="6732240" y="2636912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97" name="Ευθεία γραμμή σύνδεσης 33796"/>
            <p:cNvCxnSpPr/>
            <p:nvPr/>
          </p:nvCxnSpPr>
          <p:spPr>
            <a:xfrm>
              <a:off x="6948264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99" name="Ευθεία γραμμή σύνδεσης 33798"/>
            <p:cNvCxnSpPr/>
            <p:nvPr/>
          </p:nvCxnSpPr>
          <p:spPr>
            <a:xfrm>
              <a:off x="6948264" y="3212976"/>
              <a:ext cx="288032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01" name="Ευθεία γραμμή σύνδεσης 33800"/>
            <p:cNvCxnSpPr/>
            <p:nvPr/>
          </p:nvCxnSpPr>
          <p:spPr>
            <a:xfrm flipV="1">
              <a:off x="7236296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03" name="Ευθεία γραμμή σύνδεσης 33802"/>
            <p:cNvCxnSpPr/>
            <p:nvPr/>
          </p:nvCxnSpPr>
          <p:spPr>
            <a:xfrm>
              <a:off x="7236296" y="2636912"/>
              <a:ext cx="162018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05" name="Ευθεία γραμμή σύνδεσης 33804"/>
            <p:cNvCxnSpPr/>
            <p:nvPr/>
          </p:nvCxnSpPr>
          <p:spPr>
            <a:xfrm>
              <a:off x="7398314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10" name="Ευθεία γραμμή σύνδεσης 33809"/>
            <p:cNvCxnSpPr/>
            <p:nvPr/>
          </p:nvCxnSpPr>
          <p:spPr>
            <a:xfrm>
              <a:off x="7398314" y="3212976"/>
              <a:ext cx="12601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12" name="Ευθεία γραμμή σύνδεσης 33811"/>
            <p:cNvCxnSpPr/>
            <p:nvPr/>
          </p:nvCxnSpPr>
          <p:spPr>
            <a:xfrm flipV="1">
              <a:off x="7524328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14" name="Ευθεία γραμμή σύνδεσης 33813"/>
            <p:cNvCxnSpPr/>
            <p:nvPr/>
          </p:nvCxnSpPr>
          <p:spPr>
            <a:xfrm>
              <a:off x="7524328" y="2636912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16" name="Ευθεία γραμμή σύνδεσης 33815"/>
            <p:cNvCxnSpPr/>
            <p:nvPr/>
          </p:nvCxnSpPr>
          <p:spPr>
            <a:xfrm>
              <a:off x="7740352" y="2636912"/>
              <a:ext cx="0" cy="576064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18" name="Ευθεία γραμμή σύνδεσης 33817"/>
            <p:cNvCxnSpPr/>
            <p:nvPr/>
          </p:nvCxnSpPr>
          <p:spPr>
            <a:xfrm>
              <a:off x="7740352" y="3212976"/>
              <a:ext cx="360040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26" name="Ευθεία γραμμή σύνδεσης 33825"/>
            <p:cNvCxnSpPr/>
            <p:nvPr/>
          </p:nvCxnSpPr>
          <p:spPr>
            <a:xfrm>
              <a:off x="1619672" y="3212976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28" name="Ευθεία γραμμή σύνδεσης 33827"/>
            <p:cNvCxnSpPr/>
            <p:nvPr/>
          </p:nvCxnSpPr>
          <p:spPr>
            <a:xfrm flipV="1">
              <a:off x="1619672" y="3212976"/>
              <a:ext cx="72008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30" name="Ευθεία γραμμή σύνδεσης 33829"/>
            <p:cNvCxnSpPr/>
            <p:nvPr/>
          </p:nvCxnSpPr>
          <p:spPr>
            <a:xfrm>
              <a:off x="1907704" y="3212976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32" name="Ευθεία γραμμή σύνδεσης 33831"/>
            <p:cNvCxnSpPr/>
            <p:nvPr/>
          </p:nvCxnSpPr>
          <p:spPr>
            <a:xfrm flipV="1">
              <a:off x="1907704" y="3212976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Ευθεία γραμμή σύνδεσης 104"/>
            <p:cNvCxnSpPr/>
            <p:nvPr/>
          </p:nvCxnSpPr>
          <p:spPr>
            <a:xfrm>
              <a:off x="2339752" y="3223579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Ευθεία γραμμή σύνδεσης 105"/>
            <p:cNvCxnSpPr/>
            <p:nvPr/>
          </p:nvCxnSpPr>
          <p:spPr>
            <a:xfrm flipV="1">
              <a:off x="2339752" y="3223579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Ευθεία γραμμή σύνδεσης 106"/>
            <p:cNvCxnSpPr/>
            <p:nvPr/>
          </p:nvCxnSpPr>
          <p:spPr>
            <a:xfrm>
              <a:off x="3131840" y="3225305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Ευθεία γραμμή σύνδεσης 107"/>
            <p:cNvCxnSpPr/>
            <p:nvPr/>
          </p:nvCxnSpPr>
          <p:spPr>
            <a:xfrm flipV="1">
              <a:off x="3131840" y="3225305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Ευθεία γραμμή σύνδεσης 108"/>
            <p:cNvCxnSpPr/>
            <p:nvPr/>
          </p:nvCxnSpPr>
          <p:spPr>
            <a:xfrm>
              <a:off x="7740352" y="3225305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Ευθεία γραμμή σύνδεσης 109"/>
            <p:cNvCxnSpPr/>
            <p:nvPr/>
          </p:nvCxnSpPr>
          <p:spPr>
            <a:xfrm flipV="1">
              <a:off x="7740352" y="3225305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Ευθεία γραμμή σύνδεσης 110"/>
            <p:cNvCxnSpPr/>
            <p:nvPr/>
          </p:nvCxnSpPr>
          <p:spPr>
            <a:xfrm>
              <a:off x="7407315" y="3225305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Ευθεία γραμμή σύνδεσης 111"/>
            <p:cNvCxnSpPr/>
            <p:nvPr/>
          </p:nvCxnSpPr>
          <p:spPr>
            <a:xfrm flipV="1">
              <a:off x="7407315" y="3225305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Ευθεία γραμμή σύνδεσης 112"/>
            <p:cNvCxnSpPr/>
            <p:nvPr/>
          </p:nvCxnSpPr>
          <p:spPr>
            <a:xfrm>
              <a:off x="6964283" y="3223579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Ευθεία γραμμή σύνδεσης 113"/>
            <p:cNvCxnSpPr/>
            <p:nvPr/>
          </p:nvCxnSpPr>
          <p:spPr>
            <a:xfrm flipV="1">
              <a:off x="6964283" y="3223579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Ευθεία γραμμή σύνδεσης 114"/>
            <p:cNvCxnSpPr/>
            <p:nvPr/>
          </p:nvCxnSpPr>
          <p:spPr>
            <a:xfrm>
              <a:off x="6012160" y="3217905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Ευθεία γραμμή σύνδεσης 115"/>
            <p:cNvCxnSpPr/>
            <p:nvPr/>
          </p:nvCxnSpPr>
          <p:spPr>
            <a:xfrm flipV="1">
              <a:off x="6012160" y="3217905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Ευθεία γραμμή σύνδεσης 116"/>
            <p:cNvCxnSpPr/>
            <p:nvPr/>
          </p:nvCxnSpPr>
          <p:spPr>
            <a:xfrm>
              <a:off x="4427984" y="3213220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Ευθεία γραμμή σύνδεσης 117"/>
            <p:cNvCxnSpPr/>
            <p:nvPr/>
          </p:nvCxnSpPr>
          <p:spPr>
            <a:xfrm flipV="1">
              <a:off x="4427984" y="3213220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34" name="Ευθεία γραμμή σύνδεσης 33833"/>
            <p:cNvCxnSpPr/>
            <p:nvPr/>
          </p:nvCxnSpPr>
          <p:spPr>
            <a:xfrm flipH="1">
              <a:off x="1259632" y="3212976"/>
              <a:ext cx="144016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36" name="Ευθεία γραμμή σύνδεσης 33835"/>
            <p:cNvCxnSpPr/>
            <p:nvPr/>
          </p:nvCxnSpPr>
          <p:spPr>
            <a:xfrm>
              <a:off x="1414981" y="3562656"/>
              <a:ext cx="5832648" cy="12329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38" name="Ευθεία γραμμή σύνδεσης 33837"/>
            <p:cNvCxnSpPr/>
            <p:nvPr/>
          </p:nvCxnSpPr>
          <p:spPr>
            <a:xfrm>
              <a:off x="1414981" y="3430969"/>
              <a:ext cx="0" cy="275703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Ευθεία γραμμή σύνδεσης 124"/>
            <p:cNvCxnSpPr/>
            <p:nvPr/>
          </p:nvCxnSpPr>
          <p:spPr>
            <a:xfrm>
              <a:off x="7258962" y="3445517"/>
              <a:ext cx="0" cy="275703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39" name="TextBox 33838"/>
            <p:cNvSpPr txBox="1"/>
            <p:nvPr/>
          </p:nvSpPr>
          <p:spPr>
            <a:xfrm>
              <a:off x="3872543" y="3501008"/>
              <a:ext cx="111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4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en-US" dirty="0" smtClean="0">
                  <a:solidFill>
                    <a:schemeClr val="accent4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seconds</a:t>
              </a:r>
              <a:endParaRPr lang="el-GR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931" name="Ομάδα 33930"/>
          <p:cNvGrpSpPr/>
          <p:nvPr/>
        </p:nvGrpSpPr>
        <p:grpSpPr>
          <a:xfrm>
            <a:off x="969857" y="4216442"/>
            <a:ext cx="7416824" cy="1449452"/>
            <a:chOff x="969857" y="4216442"/>
            <a:chExt cx="7416824" cy="1449452"/>
          </a:xfrm>
        </p:grpSpPr>
        <p:sp>
          <p:nvSpPr>
            <p:cNvPr id="287" name="Ορθογώνιο 286"/>
            <p:cNvSpPr/>
            <p:nvPr/>
          </p:nvSpPr>
          <p:spPr>
            <a:xfrm>
              <a:off x="969857" y="4216442"/>
              <a:ext cx="7416824" cy="144945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3846" name="Ευθεία γραμμή σύνδεσης 33845"/>
            <p:cNvCxnSpPr/>
            <p:nvPr/>
          </p:nvCxnSpPr>
          <p:spPr>
            <a:xfrm>
              <a:off x="1115616" y="4581128"/>
              <a:ext cx="460276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54" name="Ευθεία γραμμή σύνδεσης 33853"/>
            <p:cNvCxnSpPr/>
            <p:nvPr/>
          </p:nvCxnSpPr>
          <p:spPr>
            <a:xfrm>
              <a:off x="1575892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Ευθεία γραμμή σύνδεσης 63"/>
            <p:cNvCxnSpPr/>
            <p:nvPr/>
          </p:nvCxnSpPr>
          <p:spPr>
            <a:xfrm>
              <a:off x="1575892" y="4941168"/>
              <a:ext cx="180020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Ευθεία γραμμή σύνδεσης 65"/>
            <p:cNvCxnSpPr/>
            <p:nvPr/>
          </p:nvCxnSpPr>
          <p:spPr>
            <a:xfrm flipV="1">
              <a:off x="1755912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Ευθεία γραμμή σύνδεσης 67"/>
            <p:cNvCxnSpPr/>
            <p:nvPr/>
          </p:nvCxnSpPr>
          <p:spPr>
            <a:xfrm>
              <a:off x="1755912" y="4581128"/>
              <a:ext cx="324036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Ευθεία γραμμή σύνδεσης 69"/>
            <p:cNvCxnSpPr/>
            <p:nvPr/>
          </p:nvCxnSpPr>
          <p:spPr>
            <a:xfrm>
              <a:off x="2079948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Ευθεία γραμμή σύνδεσης 71"/>
            <p:cNvCxnSpPr/>
            <p:nvPr/>
          </p:nvCxnSpPr>
          <p:spPr>
            <a:xfrm>
              <a:off x="2079948" y="4941168"/>
              <a:ext cx="378042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Ευθεία γραμμή σύνδεσης 73"/>
            <p:cNvCxnSpPr/>
            <p:nvPr/>
          </p:nvCxnSpPr>
          <p:spPr>
            <a:xfrm flipV="1">
              <a:off x="2457990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εία γραμμή σύνδεσης 77"/>
            <p:cNvCxnSpPr/>
            <p:nvPr/>
          </p:nvCxnSpPr>
          <p:spPr>
            <a:xfrm>
              <a:off x="2457990" y="4581128"/>
              <a:ext cx="234026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Ευθεία γραμμή σύνδεσης 79"/>
            <p:cNvCxnSpPr/>
            <p:nvPr/>
          </p:nvCxnSpPr>
          <p:spPr>
            <a:xfrm>
              <a:off x="2692016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Ευθεία γραμμή σύνδεσης 81"/>
            <p:cNvCxnSpPr/>
            <p:nvPr/>
          </p:nvCxnSpPr>
          <p:spPr>
            <a:xfrm>
              <a:off x="2692016" y="4941168"/>
              <a:ext cx="39604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Ευθεία γραμμή σύνδεσης 83"/>
            <p:cNvCxnSpPr/>
            <p:nvPr/>
          </p:nvCxnSpPr>
          <p:spPr>
            <a:xfrm flipV="1">
              <a:off x="3088060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Ευθεία γραμμή σύνδεσης 85"/>
            <p:cNvCxnSpPr/>
            <p:nvPr/>
          </p:nvCxnSpPr>
          <p:spPr>
            <a:xfrm>
              <a:off x="3088060" y="4581128"/>
              <a:ext cx="162018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Ευθεία γραμμή σύνδεσης 87"/>
            <p:cNvCxnSpPr/>
            <p:nvPr/>
          </p:nvCxnSpPr>
          <p:spPr>
            <a:xfrm>
              <a:off x="3250078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Ευθεία γραμμή σύνδεσης 89"/>
            <p:cNvCxnSpPr/>
            <p:nvPr/>
          </p:nvCxnSpPr>
          <p:spPr>
            <a:xfrm>
              <a:off x="3250078" y="4941168"/>
              <a:ext cx="385818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Ευθεία γραμμή σύνδεσης 93"/>
            <p:cNvCxnSpPr/>
            <p:nvPr/>
          </p:nvCxnSpPr>
          <p:spPr>
            <a:xfrm flipV="1">
              <a:off x="3635896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Ευθεία γραμμή σύνδεσης 95"/>
            <p:cNvCxnSpPr/>
            <p:nvPr/>
          </p:nvCxnSpPr>
          <p:spPr>
            <a:xfrm>
              <a:off x="3635896" y="4581128"/>
              <a:ext cx="100236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Ευθεία γραμμή σύνδεσης 97"/>
            <p:cNvCxnSpPr/>
            <p:nvPr/>
          </p:nvCxnSpPr>
          <p:spPr>
            <a:xfrm>
              <a:off x="3736132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Ευθεία γραμμή σύνδεσης 99"/>
            <p:cNvCxnSpPr/>
            <p:nvPr/>
          </p:nvCxnSpPr>
          <p:spPr>
            <a:xfrm>
              <a:off x="3736132" y="4941168"/>
              <a:ext cx="475828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Ευθεία γραμμή σύνδεσης 101"/>
            <p:cNvCxnSpPr/>
            <p:nvPr/>
          </p:nvCxnSpPr>
          <p:spPr>
            <a:xfrm flipV="1">
              <a:off x="4211960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Ευθεία γραμμή σύνδεσης 103"/>
            <p:cNvCxnSpPr/>
            <p:nvPr/>
          </p:nvCxnSpPr>
          <p:spPr>
            <a:xfrm>
              <a:off x="4211960" y="4581128"/>
              <a:ext cx="17224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59" name="Ευθεία γραμμή σύνδεσης 33858"/>
            <p:cNvCxnSpPr/>
            <p:nvPr/>
          </p:nvCxnSpPr>
          <p:spPr>
            <a:xfrm>
              <a:off x="4384204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61" name="Ευθεία γραμμή σύνδεσης 33860"/>
            <p:cNvCxnSpPr/>
            <p:nvPr/>
          </p:nvCxnSpPr>
          <p:spPr>
            <a:xfrm>
              <a:off x="4384204" y="4941168"/>
              <a:ext cx="403820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63" name="Ευθεία γραμμή σύνδεσης 33862"/>
            <p:cNvCxnSpPr/>
            <p:nvPr/>
          </p:nvCxnSpPr>
          <p:spPr>
            <a:xfrm flipV="1">
              <a:off x="4788024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65" name="Ευθεία γραμμή σύνδεσης 33864"/>
            <p:cNvCxnSpPr/>
            <p:nvPr/>
          </p:nvCxnSpPr>
          <p:spPr>
            <a:xfrm>
              <a:off x="4788024" y="4581128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67" name="Ευθεία γραμμή σύνδεσης 33866"/>
            <p:cNvCxnSpPr/>
            <p:nvPr/>
          </p:nvCxnSpPr>
          <p:spPr>
            <a:xfrm>
              <a:off x="5004048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69" name="Ευθεία γραμμή σύνδεσης 33868"/>
            <p:cNvCxnSpPr/>
            <p:nvPr/>
          </p:nvCxnSpPr>
          <p:spPr>
            <a:xfrm>
              <a:off x="5004048" y="4941168"/>
              <a:ext cx="288032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71" name="Ευθεία γραμμή σύνδεσης 33870"/>
            <p:cNvCxnSpPr/>
            <p:nvPr/>
          </p:nvCxnSpPr>
          <p:spPr>
            <a:xfrm flipV="1">
              <a:off x="5292080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73" name="Ευθεία γραμμή σύνδεσης 33872"/>
            <p:cNvCxnSpPr/>
            <p:nvPr/>
          </p:nvCxnSpPr>
          <p:spPr>
            <a:xfrm>
              <a:off x="5292080" y="4581128"/>
              <a:ext cx="288032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75" name="Ευθεία γραμμή σύνδεσης 33874"/>
            <p:cNvCxnSpPr/>
            <p:nvPr/>
          </p:nvCxnSpPr>
          <p:spPr>
            <a:xfrm>
              <a:off x="5580112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77" name="Ευθεία γραμμή σύνδεσης 33876"/>
            <p:cNvCxnSpPr/>
            <p:nvPr/>
          </p:nvCxnSpPr>
          <p:spPr>
            <a:xfrm>
              <a:off x="5580112" y="4941168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79" name="Ευθεία γραμμή σύνδεσης 33878"/>
            <p:cNvCxnSpPr/>
            <p:nvPr/>
          </p:nvCxnSpPr>
          <p:spPr>
            <a:xfrm flipV="1">
              <a:off x="5796136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81" name="Ευθεία γραμμή σύνδεσης 33880"/>
            <p:cNvCxnSpPr/>
            <p:nvPr/>
          </p:nvCxnSpPr>
          <p:spPr>
            <a:xfrm>
              <a:off x="5796136" y="4581128"/>
              <a:ext cx="57606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83" name="Ευθεία γραμμή σύνδεσης 33882"/>
            <p:cNvCxnSpPr/>
            <p:nvPr/>
          </p:nvCxnSpPr>
          <p:spPr>
            <a:xfrm>
              <a:off x="6372200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90" name="Ευθεία γραμμή σύνδεσης 33889"/>
            <p:cNvCxnSpPr/>
            <p:nvPr/>
          </p:nvCxnSpPr>
          <p:spPr>
            <a:xfrm>
              <a:off x="6372200" y="4941168"/>
              <a:ext cx="21602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92" name="Ευθεία γραμμή σύνδεσης 33891"/>
            <p:cNvCxnSpPr/>
            <p:nvPr/>
          </p:nvCxnSpPr>
          <p:spPr>
            <a:xfrm flipV="1">
              <a:off x="6588224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94" name="Ευθεία γραμμή σύνδεσης 33893"/>
            <p:cNvCxnSpPr/>
            <p:nvPr/>
          </p:nvCxnSpPr>
          <p:spPr>
            <a:xfrm>
              <a:off x="6588224" y="4581128"/>
              <a:ext cx="316260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96" name="Ευθεία γραμμή σύνδεσης 33895"/>
            <p:cNvCxnSpPr/>
            <p:nvPr/>
          </p:nvCxnSpPr>
          <p:spPr>
            <a:xfrm>
              <a:off x="6904484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98" name="Ευθεία γραμμή σύνδεσης 33897"/>
            <p:cNvCxnSpPr/>
            <p:nvPr/>
          </p:nvCxnSpPr>
          <p:spPr>
            <a:xfrm>
              <a:off x="6904484" y="4941168"/>
              <a:ext cx="252028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00" name="Ευθεία γραμμή σύνδεσης 33899"/>
            <p:cNvCxnSpPr/>
            <p:nvPr/>
          </p:nvCxnSpPr>
          <p:spPr>
            <a:xfrm flipV="1">
              <a:off x="7156512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02" name="Ευθεία γραμμή σύνδεσης 33901"/>
            <p:cNvCxnSpPr/>
            <p:nvPr/>
          </p:nvCxnSpPr>
          <p:spPr>
            <a:xfrm>
              <a:off x="7156512" y="4581128"/>
              <a:ext cx="225025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04" name="Ευθεία γραμμή σύνδεσης 33903"/>
            <p:cNvCxnSpPr/>
            <p:nvPr/>
          </p:nvCxnSpPr>
          <p:spPr>
            <a:xfrm>
              <a:off x="7381537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06" name="Ευθεία γραμμή σύνδεσης 33905"/>
            <p:cNvCxnSpPr/>
            <p:nvPr/>
          </p:nvCxnSpPr>
          <p:spPr>
            <a:xfrm>
              <a:off x="7381537" y="4941168"/>
              <a:ext cx="423047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08" name="Ευθεία γραμμή σύνδεσης 33907"/>
            <p:cNvCxnSpPr/>
            <p:nvPr/>
          </p:nvCxnSpPr>
          <p:spPr>
            <a:xfrm flipV="1">
              <a:off x="7804584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14" name="Ευθεία γραμμή σύνδεσης 33913"/>
            <p:cNvCxnSpPr/>
            <p:nvPr/>
          </p:nvCxnSpPr>
          <p:spPr>
            <a:xfrm>
              <a:off x="7804584" y="4581128"/>
              <a:ext cx="180020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18" name="Ευθεία γραμμή σύνδεσης 33917"/>
            <p:cNvCxnSpPr/>
            <p:nvPr/>
          </p:nvCxnSpPr>
          <p:spPr>
            <a:xfrm>
              <a:off x="7984604" y="4581128"/>
              <a:ext cx="0" cy="36004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23" name="Ευθεία γραμμή σύνδεσης 33922"/>
            <p:cNvCxnSpPr/>
            <p:nvPr/>
          </p:nvCxnSpPr>
          <p:spPr>
            <a:xfrm>
              <a:off x="7984604" y="4941168"/>
              <a:ext cx="259804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Ευθεία γραμμή σύνδεσης 260"/>
            <p:cNvCxnSpPr/>
            <p:nvPr/>
          </p:nvCxnSpPr>
          <p:spPr>
            <a:xfrm>
              <a:off x="1578222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Ευθεία γραμμή σύνδεσης 261"/>
            <p:cNvCxnSpPr/>
            <p:nvPr/>
          </p:nvCxnSpPr>
          <p:spPr>
            <a:xfrm flipV="1">
              <a:off x="1578222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Ευθεία γραμμή σύνδεσης 262"/>
            <p:cNvCxnSpPr/>
            <p:nvPr/>
          </p:nvCxnSpPr>
          <p:spPr>
            <a:xfrm>
              <a:off x="5580328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Ευθεία γραμμή σύνδεσης 263"/>
            <p:cNvCxnSpPr/>
            <p:nvPr/>
          </p:nvCxnSpPr>
          <p:spPr>
            <a:xfrm flipV="1">
              <a:off x="5580328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Ευθεία γραμμή σύνδεσης 264"/>
            <p:cNvCxnSpPr/>
            <p:nvPr/>
          </p:nvCxnSpPr>
          <p:spPr>
            <a:xfrm>
              <a:off x="5005744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Ευθεία γραμμή σύνδεσης 265"/>
            <p:cNvCxnSpPr/>
            <p:nvPr/>
          </p:nvCxnSpPr>
          <p:spPr>
            <a:xfrm flipV="1">
              <a:off x="5005744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Ευθεία γραμμή σύνδεσης 266"/>
            <p:cNvCxnSpPr/>
            <p:nvPr/>
          </p:nvCxnSpPr>
          <p:spPr>
            <a:xfrm>
              <a:off x="4395537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Ευθεία γραμμή σύνδεσης 267"/>
            <p:cNvCxnSpPr/>
            <p:nvPr/>
          </p:nvCxnSpPr>
          <p:spPr>
            <a:xfrm flipV="1">
              <a:off x="4395537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Ευθεία γραμμή σύνδεσης 268"/>
            <p:cNvCxnSpPr/>
            <p:nvPr/>
          </p:nvCxnSpPr>
          <p:spPr>
            <a:xfrm>
              <a:off x="3736132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Ευθεία γραμμή σύνδεσης 269"/>
            <p:cNvCxnSpPr/>
            <p:nvPr/>
          </p:nvCxnSpPr>
          <p:spPr>
            <a:xfrm flipV="1">
              <a:off x="3736132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Ευθεία γραμμή σύνδεσης 270"/>
            <p:cNvCxnSpPr/>
            <p:nvPr/>
          </p:nvCxnSpPr>
          <p:spPr>
            <a:xfrm>
              <a:off x="3250078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Ευθεία γραμμή σύνδεσης 271"/>
            <p:cNvCxnSpPr/>
            <p:nvPr/>
          </p:nvCxnSpPr>
          <p:spPr>
            <a:xfrm flipV="1">
              <a:off x="3250078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Ευθεία γραμμή σύνδεσης 272"/>
            <p:cNvCxnSpPr/>
            <p:nvPr/>
          </p:nvCxnSpPr>
          <p:spPr>
            <a:xfrm>
              <a:off x="2692016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Ευθεία γραμμή σύνδεσης 273"/>
            <p:cNvCxnSpPr/>
            <p:nvPr/>
          </p:nvCxnSpPr>
          <p:spPr>
            <a:xfrm flipV="1">
              <a:off x="2692016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Ευθεία γραμμή σύνδεσης 274"/>
            <p:cNvCxnSpPr/>
            <p:nvPr/>
          </p:nvCxnSpPr>
          <p:spPr>
            <a:xfrm>
              <a:off x="2089428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Ευθεία γραμμή σύνδεσης 275"/>
            <p:cNvCxnSpPr/>
            <p:nvPr/>
          </p:nvCxnSpPr>
          <p:spPr>
            <a:xfrm flipV="1">
              <a:off x="2089428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Ευθεία γραμμή σύνδεσης 276"/>
            <p:cNvCxnSpPr/>
            <p:nvPr/>
          </p:nvCxnSpPr>
          <p:spPr>
            <a:xfrm>
              <a:off x="7984820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Ευθεία γραμμή σύνδεσης 277"/>
            <p:cNvCxnSpPr/>
            <p:nvPr/>
          </p:nvCxnSpPr>
          <p:spPr>
            <a:xfrm flipV="1">
              <a:off x="7984820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Ευθεία γραμμή σύνδεσης 278"/>
            <p:cNvCxnSpPr/>
            <p:nvPr/>
          </p:nvCxnSpPr>
          <p:spPr>
            <a:xfrm>
              <a:off x="7381537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Ευθεία γραμμή σύνδεσης 279"/>
            <p:cNvCxnSpPr/>
            <p:nvPr/>
          </p:nvCxnSpPr>
          <p:spPr>
            <a:xfrm flipV="1">
              <a:off x="7381537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Ευθεία γραμμή σύνδεσης 280"/>
            <p:cNvCxnSpPr/>
            <p:nvPr/>
          </p:nvCxnSpPr>
          <p:spPr>
            <a:xfrm>
              <a:off x="6904484" y="4941168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Ευθεία γραμμή σύνδεσης 281"/>
            <p:cNvCxnSpPr/>
            <p:nvPr/>
          </p:nvCxnSpPr>
          <p:spPr>
            <a:xfrm flipV="1">
              <a:off x="6904484" y="4941168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Ευθεία γραμμή σύνδεσης 282"/>
            <p:cNvCxnSpPr/>
            <p:nvPr/>
          </p:nvCxnSpPr>
          <p:spPr>
            <a:xfrm>
              <a:off x="6382426" y="4953257"/>
              <a:ext cx="0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Ευθεία γραμμή σύνδεσης 283"/>
            <p:cNvCxnSpPr/>
            <p:nvPr/>
          </p:nvCxnSpPr>
          <p:spPr>
            <a:xfrm flipV="1">
              <a:off x="6382426" y="4953257"/>
              <a:ext cx="108012" cy="72008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28" name="Ευθεία γραμμή σύνδεσης 33927"/>
            <p:cNvCxnSpPr/>
            <p:nvPr/>
          </p:nvCxnSpPr>
          <p:spPr>
            <a:xfrm>
              <a:off x="1102727" y="5229200"/>
              <a:ext cx="4680520" cy="0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30" name="Ευθεία γραμμή σύνδεσης 33929"/>
            <p:cNvCxnSpPr/>
            <p:nvPr/>
          </p:nvCxnSpPr>
          <p:spPr>
            <a:xfrm>
              <a:off x="5783247" y="5025265"/>
              <a:ext cx="0" cy="419959"/>
            </a:xfrm>
            <a:prstGeom prst="line">
              <a:avLst/>
            </a:prstGeom>
            <a:ln w="1587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291"/>
            <p:cNvSpPr txBox="1"/>
            <p:nvPr/>
          </p:nvSpPr>
          <p:spPr>
            <a:xfrm>
              <a:off x="2980048" y="5161805"/>
              <a:ext cx="111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chemeClr val="accent4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en-US" dirty="0" smtClean="0">
                  <a:solidFill>
                    <a:schemeClr val="accent4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seconds</a:t>
              </a:r>
              <a:endParaRPr lang="el-GR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45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47203" y="1340768"/>
            <a:ext cx="8229600" cy="21602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l-GR" altLang="el-GR" sz="4400" b="1" kern="0" dirty="0" smtClean="0"/>
              <a:t>Εφαρμογές ΤΕΝΣ</a:t>
            </a:r>
            <a:r>
              <a:rPr lang="el-GR" altLang="el-GR" sz="800" kern="0" dirty="0" smtClean="0"/>
              <a:t/>
            </a:r>
            <a:br>
              <a:rPr lang="el-GR" altLang="el-GR" sz="800" kern="0" dirty="0" smtClean="0"/>
            </a:br>
            <a:r>
              <a:rPr lang="el-GR" altLang="el-GR" sz="3200" kern="0" dirty="0" smtClean="0">
                <a:solidFill>
                  <a:schemeClr val="accent4">
                    <a:lumMod val="10000"/>
                  </a:schemeClr>
                </a:solidFill>
              </a:rPr>
              <a:t>Ηλεκτροβελονισμός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9854" y="2420888"/>
            <a:ext cx="9144000" cy="228600"/>
            <a:chOff x="0" y="1228916"/>
            <a:chExt cx="9144000" cy="228600"/>
          </a:xfrm>
        </p:grpSpPr>
        <p:sp>
          <p:nvSpPr>
            <p:cNvPr id="6" name="7 - Ορθογώνιο"/>
            <p:cNvSpPr/>
            <p:nvPr/>
          </p:nvSpPr>
          <p:spPr>
            <a:xfrm>
              <a:off x="0" y="1228916"/>
              <a:ext cx="533400" cy="228600"/>
            </a:xfrm>
            <a:prstGeom prst="rect">
              <a:avLst/>
            </a:prstGeom>
            <a:solidFill>
              <a:srgbClr val="9F2936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7" name="8 - Ορθογώνιο"/>
            <p:cNvSpPr/>
            <p:nvPr/>
          </p:nvSpPr>
          <p:spPr>
            <a:xfrm>
              <a:off x="590550" y="1228916"/>
              <a:ext cx="8553450" cy="228600"/>
            </a:xfrm>
            <a:prstGeom prst="rect">
              <a:avLst/>
            </a:prstGeom>
            <a:solidFill>
              <a:srgbClr val="F07F09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8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ΤΕΝΣ - Ηλεκτροβελονισμός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>
                <a:solidFill>
                  <a:schemeClr val="accent4">
                    <a:lumMod val="25000"/>
                  </a:schemeClr>
                </a:solidFill>
              </a:rPr>
              <a:t>Έκκριση β-</a:t>
            </a:r>
            <a:r>
              <a:rPr lang="el-GR" altLang="el-GR" sz="2400" b="1" dirty="0" err="1" smtClean="0">
                <a:solidFill>
                  <a:schemeClr val="accent4">
                    <a:lumMod val="25000"/>
                  </a:schemeClr>
                </a:solidFill>
              </a:rPr>
              <a:t>ενδορφινών</a:t>
            </a:r>
            <a:endParaRPr lang="el-GR" altLang="el-GR" sz="2400" b="1" dirty="0" smtClean="0">
              <a:solidFill>
                <a:schemeClr val="accent4">
                  <a:lumMod val="25000"/>
                </a:schemeClr>
              </a:solidFill>
            </a:endParaRPr>
          </a:p>
          <a:p>
            <a:pPr marL="0" indent="0" eaLnBrk="1" hangingPunct="1">
              <a:lnSpc>
                <a:spcPct val="114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Η εφαρμογή κατάλληλης μορφής ΤΕΝΣ και του </a:t>
            </a:r>
            <a:r>
              <a:rPr lang="el-GR" altLang="el-GR" sz="2400" dirty="0" err="1" smtClean="0">
                <a:solidFill>
                  <a:schemeClr val="accent4">
                    <a:lumMod val="25000"/>
                  </a:schemeClr>
                </a:solidFill>
              </a:rPr>
              <a:t>Ηλεκτρο</a:t>
            </a: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-βελονισμού σε ειδικά σημεία πυροδότησης (</a:t>
            </a:r>
            <a:r>
              <a:rPr lang="en-US" altLang="el-GR" sz="2400" dirty="0" smtClean="0">
                <a:solidFill>
                  <a:schemeClr val="accent4">
                    <a:lumMod val="25000"/>
                  </a:schemeClr>
                </a:solidFill>
              </a:rPr>
              <a:t>trigger points</a:t>
            </a: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),</a:t>
            </a:r>
            <a:r>
              <a:rPr lang="en-US" altLang="el-GR" sz="24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καθώς επίσης και σε σημεία βελονισμού, οδηγούν στη διέγερση της υπόφυσης και σε αυξημένη έκκριση β-</a:t>
            </a:r>
            <a:r>
              <a:rPr lang="el-GR" altLang="el-GR" sz="2400" dirty="0" err="1" smtClean="0">
                <a:solidFill>
                  <a:schemeClr val="accent4">
                    <a:lumMod val="25000"/>
                  </a:schemeClr>
                </a:solidFill>
              </a:rPr>
              <a:t>ενδορφίνης</a:t>
            </a: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, με αποτέλεσμα την αναχαίτιση ή το μερικό έλεγχο του πόνου.</a:t>
            </a:r>
            <a:endParaRPr lang="el-GR" altLang="el-GR" sz="2400" b="1" dirty="0" smtClean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14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ΤΕΝΣ – </a:t>
            </a:r>
            <a:r>
              <a:rPr lang="el-GR" dirty="0" smtClean="0"/>
              <a:t>Ηλεκτροβελονισμός</a:t>
            </a:r>
            <a:br>
              <a:rPr lang="el-GR" dirty="0" smtClean="0"/>
            </a:br>
            <a:r>
              <a:rPr lang="el-GR" sz="3200" dirty="0" smtClean="0"/>
              <a:t>Παράμετροι Εφαρμογής</a:t>
            </a:r>
            <a:r>
              <a:rPr lang="el-GR" dirty="0" smtClean="0"/>
              <a:t> </a:t>
            </a:r>
            <a:r>
              <a:rPr lang="el-GR" baseline="-16000" dirty="0" smtClean="0"/>
              <a:t>[1/2]</a:t>
            </a:r>
            <a:endParaRPr lang="el-GR" baseline="-160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582542"/>
          </a:xfrm>
        </p:spPr>
        <p:txBody>
          <a:bodyPr/>
          <a:lstStyle/>
          <a:p>
            <a:pPr defTabSz="719138" eaLnBrk="1" hangingPunct="1">
              <a:lnSpc>
                <a:spcPct val="114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>
                <a:solidFill>
                  <a:schemeClr val="accent4">
                    <a:lumMod val="25000"/>
                  </a:schemeClr>
                </a:solidFill>
              </a:rPr>
              <a:t>Είδος ρεύματος: </a:t>
            </a: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Εναλλασσόμενο.</a:t>
            </a:r>
          </a:p>
          <a:p>
            <a:pPr defTabSz="719138" eaLnBrk="1" hangingPunct="1">
              <a:lnSpc>
                <a:spcPct val="114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>
                <a:solidFill>
                  <a:schemeClr val="accent4">
                    <a:lumMod val="25000"/>
                  </a:schemeClr>
                </a:solidFill>
              </a:rPr>
              <a:t>Μορφή παλμού: </a:t>
            </a:r>
            <a:r>
              <a:rPr lang="el-GR" altLang="el-GR" sz="2400" dirty="0" smtClean="0">
                <a:solidFill>
                  <a:schemeClr val="accent4">
                    <a:lumMod val="25000"/>
                  </a:schemeClr>
                </a:solidFill>
              </a:rPr>
              <a:t>Ασύμμετρη διφασική, με 	ορθογώνια θετική φάση και μικρής έντασης 	τριγωνική αρνητική φάση.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2887828" y="3717032"/>
            <a:ext cx="3203226" cy="2816442"/>
            <a:chOff x="2699792" y="2996952"/>
            <a:chExt cx="3600400" cy="3240360"/>
          </a:xfrm>
        </p:grpSpPr>
        <p:sp>
          <p:nvSpPr>
            <p:cNvPr id="6" name="Ορθογώνιο 5"/>
            <p:cNvSpPr/>
            <p:nvPr/>
          </p:nvSpPr>
          <p:spPr>
            <a:xfrm>
              <a:off x="2699792" y="2996952"/>
              <a:ext cx="3600400" cy="324036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Ευθεία γραμμή σύνδεσης 6"/>
            <p:cNvCxnSpPr/>
            <p:nvPr/>
          </p:nvCxnSpPr>
          <p:spPr>
            <a:xfrm>
              <a:off x="3419872" y="5589240"/>
              <a:ext cx="2664296" cy="0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 flipV="1">
              <a:off x="3779912" y="3284984"/>
              <a:ext cx="0" cy="2304256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>
              <a:off x="3779912" y="3284984"/>
              <a:ext cx="1296144" cy="0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5076056" y="3284984"/>
              <a:ext cx="0" cy="2304256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Ελεύθερη σχεδίαση 10"/>
            <p:cNvSpPr/>
            <p:nvPr/>
          </p:nvSpPr>
          <p:spPr>
            <a:xfrm>
              <a:off x="5081780" y="5601810"/>
              <a:ext cx="608806" cy="355600"/>
            </a:xfrm>
            <a:custGeom>
              <a:avLst/>
              <a:gdLst>
                <a:gd name="connsiteX0" fmla="*/ 5125 w 608806"/>
                <a:gd name="connsiteY0" fmla="*/ 17755 h 355600"/>
                <a:gd name="connsiteX1" fmla="*/ 5125 w 608806"/>
                <a:gd name="connsiteY1" fmla="*/ 337351 h 355600"/>
                <a:gd name="connsiteX2" fmla="*/ 58391 w 608806"/>
                <a:gd name="connsiteY2" fmla="*/ 292963 h 355600"/>
                <a:gd name="connsiteX3" fmla="*/ 324721 w 608806"/>
                <a:gd name="connsiteY3" fmla="*/ 97654 h 355600"/>
                <a:gd name="connsiteX4" fmla="*/ 608806 w 608806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806" h="355600">
                  <a:moveTo>
                    <a:pt x="5125" y="17755"/>
                  </a:moveTo>
                  <a:cubicBezTo>
                    <a:pt x="686" y="154619"/>
                    <a:pt x="-3753" y="291483"/>
                    <a:pt x="5125" y="337351"/>
                  </a:cubicBezTo>
                  <a:cubicBezTo>
                    <a:pt x="14003" y="383219"/>
                    <a:pt x="5125" y="332913"/>
                    <a:pt x="58391" y="292963"/>
                  </a:cubicBezTo>
                  <a:cubicBezTo>
                    <a:pt x="111657" y="253014"/>
                    <a:pt x="232985" y="146481"/>
                    <a:pt x="324721" y="97654"/>
                  </a:cubicBezTo>
                  <a:cubicBezTo>
                    <a:pt x="416457" y="48827"/>
                    <a:pt x="512631" y="24413"/>
                    <a:pt x="608806" y="0"/>
                  </a:cubicBezTo>
                </a:path>
              </a:pathLst>
            </a:custGeom>
            <a:noFill/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96966" y="5301208"/>
              <a:ext cx="5389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 smtClean="0">
                  <a:solidFill>
                    <a:schemeClr val="accent4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</a:t>
              </a:r>
              <a:r>
                <a:rPr lang="el-GR" sz="2600" baseline="50000" dirty="0" smtClean="0">
                  <a:solidFill>
                    <a:schemeClr val="accent4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l-GR" sz="2600" baseline="500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0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l-GR" dirty="0"/>
              <a:t>Θεματική Ενότητα </a:t>
            </a:r>
            <a:r>
              <a:rPr lang="en-US" smtClean="0"/>
              <a:t>6</a:t>
            </a:r>
            <a:endParaRPr lang="el-GR" dirty="0"/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spcAft>
                <a:spcPts val="3000"/>
              </a:spcAft>
              <a:buClr>
                <a:srgbClr val="F07F09"/>
              </a:buClr>
              <a:buSzPct val="70000"/>
              <a:buFont typeface="Wingdings" pitchFamily="2" charset="2"/>
              <a:buNone/>
            </a:pPr>
            <a:r>
              <a:rPr lang="el-GR" alt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Διαδερμικός Ηλεκτρικός Νευρικός Ερεθισμός</a:t>
            </a:r>
            <a:r>
              <a:rPr lang="en-US" alt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alt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TENS -</a:t>
            </a:r>
            <a:endParaRPr lang="el-GR" altLang="el-GR" sz="32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 smtClean="0"/>
              <a:t>Ενδείξεις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 smtClean="0"/>
              <a:t>Αποτελέσματα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 smtClean="0">
                <a:solidFill>
                  <a:srgbClr val="000000"/>
                </a:solidFill>
              </a:rPr>
              <a:t>Παράμετροι Ερεθισμού</a:t>
            </a:r>
          </a:p>
          <a:p>
            <a:pPr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altLang="el-GR" sz="2400" b="1" dirty="0" smtClean="0">
                <a:solidFill>
                  <a:srgbClr val="000000"/>
                </a:solidFill>
              </a:rPr>
              <a:t>Αιτιολόγηση Ρύθμισης Παραμέτρων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36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ΤΕΝΣ </a:t>
            </a:r>
            <a:r>
              <a:rPr lang="en-US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el-GR" altLang="el-GR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Ηλεκτροβελονισμός</a:t>
            </a:r>
            <a:endParaRPr lang="el-GR" altLang="el-GR" sz="4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Θέση κειμένου 1"/>
          <p:cNvSpPr txBox="1">
            <a:spLocks/>
          </p:cNvSpPr>
          <p:nvPr/>
        </p:nvSpPr>
        <p:spPr bwMode="auto">
          <a:xfrm>
            <a:off x="2303548" y="5373216"/>
            <a:ext cx="495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Αναδημιουργία από: 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" name="Ομάδα 61"/>
          <p:cNvGrpSpPr/>
          <p:nvPr/>
        </p:nvGrpSpPr>
        <p:grpSpPr>
          <a:xfrm>
            <a:off x="755576" y="2376347"/>
            <a:ext cx="7712632" cy="2662239"/>
            <a:chOff x="1058584" y="2350937"/>
            <a:chExt cx="7712632" cy="2662239"/>
          </a:xfrm>
        </p:grpSpPr>
        <p:sp>
          <p:nvSpPr>
            <p:cNvPr id="64" name="Ορθογώνιο 63"/>
            <p:cNvSpPr/>
            <p:nvPr/>
          </p:nvSpPr>
          <p:spPr>
            <a:xfrm>
              <a:off x="1058584" y="2350937"/>
              <a:ext cx="7712632" cy="260158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57" name="Ομάδα 56"/>
            <p:cNvGrpSpPr/>
            <p:nvPr/>
          </p:nvGrpSpPr>
          <p:grpSpPr>
            <a:xfrm>
              <a:off x="1331640" y="2564904"/>
              <a:ext cx="6264695" cy="2448272"/>
              <a:chOff x="1926271" y="3281779"/>
              <a:chExt cx="5310025" cy="1496613"/>
            </a:xfrm>
          </p:grpSpPr>
          <p:cxnSp>
            <p:nvCxnSpPr>
              <p:cNvPr id="3" name="Ευθεία γραμμή σύνδεσης 2"/>
              <p:cNvCxnSpPr/>
              <p:nvPr/>
            </p:nvCxnSpPr>
            <p:spPr>
              <a:xfrm>
                <a:off x="2195736" y="3861048"/>
                <a:ext cx="5040560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Ευθεία γραμμή σύνδεσης 5"/>
              <p:cNvCxnSpPr/>
              <p:nvPr/>
            </p:nvCxnSpPr>
            <p:spPr>
              <a:xfrm flipV="1">
                <a:off x="3369066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Ευθεία γραμμή σύνδεσης 7"/>
              <p:cNvCxnSpPr/>
              <p:nvPr/>
            </p:nvCxnSpPr>
            <p:spPr>
              <a:xfrm>
                <a:off x="3369066" y="3284984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Ευθεία γραμμή σύνδεσης 9"/>
              <p:cNvCxnSpPr/>
              <p:nvPr/>
            </p:nvCxnSpPr>
            <p:spPr>
              <a:xfrm>
                <a:off x="3441074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Ευθεία γραμμή σύνδεσης 12"/>
              <p:cNvCxnSpPr/>
              <p:nvPr/>
            </p:nvCxnSpPr>
            <p:spPr>
              <a:xfrm flipV="1">
                <a:off x="3521466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Ευθεία γραμμή σύνδεσης 13"/>
              <p:cNvCxnSpPr/>
              <p:nvPr/>
            </p:nvCxnSpPr>
            <p:spPr>
              <a:xfrm>
                <a:off x="3521466" y="3284984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Ευθεία γραμμή σύνδεσης 14"/>
              <p:cNvCxnSpPr/>
              <p:nvPr/>
            </p:nvCxnSpPr>
            <p:spPr>
              <a:xfrm>
                <a:off x="3593474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εία γραμμή σύνδεσης 15"/>
              <p:cNvCxnSpPr/>
              <p:nvPr/>
            </p:nvCxnSpPr>
            <p:spPr>
              <a:xfrm flipV="1">
                <a:off x="3690140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3690140" y="3284984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3762148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Ευθεία γραμμή σύνδεσης 18"/>
              <p:cNvCxnSpPr/>
              <p:nvPr/>
            </p:nvCxnSpPr>
            <p:spPr>
              <a:xfrm flipV="1">
                <a:off x="3851920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Ευθεία γραμμή σύνδεσης 19"/>
              <p:cNvCxnSpPr/>
              <p:nvPr/>
            </p:nvCxnSpPr>
            <p:spPr>
              <a:xfrm>
                <a:off x="3851920" y="3284984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Ευθεία γραμμή σύνδεσης 20"/>
              <p:cNvCxnSpPr/>
              <p:nvPr/>
            </p:nvCxnSpPr>
            <p:spPr>
              <a:xfrm>
                <a:off x="3923928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Ευθεία γραμμή σύνδεσης 21"/>
              <p:cNvCxnSpPr/>
              <p:nvPr/>
            </p:nvCxnSpPr>
            <p:spPr>
              <a:xfrm flipV="1">
                <a:off x="4006785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4006785" y="3284984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Ευθεία γραμμή σύνδεσης 23"/>
              <p:cNvCxnSpPr/>
              <p:nvPr/>
            </p:nvCxnSpPr>
            <p:spPr>
              <a:xfrm>
                <a:off x="4078793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Ευθεία γραμμή σύνδεσης 24"/>
              <p:cNvCxnSpPr/>
              <p:nvPr/>
            </p:nvCxnSpPr>
            <p:spPr>
              <a:xfrm flipV="1">
                <a:off x="4139952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4139952" y="3284984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Ευθεία γραμμή σύνδεσης 26"/>
              <p:cNvCxnSpPr/>
              <p:nvPr/>
            </p:nvCxnSpPr>
            <p:spPr>
              <a:xfrm>
                <a:off x="4211960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εία γραμμή σύνδεσης 27"/>
              <p:cNvCxnSpPr/>
              <p:nvPr/>
            </p:nvCxnSpPr>
            <p:spPr>
              <a:xfrm flipV="1">
                <a:off x="4283968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εία γραμμή σύνδεσης 28"/>
              <p:cNvCxnSpPr/>
              <p:nvPr/>
            </p:nvCxnSpPr>
            <p:spPr>
              <a:xfrm>
                <a:off x="4283968" y="3284984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εία γραμμή σύνδεσης 29"/>
              <p:cNvCxnSpPr/>
              <p:nvPr/>
            </p:nvCxnSpPr>
            <p:spPr>
              <a:xfrm>
                <a:off x="4361894" y="3284984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εία γραμμή σύνδεσης 30"/>
              <p:cNvCxnSpPr/>
              <p:nvPr/>
            </p:nvCxnSpPr>
            <p:spPr>
              <a:xfrm flipV="1">
                <a:off x="5955436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Ευθεία γραμμή σύνδεσης 31"/>
              <p:cNvCxnSpPr/>
              <p:nvPr/>
            </p:nvCxnSpPr>
            <p:spPr>
              <a:xfrm>
                <a:off x="5955436" y="3281779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εία γραμμή σύνδεσης 32"/>
              <p:cNvCxnSpPr/>
              <p:nvPr/>
            </p:nvCxnSpPr>
            <p:spPr>
              <a:xfrm>
                <a:off x="6027444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Ευθεία γραμμή σύνδεσης 33"/>
              <p:cNvCxnSpPr/>
              <p:nvPr/>
            </p:nvCxnSpPr>
            <p:spPr>
              <a:xfrm flipV="1">
                <a:off x="6107836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Ευθεία γραμμή σύνδεσης 34"/>
              <p:cNvCxnSpPr/>
              <p:nvPr/>
            </p:nvCxnSpPr>
            <p:spPr>
              <a:xfrm>
                <a:off x="6107836" y="3281779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>
              <a:xfrm>
                <a:off x="6179844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Ευθεία γραμμή σύνδεσης 36"/>
              <p:cNvCxnSpPr/>
              <p:nvPr/>
            </p:nvCxnSpPr>
            <p:spPr>
              <a:xfrm flipV="1">
                <a:off x="6276510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Ευθεία γραμμή σύνδεσης 37"/>
              <p:cNvCxnSpPr/>
              <p:nvPr/>
            </p:nvCxnSpPr>
            <p:spPr>
              <a:xfrm>
                <a:off x="6276510" y="3281779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Ευθεία γραμμή σύνδεσης 38"/>
              <p:cNvCxnSpPr/>
              <p:nvPr/>
            </p:nvCxnSpPr>
            <p:spPr>
              <a:xfrm>
                <a:off x="6348518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Ευθεία γραμμή σύνδεσης 39"/>
              <p:cNvCxnSpPr/>
              <p:nvPr/>
            </p:nvCxnSpPr>
            <p:spPr>
              <a:xfrm flipV="1">
                <a:off x="6438290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Ευθεία γραμμή σύνδεσης 40"/>
              <p:cNvCxnSpPr/>
              <p:nvPr/>
            </p:nvCxnSpPr>
            <p:spPr>
              <a:xfrm>
                <a:off x="6438290" y="3281779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Ευθεία γραμμή σύνδεσης 41"/>
              <p:cNvCxnSpPr/>
              <p:nvPr/>
            </p:nvCxnSpPr>
            <p:spPr>
              <a:xfrm>
                <a:off x="6510298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Ευθεία γραμμή σύνδεσης 42"/>
              <p:cNvCxnSpPr/>
              <p:nvPr/>
            </p:nvCxnSpPr>
            <p:spPr>
              <a:xfrm flipV="1">
                <a:off x="6593155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Ευθεία γραμμή σύνδεσης 43"/>
              <p:cNvCxnSpPr/>
              <p:nvPr/>
            </p:nvCxnSpPr>
            <p:spPr>
              <a:xfrm>
                <a:off x="6593155" y="3281779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Ευθεία γραμμή σύνδεσης 44"/>
              <p:cNvCxnSpPr/>
              <p:nvPr/>
            </p:nvCxnSpPr>
            <p:spPr>
              <a:xfrm>
                <a:off x="6665163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Ευθεία γραμμή σύνδεσης 45"/>
              <p:cNvCxnSpPr/>
              <p:nvPr/>
            </p:nvCxnSpPr>
            <p:spPr>
              <a:xfrm flipV="1">
                <a:off x="6726322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Ευθεία γραμμή σύνδεσης 46"/>
              <p:cNvCxnSpPr/>
              <p:nvPr/>
            </p:nvCxnSpPr>
            <p:spPr>
              <a:xfrm>
                <a:off x="6726322" y="3281779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Ευθεία γραμμή σύνδεσης 47"/>
              <p:cNvCxnSpPr/>
              <p:nvPr/>
            </p:nvCxnSpPr>
            <p:spPr>
              <a:xfrm>
                <a:off x="6798330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Ευθεία γραμμή σύνδεσης 48"/>
              <p:cNvCxnSpPr/>
              <p:nvPr/>
            </p:nvCxnSpPr>
            <p:spPr>
              <a:xfrm flipV="1">
                <a:off x="6870338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εία γραμμή σύνδεσης 49"/>
              <p:cNvCxnSpPr/>
              <p:nvPr/>
            </p:nvCxnSpPr>
            <p:spPr>
              <a:xfrm>
                <a:off x="6870338" y="3281779"/>
                <a:ext cx="72008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εία γραμμή σύνδεσης 50"/>
              <p:cNvCxnSpPr/>
              <p:nvPr/>
            </p:nvCxnSpPr>
            <p:spPr>
              <a:xfrm>
                <a:off x="6948264" y="3281779"/>
                <a:ext cx="0" cy="57606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Ευθεία γραμμή σύνδεσης 11"/>
              <p:cNvCxnSpPr/>
              <p:nvPr/>
            </p:nvCxnSpPr>
            <p:spPr>
              <a:xfrm>
                <a:off x="3369066" y="3857843"/>
                <a:ext cx="0" cy="59738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4727237" y="4132061"/>
                <a:ext cx="8418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dirty="0" smtClean="0">
                    <a:solidFill>
                      <a:schemeClr val="accent4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χρόνος</a:t>
                </a:r>
              </a:p>
              <a:p>
                <a:pPr algn="ctr"/>
                <a:r>
                  <a:rPr lang="el-GR" dirty="0" smtClean="0">
                    <a:solidFill>
                      <a:schemeClr val="accent4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 smtClean="0">
                    <a:solidFill>
                      <a:schemeClr val="accent4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sec</a:t>
                </a:r>
                <a:endParaRPr lang="el-GR" dirty="0">
                  <a:solidFill>
                    <a:schemeClr val="accent4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4" name="Ευθεία γραμμή σύνδεσης 53"/>
              <p:cNvCxnSpPr>
                <a:endCxn id="52" idx="1"/>
              </p:cNvCxnSpPr>
              <p:nvPr/>
            </p:nvCxnSpPr>
            <p:spPr>
              <a:xfrm>
                <a:off x="3369066" y="4455227"/>
                <a:ext cx="1358171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Ευθεία γραμμή σύνδεσης 58"/>
              <p:cNvCxnSpPr/>
              <p:nvPr/>
            </p:nvCxnSpPr>
            <p:spPr>
              <a:xfrm>
                <a:off x="6948264" y="3857843"/>
                <a:ext cx="0" cy="597384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Ευθεία γραμμή σύνδεσης 59"/>
              <p:cNvCxnSpPr/>
              <p:nvPr/>
            </p:nvCxnSpPr>
            <p:spPr>
              <a:xfrm>
                <a:off x="5613644" y="4455343"/>
                <a:ext cx="1346950" cy="0"/>
              </a:xfrm>
              <a:prstGeom prst="line">
                <a:avLst/>
              </a:prstGeom>
              <a:ln w="1587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1926271" y="3614826"/>
                <a:ext cx="53893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600" dirty="0" smtClean="0">
                    <a:solidFill>
                      <a:schemeClr val="accent4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el-GR" sz="2600" baseline="50000" dirty="0" smtClean="0">
                    <a:solidFill>
                      <a:schemeClr val="accent4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endParaRPr lang="el-GR" sz="2600" baseline="50000" dirty="0">
                  <a:solidFill>
                    <a:schemeClr val="accent4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15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ΤΕΝΣ – </a:t>
            </a:r>
            <a:r>
              <a:rPr lang="el-GR" dirty="0" smtClean="0"/>
              <a:t>Ηλεκτροβελονισμός</a:t>
            </a:r>
            <a:br>
              <a:rPr lang="el-GR" dirty="0" smtClean="0"/>
            </a:br>
            <a:r>
              <a:rPr lang="el-GR" sz="3200" dirty="0" smtClean="0"/>
              <a:t>Παράμετροι </a:t>
            </a:r>
            <a:r>
              <a:rPr lang="el-GR" sz="3200" dirty="0"/>
              <a:t>Εφαρμογής</a:t>
            </a:r>
            <a:r>
              <a:rPr lang="el-GR" dirty="0"/>
              <a:t>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2014810"/>
            <a:ext cx="8229600" cy="4582542"/>
          </a:xfrm>
        </p:spPr>
        <p:txBody>
          <a:bodyPr/>
          <a:lstStyle/>
          <a:p>
            <a:pPr defTabSz="895350" eaLnBrk="1" hangingPunct="1">
              <a:lnSpc>
                <a:spcPct val="110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Διάρκεια Παλμού: </a:t>
            </a:r>
            <a:r>
              <a:rPr lang="el-GR" altLang="el-GR" sz="2400" dirty="0" smtClean="0"/>
              <a:t>200μ</a:t>
            </a:r>
            <a:r>
              <a:rPr lang="en-US" altLang="el-GR" sz="2400" dirty="0" smtClean="0"/>
              <a:t>sec</a:t>
            </a:r>
            <a:r>
              <a:rPr lang="el-GR" altLang="el-GR" sz="2400" dirty="0" smtClean="0"/>
              <a:t> έως 300μ</a:t>
            </a:r>
            <a:r>
              <a:rPr lang="en-US" altLang="el-GR" sz="2400" dirty="0" smtClean="0"/>
              <a:t>sec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defTabSz="895350" eaLnBrk="1" hangingPunct="1">
              <a:lnSpc>
                <a:spcPct val="110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Συχνότητα Ρεύματος: </a:t>
            </a:r>
            <a:r>
              <a:rPr lang="el-GR" altLang="el-GR" sz="2400" dirty="0" smtClean="0"/>
              <a:t>2 </a:t>
            </a:r>
            <a:r>
              <a:rPr lang="el-GR" altLang="el-GR" sz="2400" dirty="0" err="1" smtClean="0"/>
              <a:t>παλμοσειρές</a:t>
            </a:r>
            <a:r>
              <a:rPr lang="en-US" altLang="el-GR" sz="2400" dirty="0" smtClean="0"/>
              <a:t>/sec (2 bursts/sec)</a:t>
            </a:r>
            <a:r>
              <a:rPr lang="el-GR" altLang="el-GR" sz="2400" dirty="0" smtClean="0"/>
              <a:t>, συνήθως 7 παλμοί/</a:t>
            </a:r>
            <a:r>
              <a:rPr lang="el-GR" altLang="el-GR" sz="2400" dirty="0" err="1" smtClean="0"/>
              <a:t>παλμοσειρά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defTabSz="895350" eaLnBrk="1" hangingPunct="1">
              <a:lnSpc>
                <a:spcPct val="110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Ένταση Ρεύματος: </a:t>
            </a:r>
            <a:r>
              <a:rPr lang="el-GR" altLang="el-GR" sz="2400" dirty="0" smtClean="0"/>
              <a:t>υψηλή (40</a:t>
            </a:r>
            <a:r>
              <a:rPr lang="en-US" altLang="el-GR" sz="2400" dirty="0" smtClean="0"/>
              <a:t>mA -</a:t>
            </a:r>
            <a:r>
              <a:rPr lang="el-GR" altLang="el-GR" sz="2400" dirty="0" smtClean="0"/>
              <a:t> 60</a:t>
            </a:r>
            <a:r>
              <a:rPr lang="en-US" altLang="el-GR" sz="2400" dirty="0" smtClean="0"/>
              <a:t>mA</a:t>
            </a:r>
            <a:r>
              <a:rPr lang="el-GR" altLang="el-GR" sz="2400" dirty="0" smtClean="0"/>
              <a:t>).</a:t>
            </a:r>
          </a:p>
          <a:p>
            <a:pPr defTabSz="895350" eaLnBrk="1" hangingPunct="1">
              <a:lnSpc>
                <a:spcPct val="110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Διάρκεια Θεραπείας: </a:t>
            </a:r>
            <a:r>
              <a:rPr lang="el-GR" altLang="el-GR" sz="2400" dirty="0" smtClean="0"/>
              <a:t>μεγάλη, από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30 λεπτά έως …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45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ΤΕΝΣ – </a:t>
            </a:r>
            <a:r>
              <a:rPr lang="el-GR" dirty="0" smtClean="0"/>
              <a:t>Ηλεκτροβελονισμός</a:t>
            </a:r>
            <a:br>
              <a:rPr lang="el-GR" dirty="0" smtClean="0"/>
            </a:br>
            <a:r>
              <a:rPr lang="el-GR" sz="3200" dirty="0" smtClean="0"/>
              <a:t>Ενδείξεις </a:t>
            </a:r>
            <a:r>
              <a:rPr lang="el-GR" sz="3200" dirty="0"/>
              <a:t>- Εφαρμογές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Επιλέγεται στις περιπτώσεις βαθέως, ακαθόριστου και όχι καλά εντοπισμένου πόνου.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Επιλέγεται επίσης στις περιπτώσεις εκείνες, όπου η εφαρμογή της κλασσικής μορφής ΤΕΝΣ δεν έχει καλά αποτελέσματα.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Τα ηλεκτρόδια τοποθετούνται σε περιοχές όπου υπάρχουν ειδικά σημεία συνδεδεμένα με περιοχές υποδοχέων οπίου,  με σκοπό την έκκριση β-</a:t>
            </a:r>
            <a:r>
              <a:rPr lang="el-GR" altLang="el-GR" sz="2400" dirty="0" err="1" smtClean="0"/>
              <a:t>ενδορφινών</a:t>
            </a:r>
            <a:r>
              <a:rPr lang="el-GR" altLang="el-GR" sz="2400" dirty="0" smtClean="0"/>
              <a:t> και </a:t>
            </a:r>
            <a:r>
              <a:rPr lang="el-GR" altLang="el-GR" sz="2400" dirty="0" err="1" smtClean="0"/>
              <a:t>εγκεφαλινών</a:t>
            </a:r>
            <a:r>
              <a:rPr lang="el-GR" altLang="el-GR" sz="2400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Επίσης, τοποθετούνται σε περιοχές με κινητικά σημεία, ώστε να προκαλείται κινητικό αποτέλεσμα.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46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3254" y="1052736"/>
            <a:ext cx="8229600" cy="2520280"/>
          </a:xfrm>
          <a:ln w="19050">
            <a:noFill/>
          </a:ln>
        </p:spPr>
        <p:txBody>
          <a:bodyPr/>
          <a:lstStyle/>
          <a:p>
            <a:pPr algn="ctr" eaLnBrk="1" hangingPunct="1">
              <a:lnSpc>
                <a:spcPct val="200000"/>
              </a:lnSpc>
              <a:spcAft>
                <a:spcPts val="3600"/>
              </a:spcAft>
              <a:defRPr/>
            </a:pPr>
            <a:r>
              <a:rPr lang="el-GR" altLang="el-GR" sz="4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Εφαρμογή ΤΕΝΣ</a:t>
            </a:r>
            <a:r>
              <a:rPr lang="el-GR" altLang="el-GR" sz="800" dirty="0" smtClean="0"/>
              <a:t/>
            </a:r>
            <a:br>
              <a:rPr lang="el-GR" altLang="el-GR" sz="800" dirty="0" smtClean="0"/>
            </a:br>
            <a:r>
              <a:rPr lang="el-GR" altLang="el-GR" sz="3200" dirty="0" smtClean="0">
                <a:solidFill>
                  <a:schemeClr val="accent4">
                    <a:lumMod val="10000"/>
                  </a:schemeClr>
                </a:solidFill>
              </a:rPr>
              <a:t>Τοποθέτηση Ηλεκτροδίων</a:t>
            </a:r>
            <a:endParaRPr lang="el-GR" altLang="el-GR" sz="3200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9854" y="2420888"/>
            <a:ext cx="9144000" cy="228600"/>
            <a:chOff x="0" y="1228916"/>
            <a:chExt cx="9144000" cy="228600"/>
          </a:xfrm>
        </p:grpSpPr>
        <p:sp>
          <p:nvSpPr>
            <p:cNvPr id="5" name="7 - Ορθογώνιο"/>
            <p:cNvSpPr/>
            <p:nvPr/>
          </p:nvSpPr>
          <p:spPr>
            <a:xfrm>
              <a:off x="0" y="1228916"/>
              <a:ext cx="533400" cy="228600"/>
            </a:xfrm>
            <a:prstGeom prst="rect">
              <a:avLst/>
            </a:prstGeom>
            <a:solidFill>
              <a:srgbClr val="9F2936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" name="8 - Ορθογώνιο"/>
            <p:cNvSpPr/>
            <p:nvPr/>
          </p:nvSpPr>
          <p:spPr>
            <a:xfrm>
              <a:off x="590550" y="1228916"/>
              <a:ext cx="8553450" cy="228600"/>
            </a:xfrm>
            <a:prstGeom prst="rect">
              <a:avLst/>
            </a:prstGeom>
            <a:solidFill>
              <a:srgbClr val="F07F09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1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ΤΕΝΣ</a:t>
            </a:r>
            <a:br>
              <a:rPr lang="el-GR" dirty="0" smtClean="0"/>
            </a:br>
            <a:r>
              <a:rPr lang="el-GR" dirty="0" smtClean="0"/>
              <a:t>Τοποθέτηση Ηλεκτροδίων </a:t>
            </a:r>
            <a:r>
              <a:rPr lang="el-GR" baseline="-16000" dirty="0" smtClean="0"/>
              <a:t>[</a:t>
            </a:r>
            <a:r>
              <a:rPr lang="el-GR" baseline="-16000" dirty="0"/>
              <a:t>1/2]</a:t>
            </a:r>
            <a:endParaRPr lang="el-GR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dirty="0" smtClean="0"/>
              <a:t>Βασική προϋπόθεση για την επιτυχή εφαρμογή του ΤΕΝΣ αποτελεί η επιλογή της κατάλληλης περιοχής και η σωστή τοποθέτηση των ηλεκτροδίων: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Περιοχές μικρής ωμικής αντίστασης, με λεία και καθαρή επιφάνεια (όχι οστικές προεξοχές ή περιοχές τριχοφυΐας).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Περιοχή που συνδέεται ανατομικά και φυσιολογικά με την πηγή – αιτία του πόνου.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Περιοχή που περιλαμβάνει ένα τουλάχιστον ειδικό σημείο.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Περιοχή από όπου ο ερεθισμός οδηγείται εύκολα στο ΚΝΣ.    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5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ΤΕΝΣ</a:t>
            </a:r>
            <a:br>
              <a:rPr lang="el-GR" dirty="0" smtClean="0"/>
            </a:br>
            <a:r>
              <a:rPr lang="el-GR" dirty="0" smtClean="0"/>
              <a:t>Ειδικά </a:t>
            </a:r>
            <a:r>
              <a:rPr lang="el-GR" dirty="0"/>
              <a:t>Σημεία Τοποθέτησης Ηλεκτροδίων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2802"/>
            <a:ext cx="8229600" cy="458254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b="1" dirty="0" smtClean="0"/>
              <a:t>Ειδικά Σημεία:</a:t>
            </a:r>
          </a:p>
          <a:p>
            <a:pPr marL="447675" indent="-26828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Σημεία πυροδότησης (</a:t>
            </a:r>
            <a:r>
              <a:rPr lang="el-GR" altLang="el-GR" sz="2400" dirty="0" err="1" smtClean="0"/>
              <a:t>υπερενεργητικές</a:t>
            </a:r>
            <a:r>
              <a:rPr lang="el-GR" altLang="el-GR" sz="2400" dirty="0" smtClean="0"/>
              <a:t> μυϊκές άτρακτοι ή σημεία </a:t>
            </a:r>
            <a:r>
              <a:rPr lang="en-US" altLang="el-GR" sz="2400" dirty="0" smtClean="0"/>
              <a:t>Golgi – </a:t>
            </a:r>
            <a:r>
              <a:rPr lang="el-GR" altLang="el-GR" sz="2400" dirty="0" smtClean="0"/>
              <a:t>απολήξεις </a:t>
            </a:r>
            <a:r>
              <a:rPr lang="en-US" altLang="el-GR" sz="2400" dirty="0" err="1" smtClean="0"/>
              <a:t>Purkinji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</a:p>
          <a:p>
            <a:pPr marL="447675" indent="-26828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Σημεία βελονισμού (περιοχές εισόδου των νεύρων στους μυς και πυκνών συγκεντρώσεων νευρικών απολήξεων).</a:t>
            </a:r>
          </a:p>
          <a:p>
            <a:pPr marL="447675" indent="-26828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Επιφανειακά σημεία περιφερικών νεύρων.</a:t>
            </a:r>
          </a:p>
          <a:p>
            <a:pPr marL="447675" indent="-268288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Κινητικά σημεία.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6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ΤΕΝΣ</a:t>
            </a:r>
            <a:br>
              <a:rPr lang="el-GR" dirty="0" smtClean="0"/>
            </a:br>
            <a:r>
              <a:rPr lang="el-GR" dirty="0" smtClean="0"/>
              <a:t>Τοποθέτηση Ηλεκτροδίων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dirty="0" smtClean="0"/>
              <a:t>Καθορισμός της επώδυνης περιοχής και του αντίστοιχου δερμοτόμιου, χρήση 2-3 συσκευών και πολλών καναλιών, προσεκτική τοποθέτηση των ηλεκτροδίων:</a:t>
            </a:r>
          </a:p>
          <a:p>
            <a:pPr marL="447675" indent="-268288" eaLnBrk="1" hangingPunct="1">
              <a:spcBef>
                <a:spcPts val="12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Επιλεγμένα ειδικά σημεία στην επώδυνη περιοχή.</a:t>
            </a:r>
          </a:p>
          <a:p>
            <a:pPr marL="447675" indent="-268288" eaLnBrk="1" hangingPunct="1">
              <a:spcBef>
                <a:spcPts val="12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Στην πορεία του αντίστοιχου περιφερικού νεύρου.</a:t>
            </a:r>
          </a:p>
          <a:p>
            <a:pPr marL="447675" indent="-268288" eaLnBrk="1" hangingPunct="1">
              <a:spcBef>
                <a:spcPts val="12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err="1" smtClean="0"/>
              <a:t>Ομόπλευρα</a:t>
            </a:r>
            <a:r>
              <a:rPr lang="el-GR" altLang="el-GR" sz="2400" dirty="0" smtClean="0"/>
              <a:t> - παρασπονδυλικά στην έξοδο της </a:t>
            </a:r>
            <a:r>
              <a:rPr lang="el-GR" altLang="el-GR" sz="2400" dirty="0" err="1" smtClean="0"/>
              <a:t>νωτιαίας</a:t>
            </a:r>
            <a:r>
              <a:rPr lang="el-GR" altLang="el-GR" sz="2400" dirty="0" smtClean="0"/>
              <a:t> ρίζας του αντίστοιχου </a:t>
            </a:r>
            <a:r>
              <a:rPr lang="el-GR" altLang="el-GR" sz="2400" dirty="0" err="1" smtClean="0"/>
              <a:t>μυελοτόμιου</a:t>
            </a:r>
            <a:r>
              <a:rPr lang="el-GR" altLang="el-GR" sz="2400" dirty="0" smtClean="0"/>
              <a:t>.</a:t>
            </a:r>
          </a:p>
          <a:p>
            <a:pPr marL="447675" indent="-268288" eaLnBrk="1" hangingPunct="1">
              <a:spcBef>
                <a:spcPts val="1200"/>
              </a:spcBef>
              <a:buClr>
                <a:srgbClr val="A5002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Επιλεγμένα σημεία πυροδότησης και σημεία βελονισμού.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10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ΤΕΝΣ</a:t>
            </a:r>
            <a:br>
              <a:rPr lang="el-GR" dirty="0" smtClean="0"/>
            </a:br>
            <a:r>
              <a:rPr lang="el-GR" dirty="0" smtClean="0"/>
              <a:t>Τεχνικές </a:t>
            </a:r>
            <a:r>
              <a:rPr lang="el-GR" dirty="0"/>
              <a:t>Διάταξης των Ηλεκτροδίων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942802"/>
            <a:ext cx="8229600" cy="458254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Σταυρωτή Διάταξη:</a:t>
            </a:r>
            <a:r>
              <a:rPr lang="el-GR" altLang="el-GR" sz="2800" b="1" dirty="0" smtClean="0"/>
              <a:t> </a:t>
            </a:r>
            <a:r>
              <a:rPr lang="el-GR" altLang="el-GR" sz="2400" dirty="0" smtClean="0"/>
              <a:t>σταυρωτή διέλευση του ρεύματος από την επώδυνη περιοχή. Η πλέον αποτελεσματική μέθοδος για πυκνό και έντονο ερεθισμό.</a:t>
            </a:r>
            <a:endParaRPr lang="el-GR" altLang="el-GR" sz="2800" dirty="0" smtClean="0"/>
          </a:p>
          <a:p>
            <a:pPr eaLnBrk="1" hangingPunct="1"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Διάταξη διέλευσης:</a:t>
            </a:r>
            <a:r>
              <a:rPr lang="el-GR" altLang="el-GR" sz="2800" b="1" dirty="0" smtClean="0"/>
              <a:t> </a:t>
            </a:r>
            <a:r>
              <a:rPr lang="el-GR" altLang="el-GR" sz="2400" dirty="0" smtClean="0"/>
              <a:t>παράλληλη διέλευση του ρεύματος από την επώδυνη περιοχή.</a:t>
            </a:r>
            <a:endParaRPr lang="el-GR" altLang="el-GR" sz="2800" dirty="0" smtClean="0"/>
          </a:p>
          <a:p>
            <a:pPr eaLnBrk="1" hangingPunct="1"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Διάταξη «</a:t>
            </a:r>
            <a:r>
              <a:rPr lang="en-US" altLang="el-GR" sz="2400" b="1" dirty="0" smtClean="0"/>
              <a:t>box</a:t>
            </a:r>
            <a:r>
              <a:rPr lang="el-GR" altLang="el-GR" sz="2400" b="1" dirty="0" smtClean="0"/>
              <a:t>»:</a:t>
            </a:r>
            <a:r>
              <a:rPr lang="el-GR" altLang="el-GR" sz="2800" b="1" dirty="0" smtClean="0"/>
              <a:t> </a:t>
            </a:r>
            <a:r>
              <a:rPr lang="el-GR" altLang="el-GR" sz="2400" dirty="0" smtClean="0"/>
              <a:t>πλευρική κάλυψη χωρίς διέλευση του ρεύματος από την επώδυνη περιοχή. Ενδείκνυται για περιοχές υψηλής ευαισθησίας.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56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502154" y="1124744"/>
            <a:ext cx="8229600" cy="2376264"/>
          </a:xfrm>
          <a:ln w="19050">
            <a:noFill/>
          </a:ln>
        </p:spPr>
        <p:txBody>
          <a:bodyPr/>
          <a:lstStyle/>
          <a:p>
            <a:pPr>
              <a:lnSpc>
                <a:spcPct val="200000"/>
              </a:lnSpc>
              <a:spcBef>
                <a:spcPts val="3600"/>
              </a:spcBef>
              <a:spcAft>
                <a:spcPts val="5400"/>
              </a:spcAft>
              <a:defRPr/>
            </a:pPr>
            <a:r>
              <a:rPr lang="el-GR" altLang="el-GR" sz="4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Εφαρμογή ΤΕΝΣ</a:t>
            </a:r>
            <a:r>
              <a:rPr lang="en-US" altLang="el-GR" sz="4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l-GR" sz="4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3200" b="0" dirty="0" smtClean="0">
                <a:solidFill>
                  <a:schemeClr val="accent4">
                    <a:lumMod val="10000"/>
                  </a:schemeClr>
                </a:solidFill>
              </a:rPr>
              <a:t>Παραδείγματα </a:t>
            </a:r>
            <a:r>
              <a:rPr lang="el-GR" altLang="el-GR" sz="3200" b="0" dirty="0">
                <a:solidFill>
                  <a:schemeClr val="accent4">
                    <a:lumMod val="10000"/>
                  </a:schemeClr>
                </a:solidFill>
              </a:rPr>
              <a:t>Τοποθέτησης </a:t>
            </a:r>
            <a:r>
              <a:rPr lang="el-GR" altLang="el-GR" sz="3200" b="0" dirty="0" smtClean="0">
                <a:solidFill>
                  <a:schemeClr val="accent4">
                    <a:lumMod val="10000"/>
                  </a:schemeClr>
                </a:solidFill>
              </a:rPr>
              <a:t>Ηλεκτροδίων</a:t>
            </a:r>
            <a:endParaRPr lang="el-GR" altLang="el-GR" sz="3200" b="0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9854" y="2420888"/>
            <a:ext cx="9144000" cy="228600"/>
            <a:chOff x="0" y="1228916"/>
            <a:chExt cx="9144000" cy="228600"/>
          </a:xfrm>
        </p:grpSpPr>
        <p:sp>
          <p:nvSpPr>
            <p:cNvPr id="6" name="7 - Ορθογώνιο"/>
            <p:cNvSpPr/>
            <p:nvPr/>
          </p:nvSpPr>
          <p:spPr>
            <a:xfrm>
              <a:off x="0" y="1228916"/>
              <a:ext cx="533400" cy="228600"/>
            </a:xfrm>
            <a:prstGeom prst="rect">
              <a:avLst/>
            </a:prstGeom>
            <a:solidFill>
              <a:srgbClr val="9F2936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7" name="8 - Ορθογώνιο"/>
            <p:cNvSpPr/>
            <p:nvPr/>
          </p:nvSpPr>
          <p:spPr>
            <a:xfrm>
              <a:off x="590550" y="1228916"/>
              <a:ext cx="8553450" cy="228600"/>
            </a:xfrm>
            <a:prstGeom prst="rect">
              <a:avLst/>
            </a:prstGeom>
            <a:solidFill>
              <a:srgbClr val="F07F09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3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</a:t>
            </a:r>
            <a:r>
              <a:rPr lang="el-GR" dirty="0" err="1"/>
              <a:t>Box</a:t>
            </a:r>
            <a:r>
              <a:rPr lang="el-GR" dirty="0"/>
              <a:t> </a:t>
            </a:r>
            <a:br>
              <a:rPr lang="el-GR" dirty="0"/>
            </a:br>
            <a:r>
              <a:rPr lang="el-GR" sz="3200" dirty="0"/>
              <a:t>Θλάση Δικέφαλου Μηριαίου</a:t>
            </a:r>
          </a:p>
        </p:txBody>
      </p:sp>
      <p:pic>
        <p:nvPicPr>
          <p:cNvPr id="47107" name="Picture 6" descr="Untitled-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958517"/>
            <a:ext cx="6264696" cy="4470714"/>
          </a:xfr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5" name="Θέση κειμένου 1"/>
          <p:cNvSpPr txBox="1">
            <a:spLocks/>
          </p:cNvSpPr>
          <p:nvPr/>
        </p:nvSpPr>
        <p:spPr bwMode="auto">
          <a:xfrm>
            <a:off x="1403648" y="6504012"/>
            <a:ext cx="6264696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kern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543254" y="1268760"/>
            <a:ext cx="8229600" cy="2124236"/>
          </a:xfrm>
          <a:ln w="19050">
            <a:noFill/>
          </a:ln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4800"/>
              </a:spcAft>
              <a:defRPr/>
            </a:pPr>
            <a:r>
              <a:rPr lang="el-GR" altLang="el-GR" sz="4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Εφαρμογές ΤΕΝΣ</a:t>
            </a:r>
            <a:r>
              <a:rPr lang="el-GR" altLang="el-GR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altLang="el-GR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3200" dirty="0" smtClean="0">
                <a:solidFill>
                  <a:schemeClr val="accent4">
                    <a:lumMod val="10000"/>
                  </a:schemeClr>
                </a:solidFill>
              </a:rPr>
              <a:t>Κλασσική Μορφή</a:t>
            </a:r>
            <a:endParaRPr lang="el-GR" altLang="el-GR" sz="3200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9854" y="2420888"/>
            <a:ext cx="9144000" cy="228600"/>
            <a:chOff x="0" y="1228916"/>
            <a:chExt cx="9144000" cy="228600"/>
          </a:xfrm>
        </p:grpSpPr>
        <p:sp>
          <p:nvSpPr>
            <p:cNvPr id="5" name="7 - Ορθογώνιο"/>
            <p:cNvSpPr/>
            <p:nvPr/>
          </p:nvSpPr>
          <p:spPr>
            <a:xfrm>
              <a:off x="0" y="1228916"/>
              <a:ext cx="533400" cy="228600"/>
            </a:xfrm>
            <a:prstGeom prst="rect">
              <a:avLst/>
            </a:prstGeom>
            <a:solidFill>
              <a:srgbClr val="9F2936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  <p:sp>
          <p:nvSpPr>
            <p:cNvPr id="6" name="8 - Ορθογώνιο"/>
            <p:cNvSpPr/>
            <p:nvPr/>
          </p:nvSpPr>
          <p:spPr>
            <a:xfrm>
              <a:off x="590550" y="1228916"/>
              <a:ext cx="8553450" cy="228600"/>
            </a:xfrm>
            <a:prstGeom prst="rect">
              <a:avLst/>
            </a:prstGeom>
            <a:solidFill>
              <a:srgbClr val="F07F09">
                <a:alpha val="100000"/>
              </a:srgbClr>
            </a:solidFill>
            <a:ln w="50800" cap="rnd" cmpd="dbl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Tw Cen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2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Σταυρωτή διάταξη </a:t>
            </a:r>
            <a:br>
              <a:rPr lang="el-GR" dirty="0"/>
            </a:br>
            <a:r>
              <a:rPr lang="el-GR" sz="3200" dirty="0"/>
              <a:t>Θλάση Δικέφαλου Μηριαίου</a:t>
            </a:r>
          </a:p>
        </p:txBody>
      </p:sp>
      <p:pic>
        <p:nvPicPr>
          <p:cNvPr id="48131" name="Picture 6" descr="Untitled-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57" y="1815485"/>
            <a:ext cx="6125286" cy="4565843"/>
          </a:xfr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5" name="Θέση κειμένου 1"/>
          <p:cNvSpPr txBox="1">
            <a:spLocks/>
          </p:cNvSpPr>
          <p:nvPr/>
        </p:nvSpPr>
        <p:spPr bwMode="auto">
          <a:xfrm>
            <a:off x="1475656" y="6501062"/>
            <a:ext cx="61926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kern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Εφαρμογή </a:t>
            </a:r>
            <a:r>
              <a:rPr lang="el-GR" dirty="0" err="1"/>
              <a:t>Box</a:t>
            </a:r>
            <a:r>
              <a:rPr lang="el-GR" dirty="0"/>
              <a:t> </a:t>
            </a:r>
            <a:br>
              <a:rPr lang="el-GR" dirty="0"/>
            </a:br>
            <a:r>
              <a:rPr lang="el-GR" sz="3200" dirty="0"/>
              <a:t>Πρόσθιος Πόνος στο Γόνατο</a:t>
            </a:r>
          </a:p>
        </p:txBody>
      </p:sp>
      <p:pic>
        <p:nvPicPr>
          <p:cNvPr id="49155" name="Picture 6" descr="Untitled-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31" y="1929664"/>
            <a:ext cx="4596938" cy="4463935"/>
          </a:xfr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Θέση κειμένου 1"/>
          <p:cNvSpPr txBox="1">
            <a:spLocks/>
          </p:cNvSpPr>
          <p:nvPr/>
        </p:nvSpPr>
        <p:spPr bwMode="auto">
          <a:xfrm>
            <a:off x="1475656" y="6501062"/>
            <a:ext cx="61926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kern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9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Διάταξη Διέλευσης </a:t>
            </a:r>
            <a:br>
              <a:rPr lang="el-GR" dirty="0"/>
            </a:br>
            <a:r>
              <a:rPr lang="el-GR" sz="3200" dirty="0"/>
              <a:t>Χαμηλή </a:t>
            </a:r>
            <a:r>
              <a:rPr lang="el-GR" sz="3200" dirty="0" err="1"/>
              <a:t>Ομόπλευρη</a:t>
            </a:r>
            <a:r>
              <a:rPr lang="el-GR" sz="3200" dirty="0"/>
              <a:t> Οσφυαλγία</a:t>
            </a:r>
          </a:p>
        </p:txBody>
      </p:sp>
      <p:pic>
        <p:nvPicPr>
          <p:cNvPr id="50179" name="Picture 6" descr="Untitled-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35" y="1969149"/>
            <a:ext cx="6388331" cy="4384964"/>
          </a:xfr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5" name="Θέση κειμένου 1"/>
          <p:cNvSpPr txBox="1">
            <a:spLocks/>
          </p:cNvSpPr>
          <p:nvPr/>
        </p:nvSpPr>
        <p:spPr bwMode="auto">
          <a:xfrm>
            <a:off x="1475656" y="6501062"/>
            <a:ext cx="61926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kern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Διάταξη Διέλευσης </a:t>
            </a:r>
            <a:br>
              <a:rPr lang="el-GR" dirty="0"/>
            </a:br>
            <a:r>
              <a:rPr lang="el-GR" sz="3200" dirty="0" err="1"/>
              <a:t>Ομόπλευρη</a:t>
            </a:r>
            <a:r>
              <a:rPr lang="el-GR" sz="3200" dirty="0"/>
              <a:t> </a:t>
            </a:r>
            <a:r>
              <a:rPr lang="el-GR" sz="3200" dirty="0" err="1"/>
              <a:t>Οσφυοϊσχιαλγία</a:t>
            </a:r>
            <a:endParaRPr lang="el-GR" sz="3200" dirty="0"/>
          </a:p>
        </p:txBody>
      </p:sp>
      <p:pic>
        <p:nvPicPr>
          <p:cNvPr id="51203" name="Picture 6" descr="Untitled-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25" y="2102153"/>
            <a:ext cx="6138949" cy="4118956"/>
          </a:xfr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5" name="Θέση κειμένου 1"/>
          <p:cNvSpPr txBox="1">
            <a:spLocks/>
          </p:cNvSpPr>
          <p:nvPr/>
        </p:nvSpPr>
        <p:spPr bwMode="auto">
          <a:xfrm>
            <a:off x="1475656" y="6501062"/>
            <a:ext cx="61926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kern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Αυχενοβραχιόνιο</a:t>
            </a:r>
            <a:r>
              <a:rPr lang="el-GR" altLang="el-G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Σύνδρομο</a:t>
            </a:r>
          </a:p>
        </p:txBody>
      </p:sp>
      <p:pic>
        <p:nvPicPr>
          <p:cNvPr id="52227" name="Picture 6" descr="Untitled-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78" y="1722524"/>
            <a:ext cx="5939444" cy="4638502"/>
          </a:xfrm>
          <a:noFill/>
          <a:ln w="1905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5" name="Θέση κειμένου 1"/>
          <p:cNvSpPr txBox="1">
            <a:spLocks/>
          </p:cNvSpPr>
          <p:nvPr/>
        </p:nvSpPr>
        <p:spPr bwMode="auto">
          <a:xfrm>
            <a:off x="1475656" y="6501062"/>
            <a:ext cx="61926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200" kern="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 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 </a:t>
            </a:r>
            <a:r>
              <a:rPr lang="el-GR" sz="1200" kern="0" dirty="0" smtClean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Γιόκαρης 2007, «Κλινική Ηλεκτροθεραπεία»</a:t>
            </a:r>
            <a:endParaRPr lang="el-GR" sz="1200" kern="0" dirty="0">
              <a:solidFill>
                <a:schemeClr val="accent4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Προτεινόμενη Βιβλιογραφία </a:t>
            </a:r>
            <a:r>
              <a:rPr lang="el-GR" baseline="-16000" dirty="0" smtClean="0"/>
              <a:t>[</a:t>
            </a:r>
            <a:r>
              <a:rPr lang="el-GR" baseline="-16000" dirty="0"/>
              <a:t>1/2]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229600" cy="3526904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>
                <a:ea typeface="Times New Roman"/>
              </a:rPr>
              <a:t>Γιόκαρης Π. Θεραπευτικά Σχήματα - Κλινική Ηλεκτροθεραπεία. Αθήνα: Εκδόσεις Γράμμα A.E., 2007.</a:t>
            </a:r>
            <a:endParaRPr lang="el-GR" sz="2000" dirty="0">
              <a:ea typeface="Calibri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</a:rPr>
              <a:t>Μπάκας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Ε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l-GR" sz="2000" dirty="0">
                <a:solidFill>
                  <a:srgbClr val="000000"/>
                </a:solidFill>
              </a:rPr>
              <a:t> Φυσική Ιατρική και Αποκατάσταση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l-GR" sz="2000" dirty="0">
                <a:solidFill>
                  <a:srgbClr val="000000"/>
                </a:solidFill>
              </a:rPr>
              <a:t> Τόμος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1</a:t>
            </a:r>
            <a:r>
              <a:rPr lang="el-GR" sz="2000" baseline="30000" dirty="0">
                <a:solidFill>
                  <a:srgbClr val="000000"/>
                </a:solidFill>
              </a:rPr>
              <a:t>ος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l-GR" sz="2000" dirty="0">
                <a:solidFill>
                  <a:srgbClr val="000000"/>
                </a:solidFill>
              </a:rPr>
              <a:t>Αθήνα: Ιατρικές Εκδόσεις Ζήτα, </a:t>
            </a:r>
            <a:r>
              <a:rPr lang="el-GR" sz="2000" dirty="0" smtClean="0">
                <a:solidFill>
                  <a:srgbClr val="000000"/>
                </a:solidFill>
              </a:rPr>
              <a:t>1995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Times New Roman"/>
              </a:rPr>
              <a:t>Robertson V, Ward A, Low J, et al. 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Ηλεκτροθεραπεία - Βασικές Αρχές και Πρακτική Εφαρμογή. 4η Έκδοση. Αθήνα: Εκδόσεις </a:t>
            </a: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Παρισιάνου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 Α.Ε., 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2011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r>
              <a:rPr lang="el-GR" sz="2000" dirty="0" err="1">
                <a:solidFill>
                  <a:srgbClr val="000000"/>
                </a:solidFill>
                <a:ea typeface="Times New Roman"/>
              </a:rPr>
              <a:t>Watson</a:t>
            </a:r>
            <a:r>
              <a:rPr lang="el-GR" sz="2000" dirty="0">
                <a:solidFill>
                  <a:srgbClr val="000000"/>
                </a:solidFill>
                <a:ea typeface="Times New Roman"/>
              </a:rPr>
              <a:t> T. Ηλεκτροθεραπεία – Τεκμηριωμένη Πρακτική. Αθήνα: Ιατρικές Εκδόσεις Π.Χ. Πασχαλίδης, 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2011</a:t>
            </a: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None/>
            </a:pPr>
            <a:endParaRPr lang="en-US" sz="2000" dirty="0">
              <a:solidFill>
                <a:srgbClr val="000000"/>
              </a:solidFill>
              <a:ea typeface="Times New Roman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7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el-GR" dirty="0"/>
              <a:t> Προτεινόμενη Βιβλιογραφία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6312"/>
            <a:ext cx="8229600" cy="4679032"/>
          </a:xfrm>
        </p:spPr>
        <p:txBody>
          <a:bodyPr/>
          <a:lstStyle/>
          <a:p>
            <a:pPr marL="357188" lvl="0" indent="-357188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r>
              <a:rPr lang="en-US" sz="2000" dirty="0" err="1" smtClean="0">
                <a:solidFill>
                  <a:srgbClr val="000000"/>
                </a:solidFill>
              </a:rPr>
              <a:t>Mackler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L</a:t>
            </a:r>
            <a:r>
              <a:rPr lang="el-GR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Robinson A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n-US" sz="2000" dirty="0">
                <a:solidFill>
                  <a:srgbClr val="000000"/>
                </a:solidFill>
              </a:rPr>
              <a:t>Clinical Electrophysiology: Electrotherapy and Electrophysiologic Testing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n-US" sz="2000" dirty="0">
                <a:solidFill>
                  <a:srgbClr val="000000"/>
                </a:solidFill>
              </a:rPr>
              <a:t>Third Edition. Baltimore: Wolters Kluwer - </a:t>
            </a:r>
            <a:r>
              <a:rPr lang="en-GB" sz="2000" dirty="0">
                <a:solidFill>
                  <a:srgbClr val="000000"/>
                </a:solidFill>
              </a:rPr>
              <a:t>Lippincott Williams &amp; Wilkins</a:t>
            </a:r>
            <a:r>
              <a:rPr lang="el-GR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2008.</a:t>
            </a:r>
          </a:p>
          <a:p>
            <a:pPr marL="357188" lvl="0" indent="-357188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Nelson </a:t>
            </a:r>
            <a:r>
              <a:rPr lang="en-US" sz="2000" dirty="0">
                <a:solidFill>
                  <a:srgbClr val="000000"/>
                </a:solidFill>
                <a:ea typeface="Times New Roman"/>
              </a:rPr>
              <a:t>RM, Currier DP, Hayes KW. Clinical Electrotherapy. Third Edition. USA: </a:t>
            </a:r>
            <a:r>
              <a:rPr lang="en-US" sz="2000" dirty="0" err="1">
                <a:solidFill>
                  <a:srgbClr val="000000"/>
                </a:solidFill>
                <a:ea typeface="Times New Roman"/>
              </a:rPr>
              <a:t>Apleton</a:t>
            </a:r>
            <a:r>
              <a:rPr lang="en-US" sz="2000" dirty="0">
                <a:solidFill>
                  <a:srgbClr val="000000"/>
                </a:solidFill>
                <a:ea typeface="Times New Roman"/>
              </a:rPr>
              <a:t> &amp; Lange, 1999.</a:t>
            </a:r>
          </a:p>
          <a:p>
            <a:pPr marL="357188" lvl="0" indent="-357188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Font typeface="+mj-lt"/>
              <a:buAutoNum type="arabicPeriod" startAt="5"/>
            </a:pPr>
            <a:r>
              <a:rPr lang="en-US" sz="2000" dirty="0" smtClean="0">
                <a:solidFill>
                  <a:srgbClr val="000000"/>
                </a:solidFill>
                <a:ea typeface="Times New Roman"/>
              </a:rPr>
              <a:t>Robertson V, Ward A, Low J, et al. Electrotherapy Explained. Principles and Practice. 4th Edition. </a:t>
            </a:r>
            <a:r>
              <a:rPr lang="el-GR" sz="2000" dirty="0" err="1" smtClean="0">
                <a:solidFill>
                  <a:srgbClr val="000000"/>
                </a:solidFill>
                <a:ea typeface="Times New Roman"/>
              </a:rPr>
              <a:t>Edinburgh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: </a:t>
            </a:r>
            <a:r>
              <a:rPr lang="el-GR" sz="2000" dirty="0" err="1" smtClean="0">
                <a:solidFill>
                  <a:srgbClr val="000000"/>
                </a:solidFill>
                <a:ea typeface="Times New Roman"/>
              </a:rPr>
              <a:t>Butterworth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­ </a:t>
            </a:r>
            <a:r>
              <a:rPr lang="el-GR" sz="2000" dirty="0" err="1" smtClean="0">
                <a:solidFill>
                  <a:srgbClr val="000000"/>
                </a:solidFill>
                <a:ea typeface="Times New Roman"/>
              </a:rPr>
              <a:t>Heinemann</a:t>
            </a:r>
            <a:r>
              <a:rPr lang="el-GR" sz="2000" dirty="0" smtClean="0">
                <a:solidFill>
                  <a:srgbClr val="000000"/>
                </a:solidFill>
                <a:ea typeface="Times New Roman"/>
              </a:rPr>
              <a:t>, 2006.</a:t>
            </a:r>
            <a:endParaRPr lang="en-US" sz="2000" dirty="0" smtClean="0">
              <a:solidFill>
                <a:srgbClr val="000000"/>
              </a:solidFill>
              <a:ea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Clr>
                <a:srgbClr val="A80000"/>
              </a:buClr>
              <a:buSzPct val="100000"/>
              <a:buNone/>
            </a:pPr>
            <a:endParaRPr lang="el-GR" sz="2000" dirty="0">
              <a:ea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5400" b="1" dirty="0" smtClean="0">
                <a:solidFill>
                  <a:srgbClr val="A50021"/>
                </a:solidFill>
                <a:latin typeface="Arial Narrow" pitchFamily="34" charset="0"/>
              </a:rPr>
              <a:t>Τέλος Ενότητας</a:t>
            </a:r>
            <a:endParaRPr lang="el-GR" sz="54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8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Ορθογώνιο 8"/>
          <p:cNvSpPr/>
          <p:nvPr/>
        </p:nvSpPr>
        <p:spPr>
          <a:xfrm>
            <a:off x="1080849" y="3789040"/>
            <a:ext cx="6966520" cy="1563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Η προσπάθεια αυτή αφιερώνεται στη μνήμη του αγαπητού συναδέλφου </a:t>
            </a:r>
            <a:r>
              <a:rPr lang="el-GR" sz="2200" b="1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Παναγιώτη </a:t>
            </a:r>
            <a:r>
              <a:rPr lang="el-GR" sz="2200" b="1" dirty="0" err="1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Γιόκαρη</a:t>
            </a:r>
            <a:r>
              <a:rPr lang="el-GR" sz="220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</a:rPr>
              <a:t> ο οποίος επί χρόνια δίδασκε το μάθημα της «Ηλεκτροθεραπείας» στους φοιτητές του Τμήματος Φυσικοθεραπείας του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32525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9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. «Ηλεκτροθεραπεία (Θ). Ενότητα </a:t>
            </a:r>
            <a:r>
              <a:rPr lang="el-GR" sz="2000" dirty="0"/>
              <a:t>6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Διαδερμικός</a:t>
            </a:r>
            <a:r>
              <a:rPr lang="el-GR" sz="2000" dirty="0"/>
              <a:t> Ηλεκτρικός Νευρικός </a:t>
            </a:r>
            <a:r>
              <a:rPr lang="el-GR" sz="2000" dirty="0" smtClean="0"/>
              <a:t>Ερεθισμός - </a:t>
            </a:r>
            <a:r>
              <a:rPr lang="el-GR" sz="2000" dirty="0"/>
              <a:t>TENS».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</a:t>
            </a:r>
            <a:r>
              <a:rPr lang="el-GR" sz="2000" dirty="0" err="1" smtClean="0"/>
              <a:t>Παπαθανασίου</a:t>
            </a:r>
            <a:r>
              <a:rPr lang="el-GR" sz="2000" dirty="0" smtClean="0"/>
              <a:t> </a:t>
            </a:r>
            <a:r>
              <a:rPr lang="el-GR" sz="2000" dirty="0"/>
              <a:t>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887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Διαδερμικός Ηλεκτρικός Νευρικός Ερεθισμός – ΤΕΝΣ – </a:t>
            </a:r>
            <a:r>
              <a:rPr lang="el-GR" dirty="0" smtClean="0"/>
              <a:t> </a:t>
            </a:r>
            <a:r>
              <a:rPr lang="el-GR" baseline="-16000" dirty="0" smtClean="0"/>
              <a:t>[</a:t>
            </a:r>
            <a:r>
              <a:rPr lang="el-GR" baseline="-16000" dirty="0"/>
              <a:t>1/2]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942802"/>
            <a:ext cx="8229600" cy="458254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A50021"/>
              </a:buClr>
              <a:buSzPct val="70000"/>
              <a:buFont typeface="Wingdings" pitchFamily="2" charset="2"/>
              <a:buNone/>
              <a:defRPr/>
            </a:pPr>
            <a:r>
              <a:rPr lang="en-US" altLang="el-GR" sz="2400" b="1" dirty="0" smtClean="0"/>
              <a:t>Gate Control Theory</a:t>
            </a:r>
            <a:r>
              <a:rPr lang="el-GR" altLang="el-GR" sz="2400" b="1" dirty="0" smtClean="0"/>
              <a:t>: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Κυρίαρχη δραστηριότητα των </a:t>
            </a:r>
            <a:r>
              <a:rPr lang="el-GR" altLang="el-GR" b="1" dirty="0" smtClean="0"/>
              <a:t>μικρών </a:t>
            </a:r>
            <a:r>
              <a:rPr lang="el-GR" altLang="el-GR" dirty="0" smtClean="0"/>
              <a:t>ινών </a:t>
            </a:r>
            <a:r>
              <a:rPr lang="el-GR" altLang="el-GR" b="1" dirty="0" err="1" smtClean="0">
                <a:solidFill>
                  <a:srgbClr val="000000"/>
                </a:solidFill>
              </a:rPr>
              <a:t>Αδ</a:t>
            </a:r>
            <a:r>
              <a:rPr lang="el-GR" altLang="el-GR" b="1" dirty="0" smtClean="0">
                <a:solidFill>
                  <a:srgbClr val="000000"/>
                </a:solidFill>
              </a:rPr>
              <a:t> και </a:t>
            </a:r>
            <a:r>
              <a:rPr lang="en-US" altLang="el-GR" b="1" dirty="0" smtClean="0">
                <a:solidFill>
                  <a:srgbClr val="000000"/>
                </a:solidFill>
              </a:rPr>
              <a:t>C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/>
              <a:t>επιτρέπει τη μεταφορά των επώδυνων ερεθισμάτων από τα </a:t>
            </a:r>
            <a:r>
              <a:rPr lang="el-GR" altLang="el-GR" dirty="0" err="1" smtClean="0"/>
              <a:t>επιχείλια</a:t>
            </a:r>
            <a:r>
              <a:rPr lang="el-GR" altLang="el-GR" dirty="0" smtClean="0"/>
              <a:t> κύτταρα στους </a:t>
            </a:r>
            <a:r>
              <a:rPr lang="el-GR" altLang="el-GR" dirty="0" err="1" smtClean="0"/>
              <a:t>νωτιαιοθαλαμιαίους</a:t>
            </a:r>
            <a:r>
              <a:rPr lang="el-GR" altLang="el-GR" dirty="0" smtClean="0"/>
              <a:t> αγωγούς και από εκεί στα κέντρα βίωσης του πόνου. 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Κυρίαρχη δραστηριότητα των </a:t>
            </a:r>
            <a:r>
              <a:rPr lang="el-GR" altLang="el-GR" b="1" dirty="0" smtClean="0"/>
              <a:t>μεγάλων </a:t>
            </a:r>
            <a:r>
              <a:rPr lang="el-GR" altLang="el-GR" dirty="0" smtClean="0"/>
              <a:t>ινών </a:t>
            </a:r>
            <a:r>
              <a:rPr lang="el-GR" altLang="el-GR" b="1" dirty="0" err="1" smtClean="0">
                <a:solidFill>
                  <a:srgbClr val="000000"/>
                </a:solidFill>
              </a:rPr>
              <a:t>Αβ</a:t>
            </a:r>
            <a:r>
              <a:rPr lang="el-GR" altLang="el-GR" b="1" dirty="0" smtClean="0">
                <a:solidFill>
                  <a:srgbClr val="000000"/>
                </a:solidFill>
              </a:rPr>
              <a:t> και </a:t>
            </a:r>
            <a:r>
              <a:rPr lang="el-GR" altLang="el-GR" b="1" dirty="0" err="1" smtClean="0">
                <a:solidFill>
                  <a:srgbClr val="000000"/>
                </a:solidFill>
              </a:rPr>
              <a:t>Αγ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/>
              <a:t>ενεργοποιεί και «κλείνει» την πύλη ελέγχου του πόνου (</a:t>
            </a:r>
            <a:r>
              <a:rPr lang="en-US" altLang="el-GR" dirty="0" smtClean="0"/>
              <a:t>SG, </a:t>
            </a:r>
            <a:r>
              <a:rPr lang="el-GR" altLang="el-GR" dirty="0" smtClean="0"/>
              <a:t>πέταλα ΙΙ &amp; ΙΙΙ)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αναστέλλοντας τη μεταβίβαση των επώδυνων ερεθισμάτων προς τους </a:t>
            </a:r>
            <a:r>
              <a:rPr lang="el-GR" altLang="el-GR" dirty="0" err="1" smtClean="0"/>
              <a:t>νωτιαιοθαλαμιαίους</a:t>
            </a:r>
            <a:r>
              <a:rPr lang="el-GR" altLang="el-GR" dirty="0" smtClean="0"/>
              <a:t> αγωγούς, με αποτέλεσμα τη μερική ή ολική αναχαίτιση του πόνου.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8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4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315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Διαδερμικός Ηλεκτρικός Νευρικός Ερεθισμός – </a:t>
            </a:r>
            <a:r>
              <a:rPr lang="el-GR" dirty="0" smtClean="0"/>
              <a:t>ΤΕΝΣ </a:t>
            </a:r>
            <a:r>
              <a:rPr lang="el-GR" dirty="0"/>
              <a:t>–</a:t>
            </a:r>
            <a:r>
              <a:rPr lang="el-GR" dirty="0" smtClean="0"/>
              <a:t> 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273050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itchFamily="2" charset="2"/>
              <a:buNone/>
              <a:defRPr/>
            </a:pPr>
            <a:r>
              <a:rPr lang="en-US" altLang="el-GR" b="1" dirty="0" smtClean="0"/>
              <a:t>Gate Control Theory</a:t>
            </a:r>
            <a:r>
              <a:rPr lang="el-GR" altLang="el-GR" b="1" dirty="0" smtClean="0"/>
              <a:t>:</a:t>
            </a:r>
            <a:endParaRPr lang="el-GR" altLang="el-GR" dirty="0" smtClean="0"/>
          </a:p>
          <a:p>
            <a:pPr defTabSz="273050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Η κατάλληλη εφαρμογή της κλασσικής μορφής ΤΕΝΣ διεγείρει έντονα τις μεγάλες κεντρομόλες ίνες πίεσης και δόνησης (</a:t>
            </a:r>
            <a:r>
              <a:rPr lang="el-GR" altLang="el-GR" dirty="0" err="1" smtClean="0"/>
              <a:t>Αβ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Αγ</a:t>
            </a:r>
            <a:r>
              <a:rPr lang="el-GR" altLang="el-GR" dirty="0" smtClean="0"/>
              <a:t>).</a:t>
            </a:r>
          </a:p>
          <a:p>
            <a:pPr defTabSz="273050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Η δράση των ινών </a:t>
            </a:r>
            <a:r>
              <a:rPr lang="el-GR" altLang="el-GR" dirty="0" err="1" smtClean="0"/>
              <a:t>Αβ</a:t>
            </a:r>
            <a:r>
              <a:rPr lang="el-GR" altLang="el-GR" dirty="0" smtClean="0"/>
              <a:t> &amp; </a:t>
            </a:r>
            <a:r>
              <a:rPr lang="el-GR" altLang="el-GR" dirty="0" err="1" smtClean="0"/>
              <a:t>Αγ</a:t>
            </a:r>
            <a:r>
              <a:rPr lang="el-GR" altLang="el-GR" dirty="0" smtClean="0"/>
              <a:t> ενεργοποιεί τα κύτταρα της </a:t>
            </a:r>
            <a:r>
              <a:rPr lang="el-GR" altLang="el-GR" dirty="0" err="1" smtClean="0"/>
              <a:t>πηκτωματώδους</a:t>
            </a:r>
            <a:r>
              <a:rPr lang="el-GR" altLang="el-GR" dirty="0" smtClean="0"/>
              <a:t> ουσίας (</a:t>
            </a:r>
            <a:r>
              <a:rPr lang="en-US" altLang="el-GR" dirty="0" smtClean="0"/>
              <a:t>SG</a:t>
            </a:r>
            <a:r>
              <a:rPr lang="el-GR" altLang="el-GR" dirty="0" smtClean="0"/>
              <a:t>)</a:t>
            </a:r>
            <a:r>
              <a:rPr lang="en-US" altLang="el-GR" dirty="0" smtClean="0"/>
              <a:t>,</a:t>
            </a:r>
            <a:r>
              <a:rPr lang="el-GR" altLang="el-GR" dirty="0" smtClean="0"/>
              <a:t> η οποία συνδεόμενη με το κατιόν σύστημα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ελέγχου και </a:t>
            </a:r>
            <a:r>
              <a:rPr lang="en-US" altLang="el-GR" dirty="0" smtClean="0"/>
              <a:t>	</a:t>
            </a:r>
            <a:r>
              <a:rPr lang="el-GR" altLang="el-GR" dirty="0" smtClean="0"/>
              <a:t>αναστολής του πόνου αναχαιτίζει τη δραστηριότητα των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επιχείλιων</a:t>
            </a:r>
            <a:r>
              <a:rPr lang="el-GR" altLang="el-GR" dirty="0" smtClean="0"/>
              <a:t> κυττάρων που διεγείρονται από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τις ίνες του πόνου </a:t>
            </a:r>
            <a:r>
              <a:rPr lang="el-GR" altLang="el-GR" dirty="0" err="1" smtClean="0"/>
              <a:t>Αδ</a:t>
            </a:r>
            <a:r>
              <a:rPr lang="el-GR" altLang="el-GR" dirty="0" smtClean="0"/>
              <a:t> &amp; </a:t>
            </a:r>
            <a:r>
              <a:rPr lang="en-US" altLang="el-GR" dirty="0" smtClean="0"/>
              <a:t>C. </a:t>
            </a:r>
          </a:p>
          <a:p>
            <a:pPr defTabSz="273050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l-GR" altLang="el-GR" dirty="0" smtClean="0"/>
              <a:t>Επίσης, η δράση των ινών </a:t>
            </a:r>
            <a:r>
              <a:rPr lang="el-GR" altLang="el-GR" dirty="0" err="1" smtClean="0"/>
              <a:t>Αβ</a:t>
            </a:r>
            <a:r>
              <a:rPr lang="el-GR" altLang="el-GR" dirty="0" smtClean="0"/>
              <a:t> &amp; </a:t>
            </a:r>
            <a:r>
              <a:rPr lang="el-GR" altLang="el-GR" dirty="0" err="1" smtClean="0"/>
              <a:t>Αγ</a:t>
            </a:r>
            <a:r>
              <a:rPr lang="el-GR" altLang="el-GR" dirty="0" smtClean="0"/>
              <a:t> ενεργοποιεί τις </a:t>
            </a:r>
            <a:r>
              <a:rPr lang="el-GR" altLang="el-GR" dirty="0" err="1" smtClean="0"/>
              <a:t>αναχαιτιστικές</a:t>
            </a:r>
            <a:r>
              <a:rPr lang="el-GR" altLang="el-GR" dirty="0"/>
              <a:t> </a:t>
            </a:r>
            <a:r>
              <a:rPr lang="el-GR" altLang="el-GR" dirty="0" smtClean="0"/>
              <a:t>συνάψεις που προβάλλουν στις ίνες του πόνου στο επίπεδο του </a:t>
            </a:r>
            <a:r>
              <a:rPr lang="el-GR" altLang="el-GR" dirty="0" err="1" smtClean="0"/>
              <a:t>οπισθιονωτιαίου</a:t>
            </a:r>
            <a:r>
              <a:rPr lang="el-GR" altLang="el-GR" dirty="0" smtClean="0"/>
              <a:t> κέρατος (πέταλα ΙΙ &amp; ΙΙΙ, </a:t>
            </a:r>
            <a:r>
              <a:rPr lang="en-US" altLang="el-GR" dirty="0" smtClean="0"/>
              <a:t>SG)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30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ΤΕΝΣ - Κλασσική </a:t>
            </a:r>
            <a:r>
              <a:rPr lang="el-GR" dirty="0" smtClean="0"/>
              <a:t>Μορφή</a:t>
            </a:r>
            <a:br>
              <a:rPr lang="el-GR" dirty="0" smtClean="0"/>
            </a:br>
            <a:r>
              <a:rPr lang="el-GR" sz="3200" dirty="0" smtClean="0"/>
              <a:t>Παράμετροι Εφαρμογής</a:t>
            </a:r>
            <a:r>
              <a:rPr lang="en-US" dirty="0" smtClean="0"/>
              <a:t> </a:t>
            </a:r>
            <a:r>
              <a:rPr lang="el-GR" baseline="-16000" dirty="0" smtClean="0"/>
              <a:t>[1/2]</a:t>
            </a:r>
            <a:endParaRPr lang="el-GR" baseline="-16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582542"/>
          </a:xfrm>
        </p:spPr>
        <p:txBody>
          <a:bodyPr/>
          <a:lstStyle/>
          <a:p>
            <a:pPr defTabSz="982663" eaLnBrk="1" hangingPunct="1">
              <a:lnSpc>
                <a:spcPct val="110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tabLst>
                <a:tab pos="1166813" algn="l"/>
                <a:tab pos="1343025" algn="l"/>
              </a:tabLst>
              <a:defRPr/>
            </a:pPr>
            <a:r>
              <a:rPr lang="el-GR" altLang="el-GR" sz="2400" b="1" dirty="0" smtClean="0"/>
              <a:t>Είδος ρεύματος: </a:t>
            </a:r>
            <a:r>
              <a:rPr lang="el-GR" altLang="el-GR" sz="2400" dirty="0" smtClean="0"/>
              <a:t>Εναλλασσόμενο</a:t>
            </a:r>
          </a:p>
          <a:p>
            <a:pPr defTabSz="982663" eaLnBrk="1" hangingPunct="1">
              <a:lnSpc>
                <a:spcPct val="110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tabLst>
                <a:tab pos="1166813" algn="l"/>
                <a:tab pos="1343025" algn="l"/>
              </a:tabLst>
              <a:defRPr/>
            </a:pPr>
            <a:r>
              <a:rPr lang="el-GR" altLang="el-GR" sz="2400" b="1" dirty="0" smtClean="0"/>
              <a:t>Μορφή παλμού: </a:t>
            </a:r>
            <a:r>
              <a:rPr lang="el-GR" altLang="el-GR" sz="2400" dirty="0" smtClean="0"/>
              <a:t>Ασύμμετρη διφασική, με θετική ορθογώνια φάση και μικρής έντασης αρνητική τριγωνική φάση.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2887828" y="3573016"/>
            <a:ext cx="3203226" cy="2960458"/>
            <a:chOff x="2699792" y="2996952"/>
            <a:chExt cx="3600400" cy="3240360"/>
          </a:xfrm>
        </p:grpSpPr>
        <p:sp>
          <p:nvSpPr>
            <p:cNvPr id="6" name="Ορθογώνιο 5"/>
            <p:cNvSpPr/>
            <p:nvPr/>
          </p:nvSpPr>
          <p:spPr>
            <a:xfrm>
              <a:off x="2699792" y="2996952"/>
              <a:ext cx="3600400" cy="32403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" name="Ευθεία γραμμή σύνδεσης 6"/>
            <p:cNvCxnSpPr/>
            <p:nvPr/>
          </p:nvCxnSpPr>
          <p:spPr>
            <a:xfrm>
              <a:off x="3419872" y="5589240"/>
              <a:ext cx="2664296" cy="0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 flipV="1">
              <a:off x="3779912" y="3284984"/>
              <a:ext cx="0" cy="2304256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>
              <a:off x="3779912" y="3284984"/>
              <a:ext cx="1296144" cy="0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5076056" y="3284984"/>
              <a:ext cx="0" cy="2304256"/>
            </a:xfrm>
            <a:prstGeom prst="line">
              <a:avLst/>
            </a:prstGeom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Ελεύθερη σχεδίαση 10"/>
            <p:cNvSpPr/>
            <p:nvPr/>
          </p:nvSpPr>
          <p:spPr>
            <a:xfrm>
              <a:off x="5081780" y="5601810"/>
              <a:ext cx="608806" cy="355600"/>
            </a:xfrm>
            <a:custGeom>
              <a:avLst/>
              <a:gdLst>
                <a:gd name="connsiteX0" fmla="*/ 5125 w 608806"/>
                <a:gd name="connsiteY0" fmla="*/ 17755 h 355600"/>
                <a:gd name="connsiteX1" fmla="*/ 5125 w 608806"/>
                <a:gd name="connsiteY1" fmla="*/ 337351 h 355600"/>
                <a:gd name="connsiteX2" fmla="*/ 58391 w 608806"/>
                <a:gd name="connsiteY2" fmla="*/ 292963 h 355600"/>
                <a:gd name="connsiteX3" fmla="*/ 324721 w 608806"/>
                <a:gd name="connsiteY3" fmla="*/ 97654 h 355600"/>
                <a:gd name="connsiteX4" fmla="*/ 608806 w 608806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806" h="355600">
                  <a:moveTo>
                    <a:pt x="5125" y="17755"/>
                  </a:moveTo>
                  <a:cubicBezTo>
                    <a:pt x="686" y="154619"/>
                    <a:pt x="-3753" y="291483"/>
                    <a:pt x="5125" y="337351"/>
                  </a:cubicBezTo>
                  <a:cubicBezTo>
                    <a:pt x="14003" y="383219"/>
                    <a:pt x="5125" y="332913"/>
                    <a:pt x="58391" y="292963"/>
                  </a:cubicBezTo>
                  <a:cubicBezTo>
                    <a:pt x="111657" y="253014"/>
                    <a:pt x="232985" y="146481"/>
                    <a:pt x="324721" y="97654"/>
                  </a:cubicBezTo>
                  <a:cubicBezTo>
                    <a:pt x="416457" y="48827"/>
                    <a:pt x="512631" y="24413"/>
                    <a:pt x="608806" y="0"/>
                  </a:cubicBezTo>
                </a:path>
              </a:pathLst>
            </a:custGeom>
            <a:noFill/>
            <a:ln w="22225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96966" y="5301208"/>
              <a:ext cx="5389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600" dirty="0" smtClean="0">
                  <a:solidFill>
                    <a:schemeClr val="accent4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 </a:t>
              </a:r>
              <a:r>
                <a:rPr lang="el-GR" sz="2600" baseline="50000" dirty="0" smtClean="0">
                  <a:solidFill>
                    <a:schemeClr val="accent4">
                      <a:lumMod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</a:t>
              </a:r>
              <a:endParaRPr lang="el-GR" sz="2600" baseline="50000" dirty="0">
                <a:solidFill>
                  <a:schemeClr val="accent4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5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22245"/>
            <a:ext cx="9144000" cy="1090531"/>
          </a:xfrm>
        </p:spPr>
        <p:txBody>
          <a:bodyPr/>
          <a:lstStyle/>
          <a:p>
            <a:r>
              <a:rPr lang="el-GR" dirty="0"/>
              <a:t>Εναλλασσόμενο Ασύμμετρο Διφασικό </a:t>
            </a:r>
            <a:r>
              <a:rPr lang="el-GR" dirty="0" smtClean="0"/>
              <a:t>Ρεύμα </a:t>
            </a:r>
            <a:r>
              <a:rPr lang="el-GR" baseline="-16000" dirty="0" smtClean="0"/>
              <a:t>[1/2]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defTabSz="622300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altLang="el-GR" sz="2400" dirty="0" smtClean="0"/>
              <a:t>Το εναλλασσόμενο ρεύμα, ανάλογα με τη συχνότητα του, είναι πολύ πιο ευχάριστα ανεκτό από τους ασθενείς σε σύγκριση με το παλμικό συνεχές, όντας το μόνο κατάλληλο για μεγάλης διάρκειας θεραπευτικές εφαρμογές.</a:t>
            </a:r>
          </a:p>
          <a:p>
            <a:pPr marL="355600" indent="0" defTabSz="622300"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70000"/>
              <a:buNone/>
              <a:defRPr/>
            </a:pPr>
            <a:r>
              <a:rPr lang="el-GR" altLang="el-GR" sz="2400" dirty="0" smtClean="0"/>
              <a:t>Όσο μεγαλύτερη είναι η συχνότητα του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εναλλασσόμενου ρεύματος, τόσο: </a:t>
            </a:r>
          </a:p>
          <a:p>
            <a:pPr marL="715963" defTabSz="622300" eaLnBrk="1" hangingPunct="1"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μικρότερη η χωρητική αντίσταση των ιστών του σώματος,</a:t>
            </a:r>
          </a:p>
          <a:p>
            <a:pPr marL="715963" defTabSz="622300" eaLnBrk="1" hangingPunct="1"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πιο εύκολη η διέλευση του ρεύματος προς την περιοχή στόχο,</a:t>
            </a:r>
          </a:p>
          <a:p>
            <a:pPr marL="715963" defTabSz="622300" eaLnBrk="1" hangingPunct="1"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μικρότερη η ενόχληση του ασθενούς κατά τη θεραπεία.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34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2245"/>
            <a:ext cx="9144000" cy="1090531"/>
          </a:xfrm>
        </p:spPr>
        <p:txBody>
          <a:bodyPr/>
          <a:lstStyle/>
          <a:p>
            <a:pPr>
              <a:defRPr/>
            </a:pPr>
            <a:r>
              <a:rPr lang="el-GR" dirty="0"/>
              <a:t>Εναλλασσόμενο Ασύμμετρο Διφασικό Ρεύμα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r>
              <a:rPr lang="el-GR" dirty="0"/>
              <a:t> </a:t>
            </a:r>
            <a:endParaRPr lang="el-GR" altLang="el-GR" dirty="0" smtClean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Κατά την εφαρμογή του εναλλασσόμενου ρεύματος, όλα τα χρησιμοποιούμενα ηλεκτρόδια (2 ανά κανάλι) είναι ενεργά.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Η επιλογή της ασύμμετρης διφασικής μορφής εξασφαλίζει τη διέγερση των μεγάλων κεντρομόλων αισθητικών ινών από την ορθογώνια φάση.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Clr>
                <a:srgbClr val="A50021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l-GR" altLang="el-GR" sz="2400" dirty="0" smtClean="0"/>
              <a:t>Η μικρής έντασης αρνητική φάση αντιρροπίζει τα χημικά αποτελέσματα της θετικής φάσης (ηλεκτρόλυση), ελαχιστοποιώντας έτσι την ενόχληση του ασθενούς κατά τη θεραπεία.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58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ΤΕΝΣ </a:t>
            </a:r>
            <a:r>
              <a:rPr lang="el-GR" dirty="0" smtClean="0"/>
              <a:t>- Κλασσική Μορφή</a:t>
            </a:r>
            <a:br>
              <a:rPr lang="el-GR" dirty="0" smtClean="0"/>
            </a:br>
            <a:r>
              <a:rPr lang="el-GR" sz="3200" dirty="0" smtClean="0"/>
              <a:t>Παράμετροι </a:t>
            </a:r>
            <a:r>
              <a:rPr lang="el-GR" sz="3200" dirty="0"/>
              <a:t>Εφαρμογής</a:t>
            </a:r>
            <a:r>
              <a:rPr lang="en-US" dirty="0"/>
              <a:t> </a:t>
            </a:r>
            <a:r>
              <a:rPr lang="el-GR" baseline="-16000" dirty="0" smtClean="0"/>
              <a:t>[2/2</a:t>
            </a:r>
            <a:r>
              <a:rPr lang="el-GR" baseline="-16000" dirty="0"/>
              <a:t>]</a:t>
            </a:r>
            <a:endParaRPr lang="el-GR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2086818"/>
            <a:ext cx="8229600" cy="4582542"/>
          </a:xfrm>
        </p:spPr>
        <p:txBody>
          <a:bodyPr/>
          <a:lstStyle/>
          <a:p>
            <a:pPr defTabSz="895350" eaLnBrk="1" hangingPunct="1">
              <a:lnSpc>
                <a:spcPct val="110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Διάρκεια Παλμού: </a:t>
            </a:r>
            <a:r>
              <a:rPr lang="el-GR" altLang="el-GR" sz="2400" dirty="0" smtClean="0"/>
              <a:t>60μ</a:t>
            </a:r>
            <a:r>
              <a:rPr lang="en-US" altLang="el-GR" sz="2400" dirty="0" smtClean="0"/>
              <a:t>sec</a:t>
            </a:r>
            <a:r>
              <a:rPr lang="el-GR" altLang="el-GR" sz="2400" dirty="0" smtClean="0"/>
              <a:t> έως 100μ</a:t>
            </a:r>
            <a:r>
              <a:rPr lang="en-US" altLang="el-GR" sz="2400" dirty="0" smtClean="0"/>
              <a:t>sec</a:t>
            </a:r>
            <a:r>
              <a:rPr lang="el-GR" altLang="el-GR" sz="2400" dirty="0" smtClean="0"/>
              <a:t>.</a:t>
            </a:r>
          </a:p>
          <a:p>
            <a:pPr defTabSz="895350" eaLnBrk="1" hangingPunct="1">
              <a:lnSpc>
                <a:spcPct val="110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Συχνότητα Ρεύματος: </a:t>
            </a:r>
            <a:r>
              <a:rPr lang="el-GR" altLang="el-GR" sz="2400" dirty="0" smtClean="0"/>
              <a:t>80</a:t>
            </a:r>
            <a:r>
              <a:rPr lang="en-US" altLang="el-GR" sz="2400" dirty="0" smtClean="0"/>
              <a:t>Hz</a:t>
            </a:r>
            <a:r>
              <a:rPr lang="el-GR" altLang="el-GR" sz="2400" dirty="0" smtClean="0"/>
              <a:t> έως 120</a:t>
            </a:r>
            <a:r>
              <a:rPr lang="en-US" altLang="el-GR" sz="2400" dirty="0" smtClean="0"/>
              <a:t>Hz (</a:t>
            </a:r>
            <a:r>
              <a:rPr lang="el-GR" altLang="el-GR" sz="2400" dirty="0" smtClean="0"/>
              <a:t>παλμοί/</a:t>
            </a:r>
            <a:r>
              <a:rPr lang="en-US" altLang="el-GR" sz="2400" dirty="0" smtClean="0"/>
              <a:t>sec)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defTabSz="895350" eaLnBrk="1" hangingPunct="1">
              <a:lnSpc>
                <a:spcPct val="110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Ένταση Ρεύματος: </a:t>
            </a:r>
            <a:r>
              <a:rPr lang="el-GR" altLang="el-GR" sz="2400" dirty="0" smtClean="0"/>
              <a:t>σχετικά</a:t>
            </a:r>
            <a:r>
              <a:rPr lang="en-US" altLang="el-GR" sz="2400" b="1" dirty="0" smtClean="0"/>
              <a:t> </a:t>
            </a:r>
            <a:r>
              <a:rPr lang="el-GR" altLang="el-GR" sz="2400" dirty="0" smtClean="0"/>
              <a:t>υψηλή (</a:t>
            </a:r>
            <a:r>
              <a:rPr lang="en-US" altLang="el-GR" sz="2400" dirty="0" smtClean="0"/>
              <a:t>2</a:t>
            </a:r>
            <a:r>
              <a:rPr lang="el-GR" altLang="el-GR" sz="2400" dirty="0" smtClean="0"/>
              <a:t>0</a:t>
            </a:r>
            <a:r>
              <a:rPr lang="en-US" altLang="el-GR" sz="2400" dirty="0" smtClean="0"/>
              <a:t>mA -</a:t>
            </a:r>
            <a:r>
              <a:rPr lang="el-GR" altLang="el-GR" sz="2400" dirty="0" smtClean="0"/>
              <a:t> 40</a:t>
            </a:r>
            <a:r>
              <a:rPr lang="en-US" altLang="el-GR" sz="2400" dirty="0" smtClean="0"/>
              <a:t>mA</a:t>
            </a:r>
            <a:r>
              <a:rPr lang="el-GR" altLang="el-GR" sz="2400" dirty="0" smtClean="0"/>
              <a:t>)</a:t>
            </a:r>
            <a:r>
              <a:rPr lang="en-US" altLang="el-GR" sz="2400" dirty="0" smtClean="0"/>
              <a:t>,</a:t>
            </a:r>
            <a:r>
              <a:rPr lang="el-GR" altLang="el-GR" sz="2400" dirty="0" smtClean="0"/>
              <a:t> αλλά χωρίς να προκαλείται μυϊκή συστολή.</a:t>
            </a:r>
          </a:p>
          <a:p>
            <a:pPr defTabSz="895350" eaLnBrk="1" hangingPunct="1">
              <a:lnSpc>
                <a:spcPct val="110000"/>
              </a:lnSpc>
              <a:spcBef>
                <a:spcPts val="18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l-GR" altLang="el-GR" sz="2400" b="1" dirty="0" smtClean="0"/>
              <a:t>Διάρκεια Θεραπείας: </a:t>
            </a:r>
            <a:r>
              <a:rPr lang="el-GR" altLang="el-GR" sz="2400" dirty="0" smtClean="0"/>
              <a:t>15 έως 30 λεπτά.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65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_GP_HL1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o-opistho_simeiomata">
  <a:themeElements>
    <a:clrScheme name="Προσαρμοσμένο 2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plate_GP_HL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template_GP_HL1</Template>
  <TotalTime>206</TotalTime>
  <Words>2157</Words>
  <Application>Microsoft Office PowerPoint</Application>
  <PresentationFormat>Προβολή στην οθόνη (4:3)</PresentationFormat>
  <Paragraphs>233</Paragraphs>
  <Slides>43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43</vt:i4>
      </vt:variant>
    </vt:vector>
  </HeadingPairs>
  <TitlesOfParts>
    <vt:vector size="47" baseType="lpstr">
      <vt:lpstr>template_GP_HL1</vt:lpstr>
      <vt:lpstr>exo-opistho_simeiomata</vt:lpstr>
      <vt:lpstr>OC_template_updated</vt:lpstr>
      <vt:lpstr>template_GP_HL</vt:lpstr>
      <vt:lpstr>Ηλεκτροθεραπεία (Θ) </vt:lpstr>
      <vt:lpstr>Θεματική Ενότητα 6</vt:lpstr>
      <vt:lpstr>Εφαρμογές ΤΕΝΣ Κλασσική Μορφή</vt:lpstr>
      <vt:lpstr>Διαδερμικός Ηλεκτρικός Νευρικός Ερεθισμός – ΤΕΝΣ –  [1/2]</vt:lpstr>
      <vt:lpstr>Διαδερμικός Ηλεκτρικός Νευρικός Ερεθισμός – ΤΕΝΣ –  [2/2]</vt:lpstr>
      <vt:lpstr>ΤΕΝΣ - Κλασσική Μορφή Παράμετροι Εφαρμογής [1/2]</vt:lpstr>
      <vt:lpstr>Εναλλασσόμενο Ασύμμετρο Διφασικό Ρεύμα [1/2] </vt:lpstr>
      <vt:lpstr>Εναλλασσόμενο Ασύμμετρο Διφασικό Ρεύμα [2/2] </vt:lpstr>
      <vt:lpstr>ΤΕΝΣ - Κλασσική Μορφή Παράμετροι Εφαρμογής [2/2]</vt:lpstr>
      <vt:lpstr>Διάρκεια Παλμού</vt:lpstr>
      <vt:lpstr>Συχνότητα Ρεύματος</vt:lpstr>
      <vt:lpstr>Ένταση Ρεύματος</vt:lpstr>
      <vt:lpstr>ΤΕΝΣ - Κλασσική Μορφή Ενδείξεις – Εφαρμογές [1/2]</vt:lpstr>
      <vt:lpstr>ΤΕΝΣ - Κλασσική Μορφή Ενδείξεις – Εφαρμογές [2/2]</vt:lpstr>
      <vt:lpstr>ΤΕΝΣ  Εφαρμογή Modulation [1/2] </vt:lpstr>
      <vt:lpstr>ΤΕΝΣ  Εφαρμογή Modulation [2/2] </vt:lpstr>
      <vt:lpstr>Παρουσίαση του PowerPoint</vt:lpstr>
      <vt:lpstr>   ΤΕΝΣ - Ηλεκτροβελονισμός</vt:lpstr>
      <vt:lpstr>ΤΕΝΣ – Ηλεκτροβελονισμός Παράμετροι Εφαρμογής [1/2]</vt:lpstr>
      <vt:lpstr>    ΤΕΝΣ – Ηλεκτροβελονισμός</vt:lpstr>
      <vt:lpstr>ΤΕΝΣ – Ηλεκτροβελονισμός Παράμετροι Εφαρμογής [2/2]</vt:lpstr>
      <vt:lpstr>ΤΕΝΣ – Ηλεκτροβελονισμός Ενδείξεις - Εφαρμογές</vt:lpstr>
      <vt:lpstr>Εφαρμογή ΤΕΝΣ Τοποθέτηση Ηλεκτροδίων</vt:lpstr>
      <vt:lpstr>ΤΕΝΣ Τοποθέτηση Ηλεκτροδίων [1/2]</vt:lpstr>
      <vt:lpstr>ΤΕΝΣ Ειδικά Σημεία Τοποθέτησης Ηλεκτροδίων</vt:lpstr>
      <vt:lpstr>ΤΕΝΣ Τοποθέτηση Ηλεκτροδίων [2/2]</vt:lpstr>
      <vt:lpstr>ΤΕΝΣ Τεχνικές Διάταξης των Ηλεκτροδίων</vt:lpstr>
      <vt:lpstr>Εφαρμογή ΤΕΝΣ Παραδείγματα Τοποθέτησης Ηλεκτροδίων</vt:lpstr>
      <vt:lpstr>Εφαρμογή Box  Θλάση Δικέφαλου Μηριαίου</vt:lpstr>
      <vt:lpstr>Σταυρωτή διάταξη  Θλάση Δικέφαλου Μηριαίου</vt:lpstr>
      <vt:lpstr>Εφαρμογή Box  Πρόσθιος Πόνος στο Γόνατο</vt:lpstr>
      <vt:lpstr>Διάταξη Διέλευσης  Χαμηλή Ομόπλευρη Οσφυαλγία</vt:lpstr>
      <vt:lpstr>Διάταξη Διέλευσης  Ομόπλευρη Οσφυοϊσχιαλγία</vt:lpstr>
      <vt:lpstr>Αυχενοβραχιόνιο Σύνδρομο</vt:lpstr>
      <vt:lpstr> Προτεινόμενη Βιβλιογραφία [1/2]</vt:lpstr>
      <vt:lpstr> Προτεινόμενη Βιβλιογραφία [2/2]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Ηλεκτροθεραπεία</dc:title>
  <dc:creator>opencourses@teiath.gr</dc:creator>
  <cp:lastModifiedBy>fkaram2</cp:lastModifiedBy>
  <cp:revision>35</cp:revision>
  <dcterms:created xsi:type="dcterms:W3CDTF">2014-04-01T14:50:08Z</dcterms:created>
  <dcterms:modified xsi:type="dcterms:W3CDTF">2015-05-20T08:21:03Z</dcterms:modified>
</cp:coreProperties>
</file>