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Lst>
  <p:notesMasterIdLst>
    <p:notesMasterId r:id="rId138"/>
  </p:notesMasterIdLst>
  <p:handoutMasterIdLst>
    <p:handoutMasterId r:id="rId139"/>
  </p:handoutMasterIdLst>
  <p:sldIdLst>
    <p:sldId id="256" r:id="rId3"/>
    <p:sldId id="408" r:id="rId4"/>
    <p:sldId id="409" r:id="rId5"/>
    <p:sldId id="410" r:id="rId6"/>
    <p:sldId id="411" r:id="rId7"/>
    <p:sldId id="412" r:id="rId8"/>
    <p:sldId id="413" r:id="rId9"/>
    <p:sldId id="414" r:id="rId10"/>
    <p:sldId id="415" r:id="rId11"/>
    <p:sldId id="416" r:id="rId12"/>
    <p:sldId id="417" r:id="rId13"/>
    <p:sldId id="418" r:id="rId14"/>
    <p:sldId id="419" r:id="rId15"/>
    <p:sldId id="420" r:id="rId16"/>
    <p:sldId id="421" r:id="rId17"/>
    <p:sldId id="422" r:id="rId18"/>
    <p:sldId id="423" r:id="rId19"/>
    <p:sldId id="424" r:id="rId20"/>
    <p:sldId id="425" r:id="rId21"/>
    <p:sldId id="426" r:id="rId22"/>
    <p:sldId id="427" r:id="rId23"/>
    <p:sldId id="428" r:id="rId24"/>
    <p:sldId id="429" r:id="rId25"/>
    <p:sldId id="430" r:id="rId26"/>
    <p:sldId id="431" r:id="rId27"/>
    <p:sldId id="432" r:id="rId28"/>
    <p:sldId id="433" r:id="rId29"/>
    <p:sldId id="434" r:id="rId30"/>
    <p:sldId id="435" r:id="rId31"/>
    <p:sldId id="436" r:id="rId32"/>
    <p:sldId id="437" r:id="rId33"/>
    <p:sldId id="438" r:id="rId34"/>
    <p:sldId id="439" r:id="rId35"/>
    <p:sldId id="440" r:id="rId36"/>
    <p:sldId id="441" r:id="rId37"/>
    <p:sldId id="442" r:id="rId38"/>
    <p:sldId id="443" r:id="rId39"/>
    <p:sldId id="444" r:id="rId40"/>
    <p:sldId id="445" r:id="rId41"/>
    <p:sldId id="446" r:id="rId42"/>
    <p:sldId id="447" r:id="rId43"/>
    <p:sldId id="448" r:id="rId44"/>
    <p:sldId id="449" r:id="rId45"/>
    <p:sldId id="450" r:id="rId46"/>
    <p:sldId id="451" r:id="rId47"/>
    <p:sldId id="452" r:id="rId48"/>
    <p:sldId id="453" r:id="rId49"/>
    <p:sldId id="454" r:id="rId50"/>
    <p:sldId id="455" r:id="rId51"/>
    <p:sldId id="456" r:id="rId52"/>
    <p:sldId id="457" r:id="rId53"/>
    <p:sldId id="458" r:id="rId54"/>
    <p:sldId id="459" r:id="rId55"/>
    <p:sldId id="460" r:id="rId56"/>
    <p:sldId id="461" r:id="rId57"/>
    <p:sldId id="462" r:id="rId58"/>
    <p:sldId id="463" r:id="rId59"/>
    <p:sldId id="464" r:id="rId60"/>
    <p:sldId id="465" r:id="rId61"/>
    <p:sldId id="466" r:id="rId62"/>
    <p:sldId id="467" r:id="rId63"/>
    <p:sldId id="468" r:id="rId64"/>
    <p:sldId id="469" r:id="rId65"/>
    <p:sldId id="470" r:id="rId66"/>
    <p:sldId id="471" r:id="rId67"/>
    <p:sldId id="472" r:id="rId68"/>
    <p:sldId id="473" r:id="rId69"/>
    <p:sldId id="474" r:id="rId70"/>
    <p:sldId id="475" r:id="rId71"/>
    <p:sldId id="476" r:id="rId72"/>
    <p:sldId id="477" r:id="rId73"/>
    <p:sldId id="478" r:id="rId74"/>
    <p:sldId id="479" r:id="rId75"/>
    <p:sldId id="480" r:id="rId76"/>
    <p:sldId id="481" r:id="rId77"/>
    <p:sldId id="482" r:id="rId78"/>
    <p:sldId id="483" r:id="rId79"/>
    <p:sldId id="484" r:id="rId80"/>
    <p:sldId id="485" r:id="rId81"/>
    <p:sldId id="486" r:id="rId82"/>
    <p:sldId id="487" r:id="rId83"/>
    <p:sldId id="488" r:id="rId84"/>
    <p:sldId id="489" r:id="rId85"/>
    <p:sldId id="490" r:id="rId86"/>
    <p:sldId id="491" r:id="rId87"/>
    <p:sldId id="492" r:id="rId88"/>
    <p:sldId id="493" r:id="rId89"/>
    <p:sldId id="494" r:id="rId90"/>
    <p:sldId id="495" r:id="rId91"/>
    <p:sldId id="496" r:id="rId92"/>
    <p:sldId id="497" r:id="rId93"/>
    <p:sldId id="498" r:id="rId94"/>
    <p:sldId id="499" r:id="rId95"/>
    <p:sldId id="500" r:id="rId96"/>
    <p:sldId id="501" r:id="rId97"/>
    <p:sldId id="502" r:id="rId98"/>
    <p:sldId id="503" r:id="rId99"/>
    <p:sldId id="504" r:id="rId100"/>
    <p:sldId id="505" r:id="rId101"/>
    <p:sldId id="506" r:id="rId102"/>
    <p:sldId id="507" r:id="rId103"/>
    <p:sldId id="508" r:id="rId104"/>
    <p:sldId id="509" r:id="rId105"/>
    <p:sldId id="510" r:id="rId106"/>
    <p:sldId id="511" r:id="rId107"/>
    <p:sldId id="512" r:id="rId108"/>
    <p:sldId id="513" r:id="rId109"/>
    <p:sldId id="514" r:id="rId110"/>
    <p:sldId id="515" r:id="rId111"/>
    <p:sldId id="516" r:id="rId112"/>
    <p:sldId id="517" r:id="rId113"/>
    <p:sldId id="518" r:id="rId114"/>
    <p:sldId id="519" r:id="rId115"/>
    <p:sldId id="520" r:id="rId116"/>
    <p:sldId id="521" r:id="rId117"/>
    <p:sldId id="522" r:id="rId118"/>
    <p:sldId id="523" r:id="rId119"/>
    <p:sldId id="524" r:id="rId120"/>
    <p:sldId id="525" r:id="rId121"/>
    <p:sldId id="526" r:id="rId122"/>
    <p:sldId id="527" r:id="rId123"/>
    <p:sldId id="528" r:id="rId124"/>
    <p:sldId id="529" r:id="rId125"/>
    <p:sldId id="530" r:id="rId126"/>
    <p:sldId id="531" r:id="rId127"/>
    <p:sldId id="532" r:id="rId128"/>
    <p:sldId id="533" r:id="rId129"/>
    <p:sldId id="257" r:id="rId130"/>
    <p:sldId id="262" r:id="rId131"/>
    <p:sldId id="264" r:id="rId132"/>
    <p:sldId id="397" r:id="rId133"/>
    <p:sldId id="398" r:id="rId134"/>
    <p:sldId id="266" r:id="rId135"/>
    <p:sldId id="407" r:id="rId136"/>
    <p:sldId id="261" r:id="rId137"/>
  </p:sldIdLst>
  <p:sldSz cx="9144000" cy="6858000" type="screen4x3"/>
  <p:notesSz cx="7104063" cy="10234613"/>
  <p:custDataLst>
    <p:tags r:id="rId140"/>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82"/>
    <a:srgbClr val="820000"/>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5" autoAdjust="0"/>
    <p:restoredTop sz="92229" autoAdjust="0"/>
  </p:normalViewPr>
  <p:slideViewPr>
    <p:cSldViewPr>
      <p:cViewPr varScale="1">
        <p:scale>
          <a:sx n="104" d="100"/>
          <a:sy n="104" d="100"/>
        </p:scale>
        <p:origin x="-1914"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handoutMaster" Target="handoutMasters/handout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4/9/2015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4/9/2015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17</a:t>
            </a:fld>
            <a:endParaRPr lang="el-GR" dirty="0">
              <a:solidFill>
                <a:prstClr val="black"/>
              </a:solidFill>
            </a:endParaRPr>
          </a:p>
        </p:txBody>
      </p:sp>
    </p:spTree>
    <p:extLst>
      <p:ext uri="{BB962C8B-B14F-4D97-AF65-F5344CB8AC3E}">
        <p14:creationId xmlns:p14="http://schemas.microsoft.com/office/powerpoint/2010/main" val="2234709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18</a:t>
            </a:fld>
            <a:endParaRPr lang="el-GR" dirty="0">
              <a:solidFill>
                <a:prstClr val="black"/>
              </a:solidFill>
            </a:endParaRPr>
          </a:p>
        </p:txBody>
      </p:sp>
    </p:spTree>
    <p:extLst>
      <p:ext uri="{BB962C8B-B14F-4D97-AF65-F5344CB8AC3E}">
        <p14:creationId xmlns:p14="http://schemas.microsoft.com/office/powerpoint/2010/main" val="4065278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19</a:t>
            </a:fld>
            <a:endParaRPr lang="el-GR" dirty="0">
              <a:solidFill>
                <a:prstClr val="black"/>
              </a:solidFill>
            </a:endParaRPr>
          </a:p>
        </p:txBody>
      </p:sp>
    </p:spTree>
    <p:extLst>
      <p:ext uri="{BB962C8B-B14F-4D97-AF65-F5344CB8AC3E}">
        <p14:creationId xmlns:p14="http://schemas.microsoft.com/office/powerpoint/2010/main" val="789579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22</a:t>
            </a:fld>
            <a:endParaRPr lang="el-GR" dirty="0">
              <a:solidFill>
                <a:prstClr val="black"/>
              </a:solidFill>
            </a:endParaRPr>
          </a:p>
        </p:txBody>
      </p:sp>
    </p:spTree>
    <p:extLst>
      <p:ext uri="{BB962C8B-B14F-4D97-AF65-F5344CB8AC3E}">
        <p14:creationId xmlns:p14="http://schemas.microsoft.com/office/powerpoint/2010/main" val="384682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23</a:t>
            </a:fld>
            <a:endParaRPr lang="el-GR" dirty="0">
              <a:solidFill>
                <a:prstClr val="black"/>
              </a:solidFill>
            </a:endParaRPr>
          </a:p>
        </p:txBody>
      </p:sp>
    </p:spTree>
    <p:extLst>
      <p:ext uri="{BB962C8B-B14F-4D97-AF65-F5344CB8AC3E}">
        <p14:creationId xmlns:p14="http://schemas.microsoft.com/office/powerpoint/2010/main" val="2969099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25</a:t>
            </a:fld>
            <a:endParaRPr lang="el-GR" dirty="0">
              <a:solidFill>
                <a:prstClr val="black"/>
              </a:solidFill>
            </a:endParaRPr>
          </a:p>
        </p:txBody>
      </p:sp>
    </p:spTree>
    <p:extLst>
      <p:ext uri="{BB962C8B-B14F-4D97-AF65-F5344CB8AC3E}">
        <p14:creationId xmlns:p14="http://schemas.microsoft.com/office/powerpoint/2010/main" val="499604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30</a:t>
            </a:fld>
            <a:endParaRPr lang="el-GR" dirty="0">
              <a:solidFill>
                <a:prstClr val="black"/>
              </a:solidFill>
            </a:endParaRPr>
          </a:p>
        </p:txBody>
      </p:sp>
    </p:spTree>
    <p:extLst>
      <p:ext uri="{BB962C8B-B14F-4D97-AF65-F5344CB8AC3E}">
        <p14:creationId xmlns:p14="http://schemas.microsoft.com/office/powerpoint/2010/main" val="4220724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31</a:t>
            </a:fld>
            <a:endParaRPr lang="el-GR" dirty="0">
              <a:solidFill>
                <a:prstClr val="black"/>
              </a:solidFill>
            </a:endParaRPr>
          </a:p>
        </p:txBody>
      </p:sp>
    </p:spTree>
    <p:extLst>
      <p:ext uri="{BB962C8B-B14F-4D97-AF65-F5344CB8AC3E}">
        <p14:creationId xmlns:p14="http://schemas.microsoft.com/office/powerpoint/2010/main" val="2939761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32</a:t>
            </a:fld>
            <a:endParaRPr lang="el-GR" dirty="0">
              <a:solidFill>
                <a:prstClr val="black"/>
              </a:solidFill>
            </a:endParaRPr>
          </a:p>
        </p:txBody>
      </p:sp>
    </p:spTree>
    <p:extLst>
      <p:ext uri="{BB962C8B-B14F-4D97-AF65-F5344CB8AC3E}">
        <p14:creationId xmlns:p14="http://schemas.microsoft.com/office/powerpoint/2010/main" val="1366658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34</a:t>
            </a:fld>
            <a:endParaRPr lang="el-GR" dirty="0">
              <a:solidFill>
                <a:prstClr val="black"/>
              </a:solidFill>
            </a:endParaRPr>
          </a:p>
        </p:txBody>
      </p:sp>
    </p:spTree>
    <p:extLst>
      <p:ext uri="{BB962C8B-B14F-4D97-AF65-F5344CB8AC3E}">
        <p14:creationId xmlns:p14="http://schemas.microsoft.com/office/powerpoint/2010/main" val="1643989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a:t>
            </a:fld>
            <a:endParaRPr lang="el-GR" dirty="0">
              <a:solidFill>
                <a:prstClr val="black"/>
              </a:solidFill>
            </a:endParaRPr>
          </a:p>
        </p:txBody>
      </p:sp>
    </p:spTree>
    <p:extLst>
      <p:ext uri="{BB962C8B-B14F-4D97-AF65-F5344CB8AC3E}">
        <p14:creationId xmlns:p14="http://schemas.microsoft.com/office/powerpoint/2010/main" val="339259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35</a:t>
            </a:fld>
            <a:endParaRPr lang="el-GR" dirty="0">
              <a:solidFill>
                <a:prstClr val="black"/>
              </a:solidFill>
            </a:endParaRPr>
          </a:p>
        </p:txBody>
      </p:sp>
    </p:spTree>
    <p:extLst>
      <p:ext uri="{BB962C8B-B14F-4D97-AF65-F5344CB8AC3E}">
        <p14:creationId xmlns:p14="http://schemas.microsoft.com/office/powerpoint/2010/main" val="2858753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36</a:t>
            </a:fld>
            <a:endParaRPr lang="el-GR" dirty="0">
              <a:solidFill>
                <a:prstClr val="black"/>
              </a:solidFill>
            </a:endParaRPr>
          </a:p>
        </p:txBody>
      </p:sp>
    </p:spTree>
    <p:extLst>
      <p:ext uri="{BB962C8B-B14F-4D97-AF65-F5344CB8AC3E}">
        <p14:creationId xmlns:p14="http://schemas.microsoft.com/office/powerpoint/2010/main" val="3550711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37</a:t>
            </a:fld>
            <a:endParaRPr lang="el-GR" dirty="0">
              <a:solidFill>
                <a:prstClr val="black"/>
              </a:solidFill>
            </a:endParaRPr>
          </a:p>
        </p:txBody>
      </p:sp>
    </p:spTree>
    <p:extLst>
      <p:ext uri="{BB962C8B-B14F-4D97-AF65-F5344CB8AC3E}">
        <p14:creationId xmlns:p14="http://schemas.microsoft.com/office/powerpoint/2010/main" val="4054532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38</a:t>
            </a:fld>
            <a:endParaRPr lang="el-GR" dirty="0">
              <a:solidFill>
                <a:prstClr val="black"/>
              </a:solidFill>
            </a:endParaRPr>
          </a:p>
        </p:txBody>
      </p:sp>
    </p:spTree>
    <p:extLst>
      <p:ext uri="{BB962C8B-B14F-4D97-AF65-F5344CB8AC3E}">
        <p14:creationId xmlns:p14="http://schemas.microsoft.com/office/powerpoint/2010/main" val="1594406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42</a:t>
            </a:fld>
            <a:endParaRPr lang="el-GR" dirty="0">
              <a:solidFill>
                <a:prstClr val="black"/>
              </a:solidFill>
            </a:endParaRPr>
          </a:p>
        </p:txBody>
      </p:sp>
    </p:spTree>
    <p:extLst>
      <p:ext uri="{BB962C8B-B14F-4D97-AF65-F5344CB8AC3E}">
        <p14:creationId xmlns:p14="http://schemas.microsoft.com/office/powerpoint/2010/main" val="3567367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46</a:t>
            </a:fld>
            <a:endParaRPr lang="el-GR" dirty="0">
              <a:solidFill>
                <a:prstClr val="black"/>
              </a:solidFill>
            </a:endParaRPr>
          </a:p>
        </p:txBody>
      </p:sp>
    </p:spTree>
    <p:extLst>
      <p:ext uri="{BB962C8B-B14F-4D97-AF65-F5344CB8AC3E}">
        <p14:creationId xmlns:p14="http://schemas.microsoft.com/office/powerpoint/2010/main" val="1339505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50</a:t>
            </a:fld>
            <a:endParaRPr lang="el-GR" dirty="0">
              <a:solidFill>
                <a:prstClr val="black"/>
              </a:solidFill>
            </a:endParaRPr>
          </a:p>
        </p:txBody>
      </p:sp>
    </p:spTree>
    <p:extLst>
      <p:ext uri="{BB962C8B-B14F-4D97-AF65-F5344CB8AC3E}">
        <p14:creationId xmlns:p14="http://schemas.microsoft.com/office/powerpoint/2010/main" val="2250872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52</a:t>
            </a:fld>
            <a:endParaRPr lang="el-GR" dirty="0">
              <a:solidFill>
                <a:prstClr val="black"/>
              </a:solidFill>
            </a:endParaRPr>
          </a:p>
        </p:txBody>
      </p:sp>
    </p:spTree>
    <p:extLst>
      <p:ext uri="{BB962C8B-B14F-4D97-AF65-F5344CB8AC3E}">
        <p14:creationId xmlns:p14="http://schemas.microsoft.com/office/powerpoint/2010/main" val="4007163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55</a:t>
            </a:fld>
            <a:endParaRPr lang="el-GR" dirty="0">
              <a:solidFill>
                <a:prstClr val="black"/>
              </a:solidFill>
            </a:endParaRPr>
          </a:p>
        </p:txBody>
      </p:sp>
    </p:spTree>
    <p:extLst>
      <p:ext uri="{BB962C8B-B14F-4D97-AF65-F5344CB8AC3E}">
        <p14:creationId xmlns:p14="http://schemas.microsoft.com/office/powerpoint/2010/main" val="3721476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63</a:t>
            </a:fld>
            <a:endParaRPr lang="el-GR" dirty="0">
              <a:solidFill>
                <a:prstClr val="black"/>
              </a:solidFill>
            </a:endParaRPr>
          </a:p>
        </p:txBody>
      </p:sp>
    </p:spTree>
    <p:extLst>
      <p:ext uri="{BB962C8B-B14F-4D97-AF65-F5344CB8AC3E}">
        <p14:creationId xmlns:p14="http://schemas.microsoft.com/office/powerpoint/2010/main" val="198155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a:t>
            </a:fld>
            <a:endParaRPr lang="el-GR" dirty="0">
              <a:solidFill>
                <a:prstClr val="black"/>
              </a:solidFill>
            </a:endParaRPr>
          </a:p>
        </p:txBody>
      </p:sp>
    </p:spTree>
    <p:extLst>
      <p:ext uri="{BB962C8B-B14F-4D97-AF65-F5344CB8AC3E}">
        <p14:creationId xmlns:p14="http://schemas.microsoft.com/office/powerpoint/2010/main" val="574682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65</a:t>
            </a:fld>
            <a:endParaRPr lang="el-GR" dirty="0">
              <a:solidFill>
                <a:prstClr val="black"/>
              </a:solidFill>
            </a:endParaRPr>
          </a:p>
        </p:txBody>
      </p:sp>
    </p:spTree>
    <p:extLst>
      <p:ext uri="{BB962C8B-B14F-4D97-AF65-F5344CB8AC3E}">
        <p14:creationId xmlns:p14="http://schemas.microsoft.com/office/powerpoint/2010/main" val="1177507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73</a:t>
            </a:fld>
            <a:endParaRPr lang="el-GR" dirty="0">
              <a:solidFill>
                <a:prstClr val="black"/>
              </a:solidFill>
            </a:endParaRPr>
          </a:p>
        </p:txBody>
      </p:sp>
    </p:spTree>
    <p:extLst>
      <p:ext uri="{BB962C8B-B14F-4D97-AF65-F5344CB8AC3E}">
        <p14:creationId xmlns:p14="http://schemas.microsoft.com/office/powerpoint/2010/main" val="2441165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74</a:t>
            </a:fld>
            <a:endParaRPr lang="el-GR" dirty="0">
              <a:solidFill>
                <a:prstClr val="black"/>
              </a:solidFill>
            </a:endParaRPr>
          </a:p>
        </p:txBody>
      </p:sp>
    </p:spTree>
    <p:extLst>
      <p:ext uri="{BB962C8B-B14F-4D97-AF65-F5344CB8AC3E}">
        <p14:creationId xmlns:p14="http://schemas.microsoft.com/office/powerpoint/2010/main" val="680573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75</a:t>
            </a:fld>
            <a:endParaRPr lang="el-GR" dirty="0">
              <a:solidFill>
                <a:prstClr val="black"/>
              </a:solidFill>
            </a:endParaRPr>
          </a:p>
        </p:txBody>
      </p:sp>
    </p:spTree>
    <p:extLst>
      <p:ext uri="{BB962C8B-B14F-4D97-AF65-F5344CB8AC3E}">
        <p14:creationId xmlns:p14="http://schemas.microsoft.com/office/powerpoint/2010/main" val="4000691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76</a:t>
            </a:fld>
            <a:endParaRPr lang="el-GR"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77</a:t>
            </a:fld>
            <a:endParaRPr lang="el-GR" dirty="0">
              <a:solidFill>
                <a:prstClr val="black"/>
              </a:solidFill>
            </a:endParaRPr>
          </a:p>
        </p:txBody>
      </p:sp>
    </p:spTree>
    <p:extLst>
      <p:ext uri="{BB962C8B-B14F-4D97-AF65-F5344CB8AC3E}">
        <p14:creationId xmlns:p14="http://schemas.microsoft.com/office/powerpoint/2010/main" val="1603793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79</a:t>
            </a:fld>
            <a:endParaRPr lang="el-GR" dirty="0">
              <a:solidFill>
                <a:prstClr val="black"/>
              </a:solidFill>
            </a:endParaRPr>
          </a:p>
        </p:txBody>
      </p:sp>
    </p:spTree>
    <p:extLst>
      <p:ext uri="{BB962C8B-B14F-4D97-AF65-F5344CB8AC3E}">
        <p14:creationId xmlns:p14="http://schemas.microsoft.com/office/powerpoint/2010/main" val="3333482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80</a:t>
            </a:fld>
            <a:endParaRPr lang="el-GR" dirty="0">
              <a:solidFill>
                <a:prstClr val="black"/>
              </a:solidFill>
            </a:endParaRPr>
          </a:p>
        </p:txBody>
      </p:sp>
    </p:spTree>
    <p:extLst>
      <p:ext uri="{BB962C8B-B14F-4D97-AF65-F5344CB8AC3E}">
        <p14:creationId xmlns:p14="http://schemas.microsoft.com/office/powerpoint/2010/main" val="2651271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81</a:t>
            </a:fld>
            <a:endParaRPr lang="el-GR" dirty="0">
              <a:solidFill>
                <a:prstClr val="black"/>
              </a:solidFill>
            </a:endParaRPr>
          </a:p>
        </p:txBody>
      </p:sp>
    </p:spTree>
    <p:extLst>
      <p:ext uri="{BB962C8B-B14F-4D97-AF65-F5344CB8AC3E}">
        <p14:creationId xmlns:p14="http://schemas.microsoft.com/office/powerpoint/2010/main" val="2651271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82</a:t>
            </a:fld>
            <a:endParaRPr lang="el-GR" dirty="0">
              <a:solidFill>
                <a:prstClr val="black"/>
              </a:solidFill>
            </a:endParaRPr>
          </a:p>
        </p:txBody>
      </p:sp>
    </p:spTree>
    <p:extLst>
      <p:ext uri="{BB962C8B-B14F-4D97-AF65-F5344CB8AC3E}">
        <p14:creationId xmlns:p14="http://schemas.microsoft.com/office/powerpoint/2010/main" val="2815514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a:t>
            </a:fld>
            <a:endParaRPr lang="el-GR" dirty="0">
              <a:solidFill>
                <a:prstClr val="black"/>
              </a:solidFill>
            </a:endParaRPr>
          </a:p>
        </p:txBody>
      </p:sp>
    </p:spTree>
    <p:extLst>
      <p:ext uri="{BB962C8B-B14F-4D97-AF65-F5344CB8AC3E}">
        <p14:creationId xmlns:p14="http://schemas.microsoft.com/office/powerpoint/2010/main" val="37964397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83</a:t>
            </a:fld>
            <a:endParaRPr lang="el-GR" dirty="0">
              <a:solidFill>
                <a:prstClr val="black"/>
              </a:solidFill>
            </a:endParaRPr>
          </a:p>
        </p:txBody>
      </p:sp>
    </p:spTree>
    <p:extLst>
      <p:ext uri="{BB962C8B-B14F-4D97-AF65-F5344CB8AC3E}">
        <p14:creationId xmlns:p14="http://schemas.microsoft.com/office/powerpoint/2010/main" val="2502639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85</a:t>
            </a:fld>
            <a:endParaRPr lang="el-GR" dirty="0">
              <a:solidFill>
                <a:prstClr val="black"/>
              </a:solidFill>
            </a:endParaRPr>
          </a:p>
        </p:txBody>
      </p:sp>
    </p:spTree>
    <p:extLst>
      <p:ext uri="{BB962C8B-B14F-4D97-AF65-F5344CB8AC3E}">
        <p14:creationId xmlns:p14="http://schemas.microsoft.com/office/powerpoint/2010/main" val="15955259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86</a:t>
            </a:fld>
            <a:endParaRPr lang="el-GR" dirty="0">
              <a:solidFill>
                <a:prstClr val="black"/>
              </a:solidFill>
            </a:endParaRPr>
          </a:p>
        </p:txBody>
      </p:sp>
    </p:spTree>
    <p:extLst>
      <p:ext uri="{BB962C8B-B14F-4D97-AF65-F5344CB8AC3E}">
        <p14:creationId xmlns:p14="http://schemas.microsoft.com/office/powerpoint/2010/main" val="172699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89</a:t>
            </a:fld>
            <a:endParaRPr lang="el-GR" dirty="0">
              <a:solidFill>
                <a:prstClr val="black"/>
              </a:solidFill>
            </a:endParaRPr>
          </a:p>
        </p:txBody>
      </p:sp>
    </p:spTree>
    <p:extLst>
      <p:ext uri="{BB962C8B-B14F-4D97-AF65-F5344CB8AC3E}">
        <p14:creationId xmlns:p14="http://schemas.microsoft.com/office/powerpoint/2010/main" val="2844604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90</a:t>
            </a:fld>
            <a:endParaRPr lang="el-GR">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91</a:t>
            </a:fld>
            <a:endParaRPr lang="el-GR">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92</a:t>
            </a:fld>
            <a:endParaRPr lang="el-GR" dirty="0">
              <a:solidFill>
                <a:prstClr val="black"/>
              </a:solidFill>
            </a:endParaRPr>
          </a:p>
        </p:txBody>
      </p:sp>
    </p:spTree>
    <p:extLst>
      <p:ext uri="{BB962C8B-B14F-4D97-AF65-F5344CB8AC3E}">
        <p14:creationId xmlns:p14="http://schemas.microsoft.com/office/powerpoint/2010/main" val="1893398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93</a:t>
            </a:fld>
            <a:endParaRPr lang="el-GR" dirty="0">
              <a:solidFill>
                <a:prstClr val="black"/>
              </a:solidFill>
            </a:endParaRPr>
          </a:p>
        </p:txBody>
      </p:sp>
    </p:spTree>
    <p:extLst>
      <p:ext uri="{BB962C8B-B14F-4D97-AF65-F5344CB8AC3E}">
        <p14:creationId xmlns:p14="http://schemas.microsoft.com/office/powerpoint/2010/main" val="21232860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99</a:t>
            </a:fld>
            <a:endParaRPr lang="el-GR" dirty="0">
              <a:solidFill>
                <a:prstClr val="black"/>
              </a:solidFill>
            </a:endParaRPr>
          </a:p>
        </p:txBody>
      </p:sp>
    </p:spTree>
    <p:extLst>
      <p:ext uri="{BB962C8B-B14F-4D97-AF65-F5344CB8AC3E}">
        <p14:creationId xmlns:p14="http://schemas.microsoft.com/office/powerpoint/2010/main" val="3450924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102</a:t>
            </a:fld>
            <a:endParaRPr lang="el-GR" dirty="0">
              <a:solidFill>
                <a:prstClr val="black"/>
              </a:solidFill>
            </a:endParaRPr>
          </a:p>
        </p:txBody>
      </p:sp>
    </p:spTree>
    <p:extLst>
      <p:ext uri="{BB962C8B-B14F-4D97-AF65-F5344CB8AC3E}">
        <p14:creationId xmlns:p14="http://schemas.microsoft.com/office/powerpoint/2010/main" val="2675528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10</a:t>
            </a:fld>
            <a:endParaRPr lang="el-GR" dirty="0">
              <a:solidFill>
                <a:prstClr val="black"/>
              </a:solidFill>
            </a:endParaRPr>
          </a:p>
        </p:txBody>
      </p:sp>
    </p:spTree>
    <p:extLst>
      <p:ext uri="{BB962C8B-B14F-4D97-AF65-F5344CB8AC3E}">
        <p14:creationId xmlns:p14="http://schemas.microsoft.com/office/powerpoint/2010/main" val="42265913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114</a:t>
            </a:fld>
            <a:endParaRPr lang="el-GR" dirty="0">
              <a:solidFill>
                <a:prstClr val="black"/>
              </a:solidFill>
            </a:endParaRPr>
          </a:p>
        </p:txBody>
      </p:sp>
    </p:spTree>
    <p:extLst>
      <p:ext uri="{BB962C8B-B14F-4D97-AF65-F5344CB8AC3E}">
        <p14:creationId xmlns:p14="http://schemas.microsoft.com/office/powerpoint/2010/main" val="16010696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115</a:t>
            </a:fld>
            <a:endParaRPr lang="el-GR" dirty="0">
              <a:solidFill>
                <a:prstClr val="black"/>
              </a:solidFill>
            </a:endParaRPr>
          </a:p>
        </p:txBody>
      </p:sp>
    </p:spTree>
    <p:extLst>
      <p:ext uri="{BB962C8B-B14F-4D97-AF65-F5344CB8AC3E}">
        <p14:creationId xmlns:p14="http://schemas.microsoft.com/office/powerpoint/2010/main" val="15328254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116</a:t>
            </a:fld>
            <a:endParaRPr lang="el-GR" dirty="0">
              <a:solidFill>
                <a:prstClr val="black"/>
              </a:solidFill>
            </a:endParaRPr>
          </a:p>
        </p:txBody>
      </p:sp>
    </p:spTree>
    <p:extLst>
      <p:ext uri="{BB962C8B-B14F-4D97-AF65-F5344CB8AC3E}">
        <p14:creationId xmlns:p14="http://schemas.microsoft.com/office/powerpoint/2010/main" val="10916710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119</a:t>
            </a:fld>
            <a:endParaRPr lang="el-GR" dirty="0">
              <a:solidFill>
                <a:prstClr val="black"/>
              </a:solidFill>
            </a:endParaRPr>
          </a:p>
        </p:txBody>
      </p:sp>
    </p:spTree>
    <p:extLst>
      <p:ext uri="{BB962C8B-B14F-4D97-AF65-F5344CB8AC3E}">
        <p14:creationId xmlns:p14="http://schemas.microsoft.com/office/powerpoint/2010/main" val="29769462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122</a:t>
            </a:fld>
            <a:endParaRPr lang="el-GR" dirty="0">
              <a:solidFill>
                <a:prstClr val="black"/>
              </a:solidFill>
            </a:endParaRPr>
          </a:p>
        </p:txBody>
      </p:sp>
    </p:spTree>
    <p:extLst>
      <p:ext uri="{BB962C8B-B14F-4D97-AF65-F5344CB8AC3E}">
        <p14:creationId xmlns:p14="http://schemas.microsoft.com/office/powerpoint/2010/main" val="29411415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123</a:t>
            </a:fld>
            <a:endParaRPr lang="el-GR" dirty="0">
              <a:solidFill>
                <a:prstClr val="black"/>
              </a:solidFill>
            </a:endParaRPr>
          </a:p>
        </p:txBody>
      </p:sp>
    </p:spTree>
    <p:extLst>
      <p:ext uri="{BB962C8B-B14F-4D97-AF65-F5344CB8AC3E}">
        <p14:creationId xmlns:p14="http://schemas.microsoft.com/office/powerpoint/2010/main" val="36119837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124</a:t>
            </a:fld>
            <a:endParaRPr lang="el-GR">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126</a:t>
            </a:fld>
            <a:endParaRPr lang="el-GR" dirty="0">
              <a:solidFill>
                <a:prstClr val="black"/>
              </a:solidFill>
            </a:endParaRPr>
          </a:p>
        </p:txBody>
      </p:sp>
    </p:spTree>
    <p:extLst>
      <p:ext uri="{BB962C8B-B14F-4D97-AF65-F5344CB8AC3E}">
        <p14:creationId xmlns:p14="http://schemas.microsoft.com/office/powerpoint/2010/main" val="23626657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127</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128</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11</a:t>
            </a:fld>
            <a:endParaRPr lang="el-GR" dirty="0">
              <a:solidFill>
                <a:prstClr val="black"/>
              </a:solidFill>
            </a:endParaRPr>
          </a:p>
        </p:txBody>
      </p:sp>
    </p:spTree>
    <p:extLst>
      <p:ext uri="{BB962C8B-B14F-4D97-AF65-F5344CB8AC3E}">
        <p14:creationId xmlns:p14="http://schemas.microsoft.com/office/powerpoint/2010/main" val="12888179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129</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130</a:t>
            </a:fld>
            <a:endParaRPr lang="el-GR" dirty="0">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132</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133</a:t>
            </a:fld>
            <a:endParaRPr lang="el-GR" dirty="0">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134</a:t>
            </a:fld>
            <a:endParaRPr lang="el-GR" dirty="0"/>
          </a:p>
        </p:txBody>
      </p:sp>
    </p:spTree>
    <p:extLst>
      <p:ext uri="{BB962C8B-B14F-4D97-AF65-F5344CB8AC3E}">
        <p14:creationId xmlns:p14="http://schemas.microsoft.com/office/powerpoint/2010/main" val="2445984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13</a:t>
            </a:fld>
            <a:endParaRPr lang="el-GR" dirty="0">
              <a:solidFill>
                <a:prstClr val="black"/>
              </a:solidFill>
            </a:endParaRPr>
          </a:p>
        </p:txBody>
      </p:sp>
    </p:spTree>
    <p:extLst>
      <p:ext uri="{BB962C8B-B14F-4D97-AF65-F5344CB8AC3E}">
        <p14:creationId xmlns:p14="http://schemas.microsoft.com/office/powerpoint/2010/main" val="1644754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14</a:t>
            </a:fld>
            <a:endParaRPr lang="el-GR" dirty="0">
              <a:solidFill>
                <a:prstClr val="black"/>
              </a:solidFill>
            </a:endParaRPr>
          </a:p>
        </p:txBody>
      </p:sp>
    </p:spTree>
    <p:extLst>
      <p:ext uri="{BB962C8B-B14F-4D97-AF65-F5344CB8AC3E}">
        <p14:creationId xmlns:p14="http://schemas.microsoft.com/office/powerpoint/2010/main" val="71144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16</a:t>
            </a:fld>
            <a:endParaRPr lang="el-GR" dirty="0">
              <a:solidFill>
                <a:prstClr val="black"/>
              </a:solidFill>
            </a:endParaRPr>
          </a:p>
        </p:txBody>
      </p:sp>
    </p:spTree>
    <p:extLst>
      <p:ext uri="{BB962C8B-B14F-4D97-AF65-F5344CB8AC3E}">
        <p14:creationId xmlns:p14="http://schemas.microsoft.com/office/powerpoint/2010/main" val="1202681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2968348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4085499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2557401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00760924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91514694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92902999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19944302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94965162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731012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n-US" dirty="0" smtClean="0"/>
              <a:t>Click to edit Master title style</a:t>
            </a:r>
            <a:endParaRPr lang="el-GR" dirty="0"/>
          </a:p>
        </p:txBody>
      </p:sp>
      <p:sp>
        <p:nvSpPr>
          <p:cNvPr id="3" name="Content Placeholder 2"/>
          <p:cNvSpPr>
            <a:spLocks noGrp="1"/>
          </p:cNvSpPr>
          <p:nvPr>
            <p:ph idx="1"/>
          </p:nvPr>
        </p:nvSpPr>
        <p:spPr/>
        <p:txBody>
          <a:bodyPr/>
          <a:lstStyle>
            <a:lvl1pPr>
              <a:spcBef>
                <a:spcPts val="1200"/>
              </a:spcBef>
              <a:defRPr sz="2400"/>
            </a:lvl1pPr>
            <a:lvl2pPr marL="742950" indent="-285750">
              <a:buFont typeface="Courier New" panose="02070309020205020404" pitchFamily="49" charset="0"/>
              <a:buChar char="o"/>
              <a:defRPr sz="2200"/>
            </a:lvl2pPr>
            <a:lvl3pPr marL="1143000" indent="-228600">
              <a:buFont typeface="Calibri" panose="020F0502020204030204" pitchFamily="34" charset="0"/>
              <a:buChar cha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155391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3355388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commons.wikimedia.org/wiki/File:Left_scapula_-_close-up_-_animation.gif" TargetMode="External"/><Relationship Id="rId3" Type="http://schemas.openxmlformats.org/officeDocument/2006/relationships/image" Target="../media/image12.gif"/><Relationship Id="rId7" Type="http://schemas.openxmlformats.org/officeDocument/2006/relationships/hyperlink" Target="https://creativecommons.org/licenses/by-sa/2.1/jp/deed.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commons.wikimedia.org/wiki/User:Was_a_bee" TargetMode="External"/><Relationship Id="rId5" Type="http://schemas.openxmlformats.org/officeDocument/2006/relationships/hyperlink" Target="http://commons.wikimedia.org/wiki/File:Scapula_-_animation.gif" TargetMode="External"/><Relationship Id="rId4" Type="http://schemas.openxmlformats.org/officeDocument/2006/relationships/image" Target="../media/image13.gif"/></Relationships>
</file>

<file path=ppt/slides/_rels/slide100.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commons.wikimedia.org/wiki/File:Sobo_1909_196.png" TargetMode="External"/><Relationship Id="rId3" Type="http://schemas.openxmlformats.org/officeDocument/2006/relationships/image" Target="../media/image14.png"/><Relationship Id="rId7" Type="http://schemas.openxmlformats.org/officeDocument/2006/relationships/hyperlink" Target="https://creativecommons.org/licenses/by-sa/2.1/jp/deed.e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commons.wikimedia.org/wiki/User:Was_a_bee" TargetMode="External"/><Relationship Id="rId5" Type="http://schemas.openxmlformats.org/officeDocument/2006/relationships/hyperlink" Target="http://commons.wikimedia.org/wiki/File:Coracoid_process_of_scapula_-_animation03.gif" TargetMode="External"/><Relationship Id="rId4" Type="http://schemas.openxmlformats.org/officeDocument/2006/relationships/image" Target="../media/image15.gif"/><Relationship Id="rId9" Type="http://schemas.openxmlformats.org/officeDocument/2006/relationships/hyperlink" Target="http://commons.wikimedia.org/wiki/User:Hellerhoff"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en.wikipedia.org/w/index.php?title=User:RSatUSZ&amp;action=edit&amp;redlink=1" TargetMode="External"/><Relationship Id="rId4" Type="http://schemas.openxmlformats.org/officeDocument/2006/relationships/hyperlink" Target="http://en.wikipedia.org/wiki/File:1_MRI._Complete_tear_and_rupture_of_the_supraspinatus_tendon._Wide_transmural_damage_(2.4_x_2.4_cm)..jpg"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Teres_major_muscle_animation.gif"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Triceps_brachii_muscle_-_animation02.gif"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www.rad.washington.edu/academics/academic-sections/msk/muscle-atlas/upper-body/pectoralis-major" TargetMode="External"/><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commons.wikimedia.org/wiki/User:Fama_Clamosa" TargetMode="External"/><Relationship Id="rId4" Type="http://schemas.openxmlformats.org/officeDocument/2006/relationships/hyperlink" Target="http://commons.wikimedia.org/wiki/File:Humeral-head-anterior-posterior.png"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hyperlink" Target="http://commons.wikimedia.org/wiki/File:HumerusFront.png" TargetMode="External"/><Relationship Id="rId3" Type="http://schemas.openxmlformats.org/officeDocument/2006/relationships/image" Target="../media/image18.png"/><Relationship Id="rId7" Type="http://schemas.openxmlformats.org/officeDocument/2006/relationships/hyperlink" Target="https://creativecommons.org/licenses/by-sa/2.1/jp/deed.en"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commons.wikimedia.org/wiki/User:Was_a_bee" TargetMode="External"/><Relationship Id="rId11" Type="http://schemas.openxmlformats.org/officeDocument/2006/relationships/hyperlink" Target="http://commons.wikimedia.org/wiki/User:Bduttabaruah" TargetMode="External"/><Relationship Id="rId5" Type="http://schemas.openxmlformats.org/officeDocument/2006/relationships/hyperlink" Target="http://commons.wikimedia.org/wiki/File:Humerus_animation2.gif" TargetMode="External"/><Relationship Id="rId10" Type="http://schemas.openxmlformats.org/officeDocument/2006/relationships/hyperlink" Target="http://commons.wikimedia.org/wiki/File:HumerusBack.png" TargetMode="External"/><Relationship Id="rId4" Type="http://schemas.openxmlformats.org/officeDocument/2006/relationships/image" Target="../media/image19.gif"/><Relationship Id="rId9" Type="http://schemas.openxmlformats.org/officeDocument/2006/relationships/hyperlink" Target="http://commons.wikimedia.org/wiki/User:Johnuniq" TargetMode="External"/></Relationships>
</file>

<file path=ppt/slides/_rels/slide130.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commons.wikimedia.org/wiki/User:Pngbot" TargetMode="External"/><Relationship Id="rId4" Type="http://schemas.openxmlformats.org/officeDocument/2006/relationships/hyperlink" Target="http://commons.wikimedia.org/wiki/File:Gray325.png"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Clavicular_facet_of_scapula_-_animation01.gi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commons.wikimedia.org/wiki/User:Pngbot" TargetMode="External"/><Relationship Id="rId4" Type="http://schemas.openxmlformats.org/officeDocument/2006/relationships/hyperlink" Target="http://commons.wikimedia.org/wiki/File:Gray326.pn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erikdalton.com/common-upper-extremity-dysfunction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BruceBlaus" TargetMode="External"/><Relationship Id="rId4" Type="http://schemas.openxmlformats.org/officeDocument/2006/relationships/hyperlink" Target="http://commons.wikimedia.org/wiki/File:Blausen_0797_ShoulderJoint.png"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commons.wikimedia.org/wiki/User:Pngbot" TargetMode="External"/><Relationship Id="rId4" Type="http://schemas.openxmlformats.org/officeDocument/2006/relationships/hyperlink" Target="http://commons.wikimedia.org/wiki/File:Gray326.p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commons.wikimedia.org/wiki/User:Phyzome" TargetMode="External"/><Relationship Id="rId4" Type="http://schemas.openxmlformats.org/officeDocument/2006/relationships/hyperlink" Target="http://commons.wikimedia.org/wiki/File:Gray328.p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shouldereducation.com/shoulder-basics/shoulder-anatomy-and-function/"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commons.wikimedia.org/wiki/User:Pngbot" TargetMode="External"/><Relationship Id="rId4" Type="http://schemas.openxmlformats.org/officeDocument/2006/relationships/hyperlink" Target="http://commons.wikimedia.org/wiki/File:Gray115.png"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creativecommons.org/licenses/by/3.0/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Shoulder_motion_with_rotator_cuff_(supraspinatus).gi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commons.wikimedia.org/wiki/File:Shoudler_external_rotator_-_infraspinatus_and_teres_minor2.gif" TargetMode="External"/><Relationship Id="rId3" Type="http://schemas.openxmlformats.org/officeDocument/2006/relationships/image" Target="../media/image31.gif"/><Relationship Id="rId7" Type="http://schemas.openxmlformats.org/officeDocument/2006/relationships/hyperlink" Target="https://creativecommons.org/licenses/by/3.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commons.wikimedia.org/wiki/User:Was_a_bee" TargetMode="External"/><Relationship Id="rId5" Type="http://schemas.openxmlformats.org/officeDocument/2006/relationships/hyperlink" Target="http://commons.wikimedia.org/wiki/File:Shoulder_muscle_-_force_couple_of_rotator_cuff.gif" TargetMode="External"/><Relationship Id="rId4" Type="http://schemas.openxmlformats.org/officeDocument/2006/relationships/image" Target="../media/image32.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commons.wikimedia.org/wiki/File:Clavicle_-_animation2.gif" TargetMode="Externa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hyperlink" Target="https://creativecommons.org/licenses/by-sa/2.1/jp/deed.en" TargetMode="External"/><Relationship Id="rId4" Type="http://schemas.openxmlformats.org/officeDocument/2006/relationships/hyperlink" Target="http://commons.wikimedia.org/wiki/User:Was_a_be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commons.wikimedia.org/wiki/User:File_Upload_Bot_(Magnus_Manske)" TargetMode="External"/><Relationship Id="rId4" Type="http://schemas.openxmlformats.org/officeDocument/2006/relationships/hyperlink" Target="http://commons.wikimedia.org/wiki/File:Brachial_plexus.jpg"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commons.wikimedia.org/wiki/File:Gray200.png" TargetMode="External"/><Relationship Id="rId5" Type="http://schemas.openxmlformats.org/officeDocument/2006/relationships/hyperlink" Target="http://commons.wikimedia.org/wiki/User:Pngbot" TargetMode="External"/><Relationship Id="rId4" Type="http://schemas.openxmlformats.org/officeDocument/2006/relationships/hyperlink" Target="http://commons.wikimedia.org/wiki/File:Gray201.pn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Trapezius_animation_small2.gif"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Levator_scapulae_muscle_animation_small.gif"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commons.wikimedia.org/wiki/File:Rhomboidei.PN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s://commons.wikimedia.org/wiki/User:Mikael_H%C3%A4ggstr%C3%B6m"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Gray203.png"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commons.wikimedia.org/wiki/User:Pngbot"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Latissimus_dorsi_muscle_animation.gif"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commons.wikimedia.org/wiki/File:Subclavius_muscle_animation2.gif"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hyperlink" Target="https://creativecommons.org/licenses/by-sa/2.1/jp/deed.en" TargetMode="External"/><Relationship Id="rId4" Type="http://schemas.openxmlformats.org/officeDocument/2006/relationships/hyperlink" Target="http://commons.wikimedia.org/wiki/User:Was_a_bee"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Pectoralis_minor_muscle_animation_small.gif"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Serratus_anterior_muscle_animation_small.gif"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Rhomboid_muscles_animation_small.gif"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Deltoid_muscle_animation4.gif"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Supraspinatus_muscle_animation.gif"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commons.wikimedia.org/wiki/User:Dodo" TargetMode="External"/><Relationship Id="rId2" Type="http://schemas.openxmlformats.org/officeDocument/2006/relationships/hyperlink" Target="http://commons.wikimedia.org/wiki/File:Gray202.png"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8" Type="http://schemas.openxmlformats.org/officeDocument/2006/relationships/hyperlink" Target="http://commons.wikimedia.org/wiki/File:Subscapularis_muscle_animation3.gif" TargetMode="External"/><Relationship Id="rId3" Type="http://schemas.openxmlformats.org/officeDocument/2006/relationships/image" Target="../media/image47.gif"/><Relationship Id="rId7" Type="http://schemas.openxmlformats.org/officeDocument/2006/relationships/hyperlink" Target="http://commons.wikimedia.org/wiki/File:Teres_minor_muscle_animation2.gi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en.wikipedia.org/wiki/File:Infraspinatus_muscle_animation.gif" TargetMode="External"/><Relationship Id="rId5" Type="http://schemas.openxmlformats.org/officeDocument/2006/relationships/image" Target="../media/image49.gif"/><Relationship Id="rId10" Type="http://schemas.openxmlformats.org/officeDocument/2006/relationships/hyperlink" Target="https://creativecommons.org/licenses/by-sa/2.1/jp/deed.en" TargetMode="External"/><Relationship Id="rId4" Type="http://schemas.openxmlformats.org/officeDocument/2006/relationships/image" Target="../media/image48.gif"/><Relationship Id="rId9" Type="http://schemas.openxmlformats.org/officeDocument/2006/relationships/hyperlink" Target="http://commons.wikimedia.org/wiki/User:Was_a_bee"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Supraspinatus_muscle_animation.gif"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Coracobrachialis_muscle_-_animation05.gif"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commons.wikimedia.org/wiki/User:Migas" TargetMode="External"/><Relationship Id="rId4" Type="http://schemas.openxmlformats.org/officeDocument/2006/relationships/hyperlink" Target="http://commons.wikimedia.org/wiki/File:Pectoralis-major.png" TargetMode="Externa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Κινησιολογία Ι (Θ)</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2"/>
            <a:ext cx="9144000" cy="2060649"/>
          </a:xfrm>
        </p:spPr>
        <p:txBody>
          <a:bodyPr>
            <a:normAutofit/>
          </a:bodyPr>
          <a:lstStyle/>
          <a:p>
            <a:pPr>
              <a:spcBef>
                <a:spcPts val="0"/>
              </a:spcBef>
              <a:spcAft>
                <a:spcPts val="1800"/>
              </a:spcAft>
            </a:pPr>
            <a:r>
              <a:rPr lang="el-GR" sz="2600" b="1" dirty="0" smtClean="0"/>
              <a:t>Ενότητα </a:t>
            </a:r>
            <a:r>
              <a:rPr lang="en-US" sz="2600" b="1" dirty="0"/>
              <a:t>3</a:t>
            </a:r>
            <a:r>
              <a:rPr lang="el-GR" sz="2600" dirty="0" smtClean="0"/>
              <a:t>:</a:t>
            </a:r>
            <a:r>
              <a:rPr lang="en-US" sz="2600" dirty="0" smtClean="0"/>
              <a:t> </a:t>
            </a:r>
            <a:r>
              <a:rPr lang="el-GR" sz="2600" dirty="0" smtClean="0"/>
              <a:t>Ωμική Ζώνη</a:t>
            </a:r>
            <a:endParaRPr lang="en-US" sz="2600" dirty="0" smtClean="0"/>
          </a:p>
          <a:p>
            <a:pPr>
              <a:spcBef>
                <a:spcPts val="0"/>
              </a:spcBef>
              <a:spcAft>
                <a:spcPts val="1200"/>
              </a:spcAft>
            </a:pPr>
            <a:r>
              <a:rPr lang="el-GR" sz="2200" dirty="0" smtClean="0"/>
              <a:t>Παλίνα </a:t>
            </a:r>
            <a:r>
              <a:rPr lang="el-GR" sz="2200" dirty="0"/>
              <a:t>Καρακασίδου, </a:t>
            </a:r>
            <a:r>
              <a:rPr lang="en-US" sz="2200" dirty="0"/>
              <a:t>PT, OMT, MManipTher, </a:t>
            </a:r>
            <a:r>
              <a:rPr lang="en-US" sz="2200" dirty="0" smtClean="0"/>
              <a:t>MSc, </a:t>
            </a:r>
            <a:r>
              <a:rPr lang="en-US" sz="2200" dirty="0"/>
              <a:t>PhD</a:t>
            </a:r>
          </a:p>
          <a:p>
            <a:pPr>
              <a:spcBef>
                <a:spcPts val="0"/>
              </a:spcBef>
            </a:pPr>
            <a:r>
              <a:rPr lang="el-GR" sz="2200" dirty="0" smtClean="0"/>
              <a:t>Τμήμα Φυσικοθεραπείας</a:t>
            </a:r>
            <a:endParaRPr lang="el-GR" sz="22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Οστεολογία – Ωμοπλάτη </a:t>
            </a:r>
            <a:r>
              <a:rPr lang="el-GR" sz="3200" b="0" dirty="0" smtClean="0"/>
              <a:t>3/3 </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a:t>
            </a:fld>
            <a:endParaRPr lang="el-GR" dirty="0">
              <a:solidFill>
                <a:prstClr val="black"/>
              </a:solidFill>
            </a:endParaRPr>
          </a:p>
        </p:txBody>
      </p:sp>
      <p:pic>
        <p:nvPicPr>
          <p:cNvPr id="7174" name="Picture 6" descr="File:Scapula - animation.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83568" y="1628800"/>
            <a:ext cx="4286250" cy="4286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6" name="Picture 8" descr="File:Left scapula - close-up - animation.gif"/>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5436096" y="1628800"/>
            <a:ext cx="3480048" cy="348004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
          <p:cNvSpPr/>
          <p:nvPr/>
        </p:nvSpPr>
        <p:spPr>
          <a:xfrm>
            <a:off x="1440539" y="6021288"/>
            <a:ext cx="2772308"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5"/>
              </a:rPr>
              <a:t>Scapula - </a:t>
            </a:r>
            <a:r>
              <a:rPr lang="en-US" sz="1200" dirty="0" smtClean="0">
                <a:solidFill>
                  <a:prstClr val="black"/>
                </a:solidFill>
                <a:latin typeface="Calibri"/>
                <a:hlinkClick r:id="rId5"/>
              </a:rPr>
              <a:t>animation</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6" tooltip="User:Was a bee"/>
              </a:rPr>
              <a:t>Was a </a:t>
            </a:r>
            <a:r>
              <a:rPr lang="en-US" sz="1200" dirty="0" smtClean="0">
                <a:solidFill>
                  <a:prstClr val="black"/>
                </a:solidFill>
                <a:latin typeface="Calibri"/>
                <a:hlinkClick r:id="rId6"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7"/>
              </a:rPr>
              <a:t>CC BY-SA 2.1 JP</a:t>
            </a:r>
            <a:endParaRPr lang="en-US" sz="1200" dirty="0">
              <a:solidFill>
                <a:prstClr val="black"/>
              </a:solidFill>
              <a:latin typeface="Calibri"/>
            </a:endParaRPr>
          </a:p>
        </p:txBody>
      </p:sp>
      <p:sp>
        <p:nvSpPr>
          <p:cNvPr id="11" name="Rectangle 7"/>
          <p:cNvSpPr/>
          <p:nvPr/>
        </p:nvSpPr>
        <p:spPr>
          <a:xfrm>
            <a:off x="5550368" y="5455538"/>
            <a:ext cx="3204356"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8"/>
              </a:rPr>
              <a:t>Left scapula - close-up - </a:t>
            </a:r>
            <a:r>
              <a:rPr lang="en-US" sz="1200" dirty="0" smtClean="0">
                <a:solidFill>
                  <a:prstClr val="black"/>
                </a:solidFill>
                <a:latin typeface="Calibri"/>
                <a:hlinkClick r:id="rId8"/>
              </a:rPr>
              <a:t>animation</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6" tooltip="User:Was a bee"/>
              </a:rPr>
              <a:t>Was a </a:t>
            </a:r>
            <a:r>
              <a:rPr lang="en-US" sz="1200" dirty="0" smtClean="0">
                <a:solidFill>
                  <a:prstClr val="black"/>
                </a:solidFill>
                <a:latin typeface="Calibri"/>
                <a:hlinkClick r:id="rId6"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7"/>
              </a:rPr>
              <a:t>CC BY-SA 2.1 JP</a:t>
            </a:r>
            <a:endParaRPr lang="en-US" sz="1200" dirty="0">
              <a:solidFill>
                <a:prstClr val="black"/>
              </a:solidFill>
              <a:latin typeface="Calibri"/>
            </a:endParaRPr>
          </a:p>
        </p:txBody>
      </p:sp>
    </p:spTree>
    <p:extLst>
      <p:ext uri="{BB962C8B-B14F-4D97-AF65-F5344CB8AC3E}">
        <p14:creationId xmlns:p14="http://schemas.microsoft.com/office/powerpoint/2010/main" val="123871869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Παράλυση πρόσθιου </a:t>
            </a:r>
            <a:r>
              <a:rPr lang="el-GR" dirty="0" smtClean="0"/>
              <a:t>οδοντωτού </a:t>
            </a:r>
            <a:r>
              <a:rPr lang="el-GR" sz="3200" b="0" dirty="0" smtClean="0"/>
              <a:t>1/3</a:t>
            </a:r>
            <a:endParaRPr lang="el-GR" sz="3200" b="0" dirty="0"/>
          </a:p>
        </p:txBody>
      </p:sp>
      <p:sp>
        <p:nvSpPr>
          <p:cNvPr id="3" name="Θέση περιεχομένου 2"/>
          <p:cNvSpPr>
            <a:spLocks noGrp="1"/>
          </p:cNvSpPr>
          <p:nvPr>
            <p:ph idx="1"/>
          </p:nvPr>
        </p:nvSpPr>
        <p:spPr/>
        <p:txBody>
          <a:bodyPr>
            <a:normAutofit/>
          </a:bodyPr>
          <a:lstStyle/>
          <a:p>
            <a:r>
              <a:rPr lang="el-GR" sz="2200" dirty="0"/>
              <a:t>Σε παράλυση του πρόσθιου οδοντωτού υπάρχει σημαντική δυσλειτουργία του άνω </a:t>
            </a:r>
            <a:r>
              <a:rPr lang="el-GR" sz="2200" dirty="0" smtClean="0"/>
              <a:t>άκρου.</a:t>
            </a:r>
            <a:endParaRPr lang="el-GR" sz="2200" dirty="0"/>
          </a:p>
          <a:p>
            <a:r>
              <a:rPr lang="el-GR" sz="2200" dirty="0"/>
              <a:t>Σε αδυναμία ή μερική παράλυση, η δυσλειτουργία μπορεί να είναι </a:t>
            </a:r>
            <a:r>
              <a:rPr lang="el-GR" sz="2200" dirty="0" smtClean="0"/>
              <a:t>μερική.</a:t>
            </a:r>
            <a:endParaRPr lang="el-GR" sz="2200" dirty="0"/>
          </a:p>
          <a:p>
            <a:r>
              <a:rPr lang="el-GR" sz="2200" dirty="0"/>
              <a:t>Άτομο με παράλυτο πρόσθιο οδοντωτό δεν μπορεί να ανυψώσει το βραχιόνιο πέρα των </a:t>
            </a:r>
            <a:r>
              <a:rPr lang="el-GR" sz="2200" dirty="0" smtClean="0"/>
              <a:t>90</a:t>
            </a:r>
            <a:r>
              <a:rPr lang="el-GR" sz="2200" baseline="30000" dirty="0" smtClean="0"/>
              <a:t>ο</a:t>
            </a:r>
            <a:r>
              <a:rPr lang="el-GR" sz="2200" dirty="0" smtClean="0"/>
              <a:t> </a:t>
            </a:r>
            <a:r>
              <a:rPr lang="el-GR" sz="2200" dirty="0"/>
              <a:t>ακόμα και εάν ο τραπεζοειδής και οι απαγωγοί του βραχιονίου είναι απολύτως </a:t>
            </a:r>
            <a:r>
              <a:rPr lang="el-GR" sz="2200" dirty="0" smtClean="0"/>
              <a:t>φυσιολογικοί.</a:t>
            </a:r>
            <a:endParaRPr lang="el-GR" sz="2200" dirty="0"/>
          </a:p>
          <a:p>
            <a:r>
              <a:rPr lang="el-GR" sz="2200" dirty="0"/>
              <a:t>Η δύναμη του δελτοειδούς και του υπερακανθίου υπερισχύει στρέφοντας παράδοξα την ωμοπλάτη προς τα </a:t>
            </a:r>
            <a:r>
              <a:rPr lang="el-GR" sz="2200" dirty="0" smtClean="0"/>
              <a:t>κάτω.</a:t>
            </a:r>
            <a:endParaRPr lang="el-GR" sz="2200" dirty="0"/>
          </a:p>
          <a:p>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99</a:t>
            </a:fld>
            <a:endParaRPr lang="el-GR" dirty="0">
              <a:solidFill>
                <a:prstClr val="black"/>
              </a:solidFill>
            </a:endParaRPr>
          </a:p>
        </p:txBody>
      </p:sp>
      <p:pic>
        <p:nvPicPr>
          <p:cNvPr id="5" name="Content Placeholder 6" descr="Serratus anterior paralysis.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15816" y="4725144"/>
            <a:ext cx="5472608" cy="1993593"/>
          </a:xfrm>
          <a:prstGeom prst="rect">
            <a:avLst/>
          </a:prstGeom>
          <a:ln>
            <a:solidFill>
              <a:schemeClr val="tx1"/>
            </a:solidFill>
          </a:ln>
        </p:spPr>
      </p:pic>
      <p:sp>
        <p:nvSpPr>
          <p:cNvPr id="6" name="Ορθογώνιο 5"/>
          <p:cNvSpPr/>
          <p:nvPr/>
        </p:nvSpPr>
        <p:spPr>
          <a:xfrm>
            <a:off x="323528" y="6118573"/>
            <a:ext cx="2664296" cy="600164"/>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solidFill>
                  <a:prstClr val="black"/>
                </a:solidFill>
                <a:latin typeface="Calibri"/>
              </a:rPr>
              <a:t>© Donald </a:t>
            </a:r>
            <a:r>
              <a:rPr lang="en-US" sz="1100" dirty="0">
                <a:solidFill>
                  <a:prstClr val="black"/>
                </a:solidFill>
                <a:latin typeface="Calibri"/>
              </a:rPr>
              <a:t>A. Neumann, “Kinesiology of the Musculoskeletal System: Foundations for Rehabilitation”, Mosby/Elsevier, 2010</a:t>
            </a:r>
            <a:endParaRPr lang="el-GR" sz="1100" dirty="0">
              <a:solidFill>
                <a:prstClr val="black"/>
              </a:solidFill>
              <a:latin typeface="Calibri"/>
            </a:endParaRPr>
          </a:p>
        </p:txBody>
      </p:sp>
    </p:spTree>
    <p:extLst>
      <p:ext uri="{BB962C8B-B14F-4D97-AF65-F5344CB8AC3E}">
        <p14:creationId xmlns:p14="http://schemas.microsoft.com/office/powerpoint/2010/main" val="264285510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Παράλυση πρόσθιου οδοντωτού </a:t>
            </a:r>
            <a:r>
              <a:rPr lang="el-GR" sz="3200" b="0" dirty="0" smtClean="0"/>
              <a:t>2/3</a:t>
            </a:r>
            <a:endParaRPr lang="el-GR" dirty="0"/>
          </a:p>
        </p:txBody>
      </p:sp>
      <p:sp>
        <p:nvSpPr>
          <p:cNvPr id="3" name="Θέση περιεχομένου 2"/>
          <p:cNvSpPr>
            <a:spLocks noGrp="1"/>
          </p:cNvSpPr>
          <p:nvPr>
            <p:ph idx="1"/>
          </p:nvPr>
        </p:nvSpPr>
        <p:spPr>
          <a:xfrm>
            <a:off x="457200" y="1196752"/>
            <a:ext cx="8435280" cy="5544616"/>
          </a:xfrm>
        </p:spPr>
        <p:txBody>
          <a:bodyPr>
            <a:normAutofit/>
          </a:bodyPr>
          <a:lstStyle/>
          <a:p>
            <a:pPr>
              <a:lnSpc>
                <a:spcPct val="110000"/>
              </a:lnSpc>
            </a:pPr>
            <a:r>
              <a:rPr lang="el-GR" sz="2200" dirty="0"/>
              <a:t>Ο συνδυασμός της κάτω στροφής της ωμοπλάτης και της ανύψωσης του βραχιονίου προκαλεί γρήγορη μείωση του μήκους του δελτοειδούς και του </a:t>
            </a:r>
            <a:r>
              <a:rPr lang="el-GR" sz="2200" dirty="0" smtClean="0"/>
              <a:t>υπερακανθίου.</a:t>
            </a:r>
            <a:endParaRPr lang="el-GR" sz="2200" dirty="0"/>
          </a:p>
          <a:p>
            <a:pPr>
              <a:lnSpc>
                <a:spcPct val="110000"/>
              </a:lnSpc>
            </a:pPr>
            <a:r>
              <a:rPr lang="el-GR" sz="2200" dirty="0"/>
              <a:t>Όπως μπορεί να προβλεφθεί με την σχέση μήκους-τάσης, η γρήγορη βράχυνση των μυών μειώνει την ανάπτυξη μέγιστης </a:t>
            </a:r>
            <a:r>
              <a:rPr lang="el-GR" sz="2200" dirty="0" smtClean="0"/>
              <a:t>δύναμης.</a:t>
            </a:r>
            <a:endParaRPr lang="el-GR" sz="2200" dirty="0"/>
          </a:p>
          <a:p>
            <a:pPr>
              <a:lnSpc>
                <a:spcPct val="110000"/>
              </a:lnSpc>
            </a:pPr>
            <a:r>
              <a:rPr lang="el-GR" sz="2200" dirty="0"/>
              <a:t>Η μειωμένη δύναμη σε συνδυασμό με την στροφή της ωμοπλάτης προς τα κάτω, μειώνει:</a:t>
            </a:r>
          </a:p>
          <a:p>
            <a:pPr lvl="1">
              <a:lnSpc>
                <a:spcPct val="110000"/>
              </a:lnSpc>
              <a:spcBef>
                <a:spcPts val="1200"/>
              </a:spcBef>
            </a:pPr>
            <a:r>
              <a:rPr lang="el-GR" dirty="0"/>
              <a:t>Την τροχιά της κίνησης και </a:t>
            </a:r>
          </a:p>
          <a:p>
            <a:pPr lvl="1">
              <a:lnSpc>
                <a:spcPct val="110000"/>
              </a:lnSpc>
              <a:spcBef>
                <a:spcPts val="1200"/>
              </a:spcBef>
            </a:pPr>
            <a:r>
              <a:rPr lang="el-GR" dirty="0"/>
              <a:t>Την ροπή που παράγεται από τους μύες κατά την κίνηση ανύψωσης του </a:t>
            </a:r>
            <a:r>
              <a:rPr lang="el-GR" dirty="0" smtClean="0"/>
              <a:t>βραχιονίου. </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100</a:t>
            </a:fld>
            <a:endParaRPr lang="el-GR" dirty="0">
              <a:solidFill>
                <a:prstClr val="black"/>
              </a:solidFill>
            </a:endParaRPr>
          </a:p>
        </p:txBody>
      </p:sp>
    </p:spTree>
    <p:extLst>
      <p:ext uri="{BB962C8B-B14F-4D97-AF65-F5344CB8AC3E}">
        <p14:creationId xmlns:p14="http://schemas.microsoft.com/office/powerpoint/2010/main" val="102674929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Παράλυση πρόσθιου οδοντωτού </a:t>
            </a:r>
            <a:r>
              <a:rPr lang="el-GR" sz="3200" b="0" dirty="0" smtClean="0"/>
              <a:t>3/3</a:t>
            </a:r>
            <a:endParaRPr lang="el-GR" dirty="0"/>
          </a:p>
        </p:txBody>
      </p:sp>
      <p:sp>
        <p:nvSpPr>
          <p:cNvPr id="3" name="Θέση περιεχομένου 2"/>
          <p:cNvSpPr>
            <a:spLocks noGrp="1"/>
          </p:cNvSpPr>
          <p:nvPr>
            <p:ph idx="1"/>
          </p:nvPr>
        </p:nvSpPr>
        <p:spPr>
          <a:xfrm>
            <a:off x="457200" y="1196752"/>
            <a:ext cx="8435280" cy="5544616"/>
          </a:xfrm>
        </p:spPr>
        <p:txBody>
          <a:bodyPr>
            <a:normAutofit fontScale="92500"/>
          </a:bodyPr>
          <a:lstStyle/>
          <a:p>
            <a:r>
              <a:rPr lang="el-GR" dirty="0"/>
              <a:t>Φυσιολογικά, κατά την ανύψωση του βραχιονίου ο πρόσθιος οδοντωτός δημιουργεί πολύ μεγάλες στροφικές ροπές προς τα άνω για να υπερνικήσει τις προς τα κάτω στροφικές ροπές του δελτοειδή και του </a:t>
            </a:r>
            <a:r>
              <a:rPr lang="el-GR" dirty="0" smtClean="0"/>
              <a:t>υπερακανθίου.</a:t>
            </a:r>
            <a:endParaRPr lang="el-GR" dirty="0"/>
          </a:p>
          <a:p>
            <a:r>
              <a:rPr lang="el-GR" dirty="0"/>
              <a:t>Επιπλέον, ο πρόσθιος οδοντωτός προκαλεί μικρή, αλλά σημαντική οπίσθια κλίση και έξω στροφή της </a:t>
            </a:r>
            <a:r>
              <a:rPr lang="el-GR" dirty="0" smtClean="0"/>
              <a:t>ωμοπλάτης.</a:t>
            </a:r>
            <a:endParaRPr lang="el-GR" dirty="0"/>
          </a:p>
          <a:p>
            <a:r>
              <a:rPr lang="el-GR" dirty="0"/>
              <a:t>Σε παράλυση του μυός, εκτός από την στροφή προς τα κάτω, η ωμοπλάτη κλίνει προς τα εμπρός και στρέφεται προς τα έσω, με αποτέλεσμα την προβολή της κάτω γωνίας προς τα πίσω (πτερυγοειδής ωμοπλάτη</a:t>
            </a:r>
            <a:r>
              <a:rPr lang="el-GR" dirty="0" smtClean="0"/>
              <a:t>).</a:t>
            </a:r>
            <a:endParaRPr lang="el-GR" dirty="0"/>
          </a:p>
          <a:p>
            <a:r>
              <a:rPr lang="el-GR" dirty="0"/>
              <a:t>Αυτή η θέση της ωμοπλάτης προκαλεί προσαρμοστική βράχυνση του ελάσσονος </a:t>
            </a:r>
            <a:r>
              <a:rPr lang="el-GR" dirty="0" smtClean="0"/>
              <a:t>θωρακικού.</a:t>
            </a:r>
            <a:endParaRPr lang="el-GR" dirty="0"/>
          </a:p>
          <a:p>
            <a:r>
              <a:rPr lang="el-GR" dirty="0"/>
              <a:t>Η παθητική τάση που δημιουργείται μέσα στον ελάσσονα θωρακικό αυξάνει την πρόσθια κλίση και την έσω στροφή της </a:t>
            </a:r>
            <a:r>
              <a:rPr lang="el-GR" dirty="0" smtClean="0"/>
              <a:t>ωμοπλάτης.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101</a:t>
            </a:fld>
            <a:endParaRPr lang="el-GR" dirty="0">
              <a:solidFill>
                <a:prstClr val="black"/>
              </a:solidFill>
            </a:endParaRPr>
          </a:p>
        </p:txBody>
      </p:sp>
    </p:spTree>
    <p:extLst>
      <p:ext uri="{BB962C8B-B14F-4D97-AF65-F5344CB8AC3E}">
        <p14:creationId xmlns:p14="http://schemas.microsoft.com/office/powerpoint/2010/main" val="206457252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Πέταλο των </a:t>
            </a:r>
            <a:r>
              <a:rPr lang="el-GR" dirty="0" smtClean="0"/>
              <a:t>στροφέων </a:t>
            </a:r>
            <a:r>
              <a:rPr lang="el-GR" sz="3200" b="0" dirty="0" smtClean="0"/>
              <a:t>1/2</a:t>
            </a:r>
            <a:endParaRPr lang="el-GR" sz="3200" b="0" dirty="0"/>
          </a:p>
        </p:txBody>
      </p:sp>
      <p:sp>
        <p:nvSpPr>
          <p:cNvPr id="3" name="Θέση περιεχομένου 2"/>
          <p:cNvSpPr>
            <a:spLocks noGrp="1"/>
          </p:cNvSpPr>
          <p:nvPr>
            <p:ph idx="1"/>
          </p:nvPr>
        </p:nvSpPr>
        <p:spPr>
          <a:xfrm>
            <a:off x="683568" y="1340768"/>
            <a:ext cx="7848872" cy="5400600"/>
          </a:xfrm>
        </p:spPr>
        <p:txBody>
          <a:bodyPr>
            <a:normAutofit lnSpcReduction="10000"/>
          </a:bodyPr>
          <a:lstStyle/>
          <a:p>
            <a:pPr>
              <a:lnSpc>
                <a:spcPct val="105000"/>
              </a:lnSpc>
            </a:pPr>
            <a:r>
              <a:rPr lang="el-GR" dirty="0"/>
              <a:t>Υπερακάνθιος </a:t>
            </a:r>
            <a:r>
              <a:rPr lang="el-GR" dirty="0" smtClean="0"/>
              <a:t>μυς</a:t>
            </a:r>
            <a:r>
              <a:rPr lang="en-US" dirty="0" smtClean="0"/>
              <a:t>.</a:t>
            </a:r>
            <a:endParaRPr lang="el-GR" dirty="0"/>
          </a:p>
          <a:p>
            <a:pPr>
              <a:lnSpc>
                <a:spcPct val="105000"/>
              </a:lnSpc>
            </a:pPr>
            <a:r>
              <a:rPr lang="el-GR" dirty="0"/>
              <a:t>Υπακάνθιος </a:t>
            </a:r>
            <a:r>
              <a:rPr lang="el-GR" dirty="0" smtClean="0"/>
              <a:t>μυς.</a:t>
            </a:r>
            <a:endParaRPr lang="el-GR" dirty="0"/>
          </a:p>
          <a:p>
            <a:pPr lvl="1">
              <a:lnSpc>
                <a:spcPct val="105000"/>
              </a:lnSpc>
              <a:spcBef>
                <a:spcPts val="1200"/>
              </a:spcBef>
            </a:pPr>
            <a:r>
              <a:rPr lang="el-GR" sz="2400" dirty="0"/>
              <a:t>Έκφυση: υπακάνθιος βόθρος της </a:t>
            </a:r>
            <a:r>
              <a:rPr lang="el-GR" sz="2400" dirty="0" smtClean="0"/>
              <a:t>ωμοπλάτης,</a:t>
            </a:r>
            <a:endParaRPr lang="el-GR" sz="2400" dirty="0"/>
          </a:p>
          <a:p>
            <a:pPr lvl="1">
              <a:lnSpc>
                <a:spcPct val="105000"/>
              </a:lnSpc>
              <a:spcBef>
                <a:spcPts val="1200"/>
              </a:spcBef>
            </a:pPr>
            <a:r>
              <a:rPr lang="el-GR" sz="2400" dirty="0"/>
              <a:t>Κατάφυση: πίσω-άνω επιφάνεια μείζονος βραχιονίου ογκώματος, αρθρικός θύλακος ΓΒ </a:t>
            </a:r>
            <a:r>
              <a:rPr lang="el-GR" sz="2400" dirty="0" smtClean="0"/>
              <a:t>άρθρωσης,</a:t>
            </a:r>
            <a:endParaRPr lang="el-GR" sz="2400" dirty="0"/>
          </a:p>
          <a:p>
            <a:pPr lvl="1">
              <a:lnSpc>
                <a:spcPct val="105000"/>
              </a:lnSpc>
              <a:spcBef>
                <a:spcPts val="1200"/>
              </a:spcBef>
            </a:pPr>
            <a:r>
              <a:rPr lang="el-GR" sz="2400" dirty="0"/>
              <a:t>Εννεύρωση: υπερπλάτιο </a:t>
            </a:r>
            <a:r>
              <a:rPr lang="el-GR" sz="2400" dirty="0" smtClean="0"/>
              <a:t>νεύρο.</a:t>
            </a:r>
            <a:endParaRPr lang="el-GR" sz="2400" dirty="0"/>
          </a:p>
          <a:p>
            <a:pPr>
              <a:lnSpc>
                <a:spcPct val="105000"/>
              </a:lnSpc>
            </a:pPr>
            <a:r>
              <a:rPr lang="el-GR" dirty="0"/>
              <a:t>Ελάσσων στρογγύλος </a:t>
            </a:r>
            <a:r>
              <a:rPr lang="el-GR" dirty="0" smtClean="0"/>
              <a:t>μυς.</a:t>
            </a:r>
            <a:endParaRPr lang="el-GR" dirty="0"/>
          </a:p>
          <a:p>
            <a:pPr lvl="1">
              <a:lnSpc>
                <a:spcPct val="105000"/>
              </a:lnSpc>
              <a:spcBef>
                <a:spcPts val="1200"/>
              </a:spcBef>
            </a:pPr>
            <a:r>
              <a:rPr lang="el-GR" sz="2400" dirty="0"/>
              <a:t>Έκφυση: μασχαλιαίο χείλος της </a:t>
            </a:r>
            <a:r>
              <a:rPr lang="el-GR" sz="2400" dirty="0" smtClean="0"/>
              <a:t>ωμοπλάτης,</a:t>
            </a:r>
            <a:endParaRPr lang="el-GR" sz="2400" dirty="0"/>
          </a:p>
          <a:p>
            <a:pPr lvl="1">
              <a:lnSpc>
                <a:spcPct val="105000"/>
              </a:lnSpc>
              <a:spcBef>
                <a:spcPts val="1200"/>
              </a:spcBef>
            </a:pPr>
            <a:r>
              <a:rPr lang="el-GR" sz="2400" dirty="0"/>
              <a:t>Κατάφυση: πίσω-κάτω επιφάνεια μείζονος βραχιονίου ογκώματος, αρθρικός θύλακος ΓΒ </a:t>
            </a:r>
            <a:r>
              <a:rPr lang="el-GR" sz="2400" dirty="0" smtClean="0"/>
              <a:t>άρθρωσης,</a:t>
            </a:r>
            <a:endParaRPr lang="el-GR" sz="2400" dirty="0"/>
          </a:p>
          <a:p>
            <a:pPr lvl="1">
              <a:lnSpc>
                <a:spcPct val="105000"/>
              </a:lnSpc>
              <a:spcBef>
                <a:spcPts val="1200"/>
              </a:spcBef>
            </a:pPr>
            <a:r>
              <a:rPr lang="el-GR" sz="2400" dirty="0"/>
              <a:t>Εννεύρωση: μασχαλιαίο </a:t>
            </a:r>
            <a:r>
              <a:rPr lang="el-GR" sz="2400" dirty="0" smtClean="0"/>
              <a:t>νεύρο.</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102</a:t>
            </a:fld>
            <a:endParaRPr lang="el-GR" dirty="0">
              <a:solidFill>
                <a:prstClr val="black"/>
              </a:solidFill>
            </a:endParaRPr>
          </a:p>
        </p:txBody>
      </p:sp>
    </p:spTree>
    <p:extLst>
      <p:ext uri="{BB962C8B-B14F-4D97-AF65-F5344CB8AC3E}">
        <p14:creationId xmlns:p14="http://schemas.microsoft.com/office/powerpoint/2010/main" val="13170358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Πέταλο των στροφέων </a:t>
            </a:r>
            <a:r>
              <a:rPr lang="el-GR" sz="3200" b="0" dirty="0" smtClean="0"/>
              <a:t>2/2</a:t>
            </a:r>
            <a:endParaRPr lang="el-GR" dirty="0"/>
          </a:p>
        </p:txBody>
      </p:sp>
      <p:sp>
        <p:nvSpPr>
          <p:cNvPr id="3" name="Θέση περιεχομένου 2"/>
          <p:cNvSpPr>
            <a:spLocks noGrp="1"/>
          </p:cNvSpPr>
          <p:nvPr>
            <p:ph idx="1"/>
          </p:nvPr>
        </p:nvSpPr>
        <p:spPr>
          <a:xfrm>
            <a:off x="457200" y="1196752"/>
            <a:ext cx="8435280" cy="5359488"/>
          </a:xfrm>
        </p:spPr>
        <p:txBody>
          <a:bodyPr>
            <a:normAutofit/>
          </a:bodyPr>
          <a:lstStyle/>
          <a:p>
            <a:pPr>
              <a:lnSpc>
                <a:spcPct val="110000"/>
              </a:lnSpc>
            </a:pPr>
            <a:r>
              <a:rPr lang="el-GR" dirty="0"/>
              <a:t>Υποπλάτιος </a:t>
            </a:r>
            <a:r>
              <a:rPr lang="el-GR" dirty="0" smtClean="0"/>
              <a:t>μυς</a:t>
            </a:r>
            <a:r>
              <a:rPr lang="en-US" dirty="0" smtClean="0"/>
              <a:t>.</a:t>
            </a:r>
            <a:endParaRPr lang="el-GR" dirty="0"/>
          </a:p>
          <a:p>
            <a:pPr lvl="1">
              <a:lnSpc>
                <a:spcPct val="110000"/>
              </a:lnSpc>
              <a:spcBef>
                <a:spcPts val="1200"/>
              </a:spcBef>
            </a:pPr>
            <a:r>
              <a:rPr lang="el-GR" sz="2400" dirty="0"/>
              <a:t>Έκφυση: υποπλάτιος βόθρος </a:t>
            </a:r>
            <a:r>
              <a:rPr lang="en-US" sz="2400" dirty="0" smtClean="0"/>
              <a:t>.</a:t>
            </a:r>
            <a:endParaRPr lang="el-GR" sz="2400" dirty="0"/>
          </a:p>
          <a:p>
            <a:pPr lvl="1">
              <a:lnSpc>
                <a:spcPct val="110000"/>
              </a:lnSpc>
              <a:spcBef>
                <a:spcPts val="1200"/>
              </a:spcBef>
            </a:pPr>
            <a:r>
              <a:rPr lang="el-GR" sz="2400" dirty="0"/>
              <a:t>Κατάφυση: έλασσον βραχιόνιο όγκωμα, αρθρικός θύλακος ΓΒ </a:t>
            </a:r>
            <a:r>
              <a:rPr lang="el-GR" sz="2400" dirty="0" smtClean="0"/>
              <a:t>άρθρωσης</a:t>
            </a:r>
            <a:r>
              <a:rPr lang="en-US" sz="2400" dirty="0" smtClean="0"/>
              <a:t>.</a:t>
            </a:r>
            <a:endParaRPr lang="el-GR" sz="2400" dirty="0"/>
          </a:p>
          <a:p>
            <a:pPr lvl="1">
              <a:lnSpc>
                <a:spcPct val="110000"/>
              </a:lnSpc>
              <a:spcBef>
                <a:spcPts val="1200"/>
              </a:spcBef>
            </a:pPr>
            <a:r>
              <a:rPr lang="el-GR" sz="2400" dirty="0"/>
              <a:t>Εννεύρωση: άνω και κάτω υποπλάτια </a:t>
            </a:r>
            <a:r>
              <a:rPr lang="el-GR" sz="2400" dirty="0" smtClean="0"/>
              <a:t>νεύρα</a:t>
            </a:r>
            <a:r>
              <a:rPr lang="en-US" sz="2400"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103</a:t>
            </a:fld>
            <a:endParaRPr lang="el-GR" dirty="0">
              <a:solidFill>
                <a:prstClr val="black"/>
              </a:solidFill>
            </a:endParaRPr>
          </a:p>
        </p:txBody>
      </p:sp>
    </p:spTree>
    <p:extLst>
      <p:ext uri="{BB962C8B-B14F-4D97-AF65-F5344CB8AC3E}">
        <p14:creationId xmlns:p14="http://schemas.microsoft.com/office/powerpoint/2010/main" val="109619155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dirty="0"/>
              <a:t>Ρυθμιστές της δυναμικής σταθερότητας της ΓΒ </a:t>
            </a:r>
            <a:r>
              <a:rPr lang="el-GR" dirty="0" smtClean="0"/>
              <a:t>άρθρωσης </a:t>
            </a:r>
            <a:r>
              <a:rPr lang="el-GR" sz="3600" b="0" dirty="0" smtClean="0"/>
              <a:t>1/2</a:t>
            </a:r>
            <a:endParaRPr lang="el-GR" sz="3600" b="0" dirty="0"/>
          </a:p>
        </p:txBody>
      </p:sp>
      <p:sp>
        <p:nvSpPr>
          <p:cNvPr id="3" name="Θέση περιεχομένου 2"/>
          <p:cNvSpPr>
            <a:spLocks noGrp="1"/>
          </p:cNvSpPr>
          <p:nvPr>
            <p:ph idx="1"/>
          </p:nvPr>
        </p:nvSpPr>
        <p:spPr>
          <a:xfrm>
            <a:off x="457200" y="1484784"/>
            <a:ext cx="8229600" cy="5256584"/>
          </a:xfrm>
        </p:spPr>
        <p:txBody>
          <a:bodyPr>
            <a:normAutofit/>
          </a:bodyPr>
          <a:lstStyle/>
          <a:p>
            <a:pPr>
              <a:lnSpc>
                <a:spcPct val="110000"/>
              </a:lnSpc>
            </a:pPr>
            <a:r>
              <a:rPr lang="el-GR" sz="2200" dirty="0"/>
              <a:t>Η χαλαρή σύνδεση της κεφαλής του βραχιονίου με την ωμογλήνη επιτρέπει μεγάλου εύρους </a:t>
            </a:r>
            <a:r>
              <a:rPr lang="el-GR" sz="2200" dirty="0" smtClean="0"/>
              <a:t>κίνησης.</a:t>
            </a:r>
            <a:endParaRPr lang="el-GR" sz="2200" dirty="0"/>
          </a:p>
          <a:p>
            <a:pPr>
              <a:lnSpc>
                <a:spcPct val="110000"/>
              </a:lnSpc>
            </a:pPr>
            <a:r>
              <a:rPr lang="el-GR" sz="2200" dirty="0"/>
              <a:t>Για να μπορέσουν να γίνουν οι μεγάλου εύρους κινήσεις θα πρέπει ο αρθρικός θύλακος να μη περιβάλλεται από παχύς και ισχυρούς </a:t>
            </a:r>
            <a:r>
              <a:rPr lang="el-GR" sz="2200" dirty="0" smtClean="0"/>
              <a:t>συνδέσμους.</a:t>
            </a:r>
            <a:endParaRPr lang="el-GR" sz="2200" dirty="0"/>
          </a:p>
          <a:p>
            <a:pPr>
              <a:lnSpc>
                <a:spcPct val="110000"/>
              </a:lnSpc>
            </a:pPr>
            <a:r>
              <a:rPr lang="el-GR" sz="2200" dirty="0"/>
              <a:t>Ο ανατομικός σχεδιασμός της άρθρωσης θυσιάζει την σταθερότητα υπέρ της </a:t>
            </a:r>
            <a:r>
              <a:rPr lang="el-GR" sz="2200" dirty="0" smtClean="0"/>
              <a:t>κινητικότητας.</a:t>
            </a:r>
            <a:endParaRPr lang="el-GR" sz="2200" dirty="0"/>
          </a:p>
          <a:p>
            <a:pPr>
              <a:lnSpc>
                <a:spcPct val="110000"/>
              </a:lnSpc>
            </a:pPr>
            <a:r>
              <a:rPr lang="el-GR" sz="2200" dirty="0"/>
              <a:t>Αν και οι περισσότεροι μύες που διασχίζουν την ΓΒ άρθρωση σε κάποιες θέσεις της τροχιάς της κίνησης σταθεροποιούν την άρθρωση, οι μύες του πετάλου των στροφέων είναι σχεδιασμένοι έτσι ώστε να την σταθεροποιούν σε όλες τις θέσεις της τροχιάς της κίνησής </a:t>
            </a:r>
            <a:r>
              <a:rPr lang="el-GR" sz="2200" dirty="0" smtClean="0"/>
              <a:t>της.</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104</a:t>
            </a:fld>
            <a:endParaRPr lang="el-GR" dirty="0">
              <a:solidFill>
                <a:prstClr val="black"/>
              </a:solidFill>
            </a:endParaRPr>
          </a:p>
        </p:txBody>
      </p:sp>
    </p:spTree>
    <p:extLst>
      <p:ext uri="{BB962C8B-B14F-4D97-AF65-F5344CB8AC3E}">
        <p14:creationId xmlns:p14="http://schemas.microsoft.com/office/powerpoint/2010/main" val="38575988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dirty="0"/>
              <a:t>Ρυθμιστές της δυναμικής σταθερότητας της ΓΒ άρθρωσης </a:t>
            </a:r>
            <a:r>
              <a:rPr lang="el-GR" sz="3600" b="0" dirty="0" smtClean="0"/>
              <a:t>2/2</a:t>
            </a:r>
            <a:endParaRPr lang="el-GR" dirty="0"/>
          </a:p>
        </p:txBody>
      </p:sp>
      <p:sp>
        <p:nvSpPr>
          <p:cNvPr id="3" name="Θέση περιεχομένου 2"/>
          <p:cNvSpPr>
            <a:spLocks noGrp="1"/>
          </p:cNvSpPr>
          <p:nvPr>
            <p:ph idx="1"/>
          </p:nvPr>
        </p:nvSpPr>
        <p:spPr>
          <a:xfrm>
            <a:off x="467544" y="1988840"/>
            <a:ext cx="8229600" cy="1512168"/>
          </a:xfrm>
        </p:spPr>
        <p:txBody>
          <a:bodyPr/>
          <a:lstStyle/>
          <a:p>
            <a:r>
              <a:rPr lang="el-GR" dirty="0"/>
              <a:t>Οι δυνάμεις που παράγονται από το πέταλο των στροφέων δεν κινούν μόνο την άρθρωση, αλλά και την σταθεροποιούν μέσω της επικέντρωσής τους μέσα στην </a:t>
            </a:r>
            <a:r>
              <a:rPr lang="el-GR" dirty="0" smtClean="0"/>
              <a:t>ωμογλήνη.</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105</a:t>
            </a:fld>
            <a:endParaRPr lang="el-GR" dirty="0">
              <a:solidFill>
                <a:prstClr val="black"/>
              </a:solidFill>
            </a:endParaRPr>
          </a:p>
        </p:txBody>
      </p:sp>
    </p:spTree>
    <p:extLst>
      <p:ext uri="{BB962C8B-B14F-4D97-AF65-F5344CB8AC3E}">
        <p14:creationId xmlns:p14="http://schemas.microsoft.com/office/powerpoint/2010/main" val="167771022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dirty="0"/>
              <a:t>Ενεργητικοί ρυθμιστές της ενδαρθρικής κίνησης της ΓΒ </a:t>
            </a:r>
            <a:r>
              <a:rPr lang="el-GR" dirty="0" smtClean="0"/>
              <a:t>άρθρωσης</a:t>
            </a:r>
            <a:r>
              <a:rPr lang="el-GR" sz="3600" b="0" dirty="0" smtClean="0"/>
              <a:t> 1/3</a:t>
            </a:r>
            <a:endParaRPr lang="el-GR" sz="3600" b="0" dirty="0"/>
          </a:p>
        </p:txBody>
      </p:sp>
      <p:sp>
        <p:nvSpPr>
          <p:cNvPr id="3" name="Θέση περιεχομένου 2"/>
          <p:cNvSpPr>
            <a:spLocks noGrp="1"/>
          </p:cNvSpPr>
          <p:nvPr>
            <p:ph idx="1"/>
          </p:nvPr>
        </p:nvSpPr>
        <p:spPr>
          <a:xfrm>
            <a:off x="457200" y="1556792"/>
            <a:ext cx="8229600" cy="4680520"/>
          </a:xfrm>
        </p:spPr>
        <p:txBody>
          <a:bodyPr/>
          <a:lstStyle/>
          <a:p>
            <a:r>
              <a:rPr lang="el-GR" dirty="0"/>
              <a:t>Η συστολή του οριζοντίως προσανατολισμένου υπερακανθίου παράγει συμπιεστική δύναμη κατευθείαν μέσα στην </a:t>
            </a:r>
            <a:r>
              <a:rPr lang="el-GR" dirty="0" smtClean="0"/>
              <a:t>ωμογλήνη</a:t>
            </a:r>
            <a:r>
              <a:rPr lang="en-US" dirty="0" smtClean="0"/>
              <a:t>.</a:t>
            </a:r>
            <a:endParaRPr lang="el-GR" dirty="0"/>
          </a:p>
          <a:p>
            <a:r>
              <a:rPr lang="el-GR" dirty="0"/>
              <a:t>Αυτή η δύναμη σταθεροποιεί την κεφαλή κατά την κύλισή της προς τα </a:t>
            </a:r>
            <a:r>
              <a:rPr lang="el-GR" dirty="0" smtClean="0"/>
              <a:t>άνω</a:t>
            </a:r>
            <a:r>
              <a:rPr lang="en-US" dirty="0" smtClean="0"/>
              <a:t>.</a:t>
            </a:r>
            <a:endParaRPr lang="el-GR" dirty="0"/>
          </a:p>
          <a:p>
            <a:r>
              <a:rPr lang="el-GR" dirty="0"/>
              <a:t>Το μέτρο της συμπιεστικής δύναμης αυξάνει γραμμικά από τις </a:t>
            </a:r>
            <a:r>
              <a:rPr lang="el-GR" dirty="0" smtClean="0"/>
              <a:t>0-90</a:t>
            </a:r>
            <a:r>
              <a:rPr lang="el-GR" baseline="30000" dirty="0" smtClean="0"/>
              <a:t>ο</a:t>
            </a:r>
            <a:r>
              <a:rPr lang="el-GR" dirty="0" smtClean="0"/>
              <a:t>  </a:t>
            </a:r>
            <a:r>
              <a:rPr lang="el-GR" dirty="0"/>
              <a:t>απαγωγής φτάνοντας το 80%-90% του σωματικού </a:t>
            </a:r>
            <a:r>
              <a:rPr lang="el-GR" dirty="0" smtClean="0"/>
              <a:t>βάρους</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106</a:t>
            </a:fld>
            <a:endParaRPr lang="el-GR" dirty="0">
              <a:solidFill>
                <a:prstClr val="black"/>
              </a:solidFill>
            </a:endParaRPr>
          </a:p>
        </p:txBody>
      </p:sp>
    </p:spTree>
    <p:extLst>
      <p:ext uri="{BB962C8B-B14F-4D97-AF65-F5344CB8AC3E}">
        <p14:creationId xmlns:p14="http://schemas.microsoft.com/office/powerpoint/2010/main" val="404181051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dirty="0"/>
              <a:t>Ενεργητικοί ρυθμιστές της ενδαρθρικής κίνησης της ΓΒ άρθρωσης</a:t>
            </a:r>
            <a:r>
              <a:rPr lang="el-GR" sz="3600" b="0" dirty="0"/>
              <a:t> </a:t>
            </a:r>
            <a:r>
              <a:rPr lang="el-GR" sz="3600" b="0" dirty="0" smtClean="0"/>
              <a:t>2/3</a:t>
            </a:r>
            <a:endParaRPr lang="el-GR" dirty="0"/>
          </a:p>
        </p:txBody>
      </p:sp>
      <p:sp>
        <p:nvSpPr>
          <p:cNvPr id="3" name="Θέση περιεχομένου 2"/>
          <p:cNvSpPr>
            <a:spLocks noGrp="1"/>
          </p:cNvSpPr>
          <p:nvPr>
            <p:ph idx="1"/>
          </p:nvPr>
        </p:nvSpPr>
        <p:spPr>
          <a:xfrm>
            <a:off x="518864" y="1628800"/>
            <a:ext cx="8229600" cy="4896544"/>
          </a:xfrm>
        </p:spPr>
        <p:txBody>
          <a:bodyPr/>
          <a:lstStyle/>
          <a:p>
            <a:r>
              <a:rPr lang="el-GR" dirty="0"/>
              <a:t>Η συστολική δύναμη του υπερακανθίου κυλίει την κεφαλή προς τα επάνω, ενώ ταυτόχρονα με την αναπτυσσόμενη μυοτενόντια τάση εμποδίζει την ολίσθηση της κεφαλής προς τα άνω λόγω της ενέργειας του </a:t>
            </a:r>
            <a:r>
              <a:rPr lang="el-GR" dirty="0" smtClean="0"/>
              <a:t>δελτοειδούς.</a:t>
            </a:r>
            <a:endParaRPr lang="el-GR" dirty="0"/>
          </a:p>
          <a:p>
            <a:r>
              <a:rPr lang="el-GR" dirty="0"/>
              <a:t>Ο υπακάνθιος, ο ελάσσων στρογγύλος και ο υποπλάτιος αναπτύσσουν δυνάμεις που ολισθαίνουν την κεφαλή προς τα </a:t>
            </a:r>
            <a:r>
              <a:rPr lang="el-GR" dirty="0" smtClean="0"/>
              <a:t>κάτω.</a:t>
            </a:r>
            <a:endParaRPr lang="el-GR" dirty="0"/>
          </a:p>
          <a:p>
            <a:r>
              <a:rPr lang="el-GR" dirty="0"/>
              <a:t>Επιπλέον, οι παθητικές δυνάμεις που αναπτύσσονται στον πλατύ ραχιαίο και στον μείζονα στρογγύλο κατά την διάτασή τους, μπορούν να βοηθήσουν στην ουριαία ολίσθηση της </a:t>
            </a:r>
            <a:r>
              <a:rPr lang="el-GR" dirty="0" smtClean="0"/>
              <a:t>κεφαλής.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107</a:t>
            </a:fld>
            <a:endParaRPr lang="el-GR" dirty="0">
              <a:solidFill>
                <a:prstClr val="black"/>
              </a:solidFill>
            </a:endParaRPr>
          </a:p>
        </p:txBody>
      </p:sp>
    </p:spTree>
    <p:extLst>
      <p:ext uri="{BB962C8B-B14F-4D97-AF65-F5344CB8AC3E}">
        <p14:creationId xmlns:p14="http://schemas.microsoft.com/office/powerpoint/2010/main" val="151191614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dirty="0"/>
              <a:t>Ενεργητικοί ρυθμιστές της ενδαρθρικής κίνησης της ΓΒ άρθρωσης</a:t>
            </a:r>
            <a:r>
              <a:rPr lang="el-GR" sz="3600" b="0" dirty="0"/>
              <a:t> </a:t>
            </a:r>
            <a:r>
              <a:rPr lang="el-GR" sz="3600" b="0" dirty="0" smtClean="0"/>
              <a:t>3/3</a:t>
            </a:r>
            <a:endParaRPr lang="el-GR" dirty="0"/>
          </a:p>
        </p:txBody>
      </p:sp>
      <p:sp>
        <p:nvSpPr>
          <p:cNvPr id="3" name="Θέση περιεχομένου 2"/>
          <p:cNvSpPr>
            <a:spLocks noGrp="1"/>
          </p:cNvSpPr>
          <p:nvPr>
            <p:ph idx="1"/>
          </p:nvPr>
        </p:nvSpPr>
        <p:spPr>
          <a:xfrm>
            <a:off x="457200" y="1628800"/>
            <a:ext cx="8229600" cy="4608512"/>
          </a:xfrm>
        </p:spPr>
        <p:txBody>
          <a:bodyPr/>
          <a:lstStyle/>
          <a:p>
            <a:pPr>
              <a:lnSpc>
                <a:spcPct val="110000"/>
              </a:lnSpc>
            </a:pPr>
            <a:r>
              <a:rPr lang="el-GR" dirty="0"/>
              <a:t>Αυτές οι δυνάμεις εξουδετερώνουν την προς τα άνω καθέτως φερόμενη συνιστώσα της δύναμης του </a:t>
            </a:r>
            <a:r>
              <a:rPr lang="el-GR" dirty="0" smtClean="0"/>
              <a:t>δελτοειδούς.</a:t>
            </a:r>
            <a:endParaRPr lang="el-GR" dirty="0"/>
          </a:p>
          <a:p>
            <a:pPr>
              <a:lnSpc>
                <a:spcPct val="110000"/>
              </a:lnSpc>
            </a:pPr>
            <a:r>
              <a:rPr lang="el-GR" dirty="0"/>
              <a:t>Χωρίς αυτές τις δυνάμεις, η βραχιόνιος κεφαλή θα συνέθλιβε το περιεχόμενο του υπακρωμιακού χώρου και θα εμπόδιζε την κίνηση της </a:t>
            </a:r>
            <a:r>
              <a:rPr lang="el-GR" dirty="0" smtClean="0"/>
              <a:t>απαγωγής.</a:t>
            </a:r>
            <a:endParaRPr lang="el-GR" dirty="0"/>
          </a:p>
          <a:p>
            <a:pPr>
              <a:lnSpc>
                <a:spcPct val="110000"/>
              </a:lnSpc>
            </a:pPr>
            <a:r>
              <a:rPr lang="el-GR" dirty="0"/>
              <a:t>Τέλος, κατά την απαγωγή, ο υπακάνθιος και ο ελάσσων στρογγύλος στρέφουν το βραχιόνιο προς τα </a:t>
            </a:r>
            <a:r>
              <a:rPr lang="el-GR" dirty="0" smtClean="0"/>
              <a:t>έξω.</a:t>
            </a:r>
            <a:endParaRPr lang="el-GR" dirty="0"/>
          </a:p>
          <a:p>
            <a:pPr>
              <a:lnSpc>
                <a:spcPct val="110000"/>
              </a:lnSpc>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108</a:t>
            </a:fld>
            <a:endParaRPr lang="el-GR" dirty="0">
              <a:solidFill>
                <a:prstClr val="black"/>
              </a:solidFill>
            </a:endParaRPr>
          </a:p>
        </p:txBody>
      </p:sp>
    </p:spTree>
    <p:extLst>
      <p:ext uri="{BB962C8B-B14F-4D97-AF65-F5344CB8AC3E}">
        <p14:creationId xmlns:p14="http://schemas.microsoft.com/office/powerpoint/2010/main" val="4251456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Οστεολογία – Κορακοειδής απόφυση</a:t>
            </a:r>
          </a:p>
        </p:txBody>
      </p:sp>
      <p:sp>
        <p:nvSpPr>
          <p:cNvPr id="3" name="Θέση περιεχομένου 2"/>
          <p:cNvSpPr>
            <a:spLocks noGrp="1"/>
          </p:cNvSpPr>
          <p:nvPr>
            <p:ph idx="1"/>
          </p:nvPr>
        </p:nvSpPr>
        <p:spPr>
          <a:xfrm>
            <a:off x="457200" y="1196752"/>
            <a:ext cx="8229600" cy="1656184"/>
          </a:xfrm>
        </p:spPr>
        <p:txBody>
          <a:bodyPr>
            <a:normAutofit lnSpcReduction="10000"/>
          </a:bodyPr>
          <a:lstStyle/>
          <a:p>
            <a:r>
              <a:rPr lang="el-GR" dirty="0"/>
              <a:t>Η κορακοειδής απόφυση προβάλλει μπροστά από την </a:t>
            </a:r>
            <a:r>
              <a:rPr lang="el-GR" dirty="0" smtClean="0"/>
              <a:t>ωμοπλάτη. </a:t>
            </a:r>
            <a:endParaRPr lang="el-GR" dirty="0"/>
          </a:p>
          <a:p>
            <a:r>
              <a:rPr lang="el-GR" dirty="0"/>
              <a:t>Αποτελεί </a:t>
            </a:r>
            <a:r>
              <a:rPr lang="el-GR" dirty="0" smtClean="0"/>
              <a:t>μία </a:t>
            </a:r>
            <a:r>
              <a:rPr lang="el-GR" dirty="0"/>
              <a:t>περιοχή στην οποία προσφύονται σύνδεσμοι και </a:t>
            </a:r>
            <a:r>
              <a:rPr lang="el-GR" dirty="0" smtClean="0"/>
              <a:t>μύες.</a:t>
            </a:r>
            <a:endParaRPr lang="el-GR" dirty="0"/>
          </a:p>
          <a:p>
            <a:endParaRPr lang="el-GR" dirty="0"/>
          </a:p>
        </p:txBody>
      </p:sp>
      <p:sp>
        <p:nvSpPr>
          <p:cNvPr id="4" name="Θέση αριθμού διαφάνειας 3"/>
          <p:cNvSpPr>
            <a:spLocks noGrp="1"/>
          </p:cNvSpPr>
          <p:nvPr>
            <p:ph type="sldNum" sz="quarter" idx="12"/>
          </p:nvPr>
        </p:nvSpPr>
        <p:spPr>
          <a:xfrm>
            <a:off x="6686872" y="6356350"/>
            <a:ext cx="2133600" cy="365125"/>
          </a:xfrm>
        </p:spPr>
        <p:txBody>
          <a:bodyPr/>
          <a:lstStyle/>
          <a:p>
            <a:pPr>
              <a:defRPr/>
            </a:pPr>
            <a:fld id="{7E55E3B3-0445-4CFC-BED8-763D4409E61F}" type="slidenum">
              <a:rPr lang="el-GR" smtClean="0">
                <a:solidFill>
                  <a:prstClr val="black"/>
                </a:solidFill>
              </a:rPr>
              <a:pPr>
                <a:defRPr/>
              </a:pPr>
              <a:t>10</a:t>
            </a:fld>
            <a:endParaRPr lang="el-GR" dirty="0">
              <a:solidFill>
                <a:prstClr val="black"/>
              </a:solidFill>
            </a:endParaRPr>
          </a:p>
        </p:txBody>
      </p:sp>
      <p:pic>
        <p:nvPicPr>
          <p:cNvPr id="9218" name="Picture 2" descr="File:Sobo 1909 19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96" y="2962221"/>
            <a:ext cx="5040560" cy="32826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20" name="Picture 4" descr="File:Coracoid process of scapula - animation03.gif"/>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90532" y="2492896"/>
            <a:ext cx="3801948" cy="38019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p:nvPr/>
        </p:nvSpPr>
        <p:spPr>
          <a:xfrm>
            <a:off x="5299318" y="6351711"/>
            <a:ext cx="3384376"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5"/>
              </a:rPr>
              <a:t>Coracoid process of scapula - </a:t>
            </a:r>
            <a:r>
              <a:rPr lang="en-US" sz="1200" dirty="0" smtClean="0">
                <a:solidFill>
                  <a:prstClr val="black"/>
                </a:solidFill>
                <a:latin typeface="Calibri"/>
                <a:hlinkClick r:id="rId5"/>
              </a:rPr>
              <a:t>animation03</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6" tooltip="User:Was a bee"/>
              </a:rPr>
              <a:t>Was a </a:t>
            </a:r>
            <a:r>
              <a:rPr lang="en-US" sz="1200" dirty="0" smtClean="0">
                <a:solidFill>
                  <a:prstClr val="black"/>
                </a:solidFill>
                <a:latin typeface="Calibri"/>
                <a:hlinkClick r:id="rId6"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7"/>
              </a:rPr>
              <a:t>CC BY-SA 2.1 JP</a:t>
            </a:r>
            <a:endParaRPr lang="en-US" sz="1200" dirty="0">
              <a:solidFill>
                <a:prstClr val="black"/>
              </a:solidFill>
              <a:latin typeface="Calibri"/>
            </a:endParaRPr>
          </a:p>
        </p:txBody>
      </p:sp>
      <p:sp>
        <p:nvSpPr>
          <p:cNvPr id="10" name="Rectangle 6"/>
          <p:cNvSpPr/>
          <p:nvPr/>
        </p:nvSpPr>
        <p:spPr>
          <a:xfrm>
            <a:off x="421060" y="6351711"/>
            <a:ext cx="4269432" cy="276999"/>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8"/>
              </a:rPr>
              <a:t>Sobo 1909 </a:t>
            </a:r>
            <a:r>
              <a:rPr lang="en-US" sz="1200" dirty="0" smtClean="0">
                <a:solidFill>
                  <a:prstClr val="black"/>
                </a:solidFill>
                <a:latin typeface="Calibri"/>
                <a:hlinkClick r:id="rId8"/>
              </a:rPr>
              <a:t>196</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a:solidFill>
                  <a:prstClr val="black">
                    <a:lumMod val="65000"/>
                    <a:lumOff val="35000"/>
                  </a:prstClr>
                </a:solidFill>
                <a:latin typeface="Calibri"/>
              </a:rPr>
              <a:t> </a:t>
            </a:r>
            <a:r>
              <a:rPr lang="en-US" sz="1200" dirty="0">
                <a:solidFill>
                  <a:prstClr val="black"/>
                </a:solidFill>
                <a:latin typeface="Calibri"/>
                <a:hlinkClick r:id="rId9" tooltip="User:Hellerhoff"/>
              </a:rPr>
              <a:t>Hellerhoff</a:t>
            </a:r>
            <a:r>
              <a:rPr lang="en-US" sz="1200" dirty="0">
                <a:solidFill>
                  <a:prstClr val="black"/>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spTree>
    <p:extLst>
      <p:ext uri="{BB962C8B-B14F-4D97-AF65-F5344CB8AC3E}">
        <p14:creationId xmlns:p14="http://schemas.microsoft.com/office/powerpoint/2010/main" val="269359616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Ενεργοποίηση μυών κατά την απαγωγή στο μετωπιαίο επίπεδο</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109</a:t>
            </a:fld>
            <a:endParaRPr lang="el-GR" dirty="0">
              <a:solidFill>
                <a:prstClr val="black"/>
              </a:solidFill>
            </a:endParaRPr>
          </a:p>
        </p:txBody>
      </p:sp>
      <p:pic>
        <p:nvPicPr>
          <p:cNvPr id="5"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49857" y="1700808"/>
            <a:ext cx="8229600" cy="3429000"/>
          </a:xfrm>
          <a:prstGeom prst="rect">
            <a:avLst/>
          </a:prstGeom>
          <a:noFill/>
          <a:ln w="9525">
            <a:noFill/>
            <a:miter lim="800000"/>
            <a:headEnd/>
            <a:tailEnd/>
          </a:ln>
          <a:effectLst/>
        </p:spPr>
      </p:pic>
    </p:spTree>
    <p:extLst>
      <p:ext uri="{BB962C8B-B14F-4D97-AF65-F5344CB8AC3E}">
        <p14:creationId xmlns:p14="http://schemas.microsoft.com/office/powerpoint/2010/main" val="107445917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Ενεργοποίηση μυών κατά την κάμψη</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110</a:t>
            </a:fld>
            <a:endParaRPr lang="el-GR" dirty="0">
              <a:solidFill>
                <a:prstClr val="black"/>
              </a:solidFill>
            </a:endParaRPr>
          </a:p>
        </p:txBody>
      </p:sp>
      <p:pic>
        <p:nvPicPr>
          <p:cNvPr id="5"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57200" y="1556792"/>
            <a:ext cx="8229600" cy="3374845"/>
          </a:xfrm>
          <a:prstGeom prst="rect">
            <a:avLst/>
          </a:prstGeom>
          <a:noFill/>
          <a:ln w="9525">
            <a:noFill/>
            <a:miter lim="800000"/>
            <a:headEnd/>
            <a:tailEnd/>
          </a:ln>
          <a:effectLst/>
        </p:spPr>
      </p:pic>
    </p:spTree>
    <p:extLst>
      <p:ext uri="{BB962C8B-B14F-4D97-AF65-F5344CB8AC3E}">
        <p14:creationId xmlns:p14="http://schemas.microsoft.com/office/powerpoint/2010/main" val="68209436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Ενεργοποίηση μυών κατά την έξω στροφή στην ανατομική θέση</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111</a:t>
            </a:fld>
            <a:endParaRPr lang="el-GR" dirty="0">
              <a:solidFill>
                <a:prstClr val="black"/>
              </a:solidFill>
            </a:endParaRPr>
          </a:p>
        </p:txBody>
      </p:sp>
      <p:pic>
        <p:nvPicPr>
          <p:cNvPr id="5"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95536" y="1700808"/>
            <a:ext cx="8229600" cy="3433541"/>
          </a:xfrm>
          <a:prstGeom prst="rect">
            <a:avLst/>
          </a:prstGeom>
          <a:noFill/>
          <a:ln w="9525">
            <a:noFill/>
            <a:miter lim="800000"/>
            <a:headEnd/>
            <a:tailEnd/>
          </a:ln>
          <a:effectLst/>
        </p:spPr>
      </p:pic>
    </p:spTree>
    <p:extLst>
      <p:ext uri="{BB962C8B-B14F-4D97-AF65-F5344CB8AC3E}">
        <p14:creationId xmlns:p14="http://schemas.microsoft.com/office/powerpoint/2010/main" val="8195975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Ενεργοποίηση μυών κατά την έσω στροφή στην ανατομική θέση</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112</a:t>
            </a:fld>
            <a:endParaRPr lang="el-GR" dirty="0">
              <a:solidFill>
                <a:prstClr val="black"/>
              </a:solidFill>
            </a:endParaRPr>
          </a:p>
        </p:txBody>
      </p:sp>
      <p:pic>
        <p:nvPicPr>
          <p:cNvPr id="5"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57200" y="1628800"/>
            <a:ext cx="8229600" cy="3401852"/>
          </a:xfrm>
          <a:prstGeom prst="rect">
            <a:avLst/>
          </a:prstGeom>
          <a:noFill/>
          <a:ln w="9525">
            <a:noFill/>
            <a:miter lim="800000"/>
            <a:headEnd/>
            <a:tailEnd/>
          </a:ln>
          <a:effectLst/>
        </p:spPr>
      </p:pic>
    </p:spTree>
    <p:extLst>
      <p:ext uri="{BB962C8B-B14F-4D97-AF65-F5344CB8AC3E}">
        <p14:creationId xmlns:p14="http://schemas.microsoft.com/office/powerpoint/2010/main" val="262996400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Κάκωση </a:t>
            </a:r>
            <a:r>
              <a:rPr lang="el-GR" dirty="0" smtClean="0"/>
              <a:t>υπερακανθίου </a:t>
            </a:r>
            <a:r>
              <a:rPr lang="el-GR" sz="3200" b="0" dirty="0" smtClean="0"/>
              <a:t>1/</a:t>
            </a:r>
            <a:r>
              <a:rPr lang="en-US" sz="3200" b="0" dirty="0" smtClean="0"/>
              <a:t>2</a:t>
            </a:r>
            <a:endParaRPr lang="el-GR" sz="3200" b="0" dirty="0"/>
          </a:p>
        </p:txBody>
      </p:sp>
      <p:sp>
        <p:nvSpPr>
          <p:cNvPr id="3" name="Θέση περιεχομένου 2"/>
          <p:cNvSpPr>
            <a:spLocks noGrp="1"/>
          </p:cNvSpPr>
          <p:nvPr>
            <p:ph idx="1"/>
          </p:nvPr>
        </p:nvSpPr>
        <p:spPr/>
        <p:txBody>
          <a:bodyPr/>
          <a:lstStyle/>
          <a:p>
            <a:pPr>
              <a:lnSpc>
                <a:spcPct val="110000"/>
              </a:lnSpc>
            </a:pPr>
            <a:r>
              <a:rPr lang="el-GR" dirty="0"/>
              <a:t>Ο υπερακάνθιος είναι ένας από τους πλέον χρησιμοποιούμενους μύες της ωμικής </a:t>
            </a:r>
            <a:r>
              <a:rPr lang="el-GR" dirty="0" smtClean="0"/>
              <a:t>ζώνης.</a:t>
            </a:r>
            <a:endParaRPr lang="el-GR" dirty="0"/>
          </a:p>
          <a:p>
            <a:pPr>
              <a:lnSpc>
                <a:spcPct val="110000"/>
              </a:lnSpc>
            </a:pPr>
            <a:r>
              <a:rPr lang="el-GR" dirty="0"/>
              <a:t>Ο μυς αυτός βοηθά τον δελτοειδή κατά την απαγωγή του ώμου και προβάλλει δυναμική και πολλές φορές στατική σταθερότητα στην ΓΒ </a:t>
            </a:r>
            <a:r>
              <a:rPr lang="el-GR" dirty="0" smtClean="0"/>
              <a:t>άρθρωση.</a:t>
            </a:r>
            <a:endParaRPr lang="el-GR" dirty="0"/>
          </a:p>
          <a:p>
            <a:pPr>
              <a:lnSpc>
                <a:spcPct val="110000"/>
              </a:lnSpc>
            </a:pPr>
            <a:r>
              <a:rPr lang="el-GR" dirty="0"/>
              <a:t>Το μηχανικό πλεονέκτημα του μυός είναι 0.05 που σημαίνει ότι ο υπερακάνθιος θα πρέπει να δημιουργεί δυνάμεις 20 φορές μεγαλύτερες από το βάρος που </a:t>
            </a:r>
            <a:r>
              <a:rPr lang="el-GR" dirty="0" smtClean="0"/>
              <a:t>σηκώνει.</a:t>
            </a:r>
            <a:endParaRPr lang="el-GR" dirty="0"/>
          </a:p>
          <a:p>
            <a:pPr>
              <a:lnSpc>
                <a:spcPct val="110000"/>
              </a:lnSpc>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113</a:t>
            </a:fld>
            <a:endParaRPr lang="el-GR" dirty="0">
              <a:solidFill>
                <a:prstClr val="black"/>
              </a:solidFill>
            </a:endParaRPr>
          </a:p>
        </p:txBody>
      </p:sp>
    </p:spTree>
    <p:extLst>
      <p:ext uri="{BB962C8B-B14F-4D97-AF65-F5344CB8AC3E}">
        <p14:creationId xmlns:p14="http://schemas.microsoft.com/office/powerpoint/2010/main" val="203717337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Κάκωση υπερακανθίου </a:t>
            </a:r>
            <a:r>
              <a:rPr lang="el-GR" sz="3200" b="0" dirty="0" smtClean="0"/>
              <a:t>2/</a:t>
            </a:r>
            <a:r>
              <a:rPr lang="en-US" sz="3200" b="0" dirty="0" smtClean="0"/>
              <a:t>2</a:t>
            </a:r>
            <a:endParaRPr lang="el-GR" dirty="0"/>
          </a:p>
        </p:txBody>
      </p:sp>
      <p:sp>
        <p:nvSpPr>
          <p:cNvPr id="3" name="Θέση περιεχομένου 2"/>
          <p:cNvSpPr>
            <a:spLocks noGrp="1"/>
          </p:cNvSpPr>
          <p:nvPr>
            <p:ph idx="1"/>
          </p:nvPr>
        </p:nvSpPr>
        <p:spPr/>
        <p:txBody>
          <a:bodyPr/>
          <a:lstStyle/>
          <a:p>
            <a:r>
              <a:rPr lang="el-GR" dirty="0"/>
              <a:t>Αυτές οι τεράστιες δυνάμεις, σιγά-σιγά με την πάροδο των ετών μπορούν να προκαλέσουν μερική ρήξη του τένοντά του ή και ολική ρήξη, όπως φαίνεται στην </a:t>
            </a:r>
            <a:r>
              <a:rPr lang="el-GR" dirty="0" smtClean="0"/>
              <a:t>εικόνα.</a:t>
            </a:r>
            <a:endParaRPr lang="el-GR" dirty="0"/>
          </a:p>
          <a:p>
            <a:r>
              <a:rPr lang="el-GR" dirty="0"/>
              <a:t>Η υπερβολική φθορά του υπερακανθίου μπορεί να οδηγήσει σε παρόμοια παθολογία σε άλλους τένοντες του πετάλου των </a:t>
            </a:r>
            <a:r>
              <a:rPr lang="el-GR" dirty="0" smtClean="0"/>
              <a:t>στροφέων.</a:t>
            </a:r>
            <a:endParaRPr lang="el-GR" dirty="0"/>
          </a:p>
          <a:p>
            <a:endParaRPr lang="el-GR" dirty="0"/>
          </a:p>
        </p:txBody>
      </p:sp>
      <p:sp>
        <p:nvSpPr>
          <p:cNvPr id="4" name="Θέση αριθμού διαφάνειας 3"/>
          <p:cNvSpPr>
            <a:spLocks noGrp="1"/>
          </p:cNvSpPr>
          <p:nvPr>
            <p:ph type="sldNum" sz="quarter" idx="12"/>
          </p:nvPr>
        </p:nvSpPr>
        <p:spPr>
          <a:xfrm>
            <a:off x="6732240" y="6348815"/>
            <a:ext cx="2133600" cy="365125"/>
          </a:xfrm>
        </p:spPr>
        <p:txBody>
          <a:bodyPr/>
          <a:lstStyle/>
          <a:p>
            <a:pPr>
              <a:defRPr/>
            </a:pPr>
            <a:fld id="{7E55E3B3-0445-4CFC-BED8-763D4409E61F}" type="slidenum">
              <a:rPr lang="el-GR" smtClean="0">
                <a:solidFill>
                  <a:prstClr val="black"/>
                </a:solidFill>
              </a:rPr>
              <a:pPr>
                <a:defRPr/>
              </a:pPr>
              <a:t>114</a:t>
            </a:fld>
            <a:endParaRPr lang="el-GR" dirty="0">
              <a:solidFill>
                <a:prstClr val="black"/>
              </a:solidFill>
            </a:endParaRPr>
          </a:p>
        </p:txBody>
      </p:sp>
      <p:pic>
        <p:nvPicPr>
          <p:cNvPr id="1026" name="Picture 2" descr="File:1 MRI. Complete tear and rupture of the supraspinatus tendon. Wide transmural damage (2.4 x 2.4 c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5760" y="3277361"/>
            <a:ext cx="4176464" cy="29308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4837788" y="6208213"/>
            <a:ext cx="3672408" cy="646331"/>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File:1 MRI. Complete tear and rupture of the supraspinatus tendon. Wide transmural damage (2.4 x 2.4 cm</a:t>
            </a:r>
            <a:r>
              <a:rPr lang="en-US" sz="1200" dirty="0" smtClean="0">
                <a:solidFill>
                  <a:prstClr val="black"/>
                </a:solidFill>
                <a:latin typeface="Calibri"/>
                <a:hlinkClick r:id="rId4"/>
              </a:rPr>
              <a:t>)</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RSatUSZ (page does not exist)"/>
              </a:rPr>
              <a:t>RSatUSZ</a:t>
            </a:r>
            <a:r>
              <a:rPr lang="el-GR" sz="1200" dirty="0" smtClean="0">
                <a:solidFill>
                  <a:prstClr val="black">
                    <a:lumMod val="75000"/>
                    <a:lumOff val="25000"/>
                  </a:prstClr>
                </a:solidFill>
                <a:latin typeface="Calibri"/>
              </a:rPr>
              <a:t> διαθέσιμο με άδεια </a:t>
            </a:r>
            <a:r>
              <a:rPr lang="en-US" sz="1200" dirty="0">
                <a:solidFill>
                  <a:prstClr val="black"/>
                </a:solidFill>
                <a:latin typeface="Calibri"/>
                <a:hlinkClick r:id="rId6"/>
              </a:rPr>
              <a:t>CC BY-SA 3.0</a:t>
            </a:r>
            <a:endParaRPr lang="en-US" sz="1200" dirty="0">
              <a:solidFill>
                <a:prstClr val="black"/>
              </a:solidFill>
              <a:latin typeface="Calibri"/>
            </a:endParaRPr>
          </a:p>
        </p:txBody>
      </p:sp>
    </p:spTree>
    <p:extLst>
      <p:ext uri="{BB962C8B-B14F-4D97-AF65-F5344CB8AC3E}">
        <p14:creationId xmlns:p14="http://schemas.microsoft.com/office/powerpoint/2010/main" val="7768712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Προσαγωγοί και εκτείνοντες του </a:t>
            </a:r>
            <a:r>
              <a:rPr lang="el-GR" dirty="0" smtClean="0"/>
              <a:t>βραχιονίου</a:t>
            </a:r>
            <a:r>
              <a:rPr lang="en-US" dirty="0" smtClean="0"/>
              <a:t> </a:t>
            </a:r>
            <a:r>
              <a:rPr lang="en-US" sz="3600" b="0" dirty="0" smtClean="0"/>
              <a:t>1/</a:t>
            </a:r>
            <a:r>
              <a:rPr lang="el-GR" sz="3600" b="0" dirty="0"/>
              <a:t>5</a:t>
            </a:r>
          </a:p>
        </p:txBody>
      </p:sp>
      <p:sp>
        <p:nvSpPr>
          <p:cNvPr id="3" name="Θέση περιεχομένου 2"/>
          <p:cNvSpPr>
            <a:spLocks noGrp="1"/>
          </p:cNvSpPr>
          <p:nvPr>
            <p:ph idx="1"/>
          </p:nvPr>
        </p:nvSpPr>
        <p:spPr>
          <a:xfrm>
            <a:off x="313184" y="1340768"/>
            <a:ext cx="4834880" cy="5256584"/>
          </a:xfrm>
        </p:spPr>
        <p:txBody>
          <a:bodyPr>
            <a:normAutofit/>
          </a:bodyPr>
          <a:lstStyle/>
          <a:p>
            <a:pPr marL="0" indent="0">
              <a:lnSpc>
                <a:spcPct val="110000"/>
              </a:lnSpc>
              <a:buNone/>
            </a:pPr>
            <a:r>
              <a:rPr lang="el-GR" sz="2200" dirty="0"/>
              <a:t>Οι κύριοι προσαγωγοί είναι:</a:t>
            </a:r>
          </a:p>
          <a:p>
            <a:pPr>
              <a:lnSpc>
                <a:spcPct val="110000"/>
              </a:lnSpc>
            </a:pPr>
            <a:r>
              <a:rPr lang="el-GR" sz="2200" dirty="0"/>
              <a:t>Οπίσθιος </a:t>
            </a:r>
            <a:r>
              <a:rPr lang="el-GR" sz="2200" dirty="0" smtClean="0"/>
              <a:t>δελτοειδής</a:t>
            </a:r>
            <a:r>
              <a:rPr lang="en-US" sz="2200" dirty="0" smtClean="0"/>
              <a:t>,</a:t>
            </a:r>
            <a:endParaRPr lang="el-GR" sz="2200" dirty="0"/>
          </a:p>
          <a:p>
            <a:pPr>
              <a:lnSpc>
                <a:spcPct val="110000"/>
              </a:lnSpc>
            </a:pPr>
            <a:r>
              <a:rPr lang="el-GR" sz="2200" dirty="0"/>
              <a:t>Πλατύς </a:t>
            </a:r>
            <a:r>
              <a:rPr lang="el-GR" sz="2200" dirty="0" smtClean="0"/>
              <a:t>ραχιαίος</a:t>
            </a:r>
            <a:r>
              <a:rPr lang="en-US" sz="2200" dirty="0" smtClean="0"/>
              <a:t>,</a:t>
            </a:r>
            <a:endParaRPr lang="el-GR" sz="2200" dirty="0"/>
          </a:p>
          <a:p>
            <a:pPr>
              <a:lnSpc>
                <a:spcPct val="110000"/>
              </a:lnSpc>
            </a:pPr>
            <a:r>
              <a:rPr lang="el-GR" sz="2200" dirty="0"/>
              <a:t>Μείζων </a:t>
            </a:r>
            <a:r>
              <a:rPr lang="el-GR" sz="2200" dirty="0" smtClean="0"/>
              <a:t>στρογγύλος</a:t>
            </a:r>
            <a:endParaRPr lang="el-GR" sz="2200" dirty="0"/>
          </a:p>
          <a:p>
            <a:pPr marL="631825" lvl="1">
              <a:lnSpc>
                <a:spcPct val="110000"/>
              </a:lnSpc>
              <a:spcBef>
                <a:spcPts val="1200"/>
              </a:spcBef>
            </a:pPr>
            <a:r>
              <a:rPr lang="el-GR" dirty="0"/>
              <a:t>Έκφυση: κάτω γωνίας της </a:t>
            </a:r>
            <a:r>
              <a:rPr lang="el-GR" dirty="0" smtClean="0"/>
              <a:t>ωμοπλάτης</a:t>
            </a:r>
            <a:r>
              <a:rPr lang="en-US" dirty="0" smtClean="0"/>
              <a:t>.</a:t>
            </a:r>
            <a:endParaRPr lang="el-GR" dirty="0"/>
          </a:p>
          <a:p>
            <a:pPr marL="631825" lvl="1">
              <a:lnSpc>
                <a:spcPct val="110000"/>
              </a:lnSpc>
              <a:spcBef>
                <a:spcPts val="1200"/>
              </a:spcBef>
            </a:pPr>
            <a:r>
              <a:rPr lang="el-GR" dirty="0"/>
              <a:t>Κατάφυση: ακρολοφία του ελάσσονος βραχιονίου </a:t>
            </a:r>
            <a:r>
              <a:rPr lang="el-GR" dirty="0" smtClean="0"/>
              <a:t>ογκώματος</a:t>
            </a:r>
            <a:r>
              <a:rPr lang="en-US" dirty="0" smtClean="0"/>
              <a:t>.</a:t>
            </a:r>
            <a:endParaRPr lang="el-GR" dirty="0"/>
          </a:p>
          <a:p>
            <a:pPr marL="631825" lvl="1">
              <a:lnSpc>
                <a:spcPct val="110000"/>
              </a:lnSpc>
              <a:spcBef>
                <a:spcPts val="1200"/>
              </a:spcBef>
            </a:pPr>
            <a:r>
              <a:rPr lang="el-GR" dirty="0"/>
              <a:t>Εννεύρωση: κάτω υποπλάτιο </a:t>
            </a:r>
            <a:r>
              <a:rPr lang="el-GR" dirty="0" smtClean="0"/>
              <a:t>νεύρο</a:t>
            </a:r>
            <a:r>
              <a:rPr lang="en-US" dirty="0" smtClean="0"/>
              <a:t>.</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115</a:t>
            </a:fld>
            <a:endParaRPr lang="el-GR" dirty="0">
              <a:solidFill>
                <a:prstClr val="black"/>
              </a:solidFill>
            </a:endParaRPr>
          </a:p>
        </p:txBody>
      </p:sp>
      <p:pic>
        <p:nvPicPr>
          <p:cNvPr id="31746" name="Picture 2" descr="File:Teres major muscle animation.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8064" y="1484784"/>
            <a:ext cx="3914800" cy="3914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5467535" y="5517232"/>
            <a:ext cx="327585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Teres major muscle </a:t>
            </a:r>
            <a:r>
              <a:rPr lang="en-US" sz="1200" dirty="0" smtClean="0">
                <a:solidFill>
                  <a:prstClr val="black"/>
                </a:solidFill>
                <a:latin typeface="Calibri"/>
                <a:hlinkClick r:id="rId4"/>
              </a:rPr>
              <a:t>animation</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a:t>
            </a:r>
            <a:r>
              <a:rPr lang="en-US" sz="1200" dirty="0" smtClean="0">
                <a:solidFill>
                  <a:prstClr val="black"/>
                </a:solidFill>
                <a:latin typeface="Calibri"/>
                <a:hlinkClick r:id="rId5"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Tree>
    <p:extLst>
      <p:ext uri="{BB962C8B-B14F-4D97-AF65-F5344CB8AC3E}">
        <p14:creationId xmlns:p14="http://schemas.microsoft.com/office/powerpoint/2010/main" val="1307198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Προσαγωγοί και εκτείνοντες του βραχιονίου</a:t>
            </a:r>
            <a:r>
              <a:rPr lang="en-US" dirty="0"/>
              <a:t> </a:t>
            </a:r>
            <a:r>
              <a:rPr lang="el-GR" sz="3600" b="0" dirty="0"/>
              <a:t>2</a:t>
            </a:r>
            <a:r>
              <a:rPr lang="en-US" sz="3600" b="0" dirty="0" smtClean="0"/>
              <a:t>/</a:t>
            </a:r>
            <a:r>
              <a:rPr lang="el-GR" sz="3600" b="0" dirty="0" smtClean="0"/>
              <a:t>5</a:t>
            </a:r>
            <a:endParaRPr lang="el-GR" dirty="0"/>
          </a:p>
        </p:txBody>
      </p:sp>
      <p:sp>
        <p:nvSpPr>
          <p:cNvPr id="3" name="Θέση περιεχομένου 2"/>
          <p:cNvSpPr>
            <a:spLocks noGrp="1"/>
          </p:cNvSpPr>
          <p:nvPr>
            <p:ph idx="1"/>
          </p:nvPr>
        </p:nvSpPr>
        <p:spPr>
          <a:xfrm>
            <a:off x="539552" y="1484784"/>
            <a:ext cx="3816424" cy="5373216"/>
          </a:xfrm>
        </p:spPr>
        <p:txBody>
          <a:bodyPr>
            <a:normAutofit/>
          </a:bodyPr>
          <a:lstStyle/>
          <a:p>
            <a:pPr>
              <a:lnSpc>
                <a:spcPct val="110000"/>
              </a:lnSpc>
            </a:pPr>
            <a:r>
              <a:rPr lang="el-GR" dirty="0"/>
              <a:t>Μακρά κεφαλή τρικεφάλου </a:t>
            </a:r>
            <a:r>
              <a:rPr lang="el-GR" dirty="0" smtClean="0"/>
              <a:t>βραχιονίου</a:t>
            </a:r>
            <a:r>
              <a:rPr lang="en-US" dirty="0" smtClean="0"/>
              <a:t>,</a:t>
            </a:r>
            <a:endParaRPr lang="el-GR" dirty="0"/>
          </a:p>
          <a:p>
            <a:pPr lvl="1">
              <a:lnSpc>
                <a:spcPct val="110000"/>
              </a:lnSpc>
              <a:spcBef>
                <a:spcPts val="1200"/>
              </a:spcBef>
            </a:pPr>
            <a:r>
              <a:rPr lang="el-GR" sz="2400" dirty="0"/>
              <a:t>Έκφυση: υπογλήνιο </a:t>
            </a:r>
            <a:r>
              <a:rPr lang="el-GR" sz="2400" dirty="0" smtClean="0"/>
              <a:t>φύμα</a:t>
            </a:r>
            <a:r>
              <a:rPr lang="en-US" sz="2400" dirty="0" smtClean="0"/>
              <a:t>,</a:t>
            </a:r>
            <a:endParaRPr lang="el-GR" sz="2400" dirty="0"/>
          </a:p>
          <a:p>
            <a:pPr lvl="1">
              <a:lnSpc>
                <a:spcPct val="110000"/>
              </a:lnSpc>
              <a:spcBef>
                <a:spcPts val="1200"/>
              </a:spcBef>
            </a:pPr>
            <a:r>
              <a:rPr lang="el-GR" sz="2400" dirty="0"/>
              <a:t>Κατάφυση: μαζί με τις υπόλοιπες κεφαλές στο </a:t>
            </a:r>
            <a:r>
              <a:rPr lang="el-GR" sz="2400" dirty="0" smtClean="0"/>
              <a:t>ωλέκρανο</a:t>
            </a:r>
            <a:r>
              <a:rPr lang="en-US" sz="2400" dirty="0" smtClean="0"/>
              <a:t>,</a:t>
            </a:r>
            <a:endParaRPr lang="el-GR" sz="2400" dirty="0"/>
          </a:p>
          <a:p>
            <a:pPr lvl="1">
              <a:lnSpc>
                <a:spcPct val="110000"/>
              </a:lnSpc>
              <a:spcBef>
                <a:spcPts val="1200"/>
              </a:spcBef>
            </a:pPr>
            <a:r>
              <a:rPr lang="el-GR" sz="2400" dirty="0"/>
              <a:t>Εννεύρωση: κερκιδικό </a:t>
            </a:r>
            <a:r>
              <a:rPr lang="el-GR" sz="2400" dirty="0" smtClean="0"/>
              <a:t>νεύρο</a:t>
            </a:r>
            <a:r>
              <a:rPr lang="en-US" sz="2400" dirty="0" smtClean="0"/>
              <a:t>.</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116</a:t>
            </a:fld>
            <a:endParaRPr lang="el-GR" dirty="0">
              <a:solidFill>
                <a:prstClr val="black"/>
              </a:solidFill>
            </a:endParaRPr>
          </a:p>
        </p:txBody>
      </p:sp>
      <p:pic>
        <p:nvPicPr>
          <p:cNvPr id="32770" name="Picture 2" descr="File:Triceps brachii muscle - animation02.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99992" y="1484784"/>
            <a:ext cx="4286250" cy="4286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5005188" y="5877272"/>
            <a:ext cx="327585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Triceps brachii muscle - </a:t>
            </a:r>
            <a:r>
              <a:rPr lang="en-US" sz="1200" dirty="0" smtClean="0">
                <a:solidFill>
                  <a:prstClr val="black"/>
                </a:solidFill>
                <a:latin typeface="Calibri"/>
                <a:hlinkClick r:id="rId4"/>
              </a:rPr>
              <a:t>animation02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a:t>
            </a:r>
            <a:r>
              <a:rPr lang="en-US" sz="1200" dirty="0" smtClean="0">
                <a:solidFill>
                  <a:prstClr val="black"/>
                </a:solidFill>
                <a:latin typeface="Calibri"/>
                <a:hlinkClick r:id="rId5"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Tree>
    <p:extLst>
      <p:ext uri="{BB962C8B-B14F-4D97-AF65-F5344CB8AC3E}">
        <p14:creationId xmlns:p14="http://schemas.microsoft.com/office/powerpoint/2010/main" val="197494444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Προσαγωγοί και εκτείνοντες του βραχιονίου</a:t>
            </a:r>
            <a:r>
              <a:rPr lang="en-US" dirty="0"/>
              <a:t> </a:t>
            </a:r>
            <a:r>
              <a:rPr lang="el-GR" sz="3600" b="0" dirty="0"/>
              <a:t>3</a:t>
            </a:r>
            <a:r>
              <a:rPr lang="en-US" sz="3600" b="0" dirty="0" smtClean="0"/>
              <a:t>/</a:t>
            </a:r>
            <a:r>
              <a:rPr lang="el-GR" sz="3600" b="0" dirty="0"/>
              <a:t>5</a:t>
            </a:r>
            <a:endParaRPr lang="el-GR" dirty="0"/>
          </a:p>
        </p:txBody>
      </p:sp>
      <p:sp>
        <p:nvSpPr>
          <p:cNvPr id="3" name="Θέση περιεχομένου 2"/>
          <p:cNvSpPr>
            <a:spLocks noGrp="1"/>
          </p:cNvSpPr>
          <p:nvPr>
            <p:ph idx="1"/>
          </p:nvPr>
        </p:nvSpPr>
        <p:spPr>
          <a:xfrm>
            <a:off x="457200" y="1412776"/>
            <a:ext cx="4906888" cy="5445224"/>
          </a:xfrm>
        </p:spPr>
        <p:txBody>
          <a:bodyPr>
            <a:normAutofit/>
          </a:bodyPr>
          <a:lstStyle/>
          <a:p>
            <a:r>
              <a:rPr lang="el-GR" dirty="0" smtClean="0"/>
              <a:t>Μείζων θωρακικός</a:t>
            </a:r>
            <a:r>
              <a:rPr lang="en-US" dirty="0" smtClean="0"/>
              <a:t>.</a:t>
            </a:r>
            <a:endParaRPr lang="el-GR" dirty="0"/>
          </a:p>
          <a:p>
            <a:pPr lvl="1">
              <a:spcBef>
                <a:spcPts val="1200"/>
              </a:spcBef>
            </a:pPr>
            <a:r>
              <a:rPr lang="el-GR" sz="2400" dirty="0"/>
              <a:t>Ενέργεια: </a:t>
            </a:r>
          </a:p>
          <a:p>
            <a:pPr marL="1079500" lvl="2" indent="-338138">
              <a:spcBef>
                <a:spcPts val="1200"/>
              </a:spcBef>
              <a:buFont typeface="+mj-lt"/>
              <a:buAutoNum type="romanLcPeriod"/>
            </a:pPr>
            <a:r>
              <a:rPr lang="el-GR" sz="2400" dirty="0"/>
              <a:t>Προσαγωγή </a:t>
            </a:r>
            <a:r>
              <a:rPr lang="el-GR" sz="2400" dirty="0" smtClean="0"/>
              <a:t>βραχιονίου</a:t>
            </a:r>
            <a:r>
              <a:rPr lang="en-US" sz="2400" dirty="0" smtClean="0"/>
              <a:t>,</a:t>
            </a:r>
            <a:r>
              <a:rPr lang="el-GR" sz="2400" dirty="0" smtClean="0"/>
              <a:t> </a:t>
            </a:r>
            <a:endParaRPr lang="el-GR" sz="2400" dirty="0"/>
          </a:p>
          <a:p>
            <a:pPr marL="1079500" lvl="2" indent="-338138">
              <a:spcBef>
                <a:spcPts val="1200"/>
              </a:spcBef>
              <a:buFont typeface="+mj-lt"/>
              <a:buAutoNum type="romanLcPeriod"/>
            </a:pPr>
            <a:r>
              <a:rPr lang="el-GR" sz="2400" b="1" dirty="0">
                <a:solidFill>
                  <a:srgbClr val="820000"/>
                </a:solidFill>
              </a:rPr>
              <a:t>Με εφαρμογή αντίστασης επαναφέρει το βραχιόνιο στην αρχική του θέση όταν αυτό βρίσκεται σε </a:t>
            </a:r>
            <a:r>
              <a:rPr lang="el-GR" sz="2400" b="1" dirty="0" smtClean="0">
                <a:solidFill>
                  <a:srgbClr val="820000"/>
                </a:solidFill>
              </a:rPr>
              <a:t>κάμψη</a:t>
            </a:r>
            <a:r>
              <a:rPr lang="en-US" sz="2400" b="1" dirty="0" smtClean="0">
                <a:solidFill>
                  <a:srgbClr val="820000"/>
                </a:solidFill>
              </a:rPr>
              <a:t>,</a:t>
            </a:r>
            <a:endParaRPr lang="el-GR" sz="2400" b="1" dirty="0">
              <a:solidFill>
                <a:srgbClr val="820000"/>
              </a:solidFill>
            </a:endParaRPr>
          </a:p>
          <a:p>
            <a:pPr marL="1079500" lvl="2" indent="-338138">
              <a:spcBef>
                <a:spcPts val="1200"/>
              </a:spcBef>
              <a:buFont typeface="+mj-lt"/>
              <a:buAutoNum type="romanLcPeriod"/>
            </a:pPr>
            <a:r>
              <a:rPr lang="el-GR" sz="2400" dirty="0"/>
              <a:t>Οριζόντια και λοξή προσαγωγή </a:t>
            </a:r>
            <a:r>
              <a:rPr lang="el-GR" sz="2400" dirty="0" smtClean="0"/>
              <a:t>βραχιονίου</a:t>
            </a:r>
            <a:r>
              <a:rPr lang="en-US" sz="2400" dirty="0" smtClean="0"/>
              <a:t>,</a:t>
            </a:r>
            <a:endParaRPr lang="el-GR" sz="2400" dirty="0"/>
          </a:p>
          <a:p>
            <a:pPr marL="1079500" lvl="2" indent="-338138">
              <a:spcBef>
                <a:spcPts val="1200"/>
              </a:spcBef>
              <a:buFont typeface="+mj-lt"/>
              <a:buAutoNum type="romanLcPeriod"/>
            </a:pPr>
            <a:r>
              <a:rPr lang="el-GR" sz="2400" dirty="0"/>
              <a:t>Έσω στροφή </a:t>
            </a:r>
            <a:r>
              <a:rPr lang="el-GR" sz="2400" dirty="0" smtClean="0"/>
              <a:t>βραχιονίου</a:t>
            </a:r>
            <a:r>
              <a:rPr lang="en-US" sz="2400" dirty="0" smtClean="0"/>
              <a:t>.</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117</a:t>
            </a:fld>
            <a:endParaRPr lang="el-GR" dirty="0">
              <a:solidFill>
                <a:prstClr val="black"/>
              </a:solidFill>
            </a:endParaRPr>
          </a:p>
        </p:txBody>
      </p:sp>
      <p:pic>
        <p:nvPicPr>
          <p:cNvPr id="33794" name="Picture 2" descr="Pectoralis Maj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64088" y="1483898"/>
            <a:ext cx="3425552" cy="34572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5621288" y="5007659"/>
            <a:ext cx="3168352" cy="276999"/>
          </a:xfrm>
          <a:prstGeom prst="rect">
            <a:avLst/>
          </a:prstGeom>
        </p:spPr>
        <p:txBody>
          <a:bodyPr wrap="square">
            <a:spAutoFit/>
          </a:bodyPr>
          <a:lstStyle/>
          <a:p>
            <a:pPr algn="ctr"/>
            <a:r>
              <a:rPr lang="en-US" sz="1200" dirty="0" smtClean="0">
                <a:solidFill>
                  <a:prstClr val="black"/>
                </a:solidFill>
                <a:latin typeface="Calibri"/>
                <a:hlinkClick r:id="rId3"/>
              </a:rPr>
              <a:t>rad.washington.edu</a:t>
            </a:r>
            <a:endParaRPr lang="el-GR" sz="1200" dirty="0">
              <a:solidFill>
                <a:prstClr val="black"/>
              </a:solidFill>
              <a:latin typeface="Calibri"/>
            </a:endParaRPr>
          </a:p>
        </p:txBody>
      </p:sp>
    </p:spTree>
    <p:extLst>
      <p:ext uri="{BB962C8B-B14F-4D97-AF65-F5344CB8AC3E}">
        <p14:creationId xmlns:p14="http://schemas.microsoft.com/office/powerpoint/2010/main" val="117541085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dirty="0"/>
              <a:t>Προσαγωγοί και εκτείνοντες του βραχιονίου κατά την αναρρίχηση </a:t>
            </a:r>
          </a:p>
        </p:txBody>
      </p:sp>
      <p:sp>
        <p:nvSpPr>
          <p:cNvPr id="3" name="Θέση περιεχομένου 2"/>
          <p:cNvSpPr>
            <a:spLocks noGrp="1"/>
          </p:cNvSpPr>
          <p:nvPr>
            <p:ph idx="1"/>
          </p:nvPr>
        </p:nvSpPr>
        <p:spPr>
          <a:xfrm>
            <a:off x="457200" y="1556792"/>
            <a:ext cx="8229600" cy="4680520"/>
          </a:xfrm>
        </p:spPr>
        <p:txBody>
          <a:bodyPr/>
          <a:lstStyle/>
          <a:p>
            <a:r>
              <a:rPr lang="el-GR" dirty="0"/>
              <a:t>Από αυτούς τους μύες, οι πλατύς ραχιαίος, μείζων στρογγύλος και μείζον θωρακικός έχουν τον μεγαλύτερο μοχλοβραχίονα </a:t>
            </a:r>
            <a:r>
              <a:rPr lang="el-GR" dirty="0" smtClean="0"/>
              <a:t>δύναμης</a:t>
            </a:r>
            <a:r>
              <a:rPr lang="en-US" dirty="0" smtClean="0"/>
              <a:t>.</a:t>
            </a:r>
            <a:endParaRPr lang="el-GR" dirty="0"/>
          </a:p>
          <a:p>
            <a:r>
              <a:rPr lang="el-GR" dirty="0"/>
              <a:t>Ο ελάσσων στρογγύλος και ο υπακάνθιος βοηθούν σ’ αυτές τις </a:t>
            </a:r>
            <a:r>
              <a:rPr lang="el-GR" dirty="0" smtClean="0"/>
              <a:t>κινήσεις</a:t>
            </a:r>
            <a:r>
              <a:rPr lang="en-US" dirty="0" smtClean="0"/>
              <a:t>.</a:t>
            </a:r>
            <a:endParaRPr lang="el-GR" dirty="0"/>
          </a:p>
          <a:p>
            <a:r>
              <a:rPr lang="el-GR" dirty="0"/>
              <a:t>Οι 5 από τους 7 προσαγωγούς και εκτείνοντες μύες προσφύονται στην </a:t>
            </a:r>
            <a:r>
              <a:rPr lang="el-GR" dirty="0" smtClean="0"/>
              <a:t>ωμοπλάτη</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118</a:t>
            </a:fld>
            <a:endParaRPr lang="el-GR" dirty="0">
              <a:solidFill>
                <a:prstClr val="black"/>
              </a:solidFill>
            </a:endParaRPr>
          </a:p>
        </p:txBody>
      </p:sp>
    </p:spTree>
    <p:extLst>
      <p:ext uri="{BB962C8B-B14F-4D97-AF65-F5344CB8AC3E}">
        <p14:creationId xmlns:p14="http://schemas.microsoft.com/office/powerpoint/2010/main" val="28757090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lstStyle/>
          <a:p>
            <a:r>
              <a:rPr lang="el-GR" dirty="0"/>
              <a:t>Οστεολογία – Άνω ήμισυ </a:t>
            </a:r>
            <a:r>
              <a:rPr lang="el-GR" dirty="0" smtClean="0"/>
              <a:t>βραχιονίου</a:t>
            </a:r>
            <a:endParaRPr lang="el-GR" sz="3200" b="0" dirty="0"/>
          </a:p>
        </p:txBody>
      </p:sp>
      <p:sp>
        <p:nvSpPr>
          <p:cNvPr id="3" name="Θέση περιεχομένου 2"/>
          <p:cNvSpPr>
            <a:spLocks noGrp="1"/>
          </p:cNvSpPr>
          <p:nvPr>
            <p:ph idx="1"/>
          </p:nvPr>
        </p:nvSpPr>
        <p:spPr>
          <a:xfrm>
            <a:off x="457200" y="1196752"/>
            <a:ext cx="4618856" cy="5040560"/>
          </a:xfrm>
        </p:spPr>
        <p:txBody>
          <a:bodyPr/>
          <a:lstStyle/>
          <a:p>
            <a:r>
              <a:rPr lang="el-GR" dirty="0"/>
              <a:t>Κεφαλή </a:t>
            </a:r>
            <a:r>
              <a:rPr lang="el-GR" dirty="0" smtClean="0"/>
              <a:t>βραχιονίου</a:t>
            </a:r>
            <a:r>
              <a:rPr lang="en-US" dirty="0" smtClean="0"/>
              <a:t>,</a:t>
            </a:r>
            <a:endParaRPr lang="el-GR" dirty="0"/>
          </a:p>
          <a:p>
            <a:r>
              <a:rPr lang="el-GR" dirty="0"/>
              <a:t>Ανατομικός </a:t>
            </a:r>
            <a:r>
              <a:rPr lang="el-GR" dirty="0" smtClean="0"/>
              <a:t>αυχένας</a:t>
            </a:r>
            <a:r>
              <a:rPr lang="en-US" dirty="0" smtClean="0"/>
              <a:t>,</a:t>
            </a:r>
            <a:endParaRPr lang="el-GR" dirty="0"/>
          </a:p>
          <a:p>
            <a:r>
              <a:rPr lang="el-GR" dirty="0"/>
              <a:t>Έλασσον βραχιόνιο όγκωμα και </a:t>
            </a:r>
            <a:r>
              <a:rPr lang="el-GR" dirty="0" smtClean="0"/>
              <a:t>ακρολοφία</a:t>
            </a:r>
            <a:r>
              <a:rPr lang="en-US" dirty="0" smtClean="0"/>
              <a:t>,</a:t>
            </a:r>
            <a:r>
              <a:rPr lang="el-GR" dirty="0" smtClean="0"/>
              <a:t> </a:t>
            </a:r>
            <a:endParaRPr lang="el-GR" dirty="0"/>
          </a:p>
          <a:p>
            <a:r>
              <a:rPr lang="el-GR" dirty="0"/>
              <a:t>Μείζον βραχιόνιο όγκωμα και </a:t>
            </a:r>
            <a:r>
              <a:rPr lang="el-GR" dirty="0" smtClean="0"/>
              <a:t>ακρολοφία</a:t>
            </a:r>
            <a:r>
              <a:rPr lang="en-US" dirty="0" smtClean="0"/>
              <a:t>,</a:t>
            </a:r>
            <a:endParaRPr lang="el-GR" dirty="0"/>
          </a:p>
          <a:p>
            <a:r>
              <a:rPr lang="el-GR" dirty="0"/>
              <a:t>Άνω, μέση, κάτω έδρα του μείζονος </a:t>
            </a:r>
            <a:r>
              <a:rPr lang="el-GR" dirty="0" smtClean="0"/>
              <a:t>ογκώματος</a:t>
            </a:r>
            <a:r>
              <a:rPr lang="en-US" dirty="0" smtClean="0"/>
              <a:t>,</a:t>
            </a:r>
            <a:endParaRPr lang="el-GR" dirty="0"/>
          </a:p>
          <a:p>
            <a:r>
              <a:rPr lang="el-GR" dirty="0"/>
              <a:t>Αύλακα του </a:t>
            </a:r>
            <a:r>
              <a:rPr lang="el-GR" dirty="0" smtClean="0"/>
              <a:t>δικεφάλου</a:t>
            </a:r>
            <a:r>
              <a:rPr lang="en-US" dirty="0" smtClean="0"/>
              <a:t>,</a:t>
            </a:r>
            <a:endParaRPr lang="el-GR" dirty="0"/>
          </a:p>
          <a:p>
            <a:r>
              <a:rPr lang="el-GR" dirty="0"/>
              <a:t>Δελτοειδές φύμα ή </a:t>
            </a:r>
            <a:r>
              <a:rPr lang="el-GR" dirty="0" smtClean="0"/>
              <a:t>τράχισμα</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a:t>
            </a:fld>
            <a:endParaRPr lang="el-GR" dirty="0">
              <a:solidFill>
                <a:prstClr val="black"/>
              </a:solidFill>
            </a:endParaRPr>
          </a:p>
        </p:txBody>
      </p:sp>
      <p:pic>
        <p:nvPicPr>
          <p:cNvPr id="10242" name="Picture 2" descr="File:Humeral-head-anterior-posterior.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20072" y="908720"/>
            <a:ext cx="3252589" cy="5845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p:nvPr/>
        </p:nvSpPr>
        <p:spPr>
          <a:xfrm>
            <a:off x="2915816" y="6292455"/>
            <a:ext cx="2952328"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4"/>
              </a:rPr>
              <a:t>Humeral-head-anterior-posterior</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smtClean="0">
                <a:solidFill>
                  <a:prstClr val="black">
                    <a:lumMod val="65000"/>
                    <a:lumOff val="35000"/>
                  </a:prstClr>
                </a:solidFill>
                <a:latin typeface="Calibri"/>
              </a:rPr>
              <a:t> </a:t>
            </a:r>
            <a:r>
              <a:rPr lang="en-US" sz="1200" dirty="0" smtClean="0">
                <a:solidFill>
                  <a:prstClr val="black"/>
                </a:solidFill>
                <a:latin typeface="Calibri"/>
                <a:hlinkClick r:id="rId5" tooltip="User:Fama Clamosa"/>
              </a:rPr>
              <a:t>Fama </a:t>
            </a:r>
            <a:r>
              <a:rPr lang="en-US" sz="1200" dirty="0">
                <a:solidFill>
                  <a:prstClr val="black"/>
                </a:solidFill>
                <a:latin typeface="Calibri"/>
                <a:hlinkClick r:id="rId5" tooltip="User:Fama Clamosa"/>
              </a:rPr>
              <a:t>Clamosa</a:t>
            </a:r>
            <a:r>
              <a:rPr lang="en-US" sz="1200" dirty="0">
                <a:solidFill>
                  <a:prstClr val="black"/>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spTree>
    <p:extLst>
      <p:ext uri="{BB962C8B-B14F-4D97-AF65-F5344CB8AC3E}">
        <p14:creationId xmlns:p14="http://schemas.microsoft.com/office/powerpoint/2010/main" val="63568181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dirty="0"/>
              <a:t>Προσαγωγοί και εκτείνοντες του </a:t>
            </a:r>
            <a:r>
              <a:rPr lang="el-GR" dirty="0" smtClean="0"/>
              <a:t>βραχιονίου </a:t>
            </a:r>
            <a:r>
              <a:rPr lang="el-GR" sz="3600" b="0" dirty="0" smtClean="0"/>
              <a:t>4/5</a:t>
            </a:r>
            <a:endParaRPr lang="el-GR" sz="3600" b="0" dirty="0"/>
          </a:p>
        </p:txBody>
      </p:sp>
      <p:sp>
        <p:nvSpPr>
          <p:cNvPr id="3" name="Θέση περιεχομένου 2"/>
          <p:cNvSpPr>
            <a:spLocks noGrp="1"/>
          </p:cNvSpPr>
          <p:nvPr>
            <p:ph idx="1"/>
          </p:nvPr>
        </p:nvSpPr>
        <p:spPr>
          <a:xfrm>
            <a:off x="285720" y="1484784"/>
            <a:ext cx="4934352" cy="5112568"/>
          </a:xfrm>
        </p:spPr>
        <p:txBody>
          <a:bodyPr>
            <a:normAutofit/>
          </a:bodyPr>
          <a:lstStyle/>
          <a:p>
            <a:pPr>
              <a:lnSpc>
                <a:spcPct val="110000"/>
              </a:lnSpc>
            </a:pPr>
            <a:r>
              <a:rPr lang="el-GR" dirty="0"/>
              <a:t>Επομένως, είναι δουλειά των ρομβοειδών να σταθεροποιήσουν την ωμοπλάτη για να μπορέσουν αυτοί οι μύες να εκτελέσουν την προσαγωγή και έκταση του </a:t>
            </a:r>
            <a:r>
              <a:rPr lang="el-GR" dirty="0" smtClean="0"/>
              <a:t>βραχιονίου</a:t>
            </a:r>
            <a:r>
              <a:rPr lang="en-US" dirty="0" smtClean="0"/>
              <a:t>.</a:t>
            </a:r>
            <a:endParaRPr lang="el-GR" dirty="0"/>
          </a:p>
          <a:p>
            <a:pPr>
              <a:lnSpc>
                <a:spcPct val="110000"/>
              </a:lnSpc>
            </a:pPr>
            <a:r>
              <a:rPr lang="el-GR" dirty="0"/>
              <a:t>Στην εικόνα φαίνεται η </a:t>
            </a:r>
            <a:r>
              <a:rPr lang="el-GR" dirty="0" smtClean="0"/>
              <a:t>μυϊκή αλληλεπίδραση των στροφέων της ωμοπλάτης προς τα κάτω και των προσαγωγών (και εκτεινόντων) του βραχιονίου (δεν απεικονίζεται η μακρά κεφαλή του </a:t>
            </a:r>
            <a:r>
              <a:rPr lang="el-GR" dirty="0" err="1" smtClean="0"/>
              <a:t>τρικεφάλου</a:t>
            </a:r>
            <a:r>
              <a:rPr lang="el-GR" dirty="0" smtClean="0"/>
              <a:t>)</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119</a:t>
            </a:fld>
            <a:endParaRPr lang="el-GR" dirty="0">
              <a:solidFill>
                <a:prstClr val="black"/>
              </a:solidFill>
            </a:endParaRPr>
          </a:p>
        </p:txBody>
      </p:sp>
      <p:pic>
        <p:nvPicPr>
          <p:cNvPr id="5" name="Content Placeholder 4" descr="Downward rotation.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0072" y="1628800"/>
            <a:ext cx="3657600" cy="4268634"/>
          </a:xfrm>
          <a:prstGeom prst="rect">
            <a:avLst/>
          </a:prstGeom>
          <a:ln>
            <a:solidFill>
              <a:schemeClr val="tx1"/>
            </a:solidFill>
          </a:ln>
        </p:spPr>
      </p:pic>
      <p:sp>
        <p:nvSpPr>
          <p:cNvPr id="6" name="Ορθογώνιο 5"/>
          <p:cNvSpPr/>
          <p:nvPr/>
        </p:nvSpPr>
        <p:spPr>
          <a:xfrm>
            <a:off x="5130848" y="5897434"/>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solidFill>
                  <a:prstClr val="black"/>
                </a:solidFill>
                <a:latin typeface="Calibri"/>
              </a:rPr>
              <a:t>© Donald </a:t>
            </a:r>
            <a:r>
              <a:rPr lang="en-US" sz="1100" dirty="0">
                <a:solidFill>
                  <a:prstClr val="black"/>
                </a:solidFill>
                <a:latin typeface="Calibri"/>
              </a:rPr>
              <a:t>A. Neumann, “Kinesiology of the Musculoskeletal System: Foundations for Rehabilitation”, Mosby/Elsevier, 2010</a:t>
            </a:r>
            <a:endParaRPr lang="el-GR" sz="1100" dirty="0">
              <a:solidFill>
                <a:prstClr val="black"/>
              </a:solidFill>
              <a:latin typeface="Calibri"/>
            </a:endParaRPr>
          </a:p>
        </p:txBody>
      </p:sp>
    </p:spTree>
    <p:extLst>
      <p:ext uri="{BB962C8B-B14F-4D97-AF65-F5344CB8AC3E}">
        <p14:creationId xmlns:p14="http://schemas.microsoft.com/office/powerpoint/2010/main" val="62316791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dirty="0"/>
              <a:t>Προσαγωγοί και εκτείνοντες του βραχιονίου </a:t>
            </a:r>
            <a:r>
              <a:rPr lang="el-GR" sz="3600" b="0" dirty="0" smtClean="0"/>
              <a:t>5/5</a:t>
            </a:r>
            <a:endParaRPr lang="el-GR" dirty="0"/>
          </a:p>
        </p:txBody>
      </p:sp>
      <p:sp>
        <p:nvSpPr>
          <p:cNvPr id="3" name="Θέση περιεχομένου 2"/>
          <p:cNvSpPr>
            <a:spLocks noGrp="1"/>
          </p:cNvSpPr>
          <p:nvPr>
            <p:ph idx="1"/>
          </p:nvPr>
        </p:nvSpPr>
        <p:spPr>
          <a:xfrm>
            <a:off x="457200" y="1412776"/>
            <a:ext cx="8229600" cy="4824536"/>
          </a:xfrm>
        </p:spPr>
        <p:txBody>
          <a:bodyPr/>
          <a:lstStyle/>
          <a:p>
            <a:r>
              <a:rPr lang="el-GR" dirty="0"/>
              <a:t>Κατά την έκταση του βραχιονίου η ωμοπλάτη κλίνει προς τα εμπρός για να αυξηθεί λειτουργικά η </a:t>
            </a:r>
            <a:r>
              <a:rPr lang="el-GR" dirty="0" smtClean="0"/>
              <a:t>κίνηση.</a:t>
            </a:r>
            <a:endParaRPr lang="el-GR" dirty="0"/>
          </a:p>
          <a:p>
            <a:r>
              <a:rPr lang="el-GR" dirty="0" smtClean="0"/>
              <a:t>Αυτή η </a:t>
            </a:r>
            <a:r>
              <a:rPr lang="el-GR" dirty="0"/>
              <a:t>κίνηση γίνεται κυρίως από τον ελάσσονα </a:t>
            </a:r>
            <a:r>
              <a:rPr lang="el-GR" dirty="0" smtClean="0"/>
              <a:t>θωρακικό.</a:t>
            </a:r>
            <a:endParaRPr lang="el-GR" dirty="0"/>
          </a:p>
          <a:p>
            <a:r>
              <a:rPr lang="el-GR" dirty="0"/>
              <a:t>Κατά την προσαγωγή και έκταση όλοι οι μύες του πετάλου των στροφέων ενεργοποιούνται για να σταθεροποιήσουν την ΓΒ </a:t>
            </a:r>
            <a:r>
              <a:rPr lang="el-GR" dirty="0" smtClean="0"/>
              <a:t>άρθρωση.</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120</a:t>
            </a:fld>
            <a:endParaRPr lang="el-GR" dirty="0">
              <a:solidFill>
                <a:prstClr val="black"/>
              </a:solidFill>
            </a:endParaRPr>
          </a:p>
        </p:txBody>
      </p:sp>
    </p:spTree>
    <p:extLst>
      <p:ext uri="{BB962C8B-B14F-4D97-AF65-F5344CB8AC3E}">
        <p14:creationId xmlns:p14="http://schemas.microsoft.com/office/powerpoint/2010/main" val="42898907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Ενεργοποίηση μυών κατά την έκταση στην ανατομική θέση</a:t>
            </a:r>
          </a:p>
        </p:txBody>
      </p:sp>
      <p:pic>
        <p:nvPicPr>
          <p:cNvPr id="5" name="Θέση περιεχομένου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29931" y="1988840"/>
            <a:ext cx="7504826" cy="3206774"/>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121</a:t>
            </a:fld>
            <a:endParaRPr lang="el-GR" dirty="0">
              <a:solidFill>
                <a:prstClr val="black"/>
              </a:solidFill>
            </a:endParaRPr>
          </a:p>
        </p:txBody>
      </p:sp>
    </p:spTree>
    <p:extLst>
      <p:ext uri="{BB962C8B-B14F-4D97-AF65-F5344CB8AC3E}">
        <p14:creationId xmlns:p14="http://schemas.microsoft.com/office/powerpoint/2010/main" val="420324017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Έσω στροφείς του </a:t>
            </a:r>
            <a:r>
              <a:rPr lang="el-GR" dirty="0" smtClean="0"/>
              <a:t>βραχιονίου </a:t>
            </a:r>
            <a:r>
              <a:rPr lang="el-GR" sz="3200" b="0" dirty="0" smtClean="0"/>
              <a:t>1/2</a:t>
            </a:r>
            <a:endParaRPr lang="el-GR" sz="3200" b="0" dirty="0"/>
          </a:p>
        </p:txBody>
      </p:sp>
      <p:sp>
        <p:nvSpPr>
          <p:cNvPr id="3" name="Θέση περιεχομένου 2"/>
          <p:cNvSpPr>
            <a:spLocks noGrp="1"/>
          </p:cNvSpPr>
          <p:nvPr>
            <p:ph idx="1"/>
          </p:nvPr>
        </p:nvSpPr>
        <p:spPr>
          <a:xfrm>
            <a:off x="457200" y="1196752"/>
            <a:ext cx="8229600" cy="5400600"/>
          </a:xfrm>
        </p:spPr>
        <p:txBody>
          <a:bodyPr>
            <a:normAutofit/>
          </a:bodyPr>
          <a:lstStyle/>
          <a:p>
            <a:pPr>
              <a:lnSpc>
                <a:spcPct val="110000"/>
              </a:lnSpc>
            </a:pPr>
            <a:r>
              <a:rPr lang="el-GR" sz="2200" dirty="0" smtClean="0"/>
              <a:t>Υποπλάτιος,</a:t>
            </a:r>
            <a:endParaRPr lang="el-GR" sz="2200" dirty="0"/>
          </a:p>
          <a:p>
            <a:pPr>
              <a:lnSpc>
                <a:spcPct val="110000"/>
              </a:lnSpc>
            </a:pPr>
            <a:r>
              <a:rPr lang="el-GR" sz="2200" dirty="0"/>
              <a:t>Πρόσθιος </a:t>
            </a:r>
            <a:r>
              <a:rPr lang="el-GR" sz="2200" dirty="0" smtClean="0"/>
              <a:t>δελτοειδής,</a:t>
            </a:r>
            <a:endParaRPr lang="el-GR" sz="2200" dirty="0"/>
          </a:p>
          <a:p>
            <a:pPr>
              <a:lnSpc>
                <a:spcPct val="110000"/>
              </a:lnSpc>
            </a:pPr>
            <a:r>
              <a:rPr lang="el-GR" sz="2200" dirty="0"/>
              <a:t>Μείζων </a:t>
            </a:r>
            <a:r>
              <a:rPr lang="el-GR" sz="2200" dirty="0" smtClean="0"/>
              <a:t>θωρακικός,</a:t>
            </a:r>
            <a:endParaRPr lang="el-GR" sz="2200" dirty="0"/>
          </a:p>
          <a:p>
            <a:pPr>
              <a:lnSpc>
                <a:spcPct val="110000"/>
              </a:lnSpc>
            </a:pPr>
            <a:r>
              <a:rPr lang="el-GR" sz="2200" dirty="0"/>
              <a:t>Πλατύς </a:t>
            </a:r>
            <a:r>
              <a:rPr lang="el-GR" sz="2200" dirty="0" smtClean="0"/>
              <a:t>ραχιαίος,</a:t>
            </a:r>
            <a:endParaRPr lang="el-GR" sz="2200" dirty="0"/>
          </a:p>
          <a:p>
            <a:pPr>
              <a:lnSpc>
                <a:spcPct val="110000"/>
              </a:lnSpc>
            </a:pPr>
            <a:r>
              <a:rPr lang="el-GR" sz="2200" dirty="0"/>
              <a:t>Μείζων </a:t>
            </a:r>
            <a:r>
              <a:rPr lang="el-GR" sz="2200" dirty="0" smtClean="0"/>
              <a:t>στρογγύλος,</a:t>
            </a:r>
            <a:endParaRPr lang="el-GR" sz="2200" dirty="0"/>
          </a:p>
          <a:p>
            <a:pPr>
              <a:lnSpc>
                <a:spcPct val="110000"/>
              </a:lnSpc>
            </a:pPr>
            <a:r>
              <a:rPr lang="el-GR" sz="2200" dirty="0"/>
              <a:t>Οι αθλητικές δραστηριότητες που απαιτούν μεγάλες ροπές από τους έσω στροφείς είναι οι παντός είδους </a:t>
            </a:r>
            <a:r>
              <a:rPr lang="el-GR" sz="2200" dirty="0" smtClean="0"/>
              <a:t>ρήψεις.</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122</a:t>
            </a:fld>
            <a:endParaRPr lang="el-GR" dirty="0">
              <a:solidFill>
                <a:prstClr val="black"/>
              </a:solidFill>
            </a:endParaRPr>
          </a:p>
        </p:txBody>
      </p:sp>
    </p:spTree>
    <p:extLst>
      <p:ext uri="{BB962C8B-B14F-4D97-AF65-F5344CB8AC3E}">
        <p14:creationId xmlns:p14="http://schemas.microsoft.com/office/powerpoint/2010/main" val="73277976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Έσω στροφείς του βραχιονίου </a:t>
            </a:r>
            <a:r>
              <a:rPr lang="el-GR" sz="3200" b="0" dirty="0" smtClean="0"/>
              <a:t>2/2</a:t>
            </a:r>
            <a:endParaRPr lang="el-GR" dirty="0"/>
          </a:p>
        </p:txBody>
      </p:sp>
      <p:sp>
        <p:nvSpPr>
          <p:cNvPr id="3" name="Θέση περιεχομένου 2"/>
          <p:cNvSpPr>
            <a:spLocks noGrp="1"/>
          </p:cNvSpPr>
          <p:nvPr>
            <p:ph idx="1"/>
          </p:nvPr>
        </p:nvSpPr>
        <p:spPr>
          <a:xfrm>
            <a:off x="457200" y="1196752"/>
            <a:ext cx="8229600" cy="3816424"/>
          </a:xfrm>
        </p:spPr>
        <p:txBody>
          <a:bodyPr>
            <a:noAutofit/>
          </a:bodyPr>
          <a:lstStyle/>
          <a:p>
            <a:r>
              <a:rPr lang="el-GR" dirty="0" smtClean="0"/>
              <a:t>Με σταθερή την ωμοπλάτη η ενεργοποίηση του μείζονος θωρακικού μυός έλκει την κεφαλή του βραχιονίου προς την κατεύθυνση της κίνησης.</a:t>
            </a:r>
          </a:p>
          <a:p>
            <a:r>
              <a:rPr lang="el-GR" dirty="0" smtClean="0"/>
              <a:t>Με </a:t>
            </a:r>
            <a:r>
              <a:rPr lang="el-GR" dirty="0"/>
              <a:t>σταθερό το βραχιόνιο και στροφή του θώρακα προς το βραχιόνιο, η κοίλη αρθρική επιφάνεια της ωμογλήνης ολισθαίνει προς την ίδια κατεύθυνση με την </a:t>
            </a:r>
            <a:r>
              <a:rPr lang="el-GR" dirty="0" smtClean="0"/>
              <a:t>κύλιση.</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123</a:t>
            </a:fld>
            <a:endParaRPr lang="el-GR" dirty="0">
              <a:solidFill>
                <a:prstClr val="black"/>
              </a:solidFill>
            </a:endParaRPr>
          </a:p>
        </p:txBody>
      </p:sp>
    </p:spTree>
    <p:extLst>
      <p:ext uri="{BB962C8B-B14F-4D97-AF65-F5344CB8AC3E}">
        <p14:creationId xmlns:p14="http://schemas.microsoft.com/office/powerpoint/2010/main" val="185643586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Έξω στροφείς του βραχιονίου</a:t>
            </a:r>
          </a:p>
        </p:txBody>
      </p:sp>
      <p:sp>
        <p:nvSpPr>
          <p:cNvPr id="3" name="Θέση περιεχομένου 2"/>
          <p:cNvSpPr>
            <a:spLocks noGrp="1"/>
          </p:cNvSpPr>
          <p:nvPr>
            <p:ph idx="1"/>
          </p:nvPr>
        </p:nvSpPr>
        <p:spPr/>
        <p:txBody>
          <a:bodyPr/>
          <a:lstStyle/>
          <a:p>
            <a:pPr marL="0" indent="0"/>
            <a:r>
              <a:rPr lang="el-GR" dirty="0" smtClean="0"/>
              <a:t> Οι </a:t>
            </a:r>
            <a:r>
              <a:rPr lang="el-GR" dirty="0"/>
              <a:t>κύριοι έξω στροφείς είναι:</a:t>
            </a:r>
          </a:p>
          <a:p>
            <a:pPr lvl="1"/>
            <a:r>
              <a:rPr lang="el-GR" dirty="0" smtClean="0"/>
              <a:t>Υπακάνθιος,</a:t>
            </a:r>
            <a:endParaRPr lang="el-GR" dirty="0"/>
          </a:p>
          <a:p>
            <a:pPr lvl="1"/>
            <a:r>
              <a:rPr lang="el-GR" dirty="0"/>
              <a:t>Ελάσσων </a:t>
            </a:r>
            <a:r>
              <a:rPr lang="el-GR" dirty="0" smtClean="0"/>
              <a:t>στρογγύλος,</a:t>
            </a:r>
            <a:endParaRPr lang="el-GR" dirty="0"/>
          </a:p>
          <a:p>
            <a:pPr lvl="1"/>
            <a:r>
              <a:rPr lang="el-GR" dirty="0"/>
              <a:t>Οπίσθιος </a:t>
            </a:r>
            <a:r>
              <a:rPr lang="el-GR" dirty="0" smtClean="0"/>
              <a:t>δελτοειδής,</a:t>
            </a:r>
            <a:endParaRPr lang="el-GR" dirty="0"/>
          </a:p>
          <a:p>
            <a:r>
              <a:rPr lang="el-GR" dirty="0"/>
              <a:t>Ο υπερακάνθιος βοηθά στην έξω </a:t>
            </a:r>
            <a:r>
              <a:rPr lang="el-GR" dirty="0" smtClean="0"/>
              <a:t>στροφή,</a:t>
            </a:r>
            <a:endParaRPr lang="el-GR" dirty="0"/>
          </a:p>
          <a:p>
            <a:r>
              <a:rPr lang="el-GR" dirty="0"/>
              <a:t>Η μάζα όλων των έξω στροφέων είναι πολύ μικρότερη από την μάζα των έσω </a:t>
            </a:r>
            <a:r>
              <a:rPr lang="el-GR" dirty="0" smtClean="0"/>
              <a:t>στροφέων,</a:t>
            </a:r>
            <a:endParaRPr lang="el-GR" dirty="0"/>
          </a:p>
          <a:p>
            <a:r>
              <a:rPr lang="el-GR" dirty="0"/>
              <a:t>Παρ’ όλα αυτά, οι μύες αυτοί παράγουν πολύ μεγάλες δυνάμεις ιδιαίτερα σε δραστηριότητες που απαιτούν την επιβράδυνση της έσω </a:t>
            </a:r>
            <a:r>
              <a:rPr lang="el-GR" dirty="0" smtClean="0"/>
              <a:t>στροφής.</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124</a:t>
            </a:fld>
            <a:endParaRPr lang="el-GR" dirty="0">
              <a:solidFill>
                <a:prstClr val="black"/>
              </a:solidFill>
            </a:endParaRPr>
          </a:p>
        </p:txBody>
      </p:sp>
    </p:spTree>
    <p:extLst>
      <p:ext uri="{BB962C8B-B14F-4D97-AF65-F5344CB8AC3E}">
        <p14:creationId xmlns:p14="http://schemas.microsoft.com/office/powerpoint/2010/main" val="408833783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Μέγιστες ροπές των μυών του ώμου</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125</a:t>
            </a:fld>
            <a:endParaRPr lang="el-GR" dirty="0">
              <a:solidFill>
                <a:prstClr val="black"/>
              </a:solidFill>
            </a:endParaRPr>
          </a:p>
        </p:txBody>
      </p:sp>
      <p:pic>
        <p:nvPicPr>
          <p:cNvPr id="5" name="Content Placeholder 6" descr="Muscle group.tif"/>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76318" y="1478724"/>
            <a:ext cx="5412052" cy="4326540"/>
          </a:xfrm>
          <a:ln>
            <a:solidFill>
              <a:schemeClr val="tx1"/>
            </a:solidFill>
          </a:ln>
        </p:spPr>
      </p:pic>
      <p:sp>
        <p:nvSpPr>
          <p:cNvPr id="6" name="Ορθογώνιο 5"/>
          <p:cNvSpPr/>
          <p:nvPr/>
        </p:nvSpPr>
        <p:spPr>
          <a:xfrm>
            <a:off x="1835696" y="5877272"/>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solidFill>
                  <a:prstClr val="black"/>
                </a:solidFill>
                <a:latin typeface="Calibri"/>
              </a:rPr>
              <a:t>© Donald </a:t>
            </a:r>
            <a:r>
              <a:rPr lang="en-US" sz="1100" dirty="0">
                <a:solidFill>
                  <a:prstClr val="black"/>
                </a:solidFill>
                <a:latin typeface="Calibri"/>
              </a:rPr>
              <a:t>A. Neumann, “Kinesiology of the Musculoskeletal System: Foundations for Rehabilitation”, Mosby/Elsevier, 2010</a:t>
            </a:r>
            <a:endParaRPr lang="el-GR" sz="1100" dirty="0">
              <a:solidFill>
                <a:prstClr val="black"/>
              </a:solidFill>
              <a:latin typeface="Calibri"/>
            </a:endParaRPr>
          </a:p>
        </p:txBody>
      </p:sp>
    </p:spTree>
    <p:extLst>
      <p:ext uri="{BB962C8B-B14F-4D97-AF65-F5344CB8AC3E}">
        <p14:creationId xmlns:p14="http://schemas.microsoft.com/office/powerpoint/2010/main" val="213393938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Οπίσθιος δελτοειδής</a:t>
            </a:r>
          </a:p>
        </p:txBody>
      </p:sp>
      <p:sp>
        <p:nvSpPr>
          <p:cNvPr id="3" name="Θέση περιεχομένου 2"/>
          <p:cNvSpPr>
            <a:spLocks noGrp="1"/>
          </p:cNvSpPr>
          <p:nvPr>
            <p:ph idx="1"/>
          </p:nvPr>
        </p:nvSpPr>
        <p:spPr/>
        <p:txBody>
          <a:bodyPr/>
          <a:lstStyle/>
          <a:p>
            <a:r>
              <a:rPr lang="el-GR" dirty="0"/>
              <a:t>Ο οπίσθιος δελτοειδής είναι ένας εκτείνοντας, προσαγωγός και έξω στροφέας του </a:t>
            </a:r>
            <a:r>
              <a:rPr lang="el-GR" dirty="0" smtClean="0"/>
              <a:t>βραχιονίου.</a:t>
            </a:r>
            <a:endParaRPr lang="el-GR" dirty="0"/>
          </a:p>
          <a:p>
            <a:r>
              <a:rPr lang="el-GR" dirty="0"/>
              <a:t>Επιπλέον είναι ένας δυνατός οριζόντιος </a:t>
            </a:r>
            <a:r>
              <a:rPr lang="el-GR" dirty="0" smtClean="0"/>
              <a:t>απαγωγός.</a:t>
            </a:r>
            <a:endParaRPr lang="el-GR" dirty="0"/>
          </a:p>
          <a:p>
            <a:r>
              <a:rPr lang="el-GR" dirty="0"/>
              <a:t>Η δυνατή συστολή του μυός κατά την πλήρη οριζόντια απαγωγή απαιτεί την σταθεροποίηση της ωμοπλάτης από τον κάτω </a:t>
            </a:r>
            <a:r>
              <a:rPr lang="el-GR" dirty="0" smtClean="0"/>
              <a:t>τραπεζοειδή.</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126</a:t>
            </a:fld>
            <a:endParaRPr lang="el-GR" dirty="0">
              <a:solidFill>
                <a:prstClr val="black"/>
              </a:solidFill>
            </a:endParaRPr>
          </a:p>
        </p:txBody>
      </p:sp>
      <p:pic>
        <p:nvPicPr>
          <p:cNvPr id="5" name="Content Placeholder 4" descr="Indian.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88184" y="3457804"/>
            <a:ext cx="4104456" cy="3283564"/>
          </a:xfrm>
          <a:prstGeom prst="rect">
            <a:avLst/>
          </a:prstGeom>
        </p:spPr>
      </p:pic>
      <p:sp>
        <p:nvSpPr>
          <p:cNvPr id="6" name="Ορθογώνιο 5"/>
          <p:cNvSpPr/>
          <p:nvPr/>
        </p:nvSpPr>
        <p:spPr>
          <a:xfrm>
            <a:off x="-3416" y="6331025"/>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solidFill>
                  <a:prstClr val="black"/>
                </a:solidFill>
                <a:latin typeface="Calibri"/>
              </a:rPr>
              <a:t>© Donald </a:t>
            </a:r>
            <a:r>
              <a:rPr lang="en-US" sz="1100" dirty="0">
                <a:solidFill>
                  <a:prstClr val="black"/>
                </a:solidFill>
                <a:latin typeface="Calibri"/>
              </a:rPr>
              <a:t>A. Neumann, “Kinesiology of the Musculoskeletal System: Foundations for Rehabilitation”, Mosby/Elsevier, 2010</a:t>
            </a:r>
            <a:endParaRPr lang="el-GR" sz="1100" dirty="0">
              <a:solidFill>
                <a:prstClr val="black"/>
              </a:solidFill>
              <a:latin typeface="Calibri"/>
            </a:endParaRPr>
          </a:p>
        </p:txBody>
      </p:sp>
    </p:spTree>
    <p:extLst>
      <p:ext uri="{BB962C8B-B14F-4D97-AF65-F5344CB8AC3E}">
        <p14:creationId xmlns:p14="http://schemas.microsoft.com/office/powerpoint/2010/main" val="402394340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Οστεολογία – </a:t>
            </a:r>
            <a:r>
              <a:rPr lang="el-GR" dirty="0" smtClean="0"/>
              <a:t>Βραχιόνιο οστούν</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a:t>
            </a:fld>
            <a:endParaRPr lang="el-GR" dirty="0">
              <a:solidFill>
                <a:prstClr val="black"/>
              </a:solidFill>
            </a:endParaRPr>
          </a:p>
        </p:txBody>
      </p:sp>
      <p:pic>
        <p:nvPicPr>
          <p:cNvPr id="11266" name="Picture 2" descr="File:HumerusFront.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08720"/>
            <a:ext cx="3362325" cy="56959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ile:HumerusBack.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2833" y="989143"/>
            <a:ext cx="2991542" cy="575222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File:Humerus animation2.gif"/>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5940152" y="1605135"/>
            <a:ext cx="3048000" cy="30480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Rectangle 7"/>
          <p:cNvSpPr/>
          <p:nvPr/>
        </p:nvSpPr>
        <p:spPr>
          <a:xfrm>
            <a:off x="5903894" y="4725144"/>
            <a:ext cx="3120516"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5"/>
              </a:rPr>
              <a:t>Humerus </a:t>
            </a:r>
            <a:r>
              <a:rPr lang="en-US" sz="1200" dirty="0" smtClean="0">
                <a:solidFill>
                  <a:prstClr val="black"/>
                </a:solidFill>
                <a:latin typeface="Calibri"/>
                <a:hlinkClick r:id="rId5"/>
              </a:rPr>
              <a:t>animation2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6" tooltip="User:Was a bee"/>
              </a:rPr>
              <a:t>Was a </a:t>
            </a:r>
            <a:r>
              <a:rPr lang="en-US" sz="1200" dirty="0" smtClean="0">
                <a:solidFill>
                  <a:prstClr val="black"/>
                </a:solidFill>
                <a:latin typeface="Calibri"/>
                <a:hlinkClick r:id="rId6"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7"/>
              </a:rPr>
              <a:t>CC BY-SA 2.1 JP</a:t>
            </a:r>
            <a:endParaRPr lang="en-US" sz="1200" dirty="0">
              <a:solidFill>
                <a:prstClr val="black"/>
              </a:solidFill>
              <a:latin typeface="Calibri"/>
            </a:endParaRPr>
          </a:p>
        </p:txBody>
      </p:sp>
      <p:sp>
        <p:nvSpPr>
          <p:cNvPr id="11" name="Rectangle 6"/>
          <p:cNvSpPr/>
          <p:nvPr/>
        </p:nvSpPr>
        <p:spPr>
          <a:xfrm>
            <a:off x="0" y="6590444"/>
            <a:ext cx="4032448" cy="276999"/>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8"/>
              </a:rPr>
              <a:t>HumerusFront</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9" tooltip="User:Johnuniq"/>
              </a:rPr>
              <a:t>Johnuniq</a:t>
            </a:r>
            <a:r>
              <a:rPr lang="en-US" sz="1200" dirty="0">
                <a:solidFill>
                  <a:prstClr val="black"/>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sp>
        <p:nvSpPr>
          <p:cNvPr id="12" name="Rectangle 6"/>
          <p:cNvSpPr/>
          <p:nvPr/>
        </p:nvSpPr>
        <p:spPr>
          <a:xfrm>
            <a:off x="5076056" y="6423719"/>
            <a:ext cx="2598945"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10"/>
              </a:rPr>
              <a:t>HumerusBack</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a:solidFill>
                  <a:prstClr val="black">
                    <a:lumMod val="65000"/>
                    <a:lumOff val="35000"/>
                  </a:prstClr>
                </a:solidFill>
                <a:latin typeface="Calibri"/>
              </a:rPr>
              <a:t> </a:t>
            </a:r>
            <a:r>
              <a:rPr lang="en-US" sz="1200" dirty="0">
                <a:solidFill>
                  <a:prstClr val="black"/>
                </a:solidFill>
                <a:latin typeface="Calibri"/>
                <a:hlinkClick r:id="rId11" tooltip="User:Bduttabaruah"/>
              </a:rPr>
              <a:t>Bduttabaruah</a:t>
            </a:r>
            <a:r>
              <a:rPr lang="en-US" sz="1200" dirty="0" smtClean="0">
                <a:solidFill>
                  <a:prstClr val="black"/>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spTree>
    <p:extLst>
      <p:ext uri="{BB962C8B-B14F-4D97-AF65-F5344CB8AC3E}">
        <p14:creationId xmlns:p14="http://schemas.microsoft.com/office/powerpoint/2010/main" val="422117027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Σημείωμα </a:t>
            </a:r>
            <a:r>
              <a:rPr lang="el-GR" dirty="0" smtClean="0">
                <a:solidFill>
                  <a:schemeClr val="tx1"/>
                </a:solidFill>
              </a:rPr>
              <a:t>Αναφοράς</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Παλίνα </a:t>
            </a:r>
            <a:r>
              <a:rPr lang="el-GR" sz="2000" dirty="0" smtClean="0"/>
              <a:t>Καρακασίδου</a:t>
            </a:r>
            <a:r>
              <a:rPr lang="en-US" sz="2000" dirty="0" smtClean="0"/>
              <a:t> </a:t>
            </a:r>
            <a:r>
              <a:rPr lang="el-GR" sz="2000" dirty="0" smtClean="0"/>
              <a:t>2014. </a:t>
            </a:r>
            <a:r>
              <a:rPr lang="el-GR" sz="2000" dirty="0"/>
              <a:t>Παλίνα Καρακασίδου. «Κινησιολογία Ι (Θ). </a:t>
            </a:r>
            <a:r>
              <a:rPr lang="el-GR" sz="2000" dirty="0" smtClean="0"/>
              <a:t>Ενότητα </a:t>
            </a:r>
            <a:r>
              <a:rPr lang="el-GR" sz="2000" dirty="0"/>
              <a:t>3</a:t>
            </a:r>
            <a:r>
              <a:rPr lang="en-US" sz="2000" dirty="0" smtClean="0"/>
              <a:t>:</a:t>
            </a:r>
            <a:r>
              <a:rPr lang="el-GR" sz="2000" dirty="0"/>
              <a:t> Ωμική </a:t>
            </a:r>
            <a:r>
              <a:rPr lang="el-GR" sz="2000" dirty="0" smtClean="0"/>
              <a:t>Ζώνη».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fontAlgn="auto">
              <a:spcBef>
                <a:spcPts val="600"/>
              </a:spcBef>
              <a:spcAft>
                <a:spcPts val="0"/>
              </a:spcAft>
            </a:pPr>
            <a:r>
              <a:rPr lang="el-GR" dirty="0">
                <a:solidFill>
                  <a:prstClr val="black"/>
                </a:solidFill>
                <a:latin typeface="Calibri"/>
              </a:rPr>
              <a:t>[1] http://creativecommons.org/licenses/by-nc-sa/4.0/ </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Ο </a:t>
            </a:r>
            <a:r>
              <a:rPr lang="el-GR" dirty="0">
                <a:solidFill>
                  <a:prstClr val="black"/>
                </a:solidFill>
                <a:latin typeface="Calibri"/>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383628429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fontAlgn="auto">
              <a:spcBef>
                <a:spcPts val="0"/>
              </a:spcBef>
              <a:spcAft>
                <a:spcPts val="0"/>
              </a:spcAft>
            </a:pP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pPr fontAlgn="auto">
              <a:spcBef>
                <a:spcPts val="0"/>
              </a:spcBef>
              <a:spcAft>
                <a:spcPts val="0"/>
              </a:spcAft>
            </a:pPr>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pPr fontAlgn="auto">
              <a:spcBef>
                <a:spcPts val="0"/>
              </a:spcBef>
              <a:spcAft>
                <a:spcPts val="0"/>
              </a:spcAft>
            </a:pPr>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pPr fontAlgn="auto">
              <a:spcBef>
                <a:spcPts val="0"/>
              </a:spcBef>
              <a:spcAft>
                <a:spcPts val="0"/>
              </a:spcAft>
            </a:pPr>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fontAlgn="auto">
              <a:spcBef>
                <a:spcPts val="0"/>
              </a:spcBef>
              <a:spcAft>
                <a:spcPts val="0"/>
              </a:spcAft>
            </a:pP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14447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Διατήρηση </a:t>
            </a:r>
            <a:r>
              <a:rPr lang="el-GR" dirty="0" smtClean="0">
                <a:solidFill>
                  <a:schemeClr val="tx1"/>
                </a:solidFill>
              </a:rPr>
              <a:t>Σημειωμάτων</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solidFill>
                  <a:schemeClr val="tx1"/>
                </a:solidFill>
              </a:rPr>
              <a:t>Σημείωμα Χρήσης Έργων </a:t>
            </a:r>
            <a:r>
              <a:rPr lang="el-GR" dirty="0" smtClean="0">
                <a:solidFill>
                  <a:schemeClr val="tx1"/>
                </a:solidFill>
              </a:rPr>
              <a:t>Τρίτων</a:t>
            </a:r>
            <a:endParaRPr lang="el-GR" dirty="0">
              <a:solidFill>
                <a:schemeClr val="tx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r>
              <a:rPr lang="el-GR" sz="2000" dirty="0" smtClean="0"/>
              <a:t>:</a:t>
            </a:r>
            <a:endParaRPr lang="en-US" sz="2000" dirty="0" smtClean="0"/>
          </a:p>
          <a:p>
            <a:r>
              <a:rPr lang="en-US" sz="2000" dirty="0"/>
              <a:t>Donald A. Neumann, </a:t>
            </a:r>
            <a:r>
              <a:rPr lang="en-US" sz="2000" dirty="0" smtClean="0"/>
              <a:t>“Kinesiology </a:t>
            </a:r>
            <a:r>
              <a:rPr lang="en-US" sz="2000" dirty="0"/>
              <a:t>of the Musculoskeletal System: Foundations for </a:t>
            </a:r>
            <a:r>
              <a:rPr lang="en-US" sz="2000" dirty="0" smtClean="0"/>
              <a:t>Rehabilitation</a:t>
            </a:r>
            <a:r>
              <a:rPr lang="en-US" sz="2000" dirty="0"/>
              <a:t>”, Mosby/Elsevier, </a:t>
            </a:r>
            <a:r>
              <a:rPr lang="en-US" sz="2000" dirty="0" smtClean="0"/>
              <a:t>2010.</a:t>
            </a:r>
            <a:endParaRPr lang="el-GR" sz="2000" dirty="0"/>
          </a:p>
        </p:txBody>
      </p:sp>
    </p:spTree>
    <p:extLst>
      <p:ext uri="{BB962C8B-B14F-4D97-AF65-F5344CB8AC3E}">
        <p14:creationId xmlns:p14="http://schemas.microsoft.com/office/powerpoint/2010/main" val="167566635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Χρηματοδότηση</a:t>
            </a:r>
            <a:endParaRPr lang="el-GR" dirty="0">
              <a:solidFill>
                <a:schemeClr val="tx1"/>
              </a:solidFill>
            </a:endParaRPr>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Οστεολογία – Γωνίες βραχιονίου</a:t>
            </a:r>
          </a:p>
        </p:txBody>
      </p:sp>
      <p:sp>
        <p:nvSpPr>
          <p:cNvPr id="3" name="Θέση περιεχομένου 2"/>
          <p:cNvSpPr>
            <a:spLocks noGrp="1"/>
          </p:cNvSpPr>
          <p:nvPr>
            <p:ph idx="1"/>
          </p:nvPr>
        </p:nvSpPr>
        <p:spPr/>
        <p:txBody>
          <a:bodyPr/>
          <a:lstStyle/>
          <a:p>
            <a:pPr>
              <a:lnSpc>
                <a:spcPct val="110000"/>
              </a:lnSpc>
            </a:pPr>
            <a:r>
              <a:rPr lang="el-GR" dirty="0"/>
              <a:t>Στο μετωπιαίο επίπεδο, η κεφαλή του βραχιονίου προσανατολίζεται προς τα έσω και άνω σχηματίζοντας γωνία </a:t>
            </a:r>
            <a:r>
              <a:rPr lang="el-GR" dirty="0" smtClean="0"/>
              <a:t>135</a:t>
            </a:r>
            <a:r>
              <a:rPr lang="el-GR" baseline="30000" dirty="0" smtClean="0"/>
              <a:t>ο</a:t>
            </a:r>
            <a:r>
              <a:rPr lang="el-GR" dirty="0" smtClean="0"/>
              <a:t> </a:t>
            </a:r>
            <a:r>
              <a:rPr lang="el-GR" dirty="0"/>
              <a:t>με τον επιμήκη άξονα της διάφυσης του </a:t>
            </a:r>
            <a:r>
              <a:rPr lang="el-GR" dirty="0" smtClean="0"/>
              <a:t>βραχιονίου. </a:t>
            </a:r>
            <a:endParaRPr lang="el-GR" dirty="0"/>
          </a:p>
          <a:p>
            <a:pPr>
              <a:lnSpc>
                <a:spcPct val="110000"/>
              </a:lnSpc>
            </a:pPr>
            <a:r>
              <a:rPr lang="el-GR" dirty="0"/>
              <a:t>Σε σχέση με τον μετωπιαίο άξονα του αγκώνα, η κεφαλή του βραχιονίου προσανατολίζεται προς τα πίσω, σχηματίζοντας γωνία ~</a:t>
            </a:r>
            <a:r>
              <a:rPr lang="el-GR" dirty="0" smtClean="0"/>
              <a:t>30</a:t>
            </a:r>
            <a:r>
              <a:rPr lang="el-GR" baseline="30000" dirty="0" smtClean="0"/>
              <a:t>ο</a:t>
            </a:r>
            <a:r>
              <a:rPr lang="el-GR" dirty="0" smtClean="0"/>
              <a:t> .  </a:t>
            </a:r>
            <a:endParaRPr lang="el-GR" dirty="0"/>
          </a:p>
          <a:p>
            <a:pPr>
              <a:lnSpc>
                <a:spcPct val="110000"/>
              </a:lnSpc>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a:t>
            </a:fld>
            <a:endParaRPr lang="el-GR" dirty="0">
              <a:solidFill>
                <a:prstClr val="black"/>
              </a:solidFill>
            </a:endParaRPr>
          </a:p>
        </p:txBody>
      </p:sp>
    </p:spTree>
    <p:extLst>
      <p:ext uri="{BB962C8B-B14F-4D97-AF65-F5344CB8AC3E}">
        <p14:creationId xmlns:p14="http://schemas.microsoft.com/office/powerpoint/2010/main" val="32121449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Οστεολογία – Προσανατολισμός </a:t>
            </a:r>
          </a:p>
        </p:txBody>
      </p:sp>
      <p:sp>
        <p:nvSpPr>
          <p:cNvPr id="3" name="Θέση περιεχομένου 2"/>
          <p:cNvSpPr>
            <a:spLocks noGrp="1"/>
          </p:cNvSpPr>
          <p:nvPr>
            <p:ph idx="1"/>
          </p:nvPr>
        </p:nvSpPr>
        <p:spPr>
          <a:xfrm>
            <a:off x="539552" y="1268760"/>
            <a:ext cx="8424936" cy="5040560"/>
          </a:xfrm>
        </p:spPr>
        <p:txBody>
          <a:bodyPr/>
          <a:lstStyle/>
          <a:p>
            <a:r>
              <a:rPr lang="el-GR" dirty="0"/>
              <a:t>Η ωμογλήνη της ωμοπλάτης συντάσσεται με την κεφαλή του </a:t>
            </a:r>
            <a:r>
              <a:rPr lang="el-GR" dirty="0" smtClean="0"/>
              <a:t>βραχιονίου.</a:t>
            </a:r>
            <a:endParaRPr lang="el-GR" dirty="0"/>
          </a:p>
          <a:p>
            <a:r>
              <a:rPr lang="el-GR" dirty="0"/>
              <a:t>Η κλίση της ωμογλήνης κατά μέσο όρο είναι </a:t>
            </a:r>
            <a:r>
              <a:rPr lang="el-GR" dirty="0" smtClean="0"/>
              <a:t>4</a:t>
            </a:r>
            <a:r>
              <a:rPr lang="el-GR" baseline="30000" dirty="0" smtClean="0"/>
              <a:t>ο</a:t>
            </a:r>
            <a:r>
              <a:rPr lang="el-GR" dirty="0" smtClean="0"/>
              <a:t>  </a:t>
            </a:r>
            <a:r>
              <a:rPr lang="el-GR" dirty="0"/>
              <a:t>προς τα άνω σε σχέση με τον οριζόντιο άξονα της </a:t>
            </a:r>
            <a:r>
              <a:rPr lang="el-GR" dirty="0" smtClean="0"/>
              <a:t>ωμοπλάτης.</a:t>
            </a:r>
            <a:endParaRPr lang="el-GR" dirty="0"/>
          </a:p>
          <a:p>
            <a:r>
              <a:rPr lang="el-GR" dirty="0"/>
              <a:t>Η κλίση αυτή ποικίλλει από </a:t>
            </a:r>
            <a:r>
              <a:rPr lang="el-GR" dirty="0" smtClean="0"/>
              <a:t>16</a:t>
            </a:r>
            <a:r>
              <a:rPr lang="el-GR" baseline="30000" dirty="0" smtClean="0"/>
              <a:t>ο</a:t>
            </a:r>
            <a:r>
              <a:rPr lang="el-GR" dirty="0" smtClean="0"/>
              <a:t>  </a:t>
            </a:r>
            <a:r>
              <a:rPr lang="el-GR" dirty="0"/>
              <a:t>προς τα άνω έως </a:t>
            </a:r>
            <a:r>
              <a:rPr lang="el-GR" dirty="0" smtClean="0"/>
              <a:t>7</a:t>
            </a:r>
            <a:r>
              <a:rPr lang="el-GR" baseline="30000" dirty="0" smtClean="0"/>
              <a:t>ο</a:t>
            </a:r>
            <a:r>
              <a:rPr lang="el-GR" dirty="0" smtClean="0"/>
              <a:t>  </a:t>
            </a:r>
            <a:r>
              <a:rPr lang="el-GR" dirty="0"/>
              <a:t>προς τα </a:t>
            </a:r>
            <a:r>
              <a:rPr lang="el-GR" dirty="0" smtClean="0"/>
              <a:t>κάτω.</a:t>
            </a:r>
            <a:endParaRPr lang="el-GR" dirty="0"/>
          </a:p>
          <a:p>
            <a:r>
              <a:rPr lang="el-GR" dirty="0"/>
              <a:t>Στην ανατομική θέση, η ωμοπλάτη κείται στην οπισθιο-έξω επιφάνεια του θώρακα, έτσι ώστε να σχηματίζει γωνία </a:t>
            </a:r>
            <a:r>
              <a:rPr lang="el-GR" dirty="0" smtClean="0"/>
              <a:t>35</a:t>
            </a:r>
            <a:r>
              <a:rPr lang="el-GR" baseline="30000" dirty="0" smtClean="0"/>
              <a:t>ο</a:t>
            </a:r>
            <a:r>
              <a:rPr lang="el-GR" dirty="0" smtClean="0"/>
              <a:t>  </a:t>
            </a:r>
            <a:r>
              <a:rPr lang="el-GR" dirty="0"/>
              <a:t>με το μετωπιαίο </a:t>
            </a:r>
            <a:r>
              <a:rPr lang="el-GR" dirty="0" smtClean="0"/>
              <a:t>επίπεδο.</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14</a:t>
            </a:fld>
            <a:endParaRPr lang="el-GR" dirty="0">
              <a:solidFill>
                <a:prstClr val="black"/>
              </a:solidFill>
            </a:endParaRPr>
          </a:p>
        </p:txBody>
      </p:sp>
    </p:spTree>
    <p:extLst>
      <p:ext uri="{BB962C8B-B14F-4D97-AF65-F5344CB8AC3E}">
        <p14:creationId xmlns:p14="http://schemas.microsoft.com/office/powerpoint/2010/main" val="6233080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Αρθρολογία</a:t>
            </a:r>
            <a:r>
              <a:rPr lang="en-US" dirty="0" smtClean="0"/>
              <a:t> </a:t>
            </a:r>
            <a:r>
              <a:rPr lang="en-US" sz="3200" b="0" dirty="0" smtClean="0"/>
              <a:t>1/</a:t>
            </a:r>
            <a:r>
              <a:rPr lang="el-GR" sz="3200" b="0" dirty="0" smtClean="0"/>
              <a:t>2</a:t>
            </a:r>
            <a:endParaRPr lang="el-GR" sz="3200" b="0" dirty="0"/>
          </a:p>
        </p:txBody>
      </p:sp>
      <p:sp>
        <p:nvSpPr>
          <p:cNvPr id="3" name="Θέση περιεχομένου 2"/>
          <p:cNvSpPr>
            <a:spLocks noGrp="1"/>
          </p:cNvSpPr>
          <p:nvPr>
            <p:ph idx="1"/>
          </p:nvPr>
        </p:nvSpPr>
        <p:spPr/>
        <p:txBody>
          <a:bodyPr>
            <a:normAutofit/>
          </a:bodyPr>
          <a:lstStyle/>
          <a:p>
            <a:r>
              <a:rPr lang="el-GR" dirty="0"/>
              <a:t>Η μόνη πραγματική άρθρωση που συνδέει την ωμική ζώνη με τον κορμό είναι η </a:t>
            </a:r>
            <a:r>
              <a:rPr lang="el-GR" dirty="0" smtClean="0"/>
              <a:t>στερνοκλειδική</a:t>
            </a:r>
            <a:r>
              <a:rPr lang="en-US" dirty="0" smtClean="0"/>
              <a:t>.</a:t>
            </a:r>
            <a:r>
              <a:rPr lang="el-GR" dirty="0" smtClean="0"/>
              <a:t> </a:t>
            </a:r>
            <a:endParaRPr lang="el-GR" dirty="0"/>
          </a:p>
          <a:p>
            <a:r>
              <a:rPr lang="el-GR" dirty="0"/>
              <a:t>Η κλείδα, μέσω της στερνοκλειδικής άρθρωσης, λειτουργεί σαν μία μηχανική φέρουσα δοκός κρατώντας την ωμοπλάτη σε σχετικά σταθερή απόσταση από τον </a:t>
            </a:r>
            <a:r>
              <a:rPr lang="el-GR" dirty="0" smtClean="0"/>
              <a:t>κορμό</a:t>
            </a:r>
            <a:r>
              <a:rPr lang="en-US" dirty="0" smtClean="0"/>
              <a:t>.</a:t>
            </a:r>
            <a:endParaRPr lang="el-GR" dirty="0"/>
          </a:p>
          <a:p>
            <a:r>
              <a:rPr lang="el-GR" dirty="0"/>
              <a:t>Στο έξω άκρο της, η κλείδα συντάσσεται σταθερά με την </a:t>
            </a:r>
            <a:r>
              <a:rPr lang="el-GR" dirty="0" smtClean="0"/>
              <a:t>ωμοπλάτη σχηματίζοντας την </a:t>
            </a:r>
            <a:r>
              <a:rPr lang="el-GR" dirty="0" err="1" smtClean="0"/>
              <a:t>ακρωμιοκλειδική</a:t>
            </a:r>
            <a:r>
              <a:rPr lang="el-GR" dirty="0" smtClean="0"/>
              <a:t> άρθρωση</a:t>
            </a:r>
            <a:r>
              <a:rPr lang="en-US" dirty="0" smtClean="0"/>
              <a:t>.</a:t>
            </a:r>
            <a:endParaRPr lang="el-GR" dirty="0"/>
          </a:p>
          <a:p>
            <a:r>
              <a:rPr lang="el-GR" dirty="0"/>
              <a:t>Η πρόσθια επιφάνεια της ωμοπλάτης κείται πάνω στον θώρακα σχηματίζοντας την μη τυπική ανατομική άρθρωση, την </a:t>
            </a:r>
            <a:r>
              <a:rPr lang="el-GR" dirty="0" smtClean="0"/>
              <a:t>ωμοπλατοθωρακική</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15</a:t>
            </a:fld>
            <a:endParaRPr lang="el-GR" dirty="0">
              <a:solidFill>
                <a:prstClr val="black"/>
              </a:solidFill>
            </a:endParaRPr>
          </a:p>
        </p:txBody>
      </p:sp>
    </p:spTree>
    <p:extLst>
      <p:ext uri="{BB962C8B-B14F-4D97-AF65-F5344CB8AC3E}">
        <p14:creationId xmlns:p14="http://schemas.microsoft.com/office/powerpoint/2010/main" val="27587335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Αρθρολογία</a:t>
            </a:r>
            <a:r>
              <a:rPr lang="en-US" dirty="0"/>
              <a:t> </a:t>
            </a:r>
            <a:r>
              <a:rPr lang="en-US" sz="3200" b="0" dirty="0" smtClean="0"/>
              <a:t>2/</a:t>
            </a:r>
            <a:r>
              <a:rPr lang="el-GR" sz="3200" b="0" dirty="0" smtClean="0"/>
              <a:t>2</a:t>
            </a:r>
            <a:endParaRPr lang="el-GR" dirty="0"/>
          </a:p>
        </p:txBody>
      </p:sp>
      <p:sp>
        <p:nvSpPr>
          <p:cNvPr id="3" name="Θέση περιεχομένου 2"/>
          <p:cNvSpPr>
            <a:spLocks noGrp="1"/>
          </p:cNvSpPr>
          <p:nvPr>
            <p:ph idx="1"/>
          </p:nvPr>
        </p:nvSpPr>
        <p:spPr/>
        <p:txBody>
          <a:bodyPr/>
          <a:lstStyle/>
          <a:p>
            <a:r>
              <a:rPr lang="el-GR" dirty="0"/>
              <a:t>Η ωμοπλάτη κινείται προς τα άνω (ανάσπαση), προς τα κάτω (κατάσπαση), προς τα έξω (απαγωγή), προς τα έσω (προσαγωγή), στρέφεται προς τα άνω (στροφή προς τα άνω), στρέφεται προς τα κάτω (στροφή προς τα κάτω), κλίνει προς τα εμπρός και προς τα πίσω πάνω στον θώρακα (στην ωμοπλατοθωρακική άρθρωση</a:t>
            </a:r>
            <a:r>
              <a:rPr lang="el-GR" dirty="0" smtClean="0"/>
              <a:t>)</a:t>
            </a:r>
            <a:r>
              <a:rPr lang="en-US" dirty="0" smtClean="0"/>
              <a:t>.</a:t>
            </a:r>
            <a:r>
              <a:rPr lang="el-GR" dirty="0" smtClean="0"/>
              <a:t> </a:t>
            </a:r>
            <a:endParaRPr lang="el-GR" dirty="0"/>
          </a:p>
          <a:p>
            <a:r>
              <a:rPr lang="el-GR" dirty="0"/>
              <a:t>Όλες αυτές οι κινήσεις γίνονται μέσω </a:t>
            </a:r>
            <a:r>
              <a:rPr lang="el-GR" dirty="0" smtClean="0"/>
              <a:t>της στερνοκλειδικής και </a:t>
            </a:r>
            <a:r>
              <a:rPr lang="el-GR" dirty="0" err="1" smtClean="0"/>
              <a:t>ακρωμιοκλειδικής</a:t>
            </a:r>
            <a:r>
              <a:rPr lang="el-GR" dirty="0" smtClean="0"/>
              <a:t> άρθρωσης</a:t>
            </a:r>
            <a:r>
              <a:rPr lang="en-US" dirty="0" smtClean="0"/>
              <a:t>.</a:t>
            </a:r>
            <a:r>
              <a:rPr lang="el-GR" dirty="0" smtClean="0"/>
              <a:t> </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16</a:t>
            </a:fld>
            <a:endParaRPr lang="el-GR" dirty="0">
              <a:solidFill>
                <a:prstClr val="black"/>
              </a:solidFill>
            </a:endParaRPr>
          </a:p>
        </p:txBody>
      </p:sp>
    </p:spTree>
    <p:extLst>
      <p:ext uri="{BB962C8B-B14F-4D97-AF65-F5344CB8AC3E}">
        <p14:creationId xmlns:p14="http://schemas.microsoft.com/office/powerpoint/2010/main" val="42466468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Στερνοκλειδική άρθρωση</a:t>
            </a:r>
          </a:p>
        </p:txBody>
      </p:sp>
      <p:sp>
        <p:nvSpPr>
          <p:cNvPr id="3" name="Θέση περιεχομένου 2"/>
          <p:cNvSpPr>
            <a:spLocks noGrp="1"/>
          </p:cNvSpPr>
          <p:nvPr>
            <p:ph idx="1"/>
          </p:nvPr>
        </p:nvSpPr>
        <p:spPr/>
        <p:txBody>
          <a:bodyPr>
            <a:normAutofit/>
          </a:bodyPr>
          <a:lstStyle/>
          <a:p>
            <a:pPr marL="0" indent="0">
              <a:buNone/>
            </a:pPr>
            <a:r>
              <a:rPr lang="el-GR" sz="2200" dirty="0"/>
              <a:t>Δομές που σταθεροποιούν την άρθρωση:</a:t>
            </a:r>
          </a:p>
          <a:p>
            <a:r>
              <a:rPr lang="el-GR" sz="2200" dirty="0"/>
              <a:t>Πρόσθιος και οπίσθιος στερνοκλειδικός </a:t>
            </a:r>
            <a:r>
              <a:rPr lang="el-GR" sz="2200" dirty="0" smtClean="0"/>
              <a:t>σύνδεσμος,</a:t>
            </a:r>
            <a:endParaRPr lang="el-GR" sz="2200" dirty="0"/>
          </a:p>
          <a:p>
            <a:r>
              <a:rPr lang="el-GR" sz="2200" dirty="0"/>
              <a:t>Μεσοκλείδιος </a:t>
            </a:r>
            <a:r>
              <a:rPr lang="el-GR" sz="2200" dirty="0" smtClean="0"/>
              <a:t>σύνδεσμος,</a:t>
            </a:r>
            <a:endParaRPr lang="el-GR" sz="2200" dirty="0"/>
          </a:p>
          <a:p>
            <a:r>
              <a:rPr lang="el-GR" sz="2200" dirty="0"/>
              <a:t>Πλευροκλειδικός </a:t>
            </a:r>
            <a:r>
              <a:rPr lang="el-GR" sz="2200" dirty="0" smtClean="0"/>
              <a:t>σύνδεσμος,</a:t>
            </a:r>
            <a:endParaRPr lang="el-GR" sz="2200" dirty="0"/>
          </a:p>
          <a:p>
            <a:r>
              <a:rPr lang="el-GR" sz="2200" dirty="0"/>
              <a:t>Αρθρικός </a:t>
            </a:r>
            <a:r>
              <a:rPr lang="el-GR" sz="2200" dirty="0" smtClean="0"/>
              <a:t>δίσκος,</a:t>
            </a:r>
            <a:endParaRPr lang="el-GR" sz="2200" dirty="0"/>
          </a:p>
          <a:p>
            <a:r>
              <a:rPr lang="el-GR" sz="2200" dirty="0"/>
              <a:t>Μύες: </a:t>
            </a:r>
          </a:p>
          <a:p>
            <a:pPr lvl="1">
              <a:spcBef>
                <a:spcPts val="1200"/>
              </a:spcBef>
            </a:pPr>
            <a:r>
              <a:rPr lang="el-GR" dirty="0" smtClean="0"/>
              <a:t>Στερνοκλειδομαστοειδής,</a:t>
            </a:r>
            <a:endParaRPr lang="el-GR" dirty="0"/>
          </a:p>
          <a:p>
            <a:pPr lvl="1">
              <a:spcBef>
                <a:spcPts val="1200"/>
              </a:spcBef>
            </a:pPr>
            <a:r>
              <a:rPr lang="el-GR" dirty="0" smtClean="0"/>
              <a:t>Στερνοϋοειδής,</a:t>
            </a:r>
            <a:endParaRPr lang="el-GR" dirty="0"/>
          </a:p>
          <a:p>
            <a:pPr lvl="1">
              <a:spcBef>
                <a:spcPts val="1200"/>
              </a:spcBef>
            </a:pPr>
            <a:r>
              <a:rPr lang="el-GR" dirty="0" smtClean="0"/>
              <a:t>Στερνοθυροειδής,</a:t>
            </a:r>
            <a:endParaRPr lang="el-GR" dirty="0"/>
          </a:p>
          <a:p>
            <a:pPr lvl="1">
              <a:spcBef>
                <a:spcPts val="1200"/>
              </a:spcBef>
            </a:pPr>
            <a:r>
              <a:rPr lang="el-GR" dirty="0" smtClean="0"/>
              <a:t>Υποκλείδιος.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17</a:t>
            </a:fld>
            <a:endParaRPr lang="el-GR" dirty="0">
              <a:solidFill>
                <a:prstClr val="black"/>
              </a:solidFill>
            </a:endParaRPr>
          </a:p>
        </p:txBody>
      </p:sp>
      <p:pic>
        <p:nvPicPr>
          <p:cNvPr id="12290" name="Picture 2" descr="File:Gray32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3968" y="2564904"/>
            <a:ext cx="4756490" cy="25922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p:nvPr/>
        </p:nvSpPr>
        <p:spPr>
          <a:xfrm>
            <a:off x="4815529" y="5301208"/>
            <a:ext cx="3693368" cy="276999"/>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4"/>
              </a:rPr>
              <a:t>Gray325</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a:solidFill>
                  <a:prstClr val="black">
                    <a:lumMod val="65000"/>
                    <a:lumOff val="35000"/>
                  </a:prstClr>
                </a:solidFill>
                <a:latin typeface="Calibri"/>
              </a:rPr>
              <a:t> </a:t>
            </a:r>
            <a:r>
              <a:rPr lang="en-US" sz="1200" dirty="0">
                <a:solidFill>
                  <a:prstClr val="black"/>
                </a:solidFill>
                <a:latin typeface="Calibri"/>
                <a:hlinkClick r:id="rId5" tooltip="User:Pngbot"/>
              </a:rPr>
              <a:t>Pngbot</a:t>
            </a:r>
            <a:r>
              <a:rPr lang="el-GR" sz="1200" dirty="0" smtClean="0">
                <a:solidFill>
                  <a:prstClr val="black">
                    <a:lumMod val="65000"/>
                    <a:lumOff val="35000"/>
                  </a:prstClr>
                </a:solidFill>
                <a:latin typeface="Calibri"/>
              </a:rPr>
              <a:t> διαθέσιμο ως κοινό κτήμα</a:t>
            </a:r>
            <a:endParaRPr lang="en-US" sz="1200" dirty="0">
              <a:solidFill>
                <a:prstClr val="black">
                  <a:lumMod val="65000"/>
                  <a:lumOff val="35000"/>
                </a:prstClr>
              </a:solidFill>
              <a:latin typeface="Calibri"/>
            </a:endParaRPr>
          </a:p>
        </p:txBody>
      </p:sp>
    </p:spTree>
    <p:extLst>
      <p:ext uri="{BB962C8B-B14F-4D97-AF65-F5344CB8AC3E}">
        <p14:creationId xmlns:p14="http://schemas.microsoft.com/office/powerpoint/2010/main" val="5907441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Στερνοκλειδική άρθρωση – </a:t>
            </a:r>
            <a:r>
              <a:rPr lang="el-GR" dirty="0" smtClean="0"/>
              <a:t>Κινηματική</a:t>
            </a:r>
            <a:r>
              <a:rPr lang="en-US" dirty="0" smtClean="0"/>
              <a:t> </a:t>
            </a:r>
            <a:r>
              <a:rPr lang="en-US" sz="3600" b="0" dirty="0" smtClean="0"/>
              <a:t>1/</a:t>
            </a:r>
            <a:r>
              <a:rPr lang="el-GR" sz="3600" b="0" dirty="0" smtClean="0"/>
              <a:t>4</a:t>
            </a:r>
            <a:endParaRPr lang="el-GR" sz="3600" b="0" dirty="0"/>
          </a:p>
        </p:txBody>
      </p:sp>
      <p:sp>
        <p:nvSpPr>
          <p:cNvPr id="3" name="Θέση περιεχομένου 2"/>
          <p:cNvSpPr>
            <a:spLocks noGrp="1"/>
          </p:cNvSpPr>
          <p:nvPr>
            <p:ph idx="1"/>
          </p:nvPr>
        </p:nvSpPr>
        <p:spPr>
          <a:xfrm>
            <a:off x="539552" y="1268760"/>
            <a:ext cx="8208912" cy="5616624"/>
          </a:xfrm>
        </p:spPr>
        <p:txBody>
          <a:bodyPr>
            <a:normAutofit/>
          </a:bodyPr>
          <a:lstStyle/>
          <a:p>
            <a:pPr>
              <a:lnSpc>
                <a:spcPct val="110000"/>
              </a:lnSpc>
            </a:pPr>
            <a:r>
              <a:rPr lang="el-GR" sz="2200" dirty="0"/>
              <a:t>Η άρθρωση έχει 3 βαθμούς ελευθερίας, επομένως κινείται στο μετωπιαίο, οβελιαίο και εγκάρσιο </a:t>
            </a:r>
            <a:r>
              <a:rPr lang="el-GR" sz="2200" dirty="0" smtClean="0"/>
              <a:t>επίπεδο</a:t>
            </a:r>
            <a:r>
              <a:rPr lang="en-US" sz="2200" dirty="0"/>
              <a:t>.</a:t>
            </a:r>
            <a:endParaRPr lang="el-GR" sz="2200" dirty="0"/>
          </a:p>
          <a:p>
            <a:pPr>
              <a:lnSpc>
                <a:spcPct val="110000"/>
              </a:lnSpc>
            </a:pPr>
            <a:r>
              <a:rPr lang="el-GR" sz="2200" dirty="0"/>
              <a:t>Η κλείδα ανασπάται – κατασπάται, προβάλλει – προσεγγίζει και στρέφεται προς τα εμπρός και προς τα </a:t>
            </a:r>
            <a:r>
              <a:rPr lang="el-GR" sz="2200" dirty="0" smtClean="0"/>
              <a:t>πίσω</a:t>
            </a:r>
            <a:r>
              <a:rPr lang="en-US" sz="2200" dirty="0" smtClean="0"/>
              <a:t>.</a:t>
            </a:r>
            <a:endParaRPr lang="el-GR" sz="2200" dirty="0"/>
          </a:p>
          <a:p>
            <a:pPr>
              <a:lnSpc>
                <a:spcPct val="110000"/>
              </a:lnSpc>
            </a:pPr>
            <a:r>
              <a:rPr lang="el-GR" sz="2200" dirty="0"/>
              <a:t>Ο σκοπός όλων αυτών των κινήσεων είναι να τοποθετηθεί η ωμοπλάτη στην βέλτιστη θέση για την αποτελεσματική κίνηση του </a:t>
            </a:r>
            <a:r>
              <a:rPr lang="el-GR" sz="2200" dirty="0" smtClean="0"/>
              <a:t>βραχιονίου</a:t>
            </a:r>
            <a:r>
              <a:rPr lang="en-US" sz="2200" dirty="0" smtClean="0"/>
              <a:t>.</a:t>
            </a:r>
            <a:endParaRPr lang="el-GR" sz="2200" dirty="0"/>
          </a:p>
          <a:p>
            <a:pPr>
              <a:lnSpc>
                <a:spcPct val="110000"/>
              </a:lnSpc>
            </a:pPr>
            <a:r>
              <a:rPr lang="el-GR" sz="2200" dirty="0"/>
              <a:t>Σε όλες τις λειτουργικές κινήσεις του βραχιονίου κινείται και η κλείδα γύρω από την στερνοκλειδική </a:t>
            </a:r>
            <a:r>
              <a:rPr lang="el-GR" sz="2200" dirty="0" smtClean="0"/>
              <a:t>άρθρωση</a:t>
            </a:r>
            <a:r>
              <a:rPr lang="en-US" sz="2200" dirty="0" smtClean="0"/>
              <a:t>.</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18</a:t>
            </a:fld>
            <a:endParaRPr lang="el-GR" dirty="0">
              <a:solidFill>
                <a:prstClr val="black"/>
              </a:solidFill>
            </a:endParaRPr>
          </a:p>
        </p:txBody>
      </p:sp>
    </p:spTree>
    <p:extLst>
      <p:ext uri="{BB962C8B-B14F-4D97-AF65-F5344CB8AC3E}">
        <p14:creationId xmlns:p14="http://schemas.microsoft.com/office/powerpoint/2010/main" val="2034541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Ωμική ζώνη</a:t>
            </a:r>
          </a:p>
        </p:txBody>
      </p:sp>
      <p:sp>
        <p:nvSpPr>
          <p:cNvPr id="3" name="Θέση περιεχομένου 2"/>
          <p:cNvSpPr>
            <a:spLocks noGrp="1"/>
          </p:cNvSpPr>
          <p:nvPr>
            <p:ph idx="1"/>
          </p:nvPr>
        </p:nvSpPr>
        <p:spPr/>
        <p:txBody>
          <a:bodyPr/>
          <a:lstStyle/>
          <a:p>
            <a:r>
              <a:rPr lang="el-GR" dirty="0"/>
              <a:t>Η λειτουργία της ωμικής ζώνης γίνεται με έναν συνεχή συμβιβασμό μεταξύ κίνησης και </a:t>
            </a:r>
            <a:r>
              <a:rPr lang="el-GR" dirty="0" smtClean="0"/>
              <a:t>σταθερότητας</a:t>
            </a:r>
            <a:r>
              <a:rPr lang="en-US" dirty="0" smtClean="0"/>
              <a:t>.</a:t>
            </a:r>
            <a:endParaRPr lang="el-GR" dirty="0"/>
          </a:p>
          <a:p>
            <a:r>
              <a:rPr lang="el-GR" dirty="0"/>
              <a:t>Η μεγάλη κινητικότητά της οφείλεται στην δομή της γληνοβραχιονίου αρθρώσεως και στην ταυτόχρονη κίνηση όλων των τμημάτων της ωμικής </a:t>
            </a:r>
            <a:r>
              <a:rPr lang="el-GR" dirty="0" smtClean="0"/>
              <a:t>ζώνης</a:t>
            </a:r>
            <a:r>
              <a:rPr lang="en-US" dirty="0" smtClean="0"/>
              <a:t>.</a:t>
            </a:r>
            <a:endParaRPr lang="el-GR" dirty="0"/>
          </a:p>
          <a:p>
            <a:r>
              <a:rPr lang="el-GR" dirty="0"/>
              <a:t>Αυτό απαιτεί πολύ λεπτό συντονισμό μεταξύ των </a:t>
            </a:r>
            <a:r>
              <a:rPr lang="el-GR" dirty="0" smtClean="0"/>
              <a:t>μυών</a:t>
            </a:r>
            <a:r>
              <a:rPr lang="en-US" dirty="0" smtClean="0"/>
              <a:t>.</a:t>
            </a:r>
            <a:endParaRPr lang="el-GR" dirty="0"/>
          </a:p>
          <a:p>
            <a:r>
              <a:rPr lang="el-GR" dirty="0"/>
              <a:t>Η κινητικότητα και η σταθερότητα της ωμικής ζώνης βασίζεται κυρίως στον ενεργητικό έλεγχο των μυών και λιγότερο στον αρθρικό θύλακο, τον επιχείλιο χόνδρο και τους </a:t>
            </a:r>
            <a:r>
              <a:rPr lang="el-GR" dirty="0" smtClean="0"/>
              <a:t>συνδέσμους</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a:t>
            </a:fld>
            <a:endParaRPr lang="el-GR" dirty="0">
              <a:solidFill>
                <a:prstClr val="black"/>
              </a:solidFill>
            </a:endParaRPr>
          </a:p>
        </p:txBody>
      </p:sp>
    </p:spTree>
    <p:extLst>
      <p:ext uri="{BB962C8B-B14F-4D97-AF65-F5344CB8AC3E}">
        <p14:creationId xmlns:p14="http://schemas.microsoft.com/office/powerpoint/2010/main" val="1449818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Στερνοκλειδική άρθρωση – Κινηματική</a:t>
            </a:r>
            <a:r>
              <a:rPr lang="en-US" dirty="0"/>
              <a:t> </a:t>
            </a:r>
            <a:r>
              <a:rPr lang="en-US" sz="3600" b="0" dirty="0" smtClean="0"/>
              <a:t>2/</a:t>
            </a:r>
            <a:r>
              <a:rPr lang="el-GR" sz="3600" b="0" dirty="0" smtClean="0"/>
              <a:t>4</a:t>
            </a:r>
            <a:endParaRPr lang="el-GR" dirty="0"/>
          </a:p>
        </p:txBody>
      </p:sp>
      <p:sp>
        <p:nvSpPr>
          <p:cNvPr id="3" name="Θέση περιεχομένου 2"/>
          <p:cNvSpPr>
            <a:spLocks noGrp="1"/>
          </p:cNvSpPr>
          <p:nvPr>
            <p:ph idx="1"/>
          </p:nvPr>
        </p:nvSpPr>
        <p:spPr>
          <a:xfrm>
            <a:off x="539552" y="1268760"/>
            <a:ext cx="8352928" cy="5040560"/>
          </a:xfrm>
        </p:spPr>
        <p:txBody>
          <a:bodyPr/>
          <a:lstStyle/>
          <a:p>
            <a:pPr>
              <a:lnSpc>
                <a:spcPct val="110000"/>
              </a:lnSpc>
            </a:pPr>
            <a:r>
              <a:rPr lang="el-GR" dirty="0"/>
              <a:t>Η ανάσπαση – κατάσπαση της κλείδας γίνεται σχεδόν παράλληλα ως προς το μετωπιαίο επίπεδο και γύρω από τον οβελιαίο (ή προσθιοπίσθιο) </a:t>
            </a:r>
            <a:r>
              <a:rPr lang="el-GR" dirty="0" smtClean="0"/>
              <a:t>άξονα</a:t>
            </a:r>
            <a:r>
              <a:rPr lang="en-US" dirty="0" smtClean="0"/>
              <a:t>.</a:t>
            </a:r>
            <a:endParaRPr lang="el-GR" dirty="0"/>
          </a:p>
          <a:p>
            <a:pPr>
              <a:lnSpc>
                <a:spcPct val="110000"/>
              </a:lnSpc>
            </a:pPr>
            <a:r>
              <a:rPr lang="el-GR" dirty="0"/>
              <a:t>Ανάσπαση = ~45</a:t>
            </a:r>
            <a:r>
              <a:rPr lang="el-GR" baseline="30000" dirty="0"/>
              <a:t>ο</a:t>
            </a:r>
            <a:r>
              <a:rPr lang="el-GR" dirty="0"/>
              <a:t> </a:t>
            </a:r>
          </a:p>
          <a:p>
            <a:pPr>
              <a:lnSpc>
                <a:spcPct val="110000"/>
              </a:lnSpc>
            </a:pPr>
            <a:r>
              <a:rPr lang="el-GR" dirty="0"/>
              <a:t>Κατάσπαση = ~10</a:t>
            </a:r>
            <a:r>
              <a:rPr lang="el-GR" baseline="30000" dirty="0"/>
              <a:t>ο</a:t>
            </a:r>
            <a:r>
              <a:rPr lang="el-GR" dirty="0"/>
              <a:t> </a:t>
            </a:r>
          </a:p>
          <a:p>
            <a:pPr>
              <a:lnSpc>
                <a:spcPct val="110000"/>
              </a:lnSpc>
            </a:pPr>
            <a:r>
              <a:rPr lang="el-GR" dirty="0"/>
              <a:t>Αρθροκινηματικά, η κυρτή αρθρική επιφάνεια της κλείδας κυλίεται και ολισθαίνει αντίθετα στην κοίλη αρθρική επιφάνεια της λαβής του </a:t>
            </a:r>
            <a:r>
              <a:rPr lang="el-GR" dirty="0" smtClean="0"/>
              <a:t>στέρνου</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19</a:t>
            </a:fld>
            <a:endParaRPr lang="el-GR" dirty="0">
              <a:solidFill>
                <a:prstClr val="black"/>
              </a:solidFill>
            </a:endParaRPr>
          </a:p>
        </p:txBody>
      </p:sp>
    </p:spTree>
    <p:extLst>
      <p:ext uri="{BB962C8B-B14F-4D97-AF65-F5344CB8AC3E}">
        <p14:creationId xmlns:p14="http://schemas.microsoft.com/office/powerpoint/2010/main" val="11176070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Στερνοκλειδική άρθρωση – Κινηματική</a:t>
            </a:r>
            <a:r>
              <a:rPr lang="en-US" dirty="0"/>
              <a:t> </a:t>
            </a:r>
            <a:r>
              <a:rPr lang="el-GR" sz="3600" b="0" dirty="0" smtClean="0"/>
              <a:t>3</a:t>
            </a:r>
            <a:r>
              <a:rPr lang="en-US" sz="3600" b="0" dirty="0" smtClean="0"/>
              <a:t>/</a:t>
            </a:r>
            <a:r>
              <a:rPr lang="el-GR" sz="3600" b="0" dirty="0" smtClean="0"/>
              <a:t>4</a:t>
            </a:r>
            <a:endParaRPr lang="el-GR" dirty="0"/>
          </a:p>
        </p:txBody>
      </p:sp>
      <p:sp>
        <p:nvSpPr>
          <p:cNvPr id="3" name="Θέση περιεχομένου 2"/>
          <p:cNvSpPr>
            <a:spLocks noGrp="1"/>
          </p:cNvSpPr>
          <p:nvPr>
            <p:ph idx="1"/>
          </p:nvPr>
        </p:nvSpPr>
        <p:spPr>
          <a:xfrm>
            <a:off x="457200" y="1196752"/>
            <a:ext cx="8229600" cy="5472608"/>
          </a:xfrm>
        </p:spPr>
        <p:txBody>
          <a:bodyPr>
            <a:normAutofit/>
          </a:bodyPr>
          <a:lstStyle/>
          <a:p>
            <a:pPr>
              <a:lnSpc>
                <a:spcPct val="115000"/>
              </a:lnSpc>
            </a:pPr>
            <a:r>
              <a:rPr lang="el-GR" sz="2200" dirty="0"/>
              <a:t>Η προβολή – προσέγγιση της κλείδας γίνεται σχεδόν παράλληλα ως προς το εγκάρσιο επίπεδο και γύρω από τον κατακόρυφο </a:t>
            </a:r>
            <a:r>
              <a:rPr lang="el-GR" sz="2200" dirty="0" smtClean="0"/>
              <a:t>άξονα.</a:t>
            </a:r>
            <a:endParaRPr lang="el-GR" sz="2200" dirty="0"/>
          </a:p>
          <a:p>
            <a:pPr>
              <a:lnSpc>
                <a:spcPct val="115000"/>
              </a:lnSpc>
            </a:pPr>
            <a:r>
              <a:rPr lang="el-GR" sz="2200" dirty="0" smtClean="0"/>
              <a:t>Επειδή ο </a:t>
            </a:r>
            <a:r>
              <a:rPr lang="el-GR" sz="2200" dirty="0"/>
              <a:t>άξονας της κίνησης πάντα βρίσκεται στο οστούν που φέρει την κυρτή αρθρική </a:t>
            </a:r>
            <a:r>
              <a:rPr lang="el-GR" sz="2200" dirty="0" smtClean="0"/>
              <a:t>επιφάνεια, επομένως, </a:t>
            </a:r>
            <a:r>
              <a:rPr lang="el-GR" sz="2200" dirty="0"/>
              <a:t>για την ανάσπαση – κατάσπαση, ο άξονας στροφής βρίσκεται στην λαβή του στέρνου, ενώ για την προβολή – προσέγγιση βρίσκεται στην </a:t>
            </a:r>
            <a:r>
              <a:rPr lang="el-GR" sz="2200" dirty="0" smtClean="0"/>
              <a:t>κλείδα.</a:t>
            </a:r>
            <a:endParaRPr lang="el-GR" sz="2200" dirty="0"/>
          </a:p>
          <a:p>
            <a:pPr>
              <a:lnSpc>
                <a:spcPct val="115000"/>
              </a:lnSpc>
            </a:pPr>
            <a:r>
              <a:rPr lang="el-GR" sz="2200" dirty="0"/>
              <a:t>Κίνηση σε κάθε </a:t>
            </a:r>
            <a:r>
              <a:rPr lang="el-GR" sz="2200" dirty="0" smtClean="0"/>
              <a:t>κατεύθυνση: 15</a:t>
            </a:r>
            <a:r>
              <a:rPr lang="el-GR" sz="2200" baseline="30000" dirty="0" smtClean="0"/>
              <a:t>ο</a:t>
            </a:r>
            <a:r>
              <a:rPr lang="el-GR" sz="2200" dirty="0" smtClean="0"/>
              <a:t>  </a:t>
            </a:r>
            <a:r>
              <a:rPr lang="el-GR" sz="2200" dirty="0"/>
              <a:t>– </a:t>
            </a:r>
            <a:r>
              <a:rPr lang="el-GR" sz="2200" dirty="0" smtClean="0"/>
              <a:t>30</a:t>
            </a:r>
            <a:r>
              <a:rPr lang="el-GR" sz="2200" baseline="30000" dirty="0" smtClean="0"/>
              <a:t>ο</a:t>
            </a:r>
            <a:r>
              <a:rPr lang="el-GR" sz="2200" dirty="0" smtClean="0"/>
              <a:t>  .</a:t>
            </a:r>
            <a:endParaRPr lang="el-GR" sz="2200" dirty="0"/>
          </a:p>
          <a:p>
            <a:pPr>
              <a:lnSpc>
                <a:spcPct val="115000"/>
              </a:lnSpc>
            </a:pPr>
            <a:r>
              <a:rPr lang="el-GR" sz="2200" dirty="0"/>
              <a:t>Αρθροκινηματικά, η κοίλη αρθρική επιφάνεια της κλείδας κυλίεται και ολισθαίνει προς την ίδια κατεύθυνση πάνω στην κυρτή αρθρική επιφάνεια της λαβής του </a:t>
            </a:r>
            <a:r>
              <a:rPr lang="el-GR" sz="2200" dirty="0" smtClean="0"/>
              <a:t>στέρνου.</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20</a:t>
            </a:fld>
            <a:endParaRPr lang="el-GR" dirty="0">
              <a:solidFill>
                <a:prstClr val="black"/>
              </a:solidFill>
            </a:endParaRPr>
          </a:p>
        </p:txBody>
      </p:sp>
    </p:spTree>
    <p:extLst>
      <p:ext uri="{BB962C8B-B14F-4D97-AF65-F5344CB8AC3E}">
        <p14:creationId xmlns:p14="http://schemas.microsoft.com/office/powerpoint/2010/main" val="28266679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Στερνοκλειδική άρθρωση – Κινηματική</a:t>
            </a:r>
            <a:r>
              <a:rPr lang="en-US" dirty="0"/>
              <a:t> </a:t>
            </a:r>
            <a:r>
              <a:rPr lang="el-GR" sz="3600" b="0" dirty="0" smtClean="0"/>
              <a:t>4</a:t>
            </a:r>
            <a:r>
              <a:rPr lang="en-US" sz="3600" b="0" dirty="0" smtClean="0"/>
              <a:t>/</a:t>
            </a:r>
            <a:r>
              <a:rPr lang="el-GR" sz="3600" b="0" dirty="0" smtClean="0"/>
              <a:t>4</a:t>
            </a:r>
            <a:endParaRPr lang="el-GR" dirty="0"/>
          </a:p>
        </p:txBody>
      </p:sp>
      <p:sp>
        <p:nvSpPr>
          <p:cNvPr id="3" name="Θέση περιεχομένου 2"/>
          <p:cNvSpPr>
            <a:spLocks noGrp="1"/>
          </p:cNvSpPr>
          <p:nvPr>
            <p:ph idx="1"/>
          </p:nvPr>
        </p:nvSpPr>
        <p:spPr/>
        <p:txBody>
          <a:bodyPr/>
          <a:lstStyle/>
          <a:p>
            <a:pPr>
              <a:lnSpc>
                <a:spcPct val="110000"/>
              </a:lnSpc>
            </a:pPr>
            <a:r>
              <a:rPr lang="el-GR" dirty="0"/>
              <a:t>Η στροφή της κλείδας προς τα πίσω και εμπρός γίνεται γύρω από τον επιμήκη άξονά </a:t>
            </a:r>
            <a:r>
              <a:rPr lang="el-GR" dirty="0" smtClean="0"/>
              <a:t>της.</a:t>
            </a:r>
            <a:endParaRPr lang="el-GR" dirty="0"/>
          </a:p>
          <a:p>
            <a:pPr>
              <a:lnSpc>
                <a:spcPct val="110000"/>
              </a:lnSpc>
            </a:pPr>
            <a:r>
              <a:rPr lang="el-GR" dirty="0"/>
              <a:t>Κατά την απαγωγή ή κάμψη του βραχιονίου, η κλείδα στρέφεται προς τα πίσω κατά </a:t>
            </a:r>
            <a:r>
              <a:rPr lang="el-GR" dirty="0" smtClean="0"/>
              <a:t>20</a:t>
            </a:r>
            <a:r>
              <a:rPr lang="el-GR" baseline="30000" dirty="0" smtClean="0"/>
              <a:t>ο</a:t>
            </a:r>
            <a:r>
              <a:rPr lang="el-GR" dirty="0" smtClean="0"/>
              <a:t> </a:t>
            </a:r>
            <a:r>
              <a:rPr lang="el-GR" dirty="0"/>
              <a:t>– </a:t>
            </a:r>
            <a:r>
              <a:rPr lang="el-GR" dirty="0" smtClean="0"/>
              <a:t>30</a:t>
            </a:r>
            <a:r>
              <a:rPr lang="el-GR" baseline="30000" dirty="0" smtClean="0"/>
              <a:t>ο</a:t>
            </a:r>
            <a:r>
              <a:rPr lang="el-GR" dirty="0" smtClean="0"/>
              <a:t> </a:t>
            </a:r>
            <a:r>
              <a:rPr lang="el-GR" dirty="0"/>
              <a:t>και καθώς επανέρχεται το βραχιόνιο στην αρχική του θέση, επιστρέφει και η κλείδα στην αρχική της </a:t>
            </a:r>
            <a:r>
              <a:rPr lang="el-GR" dirty="0" smtClean="0"/>
              <a:t>θέση.</a:t>
            </a:r>
            <a:endParaRPr lang="el-GR" dirty="0"/>
          </a:p>
          <a:p>
            <a:pPr>
              <a:lnSpc>
                <a:spcPct val="110000"/>
              </a:lnSpc>
            </a:pPr>
            <a:r>
              <a:rPr lang="el-GR" dirty="0"/>
              <a:t>Η κλείδα δεν μπορεί να στραφεί ανεξάρτητα από τις κινήσεις του </a:t>
            </a:r>
            <a:r>
              <a:rPr lang="el-GR" dirty="0" smtClean="0"/>
              <a:t>βραχιονίου.</a:t>
            </a:r>
            <a:endParaRPr lang="el-GR" dirty="0"/>
          </a:p>
          <a:p>
            <a:pPr>
              <a:lnSpc>
                <a:spcPct val="110000"/>
              </a:lnSpc>
            </a:pPr>
            <a:r>
              <a:rPr lang="el-GR" dirty="0"/>
              <a:t>Αρθροκινηματικά, η αρθρική επιφάνεια της κλείδας συστρέφεται πάνω στην έξω επιφάνεια του αρθρικού </a:t>
            </a:r>
            <a:r>
              <a:rPr lang="el-GR" dirty="0" smtClean="0"/>
              <a:t>δίσκου.</a:t>
            </a:r>
            <a:endParaRPr lang="el-GR" dirty="0"/>
          </a:p>
          <a:p>
            <a:pPr>
              <a:lnSpc>
                <a:spcPct val="110000"/>
              </a:lnSpc>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a:t>
            </a:fld>
            <a:endParaRPr lang="el-GR" dirty="0">
              <a:solidFill>
                <a:prstClr val="black"/>
              </a:solidFill>
            </a:endParaRPr>
          </a:p>
        </p:txBody>
      </p:sp>
    </p:spTree>
    <p:extLst>
      <p:ext uri="{BB962C8B-B14F-4D97-AF65-F5344CB8AC3E}">
        <p14:creationId xmlns:p14="http://schemas.microsoft.com/office/powerpoint/2010/main" val="31500148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908720"/>
          </a:xfrm>
        </p:spPr>
        <p:txBody>
          <a:bodyPr/>
          <a:lstStyle/>
          <a:p>
            <a:r>
              <a:rPr lang="el-GR" dirty="0"/>
              <a:t>Ακρωμιοκλειδική </a:t>
            </a:r>
            <a:r>
              <a:rPr lang="el-GR" dirty="0" smtClean="0"/>
              <a:t>άρθρωση</a:t>
            </a:r>
            <a:r>
              <a:rPr lang="en-US" dirty="0" smtClean="0"/>
              <a:t> </a:t>
            </a:r>
            <a:r>
              <a:rPr lang="en-US" sz="3200" b="0" dirty="0" smtClean="0"/>
              <a:t>1/</a:t>
            </a:r>
            <a:r>
              <a:rPr lang="el-GR" sz="3200" b="0" dirty="0" smtClean="0"/>
              <a:t>2 </a:t>
            </a:r>
            <a:endParaRPr lang="el-GR" sz="3200" b="0" dirty="0"/>
          </a:p>
        </p:txBody>
      </p:sp>
      <p:sp>
        <p:nvSpPr>
          <p:cNvPr id="3" name="Θέση περιεχομένου 2"/>
          <p:cNvSpPr>
            <a:spLocks noGrp="1"/>
          </p:cNvSpPr>
          <p:nvPr>
            <p:ph idx="1"/>
          </p:nvPr>
        </p:nvSpPr>
        <p:spPr>
          <a:xfrm>
            <a:off x="457200" y="1340768"/>
            <a:ext cx="4906888" cy="3528392"/>
          </a:xfrm>
        </p:spPr>
        <p:txBody>
          <a:bodyPr/>
          <a:lstStyle/>
          <a:p>
            <a:pPr>
              <a:spcBef>
                <a:spcPts val="1800"/>
              </a:spcBef>
            </a:pPr>
            <a:r>
              <a:rPr lang="el-GR" dirty="0"/>
              <a:t>Μεταξύ των αρθρικών επιφανειών παρεμβάλλεται ο ποικίλης μορφής </a:t>
            </a:r>
            <a:r>
              <a:rPr lang="el-GR" dirty="0" err="1" smtClean="0"/>
              <a:t>ενδαρθρικός</a:t>
            </a:r>
            <a:r>
              <a:rPr lang="el-GR" dirty="0" smtClean="0"/>
              <a:t> δίσκος.</a:t>
            </a:r>
            <a:endParaRPr lang="el-GR" dirty="0"/>
          </a:p>
          <a:p>
            <a:pPr>
              <a:spcBef>
                <a:spcPts val="1800"/>
              </a:spcBef>
            </a:pPr>
            <a:r>
              <a:rPr lang="el-GR" dirty="0"/>
              <a:t>Ανήκει στις ολισθαίνουσες ή επίπεδες </a:t>
            </a:r>
            <a:r>
              <a:rPr lang="el-GR" dirty="0" smtClean="0"/>
              <a:t>αρθρώσεις.</a:t>
            </a:r>
            <a:endParaRPr lang="el-GR" dirty="0"/>
          </a:p>
          <a:p>
            <a:pPr>
              <a:spcBef>
                <a:spcPts val="1800"/>
              </a:spcBef>
            </a:pPr>
            <a:r>
              <a:rPr lang="el-GR" dirty="0"/>
              <a:t>Για τον λόγο αυτόν δεν περιγράφεται η αρθροκινηματική </a:t>
            </a:r>
            <a:r>
              <a:rPr lang="el-GR" dirty="0" smtClean="0"/>
              <a:t>τους.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22</a:t>
            </a:fld>
            <a:endParaRPr lang="el-GR" dirty="0">
              <a:solidFill>
                <a:prstClr val="black"/>
              </a:solidFill>
            </a:endParaRPr>
          </a:p>
        </p:txBody>
      </p:sp>
      <p:sp>
        <p:nvSpPr>
          <p:cNvPr id="6" name="Ορθογώνιο 5"/>
          <p:cNvSpPr/>
          <p:nvPr/>
        </p:nvSpPr>
        <p:spPr>
          <a:xfrm>
            <a:off x="467544" y="4945811"/>
            <a:ext cx="5472608" cy="1569660"/>
          </a:xfrm>
          <a:prstGeom prst="rect">
            <a:avLst/>
          </a:prstGeom>
        </p:spPr>
        <p:txBody>
          <a:bodyPr wrap="square">
            <a:spAutoFit/>
          </a:bodyPr>
          <a:lstStyle/>
          <a:p>
            <a:pPr marL="342900" indent="-342900" fontAlgn="auto">
              <a:spcBef>
                <a:spcPts val="1200"/>
              </a:spcBef>
              <a:spcAft>
                <a:spcPts val="0"/>
              </a:spcAft>
              <a:buFont typeface="Arial" pitchFamily="34" charset="0"/>
              <a:buChar char="•"/>
            </a:pPr>
            <a:r>
              <a:rPr lang="el-GR" sz="2400" dirty="0">
                <a:solidFill>
                  <a:prstClr val="black"/>
                </a:solidFill>
                <a:latin typeface="Calibri"/>
              </a:rPr>
              <a:t>Όμως, οι αρθρικές επιφάνειες δεν είναι σε όλους τους ανθρώπους επίπεδες, αλλά κυμαίνονται από επίπεδες έως ελαφρώς κυρτές ή κοίλες. </a:t>
            </a:r>
          </a:p>
        </p:txBody>
      </p:sp>
      <p:pic>
        <p:nvPicPr>
          <p:cNvPr id="13314" name="Picture 2" descr="File:Clavicular facet of scapula - animation01.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2080" y="1196752"/>
            <a:ext cx="3816424" cy="38164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891286" y="5157192"/>
            <a:ext cx="3120516"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Clavicular facet of scapula - </a:t>
            </a:r>
            <a:r>
              <a:rPr lang="en-US" sz="1200" dirty="0" smtClean="0">
                <a:solidFill>
                  <a:prstClr val="black"/>
                </a:solidFill>
                <a:latin typeface="Calibri"/>
                <a:hlinkClick r:id="rId4"/>
              </a:rPr>
              <a:t>animation01</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a:t>
            </a:r>
            <a:r>
              <a:rPr lang="en-US" sz="1200" dirty="0" smtClean="0">
                <a:solidFill>
                  <a:prstClr val="black"/>
                </a:solidFill>
                <a:latin typeface="Calibri"/>
                <a:hlinkClick r:id="rId5"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Tree>
    <p:extLst>
      <p:ext uri="{BB962C8B-B14F-4D97-AF65-F5344CB8AC3E}">
        <p14:creationId xmlns:p14="http://schemas.microsoft.com/office/powerpoint/2010/main" val="9128952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Ακρωμιοκλειδική άρθρωση</a:t>
            </a:r>
            <a:r>
              <a:rPr lang="en-US" dirty="0"/>
              <a:t> </a:t>
            </a:r>
            <a:r>
              <a:rPr lang="en-US" sz="3200" b="0" dirty="0" smtClean="0"/>
              <a:t>2/</a:t>
            </a:r>
            <a:r>
              <a:rPr lang="el-GR" sz="3200" b="0" dirty="0" smtClean="0"/>
              <a:t>2 </a:t>
            </a:r>
            <a:endParaRPr lang="el-GR" dirty="0"/>
          </a:p>
        </p:txBody>
      </p:sp>
      <p:sp>
        <p:nvSpPr>
          <p:cNvPr id="3" name="Θέση περιεχομένου 2"/>
          <p:cNvSpPr>
            <a:spLocks noGrp="1"/>
          </p:cNvSpPr>
          <p:nvPr>
            <p:ph idx="1"/>
          </p:nvPr>
        </p:nvSpPr>
        <p:spPr>
          <a:xfrm>
            <a:off x="104535" y="1196752"/>
            <a:ext cx="5338936" cy="5040560"/>
          </a:xfrm>
        </p:spPr>
        <p:txBody>
          <a:bodyPr/>
          <a:lstStyle/>
          <a:p>
            <a:pPr marL="0" indent="0">
              <a:buNone/>
            </a:pPr>
            <a:r>
              <a:rPr lang="el-GR" dirty="0"/>
              <a:t>Δομές που σταθεροποιούν την άρθρωση:</a:t>
            </a:r>
          </a:p>
          <a:p>
            <a:r>
              <a:rPr lang="el-GR" dirty="0"/>
              <a:t>Αρθρικός </a:t>
            </a:r>
            <a:r>
              <a:rPr lang="el-GR" dirty="0" smtClean="0"/>
              <a:t>θύλακος</a:t>
            </a:r>
            <a:r>
              <a:rPr lang="en-US" dirty="0" smtClean="0"/>
              <a:t>.</a:t>
            </a:r>
            <a:endParaRPr lang="el-GR" dirty="0"/>
          </a:p>
          <a:p>
            <a:r>
              <a:rPr lang="el-GR" dirty="0"/>
              <a:t>Άνω και κάτω ακρωμιοκλειδικοί </a:t>
            </a:r>
            <a:r>
              <a:rPr lang="el-GR" dirty="0" smtClean="0"/>
              <a:t>σύνδεσμοι</a:t>
            </a:r>
            <a:r>
              <a:rPr lang="en-US" dirty="0" smtClean="0"/>
              <a:t>.</a:t>
            </a:r>
            <a:endParaRPr lang="el-GR" dirty="0"/>
          </a:p>
          <a:p>
            <a:r>
              <a:rPr lang="el-GR" dirty="0"/>
              <a:t>Ο άνω ακρωμιοκλειδικός σύνδεσμος ενισχύεται από τους μύες:</a:t>
            </a:r>
          </a:p>
          <a:p>
            <a:pPr lvl="1"/>
            <a:r>
              <a:rPr lang="el-GR" dirty="0" smtClean="0"/>
              <a:t>Δελτοειδή</a:t>
            </a:r>
            <a:r>
              <a:rPr lang="en-US" dirty="0" smtClean="0"/>
              <a:t>,</a:t>
            </a:r>
            <a:endParaRPr lang="el-GR" dirty="0"/>
          </a:p>
          <a:p>
            <a:pPr lvl="1"/>
            <a:r>
              <a:rPr lang="el-GR" dirty="0"/>
              <a:t>Άνω μοίρα </a:t>
            </a:r>
            <a:r>
              <a:rPr lang="el-GR" dirty="0" smtClean="0"/>
              <a:t>τραπεζοειδούς</a:t>
            </a:r>
            <a:r>
              <a:rPr lang="en-US" dirty="0" smtClean="0"/>
              <a:t>.</a:t>
            </a:r>
            <a:endParaRPr lang="el-GR" dirty="0"/>
          </a:p>
          <a:p>
            <a:r>
              <a:rPr lang="el-GR" dirty="0"/>
              <a:t>Ενδαρθρικός δίσκος (όταν υπάρχει</a:t>
            </a:r>
            <a:r>
              <a:rPr lang="el-GR" dirty="0" smtClean="0"/>
              <a:t>)</a:t>
            </a:r>
            <a:r>
              <a:rPr lang="en-US" dirty="0" smtClean="0"/>
              <a:t>.</a:t>
            </a:r>
            <a:endParaRPr lang="el-GR" dirty="0"/>
          </a:p>
          <a:p>
            <a:r>
              <a:rPr lang="el-GR" dirty="0"/>
              <a:t>Ο κωνοειδής και τραπεζοειδής </a:t>
            </a:r>
            <a:r>
              <a:rPr lang="el-GR" dirty="0" smtClean="0"/>
              <a:t>σύνδεσμος</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23</a:t>
            </a:fld>
            <a:endParaRPr lang="el-GR" dirty="0">
              <a:solidFill>
                <a:prstClr val="black"/>
              </a:solidFill>
            </a:endParaRPr>
          </a:p>
        </p:txBody>
      </p:sp>
      <p:pic>
        <p:nvPicPr>
          <p:cNvPr id="14338" name="Picture 2" descr="File:Gray32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7760" y="1628800"/>
            <a:ext cx="3719443" cy="41144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278304" y="5743228"/>
            <a:ext cx="3693368" cy="276999"/>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4"/>
              </a:rPr>
              <a:t>Gray326</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a:solidFill>
                  <a:prstClr val="black">
                    <a:lumMod val="65000"/>
                    <a:lumOff val="35000"/>
                  </a:prstClr>
                </a:solidFill>
                <a:latin typeface="Calibri"/>
              </a:rPr>
              <a:t> </a:t>
            </a:r>
            <a:r>
              <a:rPr lang="en-US" sz="1200" dirty="0">
                <a:solidFill>
                  <a:prstClr val="black"/>
                </a:solidFill>
                <a:latin typeface="Calibri"/>
                <a:hlinkClick r:id="rId5" tooltip="User:Pngbot"/>
              </a:rPr>
              <a:t>Pngbot</a:t>
            </a:r>
            <a:r>
              <a:rPr lang="el-GR" sz="1200" dirty="0" smtClean="0">
                <a:solidFill>
                  <a:prstClr val="black">
                    <a:lumMod val="65000"/>
                    <a:lumOff val="35000"/>
                  </a:prstClr>
                </a:solidFill>
                <a:latin typeface="Calibri"/>
              </a:rPr>
              <a:t> διαθέσιμο ως κοινό κτήμα</a:t>
            </a:r>
            <a:endParaRPr lang="en-US" sz="1200" dirty="0">
              <a:solidFill>
                <a:prstClr val="black">
                  <a:lumMod val="65000"/>
                  <a:lumOff val="35000"/>
                </a:prstClr>
              </a:solidFill>
              <a:latin typeface="Calibri"/>
            </a:endParaRPr>
          </a:p>
        </p:txBody>
      </p:sp>
    </p:spTree>
    <p:extLst>
      <p:ext uri="{BB962C8B-B14F-4D97-AF65-F5344CB8AC3E}">
        <p14:creationId xmlns:p14="http://schemas.microsoft.com/office/powerpoint/2010/main" val="5722803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Ακρωμιοκλειδική άρθρωση </a:t>
            </a:r>
            <a:r>
              <a:rPr lang="el-GR" dirty="0" smtClean="0"/>
              <a:t>– Κινηματική </a:t>
            </a:r>
            <a:r>
              <a:rPr lang="el-GR" sz="3600" b="0" dirty="0" smtClean="0"/>
              <a:t>1/6</a:t>
            </a:r>
            <a:endParaRPr lang="el-GR" sz="3600" b="0" dirty="0"/>
          </a:p>
        </p:txBody>
      </p:sp>
      <p:sp>
        <p:nvSpPr>
          <p:cNvPr id="3" name="Θέση περιεχομένου 2"/>
          <p:cNvSpPr>
            <a:spLocks noGrp="1"/>
          </p:cNvSpPr>
          <p:nvPr>
            <p:ph idx="1"/>
          </p:nvPr>
        </p:nvSpPr>
        <p:spPr/>
        <p:txBody>
          <a:bodyPr/>
          <a:lstStyle/>
          <a:p>
            <a:r>
              <a:rPr lang="el-GR" dirty="0"/>
              <a:t>Υπάρχει σαφής διαφορά στην λειτουργικότητα μεταξύ της ακρωμιοκλειδικής και της στερνοκλειδικής </a:t>
            </a:r>
            <a:r>
              <a:rPr lang="el-GR" dirty="0" smtClean="0"/>
              <a:t>άρθρωσης.</a:t>
            </a:r>
            <a:endParaRPr lang="el-GR" dirty="0"/>
          </a:p>
          <a:p>
            <a:r>
              <a:rPr lang="el-GR" dirty="0"/>
              <a:t>Η ΣΚ άρθρωση επιτρέπει ευρείας κλίμακας κινήσεις στην κλείδα, η οποία με την σειρά της οδηγεί τις κινήσεις της </a:t>
            </a:r>
            <a:r>
              <a:rPr lang="el-GR" dirty="0" smtClean="0"/>
              <a:t>ωμοπλάτης.</a:t>
            </a:r>
            <a:endParaRPr lang="el-GR" dirty="0"/>
          </a:p>
          <a:p>
            <a:r>
              <a:rPr lang="el-GR" dirty="0"/>
              <a:t>Αντίθετα, η ΑΚ άρθρωση επιτρέπει ανεπαίσθητες κινήσεις μεταξύ της ωμοπλάτης και του έξω άκρου της </a:t>
            </a:r>
            <a:r>
              <a:rPr lang="el-GR" dirty="0" smtClean="0"/>
              <a:t>κλείδας.</a:t>
            </a:r>
            <a:endParaRPr lang="el-GR" dirty="0"/>
          </a:p>
          <a:p>
            <a:r>
              <a:rPr lang="el-GR" dirty="0"/>
              <a:t>Όμως, οι κινήσεις της ΑΚ άρθρωσης είναι σημαντικές κινησιολογικά, διότι </a:t>
            </a:r>
            <a:r>
              <a:rPr lang="el-GR" dirty="0" smtClean="0"/>
              <a:t>βελτιστοποιούν τις κινήσεις </a:t>
            </a:r>
            <a:r>
              <a:rPr lang="el-GR" dirty="0"/>
              <a:t>της ωμοπλάτης </a:t>
            </a:r>
            <a:r>
              <a:rPr lang="el-GR" dirty="0" smtClean="0"/>
              <a:t>προσαρμόζοντας την </a:t>
            </a:r>
            <a:r>
              <a:rPr lang="el-GR" dirty="0"/>
              <a:t>ωμοπλάτη στην κυρτή επιφάνεια του </a:t>
            </a:r>
            <a:r>
              <a:rPr lang="el-GR" dirty="0" smtClean="0"/>
              <a:t>θώρακα.</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24</a:t>
            </a:fld>
            <a:endParaRPr lang="el-GR" dirty="0">
              <a:solidFill>
                <a:prstClr val="black"/>
              </a:solidFill>
            </a:endParaRPr>
          </a:p>
        </p:txBody>
      </p:sp>
    </p:spTree>
    <p:extLst>
      <p:ext uri="{BB962C8B-B14F-4D97-AF65-F5344CB8AC3E}">
        <p14:creationId xmlns:p14="http://schemas.microsoft.com/office/powerpoint/2010/main" val="2019266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Ακρωμιοκλειδική άρθρωση – Κινηματική </a:t>
            </a:r>
            <a:r>
              <a:rPr lang="el-GR" sz="3600" b="0" dirty="0" smtClean="0"/>
              <a:t>2/6</a:t>
            </a:r>
            <a:endParaRPr lang="el-GR" dirty="0"/>
          </a:p>
        </p:txBody>
      </p:sp>
      <p:sp>
        <p:nvSpPr>
          <p:cNvPr id="3" name="Θέση περιεχομένου 2"/>
          <p:cNvSpPr>
            <a:spLocks noGrp="1"/>
          </p:cNvSpPr>
          <p:nvPr>
            <p:ph idx="1"/>
          </p:nvPr>
        </p:nvSpPr>
        <p:spPr>
          <a:xfrm>
            <a:off x="539552" y="1340768"/>
            <a:ext cx="8136904" cy="5040560"/>
          </a:xfrm>
        </p:spPr>
        <p:txBody>
          <a:bodyPr>
            <a:normAutofit/>
          </a:bodyPr>
          <a:lstStyle/>
          <a:p>
            <a:pPr>
              <a:lnSpc>
                <a:spcPct val="105000"/>
              </a:lnSpc>
            </a:pPr>
            <a:r>
              <a:rPr lang="el-GR" dirty="0"/>
              <a:t>Οι κινήσεις της περιγράφονται ως κινήσεις της ωμοπλάτης πάνω στο έξω άκρο της κλείδας που γίνονται σε 3 </a:t>
            </a:r>
            <a:r>
              <a:rPr lang="el-GR" dirty="0" smtClean="0"/>
              <a:t>άξονες. </a:t>
            </a:r>
            <a:endParaRPr lang="el-GR" dirty="0"/>
          </a:p>
          <a:p>
            <a:pPr>
              <a:lnSpc>
                <a:spcPct val="105000"/>
              </a:lnSpc>
            </a:pPr>
            <a:r>
              <a:rPr lang="el-GR" dirty="0"/>
              <a:t>Η κύρια κίνηση της άρθρωσης είναι η στροφή προς τα άνω και προς τα </a:t>
            </a:r>
            <a:r>
              <a:rPr lang="el-GR" dirty="0" smtClean="0"/>
              <a:t>κάτω.</a:t>
            </a:r>
            <a:endParaRPr lang="el-GR" dirty="0"/>
          </a:p>
          <a:p>
            <a:pPr>
              <a:lnSpc>
                <a:spcPct val="105000"/>
              </a:lnSpc>
            </a:pPr>
            <a:r>
              <a:rPr lang="el-GR" dirty="0"/>
              <a:t>Οι δευτερεύουσες κινήσεις καλούνται προσαρμοστικές στροφές, είναι εκείνες οι κινήσεις που προσαρμόζουν την ωμοπλάτη στον θώρακα στο εγκάρσιο και οβελιαίο </a:t>
            </a:r>
            <a:r>
              <a:rPr lang="el-GR" dirty="0" smtClean="0"/>
              <a:t>επίπεδο.</a:t>
            </a:r>
            <a:endParaRPr lang="el-GR" dirty="0"/>
          </a:p>
          <a:p>
            <a:pPr>
              <a:lnSpc>
                <a:spcPct val="105000"/>
              </a:lnSpc>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25</a:t>
            </a:fld>
            <a:endParaRPr lang="el-GR" dirty="0">
              <a:solidFill>
                <a:prstClr val="black"/>
              </a:solidFill>
            </a:endParaRPr>
          </a:p>
        </p:txBody>
      </p:sp>
    </p:spTree>
    <p:extLst>
      <p:ext uri="{BB962C8B-B14F-4D97-AF65-F5344CB8AC3E}">
        <p14:creationId xmlns:p14="http://schemas.microsoft.com/office/powerpoint/2010/main" val="8067616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Ακρωμιοκλειδική άρθρωση – Κινηματική </a:t>
            </a:r>
            <a:r>
              <a:rPr lang="el-GR" sz="3600" b="0" dirty="0" smtClean="0"/>
              <a:t>3/6</a:t>
            </a:r>
            <a:endParaRPr lang="el-GR" dirty="0"/>
          </a:p>
        </p:txBody>
      </p:sp>
      <p:sp>
        <p:nvSpPr>
          <p:cNvPr id="3" name="Θέση περιεχομένου 2"/>
          <p:cNvSpPr>
            <a:spLocks noGrp="1"/>
          </p:cNvSpPr>
          <p:nvPr>
            <p:ph idx="1"/>
          </p:nvPr>
        </p:nvSpPr>
        <p:spPr>
          <a:xfrm>
            <a:off x="457200" y="1196752"/>
            <a:ext cx="8363272" cy="5544616"/>
          </a:xfrm>
        </p:spPr>
        <p:txBody>
          <a:bodyPr>
            <a:noAutofit/>
          </a:bodyPr>
          <a:lstStyle/>
          <a:p>
            <a:r>
              <a:rPr lang="el-GR" sz="2200" dirty="0"/>
              <a:t>Η στροφή της ωμοπλάτης στην ΑΚ άρθρωση γίνεται γύρω από τον ‘προσθιοπίσθιο’ άξονα που βρίσκεται στο έξω άκρο της </a:t>
            </a:r>
            <a:r>
              <a:rPr lang="el-GR" sz="2200" dirty="0" smtClean="0"/>
              <a:t>κλείδας</a:t>
            </a:r>
            <a:r>
              <a:rPr lang="en-US" sz="2200" dirty="0" smtClean="0"/>
              <a:t>.</a:t>
            </a:r>
            <a:endParaRPr lang="el-GR" sz="2200" dirty="0"/>
          </a:p>
          <a:p>
            <a:r>
              <a:rPr lang="el-GR" sz="2200" dirty="0"/>
              <a:t>Η στροφή προς τα άνω αποτελεί αναπόσπαστο μέρος της κίνησης απαγωγής (μετωπιαίο επίπεδο), κάμψης (οβελιαίο επίπεδο) και ανύψωσης του ώμου στο επίπεδο της </a:t>
            </a:r>
            <a:r>
              <a:rPr lang="el-GR" sz="2200" dirty="0" smtClean="0"/>
              <a:t>ωμοπλάτης</a:t>
            </a:r>
            <a:r>
              <a:rPr lang="en-US" sz="2200" dirty="0" smtClean="0"/>
              <a:t>.</a:t>
            </a:r>
            <a:endParaRPr lang="el-GR" sz="2200" dirty="0"/>
          </a:p>
          <a:p>
            <a:r>
              <a:rPr lang="el-GR" sz="2200" dirty="0"/>
              <a:t>Οι μελέτες δίνουν διαφορετικούς αριθμούς για την τροχιά της </a:t>
            </a:r>
            <a:r>
              <a:rPr lang="el-GR" sz="2200" dirty="0" smtClean="0"/>
              <a:t>κίνησης</a:t>
            </a:r>
            <a:r>
              <a:rPr lang="en-US" sz="2200" dirty="0" smtClean="0"/>
              <a:t>.</a:t>
            </a:r>
            <a:endParaRPr lang="el-GR" sz="2200" dirty="0"/>
          </a:p>
          <a:p>
            <a:r>
              <a:rPr lang="el-GR" sz="2200" dirty="0"/>
              <a:t>Έχουν δοθεί αριθμοί έως </a:t>
            </a:r>
            <a:r>
              <a:rPr lang="el-GR" sz="2200" dirty="0" smtClean="0"/>
              <a:t>30</a:t>
            </a:r>
            <a:r>
              <a:rPr lang="el-GR" sz="2200" baseline="30000" dirty="0" smtClean="0"/>
              <a:t>ο</a:t>
            </a:r>
            <a:r>
              <a:rPr lang="el-GR" sz="2200" dirty="0" smtClean="0"/>
              <a:t> </a:t>
            </a:r>
            <a:r>
              <a:rPr lang="el-GR" sz="2200" dirty="0"/>
              <a:t>στροφής της ωμοπλάτης προς τα άνω στην ΑΚ άρθρωση κατά την πλήρη απαγωγή του </a:t>
            </a:r>
            <a:r>
              <a:rPr lang="el-GR" sz="2200" dirty="0" smtClean="0"/>
              <a:t>ώμου</a:t>
            </a:r>
            <a:r>
              <a:rPr lang="en-US" sz="2200" dirty="0" smtClean="0"/>
              <a:t>.</a:t>
            </a:r>
            <a:endParaRPr lang="el-GR" sz="2200" dirty="0"/>
          </a:p>
          <a:p>
            <a:r>
              <a:rPr lang="el-GR" sz="2200" dirty="0"/>
              <a:t>Κατά την επαναφορά στην ανατομική θέση, η ωμοπλάτη στρέφεται προς τα </a:t>
            </a:r>
            <a:r>
              <a:rPr lang="el-GR" sz="2200" dirty="0" smtClean="0"/>
              <a:t>κάτω</a:t>
            </a:r>
            <a:r>
              <a:rPr lang="en-US" sz="2200" dirty="0" smtClean="0"/>
              <a:t>.</a:t>
            </a:r>
            <a:endParaRPr lang="el-GR" sz="2200" dirty="0"/>
          </a:p>
          <a:p>
            <a:r>
              <a:rPr lang="el-GR" sz="2200" dirty="0"/>
              <a:t>Μηχανικά, η κίνηση στροφής της ωμοπλάτης προς τα κάτω συνδυάζεται με τις κινήσεις προσαγωγής και </a:t>
            </a:r>
            <a:r>
              <a:rPr lang="el-GR" sz="2200" dirty="0" smtClean="0"/>
              <a:t>έκτασης</a:t>
            </a:r>
            <a:r>
              <a:rPr lang="en-US" sz="2200" dirty="0" smtClean="0"/>
              <a:t>.</a:t>
            </a:r>
            <a:endParaRPr lang="el-GR" sz="2200" dirty="0"/>
          </a:p>
          <a:p>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26</a:t>
            </a:fld>
            <a:endParaRPr lang="el-GR" dirty="0">
              <a:solidFill>
                <a:prstClr val="black"/>
              </a:solidFill>
            </a:endParaRPr>
          </a:p>
        </p:txBody>
      </p:sp>
    </p:spTree>
    <p:extLst>
      <p:ext uri="{BB962C8B-B14F-4D97-AF65-F5344CB8AC3E}">
        <p14:creationId xmlns:p14="http://schemas.microsoft.com/office/powerpoint/2010/main" val="2593714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Ακρωμιοκλειδική άρθρωση – Κινηματική </a:t>
            </a:r>
            <a:r>
              <a:rPr lang="el-GR" sz="3600" b="0" dirty="0" smtClean="0"/>
              <a:t>4/6</a:t>
            </a:r>
            <a:endParaRPr lang="el-GR" dirty="0"/>
          </a:p>
        </p:txBody>
      </p:sp>
      <p:sp>
        <p:nvSpPr>
          <p:cNvPr id="3" name="Θέση περιεχομένου 2"/>
          <p:cNvSpPr>
            <a:spLocks noGrp="1"/>
          </p:cNvSpPr>
          <p:nvPr>
            <p:ph idx="1"/>
          </p:nvPr>
        </p:nvSpPr>
        <p:spPr/>
        <p:txBody>
          <a:bodyPr/>
          <a:lstStyle/>
          <a:p>
            <a:r>
              <a:rPr lang="el-GR" dirty="0"/>
              <a:t>Οι στροφικές προσαρμοστικές κινήσεις στο οριζόντιο </a:t>
            </a:r>
            <a:r>
              <a:rPr lang="el-GR" dirty="0" smtClean="0"/>
              <a:t>επίπεδο </a:t>
            </a:r>
            <a:r>
              <a:rPr lang="el-GR" dirty="0"/>
              <a:t>έχει επικρατήσει να καλούνται ως έσω και έξω στροφή της ωμοπλάτης ως προς την </a:t>
            </a:r>
            <a:r>
              <a:rPr lang="el-GR" dirty="0" smtClean="0"/>
              <a:t>κλείδα.</a:t>
            </a:r>
            <a:endParaRPr lang="el-GR" dirty="0"/>
          </a:p>
          <a:p>
            <a:r>
              <a:rPr lang="el-GR" dirty="0"/>
              <a:t>Οι κινήσεις αυτές ορίζονται από τον προσανατολισμό της ωμογλήνης, δηλ., όταν η ωμοπλάτη κινείται έτσι ώστε η ωμογλήνη να ‘βλέπει’ μπροστά, η κίνηση ονομάζεται έσω στροφή και όταν κινείται αντίθετα, ονομάζεται έξω </a:t>
            </a:r>
            <a:r>
              <a:rPr lang="el-GR" dirty="0" smtClean="0"/>
              <a:t>στροφή.</a:t>
            </a:r>
            <a:endParaRPr lang="el-GR" dirty="0"/>
          </a:p>
          <a:p>
            <a:r>
              <a:rPr lang="el-GR" dirty="0"/>
              <a:t>Η κίνηση γίνεται γύρω από τον κατακόρυφο </a:t>
            </a:r>
            <a:r>
              <a:rPr lang="el-GR" dirty="0" smtClean="0"/>
              <a:t>άξονα.</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27</a:t>
            </a:fld>
            <a:endParaRPr lang="el-GR" dirty="0">
              <a:solidFill>
                <a:prstClr val="black"/>
              </a:solidFill>
            </a:endParaRPr>
          </a:p>
        </p:txBody>
      </p:sp>
    </p:spTree>
    <p:extLst>
      <p:ext uri="{BB962C8B-B14F-4D97-AF65-F5344CB8AC3E}">
        <p14:creationId xmlns:p14="http://schemas.microsoft.com/office/powerpoint/2010/main" val="17067831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Ακρωμιοκλειδική άρθρωση – Κινηματική </a:t>
            </a:r>
            <a:r>
              <a:rPr lang="el-GR" sz="3600" b="0" dirty="0" smtClean="0"/>
              <a:t>5/6</a:t>
            </a:r>
            <a:endParaRPr lang="el-GR" dirty="0"/>
          </a:p>
        </p:txBody>
      </p:sp>
      <p:sp>
        <p:nvSpPr>
          <p:cNvPr id="3" name="Θέση περιεχομένου 2"/>
          <p:cNvSpPr>
            <a:spLocks noGrp="1"/>
          </p:cNvSpPr>
          <p:nvPr>
            <p:ph idx="1"/>
          </p:nvPr>
        </p:nvSpPr>
        <p:spPr/>
        <p:txBody>
          <a:bodyPr/>
          <a:lstStyle/>
          <a:p>
            <a:r>
              <a:rPr lang="el-GR" dirty="0"/>
              <a:t>Οι στροφικές προσαρμοστικές κινήσεις της ωμοπλάτης στην ΑΚ άρθρωση στο οβελιαίο επίπεδο καλούνται κλίση προς τα εμπρός και κλίση προς τα </a:t>
            </a:r>
            <a:r>
              <a:rPr lang="el-GR" dirty="0" smtClean="0"/>
              <a:t>πίσω.</a:t>
            </a:r>
            <a:endParaRPr lang="el-GR" dirty="0"/>
          </a:p>
          <a:p>
            <a:r>
              <a:rPr lang="el-GR" dirty="0"/>
              <a:t>Η κίνηση γίνεται γύρω από τον σχεδόν μετωπιαίο </a:t>
            </a:r>
            <a:r>
              <a:rPr lang="el-GR" dirty="0" smtClean="0"/>
              <a:t>άξονα.</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28</a:t>
            </a:fld>
            <a:endParaRPr lang="el-GR" dirty="0">
              <a:solidFill>
                <a:prstClr val="black"/>
              </a:solidFill>
            </a:endParaRPr>
          </a:p>
        </p:txBody>
      </p:sp>
    </p:spTree>
    <p:extLst>
      <p:ext uri="{BB962C8B-B14F-4D97-AF65-F5344CB8AC3E}">
        <p14:creationId xmlns:p14="http://schemas.microsoft.com/office/powerpoint/2010/main" val="2677729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Αρθρώσεις ωμικής ζώνης</a:t>
            </a:r>
          </a:p>
        </p:txBody>
      </p:sp>
      <p:sp>
        <p:nvSpPr>
          <p:cNvPr id="3" name="Θέση περιεχομένου 2"/>
          <p:cNvSpPr>
            <a:spLocks noGrp="1"/>
          </p:cNvSpPr>
          <p:nvPr>
            <p:ph idx="1"/>
          </p:nvPr>
        </p:nvSpPr>
        <p:spPr>
          <a:xfrm>
            <a:off x="179512" y="1196752"/>
            <a:ext cx="5482952" cy="5256584"/>
          </a:xfrm>
        </p:spPr>
        <p:txBody>
          <a:bodyPr>
            <a:noAutofit/>
          </a:bodyPr>
          <a:lstStyle/>
          <a:p>
            <a:pPr>
              <a:lnSpc>
                <a:spcPct val="110000"/>
              </a:lnSpc>
            </a:pPr>
            <a:r>
              <a:rPr lang="el-GR" sz="2300" dirty="0"/>
              <a:t>Η ωμική ζώνη αποτελείται από 4 αρθρώσεις μεταξύ στέρνου, κλείδας, πλευρών, ωμοπλάτης και </a:t>
            </a:r>
            <a:r>
              <a:rPr lang="el-GR" sz="2300" dirty="0" smtClean="0"/>
              <a:t>βραχιονίου</a:t>
            </a:r>
            <a:r>
              <a:rPr lang="en-US" sz="2300" dirty="0" smtClean="0"/>
              <a:t>.</a:t>
            </a:r>
            <a:endParaRPr lang="el-GR" sz="2300" dirty="0"/>
          </a:p>
          <a:p>
            <a:pPr>
              <a:lnSpc>
                <a:spcPct val="110000"/>
              </a:lnSpc>
            </a:pPr>
            <a:r>
              <a:rPr lang="el-GR" sz="2300" dirty="0"/>
              <a:t>Αυτή η σειρά των αρθρώσεων επιτρέπει στο άνω άκρο να εκτελεί μεγάλο αριθμό κινήσεων με αποτέλεσμα να φτάνει και να χειρίζεται πληθώρα </a:t>
            </a:r>
            <a:r>
              <a:rPr lang="el-GR" sz="2300" dirty="0" smtClean="0"/>
              <a:t>αντικειμένων</a:t>
            </a:r>
            <a:r>
              <a:rPr lang="en-US" sz="2300" dirty="0" smtClean="0"/>
              <a:t>.</a:t>
            </a:r>
            <a:endParaRPr lang="el-GR" sz="2300" dirty="0"/>
          </a:p>
          <a:p>
            <a:pPr>
              <a:lnSpc>
                <a:spcPct val="110000"/>
              </a:lnSpc>
            </a:pPr>
            <a:r>
              <a:rPr lang="el-GR" sz="2300" dirty="0"/>
              <a:t>Ένα τραύμα ή μία ασθένεια συχνά περιορίζουν την λειτουργικότητα του ώμου προκαλώντας μείωση της αποτελεσματικής λειτουργίας όλου του άνω </a:t>
            </a:r>
            <a:r>
              <a:rPr lang="el-GR" sz="2300" dirty="0" smtClean="0"/>
              <a:t>άκρου</a:t>
            </a:r>
            <a:r>
              <a:rPr lang="en-US" sz="2300" dirty="0" smtClean="0"/>
              <a:t>.</a:t>
            </a:r>
            <a:endParaRPr lang="el-GR" sz="23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a:t>
            </a:fld>
            <a:endParaRPr lang="el-GR" dirty="0">
              <a:solidFill>
                <a:prstClr val="black"/>
              </a:solidFill>
            </a:endParaRPr>
          </a:p>
        </p:txBody>
      </p:sp>
      <p:pic>
        <p:nvPicPr>
          <p:cNvPr id="1026" name="Picture 2" descr="shoulder join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72132" y="1268761"/>
            <a:ext cx="3385931" cy="2803182"/>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5523148" y="4304129"/>
            <a:ext cx="3059832" cy="276999"/>
          </a:xfrm>
          <a:prstGeom prst="rect">
            <a:avLst/>
          </a:prstGeom>
        </p:spPr>
        <p:txBody>
          <a:bodyPr wrap="square">
            <a:spAutoFit/>
          </a:bodyPr>
          <a:lstStyle/>
          <a:p>
            <a:pPr algn="ctr"/>
            <a:r>
              <a:rPr lang="en-US" sz="1200" dirty="0" smtClean="0">
                <a:solidFill>
                  <a:prstClr val="black"/>
                </a:solidFill>
                <a:latin typeface="Calibri"/>
                <a:hlinkClick r:id="rId4"/>
              </a:rPr>
              <a:t>erikdalton.com</a:t>
            </a:r>
            <a:endParaRPr lang="el-GR" sz="1200" dirty="0">
              <a:solidFill>
                <a:prstClr val="black"/>
              </a:solidFill>
              <a:latin typeface="Calibri"/>
            </a:endParaRPr>
          </a:p>
        </p:txBody>
      </p:sp>
    </p:spTree>
    <p:extLst>
      <p:ext uri="{BB962C8B-B14F-4D97-AF65-F5344CB8AC3E}">
        <p14:creationId xmlns:p14="http://schemas.microsoft.com/office/powerpoint/2010/main" val="1205127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Ακρωμιοκλειδική άρθρωση – Κινηματική </a:t>
            </a:r>
            <a:r>
              <a:rPr lang="el-GR" sz="3600" b="0" dirty="0" smtClean="0"/>
              <a:t>6/6</a:t>
            </a:r>
            <a:endParaRPr lang="el-GR" dirty="0"/>
          </a:p>
        </p:txBody>
      </p:sp>
      <p:sp>
        <p:nvSpPr>
          <p:cNvPr id="3" name="Θέση περιεχομένου 2"/>
          <p:cNvSpPr>
            <a:spLocks noGrp="1"/>
          </p:cNvSpPr>
          <p:nvPr>
            <p:ph idx="1"/>
          </p:nvPr>
        </p:nvSpPr>
        <p:spPr/>
        <p:txBody>
          <a:bodyPr/>
          <a:lstStyle/>
          <a:p>
            <a:r>
              <a:rPr lang="el-GR" dirty="0"/>
              <a:t>Η κινηματική της ΑΚ άρθρωσης δεν έχει πλήρως κατανοηθεί λόγω τεχνικών προβλημάτων μέτρησης σχετικά μικρών κινήσεων μεταξύ της ωμοπλάτης και της </a:t>
            </a:r>
            <a:r>
              <a:rPr lang="el-GR" dirty="0" smtClean="0"/>
              <a:t>κλείδας</a:t>
            </a:r>
            <a:r>
              <a:rPr lang="en-US" dirty="0" smtClean="0"/>
              <a:t>.</a:t>
            </a:r>
            <a:endParaRPr lang="el-GR" dirty="0"/>
          </a:p>
          <a:p>
            <a:r>
              <a:rPr lang="el-GR" dirty="0"/>
              <a:t>Ακόμα και η ονοματολογία των κινήσεων που χρησιμοποιείται δεν είναι </a:t>
            </a:r>
            <a:r>
              <a:rPr lang="el-GR" dirty="0" smtClean="0"/>
              <a:t>ομοιογενής</a:t>
            </a:r>
            <a:r>
              <a:rPr lang="en-US" dirty="0" smtClean="0"/>
              <a:t>.</a:t>
            </a:r>
            <a:endParaRPr lang="el-GR" dirty="0"/>
          </a:p>
          <a:p>
            <a:r>
              <a:rPr lang="el-GR" dirty="0"/>
              <a:t>Οι μετρήσεις των κινήσεων της ΑΚ που έχουν γίνει κατά την απαγωγή και κάμψη του ώμου κυμαίνονται μεταξύ 5</a:t>
            </a:r>
            <a:r>
              <a:rPr lang="el-GR" baseline="30000" dirty="0"/>
              <a:t>ο</a:t>
            </a:r>
            <a:r>
              <a:rPr lang="el-GR" dirty="0"/>
              <a:t> -30</a:t>
            </a:r>
            <a:r>
              <a:rPr lang="el-GR" baseline="30000" dirty="0"/>
              <a:t>ο</a:t>
            </a:r>
            <a:r>
              <a:rPr lang="el-GR" dirty="0"/>
              <a:t> για κάθε </a:t>
            </a:r>
            <a:r>
              <a:rPr lang="el-GR" dirty="0" smtClean="0"/>
              <a:t>επίπεδο</a:t>
            </a:r>
            <a:r>
              <a:rPr lang="en-US" dirty="0" smtClean="0"/>
              <a:t>.</a:t>
            </a:r>
            <a:endParaRPr lang="el-GR" dirty="0"/>
          </a:p>
          <a:p>
            <a:r>
              <a:rPr lang="el-GR" dirty="0"/>
              <a:t>Παρ’ όλο που η κινηματική της άρθρωσης δεν έχει ξεκαθαρίσει, η κίνησή της αυξάνει την ποιότητα και την ποσότητα των κινήσεων της ωμοπλατοθωρακικής </a:t>
            </a:r>
            <a:r>
              <a:rPr lang="el-GR" dirty="0" smtClean="0"/>
              <a:t>«άρθρωσης»</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29</a:t>
            </a:fld>
            <a:endParaRPr lang="el-GR" dirty="0">
              <a:solidFill>
                <a:prstClr val="black"/>
              </a:solidFill>
            </a:endParaRPr>
          </a:p>
        </p:txBody>
      </p:sp>
    </p:spTree>
    <p:extLst>
      <p:ext uri="{BB962C8B-B14F-4D97-AF65-F5344CB8AC3E}">
        <p14:creationId xmlns:p14="http://schemas.microsoft.com/office/powerpoint/2010/main" val="15299966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sz="4400" dirty="0"/>
              <a:t>Ωμοπλατοθωρακική άρθρωση </a:t>
            </a:r>
            <a:r>
              <a:rPr lang="el-GR" sz="4400" dirty="0" smtClean="0"/>
              <a:t>– Κινηματική </a:t>
            </a:r>
            <a:r>
              <a:rPr lang="el-GR" sz="3600" b="0" dirty="0" smtClean="0"/>
              <a:t>1/3</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30</a:t>
            </a:fld>
            <a:endParaRPr lang="el-GR" dirty="0">
              <a:solidFill>
                <a:prstClr val="black"/>
              </a:solidFill>
            </a:endParaRPr>
          </a:p>
        </p:txBody>
      </p:sp>
      <p:pic>
        <p:nvPicPr>
          <p:cNvPr id="5" name="Content Placeholder 4" descr="Scapular elevation.tif"/>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18540" y="1844824"/>
            <a:ext cx="8706921" cy="3168352"/>
          </a:xfrm>
          <a:ln>
            <a:solidFill>
              <a:schemeClr val="tx1"/>
            </a:solidFill>
          </a:ln>
        </p:spPr>
      </p:pic>
      <p:sp>
        <p:nvSpPr>
          <p:cNvPr id="6" name="Ορθογώνιο 5"/>
          <p:cNvSpPr/>
          <p:nvPr/>
        </p:nvSpPr>
        <p:spPr>
          <a:xfrm>
            <a:off x="179512" y="5085184"/>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solidFill>
                  <a:prstClr val="black"/>
                </a:solidFill>
                <a:latin typeface="Calibri"/>
              </a:rPr>
              <a:t>© Donald </a:t>
            </a:r>
            <a:r>
              <a:rPr lang="en-US" sz="1100" dirty="0">
                <a:solidFill>
                  <a:prstClr val="black"/>
                </a:solidFill>
                <a:latin typeface="Calibri"/>
              </a:rPr>
              <a:t>A. Neumann, “Kinesiology of the Musculoskeletal System: Foundations for Rehabilitation”, Mosby/Elsevier, 2010</a:t>
            </a:r>
            <a:endParaRPr lang="el-GR" sz="1100" dirty="0">
              <a:solidFill>
                <a:prstClr val="black"/>
              </a:solidFill>
              <a:latin typeface="Calibri"/>
            </a:endParaRPr>
          </a:p>
        </p:txBody>
      </p:sp>
    </p:spTree>
    <p:extLst>
      <p:ext uri="{BB962C8B-B14F-4D97-AF65-F5344CB8AC3E}">
        <p14:creationId xmlns:p14="http://schemas.microsoft.com/office/powerpoint/2010/main" val="5743821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sz="4400" dirty="0"/>
              <a:t>Ωμοπλατοθωρακική άρθρωση – Κινηματική </a:t>
            </a:r>
            <a:r>
              <a:rPr lang="en-US" sz="3600" b="0" dirty="0" smtClean="0"/>
              <a:t>2</a:t>
            </a:r>
            <a:r>
              <a:rPr lang="el-GR" sz="3600" b="0" dirty="0" smtClean="0"/>
              <a:t>/3</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31</a:t>
            </a:fld>
            <a:endParaRPr lang="el-GR" dirty="0">
              <a:solidFill>
                <a:prstClr val="black"/>
              </a:solidFill>
            </a:endParaRPr>
          </a:p>
        </p:txBody>
      </p:sp>
      <p:pic>
        <p:nvPicPr>
          <p:cNvPr id="5" name="Picture 2" descr="C:\Users\Palina\Pictures\Kinesiology\Κινησιολογία Ι\Protraction.tif"/>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217390" y="1844824"/>
            <a:ext cx="8709220" cy="3240360"/>
          </a:xfrm>
          <a:prstGeom prst="rect">
            <a:avLst/>
          </a:prstGeom>
          <a:noFill/>
          <a:ln>
            <a:solidFill>
              <a:schemeClr val="tx1"/>
            </a:solidFill>
          </a:ln>
        </p:spPr>
      </p:pic>
      <p:sp>
        <p:nvSpPr>
          <p:cNvPr id="6" name="Ορθογώνιο 5"/>
          <p:cNvSpPr/>
          <p:nvPr/>
        </p:nvSpPr>
        <p:spPr>
          <a:xfrm>
            <a:off x="251520" y="5158353"/>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solidFill>
                  <a:prstClr val="black"/>
                </a:solidFill>
                <a:latin typeface="Calibri"/>
              </a:rPr>
              <a:t>© Donald </a:t>
            </a:r>
            <a:r>
              <a:rPr lang="en-US" sz="1100" dirty="0">
                <a:solidFill>
                  <a:prstClr val="black"/>
                </a:solidFill>
                <a:latin typeface="Calibri"/>
              </a:rPr>
              <a:t>A. Neumann, “Kinesiology of the Musculoskeletal System: Foundations for Rehabilitation”, Mosby/Elsevier, 2010</a:t>
            </a:r>
            <a:endParaRPr lang="el-GR" sz="1100" dirty="0">
              <a:solidFill>
                <a:prstClr val="black"/>
              </a:solidFill>
              <a:latin typeface="Calibri"/>
            </a:endParaRPr>
          </a:p>
        </p:txBody>
      </p:sp>
    </p:spTree>
    <p:extLst>
      <p:ext uri="{BB962C8B-B14F-4D97-AF65-F5344CB8AC3E}">
        <p14:creationId xmlns:p14="http://schemas.microsoft.com/office/powerpoint/2010/main" val="17812391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sz="4400" dirty="0"/>
              <a:t>Ωμοπλατοθωρακική άρθρωση – Κινηματική </a:t>
            </a:r>
            <a:r>
              <a:rPr lang="en-US" sz="3600" b="0" dirty="0" smtClean="0"/>
              <a:t>3</a:t>
            </a:r>
            <a:r>
              <a:rPr lang="el-GR" sz="3600" b="0" dirty="0" smtClean="0"/>
              <a:t>/3</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32</a:t>
            </a:fld>
            <a:endParaRPr lang="el-GR" dirty="0">
              <a:solidFill>
                <a:prstClr val="black"/>
              </a:solidFill>
            </a:endParaRPr>
          </a:p>
        </p:txBody>
      </p:sp>
      <p:pic>
        <p:nvPicPr>
          <p:cNvPr id="5" name="Content Placeholder 3" descr="Shoulder elevation.tif"/>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54469" y="1772816"/>
            <a:ext cx="8435062" cy="3672408"/>
          </a:xfrm>
          <a:ln>
            <a:solidFill>
              <a:schemeClr val="tx1"/>
            </a:solidFill>
          </a:ln>
        </p:spPr>
      </p:pic>
      <p:sp>
        <p:nvSpPr>
          <p:cNvPr id="6" name="Ορθογώνιο 5"/>
          <p:cNvSpPr/>
          <p:nvPr/>
        </p:nvSpPr>
        <p:spPr>
          <a:xfrm>
            <a:off x="323528" y="5518393"/>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solidFill>
                  <a:prstClr val="black"/>
                </a:solidFill>
                <a:latin typeface="Calibri"/>
              </a:rPr>
              <a:t>© Donald </a:t>
            </a:r>
            <a:r>
              <a:rPr lang="en-US" sz="1100" dirty="0">
                <a:solidFill>
                  <a:prstClr val="black"/>
                </a:solidFill>
                <a:latin typeface="Calibri"/>
              </a:rPr>
              <a:t>A. Neumann, “Kinesiology of the Musculoskeletal System: Foundations for Rehabilitation”, Mosby/Elsevier, 2010</a:t>
            </a:r>
            <a:endParaRPr lang="el-GR" sz="1100" dirty="0">
              <a:solidFill>
                <a:prstClr val="black"/>
              </a:solidFill>
              <a:latin typeface="Calibri"/>
            </a:endParaRPr>
          </a:p>
        </p:txBody>
      </p:sp>
    </p:spTree>
    <p:extLst>
      <p:ext uri="{BB962C8B-B14F-4D97-AF65-F5344CB8AC3E}">
        <p14:creationId xmlns:p14="http://schemas.microsoft.com/office/powerpoint/2010/main" val="3885760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Γληνοβραχιόνιος </a:t>
            </a:r>
            <a:r>
              <a:rPr lang="el-GR" dirty="0" smtClean="0"/>
              <a:t>άρθρωση </a:t>
            </a:r>
            <a:r>
              <a:rPr lang="el-GR" sz="3200" b="0" dirty="0" smtClean="0"/>
              <a:t>1/5</a:t>
            </a:r>
            <a:endParaRPr lang="el-GR" sz="3200" b="0" dirty="0"/>
          </a:p>
        </p:txBody>
      </p:sp>
      <p:sp>
        <p:nvSpPr>
          <p:cNvPr id="3" name="Θέση περιεχομένου 2"/>
          <p:cNvSpPr>
            <a:spLocks noGrp="1"/>
          </p:cNvSpPr>
          <p:nvPr>
            <p:ph idx="1"/>
          </p:nvPr>
        </p:nvSpPr>
        <p:spPr/>
        <p:txBody>
          <a:bodyPr/>
          <a:lstStyle/>
          <a:p>
            <a:r>
              <a:rPr lang="el-GR" dirty="0"/>
              <a:t>Η άρθρωση λειτουργεί σε συνδυασμό με την κινούμενη ωμοπλάτη με αποτέλεσμα να γίνονται πολύ ευρείες κινήσεις στην ωμική </a:t>
            </a:r>
            <a:r>
              <a:rPr lang="el-GR" dirty="0" smtClean="0"/>
              <a:t>ζώνη.</a:t>
            </a:r>
            <a:endParaRPr lang="el-GR" dirty="0"/>
          </a:p>
          <a:p>
            <a:r>
              <a:rPr lang="el-GR" dirty="0"/>
              <a:t>Στην ανατομική θέση (στο επίπεδο της ωμοπλάτης) η γληνοειδής κοιλότητα προσανατολίζεται προς τα έξω και </a:t>
            </a:r>
            <a:r>
              <a:rPr lang="el-GR" dirty="0" smtClean="0"/>
              <a:t>εμπρός.</a:t>
            </a:r>
            <a:endParaRPr lang="el-GR" dirty="0"/>
          </a:p>
          <a:p>
            <a:r>
              <a:rPr lang="el-GR" dirty="0"/>
              <a:t>Στους περισσότερους ανθρώπους προσανατολίζεται και ελαφρώς προς τα </a:t>
            </a:r>
            <a:r>
              <a:rPr lang="el-GR" dirty="0" smtClean="0"/>
              <a:t>άνω.</a:t>
            </a:r>
            <a:endParaRPr lang="el-GR" dirty="0"/>
          </a:p>
          <a:p>
            <a:r>
              <a:rPr lang="el-GR" dirty="0"/>
              <a:t>Αυτός ο προσανατολισμός εξαρτάται </a:t>
            </a:r>
            <a:r>
              <a:rPr lang="el-GR" dirty="0" smtClean="0"/>
              <a:t>από </a:t>
            </a:r>
            <a:r>
              <a:rPr lang="el-GR" dirty="0"/>
              <a:t>την ανατομική της </a:t>
            </a:r>
            <a:r>
              <a:rPr lang="el-GR" dirty="0" smtClean="0"/>
              <a:t>κατασκευή και </a:t>
            </a:r>
            <a:r>
              <a:rPr lang="el-GR" dirty="0"/>
              <a:t>από τον βαθμό στροφής της ωμοπλάτης προς τα άνω στην ωμοπλατοθωρακική </a:t>
            </a:r>
            <a:r>
              <a:rPr lang="el-GR" dirty="0" smtClean="0"/>
              <a:t>άρθρωση.</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33</a:t>
            </a:fld>
            <a:endParaRPr lang="el-GR" dirty="0">
              <a:solidFill>
                <a:prstClr val="black"/>
              </a:solidFill>
            </a:endParaRPr>
          </a:p>
        </p:txBody>
      </p:sp>
    </p:spTree>
    <p:extLst>
      <p:ext uri="{BB962C8B-B14F-4D97-AF65-F5344CB8AC3E}">
        <p14:creationId xmlns:p14="http://schemas.microsoft.com/office/powerpoint/2010/main" val="3662369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Γληνοβραχιόνιος άρθρωση </a:t>
            </a:r>
            <a:r>
              <a:rPr lang="el-GR" sz="3200" b="0" dirty="0" smtClean="0"/>
              <a:t>2/5</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34</a:t>
            </a:fld>
            <a:endParaRPr lang="el-GR" dirty="0">
              <a:solidFill>
                <a:prstClr val="black"/>
              </a:solidFill>
            </a:endParaRPr>
          </a:p>
        </p:txBody>
      </p:sp>
      <p:pic>
        <p:nvPicPr>
          <p:cNvPr id="15362" name="Picture 2" descr="File:Blausen 0797 ShoulderJoin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7744" y="1196752"/>
            <a:ext cx="5112568" cy="51125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061335" y="6453335"/>
            <a:ext cx="5525385" cy="276999"/>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4"/>
              </a:rPr>
              <a:t>Blausen 0797 </a:t>
            </a:r>
            <a:r>
              <a:rPr lang="en-US" sz="1200" dirty="0" smtClean="0">
                <a:solidFill>
                  <a:prstClr val="black"/>
                </a:solidFill>
                <a:latin typeface="Calibri"/>
                <a:hlinkClick r:id="rId4"/>
              </a:rPr>
              <a:t>ShoulderJoint</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 </a:t>
            </a:r>
            <a:r>
              <a:rPr lang="en-US" sz="1200" dirty="0">
                <a:solidFill>
                  <a:prstClr val="black"/>
                </a:solidFill>
                <a:latin typeface="Calibri"/>
                <a:hlinkClick r:id="rId5" tooltip="User:BruceBlaus"/>
              </a:rPr>
              <a:t>BruceBlaus</a:t>
            </a:r>
            <a:r>
              <a:rPr lang="en-US" sz="1200" dirty="0">
                <a:solidFill>
                  <a:prstClr val="black"/>
                </a:solidFill>
                <a:latin typeface="Calibri"/>
              </a:rPr>
              <a:t> </a:t>
            </a:r>
            <a:r>
              <a:rPr lang="el-GR" sz="1200" dirty="0" smtClean="0">
                <a:solidFill>
                  <a:prstClr val="black">
                    <a:lumMod val="65000"/>
                    <a:lumOff val="35000"/>
                  </a:prstClr>
                </a:solidFill>
                <a:latin typeface="Calibri"/>
              </a:rPr>
              <a:t>διαθέσιμο με άδεια </a:t>
            </a:r>
            <a:r>
              <a:rPr lang="en-US" sz="1200" dirty="0">
                <a:solidFill>
                  <a:prstClr val="black">
                    <a:lumMod val="65000"/>
                    <a:lumOff val="35000"/>
                  </a:prstClr>
                </a:solidFill>
                <a:latin typeface="Calibri"/>
                <a:hlinkClick r:id="rId6"/>
              </a:rPr>
              <a:t>CC BY 3.0</a:t>
            </a:r>
            <a:endParaRPr lang="en-US" sz="1200" dirty="0">
              <a:solidFill>
                <a:prstClr val="black">
                  <a:lumMod val="65000"/>
                  <a:lumOff val="35000"/>
                </a:prstClr>
              </a:solidFill>
              <a:latin typeface="Calibri"/>
            </a:endParaRPr>
          </a:p>
        </p:txBody>
      </p:sp>
    </p:spTree>
    <p:extLst>
      <p:ext uri="{BB962C8B-B14F-4D97-AF65-F5344CB8AC3E}">
        <p14:creationId xmlns:p14="http://schemas.microsoft.com/office/powerpoint/2010/main" val="10143289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Γληνοβραχιόνιος άρθρωση </a:t>
            </a:r>
            <a:r>
              <a:rPr lang="en-US" sz="3200" b="0" dirty="0" smtClean="0"/>
              <a:t>3</a:t>
            </a:r>
            <a:r>
              <a:rPr lang="el-GR" sz="3200" b="0" dirty="0" smtClean="0"/>
              <a:t>/5</a:t>
            </a:r>
            <a:endParaRPr lang="el-GR" dirty="0"/>
          </a:p>
        </p:txBody>
      </p:sp>
      <p:sp>
        <p:nvSpPr>
          <p:cNvPr id="3" name="Θέση περιεχομένου 2"/>
          <p:cNvSpPr>
            <a:spLocks noGrp="1"/>
          </p:cNvSpPr>
          <p:nvPr>
            <p:ph idx="1"/>
          </p:nvPr>
        </p:nvSpPr>
        <p:spPr>
          <a:xfrm>
            <a:off x="457200" y="1268760"/>
            <a:ext cx="8229600" cy="4968552"/>
          </a:xfrm>
        </p:spPr>
        <p:txBody>
          <a:bodyPr/>
          <a:lstStyle/>
          <a:p>
            <a:r>
              <a:rPr lang="el-GR" dirty="0"/>
              <a:t>Στην ανατομική θέση, η κεφαλή του βραχιονίου προσανατολίζεται προς τα άνω, έσω και </a:t>
            </a:r>
            <a:r>
              <a:rPr lang="el-GR" dirty="0" smtClean="0"/>
              <a:t>πίσω</a:t>
            </a:r>
            <a:r>
              <a:rPr lang="en-US" dirty="0" smtClean="0"/>
              <a:t>.</a:t>
            </a:r>
            <a:endParaRPr lang="el-GR" dirty="0"/>
          </a:p>
          <a:p>
            <a:r>
              <a:rPr lang="el-GR" dirty="0"/>
              <a:t>Αυτός ο προσανατολισμός της κεφαλής την τοποθετεί μέσα στην ωμογλήνη στο επίπεδο της </a:t>
            </a:r>
            <a:r>
              <a:rPr lang="el-GR" dirty="0" smtClean="0"/>
              <a:t>ωμοπλάτης</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35</a:t>
            </a:fld>
            <a:endParaRPr lang="el-GR" dirty="0">
              <a:solidFill>
                <a:prstClr val="black"/>
              </a:solidFill>
            </a:endParaRPr>
          </a:p>
        </p:txBody>
      </p:sp>
    </p:spTree>
    <p:extLst>
      <p:ext uri="{BB962C8B-B14F-4D97-AF65-F5344CB8AC3E}">
        <p14:creationId xmlns:p14="http://schemas.microsoft.com/office/powerpoint/2010/main" val="21456931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Γληνοβραχιόνιος άρθρωση </a:t>
            </a:r>
            <a:r>
              <a:rPr lang="en-US" sz="3200" b="0" dirty="0" smtClean="0"/>
              <a:t>4</a:t>
            </a:r>
            <a:r>
              <a:rPr lang="el-GR" sz="3200" b="0" dirty="0" smtClean="0"/>
              <a:t>/5</a:t>
            </a:r>
            <a:endParaRPr lang="el-GR" dirty="0"/>
          </a:p>
        </p:txBody>
      </p:sp>
      <p:sp>
        <p:nvSpPr>
          <p:cNvPr id="3" name="Θέση περιεχομένου 2"/>
          <p:cNvSpPr>
            <a:spLocks noGrp="1"/>
          </p:cNvSpPr>
          <p:nvPr>
            <p:ph idx="1"/>
          </p:nvPr>
        </p:nvSpPr>
        <p:spPr/>
        <p:txBody>
          <a:bodyPr/>
          <a:lstStyle/>
          <a:p>
            <a:r>
              <a:rPr lang="el-GR" dirty="0"/>
              <a:t>Περιβάλλεται από τον αρθρικό θύλακο του οποίου το έσω τοίχωμα φέρει τον αρθρικό </a:t>
            </a:r>
            <a:r>
              <a:rPr lang="el-GR" dirty="0" smtClean="0"/>
              <a:t>υμένα</a:t>
            </a:r>
            <a:r>
              <a:rPr lang="en-US" dirty="0" smtClean="0"/>
              <a:t>.</a:t>
            </a:r>
            <a:endParaRPr lang="el-GR" dirty="0"/>
          </a:p>
          <a:p>
            <a:r>
              <a:rPr lang="el-GR" dirty="0"/>
              <a:t>Ο αρθρικός υμένας περιβάλλει και το ενδαρθρικό τμήμα του τένοντα του </a:t>
            </a:r>
            <a:r>
              <a:rPr lang="el-GR" dirty="0" smtClean="0"/>
              <a:t>δικεφάλου</a:t>
            </a:r>
            <a:r>
              <a:rPr lang="en-US" dirty="0" smtClean="0"/>
              <a:t>.</a:t>
            </a:r>
            <a:endParaRPr lang="el-GR" dirty="0"/>
          </a:p>
          <a:p>
            <a:r>
              <a:rPr lang="el-GR" dirty="0"/>
              <a:t>Ο όγκος του χώρου μέσα στον αρθρικό θύλακο είναι διπλάσιος από το μέγεθος της κεφαλής του </a:t>
            </a:r>
            <a:r>
              <a:rPr lang="el-GR" dirty="0" smtClean="0"/>
              <a:t>βραχιονίου</a:t>
            </a:r>
            <a:r>
              <a:rPr lang="en-US" dirty="0" smtClean="0"/>
              <a:t>.</a:t>
            </a:r>
            <a:endParaRPr lang="el-GR" dirty="0"/>
          </a:p>
          <a:p>
            <a:r>
              <a:rPr lang="el-GR" dirty="0"/>
              <a:t>Η χαλαρή εφαρμογή και η επεκτασιμότητα του θυλάκου επιτρέπει μεγάλου εύρους </a:t>
            </a:r>
            <a:r>
              <a:rPr lang="el-GR" dirty="0" smtClean="0"/>
              <a:t>κίνησης</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36</a:t>
            </a:fld>
            <a:endParaRPr lang="el-GR" dirty="0">
              <a:solidFill>
                <a:prstClr val="black"/>
              </a:solidFill>
            </a:endParaRPr>
          </a:p>
        </p:txBody>
      </p:sp>
    </p:spTree>
    <p:extLst>
      <p:ext uri="{BB962C8B-B14F-4D97-AF65-F5344CB8AC3E}">
        <p14:creationId xmlns:p14="http://schemas.microsoft.com/office/powerpoint/2010/main" val="8816764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Γληνοβραχιόνιος άρθρωση </a:t>
            </a:r>
            <a:r>
              <a:rPr lang="en-US" sz="3200" b="0" dirty="0" smtClean="0"/>
              <a:t>5</a:t>
            </a:r>
            <a:r>
              <a:rPr lang="el-GR" sz="3200" b="0" dirty="0" smtClean="0"/>
              <a:t>/5</a:t>
            </a:r>
            <a:endParaRPr lang="el-GR" dirty="0"/>
          </a:p>
        </p:txBody>
      </p:sp>
      <p:sp>
        <p:nvSpPr>
          <p:cNvPr id="3" name="Θέση περιεχομένου 2"/>
          <p:cNvSpPr>
            <a:spLocks noGrp="1"/>
          </p:cNvSpPr>
          <p:nvPr>
            <p:ph idx="1"/>
          </p:nvPr>
        </p:nvSpPr>
        <p:spPr>
          <a:xfrm>
            <a:off x="107504" y="1190192"/>
            <a:ext cx="5158714" cy="5551176"/>
          </a:xfrm>
        </p:spPr>
        <p:txBody>
          <a:bodyPr>
            <a:normAutofit/>
          </a:bodyPr>
          <a:lstStyle/>
          <a:p>
            <a:pPr>
              <a:lnSpc>
                <a:spcPct val="110000"/>
              </a:lnSpc>
            </a:pPr>
            <a:r>
              <a:rPr lang="el-GR" sz="2200" dirty="0"/>
              <a:t>Ο αρθρικός θύλακος είναι σχετικά λεπτός και ενισχύεται από τους εξωτερικούς </a:t>
            </a:r>
            <a:r>
              <a:rPr lang="el-GR" sz="2200" dirty="0" smtClean="0"/>
              <a:t>συνδέσμους. </a:t>
            </a:r>
            <a:endParaRPr lang="el-GR" sz="2200" dirty="0"/>
          </a:p>
          <a:p>
            <a:pPr>
              <a:lnSpc>
                <a:spcPct val="110000"/>
              </a:lnSpc>
            </a:pPr>
            <a:r>
              <a:rPr lang="el-GR" sz="2200" dirty="0"/>
              <a:t>Η πρόσθια και η κάτω επιφάνεια του θυλάκου ενισχύεται από τον κορακοβραχιόνιο και τους 3 γληνοβραχιόνιους </a:t>
            </a:r>
            <a:r>
              <a:rPr lang="el-GR" sz="2200" dirty="0" smtClean="0"/>
              <a:t>συνδέσμους.</a:t>
            </a:r>
            <a:endParaRPr lang="el-GR" sz="2200" dirty="0"/>
          </a:p>
          <a:p>
            <a:pPr>
              <a:lnSpc>
                <a:spcPct val="110000"/>
              </a:lnSpc>
            </a:pPr>
            <a:r>
              <a:rPr lang="el-GR" sz="2200" dirty="0"/>
              <a:t>Με την ενίσχυση του αρθρικού θυλάκου, οι σύνδεσμοι βοηθούν στην διατήρηση της ελαφρώς αρνητικής ενδαρθρικής πίεσης συμβάλλοντας στην σταθερότητά της </a:t>
            </a:r>
            <a:r>
              <a:rPr lang="el-GR" sz="2200" dirty="0" smtClean="0"/>
              <a:t>άρθρωσης.</a:t>
            </a:r>
            <a:endParaRPr lang="el-GR" sz="2200" dirty="0"/>
          </a:p>
          <a:p>
            <a:pPr marL="0" indent="0">
              <a:lnSpc>
                <a:spcPct val="110000"/>
              </a:lnSpc>
              <a:buNone/>
            </a:pP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37</a:t>
            </a:fld>
            <a:endParaRPr lang="el-GR" dirty="0">
              <a:solidFill>
                <a:prstClr val="black"/>
              </a:solidFill>
            </a:endParaRPr>
          </a:p>
        </p:txBody>
      </p:sp>
      <p:pic>
        <p:nvPicPr>
          <p:cNvPr id="16386" name="Picture 2" descr="File:Gray32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94210" y="1268760"/>
            <a:ext cx="3914294" cy="43299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p:nvPr/>
        </p:nvSpPr>
        <p:spPr>
          <a:xfrm>
            <a:off x="5186519" y="5743227"/>
            <a:ext cx="3693368" cy="276999"/>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4"/>
              </a:rPr>
              <a:t>Gray326</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a:solidFill>
                  <a:prstClr val="black">
                    <a:lumMod val="65000"/>
                    <a:lumOff val="35000"/>
                  </a:prstClr>
                </a:solidFill>
                <a:latin typeface="Calibri"/>
              </a:rPr>
              <a:t> </a:t>
            </a:r>
            <a:r>
              <a:rPr lang="en-US" sz="1200" dirty="0">
                <a:solidFill>
                  <a:prstClr val="black"/>
                </a:solidFill>
                <a:latin typeface="Calibri"/>
                <a:hlinkClick r:id="rId5" tooltip="User:Pngbot"/>
              </a:rPr>
              <a:t>Pngbot</a:t>
            </a:r>
            <a:r>
              <a:rPr lang="el-GR" sz="1200" dirty="0" smtClean="0">
                <a:solidFill>
                  <a:prstClr val="black">
                    <a:lumMod val="65000"/>
                    <a:lumOff val="35000"/>
                  </a:prstClr>
                </a:solidFill>
                <a:latin typeface="Calibri"/>
              </a:rPr>
              <a:t> διαθέσιμο ως κοινό κτήμα</a:t>
            </a:r>
            <a:endParaRPr lang="en-US" sz="1200" dirty="0">
              <a:solidFill>
                <a:prstClr val="black">
                  <a:lumMod val="65000"/>
                  <a:lumOff val="35000"/>
                </a:prstClr>
              </a:solidFill>
              <a:latin typeface="Calibri"/>
            </a:endParaRPr>
          </a:p>
        </p:txBody>
      </p:sp>
    </p:spTree>
    <p:extLst>
      <p:ext uri="{BB962C8B-B14F-4D97-AF65-F5344CB8AC3E}">
        <p14:creationId xmlns:p14="http://schemas.microsoft.com/office/powerpoint/2010/main" val="19248141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Επιχείλιος χόνδρος</a:t>
            </a:r>
          </a:p>
        </p:txBody>
      </p:sp>
      <p:sp>
        <p:nvSpPr>
          <p:cNvPr id="3" name="Θέση περιεχομένου 2"/>
          <p:cNvSpPr>
            <a:spLocks noGrp="1"/>
          </p:cNvSpPr>
          <p:nvPr>
            <p:ph idx="1"/>
          </p:nvPr>
        </p:nvSpPr>
        <p:spPr>
          <a:xfrm>
            <a:off x="457200" y="1196752"/>
            <a:ext cx="5266928" cy="5040560"/>
          </a:xfrm>
        </p:spPr>
        <p:txBody>
          <a:bodyPr/>
          <a:lstStyle/>
          <a:p>
            <a:r>
              <a:rPr lang="el-GR" dirty="0"/>
              <a:t>Είναι ένας ινοχόνδρινος δακτύλιος που προσφύεται στο χείλος της </a:t>
            </a:r>
            <a:r>
              <a:rPr lang="el-GR" dirty="0" smtClean="0"/>
              <a:t>ωμογλήνης.</a:t>
            </a:r>
            <a:endParaRPr lang="el-GR" dirty="0"/>
          </a:p>
          <a:p>
            <a:r>
              <a:rPr lang="el-GR" dirty="0"/>
              <a:t>Αυξάνει το βάθος της ωμογλήνης κατά ~50% </a:t>
            </a:r>
            <a:r>
              <a:rPr lang="el-GR" dirty="0" smtClean="0"/>
              <a:t>.</a:t>
            </a:r>
            <a:endParaRPr lang="el-GR" dirty="0"/>
          </a:p>
          <a:p>
            <a:r>
              <a:rPr lang="el-GR" dirty="0" smtClean="0"/>
              <a:t>Η </a:t>
            </a:r>
            <a:r>
              <a:rPr lang="el-GR" dirty="0"/>
              <a:t>αύξηση της κοιλότητας της ωμογλήνης αυξάνει την επιφάνεια επαφής της με την κεφαλή του βραχιονίου συμβάλλοντας στην σταθερότητα της </a:t>
            </a:r>
            <a:r>
              <a:rPr lang="el-GR" dirty="0" smtClean="0"/>
              <a:t>άρθρωσης.</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38</a:t>
            </a:fld>
            <a:endParaRPr lang="el-GR" dirty="0">
              <a:solidFill>
                <a:prstClr val="black"/>
              </a:solidFill>
            </a:endParaRPr>
          </a:p>
        </p:txBody>
      </p:sp>
      <p:pic>
        <p:nvPicPr>
          <p:cNvPr id="17410" name="Picture 2" descr="File:Gray328.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67105" y="1268760"/>
            <a:ext cx="3569000" cy="39604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04921" y="5373215"/>
            <a:ext cx="3693368" cy="276999"/>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4"/>
              </a:rPr>
              <a:t>Gray328</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a:solidFill>
                  <a:prstClr val="black">
                    <a:lumMod val="65000"/>
                    <a:lumOff val="35000"/>
                  </a:prstClr>
                </a:solidFill>
                <a:latin typeface="Calibri"/>
              </a:rPr>
              <a:t> </a:t>
            </a:r>
            <a:r>
              <a:rPr lang="en-US" sz="1200" dirty="0" smtClean="0">
                <a:solidFill>
                  <a:prstClr val="black"/>
                </a:solidFill>
                <a:latin typeface="Calibri"/>
                <a:hlinkClick r:id="rId5" tooltip="User:Phyzome"/>
              </a:rPr>
              <a:t>Phyzome</a:t>
            </a:r>
            <a:r>
              <a:rPr lang="en-US" sz="1200" dirty="0" smtClean="0">
                <a:solidFill>
                  <a:prstClr val="black"/>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spTree>
    <p:extLst>
      <p:ext uri="{BB962C8B-B14F-4D97-AF65-F5344CB8AC3E}">
        <p14:creationId xmlns:p14="http://schemas.microsoft.com/office/powerpoint/2010/main" val="7183567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Μύες ωμικής ζώνης </a:t>
            </a:r>
          </a:p>
        </p:txBody>
      </p:sp>
      <p:sp>
        <p:nvSpPr>
          <p:cNvPr id="3" name="Θέση περιεχομένου 2"/>
          <p:cNvSpPr>
            <a:spLocks noGrp="1"/>
          </p:cNvSpPr>
          <p:nvPr>
            <p:ph idx="1"/>
          </p:nvPr>
        </p:nvSpPr>
        <p:spPr/>
        <p:txBody>
          <a:bodyPr/>
          <a:lstStyle/>
          <a:p>
            <a:r>
              <a:rPr lang="el-GR" dirty="0"/>
              <a:t>Κανένας μυς της ωμικής ζώνης δεν εκτελεί μόνος του μία </a:t>
            </a:r>
            <a:r>
              <a:rPr lang="el-GR" dirty="0" smtClean="0"/>
              <a:t>κίνηση</a:t>
            </a:r>
            <a:r>
              <a:rPr lang="en-US" dirty="0" smtClean="0"/>
              <a:t>.</a:t>
            </a:r>
            <a:endParaRPr lang="el-GR" dirty="0"/>
          </a:p>
          <a:p>
            <a:r>
              <a:rPr lang="el-GR" dirty="0"/>
              <a:t>Οι μύες δρουν σαν ομάδα για να εκτελέσουν συντονισμένες κινήσεις γύρω από τις 4 </a:t>
            </a:r>
            <a:r>
              <a:rPr lang="el-GR" dirty="0" smtClean="0"/>
              <a:t>αρθρώσεις</a:t>
            </a:r>
            <a:r>
              <a:rPr lang="en-US" dirty="0" smtClean="0"/>
              <a:t>.</a:t>
            </a:r>
            <a:endParaRPr lang="el-GR" dirty="0"/>
          </a:p>
          <a:p>
            <a:r>
              <a:rPr lang="el-GR" dirty="0"/>
              <a:t>Αυτή η συνεργασία των μυών της ωμικής ζώνης αυξάνει την ευχέρεια, τον έλεγχο και την τροχιά των ενεργητικών </a:t>
            </a:r>
            <a:r>
              <a:rPr lang="el-GR" dirty="0" smtClean="0"/>
              <a:t>κινήσεων</a:t>
            </a:r>
            <a:r>
              <a:rPr lang="en-US" dirty="0" smtClean="0"/>
              <a:t>.</a:t>
            </a:r>
            <a:endParaRPr lang="el-GR" dirty="0"/>
          </a:p>
          <a:p>
            <a:r>
              <a:rPr lang="el-GR" dirty="0"/>
              <a:t>Η παράλυση ή η αδυναμία ενός οποιουδήποτε μυός διαταράσσει την φυσιολογική κινηματική ακολουθία όλης της ωμικής </a:t>
            </a:r>
            <a:r>
              <a:rPr lang="el-GR" dirty="0" smtClean="0"/>
              <a:t>ζώνης</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a:t>
            </a:fld>
            <a:endParaRPr lang="el-GR" dirty="0">
              <a:solidFill>
                <a:prstClr val="black"/>
              </a:solidFill>
            </a:endParaRPr>
          </a:p>
        </p:txBody>
      </p:sp>
    </p:spTree>
    <p:extLst>
      <p:ext uri="{BB962C8B-B14F-4D97-AF65-F5344CB8AC3E}">
        <p14:creationId xmlns:p14="http://schemas.microsoft.com/office/powerpoint/2010/main" val="5138074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Λειτουργία των </a:t>
            </a:r>
            <a:r>
              <a:rPr lang="el-GR" dirty="0" smtClean="0"/>
              <a:t>συνδέσμων </a:t>
            </a:r>
            <a:r>
              <a:rPr lang="el-GR" sz="3200" b="0" dirty="0" smtClean="0"/>
              <a:t>1/2</a:t>
            </a:r>
            <a:endParaRPr lang="el-GR" sz="3200"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39</a:t>
            </a:fld>
            <a:endParaRPr lang="el-GR" dirty="0">
              <a:solidFill>
                <a:prstClr val="black"/>
              </a:solidFill>
            </a:endParaRPr>
          </a:p>
        </p:txBody>
      </p:sp>
      <p:graphicFrame>
        <p:nvGraphicFramePr>
          <p:cNvPr id="5" name="Content Placeholder 8"/>
          <p:cNvGraphicFramePr>
            <a:graphicFrameLocks noGrp="1"/>
          </p:cNvGraphicFramePr>
          <p:nvPr>
            <p:ph idx="1"/>
            <p:extLst>
              <p:ext uri="{D42A27DB-BD31-4B8C-83A1-F6EECF244321}">
                <p14:modId xmlns:p14="http://schemas.microsoft.com/office/powerpoint/2010/main" val="3835493634"/>
              </p:ext>
            </p:extLst>
          </p:nvPr>
        </p:nvGraphicFramePr>
        <p:xfrm>
          <a:off x="827584" y="1027466"/>
          <a:ext cx="7499349" cy="5029200"/>
        </p:xfrm>
        <a:graphic>
          <a:graphicData uri="http://schemas.openxmlformats.org/drawingml/2006/table">
            <a:tbl>
              <a:tblPr firstRow="1" bandRow="1">
                <a:tableStyleId>{5940675A-B579-460E-94D1-54222C63F5DA}</a:tableStyleId>
              </a:tblPr>
              <a:tblGrid>
                <a:gridCol w="2499783"/>
                <a:gridCol w="2499783"/>
                <a:gridCol w="2499783"/>
              </a:tblGrid>
              <a:tr h="370840">
                <a:tc>
                  <a:txBody>
                    <a:bodyPr/>
                    <a:lstStyle/>
                    <a:p>
                      <a:r>
                        <a:rPr lang="el-GR" b="1" dirty="0" smtClean="0"/>
                        <a:t>Σύνδεσμος </a:t>
                      </a:r>
                      <a:endParaRPr lang="el-GR" b="1" dirty="0"/>
                    </a:p>
                  </a:txBody>
                  <a:tcPr/>
                </a:tc>
                <a:tc>
                  <a:txBody>
                    <a:bodyPr/>
                    <a:lstStyle/>
                    <a:p>
                      <a:r>
                        <a:rPr lang="el-GR" b="1" dirty="0" smtClean="0"/>
                        <a:t>Κατάφυση</a:t>
                      </a:r>
                      <a:endParaRPr lang="el-GR" b="1" dirty="0"/>
                    </a:p>
                  </a:txBody>
                  <a:tcPr/>
                </a:tc>
                <a:tc>
                  <a:txBody>
                    <a:bodyPr/>
                    <a:lstStyle/>
                    <a:p>
                      <a:r>
                        <a:rPr lang="el-GR" b="1" dirty="0" smtClean="0"/>
                        <a:t>Θέσεις που διατείνεται Λειτουργία </a:t>
                      </a:r>
                      <a:endParaRPr lang="el-GR" b="1" dirty="0"/>
                    </a:p>
                  </a:txBody>
                  <a:tcPr/>
                </a:tc>
              </a:tr>
              <a:tr h="370840">
                <a:tc>
                  <a:txBody>
                    <a:bodyPr/>
                    <a:lstStyle/>
                    <a:p>
                      <a:r>
                        <a:rPr lang="el-GR" dirty="0" smtClean="0"/>
                        <a:t>Κορακοβραχιόνιος </a:t>
                      </a:r>
                      <a:endParaRPr lang="el-GR" dirty="0"/>
                    </a:p>
                  </a:txBody>
                  <a:tcPr/>
                </a:tc>
                <a:tc>
                  <a:txBody>
                    <a:bodyPr/>
                    <a:lstStyle/>
                    <a:p>
                      <a:r>
                        <a:rPr lang="el-GR" dirty="0" smtClean="0"/>
                        <a:t>Άνω επιφάνεια του μείζονος βραχιονίου ογκώματος</a:t>
                      </a:r>
                    </a:p>
                    <a:p>
                      <a:r>
                        <a:rPr lang="el-GR" dirty="0" smtClean="0"/>
                        <a:t>Αναμιγνύεται με τον με τον αρθρικό θύλακο και  τον τένοντα του</a:t>
                      </a:r>
                      <a:r>
                        <a:rPr lang="el-GR" baseline="0" dirty="0" smtClean="0"/>
                        <a:t> υπερακανθίου μυός</a:t>
                      </a:r>
                      <a:endParaRPr lang="el-GR" dirty="0"/>
                    </a:p>
                  </a:txBody>
                  <a:tcPr/>
                </a:tc>
                <a:tc>
                  <a:txBody>
                    <a:bodyPr/>
                    <a:lstStyle/>
                    <a:p>
                      <a:r>
                        <a:rPr lang="el-GR" dirty="0" smtClean="0"/>
                        <a:t>Προσαγωγή</a:t>
                      </a:r>
                    </a:p>
                    <a:p>
                      <a:r>
                        <a:rPr lang="el-GR" dirty="0" smtClean="0"/>
                        <a:t>Σ’ αυτήν την θέση</a:t>
                      </a:r>
                      <a:r>
                        <a:rPr lang="el-GR" baseline="0" dirty="0" smtClean="0"/>
                        <a:t> εμποδίζει την ουριαία μετατόπιση της κεφαλής του βραχιονίου και την έξω στροφή</a:t>
                      </a:r>
                      <a:endParaRPr lang="el-GR" dirty="0"/>
                    </a:p>
                  </a:txBody>
                  <a:tcPr/>
                </a:tc>
              </a:tr>
              <a:tr h="370840">
                <a:tc>
                  <a:txBody>
                    <a:bodyPr/>
                    <a:lstStyle/>
                    <a:p>
                      <a:r>
                        <a:rPr lang="el-GR" dirty="0" smtClean="0"/>
                        <a:t>Άνω γληνοβραχιόνιος</a:t>
                      </a:r>
                      <a:endParaRPr lang="el-GR" dirty="0"/>
                    </a:p>
                  </a:txBody>
                  <a:tcPr/>
                </a:tc>
                <a:tc>
                  <a:txBody>
                    <a:bodyPr/>
                    <a:lstStyle/>
                    <a:p>
                      <a:r>
                        <a:rPr lang="el-GR" dirty="0" smtClean="0"/>
                        <a:t>Ανατομικός αυχένας, άνω</a:t>
                      </a:r>
                      <a:r>
                        <a:rPr lang="el-GR" baseline="0" dirty="0" smtClean="0"/>
                        <a:t> επιφάνεια ελάσσονος ογκώματος</a:t>
                      </a:r>
                      <a:endParaRPr lang="el-GR" dirty="0"/>
                    </a:p>
                  </a:txBody>
                  <a:tcPr/>
                </a:tc>
                <a:tc>
                  <a:txBody>
                    <a:bodyPr/>
                    <a:lstStyle/>
                    <a:p>
                      <a:r>
                        <a:rPr lang="el-GR" dirty="0" smtClean="0"/>
                        <a:t>Προσαγωγή </a:t>
                      </a:r>
                    </a:p>
                    <a:p>
                      <a:r>
                        <a:rPr lang="el-GR" dirty="0" smtClean="0"/>
                        <a:t>Κάτω και προσθιοπίσθια μετατόπιση της κεφαλής</a:t>
                      </a:r>
                      <a:endParaRPr lang="el-GR" dirty="0"/>
                    </a:p>
                  </a:txBody>
                  <a:tcPr/>
                </a:tc>
              </a:tr>
              <a:tr h="370840">
                <a:tc>
                  <a:txBody>
                    <a:bodyPr/>
                    <a:lstStyle/>
                    <a:p>
                      <a:r>
                        <a:rPr lang="el-GR" dirty="0" smtClean="0"/>
                        <a:t>Μέσος γληνοβραχιόνιος</a:t>
                      </a:r>
                      <a:endParaRPr lang="el-GR" dirty="0"/>
                    </a:p>
                  </a:txBody>
                  <a:tcPr/>
                </a:tc>
                <a:tc>
                  <a:txBody>
                    <a:bodyPr/>
                    <a:lstStyle/>
                    <a:p>
                      <a:r>
                        <a:rPr lang="el-GR" dirty="0" smtClean="0"/>
                        <a:t>Κατά μήκος του ανατομικού αυχένα</a:t>
                      </a:r>
                    </a:p>
                    <a:p>
                      <a:r>
                        <a:rPr lang="el-GR" dirty="0" smtClean="0"/>
                        <a:t>Αναμιγνύεται τον τένοντα του</a:t>
                      </a:r>
                      <a:r>
                        <a:rPr lang="el-GR" baseline="0" dirty="0" smtClean="0"/>
                        <a:t> υποπλάτιου μυός</a:t>
                      </a:r>
                      <a:endParaRPr lang="el-GR" dirty="0"/>
                    </a:p>
                  </a:txBody>
                  <a:tcPr/>
                </a:tc>
                <a:tc>
                  <a:txBody>
                    <a:bodyPr/>
                    <a:lstStyle/>
                    <a:p>
                      <a:r>
                        <a:rPr lang="el-GR" dirty="0" smtClean="0"/>
                        <a:t>Πρόσθια μετατόπιση της</a:t>
                      </a:r>
                      <a:r>
                        <a:rPr lang="el-GR" baseline="0" dirty="0" smtClean="0"/>
                        <a:t> κεφαλής ιδιαίτερα στις ~ 45-60</a:t>
                      </a:r>
                      <a:r>
                        <a:rPr lang="el-GR" baseline="30000" dirty="0" smtClean="0"/>
                        <a:t>ο</a:t>
                      </a:r>
                      <a:r>
                        <a:rPr lang="el-GR" baseline="0" dirty="0" smtClean="0"/>
                        <a:t> απαγωγής και έξω στροφής</a:t>
                      </a:r>
                      <a:endParaRPr lang="el-GR" dirty="0"/>
                    </a:p>
                  </a:txBody>
                  <a:tcPr/>
                </a:tc>
              </a:tr>
            </a:tbl>
          </a:graphicData>
        </a:graphic>
      </p:graphicFrame>
    </p:spTree>
    <p:extLst>
      <p:ext uri="{BB962C8B-B14F-4D97-AF65-F5344CB8AC3E}">
        <p14:creationId xmlns:p14="http://schemas.microsoft.com/office/powerpoint/2010/main" val="10167564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Λειτουργία των συνδέσμων </a:t>
            </a:r>
            <a:r>
              <a:rPr lang="el-GR" sz="3200" b="0" dirty="0" smtClean="0"/>
              <a:t>2/2</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40</a:t>
            </a:fld>
            <a:endParaRPr lang="el-GR" dirty="0">
              <a:solidFill>
                <a:prstClr val="black"/>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093616126"/>
              </p:ext>
            </p:extLst>
          </p:nvPr>
        </p:nvGraphicFramePr>
        <p:xfrm>
          <a:off x="899592" y="1340768"/>
          <a:ext cx="7499349" cy="4572000"/>
        </p:xfrm>
        <a:graphic>
          <a:graphicData uri="http://schemas.openxmlformats.org/drawingml/2006/table">
            <a:tbl>
              <a:tblPr firstRow="1" bandRow="1">
                <a:tableStyleId>{5940675A-B579-460E-94D1-54222C63F5DA}</a:tableStyleId>
              </a:tblPr>
              <a:tblGrid>
                <a:gridCol w="2499783"/>
                <a:gridCol w="2499783"/>
                <a:gridCol w="2499783"/>
              </a:tblGrid>
              <a:tr h="370840">
                <a:tc>
                  <a:txBody>
                    <a:bodyPr/>
                    <a:lstStyle/>
                    <a:p>
                      <a:r>
                        <a:rPr lang="el-GR" b="1" dirty="0" smtClean="0"/>
                        <a:t>Σύνδεσμος </a:t>
                      </a:r>
                      <a:endParaRPr lang="el-GR" b="1" dirty="0"/>
                    </a:p>
                  </a:txBody>
                  <a:tcPr/>
                </a:tc>
                <a:tc>
                  <a:txBody>
                    <a:bodyPr/>
                    <a:lstStyle/>
                    <a:p>
                      <a:r>
                        <a:rPr lang="el-GR" b="1" dirty="0" smtClean="0"/>
                        <a:t>Κατάφυση</a:t>
                      </a:r>
                      <a:endParaRPr lang="el-GR" b="1" dirty="0"/>
                    </a:p>
                  </a:txBody>
                  <a:tcPr/>
                </a:tc>
                <a:tc>
                  <a:txBody>
                    <a:bodyPr/>
                    <a:lstStyle/>
                    <a:p>
                      <a:r>
                        <a:rPr lang="el-GR" b="1" dirty="0" smtClean="0"/>
                        <a:t>Θέσεις που διατείνεται Λειτουργία </a:t>
                      </a:r>
                      <a:endParaRPr lang="el-GR" b="1" dirty="0"/>
                    </a:p>
                  </a:txBody>
                  <a:tcPr/>
                </a:tc>
              </a:tr>
              <a:tr h="370840">
                <a:tc>
                  <a:txBody>
                    <a:bodyPr/>
                    <a:lstStyle/>
                    <a:p>
                      <a:r>
                        <a:rPr lang="el-GR" dirty="0" smtClean="0"/>
                        <a:t>Κάτω γληνοβραχιόνιος</a:t>
                      </a:r>
                      <a:endParaRPr lang="el-GR" dirty="0"/>
                    </a:p>
                  </a:txBody>
                  <a:tcPr/>
                </a:tc>
                <a:tc>
                  <a:txBody>
                    <a:bodyPr/>
                    <a:lstStyle/>
                    <a:p>
                      <a:r>
                        <a:rPr lang="el-GR" dirty="0" smtClean="0"/>
                        <a:t>Κατά</a:t>
                      </a:r>
                      <a:r>
                        <a:rPr lang="el-GR" baseline="0" dirty="0" smtClean="0"/>
                        <a:t> μήκος του προσθιοκάτω και οπισθιοκάτω ανατομικού αυχένα </a:t>
                      </a:r>
                      <a:endParaRPr lang="el-GR" dirty="0"/>
                    </a:p>
                  </a:txBody>
                  <a:tcPr/>
                </a:tc>
                <a:tc>
                  <a:txBody>
                    <a:bodyPr/>
                    <a:lstStyle/>
                    <a:p>
                      <a:r>
                        <a:rPr lang="el-GR" dirty="0" smtClean="0"/>
                        <a:t>Μασχαλιαίο σακουλάκι: 90</a:t>
                      </a:r>
                      <a:r>
                        <a:rPr lang="el-GR" baseline="30000" dirty="0" smtClean="0"/>
                        <a:t>ο</a:t>
                      </a:r>
                      <a:r>
                        <a:rPr lang="el-GR" dirty="0" smtClean="0"/>
                        <a:t> απαγωγής περιορίζει την ουριαία και προσθιοπίσθια μετατόπιση της κεφαλής του βραχιονίου</a:t>
                      </a:r>
                    </a:p>
                    <a:p>
                      <a:r>
                        <a:rPr lang="el-GR" dirty="0" smtClean="0"/>
                        <a:t>Πρόσθια ταινία: 90</a:t>
                      </a:r>
                      <a:r>
                        <a:rPr lang="el-GR" baseline="30000" dirty="0" smtClean="0"/>
                        <a:t>ο</a:t>
                      </a:r>
                      <a:r>
                        <a:rPr lang="el-GR" dirty="0" smtClean="0"/>
                        <a:t> απαγωγής και πλήρη έξω στροφή</a:t>
                      </a:r>
                    </a:p>
                    <a:p>
                      <a:r>
                        <a:rPr lang="el-GR" dirty="0" smtClean="0"/>
                        <a:t>Περιορίζει την πρόσθια μετατόπιση της κεφαλής</a:t>
                      </a:r>
                    </a:p>
                    <a:p>
                      <a:r>
                        <a:rPr lang="el-GR" dirty="0" smtClean="0"/>
                        <a:t>Οπίσθια ταινία: 90</a:t>
                      </a:r>
                      <a:r>
                        <a:rPr lang="el-GR" baseline="30000" dirty="0" smtClean="0"/>
                        <a:t>ο</a:t>
                      </a:r>
                      <a:r>
                        <a:rPr lang="el-GR" dirty="0" smtClean="0"/>
                        <a:t> απαγωγής και πλήρη έσω στροφή</a:t>
                      </a:r>
                      <a:endParaRPr lang="el-GR" dirty="0"/>
                    </a:p>
                  </a:txBody>
                  <a:tcPr/>
                </a:tc>
              </a:tr>
            </a:tbl>
          </a:graphicData>
        </a:graphic>
      </p:graphicFrame>
    </p:spTree>
    <p:extLst>
      <p:ext uri="{BB962C8B-B14F-4D97-AF65-F5344CB8AC3E}">
        <p14:creationId xmlns:p14="http://schemas.microsoft.com/office/powerpoint/2010/main" val="40722326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Γληνοβραχιόνιος άρθρωση – Σταθερότητα </a:t>
            </a:r>
            <a:r>
              <a:rPr lang="el-GR" sz="3600" b="0" dirty="0" smtClean="0"/>
              <a:t>1/3</a:t>
            </a:r>
            <a:endParaRPr lang="el-GR" sz="3600" b="0" dirty="0"/>
          </a:p>
        </p:txBody>
      </p:sp>
      <p:sp>
        <p:nvSpPr>
          <p:cNvPr id="3" name="Θέση περιεχομένου 2"/>
          <p:cNvSpPr>
            <a:spLocks noGrp="1"/>
          </p:cNvSpPr>
          <p:nvPr>
            <p:ph idx="1"/>
          </p:nvPr>
        </p:nvSpPr>
        <p:spPr>
          <a:xfrm>
            <a:off x="457200" y="1196752"/>
            <a:ext cx="8291264" cy="5544616"/>
          </a:xfrm>
        </p:spPr>
        <p:txBody>
          <a:bodyPr>
            <a:normAutofit/>
          </a:bodyPr>
          <a:lstStyle/>
          <a:p>
            <a:r>
              <a:rPr lang="el-GR" sz="2200" dirty="0"/>
              <a:t>Η σταθερότητα της ΓΒ άρθρωσης εξαρτάται όχι τόσο από τους παθητικούς ιστούς (σύνδεσμοι, αρνητική ενδαρθρική πίεση, επιχείλιος χόνδρος, σχήμα αρθρικών επιφανειών), αλλά από την δύναμη που αναπτύσσουν οι μικροί μύες που αποτελούν το πέταλο των στροφέων (υποπλάτιος, υπερακάνθιος, υπακάνθιος, ελάσσων στρογγύλος</a:t>
            </a:r>
            <a:r>
              <a:rPr lang="el-GR" sz="2200" dirty="0" smtClean="0"/>
              <a:t>).</a:t>
            </a:r>
            <a:endParaRPr lang="el-GR" sz="2200" dirty="0"/>
          </a:p>
          <a:p>
            <a:r>
              <a:rPr lang="el-GR" sz="2200" dirty="0"/>
              <a:t>Αντίθετα από τους συνδέσμους, οι οποίοι αναπτύσσουν την σταθεροποιητική τους τάση μόνο όταν διατείνονται προς το τέλος της τροχιάς της κίνησης, οι μύες </a:t>
            </a:r>
            <a:r>
              <a:rPr lang="el-GR" sz="2200" dirty="0" smtClean="0"/>
              <a:t>του πετάλου των στροφέων αναπτύσσουν </a:t>
            </a:r>
            <a:r>
              <a:rPr lang="el-GR" sz="2200" dirty="0"/>
              <a:t>μεγάλες ενεργητικές σταθεροποιητικές δυνάμεις σε οποιαδήποτε θέση της </a:t>
            </a:r>
            <a:r>
              <a:rPr lang="el-GR" sz="2200" dirty="0" smtClean="0"/>
              <a:t>άρθρωσης.</a:t>
            </a:r>
            <a:endParaRPr lang="el-GR" sz="2200" dirty="0"/>
          </a:p>
          <a:p>
            <a:r>
              <a:rPr lang="el-GR" sz="2200" dirty="0"/>
              <a:t>Οι μύες </a:t>
            </a:r>
            <a:r>
              <a:rPr lang="el-GR" sz="2200" dirty="0" smtClean="0"/>
              <a:t>αυτοί θεωρούνται «δυναμικοί» </a:t>
            </a:r>
            <a:r>
              <a:rPr lang="el-GR" sz="2200" dirty="0" err="1" smtClean="0"/>
              <a:t>σταθεροποιοί</a:t>
            </a:r>
            <a:r>
              <a:rPr lang="el-GR" sz="2200" dirty="0" smtClean="0"/>
              <a:t> </a:t>
            </a:r>
            <a:r>
              <a:rPr lang="el-GR" sz="2200" dirty="0"/>
              <a:t>της ΓΒ άρθρωσης λόγω του ρόλου τους στην διατήρηση της αρθρικής σταθερότητας κατά τις ενεργητικές </a:t>
            </a:r>
            <a:r>
              <a:rPr lang="el-GR" sz="2200" dirty="0" smtClean="0"/>
              <a:t>κινήσεις.</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41</a:t>
            </a:fld>
            <a:endParaRPr lang="el-GR" dirty="0">
              <a:solidFill>
                <a:prstClr val="black"/>
              </a:solidFill>
            </a:endParaRPr>
          </a:p>
        </p:txBody>
      </p:sp>
    </p:spTree>
    <p:extLst>
      <p:ext uri="{BB962C8B-B14F-4D97-AF65-F5344CB8AC3E}">
        <p14:creationId xmlns:p14="http://schemas.microsoft.com/office/powerpoint/2010/main" val="34943927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Γληνοβραχιόνιος άρθρωση – Σταθερότητα </a:t>
            </a:r>
            <a:r>
              <a:rPr lang="el-GR" sz="3600" b="0" dirty="0" smtClean="0"/>
              <a:t>2/3</a:t>
            </a:r>
            <a:endParaRPr lang="el-GR" dirty="0"/>
          </a:p>
        </p:txBody>
      </p:sp>
      <p:sp>
        <p:nvSpPr>
          <p:cNvPr id="3" name="Θέση περιεχομένου 2"/>
          <p:cNvSpPr>
            <a:spLocks noGrp="1"/>
          </p:cNvSpPr>
          <p:nvPr>
            <p:ph idx="1"/>
          </p:nvPr>
        </p:nvSpPr>
        <p:spPr>
          <a:xfrm>
            <a:off x="539552" y="1412776"/>
            <a:ext cx="8568952" cy="5040560"/>
          </a:xfrm>
        </p:spPr>
        <p:txBody>
          <a:bodyPr>
            <a:normAutofit/>
          </a:bodyPr>
          <a:lstStyle/>
          <a:p>
            <a:pPr>
              <a:lnSpc>
                <a:spcPct val="110000"/>
              </a:lnSpc>
            </a:pPr>
            <a:r>
              <a:rPr lang="el-GR" sz="2200" dirty="0"/>
              <a:t>Ο υποπλάτιος, ο παχύτερος από τους 4 μύες κείται μπροστά από τον αρθρικό </a:t>
            </a:r>
            <a:r>
              <a:rPr lang="el-GR" sz="2200" dirty="0" smtClean="0"/>
              <a:t>θύλακο.</a:t>
            </a:r>
            <a:endParaRPr lang="el-GR" sz="2200" dirty="0"/>
          </a:p>
          <a:p>
            <a:pPr>
              <a:lnSpc>
                <a:spcPct val="110000"/>
              </a:lnSpc>
            </a:pPr>
            <a:r>
              <a:rPr lang="el-GR" sz="2200" dirty="0"/>
              <a:t>Ο υπερακάνθιος, ο υπακάνθιος και ο ελάσσων στρογγύλος κείνται στην άνω και οπίσθια επιφάνεια του </a:t>
            </a:r>
            <a:r>
              <a:rPr lang="el-GR" sz="2200" dirty="0" smtClean="0"/>
              <a:t>θυλάκου.</a:t>
            </a:r>
            <a:endParaRPr lang="el-GR" sz="2200" dirty="0"/>
          </a:p>
          <a:p>
            <a:pPr>
              <a:lnSpc>
                <a:spcPct val="110000"/>
              </a:lnSpc>
            </a:pPr>
            <a:r>
              <a:rPr lang="el-GR" sz="2200" dirty="0"/>
              <a:t>Εκτός του ότι οι μύες αυτοί βρίσκονται πολύ κοντά στον άξονα στροφής της άρθρωσης, οι τένοντές τους αναμιγνύονται με τις ίνες του </a:t>
            </a:r>
            <a:r>
              <a:rPr lang="el-GR" sz="2200" dirty="0" smtClean="0"/>
              <a:t>θυλάκου.</a:t>
            </a:r>
            <a:endParaRPr lang="el-GR" sz="2200" dirty="0"/>
          </a:p>
          <a:p>
            <a:pPr>
              <a:lnSpc>
                <a:spcPct val="110000"/>
              </a:lnSpc>
            </a:pPr>
            <a:r>
              <a:rPr lang="el-GR" sz="2200" dirty="0"/>
              <a:t>Αυτή η μοναδική ανατομική θέση τους παρέχει την ικανότητα να σταθεροποιούν δυναμικά την γληνοβραχιόνιο  </a:t>
            </a:r>
            <a:r>
              <a:rPr lang="el-GR" sz="2200" dirty="0" smtClean="0"/>
              <a:t>άρθρωσης.</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42</a:t>
            </a:fld>
            <a:endParaRPr lang="el-GR" dirty="0">
              <a:solidFill>
                <a:prstClr val="black"/>
              </a:solidFill>
            </a:endParaRPr>
          </a:p>
        </p:txBody>
      </p:sp>
    </p:spTree>
    <p:extLst>
      <p:ext uri="{BB962C8B-B14F-4D97-AF65-F5344CB8AC3E}">
        <p14:creationId xmlns:p14="http://schemas.microsoft.com/office/powerpoint/2010/main" val="2580263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Γληνοβραχιόνιος άρθρωση – Σταθερότητα </a:t>
            </a:r>
            <a:r>
              <a:rPr lang="el-GR" sz="3600" b="0" dirty="0" smtClean="0"/>
              <a:t>3/3</a:t>
            </a:r>
            <a:endParaRPr lang="el-GR" dirty="0"/>
          </a:p>
        </p:txBody>
      </p:sp>
      <p:sp>
        <p:nvSpPr>
          <p:cNvPr id="3" name="Θέση περιεχομένου 2"/>
          <p:cNvSpPr>
            <a:spLocks noGrp="1"/>
          </p:cNvSpPr>
          <p:nvPr>
            <p:ph idx="1"/>
          </p:nvPr>
        </p:nvSpPr>
        <p:spPr/>
        <p:txBody>
          <a:bodyPr>
            <a:normAutofit/>
          </a:bodyPr>
          <a:lstStyle/>
          <a:p>
            <a:pPr>
              <a:lnSpc>
                <a:spcPct val="110000"/>
              </a:lnSpc>
              <a:spcBef>
                <a:spcPts val="2400"/>
              </a:spcBef>
            </a:pPr>
            <a:r>
              <a:rPr lang="el-GR" sz="2300" dirty="0"/>
              <a:t>Το πέταλο των στροφέων μυών αφήνει ακάλυπτη μία μικρή περιοχή μεταξύ του υερακανθίου και του υποπλατίου </a:t>
            </a:r>
            <a:r>
              <a:rPr lang="el-GR" sz="2300" dirty="0" smtClean="0"/>
              <a:t>μυός.</a:t>
            </a:r>
            <a:endParaRPr lang="el-GR" sz="2300" dirty="0"/>
          </a:p>
          <a:p>
            <a:pPr>
              <a:lnSpc>
                <a:spcPct val="110000"/>
              </a:lnSpc>
              <a:spcBef>
                <a:spcPts val="2400"/>
              </a:spcBef>
            </a:pPr>
            <a:r>
              <a:rPr lang="el-GR" sz="2300" dirty="0"/>
              <a:t>Αυτή η περιοχή, παρ’ όλο που ενισχύεται από τον κορακοβραχιόνιο σύνδεσμο και την μακρά κεφαλή του δικεφάλου, αποτελεί το αδύνατο σημείο της άρθρωσης όπου συμβαίνει το πρόσθιο εξάρθρημα του </a:t>
            </a:r>
            <a:r>
              <a:rPr lang="el-GR" sz="2300" dirty="0" smtClean="0"/>
              <a:t>ώμου.</a:t>
            </a:r>
            <a:endParaRPr lang="el-GR" sz="2300" dirty="0"/>
          </a:p>
          <a:p>
            <a:pPr>
              <a:lnSpc>
                <a:spcPct val="110000"/>
              </a:lnSpc>
              <a:spcBef>
                <a:spcPts val="2400"/>
              </a:spcBef>
            </a:pPr>
            <a:r>
              <a:rPr lang="el-GR" sz="2300" dirty="0"/>
              <a:t>Κατά την συστολή του δικεφάλου μυός, η μακρά κεφαλή </a:t>
            </a:r>
            <a:r>
              <a:rPr lang="el-GR" sz="2300" dirty="0" smtClean="0"/>
              <a:t>του, </a:t>
            </a:r>
            <a:r>
              <a:rPr lang="el-GR" sz="2300" dirty="0"/>
              <a:t>η οποία  διασχίζει </a:t>
            </a:r>
            <a:r>
              <a:rPr lang="el-GR" sz="2300" dirty="0" err="1" smtClean="0"/>
              <a:t>ενδαρθρικά</a:t>
            </a:r>
            <a:r>
              <a:rPr lang="el-GR" sz="2300" dirty="0" smtClean="0"/>
              <a:t> </a:t>
            </a:r>
            <a:r>
              <a:rPr lang="el-GR" sz="2300" dirty="0"/>
              <a:t>την κεφαλή του βραχιονίου, εμποδίζει την πρόσθια και την κεφαλική ολίσθηση της κεφαλής του </a:t>
            </a:r>
            <a:r>
              <a:rPr lang="el-GR" sz="2300" dirty="0" smtClean="0"/>
              <a:t>βραχιονίου.</a:t>
            </a:r>
            <a:endParaRPr lang="el-GR" sz="23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43</a:t>
            </a:fld>
            <a:endParaRPr lang="el-GR" dirty="0">
              <a:solidFill>
                <a:prstClr val="black"/>
              </a:solidFill>
            </a:endParaRPr>
          </a:p>
        </p:txBody>
      </p:sp>
    </p:spTree>
    <p:extLst>
      <p:ext uri="{BB962C8B-B14F-4D97-AF65-F5344CB8AC3E}">
        <p14:creationId xmlns:p14="http://schemas.microsoft.com/office/powerpoint/2010/main" val="25248565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dirty="0"/>
              <a:t>Κορακοακρομιακό τόξο και ορογόνος </a:t>
            </a:r>
            <a:r>
              <a:rPr lang="el-GR" dirty="0" smtClean="0"/>
              <a:t>θύλακος </a:t>
            </a:r>
            <a:r>
              <a:rPr lang="el-GR" sz="3600" b="0" dirty="0" smtClean="0"/>
              <a:t>1/2</a:t>
            </a:r>
            <a:endParaRPr lang="el-GR" sz="3600" b="0" dirty="0"/>
          </a:p>
        </p:txBody>
      </p:sp>
      <p:sp>
        <p:nvSpPr>
          <p:cNvPr id="3" name="Θέση περιεχομένου 2"/>
          <p:cNvSpPr>
            <a:spLocks noGrp="1"/>
          </p:cNvSpPr>
          <p:nvPr>
            <p:ph idx="1"/>
          </p:nvPr>
        </p:nvSpPr>
        <p:spPr>
          <a:xfrm>
            <a:off x="457200" y="1412776"/>
            <a:ext cx="4618856" cy="5328592"/>
          </a:xfrm>
        </p:spPr>
        <p:txBody>
          <a:bodyPr>
            <a:normAutofit/>
          </a:bodyPr>
          <a:lstStyle/>
          <a:p>
            <a:r>
              <a:rPr lang="el-GR" dirty="0"/>
              <a:t>Σχηματίζεται από τον </a:t>
            </a:r>
            <a:r>
              <a:rPr lang="el-GR" dirty="0" err="1" smtClean="0"/>
              <a:t>κορακοακρώμιακό</a:t>
            </a:r>
            <a:r>
              <a:rPr lang="el-GR" dirty="0" smtClean="0"/>
              <a:t> </a:t>
            </a:r>
            <a:r>
              <a:rPr lang="el-GR" dirty="0"/>
              <a:t>σύνδεσμο και το </a:t>
            </a:r>
            <a:r>
              <a:rPr lang="el-GR" dirty="0" smtClean="0"/>
              <a:t>ακρώμιο.</a:t>
            </a:r>
            <a:endParaRPr lang="el-GR" dirty="0"/>
          </a:p>
          <a:p>
            <a:r>
              <a:rPr lang="el-GR" dirty="0"/>
              <a:t>Το τόξο αυτό αποτελεί την λειτουργική ‘οροφή’ της ΓΒ </a:t>
            </a:r>
            <a:r>
              <a:rPr lang="el-GR" dirty="0" smtClean="0"/>
              <a:t>άρθρωσης.</a:t>
            </a:r>
            <a:endParaRPr lang="el-GR" dirty="0"/>
          </a:p>
          <a:p>
            <a:r>
              <a:rPr lang="el-GR" dirty="0"/>
              <a:t>Ο χώρος μεταξύ του τόξου και της κεφαλής ονομάζεται </a:t>
            </a:r>
            <a:r>
              <a:rPr lang="el-GR" dirty="0" smtClean="0"/>
              <a:t>υπακρωμιακός.</a:t>
            </a:r>
            <a:endParaRPr lang="el-GR" dirty="0"/>
          </a:p>
          <a:p>
            <a:r>
              <a:rPr lang="el-GR" dirty="0"/>
              <a:t>Στα υγιή άτομα έχει ύψος 1 </a:t>
            </a:r>
            <a:r>
              <a:rPr lang="el-GR" dirty="0" smtClean="0"/>
              <a:t>cm.</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44</a:t>
            </a:fld>
            <a:endParaRPr lang="el-GR" dirty="0">
              <a:solidFill>
                <a:prstClr val="black"/>
              </a:solidFill>
            </a:endParaRPr>
          </a:p>
        </p:txBody>
      </p:sp>
      <p:pic>
        <p:nvPicPr>
          <p:cNvPr id="5" name="Picture 2" descr="http://www.shouldereducation.dreamhosters.com/wp-content/uploads/2012/10/ShoulderPatientsHandbookPrint2.bm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20072" y="1268760"/>
            <a:ext cx="3736196" cy="4896544"/>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5539998" y="6136057"/>
            <a:ext cx="3096344" cy="276999"/>
          </a:xfrm>
          <a:prstGeom prst="rect">
            <a:avLst/>
          </a:prstGeom>
        </p:spPr>
        <p:txBody>
          <a:bodyPr wrap="square">
            <a:spAutoFit/>
          </a:bodyPr>
          <a:lstStyle/>
          <a:p>
            <a:pPr algn="ctr"/>
            <a:r>
              <a:rPr lang="en-US" sz="1200" dirty="0" smtClean="0">
                <a:solidFill>
                  <a:prstClr val="black"/>
                </a:solidFill>
                <a:latin typeface="Calibri"/>
                <a:hlinkClick r:id="rId3"/>
              </a:rPr>
              <a:t>shouldereducation.com</a:t>
            </a:r>
            <a:endParaRPr lang="el-GR" sz="1200" dirty="0">
              <a:solidFill>
                <a:prstClr val="black"/>
              </a:solidFill>
              <a:latin typeface="Calibri"/>
            </a:endParaRPr>
          </a:p>
        </p:txBody>
      </p:sp>
    </p:spTree>
    <p:extLst>
      <p:ext uri="{BB962C8B-B14F-4D97-AF65-F5344CB8AC3E}">
        <p14:creationId xmlns:p14="http://schemas.microsoft.com/office/powerpoint/2010/main" val="20018033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rmAutofit fontScale="90000"/>
          </a:bodyPr>
          <a:lstStyle/>
          <a:p>
            <a:r>
              <a:rPr lang="el-GR" dirty="0"/>
              <a:t>Κορακοακρομιακό τόξο και ορογόνος </a:t>
            </a:r>
            <a:r>
              <a:rPr lang="el-GR" dirty="0" smtClean="0"/>
              <a:t>θύλακος </a:t>
            </a:r>
            <a:r>
              <a:rPr lang="el-GR" sz="3600" b="0" dirty="0"/>
              <a:t>2</a:t>
            </a:r>
            <a:r>
              <a:rPr lang="el-GR" sz="3600" b="0" dirty="0" smtClean="0"/>
              <a:t>/2</a:t>
            </a:r>
            <a:endParaRPr lang="el-GR" sz="3600" b="0" dirty="0"/>
          </a:p>
        </p:txBody>
      </p:sp>
      <p:sp>
        <p:nvSpPr>
          <p:cNvPr id="3" name="Θέση περιεχομένου 2"/>
          <p:cNvSpPr>
            <a:spLocks noGrp="1"/>
          </p:cNvSpPr>
          <p:nvPr>
            <p:ph idx="1"/>
          </p:nvPr>
        </p:nvSpPr>
        <p:spPr>
          <a:xfrm>
            <a:off x="457200" y="1412776"/>
            <a:ext cx="8291264" cy="5328592"/>
          </a:xfrm>
        </p:spPr>
        <p:txBody>
          <a:bodyPr>
            <a:normAutofit/>
          </a:bodyPr>
          <a:lstStyle/>
          <a:p>
            <a:r>
              <a:rPr lang="el-GR" dirty="0" smtClean="0"/>
              <a:t>Ο </a:t>
            </a:r>
            <a:r>
              <a:rPr lang="el-GR" dirty="0"/>
              <a:t>υπακρωμιακός χώρος περιέχει: </a:t>
            </a:r>
          </a:p>
          <a:p>
            <a:pPr lvl="1">
              <a:spcBef>
                <a:spcPts val="1200"/>
              </a:spcBef>
            </a:pPr>
            <a:r>
              <a:rPr lang="el-GR" sz="2400" dirty="0"/>
              <a:t>Τον υπερακάνθιο μυ και τον τένοντά </a:t>
            </a:r>
            <a:r>
              <a:rPr lang="el-GR" sz="2400" dirty="0" smtClean="0"/>
              <a:t>του,</a:t>
            </a:r>
            <a:endParaRPr lang="el-GR" sz="2400" dirty="0"/>
          </a:p>
          <a:p>
            <a:pPr lvl="1">
              <a:spcBef>
                <a:spcPts val="1200"/>
              </a:spcBef>
            </a:pPr>
            <a:r>
              <a:rPr lang="el-GR" sz="2400" dirty="0"/>
              <a:t>Τον υπαρκρωμιακό ορογόνο </a:t>
            </a:r>
            <a:r>
              <a:rPr lang="el-GR" sz="2400" dirty="0" smtClean="0"/>
              <a:t>θύλακο,</a:t>
            </a:r>
            <a:endParaRPr lang="el-GR" sz="2400" dirty="0"/>
          </a:p>
          <a:p>
            <a:pPr lvl="1">
              <a:spcBef>
                <a:spcPts val="1200"/>
              </a:spcBef>
            </a:pPr>
            <a:r>
              <a:rPr lang="el-GR" sz="2400" dirty="0"/>
              <a:t>Τον τένοντα της μακράς κεφαλής του </a:t>
            </a:r>
            <a:r>
              <a:rPr lang="el-GR" sz="2400" dirty="0" smtClean="0"/>
              <a:t>δικεφάλου,</a:t>
            </a:r>
            <a:endParaRPr lang="el-GR" sz="2400" dirty="0"/>
          </a:p>
          <a:p>
            <a:pPr lvl="1">
              <a:spcBef>
                <a:spcPts val="1200"/>
              </a:spcBef>
            </a:pPr>
            <a:r>
              <a:rPr lang="el-GR" sz="2400" dirty="0"/>
              <a:t>Μέρος της άνω επιφάνειας του αρθρικού </a:t>
            </a:r>
            <a:r>
              <a:rPr lang="el-GR" sz="2400" dirty="0" smtClean="0"/>
              <a:t>θυλάκου.</a:t>
            </a:r>
            <a:endParaRPr lang="el-GR" sz="2400"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45</a:t>
            </a:fld>
            <a:endParaRPr lang="el-GR" dirty="0">
              <a:solidFill>
                <a:prstClr val="black"/>
              </a:solidFill>
            </a:endParaRPr>
          </a:p>
        </p:txBody>
      </p:sp>
    </p:spTree>
    <p:extLst>
      <p:ext uri="{BB962C8B-B14F-4D97-AF65-F5344CB8AC3E}">
        <p14:creationId xmlns:p14="http://schemas.microsoft.com/office/powerpoint/2010/main" val="42397560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Γληνοβραχιόνιος άρθρωση –</a:t>
            </a:r>
            <a:r>
              <a:rPr lang="el-GR" dirty="0" smtClean="0"/>
              <a:t>Κινηματική </a:t>
            </a:r>
            <a:r>
              <a:rPr lang="el-GR" sz="3600" b="0" dirty="0" smtClean="0"/>
              <a:t>1/2</a:t>
            </a:r>
            <a:endParaRPr lang="el-GR" sz="3600" b="0" dirty="0"/>
          </a:p>
        </p:txBody>
      </p:sp>
      <p:sp>
        <p:nvSpPr>
          <p:cNvPr id="3" name="Θέση περιεχομένου 2"/>
          <p:cNvSpPr>
            <a:spLocks noGrp="1"/>
          </p:cNvSpPr>
          <p:nvPr>
            <p:ph idx="1"/>
          </p:nvPr>
        </p:nvSpPr>
        <p:spPr>
          <a:xfrm>
            <a:off x="395536" y="1196752"/>
            <a:ext cx="8568952" cy="5515575"/>
          </a:xfrm>
        </p:spPr>
        <p:txBody>
          <a:bodyPr>
            <a:noAutofit/>
          </a:bodyPr>
          <a:lstStyle/>
          <a:p>
            <a:pPr>
              <a:lnSpc>
                <a:spcPct val="110000"/>
              </a:lnSpc>
            </a:pPr>
            <a:r>
              <a:rPr lang="el-GR" dirty="0"/>
              <a:t>Οι κινήσεις που γίνονται στην γληνοβραχιόνιο άρθρωση από την ανατομική θέση (θέση 0-μοίρες) είναι:</a:t>
            </a:r>
          </a:p>
          <a:p>
            <a:pPr lvl="1">
              <a:lnSpc>
                <a:spcPct val="110000"/>
              </a:lnSpc>
              <a:spcBef>
                <a:spcPts val="1200"/>
              </a:spcBef>
            </a:pPr>
            <a:r>
              <a:rPr lang="el-GR" sz="2400" dirty="0"/>
              <a:t>Κάμψη: κίνηση του βραχιονίου προς τα </a:t>
            </a:r>
            <a:r>
              <a:rPr lang="el-GR" sz="2400" dirty="0" smtClean="0"/>
              <a:t>εμπρός,</a:t>
            </a:r>
            <a:endParaRPr lang="el-GR" sz="2400" dirty="0"/>
          </a:p>
          <a:p>
            <a:pPr lvl="1">
              <a:lnSpc>
                <a:spcPct val="110000"/>
              </a:lnSpc>
              <a:spcBef>
                <a:spcPts val="1200"/>
              </a:spcBef>
            </a:pPr>
            <a:r>
              <a:rPr lang="el-GR" sz="2400" dirty="0"/>
              <a:t>Έκταση: κίνηση του βραχιονίου προς τα </a:t>
            </a:r>
            <a:r>
              <a:rPr lang="el-GR" sz="2400" dirty="0" smtClean="0"/>
              <a:t>πίσω,</a:t>
            </a:r>
            <a:endParaRPr lang="el-GR" sz="2400" dirty="0"/>
          </a:p>
          <a:p>
            <a:pPr lvl="1">
              <a:lnSpc>
                <a:spcPct val="110000"/>
              </a:lnSpc>
              <a:spcBef>
                <a:spcPts val="1200"/>
              </a:spcBef>
            </a:pPr>
            <a:r>
              <a:rPr lang="el-GR" sz="2400" dirty="0"/>
              <a:t>Απαγωγή: κίνηση του βραχιονίου προς τα </a:t>
            </a:r>
            <a:r>
              <a:rPr lang="el-GR" sz="2400" dirty="0" smtClean="0"/>
              <a:t>έξω,</a:t>
            </a:r>
            <a:endParaRPr lang="el-GR" sz="2400" dirty="0"/>
          </a:p>
          <a:p>
            <a:pPr lvl="1">
              <a:lnSpc>
                <a:spcPct val="110000"/>
              </a:lnSpc>
              <a:spcBef>
                <a:spcPts val="1200"/>
              </a:spcBef>
            </a:pPr>
            <a:r>
              <a:rPr lang="el-GR" sz="2400" dirty="0"/>
              <a:t>Προσαγωγή: επαναφορά στην αρχική </a:t>
            </a:r>
            <a:r>
              <a:rPr lang="el-GR" sz="2400" dirty="0" smtClean="0"/>
              <a:t>θέση,</a:t>
            </a:r>
            <a:endParaRPr lang="el-GR" sz="2400" dirty="0"/>
          </a:p>
          <a:p>
            <a:pPr lvl="1">
              <a:lnSpc>
                <a:spcPct val="110000"/>
              </a:lnSpc>
              <a:spcBef>
                <a:spcPts val="1200"/>
              </a:spcBef>
            </a:pPr>
            <a:r>
              <a:rPr lang="el-GR" sz="2400" dirty="0"/>
              <a:t>Έξω στροφή: στροφή του βραχιονίου προς τα </a:t>
            </a:r>
            <a:r>
              <a:rPr lang="el-GR" sz="2400" dirty="0" smtClean="0"/>
              <a:t>έξω,</a:t>
            </a:r>
            <a:endParaRPr lang="el-GR" sz="2400" dirty="0"/>
          </a:p>
          <a:p>
            <a:pPr lvl="1">
              <a:lnSpc>
                <a:spcPct val="110000"/>
              </a:lnSpc>
              <a:spcBef>
                <a:spcPts val="1200"/>
              </a:spcBef>
            </a:pPr>
            <a:r>
              <a:rPr lang="el-GR" sz="2400" dirty="0"/>
              <a:t>Έσω στροφή: στροφή του βραχιονίου προς τα </a:t>
            </a:r>
            <a:r>
              <a:rPr lang="el-GR" sz="2400" dirty="0" smtClean="0"/>
              <a:t>έσω.</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46</a:t>
            </a:fld>
            <a:endParaRPr lang="el-GR" dirty="0">
              <a:solidFill>
                <a:prstClr val="black"/>
              </a:solidFill>
            </a:endParaRPr>
          </a:p>
        </p:txBody>
      </p:sp>
    </p:spTree>
    <p:extLst>
      <p:ext uri="{BB962C8B-B14F-4D97-AF65-F5344CB8AC3E}">
        <p14:creationId xmlns:p14="http://schemas.microsoft.com/office/powerpoint/2010/main" val="1834736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fontScale="90000"/>
          </a:bodyPr>
          <a:lstStyle/>
          <a:p>
            <a:r>
              <a:rPr lang="el-GR" dirty="0"/>
              <a:t>Γληνοβραχιόνιος άρθρωση –Κινηματική </a:t>
            </a:r>
            <a:r>
              <a:rPr lang="el-GR" sz="3600" b="0" dirty="0" smtClean="0"/>
              <a:t>2/2</a:t>
            </a:r>
            <a:endParaRPr lang="el-GR" dirty="0"/>
          </a:p>
        </p:txBody>
      </p:sp>
      <p:sp>
        <p:nvSpPr>
          <p:cNvPr id="3" name="Θέση περιεχομένου 2"/>
          <p:cNvSpPr>
            <a:spLocks noGrp="1"/>
          </p:cNvSpPr>
          <p:nvPr>
            <p:ph idx="1"/>
          </p:nvPr>
        </p:nvSpPr>
        <p:spPr/>
        <p:txBody>
          <a:bodyPr/>
          <a:lstStyle/>
          <a:p>
            <a:pPr>
              <a:lnSpc>
                <a:spcPct val="110000"/>
              </a:lnSpc>
            </a:pPr>
            <a:r>
              <a:rPr lang="el-GR" dirty="0"/>
              <a:t>Γίνονται και άλλες κινήσεις στην άρθρωση οι οποίες ορίζονται ως: οριζόντια απαγωγή και οριζόντια </a:t>
            </a:r>
            <a:r>
              <a:rPr lang="el-GR" dirty="0" smtClean="0"/>
              <a:t>προσαγωγή.</a:t>
            </a:r>
            <a:endParaRPr lang="el-GR" dirty="0"/>
          </a:p>
          <a:p>
            <a:pPr>
              <a:lnSpc>
                <a:spcPct val="110000"/>
              </a:lnSpc>
            </a:pPr>
            <a:r>
              <a:rPr lang="el-GR" dirty="0"/>
              <a:t>Οριζόντια απαγωγή: από την θέση </a:t>
            </a:r>
            <a:r>
              <a:rPr lang="el-GR" dirty="0" smtClean="0"/>
              <a:t>90</a:t>
            </a:r>
            <a:r>
              <a:rPr lang="el-GR" baseline="30000" dirty="0" smtClean="0"/>
              <a:t>ο</a:t>
            </a:r>
            <a:r>
              <a:rPr lang="el-GR" dirty="0" smtClean="0"/>
              <a:t>  </a:t>
            </a:r>
            <a:r>
              <a:rPr lang="el-GR" dirty="0"/>
              <a:t>απαγωγής του βραχιονίου κίνηση προς τα </a:t>
            </a:r>
            <a:r>
              <a:rPr lang="el-GR" dirty="0" smtClean="0"/>
              <a:t>πίσω.</a:t>
            </a:r>
            <a:endParaRPr lang="el-GR" dirty="0"/>
          </a:p>
          <a:p>
            <a:pPr>
              <a:lnSpc>
                <a:spcPct val="110000"/>
              </a:lnSpc>
            </a:pPr>
            <a:r>
              <a:rPr lang="el-GR" dirty="0"/>
              <a:t>Οριζόντια προσαγωγή: από την θέση </a:t>
            </a:r>
            <a:r>
              <a:rPr lang="el-GR" dirty="0" smtClean="0"/>
              <a:t>90</a:t>
            </a:r>
            <a:r>
              <a:rPr lang="el-GR" baseline="30000" dirty="0" smtClean="0"/>
              <a:t>ο</a:t>
            </a:r>
            <a:r>
              <a:rPr lang="el-GR" dirty="0" smtClean="0"/>
              <a:t>  </a:t>
            </a:r>
            <a:r>
              <a:rPr lang="el-GR" dirty="0"/>
              <a:t>απαγωγής του βραχιονίου κίνηση προς τα </a:t>
            </a:r>
            <a:r>
              <a:rPr lang="el-GR" dirty="0" smtClean="0"/>
              <a:t>εμπρός.</a:t>
            </a:r>
            <a:endParaRPr lang="el-GR" dirty="0"/>
          </a:p>
          <a:p>
            <a:pPr>
              <a:lnSpc>
                <a:spcPct val="110000"/>
              </a:lnSpc>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47</a:t>
            </a:fld>
            <a:endParaRPr lang="el-GR" dirty="0">
              <a:solidFill>
                <a:prstClr val="black"/>
              </a:solidFill>
            </a:endParaRPr>
          </a:p>
        </p:txBody>
      </p:sp>
    </p:spTree>
    <p:extLst>
      <p:ext uri="{BB962C8B-B14F-4D97-AF65-F5344CB8AC3E}">
        <p14:creationId xmlns:p14="http://schemas.microsoft.com/office/powerpoint/2010/main" val="33956751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Απαγωγή – Προσαγωγή </a:t>
            </a:r>
            <a:r>
              <a:rPr lang="el-GR" dirty="0" smtClean="0"/>
              <a:t>βραχιονίου</a:t>
            </a:r>
            <a:r>
              <a:rPr lang="en-US" dirty="0" smtClean="0"/>
              <a:t> </a:t>
            </a:r>
            <a:r>
              <a:rPr lang="en-US" sz="3600" b="0" dirty="0" smtClean="0"/>
              <a:t>1/</a:t>
            </a:r>
            <a:r>
              <a:rPr lang="el-GR" sz="3600" b="0" dirty="0" smtClean="0"/>
              <a:t>3</a:t>
            </a:r>
            <a:endParaRPr lang="el-GR" sz="3600" b="0" dirty="0"/>
          </a:p>
        </p:txBody>
      </p:sp>
      <p:sp>
        <p:nvSpPr>
          <p:cNvPr id="3" name="Θέση περιεχομένου 2"/>
          <p:cNvSpPr>
            <a:spLocks noGrp="1"/>
          </p:cNvSpPr>
          <p:nvPr>
            <p:ph idx="1"/>
          </p:nvPr>
        </p:nvSpPr>
        <p:spPr/>
        <p:txBody>
          <a:bodyPr/>
          <a:lstStyle/>
          <a:p>
            <a:r>
              <a:rPr lang="el-GR" dirty="0"/>
              <a:t>Ορίζεται ως στροφική κίνηση του βραχιονίου σε σχεδόν μετωπιαίο επίπεδο γύρω από τον οβελιαίο </a:t>
            </a:r>
            <a:r>
              <a:rPr lang="el-GR" dirty="0" smtClean="0"/>
              <a:t>άξονα.</a:t>
            </a:r>
            <a:endParaRPr lang="el-GR" dirty="0"/>
          </a:p>
          <a:p>
            <a:r>
              <a:rPr lang="el-GR" dirty="0"/>
              <a:t>Στα υγιή άτομα, η τροχιά της κίνησης της απαγωγής είναι </a:t>
            </a:r>
            <a:r>
              <a:rPr lang="el-GR" dirty="0" smtClean="0"/>
              <a:t>120</a:t>
            </a:r>
            <a:r>
              <a:rPr lang="el-GR" baseline="30000" dirty="0" smtClean="0"/>
              <a:t>ο</a:t>
            </a:r>
            <a:r>
              <a:rPr lang="el-GR" dirty="0" smtClean="0"/>
              <a:t>, αν </a:t>
            </a:r>
            <a:r>
              <a:rPr lang="el-GR" dirty="0"/>
              <a:t>και αναφέρονται διάφοροι </a:t>
            </a:r>
            <a:r>
              <a:rPr lang="el-GR" dirty="0" smtClean="0"/>
              <a:t>αριθμοί.</a:t>
            </a:r>
            <a:endParaRPr lang="el-GR" dirty="0"/>
          </a:p>
          <a:p>
            <a:r>
              <a:rPr lang="el-GR" dirty="0"/>
              <a:t>Η απαγωγή φυσιολογικά συνοδεύεται από την έξω </a:t>
            </a:r>
            <a:r>
              <a:rPr lang="el-GR" dirty="0" smtClean="0"/>
              <a:t>στροφή.</a:t>
            </a:r>
            <a:endParaRPr lang="el-GR" dirty="0"/>
          </a:p>
          <a:p>
            <a:r>
              <a:rPr lang="el-GR" dirty="0"/>
              <a:t>Η έξω στροφή αποτρέπει στο μείζον βραχιόνιο όγκωμα να συνθλίψει το περιεχόμενο του υπακρωμιακού </a:t>
            </a:r>
            <a:r>
              <a:rPr lang="el-GR" dirty="0" smtClean="0"/>
              <a:t>χώρου.</a:t>
            </a:r>
            <a:endParaRPr lang="el-GR" dirty="0"/>
          </a:p>
          <a:p>
            <a:r>
              <a:rPr lang="el-GR" dirty="0"/>
              <a:t>Κατά την πλήρη απαγωγή της ωμικής ζώνης, η ωμοπλάτη ταυτόχρονα στρέφεται προς τα άνω κατά ~</a:t>
            </a:r>
            <a:r>
              <a:rPr lang="el-GR" dirty="0" smtClean="0"/>
              <a:t>60</a:t>
            </a:r>
            <a:r>
              <a:rPr lang="el-GR" baseline="30000" dirty="0" smtClean="0"/>
              <a:t>ο</a:t>
            </a:r>
            <a:r>
              <a:rPr lang="el-GR" dirty="0" smtClean="0"/>
              <a:t> . </a:t>
            </a:r>
            <a:endParaRPr lang="el-GR" dirty="0"/>
          </a:p>
          <a:p>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48</a:t>
            </a:fld>
            <a:endParaRPr lang="el-GR" dirty="0">
              <a:solidFill>
                <a:prstClr val="black"/>
              </a:solidFill>
            </a:endParaRPr>
          </a:p>
        </p:txBody>
      </p:sp>
    </p:spTree>
    <p:extLst>
      <p:ext uri="{BB962C8B-B14F-4D97-AF65-F5344CB8AC3E}">
        <p14:creationId xmlns:p14="http://schemas.microsoft.com/office/powerpoint/2010/main" val="31609149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Οστεολογία – Στέρνο </a:t>
            </a:r>
          </a:p>
        </p:txBody>
      </p:sp>
      <p:sp>
        <p:nvSpPr>
          <p:cNvPr id="3" name="Θέση περιεχομένου 2"/>
          <p:cNvSpPr>
            <a:spLocks noGrp="1"/>
          </p:cNvSpPr>
          <p:nvPr>
            <p:ph idx="1"/>
          </p:nvPr>
        </p:nvSpPr>
        <p:spPr>
          <a:xfrm>
            <a:off x="251520" y="1133587"/>
            <a:ext cx="5194920" cy="5040560"/>
          </a:xfrm>
        </p:spPr>
        <p:txBody>
          <a:bodyPr/>
          <a:lstStyle/>
          <a:p>
            <a:pPr>
              <a:lnSpc>
                <a:spcPct val="110000"/>
              </a:lnSpc>
            </a:pPr>
            <a:r>
              <a:rPr lang="el-GR" dirty="0"/>
              <a:t>Στη λαβή του στέρνου υπάρχουν δύο αρθρικές επιφάνειες ωοειδούς σχήματος με τις οποίες συντάσσονται οι </a:t>
            </a:r>
            <a:r>
              <a:rPr lang="el-GR" dirty="0" smtClean="0"/>
              <a:t>κλείδες</a:t>
            </a:r>
            <a:r>
              <a:rPr lang="en-US" dirty="0" smtClean="0"/>
              <a:t>.</a:t>
            </a:r>
            <a:endParaRPr lang="el-GR" dirty="0"/>
          </a:p>
          <a:p>
            <a:pPr>
              <a:lnSpc>
                <a:spcPct val="110000"/>
              </a:lnSpc>
            </a:pPr>
            <a:r>
              <a:rPr lang="el-GR" dirty="0"/>
              <a:t>Οι αρθρικές επιφάνειες για τις πρώτες 2 πλευρές βρίσκονται στα πλάγια της λαβής του </a:t>
            </a:r>
            <a:r>
              <a:rPr lang="el-GR" dirty="0" smtClean="0"/>
              <a:t>στέρνου</a:t>
            </a:r>
            <a:r>
              <a:rPr lang="en-US" dirty="0" smtClean="0"/>
              <a:t>.</a:t>
            </a:r>
            <a:endParaRPr lang="el-GR" dirty="0"/>
          </a:p>
          <a:p>
            <a:pPr>
              <a:lnSpc>
                <a:spcPct val="110000"/>
              </a:lnSpc>
            </a:pPr>
            <a:r>
              <a:rPr lang="el-GR" dirty="0"/>
              <a:t>Η σφαγιτιδική εντομή βρίσκεται στην άνω επιφάνεια της λαβής του στέρνου μεταξύ των αρθρικών επιφανειών της </a:t>
            </a:r>
            <a:r>
              <a:rPr lang="el-GR" dirty="0" smtClean="0"/>
              <a:t>κλείδας</a:t>
            </a:r>
            <a:r>
              <a:rPr lang="en-US" dirty="0" smtClean="0"/>
              <a:t>.</a:t>
            </a:r>
            <a:endParaRPr lang="el-GR" dirty="0"/>
          </a:p>
          <a:p>
            <a:pPr>
              <a:lnSpc>
                <a:spcPct val="110000"/>
              </a:lnSpc>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a:t>
            </a:fld>
            <a:endParaRPr lang="el-GR" dirty="0">
              <a:solidFill>
                <a:prstClr val="black"/>
              </a:solidFill>
            </a:endParaRPr>
          </a:p>
        </p:txBody>
      </p:sp>
      <p:pic>
        <p:nvPicPr>
          <p:cNvPr id="2050" name="Picture 2" descr="File:Gray11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29256" y="1268760"/>
            <a:ext cx="3607240" cy="47702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p:nvPr/>
        </p:nvSpPr>
        <p:spPr>
          <a:xfrm>
            <a:off x="6300192" y="5847655"/>
            <a:ext cx="2397224"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4"/>
              </a:rPr>
              <a:t>Gray115</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a:solidFill>
                  <a:prstClr val="black">
                    <a:lumMod val="65000"/>
                    <a:lumOff val="35000"/>
                  </a:prstClr>
                </a:solidFill>
                <a:latin typeface="Calibri"/>
              </a:rPr>
              <a:t> </a:t>
            </a:r>
            <a:r>
              <a:rPr lang="en-US" sz="1200" dirty="0">
                <a:solidFill>
                  <a:prstClr val="black"/>
                </a:solidFill>
                <a:latin typeface="Calibri"/>
                <a:hlinkClick r:id="rId5" tooltip="User:Pngbot"/>
              </a:rPr>
              <a:t>Pngbot</a:t>
            </a:r>
            <a:r>
              <a:rPr lang="el-GR" sz="1200" dirty="0" smtClean="0">
                <a:solidFill>
                  <a:prstClr val="black">
                    <a:lumMod val="65000"/>
                    <a:lumOff val="35000"/>
                  </a:prstClr>
                </a:solidFill>
                <a:latin typeface="Calibri"/>
              </a:rPr>
              <a:t> διαθέσιμο ως κοινό κτήμα</a:t>
            </a:r>
            <a:endParaRPr lang="en-US" sz="1200" dirty="0">
              <a:solidFill>
                <a:prstClr val="black">
                  <a:lumMod val="65000"/>
                  <a:lumOff val="35000"/>
                </a:prstClr>
              </a:solidFill>
              <a:latin typeface="Calibri"/>
            </a:endParaRPr>
          </a:p>
        </p:txBody>
      </p:sp>
    </p:spTree>
    <p:extLst>
      <p:ext uri="{BB962C8B-B14F-4D97-AF65-F5344CB8AC3E}">
        <p14:creationId xmlns:p14="http://schemas.microsoft.com/office/powerpoint/2010/main" val="42083604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Απαγωγή – Προσαγωγή βραχιονίου</a:t>
            </a:r>
            <a:r>
              <a:rPr lang="en-US" dirty="0"/>
              <a:t> </a:t>
            </a:r>
            <a:r>
              <a:rPr lang="en-US" sz="3600" b="0" dirty="0" smtClean="0"/>
              <a:t>2/</a:t>
            </a:r>
            <a:r>
              <a:rPr lang="el-GR" sz="3600" b="0" dirty="0" smtClean="0"/>
              <a:t>3</a:t>
            </a:r>
            <a:endParaRPr lang="el-GR" dirty="0"/>
          </a:p>
        </p:txBody>
      </p:sp>
      <p:sp>
        <p:nvSpPr>
          <p:cNvPr id="3" name="Θέση περιεχομένου 2"/>
          <p:cNvSpPr>
            <a:spLocks noGrp="1"/>
          </p:cNvSpPr>
          <p:nvPr>
            <p:ph idx="1"/>
          </p:nvPr>
        </p:nvSpPr>
        <p:spPr/>
        <p:txBody>
          <a:bodyPr/>
          <a:lstStyle/>
          <a:p>
            <a:r>
              <a:rPr lang="el-GR" dirty="0"/>
              <a:t>Αρθροκινηματικά, η κυρτή αρθρική επιφάνεια της κεφαλής του βραχιονίου κυλίει προς τα άνω και ταυτόχρονα ολισθαίνει προς τα </a:t>
            </a:r>
            <a:r>
              <a:rPr lang="el-GR" dirty="0" smtClean="0"/>
              <a:t>κάτω</a:t>
            </a:r>
            <a:r>
              <a:rPr lang="en-US" dirty="0" smtClean="0"/>
              <a:t>.</a:t>
            </a:r>
            <a:endParaRPr lang="el-GR" dirty="0"/>
          </a:p>
          <a:p>
            <a:r>
              <a:rPr lang="el-GR" dirty="0"/>
              <a:t>Η κύλιση-ολίσθηση της κεφαλής γίνεται κατά μήκος ή πλησίον της επιμήκους διαμέτρου της </a:t>
            </a:r>
            <a:r>
              <a:rPr lang="el-GR" dirty="0" smtClean="0"/>
              <a:t>ωμογλήνης</a:t>
            </a:r>
            <a:r>
              <a:rPr lang="en-US" dirty="0" smtClean="0"/>
              <a:t>.</a:t>
            </a:r>
            <a:endParaRPr lang="el-GR" dirty="0"/>
          </a:p>
          <a:p>
            <a:r>
              <a:rPr lang="el-GR" dirty="0"/>
              <a:t>Κατά την προσαγωγή, συμβαίνουν τα </a:t>
            </a:r>
            <a:r>
              <a:rPr lang="el-GR" dirty="0" smtClean="0"/>
              <a:t>αντίθετα</a:t>
            </a:r>
            <a:r>
              <a:rPr lang="en-US" dirty="0" smtClean="0"/>
              <a:t>.</a:t>
            </a:r>
            <a:endParaRPr lang="el-GR" dirty="0"/>
          </a:p>
          <a:p>
            <a:r>
              <a:rPr lang="el-GR" dirty="0"/>
              <a:t>Ο υπερακάνθιος, μέρος του οποίου καταφύεται στον αρθρικό θύλακο, έλκει τον άνω αρθρικό θύλακο έτσι ώστε αυτός να μη συνθληβεί μεταξύ της κεφαλής και του </a:t>
            </a:r>
            <a:r>
              <a:rPr lang="el-GR" dirty="0" smtClean="0"/>
              <a:t>ακρωμίου</a:t>
            </a:r>
            <a:r>
              <a:rPr lang="en-US" dirty="0" smtClean="0"/>
              <a:t>.</a:t>
            </a:r>
            <a:endParaRPr lang="el-GR" dirty="0"/>
          </a:p>
          <a:p>
            <a:r>
              <a:rPr lang="el-GR" dirty="0"/>
              <a:t>Καθώς συνεχίζεται η απαγωγή, η κεφαλή του βραχιονίου ξεδιπλώνει και διατείνει το μασχαλιαίο </a:t>
            </a:r>
            <a:r>
              <a:rPr lang="el-GR" dirty="0" smtClean="0"/>
              <a:t>«σακουλάκι»</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49</a:t>
            </a:fld>
            <a:endParaRPr lang="el-GR" dirty="0">
              <a:solidFill>
                <a:prstClr val="black"/>
              </a:solidFill>
            </a:endParaRPr>
          </a:p>
        </p:txBody>
      </p:sp>
    </p:spTree>
    <p:extLst>
      <p:ext uri="{BB962C8B-B14F-4D97-AF65-F5344CB8AC3E}">
        <p14:creationId xmlns:p14="http://schemas.microsoft.com/office/powerpoint/2010/main" val="15509260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Απαγωγή – Προσαγωγή βραχιονίου</a:t>
            </a:r>
            <a:r>
              <a:rPr lang="en-US" dirty="0"/>
              <a:t> </a:t>
            </a:r>
            <a:r>
              <a:rPr lang="el-GR" sz="3600" b="0" dirty="0" smtClean="0"/>
              <a:t>3</a:t>
            </a:r>
            <a:r>
              <a:rPr lang="en-US" sz="3600" b="0" dirty="0" smtClean="0"/>
              <a:t>/</a:t>
            </a:r>
            <a:r>
              <a:rPr lang="el-GR" sz="3600" b="0" dirty="0" smtClean="0"/>
              <a:t>3</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50</a:t>
            </a:fld>
            <a:endParaRPr lang="el-GR" dirty="0">
              <a:solidFill>
                <a:prstClr val="black"/>
              </a:solidFill>
            </a:endParaRPr>
          </a:p>
        </p:txBody>
      </p:sp>
      <p:pic>
        <p:nvPicPr>
          <p:cNvPr id="19458" name="Picture 2" descr="File:Shoulder motion with rotator cuff (supraspinatus).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883702" y="1700808"/>
            <a:ext cx="5376596" cy="40324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2699792" y="5877272"/>
            <a:ext cx="3744416"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Shoulder motion with rotator cuff (supraspinatus</a:t>
            </a:r>
            <a:r>
              <a:rPr lang="en-US" sz="1200" dirty="0" smtClean="0">
                <a:solidFill>
                  <a:prstClr val="black"/>
                </a:solidFill>
                <a:latin typeface="Calibri"/>
                <a:hlinkClick r:id="rId4"/>
              </a:rPr>
              <a:t>)</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a:t>
            </a:r>
            <a:r>
              <a:rPr lang="en-US" sz="1200" dirty="0" smtClean="0">
                <a:solidFill>
                  <a:prstClr val="black"/>
                </a:solidFill>
                <a:latin typeface="Calibri"/>
                <a:hlinkClick r:id="rId5"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 3.0</a:t>
            </a:r>
            <a:endParaRPr lang="en-US" sz="1200" dirty="0">
              <a:solidFill>
                <a:prstClr val="black"/>
              </a:solidFill>
              <a:latin typeface="Calibri"/>
            </a:endParaRPr>
          </a:p>
        </p:txBody>
      </p:sp>
    </p:spTree>
    <p:extLst>
      <p:ext uri="{BB962C8B-B14F-4D97-AF65-F5344CB8AC3E}">
        <p14:creationId xmlns:p14="http://schemas.microsoft.com/office/powerpoint/2010/main" val="15930602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Κάμψη – Έκταση </a:t>
            </a:r>
            <a:r>
              <a:rPr lang="el-GR" dirty="0" smtClean="0"/>
              <a:t>βραχιονίου </a:t>
            </a:r>
            <a:r>
              <a:rPr lang="el-GR" sz="3200" b="0" dirty="0" smtClean="0"/>
              <a:t>1/2</a:t>
            </a:r>
            <a:endParaRPr lang="el-GR" sz="3200" b="0" dirty="0"/>
          </a:p>
        </p:txBody>
      </p:sp>
      <p:sp>
        <p:nvSpPr>
          <p:cNvPr id="3" name="Θέση περιεχομένου 2"/>
          <p:cNvSpPr>
            <a:spLocks noGrp="1"/>
          </p:cNvSpPr>
          <p:nvPr>
            <p:ph idx="1"/>
          </p:nvPr>
        </p:nvSpPr>
        <p:spPr>
          <a:xfrm>
            <a:off x="457200" y="1196752"/>
            <a:ext cx="8291264" cy="5472608"/>
          </a:xfrm>
        </p:spPr>
        <p:txBody>
          <a:bodyPr>
            <a:normAutofit fontScale="92500" lnSpcReduction="10000"/>
          </a:bodyPr>
          <a:lstStyle/>
          <a:p>
            <a:r>
              <a:rPr lang="el-GR" dirty="0"/>
              <a:t>Η κάμψη – έκταση ορίζεται η κίνηση του βραχιονίου σε σχεδόν οβελιαίο επίπεδο γύρω από τον σχεδόν εγκάρσιο </a:t>
            </a:r>
            <a:r>
              <a:rPr lang="el-GR" dirty="0" smtClean="0"/>
              <a:t>άξονα.</a:t>
            </a:r>
            <a:endParaRPr lang="el-GR" dirty="0"/>
          </a:p>
          <a:p>
            <a:r>
              <a:rPr lang="el-GR" dirty="0"/>
              <a:t>Ενεργητική κάμψη = </a:t>
            </a:r>
            <a:r>
              <a:rPr lang="el-GR" dirty="0" smtClean="0"/>
              <a:t>60</a:t>
            </a:r>
            <a:r>
              <a:rPr lang="el-GR" baseline="30000" dirty="0" smtClean="0"/>
              <a:t>ο</a:t>
            </a:r>
            <a:r>
              <a:rPr lang="el-GR" dirty="0" smtClean="0"/>
              <a:t>.</a:t>
            </a:r>
            <a:endParaRPr lang="el-GR" dirty="0"/>
          </a:p>
          <a:p>
            <a:r>
              <a:rPr lang="el-GR" dirty="0"/>
              <a:t>Παθητική κάμψη = έως </a:t>
            </a:r>
            <a:r>
              <a:rPr lang="el-GR" dirty="0" smtClean="0"/>
              <a:t>120</a:t>
            </a:r>
            <a:r>
              <a:rPr lang="el-GR" baseline="30000" dirty="0" smtClean="0"/>
              <a:t>ο</a:t>
            </a:r>
            <a:r>
              <a:rPr lang="el-GR" dirty="0" smtClean="0"/>
              <a:t>.</a:t>
            </a:r>
            <a:endParaRPr lang="el-GR" dirty="0"/>
          </a:p>
          <a:p>
            <a:r>
              <a:rPr lang="el-GR" dirty="0"/>
              <a:t>Ενεργητική έκταση = έως </a:t>
            </a:r>
            <a:r>
              <a:rPr lang="el-GR" dirty="0" smtClean="0"/>
              <a:t>60</a:t>
            </a:r>
            <a:r>
              <a:rPr lang="el-GR" baseline="30000" dirty="0" smtClean="0"/>
              <a:t>ο</a:t>
            </a:r>
            <a:r>
              <a:rPr lang="el-GR" dirty="0" smtClean="0"/>
              <a:t>.</a:t>
            </a:r>
            <a:endParaRPr lang="el-GR" dirty="0"/>
          </a:p>
          <a:p>
            <a:r>
              <a:rPr lang="el-GR" dirty="0"/>
              <a:t>Παθητική έκταση = έως </a:t>
            </a:r>
            <a:r>
              <a:rPr lang="el-GR" dirty="0" smtClean="0"/>
              <a:t>80</a:t>
            </a:r>
            <a:r>
              <a:rPr lang="el-GR" baseline="30000" dirty="0" smtClean="0"/>
              <a:t>ο</a:t>
            </a:r>
            <a:r>
              <a:rPr lang="el-GR" dirty="0" smtClean="0"/>
              <a:t>. </a:t>
            </a:r>
            <a:endParaRPr lang="el-GR" dirty="0"/>
          </a:p>
          <a:p>
            <a:r>
              <a:rPr lang="el-GR" dirty="0"/>
              <a:t>Η μεγάλη τροχιά της έκτασης οφείλεται στην πρόσθια κλίση της </a:t>
            </a:r>
            <a:r>
              <a:rPr lang="el-GR" dirty="0" smtClean="0"/>
              <a:t>ωμοπλάτης.</a:t>
            </a:r>
            <a:endParaRPr lang="el-GR" dirty="0"/>
          </a:p>
          <a:p>
            <a:r>
              <a:rPr lang="el-GR" dirty="0"/>
              <a:t>Η κάμψη του βραχιονίου συνοδεύεται από έσω </a:t>
            </a:r>
            <a:r>
              <a:rPr lang="el-GR" dirty="0" smtClean="0"/>
              <a:t>στροφή.</a:t>
            </a:r>
            <a:endParaRPr lang="el-GR" dirty="0"/>
          </a:p>
          <a:p>
            <a:r>
              <a:rPr lang="el-GR" dirty="0"/>
              <a:t>Χωρίς την έσω στροφή η τάση των συνδέσμων θα εμπόδιζε την κάμψη του βραχιονίου πέρα των </a:t>
            </a:r>
            <a:r>
              <a:rPr lang="el-GR" dirty="0" smtClean="0"/>
              <a:t>45</a:t>
            </a:r>
            <a:r>
              <a:rPr lang="el-GR" baseline="30000" dirty="0" smtClean="0"/>
              <a:t>ο</a:t>
            </a:r>
            <a:r>
              <a:rPr lang="el-GR" dirty="0" smtClean="0"/>
              <a:t>. </a:t>
            </a:r>
            <a:endParaRPr lang="el-GR" dirty="0"/>
          </a:p>
          <a:p>
            <a:r>
              <a:rPr lang="el-GR" dirty="0"/>
              <a:t>Επομένως, η τάση των συνδέσμων αναγκάζει το βραχιόνιο να στρίψει προς τα </a:t>
            </a:r>
            <a:r>
              <a:rPr lang="el-GR" dirty="0" smtClean="0"/>
              <a:t>έσω.</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51</a:t>
            </a:fld>
            <a:endParaRPr lang="el-GR" dirty="0">
              <a:solidFill>
                <a:prstClr val="black"/>
              </a:solidFill>
            </a:endParaRPr>
          </a:p>
        </p:txBody>
      </p:sp>
    </p:spTree>
    <p:extLst>
      <p:ext uri="{BB962C8B-B14F-4D97-AF65-F5344CB8AC3E}">
        <p14:creationId xmlns:p14="http://schemas.microsoft.com/office/powerpoint/2010/main" val="19335205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Κάμψη – Έκταση βραχιονίου </a:t>
            </a:r>
            <a:r>
              <a:rPr lang="el-GR" sz="3200" b="0" dirty="0" smtClean="0"/>
              <a:t>2/2</a:t>
            </a:r>
            <a:endParaRPr lang="el-GR" dirty="0"/>
          </a:p>
        </p:txBody>
      </p:sp>
      <p:sp>
        <p:nvSpPr>
          <p:cNvPr id="3" name="Θέση περιεχομένου 2"/>
          <p:cNvSpPr>
            <a:spLocks noGrp="1"/>
          </p:cNvSpPr>
          <p:nvPr>
            <p:ph idx="1"/>
          </p:nvPr>
        </p:nvSpPr>
        <p:spPr>
          <a:xfrm>
            <a:off x="457200" y="1916832"/>
            <a:ext cx="8229600" cy="1368152"/>
          </a:xfrm>
        </p:spPr>
        <p:txBody>
          <a:bodyPr/>
          <a:lstStyle/>
          <a:p>
            <a:pPr algn="ctr">
              <a:buFont typeface="Wingdings" panose="05000000000000000000" pitchFamily="2" charset="2"/>
              <a:buChar char="ü"/>
            </a:pPr>
            <a:r>
              <a:rPr lang="el-GR" dirty="0"/>
              <a:t>Αρθροκινηματικά, η κεφαλή του βραχιονίου στις χαμηλές μοίρες </a:t>
            </a:r>
            <a:r>
              <a:rPr lang="el-GR" dirty="0" smtClean="0"/>
              <a:t>συστρέφεται.</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52</a:t>
            </a:fld>
            <a:endParaRPr lang="el-GR" dirty="0">
              <a:solidFill>
                <a:prstClr val="black"/>
              </a:solidFill>
            </a:endParaRPr>
          </a:p>
        </p:txBody>
      </p:sp>
    </p:spTree>
    <p:extLst>
      <p:ext uri="{BB962C8B-B14F-4D97-AF65-F5344CB8AC3E}">
        <p14:creationId xmlns:p14="http://schemas.microsoft.com/office/powerpoint/2010/main" val="39329254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Έσω – Έξω στροφή </a:t>
            </a:r>
            <a:r>
              <a:rPr lang="el-GR" dirty="0" smtClean="0"/>
              <a:t>βραχιονίου </a:t>
            </a:r>
            <a:r>
              <a:rPr lang="el-GR" sz="3200" b="0" dirty="0" smtClean="0"/>
              <a:t>1/2</a:t>
            </a:r>
            <a:endParaRPr lang="el-GR" sz="3200" b="0" dirty="0"/>
          </a:p>
        </p:txBody>
      </p:sp>
      <p:sp>
        <p:nvSpPr>
          <p:cNvPr id="3" name="Θέση περιεχομένου 2"/>
          <p:cNvSpPr>
            <a:spLocks noGrp="1"/>
          </p:cNvSpPr>
          <p:nvPr>
            <p:ph idx="1"/>
          </p:nvPr>
        </p:nvSpPr>
        <p:spPr>
          <a:xfrm>
            <a:off x="457200" y="1196752"/>
            <a:ext cx="8507288" cy="5616624"/>
          </a:xfrm>
        </p:spPr>
        <p:txBody>
          <a:bodyPr>
            <a:normAutofit/>
          </a:bodyPr>
          <a:lstStyle/>
          <a:p>
            <a:r>
              <a:rPr lang="el-GR" sz="2200" dirty="0"/>
              <a:t>Στην ανατομική θέση, η έσω-έξω στροφή του βραχιονίου ορίζονται ως κινήσεις που γίνονται στο εγκάρσιο επίπεδο γύρω από τον κατακόρυφο </a:t>
            </a:r>
            <a:r>
              <a:rPr lang="el-GR" sz="2200" dirty="0" smtClean="0"/>
              <a:t>άξονα</a:t>
            </a:r>
            <a:r>
              <a:rPr lang="en-US" sz="2200" dirty="0" smtClean="0"/>
              <a:t>.</a:t>
            </a:r>
            <a:endParaRPr lang="el-GR" sz="2200" dirty="0"/>
          </a:p>
          <a:p>
            <a:r>
              <a:rPr lang="el-GR" sz="2200" dirty="0"/>
              <a:t>Στην ανατομική θέση με σταθεροποιημένη την ωμοπλάτη:</a:t>
            </a:r>
          </a:p>
          <a:p>
            <a:pPr lvl="1">
              <a:spcBef>
                <a:spcPts val="1200"/>
              </a:spcBef>
            </a:pPr>
            <a:r>
              <a:rPr lang="el-GR" dirty="0"/>
              <a:t>Έξω στροφή = ~</a:t>
            </a:r>
            <a:r>
              <a:rPr lang="el-GR" dirty="0" smtClean="0"/>
              <a:t>50</a:t>
            </a:r>
            <a:r>
              <a:rPr lang="el-GR" baseline="30000" dirty="0" smtClean="0"/>
              <a:t>ο</a:t>
            </a:r>
            <a:r>
              <a:rPr lang="el-GR" dirty="0" smtClean="0"/>
              <a:t> </a:t>
            </a:r>
            <a:endParaRPr lang="el-GR" dirty="0"/>
          </a:p>
          <a:p>
            <a:pPr lvl="1">
              <a:spcBef>
                <a:spcPts val="1200"/>
              </a:spcBef>
            </a:pPr>
            <a:r>
              <a:rPr lang="el-GR" dirty="0"/>
              <a:t>Έσω στροφή = ~</a:t>
            </a:r>
            <a:r>
              <a:rPr lang="el-GR" dirty="0" smtClean="0"/>
              <a:t>50</a:t>
            </a:r>
            <a:r>
              <a:rPr lang="el-GR" baseline="30000" dirty="0" smtClean="0"/>
              <a:t>ο</a:t>
            </a:r>
            <a:r>
              <a:rPr lang="el-GR" dirty="0" smtClean="0"/>
              <a:t> </a:t>
            </a:r>
            <a:endParaRPr lang="el-GR" dirty="0"/>
          </a:p>
          <a:p>
            <a:r>
              <a:rPr lang="el-GR" sz="2200" dirty="0"/>
              <a:t>Χωρίς σταθεροποίηση της ωμοπλάτης:</a:t>
            </a:r>
          </a:p>
          <a:p>
            <a:pPr lvl="1">
              <a:spcBef>
                <a:spcPts val="1200"/>
              </a:spcBef>
            </a:pPr>
            <a:r>
              <a:rPr lang="el-GR" dirty="0"/>
              <a:t>Έξω στροφή = ~</a:t>
            </a:r>
            <a:r>
              <a:rPr lang="el-GR" dirty="0" smtClean="0"/>
              <a:t>60</a:t>
            </a:r>
            <a:r>
              <a:rPr lang="el-GR" baseline="30000" dirty="0" smtClean="0"/>
              <a:t>ο</a:t>
            </a:r>
            <a:r>
              <a:rPr lang="el-GR" dirty="0" smtClean="0"/>
              <a:t>  </a:t>
            </a:r>
            <a:r>
              <a:rPr lang="el-GR" dirty="0"/>
              <a:t>– </a:t>
            </a:r>
            <a:r>
              <a:rPr lang="el-GR" dirty="0" smtClean="0"/>
              <a:t>70</a:t>
            </a:r>
            <a:r>
              <a:rPr lang="el-GR" baseline="30000" dirty="0" smtClean="0"/>
              <a:t>ο</a:t>
            </a:r>
            <a:r>
              <a:rPr lang="el-GR" dirty="0" smtClean="0"/>
              <a:t>  </a:t>
            </a:r>
            <a:endParaRPr lang="el-GR" dirty="0"/>
          </a:p>
          <a:p>
            <a:pPr lvl="1">
              <a:spcBef>
                <a:spcPts val="1200"/>
              </a:spcBef>
            </a:pPr>
            <a:r>
              <a:rPr lang="el-GR" dirty="0"/>
              <a:t>Έσω στροφή = ~</a:t>
            </a:r>
            <a:r>
              <a:rPr lang="el-GR" dirty="0" smtClean="0"/>
              <a:t>75</a:t>
            </a:r>
            <a:r>
              <a:rPr lang="el-GR" baseline="30000" dirty="0" smtClean="0"/>
              <a:t>ο</a:t>
            </a:r>
            <a:r>
              <a:rPr lang="el-GR" dirty="0" smtClean="0"/>
              <a:t>  </a:t>
            </a:r>
            <a:r>
              <a:rPr lang="el-GR" dirty="0"/>
              <a:t>– </a:t>
            </a:r>
            <a:r>
              <a:rPr lang="el-GR" dirty="0" smtClean="0"/>
              <a:t>85</a:t>
            </a:r>
            <a:r>
              <a:rPr lang="el-GR" baseline="30000" dirty="0" smtClean="0"/>
              <a:t>ο</a:t>
            </a:r>
            <a:r>
              <a:rPr lang="el-GR" dirty="0" smtClean="0"/>
              <a:t>  </a:t>
            </a:r>
            <a:endParaRPr lang="el-GR" dirty="0"/>
          </a:p>
          <a:p>
            <a:r>
              <a:rPr lang="el-GR" sz="2200" dirty="0"/>
              <a:t>Στην θέση απαγωγής </a:t>
            </a:r>
            <a:r>
              <a:rPr lang="el-GR" sz="2200" dirty="0" smtClean="0"/>
              <a:t>90</a:t>
            </a:r>
            <a:r>
              <a:rPr lang="el-GR" sz="2200" baseline="30000" dirty="0" smtClean="0"/>
              <a:t>ο</a:t>
            </a:r>
            <a:r>
              <a:rPr lang="el-GR" sz="2200" dirty="0" smtClean="0"/>
              <a:t> :</a:t>
            </a:r>
            <a:endParaRPr lang="el-GR" sz="2200" dirty="0"/>
          </a:p>
          <a:p>
            <a:pPr lvl="1">
              <a:spcBef>
                <a:spcPts val="1200"/>
              </a:spcBef>
            </a:pPr>
            <a:r>
              <a:rPr lang="el-GR" dirty="0"/>
              <a:t>Έξω στροφή = ~ </a:t>
            </a:r>
            <a:r>
              <a:rPr lang="el-GR" dirty="0" smtClean="0"/>
              <a:t>90</a:t>
            </a:r>
            <a:r>
              <a:rPr lang="el-GR" baseline="30000" dirty="0" smtClean="0"/>
              <a:t>ο</a:t>
            </a:r>
            <a:r>
              <a:rPr lang="el-GR" dirty="0" smtClean="0"/>
              <a:t> </a:t>
            </a:r>
            <a:endParaRPr lang="el-GR" dirty="0"/>
          </a:p>
          <a:p>
            <a:pPr lvl="1">
              <a:spcBef>
                <a:spcPts val="1200"/>
              </a:spcBef>
            </a:pPr>
            <a:r>
              <a:rPr lang="el-GR" dirty="0"/>
              <a:t>Έσω στροφή = ~ </a:t>
            </a:r>
            <a:r>
              <a:rPr lang="el-GR" dirty="0" smtClean="0"/>
              <a:t>90</a:t>
            </a:r>
            <a:r>
              <a:rPr lang="el-GR" baseline="30000" dirty="0" smtClean="0"/>
              <a:t>ο</a:t>
            </a:r>
            <a:r>
              <a:rPr lang="el-GR" dirty="0" smtClean="0"/>
              <a:t>  </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53</a:t>
            </a:fld>
            <a:endParaRPr lang="el-GR" dirty="0">
              <a:solidFill>
                <a:prstClr val="black"/>
              </a:solidFill>
            </a:endParaRPr>
          </a:p>
        </p:txBody>
      </p:sp>
    </p:spTree>
    <p:extLst>
      <p:ext uri="{BB962C8B-B14F-4D97-AF65-F5344CB8AC3E}">
        <p14:creationId xmlns:p14="http://schemas.microsoft.com/office/powerpoint/2010/main" val="5349176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Έσω – Έξω στροφή βραχιονίου </a:t>
            </a:r>
            <a:r>
              <a:rPr lang="el-GR" sz="3200" b="0" dirty="0" smtClean="0"/>
              <a:t>2/2</a:t>
            </a:r>
            <a:endParaRPr lang="el-GR" dirty="0"/>
          </a:p>
        </p:txBody>
      </p:sp>
      <p:sp>
        <p:nvSpPr>
          <p:cNvPr id="3" name="Θέση περιεχομένου 2"/>
          <p:cNvSpPr>
            <a:spLocks noGrp="1"/>
          </p:cNvSpPr>
          <p:nvPr>
            <p:ph idx="1"/>
          </p:nvPr>
        </p:nvSpPr>
        <p:spPr>
          <a:xfrm>
            <a:off x="457200" y="1196752"/>
            <a:ext cx="8229600" cy="2808312"/>
          </a:xfrm>
        </p:spPr>
        <p:txBody>
          <a:bodyPr>
            <a:normAutofit lnSpcReduction="10000"/>
          </a:bodyPr>
          <a:lstStyle/>
          <a:p>
            <a:pPr>
              <a:lnSpc>
                <a:spcPct val="110000"/>
              </a:lnSpc>
            </a:pPr>
            <a:r>
              <a:rPr lang="el-GR" dirty="0" err="1" smtClean="0"/>
              <a:t>Αρθροκινηματικά</a:t>
            </a:r>
            <a:r>
              <a:rPr lang="el-GR" dirty="0"/>
              <a:t>, </a:t>
            </a:r>
            <a:r>
              <a:rPr lang="el-GR" dirty="0" smtClean="0"/>
              <a:t>κατά την έσω στροφή, η </a:t>
            </a:r>
            <a:r>
              <a:rPr lang="el-GR" dirty="0"/>
              <a:t>κυρτή αρθρική επιφάνεια της κεφαλής του βραχιονίου κυλίει προς τα εμπρός και ταυτόχρονα ολισθαίνει προς τα </a:t>
            </a:r>
            <a:r>
              <a:rPr lang="el-GR" dirty="0" smtClean="0"/>
              <a:t>πίσω.</a:t>
            </a:r>
            <a:endParaRPr lang="el-GR" dirty="0"/>
          </a:p>
          <a:p>
            <a:pPr>
              <a:lnSpc>
                <a:spcPct val="110000"/>
              </a:lnSpc>
            </a:pPr>
            <a:r>
              <a:rPr lang="el-GR" dirty="0"/>
              <a:t>Η κύλιση-ολίσθηση της κεφαλής γίνεται κατά μήκος ή πλησίον της εγκάρσιας διαμέτρου της </a:t>
            </a:r>
            <a:r>
              <a:rPr lang="el-GR" dirty="0" smtClean="0"/>
              <a:t>ωμογλήνης.</a:t>
            </a:r>
            <a:endParaRPr lang="el-GR" dirty="0"/>
          </a:p>
          <a:p>
            <a:pPr>
              <a:lnSpc>
                <a:spcPct val="110000"/>
              </a:lnSpc>
            </a:pPr>
            <a:r>
              <a:rPr lang="el-GR" dirty="0"/>
              <a:t>Κατά την </a:t>
            </a:r>
            <a:r>
              <a:rPr lang="el-GR" dirty="0" smtClean="0"/>
              <a:t>έξω στροφή, </a:t>
            </a:r>
            <a:r>
              <a:rPr lang="el-GR" dirty="0"/>
              <a:t>συμβαίνουν τα </a:t>
            </a:r>
            <a:r>
              <a:rPr lang="el-GR" dirty="0" smtClean="0"/>
              <a:t>αντίθετα.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54</a:t>
            </a:fld>
            <a:endParaRPr lang="el-GR" dirty="0">
              <a:solidFill>
                <a:prstClr val="black"/>
              </a:solidFill>
            </a:endParaRPr>
          </a:p>
        </p:txBody>
      </p:sp>
    </p:spTree>
    <p:extLst>
      <p:ext uri="{BB962C8B-B14F-4D97-AF65-F5344CB8AC3E}">
        <p14:creationId xmlns:p14="http://schemas.microsoft.com/office/powerpoint/2010/main" val="30290612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Έσω – έξω στροφή βραχιονίου</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55</a:t>
            </a:fld>
            <a:endParaRPr lang="el-GR" dirty="0">
              <a:solidFill>
                <a:prstClr val="black"/>
              </a:solidFill>
            </a:endParaRPr>
          </a:p>
        </p:txBody>
      </p:sp>
      <p:pic>
        <p:nvPicPr>
          <p:cNvPr id="21506" name="Picture 2" descr="File:Shoudler external rotator - infraspinatus and teres minor2.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99992" y="1772815"/>
            <a:ext cx="4464496" cy="33483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508" name="Picture 4" descr="File:Shoulder muscle - force couple of rotator cuff.gif"/>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251520" y="1793376"/>
            <a:ext cx="4032447" cy="30243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593811" y="4998367"/>
            <a:ext cx="3347864"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5"/>
              </a:rPr>
              <a:t>Shoulder muscle - force couple of rotator </a:t>
            </a:r>
            <a:r>
              <a:rPr lang="en-US" sz="1200" dirty="0" smtClean="0">
                <a:solidFill>
                  <a:prstClr val="black"/>
                </a:solidFill>
                <a:latin typeface="Calibri"/>
                <a:hlinkClick r:id="rId5"/>
              </a:rPr>
              <a:t>cuff</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6" tooltip="User:Was a bee"/>
              </a:rPr>
              <a:t>Was a </a:t>
            </a:r>
            <a:r>
              <a:rPr lang="en-US" sz="1200" dirty="0" smtClean="0">
                <a:solidFill>
                  <a:prstClr val="black"/>
                </a:solidFill>
                <a:latin typeface="Calibri"/>
                <a:hlinkClick r:id="rId6"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7"/>
              </a:rPr>
              <a:t>CC BY 3.0</a:t>
            </a:r>
            <a:endParaRPr lang="en-US" sz="1200" dirty="0">
              <a:solidFill>
                <a:prstClr val="black"/>
              </a:solidFill>
              <a:latin typeface="Calibri"/>
            </a:endParaRPr>
          </a:p>
        </p:txBody>
      </p:sp>
      <p:sp>
        <p:nvSpPr>
          <p:cNvPr id="9" name="Rectangle 7"/>
          <p:cNvSpPr/>
          <p:nvPr/>
        </p:nvSpPr>
        <p:spPr>
          <a:xfrm>
            <a:off x="4923166" y="5249743"/>
            <a:ext cx="3618148"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8"/>
              </a:rPr>
              <a:t>Shoudler external rotator - infraspinatus and teres </a:t>
            </a:r>
            <a:r>
              <a:rPr lang="en-US" sz="1200" dirty="0" smtClean="0">
                <a:solidFill>
                  <a:prstClr val="black"/>
                </a:solidFill>
                <a:latin typeface="Calibri"/>
                <a:hlinkClick r:id="rId8"/>
              </a:rPr>
              <a:t>minor2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6" tooltip="User:Was a bee"/>
              </a:rPr>
              <a:t>Was a </a:t>
            </a:r>
            <a:r>
              <a:rPr lang="en-US" sz="1200" dirty="0" smtClean="0">
                <a:solidFill>
                  <a:prstClr val="black"/>
                </a:solidFill>
                <a:latin typeface="Calibri"/>
                <a:hlinkClick r:id="rId6"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7"/>
              </a:rPr>
              <a:t>CC BY 3.0</a:t>
            </a:r>
            <a:endParaRPr lang="en-US" sz="1200" dirty="0">
              <a:solidFill>
                <a:prstClr val="black"/>
              </a:solidFill>
              <a:latin typeface="Calibri"/>
            </a:endParaRPr>
          </a:p>
        </p:txBody>
      </p:sp>
    </p:spTree>
    <p:extLst>
      <p:ext uri="{BB962C8B-B14F-4D97-AF65-F5344CB8AC3E}">
        <p14:creationId xmlns:p14="http://schemas.microsoft.com/office/powerpoint/2010/main" val="26634727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Απαγωγή – Ωμοβραχιόνιος  </a:t>
            </a:r>
            <a:r>
              <a:rPr lang="el-GR" dirty="0" smtClean="0"/>
              <a:t>ρυθμός </a:t>
            </a:r>
            <a:r>
              <a:rPr lang="el-GR" sz="3600" b="0" dirty="0" smtClean="0"/>
              <a:t>1/</a:t>
            </a:r>
            <a:r>
              <a:rPr lang="en-US" sz="3600" b="0" dirty="0" smtClean="0"/>
              <a:t>4</a:t>
            </a:r>
            <a:r>
              <a:rPr lang="el-GR" sz="3600" b="0" dirty="0" smtClean="0"/>
              <a:t> </a:t>
            </a:r>
            <a:endParaRPr lang="el-GR" sz="3600" b="0" dirty="0"/>
          </a:p>
        </p:txBody>
      </p:sp>
      <p:sp>
        <p:nvSpPr>
          <p:cNvPr id="3" name="Θέση περιεχομένου 2"/>
          <p:cNvSpPr>
            <a:spLocks noGrp="1"/>
          </p:cNvSpPr>
          <p:nvPr>
            <p:ph idx="1"/>
          </p:nvPr>
        </p:nvSpPr>
        <p:spPr>
          <a:xfrm>
            <a:off x="457200" y="1196752"/>
            <a:ext cx="8291264" cy="5472608"/>
          </a:xfrm>
        </p:spPr>
        <p:txBody>
          <a:bodyPr>
            <a:normAutofit/>
          </a:bodyPr>
          <a:lstStyle/>
          <a:p>
            <a:pPr>
              <a:lnSpc>
                <a:spcPct val="110000"/>
              </a:lnSpc>
            </a:pPr>
            <a:r>
              <a:rPr lang="el-GR" sz="2200" dirty="0"/>
              <a:t>Σε υγιείς ώμους υπάρχει ένας φυσιολογικός συντονισμός ή ρυθμός μεταξύ της απαγωγής του βραχιονίου και της στροφής της ωμοπλάτης προς τα </a:t>
            </a:r>
            <a:r>
              <a:rPr lang="el-GR" sz="2200" dirty="0" smtClean="0"/>
              <a:t>άνω. </a:t>
            </a:r>
            <a:endParaRPr lang="el-GR" sz="2200" dirty="0"/>
          </a:p>
          <a:p>
            <a:pPr>
              <a:lnSpc>
                <a:spcPct val="110000"/>
              </a:lnSpc>
            </a:pPr>
            <a:r>
              <a:rPr lang="el-GR" sz="2200" dirty="0"/>
              <a:t>Η πλέον γνωστή κινηματική μελέτη της </a:t>
            </a:r>
            <a:r>
              <a:rPr lang="el-GR" sz="2200" dirty="0" smtClean="0"/>
              <a:t>απαγωγής </a:t>
            </a:r>
            <a:r>
              <a:rPr lang="el-GR" sz="2200" dirty="0"/>
              <a:t>της ωμικής ζώνης στο μετωπιαίο επίπεδο είναι αυτή </a:t>
            </a:r>
            <a:r>
              <a:rPr lang="el-GR" sz="2200" dirty="0" smtClean="0"/>
              <a:t>του </a:t>
            </a:r>
            <a:r>
              <a:rPr lang="el-GR" sz="2200" b="1" dirty="0" smtClean="0"/>
              <a:t>Inman (</a:t>
            </a:r>
            <a:r>
              <a:rPr lang="el-GR" sz="2200" b="1" dirty="0"/>
              <a:t>1944</a:t>
            </a:r>
            <a:r>
              <a:rPr lang="el-GR" sz="2200" b="1" dirty="0" smtClean="0"/>
              <a:t>)</a:t>
            </a:r>
            <a:r>
              <a:rPr lang="en-US" sz="2200" b="1" dirty="0" smtClean="0"/>
              <a:t>.</a:t>
            </a:r>
            <a:endParaRPr lang="el-GR" sz="2200" b="1" dirty="0"/>
          </a:p>
          <a:p>
            <a:pPr>
              <a:lnSpc>
                <a:spcPct val="110000"/>
              </a:lnSpc>
            </a:pPr>
            <a:r>
              <a:rPr lang="el-GR" sz="2200" dirty="0"/>
              <a:t>Η μελέτη αυτή ανέφερε ότι μετά τις </a:t>
            </a:r>
            <a:r>
              <a:rPr lang="el-GR" sz="2200" dirty="0" smtClean="0"/>
              <a:t>30</a:t>
            </a:r>
            <a:r>
              <a:rPr lang="el-GR" sz="2200" baseline="30000" dirty="0" smtClean="0"/>
              <a:t>ο</a:t>
            </a:r>
            <a:r>
              <a:rPr lang="el-GR" sz="2200" dirty="0" smtClean="0"/>
              <a:t>  </a:t>
            </a:r>
            <a:r>
              <a:rPr lang="el-GR" sz="2200" dirty="0"/>
              <a:t>απαγωγής, η σχέση της κίνησης του βραχιονίου ως προς την ωμοπλάτη είναι </a:t>
            </a:r>
            <a:r>
              <a:rPr lang="el-GR" sz="2200" dirty="0" smtClean="0"/>
              <a:t>2:1.</a:t>
            </a:r>
            <a:endParaRPr lang="el-GR" sz="2200" dirty="0"/>
          </a:p>
          <a:p>
            <a:pPr>
              <a:lnSpc>
                <a:spcPct val="110000"/>
              </a:lnSpc>
            </a:pPr>
            <a:r>
              <a:rPr lang="el-GR" sz="2200" dirty="0"/>
              <a:t>Αυτό σημαίνει ότι για κάθε </a:t>
            </a:r>
            <a:r>
              <a:rPr lang="el-GR" sz="2200" dirty="0" smtClean="0"/>
              <a:t>3</a:t>
            </a:r>
            <a:r>
              <a:rPr lang="el-GR" sz="2200" baseline="30000" dirty="0" smtClean="0"/>
              <a:t>ο</a:t>
            </a:r>
            <a:r>
              <a:rPr lang="el-GR" sz="2200" dirty="0" smtClean="0"/>
              <a:t>  </a:t>
            </a:r>
            <a:r>
              <a:rPr lang="el-GR" sz="2200" dirty="0"/>
              <a:t>απαγωγής, οι </a:t>
            </a:r>
            <a:r>
              <a:rPr lang="el-GR" sz="2200" dirty="0" smtClean="0"/>
              <a:t>2</a:t>
            </a:r>
            <a:r>
              <a:rPr lang="el-GR" sz="2200" baseline="30000" dirty="0" smtClean="0"/>
              <a:t>ο</a:t>
            </a:r>
            <a:r>
              <a:rPr lang="el-GR" sz="2200" dirty="0" smtClean="0"/>
              <a:t>  </a:t>
            </a:r>
            <a:r>
              <a:rPr lang="el-GR" sz="2200" dirty="0"/>
              <a:t>εκτελούνται στο βραχιόνιο και </a:t>
            </a:r>
            <a:r>
              <a:rPr lang="el-GR" sz="2200" dirty="0" smtClean="0"/>
              <a:t>1</a:t>
            </a:r>
            <a:r>
              <a:rPr lang="el-GR" sz="2200" baseline="30000" dirty="0" smtClean="0"/>
              <a:t>ο</a:t>
            </a:r>
            <a:r>
              <a:rPr lang="el-GR" sz="2200" dirty="0" smtClean="0"/>
              <a:t>  </a:t>
            </a:r>
            <a:r>
              <a:rPr lang="el-GR" sz="2200" dirty="0"/>
              <a:t>στην </a:t>
            </a:r>
            <a:r>
              <a:rPr lang="el-GR" sz="2200" dirty="0" smtClean="0"/>
              <a:t>ωμοπλάτη. </a:t>
            </a:r>
            <a:endParaRPr lang="el-GR" sz="2200" dirty="0"/>
          </a:p>
          <a:p>
            <a:pPr>
              <a:lnSpc>
                <a:spcPct val="110000"/>
              </a:lnSpc>
            </a:pPr>
            <a:r>
              <a:rPr lang="el-GR" sz="2200" dirty="0"/>
              <a:t>Οι νεότερες μελέτες έδειξαν ότι η σχέση του βραχιονίου και της ωμοπλάτης δεν είναι σταθερή καθ’ όλη την διάρκεια της </a:t>
            </a:r>
            <a:r>
              <a:rPr lang="el-GR" sz="2200" dirty="0" smtClean="0"/>
              <a:t>απαγωγής.</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56</a:t>
            </a:fld>
            <a:endParaRPr lang="el-GR" dirty="0">
              <a:solidFill>
                <a:prstClr val="black"/>
              </a:solidFill>
            </a:endParaRPr>
          </a:p>
        </p:txBody>
      </p:sp>
    </p:spTree>
    <p:extLst>
      <p:ext uri="{BB962C8B-B14F-4D97-AF65-F5344CB8AC3E}">
        <p14:creationId xmlns:p14="http://schemas.microsoft.com/office/powerpoint/2010/main" val="9574775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Απαγωγή – Ωμοβραχιόνιος  ρυθμός </a:t>
            </a:r>
            <a:r>
              <a:rPr lang="el-GR" sz="3600" b="0" dirty="0" smtClean="0"/>
              <a:t>2/</a:t>
            </a:r>
            <a:r>
              <a:rPr lang="en-US" sz="3600" b="0" dirty="0" smtClean="0"/>
              <a:t>4</a:t>
            </a:r>
            <a:r>
              <a:rPr lang="el-GR" sz="3600" b="0" dirty="0" smtClean="0"/>
              <a:t> </a:t>
            </a:r>
            <a:endParaRPr lang="el-GR" dirty="0"/>
          </a:p>
        </p:txBody>
      </p:sp>
      <p:sp>
        <p:nvSpPr>
          <p:cNvPr id="3" name="Θέση περιεχομένου 2"/>
          <p:cNvSpPr>
            <a:spLocks noGrp="1"/>
          </p:cNvSpPr>
          <p:nvPr>
            <p:ph idx="1"/>
          </p:nvPr>
        </p:nvSpPr>
        <p:spPr/>
        <p:txBody>
          <a:bodyPr/>
          <a:lstStyle/>
          <a:p>
            <a:pPr>
              <a:lnSpc>
                <a:spcPct val="110000"/>
              </a:lnSpc>
            </a:pPr>
            <a:r>
              <a:rPr lang="el-GR" dirty="0"/>
              <a:t>Από τις 20,8</a:t>
            </a:r>
            <a:r>
              <a:rPr lang="el-GR" dirty="0">
                <a:cs typeface="Times New Roman" charset="0"/>
              </a:rPr>
              <a:t>°</a:t>
            </a:r>
            <a:r>
              <a:rPr lang="el-GR" dirty="0"/>
              <a:t> έως τις 81,8</a:t>
            </a:r>
            <a:r>
              <a:rPr lang="el-GR" dirty="0">
                <a:cs typeface="Times New Roman" charset="0"/>
              </a:rPr>
              <a:t>°</a:t>
            </a:r>
            <a:r>
              <a:rPr lang="el-GR" dirty="0"/>
              <a:t> ανύψωσης στο επίπεδο της ωμοπλάτης το πιο συχνό πρότυπο κίνησης του βραχιονίου σε σχέση με την κίνηση της ωμοπλάτης είναι </a:t>
            </a:r>
            <a:r>
              <a:rPr lang="el-GR" dirty="0" smtClean="0"/>
              <a:t>3,29:1.</a:t>
            </a:r>
            <a:endParaRPr lang="el-GR" dirty="0"/>
          </a:p>
          <a:p>
            <a:pPr>
              <a:lnSpc>
                <a:spcPct val="110000"/>
              </a:lnSpc>
            </a:pPr>
            <a:r>
              <a:rPr lang="el-GR" dirty="0"/>
              <a:t>Η σχέση αυτή μειώνεται σε 1,71</a:t>
            </a:r>
            <a:r>
              <a:rPr lang="el-GR" dirty="0">
                <a:cs typeface="Times New Roman" charset="0"/>
              </a:rPr>
              <a:t>:1</a:t>
            </a:r>
            <a:r>
              <a:rPr lang="el-GR" dirty="0"/>
              <a:t> μεταξύ 81,8</a:t>
            </a:r>
            <a:r>
              <a:rPr lang="el-GR" dirty="0">
                <a:cs typeface="Times New Roman" charset="0"/>
              </a:rPr>
              <a:t>°</a:t>
            </a:r>
            <a:r>
              <a:rPr lang="el-GR" dirty="0"/>
              <a:t> και 139,1</a:t>
            </a:r>
            <a:r>
              <a:rPr lang="el-GR" dirty="0" smtClean="0">
                <a:cs typeface="Times New Roman" charset="0"/>
              </a:rPr>
              <a:t>° .</a:t>
            </a:r>
            <a:endParaRPr lang="el-GR" dirty="0">
              <a:cs typeface="Times New Roman" charset="0"/>
            </a:endParaRPr>
          </a:p>
          <a:p>
            <a:pPr>
              <a:lnSpc>
                <a:spcPct val="110000"/>
              </a:lnSpc>
            </a:pPr>
            <a:r>
              <a:rPr lang="el-GR" dirty="0"/>
              <a:t>Από τις 140</a:t>
            </a:r>
            <a:r>
              <a:rPr lang="el-GR" baseline="30000" dirty="0"/>
              <a:t>ο</a:t>
            </a:r>
            <a:r>
              <a:rPr lang="el-GR" dirty="0"/>
              <a:t> – 180</a:t>
            </a:r>
            <a:r>
              <a:rPr lang="el-GR" baseline="30000" dirty="0"/>
              <a:t>ο</a:t>
            </a:r>
            <a:r>
              <a:rPr lang="el-GR" dirty="0"/>
              <a:t> , η αναλογία κίνησης γληνοβραχιονίου και ωμοπλάτης είναι 4,49:1, υποδεικνύοντας μεγαλύτερη κίνηση στην γληνοβραχιόνιο </a:t>
            </a:r>
            <a:r>
              <a:rPr lang="el-GR" dirty="0" smtClean="0"/>
              <a:t>άρθρωση.</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57</a:t>
            </a:fld>
            <a:endParaRPr lang="el-GR" dirty="0">
              <a:solidFill>
                <a:prstClr val="black"/>
              </a:solidFill>
            </a:endParaRPr>
          </a:p>
        </p:txBody>
      </p:sp>
    </p:spTree>
    <p:extLst>
      <p:ext uri="{BB962C8B-B14F-4D97-AF65-F5344CB8AC3E}">
        <p14:creationId xmlns:p14="http://schemas.microsoft.com/office/powerpoint/2010/main" val="11236091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Απαγωγή – Ωμοβραχιόνιος  ρυθμός </a:t>
            </a:r>
            <a:r>
              <a:rPr lang="el-GR" sz="3600" b="0" dirty="0" smtClean="0"/>
              <a:t>3/</a:t>
            </a:r>
            <a:r>
              <a:rPr lang="en-US" sz="3600" b="0" dirty="0" smtClean="0"/>
              <a:t>4</a:t>
            </a:r>
            <a:r>
              <a:rPr lang="el-GR" sz="3600" b="0" dirty="0" smtClean="0"/>
              <a:t> </a:t>
            </a:r>
            <a:endParaRPr lang="el-GR" dirty="0"/>
          </a:p>
        </p:txBody>
      </p:sp>
      <p:sp>
        <p:nvSpPr>
          <p:cNvPr id="3" name="Θέση περιεχομένου 2"/>
          <p:cNvSpPr>
            <a:spLocks noGrp="1"/>
          </p:cNvSpPr>
          <p:nvPr>
            <p:ph idx="1"/>
          </p:nvPr>
        </p:nvSpPr>
        <p:spPr/>
        <p:txBody>
          <a:bodyPr/>
          <a:lstStyle/>
          <a:p>
            <a:r>
              <a:rPr lang="el-GR" dirty="0"/>
              <a:t>Αυτό σημαίνει ότι στην αρχή της κίνησης κινείται μόνο το βραχιόνιο με σταθερή την ωμοπλάτη, εν συνεχεία κινείται και η ωμοπλάτη, με το βραχιόνιο να κινείται </a:t>
            </a:r>
            <a:r>
              <a:rPr lang="el-GR" dirty="0" smtClean="0"/>
              <a:t>περισσότερο.</a:t>
            </a:r>
            <a:endParaRPr lang="el-GR" dirty="0"/>
          </a:p>
          <a:p>
            <a:r>
              <a:rPr lang="el-GR" dirty="0"/>
              <a:t>Εν συνεχεία κινείται το βραχιόνιο και η ωμοπλάτη σε σχεδόν ίση αναλογία (το βραχιόνιο ελαφρώς περισσότερο</a:t>
            </a:r>
            <a:r>
              <a:rPr lang="el-GR" dirty="0" smtClean="0"/>
              <a:t>).</a:t>
            </a:r>
            <a:endParaRPr lang="el-GR" dirty="0"/>
          </a:p>
          <a:p>
            <a:r>
              <a:rPr lang="el-GR" dirty="0"/>
              <a:t>Τέλος κινείται πάλι περισσότερο το </a:t>
            </a:r>
            <a:r>
              <a:rPr lang="el-GR" dirty="0" smtClean="0"/>
              <a:t>βραχιόνιο.</a:t>
            </a:r>
            <a:endParaRPr lang="el-GR" dirty="0"/>
          </a:p>
          <a:p>
            <a:r>
              <a:rPr lang="el-GR" dirty="0"/>
              <a:t>Καθώς ολοκληρώνεται η τελική φάση της ανύψωσης, το βραχιόνιο πρέπει να ‘ανεξαρτοποιηθεί’ από την </a:t>
            </a:r>
            <a:r>
              <a:rPr lang="el-GR" dirty="0" smtClean="0"/>
              <a:t>ωμοπλάτη.</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58</a:t>
            </a:fld>
            <a:endParaRPr lang="el-GR" dirty="0">
              <a:solidFill>
                <a:prstClr val="black"/>
              </a:solidFill>
            </a:endParaRPr>
          </a:p>
        </p:txBody>
      </p:sp>
    </p:spTree>
    <p:extLst>
      <p:ext uri="{BB962C8B-B14F-4D97-AF65-F5344CB8AC3E}">
        <p14:creationId xmlns:p14="http://schemas.microsoft.com/office/powerpoint/2010/main" val="23341053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Οστεολογία – Κλείδα </a:t>
            </a:r>
            <a:r>
              <a:rPr lang="en-US" sz="3200" b="0" dirty="0" smtClean="0"/>
              <a:t>1/</a:t>
            </a:r>
            <a:r>
              <a:rPr lang="el-GR" sz="3200" b="0" dirty="0" smtClean="0"/>
              <a:t>2</a:t>
            </a:r>
            <a:endParaRPr lang="el-GR" sz="3200" b="0" dirty="0"/>
          </a:p>
        </p:txBody>
      </p:sp>
      <p:sp>
        <p:nvSpPr>
          <p:cNvPr id="3" name="Θέση περιεχομένου 2"/>
          <p:cNvSpPr>
            <a:spLocks noGrp="1"/>
          </p:cNvSpPr>
          <p:nvPr>
            <p:ph idx="1"/>
          </p:nvPr>
        </p:nvSpPr>
        <p:spPr>
          <a:xfrm>
            <a:off x="457200" y="1196752"/>
            <a:ext cx="4797102" cy="5661248"/>
          </a:xfrm>
        </p:spPr>
        <p:txBody>
          <a:bodyPr>
            <a:normAutofit lnSpcReduction="10000"/>
          </a:bodyPr>
          <a:lstStyle/>
          <a:p>
            <a:pPr>
              <a:lnSpc>
                <a:spcPct val="120000"/>
              </a:lnSpc>
            </a:pPr>
            <a:r>
              <a:rPr lang="el-GR" sz="2200" dirty="0"/>
              <a:t>Εάν κοιτάξουμε από πάνω, θα δούμε ότι το σώμα της κλείδας είναι καμπυλωτό, κυρτό προς τα έσω και κοίλο προς τα </a:t>
            </a:r>
            <a:r>
              <a:rPr lang="el-GR" sz="2200" dirty="0" smtClean="0"/>
              <a:t>έξω</a:t>
            </a:r>
            <a:r>
              <a:rPr lang="en-US" sz="2200" dirty="0" smtClean="0"/>
              <a:t>.</a:t>
            </a:r>
            <a:endParaRPr lang="el-GR" sz="2200" dirty="0"/>
          </a:p>
          <a:p>
            <a:pPr>
              <a:lnSpc>
                <a:spcPct val="120000"/>
              </a:lnSpc>
            </a:pPr>
            <a:r>
              <a:rPr lang="el-GR" sz="2200" dirty="0"/>
              <a:t>Στην ανατομική θέση, ο επιμήκης άξονας της κλείδας προσανατολίζεται ελαφρώς προς τα επάνω ως προς το εγκάρσιο επίπεδο και ~</a:t>
            </a:r>
            <a:r>
              <a:rPr lang="el-GR" sz="2200" dirty="0" smtClean="0"/>
              <a:t>20</a:t>
            </a:r>
            <a:r>
              <a:rPr lang="el-GR" sz="2200" baseline="30000" dirty="0" smtClean="0"/>
              <a:t>ο</a:t>
            </a:r>
            <a:r>
              <a:rPr lang="el-GR" sz="2200" dirty="0" smtClean="0"/>
              <a:t> </a:t>
            </a:r>
            <a:r>
              <a:rPr lang="el-GR" sz="2200" dirty="0"/>
              <a:t>προς τα πίσω από το μετωπιαίο </a:t>
            </a:r>
            <a:r>
              <a:rPr lang="el-GR" sz="2200" dirty="0" smtClean="0"/>
              <a:t>επίπεδο</a:t>
            </a:r>
            <a:r>
              <a:rPr lang="en-US" sz="2200" dirty="0" smtClean="0"/>
              <a:t>.</a:t>
            </a:r>
            <a:endParaRPr lang="el-GR" sz="2200" dirty="0"/>
          </a:p>
          <a:p>
            <a:pPr>
              <a:lnSpc>
                <a:spcPct val="120000"/>
              </a:lnSpc>
            </a:pPr>
            <a:r>
              <a:rPr lang="el-GR" sz="2200" dirty="0"/>
              <a:t>Το στερνικό άκρο της κλείδας συντάσσεται με την λαβή του στέρνου και ακουμπά πάνω στην 1η </a:t>
            </a:r>
            <a:r>
              <a:rPr lang="el-GR" sz="2200" dirty="0" smtClean="0"/>
              <a:t>πλευρά</a:t>
            </a:r>
            <a:r>
              <a:rPr lang="en-US" sz="2200" dirty="0" smtClean="0"/>
              <a:t>.</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a:t>
            </a:fld>
            <a:endParaRPr lang="el-GR" dirty="0">
              <a:solidFill>
                <a:prstClr val="black"/>
              </a:solidFill>
            </a:endParaRPr>
          </a:p>
        </p:txBody>
      </p:sp>
      <p:pic>
        <p:nvPicPr>
          <p:cNvPr id="5" name="Picture 2" descr="File:Clavicle - animation2.gif"/>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54302" y="1374998"/>
            <a:ext cx="3782194" cy="37821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5759245" y="5301208"/>
            <a:ext cx="2772308"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Clavicle - </a:t>
            </a:r>
            <a:r>
              <a:rPr lang="en-US" sz="1200" dirty="0" smtClean="0">
                <a:solidFill>
                  <a:prstClr val="black"/>
                </a:solidFill>
                <a:latin typeface="Calibri"/>
                <a:hlinkClick r:id="rId3"/>
              </a:rPr>
              <a:t>animation2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Was a bee"/>
              </a:rPr>
              <a:t>Was a </a:t>
            </a:r>
            <a:r>
              <a:rPr lang="en-US" sz="1200" dirty="0" smtClean="0">
                <a:solidFill>
                  <a:prstClr val="black"/>
                </a:solidFill>
                <a:latin typeface="Calibri"/>
                <a:hlinkClick r:id="rId4"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5"/>
              </a:rPr>
              <a:t>CC BY-SA 2.1 JP</a:t>
            </a:r>
            <a:endParaRPr lang="en-US" sz="1200" dirty="0">
              <a:solidFill>
                <a:prstClr val="black"/>
              </a:solidFill>
              <a:latin typeface="Calibri"/>
            </a:endParaRPr>
          </a:p>
        </p:txBody>
      </p:sp>
    </p:spTree>
    <p:extLst>
      <p:ext uri="{BB962C8B-B14F-4D97-AF65-F5344CB8AC3E}">
        <p14:creationId xmlns:p14="http://schemas.microsoft.com/office/powerpoint/2010/main" val="2674807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Απαγωγή – Ωμοβραχιόνιος  ρυθμός </a:t>
            </a:r>
            <a:r>
              <a:rPr lang="el-GR" sz="3600" b="0" dirty="0" smtClean="0"/>
              <a:t>4/</a:t>
            </a:r>
            <a:r>
              <a:rPr lang="en-US" sz="3600" b="0" dirty="0" smtClean="0"/>
              <a:t>4</a:t>
            </a:r>
            <a:r>
              <a:rPr lang="el-GR" sz="3600" b="0" dirty="0" smtClean="0"/>
              <a:t> </a:t>
            </a:r>
            <a:endParaRPr lang="el-GR" dirty="0"/>
          </a:p>
        </p:txBody>
      </p:sp>
      <p:sp>
        <p:nvSpPr>
          <p:cNvPr id="3" name="Θέση περιεχομένου 2"/>
          <p:cNvSpPr>
            <a:spLocks noGrp="1"/>
          </p:cNvSpPr>
          <p:nvPr>
            <p:ph idx="1"/>
          </p:nvPr>
        </p:nvSpPr>
        <p:spPr/>
        <p:txBody>
          <a:bodyPr/>
          <a:lstStyle/>
          <a:p>
            <a:r>
              <a:rPr lang="el-GR" dirty="0" smtClean="0"/>
              <a:t>Η </a:t>
            </a:r>
            <a:r>
              <a:rPr lang="el-GR" dirty="0"/>
              <a:t>αναλογία 2:1 της συνολικής κίνησης της απαγωγής (</a:t>
            </a:r>
            <a:r>
              <a:rPr lang="el-GR" dirty="0" smtClean="0"/>
              <a:t>0-180</a:t>
            </a:r>
            <a:r>
              <a:rPr lang="el-GR" baseline="30000" dirty="0" smtClean="0"/>
              <a:t>ο</a:t>
            </a:r>
            <a:r>
              <a:rPr lang="el-GR" dirty="0" smtClean="0"/>
              <a:t>) </a:t>
            </a:r>
            <a:r>
              <a:rPr lang="el-GR" dirty="0"/>
              <a:t>είναι ευκολότερα αντιληπτή και απομνημονεύεται </a:t>
            </a:r>
            <a:r>
              <a:rPr lang="el-GR" dirty="0" smtClean="0"/>
              <a:t>ευκολότερα, όμως οι προαναφερθείσες αναλογίες κίνησης της ωμικής ζώνης είναι πολύ σημαντικές στην κλινική πράξη.</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59</a:t>
            </a:fld>
            <a:endParaRPr lang="el-GR" dirty="0">
              <a:solidFill>
                <a:prstClr val="black"/>
              </a:solidFill>
            </a:endParaRPr>
          </a:p>
        </p:txBody>
      </p:sp>
    </p:spTree>
    <p:extLst>
      <p:ext uri="{BB962C8B-B14F-4D97-AF65-F5344CB8AC3E}">
        <p14:creationId xmlns:p14="http://schemas.microsoft.com/office/powerpoint/2010/main" val="6897684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Ωμοβραχιόνιος  ρυθμός – Κινηματικές αρχές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60</a:t>
            </a:fld>
            <a:endParaRPr lang="el-GR" dirty="0">
              <a:solidFill>
                <a:prstClr val="black"/>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38787692"/>
              </p:ext>
            </p:extLst>
          </p:nvPr>
        </p:nvGraphicFramePr>
        <p:xfrm>
          <a:off x="467544" y="1484784"/>
          <a:ext cx="8363272" cy="4907280"/>
        </p:xfrm>
        <a:graphic>
          <a:graphicData uri="http://schemas.openxmlformats.org/drawingml/2006/table">
            <a:tbl>
              <a:tblPr firstRow="1" bandRow="1">
                <a:tableStyleId>{5940675A-B579-460E-94D1-54222C63F5DA}</a:tableStyleId>
              </a:tblPr>
              <a:tblGrid>
                <a:gridCol w="8363272"/>
              </a:tblGrid>
              <a:tr h="370840">
                <a:tc>
                  <a:txBody>
                    <a:bodyPr/>
                    <a:lstStyle/>
                    <a:p>
                      <a:pPr algn="ctr"/>
                      <a:r>
                        <a:rPr lang="el-GR" sz="2000" b="1" dirty="0" smtClean="0"/>
                        <a:t>6 κινηματικές αρχές σχετικές με την πλήρη απαγωγή του ώμου</a:t>
                      </a:r>
                      <a:endParaRPr lang="el-GR" sz="2000" b="1" dirty="0"/>
                    </a:p>
                  </a:txBody>
                  <a:tcPr/>
                </a:tc>
              </a:tr>
              <a:tr h="370840">
                <a:tc>
                  <a:txBody>
                    <a:bodyPr/>
                    <a:lstStyle/>
                    <a:p>
                      <a:r>
                        <a:rPr lang="el-GR" sz="2000" b="1" dirty="0" smtClean="0">
                          <a:solidFill>
                            <a:srgbClr val="820000"/>
                          </a:solidFill>
                        </a:rPr>
                        <a:t>1</a:t>
                      </a:r>
                      <a:r>
                        <a:rPr lang="el-GR" sz="2000" b="1" baseline="30000" dirty="0" smtClean="0">
                          <a:solidFill>
                            <a:srgbClr val="820000"/>
                          </a:solidFill>
                        </a:rPr>
                        <a:t>η</a:t>
                      </a:r>
                      <a:r>
                        <a:rPr lang="el-GR" sz="2000" b="1" dirty="0" smtClean="0">
                          <a:solidFill>
                            <a:srgbClr val="820000"/>
                          </a:solidFill>
                        </a:rPr>
                        <a:t> Αρχή: </a:t>
                      </a:r>
                      <a:r>
                        <a:rPr lang="el-GR" sz="2000" dirty="0" smtClean="0"/>
                        <a:t>Βάση</a:t>
                      </a:r>
                      <a:r>
                        <a:rPr lang="el-GR" sz="2000" baseline="0" dirty="0" smtClean="0"/>
                        <a:t> της γενικευμένης σχέσης 2:1 του ωμοβραχιόνιου ρυθμού, η ενεργητική απαγωγή του ώμου 180</a:t>
                      </a:r>
                      <a:r>
                        <a:rPr lang="el-GR" sz="2000" baseline="30000" dirty="0" smtClean="0"/>
                        <a:t>ο</a:t>
                      </a:r>
                      <a:r>
                        <a:rPr lang="el-GR" sz="2000" baseline="0" dirty="0" smtClean="0"/>
                        <a:t> είναι αποτέλεσμα της</a:t>
                      </a:r>
                      <a:r>
                        <a:rPr lang="en-US" sz="2000" baseline="0" dirty="0" smtClean="0"/>
                        <a:t> </a:t>
                      </a:r>
                      <a:r>
                        <a:rPr lang="el-GR" sz="2000" baseline="0" dirty="0" smtClean="0"/>
                        <a:t>ταυτόχρονης κίνησης απαγωγής 120</a:t>
                      </a:r>
                      <a:r>
                        <a:rPr lang="el-GR" sz="2000" baseline="30000" dirty="0" smtClean="0"/>
                        <a:t>ο</a:t>
                      </a:r>
                      <a:r>
                        <a:rPr lang="el-GR" sz="2000" baseline="0" dirty="0" smtClean="0"/>
                        <a:t> της γληνοβραχιονίου άρθρωσης και της κίνησης στροφής 60</a:t>
                      </a:r>
                      <a:r>
                        <a:rPr lang="el-GR" sz="2000" baseline="30000" dirty="0" smtClean="0"/>
                        <a:t>ο</a:t>
                      </a:r>
                      <a:r>
                        <a:rPr lang="el-GR" sz="2000" baseline="0" dirty="0" smtClean="0"/>
                        <a:t> της ωμοπλάτης προς τα άνω</a:t>
                      </a:r>
                      <a:endParaRPr lang="el-GR" sz="2000" dirty="0"/>
                    </a:p>
                  </a:txBody>
                  <a:tcPr/>
                </a:tc>
              </a:tr>
              <a:tr h="370840">
                <a:tc>
                  <a:txBody>
                    <a:bodyPr/>
                    <a:lstStyle/>
                    <a:p>
                      <a:r>
                        <a:rPr lang="el-GR" sz="2000" b="1" dirty="0" smtClean="0">
                          <a:solidFill>
                            <a:srgbClr val="820000"/>
                          </a:solidFill>
                        </a:rPr>
                        <a:t>2</a:t>
                      </a:r>
                      <a:r>
                        <a:rPr lang="el-GR" sz="2000" b="1" baseline="30000" dirty="0" smtClean="0">
                          <a:solidFill>
                            <a:srgbClr val="820000"/>
                          </a:solidFill>
                        </a:rPr>
                        <a:t>η</a:t>
                      </a:r>
                      <a:r>
                        <a:rPr lang="el-GR" sz="2000" b="1" dirty="0" smtClean="0">
                          <a:solidFill>
                            <a:srgbClr val="820000"/>
                          </a:solidFill>
                        </a:rPr>
                        <a:t> Αρχή: </a:t>
                      </a:r>
                      <a:r>
                        <a:rPr lang="el-GR" sz="2000" dirty="0" smtClean="0"/>
                        <a:t>Η στροφή προς τα άνω της ωμοπλάτης (60</a:t>
                      </a:r>
                      <a:r>
                        <a:rPr lang="el-GR" sz="2000" baseline="30000" dirty="0" smtClean="0"/>
                        <a:t>ο</a:t>
                      </a:r>
                      <a:r>
                        <a:rPr lang="el-GR" sz="2000" dirty="0" smtClean="0"/>
                        <a:t>) είναι αποτέλεσμα της ταυτόχρονης ανάσπασης της κλείδας στην ΣΚ άρθρωση και στροφής της ωμοπλάτης προς τα άνω στην ΑΚ</a:t>
                      </a:r>
                      <a:r>
                        <a:rPr lang="el-GR" sz="2000" baseline="0" dirty="0" smtClean="0"/>
                        <a:t> άρθρωση</a:t>
                      </a:r>
                      <a:endParaRPr lang="el-GR" sz="2000" dirty="0"/>
                    </a:p>
                  </a:txBody>
                  <a:tcPr/>
                </a:tc>
              </a:tr>
              <a:tr h="370840">
                <a:tc>
                  <a:txBody>
                    <a:bodyPr/>
                    <a:lstStyle/>
                    <a:p>
                      <a:r>
                        <a:rPr lang="el-GR" sz="2000" b="1" dirty="0" smtClean="0">
                          <a:solidFill>
                            <a:srgbClr val="820000"/>
                          </a:solidFill>
                        </a:rPr>
                        <a:t>3</a:t>
                      </a:r>
                      <a:r>
                        <a:rPr lang="el-GR" sz="2000" b="1" baseline="30000" dirty="0" smtClean="0">
                          <a:solidFill>
                            <a:srgbClr val="820000"/>
                          </a:solidFill>
                        </a:rPr>
                        <a:t>η </a:t>
                      </a:r>
                      <a:r>
                        <a:rPr lang="el-GR" sz="2000" b="1" dirty="0" smtClean="0">
                          <a:solidFill>
                            <a:srgbClr val="820000"/>
                          </a:solidFill>
                        </a:rPr>
                        <a:t> Αρχή:</a:t>
                      </a:r>
                      <a:r>
                        <a:rPr lang="el-GR" sz="2000" baseline="0" dirty="0"/>
                        <a:t> </a:t>
                      </a:r>
                      <a:r>
                        <a:rPr lang="el-GR" sz="2000" baseline="0" dirty="0" smtClean="0"/>
                        <a:t>Γίνεται προσέγγιση της κλείδας στην ΣΚ άρθρωση (προσαγωγή ωμοπλάτης)</a:t>
                      </a:r>
                      <a:endParaRPr lang="el-GR" sz="2000" dirty="0" smtClean="0"/>
                    </a:p>
                  </a:txBody>
                  <a:tcPr/>
                </a:tc>
              </a:tr>
              <a:tr h="370840">
                <a:tc>
                  <a:txBody>
                    <a:bodyPr/>
                    <a:lstStyle/>
                    <a:p>
                      <a:r>
                        <a:rPr lang="el-GR" sz="2000" b="1" dirty="0" smtClean="0">
                          <a:solidFill>
                            <a:srgbClr val="820000"/>
                          </a:solidFill>
                        </a:rPr>
                        <a:t>4</a:t>
                      </a:r>
                      <a:r>
                        <a:rPr lang="el-GR" sz="2000" b="1" baseline="30000" dirty="0" smtClean="0">
                          <a:solidFill>
                            <a:srgbClr val="820000"/>
                          </a:solidFill>
                        </a:rPr>
                        <a:t>η</a:t>
                      </a:r>
                      <a:r>
                        <a:rPr lang="el-GR" sz="2000" b="1" dirty="0" smtClean="0">
                          <a:solidFill>
                            <a:srgbClr val="820000"/>
                          </a:solidFill>
                        </a:rPr>
                        <a:t> Αρχή: </a:t>
                      </a:r>
                      <a:r>
                        <a:rPr lang="el-GR" sz="2000" dirty="0" smtClean="0"/>
                        <a:t>Η ωμοπλάτη κλίνει</a:t>
                      </a:r>
                      <a:r>
                        <a:rPr lang="el-GR" sz="2000" baseline="0" dirty="0" smtClean="0"/>
                        <a:t> προς τα πίσω και στρέφεται προς τα έξω στην ΑΚ άρθρωση</a:t>
                      </a:r>
                      <a:endParaRPr lang="el-GR" sz="200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b="1" dirty="0" smtClean="0">
                          <a:solidFill>
                            <a:srgbClr val="820000"/>
                          </a:solidFill>
                        </a:rPr>
                        <a:t>5</a:t>
                      </a:r>
                      <a:r>
                        <a:rPr lang="el-GR" sz="2000" b="1" baseline="30000" dirty="0" smtClean="0">
                          <a:solidFill>
                            <a:srgbClr val="820000"/>
                          </a:solidFill>
                        </a:rPr>
                        <a:t>η</a:t>
                      </a:r>
                      <a:r>
                        <a:rPr lang="el-GR" sz="2000" b="1" dirty="0" smtClean="0">
                          <a:solidFill>
                            <a:srgbClr val="820000"/>
                          </a:solidFill>
                        </a:rPr>
                        <a:t> Αρχή: </a:t>
                      </a:r>
                      <a:r>
                        <a:rPr lang="el-GR" sz="2000" dirty="0" smtClean="0"/>
                        <a:t>Η κλείδα στρέφεται προς τα πίσω </a:t>
                      </a:r>
                      <a:r>
                        <a:rPr lang="el-GR" sz="2000" baseline="0" dirty="0" smtClean="0"/>
                        <a:t>γύρω από τον επιμήκη άξονά της</a:t>
                      </a:r>
                      <a:endParaRPr lang="el-GR" sz="200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b="1" dirty="0" smtClean="0">
                          <a:solidFill>
                            <a:srgbClr val="820000"/>
                          </a:solidFill>
                        </a:rPr>
                        <a:t>6</a:t>
                      </a:r>
                      <a:r>
                        <a:rPr lang="el-GR" sz="2000" b="1" baseline="30000" dirty="0" smtClean="0">
                          <a:solidFill>
                            <a:srgbClr val="820000"/>
                          </a:solidFill>
                        </a:rPr>
                        <a:t>η</a:t>
                      </a:r>
                      <a:r>
                        <a:rPr lang="el-GR" sz="2000" b="1" dirty="0" smtClean="0">
                          <a:solidFill>
                            <a:srgbClr val="820000"/>
                          </a:solidFill>
                        </a:rPr>
                        <a:t> Αρχή: </a:t>
                      </a:r>
                      <a:r>
                        <a:rPr lang="el-GR" sz="2000" dirty="0" smtClean="0"/>
                        <a:t>Η</a:t>
                      </a:r>
                      <a:r>
                        <a:rPr lang="el-GR" sz="2000" baseline="0" dirty="0" smtClean="0"/>
                        <a:t> γληνοβραχιόνιος άρθρωση στρέφεται προς τα έξω</a:t>
                      </a:r>
                      <a:endParaRPr lang="el-GR" sz="2000" dirty="0" smtClean="0"/>
                    </a:p>
                  </a:txBody>
                  <a:tcPr/>
                </a:tc>
              </a:tr>
            </a:tbl>
          </a:graphicData>
        </a:graphic>
      </p:graphicFrame>
    </p:spTree>
    <p:extLst>
      <p:ext uri="{BB962C8B-B14F-4D97-AF65-F5344CB8AC3E}">
        <p14:creationId xmlns:p14="http://schemas.microsoft.com/office/powerpoint/2010/main" val="4658970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Σχέση κινήσεων ΣΚ και ΑΚ</a:t>
            </a:r>
          </a:p>
        </p:txBody>
      </p:sp>
      <p:sp>
        <p:nvSpPr>
          <p:cNvPr id="3" name="Θέση περιεχομένου 2"/>
          <p:cNvSpPr>
            <a:spLocks noGrp="1"/>
          </p:cNvSpPr>
          <p:nvPr>
            <p:ph idx="1"/>
          </p:nvPr>
        </p:nvSpPr>
        <p:spPr/>
        <p:txBody>
          <a:bodyPr/>
          <a:lstStyle/>
          <a:p>
            <a:r>
              <a:rPr lang="el-GR" dirty="0"/>
              <a:t>Η σχέση μεταξύ της ανάσπασης της κλείδας στην ΣΚ άρθρωση και της στροφής προς τα άνω της ωμοπλάτης στην ΑΚ άρθρωση κατά την απαγωγή του ώμου φαίνεται στην γραφική </a:t>
            </a:r>
            <a:r>
              <a:rPr lang="el-GR" dirty="0" smtClean="0"/>
              <a:t>παράσταση</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61</a:t>
            </a:fld>
            <a:endParaRPr lang="el-GR" dirty="0">
              <a:solidFill>
                <a:prstClr val="black"/>
              </a:solidFill>
            </a:endParaRPr>
          </a:p>
        </p:txBody>
      </p:sp>
      <p:pic>
        <p:nvPicPr>
          <p:cNvPr id="5" name="Content Placeholder 6" descr="Scapular upward rotation plot.t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3523" y="2996952"/>
            <a:ext cx="6696955" cy="2672016"/>
          </a:xfrm>
          <a:prstGeom prst="rect">
            <a:avLst/>
          </a:prstGeom>
          <a:ln>
            <a:solidFill>
              <a:schemeClr val="tx1"/>
            </a:solidFill>
          </a:ln>
        </p:spPr>
      </p:pic>
      <p:sp>
        <p:nvSpPr>
          <p:cNvPr id="6" name="Ορθογώνιο 5"/>
          <p:cNvSpPr/>
          <p:nvPr/>
        </p:nvSpPr>
        <p:spPr>
          <a:xfrm>
            <a:off x="1223523" y="5805264"/>
            <a:ext cx="3905648" cy="430887"/>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solidFill>
                  <a:prstClr val="black"/>
                </a:solidFill>
                <a:latin typeface="Calibri"/>
              </a:rPr>
              <a:t>© Donald </a:t>
            </a:r>
            <a:r>
              <a:rPr lang="en-US" sz="1100" dirty="0">
                <a:solidFill>
                  <a:prstClr val="black"/>
                </a:solidFill>
                <a:latin typeface="Calibri"/>
              </a:rPr>
              <a:t>A. Neumann, “Kinesiology of the Musculoskeletal System: Foundations for Rehabilitation”, Mosby/Elsevier, 2010</a:t>
            </a:r>
            <a:endParaRPr lang="el-GR" sz="1100" dirty="0">
              <a:solidFill>
                <a:prstClr val="black"/>
              </a:solidFill>
              <a:latin typeface="Calibri"/>
            </a:endParaRPr>
          </a:p>
        </p:txBody>
      </p:sp>
    </p:spTree>
    <p:extLst>
      <p:ext uri="{BB962C8B-B14F-4D97-AF65-F5344CB8AC3E}">
        <p14:creationId xmlns:p14="http://schemas.microsoft.com/office/powerpoint/2010/main" val="11389332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Ωμοβραχιόνιος  ρυθμός – Οπίσθια στροφή της </a:t>
            </a:r>
            <a:r>
              <a:rPr lang="el-GR" dirty="0" smtClean="0"/>
              <a:t>κλείδας </a:t>
            </a:r>
            <a:r>
              <a:rPr lang="el-GR" sz="3600" b="0" dirty="0" smtClean="0"/>
              <a:t>1/3</a:t>
            </a:r>
            <a:endParaRPr lang="el-GR" sz="3600" b="0" dirty="0"/>
          </a:p>
        </p:txBody>
      </p:sp>
      <p:sp>
        <p:nvSpPr>
          <p:cNvPr id="3" name="Θέση περιεχομένου 2"/>
          <p:cNvSpPr>
            <a:spLocks noGrp="1"/>
          </p:cNvSpPr>
          <p:nvPr>
            <p:ph idx="1"/>
          </p:nvPr>
        </p:nvSpPr>
        <p:spPr/>
        <p:txBody>
          <a:bodyPr/>
          <a:lstStyle/>
          <a:p>
            <a:r>
              <a:rPr lang="el-GR" dirty="0"/>
              <a:t>Ο μηχανισμός που οδηγεί στην οπίσθια στροφή την κλείδα βασίζεται στον συνδυασμό της κινηματικής της ΣΚ και ΑΚ άρθρωσης και των δυνάμεων που μεταφέρονται από τους μύες στους </a:t>
            </a:r>
            <a:r>
              <a:rPr lang="el-GR" dirty="0" smtClean="0"/>
              <a:t>συνδέσμους</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62</a:t>
            </a:fld>
            <a:endParaRPr lang="el-GR" dirty="0">
              <a:solidFill>
                <a:prstClr val="black"/>
              </a:solidFill>
            </a:endParaRPr>
          </a:p>
        </p:txBody>
      </p:sp>
    </p:spTree>
    <p:extLst>
      <p:ext uri="{BB962C8B-B14F-4D97-AF65-F5344CB8AC3E}">
        <p14:creationId xmlns:p14="http://schemas.microsoft.com/office/powerpoint/2010/main" val="42696346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Ωμοβραχιόνιος  ρυθμός – Οπίσθια στροφή της κλείδας </a:t>
            </a:r>
            <a:r>
              <a:rPr lang="el-GR" sz="3600" b="0" dirty="0" smtClean="0"/>
              <a:t>2/3</a:t>
            </a:r>
            <a:endParaRPr lang="el-GR" dirty="0"/>
          </a:p>
        </p:txBody>
      </p:sp>
      <p:sp>
        <p:nvSpPr>
          <p:cNvPr id="3" name="Θέση περιεχομένου 2"/>
          <p:cNvSpPr>
            <a:spLocks noGrp="1"/>
          </p:cNvSpPr>
          <p:nvPr>
            <p:ph idx="1"/>
          </p:nvPr>
        </p:nvSpPr>
        <p:spPr>
          <a:xfrm>
            <a:off x="457200" y="1412776"/>
            <a:ext cx="8229600" cy="4824536"/>
          </a:xfrm>
        </p:spPr>
        <p:txBody>
          <a:bodyPr/>
          <a:lstStyle/>
          <a:p>
            <a:r>
              <a:rPr lang="el-GR" dirty="0"/>
              <a:t>Στην ανατομική θέση οι κορακοκλειδικοί σύνδεσμοι είναι </a:t>
            </a:r>
            <a:r>
              <a:rPr lang="el-GR" dirty="0" smtClean="0"/>
              <a:t>χαλαροί</a:t>
            </a:r>
            <a:r>
              <a:rPr lang="en-US" dirty="0" smtClean="0"/>
              <a:t>.</a:t>
            </a:r>
            <a:endParaRPr lang="el-GR" dirty="0"/>
          </a:p>
          <a:p>
            <a:r>
              <a:rPr lang="el-GR" dirty="0"/>
              <a:t>Στην αρχική φάση της απαγωγής του ώμου, η συστολή των μυών στρέφει την ωμοπλάτη προς τα άνω στην ΑΚ άρθρωση φέρνοντας σε τάση τους σφικτούς κορακοκλειδικούς </a:t>
            </a:r>
            <a:r>
              <a:rPr lang="el-GR" dirty="0" smtClean="0"/>
              <a:t>συνδέσμους</a:t>
            </a:r>
            <a:r>
              <a:rPr lang="en-US" dirty="0" smtClean="0"/>
              <a:t>.</a:t>
            </a:r>
            <a:endParaRPr lang="el-GR" dirty="0"/>
          </a:p>
          <a:p>
            <a:r>
              <a:rPr lang="el-GR" dirty="0"/>
              <a:t>Η αδυναμία αυτών των συνδέσμων να διαταθούν, εμποδίζει την επιπλέον στροφή της ωμοπλάτη προς τα </a:t>
            </a:r>
            <a:r>
              <a:rPr lang="el-GR" dirty="0" smtClean="0"/>
              <a:t>άνω</a:t>
            </a:r>
            <a:r>
              <a:rPr lang="en-US" dirty="0" smtClean="0"/>
              <a:t>.</a:t>
            </a:r>
            <a:endParaRPr lang="el-GR" dirty="0"/>
          </a:p>
          <a:p>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63</a:t>
            </a:fld>
            <a:endParaRPr lang="el-GR" dirty="0">
              <a:solidFill>
                <a:prstClr val="black"/>
              </a:solidFill>
            </a:endParaRPr>
          </a:p>
        </p:txBody>
      </p:sp>
    </p:spTree>
    <p:extLst>
      <p:ext uri="{BB962C8B-B14F-4D97-AF65-F5344CB8AC3E}">
        <p14:creationId xmlns:p14="http://schemas.microsoft.com/office/powerpoint/2010/main" val="24099981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Ωμοβραχιόνιος  ρυθμός – Οπίσθια στροφή της κλείδας </a:t>
            </a:r>
            <a:r>
              <a:rPr lang="el-GR" sz="3600" b="0" dirty="0" smtClean="0"/>
              <a:t>3/3</a:t>
            </a:r>
            <a:endParaRPr lang="el-GR" dirty="0"/>
          </a:p>
        </p:txBody>
      </p:sp>
      <p:sp>
        <p:nvSpPr>
          <p:cNvPr id="3" name="Θέση περιεχομένου 2"/>
          <p:cNvSpPr>
            <a:spLocks noGrp="1"/>
          </p:cNvSpPr>
          <p:nvPr>
            <p:ph idx="1"/>
          </p:nvPr>
        </p:nvSpPr>
        <p:spPr>
          <a:xfrm>
            <a:off x="457200" y="1268760"/>
            <a:ext cx="8363272" cy="5589240"/>
          </a:xfrm>
        </p:spPr>
        <p:txBody>
          <a:bodyPr>
            <a:normAutofit/>
          </a:bodyPr>
          <a:lstStyle/>
          <a:p>
            <a:r>
              <a:rPr lang="el-GR" sz="2200" dirty="0"/>
              <a:t>Η τάση που δημιουργείται μέσα στους διατεταμένους συνδέσμους (ιδιαίτερα στον κωνοειδή) μεταφέρεται στο κωνοειδές φύμα που βρίσκεται πίσω από τον επιμήκη άξονα της </a:t>
            </a:r>
            <a:r>
              <a:rPr lang="el-GR" sz="2200" dirty="0" smtClean="0"/>
              <a:t>κλείδας.</a:t>
            </a:r>
            <a:endParaRPr lang="el-GR" sz="2200" dirty="0"/>
          </a:p>
          <a:p>
            <a:r>
              <a:rPr lang="el-GR" sz="2200" dirty="0"/>
              <a:t>Η εφαρμογή αυτής της </a:t>
            </a:r>
            <a:r>
              <a:rPr lang="el-GR" sz="2200" dirty="0" smtClean="0"/>
              <a:t>δύναμης </a:t>
            </a:r>
            <a:r>
              <a:rPr lang="el-GR" sz="2200" dirty="0"/>
              <a:t>αναγκάζει την κλείδα να στραφεί προς τα </a:t>
            </a:r>
            <a:r>
              <a:rPr lang="el-GR" sz="2200" dirty="0" smtClean="0"/>
              <a:t>πίσω.</a:t>
            </a:r>
            <a:endParaRPr lang="el-GR" sz="2200" dirty="0"/>
          </a:p>
          <a:p>
            <a:r>
              <a:rPr lang="el-GR" sz="2200" dirty="0"/>
              <a:t>Η στροφή της κλείδας φέρνει πιο κοντά τις προσφύσεις του κωνοειδούς συνδέσμου χαλαρώνοντας ελαφρώς τον σύνδεσμο και επιτρέποντας την περαιτέρω στροφή της ωμοπλάτης προς τα </a:t>
            </a:r>
            <a:r>
              <a:rPr lang="el-GR" sz="2200" dirty="0" smtClean="0"/>
              <a:t>άνω.</a:t>
            </a:r>
            <a:endParaRPr lang="el-GR" sz="2200" dirty="0"/>
          </a:p>
          <a:p>
            <a:r>
              <a:rPr lang="el-GR" sz="2200" dirty="0"/>
              <a:t>Αυτός ο μηχανισμός αποτελεί το βασικό χαρακτηριστικό της κίνησης του ώμου ο οποίος συνδυάζεται με την οπίσθια κλίση της </a:t>
            </a:r>
            <a:r>
              <a:rPr lang="el-GR" sz="2200" dirty="0" smtClean="0"/>
              <a:t>ωμοπλάτης.</a:t>
            </a:r>
            <a:endParaRPr lang="el-GR" sz="2200" dirty="0"/>
          </a:p>
          <a:p>
            <a:r>
              <a:rPr lang="el-GR" sz="2200" dirty="0"/>
              <a:t>Χωρίς αυτόν τον μηχανισμό δεν θα μπορούσε ποτέ ο ώμος να εκτελέσει όλη την τροχιά της </a:t>
            </a:r>
            <a:r>
              <a:rPr lang="el-GR" sz="2200" dirty="0" smtClean="0"/>
              <a:t>απαγωγής.</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64</a:t>
            </a:fld>
            <a:endParaRPr lang="el-GR" dirty="0">
              <a:solidFill>
                <a:prstClr val="black"/>
              </a:solidFill>
            </a:endParaRPr>
          </a:p>
        </p:txBody>
      </p:sp>
    </p:spTree>
    <p:extLst>
      <p:ext uri="{BB962C8B-B14F-4D97-AF65-F5344CB8AC3E}">
        <p14:creationId xmlns:p14="http://schemas.microsoft.com/office/powerpoint/2010/main" val="38432068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ile:Brachial plexu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71911" y="2636912"/>
            <a:ext cx="4872561" cy="4150393"/>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p:txBody>
          <a:bodyPr/>
          <a:lstStyle/>
          <a:p>
            <a:r>
              <a:rPr lang="el-GR" dirty="0"/>
              <a:t>Εννεύρωση μυών και </a:t>
            </a:r>
            <a:r>
              <a:rPr lang="el-GR" dirty="0" smtClean="0"/>
              <a:t>αρθρώσεων</a:t>
            </a:r>
            <a:r>
              <a:rPr lang="en-US" dirty="0" smtClean="0"/>
              <a:t> </a:t>
            </a:r>
            <a:r>
              <a:rPr lang="en-US" sz="3200" b="0" dirty="0" smtClean="0"/>
              <a:t>1/5</a:t>
            </a:r>
            <a:endParaRPr lang="el-GR" sz="3200" b="0" dirty="0"/>
          </a:p>
        </p:txBody>
      </p:sp>
      <p:sp>
        <p:nvSpPr>
          <p:cNvPr id="3" name="Θέση περιεχομένου 2"/>
          <p:cNvSpPr>
            <a:spLocks noGrp="1"/>
          </p:cNvSpPr>
          <p:nvPr>
            <p:ph idx="1"/>
          </p:nvPr>
        </p:nvSpPr>
        <p:spPr/>
        <p:txBody>
          <a:bodyPr>
            <a:normAutofit/>
          </a:bodyPr>
          <a:lstStyle/>
          <a:p>
            <a:pPr>
              <a:lnSpc>
                <a:spcPct val="110000"/>
              </a:lnSpc>
            </a:pPr>
            <a:r>
              <a:rPr lang="el-GR" dirty="0"/>
              <a:t>Όλο το άνω άκρο εννευρώνεται από το βραχιόνιο πλέγμα που σχηματίζεται από τις Α₅ έως Θ₁ νευρικές </a:t>
            </a:r>
            <a:r>
              <a:rPr lang="el-GR" dirty="0" smtClean="0"/>
              <a:t>ρίζες</a:t>
            </a:r>
            <a:r>
              <a:rPr lang="en-US" dirty="0" smtClean="0"/>
              <a:t>.</a:t>
            </a:r>
            <a:endParaRPr lang="el-GR" dirty="0"/>
          </a:p>
          <a:p>
            <a:pPr>
              <a:lnSpc>
                <a:spcPct val="110000"/>
              </a:lnSpc>
            </a:pPr>
            <a:r>
              <a:rPr lang="el-GR" dirty="0"/>
              <a:t>Οι νευρικές ρίζες διαπλέκονται μεταξύ τους και σχηματίζουν τα πρωτεύοντα στελέχη:</a:t>
            </a:r>
          </a:p>
          <a:p>
            <a:pPr lvl="1">
              <a:lnSpc>
                <a:spcPct val="110000"/>
              </a:lnSpc>
              <a:spcBef>
                <a:spcPts val="1200"/>
              </a:spcBef>
            </a:pPr>
            <a:r>
              <a:rPr lang="el-GR" sz="2400" dirty="0"/>
              <a:t>Το άνω (Α₅ και Α₆</a:t>
            </a:r>
            <a:r>
              <a:rPr lang="el-GR" sz="2400" dirty="0" smtClean="0"/>
              <a:t>),</a:t>
            </a:r>
            <a:endParaRPr lang="el-GR" sz="2400" dirty="0"/>
          </a:p>
          <a:p>
            <a:pPr lvl="1">
              <a:lnSpc>
                <a:spcPct val="110000"/>
              </a:lnSpc>
              <a:spcBef>
                <a:spcPts val="1200"/>
              </a:spcBef>
            </a:pPr>
            <a:r>
              <a:rPr lang="el-GR" sz="2400" dirty="0"/>
              <a:t>Το μέσο (Α₇</a:t>
            </a:r>
            <a:r>
              <a:rPr lang="el-GR" sz="2400" dirty="0" smtClean="0"/>
              <a:t>),</a:t>
            </a:r>
            <a:endParaRPr lang="el-GR" sz="2400" dirty="0"/>
          </a:p>
          <a:p>
            <a:pPr lvl="1">
              <a:lnSpc>
                <a:spcPct val="110000"/>
              </a:lnSpc>
              <a:spcBef>
                <a:spcPts val="1200"/>
              </a:spcBef>
            </a:pPr>
            <a:r>
              <a:rPr lang="el-GR" sz="2400" dirty="0"/>
              <a:t>Το κάτω (Α₈ και Θ₁</a:t>
            </a:r>
            <a:r>
              <a:rPr lang="el-GR" sz="2400" dirty="0" smtClean="0"/>
              <a:t>).</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65</a:t>
            </a:fld>
            <a:endParaRPr lang="el-GR" dirty="0">
              <a:solidFill>
                <a:prstClr val="black"/>
              </a:solidFill>
            </a:endParaRPr>
          </a:p>
        </p:txBody>
      </p:sp>
      <p:sp>
        <p:nvSpPr>
          <p:cNvPr id="7" name="Rectangle 6"/>
          <p:cNvSpPr/>
          <p:nvPr/>
        </p:nvSpPr>
        <p:spPr>
          <a:xfrm>
            <a:off x="1177311" y="6325640"/>
            <a:ext cx="3024336"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4"/>
              </a:rPr>
              <a:t>Brachial </a:t>
            </a:r>
            <a:r>
              <a:rPr lang="en-US" sz="1200" dirty="0" smtClean="0">
                <a:solidFill>
                  <a:prstClr val="black"/>
                </a:solidFill>
                <a:latin typeface="Calibri"/>
                <a:hlinkClick r:id="rId4"/>
              </a:rPr>
              <a:t>plexus</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a:solidFill>
                  <a:prstClr val="black">
                    <a:lumMod val="65000"/>
                    <a:lumOff val="35000"/>
                  </a:prstClr>
                </a:solidFill>
                <a:latin typeface="Calibri"/>
              </a:rPr>
              <a:t> </a:t>
            </a:r>
            <a:r>
              <a:rPr lang="en-US" sz="1200" dirty="0">
                <a:solidFill>
                  <a:prstClr val="black"/>
                </a:solidFill>
                <a:latin typeface="Calibri"/>
                <a:hlinkClick r:id="rId5" tooltip="User:File Upload Bot (Magnus Manske)"/>
              </a:rPr>
              <a:t>File Upload Bot (Magnus Manske)</a:t>
            </a:r>
            <a:r>
              <a:rPr lang="el-GR" sz="1200" dirty="0" smtClean="0">
                <a:solidFill>
                  <a:prstClr val="black">
                    <a:lumMod val="65000"/>
                    <a:lumOff val="35000"/>
                  </a:prstClr>
                </a:solidFill>
                <a:latin typeface="Calibri"/>
              </a:rPr>
              <a:t> διαθέσιμο ως κοινό κτήμα</a:t>
            </a:r>
            <a:endParaRPr lang="en-US" sz="1200" dirty="0">
              <a:solidFill>
                <a:prstClr val="black">
                  <a:lumMod val="65000"/>
                  <a:lumOff val="35000"/>
                </a:prstClr>
              </a:solidFill>
              <a:latin typeface="Calibri"/>
            </a:endParaRPr>
          </a:p>
        </p:txBody>
      </p:sp>
    </p:spTree>
    <p:extLst>
      <p:ext uri="{BB962C8B-B14F-4D97-AF65-F5344CB8AC3E}">
        <p14:creationId xmlns:p14="http://schemas.microsoft.com/office/powerpoint/2010/main" val="20446905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Εννεύρωση μυών και αρθρώσεων</a:t>
            </a:r>
            <a:r>
              <a:rPr lang="en-US" dirty="0"/>
              <a:t> </a:t>
            </a:r>
            <a:r>
              <a:rPr lang="en-US" sz="3200" b="0" dirty="0" smtClean="0"/>
              <a:t>2/5</a:t>
            </a:r>
            <a:endParaRPr lang="el-GR" dirty="0"/>
          </a:p>
        </p:txBody>
      </p:sp>
      <p:sp>
        <p:nvSpPr>
          <p:cNvPr id="3" name="Θέση περιεχομένου 2"/>
          <p:cNvSpPr>
            <a:spLocks noGrp="1"/>
          </p:cNvSpPr>
          <p:nvPr>
            <p:ph idx="1"/>
          </p:nvPr>
        </p:nvSpPr>
        <p:spPr/>
        <p:txBody>
          <a:bodyPr>
            <a:normAutofit/>
          </a:bodyPr>
          <a:lstStyle/>
          <a:p>
            <a:pPr>
              <a:lnSpc>
                <a:spcPct val="110000"/>
              </a:lnSpc>
            </a:pPr>
            <a:r>
              <a:rPr lang="el-GR" dirty="0"/>
              <a:t>Κάθε πρωτεύον στέλεχος δίνει έναν πρόσθιο και έναν οπίσθιο κλάδο που διαπλέκονται μεταξύ τους για να σχηματίσουν τα δευτερεύοντα στελέχη:</a:t>
            </a:r>
          </a:p>
          <a:p>
            <a:pPr lvl="1">
              <a:lnSpc>
                <a:spcPct val="110000"/>
              </a:lnSpc>
              <a:spcBef>
                <a:spcPts val="1200"/>
              </a:spcBef>
            </a:pPr>
            <a:r>
              <a:rPr lang="el-GR" sz="2400" dirty="0"/>
              <a:t>Το έξω που προκύπτει από τους πρόσθιους κλάδους του άνω και μέσου πρωτεύοντος </a:t>
            </a:r>
            <a:r>
              <a:rPr lang="el-GR" sz="2400" dirty="0" smtClean="0"/>
              <a:t>στελέχους</a:t>
            </a:r>
            <a:r>
              <a:rPr lang="en-US" sz="2400" dirty="0" smtClean="0"/>
              <a:t>,</a:t>
            </a:r>
            <a:endParaRPr lang="el-GR" sz="2400" dirty="0"/>
          </a:p>
          <a:p>
            <a:pPr lvl="1">
              <a:lnSpc>
                <a:spcPct val="110000"/>
              </a:lnSpc>
              <a:spcBef>
                <a:spcPts val="1200"/>
              </a:spcBef>
            </a:pPr>
            <a:r>
              <a:rPr lang="el-GR" sz="2400" dirty="0"/>
              <a:t>Το έσω που αποτελεί την συνέχεια του πρόσθιου κλάδου του κάτω πρωτεύοντος </a:t>
            </a:r>
            <a:r>
              <a:rPr lang="el-GR" sz="2400" dirty="0" smtClean="0"/>
              <a:t>στελέχους</a:t>
            </a:r>
            <a:r>
              <a:rPr lang="en-US" sz="2400" dirty="0" smtClean="0"/>
              <a:t>,</a:t>
            </a:r>
            <a:endParaRPr lang="el-GR" sz="2400" dirty="0"/>
          </a:p>
          <a:p>
            <a:pPr lvl="1">
              <a:lnSpc>
                <a:spcPct val="110000"/>
              </a:lnSpc>
              <a:spcBef>
                <a:spcPts val="1200"/>
              </a:spcBef>
            </a:pPr>
            <a:r>
              <a:rPr lang="el-GR" sz="2400" dirty="0"/>
              <a:t>Το ραχιαίο που σχηματίζεται από την ένωση των οπισθίων κλάδων όλων των πρωτευόντων </a:t>
            </a:r>
            <a:r>
              <a:rPr lang="el-GR" sz="2400" dirty="0" smtClean="0"/>
              <a:t>στελεχών</a:t>
            </a:r>
            <a:r>
              <a:rPr lang="en-US" sz="2400" dirty="0" smtClean="0"/>
              <a:t>.</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66</a:t>
            </a:fld>
            <a:endParaRPr lang="el-GR" dirty="0">
              <a:solidFill>
                <a:prstClr val="black"/>
              </a:solidFill>
            </a:endParaRPr>
          </a:p>
        </p:txBody>
      </p:sp>
    </p:spTree>
    <p:extLst>
      <p:ext uri="{BB962C8B-B14F-4D97-AF65-F5344CB8AC3E}">
        <p14:creationId xmlns:p14="http://schemas.microsoft.com/office/powerpoint/2010/main" val="36584775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Εννεύρωση μυών και αρθρώσεων</a:t>
            </a:r>
            <a:r>
              <a:rPr lang="en-US" dirty="0"/>
              <a:t> </a:t>
            </a:r>
            <a:r>
              <a:rPr lang="en-US" sz="3200" b="0" dirty="0" smtClean="0"/>
              <a:t>3/5</a:t>
            </a:r>
            <a:endParaRPr lang="el-GR" dirty="0"/>
          </a:p>
        </p:txBody>
      </p:sp>
      <p:sp>
        <p:nvSpPr>
          <p:cNvPr id="3" name="Θέση περιεχομένου 2"/>
          <p:cNvSpPr>
            <a:spLocks noGrp="1"/>
          </p:cNvSpPr>
          <p:nvPr>
            <p:ph idx="1"/>
          </p:nvPr>
        </p:nvSpPr>
        <p:spPr/>
        <p:txBody>
          <a:bodyPr>
            <a:normAutofit/>
          </a:bodyPr>
          <a:lstStyle/>
          <a:p>
            <a:pPr>
              <a:lnSpc>
                <a:spcPct val="110000"/>
              </a:lnSpc>
            </a:pPr>
            <a:r>
              <a:rPr lang="el-GR" dirty="0"/>
              <a:t>Οι 5 κύριοι τελικοί κλάδοι που σχηματίζονται από τα δευτερεύοντα στελέχη είναι:</a:t>
            </a:r>
          </a:p>
          <a:p>
            <a:pPr lvl="1">
              <a:lnSpc>
                <a:spcPct val="110000"/>
              </a:lnSpc>
              <a:spcBef>
                <a:spcPts val="1200"/>
              </a:spcBef>
            </a:pPr>
            <a:r>
              <a:rPr lang="el-GR" sz="2400" dirty="0"/>
              <a:t>Το μυοδερματικό </a:t>
            </a:r>
            <a:r>
              <a:rPr lang="el-GR" sz="2400" dirty="0" smtClean="0"/>
              <a:t>νεύρο</a:t>
            </a:r>
            <a:r>
              <a:rPr lang="en-US" sz="2400" dirty="0" smtClean="0"/>
              <a:t>,</a:t>
            </a:r>
            <a:endParaRPr lang="el-GR" sz="2400" dirty="0"/>
          </a:p>
          <a:p>
            <a:pPr lvl="1">
              <a:lnSpc>
                <a:spcPct val="110000"/>
              </a:lnSpc>
              <a:spcBef>
                <a:spcPts val="1200"/>
              </a:spcBef>
            </a:pPr>
            <a:r>
              <a:rPr lang="el-GR" sz="2400" dirty="0"/>
              <a:t>Το μασχαλιαίο </a:t>
            </a:r>
            <a:r>
              <a:rPr lang="el-GR" sz="2400" dirty="0" smtClean="0"/>
              <a:t>νεύρο</a:t>
            </a:r>
            <a:r>
              <a:rPr lang="en-US" sz="2400" dirty="0" smtClean="0"/>
              <a:t>,</a:t>
            </a:r>
            <a:endParaRPr lang="el-GR" sz="2400" dirty="0"/>
          </a:p>
          <a:p>
            <a:pPr lvl="1">
              <a:lnSpc>
                <a:spcPct val="110000"/>
              </a:lnSpc>
              <a:spcBef>
                <a:spcPts val="1200"/>
              </a:spcBef>
            </a:pPr>
            <a:r>
              <a:rPr lang="el-GR" sz="2400" dirty="0"/>
              <a:t>Το κερκιδικό </a:t>
            </a:r>
            <a:r>
              <a:rPr lang="el-GR" sz="2400" dirty="0" smtClean="0"/>
              <a:t>νεύρο</a:t>
            </a:r>
            <a:r>
              <a:rPr lang="en-US" sz="2400" dirty="0" smtClean="0"/>
              <a:t>,</a:t>
            </a:r>
            <a:endParaRPr lang="el-GR" sz="2400" dirty="0"/>
          </a:p>
          <a:p>
            <a:pPr lvl="1">
              <a:lnSpc>
                <a:spcPct val="110000"/>
              </a:lnSpc>
              <a:spcBef>
                <a:spcPts val="1200"/>
              </a:spcBef>
            </a:pPr>
            <a:r>
              <a:rPr lang="el-GR" sz="2400" dirty="0"/>
              <a:t>Το μέσο </a:t>
            </a:r>
            <a:r>
              <a:rPr lang="el-GR" sz="2400" dirty="0" smtClean="0"/>
              <a:t>νεύρο</a:t>
            </a:r>
            <a:r>
              <a:rPr lang="en-US" sz="2400" dirty="0" smtClean="0"/>
              <a:t>,</a:t>
            </a:r>
            <a:endParaRPr lang="el-GR" sz="2400" dirty="0"/>
          </a:p>
          <a:p>
            <a:pPr lvl="1">
              <a:lnSpc>
                <a:spcPct val="110000"/>
              </a:lnSpc>
              <a:spcBef>
                <a:spcPts val="1200"/>
              </a:spcBef>
            </a:pPr>
            <a:r>
              <a:rPr lang="el-GR" sz="2400" dirty="0"/>
              <a:t>Το ωλένιο </a:t>
            </a:r>
            <a:r>
              <a:rPr lang="el-GR" sz="2400" dirty="0" smtClean="0"/>
              <a:t>νεύρο</a:t>
            </a:r>
            <a:r>
              <a:rPr lang="en-US" sz="2400" dirty="0" smtClean="0"/>
              <a:t>.</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67</a:t>
            </a:fld>
            <a:endParaRPr lang="el-GR" dirty="0">
              <a:solidFill>
                <a:prstClr val="black"/>
              </a:solidFill>
            </a:endParaRPr>
          </a:p>
        </p:txBody>
      </p:sp>
    </p:spTree>
    <p:extLst>
      <p:ext uri="{BB962C8B-B14F-4D97-AF65-F5344CB8AC3E}">
        <p14:creationId xmlns:p14="http://schemas.microsoft.com/office/powerpoint/2010/main" val="19986525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Εννεύρωση μυών και αρθρώσεων</a:t>
            </a:r>
            <a:r>
              <a:rPr lang="en-US" dirty="0"/>
              <a:t> </a:t>
            </a:r>
            <a:r>
              <a:rPr lang="en-US" sz="3200" b="0" dirty="0" smtClean="0"/>
              <a:t>4/5</a:t>
            </a:r>
            <a:endParaRPr lang="el-GR" dirty="0"/>
          </a:p>
        </p:txBody>
      </p:sp>
      <p:sp>
        <p:nvSpPr>
          <p:cNvPr id="3" name="Θέση περιεχομένου 2"/>
          <p:cNvSpPr>
            <a:spLocks noGrp="1"/>
          </p:cNvSpPr>
          <p:nvPr>
            <p:ph idx="1"/>
          </p:nvPr>
        </p:nvSpPr>
        <p:spPr/>
        <p:txBody>
          <a:bodyPr/>
          <a:lstStyle/>
          <a:p>
            <a:pPr marL="0" indent="0">
              <a:lnSpc>
                <a:spcPct val="110000"/>
              </a:lnSpc>
              <a:buNone/>
            </a:pPr>
            <a:r>
              <a:rPr lang="el-GR" dirty="0"/>
              <a:t>Εκτός από τους κύριους κλάδους, από το βραχιόνιο πλέγμα εκφύονται τα παρακάτω νεύρα:</a:t>
            </a:r>
          </a:p>
          <a:p>
            <a:pPr>
              <a:lnSpc>
                <a:spcPct val="110000"/>
              </a:lnSpc>
            </a:pPr>
            <a:r>
              <a:rPr lang="el-GR" dirty="0"/>
              <a:t>Προς τον θώρακα:</a:t>
            </a:r>
          </a:p>
          <a:p>
            <a:pPr lvl="1">
              <a:lnSpc>
                <a:spcPct val="110000"/>
              </a:lnSpc>
              <a:spcBef>
                <a:spcPts val="1200"/>
              </a:spcBef>
            </a:pPr>
            <a:r>
              <a:rPr lang="el-GR" dirty="0"/>
              <a:t>Παραφρενικό ή επικουρικό φρενικό (Α₅ νευροτόμιο</a:t>
            </a:r>
            <a:r>
              <a:rPr lang="el-GR" dirty="0" smtClean="0"/>
              <a:t>)</a:t>
            </a:r>
            <a:r>
              <a:rPr lang="en-US" dirty="0" smtClean="0"/>
              <a:t>,</a:t>
            </a:r>
            <a:endParaRPr lang="el-GR" dirty="0"/>
          </a:p>
          <a:p>
            <a:pPr lvl="1">
              <a:lnSpc>
                <a:spcPct val="110000"/>
              </a:lnSpc>
              <a:spcBef>
                <a:spcPts val="1200"/>
              </a:spcBef>
            </a:pPr>
            <a:r>
              <a:rPr lang="el-GR" dirty="0"/>
              <a:t>Υποκλείδιο (Α₅, Α₆ νευροτόμιο</a:t>
            </a:r>
            <a:r>
              <a:rPr lang="el-GR" dirty="0" smtClean="0"/>
              <a:t>)</a:t>
            </a:r>
            <a:r>
              <a:rPr lang="en-US" dirty="0" smtClean="0"/>
              <a:t>,</a:t>
            </a:r>
            <a:endParaRPr lang="el-GR" dirty="0"/>
          </a:p>
          <a:p>
            <a:pPr lvl="1">
              <a:lnSpc>
                <a:spcPct val="110000"/>
              </a:lnSpc>
              <a:spcBef>
                <a:spcPts val="1200"/>
              </a:spcBef>
            </a:pPr>
            <a:r>
              <a:rPr lang="el-GR" dirty="0"/>
              <a:t>Μακρό θωρακικό (Α₅, Α₆ και συχνά Α₇</a:t>
            </a:r>
            <a:r>
              <a:rPr lang="el-GR" dirty="0" smtClean="0"/>
              <a:t>)</a:t>
            </a:r>
            <a:r>
              <a:rPr lang="en-US" dirty="0" smtClean="0"/>
              <a:t>,</a:t>
            </a:r>
            <a:endParaRPr lang="el-GR" dirty="0"/>
          </a:p>
          <a:p>
            <a:pPr lvl="1">
              <a:lnSpc>
                <a:spcPct val="110000"/>
              </a:lnSpc>
              <a:spcBef>
                <a:spcPts val="1200"/>
              </a:spcBef>
            </a:pPr>
            <a:r>
              <a:rPr lang="el-GR" dirty="0"/>
              <a:t>Πρόσθια θωρακικά (έσω πρόσθιο θωρακικό και έξω πρόσθιο θωρακικό</a:t>
            </a:r>
            <a:r>
              <a:rPr lang="el-GR" dirty="0" smtClean="0"/>
              <a:t>)</a:t>
            </a:r>
            <a:r>
              <a:rPr lang="en-US" dirty="0" smtClean="0"/>
              <a:t>.</a:t>
            </a:r>
            <a:endParaRPr lang="el-GR" dirty="0"/>
          </a:p>
          <a:p>
            <a:pPr>
              <a:lnSpc>
                <a:spcPct val="110000"/>
              </a:lnSpc>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68</a:t>
            </a:fld>
            <a:endParaRPr lang="el-GR" dirty="0">
              <a:solidFill>
                <a:prstClr val="black"/>
              </a:solidFill>
            </a:endParaRPr>
          </a:p>
        </p:txBody>
      </p:sp>
    </p:spTree>
    <p:extLst>
      <p:ext uri="{BB962C8B-B14F-4D97-AF65-F5344CB8AC3E}">
        <p14:creationId xmlns:p14="http://schemas.microsoft.com/office/powerpoint/2010/main" val="27963134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Οστεολογία – Κλείδα </a:t>
            </a:r>
            <a:r>
              <a:rPr lang="en-US" sz="3200" b="0" dirty="0" smtClean="0"/>
              <a:t>2/</a:t>
            </a:r>
            <a:r>
              <a:rPr lang="el-GR" sz="3200" b="0" dirty="0" smtClean="0"/>
              <a:t>2</a:t>
            </a:r>
            <a:endParaRPr lang="el-GR" sz="3200" b="0" dirty="0"/>
          </a:p>
        </p:txBody>
      </p:sp>
      <p:sp>
        <p:nvSpPr>
          <p:cNvPr id="3" name="Θέση περιεχομένου 2"/>
          <p:cNvSpPr>
            <a:spLocks noGrp="1"/>
          </p:cNvSpPr>
          <p:nvPr>
            <p:ph idx="1"/>
          </p:nvPr>
        </p:nvSpPr>
        <p:spPr>
          <a:xfrm>
            <a:off x="251520" y="1196752"/>
            <a:ext cx="3744416" cy="5544616"/>
          </a:xfrm>
        </p:spPr>
        <p:txBody>
          <a:bodyPr>
            <a:normAutofit lnSpcReduction="10000"/>
          </a:bodyPr>
          <a:lstStyle/>
          <a:p>
            <a:pPr>
              <a:lnSpc>
                <a:spcPct val="110000"/>
              </a:lnSpc>
            </a:pPr>
            <a:r>
              <a:rPr lang="el-GR" sz="2200" dirty="0" smtClean="0"/>
              <a:t>Προς </a:t>
            </a:r>
            <a:r>
              <a:rPr lang="el-GR" sz="2200" dirty="0"/>
              <a:t>τα έξω και ελαφρώς πίσω υπάρχει ένα όγκωμα για την πρόσφυση του πλευροκλειδικού </a:t>
            </a:r>
            <a:r>
              <a:rPr lang="el-GR" sz="2200" dirty="0" smtClean="0"/>
              <a:t>συνδέσμου</a:t>
            </a:r>
            <a:r>
              <a:rPr lang="en-US" sz="2200" dirty="0" smtClean="0"/>
              <a:t>.</a:t>
            </a:r>
            <a:endParaRPr lang="el-GR" sz="2200" dirty="0"/>
          </a:p>
          <a:p>
            <a:pPr>
              <a:lnSpc>
                <a:spcPct val="110000"/>
              </a:lnSpc>
            </a:pPr>
            <a:r>
              <a:rPr lang="el-GR" sz="2200" dirty="0"/>
              <a:t>Το έξω άκρο της κλείδας φέρει ωοειδή αρθρική επιφάνεια που συντάσσεται με το ακρώμιο της </a:t>
            </a:r>
            <a:r>
              <a:rPr lang="el-GR" sz="2200" dirty="0" smtClean="0"/>
              <a:t>ωμοπλάτης</a:t>
            </a:r>
            <a:r>
              <a:rPr lang="en-US" sz="2200" dirty="0" smtClean="0"/>
              <a:t>.</a:t>
            </a:r>
            <a:endParaRPr lang="el-GR" sz="2200" dirty="0"/>
          </a:p>
          <a:p>
            <a:pPr>
              <a:lnSpc>
                <a:spcPct val="110000"/>
              </a:lnSpc>
            </a:pPr>
            <a:r>
              <a:rPr lang="el-GR" sz="2200" dirty="0"/>
              <a:t>Στην κάτω επιφάνειά της υπάρχει το κωνοειδές όγκωμα και η τραπεζοειδής </a:t>
            </a:r>
            <a:r>
              <a:rPr lang="el-GR" sz="2200" dirty="0" smtClean="0"/>
              <a:t>γραμμή</a:t>
            </a:r>
            <a:r>
              <a:rPr lang="en-US" sz="2200" dirty="0" smtClean="0"/>
              <a:t>.</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a:t>
            </a:fld>
            <a:endParaRPr lang="el-GR" dirty="0">
              <a:solidFill>
                <a:prstClr val="black"/>
              </a:solidFill>
            </a:endParaRPr>
          </a:p>
        </p:txBody>
      </p:sp>
      <p:pic>
        <p:nvPicPr>
          <p:cNvPr id="4098" name="Picture 2" descr="File:Gray20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23928" y="3661699"/>
            <a:ext cx="5220072" cy="17835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le:Gray200.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79912" y="1196752"/>
            <a:ext cx="5285692" cy="16561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p:cNvSpPr/>
          <p:nvPr/>
        </p:nvSpPr>
        <p:spPr>
          <a:xfrm>
            <a:off x="4767114" y="5707327"/>
            <a:ext cx="3693368" cy="276999"/>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4"/>
              </a:rPr>
              <a:t>Gray201</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a:solidFill>
                  <a:prstClr val="black">
                    <a:lumMod val="65000"/>
                    <a:lumOff val="35000"/>
                  </a:prstClr>
                </a:solidFill>
                <a:latin typeface="Calibri"/>
              </a:rPr>
              <a:t> </a:t>
            </a:r>
            <a:r>
              <a:rPr lang="en-US" sz="1200" dirty="0">
                <a:solidFill>
                  <a:prstClr val="black"/>
                </a:solidFill>
                <a:latin typeface="Calibri"/>
                <a:hlinkClick r:id="rId5" tooltip="User:Pngbot"/>
              </a:rPr>
              <a:t>Pngbot</a:t>
            </a:r>
            <a:r>
              <a:rPr lang="el-GR" sz="1200" dirty="0" smtClean="0">
                <a:solidFill>
                  <a:prstClr val="black">
                    <a:lumMod val="65000"/>
                    <a:lumOff val="35000"/>
                  </a:prstClr>
                </a:solidFill>
                <a:latin typeface="Calibri"/>
              </a:rPr>
              <a:t> διαθέσιμο ως κοινό κτήμα</a:t>
            </a:r>
            <a:endParaRPr lang="en-US" sz="1200" dirty="0">
              <a:solidFill>
                <a:prstClr val="black">
                  <a:lumMod val="65000"/>
                  <a:lumOff val="35000"/>
                </a:prstClr>
              </a:solidFill>
              <a:latin typeface="Calibri"/>
            </a:endParaRPr>
          </a:p>
        </p:txBody>
      </p:sp>
      <p:sp>
        <p:nvSpPr>
          <p:cNvPr id="10" name="Rectangle 6"/>
          <p:cNvSpPr/>
          <p:nvPr/>
        </p:nvSpPr>
        <p:spPr>
          <a:xfrm>
            <a:off x="4511416" y="2970059"/>
            <a:ext cx="4197424" cy="276999"/>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6"/>
              </a:rPr>
              <a:t>Gray200</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a:solidFill>
                  <a:prstClr val="black">
                    <a:lumMod val="65000"/>
                    <a:lumOff val="35000"/>
                  </a:prstClr>
                </a:solidFill>
                <a:latin typeface="Calibri"/>
              </a:rPr>
              <a:t> </a:t>
            </a:r>
            <a:r>
              <a:rPr lang="en-US" sz="1200" dirty="0">
                <a:solidFill>
                  <a:prstClr val="black"/>
                </a:solidFill>
                <a:latin typeface="Calibri"/>
                <a:hlinkClick r:id="rId5" tooltip="User:Pngbot"/>
              </a:rPr>
              <a:t>Pngbot</a:t>
            </a:r>
            <a:r>
              <a:rPr lang="el-GR" sz="1200" dirty="0" smtClean="0">
                <a:solidFill>
                  <a:prstClr val="black">
                    <a:lumMod val="65000"/>
                    <a:lumOff val="35000"/>
                  </a:prstClr>
                </a:solidFill>
                <a:latin typeface="Calibri"/>
              </a:rPr>
              <a:t> διαθέσιμο ως κοινό κτήμα</a:t>
            </a:r>
            <a:endParaRPr lang="en-US" sz="1200" dirty="0">
              <a:solidFill>
                <a:prstClr val="black">
                  <a:lumMod val="65000"/>
                  <a:lumOff val="35000"/>
                </a:prstClr>
              </a:solidFill>
              <a:latin typeface="Calibri"/>
            </a:endParaRPr>
          </a:p>
        </p:txBody>
      </p:sp>
    </p:spTree>
    <p:extLst>
      <p:ext uri="{BB962C8B-B14F-4D97-AF65-F5344CB8AC3E}">
        <p14:creationId xmlns:p14="http://schemas.microsoft.com/office/powerpoint/2010/main" val="26551277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Εννεύρωση μυών και αρθρώσεων</a:t>
            </a:r>
            <a:r>
              <a:rPr lang="en-US" dirty="0"/>
              <a:t> </a:t>
            </a:r>
            <a:r>
              <a:rPr lang="en-US" sz="3200" b="0" dirty="0" smtClean="0"/>
              <a:t>5/5</a:t>
            </a:r>
            <a:endParaRPr lang="el-GR" dirty="0"/>
          </a:p>
        </p:txBody>
      </p:sp>
      <p:sp>
        <p:nvSpPr>
          <p:cNvPr id="3" name="Θέση περιεχομένου 2"/>
          <p:cNvSpPr>
            <a:spLocks noGrp="1"/>
          </p:cNvSpPr>
          <p:nvPr>
            <p:ph idx="1"/>
          </p:nvPr>
        </p:nvSpPr>
        <p:spPr/>
        <p:txBody>
          <a:bodyPr/>
          <a:lstStyle/>
          <a:p>
            <a:pPr marL="0" indent="0">
              <a:buNone/>
            </a:pPr>
            <a:r>
              <a:rPr lang="el-GR" dirty="0"/>
              <a:t>Προς τον ώμο:</a:t>
            </a:r>
          </a:p>
          <a:p>
            <a:r>
              <a:rPr lang="el-GR" dirty="0"/>
              <a:t>Ραχιαίο της </a:t>
            </a:r>
            <a:r>
              <a:rPr lang="el-GR" dirty="0" smtClean="0"/>
              <a:t>ωμοπλάτης</a:t>
            </a:r>
            <a:r>
              <a:rPr lang="en-US" dirty="0" smtClean="0"/>
              <a:t>,</a:t>
            </a:r>
            <a:endParaRPr lang="el-GR" dirty="0"/>
          </a:p>
          <a:p>
            <a:r>
              <a:rPr lang="el-GR" dirty="0" smtClean="0"/>
              <a:t>Υπερπλάτιο</a:t>
            </a:r>
            <a:r>
              <a:rPr lang="en-US" dirty="0" smtClean="0"/>
              <a:t>,</a:t>
            </a:r>
            <a:endParaRPr lang="el-GR" dirty="0"/>
          </a:p>
          <a:p>
            <a:r>
              <a:rPr lang="el-GR" dirty="0"/>
              <a:t>Άνω </a:t>
            </a:r>
            <a:r>
              <a:rPr lang="el-GR" dirty="0" smtClean="0"/>
              <a:t>υποπλάτιο</a:t>
            </a:r>
            <a:r>
              <a:rPr lang="en-US" dirty="0" smtClean="0"/>
              <a:t>,</a:t>
            </a:r>
            <a:endParaRPr lang="el-GR" dirty="0"/>
          </a:p>
          <a:p>
            <a:r>
              <a:rPr lang="el-GR" dirty="0"/>
              <a:t>Κάτω </a:t>
            </a:r>
            <a:r>
              <a:rPr lang="el-GR" dirty="0" smtClean="0"/>
              <a:t>υποπλάτιο</a:t>
            </a:r>
            <a:r>
              <a:rPr lang="en-US" dirty="0" smtClean="0"/>
              <a:t>,</a:t>
            </a:r>
            <a:endParaRPr lang="el-GR" dirty="0"/>
          </a:p>
          <a:p>
            <a:r>
              <a:rPr lang="el-GR" dirty="0" smtClean="0"/>
              <a:t>Θωρακοραχιαίο</a:t>
            </a:r>
            <a:r>
              <a:rPr lang="en-US" dirty="0" smtClean="0"/>
              <a:t>,</a:t>
            </a:r>
            <a:endParaRPr lang="el-GR" dirty="0"/>
          </a:p>
          <a:p>
            <a:r>
              <a:rPr lang="el-GR" dirty="0" smtClean="0"/>
              <a:t>Υποκλείδιο</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69</a:t>
            </a:fld>
            <a:endParaRPr lang="el-GR" dirty="0">
              <a:solidFill>
                <a:prstClr val="black"/>
              </a:solidFill>
            </a:endParaRPr>
          </a:p>
        </p:txBody>
      </p:sp>
    </p:spTree>
    <p:extLst>
      <p:ext uri="{BB962C8B-B14F-4D97-AF65-F5344CB8AC3E}">
        <p14:creationId xmlns:p14="http://schemas.microsoft.com/office/powerpoint/2010/main" val="26744169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Εννεύρωση </a:t>
            </a:r>
            <a:r>
              <a:rPr lang="el-GR" dirty="0" smtClean="0"/>
              <a:t>μυών</a:t>
            </a:r>
            <a:endParaRPr lang="el-GR" sz="3200"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70</a:t>
            </a:fld>
            <a:endParaRPr lang="el-GR" dirty="0">
              <a:solidFill>
                <a:prstClr val="black"/>
              </a:solidFill>
            </a:endParaRPr>
          </a:p>
        </p:txBody>
      </p:sp>
      <p:graphicFrame>
        <p:nvGraphicFramePr>
          <p:cNvPr id="5" name="Content Placeholder 5"/>
          <p:cNvGraphicFramePr>
            <a:graphicFrameLocks noGrp="1"/>
          </p:cNvGraphicFramePr>
          <p:nvPr>
            <p:ph idx="1"/>
            <p:extLst>
              <p:ext uri="{D42A27DB-BD31-4B8C-83A1-F6EECF244321}">
                <p14:modId xmlns:p14="http://schemas.microsoft.com/office/powerpoint/2010/main" val="1104053570"/>
              </p:ext>
            </p:extLst>
          </p:nvPr>
        </p:nvGraphicFramePr>
        <p:xfrm>
          <a:off x="467544" y="930910"/>
          <a:ext cx="8280920" cy="5425440"/>
        </p:xfrm>
        <a:graphic>
          <a:graphicData uri="http://schemas.openxmlformats.org/drawingml/2006/table">
            <a:tbl>
              <a:tblPr firstRow="1" bandRow="1">
                <a:tableStyleId>{5940675A-B579-460E-94D1-54222C63F5DA}</a:tableStyleId>
              </a:tblPr>
              <a:tblGrid>
                <a:gridCol w="2641600"/>
                <a:gridCol w="1701801"/>
                <a:gridCol w="3937519"/>
              </a:tblGrid>
              <a:tr h="370840">
                <a:tc>
                  <a:txBody>
                    <a:bodyPr/>
                    <a:lstStyle/>
                    <a:p>
                      <a:pPr algn="ctr"/>
                      <a:r>
                        <a:rPr lang="el-GR" sz="2000" b="1" dirty="0" smtClean="0"/>
                        <a:t>Νεύρο</a:t>
                      </a:r>
                      <a:endParaRPr lang="el-GR" sz="2000" b="1" dirty="0"/>
                    </a:p>
                  </a:txBody>
                  <a:tcPr/>
                </a:tc>
                <a:tc>
                  <a:txBody>
                    <a:bodyPr/>
                    <a:lstStyle/>
                    <a:p>
                      <a:pPr algn="ctr"/>
                      <a:r>
                        <a:rPr lang="el-GR" sz="2000" b="1" dirty="0" smtClean="0"/>
                        <a:t>Νευρικές ρίζες</a:t>
                      </a:r>
                      <a:endParaRPr lang="el-GR" sz="2000" b="1" dirty="0"/>
                    </a:p>
                  </a:txBody>
                  <a:tcPr/>
                </a:tc>
                <a:tc>
                  <a:txBody>
                    <a:bodyPr/>
                    <a:lstStyle/>
                    <a:p>
                      <a:pPr algn="ctr"/>
                      <a:r>
                        <a:rPr lang="el-GR" sz="2000" b="1" dirty="0" smtClean="0"/>
                        <a:t>Μύες </a:t>
                      </a:r>
                      <a:endParaRPr lang="el-GR" sz="2000" b="1" dirty="0"/>
                    </a:p>
                  </a:txBody>
                  <a:tcPr/>
                </a:tc>
              </a:tr>
              <a:tr h="370840">
                <a:tc>
                  <a:txBody>
                    <a:bodyPr/>
                    <a:lstStyle/>
                    <a:p>
                      <a:r>
                        <a:rPr lang="el-GR" sz="2000" dirty="0" smtClean="0"/>
                        <a:t>Μασχαλιαίο</a:t>
                      </a:r>
                      <a:endParaRPr lang="el-GR" sz="2000" dirty="0"/>
                    </a:p>
                  </a:txBody>
                  <a:tcPr/>
                </a:tc>
                <a:tc>
                  <a:txBody>
                    <a:bodyPr/>
                    <a:lstStyle/>
                    <a:p>
                      <a:r>
                        <a:rPr lang="el-GR" sz="2000" dirty="0" smtClean="0"/>
                        <a:t>Α₅, Α₆ </a:t>
                      </a:r>
                      <a:endParaRPr lang="el-GR" sz="2000" dirty="0"/>
                    </a:p>
                  </a:txBody>
                  <a:tcPr/>
                </a:tc>
                <a:tc>
                  <a:txBody>
                    <a:bodyPr/>
                    <a:lstStyle/>
                    <a:p>
                      <a:r>
                        <a:rPr lang="el-GR" sz="2000" dirty="0" smtClean="0"/>
                        <a:t>Δελτοειδής και ελάσσων στρογγύλος</a:t>
                      </a:r>
                      <a:endParaRPr lang="el-GR" sz="2000" dirty="0"/>
                    </a:p>
                  </a:txBody>
                  <a:tcPr/>
                </a:tc>
              </a:tr>
              <a:tr h="370840">
                <a:tc>
                  <a:txBody>
                    <a:bodyPr/>
                    <a:lstStyle/>
                    <a:p>
                      <a:r>
                        <a:rPr lang="el-GR" sz="2000" dirty="0" smtClean="0"/>
                        <a:t>Μυοδερματικό </a:t>
                      </a:r>
                      <a:endParaRPr lang="el-GR" sz="2000" dirty="0"/>
                    </a:p>
                  </a:txBody>
                  <a:tcPr/>
                </a:tc>
                <a:tc>
                  <a:txBody>
                    <a:bodyPr/>
                    <a:lstStyle/>
                    <a:p>
                      <a:r>
                        <a:rPr lang="el-GR" sz="2000" dirty="0" smtClean="0"/>
                        <a:t>Α₅,Α₆, Α₇ </a:t>
                      </a:r>
                      <a:endParaRPr lang="el-GR" sz="2000" dirty="0"/>
                    </a:p>
                  </a:txBody>
                  <a:tcPr/>
                </a:tc>
                <a:tc>
                  <a:txBody>
                    <a:bodyPr/>
                    <a:lstStyle/>
                    <a:p>
                      <a:r>
                        <a:rPr lang="el-GR" sz="2000" dirty="0" smtClean="0"/>
                        <a:t>Κορακοβραχιόνιος, δικέφαλος βραχιόνιος, πρόσθιος βραχιόνιος</a:t>
                      </a:r>
                      <a:endParaRPr lang="el-GR" sz="2000" dirty="0"/>
                    </a:p>
                  </a:txBody>
                  <a:tcPr/>
                </a:tc>
              </a:tr>
              <a:tr h="370840">
                <a:tc>
                  <a:txBody>
                    <a:bodyPr/>
                    <a:lstStyle/>
                    <a:p>
                      <a:r>
                        <a:rPr lang="el-GR" sz="2000" dirty="0" smtClean="0"/>
                        <a:t>Μέσο</a:t>
                      </a:r>
                      <a:endParaRPr lang="el-GR"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Α₆,</a:t>
                      </a:r>
                      <a:r>
                        <a:rPr lang="el-GR" sz="2000" baseline="0" dirty="0" smtClean="0"/>
                        <a:t> </a:t>
                      </a:r>
                      <a:r>
                        <a:rPr lang="el-GR" sz="2000" dirty="0" smtClean="0"/>
                        <a:t>Α₇, Α₈, Θ₁</a:t>
                      </a:r>
                    </a:p>
                  </a:txBody>
                  <a:tcPr/>
                </a:tc>
                <a:tc>
                  <a:txBody>
                    <a:bodyPr/>
                    <a:lstStyle/>
                    <a:p>
                      <a:r>
                        <a:rPr lang="el-GR" sz="2000" dirty="0" smtClean="0"/>
                        <a:t>Στρογγύλος πρηνιστής, κερκιδικός καμπτήρας του καρπού, μακρός παλαμικός, μύες της άκρας χείρας</a:t>
                      </a:r>
                      <a:endParaRPr lang="el-GR" sz="2000" dirty="0"/>
                    </a:p>
                  </a:txBody>
                  <a:tcPr/>
                </a:tc>
              </a:tr>
              <a:tr h="370840">
                <a:tc>
                  <a:txBody>
                    <a:bodyPr/>
                    <a:lstStyle/>
                    <a:p>
                      <a:r>
                        <a:rPr lang="el-GR" sz="2000" dirty="0" smtClean="0"/>
                        <a:t>Ωλένιο</a:t>
                      </a:r>
                      <a:endParaRPr lang="el-GR"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Α₈, Θ₁</a:t>
                      </a:r>
                    </a:p>
                  </a:txBody>
                  <a:tcPr/>
                </a:tc>
                <a:tc>
                  <a:txBody>
                    <a:bodyPr/>
                    <a:lstStyle/>
                    <a:p>
                      <a:r>
                        <a:rPr lang="el-GR" sz="2000" dirty="0" smtClean="0"/>
                        <a:t>Ωλένιος καμπτήρας του καρπού και μύες της άκρας χείρας</a:t>
                      </a:r>
                      <a:endParaRPr lang="el-GR" sz="2000" dirty="0"/>
                    </a:p>
                  </a:txBody>
                  <a:tcPr/>
                </a:tc>
              </a:tr>
              <a:tr h="370840">
                <a:tc>
                  <a:txBody>
                    <a:bodyPr/>
                    <a:lstStyle/>
                    <a:p>
                      <a:r>
                        <a:rPr lang="el-GR" sz="2000" dirty="0" smtClean="0"/>
                        <a:t>Κερκιδικό </a:t>
                      </a:r>
                      <a:endParaRPr lang="el-GR"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Α₅, Α₆, Α₇, Α₈, Θ₁</a:t>
                      </a:r>
                    </a:p>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 </a:t>
                      </a:r>
                    </a:p>
                  </a:txBody>
                  <a:tcPr/>
                </a:tc>
                <a:tc>
                  <a:txBody>
                    <a:bodyPr/>
                    <a:lstStyle/>
                    <a:p>
                      <a:r>
                        <a:rPr lang="el-GR" sz="2000" dirty="0" smtClean="0"/>
                        <a:t>Τρικέφαλος</a:t>
                      </a:r>
                      <a:r>
                        <a:rPr lang="el-GR" sz="2000" baseline="0" dirty="0" smtClean="0"/>
                        <a:t> βραχιόνιος, αγκωνιαίος, βραχιονοκερκιδικός, μακρός και βραχύς κερκιδικός εκτείνοντας του καρπού, υπτιαστής, και μύες της άκρας χείρας</a:t>
                      </a:r>
                      <a:endParaRPr lang="el-GR" sz="2000" dirty="0"/>
                    </a:p>
                  </a:txBody>
                  <a:tcPr/>
                </a:tc>
              </a:tr>
            </a:tbl>
          </a:graphicData>
        </a:graphic>
      </p:graphicFrame>
    </p:spTree>
    <p:extLst>
      <p:ext uri="{BB962C8B-B14F-4D97-AF65-F5344CB8AC3E}">
        <p14:creationId xmlns:p14="http://schemas.microsoft.com/office/powerpoint/2010/main" val="19604327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Ενέργεια μυών της ωμικής ζώνης</a:t>
            </a:r>
          </a:p>
        </p:txBody>
      </p:sp>
      <p:sp>
        <p:nvSpPr>
          <p:cNvPr id="3" name="Θέση περιεχομένου 2"/>
          <p:cNvSpPr>
            <a:spLocks noGrp="1"/>
          </p:cNvSpPr>
          <p:nvPr>
            <p:ph idx="1"/>
          </p:nvPr>
        </p:nvSpPr>
        <p:spPr/>
        <p:txBody>
          <a:bodyPr/>
          <a:lstStyle/>
          <a:p>
            <a:r>
              <a:rPr lang="el-GR" dirty="0"/>
              <a:t>Για την βέλτιστη λειτουργία της ωμικής ζώνης θα πρέπει όλοι οι μύες να συνεργάζονται </a:t>
            </a:r>
            <a:r>
              <a:rPr lang="el-GR" dirty="0" smtClean="0"/>
              <a:t>αρμονικά</a:t>
            </a:r>
            <a:r>
              <a:rPr lang="en-US" dirty="0" smtClean="0"/>
              <a:t>.</a:t>
            </a:r>
            <a:endParaRPr lang="el-GR" dirty="0"/>
          </a:p>
          <a:p>
            <a:r>
              <a:rPr lang="el-GR" dirty="0"/>
              <a:t>Επειδή οι μύες που κινούν το βραχιόνιο εκφύονται από την ωμοπλάτη, θα πρέπει η ωμοπλάτη σε κάθε θέση ανύψωσης του βραχιονίου να είναι </a:t>
            </a:r>
            <a:r>
              <a:rPr lang="el-GR" dirty="0" smtClean="0"/>
              <a:t>σταθερή</a:t>
            </a:r>
            <a:r>
              <a:rPr lang="en-US" dirty="0" smtClean="0"/>
              <a:t>.</a:t>
            </a:r>
            <a:endParaRPr lang="el-GR" dirty="0"/>
          </a:p>
          <a:p>
            <a:r>
              <a:rPr lang="el-GR" dirty="0"/>
              <a:t>Οπότε θα πρέπει να </a:t>
            </a:r>
            <a:r>
              <a:rPr lang="el-GR" dirty="0" smtClean="0"/>
              <a:t>συσταλούν </a:t>
            </a:r>
            <a:r>
              <a:rPr lang="el-GR" dirty="0"/>
              <a:t>οι μύες που σταθεροποιούν και ταυτόχρονα κινούν την </a:t>
            </a:r>
            <a:r>
              <a:rPr lang="el-GR" dirty="0" smtClean="0"/>
              <a:t>ωμοπλάτη</a:t>
            </a:r>
            <a:r>
              <a:rPr lang="en-US" dirty="0" smtClean="0"/>
              <a:t>.</a:t>
            </a:r>
            <a:endParaRPr lang="el-GR" dirty="0"/>
          </a:p>
          <a:p>
            <a:r>
              <a:rPr lang="el-GR" dirty="0"/>
              <a:t>Εάν κάποιος από τους μύες της ωμοπλάτης δεν μπορούν να την σταθεροποιήσουν, τότε το άνω άκρο δεν μπορεί να λειτουργήσει </a:t>
            </a:r>
            <a:r>
              <a:rPr lang="el-GR" dirty="0" smtClean="0"/>
              <a:t>αποτελεσματικά</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71</a:t>
            </a:fld>
            <a:endParaRPr lang="el-GR" dirty="0">
              <a:solidFill>
                <a:prstClr val="black"/>
              </a:solidFill>
            </a:endParaRPr>
          </a:p>
        </p:txBody>
      </p:sp>
    </p:spTree>
    <p:extLst>
      <p:ext uri="{BB962C8B-B14F-4D97-AF65-F5344CB8AC3E}">
        <p14:creationId xmlns:p14="http://schemas.microsoft.com/office/powerpoint/2010/main" val="22275292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29600" cy="1080120"/>
          </a:xfrm>
        </p:spPr>
        <p:txBody>
          <a:bodyPr>
            <a:noAutofit/>
          </a:bodyPr>
          <a:lstStyle/>
          <a:p>
            <a:r>
              <a:rPr lang="el-GR" dirty="0"/>
              <a:t>Μύες της ωμοπλατοθωρακικής άρθρωσης</a:t>
            </a:r>
          </a:p>
        </p:txBody>
      </p:sp>
      <p:sp>
        <p:nvSpPr>
          <p:cNvPr id="3" name="Θέση περιεχομένου 2"/>
          <p:cNvSpPr>
            <a:spLocks noGrp="1"/>
          </p:cNvSpPr>
          <p:nvPr>
            <p:ph idx="1"/>
          </p:nvPr>
        </p:nvSpPr>
        <p:spPr>
          <a:xfrm>
            <a:off x="457200" y="1484784"/>
            <a:ext cx="8229600" cy="4752528"/>
          </a:xfrm>
        </p:spPr>
        <p:txBody>
          <a:bodyPr/>
          <a:lstStyle/>
          <a:p>
            <a:pPr marL="0" indent="0">
              <a:buNone/>
            </a:pPr>
            <a:r>
              <a:rPr lang="el-GR" dirty="0"/>
              <a:t>Ταξινομούνται σε: </a:t>
            </a:r>
          </a:p>
          <a:p>
            <a:r>
              <a:rPr lang="el-GR" dirty="0" smtClean="0"/>
              <a:t>Ανασπαστές</a:t>
            </a:r>
            <a:r>
              <a:rPr lang="en-US" dirty="0" smtClean="0"/>
              <a:t>,</a:t>
            </a:r>
            <a:endParaRPr lang="el-GR" dirty="0"/>
          </a:p>
          <a:p>
            <a:r>
              <a:rPr lang="el-GR" dirty="0" smtClean="0"/>
              <a:t>Κατασπασ</a:t>
            </a:r>
            <a:r>
              <a:rPr lang="el-GR" dirty="0"/>
              <a:t>τ</a:t>
            </a:r>
            <a:r>
              <a:rPr lang="el-GR" dirty="0" smtClean="0"/>
              <a:t>ές </a:t>
            </a:r>
            <a:r>
              <a:rPr lang="en-US" dirty="0" smtClean="0"/>
              <a:t>,</a:t>
            </a:r>
            <a:endParaRPr lang="el-GR" dirty="0"/>
          </a:p>
          <a:p>
            <a:r>
              <a:rPr lang="el-GR" dirty="0" smtClean="0"/>
              <a:t>Απαγωγούς</a:t>
            </a:r>
            <a:r>
              <a:rPr lang="en-US" dirty="0" smtClean="0"/>
              <a:t>,</a:t>
            </a:r>
            <a:endParaRPr lang="el-GR" dirty="0"/>
          </a:p>
          <a:p>
            <a:r>
              <a:rPr lang="el-GR" dirty="0" smtClean="0"/>
              <a:t>Προσαγωγούς</a:t>
            </a:r>
            <a:r>
              <a:rPr lang="en-US" dirty="0" smtClean="0"/>
              <a:t>,</a:t>
            </a:r>
            <a:endParaRPr lang="el-GR" dirty="0"/>
          </a:p>
          <a:p>
            <a:r>
              <a:rPr lang="el-GR" dirty="0"/>
              <a:t>Στροφείς προς τα </a:t>
            </a:r>
            <a:r>
              <a:rPr lang="el-GR" dirty="0" smtClean="0"/>
              <a:t>άνω</a:t>
            </a:r>
            <a:r>
              <a:rPr lang="en-US" dirty="0" smtClean="0"/>
              <a:t>,</a:t>
            </a:r>
            <a:endParaRPr lang="el-GR" dirty="0"/>
          </a:p>
          <a:p>
            <a:r>
              <a:rPr lang="el-GR" dirty="0"/>
              <a:t>Στροφείς προς τα </a:t>
            </a:r>
            <a:r>
              <a:rPr lang="el-GR" dirty="0" smtClean="0"/>
              <a:t>κάτω</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72</a:t>
            </a:fld>
            <a:endParaRPr lang="el-GR" dirty="0">
              <a:solidFill>
                <a:prstClr val="black"/>
              </a:solidFill>
            </a:endParaRPr>
          </a:p>
        </p:txBody>
      </p:sp>
    </p:spTree>
    <p:extLst>
      <p:ext uri="{BB962C8B-B14F-4D97-AF65-F5344CB8AC3E}">
        <p14:creationId xmlns:p14="http://schemas.microsoft.com/office/powerpoint/2010/main" val="44224629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Ανασπαστές </a:t>
            </a:r>
            <a:r>
              <a:rPr lang="el-GR" dirty="0" smtClean="0"/>
              <a:t>μύες</a:t>
            </a:r>
            <a:r>
              <a:rPr lang="en-US" dirty="0" smtClean="0"/>
              <a:t> </a:t>
            </a:r>
            <a:r>
              <a:rPr lang="en-US" sz="3200" b="0" dirty="0" smtClean="0"/>
              <a:t>1/3</a:t>
            </a:r>
            <a:endParaRPr lang="el-GR" sz="3200" b="0" dirty="0"/>
          </a:p>
        </p:txBody>
      </p:sp>
      <p:sp>
        <p:nvSpPr>
          <p:cNvPr id="3" name="Θέση περιεχομένου 2"/>
          <p:cNvSpPr>
            <a:spLocks noGrp="1"/>
          </p:cNvSpPr>
          <p:nvPr>
            <p:ph idx="1"/>
          </p:nvPr>
        </p:nvSpPr>
        <p:spPr>
          <a:xfrm>
            <a:off x="457200" y="928670"/>
            <a:ext cx="5122912" cy="3429024"/>
          </a:xfrm>
        </p:spPr>
        <p:txBody>
          <a:bodyPr>
            <a:normAutofit lnSpcReduction="10000"/>
          </a:bodyPr>
          <a:lstStyle/>
          <a:p>
            <a:pPr marL="0" indent="0">
              <a:lnSpc>
                <a:spcPct val="110000"/>
              </a:lnSpc>
              <a:buNone/>
            </a:pPr>
            <a:r>
              <a:rPr lang="el-GR" dirty="0"/>
              <a:t>Κύριοι:</a:t>
            </a:r>
          </a:p>
          <a:p>
            <a:pPr>
              <a:lnSpc>
                <a:spcPct val="110000"/>
              </a:lnSpc>
            </a:pPr>
            <a:r>
              <a:rPr lang="el-GR" dirty="0"/>
              <a:t>Άνω τραπεζοειδής </a:t>
            </a:r>
          </a:p>
          <a:p>
            <a:pPr marL="541338" lvl="1">
              <a:lnSpc>
                <a:spcPct val="110000"/>
              </a:lnSpc>
              <a:spcBef>
                <a:spcPts val="1200"/>
              </a:spcBef>
            </a:pPr>
            <a:r>
              <a:rPr lang="el-GR" sz="2400" dirty="0" smtClean="0"/>
              <a:t>Έκφυση συνολική: </a:t>
            </a:r>
            <a:r>
              <a:rPr lang="el-GR" sz="2400" dirty="0"/>
              <a:t>άνω αυχενική γραμμή, αυχενικός σύνδεσμος, ακανθώδεις </a:t>
            </a:r>
            <a:r>
              <a:rPr lang="el-GR" sz="2400" dirty="0" smtClean="0"/>
              <a:t>αποφύσεις </a:t>
            </a:r>
            <a:r>
              <a:rPr lang="el-GR" sz="2400" dirty="0"/>
              <a:t>του Α</a:t>
            </a:r>
            <a:r>
              <a:rPr lang="el-GR" sz="2400" dirty="0" smtClean="0"/>
              <a:t>₇ για τον άνω, Θ</a:t>
            </a:r>
            <a:r>
              <a:rPr lang="el-GR" sz="2400" baseline="-25000" dirty="0" smtClean="0"/>
              <a:t>1 </a:t>
            </a:r>
            <a:r>
              <a:rPr lang="el-GR" sz="2400" dirty="0" smtClean="0"/>
              <a:t>έως Θ</a:t>
            </a:r>
            <a:r>
              <a:rPr lang="el-GR" sz="2400" baseline="-25000" dirty="0" smtClean="0"/>
              <a:t>5</a:t>
            </a:r>
            <a:r>
              <a:rPr lang="el-GR" sz="2400" dirty="0" smtClean="0"/>
              <a:t> για τον μέσο και Θ</a:t>
            </a:r>
            <a:r>
              <a:rPr lang="el-GR" sz="2400" baseline="-25000" dirty="0" smtClean="0"/>
              <a:t>6 </a:t>
            </a:r>
            <a:r>
              <a:rPr lang="el-GR" sz="2400" dirty="0" smtClean="0"/>
              <a:t>έως Θ</a:t>
            </a:r>
            <a:r>
              <a:rPr lang="el-GR" sz="2400" baseline="-25000" dirty="0" smtClean="0"/>
              <a:t>12 </a:t>
            </a:r>
            <a:r>
              <a:rPr lang="el-GR" sz="2400" dirty="0" smtClean="0"/>
              <a:t>για τον κάτω, </a:t>
            </a:r>
            <a:r>
              <a:rPr lang="el-GR" sz="2400" dirty="0" err="1" smtClean="0"/>
              <a:t>επακάνθιος</a:t>
            </a:r>
            <a:r>
              <a:rPr lang="el-GR" sz="2400" dirty="0" smtClean="0"/>
              <a:t> σύνδεσμος</a:t>
            </a:r>
            <a:r>
              <a:rPr lang="en-US" sz="2400" dirty="0" smtClean="0"/>
              <a:t>.</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73</a:t>
            </a:fld>
            <a:endParaRPr lang="el-GR" dirty="0">
              <a:solidFill>
                <a:prstClr val="black"/>
              </a:solidFill>
            </a:endParaRPr>
          </a:p>
        </p:txBody>
      </p:sp>
      <p:pic>
        <p:nvPicPr>
          <p:cNvPr id="9218" name="Picture 2" descr="File:Trapezius animation small2.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580112" y="1124743"/>
            <a:ext cx="3048000" cy="30480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395536" y="4165917"/>
            <a:ext cx="8880648" cy="2431435"/>
          </a:xfrm>
          <a:prstGeom prst="rect">
            <a:avLst/>
          </a:prstGeom>
        </p:spPr>
        <p:txBody>
          <a:bodyPr wrap="square">
            <a:spAutoFit/>
          </a:bodyPr>
          <a:lstStyle/>
          <a:p>
            <a:pPr marL="541338" lvl="1" indent="-285750" fontAlgn="auto">
              <a:lnSpc>
                <a:spcPct val="110000"/>
              </a:lnSpc>
              <a:spcBef>
                <a:spcPts val="1200"/>
              </a:spcBef>
              <a:spcAft>
                <a:spcPts val="0"/>
              </a:spcAft>
              <a:buFont typeface="Courier New" panose="02070309020205020404" pitchFamily="49" charset="0"/>
              <a:buChar char="o"/>
            </a:pPr>
            <a:r>
              <a:rPr lang="el-GR" sz="2400" dirty="0">
                <a:solidFill>
                  <a:prstClr val="black"/>
                </a:solidFill>
                <a:latin typeface="Calibri"/>
              </a:rPr>
              <a:t>Κατάφυση: οπισθιο-άνω επιφάνεια του έξω 1/3 κλείδας</a:t>
            </a:r>
            <a:r>
              <a:rPr lang="en-US" sz="2400" dirty="0">
                <a:solidFill>
                  <a:prstClr val="black"/>
                </a:solidFill>
                <a:latin typeface="Calibri"/>
              </a:rPr>
              <a:t>.</a:t>
            </a:r>
            <a:endParaRPr lang="el-GR" sz="2400" dirty="0">
              <a:solidFill>
                <a:prstClr val="black"/>
              </a:solidFill>
              <a:latin typeface="Calibri"/>
            </a:endParaRPr>
          </a:p>
          <a:p>
            <a:pPr marL="541338" lvl="1" indent="-285750" fontAlgn="auto">
              <a:lnSpc>
                <a:spcPct val="110000"/>
              </a:lnSpc>
              <a:spcBef>
                <a:spcPts val="1200"/>
              </a:spcBef>
              <a:spcAft>
                <a:spcPts val="0"/>
              </a:spcAft>
              <a:buFont typeface="Courier New" panose="02070309020205020404" pitchFamily="49" charset="0"/>
              <a:buChar char="o"/>
            </a:pPr>
            <a:r>
              <a:rPr lang="el-GR" sz="2400" dirty="0">
                <a:solidFill>
                  <a:prstClr val="black"/>
                </a:solidFill>
                <a:latin typeface="Calibri"/>
              </a:rPr>
              <a:t>Εννεύρωση: κυρίως από κρανιακή συζυγία ΧΙ, δευτερευόντως από Α₂-Α₄</a:t>
            </a:r>
            <a:r>
              <a:rPr lang="en-US" sz="2400" dirty="0">
                <a:solidFill>
                  <a:prstClr val="black"/>
                </a:solidFill>
                <a:latin typeface="Calibri"/>
              </a:rPr>
              <a:t>.</a:t>
            </a:r>
            <a:endParaRPr lang="el-GR" sz="2400" dirty="0">
              <a:solidFill>
                <a:prstClr val="black"/>
              </a:solidFill>
              <a:latin typeface="Calibri"/>
            </a:endParaRPr>
          </a:p>
          <a:p>
            <a:pPr marL="541338" lvl="1" indent="-285750" fontAlgn="auto">
              <a:lnSpc>
                <a:spcPct val="110000"/>
              </a:lnSpc>
              <a:spcBef>
                <a:spcPts val="1200"/>
              </a:spcBef>
              <a:spcAft>
                <a:spcPts val="0"/>
              </a:spcAft>
              <a:buFont typeface="Courier New" panose="02070309020205020404" pitchFamily="49" charset="0"/>
              <a:buChar char="o"/>
            </a:pPr>
            <a:r>
              <a:rPr lang="el-GR" sz="2400" dirty="0">
                <a:solidFill>
                  <a:prstClr val="black"/>
                </a:solidFill>
                <a:latin typeface="Calibri"/>
              </a:rPr>
              <a:t>Ενέργεια: εκτός από την ανάσπαση, στρέφει προς τα άνω την ωμοπλάτη και κινεί το κεφάλι</a:t>
            </a:r>
            <a:r>
              <a:rPr lang="en-US" sz="2400" dirty="0" smtClean="0">
                <a:solidFill>
                  <a:prstClr val="black"/>
                </a:solidFill>
                <a:latin typeface="Calibri"/>
              </a:rPr>
              <a:t>.</a:t>
            </a:r>
            <a:endParaRPr lang="el-GR" sz="2400" dirty="0">
              <a:solidFill>
                <a:prstClr val="black"/>
              </a:solidFill>
              <a:latin typeface="Calibri"/>
            </a:endParaRPr>
          </a:p>
        </p:txBody>
      </p:sp>
      <p:sp>
        <p:nvSpPr>
          <p:cNvPr id="7" name="Rectangle 7"/>
          <p:cNvSpPr/>
          <p:nvPr/>
        </p:nvSpPr>
        <p:spPr>
          <a:xfrm rot="16200000">
            <a:off x="7197352" y="2417910"/>
            <a:ext cx="327585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Trapezius animation </a:t>
            </a:r>
            <a:r>
              <a:rPr lang="en-US" sz="1200" dirty="0" smtClean="0">
                <a:solidFill>
                  <a:prstClr val="black"/>
                </a:solidFill>
                <a:latin typeface="Calibri"/>
                <a:hlinkClick r:id="rId4"/>
              </a:rPr>
              <a:t>small2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a:t>
            </a:r>
            <a:r>
              <a:rPr lang="en-US" sz="1200" dirty="0" smtClean="0">
                <a:solidFill>
                  <a:prstClr val="black"/>
                </a:solidFill>
                <a:latin typeface="Calibri"/>
                <a:hlinkClick r:id="rId5"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Tree>
    <p:extLst>
      <p:ext uri="{BB962C8B-B14F-4D97-AF65-F5344CB8AC3E}">
        <p14:creationId xmlns:p14="http://schemas.microsoft.com/office/powerpoint/2010/main" val="21249390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Ανασπαστές μύες</a:t>
            </a:r>
            <a:r>
              <a:rPr lang="en-US" dirty="0"/>
              <a:t> </a:t>
            </a:r>
            <a:r>
              <a:rPr lang="en-US" sz="3200" b="0" dirty="0" smtClean="0"/>
              <a:t>2/3</a:t>
            </a:r>
            <a:endParaRPr lang="el-GR" dirty="0"/>
          </a:p>
        </p:txBody>
      </p:sp>
      <p:sp>
        <p:nvSpPr>
          <p:cNvPr id="3" name="Θέση περιεχομένου 2"/>
          <p:cNvSpPr>
            <a:spLocks noGrp="1"/>
          </p:cNvSpPr>
          <p:nvPr>
            <p:ph idx="1"/>
          </p:nvPr>
        </p:nvSpPr>
        <p:spPr>
          <a:xfrm>
            <a:off x="323528" y="1169194"/>
            <a:ext cx="5616624" cy="5661248"/>
          </a:xfrm>
        </p:spPr>
        <p:txBody>
          <a:bodyPr>
            <a:normAutofit/>
          </a:bodyPr>
          <a:lstStyle/>
          <a:p>
            <a:pPr>
              <a:lnSpc>
                <a:spcPct val="105000"/>
              </a:lnSpc>
            </a:pPr>
            <a:r>
              <a:rPr lang="el-GR" dirty="0"/>
              <a:t>Ανελκτήρας της ωμοπλάτης</a:t>
            </a:r>
          </a:p>
          <a:p>
            <a:pPr lvl="1">
              <a:lnSpc>
                <a:spcPct val="105000"/>
              </a:lnSpc>
              <a:spcBef>
                <a:spcPts val="1200"/>
              </a:spcBef>
            </a:pPr>
            <a:r>
              <a:rPr lang="el-GR" sz="2400" dirty="0"/>
              <a:t>Έκφυση: εγκάρσιες αποφύσεις Α₁-Α</a:t>
            </a:r>
            <a:r>
              <a:rPr lang="el-GR" sz="2400" dirty="0" smtClean="0"/>
              <a:t>₄</a:t>
            </a:r>
            <a:r>
              <a:rPr lang="en-US" sz="2400" dirty="0" smtClean="0"/>
              <a:t>.</a:t>
            </a:r>
            <a:endParaRPr lang="el-GR" sz="2400" dirty="0"/>
          </a:p>
          <a:p>
            <a:pPr lvl="1">
              <a:lnSpc>
                <a:spcPct val="105000"/>
              </a:lnSpc>
              <a:spcBef>
                <a:spcPts val="1200"/>
              </a:spcBef>
            </a:pPr>
            <a:r>
              <a:rPr lang="el-GR" sz="2400" dirty="0"/>
              <a:t>Κατάφυση: άνω έσω γωνία της </a:t>
            </a:r>
            <a:r>
              <a:rPr lang="el-GR" sz="2400" dirty="0" smtClean="0"/>
              <a:t>ωμοπλάτης</a:t>
            </a:r>
            <a:r>
              <a:rPr lang="en-US" sz="2400" dirty="0" smtClean="0"/>
              <a:t>.</a:t>
            </a:r>
            <a:endParaRPr lang="el-GR" sz="2400" dirty="0"/>
          </a:p>
          <a:p>
            <a:pPr lvl="1">
              <a:lnSpc>
                <a:spcPct val="105000"/>
              </a:lnSpc>
              <a:spcBef>
                <a:spcPts val="1200"/>
              </a:spcBef>
            </a:pPr>
            <a:r>
              <a:rPr lang="el-GR" sz="2400" dirty="0"/>
              <a:t>Εννεύρωση: ραχιαίο της ωμοπλάτης νεύρο και πρόσθιοι κλάδοι των Α₃, Α₄ νωτιαίων </a:t>
            </a:r>
            <a:r>
              <a:rPr lang="el-GR" sz="2400" dirty="0" smtClean="0"/>
              <a:t>νεύρων</a:t>
            </a:r>
            <a:r>
              <a:rPr lang="en-US" sz="2400" dirty="0" smtClean="0"/>
              <a:t>.</a:t>
            </a:r>
            <a:endParaRPr lang="el-GR" sz="2400" dirty="0"/>
          </a:p>
          <a:p>
            <a:pPr lvl="1">
              <a:lnSpc>
                <a:spcPct val="105000"/>
              </a:lnSpc>
              <a:spcBef>
                <a:spcPts val="1200"/>
              </a:spcBef>
            </a:pPr>
            <a:r>
              <a:rPr lang="el-GR" sz="2400" dirty="0"/>
              <a:t>Ενέργεια: εκτός από την ανάσπαση, στρέφει προς τα κάτω την </a:t>
            </a:r>
            <a:r>
              <a:rPr lang="el-GR" sz="2400" dirty="0" smtClean="0"/>
              <a:t>ωμοπλάτη και κινεί τον αυχένα</a:t>
            </a:r>
            <a:r>
              <a:rPr lang="en-US" sz="2400" dirty="0" smtClean="0"/>
              <a:t>.</a:t>
            </a:r>
            <a:endParaRPr lang="el-GR" sz="2400" dirty="0"/>
          </a:p>
          <a:p>
            <a:pPr>
              <a:lnSpc>
                <a:spcPct val="105000"/>
              </a:lnSpc>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74</a:t>
            </a:fld>
            <a:endParaRPr lang="el-GR" dirty="0">
              <a:solidFill>
                <a:prstClr val="black"/>
              </a:solidFill>
            </a:endParaRPr>
          </a:p>
        </p:txBody>
      </p:sp>
      <p:pic>
        <p:nvPicPr>
          <p:cNvPr id="23554" name="Picture 2" descr="File:Levator scapulae muscle animation small.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868143" y="1124744"/>
            <a:ext cx="3240359" cy="32403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5868142" y="4374224"/>
            <a:ext cx="327585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Levator scapulae muscle animation </a:t>
            </a:r>
            <a:r>
              <a:rPr lang="en-US" sz="1200" dirty="0" smtClean="0">
                <a:solidFill>
                  <a:prstClr val="black"/>
                </a:solidFill>
                <a:latin typeface="Calibri"/>
                <a:hlinkClick r:id="rId4"/>
              </a:rPr>
              <a:t>small</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a:t>
            </a:r>
            <a:r>
              <a:rPr lang="en-US" sz="1200" dirty="0" smtClean="0">
                <a:solidFill>
                  <a:prstClr val="black"/>
                </a:solidFill>
                <a:latin typeface="Calibri"/>
                <a:hlinkClick r:id="rId5"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Tree>
    <p:extLst>
      <p:ext uri="{BB962C8B-B14F-4D97-AF65-F5344CB8AC3E}">
        <p14:creationId xmlns:p14="http://schemas.microsoft.com/office/powerpoint/2010/main" val="20593817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Ανασπαστές μύες</a:t>
            </a:r>
            <a:r>
              <a:rPr lang="en-US" dirty="0"/>
              <a:t> </a:t>
            </a:r>
            <a:r>
              <a:rPr lang="en-US" sz="3200" b="0" dirty="0" smtClean="0"/>
              <a:t>3/3</a:t>
            </a:r>
            <a:endParaRPr lang="el-GR" dirty="0"/>
          </a:p>
        </p:txBody>
      </p:sp>
      <p:sp>
        <p:nvSpPr>
          <p:cNvPr id="3" name="Θέση περιεχομένου 2"/>
          <p:cNvSpPr>
            <a:spLocks noGrp="1"/>
          </p:cNvSpPr>
          <p:nvPr>
            <p:ph idx="1"/>
          </p:nvPr>
        </p:nvSpPr>
        <p:spPr>
          <a:xfrm>
            <a:off x="457200" y="1196752"/>
            <a:ext cx="5050904" cy="5661248"/>
          </a:xfrm>
        </p:spPr>
        <p:txBody>
          <a:bodyPr>
            <a:normAutofit fontScale="92500" lnSpcReduction="10000"/>
          </a:bodyPr>
          <a:lstStyle/>
          <a:p>
            <a:pPr marL="0" indent="0">
              <a:buNone/>
            </a:pPr>
            <a:r>
              <a:rPr lang="el-GR" dirty="0"/>
              <a:t>Δευτερεύοντες:</a:t>
            </a:r>
          </a:p>
          <a:p>
            <a:r>
              <a:rPr lang="el-GR" dirty="0"/>
              <a:t>Μείζων ρομβοειδής και ελάσσων </a:t>
            </a:r>
            <a:r>
              <a:rPr lang="el-GR" dirty="0" smtClean="0"/>
              <a:t>ρομβοειδής</a:t>
            </a:r>
            <a:r>
              <a:rPr lang="el-GR" dirty="0"/>
              <a:t>:</a:t>
            </a:r>
          </a:p>
          <a:p>
            <a:pPr lvl="1">
              <a:spcBef>
                <a:spcPts val="1200"/>
              </a:spcBef>
            </a:pPr>
            <a:r>
              <a:rPr lang="el-GR" sz="2400" dirty="0"/>
              <a:t>Έκφυση: αυχενικός σύνδεσμος </a:t>
            </a:r>
            <a:r>
              <a:rPr lang="el-GR" sz="2400" dirty="0" smtClean="0"/>
              <a:t>ακανθώδης απόφυση Α₇-Θ</a:t>
            </a:r>
            <a:r>
              <a:rPr lang="el-GR" sz="2400" dirty="0" smtClean="0">
                <a:latin typeface="Calibri"/>
              </a:rPr>
              <a:t>₁</a:t>
            </a:r>
            <a:r>
              <a:rPr lang="el-GR" sz="2400" dirty="0" smtClean="0"/>
              <a:t> (ελάσσων), Θ</a:t>
            </a:r>
            <a:r>
              <a:rPr lang="el-GR" sz="2400" dirty="0" smtClean="0">
                <a:latin typeface="Calibri"/>
              </a:rPr>
              <a:t>₂</a:t>
            </a:r>
            <a:r>
              <a:rPr lang="el-GR" sz="2400" dirty="0" smtClean="0"/>
              <a:t> – Θ₅ (μείζων)</a:t>
            </a:r>
            <a:r>
              <a:rPr lang="en-US" sz="2400" dirty="0" smtClean="0"/>
              <a:t>,</a:t>
            </a:r>
            <a:endParaRPr lang="el-GR" sz="2400" dirty="0"/>
          </a:p>
          <a:p>
            <a:pPr lvl="1">
              <a:spcBef>
                <a:spcPts val="1200"/>
              </a:spcBef>
            </a:pPr>
            <a:r>
              <a:rPr lang="el-GR" sz="2400" dirty="0"/>
              <a:t>Κατάφυση: νωτιαίο χείλος της </a:t>
            </a:r>
            <a:r>
              <a:rPr lang="el-GR" sz="2400" dirty="0" smtClean="0"/>
              <a:t>ωμοπλάτης από την ρίζα της ωμοπλατιαίας άκανθας έως την κάτω γωνία της ωμοπλάτης</a:t>
            </a:r>
            <a:r>
              <a:rPr lang="en-US" sz="2400" dirty="0" smtClean="0"/>
              <a:t>,</a:t>
            </a:r>
            <a:endParaRPr lang="el-GR" sz="2400" dirty="0"/>
          </a:p>
          <a:p>
            <a:pPr lvl="1">
              <a:spcBef>
                <a:spcPts val="1200"/>
              </a:spcBef>
            </a:pPr>
            <a:r>
              <a:rPr lang="el-GR" sz="2400" dirty="0"/>
              <a:t>Εννεύρωση: ραχιαίο της ωμοπλάτης </a:t>
            </a:r>
            <a:r>
              <a:rPr lang="el-GR" sz="2400" dirty="0" smtClean="0"/>
              <a:t>νεύρο</a:t>
            </a:r>
            <a:r>
              <a:rPr lang="en-US" sz="2400" dirty="0" smtClean="0"/>
              <a:t>,</a:t>
            </a:r>
            <a:endParaRPr lang="el-GR" sz="2400" dirty="0"/>
          </a:p>
          <a:p>
            <a:pPr lvl="1">
              <a:spcBef>
                <a:spcPts val="1200"/>
              </a:spcBef>
            </a:pPr>
            <a:r>
              <a:rPr lang="el-GR" sz="2400" dirty="0"/>
              <a:t>Ενέργεια: εκτός από την ανάσπαση, προσάγει και στρέφει την ωμοπλάτη προς τα </a:t>
            </a:r>
            <a:r>
              <a:rPr lang="el-GR" sz="2400" dirty="0" smtClean="0"/>
              <a:t>κάτω</a:t>
            </a:r>
            <a:r>
              <a:rPr lang="en-US" sz="2400" dirty="0" smtClean="0"/>
              <a:t>.</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75</a:t>
            </a:fld>
            <a:endParaRPr lang="el-GR" dirty="0">
              <a:solidFill>
                <a:prstClr val="black"/>
              </a:solidFill>
            </a:endParaRPr>
          </a:p>
        </p:txBody>
      </p:sp>
      <p:sp>
        <p:nvSpPr>
          <p:cNvPr id="6" name="Rectangle 7"/>
          <p:cNvSpPr/>
          <p:nvPr/>
        </p:nvSpPr>
        <p:spPr>
          <a:xfrm>
            <a:off x="5978581" y="6071102"/>
            <a:ext cx="2592288"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3"/>
              </a:rPr>
              <a:t>Rhomboidei</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Mikael Häggström"/>
              </a:rPr>
              <a:t>Mikael </a:t>
            </a:r>
            <a:r>
              <a:rPr lang="en-US" sz="1200" dirty="0" err="1" smtClean="0">
                <a:latin typeface="+mn-lt"/>
                <a:hlinkClick r:id="rId4" tooltip="User:Mikael Häggström"/>
              </a:rPr>
              <a:t>Häggström</a:t>
            </a:r>
            <a:r>
              <a:rPr lang="en-US" sz="1200" dirty="0" smtClean="0">
                <a:latin typeface="+mn-lt"/>
              </a:rPr>
              <a:t> </a:t>
            </a:r>
            <a:r>
              <a:rPr lang="el-GR" sz="1200" dirty="0">
                <a:solidFill>
                  <a:prstClr val="black">
                    <a:lumMod val="65000"/>
                    <a:lumOff val="35000"/>
                  </a:prstClr>
                </a:solidFill>
                <a:latin typeface="+mn-lt"/>
              </a:rPr>
              <a:t>διαθέσιμο ως κοινό κτήμα</a:t>
            </a:r>
            <a:endParaRPr lang="en-US" sz="1200" dirty="0">
              <a:solidFill>
                <a:prstClr val="black"/>
              </a:solidFill>
              <a:latin typeface="+mn-lt"/>
            </a:endParaRPr>
          </a:p>
        </p:txBody>
      </p:sp>
      <p:pic>
        <p:nvPicPr>
          <p:cNvPr id="7" name="Picture 2" descr="File:Rhomboidei.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43570" y="928670"/>
            <a:ext cx="3262310" cy="5142432"/>
          </a:xfrm>
          <a:prstGeom prst="rect">
            <a:avLst/>
          </a:prstGeom>
          <a:noFill/>
        </p:spPr>
      </p:pic>
    </p:spTree>
    <p:extLst>
      <p:ext uri="{BB962C8B-B14F-4D97-AF65-F5344CB8AC3E}">
        <p14:creationId xmlns:p14="http://schemas.microsoft.com/office/powerpoint/2010/main" val="14460064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normAutofit/>
          </a:bodyPr>
          <a:lstStyle/>
          <a:p>
            <a:r>
              <a:rPr lang="el-GR" dirty="0"/>
              <a:t>Στατική σταθερότητα ωμικής </a:t>
            </a:r>
            <a:r>
              <a:rPr lang="el-GR" dirty="0" smtClean="0"/>
              <a:t>ζώνης</a:t>
            </a:r>
            <a:r>
              <a:rPr lang="en-US" dirty="0" smtClean="0"/>
              <a:t> </a:t>
            </a:r>
            <a:r>
              <a:rPr lang="en-US" sz="3200" b="0" dirty="0" smtClean="0"/>
              <a:t>1/</a:t>
            </a:r>
            <a:r>
              <a:rPr lang="el-GR" sz="3200" b="0" dirty="0" smtClean="0"/>
              <a:t>2</a:t>
            </a:r>
            <a:endParaRPr lang="el-GR" sz="3200" b="0" dirty="0"/>
          </a:p>
        </p:txBody>
      </p:sp>
      <p:sp>
        <p:nvSpPr>
          <p:cNvPr id="3" name="Θέση περιεχομένου 2"/>
          <p:cNvSpPr>
            <a:spLocks noGrp="1"/>
          </p:cNvSpPr>
          <p:nvPr>
            <p:ph idx="1"/>
          </p:nvPr>
        </p:nvSpPr>
        <p:spPr>
          <a:xfrm>
            <a:off x="457200" y="1214422"/>
            <a:ext cx="4618856" cy="5526946"/>
          </a:xfrm>
        </p:spPr>
        <p:txBody>
          <a:bodyPr>
            <a:normAutofit/>
          </a:bodyPr>
          <a:lstStyle/>
          <a:p>
            <a:r>
              <a:rPr lang="el-GR" dirty="0"/>
              <a:t>Ανατομική </a:t>
            </a:r>
            <a:r>
              <a:rPr lang="el-GR" dirty="0" smtClean="0"/>
              <a:t>θέση</a:t>
            </a:r>
            <a:r>
              <a:rPr lang="en-US" dirty="0" smtClean="0"/>
              <a:t>.</a:t>
            </a:r>
            <a:endParaRPr lang="el-GR" dirty="0"/>
          </a:p>
          <a:p>
            <a:r>
              <a:rPr lang="el-GR" b="1" dirty="0"/>
              <a:t>SCS</a:t>
            </a:r>
            <a:r>
              <a:rPr lang="el-GR" dirty="0"/>
              <a:t> = η τάση που αναπτύσσεται στον άνω αρθρικό θύλακο, τον κορακοβραχιόνιο σύνδεσμο και στον τένοντα του </a:t>
            </a:r>
            <a:r>
              <a:rPr lang="el-GR" dirty="0" smtClean="0"/>
              <a:t>υπερακανθίου</a:t>
            </a:r>
            <a:r>
              <a:rPr lang="en-US" dirty="0" smtClean="0"/>
              <a:t>.</a:t>
            </a:r>
            <a:endParaRPr lang="el-GR" dirty="0"/>
          </a:p>
          <a:p>
            <a:r>
              <a:rPr lang="el-GR" b="1" dirty="0"/>
              <a:t>G</a:t>
            </a:r>
            <a:r>
              <a:rPr lang="el-GR" dirty="0"/>
              <a:t> = </a:t>
            </a:r>
            <a:r>
              <a:rPr lang="el-GR" dirty="0" smtClean="0"/>
              <a:t>βαρύτητα</a:t>
            </a:r>
            <a:r>
              <a:rPr lang="en-US" dirty="0" smtClean="0"/>
              <a:t>.</a:t>
            </a:r>
            <a:endParaRPr lang="el-GR" dirty="0"/>
          </a:p>
          <a:p>
            <a:r>
              <a:rPr lang="el-GR" b="1" dirty="0"/>
              <a:t>CF</a:t>
            </a:r>
            <a:r>
              <a:rPr lang="el-GR" dirty="0"/>
              <a:t> = συμπιεστική δύναμη κάθετη στην ωμογλήνη η οποία σταθεροποιεί την ΓΒ άρθρωση με το να συμπιέζει την κεφαλή του βραχιονίου πάνω στην ωμογλήνη που είναι στραμμένη ελαφρώς προς τα </a:t>
            </a:r>
            <a:r>
              <a:rPr lang="el-GR" dirty="0" smtClean="0"/>
              <a:t>επάνω</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76</a:t>
            </a:fld>
            <a:endParaRPr lang="el-GR" dirty="0">
              <a:solidFill>
                <a:prstClr val="black"/>
              </a:solidFill>
            </a:endParaRPr>
          </a:p>
        </p:txBody>
      </p:sp>
      <p:pic>
        <p:nvPicPr>
          <p:cNvPr id="5" name="Content Placeholder 4" descr="Static stability.ti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2390" y="1180505"/>
            <a:ext cx="2737970" cy="3525199"/>
          </a:xfrm>
          <a:prstGeom prst="rect">
            <a:avLst/>
          </a:prstGeom>
        </p:spPr>
      </p:pic>
      <p:sp>
        <p:nvSpPr>
          <p:cNvPr id="6" name="Rectangle 5"/>
          <p:cNvSpPr/>
          <p:nvPr/>
        </p:nvSpPr>
        <p:spPr>
          <a:xfrm>
            <a:off x="5402390" y="4797152"/>
            <a:ext cx="3538788" cy="646331"/>
          </a:xfrm>
          <a:prstGeom prst="rect">
            <a:avLst/>
          </a:prstGeom>
        </p:spPr>
        <p:txBody>
          <a:bodyPr wrap="square">
            <a:spAutoFit/>
          </a:bodyPr>
          <a:lstStyle/>
          <a:p>
            <a:r>
              <a:rPr lang="en-US" sz="1200" dirty="0" smtClean="0">
                <a:solidFill>
                  <a:prstClr val="black"/>
                </a:solidFill>
                <a:latin typeface="Calibri"/>
              </a:rPr>
              <a:t>© Donald A. Neumann, “Kinesiology of the Musculoskeletal System: Foundations for Rehabilitation”, Mosby/Elsevier, 2010</a:t>
            </a:r>
            <a:endParaRPr lang="el-GR" sz="1200" dirty="0">
              <a:solidFill>
                <a:prstClr val="black"/>
              </a:solidFill>
              <a:latin typeface="Calibri"/>
            </a:endParaRPr>
          </a:p>
        </p:txBody>
      </p:sp>
    </p:spTree>
    <p:extLst>
      <p:ext uri="{BB962C8B-B14F-4D97-AF65-F5344CB8AC3E}">
        <p14:creationId xmlns:p14="http://schemas.microsoft.com/office/powerpoint/2010/main" val="11049513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908720"/>
          </a:xfrm>
        </p:spPr>
        <p:txBody>
          <a:bodyPr/>
          <a:lstStyle/>
          <a:p>
            <a:r>
              <a:rPr lang="el-GR" dirty="0"/>
              <a:t>Στατική σταθερότητα ωμικής ζώνης</a:t>
            </a:r>
            <a:r>
              <a:rPr lang="en-US" dirty="0"/>
              <a:t> </a:t>
            </a:r>
            <a:r>
              <a:rPr lang="en-US" sz="3200" b="0" dirty="0" smtClean="0"/>
              <a:t>2/</a:t>
            </a:r>
            <a:r>
              <a:rPr lang="el-GR" sz="3200" b="0" dirty="0" smtClean="0"/>
              <a:t>2</a:t>
            </a:r>
            <a:endParaRPr lang="el-GR" sz="3200" dirty="0"/>
          </a:p>
        </p:txBody>
      </p:sp>
      <p:sp>
        <p:nvSpPr>
          <p:cNvPr id="3" name="Θέση περιεχομένου 2"/>
          <p:cNvSpPr>
            <a:spLocks noGrp="1"/>
          </p:cNvSpPr>
          <p:nvPr>
            <p:ph idx="1"/>
          </p:nvPr>
        </p:nvSpPr>
        <p:spPr>
          <a:xfrm>
            <a:off x="457200" y="1196752"/>
            <a:ext cx="5338936" cy="5040560"/>
          </a:xfrm>
        </p:spPr>
        <p:txBody>
          <a:bodyPr/>
          <a:lstStyle/>
          <a:p>
            <a:r>
              <a:rPr lang="el-GR" dirty="0"/>
              <a:t>Εάν για κάποιο λόγο η ωμογλήνη παραμείνει για αρκετό χρονικό διάστημα σε στροφή προς τα κάτω, τότε μειώνεται η συμπιεστική δύναμη και η βαρύτητα έλκει το βραχιόνιο προς τα κάτω</a:t>
            </a:r>
            <a:r>
              <a:rPr lang="en-US" dirty="0"/>
              <a:t>.</a:t>
            </a:r>
            <a:r>
              <a:rPr lang="el-GR" dirty="0"/>
              <a:t> </a:t>
            </a:r>
          </a:p>
          <a:p>
            <a:r>
              <a:rPr lang="el-GR" dirty="0"/>
              <a:t>Με την πάροδο του χρόνου, οι δομές της άνω επιφάνειας αρχίζουν να υφίστανται πλαστική παραμόρφωση με αποτέλεσμα υπεξάρθρημα ή εξάρθρημα του ώμου</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77</a:t>
            </a:fld>
            <a:endParaRPr lang="el-GR" dirty="0">
              <a:solidFill>
                <a:prstClr val="black"/>
              </a:solidFill>
            </a:endParaRPr>
          </a:p>
        </p:txBody>
      </p:sp>
      <p:pic>
        <p:nvPicPr>
          <p:cNvPr id="5" name="Content Placeholder 4" descr="Static stability.ti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97390" y="1340768"/>
            <a:ext cx="2707057" cy="3485398"/>
          </a:xfrm>
          <a:prstGeom prst="rect">
            <a:avLst/>
          </a:prstGeom>
        </p:spPr>
      </p:pic>
      <p:sp>
        <p:nvSpPr>
          <p:cNvPr id="6" name="Rectangle 5"/>
          <p:cNvSpPr/>
          <p:nvPr/>
        </p:nvSpPr>
        <p:spPr>
          <a:xfrm>
            <a:off x="5897390" y="4826166"/>
            <a:ext cx="2986034" cy="646331"/>
          </a:xfrm>
          <a:prstGeom prst="rect">
            <a:avLst/>
          </a:prstGeom>
        </p:spPr>
        <p:txBody>
          <a:bodyPr wrap="square">
            <a:spAutoFit/>
          </a:bodyPr>
          <a:lstStyle/>
          <a:p>
            <a:r>
              <a:rPr lang="en-US" sz="1200" dirty="0" smtClean="0">
                <a:solidFill>
                  <a:prstClr val="black"/>
                </a:solidFill>
                <a:latin typeface="Calibri"/>
              </a:rPr>
              <a:t>© Donald A. Neumann, “Kinesiology of the Musculoskeletal System: Foundations for Rehabilitation”, Mosby/Elsevier, 2010</a:t>
            </a:r>
            <a:endParaRPr lang="el-GR" sz="1200" dirty="0">
              <a:solidFill>
                <a:prstClr val="black"/>
              </a:solidFill>
              <a:latin typeface="Calibri"/>
            </a:endParaRPr>
          </a:p>
        </p:txBody>
      </p:sp>
    </p:spTree>
    <p:extLst>
      <p:ext uri="{BB962C8B-B14F-4D97-AF65-F5344CB8AC3E}">
        <p14:creationId xmlns:p14="http://schemas.microsoft.com/office/powerpoint/2010/main" val="21834198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Κατασπαστές </a:t>
            </a:r>
            <a:r>
              <a:rPr lang="el-GR" dirty="0" smtClean="0"/>
              <a:t>μύες </a:t>
            </a:r>
            <a:r>
              <a:rPr lang="el-GR" sz="3200" b="0" dirty="0" smtClean="0"/>
              <a:t>1/4</a:t>
            </a:r>
            <a:endParaRPr lang="el-GR" sz="3200" b="0" dirty="0"/>
          </a:p>
        </p:txBody>
      </p:sp>
      <p:sp>
        <p:nvSpPr>
          <p:cNvPr id="3" name="Θέση περιεχομένου 2"/>
          <p:cNvSpPr>
            <a:spLocks noGrp="1"/>
          </p:cNvSpPr>
          <p:nvPr>
            <p:ph idx="1"/>
          </p:nvPr>
        </p:nvSpPr>
        <p:spPr/>
        <p:txBody>
          <a:bodyPr>
            <a:normAutofit/>
          </a:bodyPr>
          <a:lstStyle/>
          <a:p>
            <a:pPr>
              <a:lnSpc>
                <a:spcPct val="110000"/>
              </a:lnSpc>
            </a:pPr>
            <a:r>
              <a:rPr lang="el-GR" dirty="0"/>
              <a:t>Κάτω </a:t>
            </a:r>
            <a:r>
              <a:rPr lang="el-GR" dirty="0" smtClean="0"/>
              <a:t>τραπεζοειδής</a:t>
            </a:r>
            <a:r>
              <a:rPr lang="en-US" dirty="0" smtClean="0"/>
              <a:t>.</a:t>
            </a:r>
            <a:endParaRPr lang="el-GR" dirty="0"/>
          </a:p>
          <a:p>
            <a:pPr lvl="1">
              <a:lnSpc>
                <a:spcPct val="110000"/>
              </a:lnSpc>
            </a:pPr>
            <a:r>
              <a:rPr lang="el-GR" dirty="0"/>
              <a:t>Κατάφυση: έσω άκρο της ωμοπλατιαίας άκανθας προς τα έξω της </a:t>
            </a:r>
            <a:r>
              <a:rPr lang="el-GR" dirty="0" smtClean="0"/>
              <a:t>«ρίζας» της</a:t>
            </a:r>
            <a:r>
              <a:rPr lang="en-US" dirty="0" smtClean="0"/>
              <a:t>.</a:t>
            </a:r>
            <a:endParaRPr lang="el-GR" dirty="0" smtClean="0"/>
          </a:p>
          <a:p>
            <a:pPr lvl="1">
              <a:lnSpc>
                <a:spcPct val="110000"/>
              </a:lnSpc>
            </a:pPr>
            <a:r>
              <a:rPr lang="el-GR" dirty="0" smtClean="0"/>
              <a:t>Ενέργεια: εκτός από την </a:t>
            </a:r>
            <a:r>
              <a:rPr lang="el-GR" dirty="0" err="1" smtClean="0"/>
              <a:t>κατάσπαση</a:t>
            </a:r>
            <a:r>
              <a:rPr lang="el-GR" dirty="0" smtClean="0"/>
              <a:t>, στρέφει την ωμοπλάτη προς τα άνω και ίσως την προσάγει (ανεπαρκή στοιχεία).</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78</a:t>
            </a:fld>
            <a:endParaRPr lang="el-GR" dirty="0">
              <a:solidFill>
                <a:prstClr val="black"/>
              </a:solidFill>
            </a:endParaRPr>
          </a:p>
        </p:txBody>
      </p:sp>
    </p:spTree>
    <p:extLst>
      <p:ext uri="{BB962C8B-B14F-4D97-AF65-F5344CB8AC3E}">
        <p14:creationId xmlns:p14="http://schemas.microsoft.com/office/powerpoint/2010/main" val="35307080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Οστεολογία – </a:t>
            </a:r>
            <a:r>
              <a:rPr lang="el-GR" dirty="0" smtClean="0"/>
              <a:t>Ωμοπλάτη </a:t>
            </a:r>
            <a:r>
              <a:rPr lang="el-GR" sz="3200" b="0" dirty="0" smtClean="0"/>
              <a:t>1/3 </a:t>
            </a:r>
            <a:endParaRPr lang="el-GR" sz="3200" b="0" dirty="0"/>
          </a:p>
        </p:txBody>
      </p:sp>
      <p:sp>
        <p:nvSpPr>
          <p:cNvPr id="3" name="Θέση περιεχομένου 2"/>
          <p:cNvSpPr>
            <a:spLocks noGrp="1"/>
          </p:cNvSpPr>
          <p:nvPr>
            <p:ph idx="1"/>
          </p:nvPr>
        </p:nvSpPr>
        <p:spPr>
          <a:xfrm>
            <a:off x="457200" y="1196752"/>
            <a:ext cx="3826768" cy="5040560"/>
          </a:xfrm>
        </p:spPr>
        <p:txBody>
          <a:bodyPr>
            <a:normAutofit/>
          </a:bodyPr>
          <a:lstStyle/>
          <a:p>
            <a:r>
              <a:rPr lang="el-GR" dirty="0"/>
              <a:t>Γωνίες: κάτω, έξω και </a:t>
            </a:r>
            <a:r>
              <a:rPr lang="el-GR" dirty="0" smtClean="0"/>
              <a:t>έσω</a:t>
            </a:r>
            <a:r>
              <a:rPr lang="en-US" dirty="0" smtClean="0"/>
              <a:t>.</a:t>
            </a:r>
            <a:endParaRPr lang="el-GR" dirty="0"/>
          </a:p>
          <a:p>
            <a:r>
              <a:rPr lang="el-GR" dirty="0"/>
              <a:t>Έσω ή νωτιαίο </a:t>
            </a:r>
            <a:r>
              <a:rPr lang="el-GR" dirty="0" smtClean="0"/>
              <a:t>χείλος</a:t>
            </a:r>
            <a:r>
              <a:rPr lang="en-US" dirty="0" smtClean="0"/>
              <a:t>.</a:t>
            </a:r>
            <a:endParaRPr lang="el-GR" dirty="0"/>
          </a:p>
          <a:p>
            <a:r>
              <a:rPr lang="el-GR" dirty="0"/>
              <a:t>Έξω ή μασχαλιαίο </a:t>
            </a:r>
            <a:r>
              <a:rPr lang="el-GR" dirty="0" smtClean="0"/>
              <a:t>χείλος</a:t>
            </a:r>
            <a:r>
              <a:rPr lang="en-US" dirty="0" smtClean="0"/>
              <a:t>.</a:t>
            </a:r>
            <a:endParaRPr lang="el-GR" dirty="0"/>
          </a:p>
          <a:p>
            <a:r>
              <a:rPr lang="el-GR" dirty="0"/>
              <a:t>Άνω </a:t>
            </a:r>
            <a:r>
              <a:rPr lang="el-GR" dirty="0" smtClean="0"/>
              <a:t>χείλος</a:t>
            </a:r>
            <a:r>
              <a:rPr lang="en-US" dirty="0" smtClean="0"/>
              <a:t>.</a:t>
            </a:r>
            <a:endParaRPr lang="el-GR" dirty="0"/>
          </a:p>
          <a:p>
            <a:r>
              <a:rPr lang="el-GR" dirty="0"/>
              <a:t>Ωμοπλατιαία </a:t>
            </a:r>
            <a:r>
              <a:rPr lang="el-GR" dirty="0" smtClean="0"/>
              <a:t>άκανθα</a:t>
            </a:r>
            <a:r>
              <a:rPr lang="en-US" dirty="0" smtClean="0"/>
              <a:t>.</a:t>
            </a:r>
            <a:endParaRPr lang="el-GR" dirty="0"/>
          </a:p>
          <a:p>
            <a:r>
              <a:rPr lang="el-GR" dirty="0"/>
              <a:t>Ρίζα της </a:t>
            </a:r>
            <a:r>
              <a:rPr lang="el-GR" dirty="0" smtClean="0"/>
              <a:t>άκανθας</a:t>
            </a:r>
            <a:r>
              <a:rPr lang="en-US" dirty="0" smtClean="0"/>
              <a:t>.</a:t>
            </a:r>
            <a:endParaRPr lang="el-GR" dirty="0"/>
          </a:p>
          <a:p>
            <a:r>
              <a:rPr lang="el-GR" dirty="0"/>
              <a:t>Υπερακάνθιος </a:t>
            </a:r>
            <a:r>
              <a:rPr lang="el-GR" dirty="0" smtClean="0"/>
              <a:t>βόθρος</a:t>
            </a:r>
            <a:r>
              <a:rPr lang="en-US" dirty="0" smtClean="0"/>
              <a:t>.</a:t>
            </a:r>
            <a:endParaRPr lang="el-GR" dirty="0"/>
          </a:p>
          <a:p>
            <a:r>
              <a:rPr lang="el-GR" dirty="0"/>
              <a:t>Υπακάνθιος </a:t>
            </a:r>
            <a:r>
              <a:rPr lang="el-GR" dirty="0" smtClean="0"/>
              <a:t>βόθρος</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a:t>
            </a:fld>
            <a:endParaRPr lang="el-GR" dirty="0">
              <a:solidFill>
                <a:prstClr val="black"/>
              </a:solidFill>
            </a:endParaRPr>
          </a:p>
        </p:txBody>
      </p:sp>
      <p:pic>
        <p:nvPicPr>
          <p:cNvPr id="6" name="Picture 4" descr="File:Gray20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88024" y="1052736"/>
            <a:ext cx="3971925" cy="5715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80618" y="6237312"/>
            <a:ext cx="3693368" cy="276999"/>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3"/>
              </a:rPr>
              <a:t>Gray203</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a:solidFill>
                  <a:prstClr val="black">
                    <a:lumMod val="65000"/>
                    <a:lumOff val="35000"/>
                  </a:prstClr>
                </a:solidFill>
                <a:latin typeface="Calibri"/>
              </a:rPr>
              <a:t> </a:t>
            </a:r>
            <a:r>
              <a:rPr lang="en-US" sz="1200" dirty="0">
                <a:solidFill>
                  <a:prstClr val="black"/>
                </a:solidFill>
                <a:latin typeface="Calibri"/>
                <a:hlinkClick r:id="rId4" tooltip="User:Pngbot"/>
              </a:rPr>
              <a:t>Pngbot</a:t>
            </a:r>
            <a:r>
              <a:rPr lang="el-GR" sz="1200" dirty="0" smtClean="0">
                <a:solidFill>
                  <a:prstClr val="black">
                    <a:lumMod val="65000"/>
                    <a:lumOff val="35000"/>
                  </a:prstClr>
                </a:solidFill>
                <a:latin typeface="Calibri"/>
              </a:rPr>
              <a:t> διαθέσιμο ως κοινό κτήμα</a:t>
            </a:r>
            <a:endParaRPr lang="en-US" sz="1200" dirty="0">
              <a:solidFill>
                <a:prstClr val="black">
                  <a:lumMod val="65000"/>
                  <a:lumOff val="35000"/>
                </a:prstClr>
              </a:solidFill>
              <a:latin typeface="Calibri"/>
            </a:endParaRPr>
          </a:p>
        </p:txBody>
      </p:sp>
    </p:spTree>
    <p:extLst>
      <p:ext uri="{BB962C8B-B14F-4D97-AF65-F5344CB8AC3E}">
        <p14:creationId xmlns:p14="http://schemas.microsoft.com/office/powerpoint/2010/main" val="9875163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Κατασπαστές μύες </a:t>
            </a:r>
            <a:r>
              <a:rPr lang="el-GR" sz="3200" b="0" dirty="0" smtClean="0"/>
              <a:t>2/4</a:t>
            </a:r>
            <a:endParaRPr lang="el-GR" dirty="0"/>
          </a:p>
        </p:txBody>
      </p:sp>
      <p:sp>
        <p:nvSpPr>
          <p:cNvPr id="3" name="Θέση περιεχομένου 2"/>
          <p:cNvSpPr>
            <a:spLocks noGrp="1"/>
          </p:cNvSpPr>
          <p:nvPr>
            <p:ph idx="1"/>
          </p:nvPr>
        </p:nvSpPr>
        <p:spPr>
          <a:xfrm>
            <a:off x="107503" y="1042932"/>
            <a:ext cx="5364089" cy="5815068"/>
          </a:xfrm>
        </p:spPr>
        <p:txBody>
          <a:bodyPr>
            <a:normAutofit lnSpcReduction="10000"/>
          </a:bodyPr>
          <a:lstStyle/>
          <a:p>
            <a:r>
              <a:rPr lang="el-GR" sz="2200" dirty="0"/>
              <a:t>Πλατύς </a:t>
            </a:r>
            <a:r>
              <a:rPr lang="el-GR" sz="2200" dirty="0" smtClean="0"/>
              <a:t>ραχιαίος.</a:t>
            </a:r>
            <a:endParaRPr lang="el-GR" sz="2200" dirty="0"/>
          </a:p>
          <a:p>
            <a:pPr marL="541338" lvl="1">
              <a:spcBef>
                <a:spcPts val="1200"/>
              </a:spcBef>
            </a:pPr>
            <a:r>
              <a:rPr lang="el-GR" dirty="0" smtClean="0"/>
              <a:t>Έκφυση: </a:t>
            </a:r>
            <a:r>
              <a:rPr lang="el-GR" dirty="0" err="1" smtClean="0"/>
              <a:t>Θωρακο</a:t>
            </a:r>
            <a:r>
              <a:rPr lang="el-GR" dirty="0" smtClean="0"/>
              <a:t>-οσφυϊκή </a:t>
            </a:r>
            <a:r>
              <a:rPr lang="el-GR" dirty="0"/>
              <a:t>περιτονία, ακανθώδεις αποφύσεις και επακάνθιος σύνδεσμος όλων των οσφυϊκών σπονδύλων και των 6 κατωτέρων θωρακικών, μέση ιερά ακρολοφία, οπίσθια λαγόνια ακρολοφία, κατώτερες 4 </a:t>
            </a:r>
            <a:r>
              <a:rPr lang="el-GR" dirty="0" smtClean="0"/>
              <a:t>πλευρές,</a:t>
            </a:r>
            <a:endParaRPr lang="el-GR" dirty="0"/>
          </a:p>
          <a:p>
            <a:pPr marL="541338" lvl="1">
              <a:spcBef>
                <a:spcPts val="1200"/>
              </a:spcBef>
            </a:pPr>
            <a:r>
              <a:rPr lang="el-GR" dirty="0"/>
              <a:t>Κατάφυση: έδαφος της αύλακας του </a:t>
            </a:r>
            <a:r>
              <a:rPr lang="el-GR" dirty="0" smtClean="0"/>
              <a:t>δικεφάλου,</a:t>
            </a:r>
            <a:endParaRPr lang="el-GR" dirty="0"/>
          </a:p>
          <a:p>
            <a:pPr marL="541338" lvl="1">
              <a:spcBef>
                <a:spcPts val="1200"/>
              </a:spcBef>
            </a:pPr>
            <a:r>
              <a:rPr lang="el-GR" dirty="0"/>
              <a:t>Εννεύρωση: θωρακοραχιαίο </a:t>
            </a:r>
            <a:r>
              <a:rPr lang="el-GR" dirty="0" smtClean="0"/>
              <a:t>νεύρο,</a:t>
            </a:r>
            <a:endParaRPr lang="el-GR" dirty="0"/>
          </a:p>
          <a:p>
            <a:pPr marL="541338" lvl="1">
              <a:spcBef>
                <a:spcPts val="1200"/>
              </a:spcBef>
            </a:pPr>
            <a:r>
              <a:rPr lang="el-GR" dirty="0"/>
              <a:t>Ενέργεια: αν και δεν καταφύεται στην ωμοπλάτη, την κατασπά έμμεσα μέσω του βραχιονίου</a:t>
            </a:r>
            <a:r>
              <a:rPr lang="el-GR" dirty="0" smtClean="0"/>
              <a:t>, επιπλέον, </a:t>
            </a:r>
            <a:r>
              <a:rPr lang="el-GR" dirty="0"/>
              <a:t>προσάγει, εκτείνει και στρέφει προς τα έσω το </a:t>
            </a:r>
            <a:r>
              <a:rPr lang="el-GR" dirty="0" smtClean="0"/>
              <a:t>βραχιόνιο.</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79</a:t>
            </a:fld>
            <a:endParaRPr lang="el-GR" dirty="0">
              <a:solidFill>
                <a:prstClr val="black"/>
              </a:solidFill>
            </a:endParaRPr>
          </a:p>
        </p:txBody>
      </p:sp>
      <p:pic>
        <p:nvPicPr>
          <p:cNvPr id="2050" name="Picture 2" descr="File:Latissimus dorsi muscle animation.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36096" y="1196752"/>
            <a:ext cx="3672408" cy="36724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5634370" y="5013176"/>
            <a:ext cx="327585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Latissimus dorsi muscle </a:t>
            </a:r>
            <a:r>
              <a:rPr lang="en-US" sz="1200" dirty="0" smtClean="0">
                <a:solidFill>
                  <a:prstClr val="black"/>
                </a:solidFill>
                <a:latin typeface="Calibri"/>
                <a:hlinkClick r:id="rId4"/>
              </a:rPr>
              <a:t>animation</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a:t>
            </a:r>
            <a:r>
              <a:rPr lang="en-US" sz="1200" dirty="0" smtClean="0">
                <a:solidFill>
                  <a:prstClr val="black"/>
                </a:solidFill>
                <a:latin typeface="Calibri"/>
                <a:hlinkClick r:id="rId5"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Tree>
    <p:extLst>
      <p:ext uri="{BB962C8B-B14F-4D97-AF65-F5344CB8AC3E}">
        <p14:creationId xmlns:p14="http://schemas.microsoft.com/office/powerpoint/2010/main" val="366516044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Κατασπαστές μύες </a:t>
            </a:r>
            <a:r>
              <a:rPr lang="el-GR" sz="3200" b="0" dirty="0" smtClean="0"/>
              <a:t>3/4</a:t>
            </a:r>
            <a:endParaRPr lang="el-GR" dirty="0"/>
          </a:p>
        </p:txBody>
      </p:sp>
      <p:sp>
        <p:nvSpPr>
          <p:cNvPr id="3" name="Θέση περιεχομένου 2"/>
          <p:cNvSpPr>
            <a:spLocks noGrp="1"/>
          </p:cNvSpPr>
          <p:nvPr>
            <p:ph idx="1"/>
          </p:nvPr>
        </p:nvSpPr>
        <p:spPr>
          <a:xfrm>
            <a:off x="251520" y="1170571"/>
            <a:ext cx="5688632" cy="5687429"/>
          </a:xfrm>
        </p:spPr>
        <p:txBody>
          <a:bodyPr>
            <a:normAutofit/>
          </a:bodyPr>
          <a:lstStyle/>
          <a:p>
            <a:r>
              <a:rPr lang="el-GR" dirty="0"/>
              <a:t>Υποκλείδιος</a:t>
            </a:r>
          </a:p>
          <a:p>
            <a:pPr lvl="1">
              <a:spcBef>
                <a:spcPts val="1200"/>
              </a:spcBef>
            </a:pPr>
            <a:r>
              <a:rPr lang="el-GR" dirty="0"/>
              <a:t>Έκφυση: πρόσθιο άκρο της </a:t>
            </a:r>
            <a:r>
              <a:rPr lang="el-GR" dirty="0" smtClean="0"/>
              <a:t>1</a:t>
            </a:r>
            <a:r>
              <a:rPr lang="el-GR" baseline="30000" dirty="0" smtClean="0"/>
              <a:t>ης</a:t>
            </a:r>
            <a:r>
              <a:rPr lang="el-GR" dirty="0" smtClean="0"/>
              <a:t>  πλευράς,</a:t>
            </a:r>
            <a:endParaRPr lang="el-GR" dirty="0"/>
          </a:p>
          <a:p>
            <a:pPr lvl="1">
              <a:spcBef>
                <a:spcPts val="1200"/>
              </a:spcBef>
            </a:pPr>
            <a:r>
              <a:rPr lang="el-GR" dirty="0"/>
              <a:t>Κατάφυση: κάτω επιφάνεια του μέσου 1/3 της </a:t>
            </a:r>
            <a:r>
              <a:rPr lang="el-GR" dirty="0" smtClean="0"/>
              <a:t>κλείδας,</a:t>
            </a:r>
            <a:endParaRPr lang="el-GR" dirty="0"/>
          </a:p>
          <a:p>
            <a:pPr lvl="1">
              <a:spcBef>
                <a:spcPts val="1200"/>
              </a:spcBef>
            </a:pPr>
            <a:r>
              <a:rPr lang="el-GR" dirty="0"/>
              <a:t>Εννεύρωση: υποκλείδιο </a:t>
            </a:r>
            <a:r>
              <a:rPr lang="el-GR" dirty="0" smtClean="0"/>
              <a:t>νεύρο.</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80</a:t>
            </a:fld>
            <a:endParaRPr lang="el-GR" dirty="0">
              <a:solidFill>
                <a:prstClr val="black"/>
              </a:solidFill>
            </a:endParaRPr>
          </a:p>
        </p:txBody>
      </p:sp>
      <p:sp>
        <p:nvSpPr>
          <p:cNvPr id="8" name="Rectangle 7"/>
          <p:cNvSpPr/>
          <p:nvPr/>
        </p:nvSpPr>
        <p:spPr>
          <a:xfrm>
            <a:off x="5490355" y="6094360"/>
            <a:ext cx="327585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Subclavius muscle </a:t>
            </a:r>
            <a:r>
              <a:rPr lang="en-US" sz="1200" dirty="0" smtClean="0">
                <a:solidFill>
                  <a:prstClr val="black"/>
                </a:solidFill>
                <a:latin typeface="Calibri"/>
                <a:hlinkClick r:id="rId3"/>
              </a:rPr>
              <a:t>animation2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Was a bee"/>
              </a:rPr>
              <a:t>Was a </a:t>
            </a:r>
            <a:r>
              <a:rPr lang="en-US" sz="1200" dirty="0" smtClean="0">
                <a:solidFill>
                  <a:prstClr val="black"/>
                </a:solidFill>
                <a:latin typeface="Calibri"/>
                <a:hlinkClick r:id="rId4"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5"/>
              </a:rPr>
              <a:t>CC BY-SA 2.1 JP</a:t>
            </a:r>
            <a:endParaRPr lang="en-US" sz="1200" dirty="0">
              <a:solidFill>
                <a:prstClr val="black"/>
              </a:solidFill>
              <a:latin typeface="Calibri"/>
            </a:endParaRPr>
          </a:p>
        </p:txBody>
      </p:sp>
      <p:pic>
        <p:nvPicPr>
          <p:cNvPr id="1026" name="Picture 2" descr="File:Subclavius muscle animation2.gif"/>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36096" y="2636912"/>
            <a:ext cx="3384376" cy="33843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0201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Κατασπαστές μύες </a:t>
            </a:r>
            <a:r>
              <a:rPr lang="el-GR" sz="3200" b="0" dirty="0" smtClean="0"/>
              <a:t>4/4</a:t>
            </a:r>
            <a:endParaRPr lang="el-GR" dirty="0"/>
          </a:p>
        </p:txBody>
      </p:sp>
      <p:sp>
        <p:nvSpPr>
          <p:cNvPr id="3" name="Θέση περιεχομένου 2"/>
          <p:cNvSpPr>
            <a:spLocks noGrp="1"/>
          </p:cNvSpPr>
          <p:nvPr>
            <p:ph idx="1"/>
          </p:nvPr>
        </p:nvSpPr>
        <p:spPr>
          <a:xfrm>
            <a:off x="107504" y="1170570"/>
            <a:ext cx="5256584" cy="5687429"/>
          </a:xfrm>
        </p:spPr>
        <p:txBody>
          <a:bodyPr>
            <a:normAutofit/>
          </a:bodyPr>
          <a:lstStyle/>
          <a:p>
            <a:pPr>
              <a:lnSpc>
                <a:spcPct val="110000"/>
              </a:lnSpc>
            </a:pPr>
            <a:r>
              <a:rPr lang="el-GR" dirty="0" smtClean="0"/>
              <a:t>Ελάσσων </a:t>
            </a:r>
            <a:r>
              <a:rPr lang="el-GR" dirty="0"/>
              <a:t>θωρακικός</a:t>
            </a:r>
          </a:p>
          <a:p>
            <a:pPr lvl="1">
              <a:lnSpc>
                <a:spcPct val="110000"/>
              </a:lnSpc>
              <a:spcBef>
                <a:spcPts val="1200"/>
              </a:spcBef>
            </a:pPr>
            <a:r>
              <a:rPr lang="el-GR" dirty="0"/>
              <a:t>Έκφυση: κορακοειδής </a:t>
            </a:r>
            <a:r>
              <a:rPr lang="el-GR" dirty="0" smtClean="0"/>
              <a:t>απόφυση,</a:t>
            </a:r>
            <a:endParaRPr lang="el-GR" dirty="0"/>
          </a:p>
          <a:p>
            <a:pPr lvl="1">
              <a:lnSpc>
                <a:spcPct val="110000"/>
              </a:lnSpc>
              <a:spcBef>
                <a:spcPts val="1200"/>
              </a:spcBef>
            </a:pPr>
            <a:r>
              <a:rPr lang="el-GR" dirty="0"/>
              <a:t>Κατάφυση: </a:t>
            </a:r>
            <a:r>
              <a:rPr lang="el-GR" dirty="0" smtClean="0"/>
              <a:t>3</a:t>
            </a:r>
            <a:r>
              <a:rPr lang="el-GR" baseline="30000" dirty="0" smtClean="0"/>
              <a:t>η</a:t>
            </a:r>
            <a:r>
              <a:rPr lang="el-GR" dirty="0" smtClean="0"/>
              <a:t> , 4</a:t>
            </a:r>
            <a:r>
              <a:rPr lang="el-GR" baseline="30000" dirty="0" smtClean="0"/>
              <a:t>η</a:t>
            </a:r>
            <a:r>
              <a:rPr lang="el-GR" dirty="0" smtClean="0"/>
              <a:t>  </a:t>
            </a:r>
            <a:r>
              <a:rPr lang="el-GR" dirty="0"/>
              <a:t>και </a:t>
            </a:r>
            <a:r>
              <a:rPr lang="el-GR" dirty="0" smtClean="0"/>
              <a:t>5</a:t>
            </a:r>
            <a:r>
              <a:rPr lang="el-GR" baseline="30000" dirty="0" smtClean="0"/>
              <a:t>η</a:t>
            </a:r>
            <a:r>
              <a:rPr lang="el-GR" dirty="0" smtClean="0"/>
              <a:t>  πλευρά,</a:t>
            </a:r>
            <a:endParaRPr lang="el-GR" dirty="0"/>
          </a:p>
          <a:p>
            <a:pPr lvl="1">
              <a:lnSpc>
                <a:spcPct val="110000"/>
              </a:lnSpc>
              <a:spcBef>
                <a:spcPts val="1200"/>
              </a:spcBef>
            </a:pPr>
            <a:r>
              <a:rPr lang="el-GR" dirty="0"/>
              <a:t>Εννεύρωση: έσω πρόσθιο θωρακικό </a:t>
            </a:r>
            <a:r>
              <a:rPr lang="el-GR" dirty="0" smtClean="0"/>
              <a:t>νεύρο,</a:t>
            </a:r>
            <a:endParaRPr lang="el-GR" dirty="0"/>
          </a:p>
          <a:p>
            <a:pPr lvl="1">
              <a:lnSpc>
                <a:spcPct val="110000"/>
              </a:lnSpc>
              <a:spcBef>
                <a:spcPts val="1200"/>
              </a:spcBef>
            </a:pPr>
            <a:r>
              <a:rPr lang="el-GR" dirty="0"/>
              <a:t>Ενέργεια: εκτός από την κατάσπαση, απάγει, στρέφει προς τα </a:t>
            </a:r>
            <a:r>
              <a:rPr lang="el-GR" dirty="0" smtClean="0"/>
              <a:t>κάτω, </a:t>
            </a:r>
            <a:r>
              <a:rPr lang="el-GR" dirty="0"/>
              <a:t>κλίνει προς τα εμπρός την ωμοπλάτη και ανασπά τις </a:t>
            </a:r>
            <a:r>
              <a:rPr lang="el-GR" dirty="0" smtClean="0"/>
              <a:t>πλευρές.</a:t>
            </a:r>
            <a:endParaRPr lang="el-GR" dirty="0"/>
          </a:p>
          <a:p>
            <a:pPr>
              <a:lnSpc>
                <a:spcPct val="110000"/>
              </a:lnSpc>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81</a:t>
            </a:fld>
            <a:endParaRPr lang="el-GR" dirty="0">
              <a:solidFill>
                <a:prstClr val="black"/>
              </a:solidFill>
            </a:endParaRPr>
          </a:p>
        </p:txBody>
      </p:sp>
      <p:pic>
        <p:nvPicPr>
          <p:cNvPr id="3074" name="Picture 2" descr="File:Pectoralis minor muscle animation small.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272673" y="1311151"/>
            <a:ext cx="3816423" cy="38164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5542955" y="5271591"/>
            <a:ext cx="327585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Pectoralis minor muscle animation </a:t>
            </a:r>
            <a:r>
              <a:rPr lang="en-US" sz="1200" dirty="0" smtClean="0">
                <a:solidFill>
                  <a:prstClr val="black"/>
                </a:solidFill>
                <a:latin typeface="Calibri"/>
                <a:hlinkClick r:id="rId4"/>
              </a:rPr>
              <a:t>small</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a:t>
            </a:r>
            <a:r>
              <a:rPr lang="en-US" sz="1200" dirty="0" smtClean="0">
                <a:solidFill>
                  <a:prstClr val="black"/>
                </a:solidFill>
                <a:latin typeface="Calibri"/>
                <a:hlinkClick r:id="rId5"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Tree>
    <p:extLst>
      <p:ext uri="{BB962C8B-B14F-4D97-AF65-F5344CB8AC3E}">
        <p14:creationId xmlns:p14="http://schemas.microsoft.com/office/powerpoint/2010/main" val="1066014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Απαγωγοί μύες</a:t>
            </a:r>
          </a:p>
        </p:txBody>
      </p:sp>
      <p:sp>
        <p:nvSpPr>
          <p:cNvPr id="3" name="Θέση περιεχομένου 2"/>
          <p:cNvSpPr>
            <a:spLocks noGrp="1"/>
          </p:cNvSpPr>
          <p:nvPr>
            <p:ph idx="1"/>
          </p:nvPr>
        </p:nvSpPr>
        <p:spPr>
          <a:xfrm>
            <a:off x="395536" y="1196752"/>
            <a:ext cx="5194920" cy="5661248"/>
          </a:xfrm>
        </p:spPr>
        <p:txBody>
          <a:bodyPr>
            <a:normAutofit/>
          </a:bodyPr>
          <a:lstStyle/>
          <a:p>
            <a:pPr>
              <a:lnSpc>
                <a:spcPct val="110000"/>
              </a:lnSpc>
            </a:pPr>
            <a:r>
              <a:rPr lang="el-GR" dirty="0"/>
              <a:t>Ο κύριος απαγωγός της ωμοπλάτης είναι ο πρόσθιος </a:t>
            </a:r>
            <a:r>
              <a:rPr lang="el-GR" dirty="0" smtClean="0"/>
              <a:t>οδοντωτός.</a:t>
            </a:r>
            <a:endParaRPr lang="el-GR" dirty="0"/>
          </a:p>
          <a:p>
            <a:pPr marL="541338" lvl="1">
              <a:lnSpc>
                <a:spcPct val="110000"/>
              </a:lnSpc>
              <a:spcBef>
                <a:spcPts val="1200"/>
              </a:spcBef>
            </a:pPr>
            <a:r>
              <a:rPr lang="el-GR" dirty="0"/>
              <a:t>Έκφυση:  έσω επιφάνεια της ωμοπλάτης, με συγκέντρωση πολλών ινών στην κάτω γωνία της </a:t>
            </a:r>
            <a:r>
              <a:rPr lang="el-GR" dirty="0" smtClean="0"/>
              <a:t>ωμοπλάτης</a:t>
            </a:r>
            <a:r>
              <a:rPr lang="en-US" dirty="0" smtClean="0"/>
              <a:t>.</a:t>
            </a:r>
            <a:endParaRPr lang="el-GR" dirty="0"/>
          </a:p>
          <a:p>
            <a:pPr marL="541338" lvl="1">
              <a:lnSpc>
                <a:spcPct val="110000"/>
              </a:lnSpc>
              <a:spcBef>
                <a:spcPts val="1200"/>
              </a:spcBef>
            </a:pPr>
            <a:r>
              <a:rPr lang="el-GR" dirty="0"/>
              <a:t>Κατάφυση: έξω πλάγια επιφάνεια των 9 πρώτων </a:t>
            </a:r>
            <a:r>
              <a:rPr lang="el-GR" dirty="0" smtClean="0"/>
              <a:t>πλευρών</a:t>
            </a:r>
            <a:r>
              <a:rPr lang="en-US" dirty="0" smtClean="0"/>
              <a:t>.</a:t>
            </a:r>
            <a:endParaRPr lang="el-GR" dirty="0"/>
          </a:p>
          <a:p>
            <a:pPr marL="541338" lvl="1">
              <a:lnSpc>
                <a:spcPct val="110000"/>
              </a:lnSpc>
              <a:spcBef>
                <a:spcPts val="1200"/>
              </a:spcBef>
            </a:pPr>
            <a:r>
              <a:rPr lang="el-GR" dirty="0"/>
              <a:t>Εννεύρωση: μακρό θωρακικό </a:t>
            </a:r>
            <a:r>
              <a:rPr lang="el-GR" dirty="0" smtClean="0"/>
              <a:t>νεύρο</a:t>
            </a:r>
            <a:r>
              <a:rPr lang="en-US" dirty="0" smtClean="0"/>
              <a:t>.</a:t>
            </a:r>
            <a:endParaRPr lang="el-GR" dirty="0"/>
          </a:p>
          <a:p>
            <a:pPr marL="541338" lvl="1">
              <a:lnSpc>
                <a:spcPct val="110000"/>
              </a:lnSpc>
              <a:spcBef>
                <a:spcPts val="1200"/>
              </a:spcBef>
            </a:pPr>
            <a:r>
              <a:rPr lang="el-GR" dirty="0"/>
              <a:t>Ενέργεια: εκτός από την απαγωγή, στρέφει την ωμοπλάτη προς τα </a:t>
            </a:r>
            <a:r>
              <a:rPr lang="el-GR" dirty="0" smtClean="0"/>
              <a:t>άνω, </a:t>
            </a:r>
            <a:r>
              <a:rPr lang="el-GR" dirty="0"/>
              <a:t>οι κάτω ίνες του κατασπούν την ωμοπλάτη και επικουρεί στην </a:t>
            </a:r>
            <a:r>
              <a:rPr lang="el-GR" dirty="0" smtClean="0"/>
              <a:t>αναπνοή</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82</a:t>
            </a:fld>
            <a:endParaRPr lang="el-GR" dirty="0">
              <a:solidFill>
                <a:prstClr val="black"/>
              </a:solidFill>
            </a:endParaRPr>
          </a:p>
        </p:txBody>
      </p:sp>
      <p:pic>
        <p:nvPicPr>
          <p:cNvPr id="4098" name="Picture 2" descr="File:Serratus anterior muscle animation small.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508104" y="1340768"/>
            <a:ext cx="3600400" cy="36004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5670375" y="5157192"/>
            <a:ext cx="327585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Serratus anterior muscle animation </a:t>
            </a:r>
            <a:r>
              <a:rPr lang="en-US" sz="1200" dirty="0" smtClean="0">
                <a:solidFill>
                  <a:prstClr val="black"/>
                </a:solidFill>
                <a:latin typeface="Calibri"/>
                <a:hlinkClick r:id="rId4"/>
              </a:rPr>
              <a:t>small</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a:t>
            </a:r>
            <a:r>
              <a:rPr lang="en-US" sz="1200" dirty="0" smtClean="0">
                <a:solidFill>
                  <a:prstClr val="black"/>
                </a:solidFill>
                <a:latin typeface="Calibri"/>
                <a:hlinkClick r:id="rId5"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Tree>
    <p:extLst>
      <p:ext uri="{BB962C8B-B14F-4D97-AF65-F5344CB8AC3E}">
        <p14:creationId xmlns:p14="http://schemas.microsoft.com/office/powerpoint/2010/main" val="53152915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Προσαγωγοί μύες</a:t>
            </a:r>
          </a:p>
        </p:txBody>
      </p:sp>
      <p:sp>
        <p:nvSpPr>
          <p:cNvPr id="3" name="Θέση περιεχομένου 2"/>
          <p:cNvSpPr>
            <a:spLocks noGrp="1"/>
          </p:cNvSpPr>
          <p:nvPr>
            <p:ph idx="1"/>
          </p:nvPr>
        </p:nvSpPr>
        <p:spPr>
          <a:xfrm>
            <a:off x="285720" y="1196752"/>
            <a:ext cx="5357850" cy="5661248"/>
          </a:xfrm>
        </p:spPr>
        <p:txBody>
          <a:bodyPr>
            <a:normAutofit/>
          </a:bodyPr>
          <a:lstStyle/>
          <a:p>
            <a:r>
              <a:rPr lang="el-GR" dirty="0"/>
              <a:t>Κάτω </a:t>
            </a:r>
            <a:r>
              <a:rPr lang="el-GR" dirty="0" smtClean="0"/>
              <a:t>τραπεζοειδής,</a:t>
            </a:r>
            <a:endParaRPr lang="el-GR" dirty="0"/>
          </a:p>
          <a:p>
            <a:r>
              <a:rPr lang="el-GR" dirty="0"/>
              <a:t>Μέσος </a:t>
            </a:r>
            <a:r>
              <a:rPr lang="el-GR" dirty="0" smtClean="0"/>
              <a:t>τραπεζοειδής,</a:t>
            </a:r>
            <a:endParaRPr lang="el-GR" dirty="0"/>
          </a:p>
          <a:p>
            <a:pPr lvl="1"/>
            <a:r>
              <a:rPr lang="el-GR" sz="2400" dirty="0"/>
              <a:t>Κατάφυση: έσω επιφάνεια του ακρωμίου και άνω χείλος ωμοπλατιαίας </a:t>
            </a:r>
            <a:r>
              <a:rPr lang="el-GR" sz="2400" dirty="0" smtClean="0"/>
              <a:t>άκανθας.</a:t>
            </a:r>
            <a:endParaRPr lang="el-GR" sz="2400" dirty="0"/>
          </a:p>
          <a:p>
            <a:r>
              <a:rPr lang="el-GR" dirty="0" smtClean="0"/>
              <a:t>Ρομβοειδείς.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83</a:t>
            </a:fld>
            <a:endParaRPr lang="el-GR" dirty="0">
              <a:solidFill>
                <a:prstClr val="black"/>
              </a:solidFill>
            </a:endParaRPr>
          </a:p>
        </p:txBody>
      </p:sp>
      <p:pic>
        <p:nvPicPr>
          <p:cNvPr id="6" name="Picture 2" descr="File:Rhomboid muscles animation small.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508104" y="1340768"/>
            <a:ext cx="3528391" cy="35283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5634370" y="5013176"/>
            <a:ext cx="327585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Rhomboid muscles animation </a:t>
            </a:r>
            <a:r>
              <a:rPr lang="en-US" sz="1200" dirty="0" smtClean="0">
                <a:solidFill>
                  <a:prstClr val="black"/>
                </a:solidFill>
                <a:latin typeface="Calibri"/>
                <a:hlinkClick r:id="rId4"/>
              </a:rPr>
              <a:t>small</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a:t>
            </a:r>
            <a:r>
              <a:rPr lang="en-US" sz="1200" dirty="0" smtClean="0">
                <a:solidFill>
                  <a:prstClr val="black"/>
                </a:solidFill>
                <a:latin typeface="Calibri"/>
                <a:hlinkClick r:id="rId5"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Tree>
    <p:extLst>
      <p:ext uri="{BB962C8B-B14F-4D97-AF65-F5344CB8AC3E}">
        <p14:creationId xmlns:p14="http://schemas.microsoft.com/office/powerpoint/2010/main" val="19712279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Ανύψωση βραχιονίου</a:t>
            </a:r>
          </a:p>
        </p:txBody>
      </p:sp>
      <p:sp>
        <p:nvSpPr>
          <p:cNvPr id="3" name="Θέση περιεχομένου 2"/>
          <p:cNvSpPr>
            <a:spLocks noGrp="1"/>
          </p:cNvSpPr>
          <p:nvPr>
            <p:ph idx="1"/>
          </p:nvPr>
        </p:nvSpPr>
        <p:spPr>
          <a:xfrm>
            <a:off x="457200" y="1124744"/>
            <a:ext cx="8229600" cy="792088"/>
          </a:xfrm>
        </p:spPr>
        <p:txBody>
          <a:bodyPr>
            <a:normAutofit lnSpcReduction="10000"/>
          </a:bodyPr>
          <a:lstStyle/>
          <a:p>
            <a:pPr marL="0" indent="0">
              <a:buNone/>
            </a:pPr>
            <a:r>
              <a:rPr lang="el-GR" dirty="0"/>
              <a:t>Ανεξάρτητα από το επίπεδο στο οποίο γίνεται η κίνηση, οι μύες που ανυψώνουν το βραχιόνιο είναι:</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84</a:t>
            </a:fld>
            <a:endParaRPr lang="el-GR" dirty="0">
              <a:solidFill>
                <a:prstClr val="black"/>
              </a:solidFill>
            </a:endParaRPr>
          </a:p>
        </p:txBody>
      </p:sp>
      <p:graphicFrame>
        <p:nvGraphicFramePr>
          <p:cNvPr id="5" name="Content Placeholder 4"/>
          <p:cNvGraphicFramePr>
            <a:graphicFrameLocks/>
          </p:cNvGraphicFramePr>
          <p:nvPr>
            <p:extLst>
              <p:ext uri="{D42A27DB-BD31-4B8C-83A1-F6EECF244321}">
                <p14:modId xmlns:p14="http://schemas.microsoft.com/office/powerpoint/2010/main" val="2668082791"/>
              </p:ext>
            </p:extLst>
          </p:nvPr>
        </p:nvGraphicFramePr>
        <p:xfrm>
          <a:off x="447307" y="2118517"/>
          <a:ext cx="3886200" cy="2225040"/>
        </p:xfrm>
        <a:graphic>
          <a:graphicData uri="http://schemas.openxmlformats.org/drawingml/2006/table">
            <a:tbl>
              <a:tblPr firstRow="1" bandRow="1">
                <a:tableStyleId>{5940675A-B579-460E-94D1-54222C63F5DA}</a:tableStyleId>
              </a:tblPr>
              <a:tblGrid>
                <a:gridCol w="3886200"/>
              </a:tblGrid>
              <a:tr h="370840">
                <a:tc>
                  <a:txBody>
                    <a:bodyPr/>
                    <a:lstStyle/>
                    <a:p>
                      <a:r>
                        <a:rPr lang="el-GR" b="1" dirty="0" smtClean="0"/>
                        <a:t>Μύες γληνοβραχιονίου άρθρωσης</a:t>
                      </a:r>
                      <a:endParaRPr lang="el-GR" b="1" dirty="0"/>
                    </a:p>
                  </a:txBody>
                  <a:tcPr>
                    <a:solidFill>
                      <a:schemeClr val="accent5">
                        <a:lumMod val="20000"/>
                        <a:lumOff val="80000"/>
                      </a:schemeClr>
                    </a:solidFill>
                  </a:tcPr>
                </a:tc>
              </a:tr>
              <a:tr h="370840">
                <a:tc>
                  <a:txBody>
                    <a:bodyPr/>
                    <a:lstStyle/>
                    <a:p>
                      <a:r>
                        <a:rPr lang="el-GR" dirty="0" smtClean="0"/>
                        <a:t>Πρόσθιος και μέσος δελτοειδής</a:t>
                      </a:r>
                      <a:endParaRPr lang="el-GR" dirty="0"/>
                    </a:p>
                  </a:txBody>
                  <a:tcPr/>
                </a:tc>
              </a:tr>
              <a:tr h="370840">
                <a:tc>
                  <a:txBody>
                    <a:bodyPr/>
                    <a:lstStyle/>
                    <a:p>
                      <a:r>
                        <a:rPr lang="el-GR" dirty="0" smtClean="0"/>
                        <a:t>Υπερακάνθιος</a:t>
                      </a:r>
                      <a:endParaRPr lang="el-GR" dirty="0"/>
                    </a:p>
                  </a:txBody>
                  <a:tcPr/>
                </a:tc>
              </a:tr>
              <a:tr h="370840">
                <a:tc>
                  <a:txBody>
                    <a:bodyPr/>
                    <a:lstStyle/>
                    <a:p>
                      <a:r>
                        <a:rPr lang="el-GR" dirty="0" smtClean="0"/>
                        <a:t>Μακρά κεφαλή δικεφάλου</a:t>
                      </a:r>
                      <a:endParaRPr lang="el-GR" dirty="0"/>
                    </a:p>
                  </a:txBody>
                  <a:tcPr/>
                </a:tc>
              </a:tr>
              <a:tr h="370840">
                <a:tc>
                  <a:txBody>
                    <a:bodyPr/>
                    <a:lstStyle/>
                    <a:p>
                      <a:r>
                        <a:rPr lang="el-GR" dirty="0" smtClean="0"/>
                        <a:t>Κορακοβραχιόνιος</a:t>
                      </a:r>
                      <a:endParaRPr lang="el-GR" dirty="0"/>
                    </a:p>
                  </a:txBody>
                  <a:tcPr/>
                </a:tc>
              </a:tr>
              <a:tr h="370840">
                <a:tc>
                  <a:txBody>
                    <a:bodyPr/>
                    <a:lstStyle/>
                    <a:p>
                      <a:r>
                        <a:rPr lang="el-GR" dirty="0" smtClean="0"/>
                        <a:t>Κλειδική μοίρα μείζονος</a:t>
                      </a:r>
                      <a:r>
                        <a:rPr lang="el-GR" baseline="0" dirty="0" smtClean="0"/>
                        <a:t> θωρακικού</a:t>
                      </a:r>
                      <a:endParaRPr lang="el-GR" dirty="0"/>
                    </a:p>
                  </a:txBody>
                  <a:tcPr/>
                </a:tc>
              </a:tr>
            </a:tbl>
          </a:graphicData>
        </a:graphic>
      </p:graphicFrame>
      <p:graphicFrame>
        <p:nvGraphicFramePr>
          <p:cNvPr id="6" name="Table 6"/>
          <p:cNvGraphicFramePr>
            <a:graphicFrameLocks noGrp="1"/>
          </p:cNvGraphicFramePr>
          <p:nvPr>
            <p:extLst>
              <p:ext uri="{D42A27DB-BD31-4B8C-83A1-F6EECF244321}">
                <p14:modId xmlns:p14="http://schemas.microsoft.com/office/powerpoint/2010/main" val="2161561057"/>
              </p:ext>
            </p:extLst>
          </p:nvPr>
        </p:nvGraphicFramePr>
        <p:xfrm>
          <a:off x="5004048" y="2578331"/>
          <a:ext cx="3581400" cy="1112520"/>
        </p:xfrm>
        <a:graphic>
          <a:graphicData uri="http://schemas.openxmlformats.org/drawingml/2006/table">
            <a:tbl>
              <a:tblPr firstRow="1" bandRow="1">
                <a:tableStyleId>{5940675A-B579-460E-94D1-54222C63F5DA}</a:tableStyleId>
              </a:tblPr>
              <a:tblGrid>
                <a:gridCol w="3581400"/>
              </a:tblGrid>
              <a:tr h="370840">
                <a:tc>
                  <a:txBody>
                    <a:bodyPr/>
                    <a:lstStyle/>
                    <a:p>
                      <a:r>
                        <a:rPr lang="el-GR" b="1" dirty="0" smtClean="0"/>
                        <a:t>Ωμοπλατοθωρακικοί μύες</a:t>
                      </a:r>
                      <a:endParaRPr lang="el-GR" b="1" dirty="0"/>
                    </a:p>
                  </a:txBody>
                  <a:tcPr>
                    <a:solidFill>
                      <a:schemeClr val="accent5">
                        <a:lumMod val="20000"/>
                        <a:lumOff val="80000"/>
                      </a:schemeClr>
                    </a:solidFill>
                  </a:tcPr>
                </a:tc>
              </a:tr>
              <a:tr h="370840">
                <a:tc>
                  <a:txBody>
                    <a:bodyPr/>
                    <a:lstStyle/>
                    <a:p>
                      <a:r>
                        <a:rPr lang="el-GR" dirty="0" smtClean="0"/>
                        <a:t>Τραπεζοειδής  </a:t>
                      </a:r>
                      <a:endParaRPr lang="el-GR" dirty="0"/>
                    </a:p>
                  </a:txBody>
                  <a:tcPr/>
                </a:tc>
              </a:tr>
              <a:tr h="370840">
                <a:tc>
                  <a:txBody>
                    <a:bodyPr/>
                    <a:lstStyle/>
                    <a:p>
                      <a:r>
                        <a:rPr lang="el-GR" dirty="0" smtClean="0"/>
                        <a:t>Πρόσθιος οδοντωτός</a:t>
                      </a:r>
                    </a:p>
                  </a:txBody>
                  <a:tcPr/>
                </a:tc>
              </a:tr>
            </a:tbl>
          </a:graphicData>
        </a:graphic>
      </p:graphicFrame>
      <p:graphicFrame>
        <p:nvGraphicFramePr>
          <p:cNvPr id="7" name="Content Placeholder 4"/>
          <p:cNvGraphicFramePr>
            <a:graphicFrameLocks/>
          </p:cNvGraphicFramePr>
          <p:nvPr>
            <p:extLst>
              <p:ext uri="{D42A27DB-BD31-4B8C-83A1-F6EECF244321}">
                <p14:modId xmlns:p14="http://schemas.microsoft.com/office/powerpoint/2010/main" val="1278803099"/>
              </p:ext>
            </p:extLst>
          </p:nvPr>
        </p:nvGraphicFramePr>
        <p:xfrm>
          <a:off x="3203848" y="4674054"/>
          <a:ext cx="3581400" cy="1854200"/>
        </p:xfrm>
        <a:graphic>
          <a:graphicData uri="http://schemas.openxmlformats.org/drawingml/2006/table">
            <a:tbl>
              <a:tblPr firstRow="1" bandRow="1">
                <a:tableStyleId>{5940675A-B579-460E-94D1-54222C63F5DA}</a:tableStyleId>
              </a:tblPr>
              <a:tblGrid>
                <a:gridCol w="3581400"/>
              </a:tblGrid>
              <a:tr h="370840">
                <a:tc>
                  <a:txBody>
                    <a:bodyPr/>
                    <a:lstStyle/>
                    <a:p>
                      <a:r>
                        <a:rPr lang="el-GR" b="1" dirty="0" smtClean="0"/>
                        <a:t>Μύες πετάλου στροφέων</a:t>
                      </a:r>
                      <a:endParaRPr lang="el-GR" b="1" dirty="0"/>
                    </a:p>
                  </a:txBody>
                  <a:tcPr>
                    <a:solidFill>
                      <a:schemeClr val="accent5">
                        <a:lumMod val="20000"/>
                        <a:lumOff val="80000"/>
                      </a:schemeClr>
                    </a:solidFill>
                  </a:tcPr>
                </a:tc>
              </a:tr>
              <a:tr h="370840">
                <a:tc>
                  <a:txBody>
                    <a:bodyPr/>
                    <a:lstStyle/>
                    <a:p>
                      <a:r>
                        <a:rPr lang="el-GR" dirty="0" smtClean="0"/>
                        <a:t>Υπερακάνθιος </a:t>
                      </a:r>
                      <a:endParaRPr lang="el-GR" dirty="0"/>
                    </a:p>
                  </a:txBody>
                  <a:tcPr/>
                </a:tc>
              </a:tr>
              <a:tr h="370840">
                <a:tc>
                  <a:txBody>
                    <a:bodyPr/>
                    <a:lstStyle/>
                    <a:p>
                      <a:r>
                        <a:rPr lang="el-GR" dirty="0" smtClean="0"/>
                        <a:t>Υπακάνθιος</a:t>
                      </a:r>
                    </a:p>
                  </a:txBody>
                  <a:tcPr/>
                </a:tc>
              </a:tr>
              <a:tr h="370840">
                <a:tc>
                  <a:txBody>
                    <a:bodyPr/>
                    <a:lstStyle/>
                    <a:p>
                      <a:r>
                        <a:rPr lang="el-GR" dirty="0" smtClean="0"/>
                        <a:t>Ελάσσων</a:t>
                      </a:r>
                      <a:r>
                        <a:rPr lang="el-GR" baseline="0" dirty="0" smtClean="0"/>
                        <a:t> στρογγύλος</a:t>
                      </a:r>
                      <a:endParaRPr lang="el-GR" dirty="0"/>
                    </a:p>
                  </a:txBody>
                  <a:tcPr/>
                </a:tc>
              </a:tr>
              <a:tr h="370840">
                <a:tc>
                  <a:txBody>
                    <a:bodyPr/>
                    <a:lstStyle/>
                    <a:p>
                      <a:r>
                        <a:rPr lang="el-GR" dirty="0" smtClean="0"/>
                        <a:t>Υποπλάτιος </a:t>
                      </a:r>
                      <a:endParaRPr lang="el-GR" dirty="0"/>
                    </a:p>
                  </a:txBody>
                  <a:tcPr/>
                </a:tc>
              </a:tr>
            </a:tbl>
          </a:graphicData>
        </a:graphic>
      </p:graphicFrame>
    </p:spTree>
    <p:extLst>
      <p:ext uri="{BB962C8B-B14F-4D97-AF65-F5344CB8AC3E}">
        <p14:creationId xmlns:p14="http://schemas.microsoft.com/office/powerpoint/2010/main" val="38525318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Απαγωγή </a:t>
            </a:r>
            <a:r>
              <a:rPr lang="el-GR" dirty="0" smtClean="0"/>
              <a:t>ώμου </a:t>
            </a:r>
            <a:r>
              <a:rPr lang="el-GR" sz="3200" b="0" dirty="0" smtClean="0"/>
              <a:t>1/</a:t>
            </a:r>
            <a:r>
              <a:rPr lang="en-US" sz="3200" b="0" dirty="0" smtClean="0"/>
              <a:t>5</a:t>
            </a:r>
            <a:endParaRPr lang="el-GR" sz="3200" b="0" dirty="0"/>
          </a:p>
        </p:txBody>
      </p:sp>
      <p:sp>
        <p:nvSpPr>
          <p:cNvPr id="3" name="Θέση περιεχομένου 2"/>
          <p:cNvSpPr>
            <a:spLocks noGrp="1"/>
          </p:cNvSpPr>
          <p:nvPr>
            <p:ph idx="1"/>
          </p:nvPr>
        </p:nvSpPr>
        <p:spPr>
          <a:xfrm>
            <a:off x="251519" y="1052736"/>
            <a:ext cx="5152473" cy="5805264"/>
          </a:xfrm>
        </p:spPr>
        <p:txBody>
          <a:bodyPr>
            <a:normAutofit lnSpcReduction="10000"/>
          </a:bodyPr>
          <a:lstStyle/>
          <a:p>
            <a:pPr marL="0" indent="0">
              <a:lnSpc>
                <a:spcPct val="110000"/>
              </a:lnSpc>
              <a:spcBef>
                <a:spcPts val="600"/>
              </a:spcBef>
              <a:buNone/>
            </a:pPr>
            <a:r>
              <a:rPr lang="el-GR" sz="2200" dirty="0"/>
              <a:t>Η ανύψωση του ώμου στο μετωπιαίο επίπεδο γίνεται από την μέση και πρόσθια μοίρα του </a:t>
            </a:r>
            <a:r>
              <a:rPr lang="el-GR" sz="2200" dirty="0" smtClean="0"/>
              <a:t>δελτοειδή μυός:</a:t>
            </a:r>
            <a:endParaRPr lang="el-GR" sz="2200" dirty="0"/>
          </a:p>
          <a:p>
            <a:pPr>
              <a:lnSpc>
                <a:spcPct val="110000"/>
              </a:lnSpc>
              <a:spcBef>
                <a:spcPts val="600"/>
              </a:spcBef>
            </a:pPr>
            <a:r>
              <a:rPr lang="el-GR" sz="2200" dirty="0"/>
              <a:t>Έκφυση: </a:t>
            </a:r>
          </a:p>
          <a:p>
            <a:pPr lvl="1">
              <a:lnSpc>
                <a:spcPct val="110000"/>
              </a:lnSpc>
              <a:spcBef>
                <a:spcPts val="600"/>
              </a:spcBef>
            </a:pPr>
            <a:r>
              <a:rPr lang="el-GR" b="1" dirty="0">
                <a:solidFill>
                  <a:srgbClr val="820000"/>
                </a:solidFill>
              </a:rPr>
              <a:t>Πρόσθιας μοίρας: </a:t>
            </a:r>
            <a:r>
              <a:rPr lang="el-GR" dirty="0"/>
              <a:t>πρόσθια επιφάνεια του έξω άκρου της </a:t>
            </a:r>
            <a:r>
              <a:rPr lang="el-GR" dirty="0" smtClean="0"/>
              <a:t>κλείδας,</a:t>
            </a:r>
            <a:endParaRPr lang="el-GR" dirty="0"/>
          </a:p>
          <a:p>
            <a:pPr lvl="1">
              <a:lnSpc>
                <a:spcPct val="110000"/>
              </a:lnSpc>
              <a:spcBef>
                <a:spcPts val="600"/>
              </a:spcBef>
            </a:pPr>
            <a:r>
              <a:rPr lang="el-GR" b="1" dirty="0">
                <a:solidFill>
                  <a:srgbClr val="820000"/>
                </a:solidFill>
              </a:rPr>
              <a:t>Μέσης μοίρας: </a:t>
            </a:r>
            <a:r>
              <a:rPr lang="el-GR" dirty="0"/>
              <a:t>άνω επιφάνεια του έξω άκρου του </a:t>
            </a:r>
            <a:r>
              <a:rPr lang="el-GR" dirty="0" smtClean="0"/>
              <a:t>ακρωμίου,</a:t>
            </a:r>
            <a:endParaRPr lang="el-GR" dirty="0"/>
          </a:p>
          <a:p>
            <a:pPr lvl="1">
              <a:lnSpc>
                <a:spcPct val="110000"/>
              </a:lnSpc>
              <a:spcBef>
                <a:spcPts val="600"/>
              </a:spcBef>
            </a:pPr>
            <a:r>
              <a:rPr lang="el-GR" b="1" dirty="0">
                <a:solidFill>
                  <a:srgbClr val="820000"/>
                </a:solidFill>
              </a:rPr>
              <a:t>Οπίσθιας μοίρας: </a:t>
            </a:r>
            <a:r>
              <a:rPr lang="el-GR" dirty="0"/>
              <a:t>οπίσθια επιφάνεια της ωμοπλατιαίας </a:t>
            </a:r>
            <a:r>
              <a:rPr lang="el-GR" dirty="0" smtClean="0"/>
              <a:t>άκανθας.</a:t>
            </a:r>
          </a:p>
          <a:p>
            <a:pPr>
              <a:lnSpc>
                <a:spcPct val="110000"/>
              </a:lnSpc>
              <a:spcBef>
                <a:spcPts val="600"/>
              </a:spcBef>
            </a:pPr>
            <a:r>
              <a:rPr lang="el-GR" sz="2200" dirty="0"/>
              <a:t>Κατάφυση: δελτοειδές τράχισμα βραχιονίου.</a:t>
            </a:r>
          </a:p>
          <a:p>
            <a:pPr>
              <a:lnSpc>
                <a:spcPct val="110000"/>
              </a:lnSpc>
              <a:spcBef>
                <a:spcPts val="600"/>
              </a:spcBef>
            </a:pPr>
            <a:r>
              <a:rPr lang="el-GR" sz="2200" dirty="0" smtClean="0"/>
              <a:t>Εννεύρωση</a:t>
            </a:r>
            <a:r>
              <a:rPr lang="el-GR" sz="2200" dirty="0"/>
              <a:t>: μασχαλιαίο νεύρο</a:t>
            </a:r>
            <a:r>
              <a:rPr lang="el-GR" sz="2200" dirty="0" smtClean="0"/>
              <a:t>.</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85</a:t>
            </a:fld>
            <a:endParaRPr lang="el-GR" dirty="0">
              <a:solidFill>
                <a:prstClr val="black"/>
              </a:solidFill>
            </a:endParaRPr>
          </a:p>
        </p:txBody>
      </p:sp>
      <p:pic>
        <p:nvPicPr>
          <p:cNvPr id="24578" name="Picture 2" descr="File:Deltoid muscle animation4.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2080" y="1196752"/>
            <a:ext cx="3750633" cy="37506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5529467" y="5085184"/>
            <a:ext cx="327585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Deltoid muscle </a:t>
            </a:r>
            <a:r>
              <a:rPr lang="en-US" sz="1200" dirty="0" smtClean="0">
                <a:solidFill>
                  <a:prstClr val="black"/>
                </a:solidFill>
                <a:latin typeface="Calibri"/>
                <a:hlinkClick r:id="rId4"/>
              </a:rPr>
              <a:t>animation4</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a:t>
            </a:r>
            <a:r>
              <a:rPr lang="en-US" sz="1200" dirty="0" smtClean="0">
                <a:solidFill>
                  <a:prstClr val="black"/>
                </a:solidFill>
                <a:latin typeface="Calibri"/>
                <a:hlinkClick r:id="rId5"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Tree>
    <p:extLst>
      <p:ext uri="{BB962C8B-B14F-4D97-AF65-F5344CB8AC3E}">
        <p14:creationId xmlns:p14="http://schemas.microsoft.com/office/powerpoint/2010/main" val="40448976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Απαγωγή ώμου </a:t>
            </a:r>
            <a:r>
              <a:rPr lang="el-GR" sz="3200" b="0" dirty="0" smtClean="0"/>
              <a:t>2/</a:t>
            </a:r>
            <a:r>
              <a:rPr lang="en-US" sz="3200" b="0" dirty="0" smtClean="0"/>
              <a:t>5</a:t>
            </a:r>
            <a:endParaRPr lang="el-GR" dirty="0"/>
          </a:p>
        </p:txBody>
      </p:sp>
      <p:sp>
        <p:nvSpPr>
          <p:cNvPr id="3" name="Θέση περιεχομένου 2"/>
          <p:cNvSpPr>
            <a:spLocks noGrp="1"/>
          </p:cNvSpPr>
          <p:nvPr>
            <p:ph idx="1"/>
          </p:nvPr>
        </p:nvSpPr>
        <p:spPr>
          <a:xfrm>
            <a:off x="457200" y="1196752"/>
            <a:ext cx="4906888" cy="5040560"/>
          </a:xfrm>
        </p:spPr>
        <p:txBody>
          <a:bodyPr/>
          <a:lstStyle/>
          <a:p>
            <a:pPr marL="0" indent="0">
              <a:buNone/>
            </a:pPr>
            <a:r>
              <a:rPr lang="el-GR" b="1" dirty="0" err="1" smtClean="0"/>
              <a:t>Υπερακάνθιος</a:t>
            </a:r>
            <a:r>
              <a:rPr lang="el-GR" b="1" dirty="0" smtClean="0"/>
              <a:t> μυς</a:t>
            </a:r>
            <a:endParaRPr lang="el-GR" b="1" dirty="0"/>
          </a:p>
          <a:p>
            <a:r>
              <a:rPr lang="el-GR" dirty="0"/>
              <a:t>Έκφυση: υπερακάνθιος </a:t>
            </a:r>
            <a:r>
              <a:rPr lang="el-GR" dirty="0" smtClean="0"/>
              <a:t>βόθρος</a:t>
            </a:r>
            <a:r>
              <a:rPr lang="en-US" dirty="0" smtClean="0"/>
              <a:t>.</a:t>
            </a:r>
            <a:endParaRPr lang="el-GR" dirty="0"/>
          </a:p>
          <a:p>
            <a:r>
              <a:rPr lang="el-GR" dirty="0"/>
              <a:t>Κατάφυση: άνω επιφάνεια του μείζονος βραχιονίου ογκώματος και του αρθρικού </a:t>
            </a:r>
            <a:r>
              <a:rPr lang="el-GR" dirty="0" smtClean="0"/>
              <a:t>θυλάκου</a:t>
            </a:r>
            <a:r>
              <a:rPr lang="en-US" dirty="0" smtClean="0"/>
              <a:t>.</a:t>
            </a:r>
            <a:endParaRPr lang="el-GR" dirty="0"/>
          </a:p>
          <a:p>
            <a:r>
              <a:rPr lang="el-GR" dirty="0"/>
              <a:t>Εννεύρωση: υπερπλάτιο </a:t>
            </a:r>
            <a:r>
              <a:rPr lang="el-GR" dirty="0" smtClean="0"/>
              <a:t>νεύρο</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86</a:t>
            </a:fld>
            <a:endParaRPr lang="el-GR" dirty="0">
              <a:solidFill>
                <a:prstClr val="black"/>
              </a:solidFill>
            </a:endParaRPr>
          </a:p>
        </p:txBody>
      </p:sp>
      <p:pic>
        <p:nvPicPr>
          <p:cNvPr id="25602" name="Picture 2" descr="http://upload.wikimedia.org/wikipedia/commons/8/85/Supraspinatus_muscle_animation.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8448" y="1268760"/>
            <a:ext cx="3600400" cy="36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5538263" y="5054296"/>
            <a:ext cx="327585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Supraspinatus muscle </a:t>
            </a:r>
            <a:r>
              <a:rPr lang="en-US" sz="1200" dirty="0" smtClean="0">
                <a:solidFill>
                  <a:prstClr val="black"/>
                </a:solidFill>
                <a:latin typeface="Calibri"/>
                <a:hlinkClick r:id="rId4"/>
              </a:rPr>
              <a:t>animation</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a:t>
            </a:r>
            <a:r>
              <a:rPr lang="en-US" sz="1200" dirty="0" smtClean="0">
                <a:solidFill>
                  <a:prstClr val="black"/>
                </a:solidFill>
                <a:latin typeface="Calibri"/>
                <a:hlinkClick r:id="rId5"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Tree>
    <p:extLst>
      <p:ext uri="{BB962C8B-B14F-4D97-AF65-F5344CB8AC3E}">
        <p14:creationId xmlns:p14="http://schemas.microsoft.com/office/powerpoint/2010/main" val="248637346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Απαγωγή ώμου </a:t>
            </a:r>
            <a:r>
              <a:rPr lang="en-US" sz="3200" b="0" dirty="0" smtClean="0"/>
              <a:t>3</a:t>
            </a:r>
            <a:r>
              <a:rPr lang="el-GR" sz="3200" b="0" dirty="0" smtClean="0"/>
              <a:t>/</a:t>
            </a:r>
            <a:r>
              <a:rPr lang="en-US" sz="3200" b="0" dirty="0" smtClean="0"/>
              <a:t>5</a:t>
            </a:r>
            <a:endParaRPr lang="el-GR" dirty="0"/>
          </a:p>
        </p:txBody>
      </p:sp>
      <p:sp>
        <p:nvSpPr>
          <p:cNvPr id="3" name="Θέση περιεχομένου 2"/>
          <p:cNvSpPr>
            <a:spLocks noGrp="1"/>
          </p:cNvSpPr>
          <p:nvPr>
            <p:ph idx="1"/>
          </p:nvPr>
        </p:nvSpPr>
        <p:spPr/>
        <p:txBody>
          <a:bodyPr/>
          <a:lstStyle/>
          <a:p>
            <a:r>
              <a:rPr lang="el-GR" dirty="0"/>
              <a:t>Ο υπερακάνθιος και ο δελτοειδής ενεργοποιούνται ταυτόχρονα με την έναρξη της κίνησης του βραχιονίου φτάνοντας στην μέγιστη απόδοσή τους στις </a:t>
            </a:r>
            <a:r>
              <a:rPr lang="el-GR" dirty="0" smtClean="0"/>
              <a:t>90</a:t>
            </a:r>
            <a:r>
              <a:rPr lang="el-GR" baseline="30000" dirty="0" smtClean="0"/>
              <a:t>ο</a:t>
            </a:r>
            <a:r>
              <a:rPr lang="en-US" dirty="0" smtClean="0"/>
              <a:t> </a:t>
            </a:r>
            <a:r>
              <a:rPr lang="el-GR" dirty="0" smtClean="0"/>
              <a:t> απαγωγής</a:t>
            </a:r>
            <a:r>
              <a:rPr lang="en-US" dirty="0" smtClean="0"/>
              <a:t>.</a:t>
            </a:r>
            <a:endParaRPr lang="el-GR" dirty="0"/>
          </a:p>
          <a:p>
            <a:r>
              <a:rPr lang="el-GR" dirty="0"/>
              <a:t>Με παράλυτο τον δελτοειδή, ο υπερακάνθιος έχει την ικανότητα να εκτελέσει όλη την τροχιά της κίνησης, αλλά με μειωμένη </a:t>
            </a:r>
            <a:r>
              <a:rPr lang="el-GR" dirty="0" smtClean="0"/>
              <a:t>ροπή</a:t>
            </a:r>
            <a:r>
              <a:rPr lang="en-US" dirty="0" smtClean="0"/>
              <a:t>.</a:t>
            </a:r>
            <a:endParaRPr lang="el-GR" dirty="0"/>
          </a:p>
          <a:p>
            <a:r>
              <a:rPr lang="el-GR" dirty="0"/>
              <a:t>Με παράλυτο τον υπερακάνθιο ή με ρήξη του τένοντά του, ο δελτοειδής με δυσκολία μπορεί να εκτελέσει την κίνηση μέχρι τις </a:t>
            </a:r>
            <a:r>
              <a:rPr lang="el-GR" dirty="0" smtClean="0"/>
              <a:t>90</a:t>
            </a:r>
            <a:r>
              <a:rPr lang="el-GR" baseline="30000" dirty="0" smtClean="0"/>
              <a:t>ο</a:t>
            </a:r>
            <a:r>
              <a:rPr lang="en-US" dirty="0" smtClean="0"/>
              <a:t> .</a:t>
            </a:r>
            <a:r>
              <a:rPr lang="el-GR" dirty="0" smtClean="0"/>
              <a:t> </a:t>
            </a:r>
            <a:endParaRPr lang="el-GR" dirty="0"/>
          </a:p>
          <a:p>
            <a:r>
              <a:rPr lang="el-GR" dirty="0"/>
              <a:t>Από τις </a:t>
            </a:r>
            <a:r>
              <a:rPr lang="el-GR" dirty="0" smtClean="0"/>
              <a:t>90</a:t>
            </a:r>
            <a:r>
              <a:rPr lang="el-GR" baseline="30000" dirty="0" smtClean="0"/>
              <a:t>ο</a:t>
            </a:r>
            <a:r>
              <a:rPr lang="en-US" dirty="0" smtClean="0"/>
              <a:t> </a:t>
            </a:r>
            <a:r>
              <a:rPr lang="el-GR" dirty="0" smtClean="0"/>
              <a:t> </a:t>
            </a:r>
            <a:r>
              <a:rPr lang="el-GR" dirty="0"/>
              <a:t>και πέρα ο δελτοειδής μπορεί να εκτελέσει την κίνηση εφ’ όσον οι υπόλοιποι </a:t>
            </a:r>
            <a:r>
              <a:rPr lang="el-GR" dirty="0" err="1" smtClean="0"/>
              <a:t>σταθεροποιοί</a:t>
            </a:r>
            <a:r>
              <a:rPr lang="el-GR" dirty="0" smtClean="0"/>
              <a:t> μύες </a:t>
            </a:r>
            <a:r>
              <a:rPr lang="el-GR" dirty="0"/>
              <a:t>είναι </a:t>
            </a:r>
            <a:r>
              <a:rPr lang="el-GR" dirty="0" smtClean="0"/>
              <a:t>ακέραιοι</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87</a:t>
            </a:fld>
            <a:endParaRPr lang="el-GR" dirty="0">
              <a:solidFill>
                <a:prstClr val="black"/>
              </a:solidFill>
            </a:endParaRPr>
          </a:p>
        </p:txBody>
      </p:sp>
    </p:spTree>
    <p:extLst>
      <p:ext uri="{BB962C8B-B14F-4D97-AF65-F5344CB8AC3E}">
        <p14:creationId xmlns:p14="http://schemas.microsoft.com/office/powerpoint/2010/main" val="16971379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Απαγωγή ώμου </a:t>
            </a:r>
            <a:r>
              <a:rPr lang="en-US" sz="3200" b="0" dirty="0" smtClean="0"/>
              <a:t>4</a:t>
            </a:r>
            <a:r>
              <a:rPr lang="el-GR" sz="3200" b="0" dirty="0" smtClean="0"/>
              <a:t>/</a:t>
            </a:r>
            <a:r>
              <a:rPr lang="en-US" sz="3200" b="0" dirty="0" smtClean="0"/>
              <a:t>5</a:t>
            </a:r>
            <a:endParaRPr lang="el-GR" dirty="0"/>
          </a:p>
        </p:txBody>
      </p:sp>
      <p:sp>
        <p:nvSpPr>
          <p:cNvPr id="3" name="Θέση περιεχομένου 2"/>
          <p:cNvSpPr>
            <a:spLocks noGrp="1"/>
          </p:cNvSpPr>
          <p:nvPr>
            <p:ph idx="1"/>
          </p:nvPr>
        </p:nvSpPr>
        <p:spPr/>
        <p:txBody>
          <a:bodyPr/>
          <a:lstStyle/>
          <a:p>
            <a:r>
              <a:rPr lang="el-GR" dirty="0"/>
              <a:t>Ο υπερακάνθιος σταθεροποιεί το βραχιόνιο καθ’ όλη την τροχιά της κίνησης, ενώ ο δελτοειδής σταθεροποιεί το βραχιόνιο στις </a:t>
            </a:r>
            <a:r>
              <a:rPr lang="el-GR" dirty="0" smtClean="0"/>
              <a:t>90</a:t>
            </a:r>
            <a:r>
              <a:rPr lang="el-GR" baseline="30000" dirty="0" smtClean="0"/>
              <a:t>ο</a:t>
            </a:r>
            <a:r>
              <a:rPr lang="en-US" dirty="0" smtClean="0"/>
              <a:t> </a:t>
            </a:r>
            <a:r>
              <a:rPr lang="el-GR" dirty="0" smtClean="0"/>
              <a:t> απαγωγής</a:t>
            </a:r>
            <a:r>
              <a:rPr lang="en-US" dirty="0" smtClean="0"/>
              <a:t>.</a:t>
            </a:r>
            <a:endParaRPr lang="el-GR" dirty="0"/>
          </a:p>
          <a:p>
            <a:r>
              <a:rPr lang="el-GR" dirty="0"/>
              <a:t>Στην ανατομική θέση, η ενεργοποίηση του δελτοειδή τείνει να εξαρθρώσει την άρθρωση προς τα </a:t>
            </a:r>
            <a:r>
              <a:rPr lang="el-GR" dirty="0" smtClean="0"/>
              <a:t>άνω</a:t>
            </a:r>
            <a:r>
              <a:rPr lang="en-US" dirty="0" smtClean="0"/>
              <a:t>.</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88</a:t>
            </a:fld>
            <a:endParaRPr lang="el-GR" dirty="0">
              <a:solidFill>
                <a:prstClr val="black"/>
              </a:solidFill>
            </a:endParaRPr>
          </a:p>
        </p:txBody>
      </p:sp>
    </p:spTree>
    <p:extLst>
      <p:ext uri="{BB962C8B-B14F-4D97-AF65-F5344CB8AC3E}">
        <p14:creationId xmlns:p14="http://schemas.microsoft.com/office/powerpoint/2010/main" val="3373926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Οστεολογία – </a:t>
            </a:r>
            <a:r>
              <a:rPr lang="el-GR" dirty="0" smtClean="0"/>
              <a:t>Ωμοπλάτη </a:t>
            </a:r>
            <a:r>
              <a:rPr lang="el-GR" sz="3200" b="0" dirty="0" smtClean="0"/>
              <a:t>2/3 </a:t>
            </a:r>
            <a:endParaRPr lang="el-GR" sz="3200" b="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a:t>
            </a:fld>
            <a:endParaRPr lang="el-GR" dirty="0">
              <a:solidFill>
                <a:prstClr val="black"/>
              </a:solidFill>
            </a:endParaRPr>
          </a:p>
        </p:txBody>
      </p:sp>
      <p:sp>
        <p:nvSpPr>
          <p:cNvPr id="6" name="Θέση περιεχομένου 5"/>
          <p:cNvSpPr>
            <a:spLocks noGrp="1"/>
          </p:cNvSpPr>
          <p:nvPr>
            <p:ph idx="1"/>
          </p:nvPr>
        </p:nvSpPr>
        <p:spPr>
          <a:xfrm>
            <a:off x="457200" y="1196752"/>
            <a:ext cx="4114800" cy="5040560"/>
          </a:xfrm>
        </p:spPr>
        <p:txBody>
          <a:bodyPr/>
          <a:lstStyle/>
          <a:p>
            <a:r>
              <a:rPr lang="el-GR" dirty="0" smtClean="0"/>
              <a:t>Ακρώμιο</a:t>
            </a:r>
            <a:r>
              <a:rPr lang="en-US" dirty="0" smtClean="0"/>
              <a:t>.</a:t>
            </a:r>
            <a:endParaRPr lang="el-GR" dirty="0"/>
          </a:p>
          <a:p>
            <a:r>
              <a:rPr lang="el-GR" dirty="0"/>
              <a:t>Αρθρική επιφάνεια για την </a:t>
            </a:r>
            <a:r>
              <a:rPr lang="el-GR" dirty="0" smtClean="0"/>
              <a:t>κλείδα</a:t>
            </a:r>
            <a:r>
              <a:rPr lang="en-US" dirty="0" smtClean="0"/>
              <a:t>.</a:t>
            </a:r>
            <a:endParaRPr lang="el-GR" dirty="0"/>
          </a:p>
          <a:p>
            <a:r>
              <a:rPr lang="el-GR" dirty="0"/>
              <a:t>Γληνοειδής </a:t>
            </a:r>
            <a:r>
              <a:rPr lang="el-GR" dirty="0" smtClean="0"/>
              <a:t>κοιλότητα</a:t>
            </a:r>
            <a:r>
              <a:rPr lang="en-US" dirty="0" smtClean="0"/>
              <a:t>.</a:t>
            </a:r>
            <a:endParaRPr lang="el-GR" dirty="0"/>
          </a:p>
          <a:p>
            <a:r>
              <a:rPr lang="el-GR" dirty="0"/>
              <a:t>Υπεργλήνιο και υπογλήνιο </a:t>
            </a:r>
            <a:r>
              <a:rPr lang="el-GR" dirty="0" smtClean="0"/>
              <a:t>φύμα</a:t>
            </a:r>
            <a:r>
              <a:rPr lang="en-US" dirty="0" smtClean="0"/>
              <a:t>.</a:t>
            </a:r>
            <a:endParaRPr lang="el-GR" dirty="0"/>
          </a:p>
          <a:p>
            <a:r>
              <a:rPr lang="el-GR" dirty="0"/>
              <a:t>Κορακοειδής </a:t>
            </a:r>
            <a:r>
              <a:rPr lang="el-GR" dirty="0" smtClean="0"/>
              <a:t>απόφυση</a:t>
            </a:r>
            <a:r>
              <a:rPr lang="en-US" dirty="0" smtClean="0"/>
              <a:t>.</a:t>
            </a:r>
            <a:endParaRPr lang="el-GR" dirty="0"/>
          </a:p>
          <a:p>
            <a:r>
              <a:rPr lang="el-GR" dirty="0"/>
              <a:t>Υποπλάτιος </a:t>
            </a:r>
            <a:r>
              <a:rPr lang="el-GR" dirty="0" smtClean="0"/>
              <a:t>βόθρος</a:t>
            </a:r>
            <a:r>
              <a:rPr lang="en-US" dirty="0" smtClean="0"/>
              <a:t>.</a:t>
            </a:r>
            <a:endParaRPr lang="el-GR" dirty="0"/>
          </a:p>
          <a:p>
            <a:endParaRPr lang="el-GR" dirty="0"/>
          </a:p>
          <a:p>
            <a:endParaRPr lang="el-GR" dirty="0"/>
          </a:p>
        </p:txBody>
      </p:sp>
      <p:sp>
        <p:nvSpPr>
          <p:cNvPr id="7" name="Rectangle 6"/>
          <p:cNvSpPr/>
          <p:nvPr/>
        </p:nvSpPr>
        <p:spPr>
          <a:xfrm>
            <a:off x="3419872" y="6396378"/>
            <a:ext cx="3693368" cy="276999"/>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2"/>
              </a:rPr>
              <a:t>Gray202</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a:solidFill>
                  <a:prstClr val="black">
                    <a:lumMod val="65000"/>
                    <a:lumOff val="35000"/>
                  </a:prstClr>
                </a:solidFill>
                <a:latin typeface="Calibri"/>
              </a:rPr>
              <a:t> </a:t>
            </a:r>
            <a:r>
              <a:rPr lang="en-US" sz="1200" dirty="0">
                <a:solidFill>
                  <a:prstClr val="black"/>
                </a:solidFill>
                <a:latin typeface="Calibri"/>
                <a:hlinkClick r:id="rId3" tooltip="User:Dodo"/>
              </a:rPr>
              <a:t>Dodo</a:t>
            </a:r>
            <a:r>
              <a:rPr lang="en-US" sz="1200" dirty="0">
                <a:solidFill>
                  <a:prstClr val="black"/>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pic>
        <p:nvPicPr>
          <p:cNvPr id="9" name="Picture 2" descr="File:Gray20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57752" y="1000108"/>
            <a:ext cx="3681269" cy="5335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768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Απαγωγή ώμου </a:t>
            </a:r>
            <a:r>
              <a:rPr lang="en-US" sz="3200" b="0" dirty="0" smtClean="0"/>
              <a:t>5</a:t>
            </a:r>
            <a:r>
              <a:rPr lang="el-GR" sz="3200" b="0" dirty="0" smtClean="0"/>
              <a:t>/</a:t>
            </a:r>
            <a:r>
              <a:rPr lang="en-US" sz="3200" b="0" dirty="0" smtClean="0"/>
              <a:t>5</a:t>
            </a:r>
            <a:endParaRPr lang="el-GR" dirty="0"/>
          </a:p>
        </p:txBody>
      </p:sp>
      <p:sp>
        <p:nvSpPr>
          <p:cNvPr id="3" name="Θέση περιεχομένου 2"/>
          <p:cNvSpPr>
            <a:spLocks noGrp="1"/>
          </p:cNvSpPr>
          <p:nvPr>
            <p:ph idx="1"/>
          </p:nvPr>
        </p:nvSpPr>
        <p:spPr>
          <a:xfrm>
            <a:off x="313185" y="1160979"/>
            <a:ext cx="4402831" cy="5328592"/>
          </a:xfrm>
        </p:spPr>
        <p:txBody>
          <a:bodyPr/>
          <a:lstStyle/>
          <a:p>
            <a:r>
              <a:rPr lang="el-GR" dirty="0"/>
              <a:t>Οι άνω ίνες του υπακανθίου και του υποπλατίου μπορούν να συμβάλλουν στην απαγωγή, διότι οι ίνες αυτές κείνται πάνω από τον άξονα </a:t>
            </a:r>
            <a:r>
              <a:rPr lang="el-GR" dirty="0" smtClean="0"/>
              <a:t>κίνησης</a:t>
            </a:r>
            <a:r>
              <a:rPr lang="en-US" dirty="0" smtClean="0"/>
              <a:t>.</a:t>
            </a:r>
            <a:r>
              <a:rPr lang="el-GR" dirty="0" smtClean="0"/>
              <a:t> </a:t>
            </a:r>
            <a:endParaRPr lang="el-GR" dirty="0"/>
          </a:p>
          <a:p>
            <a:r>
              <a:rPr lang="el-GR" dirty="0"/>
              <a:t>Παρ’ όλο που αυτοί οι μύες είναι δευτερεύοντες απαγωγοί (οι άνω ίνες τους), εν’ τούτοις παίζουν βασικό, δυναμικά σταθεροποιητικό ρόλο στην </a:t>
            </a:r>
            <a:r>
              <a:rPr lang="el-GR" dirty="0" smtClean="0"/>
              <a:t>κίνηση</a:t>
            </a:r>
            <a:r>
              <a:rPr lang="en-US" dirty="0" smtClean="0"/>
              <a:t>.</a:t>
            </a:r>
            <a:r>
              <a:rPr lang="el-GR" dirty="0" smtClean="0"/>
              <a:t> </a:t>
            </a:r>
            <a:endParaRPr lang="el-GR" dirty="0"/>
          </a:p>
        </p:txBody>
      </p:sp>
      <p:sp>
        <p:nvSpPr>
          <p:cNvPr id="4" name="Θέση αριθμού διαφάνειας 3"/>
          <p:cNvSpPr>
            <a:spLocks noGrp="1"/>
          </p:cNvSpPr>
          <p:nvPr>
            <p:ph type="sldNum" sz="quarter" idx="12"/>
          </p:nvPr>
        </p:nvSpPr>
        <p:spPr>
          <a:xfrm>
            <a:off x="6732240" y="6448251"/>
            <a:ext cx="2133600" cy="365125"/>
          </a:xfrm>
        </p:spPr>
        <p:txBody>
          <a:bodyPr/>
          <a:lstStyle/>
          <a:p>
            <a:pPr>
              <a:defRPr/>
            </a:pPr>
            <a:fld id="{7E55E3B3-0445-4CFC-BED8-763D4409E61F}" type="slidenum">
              <a:rPr lang="el-GR" smtClean="0">
                <a:solidFill>
                  <a:prstClr val="black"/>
                </a:solidFill>
              </a:rPr>
              <a:pPr>
                <a:defRPr/>
              </a:pPr>
              <a:t>89</a:t>
            </a:fld>
            <a:endParaRPr lang="el-GR" dirty="0">
              <a:solidFill>
                <a:prstClr val="black"/>
              </a:solidFill>
            </a:endParaRPr>
          </a:p>
        </p:txBody>
      </p:sp>
      <p:pic>
        <p:nvPicPr>
          <p:cNvPr id="26626" name="Picture 2" descr="File:Infraspinatus muscle animation.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6016" y="1160979"/>
            <a:ext cx="2448271" cy="24482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File:Subscapularis muscle animation3.gif"/>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6015" y="4221089"/>
            <a:ext cx="2448271" cy="24482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6" name="Picture 2" descr="File:Teres minor muscle animation2.gif"/>
          <p:cNvPicPr>
            <a:picLocks noChangeAspect="1" noChangeArrowheads="1" noCrop="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04248" y="2636912"/>
            <a:ext cx="2284984" cy="22849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7164286" y="5212357"/>
            <a:ext cx="1979714" cy="138499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6"/>
              </a:rPr>
              <a:t>Infraspinatus muscle </a:t>
            </a:r>
            <a:r>
              <a:rPr lang="en-US" sz="1200" dirty="0" smtClean="0">
                <a:solidFill>
                  <a:prstClr val="black"/>
                </a:solidFill>
                <a:latin typeface="Calibri"/>
                <a:hlinkClick r:id="rId6"/>
              </a:rPr>
              <a:t>animation</a:t>
            </a:r>
            <a:r>
              <a:rPr lang="en-US" sz="1200" dirty="0" smtClean="0">
                <a:solidFill>
                  <a:prstClr val="black">
                    <a:lumMod val="75000"/>
                    <a:lumOff val="25000"/>
                  </a:prstClr>
                </a:solidFill>
                <a:latin typeface="Calibri"/>
              </a:rPr>
              <a:t>”,</a:t>
            </a:r>
            <a:r>
              <a:rPr lang="en-US" sz="1200" dirty="0">
                <a:solidFill>
                  <a:prstClr val="black">
                    <a:lumMod val="75000"/>
                    <a:lumOff val="25000"/>
                  </a:prstClr>
                </a:solidFill>
                <a:latin typeface="Calibri"/>
              </a:rPr>
              <a:t> </a:t>
            </a:r>
            <a:r>
              <a:rPr lang="en-US" sz="1200" dirty="0" smtClean="0">
                <a:solidFill>
                  <a:prstClr val="black">
                    <a:lumMod val="75000"/>
                    <a:lumOff val="25000"/>
                  </a:prstClr>
                </a:solidFill>
                <a:latin typeface="Calibri"/>
              </a:rPr>
              <a:t>“</a:t>
            </a:r>
            <a:r>
              <a:rPr lang="en-US" sz="1200" dirty="0">
                <a:solidFill>
                  <a:prstClr val="black"/>
                </a:solidFill>
                <a:latin typeface="Calibri"/>
                <a:hlinkClick r:id="rId7"/>
              </a:rPr>
              <a:t>Teres minor muscle </a:t>
            </a:r>
            <a:r>
              <a:rPr lang="en-US" sz="1200" dirty="0" smtClean="0">
                <a:solidFill>
                  <a:prstClr val="black"/>
                </a:solidFill>
                <a:latin typeface="Calibri"/>
                <a:hlinkClick r:id="rId7"/>
              </a:rPr>
              <a:t>animation2</a:t>
            </a:r>
            <a:r>
              <a:rPr lang="en-US" sz="1200" dirty="0" smtClean="0">
                <a:solidFill>
                  <a:prstClr val="black">
                    <a:lumMod val="75000"/>
                    <a:lumOff val="25000"/>
                  </a:prstClr>
                </a:solidFill>
                <a:latin typeface="Calibri"/>
              </a:rPr>
              <a:t>”, “</a:t>
            </a:r>
            <a:r>
              <a:rPr lang="en-US" sz="1200" dirty="0">
                <a:solidFill>
                  <a:prstClr val="black"/>
                </a:solidFill>
                <a:latin typeface="Calibri"/>
                <a:hlinkClick r:id="rId8"/>
              </a:rPr>
              <a:t>Subscapularis muscle </a:t>
            </a:r>
            <a:r>
              <a:rPr lang="en-US" sz="1200" dirty="0" smtClean="0">
                <a:solidFill>
                  <a:prstClr val="black"/>
                </a:solidFill>
                <a:latin typeface="Calibri"/>
                <a:hlinkClick r:id="rId8"/>
              </a:rPr>
              <a:t>animation3</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9" tooltip="User:Was a bee"/>
              </a:rPr>
              <a:t>Was a </a:t>
            </a:r>
            <a:r>
              <a:rPr lang="en-US" sz="1200" dirty="0" smtClean="0">
                <a:solidFill>
                  <a:prstClr val="black"/>
                </a:solidFill>
                <a:latin typeface="Calibri"/>
                <a:hlinkClick r:id="rId9"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10"/>
              </a:rPr>
              <a:t>CC BY-SA 2.1 JP</a:t>
            </a:r>
            <a:endParaRPr lang="en-US" sz="1200" dirty="0">
              <a:solidFill>
                <a:prstClr val="black"/>
              </a:solidFill>
              <a:latin typeface="Calibri"/>
            </a:endParaRPr>
          </a:p>
        </p:txBody>
      </p:sp>
    </p:spTree>
    <p:extLst>
      <p:ext uri="{BB962C8B-B14F-4D97-AF65-F5344CB8AC3E}">
        <p14:creationId xmlns:p14="http://schemas.microsoft.com/office/powerpoint/2010/main" val="414166793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Κάμψη </a:t>
            </a:r>
            <a:r>
              <a:rPr lang="el-GR" dirty="0" smtClean="0"/>
              <a:t>ώμου</a:t>
            </a:r>
            <a:r>
              <a:rPr lang="en-US" sz="3200" b="0" dirty="0" smtClean="0"/>
              <a:t> 1/3</a:t>
            </a:r>
            <a:endParaRPr lang="el-GR" sz="3200" b="0" dirty="0"/>
          </a:p>
        </p:txBody>
      </p:sp>
      <p:sp>
        <p:nvSpPr>
          <p:cNvPr id="3" name="Θέση περιεχομένου 2"/>
          <p:cNvSpPr>
            <a:spLocks noGrp="1"/>
          </p:cNvSpPr>
          <p:nvPr>
            <p:ph idx="1"/>
          </p:nvPr>
        </p:nvSpPr>
        <p:spPr>
          <a:xfrm>
            <a:off x="179512" y="1196752"/>
            <a:ext cx="4659294" cy="5544616"/>
          </a:xfrm>
        </p:spPr>
        <p:txBody>
          <a:bodyPr>
            <a:normAutofit fontScale="92500" lnSpcReduction="10000"/>
          </a:bodyPr>
          <a:lstStyle/>
          <a:p>
            <a:pPr>
              <a:lnSpc>
                <a:spcPct val="110000"/>
              </a:lnSpc>
            </a:pPr>
            <a:r>
              <a:rPr lang="el-GR" sz="2200" dirty="0"/>
              <a:t>Πρόσθιος </a:t>
            </a:r>
            <a:r>
              <a:rPr lang="el-GR" sz="2200" dirty="0" smtClean="0"/>
              <a:t>δελτοειδής</a:t>
            </a:r>
            <a:r>
              <a:rPr lang="en-US" sz="2200" dirty="0" smtClean="0"/>
              <a:t>.</a:t>
            </a:r>
            <a:endParaRPr lang="el-GR" sz="2200" dirty="0"/>
          </a:p>
          <a:p>
            <a:pPr>
              <a:lnSpc>
                <a:spcPct val="110000"/>
              </a:lnSpc>
            </a:pPr>
            <a:r>
              <a:rPr lang="el-GR" sz="2200" dirty="0"/>
              <a:t>Δικέφαλος </a:t>
            </a:r>
            <a:r>
              <a:rPr lang="el-GR" sz="2200" dirty="0" smtClean="0"/>
              <a:t>βραχιόνιος</a:t>
            </a:r>
            <a:r>
              <a:rPr lang="en-US" sz="2200" dirty="0" smtClean="0"/>
              <a:t>.</a:t>
            </a:r>
            <a:endParaRPr lang="el-GR" sz="2200" dirty="0"/>
          </a:p>
          <a:p>
            <a:pPr marL="449263" lvl="1">
              <a:lnSpc>
                <a:spcPct val="110000"/>
              </a:lnSpc>
              <a:spcBef>
                <a:spcPts val="1200"/>
              </a:spcBef>
            </a:pPr>
            <a:r>
              <a:rPr lang="el-GR" dirty="0"/>
              <a:t>Μακρά κεφαλή:</a:t>
            </a:r>
          </a:p>
          <a:p>
            <a:pPr marL="630238" lvl="2" defTabSz="804863">
              <a:lnSpc>
                <a:spcPct val="110000"/>
              </a:lnSpc>
              <a:spcBef>
                <a:spcPts val="1200"/>
              </a:spcBef>
            </a:pPr>
            <a:r>
              <a:rPr lang="el-GR" sz="2200" dirty="0"/>
              <a:t>Έκφυση: υπεργλήνιο φύμα </a:t>
            </a:r>
            <a:r>
              <a:rPr lang="el-GR" sz="2200" dirty="0" smtClean="0"/>
              <a:t>ωμοπλάτης</a:t>
            </a:r>
            <a:r>
              <a:rPr lang="en-US" sz="2200" dirty="0" smtClean="0"/>
              <a:t>.</a:t>
            </a:r>
            <a:endParaRPr lang="el-GR" sz="2200" dirty="0"/>
          </a:p>
          <a:p>
            <a:pPr marL="449263" lvl="1">
              <a:lnSpc>
                <a:spcPct val="110000"/>
              </a:lnSpc>
              <a:spcBef>
                <a:spcPts val="1200"/>
              </a:spcBef>
            </a:pPr>
            <a:r>
              <a:rPr lang="el-GR" dirty="0"/>
              <a:t>Βραχεία κεφαλή:</a:t>
            </a:r>
          </a:p>
          <a:p>
            <a:pPr marL="630238" lvl="2" defTabSz="804863">
              <a:lnSpc>
                <a:spcPct val="110000"/>
              </a:lnSpc>
              <a:spcBef>
                <a:spcPts val="1200"/>
              </a:spcBef>
            </a:pPr>
            <a:r>
              <a:rPr lang="el-GR" sz="2200" dirty="0"/>
              <a:t>Έκφυση: κορυφή κορακοειδούς </a:t>
            </a:r>
            <a:r>
              <a:rPr lang="el-GR" sz="2200" dirty="0" smtClean="0"/>
              <a:t>απόφυσης</a:t>
            </a:r>
            <a:r>
              <a:rPr lang="en-US" sz="2200" dirty="0" smtClean="0"/>
              <a:t>.</a:t>
            </a:r>
            <a:endParaRPr lang="el-GR" sz="2200" dirty="0"/>
          </a:p>
          <a:p>
            <a:pPr marL="449263" lvl="1">
              <a:lnSpc>
                <a:spcPct val="110000"/>
              </a:lnSpc>
              <a:spcBef>
                <a:spcPts val="1200"/>
              </a:spcBef>
            </a:pPr>
            <a:r>
              <a:rPr lang="el-GR" dirty="0"/>
              <a:t>Κατάφυση: δικεφαλικό όγκωμα της </a:t>
            </a:r>
            <a:r>
              <a:rPr lang="el-GR" dirty="0" smtClean="0"/>
              <a:t>κερκίδας και με ινώδη δεσμίδα στην περιτονία που καλύπτει τον κοινό τένοντα των καμπτήρων μυών του καρπού</a:t>
            </a:r>
            <a:r>
              <a:rPr lang="en-US" dirty="0" smtClean="0"/>
              <a:t>.</a:t>
            </a:r>
            <a:endParaRPr lang="el-GR" dirty="0"/>
          </a:p>
          <a:p>
            <a:pPr marL="449263" lvl="1">
              <a:lnSpc>
                <a:spcPct val="110000"/>
              </a:lnSpc>
              <a:spcBef>
                <a:spcPts val="1200"/>
              </a:spcBef>
            </a:pPr>
            <a:r>
              <a:rPr lang="el-GR" dirty="0"/>
              <a:t>Εννεύρωση: </a:t>
            </a:r>
            <a:r>
              <a:rPr lang="el-GR" dirty="0" smtClean="0"/>
              <a:t>μυοδερματικό</a:t>
            </a:r>
            <a:r>
              <a:rPr lang="en-US" dirty="0" smtClean="0"/>
              <a:t>.</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90</a:t>
            </a:fld>
            <a:endParaRPr lang="el-GR" dirty="0">
              <a:solidFill>
                <a:prstClr val="black"/>
              </a:solidFill>
            </a:endParaRPr>
          </a:p>
        </p:txBody>
      </p:sp>
      <p:pic>
        <p:nvPicPr>
          <p:cNvPr id="8" name="Picture 4" descr="File:Biceps brachii muscle - animation04.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716016" y="1268760"/>
            <a:ext cx="4286250" cy="4286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5221212" y="5661248"/>
            <a:ext cx="327585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Supraspinatus muscle </a:t>
            </a:r>
            <a:r>
              <a:rPr lang="en-US" sz="1200" dirty="0" smtClean="0">
                <a:solidFill>
                  <a:prstClr val="black"/>
                </a:solidFill>
                <a:latin typeface="Calibri"/>
                <a:hlinkClick r:id="rId4"/>
              </a:rPr>
              <a:t>animation</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a:t>
            </a:r>
            <a:r>
              <a:rPr lang="en-US" sz="1200" dirty="0" smtClean="0">
                <a:solidFill>
                  <a:prstClr val="black"/>
                </a:solidFill>
                <a:latin typeface="Calibri"/>
                <a:hlinkClick r:id="rId5"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Tree>
    <p:extLst>
      <p:ext uri="{BB962C8B-B14F-4D97-AF65-F5344CB8AC3E}">
        <p14:creationId xmlns:p14="http://schemas.microsoft.com/office/powerpoint/2010/main" val="39118701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Κάμψη </a:t>
            </a:r>
            <a:r>
              <a:rPr lang="el-GR" dirty="0" smtClean="0"/>
              <a:t>ώμου</a:t>
            </a:r>
            <a:r>
              <a:rPr lang="en-US" sz="3200" b="0" dirty="0" smtClean="0"/>
              <a:t> </a:t>
            </a:r>
            <a:r>
              <a:rPr lang="el-GR" sz="3200" b="0" dirty="0" smtClean="0"/>
              <a:t>2</a:t>
            </a:r>
            <a:r>
              <a:rPr lang="en-US" sz="3200" b="0" dirty="0" smtClean="0"/>
              <a:t>/</a:t>
            </a:r>
            <a:r>
              <a:rPr lang="el-GR" sz="3200" b="0" dirty="0" smtClean="0"/>
              <a:t>3</a:t>
            </a:r>
            <a:endParaRPr lang="el-GR" sz="3200" b="0" dirty="0"/>
          </a:p>
        </p:txBody>
      </p:sp>
      <p:sp>
        <p:nvSpPr>
          <p:cNvPr id="3" name="Θέση περιεχομένου 2"/>
          <p:cNvSpPr>
            <a:spLocks noGrp="1"/>
          </p:cNvSpPr>
          <p:nvPr>
            <p:ph idx="1"/>
          </p:nvPr>
        </p:nvSpPr>
        <p:spPr>
          <a:xfrm>
            <a:off x="457200" y="1196752"/>
            <a:ext cx="4618856" cy="5544616"/>
          </a:xfrm>
        </p:spPr>
        <p:txBody>
          <a:bodyPr>
            <a:normAutofit/>
          </a:bodyPr>
          <a:lstStyle/>
          <a:p>
            <a:pPr>
              <a:lnSpc>
                <a:spcPct val="110000"/>
              </a:lnSpc>
            </a:pPr>
            <a:r>
              <a:rPr lang="el-GR" dirty="0" smtClean="0"/>
              <a:t>Κορακοβραχιόνιος</a:t>
            </a:r>
            <a:r>
              <a:rPr lang="en-US" dirty="0" smtClean="0"/>
              <a:t>.</a:t>
            </a:r>
            <a:endParaRPr lang="el-GR" dirty="0"/>
          </a:p>
          <a:p>
            <a:pPr lvl="1">
              <a:lnSpc>
                <a:spcPct val="110000"/>
              </a:lnSpc>
              <a:spcBef>
                <a:spcPts val="1200"/>
              </a:spcBef>
            </a:pPr>
            <a:r>
              <a:rPr lang="el-GR" sz="2400" dirty="0"/>
              <a:t>Έκφυση: κορακοειδής </a:t>
            </a:r>
            <a:r>
              <a:rPr lang="el-GR" sz="2400" dirty="0" smtClean="0"/>
              <a:t>απόφυση</a:t>
            </a:r>
            <a:r>
              <a:rPr lang="en-US" sz="2400" dirty="0" smtClean="0"/>
              <a:t>.</a:t>
            </a:r>
            <a:endParaRPr lang="el-GR" sz="2400" dirty="0"/>
          </a:p>
          <a:p>
            <a:pPr lvl="1">
              <a:lnSpc>
                <a:spcPct val="110000"/>
              </a:lnSpc>
              <a:spcBef>
                <a:spcPts val="1200"/>
              </a:spcBef>
            </a:pPr>
            <a:r>
              <a:rPr lang="el-GR" sz="2400" dirty="0"/>
              <a:t>Κατάφυση: </a:t>
            </a:r>
            <a:r>
              <a:rPr lang="el-GR" sz="2400" dirty="0" smtClean="0"/>
              <a:t>μέσον </a:t>
            </a:r>
            <a:r>
              <a:rPr lang="el-GR" sz="2400" dirty="0"/>
              <a:t>της έσω επιφάνειας του </a:t>
            </a:r>
            <a:r>
              <a:rPr lang="el-GR" sz="2400" dirty="0" smtClean="0"/>
              <a:t>βραχιονίου</a:t>
            </a:r>
            <a:r>
              <a:rPr lang="en-US" sz="2400" dirty="0" smtClean="0"/>
              <a:t>.</a:t>
            </a:r>
            <a:endParaRPr lang="el-GR" sz="2400" dirty="0"/>
          </a:p>
          <a:p>
            <a:pPr lvl="1">
              <a:lnSpc>
                <a:spcPct val="110000"/>
              </a:lnSpc>
              <a:spcBef>
                <a:spcPts val="1200"/>
              </a:spcBef>
            </a:pPr>
            <a:r>
              <a:rPr lang="el-GR" sz="2400" dirty="0"/>
              <a:t>Εννεύρωση: </a:t>
            </a:r>
            <a:r>
              <a:rPr lang="el-GR" sz="2400" dirty="0" err="1" smtClean="0"/>
              <a:t>μυοδερματικό</a:t>
            </a:r>
            <a:r>
              <a:rPr lang="en-US" sz="2400" dirty="0" smtClean="0"/>
              <a:t>.</a:t>
            </a:r>
            <a:endParaRPr lang="el-GR" sz="2400" dirty="0" smtClean="0"/>
          </a:p>
          <a:p>
            <a:pPr lvl="1">
              <a:lnSpc>
                <a:spcPct val="110000"/>
              </a:lnSpc>
              <a:spcBef>
                <a:spcPts val="1200"/>
              </a:spcBef>
            </a:pPr>
            <a:r>
              <a:rPr lang="el-GR" sz="2400" dirty="0" smtClean="0"/>
              <a:t>Ενέργεια: εκτός από την κάμψη του ώμου, μαζί με την βραχεία κεφαλή του δικεφάλου προσάγει το </a:t>
            </a:r>
            <a:r>
              <a:rPr lang="el-GR" sz="2400" dirty="0" err="1" smtClean="0"/>
              <a:t>βραχιόνιο</a:t>
            </a:r>
            <a:r>
              <a:rPr lang="en-US" sz="2400" dirty="0" smtClean="0"/>
              <a:t>.</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91</a:t>
            </a:fld>
            <a:endParaRPr lang="el-GR" dirty="0">
              <a:solidFill>
                <a:prstClr val="black"/>
              </a:solidFill>
            </a:endParaRPr>
          </a:p>
        </p:txBody>
      </p:sp>
      <p:pic>
        <p:nvPicPr>
          <p:cNvPr id="8" name="Picture 2" descr="File:Coracobrachialis muscle - animation05.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4048" y="1412776"/>
            <a:ext cx="3854202" cy="38542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5221212" y="5430415"/>
            <a:ext cx="327585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Coracobrachialis muscle - </a:t>
            </a:r>
            <a:r>
              <a:rPr lang="en-US" sz="1200" dirty="0" smtClean="0">
                <a:solidFill>
                  <a:prstClr val="black"/>
                </a:solidFill>
                <a:latin typeface="Calibri"/>
                <a:hlinkClick r:id="rId4"/>
              </a:rPr>
              <a:t>animation05</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a:t>
            </a:r>
            <a:r>
              <a:rPr lang="en-US" sz="1200" dirty="0" smtClean="0">
                <a:solidFill>
                  <a:prstClr val="black"/>
                </a:solidFill>
                <a:latin typeface="Calibri"/>
                <a:hlinkClick r:id="rId5" tooltip="User:Was a bee"/>
              </a:rPr>
              <a:t>bee</a:t>
            </a:r>
            <a:r>
              <a:rPr lang="en-US"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Tree>
    <p:extLst>
      <p:ext uri="{BB962C8B-B14F-4D97-AF65-F5344CB8AC3E}">
        <p14:creationId xmlns:p14="http://schemas.microsoft.com/office/powerpoint/2010/main" val="324152140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Κάμψη ώμου</a:t>
            </a:r>
            <a:r>
              <a:rPr lang="en-US" sz="3200" b="0" dirty="0"/>
              <a:t> </a:t>
            </a:r>
            <a:r>
              <a:rPr lang="el-GR" sz="3200" b="0" dirty="0"/>
              <a:t>3</a:t>
            </a:r>
            <a:r>
              <a:rPr lang="en-US" sz="3200" b="0" dirty="0" smtClean="0"/>
              <a:t>/</a:t>
            </a:r>
            <a:r>
              <a:rPr lang="el-GR" sz="3200" b="0" dirty="0" smtClean="0"/>
              <a:t>3</a:t>
            </a:r>
            <a:endParaRPr lang="el-GR" dirty="0"/>
          </a:p>
        </p:txBody>
      </p:sp>
      <p:sp>
        <p:nvSpPr>
          <p:cNvPr id="3" name="Θέση περιεχομένου 2"/>
          <p:cNvSpPr>
            <a:spLocks noGrp="1"/>
          </p:cNvSpPr>
          <p:nvPr>
            <p:ph idx="1"/>
          </p:nvPr>
        </p:nvSpPr>
        <p:spPr>
          <a:xfrm>
            <a:off x="457200" y="1196752"/>
            <a:ext cx="4258816" cy="5544616"/>
          </a:xfrm>
        </p:spPr>
        <p:txBody>
          <a:bodyPr>
            <a:normAutofit/>
          </a:bodyPr>
          <a:lstStyle/>
          <a:p>
            <a:pPr>
              <a:lnSpc>
                <a:spcPct val="110000"/>
              </a:lnSpc>
            </a:pPr>
            <a:r>
              <a:rPr lang="el-GR" dirty="0" smtClean="0"/>
              <a:t>Κλειδική μοίρα μείζονος θωρακικού</a:t>
            </a:r>
            <a:r>
              <a:rPr lang="en-US" dirty="0" smtClean="0"/>
              <a:t>.</a:t>
            </a:r>
            <a:endParaRPr lang="el-GR" dirty="0" smtClean="0"/>
          </a:p>
          <a:p>
            <a:pPr marL="541338" lvl="1">
              <a:lnSpc>
                <a:spcPct val="110000"/>
              </a:lnSpc>
              <a:spcBef>
                <a:spcPts val="1200"/>
              </a:spcBef>
            </a:pPr>
            <a:r>
              <a:rPr lang="el-GR" sz="2400" dirty="0" smtClean="0"/>
              <a:t>Έκφυση μείζονος θωρακικού: ½ έσω άκρου κλείδας, στέρνο, χόνδροι 6-7 πλευρών, θήκη ορθού κοιλιακού μυός</a:t>
            </a:r>
            <a:r>
              <a:rPr lang="en-US" sz="2400" dirty="0" smtClean="0"/>
              <a:t>.</a:t>
            </a:r>
            <a:endParaRPr lang="el-GR" sz="2400" dirty="0" smtClean="0"/>
          </a:p>
          <a:p>
            <a:pPr marL="541338" lvl="1">
              <a:lnSpc>
                <a:spcPct val="110000"/>
              </a:lnSpc>
              <a:spcBef>
                <a:spcPts val="1200"/>
              </a:spcBef>
            </a:pPr>
            <a:r>
              <a:rPr lang="el-GR" sz="2400" dirty="0" smtClean="0"/>
              <a:t>Κατάφυση: ακρολοφία μείζονος βραχιονίου ογκώματος</a:t>
            </a:r>
            <a:r>
              <a:rPr lang="en-US" sz="2400" dirty="0" smtClean="0"/>
              <a:t>.</a:t>
            </a:r>
            <a:endParaRPr lang="el-GR" sz="2400" dirty="0" smtClean="0"/>
          </a:p>
          <a:p>
            <a:pPr marL="541338" lvl="1">
              <a:lnSpc>
                <a:spcPct val="110000"/>
              </a:lnSpc>
              <a:spcBef>
                <a:spcPts val="1200"/>
              </a:spcBef>
            </a:pPr>
            <a:r>
              <a:rPr lang="el-GR" sz="2400" dirty="0" smtClean="0"/>
              <a:t>Εννεύρωση: έσω και έξω πρόσθια θωρακικά νεύρα</a:t>
            </a:r>
            <a:r>
              <a:rPr lang="en-US" sz="2400" dirty="0" smtClean="0"/>
              <a:t>.</a:t>
            </a:r>
            <a:endParaRPr lang="el-GR" sz="2400" dirty="0" smtClean="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92</a:t>
            </a:fld>
            <a:endParaRPr lang="el-GR" dirty="0">
              <a:solidFill>
                <a:prstClr val="black"/>
              </a:solidFill>
            </a:endParaRPr>
          </a:p>
        </p:txBody>
      </p:sp>
      <p:pic>
        <p:nvPicPr>
          <p:cNvPr id="29698" name="Picture 2" descr="File:Pectoralis-majo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02578" y="1405912"/>
            <a:ext cx="4463208" cy="31032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6"/>
          <p:cNvSpPr/>
          <p:nvPr/>
        </p:nvSpPr>
        <p:spPr>
          <a:xfrm>
            <a:off x="4602578" y="4653136"/>
            <a:ext cx="4463208" cy="276999"/>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solidFill>
                <a:latin typeface="Calibri"/>
                <a:hlinkClick r:id="rId4"/>
              </a:rPr>
              <a:t>Pectoralis-major</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a:solidFill>
                  <a:prstClr val="black">
                    <a:lumMod val="65000"/>
                    <a:lumOff val="35000"/>
                  </a:prstClr>
                </a:solidFill>
                <a:latin typeface="Calibri"/>
              </a:rPr>
              <a:t> </a:t>
            </a:r>
            <a:r>
              <a:rPr lang="en-US" sz="1200" dirty="0">
                <a:solidFill>
                  <a:prstClr val="black"/>
                </a:solidFill>
                <a:latin typeface="Calibri"/>
                <a:hlinkClick r:id="rId5" tooltip="User:Migas"/>
              </a:rPr>
              <a:t>Migas</a:t>
            </a:r>
            <a:r>
              <a:rPr lang="el-GR" sz="1200" dirty="0" smtClean="0">
                <a:solidFill>
                  <a:prstClr val="black">
                    <a:lumMod val="65000"/>
                    <a:lumOff val="35000"/>
                  </a:prstClr>
                </a:solidFill>
                <a:latin typeface="Calibri"/>
              </a:rPr>
              <a:t> διαθέσιμο ως κοινό κτήμα</a:t>
            </a:r>
            <a:endParaRPr lang="en-US" sz="1200" dirty="0">
              <a:solidFill>
                <a:prstClr val="black">
                  <a:lumMod val="65000"/>
                  <a:lumOff val="35000"/>
                </a:prstClr>
              </a:solidFill>
              <a:latin typeface="Calibri"/>
            </a:endParaRPr>
          </a:p>
        </p:txBody>
      </p:sp>
    </p:spTree>
    <p:extLst>
      <p:ext uri="{BB962C8B-B14F-4D97-AF65-F5344CB8AC3E}">
        <p14:creationId xmlns:p14="http://schemas.microsoft.com/office/powerpoint/2010/main" val="245235271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Στροφείς προς τα άνω της </a:t>
            </a:r>
            <a:r>
              <a:rPr lang="el-GR" dirty="0" smtClean="0"/>
              <a:t>ωμοπλάτης </a:t>
            </a:r>
            <a:r>
              <a:rPr lang="el-GR" sz="3600" b="0" dirty="0" smtClean="0"/>
              <a:t>1/2</a:t>
            </a:r>
            <a:endParaRPr lang="el-GR" sz="3600" b="0" dirty="0"/>
          </a:p>
        </p:txBody>
      </p:sp>
      <p:sp>
        <p:nvSpPr>
          <p:cNvPr id="3" name="Θέση περιεχομένου 2"/>
          <p:cNvSpPr>
            <a:spLocks noGrp="1"/>
          </p:cNvSpPr>
          <p:nvPr>
            <p:ph idx="1"/>
          </p:nvPr>
        </p:nvSpPr>
        <p:spPr/>
        <p:txBody>
          <a:bodyPr/>
          <a:lstStyle/>
          <a:p>
            <a:r>
              <a:rPr lang="el-GR" dirty="0"/>
              <a:t>Η στροφή της ωμοπλάτης προς τα άνω αποτελεί την βασική προϋπόθεση για την ανύψωση του </a:t>
            </a:r>
            <a:r>
              <a:rPr lang="el-GR" dirty="0" smtClean="0"/>
              <a:t>βραχιονίου.</a:t>
            </a:r>
            <a:endParaRPr lang="el-GR" dirty="0"/>
          </a:p>
          <a:p>
            <a:r>
              <a:rPr lang="el-GR" dirty="0"/>
              <a:t>Οι κύριοι άνω στροφείς είναι ο πρόσθιος οδοντωτός και η άνω και κάτω μοίρα του </a:t>
            </a:r>
            <a:r>
              <a:rPr lang="el-GR" dirty="0" smtClean="0"/>
              <a:t>τραπεζοειδή.</a:t>
            </a:r>
            <a:endParaRPr lang="el-GR" dirty="0"/>
          </a:p>
          <a:p>
            <a:r>
              <a:rPr lang="el-GR" dirty="0"/>
              <a:t>Αυτοί οι μύες, καθώς στρέφουν την ωμοπλάτη προς τα άνω ταυτόχρονα παρέχουν σταθερή βάση στους μύες που κινούν το </a:t>
            </a:r>
            <a:r>
              <a:rPr lang="el-GR" dirty="0" smtClean="0"/>
              <a:t>βραχιόνιο.</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93</a:t>
            </a:fld>
            <a:endParaRPr lang="el-GR" dirty="0">
              <a:solidFill>
                <a:prstClr val="black"/>
              </a:solidFill>
            </a:endParaRPr>
          </a:p>
        </p:txBody>
      </p:sp>
    </p:spTree>
    <p:extLst>
      <p:ext uri="{BB962C8B-B14F-4D97-AF65-F5344CB8AC3E}">
        <p14:creationId xmlns:p14="http://schemas.microsoft.com/office/powerpoint/2010/main" val="21549810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Στροφείς προς τα άνω της ωμοπλάτης </a:t>
            </a:r>
            <a:r>
              <a:rPr lang="el-GR" sz="3600" b="0" dirty="0" smtClean="0"/>
              <a:t>2/2</a:t>
            </a:r>
            <a:endParaRPr lang="el-GR" dirty="0"/>
          </a:p>
        </p:txBody>
      </p:sp>
      <p:sp>
        <p:nvSpPr>
          <p:cNvPr id="3" name="Θέση περιεχομένου 2"/>
          <p:cNvSpPr>
            <a:spLocks noGrp="1"/>
          </p:cNvSpPr>
          <p:nvPr>
            <p:ph idx="1"/>
          </p:nvPr>
        </p:nvSpPr>
        <p:spPr/>
        <p:txBody>
          <a:bodyPr/>
          <a:lstStyle/>
          <a:p>
            <a:r>
              <a:rPr lang="el-GR" dirty="0"/>
              <a:t>Επιπλέον, ο πρόσθιος οδοντωτός κλίνει την ωμοπλάτη προς τα πίσω και σε λιγότερο βαθμό την στρέφει προς τα έξω στην ΑΚ </a:t>
            </a:r>
            <a:r>
              <a:rPr lang="el-GR" dirty="0" smtClean="0"/>
              <a:t>άρθρωση.</a:t>
            </a:r>
            <a:endParaRPr lang="el-GR" dirty="0"/>
          </a:p>
          <a:p>
            <a:r>
              <a:rPr lang="el-GR" dirty="0"/>
              <a:t>Η έξω στροφή αναγκάζει την κάτω γωνία της ωμοπλάτης να σταθεροποιηθεί στον </a:t>
            </a:r>
            <a:r>
              <a:rPr lang="el-GR" dirty="0" smtClean="0"/>
              <a:t>θώρακα.</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94</a:t>
            </a:fld>
            <a:endParaRPr lang="el-GR" dirty="0">
              <a:solidFill>
                <a:prstClr val="black"/>
              </a:solidFill>
            </a:endParaRPr>
          </a:p>
        </p:txBody>
      </p:sp>
    </p:spTree>
    <p:extLst>
      <p:ext uri="{BB962C8B-B14F-4D97-AF65-F5344CB8AC3E}">
        <p14:creationId xmlns:p14="http://schemas.microsoft.com/office/powerpoint/2010/main" val="177616508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Αλληλεπίδραση πρόσθιου οδοντωτού και </a:t>
            </a:r>
            <a:r>
              <a:rPr lang="el-GR" dirty="0" smtClean="0"/>
              <a:t>τραπεζοειδούς </a:t>
            </a:r>
            <a:r>
              <a:rPr lang="el-GR" sz="3600" b="0" dirty="0" smtClean="0"/>
              <a:t>1/</a:t>
            </a:r>
            <a:r>
              <a:rPr lang="en-US" sz="3600" b="0" dirty="0" smtClean="0"/>
              <a:t>3</a:t>
            </a:r>
            <a:endParaRPr lang="el-GR" sz="3600" b="0" dirty="0"/>
          </a:p>
        </p:txBody>
      </p:sp>
      <p:sp>
        <p:nvSpPr>
          <p:cNvPr id="3" name="Θέση περιεχομένου 2"/>
          <p:cNvSpPr>
            <a:spLocks noGrp="1"/>
          </p:cNvSpPr>
          <p:nvPr>
            <p:ph idx="1"/>
          </p:nvPr>
        </p:nvSpPr>
        <p:spPr>
          <a:xfrm>
            <a:off x="457200" y="1484784"/>
            <a:ext cx="8147248" cy="4752528"/>
          </a:xfrm>
        </p:spPr>
        <p:txBody>
          <a:bodyPr>
            <a:normAutofit/>
          </a:bodyPr>
          <a:lstStyle/>
          <a:p>
            <a:r>
              <a:rPr lang="el-GR" dirty="0"/>
              <a:t>Ο άξονας της προς τα άνω στροφής της ωμοπλάτης βρίσκεται στην ωμοπλατιαία </a:t>
            </a:r>
            <a:r>
              <a:rPr lang="el-GR" dirty="0" smtClean="0"/>
              <a:t>άκανθα.</a:t>
            </a:r>
            <a:endParaRPr lang="el-GR" dirty="0"/>
          </a:p>
          <a:p>
            <a:r>
              <a:rPr lang="el-GR" dirty="0"/>
              <a:t>Καθώς ανυψώνεται το άνω άκρο, ο άξονας από την θέση κοντά στην ρίζα της άκανθας προοδευτικά μετατοπίζεται προς το </a:t>
            </a:r>
            <a:r>
              <a:rPr lang="el-GR" dirty="0" smtClean="0"/>
              <a:t>ακρώμιο.</a:t>
            </a:r>
            <a:endParaRPr lang="el-GR" dirty="0"/>
          </a:p>
          <a:p>
            <a:r>
              <a:rPr lang="el-GR" dirty="0"/>
              <a:t>Η άνω και η κάτω μοίρα του τραπεζοειδή καθώς και οι κάτω ίνες του πρόσθιου οδοντωτού σχηματίζουν ζεύγος δύναμης για την στροφή της ωμοπλάτης προς την ίδια κατεύθυνση με την απαγωγή του </a:t>
            </a:r>
            <a:r>
              <a:rPr lang="el-GR" dirty="0" smtClean="0"/>
              <a:t>βραχιονίου.</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95</a:t>
            </a:fld>
            <a:endParaRPr lang="el-GR" dirty="0">
              <a:solidFill>
                <a:prstClr val="black"/>
              </a:solidFill>
            </a:endParaRPr>
          </a:p>
        </p:txBody>
      </p:sp>
    </p:spTree>
    <p:extLst>
      <p:ext uri="{BB962C8B-B14F-4D97-AF65-F5344CB8AC3E}">
        <p14:creationId xmlns:p14="http://schemas.microsoft.com/office/powerpoint/2010/main" val="7738530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Αλληλεπίδραση πρόσθιου οδοντωτού και τραπεζοειδούς </a:t>
            </a:r>
            <a:r>
              <a:rPr lang="el-GR" sz="3600" b="0" dirty="0" smtClean="0"/>
              <a:t>2/</a:t>
            </a:r>
            <a:r>
              <a:rPr lang="en-US" sz="3600" b="0" dirty="0" smtClean="0"/>
              <a:t>3</a:t>
            </a:r>
            <a:endParaRPr lang="el-GR" dirty="0"/>
          </a:p>
        </p:txBody>
      </p:sp>
      <p:sp>
        <p:nvSpPr>
          <p:cNvPr id="3" name="Θέση περιεχομένου 2"/>
          <p:cNvSpPr>
            <a:spLocks noGrp="1"/>
          </p:cNvSpPr>
          <p:nvPr>
            <p:ph idx="1"/>
          </p:nvPr>
        </p:nvSpPr>
        <p:spPr>
          <a:xfrm>
            <a:off x="457200" y="1340768"/>
            <a:ext cx="8229600" cy="5040560"/>
          </a:xfrm>
        </p:spPr>
        <p:txBody>
          <a:bodyPr>
            <a:normAutofit lnSpcReduction="10000"/>
          </a:bodyPr>
          <a:lstStyle/>
          <a:p>
            <a:r>
              <a:rPr lang="el-GR" dirty="0"/>
              <a:t>Η άνω μοίρα του τραπεζοειδούς ενεργοποιείται αμέσως με την έναρξη της απαγωγής του βραχιονίου και προοδευτικά αυξάνει την δραστηριότητά της σε όλη την τροχιά της </a:t>
            </a:r>
            <a:r>
              <a:rPr lang="el-GR" dirty="0" smtClean="0"/>
              <a:t>κίνησης.</a:t>
            </a:r>
            <a:endParaRPr lang="el-GR" dirty="0"/>
          </a:p>
          <a:p>
            <a:r>
              <a:rPr lang="el-GR" dirty="0"/>
              <a:t>Η κάτω μοίρα του τραπεζοειδή ενεργοποιείται περισσότερο μετά τις </a:t>
            </a:r>
            <a:r>
              <a:rPr lang="el-GR" dirty="0" smtClean="0"/>
              <a:t>90</a:t>
            </a:r>
            <a:r>
              <a:rPr lang="el-GR" baseline="30000" dirty="0" smtClean="0"/>
              <a:t>ο</a:t>
            </a:r>
            <a:r>
              <a:rPr lang="el-GR" dirty="0" smtClean="0"/>
              <a:t>  </a:t>
            </a:r>
            <a:r>
              <a:rPr lang="el-GR" dirty="0"/>
              <a:t>απαγωγής και αυξάνει την δραστηριότητά του προς το τέλος της </a:t>
            </a:r>
            <a:r>
              <a:rPr lang="el-GR" dirty="0" smtClean="0"/>
              <a:t>κίνησης.</a:t>
            </a:r>
            <a:endParaRPr lang="el-GR" dirty="0"/>
          </a:p>
          <a:p>
            <a:r>
              <a:rPr lang="el-GR" dirty="0"/>
              <a:t>Η άνω μοίρα ανασπά την </a:t>
            </a:r>
            <a:r>
              <a:rPr lang="el-GR" dirty="0" smtClean="0"/>
              <a:t>ωμοπλάτη.</a:t>
            </a:r>
            <a:endParaRPr lang="el-GR" dirty="0"/>
          </a:p>
          <a:p>
            <a:r>
              <a:rPr lang="el-GR" dirty="0"/>
              <a:t>Η κίνηση αυτή ισορροπείται από την κάτω μοίρα του τραπεζοειδή που κατασπά την </a:t>
            </a:r>
            <a:r>
              <a:rPr lang="el-GR" dirty="0" smtClean="0"/>
              <a:t>ωμοπλάτη.</a:t>
            </a:r>
            <a:endParaRPr lang="el-GR" dirty="0"/>
          </a:p>
          <a:p>
            <a:r>
              <a:rPr lang="el-GR" dirty="0"/>
              <a:t>Ο πρόσθιος οδοντωτός αυξάνει προοδευτικά την ενεργοποίησή του καθ’ όλη την διάρκεια της </a:t>
            </a:r>
            <a:r>
              <a:rPr lang="el-GR" dirty="0" smtClean="0"/>
              <a:t>κίνησης.</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96</a:t>
            </a:fld>
            <a:endParaRPr lang="el-GR" dirty="0">
              <a:solidFill>
                <a:prstClr val="black"/>
              </a:solidFill>
            </a:endParaRPr>
          </a:p>
        </p:txBody>
      </p:sp>
    </p:spTree>
    <p:extLst>
      <p:ext uri="{BB962C8B-B14F-4D97-AF65-F5344CB8AC3E}">
        <p14:creationId xmlns:p14="http://schemas.microsoft.com/office/powerpoint/2010/main" val="1390545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Αλληλεπίδραση πρόσθιου οδοντωτού και τραπεζοειδούς </a:t>
            </a:r>
            <a:r>
              <a:rPr lang="en-US" sz="3600" b="0" dirty="0"/>
              <a:t>3</a:t>
            </a:r>
            <a:r>
              <a:rPr lang="el-GR" sz="3600" b="0" dirty="0" smtClean="0"/>
              <a:t>/</a:t>
            </a:r>
            <a:r>
              <a:rPr lang="en-US" sz="3600" b="0" dirty="0"/>
              <a:t>3</a:t>
            </a:r>
            <a:endParaRPr lang="el-GR" dirty="0"/>
          </a:p>
        </p:txBody>
      </p:sp>
      <p:sp>
        <p:nvSpPr>
          <p:cNvPr id="3" name="Θέση περιεχομένου 2"/>
          <p:cNvSpPr>
            <a:spLocks noGrp="1"/>
          </p:cNvSpPr>
          <p:nvPr>
            <p:ph idx="1"/>
          </p:nvPr>
        </p:nvSpPr>
        <p:spPr>
          <a:xfrm>
            <a:off x="457200" y="1340768"/>
            <a:ext cx="8363272" cy="5472608"/>
          </a:xfrm>
        </p:spPr>
        <p:txBody>
          <a:bodyPr>
            <a:normAutofit/>
          </a:bodyPr>
          <a:lstStyle/>
          <a:p>
            <a:r>
              <a:rPr lang="el-GR" dirty="0"/>
              <a:t>Η μέση μοίρα του τραπεζοειδή προσάγει την ωμοπλάτη και προς το τέλος της τροχιάς της απαγωγής συμβάλλει στην στροφή προς τα άνω, διότι, καθώς ο άξονας στροφής μεταφέρεται προς το ακρώμιο, η γραμμή έλξης του βρίσκεται πάνω από τον </a:t>
            </a:r>
            <a:r>
              <a:rPr lang="el-GR" dirty="0" smtClean="0"/>
              <a:t>άξονα.</a:t>
            </a:r>
            <a:endParaRPr lang="el-GR" dirty="0"/>
          </a:p>
          <a:p>
            <a:r>
              <a:rPr lang="el-GR" dirty="0"/>
              <a:t>Η συστολή του μέσου τραπεζοειδή μαζί με την συστολή των ρομβοειδών εξουδετερώνει την κίνηση απαγωγής της ωμοπλάτης που εκτελεί ο πρόσθιος οδοντωτός κατά την ενεργοποίησή </a:t>
            </a:r>
            <a:r>
              <a:rPr lang="el-GR" dirty="0" smtClean="0"/>
              <a:t>του.</a:t>
            </a:r>
            <a:endParaRPr lang="el-GR" dirty="0"/>
          </a:p>
          <a:p>
            <a:r>
              <a:rPr lang="el-GR" dirty="0"/>
              <a:t>Κατά την ανύψωση του βραχιονίου στο μετωπιαίο επίπεδο υπερισχύει ο τραπεζοειδής, ενώ στο οβελιαίο επίπεδο υπερισχύει ο πρόσθιος </a:t>
            </a:r>
            <a:r>
              <a:rPr lang="el-GR" dirty="0" smtClean="0"/>
              <a:t>οδοντωτός.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97</a:t>
            </a:fld>
            <a:endParaRPr lang="el-GR" dirty="0">
              <a:solidFill>
                <a:prstClr val="black"/>
              </a:solidFill>
            </a:endParaRPr>
          </a:p>
        </p:txBody>
      </p:sp>
    </p:spTree>
    <p:extLst>
      <p:ext uri="{BB962C8B-B14F-4D97-AF65-F5344CB8AC3E}">
        <p14:creationId xmlns:p14="http://schemas.microsoft.com/office/powerpoint/2010/main" val="320175508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Παράλυση τραπεζοειδούς</a:t>
            </a:r>
          </a:p>
        </p:txBody>
      </p:sp>
      <p:sp>
        <p:nvSpPr>
          <p:cNvPr id="3" name="Θέση περιεχομένου 2"/>
          <p:cNvSpPr>
            <a:spLocks noGrp="1"/>
          </p:cNvSpPr>
          <p:nvPr>
            <p:ph idx="1"/>
          </p:nvPr>
        </p:nvSpPr>
        <p:spPr>
          <a:xfrm>
            <a:off x="457200" y="1340768"/>
            <a:ext cx="8229600" cy="5040560"/>
          </a:xfrm>
        </p:spPr>
        <p:txBody>
          <a:bodyPr/>
          <a:lstStyle/>
          <a:p>
            <a:r>
              <a:rPr lang="el-GR" dirty="0"/>
              <a:t>Με την παράλυση του τραπεζοειδούς, η ανύψωση του βραχιονίου στο μετωπιαίο επίπεδο είναι πολύ δύσκολη, διότι αυτή η κίνηση απαιτεί πολύ δυνατή συστολή της μέσης μοίρας του </a:t>
            </a:r>
            <a:r>
              <a:rPr lang="el-GR" dirty="0" smtClean="0"/>
              <a:t>τραπεζοειδή.</a:t>
            </a:r>
            <a:endParaRPr lang="el-GR" dirty="0"/>
          </a:p>
          <a:p>
            <a:r>
              <a:rPr lang="el-GR" dirty="0"/>
              <a:t>Στο επίπεδο της ωμοπλάτης η ανύψωση του βραχιονίου μπορεί να εκτελεστεί σε όλη την τροχιά, εφ’ όσον ο πρόσθιος οδοντωτός είναι </a:t>
            </a:r>
            <a:r>
              <a:rPr lang="el-GR" dirty="0" smtClean="0"/>
              <a:t>εννευρωμένος.</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98</a:t>
            </a:fld>
            <a:endParaRPr lang="el-GR" dirty="0">
              <a:solidFill>
                <a:prstClr val="black"/>
              </a:solidFill>
            </a:endParaRPr>
          </a:p>
        </p:txBody>
      </p:sp>
    </p:spTree>
    <p:extLst>
      <p:ext uri="{BB962C8B-B14F-4D97-AF65-F5344CB8AC3E}">
        <p14:creationId xmlns:p14="http://schemas.microsoft.com/office/powerpoint/2010/main" val="85135709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40cd28b9982bd32837a4671f44d25c7cf20cd"/>
</p:tagLst>
</file>

<file path=ppt/theme/theme1.xml><?xml version="1.0" encoding="utf-8"?>
<a:theme xmlns:a="http://schemas.openxmlformats.org/drawingml/2006/main" name="OC_template_updated">
  <a:themeElements>
    <a:clrScheme name="Προσαρμοσμένο 1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1033</TotalTime>
  <Words>8838</Words>
  <Application>Microsoft Office PowerPoint</Application>
  <PresentationFormat>Προβολή στην οθόνη (4:3)</PresentationFormat>
  <Paragraphs>944</Paragraphs>
  <Slides>135</Slides>
  <Notes>64</Notes>
  <HiddenSlides>0</HiddenSlides>
  <MMClips>0</MMClips>
  <ScaleCrop>false</ScaleCrop>
  <HeadingPairs>
    <vt:vector size="4" baseType="variant">
      <vt:variant>
        <vt:lpstr>Θέμα</vt:lpstr>
      </vt:variant>
      <vt:variant>
        <vt:i4>2</vt:i4>
      </vt:variant>
      <vt:variant>
        <vt:lpstr>Τίτλοι διαφανειών</vt:lpstr>
      </vt:variant>
      <vt:variant>
        <vt:i4>135</vt:i4>
      </vt:variant>
    </vt:vector>
  </HeadingPairs>
  <TitlesOfParts>
    <vt:vector size="137" baseType="lpstr">
      <vt:lpstr>OC_template_updated</vt:lpstr>
      <vt:lpstr>1_OC_template_updated</vt:lpstr>
      <vt:lpstr>Κινησιολογία Ι (Θ)</vt:lpstr>
      <vt:lpstr>Ωμική ζώνη</vt:lpstr>
      <vt:lpstr>Αρθρώσεις ωμικής ζώνης</vt:lpstr>
      <vt:lpstr>Μύες ωμικής ζώνης </vt:lpstr>
      <vt:lpstr>Οστεολογία – Στέρνο </vt:lpstr>
      <vt:lpstr>Οστεολογία – Κλείδα 1/2</vt:lpstr>
      <vt:lpstr>Οστεολογία – Κλείδα 2/2</vt:lpstr>
      <vt:lpstr>Οστεολογία – Ωμοπλάτη 1/3 </vt:lpstr>
      <vt:lpstr>Οστεολογία – Ωμοπλάτη 2/3 </vt:lpstr>
      <vt:lpstr>Οστεολογία – Ωμοπλάτη 3/3 </vt:lpstr>
      <vt:lpstr>Οστεολογία – Κορακοειδής απόφυση</vt:lpstr>
      <vt:lpstr>Οστεολογία – Άνω ήμισυ βραχιονίου</vt:lpstr>
      <vt:lpstr>Οστεολογία – Βραχιόνιο οστούν</vt:lpstr>
      <vt:lpstr>Οστεολογία – Γωνίες βραχιονίου</vt:lpstr>
      <vt:lpstr>Οστεολογία – Προσανατολισμός </vt:lpstr>
      <vt:lpstr>Αρθρολογία 1/2</vt:lpstr>
      <vt:lpstr>Αρθρολογία 2/2</vt:lpstr>
      <vt:lpstr>Στερνοκλειδική άρθρωση</vt:lpstr>
      <vt:lpstr>Στερνοκλειδική άρθρωση – Κινηματική 1/4</vt:lpstr>
      <vt:lpstr>Στερνοκλειδική άρθρωση – Κινηματική 2/4</vt:lpstr>
      <vt:lpstr>Στερνοκλειδική άρθρωση – Κινηματική 3/4</vt:lpstr>
      <vt:lpstr>Στερνοκλειδική άρθρωση – Κινηματική 4/4</vt:lpstr>
      <vt:lpstr>Ακρωμιοκλειδική άρθρωση 1/2 </vt:lpstr>
      <vt:lpstr>Ακρωμιοκλειδική άρθρωση 2/2 </vt:lpstr>
      <vt:lpstr>Ακρωμιοκλειδική άρθρωση – Κινηματική 1/6</vt:lpstr>
      <vt:lpstr>Ακρωμιοκλειδική άρθρωση – Κινηματική 2/6</vt:lpstr>
      <vt:lpstr>Ακρωμιοκλειδική άρθρωση – Κινηματική 3/6</vt:lpstr>
      <vt:lpstr>Ακρωμιοκλειδική άρθρωση – Κινηματική 4/6</vt:lpstr>
      <vt:lpstr>Ακρωμιοκλειδική άρθρωση – Κινηματική 5/6</vt:lpstr>
      <vt:lpstr>Ακρωμιοκλειδική άρθρωση – Κινηματική 6/6</vt:lpstr>
      <vt:lpstr>Ωμοπλατοθωρακική άρθρωση – Κινηματική 1/3</vt:lpstr>
      <vt:lpstr>Ωμοπλατοθωρακική άρθρωση – Κινηματική 2/3</vt:lpstr>
      <vt:lpstr>Ωμοπλατοθωρακική άρθρωση – Κινηματική 3/3</vt:lpstr>
      <vt:lpstr>Γληνοβραχιόνιος άρθρωση 1/5</vt:lpstr>
      <vt:lpstr>Γληνοβραχιόνιος άρθρωση 2/5</vt:lpstr>
      <vt:lpstr>Γληνοβραχιόνιος άρθρωση 3/5</vt:lpstr>
      <vt:lpstr>Γληνοβραχιόνιος άρθρωση 4/5</vt:lpstr>
      <vt:lpstr>Γληνοβραχιόνιος άρθρωση 5/5</vt:lpstr>
      <vt:lpstr>Επιχείλιος χόνδρος</vt:lpstr>
      <vt:lpstr>Λειτουργία των συνδέσμων 1/2</vt:lpstr>
      <vt:lpstr>Λειτουργία των συνδέσμων 2/2</vt:lpstr>
      <vt:lpstr>Γληνοβραχιόνιος άρθρωση – Σταθερότητα 1/3</vt:lpstr>
      <vt:lpstr>Γληνοβραχιόνιος άρθρωση – Σταθερότητα 2/3</vt:lpstr>
      <vt:lpstr>Γληνοβραχιόνιος άρθρωση – Σταθερότητα 3/3</vt:lpstr>
      <vt:lpstr>Κορακοακρομιακό τόξο και ορογόνος θύλακος 1/2</vt:lpstr>
      <vt:lpstr>Κορακοακρομιακό τόξο και ορογόνος θύλακος 2/2</vt:lpstr>
      <vt:lpstr>Γληνοβραχιόνιος άρθρωση –Κινηματική 1/2</vt:lpstr>
      <vt:lpstr>Γληνοβραχιόνιος άρθρωση –Κινηματική 2/2</vt:lpstr>
      <vt:lpstr>Απαγωγή – Προσαγωγή βραχιονίου 1/3</vt:lpstr>
      <vt:lpstr>Απαγωγή – Προσαγωγή βραχιονίου 2/3</vt:lpstr>
      <vt:lpstr>Απαγωγή – Προσαγωγή βραχιονίου 3/3</vt:lpstr>
      <vt:lpstr>Κάμψη – Έκταση βραχιονίου 1/2</vt:lpstr>
      <vt:lpstr>Κάμψη – Έκταση βραχιονίου 2/2</vt:lpstr>
      <vt:lpstr>Έσω – Έξω στροφή βραχιονίου 1/2</vt:lpstr>
      <vt:lpstr>Έσω – Έξω στροφή βραχιονίου 2/2</vt:lpstr>
      <vt:lpstr>Έσω – έξω στροφή βραχιονίου</vt:lpstr>
      <vt:lpstr>Απαγωγή – Ωμοβραχιόνιος  ρυθμός 1/4 </vt:lpstr>
      <vt:lpstr>Απαγωγή – Ωμοβραχιόνιος  ρυθμός 2/4 </vt:lpstr>
      <vt:lpstr>Απαγωγή – Ωμοβραχιόνιος  ρυθμός 3/4 </vt:lpstr>
      <vt:lpstr>Απαγωγή – Ωμοβραχιόνιος  ρυθμός 4/4 </vt:lpstr>
      <vt:lpstr>Ωμοβραχιόνιος  ρυθμός – Κινηματικές αρχές</vt:lpstr>
      <vt:lpstr>Σχέση κινήσεων ΣΚ και ΑΚ</vt:lpstr>
      <vt:lpstr>Ωμοβραχιόνιος  ρυθμός – Οπίσθια στροφή της κλείδας 1/3</vt:lpstr>
      <vt:lpstr>Ωμοβραχιόνιος  ρυθμός – Οπίσθια στροφή της κλείδας 2/3</vt:lpstr>
      <vt:lpstr>Ωμοβραχιόνιος  ρυθμός – Οπίσθια στροφή της κλείδας 3/3</vt:lpstr>
      <vt:lpstr>Εννεύρωση μυών και αρθρώσεων 1/5</vt:lpstr>
      <vt:lpstr>Εννεύρωση μυών και αρθρώσεων 2/5</vt:lpstr>
      <vt:lpstr>Εννεύρωση μυών και αρθρώσεων 3/5</vt:lpstr>
      <vt:lpstr>Εννεύρωση μυών και αρθρώσεων 4/5</vt:lpstr>
      <vt:lpstr>Εννεύρωση μυών και αρθρώσεων 5/5</vt:lpstr>
      <vt:lpstr>Εννεύρωση μυών</vt:lpstr>
      <vt:lpstr>Ενέργεια μυών της ωμικής ζώνης</vt:lpstr>
      <vt:lpstr>Μύες της ωμοπλατοθωρακικής άρθρωσης</vt:lpstr>
      <vt:lpstr>Ανασπαστές μύες 1/3</vt:lpstr>
      <vt:lpstr>Ανασπαστές μύες 2/3</vt:lpstr>
      <vt:lpstr>Ανασπαστές μύες 3/3</vt:lpstr>
      <vt:lpstr>Στατική σταθερότητα ωμικής ζώνης 1/2</vt:lpstr>
      <vt:lpstr>Στατική σταθερότητα ωμικής ζώνης 2/2</vt:lpstr>
      <vt:lpstr>Κατασπαστές μύες 1/4</vt:lpstr>
      <vt:lpstr>Κατασπαστές μύες 2/4</vt:lpstr>
      <vt:lpstr>Κατασπαστές μύες 3/4</vt:lpstr>
      <vt:lpstr>Κατασπαστές μύες 4/4</vt:lpstr>
      <vt:lpstr>Απαγωγοί μύες</vt:lpstr>
      <vt:lpstr>Προσαγωγοί μύες</vt:lpstr>
      <vt:lpstr>Ανύψωση βραχιονίου</vt:lpstr>
      <vt:lpstr>Απαγωγή ώμου 1/5</vt:lpstr>
      <vt:lpstr>Απαγωγή ώμου 2/5</vt:lpstr>
      <vt:lpstr>Απαγωγή ώμου 3/5</vt:lpstr>
      <vt:lpstr>Απαγωγή ώμου 4/5</vt:lpstr>
      <vt:lpstr>Απαγωγή ώμου 5/5</vt:lpstr>
      <vt:lpstr>Κάμψη ώμου 1/3</vt:lpstr>
      <vt:lpstr>Κάμψη ώμου 2/3</vt:lpstr>
      <vt:lpstr>Κάμψη ώμου 3/3</vt:lpstr>
      <vt:lpstr>Στροφείς προς τα άνω της ωμοπλάτης 1/2</vt:lpstr>
      <vt:lpstr>Στροφείς προς τα άνω της ωμοπλάτης 2/2</vt:lpstr>
      <vt:lpstr>Αλληλεπίδραση πρόσθιου οδοντωτού και τραπεζοειδούς 1/3</vt:lpstr>
      <vt:lpstr>Αλληλεπίδραση πρόσθιου οδοντωτού και τραπεζοειδούς 2/3</vt:lpstr>
      <vt:lpstr>Αλληλεπίδραση πρόσθιου οδοντωτού και τραπεζοειδούς 3/3</vt:lpstr>
      <vt:lpstr>Παράλυση τραπεζοειδούς</vt:lpstr>
      <vt:lpstr>Παράλυση πρόσθιου οδοντωτού 1/3</vt:lpstr>
      <vt:lpstr>Παράλυση πρόσθιου οδοντωτού 2/3</vt:lpstr>
      <vt:lpstr>Παράλυση πρόσθιου οδοντωτού 3/3</vt:lpstr>
      <vt:lpstr>Πέταλο των στροφέων 1/2</vt:lpstr>
      <vt:lpstr>Πέταλο των στροφέων 2/2</vt:lpstr>
      <vt:lpstr>Ρυθμιστές της δυναμικής σταθερότητας της ΓΒ άρθρωσης 1/2</vt:lpstr>
      <vt:lpstr>Ρυθμιστές της δυναμικής σταθερότητας της ΓΒ άρθρωσης 2/2</vt:lpstr>
      <vt:lpstr>Ενεργητικοί ρυθμιστές της ενδαρθρικής κίνησης της ΓΒ άρθρωσης 1/3</vt:lpstr>
      <vt:lpstr>Ενεργητικοί ρυθμιστές της ενδαρθρικής κίνησης της ΓΒ άρθρωσης 2/3</vt:lpstr>
      <vt:lpstr>Ενεργητικοί ρυθμιστές της ενδαρθρικής κίνησης της ΓΒ άρθρωσης 3/3</vt:lpstr>
      <vt:lpstr>Ενεργοποίηση μυών κατά την απαγωγή στο μετωπιαίο επίπεδο</vt:lpstr>
      <vt:lpstr>Ενεργοποίηση μυών κατά την κάμψη</vt:lpstr>
      <vt:lpstr>Ενεργοποίηση μυών κατά την έξω στροφή στην ανατομική θέση</vt:lpstr>
      <vt:lpstr>Ενεργοποίηση μυών κατά την έσω στροφή στην ανατομική θέση</vt:lpstr>
      <vt:lpstr>Κάκωση υπερακανθίου 1/2</vt:lpstr>
      <vt:lpstr>Κάκωση υπερακανθίου 2/2</vt:lpstr>
      <vt:lpstr>Προσαγωγοί και εκτείνοντες του βραχιονίου 1/5</vt:lpstr>
      <vt:lpstr>Προσαγωγοί και εκτείνοντες του βραχιονίου 2/5</vt:lpstr>
      <vt:lpstr>Προσαγωγοί και εκτείνοντες του βραχιονίου 3/5</vt:lpstr>
      <vt:lpstr>Προσαγωγοί και εκτείνοντες του βραχιονίου κατά την αναρρίχηση </vt:lpstr>
      <vt:lpstr>Προσαγωγοί και εκτείνοντες του βραχιονίου 4/5</vt:lpstr>
      <vt:lpstr>Προσαγωγοί και εκτείνοντες του βραχιονίου 5/5</vt:lpstr>
      <vt:lpstr>Ενεργοποίηση μυών κατά την έκταση στην ανατομική θέση</vt:lpstr>
      <vt:lpstr>Έσω στροφείς του βραχιονίου 1/2</vt:lpstr>
      <vt:lpstr>Έσω στροφείς του βραχιονίου 2/2</vt:lpstr>
      <vt:lpstr>Έξω στροφείς του βραχιονίου</vt:lpstr>
      <vt:lpstr>Μέγιστες ροπές των μυών του ώμου</vt:lpstr>
      <vt:lpstr>Οπίσθιος δελτοειδής</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opencourses@teiath.gr</dc:creator>
  <cp:lastModifiedBy>fkaram2</cp:lastModifiedBy>
  <cp:revision>136</cp:revision>
  <dcterms:created xsi:type="dcterms:W3CDTF">2013-03-04T13:35:19Z</dcterms:created>
  <dcterms:modified xsi:type="dcterms:W3CDTF">2015-09-04T10:08:37Z</dcterms:modified>
</cp:coreProperties>
</file>