
<file path=[Content_Types].xml><?xml version="1.0" encoding="utf-8"?>
<Types xmlns="http://schemas.openxmlformats.org/package/2006/content-types">
  <Default Extension="png" ContentType="image/png"/>
  <Default Extension="bin" ContentType="application/vnd.ms-office.activeX"/>
  <Default Extension="jpeg" ContentType="image/jpeg"/>
  <Default Extension="rels" ContentType="application/vnd.openxmlformats-package.relationships+xml"/>
  <Default Extension="xml" ContentType="application/xml"/>
  <Default Extension="tiff" ContentType="image/tiff"/>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ctiveX/activeX1.xml" ContentType="application/vnd.ms-office.activeX+xml"/>
  <Override PartName="/ppt/tags/tag2.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activeX/activeX2.xml" ContentType="application/vnd.ms-office.activeX+xml"/>
  <Override PartName="/ppt/tags/tag3.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activeX/activeX3.xml" ContentType="application/vnd.ms-office.activeX+xml"/>
  <Override PartName="/ppt/tags/tag4.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84" r:id="rId1"/>
    <p:sldMasterId id="2147483696" r:id="rId2"/>
    <p:sldMasterId id="2147483707" r:id="rId3"/>
  </p:sldMasterIdLst>
  <p:notesMasterIdLst>
    <p:notesMasterId r:id="rId112"/>
  </p:notesMasterIdLst>
  <p:handoutMasterIdLst>
    <p:handoutMasterId r:id="rId113"/>
  </p:handoutMasterIdLst>
  <p:sldIdLst>
    <p:sldId id="256" r:id="rId4"/>
    <p:sldId id="379" r:id="rId5"/>
    <p:sldId id="380" r:id="rId6"/>
    <p:sldId id="381" r:id="rId7"/>
    <p:sldId id="382" r:id="rId8"/>
    <p:sldId id="383" r:id="rId9"/>
    <p:sldId id="384" r:id="rId10"/>
    <p:sldId id="385" r:id="rId11"/>
    <p:sldId id="386" r:id="rId12"/>
    <p:sldId id="387" r:id="rId13"/>
    <p:sldId id="388" r:id="rId14"/>
    <p:sldId id="389" r:id="rId15"/>
    <p:sldId id="390" r:id="rId16"/>
    <p:sldId id="391" r:id="rId17"/>
    <p:sldId id="392" r:id="rId18"/>
    <p:sldId id="393" r:id="rId19"/>
    <p:sldId id="394" r:id="rId20"/>
    <p:sldId id="395" r:id="rId21"/>
    <p:sldId id="396" r:id="rId22"/>
    <p:sldId id="397" r:id="rId23"/>
    <p:sldId id="398" r:id="rId24"/>
    <p:sldId id="399" r:id="rId25"/>
    <p:sldId id="400" r:id="rId26"/>
    <p:sldId id="401" r:id="rId27"/>
    <p:sldId id="402" r:id="rId28"/>
    <p:sldId id="403" r:id="rId29"/>
    <p:sldId id="404" r:id="rId30"/>
    <p:sldId id="405" r:id="rId31"/>
    <p:sldId id="406" r:id="rId32"/>
    <p:sldId id="407" r:id="rId33"/>
    <p:sldId id="408" r:id="rId34"/>
    <p:sldId id="409" r:id="rId35"/>
    <p:sldId id="410" r:id="rId36"/>
    <p:sldId id="411" r:id="rId37"/>
    <p:sldId id="412" r:id="rId38"/>
    <p:sldId id="413" r:id="rId39"/>
    <p:sldId id="414" r:id="rId40"/>
    <p:sldId id="415" r:id="rId41"/>
    <p:sldId id="416" r:id="rId42"/>
    <p:sldId id="417" r:id="rId43"/>
    <p:sldId id="418" r:id="rId44"/>
    <p:sldId id="419" r:id="rId45"/>
    <p:sldId id="420" r:id="rId46"/>
    <p:sldId id="421" r:id="rId47"/>
    <p:sldId id="422" r:id="rId48"/>
    <p:sldId id="423" r:id="rId49"/>
    <p:sldId id="424" r:id="rId50"/>
    <p:sldId id="425" r:id="rId51"/>
    <p:sldId id="426" r:id="rId52"/>
    <p:sldId id="427" r:id="rId53"/>
    <p:sldId id="428" r:id="rId54"/>
    <p:sldId id="429" r:id="rId55"/>
    <p:sldId id="430" r:id="rId56"/>
    <p:sldId id="431" r:id="rId57"/>
    <p:sldId id="432" r:id="rId58"/>
    <p:sldId id="433" r:id="rId59"/>
    <p:sldId id="434" r:id="rId60"/>
    <p:sldId id="435" r:id="rId61"/>
    <p:sldId id="436" r:id="rId62"/>
    <p:sldId id="437" r:id="rId63"/>
    <p:sldId id="438" r:id="rId64"/>
    <p:sldId id="439" r:id="rId65"/>
    <p:sldId id="440" r:id="rId66"/>
    <p:sldId id="441" r:id="rId67"/>
    <p:sldId id="442" r:id="rId68"/>
    <p:sldId id="443" r:id="rId69"/>
    <p:sldId id="444" r:id="rId70"/>
    <p:sldId id="445" r:id="rId71"/>
    <p:sldId id="446" r:id="rId72"/>
    <p:sldId id="447" r:id="rId73"/>
    <p:sldId id="448" r:id="rId74"/>
    <p:sldId id="449" r:id="rId75"/>
    <p:sldId id="450" r:id="rId76"/>
    <p:sldId id="451" r:id="rId77"/>
    <p:sldId id="452" r:id="rId78"/>
    <p:sldId id="453" r:id="rId79"/>
    <p:sldId id="454" r:id="rId80"/>
    <p:sldId id="455" r:id="rId81"/>
    <p:sldId id="456" r:id="rId82"/>
    <p:sldId id="457" r:id="rId83"/>
    <p:sldId id="458" r:id="rId84"/>
    <p:sldId id="459" r:id="rId85"/>
    <p:sldId id="460" r:id="rId86"/>
    <p:sldId id="461" r:id="rId87"/>
    <p:sldId id="462" r:id="rId88"/>
    <p:sldId id="463" r:id="rId89"/>
    <p:sldId id="464" r:id="rId90"/>
    <p:sldId id="465" r:id="rId91"/>
    <p:sldId id="466" r:id="rId92"/>
    <p:sldId id="467" r:id="rId93"/>
    <p:sldId id="468" r:id="rId94"/>
    <p:sldId id="469" r:id="rId95"/>
    <p:sldId id="470" r:id="rId96"/>
    <p:sldId id="471" r:id="rId97"/>
    <p:sldId id="472" r:id="rId98"/>
    <p:sldId id="473" r:id="rId99"/>
    <p:sldId id="474" r:id="rId100"/>
    <p:sldId id="475" r:id="rId101"/>
    <p:sldId id="476" r:id="rId102"/>
    <p:sldId id="477" r:id="rId103"/>
    <p:sldId id="257" r:id="rId104"/>
    <p:sldId id="262" r:id="rId105"/>
    <p:sldId id="264" r:id="rId106"/>
    <p:sldId id="371" r:id="rId107"/>
    <p:sldId id="372" r:id="rId108"/>
    <p:sldId id="266" r:id="rId109"/>
    <p:sldId id="378" r:id="rId110"/>
    <p:sldId id="261" r:id="rId111"/>
  </p:sldIdLst>
  <p:sldSz cx="9144000" cy="6858000" type="screen4x3"/>
  <p:notesSz cx="7104063" cy="10234613"/>
  <p:custDataLst>
    <p:tags r:id="rId114"/>
  </p:custDataLst>
  <p:defaultTex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3223">
          <p15:clr>
            <a:srgbClr val="A4A3A4"/>
          </p15:clr>
        </p15:guide>
        <p15:guide id="2" pos="223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A82"/>
    <a:srgbClr val="333399"/>
    <a:srgbClr val="4545C3"/>
    <a:srgbClr val="C0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21" autoAdjust="0"/>
    <p:restoredTop sz="93029" autoAdjust="0"/>
  </p:normalViewPr>
  <p:slideViewPr>
    <p:cSldViewPr>
      <p:cViewPr varScale="1">
        <p:scale>
          <a:sx n="105" d="100"/>
          <a:sy n="105" d="100"/>
        </p:scale>
        <p:origin x="-1884" y="-84"/>
      </p:cViewPr>
      <p:guideLst>
        <p:guide orient="horz" pos="2160"/>
        <p:guide pos="2880"/>
      </p:guideLst>
    </p:cSldViewPr>
  </p:slideViewPr>
  <p:outlineViewPr>
    <p:cViewPr>
      <p:scale>
        <a:sx n="33" d="100"/>
        <a:sy n="33" d="100"/>
      </p:scale>
      <p:origin x="48"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76" d="100"/>
          <a:sy n="76" d="100"/>
        </p:scale>
        <p:origin x="-3978" y="-108"/>
      </p:cViewPr>
      <p:guideLst>
        <p:guide orient="horz" pos="3223"/>
        <p:guide pos="2237"/>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theme" Target="theme/theme1.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notesMaster" Target="notesMasters/notesMaster1.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handoutMaster" Target="handoutMasters/handoutMaster1.xml"/><Relationship Id="rId118" Type="http://schemas.openxmlformats.org/officeDocument/2006/relationships/tableStyles" Target="tableStyle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tags" Target="tags/tag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presProps" Target="pres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activeX/activeX2.xml><?xml version="1.0" encoding="utf-8"?>
<ax:ocx xmlns:ax="http://schemas.microsoft.com/office/2006/activeX" xmlns:r="http://schemas.openxmlformats.org/officeDocument/2006/relationships" ax:classid="{D27CDB6E-AE6D-11CF-96B8-444553540000}" ax:persistence="persistStorage" r:id="rId1"/>
</file>

<file path=ppt/activeX/activeX3.xml><?xml version="1.0" encoding="utf-8"?>
<ax:ocx xmlns:ax="http://schemas.microsoft.com/office/2006/activeX" xmlns:r="http://schemas.openxmlformats.org/officeDocument/2006/relationships" ax:classid="{D27CDB6E-AE6D-11CF-96B8-444553540000}"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hdr" sz="quarter"/>
          </p:nvPr>
        </p:nvSpPr>
        <p:spPr bwMode="auto">
          <a:xfrm>
            <a:off x="0" y="0"/>
            <a:ext cx="3078163"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defTabSz="990600" eaLnBrk="0" hangingPunct="0">
              <a:defRPr sz="1300"/>
            </a:lvl1pPr>
          </a:lstStyle>
          <a:p>
            <a:pPr>
              <a:defRPr/>
            </a:pPr>
            <a:endParaRPr lang="el-GR" dirty="0"/>
          </a:p>
        </p:txBody>
      </p:sp>
      <p:sp>
        <p:nvSpPr>
          <p:cNvPr id="92163" name="Rectangle 3"/>
          <p:cNvSpPr>
            <a:spLocks noGrp="1" noChangeArrowheads="1"/>
          </p:cNvSpPr>
          <p:nvPr>
            <p:ph type="dt" sz="quarter" idx="1"/>
          </p:nvPr>
        </p:nvSpPr>
        <p:spPr bwMode="auto">
          <a:xfrm>
            <a:off x="4024313" y="0"/>
            <a:ext cx="3078162"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algn="r" defTabSz="990600" eaLnBrk="0" hangingPunct="0">
              <a:defRPr sz="1300"/>
            </a:lvl1pPr>
          </a:lstStyle>
          <a:p>
            <a:pPr>
              <a:defRPr/>
            </a:pPr>
            <a:fld id="{84A79048-66B1-475A-B924-F459D231C4C3}" type="datetimeFigureOut">
              <a:rPr lang="el-GR"/>
              <a:pPr>
                <a:defRPr/>
              </a:pPr>
              <a:t>31/8/2015</a:t>
            </a:fld>
            <a:endParaRPr lang="el-GR" dirty="0"/>
          </a:p>
        </p:txBody>
      </p:sp>
      <p:sp>
        <p:nvSpPr>
          <p:cNvPr id="92164" name="Rectangle 4"/>
          <p:cNvSpPr>
            <a:spLocks noGrp="1" noChangeArrowheads="1"/>
          </p:cNvSpPr>
          <p:nvPr>
            <p:ph type="ftr" sz="quarter" idx="2"/>
          </p:nvPr>
        </p:nvSpPr>
        <p:spPr bwMode="auto">
          <a:xfrm>
            <a:off x="0" y="9721850"/>
            <a:ext cx="3078163"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defTabSz="990600" eaLnBrk="0" hangingPunct="0">
              <a:defRPr sz="1300"/>
            </a:lvl1pPr>
          </a:lstStyle>
          <a:p>
            <a:pPr>
              <a:defRPr/>
            </a:pPr>
            <a:endParaRPr lang="el-GR" dirty="0"/>
          </a:p>
        </p:txBody>
      </p:sp>
      <p:sp>
        <p:nvSpPr>
          <p:cNvPr id="92165" name="Rectangle 5"/>
          <p:cNvSpPr>
            <a:spLocks noGrp="1" noChangeArrowheads="1"/>
          </p:cNvSpPr>
          <p:nvPr>
            <p:ph type="sldNum" sz="quarter" idx="3"/>
          </p:nvPr>
        </p:nvSpPr>
        <p:spPr bwMode="auto">
          <a:xfrm>
            <a:off x="4024313" y="9721850"/>
            <a:ext cx="3078162"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algn="r" defTabSz="990600" eaLnBrk="0" hangingPunct="0">
              <a:defRPr sz="1300"/>
            </a:lvl1pPr>
          </a:lstStyle>
          <a:p>
            <a:pPr>
              <a:defRPr/>
            </a:pPr>
            <a:fld id="{2EBCFCCB-10BB-4121-80C8-1E5058FD1454}" type="slidenum">
              <a:rPr lang="el-GR"/>
              <a:pPr>
                <a:defRPr/>
              </a:pPr>
              <a:t>‹#›</a:t>
            </a:fld>
            <a:endParaRPr lang="el-GR" dirty="0"/>
          </a:p>
        </p:txBody>
      </p:sp>
    </p:spTree>
    <p:extLst>
      <p:ext uri="{BB962C8B-B14F-4D97-AF65-F5344CB8AC3E}">
        <p14:creationId xmlns:p14="http://schemas.microsoft.com/office/powerpoint/2010/main" val="41960094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bwMode="auto">
          <a:xfrm>
            <a:off x="0" y="0"/>
            <a:ext cx="3078163"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defTabSz="990600">
              <a:defRPr sz="1300"/>
            </a:lvl1pPr>
          </a:lstStyle>
          <a:p>
            <a:pPr>
              <a:defRPr/>
            </a:pPr>
            <a:endParaRPr lang="el-GR" dirty="0"/>
          </a:p>
        </p:txBody>
      </p:sp>
      <p:sp>
        <p:nvSpPr>
          <p:cNvPr id="3" name="2 - Θέση ημερομηνίας"/>
          <p:cNvSpPr>
            <a:spLocks noGrp="1"/>
          </p:cNvSpPr>
          <p:nvPr>
            <p:ph type="dt" idx="1"/>
          </p:nvPr>
        </p:nvSpPr>
        <p:spPr bwMode="auto">
          <a:xfrm>
            <a:off x="4024313" y="0"/>
            <a:ext cx="3078162"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algn="r" defTabSz="990600">
              <a:defRPr sz="1300"/>
            </a:lvl1pPr>
          </a:lstStyle>
          <a:p>
            <a:pPr>
              <a:defRPr/>
            </a:pPr>
            <a:fld id="{19B0F716-1969-45AD-B426-D0CBFDF13F46}" type="datetimeFigureOut">
              <a:rPr lang="el-GR"/>
              <a:pPr>
                <a:defRPr/>
              </a:pPr>
              <a:t>31/8/2015</a:t>
            </a:fld>
            <a:endParaRPr lang="el-GR" dirty="0"/>
          </a:p>
        </p:txBody>
      </p:sp>
      <p:sp>
        <p:nvSpPr>
          <p:cNvPr id="4" name="3 - Θέση εικόνας διαφάνειας"/>
          <p:cNvSpPr>
            <a:spLocks noGrp="1" noRot="1" noChangeAspect="1"/>
          </p:cNvSpPr>
          <p:nvPr>
            <p:ph type="sldImg" idx="2"/>
          </p:nvPr>
        </p:nvSpPr>
        <p:spPr>
          <a:xfrm>
            <a:off x="993775" y="768350"/>
            <a:ext cx="5116513" cy="3836988"/>
          </a:xfrm>
          <a:prstGeom prst="rect">
            <a:avLst/>
          </a:prstGeom>
          <a:noFill/>
          <a:ln w="12700">
            <a:solidFill>
              <a:prstClr val="black"/>
            </a:solidFill>
          </a:ln>
        </p:spPr>
        <p:txBody>
          <a:bodyPr vert="horz" lIns="91440" tIns="45720" rIns="91440" bIns="45720" rtlCol="0" anchor="ctr"/>
          <a:lstStyle/>
          <a:p>
            <a:pPr lvl="0"/>
            <a:endParaRPr lang="el-GR" noProof="0" dirty="0" smtClean="0"/>
          </a:p>
        </p:txBody>
      </p:sp>
      <p:sp>
        <p:nvSpPr>
          <p:cNvPr id="5" name="4 - Θέση σημειώσεων"/>
          <p:cNvSpPr>
            <a:spLocks noGrp="1"/>
          </p:cNvSpPr>
          <p:nvPr>
            <p:ph type="body" sz="quarter" idx="3"/>
          </p:nvPr>
        </p:nvSpPr>
        <p:spPr bwMode="auto">
          <a:xfrm>
            <a:off x="711200" y="4860925"/>
            <a:ext cx="5683250" cy="4605338"/>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p>
            <a:pPr lvl="0"/>
            <a:r>
              <a:rPr lang="el-GR" noProof="0" smtClean="0"/>
              <a:t>Kλικ για επεξεργασία των στυλ του υποδείγματος</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p>
        </p:txBody>
      </p:sp>
      <p:sp>
        <p:nvSpPr>
          <p:cNvPr id="6" name="5 - Θέση υποσέλιδου"/>
          <p:cNvSpPr>
            <a:spLocks noGrp="1"/>
          </p:cNvSpPr>
          <p:nvPr>
            <p:ph type="ftr" sz="quarter" idx="4"/>
          </p:nvPr>
        </p:nvSpPr>
        <p:spPr bwMode="auto">
          <a:xfrm>
            <a:off x="0" y="9721850"/>
            <a:ext cx="3078163"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defTabSz="990600">
              <a:defRPr sz="1300"/>
            </a:lvl1pPr>
          </a:lstStyle>
          <a:p>
            <a:pPr>
              <a:defRPr/>
            </a:pPr>
            <a:endParaRPr lang="el-GR" dirty="0"/>
          </a:p>
        </p:txBody>
      </p:sp>
      <p:sp>
        <p:nvSpPr>
          <p:cNvPr id="7" name="6 - Θέση αριθμού διαφάνειας"/>
          <p:cNvSpPr>
            <a:spLocks noGrp="1"/>
          </p:cNvSpPr>
          <p:nvPr>
            <p:ph type="sldNum" sz="quarter" idx="5"/>
          </p:nvPr>
        </p:nvSpPr>
        <p:spPr bwMode="auto">
          <a:xfrm>
            <a:off x="4024313" y="9721850"/>
            <a:ext cx="3078162"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algn="r" defTabSz="990600">
              <a:defRPr sz="1300"/>
            </a:lvl1pPr>
          </a:lstStyle>
          <a:p>
            <a:pPr>
              <a:defRPr/>
            </a:pPr>
            <a:fld id="{71016A41-0609-40C7-9E3E-89C33107DF6A}" type="slidenum">
              <a:rPr lang="el-GR"/>
              <a:pPr>
                <a:defRPr/>
              </a:pPr>
              <a:t>‹#›</a:t>
            </a:fld>
            <a:endParaRPr lang="el-GR" dirty="0"/>
          </a:p>
        </p:txBody>
      </p:sp>
    </p:spTree>
    <p:extLst>
      <p:ext uri="{BB962C8B-B14F-4D97-AF65-F5344CB8AC3E}">
        <p14:creationId xmlns:p14="http://schemas.microsoft.com/office/powerpoint/2010/main" val="243665844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0</a:t>
            </a:fld>
            <a:endParaRPr lang="el-GR" dirty="0"/>
          </a:p>
        </p:txBody>
      </p:sp>
    </p:spTree>
    <p:extLst>
      <p:ext uri="{BB962C8B-B14F-4D97-AF65-F5344CB8AC3E}">
        <p14:creationId xmlns:p14="http://schemas.microsoft.com/office/powerpoint/2010/main" val="3992812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15</a:t>
            </a:fld>
            <a:endParaRPr lang="el-GR" dirty="0">
              <a:solidFill>
                <a:prstClr val="black"/>
              </a:solidFill>
            </a:endParaRPr>
          </a:p>
        </p:txBody>
      </p:sp>
    </p:spTree>
    <p:extLst>
      <p:ext uri="{BB962C8B-B14F-4D97-AF65-F5344CB8AC3E}">
        <p14:creationId xmlns:p14="http://schemas.microsoft.com/office/powerpoint/2010/main" val="28308923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18</a:t>
            </a:fld>
            <a:endParaRPr lang="el-GR" dirty="0">
              <a:solidFill>
                <a:prstClr val="black"/>
              </a:solidFill>
            </a:endParaRPr>
          </a:p>
        </p:txBody>
      </p:sp>
    </p:spTree>
    <p:extLst>
      <p:ext uri="{BB962C8B-B14F-4D97-AF65-F5344CB8AC3E}">
        <p14:creationId xmlns:p14="http://schemas.microsoft.com/office/powerpoint/2010/main" val="23467995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21</a:t>
            </a:fld>
            <a:endParaRPr lang="el-GR" dirty="0">
              <a:solidFill>
                <a:prstClr val="black"/>
              </a:solidFill>
            </a:endParaRPr>
          </a:p>
        </p:txBody>
      </p:sp>
    </p:spTree>
    <p:extLst>
      <p:ext uri="{BB962C8B-B14F-4D97-AF65-F5344CB8AC3E}">
        <p14:creationId xmlns:p14="http://schemas.microsoft.com/office/powerpoint/2010/main" val="25377489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22</a:t>
            </a:fld>
            <a:endParaRPr lang="el-GR" dirty="0">
              <a:solidFill>
                <a:prstClr val="black"/>
              </a:solidFill>
            </a:endParaRPr>
          </a:p>
        </p:txBody>
      </p:sp>
    </p:spTree>
    <p:extLst>
      <p:ext uri="{BB962C8B-B14F-4D97-AF65-F5344CB8AC3E}">
        <p14:creationId xmlns:p14="http://schemas.microsoft.com/office/powerpoint/2010/main" val="4889702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23</a:t>
            </a:fld>
            <a:endParaRPr lang="el-GR" dirty="0">
              <a:solidFill>
                <a:prstClr val="black"/>
              </a:solidFill>
            </a:endParaRPr>
          </a:p>
        </p:txBody>
      </p:sp>
    </p:spTree>
    <p:extLst>
      <p:ext uri="{BB962C8B-B14F-4D97-AF65-F5344CB8AC3E}">
        <p14:creationId xmlns:p14="http://schemas.microsoft.com/office/powerpoint/2010/main" val="23787783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24</a:t>
            </a:fld>
            <a:endParaRPr lang="el-GR" dirty="0">
              <a:solidFill>
                <a:prstClr val="black"/>
              </a:solidFill>
            </a:endParaRPr>
          </a:p>
        </p:txBody>
      </p:sp>
    </p:spTree>
    <p:extLst>
      <p:ext uri="{BB962C8B-B14F-4D97-AF65-F5344CB8AC3E}">
        <p14:creationId xmlns:p14="http://schemas.microsoft.com/office/powerpoint/2010/main" val="31846478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26</a:t>
            </a:fld>
            <a:endParaRPr lang="el-GR" dirty="0">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27</a:t>
            </a:fld>
            <a:endParaRPr lang="el-GR" dirty="0">
              <a:solidFill>
                <a:prstClr val="black"/>
              </a:solidFill>
            </a:endParaRPr>
          </a:p>
        </p:txBody>
      </p:sp>
    </p:spTree>
    <p:extLst>
      <p:ext uri="{BB962C8B-B14F-4D97-AF65-F5344CB8AC3E}">
        <p14:creationId xmlns:p14="http://schemas.microsoft.com/office/powerpoint/2010/main" val="4519560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28</a:t>
            </a:fld>
            <a:endParaRPr lang="el-GR" dirty="0">
              <a:solidFill>
                <a:prstClr val="black"/>
              </a:solidFill>
            </a:endParaRPr>
          </a:p>
        </p:txBody>
      </p:sp>
    </p:spTree>
    <p:extLst>
      <p:ext uri="{BB962C8B-B14F-4D97-AF65-F5344CB8AC3E}">
        <p14:creationId xmlns:p14="http://schemas.microsoft.com/office/powerpoint/2010/main" val="16771867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29</a:t>
            </a:fld>
            <a:endParaRPr lang="el-GR" dirty="0">
              <a:solidFill>
                <a:prstClr val="black"/>
              </a:solidFill>
            </a:endParaRPr>
          </a:p>
        </p:txBody>
      </p:sp>
    </p:spTree>
    <p:extLst>
      <p:ext uri="{BB962C8B-B14F-4D97-AF65-F5344CB8AC3E}">
        <p14:creationId xmlns:p14="http://schemas.microsoft.com/office/powerpoint/2010/main" val="2462892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1</a:t>
            </a:fld>
            <a:endParaRPr lang="el-GR" dirty="0">
              <a:solidFill>
                <a:prstClr val="black"/>
              </a:solidFill>
            </a:endParaRPr>
          </a:p>
        </p:txBody>
      </p:sp>
    </p:spTree>
    <p:extLst>
      <p:ext uri="{BB962C8B-B14F-4D97-AF65-F5344CB8AC3E}">
        <p14:creationId xmlns:p14="http://schemas.microsoft.com/office/powerpoint/2010/main" val="6329492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35</a:t>
            </a:fld>
            <a:endParaRPr lang="el-GR" dirty="0">
              <a:solidFill>
                <a:prstClr val="black"/>
              </a:solidFill>
            </a:endParaRPr>
          </a:p>
        </p:txBody>
      </p:sp>
    </p:spTree>
    <p:extLst>
      <p:ext uri="{BB962C8B-B14F-4D97-AF65-F5344CB8AC3E}">
        <p14:creationId xmlns:p14="http://schemas.microsoft.com/office/powerpoint/2010/main" val="41748512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36</a:t>
            </a:fld>
            <a:endParaRPr lang="el-GR" dirty="0">
              <a:solidFill>
                <a:prstClr val="black"/>
              </a:solidFill>
            </a:endParaRPr>
          </a:p>
        </p:txBody>
      </p:sp>
    </p:spTree>
    <p:extLst>
      <p:ext uri="{BB962C8B-B14F-4D97-AF65-F5344CB8AC3E}">
        <p14:creationId xmlns:p14="http://schemas.microsoft.com/office/powerpoint/2010/main" val="32192460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38</a:t>
            </a:fld>
            <a:endParaRPr lang="el-GR" dirty="0">
              <a:solidFill>
                <a:prstClr val="black"/>
              </a:solidFill>
            </a:endParaRPr>
          </a:p>
        </p:txBody>
      </p:sp>
    </p:spTree>
    <p:extLst>
      <p:ext uri="{BB962C8B-B14F-4D97-AF65-F5344CB8AC3E}">
        <p14:creationId xmlns:p14="http://schemas.microsoft.com/office/powerpoint/2010/main" val="38611303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39</a:t>
            </a:fld>
            <a:endParaRPr lang="el-GR" dirty="0">
              <a:solidFill>
                <a:prstClr val="black"/>
              </a:solidFill>
            </a:endParaRPr>
          </a:p>
        </p:txBody>
      </p:sp>
    </p:spTree>
    <p:extLst>
      <p:ext uri="{BB962C8B-B14F-4D97-AF65-F5344CB8AC3E}">
        <p14:creationId xmlns:p14="http://schemas.microsoft.com/office/powerpoint/2010/main" val="30132503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41</a:t>
            </a:fld>
            <a:endParaRPr lang="el-GR" dirty="0">
              <a:solidFill>
                <a:prstClr val="black"/>
              </a:solidFill>
            </a:endParaRPr>
          </a:p>
        </p:txBody>
      </p:sp>
    </p:spTree>
    <p:extLst>
      <p:ext uri="{BB962C8B-B14F-4D97-AF65-F5344CB8AC3E}">
        <p14:creationId xmlns:p14="http://schemas.microsoft.com/office/powerpoint/2010/main" val="241679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44</a:t>
            </a:fld>
            <a:endParaRPr lang="el-GR" dirty="0">
              <a:solidFill>
                <a:prstClr val="black"/>
              </a:solidFill>
            </a:endParaRPr>
          </a:p>
        </p:txBody>
      </p:sp>
    </p:spTree>
    <p:extLst>
      <p:ext uri="{BB962C8B-B14F-4D97-AF65-F5344CB8AC3E}">
        <p14:creationId xmlns:p14="http://schemas.microsoft.com/office/powerpoint/2010/main" val="35604488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46</a:t>
            </a:fld>
            <a:endParaRPr lang="el-GR" dirty="0">
              <a:solidFill>
                <a:prstClr val="black"/>
              </a:solidFill>
            </a:endParaRPr>
          </a:p>
        </p:txBody>
      </p:sp>
    </p:spTree>
    <p:extLst>
      <p:ext uri="{BB962C8B-B14F-4D97-AF65-F5344CB8AC3E}">
        <p14:creationId xmlns:p14="http://schemas.microsoft.com/office/powerpoint/2010/main" val="22071982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47</a:t>
            </a:fld>
            <a:endParaRPr lang="el-GR" dirty="0">
              <a:solidFill>
                <a:prstClr val="black"/>
              </a:solidFill>
            </a:endParaRPr>
          </a:p>
        </p:txBody>
      </p:sp>
    </p:spTree>
    <p:extLst>
      <p:ext uri="{BB962C8B-B14F-4D97-AF65-F5344CB8AC3E}">
        <p14:creationId xmlns:p14="http://schemas.microsoft.com/office/powerpoint/2010/main" val="25831799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48</a:t>
            </a:fld>
            <a:endParaRPr lang="el-GR" dirty="0">
              <a:solidFill>
                <a:prstClr val="black"/>
              </a:solidFill>
            </a:endParaRPr>
          </a:p>
        </p:txBody>
      </p:sp>
    </p:spTree>
    <p:extLst>
      <p:ext uri="{BB962C8B-B14F-4D97-AF65-F5344CB8AC3E}">
        <p14:creationId xmlns:p14="http://schemas.microsoft.com/office/powerpoint/2010/main" val="14770287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50</a:t>
            </a:fld>
            <a:endParaRPr lang="el-GR" dirty="0">
              <a:solidFill>
                <a:prstClr val="black"/>
              </a:solidFill>
            </a:endParaRPr>
          </a:p>
        </p:txBody>
      </p:sp>
    </p:spTree>
    <p:extLst>
      <p:ext uri="{BB962C8B-B14F-4D97-AF65-F5344CB8AC3E}">
        <p14:creationId xmlns:p14="http://schemas.microsoft.com/office/powerpoint/2010/main" val="1557047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2</a:t>
            </a:fld>
            <a:endParaRPr lang="el-GR" dirty="0">
              <a:solidFill>
                <a:prstClr val="black"/>
              </a:solidFill>
            </a:endParaRPr>
          </a:p>
        </p:txBody>
      </p:sp>
    </p:spTree>
    <p:extLst>
      <p:ext uri="{BB962C8B-B14F-4D97-AF65-F5344CB8AC3E}">
        <p14:creationId xmlns:p14="http://schemas.microsoft.com/office/powerpoint/2010/main" val="32761067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51</a:t>
            </a:fld>
            <a:endParaRPr lang="el-GR" dirty="0">
              <a:solidFill>
                <a:prstClr val="black"/>
              </a:solidFill>
            </a:endParaRPr>
          </a:p>
        </p:txBody>
      </p:sp>
    </p:spTree>
    <p:extLst>
      <p:ext uri="{BB962C8B-B14F-4D97-AF65-F5344CB8AC3E}">
        <p14:creationId xmlns:p14="http://schemas.microsoft.com/office/powerpoint/2010/main" val="22459401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56</a:t>
            </a:fld>
            <a:endParaRPr lang="el-GR" dirty="0">
              <a:solidFill>
                <a:prstClr val="black"/>
              </a:solidFill>
            </a:endParaRPr>
          </a:p>
        </p:txBody>
      </p:sp>
    </p:spTree>
    <p:extLst>
      <p:ext uri="{BB962C8B-B14F-4D97-AF65-F5344CB8AC3E}">
        <p14:creationId xmlns:p14="http://schemas.microsoft.com/office/powerpoint/2010/main" val="24581281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57</a:t>
            </a:fld>
            <a:endParaRPr lang="el-GR" dirty="0">
              <a:solidFill>
                <a:prstClr val="black"/>
              </a:solidFill>
            </a:endParaRPr>
          </a:p>
        </p:txBody>
      </p:sp>
    </p:spTree>
    <p:extLst>
      <p:ext uri="{BB962C8B-B14F-4D97-AF65-F5344CB8AC3E}">
        <p14:creationId xmlns:p14="http://schemas.microsoft.com/office/powerpoint/2010/main" val="23345177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59</a:t>
            </a:fld>
            <a:endParaRPr lang="el-GR" dirty="0">
              <a:solidFill>
                <a:prstClr val="black"/>
              </a:solidFill>
            </a:endParaRPr>
          </a:p>
        </p:txBody>
      </p:sp>
    </p:spTree>
    <p:extLst>
      <p:ext uri="{BB962C8B-B14F-4D97-AF65-F5344CB8AC3E}">
        <p14:creationId xmlns:p14="http://schemas.microsoft.com/office/powerpoint/2010/main" val="6809738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60</a:t>
            </a:fld>
            <a:endParaRPr lang="el-GR" dirty="0">
              <a:solidFill>
                <a:prstClr val="black"/>
              </a:solidFill>
            </a:endParaRPr>
          </a:p>
        </p:txBody>
      </p:sp>
    </p:spTree>
    <p:extLst>
      <p:ext uri="{BB962C8B-B14F-4D97-AF65-F5344CB8AC3E}">
        <p14:creationId xmlns:p14="http://schemas.microsoft.com/office/powerpoint/2010/main" val="26483718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61</a:t>
            </a:fld>
            <a:endParaRPr lang="el-GR" dirty="0">
              <a:solidFill>
                <a:prstClr val="black"/>
              </a:solidFill>
            </a:endParaRPr>
          </a:p>
        </p:txBody>
      </p:sp>
    </p:spTree>
    <p:extLst>
      <p:ext uri="{BB962C8B-B14F-4D97-AF65-F5344CB8AC3E}">
        <p14:creationId xmlns:p14="http://schemas.microsoft.com/office/powerpoint/2010/main" val="29461327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b="0"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68</a:t>
            </a:fld>
            <a:endParaRPr lang="el-GR" dirty="0">
              <a:solidFill>
                <a:prstClr val="black"/>
              </a:solidFill>
            </a:endParaRPr>
          </a:p>
        </p:txBody>
      </p:sp>
    </p:spTree>
    <p:extLst>
      <p:ext uri="{BB962C8B-B14F-4D97-AF65-F5344CB8AC3E}">
        <p14:creationId xmlns:p14="http://schemas.microsoft.com/office/powerpoint/2010/main" val="29818078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70</a:t>
            </a:fld>
            <a:endParaRPr lang="el-GR" dirty="0">
              <a:solidFill>
                <a:prstClr val="black"/>
              </a:solidFill>
            </a:endParaRPr>
          </a:p>
        </p:txBody>
      </p:sp>
    </p:spTree>
    <p:extLst>
      <p:ext uri="{BB962C8B-B14F-4D97-AF65-F5344CB8AC3E}">
        <p14:creationId xmlns:p14="http://schemas.microsoft.com/office/powerpoint/2010/main" val="10779154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73</a:t>
            </a:fld>
            <a:endParaRPr lang="el-GR" dirty="0">
              <a:solidFill>
                <a:prstClr val="black"/>
              </a:solidFill>
            </a:endParaRPr>
          </a:p>
        </p:txBody>
      </p:sp>
    </p:spTree>
    <p:extLst>
      <p:ext uri="{BB962C8B-B14F-4D97-AF65-F5344CB8AC3E}">
        <p14:creationId xmlns:p14="http://schemas.microsoft.com/office/powerpoint/2010/main" val="26660715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74</a:t>
            </a:fld>
            <a:endParaRPr lang="el-GR" dirty="0">
              <a:solidFill>
                <a:prstClr val="black"/>
              </a:solidFill>
            </a:endParaRPr>
          </a:p>
        </p:txBody>
      </p:sp>
    </p:spTree>
    <p:extLst>
      <p:ext uri="{BB962C8B-B14F-4D97-AF65-F5344CB8AC3E}">
        <p14:creationId xmlns:p14="http://schemas.microsoft.com/office/powerpoint/2010/main" val="4210721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3</a:t>
            </a:fld>
            <a:endParaRPr lang="el-GR" dirty="0">
              <a:solidFill>
                <a:prstClr val="black"/>
              </a:solidFill>
            </a:endParaRPr>
          </a:p>
        </p:txBody>
      </p:sp>
    </p:spTree>
    <p:extLst>
      <p:ext uri="{BB962C8B-B14F-4D97-AF65-F5344CB8AC3E}">
        <p14:creationId xmlns:p14="http://schemas.microsoft.com/office/powerpoint/2010/main" val="35563712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smtClean="0"/>
              <a:t>https://www.youtube.com/watch?v=0kT5cUwSnAo</a:t>
            </a:r>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75</a:t>
            </a:fld>
            <a:endParaRPr lang="el-GR" dirty="0">
              <a:solidFill>
                <a:prstClr val="black"/>
              </a:solidFill>
            </a:endParaRPr>
          </a:p>
        </p:txBody>
      </p:sp>
    </p:spTree>
    <p:extLst>
      <p:ext uri="{BB962C8B-B14F-4D97-AF65-F5344CB8AC3E}">
        <p14:creationId xmlns:p14="http://schemas.microsoft.com/office/powerpoint/2010/main" val="31775412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79</a:t>
            </a:fld>
            <a:endParaRPr lang="el-GR" dirty="0">
              <a:solidFill>
                <a:prstClr val="black"/>
              </a:solidFill>
            </a:endParaRPr>
          </a:p>
        </p:txBody>
      </p:sp>
    </p:spTree>
    <p:extLst>
      <p:ext uri="{BB962C8B-B14F-4D97-AF65-F5344CB8AC3E}">
        <p14:creationId xmlns:p14="http://schemas.microsoft.com/office/powerpoint/2010/main" val="31799708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81</a:t>
            </a:fld>
            <a:endParaRPr lang="el-GR" dirty="0">
              <a:solidFill>
                <a:prstClr val="black"/>
              </a:solidFill>
            </a:endParaRPr>
          </a:p>
        </p:txBody>
      </p:sp>
    </p:spTree>
    <p:extLst>
      <p:ext uri="{BB962C8B-B14F-4D97-AF65-F5344CB8AC3E}">
        <p14:creationId xmlns:p14="http://schemas.microsoft.com/office/powerpoint/2010/main" val="13404106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82</a:t>
            </a:fld>
            <a:endParaRPr lang="el-GR" dirty="0">
              <a:solidFill>
                <a:prstClr val="black"/>
              </a:solidFill>
            </a:endParaRPr>
          </a:p>
        </p:txBody>
      </p:sp>
    </p:spTree>
    <p:extLst>
      <p:ext uri="{BB962C8B-B14F-4D97-AF65-F5344CB8AC3E}">
        <p14:creationId xmlns:p14="http://schemas.microsoft.com/office/powerpoint/2010/main" val="2251650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83</a:t>
            </a:fld>
            <a:endParaRPr lang="el-GR" dirty="0">
              <a:solidFill>
                <a:prstClr val="black"/>
              </a:solidFill>
            </a:endParaRPr>
          </a:p>
        </p:txBody>
      </p:sp>
    </p:spTree>
    <p:extLst>
      <p:ext uri="{BB962C8B-B14F-4D97-AF65-F5344CB8AC3E}">
        <p14:creationId xmlns:p14="http://schemas.microsoft.com/office/powerpoint/2010/main" val="6254049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91</a:t>
            </a:fld>
            <a:endParaRPr lang="el-GR" dirty="0">
              <a:solidFill>
                <a:prstClr val="black"/>
              </a:solidFill>
            </a:endParaRPr>
          </a:p>
        </p:txBody>
      </p:sp>
    </p:spTree>
    <p:extLst>
      <p:ext uri="{BB962C8B-B14F-4D97-AF65-F5344CB8AC3E}">
        <p14:creationId xmlns:p14="http://schemas.microsoft.com/office/powerpoint/2010/main" val="15204267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92</a:t>
            </a:fld>
            <a:endParaRPr lang="el-GR" dirty="0">
              <a:solidFill>
                <a:prstClr val="black"/>
              </a:solidFill>
            </a:endParaRPr>
          </a:p>
        </p:txBody>
      </p:sp>
    </p:spTree>
    <p:extLst>
      <p:ext uri="{BB962C8B-B14F-4D97-AF65-F5344CB8AC3E}">
        <p14:creationId xmlns:p14="http://schemas.microsoft.com/office/powerpoint/2010/main" val="168676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96</a:t>
            </a:fld>
            <a:endParaRPr lang="el-GR" dirty="0">
              <a:solidFill>
                <a:prstClr val="black"/>
              </a:solidFill>
            </a:endParaRPr>
          </a:p>
        </p:txBody>
      </p:sp>
    </p:spTree>
    <p:extLst>
      <p:ext uri="{BB962C8B-B14F-4D97-AF65-F5344CB8AC3E}">
        <p14:creationId xmlns:p14="http://schemas.microsoft.com/office/powerpoint/2010/main" val="11097874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smtClean="0"/>
              <a:t>Να ξαναδούμε τα </a:t>
            </a:r>
            <a:r>
              <a:rPr lang="el-GR" smtClean="0"/>
              <a:t>βίντεο </a:t>
            </a:r>
            <a:endParaRPr lang="el-GR"/>
          </a:p>
        </p:txBody>
      </p:sp>
      <p:sp>
        <p:nvSpPr>
          <p:cNvPr id="4" name="Slide Number Placeholder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99</a:t>
            </a:fld>
            <a:endParaRPr lang="el-GR" dirty="0">
              <a:solidFill>
                <a:prstClr val="black"/>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100</a:t>
            </a:fld>
            <a:endParaRPr lang="el-GR" dirty="0"/>
          </a:p>
        </p:txBody>
      </p:sp>
    </p:spTree>
    <p:extLst>
      <p:ext uri="{BB962C8B-B14F-4D97-AF65-F5344CB8AC3E}">
        <p14:creationId xmlns:p14="http://schemas.microsoft.com/office/powerpoint/2010/main" val="301794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6</a:t>
            </a:fld>
            <a:endParaRPr lang="el-GR" dirty="0">
              <a:solidFill>
                <a:prstClr val="black"/>
              </a:solidFill>
            </a:endParaRPr>
          </a:p>
        </p:txBody>
      </p:sp>
    </p:spTree>
    <p:extLst>
      <p:ext uri="{BB962C8B-B14F-4D97-AF65-F5344CB8AC3E}">
        <p14:creationId xmlns:p14="http://schemas.microsoft.com/office/powerpoint/2010/main" val="28502924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t>101</a:t>
            </a:fld>
            <a:endParaRPr lang="el-GR" dirty="0"/>
          </a:p>
        </p:txBody>
      </p:sp>
    </p:spTree>
    <p:extLst>
      <p:ext uri="{BB962C8B-B14F-4D97-AF65-F5344CB8AC3E}">
        <p14:creationId xmlns:p14="http://schemas.microsoft.com/office/powerpoint/2010/main" val="27497211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t>102</a:t>
            </a:fld>
            <a:endParaRPr lang="el-GR" dirty="0"/>
          </a:p>
        </p:txBody>
      </p:sp>
    </p:spTree>
    <p:extLst>
      <p:ext uri="{BB962C8B-B14F-4D97-AF65-F5344CB8AC3E}">
        <p14:creationId xmlns:p14="http://schemas.microsoft.com/office/powerpoint/2010/main" val="15375097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103</a:t>
            </a:fld>
            <a:endParaRPr lang="el-GR" dirty="0">
              <a:solidFill>
                <a:prstClr val="black"/>
              </a:solidFill>
            </a:endParaRPr>
          </a:p>
        </p:txBody>
      </p:sp>
    </p:spTree>
    <p:extLst>
      <p:ext uri="{BB962C8B-B14F-4D97-AF65-F5344CB8AC3E}">
        <p14:creationId xmlns:p14="http://schemas.microsoft.com/office/powerpoint/2010/main" val="33101659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t>105</a:t>
            </a:fld>
            <a:endParaRPr lang="el-GR" dirty="0"/>
          </a:p>
        </p:txBody>
      </p:sp>
    </p:spTree>
    <p:extLst>
      <p:ext uri="{BB962C8B-B14F-4D97-AF65-F5344CB8AC3E}">
        <p14:creationId xmlns:p14="http://schemas.microsoft.com/office/powerpoint/2010/main" val="40753707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106</a:t>
            </a:fld>
            <a:endParaRPr lang="el-GR" dirty="0">
              <a:solidFill>
                <a:prstClr val="black"/>
              </a:solidFill>
            </a:endParaRPr>
          </a:p>
        </p:txBody>
      </p:sp>
    </p:spTree>
    <p:extLst>
      <p:ext uri="{BB962C8B-B14F-4D97-AF65-F5344CB8AC3E}">
        <p14:creationId xmlns:p14="http://schemas.microsoft.com/office/powerpoint/2010/main" val="214512316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107</a:t>
            </a:fld>
            <a:endParaRPr lang="el-GR" dirty="0"/>
          </a:p>
        </p:txBody>
      </p:sp>
    </p:spTree>
    <p:extLst>
      <p:ext uri="{BB962C8B-B14F-4D97-AF65-F5344CB8AC3E}">
        <p14:creationId xmlns:p14="http://schemas.microsoft.com/office/powerpoint/2010/main" val="2445984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8</a:t>
            </a:fld>
            <a:endParaRPr lang="el-GR" dirty="0">
              <a:solidFill>
                <a:prstClr val="black"/>
              </a:solidFill>
            </a:endParaRPr>
          </a:p>
        </p:txBody>
      </p:sp>
    </p:spTree>
    <p:extLst>
      <p:ext uri="{BB962C8B-B14F-4D97-AF65-F5344CB8AC3E}">
        <p14:creationId xmlns:p14="http://schemas.microsoft.com/office/powerpoint/2010/main" val="6570146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9</a:t>
            </a:fld>
            <a:endParaRPr lang="el-GR" dirty="0">
              <a:solidFill>
                <a:prstClr val="black"/>
              </a:solidFill>
            </a:endParaRPr>
          </a:p>
        </p:txBody>
      </p:sp>
    </p:spTree>
    <p:extLst>
      <p:ext uri="{BB962C8B-B14F-4D97-AF65-F5344CB8AC3E}">
        <p14:creationId xmlns:p14="http://schemas.microsoft.com/office/powerpoint/2010/main" val="6570146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10</a:t>
            </a:fld>
            <a:endParaRPr lang="el-GR" dirty="0">
              <a:solidFill>
                <a:prstClr val="black"/>
              </a:solidFill>
            </a:endParaRPr>
          </a:p>
        </p:txBody>
      </p:sp>
    </p:spTree>
    <p:extLst>
      <p:ext uri="{BB962C8B-B14F-4D97-AF65-F5344CB8AC3E}">
        <p14:creationId xmlns:p14="http://schemas.microsoft.com/office/powerpoint/2010/main" val="36148915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13</a:t>
            </a:fld>
            <a:endParaRPr lang="el-GR" dirty="0">
              <a:solidFill>
                <a:prstClr val="black"/>
              </a:solidFill>
            </a:endParaRPr>
          </a:p>
        </p:txBody>
      </p:sp>
    </p:spTree>
    <p:extLst>
      <p:ext uri="{BB962C8B-B14F-4D97-AF65-F5344CB8AC3E}">
        <p14:creationId xmlns:p14="http://schemas.microsoft.com/office/powerpoint/2010/main" val="38116237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n-US" smtClean="0"/>
              <a:t>Click to edit Master title style</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159923134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412362244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n-US" smtClean="0"/>
              <a:t>Click to edit Master title style</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29683483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40854995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smtClean="0"/>
              <a:t>Click to edit Master title style</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25574014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400760924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pPr>
              <a:defRPr/>
            </a:pPr>
            <a:endParaRPr lang="el-GR"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l-GR"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91514694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n-US" smtClean="0"/>
              <a:t>Click to edit Master title style</a:t>
            </a:r>
            <a:endParaRPr lang="el-GR" dirty="0"/>
          </a:p>
        </p:txBody>
      </p:sp>
      <p:sp>
        <p:nvSpPr>
          <p:cNvPr id="3" name="Date Placeholder 2"/>
          <p:cNvSpPr>
            <a:spLocks noGrp="1"/>
          </p:cNvSpPr>
          <p:nvPr>
            <p:ph type="dt" sz="half" idx="10"/>
          </p:nvPr>
        </p:nvSpPr>
        <p:spPr/>
        <p:txBody>
          <a:bodyPr/>
          <a:lstStyle/>
          <a:p>
            <a:pPr>
              <a:defRPr/>
            </a:pPr>
            <a:endParaRPr lang="el-GR"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l-GR"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92902999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419944302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l-GR"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949651625"/>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7310128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4A82"/>
                </a:solidFill>
              </a:defRPr>
            </a:lvl1pPr>
          </a:lstStyle>
          <a:p>
            <a:r>
              <a:rPr lang="en-US" dirty="0" smtClean="0"/>
              <a:t>Click to edit Master title style</a:t>
            </a:r>
            <a:endParaRPr lang="el-GR" dirty="0"/>
          </a:p>
        </p:txBody>
      </p:sp>
      <p:sp>
        <p:nvSpPr>
          <p:cNvPr id="3" name="Content Placeholder 2"/>
          <p:cNvSpPr>
            <a:spLocks noGrp="1"/>
          </p:cNvSpPr>
          <p:nvPr>
            <p:ph idx="1"/>
          </p:nvPr>
        </p:nvSpPr>
        <p:spPr/>
        <p:txBody>
          <a:bodyPr>
            <a:normAutofit/>
          </a:bodyPr>
          <a:lstStyle>
            <a:lvl1pPr>
              <a:lnSpc>
                <a:spcPct val="110000"/>
              </a:lnSpc>
              <a:spcBef>
                <a:spcPts val="1200"/>
              </a:spcBef>
              <a:defRPr sz="2200"/>
            </a:lvl1pPr>
            <a:lvl2pPr marL="742950" indent="-285750">
              <a:lnSpc>
                <a:spcPct val="110000"/>
              </a:lnSpc>
              <a:spcBef>
                <a:spcPts val="1200"/>
              </a:spcBef>
              <a:buFont typeface="Courier New" panose="02070309020205020404" pitchFamily="49" charset="0"/>
              <a:buChar char="o"/>
              <a:defRPr sz="2200"/>
            </a:lvl2pPr>
            <a:lvl3pPr marL="1143000" indent="-228600">
              <a:lnSpc>
                <a:spcPct val="110000"/>
              </a:lnSpc>
              <a:spcBef>
                <a:spcPts val="1200"/>
              </a:spcBef>
              <a:buFont typeface="Calibri" panose="020F0502020204030204" pitchFamily="34" charset="0"/>
              <a:buChar char="−"/>
              <a:defRPr sz="2200"/>
            </a:lvl3pPr>
            <a:lvl4pPr>
              <a:lnSpc>
                <a:spcPct val="110000"/>
              </a:lnSpc>
              <a:spcBef>
                <a:spcPts val="1200"/>
              </a:spcBef>
              <a:defRPr sz="2200"/>
            </a:lvl4pPr>
            <a:lvl5pPr>
              <a:lnSpc>
                <a:spcPct val="110000"/>
              </a:lnSpc>
              <a:spcBef>
                <a:spcPts val="1200"/>
              </a:spcBef>
              <a:defRPr sz="2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l-GR" dirty="0"/>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204641609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15539117"/>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n-US" smtClean="0"/>
              <a:t>Click to edit Master title style</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536113717"/>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4A82"/>
                </a:solidFill>
              </a:defRPr>
            </a:lvl1pPr>
          </a:lstStyle>
          <a:p>
            <a:r>
              <a:rPr lang="en-US" dirty="0" smtClean="0"/>
              <a:t>Click to edit Master title style</a:t>
            </a:r>
            <a:endParaRPr lang="el-GR" dirty="0"/>
          </a:p>
        </p:txBody>
      </p:sp>
      <p:sp>
        <p:nvSpPr>
          <p:cNvPr id="3" name="Content Placeholder 2"/>
          <p:cNvSpPr>
            <a:spLocks noGrp="1"/>
          </p:cNvSpPr>
          <p:nvPr>
            <p:ph idx="1"/>
          </p:nvPr>
        </p:nvSpPr>
        <p:spPr/>
        <p:txBody>
          <a:bodyPr/>
          <a:lstStyle>
            <a:lvl1pPr>
              <a:spcBef>
                <a:spcPts val="1200"/>
              </a:spcBef>
              <a:defRPr sz="2400"/>
            </a:lvl1pPr>
            <a:lvl2pPr marL="742950" indent="-285750">
              <a:buFont typeface="Courier New" panose="02070309020205020404" pitchFamily="49" charset="0"/>
              <a:buChar char="o"/>
              <a:defRPr sz="2200"/>
            </a:lvl2pPr>
            <a:lvl3pPr marL="1143000" indent="-228600">
              <a:buFont typeface="Calibri" panose="020F0502020204030204" pitchFamily="34" charset="0"/>
              <a:buChar char="−"/>
              <a:defRPr sz="20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l-GR" dirty="0"/>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898664061"/>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smtClean="0"/>
              <a:t>Click to edit Master title style</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053236705"/>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484655058"/>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pPr>
              <a:defRPr/>
            </a:pPr>
            <a:endParaRPr lang="el-GR"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l-GR"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614592268"/>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n-US" smtClean="0"/>
              <a:t>Click to edit Master title style</a:t>
            </a:r>
            <a:endParaRPr lang="el-GR" dirty="0"/>
          </a:p>
        </p:txBody>
      </p:sp>
      <p:sp>
        <p:nvSpPr>
          <p:cNvPr id="3" name="Date Placeholder 2"/>
          <p:cNvSpPr>
            <a:spLocks noGrp="1"/>
          </p:cNvSpPr>
          <p:nvPr>
            <p:ph type="dt" sz="half" idx="10"/>
          </p:nvPr>
        </p:nvSpPr>
        <p:spPr/>
        <p:txBody>
          <a:bodyPr/>
          <a:lstStyle/>
          <a:p>
            <a:pPr>
              <a:defRPr/>
            </a:pPr>
            <a:endParaRPr lang="el-GR"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l-GR"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469583240"/>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414132330"/>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l-GR"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430034927"/>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56653254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smtClean="0"/>
              <a:t>Click to edit Master title style</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645361003"/>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18927186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5" name="Date Placeholder 4"/>
          <p:cNvSpPr>
            <a:spLocks noGrp="1"/>
          </p:cNvSpPr>
          <p:nvPr>
            <p:ph type="dt" sz="half" idx="10"/>
          </p:nvPr>
        </p:nvSpPr>
        <p:spPr/>
        <p:txBody>
          <a:bodyPr/>
          <a:lstStyle/>
          <a:p>
            <a:pPr>
              <a:defRPr/>
            </a:pPr>
            <a:endParaRPr lang="el-GR" dirty="0"/>
          </a:p>
        </p:txBody>
      </p:sp>
      <p:sp>
        <p:nvSpPr>
          <p:cNvPr id="6" name="Footer Placeholder 5"/>
          <p:cNvSpPr>
            <a:spLocks noGrp="1"/>
          </p:cNvSpPr>
          <p:nvPr>
            <p:ph type="ftr" sz="quarter" idx="11"/>
          </p:nvPr>
        </p:nvSpPr>
        <p:spPr/>
        <p:txBody>
          <a:bodyPr/>
          <a:lstStyle/>
          <a:p>
            <a:pPr>
              <a:defRPr/>
            </a:pPr>
            <a:endParaRPr lang="el-GR" dirty="0"/>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413840259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pPr>
              <a:defRPr/>
            </a:pPr>
            <a:endParaRPr lang="el-GR" dirty="0"/>
          </a:p>
        </p:txBody>
      </p:sp>
      <p:sp>
        <p:nvSpPr>
          <p:cNvPr id="8" name="Footer Placeholder 7"/>
          <p:cNvSpPr>
            <a:spLocks noGrp="1"/>
          </p:cNvSpPr>
          <p:nvPr>
            <p:ph type="ftr" sz="quarter" idx="11"/>
          </p:nvPr>
        </p:nvSpPr>
        <p:spPr/>
        <p:txBody>
          <a:bodyPr/>
          <a:lstStyle/>
          <a:p>
            <a:pPr>
              <a:defRPr/>
            </a:pPr>
            <a:endParaRPr lang="el-GR" dirty="0"/>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384734539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n-US" smtClean="0"/>
              <a:t>Click to edit Master title style</a:t>
            </a:r>
            <a:endParaRPr lang="el-GR" dirty="0"/>
          </a:p>
        </p:txBody>
      </p:sp>
      <p:sp>
        <p:nvSpPr>
          <p:cNvPr id="3" name="Date Placeholder 2"/>
          <p:cNvSpPr>
            <a:spLocks noGrp="1"/>
          </p:cNvSpPr>
          <p:nvPr>
            <p:ph type="dt" sz="half" idx="10"/>
          </p:nvPr>
        </p:nvSpPr>
        <p:spPr/>
        <p:txBody>
          <a:bodyPr/>
          <a:lstStyle/>
          <a:p>
            <a:pPr>
              <a:defRPr/>
            </a:pPr>
            <a:endParaRPr lang="el-GR" dirty="0"/>
          </a:p>
        </p:txBody>
      </p:sp>
      <p:sp>
        <p:nvSpPr>
          <p:cNvPr id="4" name="Footer Placeholder 3"/>
          <p:cNvSpPr>
            <a:spLocks noGrp="1"/>
          </p:cNvSpPr>
          <p:nvPr>
            <p:ph type="ftr" sz="quarter" idx="11"/>
          </p:nvPr>
        </p:nvSpPr>
        <p:spPr/>
        <p:txBody>
          <a:bodyPr/>
          <a:lstStyle/>
          <a:p>
            <a:pPr>
              <a:defRPr/>
            </a:pPr>
            <a:endParaRPr lang="el-GR" dirty="0"/>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386136804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dirty="0"/>
          </a:p>
        </p:txBody>
      </p:sp>
      <p:sp>
        <p:nvSpPr>
          <p:cNvPr id="6" name="Footer Placeholder 5"/>
          <p:cNvSpPr>
            <a:spLocks noGrp="1"/>
          </p:cNvSpPr>
          <p:nvPr>
            <p:ph type="ftr" sz="quarter" idx="11"/>
          </p:nvPr>
        </p:nvSpPr>
        <p:spPr/>
        <p:txBody>
          <a:bodyPr/>
          <a:lstStyle/>
          <a:p>
            <a:pPr>
              <a:defRPr/>
            </a:pPr>
            <a:endParaRPr lang="el-GR" dirty="0"/>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282713410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l-GR"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dirty="0"/>
          </a:p>
        </p:txBody>
      </p:sp>
      <p:sp>
        <p:nvSpPr>
          <p:cNvPr id="6" name="Footer Placeholder 5"/>
          <p:cNvSpPr>
            <a:spLocks noGrp="1"/>
          </p:cNvSpPr>
          <p:nvPr>
            <p:ph type="ftr" sz="quarter" idx="11"/>
          </p:nvPr>
        </p:nvSpPr>
        <p:spPr/>
        <p:txBody>
          <a:bodyPr/>
          <a:lstStyle/>
          <a:p>
            <a:pPr>
              <a:defRPr/>
            </a:pPr>
            <a:endParaRPr lang="el-GR" dirty="0"/>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180207663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376796944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3.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284697249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2" r:id="rId7"/>
    <p:sldLayoutId id="2147483693" r:id="rId8"/>
    <p:sldLayoutId id="2147483694" r:id="rId9"/>
    <p:sldLayoutId id="2147483695" r:id="rId10"/>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33553882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Lst>
  <p:timing>
    <p:tnLst>
      <p:par>
        <p:cTn id="1" dur="indefinite" restart="never" nodeType="tmRoot"/>
      </p:par>
    </p:tnLst>
  </p:timing>
  <p:hf sldNum="0"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051253085"/>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creativecommons.org/licenses/by/3.0/" TargetMode="External"/><Relationship Id="rId5" Type="http://schemas.openxmlformats.org/officeDocument/2006/relationships/hyperlink" Target="http://cnx.org/contents/4770f844-6eb0-40bf-96c1-888459ce5219@4/Anatomy_of_Selected_Synovial_J" TargetMode="External"/><Relationship Id="rId4" Type="http://schemas.openxmlformats.org/officeDocument/2006/relationships/image" Target="../media/image14.jpeg"/></Relationships>
</file>

<file path=ppt/slides/_rels/slide100.xml.rels><?xml version="1.0" encoding="UTF-8" standalone="yes"?>
<Relationships xmlns="http://schemas.openxmlformats.org/package/2006/relationships"><Relationship Id="rId3" Type="http://schemas.openxmlformats.org/officeDocument/2006/relationships/hyperlink" Target="https://www.youtube.com/watch?v=3l3-5Ij3JZ8"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0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hyperlink" Target="https://ocp.teiath.gr/modules/document/document.php?course=STEF100"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52.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2.xml"/></Relationships>
</file>

<file path=ppt/slides/_rels/slide10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creativecommons.org/licenses/by/3.0/" TargetMode="External"/><Relationship Id="rId4" Type="http://schemas.openxmlformats.org/officeDocument/2006/relationships/hyperlink" Target="http://cnx.org/contents/4770f844-6eb0-40bf-96c1-888459ce5219@4/Anatomy_of_Selected_Synovial_J"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creativecommons.org/licenses/by/3.0/" TargetMode="External"/><Relationship Id="rId4" Type="http://schemas.openxmlformats.org/officeDocument/2006/relationships/hyperlink" Target="http://cnx.org/contents/4770f844-6eb0-40bf-96c1-888459ce5219@4/Anatomy_of_Selected_Synovial_J"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commons.wikimedia.org/wiki/User:LadyofHats" TargetMode="External"/><Relationship Id="rId4" Type="http://schemas.openxmlformats.org/officeDocument/2006/relationships/hyperlink" Target="http://commons.wikimedia.org/wiki/File:Human_arm_bones_diagram.sv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www.jamesdisabilitylaw.com/arthritis-joint-damage.htm"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tags" Target="../tags/tag2.xml"/><Relationship Id="rId7" Type="http://schemas.openxmlformats.org/officeDocument/2006/relationships/image" Target="../media/image18.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hyperlink" Target="https://www.youtube.com/watch?v=qIa_f9OJk1Y" TargetMode="External"/><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hyperlink" Target="http://creativecommons.org/licenses/by/3.0/" TargetMode="External"/><Relationship Id="rId4" Type="http://schemas.openxmlformats.org/officeDocument/2006/relationships/hyperlink" Target="http://cnx.org/contents/1d8b188e-49a6-445b-9f5c-0ac6e52c3286@5/Bones_of_the_Upper_Limb"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http://commons.wikimedia.org/wiki/File:Gray208.png" TargetMode="External"/><Relationship Id="rId3" Type="http://schemas.openxmlformats.org/officeDocument/2006/relationships/image" Target="../media/image6.png"/><Relationship Id="rId7" Type="http://schemas.openxmlformats.org/officeDocument/2006/relationships/hyperlink" Target="http://creativecommons.org/licenses/by-sa/3.0/deed.en"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commons.wikimedia.org/wiki/User:Was_a_bee" TargetMode="External"/><Relationship Id="rId5" Type="http://schemas.openxmlformats.org/officeDocument/2006/relationships/hyperlink" Target="http://commons.wikimedia.org/wiki/File:Human_left_humerus_-_anterior_view_-_muscles.svg" TargetMode="External"/><Relationship Id="rId4" Type="http://schemas.openxmlformats.org/officeDocument/2006/relationships/image" Target="../media/image7.png"/><Relationship Id="rId9" Type="http://schemas.openxmlformats.org/officeDocument/2006/relationships/hyperlink" Target="http://commons.wikimedia.org/wiki/User:Dodo"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hyperlink" Target="http://commons.wikimedia.org/wiki/User:LadyofHats" TargetMode="External"/><Relationship Id="rId4" Type="http://schemas.openxmlformats.org/officeDocument/2006/relationships/hyperlink" Target="http://commons.wikimedia.org/wiki/File:Human_arm_bones_diagram.svg"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hyperlink" Target="http://commons.wikimedia.org/wiki/User:Pngbot" TargetMode="External"/><Relationship Id="rId4" Type="http://schemas.openxmlformats.org/officeDocument/2006/relationships/hyperlink" Target="http://commons.wikimedia.org/wiki/File:Gray333.png"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creativecommons.org/licenses/by-sa/3.0/deed.en" TargetMode="External"/><Relationship Id="rId5" Type="http://schemas.openxmlformats.org/officeDocument/2006/relationships/hyperlink" Target="http://commons.wikimedia.org/wiki/User:File_Upload_Bot_(Magnus_Manske)" TargetMode="External"/><Relationship Id="rId4" Type="http://schemas.openxmlformats.org/officeDocument/2006/relationships/hyperlink" Target="http://commons.wikimedia.org/wiki/File:RadiusUlna_(10819145494).jpg" TargetMode="External"/></Relationships>
</file>

<file path=ppt/slides/_rels/slide40.xml.rels><?xml version="1.0" encoding="UTF-8" standalone="yes"?>
<Relationships xmlns="http://schemas.openxmlformats.org/package/2006/relationships"><Relationship Id="rId8" Type="http://schemas.openxmlformats.org/officeDocument/2006/relationships/hyperlink" Target="http://commons.wikimedia.org/wiki/User:File_Upload_Bot_(Magnus_Manske)" TargetMode="External"/><Relationship Id="rId3" Type="http://schemas.openxmlformats.org/officeDocument/2006/relationships/image" Target="../media/image23.jpeg"/><Relationship Id="rId7" Type="http://schemas.openxmlformats.org/officeDocument/2006/relationships/hyperlink" Target="http://commons.wikimedia.org/wiki/File:RadiusUlna_(10819145494).jpg"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commons.wikimedia.org/wiki/User:Dodo" TargetMode="External"/><Relationship Id="rId5" Type="http://schemas.openxmlformats.org/officeDocument/2006/relationships/hyperlink" Target="http://commons.wikimedia.org/wiki/File:Gray213.png" TargetMode="External"/><Relationship Id="rId4" Type="http://schemas.openxmlformats.org/officeDocument/2006/relationships/image" Target="../media/image24.png"/><Relationship Id="rId9" Type="http://schemas.openxmlformats.org/officeDocument/2006/relationships/hyperlink" Target="http://creativecommons.org/licenses/by-sa/3.0/deed.en"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hyperlink" Target="http://commons.wikimedia.org/w/index.php?title=User:Elatmani_s&amp;action=edit&amp;redlink=1" TargetMode="External"/><Relationship Id="rId3" Type="http://schemas.openxmlformats.org/officeDocument/2006/relationships/image" Target="../media/image25.png"/><Relationship Id="rId7" Type="http://schemas.openxmlformats.org/officeDocument/2006/relationships/hyperlink" Target="http://commons.wikimedia.org/wiki/File:Anatomy_TFCC_2.jpg"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commons.wikimedia.org/wiki/User:Pngbot" TargetMode="External"/><Relationship Id="rId5" Type="http://schemas.openxmlformats.org/officeDocument/2006/relationships/hyperlink" Target="http://commons.wikimedia.org/wiki/File:Gray336.png" TargetMode="External"/><Relationship Id="rId4" Type="http://schemas.openxmlformats.org/officeDocument/2006/relationships/image" Target="../media/image26.jpeg"/><Relationship Id="rId9" Type="http://schemas.openxmlformats.org/officeDocument/2006/relationships/hyperlink" Target="http://creativecommons.org/licenses/by-sa/3.0/deed.en"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tags" Target="../tags/tag3.xml"/><Relationship Id="rId7" Type="http://schemas.openxmlformats.org/officeDocument/2006/relationships/image" Target="../media/image28.png"/><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hyperlink" Target="https://www.youtube.com/watch?v=DsjFkk6Nuzo" TargetMode="External"/><Relationship Id="rId5" Type="http://schemas.openxmlformats.org/officeDocument/2006/relationships/notesSlide" Target="../notesSlides/notesSlide26.xml"/><Relationship Id="rId4"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creativecommons.org/licenses/by-sa/3.0/deed.en" TargetMode="External"/><Relationship Id="rId5" Type="http://schemas.openxmlformats.org/officeDocument/2006/relationships/hyperlink" Target="http://commons.wikimedia.org/w/index.php?title=User:Elatmani_s&amp;action=edit&amp;redlink=1" TargetMode="External"/><Relationship Id="rId4" Type="http://schemas.openxmlformats.org/officeDocument/2006/relationships/hyperlink" Target="http://commons.wikimedia.org/wiki/File:Rul's_by_pro-_and_supination.jpg" TargetMode="Externa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flickr.com/photos/sportex/5862920486/" TargetMode="External"/><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hyperlink" Target="https://creativecommons.org/licenses/by-nd/2.0/" TargetMode="External"/><Relationship Id="rId4" Type="http://schemas.openxmlformats.org/officeDocument/2006/relationships/hyperlink" Target="https://www.flickr.com/photos/sportex/"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tags" Target="../tags/tag4.xml"/><Relationship Id="rId7" Type="http://schemas.openxmlformats.org/officeDocument/2006/relationships/image" Target="../media/image33.png"/><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hyperlink" Target="https://www.youtube.com/watch?v=_eeu7AsljDc" TargetMode="External"/><Relationship Id="rId5" Type="http://schemas.openxmlformats.org/officeDocument/2006/relationships/notesSlide" Target="../notesSlides/notesSlide30.xml"/><Relationship Id="rId4"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http://creativecommons.org/licenses/by-sa/3.0/" TargetMode="External"/><Relationship Id="rId5" Type="http://schemas.openxmlformats.org/officeDocument/2006/relationships/hyperlink" Target="http://commons.wikimedia.org/wiki/User:CFCF" TargetMode="External"/><Relationship Id="rId4" Type="http://schemas.openxmlformats.org/officeDocument/2006/relationships/hyperlink" Target="http://en.wikipedia.org/wiki/Anatomical_terminology"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hyperlink" Target="http://creativecommons.org/licenses/by-sa/3.0/" TargetMode="External"/><Relationship Id="rId5" Type="http://schemas.openxmlformats.org/officeDocument/2006/relationships/hyperlink" Target="http://commons.wikimedia.org/wiki/User:CFCF" TargetMode="External"/><Relationship Id="rId4" Type="http://schemas.openxmlformats.org/officeDocument/2006/relationships/hyperlink" Target="http://en.wikipedia.org/wiki/Anatomical_terminology"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hyperlink" Target="https://nervesurgery.wustl.edu/ev/armandelbow/radial/Pages/Brachioradialis.aspx"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https://sarassage.wordpress.com/2012/05/30/pronator-teres/"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www.pt.ntu.edu.tw/hmchai/Kines04/KINupper/Elbow.htm" TargetMode="External"/><Relationship Id="rId5" Type="http://schemas.openxmlformats.org/officeDocument/2006/relationships/hyperlink" Target="http://www.titaniumgeek.com/olecranon-fracture-injury/elbow-fracture-physiotherapy-day-1/" TargetMode="External"/><Relationship Id="rId4" Type="http://schemas.openxmlformats.org/officeDocument/2006/relationships/image" Target="../media/image11.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openxmlformats.org/officeDocument/2006/relationships/hyperlink" Target="https://creativecommons.org/licenses/by-sa/2.1/jp/deed.en" TargetMode="External"/><Relationship Id="rId3" Type="http://schemas.openxmlformats.org/officeDocument/2006/relationships/image" Target="../media/image43.png"/><Relationship Id="rId7" Type="http://schemas.openxmlformats.org/officeDocument/2006/relationships/hyperlink" Target="http://commons.wikimedia.org/wiki/User:Was_a_bee"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hyperlink" Target="http://commons.wikimedia.org/wiki/File:Triceps_brachii_muscle06.png" TargetMode="External"/><Relationship Id="rId5" Type="http://schemas.openxmlformats.org/officeDocument/2006/relationships/hyperlink" Target="http://www.rad.washington.edu/academics/academic-sections/msk/muscle-atlas/upper-body/anconeus" TargetMode="External"/><Relationship Id="rId4" Type="http://schemas.openxmlformats.org/officeDocument/2006/relationships/image" Target="../media/image44.jpe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s://www.youtube.com/watch?v=FfQt_EHnV1g"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titaniumgeek.com/olecranon-fracture-injury/elbow-fracture-physiotherapy-day-1/" TargetMode="External"/><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hyperlink" Target="https://haroldbechtol.wordpress.com/" TargetMode="External"/></Relationships>
</file>

<file path=ppt/slides/_rels/slide84.xml.rels><?xml version="1.0" encoding="UTF-8" standalone="yes"?>
<Relationships xmlns="http://schemas.openxmlformats.org/package/2006/relationships"><Relationship Id="rId3" Type="http://schemas.openxmlformats.org/officeDocument/2006/relationships/hyperlink" Target="https://www.youtube.com/watch?v=yhZ9ZX-Ht24"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creativecommons.org/licenses/by/3.0/" TargetMode="External"/><Relationship Id="rId4" Type="http://schemas.openxmlformats.org/officeDocument/2006/relationships/hyperlink" Target="http://cnx.org/contents/4770f844-6eb0-40bf-96c1-888459ce5219@4/Anatomy_of_Selected_Synovial_J" TargetMode="Externa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3568" y="1340768"/>
            <a:ext cx="7772400" cy="1470025"/>
          </a:xfrm>
        </p:spPr>
        <p:txBody>
          <a:bodyPr>
            <a:normAutofit/>
          </a:bodyPr>
          <a:lstStyle/>
          <a:p>
            <a:pPr lvl="1" algn="ctr"/>
            <a:r>
              <a:rPr lang="el-GR" sz="3600" b="1" dirty="0" smtClean="0">
                <a:solidFill>
                  <a:schemeClr val="tx1"/>
                </a:solidFill>
                <a:latin typeface="+mn-lt"/>
              </a:rPr>
              <a:t>Κινησιολογία Ι (Θ)</a:t>
            </a:r>
            <a:endParaRPr lang="el-GR" sz="3600" b="1" dirty="0">
              <a:solidFill>
                <a:schemeClr val="tx1"/>
              </a:solidFill>
              <a:latin typeface="+mn-lt"/>
            </a:endParaRPr>
          </a:p>
        </p:txBody>
      </p:sp>
      <p:sp>
        <p:nvSpPr>
          <p:cNvPr id="3" name="Υπότιτλος 2"/>
          <p:cNvSpPr>
            <a:spLocks noGrp="1"/>
          </p:cNvSpPr>
          <p:nvPr>
            <p:ph type="subTitle" idx="1"/>
          </p:nvPr>
        </p:nvSpPr>
        <p:spPr>
          <a:xfrm>
            <a:off x="0" y="3096543"/>
            <a:ext cx="9144000" cy="1752600"/>
          </a:xfrm>
        </p:spPr>
        <p:txBody>
          <a:bodyPr>
            <a:normAutofit/>
          </a:bodyPr>
          <a:lstStyle/>
          <a:p>
            <a:pPr>
              <a:spcBef>
                <a:spcPts val="0"/>
              </a:spcBef>
              <a:spcAft>
                <a:spcPts val="1800"/>
              </a:spcAft>
            </a:pPr>
            <a:r>
              <a:rPr lang="el-GR" sz="2600" b="1" dirty="0" smtClean="0"/>
              <a:t>Ενότητα </a:t>
            </a:r>
            <a:r>
              <a:rPr lang="el-GR" sz="2600" b="1" dirty="0"/>
              <a:t>4</a:t>
            </a:r>
            <a:r>
              <a:rPr lang="el-GR" sz="2600" dirty="0" smtClean="0"/>
              <a:t>:</a:t>
            </a:r>
            <a:r>
              <a:rPr lang="en-US" sz="2600" dirty="0" smtClean="0"/>
              <a:t> </a:t>
            </a:r>
            <a:r>
              <a:rPr lang="el-GR" sz="2600" dirty="0"/>
              <a:t>Αρθρώσεις </a:t>
            </a:r>
            <a:r>
              <a:rPr lang="el-GR" sz="2600" dirty="0" smtClean="0"/>
              <a:t>αγκώνα</a:t>
            </a:r>
            <a:r>
              <a:rPr lang="en-US" sz="2600" dirty="0" smtClean="0"/>
              <a:t> </a:t>
            </a:r>
            <a:r>
              <a:rPr lang="el-GR" sz="2600" dirty="0" smtClean="0"/>
              <a:t>και </a:t>
            </a:r>
            <a:r>
              <a:rPr lang="el-GR" sz="2600" dirty="0"/>
              <a:t>αντιβραχίου</a:t>
            </a:r>
            <a:endParaRPr lang="en-US" sz="2600" dirty="0" smtClean="0"/>
          </a:p>
          <a:p>
            <a:pPr>
              <a:spcBef>
                <a:spcPts val="0"/>
              </a:spcBef>
              <a:spcAft>
                <a:spcPts val="1200"/>
              </a:spcAft>
            </a:pPr>
            <a:r>
              <a:rPr lang="el-GR" sz="2200" dirty="0" smtClean="0"/>
              <a:t>Παλίνα </a:t>
            </a:r>
            <a:r>
              <a:rPr lang="el-GR" sz="2200" dirty="0"/>
              <a:t>Καρακασίδου, </a:t>
            </a:r>
            <a:r>
              <a:rPr lang="en-US" sz="2200" dirty="0"/>
              <a:t>PT, OMT, MManipTher, MSc, PhD</a:t>
            </a:r>
          </a:p>
          <a:p>
            <a:pPr>
              <a:spcBef>
                <a:spcPts val="0"/>
              </a:spcBef>
            </a:pPr>
            <a:r>
              <a:rPr lang="el-GR" sz="2200" dirty="0" smtClean="0"/>
              <a:t>Τμήμα Φυσικοθεραπείας</a:t>
            </a:r>
            <a:endParaRPr lang="el-GR" sz="2200" dirty="0"/>
          </a:p>
        </p:txBody>
      </p:sp>
      <p:pic>
        <p:nvPicPr>
          <p:cNvPr id="6" name="Picture 5" descr="Λογότυπο έργου Ανοικτών Ακαδημαϊκών Μαθημάτων" title="Λογότυπο έργου Ανοικτών Ακαδημαϊκών Μαθημάτων"/>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2318" y="476672"/>
            <a:ext cx="854197" cy="648072"/>
          </a:xfrm>
          <a:prstGeom prst="rect">
            <a:avLst/>
          </a:prstGeom>
        </p:spPr>
      </p:pic>
      <p:pic>
        <p:nvPicPr>
          <p:cNvPr id="1027" name="Picture 3" descr="Λογότυπο Τεχνολογικού Ιδρύματος Αθήνας" title="Λογότυπο Τεχνολογικού Ιδρύματος Αθήνας"/>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476673"/>
            <a:ext cx="682943" cy="69419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241425" y="631431"/>
            <a:ext cx="6661150" cy="338554"/>
          </a:xfrm>
          <a:prstGeom prst="rect">
            <a:avLst/>
          </a:prstGeom>
        </p:spPr>
        <p:txBody>
          <a:bodyPr>
            <a:spAutoFit/>
          </a:bodyPr>
          <a:lstStyle/>
          <a:p>
            <a:pPr algn="ctr"/>
            <a:r>
              <a:rPr lang="el-GR" sz="1600" dirty="0">
                <a:latin typeface="+mn-lt"/>
              </a:rPr>
              <a:t>Ανοικτά Ακαδημαϊκά </a:t>
            </a:r>
            <a:r>
              <a:rPr lang="el-GR" sz="1600" dirty="0" smtClean="0">
                <a:latin typeface="+mn-lt"/>
              </a:rPr>
              <a:t>Μαθήματα στο ΤΕΙ Αθήνας</a:t>
            </a:r>
            <a:endParaRPr lang="el-GR" sz="1600" dirty="0">
              <a:latin typeface="+mn-lt"/>
            </a:endParaRPr>
          </a:p>
        </p:txBody>
      </p:sp>
      <p:graphicFrame>
        <p:nvGraphicFramePr>
          <p:cNvPr id="4" name="Table 3"/>
          <p:cNvGraphicFramePr>
            <a:graphicFrameLocks noGrp="1"/>
          </p:cNvGraphicFramePr>
          <p:nvPr>
            <p:extLst>
              <p:ext uri="{D42A27DB-BD31-4B8C-83A1-F6EECF244321}">
                <p14:modId xmlns:p14="http://schemas.microsoft.com/office/powerpoint/2010/main" val="3688144402"/>
              </p:ext>
            </p:extLst>
          </p:nvPr>
        </p:nvGraphicFramePr>
        <p:xfrm>
          <a:off x="1759817" y="6087984"/>
          <a:ext cx="5695950" cy="792088"/>
        </p:xfrm>
        <a:graphic>
          <a:graphicData uri="http://schemas.openxmlformats.org/drawingml/2006/table">
            <a:tbl>
              <a:tblPr firstRow="1" firstCol="1" bandRow="1">
                <a:tableStyleId>{2D5ABB26-0587-4C30-8999-92F81FD0307C}</a:tableStyleId>
              </a:tblPr>
              <a:tblGrid>
                <a:gridCol w="2138838"/>
                <a:gridCol w="3557112"/>
              </a:tblGrid>
              <a:tr h="792088">
                <a:tc>
                  <a:txBody>
                    <a:bodyPr/>
                    <a:lstStyle/>
                    <a:p>
                      <a:pPr algn="just">
                        <a:lnSpc>
                          <a:spcPct val="115000"/>
                        </a:lnSpc>
                        <a:spcBef>
                          <a:spcPts val="0"/>
                        </a:spcBef>
                        <a:spcAft>
                          <a:spcPts val="0"/>
                        </a:spcAft>
                      </a:pPr>
                      <a:r>
                        <a:rPr lang="el-GR" sz="1000" dirty="0" smtClean="0">
                          <a:effectLst/>
                        </a:rPr>
                        <a:t>Το </a:t>
                      </a:r>
                      <a:r>
                        <a:rPr lang="el-GR" sz="1000" dirty="0">
                          <a:effectLst/>
                        </a:rPr>
                        <a:t>περιεχόμενο του μαθήματος διατίθεται με άδεια </a:t>
                      </a:r>
                      <a:r>
                        <a:rPr lang="en-US" sz="1000" dirty="0">
                          <a:effectLst/>
                        </a:rPr>
                        <a:t>Creative Commons </a:t>
                      </a:r>
                      <a:r>
                        <a:rPr lang="el-GR" sz="1000" dirty="0">
                          <a:effectLst/>
                        </a:rPr>
                        <a:t>εκτός και αν αναφέρεται διαφορετικά</a:t>
                      </a:r>
                      <a:endParaRPr lang="el-GR" sz="1100" dirty="0">
                        <a:effectLst/>
                        <a:latin typeface="Arial"/>
                        <a:ea typeface="Times New Roman"/>
                        <a:cs typeface="Times New Roman"/>
                      </a:endParaRPr>
                    </a:p>
                  </a:txBody>
                  <a:tcPr marL="68580" marR="68580" marT="0" marB="0"/>
                </a:tc>
                <a:tc>
                  <a:txBody>
                    <a:bodyPr/>
                    <a:lstStyle/>
                    <a:p>
                      <a:pPr marL="111125" algn="just">
                        <a:lnSpc>
                          <a:spcPct val="115000"/>
                        </a:lnSpc>
                        <a:spcAft>
                          <a:spcPts val="0"/>
                        </a:spcAft>
                      </a:pPr>
                      <a:r>
                        <a:rPr lang="el-GR" sz="1000" dirty="0" smtClean="0">
                          <a:effectLst/>
                        </a:rPr>
                        <a:t>Το </a:t>
                      </a:r>
                      <a:r>
                        <a:rPr lang="el-GR" sz="1000" dirty="0">
                          <a:effectLst/>
                        </a:rPr>
                        <a:t>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endParaRPr lang="el-GR" sz="1100" dirty="0">
                        <a:effectLst/>
                        <a:latin typeface="Arial"/>
                        <a:ea typeface="Times New Roman"/>
                        <a:cs typeface="Times New Roman"/>
                      </a:endParaRPr>
                    </a:p>
                  </a:txBody>
                  <a:tcPr marL="68580" marR="68580" marT="0" marB="0"/>
                </a:tc>
              </a:tr>
            </a:tbl>
          </a:graphicData>
        </a:graphic>
      </p:graphicFrame>
      <p:pic>
        <p:nvPicPr>
          <p:cNvPr id="12" name="Picture 11"/>
          <p:cNvPicPr/>
          <p:nvPr/>
        </p:nvPicPr>
        <p:blipFill>
          <a:blip r:embed="rId5">
            <a:extLst>
              <a:ext uri="{28A0092B-C50C-407E-A947-70E740481C1C}">
                <a14:useLocalDpi xmlns:a14="http://schemas.microsoft.com/office/drawing/2010/main" val="0"/>
              </a:ext>
            </a:extLst>
          </a:blip>
          <a:srcRect/>
          <a:stretch>
            <a:fillRect/>
          </a:stretch>
        </p:blipFill>
        <p:spPr bwMode="auto">
          <a:xfrm>
            <a:off x="1853792" y="5367126"/>
            <a:ext cx="1971675" cy="702000"/>
          </a:xfrm>
          <a:prstGeom prst="rect">
            <a:avLst/>
          </a:prstGeom>
          <a:noFill/>
        </p:spPr>
      </p:pic>
      <p:pic>
        <p:nvPicPr>
          <p:cNvPr id="1026" name="Picture 2" descr="C:\Users\alex\Desktop\logo.png"/>
          <p:cNvPicPr>
            <a:picLocks noChangeAspect="1" noChangeArrowheads="1"/>
          </p:cNvPicPr>
          <p:nvPr/>
        </p:nvPicPr>
        <p:blipFill rotWithShape="1">
          <a:blip r:embed="rId6">
            <a:extLst>
              <a:ext uri="{28A0092B-C50C-407E-A947-70E740481C1C}">
                <a14:useLocalDpi xmlns:a14="http://schemas.microsoft.com/office/drawing/2010/main" val="0"/>
              </a:ext>
            </a:extLst>
          </a:blip>
          <a:srcRect t="8214"/>
          <a:stretch/>
        </p:blipFill>
        <p:spPr bwMode="auto">
          <a:xfrm>
            <a:off x="4045866" y="5368483"/>
            <a:ext cx="3348000" cy="700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65076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Αρθρικός θύλακος – Σύνδεσμοι</a:t>
            </a:r>
            <a:r>
              <a:rPr lang="en-US" dirty="0"/>
              <a:t> </a:t>
            </a:r>
            <a:r>
              <a:rPr lang="en-US" sz="3200" b="0" dirty="0" smtClean="0"/>
              <a:t>2/2</a:t>
            </a:r>
            <a:endParaRPr lang="el-GR" dirty="0"/>
          </a:p>
        </p:txBody>
      </p:sp>
      <p:sp>
        <p:nvSpPr>
          <p:cNvPr id="3" name="Θέση περιεχομένου 2"/>
          <p:cNvSpPr>
            <a:spLocks noGrp="1"/>
          </p:cNvSpPr>
          <p:nvPr>
            <p:ph idx="1"/>
          </p:nvPr>
        </p:nvSpPr>
        <p:spPr>
          <a:xfrm>
            <a:off x="467544" y="1340768"/>
            <a:ext cx="3456384" cy="5112568"/>
          </a:xfrm>
        </p:spPr>
        <p:txBody>
          <a:bodyPr>
            <a:normAutofit/>
          </a:bodyPr>
          <a:lstStyle/>
          <a:p>
            <a:r>
              <a:rPr lang="el-GR" sz="2400" dirty="0" smtClean="0"/>
              <a:t>Ενισχύεται </a:t>
            </a:r>
            <a:r>
              <a:rPr lang="el-GR" sz="2400" dirty="0"/>
              <a:t>από τους 2 πλάγιους </a:t>
            </a:r>
            <a:r>
              <a:rPr lang="el-GR" sz="2400" dirty="0" smtClean="0"/>
              <a:t>συνδέσμους:</a:t>
            </a:r>
          </a:p>
          <a:p>
            <a:pPr lvl="1"/>
            <a:r>
              <a:rPr lang="el-GR" sz="2400" dirty="0" smtClean="0"/>
              <a:t>τον </a:t>
            </a:r>
            <a:r>
              <a:rPr lang="el-GR" sz="2400" dirty="0"/>
              <a:t>έσω και </a:t>
            </a:r>
            <a:endParaRPr lang="el-GR" sz="2400" dirty="0" smtClean="0"/>
          </a:p>
          <a:p>
            <a:pPr lvl="1"/>
            <a:r>
              <a:rPr lang="el-GR" sz="2400" dirty="0" smtClean="0"/>
              <a:t>τον έξω</a:t>
            </a:r>
            <a:r>
              <a:rPr lang="en-US" sz="2400" dirty="0" smtClean="0"/>
              <a:t>.</a:t>
            </a:r>
            <a:endParaRPr lang="el-GR" sz="2400" dirty="0"/>
          </a:p>
          <a:p>
            <a:pPr lvl="1"/>
            <a:endParaRPr lang="el-GR" sz="24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9</a:t>
            </a:fld>
            <a:endParaRPr lang="el-GR" dirty="0">
              <a:solidFill>
                <a:prstClr val="black"/>
              </a:solidFill>
            </a:endParaRPr>
          </a:p>
        </p:txBody>
      </p:sp>
      <p:pic>
        <p:nvPicPr>
          <p:cNvPr id="4098" name="Picture 2" descr="This figure shows the structure of the elbow joint. The top, left panel shows the medial sagittal section of the right elbow joint. The top, right panel shows the lateral view of the right elbow joint, and the bottom, left panel shows the medial view of the right elbow join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788023" y="1196752"/>
            <a:ext cx="4246349" cy="338437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 name="Picture 2" descr="This figure shows the structure of the elbow joint. The top, left panel shows the medial sagittal section of the right elbow joint. The top, right panel shows the lateral view of the right elbow joint, and the bottom, left panel shows the medial view of the right elbow join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39552" y="3473074"/>
            <a:ext cx="4140460" cy="302801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Ορθογώνιο 6"/>
          <p:cNvSpPr/>
          <p:nvPr/>
        </p:nvSpPr>
        <p:spPr>
          <a:xfrm>
            <a:off x="4779448" y="5854754"/>
            <a:ext cx="3644013" cy="646331"/>
          </a:xfrm>
          <a:prstGeom prst="rect">
            <a:avLst/>
          </a:prstGeom>
        </p:spPr>
        <p:txBody>
          <a:bodyPr wrap="square">
            <a:spAutoFit/>
          </a:bodyPr>
          <a:lstStyle/>
          <a:p>
            <a:r>
              <a:rPr lang="en-US" sz="1200" dirty="0">
                <a:solidFill>
                  <a:prstClr val="black"/>
                </a:solidFill>
                <a:latin typeface="Calibri"/>
              </a:rPr>
              <a:t>© 28 Ιουν 2013 OpenStax College. </a:t>
            </a:r>
            <a:r>
              <a:rPr lang="en-US" sz="1200" dirty="0">
                <a:solidFill>
                  <a:prstClr val="black"/>
                </a:solidFill>
                <a:latin typeface="Calibri"/>
                <a:hlinkClick r:id="rId5"/>
              </a:rPr>
              <a:t>Textbook content</a:t>
            </a:r>
            <a:r>
              <a:rPr lang="en-US" sz="1200" dirty="0">
                <a:solidFill>
                  <a:prstClr val="black"/>
                </a:solidFill>
                <a:latin typeface="Calibri"/>
              </a:rPr>
              <a:t> produced by OpenStax College is licensed under a </a:t>
            </a:r>
            <a:r>
              <a:rPr lang="en-US" sz="1200" dirty="0">
                <a:solidFill>
                  <a:prstClr val="black"/>
                </a:solidFill>
                <a:latin typeface="Calibri"/>
                <a:hlinkClick r:id="rId6"/>
              </a:rPr>
              <a:t>Creative Commons Attribution License 3.0</a:t>
            </a:r>
            <a:r>
              <a:rPr lang="en-US" sz="1200" dirty="0">
                <a:solidFill>
                  <a:prstClr val="black"/>
                </a:solidFill>
                <a:latin typeface="Calibri"/>
              </a:rPr>
              <a:t> license.</a:t>
            </a:r>
            <a:endParaRPr lang="el-GR" sz="1200" dirty="0">
              <a:solidFill>
                <a:prstClr val="black"/>
              </a:solidFill>
              <a:latin typeface="Calibri"/>
            </a:endParaRPr>
          </a:p>
        </p:txBody>
      </p:sp>
    </p:spTree>
    <p:extLst>
      <p:ext uri="{BB962C8B-B14F-4D97-AF65-F5344CB8AC3E}">
        <p14:creationId xmlns:p14="http://schemas.microsoft.com/office/powerpoint/2010/main" val="262190787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Ανατομική αγκώνα</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99</a:t>
            </a:fld>
            <a:endParaRPr lang="el-GR" dirty="0">
              <a:solidFill>
                <a:prstClr val="black"/>
              </a:solidFill>
            </a:endParaRPr>
          </a:p>
        </p:txBody>
      </p:sp>
      <p:sp>
        <p:nvSpPr>
          <p:cNvPr id="5" name="Ορθογώνιο 4"/>
          <p:cNvSpPr/>
          <p:nvPr/>
        </p:nvSpPr>
        <p:spPr>
          <a:xfrm>
            <a:off x="2997222" y="2492896"/>
            <a:ext cx="3385607" cy="369332"/>
          </a:xfrm>
          <a:prstGeom prst="rect">
            <a:avLst/>
          </a:prstGeom>
        </p:spPr>
        <p:txBody>
          <a:bodyPr wrap="none">
            <a:spAutoFit/>
          </a:bodyPr>
          <a:lstStyle/>
          <a:p>
            <a:pPr fontAlgn="t"/>
            <a:r>
              <a:rPr lang="en-US" dirty="0">
                <a:solidFill>
                  <a:prstClr val="black"/>
                </a:solidFill>
                <a:latin typeface="Calibri"/>
                <a:hlinkClick r:id="rId3"/>
              </a:rPr>
              <a:t>Elbow Anatomy Animated Tutorial</a:t>
            </a:r>
            <a:endParaRPr lang="en-US" dirty="0">
              <a:solidFill>
                <a:prstClr val="black"/>
              </a:solidFill>
              <a:latin typeface="Calibri"/>
            </a:endParaRPr>
          </a:p>
        </p:txBody>
      </p:sp>
      <p:pic>
        <p:nvPicPr>
          <p:cNvPr id="22535" name="Picture 7" descr="C:\Users\fkaram2\Desktop\Photo-Video-Film2-ic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80854" y="2508576"/>
            <a:ext cx="344360" cy="344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18102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p:txBody>
          <a:bodyPr/>
          <a:lstStyle/>
          <a:p>
            <a:r>
              <a:rPr lang="el-GR" dirty="0" smtClean="0"/>
              <a:t>Τέλος Ενότητας</a:t>
            </a:r>
            <a:endParaRPr lang="el-GR" dirty="0"/>
          </a:p>
        </p:txBody>
      </p:sp>
      <p:sp>
        <p:nvSpPr>
          <p:cNvPr id="8" name="Υπότιτλος 7"/>
          <p:cNvSpPr>
            <a:spLocks noGrp="1"/>
          </p:cNvSpPr>
          <p:nvPr>
            <p:ph type="subTitle" idx="1"/>
          </p:nvPr>
        </p:nvSpPr>
        <p:spPr/>
        <p:txBody>
          <a:bodyPr/>
          <a:lstStyle/>
          <a:p>
            <a:endParaRPr lang="el-GR" dirty="0"/>
          </a:p>
        </p:txBody>
      </p:sp>
      <p:grpSp>
        <p:nvGrpSpPr>
          <p:cNvPr id="2" name="Ομάδα 1"/>
          <p:cNvGrpSpPr/>
          <p:nvPr/>
        </p:nvGrpSpPr>
        <p:grpSpPr>
          <a:xfrm>
            <a:off x="1767633" y="5931169"/>
            <a:ext cx="5828703" cy="768532"/>
            <a:chOff x="1767633" y="5931169"/>
            <a:chExt cx="5828703" cy="768532"/>
          </a:xfrm>
        </p:grpSpPr>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1767633" y="5931169"/>
              <a:ext cx="1971675" cy="702000"/>
            </a:xfrm>
            <a:prstGeom prst="rect">
              <a:avLst/>
            </a:prstGeom>
            <a:noFill/>
          </p:spPr>
        </p:pic>
        <p:pic>
          <p:nvPicPr>
            <p:cNvPr id="9" name="Picture 2" descr="C:\Users\alex\Desktop\logo.png"/>
            <p:cNvPicPr>
              <a:picLocks noChangeAspect="1" noChangeArrowheads="1"/>
            </p:cNvPicPr>
            <p:nvPr/>
          </p:nvPicPr>
          <p:blipFill rotWithShape="1">
            <a:blip r:embed="rId4">
              <a:extLst>
                <a:ext uri="{28A0092B-C50C-407E-A947-70E740481C1C}">
                  <a14:useLocalDpi xmlns:a14="http://schemas.microsoft.com/office/drawing/2010/main" val="0"/>
                </a:ext>
              </a:extLst>
            </a:blip>
            <a:srcRect t="8214"/>
            <a:stretch/>
          </p:blipFill>
          <p:spPr bwMode="auto">
            <a:xfrm>
              <a:off x="3923928" y="5931169"/>
              <a:ext cx="3672408" cy="7685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8679105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l-GR" sz="4400" cap="none" dirty="0" smtClean="0"/>
              <a:t>Σημειώματα</a:t>
            </a:r>
            <a:endParaRPr lang="el-GR" sz="4400" cap="none" dirty="0"/>
          </a:p>
        </p:txBody>
      </p:sp>
      <p:sp>
        <p:nvSpPr>
          <p:cNvPr id="2" name="Subtitle 1"/>
          <p:cNvSpPr>
            <a:spLocks noGrp="1"/>
          </p:cNvSpPr>
          <p:nvPr>
            <p:ph type="subTitle" idx="1"/>
          </p:nvPr>
        </p:nvSpPr>
        <p:spPr/>
        <p:txBody>
          <a:bodyPr/>
          <a:lstStyle/>
          <a:p>
            <a:endParaRPr lang="el-GR" dirty="0"/>
          </a:p>
        </p:txBody>
      </p:sp>
    </p:spTree>
    <p:extLst>
      <p:ext uri="{BB962C8B-B14F-4D97-AF65-F5344CB8AC3E}">
        <p14:creationId xmlns:p14="http://schemas.microsoft.com/office/powerpoint/2010/main" val="118133689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solidFill>
                  <a:schemeClr val="tx1"/>
                </a:solidFill>
              </a:rPr>
              <a:t>Σημείωμα </a:t>
            </a:r>
            <a:r>
              <a:rPr lang="el-GR" dirty="0" smtClean="0">
                <a:solidFill>
                  <a:schemeClr val="tx1"/>
                </a:solidFill>
              </a:rPr>
              <a:t>Αναφοράς</a:t>
            </a:r>
            <a:endParaRPr lang="el-GR" dirty="0">
              <a:solidFill>
                <a:schemeClr val="tx1"/>
              </a:solidFill>
            </a:endParaRPr>
          </a:p>
        </p:txBody>
      </p:sp>
      <p:sp>
        <p:nvSpPr>
          <p:cNvPr id="3" name="Content Placeholder 2"/>
          <p:cNvSpPr>
            <a:spLocks noGrp="1"/>
          </p:cNvSpPr>
          <p:nvPr>
            <p:ph idx="1"/>
          </p:nvPr>
        </p:nvSpPr>
        <p:spPr/>
        <p:txBody>
          <a:bodyPr>
            <a:normAutofit/>
          </a:bodyPr>
          <a:lstStyle/>
          <a:p>
            <a:pPr marL="0" indent="0">
              <a:buNone/>
            </a:pPr>
            <a:r>
              <a:rPr lang="el-GR" sz="2000" dirty="0" smtClean="0"/>
              <a:t>Copyright Τεχνολογικό Εκπαιδευτικό Ίδρυμα Αθήνας</a:t>
            </a:r>
            <a:r>
              <a:rPr lang="en-US" sz="2000" dirty="0" smtClean="0"/>
              <a:t>, </a:t>
            </a:r>
            <a:r>
              <a:rPr lang="el-GR" sz="2000" dirty="0"/>
              <a:t>Παλίνα </a:t>
            </a:r>
            <a:r>
              <a:rPr lang="el-GR" sz="2000" dirty="0" smtClean="0"/>
              <a:t>Καρακασίδου</a:t>
            </a:r>
            <a:r>
              <a:rPr lang="en-US" sz="2000" dirty="0" smtClean="0"/>
              <a:t> </a:t>
            </a:r>
            <a:r>
              <a:rPr lang="el-GR" sz="2000" dirty="0" smtClean="0"/>
              <a:t>2014. </a:t>
            </a:r>
            <a:r>
              <a:rPr lang="el-GR" sz="2000" dirty="0"/>
              <a:t>Παλίνα Καρακασίδου. «Κινησιολογία Ι (Θ). </a:t>
            </a:r>
            <a:r>
              <a:rPr lang="el-GR" sz="2000" dirty="0" smtClean="0"/>
              <a:t>Ενότητα </a:t>
            </a:r>
            <a:r>
              <a:rPr lang="el-GR" sz="2000" dirty="0"/>
              <a:t>4</a:t>
            </a:r>
            <a:r>
              <a:rPr lang="en-US" sz="2000" dirty="0" smtClean="0"/>
              <a:t>:</a:t>
            </a:r>
            <a:r>
              <a:rPr lang="el-GR" sz="2000" dirty="0"/>
              <a:t> Αρθρώσεις </a:t>
            </a:r>
            <a:r>
              <a:rPr lang="el-GR" sz="2000" dirty="0" smtClean="0"/>
              <a:t>αγκώνα</a:t>
            </a:r>
            <a:r>
              <a:rPr lang="en-US" sz="2000" dirty="0" smtClean="0"/>
              <a:t> </a:t>
            </a:r>
            <a:r>
              <a:rPr lang="el-GR" sz="2000" dirty="0" smtClean="0"/>
              <a:t>και </a:t>
            </a:r>
            <a:r>
              <a:rPr lang="el-GR" sz="2000" dirty="0"/>
              <a:t>αντιβραχίου». Έκδοση: </a:t>
            </a:r>
            <a:r>
              <a:rPr lang="el-GR" sz="2000" dirty="0" smtClean="0"/>
              <a:t>1.0</a:t>
            </a:r>
            <a:r>
              <a:rPr lang="el-GR" sz="2000" dirty="0"/>
              <a:t>. Αθήνα </a:t>
            </a:r>
            <a:r>
              <a:rPr lang="el-GR" sz="2000" dirty="0" smtClean="0"/>
              <a:t>2014. </a:t>
            </a:r>
            <a:r>
              <a:rPr lang="el-GR" sz="2000" dirty="0"/>
              <a:t>Διαθέσιμο από τη δικτυακή </a:t>
            </a:r>
            <a:r>
              <a:rPr lang="el-GR" sz="2000" dirty="0" smtClean="0"/>
              <a:t>διεύθυνση: </a:t>
            </a:r>
            <a:r>
              <a:rPr lang="en-US" sz="2000" dirty="0" smtClean="0">
                <a:hlinkClick r:id="rId3"/>
              </a:rPr>
              <a:t>ocp.teiath.gr</a:t>
            </a:r>
            <a:r>
              <a:rPr lang="el-GR" sz="2000" dirty="0" smtClean="0"/>
              <a:t>.</a:t>
            </a:r>
            <a:endParaRPr lang="el-GR" sz="2000" dirty="0"/>
          </a:p>
          <a:p>
            <a:endParaRPr lang="el-GR" sz="2000" dirty="0"/>
          </a:p>
        </p:txBody>
      </p:sp>
    </p:spTree>
    <p:extLst>
      <p:ext uri="{BB962C8B-B14F-4D97-AF65-F5344CB8AC3E}">
        <p14:creationId xmlns:p14="http://schemas.microsoft.com/office/powerpoint/2010/main" val="276665379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272"/>
            <a:ext cx="8229600" cy="1143000"/>
          </a:xfrm>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76648" y="764704"/>
            <a:ext cx="8928992" cy="2078336"/>
          </a:xfrm>
          <a:noFill/>
        </p:spPr>
        <p:txBody>
          <a:bodyPr>
            <a:noAutofit/>
          </a:bodyPr>
          <a:lstStyle/>
          <a:p>
            <a:pPr marL="0" indent="0">
              <a:buNone/>
            </a:pPr>
            <a:r>
              <a:rPr lang="el-GR" sz="1800" dirty="0" smtClean="0"/>
              <a:t>Το </a:t>
            </a:r>
            <a:r>
              <a:rPr lang="el-GR" sz="18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κ.λ.π., </a:t>
            </a:r>
            <a:r>
              <a:rPr lang="el-GR" sz="1800" dirty="0" smtClean="0"/>
              <a:t>τα </a:t>
            </a:r>
            <a:r>
              <a:rPr lang="el-GR" sz="1800" dirty="0"/>
              <a:t>οποία εμπεριέχονται σε </a:t>
            </a:r>
            <a:r>
              <a:rPr lang="el-GR" sz="1800" dirty="0" smtClean="0"/>
              <a:t>αυτό. </a:t>
            </a:r>
            <a:r>
              <a:rPr lang="el-GR" sz="1800" dirty="0"/>
              <a:t>Οι όροι χρήσης των </a:t>
            </a:r>
            <a:r>
              <a:rPr lang="el-GR" sz="1800" dirty="0" smtClean="0"/>
              <a:t>έργων τρίτων </a:t>
            </a:r>
            <a:r>
              <a:rPr lang="el-GR" sz="1800" dirty="0"/>
              <a:t>επεξηγούνται στη διαφάνεια  «Επεξήγηση όρων χρήσης έργων </a:t>
            </a:r>
            <a:r>
              <a:rPr lang="el-GR" sz="1800" dirty="0" smtClean="0"/>
              <a:t>τρίτων». </a:t>
            </a:r>
          </a:p>
          <a:p>
            <a:pPr marL="0" indent="0">
              <a:buNone/>
            </a:pPr>
            <a:r>
              <a:rPr lang="el-GR" sz="1800" dirty="0" smtClean="0"/>
              <a:t>Τα έργα για τα οποία έχει ζητηθεί άδεια  αναφέρονται στο «Σημείωμα  </a:t>
            </a:r>
            <a:r>
              <a:rPr lang="el-GR" sz="1800" dirty="0"/>
              <a:t>Χρήσης Έργων Τρίτων</a:t>
            </a:r>
            <a:r>
              <a:rPr lang="el-GR" sz="1800" dirty="0" smtClean="0"/>
              <a:t>». </a:t>
            </a:r>
          </a:p>
        </p:txBody>
      </p:sp>
      <p:pic>
        <p:nvPicPr>
          <p:cNvPr id="2056" name="Picture 22"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3888" y="2843040"/>
            <a:ext cx="1648660" cy="5760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6648" y="3284984"/>
            <a:ext cx="9036496" cy="3573016"/>
          </a:xfrm>
          <a:prstGeom prst="rect">
            <a:avLst/>
          </a:prstGeom>
        </p:spPr>
        <p:txBody>
          <a:bodyPr vert="horz" wrap="square" lIns="91440" tIns="45720" rIns="91440" bIns="45720" rtlCol="0" anchor="ctr">
            <a:normAutofit/>
          </a:bodyPr>
          <a:lstStyle/>
          <a:p>
            <a:pPr fontAlgn="auto">
              <a:spcBef>
                <a:spcPts val="600"/>
              </a:spcBef>
              <a:spcAft>
                <a:spcPts val="0"/>
              </a:spcAft>
            </a:pPr>
            <a:r>
              <a:rPr lang="el-GR" dirty="0">
                <a:solidFill>
                  <a:prstClr val="black"/>
                </a:solidFill>
                <a:latin typeface="Calibri"/>
              </a:rPr>
              <a:t>[1] http://creativecommons.org/licenses/by-nc-sa/4.0/ </a:t>
            </a:r>
            <a:endParaRPr lang="en-US" dirty="0" smtClean="0">
              <a:solidFill>
                <a:prstClr val="black"/>
              </a:solidFill>
              <a:latin typeface="Calibri"/>
            </a:endParaRPr>
          </a:p>
          <a:p>
            <a:pPr fontAlgn="auto">
              <a:spcBef>
                <a:spcPts val="600"/>
              </a:spcBef>
              <a:spcAft>
                <a:spcPts val="0"/>
              </a:spcAft>
            </a:pPr>
            <a:r>
              <a:rPr lang="el-GR" dirty="0" smtClean="0">
                <a:solidFill>
                  <a:prstClr val="black"/>
                </a:solidFill>
                <a:latin typeface="Calibri"/>
              </a:rPr>
              <a:t>Ως </a:t>
            </a:r>
            <a:r>
              <a:rPr lang="el-GR" b="1" dirty="0">
                <a:solidFill>
                  <a:prstClr val="black"/>
                </a:solidFill>
                <a:latin typeface="Calibri"/>
              </a:rPr>
              <a:t>Μη Εμπορική</a:t>
            </a:r>
            <a:r>
              <a:rPr lang="el-GR" dirty="0">
                <a:solidFill>
                  <a:prstClr val="black"/>
                </a:solidFill>
                <a:latin typeface="Calibri"/>
              </a:rPr>
              <a:t> ορίζεται η χρήση:</a:t>
            </a:r>
          </a:p>
          <a:p>
            <a:pPr marL="342900" indent="-342900" fontAlgn="auto">
              <a:spcBef>
                <a:spcPts val="600"/>
              </a:spcBef>
              <a:spcAft>
                <a:spcPts val="0"/>
              </a:spcAft>
              <a:buFont typeface="Arial" panose="020B0604020202020204" pitchFamily="34" charset="0"/>
              <a:buChar char="•"/>
            </a:pPr>
            <a:r>
              <a:rPr lang="el-GR" dirty="0">
                <a:solidFill>
                  <a:prstClr val="black"/>
                </a:solidFill>
                <a:latin typeface="Calibri"/>
              </a:rPr>
              <a:t>που δεν περιλαμβάνει άμεσο ή έμμεσο οικονομικό όφελος από την χρήση του έργου, για το διανομέα του έργου και αδειοδόχο</a:t>
            </a:r>
          </a:p>
          <a:p>
            <a:pPr marL="342900" indent="-342900" fontAlgn="auto">
              <a:spcBef>
                <a:spcPts val="600"/>
              </a:spcBef>
              <a:spcAft>
                <a:spcPts val="0"/>
              </a:spcAft>
              <a:buFont typeface="Arial" panose="020B0604020202020204" pitchFamily="34" charset="0"/>
              <a:buChar char="•"/>
            </a:pPr>
            <a:r>
              <a:rPr lang="el-GR" dirty="0">
                <a:solidFill>
                  <a:prstClr val="black"/>
                </a:solidFill>
                <a:latin typeface="Calibri"/>
              </a:rPr>
              <a:t>που</a:t>
            </a:r>
            <a:r>
              <a:rPr lang="en-GB" dirty="0">
                <a:solidFill>
                  <a:prstClr val="black"/>
                </a:solidFill>
                <a:latin typeface="Calibri"/>
              </a:rPr>
              <a:t> </a:t>
            </a:r>
            <a:r>
              <a:rPr lang="el-GR" dirty="0">
                <a:solidFill>
                  <a:prstClr val="black"/>
                </a:solidFill>
                <a:latin typeface="Calibri"/>
              </a:rPr>
              <a:t>δεν περιλαμβάνει οικονομική συναλλαγή ως προϋπόθεση για τη χρήση ή πρόσβαση στο έργο</a:t>
            </a:r>
          </a:p>
          <a:p>
            <a:pPr marL="342900" indent="-342900" fontAlgn="auto">
              <a:spcBef>
                <a:spcPts val="600"/>
              </a:spcBef>
              <a:spcAft>
                <a:spcPts val="0"/>
              </a:spcAft>
              <a:buFont typeface="Arial" panose="020B0604020202020204" pitchFamily="34" charset="0"/>
              <a:buChar char="•"/>
            </a:pPr>
            <a:r>
              <a:rPr lang="el-GR" dirty="0">
                <a:solidFill>
                  <a:prstClr val="black"/>
                </a:solidFill>
                <a:latin typeface="Calibri"/>
              </a:rPr>
              <a:t>που</a:t>
            </a:r>
            <a:r>
              <a:rPr lang="en-GB" dirty="0">
                <a:solidFill>
                  <a:prstClr val="black"/>
                </a:solidFill>
                <a:latin typeface="Calibri"/>
              </a:rPr>
              <a:t> </a:t>
            </a:r>
            <a:r>
              <a:rPr lang="el-GR" dirty="0">
                <a:solidFill>
                  <a:prstClr val="black"/>
                </a:solidFill>
                <a:latin typeface="Calibri"/>
              </a:rPr>
              <a:t>δεν προσπορίζει στο διανομέα του έργου και</a:t>
            </a:r>
            <a:r>
              <a:rPr lang="en-GB" dirty="0">
                <a:solidFill>
                  <a:prstClr val="black"/>
                </a:solidFill>
                <a:latin typeface="Calibri"/>
              </a:rPr>
              <a:t> </a:t>
            </a:r>
            <a:r>
              <a:rPr lang="el-GR" dirty="0">
                <a:solidFill>
                  <a:prstClr val="black"/>
                </a:solidFill>
                <a:latin typeface="Calibri"/>
              </a:rPr>
              <a:t>αδειοδόχο</a:t>
            </a:r>
            <a:r>
              <a:rPr lang="en-GB" dirty="0">
                <a:solidFill>
                  <a:prstClr val="black"/>
                </a:solidFill>
                <a:latin typeface="Calibri"/>
              </a:rPr>
              <a:t> </a:t>
            </a:r>
            <a:r>
              <a:rPr lang="el-GR" dirty="0">
                <a:solidFill>
                  <a:prstClr val="black"/>
                </a:solidFill>
                <a:latin typeface="Calibri"/>
              </a:rPr>
              <a:t>έμμεσο οικονομικό όφελος (π.χ. διαφημίσεις) από την προβολή του έργου σε διαδικτυακό </a:t>
            </a:r>
            <a:r>
              <a:rPr lang="el-GR" dirty="0" smtClean="0">
                <a:solidFill>
                  <a:prstClr val="black"/>
                </a:solidFill>
                <a:latin typeface="Calibri"/>
              </a:rPr>
              <a:t>τόπο</a:t>
            </a:r>
            <a:endParaRPr lang="en-US" dirty="0" smtClean="0">
              <a:solidFill>
                <a:prstClr val="black"/>
              </a:solidFill>
              <a:latin typeface="Calibri"/>
            </a:endParaRPr>
          </a:p>
          <a:p>
            <a:pPr fontAlgn="auto">
              <a:spcBef>
                <a:spcPts val="600"/>
              </a:spcBef>
              <a:spcAft>
                <a:spcPts val="0"/>
              </a:spcAft>
            </a:pPr>
            <a:r>
              <a:rPr lang="el-GR" dirty="0" smtClean="0">
                <a:solidFill>
                  <a:prstClr val="black"/>
                </a:solidFill>
                <a:latin typeface="Calibri"/>
              </a:rPr>
              <a:t>Ο </a:t>
            </a:r>
            <a:r>
              <a:rPr lang="el-GR" dirty="0">
                <a:solidFill>
                  <a:prstClr val="black"/>
                </a:solidFill>
                <a:latin typeface="Calibri"/>
              </a:rPr>
              <a:t>δικαιούχος μπορεί να παρέχει στον αδειοδόχο ξεχωριστή άδεια να χρησιμοποιεί το έργο για εμπορική χρήση, εφόσον αυτό του ζητηθεί</a:t>
            </a:r>
            <a:r>
              <a:rPr lang="el-GR" dirty="0" smtClean="0">
                <a:solidFill>
                  <a:prstClr val="black"/>
                </a:solidFill>
                <a:latin typeface="Calibri"/>
              </a:rPr>
              <a:t>.</a:t>
            </a:r>
            <a:endParaRPr lang="el-GR" dirty="0">
              <a:solidFill>
                <a:prstClr val="black"/>
              </a:solidFill>
              <a:latin typeface="Calibri"/>
            </a:endParaRPr>
          </a:p>
        </p:txBody>
      </p:sp>
    </p:spTree>
    <p:extLst>
      <p:ext uri="{BB962C8B-B14F-4D97-AF65-F5344CB8AC3E}">
        <p14:creationId xmlns:p14="http://schemas.microsoft.com/office/powerpoint/2010/main" val="383628429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366" y="0"/>
            <a:ext cx="8229600" cy="908720"/>
          </a:xfrm>
          <a:noFill/>
        </p:spPr>
        <p:txBody>
          <a:bodyPr>
            <a:normAutofit fontScale="90000"/>
          </a:bodyPr>
          <a:lstStyle/>
          <a:p>
            <a:r>
              <a:rPr lang="el-GR" dirty="0" smtClean="0"/>
              <a:t>Επεξήγηση όρων χρήσης έργων τρίτων</a:t>
            </a:r>
            <a:endParaRPr lang="el-GR" dirty="0"/>
          </a:p>
        </p:txBody>
      </p:sp>
      <p:sp>
        <p:nvSpPr>
          <p:cNvPr id="6" name="Rectangle 5"/>
          <p:cNvSpPr/>
          <p:nvPr/>
        </p:nvSpPr>
        <p:spPr>
          <a:xfrm>
            <a:off x="2088230" y="823372"/>
            <a:ext cx="6624736" cy="523220"/>
          </a:xfrm>
          <a:prstGeom prst="rect">
            <a:avLst/>
          </a:prstGeom>
        </p:spPr>
        <p:txBody>
          <a:bodyPr wrap="square">
            <a:spAutoFit/>
          </a:bodyPr>
          <a:lstStyle/>
          <a:p>
            <a:pPr fontAlgn="auto">
              <a:spcBef>
                <a:spcPts val="0"/>
              </a:spcBef>
              <a:spcAft>
                <a:spcPts val="0"/>
              </a:spcAft>
            </a:pPr>
            <a:r>
              <a:rPr lang="el-GR" sz="1400" dirty="0" smtClean="0">
                <a:solidFill>
                  <a:prstClr val="black">
                    <a:lumMod val="75000"/>
                    <a:lumOff val="25000"/>
                  </a:prstClr>
                </a:solidFill>
                <a:latin typeface="Calibri"/>
              </a:rPr>
              <a:t>Δεν επιτρέπεται η επαναχρησιμοποίηση του έργου</a:t>
            </a:r>
            <a:r>
              <a:rPr lang="en-US" sz="1400" dirty="0" smtClean="0">
                <a:solidFill>
                  <a:prstClr val="black">
                    <a:lumMod val="75000"/>
                    <a:lumOff val="25000"/>
                  </a:prstClr>
                </a:solidFill>
                <a:latin typeface="Calibri"/>
              </a:rPr>
              <a:t>, </a:t>
            </a:r>
            <a:r>
              <a:rPr lang="el-GR" sz="1400" dirty="0" smtClean="0">
                <a:solidFill>
                  <a:prstClr val="black">
                    <a:lumMod val="75000"/>
                    <a:lumOff val="25000"/>
                  </a:prstClr>
                </a:solidFill>
                <a:latin typeface="Calibri"/>
              </a:rPr>
              <a:t>παρά μόνο εάν ζητηθεί εκ νέου άδεια από το δημιουργό.</a:t>
            </a:r>
            <a:endParaRPr lang="el-GR" sz="3200" dirty="0">
              <a:solidFill>
                <a:prstClr val="black"/>
              </a:solidFill>
              <a:latin typeface="Calibri"/>
            </a:endParaRPr>
          </a:p>
        </p:txBody>
      </p:sp>
      <p:sp>
        <p:nvSpPr>
          <p:cNvPr id="7" name="Rectangle 6"/>
          <p:cNvSpPr/>
          <p:nvPr/>
        </p:nvSpPr>
        <p:spPr>
          <a:xfrm>
            <a:off x="1688763" y="914631"/>
            <a:ext cx="399468" cy="400110"/>
          </a:xfrm>
          <a:prstGeom prst="rect">
            <a:avLst/>
          </a:prstGeom>
        </p:spPr>
        <p:txBody>
          <a:bodyPr wrap="none">
            <a:spAutoFit/>
          </a:bodyPr>
          <a:lstStyle/>
          <a:p>
            <a:pPr algn="r" fontAlgn="auto">
              <a:spcBef>
                <a:spcPts val="0"/>
              </a:spcBef>
              <a:spcAft>
                <a:spcPts val="0"/>
              </a:spcAft>
            </a:pPr>
            <a:r>
              <a:rPr lang="en-US" sz="2000" dirty="0">
                <a:solidFill>
                  <a:prstClr val="black">
                    <a:lumMod val="75000"/>
                    <a:lumOff val="25000"/>
                  </a:prstClr>
                </a:solidFill>
                <a:latin typeface="Calibri"/>
              </a:rPr>
              <a:t>©</a:t>
            </a:r>
            <a:endParaRPr lang="el-GR" sz="2000" dirty="0">
              <a:solidFill>
                <a:prstClr val="black">
                  <a:lumMod val="75000"/>
                  <a:lumOff val="25000"/>
                </a:prstClr>
              </a:solidFill>
              <a:latin typeface="Calibri"/>
            </a:endParaRPr>
          </a:p>
        </p:txBody>
      </p:sp>
      <p:sp>
        <p:nvSpPr>
          <p:cNvPr id="8" name="Rectangle 7"/>
          <p:cNvSpPr/>
          <p:nvPr/>
        </p:nvSpPr>
        <p:spPr>
          <a:xfrm>
            <a:off x="666552" y="1360947"/>
            <a:ext cx="1421679" cy="584775"/>
          </a:xfrm>
          <a:prstGeom prst="rect">
            <a:avLst/>
          </a:prstGeom>
        </p:spPr>
        <p:txBody>
          <a:bodyPr wrap="square">
            <a:spAutoFit/>
          </a:bodyPr>
          <a:lstStyle/>
          <a:p>
            <a:pPr algn="r" fontAlgn="auto">
              <a:spcBef>
                <a:spcPts val="0"/>
              </a:spcBef>
              <a:spcAft>
                <a:spcPts val="0"/>
              </a:spcAft>
            </a:pP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endParaRPr lang="el-GR" dirty="0">
              <a:solidFill>
                <a:prstClr val="black">
                  <a:lumMod val="75000"/>
                  <a:lumOff val="25000"/>
                </a:prstClr>
              </a:solidFill>
              <a:latin typeface="Calibri"/>
            </a:endParaRPr>
          </a:p>
        </p:txBody>
      </p:sp>
      <p:sp>
        <p:nvSpPr>
          <p:cNvPr id="9" name="Rectangle 8"/>
          <p:cNvSpPr/>
          <p:nvPr/>
        </p:nvSpPr>
        <p:spPr>
          <a:xfrm>
            <a:off x="293932" y="1945722"/>
            <a:ext cx="1794299" cy="584775"/>
          </a:xfrm>
          <a:prstGeom prst="rect">
            <a:avLst/>
          </a:prstGeom>
        </p:spPr>
        <p:txBody>
          <a:bodyPr wrap="square">
            <a:spAutoFit/>
          </a:bodyPr>
          <a:lstStyle/>
          <a:p>
            <a:pPr algn="r" fontAlgn="auto">
              <a:spcBef>
                <a:spcPts val="0"/>
              </a:spcBef>
              <a:spcAft>
                <a:spcPts val="0"/>
              </a:spcAft>
            </a:pP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CC-BY-SA</a:t>
            </a:r>
            <a:endParaRPr lang="el-GR" dirty="0">
              <a:solidFill>
                <a:prstClr val="black">
                  <a:lumMod val="75000"/>
                  <a:lumOff val="25000"/>
                </a:prstClr>
              </a:solidFill>
              <a:latin typeface="Calibri"/>
            </a:endParaRPr>
          </a:p>
        </p:txBody>
      </p:sp>
      <p:sp>
        <p:nvSpPr>
          <p:cNvPr id="10" name="Rectangle 9"/>
          <p:cNvSpPr/>
          <p:nvPr/>
        </p:nvSpPr>
        <p:spPr>
          <a:xfrm>
            <a:off x="206220" y="3829842"/>
            <a:ext cx="1882011" cy="584775"/>
          </a:xfrm>
          <a:prstGeom prst="rect">
            <a:avLst/>
          </a:prstGeom>
        </p:spPr>
        <p:txBody>
          <a:bodyPr wrap="square">
            <a:spAutoFit/>
          </a:bodyPr>
          <a:lstStyle/>
          <a:p>
            <a:pPr algn="r" fontAlgn="auto">
              <a:spcBef>
                <a:spcPts val="0"/>
              </a:spcBef>
              <a:spcAft>
                <a:spcPts val="0"/>
              </a:spcAft>
            </a:pP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NC-SA</a:t>
            </a:r>
            <a:endParaRPr lang="el-GR" dirty="0">
              <a:solidFill>
                <a:prstClr val="black">
                  <a:lumMod val="75000"/>
                  <a:lumOff val="25000"/>
                </a:prstClr>
              </a:solidFill>
              <a:latin typeface="Calibri"/>
            </a:endParaRPr>
          </a:p>
        </p:txBody>
      </p:sp>
      <p:sp>
        <p:nvSpPr>
          <p:cNvPr id="12" name="Rectangle 11"/>
          <p:cNvSpPr/>
          <p:nvPr/>
        </p:nvSpPr>
        <p:spPr>
          <a:xfrm>
            <a:off x="261245" y="3132000"/>
            <a:ext cx="1826986" cy="584775"/>
          </a:xfrm>
          <a:prstGeom prst="rect">
            <a:avLst/>
          </a:prstGeom>
        </p:spPr>
        <p:txBody>
          <a:bodyPr wrap="square">
            <a:spAutoFit/>
          </a:bodyPr>
          <a:lstStyle/>
          <a:p>
            <a:pPr algn="r" fontAlgn="auto">
              <a:spcBef>
                <a:spcPts val="0"/>
              </a:spcBef>
              <a:spcAft>
                <a:spcPts val="0"/>
              </a:spcAft>
            </a:pP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a:t>
            </a:r>
            <a:endParaRPr lang="el-GR" dirty="0">
              <a:solidFill>
                <a:prstClr val="black">
                  <a:lumMod val="75000"/>
                  <a:lumOff val="25000"/>
                </a:prstClr>
              </a:solidFill>
              <a:latin typeface="Calibri"/>
            </a:endParaRPr>
          </a:p>
        </p:txBody>
      </p:sp>
      <p:sp>
        <p:nvSpPr>
          <p:cNvPr id="15" name="Rectangle 14"/>
          <p:cNvSpPr/>
          <p:nvPr/>
        </p:nvSpPr>
        <p:spPr>
          <a:xfrm>
            <a:off x="2088000" y="1404000"/>
            <a:ext cx="6624736" cy="523220"/>
          </a:xfrm>
          <a:prstGeom prst="rect">
            <a:avLst/>
          </a:prstGeom>
        </p:spPr>
        <p:txBody>
          <a:bodyPr wrap="square">
            <a:spAutoFit/>
          </a:bodyPr>
          <a:lstStyle/>
          <a:p>
            <a:pPr fontAlgn="auto">
              <a:spcBef>
                <a:spcPts val="0"/>
              </a:spcBef>
              <a:spcAft>
                <a:spcPts val="0"/>
              </a:spcAft>
            </a:pPr>
            <a:r>
              <a:rPr lang="el-GR" sz="1400" dirty="0" smtClean="0">
                <a:solidFill>
                  <a:prstClr val="black">
                    <a:lumMod val="75000"/>
                    <a:lumOff val="25000"/>
                  </a:prstClr>
                </a:solidFill>
                <a:latin typeface="Calibri"/>
              </a:rPr>
              <a:t>Επιτρέπεται η επαναχρησιμοποίηση του έργου και η δημιουργία παραγώγων αυτού με απλή αναφορά του δημιουργού.</a:t>
            </a:r>
            <a:endParaRPr lang="el-GR" sz="3200" dirty="0">
              <a:solidFill>
                <a:prstClr val="black"/>
              </a:solidFill>
              <a:latin typeface="Calibri"/>
            </a:endParaRPr>
          </a:p>
        </p:txBody>
      </p:sp>
      <p:sp>
        <p:nvSpPr>
          <p:cNvPr id="16" name="Rectangle 15"/>
          <p:cNvSpPr/>
          <p:nvPr/>
        </p:nvSpPr>
        <p:spPr>
          <a:xfrm>
            <a:off x="2088000" y="1980000"/>
            <a:ext cx="6624736" cy="523220"/>
          </a:xfrm>
          <a:prstGeom prst="rect">
            <a:avLst/>
          </a:prstGeom>
        </p:spPr>
        <p:txBody>
          <a:bodyPr wrap="square">
            <a:spAutoFit/>
          </a:bodyPr>
          <a:lstStyle/>
          <a:p>
            <a:pPr fontAlgn="auto">
              <a:spcBef>
                <a:spcPts val="0"/>
              </a:spcBef>
              <a:spcAft>
                <a:spcPts val="0"/>
              </a:spcAft>
            </a:pPr>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 και διάθεση του έργου ή του παράγωγου αυτού με την ίδια άδεια.</a:t>
            </a:r>
            <a:endParaRPr lang="el-GR" sz="3200" dirty="0">
              <a:solidFill>
                <a:prstClr val="black"/>
              </a:solidFill>
              <a:latin typeface="Calibri"/>
            </a:endParaRPr>
          </a:p>
        </p:txBody>
      </p:sp>
      <p:sp>
        <p:nvSpPr>
          <p:cNvPr id="17" name="Rectangle 16"/>
          <p:cNvSpPr/>
          <p:nvPr/>
        </p:nvSpPr>
        <p:spPr>
          <a:xfrm>
            <a:off x="2088000" y="3168000"/>
            <a:ext cx="6624736" cy="523220"/>
          </a:xfrm>
          <a:prstGeom prst="rect">
            <a:avLst/>
          </a:prstGeom>
        </p:spPr>
        <p:txBody>
          <a:bodyPr wrap="square">
            <a:spAutoFit/>
          </a:bodyPr>
          <a:lstStyle/>
          <a:p>
            <a:pPr fontAlgn="auto">
              <a:spcBef>
                <a:spcPts val="0"/>
              </a:spcBef>
              <a:spcAft>
                <a:spcPts val="0"/>
              </a:spcAft>
            </a:pPr>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r>
              <a:rPr lang="en-US" sz="1400" dirty="0" smtClean="0">
                <a:solidFill>
                  <a:prstClr val="black">
                    <a:lumMod val="75000"/>
                    <a:lumOff val="25000"/>
                  </a:prstClr>
                </a:solidFill>
                <a:latin typeface="Calibri"/>
              </a:rPr>
              <a:t>.</a:t>
            </a:r>
            <a:r>
              <a:rPr lang="el-GR" sz="1400" dirty="0" smtClean="0">
                <a:solidFill>
                  <a:prstClr val="black">
                    <a:lumMod val="75000"/>
                    <a:lumOff val="25000"/>
                  </a:prstClr>
                </a:solidFill>
                <a:latin typeface="Calibri"/>
              </a:rPr>
              <a:t> </a:t>
            </a:r>
            <a:endParaRPr lang="el-GR" sz="1400" dirty="0">
              <a:solidFill>
                <a:prstClr val="black">
                  <a:lumMod val="75000"/>
                  <a:lumOff val="25000"/>
                </a:prstClr>
              </a:solidFill>
              <a:latin typeface="Calibri"/>
            </a:endParaRPr>
          </a:p>
          <a:p>
            <a:pPr fontAlgn="auto">
              <a:spcBef>
                <a:spcPts val="0"/>
              </a:spcBef>
              <a:spcAft>
                <a:spcPts val="0"/>
              </a:spcAft>
            </a:pPr>
            <a:r>
              <a:rPr lang="el-GR" sz="1400" dirty="0" smtClean="0">
                <a:solidFill>
                  <a:prstClr val="black">
                    <a:lumMod val="75000"/>
                    <a:lumOff val="25000"/>
                  </a:prstClr>
                </a:solidFill>
                <a:latin typeface="Calibri"/>
              </a:rPr>
              <a:t>Δεν επιτρέπεται η εμπορική χρήση του έργου.</a:t>
            </a:r>
            <a:endParaRPr lang="el-GR" sz="3200" dirty="0">
              <a:solidFill>
                <a:prstClr val="black"/>
              </a:solidFill>
              <a:latin typeface="Calibri"/>
            </a:endParaRPr>
          </a:p>
        </p:txBody>
      </p:sp>
      <p:sp>
        <p:nvSpPr>
          <p:cNvPr id="18" name="Rectangle 17"/>
          <p:cNvSpPr/>
          <p:nvPr/>
        </p:nvSpPr>
        <p:spPr>
          <a:xfrm>
            <a:off x="2088230" y="3752897"/>
            <a:ext cx="6624736" cy="738664"/>
          </a:xfrm>
          <a:prstGeom prst="rect">
            <a:avLst/>
          </a:prstGeom>
        </p:spPr>
        <p:txBody>
          <a:bodyPr wrap="square">
            <a:spAutoFit/>
          </a:bodyPr>
          <a:lstStyle/>
          <a:p>
            <a:pPr fontAlgn="auto">
              <a:spcBef>
                <a:spcPts val="0"/>
              </a:spcBef>
              <a:spcAft>
                <a:spcPts val="0"/>
              </a:spcAft>
            </a:pPr>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endParaRPr lang="en-US" sz="1400" dirty="0" smtClean="0">
              <a:solidFill>
                <a:prstClr val="black">
                  <a:lumMod val="75000"/>
                  <a:lumOff val="25000"/>
                </a:prstClr>
              </a:solidFill>
              <a:latin typeface="Calibri"/>
            </a:endParaRPr>
          </a:p>
          <a:p>
            <a:pPr fontAlgn="auto">
              <a:spcBef>
                <a:spcPts val="0"/>
              </a:spcBef>
              <a:spcAft>
                <a:spcPts val="0"/>
              </a:spcAft>
            </a:pPr>
            <a:r>
              <a:rPr lang="el-GR" sz="1400" dirty="0">
                <a:solidFill>
                  <a:prstClr val="black">
                    <a:lumMod val="75000"/>
                    <a:lumOff val="25000"/>
                  </a:prstClr>
                </a:solidFill>
                <a:latin typeface="Calibri"/>
              </a:rPr>
              <a:t>και διάθεση του έργου ή του παράγωγου αυτού με την ίδια </a:t>
            </a:r>
            <a:r>
              <a:rPr lang="el-GR" sz="1400" dirty="0" smtClean="0">
                <a:solidFill>
                  <a:prstClr val="black">
                    <a:lumMod val="75000"/>
                    <a:lumOff val="25000"/>
                  </a:prstClr>
                </a:solidFill>
                <a:latin typeface="Calibri"/>
              </a:rPr>
              <a:t>άδεια</a:t>
            </a:r>
            <a:r>
              <a:rPr lang="en-US" sz="1400" dirty="0" smtClean="0">
                <a:solidFill>
                  <a:prstClr val="black">
                    <a:lumMod val="75000"/>
                    <a:lumOff val="25000"/>
                  </a:prstClr>
                </a:solidFill>
                <a:latin typeface="Calibri"/>
              </a:rPr>
              <a:t>.</a:t>
            </a:r>
            <a:endParaRPr lang="el-GR" sz="1400" dirty="0">
              <a:solidFill>
                <a:prstClr val="black">
                  <a:lumMod val="75000"/>
                  <a:lumOff val="25000"/>
                </a:prstClr>
              </a:solidFill>
              <a:latin typeface="Calibri"/>
            </a:endParaRPr>
          </a:p>
          <a:p>
            <a:pPr fontAlgn="auto">
              <a:spcBef>
                <a:spcPts val="0"/>
              </a:spcBef>
              <a:spcAft>
                <a:spcPts val="0"/>
              </a:spcAft>
            </a:pPr>
            <a:r>
              <a:rPr lang="el-GR" sz="1400" dirty="0" smtClean="0">
                <a:solidFill>
                  <a:prstClr val="black">
                    <a:lumMod val="75000"/>
                    <a:lumOff val="25000"/>
                  </a:prstClr>
                </a:solidFill>
                <a:latin typeface="Calibri"/>
              </a:rPr>
              <a:t>Δεν επιτρέπεται η εμπορική χρήση του έργου.</a:t>
            </a:r>
            <a:endParaRPr lang="el-GR" sz="3200" dirty="0">
              <a:solidFill>
                <a:prstClr val="black"/>
              </a:solidFill>
              <a:latin typeface="Calibri"/>
            </a:endParaRPr>
          </a:p>
        </p:txBody>
      </p:sp>
      <p:sp>
        <p:nvSpPr>
          <p:cNvPr id="20" name="Rectangle 19"/>
          <p:cNvSpPr/>
          <p:nvPr/>
        </p:nvSpPr>
        <p:spPr>
          <a:xfrm>
            <a:off x="293932" y="2530497"/>
            <a:ext cx="1794299" cy="584775"/>
          </a:xfrm>
          <a:prstGeom prst="rect">
            <a:avLst/>
          </a:prstGeom>
        </p:spPr>
        <p:txBody>
          <a:bodyPr wrap="square">
            <a:spAutoFit/>
          </a:bodyPr>
          <a:lstStyle/>
          <a:p>
            <a:pPr algn="r" fontAlgn="auto">
              <a:spcBef>
                <a:spcPts val="0"/>
              </a:spcBef>
              <a:spcAft>
                <a:spcPts val="0"/>
              </a:spcAft>
            </a:pP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CC-BY-ND</a:t>
            </a:r>
            <a:endParaRPr lang="el-GR" dirty="0">
              <a:solidFill>
                <a:prstClr val="black">
                  <a:lumMod val="75000"/>
                  <a:lumOff val="25000"/>
                </a:prstClr>
              </a:solidFill>
              <a:latin typeface="Calibri"/>
            </a:endParaRPr>
          </a:p>
        </p:txBody>
      </p:sp>
      <p:sp>
        <p:nvSpPr>
          <p:cNvPr id="21" name="Rectangle 20"/>
          <p:cNvSpPr/>
          <p:nvPr/>
        </p:nvSpPr>
        <p:spPr>
          <a:xfrm>
            <a:off x="2088230" y="2561274"/>
            <a:ext cx="6624736" cy="523220"/>
          </a:xfrm>
          <a:prstGeom prst="rect">
            <a:avLst/>
          </a:prstGeom>
        </p:spPr>
        <p:txBody>
          <a:bodyPr wrap="square">
            <a:spAutoFit/>
          </a:bodyPr>
          <a:lstStyle/>
          <a:p>
            <a:pPr fontAlgn="auto">
              <a:spcBef>
                <a:spcPts val="0"/>
              </a:spcBef>
              <a:spcAft>
                <a:spcPts val="0"/>
              </a:spcAft>
            </a:pPr>
            <a:r>
              <a:rPr lang="el-GR" sz="1400" dirty="0">
                <a:solidFill>
                  <a:prstClr val="black">
                    <a:lumMod val="75000"/>
                    <a:lumOff val="25000"/>
                  </a:prstClr>
                </a:solidFill>
                <a:latin typeface="Calibri"/>
              </a:rPr>
              <a:t>Επιτρέπεται η επαναχρησιμοποίηση του έργου με αναφορά του </a:t>
            </a:r>
            <a:r>
              <a:rPr lang="el-GR" sz="1400" dirty="0" smtClean="0">
                <a:solidFill>
                  <a:prstClr val="black">
                    <a:lumMod val="75000"/>
                    <a:lumOff val="25000"/>
                  </a:prstClr>
                </a:solidFill>
                <a:latin typeface="Calibri"/>
              </a:rPr>
              <a:t>δημιουργού. </a:t>
            </a:r>
          </a:p>
          <a:p>
            <a:pPr fontAlgn="auto">
              <a:spcBef>
                <a:spcPts val="0"/>
              </a:spcBef>
              <a:spcAft>
                <a:spcPts val="0"/>
              </a:spcAft>
            </a:pPr>
            <a:r>
              <a:rPr lang="el-GR" sz="1400" dirty="0" smtClean="0">
                <a:solidFill>
                  <a:prstClr val="black">
                    <a:lumMod val="75000"/>
                    <a:lumOff val="25000"/>
                  </a:prstClr>
                </a:solidFill>
                <a:latin typeface="Calibri"/>
              </a:rPr>
              <a:t>Δεν </a:t>
            </a:r>
            <a:r>
              <a:rPr lang="el-GR" sz="1400" dirty="0">
                <a:solidFill>
                  <a:prstClr val="black">
                    <a:lumMod val="75000"/>
                    <a:lumOff val="25000"/>
                  </a:prstClr>
                </a:solidFill>
                <a:latin typeface="Calibri"/>
              </a:rPr>
              <a:t>επιτρέπεται η </a:t>
            </a:r>
            <a:r>
              <a:rPr lang="el-GR" sz="1400" dirty="0" smtClean="0">
                <a:solidFill>
                  <a:prstClr val="black">
                    <a:lumMod val="75000"/>
                    <a:lumOff val="25000"/>
                  </a:prstClr>
                </a:solidFill>
                <a:latin typeface="Calibri"/>
              </a:rPr>
              <a:t>δημιουργία παραγώγων του έργου.</a:t>
            </a:r>
            <a:endParaRPr lang="el-GR" sz="1400" dirty="0">
              <a:solidFill>
                <a:prstClr val="black">
                  <a:lumMod val="75000"/>
                  <a:lumOff val="25000"/>
                </a:prstClr>
              </a:solidFill>
              <a:latin typeface="Calibri"/>
            </a:endParaRPr>
          </a:p>
        </p:txBody>
      </p:sp>
      <p:sp>
        <p:nvSpPr>
          <p:cNvPr id="22" name="Rectangle 21"/>
          <p:cNvSpPr/>
          <p:nvPr/>
        </p:nvSpPr>
        <p:spPr>
          <a:xfrm>
            <a:off x="405954" y="4513900"/>
            <a:ext cx="1682277" cy="584775"/>
          </a:xfrm>
          <a:prstGeom prst="rect">
            <a:avLst/>
          </a:prstGeom>
        </p:spPr>
        <p:txBody>
          <a:bodyPr wrap="square">
            <a:spAutoFit/>
          </a:bodyPr>
          <a:lstStyle/>
          <a:p>
            <a:pPr algn="r" fontAlgn="auto">
              <a:spcBef>
                <a:spcPts val="0"/>
              </a:spcBef>
              <a:spcAft>
                <a:spcPts val="0"/>
              </a:spcAft>
            </a:pP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NC-ND</a:t>
            </a:r>
            <a:endParaRPr lang="el-GR" dirty="0">
              <a:solidFill>
                <a:prstClr val="black">
                  <a:lumMod val="75000"/>
                  <a:lumOff val="25000"/>
                </a:prstClr>
              </a:solidFill>
              <a:latin typeface="Calibri"/>
            </a:endParaRPr>
          </a:p>
        </p:txBody>
      </p:sp>
      <p:sp>
        <p:nvSpPr>
          <p:cNvPr id="23" name="Rectangle 22"/>
          <p:cNvSpPr/>
          <p:nvPr/>
        </p:nvSpPr>
        <p:spPr>
          <a:xfrm>
            <a:off x="2088230" y="4544678"/>
            <a:ext cx="7062962" cy="523220"/>
          </a:xfrm>
          <a:prstGeom prst="rect">
            <a:avLst/>
          </a:prstGeom>
        </p:spPr>
        <p:txBody>
          <a:bodyPr wrap="square">
            <a:spAutoFit/>
          </a:bodyPr>
          <a:lstStyle/>
          <a:p>
            <a:pPr fontAlgn="auto">
              <a:spcBef>
                <a:spcPts val="0"/>
              </a:spcBef>
              <a:spcAft>
                <a:spcPts val="0"/>
              </a:spcAft>
            </a:pPr>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r>
              <a:rPr lang="en-US" sz="1400" dirty="0" smtClean="0">
                <a:solidFill>
                  <a:prstClr val="black">
                    <a:lumMod val="75000"/>
                    <a:lumOff val="25000"/>
                  </a:prstClr>
                </a:solidFill>
                <a:latin typeface="Calibri"/>
              </a:rPr>
              <a:t>.</a:t>
            </a:r>
          </a:p>
          <a:p>
            <a:pPr fontAlgn="auto">
              <a:spcBef>
                <a:spcPts val="0"/>
              </a:spcBef>
              <a:spcAft>
                <a:spcPts val="0"/>
              </a:spcAft>
            </a:pPr>
            <a:r>
              <a:rPr lang="el-GR" sz="1400" dirty="0" smtClean="0">
                <a:solidFill>
                  <a:prstClr val="black">
                    <a:lumMod val="75000"/>
                    <a:lumOff val="25000"/>
                  </a:prstClr>
                </a:solidFill>
                <a:latin typeface="Calibri"/>
              </a:rPr>
              <a:t>Δεν επιτρέπεται η εμπορική χρήση του έργου</a:t>
            </a:r>
            <a:r>
              <a:rPr lang="en-US" sz="1400" dirty="0" smtClean="0">
                <a:solidFill>
                  <a:prstClr val="black">
                    <a:lumMod val="75000"/>
                    <a:lumOff val="25000"/>
                  </a:prstClr>
                </a:solidFill>
                <a:latin typeface="Calibri"/>
              </a:rPr>
              <a:t> </a:t>
            </a:r>
            <a:r>
              <a:rPr lang="el-GR" sz="1400" dirty="0" smtClean="0">
                <a:solidFill>
                  <a:prstClr val="black">
                    <a:lumMod val="75000"/>
                    <a:lumOff val="25000"/>
                  </a:prstClr>
                </a:solidFill>
                <a:latin typeface="Calibri"/>
              </a:rPr>
              <a:t>και η δημιουργία παραγώγων του.</a:t>
            </a:r>
            <a:endParaRPr lang="el-GR" sz="3200" dirty="0">
              <a:solidFill>
                <a:prstClr val="black"/>
              </a:solidFill>
              <a:latin typeface="Calibri"/>
            </a:endParaRPr>
          </a:p>
        </p:txBody>
      </p:sp>
      <p:sp>
        <p:nvSpPr>
          <p:cNvPr id="24" name="Rectangle 23"/>
          <p:cNvSpPr/>
          <p:nvPr/>
        </p:nvSpPr>
        <p:spPr>
          <a:xfrm>
            <a:off x="0" y="5112000"/>
            <a:ext cx="2088231" cy="584775"/>
          </a:xfrm>
          <a:prstGeom prst="rect">
            <a:avLst/>
          </a:prstGeom>
        </p:spPr>
        <p:txBody>
          <a:bodyPr wrap="square">
            <a:spAutoFit/>
          </a:bodyPr>
          <a:lstStyle/>
          <a:p>
            <a:pPr algn="r" fontAlgn="auto">
              <a:spcBef>
                <a:spcPts val="0"/>
              </a:spcBef>
              <a:spcAft>
                <a:spcPts val="0"/>
              </a:spcAft>
            </a:pPr>
            <a:r>
              <a:rPr lang="el-GR" sz="1400" dirty="0">
                <a:solidFill>
                  <a:prstClr val="black">
                    <a:lumMod val="75000"/>
                    <a:lumOff val="25000"/>
                  </a:prstClr>
                </a:solidFill>
                <a:latin typeface="Calibri"/>
              </a:rPr>
              <a:t>διαθέσιμο με </a:t>
            </a:r>
            <a:r>
              <a:rPr lang="el-GR" sz="1400" dirty="0" smtClean="0">
                <a:solidFill>
                  <a:prstClr val="black">
                    <a:lumMod val="75000"/>
                    <a:lumOff val="25000"/>
                  </a:prstClr>
                </a:solidFill>
                <a:latin typeface="Calibri"/>
              </a:rPr>
              <a:t>άδεια </a:t>
            </a:r>
          </a:p>
          <a:p>
            <a:pPr algn="r" fontAlgn="auto">
              <a:spcBef>
                <a:spcPts val="0"/>
              </a:spcBef>
              <a:spcAft>
                <a:spcPts val="0"/>
              </a:spcAft>
            </a:pPr>
            <a:r>
              <a:rPr lang="en-US" dirty="0" smtClean="0">
                <a:solidFill>
                  <a:prstClr val="black">
                    <a:lumMod val="75000"/>
                    <a:lumOff val="25000"/>
                  </a:prstClr>
                </a:solidFill>
                <a:latin typeface="Calibri"/>
              </a:rPr>
              <a:t>CC0 </a:t>
            </a:r>
            <a:r>
              <a:rPr lang="en-US" dirty="0">
                <a:solidFill>
                  <a:prstClr val="black">
                    <a:lumMod val="75000"/>
                    <a:lumOff val="25000"/>
                  </a:prstClr>
                </a:solidFill>
                <a:latin typeface="Calibri"/>
              </a:rPr>
              <a:t>Public Domain</a:t>
            </a:r>
            <a:endParaRPr lang="el-GR" dirty="0">
              <a:solidFill>
                <a:prstClr val="black">
                  <a:lumMod val="75000"/>
                  <a:lumOff val="25000"/>
                </a:prstClr>
              </a:solidFill>
              <a:latin typeface="Calibri"/>
            </a:endParaRPr>
          </a:p>
        </p:txBody>
      </p:sp>
      <p:sp>
        <p:nvSpPr>
          <p:cNvPr id="25" name="Rectangle 24"/>
          <p:cNvSpPr/>
          <p:nvPr/>
        </p:nvSpPr>
        <p:spPr>
          <a:xfrm>
            <a:off x="0" y="5791105"/>
            <a:ext cx="2088231" cy="307777"/>
          </a:xfrm>
          <a:prstGeom prst="rect">
            <a:avLst/>
          </a:prstGeom>
        </p:spPr>
        <p:txBody>
          <a:bodyPr wrap="square">
            <a:spAutoFit/>
          </a:bodyPr>
          <a:lstStyle/>
          <a:p>
            <a:pPr algn="r" fontAlgn="auto">
              <a:spcBef>
                <a:spcPts val="0"/>
              </a:spcBef>
              <a:spcAft>
                <a:spcPts val="0"/>
              </a:spcAft>
            </a:pPr>
            <a:r>
              <a:rPr lang="el-GR" sz="1400" dirty="0">
                <a:solidFill>
                  <a:prstClr val="black">
                    <a:lumMod val="75000"/>
                    <a:lumOff val="25000"/>
                  </a:prstClr>
                </a:solidFill>
                <a:latin typeface="Calibri"/>
              </a:rPr>
              <a:t>διαθέσιμο </a:t>
            </a:r>
            <a:r>
              <a:rPr lang="el-GR" sz="1400" dirty="0" smtClean="0">
                <a:solidFill>
                  <a:prstClr val="black">
                    <a:lumMod val="75000"/>
                    <a:lumOff val="25000"/>
                  </a:prstClr>
                </a:solidFill>
                <a:latin typeface="Calibri"/>
              </a:rPr>
              <a:t>ως κοινό κτήμα</a:t>
            </a:r>
            <a:endParaRPr lang="el-GR" dirty="0">
              <a:solidFill>
                <a:prstClr val="black">
                  <a:lumMod val="75000"/>
                  <a:lumOff val="25000"/>
                </a:prstClr>
              </a:solidFill>
              <a:latin typeface="Calibri"/>
            </a:endParaRPr>
          </a:p>
        </p:txBody>
      </p:sp>
      <p:sp>
        <p:nvSpPr>
          <p:cNvPr id="26" name="Rectangle 25"/>
          <p:cNvSpPr/>
          <p:nvPr/>
        </p:nvSpPr>
        <p:spPr>
          <a:xfrm>
            <a:off x="2088000" y="5112000"/>
            <a:ext cx="7062962" cy="523220"/>
          </a:xfrm>
          <a:prstGeom prst="rect">
            <a:avLst/>
          </a:prstGeom>
        </p:spPr>
        <p:txBody>
          <a:bodyPr wrap="square">
            <a:spAutoFit/>
          </a:bodyPr>
          <a:lstStyle/>
          <a:p>
            <a:pPr fontAlgn="auto">
              <a:spcBef>
                <a:spcPts val="0"/>
              </a:spcBef>
              <a:spcAft>
                <a:spcPts val="0"/>
              </a:spcAft>
            </a:pPr>
            <a:r>
              <a:rPr lang="el-GR" sz="1400" dirty="0" smtClean="0">
                <a:solidFill>
                  <a:prstClr val="black">
                    <a:lumMod val="75000"/>
                    <a:lumOff val="25000"/>
                  </a:prstClr>
                </a:solidFill>
                <a:latin typeface="Calibri"/>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prstClr val="black">
                  <a:lumMod val="75000"/>
                  <a:lumOff val="25000"/>
                </a:prstClr>
              </a:solidFill>
              <a:latin typeface="Calibri"/>
            </a:endParaRPr>
          </a:p>
        </p:txBody>
      </p:sp>
      <p:sp>
        <p:nvSpPr>
          <p:cNvPr id="27" name="Rectangle 26"/>
          <p:cNvSpPr/>
          <p:nvPr/>
        </p:nvSpPr>
        <p:spPr>
          <a:xfrm>
            <a:off x="2088231" y="5688000"/>
            <a:ext cx="7062962" cy="523220"/>
          </a:xfrm>
          <a:prstGeom prst="rect">
            <a:avLst/>
          </a:prstGeom>
        </p:spPr>
        <p:txBody>
          <a:bodyPr wrap="square">
            <a:spAutoFit/>
          </a:bodyPr>
          <a:lstStyle/>
          <a:p>
            <a:pPr fontAlgn="auto">
              <a:spcBef>
                <a:spcPts val="0"/>
              </a:spcBef>
              <a:spcAft>
                <a:spcPts val="0"/>
              </a:spcAft>
            </a:pPr>
            <a:r>
              <a:rPr lang="el-GR" sz="1400" dirty="0" smtClean="0">
                <a:solidFill>
                  <a:prstClr val="black">
                    <a:lumMod val="75000"/>
                    <a:lumOff val="25000"/>
                  </a:prstClr>
                </a:solidFill>
                <a:latin typeface="Calibri"/>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prstClr val="black">
                  <a:lumMod val="75000"/>
                  <a:lumOff val="25000"/>
                </a:prstClr>
              </a:solidFill>
              <a:latin typeface="Calibri"/>
            </a:endParaRPr>
          </a:p>
        </p:txBody>
      </p:sp>
      <p:sp>
        <p:nvSpPr>
          <p:cNvPr id="28" name="Rectangle 27"/>
          <p:cNvSpPr/>
          <p:nvPr/>
        </p:nvSpPr>
        <p:spPr>
          <a:xfrm>
            <a:off x="0" y="6334511"/>
            <a:ext cx="2088231" cy="307777"/>
          </a:xfrm>
          <a:prstGeom prst="rect">
            <a:avLst/>
          </a:prstGeom>
        </p:spPr>
        <p:txBody>
          <a:bodyPr wrap="square">
            <a:spAutoFit/>
          </a:bodyPr>
          <a:lstStyle/>
          <a:p>
            <a:pPr algn="r" fontAlgn="auto">
              <a:spcBef>
                <a:spcPts val="0"/>
              </a:spcBef>
              <a:spcAft>
                <a:spcPts val="0"/>
              </a:spcAft>
            </a:pPr>
            <a:r>
              <a:rPr lang="el-GR" sz="1400" dirty="0" smtClean="0">
                <a:solidFill>
                  <a:prstClr val="black">
                    <a:lumMod val="75000"/>
                    <a:lumOff val="25000"/>
                  </a:prstClr>
                </a:solidFill>
                <a:latin typeface="Calibri"/>
              </a:rPr>
              <a:t>χωρίς σήμανση</a:t>
            </a:r>
            <a:endParaRPr lang="el-GR" dirty="0">
              <a:solidFill>
                <a:prstClr val="black">
                  <a:lumMod val="75000"/>
                  <a:lumOff val="25000"/>
                </a:prstClr>
              </a:solidFill>
              <a:latin typeface="Calibri"/>
            </a:endParaRPr>
          </a:p>
        </p:txBody>
      </p:sp>
      <p:sp>
        <p:nvSpPr>
          <p:cNvPr id="29" name="Rectangle 28"/>
          <p:cNvSpPr/>
          <p:nvPr/>
        </p:nvSpPr>
        <p:spPr>
          <a:xfrm>
            <a:off x="2088231" y="6334512"/>
            <a:ext cx="7062962" cy="307777"/>
          </a:xfrm>
          <a:prstGeom prst="rect">
            <a:avLst/>
          </a:prstGeom>
        </p:spPr>
        <p:txBody>
          <a:bodyPr wrap="square">
            <a:spAutoFit/>
          </a:bodyPr>
          <a:lstStyle/>
          <a:p>
            <a:pPr fontAlgn="auto">
              <a:spcBef>
                <a:spcPts val="0"/>
              </a:spcBef>
              <a:spcAft>
                <a:spcPts val="0"/>
              </a:spcAft>
            </a:pPr>
            <a:r>
              <a:rPr lang="el-GR" sz="1400" dirty="0" smtClean="0">
                <a:solidFill>
                  <a:prstClr val="black">
                    <a:lumMod val="75000"/>
                    <a:lumOff val="25000"/>
                  </a:prstClr>
                </a:solidFill>
                <a:latin typeface="Calibri"/>
              </a:rPr>
              <a:t>Συνήθως δεν επιτρέπεται η επαναχρησιμοποίηση του έργου.</a:t>
            </a:r>
            <a:endParaRPr lang="en-US" sz="1400" dirty="0" smtClean="0">
              <a:solidFill>
                <a:prstClr val="black">
                  <a:lumMod val="75000"/>
                  <a:lumOff val="25000"/>
                </a:prstClr>
              </a:solidFill>
              <a:latin typeface="Calibri"/>
            </a:endParaRPr>
          </a:p>
        </p:txBody>
      </p:sp>
      <p:cxnSp>
        <p:nvCxnSpPr>
          <p:cNvPr id="31" name="Straight Connector 30"/>
          <p:cNvCxnSpPr/>
          <p:nvPr/>
        </p:nvCxnSpPr>
        <p:spPr>
          <a:xfrm>
            <a:off x="71243" y="1383775"/>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71243" y="1968481"/>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1243" y="253945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1243" y="3107253"/>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1243" y="372280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1243" y="451432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 y="511131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1244" y="569777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1244" y="622099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914447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solidFill>
                  <a:schemeClr val="tx1"/>
                </a:solidFill>
              </a:rPr>
              <a:t>Διατήρηση </a:t>
            </a:r>
            <a:r>
              <a:rPr lang="el-GR" dirty="0" smtClean="0">
                <a:solidFill>
                  <a:schemeClr val="tx1"/>
                </a:solidFill>
              </a:rPr>
              <a:t>Σημειωμάτων</a:t>
            </a:r>
            <a:endParaRPr lang="el-GR" dirty="0">
              <a:solidFill>
                <a:schemeClr val="tx1"/>
              </a:solidFill>
            </a:endParaRPr>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a:t>τ</a:t>
            </a:r>
            <a:r>
              <a:rPr lang="en-US" sz="2000" dirty="0" smtClean="0"/>
              <a:t>ο </a:t>
            </a:r>
            <a:r>
              <a:rPr lang="en-US" sz="2000" dirty="0"/>
              <a:t>Σημείωμα Αναφοράς</a:t>
            </a:r>
            <a:endParaRPr lang="el-GR" sz="2000" dirty="0"/>
          </a:p>
          <a:p>
            <a:pPr lvl="1">
              <a:buFont typeface="Wingdings" panose="05000000000000000000" pitchFamily="2" charset="2"/>
              <a:buChar char="§"/>
            </a:pPr>
            <a:r>
              <a:rPr lang="el-GR" sz="2000" dirty="0"/>
              <a:t>τ</a:t>
            </a:r>
            <a:r>
              <a:rPr lang="en-US" sz="2000" dirty="0" smtClean="0"/>
              <a:t>ο </a:t>
            </a:r>
            <a:r>
              <a:rPr lang="en-US" sz="2000" dirty="0"/>
              <a:t>Σημείωμα Αδειοδότησης</a:t>
            </a:r>
            <a:endParaRPr lang="el-GR" sz="2000" dirty="0"/>
          </a:p>
          <a:p>
            <a:pPr lvl="1">
              <a:buFont typeface="Wingdings" panose="05000000000000000000" pitchFamily="2" charset="2"/>
              <a:buChar char="§"/>
            </a:pPr>
            <a:r>
              <a:rPr lang="el-GR" sz="2000" dirty="0"/>
              <a:t>τ</a:t>
            </a:r>
            <a:r>
              <a:rPr lang="en-US" sz="2000" dirty="0" smtClean="0"/>
              <a:t>η </a:t>
            </a:r>
            <a:r>
              <a:rPr lang="en-US" sz="2000" dirty="0"/>
              <a:t>δήλωση </a:t>
            </a:r>
            <a:r>
              <a:rPr lang="el-GR" sz="2000" dirty="0"/>
              <a:t>Δ</a:t>
            </a:r>
            <a:r>
              <a:rPr lang="en-US" sz="2000" dirty="0" smtClean="0"/>
              <a:t>ιατήρησης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υπερσυνδέσμους.</a:t>
            </a:r>
          </a:p>
          <a:p>
            <a:endParaRPr lang="el-GR" sz="2000" dirty="0"/>
          </a:p>
        </p:txBody>
      </p:sp>
    </p:spTree>
    <p:extLst>
      <p:ext uri="{BB962C8B-B14F-4D97-AF65-F5344CB8AC3E}">
        <p14:creationId xmlns:p14="http://schemas.microsoft.com/office/powerpoint/2010/main" val="417192795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392"/>
            <a:ext cx="9144000" cy="1143000"/>
          </a:xfrm>
        </p:spPr>
        <p:txBody>
          <a:bodyPr>
            <a:noAutofit/>
          </a:bodyPr>
          <a:lstStyle/>
          <a:p>
            <a:r>
              <a:rPr lang="el-GR" dirty="0">
                <a:solidFill>
                  <a:schemeClr val="tx1"/>
                </a:solidFill>
              </a:rPr>
              <a:t>Σημείωμα Χρήσης Έργων </a:t>
            </a:r>
            <a:r>
              <a:rPr lang="el-GR" dirty="0" smtClean="0">
                <a:solidFill>
                  <a:schemeClr val="tx1"/>
                </a:solidFill>
              </a:rPr>
              <a:t>Τρίτων</a:t>
            </a:r>
            <a:endParaRPr lang="el-GR" dirty="0">
              <a:solidFill>
                <a:schemeClr val="tx1"/>
              </a:solidFill>
            </a:endParaRPr>
          </a:p>
        </p:txBody>
      </p:sp>
      <p:sp>
        <p:nvSpPr>
          <p:cNvPr id="3" name="Content Placeholder 2"/>
          <p:cNvSpPr>
            <a:spLocks noGrp="1"/>
          </p:cNvSpPr>
          <p:nvPr>
            <p:ph idx="1"/>
          </p:nvPr>
        </p:nvSpPr>
        <p:spPr>
          <a:xfrm>
            <a:off x="179512" y="1556792"/>
            <a:ext cx="8856984" cy="4525963"/>
          </a:xfrm>
        </p:spPr>
        <p:txBody>
          <a:bodyPr>
            <a:noAutofit/>
          </a:bodyPr>
          <a:lstStyle/>
          <a:p>
            <a:pPr marL="0" indent="0">
              <a:buNone/>
            </a:pPr>
            <a:r>
              <a:rPr lang="el-GR" sz="2000" dirty="0" smtClean="0"/>
              <a:t>Το </a:t>
            </a:r>
            <a:r>
              <a:rPr lang="el-GR" sz="2000" dirty="0"/>
              <a:t>Έργο αυτό κάνει χρήση των ακόλουθων έργων</a:t>
            </a:r>
            <a:r>
              <a:rPr lang="el-GR" sz="2000" dirty="0" smtClean="0"/>
              <a:t>:</a:t>
            </a:r>
            <a:endParaRPr lang="en-US" sz="2000" dirty="0" smtClean="0"/>
          </a:p>
          <a:p>
            <a:r>
              <a:rPr lang="en-US" sz="2000" dirty="0"/>
              <a:t>Donald A. Neumann, </a:t>
            </a:r>
            <a:r>
              <a:rPr lang="en-US" sz="2000" dirty="0" smtClean="0"/>
              <a:t>“Kinesiology </a:t>
            </a:r>
            <a:r>
              <a:rPr lang="en-US" sz="2000" dirty="0"/>
              <a:t>of the Musculoskeletal System: Foundations for </a:t>
            </a:r>
            <a:r>
              <a:rPr lang="en-US" sz="2000" dirty="0" smtClean="0"/>
              <a:t>Rehabilitation</a:t>
            </a:r>
            <a:r>
              <a:rPr lang="en-US" sz="2000" dirty="0"/>
              <a:t>”, Mosby/Elsevier, </a:t>
            </a:r>
            <a:r>
              <a:rPr lang="en-US" sz="2000" dirty="0" smtClean="0"/>
              <a:t>2010.</a:t>
            </a:r>
            <a:endParaRPr lang="el-GR" sz="2000" dirty="0"/>
          </a:p>
        </p:txBody>
      </p:sp>
    </p:spTree>
    <p:extLst>
      <p:ext uri="{BB962C8B-B14F-4D97-AF65-F5344CB8AC3E}">
        <p14:creationId xmlns:p14="http://schemas.microsoft.com/office/powerpoint/2010/main" val="167566635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solidFill>
                  <a:schemeClr val="tx1"/>
                </a:solidFill>
              </a:rPr>
              <a:t>Χρηματοδότηση</a:t>
            </a:r>
            <a:endParaRPr lang="el-GR" dirty="0">
              <a:solidFill>
                <a:schemeClr val="tx1"/>
              </a:solidFill>
            </a:endParaRPr>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στ</a:t>
            </a:r>
            <a:r>
              <a:rPr lang="en-US" sz="2000" dirty="0" smtClean="0"/>
              <a:t>o</a:t>
            </a:r>
            <a:r>
              <a:rPr lang="el-GR" sz="2000" dirty="0" smtClean="0"/>
              <a:t> 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ΤΕΙ Αθήνας</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4653136"/>
            <a:ext cx="5501640" cy="1386840"/>
          </a:xfrm>
          <a:prstGeom prst="rect">
            <a:avLst/>
          </a:prstGeom>
        </p:spPr>
      </p:pic>
    </p:spTree>
    <p:extLst>
      <p:ext uri="{BB962C8B-B14F-4D97-AF65-F5344CB8AC3E}">
        <p14:creationId xmlns:p14="http://schemas.microsoft.com/office/powerpoint/2010/main" val="21395656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Έσω πλάγιος </a:t>
            </a:r>
            <a:r>
              <a:rPr lang="el-GR" dirty="0" smtClean="0"/>
              <a:t>σύνδεσμος</a:t>
            </a:r>
            <a:r>
              <a:rPr lang="en-US" dirty="0" smtClean="0"/>
              <a:t> </a:t>
            </a:r>
            <a:r>
              <a:rPr lang="en-US" sz="3200" b="0" dirty="0" smtClean="0"/>
              <a:t>1/</a:t>
            </a:r>
            <a:r>
              <a:rPr lang="el-GR" sz="3200" b="0" dirty="0" smtClean="0"/>
              <a:t>4</a:t>
            </a:r>
            <a:endParaRPr lang="el-GR" sz="3200" b="0" dirty="0"/>
          </a:p>
        </p:txBody>
      </p:sp>
      <p:sp>
        <p:nvSpPr>
          <p:cNvPr id="3" name="Θέση περιεχομένου 2"/>
          <p:cNvSpPr>
            <a:spLocks noGrp="1"/>
          </p:cNvSpPr>
          <p:nvPr>
            <p:ph idx="1"/>
          </p:nvPr>
        </p:nvSpPr>
        <p:spPr>
          <a:xfrm>
            <a:off x="457200" y="1196752"/>
            <a:ext cx="3970784" cy="5040560"/>
          </a:xfrm>
        </p:spPr>
        <p:txBody>
          <a:bodyPr/>
          <a:lstStyle/>
          <a:p>
            <a:r>
              <a:rPr lang="el-GR" dirty="0"/>
              <a:t>Αποτελείται από 3 δεσμίδες: </a:t>
            </a:r>
          </a:p>
          <a:p>
            <a:pPr lvl="1"/>
            <a:r>
              <a:rPr lang="el-GR" dirty="0" smtClean="0"/>
              <a:t>Πρόσθιες</a:t>
            </a:r>
            <a:r>
              <a:rPr lang="en-US" dirty="0" smtClean="0"/>
              <a:t>,</a:t>
            </a:r>
            <a:endParaRPr lang="el-GR" dirty="0"/>
          </a:p>
          <a:p>
            <a:pPr lvl="1"/>
            <a:r>
              <a:rPr lang="el-GR" dirty="0" smtClean="0"/>
              <a:t>Οπίσθιες</a:t>
            </a:r>
            <a:r>
              <a:rPr lang="en-US" dirty="0" smtClean="0"/>
              <a:t>,</a:t>
            </a:r>
            <a:endParaRPr lang="el-GR" dirty="0"/>
          </a:p>
          <a:p>
            <a:pPr lvl="1"/>
            <a:r>
              <a:rPr lang="el-GR" dirty="0" smtClean="0"/>
              <a:t>Εγκάρσιες</a:t>
            </a:r>
            <a:r>
              <a:rPr lang="en-US" dirty="0"/>
              <a:t>.</a:t>
            </a:r>
            <a:r>
              <a:rPr lang="el-GR" dirty="0" smtClean="0"/>
              <a:t> </a:t>
            </a:r>
            <a:endParaRPr lang="el-GR" dirty="0"/>
          </a:p>
          <a:p>
            <a:r>
              <a:rPr lang="el-GR" dirty="0"/>
              <a:t>Οι πρόσθιες ίνες είναι ισχυρότερες και οι πλέον άκαμπτες απ’ όλες τις δεσμίδες του </a:t>
            </a:r>
            <a:r>
              <a:rPr lang="el-GR" dirty="0" smtClean="0"/>
              <a:t>συνδέσμου</a:t>
            </a:r>
            <a:r>
              <a:rPr lang="en-US" dirty="0"/>
              <a:t>.</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10</a:t>
            </a:fld>
            <a:endParaRPr lang="el-GR" dirty="0">
              <a:solidFill>
                <a:prstClr val="black"/>
              </a:solidFill>
            </a:endParaRPr>
          </a:p>
        </p:txBody>
      </p:sp>
      <p:pic>
        <p:nvPicPr>
          <p:cNvPr id="6" name="Picture 2" descr="This figure shows the structure of the elbow joint. The top, left panel shows the medial sagittal section of the right elbow joint. The top, right panel shows the lateral view of the right elbow joint, and the bottom, left panel shows the medial view of the right elbow join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211960" y="1340768"/>
            <a:ext cx="4860540" cy="355462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Ορθογώνιο 6"/>
          <p:cNvSpPr/>
          <p:nvPr/>
        </p:nvSpPr>
        <p:spPr>
          <a:xfrm>
            <a:off x="4175956" y="4941168"/>
            <a:ext cx="5004556" cy="461665"/>
          </a:xfrm>
          <a:prstGeom prst="rect">
            <a:avLst/>
          </a:prstGeom>
        </p:spPr>
        <p:txBody>
          <a:bodyPr wrap="square">
            <a:spAutoFit/>
          </a:bodyPr>
          <a:lstStyle/>
          <a:p>
            <a:r>
              <a:rPr lang="en-US" sz="1200" dirty="0">
                <a:solidFill>
                  <a:prstClr val="black"/>
                </a:solidFill>
                <a:latin typeface="Calibri"/>
              </a:rPr>
              <a:t>© 28 Ιουν 2013 OpenStax College. </a:t>
            </a:r>
            <a:r>
              <a:rPr lang="en-US" sz="1200" dirty="0">
                <a:solidFill>
                  <a:prstClr val="black"/>
                </a:solidFill>
                <a:latin typeface="Calibri"/>
                <a:hlinkClick r:id="rId4"/>
              </a:rPr>
              <a:t>Textbook content</a:t>
            </a:r>
            <a:r>
              <a:rPr lang="en-US" sz="1200" dirty="0">
                <a:solidFill>
                  <a:prstClr val="black"/>
                </a:solidFill>
                <a:latin typeface="Calibri"/>
              </a:rPr>
              <a:t> produced by OpenStax College is licensed under a </a:t>
            </a:r>
            <a:r>
              <a:rPr lang="en-US" sz="1200" dirty="0">
                <a:solidFill>
                  <a:prstClr val="black"/>
                </a:solidFill>
                <a:latin typeface="Calibri"/>
                <a:hlinkClick r:id="rId5"/>
              </a:rPr>
              <a:t>Creative Commons Attribution License 3.0</a:t>
            </a:r>
            <a:r>
              <a:rPr lang="en-US" sz="1200" dirty="0">
                <a:solidFill>
                  <a:prstClr val="black"/>
                </a:solidFill>
                <a:latin typeface="Calibri"/>
              </a:rPr>
              <a:t> license.</a:t>
            </a:r>
            <a:endParaRPr lang="el-GR" sz="1200" dirty="0">
              <a:solidFill>
                <a:prstClr val="black"/>
              </a:solidFill>
              <a:latin typeface="Calibri"/>
            </a:endParaRPr>
          </a:p>
        </p:txBody>
      </p:sp>
    </p:spTree>
    <p:extLst>
      <p:ext uri="{BB962C8B-B14F-4D97-AF65-F5344CB8AC3E}">
        <p14:creationId xmlns:p14="http://schemas.microsoft.com/office/powerpoint/2010/main" val="32697199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Έσω πλάγιος σύνδεσμος</a:t>
            </a:r>
            <a:r>
              <a:rPr lang="en-US" dirty="0"/>
              <a:t> </a:t>
            </a:r>
            <a:r>
              <a:rPr lang="en-US" sz="3200" b="0" dirty="0" smtClean="0"/>
              <a:t>2/</a:t>
            </a:r>
            <a:r>
              <a:rPr lang="el-GR" sz="3200" b="0" dirty="0" smtClean="0"/>
              <a:t>4</a:t>
            </a:r>
            <a:endParaRPr lang="el-GR" dirty="0"/>
          </a:p>
        </p:txBody>
      </p:sp>
      <p:sp>
        <p:nvSpPr>
          <p:cNvPr id="3" name="Θέση περιεχομένου 2"/>
          <p:cNvSpPr>
            <a:spLocks noGrp="1"/>
          </p:cNvSpPr>
          <p:nvPr>
            <p:ph idx="1"/>
          </p:nvPr>
        </p:nvSpPr>
        <p:spPr/>
        <p:txBody>
          <a:bodyPr/>
          <a:lstStyle/>
          <a:p>
            <a:pPr marL="0" indent="0">
              <a:buNone/>
            </a:pPr>
            <a:r>
              <a:rPr lang="el-GR" dirty="0"/>
              <a:t>Οι πρόσθιες ίνες:</a:t>
            </a:r>
          </a:p>
          <a:p>
            <a:r>
              <a:rPr lang="el-GR" dirty="0" smtClean="0"/>
              <a:t>Εκφύονται από την πρόσθια επιφάνεια της </a:t>
            </a:r>
            <a:r>
              <a:rPr lang="el-GR" dirty="0" err="1" smtClean="0"/>
              <a:t>παρατροχίλιας</a:t>
            </a:r>
            <a:r>
              <a:rPr lang="el-GR" dirty="0" smtClean="0"/>
              <a:t> απόφυσης και </a:t>
            </a:r>
            <a:r>
              <a:rPr lang="el-GR" dirty="0" err="1" smtClean="0"/>
              <a:t>καταφύονται</a:t>
            </a:r>
            <a:r>
              <a:rPr lang="el-GR" dirty="0" smtClean="0"/>
              <a:t> στην έσω επιφάνεια της </a:t>
            </a:r>
            <a:r>
              <a:rPr lang="el-GR" dirty="0" err="1" smtClean="0"/>
              <a:t>κορωνοειδούς</a:t>
            </a:r>
            <a:r>
              <a:rPr lang="el-GR" dirty="0" smtClean="0"/>
              <a:t> απόφυσης</a:t>
            </a:r>
            <a:r>
              <a:rPr lang="en-US" dirty="0" smtClean="0"/>
              <a:t>.</a:t>
            </a:r>
            <a:r>
              <a:rPr lang="el-GR" dirty="0" smtClean="0"/>
              <a:t> </a:t>
            </a:r>
          </a:p>
          <a:p>
            <a:r>
              <a:rPr lang="el-GR" dirty="0" smtClean="0"/>
              <a:t>Ανθίστανται </a:t>
            </a:r>
            <a:r>
              <a:rPr lang="el-GR" dirty="0"/>
              <a:t>στις βλαισές δυνάμεις που δρουν στον αγκώνα (δυνάμεις που απάγουν το αντιβράχιο</a:t>
            </a:r>
            <a:r>
              <a:rPr lang="el-GR" dirty="0" smtClean="0"/>
              <a:t>)</a:t>
            </a:r>
            <a:r>
              <a:rPr lang="en-US" dirty="0" smtClean="0"/>
              <a:t>.</a:t>
            </a:r>
            <a:endParaRPr lang="el-GR" dirty="0"/>
          </a:p>
          <a:p>
            <a:r>
              <a:rPr lang="el-GR" dirty="0" smtClean="0"/>
              <a:t>Επειδή </a:t>
            </a:r>
            <a:r>
              <a:rPr lang="el-GR" dirty="0"/>
              <a:t>οι ίνες αυτές βρίσκονται πάνω και κάτω από τον άξονα κίνησης, κάποιες από αυτές διατείνονται κατά την κάμψη και άλλες κατά την </a:t>
            </a:r>
            <a:r>
              <a:rPr lang="el-GR" dirty="0" smtClean="0"/>
              <a:t>έκταση</a:t>
            </a:r>
            <a:r>
              <a:rPr lang="en-US" dirty="0" smtClean="0"/>
              <a:t>.</a:t>
            </a:r>
            <a:endParaRPr lang="el-GR" dirty="0"/>
          </a:p>
          <a:p>
            <a:r>
              <a:rPr lang="el-GR" dirty="0"/>
              <a:t>Με αυτόν τον τρόπο παρέχουν σταθερότητα στην άρθρωση καθ’ όλη την τροχιά της κίνησης στο οβελιαίο </a:t>
            </a:r>
            <a:r>
              <a:rPr lang="el-GR" dirty="0" smtClean="0"/>
              <a:t>επίπεδο</a:t>
            </a:r>
            <a:r>
              <a:rPr lang="en-US" dirty="0" smtClean="0"/>
              <a:t>.</a:t>
            </a:r>
            <a:r>
              <a:rPr lang="el-GR" dirty="0" smtClean="0"/>
              <a:t> </a:t>
            </a:r>
            <a:endParaRPr lang="el-GR" dirty="0"/>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11</a:t>
            </a:fld>
            <a:endParaRPr lang="el-GR" dirty="0">
              <a:solidFill>
                <a:prstClr val="black"/>
              </a:solidFill>
            </a:endParaRPr>
          </a:p>
        </p:txBody>
      </p:sp>
    </p:spTree>
    <p:extLst>
      <p:ext uri="{BB962C8B-B14F-4D97-AF65-F5344CB8AC3E}">
        <p14:creationId xmlns:p14="http://schemas.microsoft.com/office/powerpoint/2010/main" val="28178084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Έσω πλάγιος σύνδεσμος</a:t>
            </a:r>
            <a:r>
              <a:rPr lang="en-US" dirty="0"/>
              <a:t> </a:t>
            </a:r>
            <a:r>
              <a:rPr lang="en-US" sz="3200" b="0" dirty="0" smtClean="0"/>
              <a:t>3/</a:t>
            </a:r>
            <a:r>
              <a:rPr lang="el-GR" sz="3200" b="0" dirty="0" smtClean="0"/>
              <a:t>4</a:t>
            </a:r>
            <a:endParaRPr lang="el-GR" dirty="0"/>
          </a:p>
        </p:txBody>
      </p:sp>
      <p:sp>
        <p:nvSpPr>
          <p:cNvPr id="3" name="Θέση περιεχομένου 2"/>
          <p:cNvSpPr>
            <a:spLocks noGrp="1"/>
          </p:cNvSpPr>
          <p:nvPr>
            <p:ph idx="1"/>
          </p:nvPr>
        </p:nvSpPr>
        <p:spPr/>
        <p:txBody>
          <a:bodyPr/>
          <a:lstStyle/>
          <a:p>
            <a:r>
              <a:rPr lang="el-GR" dirty="0"/>
              <a:t>Οι οπίσθιες ίνες:</a:t>
            </a:r>
          </a:p>
          <a:p>
            <a:pPr lvl="1"/>
            <a:r>
              <a:rPr lang="el-GR" dirty="0"/>
              <a:t>Ουσιαστικά αποτελούν παχύνσεις του αρθρικού </a:t>
            </a:r>
            <a:r>
              <a:rPr lang="el-GR" dirty="0" smtClean="0"/>
              <a:t>θυλάκου</a:t>
            </a:r>
            <a:r>
              <a:rPr lang="en-US" dirty="0" smtClean="0"/>
              <a:t>.</a:t>
            </a:r>
            <a:endParaRPr lang="el-GR" dirty="0"/>
          </a:p>
          <a:p>
            <a:pPr lvl="1"/>
            <a:r>
              <a:rPr lang="el-GR" dirty="0"/>
              <a:t>Εκτείνονται μεταξύ της παρατροχίλιας απόφυσης και του έσω χείλους του </a:t>
            </a:r>
            <a:r>
              <a:rPr lang="el-GR" dirty="0" smtClean="0"/>
              <a:t>ωλεκράνου</a:t>
            </a:r>
            <a:r>
              <a:rPr lang="en-US" dirty="0" smtClean="0"/>
              <a:t>.</a:t>
            </a:r>
            <a:endParaRPr lang="el-GR" dirty="0"/>
          </a:p>
          <a:p>
            <a:pPr lvl="1"/>
            <a:r>
              <a:rPr lang="el-GR" dirty="0"/>
              <a:t>Διατείνονται στην πλήρη </a:t>
            </a:r>
            <a:r>
              <a:rPr lang="el-GR" dirty="0" smtClean="0"/>
              <a:t>κάμψη και </a:t>
            </a:r>
            <a:r>
              <a:rPr lang="el-GR" dirty="0"/>
              <a:t>προβάλλουν αντίσταση στις βλαισές </a:t>
            </a:r>
            <a:r>
              <a:rPr lang="el-GR" dirty="0" smtClean="0"/>
              <a:t>δυνάμεις</a:t>
            </a:r>
            <a:r>
              <a:rPr lang="en-US" dirty="0" smtClean="0"/>
              <a:t>.</a:t>
            </a:r>
            <a:endParaRPr lang="el-GR" dirty="0"/>
          </a:p>
          <a:p>
            <a:r>
              <a:rPr lang="el-GR" dirty="0"/>
              <a:t>Οι εγκάρσιες ίνες:</a:t>
            </a:r>
          </a:p>
          <a:p>
            <a:pPr lvl="1"/>
            <a:r>
              <a:rPr lang="el-GR" dirty="0"/>
              <a:t>Εκτείνονται μεταξύ ωλεκράνου και κορωνοειδούς </a:t>
            </a:r>
            <a:r>
              <a:rPr lang="el-GR" dirty="0" smtClean="0"/>
              <a:t>απόφυσης</a:t>
            </a:r>
            <a:r>
              <a:rPr lang="en-US" dirty="0" smtClean="0"/>
              <a:t>.</a:t>
            </a:r>
            <a:endParaRPr lang="el-GR" dirty="0"/>
          </a:p>
          <a:p>
            <a:pPr lvl="1"/>
            <a:r>
              <a:rPr lang="el-GR" dirty="0"/>
              <a:t>Δεν </a:t>
            </a:r>
            <a:r>
              <a:rPr lang="el-GR" dirty="0" smtClean="0"/>
              <a:t>συμβάλλουν </a:t>
            </a:r>
            <a:r>
              <a:rPr lang="el-GR" dirty="0"/>
              <a:t>στην </a:t>
            </a:r>
            <a:r>
              <a:rPr lang="el-GR" dirty="0" smtClean="0"/>
              <a:t>σταθερότητα</a:t>
            </a:r>
            <a:r>
              <a:rPr lang="en-US" dirty="0" smtClean="0"/>
              <a:t>.</a:t>
            </a:r>
            <a:endParaRPr lang="el-GR" dirty="0"/>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12</a:t>
            </a:fld>
            <a:endParaRPr lang="el-GR" dirty="0">
              <a:solidFill>
                <a:prstClr val="black"/>
              </a:solidFill>
            </a:endParaRPr>
          </a:p>
        </p:txBody>
      </p:sp>
    </p:spTree>
    <p:extLst>
      <p:ext uri="{BB962C8B-B14F-4D97-AF65-F5344CB8AC3E}">
        <p14:creationId xmlns:p14="http://schemas.microsoft.com/office/powerpoint/2010/main" val="11776598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Έσω πλάγιος σύνδεσμος</a:t>
            </a:r>
            <a:r>
              <a:rPr lang="en-US" dirty="0"/>
              <a:t> </a:t>
            </a:r>
            <a:r>
              <a:rPr lang="en-US" sz="3200" b="0" dirty="0" smtClean="0"/>
              <a:t>4/</a:t>
            </a:r>
            <a:r>
              <a:rPr lang="el-GR" sz="3200" b="0" dirty="0" smtClean="0"/>
              <a:t>4</a:t>
            </a:r>
            <a:endParaRPr lang="el-GR" dirty="0"/>
          </a:p>
        </p:txBody>
      </p:sp>
      <p:sp>
        <p:nvSpPr>
          <p:cNvPr id="3" name="Θέση περιεχομένου 2"/>
          <p:cNvSpPr>
            <a:spLocks noGrp="1"/>
          </p:cNvSpPr>
          <p:nvPr>
            <p:ph idx="1"/>
          </p:nvPr>
        </p:nvSpPr>
        <p:spPr>
          <a:xfrm>
            <a:off x="457200" y="1196752"/>
            <a:ext cx="8507288" cy="5472608"/>
          </a:xfrm>
        </p:spPr>
        <p:txBody>
          <a:bodyPr/>
          <a:lstStyle/>
          <a:p>
            <a:r>
              <a:rPr lang="el-GR" dirty="0"/>
              <a:t>Μπορεί να υποστεί κάκωση μετά από πτώση πάνω σε τεντωμένο αγκώνα ο οποίος ωθείται σε </a:t>
            </a:r>
            <a:r>
              <a:rPr lang="el-GR" dirty="0" smtClean="0"/>
              <a:t>βλαισότητα</a:t>
            </a:r>
            <a:r>
              <a:rPr lang="en-US" dirty="0" smtClean="0"/>
              <a:t>.</a:t>
            </a:r>
            <a:endParaRPr lang="el-GR" dirty="0"/>
          </a:p>
          <a:p>
            <a:r>
              <a:rPr lang="el-GR" dirty="0"/>
              <a:t>Η κάκωση του συνδέσμου μπορεί να συνοδεύεται από κάταγμα της κεφαλής της κερκίδας ή οποιουδήποτε σημείου της κερκίδας, η οποία δέχεται το 80% της δύναμης που εφαρμόζεται μέσω του </a:t>
            </a:r>
            <a:r>
              <a:rPr lang="el-GR" dirty="0" smtClean="0"/>
              <a:t>καρπού</a:t>
            </a:r>
            <a:r>
              <a:rPr lang="en-US" dirty="0" smtClean="0"/>
              <a:t>.</a:t>
            </a:r>
            <a:endParaRPr lang="el-GR" dirty="0"/>
          </a:p>
          <a:p>
            <a:r>
              <a:rPr lang="el-GR" dirty="0"/>
              <a:t>Εάν η δύναμη αυτή είναι πολύ μεγάλη, μπορεί να υποστεί κάκωση το ωλένιο νεύρο ή </a:t>
            </a:r>
            <a:r>
              <a:rPr lang="el-GR" dirty="0" smtClean="0"/>
              <a:t>η </a:t>
            </a:r>
            <a:r>
              <a:rPr lang="el-GR" dirty="0"/>
              <a:t>έκφυση των </a:t>
            </a:r>
            <a:r>
              <a:rPr lang="el-GR" dirty="0" smtClean="0"/>
              <a:t>μυών</a:t>
            </a:r>
            <a:r>
              <a:rPr lang="en-US" dirty="0" smtClean="0"/>
              <a:t>.</a:t>
            </a:r>
            <a:endParaRPr lang="el-GR" dirty="0"/>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13</a:t>
            </a:fld>
            <a:endParaRPr lang="el-GR" dirty="0">
              <a:solidFill>
                <a:prstClr val="black"/>
              </a:solidFill>
            </a:endParaRPr>
          </a:p>
        </p:txBody>
      </p:sp>
    </p:spTree>
    <p:extLst>
      <p:ext uri="{BB962C8B-B14F-4D97-AF65-F5344CB8AC3E}">
        <p14:creationId xmlns:p14="http://schemas.microsoft.com/office/powerpoint/2010/main" val="16345412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Δυναμικοί </a:t>
            </a:r>
            <a:r>
              <a:rPr lang="el-GR" dirty="0" err="1" smtClean="0"/>
              <a:t>σταθεροποιοί</a:t>
            </a:r>
            <a:r>
              <a:rPr lang="el-GR" dirty="0" smtClean="0"/>
              <a:t> έσω επιφάνειας </a:t>
            </a:r>
            <a:endParaRPr lang="el-GR" dirty="0"/>
          </a:p>
        </p:txBody>
      </p:sp>
      <p:sp>
        <p:nvSpPr>
          <p:cNvPr id="3" name="Θέση περιεχομένου 2"/>
          <p:cNvSpPr>
            <a:spLocks noGrp="1"/>
          </p:cNvSpPr>
          <p:nvPr>
            <p:ph idx="1"/>
          </p:nvPr>
        </p:nvSpPr>
        <p:spPr/>
        <p:txBody>
          <a:bodyPr>
            <a:normAutofit/>
          </a:bodyPr>
          <a:lstStyle/>
          <a:p>
            <a:r>
              <a:rPr lang="el-GR" sz="2400" dirty="0"/>
              <a:t>Εκτός από τον έσω πλάγιο σύνδεσμο, η σταθερότητα ενισχύεται από τους μύες που εκφύονται από την παρατροχίλια </a:t>
            </a:r>
            <a:r>
              <a:rPr lang="el-GR" sz="2400" dirty="0" smtClean="0"/>
              <a:t>απόφυση</a:t>
            </a:r>
            <a:r>
              <a:rPr lang="en-US" sz="2400" dirty="0" smtClean="0"/>
              <a:t>.</a:t>
            </a:r>
            <a:endParaRPr lang="el-GR" sz="2400" dirty="0"/>
          </a:p>
          <a:p>
            <a:r>
              <a:rPr lang="el-GR" sz="2400" dirty="0"/>
              <a:t>Οι μύες αυτοί – ομάδα των καμπτήρων καρπού και δακτύλων, στρογγύλος πρηνιστής – αναφέρονται ως δυναμικοί σταθεροποιοί της έσω επιφάνειας του </a:t>
            </a:r>
            <a:r>
              <a:rPr lang="el-GR" sz="2400" dirty="0" smtClean="0"/>
              <a:t>αγκώνα</a:t>
            </a:r>
            <a:r>
              <a:rPr lang="en-US" sz="2400" dirty="0" smtClean="0"/>
              <a:t>.</a:t>
            </a:r>
            <a:endParaRPr lang="el-GR" sz="2400" dirty="0"/>
          </a:p>
          <a:p>
            <a:endParaRPr lang="el-GR" sz="24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14</a:t>
            </a:fld>
            <a:endParaRPr lang="el-GR" dirty="0">
              <a:solidFill>
                <a:prstClr val="black"/>
              </a:solidFill>
            </a:endParaRPr>
          </a:p>
        </p:txBody>
      </p:sp>
    </p:spTree>
    <p:extLst>
      <p:ext uri="{BB962C8B-B14F-4D97-AF65-F5344CB8AC3E}">
        <p14:creationId xmlns:p14="http://schemas.microsoft.com/office/powerpoint/2010/main" val="21658892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Έξω πλάγιος </a:t>
            </a:r>
            <a:r>
              <a:rPr lang="el-GR" dirty="0" smtClean="0"/>
              <a:t>σύνδεσμος</a:t>
            </a:r>
            <a:r>
              <a:rPr lang="en-US" dirty="0" smtClean="0"/>
              <a:t> </a:t>
            </a:r>
            <a:r>
              <a:rPr lang="en-US" sz="3200" b="0" dirty="0" smtClean="0"/>
              <a:t>1/2</a:t>
            </a:r>
            <a:endParaRPr lang="el-GR" sz="3200" b="0" dirty="0"/>
          </a:p>
        </p:txBody>
      </p:sp>
      <p:sp>
        <p:nvSpPr>
          <p:cNvPr id="3" name="Θέση περιεχομένου 2"/>
          <p:cNvSpPr>
            <a:spLocks noGrp="1"/>
          </p:cNvSpPr>
          <p:nvPr>
            <p:ph idx="1"/>
          </p:nvPr>
        </p:nvSpPr>
        <p:spPr>
          <a:xfrm>
            <a:off x="457200" y="1196752"/>
            <a:ext cx="3970784" cy="5661248"/>
          </a:xfrm>
        </p:spPr>
        <p:txBody>
          <a:bodyPr/>
          <a:lstStyle/>
          <a:p>
            <a:r>
              <a:rPr lang="el-GR" dirty="0"/>
              <a:t>Εκφύεται από την παρακονδύλια απόφυση και αμέσως χωρίζεται σε 2 </a:t>
            </a:r>
            <a:r>
              <a:rPr lang="el-GR" dirty="0" smtClean="0"/>
              <a:t>δεσμίδες</a:t>
            </a:r>
            <a:r>
              <a:rPr lang="en-US" dirty="0" smtClean="0"/>
              <a:t>.</a:t>
            </a:r>
            <a:endParaRPr lang="el-GR" dirty="0"/>
          </a:p>
          <a:p>
            <a:r>
              <a:rPr lang="el-GR" dirty="0"/>
              <a:t>Η μία δεσμίδα (</a:t>
            </a:r>
            <a:r>
              <a:rPr lang="el-GR" dirty="0" smtClean="0"/>
              <a:t>κερκιδικός </a:t>
            </a:r>
            <a:r>
              <a:rPr lang="el-GR" dirty="0"/>
              <a:t>πλάγιος σύνδεσμος) προσφύεται στον στρογγύλο σύνδεσμο </a:t>
            </a:r>
            <a:r>
              <a:rPr lang="el-GR" dirty="0" smtClean="0"/>
              <a:t>της</a:t>
            </a:r>
            <a:r>
              <a:rPr lang="en-US" dirty="0" smtClean="0"/>
              <a:t>.</a:t>
            </a:r>
            <a:endParaRPr lang="el-GR" dirty="0"/>
          </a:p>
          <a:p>
            <a:r>
              <a:rPr lang="el-GR" dirty="0"/>
              <a:t>Η δεύτερη δεσμίδα (έξω ωλένιος πλάγιος σύνδεσμος) προσφύεται στο κάτω άκρο της ακρολοφίας του υπτιαστή </a:t>
            </a:r>
            <a:r>
              <a:rPr lang="el-GR" dirty="0" smtClean="0"/>
              <a:t>μυός</a:t>
            </a:r>
            <a:r>
              <a:rPr lang="en-US" dirty="0" smtClean="0"/>
              <a:t>.</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15</a:t>
            </a:fld>
            <a:endParaRPr lang="el-GR" dirty="0">
              <a:solidFill>
                <a:prstClr val="black"/>
              </a:solidFill>
            </a:endParaRPr>
          </a:p>
        </p:txBody>
      </p:sp>
      <p:pic>
        <p:nvPicPr>
          <p:cNvPr id="6" name="Picture 2" descr="This figure shows the structure of the elbow joint. The top, left panel shows the medial sagittal section of the right elbow joint. The top, right panel shows the lateral view of the right elbow joint, and the bottom, left panel shows the medial view of the right elbow join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283969" y="1268760"/>
            <a:ext cx="4750404" cy="378611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Ορθογώνιο 6"/>
          <p:cNvSpPr/>
          <p:nvPr/>
        </p:nvSpPr>
        <p:spPr>
          <a:xfrm>
            <a:off x="4170471" y="5127575"/>
            <a:ext cx="5082049" cy="461665"/>
          </a:xfrm>
          <a:prstGeom prst="rect">
            <a:avLst/>
          </a:prstGeom>
        </p:spPr>
        <p:txBody>
          <a:bodyPr wrap="square">
            <a:spAutoFit/>
          </a:bodyPr>
          <a:lstStyle/>
          <a:p>
            <a:r>
              <a:rPr lang="en-US" sz="1200" dirty="0">
                <a:solidFill>
                  <a:prstClr val="black"/>
                </a:solidFill>
                <a:latin typeface="Calibri"/>
              </a:rPr>
              <a:t>© 28 Ιουν 2013 OpenStax College. </a:t>
            </a:r>
            <a:r>
              <a:rPr lang="en-US" sz="1200" dirty="0">
                <a:solidFill>
                  <a:prstClr val="black"/>
                </a:solidFill>
                <a:latin typeface="Calibri"/>
                <a:hlinkClick r:id="rId4"/>
              </a:rPr>
              <a:t>Textbook content</a:t>
            </a:r>
            <a:r>
              <a:rPr lang="en-US" sz="1200" dirty="0">
                <a:solidFill>
                  <a:prstClr val="black"/>
                </a:solidFill>
                <a:latin typeface="Calibri"/>
              </a:rPr>
              <a:t> produced by OpenStax College is licensed under a </a:t>
            </a:r>
            <a:r>
              <a:rPr lang="en-US" sz="1200" dirty="0">
                <a:solidFill>
                  <a:prstClr val="black"/>
                </a:solidFill>
                <a:latin typeface="Calibri"/>
                <a:hlinkClick r:id="rId5"/>
              </a:rPr>
              <a:t>Creative Commons Attribution License 3.0</a:t>
            </a:r>
            <a:r>
              <a:rPr lang="en-US" sz="1200" dirty="0">
                <a:solidFill>
                  <a:prstClr val="black"/>
                </a:solidFill>
                <a:latin typeface="Calibri"/>
              </a:rPr>
              <a:t> license.</a:t>
            </a:r>
            <a:endParaRPr lang="el-GR" sz="1200" dirty="0">
              <a:solidFill>
                <a:prstClr val="black"/>
              </a:solidFill>
              <a:latin typeface="Calibri"/>
            </a:endParaRPr>
          </a:p>
        </p:txBody>
      </p:sp>
    </p:spTree>
    <p:extLst>
      <p:ext uri="{BB962C8B-B14F-4D97-AF65-F5344CB8AC3E}">
        <p14:creationId xmlns:p14="http://schemas.microsoft.com/office/powerpoint/2010/main" val="9252540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Έξω πλάγιος σύνδεσμος</a:t>
            </a:r>
            <a:r>
              <a:rPr lang="en-US" dirty="0"/>
              <a:t> </a:t>
            </a:r>
            <a:r>
              <a:rPr lang="en-US" sz="3200" b="0" dirty="0" smtClean="0"/>
              <a:t>2/2</a:t>
            </a:r>
            <a:endParaRPr lang="el-GR" dirty="0"/>
          </a:p>
        </p:txBody>
      </p:sp>
      <p:sp>
        <p:nvSpPr>
          <p:cNvPr id="3" name="Θέση περιεχομένου 2"/>
          <p:cNvSpPr>
            <a:spLocks noGrp="1"/>
          </p:cNvSpPr>
          <p:nvPr>
            <p:ph idx="1"/>
          </p:nvPr>
        </p:nvSpPr>
        <p:spPr/>
        <p:txBody>
          <a:bodyPr/>
          <a:lstStyle/>
          <a:p>
            <a:r>
              <a:rPr lang="el-GR" dirty="0"/>
              <a:t>Οι ίνες της 2ης δεσμίδας διατείνονται κατά την κάμψη του </a:t>
            </a:r>
            <a:r>
              <a:rPr lang="el-GR" dirty="0" smtClean="0"/>
              <a:t>αγκώνα</a:t>
            </a:r>
            <a:r>
              <a:rPr lang="en-US" dirty="0" smtClean="0"/>
              <a:t>.</a:t>
            </a:r>
            <a:endParaRPr lang="el-GR" dirty="0"/>
          </a:p>
          <a:p>
            <a:r>
              <a:rPr lang="el-GR" dirty="0"/>
              <a:t>Αυτές οι ίνες μαζί με τις πρόσθιες ίνες του έσω πλαγίου συνδέσμου </a:t>
            </a:r>
            <a:r>
              <a:rPr lang="el-GR" dirty="0" smtClean="0"/>
              <a:t>λειτουργούν ως ‘κατευθυντήρια καλώδια’ του αγκώνα, παρέχοντας την πλάγια (έσω-</a:t>
            </a:r>
            <a:r>
              <a:rPr lang="el-GR" dirty="0" err="1" smtClean="0"/>
              <a:t>έξω</a:t>
            </a:r>
            <a:r>
              <a:rPr lang="el-GR" dirty="0" smtClean="0"/>
              <a:t>) σταθερότητα της ωλένης καθ’ όλη την κίνηση του αγκώνα στο οβελιαίο επίπεδο</a:t>
            </a:r>
            <a:r>
              <a:rPr lang="en-US" dirty="0" smtClean="0"/>
              <a:t>.</a:t>
            </a:r>
            <a:endParaRPr lang="el-GR" dirty="0"/>
          </a:p>
          <a:p>
            <a:r>
              <a:rPr lang="el-GR" dirty="0"/>
              <a:t>Ο έξω πλάγιος σύνδεσμος μαζί με τις οπίσθιες ίνες του αρθρικού θυλάκου σταθεροποιούν την άρθρωση εναντίων ραιβών δυνάμεων (που προκαλούν προσαγωγή του </a:t>
            </a:r>
            <a:r>
              <a:rPr lang="el-GR" dirty="0" smtClean="0"/>
              <a:t>αντιβραχίου</a:t>
            </a:r>
            <a:r>
              <a:rPr lang="en-US" dirty="0" smtClean="0"/>
              <a:t>.</a:t>
            </a:r>
            <a:endParaRPr lang="el-GR" dirty="0" smtClean="0"/>
          </a:p>
          <a:p>
            <a:r>
              <a:rPr lang="el-GR" dirty="0" smtClean="0"/>
              <a:t>Η ρήξη αυτού του συμπλέγματος δεν προκαλεί μόνο </a:t>
            </a:r>
            <a:r>
              <a:rPr lang="el-GR" dirty="0" err="1" smtClean="0"/>
              <a:t>ραιβότητα</a:t>
            </a:r>
            <a:r>
              <a:rPr lang="el-GR" dirty="0" smtClean="0"/>
              <a:t> στον αγκώνα, αλλά και </a:t>
            </a:r>
            <a:r>
              <a:rPr lang="el-GR" dirty="0" err="1" smtClean="0"/>
              <a:t>οπιοσθιο</a:t>
            </a:r>
            <a:r>
              <a:rPr lang="el-GR" dirty="0" smtClean="0"/>
              <a:t>-έξω στροφική αστάθεια.</a:t>
            </a:r>
            <a:endParaRPr lang="el-GR" dirty="0"/>
          </a:p>
          <a:p>
            <a:pPr>
              <a:buNone/>
            </a:pP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16</a:t>
            </a:fld>
            <a:endParaRPr lang="el-GR" dirty="0">
              <a:solidFill>
                <a:prstClr val="black"/>
              </a:solidFill>
            </a:endParaRPr>
          </a:p>
        </p:txBody>
      </p:sp>
    </p:spTree>
    <p:extLst>
      <p:ext uri="{BB962C8B-B14F-4D97-AF65-F5344CB8AC3E}">
        <p14:creationId xmlns:p14="http://schemas.microsoft.com/office/powerpoint/2010/main" val="23478214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Άρθρωση αγκώνα</a:t>
            </a:r>
          </a:p>
        </p:txBody>
      </p:sp>
      <p:sp>
        <p:nvSpPr>
          <p:cNvPr id="3" name="Θέση περιεχομένου 2"/>
          <p:cNvSpPr>
            <a:spLocks noGrp="1"/>
          </p:cNvSpPr>
          <p:nvPr>
            <p:ph idx="1"/>
          </p:nvPr>
        </p:nvSpPr>
        <p:spPr/>
        <p:txBody>
          <a:bodyPr/>
          <a:lstStyle/>
          <a:p>
            <a:r>
              <a:rPr lang="el-GR" dirty="0"/>
              <a:t>Όπως σε όλες τις αρθρώσεις, έτσι και στον αγκώνα υπάρχει αρνητική </a:t>
            </a:r>
            <a:r>
              <a:rPr lang="el-GR" dirty="0" err="1" smtClean="0"/>
              <a:t>ενδαρθρική</a:t>
            </a:r>
            <a:r>
              <a:rPr lang="el-GR" dirty="0" smtClean="0"/>
              <a:t> πίεση</a:t>
            </a:r>
            <a:r>
              <a:rPr lang="en-US" dirty="0" smtClean="0"/>
              <a:t>.</a:t>
            </a:r>
            <a:endParaRPr lang="el-GR" dirty="0"/>
          </a:p>
          <a:p>
            <a:r>
              <a:rPr lang="el-GR" dirty="0"/>
              <a:t>Αυτή η πίεση είναι η μικρότερη δυνατή όταν ο αγκώνας βρίσκεται στις ~</a:t>
            </a:r>
            <a:r>
              <a:rPr lang="el-GR" dirty="0" smtClean="0"/>
              <a:t>80</a:t>
            </a:r>
            <a:r>
              <a:rPr lang="el-GR" baseline="30000" dirty="0" smtClean="0"/>
              <a:t>ο</a:t>
            </a:r>
            <a:r>
              <a:rPr lang="en-US" dirty="0" smtClean="0"/>
              <a:t> </a:t>
            </a:r>
            <a:r>
              <a:rPr lang="el-GR" dirty="0" smtClean="0"/>
              <a:t> κάμψης</a:t>
            </a:r>
            <a:r>
              <a:rPr lang="en-US" dirty="0" smtClean="0"/>
              <a:t>.</a:t>
            </a:r>
            <a:endParaRPr lang="el-GR" dirty="0"/>
          </a:p>
          <a:p>
            <a:r>
              <a:rPr lang="el-GR" dirty="0"/>
              <a:t>Αυτή η θέση θεωρείται αναπαυτική για άτομα με φλεγμονή και οίδημα στον </a:t>
            </a:r>
            <a:r>
              <a:rPr lang="el-GR" dirty="0" smtClean="0"/>
              <a:t>αγκώνα</a:t>
            </a:r>
            <a:r>
              <a:rPr lang="en-US" dirty="0" smtClean="0"/>
              <a:t>.</a:t>
            </a:r>
            <a:endParaRPr lang="el-GR" dirty="0"/>
          </a:p>
          <a:p>
            <a:r>
              <a:rPr lang="el-GR" dirty="0"/>
              <a:t>Διατηρώντας τον αγκώνα σε κάμψη για μεγάλο χρονικό διάστημα μπορεί να είναι αναπαυτικό, όμως τον προδιαθέτει για συρρίκνωση </a:t>
            </a:r>
            <a:r>
              <a:rPr lang="el-GR" dirty="0" smtClean="0"/>
              <a:t>κάμψης</a:t>
            </a:r>
            <a:r>
              <a:rPr lang="en-US" dirty="0" smtClean="0"/>
              <a:t>.</a:t>
            </a:r>
            <a:endParaRPr lang="el-GR" dirty="0"/>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17</a:t>
            </a:fld>
            <a:endParaRPr lang="el-GR" dirty="0">
              <a:solidFill>
                <a:prstClr val="black"/>
              </a:solidFill>
            </a:endParaRPr>
          </a:p>
        </p:txBody>
      </p:sp>
    </p:spTree>
    <p:extLst>
      <p:ext uri="{BB962C8B-B14F-4D97-AF65-F5344CB8AC3E}">
        <p14:creationId xmlns:p14="http://schemas.microsoft.com/office/powerpoint/2010/main" val="26284709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Καμπτική συρρίκνωση </a:t>
            </a:r>
          </a:p>
        </p:txBody>
      </p:sp>
      <p:sp>
        <p:nvSpPr>
          <p:cNvPr id="3" name="Θέση περιεχομένου 2"/>
          <p:cNvSpPr>
            <a:spLocks noGrp="1"/>
          </p:cNvSpPr>
          <p:nvPr>
            <p:ph idx="1"/>
          </p:nvPr>
        </p:nvSpPr>
        <p:spPr/>
        <p:txBody>
          <a:bodyPr/>
          <a:lstStyle/>
          <a:p>
            <a:r>
              <a:rPr lang="el-GR" dirty="0"/>
              <a:t>Καμπτική συρρίκνωση ονομάζεται η κατάσταση κατά την οποία η βράχυνση του μυϊκού ή συνδετικού ιστού περιορίζει την φυσιολογική παθητική </a:t>
            </a:r>
            <a:r>
              <a:rPr lang="el-GR" dirty="0" smtClean="0"/>
              <a:t>έκταση</a:t>
            </a:r>
            <a:r>
              <a:rPr lang="en-US" dirty="0" smtClean="0"/>
              <a:t>.</a:t>
            </a:r>
            <a:endParaRPr lang="el-GR" dirty="0"/>
          </a:p>
          <a:p>
            <a:r>
              <a:rPr lang="el-GR" dirty="0"/>
              <a:t>Αυτή η δυσλειτουργία της άρθρωσης περιορίζει το άτομο να φτάσει τα αντικείμενα στον </a:t>
            </a:r>
            <a:r>
              <a:rPr lang="el-GR" dirty="0" smtClean="0"/>
              <a:t>χώρο</a:t>
            </a:r>
            <a:r>
              <a:rPr lang="en-US" dirty="0" smtClean="0"/>
              <a:t>.</a:t>
            </a:r>
            <a:endParaRPr lang="el-GR" dirty="0"/>
          </a:p>
          <a:p>
            <a:r>
              <a:rPr lang="el-GR" dirty="0"/>
              <a:t>Επομένως, ο σκοπός του θεραπευτή είναι να μειώσει την καμπτική συρρίκνωση σε τουλάχιστον κάτω των </a:t>
            </a:r>
            <a:r>
              <a:rPr lang="el-GR" dirty="0" smtClean="0"/>
              <a:t>30</a:t>
            </a:r>
            <a:r>
              <a:rPr lang="el-GR" baseline="30000" dirty="0" smtClean="0"/>
              <a:t>ο</a:t>
            </a:r>
            <a:r>
              <a:rPr lang="en-US" dirty="0" smtClean="0"/>
              <a:t> .</a:t>
            </a:r>
            <a:r>
              <a:rPr lang="el-GR" dirty="0" smtClean="0"/>
              <a:t> </a:t>
            </a:r>
            <a:endParaRPr lang="el-GR" dirty="0"/>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18</a:t>
            </a:fld>
            <a:endParaRPr lang="el-GR" dirty="0">
              <a:solidFill>
                <a:prstClr val="black"/>
              </a:solidFill>
            </a:endParaRPr>
          </a:p>
        </p:txBody>
      </p:sp>
      <p:pic>
        <p:nvPicPr>
          <p:cNvPr id="5" name="Content Placeholder 4" descr="Elbow flexion contracture.t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5695" y="4135924"/>
            <a:ext cx="3836350" cy="2597899"/>
          </a:xfrm>
          <a:prstGeom prst="rect">
            <a:avLst/>
          </a:prstGeom>
          <a:ln>
            <a:solidFill>
              <a:schemeClr val="tx1"/>
            </a:solidFill>
          </a:ln>
        </p:spPr>
      </p:pic>
      <p:sp>
        <p:nvSpPr>
          <p:cNvPr id="6" name="Ορθογώνιο 5"/>
          <p:cNvSpPr/>
          <p:nvPr/>
        </p:nvSpPr>
        <p:spPr>
          <a:xfrm>
            <a:off x="323528" y="6322767"/>
            <a:ext cx="3905648" cy="430887"/>
          </a:xfrm>
          <a:prstGeom prst="rect">
            <a:avLst/>
          </a:prstGeom>
        </p:spPr>
        <p:txBody>
          <a:bodyPr wrap="square">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100" dirty="0" smtClean="0">
                <a:solidFill>
                  <a:prstClr val="black"/>
                </a:solidFill>
                <a:latin typeface="Calibri"/>
              </a:rPr>
              <a:t>© Donald </a:t>
            </a:r>
            <a:r>
              <a:rPr lang="en-US" sz="1100" dirty="0">
                <a:solidFill>
                  <a:prstClr val="black"/>
                </a:solidFill>
                <a:latin typeface="Calibri"/>
              </a:rPr>
              <a:t>A. Neumann, “Kinesiology of the Musculoskeletal System: Foundations for Rehabilitation”, Mosby/Elsevier, 2010</a:t>
            </a:r>
            <a:endParaRPr lang="el-GR" sz="1100" dirty="0">
              <a:solidFill>
                <a:prstClr val="black"/>
              </a:solidFill>
              <a:latin typeface="Calibri"/>
            </a:endParaRPr>
          </a:p>
        </p:txBody>
      </p:sp>
    </p:spTree>
    <p:extLst>
      <p:ext uri="{BB962C8B-B14F-4D97-AF65-F5344CB8AC3E}">
        <p14:creationId xmlns:p14="http://schemas.microsoft.com/office/powerpoint/2010/main" val="21034371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Αγκώνας </a:t>
            </a:r>
            <a:r>
              <a:rPr lang="el-GR" dirty="0" smtClean="0"/>
              <a:t>και </a:t>
            </a:r>
            <a:r>
              <a:rPr lang="el-GR" dirty="0"/>
              <a:t>Αντιβράχιο</a:t>
            </a:r>
          </a:p>
        </p:txBody>
      </p:sp>
      <p:sp>
        <p:nvSpPr>
          <p:cNvPr id="3" name="Θέση περιεχομένου 2"/>
          <p:cNvSpPr>
            <a:spLocks noGrp="1"/>
          </p:cNvSpPr>
          <p:nvPr>
            <p:ph idx="1"/>
          </p:nvPr>
        </p:nvSpPr>
        <p:spPr>
          <a:xfrm>
            <a:off x="179512" y="1170571"/>
            <a:ext cx="4413920" cy="3986622"/>
          </a:xfrm>
        </p:spPr>
        <p:txBody>
          <a:bodyPr>
            <a:normAutofit/>
          </a:bodyPr>
          <a:lstStyle/>
          <a:p>
            <a:pPr marL="0" indent="0">
              <a:buNone/>
            </a:pPr>
            <a:r>
              <a:rPr lang="el-GR" sz="2200" dirty="0"/>
              <a:t>Το σύμπλεγμα του αγκώνα και του αντιβραχίου αποτελείται από 3 οστά και 4 αρθρώσεις</a:t>
            </a:r>
          </a:p>
          <a:p>
            <a:r>
              <a:rPr lang="el-GR" sz="2200" dirty="0"/>
              <a:t>Τα 3 οστά είναι: βραχιόνιο, κερκίδα, </a:t>
            </a:r>
            <a:r>
              <a:rPr lang="el-GR" sz="2200" dirty="0" smtClean="0"/>
              <a:t>ωλένη</a:t>
            </a:r>
            <a:r>
              <a:rPr lang="en-US" sz="2200" dirty="0" smtClean="0"/>
              <a:t>.</a:t>
            </a:r>
            <a:endParaRPr lang="el-GR" sz="2200" dirty="0"/>
          </a:p>
          <a:p>
            <a:r>
              <a:rPr lang="el-GR" sz="2200" dirty="0"/>
              <a:t>Οι 4 αρθρώσεις είναι: βραχιονο-ωλένια, βραχιονο-κερκιδική, άνω (εγγύς) κερκιδωλενική, κάτω (άπω) </a:t>
            </a:r>
            <a:r>
              <a:rPr lang="el-GR" sz="2200" dirty="0" smtClean="0"/>
              <a:t>κερκιδωλενική</a:t>
            </a:r>
            <a:r>
              <a:rPr lang="en-US" sz="2200" dirty="0" smtClean="0"/>
              <a:t>.</a:t>
            </a:r>
            <a:endParaRPr lang="el-GR" sz="22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a:t>
            </a:fld>
            <a:endParaRPr lang="el-GR" dirty="0">
              <a:solidFill>
                <a:prstClr val="black"/>
              </a:solidFill>
            </a:endParaRPr>
          </a:p>
        </p:txBody>
      </p:sp>
      <p:pic>
        <p:nvPicPr>
          <p:cNvPr id="1026" name="Picture 2" descr="File:Human arm bones diagram.sv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593432" y="1412777"/>
            <a:ext cx="4564956" cy="3639058"/>
          </a:xfrm>
          <a:prstGeom prst="rect">
            <a:avLst/>
          </a:prstGeom>
          <a:noFill/>
          <a:extLst>
            <a:ext uri="{909E8E84-426E-40DD-AFC4-6F175D3DCCD1}">
              <a14:hiddenFill xmlns:a14="http://schemas.microsoft.com/office/drawing/2010/main">
                <a:solidFill>
                  <a:srgbClr val="FFFFFF"/>
                </a:solidFill>
              </a14:hiddenFill>
            </a:ext>
          </a:extLst>
        </p:spPr>
      </p:pic>
      <p:sp>
        <p:nvSpPr>
          <p:cNvPr id="6" name="Ορθογώνιο 5"/>
          <p:cNvSpPr/>
          <p:nvPr/>
        </p:nvSpPr>
        <p:spPr>
          <a:xfrm>
            <a:off x="179512" y="4933500"/>
            <a:ext cx="8856984" cy="1735860"/>
          </a:xfrm>
          <a:prstGeom prst="rect">
            <a:avLst/>
          </a:prstGeom>
        </p:spPr>
        <p:txBody>
          <a:bodyPr wrap="square">
            <a:spAutoFit/>
          </a:bodyPr>
          <a:lstStyle/>
          <a:p>
            <a:pPr marL="342900" indent="-342900" fontAlgn="auto">
              <a:lnSpc>
                <a:spcPct val="110000"/>
              </a:lnSpc>
              <a:spcBef>
                <a:spcPts val="1200"/>
              </a:spcBef>
              <a:spcAft>
                <a:spcPts val="0"/>
              </a:spcAft>
              <a:buFont typeface="Arial" pitchFamily="34" charset="0"/>
              <a:buChar char="•"/>
            </a:pPr>
            <a:r>
              <a:rPr lang="el-GR" sz="2200" dirty="0">
                <a:solidFill>
                  <a:prstClr val="black"/>
                </a:solidFill>
                <a:latin typeface="Calibri"/>
              </a:rPr>
              <a:t>Οι κινήσεις που εκτελούν οι βραχιονο-ωλένια και η βραχιονο-κερκιδική είναι η κάμψη και η έκταση</a:t>
            </a:r>
            <a:r>
              <a:rPr lang="en-US" sz="2200" dirty="0">
                <a:solidFill>
                  <a:prstClr val="black"/>
                </a:solidFill>
                <a:latin typeface="Calibri"/>
              </a:rPr>
              <a:t>.</a:t>
            </a:r>
            <a:endParaRPr lang="el-GR" sz="2200" dirty="0">
              <a:solidFill>
                <a:prstClr val="black"/>
              </a:solidFill>
              <a:latin typeface="Calibri"/>
            </a:endParaRPr>
          </a:p>
          <a:p>
            <a:pPr marL="342900" indent="-342900" fontAlgn="auto">
              <a:lnSpc>
                <a:spcPct val="110000"/>
              </a:lnSpc>
              <a:spcBef>
                <a:spcPts val="1200"/>
              </a:spcBef>
              <a:spcAft>
                <a:spcPts val="0"/>
              </a:spcAft>
              <a:buFont typeface="Arial" pitchFamily="34" charset="0"/>
              <a:buChar char="•"/>
            </a:pPr>
            <a:r>
              <a:rPr lang="el-GR" sz="2200" dirty="0">
                <a:solidFill>
                  <a:prstClr val="black"/>
                </a:solidFill>
                <a:latin typeface="Calibri"/>
              </a:rPr>
              <a:t>Οι κινήσεις που εκτελούν οι δύο κερκιδωλενικές είναι ο υπτιασμός και ο πρηνισμός</a:t>
            </a:r>
            <a:r>
              <a:rPr lang="en-US" sz="2200" dirty="0" smtClean="0">
                <a:solidFill>
                  <a:prstClr val="black"/>
                </a:solidFill>
                <a:latin typeface="Calibri"/>
              </a:rPr>
              <a:t>.</a:t>
            </a:r>
            <a:endParaRPr lang="el-GR" sz="2200" dirty="0">
              <a:solidFill>
                <a:prstClr val="black"/>
              </a:solidFill>
              <a:latin typeface="Calibri"/>
            </a:endParaRPr>
          </a:p>
        </p:txBody>
      </p:sp>
      <p:sp>
        <p:nvSpPr>
          <p:cNvPr id="7" name="Rectangle 6"/>
          <p:cNvSpPr/>
          <p:nvPr/>
        </p:nvSpPr>
        <p:spPr>
          <a:xfrm>
            <a:off x="4499992" y="4492053"/>
            <a:ext cx="2858888" cy="461665"/>
          </a:xfrm>
          <a:prstGeom prst="rect">
            <a:avLst/>
          </a:prstGeom>
        </p:spPr>
        <p:txBody>
          <a:bodyPr wrap="square">
            <a:spAutoFit/>
          </a:bodyPr>
          <a:lstStyle/>
          <a:p>
            <a:pPr algn="ctr"/>
            <a:r>
              <a:rPr lang="en-US" sz="1200" dirty="0" smtClean="0">
                <a:solidFill>
                  <a:prstClr val="black">
                    <a:lumMod val="65000"/>
                    <a:lumOff val="35000"/>
                  </a:prstClr>
                </a:solidFill>
                <a:latin typeface="Calibri"/>
              </a:rPr>
              <a:t>“</a:t>
            </a:r>
            <a:r>
              <a:rPr lang="en-US" sz="1200" dirty="0">
                <a:solidFill>
                  <a:prstClr val="black"/>
                </a:solidFill>
                <a:latin typeface="Calibri"/>
                <a:hlinkClick r:id="rId4"/>
              </a:rPr>
              <a:t>Human arm bones </a:t>
            </a:r>
            <a:r>
              <a:rPr lang="en-US" sz="1200" dirty="0" smtClean="0">
                <a:solidFill>
                  <a:prstClr val="black"/>
                </a:solidFill>
                <a:latin typeface="Calibri"/>
                <a:hlinkClick r:id="rId4"/>
              </a:rPr>
              <a:t>diagram</a:t>
            </a:r>
            <a:r>
              <a:rPr lang="en-US" sz="1200" dirty="0" smtClean="0">
                <a:solidFill>
                  <a:prstClr val="black">
                    <a:lumMod val="65000"/>
                    <a:lumOff val="35000"/>
                  </a:prstClr>
                </a:solidFill>
                <a:latin typeface="Calibri"/>
              </a:rPr>
              <a:t>”, </a:t>
            </a:r>
            <a:r>
              <a:rPr lang="el-GR" sz="1200" dirty="0" smtClean="0">
                <a:solidFill>
                  <a:prstClr val="black">
                    <a:lumMod val="65000"/>
                    <a:lumOff val="35000"/>
                  </a:prstClr>
                </a:solidFill>
                <a:latin typeface="Calibri"/>
              </a:rPr>
              <a:t>από</a:t>
            </a:r>
            <a:r>
              <a:rPr lang="en-US" sz="1200" dirty="0">
                <a:solidFill>
                  <a:prstClr val="black">
                    <a:lumMod val="65000"/>
                    <a:lumOff val="35000"/>
                  </a:prstClr>
                </a:solidFill>
                <a:latin typeface="Calibri"/>
              </a:rPr>
              <a:t> </a:t>
            </a:r>
            <a:r>
              <a:rPr lang="en-US" sz="1200" dirty="0">
                <a:solidFill>
                  <a:prstClr val="black"/>
                </a:solidFill>
                <a:latin typeface="Calibri"/>
                <a:hlinkClick r:id="rId5" tooltip="User:LadyofHats"/>
              </a:rPr>
              <a:t>LadyofHats</a:t>
            </a:r>
            <a:r>
              <a:rPr lang="el-GR" sz="1200" dirty="0" smtClean="0">
                <a:solidFill>
                  <a:prstClr val="black">
                    <a:lumMod val="65000"/>
                    <a:lumOff val="35000"/>
                  </a:prstClr>
                </a:solidFill>
                <a:latin typeface="Calibri"/>
              </a:rPr>
              <a:t> διαθέσιμο ως κοινό κτήμα</a:t>
            </a:r>
            <a:endParaRPr lang="en-US" sz="1200" dirty="0">
              <a:solidFill>
                <a:prstClr val="black">
                  <a:lumMod val="65000"/>
                  <a:lumOff val="35000"/>
                </a:prstClr>
              </a:solidFill>
              <a:latin typeface="Calibri"/>
            </a:endParaRPr>
          </a:p>
        </p:txBody>
      </p:sp>
    </p:spTree>
    <p:extLst>
      <p:ext uri="{BB962C8B-B14F-4D97-AF65-F5344CB8AC3E}">
        <p14:creationId xmlns:p14="http://schemas.microsoft.com/office/powerpoint/2010/main" val="42272865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Κινηματική </a:t>
            </a:r>
            <a:r>
              <a:rPr lang="el-GR" dirty="0" smtClean="0"/>
              <a:t>αγκώνα</a:t>
            </a:r>
            <a:r>
              <a:rPr lang="en-US" dirty="0" smtClean="0"/>
              <a:t> </a:t>
            </a:r>
            <a:r>
              <a:rPr lang="en-US" sz="3200" b="0" dirty="0" smtClean="0"/>
              <a:t>1/</a:t>
            </a:r>
            <a:r>
              <a:rPr lang="el-GR" sz="3200" b="0" dirty="0" smtClean="0"/>
              <a:t>3</a:t>
            </a:r>
            <a:endParaRPr lang="el-GR" sz="3200" b="0" dirty="0"/>
          </a:p>
        </p:txBody>
      </p:sp>
      <p:sp>
        <p:nvSpPr>
          <p:cNvPr id="3" name="Θέση περιεχομένου 2"/>
          <p:cNvSpPr>
            <a:spLocks noGrp="1"/>
          </p:cNvSpPr>
          <p:nvPr>
            <p:ph idx="1"/>
          </p:nvPr>
        </p:nvSpPr>
        <p:spPr>
          <a:xfrm>
            <a:off x="457200" y="1196752"/>
            <a:ext cx="8229600" cy="5472608"/>
          </a:xfrm>
        </p:spPr>
        <p:txBody>
          <a:bodyPr>
            <a:normAutofit/>
          </a:bodyPr>
          <a:lstStyle/>
          <a:p>
            <a:r>
              <a:rPr lang="el-GR" dirty="0"/>
              <a:t>Η κάμψη του αγκώνα συμβάλλει σε πολύ σοβαρές φυσιολογικές λειτουργίες, όπως:</a:t>
            </a:r>
          </a:p>
          <a:p>
            <a:pPr lvl="1"/>
            <a:r>
              <a:rPr lang="el-GR" dirty="0"/>
              <a:t>Τράβηγμα </a:t>
            </a:r>
            <a:r>
              <a:rPr lang="el-GR" dirty="0" smtClean="0"/>
              <a:t>αντικειμένων</a:t>
            </a:r>
            <a:r>
              <a:rPr lang="en-US" dirty="0" smtClean="0"/>
              <a:t>,</a:t>
            </a:r>
            <a:endParaRPr lang="el-GR" dirty="0"/>
          </a:p>
          <a:p>
            <a:pPr lvl="1"/>
            <a:r>
              <a:rPr lang="el-GR" dirty="0"/>
              <a:t>Ανύψωση </a:t>
            </a:r>
            <a:r>
              <a:rPr lang="el-GR" dirty="0" smtClean="0"/>
              <a:t>αντικειμένων</a:t>
            </a:r>
            <a:r>
              <a:rPr lang="en-US" dirty="0" smtClean="0"/>
              <a:t>,</a:t>
            </a:r>
            <a:endParaRPr lang="el-GR" dirty="0"/>
          </a:p>
          <a:p>
            <a:pPr lvl="1"/>
            <a:r>
              <a:rPr lang="el-GR" dirty="0" smtClean="0"/>
              <a:t>Φαγητό</a:t>
            </a:r>
            <a:r>
              <a:rPr lang="en-US" dirty="0" smtClean="0"/>
              <a:t>,</a:t>
            </a:r>
            <a:endParaRPr lang="el-GR" dirty="0"/>
          </a:p>
          <a:p>
            <a:pPr lvl="1"/>
            <a:r>
              <a:rPr lang="el-GR" dirty="0"/>
              <a:t>Ατομική </a:t>
            </a:r>
            <a:r>
              <a:rPr lang="el-GR" dirty="0" smtClean="0"/>
              <a:t>φροντίδα</a:t>
            </a:r>
            <a:r>
              <a:rPr lang="en-US" dirty="0" smtClean="0"/>
              <a:t>.</a:t>
            </a:r>
            <a:endParaRPr lang="el-GR" dirty="0"/>
          </a:p>
          <a:p>
            <a:r>
              <a:rPr lang="el-GR" dirty="0"/>
              <a:t>Π.χ., η ανικανότητα του ατόμου να φέρει το χέρι προς το στόμα για να φάει, περιορίζει σημαντικά την λειτουργική του </a:t>
            </a:r>
            <a:r>
              <a:rPr lang="el-GR" dirty="0" smtClean="0"/>
              <a:t>ανεξαρτησία</a:t>
            </a:r>
            <a:r>
              <a:rPr lang="en-US" dirty="0" smtClean="0"/>
              <a:t>.</a:t>
            </a:r>
            <a:endParaRPr lang="el-GR" dirty="0"/>
          </a:p>
          <a:p>
            <a:r>
              <a:rPr lang="el-GR" dirty="0"/>
              <a:t>Άτομα με παράλυση των καμπτήρων μυών, με συρρίκνωση των μυών ή άτομα με συρρίκνωση του αρθρικού θυλάκου μετά από παραμονή του αγκώνα τους στον γύψο σε θέση κάμψης, παρουσιάζουν αυτήν την </a:t>
            </a:r>
            <a:r>
              <a:rPr lang="el-GR" dirty="0" smtClean="0"/>
              <a:t>δυσλειτουργία</a:t>
            </a:r>
            <a:r>
              <a:rPr lang="en-US" dirty="0" smtClean="0"/>
              <a:t>.</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19</a:t>
            </a:fld>
            <a:endParaRPr lang="el-GR" dirty="0">
              <a:solidFill>
                <a:prstClr val="black"/>
              </a:solidFill>
            </a:endParaRPr>
          </a:p>
        </p:txBody>
      </p:sp>
    </p:spTree>
    <p:extLst>
      <p:ext uri="{BB962C8B-B14F-4D97-AF65-F5344CB8AC3E}">
        <p14:creationId xmlns:p14="http://schemas.microsoft.com/office/powerpoint/2010/main" val="5129541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Κινηματική αγκώνα</a:t>
            </a:r>
            <a:r>
              <a:rPr lang="en-US" dirty="0"/>
              <a:t> </a:t>
            </a:r>
            <a:r>
              <a:rPr lang="en-US" sz="3200" b="0" dirty="0" smtClean="0"/>
              <a:t>2/</a:t>
            </a:r>
            <a:r>
              <a:rPr lang="el-GR" sz="3200" b="0" dirty="0" smtClean="0"/>
              <a:t>3</a:t>
            </a:r>
            <a:endParaRPr lang="el-GR" dirty="0"/>
          </a:p>
        </p:txBody>
      </p:sp>
      <p:sp>
        <p:nvSpPr>
          <p:cNvPr id="3" name="Θέση περιεχομένου 2"/>
          <p:cNvSpPr>
            <a:spLocks noGrp="1"/>
          </p:cNvSpPr>
          <p:nvPr>
            <p:ph idx="1"/>
          </p:nvPr>
        </p:nvSpPr>
        <p:spPr>
          <a:xfrm>
            <a:off x="457200" y="1196752"/>
            <a:ext cx="8579296" cy="5661248"/>
          </a:xfrm>
        </p:spPr>
        <p:txBody>
          <a:bodyPr>
            <a:normAutofit fontScale="92500" lnSpcReduction="20000"/>
          </a:bodyPr>
          <a:lstStyle/>
          <a:p>
            <a:r>
              <a:rPr lang="el-GR" dirty="0"/>
              <a:t>Η έκταση του αγκώνα συμβάλλει σε λειτουργίες, όπως:</a:t>
            </a:r>
          </a:p>
          <a:p>
            <a:pPr lvl="1"/>
            <a:r>
              <a:rPr lang="el-GR" dirty="0" smtClean="0"/>
              <a:t>Ρήψεις</a:t>
            </a:r>
            <a:r>
              <a:rPr lang="en-US" dirty="0" smtClean="0"/>
              <a:t>.</a:t>
            </a:r>
            <a:endParaRPr lang="el-GR" dirty="0"/>
          </a:p>
          <a:p>
            <a:pPr lvl="1"/>
            <a:r>
              <a:rPr lang="el-GR" dirty="0" smtClean="0"/>
              <a:t>Σπρωξίματα</a:t>
            </a:r>
            <a:r>
              <a:rPr lang="en-US" dirty="0" smtClean="0"/>
              <a:t>.</a:t>
            </a:r>
            <a:endParaRPr lang="el-GR" dirty="0"/>
          </a:p>
          <a:p>
            <a:pPr lvl="1"/>
            <a:r>
              <a:rPr lang="el-GR" dirty="0"/>
              <a:t>Τεντώματα για να πιάσουμε διάφορα </a:t>
            </a:r>
            <a:r>
              <a:rPr lang="el-GR" dirty="0" smtClean="0"/>
              <a:t>αντικείμενα</a:t>
            </a:r>
            <a:r>
              <a:rPr lang="en-US" dirty="0" smtClean="0"/>
              <a:t>.</a:t>
            </a:r>
            <a:endParaRPr lang="el-GR" dirty="0"/>
          </a:p>
          <a:p>
            <a:r>
              <a:rPr lang="el-GR" dirty="0"/>
              <a:t>Η έκταση μπορεί να περιοριστεί από:</a:t>
            </a:r>
          </a:p>
          <a:p>
            <a:pPr lvl="1"/>
            <a:r>
              <a:rPr lang="el-GR" dirty="0"/>
              <a:t>Συρρίκνωση των </a:t>
            </a:r>
            <a:r>
              <a:rPr lang="el-GR" dirty="0" smtClean="0"/>
              <a:t>καμπτήρων μυών</a:t>
            </a:r>
            <a:r>
              <a:rPr lang="en-US" dirty="0" smtClean="0"/>
              <a:t>.</a:t>
            </a:r>
            <a:endParaRPr lang="el-GR" dirty="0"/>
          </a:p>
          <a:p>
            <a:pPr lvl="1"/>
            <a:r>
              <a:rPr lang="el-GR" dirty="0"/>
              <a:t>Μυϊκό </a:t>
            </a:r>
            <a:r>
              <a:rPr lang="el-GR" dirty="0" smtClean="0"/>
              <a:t>σπασμό</a:t>
            </a:r>
            <a:r>
              <a:rPr lang="en-US" dirty="0" smtClean="0"/>
              <a:t> </a:t>
            </a:r>
            <a:r>
              <a:rPr lang="el-GR" dirty="0" smtClean="0"/>
              <a:t>των καμπτήρων μυών</a:t>
            </a:r>
            <a:r>
              <a:rPr lang="en-US" dirty="0" smtClean="0"/>
              <a:t>.</a:t>
            </a:r>
            <a:endParaRPr lang="el-GR" dirty="0"/>
          </a:p>
          <a:p>
            <a:pPr lvl="1"/>
            <a:r>
              <a:rPr lang="el-GR" dirty="0"/>
              <a:t>Παράλυση των εκτεινόντων μυών (τρικεφάλου βραχιονίου</a:t>
            </a:r>
            <a:r>
              <a:rPr lang="el-GR" dirty="0" smtClean="0"/>
              <a:t>)</a:t>
            </a:r>
            <a:r>
              <a:rPr lang="en-US" dirty="0" smtClean="0"/>
              <a:t>.</a:t>
            </a:r>
            <a:endParaRPr lang="el-GR" dirty="0"/>
          </a:p>
          <a:p>
            <a:pPr lvl="1"/>
            <a:r>
              <a:rPr lang="el-GR" dirty="0"/>
              <a:t>Μακροχρόνια παραμονή στον </a:t>
            </a:r>
            <a:r>
              <a:rPr lang="el-GR" dirty="0" smtClean="0"/>
              <a:t>γύψο</a:t>
            </a:r>
            <a:r>
              <a:rPr lang="en-US" dirty="0" smtClean="0"/>
              <a:t>.</a:t>
            </a:r>
            <a:endParaRPr lang="el-GR" dirty="0"/>
          </a:p>
          <a:p>
            <a:pPr lvl="1"/>
            <a:r>
              <a:rPr lang="el-GR" dirty="0"/>
              <a:t>Μετατραυματική έκτοπη </a:t>
            </a:r>
            <a:r>
              <a:rPr lang="el-GR" dirty="0" smtClean="0"/>
              <a:t>οστεοποίηση</a:t>
            </a:r>
            <a:r>
              <a:rPr lang="en-US" dirty="0" smtClean="0"/>
              <a:t>.</a:t>
            </a:r>
            <a:endParaRPr lang="el-GR" dirty="0"/>
          </a:p>
          <a:p>
            <a:pPr lvl="1"/>
            <a:r>
              <a:rPr lang="el-GR" dirty="0"/>
              <a:t>Σχηματισμό </a:t>
            </a:r>
            <a:r>
              <a:rPr lang="el-GR" dirty="0" smtClean="0"/>
              <a:t>οστεοφύτων</a:t>
            </a:r>
            <a:r>
              <a:rPr lang="en-US" dirty="0" smtClean="0"/>
              <a:t>.</a:t>
            </a:r>
            <a:endParaRPr lang="el-GR" dirty="0"/>
          </a:p>
          <a:p>
            <a:pPr lvl="1"/>
            <a:r>
              <a:rPr lang="el-GR" dirty="0"/>
              <a:t>Φλεγμονή και </a:t>
            </a:r>
            <a:r>
              <a:rPr lang="el-GR" dirty="0" smtClean="0"/>
              <a:t>οίδημα</a:t>
            </a:r>
            <a:r>
              <a:rPr lang="en-US" dirty="0" smtClean="0"/>
              <a:t>.</a:t>
            </a:r>
            <a:endParaRPr lang="el-GR" dirty="0"/>
          </a:p>
          <a:p>
            <a:pPr lvl="1"/>
            <a:r>
              <a:rPr lang="el-GR" dirty="0"/>
              <a:t>Ουλές στην πρόσθια επιφάνεια του </a:t>
            </a:r>
            <a:r>
              <a:rPr lang="el-GR" dirty="0" smtClean="0"/>
              <a:t>δέρματος</a:t>
            </a:r>
            <a:r>
              <a:rPr lang="en-US" dirty="0" smtClean="0"/>
              <a:t>.</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20</a:t>
            </a:fld>
            <a:endParaRPr lang="el-GR" dirty="0">
              <a:solidFill>
                <a:prstClr val="black"/>
              </a:solidFill>
            </a:endParaRPr>
          </a:p>
        </p:txBody>
      </p:sp>
    </p:spTree>
    <p:extLst>
      <p:ext uri="{BB962C8B-B14F-4D97-AF65-F5344CB8AC3E}">
        <p14:creationId xmlns:p14="http://schemas.microsoft.com/office/powerpoint/2010/main" val="4789534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Κινηματική αγκώνα</a:t>
            </a:r>
            <a:r>
              <a:rPr lang="en-US" dirty="0"/>
              <a:t> </a:t>
            </a:r>
            <a:r>
              <a:rPr lang="en-US" sz="3200" b="0" dirty="0" smtClean="0"/>
              <a:t>3/</a:t>
            </a:r>
            <a:r>
              <a:rPr lang="el-GR" sz="3200" b="0" dirty="0" smtClean="0"/>
              <a:t>3</a:t>
            </a:r>
            <a:endParaRPr lang="el-GR" dirty="0"/>
          </a:p>
        </p:txBody>
      </p:sp>
      <p:sp>
        <p:nvSpPr>
          <p:cNvPr id="3" name="Θέση περιεχομένου 2"/>
          <p:cNvSpPr>
            <a:spLocks noGrp="1"/>
          </p:cNvSpPr>
          <p:nvPr>
            <p:ph idx="1"/>
          </p:nvPr>
        </p:nvSpPr>
        <p:spPr>
          <a:xfrm>
            <a:off x="611560" y="1340768"/>
            <a:ext cx="7859216" cy="2160240"/>
          </a:xfrm>
        </p:spPr>
        <p:txBody>
          <a:bodyPr>
            <a:normAutofit/>
          </a:bodyPr>
          <a:lstStyle/>
          <a:p>
            <a:r>
              <a:rPr lang="el-GR" sz="2400" dirty="0"/>
              <a:t>Η τροχιά της παθητικής κίνησης κατά μέσο όρο ισούται με: -</a:t>
            </a:r>
            <a:r>
              <a:rPr lang="el-GR" sz="2400" dirty="0" smtClean="0"/>
              <a:t>5</a:t>
            </a:r>
            <a:r>
              <a:rPr lang="el-GR" sz="2400" baseline="30000" dirty="0" smtClean="0"/>
              <a:t>ο</a:t>
            </a:r>
            <a:r>
              <a:rPr lang="en-US" sz="2400" dirty="0" smtClean="0"/>
              <a:t> </a:t>
            </a:r>
            <a:r>
              <a:rPr lang="el-GR" sz="2400" dirty="0" smtClean="0"/>
              <a:t> </a:t>
            </a:r>
            <a:r>
              <a:rPr lang="el-GR" sz="2400" dirty="0"/>
              <a:t>– </a:t>
            </a:r>
            <a:r>
              <a:rPr lang="el-GR" sz="2400" dirty="0" smtClean="0"/>
              <a:t>145</a:t>
            </a:r>
            <a:r>
              <a:rPr lang="el-GR" sz="2400" baseline="30000" dirty="0" smtClean="0"/>
              <a:t>ο</a:t>
            </a:r>
            <a:r>
              <a:rPr lang="en-US" sz="2400" dirty="0" smtClean="0"/>
              <a:t> </a:t>
            </a:r>
            <a:r>
              <a:rPr lang="el-GR" sz="2400" dirty="0" smtClean="0"/>
              <a:t> </a:t>
            </a:r>
            <a:endParaRPr lang="el-GR" sz="2400" dirty="0"/>
          </a:p>
          <a:p>
            <a:r>
              <a:rPr lang="el-GR" sz="2400" dirty="0"/>
              <a:t>Στην καθημερινή ζωή η τροχιά που χρησιμοποιείται είναι: </a:t>
            </a:r>
            <a:r>
              <a:rPr lang="el-GR" sz="2400" dirty="0" smtClean="0"/>
              <a:t>30</a:t>
            </a:r>
            <a:r>
              <a:rPr lang="el-GR" sz="2400" baseline="30000" dirty="0" smtClean="0"/>
              <a:t>ο</a:t>
            </a:r>
            <a:r>
              <a:rPr lang="en-US" sz="2400" dirty="0" smtClean="0"/>
              <a:t> </a:t>
            </a:r>
            <a:r>
              <a:rPr lang="el-GR" sz="2400" dirty="0" smtClean="0"/>
              <a:t> </a:t>
            </a:r>
            <a:r>
              <a:rPr lang="el-GR" sz="2400" dirty="0"/>
              <a:t>– </a:t>
            </a:r>
            <a:r>
              <a:rPr lang="el-GR" sz="2400" dirty="0" smtClean="0"/>
              <a:t>130</a:t>
            </a:r>
            <a:r>
              <a:rPr lang="el-GR" sz="2400" baseline="30000" dirty="0" smtClean="0"/>
              <a:t>ο</a:t>
            </a:r>
            <a:r>
              <a:rPr lang="en-US" sz="2400" dirty="0" smtClean="0"/>
              <a:t> </a:t>
            </a:r>
            <a:r>
              <a:rPr lang="el-GR" sz="2400" dirty="0" smtClean="0"/>
              <a:t> </a:t>
            </a:r>
            <a:endParaRPr lang="el-GR" sz="2400" dirty="0"/>
          </a:p>
          <a:p>
            <a:endParaRPr lang="el-GR" sz="24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21</a:t>
            </a:fld>
            <a:endParaRPr lang="el-GR" dirty="0">
              <a:solidFill>
                <a:prstClr val="black"/>
              </a:solidFill>
            </a:endParaRPr>
          </a:p>
        </p:txBody>
      </p:sp>
    </p:spTree>
    <p:extLst>
      <p:ext uri="{BB962C8B-B14F-4D97-AF65-F5344CB8AC3E}">
        <p14:creationId xmlns:p14="http://schemas.microsoft.com/office/powerpoint/2010/main" val="711182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Αρθροκινηματική</a:t>
            </a:r>
            <a:r>
              <a:rPr lang="en-US" dirty="0" smtClean="0"/>
              <a:t> </a:t>
            </a:r>
            <a:r>
              <a:rPr lang="en-US" sz="3200" b="0" dirty="0" smtClean="0"/>
              <a:t>1/</a:t>
            </a:r>
            <a:r>
              <a:rPr lang="el-GR" sz="3200" b="0" dirty="0" smtClean="0"/>
              <a:t>5</a:t>
            </a:r>
            <a:endParaRPr lang="el-GR" sz="3200" b="0" dirty="0"/>
          </a:p>
        </p:txBody>
      </p:sp>
      <p:sp>
        <p:nvSpPr>
          <p:cNvPr id="3" name="Θέση περιεχομένου 2"/>
          <p:cNvSpPr>
            <a:spLocks noGrp="1"/>
          </p:cNvSpPr>
          <p:nvPr>
            <p:ph idx="1"/>
          </p:nvPr>
        </p:nvSpPr>
        <p:spPr/>
        <p:txBody>
          <a:bodyPr/>
          <a:lstStyle/>
          <a:p>
            <a:r>
              <a:rPr lang="el-GR" dirty="0"/>
              <a:t>Η βραχιονο-ωλένια άρθρωση σχηματίζεται μεταξύ κυρτής αρθρικής επιφάνειας της τροχιλίας του βραχιονίου και της κοίλης αρθρικής επιφάνειας της </a:t>
            </a:r>
            <a:r>
              <a:rPr lang="el-GR" dirty="0" smtClean="0"/>
              <a:t>ωλένης.</a:t>
            </a:r>
            <a:endParaRPr lang="el-GR" dirty="0"/>
          </a:p>
          <a:p>
            <a:r>
              <a:rPr lang="el-GR" dirty="0"/>
              <a:t>Η αρθρική επιφάνεια του βραχιονίου καλύπτεται κατά </a:t>
            </a:r>
            <a:r>
              <a:rPr lang="el-GR" dirty="0" smtClean="0"/>
              <a:t>300</a:t>
            </a:r>
            <a:r>
              <a:rPr lang="el-GR" baseline="30000" dirty="0" smtClean="0"/>
              <a:t>ο</a:t>
            </a:r>
            <a:r>
              <a:rPr lang="el-GR" dirty="0" smtClean="0"/>
              <a:t>  </a:t>
            </a:r>
            <a:r>
              <a:rPr lang="el-GR" dirty="0"/>
              <a:t>από υαλοειδή χόνδρο, ενώ της ωλένης κατά </a:t>
            </a:r>
            <a:r>
              <a:rPr lang="el-GR" dirty="0" smtClean="0"/>
              <a:t>180</a:t>
            </a:r>
            <a:r>
              <a:rPr lang="el-GR" baseline="30000" dirty="0" smtClean="0"/>
              <a:t>ο</a:t>
            </a:r>
            <a:r>
              <a:rPr lang="el-GR" dirty="0" smtClean="0"/>
              <a:t> . </a:t>
            </a:r>
            <a:endParaRPr lang="el-GR" dirty="0"/>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22</a:t>
            </a:fld>
            <a:endParaRPr lang="el-GR" dirty="0">
              <a:solidFill>
                <a:prstClr val="black"/>
              </a:solidFill>
            </a:endParaRPr>
          </a:p>
        </p:txBody>
      </p:sp>
      <p:pic>
        <p:nvPicPr>
          <p:cNvPr id="5122" name="Picture 2" descr="The synovial membrane in an elbow join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326" b="4765"/>
          <a:stretch/>
        </p:blipFill>
        <p:spPr bwMode="auto">
          <a:xfrm>
            <a:off x="1979712" y="3284984"/>
            <a:ext cx="5355409" cy="3301335"/>
          </a:xfrm>
          <a:prstGeom prst="rect">
            <a:avLst/>
          </a:prstGeom>
          <a:noFill/>
          <a:extLst>
            <a:ext uri="{909E8E84-426E-40DD-AFC4-6F175D3DCCD1}">
              <a14:hiddenFill xmlns:a14="http://schemas.microsoft.com/office/drawing/2010/main">
                <a:solidFill>
                  <a:srgbClr val="FFFFFF"/>
                </a:solidFill>
              </a14:hiddenFill>
            </a:ext>
          </a:extLst>
        </p:spPr>
      </p:pic>
      <p:sp>
        <p:nvSpPr>
          <p:cNvPr id="6" name="Ορθογώνιο 5"/>
          <p:cNvSpPr/>
          <p:nvPr/>
        </p:nvSpPr>
        <p:spPr>
          <a:xfrm>
            <a:off x="2371416" y="6581001"/>
            <a:ext cx="4572000" cy="276999"/>
          </a:xfrm>
          <a:prstGeom prst="rect">
            <a:avLst/>
          </a:prstGeom>
        </p:spPr>
        <p:txBody>
          <a:bodyPr>
            <a:spAutoFit/>
          </a:bodyPr>
          <a:lstStyle/>
          <a:p>
            <a:pPr algn="ctr"/>
            <a:r>
              <a:rPr lang="en-US" sz="1200" dirty="0" smtClean="0">
                <a:solidFill>
                  <a:prstClr val="black"/>
                </a:solidFill>
                <a:latin typeface="Calibri"/>
                <a:hlinkClick r:id="rId4"/>
              </a:rPr>
              <a:t>jamesdisabilitylaw.com</a:t>
            </a:r>
            <a:endParaRPr lang="el-GR" sz="1200" dirty="0">
              <a:solidFill>
                <a:prstClr val="black"/>
              </a:solidFill>
              <a:latin typeface="Calibri"/>
            </a:endParaRPr>
          </a:p>
        </p:txBody>
      </p:sp>
    </p:spTree>
    <p:extLst>
      <p:ext uri="{BB962C8B-B14F-4D97-AF65-F5344CB8AC3E}">
        <p14:creationId xmlns:p14="http://schemas.microsoft.com/office/powerpoint/2010/main" val="288499523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Αρθροκινηματική</a:t>
            </a:r>
            <a:r>
              <a:rPr lang="en-US" dirty="0" smtClean="0"/>
              <a:t> </a:t>
            </a:r>
            <a:r>
              <a:rPr lang="en-US" sz="3200" b="0" dirty="0" smtClean="0"/>
              <a:t>2/</a:t>
            </a:r>
            <a:r>
              <a:rPr lang="el-GR" sz="3200" b="0" dirty="0" smtClean="0"/>
              <a:t>5</a:t>
            </a:r>
            <a:endParaRPr lang="el-GR" dirty="0"/>
          </a:p>
        </p:txBody>
      </p:sp>
      <p:sp>
        <p:nvSpPr>
          <p:cNvPr id="3" name="Θέση περιεχομένου 2"/>
          <p:cNvSpPr>
            <a:spLocks noGrp="1"/>
          </p:cNvSpPr>
          <p:nvPr>
            <p:ph idx="1"/>
          </p:nvPr>
        </p:nvSpPr>
        <p:spPr>
          <a:xfrm>
            <a:off x="0" y="928670"/>
            <a:ext cx="9144000" cy="5740690"/>
          </a:xfrm>
        </p:spPr>
        <p:txBody>
          <a:bodyPr>
            <a:normAutofit lnSpcReduction="10000"/>
          </a:bodyPr>
          <a:lstStyle/>
          <a:p>
            <a:r>
              <a:rPr lang="el-GR" dirty="0" smtClean="0"/>
              <a:t>Κατά την έκταση, η αρθρική επιφάνεια της ωλένης κυλίει και ολισθαίνει πάνω στην </a:t>
            </a:r>
            <a:r>
              <a:rPr lang="el-GR" dirty="0" err="1" smtClean="0"/>
              <a:t>τροχιλία</a:t>
            </a:r>
            <a:r>
              <a:rPr lang="el-GR" dirty="0" smtClean="0"/>
              <a:t> του βραχιονίου οστού προς την κατεύθυνση της κίνησης (ραχιαία).</a:t>
            </a:r>
          </a:p>
          <a:p>
            <a:r>
              <a:rPr lang="el-GR" dirty="0" smtClean="0"/>
              <a:t>Για </a:t>
            </a:r>
            <a:r>
              <a:rPr lang="el-GR" dirty="0"/>
              <a:t>την πλήρη έκταση του αγκώνα απαιτείται:</a:t>
            </a:r>
          </a:p>
          <a:p>
            <a:pPr lvl="1"/>
            <a:r>
              <a:rPr lang="el-GR" dirty="0"/>
              <a:t>Η </a:t>
            </a:r>
            <a:r>
              <a:rPr lang="el-GR" dirty="0" smtClean="0"/>
              <a:t>επεκτασιμότητα των μαλακών μορίων: </a:t>
            </a:r>
            <a:endParaRPr lang="el-GR" dirty="0"/>
          </a:p>
          <a:p>
            <a:pPr lvl="2"/>
            <a:r>
              <a:rPr lang="el-GR" dirty="0"/>
              <a:t>Του </a:t>
            </a:r>
            <a:r>
              <a:rPr lang="el-GR" dirty="0" smtClean="0"/>
              <a:t>δέρματος</a:t>
            </a:r>
            <a:r>
              <a:rPr lang="en-US" dirty="0" smtClean="0"/>
              <a:t>,</a:t>
            </a:r>
            <a:endParaRPr lang="el-GR" dirty="0"/>
          </a:p>
          <a:p>
            <a:pPr lvl="2"/>
            <a:r>
              <a:rPr lang="el-GR" dirty="0"/>
              <a:t>Των καμπτήρων </a:t>
            </a:r>
            <a:r>
              <a:rPr lang="el-GR" dirty="0" smtClean="0"/>
              <a:t>μυών</a:t>
            </a:r>
            <a:r>
              <a:rPr lang="en-US" dirty="0" smtClean="0"/>
              <a:t>,</a:t>
            </a:r>
            <a:endParaRPr lang="el-GR" dirty="0"/>
          </a:p>
          <a:p>
            <a:pPr lvl="2"/>
            <a:r>
              <a:rPr lang="el-GR" dirty="0"/>
              <a:t>Του πρόσθιου αρθρικού </a:t>
            </a:r>
            <a:r>
              <a:rPr lang="el-GR" dirty="0" smtClean="0"/>
              <a:t>θύλακα</a:t>
            </a:r>
            <a:r>
              <a:rPr lang="en-US" dirty="0" smtClean="0"/>
              <a:t>,</a:t>
            </a:r>
            <a:endParaRPr lang="el-GR" dirty="0"/>
          </a:p>
          <a:p>
            <a:pPr lvl="2"/>
            <a:r>
              <a:rPr lang="el-GR" dirty="0"/>
              <a:t>Των πρόσθιων ινών του έσω πλάγιου </a:t>
            </a:r>
            <a:r>
              <a:rPr lang="el-GR" dirty="0" smtClean="0"/>
              <a:t>συνδέσμου</a:t>
            </a:r>
            <a:r>
              <a:rPr lang="en-US" dirty="0" smtClean="0"/>
              <a:t>.</a:t>
            </a:r>
            <a:endParaRPr lang="el-GR" dirty="0"/>
          </a:p>
          <a:p>
            <a:pPr lvl="1"/>
            <a:r>
              <a:rPr lang="el-GR" dirty="0"/>
              <a:t>Η δυνατότητα του ωλεκράνου να εισέλθει στο ωλεκρανικό βόθρο του </a:t>
            </a:r>
            <a:r>
              <a:rPr lang="el-GR" dirty="0" smtClean="0"/>
              <a:t>βραχιονίου</a:t>
            </a:r>
            <a:r>
              <a:rPr lang="en-US" dirty="0" smtClean="0"/>
              <a:t>.</a:t>
            </a:r>
            <a:r>
              <a:rPr lang="el-GR" dirty="0" smtClean="0"/>
              <a:t> </a:t>
            </a:r>
            <a:endParaRPr lang="el-GR" dirty="0"/>
          </a:p>
          <a:p>
            <a:r>
              <a:rPr lang="el-GR" dirty="0"/>
              <a:t>Ο εκτεταμένος σχηματισμός έκτοπης οστεοποίησης του ωλεκράνου μπορεί να περιορίσει την πλήρη έκταση του </a:t>
            </a:r>
            <a:r>
              <a:rPr lang="el-GR" dirty="0" smtClean="0"/>
              <a:t>αγκώνα</a:t>
            </a:r>
            <a:r>
              <a:rPr lang="en-US" dirty="0" smtClean="0"/>
              <a:t>.</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23</a:t>
            </a:fld>
            <a:endParaRPr lang="el-GR" dirty="0">
              <a:solidFill>
                <a:prstClr val="black"/>
              </a:solidFill>
            </a:endParaRPr>
          </a:p>
        </p:txBody>
      </p:sp>
    </p:spTree>
    <p:extLst>
      <p:ext uri="{BB962C8B-B14F-4D97-AF65-F5344CB8AC3E}">
        <p14:creationId xmlns:p14="http://schemas.microsoft.com/office/powerpoint/2010/main" val="7638567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Αρθροκινηματική</a:t>
            </a:r>
            <a:r>
              <a:rPr lang="en-US" dirty="0" smtClean="0"/>
              <a:t> </a:t>
            </a:r>
            <a:r>
              <a:rPr lang="el-GR" sz="3200" b="0" dirty="0" smtClean="0"/>
              <a:t>3</a:t>
            </a:r>
            <a:r>
              <a:rPr lang="en-US" sz="3200" b="0" dirty="0" smtClean="0"/>
              <a:t>/</a:t>
            </a:r>
            <a:r>
              <a:rPr lang="el-GR" sz="3200" b="0" dirty="0" smtClean="0"/>
              <a:t>5</a:t>
            </a:r>
            <a:endParaRPr lang="el-GR" dirty="0"/>
          </a:p>
        </p:txBody>
      </p:sp>
      <p:sp>
        <p:nvSpPr>
          <p:cNvPr id="3" name="Θέση περιεχομένου 2"/>
          <p:cNvSpPr>
            <a:spLocks noGrp="1"/>
          </p:cNvSpPr>
          <p:nvPr>
            <p:ph idx="1"/>
          </p:nvPr>
        </p:nvSpPr>
        <p:spPr>
          <a:xfrm>
            <a:off x="0" y="1196752"/>
            <a:ext cx="9144000" cy="5688632"/>
          </a:xfrm>
        </p:spPr>
        <p:txBody>
          <a:bodyPr>
            <a:normAutofit/>
          </a:bodyPr>
          <a:lstStyle/>
          <a:p>
            <a:r>
              <a:rPr lang="el-GR" dirty="0"/>
              <a:t>Κατά την κάμψη του αγκώνα, η κοίλη αρθρική επιφάνεια της ωλένης κυλίει και ολισθαίνει </a:t>
            </a:r>
            <a:r>
              <a:rPr lang="el-GR" dirty="0" smtClean="0"/>
              <a:t>πάνω </a:t>
            </a:r>
            <a:r>
              <a:rPr lang="el-GR" dirty="0"/>
              <a:t>στην </a:t>
            </a:r>
            <a:r>
              <a:rPr lang="el-GR" dirty="0" err="1" smtClean="0"/>
              <a:t>τροχιλία</a:t>
            </a:r>
            <a:r>
              <a:rPr lang="el-GR" dirty="0" smtClean="0"/>
              <a:t> προς την ίδια κατεύθυνση (κοιλιακά).</a:t>
            </a:r>
            <a:endParaRPr lang="el-GR" dirty="0"/>
          </a:p>
          <a:p>
            <a:r>
              <a:rPr lang="el-GR" dirty="0"/>
              <a:t>Η πλήρης </a:t>
            </a:r>
            <a:r>
              <a:rPr lang="el-GR" dirty="0" smtClean="0"/>
              <a:t>κάμψη του </a:t>
            </a:r>
            <a:r>
              <a:rPr lang="el-GR" dirty="0"/>
              <a:t>αγκώνα απαιτεί:</a:t>
            </a:r>
          </a:p>
          <a:p>
            <a:pPr lvl="1"/>
            <a:r>
              <a:rPr lang="el-GR" dirty="0"/>
              <a:t>Επεκτασιμότητα των εκτεινόντων μυών, του οπίσθιου αρθρικού θυλάκου, </a:t>
            </a:r>
            <a:r>
              <a:rPr lang="el-GR" dirty="0" smtClean="0"/>
              <a:t>του ωλένιου </a:t>
            </a:r>
            <a:r>
              <a:rPr lang="el-GR" dirty="0"/>
              <a:t>νεύρου και συγκεκριμένα τμήματα των πλαγίων </a:t>
            </a:r>
            <a:r>
              <a:rPr lang="el-GR" dirty="0" smtClean="0"/>
              <a:t>συνδέσμων.</a:t>
            </a:r>
            <a:endParaRPr lang="el-GR" dirty="0"/>
          </a:p>
          <a:p>
            <a:r>
              <a:rPr lang="el-GR" dirty="0"/>
              <a:t>Η διάταση του νεύρου από παρατεταμένη κάμψη ή επαναλαμβανόμενη κάμψη του αγκώνα μπορεί να οδηγήσει σε νευροπάθεια, οπότε απαιτείται χειρουργική </a:t>
            </a:r>
            <a:r>
              <a:rPr lang="el-GR" dirty="0" smtClean="0"/>
              <a:t>επέμβαση.</a:t>
            </a:r>
            <a:endParaRPr lang="el-GR" dirty="0"/>
          </a:p>
          <a:p>
            <a:r>
              <a:rPr lang="el-GR" dirty="0"/>
              <a:t>Οπίσθιο εξάρθρημα της άρθρωσης μπορεί να συμβεί μετά από πτώση με τον αγκώνα σε έκταση που μπορεί να συνοδεύεται με κάταγμα της </a:t>
            </a:r>
            <a:r>
              <a:rPr lang="el-GR" dirty="0" smtClean="0"/>
              <a:t>κερκίδας. </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24</a:t>
            </a:fld>
            <a:endParaRPr lang="el-GR" dirty="0">
              <a:solidFill>
                <a:prstClr val="black"/>
              </a:solidFill>
            </a:endParaRPr>
          </a:p>
        </p:txBody>
      </p:sp>
    </p:spTree>
    <p:extLst>
      <p:ext uri="{BB962C8B-B14F-4D97-AF65-F5344CB8AC3E}">
        <p14:creationId xmlns:p14="http://schemas.microsoft.com/office/powerpoint/2010/main" val="17143443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Αρθροκινηματική</a:t>
            </a:r>
            <a:r>
              <a:rPr lang="en-US" dirty="0" smtClean="0"/>
              <a:t> </a:t>
            </a:r>
            <a:r>
              <a:rPr lang="el-GR" sz="3200" b="0" dirty="0" smtClean="0"/>
              <a:t>4</a:t>
            </a:r>
            <a:r>
              <a:rPr lang="en-US" sz="3200" b="0" dirty="0" smtClean="0"/>
              <a:t>/</a:t>
            </a:r>
            <a:r>
              <a:rPr lang="el-GR" sz="3200" b="0" dirty="0" smtClean="0"/>
              <a:t>5</a:t>
            </a:r>
            <a:endParaRPr lang="el-GR" dirty="0"/>
          </a:p>
        </p:txBody>
      </p:sp>
      <p:sp>
        <p:nvSpPr>
          <p:cNvPr id="3" name="Θέση περιεχομένου 2"/>
          <p:cNvSpPr>
            <a:spLocks noGrp="1"/>
          </p:cNvSpPr>
          <p:nvPr>
            <p:ph idx="1"/>
          </p:nvPr>
        </p:nvSpPr>
        <p:spPr/>
        <p:txBody>
          <a:bodyPr>
            <a:normAutofit lnSpcReduction="10000"/>
          </a:bodyPr>
          <a:lstStyle/>
          <a:p>
            <a:r>
              <a:rPr lang="el-GR" dirty="0"/>
              <a:t>Η βραχιονο-κερκιδική άρθρωση σχηματίζεται μεταξύ της κυρτής αρθρικής επιφάνειας του κονδύλου του βραχιονίου και της κοίλης αρθρικής επιφάνειας της κεφαλής της </a:t>
            </a:r>
            <a:r>
              <a:rPr lang="el-GR" dirty="0" smtClean="0"/>
              <a:t>κερκίδας.</a:t>
            </a:r>
            <a:endParaRPr lang="el-GR" dirty="0"/>
          </a:p>
          <a:p>
            <a:r>
              <a:rPr lang="el-GR" dirty="0"/>
              <a:t>Κατά την κάμψη, η αρθρική επιφάνεια της κεφαλής του βραχιονίου κυλίεται και ολισθαίνει </a:t>
            </a:r>
            <a:r>
              <a:rPr lang="el-GR" dirty="0" smtClean="0"/>
              <a:t>πάνω στον κόνδυλο προς </a:t>
            </a:r>
            <a:r>
              <a:rPr lang="el-GR" dirty="0"/>
              <a:t>την ίδια κατεύθυνση με την </a:t>
            </a:r>
            <a:r>
              <a:rPr lang="el-GR" dirty="0" smtClean="0"/>
              <a:t>κίνηση.</a:t>
            </a:r>
            <a:endParaRPr lang="el-GR" dirty="0"/>
          </a:p>
          <a:p>
            <a:r>
              <a:rPr lang="el-GR" dirty="0"/>
              <a:t>Κατά την έκταση, η κύλιση και η ολίσθηση γίνονται προς την κατεύθυνση της </a:t>
            </a:r>
            <a:r>
              <a:rPr lang="el-GR" dirty="0" smtClean="0"/>
              <a:t>έκτασης.</a:t>
            </a:r>
            <a:endParaRPr lang="el-GR" dirty="0"/>
          </a:p>
          <a:p>
            <a:r>
              <a:rPr lang="el-GR" dirty="0"/>
              <a:t>Σε σύγκριση με την ΒΩ άρθρωση, η ΒΚ συμβάλλει ελάχιστα στην σταθερότητα του αγκώνα στο οβελιαίο </a:t>
            </a:r>
            <a:r>
              <a:rPr lang="el-GR" dirty="0" smtClean="0"/>
              <a:t>επίπεδο.</a:t>
            </a:r>
            <a:endParaRPr lang="el-GR" dirty="0"/>
          </a:p>
          <a:p>
            <a:r>
              <a:rPr lang="el-GR" dirty="0"/>
              <a:t>Ωστόσο, συμβάλλει κατά 50% στην σταθερότητα της άρθρωσης του αγκώνα στο μετωπιαίο επίπεδο (εναντίον βλαισών δυνάμεων</a:t>
            </a:r>
            <a:r>
              <a:rPr lang="el-GR" dirty="0" smtClean="0"/>
              <a:t>).</a:t>
            </a:r>
            <a:endParaRPr lang="el-GR" dirty="0"/>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25</a:t>
            </a:fld>
            <a:endParaRPr lang="el-GR" dirty="0">
              <a:solidFill>
                <a:prstClr val="black"/>
              </a:solidFill>
            </a:endParaRPr>
          </a:p>
        </p:txBody>
      </p:sp>
    </p:spTree>
    <p:extLst>
      <p:ext uri="{BB962C8B-B14F-4D97-AF65-F5344CB8AC3E}">
        <p14:creationId xmlns:p14="http://schemas.microsoft.com/office/powerpoint/2010/main" val="30309775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Αρθροκινηματική</a:t>
            </a:r>
            <a:r>
              <a:rPr lang="en-US" dirty="0"/>
              <a:t> </a:t>
            </a:r>
            <a:r>
              <a:rPr lang="el-GR" sz="3200" b="0" dirty="0" smtClean="0"/>
              <a:t>5</a:t>
            </a:r>
            <a:r>
              <a:rPr lang="en-US" sz="3200" b="0" dirty="0" smtClean="0"/>
              <a:t>/</a:t>
            </a:r>
            <a:r>
              <a:rPr lang="el-GR" sz="3200" b="0" dirty="0"/>
              <a:t>5</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26</a:t>
            </a:fld>
            <a:endParaRPr lang="el-GR" dirty="0">
              <a:solidFill>
                <a:prstClr val="black"/>
              </a:solidFill>
            </a:endParaRPr>
          </a:p>
        </p:txBody>
      </p:sp>
      <p:sp>
        <p:nvSpPr>
          <p:cNvPr id="5" name="Ορθογώνιο 4"/>
          <p:cNvSpPr/>
          <p:nvPr/>
        </p:nvSpPr>
        <p:spPr>
          <a:xfrm>
            <a:off x="2483768" y="6021981"/>
            <a:ext cx="4572000" cy="369332"/>
          </a:xfrm>
          <a:prstGeom prst="rect">
            <a:avLst/>
          </a:prstGeom>
        </p:spPr>
        <p:txBody>
          <a:bodyPr>
            <a:spAutoFit/>
          </a:bodyPr>
          <a:lstStyle/>
          <a:p>
            <a:pPr fontAlgn="t"/>
            <a:r>
              <a:rPr lang="en-US" dirty="0">
                <a:solidFill>
                  <a:prstClr val="black"/>
                </a:solidFill>
                <a:latin typeface="Calibri"/>
                <a:hlinkClick r:id="rId6"/>
              </a:rPr>
              <a:t>Elbow Joint - 3D Medical Animation || ABP ©</a:t>
            </a:r>
            <a:endParaRPr lang="en-US" dirty="0">
              <a:solidFill>
                <a:prstClr val="black"/>
              </a:solidFill>
              <a:latin typeface="Calibri"/>
            </a:endParaRPr>
          </a:p>
        </p:txBody>
      </p:sp>
      <p:pic>
        <p:nvPicPr>
          <p:cNvPr id="14339" name="Picture 3" descr="C:\Users\fkaram2\Desktop\Photo-Video-Film2-icon.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19300" y="6064250"/>
            <a:ext cx="392460" cy="392460"/>
          </a:xfrm>
          <a:prstGeom prst="rect">
            <a:avLst/>
          </a:prstGeom>
          <a:noFill/>
          <a:extLst>
            <a:ext uri="{909E8E84-426E-40DD-AFC4-6F175D3DCCD1}">
              <a14:hiddenFill xmlns:a14="http://schemas.microsoft.com/office/drawing/2010/main">
                <a:solidFill>
                  <a:srgbClr val="FFFFFF"/>
                </a:solidFill>
              </a14:hiddenFill>
            </a:ext>
          </a:extLst>
        </p:spPr>
      </p:pic>
    </p:spTree>
    <p:controls>
      <mc:AlternateContent xmlns:mc="http://schemas.openxmlformats.org/markup-compatibility/2006">
        <mc:Choice xmlns:v="urn:schemas-microsoft-com:vml" Requires="v">
          <p:control spid="25605" name="ShockwaveFlash1" r:id="rId2" imgW="6095238" imgH="4571429"/>
        </mc:Choice>
        <mc:Fallback>
          <p:control name="ShockwaveFlash1" r:id="rId2" imgW="6095238" imgH="4571429">
            <p:pic>
              <p:nvPicPr>
                <p:cNvPr id="0" name="ShockwaveFlash1"/>
                <p:cNvPicPr preferRelativeResize="0">
                  <a:picLocks noChangeArrowheads="1" noChangeShapeType="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1547813" y="1125538"/>
                  <a:ext cx="6096000" cy="4572000"/>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27869184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16632"/>
            <a:ext cx="9144000" cy="908720"/>
          </a:xfrm>
        </p:spPr>
        <p:txBody>
          <a:bodyPr>
            <a:normAutofit fontScale="90000"/>
          </a:bodyPr>
          <a:lstStyle/>
          <a:p>
            <a:r>
              <a:rPr lang="el-GR" dirty="0"/>
              <a:t>Δομή και λειτουργία μεσόστεου </a:t>
            </a:r>
            <a:r>
              <a:rPr lang="el-GR" dirty="0" smtClean="0"/>
              <a:t>υμένα</a:t>
            </a:r>
            <a:r>
              <a:rPr lang="en-US" dirty="0" smtClean="0"/>
              <a:t> </a:t>
            </a:r>
            <a:r>
              <a:rPr lang="en-US" sz="3600" b="0" dirty="0" smtClean="0"/>
              <a:t>1/</a:t>
            </a:r>
            <a:r>
              <a:rPr lang="el-GR" sz="3600" b="0" dirty="0" smtClean="0"/>
              <a:t>8</a:t>
            </a:r>
            <a:endParaRPr lang="el-GR" sz="3600" b="0" dirty="0"/>
          </a:p>
        </p:txBody>
      </p:sp>
      <p:sp>
        <p:nvSpPr>
          <p:cNvPr id="3" name="Θέση περιεχομένου 2"/>
          <p:cNvSpPr>
            <a:spLocks noGrp="1"/>
          </p:cNvSpPr>
          <p:nvPr>
            <p:ph idx="1"/>
          </p:nvPr>
        </p:nvSpPr>
        <p:spPr/>
        <p:txBody>
          <a:bodyPr/>
          <a:lstStyle/>
          <a:p>
            <a:r>
              <a:rPr lang="el-GR" dirty="0"/>
              <a:t>Η κερκίδα και η ωλένη συνδέονται με τον μεσόστεο </a:t>
            </a:r>
            <a:r>
              <a:rPr lang="el-GR" dirty="0" smtClean="0"/>
              <a:t>υμένα.</a:t>
            </a:r>
            <a:endParaRPr lang="el-GR" dirty="0"/>
          </a:p>
          <a:p>
            <a:r>
              <a:rPr lang="el-GR" dirty="0"/>
              <a:t>Πολλές άλλες επικουρικές δεσμίδες συνδετικού ιστού συνδέουν τα δύο </a:t>
            </a:r>
            <a:r>
              <a:rPr lang="el-GR" dirty="0" smtClean="0"/>
              <a:t>οστά.</a:t>
            </a:r>
            <a:endParaRPr lang="el-GR" dirty="0"/>
          </a:p>
          <a:p>
            <a:r>
              <a:rPr lang="el-GR" dirty="0"/>
              <a:t>Οι κυριότερες είναι η άνω λοξή χορδή, καθώς και οι κάτω πρόσθιες και οπίσθιες λοξές </a:t>
            </a:r>
            <a:r>
              <a:rPr lang="el-GR" dirty="0" smtClean="0"/>
              <a:t>δεσμίδες.</a:t>
            </a:r>
            <a:endParaRPr lang="el-GR" dirty="0"/>
          </a:p>
          <a:p>
            <a:r>
              <a:rPr lang="el-GR" dirty="0"/>
              <a:t>Ο μεσόστεος υμένας, </a:t>
            </a:r>
            <a:r>
              <a:rPr lang="el-GR" dirty="0" smtClean="0"/>
              <a:t>κυρίως </a:t>
            </a:r>
            <a:r>
              <a:rPr lang="el-GR" dirty="0"/>
              <a:t>προσανατολίζεται από πάνω προς τα κάτω σε σχέση με την κερκίδα και σχηματίζει γωνία </a:t>
            </a:r>
            <a:r>
              <a:rPr lang="el-GR" dirty="0" smtClean="0"/>
              <a:t>20</a:t>
            </a:r>
            <a:r>
              <a:rPr lang="el-GR" baseline="30000" dirty="0" smtClean="0"/>
              <a:t>ο</a:t>
            </a:r>
            <a:r>
              <a:rPr lang="el-GR" dirty="0" smtClean="0"/>
              <a:t> με </a:t>
            </a:r>
            <a:r>
              <a:rPr lang="el-GR" dirty="0"/>
              <a:t>την </a:t>
            </a:r>
            <a:r>
              <a:rPr lang="el-GR" dirty="0" smtClean="0"/>
              <a:t>ωλένη.</a:t>
            </a:r>
            <a:endParaRPr lang="el-GR" dirty="0"/>
          </a:p>
          <a:p>
            <a:r>
              <a:rPr lang="el-GR" dirty="0"/>
              <a:t>Το πάχος του υμένα είναι διπλάσιο από τις άλλες συνδετικές ίνες και η τατική του δύναμη ισούται με αυτήν του επιγονατιδικού </a:t>
            </a:r>
            <a:r>
              <a:rPr lang="el-GR" dirty="0" smtClean="0"/>
              <a:t>τένοντα.</a:t>
            </a:r>
            <a:endParaRPr lang="el-GR" dirty="0"/>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27</a:t>
            </a:fld>
            <a:endParaRPr lang="el-GR" dirty="0">
              <a:solidFill>
                <a:prstClr val="black"/>
              </a:solidFill>
            </a:endParaRPr>
          </a:p>
        </p:txBody>
      </p:sp>
    </p:spTree>
    <p:extLst>
      <p:ext uri="{BB962C8B-B14F-4D97-AF65-F5344CB8AC3E}">
        <p14:creationId xmlns:p14="http://schemas.microsoft.com/office/powerpoint/2010/main" val="357442367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16632"/>
            <a:ext cx="9144000" cy="908720"/>
          </a:xfrm>
        </p:spPr>
        <p:txBody>
          <a:bodyPr>
            <a:normAutofit fontScale="90000"/>
          </a:bodyPr>
          <a:lstStyle/>
          <a:p>
            <a:r>
              <a:rPr lang="el-GR" dirty="0"/>
              <a:t>Δομή και λειτουργία μεσόστεου υμένα</a:t>
            </a:r>
            <a:r>
              <a:rPr lang="en-US" dirty="0"/>
              <a:t> </a:t>
            </a:r>
            <a:r>
              <a:rPr lang="en-US" sz="3600" b="0" dirty="0" smtClean="0"/>
              <a:t>2/</a:t>
            </a:r>
            <a:r>
              <a:rPr lang="el-GR" sz="3600" b="0" dirty="0" smtClean="0"/>
              <a:t>8</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28</a:t>
            </a:fld>
            <a:endParaRPr lang="el-GR" dirty="0">
              <a:solidFill>
                <a:prstClr val="black"/>
              </a:solidFill>
            </a:endParaRPr>
          </a:p>
        </p:txBody>
      </p:sp>
      <p:pic>
        <p:nvPicPr>
          <p:cNvPr id="9218" name="Picture 2" descr="This figure shows the bones of the lower ar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5816" y="980728"/>
            <a:ext cx="4455057" cy="5769893"/>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2"/>
          <p:cNvSpPr/>
          <p:nvPr/>
        </p:nvSpPr>
        <p:spPr>
          <a:xfrm>
            <a:off x="6296" y="6211669"/>
            <a:ext cx="3724991" cy="646331"/>
          </a:xfrm>
          <a:prstGeom prst="rect">
            <a:avLst/>
          </a:prstGeom>
        </p:spPr>
        <p:txBody>
          <a:bodyPr wrap="square">
            <a:spAutoFit/>
          </a:bodyPr>
          <a:lstStyle/>
          <a:p>
            <a:r>
              <a:rPr lang="en-US" sz="1200" dirty="0">
                <a:solidFill>
                  <a:prstClr val="black"/>
                </a:solidFill>
                <a:latin typeface="Calibri"/>
              </a:rPr>
              <a:t>© 3 Οκτ 2013 OpenStax College. </a:t>
            </a:r>
            <a:r>
              <a:rPr lang="en-US" sz="1200" dirty="0">
                <a:solidFill>
                  <a:prstClr val="black"/>
                </a:solidFill>
                <a:latin typeface="Calibri"/>
                <a:hlinkClick r:id="rId4"/>
              </a:rPr>
              <a:t>Textbook content</a:t>
            </a:r>
            <a:r>
              <a:rPr lang="en-US" sz="1200" dirty="0">
                <a:solidFill>
                  <a:prstClr val="black"/>
                </a:solidFill>
                <a:latin typeface="Calibri"/>
              </a:rPr>
              <a:t> produced by OpenStax College </a:t>
            </a:r>
            <a:r>
              <a:rPr lang="en-US" sz="1200" dirty="0" smtClean="0">
                <a:solidFill>
                  <a:prstClr val="black"/>
                </a:solidFill>
                <a:latin typeface="Calibri"/>
              </a:rPr>
              <a:t>is licensed under a</a:t>
            </a:r>
            <a:r>
              <a:rPr lang="en-US" sz="1200" dirty="0">
                <a:solidFill>
                  <a:prstClr val="black"/>
                </a:solidFill>
                <a:latin typeface="Calibri"/>
              </a:rPr>
              <a:t> </a:t>
            </a:r>
            <a:r>
              <a:rPr lang="en-US" sz="1200" dirty="0">
                <a:solidFill>
                  <a:prstClr val="black"/>
                </a:solidFill>
                <a:latin typeface="Calibri"/>
                <a:hlinkClick r:id="rId5"/>
              </a:rPr>
              <a:t>Creative Commons Attribution License 3.0</a:t>
            </a:r>
            <a:r>
              <a:rPr lang="en-US" sz="1200" dirty="0">
                <a:solidFill>
                  <a:prstClr val="black"/>
                </a:solidFill>
                <a:latin typeface="Calibri"/>
              </a:rPr>
              <a:t> license.</a:t>
            </a:r>
            <a:endParaRPr lang="el-GR" sz="1200" dirty="0">
              <a:solidFill>
                <a:prstClr val="black"/>
              </a:solidFill>
              <a:latin typeface="Calibri"/>
            </a:endParaRPr>
          </a:p>
        </p:txBody>
      </p:sp>
    </p:spTree>
    <p:extLst>
      <p:ext uri="{BB962C8B-B14F-4D97-AF65-F5344CB8AC3E}">
        <p14:creationId xmlns:p14="http://schemas.microsoft.com/office/powerpoint/2010/main" val="30906462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Οστά Αγκώνα </a:t>
            </a:r>
            <a:r>
              <a:rPr lang="el-GR" dirty="0" smtClean="0"/>
              <a:t>και Αντιβραχίου</a:t>
            </a:r>
            <a:r>
              <a:rPr lang="en-US" dirty="0" smtClean="0"/>
              <a:t> </a:t>
            </a:r>
            <a:r>
              <a:rPr lang="en-US" sz="3200" b="0" dirty="0" smtClean="0"/>
              <a:t>1/</a:t>
            </a:r>
            <a:r>
              <a:rPr lang="el-GR" sz="3200" b="0" dirty="0"/>
              <a:t>2</a:t>
            </a: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a:t>
            </a:fld>
            <a:endParaRPr lang="el-GR" dirty="0">
              <a:solidFill>
                <a:prstClr val="black"/>
              </a:solidFill>
            </a:endParaRPr>
          </a:p>
        </p:txBody>
      </p:sp>
      <p:pic>
        <p:nvPicPr>
          <p:cNvPr id="2052" name="Picture 4" descr="File:Gray20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392" y="980728"/>
            <a:ext cx="1457325" cy="56959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ile:Human left humerus - anterior view - muscles.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2841" y="980728"/>
            <a:ext cx="2543175" cy="5695950"/>
          </a:xfrm>
          <a:prstGeom prst="rect">
            <a:avLst/>
          </a:prstGeom>
          <a:noFill/>
          <a:extLst>
            <a:ext uri="{909E8E84-426E-40DD-AFC4-6F175D3DCCD1}">
              <a14:hiddenFill xmlns:a14="http://schemas.microsoft.com/office/drawing/2010/main">
                <a:solidFill>
                  <a:srgbClr val="FFFFFF"/>
                </a:solidFill>
              </a14:hiddenFill>
            </a:ext>
          </a:extLst>
        </p:spPr>
      </p:pic>
      <p:sp>
        <p:nvSpPr>
          <p:cNvPr id="10" name="Ορθογώνιο 9"/>
          <p:cNvSpPr/>
          <p:nvPr/>
        </p:nvSpPr>
        <p:spPr>
          <a:xfrm>
            <a:off x="4888063" y="1412776"/>
            <a:ext cx="4280159" cy="4616648"/>
          </a:xfrm>
          <a:prstGeom prst="rect">
            <a:avLst/>
          </a:prstGeom>
        </p:spPr>
        <p:txBody>
          <a:bodyPr wrap="square">
            <a:spAutoFit/>
          </a:bodyPr>
          <a:lstStyle/>
          <a:p>
            <a:pPr>
              <a:spcBef>
                <a:spcPts val="600"/>
              </a:spcBef>
            </a:pPr>
            <a:r>
              <a:rPr lang="en-US" dirty="0">
                <a:solidFill>
                  <a:prstClr val="black"/>
                </a:solidFill>
              </a:rPr>
              <a:t>A. Supraspinatus muscle</a:t>
            </a:r>
          </a:p>
          <a:p>
            <a:pPr>
              <a:spcBef>
                <a:spcPts val="600"/>
              </a:spcBef>
            </a:pPr>
            <a:r>
              <a:rPr lang="en-US" dirty="0">
                <a:solidFill>
                  <a:prstClr val="black"/>
                </a:solidFill>
              </a:rPr>
              <a:t>B. Latissimus dorsi muscle</a:t>
            </a:r>
          </a:p>
          <a:p>
            <a:pPr>
              <a:spcBef>
                <a:spcPts val="600"/>
              </a:spcBef>
            </a:pPr>
            <a:r>
              <a:rPr lang="en-US" dirty="0">
                <a:solidFill>
                  <a:prstClr val="black"/>
                </a:solidFill>
              </a:rPr>
              <a:t>C. Pectoralis major muscle</a:t>
            </a:r>
          </a:p>
          <a:p>
            <a:pPr>
              <a:spcBef>
                <a:spcPts val="600"/>
              </a:spcBef>
            </a:pPr>
            <a:r>
              <a:rPr lang="en-US" dirty="0">
                <a:solidFill>
                  <a:prstClr val="black"/>
                </a:solidFill>
              </a:rPr>
              <a:t>D. Deltoid muscle</a:t>
            </a:r>
          </a:p>
          <a:p>
            <a:pPr>
              <a:spcBef>
                <a:spcPts val="600"/>
              </a:spcBef>
            </a:pPr>
            <a:r>
              <a:rPr lang="en-US" dirty="0">
                <a:solidFill>
                  <a:prstClr val="black"/>
                </a:solidFill>
              </a:rPr>
              <a:t>E. Brachioradialis</a:t>
            </a:r>
          </a:p>
          <a:p>
            <a:pPr>
              <a:spcBef>
                <a:spcPts val="600"/>
              </a:spcBef>
            </a:pPr>
            <a:r>
              <a:rPr lang="en-US" dirty="0">
                <a:solidFill>
                  <a:prstClr val="black"/>
                </a:solidFill>
              </a:rPr>
              <a:t>F. Extensor carpi radialis longus muscle</a:t>
            </a:r>
          </a:p>
          <a:p>
            <a:pPr>
              <a:spcBef>
                <a:spcPts val="600"/>
              </a:spcBef>
            </a:pPr>
            <a:r>
              <a:rPr lang="en-US" dirty="0">
                <a:solidFill>
                  <a:prstClr val="black"/>
                </a:solidFill>
              </a:rPr>
              <a:t>G. Common extensor tendon</a:t>
            </a:r>
          </a:p>
          <a:p>
            <a:pPr>
              <a:spcBef>
                <a:spcPts val="600"/>
              </a:spcBef>
            </a:pPr>
            <a:r>
              <a:rPr lang="en-US" dirty="0">
                <a:solidFill>
                  <a:prstClr val="black"/>
                </a:solidFill>
              </a:rPr>
              <a:t>H. Subscapularis muscle</a:t>
            </a:r>
          </a:p>
          <a:p>
            <a:pPr>
              <a:spcBef>
                <a:spcPts val="600"/>
              </a:spcBef>
            </a:pPr>
            <a:r>
              <a:rPr lang="en-US" dirty="0">
                <a:solidFill>
                  <a:prstClr val="black"/>
                </a:solidFill>
              </a:rPr>
              <a:t>I. Teres major muscle</a:t>
            </a:r>
          </a:p>
          <a:p>
            <a:pPr>
              <a:spcBef>
                <a:spcPts val="600"/>
              </a:spcBef>
            </a:pPr>
            <a:r>
              <a:rPr lang="en-US" dirty="0">
                <a:solidFill>
                  <a:prstClr val="black"/>
                </a:solidFill>
              </a:rPr>
              <a:t>J. Coracobrachialis muscle</a:t>
            </a:r>
          </a:p>
          <a:p>
            <a:pPr>
              <a:spcBef>
                <a:spcPts val="600"/>
              </a:spcBef>
            </a:pPr>
            <a:r>
              <a:rPr lang="en-US" dirty="0">
                <a:solidFill>
                  <a:prstClr val="black"/>
                </a:solidFill>
              </a:rPr>
              <a:t>K. Brachialis muscle</a:t>
            </a:r>
          </a:p>
          <a:p>
            <a:pPr>
              <a:spcBef>
                <a:spcPts val="600"/>
              </a:spcBef>
            </a:pPr>
            <a:r>
              <a:rPr lang="en-US" dirty="0">
                <a:solidFill>
                  <a:prstClr val="black"/>
                </a:solidFill>
              </a:rPr>
              <a:t>L. Pronator teres muscle</a:t>
            </a:r>
          </a:p>
          <a:p>
            <a:pPr>
              <a:spcBef>
                <a:spcPts val="600"/>
              </a:spcBef>
            </a:pPr>
            <a:r>
              <a:rPr lang="en-US" dirty="0">
                <a:solidFill>
                  <a:prstClr val="black"/>
                </a:solidFill>
              </a:rPr>
              <a:t>M. Common flexor tendon</a:t>
            </a:r>
            <a:endParaRPr lang="el-GR" dirty="0">
              <a:solidFill>
                <a:prstClr val="black"/>
              </a:solidFill>
            </a:endParaRPr>
          </a:p>
        </p:txBody>
      </p:sp>
      <p:sp>
        <p:nvSpPr>
          <p:cNvPr id="12" name="Rectangle 7"/>
          <p:cNvSpPr/>
          <p:nvPr/>
        </p:nvSpPr>
        <p:spPr>
          <a:xfrm>
            <a:off x="4499992" y="6279703"/>
            <a:ext cx="3312368" cy="461665"/>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a:solidFill>
                  <a:prstClr val="black"/>
                </a:solidFill>
                <a:latin typeface="Calibri"/>
                <a:hlinkClick r:id="rId5"/>
              </a:rPr>
              <a:t>Human left humerus - anterior view - </a:t>
            </a:r>
            <a:r>
              <a:rPr lang="en-US" sz="1200" dirty="0" smtClean="0">
                <a:solidFill>
                  <a:prstClr val="black"/>
                </a:solidFill>
                <a:latin typeface="Calibri"/>
                <a:hlinkClick r:id="rId5"/>
              </a:rPr>
              <a:t>muscles</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a:solidFill>
                  <a:prstClr val="black"/>
                </a:solidFill>
                <a:latin typeface="Calibri"/>
                <a:hlinkClick r:id="rId6" tooltip="User:Was a bee"/>
              </a:rPr>
              <a:t>Was a </a:t>
            </a:r>
            <a:r>
              <a:rPr lang="en-US" sz="1200" dirty="0" smtClean="0">
                <a:solidFill>
                  <a:prstClr val="black"/>
                </a:solidFill>
                <a:latin typeface="Calibri"/>
                <a:hlinkClick r:id="rId6" tooltip="User:Was a bee"/>
              </a:rPr>
              <a:t>bee</a:t>
            </a:r>
            <a:r>
              <a:rPr lang="en-US" sz="1200" dirty="0" smtClean="0">
                <a:solidFill>
                  <a:prstClr val="black"/>
                </a:solidFill>
                <a:latin typeface="Calibri"/>
              </a:rPr>
              <a:t> </a:t>
            </a:r>
            <a:r>
              <a:rPr lang="el-GR" sz="1200" dirty="0" smtClean="0">
                <a:solidFill>
                  <a:prstClr val="black">
                    <a:lumMod val="75000"/>
                    <a:lumOff val="25000"/>
                  </a:prstClr>
                </a:solidFill>
                <a:latin typeface="Calibri"/>
              </a:rPr>
              <a:t>διαθέσιμο με άδεια </a:t>
            </a:r>
            <a:r>
              <a:rPr lang="en-US" sz="1200" dirty="0">
                <a:solidFill>
                  <a:prstClr val="black"/>
                </a:solidFill>
                <a:latin typeface="Calibri"/>
                <a:hlinkClick r:id="rId7"/>
              </a:rPr>
              <a:t>CC BY-SA 3.0</a:t>
            </a:r>
            <a:endParaRPr lang="en-US" sz="1200" dirty="0">
              <a:solidFill>
                <a:prstClr val="black"/>
              </a:solidFill>
              <a:latin typeface="Calibri"/>
            </a:endParaRPr>
          </a:p>
        </p:txBody>
      </p:sp>
      <p:sp>
        <p:nvSpPr>
          <p:cNvPr id="13" name="Rectangle 7"/>
          <p:cNvSpPr/>
          <p:nvPr/>
        </p:nvSpPr>
        <p:spPr>
          <a:xfrm rot="16200000">
            <a:off x="-2127917" y="3720205"/>
            <a:ext cx="4891857" cy="276999"/>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smtClean="0">
                <a:solidFill>
                  <a:prstClr val="black"/>
                </a:solidFill>
                <a:latin typeface="Calibri"/>
                <a:hlinkClick r:id="rId8"/>
              </a:rPr>
              <a:t>Gray208</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smtClean="0">
                <a:solidFill>
                  <a:prstClr val="black"/>
                </a:solidFill>
                <a:latin typeface="Calibri"/>
                <a:hlinkClick r:id="rId9" tooltip="User:Dodo"/>
              </a:rPr>
              <a:t>Dodo</a:t>
            </a:r>
            <a:r>
              <a:rPr lang="en-US" sz="1200" dirty="0" smtClean="0">
                <a:solidFill>
                  <a:prstClr val="black"/>
                </a:solidFill>
                <a:latin typeface="Calibri"/>
              </a:rPr>
              <a:t> </a:t>
            </a:r>
            <a:r>
              <a:rPr lang="el-GR" sz="1200" dirty="0" smtClean="0">
                <a:solidFill>
                  <a:prstClr val="black">
                    <a:lumMod val="75000"/>
                    <a:lumOff val="25000"/>
                  </a:prstClr>
                </a:solidFill>
                <a:latin typeface="Calibri"/>
              </a:rPr>
              <a:t>διαθέσιμο ως κοινό κτήμα</a:t>
            </a:r>
            <a:endParaRPr lang="en-US" sz="1200" dirty="0">
              <a:solidFill>
                <a:prstClr val="black">
                  <a:lumMod val="75000"/>
                  <a:lumOff val="25000"/>
                </a:prstClr>
              </a:solidFill>
              <a:latin typeface="Calibri"/>
            </a:endParaRPr>
          </a:p>
        </p:txBody>
      </p:sp>
    </p:spTree>
    <p:extLst>
      <p:ext uri="{BB962C8B-B14F-4D97-AF65-F5344CB8AC3E}">
        <p14:creationId xmlns:p14="http://schemas.microsoft.com/office/powerpoint/2010/main" val="383879523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16632"/>
            <a:ext cx="9144000" cy="908720"/>
          </a:xfrm>
        </p:spPr>
        <p:txBody>
          <a:bodyPr>
            <a:normAutofit fontScale="90000"/>
          </a:bodyPr>
          <a:lstStyle/>
          <a:p>
            <a:r>
              <a:rPr lang="el-GR" dirty="0"/>
              <a:t>Δομή και λειτουργία μεσόστεου υμένα</a:t>
            </a:r>
            <a:r>
              <a:rPr lang="en-US" dirty="0"/>
              <a:t> </a:t>
            </a:r>
            <a:r>
              <a:rPr lang="en-US" sz="3600" b="0" dirty="0" smtClean="0"/>
              <a:t>3/</a:t>
            </a:r>
            <a:r>
              <a:rPr lang="el-GR" sz="3600" b="0" dirty="0" smtClean="0"/>
              <a:t>8</a:t>
            </a:r>
            <a:endParaRPr lang="el-GR" dirty="0"/>
          </a:p>
        </p:txBody>
      </p:sp>
      <p:sp>
        <p:nvSpPr>
          <p:cNvPr id="3" name="Θέση περιεχομένου 2"/>
          <p:cNvSpPr>
            <a:spLocks noGrp="1"/>
          </p:cNvSpPr>
          <p:nvPr>
            <p:ph idx="1"/>
          </p:nvPr>
        </p:nvSpPr>
        <p:spPr>
          <a:xfrm>
            <a:off x="323528" y="1197206"/>
            <a:ext cx="8352928" cy="5544162"/>
          </a:xfrm>
        </p:spPr>
        <p:txBody>
          <a:bodyPr>
            <a:normAutofit/>
          </a:bodyPr>
          <a:lstStyle/>
          <a:p>
            <a:r>
              <a:rPr lang="el-GR" dirty="0"/>
              <a:t>Η κύρια λειτουργία του υμένα είναι:</a:t>
            </a:r>
          </a:p>
          <a:p>
            <a:pPr lvl="1"/>
            <a:r>
              <a:rPr lang="el-GR" dirty="0"/>
              <a:t>Να συνδέσει την κερκίδα με την </a:t>
            </a:r>
            <a:r>
              <a:rPr lang="el-GR" dirty="0" smtClean="0"/>
              <a:t>ωλένη</a:t>
            </a:r>
            <a:r>
              <a:rPr lang="en-US" dirty="0" smtClean="0"/>
              <a:t>,</a:t>
            </a:r>
            <a:endParaRPr lang="el-GR" dirty="0"/>
          </a:p>
          <a:p>
            <a:pPr lvl="1"/>
            <a:r>
              <a:rPr lang="el-GR" dirty="0"/>
              <a:t>Να παρέχει σταθερή πρόσφυση σε αρκετούς μύες της άκρας </a:t>
            </a:r>
            <a:r>
              <a:rPr lang="el-GR" dirty="0" smtClean="0"/>
              <a:t>χείρας</a:t>
            </a:r>
            <a:r>
              <a:rPr lang="en-US" dirty="0" smtClean="0"/>
              <a:t>,</a:t>
            </a:r>
            <a:endParaRPr lang="el-GR" dirty="0"/>
          </a:p>
          <a:p>
            <a:pPr lvl="1"/>
            <a:r>
              <a:rPr lang="el-GR" dirty="0"/>
              <a:t>Να παρέχει τον μηχανισμό για την μεταφορά δυνάμεων </a:t>
            </a:r>
            <a:r>
              <a:rPr lang="el-GR" dirty="0" smtClean="0"/>
              <a:t>προς το βραχιόνιο </a:t>
            </a:r>
            <a:r>
              <a:rPr lang="el-GR" dirty="0" err="1" smtClean="0"/>
              <a:t>οστούν</a:t>
            </a:r>
            <a:r>
              <a:rPr lang="en-US" dirty="0" smtClean="0"/>
              <a:t>.</a:t>
            </a:r>
            <a:endParaRPr lang="el-GR" dirty="0"/>
          </a:p>
          <a:p>
            <a:r>
              <a:rPr lang="el-GR" dirty="0" smtClean="0"/>
              <a:t>Το </a:t>
            </a:r>
            <a:r>
              <a:rPr lang="el-GR" dirty="0"/>
              <a:t>80% της συμπιεστικής δύναμης μεταφέρεται από τον καρπό προς την </a:t>
            </a:r>
            <a:r>
              <a:rPr lang="el-GR" dirty="0" smtClean="0"/>
              <a:t>κερκίδα</a:t>
            </a:r>
            <a:r>
              <a:rPr lang="en-US" dirty="0" smtClean="0"/>
              <a:t>,</a:t>
            </a:r>
            <a:endParaRPr lang="el-GR" dirty="0"/>
          </a:p>
          <a:p>
            <a:r>
              <a:rPr lang="el-GR" dirty="0"/>
              <a:t>Πιθανώς</a:t>
            </a:r>
            <a:r>
              <a:rPr lang="el-GR" dirty="0" smtClean="0"/>
              <a:t>, </a:t>
            </a:r>
            <a:r>
              <a:rPr lang="el-GR" dirty="0"/>
              <a:t>σ’ αυτόν τον μηχανισμό να οφείλεται μερικώς το κάταγμα της κερκίδας όταν, κατά την πτώση, το άτομο προσγειώνεται στο τεντωμένο χέρι </a:t>
            </a:r>
            <a:r>
              <a:rPr lang="el-GR" dirty="0" smtClean="0"/>
              <a:t>του</a:t>
            </a:r>
            <a:r>
              <a:rPr lang="en-US" dirty="0" smtClean="0"/>
              <a:t>.</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29</a:t>
            </a:fld>
            <a:endParaRPr lang="el-GR" dirty="0">
              <a:solidFill>
                <a:prstClr val="black"/>
              </a:solidFill>
            </a:endParaRPr>
          </a:p>
        </p:txBody>
      </p:sp>
    </p:spTree>
    <p:extLst>
      <p:ext uri="{BB962C8B-B14F-4D97-AF65-F5344CB8AC3E}">
        <p14:creationId xmlns:p14="http://schemas.microsoft.com/office/powerpoint/2010/main" val="6135415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16632"/>
            <a:ext cx="9144000" cy="908720"/>
          </a:xfrm>
        </p:spPr>
        <p:txBody>
          <a:bodyPr>
            <a:normAutofit fontScale="90000"/>
          </a:bodyPr>
          <a:lstStyle/>
          <a:p>
            <a:r>
              <a:rPr lang="el-GR" dirty="0"/>
              <a:t>Δομή και λειτουργία μεσόστεου υμένα</a:t>
            </a:r>
            <a:r>
              <a:rPr lang="en-US" dirty="0"/>
              <a:t> </a:t>
            </a:r>
            <a:r>
              <a:rPr lang="el-GR" sz="3600" b="0" dirty="0" smtClean="0"/>
              <a:t>4</a:t>
            </a:r>
            <a:r>
              <a:rPr lang="en-US" sz="3600" b="0" dirty="0" smtClean="0"/>
              <a:t>/</a:t>
            </a:r>
            <a:r>
              <a:rPr lang="el-GR" sz="3600" b="0" dirty="0" smtClean="0"/>
              <a:t>8</a:t>
            </a:r>
            <a:endParaRPr lang="el-GR" dirty="0"/>
          </a:p>
        </p:txBody>
      </p:sp>
      <p:sp>
        <p:nvSpPr>
          <p:cNvPr id="3" name="Θέση περιεχομένου 2"/>
          <p:cNvSpPr>
            <a:spLocks noGrp="1"/>
          </p:cNvSpPr>
          <p:nvPr>
            <p:ph idx="1"/>
          </p:nvPr>
        </p:nvSpPr>
        <p:spPr/>
        <p:txBody>
          <a:bodyPr>
            <a:normAutofit/>
          </a:bodyPr>
          <a:lstStyle/>
          <a:p>
            <a:r>
              <a:rPr lang="el-GR" dirty="0"/>
              <a:t>Το υπόλοιπο 20% της συμπιεστικής δύναμης μεταφέρεται από τον καρπό προς την </a:t>
            </a:r>
            <a:r>
              <a:rPr lang="el-GR" dirty="0" smtClean="0"/>
              <a:t>ωλένη. </a:t>
            </a:r>
            <a:endParaRPr lang="el-GR" dirty="0"/>
          </a:p>
          <a:p>
            <a:r>
              <a:rPr lang="el-GR" dirty="0"/>
              <a:t>Λόγω του λοξού προσανατολισμού των ινών του μεσόστεου υμένα, μέρος της δύναμης μεταφέρεται από την κερκίδα προς την </a:t>
            </a:r>
            <a:r>
              <a:rPr lang="el-GR" dirty="0" smtClean="0"/>
              <a:t>ωλένη.</a:t>
            </a:r>
            <a:endParaRPr lang="el-GR" dirty="0"/>
          </a:p>
          <a:p>
            <a:r>
              <a:rPr lang="el-GR" dirty="0"/>
              <a:t>Αυτός ο μηχανισμός μεταφοράς της δύναμης από τον καρπό προς τον αγκώνα, βοηθά στον σχεδόν ‘ισομερή καταμερισμό’ των συμπιεστικών δυνάμεων που δρουν στην ΒΚ και ΒΩ άρθρωση και επομένως, μειώνει την πιθανότητα φθοράς αυτών των δύο </a:t>
            </a:r>
            <a:r>
              <a:rPr lang="el-GR" dirty="0" smtClean="0"/>
              <a:t>αρθρώσεων.</a:t>
            </a:r>
            <a:endParaRPr lang="el-GR" dirty="0"/>
          </a:p>
          <a:p>
            <a:r>
              <a:rPr lang="el-GR" dirty="0"/>
              <a:t>Κατά παρόμοιο τρόπο ο υμένας βοηθά στον καταμερισμό των συμπιεστικών δυνάμεων, π.χ., όταν ο σερβιτόρος μεταφέρει τον δίσκο στο ύψος του ώμου </a:t>
            </a:r>
            <a:r>
              <a:rPr lang="el-GR" dirty="0" smtClean="0"/>
              <a:t>του. </a:t>
            </a:r>
            <a:endParaRPr lang="el-GR" dirty="0"/>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30</a:t>
            </a:fld>
            <a:endParaRPr lang="el-GR" dirty="0">
              <a:solidFill>
                <a:prstClr val="black"/>
              </a:solidFill>
            </a:endParaRPr>
          </a:p>
        </p:txBody>
      </p:sp>
    </p:spTree>
    <p:extLst>
      <p:ext uri="{BB962C8B-B14F-4D97-AF65-F5344CB8AC3E}">
        <p14:creationId xmlns:p14="http://schemas.microsoft.com/office/powerpoint/2010/main" val="91853824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16632"/>
            <a:ext cx="9144000" cy="908720"/>
          </a:xfrm>
        </p:spPr>
        <p:txBody>
          <a:bodyPr>
            <a:normAutofit fontScale="90000"/>
          </a:bodyPr>
          <a:lstStyle/>
          <a:p>
            <a:r>
              <a:rPr lang="el-GR" dirty="0"/>
              <a:t>Δομή και λειτουργία μεσόστεου υμένα</a:t>
            </a:r>
            <a:r>
              <a:rPr lang="en-US" dirty="0"/>
              <a:t> </a:t>
            </a:r>
            <a:r>
              <a:rPr lang="el-GR" sz="3600" b="0" dirty="0"/>
              <a:t>5</a:t>
            </a:r>
            <a:r>
              <a:rPr lang="en-US" sz="3600" b="0" dirty="0" smtClean="0"/>
              <a:t>/</a:t>
            </a:r>
            <a:r>
              <a:rPr lang="el-GR" sz="3600" b="0" dirty="0" smtClean="0"/>
              <a:t>8</a:t>
            </a:r>
            <a:endParaRPr lang="el-GR" dirty="0"/>
          </a:p>
        </p:txBody>
      </p:sp>
      <p:sp>
        <p:nvSpPr>
          <p:cNvPr id="3" name="Θέση περιεχομένου 2"/>
          <p:cNvSpPr>
            <a:spLocks noGrp="1"/>
          </p:cNvSpPr>
          <p:nvPr>
            <p:ph idx="1"/>
          </p:nvPr>
        </p:nvSpPr>
        <p:spPr/>
        <p:txBody>
          <a:bodyPr/>
          <a:lstStyle/>
          <a:p>
            <a:r>
              <a:rPr lang="el-GR" dirty="0"/>
              <a:t>Οι περισσότεροι καμπτήρες μύες και ιδιαίτερα οι κύριοι υπτιαστές και πρηνιστές μύες προσφύονται στην </a:t>
            </a:r>
            <a:r>
              <a:rPr lang="el-GR" dirty="0" smtClean="0"/>
              <a:t>κερκίδα.</a:t>
            </a:r>
            <a:endParaRPr lang="el-GR" dirty="0"/>
          </a:p>
          <a:p>
            <a:r>
              <a:rPr lang="el-GR" dirty="0"/>
              <a:t>Ως αποτέλεσμα, η συστολή τους </a:t>
            </a:r>
            <a:r>
              <a:rPr lang="el-GR" dirty="0" smtClean="0"/>
              <a:t>έλκει </a:t>
            </a:r>
            <a:r>
              <a:rPr lang="el-GR" dirty="0"/>
              <a:t>την κερκίδα προς τον κόνδυλο του βραχιονίου οστού, ιδιαίτερα όταν ο αγκώνας βρίσκεται στην </a:t>
            </a:r>
            <a:r>
              <a:rPr lang="el-GR" dirty="0" smtClean="0"/>
              <a:t>έκταση.</a:t>
            </a:r>
            <a:endParaRPr lang="el-GR" dirty="0"/>
          </a:p>
          <a:p>
            <a:r>
              <a:rPr lang="el-GR" dirty="0"/>
              <a:t>Η εμβιομηχανική ανάλυση δείχνει ότι η τελική συμπιεστική δύναμη που ασκείται στην ΒΚ άρθρωση φτάνει στις 3-4 φορές του βάρους του σώματος κατά την διάρκεια έντονων </a:t>
            </a:r>
            <a:r>
              <a:rPr lang="el-GR" dirty="0" smtClean="0"/>
              <a:t>δραστηριοτήτων.</a:t>
            </a:r>
            <a:endParaRPr lang="el-GR" dirty="0"/>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31</a:t>
            </a:fld>
            <a:endParaRPr lang="el-GR" dirty="0">
              <a:solidFill>
                <a:prstClr val="black"/>
              </a:solidFill>
            </a:endParaRPr>
          </a:p>
        </p:txBody>
      </p:sp>
    </p:spTree>
    <p:extLst>
      <p:ext uri="{BB962C8B-B14F-4D97-AF65-F5344CB8AC3E}">
        <p14:creationId xmlns:p14="http://schemas.microsoft.com/office/powerpoint/2010/main" val="13984951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16632"/>
            <a:ext cx="9144000" cy="908720"/>
          </a:xfrm>
        </p:spPr>
        <p:txBody>
          <a:bodyPr>
            <a:normAutofit fontScale="90000"/>
          </a:bodyPr>
          <a:lstStyle/>
          <a:p>
            <a:r>
              <a:rPr lang="el-GR" dirty="0"/>
              <a:t>Δομή και λειτουργία μεσόστεου υμένα</a:t>
            </a:r>
            <a:r>
              <a:rPr lang="en-US" dirty="0"/>
              <a:t> </a:t>
            </a:r>
            <a:r>
              <a:rPr lang="el-GR" sz="3600" b="0" dirty="0"/>
              <a:t>6</a:t>
            </a:r>
            <a:r>
              <a:rPr lang="en-US" sz="3600" b="0" dirty="0" smtClean="0"/>
              <a:t>/</a:t>
            </a:r>
            <a:r>
              <a:rPr lang="el-GR" sz="3600" b="0" dirty="0" smtClean="0"/>
              <a:t>8</a:t>
            </a:r>
            <a:endParaRPr lang="el-GR" dirty="0"/>
          </a:p>
        </p:txBody>
      </p:sp>
      <p:sp>
        <p:nvSpPr>
          <p:cNvPr id="3" name="Θέση περιεχομένου 2"/>
          <p:cNvSpPr>
            <a:spLocks noGrp="1"/>
          </p:cNvSpPr>
          <p:nvPr>
            <p:ph idx="1"/>
          </p:nvPr>
        </p:nvSpPr>
        <p:spPr>
          <a:xfrm>
            <a:off x="457200" y="1196752"/>
            <a:ext cx="8219256" cy="5472608"/>
          </a:xfrm>
        </p:spPr>
        <p:txBody>
          <a:bodyPr>
            <a:normAutofit/>
          </a:bodyPr>
          <a:lstStyle/>
          <a:p>
            <a:r>
              <a:rPr lang="el-GR" dirty="0"/>
              <a:t>Ο μεσόστεος υμένας βοηθά στην μεταφορά των δυνάμεων, που προκαλούνται από τους μύες, στην </a:t>
            </a:r>
            <a:r>
              <a:rPr lang="el-GR" dirty="0" smtClean="0"/>
              <a:t>ωλένη.</a:t>
            </a:r>
            <a:endParaRPr lang="el-GR" dirty="0"/>
          </a:p>
          <a:p>
            <a:r>
              <a:rPr lang="el-GR" dirty="0"/>
              <a:t>Με αυτόν τον τρόπο, ο μεσόστεος υμένας βοηθά στην προστασία της ΒΚ άρθρωσης από τις μυογενείς συμπιεστικές </a:t>
            </a:r>
            <a:r>
              <a:rPr lang="el-GR" dirty="0" smtClean="0"/>
              <a:t>δυνάμεις.</a:t>
            </a:r>
            <a:endParaRPr lang="el-GR" dirty="0"/>
          </a:p>
          <a:p>
            <a:r>
              <a:rPr lang="el-GR" dirty="0"/>
              <a:t>Σε ρήξη του υμένα, μπορεί να </a:t>
            </a:r>
            <a:r>
              <a:rPr lang="el-GR" dirty="0" smtClean="0"/>
              <a:t>μετατοπιστεί η </a:t>
            </a:r>
            <a:r>
              <a:rPr lang="el-GR" dirty="0"/>
              <a:t>κερκίδα κεντρικά λόγω δράσης των μυών και να </a:t>
            </a:r>
            <a:r>
              <a:rPr lang="el-GR" dirty="0" smtClean="0"/>
              <a:t>προκληθεί η </a:t>
            </a:r>
            <a:r>
              <a:rPr lang="el-GR" dirty="0"/>
              <a:t>εκφύλιση της ΒΚ </a:t>
            </a:r>
            <a:r>
              <a:rPr lang="el-GR" dirty="0" smtClean="0"/>
              <a:t>άρθρωσης.</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32</a:t>
            </a:fld>
            <a:endParaRPr lang="el-GR" dirty="0">
              <a:solidFill>
                <a:prstClr val="black"/>
              </a:solidFill>
            </a:endParaRPr>
          </a:p>
        </p:txBody>
      </p:sp>
    </p:spTree>
    <p:extLst>
      <p:ext uri="{BB962C8B-B14F-4D97-AF65-F5344CB8AC3E}">
        <p14:creationId xmlns:p14="http://schemas.microsoft.com/office/powerpoint/2010/main" val="151869654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16632"/>
            <a:ext cx="9144000" cy="908720"/>
          </a:xfrm>
        </p:spPr>
        <p:txBody>
          <a:bodyPr>
            <a:normAutofit fontScale="90000"/>
          </a:bodyPr>
          <a:lstStyle/>
          <a:p>
            <a:r>
              <a:rPr lang="el-GR" dirty="0"/>
              <a:t>Δομή και λειτουργία μεσόστεου υμένα</a:t>
            </a:r>
            <a:r>
              <a:rPr lang="en-US" dirty="0"/>
              <a:t> </a:t>
            </a:r>
            <a:r>
              <a:rPr lang="el-GR" sz="3600" b="0" dirty="0"/>
              <a:t>7</a:t>
            </a:r>
            <a:r>
              <a:rPr lang="en-US" sz="3600" b="0" dirty="0" smtClean="0"/>
              <a:t>/</a:t>
            </a:r>
            <a:r>
              <a:rPr lang="el-GR" sz="3600" b="0" dirty="0" smtClean="0"/>
              <a:t>8</a:t>
            </a:r>
            <a:endParaRPr lang="el-GR" dirty="0"/>
          </a:p>
        </p:txBody>
      </p:sp>
      <p:sp>
        <p:nvSpPr>
          <p:cNvPr id="3" name="Θέση περιεχομένου 2"/>
          <p:cNvSpPr>
            <a:spLocks noGrp="1"/>
          </p:cNvSpPr>
          <p:nvPr>
            <p:ph idx="1"/>
          </p:nvPr>
        </p:nvSpPr>
        <p:spPr/>
        <p:txBody>
          <a:bodyPr>
            <a:normAutofit/>
          </a:bodyPr>
          <a:lstStyle/>
          <a:p>
            <a:r>
              <a:rPr lang="el-GR" dirty="0"/>
              <a:t>Οι ίνες του υμένα δεν είναι προσανατολισμένες έτσι ώστε να ανθίστανται σε εφελκτικές δυνάμεις που εφαρμόζονται στην </a:t>
            </a:r>
            <a:r>
              <a:rPr lang="el-GR" dirty="0" smtClean="0"/>
              <a:t>κερκίδα.</a:t>
            </a:r>
            <a:endParaRPr lang="el-GR" dirty="0"/>
          </a:p>
          <a:p>
            <a:r>
              <a:rPr lang="el-GR" dirty="0"/>
              <a:t>Π.χ., εάν κάποιος κρατά μία βαριά βαλίτσα με τον αγκώνα σε έκταση, η εφελκτική δύναμη εφαρμόζεται σχεδόν εξ’ ολοκλήρου στην ΒΚ </a:t>
            </a:r>
            <a:r>
              <a:rPr lang="el-GR" dirty="0" smtClean="0"/>
              <a:t>άρθρωση.</a:t>
            </a:r>
            <a:endParaRPr lang="el-GR" dirty="0"/>
          </a:p>
          <a:p>
            <a:r>
              <a:rPr lang="el-GR" dirty="0"/>
              <a:t>Η έλξη της κερκίδας χαλαρώνει τον υμένα, ενώ φέρνει σε τάση την λοξή </a:t>
            </a:r>
            <a:r>
              <a:rPr lang="el-GR" dirty="0" smtClean="0"/>
              <a:t>χορδή, </a:t>
            </a:r>
            <a:r>
              <a:rPr lang="el-GR" dirty="0"/>
              <a:t>τις κάτω λοξές </a:t>
            </a:r>
            <a:r>
              <a:rPr lang="el-GR" dirty="0" smtClean="0"/>
              <a:t>δεσμίδες και τον </a:t>
            </a:r>
            <a:r>
              <a:rPr lang="el-GR" dirty="0"/>
              <a:t>στρογγύλο </a:t>
            </a:r>
            <a:r>
              <a:rPr lang="el-GR" dirty="0" smtClean="0"/>
              <a:t>σύνδεσμο.</a:t>
            </a:r>
            <a:endParaRPr lang="el-GR" dirty="0"/>
          </a:p>
          <a:p>
            <a:r>
              <a:rPr lang="el-GR" dirty="0"/>
              <a:t>Η συστολή του βραχιονοκερκιδικού μαζί με άλλους μύες που συμβάλλουν στο κλείσιμο της γροθιάς βοηθούν στην συγκράτηση και συμπίεση της κερκίδας στην ΒΚ </a:t>
            </a:r>
            <a:r>
              <a:rPr lang="el-GR" dirty="0" smtClean="0"/>
              <a:t>άρθρωση.</a:t>
            </a:r>
            <a:endParaRPr lang="el-GR" dirty="0"/>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33</a:t>
            </a:fld>
            <a:endParaRPr lang="el-GR" dirty="0">
              <a:solidFill>
                <a:prstClr val="black"/>
              </a:solidFill>
            </a:endParaRPr>
          </a:p>
        </p:txBody>
      </p:sp>
    </p:spTree>
    <p:extLst>
      <p:ext uri="{BB962C8B-B14F-4D97-AF65-F5344CB8AC3E}">
        <p14:creationId xmlns:p14="http://schemas.microsoft.com/office/powerpoint/2010/main" val="38586964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16632"/>
            <a:ext cx="9144000" cy="908720"/>
          </a:xfrm>
        </p:spPr>
        <p:txBody>
          <a:bodyPr>
            <a:normAutofit fontScale="90000"/>
          </a:bodyPr>
          <a:lstStyle/>
          <a:p>
            <a:r>
              <a:rPr lang="el-GR" dirty="0"/>
              <a:t>Δομή και λειτουργία μεσόστεου υμένα</a:t>
            </a:r>
            <a:r>
              <a:rPr lang="en-US" dirty="0"/>
              <a:t> </a:t>
            </a:r>
            <a:r>
              <a:rPr lang="el-GR" sz="3600" b="0" dirty="0" smtClean="0"/>
              <a:t>8</a:t>
            </a:r>
            <a:r>
              <a:rPr lang="en-US" sz="3600" b="0" dirty="0" smtClean="0"/>
              <a:t>/</a:t>
            </a:r>
            <a:r>
              <a:rPr lang="el-GR" sz="3600" b="0" dirty="0" smtClean="0"/>
              <a:t>8</a:t>
            </a:r>
            <a:endParaRPr lang="el-GR" dirty="0"/>
          </a:p>
        </p:txBody>
      </p:sp>
      <p:sp>
        <p:nvSpPr>
          <p:cNvPr id="3" name="Θέση περιεχομένου 2"/>
          <p:cNvSpPr>
            <a:spLocks noGrp="1"/>
          </p:cNvSpPr>
          <p:nvPr>
            <p:ph idx="1"/>
          </p:nvPr>
        </p:nvSpPr>
        <p:spPr/>
        <p:txBody>
          <a:bodyPr>
            <a:normAutofit/>
          </a:bodyPr>
          <a:lstStyle/>
          <a:p>
            <a:r>
              <a:rPr lang="el-GR" sz="2400" dirty="0"/>
              <a:t>Ο βαθύς πόνος στο αντιβράχιο σε άτομα που μεταφέρουν βαριά αντικείμενα για αρκετό χρονικό διάστημα μπορεί να οφείλεται σε κόπωση αυτών των </a:t>
            </a:r>
            <a:r>
              <a:rPr lang="el-GR" sz="2400" dirty="0" smtClean="0"/>
              <a:t>μυών.</a:t>
            </a:r>
            <a:endParaRPr lang="el-GR" sz="2400" dirty="0"/>
          </a:p>
          <a:p>
            <a:endParaRPr lang="el-GR" sz="24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34</a:t>
            </a:fld>
            <a:endParaRPr lang="el-GR" dirty="0">
              <a:solidFill>
                <a:prstClr val="black"/>
              </a:solidFill>
            </a:endParaRPr>
          </a:p>
        </p:txBody>
      </p:sp>
    </p:spTree>
    <p:extLst>
      <p:ext uri="{BB962C8B-B14F-4D97-AF65-F5344CB8AC3E}">
        <p14:creationId xmlns:p14="http://schemas.microsoft.com/office/powerpoint/2010/main" val="252193805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Αρθρώσεις αντιβραχίου</a:t>
            </a:r>
          </a:p>
        </p:txBody>
      </p:sp>
      <p:sp>
        <p:nvSpPr>
          <p:cNvPr id="3" name="Θέση περιεχομένου 2"/>
          <p:cNvSpPr>
            <a:spLocks noGrp="1"/>
          </p:cNvSpPr>
          <p:nvPr>
            <p:ph idx="1"/>
          </p:nvPr>
        </p:nvSpPr>
        <p:spPr>
          <a:xfrm>
            <a:off x="406688" y="1243272"/>
            <a:ext cx="4176463" cy="3803015"/>
          </a:xfrm>
        </p:spPr>
        <p:txBody>
          <a:bodyPr>
            <a:normAutofit/>
          </a:bodyPr>
          <a:lstStyle/>
          <a:p>
            <a:r>
              <a:rPr lang="el-GR" dirty="0"/>
              <a:t>Τα οστά του αντιβραχίου, εκτός από την σύνδεσή τους μέσω του μεσόστεου υμένα, συνδέονται και με την εγγύς και άπω κερκιδωλενική </a:t>
            </a:r>
            <a:r>
              <a:rPr lang="el-GR" dirty="0" smtClean="0"/>
              <a:t>άρθρωση.</a:t>
            </a:r>
            <a:endParaRPr lang="el-GR" dirty="0"/>
          </a:p>
          <a:p>
            <a:r>
              <a:rPr lang="el-GR" dirty="0"/>
              <a:t>Οι δύο αυτές αρθρώσεις επιτρέπουν στο αντιβράχιο να κάνει πρηνισμό και </a:t>
            </a:r>
            <a:r>
              <a:rPr lang="el-GR" dirty="0" smtClean="0"/>
              <a:t>υπτιασμό.</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35</a:t>
            </a:fld>
            <a:endParaRPr lang="el-GR" dirty="0">
              <a:solidFill>
                <a:prstClr val="black"/>
              </a:solidFill>
            </a:endParaRPr>
          </a:p>
        </p:txBody>
      </p:sp>
      <p:pic>
        <p:nvPicPr>
          <p:cNvPr id="10242" name="Picture 2" descr="File:Human arm bones diagram.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1052736"/>
            <a:ext cx="4124503" cy="361724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6"/>
          <p:cNvSpPr/>
          <p:nvPr/>
        </p:nvSpPr>
        <p:spPr>
          <a:xfrm>
            <a:off x="6255673" y="4439147"/>
            <a:ext cx="2858888" cy="461665"/>
          </a:xfrm>
          <a:prstGeom prst="rect">
            <a:avLst/>
          </a:prstGeom>
        </p:spPr>
        <p:txBody>
          <a:bodyPr wrap="square">
            <a:spAutoFit/>
          </a:bodyPr>
          <a:lstStyle/>
          <a:p>
            <a:pPr algn="ctr"/>
            <a:r>
              <a:rPr lang="en-US" sz="1200" dirty="0" smtClean="0">
                <a:solidFill>
                  <a:prstClr val="black">
                    <a:lumMod val="65000"/>
                    <a:lumOff val="35000"/>
                  </a:prstClr>
                </a:solidFill>
                <a:latin typeface="Calibri"/>
              </a:rPr>
              <a:t>“</a:t>
            </a:r>
            <a:r>
              <a:rPr lang="en-US" sz="1200" dirty="0">
                <a:solidFill>
                  <a:prstClr val="black"/>
                </a:solidFill>
                <a:latin typeface="Calibri"/>
                <a:hlinkClick r:id="rId4"/>
              </a:rPr>
              <a:t>Human arm bones </a:t>
            </a:r>
            <a:r>
              <a:rPr lang="en-US" sz="1200" dirty="0" smtClean="0">
                <a:solidFill>
                  <a:prstClr val="black"/>
                </a:solidFill>
                <a:latin typeface="Calibri"/>
                <a:hlinkClick r:id="rId4"/>
              </a:rPr>
              <a:t>diagram</a:t>
            </a:r>
            <a:r>
              <a:rPr lang="en-US" sz="1200" dirty="0" smtClean="0">
                <a:solidFill>
                  <a:prstClr val="black">
                    <a:lumMod val="65000"/>
                    <a:lumOff val="35000"/>
                  </a:prstClr>
                </a:solidFill>
                <a:latin typeface="Calibri"/>
              </a:rPr>
              <a:t>”, </a:t>
            </a:r>
            <a:r>
              <a:rPr lang="el-GR" sz="1200" dirty="0" smtClean="0">
                <a:solidFill>
                  <a:prstClr val="black">
                    <a:lumMod val="65000"/>
                    <a:lumOff val="35000"/>
                  </a:prstClr>
                </a:solidFill>
                <a:latin typeface="Calibri"/>
              </a:rPr>
              <a:t>από</a:t>
            </a:r>
            <a:r>
              <a:rPr lang="en-US" sz="1200" dirty="0">
                <a:solidFill>
                  <a:prstClr val="black">
                    <a:lumMod val="65000"/>
                    <a:lumOff val="35000"/>
                  </a:prstClr>
                </a:solidFill>
                <a:latin typeface="Calibri"/>
              </a:rPr>
              <a:t> </a:t>
            </a:r>
            <a:r>
              <a:rPr lang="en-US" sz="1200" dirty="0">
                <a:solidFill>
                  <a:prstClr val="black"/>
                </a:solidFill>
                <a:latin typeface="Calibri"/>
                <a:hlinkClick r:id="rId5" tooltip="User:LadyofHats"/>
              </a:rPr>
              <a:t>LadyofHats</a:t>
            </a:r>
            <a:r>
              <a:rPr lang="el-GR" sz="1200" dirty="0" smtClean="0">
                <a:solidFill>
                  <a:prstClr val="black">
                    <a:lumMod val="65000"/>
                    <a:lumOff val="35000"/>
                  </a:prstClr>
                </a:solidFill>
                <a:latin typeface="Calibri"/>
              </a:rPr>
              <a:t> διαθέσιμο ως κοινό κτήμα</a:t>
            </a:r>
            <a:endParaRPr lang="en-US" sz="1200" dirty="0">
              <a:solidFill>
                <a:prstClr val="black">
                  <a:lumMod val="65000"/>
                  <a:lumOff val="35000"/>
                </a:prstClr>
              </a:solidFill>
              <a:latin typeface="Calibri"/>
            </a:endParaRPr>
          </a:p>
        </p:txBody>
      </p:sp>
      <p:sp>
        <p:nvSpPr>
          <p:cNvPr id="5" name="Ορθογώνιο 4"/>
          <p:cNvSpPr/>
          <p:nvPr/>
        </p:nvSpPr>
        <p:spPr>
          <a:xfrm>
            <a:off x="395536" y="4869160"/>
            <a:ext cx="8712968" cy="1735860"/>
          </a:xfrm>
          <a:prstGeom prst="rect">
            <a:avLst/>
          </a:prstGeom>
        </p:spPr>
        <p:txBody>
          <a:bodyPr wrap="square">
            <a:spAutoFit/>
          </a:bodyPr>
          <a:lstStyle/>
          <a:p>
            <a:pPr marL="342900" indent="-342900" fontAlgn="auto">
              <a:lnSpc>
                <a:spcPct val="110000"/>
              </a:lnSpc>
              <a:spcBef>
                <a:spcPts val="1200"/>
              </a:spcBef>
              <a:spcAft>
                <a:spcPts val="0"/>
              </a:spcAft>
              <a:buFont typeface="Arial" pitchFamily="34" charset="0"/>
              <a:buChar char="•"/>
            </a:pPr>
            <a:r>
              <a:rPr lang="el-GR" sz="2200" dirty="0">
                <a:solidFill>
                  <a:prstClr val="black"/>
                </a:solidFill>
                <a:latin typeface="Calibri"/>
              </a:rPr>
              <a:t>Ο πρηνισμός τοποθετεί την παλάμη προς τα κάτω, ενώ ο υπτιασμός προς τα πάνω.</a:t>
            </a:r>
          </a:p>
          <a:p>
            <a:pPr marL="342900" indent="-342900" fontAlgn="auto">
              <a:lnSpc>
                <a:spcPct val="110000"/>
              </a:lnSpc>
              <a:spcBef>
                <a:spcPts val="1200"/>
              </a:spcBef>
              <a:spcAft>
                <a:spcPts val="0"/>
              </a:spcAft>
              <a:buFont typeface="Arial" pitchFamily="34" charset="0"/>
              <a:buChar char="•"/>
            </a:pPr>
            <a:r>
              <a:rPr lang="el-GR" sz="2200" dirty="0">
                <a:solidFill>
                  <a:prstClr val="black"/>
                </a:solidFill>
                <a:latin typeface="Calibri"/>
              </a:rPr>
              <a:t>Αυτή η στροφή του αντιβραχίου γίνεται γύρω από τον άξονα που διασχίζει την κεφαλή της κερκίδας και την κεφαλή της ωλένης</a:t>
            </a:r>
            <a:r>
              <a:rPr lang="el-GR" sz="2200" dirty="0" smtClean="0">
                <a:solidFill>
                  <a:prstClr val="black"/>
                </a:solidFill>
                <a:latin typeface="Calibri"/>
              </a:rPr>
              <a:t>.</a:t>
            </a:r>
            <a:endParaRPr lang="el-GR" sz="2200" dirty="0">
              <a:solidFill>
                <a:prstClr val="black"/>
              </a:solidFill>
              <a:latin typeface="Calibri"/>
            </a:endParaRPr>
          </a:p>
        </p:txBody>
      </p:sp>
    </p:spTree>
    <p:extLst>
      <p:ext uri="{BB962C8B-B14F-4D97-AF65-F5344CB8AC3E}">
        <p14:creationId xmlns:p14="http://schemas.microsoft.com/office/powerpoint/2010/main" val="271931669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Εγγύς κερκιδωλενική </a:t>
            </a:r>
            <a:r>
              <a:rPr lang="el-GR" dirty="0" smtClean="0"/>
              <a:t>άρθρωση</a:t>
            </a:r>
            <a:r>
              <a:rPr lang="en-US" dirty="0" smtClean="0"/>
              <a:t> </a:t>
            </a:r>
            <a:r>
              <a:rPr lang="en-US" sz="3200" b="0" dirty="0" smtClean="0"/>
              <a:t>1/2</a:t>
            </a:r>
            <a:endParaRPr lang="el-GR" sz="3200" b="0" dirty="0"/>
          </a:p>
        </p:txBody>
      </p:sp>
      <p:sp>
        <p:nvSpPr>
          <p:cNvPr id="3" name="Θέση περιεχομένου 2"/>
          <p:cNvSpPr>
            <a:spLocks noGrp="1"/>
          </p:cNvSpPr>
          <p:nvPr>
            <p:ph idx="1"/>
          </p:nvPr>
        </p:nvSpPr>
        <p:spPr>
          <a:xfrm>
            <a:off x="457200" y="1196752"/>
            <a:ext cx="4186807" cy="5256584"/>
          </a:xfrm>
        </p:spPr>
        <p:txBody>
          <a:bodyPr>
            <a:normAutofit/>
          </a:bodyPr>
          <a:lstStyle/>
          <a:p>
            <a:r>
              <a:rPr lang="el-GR" dirty="0"/>
              <a:t>Η εγγύς κερκιδωλενική, η ΒΚ και η ΒΩ άρθρωση μοιράζονται τον ίδιο αρθρικό </a:t>
            </a:r>
            <a:r>
              <a:rPr lang="el-GR" dirty="0" smtClean="0"/>
              <a:t>θύλακο.</a:t>
            </a:r>
            <a:endParaRPr lang="el-GR" dirty="0"/>
          </a:p>
          <a:p>
            <a:r>
              <a:rPr lang="el-GR" dirty="0"/>
              <a:t>Η άρθρωση σχηματίζεται από την περιφέρεια της κεφαλής του βραχιονίου και της κοίλης αρθρικής επιφάνειας της κερκιδικής εντομής της </a:t>
            </a:r>
            <a:r>
              <a:rPr lang="el-GR" dirty="0" smtClean="0"/>
              <a:t>ωλένης.</a:t>
            </a:r>
            <a:endParaRPr lang="el-GR" dirty="0"/>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36</a:t>
            </a:fld>
            <a:endParaRPr lang="el-GR" dirty="0">
              <a:solidFill>
                <a:prstClr val="black"/>
              </a:solidFill>
            </a:endParaRPr>
          </a:p>
        </p:txBody>
      </p:sp>
      <p:pic>
        <p:nvPicPr>
          <p:cNvPr id="11266" name="Picture 2" descr="File:Gray33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1238581"/>
            <a:ext cx="4320480" cy="414937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7"/>
          <p:cNvSpPr/>
          <p:nvPr/>
        </p:nvSpPr>
        <p:spPr>
          <a:xfrm>
            <a:off x="4716016" y="5579780"/>
            <a:ext cx="4320480" cy="276999"/>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smtClean="0">
                <a:solidFill>
                  <a:prstClr val="black"/>
                </a:solidFill>
                <a:latin typeface="Calibri"/>
                <a:hlinkClick r:id="rId4"/>
              </a:rPr>
              <a:t>Gray333</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a:solidFill>
                  <a:prstClr val="black"/>
                </a:solidFill>
                <a:latin typeface="Calibri"/>
                <a:hlinkClick r:id="rId5" tooltip="User:Pngbot"/>
              </a:rPr>
              <a:t>Pngbot</a:t>
            </a:r>
            <a:r>
              <a:rPr lang="en-US" sz="1200" dirty="0" smtClean="0">
                <a:solidFill>
                  <a:prstClr val="black"/>
                </a:solidFill>
                <a:latin typeface="Calibri"/>
              </a:rPr>
              <a:t> </a:t>
            </a:r>
            <a:r>
              <a:rPr lang="el-GR" sz="1200" dirty="0" smtClean="0">
                <a:solidFill>
                  <a:prstClr val="black">
                    <a:lumMod val="75000"/>
                    <a:lumOff val="25000"/>
                  </a:prstClr>
                </a:solidFill>
                <a:latin typeface="Calibri"/>
              </a:rPr>
              <a:t>διαθέσιμο ως κοινό κτήμα</a:t>
            </a:r>
            <a:endParaRPr lang="en-US" sz="1200" dirty="0">
              <a:solidFill>
                <a:prstClr val="black">
                  <a:lumMod val="75000"/>
                  <a:lumOff val="25000"/>
                </a:prstClr>
              </a:solidFill>
              <a:latin typeface="Calibri"/>
            </a:endParaRPr>
          </a:p>
        </p:txBody>
      </p:sp>
    </p:spTree>
    <p:extLst>
      <p:ext uri="{BB962C8B-B14F-4D97-AF65-F5344CB8AC3E}">
        <p14:creationId xmlns:p14="http://schemas.microsoft.com/office/powerpoint/2010/main" val="69262933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Εγγύς κερκιδωλενική άρθρωση</a:t>
            </a:r>
            <a:r>
              <a:rPr lang="en-US" dirty="0"/>
              <a:t> </a:t>
            </a:r>
            <a:r>
              <a:rPr lang="en-US" sz="3200" b="0" dirty="0" smtClean="0"/>
              <a:t>2/2</a:t>
            </a:r>
            <a:endParaRPr lang="el-GR" dirty="0"/>
          </a:p>
        </p:txBody>
      </p:sp>
      <p:sp>
        <p:nvSpPr>
          <p:cNvPr id="3" name="Θέση περιεχομένου 2"/>
          <p:cNvSpPr>
            <a:spLocks noGrp="1"/>
          </p:cNvSpPr>
          <p:nvPr>
            <p:ph idx="1"/>
          </p:nvPr>
        </p:nvSpPr>
        <p:spPr/>
        <p:txBody>
          <a:bodyPr>
            <a:normAutofit/>
          </a:bodyPr>
          <a:lstStyle/>
          <a:p>
            <a:r>
              <a:rPr lang="el-GR" sz="2400" dirty="0"/>
              <a:t>Μέσα στον αρθρικό θύλακο, η κεφαλή του βραχιονίου συγκρατείται πάνω στην ωλένη από τον δακτυλιοειδή σύνδεσμο.</a:t>
            </a:r>
          </a:p>
          <a:p>
            <a:r>
              <a:rPr lang="el-GR" sz="2400" dirty="0"/>
              <a:t>Η έξω επιφάνεια του συνδέσμου ενισχύεται από τον αρθρικό θύλακο, τον έξω πλάγιο σύνδεσμο και από τον υπτιαστή μυ</a:t>
            </a:r>
            <a:r>
              <a:rPr lang="el-GR" sz="2400" dirty="0" smtClean="0"/>
              <a:t>.</a:t>
            </a:r>
          </a:p>
          <a:p>
            <a:r>
              <a:rPr lang="el-GR" sz="2400" dirty="0" smtClean="0"/>
              <a:t>Ο </a:t>
            </a:r>
            <a:r>
              <a:rPr lang="el-GR" sz="2400" dirty="0"/>
              <a:t>λεπτός τετράγωνος σύνδεσμος εκφύεται κάτω από την κερκιδική εντομή της ωλένης και καταφύεται στον αυχένα της </a:t>
            </a:r>
            <a:r>
              <a:rPr lang="el-GR" sz="2400" dirty="0" smtClean="0"/>
              <a:t>κερκίδας</a:t>
            </a:r>
            <a:r>
              <a:rPr lang="en-US" sz="2400" dirty="0" smtClean="0"/>
              <a:t>.</a:t>
            </a:r>
            <a:endParaRPr lang="el-GR" sz="2400" dirty="0"/>
          </a:p>
          <a:p>
            <a:r>
              <a:rPr lang="el-GR" sz="2400" dirty="0"/>
              <a:t>Η λειτουργία του δεν έχει αποσαφηνιστεί, πιθανώς να βοηθά στην υποστήριξη του θυλάκου κατά τις κινήσεις </a:t>
            </a:r>
            <a:r>
              <a:rPr lang="el-GR" sz="2400" dirty="0" smtClean="0"/>
              <a:t>πρηνισμού/υπτιασμού</a:t>
            </a:r>
            <a:r>
              <a:rPr lang="en-US" sz="2400" dirty="0" smtClean="0"/>
              <a:t>.</a:t>
            </a:r>
            <a:endParaRPr lang="el-GR" sz="24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37</a:t>
            </a:fld>
            <a:endParaRPr lang="el-GR" dirty="0">
              <a:solidFill>
                <a:prstClr val="black"/>
              </a:solidFill>
            </a:endParaRPr>
          </a:p>
        </p:txBody>
      </p:sp>
    </p:spTree>
    <p:extLst>
      <p:ext uri="{BB962C8B-B14F-4D97-AF65-F5344CB8AC3E}">
        <p14:creationId xmlns:p14="http://schemas.microsoft.com/office/powerpoint/2010/main" val="29952688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Εξάρθρημα εγγύς ΚΩ άρθρωσης</a:t>
            </a:r>
          </a:p>
        </p:txBody>
      </p:sp>
      <p:sp>
        <p:nvSpPr>
          <p:cNvPr id="3" name="Θέση περιεχομένου 2"/>
          <p:cNvSpPr>
            <a:spLocks noGrp="1"/>
          </p:cNvSpPr>
          <p:nvPr>
            <p:ph idx="1"/>
          </p:nvPr>
        </p:nvSpPr>
        <p:spPr/>
        <p:txBody>
          <a:bodyPr/>
          <a:lstStyle/>
          <a:p>
            <a:r>
              <a:rPr lang="el-GR" dirty="0"/>
              <a:t>Η </a:t>
            </a:r>
            <a:r>
              <a:rPr lang="el-GR" dirty="0" smtClean="0"/>
              <a:t>έντονη ουριαία </a:t>
            </a:r>
            <a:r>
              <a:rPr lang="el-GR" dirty="0"/>
              <a:t>έλξη στο αντιβράχιο μπορεί να προκαλέσει </a:t>
            </a:r>
            <a:r>
              <a:rPr lang="el-GR" dirty="0" smtClean="0"/>
              <a:t>το </a:t>
            </a:r>
            <a:r>
              <a:rPr lang="el-GR" dirty="0" err="1" smtClean="0"/>
              <a:t>εξάρθρημα</a:t>
            </a:r>
            <a:r>
              <a:rPr lang="el-GR" dirty="0" smtClean="0"/>
              <a:t> </a:t>
            </a:r>
            <a:r>
              <a:rPr lang="el-GR" dirty="0"/>
              <a:t>της κεφαλής </a:t>
            </a:r>
            <a:r>
              <a:rPr lang="el-GR" dirty="0" smtClean="0"/>
              <a:t>της κερκίδας </a:t>
            </a:r>
            <a:r>
              <a:rPr lang="el-GR" dirty="0"/>
              <a:t>από τον δακτυλιοειδή </a:t>
            </a:r>
            <a:r>
              <a:rPr lang="el-GR" dirty="0" smtClean="0"/>
              <a:t>σύνδεσμο</a:t>
            </a:r>
            <a:r>
              <a:rPr lang="en-US" dirty="0" smtClean="0"/>
              <a:t>.</a:t>
            </a:r>
            <a:endParaRPr lang="el-GR" dirty="0"/>
          </a:p>
          <a:p>
            <a:r>
              <a:rPr lang="el-GR" dirty="0"/>
              <a:t>Τα μικρά παιδιά είναι ιδιαίτερα επιρρεπή σε αυτού του είδους εξαρθρήματα λόγω: </a:t>
            </a:r>
          </a:p>
          <a:p>
            <a:pPr lvl="1"/>
            <a:r>
              <a:rPr lang="el-GR" dirty="0"/>
              <a:t>Της χαλαρότητας του δακτυλιοειδούς </a:t>
            </a:r>
            <a:r>
              <a:rPr lang="el-GR" dirty="0" smtClean="0"/>
              <a:t>συνδέσμου</a:t>
            </a:r>
            <a:r>
              <a:rPr lang="en-US" dirty="0" smtClean="0"/>
              <a:t>,</a:t>
            </a:r>
            <a:endParaRPr lang="el-GR" dirty="0"/>
          </a:p>
          <a:p>
            <a:pPr lvl="1"/>
            <a:r>
              <a:rPr lang="el-GR" dirty="0"/>
              <a:t>Της μη οστεοποίησης της κεφαλής της </a:t>
            </a:r>
            <a:r>
              <a:rPr lang="el-GR" dirty="0" smtClean="0"/>
              <a:t>κερκίδας</a:t>
            </a:r>
            <a:r>
              <a:rPr lang="en-US" dirty="0" smtClean="0"/>
              <a:t>,</a:t>
            </a:r>
            <a:endParaRPr lang="el-GR" dirty="0"/>
          </a:p>
          <a:p>
            <a:pPr lvl="1"/>
            <a:r>
              <a:rPr lang="el-GR" dirty="0"/>
              <a:t>Της σχετικά μειωμένης μυϊκής </a:t>
            </a:r>
            <a:r>
              <a:rPr lang="el-GR" dirty="0" smtClean="0"/>
              <a:t>δύναμης</a:t>
            </a:r>
            <a:r>
              <a:rPr lang="en-US" dirty="0" smtClean="0"/>
              <a:t>,</a:t>
            </a:r>
            <a:endParaRPr lang="el-GR" dirty="0"/>
          </a:p>
          <a:p>
            <a:pPr lvl="1"/>
            <a:r>
              <a:rPr lang="el-GR" dirty="0"/>
              <a:t>Των χαμηλών </a:t>
            </a:r>
            <a:r>
              <a:rPr lang="el-GR" dirty="0" smtClean="0"/>
              <a:t>αντανακλαστικών</a:t>
            </a:r>
            <a:r>
              <a:rPr lang="en-US" dirty="0" smtClean="0"/>
              <a:t>.</a:t>
            </a:r>
            <a:endParaRPr lang="el-GR" dirty="0"/>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38</a:t>
            </a:fld>
            <a:endParaRPr lang="el-GR" dirty="0">
              <a:solidFill>
                <a:prstClr val="black"/>
              </a:solidFill>
            </a:endParaRPr>
          </a:p>
        </p:txBody>
      </p:sp>
    </p:spTree>
    <p:extLst>
      <p:ext uri="{BB962C8B-B14F-4D97-AF65-F5344CB8AC3E}">
        <p14:creationId xmlns:p14="http://schemas.microsoft.com/office/powerpoint/2010/main" val="244797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Οστά Αγκώνα </a:t>
            </a:r>
            <a:r>
              <a:rPr lang="el-GR" dirty="0" smtClean="0"/>
              <a:t>και </a:t>
            </a:r>
            <a:r>
              <a:rPr lang="el-GR" dirty="0"/>
              <a:t>Αντιβραχίου</a:t>
            </a:r>
            <a:r>
              <a:rPr lang="en-US" dirty="0"/>
              <a:t> </a:t>
            </a:r>
            <a:r>
              <a:rPr lang="en-US" sz="3200" b="0" dirty="0" smtClean="0"/>
              <a:t>2/</a:t>
            </a:r>
            <a:r>
              <a:rPr lang="el-GR" sz="3200" b="0" dirty="0"/>
              <a:t>2</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a:t>
            </a:fld>
            <a:endParaRPr lang="el-GR" dirty="0">
              <a:solidFill>
                <a:prstClr val="black"/>
              </a:solidFill>
            </a:endParaRPr>
          </a:p>
        </p:txBody>
      </p:sp>
      <p:pic>
        <p:nvPicPr>
          <p:cNvPr id="7" name="Picture 2" descr="File:RadiusUlna (1081914549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11794" y="995461"/>
            <a:ext cx="7920413" cy="54578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Rectangle 7"/>
          <p:cNvSpPr/>
          <p:nvPr/>
        </p:nvSpPr>
        <p:spPr>
          <a:xfrm>
            <a:off x="611793" y="6525344"/>
            <a:ext cx="7920413" cy="276999"/>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a:solidFill>
                  <a:prstClr val="black"/>
                </a:solidFill>
                <a:latin typeface="Calibri"/>
                <a:hlinkClick r:id="rId4"/>
              </a:rPr>
              <a:t>RadiusUlna (10819145494</a:t>
            </a:r>
            <a:r>
              <a:rPr lang="en-US" sz="1200" dirty="0" smtClean="0">
                <a:solidFill>
                  <a:prstClr val="black"/>
                </a:solidFill>
                <a:latin typeface="Calibri"/>
                <a:hlinkClick r:id="rId4"/>
              </a:rPr>
              <a:t>)</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a:solidFill>
                  <a:prstClr val="black"/>
                </a:solidFill>
                <a:latin typeface="Calibri"/>
                <a:hlinkClick r:id="rId5" tooltip="User:File Upload Bot (Magnus Manske)"/>
              </a:rPr>
              <a:t>File Upload Bot (Magnus Manske)</a:t>
            </a:r>
            <a:r>
              <a:rPr lang="el-GR" sz="1200" dirty="0" smtClean="0">
                <a:solidFill>
                  <a:prstClr val="black">
                    <a:lumMod val="75000"/>
                    <a:lumOff val="25000"/>
                  </a:prstClr>
                </a:solidFill>
                <a:latin typeface="Calibri"/>
              </a:rPr>
              <a:t>διαθέσιμο με άδεια </a:t>
            </a:r>
            <a:r>
              <a:rPr lang="en-US" sz="1200" dirty="0">
                <a:solidFill>
                  <a:prstClr val="black"/>
                </a:solidFill>
                <a:latin typeface="Calibri"/>
                <a:hlinkClick r:id="rId6"/>
              </a:rPr>
              <a:t>CC BY-SA 3.0</a:t>
            </a:r>
            <a:endParaRPr lang="en-US" sz="1200" dirty="0">
              <a:solidFill>
                <a:prstClr val="black"/>
              </a:solidFill>
              <a:latin typeface="Calibri"/>
            </a:endParaRPr>
          </a:p>
        </p:txBody>
      </p:sp>
    </p:spTree>
    <p:extLst>
      <p:ext uri="{BB962C8B-B14F-4D97-AF65-F5344CB8AC3E}">
        <p14:creationId xmlns:p14="http://schemas.microsoft.com/office/powerpoint/2010/main" val="354382880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Άπω κερκιδωλενική </a:t>
            </a:r>
            <a:r>
              <a:rPr lang="el-GR" dirty="0" smtClean="0"/>
              <a:t>άρθρωση</a:t>
            </a:r>
            <a:r>
              <a:rPr lang="en-US" dirty="0" smtClean="0"/>
              <a:t> </a:t>
            </a:r>
            <a:r>
              <a:rPr lang="en-US" sz="3200" b="0" dirty="0" smtClean="0"/>
              <a:t>1/2</a:t>
            </a:r>
            <a:endParaRPr lang="el-GR" sz="3200" b="0" dirty="0"/>
          </a:p>
        </p:txBody>
      </p:sp>
      <p:sp>
        <p:nvSpPr>
          <p:cNvPr id="3" name="Θέση περιεχομένου 2"/>
          <p:cNvSpPr>
            <a:spLocks noGrp="1"/>
          </p:cNvSpPr>
          <p:nvPr>
            <p:ph idx="1"/>
          </p:nvPr>
        </p:nvSpPr>
        <p:spPr>
          <a:xfrm>
            <a:off x="3562766" y="1170571"/>
            <a:ext cx="5473730" cy="5040560"/>
          </a:xfrm>
        </p:spPr>
        <p:txBody>
          <a:bodyPr>
            <a:normAutofit/>
          </a:bodyPr>
          <a:lstStyle/>
          <a:p>
            <a:r>
              <a:rPr lang="el-GR" dirty="0"/>
              <a:t>Η άρθρωση σχηματίζεται από την κυρτή αρθρική επιφάνεια της κεφαλής της ωλένης και της κοίλης αρθρικής επιφάνειας που σχηματίζεται από την ωλένια εντομή της κερκίδας και του τρίγωνου ινοχόνδρινου σχηματισμού του καρπού που είναι γνωστός ως τρίγωνος </a:t>
            </a:r>
            <a:r>
              <a:rPr lang="el-GR" dirty="0" smtClean="0"/>
              <a:t>δίσκος.</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39</a:t>
            </a:fld>
            <a:endParaRPr lang="el-GR" dirty="0">
              <a:solidFill>
                <a:prstClr val="black"/>
              </a:solidFill>
            </a:endParaRPr>
          </a:p>
        </p:txBody>
      </p:sp>
      <p:pic>
        <p:nvPicPr>
          <p:cNvPr id="6" name="Picture 2" descr="File:RadiusUlna (1081914549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464687" y="4290651"/>
            <a:ext cx="5660075" cy="201153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2290" name="Picture 2" descr="File:Gray21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109" y="908720"/>
            <a:ext cx="3306578" cy="587727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7"/>
          <p:cNvSpPr/>
          <p:nvPr/>
        </p:nvSpPr>
        <p:spPr>
          <a:xfrm rot="16200000">
            <a:off x="-1446184" y="4910679"/>
            <a:ext cx="3528392" cy="276999"/>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smtClean="0">
                <a:solidFill>
                  <a:prstClr val="black"/>
                </a:solidFill>
                <a:latin typeface="Calibri"/>
                <a:hlinkClick r:id="rId5"/>
              </a:rPr>
              <a:t>Gray213</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smtClean="0">
                <a:solidFill>
                  <a:prstClr val="black"/>
                </a:solidFill>
                <a:latin typeface="Calibri"/>
                <a:hlinkClick r:id="rId6" tooltip="User:Dodo"/>
              </a:rPr>
              <a:t>Dodo</a:t>
            </a:r>
            <a:r>
              <a:rPr lang="en-US" sz="1200" dirty="0" smtClean="0">
                <a:solidFill>
                  <a:prstClr val="black"/>
                </a:solidFill>
                <a:latin typeface="Calibri"/>
              </a:rPr>
              <a:t> </a:t>
            </a:r>
            <a:r>
              <a:rPr lang="el-GR" sz="1200" dirty="0" smtClean="0">
                <a:solidFill>
                  <a:prstClr val="black">
                    <a:lumMod val="75000"/>
                    <a:lumOff val="25000"/>
                  </a:prstClr>
                </a:solidFill>
                <a:latin typeface="Calibri"/>
              </a:rPr>
              <a:t>διαθέσιμο ως κοινό κτήμα</a:t>
            </a:r>
            <a:endParaRPr lang="en-US" sz="1200" dirty="0">
              <a:solidFill>
                <a:prstClr val="black">
                  <a:lumMod val="75000"/>
                  <a:lumOff val="25000"/>
                </a:prstClr>
              </a:solidFill>
              <a:latin typeface="Calibri"/>
            </a:endParaRPr>
          </a:p>
        </p:txBody>
      </p:sp>
      <p:sp>
        <p:nvSpPr>
          <p:cNvPr id="10" name="Rectangle 7"/>
          <p:cNvSpPr/>
          <p:nvPr/>
        </p:nvSpPr>
        <p:spPr>
          <a:xfrm>
            <a:off x="4494641" y="6376024"/>
            <a:ext cx="3600166" cy="461665"/>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a:solidFill>
                  <a:prstClr val="black"/>
                </a:solidFill>
                <a:latin typeface="Calibri"/>
                <a:hlinkClick r:id="rId7"/>
              </a:rPr>
              <a:t>RadiusUlna (10819145494</a:t>
            </a:r>
            <a:r>
              <a:rPr lang="en-US" sz="1200" dirty="0" smtClean="0">
                <a:solidFill>
                  <a:prstClr val="black"/>
                </a:solidFill>
                <a:latin typeface="Calibri"/>
                <a:hlinkClick r:id="rId7"/>
              </a:rPr>
              <a:t>)</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a:solidFill>
                  <a:prstClr val="black"/>
                </a:solidFill>
                <a:latin typeface="Calibri"/>
                <a:hlinkClick r:id="rId8" tooltip="User:File Upload Bot (Magnus Manske)"/>
              </a:rPr>
              <a:t>File Upload Bot (Magnus Manske)</a:t>
            </a:r>
            <a:r>
              <a:rPr lang="el-GR" sz="1200" dirty="0" smtClean="0">
                <a:solidFill>
                  <a:prstClr val="black">
                    <a:lumMod val="75000"/>
                    <a:lumOff val="25000"/>
                  </a:prstClr>
                </a:solidFill>
                <a:latin typeface="Calibri"/>
              </a:rPr>
              <a:t>διαθέσιμο με άδεια </a:t>
            </a:r>
            <a:r>
              <a:rPr lang="en-US" sz="1200" dirty="0">
                <a:solidFill>
                  <a:prstClr val="black"/>
                </a:solidFill>
                <a:latin typeface="Calibri"/>
                <a:hlinkClick r:id="rId9"/>
              </a:rPr>
              <a:t>CC BY-SA 3.0</a:t>
            </a:r>
            <a:endParaRPr lang="en-US" sz="1200" dirty="0">
              <a:solidFill>
                <a:prstClr val="black"/>
              </a:solidFill>
              <a:latin typeface="Calibri"/>
            </a:endParaRPr>
          </a:p>
        </p:txBody>
      </p:sp>
    </p:spTree>
    <p:extLst>
      <p:ext uri="{BB962C8B-B14F-4D97-AF65-F5344CB8AC3E}">
        <p14:creationId xmlns:p14="http://schemas.microsoft.com/office/powerpoint/2010/main" val="131964350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Άπω κερκιδωλενική άρθρωση</a:t>
            </a:r>
            <a:r>
              <a:rPr lang="en-US" dirty="0"/>
              <a:t> </a:t>
            </a:r>
            <a:r>
              <a:rPr lang="en-US" sz="3200" b="0" dirty="0" smtClean="0"/>
              <a:t>2/2</a:t>
            </a:r>
            <a:endParaRPr lang="el-GR" dirty="0"/>
          </a:p>
        </p:txBody>
      </p:sp>
      <p:sp>
        <p:nvSpPr>
          <p:cNvPr id="3" name="Θέση περιεχομένου 2"/>
          <p:cNvSpPr>
            <a:spLocks noGrp="1"/>
          </p:cNvSpPr>
          <p:nvPr>
            <p:ph idx="1"/>
          </p:nvPr>
        </p:nvSpPr>
        <p:spPr/>
        <p:txBody>
          <a:bodyPr>
            <a:normAutofit/>
          </a:bodyPr>
          <a:lstStyle/>
          <a:p>
            <a:r>
              <a:rPr lang="el-GR" sz="2400" dirty="0"/>
              <a:t>Η αρθρική επιφάνεια της κερκίδας είναι πολύ ρηχή και πολλές φορές ακανόνιστη, επομένως δεν συμβάλλει σημαντικά στην σταθερότητα της άρθρωσης.</a:t>
            </a:r>
          </a:p>
          <a:p>
            <a:r>
              <a:rPr lang="el-GR" sz="2400" dirty="0"/>
              <a:t>Η σταθερότητα της άρθρωσης εξασφαλίζεται κυρίως από την συστολή των μυών και από τον συνδετικό ιστό που υπάρχει στην περιοχή</a:t>
            </a:r>
            <a:r>
              <a:rPr lang="el-GR" sz="2400" dirty="0" smtClean="0"/>
              <a:t>.</a:t>
            </a:r>
          </a:p>
          <a:p>
            <a:r>
              <a:rPr lang="el-GR" sz="2400" dirty="0" smtClean="0"/>
              <a:t>Η </a:t>
            </a:r>
            <a:r>
              <a:rPr lang="el-GR" sz="2400" dirty="0"/>
              <a:t>άρθρωση περιβάλλεται από αρθρικό θύλακο που ενισχύεται από τους αρθρικούς συνδέσμους, με αποτέλεσμα να συγκρατείται σταθερά η κεφαλή της ωλένης πάνω στην κερκίδα κατά τον </a:t>
            </a:r>
            <a:r>
              <a:rPr lang="el-GR" sz="2400" dirty="0" smtClean="0"/>
              <a:t>πρηνισμό/υπτιασμό</a:t>
            </a:r>
            <a:r>
              <a:rPr lang="en-US" sz="2400" dirty="0" smtClean="0"/>
              <a:t>.</a:t>
            </a:r>
            <a:endParaRPr lang="el-GR" sz="2400" dirty="0"/>
          </a:p>
          <a:p>
            <a:endParaRPr lang="el-GR" sz="24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40</a:t>
            </a:fld>
            <a:endParaRPr lang="el-GR" dirty="0">
              <a:solidFill>
                <a:prstClr val="black"/>
              </a:solidFill>
            </a:endParaRPr>
          </a:p>
        </p:txBody>
      </p:sp>
    </p:spTree>
    <p:extLst>
      <p:ext uri="{BB962C8B-B14F-4D97-AF65-F5344CB8AC3E}">
        <p14:creationId xmlns:p14="http://schemas.microsoft.com/office/powerpoint/2010/main" val="149641208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Ινώδης τρίγωνος σχηματισμός</a:t>
            </a:r>
          </a:p>
        </p:txBody>
      </p:sp>
      <p:sp>
        <p:nvSpPr>
          <p:cNvPr id="3" name="Θέση περιεχομένου 2"/>
          <p:cNvSpPr>
            <a:spLocks noGrp="1"/>
          </p:cNvSpPr>
          <p:nvPr>
            <p:ph idx="1"/>
          </p:nvPr>
        </p:nvSpPr>
        <p:spPr/>
        <p:txBody>
          <a:bodyPr>
            <a:normAutofit/>
          </a:bodyPr>
          <a:lstStyle/>
          <a:p>
            <a:r>
              <a:rPr lang="el-GR" sz="2300" dirty="0"/>
              <a:t>Είναι μία πολύπλοκη δομή που αποτελείται από δίσκο και πολύπλοκο συνδετικό ιστό που προέρχεται από τους θυλακικούς συνδέσμους και από τον έσω (ωλένιο) πλάγιο σύνδεσμο του </a:t>
            </a:r>
            <a:r>
              <a:rPr lang="el-GR" sz="2300" dirty="0" smtClean="0"/>
              <a:t>καρπού</a:t>
            </a:r>
            <a:r>
              <a:rPr lang="en-US" sz="2300" dirty="0" smtClean="0"/>
              <a:t>.</a:t>
            </a:r>
            <a:endParaRPr lang="el-GR" sz="23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41</a:t>
            </a:fld>
            <a:endParaRPr lang="el-GR" dirty="0">
              <a:solidFill>
                <a:prstClr val="black"/>
              </a:solidFill>
            </a:endParaRPr>
          </a:p>
        </p:txBody>
      </p:sp>
      <p:pic>
        <p:nvPicPr>
          <p:cNvPr id="13314" name="Picture 2" descr="File:Gray33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852936"/>
            <a:ext cx="4706737" cy="367981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3316" name="Picture 4" descr="File:Anatomy TFCC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0840" y="2852937"/>
            <a:ext cx="4263160" cy="244827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6"/>
          <p:cNvSpPr/>
          <p:nvPr/>
        </p:nvSpPr>
        <p:spPr>
          <a:xfrm>
            <a:off x="755576" y="6549699"/>
            <a:ext cx="3600400" cy="276999"/>
          </a:xfrm>
          <a:prstGeom prst="rect">
            <a:avLst/>
          </a:prstGeom>
        </p:spPr>
        <p:txBody>
          <a:bodyPr wrap="square">
            <a:spAutoFit/>
          </a:bodyPr>
          <a:lstStyle/>
          <a:p>
            <a:pPr algn="ctr"/>
            <a:r>
              <a:rPr lang="en-US" sz="1200" dirty="0" smtClean="0">
                <a:solidFill>
                  <a:prstClr val="black">
                    <a:lumMod val="65000"/>
                    <a:lumOff val="35000"/>
                  </a:prstClr>
                </a:solidFill>
                <a:latin typeface="Calibri"/>
              </a:rPr>
              <a:t>“</a:t>
            </a:r>
            <a:r>
              <a:rPr lang="en-US" sz="1200" dirty="0" smtClean="0">
                <a:solidFill>
                  <a:prstClr val="black"/>
                </a:solidFill>
                <a:latin typeface="Calibri"/>
                <a:hlinkClick r:id="rId5"/>
              </a:rPr>
              <a:t>Gray336</a:t>
            </a:r>
            <a:r>
              <a:rPr lang="en-US" sz="1200" dirty="0" smtClean="0">
                <a:solidFill>
                  <a:prstClr val="black">
                    <a:lumMod val="65000"/>
                    <a:lumOff val="35000"/>
                  </a:prstClr>
                </a:solidFill>
                <a:latin typeface="Calibri"/>
              </a:rPr>
              <a:t>”, </a:t>
            </a:r>
            <a:r>
              <a:rPr lang="el-GR" sz="1200" dirty="0" smtClean="0">
                <a:solidFill>
                  <a:prstClr val="black">
                    <a:lumMod val="65000"/>
                    <a:lumOff val="35000"/>
                  </a:prstClr>
                </a:solidFill>
                <a:latin typeface="Calibri"/>
              </a:rPr>
              <a:t>από</a:t>
            </a:r>
            <a:r>
              <a:rPr lang="en-US" sz="1200" dirty="0">
                <a:solidFill>
                  <a:prstClr val="black">
                    <a:lumMod val="65000"/>
                    <a:lumOff val="35000"/>
                  </a:prstClr>
                </a:solidFill>
                <a:latin typeface="Calibri"/>
              </a:rPr>
              <a:t> </a:t>
            </a:r>
            <a:r>
              <a:rPr lang="en-US" sz="1200" dirty="0">
                <a:solidFill>
                  <a:prstClr val="black"/>
                </a:solidFill>
                <a:latin typeface="Calibri"/>
                <a:hlinkClick r:id="rId6" tooltip="User:Pngbot"/>
              </a:rPr>
              <a:t>Pngbot</a:t>
            </a:r>
            <a:r>
              <a:rPr lang="el-GR" sz="1200" dirty="0" smtClean="0">
                <a:solidFill>
                  <a:prstClr val="black">
                    <a:lumMod val="65000"/>
                    <a:lumOff val="35000"/>
                  </a:prstClr>
                </a:solidFill>
                <a:latin typeface="Calibri"/>
              </a:rPr>
              <a:t> διαθέσιμο ως κοινό κτήμα</a:t>
            </a:r>
            <a:endParaRPr lang="en-US" sz="1200" dirty="0">
              <a:solidFill>
                <a:prstClr val="black">
                  <a:lumMod val="65000"/>
                  <a:lumOff val="35000"/>
                </a:prstClr>
              </a:solidFill>
              <a:latin typeface="Calibri"/>
            </a:endParaRPr>
          </a:p>
        </p:txBody>
      </p:sp>
      <p:sp>
        <p:nvSpPr>
          <p:cNvPr id="10" name="Rectangle 7"/>
          <p:cNvSpPr/>
          <p:nvPr/>
        </p:nvSpPr>
        <p:spPr>
          <a:xfrm>
            <a:off x="5640400" y="5339834"/>
            <a:ext cx="2744039" cy="461665"/>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a:solidFill>
                  <a:prstClr val="black"/>
                </a:solidFill>
                <a:latin typeface="Calibri"/>
                <a:hlinkClick r:id="rId7"/>
              </a:rPr>
              <a:t>Anatomy TFCC </a:t>
            </a:r>
            <a:r>
              <a:rPr lang="en-US" sz="1200" dirty="0" smtClean="0">
                <a:solidFill>
                  <a:prstClr val="black"/>
                </a:solidFill>
                <a:latin typeface="Calibri"/>
                <a:hlinkClick r:id="rId7"/>
              </a:rPr>
              <a:t>2</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a:solidFill>
                  <a:prstClr val="black"/>
                </a:solidFill>
                <a:latin typeface="Calibri"/>
                <a:hlinkClick r:id="rId8" tooltip="User:Elatmani s (page does not exist)"/>
              </a:rPr>
              <a:t>Elatmani </a:t>
            </a:r>
            <a:r>
              <a:rPr lang="en-US" sz="1200" dirty="0" smtClean="0">
                <a:solidFill>
                  <a:prstClr val="black"/>
                </a:solidFill>
                <a:latin typeface="Calibri"/>
                <a:hlinkClick r:id="rId8" tooltip="User:Elatmani s (page does not exist)"/>
              </a:rPr>
              <a:t>s</a:t>
            </a:r>
            <a:r>
              <a:rPr lang="en-US" sz="1200" dirty="0">
                <a:solidFill>
                  <a:prstClr val="black"/>
                </a:solidFill>
                <a:latin typeface="Calibri"/>
              </a:rPr>
              <a:t> </a:t>
            </a:r>
            <a:r>
              <a:rPr lang="el-GR" sz="1200" dirty="0" smtClean="0">
                <a:solidFill>
                  <a:prstClr val="black">
                    <a:lumMod val="75000"/>
                    <a:lumOff val="25000"/>
                  </a:prstClr>
                </a:solidFill>
                <a:latin typeface="Calibri"/>
              </a:rPr>
              <a:t>διαθέσιμο με άδεια </a:t>
            </a:r>
            <a:r>
              <a:rPr lang="en-US" sz="1200" dirty="0">
                <a:solidFill>
                  <a:prstClr val="black"/>
                </a:solidFill>
                <a:latin typeface="Calibri"/>
                <a:hlinkClick r:id="rId9"/>
              </a:rPr>
              <a:t>CC BY-SA 3.0</a:t>
            </a:r>
            <a:endParaRPr lang="en-US" sz="1200" dirty="0">
              <a:solidFill>
                <a:prstClr val="black"/>
              </a:solidFill>
              <a:latin typeface="Calibri"/>
            </a:endParaRPr>
          </a:p>
        </p:txBody>
      </p:sp>
    </p:spTree>
    <p:extLst>
      <p:ext uri="{BB962C8B-B14F-4D97-AF65-F5344CB8AC3E}">
        <p14:creationId xmlns:p14="http://schemas.microsoft.com/office/powerpoint/2010/main" val="354015636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Σταθεροποίηση άπω ΚΩ άρθρωσης</a:t>
            </a:r>
          </a:p>
        </p:txBody>
      </p:sp>
      <p:sp>
        <p:nvSpPr>
          <p:cNvPr id="3" name="Θέση περιεχομένου 2"/>
          <p:cNvSpPr>
            <a:spLocks noGrp="1"/>
          </p:cNvSpPr>
          <p:nvPr>
            <p:ph idx="1"/>
          </p:nvPr>
        </p:nvSpPr>
        <p:spPr/>
        <p:txBody>
          <a:bodyPr>
            <a:normAutofit/>
          </a:bodyPr>
          <a:lstStyle/>
          <a:p>
            <a:r>
              <a:rPr lang="el-GR" sz="2400" dirty="0"/>
              <a:t>Τρίγωνος ινοχόνδρινος </a:t>
            </a:r>
            <a:r>
              <a:rPr lang="el-GR" sz="2400" dirty="0" smtClean="0"/>
              <a:t>σχηματισμός</a:t>
            </a:r>
            <a:r>
              <a:rPr lang="en-US" sz="2400" dirty="0" smtClean="0"/>
              <a:t>,</a:t>
            </a:r>
            <a:endParaRPr lang="el-GR" sz="2400" dirty="0"/>
          </a:p>
          <a:p>
            <a:r>
              <a:rPr lang="el-GR" sz="2400" dirty="0"/>
              <a:t>Άπω ίνες του μεσόστεου </a:t>
            </a:r>
            <a:r>
              <a:rPr lang="el-GR" sz="2400" dirty="0" smtClean="0"/>
              <a:t>υμένα</a:t>
            </a:r>
            <a:r>
              <a:rPr lang="en-US" sz="2400" dirty="0" smtClean="0"/>
              <a:t>,</a:t>
            </a:r>
            <a:endParaRPr lang="el-GR" sz="2400" dirty="0"/>
          </a:p>
          <a:p>
            <a:r>
              <a:rPr lang="el-GR" sz="2400" dirty="0"/>
              <a:t>Τετράγωνος </a:t>
            </a:r>
            <a:r>
              <a:rPr lang="el-GR" sz="2400" dirty="0" smtClean="0"/>
              <a:t>πρηνιστής</a:t>
            </a:r>
            <a:r>
              <a:rPr lang="en-US" sz="2400" dirty="0" smtClean="0"/>
              <a:t>,</a:t>
            </a:r>
            <a:endParaRPr lang="el-GR" sz="2400" dirty="0"/>
          </a:p>
          <a:p>
            <a:r>
              <a:rPr lang="el-GR" sz="2400" dirty="0"/>
              <a:t>Τένοντας του ωλένιου καμπτήρα του </a:t>
            </a:r>
            <a:r>
              <a:rPr lang="el-GR" sz="2400" dirty="0" smtClean="0"/>
              <a:t>καρπού</a:t>
            </a:r>
            <a:r>
              <a:rPr lang="en-US" sz="2400" dirty="0" smtClean="0"/>
              <a:t>.</a:t>
            </a:r>
            <a:endParaRPr lang="el-GR" sz="2400" dirty="0"/>
          </a:p>
          <a:p>
            <a:endParaRPr lang="el-GR" sz="24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42</a:t>
            </a:fld>
            <a:endParaRPr lang="el-GR" dirty="0">
              <a:solidFill>
                <a:prstClr val="black"/>
              </a:solidFill>
            </a:endParaRPr>
          </a:p>
        </p:txBody>
      </p:sp>
    </p:spTree>
    <p:extLst>
      <p:ext uri="{BB962C8B-B14F-4D97-AF65-F5344CB8AC3E}">
        <p14:creationId xmlns:p14="http://schemas.microsoft.com/office/powerpoint/2010/main" val="298870675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Κινηματική αντιβραχίου </a:t>
            </a:r>
            <a:r>
              <a:rPr lang="en-US" sz="3200" b="0" dirty="0" smtClean="0"/>
              <a:t>1/</a:t>
            </a:r>
            <a:r>
              <a:rPr lang="el-GR" sz="3200" b="0" dirty="0" smtClean="0"/>
              <a:t>2</a:t>
            </a:r>
            <a:endParaRPr lang="el-GR" sz="3200" b="0" dirty="0"/>
          </a:p>
        </p:txBody>
      </p:sp>
      <p:sp>
        <p:nvSpPr>
          <p:cNvPr id="3" name="Θέση περιεχομένου 2"/>
          <p:cNvSpPr>
            <a:spLocks noGrp="1"/>
          </p:cNvSpPr>
          <p:nvPr>
            <p:ph idx="1"/>
          </p:nvPr>
        </p:nvSpPr>
        <p:spPr/>
        <p:txBody>
          <a:bodyPr>
            <a:normAutofit/>
          </a:bodyPr>
          <a:lstStyle/>
          <a:p>
            <a:r>
              <a:rPr lang="el-GR" sz="2400" dirty="0"/>
              <a:t>Ο υπτιασμός του αντιβραχίου γίνεται σε δραστηριότητες που απαιτούν την στροφή της παλάμης προς το πρόσωπο, όπως κατά την διάρκεια του φαγητού, του ξυρίσματος, του πλυσίματος του </a:t>
            </a:r>
            <a:r>
              <a:rPr lang="el-GR" sz="2400" dirty="0" smtClean="0"/>
              <a:t>προσώπου</a:t>
            </a:r>
            <a:r>
              <a:rPr lang="en-US" sz="2400" dirty="0" smtClean="0"/>
              <a:t>.</a:t>
            </a:r>
            <a:endParaRPr lang="el-GR" sz="2400" dirty="0"/>
          </a:p>
          <a:p>
            <a:r>
              <a:rPr lang="el-GR" sz="2400" dirty="0"/>
              <a:t>Ο πρηνισμός του αντιβραχίου γίνεται σε δραστηριότητες που απαιτούν στροφή της παλάμης προς το αντικείμενο, όπως το πιάσιμο ή σπρώξιμο </a:t>
            </a:r>
            <a:r>
              <a:rPr lang="el-GR" sz="2400" dirty="0" smtClean="0"/>
              <a:t>αντικειμένων</a:t>
            </a:r>
            <a:r>
              <a:rPr lang="en-US" sz="2400" dirty="0" smtClean="0"/>
              <a:t>.</a:t>
            </a:r>
            <a:endParaRPr lang="el-GR" sz="2400" dirty="0"/>
          </a:p>
          <a:p>
            <a:endParaRPr lang="el-GR" sz="24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43</a:t>
            </a:fld>
            <a:endParaRPr lang="el-GR" dirty="0">
              <a:solidFill>
                <a:prstClr val="black"/>
              </a:solidFill>
            </a:endParaRPr>
          </a:p>
        </p:txBody>
      </p:sp>
    </p:spTree>
    <p:extLst>
      <p:ext uri="{BB962C8B-B14F-4D97-AF65-F5344CB8AC3E}">
        <p14:creationId xmlns:p14="http://schemas.microsoft.com/office/powerpoint/2010/main" val="395992553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Κινηματική αντιβραχίου </a:t>
            </a:r>
            <a:r>
              <a:rPr lang="en-US" sz="3200" b="0" dirty="0" smtClean="0"/>
              <a:t>2/</a:t>
            </a:r>
            <a:r>
              <a:rPr lang="el-GR" sz="3200" b="0" dirty="0"/>
              <a:t>2</a:t>
            </a:r>
            <a:endParaRPr lang="el-GR" dirty="0"/>
          </a:p>
        </p:txBody>
      </p:sp>
      <p:sp>
        <p:nvSpPr>
          <p:cNvPr id="3" name="Θέση περιεχομένου 2"/>
          <p:cNvSpPr>
            <a:spLocks noGrp="1"/>
          </p:cNvSpPr>
          <p:nvPr>
            <p:ph idx="1"/>
          </p:nvPr>
        </p:nvSpPr>
        <p:spPr/>
        <p:txBody>
          <a:bodyPr/>
          <a:lstStyle/>
          <a:p>
            <a:r>
              <a:rPr lang="el-GR" dirty="0"/>
              <a:t>Η θέση ‘0’ ή η μέση θέση του αντιβραχίου είναι: </a:t>
            </a:r>
            <a:r>
              <a:rPr lang="el-GR" dirty="0" smtClean="0"/>
              <a:t>κάμψη </a:t>
            </a:r>
            <a:r>
              <a:rPr lang="el-GR" dirty="0"/>
              <a:t>του αγκώνα </a:t>
            </a:r>
            <a:r>
              <a:rPr lang="el-GR" dirty="0" smtClean="0"/>
              <a:t>90</a:t>
            </a:r>
            <a:r>
              <a:rPr lang="el-GR" baseline="30000" dirty="0" smtClean="0"/>
              <a:t>ο</a:t>
            </a:r>
            <a:r>
              <a:rPr lang="el-GR" dirty="0" smtClean="0"/>
              <a:t> με τον αντίχειρα να </a:t>
            </a:r>
            <a:r>
              <a:rPr lang="el-GR" dirty="0"/>
              <a:t>βρίσκεται προς τα </a:t>
            </a:r>
            <a:r>
              <a:rPr lang="el-GR" dirty="0" smtClean="0"/>
              <a:t>επάνω</a:t>
            </a:r>
            <a:r>
              <a:rPr lang="en-US" dirty="0" smtClean="0"/>
              <a:t>.</a:t>
            </a:r>
            <a:endParaRPr lang="el-GR" dirty="0"/>
          </a:p>
          <a:p>
            <a:r>
              <a:rPr lang="el-GR" dirty="0"/>
              <a:t>Πρηνισμός = ~</a:t>
            </a:r>
            <a:r>
              <a:rPr lang="el-GR" dirty="0" smtClean="0"/>
              <a:t>75</a:t>
            </a:r>
            <a:r>
              <a:rPr lang="el-GR" baseline="30000" dirty="0" smtClean="0"/>
              <a:t>ο</a:t>
            </a:r>
            <a:r>
              <a:rPr lang="en-US" dirty="0" smtClean="0"/>
              <a:t> .</a:t>
            </a:r>
            <a:endParaRPr lang="el-GR" dirty="0"/>
          </a:p>
          <a:p>
            <a:r>
              <a:rPr lang="el-GR" dirty="0"/>
              <a:t>Υπτιασμός = ~</a:t>
            </a:r>
            <a:r>
              <a:rPr lang="el-GR" dirty="0" smtClean="0"/>
              <a:t>85</a:t>
            </a:r>
            <a:r>
              <a:rPr lang="el-GR" baseline="30000" dirty="0" smtClean="0"/>
              <a:t>ο</a:t>
            </a:r>
            <a:r>
              <a:rPr lang="en-US" dirty="0" smtClean="0"/>
              <a:t> </a:t>
            </a:r>
            <a:r>
              <a:rPr lang="el-GR" dirty="0" smtClean="0"/>
              <a:t> </a:t>
            </a:r>
            <a:r>
              <a:rPr lang="en-US" dirty="0" smtClean="0"/>
              <a:t>.</a:t>
            </a:r>
            <a:endParaRPr lang="el-GR" dirty="0"/>
          </a:p>
          <a:p>
            <a:r>
              <a:rPr lang="el-GR" dirty="0"/>
              <a:t>Στις καθημερινές δραστηριότητες χρησιμοποιούνται μόνο οι </a:t>
            </a:r>
            <a:r>
              <a:rPr lang="el-GR" dirty="0" smtClean="0"/>
              <a:t>50</a:t>
            </a:r>
            <a:r>
              <a:rPr lang="el-GR" baseline="30000" dirty="0" smtClean="0"/>
              <a:t>ο</a:t>
            </a:r>
            <a:r>
              <a:rPr lang="el-GR" dirty="0" smtClean="0"/>
              <a:t>  </a:t>
            </a:r>
            <a:r>
              <a:rPr lang="el-GR" dirty="0"/>
              <a:t>πρηνισμού και οι </a:t>
            </a:r>
            <a:r>
              <a:rPr lang="el-GR" dirty="0" smtClean="0"/>
              <a:t>50</a:t>
            </a:r>
            <a:r>
              <a:rPr lang="el-GR" baseline="30000" dirty="0" smtClean="0"/>
              <a:t>ο</a:t>
            </a:r>
            <a:r>
              <a:rPr lang="en-US" dirty="0" smtClean="0"/>
              <a:t> </a:t>
            </a:r>
            <a:r>
              <a:rPr lang="el-GR" dirty="0" smtClean="0"/>
              <a:t> υπτιασμού</a:t>
            </a:r>
            <a:r>
              <a:rPr lang="en-US" dirty="0" smtClean="0"/>
              <a:t>.</a:t>
            </a:r>
            <a:endParaRPr lang="el-GR" dirty="0"/>
          </a:p>
          <a:p>
            <a:r>
              <a:rPr lang="el-GR" dirty="0" smtClean="0"/>
              <a:t>Τα </a:t>
            </a:r>
            <a:r>
              <a:rPr lang="el-GR" dirty="0"/>
              <a:t>άτομα </a:t>
            </a:r>
            <a:r>
              <a:rPr lang="el-GR" dirty="0" smtClean="0"/>
              <a:t>δυσκολεύονται στις καθημερινές δραστηριότητες όταν οι </a:t>
            </a:r>
            <a:r>
              <a:rPr lang="el-GR" dirty="0"/>
              <a:t>κινήσεις αυτές είναι αρκετά </a:t>
            </a:r>
            <a:r>
              <a:rPr lang="el-GR" dirty="0" smtClean="0"/>
              <a:t>περιορισμένες, </a:t>
            </a:r>
            <a:r>
              <a:rPr lang="el-GR" dirty="0"/>
              <a:t>αν και </a:t>
            </a:r>
            <a:r>
              <a:rPr lang="el-GR" dirty="0" smtClean="0"/>
              <a:t>μπορούν να διευκολυνθούν </a:t>
            </a:r>
            <a:r>
              <a:rPr lang="el-GR" dirty="0"/>
              <a:t>με την έσω και έξω στροφή του </a:t>
            </a:r>
            <a:r>
              <a:rPr lang="el-GR" dirty="0" smtClean="0"/>
              <a:t>βραχιονίου</a:t>
            </a:r>
            <a:r>
              <a:rPr lang="en-US" dirty="0" smtClean="0"/>
              <a:t>.</a:t>
            </a:r>
            <a:endParaRPr lang="el-GR" dirty="0"/>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44</a:t>
            </a:fld>
            <a:endParaRPr lang="el-GR" dirty="0">
              <a:solidFill>
                <a:prstClr val="black"/>
              </a:solidFill>
            </a:endParaRPr>
          </a:p>
        </p:txBody>
      </p:sp>
    </p:spTree>
    <p:extLst>
      <p:ext uri="{BB962C8B-B14F-4D97-AF65-F5344CB8AC3E}">
        <p14:creationId xmlns:p14="http://schemas.microsoft.com/office/powerpoint/2010/main" val="330463898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Αρθροκινηματική (2) </a:t>
            </a:r>
            <a:r>
              <a:rPr lang="el-GR" sz="3200" b="0" dirty="0" smtClean="0"/>
              <a:t>1/2</a:t>
            </a:r>
            <a:endParaRPr lang="el-GR" sz="3200" b="0" dirty="0"/>
          </a:p>
        </p:txBody>
      </p:sp>
      <p:sp>
        <p:nvSpPr>
          <p:cNvPr id="3" name="Θέση περιεχομένου 2"/>
          <p:cNvSpPr>
            <a:spLocks noGrp="1"/>
          </p:cNvSpPr>
          <p:nvPr>
            <p:ph idx="1"/>
          </p:nvPr>
        </p:nvSpPr>
        <p:spPr/>
        <p:txBody>
          <a:bodyPr>
            <a:normAutofit lnSpcReduction="10000"/>
          </a:bodyPr>
          <a:lstStyle/>
          <a:p>
            <a:r>
              <a:rPr lang="el-GR" sz="2400" dirty="0"/>
              <a:t>Ο πρηνισμός και ο υπτιασμός εκτελούνται ταυτόχρονα στις 2 κερκιδωλενικές αρθρώσεις και στην ΒΚ </a:t>
            </a:r>
            <a:r>
              <a:rPr lang="el-GR" sz="2400" dirty="0" smtClean="0"/>
              <a:t>άρθρωση.</a:t>
            </a:r>
            <a:endParaRPr lang="el-GR" sz="2400" dirty="0"/>
          </a:p>
          <a:p>
            <a:r>
              <a:rPr lang="el-GR" sz="2400" dirty="0"/>
              <a:t>Ο περιορισμός των κινήσεων σε μία από τις 3 αρθρώσεις θα περιορίσει την συνολική κίνηση του πρηνισμού – </a:t>
            </a:r>
            <a:r>
              <a:rPr lang="el-GR" sz="2400" dirty="0" smtClean="0"/>
              <a:t>υπτιασμού.</a:t>
            </a:r>
          </a:p>
          <a:p>
            <a:r>
              <a:rPr lang="el-GR" sz="2400" dirty="0" smtClean="0"/>
              <a:t>Δεν έχει κατανοηθεί πλήρως η αρθροκινηματική της εγγύς ΚΩ άρθρωσης.</a:t>
            </a:r>
          </a:p>
          <a:p>
            <a:r>
              <a:rPr lang="el-GR" sz="2400" dirty="0" smtClean="0"/>
              <a:t>Βάσει του νόμου κοίλου-κυρτού, η κεφαλή της κερκίδας θα πρέπει να κυλίει και να ολισθαίνει σε αντίθετες κατευθύνσεις.</a:t>
            </a:r>
          </a:p>
          <a:p>
            <a:r>
              <a:rPr lang="el-GR" sz="2400" dirty="0" smtClean="0"/>
              <a:t>Περισσότερη ανάλυση θα γίνει στο μάθημα των Τεχνικών Κινητοποίησης.</a:t>
            </a:r>
            <a:endParaRPr lang="el-GR" sz="2400" dirty="0"/>
          </a:p>
          <a:p>
            <a:endParaRPr lang="el-GR" sz="24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45</a:t>
            </a:fld>
            <a:endParaRPr lang="el-GR" dirty="0">
              <a:solidFill>
                <a:prstClr val="black"/>
              </a:solidFill>
            </a:endParaRPr>
          </a:p>
        </p:txBody>
      </p:sp>
    </p:spTree>
    <p:extLst>
      <p:ext uri="{BB962C8B-B14F-4D97-AF65-F5344CB8AC3E}">
        <p14:creationId xmlns:p14="http://schemas.microsoft.com/office/powerpoint/2010/main" val="264640691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Αρθροκινηματική (2) </a:t>
            </a:r>
            <a:r>
              <a:rPr lang="el-GR" sz="3200" b="0" dirty="0" smtClean="0"/>
              <a:t>2/2</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46</a:t>
            </a:fld>
            <a:endParaRPr lang="el-GR" dirty="0">
              <a:solidFill>
                <a:prstClr val="black"/>
              </a:solidFill>
            </a:endParaRPr>
          </a:p>
        </p:txBody>
      </p:sp>
      <p:sp>
        <p:nvSpPr>
          <p:cNvPr id="6" name="Ορθογώνιο 5"/>
          <p:cNvSpPr/>
          <p:nvPr/>
        </p:nvSpPr>
        <p:spPr>
          <a:xfrm>
            <a:off x="3563888" y="6165304"/>
            <a:ext cx="2288896" cy="369332"/>
          </a:xfrm>
          <a:prstGeom prst="rect">
            <a:avLst/>
          </a:prstGeom>
        </p:spPr>
        <p:txBody>
          <a:bodyPr wrap="none">
            <a:spAutoFit/>
          </a:bodyPr>
          <a:lstStyle/>
          <a:p>
            <a:pPr fontAlgn="t"/>
            <a:r>
              <a:rPr lang="en-US" dirty="0">
                <a:solidFill>
                  <a:prstClr val="black"/>
                </a:solidFill>
                <a:latin typeface="Calibri"/>
                <a:hlinkClick r:id="rId6"/>
              </a:rPr>
              <a:t>radius ulna movement</a:t>
            </a:r>
            <a:endParaRPr lang="en-US" dirty="0">
              <a:solidFill>
                <a:prstClr val="black"/>
              </a:solidFill>
              <a:latin typeface="Calibri"/>
            </a:endParaRPr>
          </a:p>
        </p:txBody>
      </p:sp>
      <p:pic>
        <p:nvPicPr>
          <p:cNvPr id="15362" name="Picture 2" descr="C:\Users\fkaram2\Desktop\Photo-Video-Film2-icon.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21013" y="6311900"/>
            <a:ext cx="263525" cy="263525"/>
          </a:xfrm>
          <a:prstGeom prst="rect">
            <a:avLst/>
          </a:prstGeom>
          <a:noFill/>
          <a:extLst>
            <a:ext uri="{909E8E84-426E-40DD-AFC4-6F175D3DCCD1}">
              <a14:hiddenFill xmlns:a14="http://schemas.microsoft.com/office/drawing/2010/main">
                <a:solidFill>
                  <a:srgbClr val="FFFFFF"/>
                </a:solidFill>
              </a14:hiddenFill>
            </a:ext>
          </a:extLst>
        </p:spPr>
      </p:pic>
    </p:spTree>
    <p:controls>
      <mc:AlternateContent xmlns:mc="http://schemas.openxmlformats.org/markup-compatibility/2006">
        <mc:Choice xmlns:v="urn:schemas-microsoft-com:vml" Requires="v">
          <p:control spid="26629" name="ShockwaveFlash1" r:id="rId2" imgW="6857143" imgH="3847619"/>
        </mc:Choice>
        <mc:Fallback>
          <p:control name="ShockwaveFlash1" r:id="rId2" imgW="6857143" imgH="3847619">
            <p:pic>
              <p:nvPicPr>
                <p:cNvPr id="0" name="ShockwaveFlash1"/>
                <p:cNvPicPr preferRelativeResize="0">
                  <a:picLocks noChangeArrowheads="1" noChangeShapeType="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1116013" y="1484313"/>
                  <a:ext cx="6858000" cy="3848100"/>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131843814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a:t>Αρθροκινηματική </a:t>
            </a:r>
            <a:r>
              <a:rPr lang="el-GR" dirty="0" smtClean="0"/>
              <a:t>άπω ΚΩ </a:t>
            </a:r>
            <a:r>
              <a:rPr lang="el-GR" dirty="0"/>
              <a:t>άρθρωσης</a:t>
            </a: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47</a:t>
            </a:fld>
            <a:endParaRPr lang="el-GR" dirty="0">
              <a:solidFill>
                <a:prstClr val="black"/>
              </a:solidFill>
            </a:endParaRPr>
          </a:p>
        </p:txBody>
      </p:sp>
      <p:pic>
        <p:nvPicPr>
          <p:cNvPr id="16386" name="Picture 2" descr="File:Rul's by pro- and supina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115" y="1268760"/>
            <a:ext cx="7631771" cy="489654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7"/>
          <p:cNvSpPr/>
          <p:nvPr/>
        </p:nvSpPr>
        <p:spPr>
          <a:xfrm>
            <a:off x="1691680" y="6237312"/>
            <a:ext cx="6332719" cy="276999"/>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a:solidFill>
                  <a:prstClr val="black"/>
                </a:solidFill>
                <a:latin typeface="Calibri"/>
                <a:hlinkClick r:id="rId4"/>
              </a:rPr>
              <a:t>Rul's by pro- and </a:t>
            </a:r>
            <a:r>
              <a:rPr lang="en-US" sz="1200" dirty="0" smtClean="0">
                <a:solidFill>
                  <a:prstClr val="black"/>
                </a:solidFill>
                <a:latin typeface="Calibri"/>
                <a:hlinkClick r:id="rId4"/>
              </a:rPr>
              <a:t>supination</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a:solidFill>
                  <a:prstClr val="black"/>
                </a:solidFill>
                <a:latin typeface="Calibri"/>
                <a:hlinkClick r:id="rId5" tooltip="User:Elatmani s (page does not exist)"/>
              </a:rPr>
              <a:t>Elatmani </a:t>
            </a:r>
            <a:r>
              <a:rPr lang="en-US" sz="1200" dirty="0" smtClean="0">
                <a:solidFill>
                  <a:prstClr val="black"/>
                </a:solidFill>
                <a:latin typeface="Calibri"/>
                <a:hlinkClick r:id="rId5" tooltip="User:Elatmani s (page does not exist)"/>
              </a:rPr>
              <a:t>s</a:t>
            </a:r>
            <a:r>
              <a:rPr lang="en-US" sz="1200" dirty="0">
                <a:solidFill>
                  <a:prstClr val="black"/>
                </a:solidFill>
                <a:latin typeface="Calibri"/>
              </a:rPr>
              <a:t> </a:t>
            </a:r>
            <a:r>
              <a:rPr lang="el-GR" sz="1200" dirty="0" smtClean="0">
                <a:solidFill>
                  <a:prstClr val="black">
                    <a:lumMod val="75000"/>
                    <a:lumOff val="25000"/>
                  </a:prstClr>
                </a:solidFill>
                <a:latin typeface="Calibri"/>
              </a:rPr>
              <a:t>διαθέσιμο με άδεια </a:t>
            </a:r>
            <a:r>
              <a:rPr lang="en-US" sz="1200" dirty="0">
                <a:solidFill>
                  <a:prstClr val="black"/>
                </a:solidFill>
                <a:latin typeface="Calibri"/>
                <a:hlinkClick r:id="rId6"/>
              </a:rPr>
              <a:t>CC BY-SA 3.0</a:t>
            </a:r>
            <a:endParaRPr lang="en-US" sz="1200" dirty="0">
              <a:solidFill>
                <a:prstClr val="black"/>
              </a:solidFill>
              <a:latin typeface="Calibri"/>
            </a:endParaRPr>
          </a:p>
        </p:txBody>
      </p:sp>
    </p:spTree>
    <p:extLst>
      <p:ext uri="{BB962C8B-B14F-4D97-AF65-F5344CB8AC3E}">
        <p14:creationId xmlns:p14="http://schemas.microsoft.com/office/powerpoint/2010/main" val="271821943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116632"/>
            <a:ext cx="8229600" cy="1080120"/>
          </a:xfrm>
        </p:spPr>
        <p:txBody>
          <a:bodyPr>
            <a:normAutofit fontScale="90000"/>
          </a:bodyPr>
          <a:lstStyle/>
          <a:p>
            <a:r>
              <a:rPr lang="el-GR" dirty="0"/>
              <a:t>Πρηνισμός/Υπτιασμός σε κλειστή κινητική αλυσίδα </a:t>
            </a:r>
            <a:r>
              <a:rPr lang="el-GR" sz="3600" b="0" dirty="0" smtClean="0"/>
              <a:t>1/4</a:t>
            </a:r>
            <a:endParaRPr lang="el-GR" sz="3600" b="0" dirty="0"/>
          </a:p>
        </p:txBody>
      </p:sp>
      <p:sp>
        <p:nvSpPr>
          <p:cNvPr id="3" name="Θέση περιεχομένου 2"/>
          <p:cNvSpPr>
            <a:spLocks noGrp="1"/>
          </p:cNvSpPr>
          <p:nvPr>
            <p:ph idx="1"/>
          </p:nvPr>
        </p:nvSpPr>
        <p:spPr>
          <a:xfrm>
            <a:off x="457200" y="1628800"/>
            <a:ext cx="8229600" cy="4608512"/>
          </a:xfrm>
        </p:spPr>
        <p:txBody>
          <a:bodyPr>
            <a:normAutofit/>
          </a:bodyPr>
          <a:lstStyle/>
          <a:p>
            <a:r>
              <a:rPr lang="el-GR" sz="2400" dirty="0"/>
              <a:t>Με την τοποθέτηση του χεριού στο έδαφος το βραχιόνιο βρίσκεται σε σχετική έσω </a:t>
            </a:r>
            <a:r>
              <a:rPr lang="el-GR" sz="2400" dirty="0" smtClean="0"/>
              <a:t>στροφή</a:t>
            </a:r>
            <a:r>
              <a:rPr lang="en-US" sz="2400" dirty="0" smtClean="0"/>
              <a:t>.</a:t>
            </a:r>
            <a:endParaRPr lang="el-GR" sz="2400" dirty="0"/>
          </a:p>
          <a:p>
            <a:r>
              <a:rPr lang="el-GR" sz="2400" dirty="0"/>
              <a:t>Η κερκίδα και η ωλένη βρίσκονται σε υπτιασμό, επομένως </a:t>
            </a:r>
            <a:r>
              <a:rPr lang="el-GR" sz="2400" dirty="0" smtClean="0"/>
              <a:t>παράλληλα </a:t>
            </a:r>
            <a:r>
              <a:rPr lang="el-GR" sz="2400" dirty="0"/>
              <a:t>μεταξύ </a:t>
            </a:r>
            <a:r>
              <a:rPr lang="el-GR" sz="2400" dirty="0" smtClean="0"/>
              <a:t>τους</a:t>
            </a:r>
            <a:r>
              <a:rPr lang="en-US" sz="2400" dirty="0" smtClean="0"/>
              <a:t>.</a:t>
            </a:r>
            <a:endParaRPr lang="el-GR" sz="2400" dirty="0"/>
          </a:p>
          <a:p>
            <a:endParaRPr lang="el-GR" sz="24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48</a:t>
            </a:fld>
            <a:endParaRPr lang="el-GR" dirty="0">
              <a:solidFill>
                <a:prstClr val="black"/>
              </a:solidFill>
            </a:endParaRPr>
          </a:p>
        </p:txBody>
      </p:sp>
    </p:spTree>
    <p:extLst>
      <p:ext uri="{BB962C8B-B14F-4D97-AF65-F5344CB8AC3E}">
        <p14:creationId xmlns:p14="http://schemas.microsoft.com/office/powerpoint/2010/main" val="29584612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Αρθρώσεις </a:t>
            </a:r>
            <a:r>
              <a:rPr lang="el-GR" dirty="0" smtClean="0"/>
              <a:t>αγκώνα </a:t>
            </a:r>
            <a:r>
              <a:rPr lang="el-GR" sz="3200" b="0" dirty="0" smtClean="0"/>
              <a:t>1/2</a:t>
            </a:r>
            <a:endParaRPr lang="el-GR" sz="3200" b="0" dirty="0"/>
          </a:p>
        </p:txBody>
      </p:sp>
      <p:sp>
        <p:nvSpPr>
          <p:cNvPr id="3" name="Θέση περιεχομένου 2"/>
          <p:cNvSpPr>
            <a:spLocks noGrp="1"/>
          </p:cNvSpPr>
          <p:nvPr>
            <p:ph idx="1"/>
          </p:nvPr>
        </p:nvSpPr>
        <p:spPr>
          <a:xfrm>
            <a:off x="457200" y="1196752"/>
            <a:ext cx="4165600" cy="5661248"/>
          </a:xfrm>
        </p:spPr>
        <p:txBody>
          <a:bodyPr>
            <a:normAutofit/>
          </a:bodyPr>
          <a:lstStyle/>
          <a:p>
            <a:r>
              <a:rPr lang="el-GR" sz="2300" dirty="0"/>
              <a:t>Η άρθρωση του αγκώνα περιλαμβάνει την βραχιονο-ωλένια και την βραχιονο-κερκιδική </a:t>
            </a:r>
            <a:r>
              <a:rPr lang="el-GR" sz="2300" dirty="0" smtClean="0"/>
              <a:t>άρθρωση.</a:t>
            </a:r>
            <a:endParaRPr lang="el-GR" sz="2300" dirty="0"/>
          </a:p>
          <a:p>
            <a:r>
              <a:rPr lang="el-GR" sz="2300" dirty="0"/>
              <a:t>Το μεγαλύτερο ποσοστό της δομικής σταθερότητας του αγκώνα οφείλεται στην βραχιονο-ωλένια </a:t>
            </a:r>
            <a:r>
              <a:rPr lang="el-GR" sz="2300" dirty="0" smtClean="0"/>
              <a:t>άρθρωση.</a:t>
            </a:r>
            <a:endParaRPr lang="el-GR" sz="2300" dirty="0"/>
          </a:p>
          <a:p>
            <a:r>
              <a:rPr lang="el-GR" sz="2300" dirty="0"/>
              <a:t>Η άρθρωση του αγκώνα ταξινομείται στις γίγγλυμες αρθρώσεις με μοναδικές κινήσεις την κάμψη και την </a:t>
            </a:r>
            <a:r>
              <a:rPr lang="el-GR" sz="2300" dirty="0" smtClean="0"/>
              <a:t>έκταση.</a:t>
            </a:r>
            <a:endParaRPr lang="el-GR" sz="23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a:t>
            </a:fld>
            <a:endParaRPr lang="el-GR" dirty="0">
              <a:solidFill>
                <a:prstClr val="black"/>
              </a:solidFill>
            </a:endParaRPr>
          </a:p>
        </p:txBody>
      </p:sp>
      <p:pic>
        <p:nvPicPr>
          <p:cNvPr id="2050" name="Picture 2" descr="https://farm6.staticflickr.com/5262/5862920486_7eb9945dd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2800" y="836712"/>
            <a:ext cx="4467225" cy="47625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7"/>
          <p:cNvSpPr/>
          <p:nvPr/>
        </p:nvSpPr>
        <p:spPr>
          <a:xfrm>
            <a:off x="5316320" y="5599212"/>
            <a:ext cx="3080184" cy="461665"/>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a:solidFill>
                  <a:prstClr val="black"/>
                </a:solidFill>
                <a:latin typeface="Calibri"/>
                <a:hlinkClick r:id="rId3"/>
              </a:rPr>
              <a:t>Joints of the elbow</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a:solidFill>
                  <a:prstClr val="black"/>
                </a:solidFill>
                <a:latin typeface="Calibri"/>
                <a:hlinkClick r:id="rId4" tooltip="Go to sportEX journals's photostream"/>
              </a:rPr>
              <a:t>sportEX </a:t>
            </a:r>
            <a:r>
              <a:rPr lang="en-US" sz="1200" dirty="0" smtClean="0">
                <a:solidFill>
                  <a:prstClr val="black"/>
                </a:solidFill>
                <a:latin typeface="Calibri"/>
                <a:hlinkClick r:id="rId4" tooltip="Go to sportEX journals's photostream"/>
              </a:rPr>
              <a:t>journals</a:t>
            </a:r>
            <a:r>
              <a:rPr lang="en-US" sz="1200" dirty="0" smtClean="0">
                <a:solidFill>
                  <a:prstClr val="black"/>
                </a:solidFill>
                <a:latin typeface="Calibri"/>
              </a:rPr>
              <a:t> </a:t>
            </a:r>
            <a:r>
              <a:rPr lang="el-GR" sz="1200" dirty="0" smtClean="0">
                <a:solidFill>
                  <a:prstClr val="black">
                    <a:lumMod val="75000"/>
                    <a:lumOff val="25000"/>
                  </a:prstClr>
                </a:solidFill>
                <a:latin typeface="Calibri"/>
              </a:rPr>
              <a:t>διαθέσιμο με άδεια </a:t>
            </a:r>
            <a:r>
              <a:rPr lang="en-US" sz="1200" dirty="0">
                <a:solidFill>
                  <a:prstClr val="black"/>
                </a:solidFill>
                <a:latin typeface="Calibri"/>
                <a:hlinkClick r:id="rId5"/>
              </a:rPr>
              <a:t>CC BY-ND </a:t>
            </a:r>
            <a:r>
              <a:rPr lang="en-US" sz="1200" dirty="0" smtClean="0">
                <a:solidFill>
                  <a:prstClr val="black"/>
                </a:solidFill>
                <a:latin typeface="Calibri"/>
                <a:hlinkClick r:id="rId5"/>
              </a:rPr>
              <a:t>2.0</a:t>
            </a:r>
            <a:endParaRPr lang="en-US" sz="1200" dirty="0">
              <a:solidFill>
                <a:prstClr val="black"/>
              </a:solidFill>
              <a:latin typeface="Calibri"/>
            </a:endParaRPr>
          </a:p>
        </p:txBody>
      </p:sp>
    </p:spTree>
    <p:extLst>
      <p:ext uri="{BB962C8B-B14F-4D97-AF65-F5344CB8AC3E}">
        <p14:creationId xmlns:p14="http://schemas.microsoft.com/office/powerpoint/2010/main" val="228703324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116632"/>
            <a:ext cx="8229600" cy="1080120"/>
          </a:xfrm>
        </p:spPr>
        <p:txBody>
          <a:bodyPr>
            <a:normAutofit fontScale="90000"/>
          </a:bodyPr>
          <a:lstStyle/>
          <a:p>
            <a:r>
              <a:rPr lang="el-GR" dirty="0"/>
              <a:t>Πρηνισμός/Υπτιασμός σε κλειστή κινητική αλυσίδα </a:t>
            </a:r>
            <a:r>
              <a:rPr lang="el-GR" sz="3600" b="0" dirty="0" smtClean="0"/>
              <a:t>2/4</a:t>
            </a:r>
            <a:endParaRPr lang="el-GR" dirty="0"/>
          </a:p>
        </p:txBody>
      </p:sp>
      <p:sp>
        <p:nvSpPr>
          <p:cNvPr id="3" name="Θέση περιεχομένου 2"/>
          <p:cNvSpPr>
            <a:spLocks noGrp="1"/>
          </p:cNvSpPr>
          <p:nvPr>
            <p:ph idx="1"/>
          </p:nvPr>
        </p:nvSpPr>
        <p:spPr>
          <a:xfrm>
            <a:off x="457200" y="1412776"/>
            <a:ext cx="8229600" cy="4896544"/>
          </a:xfrm>
        </p:spPr>
        <p:txBody>
          <a:bodyPr/>
          <a:lstStyle/>
          <a:p>
            <a:r>
              <a:rPr lang="el-GR" dirty="0"/>
              <a:t>Με την άκρα χείρα και την κερκίδα σταθεροποιημένη στο έδαφος, η έξω στροφή του βραχιονίου προκαλεί πρηνισμό του </a:t>
            </a:r>
            <a:r>
              <a:rPr lang="el-GR" dirty="0" smtClean="0"/>
              <a:t>αντιβραχίου.</a:t>
            </a:r>
            <a:endParaRPr lang="el-GR" dirty="0"/>
          </a:p>
          <a:p>
            <a:r>
              <a:rPr lang="el-GR" dirty="0"/>
              <a:t>Επειδή η κερκίδα σταθεροποιείται μεταξύ του βραχιονίου και του εδάφους, η </a:t>
            </a:r>
            <a:r>
              <a:rPr lang="el-GR" dirty="0" smtClean="0"/>
              <a:t>έξω </a:t>
            </a:r>
            <a:r>
              <a:rPr lang="el-GR" dirty="0"/>
              <a:t>στροφή του βραχιονίου μεταφέρεται στην ωλένη, άρα ο πρηνισμός γίνεται μέσω της κίνησης της ωλένης πάνω στην </a:t>
            </a:r>
            <a:r>
              <a:rPr lang="el-GR" dirty="0" smtClean="0"/>
              <a:t>κερκίδα.</a:t>
            </a:r>
            <a:endParaRPr lang="el-GR" dirty="0"/>
          </a:p>
          <a:p>
            <a:r>
              <a:rPr lang="el-GR" dirty="0"/>
              <a:t>Για να επανέρθει το αντιβράχιο σε πλήρη υπτιασμό, θα πρέπει να γίνει έσω στροφή του βραχιονίου και της </a:t>
            </a:r>
            <a:r>
              <a:rPr lang="el-GR" dirty="0" smtClean="0"/>
              <a:t>ωλένης.</a:t>
            </a:r>
            <a:endParaRPr lang="el-GR" dirty="0"/>
          </a:p>
          <a:p>
            <a:r>
              <a:rPr lang="el-GR" dirty="0"/>
              <a:t>Στην περίπτωση αυτή, ο πρηνισμός και ο υπτιασμός, ουσιαστικά, αποτελεί την έκφραση της ενεργητικής συστολής των έξω και έσω στροφέων της ΓΒ </a:t>
            </a:r>
            <a:r>
              <a:rPr lang="el-GR" dirty="0" smtClean="0"/>
              <a:t>άρθρωσης.</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49</a:t>
            </a:fld>
            <a:endParaRPr lang="el-GR" dirty="0">
              <a:solidFill>
                <a:prstClr val="black"/>
              </a:solidFill>
            </a:endParaRPr>
          </a:p>
        </p:txBody>
      </p:sp>
    </p:spTree>
    <p:extLst>
      <p:ext uri="{BB962C8B-B14F-4D97-AF65-F5344CB8AC3E}">
        <p14:creationId xmlns:p14="http://schemas.microsoft.com/office/powerpoint/2010/main" val="211089667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116632"/>
            <a:ext cx="8229600" cy="1080120"/>
          </a:xfrm>
        </p:spPr>
        <p:txBody>
          <a:bodyPr>
            <a:normAutofit fontScale="90000"/>
          </a:bodyPr>
          <a:lstStyle/>
          <a:p>
            <a:r>
              <a:rPr lang="el-GR" dirty="0"/>
              <a:t>Πρηνισμός/Υπτιασμός σε κλειστή κινητική αλυσίδα </a:t>
            </a:r>
            <a:r>
              <a:rPr lang="el-GR" sz="3600" b="0" dirty="0" smtClean="0"/>
              <a:t>3/4</a:t>
            </a:r>
            <a:endParaRPr lang="el-GR" dirty="0"/>
          </a:p>
        </p:txBody>
      </p:sp>
      <p:sp>
        <p:nvSpPr>
          <p:cNvPr id="3" name="Θέση περιεχομένου 2"/>
          <p:cNvSpPr>
            <a:spLocks noGrp="1"/>
          </p:cNvSpPr>
          <p:nvPr>
            <p:ph idx="1"/>
          </p:nvPr>
        </p:nvSpPr>
        <p:spPr>
          <a:xfrm>
            <a:off x="457200" y="1340768"/>
            <a:ext cx="5554960" cy="4896544"/>
          </a:xfrm>
        </p:spPr>
        <p:txBody>
          <a:bodyPr/>
          <a:lstStyle/>
          <a:p>
            <a:r>
              <a:rPr lang="el-GR" dirty="0"/>
              <a:t>Όπως φαίνεται, στην κλειστή κινητική αλυσίδα, υπάρχει ένα ζεύγος δύναμης που συμβάλλει στην εκτέλεση του πρηνισμού του </a:t>
            </a:r>
            <a:r>
              <a:rPr lang="el-GR" dirty="0" smtClean="0"/>
              <a:t>αντιβραχίου</a:t>
            </a:r>
            <a:r>
              <a:rPr lang="en-US" dirty="0" smtClean="0"/>
              <a:t>.</a:t>
            </a:r>
            <a:endParaRPr lang="el-GR" dirty="0"/>
          </a:p>
          <a:p>
            <a:r>
              <a:rPr lang="el-GR" dirty="0"/>
              <a:t>Ο υπακάνθιος μυς στρέφει προς τα έξω το βραχιόνιο σε σχέση με την σταθερή ωμοπλάτη, ενώ ο τετράγωνος πρηνιστής στρέφει την ωλένη γύρω από την σταθερή </a:t>
            </a:r>
            <a:r>
              <a:rPr lang="el-GR" dirty="0" smtClean="0"/>
              <a:t>κερκίδα</a:t>
            </a:r>
            <a:r>
              <a:rPr lang="en-US" dirty="0" smtClean="0"/>
              <a:t>.</a:t>
            </a:r>
            <a:endParaRPr lang="el-GR" dirty="0"/>
          </a:p>
          <a:p>
            <a:r>
              <a:rPr lang="el-GR" dirty="0"/>
              <a:t>Και οι δύο μύες δρουν στα δύο άκρα του άνω άκρου προκαλώντας πρηνισμό του </a:t>
            </a:r>
            <a:r>
              <a:rPr lang="el-GR" dirty="0" smtClean="0"/>
              <a:t>αντιβραχίου</a:t>
            </a:r>
            <a:r>
              <a:rPr lang="en-US" dirty="0" smtClean="0"/>
              <a:t>.</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50</a:t>
            </a:fld>
            <a:endParaRPr lang="el-GR" dirty="0">
              <a:solidFill>
                <a:prstClr val="black"/>
              </a:solidFill>
            </a:endParaRPr>
          </a:p>
        </p:txBody>
      </p:sp>
      <p:pic>
        <p:nvPicPr>
          <p:cNvPr id="5" name="Content Placeholder 7" descr="Pronation4.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8144" y="1430117"/>
            <a:ext cx="3086044" cy="4561466"/>
          </a:xfrm>
          <a:prstGeom prst="rect">
            <a:avLst/>
          </a:prstGeom>
          <a:ln>
            <a:solidFill>
              <a:schemeClr val="tx1"/>
            </a:solidFill>
          </a:ln>
        </p:spPr>
      </p:pic>
      <p:sp>
        <p:nvSpPr>
          <p:cNvPr id="6" name="Ορθογώνιο 5"/>
          <p:cNvSpPr/>
          <p:nvPr/>
        </p:nvSpPr>
        <p:spPr>
          <a:xfrm>
            <a:off x="5868144" y="6003011"/>
            <a:ext cx="2785710" cy="600164"/>
          </a:xfrm>
          <a:prstGeom prst="rect">
            <a:avLst/>
          </a:prstGeom>
        </p:spPr>
        <p:txBody>
          <a:bodyPr wrap="square">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100" dirty="0" smtClean="0">
                <a:solidFill>
                  <a:prstClr val="black"/>
                </a:solidFill>
                <a:latin typeface="Calibri"/>
              </a:rPr>
              <a:t>© Donald </a:t>
            </a:r>
            <a:r>
              <a:rPr lang="en-US" sz="1100" dirty="0">
                <a:solidFill>
                  <a:prstClr val="black"/>
                </a:solidFill>
                <a:latin typeface="Calibri"/>
              </a:rPr>
              <a:t>A. Neumann, “Kinesiology of the Musculoskeletal System: Foundations for Rehabilitation”, Mosby/Elsevier, 2010</a:t>
            </a:r>
            <a:endParaRPr lang="el-GR" sz="1100" dirty="0">
              <a:solidFill>
                <a:prstClr val="black"/>
              </a:solidFill>
              <a:latin typeface="Calibri"/>
            </a:endParaRPr>
          </a:p>
        </p:txBody>
      </p:sp>
    </p:spTree>
    <p:extLst>
      <p:ext uri="{BB962C8B-B14F-4D97-AF65-F5344CB8AC3E}">
        <p14:creationId xmlns:p14="http://schemas.microsoft.com/office/powerpoint/2010/main" val="312144816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116632"/>
            <a:ext cx="8229600" cy="1080120"/>
          </a:xfrm>
        </p:spPr>
        <p:txBody>
          <a:bodyPr>
            <a:normAutofit fontScale="90000"/>
          </a:bodyPr>
          <a:lstStyle/>
          <a:p>
            <a:r>
              <a:rPr lang="el-GR" dirty="0"/>
              <a:t>Πρηνισμός/Υπτιασμός σε κλειστή κινητική αλυσίδα </a:t>
            </a:r>
            <a:r>
              <a:rPr lang="el-GR" sz="3600" b="0" dirty="0" smtClean="0"/>
              <a:t>4/4</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51</a:t>
            </a:fld>
            <a:endParaRPr lang="el-GR" dirty="0">
              <a:solidFill>
                <a:prstClr val="black"/>
              </a:solidFill>
            </a:endParaRPr>
          </a:p>
        </p:txBody>
      </p:sp>
      <p:sp>
        <p:nvSpPr>
          <p:cNvPr id="6" name="Ορθογώνιο 5"/>
          <p:cNvSpPr/>
          <p:nvPr/>
        </p:nvSpPr>
        <p:spPr>
          <a:xfrm>
            <a:off x="2680641" y="6381750"/>
            <a:ext cx="4211409" cy="369332"/>
          </a:xfrm>
          <a:prstGeom prst="rect">
            <a:avLst/>
          </a:prstGeom>
        </p:spPr>
        <p:txBody>
          <a:bodyPr wrap="none">
            <a:spAutoFit/>
          </a:bodyPr>
          <a:lstStyle/>
          <a:p>
            <a:pPr fontAlgn="t"/>
            <a:r>
              <a:rPr lang="en-US" dirty="0">
                <a:solidFill>
                  <a:prstClr val="black"/>
                </a:solidFill>
                <a:hlinkClick r:id="rId6"/>
              </a:rPr>
              <a:t>Closed chain arthrokinematics of DRUJ</a:t>
            </a:r>
            <a:endParaRPr lang="en-US" dirty="0">
              <a:solidFill>
                <a:prstClr val="black"/>
              </a:solidFill>
            </a:endParaRPr>
          </a:p>
        </p:txBody>
      </p:sp>
      <p:pic>
        <p:nvPicPr>
          <p:cNvPr id="17410" name="Picture 2" descr="C:\Users\fkaram2\Desktop\Photo-Video-Film2-icon.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20601" y="6429899"/>
            <a:ext cx="360040" cy="360040"/>
          </a:xfrm>
          <a:prstGeom prst="rect">
            <a:avLst/>
          </a:prstGeom>
          <a:noFill/>
          <a:extLst>
            <a:ext uri="{909E8E84-426E-40DD-AFC4-6F175D3DCCD1}">
              <a14:hiddenFill xmlns:a14="http://schemas.microsoft.com/office/drawing/2010/main">
                <a:solidFill>
                  <a:srgbClr val="FFFFFF"/>
                </a:solidFill>
              </a14:hiddenFill>
            </a:ext>
          </a:extLst>
        </p:spPr>
      </p:pic>
    </p:spTree>
    <p:controls>
      <mc:AlternateContent xmlns:mc="http://schemas.openxmlformats.org/markup-compatibility/2006">
        <mc:Choice xmlns:v="urn:schemas-microsoft-com:vml" Requires="v">
          <p:control spid="27653" name="ShockwaveFlash1" r:id="rId2" imgW="6857143" imgH="5144218"/>
        </mc:Choice>
        <mc:Fallback>
          <p:control name="ShockwaveFlash1" r:id="rId2" imgW="6857143" imgH="5144218">
            <p:pic>
              <p:nvPicPr>
                <p:cNvPr id="0" name="ShockwaveFlash1"/>
                <p:cNvPicPr preferRelativeResize="0">
                  <a:picLocks noChangeArrowheads="1" noChangeShapeType="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1143000" y="1165225"/>
                  <a:ext cx="6858000" cy="5143500"/>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295987550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Αισθητική εννεύρωση αγκώνα</a:t>
            </a:r>
          </a:p>
        </p:txBody>
      </p:sp>
      <p:sp>
        <p:nvSpPr>
          <p:cNvPr id="3" name="Θέση περιεχομένου 2"/>
          <p:cNvSpPr>
            <a:spLocks noGrp="1"/>
          </p:cNvSpPr>
          <p:nvPr>
            <p:ph idx="1"/>
          </p:nvPr>
        </p:nvSpPr>
        <p:spPr/>
        <p:txBody>
          <a:bodyPr/>
          <a:lstStyle/>
          <a:p>
            <a:r>
              <a:rPr lang="el-GR" dirty="0"/>
              <a:t>Η ΒΩ και η ΒΚ άρθρωση και ο συνδετικός ιστός που τις περιβάλλει εννευρώνονται αισθητικά από Α₆ - Α₈ νευρικές </a:t>
            </a:r>
            <a:r>
              <a:rPr lang="el-GR" dirty="0" smtClean="0"/>
              <a:t>ρίζες.</a:t>
            </a:r>
            <a:endParaRPr lang="el-GR" dirty="0"/>
          </a:p>
          <a:p>
            <a:r>
              <a:rPr lang="el-GR" dirty="0"/>
              <a:t>Οι κεντρομόλες ίνες από αυτές τις ρίζες φέρονται προς τις αρθρώσεις, κυρίως, μέσω του μυοδερματικού, κερκιδικού, μέσου και ωλένιου </a:t>
            </a:r>
            <a:r>
              <a:rPr lang="el-GR" dirty="0" smtClean="0"/>
              <a:t>νεύρου. </a:t>
            </a:r>
            <a:endParaRPr lang="el-GR" dirty="0"/>
          </a:p>
          <a:p>
            <a:r>
              <a:rPr lang="el-GR" dirty="0"/>
              <a:t>Η εγγύς ΚΩ άρθρωση λαμβάνει την αισθητική εννεύρωσή της από τις ίνες του μέσου νεύρου που εισέρχονται στις Α₆ και Α₇ νευρικές </a:t>
            </a:r>
            <a:r>
              <a:rPr lang="el-GR" dirty="0" smtClean="0"/>
              <a:t>ρίζες.</a:t>
            </a:r>
            <a:endParaRPr lang="el-GR" dirty="0"/>
          </a:p>
          <a:p>
            <a:r>
              <a:rPr lang="el-GR" dirty="0"/>
              <a:t>Το μεγαλύτερο μέρος της εννεύρωσής της, η άπω ΚΩ άρθρωση λαμβάνει από τις ίνες του ωλένιου νεύρου που εισέρχονται στην Α₈ νευρική </a:t>
            </a:r>
            <a:r>
              <a:rPr lang="el-GR" dirty="0" smtClean="0"/>
              <a:t>ρίζα.</a:t>
            </a:r>
            <a:endParaRPr lang="el-GR" dirty="0"/>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52</a:t>
            </a:fld>
            <a:endParaRPr lang="el-GR" dirty="0">
              <a:solidFill>
                <a:prstClr val="black"/>
              </a:solidFill>
            </a:endParaRPr>
          </a:p>
        </p:txBody>
      </p:sp>
    </p:spTree>
    <p:extLst>
      <p:ext uri="{BB962C8B-B14F-4D97-AF65-F5344CB8AC3E}">
        <p14:creationId xmlns:p14="http://schemas.microsoft.com/office/powerpoint/2010/main" val="242660029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Λειτουργία των μυών του αγκώνα</a:t>
            </a:r>
          </a:p>
        </p:txBody>
      </p:sp>
      <p:sp>
        <p:nvSpPr>
          <p:cNvPr id="3" name="Θέση περιεχομένου 2"/>
          <p:cNvSpPr>
            <a:spLocks noGrp="1"/>
          </p:cNvSpPr>
          <p:nvPr>
            <p:ph idx="1"/>
          </p:nvPr>
        </p:nvSpPr>
        <p:spPr/>
        <p:txBody>
          <a:bodyPr/>
          <a:lstStyle/>
          <a:p>
            <a:r>
              <a:rPr lang="el-GR" dirty="0"/>
              <a:t>Οι μύες που προσφύονται στην ωλένη κάμπτουν και εκτείνουν τον αγκώνα, αλλά δεν έχουν την ικανότητα να στρέψουν το </a:t>
            </a:r>
            <a:r>
              <a:rPr lang="el-GR" dirty="0" smtClean="0"/>
              <a:t>αντιβράχιο.</a:t>
            </a:r>
            <a:endParaRPr lang="el-GR" dirty="0"/>
          </a:p>
          <a:p>
            <a:r>
              <a:rPr lang="el-GR" dirty="0"/>
              <a:t>Αντίθετα οι μύες που προσφύονται στην κερκίδα κάμπτουν και εκτείνουν τον αγκώνα και έχουν την ικανότητα να εκτελέσουν τον πρηνισμό και τον υπτιασμό του </a:t>
            </a:r>
            <a:r>
              <a:rPr lang="el-GR" dirty="0" smtClean="0"/>
              <a:t>αντιβραχίου.</a:t>
            </a:r>
            <a:endParaRPr lang="el-GR" dirty="0"/>
          </a:p>
          <a:p>
            <a:r>
              <a:rPr lang="el-GR" dirty="0"/>
              <a:t>Οι μύες που δρουν κυρίως στον καρπό διασχίζουν την άρθρωση του αγκώνα και έχουν την ικανότητα να κάμψουν και να τον </a:t>
            </a:r>
            <a:r>
              <a:rPr lang="el-GR" dirty="0" smtClean="0"/>
              <a:t>εκτείνουν.</a:t>
            </a:r>
            <a:endParaRPr lang="el-GR" dirty="0"/>
          </a:p>
          <a:p>
            <a:r>
              <a:rPr lang="el-GR" dirty="0"/>
              <a:t>Η ικανότητα αυτή των μυών του καρπού είναι πολύ </a:t>
            </a:r>
            <a:r>
              <a:rPr lang="el-GR" dirty="0" smtClean="0"/>
              <a:t>μικρή.</a:t>
            </a:r>
            <a:endParaRPr lang="el-GR" dirty="0"/>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53</a:t>
            </a:fld>
            <a:endParaRPr lang="el-GR" dirty="0">
              <a:solidFill>
                <a:prstClr val="black"/>
              </a:solidFill>
            </a:endParaRPr>
          </a:p>
        </p:txBody>
      </p:sp>
    </p:spTree>
    <p:extLst>
      <p:ext uri="{BB962C8B-B14F-4D97-AF65-F5344CB8AC3E}">
        <p14:creationId xmlns:p14="http://schemas.microsoft.com/office/powerpoint/2010/main" val="134358125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Εννεύρωση μυών</a:t>
            </a:r>
          </a:p>
        </p:txBody>
      </p:sp>
      <p:sp>
        <p:nvSpPr>
          <p:cNvPr id="4" name="Θέση αριθμού διαφάνειας 3"/>
          <p:cNvSpPr>
            <a:spLocks noGrp="1"/>
          </p:cNvSpPr>
          <p:nvPr>
            <p:ph type="sldNum" sz="quarter" idx="12"/>
          </p:nvPr>
        </p:nvSpPr>
        <p:spPr>
          <a:xfrm>
            <a:off x="6948264" y="6492875"/>
            <a:ext cx="2133600" cy="365125"/>
          </a:xfrm>
        </p:spPr>
        <p:txBody>
          <a:bodyPr/>
          <a:lstStyle/>
          <a:p>
            <a:pPr>
              <a:defRPr/>
            </a:pPr>
            <a:fld id="{7E55E3B3-0445-4CFC-BED8-763D4409E61F}" type="slidenum">
              <a:rPr lang="el-GR" smtClean="0">
                <a:solidFill>
                  <a:prstClr val="black"/>
                </a:solidFill>
              </a:rPr>
              <a:pPr>
                <a:defRPr/>
              </a:pPr>
              <a:t>54</a:t>
            </a:fld>
            <a:endParaRPr lang="el-GR" dirty="0">
              <a:solidFill>
                <a:prstClr val="black"/>
              </a:solidFill>
            </a:endParaRPr>
          </a:p>
        </p:txBody>
      </p:sp>
      <p:graphicFrame>
        <p:nvGraphicFramePr>
          <p:cNvPr id="5" name="Content Placeholder 3"/>
          <p:cNvGraphicFramePr>
            <a:graphicFrameLocks noGrp="1"/>
          </p:cNvGraphicFramePr>
          <p:nvPr>
            <p:ph idx="1"/>
            <p:extLst>
              <p:ext uri="{D42A27DB-BD31-4B8C-83A1-F6EECF244321}">
                <p14:modId xmlns:p14="http://schemas.microsoft.com/office/powerpoint/2010/main" val="1808473228"/>
              </p:ext>
            </p:extLst>
          </p:nvPr>
        </p:nvGraphicFramePr>
        <p:xfrm>
          <a:off x="467544" y="955651"/>
          <a:ext cx="8229600" cy="5562600"/>
        </p:xfrm>
        <a:graphic>
          <a:graphicData uri="http://schemas.openxmlformats.org/drawingml/2006/table">
            <a:tbl>
              <a:tblPr firstRow="1" bandRow="1">
                <a:tableStyleId>{5940675A-B579-460E-94D1-54222C63F5DA}</a:tableStyleId>
              </a:tblPr>
              <a:tblGrid>
                <a:gridCol w="4114800"/>
                <a:gridCol w="4114800"/>
              </a:tblGrid>
              <a:tr h="370840">
                <a:tc>
                  <a:txBody>
                    <a:bodyPr/>
                    <a:lstStyle/>
                    <a:p>
                      <a:r>
                        <a:rPr lang="el-GR" b="1" dirty="0" smtClean="0"/>
                        <a:t>Μύες</a:t>
                      </a:r>
                      <a:endParaRPr lang="el-GR" b="1" dirty="0"/>
                    </a:p>
                  </a:txBody>
                  <a:tcPr/>
                </a:tc>
                <a:tc>
                  <a:txBody>
                    <a:bodyPr/>
                    <a:lstStyle/>
                    <a:p>
                      <a:r>
                        <a:rPr lang="el-GR" b="1" dirty="0" smtClean="0"/>
                        <a:t>Εννεύρωση</a:t>
                      </a:r>
                      <a:endParaRPr lang="el-GR" b="1" dirty="0"/>
                    </a:p>
                  </a:txBody>
                  <a:tcPr/>
                </a:tc>
              </a:tr>
              <a:tr h="370840">
                <a:tc>
                  <a:txBody>
                    <a:bodyPr/>
                    <a:lstStyle/>
                    <a:p>
                      <a:r>
                        <a:rPr lang="el-GR" b="1" dirty="0" smtClean="0"/>
                        <a:t>Καμπτήρες του αγκώνα</a:t>
                      </a:r>
                      <a:endParaRPr lang="el-GR" b="1" dirty="0"/>
                    </a:p>
                  </a:txBody>
                  <a:tcPr/>
                </a:tc>
                <a:tc>
                  <a:txBody>
                    <a:bodyPr/>
                    <a:lstStyle/>
                    <a:p>
                      <a:endParaRPr lang="el-GR" dirty="0"/>
                    </a:p>
                  </a:txBody>
                  <a:tcPr/>
                </a:tc>
              </a:tr>
              <a:tr h="370840">
                <a:tc>
                  <a:txBody>
                    <a:bodyPr/>
                    <a:lstStyle/>
                    <a:p>
                      <a:r>
                        <a:rPr lang="el-GR" dirty="0" smtClean="0"/>
                        <a:t>Πρόσθιος βραχιόνιος</a:t>
                      </a:r>
                      <a:endParaRPr lang="el-GR" dirty="0"/>
                    </a:p>
                  </a:txBody>
                  <a:tcPr/>
                </a:tc>
                <a:tc>
                  <a:txBody>
                    <a:bodyPr/>
                    <a:lstStyle/>
                    <a:p>
                      <a:r>
                        <a:rPr lang="el-GR" dirty="0" smtClean="0"/>
                        <a:t>Μυοδερματικό νεύρο (Α₅, Α₆)</a:t>
                      </a:r>
                      <a:endParaRPr lang="el-GR" dirty="0"/>
                    </a:p>
                  </a:txBody>
                  <a:tcPr/>
                </a:tc>
              </a:tr>
              <a:tr h="370840">
                <a:tc>
                  <a:txBody>
                    <a:bodyPr/>
                    <a:lstStyle/>
                    <a:p>
                      <a:r>
                        <a:rPr lang="el-GR" dirty="0" smtClean="0"/>
                        <a:t>Δικέφαλος βραχιόνιος</a:t>
                      </a:r>
                      <a:endParaRPr lang="el-GR" dirty="0"/>
                    </a:p>
                  </a:txBody>
                  <a:tcPr/>
                </a:tc>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el-GR" dirty="0" smtClean="0"/>
                        <a:t>Μυοδερματικό νεύρο (Α₅, Α₆)</a:t>
                      </a:r>
                    </a:p>
                  </a:txBody>
                  <a:tcPr/>
                </a:tc>
              </a:tr>
              <a:tr h="370840">
                <a:tc>
                  <a:txBody>
                    <a:bodyPr/>
                    <a:lstStyle/>
                    <a:p>
                      <a:r>
                        <a:rPr lang="el-GR" dirty="0" smtClean="0"/>
                        <a:t>Βραχιονοκερκιδικός</a:t>
                      </a:r>
                      <a:endParaRPr lang="el-GR" dirty="0"/>
                    </a:p>
                  </a:txBody>
                  <a:tcPr/>
                </a:tc>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el-GR" dirty="0" smtClean="0"/>
                        <a:t>Κερκιδικό νεύρο (Α₅, Α₆)</a:t>
                      </a:r>
                    </a:p>
                  </a:txBody>
                  <a:tcPr/>
                </a:tc>
              </a:tr>
              <a:tr h="370840">
                <a:tc>
                  <a:txBody>
                    <a:bodyPr/>
                    <a:lstStyle/>
                    <a:p>
                      <a:r>
                        <a:rPr lang="el-GR" dirty="0" smtClean="0"/>
                        <a:t>Στρογγύλος πρηνιστής</a:t>
                      </a:r>
                      <a:endParaRPr lang="el-GR" dirty="0"/>
                    </a:p>
                  </a:txBody>
                  <a:tcPr/>
                </a:tc>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el-GR" dirty="0" smtClean="0"/>
                        <a:t>Μέσο νεύρο (Α₆, Α₇)</a:t>
                      </a:r>
                    </a:p>
                  </a:txBody>
                  <a:tcPr/>
                </a:tc>
              </a:tr>
              <a:tr h="370840">
                <a:tc>
                  <a:txBody>
                    <a:bodyPr/>
                    <a:lstStyle/>
                    <a:p>
                      <a:r>
                        <a:rPr lang="el-GR" b="1" dirty="0" smtClean="0"/>
                        <a:t>Εκτείνοντες του αγκώνα</a:t>
                      </a:r>
                      <a:endParaRPr lang="el-GR" b="1" dirty="0"/>
                    </a:p>
                  </a:txBody>
                  <a:tcPr/>
                </a:tc>
                <a:tc>
                  <a:txBody>
                    <a:bodyPr/>
                    <a:lstStyle/>
                    <a:p>
                      <a:pPr marL="0" marR="0" indent="0" defTabSz="914400" eaLnBrk="1" fontAlgn="auto" latinLnBrk="0" hangingPunct="1">
                        <a:lnSpc>
                          <a:spcPct val="100000"/>
                        </a:lnSpc>
                        <a:spcBef>
                          <a:spcPts val="0"/>
                        </a:spcBef>
                        <a:spcAft>
                          <a:spcPts val="0"/>
                        </a:spcAft>
                        <a:buClrTx/>
                        <a:buSzTx/>
                        <a:buFontTx/>
                        <a:buNone/>
                        <a:tabLst/>
                        <a:defRPr/>
                      </a:pPr>
                      <a:endParaRPr lang="el-GR" dirty="0" smtClean="0"/>
                    </a:p>
                  </a:txBody>
                  <a:tcPr/>
                </a:tc>
              </a:tr>
              <a:tr h="370840">
                <a:tc>
                  <a:txBody>
                    <a:bodyPr/>
                    <a:lstStyle/>
                    <a:p>
                      <a:r>
                        <a:rPr lang="el-GR" dirty="0" smtClean="0"/>
                        <a:t>Τρικέφαλος βραχιόνιος</a:t>
                      </a:r>
                      <a:endParaRPr lang="el-GR" dirty="0"/>
                    </a:p>
                  </a:txBody>
                  <a:tcPr/>
                </a:tc>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el-GR" dirty="0" smtClean="0"/>
                        <a:t>Κερκιδικό νεύρο (Α₇, Α₈)</a:t>
                      </a:r>
                    </a:p>
                  </a:txBody>
                  <a:tcPr/>
                </a:tc>
              </a:tr>
              <a:tr h="370840">
                <a:tc>
                  <a:txBody>
                    <a:bodyPr/>
                    <a:lstStyle/>
                    <a:p>
                      <a:r>
                        <a:rPr lang="el-GR" dirty="0" smtClean="0"/>
                        <a:t>Αγκωνιαίος </a:t>
                      </a:r>
                      <a:endParaRPr lang="el-GR" dirty="0"/>
                    </a:p>
                  </a:txBody>
                  <a:tcPr/>
                </a:tc>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el-GR" dirty="0" smtClean="0"/>
                        <a:t>Κερκιδικό νεύρο (Α₇, Α₈)</a:t>
                      </a:r>
                    </a:p>
                  </a:txBody>
                  <a:tcPr/>
                </a:tc>
              </a:tr>
              <a:tr h="370840">
                <a:tc>
                  <a:txBody>
                    <a:bodyPr/>
                    <a:lstStyle/>
                    <a:p>
                      <a:r>
                        <a:rPr lang="el-GR" b="1" dirty="0" smtClean="0"/>
                        <a:t>Πρηνιστές του αντιβραχίου</a:t>
                      </a:r>
                      <a:endParaRPr lang="el-GR" b="1" dirty="0"/>
                    </a:p>
                  </a:txBody>
                  <a:tcPr/>
                </a:tc>
                <a:tc>
                  <a:txBody>
                    <a:bodyPr/>
                    <a:lstStyle/>
                    <a:p>
                      <a:pPr marL="0" marR="0" indent="0" defTabSz="914400" eaLnBrk="1" fontAlgn="auto" latinLnBrk="0" hangingPunct="1">
                        <a:lnSpc>
                          <a:spcPct val="100000"/>
                        </a:lnSpc>
                        <a:spcBef>
                          <a:spcPts val="0"/>
                        </a:spcBef>
                        <a:spcAft>
                          <a:spcPts val="0"/>
                        </a:spcAft>
                        <a:buClrTx/>
                        <a:buSzTx/>
                        <a:buFontTx/>
                        <a:buNone/>
                        <a:tabLst/>
                        <a:defRPr/>
                      </a:pPr>
                      <a:endParaRPr lang="el-GR" dirty="0" smtClean="0"/>
                    </a:p>
                  </a:txBody>
                  <a:tcPr/>
                </a:tc>
              </a:tr>
              <a:tr h="370840">
                <a:tc>
                  <a:txBody>
                    <a:bodyPr/>
                    <a:lstStyle/>
                    <a:p>
                      <a:r>
                        <a:rPr lang="el-GR" dirty="0" smtClean="0"/>
                        <a:t>Τετράγωνος πρηνιστής</a:t>
                      </a:r>
                      <a:endParaRPr lang="el-GR" dirty="0"/>
                    </a:p>
                  </a:txBody>
                  <a:tcPr/>
                </a:tc>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el-GR" dirty="0" smtClean="0"/>
                        <a:t>Μέσο νεύρο (Α₈, Θ₁)</a:t>
                      </a:r>
                    </a:p>
                  </a:txBody>
                  <a:tcPr/>
                </a:tc>
              </a:tr>
              <a:tr h="370840">
                <a:tc>
                  <a:txBody>
                    <a:bodyPr/>
                    <a:lstStyle/>
                    <a:p>
                      <a:r>
                        <a:rPr lang="el-GR" dirty="0" smtClean="0"/>
                        <a:t>Στρογγύλος πρηνιστής</a:t>
                      </a:r>
                      <a:endParaRPr lang="el-GR" dirty="0"/>
                    </a:p>
                  </a:txBody>
                  <a:tcPr/>
                </a:tc>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el-GR" dirty="0" smtClean="0"/>
                        <a:t>Μέσο νεύρο (Α₆, Α₇)</a:t>
                      </a:r>
                    </a:p>
                  </a:txBody>
                  <a:tcPr/>
                </a:tc>
              </a:tr>
              <a:tr h="370840">
                <a:tc>
                  <a:txBody>
                    <a:bodyPr/>
                    <a:lstStyle/>
                    <a:p>
                      <a:r>
                        <a:rPr lang="el-GR" b="1" dirty="0" smtClean="0"/>
                        <a:t>Υπτιαστές</a:t>
                      </a:r>
                      <a:r>
                        <a:rPr lang="el-GR" b="1" baseline="0" dirty="0" smtClean="0"/>
                        <a:t> του αντιβραχίου</a:t>
                      </a:r>
                      <a:endParaRPr lang="el-GR" b="1" dirty="0"/>
                    </a:p>
                  </a:txBody>
                  <a:tcPr/>
                </a:tc>
                <a:tc>
                  <a:txBody>
                    <a:bodyPr/>
                    <a:lstStyle/>
                    <a:p>
                      <a:pPr marL="0" marR="0" indent="0" defTabSz="914400" eaLnBrk="1" fontAlgn="auto" latinLnBrk="0" hangingPunct="1">
                        <a:lnSpc>
                          <a:spcPct val="100000"/>
                        </a:lnSpc>
                        <a:spcBef>
                          <a:spcPts val="0"/>
                        </a:spcBef>
                        <a:spcAft>
                          <a:spcPts val="0"/>
                        </a:spcAft>
                        <a:buClrTx/>
                        <a:buSzTx/>
                        <a:buFontTx/>
                        <a:buNone/>
                        <a:tabLst/>
                        <a:defRPr/>
                      </a:pPr>
                      <a:endParaRPr lang="el-GR" dirty="0" smtClean="0"/>
                    </a:p>
                  </a:txBody>
                  <a:tcPr/>
                </a:tc>
              </a:tr>
              <a:tr h="370840">
                <a:tc>
                  <a:txBody>
                    <a:bodyPr/>
                    <a:lstStyle/>
                    <a:p>
                      <a:r>
                        <a:rPr lang="el-GR" dirty="0" smtClean="0"/>
                        <a:t>Δικέφαλος βραχιόνιος</a:t>
                      </a:r>
                    </a:p>
                  </a:txBody>
                  <a:tcPr/>
                </a:tc>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el-GR" dirty="0" smtClean="0"/>
                        <a:t>Μυοδερματικό νεύρο (Α₅, Α₆)</a:t>
                      </a:r>
                    </a:p>
                  </a:txBody>
                  <a:tcPr/>
                </a:tc>
              </a:tr>
              <a:tr h="370840">
                <a:tc>
                  <a:txBody>
                    <a:bodyPr/>
                    <a:lstStyle/>
                    <a:p>
                      <a:r>
                        <a:rPr lang="el-GR" dirty="0" smtClean="0"/>
                        <a:t>Υπτιαστής</a:t>
                      </a:r>
                    </a:p>
                  </a:txBody>
                  <a:tcPr/>
                </a:tc>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el-GR" dirty="0" smtClean="0"/>
                        <a:t>Κερκιδικό νεύρο (Α₆)</a:t>
                      </a:r>
                    </a:p>
                  </a:txBody>
                  <a:tcPr/>
                </a:tc>
              </a:tr>
            </a:tbl>
          </a:graphicData>
        </a:graphic>
      </p:graphicFrame>
    </p:spTree>
    <p:extLst>
      <p:ext uri="{BB962C8B-B14F-4D97-AF65-F5344CB8AC3E}">
        <p14:creationId xmlns:p14="http://schemas.microsoft.com/office/powerpoint/2010/main" val="316701169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Μύες του αγκώνα</a:t>
            </a:r>
          </a:p>
        </p:txBody>
      </p:sp>
      <p:sp>
        <p:nvSpPr>
          <p:cNvPr id="3" name="Θέση περιεχομένου 2"/>
          <p:cNvSpPr>
            <a:spLocks noGrp="1"/>
          </p:cNvSpPr>
          <p:nvPr>
            <p:ph idx="1"/>
          </p:nvPr>
        </p:nvSpPr>
        <p:spPr/>
        <p:txBody>
          <a:bodyPr>
            <a:normAutofit/>
          </a:bodyPr>
          <a:lstStyle/>
          <a:p>
            <a:r>
              <a:rPr lang="el-GR" sz="2400" dirty="0" smtClean="0"/>
              <a:t>Ο κάθε καμπτήρας μυς του αγκώνα παράγει δύναμη που εφαρμόζεται μπροστά από τον μετωπιαίο άξονα στροφής του αγκώνα.</a:t>
            </a:r>
          </a:p>
          <a:p>
            <a:r>
              <a:rPr lang="el-GR" sz="2400" dirty="0" smtClean="0"/>
              <a:t>Ενώ, ο κάθε εκτείνοντας μυς του αγκώνα παράγει δύναμη που εφαρμόζεται πίσω από την μετωπιαίο άξονα κίνησης του αγκώνα.</a:t>
            </a: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55</a:t>
            </a:fld>
            <a:endParaRPr lang="el-GR" dirty="0">
              <a:solidFill>
                <a:prstClr val="black"/>
              </a:solidFill>
            </a:endParaRPr>
          </a:p>
        </p:txBody>
      </p:sp>
    </p:spTree>
    <p:extLst>
      <p:ext uri="{BB962C8B-B14F-4D97-AF65-F5344CB8AC3E}">
        <p14:creationId xmlns:p14="http://schemas.microsoft.com/office/powerpoint/2010/main" val="3074947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Καμπτήρες </a:t>
            </a:r>
            <a:r>
              <a:rPr lang="el-GR" dirty="0" smtClean="0"/>
              <a:t>αγκώνα</a:t>
            </a:r>
            <a:r>
              <a:rPr lang="en-US" dirty="0" smtClean="0"/>
              <a:t> </a:t>
            </a:r>
            <a:r>
              <a:rPr lang="en-US" sz="3200" b="0" dirty="0" smtClean="0"/>
              <a:t>1/6</a:t>
            </a:r>
            <a:endParaRPr lang="el-GR" sz="3200" b="0" dirty="0"/>
          </a:p>
        </p:txBody>
      </p:sp>
      <p:sp>
        <p:nvSpPr>
          <p:cNvPr id="3" name="Θέση περιεχομένου 2"/>
          <p:cNvSpPr>
            <a:spLocks noGrp="1"/>
          </p:cNvSpPr>
          <p:nvPr>
            <p:ph idx="1"/>
          </p:nvPr>
        </p:nvSpPr>
        <p:spPr>
          <a:xfrm>
            <a:off x="457200" y="1196752"/>
            <a:ext cx="4402832" cy="5040560"/>
          </a:xfrm>
        </p:spPr>
        <p:txBody>
          <a:bodyPr/>
          <a:lstStyle/>
          <a:p>
            <a:pPr marL="0" indent="0">
              <a:buNone/>
            </a:pPr>
            <a:r>
              <a:rPr lang="el-GR" b="1" dirty="0"/>
              <a:t>Δικέφαλος </a:t>
            </a:r>
            <a:r>
              <a:rPr lang="el-GR" b="1" dirty="0" smtClean="0"/>
              <a:t>βραχιόνιος</a:t>
            </a:r>
            <a:r>
              <a:rPr lang="en-US" b="1" dirty="0" smtClean="0"/>
              <a:t>.</a:t>
            </a:r>
            <a:endParaRPr lang="el-GR" b="1" dirty="0"/>
          </a:p>
          <a:p>
            <a:r>
              <a:rPr lang="el-GR" dirty="0"/>
              <a:t>Το μέγιστο ηλεκτρομυογραφικό του σήμα παρουσιάζεται όταν ταυτόχρονα κάμπτει και υπτιάζει το αντιβράχιο, π.χ., φέρνουμε το </a:t>
            </a:r>
            <a:r>
              <a:rPr lang="el-GR" dirty="0" smtClean="0"/>
              <a:t>ποτήρι </a:t>
            </a:r>
            <a:r>
              <a:rPr lang="el-GR" dirty="0"/>
              <a:t>στο </a:t>
            </a:r>
            <a:r>
              <a:rPr lang="el-GR" dirty="0" smtClean="0"/>
              <a:t>στόμα</a:t>
            </a:r>
            <a:r>
              <a:rPr lang="en-US" dirty="0" smtClean="0"/>
              <a:t>.</a:t>
            </a:r>
            <a:endParaRPr lang="el-GR" dirty="0"/>
          </a:p>
          <a:p>
            <a:r>
              <a:rPr lang="el-GR" dirty="0"/>
              <a:t>Σχετικά μικρό σήμα δίνει όταν η κάμψη εκτελείται από θέση </a:t>
            </a:r>
            <a:r>
              <a:rPr lang="el-GR" dirty="0" smtClean="0"/>
              <a:t>πρηνισμού</a:t>
            </a:r>
            <a:r>
              <a:rPr lang="en-US" dirty="0" smtClean="0"/>
              <a:t>.</a:t>
            </a:r>
            <a:endParaRPr lang="el-GR" dirty="0"/>
          </a:p>
          <a:p>
            <a:pPr>
              <a:buNone/>
            </a:pP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56</a:t>
            </a:fld>
            <a:endParaRPr lang="el-GR" dirty="0">
              <a:solidFill>
                <a:prstClr val="black"/>
              </a:solidFill>
            </a:endParaRPr>
          </a:p>
        </p:txBody>
      </p:sp>
      <p:pic>
        <p:nvPicPr>
          <p:cNvPr id="18434" name="Picture 2" descr="File:Biceps Muscle CNX.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860032" y="1340767"/>
            <a:ext cx="4230672" cy="445831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6"/>
          <p:cNvSpPr/>
          <p:nvPr/>
        </p:nvSpPr>
        <p:spPr>
          <a:xfrm>
            <a:off x="5859244" y="5868860"/>
            <a:ext cx="2592288" cy="461665"/>
          </a:xfrm>
          <a:prstGeom prst="rect">
            <a:avLst/>
          </a:prstGeom>
        </p:spPr>
        <p:txBody>
          <a:bodyPr wrap="square">
            <a:spAutoFit/>
          </a:bodyPr>
          <a:lstStyle/>
          <a:p>
            <a:pPr algn="ctr"/>
            <a:r>
              <a:rPr lang="en-US" sz="1200" dirty="0" smtClean="0">
                <a:solidFill>
                  <a:prstClr val="black">
                    <a:lumMod val="65000"/>
                    <a:lumOff val="35000"/>
                  </a:prstClr>
                </a:solidFill>
                <a:latin typeface="Calibri"/>
              </a:rPr>
              <a:t>“</a:t>
            </a:r>
            <a:r>
              <a:rPr lang="en-US" sz="1200" dirty="0">
                <a:solidFill>
                  <a:prstClr val="black"/>
                </a:solidFill>
                <a:latin typeface="Calibri"/>
                <a:hlinkClick r:id="rId4"/>
              </a:rPr>
              <a:t>Biceps Muscle CNX</a:t>
            </a:r>
            <a:r>
              <a:rPr lang="en-US" sz="1200" dirty="0" smtClean="0">
                <a:solidFill>
                  <a:prstClr val="black">
                    <a:lumMod val="65000"/>
                    <a:lumOff val="35000"/>
                  </a:prstClr>
                </a:solidFill>
                <a:latin typeface="Calibri"/>
              </a:rPr>
              <a:t>”,  </a:t>
            </a:r>
            <a:r>
              <a:rPr lang="el-GR" sz="1200" dirty="0" smtClean="0">
                <a:solidFill>
                  <a:prstClr val="black">
                    <a:lumMod val="65000"/>
                    <a:lumOff val="35000"/>
                  </a:prstClr>
                </a:solidFill>
                <a:latin typeface="Calibri"/>
              </a:rPr>
              <a:t>από </a:t>
            </a:r>
            <a:r>
              <a:rPr lang="en-US" sz="1200" dirty="0" smtClean="0">
                <a:solidFill>
                  <a:prstClr val="black">
                    <a:lumMod val="65000"/>
                    <a:lumOff val="35000"/>
                  </a:prstClr>
                </a:solidFill>
                <a:latin typeface="Calibri"/>
                <a:hlinkClick r:id="rId5"/>
              </a:rPr>
              <a:t>CFCF</a:t>
            </a:r>
            <a:r>
              <a:rPr lang="el-GR" sz="1200" dirty="0" smtClean="0">
                <a:solidFill>
                  <a:prstClr val="black">
                    <a:lumMod val="65000"/>
                    <a:lumOff val="35000"/>
                  </a:prstClr>
                </a:solidFill>
                <a:latin typeface="Calibri"/>
              </a:rPr>
              <a:t> διαθέσιμο με άδεια </a:t>
            </a:r>
            <a:r>
              <a:rPr lang="en-US" sz="1200" dirty="0">
                <a:solidFill>
                  <a:prstClr val="black">
                    <a:lumMod val="65000"/>
                    <a:lumOff val="35000"/>
                  </a:prstClr>
                </a:solidFill>
                <a:latin typeface="Calibri"/>
                <a:hlinkClick r:id="rId6"/>
              </a:rPr>
              <a:t>CC BY-SA 3.0</a:t>
            </a:r>
            <a:endParaRPr lang="en-US" sz="1200" dirty="0">
              <a:solidFill>
                <a:prstClr val="black">
                  <a:lumMod val="65000"/>
                  <a:lumOff val="35000"/>
                </a:prstClr>
              </a:solidFill>
              <a:latin typeface="Calibri"/>
            </a:endParaRPr>
          </a:p>
        </p:txBody>
      </p:sp>
    </p:spTree>
    <p:extLst>
      <p:ext uri="{BB962C8B-B14F-4D97-AF65-F5344CB8AC3E}">
        <p14:creationId xmlns:p14="http://schemas.microsoft.com/office/powerpoint/2010/main" val="394292478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Καμπτήρες αγκώνα</a:t>
            </a:r>
            <a:r>
              <a:rPr lang="en-US" dirty="0"/>
              <a:t> </a:t>
            </a:r>
            <a:r>
              <a:rPr lang="en-US" sz="3200" b="0" dirty="0" smtClean="0"/>
              <a:t>2/6</a:t>
            </a:r>
            <a:endParaRPr lang="el-GR" dirty="0"/>
          </a:p>
        </p:txBody>
      </p:sp>
      <p:sp>
        <p:nvSpPr>
          <p:cNvPr id="3" name="Θέση περιεχομένου 2"/>
          <p:cNvSpPr>
            <a:spLocks noGrp="1"/>
          </p:cNvSpPr>
          <p:nvPr>
            <p:ph idx="1"/>
          </p:nvPr>
        </p:nvSpPr>
        <p:spPr>
          <a:xfrm>
            <a:off x="-1" y="1003292"/>
            <a:ext cx="5652121" cy="5854708"/>
          </a:xfrm>
        </p:spPr>
        <p:txBody>
          <a:bodyPr>
            <a:normAutofit/>
          </a:bodyPr>
          <a:lstStyle/>
          <a:p>
            <a:pPr marL="0" indent="0">
              <a:spcBef>
                <a:spcPts val="600"/>
              </a:spcBef>
              <a:buNone/>
            </a:pPr>
            <a:r>
              <a:rPr lang="el-GR" b="1" dirty="0"/>
              <a:t>Πρόσθιος βραχιόνιος:</a:t>
            </a:r>
          </a:p>
          <a:p>
            <a:pPr>
              <a:spcBef>
                <a:spcPts val="600"/>
              </a:spcBef>
            </a:pPr>
            <a:r>
              <a:rPr lang="el-GR" dirty="0"/>
              <a:t>Κείται κάτω από τον δικέφαλο:</a:t>
            </a:r>
          </a:p>
          <a:p>
            <a:pPr lvl="1">
              <a:spcBef>
                <a:spcPts val="600"/>
              </a:spcBef>
            </a:pPr>
            <a:r>
              <a:rPr lang="el-GR" dirty="0"/>
              <a:t>Έκφυση: πρόσθια επιφάνεια </a:t>
            </a:r>
            <a:r>
              <a:rPr lang="el-GR" dirty="0" smtClean="0"/>
              <a:t>βραχιονίου</a:t>
            </a:r>
            <a:r>
              <a:rPr lang="en-US" dirty="0" smtClean="0"/>
              <a:t>.</a:t>
            </a:r>
            <a:endParaRPr lang="el-GR" dirty="0"/>
          </a:p>
          <a:p>
            <a:pPr lvl="1">
              <a:spcBef>
                <a:spcPts val="600"/>
              </a:spcBef>
            </a:pPr>
            <a:r>
              <a:rPr lang="el-GR" dirty="0"/>
              <a:t>Κατάφυση: κορωνοειδής απόφυση και φύμα της </a:t>
            </a:r>
            <a:r>
              <a:rPr lang="el-GR" dirty="0" smtClean="0"/>
              <a:t>ωλένης</a:t>
            </a:r>
            <a:r>
              <a:rPr lang="en-US" dirty="0" smtClean="0"/>
              <a:t>.</a:t>
            </a:r>
            <a:endParaRPr lang="el-GR" dirty="0"/>
          </a:p>
          <a:p>
            <a:pPr lvl="1">
              <a:spcBef>
                <a:spcPts val="600"/>
              </a:spcBef>
            </a:pPr>
            <a:r>
              <a:rPr lang="el-GR" dirty="0"/>
              <a:t>Εννεύρωση: μυοδερματικό με μικρή συμβολή από το </a:t>
            </a:r>
            <a:r>
              <a:rPr lang="el-GR" dirty="0" smtClean="0"/>
              <a:t>κερκιδικό</a:t>
            </a:r>
            <a:r>
              <a:rPr lang="en-US" dirty="0" smtClean="0"/>
              <a:t>.</a:t>
            </a:r>
            <a:endParaRPr lang="el-GR" dirty="0"/>
          </a:p>
          <a:p>
            <a:pPr lvl="1">
              <a:spcBef>
                <a:spcPts val="600"/>
              </a:spcBef>
            </a:pPr>
            <a:r>
              <a:rPr lang="el-GR" dirty="0"/>
              <a:t>Η μοναδική του ενέργεια είναι να κάμπτει τον </a:t>
            </a:r>
            <a:r>
              <a:rPr lang="el-GR" dirty="0" smtClean="0"/>
              <a:t>αγκώνα</a:t>
            </a:r>
            <a:r>
              <a:rPr lang="en-US" dirty="0" smtClean="0"/>
              <a:t>.</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57</a:t>
            </a:fld>
            <a:endParaRPr lang="el-GR" dirty="0">
              <a:solidFill>
                <a:prstClr val="black"/>
              </a:solidFill>
            </a:endParaRPr>
          </a:p>
        </p:txBody>
      </p:sp>
      <p:grpSp>
        <p:nvGrpSpPr>
          <p:cNvPr id="7" name="Ομάδα 6"/>
          <p:cNvGrpSpPr/>
          <p:nvPr/>
        </p:nvGrpSpPr>
        <p:grpSpPr>
          <a:xfrm>
            <a:off x="5577349" y="980728"/>
            <a:ext cx="3566651" cy="3744416"/>
            <a:chOff x="4083112" y="1964602"/>
            <a:chExt cx="4127487" cy="4145537"/>
          </a:xfrm>
        </p:grpSpPr>
        <p:pic>
          <p:nvPicPr>
            <p:cNvPr id="19458" name="Picture 2" descr="File:Biceps Muscle CNX.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083112" y="1964602"/>
              <a:ext cx="4127487" cy="4145537"/>
            </a:xfrm>
            <a:prstGeom prst="rect">
              <a:avLst/>
            </a:prstGeom>
            <a:noFill/>
            <a:extLst>
              <a:ext uri="{909E8E84-426E-40DD-AFC4-6F175D3DCCD1}">
                <a14:hiddenFill xmlns:a14="http://schemas.microsoft.com/office/drawing/2010/main">
                  <a:solidFill>
                    <a:srgbClr val="FFFFFF"/>
                  </a:solidFill>
                </a14:hiddenFill>
              </a:ext>
            </a:extLst>
          </p:spPr>
        </p:pic>
        <p:sp>
          <p:nvSpPr>
            <p:cNvPr id="6" name="Ορθογώνιο 5"/>
            <p:cNvSpPr/>
            <p:nvPr/>
          </p:nvSpPr>
          <p:spPr>
            <a:xfrm>
              <a:off x="4083112" y="1964602"/>
              <a:ext cx="848928" cy="1896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grpSp>
      <p:sp>
        <p:nvSpPr>
          <p:cNvPr id="5" name="Ορθογώνιο 4"/>
          <p:cNvSpPr/>
          <p:nvPr/>
        </p:nvSpPr>
        <p:spPr>
          <a:xfrm>
            <a:off x="0" y="4797152"/>
            <a:ext cx="8640960" cy="2031325"/>
          </a:xfrm>
          <a:prstGeom prst="rect">
            <a:avLst/>
          </a:prstGeom>
        </p:spPr>
        <p:txBody>
          <a:bodyPr wrap="square">
            <a:spAutoFit/>
          </a:bodyPr>
          <a:lstStyle/>
          <a:p>
            <a:pPr marL="742950" lvl="1" indent="-285750" fontAlgn="auto">
              <a:lnSpc>
                <a:spcPct val="110000"/>
              </a:lnSpc>
              <a:spcBef>
                <a:spcPts val="600"/>
              </a:spcBef>
              <a:spcAft>
                <a:spcPts val="0"/>
              </a:spcAft>
              <a:buFont typeface="Courier New" panose="02070309020205020404" pitchFamily="49" charset="0"/>
              <a:buChar char="o"/>
            </a:pPr>
            <a:r>
              <a:rPr lang="el-GR" sz="2200" dirty="0">
                <a:solidFill>
                  <a:prstClr val="black"/>
                </a:solidFill>
                <a:latin typeface="Calibri"/>
              </a:rPr>
              <a:t>Είναι ο μεγαλύτερος μυς που διασχίζει την άρθρωση του αγκώνα, με εγκάρσια διατομή 7 cm² (η μακρά κεφαλή του δικεφάλου έχει εγκάρσια διατομή 2.5 cm²)</a:t>
            </a:r>
            <a:r>
              <a:rPr lang="en-US" sz="2200" dirty="0">
                <a:solidFill>
                  <a:prstClr val="black"/>
                </a:solidFill>
                <a:latin typeface="Calibri"/>
              </a:rPr>
              <a:t>.</a:t>
            </a:r>
            <a:endParaRPr lang="el-GR" sz="2200" dirty="0">
              <a:solidFill>
                <a:prstClr val="black"/>
              </a:solidFill>
              <a:latin typeface="Calibri"/>
            </a:endParaRPr>
          </a:p>
          <a:p>
            <a:pPr marL="742950" lvl="1" indent="-285750" fontAlgn="auto">
              <a:lnSpc>
                <a:spcPct val="110000"/>
              </a:lnSpc>
              <a:spcBef>
                <a:spcPts val="600"/>
              </a:spcBef>
              <a:spcAft>
                <a:spcPts val="0"/>
              </a:spcAft>
              <a:buFont typeface="Courier New" panose="02070309020205020404" pitchFamily="49" charset="0"/>
              <a:buChar char="o"/>
            </a:pPr>
            <a:r>
              <a:rPr lang="el-GR" sz="2200" dirty="0">
                <a:solidFill>
                  <a:prstClr val="black"/>
                </a:solidFill>
                <a:latin typeface="Calibri"/>
              </a:rPr>
              <a:t>Λόγω της μεγάλης εγκάρσιας διατομής του, είναι αναμενόμενο να παράγει μεγάλες ροπές</a:t>
            </a:r>
            <a:r>
              <a:rPr lang="en-US" sz="2200" dirty="0">
                <a:solidFill>
                  <a:prstClr val="black"/>
                </a:solidFill>
                <a:latin typeface="Calibri"/>
              </a:rPr>
              <a:t>.</a:t>
            </a:r>
            <a:endParaRPr lang="el-GR" sz="2200" dirty="0">
              <a:solidFill>
                <a:prstClr val="black"/>
              </a:solidFill>
              <a:latin typeface="Calibri"/>
            </a:endParaRPr>
          </a:p>
        </p:txBody>
      </p:sp>
      <p:sp>
        <p:nvSpPr>
          <p:cNvPr id="9" name="Rectangle 6"/>
          <p:cNvSpPr/>
          <p:nvPr/>
        </p:nvSpPr>
        <p:spPr>
          <a:xfrm>
            <a:off x="6783383" y="4263479"/>
            <a:ext cx="2469137" cy="461665"/>
          </a:xfrm>
          <a:prstGeom prst="rect">
            <a:avLst/>
          </a:prstGeom>
        </p:spPr>
        <p:txBody>
          <a:bodyPr wrap="square">
            <a:spAutoFit/>
          </a:bodyPr>
          <a:lstStyle/>
          <a:p>
            <a:pPr algn="ctr"/>
            <a:r>
              <a:rPr lang="en-US" sz="1200" dirty="0" smtClean="0">
                <a:solidFill>
                  <a:prstClr val="black">
                    <a:lumMod val="65000"/>
                    <a:lumOff val="35000"/>
                  </a:prstClr>
                </a:solidFill>
                <a:latin typeface="Calibri"/>
              </a:rPr>
              <a:t>“</a:t>
            </a:r>
            <a:r>
              <a:rPr lang="en-US" sz="1200" dirty="0">
                <a:solidFill>
                  <a:prstClr val="black"/>
                </a:solidFill>
                <a:latin typeface="Calibri"/>
                <a:hlinkClick r:id="rId4"/>
              </a:rPr>
              <a:t>Biceps Muscle CNX</a:t>
            </a:r>
            <a:r>
              <a:rPr lang="en-US" sz="1200" dirty="0" smtClean="0">
                <a:solidFill>
                  <a:prstClr val="black">
                    <a:lumMod val="65000"/>
                    <a:lumOff val="35000"/>
                  </a:prstClr>
                </a:solidFill>
                <a:latin typeface="Calibri"/>
              </a:rPr>
              <a:t>”,  </a:t>
            </a:r>
            <a:r>
              <a:rPr lang="el-GR" sz="1200" dirty="0" smtClean="0">
                <a:solidFill>
                  <a:prstClr val="black">
                    <a:lumMod val="65000"/>
                    <a:lumOff val="35000"/>
                  </a:prstClr>
                </a:solidFill>
                <a:latin typeface="Calibri"/>
              </a:rPr>
              <a:t>από </a:t>
            </a:r>
            <a:r>
              <a:rPr lang="en-US" sz="1200" dirty="0" smtClean="0">
                <a:solidFill>
                  <a:prstClr val="black">
                    <a:lumMod val="65000"/>
                    <a:lumOff val="35000"/>
                  </a:prstClr>
                </a:solidFill>
                <a:latin typeface="Calibri"/>
                <a:hlinkClick r:id="rId5"/>
              </a:rPr>
              <a:t>CFCF</a:t>
            </a:r>
            <a:r>
              <a:rPr lang="el-GR" sz="1200" dirty="0" smtClean="0">
                <a:solidFill>
                  <a:prstClr val="black">
                    <a:lumMod val="65000"/>
                    <a:lumOff val="35000"/>
                  </a:prstClr>
                </a:solidFill>
                <a:latin typeface="Calibri"/>
              </a:rPr>
              <a:t> διαθέσιμο με άδεια </a:t>
            </a:r>
            <a:r>
              <a:rPr lang="en-US" sz="1200" dirty="0">
                <a:solidFill>
                  <a:prstClr val="black">
                    <a:lumMod val="65000"/>
                    <a:lumOff val="35000"/>
                  </a:prstClr>
                </a:solidFill>
                <a:latin typeface="Calibri"/>
                <a:hlinkClick r:id="rId6"/>
              </a:rPr>
              <a:t>CC BY-SA 3.0</a:t>
            </a:r>
            <a:endParaRPr lang="en-US" sz="1200" dirty="0">
              <a:solidFill>
                <a:prstClr val="black">
                  <a:lumMod val="65000"/>
                  <a:lumOff val="35000"/>
                </a:prstClr>
              </a:solidFill>
              <a:latin typeface="Calibri"/>
            </a:endParaRPr>
          </a:p>
        </p:txBody>
      </p:sp>
    </p:spTree>
    <p:extLst>
      <p:ext uri="{BB962C8B-B14F-4D97-AF65-F5344CB8AC3E}">
        <p14:creationId xmlns:p14="http://schemas.microsoft.com/office/powerpoint/2010/main" val="216007901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Καμπτήρες αγκώνα</a:t>
            </a:r>
            <a:r>
              <a:rPr lang="en-US" dirty="0"/>
              <a:t> </a:t>
            </a:r>
            <a:r>
              <a:rPr lang="en-US" sz="3200" b="0" dirty="0" smtClean="0"/>
              <a:t>3/6</a:t>
            </a:r>
            <a:endParaRPr lang="el-GR" dirty="0"/>
          </a:p>
        </p:txBody>
      </p:sp>
      <p:sp>
        <p:nvSpPr>
          <p:cNvPr id="3" name="Θέση περιεχομένου 2"/>
          <p:cNvSpPr>
            <a:spLocks noGrp="1"/>
          </p:cNvSpPr>
          <p:nvPr>
            <p:ph idx="1"/>
          </p:nvPr>
        </p:nvSpPr>
        <p:spPr/>
        <p:txBody>
          <a:bodyPr/>
          <a:lstStyle/>
          <a:p>
            <a:r>
              <a:rPr lang="el-GR" dirty="0"/>
              <a:t>Εκτός από την μεγάλη εγκάρσια διατομή, ο πρόσθιος βραχιόνιος έχει τον μεγαλύτερο όγκο απ’ όλους τους υπόλοιποι καμπτήρες (59.3 cm³: 33.4 cm³ της μακράς κεφαλής δικεφάλου, 30.8 cm³ της βραχείας κεφαλής, 21.9 cm³ του βραχιονοκερκιδικού, 18.7 cm³ του στρογγύλου πρηνιστή</a:t>
            </a:r>
            <a:r>
              <a:rPr lang="el-GR" dirty="0" smtClean="0"/>
              <a:t>)</a:t>
            </a:r>
            <a:r>
              <a:rPr lang="en-US" dirty="0" smtClean="0"/>
              <a:t>.</a:t>
            </a:r>
            <a:endParaRPr lang="el-GR" dirty="0"/>
          </a:p>
          <a:p>
            <a:r>
              <a:rPr lang="el-GR" dirty="0"/>
              <a:t>Λόγω του μεγάλου όγκου του, ο μυς έχει την δυνατότητα να παράγει μεγάλο </a:t>
            </a:r>
            <a:r>
              <a:rPr lang="el-GR" dirty="0" smtClean="0"/>
              <a:t>έργο</a:t>
            </a:r>
            <a:r>
              <a:rPr lang="en-US" dirty="0" smtClean="0"/>
              <a:t>.</a:t>
            </a:r>
            <a:endParaRPr lang="el-GR" dirty="0"/>
          </a:p>
          <a:p>
            <a:r>
              <a:rPr lang="el-GR" dirty="0"/>
              <a:t>Για τον λόγο αυτόν, ο μυς συνήθως αναφέρεται σαν το ‘άλογο’ των καμπτήρων του </a:t>
            </a:r>
            <a:r>
              <a:rPr lang="el-GR" dirty="0" smtClean="0"/>
              <a:t>αγκώνα</a:t>
            </a:r>
            <a:r>
              <a:rPr lang="en-US" dirty="0" smtClean="0"/>
              <a:t>.</a:t>
            </a:r>
            <a:endParaRPr lang="el-GR" dirty="0"/>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58</a:t>
            </a:fld>
            <a:endParaRPr lang="el-GR" dirty="0">
              <a:solidFill>
                <a:prstClr val="black"/>
              </a:solidFill>
            </a:endParaRPr>
          </a:p>
        </p:txBody>
      </p:sp>
    </p:spTree>
    <p:extLst>
      <p:ext uri="{BB962C8B-B14F-4D97-AF65-F5344CB8AC3E}">
        <p14:creationId xmlns:p14="http://schemas.microsoft.com/office/powerpoint/2010/main" val="13961486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Αρθρώσεις αγκώνα </a:t>
            </a:r>
            <a:r>
              <a:rPr lang="el-GR" sz="3200" b="0" dirty="0" smtClean="0"/>
              <a:t>2/2</a:t>
            </a:r>
            <a:endParaRPr lang="el-GR" dirty="0"/>
          </a:p>
        </p:txBody>
      </p:sp>
      <p:sp>
        <p:nvSpPr>
          <p:cNvPr id="3" name="Θέση περιεχομένου 2"/>
          <p:cNvSpPr>
            <a:spLocks noGrp="1"/>
          </p:cNvSpPr>
          <p:nvPr>
            <p:ph idx="1"/>
          </p:nvPr>
        </p:nvSpPr>
        <p:spPr/>
        <p:txBody>
          <a:bodyPr>
            <a:normAutofit/>
          </a:bodyPr>
          <a:lstStyle/>
          <a:p>
            <a:r>
              <a:rPr lang="el-GR" sz="2400" dirty="0"/>
              <a:t>Όμως, αυτή η ταξινόμηση δεν ανταποκρίνεται στην κίνηση της βραχιονο-ωλένιας </a:t>
            </a:r>
            <a:r>
              <a:rPr lang="el-GR" sz="2400" dirty="0" smtClean="0"/>
              <a:t>άρθρωσης.</a:t>
            </a:r>
            <a:endParaRPr lang="el-GR" sz="2400" dirty="0"/>
          </a:p>
          <a:p>
            <a:r>
              <a:rPr lang="el-GR" sz="2400" dirty="0"/>
              <a:t>Η ωλένη στρέφεται ελαφρώς γύρω από τον επιμήκη άξονά της και κατά την κάμψη – έκταση  κάνει πλάγιες </a:t>
            </a:r>
            <a:r>
              <a:rPr lang="el-GR" sz="2400" dirty="0" smtClean="0"/>
              <a:t>κινήσεις.</a:t>
            </a:r>
            <a:endParaRPr lang="el-GR" sz="2400" dirty="0"/>
          </a:p>
          <a:p>
            <a:r>
              <a:rPr lang="el-GR" sz="2400" dirty="0"/>
              <a:t>Ο MacConaill την ΒΩ άρθρωση ταξινομεί στις </a:t>
            </a:r>
            <a:r>
              <a:rPr lang="el-GR" sz="2400" dirty="0" smtClean="0"/>
              <a:t>τροποποιημένες </a:t>
            </a:r>
            <a:r>
              <a:rPr lang="el-GR" sz="2400" dirty="0"/>
              <a:t>εφιπποειδείς, και την ΒΚ σε </a:t>
            </a:r>
            <a:r>
              <a:rPr lang="el-GR" sz="2400" dirty="0" smtClean="0"/>
              <a:t>ωοειδείς.</a:t>
            </a:r>
            <a:endParaRPr lang="el-GR" sz="2400" dirty="0"/>
          </a:p>
          <a:p>
            <a:endParaRPr lang="el-GR" sz="24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a:t>
            </a:fld>
            <a:endParaRPr lang="el-GR" dirty="0">
              <a:solidFill>
                <a:prstClr val="black"/>
              </a:solidFill>
            </a:endParaRPr>
          </a:p>
        </p:txBody>
      </p:sp>
    </p:spTree>
    <p:extLst>
      <p:ext uri="{BB962C8B-B14F-4D97-AF65-F5344CB8AC3E}">
        <p14:creationId xmlns:p14="http://schemas.microsoft.com/office/powerpoint/2010/main" val="348927881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Καμπτήρες αγκώνα</a:t>
            </a:r>
            <a:r>
              <a:rPr lang="en-US" dirty="0"/>
              <a:t> </a:t>
            </a:r>
            <a:r>
              <a:rPr lang="el-GR" sz="3200" b="0" dirty="0" smtClean="0"/>
              <a:t>4</a:t>
            </a:r>
            <a:r>
              <a:rPr lang="en-US" sz="3200" b="0" dirty="0" smtClean="0"/>
              <a:t>/6</a:t>
            </a:r>
            <a:endParaRPr lang="el-GR" dirty="0"/>
          </a:p>
        </p:txBody>
      </p:sp>
      <p:sp>
        <p:nvSpPr>
          <p:cNvPr id="3" name="Θέση περιεχομένου 2"/>
          <p:cNvSpPr>
            <a:spLocks noGrp="1"/>
          </p:cNvSpPr>
          <p:nvPr>
            <p:ph idx="1"/>
          </p:nvPr>
        </p:nvSpPr>
        <p:spPr>
          <a:xfrm>
            <a:off x="179512" y="1046891"/>
            <a:ext cx="8496944" cy="5811109"/>
          </a:xfrm>
        </p:spPr>
        <p:txBody>
          <a:bodyPr>
            <a:normAutofit/>
          </a:bodyPr>
          <a:lstStyle/>
          <a:p>
            <a:pPr marL="0" indent="0">
              <a:buNone/>
            </a:pPr>
            <a:r>
              <a:rPr lang="el-GR" b="1" dirty="0"/>
              <a:t>Βραχιονοκερκιδικός:</a:t>
            </a:r>
          </a:p>
          <a:p>
            <a:r>
              <a:rPr lang="el-GR" dirty="0"/>
              <a:t>Έκφυση:άνω 2/3 της υπερκονδύλιας ακρολοφίας του </a:t>
            </a:r>
            <a:r>
              <a:rPr lang="el-GR" dirty="0" smtClean="0"/>
              <a:t>βραχιονίου.</a:t>
            </a:r>
            <a:endParaRPr lang="el-GR" dirty="0"/>
          </a:p>
          <a:p>
            <a:r>
              <a:rPr lang="el-GR" dirty="0"/>
              <a:t>Κατάφυση: κοντά στην στυλοειδή απόφυση </a:t>
            </a:r>
            <a:r>
              <a:rPr lang="el-GR" dirty="0" smtClean="0"/>
              <a:t>της κερκίδας.</a:t>
            </a:r>
            <a:endParaRPr lang="el-GR" dirty="0"/>
          </a:p>
          <a:p>
            <a:r>
              <a:rPr lang="el-GR" dirty="0"/>
              <a:t>Εννεύρωση: </a:t>
            </a:r>
            <a:r>
              <a:rPr lang="el-GR" dirty="0" smtClean="0"/>
              <a:t>κερκιδικό.</a:t>
            </a:r>
            <a:endParaRPr lang="el-GR" dirty="0"/>
          </a:p>
          <a:p>
            <a:r>
              <a:rPr lang="el-GR" dirty="0"/>
              <a:t>Ενέργεια: </a:t>
            </a:r>
          </a:p>
          <a:p>
            <a:pPr lvl="1"/>
            <a:r>
              <a:rPr lang="el-GR" dirty="0"/>
              <a:t>Η μέγιστη συστολή </a:t>
            </a:r>
            <a:r>
              <a:rPr lang="el-GR" dirty="0" smtClean="0"/>
              <a:t>του </a:t>
            </a:r>
            <a:r>
              <a:rPr lang="el-GR" dirty="0"/>
              <a:t>φέρνει τον αγκώνα σε πλήρη κάμψη και στροφή του αντιβραχίου στην μέση </a:t>
            </a:r>
            <a:r>
              <a:rPr lang="el-GR" dirty="0" smtClean="0"/>
              <a:t>θέση.</a:t>
            </a:r>
            <a:endParaRPr lang="el-GR" dirty="0"/>
          </a:p>
          <a:p>
            <a:pPr lvl="1"/>
            <a:r>
              <a:rPr lang="el-GR" dirty="0"/>
              <a:t>Οι EMG μελέτες δείχνουν ότι ο μυς είναι βασικός καμπτήρας του αγκώνα, ιδιαίτερα σε μεγάλες ταχύτητες και μεγάλες </a:t>
            </a:r>
            <a:r>
              <a:rPr lang="el-GR" dirty="0" smtClean="0"/>
              <a:t>αντιστάσεις. </a:t>
            </a:r>
            <a:endParaRPr lang="el-GR" dirty="0"/>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59</a:t>
            </a:fld>
            <a:endParaRPr lang="el-GR" dirty="0">
              <a:solidFill>
                <a:prstClr val="black"/>
              </a:solidFill>
            </a:endParaRPr>
          </a:p>
        </p:txBody>
      </p:sp>
    </p:spTree>
    <p:extLst>
      <p:ext uri="{BB962C8B-B14F-4D97-AF65-F5344CB8AC3E}">
        <p14:creationId xmlns:p14="http://schemas.microsoft.com/office/powerpoint/2010/main" val="131221946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Καμπτήρες αγκώνα</a:t>
            </a:r>
            <a:r>
              <a:rPr lang="en-US" dirty="0"/>
              <a:t> </a:t>
            </a:r>
            <a:r>
              <a:rPr lang="el-GR" sz="3200" b="0" dirty="0" smtClean="0"/>
              <a:t>5</a:t>
            </a:r>
            <a:r>
              <a:rPr lang="en-US" sz="3200" b="0" dirty="0" smtClean="0"/>
              <a:t>/6</a:t>
            </a:r>
            <a:endParaRPr lang="el-GR" dirty="0"/>
          </a:p>
        </p:txBody>
      </p:sp>
      <p:sp>
        <p:nvSpPr>
          <p:cNvPr id="3" name="Θέση περιεχομένου 2"/>
          <p:cNvSpPr>
            <a:spLocks noGrp="1"/>
          </p:cNvSpPr>
          <p:nvPr>
            <p:ph idx="1"/>
          </p:nvPr>
        </p:nvSpPr>
        <p:spPr>
          <a:xfrm>
            <a:off x="457200" y="1196752"/>
            <a:ext cx="3898776" cy="5472608"/>
          </a:xfrm>
        </p:spPr>
        <p:txBody>
          <a:bodyPr>
            <a:normAutofit lnSpcReduction="10000"/>
          </a:bodyPr>
          <a:lstStyle/>
          <a:p>
            <a:r>
              <a:rPr lang="el-GR" dirty="0"/>
              <a:t>Ο βραχιονοκερκιδικός μπορεί να έχει μικρή εγκάρσια διατομή (1.5 cm²), αλλά έχει τον μεγαλύτερο μοχλοβραχίονα απ’ όλους τους καμπτήρες του αγκώνα (5.19 cm</a:t>
            </a:r>
            <a:r>
              <a:rPr lang="el-GR" dirty="0" smtClean="0"/>
              <a:t>)</a:t>
            </a:r>
            <a:r>
              <a:rPr lang="en-US" dirty="0" smtClean="0"/>
              <a:t>.</a:t>
            </a:r>
            <a:endParaRPr lang="el-GR" dirty="0"/>
          </a:p>
          <a:p>
            <a:r>
              <a:rPr lang="el-GR" dirty="0"/>
              <a:t>Ο μυς μπορεί εύκολα να ψηλαφηθεί:</a:t>
            </a:r>
          </a:p>
          <a:p>
            <a:pPr lvl="1"/>
            <a:r>
              <a:rPr lang="el-GR" dirty="0"/>
              <a:t>Βάζοντας αντίσταση στην κάμψη με τον αγκώνα σε 90ο κάμψης και με το αντιβράχιο σε μέση θέση </a:t>
            </a:r>
            <a:r>
              <a:rPr lang="el-GR" dirty="0" smtClean="0"/>
              <a:t>στροφής</a:t>
            </a:r>
            <a:r>
              <a:rPr lang="en-US" dirty="0" smtClean="0"/>
              <a:t>.</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60</a:t>
            </a:fld>
            <a:endParaRPr lang="el-GR" dirty="0">
              <a:solidFill>
                <a:prstClr val="black"/>
              </a:solidFill>
            </a:endParaRPr>
          </a:p>
        </p:txBody>
      </p:sp>
      <p:pic>
        <p:nvPicPr>
          <p:cNvPr id="20482" name="Picture 2" descr="https://nervesurgery.wustl.edu/NerveImages/Examination%20and%20Management/Brachioradialis---IMG_239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992" y="1196752"/>
            <a:ext cx="4536504" cy="302433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Ορθογώνιο 5"/>
          <p:cNvSpPr/>
          <p:nvPr/>
        </p:nvSpPr>
        <p:spPr>
          <a:xfrm>
            <a:off x="4482244" y="4365104"/>
            <a:ext cx="4572000" cy="276999"/>
          </a:xfrm>
          <a:prstGeom prst="rect">
            <a:avLst/>
          </a:prstGeom>
        </p:spPr>
        <p:txBody>
          <a:bodyPr>
            <a:spAutoFit/>
          </a:bodyPr>
          <a:lstStyle/>
          <a:p>
            <a:pPr algn="ctr"/>
            <a:r>
              <a:rPr lang="en-US" sz="1200" dirty="0" smtClean="0">
                <a:solidFill>
                  <a:prstClr val="black"/>
                </a:solidFill>
                <a:latin typeface="Calibri"/>
                <a:hlinkClick r:id="rId4"/>
              </a:rPr>
              <a:t>nervesurgery.wustl.edu</a:t>
            </a:r>
            <a:endParaRPr lang="el-GR" sz="1200" dirty="0">
              <a:solidFill>
                <a:prstClr val="black"/>
              </a:solidFill>
              <a:latin typeface="Calibri"/>
            </a:endParaRPr>
          </a:p>
        </p:txBody>
      </p:sp>
    </p:spTree>
    <p:extLst>
      <p:ext uri="{BB962C8B-B14F-4D97-AF65-F5344CB8AC3E}">
        <p14:creationId xmlns:p14="http://schemas.microsoft.com/office/powerpoint/2010/main" val="81304319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Καμπτήρες αγκώνα</a:t>
            </a:r>
            <a:r>
              <a:rPr lang="en-US" dirty="0"/>
              <a:t> </a:t>
            </a:r>
            <a:r>
              <a:rPr lang="en-US" sz="3200" b="0" dirty="0" smtClean="0"/>
              <a:t>6/6</a:t>
            </a:r>
            <a:endParaRPr lang="el-GR" dirty="0"/>
          </a:p>
        </p:txBody>
      </p:sp>
      <p:sp>
        <p:nvSpPr>
          <p:cNvPr id="3" name="Θέση περιεχομένου 2"/>
          <p:cNvSpPr>
            <a:spLocks noGrp="1"/>
          </p:cNvSpPr>
          <p:nvPr>
            <p:ph idx="1"/>
          </p:nvPr>
        </p:nvSpPr>
        <p:spPr>
          <a:xfrm>
            <a:off x="179511" y="928490"/>
            <a:ext cx="6041969" cy="5929510"/>
          </a:xfrm>
        </p:spPr>
        <p:txBody>
          <a:bodyPr>
            <a:normAutofit lnSpcReduction="10000"/>
          </a:bodyPr>
          <a:lstStyle/>
          <a:p>
            <a:pPr marL="0" indent="0">
              <a:buNone/>
            </a:pPr>
            <a:r>
              <a:rPr lang="el-GR" b="1" dirty="0"/>
              <a:t>Στρογγύλος πρηνιστής:</a:t>
            </a:r>
          </a:p>
          <a:p>
            <a:r>
              <a:rPr lang="el-GR" dirty="0"/>
              <a:t>Έκφυση:</a:t>
            </a:r>
          </a:p>
          <a:p>
            <a:pPr lvl="1"/>
            <a:r>
              <a:rPr lang="el-GR" dirty="0"/>
              <a:t>Βραχιόνια κεφαλή: παρατροχίλια </a:t>
            </a:r>
            <a:r>
              <a:rPr lang="el-GR" dirty="0" smtClean="0"/>
              <a:t>απόφυση</a:t>
            </a:r>
            <a:r>
              <a:rPr lang="en-US" dirty="0" smtClean="0"/>
              <a:t>.</a:t>
            </a:r>
            <a:endParaRPr lang="el-GR" dirty="0"/>
          </a:p>
          <a:p>
            <a:pPr lvl="1"/>
            <a:r>
              <a:rPr lang="el-GR" dirty="0"/>
              <a:t>Ωλένια κεφαλή: έσω του φύματος της ωλένης όπου καταφύεται ο πρόσθιος </a:t>
            </a:r>
            <a:r>
              <a:rPr lang="el-GR" dirty="0" smtClean="0"/>
              <a:t>βραχιόνιος</a:t>
            </a:r>
            <a:r>
              <a:rPr lang="en-US" dirty="0" smtClean="0"/>
              <a:t>.</a:t>
            </a:r>
            <a:endParaRPr lang="el-GR" dirty="0"/>
          </a:p>
          <a:p>
            <a:r>
              <a:rPr lang="el-GR" dirty="0"/>
              <a:t>Κατάφυση: μέσο της πρόσθιο-έξω επιφάνειας της </a:t>
            </a:r>
            <a:r>
              <a:rPr lang="el-GR" dirty="0" smtClean="0"/>
              <a:t>κερκίδας</a:t>
            </a:r>
            <a:r>
              <a:rPr lang="en-US" dirty="0" smtClean="0"/>
              <a:t>.</a:t>
            </a:r>
            <a:endParaRPr lang="el-GR" dirty="0"/>
          </a:p>
          <a:p>
            <a:r>
              <a:rPr lang="el-GR" dirty="0"/>
              <a:t>Εννεύρωση: μέσο </a:t>
            </a:r>
            <a:r>
              <a:rPr lang="el-GR" dirty="0" smtClean="0"/>
              <a:t>νεύρο</a:t>
            </a:r>
            <a:r>
              <a:rPr lang="en-US" dirty="0" smtClean="0"/>
              <a:t>.</a:t>
            </a:r>
            <a:endParaRPr lang="el-GR" dirty="0"/>
          </a:p>
          <a:p>
            <a:r>
              <a:rPr lang="el-GR" dirty="0"/>
              <a:t>Ενέργεια: κάμπτει και στρέφει το αντιβράχιο προς τον </a:t>
            </a:r>
            <a:r>
              <a:rPr lang="el-GR" dirty="0" smtClean="0"/>
              <a:t>πρηνισμό</a:t>
            </a:r>
            <a:r>
              <a:rPr lang="en-US" dirty="0" smtClean="0"/>
              <a:t>.</a:t>
            </a:r>
            <a:endParaRPr lang="el-GR" dirty="0"/>
          </a:p>
          <a:p>
            <a:r>
              <a:rPr lang="el-GR" dirty="0"/>
              <a:t>Έχει περίπου τον ίδιο μοχλοβραχίονα με τον πρόσθιο βραχιόνιο (2.01 cm), αλλά το 50% της εγκάρσιας διατομής του (3.4 cm²</a:t>
            </a:r>
            <a:r>
              <a:rPr lang="el-GR" dirty="0" smtClean="0"/>
              <a:t>)</a:t>
            </a:r>
            <a:r>
              <a:rPr lang="en-US" dirty="0" smtClean="0"/>
              <a:t>.</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61</a:t>
            </a:fld>
            <a:endParaRPr lang="el-GR" dirty="0">
              <a:solidFill>
                <a:prstClr val="black"/>
              </a:solidFill>
            </a:endParaRPr>
          </a:p>
        </p:txBody>
      </p:sp>
      <p:grpSp>
        <p:nvGrpSpPr>
          <p:cNvPr id="13" name="Ομάδα 12"/>
          <p:cNvGrpSpPr/>
          <p:nvPr/>
        </p:nvGrpSpPr>
        <p:grpSpPr>
          <a:xfrm>
            <a:off x="6300193" y="1412776"/>
            <a:ext cx="2554238" cy="4821638"/>
            <a:chOff x="6300193" y="1412776"/>
            <a:chExt cx="2554238" cy="4821638"/>
          </a:xfrm>
        </p:grpSpPr>
        <p:pic>
          <p:nvPicPr>
            <p:cNvPr id="21506" name="Picture 2" descr="https://sarassage.files.wordpress.com/2012/05/pronato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193" y="1412776"/>
              <a:ext cx="2554238" cy="4821638"/>
            </a:xfrm>
            <a:prstGeom prst="rect">
              <a:avLst/>
            </a:prstGeom>
            <a:noFill/>
            <a:extLst>
              <a:ext uri="{909E8E84-426E-40DD-AFC4-6F175D3DCCD1}">
                <a14:hiddenFill xmlns:a14="http://schemas.microsoft.com/office/drawing/2010/main">
                  <a:solidFill>
                    <a:srgbClr val="FFFFFF"/>
                  </a:solidFill>
                </a14:hiddenFill>
              </a:ext>
            </a:extLst>
          </p:spPr>
        </p:pic>
        <p:cxnSp>
          <p:nvCxnSpPr>
            <p:cNvPr id="7" name="Ευθύγραμμο βέλος σύνδεσης 6"/>
            <p:cNvCxnSpPr/>
            <p:nvPr/>
          </p:nvCxnSpPr>
          <p:spPr>
            <a:xfrm flipV="1">
              <a:off x="7236296" y="2636912"/>
              <a:ext cx="504056" cy="864096"/>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Ευθύγραμμο βέλος σύνδεσης 10"/>
            <p:cNvCxnSpPr/>
            <p:nvPr/>
          </p:nvCxnSpPr>
          <p:spPr>
            <a:xfrm flipV="1">
              <a:off x="7037252" y="4257092"/>
              <a:ext cx="415068" cy="36004"/>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4" name="Ορθογώνιο 13"/>
          <p:cNvSpPr/>
          <p:nvPr/>
        </p:nvSpPr>
        <p:spPr>
          <a:xfrm>
            <a:off x="6046888" y="6095914"/>
            <a:ext cx="3097112" cy="276999"/>
          </a:xfrm>
          <a:prstGeom prst="rect">
            <a:avLst/>
          </a:prstGeom>
        </p:spPr>
        <p:txBody>
          <a:bodyPr wrap="square">
            <a:spAutoFit/>
          </a:bodyPr>
          <a:lstStyle/>
          <a:p>
            <a:pPr algn="ctr"/>
            <a:r>
              <a:rPr lang="en-US" sz="1200" dirty="0" smtClean="0">
                <a:solidFill>
                  <a:prstClr val="black"/>
                </a:solidFill>
                <a:latin typeface="Calibri"/>
                <a:hlinkClick r:id="rId4"/>
              </a:rPr>
              <a:t>sarassage.wordpress.com</a:t>
            </a:r>
            <a:endParaRPr lang="el-GR" sz="1200" dirty="0">
              <a:solidFill>
                <a:prstClr val="black"/>
              </a:solidFill>
              <a:latin typeface="Calibri"/>
            </a:endParaRPr>
          </a:p>
        </p:txBody>
      </p:sp>
    </p:spTree>
    <p:extLst>
      <p:ext uri="{BB962C8B-B14F-4D97-AF65-F5344CB8AC3E}">
        <p14:creationId xmlns:p14="http://schemas.microsoft.com/office/powerpoint/2010/main" val="16980994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Ροπές </a:t>
            </a:r>
            <a:r>
              <a:rPr lang="el-GR" dirty="0" smtClean="0"/>
              <a:t>καμπτήρων</a:t>
            </a:r>
            <a:r>
              <a:rPr lang="en-US" dirty="0" smtClean="0"/>
              <a:t> </a:t>
            </a:r>
            <a:r>
              <a:rPr lang="en-US" sz="3200" b="0" dirty="0" smtClean="0"/>
              <a:t>1/</a:t>
            </a:r>
            <a:r>
              <a:rPr lang="el-GR" sz="3200" b="0" dirty="0" smtClean="0"/>
              <a:t>3</a:t>
            </a:r>
            <a:endParaRPr lang="el-GR" sz="3200" b="0" dirty="0"/>
          </a:p>
        </p:txBody>
      </p:sp>
      <p:sp>
        <p:nvSpPr>
          <p:cNvPr id="3" name="Θέση περιεχομένου 2"/>
          <p:cNvSpPr>
            <a:spLocks noGrp="1"/>
          </p:cNvSpPr>
          <p:nvPr>
            <p:ph idx="1"/>
          </p:nvPr>
        </p:nvSpPr>
        <p:spPr>
          <a:xfrm>
            <a:off x="346970" y="1196752"/>
            <a:ext cx="3864990" cy="3528392"/>
          </a:xfrm>
        </p:spPr>
        <p:txBody>
          <a:bodyPr>
            <a:normAutofit/>
          </a:bodyPr>
          <a:lstStyle/>
          <a:p>
            <a:r>
              <a:rPr lang="el-GR" dirty="0" smtClean="0"/>
              <a:t>Η </a:t>
            </a:r>
            <a:r>
              <a:rPr lang="el-GR" dirty="0"/>
              <a:t>δύναμη των ροπών εξαρτάται από την ηλικία, το γένος, την δραστηριότητα, την ταχύτητα της συστολής και την θέση των </a:t>
            </a:r>
            <a:r>
              <a:rPr lang="el-GR" dirty="0" smtClean="0"/>
              <a:t>αρθρώσεων</a:t>
            </a:r>
            <a:r>
              <a:rPr lang="en-US" dirty="0" smtClean="0"/>
              <a:t>.</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62</a:t>
            </a:fld>
            <a:endParaRPr lang="el-GR" dirty="0">
              <a:solidFill>
                <a:prstClr val="black"/>
              </a:solidFill>
            </a:endParaRPr>
          </a:p>
        </p:txBody>
      </p:sp>
      <p:graphicFrame>
        <p:nvGraphicFramePr>
          <p:cNvPr id="5" name="Content Placeholder 6"/>
          <p:cNvGraphicFramePr>
            <a:graphicFrameLocks/>
          </p:cNvGraphicFramePr>
          <p:nvPr>
            <p:extLst>
              <p:ext uri="{D42A27DB-BD31-4B8C-83A1-F6EECF244321}">
                <p14:modId xmlns:p14="http://schemas.microsoft.com/office/powerpoint/2010/main" val="3314348562"/>
              </p:ext>
            </p:extLst>
          </p:nvPr>
        </p:nvGraphicFramePr>
        <p:xfrm>
          <a:off x="4319464" y="1268760"/>
          <a:ext cx="4824536" cy="2123440"/>
        </p:xfrm>
        <a:graphic>
          <a:graphicData uri="http://schemas.openxmlformats.org/drawingml/2006/table">
            <a:tbl>
              <a:tblPr firstRow="1" bandRow="1">
                <a:tableStyleId>{5940675A-B579-460E-94D1-54222C63F5DA}</a:tableStyleId>
              </a:tblPr>
              <a:tblGrid>
                <a:gridCol w="1238250"/>
                <a:gridCol w="1786086"/>
                <a:gridCol w="1800200"/>
              </a:tblGrid>
              <a:tr h="370840">
                <a:tc>
                  <a:txBody>
                    <a:bodyPr/>
                    <a:lstStyle/>
                    <a:p>
                      <a:r>
                        <a:rPr lang="el-GR" b="1" dirty="0" smtClean="0"/>
                        <a:t>Κίνηση</a:t>
                      </a:r>
                      <a:endParaRPr lang="el-GR" b="1" dirty="0"/>
                    </a:p>
                  </a:txBody>
                  <a:tcPr/>
                </a:tc>
                <a:tc>
                  <a:txBody>
                    <a:bodyPr/>
                    <a:lstStyle/>
                    <a:p>
                      <a:r>
                        <a:rPr lang="el-GR" b="1" dirty="0" smtClean="0"/>
                        <a:t>Ροπές σε άνδρες</a:t>
                      </a:r>
                    </a:p>
                    <a:p>
                      <a:r>
                        <a:rPr lang="el-GR" b="1" dirty="0" smtClean="0"/>
                        <a:t>(</a:t>
                      </a:r>
                      <a:r>
                        <a:rPr lang="en-US" b="1" dirty="0" smtClean="0"/>
                        <a:t>kg·cm)</a:t>
                      </a:r>
                      <a:r>
                        <a:rPr lang="el-GR" b="1" dirty="0" smtClean="0"/>
                        <a:t> </a:t>
                      </a:r>
                      <a:endParaRPr lang="el-GR" b="1" dirty="0"/>
                    </a:p>
                  </a:txBody>
                  <a:tcPr/>
                </a:tc>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el-GR" b="1" dirty="0" smtClean="0"/>
                        <a:t>Ροπές σε</a:t>
                      </a:r>
                    </a:p>
                    <a:p>
                      <a:r>
                        <a:rPr lang="el-GR" b="1" dirty="0" smtClean="0"/>
                        <a:t>γυναίκες (</a:t>
                      </a:r>
                      <a:r>
                        <a:rPr lang="en-US" b="1" dirty="0" smtClean="0"/>
                        <a:t>kg·cm)</a:t>
                      </a:r>
                      <a:r>
                        <a:rPr lang="el-GR" b="1" dirty="0" smtClean="0"/>
                        <a:t> </a:t>
                      </a:r>
                      <a:endParaRPr lang="el-GR" b="1" dirty="0"/>
                    </a:p>
                  </a:txBody>
                  <a:tcPr/>
                </a:tc>
              </a:tr>
              <a:tr h="370840">
                <a:tc>
                  <a:txBody>
                    <a:bodyPr/>
                    <a:lstStyle/>
                    <a:p>
                      <a:r>
                        <a:rPr lang="el-GR" dirty="0" smtClean="0"/>
                        <a:t>Κάμψη</a:t>
                      </a:r>
                      <a:endParaRPr lang="el-GR" dirty="0"/>
                    </a:p>
                  </a:txBody>
                  <a:tcPr/>
                </a:tc>
                <a:tc>
                  <a:txBody>
                    <a:bodyPr/>
                    <a:lstStyle/>
                    <a:p>
                      <a:r>
                        <a:rPr lang="el-GR" dirty="0" smtClean="0"/>
                        <a:t>725 (154)</a:t>
                      </a:r>
                      <a:endParaRPr lang="el-GR" dirty="0"/>
                    </a:p>
                  </a:txBody>
                  <a:tcPr/>
                </a:tc>
                <a:tc>
                  <a:txBody>
                    <a:bodyPr/>
                    <a:lstStyle/>
                    <a:p>
                      <a:r>
                        <a:rPr lang="el-GR" dirty="0" smtClean="0"/>
                        <a:t>336 (80)</a:t>
                      </a:r>
                      <a:endParaRPr lang="el-GR" dirty="0"/>
                    </a:p>
                  </a:txBody>
                  <a:tcPr/>
                </a:tc>
              </a:tr>
              <a:tr h="370840">
                <a:tc>
                  <a:txBody>
                    <a:bodyPr/>
                    <a:lstStyle/>
                    <a:p>
                      <a:r>
                        <a:rPr lang="el-GR" dirty="0" smtClean="0"/>
                        <a:t>Έκταση</a:t>
                      </a:r>
                      <a:endParaRPr lang="el-GR" dirty="0"/>
                    </a:p>
                  </a:txBody>
                  <a:tcPr/>
                </a:tc>
                <a:tc>
                  <a:txBody>
                    <a:bodyPr/>
                    <a:lstStyle/>
                    <a:p>
                      <a:r>
                        <a:rPr lang="el-GR" dirty="0" smtClean="0"/>
                        <a:t>421 (109)</a:t>
                      </a:r>
                      <a:endParaRPr lang="el-GR" dirty="0"/>
                    </a:p>
                  </a:txBody>
                  <a:tcPr/>
                </a:tc>
                <a:tc>
                  <a:txBody>
                    <a:bodyPr/>
                    <a:lstStyle/>
                    <a:p>
                      <a:r>
                        <a:rPr lang="el-GR" dirty="0" smtClean="0"/>
                        <a:t>210 (61)</a:t>
                      </a:r>
                      <a:endParaRPr lang="el-GR" dirty="0"/>
                    </a:p>
                  </a:txBody>
                  <a:tcPr/>
                </a:tc>
              </a:tr>
              <a:tr h="370840">
                <a:tc>
                  <a:txBody>
                    <a:bodyPr/>
                    <a:lstStyle/>
                    <a:p>
                      <a:r>
                        <a:rPr lang="el-GR" dirty="0" smtClean="0"/>
                        <a:t>Πρηνισμός</a:t>
                      </a:r>
                      <a:endParaRPr lang="el-GR" dirty="0"/>
                    </a:p>
                  </a:txBody>
                  <a:tcPr/>
                </a:tc>
                <a:tc>
                  <a:txBody>
                    <a:bodyPr/>
                    <a:lstStyle/>
                    <a:p>
                      <a:r>
                        <a:rPr lang="el-GR" dirty="0" smtClean="0"/>
                        <a:t>73 (18)</a:t>
                      </a:r>
                      <a:endParaRPr lang="el-GR" dirty="0"/>
                    </a:p>
                  </a:txBody>
                  <a:tcPr/>
                </a:tc>
                <a:tc>
                  <a:txBody>
                    <a:bodyPr/>
                    <a:lstStyle/>
                    <a:p>
                      <a:r>
                        <a:rPr lang="el-GR" dirty="0" smtClean="0"/>
                        <a:t>36 (8)</a:t>
                      </a:r>
                      <a:endParaRPr lang="el-GR" dirty="0"/>
                    </a:p>
                  </a:txBody>
                  <a:tcPr/>
                </a:tc>
              </a:tr>
              <a:tr h="370840">
                <a:tc>
                  <a:txBody>
                    <a:bodyPr/>
                    <a:lstStyle/>
                    <a:p>
                      <a:r>
                        <a:rPr lang="el-GR" dirty="0" smtClean="0"/>
                        <a:t>Υπτιασμός</a:t>
                      </a:r>
                      <a:endParaRPr lang="el-GR" dirty="0"/>
                    </a:p>
                  </a:txBody>
                  <a:tcPr/>
                </a:tc>
                <a:tc>
                  <a:txBody>
                    <a:bodyPr/>
                    <a:lstStyle/>
                    <a:p>
                      <a:r>
                        <a:rPr lang="el-GR" dirty="0" smtClean="0"/>
                        <a:t>91 (23)</a:t>
                      </a:r>
                      <a:endParaRPr lang="el-GR" dirty="0"/>
                    </a:p>
                  </a:txBody>
                  <a:tcPr/>
                </a:tc>
                <a:tc>
                  <a:txBody>
                    <a:bodyPr/>
                    <a:lstStyle/>
                    <a:p>
                      <a:r>
                        <a:rPr lang="el-GR" dirty="0" smtClean="0"/>
                        <a:t>44 (12)</a:t>
                      </a:r>
                      <a:endParaRPr lang="el-GR" dirty="0"/>
                    </a:p>
                  </a:txBody>
                  <a:tcPr/>
                </a:tc>
              </a:tr>
            </a:tbl>
          </a:graphicData>
        </a:graphic>
      </p:graphicFrame>
      <p:sp>
        <p:nvSpPr>
          <p:cNvPr id="6" name="Ορθογώνιο 5"/>
          <p:cNvSpPr/>
          <p:nvPr/>
        </p:nvSpPr>
        <p:spPr>
          <a:xfrm>
            <a:off x="346970" y="3573016"/>
            <a:ext cx="8545510" cy="3006977"/>
          </a:xfrm>
          <a:prstGeom prst="rect">
            <a:avLst/>
          </a:prstGeom>
        </p:spPr>
        <p:txBody>
          <a:bodyPr wrap="square">
            <a:spAutoFit/>
          </a:bodyPr>
          <a:lstStyle/>
          <a:p>
            <a:pPr marL="342900" indent="-342900" fontAlgn="auto">
              <a:lnSpc>
                <a:spcPct val="110000"/>
              </a:lnSpc>
              <a:spcBef>
                <a:spcPts val="1200"/>
              </a:spcBef>
              <a:spcAft>
                <a:spcPts val="0"/>
              </a:spcAft>
              <a:buFont typeface="Arial" pitchFamily="34" charset="0"/>
              <a:buChar char="•"/>
            </a:pPr>
            <a:r>
              <a:rPr lang="el-GR" sz="2200" dirty="0">
                <a:solidFill>
                  <a:prstClr val="black"/>
                </a:solidFill>
                <a:latin typeface="Calibri"/>
              </a:rPr>
              <a:t>Στον πίνακα απεικονίζονται οι μέγιστες ισομετρικές ροπές γύρω από τον αγκώνα και το αντιβράχιο</a:t>
            </a:r>
            <a:r>
              <a:rPr lang="en-US" sz="2200" dirty="0">
                <a:solidFill>
                  <a:prstClr val="black"/>
                </a:solidFill>
                <a:latin typeface="Calibri"/>
              </a:rPr>
              <a:t>.</a:t>
            </a:r>
          </a:p>
          <a:p>
            <a:pPr marL="342900" indent="-342900" fontAlgn="auto">
              <a:lnSpc>
                <a:spcPct val="110000"/>
              </a:lnSpc>
              <a:spcBef>
                <a:spcPts val="1200"/>
              </a:spcBef>
              <a:spcAft>
                <a:spcPts val="0"/>
              </a:spcAft>
              <a:buFont typeface="Arial" pitchFamily="34" charset="0"/>
              <a:buChar char="•"/>
            </a:pPr>
            <a:r>
              <a:rPr lang="el-GR" sz="2200" dirty="0">
                <a:solidFill>
                  <a:prstClr val="black"/>
                </a:solidFill>
                <a:latin typeface="Calibri"/>
              </a:rPr>
              <a:t>Οι </a:t>
            </a:r>
            <a:r>
              <a:rPr lang="el-GR" sz="2200" dirty="0" err="1" smtClean="0">
                <a:solidFill>
                  <a:prstClr val="black"/>
                </a:solidFill>
                <a:latin typeface="Calibri"/>
              </a:rPr>
              <a:t>καμπτικέςροπές</a:t>
            </a:r>
            <a:r>
              <a:rPr lang="el-GR" sz="2200" dirty="0" smtClean="0">
                <a:solidFill>
                  <a:prstClr val="black"/>
                </a:solidFill>
                <a:latin typeface="Calibri"/>
              </a:rPr>
              <a:t> </a:t>
            </a:r>
            <a:r>
              <a:rPr lang="el-GR" sz="2200" dirty="0">
                <a:solidFill>
                  <a:prstClr val="black"/>
                </a:solidFill>
                <a:latin typeface="Calibri"/>
              </a:rPr>
              <a:t>που παράγονται με το αντιβράχιο σε υπτιασμό είναι κατά 20% - 25% μεγαλύτερες απ’ ότι με το αντιβράχιο σε πρηνισμό</a:t>
            </a:r>
            <a:r>
              <a:rPr lang="en-US" sz="2200" dirty="0">
                <a:solidFill>
                  <a:prstClr val="black"/>
                </a:solidFill>
                <a:latin typeface="Calibri"/>
              </a:rPr>
              <a:t>.</a:t>
            </a:r>
            <a:endParaRPr lang="el-GR" sz="2200" dirty="0">
              <a:solidFill>
                <a:prstClr val="black"/>
              </a:solidFill>
              <a:latin typeface="Calibri"/>
            </a:endParaRPr>
          </a:p>
          <a:p>
            <a:pPr marL="342900" indent="-342900" fontAlgn="auto">
              <a:lnSpc>
                <a:spcPct val="110000"/>
              </a:lnSpc>
              <a:spcBef>
                <a:spcPts val="1200"/>
              </a:spcBef>
              <a:spcAft>
                <a:spcPts val="0"/>
              </a:spcAft>
              <a:buFont typeface="Arial" pitchFamily="34" charset="0"/>
              <a:buChar char="•"/>
            </a:pPr>
            <a:r>
              <a:rPr lang="el-GR" sz="2200" dirty="0">
                <a:solidFill>
                  <a:prstClr val="black"/>
                </a:solidFill>
                <a:latin typeface="Calibri"/>
              </a:rPr>
              <a:t>Αυτό οφείλεται στην αύξηση του μοχλοβραχίονα του δικεφάλου βραχιονίου και του </a:t>
            </a:r>
            <a:r>
              <a:rPr lang="el-GR" sz="2200" dirty="0" err="1">
                <a:solidFill>
                  <a:prstClr val="black"/>
                </a:solidFill>
                <a:latin typeface="Calibri"/>
              </a:rPr>
              <a:t>βραχιονοκερκιδικού</a:t>
            </a:r>
            <a:r>
              <a:rPr lang="en-US" sz="2200" dirty="0" smtClean="0">
                <a:solidFill>
                  <a:prstClr val="black"/>
                </a:solidFill>
                <a:latin typeface="Calibri"/>
              </a:rPr>
              <a:t>.</a:t>
            </a:r>
            <a:endParaRPr lang="el-GR" sz="2200" dirty="0">
              <a:solidFill>
                <a:prstClr val="black"/>
              </a:solidFill>
              <a:latin typeface="Calibri"/>
            </a:endParaRPr>
          </a:p>
        </p:txBody>
      </p:sp>
    </p:spTree>
    <p:extLst>
      <p:ext uri="{BB962C8B-B14F-4D97-AF65-F5344CB8AC3E}">
        <p14:creationId xmlns:p14="http://schemas.microsoft.com/office/powerpoint/2010/main" val="53779707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Ροπές καμπτήρων</a:t>
            </a:r>
            <a:r>
              <a:rPr lang="en-US" dirty="0"/>
              <a:t> </a:t>
            </a:r>
            <a:r>
              <a:rPr lang="el-GR" sz="3200" b="0" dirty="0"/>
              <a:t>2</a:t>
            </a:r>
            <a:r>
              <a:rPr lang="en-US" sz="3200" b="0" dirty="0" smtClean="0"/>
              <a:t>/</a:t>
            </a:r>
            <a:r>
              <a:rPr lang="el-GR" sz="3200" b="0" dirty="0" smtClean="0"/>
              <a:t>3</a:t>
            </a:r>
            <a:endParaRPr lang="el-GR" dirty="0"/>
          </a:p>
        </p:txBody>
      </p:sp>
      <p:sp>
        <p:nvSpPr>
          <p:cNvPr id="3" name="Θέση περιεχομένου 2"/>
          <p:cNvSpPr>
            <a:spLocks noGrp="1"/>
          </p:cNvSpPr>
          <p:nvPr>
            <p:ph idx="1"/>
          </p:nvPr>
        </p:nvSpPr>
        <p:spPr/>
        <p:txBody>
          <a:bodyPr/>
          <a:lstStyle/>
          <a:p>
            <a:r>
              <a:rPr lang="el-GR" dirty="0"/>
              <a:t>Χρησιμοποιώντας δεδομένα από την εμβιομηχανική και την φυσιολογία, μπορούν να προβλεφθούν οι μέγιστες καμπτικές ροπές σε όλη την τροχιά της κίνησης για τους 3 βασικότερους καμπτήρες </a:t>
            </a:r>
            <a:r>
              <a:rPr lang="el-GR" dirty="0" smtClean="0"/>
              <a:t>μύες.</a:t>
            </a:r>
            <a:endParaRPr lang="el-GR" dirty="0"/>
          </a:p>
          <a:p>
            <a:r>
              <a:rPr lang="el-GR" dirty="0"/>
              <a:t>Η προβλεπόμενη μέγιστη </a:t>
            </a:r>
            <a:r>
              <a:rPr lang="el-GR" dirty="0" smtClean="0"/>
              <a:t>ισομετρική ροπή </a:t>
            </a:r>
            <a:r>
              <a:rPr lang="el-GR" dirty="0"/>
              <a:t>για τους 3 </a:t>
            </a:r>
            <a:r>
              <a:rPr lang="el-GR" dirty="0" smtClean="0"/>
              <a:t>μύες </a:t>
            </a:r>
            <a:r>
              <a:rPr lang="el-GR" dirty="0"/>
              <a:t>δημιουργείται στις ~</a:t>
            </a:r>
            <a:r>
              <a:rPr lang="el-GR" dirty="0" smtClean="0"/>
              <a:t>90</a:t>
            </a:r>
            <a:r>
              <a:rPr lang="el-GR" baseline="30000" dirty="0" smtClean="0"/>
              <a:t>ο</a:t>
            </a:r>
            <a:r>
              <a:rPr lang="el-GR" dirty="0" smtClean="0"/>
              <a:t> </a:t>
            </a:r>
            <a:r>
              <a:rPr lang="el-GR" dirty="0"/>
              <a:t>κάμψης, πράγμα που συμφωνεί με τις πραγματικές μετρήσεις των ροπών σε υγιή </a:t>
            </a:r>
            <a:r>
              <a:rPr lang="el-GR" dirty="0" smtClean="0"/>
              <a:t>άτομα.</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63</a:t>
            </a:fld>
            <a:endParaRPr lang="el-GR" dirty="0">
              <a:solidFill>
                <a:prstClr val="black"/>
              </a:solidFill>
            </a:endParaRPr>
          </a:p>
        </p:txBody>
      </p:sp>
    </p:spTree>
    <p:extLst>
      <p:ext uri="{BB962C8B-B14F-4D97-AF65-F5344CB8AC3E}">
        <p14:creationId xmlns:p14="http://schemas.microsoft.com/office/powerpoint/2010/main" val="180987083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Ροπές καμπτήρων</a:t>
            </a:r>
            <a:r>
              <a:rPr lang="en-US" dirty="0"/>
              <a:t> </a:t>
            </a:r>
            <a:r>
              <a:rPr lang="el-GR" sz="3200" b="0" dirty="0"/>
              <a:t>3</a:t>
            </a:r>
            <a:r>
              <a:rPr lang="en-US" sz="3200" b="0" dirty="0" smtClean="0"/>
              <a:t>/</a:t>
            </a:r>
            <a:r>
              <a:rPr lang="el-GR" sz="3200" b="0" dirty="0" smtClean="0"/>
              <a:t>3</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64</a:t>
            </a:fld>
            <a:endParaRPr lang="el-GR" dirty="0">
              <a:solidFill>
                <a:prstClr val="black"/>
              </a:solidFill>
            </a:endParaRPr>
          </a:p>
        </p:txBody>
      </p:sp>
      <p:pic>
        <p:nvPicPr>
          <p:cNvPr id="5" name="Content Placeholder 4" descr="Flexor torque.tif"/>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47864" y="3207245"/>
            <a:ext cx="5048584" cy="3606131"/>
          </a:xfrm>
          <a:ln>
            <a:solidFill>
              <a:schemeClr val="tx1"/>
            </a:solidFill>
          </a:ln>
        </p:spPr>
      </p:pic>
      <p:sp>
        <p:nvSpPr>
          <p:cNvPr id="3" name="Ορθογώνιο 2"/>
          <p:cNvSpPr/>
          <p:nvPr/>
        </p:nvSpPr>
        <p:spPr>
          <a:xfrm>
            <a:off x="388220" y="1268760"/>
            <a:ext cx="8352928" cy="2416046"/>
          </a:xfrm>
          <a:prstGeom prst="rect">
            <a:avLst/>
          </a:prstGeom>
        </p:spPr>
        <p:txBody>
          <a:bodyPr wrap="square">
            <a:spAutoFit/>
          </a:bodyPr>
          <a:lstStyle/>
          <a:p>
            <a:pPr marL="342900" indent="-342900" fontAlgn="auto">
              <a:lnSpc>
                <a:spcPct val="110000"/>
              </a:lnSpc>
              <a:spcBef>
                <a:spcPts val="1200"/>
              </a:spcBef>
              <a:spcAft>
                <a:spcPts val="0"/>
              </a:spcAft>
              <a:buFont typeface="Arial" pitchFamily="34" charset="0"/>
              <a:buChar char="•"/>
            </a:pPr>
            <a:r>
              <a:rPr lang="el-GR" sz="2200" dirty="0">
                <a:solidFill>
                  <a:prstClr val="black"/>
                </a:solidFill>
                <a:latin typeface="Calibri"/>
              </a:rPr>
              <a:t>Οι παράγοντες που είναι υπεύθυνοι για το σχήμα της καμπύλης είναι:</a:t>
            </a:r>
          </a:p>
          <a:p>
            <a:pPr marL="742950" lvl="1" indent="-285750" fontAlgn="auto">
              <a:lnSpc>
                <a:spcPct val="110000"/>
              </a:lnSpc>
              <a:spcBef>
                <a:spcPts val="1200"/>
              </a:spcBef>
              <a:spcAft>
                <a:spcPts val="0"/>
              </a:spcAft>
              <a:buFont typeface="Courier New" panose="02070309020205020404" pitchFamily="49" charset="0"/>
              <a:buChar char="o"/>
            </a:pPr>
            <a:r>
              <a:rPr lang="el-GR" sz="2200" dirty="0">
                <a:solidFill>
                  <a:prstClr val="black"/>
                </a:solidFill>
                <a:latin typeface="Calibri"/>
              </a:rPr>
              <a:t>Η μέγιστη μυϊκή δύναμη.</a:t>
            </a:r>
          </a:p>
          <a:p>
            <a:pPr marL="742950" lvl="1" indent="-285750" fontAlgn="auto">
              <a:lnSpc>
                <a:spcPct val="110000"/>
              </a:lnSpc>
              <a:spcBef>
                <a:spcPts val="1200"/>
              </a:spcBef>
              <a:spcAft>
                <a:spcPts val="0"/>
              </a:spcAft>
              <a:buFont typeface="Courier New" panose="02070309020205020404" pitchFamily="49" charset="0"/>
              <a:buChar char="o"/>
            </a:pPr>
            <a:r>
              <a:rPr lang="el-GR" sz="2200" dirty="0">
                <a:solidFill>
                  <a:prstClr val="black"/>
                </a:solidFill>
                <a:latin typeface="Calibri"/>
              </a:rPr>
              <a:t>Ο εσωτερικός μοχλοβραχίονας (μοχλοβραχίονας δύναμης).</a:t>
            </a:r>
          </a:p>
          <a:p>
            <a:pPr marL="342900" indent="-342900" fontAlgn="auto">
              <a:lnSpc>
                <a:spcPct val="110000"/>
              </a:lnSpc>
              <a:spcBef>
                <a:spcPts val="1200"/>
              </a:spcBef>
              <a:spcAft>
                <a:spcPts val="0"/>
              </a:spcAft>
              <a:buFont typeface="Arial" pitchFamily="34" charset="0"/>
              <a:buChar char="•"/>
            </a:pPr>
            <a:endParaRPr lang="el-GR" sz="2200" dirty="0">
              <a:solidFill>
                <a:prstClr val="black"/>
              </a:solidFill>
              <a:latin typeface="Calibri"/>
            </a:endParaRPr>
          </a:p>
        </p:txBody>
      </p:sp>
      <p:sp>
        <p:nvSpPr>
          <p:cNvPr id="6" name="Ορθογώνιο 5"/>
          <p:cNvSpPr/>
          <p:nvPr/>
        </p:nvSpPr>
        <p:spPr>
          <a:xfrm>
            <a:off x="755576" y="6165304"/>
            <a:ext cx="2672904" cy="600164"/>
          </a:xfrm>
          <a:prstGeom prst="rect">
            <a:avLst/>
          </a:prstGeom>
        </p:spPr>
        <p:txBody>
          <a:bodyPr wrap="square">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100" dirty="0" smtClean="0">
                <a:solidFill>
                  <a:prstClr val="black"/>
                </a:solidFill>
                <a:latin typeface="Calibri"/>
              </a:rPr>
              <a:t>© Donald </a:t>
            </a:r>
            <a:r>
              <a:rPr lang="en-US" sz="1100" dirty="0">
                <a:solidFill>
                  <a:prstClr val="black"/>
                </a:solidFill>
                <a:latin typeface="Calibri"/>
              </a:rPr>
              <a:t>A. Neumann, “Kinesiology of the Musculoskeletal System: Foundations for Rehabilitation”, Mosby/Elsevier, 2010</a:t>
            </a:r>
            <a:endParaRPr lang="el-GR" sz="1100" dirty="0">
              <a:solidFill>
                <a:prstClr val="black"/>
              </a:solidFill>
              <a:latin typeface="Calibri"/>
            </a:endParaRPr>
          </a:p>
        </p:txBody>
      </p:sp>
    </p:spTree>
    <p:extLst>
      <p:ext uri="{BB962C8B-B14F-4D97-AF65-F5344CB8AC3E}">
        <p14:creationId xmlns:p14="http://schemas.microsoft.com/office/powerpoint/2010/main" val="175146809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Δύναμη καμπτήρων</a:t>
            </a:r>
          </a:p>
        </p:txBody>
      </p:sp>
      <p:sp>
        <p:nvSpPr>
          <p:cNvPr id="3" name="Θέση περιεχομένου 2"/>
          <p:cNvSpPr>
            <a:spLocks noGrp="1"/>
          </p:cNvSpPr>
          <p:nvPr>
            <p:ph idx="1"/>
          </p:nvPr>
        </p:nvSpPr>
        <p:spPr/>
        <p:txBody>
          <a:bodyPr/>
          <a:lstStyle/>
          <a:p>
            <a:r>
              <a:rPr lang="el-GR" dirty="0"/>
              <a:t>Στον κάθετο άξονα απεικονίζεται η σχέση μήκους-τάσης των μυών και στον οριζόντιο άξονα οι γωνίες του </a:t>
            </a:r>
            <a:r>
              <a:rPr lang="el-GR" dirty="0" smtClean="0"/>
              <a:t>αγκώνα.</a:t>
            </a:r>
            <a:endParaRPr lang="el-GR" dirty="0"/>
          </a:p>
          <a:p>
            <a:r>
              <a:rPr lang="el-GR" dirty="0"/>
              <a:t>Η γραφική παράσταση προβλέπει ότι η μέγιστη δύναμη των μυών παράγεται στο μήκος των μυών που ανταποκρίνεται στις ~</a:t>
            </a:r>
            <a:r>
              <a:rPr lang="el-GR" dirty="0" smtClean="0"/>
              <a:t>80</a:t>
            </a:r>
            <a:r>
              <a:rPr lang="el-GR" baseline="30000" dirty="0" smtClean="0"/>
              <a:t>ο</a:t>
            </a:r>
            <a:r>
              <a:rPr lang="el-GR" dirty="0" smtClean="0"/>
              <a:t>  κάμψης.</a:t>
            </a:r>
            <a:endParaRPr lang="el-GR" dirty="0"/>
          </a:p>
          <a:p>
            <a:r>
              <a:rPr lang="el-GR" dirty="0"/>
              <a:t>Βλέπουμε ότι καθώς αυξάνεται η γωνία, μειώνεται το μήκος των </a:t>
            </a:r>
            <a:r>
              <a:rPr lang="el-GR" dirty="0" smtClean="0"/>
              <a:t>μυών.</a:t>
            </a:r>
            <a:endParaRPr lang="el-GR" dirty="0"/>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65</a:t>
            </a:fld>
            <a:endParaRPr lang="el-GR" dirty="0">
              <a:solidFill>
                <a:prstClr val="black"/>
              </a:solidFill>
            </a:endParaRPr>
          </a:p>
        </p:txBody>
      </p:sp>
      <p:pic>
        <p:nvPicPr>
          <p:cNvPr id="5" name="Content Placeholder 4" descr="Flexor force.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2691" y="3789040"/>
            <a:ext cx="4195733" cy="2996952"/>
          </a:xfrm>
          <a:prstGeom prst="rect">
            <a:avLst/>
          </a:prstGeom>
          <a:ln>
            <a:solidFill>
              <a:schemeClr val="tx1"/>
            </a:solidFill>
          </a:ln>
        </p:spPr>
      </p:pic>
      <p:sp>
        <p:nvSpPr>
          <p:cNvPr id="6" name="Ορθογώνιο 5"/>
          <p:cNvSpPr/>
          <p:nvPr/>
        </p:nvSpPr>
        <p:spPr>
          <a:xfrm>
            <a:off x="1619672" y="6185828"/>
            <a:ext cx="2969544" cy="600164"/>
          </a:xfrm>
          <a:prstGeom prst="rect">
            <a:avLst/>
          </a:prstGeom>
        </p:spPr>
        <p:txBody>
          <a:bodyPr wrap="square">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100" dirty="0" smtClean="0">
                <a:solidFill>
                  <a:prstClr val="black"/>
                </a:solidFill>
                <a:latin typeface="Calibri"/>
              </a:rPr>
              <a:t>© Donald </a:t>
            </a:r>
            <a:r>
              <a:rPr lang="en-US" sz="1100" dirty="0">
                <a:solidFill>
                  <a:prstClr val="black"/>
                </a:solidFill>
                <a:latin typeface="Calibri"/>
              </a:rPr>
              <a:t>A. Neumann, “Kinesiology of the Musculoskeletal System: Foundations for Rehabilitation”, Mosby/Elsevier, 2010</a:t>
            </a:r>
            <a:endParaRPr lang="el-GR" sz="1100" dirty="0">
              <a:solidFill>
                <a:prstClr val="black"/>
              </a:solidFill>
              <a:latin typeface="Calibri"/>
            </a:endParaRPr>
          </a:p>
        </p:txBody>
      </p:sp>
    </p:spTree>
    <p:extLst>
      <p:ext uri="{BB962C8B-B14F-4D97-AF65-F5344CB8AC3E}">
        <p14:creationId xmlns:p14="http://schemas.microsoft.com/office/powerpoint/2010/main" val="332566831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Μοχλοβραχίονες καμπτήρων</a:t>
            </a:r>
          </a:p>
        </p:txBody>
      </p:sp>
      <p:sp>
        <p:nvSpPr>
          <p:cNvPr id="3" name="Θέση περιεχομένου 2"/>
          <p:cNvSpPr>
            <a:spLocks noGrp="1"/>
          </p:cNvSpPr>
          <p:nvPr>
            <p:ph idx="1"/>
          </p:nvPr>
        </p:nvSpPr>
        <p:spPr>
          <a:xfrm>
            <a:off x="457200" y="1196752"/>
            <a:ext cx="4690864" cy="4824536"/>
          </a:xfrm>
        </p:spPr>
        <p:txBody>
          <a:bodyPr>
            <a:normAutofit/>
          </a:bodyPr>
          <a:lstStyle/>
          <a:p>
            <a:r>
              <a:rPr lang="el-GR" sz="2400" dirty="0"/>
              <a:t>Η γραφική παράσταση προβλέπει ότι κατά μέσο όρο ο μέγιστος μοχλοβραχίονας δύναμης για τους 3 μύες </a:t>
            </a:r>
            <a:r>
              <a:rPr lang="el-GR" sz="2400" dirty="0" smtClean="0"/>
              <a:t>βρίσκεται στις </a:t>
            </a:r>
            <a:r>
              <a:rPr lang="el-GR" sz="2400" dirty="0"/>
              <a:t>~</a:t>
            </a:r>
            <a:r>
              <a:rPr lang="el-GR" sz="2400" dirty="0" smtClean="0"/>
              <a:t>100</a:t>
            </a:r>
            <a:r>
              <a:rPr lang="el-GR" sz="2400" baseline="30000" dirty="0" smtClean="0"/>
              <a:t>ο</a:t>
            </a:r>
            <a:r>
              <a:rPr lang="el-GR" sz="2400" dirty="0" smtClean="0"/>
              <a:t>  κάμψης. </a:t>
            </a:r>
            <a:endParaRPr lang="el-GR" sz="2400" dirty="0"/>
          </a:p>
          <a:p>
            <a:r>
              <a:rPr lang="el-GR" sz="2400" dirty="0"/>
              <a:t>Περίπου σ’ αυτήν την θέση η γραμμή έλξης του δικεφάλου βραχιονίου είναι σχεδόν κάθετη στο αντιβράχιο, με αποτέλεσμα να μεγιστοποιείται η αναπτυσσόμενη δύναμή </a:t>
            </a:r>
            <a:r>
              <a:rPr lang="el-GR" sz="2400" dirty="0" smtClean="0"/>
              <a:t>του.</a:t>
            </a:r>
            <a:endParaRPr lang="el-GR" sz="2400" dirty="0"/>
          </a:p>
          <a:p>
            <a:endParaRPr lang="el-GR" sz="24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66</a:t>
            </a:fld>
            <a:endParaRPr lang="el-GR" dirty="0">
              <a:solidFill>
                <a:prstClr val="black"/>
              </a:solidFill>
            </a:endParaRPr>
          </a:p>
        </p:txBody>
      </p:sp>
      <p:pic>
        <p:nvPicPr>
          <p:cNvPr id="5" name="Content Placeholder 4" descr="Flexor moment arm.t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48064" y="1340767"/>
            <a:ext cx="3836758" cy="4124003"/>
          </a:xfrm>
          <a:prstGeom prst="rect">
            <a:avLst/>
          </a:prstGeom>
          <a:ln>
            <a:solidFill>
              <a:schemeClr val="tx1"/>
            </a:solidFill>
          </a:ln>
        </p:spPr>
      </p:pic>
      <p:sp>
        <p:nvSpPr>
          <p:cNvPr id="6" name="Ορθογώνιο 5"/>
          <p:cNvSpPr/>
          <p:nvPr/>
        </p:nvSpPr>
        <p:spPr>
          <a:xfrm>
            <a:off x="5113619" y="5589240"/>
            <a:ext cx="3905648" cy="430887"/>
          </a:xfrm>
          <a:prstGeom prst="rect">
            <a:avLst/>
          </a:prstGeom>
        </p:spPr>
        <p:txBody>
          <a:bodyPr wrap="square">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100" dirty="0" smtClean="0">
                <a:solidFill>
                  <a:prstClr val="black"/>
                </a:solidFill>
                <a:latin typeface="Calibri"/>
              </a:rPr>
              <a:t>© Donald </a:t>
            </a:r>
            <a:r>
              <a:rPr lang="en-US" sz="1100" dirty="0">
                <a:solidFill>
                  <a:prstClr val="black"/>
                </a:solidFill>
                <a:latin typeface="Calibri"/>
              </a:rPr>
              <a:t>A. Neumann, “Kinesiology of the Musculoskeletal System: Foundations for Rehabilitation”, Mosby/Elsevier, 2010</a:t>
            </a:r>
            <a:endParaRPr lang="el-GR" sz="1100" dirty="0">
              <a:solidFill>
                <a:prstClr val="black"/>
              </a:solidFill>
              <a:latin typeface="Calibri"/>
            </a:endParaRPr>
          </a:p>
        </p:txBody>
      </p:sp>
    </p:spTree>
    <p:extLst>
      <p:ext uri="{BB962C8B-B14F-4D97-AF65-F5344CB8AC3E}">
        <p14:creationId xmlns:p14="http://schemas.microsoft.com/office/powerpoint/2010/main" val="343498535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Φυσιολογικό </a:t>
            </a:r>
            <a:r>
              <a:rPr lang="el-GR" dirty="0" smtClean="0"/>
              <a:t>πλεονέκτημα </a:t>
            </a:r>
            <a:r>
              <a:rPr lang="el-GR" sz="3200" b="0" dirty="0" smtClean="0"/>
              <a:t>1/3</a:t>
            </a:r>
            <a:endParaRPr lang="el-GR" sz="3200" b="0" dirty="0"/>
          </a:p>
        </p:txBody>
      </p:sp>
      <p:sp>
        <p:nvSpPr>
          <p:cNvPr id="3" name="Θέση περιεχομένου 2"/>
          <p:cNvSpPr>
            <a:spLocks noGrp="1"/>
          </p:cNvSpPr>
          <p:nvPr>
            <p:ph idx="1"/>
          </p:nvPr>
        </p:nvSpPr>
        <p:spPr/>
        <p:txBody>
          <a:bodyPr/>
          <a:lstStyle/>
          <a:p>
            <a:r>
              <a:rPr lang="el-GR" dirty="0"/>
              <a:t>Ο δικέφαλος βραχιόνιος είναι ένας πολυαρθρικός μυς που κάνει κάμψη στον αγκώνα και στην ΓΒ </a:t>
            </a:r>
            <a:r>
              <a:rPr lang="el-GR" dirty="0" smtClean="0"/>
              <a:t>άρθρωση.</a:t>
            </a:r>
            <a:endParaRPr lang="el-GR" dirty="0"/>
          </a:p>
          <a:p>
            <a:r>
              <a:rPr lang="el-GR" dirty="0"/>
              <a:t>Για να παράγει ο μυς την μεγαλύτερη ροπή θα πρέπει να γίνει κάμψη στον αγκώνα και έκταση στον </a:t>
            </a:r>
            <a:r>
              <a:rPr lang="el-GR" dirty="0" smtClean="0"/>
              <a:t>ώμο.</a:t>
            </a:r>
            <a:endParaRPr lang="el-GR" dirty="0"/>
          </a:p>
          <a:p>
            <a:r>
              <a:rPr lang="el-GR" dirty="0"/>
              <a:t>Αυτόν τον συνδυασμό των κινήσεων τον βλέπουμε στην καθημερινή πράξη όταν σηκώνουμε βαριά </a:t>
            </a:r>
            <a:r>
              <a:rPr lang="el-GR" dirty="0" smtClean="0"/>
              <a:t>αντικείμενα.</a:t>
            </a:r>
            <a:endParaRPr lang="el-GR" dirty="0"/>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67</a:t>
            </a:fld>
            <a:endParaRPr lang="el-GR" dirty="0">
              <a:solidFill>
                <a:prstClr val="black"/>
              </a:solidFill>
            </a:endParaRPr>
          </a:p>
        </p:txBody>
      </p:sp>
    </p:spTree>
    <p:extLst>
      <p:ext uri="{BB962C8B-B14F-4D97-AF65-F5344CB8AC3E}">
        <p14:creationId xmlns:p14="http://schemas.microsoft.com/office/powerpoint/2010/main" val="265566725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Φυσιολογικό πλεονέκτημα </a:t>
            </a:r>
            <a:r>
              <a:rPr lang="el-GR" sz="3200" b="0" dirty="0" smtClean="0"/>
              <a:t>2/3</a:t>
            </a:r>
            <a:endParaRPr lang="el-GR" dirty="0"/>
          </a:p>
        </p:txBody>
      </p:sp>
      <p:sp>
        <p:nvSpPr>
          <p:cNvPr id="3" name="Θέση περιεχομένου 2"/>
          <p:cNvSpPr>
            <a:spLocks noGrp="1"/>
          </p:cNvSpPr>
          <p:nvPr>
            <p:ph idx="1"/>
          </p:nvPr>
        </p:nvSpPr>
        <p:spPr>
          <a:xfrm>
            <a:off x="395536" y="1196752"/>
            <a:ext cx="5050904" cy="5040560"/>
          </a:xfrm>
        </p:spPr>
        <p:txBody>
          <a:bodyPr/>
          <a:lstStyle/>
          <a:p>
            <a:r>
              <a:rPr lang="el-GR" dirty="0"/>
              <a:t>Ας υποθέσουμε ότι στην ανατομική θέση το μήκος του δικεφάλου είναι ~30 </a:t>
            </a:r>
            <a:r>
              <a:rPr lang="el-GR" dirty="0" smtClean="0"/>
              <a:t>cm</a:t>
            </a:r>
            <a:r>
              <a:rPr lang="en-US" dirty="0" smtClean="0"/>
              <a:t>.</a:t>
            </a:r>
            <a:endParaRPr lang="el-GR" dirty="0"/>
          </a:p>
          <a:p>
            <a:r>
              <a:rPr lang="el-GR" dirty="0"/>
              <a:t>Μετά από την ενεργητική συστολή του που φέρνει το αντιβράχιο στις </a:t>
            </a:r>
            <a:r>
              <a:rPr lang="el-GR" dirty="0" smtClean="0"/>
              <a:t>90</a:t>
            </a:r>
            <a:r>
              <a:rPr lang="el-GR" baseline="30000" dirty="0" smtClean="0"/>
              <a:t>ο</a:t>
            </a:r>
            <a:r>
              <a:rPr lang="el-GR" dirty="0" smtClean="0"/>
              <a:t>  </a:t>
            </a:r>
            <a:r>
              <a:rPr lang="el-GR" dirty="0"/>
              <a:t>κάμψης και το βραχιόνιο στις </a:t>
            </a:r>
            <a:r>
              <a:rPr lang="el-GR" dirty="0" smtClean="0"/>
              <a:t>45</a:t>
            </a:r>
            <a:r>
              <a:rPr lang="el-GR" baseline="30000" dirty="0" smtClean="0"/>
              <a:t>ο</a:t>
            </a:r>
            <a:r>
              <a:rPr lang="el-GR" dirty="0" smtClean="0"/>
              <a:t> </a:t>
            </a:r>
            <a:r>
              <a:rPr lang="el-GR" dirty="0"/>
              <a:t>κάμψης, ο μυς βραχύνεται στα ~23 </a:t>
            </a:r>
            <a:r>
              <a:rPr lang="el-GR" dirty="0" smtClean="0"/>
              <a:t>cm</a:t>
            </a:r>
            <a:r>
              <a:rPr lang="en-US" dirty="0" smtClean="0"/>
              <a:t>.</a:t>
            </a:r>
            <a:endParaRPr lang="el-GR" dirty="0"/>
          </a:p>
          <a:p>
            <a:r>
              <a:rPr lang="el-GR" dirty="0"/>
              <a:t>Εάν χρειάστηκε 1 sec για την εκτέλεση της κίνησης, τότε η συστολή έγινε με ταχύτητα 7 </a:t>
            </a:r>
            <a:r>
              <a:rPr lang="el-GR" dirty="0" smtClean="0"/>
              <a:t>cm/sec</a:t>
            </a:r>
            <a:r>
              <a:rPr lang="en-US" dirty="0" smtClean="0"/>
              <a:t>.</a:t>
            </a:r>
            <a:endParaRPr lang="el-GR" dirty="0"/>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68</a:t>
            </a:fld>
            <a:endParaRPr lang="el-GR" dirty="0">
              <a:solidFill>
                <a:prstClr val="black"/>
              </a:solidFill>
            </a:endParaRPr>
          </a:p>
        </p:txBody>
      </p:sp>
      <p:pic>
        <p:nvPicPr>
          <p:cNvPr id="5" name="Content Placeholder 4" descr="Biceps polyarthicular.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8103" y="1279394"/>
            <a:ext cx="3565397" cy="3949806"/>
          </a:xfrm>
          <a:prstGeom prst="rect">
            <a:avLst/>
          </a:prstGeom>
          <a:ln>
            <a:solidFill>
              <a:schemeClr val="tx1"/>
            </a:solidFill>
          </a:ln>
        </p:spPr>
      </p:pic>
      <p:sp>
        <p:nvSpPr>
          <p:cNvPr id="6" name="Ορθογώνιο 5"/>
          <p:cNvSpPr/>
          <p:nvPr/>
        </p:nvSpPr>
        <p:spPr>
          <a:xfrm>
            <a:off x="5436096" y="5302369"/>
            <a:ext cx="3905648" cy="430887"/>
          </a:xfrm>
          <a:prstGeom prst="rect">
            <a:avLst/>
          </a:prstGeom>
        </p:spPr>
        <p:txBody>
          <a:bodyPr wrap="square">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100" dirty="0" smtClean="0">
                <a:solidFill>
                  <a:prstClr val="black"/>
                </a:solidFill>
                <a:latin typeface="Calibri"/>
              </a:rPr>
              <a:t>© Donald </a:t>
            </a:r>
            <a:r>
              <a:rPr lang="en-US" sz="1100" dirty="0">
                <a:solidFill>
                  <a:prstClr val="black"/>
                </a:solidFill>
                <a:latin typeface="Calibri"/>
              </a:rPr>
              <a:t>A. Neumann, “Kinesiology of the Musculoskeletal System: Foundations for Rehabilitation”, Mosby/Elsevier, 2010</a:t>
            </a:r>
            <a:endParaRPr lang="el-GR" sz="1100" dirty="0">
              <a:solidFill>
                <a:prstClr val="black"/>
              </a:solidFill>
              <a:latin typeface="Calibri"/>
            </a:endParaRPr>
          </a:p>
        </p:txBody>
      </p:sp>
    </p:spTree>
    <p:extLst>
      <p:ext uri="{BB962C8B-B14F-4D97-AF65-F5344CB8AC3E}">
        <p14:creationId xmlns:p14="http://schemas.microsoft.com/office/powerpoint/2010/main" val="38988755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Φέρουσα </a:t>
            </a:r>
            <a:r>
              <a:rPr lang="el-GR" dirty="0" smtClean="0"/>
              <a:t>γωνία</a:t>
            </a:r>
            <a:r>
              <a:rPr lang="en-US" dirty="0" smtClean="0"/>
              <a:t> </a:t>
            </a:r>
            <a:r>
              <a:rPr lang="en-US" sz="3200" b="0" dirty="0" smtClean="0"/>
              <a:t>1/2</a:t>
            </a:r>
            <a:endParaRPr lang="el-GR" sz="3200" b="0" dirty="0"/>
          </a:p>
        </p:txBody>
      </p:sp>
      <p:sp>
        <p:nvSpPr>
          <p:cNvPr id="3" name="Θέση περιεχομένου 2"/>
          <p:cNvSpPr>
            <a:spLocks noGrp="1"/>
          </p:cNvSpPr>
          <p:nvPr>
            <p:ph idx="1"/>
          </p:nvPr>
        </p:nvSpPr>
        <p:spPr>
          <a:xfrm>
            <a:off x="107504" y="1196752"/>
            <a:ext cx="5112568" cy="5328592"/>
          </a:xfrm>
        </p:spPr>
        <p:txBody>
          <a:bodyPr>
            <a:normAutofit lnSpcReduction="10000"/>
          </a:bodyPr>
          <a:lstStyle/>
          <a:p>
            <a:r>
              <a:rPr lang="el-GR" dirty="0"/>
              <a:t>Ο άξονας κίνησης για την κάμψη – έκταση βρίσκεται στην περιοχή της παρακονδύλιας </a:t>
            </a:r>
            <a:r>
              <a:rPr lang="el-GR" dirty="0" smtClean="0"/>
              <a:t>απόφυσης.</a:t>
            </a:r>
            <a:endParaRPr lang="el-GR" dirty="0"/>
          </a:p>
          <a:p>
            <a:r>
              <a:rPr lang="el-GR" dirty="0"/>
              <a:t>Επειδή η τροχιλία είναι ασύμμετρη, ο άξονας προσανατολίζεται ελαφρώς προς τα </a:t>
            </a:r>
            <a:r>
              <a:rPr lang="el-GR" dirty="0" smtClean="0"/>
              <a:t>κάτω.</a:t>
            </a:r>
            <a:endParaRPr lang="el-GR" dirty="0"/>
          </a:p>
          <a:p>
            <a:r>
              <a:rPr lang="el-GR" dirty="0"/>
              <a:t>Η ασυμμετρία της τροχιλίας προκαλεί την παρέκκλιση της ωλένης προς τα έξω σε σχέση με το </a:t>
            </a:r>
            <a:r>
              <a:rPr lang="el-GR" dirty="0" smtClean="0"/>
              <a:t>βραχιόνιο.</a:t>
            </a:r>
            <a:endParaRPr lang="el-GR" dirty="0"/>
          </a:p>
          <a:p>
            <a:r>
              <a:rPr lang="el-GR" dirty="0"/>
              <a:t>Η γωνία που σχηματίζεται μεταξύ </a:t>
            </a:r>
            <a:r>
              <a:rPr lang="el-GR" dirty="0" smtClean="0"/>
              <a:t>του επιμήκους άξονος της </a:t>
            </a:r>
            <a:r>
              <a:rPr lang="el-GR" dirty="0"/>
              <a:t>ωλένης και </a:t>
            </a:r>
            <a:r>
              <a:rPr lang="el-GR" dirty="0" smtClean="0"/>
              <a:t>του επιμήκους άξονος του βραχιονίου </a:t>
            </a:r>
            <a:r>
              <a:rPr lang="el-GR" dirty="0"/>
              <a:t>ονομάζεται φέρουσα </a:t>
            </a:r>
            <a:r>
              <a:rPr lang="el-GR" dirty="0" smtClean="0"/>
              <a:t>γωνία.</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6</a:t>
            </a:fld>
            <a:endParaRPr lang="el-GR" dirty="0">
              <a:solidFill>
                <a:prstClr val="black"/>
              </a:solidFil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2892" y="3861048"/>
            <a:ext cx="3807053" cy="2232248"/>
          </a:xfrm>
          <a:prstGeom prst="rect">
            <a:avLst/>
          </a:prstGeom>
          <a:noFill/>
          <a:ln w="9525">
            <a:noFill/>
            <a:miter lim="800000"/>
            <a:headEnd/>
            <a:tailEnd/>
          </a:ln>
          <a:effectLst/>
        </p:spPr>
      </p:pic>
      <p:pic>
        <p:nvPicPr>
          <p:cNvPr id="1026" name="Picture 2" descr="elbow fracture physiotherap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7033" y="1183781"/>
            <a:ext cx="3600400" cy="2328260"/>
          </a:xfrm>
          <a:prstGeom prst="rect">
            <a:avLst/>
          </a:prstGeom>
          <a:noFill/>
          <a:extLst>
            <a:ext uri="{909E8E84-426E-40DD-AFC4-6F175D3DCCD1}">
              <a14:hiddenFill xmlns:a14="http://schemas.microsoft.com/office/drawing/2010/main">
                <a:solidFill>
                  <a:srgbClr val="FFFFFF"/>
                </a:solidFill>
              </a14:hiddenFill>
            </a:ext>
          </a:extLst>
        </p:spPr>
      </p:pic>
      <p:sp>
        <p:nvSpPr>
          <p:cNvPr id="7" name="Ορθογώνιο 6"/>
          <p:cNvSpPr/>
          <p:nvPr/>
        </p:nvSpPr>
        <p:spPr>
          <a:xfrm>
            <a:off x="5279041" y="3512041"/>
            <a:ext cx="3456384" cy="276999"/>
          </a:xfrm>
          <a:prstGeom prst="rect">
            <a:avLst/>
          </a:prstGeom>
        </p:spPr>
        <p:txBody>
          <a:bodyPr wrap="square">
            <a:spAutoFit/>
          </a:bodyPr>
          <a:lstStyle/>
          <a:p>
            <a:pPr algn="ctr"/>
            <a:r>
              <a:rPr lang="en-US" sz="1200" dirty="0" smtClean="0">
                <a:solidFill>
                  <a:prstClr val="black"/>
                </a:solidFill>
                <a:latin typeface="Calibri"/>
                <a:hlinkClick r:id="rId5"/>
              </a:rPr>
              <a:t>titaniumgeek.com</a:t>
            </a:r>
            <a:endParaRPr lang="el-GR" sz="1200" dirty="0">
              <a:solidFill>
                <a:prstClr val="black"/>
              </a:solidFill>
              <a:latin typeface="Calibri"/>
            </a:endParaRPr>
          </a:p>
        </p:txBody>
      </p:sp>
      <p:sp>
        <p:nvSpPr>
          <p:cNvPr id="8" name="Ορθογώνιο 7"/>
          <p:cNvSpPr/>
          <p:nvPr/>
        </p:nvSpPr>
        <p:spPr>
          <a:xfrm>
            <a:off x="5603077" y="6202129"/>
            <a:ext cx="2808312" cy="276999"/>
          </a:xfrm>
          <a:prstGeom prst="rect">
            <a:avLst/>
          </a:prstGeom>
        </p:spPr>
        <p:txBody>
          <a:bodyPr wrap="square">
            <a:spAutoFit/>
          </a:bodyPr>
          <a:lstStyle/>
          <a:p>
            <a:pPr algn="ctr"/>
            <a:r>
              <a:rPr lang="en-US" sz="1200" dirty="0" smtClean="0">
                <a:solidFill>
                  <a:prstClr val="black"/>
                </a:solidFill>
                <a:latin typeface="Calibri"/>
                <a:hlinkClick r:id="rId6"/>
              </a:rPr>
              <a:t>pt.ntu.edu.tw</a:t>
            </a:r>
            <a:endParaRPr lang="el-GR" sz="1200" dirty="0">
              <a:solidFill>
                <a:prstClr val="black"/>
              </a:solidFill>
              <a:latin typeface="Calibri"/>
            </a:endParaRPr>
          </a:p>
        </p:txBody>
      </p:sp>
    </p:spTree>
    <p:extLst>
      <p:ext uri="{BB962C8B-B14F-4D97-AF65-F5344CB8AC3E}">
        <p14:creationId xmlns:p14="http://schemas.microsoft.com/office/powerpoint/2010/main" val="391511367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Φυσιολογικό πλεονέκτημα </a:t>
            </a:r>
            <a:r>
              <a:rPr lang="el-GR" sz="3200" b="0" dirty="0" smtClean="0"/>
              <a:t>3/3</a:t>
            </a:r>
            <a:endParaRPr lang="el-GR" dirty="0"/>
          </a:p>
        </p:txBody>
      </p:sp>
      <p:sp>
        <p:nvSpPr>
          <p:cNvPr id="3" name="Θέση περιεχομένου 2"/>
          <p:cNvSpPr>
            <a:spLocks noGrp="1"/>
          </p:cNvSpPr>
          <p:nvPr>
            <p:ph idx="1"/>
          </p:nvPr>
        </p:nvSpPr>
        <p:spPr>
          <a:xfrm>
            <a:off x="457200" y="1196752"/>
            <a:ext cx="8435280" cy="5544616"/>
          </a:xfrm>
        </p:spPr>
        <p:txBody>
          <a:bodyPr>
            <a:normAutofit/>
          </a:bodyPr>
          <a:lstStyle/>
          <a:p>
            <a:r>
              <a:rPr lang="el-GR" dirty="0" smtClean="0"/>
              <a:t>Όμως, </a:t>
            </a:r>
            <a:r>
              <a:rPr lang="el-GR" dirty="0"/>
              <a:t>το πιο φυσικό και αποτελεσματικό πρότυπο ενεργοποίησης περιλαμβάνει την ενεργοποίηση του δικεφάλου και του οπίσθιου δελτοειδούς που προκαλούν κάμψη του αγκώνα και έκταση του </a:t>
            </a:r>
            <a:r>
              <a:rPr lang="el-GR" dirty="0" smtClean="0"/>
              <a:t>ώμου.</a:t>
            </a:r>
            <a:endParaRPr lang="el-GR" dirty="0"/>
          </a:p>
          <a:p>
            <a:r>
              <a:rPr lang="el-GR" dirty="0"/>
              <a:t>Όταν τραβάμε ένα βαρύ αντικείμενο, ο δικέφαλος βραχύνεται στον αγκώνα, ενώ ταυτόχρονα επιμηκύνεται στον </a:t>
            </a:r>
            <a:r>
              <a:rPr lang="el-GR" dirty="0" smtClean="0"/>
              <a:t>ώμο.</a:t>
            </a:r>
            <a:endParaRPr lang="el-GR" dirty="0"/>
          </a:p>
          <a:p>
            <a:r>
              <a:rPr lang="el-GR" dirty="0"/>
              <a:t>Στο υποθετικό παράδειγμα, ο συστελλόμενος οπίσθιος δελτοειδής μειώνει την συνολική βράχυνση του δικεφάλου κατά ~ 2 </a:t>
            </a:r>
            <a:r>
              <a:rPr lang="el-GR" dirty="0" smtClean="0"/>
              <a:t>cm.</a:t>
            </a:r>
            <a:endParaRPr lang="el-GR" dirty="0"/>
          </a:p>
          <a:p>
            <a:r>
              <a:rPr lang="el-GR" dirty="0"/>
              <a:t>Με τον συνδυασμό της κάμψης του αγκώνα και της έκτασης του ώμου, ο δικέφαλος συστέλλεται με ταχύτητα 5 </a:t>
            </a:r>
            <a:r>
              <a:rPr lang="el-GR" dirty="0" smtClean="0"/>
              <a:t>cm/sec.</a:t>
            </a:r>
            <a:endParaRPr lang="el-GR" dirty="0"/>
          </a:p>
          <a:p>
            <a:r>
              <a:rPr lang="el-GR" dirty="0"/>
              <a:t>Γνωρίζουμε ότι η μέγιστη δύναμη του μυός είναι μεγαλύτερη όταν η ταχύτητα συστολής του είναι κοντά στο 0, ή όταν ο μυς εκτελεί ισομετρική </a:t>
            </a:r>
            <a:r>
              <a:rPr lang="el-GR" dirty="0" smtClean="0"/>
              <a:t>συστολή.</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69</a:t>
            </a:fld>
            <a:endParaRPr lang="el-GR" dirty="0">
              <a:solidFill>
                <a:prstClr val="black"/>
              </a:solidFill>
            </a:endParaRPr>
          </a:p>
        </p:txBody>
      </p:sp>
    </p:spTree>
    <p:extLst>
      <p:ext uri="{BB962C8B-B14F-4D97-AF65-F5344CB8AC3E}">
        <p14:creationId xmlns:p14="http://schemas.microsoft.com/office/powerpoint/2010/main" val="429452886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Λειτουργία καμπτήρων αγκώνα</a:t>
            </a:r>
          </a:p>
        </p:txBody>
      </p:sp>
      <p:sp>
        <p:nvSpPr>
          <p:cNvPr id="3" name="Θέση περιεχομένου 2"/>
          <p:cNvSpPr>
            <a:spLocks noGrp="1"/>
          </p:cNvSpPr>
          <p:nvPr>
            <p:ph idx="1"/>
          </p:nvPr>
        </p:nvSpPr>
        <p:spPr>
          <a:xfrm>
            <a:off x="504056" y="1170570"/>
            <a:ext cx="8532440" cy="5354773"/>
          </a:xfrm>
        </p:spPr>
        <p:txBody>
          <a:bodyPr>
            <a:normAutofit/>
          </a:bodyPr>
          <a:lstStyle/>
          <a:p>
            <a:r>
              <a:rPr lang="el-GR" dirty="0" smtClean="0"/>
              <a:t>Στις </a:t>
            </a:r>
            <a:r>
              <a:rPr lang="el-GR" dirty="0"/>
              <a:t>περισσότερες δραστηριότητες της καθημερινής ζωής, οι καμπτήρες του αγκώνα συστέλλονται για να φέρουν το αντιβράχιο προς το </a:t>
            </a:r>
            <a:r>
              <a:rPr lang="el-GR" dirty="0" smtClean="0"/>
              <a:t>βραχιόνιο.</a:t>
            </a:r>
            <a:endParaRPr lang="el-GR" dirty="0"/>
          </a:p>
          <a:p>
            <a:r>
              <a:rPr lang="el-GR" dirty="0"/>
              <a:t>Ωστόσο, η συστολή των ίδιων μυών μπορεί να φέρει το βραχιόνιο προς το </a:t>
            </a:r>
            <a:r>
              <a:rPr lang="el-GR" dirty="0" smtClean="0"/>
              <a:t>αντιβράχιο.</a:t>
            </a:r>
            <a:endParaRPr lang="el-GR" dirty="0"/>
          </a:p>
          <a:p>
            <a:r>
              <a:rPr lang="el-GR" dirty="0"/>
              <a:t>Π.χ., άτομο με Α₆ τετραπληγία, που έχει παράλυτους όλους τους μύες του κάτω άκρου και του κορμού, αλλά σχεδόν φυσιολογική δύναμη της ωμικής ζώνης, των καμπτήρων του αγκώνα και των εκτεινόντων του </a:t>
            </a:r>
            <a:r>
              <a:rPr lang="el-GR" dirty="0" smtClean="0"/>
              <a:t>καρπού μπορεί να εκτελεί αρκετές λειτουργικές δραστηριότητες (π.χ., με την βοήθεια ενός ιμάντα να σταθεροποιεί το κάτω άκρο του αντιβραχίου και την συστολή των εκτεινόντων του καρπού και των καμπτήρων του αγκώνα θα μπορούσε να σηκωθεί από την ύπτια θέση).</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70</a:t>
            </a:fld>
            <a:endParaRPr lang="el-GR" dirty="0">
              <a:solidFill>
                <a:prstClr val="black"/>
              </a:solidFill>
            </a:endParaRPr>
          </a:p>
        </p:txBody>
      </p:sp>
    </p:spTree>
    <p:extLst>
      <p:ext uri="{BB962C8B-B14F-4D97-AF65-F5344CB8AC3E}">
        <p14:creationId xmlns:p14="http://schemas.microsoft.com/office/powerpoint/2010/main" val="375407166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Εκτείνοντες </a:t>
            </a:r>
            <a:r>
              <a:rPr lang="el-GR" dirty="0" smtClean="0"/>
              <a:t>μύες </a:t>
            </a:r>
            <a:r>
              <a:rPr lang="el-GR" sz="3200" b="0" dirty="0" smtClean="0"/>
              <a:t>1/4</a:t>
            </a:r>
            <a:endParaRPr lang="el-GR" sz="3200" b="0" dirty="0"/>
          </a:p>
        </p:txBody>
      </p:sp>
      <p:sp>
        <p:nvSpPr>
          <p:cNvPr id="3" name="Θέση περιεχομένου 2"/>
          <p:cNvSpPr>
            <a:spLocks noGrp="1"/>
          </p:cNvSpPr>
          <p:nvPr>
            <p:ph idx="1"/>
          </p:nvPr>
        </p:nvSpPr>
        <p:spPr/>
        <p:txBody>
          <a:bodyPr/>
          <a:lstStyle/>
          <a:p>
            <a:pPr marL="0" indent="0">
              <a:buNone/>
            </a:pPr>
            <a:r>
              <a:rPr lang="el-GR" dirty="0"/>
              <a:t>Τρικέφαλος βραχιόνιος:</a:t>
            </a:r>
          </a:p>
          <a:p>
            <a:r>
              <a:rPr lang="el-GR" dirty="0"/>
              <a:t>Μακρά κεφαλή:</a:t>
            </a:r>
          </a:p>
          <a:p>
            <a:pPr lvl="1"/>
            <a:r>
              <a:rPr lang="el-GR" dirty="0"/>
              <a:t>Έκφυση: υπογλήνιο φύμα </a:t>
            </a:r>
            <a:r>
              <a:rPr lang="el-GR" dirty="0" smtClean="0"/>
              <a:t>ωμοπλάτης.</a:t>
            </a:r>
            <a:endParaRPr lang="el-GR" dirty="0"/>
          </a:p>
          <a:p>
            <a:r>
              <a:rPr lang="el-GR" dirty="0"/>
              <a:t>Έξω κεφαλή:</a:t>
            </a:r>
          </a:p>
          <a:p>
            <a:pPr lvl="1"/>
            <a:r>
              <a:rPr lang="el-GR" dirty="0"/>
              <a:t>Έκφυση: οπίσθια επιφάνεια βραχιονίου, άνω και έξω της κερκιδικής </a:t>
            </a:r>
            <a:r>
              <a:rPr lang="el-GR" dirty="0" smtClean="0"/>
              <a:t>αύλακας.</a:t>
            </a:r>
            <a:endParaRPr lang="el-GR" dirty="0"/>
          </a:p>
          <a:p>
            <a:r>
              <a:rPr lang="el-GR" dirty="0"/>
              <a:t>Έσω κεφαλή:</a:t>
            </a:r>
          </a:p>
          <a:p>
            <a:pPr lvl="1"/>
            <a:r>
              <a:rPr lang="el-GR" dirty="0"/>
              <a:t>Έκφυση: εκτεταμένη από την οπίσθια επιφάνεια βραχιονίου, κάνω και έσω της κερκιδικής </a:t>
            </a:r>
            <a:r>
              <a:rPr lang="el-GR" dirty="0" smtClean="0"/>
              <a:t>αύλακας.</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71</a:t>
            </a:fld>
            <a:endParaRPr lang="el-GR" dirty="0">
              <a:solidFill>
                <a:prstClr val="black"/>
              </a:solidFill>
            </a:endParaRPr>
          </a:p>
        </p:txBody>
      </p:sp>
    </p:spTree>
    <p:extLst>
      <p:ext uri="{BB962C8B-B14F-4D97-AF65-F5344CB8AC3E}">
        <p14:creationId xmlns:p14="http://schemas.microsoft.com/office/powerpoint/2010/main" val="52277465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Εκτείνοντες μύες </a:t>
            </a:r>
            <a:r>
              <a:rPr lang="el-GR" sz="3200" b="0" dirty="0" smtClean="0"/>
              <a:t>2/4</a:t>
            </a:r>
            <a:endParaRPr lang="el-GR" dirty="0"/>
          </a:p>
        </p:txBody>
      </p:sp>
      <p:sp>
        <p:nvSpPr>
          <p:cNvPr id="3" name="Θέση περιεχομένου 2"/>
          <p:cNvSpPr>
            <a:spLocks noGrp="1"/>
          </p:cNvSpPr>
          <p:nvPr>
            <p:ph idx="1"/>
          </p:nvPr>
        </p:nvSpPr>
        <p:spPr/>
        <p:txBody>
          <a:bodyPr/>
          <a:lstStyle/>
          <a:p>
            <a:r>
              <a:rPr lang="el-GR" dirty="0"/>
              <a:t>Κατάφυση: ωλέκρανο της ωλένης, με την έσω κεφαλή να καταφύεται στον αρθρικό </a:t>
            </a:r>
            <a:r>
              <a:rPr lang="el-GR" dirty="0" smtClean="0"/>
              <a:t>θύλακο.</a:t>
            </a:r>
            <a:endParaRPr lang="el-GR" dirty="0"/>
          </a:p>
          <a:p>
            <a:r>
              <a:rPr lang="el-GR" dirty="0"/>
              <a:t>Ενέργεια: </a:t>
            </a:r>
          </a:p>
          <a:p>
            <a:pPr lvl="1"/>
            <a:r>
              <a:rPr lang="el-GR" dirty="0"/>
              <a:t>Η μακρά κεφαλή, η οποία έχει τον μεγαλύτερο όγκο από τις άλλες δύο κεφαλές, εκτός από την έκταση αγκώνα, εκτελεί έκταση και προσαγωγή </a:t>
            </a:r>
            <a:r>
              <a:rPr lang="el-GR" dirty="0" smtClean="0"/>
              <a:t>ώμου.</a:t>
            </a:r>
            <a:endParaRPr lang="el-GR" dirty="0"/>
          </a:p>
          <a:p>
            <a:pPr lvl="1"/>
            <a:r>
              <a:rPr lang="el-GR" dirty="0"/>
              <a:t>Η έσω κεφαλή, εκτός από την έκταση του αγκώνα, έλκει τον αρθρικό </a:t>
            </a:r>
            <a:r>
              <a:rPr lang="el-GR" dirty="0" smtClean="0"/>
              <a:t>θύλακο.</a:t>
            </a:r>
            <a:endParaRPr lang="el-GR" dirty="0"/>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72</a:t>
            </a:fld>
            <a:endParaRPr lang="el-GR" dirty="0">
              <a:solidFill>
                <a:prstClr val="black"/>
              </a:solidFill>
            </a:endParaRPr>
          </a:p>
        </p:txBody>
      </p:sp>
    </p:spTree>
    <p:extLst>
      <p:ext uri="{BB962C8B-B14F-4D97-AF65-F5344CB8AC3E}">
        <p14:creationId xmlns:p14="http://schemas.microsoft.com/office/powerpoint/2010/main" val="366199846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Εκτείνοντες μύες </a:t>
            </a:r>
            <a:r>
              <a:rPr lang="el-GR" sz="3200" b="0" dirty="0" smtClean="0"/>
              <a:t>3/4</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73</a:t>
            </a:fld>
            <a:endParaRPr lang="el-GR" dirty="0">
              <a:solidFill>
                <a:prstClr val="black"/>
              </a:solidFill>
            </a:endParaRPr>
          </a:p>
        </p:txBody>
      </p:sp>
      <p:pic>
        <p:nvPicPr>
          <p:cNvPr id="23554" name="Picture 2" descr="File:Triceps brachii muscle0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1901496"/>
            <a:ext cx="4346848" cy="434684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3556" name="Picture 4" descr="Ancone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160" y="1901496"/>
            <a:ext cx="2201775" cy="438316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Ορθογώνιο 6"/>
          <p:cNvSpPr/>
          <p:nvPr/>
        </p:nvSpPr>
        <p:spPr>
          <a:xfrm>
            <a:off x="5508104" y="6284659"/>
            <a:ext cx="3491880" cy="276999"/>
          </a:xfrm>
          <a:prstGeom prst="rect">
            <a:avLst/>
          </a:prstGeom>
        </p:spPr>
        <p:txBody>
          <a:bodyPr wrap="square">
            <a:spAutoFit/>
          </a:bodyPr>
          <a:lstStyle/>
          <a:p>
            <a:pPr algn="ctr"/>
            <a:r>
              <a:rPr lang="en-US" sz="1200" dirty="0" smtClean="0">
                <a:solidFill>
                  <a:prstClr val="black"/>
                </a:solidFill>
                <a:latin typeface="Calibri"/>
                <a:hlinkClick r:id="rId5"/>
              </a:rPr>
              <a:t>rad.washington.edu</a:t>
            </a:r>
            <a:endParaRPr lang="el-GR" sz="1200" dirty="0">
              <a:solidFill>
                <a:prstClr val="black"/>
              </a:solidFill>
              <a:latin typeface="Calibri"/>
            </a:endParaRPr>
          </a:p>
        </p:txBody>
      </p:sp>
      <p:sp>
        <p:nvSpPr>
          <p:cNvPr id="8" name="TextBox 7"/>
          <p:cNvSpPr txBox="1"/>
          <p:nvPr/>
        </p:nvSpPr>
        <p:spPr>
          <a:xfrm>
            <a:off x="2146929" y="1340768"/>
            <a:ext cx="1852174" cy="400110"/>
          </a:xfrm>
          <a:prstGeom prst="rect">
            <a:avLst/>
          </a:prstGeom>
          <a:noFill/>
        </p:spPr>
        <p:txBody>
          <a:bodyPr wrap="none" rtlCol="0">
            <a:spAutoFit/>
          </a:bodyPr>
          <a:lstStyle/>
          <a:p>
            <a:r>
              <a:rPr lang="el-GR" sz="2000" dirty="0" smtClean="0">
                <a:solidFill>
                  <a:prstClr val="black"/>
                </a:solidFill>
                <a:latin typeface="Calibri"/>
              </a:rPr>
              <a:t>Τρικέφαλος μυς</a:t>
            </a:r>
            <a:endParaRPr lang="el-GR" sz="2000" dirty="0">
              <a:solidFill>
                <a:prstClr val="black"/>
              </a:solidFill>
              <a:latin typeface="Calibri"/>
            </a:endParaRPr>
          </a:p>
        </p:txBody>
      </p:sp>
      <p:sp>
        <p:nvSpPr>
          <p:cNvPr id="9" name="TextBox 8"/>
          <p:cNvSpPr txBox="1"/>
          <p:nvPr/>
        </p:nvSpPr>
        <p:spPr>
          <a:xfrm>
            <a:off x="6190531" y="1340768"/>
            <a:ext cx="1822935" cy="400110"/>
          </a:xfrm>
          <a:prstGeom prst="rect">
            <a:avLst/>
          </a:prstGeom>
          <a:noFill/>
        </p:spPr>
        <p:txBody>
          <a:bodyPr wrap="none" rtlCol="0">
            <a:spAutoFit/>
          </a:bodyPr>
          <a:lstStyle/>
          <a:p>
            <a:r>
              <a:rPr lang="el-GR" sz="2000" dirty="0" smtClean="0">
                <a:solidFill>
                  <a:prstClr val="black"/>
                </a:solidFill>
                <a:latin typeface="Calibri"/>
              </a:rPr>
              <a:t>Αγκωνιαίος μυς</a:t>
            </a:r>
            <a:endParaRPr lang="el-GR" sz="2000" dirty="0">
              <a:solidFill>
                <a:prstClr val="black"/>
              </a:solidFill>
              <a:latin typeface="Calibri"/>
            </a:endParaRPr>
          </a:p>
        </p:txBody>
      </p:sp>
      <p:sp>
        <p:nvSpPr>
          <p:cNvPr id="11" name="Rectangle 7"/>
          <p:cNvSpPr/>
          <p:nvPr/>
        </p:nvSpPr>
        <p:spPr>
          <a:xfrm>
            <a:off x="1380828" y="6330825"/>
            <a:ext cx="3384376" cy="461665"/>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a:solidFill>
                  <a:prstClr val="black"/>
                </a:solidFill>
                <a:latin typeface="Calibri"/>
                <a:hlinkClick r:id="rId6"/>
              </a:rPr>
              <a:t>Triceps brachii </a:t>
            </a:r>
            <a:r>
              <a:rPr lang="en-US" sz="1200" dirty="0" smtClean="0">
                <a:solidFill>
                  <a:prstClr val="black"/>
                </a:solidFill>
                <a:latin typeface="Calibri"/>
                <a:hlinkClick r:id="rId6"/>
              </a:rPr>
              <a:t>muscle06</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a:solidFill>
                  <a:prstClr val="black"/>
                </a:solidFill>
                <a:latin typeface="Calibri"/>
                <a:hlinkClick r:id="rId7" tooltip="User:Was a bee"/>
              </a:rPr>
              <a:t>Was a </a:t>
            </a:r>
            <a:r>
              <a:rPr lang="en-US" sz="1200" dirty="0" smtClean="0">
                <a:solidFill>
                  <a:prstClr val="black"/>
                </a:solidFill>
                <a:latin typeface="Calibri"/>
                <a:hlinkClick r:id="rId7" tooltip="User:Was a bee"/>
              </a:rPr>
              <a:t>bee</a:t>
            </a:r>
            <a:r>
              <a:rPr lang="en-US" sz="1200" dirty="0" smtClean="0">
                <a:solidFill>
                  <a:prstClr val="black"/>
                </a:solidFill>
                <a:latin typeface="Calibri"/>
              </a:rPr>
              <a:t> </a:t>
            </a:r>
            <a:r>
              <a:rPr lang="el-GR" sz="1200" dirty="0" smtClean="0">
                <a:solidFill>
                  <a:prstClr val="black">
                    <a:lumMod val="75000"/>
                    <a:lumOff val="25000"/>
                  </a:prstClr>
                </a:solidFill>
                <a:latin typeface="Calibri"/>
              </a:rPr>
              <a:t>διαθέσιμο με άδεια </a:t>
            </a:r>
            <a:r>
              <a:rPr lang="en-US" sz="1200" dirty="0">
                <a:solidFill>
                  <a:prstClr val="black"/>
                </a:solidFill>
                <a:latin typeface="Calibri"/>
                <a:hlinkClick r:id="rId8"/>
              </a:rPr>
              <a:t>CC BY-SA 2.1 JP</a:t>
            </a:r>
            <a:endParaRPr lang="en-US" sz="1200" dirty="0">
              <a:solidFill>
                <a:prstClr val="black"/>
              </a:solidFill>
              <a:latin typeface="Calibri"/>
            </a:endParaRPr>
          </a:p>
        </p:txBody>
      </p:sp>
    </p:spTree>
    <p:extLst>
      <p:ext uri="{BB962C8B-B14F-4D97-AF65-F5344CB8AC3E}">
        <p14:creationId xmlns:p14="http://schemas.microsoft.com/office/powerpoint/2010/main" val="360414563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Εκτείνοντες μύες </a:t>
            </a:r>
            <a:r>
              <a:rPr lang="el-GR" sz="3200" b="0" dirty="0" smtClean="0"/>
              <a:t>4/4</a:t>
            </a:r>
            <a:endParaRPr lang="el-GR" dirty="0"/>
          </a:p>
        </p:txBody>
      </p:sp>
      <p:sp>
        <p:nvSpPr>
          <p:cNvPr id="3" name="Θέση περιεχομένου 2"/>
          <p:cNvSpPr>
            <a:spLocks noGrp="1"/>
          </p:cNvSpPr>
          <p:nvPr>
            <p:ph idx="1"/>
          </p:nvPr>
        </p:nvSpPr>
        <p:spPr>
          <a:xfrm>
            <a:off x="539552" y="1154578"/>
            <a:ext cx="8280920" cy="5687429"/>
          </a:xfrm>
        </p:spPr>
        <p:txBody>
          <a:bodyPr>
            <a:normAutofit/>
          </a:bodyPr>
          <a:lstStyle/>
          <a:p>
            <a:r>
              <a:rPr lang="el-GR" dirty="0"/>
              <a:t>Αγκωνιαίος:</a:t>
            </a:r>
          </a:p>
          <a:p>
            <a:pPr lvl="1"/>
            <a:r>
              <a:rPr lang="el-GR" dirty="0"/>
              <a:t>Έκφυση: οπίσθια επιφάνεια παρακονδύλιας </a:t>
            </a:r>
            <a:r>
              <a:rPr lang="el-GR" dirty="0" smtClean="0"/>
              <a:t>απόφυσης.</a:t>
            </a:r>
            <a:endParaRPr lang="el-GR" dirty="0"/>
          </a:p>
          <a:p>
            <a:pPr lvl="1"/>
            <a:r>
              <a:rPr lang="el-GR" dirty="0"/>
              <a:t>Κατάφυση: οπίσθια επιφάνεια του άνω τριτημορίου της ωλένης κάτω από το </a:t>
            </a:r>
            <a:r>
              <a:rPr lang="el-GR" dirty="0" smtClean="0"/>
              <a:t>ωλέκρανο.</a:t>
            </a:r>
            <a:endParaRPr lang="el-GR" dirty="0"/>
          </a:p>
          <a:p>
            <a:pPr lvl="1"/>
            <a:r>
              <a:rPr lang="el-GR" dirty="0"/>
              <a:t>Σε σύγκριση με τον τρικέφαλο έχει πολύ μικρή εγκάρσια διατομή και μικρό </a:t>
            </a:r>
            <a:r>
              <a:rPr lang="el-GR" dirty="0" smtClean="0"/>
              <a:t>μοχλοβραχίονα.</a:t>
            </a:r>
            <a:endParaRPr lang="el-GR" dirty="0"/>
          </a:p>
          <a:p>
            <a:pPr lvl="1"/>
            <a:r>
              <a:rPr lang="el-GR" dirty="0"/>
              <a:t>Παρ’ όλο που δεν αναπτύσσει μεγάλες εκτατικές ροπές, εν τούτοις παρέχει πολύ σημαντική σταθερότητα στην ΒΩ </a:t>
            </a:r>
            <a:r>
              <a:rPr lang="el-GR" dirty="0" smtClean="0"/>
              <a:t>άρθρωση.</a:t>
            </a:r>
            <a:endParaRPr lang="el-GR" dirty="0"/>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74</a:t>
            </a:fld>
            <a:endParaRPr lang="el-GR" dirty="0">
              <a:solidFill>
                <a:prstClr val="black"/>
              </a:solidFill>
            </a:endParaRPr>
          </a:p>
        </p:txBody>
      </p:sp>
    </p:spTree>
    <p:extLst>
      <p:ext uri="{BB962C8B-B14F-4D97-AF65-F5344CB8AC3E}">
        <p14:creationId xmlns:p14="http://schemas.microsoft.com/office/powerpoint/2010/main" val="120241190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Καμπτήρες και εκτείνοντες μύες</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75</a:t>
            </a:fld>
            <a:endParaRPr lang="el-GR" dirty="0">
              <a:solidFill>
                <a:prstClr val="black"/>
              </a:solidFill>
            </a:endParaRPr>
          </a:p>
        </p:txBody>
      </p:sp>
      <p:sp>
        <p:nvSpPr>
          <p:cNvPr id="5" name="Ορθογώνιο 4"/>
          <p:cNvSpPr/>
          <p:nvPr/>
        </p:nvSpPr>
        <p:spPr>
          <a:xfrm>
            <a:off x="2699792" y="2998693"/>
            <a:ext cx="4572000" cy="646331"/>
          </a:xfrm>
          <a:prstGeom prst="rect">
            <a:avLst/>
          </a:prstGeom>
        </p:spPr>
        <p:txBody>
          <a:bodyPr>
            <a:spAutoFit/>
          </a:bodyPr>
          <a:lstStyle/>
          <a:p>
            <a:pPr fontAlgn="t"/>
            <a:r>
              <a:rPr lang="en-US" dirty="0">
                <a:solidFill>
                  <a:prstClr val="black"/>
                </a:solidFill>
                <a:latin typeface="Calibri"/>
                <a:hlinkClick r:id="rId3"/>
              </a:rPr>
              <a:t>Arm Muscles - Anatomy &amp; Function - Human Anatomy | Kenhub</a:t>
            </a:r>
            <a:endParaRPr lang="en-US" dirty="0">
              <a:solidFill>
                <a:prstClr val="black"/>
              </a:solidFill>
              <a:latin typeface="Calibri"/>
            </a:endParaRPr>
          </a:p>
        </p:txBody>
      </p:sp>
      <p:pic>
        <p:nvPicPr>
          <p:cNvPr id="23554" name="Picture 2" descr="C:\Users\fkaram2\Desktop\Photo-Video-Film2-ic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23728" y="3117641"/>
            <a:ext cx="407541" cy="407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44489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dirty="0"/>
              <a:t>EMG </a:t>
            </a:r>
            <a:r>
              <a:rPr lang="el-GR" dirty="0"/>
              <a:t>ανάλυση έκτασης </a:t>
            </a:r>
            <a:r>
              <a:rPr lang="el-GR" dirty="0" smtClean="0"/>
              <a:t>αγκώνα </a:t>
            </a:r>
            <a:r>
              <a:rPr lang="el-GR" sz="3200" b="0" dirty="0" smtClean="0"/>
              <a:t>1/2</a:t>
            </a:r>
            <a:endParaRPr lang="el-GR" sz="3200" b="0" dirty="0"/>
          </a:p>
        </p:txBody>
      </p:sp>
      <p:sp>
        <p:nvSpPr>
          <p:cNvPr id="3" name="Θέση περιεχομένου 2"/>
          <p:cNvSpPr>
            <a:spLocks noGrp="1"/>
          </p:cNvSpPr>
          <p:nvPr>
            <p:ph idx="1"/>
          </p:nvPr>
        </p:nvSpPr>
        <p:spPr/>
        <p:txBody>
          <a:bodyPr>
            <a:normAutofit lnSpcReduction="10000"/>
          </a:bodyPr>
          <a:lstStyle/>
          <a:p>
            <a:r>
              <a:rPr lang="el-GR" dirty="0"/>
              <a:t>Κατά την μέγιστη προσπάθεια έκτασης του αγκώνα δημιουργούνται μέγιστα επίπεδα ηλεκτρομυογραφικής δραστηριότητας σε όλους τους εκτείνοντες </a:t>
            </a:r>
            <a:r>
              <a:rPr lang="el-GR" dirty="0" smtClean="0"/>
              <a:t>μύες.</a:t>
            </a:r>
            <a:endParaRPr lang="el-GR" dirty="0"/>
          </a:p>
          <a:p>
            <a:r>
              <a:rPr lang="el-GR" dirty="0"/>
              <a:t>Κατά την υπομέγιστη προσπάθεια, ενεργοποιούνται διαφορετικά τμήματα των μυών ανάλογα με την </a:t>
            </a:r>
            <a:r>
              <a:rPr lang="el-GR" dirty="0" smtClean="0"/>
              <a:t>προσπάθεια.</a:t>
            </a:r>
            <a:endParaRPr lang="el-GR" dirty="0"/>
          </a:p>
          <a:p>
            <a:r>
              <a:rPr lang="el-GR" dirty="0"/>
              <a:t>Ο πρώτος που ενεργοποιείται είναι ο </a:t>
            </a:r>
            <a:r>
              <a:rPr lang="el-GR" dirty="0" smtClean="0"/>
              <a:t>αγκωνιαίος.</a:t>
            </a:r>
            <a:endParaRPr lang="el-GR" dirty="0"/>
          </a:p>
          <a:p>
            <a:r>
              <a:rPr lang="el-GR" dirty="0"/>
              <a:t>Καθώς αυξάνεται προοδευτικά η προσπάθεια έκτασης, ενεργοποιείται και η έσω κεφαλή του τρικεφάλου που παραμένει ενεργοποιημένη σε όλη την τροχιά της κίνησης και σε οποιασδήποτε έντασης προσπάθεια </a:t>
            </a:r>
            <a:r>
              <a:rPr lang="el-GR" dirty="0" smtClean="0"/>
              <a:t>έκτασης.</a:t>
            </a:r>
            <a:endParaRPr lang="el-GR" dirty="0"/>
          </a:p>
          <a:p>
            <a:r>
              <a:rPr lang="el-GR" dirty="0"/>
              <a:t>Για τον λόγο αυτόν, η έσω κεφαλή αναφέρεται, όπως ο πρόσθιος βραχιόνιος για την κάμψη, ως ‘άλογο’ των εκτεινόντων </a:t>
            </a:r>
            <a:r>
              <a:rPr lang="el-GR" dirty="0" smtClean="0"/>
              <a:t>μυών.</a:t>
            </a:r>
            <a:endParaRPr lang="el-GR" dirty="0"/>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76</a:t>
            </a:fld>
            <a:endParaRPr lang="el-GR" dirty="0">
              <a:solidFill>
                <a:prstClr val="black"/>
              </a:solidFill>
            </a:endParaRPr>
          </a:p>
        </p:txBody>
      </p:sp>
    </p:spTree>
    <p:extLst>
      <p:ext uri="{BB962C8B-B14F-4D97-AF65-F5344CB8AC3E}">
        <p14:creationId xmlns:p14="http://schemas.microsoft.com/office/powerpoint/2010/main" val="171455764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dirty="0"/>
              <a:t>EMG </a:t>
            </a:r>
            <a:r>
              <a:rPr lang="el-GR" dirty="0"/>
              <a:t>ανάλυση έκτασης αγκώνα </a:t>
            </a:r>
            <a:r>
              <a:rPr lang="el-GR" sz="3200" b="0" dirty="0" smtClean="0"/>
              <a:t>2/2</a:t>
            </a:r>
            <a:endParaRPr lang="el-GR" dirty="0"/>
          </a:p>
        </p:txBody>
      </p:sp>
      <p:sp>
        <p:nvSpPr>
          <p:cNvPr id="3" name="Θέση περιεχομένου 2"/>
          <p:cNvSpPr>
            <a:spLocks noGrp="1"/>
          </p:cNvSpPr>
          <p:nvPr>
            <p:ph idx="1"/>
          </p:nvPr>
        </p:nvSpPr>
        <p:spPr/>
        <p:txBody>
          <a:bodyPr/>
          <a:lstStyle/>
          <a:p>
            <a:r>
              <a:rPr lang="el-GR" dirty="0"/>
              <a:t>Μόνο όταν οι απαιτήσεις έκτασης του αγκώνα αυξάνονται σε μέσες έως υψηλές, το νευρικό σύστημα επιστρατεύει κατ’ αρχάς την έξω κεφαλή του τρικεφάλου και εν συνεχεία την μακρά </a:t>
            </a:r>
            <a:r>
              <a:rPr lang="el-GR" dirty="0" smtClean="0"/>
              <a:t>κεφαλή.</a:t>
            </a:r>
            <a:endParaRPr lang="el-GR" dirty="0"/>
          </a:p>
          <a:p>
            <a:r>
              <a:rPr lang="el-GR" dirty="0"/>
              <a:t>Η μακρά κεφαλή λειτουργεί ως εφεδρία για την έκταση του </a:t>
            </a:r>
            <a:r>
              <a:rPr lang="el-GR" dirty="0" smtClean="0"/>
              <a:t>αγκώνα.</a:t>
            </a:r>
            <a:endParaRPr lang="el-GR" dirty="0"/>
          </a:p>
          <a:p>
            <a:r>
              <a:rPr lang="el-GR" dirty="0"/>
              <a:t>Λόγω του μεγάλου της όγκου, ενεργοποιείται σε δραστηριότητες που απαιτούν υψηλού επιπέδου </a:t>
            </a:r>
            <a:r>
              <a:rPr lang="el-GR" dirty="0" smtClean="0"/>
              <a:t>προσπάθεια.</a:t>
            </a:r>
            <a:endParaRPr lang="el-GR" dirty="0"/>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77</a:t>
            </a:fld>
            <a:endParaRPr lang="el-GR" dirty="0">
              <a:solidFill>
                <a:prstClr val="black"/>
              </a:solidFill>
            </a:endParaRPr>
          </a:p>
        </p:txBody>
      </p:sp>
    </p:spTree>
    <p:extLst>
      <p:ext uri="{BB962C8B-B14F-4D97-AF65-F5344CB8AC3E}">
        <p14:creationId xmlns:p14="http://schemas.microsoft.com/office/powerpoint/2010/main" val="415425411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Ροπές εκτεινόντων </a:t>
            </a:r>
            <a:r>
              <a:rPr lang="el-GR" dirty="0" smtClean="0"/>
              <a:t>μυών </a:t>
            </a:r>
            <a:r>
              <a:rPr lang="el-GR" sz="3200" b="0" dirty="0" smtClean="0"/>
              <a:t>1/3</a:t>
            </a:r>
            <a:endParaRPr lang="el-GR" sz="3200" b="0" dirty="0"/>
          </a:p>
        </p:txBody>
      </p:sp>
      <p:sp>
        <p:nvSpPr>
          <p:cNvPr id="3" name="Θέση περιεχομένου 2"/>
          <p:cNvSpPr>
            <a:spLocks noGrp="1"/>
          </p:cNvSpPr>
          <p:nvPr>
            <p:ph idx="1"/>
          </p:nvPr>
        </p:nvSpPr>
        <p:spPr>
          <a:xfrm>
            <a:off x="457200" y="1196752"/>
            <a:ext cx="8229600" cy="5472608"/>
          </a:xfrm>
        </p:spPr>
        <p:txBody>
          <a:bodyPr>
            <a:normAutofit/>
          </a:bodyPr>
          <a:lstStyle/>
          <a:p>
            <a:r>
              <a:rPr lang="el-GR" dirty="0"/>
              <a:t>Οι εκτείνοντες του αγκώνα παρέχουν στατική σταθερότητα στην </a:t>
            </a:r>
            <a:r>
              <a:rPr lang="el-GR" dirty="0" smtClean="0"/>
              <a:t>άρθρωση.</a:t>
            </a:r>
            <a:endParaRPr lang="el-GR" dirty="0"/>
          </a:p>
          <a:p>
            <a:pPr lvl="1"/>
            <a:r>
              <a:rPr lang="el-GR" dirty="0"/>
              <a:t>Π.χ., όταν κανείς στηρίζεται στο άνω άκρο με τον αγκώνα ελαφρώς </a:t>
            </a:r>
            <a:r>
              <a:rPr lang="el-GR" dirty="0" smtClean="0"/>
              <a:t>λυγισμένο.</a:t>
            </a:r>
            <a:endParaRPr lang="el-GR" dirty="0"/>
          </a:p>
          <a:p>
            <a:pPr lvl="1"/>
            <a:r>
              <a:rPr lang="el-GR" dirty="0"/>
              <a:t>Οι εκτείνοντες σταθεροποιούν τον λυγισμένο αγκώνα μέσω της ισομετρικής συστολής ή μέσω πολύ χαμηλής ταχύτητας πλειομετρικής </a:t>
            </a:r>
            <a:r>
              <a:rPr lang="el-GR" dirty="0" smtClean="0"/>
              <a:t>συστολής.</a:t>
            </a:r>
            <a:endParaRPr lang="el-GR" dirty="0"/>
          </a:p>
          <a:p>
            <a:r>
              <a:rPr lang="el-GR" dirty="0"/>
              <a:t>Σε άλλες περιπτώσεις, οι ίδιοι μύες χρειάζεται να δημιουργήσουν πολύ μεγαλύτερες ροπές μέσω της υψηλής ταχύτητας μειομετρικών ή πλειομετρικών </a:t>
            </a:r>
            <a:r>
              <a:rPr lang="el-GR" dirty="0" smtClean="0"/>
              <a:t>συστολών.</a:t>
            </a:r>
            <a:endParaRPr lang="el-GR" dirty="0"/>
          </a:p>
          <a:p>
            <a:pPr lvl="1"/>
            <a:r>
              <a:rPr lang="el-GR" dirty="0"/>
              <a:t>Π.χ., ρήψη μπάλας, σήκωμα από χαμηλή καρέκλα στηριζόμενοι στα χέρια, γρήγορο σπρώξιμο για άνοιγμα </a:t>
            </a:r>
            <a:r>
              <a:rPr lang="el-GR" dirty="0" smtClean="0"/>
              <a:t>πόρτας.</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78</a:t>
            </a:fld>
            <a:endParaRPr lang="el-GR" dirty="0">
              <a:solidFill>
                <a:prstClr val="black"/>
              </a:solidFill>
            </a:endParaRPr>
          </a:p>
        </p:txBody>
      </p:sp>
    </p:spTree>
    <p:extLst>
      <p:ext uri="{BB962C8B-B14F-4D97-AF65-F5344CB8AC3E}">
        <p14:creationId xmlns:p14="http://schemas.microsoft.com/office/powerpoint/2010/main" val="23530754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Φέρουσα γωνία</a:t>
            </a:r>
            <a:r>
              <a:rPr lang="en-US" dirty="0"/>
              <a:t> </a:t>
            </a:r>
            <a:r>
              <a:rPr lang="en-US" sz="3200" b="0" dirty="0" smtClean="0"/>
              <a:t>2/2</a:t>
            </a:r>
            <a:endParaRPr lang="el-GR" dirty="0"/>
          </a:p>
        </p:txBody>
      </p:sp>
      <p:sp>
        <p:nvSpPr>
          <p:cNvPr id="3" name="Θέση περιεχομένου 2"/>
          <p:cNvSpPr>
            <a:spLocks noGrp="1"/>
          </p:cNvSpPr>
          <p:nvPr>
            <p:ph idx="1"/>
          </p:nvPr>
        </p:nvSpPr>
        <p:spPr>
          <a:xfrm>
            <a:off x="457200" y="1196752"/>
            <a:ext cx="3754760" cy="2664296"/>
          </a:xfrm>
        </p:spPr>
        <p:txBody>
          <a:bodyPr>
            <a:normAutofit/>
          </a:bodyPr>
          <a:lstStyle/>
          <a:p>
            <a:r>
              <a:rPr lang="el-GR" sz="2400" dirty="0"/>
              <a:t>Στα υγιή άτομα η φέρουσα γωνία κατά μέσο όρο ισούται με </a:t>
            </a:r>
            <a:r>
              <a:rPr lang="el-GR" sz="2400" dirty="0" smtClean="0"/>
              <a:t>13</a:t>
            </a:r>
            <a:r>
              <a:rPr lang="el-GR" sz="2400" baseline="30000" dirty="0" smtClean="0"/>
              <a:t>ο</a:t>
            </a:r>
            <a:r>
              <a:rPr lang="en-US" sz="2400" dirty="0" smtClean="0"/>
              <a:t>.</a:t>
            </a:r>
            <a:r>
              <a:rPr lang="el-GR" sz="2400" dirty="0" smtClean="0"/>
              <a:t> </a:t>
            </a:r>
            <a:endParaRPr lang="el-GR" sz="2400" dirty="0"/>
          </a:p>
          <a:p>
            <a:r>
              <a:rPr lang="el-GR" sz="2400" dirty="0"/>
              <a:t>Στις γυναίκες είναι κατά </a:t>
            </a:r>
            <a:r>
              <a:rPr lang="el-GR" sz="2400" dirty="0" smtClean="0"/>
              <a:t>2</a:t>
            </a:r>
            <a:r>
              <a:rPr lang="el-GR" sz="2400" baseline="30000" dirty="0" smtClean="0"/>
              <a:t>ο</a:t>
            </a:r>
            <a:r>
              <a:rPr lang="en-US" sz="2400" dirty="0" smtClean="0"/>
              <a:t> </a:t>
            </a:r>
            <a:r>
              <a:rPr lang="el-GR" sz="2400" dirty="0" smtClean="0"/>
              <a:t> μεγαλύτερη</a:t>
            </a:r>
            <a:r>
              <a:rPr lang="en-US" sz="2400" dirty="0" smtClean="0"/>
              <a:t>.</a:t>
            </a:r>
            <a:endParaRPr lang="el-GR" sz="24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7</a:t>
            </a:fld>
            <a:endParaRPr lang="el-GR" dirty="0">
              <a:solidFill>
                <a:prstClr val="black"/>
              </a:solidFill>
            </a:endParaRPr>
          </a:p>
        </p:txBody>
      </p:sp>
      <p:pic>
        <p:nvPicPr>
          <p:cNvPr id="5" name="Picture 2" descr="elbow fracture physiotherap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3968" y="1052735"/>
            <a:ext cx="4248472" cy="2747347"/>
          </a:xfrm>
          <a:prstGeom prst="rect">
            <a:avLst/>
          </a:prstGeom>
          <a:noFill/>
          <a:extLst>
            <a:ext uri="{909E8E84-426E-40DD-AFC4-6F175D3DCCD1}">
              <a14:hiddenFill xmlns:a14="http://schemas.microsoft.com/office/drawing/2010/main">
                <a:solidFill>
                  <a:srgbClr val="FFFFFF"/>
                </a:solidFill>
              </a14:hiddenFill>
            </a:ext>
          </a:extLst>
        </p:spPr>
      </p:pic>
      <p:sp>
        <p:nvSpPr>
          <p:cNvPr id="6" name="Ορθογώνιο 5"/>
          <p:cNvSpPr/>
          <p:nvPr/>
        </p:nvSpPr>
        <p:spPr>
          <a:xfrm>
            <a:off x="4680012" y="3523083"/>
            <a:ext cx="3456384" cy="276999"/>
          </a:xfrm>
          <a:prstGeom prst="rect">
            <a:avLst/>
          </a:prstGeom>
        </p:spPr>
        <p:txBody>
          <a:bodyPr wrap="square">
            <a:spAutoFit/>
          </a:bodyPr>
          <a:lstStyle/>
          <a:p>
            <a:pPr algn="ctr"/>
            <a:r>
              <a:rPr lang="en-US" sz="1200" dirty="0" smtClean="0">
                <a:solidFill>
                  <a:prstClr val="black"/>
                </a:solidFill>
                <a:latin typeface="Calibri"/>
                <a:hlinkClick r:id="rId3"/>
              </a:rPr>
              <a:t>titaniumgeek.com</a:t>
            </a:r>
            <a:endParaRPr lang="el-GR" sz="1200" dirty="0">
              <a:solidFill>
                <a:prstClr val="black"/>
              </a:solidFill>
              <a:latin typeface="Calibri"/>
            </a:endParaRPr>
          </a:p>
        </p:txBody>
      </p:sp>
      <p:sp>
        <p:nvSpPr>
          <p:cNvPr id="7" name="Ορθογώνιο 6"/>
          <p:cNvSpPr/>
          <p:nvPr/>
        </p:nvSpPr>
        <p:spPr>
          <a:xfrm>
            <a:off x="467544" y="3749780"/>
            <a:ext cx="8676456" cy="2431435"/>
          </a:xfrm>
          <a:prstGeom prst="rect">
            <a:avLst/>
          </a:prstGeom>
        </p:spPr>
        <p:txBody>
          <a:bodyPr wrap="square">
            <a:spAutoFit/>
          </a:bodyPr>
          <a:lstStyle/>
          <a:p>
            <a:pPr marL="342900" indent="-342900" fontAlgn="auto">
              <a:lnSpc>
                <a:spcPct val="110000"/>
              </a:lnSpc>
              <a:spcBef>
                <a:spcPts val="1200"/>
              </a:spcBef>
              <a:spcAft>
                <a:spcPts val="0"/>
              </a:spcAft>
              <a:buFont typeface="Arial" pitchFamily="34" charset="0"/>
              <a:buChar char="•"/>
            </a:pPr>
            <a:r>
              <a:rPr lang="el-GR" sz="2400" dirty="0">
                <a:solidFill>
                  <a:prstClr val="black"/>
                </a:solidFill>
                <a:latin typeface="Calibri"/>
              </a:rPr>
              <a:t>Ορισμένες φορές η φέρουσα γωνία μπορεί να ξεπεράσει τις 20</a:t>
            </a:r>
            <a:r>
              <a:rPr lang="el-GR" sz="2400" baseline="30000" dirty="0">
                <a:solidFill>
                  <a:prstClr val="black"/>
                </a:solidFill>
                <a:latin typeface="Calibri"/>
              </a:rPr>
              <a:t>ο</a:t>
            </a:r>
            <a:r>
              <a:rPr lang="en-US" sz="2400" dirty="0">
                <a:solidFill>
                  <a:prstClr val="black"/>
                </a:solidFill>
                <a:latin typeface="Calibri"/>
              </a:rPr>
              <a:t> </a:t>
            </a:r>
            <a:r>
              <a:rPr lang="el-GR" sz="2400" dirty="0">
                <a:solidFill>
                  <a:prstClr val="black"/>
                </a:solidFill>
                <a:latin typeface="Calibri"/>
              </a:rPr>
              <a:t> ή 25</a:t>
            </a:r>
            <a:r>
              <a:rPr lang="el-GR" sz="2400" baseline="30000" dirty="0">
                <a:solidFill>
                  <a:prstClr val="black"/>
                </a:solidFill>
                <a:latin typeface="Calibri"/>
              </a:rPr>
              <a:t>ο</a:t>
            </a:r>
            <a:r>
              <a:rPr lang="en-US" sz="2400" dirty="0">
                <a:solidFill>
                  <a:prstClr val="black"/>
                </a:solidFill>
                <a:latin typeface="Calibri"/>
              </a:rPr>
              <a:t>.</a:t>
            </a:r>
            <a:r>
              <a:rPr lang="el-GR" sz="2400" dirty="0">
                <a:solidFill>
                  <a:prstClr val="black"/>
                </a:solidFill>
                <a:latin typeface="Calibri"/>
              </a:rPr>
              <a:t> </a:t>
            </a:r>
            <a:r>
              <a:rPr lang="en-US" sz="2400" dirty="0">
                <a:solidFill>
                  <a:prstClr val="black"/>
                </a:solidFill>
                <a:latin typeface="Calibri"/>
              </a:rPr>
              <a:t> </a:t>
            </a:r>
            <a:endParaRPr lang="el-GR" sz="2400" dirty="0">
              <a:solidFill>
                <a:prstClr val="black"/>
              </a:solidFill>
              <a:latin typeface="Calibri"/>
            </a:endParaRPr>
          </a:p>
          <a:p>
            <a:pPr marL="342900" indent="-342900" fontAlgn="auto">
              <a:lnSpc>
                <a:spcPct val="110000"/>
              </a:lnSpc>
              <a:spcBef>
                <a:spcPts val="1200"/>
              </a:spcBef>
              <a:spcAft>
                <a:spcPts val="0"/>
              </a:spcAft>
              <a:buFont typeface="Arial" pitchFamily="34" charset="0"/>
              <a:buChar char="•"/>
            </a:pPr>
            <a:r>
              <a:rPr lang="el-GR" sz="2400" dirty="0">
                <a:solidFill>
                  <a:prstClr val="black"/>
                </a:solidFill>
                <a:latin typeface="Calibri"/>
              </a:rPr>
              <a:t>Η κατάσταση αυτή ονομάζεται βλαισότητα (βλαισός αγκώνας)</a:t>
            </a:r>
            <a:r>
              <a:rPr lang="en-US" sz="2400" dirty="0">
                <a:solidFill>
                  <a:prstClr val="black"/>
                </a:solidFill>
                <a:latin typeface="Calibri"/>
              </a:rPr>
              <a:t>.</a:t>
            </a:r>
            <a:r>
              <a:rPr lang="el-GR" sz="2400" dirty="0">
                <a:solidFill>
                  <a:prstClr val="black"/>
                </a:solidFill>
                <a:latin typeface="Calibri"/>
              </a:rPr>
              <a:t> </a:t>
            </a:r>
          </a:p>
          <a:p>
            <a:pPr marL="342900" indent="-342900" fontAlgn="auto">
              <a:lnSpc>
                <a:spcPct val="110000"/>
              </a:lnSpc>
              <a:spcBef>
                <a:spcPts val="1200"/>
              </a:spcBef>
              <a:spcAft>
                <a:spcPts val="0"/>
              </a:spcAft>
              <a:buFont typeface="Arial" pitchFamily="34" charset="0"/>
              <a:buChar char="•"/>
            </a:pPr>
            <a:r>
              <a:rPr lang="el-GR" sz="2400" dirty="0">
                <a:solidFill>
                  <a:prstClr val="black"/>
                </a:solidFill>
                <a:latin typeface="Calibri"/>
              </a:rPr>
              <a:t>Όταν η γωνία είναι αρκετά μειωμένη, ονομάζεται ραιβότητα (ραιβός αγκώνας)</a:t>
            </a:r>
            <a:r>
              <a:rPr lang="en-US" sz="2400" dirty="0">
                <a:solidFill>
                  <a:prstClr val="black"/>
                </a:solidFill>
                <a:latin typeface="Calibri"/>
              </a:rPr>
              <a:t>.</a:t>
            </a:r>
            <a:r>
              <a:rPr lang="el-GR" sz="2400" dirty="0">
                <a:solidFill>
                  <a:prstClr val="black"/>
                </a:solidFill>
                <a:latin typeface="Calibri"/>
              </a:rPr>
              <a:t> </a:t>
            </a:r>
          </a:p>
        </p:txBody>
      </p:sp>
    </p:spTree>
    <p:extLst>
      <p:ext uri="{BB962C8B-B14F-4D97-AF65-F5344CB8AC3E}">
        <p14:creationId xmlns:p14="http://schemas.microsoft.com/office/powerpoint/2010/main" val="213239841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Ροπές εκτεινόντων μυών </a:t>
            </a:r>
            <a:r>
              <a:rPr lang="el-GR" sz="3200" b="0" dirty="0" smtClean="0"/>
              <a:t>2/3</a:t>
            </a:r>
            <a:endParaRPr lang="el-GR" dirty="0"/>
          </a:p>
        </p:txBody>
      </p:sp>
      <p:sp>
        <p:nvSpPr>
          <p:cNvPr id="3" name="Θέση περιεχομένου 2"/>
          <p:cNvSpPr>
            <a:spLocks noGrp="1"/>
          </p:cNvSpPr>
          <p:nvPr>
            <p:ph idx="1"/>
          </p:nvPr>
        </p:nvSpPr>
        <p:spPr>
          <a:xfrm>
            <a:off x="436575" y="1288653"/>
            <a:ext cx="8527913" cy="5524723"/>
          </a:xfrm>
        </p:spPr>
        <p:txBody>
          <a:bodyPr>
            <a:normAutofit/>
          </a:bodyPr>
          <a:lstStyle/>
          <a:p>
            <a:r>
              <a:rPr lang="el-GR" dirty="0"/>
              <a:t>Σε πολλές εκρηκτικές δραστηριότητες σπρωξίματος, εκτός από την έκταση του αγκώνα, απαιτείται κάποιου βαθμού κάμψης του </a:t>
            </a:r>
            <a:r>
              <a:rPr lang="el-GR" dirty="0" smtClean="0"/>
              <a:t>ώμου. </a:t>
            </a:r>
            <a:endParaRPr lang="el-GR" dirty="0"/>
          </a:p>
          <a:p>
            <a:r>
              <a:rPr lang="el-GR" dirty="0"/>
              <a:t>Η συστολή του πρόσθιου δελτοειδή αποτελεί την απαραίτητη συνεργατική λειτουργία για το γρήγορο σπρώξιμο της </a:t>
            </a:r>
            <a:r>
              <a:rPr lang="el-GR" dirty="0" smtClean="0"/>
              <a:t>πόρτας.</a:t>
            </a:r>
            <a:endParaRPr lang="el-GR" dirty="0"/>
          </a:p>
          <a:p>
            <a:r>
              <a:rPr lang="el-GR" dirty="0"/>
              <a:t>Καθώς συστέλλεται ο δελτοειδής, αναχαιτίζεται η εκτατική λειτουργία της μακράς κεφαλής του τρικεφάλου στον </a:t>
            </a:r>
            <a:r>
              <a:rPr lang="el-GR" dirty="0" smtClean="0"/>
              <a:t>ώμο.</a:t>
            </a:r>
            <a:endParaRPr lang="el-GR" dirty="0"/>
          </a:p>
          <a:p>
            <a:r>
              <a:rPr lang="el-GR" dirty="0"/>
              <a:t>Το γεγονός αυτό παρέχει φυσιολογικό πλεονέκτημα στον τρικέφαλο μυ (διαρθρικός μυς) για την αποτελεσματική εκτέλεση της </a:t>
            </a:r>
            <a:r>
              <a:rPr lang="el-GR" dirty="0" smtClean="0"/>
              <a:t>κίνησης.</a:t>
            </a:r>
            <a:endParaRPr lang="el-GR" dirty="0"/>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79</a:t>
            </a:fld>
            <a:endParaRPr lang="el-GR" dirty="0">
              <a:solidFill>
                <a:prstClr val="black"/>
              </a:solidFill>
            </a:endParaRPr>
          </a:p>
        </p:txBody>
      </p:sp>
    </p:spTree>
    <p:extLst>
      <p:ext uri="{BB962C8B-B14F-4D97-AF65-F5344CB8AC3E}">
        <p14:creationId xmlns:p14="http://schemas.microsoft.com/office/powerpoint/2010/main" val="327981426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Ροπές εκτεινόντων μυών </a:t>
            </a:r>
            <a:r>
              <a:rPr lang="el-GR" sz="3200" b="0" dirty="0" smtClean="0"/>
              <a:t>3/3</a:t>
            </a:r>
            <a:endParaRPr lang="el-GR" dirty="0"/>
          </a:p>
        </p:txBody>
      </p:sp>
      <p:sp>
        <p:nvSpPr>
          <p:cNvPr id="3" name="Θέση περιεχομένου 2"/>
          <p:cNvSpPr>
            <a:spLocks noGrp="1"/>
          </p:cNvSpPr>
          <p:nvPr>
            <p:ph idx="1"/>
          </p:nvPr>
        </p:nvSpPr>
        <p:spPr>
          <a:xfrm>
            <a:off x="529208" y="1268760"/>
            <a:ext cx="8363272" cy="5040560"/>
          </a:xfrm>
        </p:spPr>
        <p:txBody>
          <a:bodyPr>
            <a:normAutofit/>
          </a:bodyPr>
          <a:lstStyle/>
          <a:p>
            <a:r>
              <a:rPr lang="el-GR" dirty="0"/>
              <a:t>Οι εκτείνοντες μύες του αγκώνα παράγουν την μεγαλύτερη ροπή στις ~</a:t>
            </a:r>
            <a:r>
              <a:rPr lang="el-GR" dirty="0" smtClean="0"/>
              <a:t>90</a:t>
            </a:r>
            <a:r>
              <a:rPr lang="el-GR" baseline="30000" dirty="0" smtClean="0"/>
              <a:t>ο</a:t>
            </a:r>
            <a:r>
              <a:rPr lang="el-GR" dirty="0" smtClean="0"/>
              <a:t> </a:t>
            </a:r>
            <a:r>
              <a:rPr lang="el-GR" dirty="0"/>
              <a:t>κάμψης, παρ’ όλο που ο μοχλοβραχίονας δύναμης των μυών είναι μεγαλύτερος όταν ο αγκώνας βρίσκεται σε ελαφρά </a:t>
            </a:r>
            <a:r>
              <a:rPr lang="el-GR" dirty="0" smtClean="0"/>
              <a:t>κάμψη.</a:t>
            </a:r>
            <a:endParaRPr lang="el-GR" dirty="0"/>
          </a:p>
          <a:p>
            <a:r>
              <a:rPr lang="el-GR" dirty="0"/>
              <a:t>Αυτό το γεγονός υποδηλώνει ότι το μήκος του μυός και όχι ο μοχλοβραχίονάς του έχει την μεγαλύτερη επίδραση στον καθορισμό της μέγιστης </a:t>
            </a:r>
            <a:r>
              <a:rPr lang="el-GR" dirty="0" smtClean="0"/>
              <a:t>ροπής.</a:t>
            </a:r>
            <a:endParaRPr lang="el-GR" dirty="0"/>
          </a:p>
          <a:p>
            <a:r>
              <a:rPr lang="el-GR" dirty="0"/>
              <a:t>Επομένως, η </a:t>
            </a:r>
            <a:r>
              <a:rPr lang="el-GR" dirty="0" smtClean="0"/>
              <a:t>90</a:t>
            </a:r>
            <a:r>
              <a:rPr lang="el-GR" baseline="30000" dirty="0" smtClean="0"/>
              <a:t>ο</a:t>
            </a:r>
            <a:r>
              <a:rPr lang="el-GR" dirty="0" smtClean="0"/>
              <a:t> κάμψης </a:t>
            </a:r>
            <a:r>
              <a:rPr lang="el-GR" dirty="0"/>
              <a:t>του αγκώνα είναι η πλέον ισομετρικά σταθερή θέση της </a:t>
            </a:r>
            <a:r>
              <a:rPr lang="el-GR" dirty="0" smtClean="0"/>
              <a:t>άρθρωσης.</a:t>
            </a:r>
            <a:endParaRPr lang="el-GR" dirty="0"/>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80</a:t>
            </a:fld>
            <a:endParaRPr lang="el-GR" dirty="0">
              <a:solidFill>
                <a:prstClr val="black"/>
              </a:solidFill>
            </a:endParaRPr>
          </a:p>
        </p:txBody>
      </p:sp>
    </p:spTree>
    <p:extLst>
      <p:ext uri="{BB962C8B-B14F-4D97-AF65-F5344CB8AC3E}">
        <p14:creationId xmlns:p14="http://schemas.microsoft.com/office/powerpoint/2010/main" val="398215980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Υποκατάσταση εκτεινόντων μυών</a:t>
            </a:r>
          </a:p>
        </p:txBody>
      </p:sp>
      <p:sp>
        <p:nvSpPr>
          <p:cNvPr id="3" name="Θέση περιεχομένου 2"/>
          <p:cNvSpPr>
            <a:spLocks noGrp="1"/>
          </p:cNvSpPr>
          <p:nvPr>
            <p:ph idx="1"/>
          </p:nvPr>
        </p:nvSpPr>
        <p:spPr>
          <a:xfrm>
            <a:off x="457200" y="1340768"/>
            <a:ext cx="8291264" cy="5040560"/>
          </a:xfrm>
        </p:spPr>
        <p:txBody>
          <a:bodyPr/>
          <a:lstStyle/>
          <a:p>
            <a:r>
              <a:rPr lang="el-GR" dirty="0"/>
              <a:t>Σε παράλυση των εκτεινόντων μυών του αγκώνα, για να εκτείνει ένα τετραπληγικό άτομο τον αγκώνα του, χρησιμοποιεί την κλειδική μοίρα του μεγάλου θωρακικού και την πρόσθια μοίρα του </a:t>
            </a:r>
            <a:r>
              <a:rPr lang="el-GR" dirty="0" smtClean="0"/>
              <a:t>δελτοειδούς.</a:t>
            </a:r>
            <a:endParaRPr lang="el-GR" dirty="0"/>
          </a:p>
          <a:p>
            <a:r>
              <a:rPr lang="el-GR" dirty="0"/>
              <a:t>Με σταθερό τον καρπό πάνω στο κρεβάτι, οι μύες κινούν το βραχιόνιο προς τον κορμό με αποτέλεσμα να εκτείνουν τον </a:t>
            </a:r>
            <a:r>
              <a:rPr lang="el-GR" dirty="0" smtClean="0"/>
              <a:t>αγκώνα.</a:t>
            </a:r>
            <a:endParaRPr lang="el-GR" dirty="0"/>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81</a:t>
            </a:fld>
            <a:endParaRPr lang="el-GR" dirty="0">
              <a:solidFill>
                <a:prstClr val="black"/>
              </a:solidFill>
            </a:endParaRPr>
          </a:p>
        </p:txBody>
      </p:sp>
    </p:spTree>
    <p:extLst>
      <p:ext uri="{BB962C8B-B14F-4D97-AF65-F5344CB8AC3E}">
        <p14:creationId xmlns:p14="http://schemas.microsoft.com/office/powerpoint/2010/main" val="175469700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Υπτιαστές </a:t>
            </a:r>
            <a:r>
              <a:rPr lang="el-GR" dirty="0" smtClean="0"/>
              <a:t>και </a:t>
            </a:r>
            <a:r>
              <a:rPr lang="el-GR" dirty="0"/>
              <a:t>Πρηνιστές </a:t>
            </a:r>
            <a:r>
              <a:rPr lang="el-GR" dirty="0" smtClean="0"/>
              <a:t>μύες </a:t>
            </a:r>
            <a:r>
              <a:rPr lang="el-GR" sz="3200" b="0" dirty="0" smtClean="0"/>
              <a:t>1/2</a:t>
            </a:r>
            <a:endParaRPr lang="el-GR" sz="3200" b="0" dirty="0"/>
          </a:p>
        </p:txBody>
      </p:sp>
      <p:sp>
        <p:nvSpPr>
          <p:cNvPr id="3" name="Θέση περιεχομένου 2"/>
          <p:cNvSpPr>
            <a:spLocks noGrp="1"/>
          </p:cNvSpPr>
          <p:nvPr>
            <p:ph idx="1"/>
          </p:nvPr>
        </p:nvSpPr>
        <p:spPr>
          <a:xfrm>
            <a:off x="457200" y="1196752"/>
            <a:ext cx="5266928" cy="5040560"/>
          </a:xfrm>
        </p:spPr>
        <p:txBody>
          <a:bodyPr>
            <a:normAutofit lnSpcReduction="10000"/>
          </a:bodyPr>
          <a:lstStyle/>
          <a:p>
            <a:r>
              <a:rPr lang="el-GR" dirty="0"/>
              <a:t>Υπτιαστές:</a:t>
            </a:r>
          </a:p>
          <a:p>
            <a:pPr lvl="1"/>
            <a:r>
              <a:rPr lang="el-GR" dirty="0"/>
              <a:t>Δικέφαλος </a:t>
            </a:r>
            <a:r>
              <a:rPr lang="el-GR" dirty="0" smtClean="0"/>
              <a:t>βραχιόνιος,</a:t>
            </a:r>
            <a:endParaRPr lang="el-GR" dirty="0"/>
          </a:p>
          <a:p>
            <a:pPr lvl="1"/>
            <a:r>
              <a:rPr lang="el-GR" dirty="0" smtClean="0"/>
              <a:t>Υπτιαστής,</a:t>
            </a:r>
            <a:endParaRPr lang="el-GR" dirty="0"/>
          </a:p>
          <a:p>
            <a:pPr lvl="1"/>
            <a:r>
              <a:rPr lang="el-GR" dirty="0"/>
              <a:t>Κερκιδικοί εκτείνοντες του </a:t>
            </a:r>
            <a:r>
              <a:rPr lang="el-GR" dirty="0" smtClean="0"/>
              <a:t>καρπού,</a:t>
            </a:r>
            <a:endParaRPr lang="el-GR" dirty="0"/>
          </a:p>
          <a:p>
            <a:pPr lvl="1"/>
            <a:r>
              <a:rPr lang="el-GR" dirty="0"/>
              <a:t>Μακρός εκτείνοντας του </a:t>
            </a:r>
            <a:r>
              <a:rPr lang="el-GR" dirty="0" smtClean="0"/>
              <a:t>αντίχειρα,</a:t>
            </a:r>
            <a:endParaRPr lang="el-GR" dirty="0"/>
          </a:p>
          <a:p>
            <a:pPr lvl="1"/>
            <a:r>
              <a:rPr lang="el-GR" dirty="0"/>
              <a:t>Ίδιος εκτείνων τον </a:t>
            </a:r>
            <a:r>
              <a:rPr lang="el-GR" dirty="0" smtClean="0"/>
              <a:t>δείκτη.</a:t>
            </a:r>
            <a:endParaRPr lang="el-GR" dirty="0"/>
          </a:p>
          <a:p>
            <a:r>
              <a:rPr lang="el-GR" dirty="0"/>
              <a:t>Πρηνιστές:</a:t>
            </a:r>
          </a:p>
          <a:p>
            <a:pPr lvl="1"/>
            <a:r>
              <a:rPr lang="el-GR" dirty="0"/>
              <a:t>Στρογγύλος </a:t>
            </a:r>
            <a:r>
              <a:rPr lang="el-GR" dirty="0" smtClean="0"/>
              <a:t>πρηνιστής,</a:t>
            </a:r>
            <a:endParaRPr lang="el-GR" dirty="0"/>
          </a:p>
          <a:p>
            <a:pPr lvl="1"/>
            <a:r>
              <a:rPr lang="el-GR" dirty="0"/>
              <a:t>Κερκιδικός καμπτήρας του </a:t>
            </a:r>
            <a:r>
              <a:rPr lang="el-GR" dirty="0" smtClean="0"/>
              <a:t>καρπού,</a:t>
            </a:r>
            <a:endParaRPr lang="el-GR" dirty="0"/>
          </a:p>
          <a:p>
            <a:pPr lvl="1"/>
            <a:r>
              <a:rPr lang="el-GR" dirty="0"/>
              <a:t>Τετράγωνος </a:t>
            </a:r>
            <a:r>
              <a:rPr lang="el-GR" dirty="0" smtClean="0"/>
              <a:t>πρηνιστής.</a:t>
            </a:r>
            <a:endParaRPr lang="el-GR" dirty="0"/>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82</a:t>
            </a:fld>
            <a:endParaRPr lang="el-GR" dirty="0">
              <a:solidFill>
                <a:prstClr val="black"/>
              </a:solidFill>
            </a:endParaRPr>
          </a:p>
        </p:txBody>
      </p:sp>
      <p:pic>
        <p:nvPicPr>
          <p:cNvPr id="24578" name="Picture 2" descr="https://classconnection.s3.amazonaws.com/817/flashcards/5804817/png/pronation-147DA785D1C307807A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364088" y="1268760"/>
            <a:ext cx="3429000" cy="4105275"/>
          </a:xfrm>
          <a:prstGeom prst="rect">
            <a:avLst/>
          </a:prstGeom>
          <a:noFill/>
          <a:extLst>
            <a:ext uri="{909E8E84-426E-40DD-AFC4-6F175D3DCCD1}">
              <a14:hiddenFill xmlns:a14="http://schemas.microsoft.com/office/drawing/2010/main">
                <a:solidFill>
                  <a:srgbClr val="FFFFFF"/>
                </a:solidFill>
              </a14:hiddenFill>
            </a:ext>
          </a:extLst>
        </p:spPr>
      </p:pic>
      <p:sp>
        <p:nvSpPr>
          <p:cNvPr id="6" name="Ορθογώνιο 5"/>
          <p:cNvSpPr/>
          <p:nvPr/>
        </p:nvSpPr>
        <p:spPr>
          <a:xfrm>
            <a:off x="6156176" y="5456257"/>
            <a:ext cx="2047612" cy="276999"/>
          </a:xfrm>
          <a:prstGeom prst="rect">
            <a:avLst/>
          </a:prstGeom>
        </p:spPr>
        <p:txBody>
          <a:bodyPr wrap="none">
            <a:spAutoFit/>
          </a:bodyPr>
          <a:lstStyle/>
          <a:p>
            <a:pPr algn="ctr"/>
            <a:r>
              <a:rPr lang="en-US" sz="1200" dirty="0" smtClean="0">
                <a:solidFill>
                  <a:prstClr val="black"/>
                </a:solidFill>
                <a:latin typeface="Calibri"/>
                <a:hlinkClick r:id="rId4"/>
              </a:rPr>
              <a:t>haroldbechtol.wordpress.com</a:t>
            </a:r>
            <a:endParaRPr lang="el-GR" sz="1200" dirty="0">
              <a:solidFill>
                <a:prstClr val="black"/>
              </a:solidFill>
              <a:latin typeface="Calibri"/>
            </a:endParaRPr>
          </a:p>
        </p:txBody>
      </p:sp>
    </p:spTree>
    <p:extLst>
      <p:ext uri="{BB962C8B-B14F-4D97-AF65-F5344CB8AC3E}">
        <p14:creationId xmlns:p14="http://schemas.microsoft.com/office/powerpoint/2010/main" val="107410410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Υπτιαστές και Πρηνιστές μύες </a:t>
            </a:r>
            <a:r>
              <a:rPr lang="el-GR" sz="3200" b="0" dirty="0" smtClean="0"/>
              <a:t>2/2</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83</a:t>
            </a:fld>
            <a:endParaRPr lang="el-GR" dirty="0">
              <a:solidFill>
                <a:prstClr val="black"/>
              </a:solidFill>
            </a:endParaRPr>
          </a:p>
        </p:txBody>
      </p:sp>
      <p:sp>
        <p:nvSpPr>
          <p:cNvPr id="5" name="Ορθογώνιο 4"/>
          <p:cNvSpPr/>
          <p:nvPr/>
        </p:nvSpPr>
        <p:spPr>
          <a:xfrm>
            <a:off x="2586894" y="2348880"/>
            <a:ext cx="3979166" cy="369332"/>
          </a:xfrm>
          <a:prstGeom prst="rect">
            <a:avLst/>
          </a:prstGeom>
        </p:spPr>
        <p:txBody>
          <a:bodyPr wrap="none">
            <a:spAutoFit/>
          </a:bodyPr>
          <a:lstStyle/>
          <a:p>
            <a:pPr fontAlgn="t"/>
            <a:r>
              <a:rPr lang="en-US" dirty="0">
                <a:solidFill>
                  <a:prstClr val="black"/>
                </a:solidFill>
                <a:latin typeface="Calibri"/>
                <a:hlinkClick r:id="rId3"/>
              </a:rPr>
              <a:t>pronation and supination of the forearm</a:t>
            </a:r>
            <a:endParaRPr lang="en-US" dirty="0">
              <a:solidFill>
                <a:prstClr val="black"/>
              </a:solidFill>
              <a:latin typeface="Calibri"/>
            </a:endParaRPr>
          </a:p>
        </p:txBody>
      </p:sp>
      <p:pic>
        <p:nvPicPr>
          <p:cNvPr id="6" name="Picture 2" descr="C:\Users\fkaram2\Desktop\Photo-Video-Film2-ic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22567" y="2348880"/>
            <a:ext cx="407541" cy="407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0636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16632"/>
            <a:ext cx="9144000" cy="908720"/>
          </a:xfrm>
        </p:spPr>
        <p:txBody>
          <a:bodyPr>
            <a:normAutofit fontScale="90000"/>
          </a:bodyPr>
          <a:lstStyle/>
          <a:p>
            <a:r>
              <a:rPr lang="el-GR" dirty="0"/>
              <a:t>Λειτουργία υπτιαστών </a:t>
            </a:r>
            <a:r>
              <a:rPr lang="el-GR" dirty="0" smtClean="0"/>
              <a:t>και </a:t>
            </a:r>
            <a:r>
              <a:rPr lang="el-GR" dirty="0"/>
              <a:t>πρηνιστών </a:t>
            </a:r>
            <a:r>
              <a:rPr lang="el-GR" dirty="0" smtClean="0"/>
              <a:t>μυών </a:t>
            </a:r>
            <a:r>
              <a:rPr lang="el-GR" sz="3600" b="0" dirty="0" smtClean="0"/>
              <a:t>1/3</a:t>
            </a:r>
            <a:endParaRPr lang="el-GR" sz="3600" b="0" dirty="0"/>
          </a:p>
        </p:txBody>
      </p:sp>
      <p:sp>
        <p:nvSpPr>
          <p:cNvPr id="3" name="Θέση περιεχομένου 2"/>
          <p:cNvSpPr>
            <a:spLocks noGrp="1"/>
          </p:cNvSpPr>
          <p:nvPr>
            <p:ph idx="1"/>
          </p:nvPr>
        </p:nvSpPr>
        <p:spPr>
          <a:xfrm>
            <a:off x="457200" y="1196752"/>
            <a:ext cx="8229600" cy="5544616"/>
          </a:xfrm>
        </p:spPr>
        <p:txBody>
          <a:bodyPr>
            <a:normAutofit/>
          </a:bodyPr>
          <a:lstStyle/>
          <a:p>
            <a:pPr marL="0" indent="0">
              <a:buNone/>
            </a:pPr>
            <a:r>
              <a:rPr lang="el-GR" dirty="0"/>
              <a:t>Για να χαρακτηριστεί ένας μυς ως υπτιαστής ή πρηνιστής:</a:t>
            </a:r>
          </a:p>
          <a:p>
            <a:r>
              <a:rPr lang="el-GR" dirty="0"/>
              <a:t>Θα πρέπει να εκφύεται από το βραχιόνιο ή την ωλένη και να καταφύεται στην κερκίδα ή στην άκρα </a:t>
            </a:r>
            <a:r>
              <a:rPr lang="el-GR" dirty="0" smtClean="0"/>
              <a:t>χείρα</a:t>
            </a:r>
            <a:r>
              <a:rPr lang="en-US" dirty="0" smtClean="0"/>
              <a:t>.</a:t>
            </a:r>
            <a:endParaRPr lang="el-GR" dirty="0"/>
          </a:p>
          <a:p>
            <a:pPr lvl="1"/>
            <a:r>
              <a:rPr lang="el-GR" dirty="0"/>
              <a:t>Μύες σαν τον πρόσθιο βραχιόνιο ή τον βραχύ εκτείνοντα του αντίχειρα δεν έχουν αυτήν την </a:t>
            </a:r>
            <a:r>
              <a:rPr lang="el-GR" dirty="0" smtClean="0"/>
              <a:t>ικανότητα</a:t>
            </a:r>
            <a:r>
              <a:rPr lang="en-US" dirty="0" smtClean="0"/>
              <a:t>.</a:t>
            </a:r>
            <a:endParaRPr lang="el-GR" dirty="0"/>
          </a:p>
          <a:p>
            <a:r>
              <a:rPr lang="el-GR" dirty="0"/>
              <a:t>Ο μυς θα πρέπει να παράγει δύναμη η οποία δρα μέσω μοχλοβραχίονα πάνω στον άξονα κίνησης </a:t>
            </a:r>
            <a:r>
              <a:rPr lang="el-GR" dirty="0" smtClean="0"/>
              <a:t>πρηνισμού-υπτιασμού</a:t>
            </a:r>
            <a:r>
              <a:rPr lang="en-US" dirty="0" smtClean="0"/>
              <a:t>.</a:t>
            </a:r>
            <a:endParaRPr lang="el-GR" dirty="0"/>
          </a:p>
          <a:p>
            <a:pPr lvl="1"/>
            <a:r>
              <a:rPr lang="el-GR" dirty="0"/>
              <a:t>Ο μοχλοβραχίονας ενός μυός είναι μεγαλύτερος, όταν η γραμμή έλξης του είναι κάθετη στην άξονα </a:t>
            </a:r>
            <a:r>
              <a:rPr lang="el-GR" dirty="0" smtClean="0"/>
              <a:t>κίνησης</a:t>
            </a:r>
            <a:r>
              <a:rPr lang="en-US" dirty="0" smtClean="0"/>
              <a:t>.</a:t>
            </a:r>
            <a:endParaRPr lang="el-GR" dirty="0"/>
          </a:p>
          <a:p>
            <a:pPr lvl="1"/>
            <a:r>
              <a:rPr lang="el-GR" dirty="0"/>
              <a:t>Απ’ όλους τους μύες που εκτελούν πρηνισμό και υπτιασμό, μόνο ο τετράγωνος πρηνιστής σχεδόν </a:t>
            </a:r>
            <a:r>
              <a:rPr lang="el-GR" dirty="0" smtClean="0"/>
              <a:t>εκπληρώνει </a:t>
            </a:r>
            <a:r>
              <a:rPr lang="el-GR" dirty="0"/>
              <a:t>αυτόν τον ιδανικό προσανατολισμό της </a:t>
            </a:r>
            <a:r>
              <a:rPr lang="el-GR" dirty="0" smtClean="0"/>
              <a:t>δύναμής</a:t>
            </a:r>
            <a:r>
              <a:rPr lang="en-US" dirty="0" smtClean="0"/>
              <a:t> </a:t>
            </a:r>
            <a:r>
              <a:rPr lang="el-GR" dirty="0" smtClean="0"/>
              <a:t>του</a:t>
            </a:r>
            <a:r>
              <a:rPr lang="en-US" dirty="0" smtClean="0"/>
              <a:t>.</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84</a:t>
            </a:fld>
            <a:endParaRPr lang="el-GR" dirty="0">
              <a:solidFill>
                <a:prstClr val="black"/>
              </a:solidFill>
            </a:endParaRPr>
          </a:p>
        </p:txBody>
      </p:sp>
    </p:spTree>
    <p:extLst>
      <p:ext uri="{BB962C8B-B14F-4D97-AF65-F5344CB8AC3E}">
        <p14:creationId xmlns:p14="http://schemas.microsoft.com/office/powerpoint/2010/main" val="406592130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16632"/>
            <a:ext cx="9144000" cy="908720"/>
          </a:xfrm>
        </p:spPr>
        <p:txBody>
          <a:bodyPr>
            <a:normAutofit fontScale="90000"/>
          </a:bodyPr>
          <a:lstStyle/>
          <a:p>
            <a:r>
              <a:rPr lang="el-GR" dirty="0"/>
              <a:t>Λειτουργία υπτιαστών </a:t>
            </a:r>
            <a:r>
              <a:rPr lang="el-GR" dirty="0" smtClean="0"/>
              <a:t>και </a:t>
            </a:r>
            <a:r>
              <a:rPr lang="el-GR" dirty="0"/>
              <a:t>πρηνιστών μυών </a:t>
            </a:r>
            <a:r>
              <a:rPr lang="el-GR" sz="3600" b="0" dirty="0" smtClean="0"/>
              <a:t>2/3</a:t>
            </a:r>
            <a:endParaRPr lang="el-GR" dirty="0"/>
          </a:p>
        </p:txBody>
      </p:sp>
      <p:sp>
        <p:nvSpPr>
          <p:cNvPr id="3" name="Θέση περιεχομένου 2"/>
          <p:cNvSpPr>
            <a:spLocks noGrp="1"/>
          </p:cNvSpPr>
          <p:nvPr>
            <p:ph idx="1"/>
          </p:nvPr>
        </p:nvSpPr>
        <p:spPr/>
        <p:txBody>
          <a:bodyPr/>
          <a:lstStyle/>
          <a:p>
            <a:r>
              <a:rPr lang="el-GR" dirty="0"/>
              <a:t>Ο πρηνισμός και ο υπτιασμός, λειτουργικά, συνδυάζεται με την έσω και έξω στροφή του </a:t>
            </a:r>
            <a:r>
              <a:rPr lang="el-GR" dirty="0" smtClean="0"/>
              <a:t>ώμου.</a:t>
            </a:r>
            <a:endParaRPr lang="el-GR" dirty="0"/>
          </a:p>
          <a:p>
            <a:r>
              <a:rPr lang="el-GR" dirty="0"/>
              <a:t>Η συνολική στροφή του αντιβραχίου επιτρέπει στην άκρα χείρα να στρέφεται κατά </a:t>
            </a:r>
            <a:r>
              <a:rPr lang="el-GR" dirty="0" smtClean="0"/>
              <a:t>170</a:t>
            </a:r>
            <a:r>
              <a:rPr lang="el-GR" baseline="30000" dirty="0" smtClean="0"/>
              <a:t>ο</a:t>
            </a:r>
            <a:r>
              <a:rPr lang="el-GR" dirty="0" smtClean="0"/>
              <a:t>  </a:t>
            </a:r>
            <a:r>
              <a:rPr lang="el-GR" dirty="0"/>
              <a:t>– </a:t>
            </a:r>
            <a:r>
              <a:rPr lang="el-GR" dirty="0" smtClean="0"/>
              <a:t>180</a:t>
            </a:r>
            <a:r>
              <a:rPr lang="el-GR" baseline="30000" dirty="0" smtClean="0"/>
              <a:t>ο</a:t>
            </a:r>
            <a:r>
              <a:rPr lang="el-GR" dirty="0" smtClean="0"/>
              <a:t>  στον χώρο.</a:t>
            </a:r>
            <a:endParaRPr lang="el-GR" dirty="0"/>
          </a:p>
          <a:p>
            <a:r>
              <a:rPr lang="el-GR" dirty="0"/>
              <a:t>Συνδυάζοντας τις στροφές του ώμου και του αντιβραχίου επιτρέπεται στην άκρα χείρα να στραφεί στον χώρο σχεδόν κατά </a:t>
            </a:r>
            <a:r>
              <a:rPr lang="el-GR" dirty="0" smtClean="0"/>
              <a:t>360</a:t>
            </a:r>
            <a:r>
              <a:rPr lang="el-GR" baseline="30000" dirty="0" smtClean="0"/>
              <a:t>ο</a:t>
            </a:r>
            <a:r>
              <a:rPr lang="el-GR" dirty="0" smtClean="0"/>
              <a:t> .  </a:t>
            </a:r>
            <a:endParaRPr lang="el-GR" dirty="0"/>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85</a:t>
            </a:fld>
            <a:endParaRPr lang="el-GR" dirty="0">
              <a:solidFill>
                <a:prstClr val="black"/>
              </a:solidFill>
            </a:endParaRPr>
          </a:p>
        </p:txBody>
      </p:sp>
    </p:spTree>
    <p:extLst>
      <p:ext uri="{BB962C8B-B14F-4D97-AF65-F5344CB8AC3E}">
        <p14:creationId xmlns:p14="http://schemas.microsoft.com/office/powerpoint/2010/main" val="130610615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16632"/>
            <a:ext cx="9144000" cy="908720"/>
          </a:xfrm>
        </p:spPr>
        <p:txBody>
          <a:bodyPr>
            <a:normAutofit fontScale="90000"/>
          </a:bodyPr>
          <a:lstStyle/>
          <a:p>
            <a:r>
              <a:rPr lang="el-GR" dirty="0"/>
              <a:t>Λειτουργία υπτιαστών </a:t>
            </a:r>
            <a:r>
              <a:rPr lang="el-GR" dirty="0" smtClean="0"/>
              <a:t>και </a:t>
            </a:r>
            <a:r>
              <a:rPr lang="el-GR" dirty="0"/>
              <a:t>πρηνιστών μυών </a:t>
            </a:r>
            <a:r>
              <a:rPr lang="el-GR" sz="3600" b="0" dirty="0" smtClean="0"/>
              <a:t>3/3</a:t>
            </a:r>
            <a:endParaRPr lang="el-GR" dirty="0"/>
          </a:p>
        </p:txBody>
      </p:sp>
      <p:sp>
        <p:nvSpPr>
          <p:cNvPr id="3" name="Θέση περιεχομένου 2"/>
          <p:cNvSpPr>
            <a:spLocks noGrp="1"/>
          </p:cNvSpPr>
          <p:nvPr>
            <p:ph idx="1"/>
          </p:nvPr>
        </p:nvSpPr>
        <p:spPr/>
        <p:txBody>
          <a:bodyPr/>
          <a:lstStyle/>
          <a:p>
            <a:r>
              <a:rPr lang="el-GR" dirty="0"/>
              <a:t>Η ροπή του υπτιασμού είναι κατά 9% μεγαλύτερη, όταν ο υπτιασμός συνδυάζεται με την έξω στροφή του ώμου παρά, όταν συνδυάζεται με την έσω </a:t>
            </a:r>
            <a:r>
              <a:rPr lang="el-GR" dirty="0" smtClean="0"/>
              <a:t>στροφή.</a:t>
            </a:r>
            <a:endParaRPr lang="el-GR" dirty="0"/>
          </a:p>
          <a:p>
            <a:r>
              <a:rPr lang="el-GR" dirty="0"/>
              <a:t>Αυτή η διαφορά πιθανώς να οφείλεται στην μακρά κεφαλή του δικεφάλου του οποίου το μήκος αυξάνει ελαφρώς με την έξω στροφή αυξάνοντας την ικανότητά του να παράγει μεγαλύτερη </a:t>
            </a:r>
            <a:r>
              <a:rPr lang="el-GR" dirty="0" smtClean="0"/>
              <a:t>δύναμη.</a:t>
            </a:r>
            <a:endParaRPr lang="el-GR" dirty="0"/>
          </a:p>
          <a:p>
            <a:r>
              <a:rPr lang="el-GR" dirty="0"/>
              <a:t>Για τους παραπάνω λόγους, κατά τον έλεγχο του πρηνισμού και υπτιασμού θα πρέπει το αντιβράχιο να βρίσκεται σε </a:t>
            </a:r>
            <a:r>
              <a:rPr lang="el-GR" dirty="0" smtClean="0"/>
              <a:t>90</a:t>
            </a:r>
            <a:r>
              <a:rPr lang="el-GR" baseline="30000" dirty="0" smtClean="0"/>
              <a:t>ο</a:t>
            </a:r>
            <a:r>
              <a:rPr lang="el-GR" dirty="0" smtClean="0"/>
              <a:t>  κάμψης.</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86</a:t>
            </a:fld>
            <a:endParaRPr lang="el-GR" dirty="0">
              <a:solidFill>
                <a:prstClr val="black"/>
              </a:solidFill>
            </a:endParaRPr>
          </a:p>
        </p:txBody>
      </p:sp>
    </p:spTree>
    <p:extLst>
      <p:ext uri="{BB962C8B-B14F-4D97-AF65-F5344CB8AC3E}">
        <p14:creationId xmlns:p14="http://schemas.microsoft.com/office/powerpoint/2010/main" val="390582472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Υπτιαστές </a:t>
            </a:r>
            <a:r>
              <a:rPr lang="el-GR" dirty="0" smtClean="0"/>
              <a:t>μύες </a:t>
            </a:r>
            <a:r>
              <a:rPr lang="el-GR" sz="3200" b="0" dirty="0" smtClean="0"/>
              <a:t>1/7</a:t>
            </a:r>
            <a:endParaRPr lang="el-GR" sz="3200" b="0" dirty="0"/>
          </a:p>
        </p:txBody>
      </p:sp>
      <p:sp>
        <p:nvSpPr>
          <p:cNvPr id="3" name="Θέση περιεχομένου 2"/>
          <p:cNvSpPr>
            <a:spLocks noGrp="1"/>
          </p:cNvSpPr>
          <p:nvPr>
            <p:ph idx="1"/>
          </p:nvPr>
        </p:nvSpPr>
        <p:spPr>
          <a:xfrm>
            <a:off x="457200" y="1196752"/>
            <a:ext cx="8651304" cy="5661248"/>
          </a:xfrm>
        </p:spPr>
        <p:txBody>
          <a:bodyPr>
            <a:normAutofit lnSpcReduction="10000"/>
          </a:bodyPr>
          <a:lstStyle/>
          <a:p>
            <a:pPr>
              <a:spcBef>
                <a:spcPts val="600"/>
              </a:spcBef>
            </a:pPr>
            <a:r>
              <a:rPr lang="el-GR" dirty="0"/>
              <a:t>Κύριοι υπτιαστές μύες:</a:t>
            </a:r>
          </a:p>
          <a:p>
            <a:pPr lvl="1">
              <a:spcBef>
                <a:spcPts val="600"/>
              </a:spcBef>
            </a:pPr>
            <a:r>
              <a:rPr lang="el-GR" dirty="0"/>
              <a:t>Δικέφαλος </a:t>
            </a:r>
            <a:r>
              <a:rPr lang="el-GR" dirty="0" smtClean="0"/>
              <a:t>βραχιόνιος,</a:t>
            </a:r>
            <a:endParaRPr lang="el-GR" dirty="0"/>
          </a:p>
          <a:p>
            <a:pPr lvl="1">
              <a:spcBef>
                <a:spcPts val="600"/>
              </a:spcBef>
            </a:pPr>
            <a:r>
              <a:rPr lang="el-GR" dirty="0" smtClean="0"/>
              <a:t>Υπτιαστής.</a:t>
            </a:r>
            <a:endParaRPr lang="el-GR" dirty="0"/>
          </a:p>
          <a:p>
            <a:pPr>
              <a:spcBef>
                <a:spcPts val="600"/>
              </a:spcBef>
            </a:pPr>
            <a:r>
              <a:rPr lang="el-GR" dirty="0"/>
              <a:t>Δευτερεύοντες υπτιαστές:</a:t>
            </a:r>
          </a:p>
          <a:p>
            <a:pPr lvl="1">
              <a:spcBef>
                <a:spcPts val="600"/>
              </a:spcBef>
            </a:pPr>
            <a:r>
              <a:rPr lang="el-GR" dirty="0"/>
              <a:t>Μακρός και βραχύς κερκιδικός εκτείνοντας του </a:t>
            </a:r>
            <a:r>
              <a:rPr lang="el-GR" dirty="0" smtClean="0"/>
              <a:t>καρπού,</a:t>
            </a:r>
            <a:endParaRPr lang="el-GR" dirty="0"/>
          </a:p>
          <a:p>
            <a:pPr lvl="1">
              <a:spcBef>
                <a:spcPts val="600"/>
              </a:spcBef>
            </a:pPr>
            <a:r>
              <a:rPr lang="el-GR" dirty="0"/>
              <a:t>Μακρός εκτείνοντας του </a:t>
            </a:r>
            <a:r>
              <a:rPr lang="el-GR" dirty="0" smtClean="0"/>
              <a:t>αντίχειρα,</a:t>
            </a:r>
            <a:endParaRPr lang="el-GR" dirty="0"/>
          </a:p>
          <a:p>
            <a:pPr lvl="1">
              <a:spcBef>
                <a:spcPts val="600"/>
              </a:spcBef>
            </a:pPr>
            <a:r>
              <a:rPr lang="el-GR" dirty="0"/>
              <a:t>Ίδιος εκτείνων του </a:t>
            </a:r>
            <a:r>
              <a:rPr lang="el-GR" dirty="0" smtClean="0"/>
              <a:t>δείκτη,</a:t>
            </a:r>
            <a:endParaRPr lang="el-GR" dirty="0"/>
          </a:p>
          <a:p>
            <a:pPr lvl="1">
              <a:spcBef>
                <a:spcPts val="600"/>
              </a:spcBef>
            </a:pPr>
            <a:r>
              <a:rPr lang="el-GR" dirty="0" smtClean="0"/>
              <a:t>Βραχιονοκερκιδικός. </a:t>
            </a:r>
            <a:endParaRPr lang="el-GR" dirty="0"/>
          </a:p>
          <a:p>
            <a:pPr>
              <a:spcBef>
                <a:spcPts val="600"/>
              </a:spcBef>
            </a:pPr>
            <a:r>
              <a:rPr lang="el-GR" dirty="0"/>
              <a:t>Ο βραχιονοκερκιδικός είναι δευτερεύων υπτιαστής και </a:t>
            </a:r>
            <a:r>
              <a:rPr lang="el-GR" dirty="0" smtClean="0"/>
              <a:t>πρηνιστής.</a:t>
            </a:r>
            <a:endParaRPr lang="el-GR" dirty="0"/>
          </a:p>
          <a:p>
            <a:pPr lvl="1">
              <a:spcBef>
                <a:spcPts val="600"/>
              </a:spcBef>
            </a:pPr>
            <a:r>
              <a:rPr lang="el-GR" dirty="0"/>
              <a:t>Ανεξάρτητα από την θέση του αντιβραχίου, το φέρνει στην μέση </a:t>
            </a:r>
            <a:r>
              <a:rPr lang="el-GR" dirty="0" smtClean="0"/>
              <a:t>θέση.</a:t>
            </a:r>
            <a:endParaRPr lang="el-GR" dirty="0"/>
          </a:p>
          <a:p>
            <a:pPr lvl="1">
              <a:spcBef>
                <a:spcPts val="600"/>
              </a:spcBef>
            </a:pPr>
            <a:r>
              <a:rPr lang="el-GR" dirty="0"/>
              <a:t>Δηλ., όταν το αντιβράχιο βρίσκεται σε πλήρη πρηνισμό, ο μυς το υπτιάζει, ενώ όταν βρίσκεται σε πλήρη υπτιασμό, τότε ο μυς λειτουργεί ως </a:t>
            </a:r>
            <a:r>
              <a:rPr lang="el-GR" dirty="0" smtClean="0"/>
              <a:t>πρηνιστής.</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87</a:t>
            </a:fld>
            <a:endParaRPr lang="el-GR" dirty="0">
              <a:solidFill>
                <a:prstClr val="black"/>
              </a:solidFill>
            </a:endParaRPr>
          </a:p>
        </p:txBody>
      </p:sp>
    </p:spTree>
    <p:extLst>
      <p:ext uri="{BB962C8B-B14F-4D97-AF65-F5344CB8AC3E}">
        <p14:creationId xmlns:p14="http://schemas.microsoft.com/office/powerpoint/2010/main" val="392060441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Υπτιαστές μύες </a:t>
            </a:r>
            <a:r>
              <a:rPr lang="el-GR" sz="3200" b="0" dirty="0" smtClean="0"/>
              <a:t>2/7</a:t>
            </a:r>
            <a:endParaRPr lang="el-GR" dirty="0"/>
          </a:p>
        </p:txBody>
      </p:sp>
      <p:sp>
        <p:nvSpPr>
          <p:cNvPr id="3" name="Θέση περιεχομένου 2"/>
          <p:cNvSpPr>
            <a:spLocks noGrp="1"/>
          </p:cNvSpPr>
          <p:nvPr>
            <p:ph idx="1"/>
          </p:nvPr>
        </p:nvSpPr>
        <p:spPr>
          <a:xfrm>
            <a:off x="457200" y="1196752"/>
            <a:ext cx="8507288" cy="5472608"/>
          </a:xfrm>
        </p:spPr>
        <p:txBody>
          <a:bodyPr>
            <a:normAutofit fontScale="92500"/>
          </a:bodyPr>
          <a:lstStyle/>
          <a:p>
            <a:pPr>
              <a:spcBef>
                <a:spcPts val="600"/>
              </a:spcBef>
            </a:pPr>
            <a:r>
              <a:rPr lang="el-GR" dirty="0"/>
              <a:t>Ο υπτιαστής μυς αποτελείται από δύο δεσμίδες:</a:t>
            </a:r>
          </a:p>
          <a:p>
            <a:pPr lvl="1">
              <a:spcBef>
                <a:spcPts val="600"/>
              </a:spcBef>
            </a:pPr>
            <a:r>
              <a:rPr lang="el-GR" dirty="0"/>
              <a:t>Την επιπολής, η οποία εκφύεται από την παρακονδύλια απόφυση του βραχιονίου, τον έξω </a:t>
            </a:r>
            <a:r>
              <a:rPr lang="el-GR" dirty="0" smtClean="0"/>
              <a:t>πλάγιο </a:t>
            </a:r>
            <a:r>
              <a:rPr lang="el-GR" dirty="0"/>
              <a:t>και τον δακτυλιοειδή </a:t>
            </a:r>
            <a:r>
              <a:rPr lang="el-GR" dirty="0" smtClean="0"/>
              <a:t>σύνδεσμος. </a:t>
            </a:r>
            <a:endParaRPr lang="el-GR" dirty="0"/>
          </a:p>
          <a:p>
            <a:pPr lvl="1">
              <a:spcBef>
                <a:spcPts val="600"/>
              </a:spcBef>
            </a:pPr>
            <a:r>
              <a:rPr lang="el-GR" dirty="0"/>
              <a:t>Την εν τω βάθει, η οποία εκφύεται από την ακρολοφία του υπτιαστή της </a:t>
            </a:r>
            <a:r>
              <a:rPr lang="el-GR" dirty="0" smtClean="0"/>
              <a:t>ωλένης.</a:t>
            </a:r>
            <a:endParaRPr lang="el-GR" dirty="0"/>
          </a:p>
          <a:p>
            <a:pPr>
              <a:spcBef>
                <a:spcPts val="600"/>
              </a:spcBef>
            </a:pPr>
            <a:r>
              <a:rPr lang="el-GR" dirty="0"/>
              <a:t>Οι δύο δεσμίδες καταφύονται στην έξω επιφάνεια του άνω 1/3 της </a:t>
            </a:r>
            <a:r>
              <a:rPr lang="el-GR" dirty="0" smtClean="0"/>
              <a:t>κερκίδας.</a:t>
            </a:r>
            <a:endParaRPr lang="el-GR" dirty="0"/>
          </a:p>
          <a:p>
            <a:pPr>
              <a:spcBef>
                <a:spcPts val="600"/>
              </a:spcBef>
            </a:pPr>
            <a:r>
              <a:rPr lang="el-GR" dirty="0"/>
              <a:t>Η έκφυση του μυός από το βραχιόνιο </a:t>
            </a:r>
            <a:r>
              <a:rPr lang="el-GR" dirty="0" smtClean="0"/>
              <a:t>βρίσκεται πολύ </a:t>
            </a:r>
            <a:r>
              <a:rPr lang="el-GR" dirty="0"/>
              <a:t>κοντά στον μετωπιαίο άξονα, γεγονός που δεν του επιτρέπει να αναπτύξει καμπτικές ή εκτατικές </a:t>
            </a:r>
            <a:r>
              <a:rPr lang="el-GR" dirty="0" smtClean="0"/>
              <a:t>ροπές.</a:t>
            </a:r>
            <a:endParaRPr lang="el-GR" dirty="0"/>
          </a:p>
          <a:p>
            <a:pPr>
              <a:spcBef>
                <a:spcPts val="600"/>
              </a:spcBef>
            </a:pPr>
            <a:r>
              <a:rPr lang="el-GR" dirty="0"/>
              <a:t>Ο μυς αυτός είναι για τον υπτιασμό, ότι είναι ο πρόσθιος βραχιόνιος για την </a:t>
            </a:r>
            <a:r>
              <a:rPr lang="el-GR" dirty="0" smtClean="0"/>
              <a:t>κάμψη.</a:t>
            </a:r>
            <a:endParaRPr lang="el-GR" dirty="0"/>
          </a:p>
          <a:p>
            <a:pPr>
              <a:spcBef>
                <a:spcPts val="600"/>
              </a:spcBef>
            </a:pPr>
            <a:r>
              <a:rPr lang="el-GR" dirty="0"/>
              <a:t>Η EMG δραστηριότητά του κατά τον υπτιασμό είναι ανεξάρτητη από την γωνία της άρθρωσης, της ταχύτητας ή της δυσκολίας της </a:t>
            </a:r>
            <a:r>
              <a:rPr lang="el-GR" dirty="0" smtClean="0"/>
              <a:t>δραστηριότητας.</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88</a:t>
            </a:fld>
            <a:endParaRPr lang="el-GR" dirty="0">
              <a:solidFill>
                <a:prstClr val="black"/>
              </a:solidFill>
            </a:endParaRPr>
          </a:p>
        </p:txBody>
      </p:sp>
    </p:spTree>
    <p:extLst>
      <p:ext uri="{BB962C8B-B14F-4D97-AF65-F5344CB8AC3E}">
        <p14:creationId xmlns:p14="http://schemas.microsoft.com/office/powerpoint/2010/main" val="18965470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Αρθρικός θύλακος </a:t>
            </a:r>
            <a:r>
              <a:rPr lang="el-GR" dirty="0" smtClean="0"/>
              <a:t>– Σύνδεσμοι</a:t>
            </a:r>
            <a:r>
              <a:rPr lang="en-US" dirty="0" smtClean="0"/>
              <a:t> </a:t>
            </a:r>
            <a:r>
              <a:rPr lang="en-US" sz="3200" b="0" dirty="0" smtClean="0"/>
              <a:t>1/2</a:t>
            </a:r>
            <a:endParaRPr lang="el-GR" sz="3200" b="0" dirty="0"/>
          </a:p>
        </p:txBody>
      </p:sp>
      <p:sp>
        <p:nvSpPr>
          <p:cNvPr id="3" name="Θέση περιεχομένου 2"/>
          <p:cNvSpPr>
            <a:spLocks noGrp="1"/>
          </p:cNvSpPr>
          <p:nvPr>
            <p:ph idx="1"/>
          </p:nvPr>
        </p:nvSpPr>
        <p:spPr>
          <a:xfrm>
            <a:off x="424173" y="1124744"/>
            <a:ext cx="3528392" cy="5517232"/>
          </a:xfrm>
        </p:spPr>
        <p:txBody>
          <a:bodyPr>
            <a:normAutofit/>
          </a:bodyPr>
          <a:lstStyle/>
          <a:p>
            <a:r>
              <a:rPr lang="el-GR" sz="2300" dirty="0"/>
              <a:t>Ο αρθρικός θύλακος περιβάλλει την ΒΩ, την ΒΚ και την εγγύς ΚΩ </a:t>
            </a:r>
            <a:r>
              <a:rPr lang="el-GR" sz="2300" dirty="0" smtClean="0"/>
              <a:t>άρθρωση</a:t>
            </a:r>
            <a:r>
              <a:rPr lang="en-US" sz="2300" dirty="0" smtClean="0"/>
              <a:t>.</a:t>
            </a:r>
            <a:endParaRPr lang="el-GR" sz="2300" dirty="0"/>
          </a:p>
          <a:p>
            <a:r>
              <a:rPr lang="el-GR" sz="2300" dirty="0"/>
              <a:t>Ο αρθρικός θύλακος της άρθρωσης είναι λεπτός και περιβάλλεται από μπροστά με λοξές δεσμίδες συνδετικού </a:t>
            </a:r>
            <a:r>
              <a:rPr lang="el-GR" sz="2300" dirty="0" smtClean="0"/>
              <a:t>ιστού</a:t>
            </a:r>
            <a:r>
              <a:rPr lang="en-US" sz="2300" dirty="0" smtClean="0"/>
              <a:t>.</a:t>
            </a:r>
            <a:endParaRPr lang="el-GR" sz="2300" dirty="0"/>
          </a:p>
          <a:p>
            <a:r>
              <a:rPr lang="el-GR" sz="2300" dirty="0"/>
              <a:t>Εσωτερικά περιβάλλεται από τον αρθρικό </a:t>
            </a:r>
            <a:r>
              <a:rPr lang="el-GR" sz="2300" dirty="0" smtClean="0"/>
              <a:t>υμένα</a:t>
            </a:r>
            <a:r>
              <a:rPr lang="en-US" sz="2300" dirty="0" smtClean="0"/>
              <a:t>.</a:t>
            </a:r>
            <a:endParaRPr lang="el-GR" sz="23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8</a:t>
            </a:fld>
            <a:endParaRPr lang="el-GR" dirty="0">
              <a:solidFill>
                <a:prstClr val="black"/>
              </a:solidFill>
            </a:endParaRPr>
          </a:p>
        </p:txBody>
      </p:sp>
      <p:pic>
        <p:nvPicPr>
          <p:cNvPr id="4098" name="Picture 2" descr="This figure shows the structure of the elbow joint. The top, left panel shows the medial sagittal section of the right elbow joint. The top, right panel shows the lateral view of the right elbow joint, and the bottom, left panel shows the medial view of the right elbow join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952323" y="1124744"/>
            <a:ext cx="5206307" cy="43204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Ορθογώνιο 4"/>
          <p:cNvSpPr/>
          <p:nvPr/>
        </p:nvSpPr>
        <p:spPr>
          <a:xfrm>
            <a:off x="3952323" y="5445224"/>
            <a:ext cx="5191677" cy="461665"/>
          </a:xfrm>
          <a:prstGeom prst="rect">
            <a:avLst/>
          </a:prstGeom>
        </p:spPr>
        <p:txBody>
          <a:bodyPr wrap="square">
            <a:spAutoFit/>
          </a:bodyPr>
          <a:lstStyle/>
          <a:p>
            <a:r>
              <a:rPr lang="en-US" sz="1200" dirty="0">
                <a:solidFill>
                  <a:prstClr val="black"/>
                </a:solidFill>
                <a:latin typeface="Calibri"/>
              </a:rPr>
              <a:t>© 28 Ιουν 2013 OpenStax College. </a:t>
            </a:r>
            <a:r>
              <a:rPr lang="en-US" sz="1200" dirty="0">
                <a:solidFill>
                  <a:prstClr val="black"/>
                </a:solidFill>
                <a:latin typeface="Calibri"/>
                <a:hlinkClick r:id="rId4"/>
              </a:rPr>
              <a:t>Textbook content</a:t>
            </a:r>
            <a:r>
              <a:rPr lang="en-US" sz="1200" dirty="0">
                <a:solidFill>
                  <a:prstClr val="black"/>
                </a:solidFill>
                <a:latin typeface="Calibri"/>
              </a:rPr>
              <a:t> produced by OpenStax College is licensed under a </a:t>
            </a:r>
            <a:r>
              <a:rPr lang="en-US" sz="1200" dirty="0">
                <a:solidFill>
                  <a:prstClr val="black"/>
                </a:solidFill>
                <a:latin typeface="Calibri"/>
                <a:hlinkClick r:id="rId5"/>
              </a:rPr>
              <a:t>Creative Commons Attribution License 3.0</a:t>
            </a:r>
            <a:r>
              <a:rPr lang="en-US" sz="1200" dirty="0">
                <a:solidFill>
                  <a:prstClr val="black"/>
                </a:solidFill>
                <a:latin typeface="Calibri"/>
              </a:rPr>
              <a:t> license.</a:t>
            </a:r>
            <a:endParaRPr lang="el-GR" sz="1200" dirty="0">
              <a:solidFill>
                <a:prstClr val="black"/>
              </a:solidFill>
              <a:latin typeface="Calibri"/>
            </a:endParaRPr>
          </a:p>
        </p:txBody>
      </p:sp>
    </p:spTree>
    <p:extLst>
      <p:ext uri="{BB962C8B-B14F-4D97-AF65-F5344CB8AC3E}">
        <p14:creationId xmlns:p14="http://schemas.microsoft.com/office/powerpoint/2010/main" val="70505365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Υπτιαστές μύες </a:t>
            </a:r>
            <a:r>
              <a:rPr lang="el-GR" sz="3200" b="0" dirty="0" smtClean="0"/>
              <a:t>3/7</a:t>
            </a:r>
            <a:endParaRPr lang="el-GR" dirty="0"/>
          </a:p>
        </p:txBody>
      </p:sp>
      <p:sp>
        <p:nvSpPr>
          <p:cNvPr id="3" name="Θέση περιεχομένου 2"/>
          <p:cNvSpPr>
            <a:spLocks noGrp="1"/>
          </p:cNvSpPr>
          <p:nvPr>
            <p:ph idx="1"/>
          </p:nvPr>
        </p:nvSpPr>
        <p:spPr/>
        <p:txBody>
          <a:bodyPr/>
          <a:lstStyle/>
          <a:p>
            <a:r>
              <a:rPr lang="el-GR" dirty="0"/>
              <a:t>Ο δικέφαλος βραχιόνιος, που και αυτός είναι κύριος υπτιαστής, ενεργοποιείται σε δραστηριότητες που έχουν υψηλές απαιτήσεις από τον υπτιασμό, ιδιαίτερα αυτές που συνδυάζουν τον υπτιασμό με την κάμψη του </a:t>
            </a:r>
            <a:r>
              <a:rPr lang="el-GR" dirty="0" smtClean="0"/>
              <a:t>αγκώνα</a:t>
            </a:r>
            <a:r>
              <a:rPr lang="en-US" dirty="0" smtClean="0"/>
              <a:t>.</a:t>
            </a:r>
            <a:endParaRPr lang="el-GR" dirty="0"/>
          </a:p>
          <a:p>
            <a:r>
              <a:rPr lang="el-GR" dirty="0"/>
              <a:t>Το νευρικό σύστημα συνήθως ενεργοποιεί τον υπτιαστή σε χαμηλής ισχύος δραστηριότητες που απαιτούν μόνο τον υπτιασμό, ενώ ο δικέφαλος παραμένει σχετικά </a:t>
            </a:r>
            <a:r>
              <a:rPr lang="el-GR" dirty="0" smtClean="0"/>
              <a:t>αδρανής</a:t>
            </a:r>
            <a:r>
              <a:rPr lang="en-US" dirty="0" smtClean="0"/>
              <a:t>.</a:t>
            </a:r>
            <a:endParaRPr lang="el-GR" dirty="0"/>
          </a:p>
          <a:p>
            <a:r>
              <a:rPr lang="el-GR" dirty="0"/>
              <a:t>Μόνο σε μέσης και υψηλής ισχύος δραστηριότητες υπτιασμού ενεργοποιείται ο </a:t>
            </a:r>
            <a:r>
              <a:rPr lang="el-GR" dirty="0" smtClean="0"/>
              <a:t>δικέφαλος</a:t>
            </a:r>
            <a:r>
              <a:rPr lang="en-US" dirty="0" smtClean="0"/>
              <a:t>.</a:t>
            </a:r>
            <a:endParaRPr lang="el-GR" dirty="0"/>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89</a:t>
            </a:fld>
            <a:endParaRPr lang="el-GR" dirty="0">
              <a:solidFill>
                <a:prstClr val="black"/>
              </a:solidFill>
            </a:endParaRPr>
          </a:p>
        </p:txBody>
      </p:sp>
    </p:spTree>
    <p:extLst>
      <p:ext uri="{BB962C8B-B14F-4D97-AF65-F5344CB8AC3E}">
        <p14:creationId xmlns:p14="http://schemas.microsoft.com/office/powerpoint/2010/main" val="282342180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Υπτιαστές μύες </a:t>
            </a:r>
            <a:r>
              <a:rPr lang="el-GR" sz="3200" b="0" dirty="0" smtClean="0"/>
              <a:t>4/7</a:t>
            </a:r>
            <a:endParaRPr lang="el-GR" dirty="0"/>
          </a:p>
        </p:txBody>
      </p:sp>
      <p:sp>
        <p:nvSpPr>
          <p:cNvPr id="3" name="Θέση περιεχομένου 2"/>
          <p:cNvSpPr>
            <a:spLocks noGrp="1"/>
          </p:cNvSpPr>
          <p:nvPr>
            <p:ph idx="1"/>
          </p:nvPr>
        </p:nvSpPr>
        <p:spPr/>
        <p:txBody>
          <a:bodyPr/>
          <a:lstStyle/>
          <a:p>
            <a:pPr marL="0" indent="0">
              <a:buNone/>
            </a:pPr>
            <a:r>
              <a:rPr lang="el-GR" dirty="0"/>
              <a:t>Ο δικέφαλος βραχιόνιος:</a:t>
            </a:r>
          </a:p>
          <a:p>
            <a:r>
              <a:rPr lang="el-GR" dirty="0"/>
              <a:t>Είναι πολύ ισχυρός υπτιαστής μυς του </a:t>
            </a:r>
            <a:r>
              <a:rPr lang="el-GR" dirty="0" smtClean="0"/>
              <a:t>αντιβραχίου</a:t>
            </a:r>
            <a:r>
              <a:rPr lang="en-US" dirty="0" smtClean="0"/>
              <a:t>.</a:t>
            </a:r>
            <a:endParaRPr lang="el-GR" dirty="0"/>
          </a:p>
          <a:p>
            <a:r>
              <a:rPr lang="el-GR" dirty="0"/>
              <a:t>Έχει διπλάσια εγκάρσια διατομή από τον </a:t>
            </a:r>
            <a:r>
              <a:rPr lang="el-GR" dirty="0" smtClean="0"/>
              <a:t>υπτιαστή</a:t>
            </a:r>
            <a:r>
              <a:rPr lang="en-US" dirty="0" smtClean="0"/>
              <a:t>.</a:t>
            </a:r>
            <a:endParaRPr lang="el-GR" dirty="0"/>
          </a:p>
          <a:p>
            <a:r>
              <a:rPr lang="el-GR" dirty="0"/>
              <a:t>Από την θέση πρηνισμού, ο καταφυτικός τένοντας του δικεφάλου τυλίγεται γύρω από την κερκίδα και κατά την συστολή του μυός συστρέφει την κερκίδα προς τον </a:t>
            </a:r>
            <a:r>
              <a:rPr lang="el-GR" dirty="0" smtClean="0"/>
              <a:t>υπτιασμό</a:t>
            </a:r>
            <a:r>
              <a:rPr lang="en-US" dirty="0" smtClean="0"/>
              <a:t>.</a:t>
            </a:r>
            <a:endParaRPr lang="el-GR" dirty="0"/>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90</a:t>
            </a:fld>
            <a:endParaRPr lang="el-GR" dirty="0">
              <a:solidFill>
                <a:prstClr val="black"/>
              </a:solidFill>
            </a:endParaRPr>
          </a:p>
        </p:txBody>
      </p:sp>
    </p:spTree>
    <p:extLst>
      <p:ext uri="{BB962C8B-B14F-4D97-AF65-F5344CB8AC3E}">
        <p14:creationId xmlns:p14="http://schemas.microsoft.com/office/powerpoint/2010/main" val="127286870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Υπτιαστές μύες </a:t>
            </a:r>
            <a:r>
              <a:rPr lang="el-GR" sz="3200" b="0" dirty="0" smtClean="0"/>
              <a:t>5/7</a:t>
            </a:r>
            <a:endParaRPr lang="el-GR" dirty="0"/>
          </a:p>
        </p:txBody>
      </p:sp>
      <p:sp>
        <p:nvSpPr>
          <p:cNvPr id="3" name="Θέση περιεχομένου 2"/>
          <p:cNvSpPr>
            <a:spLocks noGrp="1"/>
          </p:cNvSpPr>
          <p:nvPr>
            <p:ph idx="1"/>
          </p:nvPr>
        </p:nvSpPr>
        <p:spPr/>
        <p:txBody>
          <a:bodyPr/>
          <a:lstStyle/>
          <a:p>
            <a:r>
              <a:rPr lang="el-GR" dirty="0"/>
              <a:t>Η αποτελεσματικότητα του δικεφάλου ως υπτιαστή είναι μεγαλύτερη όταν ο αγκώνας βρίσκεται στις </a:t>
            </a:r>
            <a:r>
              <a:rPr lang="el-GR" dirty="0" smtClean="0"/>
              <a:t>90</a:t>
            </a:r>
            <a:r>
              <a:rPr lang="el-GR" baseline="30000" dirty="0" smtClean="0"/>
              <a:t>ο</a:t>
            </a:r>
            <a:r>
              <a:rPr lang="en-US" dirty="0" smtClean="0"/>
              <a:t> </a:t>
            </a:r>
            <a:r>
              <a:rPr lang="el-GR" dirty="0" smtClean="0"/>
              <a:t> κάμψης</a:t>
            </a:r>
            <a:r>
              <a:rPr lang="en-US" dirty="0" smtClean="0"/>
              <a:t>.</a:t>
            </a:r>
            <a:endParaRPr lang="el-GR" dirty="0"/>
          </a:p>
          <a:p>
            <a:r>
              <a:rPr lang="el-GR" dirty="0"/>
              <a:t>Αυτό οφείλεται στο γεγονός ότι η μέγιστη δύναμη του μυός (500 Ν) η οποία εφαρμόζεται σχεδόν κάθετα στον άξονα κίνησης (μοχλοβραχίονας δύναμης 1 cm) μετατρέπεται σε ροπή (500x1=500 Νcm</a:t>
            </a:r>
            <a:r>
              <a:rPr lang="el-GR" dirty="0" smtClean="0"/>
              <a:t>)</a:t>
            </a:r>
            <a:r>
              <a:rPr lang="en-US" dirty="0" smtClean="0"/>
              <a:t>.</a:t>
            </a:r>
            <a:endParaRPr lang="el-GR" dirty="0"/>
          </a:p>
          <a:p>
            <a:endParaRPr lang="el-GR" dirty="0"/>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91</a:t>
            </a:fld>
            <a:endParaRPr lang="el-GR" dirty="0">
              <a:solidFill>
                <a:prstClr val="black"/>
              </a:solidFill>
            </a:endParaRPr>
          </a:p>
        </p:txBody>
      </p:sp>
      <p:pic>
        <p:nvPicPr>
          <p:cNvPr id="5" name="Content Placeholder 4" descr="Biceps mechanics1.t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156" y="3789040"/>
            <a:ext cx="7059688" cy="2520280"/>
          </a:xfrm>
          <a:prstGeom prst="rect">
            <a:avLst/>
          </a:prstGeom>
          <a:ln>
            <a:solidFill>
              <a:schemeClr val="tx1"/>
            </a:solidFill>
          </a:ln>
        </p:spPr>
      </p:pic>
      <p:sp>
        <p:nvSpPr>
          <p:cNvPr id="7" name="Ορθογώνιο 6"/>
          <p:cNvSpPr/>
          <p:nvPr/>
        </p:nvSpPr>
        <p:spPr>
          <a:xfrm>
            <a:off x="1042156" y="6402365"/>
            <a:ext cx="3905648" cy="430887"/>
          </a:xfrm>
          <a:prstGeom prst="rect">
            <a:avLst/>
          </a:prstGeom>
        </p:spPr>
        <p:txBody>
          <a:bodyPr wrap="square">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100" dirty="0" smtClean="0">
                <a:solidFill>
                  <a:prstClr val="black"/>
                </a:solidFill>
                <a:latin typeface="Calibri"/>
              </a:rPr>
              <a:t>© Donald </a:t>
            </a:r>
            <a:r>
              <a:rPr lang="en-US" sz="1100" dirty="0">
                <a:solidFill>
                  <a:prstClr val="black"/>
                </a:solidFill>
                <a:latin typeface="Calibri"/>
              </a:rPr>
              <a:t>A. Neumann, “Kinesiology of the Musculoskeletal System: Foundations for Rehabilitation”, Mosby/Elsevier, 2010</a:t>
            </a:r>
            <a:endParaRPr lang="el-GR" sz="1100" dirty="0">
              <a:solidFill>
                <a:prstClr val="black"/>
              </a:solidFill>
              <a:latin typeface="Calibri"/>
            </a:endParaRPr>
          </a:p>
        </p:txBody>
      </p:sp>
    </p:spTree>
    <p:extLst>
      <p:ext uri="{BB962C8B-B14F-4D97-AF65-F5344CB8AC3E}">
        <p14:creationId xmlns:p14="http://schemas.microsoft.com/office/powerpoint/2010/main" val="15091924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Υπτιαστές μύες </a:t>
            </a:r>
            <a:r>
              <a:rPr lang="el-GR" sz="3200" b="0" dirty="0" smtClean="0"/>
              <a:t>6/7</a:t>
            </a:r>
            <a:endParaRPr lang="el-GR" dirty="0"/>
          </a:p>
        </p:txBody>
      </p:sp>
      <p:sp>
        <p:nvSpPr>
          <p:cNvPr id="3" name="Θέση περιεχομένου 2"/>
          <p:cNvSpPr>
            <a:spLocks noGrp="1"/>
          </p:cNvSpPr>
          <p:nvPr>
            <p:ph idx="1"/>
          </p:nvPr>
        </p:nvSpPr>
        <p:spPr/>
        <p:txBody>
          <a:bodyPr/>
          <a:lstStyle/>
          <a:p>
            <a:r>
              <a:rPr lang="el-GR" dirty="0"/>
              <a:t>Με τον αγκώνα σε κάμψη </a:t>
            </a:r>
            <a:r>
              <a:rPr lang="el-GR" dirty="0" smtClean="0"/>
              <a:t>30</a:t>
            </a:r>
            <a:r>
              <a:rPr lang="el-GR" baseline="30000" dirty="0" smtClean="0"/>
              <a:t>ο</a:t>
            </a:r>
            <a:r>
              <a:rPr lang="en-US" dirty="0" smtClean="0"/>
              <a:t> </a:t>
            </a:r>
            <a:r>
              <a:rPr lang="el-GR" dirty="0" smtClean="0"/>
              <a:t>, </a:t>
            </a:r>
            <a:r>
              <a:rPr lang="el-GR" dirty="0"/>
              <a:t>ο τένοντας του βραχιονίου χάνει τον κάθετο </a:t>
            </a:r>
            <a:r>
              <a:rPr lang="el-GR" dirty="0" smtClean="0"/>
              <a:t>προσανατολισμό</a:t>
            </a:r>
            <a:r>
              <a:rPr lang="en-US" dirty="0" smtClean="0"/>
              <a:t>.</a:t>
            </a:r>
            <a:endParaRPr lang="el-GR" dirty="0"/>
          </a:p>
          <a:p>
            <a:r>
              <a:rPr lang="el-GR" dirty="0"/>
              <a:t>Αναλύοντας την δύναμη σε δύο συνιστώσες και υπολογίζοντας την δύναμη ΒY βλέπουμε ότι ουσιαστικά η δύναμη που υπτιάζει το αντιβράχιο είναι η μισή (250 Ν) από την αρχική (500 Ν</a:t>
            </a:r>
            <a:r>
              <a:rPr lang="el-GR" dirty="0" smtClean="0"/>
              <a:t>)</a:t>
            </a:r>
            <a:r>
              <a:rPr lang="en-US" dirty="0" smtClean="0"/>
              <a:t>.</a:t>
            </a:r>
            <a:r>
              <a:rPr lang="el-GR" dirty="0" smtClean="0"/>
              <a:t> </a:t>
            </a:r>
            <a:endParaRPr lang="el-GR" dirty="0"/>
          </a:p>
          <a:p>
            <a:r>
              <a:rPr lang="el-GR" dirty="0"/>
              <a:t>Όπως φαίνεται, η ροπή υπτιασμού μειώθηκε κατά 50% αλλάζοντας την γωνία από </a:t>
            </a:r>
            <a:r>
              <a:rPr lang="el-GR" dirty="0" smtClean="0"/>
              <a:t>90</a:t>
            </a:r>
            <a:r>
              <a:rPr lang="el-GR" baseline="30000" dirty="0" smtClean="0"/>
              <a:t>ο</a:t>
            </a:r>
            <a:r>
              <a:rPr lang="en-US" dirty="0" smtClean="0"/>
              <a:t> </a:t>
            </a:r>
            <a:r>
              <a:rPr lang="el-GR" dirty="0" smtClean="0"/>
              <a:t> </a:t>
            </a:r>
            <a:r>
              <a:rPr lang="el-GR" dirty="0"/>
              <a:t>σε </a:t>
            </a:r>
            <a:r>
              <a:rPr lang="el-GR" dirty="0" smtClean="0"/>
              <a:t>30</a:t>
            </a:r>
            <a:r>
              <a:rPr lang="el-GR" baseline="30000" dirty="0" smtClean="0"/>
              <a:t>ο</a:t>
            </a:r>
            <a:r>
              <a:rPr lang="en-US" dirty="0" smtClean="0"/>
              <a:t> .</a:t>
            </a:r>
            <a:r>
              <a:rPr lang="el-GR" dirty="0" smtClean="0"/>
              <a:t> </a:t>
            </a:r>
            <a:endParaRPr lang="el-GR" dirty="0"/>
          </a:p>
          <a:p>
            <a:endParaRPr lang="el-GR" dirty="0"/>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92</a:t>
            </a:fld>
            <a:endParaRPr lang="el-GR" dirty="0">
              <a:solidFill>
                <a:prstClr val="black"/>
              </a:solidFill>
            </a:endParaRPr>
          </a:p>
        </p:txBody>
      </p:sp>
      <p:pic>
        <p:nvPicPr>
          <p:cNvPr id="5" name="Content Placeholder 4" descr="Biceps mechanics2.t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5931" y="4149080"/>
            <a:ext cx="6072138" cy="2314416"/>
          </a:xfrm>
          <a:prstGeom prst="rect">
            <a:avLst/>
          </a:prstGeom>
          <a:ln>
            <a:solidFill>
              <a:schemeClr val="tx1"/>
            </a:solidFill>
          </a:ln>
        </p:spPr>
      </p:pic>
      <p:sp>
        <p:nvSpPr>
          <p:cNvPr id="6" name="Ορθογώνιο 5"/>
          <p:cNvSpPr/>
          <p:nvPr/>
        </p:nvSpPr>
        <p:spPr>
          <a:xfrm>
            <a:off x="1530448" y="6427113"/>
            <a:ext cx="3905648" cy="430887"/>
          </a:xfrm>
          <a:prstGeom prst="rect">
            <a:avLst/>
          </a:prstGeom>
        </p:spPr>
        <p:txBody>
          <a:bodyPr wrap="square">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100" dirty="0" smtClean="0">
                <a:solidFill>
                  <a:prstClr val="black"/>
                </a:solidFill>
                <a:latin typeface="Calibri"/>
              </a:rPr>
              <a:t>© Donald </a:t>
            </a:r>
            <a:r>
              <a:rPr lang="en-US" sz="1100" dirty="0">
                <a:solidFill>
                  <a:prstClr val="black"/>
                </a:solidFill>
                <a:latin typeface="Calibri"/>
              </a:rPr>
              <a:t>A. Neumann, “Kinesiology of the Musculoskeletal System: Foundations for Rehabilitation”, Mosby/Elsevier, 2010</a:t>
            </a:r>
            <a:endParaRPr lang="el-GR" sz="1100" dirty="0">
              <a:solidFill>
                <a:prstClr val="black"/>
              </a:solidFill>
              <a:latin typeface="Calibri"/>
            </a:endParaRPr>
          </a:p>
        </p:txBody>
      </p:sp>
    </p:spTree>
    <p:extLst>
      <p:ext uri="{BB962C8B-B14F-4D97-AF65-F5344CB8AC3E}">
        <p14:creationId xmlns:p14="http://schemas.microsoft.com/office/powerpoint/2010/main" val="59615584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err="1" smtClean="0"/>
              <a:t>Υπτιαστές</a:t>
            </a:r>
            <a:r>
              <a:rPr lang="el-GR" dirty="0" smtClean="0"/>
              <a:t> μύες </a:t>
            </a:r>
            <a:r>
              <a:rPr lang="el-GR" sz="3200" b="0" dirty="0" smtClean="0"/>
              <a:t>7/7</a:t>
            </a:r>
            <a:endParaRPr lang="el-GR" sz="3200" b="0" dirty="0"/>
          </a:p>
        </p:txBody>
      </p:sp>
      <p:sp>
        <p:nvSpPr>
          <p:cNvPr id="3" name="Θέση περιεχομένου 2"/>
          <p:cNvSpPr>
            <a:spLocks noGrp="1"/>
          </p:cNvSpPr>
          <p:nvPr>
            <p:ph idx="1"/>
          </p:nvPr>
        </p:nvSpPr>
        <p:spPr/>
        <p:txBody>
          <a:bodyPr/>
          <a:lstStyle/>
          <a:p>
            <a:r>
              <a:rPr lang="el-GR" dirty="0"/>
              <a:t>Όταν απαιτούνται υψηλής ισχύος ροπές υπτιασμού, όπως π.χ., όταν με πολύ δύναμη βιδώνεται μία βίδα, τότε το νευρικό σύστημα επιστρατεύει τον δικέφαλο βραχιόνιο για να βοηθήσει τους υπόλοιπους υπτιαστές </a:t>
            </a:r>
            <a:r>
              <a:rPr lang="el-GR" dirty="0" smtClean="0"/>
              <a:t>μύες</a:t>
            </a:r>
            <a:r>
              <a:rPr lang="en-US" dirty="0" smtClean="0"/>
              <a:t>.</a:t>
            </a:r>
            <a:endParaRPr lang="el-GR" dirty="0"/>
          </a:p>
          <a:p>
            <a:r>
              <a:rPr lang="el-GR" dirty="0"/>
              <a:t>Οπότε γι’ αυτήν την δραστηριότητα ο αγκώνας κάμπτεται στις </a:t>
            </a:r>
            <a:r>
              <a:rPr lang="el-GR" dirty="0" smtClean="0"/>
              <a:t>90</a:t>
            </a:r>
            <a:r>
              <a:rPr lang="el-GR" baseline="30000" dirty="0" smtClean="0"/>
              <a:t>ο</a:t>
            </a:r>
            <a:r>
              <a:rPr lang="en-US" dirty="0"/>
              <a:t>.</a:t>
            </a:r>
            <a:r>
              <a:rPr lang="el-GR" dirty="0" smtClean="0"/>
              <a:t> </a:t>
            </a:r>
            <a:endParaRPr lang="el-GR" dirty="0"/>
          </a:p>
          <a:p>
            <a:r>
              <a:rPr lang="el-GR" dirty="0"/>
              <a:t>Για να είναι αποτελεσματικό το βίδωμα της βίδας θα πρέπει ο αγκώνας να διατηρηθεί σ’ αυτήν την </a:t>
            </a:r>
            <a:r>
              <a:rPr lang="el-GR" dirty="0" smtClean="0"/>
              <a:t>θέση</a:t>
            </a:r>
            <a:r>
              <a:rPr lang="en-US" dirty="0" smtClean="0"/>
              <a:t>.</a:t>
            </a:r>
            <a:endParaRPr lang="el-GR" dirty="0"/>
          </a:p>
          <a:p>
            <a:r>
              <a:rPr lang="el-GR" dirty="0"/>
              <a:t>Επειδή ο τρικέφαλος καταφύεται στην ωλένη και όχι στην κερκίδα, είναι ικανός να </a:t>
            </a:r>
            <a:r>
              <a:rPr lang="el-GR" dirty="0" smtClean="0"/>
              <a:t>εξουδετερώσει </a:t>
            </a:r>
            <a:r>
              <a:rPr lang="el-GR" dirty="0"/>
              <a:t>την τάση του δικεφάλου να κάμψει τον ώμου και τον αγκώνα χωρίς να παρεμβαίνει στην κίνηση του </a:t>
            </a:r>
            <a:r>
              <a:rPr lang="el-GR" dirty="0" smtClean="0"/>
              <a:t>υπτιασμού</a:t>
            </a:r>
            <a:r>
              <a:rPr lang="en-US" dirty="0" smtClean="0"/>
              <a:t>.</a:t>
            </a:r>
            <a:endParaRPr lang="el-GR" dirty="0"/>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93</a:t>
            </a:fld>
            <a:endParaRPr lang="el-GR" dirty="0">
              <a:solidFill>
                <a:prstClr val="black"/>
              </a:solidFill>
            </a:endParaRPr>
          </a:p>
        </p:txBody>
      </p:sp>
    </p:spTree>
    <p:extLst>
      <p:ext uri="{BB962C8B-B14F-4D97-AF65-F5344CB8AC3E}">
        <p14:creationId xmlns:p14="http://schemas.microsoft.com/office/powerpoint/2010/main" val="90807345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Πρηνιστές μύες</a:t>
            </a:r>
          </a:p>
        </p:txBody>
      </p:sp>
      <p:sp>
        <p:nvSpPr>
          <p:cNvPr id="3" name="Θέση περιεχομένου 2"/>
          <p:cNvSpPr>
            <a:spLocks noGrp="1"/>
          </p:cNvSpPr>
          <p:nvPr>
            <p:ph idx="1"/>
          </p:nvPr>
        </p:nvSpPr>
        <p:spPr/>
        <p:txBody>
          <a:bodyPr/>
          <a:lstStyle/>
          <a:p>
            <a:r>
              <a:rPr lang="el-GR" dirty="0"/>
              <a:t>Οι κύριοι πρηνιστές μύες είναι:</a:t>
            </a:r>
          </a:p>
          <a:p>
            <a:pPr lvl="1"/>
            <a:r>
              <a:rPr lang="el-GR" dirty="0"/>
              <a:t>Στρογγύλος </a:t>
            </a:r>
            <a:r>
              <a:rPr lang="el-GR" dirty="0" smtClean="0"/>
              <a:t>πρηνιστής,</a:t>
            </a:r>
            <a:endParaRPr lang="el-GR" dirty="0"/>
          </a:p>
          <a:p>
            <a:pPr lvl="1"/>
            <a:r>
              <a:rPr lang="el-GR" dirty="0"/>
              <a:t>Τετράγωνος </a:t>
            </a:r>
            <a:r>
              <a:rPr lang="el-GR" dirty="0" smtClean="0"/>
              <a:t>πρηνιστής</a:t>
            </a:r>
            <a:r>
              <a:rPr lang="en-US" dirty="0" smtClean="0"/>
              <a:t>.</a:t>
            </a:r>
            <a:endParaRPr lang="el-GR" dirty="0"/>
          </a:p>
          <a:p>
            <a:r>
              <a:rPr lang="el-GR" dirty="0"/>
              <a:t>Δευτερεύοντες πρηνιστές:</a:t>
            </a:r>
          </a:p>
          <a:p>
            <a:pPr lvl="1"/>
            <a:r>
              <a:rPr lang="el-GR" dirty="0"/>
              <a:t>Κερκιδικός καμπτήρας του </a:t>
            </a:r>
            <a:r>
              <a:rPr lang="el-GR" dirty="0" smtClean="0"/>
              <a:t>καρπού,</a:t>
            </a:r>
            <a:endParaRPr lang="el-GR" dirty="0"/>
          </a:p>
          <a:p>
            <a:pPr lvl="1"/>
            <a:r>
              <a:rPr lang="el-GR" dirty="0"/>
              <a:t>Μακρός </a:t>
            </a:r>
            <a:r>
              <a:rPr lang="el-GR" dirty="0" smtClean="0"/>
              <a:t>παλαμικός,</a:t>
            </a:r>
            <a:endParaRPr lang="el-GR" dirty="0"/>
          </a:p>
          <a:p>
            <a:pPr lvl="1"/>
            <a:r>
              <a:rPr lang="el-GR" dirty="0"/>
              <a:t>Βραχιονοκερκιδικός (από θέση υπτιασμού</a:t>
            </a:r>
            <a:r>
              <a:rPr lang="el-GR" dirty="0" smtClean="0"/>
              <a:t>).</a:t>
            </a:r>
            <a:endParaRPr lang="el-GR" dirty="0"/>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94</a:t>
            </a:fld>
            <a:endParaRPr lang="el-GR" dirty="0">
              <a:solidFill>
                <a:prstClr val="black"/>
              </a:solidFill>
            </a:endParaRPr>
          </a:p>
        </p:txBody>
      </p:sp>
    </p:spTree>
    <p:extLst>
      <p:ext uri="{BB962C8B-B14F-4D97-AF65-F5344CB8AC3E}">
        <p14:creationId xmlns:p14="http://schemas.microsoft.com/office/powerpoint/2010/main" val="231032464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Στρογγύλος πρηνιστής</a:t>
            </a:r>
            <a:endParaRPr lang="el-GR" sz="3200" b="0" dirty="0"/>
          </a:p>
        </p:txBody>
      </p:sp>
      <p:sp>
        <p:nvSpPr>
          <p:cNvPr id="3" name="Θέση περιεχομένου 2"/>
          <p:cNvSpPr>
            <a:spLocks noGrp="1"/>
          </p:cNvSpPr>
          <p:nvPr>
            <p:ph idx="1"/>
          </p:nvPr>
        </p:nvSpPr>
        <p:spPr>
          <a:xfrm>
            <a:off x="457200" y="1196752"/>
            <a:ext cx="8363272" cy="5256584"/>
          </a:xfrm>
        </p:spPr>
        <p:txBody>
          <a:bodyPr>
            <a:noAutofit/>
          </a:bodyPr>
          <a:lstStyle/>
          <a:p>
            <a:r>
              <a:rPr lang="el-GR" dirty="0"/>
              <a:t>Ο στρογγύλος πρηνιστής έχει δύο κεφαλές, την βραχιόνια και την </a:t>
            </a:r>
            <a:r>
              <a:rPr lang="el-GR" dirty="0" smtClean="0"/>
              <a:t>ωλένια,</a:t>
            </a:r>
            <a:endParaRPr lang="el-GR" dirty="0"/>
          </a:p>
          <a:p>
            <a:r>
              <a:rPr lang="el-GR" dirty="0"/>
              <a:t>Το μέσο νεύρο περνά μεταξύ των δύο κεφαλών (περιοχή πιθανής συμπίεσης</a:t>
            </a:r>
            <a:r>
              <a:rPr lang="el-GR" dirty="0" smtClean="0"/>
              <a:t>),</a:t>
            </a:r>
            <a:endParaRPr lang="el-GR" dirty="0"/>
          </a:p>
          <a:p>
            <a:r>
              <a:rPr lang="el-GR" dirty="0"/>
              <a:t>Ο μυς ενεργεί ως πρηνιστής του αντιβραχίου και καμπτήρας του </a:t>
            </a:r>
            <a:r>
              <a:rPr lang="el-GR" dirty="0" smtClean="0"/>
              <a:t>αγκώνα,</a:t>
            </a:r>
            <a:endParaRPr lang="el-GR" dirty="0"/>
          </a:p>
          <a:p>
            <a:r>
              <a:rPr lang="el-GR" dirty="0"/>
              <a:t>Την μέγιστη EMG δραστηριότητά του παρουσιάζει σε υψηλής ισχύος απαιτήσεις, όπως το ξεβίδωμα μιας σφιχτά βιδωμένης </a:t>
            </a:r>
            <a:r>
              <a:rPr lang="el-GR" dirty="0" smtClean="0"/>
              <a:t>βίδας,</a:t>
            </a:r>
            <a:endParaRPr lang="el-GR" dirty="0"/>
          </a:p>
          <a:p>
            <a:r>
              <a:rPr lang="el-GR" dirty="0"/>
              <a:t>Ο τρικέφαλος βραχιόνιος λειτουργεί ως συνεργός του στρογγύλου πρηνιστή για να εξουδετερώσει την καμπτική του </a:t>
            </a:r>
            <a:r>
              <a:rPr lang="el-GR" dirty="0" smtClean="0"/>
              <a:t>τάση,</a:t>
            </a:r>
            <a:endParaRPr lang="el-GR" dirty="0"/>
          </a:p>
          <a:p>
            <a:r>
              <a:rPr lang="el-GR" dirty="0"/>
              <a:t>Σε κάκωση του μέσου νεύρου στην περιοχή του αγκώνα, το αντιβράχιο παραμένει σε </a:t>
            </a:r>
            <a:r>
              <a:rPr lang="el-GR" dirty="0" smtClean="0"/>
              <a:t>υπτιασμό.</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95</a:t>
            </a:fld>
            <a:endParaRPr lang="el-GR" dirty="0">
              <a:solidFill>
                <a:prstClr val="black"/>
              </a:solidFill>
            </a:endParaRPr>
          </a:p>
        </p:txBody>
      </p:sp>
    </p:spTree>
    <p:extLst>
      <p:ext uri="{BB962C8B-B14F-4D97-AF65-F5344CB8AC3E}">
        <p14:creationId xmlns:p14="http://schemas.microsoft.com/office/powerpoint/2010/main" val="69260316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Τετράγωνος </a:t>
            </a:r>
            <a:r>
              <a:rPr lang="el-GR" dirty="0" smtClean="0"/>
              <a:t>πρηνιστής </a:t>
            </a:r>
            <a:r>
              <a:rPr lang="el-GR" sz="3200" b="0" dirty="0" smtClean="0"/>
              <a:t>1/3</a:t>
            </a:r>
            <a:endParaRPr lang="el-GR" sz="3200" b="0" dirty="0"/>
          </a:p>
        </p:txBody>
      </p:sp>
      <p:sp>
        <p:nvSpPr>
          <p:cNvPr id="3" name="Θέση περιεχομένου 2"/>
          <p:cNvSpPr>
            <a:spLocks noGrp="1"/>
          </p:cNvSpPr>
          <p:nvPr>
            <p:ph idx="1"/>
          </p:nvPr>
        </p:nvSpPr>
        <p:spPr>
          <a:xfrm>
            <a:off x="457200" y="1196752"/>
            <a:ext cx="8147248" cy="5040560"/>
          </a:xfrm>
        </p:spPr>
        <p:txBody>
          <a:bodyPr/>
          <a:lstStyle/>
          <a:p>
            <a:r>
              <a:rPr lang="el-GR" dirty="0"/>
              <a:t>Βρίσκεται στο περιφερικό άκρο της πρόσθιας επιφάνειας του αντιβραχίου, κάτω απ’ όλους τους καμπτήρες μύες του καρπού και των </a:t>
            </a:r>
            <a:r>
              <a:rPr lang="el-GR" dirty="0" smtClean="0"/>
              <a:t>δακτύλων.</a:t>
            </a:r>
            <a:endParaRPr lang="el-GR" dirty="0"/>
          </a:p>
          <a:p>
            <a:r>
              <a:rPr lang="el-GR" dirty="0"/>
              <a:t>Εκφύεται από το ¼ της ωλένης και καταφύεται στο ¼ της </a:t>
            </a:r>
            <a:r>
              <a:rPr lang="el-GR" dirty="0" smtClean="0"/>
              <a:t>κερκίδας.</a:t>
            </a:r>
            <a:endParaRPr lang="el-GR" dirty="0"/>
          </a:p>
          <a:p>
            <a:r>
              <a:rPr lang="el-GR" dirty="0"/>
              <a:t>Ο μυς ενεργοποιείται σε όλες τις δραστηριότητες που απαιτούν πρηνισμό ανεξαρτήτου ισχύος και γωνίας του </a:t>
            </a:r>
            <a:r>
              <a:rPr lang="el-GR" dirty="0" smtClean="0"/>
              <a:t>αγκώνα.</a:t>
            </a:r>
            <a:endParaRPr lang="el-GR" dirty="0"/>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96</a:t>
            </a:fld>
            <a:endParaRPr lang="el-GR" dirty="0">
              <a:solidFill>
                <a:prstClr val="black"/>
              </a:solidFill>
            </a:endParaRPr>
          </a:p>
        </p:txBody>
      </p:sp>
    </p:spTree>
    <p:extLst>
      <p:ext uri="{BB962C8B-B14F-4D97-AF65-F5344CB8AC3E}">
        <p14:creationId xmlns:p14="http://schemas.microsoft.com/office/powerpoint/2010/main" val="279248706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Τετράγωνος πρηνιστής </a:t>
            </a:r>
            <a:r>
              <a:rPr lang="el-GR" sz="3200" b="0" dirty="0" smtClean="0"/>
              <a:t>2/3</a:t>
            </a:r>
            <a:endParaRPr lang="el-GR" dirty="0"/>
          </a:p>
        </p:txBody>
      </p:sp>
      <p:sp>
        <p:nvSpPr>
          <p:cNvPr id="3" name="Θέση περιεχομένου 2"/>
          <p:cNvSpPr>
            <a:spLocks noGrp="1"/>
          </p:cNvSpPr>
          <p:nvPr>
            <p:ph idx="1"/>
          </p:nvPr>
        </p:nvSpPr>
        <p:spPr/>
        <p:txBody>
          <a:bodyPr/>
          <a:lstStyle/>
          <a:p>
            <a:r>
              <a:rPr lang="el-GR" dirty="0"/>
              <a:t>Είναι ένας άριστα σχεδιασμένος μυς για την σταθεροποίηση της άπω ΒΚ </a:t>
            </a:r>
            <a:r>
              <a:rPr lang="el-GR" dirty="0" smtClean="0"/>
              <a:t>άρθρωσης,</a:t>
            </a:r>
            <a:endParaRPr lang="el-GR" dirty="0"/>
          </a:p>
          <a:p>
            <a:r>
              <a:rPr lang="el-GR" dirty="0"/>
              <a:t>Η γραμμή της δύναμής του είναι σχεδόν κάθετη προς τον άξονα κίνησης που έχει ως αποτέλεσμα:</a:t>
            </a:r>
          </a:p>
          <a:p>
            <a:pPr lvl="1"/>
            <a:r>
              <a:rPr lang="el-GR" dirty="0"/>
              <a:t>Την μεγιστοποίηση της ικανότητάς του να παράγει ροπές </a:t>
            </a:r>
            <a:r>
              <a:rPr lang="el-GR" dirty="0" smtClean="0"/>
              <a:t>πρηνισμού,</a:t>
            </a:r>
            <a:endParaRPr lang="el-GR" dirty="0"/>
          </a:p>
          <a:p>
            <a:pPr lvl="1"/>
            <a:r>
              <a:rPr lang="el-GR" dirty="0"/>
              <a:t>Την συμπίεση και ως εκ τούτου την σταθεροποίηση της άπω ΚΩ άρθρωσης καθ’ όλη την τροχιά της </a:t>
            </a:r>
            <a:r>
              <a:rPr lang="el-GR" dirty="0" smtClean="0"/>
              <a:t>κίνησης.</a:t>
            </a:r>
            <a:endParaRPr lang="el-GR" dirty="0"/>
          </a:p>
          <a:p>
            <a:r>
              <a:rPr lang="el-GR" dirty="0"/>
              <a:t>Ο μυς καθοδηγεί την αρθροκινηματική της </a:t>
            </a:r>
            <a:r>
              <a:rPr lang="el-GR" dirty="0" smtClean="0"/>
              <a:t>άρθρωσης.</a:t>
            </a:r>
            <a:endParaRPr lang="el-GR" dirty="0"/>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97</a:t>
            </a:fld>
            <a:endParaRPr lang="el-GR" dirty="0">
              <a:solidFill>
                <a:prstClr val="black"/>
              </a:solidFill>
            </a:endParaRPr>
          </a:p>
        </p:txBody>
      </p:sp>
    </p:spTree>
    <p:extLst>
      <p:ext uri="{BB962C8B-B14F-4D97-AF65-F5344CB8AC3E}">
        <p14:creationId xmlns:p14="http://schemas.microsoft.com/office/powerpoint/2010/main" val="137552151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Τετράγωνος πρηνιστής </a:t>
            </a:r>
            <a:r>
              <a:rPr lang="el-GR" sz="3200" b="0" dirty="0" smtClean="0"/>
              <a:t>3/3</a:t>
            </a:r>
            <a:endParaRPr lang="el-GR" dirty="0"/>
          </a:p>
        </p:txBody>
      </p:sp>
      <p:sp>
        <p:nvSpPr>
          <p:cNvPr id="3" name="Θέση περιεχομένου 2"/>
          <p:cNvSpPr>
            <a:spLocks noGrp="1"/>
          </p:cNvSpPr>
          <p:nvPr>
            <p:ph idx="1"/>
          </p:nvPr>
        </p:nvSpPr>
        <p:spPr/>
        <p:txBody>
          <a:bodyPr/>
          <a:lstStyle/>
          <a:p>
            <a:r>
              <a:rPr lang="el-GR" dirty="0"/>
              <a:t>Σε υγιή άπω ΚΩ άρθρωση οι συμπιεστικές δυνάμεις από τον τετράγωνο πρηνιστή και από άλλους μύες απορροφώνται από την άρθρωση χωρίς καμία </a:t>
            </a:r>
            <a:r>
              <a:rPr lang="el-GR" dirty="0" smtClean="0"/>
              <a:t>δυσκολία.</a:t>
            </a:r>
            <a:endParaRPr lang="el-GR" dirty="0"/>
          </a:p>
          <a:p>
            <a:r>
              <a:rPr lang="el-GR" dirty="0"/>
              <a:t>Όμως, σε ασθενείς με σοβαρή ρευματοειδή αρθρίτιδα, ο αρθρικός θύλακος, τα οστά και ο περιαρθρικός συνδετικός ιστός χάνουν την ικανότητά τους να απορροφούν τις δυνάμεις που δρουν στην </a:t>
            </a:r>
            <a:r>
              <a:rPr lang="el-GR" dirty="0" smtClean="0"/>
              <a:t>άρθρωση.</a:t>
            </a:r>
            <a:endParaRPr lang="el-GR" dirty="0"/>
          </a:p>
          <a:p>
            <a:r>
              <a:rPr lang="el-GR" dirty="0"/>
              <a:t>Οπότε, σε αυτούς τους ασθενείς, οι μυογενείς δυνάμεις γίνονται επιζήμιες για την σταθερότητα της </a:t>
            </a:r>
            <a:r>
              <a:rPr lang="el-GR" dirty="0" smtClean="0"/>
              <a:t>άρθρωσης.</a:t>
            </a:r>
            <a:endParaRPr lang="el-GR" dirty="0"/>
          </a:p>
          <a:p>
            <a:r>
              <a:rPr lang="el-GR" dirty="0"/>
              <a:t>Συμπερασματικά: οι ίδιες δυνάμεις που σε υγιείς σταθεροποιούν την άρθρωση, σε ασθενείς μπορεί να την </a:t>
            </a:r>
            <a:r>
              <a:rPr lang="el-GR" dirty="0" smtClean="0"/>
              <a:t>καταστρέψουν.</a:t>
            </a:r>
            <a:endParaRPr lang="el-GR" dirty="0"/>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98</a:t>
            </a:fld>
            <a:endParaRPr lang="el-GR" dirty="0">
              <a:solidFill>
                <a:prstClr val="black"/>
              </a:solidFill>
            </a:endParaRPr>
          </a:p>
        </p:txBody>
      </p:sp>
    </p:spTree>
    <p:extLst>
      <p:ext uri="{BB962C8B-B14F-4D97-AF65-F5344CB8AC3E}">
        <p14:creationId xmlns:p14="http://schemas.microsoft.com/office/powerpoint/2010/main" val="240399088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ISPRING_RESOURCE_PATHS_HASH_2" val="b26aab3c63d8c4da6e6484d333ca0fa98d1fc1f"/>
</p:tagLst>
</file>

<file path=ppt/tags/tag2.xml><?xml version="1.0" encoding="utf-8"?>
<p:tagLst xmlns:a="http://schemas.openxmlformats.org/drawingml/2006/main" xmlns:r="http://schemas.openxmlformats.org/officeDocument/2006/relationships" xmlns:p="http://schemas.openxmlformats.org/presentationml/2006/main">
  <p:tag name="ISPRING_YT_SHOW_AFTER" val="0"/>
  <p:tag name="ISPRING_YT_WEB_ADDRESS" val="http://www.youtube.com/v/qIa_f9OJk1Y"/>
</p:tagLst>
</file>

<file path=ppt/tags/tag3.xml><?xml version="1.0" encoding="utf-8"?>
<p:tagLst xmlns:a="http://schemas.openxmlformats.org/drawingml/2006/main" xmlns:r="http://schemas.openxmlformats.org/officeDocument/2006/relationships" xmlns:p="http://schemas.openxmlformats.org/presentationml/2006/main">
  <p:tag name="ISPRING_YT_SHOW_AFTER" val="0"/>
  <p:tag name="ISPRING_YT_WEB_ADDRESS" val="http://www.youtube.com/v/DsjFkk6Nuzo"/>
</p:tagLst>
</file>

<file path=ppt/tags/tag4.xml><?xml version="1.0" encoding="utf-8"?>
<p:tagLst xmlns:a="http://schemas.openxmlformats.org/drawingml/2006/main" xmlns:r="http://schemas.openxmlformats.org/officeDocument/2006/relationships" xmlns:p="http://schemas.openxmlformats.org/presentationml/2006/main">
  <p:tag name="ISPRING_YT_SHOW_AFTER" val="0"/>
  <p:tag name="ISPRING_YT_WEB_ADDRESS" val="http://www.youtube.com/v/_eeu7AsljDc"/>
</p:tagLst>
</file>

<file path=ppt/theme/theme1.xml><?xml version="1.0" encoding="utf-8"?>
<a:theme xmlns:a="http://schemas.openxmlformats.org/drawingml/2006/main" name="OC_template_updated">
  <a:themeElements>
    <a:clrScheme name="Προσαρμοσμένο 1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C_template_updated">
  <a:themeElements>
    <a:clrScheme name="Custom 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C_template_updated">
  <a:themeElements>
    <a:clrScheme name="Προσαρμοσμένο 1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822</TotalTime>
  <Words>7560</Words>
  <Application>Microsoft Office PowerPoint</Application>
  <PresentationFormat>Προβολή στην οθόνη (4:3)</PresentationFormat>
  <Paragraphs>782</Paragraphs>
  <Slides>108</Slides>
  <Notes>55</Notes>
  <HiddenSlides>0</HiddenSlides>
  <MMClips>0</MMClips>
  <ScaleCrop>false</ScaleCrop>
  <HeadingPairs>
    <vt:vector size="4" baseType="variant">
      <vt:variant>
        <vt:lpstr>Θέμα</vt:lpstr>
      </vt:variant>
      <vt:variant>
        <vt:i4>3</vt:i4>
      </vt:variant>
      <vt:variant>
        <vt:lpstr>Τίτλοι διαφανειών</vt:lpstr>
      </vt:variant>
      <vt:variant>
        <vt:i4>108</vt:i4>
      </vt:variant>
    </vt:vector>
  </HeadingPairs>
  <TitlesOfParts>
    <vt:vector size="111" baseType="lpstr">
      <vt:lpstr>OC_template_updated</vt:lpstr>
      <vt:lpstr>1_OC_template_updated</vt:lpstr>
      <vt:lpstr>2_OC_template_updated</vt:lpstr>
      <vt:lpstr>Κινησιολογία Ι (Θ)</vt:lpstr>
      <vt:lpstr>Αγκώνας και Αντιβράχιο</vt:lpstr>
      <vt:lpstr>Οστά Αγκώνα και Αντιβραχίου 1/2</vt:lpstr>
      <vt:lpstr>Οστά Αγκώνα και Αντιβραχίου 2/2</vt:lpstr>
      <vt:lpstr>Αρθρώσεις αγκώνα 1/2</vt:lpstr>
      <vt:lpstr>Αρθρώσεις αγκώνα 2/2</vt:lpstr>
      <vt:lpstr>Φέρουσα γωνία 1/2</vt:lpstr>
      <vt:lpstr>Φέρουσα γωνία 2/2</vt:lpstr>
      <vt:lpstr>Αρθρικός θύλακος – Σύνδεσμοι 1/2</vt:lpstr>
      <vt:lpstr>Αρθρικός θύλακος – Σύνδεσμοι 2/2</vt:lpstr>
      <vt:lpstr>Έσω πλάγιος σύνδεσμος 1/4</vt:lpstr>
      <vt:lpstr>Έσω πλάγιος σύνδεσμος 2/4</vt:lpstr>
      <vt:lpstr>Έσω πλάγιος σύνδεσμος 3/4</vt:lpstr>
      <vt:lpstr>Έσω πλάγιος σύνδεσμος 4/4</vt:lpstr>
      <vt:lpstr>Δυναμικοί σταθεροποιοί έσω επιφάνειας </vt:lpstr>
      <vt:lpstr>Έξω πλάγιος σύνδεσμος 1/2</vt:lpstr>
      <vt:lpstr>Έξω πλάγιος σύνδεσμος 2/2</vt:lpstr>
      <vt:lpstr>Άρθρωση αγκώνα</vt:lpstr>
      <vt:lpstr>Καμπτική συρρίκνωση </vt:lpstr>
      <vt:lpstr>Κινηματική αγκώνα 1/3</vt:lpstr>
      <vt:lpstr>Κινηματική αγκώνα 2/3</vt:lpstr>
      <vt:lpstr>Κινηματική αγκώνα 3/3</vt:lpstr>
      <vt:lpstr>Αρθροκινηματική 1/5</vt:lpstr>
      <vt:lpstr>Αρθροκινηματική 2/5</vt:lpstr>
      <vt:lpstr>Αρθροκινηματική 3/5</vt:lpstr>
      <vt:lpstr>Αρθροκινηματική 4/5</vt:lpstr>
      <vt:lpstr>Αρθροκινηματική 5/5</vt:lpstr>
      <vt:lpstr>Δομή και λειτουργία μεσόστεου υμένα 1/8</vt:lpstr>
      <vt:lpstr>Δομή και λειτουργία μεσόστεου υμένα 2/8</vt:lpstr>
      <vt:lpstr>Δομή και λειτουργία μεσόστεου υμένα 3/8</vt:lpstr>
      <vt:lpstr>Δομή και λειτουργία μεσόστεου υμένα 4/8</vt:lpstr>
      <vt:lpstr>Δομή και λειτουργία μεσόστεου υμένα 5/8</vt:lpstr>
      <vt:lpstr>Δομή και λειτουργία μεσόστεου υμένα 6/8</vt:lpstr>
      <vt:lpstr>Δομή και λειτουργία μεσόστεου υμένα 7/8</vt:lpstr>
      <vt:lpstr>Δομή και λειτουργία μεσόστεου υμένα 8/8</vt:lpstr>
      <vt:lpstr>Αρθρώσεις αντιβραχίου</vt:lpstr>
      <vt:lpstr>Εγγύς κερκιδωλενική άρθρωση 1/2</vt:lpstr>
      <vt:lpstr>Εγγύς κερκιδωλενική άρθρωση 2/2</vt:lpstr>
      <vt:lpstr>Εξάρθρημα εγγύς ΚΩ άρθρωσης</vt:lpstr>
      <vt:lpstr>Άπω κερκιδωλενική άρθρωση 1/2</vt:lpstr>
      <vt:lpstr>Άπω κερκιδωλενική άρθρωση 2/2</vt:lpstr>
      <vt:lpstr>Ινώδης τρίγωνος σχηματισμός</vt:lpstr>
      <vt:lpstr>Σταθεροποίηση άπω ΚΩ άρθρωσης</vt:lpstr>
      <vt:lpstr>Κινηματική αντιβραχίου 1/2</vt:lpstr>
      <vt:lpstr>Κινηματική αντιβραχίου 2/2</vt:lpstr>
      <vt:lpstr>Αρθροκινηματική (2) 1/2</vt:lpstr>
      <vt:lpstr>Αρθροκινηματική (2) 2/2</vt:lpstr>
      <vt:lpstr>Αρθροκινηματική άπω ΚΩ άρθρωσης</vt:lpstr>
      <vt:lpstr>Πρηνισμός/Υπτιασμός σε κλειστή κινητική αλυσίδα 1/4</vt:lpstr>
      <vt:lpstr>Πρηνισμός/Υπτιασμός σε κλειστή κινητική αλυσίδα 2/4</vt:lpstr>
      <vt:lpstr>Πρηνισμός/Υπτιασμός σε κλειστή κινητική αλυσίδα 3/4</vt:lpstr>
      <vt:lpstr>Πρηνισμός/Υπτιασμός σε κλειστή κινητική αλυσίδα 4/4</vt:lpstr>
      <vt:lpstr>Αισθητική εννεύρωση αγκώνα</vt:lpstr>
      <vt:lpstr>Λειτουργία των μυών του αγκώνα</vt:lpstr>
      <vt:lpstr>Εννεύρωση μυών</vt:lpstr>
      <vt:lpstr>Μύες του αγκώνα</vt:lpstr>
      <vt:lpstr>Καμπτήρες αγκώνα 1/6</vt:lpstr>
      <vt:lpstr>Καμπτήρες αγκώνα 2/6</vt:lpstr>
      <vt:lpstr>Καμπτήρες αγκώνα 3/6</vt:lpstr>
      <vt:lpstr>Καμπτήρες αγκώνα 4/6</vt:lpstr>
      <vt:lpstr>Καμπτήρες αγκώνα 5/6</vt:lpstr>
      <vt:lpstr>Καμπτήρες αγκώνα 6/6</vt:lpstr>
      <vt:lpstr>Ροπές καμπτήρων 1/3</vt:lpstr>
      <vt:lpstr>Ροπές καμπτήρων 2/3</vt:lpstr>
      <vt:lpstr>Ροπές καμπτήρων 3/3</vt:lpstr>
      <vt:lpstr>Δύναμη καμπτήρων</vt:lpstr>
      <vt:lpstr>Μοχλοβραχίονες καμπτήρων</vt:lpstr>
      <vt:lpstr>Φυσιολογικό πλεονέκτημα 1/3</vt:lpstr>
      <vt:lpstr>Φυσιολογικό πλεονέκτημα 2/3</vt:lpstr>
      <vt:lpstr>Φυσιολογικό πλεονέκτημα 3/3</vt:lpstr>
      <vt:lpstr>Λειτουργία καμπτήρων αγκώνα</vt:lpstr>
      <vt:lpstr>Εκτείνοντες μύες 1/4</vt:lpstr>
      <vt:lpstr>Εκτείνοντες μύες 2/4</vt:lpstr>
      <vt:lpstr>Εκτείνοντες μύες 3/4</vt:lpstr>
      <vt:lpstr>Εκτείνοντες μύες 4/4</vt:lpstr>
      <vt:lpstr>Καμπτήρες και εκτείνοντες μύες</vt:lpstr>
      <vt:lpstr>EMG ανάλυση έκτασης αγκώνα 1/2</vt:lpstr>
      <vt:lpstr>EMG ανάλυση έκτασης αγκώνα 2/2</vt:lpstr>
      <vt:lpstr>Ροπές εκτεινόντων μυών 1/3</vt:lpstr>
      <vt:lpstr>Ροπές εκτεινόντων μυών 2/3</vt:lpstr>
      <vt:lpstr>Ροπές εκτεινόντων μυών 3/3</vt:lpstr>
      <vt:lpstr>Υποκατάσταση εκτεινόντων μυών</vt:lpstr>
      <vt:lpstr>Υπτιαστές και Πρηνιστές μύες 1/2</vt:lpstr>
      <vt:lpstr>Υπτιαστές και Πρηνιστές μύες 2/2</vt:lpstr>
      <vt:lpstr>Λειτουργία υπτιαστών και πρηνιστών μυών 1/3</vt:lpstr>
      <vt:lpstr>Λειτουργία υπτιαστών και πρηνιστών μυών 2/3</vt:lpstr>
      <vt:lpstr>Λειτουργία υπτιαστών και πρηνιστών μυών 3/3</vt:lpstr>
      <vt:lpstr>Υπτιαστές μύες 1/7</vt:lpstr>
      <vt:lpstr>Υπτιαστές μύες 2/7</vt:lpstr>
      <vt:lpstr>Υπτιαστές μύες 3/7</vt:lpstr>
      <vt:lpstr>Υπτιαστές μύες 4/7</vt:lpstr>
      <vt:lpstr>Υπτιαστές μύες 5/7</vt:lpstr>
      <vt:lpstr>Υπτιαστές μύες 6/7</vt:lpstr>
      <vt:lpstr>Υπτιαστές μύες 7/7</vt:lpstr>
      <vt:lpstr>Πρηνιστές μύες</vt:lpstr>
      <vt:lpstr>Στρογγύλος πρηνιστής</vt:lpstr>
      <vt:lpstr>Τετράγωνος πρηνιστής 1/3</vt:lpstr>
      <vt:lpstr>Τετράγωνος πρηνιστής 2/3</vt:lpstr>
      <vt:lpstr>Τετράγωνος πρηνιστής 3/3</vt:lpstr>
      <vt:lpstr>Ανατομική αγκώνα</vt:lpstr>
      <vt:lpstr>Τέλος Ενότητας</vt:lpstr>
      <vt:lpstr>Σημειώματα</vt:lpstr>
      <vt:lpstr>Σημείωμα Αναφοράς</vt:lpstr>
      <vt:lpstr>Σημείωμα Αδειοδότησης</vt:lpstr>
      <vt:lpstr>Επεξήγηση όρων χρήσης έργων τρίτων</vt:lpstr>
      <vt:lpstr>Διατήρηση Σημειωμάτων</vt:lpstr>
      <vt:lpstr>Σημείωμα Χρήσης Έργων Τρίτων</vt:lpstr>
      <vt:lpstr>Χρηματοδότηση</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Τίτλος Μαθήματος</dc:title>
  <dc:creator>opencourses@teiath.gr</dc:creator>
  <cp:lastModifiedBy>fkaram2</cp:lastModifiedBy>
  <cp:revision>143</cp:revision>
  <dcterms:created xsi:type="dcterms:W3CDTF">2013-03-04T13:35:19Z</dcterms:created>
  <dcterms:modified xsi:type="dcterms:W3CDTF">2015-08-31T10:32:45Z</dcterms:modified>
</cp:coreProperties>
</file>