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 id="2147483709" r:id="rId3"/>
    <p:sldMasterId id="2147483720" r:id="rId4"/>
  </p:sldMasterIdLst>
  <p:notesMasterIdLst>
    <p:notesMasterId r:id="rId26"/>
  </p:notesMasterIdLst>
  <p:handoutMasterIdLst>
    <p:handoutMasterId r:id="rId27"/>
  </p:handoutMasterIdLst>
  <p:sldIdLst>
    <p:sldId id="256" r:id="rId5"/>
    <p:sldId id="307" r:id="rId6"/>
    <p:sldId id="295" r:id="rId7"/>
    <p:sldId id="288" r:id="rId8"/>
    <p:sldId id="306" r:id="rId9"/>
    <p:sldId id="301" r:id="rId10"/>
    <p:sldId id="284" r:id="rId11"/>
    <p:sldId id="305" r:id="rId12"/>
    <p:sldId id="285" r:id="rId13"/>
    <p:sldId id="275" r:id="rId14"/>
    <p:sldId id="279" r:id="rId15"/>
    <p:sldId id="298" r:id="rId16"/>
    <p:sldId id="290" r:id="rId17"/>
    <p:sldId id="302" r:id="rId18"/>
    <p:sldId id="257" r:id="rId19"/>
    <p:sldId id="267" r:id="rId20"/>
    <p:sldId id="269" r:id="rId21"/>
    <p:sldId id="276" r:id="rId22"/>
    <p:sldId id="277" r:id="rId23"/>
    <p:sldId id="271" r:id="rId24"/>
    <p:sldId id="274"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4A82"/>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09" d="100"/>
          <a:sy n="109" d="100"/>
        </p:scale>
        <p:origin x="-17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31/8/2015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31/8/2015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p>
        </p:txBody>
      </p:sp>
      <p:sp>
        <p:nvSpPr>
          <p:cNvPr id="4" name="Θέση υποσέλιδου 3"/>
          <p:cNvSpPr>
            <a:spLocks noGrp="1"/>
          </p:cNvSpPr>
          <p:nvPr>
            <p:ph type="ftr" sz="quarter" idx="11"/>
          </p:nvPr>
        </p:nvSpPr>
        <p:spPr/>
        <p:txBody>
          <a:bodyPr/>
          <a:lstStyle/>
          <a:p>
            <a:pPr>
              <a:defRPr/>
            </a:pPr>
            <a:endParaRPr lang="el-G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2293470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408324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1222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6371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000180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7D5358A-A607-4A5D-BC1E-0B7C4621E5F8}" type="datetimeFigureOut">
              <a:rPr lang="el-GR" smtClean="0"/>
              <a:pPr/>
              <a:t>31/8/2015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838624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7D5358A-A607-4A5D-BC1E-0B7C4621E5F8}" type="datetimeFigureOut">
              <a:rPr lang="el-GR" smtClean="0"/>
              <a:pPr/>
              <a:t>31/8/2015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351079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7D5358A-A607-4A5D-BC1E-0B7C4621E5F8}" type="datetimeFigureOut">
              <a:rPr lang="el-GR" smtClean="0"/>
              <a:pPr/>
              <a:t>31/8/2015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3286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77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marL="342900" indent="-342900">
              <a:lnSpc>
                <a:spcPct val="112000"/>
              </a:lnSpc>
              <a:spcBef>
                <a:spcPts val="1200"/>
              </a:spcBef>
              <a:buFont typeface="Wingdings" panose="05000000000000000000" pitchFamily="2" charset="2"/>
              <a:buChar char="Ø"/>
              <a:defRPr sz="2400"/>
            </a:lvl1pPr>
            <a:lvl2pPr marL="742950" indent="-285750">
              <a:lnSpc>
                <a:spcPct val="112000"/>
              </a:lnSpc>
              <a:spcBef>
                <a:spcPts val="1200"/>
              </a:spcBef>
              <a:buFont typeface="Wingdings" panose="05000000000000000000" pitchFamily="2" charset="2"/>
              <a:buChar char="§"/>
              <a:defRPr sz="2400"/>
            </a:lvl2pPr>
            <a:lvl3pPr marL="1143000" indent="-228600">
              <a:lnSpc>
                <a:spcPct val="112000"/>
              </a:lnSpc>
              <a:spcBef>
                <a:spcPts val="1200"/>
              </a:spcBef>
              <a:buFont typeface="Courier New" panose="02070309020205020404" pitchFamily="49" charset="0"/>
              <a:buChar char="o"/>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pic>
        <p:nvPicPr>
          <p:cNvPr id="7" name="Picture 3" descr="Λογότυπο Τεχνολογικού Ιδρύματος Αθήνας"/>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3" y="116632"/>
            <a:ext cx="682943" cy="69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7D5358A-A607-4A5D-BC1E-0B7C4621E5F8}" type="datetimeFigureOut">
              <a:rPr lang="el-GR" smtClean="0"/>
              <a:pPr/>
              <a:t>31/8/2015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2196557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9378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0D945C-B89D-44C9-A771-6B6FE5176D12}" type="slidenum">
              <a:rPr lang="el-GR" smtClean="0"/>
              <a:pPr/>
              <a:t>‹#›</a:t>
            </a:fld>
            <a:endParaRPr lang="el-GR"/>
          </a:p>
        </p:txBody>
      </p:sp>
    </p:spTree>
    <p:extLst>
      <p:ext uri="{BB962C8B-B14F-4D97-AF65-F5344CB8AC3E}">
        <p14:creationId xmlns:p14="http://schemas.microsoft.com/office/powerpoint/2010/main" val="181690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7808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68076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991368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13426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893913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490611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845836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406664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64058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723576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36109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592276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280519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334144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5445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10441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30864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27669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337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3867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5358A-A607-4A5D-BC1E-0B7C4621E5F8}" type="datetimeFigureOut">
              <a:rPr lang="el-GR" smtClean="0"/>
              <a:pPr/>
              <a:t>31/8/2015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D945C-B89D-44C9-A771-6B6FE5176D12}" type="slidenum">
              <a:rPr lang="el-GR" smtClean="0"/>
              <a:pPr/>
              <a:t>‹#›</a:t>
            </a:fld>
            <a:endParaRPr lang="el-GR"/>
          </a:p>
        </p:txBody>
      </p:sp>
    </p:spTree>
    <p:extLst>
      <p:ext uri="{BB962C8B-B14F-4D97-AF65-F5344CB8AC3E}">
        <p14:creationId xmlns:p14="http://schemas.microsoft.com/office/powerpoint/2010/main" val="42721356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047000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16270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lower-back-pain-toolkit.com/Proper-lifting-techniques.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training.itcilo.it/actrav_cdrom2/en/osh/ergo/ergonomi.htm"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www.physiocomestoyou.co.uk/blog/safely-move-child/"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abelsourceonline.co.uk/ProdImages/Page032/mhn1000_gb.gif" TargetMode="Externa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http://cnx.org/contents/ade6d462-b5d8-4103-a86f-a3c3ef304c11@1.22:66/College_Physics_for_Cere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reativecommons.org/licenses/by/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hyperlink" Target="http://www.grainger.com/content/qt-proper-lifting-techniques-221"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hyperlink" Target="http://image.slidesharecdn.com/movingandhandlingofpeople6hrv401-130725022144-phpapp01/95/moving-and-handling-of-people-6hr-v4-0-1-48-638.jpg?cb=1374719000"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aftgardian.com/images/lifting_stages.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SLTC/etools/electricalcontractors/supplemental/principles.html"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www.tipsiam.com/%E0%B8%97%E0%B9%88%E0%B8%B2%E0%B8%99%E0%B8%B1%E0%B9%88%E0%B8%87%E0%B8%97%E0%B8%B3%E0%B8%87%E0%B8%B2%E0%B8%99"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Βιολογική Μηχανική </a:t>
            </a:r>
            <a:br>
              <a:rPr lang="el-GR" sz="3600" b="1" dirty="0" smtClean="0">
                <a:solidFill>
                  <a:schemeClr val="tx1"/>
                </a:solidFill>
                <a:latin typeface="+mn-lt"/>
              </a:rPr>
            </a:br>
            <a:r>
              <a:rPr lang="el-GR" sz="3600" b="1" dirty="0" smtClean="0">
                <a:solidFill>
                  <a:schemeClr val="tx1"/>
                </a:solidFill>
                <a:latin typeface="+mn-lt"/>
              </a:rPr>
              <a:t> Εργονομία</a:t>
            </a:r>
            <a:r>
              <a:rPr lang="en-US" sz="3600" b="1" dirty="0" smtClean="0">
                <a:solidFill>
                  <a:schemeClr val="tx1"/>
                </a:solidFill>
                <a:latin typeface="+mn-lt"/>
              </a:rPr>
              <a:t> (</a:t>
            </a:r>
            <a:r>
              <a:rPr lang="en-US" sz="3600" b="1" dirty="0">
                <a:solidFill>
                  <a:schemeClr val="tx1"/>
                </a:solidFill>
                <a:latin typeface="+mn-lt"/>
              </a:rPr>
              <a:t>E</a:t>
            </a:r>
            <a:r>
              <a:rPr lang="el-GR" sz="3600" b="1" dirty="0" smtClean="0">
                <a:solidFill>
                  <a:schemeClr val="tx1"/>
                </a:solidFill>
                <a:latin typeface="+mn-lt"/>
              </a:rPr>
              <a:t>)</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1"/>
          </a:xfrm>
        </p:spPr>
        <p:txBody>
          <a:bodyPr>
            <a:normAutofit/>
          </a:bodyPr>
          <a:lstStyle/>
          <a:p>
            <a:pPr>
              <a:spcBef>
                <a:spcPts val="0"/>
              </a:spcBef>
              <a:spcAft>
                <a:spcPts val="1200"/>
              </a:spcAft>
            </a:pPr>
            <a:r>
              <a:rPr lang="el-GR" sz="2600" b="1" dirty="0" smtClean="0"/>
              <a:t>Ενότητα </a:t>
            </a:r>
            <a:r>
              <a:rPr lang="en-US" sz="2600" b="1" dirty="0"/>
              <a:t>7</a:t>
            </a:r>
            <a:r>
              <a:rPr lang="el-GR" sz="2600" dirty="0" smtClean="0"/>
              <a:t>:</a:t>
            </a:r>
            <a:r>
              <a:rPr lang="en-US" sz="2600" dirty="0" smtClean="0"/>
              <a:t> </a:t>
            </a:r>
            <a:r>
              <a:rPr lang="el-GR" sz="2600" dirty="0" smtClean="0"/>
              <a:t>Διαχείριση βάρους</a:t>
            </a:r>
            <a:r>
              <a:rPr lang="en-US" sz="2600" dirty="0" smtClean="0"/>
              <a:t> - </a:t>
            </a:r>
            <a:r>
              <a:rPr lang="el-GR" sz="2600" dirty="0" smtClean="0"/>
              <a:t> Οσφυϊκή μοίρα</a:t>
            </a:r>
            <a:endParaRPr lang="en-US" sz="2600" dirty="0" smtClean="0"/>
          </a:p>
          <a:p>
            <a:pPr>
              <a:spcBef>
                <a:spcPts val="0"/>
              </a:spcBef>
              <a:spcAft>
                <a:spcPts val="1200"/>
              </a:spcAft>
            </a:pPr>
            <a:endParaRPr lang="en-US" sz="2800" dirty="0"/>
          </a:p>
          <a:p>
            <a:r>
              <a:rPr lang="el-GR" sz="2200" dirty="0"/>
              <a:t>Δωροθέα Μακρυγιάννη</a:t>
            </a:r>
            <a:r>
              <a:rPr lang="en-US" sz="2200" dirty="0"/>
              <a:t> Pt MSc</a:t>
            </a:r>
            <a:endParaRPr lang="el-GR" sz="2200" dirty="0"/>
          </a:p>
          <a:p>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0"/>
            <a:ext cx="8229600" cy="908720"/>
          </a:xfrm>
        </p:spPr>
        <p:txBody>
          <a:bodyPr>
            <a:normAutofit/>
          </a:bodyPr>
          <a:lstStyle/>
          <a:p>
            <a:r>
              <a:rPr lang="el-GR" sz="3600" dirty="0" smtClean="0"/>
              <a:t>Αποδεκτή  Θέση</a:t>
            </a:r>
            <a:endParaRPr lang="el-GR" sz="3600" dirty="0"/>
          </a:p>
        </p:txBody>
      </p:sp>
      <p:pic>
        <p:nvPicPr>
          <p:cNvPr id="5" name="Picture 2" descr="http://upload.wikimedia.org/wikipedia/en/5/58/Lifting_Techniques.png"/>
          <p:cNvPicPr>
            <a:picLocks noGrp="1" noChangeAspect="1" noChangeArrowheads="1"/>
          </p:cNvPicPr>
          <p:nvPr>
            <p:ph idx="1"/>
          </p:nvPr>
        </p:nvPicPr>
        <p:blipFill>
          <a:blip r:embed="rId2" cstate="print"/>
          <a:srcRect/>
          <a:stretch>
            <a:fillRect/>
          </a:stretch>
        </p:blipFill>
        <p:spPr bwMode="auto">
          <a:xfrm>
            <a:off x="611560" y="908720"/>
            <a:ext cx="5904656" cy="5600989"/>
          </a:xfrm>
          <a:prstGeom prst="rect">
            <a:avLst/>
          </a:prstGeom>
          <a:noFill/>
          <a:ln w="38100">
            <a:solidFill>
              <a:schemeClr val="accent6"/>
            </a:solidFill>
            <a:miter lim="800000"/>
            <a:headEnd/>
            <a:tailEnd/>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7" name="6 - Ορθογώνιο"/>
          <p:cNvSpPr/>
          <p:nvPr/>
        </p:nvSpPr>
        <p:spPr>
          <a:xfrm>
            <a:off x="5076056" y="3501008"/>
            <a:ext cx="1440160" cy="86409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Σπονδυλική Στήλη-ΜέσηΘέση</a:t>
            </a:r>
            <a:endParaRPr lang="el-GR" dirty="0"/>
          </a:p>
        </p:txBody>
      </p:sp>
      <p:sp>
        <p:nvSpPr>
          <p:cNvPr id="8" name="7 - Ορθογώνιο"/>
          <p:cNvSpPr/>
          <p:nvPr/>
        </p:nvSpPr>
        <p:spPr>
          <a:xfrm>
            <a:off x="4427984" y="5373216"/>
            <a:ext cx="2088232" cy="115212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Τα  πόδια σε Θέση Βήματος - όχι παράλληλα-</a:t>
            </a:r>
            <a:endParaRPr lang="el-GR" dirty="0"/>
          </a:p>
        </p:txBody>
      </p:sp>
      <p:sp>
        <p:nvSpPr>
          <p:cNvPr id="9" name="8 - Ορθογώνιο"/>
          <p:cNvSpPr/>
          <p:nvPr/>
        </p:nvSpPr>
        <p:spPr>
          <a:xfrm>
            <a:off x="1547664" y="908720"/>
            <a:ext cx="1512168" cy="93610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 Κορμός-Μέση  Θέση</a:t>
            </a:r>
            <a:endParaRPr lang="el-GR" dirty="0"/>
          </a:p>
        </p:txBody>
      </p:sp>
      <p:sp>
        <p:nvSpPr>
          <p:cNvPr id="10" name="9 - Ορθογώνιο"/>
          <p:cNvSpPr/>
          <p:nvPr/>
        </p:nvSpPr>
        <p:spPr>
          <a:xfrm>
            <a:off x="611560" y="3212976"/>
            <a:ext cx="1080120" cy="86409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smtClean="0"/>
              <a:t>Καλή-Ασφαλής Λαβή</a:t>
            </a:r>
            <a:endParaRPr lang="el-GR" dirty="0"/>
          </a:p>
        </p:txBody>
      </p:sp>
      <p:sp>
        <p:nvSpPr>
          <p:cNvPr id="11" name="2 - Θέση περιεχομένου"/>
          <p:cNvSpPr txBox="1">
            <a:spLocks/>
          </p:cNvSpPr>
          <p:nvPr/>
        </p:nvSpPr>
        <p:spPr>
          <a:xfrm>
            <a:off x="6588224" y="980728"/>
            <a:ext cx="2242592" cy="504056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Ανύψωση βάρους  από το έδαφος στην όρθια θέση.</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Αποδεκτή βάση στήριξης και απόσταση βάρους από τον κορμό.</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Ορθογώνιο 11"/>
          <p:cNvSpPr/>
          <p:nvPr/>
        </p:nvSpPr>
        <p:spPr>
          <a:xfrm>
            <a:off x="1249882" y="6525344"/>
            <a:ext cx="4572000" cy="276999"/>
          </a:xfrm>
          <a:prstGeom prst="rect">
            <a:avLst/>
          </a:prstGeom>
        </p:spPr>
        <p:txBody>
          <a:bodyPr>
            <a:spAutoFit/>
          </a:bodyPr>
          <a:lstStyle/>
          <a:p>
            <a:pPr algn="ctr"/>
            <a:r>
              <a:rPr lang="en-US" sz="1200" dirty="0" smtClean="0">
                <a:latin typeface="+mn-lt"/>
                <a:hlinkClick r:id="rId3"/>
              </a:rPr>
              <a:t>lower-back-pain-toolkit.com</a:t>
            </a:r>
            <a:endParaRPr lang="el-GR" sz="1200" dirty="0">
              <a:latin typeface="+mn-lt"/>
            </a:endParaRPr>
          </a:p>
        </p:txBody>
      </p:sp>
    </p:spTree>
    <p:extLst>
      <p:ext uri="{BB962C8B-B14F-4D97-AF65-F5344CB8AC3E}">
        <p14:creationId xmlns:p14="http://schemas.microsoft.com/office/powerpoint/2010/main" val="349617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Βάρος από το Έδαφος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pic>
        <p:nvPicPr>
          <p:cNvPr id="92164" name="Picture 4" descr="See Graphic."/>
          <p:cNvPicPr>
            <a:picLocks noChangeAspect="1" noChangeArrowheads="1"/>
          </p:cNvPicPr>
          <p:nvPr/>
        </p:nvPicPr>
        <p:blipFill>
          <a:blip r:embed="rId3" cstate="print"/>
          <a:srcRect l="57746" t="52729" r="24934" b="10715"/>
          <a:stretch>
            <a:fillRect/>
          </a:stretch>
        </p:blipFill>
        <p:spPr bwMode="auto">
          <a:xfrm>
            <a:off x="5435287" y="1124744"/>
            <a:ext cx="3385185" cy="5297258"/>
          </a:xfrm>
          <a:prstGeom prst="rect">
            <a:avLst/>
          </a:prstGeom>
          <a:noFill/>
          <a:ln>
            <a:solidFill>
              <a:srgbClr val="002060"/>
            </a:solidFill>
          </a:ln>
        </p:spPr>
      </p:pic>
      <p:pic>
        <p:nvPicPr>
          <p:cNvPr id="9" name="Picture 6" descr="See Graphic."/>
          <p:cNvPicPr>
            <a:picLocks noChangeAspect="1" noChangeArrowheads="1"/>
          </p:cNvPicPr>
          <p:nvPr/>
        </p:nvPicPr>
        <p:blipFill>
          <a:blip r:embed="rId4" cstate="print"/>
          <a:srcRect l="70254" b="60101"/>
          <a:stretch>
            <a:fillRect/>
          </a:stretch>
        </p:blipFill>
        <p:spPr bwMode="auto">
          <a:xfrm>
            <a:off x="3923928" y="2924944"/>
            <a:ext cx="1402507" cy="1368152"/>
          </a:xfrm>
          <a:prstGeom prst="rect">
            <a:avLst/>
          </a:prstGeom>
          <a:noFill/>
        </p:spPr>
      </p:pic>
      <p:pic>
        <p:nvPicPr>
          <p:cNvPr id="11" name="Picture 6" descr="See Graphic."/>
          <p:cNvPicPr>
            <a:picLocks noChangeAspect="1" noChangeArrowheads="1"/>
          </p:cNvPicPr>
          <p:nvPr/>
        </p:nvPicPr>
        <p:blipFill>
          <a:blip r:embed="rId4" cstate="print"/>
          <a:srcRect l="58585" t="52877" r="25199" b="10047"/>
          <a:stretch>
            <a:fillRect/>
          </a:stretch>
        </p:blipFill>
        <p:spPr bwMode="auto">
          <a:xfrm>
            <a:off x="467544" y="1124744"/>
            <a:ext cx="3312368" cy="5507804"/>
          </a:xfrm>
          <a:prstGeom prst="rect">
            <a:avLst/>
          </a:prstGeom>
          <a:noFill/>
          <a:ln>
            <a:solidFill>
              <a:srgbClr val="002060"/>
            </a:solidFill>
          </a:ln>
        </p:spPr>
      </p:pic>
      <p:pic>
        <p:nvPicPr>
          <p:cNvPr id="12" name="Picture 4" descr="See Graphic."/>
          <p:cNvPicPr>
            <a:picLocks noChangeAspect="1" noChangeArrowheads="1"/>
          </p:cNvPicPr>
          <p:nvPr/>
        </p:nvPicPr>
        <p:blipFill>
          <a:blip r:embed="rId3" cstate="print"/>
          <a:srcRect l="76056" t="7599" r="704" b="61057"/>
          <a:stretch>
            <a:fillRect/>
          </a:stretch>
        </p:blipFill>
        <p:spPr bwMode="auto">
          <a:xfrm>
            <a:off x="3851920" y="1133358"/>
            <a:ext cx="1512168" cy="1512168"/>
          </a:xfrm>
          <a:prstGeom prst="rect">
            <a:avLst/>
          </a:prstGeom>
          <a:noFill/>
        </p:spPr>
      </p:pic>
      <p:sp>
        <p:nvSpPr>
          <p:cNvPr id="13" name="12 - Ορθογώνιο"/>
          <p:cNvSpPr/>
          <p:nvPr/>
        </p:nvSpPr>
        <p:spPr>
          <a:xfrm>
            <a:off x="3851920" y="6309321"/>
            <a:ext cx="1313384" cy="276999"/>
          </a:xfrm>
          <a:prstGeom prst="rect">
            <a:avLst/>
          </a:prstGeom>
        </p:spPr>
        <p:txBody>
          <a:bodyPr wrap="square">
            <a:spAutoFit/>
          </a:bodyPr>
          <a:lstStyle/>
          <a:p>
            <a:pPr algn="ctr" eaLnBrk="0" hangingPunct="0">
              <a:spcBef>
                <a:spcPct val="30000"/>
              </a:spcBef>
              <a:defRPr/>
            </a:pPr>
            <a:r>
              <a:rPr lang="en-US" sz="1200" dirty="0" smtClean="0">
                <a:latin typeface="+mn-lt"/>
                <a:hlinkClick r:id="rId5"/>
              </a:rPr>
              <a:t>training.itcilo.it</a:t>
            </a:r>
            <a:endParaRPr lang="el-GR" sz="12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Μητέρα - Μωρό</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pic>
        <p:nvPicPr>
          <p:cNvPr id="5" name="Picture 6" descr="Αποτέλεσμα εικόνας για safety manual handling at work hip pain"/>
          <p:cNvPicPr>
            <a:picLocks noGrp="1" noChangeAspect="1" noChangeArrowheads="1"/>
          </p:cNvPicPr>
          <p:nvPr>
            <p:ph idx="1"/>
          </p:nvPr>
        </p:nvPicPr>
        <p:blipFill>
          <a:blip r:embed="rId2" cstate="print"/>
          <a:srcRect l="38181"/>
          <a:stretch>
            <a:fillRect/>
          </a:stretch>
        </p:blipFill>
        <p:spPr bwMode="auto">
          <a:xfrm>
            <a:off x="323528" y="908720"/>
            <a:ext cx="3566224" cy="4057442"/>
          </a:xfrm>
          <a:prstGeom prst="rect">
            <a:avLst/>
          </a:prstGeom>
          <a:noFill/>
        </p:spPr>
      </p:pic>
      <p:pic>
        <p:nvPicPr>
          <p:cNvPr id="7" name="Picture 6" descr="Αποτέλεσμα εικόνας για safety manual handling at work hip pain"/>
          <p:cNvPicPr>
            <a:picLocks noChangeAspect="1" noChangeArrowheads="1"/>
          </p:cNvPicPr>
          <p:nvPr/>
        </p:nvPicPr>
        <p:blipFill>
          <a:blip r:embed="rId2" cstate="print"/>
          <a:srcRect t="13400" r="66842" b="9457"/>
          <a:stretch>
            <a:fillRect/>
          </a:stretch>
        </p:blipFill>
        <p:spPr bwMode="auto">
          <a:xfrm>
            <a:off x="3995936" y="3323062"/>
            <a:ext cx="2160240" cy="3534938"/>
          </a:xfrm>
          <a:prstGeom prst="rect">
            <a:avLst/>
          </a:prstGeom>
          <a:noFill/>
        </p:spPr>
      </p:pic>
      <p:sp>
        <p:nvSpPr>
          <p:cNvPr id="9" name="2 - Θέση περιεχομένου"/>
          <p:cNvSpPr txBox="1">
            <a:spLocks/>
          </p:cNvSpPr>
          <p:nvPr/>
        </p:nvSpPr>
        <p:spPr>
          <a:xfrm>
            <a:off x="3275856" y="1052736"/>
            <a:ext cx="5472608" cy="20162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φροντίδα του μωρού πρέπει να οργανώνεται με αρχές ανάλογες  με αυτές της διαχείρισης βάρους.  </a:t>
            </a:r>
          </a:p>
        </p:txBody>
      </p:sp>
      <p:sp>
        <p:nvSpPr>
          <p:cNvPr id="10" name="2 - Θέση περιεχομένου"/>
          <p:cNvSpPr txBox="1">
            <a:spLocks/>
          </p:cNvSpPr>
          <p:nvPr/>
        </p:nvSpPr>
        <p:spPr>
          <a:xfrm>
            <a:off x="5868144" y="2492896"/>
            <a:ext cx="3024336" cy="331236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Στόχος είναι   η πρόληψη των  επιβαρύνσεων   του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μυοσκελετικού</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συστήματος  της μητέρας, γενικά  του ατόμου που φροντίζει το μωρό.</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Ορθογώνιο 2"/>
          <p:cNvSpPr/>
          <p:nvPr/>
        </p:nvSpPr>
        <p:spPr>
          <a:xfrm>
            <a:off x="936104" y="6082263"/>
            <a:ext cx="3059832" cy="276999"/>
          </a:xfrm>
          <a:prstGeom prst="rect">
            <a:avLst/>
          </a:prstGeom>
        </p:spPr>
        <p:txBody>
          <a:bodyPr wrap="square">
            <a:spAutoFit/>
          </a:bodyPr>
          <a:lstStyle/>
          <a:p>
            <a:pPr algn="ctr"/>
            <a:r>
              <a:rPr lang="en-US" sz="1200" dirty="0" smtClean="0">
                <a:latin typeface="+mn-lt"/>
                <a:hlinkClick r:id="rId3"/>
              </a:rPr>
              <a:t>physiocomestoyou.co.uk</a:t>
            </a:r>
            <a:endParaRPr lang="el-GR" sz="12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Αυτοματοποίηση </a:t>
            </a:r>
            <a:endParaRPr lang="el-GR" sz="3600" dirty="0"/>
          </a:p>
        </p:txBody>
      </p:sp>
      <p:sp>
        <p:nvSpPr>
          <p:cNvPr id="3" name="2 - Θέση περιεχομένου"/>
          <p:cNvSpPr>
            <a:spLocks noGrp="1"/>
          </p:cNvSpPr>
          <p:nvPr>
            <p:ph idx="1"/>
          </p:nvPr>
        </p:nvSpPr>
        <p:spPr/>
        <p:txBody>
          <a:bodyPr>
            <a:normAutofit lnSpcReduction="10000"/>
          </a:bodyPr>
          <a:lstStyle/>
          <a:p>
            <a:r>
              <a:rPr lang="el-GR" dirty="0" smtClean="0"/>
              <a:t>Η βελτίωση:</a:t>
            </a:r>
          </a:p>
          <a:p>
            <a:pPr lvl="1"/>
            <a:r>
              <a:rPr lang="el-GR" dirty="0" smtClean="0"/>
              <a:t>της ελαστικότητας, </a:t>
            </a:r>
          </a:p>
          <a:p>
            <a:pPr lvl="1"/>
            <a:r>
              <a:rPr lang="el-GR" dirty="0" smtClean="0"/>
              <a:t>της δύναμης και</a:t>
            </a:r>
          </a:p>
          <a:p>
            <a:pPr lvl="1"/>
            <a:r>
              <a:rPr lang="el-GR" dirty="0" smtClean="0"/>
              <a:t>της συνεργασίας των μυϊκών συστημάτων των κάτω άκρων και του κορμού </a:t>
            </a:r>
          </a:p>
          <a:p>
            <a:pPr>
              <a:buNone/>
            </a:pPr>
            <a:r>
              <a:rPr lang="el-GR" dirty="0" smtClean="0"/>
              <a:t>     διευκολύνει την εκγύμναση και την εκπαίδευση των εργαζομένων και υπεύθυνων για την σταθεροποίηση  μυϊκών συστημάτων . </a:t>
            </a:r>
          </a:p>
          <a:p>
            <a:r>
              <a:rPr lang="el-GR" dirty="0" smtClean="0"/>
              <a:t>Στόχος η προαγωγή της ιδιοδεκτικότητας και η αυτοματοποίηση της δραστηριότητας  στο  πλαίσιο της μικρότερης δυνατής επιβάρυνσης.</a:t>
            </a:r>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Ανακεφαλαίωση </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pic>
        <p:nvPicPr>
          <p:cNvPr id="6" name="Picture 4" descr="http://www.labelsourceonline.co.uk/ProdImages/Page032/mhn1000_gb.gif"/>
          <p:cNvPicPr>
            <a:picLocks noChangeAspect="1" noChangeArrowheads="1"/>
          </p:cNvPicPr>
          <p:nvPr/>
        </p:nvPicPr>
        <p:blipFill>
          <a:blip r:embed="rId2" cstate="print"/>
          <a:srcRect l="2737" t="70542" r="50000"/>
          <a:stretch>
            <a:fillRect/>
          </a:stretch>
        </p:blipFill>
        <p:spPr bwMode="auto">
          <a:xfrm>
            <a:off x="6012160" y="1124744"/>
            <a:ext cx="2566793" cy="2304256"/>
          </a:xfrm>
          <a:prstGeom prst="rect">
            <a:avLst/>
          </a:prstGeom>
          <a:noFill/>
          <a:ln w="57150">
            <a:solidFill>
              <a:srgbClr val="333399"/>
            </a:solidFill>
          </a:ln>
        </p:spPr>
      </p:pic>
      <p:pic>
        <p:nvPicPr>
          <p:cNvPr id="7" name="Picture 4" descr="http://www.labelsourceonline.co.uk/ProdImages/Page032/mhn1000_gb.gif"/>
          <p:cNvPicPr>
            <a:picLocks noChangeAspect="1" noChangeArrowheads="1"/>
          </p:cNvPicPr>
          <p:nvPr/>
        </p:nvPicPr>
        <p:blipFill>
          <a:blip r:embed="rId2" cstate="print"/>
          <a:srcRect l="2655" t="15123" r="50000" b="58067"/>
          <a:stretch>
            <a:fillRect/>
          </a:stretch>
        </p:blipFill>
        <p:spPr bwMode="auto">
          <a:xfrm>
            <a:off x="323528" y="1124744"/>
            <a:ext cx="2794948" cy="2355526"/>
          </a:xfrm>
          <a:prstGeom prst="rect">
            <a:avLst/>
          </a:prstGeom>
          <a:noFill/>
          <a:ln w="57150">
            <a:solidFill>
              <a:srgbClr val="333399"/>
            </a:solidFill>
          </a:ln>
        </p:spPr>
      </p:pic>
      <p:pic>
        <p:nvPicPr>
          <p:cNvPr id="8" name="Picture 4" descr="http://www.labelsourceonline.co.uk/ProdImages/Page032/mhn1000_gb.gif"/>
          <p:cNvPicPr>
            <a:picLocks noChangeAspect="1" noChangeArrowheads="1"/>
          </p:cNvPicPr>
          <p:nvPr/>
        </p:nvPicPr>
        <p:blipFill>
          <a:blip r:embed="rId2" cstate="print"/>
          <a:srcRect l="2634" t="42855" r="50000" b="30001"/>
          <a:stretch>
            <a:fillRect/>
          </a:stretch>
        </p:blipFill>
        <p:spPr bwMode="auto">
          <a:xfrm>
            <a:off x="3188615" y="1124744"/>
            <a:ext cx="2791705" cy="2304256"/>
          </a:xfrm>
          <a:prstGeom prst="rect">
            <a:avLst/>
          </a:prstGeom>
          <a:noFill/>
          <a:ln w="57150">
            <a:solidFill>
              <a:srgbClr val="333399"/>
            </a:solidFill>
          </a:ln>
        </p:spPr>
      </p:pic>
      <p:pic>
        <p:nvPicPr>
          <p:cNvPr id="10" name="Picture 4" descr="http://www.labelsourceonline.co.uk/ProdImages/Page032/mhn1000_gb.gif"/>
          <p:cNvPicPr>
            <a:picLocks noGrp="1" noChangeAspect="1" noChangeArrowheads="1"/>
          </p:cNvPicPr>
          <p:nvPr>
            <p:ph idx="1"/>
          </p:nvPr>
        </p:nvPicPr>
        <p:blipFill>
          <a:blip r:embed="rId2" cstate="print"/>
          <a:srcRect l="50000" t="70003"/>
          <a:stretch>
            <a:fillRect/>
          </a:stretch>
        </p:blipFill>
        <p:spPr bwMode="auto">
          <a:xfrm>
            <a:off x="6012160" y="3501008"/>
            <a:ext cx="2583380" cy="2232248"/>
          </a:xfrm>
          <a:prstGeom prst="rect">
            <a:avLst/>
          </a:prstGeom>
          <a:noFill/>
          <a:ln w="57150">
            <a:solidFill>
              <a:srgbClr val="333399"/>
            </a:solidFill>
          </a:ln>
        </p:spPr>
      </p:pic>
      <p:pic>
        <p:nvPicPr>
          <p:cNvPr id="11" name="Picture 4" descr="http://www.labelsourceonline.co.uk/ProdImages/Page032/mhn1000_gb.gif"/>
          <p:cNvPicPr>
            <a:picLocks noChangeAspect="1" noChangeArrowheads="1"/>
          </p:cNvPicPr>
          <p:nvPr/>
        </p:nvPicPr>
        <p:blipFill>
          <a:blip r:embed="rId2" cstate="print"/>
          <a:srcRect l="50000" t="15176" b="57141"/>
          <a:stretch>
            <a:fillRect/>
          </a:stretch>
        </p:blipFill>
        <p:spPr bwMode="auto">
          <a:xfrm>
            <a:off x="323528" y="3501008"/>
            <a:ext cx="2808312" cy="2239425"/>
          </a:xfrm>
          <a:prstGeom prst="rect">
            <a:avLst/>
          </a:prstGeom>
          <a:noFill/>
          <a:ln w="57150">
            <a:solidFill>
              <a:srgbClr val="333399"/>
            </a:solidFill>
          </a:ln>
        </p:spPr>
      </p:pic>
      <p:pic>
        <p:nvPicPr>
          <p:cNvPr id="12" name="Picture 4" descr="http://www.labelsourceonline.co.uk/ProdImages/Page032/mhn1000_gb.gif"/>
          <p:cNvPicPr>
            <a:picLocks noChangeAspect="1" noChangeArrowheads="1"/>
          </p:cNvPicPr>
          <p:nvPr/>
        </p:nvPicPr>
        <p:blipFill>
          <a:blip r:embed="rId2" cstate="print"/>
          <a:srcRect l="50000" t="42845" b="30887"/>
          <a:stretch>
            <a:fillRect/>
          </a:stretch>
        </p:blipFill>
        <p:spPr bwMode="auto">
          <a:xfrm>
            <a:off x="3036678" y="3501008"/>
            <a:ext cx="2950011" cy="2232248"/>
          </a:xfrm>
          <a:prstGeom prst="rect">
            <a:avLst/>
          </a:prstGeom>
          <a:noFill/>
          <a:ln w="57150">
            <a:solidFill>
              <a:srgbClr val="333399"/>
            </a:solidFill>
          </a:ln>
        </p:spPr>
      </p:pic>
      <p:sp>
        <p:nvSpPr>
          <p:cNvPr id="13" name="12 - Ορθογώνιο"/>
          <p:cNvSpPr/>
          <p:nvPr/>
        </p:nvSpPr>
        <p:spPr>
          <a:xfrm>
            <a:off x="251520" y="1124744"/>
            <a:ext cx="8424936" cy="4680520"/>
          </a:xfrm>
          <a:prstGeom prst="rect">
            <a:avLst/>
          </a:prstGeom>
          <a:noFill/>
          <a:ln w="7620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Ορθογώνιο"/>
          <p:cNvSpPr/>
          <p:nvPr/>
        </p:nvSpPr>
        <p:spPr>
          <a:xfrm>
            <a:off x="539552" y="6026804"/>
            <a:ext cx="7704856" cy="276999"/>
          </a:xfrm>
          <a:prstGeom prst="rect">
            <a:avLst/>
          </a:prstGeom>
        </p:spPr>
        <p:txBody>
          <a:bodyPr wrap="square">
            <a:spAutoFit/>
          </a:bodyPr>
          <a:lstStyle/>
          <a:p>
            <a:pPr algn="ctr"/>
            <a:r>
              <a:rPr lang="en-US" sz="1200" dirty="0" smtClean="0">
                <a:latin typeface="+mn-lt"/>
                <a:hlinkClick r:id="rId3"/>
              </a:rPr>
              <a:t>labelsourceonline.co.uk</a:t>
            </a:r>
            <a:endParaRPr lang="el-GR" sz="12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996420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Δωροθέα Μακρυγιάννη 2014. Δωροθέα Μακρυγιάννη. «Βιολογική μηχανική – </a:t>
            </a:r>
            <a:r>
              <a:rPr lang="el-GR" sz="2000" smtClean="0"/>
              <a:t>Εργονομία </a:t>
            </a:r>
            <a:r>
              <a:rPr lang="el-GR" sz="2000" smtClean="0"/>
              <a:t>(</a:t>
            </a:r>
            <a:r>
              <a:rPr lang="el-GR" sz="2000"/>
              <a:t>Ε</a:t>
            </a:r>
            <a:r>
              <a:rPr lang="el-GR" sz="2000" smtClean="0"/>
              <a:t>). </a:t>
            </a:r>
            <a:r>
              <a:rPr lang="el-GR" sz="2000" dirty="0" smtClean="0"/>
              <a:t>Ενότητα </a:t>
            </a:r>
            <a:r>
              <a:rPr lang="en-US" sz="2000" dirty="0" smtClean="0"/>
              <a:t>7:</a:t>
            </a:r>
            <a:r>
              <a:rPr lang="el-GR" sz="2000" dirty="0"/>
              <a:t> Διαχείριση βάρους -  Οσφυϊκή μοίρα».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873915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06904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Οσφυϊκή Μοίρα </a:t>
            </a:r>
            <a:r>
              <a:rPr lang="el-GR" sz="3200" b="0" dirty="0" smtClean="0"/>
              <a:t>1/2</a:t>
            </a:r>
            <a:endParaRPr lang="el-GR" sz="3200" b="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Picture 4" descr="A man is bending forward to lift a box. The back muscles and vertebrae of the person are shown. The weight of the box is acting downward at its center of gravity. The vertebrae of the man are inclined vertical at sixty one degrees. A point on the joint of legs to the upper body is the pivot point. The distance between the center of gravity of the box and the pivot is fifty centimeters and perpendicular distance between the pivot and the weight of the man is thirty five centimeters."/>
          <p:cNvPicPr>
            <a:picLocks noGrp="1" noChangeAspect="1" noChangeArrowheads="1"/>
          </p:cNvPicPr>
          <p:nvPr>
            <p:ph idx="1"/>
          </p:nvPr>
        </p:nvPicPr>
        <p:blipFill>
          <a:blip r:embed="rId2" cstate="print"/>
          <a:srcRect/>
          <a:stretch>
            <a:fillRect/>
          </a:stretch>
        </p:blipFill>
        <p:spPr bwMode="auto">
          <a:xfrm>
            <a:off x="395536" y="1340768"/>
            <a:ext cx="4608512" cy="4645380"/>
          </a:xfrm>
          <a:prstGeom prst="rect">
            <a:avLst/>
          </a:prstGeom>
          <a:noFill/>
        </p:spPr>
      </p:pic>
      <p:sp>
        <p:nvSpPr>
          <p:cNvPr id="6" name="2 - Θέση περιεχομένου"/>
          <p:cNvSpPr txBox="1">
            <a:spLocks/>
          </p:cNvSpPr>
          <p:nvPr/>
        </p:nvSpPr>
        <p:spPr>
          <a:xfrm>
            <a:off x="5292080" y="1196752"/>
            <a:ext cx="3394720" cy="5040560"/>
          </a:xfrm>
          <a:prstGeom prst="rect">
            <a:avLst/>
          </a:prstGeom>
        </p:spPr>
        <p:txBody>
          <a:bodyPr vert="horz" lIns="91440" tIns="45720" rIns="91440" bIns="45720" rtlCol="0">
            <a:normAutofit/>
          </a:bodyPr>
          <a:lstStyle/>
          <a:p>
            <a:pPr marL="342900" lvl="0" indent="-342900" fontAlgn="auto">
              <a:lnSpc>
                <a:spcPct val="112000"/>
              </a:lnSpc>
              <a:spcBef>
                <a:spcPts val="1200"/>
              </a:spcBef>
              <a:spcAft>
                <a:spcPts val="0"/>
              </a:spcAft>
              <a:buFont typeface="Wingdings" panose="05000000000000000000" pitchFamily="2" charset="2"/>
              <a:buChar char="Ø"/>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Οι δυνάμεις, που αναπτύσσονται  από τα μυϊκά συστήματα, ως αντίδραση στα βάρη που ασκούνται στο σώμα, με σκοπό  ανάπτυξη κατάλληλων ροπών, για την επίτευξη του στόχου:   «</a:t>
            </a:r>
            <a:r>
              <a:rPr lang="el-GR" sz="2400" dirty="0" smtClean="0">
                <a:latin typeface="+mn-lt"/>
              </a:rPr>
              <a:t>διαχείριση  βάρους</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Ορθογώνιο 3"/>
          <p:cNvSpPr/>
          <p:nvPr/>
        </p:nvSpPr>
        <p:spPr>
          <a:xfrm>
            <a:off x="395536" y="5949280"/>
            <a:ext cx="5177513" cy="461665"/>
          </a:xfrm>
          <a:prstGeom prst="rect">
            <a:avLst/>
          </a:prstGeom>
        </p:spPr>
        <p:txBody>
          <a:bodyPr wrap="square">
            <a:spAutoFit/>
          </a:bodyPr>
          <a:lstStyle/>
          <a:p>
            <a:r>
              <a:rPr lang="en-US" sz="1200" dirty="0">
                <a:latin typeface="+mn-lt"/>
              </a:rPr>
              <a:t>© 20 </a:t>
            </a:r>
            <a:r>
              <a:rPr lang="en-US" sz="1200" dirty="0" err="1">
                <a:latin typeface="+mn-lt"/>
              </a:rPr>
              <a:t>Φε</a:t>
            </a:r>
            <a:r>
              <a:rPr lang="en-US" sz="1200" dirty="0">
                <a:latin typeface="+mn-lt"/>
              </a:rPr>
              <a:t>β 2014 OpenStax College. </a:t>
            </a:r>
            <a:r>
              <a:rPr lang="en-US" sz="1200" dirty="0">
                <a:latin typeface="+mn-lt"/>
                <a:hlinkClick r:id="rId3"/>
              </a:rPr>
              <a:t>Textbook content</a:t>
            </a:r>
            <a:r>
              <a:rPr lang="en-US" sz="1200" dirty="0">
                <a:latin typeface="+mn-lt"/>
              </a:rPr>
              <a:t> </a:t>
            </a:r>
            <a:r>
              <a:rPr lang="el-GR" sz="1200" dirty="0" smtClean="0">
                <a:latin typeface="+mn-lt"/>
              </a:rPr>
              <a:t>από</a:t>
            </a:r>
            <a:r>
              <a:rPr lang="en-US" sz="1200" dirty="0">
                <a:latin typeface="+mn-lt"/>
              </a:rPr>
              <a:t> </a:t>
            </a:r>
            <a:r>
              <a:rPr lang="en-US" sz="1200" dirty="0" err="1">
                <a:latin typeface="+mn-lt"/>
              </a:rPr>
              <a:t>OpenStax</a:t>
            </a:r>
            <a:r>
              <a:rPr lang="en-US" sz="1200" dirty="0">
                <a:latin typeface="+mn-lt"/>
              </a:rPr>
              <a:t> College </a:t>
            </a:r>
            <a:r>
              <a:rPr lang="el-GR" sz="1200" dirty="0" smtClean="0">
                <a:latin typeface="+mn-lt"/>
              </a:rPr>
              <a:t>διαθέσιμο με άδεια</a:t>
            </a:r>
            <a:r>
              <a:rPr lang="en-US" sz="1200" dirty="0">
                <a:latin typeface="+mn-lt"/>
              </a:rPr>
              <a:t> </a:t>
            </a:r>
            <a:r>
              <a:rPr lang="en-US" sz="1200" dirty="0">
                <a:latin typeface="+mn-lt"/>
                <a:hlinkClick r:id="rId4"/>
              </a:rPr>
              <a:t>Creative Commons Attribution License </a:t>
            </a:r>
            <a:r>
              <a:rPr lang="en-US" sz="1200" dirty="0" smtClean="0">
                <a:latin typeface="+mn-lt"/>
                <a:hlinkClick r:id="rId4"/>
              </a:rPr>
              <a:t>3.0</a:t>
            </a:r>
            <a:r>
              <a:rPr lang="en-US" sz="1200" dirty="0" smtClean="0">
                <a:latin typeface="+mn-lt"/>
              </a:rPr>
              <a:t>.</a:t>
            </a:r>
            <a:endParaRPr lang="el-GR" sz="12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394561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5666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Οσφυϊκή Μοίρα </a:t>
            </a:r>
            <a:r>
              <a:rPr lang="el-GR" sz="3200" b="0" dirty="0" smtClean="0"/>
              <a:t>2/2</a:t>
            </a:r>
            <a:endParaRPr lang="el-GR" sz="3200" dirty="0"/>
          </a:p>
        </p:txBody>
      </p:sp>
      <p:sp>
        <p:nvSpPr>
          <p:cNvPr id="3" name="2 - Θέση περιεχομένου"/>
          <p:cNvSpPr>
            <a:spLocks noGrp="1"/>
          </p:cNvSpPr>
          <p:nvPr>
            <p:ph idx="1"/>
          </p:nvPr>
        </p:nvSpPr>
        <p:spPr/>
        <p:txBody>
          <a:bodyPr/>
          <a:lstStyle/>
          <a:p>
            <a:r>
              <a:rPr lang="el-GR" dirty="0" smtClean="0"/>
              <a:t>Η διαχείριση αντικειμένου από το έδαφος, με τα γόνατα σε κάμψη:</a:t>
            </a:r>
          </a:p>
          <a:p>
            <a:pPr lvl="1"/>
            <a:r>
              <a:rPr lang="el-GR" dirty="0" smtClean="0"/>
              <a:t>Εξασφαλίζει μικρό μοχλοβραχίονα αντίστασης  για τον κορμό.</a:t>
            </a:r>
          </a:p>
          <a:p>
            <a:pPr lvl="1"/>
            <a:r>
              <a:rPr lang="el-GR" dirty="0" smtClean="0"/>
              <a:t>Οι μύες της οπίσθιας επιφάνειας του κάτω άκρου δεν είναι  σε διάταση.</a:t>
            </a:r>
          </a:p>
          <a:p>
            <a:pPr lvl="1"/>
            <a:r>
              <a:rPr lang="el-GR" dirty="0" smtClean="0"/>
              <a:t>Η μετακίνηση του φορτίου σε διαφορετικό επίπεδο γίνεται  με την </a:t>
            </a:r>
            <a:r>
              <a:rPr lang="el-GR" dirty="0" err="1" smtClean="0"/>
              <a:t>μειομετρική</a:t>
            </a:r>
            <a:r>
              <a:rPr lang="el-GR" dirty="0" smtClean="0"/>
              <a:t> και </a:t>
            </a:r>
            <a:r>
              <a:rPr lang="el-GR" dirty="0" err="1" smtClean="0"/>
              <a:t>πλειομετρική</a:t>
            </a:r>
            <a:r>
              <a:rPr lang="el-GR" dirty="0" smtClean="0"/>
              <a:t> κίνηση των μυών των κάτω άκρων.</a:t>
            </a:r>
          </a:p>
          <a:p>
            <a:pPr lvl="1"/>
            <a:endParaRPr lang="el-GR"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Έδαφος – Κορμός </a:t>
            </a:r>
            <a:r>
              <a:rPr lang="el-GR" sz="3200" b="0" dirty="0" smtClean="0"/>
              <a:t>1/2</a:t>
            </a:r>
            <a:endParaRPr lang="el-GR" sz="3200" b="0" dirty="0"/>
          </a:p>
        </p:txBody>
      </p:sp>
      <p:sp>
        <p:nvSpPr>
          <p:cNvPr id="3" name="2 - Θέση περιεχομένου"/>
          <p:cNvSpPr>
            <a:spLocks noGrp="1"/>
          </p:cNvSpPr>
          <p:nvPr>
            <p:ph idx="1"/>
          </p:nvPr>
        </p:nvSpPr>
        <p:spPr>
          <a:xfrm>
            <a:off x="4269236" y="5877272"/>
            <a:ext cx="3672408" cy="288032"/>
          </a:xfrm>
        </p:spPr>
        <p:txBody>
          <a:bodyPr>
            <a:normAutofit fontScale="77500" lnSpcReduction="20000"/>
          </a:bodyPr>
          <a:lstStyle/>
          <a:p>
            <a:pPr algn="ctr">
              <a:buNone/>
            </a:pPr>
            <a:r>
              <a:rPr lang="en-US" sz="1800" dirty="0" smtClean="0">
                <a:hlinkClick r:id="rId2"/>
              </a:rPr>
              <a:t>grainger.com</a:t>
            </a:r>
            <a:endParaRPr lang="el-GR" sz="1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grpSp>
        <p:nvGrpSpPr>
          <p:cNvPr id="11" name="10 - Ομάδα"/>
          <p:cNvGrpSpPr/>
          <p:nvPr/>
        </p:nvGrpSpPr>
        <p:grpSpPr>
          <a:xfrm>
            <a:off x="395536" y="1124744"/>
            <a:ext cx="8424936" cy="5256584"/>
            <a:chOff x="395536" y="1124744"/>
            <a:chExt cx="8164707" cy="5156279"/>
          </a:xfrm>
          <a:solidFill>
            <a:srgbClr val="00B0F0"/>
          </a:solidFill>
        </p:grpSpPr>
        <p:pic>
          <p:nvPicPr>
            <p:cNvPr id="98306" name="Picture 2" descr="Figure E"/>
            <p:cNvPicPr>
              <a:picLocks noChangeAspect="1" noChangeArrowheads="1"/>
            </p:cNvPicPr>
            <p:nvPr/>
          </p:nvPicPr>
          <p:blipFill>
            <a:blip r:embed="rId3" cstate="print"/>
            <a:srcRect/>
            <a:stretch>
              <a:fillRect/>
            </a:stretch>
          </p:blipFill>
          <p:spPr bwMode="auto">
            <a:xfrm>
              <a:off x="6948264" y="1124744"/>
              <a:ext cx="1611979" cy="3328988"/>
            </a:xfrm>
            <a:prstGeom prst="rect">
              <a:avLst/>
            </a:prstGeom>
            <a:grpFill/>
          </p:spPr>
        </p:pic>
        <p:pic>
          <p:nvPicPr>
            <p:cNvPr id="98308" name="Picture 4" descr="Figure D"/>
            <p:cNvPicPr>
              <a:picLocks noChangeAspect="1" noChangeArrowheads="1"/>
            </p:cNvPicPr>
            <p:nvPr/>
          </p:nvPicPr>
          <p:blipFill>
            <a:blip r:embed="rId4" cstate="print"/>
            <a:srcRect/>
            <a:stretch>
              <a:fillRect/>
            </a:stretch>
          </p:blipFill>
          <p:spPr bwMode="auto">
            <a:xfrm>
              <a:off x="5004048" y="1628800"/>
              <a:ext cx="1850051" cy="3240360"/>
            </a:xfrm>
            <a:prstGeom prst="rect">
              <a:avLst/>
            </a:prstGeom>
            <a:grpFill/>
          </p:spPr>
        </p:pic>
        <p:pic>
          <p:nvPicPr>
            <p:cNvPr id="98310" name="Picture 6" descr="Figure C"/>
            <p:cNvPicPr>
              <a:picLocks noChangeAspect="1" noChangeArrowheads="1"/>
            </p:cNvPicPr>
            <p:nvPr/>
          </p:nvPicPr>
          <p:blipFill>
            <a:blip r:embed="rId5" cstate="print"/>
            <a:srcRect/>
            <a:stretch>
              <a:fillRect/>
            </a:stretch>
          </p:blipFill>
          <p:spPr bwMode="auto">
            <a:xfrm>
              <a:off x="2987824" y="2348880"/>
              <a:ext cx="2118444" cy="2945870"/>
            </a:xfrm>
            <a:prstGeom prst="rect">
              <a:avLst/>
            </a:prstGeom>
            <a:grpFill/>
          </p:spPr>
        </p:pic>
        <p:pic>
          <p:nvPicPr>
            <p:cNvPr id="98312" name="Picture 8" descr="Figure B"/>
            <p:cNvPicPr>
              <a:picLocks noChangeAspect="1" noChangeArrowheads="1"/>
            </p:cNvPicPr>
            <p:nvPr/>
          </p:nvPicPr>
          <p:blipFill>
            <a:blip r:embed="rId6" cstate="print"/>
            <a:srcRect/>
            <a:stretch>
              <a:fillRect/>
            </a:stretch>
          </p:blipFill>
          <p:spPr bwMode="auto">
            <a:xfrm>
              <a:off x="395536" y="3607726"/>
              <a:ext cx="2376264" cy="2673297"/>
            </a:xfrm>
            <a:prstGeom prst="rect">
              <a:avLst/>
            </a:prstGeom>
            <a:grpFill/>
          </p:spPr>
        </p:pic>
        <p:pic>
          <p:nvPicPr>
            <p:cNvPr id="98314" name="Picture 10" descr="Figure A"/>
            <p:cNvPicPr>
              <a:picLocks noChangeAspect="1" noChangeArrowheads="1"/>
            </p:cNvPicPr>
            <p:nvPr/>
          </p:nvPicPr>
          <p:blipFill>
            <a:blip r:embed="rId7" cstate="print"/>
            <a:srcRect/>
            <a:stretch>
              <a:fillRect/>
            </a:stretch>
          </p:blipFill>
          <p:spPr bwMode="auto">
            <a:xfrm>
              <a:off x="539552" y="1196752"/>
              <a:ext cx="1944215" cy="2231853"/>
            </a:xfrm>
            <a:prstGeom prst="rect">
              <a:avLst/>
            </a:prstGeom>
            <a:grpFill/>
          </p:spPr>
        </p:pic>
      </p:grpSp>
      <p:sp>
        <p:nvSpPr>
          <p:cNvPr id="12" name="2 - Θέση περιεχομένου"/>
          <p:cNvSpPr txBox="1">
            <a:spLocks/>
          </p:cNvSpPr>
          <p:nvPr/>
        </p:nvSpPr>
        <p:spPr>
          <a:xfrm>
            <a:off x="2843808" y="1124744"/>
            <a:ext cx="2592288" cy="1224136"/>
          </a:xfrm>
          <a:prstGeom prst="rect">
            <a:avLst/>
          </a:prstGeom>
        </p:spPr>
        <p:txBody>
          <a:bodyPr vert="horz" lIns="91440" tIns="45720" rIns="91440" bIns="45720" rtlCol="0">
            <a:normAutofit/>
          </a:bodyPr>
          <a:lstStyle/>
          <a:p>
            <a:pPr marR="0" lvl="0" algn="l" defTabSz="914400" rtl="0" eaLnBrk="1" fontAlgn="auto" latinLnBrk="0" hangingPunct="1">
              <a:lnSpc>
                <a:spcPct val="112000"/>
              </a:lnSpc>
              <a:spcBef>
                <a:spcPts val="1200"/>
              </a:spcBef>
              <a:spcAft>
                <a:spcPts val="0"/>
              </a:spcAft>
              <a:buClrTx/>
              <a:buSzTx/>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Από το έδαφος στο ύψος του κορμού.</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Βάση Στήριξης</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5" name="Picture 4" descr="http://image.slidesharecdn.com/movingandhandlingofpeople6hrv401-130725022144-phpapp01/95/moving-and-handling-of-people-6hr-v4-0-1-48-638.jpg?cb=1374719000"/>
          <p:cNvPicPr>
            <a:picLocks noGrp="1" noChangeAspect="1" noChangeArrowheads="1"/>
          </p:cNvPicPr>
          <p:nvPr>
            <p:ph idx="1"/>
          </p:nvPr>
        </p:nvPicPr>
        <p:blipFill>
          <a:blip r:embed="rId2" cstate="print"/>
          <a:srcRect l="10698" t="37197" r="74166" b="42779"/>
          <a:stretch>
            <a:fillRect/>
          </a:stretch>
        </p:blipFill>
        <p:spPr bwMode="auto">
          <a:xfrm>
            <a:off x="971600" y="3501008"/>
            <a:ext cx="2231268" cy="2216187"/>
          </a:xfrm>
          <a:prstGeom prst="rect">
            <a:avLst/>
          </a:prstGeom>
          <a:noFill/>
        </p:spPr>
      </p:pic>
      <p:pic>
        <p:nvPicPr>
          <p:cNvPr id="6" name="Picture 4" descr="http://image.slidesharecdn.com/movingandhandlingofpeople6hrv401-130725022144-phpapp01/95/moving-and-handling-of-people-6hr-v4-0-1-48-638.jpg?cb=1374719000"/>
          <p:cNvPicPr>
            <a:picLocks noChangeAspect="1" noChangeArrowheads="1"/>
          </p:cNvPicPr>
          <p:nvPr/>
        </p:nvPicPr>
        <p:blipFill>
          <a:blip r:embed="rId2" cstate="print"/>
          <a:srcRect l="43222" t="26812" r="43908" b="36308"/>
          <a:stretch>
            <a:fillRect/>
          </a:stretch>
        </p:blipFill>
        <p:spPr bwMode="auto">
          <a:xfrm>
            <a:off x="6732240" y="1268760"/>
            <a:ext cx="2088232" cy="4492673"/>
          </a:xfrm>
          <a:prstGeom prst="rect">
            <a:avLst/>
          </a:prstGeom>
          <a:noFill/>
        </p:spPr>
      </p:pic>
      <p:pic>
        <p:nvPicPr>
          <p:cNvPr id="7" name="Picture 4" descr="http://image.slidesharecdn.com/movingandhandlingofpeople6hrv401-130725022144-phpapp01/95/moving-and-handling-of-people-6hr-v4-0-1-48-638.jpg?cb=1374719000"/>
          <p:cNvPicPr>
            <a:picLocks noChangeAspect="1" noChangeArrowheads="1"/>
          </p:cNvPicPr>
          <p:nvPr/>
        </p:nvPicPr>
        <p:blipFill>
          <a:blip r:embed="rId2" cstate="print"/>
          <a:srcRect l="75859" t="37606" r="11785" b="41705"/>
          <a:stretch>
            <a:fillRect/>
          </a:stretch>
        </p:blipFill>
        <p:spPr bwMode="auto">
          <a:xfrm rot="5400000">
            <a:off x="3843737" y="3149151"/>
            <a:ext cx="2176605" cy="2736304"/>
          </a:xfrm>
          <a:prstGeom prst="rect">
            <a:avLst/>
          </a:prstGeom>
          <a:noFill/>
        </p:spPr>
      </p:pic>
      <p:sp>
        <p:nvSpPr>
          <p:cNvPr id="8" name="7 - Ορθογώνιο"/>
          <p:cNvSpPr/>
          <p:nvPr/>
        </p:nvSpPr>
        <p:spPr>
          <a:xfrm>
            <a:off x="827584" y="5877272"/>
            <a:ext cx="7704856" cy="276999"/>
          </a:xfrm>
          <a:prstGeom prst="rect">
            <a:avLst/>
          </a:prstGeom>
        </p:spPr>
        <p:txBody>
          <a:bodyPr wrap="square">
            <a:spAutoFit/>
          </a:bodyPr>
          <a:lstStyle/>
          <a:p>
            <a:pPr algn="ctr"/>
            <a:r>
              <a:rPr lang="en-US" sz="1200" dirty="0" smtClean="0">
                <a:latin typeface="+mn-lt"/>
                <a:hlinkClick r:id="rId3"/>
              </a:rPr>
              <a:t>slidesharecdn.com</a:t>
            </a:r>
            <a:endParaRPr lang="el-GR" sz="1200" dirty="0">
              <a:latin typeface="+mn-lt"/>
            </a:endParaRPr>
          </a:p>
        </p:txBody>
      </p:sp>
      <p:sp>
        <p:nvSpPr>
          <p:cNvPr id="9" name="2 - Θέση περιεχομένου"/>
          <p:cNvSpPr txBox="1">
            <a:spLocks/>
          </p:cNvSpPr>
          <p:nvPr/>
        </p:nvSpPr>
        <p:spPr>
          <a:xfrm>
            <a:off x="539552" y="1052736"/>
            <a:ext cx="6624736" cy="208823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Τα πόδια δημιουργούν μεγάλη βάση στήριξης.</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lang="el-GR" sz="2400" dirty="0" smtClean="0">
                <a:latin typeface="+mn-lt"/>
              </a:rPr>
              <a:t>Τ</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οποθετούνται</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σε απόσταση μεταξύ τους, </a:t>
            </a:r>
            <a:r>
              <a:rPr lang="el-GR" sz="2400" dirty="0" smtClean="0">
                <a:latin typeface="+mn-lt"/>
              </a:rPr>
              <a:t>σ</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ε θέση βήματος,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οδηγεί  το ένα  από τα δύο.  </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«Αγκαλιάζουν» το βάρος.</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t>Έδαφος – Κορμός </a:t>
            </a:r>
            <a:r>
              <a:rPr lang="el-GR" sz="3200" b="0" dirty="0" smtClean="0"/>
              <a:t>2/2</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Picture 4" descr="http://www.saftgardian.com/images/lifting_stages.jpg"/>
          <p:cNvPicPr>
            <a:picLocks noGrp="1" noChangeAspect="1" noChangeArrowheads="1"/>
          </p:cNvPicPr>
          <p:nvPr>
            <p:ph idx="1"/>
          </p:nvPr>
        </p:nvPicPr>
        <p:blipFill>
          <a:blip r:embed="rId2" cstate="print"/>
          <a:srcRect t="3077" r="5792"/>
          <a:stretch>
            <a:fillRect/>
          </a:stretch>
        </p:blipFill>
        <p:spPr bwMode="auto">
          <a:xfrm>
            <a:off x="683568" y="1700808"/>
            <a:ext cx="7704856" cy="4536504"/>
          </a:xfrm>
          <a:prstGeom prst="rect">
            <a:avLst/>
          </a:prstGeom>
          <a:noFill/>
        </p:spPr>
      </p:pic>
      <p:sp>
        <p:nvSpPr>
          <p:cNvPr id="6" name="5 - Ορθογώνιο"/>
          <p:cNvSpPr/>
          <p:nvPr/>
        </p:nvSpPr>
        <p:spPr>
          <a:xfrm>
            <a:off x="1547664" y="6275637"/>
            <a:ext cx="6408712" cy="276999"/>
          </a:xfrm>
          <a:prstGeom prst="rect">
            <a:avLst/>
          </a:prstGeom>
        </p:spPr>
        <p:txBody>
          <a:bodyPr wrap="square">
            <a:spAutoFit/>
          </a:bodyPr>
          <a:lstStyle/>
          <a:p>
            <a:pPr algn="ctr"/>
            <a:r>
              <a:rPr lang="en-US" sz="1200" dirty="0" smtClean="0">
                <a:latin typeface="+mn-lt"/>
                <a:hlinkClick r:id="rId3"/>
              </a:rPr>
              <a:t>saftgardian.com</a:t>
            </a:r>
            <a:endParaRPr lang="el-GR" sz="1200" dirty="0">
              <a:latin typeface="+mn-lt"/>
            </a:endParaRPr>
          </a:p>
        </p:txBody>
      </p:sp>
      <p:sp>
        <p:nvSpPr>
          <p:cNvPr id="7" name="2 - Θέση περιεχομένου"/>
          <p:cNvSpPr txBox="1">
            <a:spLocks/>
          </p:cNvSpPr>
          <p:nvPr/>
        </p:nvSpPr>
        <p:spPr>
          <a:xfrm>
            <a:off x="467544" y="1124744"/>
            <a:ext cx="8229600" cy="50405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Διαχείριση βάρους από το έδαφος στο ύψος του κορμού. </a:t>
            </a:r>
          </a:p>
        </p:txBody>
      </p:sp>
      <p:sp>
        <p:nvSpPr>
          <p:cNvPr id="8" name="2 - Θέση περιεχομένου"/>
          <p:cNvSpPr txBox="1">
            <a:spLocks/>
          </p:cNvSpPr>
          <p:nvPr/>
        </p:nvSpPr>
        <p:spPr>
          <a:xfrm>
            <a:off x="539552" y="1628800"/>
            <a:ext cx="5400600" cy="20162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12000"/>
              </a:lnSpc>
              <a:spcBef>
                <a:spcPts val="1200"/>
              </a:spcBef>
              <a:spcAft>
                <a:spcPts val="0"/>
              </a:spcAft>
              <a:buClrTx/>
              <a:buSzTx/>
              <a:buFont typeface="Wingdings" pitchFamily="2" charset="2"/>
              <a:buChar char="Ø"/>
              <a:tabLst/>
              <a:defRPr/>
            </a:pP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βάρος ενσωματώνεται στον κορμό  εξασφαλίζοντας μικρότερο μοχλοβραχίονα αντίστασης, άρα μικρότερη ροπή.</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Μεσοσπονδύλιος Δίσκος</a:t>
            </a:r>
            <a:endParaRPr lang="el-GR" sz="3600" dirty="0"/>
          </a:p>
        </p:txBody>
      </p:sp>
      <p:sp>
        <p:nvSpPr>
          <p:cNvPr id="3" name="2 - Θέση περιεχομένου"/>
          <p:cNvSpPr>
            <a:spLocks noGrp="1"/>
          </p:cNvSpPr>
          <p:nvPr>
            <p:ph idx="1"/>
          </p:nvPr>
        </p:nvSpPr>
        <p:spPr/>
        <p:txBody>
          <a:bodyPr>
            <a:normAutofit/>
          </a:bodyPr>
          <a:lstStyle/>
          <a:p>
            <a:r>
              <a:rPr lang="el-GR" dirty="0" smtClean="0"/>
              <a:t>Το φορτίο στον μεσοσπονδύλιο δίσκο είναι σύνθετο αποτέλεσμα:</a:t>
            </a:r>
          </a:p>
          <a:p>
            <a:pPr lvl="1"/>
            <a:r>
              <a:rPr lang="el-GR" dirty="0" smtClean="0"/>
              <a:t>του διαχειριζόμενου βάρους,</a:t>
            </a:r>
          </a:p>
          <a:p>
            <a:pPr lvl="1"/>
            <a:r>
              <a:rPr lang="el-GR" dirty="0" smtClean="0"/>
              <a:t>του βάρους του κορμού, </a:t>
            </a:r>
          </a:p>
          <a:p>
            <a:pPr lvl="1"/>
            <a:r>
              <a:rPr lang="el-GR" dirty="0" smtClean="0"/>
              <a:t>της δύναμης που αναπτύσσουν οι μύες του κορμού και</a:t>
            </a:r>
            <a:endParaRPr lang="en-US" dirty="0" smtClean="0"/>
          </a:p>
          <a:p>
            <a:pPr lvl="1"/>
            <a:r>
              <a:rPr lang="el-GR" dirty="0" smtClean="0"/>
              <a:t>της απόστασης των σημείων εφαρμογής των παραπάνω δυνάμεων  από το κέντρο του μεσοσπονδύλιου δίσκου.</a:t>
            </a:r>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Λάθος - Σωστό</a:t>
            </a:r>
            <a:endParaRPr lang="el-GR" sz="36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5" name="Picture 2" descr="https://www.osha.gov/SLTC/etools/electricalcontractors/images/lifting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57317" t="8994" r="1219" b="11554"/>
          <a:stretch>
            <a:fillRect/>
          </a:stretch>
        </p:blipFill>
        <p:spPr bwMode="auto">
          <a:xfrm flipH="1">
            <a:off x="6012160" y="1196752"/>
            <a:ext cx="2448272" cy="35069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osha.gov/SLTC/etools/electricalcontractors/images/lifting5.jpg"/>
          <p:cNvPicPr>
            <a:picLocks noChangeAspect="1" noChangeArrowheads="1"/>
          </p:cNvPicPr>
          <p:nvPr/>
        </p:nvPicPr>
        <p:blipFill>
          <a:blip r:embed="rId2" cstate="print">
            <a:extLst>
              <a:ext uri="{28A0092B-C50C-407E-A947-70E740481C1C}">
                <a14:useLocalDpi xmlns:a14="http://schemas.microsoft.com/office/drawing/2010/main" val="0"/>
              </a:ext>
            </a:extLst>
          </a:blip>
          <a:srcRect t="8994" r="42683" b="11554"/>
          <a:stretch>
            <a:fillRect/>
          </a:stretch>
        </p:blipFill>
        <p:spPr bwMode="auto">
          <a:xfrm>
            <a:off x="251520" y="1412776"/>
            <a:ext cx="2809671" cy="3168352"/>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251520" y="4509120"/>
            <a:ext cx="1224136" cy="288032"/>
          </a:xfrm>
          <a:prstGeom prst="rect">
            <a:avLst/>
          </a:prstGeom>
        </p:spPr>
        <p:txBody>
          <a:bodyPr wrap="square">
            <a:spAutoFit/>
          </a:bodyPr>
          <a:lstStyle/>
          <a:p>
            <a:pPr algn="ctr"/>
            <a:r>
              <a:rPr lang="en-US" sz="1200" dirty="0" smtClean="0">
                <a:latin typeface="+mn-lt"/>
                <a:hlinkClick r:id="rId3"/>
              </a:rPr>
              <a:t>osha.gov</a:t>
            </a:r>
            <a:endParaRPr lang="el-GR" sz="1200" dirty="0">
              <a:latin typeface="+mn-lt"/>
            </a:endParaRPr>
          </a:p>
        </p:txBody>
      </p:sp>
      <p:pic>
        <p:nvPicPr>
          <p:cNvPr id="8" name="Picture 2" descr="http://www.tipsiam.com/wp-content/uploads/2012/08/p32469560731.jpg"/>
          <p:cNvPicPr>
            <a:picLocks noChangeAspect="1" noChangeArrowheads="1"/>
          </p:cNvPicPr>
          <p:nvPr/>
        </p:nvPicPr>
        <p:blipFill>
          <a:blip r:embed="rId4" cstate="print">
            <a:extLst>
              <a:ext uri="{28A0092B-C50C-407E-A947-70E740481C1C}">
                <a14:useLocalDpi xmlns:a14="http://schemas.microsoft.com/office/drawing/2010/main" val="0"/>
              </a:ext>
            </a:extLst>
          </a:blip>
          <a:srcRect l="50399" t="54258"/>
          <a:stretch>
            <a:fillRect/>
          </a:stretch>
        </p:blipFill>
        <p:spPr bwMode="auto">
          <a:xfrm>
            <a:off x="6012160" y="4653136"/>
            <a:ext cx="1417340" cy="1821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tipsiam.com/wp-content/uploads/2012/08/p32469560731.jpg"/>
          <p:cNvPicPr>
            <a:picLocks noChangeAspect="1" noChangeArrowheads="1"/>
          </p:cNvPicPr>
          <p:nvPr/>
        </p:nvPicPr>
        <p:blipFill>
          <a:blip r:embed="rId4" cstate="print">
            <a:extLst>
              <a:ext uri="{28A0092B-C50C-407E-A947-70E740481C1C}">
                <a14:useLocalDpi xmlns:a14="http://schemas.microsoft.com/office/drawing/2010/main" val="0"/>
              </a:ext>
            </a:extLst>
          </a:blip>
          <a:srcRect t="54258" r="49601"/>
          <a:stretch>
            <a:fillRect/>
          </a:stretch>
        </p:blipFill>
        <p:spPr bwMode="auto">
          <a:xfrm flipH="1">
            <a:off x="1835696" y="4509120"/>
            <a:ext cx="1296144" cy="1821210"/>
          </a:xfrm>
          <a:prstGeom prst="rect">
            <a:avLst/>
          </a:prstGeom>
          <a:noFill/>
          <a:extLst>
            <a:ext uri="{909E8E84-426E-40DD-AFC4-6F175D3DCCD1}">
              <a14:hiddenFill xmlns:a14="http://schemas.microsoft.com/office/drawing/2010/main">
                <a:solidFill>
                  <a:srgbClr val="FFFFFF"/>
                </a:solidFill>
              </a14:hiddenFill>
            </a:ext>
          </a:extLst>
        </p:spPr>
      </p:pic>
      <p:sp>
        <p:nvSpPr>
          <p:cNvPr id="10" name="Ορθογώνιο 6"/>
          <p:cNvSpPr/>
          <p:nvPr/>
        </p:nvSpPr>
        <p:spPr>
          <a:xfrm>
            <a:off x="7236296" y="4725144"/>
            <a:ext cx="1224136" cy="288032"/>
          </a:xfrm>
          <a:prstGeom prst="rect">
            <a:avLst/>
          </a:prstGeom>
        </p:spPr>
        <p:txBody>
          <a:bodyPr wrap="square">
            <a:spAutoFit/>
          </a:bodyPr>
          <a:lstStyle/>
          <a:p>
            <a:pPr algn="ctr"/>
            <a:r>
              <a:rPr lang="en-US" sz="1200" dirty="0" smtClean="0">
                <a:latin typeface="+mn-lt"/>
                <a:hlinkClick r:id="rId3"/>
              </a:rPr>
              <a:t>osha.gov</a:t>
            </a:r>
            <a:endParaRPr lang="el-GR" sz="1200" dirty="0">
              <a:latin typeface="+mn-lt"/>
            </a:endParaRPr>
          </a:p>
        </p:txBody>
      </p:sp>
      <p:sp>
        <p:nvSpPr>
          <p:cNvPr id="11" name="Ορθογώνιο 5"/>
          <p:cNvSpPr/>
          <p:nvPr/>
        </p:nvSpPr>
        <p:spPr>
          <a:xfrm>
            <a:off x="3131840" y="6237312"/>
            <a:ext cx="2843808" cy="276999"/>
          </a:xfrm>
          <a:prstGeom prst="rect">
            <a:avLst/>
          </a:prstGeom>
        </p:spPr>
        <p:txBody>
          <a:bodyPr wrap="square">
            <a:spAutoFit/>
          </a:bodyPr>
          <a:lstStyle/>
          <a:p>
            <a:pPr algn="ctr"/>
            <a:r>
              <a:rPr lang="en-US" sz="1200" dirty="0" smtClean="0">
                <a:latin typeface="+mn-lt"/>
                <a:hlinkClick r:id="rId5"/>
              </a:rPr>
              <a:t>tipsiam.com</a:t>
            </a:r>
            <a:endParaRPr lang="el-GR" sz="1200" dirty="0">
              <a:latin typeface="+mn-lt"/>
            </a:endParaRPr>
          </a:p>
        </p:txBody>
      </p:sp>
      <p:sp>
        <p:nvSpPr>
          <p:cNvPr id="12" name="11 - Ορθογώνιο"/>
          <p:cNvSpPr/>
          <p:nvPr/>
        </p:nvSpPr>
        <p:spPr>
          <a:xfrm>
            <a:off x="395536" y="5301208"/>
            <a:ext cx="122413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ΛΑΘΟΣ</a:t>
            </a:r>
            <a:endParaRPr lang="el-GR" dirty="0"/>
          </a:p>
        </p:txBody>
      </p:sp>
      <p:sp>
        <p:nvSpPr>
          <p:cNvPr id="13" name="12 - Ορθογώνιο"/>
          <p:cNvSpPr/>
          <p:nvPr/>
        </p:nvSpPr>
        <p:spPr>
          <a:xfrm>
            <a:off x="7524328" y="5157192"/>
            <a:ext cx="1008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ΣΩΣΤΟ</a:t>
            </a:r>
            <a:endParaRPr lang="el-GR" dirty="0"/>
          </a:p>
        </p:txBody>
      </p:sp>
      <p:cxnSp>
        <p:nvCxnSpPr>
          <p:cNvPr id="20" name="19 - Ευθύγραμμο βέλος σύνδεσης"/>
          <p:cNvCxnSpPr/>
          <p:nvPr/>
        </p:nvCxnSpPr>
        <p:spPr>
          <a:xfrm flipH="1" flipV="1">
            <a:off x="8244408" y="4725144"/>
            <a:ext cx="288032" cy="43204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24 - Ευθύγραμμο βέλος σύνδεσης"/>
          <p:cNvCxnSpPr/>
          <p:nvPr/>
        </p:nvCxnSpPr>
        <p:spPr>
          <a:xfrm>
            <a:off x="395536" y="5877272"/>
            <a:ext cx="1080120" cy="28803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p:nvPr/>
        </p:nvCxnSpPr>
        <p:spPr>
          <a:xfrm flipV="1">
            <a:off x="395536" y="4869160"/>
            <a:ext cx="648072" cy="43204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30 - Ευθύγραμμο βέλος σύνδεσης"/>
          <p:cNvCxnSpPr/>
          <p:nvPr/>
        </p:nvCxnSpPr>
        <p:spPr>
          <a:xfrm flipH="1">
            <a:off x="7524328" y="5733256"/>
            <a:ext cx="1008112" cy="351656"/>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2 - Θέση περιεχομένου"/>
          <p:cNvSpPr txBox="1">
            <a:spLocks/>
          </p:cNvSpPr>
          <p:nvPr/>
        </p:nvSpPr>
        <p:spPr>
          <a:xfrm>
            <a:off x="3203848" y="1124744"/>
            <a:ext cx="2664296" cy="504056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Η συνεχής αυξημένη τάση των μυών του κορμού, με στόχο να εξισορροπηθούν τα  ασκούμενα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φορτία,οδηγεί</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σε μυϊκό κάματο και χρόνια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σύνδομα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err="1" smtClean="0">
                <a:ln>
                  <a:noFill/>
                </a:ln>
                <a:solidFill>
                  <a:schemeClr val="tx1"/>
                </a:solidFill>
                <a:effectLst/>
                <a:uLnTx/>
                <a:uFillTx/>
                <a:latin typeface="+mn-lt"/>
                <a:ea typeface="+mn-ea"/>
                <a:cs typeface="+mn-cs"/>
              </a:rPr>
              <a:t>μυοσκελετικών</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πόνων.</a:t>
            </a:r>
          </a:p>
          <a:p>
            <a:pPr marL="342900" marR="0" lvl="0" indent="-342900" algn="l" defTabSz="914400" rtl="0" eaLnBrk="1" fontAlgn="auto" latinLnBrk="0" hangingPunct="1">
              <a:lnSpc>
                <a:spcPct val="112000"/>
              </a:lnSpc>
              <a:spcBef>
                <a:spcPts val="1200"/>
              </a:spcBef>
              <a:spcAft>
                <a:spcPts val="0"/>
              </a:spcAft>
              <a:buClrTx/>
              <a:buSzTx/>
              <a:buFont typeface="Wingdings" panose="05000000000000000000" pitchFamily="2" charset="2"/>
              <a:buChar char="Ø"/>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29208" y="72008"/>
            <a:ext cx="8229600" cy="908720"/>
          </a:xfrm>
        </p:spPr>
        <p:txBody>
          <a:bodyPr>
            <a:normAutofit/>
          </a:bodyPr>
          <a:lstStyle/>
          <a:p>
            <a:r>
              <a:rPr lang="el-GR" sz="3600" dirty="0" smtClean="0"/>
              <a:t>Αυξημένη Μυϊκή Τάση </a:t>
            </a:r>
            <a:endParaRPr lang="el-GR" sz="3600" dirty="0"/>
          </a:p>
        </p:txBody>
      </p:sp>
      <p:sp>
        <p:nvSpPr>
          <p:cNvPr id="3" name="2 - Θέση περιεχομένου"/>
          <p:cNvSpPr>
            <a:spLocks noGrp="1"/>
          </p:cNvSpPr>
          <p:nvPr>
            <p:ph idx="1"/>
          </p:nvPr>
        </p:nvSpPr>
        <p:spPr>
          <a:xfrm>
            <a:off x="2699792" y="1124744"/>
            <a:ext cx="3744416" cy="576064"/>
          </a:xfrm>
          <a:ln w="38100">
            <a:solidFill>
              <a:srgbClr val="333399"/>
            </a:solidFill>
          </a:ln>
        </p:spPr>
        <p:txBody>
          <a:bodyPr>
            <a:noAutofit/>
          </a:bodyPr>
          <a:lstStyle/>
          <a:p>
            <a:pPr>
              <a:buNone/>
            </a:pPr>
            <a:r>
              <a:rPr lang="el-GR" dirty="0" smtClean="0"/>
              <a:t> </a:t>
            </a:r>
            <a:r>
              <a:rPr lang="el-GR" sz="3200" dirty="0" smtClean="0"/>
              <a:t>Χρόνια  Μυϊκή Τάση </a:t>
            </a:r>
            <a:endParaRPr lang="el-GR" sz="32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5" name="4 - Ορθογώνιο"/>
          <p:cNvSpPr/>
          <p:nvPr/>
        </p:nvSpPr>
        <p:spPr>
          <a:xfrm>
            <a:off x="971600" y="1916832"/>
            <a:ext cx="3487237" cy="461665"/>
          </a:xfrm>
          <a:prstGeom prst="rect">
            <a:avLst/>
          </a:prstGeom>
          <a:ln w="57150">
            <a:solidFill>
              <a:srgbClr val="FF0000"/>
            </a:solidFill>
          </a:ln>
        </p:spPr>
        <p:txBody>
          <a:bodyPr wrap="none">
            <a:spAutoFit/>
          </a:bodyPr>
          <a:lstStyle/>
          <a:p>
            <a:r>
              <a:rPr lang="el-GR" sz="2400" dirty="0" smtClean="0">
                <a:latin typeface="+mn-lt"/>
              </a:rPr>
              <a:t>Κακή Αιμάτωση των Ιστών</a:t>
            </a:r>
            <a:endParaRPr lang="el-GR" sz="2400" dirty="0">
              <a:latin typeface="+mn-lt"/>
            </a:endParaRPr>
          </a:p>
        </p:txBody>
      </p:sp>
      <p:sp>
        <p:nvSpPr>
          <p:cNvPr id="6" name="5 - Ορθογώνιο"/>
          <p:cNvSpPr/>
          <p:nvPr/>
        </p:nvSpPr>
        <p:spPr>
          <a:xfrm>
            <a:off x="4788024" y="1916832"/>
            <a:ext cx="3636637" cy="461665"/>
          </a:xfrm>
          <a:prstGeom prst="rect">
            <a:avLst/>
          </a:prstGeom>
          <a:ln w="57150">
            <a:solidFill>
              <a:srgbClr val="FF0000"/>
            </a:solidFill>
          </a:ln>
        </p:spPr>
        <p:txBody>
          <a:bodyPr wrap="none">
            <a:spAutoFit/>
          </a:bodyPr>
          <a:lstStyle/>
          <a:p>
            <a:r>
              <a:rPr lang="el-GR" sz="2400" dirty="0" smtClean="0">
                <a:latin typeface="+mn-lt"/>
              </a:rPr>
              <a:t>Συγκέντρωση Μεταβολιτών</a:t>
            </a:r>
            <a:endParaRPr lang="el-GR" sz="2400" dirty="0">
              <a:latin typeface="+mn-lt"/>
            </a:endParaRPr>
          </a:p>
        </p:txBody>
      </p:sp>
      <p:sp>
        <p:nvSpPr>
          <p:cNvPr id="7" name="6 - Ορθογώνιο"/>
          <p:cNvSpPr/>
          <p:nvPr/>
        </p:nvSpPr>
        <p:spPr>
          <a:xfrm>
            <a:off x="3563888" y="2564904"/>
            <a:ext cx="2448272" cy="461665"/>
          </a:xfrm>
          <a:prstGeom prst="rect">
            <a:avLst/>
          </a:prstGeom>
          <a:ln w="38100">
            <a:solidFill>
              <a:srgbClr val="333399"/>
            </a:solidFill>
          </a:ln>
        </p:spPr>
        <p:txBody>
          <a:bodyPr wrap="square">
            <a:spAutoFit/>
          </a:bodyPr>
          <a:lstStyle/>
          <a:p>
            <a:r>
              <a:rPr lang="el-GR" sz="2400" dirty="0" smtClean="0">
                <a:latin typeface="+mn-lt"/>
              </a:rPr>
              <a:t>        Φλεγμονή</a:t>
            </a:r>
          </a:p>
        </p:txBody>
      </p:sp>
      <p:sp>
        <p:nvSpPr>
          <p:cNvPr id="10" name="9 - Ορθογώνιο"/>
          <p:cNvSpPr/>
          <p:nvPr/>
        </p:nvSpPr>
        <p:spPr>
          <a:xfrm>
            <a:off x="3491880" y="3717032"/>
            <a:ext cx="2474845" cy="461665"/>
          </a:xfrm>
          <a:prstGeom prst="rect">
            <a:avLst/>
          </a:prstGeom>
          <a:ln w="38100">
            <a:solidFill>
              <a:srgbClr val="333399"/>
            </a:solidFill>
          </a:ln>
        </p:spPr>
        <p:txBody>
          <a:bodyPr wrap="none">
            <a:spAutoFit/>
          </a:bodyPr>
          <a:lstStyle/>
          <a:p>
            <a:r>
              <a:rPr lang="el-GR" sz="2400" dirty="0" smtClean="0">
                <a:latin typeface="+mn-lt"/>
              </a:rPr>
              <a:t>Ινώδης Αντίδραση</a:t>
            </a:r>
          </a:p>
        </p:txBody>
      </p:sp>
      <p:sp>
        <p:nvSpPr>
          <p:cNvPr id="11" name="10 - Ορθογώνιο"/>
          <p:cNvSpPr/>
          <p:nvPr/>
        </p:nvSpPr>
        <p:spPr>
          <a:xfrm>
            <a:off x="6516216" y="3356992"/>
            <a:ext cx="2088232" cy="892552"/>
          </a:xfrm>
          <a:prstGeom prst="rect">
            <a:avLst/>
          </a:prstGeom>
          <a:ln w="38100">
            <a:solidFill>
              <a:srgbClr val="333399"/>
            </a:solidFill>
          </a:ln>
        </p:spPr>
        <p:txBody>
          <a:bodyPr wrap="square">
            <a:spAutoFit/>
          </a:bodyPr>
          <a:lstStyle/>
          <a:p>
            <a:r>
              <a:rPr lang="el-GR" sz="2800" dirty="0" smtClean="0">
                <a:latin typeface="+mn-lt"/>
              </a:rPr>
              <a:t> </a:t>
            </a:r>
            <a:r>
              <a:rPr lang="el-GR" sz="2400" dirty="0" smtClean="0">
                <a:latin typeface="+mn-lt"/>
              </a:rPr>
              <a:t>Κινητική Δυσλειτουργία</a:t>
            </a:r>
          </a:p>
        </p:txBody>
      </p:sp>
      <p:sp>
        <p:nvSpPr>
          <p:cNvPr id="12" name="11 - Ορθογώνιο"/>
          <p:cNvSpPr/>
          <p:nvPr/>
        </p:nvSpPr>
        <p:spPr>
          <a:xfrm>
            <a:off x="1043608" y="4437112"/>
            <a:ext cx="6048672" cy="1692771"/>
          </a:xfrm>
          <a:prstGeom prst="rect">
            <a:avLst/>
          </a:prstGeom>
          <a:ln w="57150">
            <a:solidFill>
              <a:srgbClr val="FF0000"/>
            </a:solidFill>
          </a:ln>
        </p:spPr>
        <p:txBody>
          <a:bodyPr wrap="square">
            <a:spAutoFit/>
          </a:bodyPr>
          <a:lstStyle/>
          <a:p>
            <a:r>
              <a:rPr lang="el-GR" sz="2600" dirty="0" smtClean="0">
                <a:latin typeface="+mn-lt"/>
              </a:rPr>
              <a:t> Έλλειψη μυϊκής ελαστικότητας</a:t>
            </a:r>
          </a:p>
          <a:p>
            <a:pPr>
              <a:buNone/>
            </a:pPr>
            <a:r>
              <a:rPr lang="el-GR" sz="2600" dirty="0" smtClean="0">
                <a:latin typeface="+mn-lt"/>
              </a:rPr>
              <a:t> Περιορισμένη κινητικότητα αρθρώσεων</a:t>
            </a:r>
          </a:p>
          <a:p>
            <a:pPr>
              <a:buNone/>
            </a:pPr>
            <a:r>
              <a:rPr lang="el-GR" sz="2600" dirty="0" smtClean="0">
                <a:latin typeface="+mn-lt"/>
              </a:rPr>
              <a:t> Βράχυνση των τενόντων</a:t>
            </a:r>
          </a:p>
          <a:p>
            <a:pPr>
              <a:buNone/>
            </a:pPr>
            <a:r>
              <a:rPr lang="el-GR" sz="2600" dirty="0" smtClean="0">
                <a:latin typeface="+mn-lt"/>
              </a:rPr>
              <a:t> Βράχυνση των </a:t>
            </a:r>
            <a:r>
              <a:rPr lang="el-GR" sz="2600" dirty="0" err="1" smtClean="0">
                <a:latin typeface="+mn-lt"/>
              </a:rPr>
              <a:t>περιτονιών</a:t>
            </a:r>
            <a:endParaRPr lang="el-GR" sz="2600" dirty="0" smtClean="0">
              <a:latin typeface="+mn-lt"/>
            </a:endParaRPr>
          </a:p>
        </p:txBody>
      </p:sp>
      <p:sp>
        <p:nvSpPr>
          <p:cNvPr id="85" name="84 - Λυγισμένο βέλος"/>
          <p:cNvSpPr/>
          <p:nvPr/>
        </p:nvSpPr>
        <p:spPr>
          <a:xfrm rot="5400000" flipV="1">
            <a:off x="2675636" y="3597173"/>
            <a:ext cx="552369" cy="1080120"/>
          </a:xfrm>
          <a:prstGeom prst="bentArrow">
            <a:avLst>
              <a:gd name="adj1" fmla="val 36206"/>
              <a:gd name="adj2" fmla="val 44026"/>
              <a:gd name="adj3" fmla="val 25000"/>
              <a:gd name="adj4" fmla="val 59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7" name="86 - Λυγισμένο βέλος"/>
          <p:cNvSpPr/>
          <p:nvPr/>
        </p:nvSpPr>
        <p:spPr>
          <a:xfrm rot="5400000" flipH="1">
            <a:off x="7216016" y="4241368"/>
            <a:ext cx="970802" cy="1218274"/>
          </a:xfrm>
          <a:prstGeom prst="bentArrow">
            <a:avLst>
              <a:gd name="adj1" fmla="val 16932"/>
              <a:gd name="adj2" fmla="val 50000"/>
              <a:gd name="adj3" fmla="val 25000"/>
              <a:gd name="adj4" fmla="val 56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8" name="87 - Λυγισμένο βέλος"/>
          <p:cNvSpPr/>
          <p:nvPr/>
        </p:nvSpPr>
        <p:spPr>
          <a:xfrm rot="297423" flipV="1">
            <a:off x="2194445" y="2522401"/>
            <a:ext cx="1066466" cy="736993"/>
          </a:xfrm>
          <a:prstGeom prst="bentArrow">
            <a:avLst>
              <a:gd name="adj1" fmla="val 24448"/>
              <a:gd name="adj2" fmla="val 49312"/>
              <a:gd name="adj3" fmla="val 25000"/>
              <a:gd name="adj4" fmla="val 68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9" name="88 - Λυγισμένο βέλος"/>
          <p:cNvSpPr/>
          <p:nvPr/>
        </p:nvSpPr>
        <p:spPr>
          <a:xfrm rot="10617375">
            <a:off x="6247273" y="2517056"/>
            <a:ext cx="929772" cy="743687"/>
          </a:xfrm>
          <a:prstGeom prst="bentArrow">
            <a:avLst>
              <a:gd name="adj1" fmla="val 24448"/>
              <a:gd name="adj2" fmla="val 43817"/>
              <a:gd name="adj3" fmla="val 25000"/>
              <a:gd name="adj4" fmla="val 68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0" name="89 - Λυγισμένο βέλος"/>
          <p:cNvSpPr/>
          <p:nvPr/>
        </p:nvSpPr>
        <p:spPr>
          <a:xfrm rot="5400000">
            <a:off x="6606874" y="1002272"/>
            <a:ext cx="625046" cy="918240"/>
          </a:xfrm>
          <a:prstGeom prst="bentArrow">
            <a:avLst>
              <a:gd name="adj1" fmla="val 24448"/>
              <a:gd name="adj2" fmla="val 49312"/>
              <a:gd name="adj3" fmla="val 25000"/>
              <a:gd name="adj4" fmla="val 68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1" name="90 - Λυγισμένο βέλος"/>
          <p:cNvSpPr/>
          <p:nvPr/>
        </p:nvSpPr>
        <p:spPr>
          <a:xfrm rot="5146004" flipV="1">
            <a:off x="1871168" y="1005685"/>
            <a:ext cx="619944" cy="1080120"/>
          </a:xfrm>
          <a:prstGeom prst="bentArrow">
            <a:avLst>
              <a:gd name="adj1" fmla="val 24448"/>
              <a:gd name="adj2" fmla="val 49312"/>
              <a:gd name="adj3" fmla="val 25000"/>
              <a:gd name="adj4" fmla="val 68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2" name="91 - Βέλος προς τα κάτω"/>
          <p:cNvSpPr/>
          <p:nvPr/>
        </p:nvSpPr>
        <p:spPr>
          <a:xfrm>
            <a:off x="4572000" y="3068960"/>
            <a:ext cx="360040" cy="618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3" name="92 - Ορθογώνιο"/>
          <p:cNvSpPr/>
          <p:nvPr/>
        </p:nvSpPr>
        <p:spPr>
          <a:xfrm>
            <a:off x="683568" y="980728"/>
            <a:ext cx="7992888" cy="5400600"/>
          </a:xfrm>
          <a:prstGeom prst="rect">
            <a:avLst/>
          </a:prstGeom>
          <a:noFill/>
          <a:ln w="57150">
            <a:solidFill>
              <a:srgbClr val="33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Προσαρμοσμένο 1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1524</TotalTime>
  <Words>1036</Words>
  <Application>Microsoft Office PowerPoint</Application>
  <PresentationFormat>Προβολή στην οθόνη (4:3)</PresentationFormat>
  <Paragraphs>148</Paragraphs>
  <Slides>21</Slides>
  <Notes>9</Notes>
  <HiddenSlides>0</HiddenSlides>
  <MMClips>0</MMClips>
  <ScaleCrop>false</ScaleCrop>
  <HeadingPairs>
    <vt:vector size="4" baseType="variant">
      <vt:variant>
        <vt:lpstr>Θέμα</vt:lpstr>
      </vt:variant>
      <vt:variant>
        <vt:i4>4</vt:i4>
      </vt:variant>
      <vt:variant>
        <vt:lpstr>Τίτλοι διαφανειών</vt:lpstr>
      </vt:variant>
      <vt:variant>
        <vt:i4>21</vt:i4>
      </vt:variant>
    </vt:vector>
  </HeadingPairs>
  <TitlesOfParts>
    <vt:vector size="25" baseType="lpstr">
      <vt:lpstr>TEMPLATE</vt:lpstr>
      <vt:lpstr>Προσαρμοσμένη σχεδίαση</vt:lpstr>
      <vt:lpstr>1_exo-opistho_simeiomata</vt:lpstr>
      <vt:lpstr>OC_template_updated</vt:lpstr>
      <vt:lpstr>Βιολογική Μηχανική   Εργονομία (E)</vt:lpstr>
      <vt:lpstr>Οσφυϊκή Μοίρα 1/2</vt:lpstr>
      <vt:lpstr>Οσφυϊκή Μοίρα 2/2</vt:lpstr>
      <vt:lpstr>Έδαφος – Κορμός 1/2</vt:lpstr>
      <vt:lpstr>Βάση Στήριξης</vt:lpstr>
      <vt:lpstr>Έδαφος – Κορμός 2/2</vt:lpstr>
      <vt:lpstr>Μεσοσπονδύλιος Δίσκος</vt:lpstr>
      <vt:lpstr>Λάθος - Σωστό</vt:lpstr>
      <vt:lpstr>Αυξημένη Μυϊκή Τάση </vt:lpstr>
      <vt:lpstr>Αποδεκτή  Θέση</vt:lpstr>
      <vt:lpstr>Βάρος από το Έδαφος</vt:lpstr>
      <vt:lpstr>Μητέρα - Μωρό</vt:lpstr>
      <vt:lpstr>Αυτοματοποίηση </vt:lpstr>
      <vt:lpstr>Ανακεφαλαίωση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Βιολογική Μηχανική   Εργονομία</dc:title>
  <dc:creator>opencourses@teiath.gr</dc:creator>
  <cp:lastModifiedBy>fkaram2</cp:lastModifiedBy>
  <cp:revision>37</cp:revision>
  <dcterms:created xsi:type="dcterms:W3CDTF">2015-03-09T10:26:02Z</dcterms:created>
  <dcterms:modified xsi:type="dcterms:W3CDTF">2015-08-31T07:23:22Z</dcterms:modified>
</cp:coreProperties>
</file>