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4"/>
  </p:notesMasterIdLst>
  <p:handoutMasterIdLst>
    <p:handoutMasterId r:id="rId65"/>
  </p:handoutMasterIdLst>
  <p:sldIdLst>
    <p:sldId id="256" r:id="rId2"/>
    <p:sldId id="267" r:id="rId3"/>
    <p:sldId id="268" r:id="rId4"/>
    <p:sldId id="269" r:id="rId5"/>
    <p:sldId id="320" r:id="rId6"/>
    <p:sldId id="270" r:id="rId7"/>
    <p:sldId id="271" r:id="rId8"/>
    <p:sldId id="272" r:id="rId9"/>
    <p:sldId id="273" r:id="rId10"/>
    <p:sldId id="274" r:id="rId11"/>
    <p:sldId id="275" r:id="rId12"/>
    <p:sldId id="276" r:id="rId13"/>
    <p:sldId id="277" r:id="rId14"/>
    <p:sldId id="321" r:id="rId15"/>
    <p:sldId id="278" r:id="rId16"/>
    <p:sldId id="279" r:id="rId17"/>
    <p:sldId id="280" r:id="rId18"/>
    <p:sldId id="281" r:id="rId19"/>
    <p:sldId id="322" r:id="rId20"/>
    <p:sldId id="323" r:id="rId21"/>
    <p:sldId id="282" r:id="rId22"/>
    <p:sldId id="283" r:id="rId23"/>
    <p:sldId id="284" r:id="rId24"/>
    <p:sldId id="285" r:id="rId25"/>
    <p:sldId id="286" r:id="rId26"/>
    <p:sldId id="287" r:id="rId27"/>
    <p:sldId id="288" r:id="rId28"/>
    <p:sldId id="289" r:id="rId29"/>
    <p:sldId id="290" r:id="rId30"/>
    <p:sldId id="292" r:id="rId31"/>
    <p:sldId id="293" r:id="rId32"/>
    <p:sldId id="294" r:id="rId33"/>
    <p:sldId id="295" r:id="rId34"/>
    <p:sldId id="296" r:id="rId35"/>
    <p:sldId id="297" r:id="rId36"/>
    <p:sldId id="298" r:id="rId37"/>
    <p:sldId id="299" r:id="rId38"/>
    <p:sldId id="300"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257" r:id="rId58"/>
    <p:sldId id="262" r:id="rId59"/>
    <p:sldId id="264" r:id="rId60"/>
    <p:sldId id="265" r:id="rId61"/>
    <p:sldId id="266" r:id="rId62"/>
    <p:sldId id="261" r:id="rId63"/>
  </p:sldIdLst>
  <p:sldSz cx="9144000" cy="6858000" type="screen4x3"/>
  <p:notesSz cx="7104063" cy="10234613"/>
  <p:custDataLst>
    <p:tags r:id="rId6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20000"/>
    <a:srgbClr val="004B82"/>
    <a:srgbClr val="FFFF99"/>
    <a:srgbClr val="333399"/>
    <a:srgbClr val="4545C3"/>
    <a:srgbClr val="C000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135" autoAdjust="0"/>
    <p:restoredTop sz="94660"/>
  </p:normalViewPr>
  <p:slideViewPr>
    <p:cSldViewPr>
      <p:cViewPr>
        <p:scale>
          <a:sx n="78" d="100"/>
          <a:sy n="78" d="100"/>
        </p:scale>
        <p:origin x="-1056"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1074" y="-102"/>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744FA-520E-4FC7-AA18-1989A4F1107C}" type="doc">
      <dgm:prSet loTypeId="urn:microsoft.com/office/officeart/2005/8/layout/radial1" loCatId="relationship" qsTypeId="urn:microsoft.com/office/officeart/2005/8/quickstyle/simple1" qsCatId="simple" csTypeId="urn:microsoft.com/office/officeart/2005/8/colors/accent1_2" csCatId="accent1" phldr="1"/>
      <dgm:spPr/>
    </dgm:pt>
    <dgm:pt modelId="{6634CC11-652F-4796-A9EA-3E5E34EE219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cap="none" normalizeH="0" baseline="0" dirty="0" smtClean="0">
              <a:ln>
                <a:noFill/>
              </a:ln>
              <a:solidFill>
                <a:srgbClr val="FFFF00"/>
              </a:solidFill>
              <a:effectLst/>
              <a:latin typeface="+mn-lt"/>
              <a:cs typeface="Arial" charset="0"/>
            </a:rPr>
            <a:t>Ασθενής</a:t>
          </a:r>
          <a:r>
            <a:rPr kumimoji="0" lang="el-GR" altLang="el-GR" sz="2000" b="0" i="0" u="none" strike="noStrike" cap="none" normalizeH="0" baseline="0" dirty="0" smtClean="0">
              <a:ln>
                <a:noFill/>
              </a:ln>
              <a:solidFill>
                <a:srgbClr val="FFFF00"/>
              </a:solidFill>
              <a:effectLst/>
              <a:latin typeface="+mn-lt"/>
              <a:cs typeface="Arial" charset="0"/>
            </a:rPr>
            <a:t> </a:t>
          </a:r>
        </a:p>
      </dgm:t>
    </dgm:pt>
    <dgm:pt modelId="{B6556A3C-A989-497B-9DE7-9636D2C6D4D8}" type="parTrans" cxnId="{83B787A4-37B0-46BE-AB2D-C7B83CA9498D}">
      <dgm:prSet/>
      <dgm:spPr/>
      <dgm:t>
        <a:bodyPr/>
        <a:lstStyle/>
        <a:p>
          <a:endParaRPr lang="el-GR" sz="1400" dirty="0">
            <a:latin typeface="+mn-lt"/>
          </a:endParaRPr>
        </a:p>
      </dgm:t>
    </dgm:pt>
    <dgm:pt modelId="{448AC178-AA67-4156-9DA2-079ABB4543B9}" type="sibTrans" cxnId="{83B787A4-37B0-46BE-AB2D-C7B83CA9498D}">
      <dgm:prSet/>
      <dgm:spPr/>
      <dgm:t>
        <a:bodyPr/>
        <a:lstStyle/>
        <a:p>
          <a:endParaRPr lang="el-GR" sz="1400" dirty="0">
            <a:latin typeface="+mn-lt"/>
          </a:endParaRPr>
        </a:p>
      </dgm:t>
    </dgm:pt>
    <dgm:pt modelId="{76759FAE-CEF7-4E91-96EC-1610B21A3573}">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cap="none" normalizeH="0" baseline="0" dirty="0" smtClean="0">
              <a:ln>
                <a:noFill/>
              </a:ln>
              <a:solidFill>
                <a:srgbClr val="FFFF00"/>
              </a:solidFill>
              <a:effectLst/>
              <a:latin typeface="+mn-lt"/>
              <a:cs typeface="Arial" charset="0"/>
            </a:rPr>
            <a:t>Πλαστικός χειρούργος</a:t>
          </a:r>
        </a:p>
      </dgm:t>
    </dgm:pt>
    <dgm:pt modelId="{C601F2D7-CEC8-44A4-BEEB-126614354CC9}" type="parTrans" cxnId="{7412A95D-6422-4E43-9D23-7B1044CC50D3}">
      <dgm:prSet custT="1"/>
      <dgm:spPr/>
      <dgm:t>
        <a:bodyPr/>
        <a:lstStyle/>
        <a:p>
          <a:endParaRPr lang="el-GR" sz="1400" dirty="0">
            <a:latin typeface="+mn-lt"/>
          </a:endParaRPr>
        </a:p>
      </dgm:t>
    </dgm:pt>
    <dgm:pt modelId="{CD9D16F2-A038-4BF9-B9FD-DFADE128E2B5}" type="sibTrans" cxnId="{7412A95D-6422-4E43-9D23-7B1044CC50D3}">
      <dgm:prSet/>
      <dgm:spPr/>
      <dgm:t>
        <a:bodyPr/>
        <a:lstStyle/>
        <a:p>
          <a:endParaRPr lang="el-GR" sz="1400" dirty="0">
            <a:latin typeface="+mn-lt"/>
          </a:endParaRPr>
        </a:p>
      </dgm:t>
    </dgm:pt>
    <dgm:pt modelId="{7885B111-C072-42D4-B3B7-3D7D85ECBBF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cap="none" normalizeH="0" baseline="0" dirty="0" smtClean="0">
              <a:ln>
                <a:noFill/>
              </a:ln>
              <a:solidFill>
                <a:schemeClr val="bg1"/>
              </a:solidFill>
              <a:effectLst/>
              <a:latin typeface="+mn-lt"/>
              <a:cs typeface="Arial" charset="0"/>
            </a:rPr>
            <a:t>Αναισθησιολόγος</a:t>
          </a:r>
        </a:p>
      </dgm:t>
    </dgm:pt>
    <dgm:pt modelId="{09FD0F0E-DC47-4307-829F-811A66A8E191}" type="parTrans" cxnId="{9E636943-21D2-4661-A85E-E5EC33622C50}">
      <dgm:prSet custT="1"/>
      <dgm:spPr/>
      <dgm:t>
        <a:bodyPr/>
        <a:lstStyle/>
        <a:p>
          <a:endParaRPr lang="el-GR" sz="1400" dirty="0">
            <a:latin typeface="+mn-lt"/>
          </a:endParaRPr>
        </a:p>
      </dgm:t>
    </dgm:pt>
    <dgm:pt modelId="{D8E8F20F-56BD-44BE-9547-9474A1E65047}" type="sibTrans" cxnId="{9E636943-21D2-4661-A85E-E5EC33622C50}">
      <dgm:prSet/>
      <dgm:spPr/>
      <dgm:t>
        <a:bodyPr/>
        <a:lstStyle/>
        <a:p>
          <a:endParaRPr lang="el-GR" sz="1400" dirty="0">
            <a:latin typeface="+mn-lt"/>
          </a:endParaRPr>
        </a:p>
      </dgm:t>
    </dgm:pt>
    <dgm:pt modelId="{1B15C435-90C8-4F16-833E-3D93E0E9325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cap="none" normalizeH="0" baseline="0" dirty="0" smtClean="0">
              <a:ln>
                <a:noFill/>
              </a:ln>
              <a:solidFill>
                <a:schemeClr val="bg1"/>
              </a:solidFill>
              <a:effectLst/>
              <a:latin typeface="+mn-lt"/>
              <a:cs typeface="Arial" charset="0"/>
            </a:rPr>
            <a:t>Νοσηλεύτρια</a:t>
          </a:r>
        </a:p>
      </dgm:t>
    </dgm:pt>
    <dgm:pt modelId="{EC9A68D6-9CD4-4175-8DD7-CD22CB79675D}" type="parTrans" cxnId="{C40F4433-AB9F-4D25-908E-EF0806BA8CC7}">
      <dgm:prSet custT="1"/>
      <dgm:spPr/>
      <dgm:t>
        <a:bodyPr/>
        <a:lstStyle/>
        <a:p>
          <a:endParaRPr lang="el-GR" sz="1400" dirty="0">
            <a:latin typeface="+mn-lt"/>
          </a:endParaRPr>
        </a:p>
      </dgm:t>
    </dgm:pt>
    <dgm:pt modelId="{66BF39C0-A86C-4083-8558-922B4D20609D}" type="sibTrans" cxnId="{C40F4433-AB9F-4D25-908E-EF0806BA8CC7}">
      <dgm:prSet/>
      <dgm:spPr/>
      <dgm:t>
        <a:bodyPr/>
        <a:lstStyle/>
        <a:p>
          <a:endParaRPr lang="el-GR" sz="1400" dirty="0">
            <a:latin typeface="+mn-lt"/>
          </a:endParaRPr>
        </a:p>
      </dgm:t>
    </dgm:pt>
    <dgm:pt modelId="{8E1C124E-7328-4AA6-81AC-B22BB9BB8B0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cap="none" normalizeH="0" baseline="0" dirty="0" smtClean="0">
              <a:ln>
                <a:noFill/>
              </a:ln>
              <a:solidFill>
                <a:srgbClr val="FFFF00"/>
              </a:solidFill>
              <a:effectLst/>
              <a:latin typeface="+mn-lt"/>
              <a:cs typeface="Arial" charset="0"/>
            </a:rPr>
            <a:t>Φυσικοθεραπευτής</a:t>
          </a:r>
        </a:p>
      </dgm:t>
    </dgm:pt>
    <dgm:pt modelId="{48D5656F-044A-4516-9243-BB03CCABEFA0}" type="parTrans" cxnId="{318F4AF0-7072-42F9-9844-FD22C9C8D23A}">
      <dgm:prSet custT="1"/>
      <dgm:spPr/>
      <dgm:t>
        <a:bodyPr/>
        <a:lstStyle/>
        <a:p>
          <a:endParaRPr lang="el-GR" sz="1400" dirty="0">
            <a:latin typeface="+mn-lt"/>
          </a:endParaRPr>
        </a:p>
      </dgm:t>
    </dgm:pt>
    <dgm:pt modelId="{0547B79E-A811-4CC1-947B-4A8EFFEEA630}" type="sibTrans" cxnId="{318F4AF0-7072-42F9-9844-FD22C9C8D23A}">
      <dgm:prSet/>
      <dgm:spPr/>
      <dgm:t>
        <a:bodyPr/>
        <a:lstStyle/>
        <a:p>
          <a:endParaRPr lang="el-GR" sz="1400" dirty="0">
            <a:latin typeface="+mn-lt"/>
          </a:endParaRPr>
        </a:p>
      </dgm:t>
    </dgm:pt>
    <dgm:pt modelId="{BF1FFBE4-2CB0-4DF1-9E81-935EDA31095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cap="none" normalizeH="0" baseline="0" dirty="0" smtClean="0">
              <a:ln>
                <a:noFill/>
              </a:ln>
              <a:solidFill>
                <a:srgbClr val="FFFF00"/>
              </a:solidFill>
              <a:effectLst/>
              <a:latin typeface="+mn-lt"/>
              <a:cs typeface="Arial" charset="0"/>
            </a:rPr>
            <a:t>Εργοθεραπευτής</a:t>
          </a:r>
        </a:p>
      </dgm:t>
    </dgm:pt>
    <dgm:pt modelId="{561C4E14-2118-4116-AB61-82E4224BFAC8}" type="parTrans" cxnId="{5D24C2B3-B73B-484E-8898-C7419C289F3E}">
      <dgm:prSet custT="1"/>
      <dgm:spPr/>
      <dgm:t>
        <a:bodyPr/>
        <a:lstStyle/>
        <a:p>
          <a:endParaRPr lang="el-GR" sz="1400" dirty="0">
            <a:latin typeface="+mn-lt"/>
          </a:endParaRPr>
        </a:p>
      </dgm:t>
    </dgm:pt>
    <dgm:pt modelId="{A2F068E3-5F53-4959-B38D-C64B665D7A81}" type="sibTrans" cxnId="{5D24C2B3-B73B-484E-8898-C7419C289F3E}">
      <dgm:prSet/>
      <dgm:spPr/>
      <dgm:t>
        <a:bodyPr/>
        <a:lstStyle/>
        <a:p>
          <a:endParaRPr lang="el-GR" sz="1400" dirty="0">
            <a:latin typeface="+mn-lt"/>
          </a:endParaRPr>
        </a:p>
      </dgm:t>
    </dgm:pt>
    <dgm:pt modelId="{CB403508-B0E5-4D8B-9029-4789BA04E05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cap="none" normalizeH="0" baseline="0" dirty="0" smtClean="0">
              <a:ln>
                <a:noFill/>
              </a:ln>
              <a:solidFill>
                <a:schemeClr val="bg1"/>
              </a:solidFill>
              <a:effectLst/>
              <a:latin typeface="+mn-lt"/>
              <a:cs typeface="Arial" charset="0"/>
            </a:rPr>
            <a:t>Ψυχολόγος</a:t>
          </a:r>
        </a:p>
      </dgm:t>
    </dgm:pt>
    <dgm:pt modelId="{B794CB6A-90F0-44D8-8A0E-1BAE4384D5BA}" type="parTrans" cxnId="{10F0447D-F869-484E-AADD-8DC992B04545}">
      <dgm:prSet custT="1"/>
      <dgm:spPr/>
      <dgm:t>
        <a:bodyPr/>
        <a:lstStyle/>
        <a:p>
          <a:endParaRPr lang="el-GR" sz="1400" dirty="0">
            <a:latin typeface="+mn-lt"/>
          </a:endParaRPr>
        </a:p>
      </dgm:t>
    </dgm:pt>
    <dgm:pt modelId="{22E4A52B-85EA-42A3-871D-30B4E0456486}" type="sibTrans" cxnId="{10F0447D-F869-484E-AADD-8DC992B04545}">
      <dgm:prSet/>
      <dgm:spPr/>
      <dgm:t>
        <a:bodyPr/>
        <a:lstStyle/>
        <a:p>
          <a:endParaRPr lang="el-GR" sz="1400" dirty="0">
            <a:latin typeface="+mn-lt"/>
          </a:endParaRPr>
        </a:p>
      </dgm:t>
    </dgm:pt>
    <dgm:pt modelId="{5AC26F91-CD0A-41C7-A255-AFC5F597D014}" type="pres">
      <dgm:prSet presAssocID="{755744FA-520E-4FC7-AA18-1989A4F1107C}" presName="cycle" presStyleCnt="0">
        <dgm:presLayoutVars>
          <dgm:chMax val="1"/>
          <dgm:dir/>
          <dgm:animLvl val="ctr"/>
          <dgm:resizeHandles val="exact"/>
        </dgm:presLayoutVars>
      </dgm:prSet>
      <dgm:spPr/>
    </dgm:pt>
    <dgm:pt modelId="{232019C7-C83B-475B-A3CB-4E45C0FD6B51}" type="pres">
      <dgm:prSet presAssocID="{6634CC11-652F-4796-A9EA-3E5E34EE2190}" presName="centerShape" presStyleLbl="node0" presStyleIdx="0" presStyleCnt="1"/>
      <dgm:spPr/>
      <dgm:t>
        <a:bodyPr/>
        <a:lstStyle/>
        <a:p>
          <a:endParaRPr lang="el-GR"/>
        </a:p>
      </dgm:t>
    </dgm:pt>
    <dgm:pt modelId="{40F627A4-7F7A-415F-9660-5F46B906B2BC}" type="pres">
      <dgm:prSet presAssocID="{C601F2D7-CEC8-44A4-BEEB-126614354CC9}" presName="Name9" presStyleLbl="parChTrans1D2" presStyleIdx="0" presStyleCnt="6"/>
      <dgm:spPr/>
      <dgm:t>
        <a:bodyPr/>
        <a:lstStyle/>
        <a:p>
          <a:endParaRPr lang="el-GR"/>
        </a:p>
      </dgm:t>
    </dgm:pt>
    <dgm:pt modelId="{80284022-C0D1-4AC0-819F-88E65CA68F5F}" type="pres">
      <dgm:prSet presAssocID="{C601F2D7-CEC8-44A4-BEEB-126614354CC9}" presName="connTx" presStyleLbl="parChTrans1D2" presStyleIdx="0" presStyleCnt="6"/>
      <dgm:spPr/>
      <dgm:t>
        <a:bodyPr/>
        <a:lstStyle/>
        <a:p>
          <a:endParaRPr lang="el-GR"/>
        </a:p>
      </dgm:t>
    </dgm:pt>
    <dgm:pt modelId="{4EA67242-C6AE-4247-9CB3-3BE1E1BEBC3E}" type="pres">
      <dgm:prSet presAssocID="{76759FAE-CEF7-4E91-96EC-1610B21A3573}" presName="node" presStyleLbl="node1" presStyleIdx="0" presStyleCnt="6" custScaleX="144727" custScaleY="65603">
        <dgm:presLayoutVars>
          <dgm:bulletEnabled val="1"/>
        </dgm:presLayoutVars>
      </dgm:prSet>
      <dgm:spPr/>
      <dgm:t>
        <a:bodyPr/>
        <a:lstStyle/>
        <a:p>
          <a:endParaRPr lang="el-GR"/>
        </a:p>
      </dgm:t>
    </dgm:pt>
    <dgm:pt modelId="{ABB325D3-C19E-4B4F-8801-52F780CA0106}" type="pres">
      <dgm:prSet presAssocID="{09FD0F0E-DC47-4307-829F-811A66A8E191}" presName="Name9" presStyleLbl="parChTrans1D2" presStyleIdx="1" presStyleCnt="6"/>
      <dgm:spPr/>
      <dgm:t>
        <a:bodyPr/>
        <a:lstStyle/>
        <a:p>
          <a:endParaRPr lang="el-GR"/>
        </a:p>
      </dgm:t>
    </dgm:pt>
    <dgm:pt modelId="{5027AEB2-55BF-4CC0-8241-53B58C8B4D34}" type="pres">
      <dgm:prSet presAssocID="{09FD0F0E-DC47-4307-829F-811A66A8E191}" presName="connTx" presStyleLbl="parChTrans1D2" presStyleIdx="1" presStyleCnt="6"/>
      <dgm:spPr/>
      <dgm:t>
        <a:bodyPr/>
        <a:lstStyle/>
        <a:p>
          <a:endParaRPr lang="el-GR"/>
        </a:p>
      </dgm:t>
    </dgm:pt>
    <dgm:pt modelId="{5594CD3F-BBA9-4A10-AE9C-C96856B77E55}" type="pres">
      <dgm:prSet presAssocID="{7885B111-C072-42D4-B3B7-3D7D85ECBBF9}" presName="node" presStyleLbl="node1" presStyleIdx="1" presStyleCnt="6" custScaleX="152974" custScaleY="84345">
        <dgm:presLayoutVars>
          <dgm:bulletEnabled val="1"/>
        </dgm:presLayoutVars>
      </dgm:prSet>
      <dgm:spPr/>
      <dgm:t>
        <a:bodyPr/>
        <a:lstStyle/>
        <a:p>
          <a:endParaRPr lang="el-GR"/>
        </a:p>
      </dgm:t>
    </dgm:pt>
    <dgm:pt modelId="{8CFE8D4C-9358-4E93-A391-2D39134B89A4}" type="pres">
      <dgm:prSet presAssocID="{EC9A68D6-9CD4-4175-8DD7-CD22CB79675D}" presName="Name9" presStyleLbl="parChTrans1D2" presStyleIdx="2" presStyleCnt="6"/>
      <dgm:spPr/>
      <dgm:t>
        <a:bodyPr/>
        <a:lstStyle/>
        <a:p>
          <a:endParaRPr lang="el-GR"/>
        </a:p>
      </dgm:t>
    </dgm:pt>
    <dgm:pt modelId="{659DA5C0-7305-4D71-802C-FD9DB07B81CC}" type="pres">
      <dgm:prSet presAssocID="{EC9A68D6-9CD4-4175-8DD7-CD22CB79675D}" presName="connTx" presStyleLbl="parChTrans1D2" presStyleIdx="2" presStyleCnt="6"/>
      <dgm:spPr/>
      <dgm:t>
        <a:bodyPr/>
        <a:lstStyle/>
        <a:p>
          <a:endParaRPr lang="el-GR"/>
        </a:p>
      </dgm:t>
    </dgm:pt>
    <dgm:pt modelId="{0C324FB8-A9E0-4DF0-9B04-7E995AF344F8}" type="pres">
      <dgm:prSet presAssocID="{1B15C435-90C8-4F16-833E-3D93E0E9325F}" presName="node" presStyleLbl="node1" presStyleIdx="2" presStyleCnt="6" custScaleX="133053" custScaleY="85014" custRadScaleRad="98689" custRadScaleInc="-5211">
        <dgm:presLayoutVars>
          <dgm:bulletEnabled val="1"/>
        </dgm:presLayoutVars>
      </dgm:prSet>
      <dgm:spPr/>
      <dgm:t>
        <a:bodyPr/>
        <a:lstStyle/>
        <a:p>
          <a:endParaRPr lang="el-GR"/>
        </a:p>
      </dgm:t>
    </dgm:pt>
    <dgm:pt modelId="{954DC21C-176E-4364-9CF2-DACF9E36F996}" type="pres">
      <dgm:prSet presAssocID="{48D5656F-044A-4516-9243-BB03CCABEFA0}" presName="Name9" presStyleLbl="parChTrans1D2" presStyleIdx="3" presStyleCnt="6"/>
      <dgm:spPr/>
      <dgm:t>
        <a:bodyPr/>
        <a:lstStyle/>
        <a:p>
          <a:endParaRPr lang="el-GR"/>
        </a:p>
      </dgm:t>
    </dgm:pt>
    <dgm:pt modelId="{FF9F57E8-C362-4796-A455-C831B2D855EB}" type="pres">
      <dgm:prSet presAssocID="{48D5656F-044A-4516-9243-BB03CCABEFA0}" presName="connTx" presStyleLbl="parChTrans1D2" presStyleIdx="3" presStyleCnt="6"/>
      <dgm:spPr/>
      <dgm:t>
        <a:bodyPr/>
        <a:lstStyle/>
        <a:p>
          <a:endParaRPr lang="el-GR"/>
        </a:p>
      </dgm:t>
    </dgm:pt>
    <dgm:pt modelId="{B03AA638-FEA0-4A7F-8652-B776AA2702AE}" type="pres">
      <dgm:prSet presAssocID="{8E1C124E-7328-4AA6-81AC-B22BB9BB8B01}" presName="node" presStyleLbl="node1" presStyleIdx="3" presStyleCnt="6" custScaleX="173939" custScaleY="77434">
        <dgm:presLayoutVars>
          <dgm:bulletEnabled val="1"/>
        </dgm:presLayoutVars>
      </dgm:prSet>
      <dgm:spPr/>
      <dgm:t>
        <a:bodyPr/>
        <a:lstStyle/>
        <a:p>
          <a:endParaRPr lang="el-GR"/>
        </a:p>
      </dgm:t>
    </dgm:pt>
    <dgm:pt modelId="{0097C59F-95A3-4D7A-B5AD-896328C0C1A3}" type="pres">
      <dgm:prSet presAssocID="{561C4E14-2118-4116-AB61-82E4224BFAC8}" presName="Name9" presStyleLbl="parChTrans1D2" presStyleIdx="4" presStyleCnt="6"/>
      <dgm:spPr/>
      <dgm:t>
        <a:bodyPr/>
        <a:lstStyle/>
        <a:p>
          <a:endParaRPr lang="el-GR"/>
        </a:p>
      </dgm:t>
    </dgm:pt>
    <dgm:pt modelId="{0A31DCD6-267C-4F21-9E62-B7A11D77A743}" type="pres">
      <dgm:prSet presAssocID="{561C4E14-2118-4116-AB61-82E4224BFAC8}" presName="connTx" presStyleLbl="parChTrans1D2" presStyleIdx="4" presStyleCnt="6"/>
      <dgm:spPr/>
      <dgm:t>
        <a:bodyPr/>
        <a:lstStyle/>
        <a:p>
          <a:endParaRPr lang="el-GR"/>
        </a:p>
      </dgm:t>
    </dgm:pt>
    <dgm:pt modelId="{095885C7-928D-469F-98C8-1CD55844D47F}" type="pres">
      <dgm:prSet presAssocID="{BF1FFBE4-2CB0-4DF1-9E81-935EDA31095B}" presName="node" presStyleLbl="node1" presStyleIdx="4" presStyleCnt="6" custScaleX="142517" custScaleY="86927">
        <dgm:presLayoutVars>
          <dgm:bulletEnabled val="1"/>
        </dgm:presLayoutVars>
      </dgm:prSet>
      <dgm:spPr/>
      <dgm:t>
        <a:bodyPr/>
        <a:lstStyle/>
        <a:p>
          <a:endParaRPr lang="el-GR"/>
        </a:p>
      </dgm:t>
    </dgm:pt>
    <dgm:pt modelId="{0B023911-E49A-46E0-8B79-C80BA40E47AF}" type="pres">
      <dgm:prSet presAssocID="{B794CB6A-90F0-44D8-8A0E-1BAE4384D5BA}" presName="Name9" presStyleLbl="parChTrans1D2" presStyleIdx="5" presStyleCnt="6"/>
      <dgm:spPr/>
      <dgm:t>
        <a:bodyPr/>
        <a:lstStyle/>
        <a:p>
          <a:endParaRPr lang="el-GR"/>
        </a:p>
      </dgm:t>
    </dgm:pt>
    <dgm:pt modelId="{BBCC61B2-B28C-4D23-9286-1BF85F6E7975}" type="pres">
      <dgm:prSet presAssocID="{B794CB6A-90F0-44D8-8A0E-1BAE4384D5BA}" presName="connTx" presStyleLbl="parChTrans1D2" presStyleIdx="5" presStyleCnt="6"/>
      <dgm:spPr/>
      <dgm:t>
        <a:bodyPr/>
        <a:lstStyle/>
        <a:p>
          <a:endParaRPr lang="el-GR"/>
        </a:p>
      </dgm:t>
    </dgm:pt>
    <dgm:pt modelId="{BC059F08-7838-47DC-BF0D-8F5E2480547E}" type="pres">
      <dgm:prSet presAssocID="{CB403508-B0E5-4D8B-9029-4789BA04E056}" presName="node" presStyleLbl="node1" presStyleIdx="5" presStyleCnt="6" custScaleX="134836" custScaleY="94082">
        <dgm:presLayoutVars>
          <dgm:bulletEnabled val="1"/>
        </dgm:presLayoutVars>
      </dgm:prSet>
      <dgm:spPr/>
      <dgm:t>
        <a:bodyPr/>
        <a:lstStyle/>
        <a:p>
          <a:endParaRPr lang="el-GR"/>
        </a:p>
      </dgm:t>
    </dgm:pt>
  </dgm:ptLst>
  <dgm:cxnLst>
    <dgm:cxn modelId="{D1C659CD-ECE4-420C-89BF-2923EA504B65}" type="presOf" srcId="{EC9A68D6-9CD4-4175-8DD7-CD22CB79675D}" destId="{659DA5C0-7305-4D71-802C-FD9DB07B81CC}" srcOrd="1" destOrd="0" presId="urn:microsoft.com/office/officeart/2005/8/layout/radial1"/>
    <dgm:cxn modelId="{3DC453E5-BE2B-42CB-A82A-FD121C038E2D}" type="presOf" srcId="{76759FAE-CEF7-4E91-96EC-1610B21A3573}" destId="{4EA67242-C6AE-4247-9CB3-3BE1E1BEBC3E}" srcOrd="0" destOrd="0" presId="urn:microsoft.com/office/officeart/2005/8/layout/radial1"/>
    <dgm:cxn modelId="{85A8528B-724F-4631-8361-E6A7DDAF186C}" type="presOf" srcId="{6634CC11-652F-4796-A9EA-3E5E34EE2190}" destId="{232019C7-C83B-475B-A3CB-4E45C0FD6B51}" srcOrd="0" destOrd="0" presId="urn:microsoft.com/office/officeart/2005/8/layout/radial1"/>
    <dgm:cxn modelId="{5D24C2B3-B73B-484E-8898-C7419C289F3E}" srcId="{6634CC11-652F-4796-A9EA-3E5E34EE2190}" destId="{BF1FFBE4-2CB0-4DF1-9E81-935EDA31095B}" srcOrd="4" destOrd="0" parTransId="{561C4E14-2118-4116-AB61-82E4224BFAC8}" sibTransId="{A2F068E3-5F53-4959-B38D-C64B665D7A81}"/>
    <dgm:cxn modelId="{816623F3-55AF-400C-8575-0CD2C7FC4EE0}" type="presOf" srcId="{09FD0F0E-DC47-4307-829F-811A66A8E191}" destId="{5027AEB2-55BF-4CC0-8241-53B58C8B4D34}" srcOrd="1" destOrd="0" presId="urn:microsoft.com/office/officeart/2005/8/layout/radial1"/>
    <dgm:cxn modelId="{6DAC2DB2-3B01-4746-A853-379BFB3162FA}" type="presOf" srcId="{7885B111-C072-42D4-B3B7-3D7D85ECBBF9}" destId="{5594CD3F-BBA9-4A10-AE9C-C96856B77E55}" srcOrd="0" destOrd="0" presId="urn:microsoft.com/office/officeart/2005/8/layout/radial1"/>
    <dgm:cxn modelId="{16F0CC66-FEBF-400C-B90C-4BF3D4A825D9}" type="presOf" srcId="{CB403508-B0E5-4D8B-9029-4789BA04E056}" destId="{BC059F08-7838-47DC-BF0D-8F5E2480547E}" srcOrd="0" destOrd="0" presId="urn:microsoft.com/office/officeart/2005/8/layout/radial1"/>
    <dgm:cxn modelId="{EAB869BD-8B2D-4E63-82A3-413E3A2C2838}" type="presOf" srcId="{561C4E14-2118-4116-AB61-82E4224BFAC8}" destId="{0097C59F-95A3-4D7A-B5AD-896328C0C1A3}" srcOrd="0" destOrd="0" presId="urn:microsoft.com/office/officeart/2005/8/layout/radial1"/>
    <dgm:cxn modelId="{09A227C4-1B03-4ACD-8581-24129AC7051B}" type="presOf" srcId="{C601F2D7-CEC8-44A4-BEEB-126614354CC9}" destId="{80284022-C0D1-4AC0-819F-88E65CA68F5F}" srcOrd="1" destOrd="0" presId="urn:microsoft.com/office/officeart/2005/8/layout/radial1"/>
    <dgm:cxn modelId="{9CB3ACE8-6436-4945-AE97-D1FB0C45DBEE}" type="presOf" srcId="{1B15C435-90C8-4F16-833E-3D93E0E9325F}" destId="{0C324FB8-A9E0-4DF0-9B04-7E995AF344F8}" srcOrd="0" destOrd="0" presId="urn:microsoft.com/office/officeart/2005/8/layout/radial1"/>
    <dgm:cxn modelId="{869A2B48-02A2-4DA4-97FD-C9A1C351263A}" type="presOf" srcId="{48D5656F-044A-4516-9243-BB03CCABEFA0}" destId="{FF9F57E8-C362-4796-A455-C831B2D855EB}" srcOrd="1" destOrd="0" presId="urn:microsoft.com/office/officeart/2005/8/layout/radial1"/>
    <dgm:cxn modelId="{000761EF-ECFB-48E0-B761-672B512D00EC}" type="presOf" srcId="{755744FA-520E-4FC7-AA18-1989A4F1107C}" destId="{5AC26F91-CD0A-41C7-A255-AFC5F597D014}" srcOrd="0" destOrd="0" presId="urn:microsoft.com/office/officeart/2005/8/layout/radial1"/>
    <dgm:cxn modelId="{14B9FE4B-0E7E-47FF-BE1D-F05C868F91AE}" type="presOf" srcId="{B794CB6A-90F0-44D8-8A0E-1BAE4384D5BA}" destId="{0B023911-E49A-46E0-8B79-C80BA40E47AF}" srcOrd="0" destOrd="0" presId="urn:microsoft.com/office/officeart/2005/8/layout/radial1"/>
    <dgm:cxn modelId="{B130E731-D6EC-4F57-966F-DF276309B23A}" type="presOf" srcId="{C601F2D7-CEC8-44A4-BEEB-126614354CC9}" destId="{40F627A4-7F7A-415F-9660-5F46B906B2BC}" srcOrd="0" destOrd="0" presId="urn:microsoft.com/office/officeart/2005/8/layout/radial1"/>
    <dgm:cxn modelId="{2CC4AA3C-6256-4D33-BB8A-E2449AAFE01D}" type="presOf" srcId="{BF1FFBE4-2CB0-4DF1-9E81-935EDA31095B}" destId="{095885C7-928D-469F-98C8-1CD55844D47F}" srcOrd="0" destOrd="0" presId="urn:microsoft.com/office/officeart/2005/8/layout/radial1"/>
    <dgm:cxn modelId="{FEA49222-206D-4EC1-8F81-4A3C7010B8E9}" type="presOf" srcId="{EC9A68D6-9CD4-4175-8DD7-CD22CB79675D}" destId="{8CFE8D4C-9358-4E93-A391-2D39134B89A4}" srcOrd="0" destOrd="0" presId="urn:microsoft.com/office/officeart/2005/8/layout/radial1"/>
    <dgm:cxn modelId="{9E636943-21D2-4661-A85E-E5EC33622C50}" srcId="{6634CC11-652F-4796-A9EA-3E5E34EE2190}" destId="{7885B111-C072-42D4-B3B7-3D7D85ECBBF9}" srcOrd="1" destOrd="0" parTransId="{09FD0F0E-DC47-4307-829F-811A66A8E191}" sibTransId="{D8E8F20F-56BD-44BE-9547-9474A1E65047}"/>
    <dgm:cxn modelId="{7412A95D-6422-4E43-9D23-7B1044CC50D3}" srcId="{6634CC11-652F-4796-A9EA-3E5E34EE2190}" destId="{76759FAE-CEF7-4E91-96EC-1610B21A3573}" srcOrd="0" destOrd="0" parTransId="{C601F2D7-CEC8-44A4-BEEB-126614354CC9}" sibTransId="{CD9D16F2-A038-4BF9-B9FD-DFADE128E2B5}"/>
    <dgm:cxn modelId="{318F4AF0-7072-42F9-9844-FD22C9C8D23A}" srcId="{6634CC11-652F-4796-A9EA-3E5E34EE2190}" destId="{8E1C124E-7328-4AA6-81AC-B22BB9BB8B01}" srcOrd="3" destOrd="0" parTransId="{48D5656F-044A-4516-9243-BB03CCABEFA0}" sibTransId="{0547B79E-A811-4CC1-947B-4A8EFFEEA630}"/>
    <dgm:cxn modelId="{83E095E4-F379-43D4-8FEF-E80A08900F9B}" type="presOf" srcId="{09FD0F0E-DC47-4307-829F-811A66A8E191}" destId="{ABB325D3-C19E-4B4F-8801-52F780CA0106}" srcOrd="0" destOrd="0" presId="urn:microsoft.com/office/officeart/2005/8/layout/radial1"/>
    <dgm:cxn modelId="{2F5814CD-2EBF-4D14-BE1F-C228F168CF6D}" type="presOf" srcId="{8E1C124E-7328-4AA6-81AC-B22BB9BB8B01}" destId="{B03AA638-FEA0-4A7F-8652-B776AA2702AE}" srcOrd="0" destOrd="0" presId="urn:microsoft.com/office/officeart/2005/8/layout/radial1"/>
    <dgm:cxn modelId="{49E6E680-13F9-4E7C-A3AA-CF5CE9D2F83E}" type="presOf" srcId="{561C4E14-2118-4116-AB61-82E4224BFAC8}" destId="{0A31DCD6-267C-4F21-9E62-B7A11D77A743}" srcOrd="1" destOrd="0" presId="urn:microsoft.com/office/officeart/2005/8/layout/radial1"/>
    <dgm:cxn modelId="{10F0447D-F869-484E-AADD-8DC992B04545}" srcId="{6634CC11-652F-4796-A9EA-3E5E34EE2190}" destId="{CB403508-B0E5-4D8B-9029-4789BA04E056}" srcOrd="5" destOrd="0" parTransId="{B794CB6A-90F0-44D8-8A0E-1BAE4384D5BA}" sibTransId="{22E4A52B-85EA-42A3-871D-30B4E0456486}"/>
    <dgm:cxn modelId="{A56A9F18-3A98-4C0A-9DEB-BC59F7F93B18}" type="presOf" srcId="{48D5656F-044A-4516-9243-BB03CCABEFA0}" destId="{954DC21C-176E-4364-9CF2-DACF9E36F996}" srcOrd="0" destOrd="0" presId="urn:microsoft.com/office/officeart/2005/8/layout/radial1"/>
    <dgm:cxn modelId="{E48A844B-8966-4CBD-AEA5-BC4B33D4CFAD}" type="presOf" srcId="{B794CB6A-90F0-44D8-8A0E-1BAE4384D5BA}" destId="{BBCC61B2-B28C-4D23-9286-1BF85F6E7975}" srcOrd="1" destOrd="0" presId="urn:microsoft.com/office/officeart/2005/8/layout/radial1"/>
    <dgm:cxn modelId="{C40F4433-AB9F-4D25-908E-EF0806BA8CC7}" srcId="{6634CC11-652F-4796-A9EA-3E5E34EE2190}" destId="{1B15C435-90C8-4F16-833E-3D93E0E9325F}" srcOrd="2" destOrd="0" parTransId="{EC9A68D6-9CD4-4175-8DD7-CD22CB79675D}" sibTransId="{66BF39C0-A86C-4083-8558-922B4D20609D}"/>
    <dgm:cxn modelId="{83B787A4-37B0-46BE-AB2D-C7B83CA9498D}" srcId="{755744FA-520E-4FC7-AA18-1989A4F1107C}" destId="{6634CC11-652F-4796-A9EA-3E5E34EE2190}" srcOrd="0" destOrd="0" parTransId="{B6556A3C-A989-497B-9DE7-9636D2C6D4D8}" sibTransId="{448AC178-AA67-4156-9DA2-079ABB4543B9}"/>
    <dgm:cxn modelId="{2573F37C-A456-4B88-8844-F4A2235FE1A7}" type="presParOf" srcId="{5AC26F91-CD0A-41C7-A255-AFC5F597D014}" destId="{232019C7-C83B-475B-A3CB-4E45C0FD6B51}" srcOrd="0" destOrd="0" presId="urn:microsoft.com/office/officeart/2005/8/layout/radial1"/>
    <dgm:cxn modelId="{D1B95569-A949-4AB6-AED7-A22B3590F54F}" type="presParOf" srcId="{5AC26F91-CD0A-41C7-A255-AFC5F597D014}" destId="{40F627A4-7F7A-415F-9660-5F46B906B2BC}" srcOrd="1" destOrd="0" presId="urn:microsoft.com/office/officeart/2005/8/layout/radial1"/>
    <dgm:cxn modelId="{93DB814E-DD88-4816-B5E0-632FF14BC62A}" type="presParOf" srcId="{40F627A4-7F7A-415F-9660-5F46B906B2BC}" destId="{80284022-C0D1-4AC0-819F-88E65CA68F5F}" srcOrd="0" destOrd="0" presId="urn:microsoft.com/office/officeart/2005/8/layout/radial1"/>
    <dgm:cxn modelId="{BE942D31-7BBA-415A-9C35-1EB5309AD879}" type="presParOf" srcId="{5AC26F91-CD0A-41C7-A255-AFC5F597D014}" destId="{4EA67242-C6AE-4247-9CB3-3BE1E1BEBC3E}" srcOrd="2" destOrd="0" presId="urn:microsoft.com/office/officeart/2005/8/layout/radial1"/>
    <dgm:cxn modelId="{9751DDF2-09D0-4309-B0D4-9C661D403B7F}" type="presParOf" srcId="{5AC26F91-CD0A-41C7-A255-AFC5F597D014}" destId="{ABB325D3-C19E-4B4F-8801-52F780CA0106}" srcOrd="3" destOrd="0" presId="urn:microsoft.com/office/officeart/2005/8/layout/radial1"/>
    <dgm:cxn modelId="{8362DBB3-0722-43EC-85E3-E95EE3D75C83}" type="presParOf" srcId="{ABB325D3-C19E-4B4F-8801-52F780CA0106}" destId="{5027AEB2-55BF-4CC0-8241-53B58C8B4D34}" srcOrd="0" destOrd="0" presId="urn:microsoft.com/office/officeart/2005/8/layout/radial1"/>
    <dgm:cxn modelId="{F5932628-4EEF-4806-83BC-25E144AF7B91}" type="presParOf" srcId="{5AC26F91-CD0A-41C7-A255-AFC5F597D014}" destId="{5594CD3F-BBA9-4A10-AE9C-C96856B77E55}" srcOrd="4" destOrd="0" presId="urn:microsoft.com/office/officeart/2005/8/layout/radial1"/>
    <dgm:cxn modelId="{444C1602-330C-4BD8-9F59-EE99BCF2E792}" type="presParOf" srcId="{5AC26F91-CD0A-41C7-A255-AFC5F597D014}" destId="{8CFE8D4C-9358-4E93-A391-2D39134B89A4}" srcOrd="5" destOrd="0" presId="urn:microsoft.com/office/officeart/2005/8/layout/radial1"/>
    <dgm:cxn modelId="{E41CDD76-4884-42A1-93FF-15A93E8E6A67}" type="presParOf" srcId="{8CFE8D4C-9358-4E93-A391-2D39134B89A4}" destId="{659DA5C0-7305-4D71-802C-FD9DB07B81CC}" srcOrd="0" destOrd="0" presId="urn:microsoft.com/office/officeart/2005/8/layout/radial1"/>
    <dgm:cxn modelId="{6A97754C-39FF-4733-9A52-31EE023A482F}" type="presParOf" srcId="{5AC26F91-CD0A-41C7-A255-AFC5F597D014}" destId="{0C324FB8-A9E0-4DF0-9B04-7E995AF344F8}" srcOrd="6" destOrd="0" presId="urn:microsoft.com/office/officeart/2005/8/layout/radial1"/>
    <dgm:cxn modelId="{9446BD9F-A388-4D97-B2FA-74D8FBAE6FEE}" type="presParOf" srcId="{5AC26F91-CD0A-41C7-A255-AFC5F597D014}" destId="{954DC21C-176E-4364-9CF2-DACF9E36F996}" srcOrd="7" destOrd="0" presId="urn:microsoft.com/office/officeart/2005/8/layout/radial1"/>
    <dgm:cxn modelId="{405BB830-65FC-4055-A1B4-007DDD8A92EB}" type="presParOf" srcId="{954DC21C-176E-4364-9CF2-DACF9E36F996}" destId="{FF9F57E8-C362-4796-A455-C831B2D855EB}" srcOrd="0" destOrd="0" presId="urn:microsoft.com/office/officeart/2005/8/layout/radial1"/>
    <dgm:cxn modelId="{ACC6269A-2EF1-4A2B-BFA0-9C1F0C562C60}" type="presParOf" srcId="{5AC26F91-CD0A-41C7-A255-AFC5F597D014}" destId="{B03AA638-FEA0-4A7F-8652-B776AA2702AE}" srcOrd="8" destOrd="0" presId="urn:microsoft.com/office/officeart/2005/8/layout/radial1"/>
    <dgm:cxn modelId="{186188FA-44E6-42F2-8B09-D84F2A78AD5B}" type="presParOf" srcId="{5AC26F91-CD0A-41C7-A255-AFC5F597D014}" destId="{0097C59F-95A3-4D7A-B5AD-896328C0C1A3}" srcOrd="9" destOrd="0" presId="urn:microsoft.com/office/officeart/2005/8/layout/radial1"/>
    <dgm:cxn modelId="{E768ED2D-D891-47CB-8981-FEAA278907D3}" type="presParOf" srcId="{0097C59F-95A3-4D7A-B5AD-896328C0C1A3}" destId="{0A31DCD6-267C-4F21-9E62-B7A11D77A743}" srcOrd="0" destOrd="0" presId="urn:microsoft.com/office/officeart/2005/8/layout/radial1"/>
    <dgm:cxn modelId="{704559F4-BF24-41C8-B485-9CFC9A7D23C9}" type="presParOf" srcId="{5AC26F91-CD0A-41C7-A255-AFC5F597D014}" destId="{095885C7-928D-469F-98C8-1CD55844D47F}" srcOrd="10" destOrd="0" presId="urn:microsoft.com/office/officeart/2005/8/layout/radial1"/>
    <dgm:cxn modelId="{4A7BA155-5098-40D8-91BD-7F37A0DCE360}" type="presParOf" srcId="{5AC26F91-CD0A-41C7-A255-AFC5F597D014}" destId="{0B023911-E49A-46E0-8B79-C80BA40E47AF}" srcOrd="11" destOrd="0" presId="urn:microsoft.com/office/officeart/2005/8/layout/radial1"/>
    <dgm:cxn modelId="{511B69A2-C7B6-4FA2-9CEF-F6399AA8BBB5}" type="presParOf" srcId="{0B023911-E49A-46E0-8B79-C80BA40E47AF}" destId="{BBCC61B2-B28C-4D23-9286-1BF85F6E7975}" srcOrd="0" destOrd="0" presId="urn:microsoft.com/office/officeart/2005/8/layout/radial1"/>
    <dgm:cxn modelId="{204B7148-17FC-42E0-97DB-1A54BCA5E8CF}" type="presParOf" srcId="{5AC26F91-CD0A-41C7-A255-AFC5F597D014}" destId="{BC059F08-7838-47DC-BF0D-8F5E2480547E}" srcOrd="12" destOrd="0" presId="urn:microsoft.com/office/officeart/2005/8/layout/radia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019C7-C83B-475B-A3CB-4E45C0FD6B51}">
      <dsp:nvSpPr>
        <dsp:cNvPr id="0" name=""/>
        <dsp:cNvSpPr/>
      </dsp:nvSpPr>
      <dsp:spPr>
        <a:xfrm>
          <a:off x="3614339" y="1903614"/>
          <a:ext cx="1478969" cy="14789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b="1" i="0" u="none" strike="noStrike" kern="1200" cap="none" normalizeH="0" baseline="0" dirty="0" smtClean="0">
              <a:ln>
                <a:noFill/>
              </a:ln>
              <a:solidFill>
                <a:srgbClr val="FFFF00"/>
              </a:solidFill>
              <a:effectLst/>
              <a:latin typeface="+mn-lt"/>
              <a:cs typeface="Arial" charset="0"/>
            </a:rPr>
            <a:t>Ασθενής</a:t>
          </a:r>
          <a:r>
            <a:rPr kumimoji="0" lang="el-GR" altLang="el-GR" sz="2000" b="0" i="0" u="none" strike="noStrike" kern="1200" cap="none" normalizeH="0" baseline="0" dirty="0" smtClean="0">
              <a:ln>
                <a:noFill/>
              </a:ln>
              <a:solidFill>
                <a:srgbClr val="FFFF00"/>
              </a:solidFill>
              <a:effectLst/>
              <a:latin typeface="+mn-lt"/>
              <a:cs typeface="Arial" charset="0"/>
            </a:rPr>
            <a:t> </a:t>
          </a:r>
        </a:p>
      </dsp:txBody>
      <dsp:txXfrm>
        <a:off x="3830929" y="2120204"/>
        <a:ext cx="1045789" cy="1045789"/>
      </dsp:txXfrm>
    </dsp:sp>
    <dsp:sp modelId="{40F627A4-7F7A-415F-9660-5F46B906B2BC}">
      <dsp:nvSpPr>
        <dsp:cNvPr id="0" name=""/>
        <dsp:cNvSpPr/>
      </dsp:nvSpPr>
      <dsp:spPr>
        <a:xfrm rot="16200000">
          <a:off x="4003569" y="1538208"/>
          <a:ext cx="700508" cy="30303"/>
        </a:xfrm>
        <a:custGeom>
          <a:avLst/>
          <a:gdLst/>
          <a:ahLst/>
          <a:cxnLst/>
          <a:rect l="0" t="0" r="0" b="0"/>
          <a:pathLst>
            <a:path>
              <a:moveTo>
                <a:pt x="0" y="15151"/>
              </a:moveTo>
              <a:lnTo>
                <a:pt x="700508" y="151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l-GR" sz="1400" kern="1200" dirty="0">
            <a:latin typeface="+mn-lt"/>
          </a:endParaRPr>
        </a:p>
      </dsp:txBody>
      <dsp:txXfrm>
        <a:off x="4336311" y="1535847"/>
        <a:ext cx="35025" cy="35025"/>
      </dsp:txXfrm>
    </dsp:sp>
    <dsp:sp modelId="{4EA67242-C6AE-4247-9CB3-3BE1E1BEBC3E}">
      <dsp:nvSpPr>
        <dsp:cNvPr id="0" name=""/>
        <dsp:cNvSpPr/>
      </dsp:nvSpPr>
      <dsp:spPr>
        <a:xfrm>
          <a:off x="3283590" y="232857"/>
          <a:ext cx="2140468" cy="9702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kern="1200" cap="none" normalizeH="0" baseline="0" dirty="0" smtClean="0">
              <a:ln>
                <a:noFill/>
              </a:ln>
              <a:solidFill>
                <a:srgbClr val="FFFF00"/>
              </a:solidFill>
              <a:effectLst/>
              <a:latin typeface="+mn-lt"/>
              <a:cs typeface="Arial" charset="0"/>
            </a:rPr>
            <a:t>Πλαστικός χειρούργος</a:t>
          </a:r>
        </a:p>
      </dsp:txBody>
      <dsp:txXfrm>
        <a:off x="3597054" y="374947"/>
        <a:ext cx="1513540" cy="686068"/>
      </dsp:txXfrm>
    </dsp:sp>
    <dsp:sp modelId="{ABB325D3-C19E-4B4F-8801-52F780CA0106}">
      <dsp:nvSpPr>
        <dsp:cNvPr id="0" name=""/>
        <dsp:cNvSpPr/>
      </dsp:nvSpPr>
      <dsp:spPr>
        <a:xfrm rot="19800000">
          <a:off x="4975245" y="2187331"/>
          <a:ext cx="283496" cy="30303"/>
        </a:xfrm>
        <a:custGeom>
          <a:avLst/>
          <a:gdLst/>
          <a:ahLst/>
          <a:cxnLst/>
          <a:rect l="0" t="0" r="0" b="0"/>
          <a:pathLst>
            <a:path>
              <a:moveTo>
                <a:pt x="0" y="15151"/>
              </a:moveTo>
              <a:lnTo>
                <a:pt x="283496" y="151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l-GR" sz="1400" kern="1200" dirty="0">
            <a:latin typeface="+mn-lt"/>
          </a:endParaRPr>
        </a:p>
      </dsp:txBody>
      <dsp:txXfrm>
        <a:off x="5109906" y="2195395"/>
        <a:ext cx="14174" cy="14174"/>
      </dsp:txXfrm>
    </dsp:sp>
    <dsp:sp modelId="{5594CD3F-BBA9-4A10-AE9C-C96856B77E55}">
      <dsp:nvSpPr>
        <dsp:cNvPr id="0" name=""/>
        <dsp:cNvSpPr/>
      </dsp:nvSpPr>
      <dsp:spPr>
        <a:xfrm>
          <a:off x="4889805" y="1056822"/>
          <a:ext cx="2262438" cy="12474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kern="1200" cap="none" normalizeH="0" baseline="0" dirty="0" smtClean="0">
              <a:ln>
                <a:noFill/>
              </a:ln>
              <a:solidFill>
                <a:schemeClr val="bg1"/>
              </a:solidFill>
              <a:effectLst/>
              <a:latin typeface="+mn-lt"/>
              <a:cs typeface="Arial" charset="0"/>
            </a:rPr>
            <a:t>Αναισθησιολόγος</a:t>
          </a:r>
        </a:p>
      </dsp:txBody>
      <dsp:txXfrm>
        <a:off x="5221131" y="1239505"/>
        <a:ext cx="1599786" cy="882070"/>
      </dsp:txXfrm>
    </dsp:sp>
    <dsp:sp modelId="{8CFE8D4C-9358-4E93-A391-2D39134B89A4}">
      <dsp:nvSpPr>
        <dsp:cNvPr id="0" name=""/>
        <dsp:cNvSpPr/>
      </dsp:nvSpPr>
      <dsp:spPr>
        <a:xfrm rot="1706202">
          <a:off x="4985575" y="3053131"/>
          <a:ext cx="306812" cy="30303"/>
        </a:xfrm>
        <a:custGeom>
          <a:avLst/>
          <a:gdLst/>
          <a:ahLst/>
          <a:cxnLst/>
          <a:rect l="0" t="0" r="0" b="0"/>
          <a:pathLst>
            <a:path>
              <a:moveTo>
                <a:pt x="0" y="15151"/>
              </a:moveTo>
              <a:lnTo>
                <a:pt x="306812" y="151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l-GR" sz="1400" kern="1200" dirty="0">
            <a:latin typeface="+mn-lt"/>
          </a:endParaRPr>
        </a:p>
      </dsp:txBody>
      <dsp:txXfrm>
        <a:off x="5131311" y="3060612"/>
        <a:ext cx="15340" cy="15340"/>
      </dsp:txXfrm>
    </dsp:sp>
    <dsp:sp modelId="{0C324FB8-A9E0-4DF0-9B04-7E995AF344F8}">
      <dsp:nvSpPr>
        <dsp:cNvPr id="0" name=""/>
        <dsp:cNvSpPr/>
      </dsp:nvSpPr>
      <dsp:spPr>
        <a:xfrm>
          <a:off x="5040564" y="2919132"/>
          <a:ext cx="1967813" cy="12573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kern="1200" cap="none" normalizeH="0" baseline="0" dirty="0" smtClean="0">
              <a:ln>
                <a:noFill/>
              </a:ln>
              <a:solidFill>
                <a:schemeClr val="bg1"/>
              </a:solidFill>
              <a:effectLst/>
              <a:latin typeface="+mn-lt"/>
              <a:cs typeface="Arial" charset="0"/>
            </a:rPr>
            <a:t>Νοσηλεύτρια</a:t>
          </a:r>
        </a:p>
      </dsp:txBody>
      <dsp:txXfrm>
        <a:off x="5328744" y="3103264"/>
        <a:ext cx="1391453" cy="889067"/>
      </dsp:txXfrm>
    </dsp:sp>
    <dsp:sp modelId="{954DC21C-176E-4364-9CF2-DACF9E36F996}">
      <dsp:nvSpPr>
        <dsp:cNvPr id="0" name=""/>
        <dsp:cNvSpPr/>
      </dsp:nvSpPr>
      <dsp:spPr>
        <a:xfrm rot="5400000">
          <a:off x="4047313" y="3673942"/>
          <a:ext cx="613020" cy="30303"/>
        </a:xfrm>
        <a:custGeom>
          <a:avLst/>
          <a:gdLst/>
          <a:ahLst/>
          <a:cxnLst/>
          <a:rect l="0" t="0" r="0" b="0"/>
          <a:pathLst>
            <a:path>
              <a:moveTo>
                <a:pt x="0" y="15151"/>
              </a:moveTo>
              <a:lnTo>
                <a:pt x="613020" y="151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l-GR" sz="1400" kern="1200" dirty="0">
            <a:latin typeface="+mn-lt"/>
          </a:endParaRPr>
        </a:p>
      </dsp:txBody>
      <dsp:txXfrm>
        <a:off x="4338498" y="3673768"/>
        <a:ext cx="30651" cy="30651"/>
      </dsp:txXfrm>
    </dsp:sp>
    <dsp:sp modelId="{B03AA638-FEA0-4A7F-8652-B776AA2702AE}">
      <dsp:nvSpPr>
        <dsp:cNvPr id="0" name=""/>
        <dsp:cNvSpPr/>
      </dsp:nvSpPr>
      <dsp:spPr>
        <a:xfrm>
          <a:off x="3067571" y="3995604"/>
          <a:ext cx="2572504" cy="11452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kern="1200" cap="none" normalizeH="0" baseline="0" dirty="0" smtClean="0">
              <a:ln>
                <a:noFill/>
              </a:ln>
              <a:solidFill>
                <a:srgbClr val="FFFF00"/>
              </a:solidFill>
              <a:effectLst/>
              <a:latin typeface="+mn-lt"/>
              <a:cs typeface="Arial" charset="0"/>
            </a:rPr>
            <a:t>Φυσικοθεραπευτής</a:t>
          </a:r>
        </a:p>
      </dsp:txBody>
      <dsp:txXfrm>
        <a:off x="3444305" y="4163318"/>
        <a:ext cx="1819036" cy="809797"/>
      </dsp:txXfrm>
    </dsp:sp>
    <dsp:sp modelId="{0097C59F-95A3-4D7A-B5AD-896328C0C1A3}">
      <dsp:nvSpPr>
        <dsp:cNvPr id="0" name=""/>
        <dsp:cNvSpPr/>
      </dsp:nvSpPr>
      <dsp:spPr>
        <a:xfrm rot="9000000">
          <a:off x="3431784" y="3073151"/>
          <a:ext cx="301846" cy="30303"/>
        </a:xfrm>
        <a:custGeom>
          <a:avLst/>
          <a:gdLst/>
          <a:ahLst/>
          <a:cxnLst/>
          <a:rect l="0" t="0" r="0" b="0"/>
          <a:pathLst>
            <a:path>
              <a:moveTo>
                <a:pt x="0" y="15151"/>
              </a:moveTo>
              <a:lnTo>
                <a:pt x="301846" y="151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l-GR" sz="1400" kern="1200" dirty="0">
            <a:latin typeface="+mn-lt"/>
          </a:endParaRPr>
        </a:p>
      </dsp:txBody>
      <dsp:txXfrm rot="10800000">
        <a:off x="3575161" y="3080757"/>
        <a:ext cx="15092" cy="15092"/>
      </dsp:txXfrm>
    </dsp:sp>
    <dsp:sp modelId="{095885C7-928D-469F-98C8-1CD55844D47F}">
      <dsp:nvSpPr>
        <dsp:cNvPr id="0" name=""/>
        <dsp:cNvSpPr/>
      </dsp:nvSpPr>
      <dsp:spPr>
        <a:xfrm>
          <a:off x="1632731" y="2962846"/>
          <a:ext cx="2107782" cy="12856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kern="1200" cap="none" normalizeH="0" baseline="0" dirty="0" smtClean="0">
              <a:ln>
                <a:noFill/>
              </a:ln>
              <a:solidFill>
                <a:srgbClr val="FFFF00"/>
              </a:solidFill>
              <a:effectLst/>
              <a:latin typeface="+mn-lt"/>
              <a:cs typeface="Arial" charset="0"/>
            </a:rPr>
            <a:t>Εργοθεραπευτής</a:t>
          </a:r>
        </a:p>
      </dsp:txBody>
      <dsp:txXfrm>
        <a:off x="1941409" y="3151121"/>
        <a:ext cx="1490426" cy="909073"/>
      </dsp:txXfrm>
    </dsp:sp>
    <dsp:sp modelId="{0B023911-E49A-46E0-8B79-C80BA40E47AF}">
      <dsp:nvSpPr>
        <dsp:cNvPr id="0" name=""/>
        <dsp:cNvSpPr/>
      </dsp:nvSpPr>
      <dsp:spPr>
        <a:xfrm rot="12600000">
          <a:off x="3434829" y="2183559"/>
          <a:ext cx="298583" cy="30303"/>
        </a:xfrm>
        <a:custGeom>
          <a:avLst/>
          <a:gdLst/>
          <a:ahLst/>
          <a:cxnLst/>
          <a:rect l="0" t="0" r="0" b="0"/>
          <a:pathLst>
            <a:path>
              <a:moveTo>
                <a:pt x="0" y="15151"/>
              </a:moveTo>
              <a:lnTo>
                <a:pt x="298583" y="151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l-GR" sz="1400" kern="1200" dirty="0">
            <a:latin typeface="+mn-lt"/>
          </a:endParaRPr>
        </a:p>
      </dsp:txBody>
      <dsp:txXfrm rot="10800000">
        <a:off x="3576656" y="2191246"/>
        <a:ext cx="14929" cy="14929"/>
      </dsp:txXfrm>
    </dsp:sp>
    <dsp:sp modelId="{BC059F08-7838-47DC-BF0D-8F5E2480547E}">
      <dsp:nvSpPr>
        <dsp:cNvPr id="0" name=""/>
        <dsp:cNvSpPr/>
      </dsp:nvSpPr>
      <dsp:spPr>
        <a:xfrm>
          <a:off x="1689531" y="984818"/>
          <a:ext cx="1994183" cy="13914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600" b="1" i="0" u="none" strike="noStrike" kern="1200" cap="none" normalizeH="0" baseline="0" dirty="0" smtClean="0">
              <a:ln>
                <a:noFill/>
              </a:ln>
              <a:solidFill>
                <a:schemeClr val="bg1"/>
              </a:solidFill>
              <a:effectLst/>
              <a:latin typeface="+mn-lt"/>
              <a:cs typeface="Arial" charset="0"/>
            </a:rPr>
            <a:t>Ψυχολόγος</a:t>
          </a:r>
        </a:p>
      </dsp:txBody>
      <dsp:txXfrm>
        <a:off x="1981572" y="1188590"/>
        <a:ext cx="1410101" cy="98389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56</a:t>
            </a:fld>
            <a:endParaRPr lang="el-GR" dirty="0"/>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57</a:t>
            </a:fld>
            <a:endParaRPr lang="el-GR" dirty="0"/>
          </a:p>
        </p:txBody>
      </p:sp>
    </p:spTree>
    <p:extLst>
      <p:ext uri="{BB962C8B-B14F-4D97-AF65-F5344CB8AC3E}">
        <p14:creationId xmlns=""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58</a:t>
            </a:fld>
            <a:endParaRPr lang="el-GR" dirty="0"/>
          </a:p>
        </p:txBody>
      </p:sp>
    </p:spTree>
    <p:extLst>
      <p:ext uri="{BB962C8B-B14F-4D97-AF65-F5344CB8AC3E}">
        <p14:creationId xmlns=""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59</a:t>
            </a:fld>
            <a:endParaRPr lang="el-GR" dirty="0"/>
          </a:p>
        </p:txBody>
      </p:sp>
    </p:spTree>
    <p:extLst>
      <p:ext uri="{BB962C8B-B14F-4D97-AF65-F5344CB8AC3E}">
        <p14:creationId xmlns=""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8020766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7679694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236224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CDB15FE7-8427-4C62-A258-B1714939A39D}" type="slidenum">
              <a:rPr lang="el-GR"/>
              <a:pPr>
                <a:defRPr/>
              </a:pPr>
              <a:t>‹#›</a:t>
            </a:fld>
            <a:endParaRPr lang="el-GR"/>
          </a:p>
        </p:txBody>
      </p:sp>
    </p:spTree>
    <p:extLst>
      <p:ext uri="{BB962C8B-B14F-4D97-AF65-F5344CB8AC3E}">
        <p14:creationId xmlns="" xmlns:p14="http://schemas.microsoft.com/office/powerpoint/2010/main" val="391575618"/>
      </p:ext>
    </p:extLst>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a:lstStyle/>
          <a:p>
            <a:pPr lvl="0"/>
            <a:endParaRPr lang="el-GR" noProof="0" smtClean="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5C584C5F-5F2C-41A3-9D1A-E0489692A036}" type="slidenum">
              <a:rPr lang="el-GR"/>
              <a:pPr>
                <a:defRPr/>
              </a:pPr>
              <a:t>‹#›</a:t>
            </a:fld>
            <a:endParaRPr lang="el-GR"/>
          </a:p>
        </p:txBody>
      </p:sp>
    </p:spTree>
    <p:extLst>
      <p:ext uri="{BB962C8B-B14F-4D97-AF65-F5344CB8AC3E}">
        <p14:creationId xmlns="" xmlns:p14="http://schemas.microsoft.com/office/powerpoint/2010/main" val="39452019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0" y="190500"/>
            <a:ext cx="7010400" cy="152717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1524000" y="1905000"/>
            <a:ext cx="7010400" cy="4114800"/>
          </a:xfrm>
        </p:spPr>
        <p:txBody>
          <a:bodyPr rtlCol="0">
            <a:normAutofit/>
          </a:bodyPr>
          <a:lstStyle/>
          <a:p>
            <a:pPr lvl="0"/>
            <a:endParaRPr lang="el-GR" noProof="0" smtClean="0"/>
          </a:p>
        </p:txBody>
      </p:sp>
      <p:sp>
        <p:nvSpPr>
          <p:cNvPr id="4" name="3 - Θέση ημερομηνίας"/>
          <p:cNvSpPr>
            <a:spLocks noGrp="1"/>
          </p:cNvSpPr>
          <p:nvPr>
            <p:ph type="dt" sz="half" idx="10"/>
          </p:nvPr>
        </p:nvSpPr>
        <p:spPr>
          <a:xfrm>
            <a:off x="6629400" y="6248400"/>
            <a:ext cx="1905000" cy="457200"/>
          </a:xfrm>
        </p:spPr>
        <p:txBody>
          <a:bodyPr/>
          <a:lstStyle>
            <a:lvl1pPr>
              <a:defRPr/>
            </a:lvl1pPr>
          </a:lstStyle>
          <a:p>
            <a:pPr>
              <a:defRPr/>
            </a:pPr>
            <a:endParaRPr lang="el-GR"/>
          </a:p>
        </p:txBody>
      </p:sp>
      <p:sp>
        <p:nvSpPr>
          <p:cNvPr id="5" name="4 - Θέση υποσέλιδου"/>
          <p:cNvSpPr>
            <a:spLocks noGrp="1"/>
          </p:cNvSpPr>
          <p:nvPr>
            <p:ph type="ftr" sz="quarter" idx="11"/>
          </p:nvPr>
        </p:nvSpPr>
        <p:spPr>
          <a:xfrm>
            <a:off x="3276600" y="6248400"/>
            <a:ext cx="2895600" cy="457200"/>
          </a:xfrm>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a:xfrm>
            <a:off x="1524000" y="6248400"/>
            <a:ext cx="1295400" cy="457200"/>
          </a:xfrm>
        </p:spPr>
        <p:txBody>
          <a:bodyPr/>
          <a:lstStyle>
            <a:lvl1pPr>
              <a:defRPr/>
            </a:lvl1pPr>
          </a:lstStyle>
          <a:p>
            <a:pPr>
              <a:defRPr/>
            </a:pPr>
            <a:fld id="{B433D25F-FCEA-42FF-B1A2-3C343A05CE22}" type="slidenum">
              <a:rPr lang="el-GR"/>
              <a:pPr>
                <a:defRPr/>
              </a:pPr>
              <a:t>‹#›</a:t>
            </a:fld>
            <a:endParaRPr lang="el-GR"/>
          </a:p>
        </p:txBody>
      </p:sp>
    </p:spTree>
    <p:extLst>
      <p:ext uri="{BB962C8B-B14F-4D97-AF65-F5344CB8AC3E}">
        <p14:creationId xmlns="" xmlns:p14="http://schemas.microsoft.com/office/powerpoint/2010/main" val="2423537615"/>
      </p:ext>
    </p:extLst>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a:lstStyle/>
          <a:p>
            <a:pPr lvl="0"/>
            <a:endParaRPr lang="el-GR" noProof="0" smtClean="0"/>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033ED3D4-E0A6-400F-84F7-AD9523CE9EF3}" type="slidenum">
              <a:rPr lang="el-GR"/>
              <a:pPr>
                <a:defRPr/>
              </a:pPr>
              <a:t>‹#›</a:t>
            </a:fld>
            <a:endParaRPr lang="el-GR"/>
          </a:p>
        </p:txBody>
      </p:sp>
    </p:spTree>
    <p:extLst>
      <p:ext uri="{BB962C8B-B14F-4D97-AF65-F5344CB8AC3E}">
        <p14:creationId xmlns="" xmlns:p14="http://schemas.microsoft.com/office/powerpoint/2010/main" val="29703562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5225"/>
            <a:ext cx="2133600" cy="476250"/>
          </a:xfrm>
        </p:spPr>
        <p:txBody>
          <a:bodyPr/>
          <a:lstStyle>
            <a:lvl1pPr>
              <a:defRPr/>
            </a:lvl1pPr>
          </a:lstStyle>
          <a:p>
            <a:pPr>
              <a:defRPr/>
            </a:pPr>
            <a:endParaRPr lang="el-GR"/>
          </a:p>
        </p:txBody>
      </p:sp>
      <p:sp>
        <p:nvSpPr>
          <p:cNvPr id="7" name="6 - Θέση υποσέλιδου"/>
          <p:cNvSpPr>
            <a:spLocks noGrp="1"/>
          </p:cNvSpPr>
          <p:nvPr>
            <p:ph type="ftr" sz="quarter" idx="11"/>
          </p:nvPr>
        </p:nvSpPr>
        <p:spPr>
          <a:xfrm>
            <a:off x="3124200" y="6245225"/>
            <a:ext cx="2895600" cy="476250"/>
          </a:xfrm>
        </p:spPr>
        <p:txBody>
          <a:bodyPr/>
          <a:lstStyle>
            <a:lvl1pPr>
              <a:defRPr/>
            </a:lvl1pPr>
          </a:lstStyle>
          <a:p>
            <a:pPr>
              <a:defRPr/>
            </a:pPr>
            <a:endParaRPr lang="el-GR"/>
          </a:p>
        </p:txBody>
      </p:sp>
      <p:sp>
        <p:nvSpPr>
          <p:cNvPr id="8" name="7 - Θέση αριθμού διαφάνειας"/>
          <p:cNvSpPr>
            <a:spLocks noGrp="1"/>
          </p:cNvSpPr>
          <p:nvPr>
            <p:ph type="sldNum" sz="quarter" idx="12"/>
          </p:nvPr>
        </p:nvSpPr>
        <p:spPr>
          <a:xfrm>
            <a:off x="6553200" y="6245225"/>
            <a:ext cx="2133600" cy="476250"/>
          </a:xfrm>
        </p:spPr>
        <p:txBody>
          <a:bodyPr/>
          <a:lstStyle>
            <a:lvl1pPr>
              <a:defRPr/>
            </a:lvl1pPr>
          </a:lstStyle>
          <a:p>
            <a:pPr>
              <a:defRPr/>
            </a:pPr>
            <a:fld id="{AE4A6843-009A-4793-96B6-D33E7C14F177}" type="slidenum">
              <a:rPr lang="el-GR"/>
              <a:pPr>
                <a:defRPr/>
              </a:pPr>
              <a:t>‹#›</a:t>
            </a:fld>
            <a:endParaRPr lang="el-GR"/>
          </a:p>
        </p:txBody>
      </p:sp>
    </p:spTree>
    <p:extLst>
      <p:ext uri="{BB962C8B-B14F-4D97-AF65-F5344CB8AC3E}">
        <p14:creationId xmlns="" xmlns:p14="http://schemas.microsoft.com/office/powerpoint/2010/main" val="37425116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495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24"/>
          <p:cNvSpPr>
            <a:spLocks noGrp="1" noChangeArrowheads="1"/>
          </p:cNvSpPr>
          <p:nvPr>
            <p:ph type="dt" sz="half" idx="10"/>
          </p:nvPr>
        </p:nvSpPr>
        <p:spPr/>
        <p:txBody>
          <a:bodyPr/>
          <a:lstStyle>
            <a:lvl1pPr>
              <a:defRPr/>
            </a:lvl1pPr>
          </a:lstStyle>
          <a:p>
            <a:pPr>
              <a:defRPr/>
            </a:pPr>
            <a:endParaRPr lang="el-GR"/>
          </a:p>
        </p:txBody>
      </p:sp>
      <p:sp>
        <p:nvSpPr>
          <p:cNvPr id="6" name="Rectangle 25"/>
          <p:cNvSpPr>
            <a:spLocks noGrp="1" noChangeArrowheads="1"/>
          </p:cNvSpPr>
          <p:nvPr>
            <p:ph type="ftr" sz="quarter" idx="11"/>
          </p:nvPr>
        </p:nvSpPr>
        <p:spPr/>
        <p:txBody>
          <a:bodyPr/>
          <a:lstStyle>
            <a:lvl1pPr>
              <a:defRPr/>
            </a:lvl1pPr>
          </a:lstStyle>
          <a:p>
            <a:pPr>
              <a:defRPr/>
            </a:pPr>
            <a:endParaRPr lang="el-GR"/>
          </a:p>
        </p:txBody>
      </p:sp>
      <p:sp>
        <p:nvSpPr>
          <p:cNvPr id="7" name="Rectangle 26"/>
          <p:cNvSpPr>
            <a:spLocks noGrp="1" noChangeArrowheads="1"/>
          </p:cNvSpPr>
          <p:nvPr>
            <p:ph type="sldNum" sz="quarter" idx="12"/>
          </p:nvPr>
        </p:nvSpPr>
        <p:spPr/>
        <p:txBody>
          <a:bodyPr/>
          <a:lstStyle>
            <a:lvl1pPr>
              <a:defRPr/>
            </a:lvl1pPr>
          </a:lstStyle>
          <a:p>
            <a:pPr>
              <a:defRPr/>
            </a:pPr>
            <a:fld id="{EF244DD0-3418-41B9-9FB1-165793DD03D5}" type="slidenum">
              <a:rPr lang="el-GR"/>
              <a:pPr>
                <a:defRPr/>
              </a:pPr>
              <a:t>‹#›</a:t>
            </a:fld>
            <a:endParaRPr lang="el-GR"/>
          </a:p>
        </p:txBody>
      </p:sp>
    </p:spTree>
    <p:extLst>
      <p:ext uri="{BB962C8B-B14F-4D97-AF65-F5344CB8AC3E}">
        <p14:creationId xmlns="" xmlns:p14="http://schemas.microsoft.com/office/powerpoint/2010/main" val="40010888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28600"/>
            <a:ext cx="8229600" cy="5867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24"/>
          <p:cNvSpPr>
            <a:spLocks noGrp="1" noChangeArrowheads="1"/>
          </p:cNvSpPr>
          <p:nvPr>
            <p:ph type="dt" sz="half" idx="10"/>
          </p:nvPr>
        </p:nvSpPr>
        <p:spPr/>
        <p:txBody>
          <a:bodyPr/>
          <a:lstStyle>
            <a:lvl1pPr>
              <a:defRPr/>
            </a:lvl1pPr>
          </a:lstStyle>
          <a:p>
            <a:pPr>
              <a:defRPr/>
            </a:pPr>
            <a:endParaRPr lang="el-GR"/>
          </a:p>
        </p:txBody>
      </p:sp>
      <p:sp>
        <p:nvSpPr>
          <p:cNvPr id="4" name="Rectangle 25"/>
          <p:cNvSpPr>
            <a:spLocks noGrp="1" noChangeArrowheads="1"/>
          </p:cNvSpPr>
          <p:nvPr>
            <p:ph type="ftr" sz="quarter" idx="11"/>
          </p:nvPr>
        </p:nvSpPr>
        <p:spPr/>
        <p:txBody>
          <a:bodyPr/>
          <a:lstStyle>
            <a:lvl1pPr>
              <a:defRPr/>
            </a:lvl1pPr>
          </a:lstStyle>
          <a:p>
            <a:pPr>
              <a:defRPr/>
            </a:pPr>
            <a:endParaRPr lang="el-GR"/>
          </a:p>
        </p:txBody>
      </p:sp>
      <p:sp>
        <p:nvSpPr>
          <p:cNvPr id="5" name="Rectangle 26"/>
          <p:cNvSpPr>
            <a:spLocks noGrp="1" noChangeArrowheads="1"/>
          </p:cNvSpPr>
          <p:nvPr>
            <p:ph type="sldNum" sz="quarter" idx="12"/>
          </p:nvPr>
        </p:nvSpPr>
        <p:spPr/>
        <p:txBody>
          <a:bodyPr/>
          <a:lstStyle>
            <a:lvl1pPr>
              <a:defRPr/>
            </a:lvl1pPr>
          </a:lstStyle>
          <a:p>
            <a:pPr>
              <a:defRPr/>
            </a:pPr>
            <a:fld id="{6A9F088F-D848-427A-8BB2-2AC10BA939D1}" type="slidenum">
              <a:rPr lang="el-GR"/>
              <a:pPr>
                <a:defRPr/>
              </a:pPr>
              <a:t>‹#›</a:t>
            </a:fld>
            <a:endParaRPr lang="el-GR"/>
          </a:p>
        </p:txBody>
      </p:sp>
    </p:spTree>
    <p:extLst>
      <p:ext uri="{BB962C8B-B14F-4D97-AF65-F5344CB8AC3E}">
        <p14:creationId xmlns="" xmlns:p14="http://schemas.microsoft.com/office/powerpoint/2010/main" val="31610184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 xmlns:a14="http://schemas.microsoft.com/office/drawing/2010/main">
                  <a14:imgLayer r:embed="rId3">
                    <a14:imgEffect>
                      <a14:saturation sat="66000"/>
                    </a14:imgEffect>
                    <a14:imgEffect>
                      <a14:brightnessContrast bright="-40000"/>
                    </a14:imgEffect>
                  </a14:imgLayer>
                </a14:imgProps>
              </a:ex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chemeClr val="bg1"/>
          </a:solidFill>
          <a:ln>
            <a:solidFill>
              <a:schemeClr val="accent1">
                <a:lumMod val="50000"/>
              </a:schemeClr>
            </a:solid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a:ln>
            <a:solidFill>
              <a:schemeClr val="accent1">
                <a:lumMod val="50000"/>
              </a:schemeClr>
            </a:solid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7080441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26"/>
          <p:cNvSpPr>
            <a:spLocks noGrp="1" noChangeArrowheads="1"/>
          </p:cNvSpPr>
          <p:nvPr>
            <p:ph type="dt" sz="half" idx="10"/>
          </p:nvPr>
        </p:nvSpPr>
        <p:spPr>
          <a:ln/>
        </p:spPr>
        <p:txBody>
          <a:bodyPr/>
          <a:lstStyle>
            <a:lvl1pPr>
              <a:defRPr/>
            </a:lvl1pPr>
          </a:lstStyle>
          <a:p>
            <a:pPr>
              <a:defRPr/>
            </a:pPr>
            <a:endParaRPr lang="el-GR"/>
          </a:p>
        </p:txBody>
      </p:sp>
      <p:sp>
        <p:nvSpPr>
          <p:cNvPr id="6" name="Rectangle 127"/>
          <p:cNvSpPr>
            <a:spLocks noGrp="1" noChangeArrowheads="1"/>
          </p:cNvSpPr>
          <p:nvPr>
            <p:ph type="ftr" sz="quarter" idx="11"/>
          </p:nvPr>
        </p:nvSpPr>
        <p:spPr>
          <a:ln/>
        </p:spPr>
        <p:txBody>
          <a:bodyPr/>
          <a:lstStyle>
            <a:lvl1pPr>
              <a:defRPr/>
            </a:lvl1pPr>
          </a:lstStyle>
          <a:p>
            <a:pPr>
              <a:defRPr/>
            </a:pPr>
            <a:endParaRPr lang="el-GR"/>
          </a:p>
        </p:txBody>
      </p:sp>
      <p:sp>
        <p:nvSpPr>
          <p:cNvPr id="7" name="Rectangle 128"/>
          <p:cNvSpPr>
            <a:spLocks noGrp="1" noChangeArrowheads="1"/>
          </p:cNvSpPr>
          <p:nvPr>
            <p:ph type="sldNum" sz="quarter" idx="12"/>
          </p:nvPr>
        </p:nvSpPr>
        <p:spPr>
          <a:ln/>
        </p:spPr>
        <p:txBody>
          <a:bodyPr/>
          <a:lstStyle>
            <a:lvl1pPr>
              <a:defRPr/>
            </a:lvl1pPr>
          </a:lstStyle>
          <a:p>
            <a:pPr>
              <a:defRPr/>
            </a:pPr>
            <a:fld id="{ECD5D60C-D33B-4A07-8B13-F42B422EC59D}" type="slidenum">
              <a:rPr lang="el-GR"/>
              <a:pPr>
                <a:defRPr/>
              </a:pPr>
              <a:t>‹#›</a:t>
            </a:fld>
            <a:endParaRPr lang="el-GR"/>
          </a:p>
        </p:txBody>
      </p:sp>
    </p:spTree>
    <p:extLst>
      <p:ext uri="{BB962C8B-B14F-4D97-AF65-F5344CB8AC3E}">
        <p14:creationId xmlns="" xmlns:p14="http://schemas.microsoft.com/office/powerpoint/2010/main" val="216379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duotone>
              <a:schemeClr val="accent1">
                <a:shade val="45000"/>
                <a:satMod val="135000"/>
              </a:schemeClr>
              <a:prstClr val="white"/>
            </a:duotone>
            <a:extLst>
              <a:ext uri="{BEBA8EAE-BF5A-486C-A8C5-ECC9F3942E4B}">
                <a14:imgProps xmlns="" xmlns:a14="http://schemas.microsoft.com/office/drawing/2010/main">
                  <a14:imgLayer r:embed="rId3">
                    <a14:imgEffect>
                      <a14:saturation sat="66000"/>
                    </a14:imgEffect>
                    <a14:imgEffect>
                      <a14:brightnessContrast bright="-40000"/>
                    </a14:imgEffect>
                  </a14:imgLayer>
                </a14:imgProps>
              </a:ex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0464160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340768"/>
            <a:ext cx="8229600" cy="4896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5981750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6453610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384025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473453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61368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271341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702" r:id="rId2"/>
    <p:sldLayoutId id="2147483686" r:id="rId3"/>
    <p:sldLayoutId id="2147483701" r:id="rId4"/>
    <p:sldLayoutId id="2147483687" r:id="rId5"/>
    <p:sldLayoutId id="2147483688" r:id="rId6"/>
    <p:sldLayoutId id="2147483689" r:id="rId7"/>
    <p:sldLayoutId id="2147483690"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3" r:id="rId18"/>
    <p:sldLayoutId id="2147483704" r:id="rId19"/>
    <p:sldLayoutId id="2147483705" r:id="rId2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portale.siva.it/en-GB/databases/products/detail/id-16679" TargetMode="Externa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hyperlink" Target="http://www.berktree.com/rolyan-s-c-o-i-shoulder-brace-model-a9801.html" TargetMode="External"/><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www.pinterest.com/alimedinc/splints-and-braces/" TargetMode="External"/><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hyperlink" Target="https://www.benik.com/adults/wrist/w-305" TargetMode="External"/><Relationship Id="rId5" Type="http://schemas.openxmlformats.org/officeDocument/2006/relationships/image" Target="../media/image19.jpeg"/><Relationship Id="rId4" Type="http://schemas.openxmlformats.org/officeDocument/2006/relationships/hyperlink" Target="http://faoj.org/2012/12/01/dynamic-splinting-for-contracture-reduction-a-review/"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dynasplint.com/product/wrist-extension-splint/" TargetMode="External"/><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DUoRGuRO4Ws" TargetMode="External"/><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arjohuntleigh.com/products/vascular-therapy/lymphoedema-therapy-pumps/flowtron-hydroven-12/" TargetMode="External"/><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joelvanderlugt.wordpress.com/2012/11/13/high-ankle-sprains/" TargetMode="External"/><Relationship Id="rId2" Type="http://schemas.openxmlformats.org/officeDocument/2006/relationships/image" Target="../media/image32.jpeg"/><Relationship Id="rId1" Type="http://schemas.openxmlformats.org/officeDocument/2006/relationships/slideLayout" Target="../slideLayouts/slideLayout3.xml"/><Relationship Id="rId5" Type="http://schemas.openxmlformats.org/officeDocument/2006/relationships/hyperlink" Target="http://www.evergreenrehab.com/services/clinical-services/physical-therapy" TargetMode="External"/><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assistireland.ie/eng/Products_Directory/Healthcare_Products/Physio_Equipment/Rehabilitation_Steps_Parallel_Bars/Adjustable_Rehabilitation_Steps.html" TargetMode="External"/><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Φυσικοθεραπεία σε ειδικές πληθυσμιακές μονάδες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2924944"/>
            <a:ext cx="6400800" cy="1924199"/>
          </a:xfrm>
        </p:spPr>
        <p:txBody>
          <a:bodyPr>
            <a:normAutofit fontScale="92500" lnSpcReduction="10000"/>
          </a:bodyPr>
          <a:lstStyle/>
          <a:p>
            <a:pPr>
              <a:spcBef>
                <a:spcPts val="0"/>
              </a:spcBef>
              <a:spcAft>
                <a:spcPts val="1200"/>
              </a:spcAft>
            </a:pPr>
            <a:r>
              <a:rPr lang="el-GR" sz="2800" b="1" dirty="0" smtClean="0"/>
              <a:t>Ενότητα</a:t>
            </a:r>
            <a:r>
              <a:rPr lang="en-US" sz="2800" b="1" dirty="0" smtClean="0"/>
              <a:t> 1</a:t>
            </a:r>
            <a:r>
              <a:rPr lang="el-GR" sz="2800" b="1" dirty="0" smtClean="0"/>
              <a:t>2</a:t>
            </a:r>
            <a:r>
              <a:rPr lang="el-GR" sz="2800" dirty="0" smtClean="0"/>
              <a:t>:</a:t>
            </a:r>
            <a:r>
              <a:rPr lang="en-US" sz="2800" dirty="0" smtClean="0"/>
              <a:t> </a:t>
            </a:r>
            <a:r>
              <a:rPr lang="el-GR" sz="2800" dirty="0" smtClean="0"/>
              <a:t>Ο ρόλος της Φυσικοθεραπείας στην πρόληψη των δυσλειτουργιών λόγω εγκαύματος</a:t>
            </a:r>
            <a:endParaRPr lang="en-US" sz="2800" dirty="0" smtClean="0"/>
          </a:p>
          <a:p>
            <a:pPr>
              <a:spcBef>
                <a:spcPts val="0"/>
              </a:spcBef>
            </a:pPr>
            <a:r>
              <a:rPr lang="el-GR" sz="2400" dirty="0" smtClean="0"/>
              <a:t>Γεωργία Πέττα</a:t>
            </a:r>
            <a:endParaRPr lang="el-GR" sz="2400" dirty="0"/>
          </a:p>
          <a:p>
            <a:pPr>
              <a:spcBef>
                <a:spcPts val="0"/>
              </a:spcBef>
            </a:pPr>
            <a:r>
              <a:rPr lang="el-GR" sz="2400" dirty="0"/>
              <a:t>Τμήμα </a:t>
            </a:r>
            <a:r>
              <a:rPr lang="el-GR" sz="2400" dirty="0" smtClean="0"/>
              <a:t>Φυσικοθεραπείας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3585831" y="4818308"/>
            <a:ext cx="2637645" cy="369332"/>
          </a:xfrm>
          <a:prstGeom prst="rect">
            <a:avLst/>
          </a:prstGeom>
        </p:spPr>
        <p:txBody>
          <a:bodyPr wrap="none">
            <a:spAutoFit/>
          </a:bodyPr>
          <a:lstStyle/>
          <a:p>
            <a:pPr eaLnBrk="1" fontAlgn="auto" hangingPunct="1">
              <a:spcAft>
                <a:spcPts val="0"/>
              </a:spcAft>
              <a:defRPr/>
            </a:pPr>
            <a:r>
              <a:rPr lang="el-GR" dirty="0" smtClean="0">
                <a:latin typeface="+mn-lt"/>
              </a:rPr>
              <a:t>Βασίλειος</a:t>
            </a:r>
            <a:r>
              <a:rPr lang="en-US" dirty="0" smtClean="0">
                <a:latin typeface="+mn-lt"/>
              </a:rPr>
              <a:t> </a:t>
            </a:r>
            <a:r>
              <a:rPr lang="el-GR" dirty="0" smtClean="0">
                <a:latin typeface="+mn-lt"/>
              </a:rPr>
              <a:t>Σ. </a:t>
            </a:r>
            <a:r>
              <a:rPr lang="el-GR" dirty="0" err="1" smtClean="0">
                <a:latin typeface="+mn-lt"/>
              </a:rPr>
              <a:t>Μαυραγ</a:t>
            </a:r>
            <a:r>
              <a:rPr lang="el-GR" dirty="0" err="1">
                <a:latin typeface="+mn-lt"/>
              </a:rPr>
              <a:t>ά</a:t>
            </a:r>
            <a:r>
              <a:rPr lang="el-GR" dirty="0" err="1" smtClean="0">
                <a:latin typeface="+mn-lt"/>
              </a:rPr>
              <a:t>νης</a:t>
            </a:r>
            <a:endParaRPr lang="el-GR" dirty="0">
              <a:latin typeface="+mn-lt"/>
            </a:endParaRPr>
          </a:p>
        </p:txBody>
      </p:sp>
    </p:spTree>
    <p:extLst>
      <p:ext uri="{BB962C8B-B14F-4D97-AF65-F5344CB8AC3E}">
        <p14:creationId xmlns=""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Autofit/>
          </a:bodyPr>
          <a:lstStyle/>
          <a:p>
            <a:pPr eaLnBrk="1" hangingPunct="1">
              <a:defRPr/>
            </a:pPr>
            <a:r>
              <a:rPr lang="el-GR" sz="3600" dirty="0" smtClean="0"/>
              <a:t>Ο Φυσικοθεραπευτής στην οξεία φάση </a:t>
            </a:r>
          </a:p>
        </p:txBody>
      </p:sp>
      <p:sp>
        <p:nvSpPr>
          <p:cNvPr id="99331" name="Rectangle 3"/>
          <p:cNvSpPr>
            <a:spLocks noGrp="1" noChangeArrowheads="1"/>
          </p:cNvSpPr>
          <p:nvPr>
            <p:ph idx="1"/>
          </p:nvPr>
        </p:nvSpPr>
        <p:spPr>
          <a:xfrm>
            <a:off x="457200" y="1484784"/>
            <a:ext cx="8507288" cy="1872208"/>
          </a:xfrm>
        </p:spPr>
        <p:txBody>
          <a:bodyPr>
            <a:normAutofit/>
          </a:bodyPr>
          <a:lstStyle/>
          <a:p>
            <a:pPr marL="609600" indent="-609600" eaLnBrk="1" hangingPunct="1">
              <a:buFont typeface="Wingdings" pitchFamily="2" charset="2"/>
              <a:buNone/>
              <a:defRPr/>
            </a:pPr>
            <a:r>
              <a:rPr lang="el-GR" sz="2400" b="1" dirty="0" smtClean="0">
                <a:solidFill>
                  <a:srgbClr val="820000"/>
                </a:solidFill>
              </a:rPr>
              <a:t>1.      Κατάλληλες θέσεις.</a:t>
            </a:r>
            <a:endParaRPr lang="en-US" sz="2400" b="1" dirty="0" smtClean="0">
              <a:solidFill>
                <a:srgbClr val="820000"/>
              </a:solidFill>
            </a:endParaRPr>
          </a:p>
          <a:p>
            <a:pPr marL="609600" indent="-609600" eaLnBrk="1" hangingPunct="1">
              <a:buFont typeface="Wingdings" pitchFamily="2" charset="2"/>
              <a:buNone/>
              <a:defRPr/>
            </a:pPr>
            <a:r>
              <a:rPr lang="el-GR" sz="2400" b="1" dirty="0" smtClean="0">
                <a:solidFill>
                  <a:srgbClr val="004B82"/>
                </a:solidFill>
              </a:rPr>
              <a:t>Συχνή αλλαγή θέσεων  </a:t>
            </a:r>
            <a:r>
              <a:rPr lang="el-GR" sz="2400" dirty="0" smtClean="0">
                <a:sym typeface="Wingdings" pitchFamily="2" charset="2"/>
              </a:rPr>
              <a:t> βελτίωση αναπνευστικού συστήματος </a:t>
            </a:r>
          </a:p>
          <a:p>
            <a:pPr marL="609600" indent="-609600" eaLnBrk="1" hangingPunct="1">
              <a:buFont typeface="Wingdings" pitchFamily="2" charset="2"/>
              <a:buNone/>
              <a:defRPr/>
            </a:pPr>
            <a:r>
              <a:rPr lang="el-GR" sz="2400" dirty="0" smtClean="0"/>
              <a:t>(κάθε 2 – 4 ώρες)            </a:t>
            </a:r>
            <a:r>
              <a:rPr lang="el-GR" sz="2400" dirty="0" smtClean="0">
                <a:sym typeface="Wingdings" pitchFamily="2" charset="2"/>
              </a:rPr>
              <a:t> απομάκρυνση των εκκρίσεων</a:t>
            </a:r>
          </a:p>
          <a:p>
            <a:pPr marL="609600" indent="-609600" eaLnBrk="1" hangingPunct="1">
              <a:buFont typeface="Wingdings" pitchFamily="2" charset="2"/>
              <a:buNone/>
              <a:defRPr/>
            </a:pPr>
            <a:r>
              <a:rPr lang="el-GR" sz="2400" dirty="0" smtClean="0">
                <a:sym typeface="Wingdings" pitchFamily="2" charset="2"/>
              </a:rPr>
              <a:t>                                             αποσυμφόρηση του οιδήματος </a:t>
            </a:r>
          </a:p>
        </p:txBody>
      </p:sp>
      <p:pic>
        <p:nvPicPr>
          <p:cNvPr id="99332"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7584" y="3429000"/>
            <a:ext cx="3671888" cy="2690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933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78304" y="3645024"/>
            <a:ext cx="3416300" cy="283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58435945"/>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99333"/>
                                        </p:tgtEl>
                                        <p:attrNameLst>
                                          <p:attrName>style.color</p:attrName>
                                        </p:attrNameLst>
                                      </p:cBhvr>
                                      <p:to>
                                        <a:schemeClr val="accent2"/>
                                      </p:to>
                                    </p:animClr>
                                    <p:animClr clrSpc="rgb" dir="cw">
                                      <p:cBhvr>
                                        <p:cTn id="7" dur="1500" accel="50000" autoRev="1" fill="hold" tmFilter="0, 0; .33333, 1; 1, 1">
                                          <p:stCondLst>
                                            <p:cond delay="0"/>
                                          </p:stCondLst>
                                        </p:cTn>
                                        <p:tgtEl>
                                          <p:spTgt spid="99333"/>
                                        </p:tgtEl>
                                        <p:attrNameLst>
                                          <p:attrName>fillcolor</p:attrName>
                                        </p:attrNameLst>
                                      </p:cBhvr>
                                      <p:to>
                                        <a:schemeClr val="accent2"/>
                                      </p:to>
                                    </p:animClr>
                                    <p:set>
                                      <p:cBhvr>
                                        <p:cTn id="8" dur="3000" fill="hold"/>
                                        <p:tgtEl>
                                          <p:spTgt spid="99333"/>
                                        </p:tgtEl>
                                        <p:attrNameLst>
                                          <p:attrName>fill.type</p:attrName>
                                        </p:attrNameLst>
                                      </p:cBhvr>
                                      <p:to>
                                        <p:strVal val="solid"/>
                                      </p:to>
                                    </p:set>
                                    <p:set>
                                      <p:cBhvr>
                                        <p:cTn id="9" dur="3000" fill="hold"/>
                                        <p:tgtEl>
                                          <p:spTgt spid="99333"/>
                                        </p:tgtEl>
                                        <p:attrNameLst>
                                          <p:attrName>fill.on</p:attrName>
                                        </p:attrNameLst>
                                      </p:cBhvr>
                                      <p:to>
                                        <p:strVal val="true"/>
                                      </p:to>
                                    </p:set>
                                    <p:animScale>
                                      <p:cBhvr>
                                        <p:cTn id="10" dur="1500" accel="50000" autoRev="1" fill="hold" tmFilter="0, 0; .33333, 1; 1, 1">
                                          <p:stCondLst>
                                            <p:cond delay="0"/>
                                          </p:stCondLst>
                                        </p:cTn>
                                        <p:tgtEl>
                                          <p:spTgt spid="99333"/>
                                        </p:tgtEl>
                                      </p:cBhvr>
                                      <p:from x="100000" y="100000"/>
                                      <p:to x="100000" y="14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33" presetClass="emph" presetSubtype="0" fill="remove" nodeType="clickEffect">
                                  <p:stCondLst>
                                    <p:cond delay="0"/>
                                  </p:stCondLst>
                                  <p:childTnLst>
                                    <p:animClr clrSpc="rgb" dir="cw">
                                      <p:cBhvr override="childStyle">
                                        <p:cTn id="14" dur="1500" accel="50000" autoRev="1" fill="hold" tmFilter="0, 0; .33333, 1; 1, 1">
                                          <p:stCondLst>
                                            <p:cond delay="0"/>
                                          </p:stCondLst>
                                        </p:cTn>
                                        <p:tgtEl>
                                          <p:spTgt spid="99332"/>
                                        </p:tgtEl>
                                        <p:attrNameLst>
                                          <p:attrName>style.color</p:attrName>
                                        </p:attrNameLst>
                                      </p:cBhvr>
                                      <p:to>
                                        <a:schemeClr val="accent2"/>
                                      </p:to>
                                    </p:animClr>
                                    <p:animClr clrSpc="rgb" dir="cw">
                                      <p:cBhvr>
                                        <p:cTn id="15" dur="1500" accel="50000" autoRev="1" fill="hold" tmFilter="0, 0; .33333, 1; 1, 1">
                                          <p:stCondLst>
                                            <p:cond delay="0"/>
                                          </p:stCondLst>
                                        </p:cTn>
                                        <p:tgtEl>
                                          <p:spTgt spid="99332"/>
                                        </p:tgtEl>
                                        <p:attrNameLst>
                                          <p:attrName>fillcolor</p:attrName>
                                        </p:attrNameLst>
                                      </p:cBhvr>
                                      <p:to>
                                        <a:schemeClr val="accent2"/>
                                      </p:to>
                                    </p:animClr>
                                    <p:set>
                                      <p:cBhvr>
                                        <p:cTn id="16" dur="3000" fill="hold"/>
                                        <p:tgtEl>
                                          <p:spTgt spid="99332"/>
                                        </p:tgtEl>
                                        <p:attrNameLst>
                                          <p:attrName>fill.type</p:attrName>
                                        </p:attrNameLst>
                                      </p:cBhvr>
                                      <p:to>
                                        <p:strVal val="solid"/>
                                      </p:to>
                                    </p:set>
                                    <p:set>
                                      <p:cBhvr>
                                        <p:cTn id="17" dur="3000" fill="hold"/>
                                        <p:tgtEl>
                                          <p:spTgt spid="99332"/>
                                        </p:tgtEl>
                                        <p:attrNameLst>
                                          <p:attrName>fill.on</p:attrName>
                                        </p:attrNameLst>
                                      </p:cBhvr>
                                      <p:to>
                                        <p:strVal val="true"/>
                                      </p:to>
                                    </p:set>
                                    <p:animScale>
                                      <p:cBhvr>
                                        <p:cTn id="18" dur="1500" accel="50000" autoRev="1" fill="hold" tmFilter="0, 0; .33333, 1; 1, 1">
                                          <p:stCondLst>
                                            <p:cond delay="0"/>
                                          </p:stCondLst>
                                        </p:cTn>
                                        <p:tgtEl>
                                          <p:spTgt spid="99332"/>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pPr eaLnBrk="1" hangingPunct="1">
              <a:defRPr/>
            </a:pPr>
            <a:r>
              <a:rPr lang="el-GR" sz="3600" dirty="0" smtClean="0"/>
              <a:t>Οξεία - </a:t>
            </a:r>
            <a:r>
              <a:rPr lang="el-GR" sz="3600" dirty="0" err="1" smtClean="0"/>
              <a:t>υπόξεια</a:t>
            </a:r>
            <a:r>
              <a:rPr lang="el-GR" sz="3600" dirty="0" smtClean="0"/>
              <a:t> φάση</a:t>
            </a:r>
          </a:p>
        </p:txBody>
      </p:sp>
      <p:sp>
        <p:nvSpPr>
          <p:cNvPr id="100355" name="Rectangle 3"/>
          <p:cNvSpPr>
            <a:spLocks noGrp="1" noChangeArrowheads="1"/>
          </p:cNvSpPr>
          <p:nvPr>
            <p:ph type="body" sz="half" idx="4294967295"/>
          </p:nvPr>
        </p:nvSpPr>
        <p:spPr>
          <a:xfrm>
            <a:off x="4932040" y="1556792"/>
            <a:ext cx="3884612" cy="5112568"/>
          </a:xfrm>
        </p:spPr>
        <p:txBody>
          <a:bodyPr/>
          <a:lstStyle/>
          <a:p>
            <a:pPr eaLnBrk="1" hangingPunct="1">
              <a:defRPr/>
            </a:pPr>
            <a:r>
              <a:rPr lang="el-GR" sz="2400" dirty="0" smtClean="0"/>
              <a:t>Το Περιστρεφόμενο κυκλικό κρεβάτι είναι εξαιρετικά χρήσιμο στην αλλαγή θέσεων για την πρόληψη κατακλίσεων.</a:t>
            </a:r>
          </a:p>
          <a:p>
            <a:pPr eaLnBrk="1" hangingPunct="1">
              <a:defRPr/>
            </a:pPr>
            <a:r>
              <a:rPr lang="el-GR" sz="2400" dirty="0" smtClean="0"/>
              <a:t>Βέβαια το πιο διαδεδομένο στα νοσοκομεία είναι το </a:t>
            </a:r>
            <a:r>
              <a:rPr lang="el-GR" sz="2400" dirty="0" err="1" smtClean="0"/>
              <a:t>Κλίνιτρον</a:t>
            </a:r>
            <a:r>
              <a:rPr lang="el-GR" sz="2400" dirty="0" smtClean="0"/>
              <a:t> (</a:t>
            </a:r>
            <a:r>
              <a:rPr lang="en-US" sz="2400" dirty="0" smtClean="0"/>
              <a:t>+</a:t>
            </a:r>
            <a:r>
              <a:rPr lang="el-GR" sz="2400" dirty="0" smtClean="0"/>
              <a:t>στρώμα αέρος για θερμορύθμιση).</a:t>
            </a:r>
          </a:p>
        </p:txBody>
      </p:sp>
      <p:pic>
        <p:nvPicPr>
          <p:cNvPr id="47106" name="Picture 2" descr="http://portale.siva.it/files/images/product/full/16679_b.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6349" r="12361"/>
          <a:stretch/>
        </p:blipFill>
        <p:spPr bwMode="auto">
          <a:xfrm>
            <a:off x="467544" y="1539600"/>
            <a:ext cx="4389120" cy="410445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1726000" y="5653278"/>
            <a:ext cx="1872208" cy="276999"/>
          </a:xfrm>
          <a:prstGeom prst="rect">
            <a:avLst/>
          </a:prstGeom>
        </p:spPr>
        <p:txBody>
          <a:bodyPr wrap="square">
            <a:spAutoFit/>
          </a:bodyPr>
          <a:lstStyle/>
          <a:p>
            <a:pPr algn="ctr"/>
            <a:r>
              <a:rPr lang="en-US" sz="1200" dirty="0" smtClean="0">
                <a:latin typeface="+mn-lt"/>
                <a:hlinkClick r:id="rId3"/>
              </a:rPr>
              <a:t>portale.siva.it</a:t>
            </a:r>
            <a:endParaRPr lang="el-GR" sz="1200" dirty="0">
              <a:latin typeface="+mn-lt"/>
            </a:endParaRPr>
          </a:p>
        </p:txBody>
      </p:sp>
    </p:spTree>
    <p:extLst>
      <p:ext uri="{BB962C8B-B14F-4D97-AF65-F5344CB8AC3E}">
        <p14:creationId xmlns="" xmlns:p14="http://schemas.microsoft.com/office/powerpoint/2010/main" val="3128902979"/>
      </p:ext>
    </p:extLst>
  </p:cSld>
  <p:clrMapOvr>
    <a:masterClrMapping/>
  </p:clrMapOvr>
  <p:transition spd="med">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defRPr/>
            </a:pPr>
            <a:r>
              <a:rPr lang="el-GR" sz="3200" dirty="0"/>
              <a:t>Ο Φυσικοθεραπευτής στην οξεία φάση</a:t>
            </a:r>
            <a:endParaRPr lang="el-GR" sz="2400" dirty="0" smtClean="0">
              <a:solidFill>
                <a:srgbClr val="CC3300"/>
              </a:solidFill>
            </a:endParaRPr>
          </a:p>
        </p:txBody>
      </p:sp>
      <p:sp>
        <p:nvSpPr>
          <p:cNvPr id="101380" name="Rectangle 4"/>
          <p:cNvSpPr>
            <a:spLocks noGrp="1" noChangeArrowheads="1"/>
          </p:cNvSpPr>
          <p:nvPr>
            <p:ph type="body" sz="half" idx="4294967295"/>
          </p:nvPr>
        </p:nvSpPr>
        <p:spPr>
          <a:xfrm>
            <a:off x="5085142" y="1372416"/>
            <a:ext cx="3402012" cy="790575"/>
          </a:xfrm>
        </p:spPr>
        <p:txBody>
          <a:bodyPr/>
          <a:lstStyle/>
          <a:p>
            <a:pPr marL="0" indent="0" algn="ctr" eaLnBrk="1" hangingPunct="1">
              <a:lnSpc>
                <a:spcPct val="90000"/>
              </a:lnSpc>
              <a:buNone/>
              <a:defRPr/>
            </a:pPr>
            <a:r>
              <a:rPr lang="el-GR" sz="2000" b="1" dirty="0" smtClean="0">
                <a:solidFill>
                  <a:srgbClr val="820000"/>
                </a:solidFill>
              </a:rPr>
              <a:t>Θέση για διάταση του μείζων  θωρακικού</a:t>
            </a:r>
          </a:p>
        </p:txBody>
      </p:sp>
      <p:pic>
        <p:nvPicPr>
          <p:cNvPr id="101381"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60029" y="2048654"/>
            <a:ext cx="3228975" cy="1944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6"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23968" y="2048654"/>
            <a:ext cx="3415061" cy="1944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7"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85142" y="4928974"/>
            <a:ext cx="3200400" cy="1708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8" name="Picture 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60028" y="4928975"/>
            <a:ext cx="3228975" cy="1669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p:nvPr/>
        </p:nvSpPr>
        <p:spPr>
          <a:xfrm>
            <a:off x="458292" y="4221088"/>
            <a:ext cx="4032448" cy="707886"/>
          </a:xfrm>
          <a:prstGeom prst="rect">
            <a:avLst/>
          </a:prstGeom>
        </p:spPr>
        <p:txBody>
          <a:bodyPr wrap="square">
            <a:spAutoFit/>
          </a:bodyPr>
          <a:lstStyle/>
          <a:p>
            <a:pPr algn="ctr" eaLnBrk="1" hangingPunct="1">
              <a:defRPr/>
            </a:pPr>
            <a:r>
              <a:rPr lang="el-GR" sz="2000" b="1" dirty="0">
                <a:solidFill>
                  <a:srgbClr val="820000"/>
                </a:solidFill>
                <a:latin typeface="+mn-lt"/>
              </a:rPr>
              <a:t>Θέση για </a:t>
            </a:r>
            <a:r>
              <a:rPr lang="el-GR" sz="2000" b="1" dirty="0" smtClean="0">
                <a:solidFill>
                  <a:srgbClr val="820000"/>
                </a:solidFill>
                <a:latin typeface="+mn-lt"/>
              </a:rPr>
              <a:t>τη διάταση </a:t>
            </a:r>
            <a:r>
              <a:rPr lang="el-GR" sz="2000" b="1" dirty="0">
                <a:solidFill>
                  <a:srgbClr val="820000"/>
                </a:solidFill>
                <a:latin typeface="+mn-lt"/>
              </a:rPr>
              <a:t>των </a:t>
            </a:r>
            <a:r>
              <a:rPr lang="el-GR" sz="2000" b="1" dirty="0" err="1">
                <a:solidFill>
                  <a:srgbClr val="820000"/>
                </a:solidFill>
                <a:latin typeface="+mn-lt"/>
              </a:rPr>
              <a:t>καμπτήρων</a:t>
            </a:r>
            <a:r>
              <a:rPr lang="el-GR" sz="2000" b="1" dirty="0">
                <a:solidFill>
                  <a:srgbClr val="820000"/>
                </a:solidFill>
                <a:latin typeface="+mn-lt"/>
              </a:rPr>
              <a:t> μυών </a:t>
            </a:r>
            <a:r>
              <a:rPr lang="el-GR" sz="2000" b="1" dirty="0" smtClean="0">
                <a:solidFill>
                  <a:srgbClr val="820000"/>
                </a:solidFill>
                <a:latin typeface="+mn-lt"/>
              </a:rPr>
              <a:t>των δαχτύλων  </a:t>
            </a:r>
            <a:endParaRPr lang="el-GR" sz="2000" b="1" dirty="0">
              <a:solidFill>
                <a:srgbClr val="820000"/>
              </a:solidFill>
              <a:latin typeface="+mn-lt"/>
            </a:endParaRPr>
          </a:p>
        </p:txBody>
      </p:sp>
      <p:sp>
        <p:nvSpPr>
          <p:cNvPr id="5" name="Rectangle 4"/>
          <p:cNvSpPr/>
          <p:nvPr/>
        </p:nvSpPr>
        <p:spPr>
          <a:xfrm>
            <a:off x="674317" y="1340768"/>
            <a:ext cx="3600400" cy="707886"/>
          </a:xfrm>
          <a:prstGeom prst="rect">
            <a:avLst/>
          </a:prstGeom>
        </p:spPr>
        <p:txBody>
          <a:bodyPr wrap="square">
            <a:spAutoFit/>
          </a:bodyPr>
          <a:lstStyle/>
          <a:p>
            <a:pPr algn="ctr" eaLnBrk="1" hangingPunct="1">
              <a:defRPr/>
            </a:pPr>
            <a:r>
              <a:rPr lang="el-GR" sz="2000" b="1" dirty="0">
                <a:solidFill>
                  <a:srgbClr val="820000"/>
                </a:solidFill>
                <a:latin typeface="+mn-lt"/>
              </a:rPr>
              <a:t>Θέση για τη διατήρηση του</a:t>
            </a:r>
          </a:p>
          <a:p>
            <a:pPr algn="ctr" eaLnBrk="1" hangingPunct="1">
              <a:buFont typeface="Wingdings" pitchFamily="2" charset="2"/>
              <a:buNone/>
              <a:defRPr/>
            </a:pPr>
            <a:r>
              <a:rPr lang="el-GR" sz="2000" b="1" dirty="0">
                <a:solidFill>
                  <a:srgbClr val="820000"/>
                </a:solidFill>
                <a:latin typeface="+mn-lt"/>
              </a:rPr>
              <a:t>αγκώνα σε λειτουργική </a:t>
            </a:r>
            <a:r>
              <a:rPr lang="el-GR" sz="2000" b="1" dirty="0" smtClean="0">
                <a:solidFill>
                  <a:srgbClr val="820000"/>
                </a:solidFill>
                <a:latin typeface="+mn-lt"/>
              </a:rPr>
              <a:t>θέση</a:t>
            </a:r>
            <a:endParaRPr lang="el-GR" sz="2000" b="1" dirty="0">
              <a:solidFill>
                <a:srgbClr val="820000"/>
              </a:solidFill>
              <a:latin typeface="+mn-lt"/>
            </a:endParaRPr>
          </a:p>
        </p:txBody>
      </p:sp>
      <p:sp>
        <p:nvSpPr>
          <p:cNvPr id="6" name="Rectangle 5"/>
          <p:cNvSpPr/>
          <p:nvPr/>
        </p:nvSpPr>
        <p:spPr>
          <a:xfrm>
            <a:off x="4803415" y="4260320"/>
            <a:ext cx="3763851" cy="895630"/>
          </a:xfrm>
          <a:prstGeom prst="rect">
            <a:avLst/>
          </a:prstGeom>
        </p:spPr>
        <p:txBody>
          <a:bodyPr wrap="square">
            <a:spAutoFit/>
          </a:bodyPr>
          <a:lstStyle/>
          <a:p>
            <a:pPr algn="ctr" eaLnBrk="1" hangingPunct="1">
              <a:lnSpc>
                <a:spcPct val="90000"/>
              </a:lnSpc>
              <a:defRPr/>
            </a:pPr>
            <a:r>
              <a:rPr lang="el-GR" sz="2000" b="1" dirty="0">
                <a:solidFill>
                  <a:srgbClr val="820000"/>
                </a:solidFill>
                <a:latin typeface="+mn-lt"/>
              </a:rPr>
              <a:t>Θέση  για την αποφυγή κατακλίσεων  στην πτέρνα</a:t>
            </a:r>
          </a:p>
          <a:p>
            <a:pPr algn="ctr" eaLnBrk="1" hangingPunct="1">
              <a:lnSpc>
                <a:spcPct val="90000"/>
              </a:lnSpc>
              <a:buFont typeface="Wingdings" pitchFamily="2" charset="2"/>
              <a:buNone/>
              <a:defRPr/>
            </a:pPr>
            <a:endParaRPr lang="el-GR" dirty="0">
              <a:solidFill>
                <a:schemeClr val="folHlink"/>
              </a:solidFill>
            </a:endParaRPr>
          </a:p>
        </p:txBody>
      </p:sp>
    </p:spTree>
    <p:extLst>
      <p:ext uri="{BB962C8B-B14F-4D97-AF65-F5344CB8AC3E}">
        <p14:creationId xmlns="" xmlns:p14="http://schemas.microsoft.com/office/powerpoint/2010/main" val="3742856426"/>
      </p:ext>
    </p:extLst>
  </p:cSld>
  <p:clrMapOvr>
    <a:masterClrMapping/>
  </p:clrMapOvr>
  <p:transition spd="med">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Autofit/>
          </a:bodyPr>
          <a:lstStyle/>
          <a:p>
            <a:pPr eaLnBrk="1" hangingPunct="1">
              <a:defRPr/>
            </a:pPr>
            <a:r>
              <a:rPr lang="el-GR" sz="3600" dirty="0" smtClean="0"/>
              <a:t>Ο Φυσικοθεραπευτής στην οξεία φάση</a:t>
            </a:r>
          </a:p>
        </p:txBody>
      </p:sp>
      <p:sp>
        <p:nvSpPr>
          <p:cNvPr id="102403" name="Rectangle 3"/>
          <p:cNvSpPr>
            <a:spLocks noGrp="1" noChangeArrowheads="1"/>
          </p:cNvSpPr>
          <p:nvPr>
            <p:ph idx="1"/>
          </p:nvPr>
        </p:nvSpPr>
        <p:spPr>
          <a:xfrm>
            <a:off x="457200" y="1484784"/>
            <a:ext cx="8507288" cy="5256584"/>
          </a:xfrm>
        </p:spPr>
        <p:txBody>
          <a:bodyPr>
            <a:noAutofit/>
          </a:bodyPr>
          <a:lstStyle/>
          <a:p>
            <a:pPr marL="457200" indent="-457200" eaLnBrk="1" hangingPunct="1">
              <a:lnSpc>
                <a:spcPct val="120000"/>
              </a:lnSpc>
              <a:buFont typeface="+mj-lt"/>
              <a:buAutoNum type="arabicPeriod" startAt="2"/>
              <a:defRPr/>
            </a:pPr>
            <a:r>
              <a:rPr lang="el-GR" sz="2400" b="1" dirty="0" smtClean="0">
                <a:solidFill>
                  <a:srgbClr val="820000"/>
                </a:solidFill>
              </a:rPr>
              <a:t>Αναπνευστική Φυσικοθεραπεία (παροχετεύσεις)</a:t>
            </a:r>
            <a:endParaRPr lang="en-US" sz="2400" b="1" dirty="0" smtClean="0">
              <a:solidFill>
                <a:srgbClr val="820000"/>
              </a:solidFill>
            </a:endParaRPr>
          </a:p>
          <a:p>
            <a:pPr marL="804863" indent="-450850" eaLnBrk="1" hangingPunct="1">
              <a:lnSpc>
                <a:spcPct val="120000"/>
              </a:lnSpc>
              <a:defRPr/>
            </a:pPr>
            <a:r>
              <a:rPr lang="el-GR" sz="2400" b="1" dirty="0" smtClean="0">
                <a:solidFill>
                  <a:srgbClr val="004B82"/>
                </a:solidFill>
              </a:rPr>
              <a:t>Πλήξεις και Δονήσεις </a:t>
            </a:r>
            <a:r>
              <a:rPr lang="el-GR" sz="2400" dirty="0" smtClean="0"/>
              <a:t>(απουσία εγκαύματος στον </a:t>
            </a:r>
            <a:r>
              <a:rPr lang="el-GR" sz="2400" dirty="0" err="1" smtClean="0"/>
              <a:t>παροχετευόμενο</a:t>
            </a:r>
            <a:r>
              <a:rPr lang="el-GR" sz="2400" dirty="0" smtClean="0"/>
              <a:t> λοβό).</a:t>
            </a:r>
            <a:endParaRPr lang="en-US" sz="2400" dirty="0" smtClean="0">
              <a:solidFill>
                <a:schemeClr val="folHlink"/>
              </a:solidFill>
            </a:endParaRPr>
          </a:p>
          <a:p>
            <a:pPr marL="804863" indent="-450850" eaLnBrk="1" hangingPunct="1">
              <a:lnSpc>
                <a:spcPct val="120000"/>
              </a:lnSpc>
              <a:defRPr/>
            </a:pPr>
            <a:r>
              <a:rPr lang="el-GR" sz="2400" b="1" dirty="0" smtClean="0">
                <a:solidFill>
                  <a:srgbClr val="004B82"/>
                </a:solidFill>
              </a:rPr>
              <a:t>Μάσκα οξυγόνου </a:t>
            </a:r>
            <a:r>
              <a:rPr lang="en-US" sz="2400" b="1" dirty="0" smtClean="0">
                <a:solidFill>
                  <a:srgbClr val="004B82"/>
                </a:solidFill>
              </a:rPr>
              <a:t>+</a:t>
            </a:r>
            <a:r>
              <a:rPr lang="el-GR" sz="2400" b="1" dirty="0" smtClean="0">
                <a:solidFill>
                  <a:srgbClr val="004B82"/>
                </a:solidFill>
              </a:rPr>
              <a:t> υγραντήρας</a:t>
            </a:r>
          </a:p>
          <a:p>
            <a:pPr marL="804863" indent="-450850" eaLnBrk="1" hangingPunct="1">
              <a:lnSpc>
                <a:spcPct val="120000"/>
              </a:lnSpc>
              <a:defRPr/>
            </a:pPr>
            <a:r>
              <a:rPr lang="el-GR" sz="2400" b="1" dirty="0" smtClean="0">
                <a:solidFill>
                  <a:srgbClr val="004B82"/>
                </a:solidFill>
              </a:rPr>
              <a:t>Καλό επίπεδο συνείδησης </a:t>
            </a:r>
            <a:r>
              <a:rPr lang="el-GR" sz="2400" dirty="0" smtClean="0">
                <a:sym typeface="Wingdings" pitchFamily="2" charset="2"/>
              </a:rPr>
              <a:t></a:t>
            </a:r>
            <a:r>
              <a:rPr lang="el-GR" sz="2400" b="1" dirty="0" smtClean="0">
                <a:sym typeface="Wingdings" pitchFamily="2" charset="2"/>
              </a:rPr>
              <a:t>  </a:t>
            </a:r>
            <a:r>
              <a:rPr lang="el-GR" sz="2400" dirty="0" err="1" smtClean="0">
                <a:sym typeface="Wingdings" pitchFamily="2" charset="2"/>
              </a:rPr>
              <a:t>σπειρομετρικές</a:t>
            </a:r>
            <a:r>
              <a:rPr lang="el-GR" sz="2400" dirty="0" smtClean="0">
                <a:sym typeface="Wingdings" pitchFamily="2" charset="2"/>
              </a:rPr>
              <a:t>  συσκευές   για   την  παραγωγή   βήχα + ασκήσεις   βαθιάς αναπνοής. </a:t>
            </a:r>
          </a:p>
          <a:p>
            <a:pPr marL="804863" indent="-450850" eaLnBrk="1" hangingPunct="1">
              <a:lnSpc>
                <a:spcPct val="120000"/>
              </a:lnSpc>
              <a:defRPr/>
            </a:pPr>
            <a:r>
              <a:rPr lang="el-GR" sz="2400" b="1" dirty="0" smtClean="0">
                <a:solidFill>
                  <a:srgbClr val="004B82"/>
                </a:solidFill>
                <a:sym typeface="Wingdings" pitchFamily="2" charset="2"/>
              </a:rPr>
              <a:t>Μηχανικός αερισμός </a:t>
            </a:r>
            <a:r>
              <a:rPr lang="el-GR" sz="2400" dirty="0" smtClean="0">
                <a:sym typeface="Wingdings" pitchFamily="2" charset="2"/>
              </a:rPr>
              <a:t></a:t>
            </a:r>
            <a:r>
              <a:rPr lang="el-GR" sz="2400" b="1" dirty="0" smtClean="0">
                <a:sym typeface="Wingdings" pitchFamily="2" charset="2"/>
              </a:rPr>
              <a:t> </a:t>
            </a:r>
            <a:r>
              <a:rPr lang="el-GR" sz="2400" dirty="0" smtClean="0">
                <a:sym typeface="Wingdings" pitchFamily="2" charset="2"/>
              </a:rPr>
              <a:t>συχνές αναρροφήσεις για την απομάκρυνση  των πτυέλων.</a:t>
            </a:r>
          </a:p>
          <a:p>
            <a:pPr marL="609600" indent="-609600" eaLnBrk="1" hangingPunct="1">
              <a:lnSpc>
                <a:spcPct val="80000"/>
              </a:lnSpc>
              <a:defRPr/>
            </a:pPr>
            <a:endParaRPr lang="el-GR" sz="2400" b="1" dirty="0" smtClean="0">
              <a:solidFill>
                <a:schemeClr val="folHlink"/>
              </a:solidFill>
              <a:sym typeface="Wingdings" pitchFamily="2" charset="2"/>
            </a:endParaRPr>
          </a:p>
          <a:p>
            <a:pPr marL="609600" indent="-609600" eaLnBrk="1" hangingPunct="1">
              <a:lnSpc>
                <a:spcPct val="80000"/>
              </a:lnSpc>
              <a:defRPr/>
            </a:pPr>
            <a:endParaRPr lang="el-GR" sz="2400" dirty="0" smtClean="0">
              <a:solidFill>
                <a:schemeClr val="folHlink"/>
              </a:solidFill>
              <a:sym typeface="Wingdings" pitchFamily="2" charset="2"/>
            </a:endParaRPr>
          </a:p>
          <a:p>
            <a:pPr marL="609600" indent="-609600" eaLnBrk="1" hangingPunct="1">
              <a:lnSpc>
                <a:spcPct val="80000"/>
              </a:lnSpc>
              <a:defRPr/>
            </a:pPr>
            <a:endParaRPr lang="el-GR" sz="2400" dirty="0" smtClean="0">
              <a:solidFill>
                <a:schemeClr val="folHlink"/>
              </a:solidFill>
              <a:sym typeface="Wingdings" pitchFamily="2" charset="2"/>
            </a:endParaRPr>
          </a:p>
        </p:txBody>
      </p:sp>
    </p:spTree>
    <p:extLst>
      <p:ext uri="{BB962C8B-B14F-4D97-AF65-F5344CB8AC3E}">
        <p14:creationId xmlns="" xmlns:p14="http://schemas.microsoft.com/office/powerpoint/2010/main" val="1142672291"/>
      </p:ext>
    </p:extLst>
  </p:cSld>
  <p:clrMapOvr>
    <a:masterClrMapping/>
  </p:clrMapOvr>
  <p:transition spd="med">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Autofit/>
          </a:bodyPr>
          <a:lstStyle/>
          <a:p>
            <a:pPr eaLnBrk="1" hangingPunct="1">
              <a:defRPr/>
            </a:pPr>
            <a:r>
              <a:rPr lang="el-GR" sz="3600" dirty="0" smtClean="0"/>
              <a:t>Ο Φυσικοθεραπευτής στην οξεία φάση</a:t>
            </a:r>
          </a:p>
        </p:txBody>
      </p:sp>
      <p:sp>
        <p:nvSpPr>
          <p:cNvPr id="102403" name="Rectangle 3"/>
          <p:cNvSpPr>
            <a:spLocks noGrp="1" noChangeArrowheads="1"/>
          </p:cNvSpPr>
          <p:nvPr>
            <p:ph idx="1"/>
          </p:nvPr>
        </p:nvSpPr>
        <p:spPr>
          <a:xfrm>
            <a:off x="457200" y="1484784"/>
            <a:ext cx="8507288" cy="5256584"/>
          </a:xfrm>
        </p:spPr>
        <p:txBody>
          <a:bodyPr>
            <a:noAutofit/>
          </a:bodyPr>
          <a:lstStyle/>
          <a:p>
            <a:pPr marL="457200" indent="-457200" eaLnBrk="1" hangingPunct="1">
              <a:lnSpc>
                <a:spcPct val="120000"/>
              </a:lnSpc>
              <a:buFont typeface="+mj-lt"/>
              <a:buAutoNum type="arabicPeriod" startAt="3"/>
              <a:defRPr/>
            </a:pPr>
            <a:r>
              <a:rPr lang="el-GR" sz="2400" b="1" dirty="0" smtClean="0">
                <a:solidFill>
                  <a:srgbClr val="820000"/>
                </a:solidFill>
                <a:sym typeface="Wingdings" pitchFamily="2" charset="2"/>
              </a:rPr>
              <a:t>Νάρθηκες </a:t>
            </a:r>
            <a:r>
              <a:rPr lang="en-US" sz="2400" b="1" dirty="0" smtClean="0">
                <a:solidFill>
                  <a:srgbClr val="820000"/>
                </a:solidFill>
                <a:sym typeface="Wingdings" pitchFamily="2" charset="2"/>
              </a:rPr>
              <a:t>(E</a:t>
            </a:r>
            <a:r>
              <a:rPr lang="el-GR" sz="2400" b="1" dirty="0" smtClean="0">
                <a:solidFill>
                  <a:srgbClr val="820000"/>
                </a:solidFill>
                <a:sym typeface="Wingdings" pitchFamily="2" charset="2"/>
              </a:rPr>
              <a:t>λογοθεραπευτές κυρίως)</a:t>
            </a:r>
          </a:p>
          <a:p>
            <a:pPr marL="804863" indent="-354013" eaLnBrk="1" hangingPunct="1">
              <a:lnSpc>
                <a:spcPct val="120000"/>
              </a:lnSpc>
              <a:defRPr/>
            </a:pPr>
            <a:r>
              <a:rPr lang="el-GR" sz="2400" dirty="0" smtClean="0">
                <a:sym typeface="Wingdings" pitchFamily="2" charset="2"/>
              </a:rPr>
              <a:t>Νάρθηκες (στατικοί + δυναμικοί)</a:t>
            </a:r>
            <a:endParaRPr lang="el-GR" sz="2400" dirty="0" smtClean="0">
              <a:solidFill>
                <a:srgbClr val="CC3300"/>
              </a:solidFill>
              <a:sym typeface="Wingdings" pitchFamily="2" charset="2"/>
            </a:endParaRPr>
          </a:p>
          <a:p>
            <a:pPr marL="804863" indent="-354013" eaLnBrk="1" hangingPunct="1">
              <a:lnSpc>
                <a:spcPct val="120000"/>
              </a:lnSpc>
              <a:defRPr/>
            </a:pPr>
            <a:r>
              <a:rPr lang="el-GR" sz="2400" dirty="0" smtClean="0">
                <a:sym typeface="Wingdings" pitchFamily="2" charset="2"/>
              </a:rPr>
              <a:t>Αποφυγή των ρικνώσεων.    </a:t>
            </a:r>
            <a:r>
              <a:rPr lang="el-GR" sz="2400" b="1" dirty="0" smtClean="0">
                <a:solidFill>
                  <a:srgbClr val="004B82"/>
                </a:solidFill>
                <a:sym typeface="Wingdings" pitchFamily="2" charset="2"/>
              </a:rPr>
              <a:t>Στατικοί</a:t>
            </a:r>
          </a:p>
          <a:p>
            <a:pPr marL="804863" indent="-354013" eaLnBrk="1" hangingPunct="1">
              <a:lnSpc>
                <a:spcPct val="120000"/>
              </a:lnSpc>
              <a:defRPr/>
            </a:pPr>
            <a:r>
              <a:rPr lang="el-GR" sz="2400" dirty="0" smtClean="0">
                <a:sym typeface="Wingdings" pitchFamily="2" charset="2"/>
              </a:rPr>
              <a:t>Πρώιμη κινησιοθεραπεία.   </a:t>
            </a:r>
            <a:r>
              <a:rPr lang="el-GR" sz="2400" b="1" dirty="0" smtClean="0">
                <a:sym typeface="Wingdings" pitchFamily="2" charset="2"/>
              </a:rPr>
              <a:t> </a:t>
            </a:r>
            <a:r>
              <a:rPr lang="el-GR" sz="2400" dirty="0" smtClean="0">
                <a:sym typeface="Wingdings" pitchFamily="2" charset="2"/>
              </a:rPr>
              <a:t></a:t>
            </a:r>
            <a:r>
              <a:rPr lang="el-GR" sz="2400" b="1" dirty="0" smtClean="0">
                <a:sym typeface="Wingdings" pitchFamily="2" charset="2"/>
              </a:rPr>
              <a:t> </a:t>
            </a:r>
            <a:r>
              <a:rPr lang="el-GR" sz="2400" b="1" dirty="0" smtClean="0">
                <a:solidFill>
                  <a:srgbClr val="004B82"/>
                </a:solidFill>
                <a:sym typeface="Wingdings" pitchFamily="2" charset="2"/>
              </a:rPr>
              <a:t>Δυναμικοί</a:t>
            </a:r>
          </a:p>
          <a:p>
            <a:pPr marL="457200" indent="-457200" eaLnBrk="1" hangingPunct="1">
              <a:lnSpc>
                <a:spcPct val="120000"/>
              </a:lnSpc>
              <a:buFont typeface="+mj-lt"/>
              <a:buAutoNum type="arabicPeriod" startAt="4"/>
              <a:defRPr/>
            </a:pPr>
            <a:r>
              <a:rPr lang="el-GR" sz="2400" b="1" dirty="0" smtClean="0">
                <a:solidFill>
                  <a:srgbClr val="820000"/>
                </a:solidFill>
              </a:rPr>
              <a:t>Κινησιοθεραπεία </a:t>
            </a:r>
          </a:p>
          <a:p>
            <a:pPr marL="804863" indent="-354013">
              <a:lnSpc>
                <a:spcPct val="120000"/>
              </a:lnSpc>
              <a:buFont typeface="Wingdings" panose="05000000000000000000" pitchFamily="2" charset="2"/>
              <a:buChar char="Ø"/>
              <a:defRPr/>
            </a:pPr>
            <a:r>
              <a:rPr lang="el-GR" sz="2400" dirty="0" smtClean="0">
                <a:sym typeface="Wingdings" pitchFamily="2" charset="2"/>
              </a:rPr>
              <a:t>Ήπιες  Παθητικές  κινήσεις.</a:t>
            </a:r>
          </a:p>
          <a:p>
            <a:pPr marL="804863" indent="-354013">
              <a:lnSpc>
                <a:spcPct val="120000"/>
              </a:lnSpc>
              <a:buFont typeface="Wingdings" panose="05000000000000000000" pitchFamily="2" charset="2"/>
              <a:buChar char="Ø"/>
              <a:defRPr/>
            </a:pPr>
            <a:r>
              <a:rPr lang="el-GR" sz="2400" dirty="0" smtClean="0">
                <a:sym typeface="Wingdings" pitchFamily="2" charset="2"/>
              </a:rPr>
              <a:t>Διατάσεις. </a:t>
            </a:r>
          </a:p>
          <a:p>
            <a:pPr marL="804863" indent="-354013">
              <a:lnSpc>
                <a:spcPct val="120000"/>
              </a:lnSpc>
              <a:buFont typeface="Wingdings" panose="05000000000000000000" pitchFamily="2" charset="2"/>
              <a:buChar char="Ø"/>
              <a:defRPr/>
            </a:pPr>
            <a:r>
              <a:rPr lang="el-GR" sz="2400" dirty="0" smtClean="0">
                <a:sym typeface="Wingdings" pitchFamily="2" charset="2"/>
              </a:rPr>
              <a:t>Ήπιες Υποβοηθούμενες  κινήσεις.</a:t>
            </a:r>
            <a:endParaRPr lang="en-US" sz="2400" dirty="0" smtClean="0">
              <a:sym typeface="Wingdings" pitchFamily="2" charset="2"/>
            </a:endParaRPr>
          </a:p>
          <a:p>
            <a:pPr marL="609600" indent="-609600" eaLnBrk="1" hangingPunct="1">
              <a:lnSpc>
                <a:spcPct val="80000"/>
              </a:lnSpc>
              <a:buFont typeface="Wingdings" pitchFamily="2" charset="2"/>
              <a:buNone/>
              <a:defRPr/>
            </a:pPr>
            <a:endParaRPr lang="en-US" sz="2000" b="1" dirty="0" smtClean="0">
              <a:sym typeface="Wingdings" pitchFamily="2" charset="2"/>
            </a:endParaRPr>
          </a:p>
          <a:p>
            <a:pPr marL="609600" indent="-609600" eaLnBrk="1" hangingPunct="1">
              <a:lnSpc>
                <a:spcPct val="80000"/>
              </a:lnSpc>
              <a:defRPr/>
            </a:pPr>
            <a:endParaRPr lang="el-GR" sz="2000" b="1" dirty="0" smtClean="0">
              <a:solidFill>
                <a:schemeClr val="folHlink"/>
              </a:solidFill>
              <a:sym typeface="Wingdings" pitchFamily="2" charset="2"/>
            </a:endParaRPr>
          </a:p>
          <a:p>
            <a:pPr marL="609600" indent="-609600" eaLnBrk="1" hangingPunct="1">
              <a:lnSpc>
                <a:spcPct val="80000"/>
              </a:lnSpc>
              <a:defRPr/>
            </a:pPr>
            <a:endParaRPr lang="el-GR" sz="2000" dirty="0" smtClean="0">
              <a:solidFill>
                <a:schemeClr val="folHlink"/>
              </a:solidFill>
              <a:sym typeface="Wingdings" pitchFamily="2" charset="2"/>
            </a:endParaRPr>
          </a:p>
          <a:p>
            <a:pPr marL="609600" indent="-609600" eaLnBrk="1" hangingPunct="1">
              <a:lnSpc>
                <a:spcPct val="80000"/>
              </a:lnSpc>
              <a:defRPr/>
            </a:pPr>
            <a:endParaRPr lang="el-GR" sz="2000" dirty="0" smtClean="0">
              <a:solidFill>
                <a:schemeClr val="folHlink"/>
              </a:solidFill>
              <a:sym typeface="Wingdings" pitchFamily="2" charset="2"/>
            </a:endParaRPr>
          </a:p>
        </p:txBody>
      </p:sp>
    </p:spTree>
    <p:extLst>
      <p:ext uri="{BB962C8B-B14F-4D97-AF65-F5344CB8AC3E}">
        <p14:creationId xmlns="" xmlns:p14="http://schemas.microsoft.com/office/powerpoint/2010/main" val="1699499499"/>
      </p:ext>
    </p:extLst>
  </p:cSld>
  <p:clrMapOvr>
    <a:masterClrMapping/>
  </p:clrMapOvr>
  <p:transition spd="med">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1 - Τίτλος"/>
          <p:cNvSpPr>
            <a:spLocks noGrp="1"/>
          </p:cNvSpPr>
          <p:nvPr>
            <p:ph type="title"/>
          </p:nvPr>
        </p:nvSpPr>
        <p:spPr/>
        <p:txBody>
          <a:bodyPr>
            <a:noAutofit/>
          </a:bodyPr>
          <a:lstStyle/>
          <a:p>
            <a:pPr eaLnBrk="1" hangingPunct="1">
              <a:defRPr/>
            </a:pPr>
            <a:r>
              <a:rPr lang="el-GR" sz="3600" dirty="0" smtClean="0">
                <a:latin typeface="+mn-lt"/>
              </a:rPr>
              <a:t>Αναπνευστική φυσικοθεραπεία στην οξεία και την υποξεία φάση</a:t>
            </a:r>
          </a:p>
        </p:txBody>
      </p:sp>
      <p:sp>
        <p:nvSpPr>
          <p:cNvPr id="135172" name="2 - Θέση περιεχομένου"/>
          <p:cNvSpPr>
            <a:spLocks noGrp="1"/>
          </p:cNvSpPr>
          <p:nvPr>
            <p:ph idx="1"/>
          </p:nvPr>
        </p:nvSpPr>
        <p:spPr/>
        <p:txBody>
          <a:bodyPr/>
          <a:lstStyle/>
          <a:p>
            <a:pPr eaLnBrk="1" hangingPunct="1">
              <a:defRPr/>
            </a:pPr>
            <a:r>
              <a:rPr lang="el-GR" sz="2800" dirty="0" smtClean="0">
                <a:latin typeface="Calibri" pitchFamily="34" charset="0"/>
              </a:rPr>
              <a:t>Υποβοήθηση της απόχρεμψης</a:t>
            </a:r>
          </a:p>
          <a:p>
            <a:pPr eaLnBrk="1" hangingPunct="1">
              <a:defRPr/>
            </a:pPr>
            <a:r>
              <a:rPr lang="el-GR" sz="2800" dirty="0" smtClean="0">
                <a:latin typeface="Calibri" pitchFamily="34" charset="0"/>
              </a:rPr>
              <a:t>Αύξηση του εύρους της </a:t>
            </a:r>
            <a:r>
              <a:rPr lang="el-GR" sz="2800" dirty="0" err="1" smtClean="0">
                <a:latin typeface="Calibri" pitchFamily="34" charset="0"/>
              </a:rPr>
              <a:t>έκπτυξης</a:t>
            </a:r>
            <a:r>
              <a:rPr lang="el-GR" sz="2800" dirty="0" smtClean="0">
                <a:latin typeface="Calibri" pitchFamily="34" charset="0"/>
              </a:rPr>
              <a:t> του θώρακα</a:t>
            </a:r>
          </a:p>
          <a:p>
            <a:pPr eaLnBrk="1" hangingPunct="1">
              <a:defRPr/>
            </a:pPr>
            <a:r>
              <a:rPr lang="el-GR" sz="2800" dirty="0" smtClean="0">
                <a:latin typeface="Calibri" pitchFamily="34" charset="0"/>
              </a:rPr>
              <a:t>Βελτίωση συχνότητας και ρυθμού αναπνευστικών κινήσεων</a:t>
            </a:r>
          </a:p>
          <a:p>
            <a:pPr eaLnBrk="1" hangingPunct="1">
              <a:defRPr/>
            </a:pPr>
            <a:r>
              <a:rPr lang="el-GR" sz="2800" dirty="0" smtClean="0">
                <a:latin typeface="Calibri" pitchFamily="34" charset="0"/>
              </a:rPr>
              <a:t>Ενδυνάμωση αναπνευστικών μυών</a:t>
            </a:r>
          </a:p>
          <a:p>
            <a:pPr eaLnBrk="1" hangingPunct="1">
              <a:buFont typeface="Wingdings" pitchFamily="2" charset="2"/>
              <a:buNone/>
              <a:defRPr/>
            </a:pPr>
            <a:endParaRPr lang="el-GR" dirty="0" smtClean="0">
              <a:solidFill>
                <a:srgbClr val="FFFF00"/>
              </a:solidFill>
            </a:endParaRPr>
          </a:p>
        </p:txBody>
      </p:sp>
    </p:spTree>
    <p:extLst>
      <p:ext uri="{BB962C8B-B14F-4D97-AF65-F5344CB8AC3E}">
        <p14:creationId xmlns="" xmlns:p14="http://schemas.microsoft.com/office/powerpoint/2010/main" val="36615961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Autofit/>
          </a:bodyPr>
          <a:lstStyle/>
          <a:p>
            <a:pPr eaLnBrk="1" hangingPunct="1">
              <a:defRPr/>
            </a:pPr>
            <a:r>
              <a:rPr lang="el-GR" sz="3200" dirty="0" smtClean="0"/>
              <a:t>Ο φυσικοθεραπευτής - εργοθεραπευτής στην οξεία φάση</a:t>
            </a:r>
          </a:p>
        </p:txBody>
      </p:sp>
      <p:sp>
        <p:nvSpPr>
          <p:cNvPr id="103427" name="Rectangle 3"/>
          <p:cNvSpPr>
            <a:spLocks noGrp="1" noChangeArrowheads="1"/>
          </p:cNvSpPr>
          <p:nvPr>
            <p:ph idx="1"/>
          </p:nvPr>
        </p:nvSpPr>
        <p:spPr>
          <a:xfrm>
            <a:off x="457200" y="1484784"/>
            <a:ext cx="4402138" cy="1008112"/>
          </a:xfrm>
        </p:spPr>
        <p:txBody>
          <a:bodyPr>
            <a:normAutofit/>
          </a:bodyPr>
          <a:lstStyle/>
          <a:p>
            <a:pPr marL="0" indent="0" eaLnBrk="1" hangingPunct="1">
              <a:lnSpc>
                <a:spcPct val="80000"/>
              </a:lnSpc>
              <a:buNone/>
              <a:defRPr/>
            </a:pPr>
            <a:r>
              <a:rPr lang="el-GR" sz="2000" b="1" dirty="0" smtClean="0">
                <a:solidFill>
                  <a:srgbClr val="820000"/>
                </a:solidFill>
              </a:rPr>
              <a:t>Στατικός νάρθηκας </a:t>
            </a:r>
            <a:r>
              <a:rPr lang="en-US" sz="2000" b="1" dirty="0" smtClean="0">
                <a:solidFill>
                  <a:srgbClr val="820000"/>
                </a:solidFill>
              </a:rPr>
              <a:t> Airplane </a:t>
            </a:r>
            <a:r>
              <a:rPr lang="el-GR" sz="2000" b="1" dirty="0" smtClean="0">
                <a:solidFill>
                  <a:srgbClr val="820000"/>
                </a:solidFill>
              </a:rPr>
              <a:t>για τη διατήρηση του άνω άκρου σε 90</a:t>
            </a:r>
            <a:r>
              <a:rPr lang="el-GR" sz="2000" b="1" baseline="30000" dirty="0" smtClean="0">
                <a:solidFill>
                  <a:srgbClr val="820000"/>
                </a:solidFill>
              </a:rPr>
              <a:t>ο</a:t>
            </a:r>
            <a:r>
              <a:rPr lang="el-GR" sz="2000" b="1" dirty="0" smtClean="0">
                <a:solidFill>
                  <a:srgbClr val="820000"/>
                </a:solidFill>
              </a:rPr>
              <a:t>  απαγωγή</a:t>
            </a:r>
            <a:endParaRPr lang="el-GR" sz="2000" dirty="0" smtClean="0">
              <a:solidFill>
                <a:schemeClr val="folHlink"/>
              </a:solidFill>
              <a:latin typeface="Arial" charset="0"/>
            </a:endParaRPr>
          </a:p>
        </p:txBody>
      </p:sp>
      <p:sp>
        <p:nvSpPr>
          <p:cNvPr id="103428" name="Rectangle 4"/>
          <p:cNvSpPr>
            <a:spLocks noGrp="1" noChangeArrowheads="1"/>
          </p:cNvSpPr>
          <p:nvPr>
            <p:ph type="body" sz="half" idx="4294967295"/>
          </p:nvPr>
        </p:nvSpPr>
        <p:spPr>
          <a:xfrm>
            <a:off x="5148078" y="1484784"/>
            <a:ext cx="3544887" cy="1243597"/>
          </a:xfrm>
        </p:spPr>
        <p:txBody>
          <a:bodyPr>
            <a:normAutofit/>
          </a:bodyPr>
          <a:lstStyle/>
          <a:p>
            <a:pPr marL="0" indent="0" eaLnBrk="1" hangingPunct="1">
              <a:lnSpc>
                <a:spcPct val="80000"/>
              </a:lnSpc>
              <a:buNone/>
              <a:defRPr/>
            </a:pPr>
            <a:r>
              <a:rPr lang="el-GR" sz="2000" b="1" dirty="0" smtClean="0">
                <a:solidFill>
                  <a:srgbClr val="820000"/>
                </a:solidFill>
              </a:rPr>
              <a:t>Στατικός  νάρθηκας   για   τη διατήρηση   των   ισχίων   σε   30</a:t>
            </a:r>
            <a:r>
              <a:rPr lang="el-GR" sz="2000" b="1" baseline="30000" dirty="0" smtClean="0">
                <a:solidFill>
                  <a:srgbClr val="820000"/>
                </a:solidFill>
              </a:rPr>
              <a:t>ο</a:t>
            </a:r>
            <a:r>
              <a:rPr lang="el-GR" sz="2000" b="1" dirty="0" smtClean="0">
                <a:solidFill>
                  <a:srgbClr val="820000"/>
                </a:solidFill>
              </a:rPr>
              <a:t> απαγωγής   και   την αποφυγή   κάμψης   τους.</a:t>
            </a:r>
          </a:p>
          <a:p>
            <a:pPr marL="0" indent="0">
              <a:lnSpc>
                <a:spcPct val="80000"/>
              </a:lnSpc>
              <a:buNone/>
              <a:defRPr/>
            </a:pPr>
            <a:endParaRPr lang="el-GR" sz="2000" dirty="0" smtClean="0">
              <a:solidFill>
                <a:schemeClr val="folHlink"/>
              </a:solidFill>
            </a:endParaRPr>
          </a:p>
          <a:p>
            <a:pPr marL="0" indent="0">
              <a:lnSpc>
                <a:spcPct val="80000"/>
              </a:lnSpc>
              <a:buNone/>
              <a:defRPr/>
            </a:pPr>
            <a:endParaRPr lang="el-GR" sz="2000" dirty="0" smtClean="0">
              <a:solidFill>
                <a:schemeClr val="folHlink"/>
              </a:solidFill>
            </a:endParaRPr>
          </a:p>
          <a:p>
            <a:pPr marL="0" indent="0">
              <a:lnSpc>
                <a:spcPct val="80000"/>
              </a:lnSpc>
              <a:buNone/>
              <a:defRPr/>
            </a:pPr>
            <a:endParaRPr lang="en-US" sz="2000" i="1" dirty="0" smtClean="0">
              <a:solidFill>
                <a:schemeClr val="folHlink"/>
              </a:solidFill>
            </a:endParaRPr>
          </a:p>
          <a:p>
            <a:pPr marL="0" indent="0">
              <a:lnSpc>
                <a:spcPct val="80000"/>
              </a:lnSpc>
              <a:buNone/>
              <a:defRPr/>
            </a:pPr>
            <a:endParaRPr lang="en-US" sz="2000" i="1" dirty="0" smtClean="0">
              <a:solidFill>
                <a:schemeClr val="folHlink"/>
              </a:solidFill>
            </a:endParaRPr>
          </a:p>
          <a:p>
            <a:pPr marL="0" indent="0">
              <a:lnSpc>
                <a:spcPct val="80000"/>
              </a:lnSpc>
              <a:buNone/>
              <a:defRPr/>
            </a:pPr>
            <a:endParaRPr lang="en-US" sz="2000" i="1" dirty="0" smtClean="0">
              <a:solidFill>
                <a:schemeClr val="folHlink"/>
              </a:solidFill>
            </a:endParaRPr>
          </a:p>
          <a:p>
            <a:pPr marL="0" indent="0">
              <a:lnSpc>
                <a:spcPct val="80000"/>
              </a:lnSpc>
              <a:buNone/>
              <a:defRPr/>
            </a:pPr>
            <a:endParaRPr lang="en-US" sz="2000" i="1" dirty="0" smtClean="0">
              <a:solidFill>
                <a:schemeClr val="folHlink"/>
              </a:solidFill>
            </a:endParaRPr>
          </a:p>
          <a:p>
            <a:pPr marL="0" indent="0">
              <a:lnSpc>
                <a:spcPct val="80000"/>
              </a:lnSpc>
              <a:buNone/>
              <a:defRPr/>
            </a:pPr>
            <a:endParaRPr lang="el-GR" sz="2000" i="1" dirty="0" smtClean="0">
              <a:solidFill>
                <a:schemeClr val="folHlink"/>
              </a:solidFill>
            </a:endParaRPr>
          </a:p>
        </p:txBody>
      </p:sp>
      <p:pic>
        <p:nvPicPr>
          <p:cNvPr id="103429"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63173" y="4977187"/>
            <a:ext cx="3314700" cy="139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30"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8396" y="2349500"/>
            <a:ext cx="3543300" cy="201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431"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263172" y="2590544"/>
            <a:ext cx="3314700"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691172" y="5358721"/>
            <a:ext cx="4572000" cy="1077218"/>
          </a:xfrm>
          <a:prstGeom prst="rect">
            <a:avLst/>
          </a:prstGeom>
        </p:spPr>
        <p:txBody>
          <a:bodyPr>
            <a:spAutoFit/>
          </a:bodyPr>
          <a:lstStyle/>
          <a:p>
            <a:pPr algn="r" eaLnBrk="1" hangingPunct="1">
              <a:lnSpc>
                <a:spcPct val="80000"/>
              </a:lnSpc>
              <a:defRPr/>
            </a:pPr>
            <a:r>
              <a:rPr lang="el-GR" sz="2000" b="1" dirty="0">
                <a:solidFill>
                  <a:srgbClr val="820000"/>
                </a:solidFill>
                <a:latin typeface="+mn-lt"/>
              </a:rPr>
              <a:t>Στατικός νάρθηκας</a:t>
            </a:r>
            <a:r>
              <a:rPr lang="en-US" sz="2000" b="1" dirty="0">
                <a:solidFill>
                  <a:srgbClr val="820000"/>
                </a:solidFill>
                <a:latin typeface="+mn-lt"/>
              </a:rPr>
              <a:t> </a:t>
            </a:r>
            <a:r>
              <a:rPr lang="el-GR" sz="2000" b="1" dirty="0" smtClean="0">
                <a:solidFill>
                  <a:srgbClr val="820000"/>
                </a:solidFill>
                <a:latin typeface="+mn-lt"/>
              </a:rPr>
              <a:t>για </a:t>
            </a:r>
            <a:r>
              <a:rPr lang="el-GR" sz="2000" b="1" dirty="0">
                <a:solidFill>
                  <a:srgbClr val="820000"/>
                </a:solidFill>
                <a:latin typeface="+mn-lt"/>
              </a:rPr>
              <a:t>τη </a:t>
            </a:r>
            <a:endParaRPr lang="el-GR" sz="2000" b="1" dirty="0" smtClean="0">
              <a:solidFill>
                <a:srgbClr val="820000"/>
              </a:solidFill>
              <a:latin typeface="+mn-lt"/>
            </a:endParaRPr>
          </a:p>
          <a:p>
            <a:pPr algn="r" eaLnBrk="1" hangingPunct="1">
              <a:lnSpc>
                <a:spcPct val="80000"/>
              </a:lnSpc>
              <a:defRPr/>
            </a:pPr>
            <a:r>
              <a:rPr lang="el-GR" sz="2000" b="1" dirty="0" smtClean="0">
                <a:solidFill>
                  <a:srgbClr val="820000"/>
                </a:solidFill>
                <a:latin typeface="+mn-lt"/>
              </a:rPr>
              <a:t>διατήρηση της άρθρωσης</a:t>
            </a:r>
          </a:p>
          <a:p>
            <a:pPr algn="r" eaLnBrk="1" hangingPunct="1">
              <a:lnSpc>
                <a:spcPct val="80000"/>
              </a:lnSpc>
              <a:defRPr/>
            </a:pPr>
            <a:r>
              <a:rPr lang="el-GR" sz="2000" b="1" dirty="0" smtClean="0">
                <a:solidFill>
                  <a:srgbClr val="820000"/>
                </a:solidFill>
                <a:latin typeface="+mn-lt"/>
              </a:rPr>
              <a:t> </a:t>
            </a:r>
            <a:r>
              <a:rPr lang="el-GR" sz="2000" b="1" dirty="0">
                <a:solidFill>
                  <a:srgbClr val="820000"/>
                </a:solidFill>
                <a:latin typeface="+mn-lt"/>
              </a:rPr>
              <a:t>του </a:t>
            </a:r>
            <a:r>
              <a:rPr lang="el-GR" sz="2000" b="1" dirty="0" smtClean="0">
                <a:solidFill>
                  <a:srgbClr val="820000"/>
                </a:solidFill>
                <a:latin typeface="+mn-lt"/>
              </a:rPr>
              <a:t>αντίχειρα σε μέση </a:t>
            </a:r>
          </a:p>
          <a:p>
            <a:pPr algn="r" eaLnBrk="1" hangingPunct="1">
              <a:lnSpc>
                <a:spcPct val="80000"/>
              </a:lnSpc>
              <a:defRPr/>
            </a:pPr>
            <a:r>
              <a:rPr lang="el-GR" sz="2000" b="1" dirty="0">
                <a:solidFill>
                  <a:srgbClr val="820000"/>
                </a:solidFill>
                <a:latin typeface="+mn-lt"/>
              </a:rPr>
              <a:t>λ</a:t>
            </a:r>
            <a:r>
              <a:rPr lang="el-GR" sz="2000" b="1" dirty="0" smtClean="0">
                <a:solidFill>
                  <a:srgbClr val="820000"/>
                </a:solidFill>
                <a:latin typeface="+mn-lt"/>
              </a:rPr>
              <a:t>ειτουργική θέση</a:t>
            </a:r>
            <a:endParaRPr lang="el-GR" sz="2000" b="1" dirty="0">
              <a:solidFill>
                <a:srgbClr val="820000"/>
              </a:solidFill>
              <a:latin typeface="+mn-lt"/>
            </a:endParaRPr>
          </a:p>
        </p:txBody>
      </p:sp>
    </p:spTree>
    <p:extLst>
      <p:ext uri="{BB962C8B-B14F-4D97-AF65-F5344CB8AC3E}">
        <p14:creationId xmlns="" xmlns:p14="http://schemas.microsoft.com/office/powerpoint/2010/main" val="3238469440"/>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3430"/>
                                        </p:tgtEl>
                                        <p:attrNameLst>
                                          <p:attrName>style.visibility</p:attrName>
                                        </p:attrNameLst>
                                      </p:cBhvr>
                                      <p:to>
                                        <p:strVal val="visible"/>
                                      </p:to>
                                    </p:set>
                                    <p:anim calcmode="lin" valueType="num">
                                      <p:cBhvr additive="base">
                                        <p:cTn id="7" dur="500" fill="hold"/>
                                        <p:tgtEl>
                                          <p:spTgt spid="103430"/>
                                        </p:tgtEl>
                                        <p:attrNameLst>
                                          <p:attrName>ppt_x</p:attrName>
                                        </p:attrNameLst>
                                      </p:cBhvr>
                                      <p:tavLst>
                                        <p:tav tm="0">
                                          <p:val>
                                            <p:strVal val="#ppt_x"/>
                                          </p:val>
                                        </p:tav>
                                        <p:tav tm="100000">
                                          <p:val>
                                            <p:strVal val="#ppt_x"/>
                                          </p:val>
                                        </p:tav>
                                      </p:tavLst>
                                    </p:anim>
                                    <p:anim calcmode="lin" valueType="num">
                                      <p:cBhvr additive="base">
                                        <p:cTn id="8" dur="500" fill="hold"/>
                                        <p:tgtEl>
                                          <p:spTgt spid="1034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3429"/>
                                        </p:tgtEl>
                                        <p:attrNameLst>
                                          <p:attrName>style.visibility</p:attrName>
                                        </p:attrNameLst>
                                      </p:cBhvr>
                                      <p:to>
                                        <p:strVal val="visible"/>
                                      </p:to>
                                    </p:set>
                                    <p:anim calcmode="lin" valueType="num">
                                      <p:cBhvr additive="base">
                                        <p:cTn id="13" dur="500" fill="hold"/>
                                        <p:tgtEl>
                                          <p:spTgt spid="103429"/>
                                        </p:tgtEl>
                                        <p:attrNameLst>
                                          <p:attrName>ppt_x</p:attrName>
                                        </p:attrNameLst>
                                      </p:cBhvr>
                                      <p:tavLst>
                                        <p:tav tm="0">
                                          <p:val>
                                            <p:strVal val="#ppt_x"/>
                                          </p:val>
                                        </p:tav>
                                        <p:tav tm="100000">
                                          <p:val>
                                            <p:strVal val="#ppt_x"/>
                                          </p:val>
                                        </p:tav>
                                      </p:tavLst>
                                    </p:anim>
                                    <p:anim calcmode="lin" valueType="num">
                                      <p:cBhvr additive="base">
                                        <p:cTn id="14" dur="500" fill="hold"/>
                                        <p:tgtEl>
                                          <p:spTgt spid="10342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103431"/>
                                        </p:tgtEl>
                                        <p:attrNameLst>
                                          <p:attrName>style.visibility</p:attrName>
                                        </p:attrNameLst>
                                      </p:cBhvr>
                                      <p:to>
                                        <p:strVal val="visible"/>
                                      </p:to>
                                    </p:set>
                                    <p:animEffect transition="in" filter="diamond(in)">
                                      <p:cBhvr>
                                        <p:cTn id="19" dur="2000"/>
                                        <p:tgtEl>
                                          <p:spTgt spid="103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pPr eaLnBrk="1" hangingPunct="1">
              <a:defRPr/>
            </a:pPr>
            <a:r>
              <a:rPr lang="el-GR" sz="3600" dirty="0" smtClean="0"/>
              <a:t>Οξεία φάση</a:t>
            </a:r>
          </a:p>
        </p:txBody>
      </p:sp>
      <p:sp>
        <p:nvSpPr>
          <p:cNvPr id="104452" name="Rectangle 4"/>
          <p:cNvSpPr>
            <a:spLocks noGrp="1" noChangeArrowheads="1"/>
          </p:cNvSpPr>
          <p:nvPr>
            <p:ph type="body" sz="half" idx="4294967295"/>
          </p:nvPr>
        </p:nvSpPr>
        <p:spPr>
          <a:xfrm>
            <a:off x="600056" y="1988840"/>
            <a:ext cx="3668712" cy="3179763"/>
          </a:xfrm>
        </p:spPr>
        <p:txBody>
          <a:bodyPr>
            <a:noAutofit/>
          </a:bodyPr>
          <a:lstStyle/>
          <a:p>
            <a:pPr eaLnBrk="1" hangingPunct="1">
              <a:defRPr/>
            </a:pPr>
            <a:r>
              <a:rPr lang="el-GR" sz="2400" dirty="0" smtClean="0"/>
              <a:t>Στατικός Νάρθηκας για την διατήρηση της </a:t>
            </a:r>
            <a:r>
              <a:rPr lang="en-US" sz="2400" dirty="0" smtClean="0"/>
              <a:t>90</a:t>
            </a:r>
            <a:r>
              <a:rPr lang="el-GR" sz="2400" baseline="30000" dirty="0" smtClean="0"/>
              <a:t>ο</a:t>
            </a:r>
            <a:r>
              <a:rPr lang="el-GR" sz="2400" dirty="0" smtClean="0"/>
              <a:t>       απαγωγής του ώμου σε      έγκαυμα μασχαλιαίας πτυχής. </a:t>
            </a:r>
          </a:p>
        </p:txBody>
      </p:sp>
      <p:sp>
        <p:nvSpPr>
          <p:cNvPr id="3" name="AutoShape 6" descr="data:image/jpeg;base64,/9j/4AAQSkZJRgABAQAAAQABAAD/2wCEAAkGBxQSEhUUEhQVFBUUFxQUFBQVFBQUFRUVFBQWFhQVFBQYHCggGBolHBQUITEhJikrMC4uFx8zODMsNyktLiwBCgoKDg0OGxAQGywkICQsNCwsLCssLCwsLCwsLCwsLCwsLCwsLCwsLCwsLCwsLCwsLCwsLCwsLCwsLCwsLCwsLP/AABEIAOEA4QMBIgACEQEDEQH/xAAbAAABBQEBAAAAAAAAAAAAAAACAAEDBAYFB//EAEEQAAIBAgMFBAcGBQMDBQAAAAECAAMRBBIhBTFBUWEGcYGREyIjMkKhsRRScoLB0TNiorLwkuHxB0ODFURTk8L/xAAaAQACAwEBAAAAAAAAAAAAAAABAgADBQQG/8QALhEAAgIBAwIEBQMFAAAAAAAAAAECAxEEITESQQUiMlETFCNCoRVhsTNSYpHh/9oADAMBAAIRAxEAPwDChY+WSKsLLPUnmyMCEEkoSGEkyHA+CbK4Nr2N/Ll1m9wFlQEk5nsSddL6jXoLC37zD0qJJAAvNkARRpgkrZR72puAMx7r3tMnxP0pmx4YmpNHP2pkF2JzcdBfnvJ0+s4OJc1N+77oOmh07/E+E6mJqA+swuOQ3EGLBYdSu7qDe9+XjPOSzk9HCOUUqClVDDy3DS3Cx6+ct4dwnqIuUNobDXdYAHwv1Il+ns8lfVA05w1w1wbj1hob7iLkgkceHlBhjuCLuAxDaXG74hp3XHAy5jqK1EJY2PHeTy3XtrK9CuLWPq6WuBv/AFkeKIUWBvcZs17g2I03TqoeZJHFcsRbMrjKAVmCm4BIBO8gc+UgyS1VW5J7zI8s9RF7HmpRWSILHtJbRERsgwQZYJSWLRssmQdJAVjBJOViCw5B0lYrBKS0VkQGsKYjiQMsArLbJIykKYrgVWSBllllgFI2RHErkQSJPlgZYwpHlikuWKTJCULDCyVUhBZXkuUAPRw1WGFhBYuSxRLGBbK1xp1KI/lm0vO9tzEl8o1BAW9wL+YsPKcfZ1MXuRuOgPHn+nnCR2rOutrupKjUAXucp5WB0MyPEZLKRseH1PpcyPaFEgqqqTprYXMnwlZUIV8yH+ZSoPcdxg7UxdQkimQovYNvsBvPfKVeo1Okc9cVSTcZgbjQaDnu+Zv0x5YybkMpI1uFI3cN8lxWLo8XQEcCwBmX7MbUZkbNqdNeQ6SanQxBq5k9EV13gfeG7TlfxtJ1J7DSi1udavXGUlSN3DgRIsO4ckcCu/eAdP8APAiRbQqXpMbZXAII01033EobFJAZSblhmA1uAd/deWULzo5dT6WR4ilY8Olt3nI8ssOhG8fUQMs9KmeaaIcsRWSlY1o2QYIgI1pKFjWkyDBHaMRJcsYiHJMEREHLJbRiJMgwQkRrSUiNaNkVorssjyywwg5YciOJWZZEUlsiQusdMqlEiyxQ8sUORektqIdogIQEqOlIQEICICEBA2MkXMNcDu/2lrs3Ty4lgdxsE8FBt5G8rIdPnL+zKWepTb/42BvyH3T3gmZmtqcsTXY1dFcoJwff+SlisMRVZeF5T2/hVChVtmOh4Ad54zQ45fXcnTKzC/8ALoQfmB5zLUi1as6gMSlt+4gkAW8ZjWcnoqZZgsljYWCKpmBUjvHOdj7FdgPdvzPEb9RJcFgqqpc0uR0trmFwefCDmu5pG6umpBHu8jcaW05xcJFnUS1U0y6cv8Mp4UooAUWDAnuNzcg9dJbWoFN6m626xNzbUfMyhWqZmuL24X3zu0dLlNSxsZeuvjCLiuQcRTAOn+d4kMmYyMCbSPPvkEiNaSWjWjZFwR2jESS0YiTJMAEQSJIRERCAhtGtJCIJhARkQZIRBtCDBGwgESUiARCmK0RGRtJyIJEYRohyRSXLFDkHSSgQlEQjiIW4HAhERAQzFCkH/tO3hbikCLXa391hu7pSw+xq7KGFJ7czZAR0zWvOliAaVIBtMtj0uL2APHUzP1s10YTO/RxfXljbTqXJItc6EdOHyMzdPBgtoSjjcwYg9xI8PKTpWNRrg24SZcISwLCY0pJs36U47M6uFXEFbGs9rW0KjTcNct+POHhqAS+pJY3ZjqWJ4mGhNrBTa1t2vfeVsWSqk7h5nuhiuppDTsSTf8FXG1Mx03DSVhAWspAOYANuJNgfPqLd8nRFPxr8zPQ1wUIqKPL23fEm5PuAY0sDD33Oh8SP0tBbDMOFxzGo+UfJXkhj2j2iMJALRR4pCAkQTDMGEANoNpJaCYQETCDaSERiJAEREAiSkSMxkBgEQJKZHGQjGihWikISgR7RhDURRxATbbG2VTwyipVGeqbEAgFaV+FuL67/AC5nKbOA9IhIOVXQtoToGBPyhdodv1wSaZABOpIzEdcs5r1OXliW1yhHeTO5tzb7vogPH8oBtmsdWNwdNZxHwlR6T+sXLkMhvoSOCjhpfT/icc9oHpOjVglSk29qYIYX+JdTqNbjqZs6BUqGUhkYBrruYHdUXruuP8OTtJNGniVbTM/shdLTvDcDI62GAYtz97rf4h38evfLGEO9T4ThcOl4ZqRsU45RbW1pxNv0Weky0/fsWUfeK+tl7za3jOyqyuw9cHlGUumSaBKKlFxfc8x+1Z1ZfhqeunNXIDFe5gb24Hxiw2Ka2pNxoevI9/OdXtDs0JWZV0v66dMxLqO4H0g7rcpyVT1uWYbuRG8T1enl1wUjyOpXRNx9joUtoMOMuUdsMOJ85xrfWCTL3CLORSkuGaqltpW98A9dx8xLuGoelPsiG0JIJVSAN+pIB3zDI/6zQdi8YVxlFeDMRb8SMpFvzfKUW1qMXJdjpqsk5KLO3U2fVXVqbgc8rEeYFpVM9Jp4ZN4RQeigHzEw22FpriKqaqQ5PMet6w39/OcVN/xHho7bYKG+TmmPJzhz8JDdx18jInW2/Tjrppe1/kfKdOSrkjMEwjGtCQAwGhtBMICMyMiStAIhQGBaCYdoJjCCijRSEJRCestO2cHnYW0/EL38hHogXudygsfDh5285mK+MLuxJ3kyJZFlJrg0NfHM2qMMv8u4dLcD3zn18Q53m85q1iNR/wA98lFS8tjFI5p5Y2VSbVAShPrAEj8w6zY7CpfZcqLUz0KhvSYm/o3bcPwN9e+Y8mXtnY0KppVP4T8eKE/EOnTx7+DW6Ry+pDlc/v8A9NLQ6tL6VnD4/Y9Cy8O/Lf8AqQ9LfTpKZUqwI3Hz6g90pbP2qTTKVLelp5FJuAGVjanWDbrbgf8AL9Wlgm96o2ZzwF1RSAdw3nvPlMecPiLbk16rXVLD4I6mJO6FQe++S16INja3AjkY9KkBOOUZKWGaMZxlHKOB2toD2VTndD/cPl6SZauNb8Qf9jNj2sHsQeVRf7XH6zEY2raek8Mlmjfszy3i0canbuh2MqYvEZbAak6ADUknTQeU6XZ/ZLYok5vR000Z7ZiTocqC4uba9Jptk7JwSVBVpmq708wFT1qqoQmYsQiZQQNd/wBZdfq4wWI8lFGkbacuDkbI7IVnAas4oA/BbPUA4ZhcBOepJ6TR7K7JUaValU9OzGm6sFIUBtbWJA038+EAbZpXyrUV+RB39encZOmK9pRA1vUUtqNFUFrnpdVHjM6eouezZoxpqW6NV6f1f4j+4DvB1111EwvaPZlc1qtVXWrmY2Fwr5QbKv3bgWG+5tummap6v5EHnecLFVjnY6gFm3jSxMrqslU8xDZVG1YkZBdsMpsSQQbEG4II3gg7jHG2WquQdbm9idDoAAen6XkfbFbsrje11Y87AZSetjbwEj7LbZWmjUqiI4Z89nRWBuoG+wYEW3qw3zRlcpQTwccdP0yaya3A1FAHxHm2vku5R3f7zoUcD6Y2RTm/lG7qw3ASHs5h8LVYvlcItr01cst2vruFQDQ6XPfJdq9ump1RhsLR+z07ZhVZMufdrTBGUCxvnN7DWx40T1EU/KPXRL7g6vZnEBSxVcot6xqIN/jJcN2ZIHtnCXNlC+tc8yeXQTn7QxrL6zVM9S12c30GhCjMSevDuFrSfYXasYj2RKPzvv00vwPHeJxWa+fEX+DUp8PXSpS/0NiezFdSPdYHirbuWlrm+m6++cvG4VqTZW3gA8eIvxE1eEqlarUXZiLBqZvvVt4vzBBHkeMirUVxCNSqHLUpsbNv/NbiCCD/AMR6fEJdS6+BbvDkk3B7mPgmTYmiUZlbQqSD4fpITNhPKyjHaaeGKKPljQgwFi3y0Kjc7KPqf0mSpzTdoGth0HMsfnb9Jm0EaBVJ7sMR1MVopaVkoMcGAhhAwiYLeExeUi+oFwL6izCzIw4oeI4bxqNd52cxwq08tySosCSCxUbs3NhuPO155wZf2JtM4eqH+E2zjkPvAcSPmLiZ+p0ieZQ5O/T6trEZ8HppXn3N+hkIpm9pPTcMoYbiL26cR1ixeKFKmztfKgJNhc5e7pMW2vq3Rtae7o2fBm+29TLTpJxZy3gikX83Ewm0RunU2ttRsVVLkHdlRVBbKo1A03nW5MiOzqtRbCjVP/jf62m7pK1VSot7mHrLXbqHNJ44OrtJjRwFCkmhq5Fa3HOrVH165QO4mZbaW2KyO1Gk7JTUvRCDRTlNnqED4yylg28WG6wmrx+HdsFTFRTRek1NVNUimGcZlUIW3koX05rMniNnLiqjVadalTu16i1GZSrOSWZbA5gSGPC1wOROXYm20vc74tbN+xHhqxcHPqQbE/esPePU316wvTFdVYg9CR5WkOPoehNNF990SqzksNCXsmUGwFgCevzs7Mr1quICmpYVGYt6lNtcpYn1lt8M6YajCUJLc55afLck9h02zXT3ar8NCbjTdvlin2rrj3gjjqCD8jOpiNgMwIL0Tf4vs4Rx1GRwCe8QMP2VQA+kcsb6FRkAHcb3ljgpdiJtdzhV9tpVsKyPdb6oyga23hgeXOQekpZg1Jm0+GoBr3Mp3eAnTrdj3NU5WApECzN6zXsNMotxBF5crdmG+GqjDk9EeVwYlasWV2Q0+nlcsfsrtwUnf4s9tx1XKSV7/eI8BNR2f2gtWicJiAHy5jQYaEWvlyk+61vO7c7TFYjszU0ypSBG8ozqW5XVtB4SCpjq+HYCqhIv6rXs1xb3XFwbaee+JZXFrM9hoTkn5dzeVMVRq6nDg2AVrlxpzIVhfda5gVtm0gR9nAUoA6W1tddVJ3nn4CZTaGLOIyVlYgqQaiH1bgEZmt01vaaTY5ykEThVHTnJpy1SlFY5OzVYNRStqGosuZfiAYhHHdqG/IJfr0rPTqJ6wIyPl35DqD1sb+DGKjUB6HiLaRYvFCmhPIaW07hEjQs4Glq3jjg4PaS3pQQQcyjjc3Uket10E5MJ9dfODN6qHRBR9jDun1zcsYyK8UeNLSoh7Sj2NP8AD+p/eZxJpO0Q9hT7m+TTOJGr4KZdyQQaZ/zuhLJsFRzOB1v+8sk8LIsd3glw+zazn1aZt94gW8LkXmg2X2V0YvZmYEDM1lW9tRkBsRz6zq4FAAN06lFusx7dTOTNWvTwijO4bsWP+5Vv+BbfNp0qXZTDjerN3sw+hnXdwouxsOZIA+cp1Ns0F96rTH5wx8luYjvul3Yfg1R7Iu4XCJTUKosotpmJtYAD5ADwlhUXgB4D95wz2rwo09IT+GlV+pUTp4DaaVlzITwOoANjcXt3gjwlUq5x3aLIzi9ky8rcr+AAh5j185UrVmCkqMzAGylioJG4E2075j6/bGtcgUkQjQhszEEaEHUdY1dM7fSJbdCr1HR/6j2+yoT8OIonu97X5zyjCOi+mVqZL+kXJVzECmqM/pVt8RYFO7L1m0x+3KuIXJWCOhIITLlGZb5TdSG47ry5sTYuHr0qfpKatcelO8ete1tOBIN+dhe9hHtolVhyFqujblRKmB2fSxOHp1KlM3A9Grm6llXcykG+Xv43tLeD2XSpG6IAbWzXJNuOpM7m0BZQALAHQDQCwNrCc6dNSUl1NbiT8r6UK8V4o0uKxyYxiJjGQgxkNegr6MqsOTAMPmJMYEICvQwqU75FC5jc2FrmWsK6qdbgcx+3GRkRjBKCksBUmnk7Ax6KPev3Br/MfrOdtDHGp0A4cz1lZoBiwohF5QZWyksAkwYRgy8pY0Ue0UICHbpvh0/8g/qH7zOJNDtk+wHRnHmEMz6RqymXLJFk9CsKbBm3DoT8hIFj10uh8I81mLQkXiSZ2W7WKo9RGbqQqj9TOdiu1OIfRSKY/luT/qP6ATmBIkTWcsdNBdjseokywmpuxLMd7McxPiZYAkNOTBp2Riktjhm22GFl7Zm0mouCpG+4v7pJtdW5KwABPAhTwnPDRmF4tlanFxYKpuE+pHrOzMalemtVNxuGU+8rDR6bjgwNxM52z2NcGvTGoHtAPiXg/eNx6a8Jw+yG1vs9Vcx9lVIo1L/BUA9jV8V9Q/h6T0pl4Hj5dR3TEjKVFhtTjG6B5Apmp7IHKgU/d08830qCcvtJsr7PVIX3HBan0F9V7wfkRLfZfEBiCt7WTfvF6QBB8aXznbq5qdaaOPRQcLJJna2jwlGXcfwlKJR6EdFvqGiiMRMuKxooo0JATBhmAZADQYRgExgAsYN4UG0gATBhGDeMhR7xRrxQkIdpD2DdCp8wR+gmdSaLHD2NTuX+4TOpHgUzJBLtNfZnTeWAPXKJSWdXC070T0c+RVY8uClnBVoV4OIWzEdYKmImX47lhTJVkKGSAyxMpkiS8e8jBhCETBJTK6h/ccZKnQcG7wbHuvPR+yW0mrUclQ+1on0dQ87a06nitvG882E7fZTaHoq6kngKVT+amxApueqMQO4zO11P3o0NHb9jNvt3ZS4qlka41DAjeCPeUHhdbjxvwnC+zrSxDhRlDLSqADQaFkaw4aC/jNNtDGpQptUqsERRdmPNTuHMndYazMYpi1YNe+bOo6KQxQDx48TM3Lxg0EknkubS3iUZexjZlU87H5Sjed2nfkOa31AmKPGl5WMYo8YwgGgNCMEyIgxkZEMwDGFGEEwzBkIBGaEYBjCijR4oSEeO/g1e5f7xM4s0GPa1Cp1yD+q/6TPrHgUWEizqYahiGoOcPTFTK49INL5WX4QSLm68NZy1m2/6fn1cQOifVoupbVbaJRh2JM82xuNYMfSU2pnS4IK7tOMali1PGb7bp9pY+R/aURsyi/v0kPXKAfMTPWosjzuaPwIPjYzKVBzkymd1+ymHbcHQ/wAjn6NeTUex6qy2rVCCTdSE3Bb3zW01I4S6GuX3Iqno32ZwBCE0tXsj9yofzAH6WnC2js2tSqikE9IxGZchAJA94kE6WnQtXV7nO9JZ7EIhKjFkye8WVRu1DkKw8QTJ6exsW26gF/FUX/8AN5aw/Z3HBlYfZ0KkEXZ21G64Cyq3V1OLSeRqtLapp4OV2yxuJxFdaeIvRpXsgP8ADFxbOz2AZyOPW2k7OL2v6HDUKje/lpHLxOgB07iZ16WxMY38XE0iOKjDhhuA+IjlCwvYqlnNTEs+Ic/fNl8EXh0NxpMdbGq1kzmx9qYrGOgRQlGkwao1tCALFS3EkE+qO/hNHO5WpKlMqihVVTZVAVQLcAN04c7tKvKzmv5HjRRjOsoHvBJjxjIQRgEwjAMJBoLCHBaQUGA0ImCYxAIxjkRQijWjQo0hCvtEewf8h/qt+s4CzQ48ewqfk/uEzqyyBTMmWbTsCLLXPRfkZi0m17G1QlCrqMzAFVuLkAkMQONvV8xE1X9Jk06+qilto3qRsOJVr1SzkmXcOsypGtAuUBrL9HWr+Gnb/U1/oJUwy6yzgz7Srx90b7aLmAtz3GUssOig1mZwDelx+IfhSVKK97eu3zJHhNVQ8pj+w5L0nrNvrVXqeF7AeGsVhRqFhiRrJBIEMGSSISQSAIMTYgjnf6TPCdnadYBSOLXHhxPz+YnHnfpl5Wcl3IxMURinSUitFFGvIQYwYRjGEgJgmEYMIoEaOY1oSAmCYRgwisUaFaKQhV2o1qD9Sg/uM4Czt7X/AIJ/Gv0acRZZApnySpO7gsMr0gGFxqeII1OoI1B6jnOEk02B9Wjfko+mb9JLd1gFbw2zN496lJj6KqSoNgtT1++zHW2+TYPtQ6/xKN+qOB/Sf3lLHNrbz7zIkE5paSEntsdMNTNLL3Nbge1mHuM4qJzvTZrf6Ly/s7b2HJPtBqFvmV01u33wL7+ExAj3i/IR9xnrH7HpmH2tRJ0qJr/Mv7zN9lNpUaGGp06tRabqCGD3WxLMbXIsd44zMiPB+nr3J88/Y9B/9dww/wC/S/8AsX94J7T4Qf8AuKZ7mv8ASYAKOQ8oYi/p7/u/Afn/APH8m7odpaFQkUvSVSN4SjVIF912KgCJ9q1W9yjkH3qrL8kQknxKzI7Nxxo1A414Mv3lNrrfhuBB5gTX4baNCrqGW/JiEcfiUnXvF5z3aaVb90X06lWL2ZW9E9i7sWuQCxFr79FUaKo10HPiSTAl3G4xGGVCGsdcpBAsN1xpxlKdNKahuVWY6thoojGMtEHJjXiiMJBiYxiMUgAYJhGNCAAwSIZgGEgxjQjBMIB7xR4pAHO2x/B/Ov0acRZ3torek3Sx8r/vOCksgUyJqc0uINqDd6j6TPYZbsBzIHznfx7WpHq30AhnyhF6WZLEH1jHSNVHrGGsiHfCCjxRRxBQhBjiEAUIQIQkFYYMeDHvIKdjYT+8O4/UTrGcLYT+0I5qfkRO6ROaz1HZT6BRGNFELR4xiERMgRoJjxSABMYwrQbQgBgkQzAMhAYxhQSIQCjR7RQgK2J/hv3frM9TiilkCiXcu4D31/EPrO1tH3R3n+0RRQWcokPSzKVPeMMR4o0QyCjxRRxBRRRQgHhCKKQDHj8YopBTobB/in8J+omhMaKc1vqOun0jCKKKIWjRjHikIJYMUUhBGMYooQAtAiikIDBMUUIBRRRQin//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8" descr="data:image/jpeg;base64,/9j/4AAQSkZJRgABAQAAAQABAAD/2wCEAAkGBxQSEhUUEhQVFBUUFxQUFBQVFBQUFRUVFBQWFhQVFBQYHCggGBolHBQUITEhJikrMC4uFx8zODMsNyktLiwBCgoKDg0OGxAQGywkICQsNCwsLCssLCwsLCwsLCwsLCwsLCwsLCwsLCwsLCwsLCwsLCwsLCwsLCwsLCwsLCwsLP/AABEIAOEA4QMBIgACEQEDEQH/xAAbAAABBQEBAAAAAAAAAAAAAAACAAEDBAYFB//EAEEQAAIBAgMFBAcGBQMDBQAAAAECAAMRBBIhBTFBUWEGcYGREyIjMkKhsRRScoLB0TNiorLwkuHxB0ODFURTk8L/xAAaAQACAwEBAAAAAAAAAAAAAAABAgADBQQG/8QALhEAAgIBAwIEBQMFAAAAAAAAAAECAxEEITESQQUiMlETFCNCoRVhsTNSYpHh/9oADAMBAAIRAxEAPwDChY+WSKsLLPUnmyMCEEkoSGEkyHA+CbK4Nr2N/Ll1m9wFlQEk5nsSddL6jXoLC37zD0qJJAAvNkARRpgkrZR72puAMx7r3tMnxP0pmx4YmpNHP2pkF2JzcdBfnvJ0+s4OJc1N+77oOmh07/E+E6mJqA+swuOQ3EGLBYdSu7qDe9+XjPOSzk9HCOUUqClVDDy3DS3Cx6+ct4dwnqIuUNobDXdYAHwv1Il+ns8lfVA05w1w1wbj1hob7iLkgkceHlBhjuCLuAxDaXG74hp3XHAy5jqK1EJY2PHeTy3XtrK9CuLWPq6WuBv/AFkeKIUWBvcZs17g2I03TqoeZJHFcsRbMrjKAVmCm4BIBO8gc+UgyS1VW5J7zI8s9RF7HmpRWSILHtJbRERsgwQZYJSWLRssmQdJAVjBJOViCw5B0lYrBKS0VkQGsKYjiQMsArLbJIykKYrgVWSBllllgFI2RHErkQSJPlgZYwpHlikuWKTJCULDCyVUhBZXkuUAPRw1WGFhBYuSxRLGBbK1xp1KI/lm0vO9tzEl8o1BAW9wL+YsPKcfZ1MXuRuOgPHn+nnCR2rOutrupKjUAXucp5WB0MyPEZLKRseH1PpcyPaFEgqqqTprYXMnwlZUIV8yH+ZSoPcdxg7UxdQkimQovYNvsBvPfKVeo1Okc9cVSTcZgbjQaDnu+Zv0x5YybkMpI1uFI3cN8lxWLo8XQEcCwBmX7MbUZkbNqdNeQ6SanQxBq5k9EV13gfeG7TlfxtJ1J7DSi1udavXGUlSN3DgRIsO4ckcCu/eAdP8APAiRbQqXpMbZXAII01033EobFJAZSblhmA1uAd/deWULzo5dT6WR4ilY8Olt3nI8ssOhG8fUQMs9KmeaaIcsRWSlY1o2QYIgI1pKFjWkyDBHaMRJcsYiHJMEREHLJbRiJMgwQkRrSUiNaNkVorssjyywwg5YciOJWZZEUlsiQusdMqlEiyxQ8sUORektqIdogIQEqOlIQEICICEBA2MkXMNcDu/2lrs3Ty4lgdxsE8FBt5G8rIdPnL+zKWepTb/42BvyH3T3gmZmtqcsTXY1dFcoJwff+SlisMRVZeF5T2/hVChVtmOh4Ad54zQ45fXcnTKzC/8ALoQfmB5zLUi1as6gMSlt+4gkAW8ZjWcnoqZZgsljYWCKpmBUjvHOdj7FdgPdvzPEb9RJcFgqqpc0uR0trmFwefCDmu5pG6umpBHu8jcaW05xcJFnUS1U0y6cv8Mp4UooAUWDAnuNzcg9dJbWoFN6m626xNzbUfMyhWqZmuL24X3zu0dLlNSxsZeuvjCLiuQcRTAOn+d4kMmYyMCbSPPvkEiNaSWjWjZFwR2jESS0YiTJMAEQSJIRERCAhtGtJCIJhARkQZIRBtCDBGwgESUiARCmK0RGRtJyIJEYRohyRSXLFDkHSSgQlEQjiIW4HAhERAQzFCkH/tO3hbikCLXa391hu7pSw+xq7KGFJ7czZAR0zWvOliAaVIBtMtj0uL2APHUzP1s10YTO/RxfXljbTqXJItc6EdOHyMzdPBgtoSjjcwYg9xI8PKTpWNRrg24SZcISwLCY0pJs36U47M6uFXEFbGs9rW0KjTcNct+POHhqAS+pJY3ZjqWJ4mGhNrBTa1t2vfeVsWSqk7h5nuhiuppDTsSTf8FXG1Mx03DSVhAWspAOYANuJNgfPqLd8nRFPxr8zPQ1wUIqKPL23fEm5PuAY0sDD33Oh8SP0tBbDMOFxzGo+UfJXkhj2j2iMJALRR4pCAkQTDMGEANoNpJaCYQETCDaSERiJAEREAiSkSMxkBgEQJKZHGQjGihWikISgR7RhDURRxATbbG2VTwyipVGeqbEAgFaV+FuL67/AC5nKbOA9IhIOVXQtoToGBPyhdodv1wSaZABOpIzEdcs5r1OXliW1yhHeTO5tzb7vogPH8oBtmsdWNwdNZxHwlR6T+sXLkMhvoSOCjhpfT/icc9oHpOjVglSk29qYIYX+JdTqNbjqZs6BUqGUhkYBrruYHdUXruuP8OTtJNGniVbTM/shdLTvDcDI62GAYtz97rf4h38evfLGEO9T4ThcOl4ZqRsU45RbW1pxNv0Weky0/fsWUfeK+tl7za3jOyqyuw9cHlGUumSaBKKlFxfc8x+1Z1ZfhqeunNXIDFe5gb24Hxiw2Ka2pNxoevI9/OdXtDs0JWZV0v66dMxLqO4H0g7rcpyVT1uWYbuRG8T1enl1wUjyOpXRNx9joUtoMOMuUdsMOJ85xrfWCTL3CLORSkuGaqltpW98A9dx8xLuGoelPsiG0JIJVSAN+pIB3zDI/6zQdi8YVxlFeDMRb8SMpFvzfKUW1qMXJdjpqsk5KLO3U2fVXVqbgc8rEeYFpVM9Jp4ZN4RQeigHzEw22FpriKqaqQ5PMet6w39/OcVN/xHho7bYKG+TmmPJzhz8JDdx18jInW2/Tjrppe1/kfKdOSrkjMEwjGtCQAwGhtBMICMyMiStAIhQGBaCYdoJjCCijRSEJRCestO2cHnYW0/EL38hHogXudygsfDh5285mK+MLuxJ3kyJZFlJrg0NfHM2qMMv8u4dLcD3zn18Q53m85q1iNR/wA98lFS8tjFI5p5Y2VSbVAShPrAEj8w6zY7CpfZcqLUz0KhvSYm/o3bcPwN9e+Y8mXtnY0KppVP4T8eKE/EOnTx7+DW6Ry+pDlc/v8A9NLQ6tL6VnD4/Y9Cy8O/Lf8AqQ9LfTpKZUqwI3Hz6g90pbP2qTTKVLelp5FJuAGVjanWDbrbgf8AL9Wlgm96o2ZzwF1RSAdw3nvPlMecPiLbk16rXVLD4I6mJO6FQe++S16INja3AjkY9KkBOOUZKWGaMZxlHKOB2toD2VTndD/cPl6SZauNb8Qf9jNj2sHsQeVRf7XH6zEY2raek8Mlmjfszy3i0canbuh2MqYvEZbAak6ADUknTQeU6XZ/ZLYok5vR000Z7ZiTocqC4uba9Jptk7JwSVBVpmq708wFT1qqoQmYsQiZQQNd/wBZdfq4wWI8lFGkbacuDkbI7IVnAas4oA/BbPUA4ZhcBOepJ6TR7K7JUaValU9OzGm6sFIUBtbWJA038+EAbZpXyrUV+RB39encZOmK9pRA1vUUtqNFUFrnpdVHjM6eouezZoxpqW6NV6f1f4j+4DvB1111EwvaPZlc1qtVXWrmY2Fwr5QbKv3bgWG+5tummap6v5EHnecLFVjnY6gFm3jSxMrqslU8xDZVG1YkZBdsMpsSQQbEG4II3gg7jHG2WquQdbm9idDoAAen6XkfbFbsrje11Y87AZSetjbwEj7LbZWmjUqiI4Z89nRWBuoG+wYEW3qw3zRlcpQTwccdP0yaya3A1FAHxHm2vku5R3f7zoUcD6Y2RTm/lG7qw3ASHs5h8LVYvlcItr01cst2vruFQDQ6XPfJdq9ump1RhsLR+z07ZhVZMufdrTBGUCxvnN7DWx40T1EU/KPXRL7g6vZnEBSxVcot6xqIN/jJcN2ZIHtnCXNlC+tc8yeXQTn7QxrL6zVM9S12c30GhCjMSevDuFrSfYXasYj2RKPzvv00vwPHeJxWa+fEX+DUp8PXSpS/0NiezFdSPdYHirbuWlrm+m6++cvG4VqTZW3gA8eIvxE1eEqlarUXZiLBqZvvVt4vzBBHkeMirUVxCNSqHLUpsbNv/NbiCCD/AMR6fEJdS6+BbvDkk3B7mPgmTYmiUZlbQqSD4fpITNhPKyjHaaeGKKPljQgwFi3y0Kjc7KPqf0mSpzTdoGth0HMsfnb9Jm0EaBVJ7sMR1MVopaVkoMcGAhhAwiYLeExeUi+oFwL6izCzIw4oeI4bxqNd52cxwq08tySosCSCxUbs3NhuPO155wZf2JtM4eqH+E2zjkPvAcSPmLiZ+p0ieZQ5O/T6trEZ8HppXn3N+hkIpm9pPTcMoYbiL26cR1ixeKFKmztfKgJNhc5e7pMW2vq3Rtae7o2fBm+29TLTpJxZy3gikX83Ewm0RunU2ttRsVVLkHdlRVBbKo1A03nW5MiOzqtRbCjVP/jf62m7pK1VSot7mHrLXbqHNJ44OrtJjRwFCkmhq5Fa3HOrVH165QO4mZbaW2KyO1Gk7JTUvRCDRTlNnqED4yylg28WG6wmrx+HdsFTFRTRek1NVNUimGcZlUIW3koX05rMniNnLiqjVadalTu16i1GZSrOSWZbA5gSGPC1wOROXYm20vc74tbN+xHhqxcHPqQbE/esPePU316wvTFdVYg9CR5WkOPoehNNF990SqzksNCXsmUGwFgCevzs7Mr1quICmpYVGYt6lNtcpYn1lt8M6YajCUJLc55afLck9h02zXT3ar8NCbjTdvlin2rrj3gjjqCD8jOpiNgMwIL0Tf4vs4Rx1GRwCe8QMP2VQA+kcsb6FRkAHcb3ljgpdiJtdzhV9tpVsKyPdb6oyga23hgeXOQekpZg1Jm0+GoBr3Mp3eAnTrdj3NU5WApECzN6zXsNMotxBF5crdmG+GqjDk9EeVwYlasWV2Q0+nlcsfsrtwUnf4s9tx1XKSV7/eI8BNR2f2gtWicJiAHy5jQYaEWvlyk+61vO7c7TFYjszU0ypSBG8ozqW5XVtB4SCpjq+HYCqhIv6rXs1xb3XFwbaee+JZXFrM9hoTkn5dzeVMVRq6nDg2AVrlxpzIVhfda5gVtm0gR9nAUoA6W1tddVJ3nn4CZTaGLOIyVlYgqQaiH1bgEZmt01vaaTY5ykEThVHTnJpy1SlFY5OzVYNRStqGosuZfiAYhHHdqG/IJfr0rPTqJ6wIyPl35DqD1sb+DGKjUB6HiLaRYvFCmhPIaW07hEjQs4Glq3jjg4PaS3pQQQcyjjc3Uket10E5MJ9dfODN6qHRBR9jDun1zcsYyK8UeNLSoh7Sj2NP8AD+p/eZxJpO0Q9hT7m+TTOJGr4KZdyQQaZ/zuhLJsFRzOB1v+8sk8LIsd3glw+zazn1aZt94gW8LkXmg2X2V0YvZmYEDM1lW9tRkBsRz6zq4FAAN06lFusx7dTOTNWvTwijO4bsWP+5Vv+BbfNp0qXZTDjerN3sw+hnXdwouxsOZIA+cp1Ns0F96rTH5wx8luYjvul3Yfg1R7Iu4XCJTUKosotpmJtYAD5ADwlhUXgB4D95wz2rwo09IT+GlV+pUTp4DaaVlzITwOoANjcXt3gjwlUq5x3aLIzi9ky8rcr+AAh5j185UrVmCkqMzAGylioJG4E2075j6/bGtcgUkQjQhszEEaEHUdY1dM7fSJbdCr1HR/6j2+yoT8OIonu97X5zyjCOi+mVqZL+kXJVzECmqM/pVt8RYFO7L1m0x+3KuIXJWCOhIITLlGZb5TdSG47ry5sTYuHr0qfpKatcelO8ete1tOBIN+dhe9hHtolVhyFqujblRKmB2fSxOHp1KlM3A9Grm6llXcykG+Xv43tLeD2XSpG6IAbWzXJNuOpM7m0BZQALAHQDQCwNrCc6dNSUl1NbiT8r6UK8V4o0uKxyYxiJjGQgxkNegr6MqsOTAMPmJMYEICvQwqU75FC5jc2FrmWsK6qdbgcx+3GRkRjBKCksBUmnk7Ax6KPev3Br/MfrOdtDHGp0A4cz1lZoBiwohF5QZWyksAkwYRgy8pY0Ue0UICHbpvh0/8g/qH7zOJNDtk+wHRnHmEMz6RqymXLJFk9CsKbBm3DoT8hIFj10uh8I81mLQkXiSZ2W7WKo9RGbqQqj9TOdiu1OIfRSKY/luT/qP6ATmBIkTWcsdNBdjseokywmpuxLMd7McxPiZYAkNOTBp2Riktjhm22GFl7Zm0mouCpG+4v7pJtdW5KwABPAhTwnPDRmF4tlanFxYKpuE+pHrOzMalemtVNxuGU+8rDR6bjgwNxM52z2NcGvTGoHtAPiXg/eNx6a8Jw+yG1vs9Vcx9lVIo1L/BUA9jV8V9Q/h6T0pl4Hj5dR3TEjKVFhtTjG6B5Apmp7IHKgU/d08830qCcvtJsr7PVIX3HBan0F9V7wfkRLfZfEBiCt7WTfvF6QBB8aXznbq5qdaaOPRQcLJJna2jwlGXcfwlKJR6EdFvqGiiMRMuKxooo0JATBhmAZADQYRgExgAsYN4UG0gATBhGDeMhR7xRrxQkIdpD2DdCp8wR+gmdSaLHD2NTuX+4TOpHgUzJBLtNfZnTeWAPXKJSWdXC070T0c+RVY8uClnBVoV4OIWzEdYKmImX47lhTJVkKGSAyxMpkiS8e8jBhCETBJTK6h/ccZKnQcG7wbHuvPR+yW0mrUclQ+1on0dQ87a06nitvG882E7fZTaHoq6kngKVT+amxApueqMQO4zO11P3o0NHb9jNvt3ZS4qlka41DAjeCPeUHhdbjxvwnC+zrSxDhRlDLSqADQaFkaw4aC/jNNtDGpQptUqsERRdmPNTuHMndYazMYpi1YNe+bOo6KQxQDx48TM3Lxg0EknkubS3iUZexjZlU87H5Sjed2nfkOa31AmKPGl5WMYo8YwgGgNCMEyIgxkZEMwDGFGEEwzBkIBGaEYBjCijR4oSEeO/g1e5f7xM4s0GPa1Cp1yD+q/6TPrHgUWEizqYahiGoOcPTFTK49INL5WX4QSLm68NZy1m2/6fn1cQOifVoupbVbaJRh2JM82xuNYMfSU2pnS4IK7tOMali1PGb7bp9pY+R/aURsyi/v0kPXKAfMTPWosjzuaPwIPjYzKVBzkymd1+ymHbcHQ/wAjn6NeTUex6qy2rVCCTdSE3Bb3zW01I4S6GuX3Iqno32ZwBCE0tXsj9yofzAH6WnC2js2tSqikE9IxGZchAJA94kE6WnQtXV7nO9JZ7EIhKjFkye8WVRu1DkKw8QTJ6exsW26gF/FUX/8AN5aw/Z3HBlYfZ0KkEXZ21G64Cyq3V1OLSeRqtLapp4OV2yxuJxFdaeIvRpXsgP8ADFxbOz2AZyOPW2k7OL2v6HDUKje/lpHLxOgB07iZ16WxMY38XE0iOKjDhhuA+IjlCwvYqlnNTEs+Ic/fNl8EXh0NxpMdbGq1kzmx9qYrGOgRQlGkwao1tCALFS3EkE+qO/hNHO5WpKlMqihVVTZVAVQLcAN04c7tKvKzmv5HjRRjOsoHvBJjxjIQRgEwjAMJBoLCHBaQUGA0ImCYxAIxjkRQijWjQo0hCvtEewf8h/qt+s4CzQ48ewqfk/uEzqyyBTMmWbTsCLLXPRfkZi0m17G1QlCrqMzAFVuLkAkMQONvV8xE1X9Jk06+qilto3qRsOJVr1SzkmXcOsypGtAuUBrL9HWr+Gnb/U1/oJUwy6yzgz7Srx90b7aLmAtz3GUssOig1mZwDelx+IfhSVKK97eu3zJHhNVQ8pj+w5L0nrNvrVXqeF7AeGsVhRqFhiRrJBIEMGSSISQSAIMTYgjnf6TPCdnadYBSOLXHhxPz+YnHnfpl5Wcl3IxMURinSUitFFGvIQYwYRjGEgJgmEYMIoEaOY1oSAmCYRgwisUaFaKQhV2o1qD9Sg/uM4Czt7X/AIJ/Gv0acRZZApnySpO7gsMr0gGFxqeII1OoI1B6jnOEk02B9Wjfko+mb9JLd1gFbw2zN496lJj6KqSoNgtT1++zHW2+TYPtQ6/xKN+qOB/Sf3lLHNrbz7zIkE5paSEntsdMNTNLL3Nbge1mHuM4qJzvTZrf6Ly/s7b2HJPtBqFvmV01u33wL7+ExAj3i/IR9xnrH7HpmH2tRJ0qJr/Mv7zN9lNpUaGGp06tRabqCGD3WxLMbXIsd44zMiPB+nr3J88/Y9B/9dww/wC/S/8AsX94J7T4Qf8AuKZ7mv8ASYAKOQ8oYi/p7/u/Afn/APH8m7odpaFQkUvSVSN4SjVIF912KgCJ9q1W9yjkH3qrL8kQknxKzI7Nxxo1A414Mv3lNrrfhuBB5gTX4baNCrqGW/JiEcfiUnXvF5z3aaVb90X06lWL2ZW9E9i7sWuQCxFr79FUaKo10HPiSTAl3G4xGGVCGsdcpBAsN1xpxlKdNKahuVWY6thoojGMtEHJjXiiMJBiYxiMUgAYJhGNCAAwSIZgGEgxjQjBMIB7xR4pAHO2x/B/Ov0acRZ3torek3Sx8r/vOCksgUyJqc0uINqDd6j6TPYZbsBzIHznfx7WpHq30AhnyhF6WZLEH1jHSNVHrGGsiHfCCjxRRxBQhBjiEAUIQIQkFYYMeDHvIKdjYT+8O4/UTrGcLYT+0I5qfkRO6ROaz1HZT6BRGNFELR4xiERMgRoJjxSABMYwrQbQgBgkQzAMhAYxhQSIQCjR7RQgK2J/hv3frM9TiilkCiXcu4D31/EPrO1tH3R3n+0RRQWcokPSzKVPeMMR4o0QyCjxRRxBRRRQgHhCKKQDHj8YopBTobB/in8J+omhMaKc1vqOun0jCKKKIWjRjHikIJYMUUhBGMYooQAtAiikIDBMUUIBRRRQin//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8" name="Picture 10" descr="http://www.berktree.com/assets/images/default/rolyan-s-c-o-i-shoulder-brace-model-a980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83968" y="2060848"/>
            <a:ext cx="3981822" cy="398182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5410783" y="6045309"/>
            <a:ext cx="1728192" cy="276999"/>
          </a:xfrm>
          <a:prstGeom prst="rect">
            <a:avLst/>
          </a:prstGeom>
        </p:spPr>
        <p:txBody>
          <a:bodyPr wrap="square">
            <a:spAutoFit/>
          </a:bodyPr>
          <a:lstStyle/>
          <a:p>
            <a:pPr algn="ctr"/>
            <a:r>
              <a:rPr lang="en-US" sz="1200" dirty="0">
                <a:latin typeface="+mn-lt"/>
                <a:hlinkClick r:id="rId3"/>
              </a:rPr>
              <a:t>©berktree.com</a:t>
            </a:r>
            <a:endParaRPr lang="el-GR" sz="1200" dirty="0">
              <a:latin typeface="+mn-lt"/>
            </a:endParaRPr>
          </a:p>
        </p:txBody>
      </p:sp>
    </p:spTree>
    <p:extLst>
      <p:ext uri="{BB962C8B-B14F-4D97-AF65-F5344CB8AC3E}">
        <p14:creationId xmlns="" xmlns:p14="http://schemas.microsoft.com/office/powerpoint/2010/main" val="408635635"/>
      </p:ext>
    </p:extLst>
  </p:cSld>
  <p:clrMapOvr>
    <a:masterClrMapping/>
  </p:clrMapOvr>
  <p:transition spd="med">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a:bodyPr>
          <a:lstStyle/>
          <a:p>
            <a:pPr eaLnBrk="1" hangingPunct="1">
              <a:defRPr/>
            </a:pPr>
            <a:r>
              <a:rPr lang="el-GR" sz="3600" dirty="0" smtClean="0"/>
              <a:t>Υποξεία φάση</a:t>
            </a:r>
            <a:endParaRPr lang="el-GR" sz="3600" b="1" dirty="0" smtClean="0">
              <a:sym typeface="Wingdings" pitchFamily="2" charset="2"/>
            </a:endParaRPr>
          </a:p>
        </p:txBody>
      </p:sp>
      <p:sp>
        <p:nvSpPr>
          <p:cNvPr id="105475" name="Rectangle 3"/>
          <p:cNvSpPr>
            <a:spLocks noGrp="1" noChangeArrowheads="1"/>
          </p:cNvSpPr>
          <p:nvPr>
            <p:ph idx="1"/>
          </p:nvPr>
        </p:nvSpPr>
        <p:spPr/>
        <p:txBody>
          <a:bodyPr>
            <a:noAutofit/>
          </a:bodyPr>
          <a:lstStyle/>
          <a:p>
            <a:pPr marL="450850" indent="-450850" eaLnBrk="1" hangingPunct="1">
              <a:buFont typeface="Wingdings" pitchFamily="2" charset="2"/>
              <a:buAutoNum type="arabicPeriod"/>
              <a:defRPr/>
            </a:pPr>
            <a:r>
              <a:rPr lang="el-GR" sz="2400" dirty="0" smtClean="0"/>
              <a:t>Διάρκεια από το τέλος  της  Οξείας  Φάσης έως και την επούλωση των τραυμάτων του </a:t>
            </a:r>
            <a:r>
              <a:rPr lang="el-GR" sz="2400" dirty="0" err="1" smtClean="0"/>
              <a:t>εγκαυματία</a:t>
            </a:r>
            <a:r>
              <a:rPr lang="el-GR" sz="2400" dirty="0" smtClean="0"/>
              <a:t>.</a:t>
            </a:r>
          </a:p>
          <a:p>
            <a:pPr marL="450850" indent="-450850" eaLnBrk="1" hangingPunct="1">
              <a:buFont typeface="Wingdings" pitchFamily="2" charset="2"/>
              <a:buAutoNum type="arabicPeriod"/>
              <a:defRPr/>
            </a:pPr>
            <a:r>
              <a:rPr lang="el-GR" sz="2400" dirty="0" smtClean="0"/>
              <a:t>Διάρκεια από μερικές εβδομάδες έως και μήνες μετά το έγκαυμα( ανάλογα με τη  βαρύτητα και τη θεραπεία του).</a:t>
            </a:r>
          </a:p>
          <a:p>
            <a:pPr marL="450850" indent="-450850" eaLnBrk="1" hangingPunct="1">
              <a:buFont typeface="Wingdings" pitchFamily="2" charset="2"/>
              <a:buAutoNum type="arabicPeriod"/>
              <a:defRPr/>
            </a:pPr>
            <a:r>
              <a:rPr lang="el-GR" sz="2400" dirty="0" smtClean="0"/>
              <a:t>Σταθεροποίηση των  ζωτικών  σημείων του  </a:t>
            </a:r>
            <a:r>
              <a:rPr lang="el-GR" sz="2400" dirty="0" err="1" smtClean="0"/>
              <a:t>εγκαυματικού</a:t>
            </a:r>
            <a:r>
              <a:rPr lang="el-GR" sz="2400" dirty="0" smtClean="0"/>
              <a:t> ασθενούς.</a:t>
            </a:r>
          </a:p>
          <a:p>
            <a:pPr marL="450850" indent="-450850" eaLnBrk="1" hangingPunct="1">
              <a:buFont typeface="Wingdings" pitchFamily="2" charset="2"/>
              <a:buAutoNum type="arabicPeriod"/>
              <a:defRPr/>
            </a:pPr>
            <a:r>
              <a:rPr lang="el-GR" sz="2400" dirty="0" smtClean="0"/>
              <a:t>Συντηρητική  ή  χειρουργική   επούλωση των τραυμάτων.</a:t>
            </a:r>
          </a:p>
          <a:p>
            <a:pPr marL="450850" indent="-450850" eaLnBrk="1" hangingPunct="1">
              <a:buFont typeface="Wingdings" pitchFamily="2" charset="2"/>
              <a:buAutoNum type="arabicPeriod"/>
              <a:defRPr/>
            </a:pPr>
            <a:r>
              <a:rPr lang="el-GR" sz="2400" dirty="0" smtClean="0"/>
              <a:t>Συχνή  αξιολόγηση και τροποποίηση του θεραπευτικού προγράμματος. </a:t>
            </a:r>
          </a:p>
          <a:p>
            <a:pPr marL="450850" indent="-450850" eaLnBrk="1" hangingPunct="1">
              <a:buFont typeface="Wingdings" pitchFamily="2" charset="2"/>
              <a:buAutoNum type="arabicPeriod"/>
              <a:defRPr/>
            </a:pPr>
            <a:r>
              <a:rPr lang="el-GR" sz="2400" dirty="0" smtClean="0"/>
              <a:t>Αποφυγή λειτουργικών παραμορφώσεων</a:t>
            </a:r>
            <a:r>
              <a:rPr lang="en-US" sz="2400" dirty="0" smtClean="0"/>
              <a:t>.</a:t>
            </a:r>
            <a:r>
              <a:rPr lang="el-GR" sz="2400" dirty="0" smtClean="0"/>
              <a:t> </a:t>
            </a:r>
          </a:p>
          <a:p>
            <a:pPr marL="609600" indent="-609600" eaLnBrk="1" hangingPunct="1">
              <a:buFont typeface="Wingdings" pitchFamily="2" charset="2"/>
              <a:buNone/>
              <a:defRPr/>
            </a:pPr>
            <a:endParaRPr lang="el-GR" sz="2400" u="sng" dirty="0" smtClean="0">
              <a:sym typeface="Wingdings" pitchFamily="2" charset="2"/>
            </a:endParaRPr>
          </a:p>
          <a:p>
            <a:pPr marL="609600" indent="-609600" eaLnBrk="1" hangingPunct="1">
              <a:buFont typeface="Wingdings" pitchFamily="2" charset="2"/>
              <a:buNone/>
              <a:defRPr/>
            </a:pPr>
            <a:endParaRPr lang="el-GR" sz="2400" dirty="0" smtClean="0">
              <a:solidFill>
                <a:srgbClr val="FFFF00"/>
              </a:solidFill>
              <a:sym typeface="Wingdings" pitchFamily="2" charset="2"/>
            </a:endParaRPr>
          </a:p>
          <a:p>
            <a:pPr marL="609600" indent="-609600" eaLnBrk="1" hangingPunct="1">
              <a:buFont typeface="Wingdings" pitchFamily="2" charset="2"/>
              <a:buNone/>
              <a:defRPr/>
            </a:pPr>
            <a:endParaRPr lang="el-GR" sz="2400" dirty="0" smtClean="0">
              <a:sym typeface="Wingdings" pitchFamily="2" charset="2"/>
            </a:endParaRPr>
          </a:p>
          <a:p>
            <a:pPr marL="609600" indent="-609600" eaLnBrk="1" hangingPunct="1">
              <a:buFont typeface="Wingdings" pitchFamily="2" charset="2"/>
              <a:buNone/>
              <a:defRPr/>
            </a:pPr>
            <a:endParaRPr lang="el-GR" sz="2400" dirty="0" smtClean="0">
              <a:sym typeface="Wingdings" pitchFamily="2" charset="2"/>
            </a:endParaRPr>
          </a:p>
          <a:p>
            <a:pPr marL="609600" indent="-609600" eaLnBrk="1" hangingPunct="1">
              <a:buFont typeface="Wingdings" pitchFamily="2" charset="2"/>
              <a:buNone/>
              <a:defRPr/>
            </a:pPr>
            <a:endParaRPr lang="el-GR" sz="2400" dirty="0" smtClean="0">
              <a:sym typeface="Wingdings" pitchFamily="2" charset="2"/>
            </a:endParaRPr>
          </a:p>
          <a:p>
            <a:pPr marL="609600" indent="-609600" eaLnBrk="1" hangingPunct="1">
              <a:buFont typeface="Wingdings" pitchFamily="2" charset="2"/>
              <a:buNone/>
              <a:defRPr/>
            </a:pPr>
            <a:endParaRPr lang="el-GR" sz="2400" dirty="0" smtClean="0">
              <a:sym typeface="Wingdings" pitchFamily="2" charset="2"/>
            </a:endParaRPr>
          </a:p>
        </p:txBody>
      </p:sp>
    </p:spTree>
    <p:extLst>
      <p:ext uri="{BB962C8B-B14F-4D97-AF65-F5344CB8AC3E}">
        <p14:creationId xmlns="" xmlns:p14="http://schemas.microsoft.com/office/powerpoint/2010/main" val="1027708918"/>
      </p:ext>
    </p:extLst>
  </p:cSld>
  <p:clrMapOvr>
    <a:masterClrMapping/>
  </p:clrMapOvr>
  <p:transition spd="med">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a:bodyPr>
          <a:lstStyle/>
          <a:p>
            <a:pPr eaLnBrk="1" hangingPunct="1">
              <a:defRPr/>
            </a:pPr>
            <a:r>
              <a:rPr lang="el-GR" sz="3600" dirty="0" smtClean="0"/>
              <a:t>Υποξεία φάση</a:t>
            </a:r>
            <a:endParaRPr lang="el-GR" sz="3600" b="1" dirty="0" smtClean="0">
              <a:sym typeface="Wingdings" pitchFamily="2" charset="2"/>
            </a:endParaRPr>
          </a:p>
        </p:txBody>
      </p:sp>
      <p:sp>
        <p:nvSpPr>
          <p:cNvPr id="105475" name="Rectangle 3"/>
          <p:cNvSpPr>
            <a:spLocks noGrp="1" noChangeArrowheads="1"/>
          </p:cNvSpPr>
          <p:nvPr>
            <p:ph idx="1"/>
          </p:nvPr>
        </p:nvSpPr>
        <p:spPr/>
        <p:txBody>
          <a:bodyPr>
            <a:noAutofit/>
          </a:bodyPr>
          <a:lstStyle/>
          <a:p>
            <a:pPr marL="609600" indent="-609600" eaLnBrk="1" hangingPunct="1">
              <a:buFont typeface="Wingdings" pitchFamily="2" charset="2"/>
              <a:buNone/>
              <a:defRPr/>
            </a:pPr>
            <a:r>
              <a:rPr lang="el-GR" sz="2800" b="1" dirty="0" smtClean="0">
                <a:solidFill>
                  <a:srgbClr val="820000"/>
                </a:solidFill>
                <a:sym typeface="Wingdings" pitchFamily="2" charset="2"/>
              </a:rPr>
              <a:t>Στόχοι:</a:t>
            </a:r>
          </a:p>
          <a:p>
            <a:pPr marL="609600" indent="-609600" eaLnBrk="1" hangingPunct="1">
              <a:buFont typeface="Wingdings" pitchFamily="2" charset="2"/>
              <a:buChar char="è"/>
              <a:defRPr/>
            </a:pPr>
            <a:r>
              <a:rPr lang="el-GR" sz="2400" dirty="0" smtClean="0">
                <a:sym typeface="Wingdings" pitchFamily="2" charset="2"/>
              </a:rPr>
              <a:t>Βελτίωση ποιότητας αναπνοής.</a:t>
            </a:r>
          </a:p>
          <a:p>
            <a:pPr marL="609600" indent="-609600" eaLnBrk="1" hangingPunct="1">
              <a:buFont typeface="Wingdings" pitchFamily="2" charset="2"/>
              <a:buChar char="è"/>
              <a:defRPr/>
            </a:pPr>
            <a:r>
              <a:rPr lang="el-GR" sz="2400" dirty="0" smtClean="0">
                <a:sym typeface="Wingdings" pitchFamily="2" charset="2"/>
              </a:rPr>
              <a:t>Αύξηση του εύρους κίνησης των αρθρώσεων.</a:t>
            </a:r>
          </a:p>
          <a:p>
            <a:pPr marL="609600" indent="-609600" eaLnBrk="1" hangingPunct="1">
              <a:buFont typeface="Wingdings" pitchFamily="2" charset="2"/>
              <a:buChar char="è"/>
              <a:defRPr/>
            </a:pPr>
            <a:r>
              <a:rPr lang="el-GR" sz="2400" dirty="0" smtClean="0">
                <a:sym typeface="Wingdings" pitchFamily="2" charset="2"/>
              </a:rPr>
              <a:t>Μυϊκή ενδυνάμωση.</a:t>
            </a:r>
          </a:p>
          <a:p>
            <a:pPr marL="609600" indent="-609600" eaLnBrk="1" hangingPunct="1">
              <a:buFont typeface="Wingdings" pitchFamily="2" charset="2"/>
              <a:buChar char="è"/>
              <a:defRPr/>
            </a:pPr>
            <a:r>
              <a:rPr lang="el-GR" sz="2400" dirty="0" smtClean="0">
                <a:sym typeface="Wingdings" pitchFamily="2" charset="2"/>
              </a:rPr>
              <a:t>Αύξηση της ελαστικότητας του δέρματος.</a:t>
            </a:r>
          </a:p>
          <a:p>
            <a:pPr marL="609600" indent="-609600" eaLnBrk="1" hangingPunct="1">
              <a:buFont typeface="Wingdings" pitchFamily="2" charset="2"/>
              <a:buChar char="è"/>
              <a:defRPr/>
            </a:pPr>
            <a:r>
              <a:rPr lang="el-GR" sz="2400" dirty="0">
                <a:sym typeface="Wingdings" pitchFamily="2" charset="2"/>
              </a:rPr>
              <a:t>Έ</a:t>
            </a:r>
            <a:r>
              <a:rPr lang="el-GR" sz="2400" dirty="0" smtClean="0">
                <a:sym typeface="Wingdings" pitchFamily="2" charset="2"/>
              </a:rPr>
              <a:t>γερση + η βάδιση. </a:t>
            </a:r>
          </a:p>
          <a:p>
            <a:pPr marL="609600" indent="-609600" eaLnBrk="1" hangingPunct="1">
              <a:buFont typeface="Wingdings" pitchFamily="2" charset="2"/>
              <a:buNone/>
              <a:defRPr/>
            </a:pPr>
            <a:endParaRPr lang="el-GR" sz="2400" dirty="0" smtClean="0">
              <a:solidFill>
                <a:srgbClr val="FFFF00"/>
              </a:solidFill>
              <a:sym typeface="Wingdings" pitchFamily="2" charset="2"/>
            </a:endParaRPr>
          </a:p>
          <a:p>
            <a:pPr marL="609600" indent="-609600" eaLnBrk="1" hangingPunct="1">
              <a:buFont typeface="Wingdings" pitchFamily="2" charset="2"/>
              <a:buNone/>
              <a:defRPr/>
            </a:pPr>
            <a:endParaRPr lang="el-GR" sz="2400" dirty="0" smtClean="0">
              <a:sym typeface="Wingdings" pitchFamily="2" charset="2"/>
            </a:endParaRPr>
          </a:p>
          <a:p>
            <a:pPr marL="609600" indent="-609600" eaLnBrk="1" hangingPunct="1">
              <a:buFont typeface="Wingdings" pitchFamily="2" charset="2"/>
              <a:buNone/>
              <a:defRPr/>
            </a:pPr>
            <a:endParaRPr lang="el-GR" sz="2400" dirty="0" smtClean="0">
              <a:sym typeface="Wingdings" pitchFamily="2" charset="2"/>
            </a:endParaRPr>
          </a:p>
          <a:p>
            <a:pPr marL="609600" indent="-609600" eaLnBrk="1" hangingPunct="1">
              <a:buFont typeface="Wingdings" pitchFamily="2" charset="2"/>
              <a:buNone/>
              <a:defRPr/>
            </a:pPr>
            <a:endParaRPr lang="el-GR" sz="2400" dirty="0" smtClean="0">
              <a:sym typeface="Wingdings" pitchFamily="2" charset="2"/>
            </a:endParaRPr>
          </a:p>
          <a:p>
            <a:pPr marL="609600" indent="-609600" eaLnBrk="1" hangingPunct="1">
              <a:buFont typeface="Wingdings" pitchFamily="2" charset="2"/>
              <a:buNone/>
              <a:defRPr/>
            </a:pPr>
            <a:endParaRPr lang="el-GR" sz="2400" dirty="0" smtClean="0">
              <a:sym typeface="Wingdings" pitchFamily="2" charset="2"/>
            </a:endParaRPr>
          </a:p>
        </p:txBody>
      </p:sp>
    </p:spTree>
    <p:extLst>
      <p:ext uri="{BB962C8B-B14F-4D97-AF65-F5344CB8AC3E}">
        <p14:creationId xmlns="" xmlns:p14="http://schemas.microsoft.com/office/powerpoint/2010/main" val="3489448885"/>
      </p:ext>
    </p:extLst>
  </p:cSld>
  <p:clrMapOvr>
    <a:masterClrMapping/>
  </p:clrMapOvr>
  <p:transition spd="med">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title"/>
          </p:nvPr>
        </p:nvSpPr>
        <p:spPr/>
        <p:txBody>
          <a:bodyPr>
            <a:normAutofit/>
          </a:bodyPr>
          <a:lstStyle/>
          <a:p>
            <a:pPr eaLnBrk="1" hangingPunct="1">
              <a:defRPr/>
            </a:pPr>
            <a:r>
              <a:rPr lang="el-GR" sz="3600" dirty="0" smtClean="0"/>
              <a:t>Ορισμός &amp; είδη εγκαυμάτων</a:t>
            </a:r>
          </a:p>
        </p:txBody>
      </p:sp>
      <p:sp>
        <p:nvSpPr>
          <p:cNvPr id="84996" name="Rectangle 4"/>
          <p:cNvSpPr>
            <a:spLocks noGrp="1" noChangeArrowheads="1"/>
          </p:cNvSpPr>
          <p:nvPr>
            <p:ph idx="1"/>
          </p:nvPr>
        </p:nvSpPr>
        <p:spPr>
          <a:xfrm>
            <a:off x="457200" y="1484784"/>
            <a:ext cx="8229600" cy="5256584"/>
          </a:xfrm>
        </p:spPr>
        <p:txBody>
          <a:bodyPr>
            <a:normAutofit fontScale="92500" lnSpcReduction="10000"/>
          </a:bodyPr>
          <a:lstStyle/>
          <a:p>
            <a:pPr marL="609600" indent="-609600" eaLnBrk="1" hangingPunct="1">
              <a:lnSpc>
                <a:spcPct val="110000"/>
              </a:lnSpc>
              <a:buFont typeface="Wingdings" pitchFamily="2" charset="2"/>
              <a:buNone/>
              <a:defRPr/>
            </a:pPr>
            <a:r>
              <a:rPr lang="el-GR" sz="2400" b="1" dirty="0" smtClean="0">
                <a:solidFill>
                  <a:srgbClr val="820000"/>
                </a:solidFill>
              </a:rPr>
              <a:t>Έγκαυμα: </a:t>
            </a:r>
            <a:endParaRPr lang="en-US" sz="2400" b="1" dirty="0" smtClean="0">
              <a:solidFill>
                <a:srgbClr val="820000"/>
              </a:solidFill>
            </a:endParaRPr>
          </a:p>
          <a:p>
            <a:pPr marL="0" indent="0" eaLnBrk="1" hangingPunct="1">
              <a:lnSpc>
                <a:spcPct val="110000"/>
              </a:lnSpc>
              <a:buFont typeface="Wingdings" pitchFamily="2" charset="2"/>
              <a:buNone/>
              <a:defRPr/>
            </a:pPr>
            <a:r>
              <a:rPr lang="el-GR" sz="2400" dirty="0" smtClean="0"/>
              <a:t>Το είδος της κάκωσης που οφείλεται στη δράση θερμότητας (ψηλής   ή  χαμηλής θερμοκρασίας), χημικών ουσιών ή ακτινοβολίας πάνω στο  σώμα μας. </a:t>
            </a:r>
            <a:r>
              <a:rPr lang="en-US" sz="2400" dirty="0" smtClean="0"/>
              <a:t>H</a:t>
            </a:r>
            <a:r>
              <a:rPr lang="el-GR" sz="2400" dirty="0" smtClean="0"/>
              <a:t> επίδραση του </a:t>
            </a:r>
            <a:r>
              <a:rPr lang="el-GR" sz="2400" dirty="0" err="1" smtClean="0"/>
              <a:t>εγκαυματικού</a:t>
            </a:r>
            <a:r>
              <a:rPr lang="el-GR" sz="2400" dirty="0" smtClean="0"/>
              <a:t> αιτίου στην επιφάνεια του  σώματος δεν προκαλεί τοπικές μόνο αλλοιώσεις, αλλά μία γενικευμένη συστηματική νόσο, η οποία ονομάζεται </a:t>
            </a:r>
            <a:r>
              <a:rPr lang="el-GR" sz="2400" b="1" dirty="0" smtClean="0">
                <a:solidFill>
                  <a:srgbClr val="004B82"/>
                </a:solidFill>
              </a:rPr>
              <a:t>«</a:t>
            </a:r>
            <a:r>
              <a:rPr lang="el-GR" sz="2400" b="1" dirty="0" err="1" smtClean="0">
                <a:solidFill>
                  <a:srgbClr val="004B82"/>
                </a:solidFill>
              </a:rPr>
              <a:t>Εγκαυματική</a:t>
            </a:r>
            <a:r>
              <a:rPr lang="el-GR" sz="2400" b="1" dirty="0" smtClean="0">
                <a:solidFill>
                  <a:srgbClr val="004B82"/>
                </a:solidFill>
              </a:rPr>
              <a:t>  Νόσος»</a:t>
            </a:r>
            <a:r>
              <a:rPr lang="el-GR" sz="2400" dirty="0" smtClean="0"/>
              <a:t>.</a:t>
            </a:r>
            <a:r>
              <a:rPr lang="el-GR" sz="2400" i="1" dirty="0" smtClean="0">
                <a:solidFill>
                  <a:schemeClr val="folHlink"/>
                </a:solidFill>
              </a:rPr>
              <a:t> </a:t>
            </a:r>
            <a:r>
              <a:rPr lang="en-US" sz="2400" dirty="0" smtClean="0"/>
              <a:t>Ware  et  al  1995</a:t>
            </a:r>
            <a:endParaRPr lang="el-GR" sz="2400" dirty="0" smtClean="0"/>
          </a:p>
          <a:p>
            <a:pPr marL="609600" indent="-609600" eaLnBrk="1" hangingPunct="1">
              <a:lnSpc>
                <a:spcPct val="110000"/>
              </a:lnSpc>
              <a:spcBef>
                <a:spcPts val="1800"/>
              </a:spcBef>
              <a:buFont typeface="Wingdings" pitchFamily="2" charset="2"/>
              <a:buNone/>
              <a:defRPr/>
            </a:pPr>
            <a:r>
              <a:rPr lang="el-GR" sz="2400" b="1" dirty="0" smtClean="0">
                <a:solidFill>
                  <a:srgbClr val="820000"/>
                </a:solidFill>
              </a:rPr>
              <a:t>Είδη εγκαυμάτων:</a:t>
            </a:r>
          </a:p>
          <a:p>
            <a:pPr marL="609600" indent="-609600" eaLnBrk="1" hangingPunct="1">
              <a:lnSpc>
                <a:spcPct val="110000"/>
              </a:lnSpc>
              <a:defRPr/>
            </a:pPr>
            <a:r>
              <a:rPr lang="el-GR" sz="2400" dirty="0" smtClean="0"/>
              <a:t>Θερμικά</a:t>
            </a:r>
          </a:p>
          <a:p>
            <a:pPr marL="609600" indent="-609600" eaLnBrk="1" hangingPunct="1">
              <a:lnSpc>
                <a:spcPct val="110000"/>
              </a:lnSpc>
              <a:defRPr/>
            </a:pPr>
            <a:r>
              <a:rPr lang="el-GR" sz="2400" dirty="0" smtClean="0"/>
              <a:t>Ηλεκτρικά </a:t>
            </a:r>
            <a:r>
              <a:rPr lang="el-GR" sz="2400" dirty="0" smtClean="0">
                <a:sym typeface="Wingdings" pitchFamily="2" charset="2"/>
              </a:rPr>
              <a:t></a:t>
            </a:r>
            <a:endParaRPr lang="el-GR" sz="2400" dirty="0" smtClean="0"/>
          </a:p>
          <a:p>
            <a:pPr marL="609600" indent="-609600" eaLnBrk="1" hangingPunct="1">
              <a:lnSpc>
                <a:spcPct val="110000"/>
              </a:lnSpc>
              <a:defRPr/>
            </a:pPr>
            <a:r>
              <a:rPr lang="el-GR" sz="2400" dirty="0" smtClean="0"/>
              <a:t>Χημικά</a:t>
            </a:r>
          </a:p>
          <a:p>
            <a:pPr marL="609600" indent="-609600" eaLnBrk="1" hangingPunct="1">
              <a:lnSpc>
                <a:spcPct val="110000"/>
              </a:lnSpc>
              <a:defRPr/>
            </a:pPr>
            <a:r>
              <a:rPr lang="el-GR" sz="2400" dirty="0" smtClean="0"/>
              <a:t>Εισπνευστικό</a:t>
            </a:r>
          </a:p>
          <a:p>
            <a:pPr marL="609600" indent="-609600" eaLnBrk="1" hangingPunct="1">
              <a:lnSpc>
                <a:spcPct val="110000"/>
              </a:lnSpc>
              <a:defRPr/>
            </a:pPr>
            <a:r>
              <a:rPr lang="el-GR" sz="2400" dirty="0" smtClean="0"/>
              <a:t>Ηλιακό</a:t>
            </a:r>
          </a:p>
          <a:p>
            <a:pPr marL="609600" indent="-609600" eaLnBrk="1" hangingPunct="1">
              <a:lnSpc>
                <a:spcPct val="80000"/>
              </a:lnSpc>
              <a:defRPr/>
            </a:pPr>
            <a:endParaRPr lang="el-GR" sz="1800" dirty="0" smtClean="0"/>
          </a:p>
        </p:txBody>
      </p:sp>
    </p:spTree>
    <p:extLst>
      <p:ext uri="{BB962C8B-B14F-4D97-AF65-F5344CB8AC3E}">
        <p14:creationId xmlns="" xmlns:p14="http://schemas.microsoft.com/office/powerpoint/2010/main" val="3580654295"/>
      </p:ext>
    </p:extLst>
  </p:cSld>
  <p:clrMapOvr>
    <a:masterClrMapping/>
  </p:clrMapOvr>
  <p:transition spd="med">
    <p:pull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Autofit/>
          </a:bodyPr>
          <a:lstStyle/>
          <a:p>
            <a:pPr eaLnBrk="1" hangingPunct="1">
              <a:defRPr/>
            </a:pPr>
            <a:r>
              <a:rPr lang="el-GR" sz="3200" dirty="0" smtClean="0"/>
              <a:t>Φυσιοθεραπευτικά μέσα στην υποξεία φάση των εγκαυμάτων</a:t>
            </a:r>
          </a:p>
        </p:txBody>
      </p:sp>
      <p:sp>
        <p:nvSpPr>
          <p:cNvPr id="2" name="Content Placeholder 1"/>
          <p:cNvSpPr>
            <a:spLocks noGrp="1"/>
          </p:cNvSpPr>
          <p:nvPr>
            <p:ph idx="1"/>
          </p:nvPr>
        </p:nvSpPr>
        <p:spPr/>
        <p:txBody>
          <a:bodyPr>
            <a:normAutofit/>
          </a:bodyPr>
          <a:lstStyle/>
          <a:p>
            <a:pPr marL="450850" indent="-450850">
              <a:buFont typeface="+mj-lt"/>
              <a:buAutoNum type="arabicPeriod"/>
              <a:defRPr/>
            </a:pPr>
            <a:r>
              <a:rPr lang="el-GR" sz="2400" b="1" dirty="0" smtClean="0">
                <a:solidFill>
                  <a:srgbClr val="820000"/>
                </a:solidFill>
              </a:rPr>
              <a:t>Αλλαγή   </a:t>
            </a:r>
            <a:r>
              <a:rPr lang="el-GR" sz="2400" b="1" dirty="0">
                <a:solidFill>
                  <a:srgbClr val="820000"/>
                </a:solidFill>
              </a:rPr>
              <a:t>θέσεων </a:t>
            </a:r>
          </a:p>
          <a:p>
            <a:pPr marL="450850" indent="0">
              <a:buNone/>
              <a:defRPr/>
            </a:pPr>
            <a:r>
              <a:rPr lang="el-GR" sz="2400" dirty="0" smtClean="0"/>
              <a:t>κάθε2- </a:t>
            </a:r>
            <a:r>
              <a:rPr lang="el-GR" sz="2400" dirty="0"/>
              <a:t>4 </a:t>
            </a:r>
            <a:r>
              <a:rPr lang="el-GR" sz="2400" dirty="0" smtClean="0"/>
              <a:t>ώρες για</a:t>
            </a:r>
            <a:endParaRPr lang="el-GR" sz="2400" dirty="0">
              <a:sym typeface="Wingdings" pitchFamily="2" charset="2"/>
            </a:endParaRPr>
          </a:p>
          <a:p>
            <a:pPr marL="987425" indent="-450850">
              <a:buNone/>
              <a:defRPr/>
            </a:pPr>
            <a:r>
              <a:rPr lang="el-GR" sz="2400" dirty="0">
                <a:sym typeface="Wingdings" pitchFamily="2" charset="2"/>
              </a:rPr>
              <a:t></a:t>
            </a:r>
            <a:r>
              <a:rPr lang="el-GR" sz="2400" dirty="0"/>
              <a:t> </a:t>
            </a:r>
            <a:r>
              <a:rPr lang="el-GR" sz="2400" dirty="0" smtClean="0"/>
              <a:t>μείωση </a:t>
            </a:r>
            <a:r>
              <a:rPr lang="el-GR" sz="2400" b="1" dirty="0" smtClean="0">
                <a:solidFill>
                  <a:srgbClr val="004B82"/>
                </a:solidFill>
              </a:rPr>
              <a:t>οιδήματος</a:t>
            </a:r>
            <a:r>
              <a:rPr lang="el-GR" sz="2400" b="1" dirty="0">
                <a:solidFill>
                  <a:srgbClr val="004B82"/>
                </a:solidFill>
              </a:rPr>
              <a:t>.</a:t>
            </a:r>
            <a:endParaRPr lang="el-GR" sz="2400" b="1" dirty="0">
              <a:solidFill>
                <a:srgbClr val="004B82"/>
              </a:solidFill>
              <a:sym typeface="Wingdings" pitchFamily="2" charset="2"/>
            </a:endParaRPr>
          </a:p>
          <a:p>
            <a:pPr marL="987425" indent="-450850">
              <a:buNone/>
              <a:defRPr/>
            </a:pPr>
            <a:r>
              <a:rPr lang="el-GR" sz="2400" dirty="0">
                <a:sym typeface="Wingdings" pitchFamily="2" charset="2"/>
              </a:rPr>
              <a:t> </a:t>
            </a:r>
            <a:r>
              <a:rPr lang="el-GR" sz="2400" dirty="0" smtClean="0"/>
              <a:t>μείωση </a:t>
            </a:r>
            <a:r>
              <a:rPr lang="el-GR" sz="2400" b="1" dirty="0">
                <a:solidFill>
                  <a:srgbClr val="004B82"/>
                </a:solidFill>
              </a:rPr>
              <a:t>κατακλίσεων.</a:t>
            </a:r>
            <a:endParaRPr lang="el-GR" sz="2400" b="1" dirty="0">
              <a:solidFill>
                <a:srgbClr val="004B82"/>
              </a:solidFill>
              <a:sym typeface="Wingdings" pitchFamily="2" charset="2"/>
            </a:endParaRPr>
          </a:p>
          <a:p>
            <a:pPr marL="987425" indent="-450850">
              <a:buNone/>
              <a:defRPr/>
            </a:pPr>
            <a:r>
              <a:rPr lang="el-GR" sz="2400" dirty="0">
                <a:sym typeface="Wingdings" pitchFamily="2" charset="2"/>
              </a:rPr>
              <a:t> </a:t>
            </a:r>
            <a:r>
              <a:rPr lang="el-GR" sz="2400" dirty="0" smtClean="0"/>
              <a:t>μείωση </a:t>
            </a:r>
            <a:r>
              <a:rPr lang="el-GR" sz="2400" b="1" dirty="0">
                <a:solidFill>
                  <a:srgbClr val="004B82"/>
                </a:solidFill>
              </a:rPr>
              <a:t>παραμορφώσεων.</a:t>
            </a:r>
            <a:endParaRPr lang="el-GR" sz="2400" b="1" dirty="0">
              <a:solidFill>
                <a:srgbClr val="004B82"/>
              </a:solidFill>
              <a:sym typeface="Wingdings" pitchFamily="2" charset="2"/>
            </a:endParaRPr>
          </a:p>
          <a:p>
            <a:pPr marL="987425" indent="-450850">
              <a:buNone/>
              <a:defRPr/>
            </a:pPr>
            <a:r>
              <a:rPr lang="el-GR" sz="2400" dirty="0">
                <a:sym typeface="Wingdings" pitchFamily="2" charset="2"/>
              </a:rPr>
              <a:t> </a:t>
            </a:r>
            <a:r>
              <a:rPr lang="el-GR" sz="2400" dirty="0" smtClean="0"/>
              <a:t>μείωση </a:t>
            </a:r>
            <a:r>
              <a:rPr lang="el-GR" sz="2400" b="1" dirty="0">
                <a:solidFill>
                  <a:srgbClr val="004B82"/>
                </a:solidFill>
              </a:rPr>
              <a:t>δυσκαμψίας.</a:t>
            </a:r>
            <a:endParaRPr lang="el-GR" sz="2400" b="1" dirty="0">
              <a:solidFill>
                <a:srgbClr val="004B82"/>
              </a:solidFill>
              <a:sym typeface="Wingdings" pitchFamily="2" charset="2"/>
            </a:endParaRPr>
          </a:p>
          <a:p>
            <a:pPr marL="987425" indent="-450850">
              <a:buNone/>
              <a:defRPr/>
            </a:pPr>
            <a:r>
              <a:rPr lang="el-GR" sz="2400" dirty="0">
                <a:sym typeface="Wingdings" pitchFamily="2" charset="2"/>
              </a:rPr>
              <a:t></a:t>
            </a:r>
            <a:r>
              <a:rPr lang="el-GR" sz="2400" dirty="0"/>
              <a:t> διατήρηση </a:t>
            </a:r>
            <a:r>
              <a:rPr lang="el-GR" sz="2400" b="1" dirty="0" smtClean="0">
                <a:solidFill>
                  <a:srgbClr val="004B82"/>
                </a:solidFill>
              </a:rPr>
              <a:t>ελαστικότητας </a:t>
            </a:r>
            <a:r>
              <a:rPr lang="el-GR" sz="2400" b="1" dirty="0">
                <a:solidFill>
                  <a:srgbClr val="004B82"/>
                </a:solidFill>
              </a:rPr>
              <a:t>των </a:t>
            </a:r>
            <a:r>
              <a:rPr lang="el-GR" sz="2400" b="1" dirty="0" smtClean="0">
                <a:solidFill>
                  <a:srgbClr val="004B82"/>
                </a:solidFill>
              </a:rPr>
              <a:t>μαλακών μορίων</a:t>
            </a:r>
            <a:r>
              <a:rPr lang="el-GR" sz="2400" dirty="0"/>
              <a:t>.</a:t>
            </a:r>
          </a:p>
          <a:p>
            <a:pPr marL="987425" indent="-450850">
              <a:buNone/>
              <a:defRPr/>
            </a:pPr>
            <a:r>
              <a:rPr lang="el-GR" sz="2400" dirty="0">
                <a:sym typeface="Wingdings" pitchFamily="2" charset="2"/>
              </a:rPr>
              <a:t> </a:t>
            </a:r>
            <a:r>
              <a:rPr lang="el-GR" sz="2400" dirty="0" smtClean="0"/>
              <a:t>θέσεις </a:t>
            </a:r>
            <a:r>
              <a:rPr lang="el-GR" sz="2400" b="1" dirty="0" smtClean="0">
                <a:solidFill>
                  <a:srgbClr val="004B82"/>
                </a:solidFill>
              </a:rPr>
              <a:t>διάτασης </a:t>
            </a:r>
            <a:r>
              <a:rPr lang="el-GR" sz="2400" dirty="0" smtClean="0"/>
              <a:t>των </a:t>
            </a:r>
            <a:r>
              <a:rPr lang="el-GR" sz="2400" dirty="0"/>
              <a:t>μυών </a:t>
            </a:r>
          </a:p>
          <a:p>
            <a:pPr marL="987425" indent="-450850">
              <a:buNone/>
              <a:defRPr/>
            </a:pPr>
            <a:r>
              <a:rPr lang="el-GR" sz="2400" dirty="0">
                <a:sym typeface="Wingdings" pitchFamily="2" charset="2"/>
              </a:rPr>
              <a:t></a:t>
            </a:r>
            <a:r>
              <a:rPr lang="el-GR" sz="2400" dirty="0"/>
              <a:t> </a:t>
            </a:r>
            <a:r>
              <a:rPr lang="el-GR" sz="2400" b="1" dirty="0" smtClean="0">
                <a:solidFill>
                  <a:srgbClr val="004B82"/>
                </a:solidFill>
              </a:rPr>
              <a:t>καθιστή θέση </a:t>
            </a:r>
            <a:r>
              <a:rPr lang="el-GR" sz="2400" dirty="0" smtClean="0"/>
              <a:t>τουλάχιστον 2 φορές τη μέρα = προετοιμασία για έγερση </a:t>
            </a:r>
            <a:r>
              <a:rPr lang="el-GR" sz="2400" dirty="0"/>
              <a:t>και </a:t>
            </a:r>
            <a:r>
              <a:rPr lang="el-GR" sz="2400" dirty="0" smtClean="0"/>
              <a:t>βάδιση.</a:t>
            </a:r>
            <a:endParaRPr lang="el-GR" sz="2400" dirty="0"/>
          </a:p>
        </p:txBody>
      </p:sp>
    </p:spTree>
    <p:extLst>
      <p:ext uri="{BB962C8B-B14F-4D97-AF65-F5344CB8AC3E}">
        <p14:creationId xmlns="" xmlns:p14="http://schemas.microsoft.com/office/powerpoint/2010/main" val="368378002"/>
      </p:ext>
    </p:extLst>
  </p:cSld>
  <p:clrMapOvr>
    <a:masterClrMapping/>
  </p:clrMapOvr>
  <p:transition spd="med">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Autofit/>
          </a:bodyPr>
          <a:lstStyle/>
          <a:p>
            <a:pPr eaLnBrk="1" hangingPunct="1">
              <a:defRPr/>
            </a:pPr>
            <a:r>
              <a:rPr lang="el-GR" sz="3200" dirty="0" smtClean="0"/>
              <a:t>Φυσιοθεραπευτικά μέσα στην υποξεία φάση των εγκαυμάτων</a:t>
            </a:r>
          </a:p>
        </p:txBody>
      </p:sp>
      <p:sp>
        <p:nvSpPr>
          <p:cNvPr id="2" name="Content Placeholder 1"/>
          <p:cNvSpPr>
            <a:spLocks noGrp="1"/>
          </p:cNvSpPr>
          <p:nvPr>
            <p:ph idx="1"/>
          </p:nvPr>
        </p:nvSpPr>
        <p:spPr>
          <a:xfrm>
            <a:off x="457200" y="1484784"/>
            <a:ext cx="8229600" cy="5256584"/>
          </a:xfrm>
        </p:spPr>
        <p:txBody>
          <a:bodyPr>
            <a:normAutofit/>
          </a:bodyPr>
          <a:lstStyle/>
          <a:p>
            <a:pPr>
              <a:buNone/>
              <a:defRPr/>
            </a:pPr>
            <a:r>
              <a:rPr lang="el-GR" sz="2400" b="1" dirty="0">
                <a:solidFill>
                  <a:srgbClr val="820000"/>
                </a:solidFill>
              </a:rPr>
              <a:t>2.  </a:t>
            </a:r>
            <a:r>
              <a:rPr lang="el-GR" sz="2400" b="1" dirty="0" smtClean="0">
                <a:solidFill>
                  <a:srgbClr val="820000"/>
                </a:solidFill>
              </a:rPr>
              <a:t>Νάρθηκες </a:t>
            </a:r>
            <a:r>
              <a:rPr lang="el-GR" sz="2400" dirty="0"/>
              <a:t>για</a:t>
            </a:r>
            <a:endParaRPr lang="el-GR" sz="2400" dirty="0">
              <a:sym typeface="Wingdings" pitchFamily="2" charset="2"/>
            </a:endParaRPr>
          </a:p>
          <a:p>
            <a:pPr marL="0" indent="354013">
              <a:buNone/>
              <a:defRPr/>
            </a:pPr>
            <a:r>
              <a:rPr lang="el-GR" sz="2400" dirty="0">
                <a:sym typeface="Wingdings" pitchFamily="2" charset="2"/>
              </a:rPr>
              <a:t></a:t>
            </a:r>
            <a:r>
              <a:rPr lang="el-GR" sz="2400" dirty="0"/>
              <a:t> διατήρηση </a:t>
            </a:r>
            <a:r>
              <a:rPr lang="el-GR" sz="2400" dirty="0" smtClean="0"/>
              <a:t>των </a:t>
            </a:r>
            <a:r>
              <a:rPr lang="el-GR" sz="2400" b="1" dirty="0" smtClean="0">
                <a:solidFill>
                  <a:srgbClr val="004B82"/>
                </a:solidFill>
              </a:rPr>
              <a:t>λειτουργικών θέσεων </a:t>
            </a:r>
            <a:r>
              <a:rPr lang="el-GR" sz="2400" dirty="0" smtClean="0"/>
              <a:t>των </a:t>
            </a:r>
            <a:r>
              <a:rPr lang="el-GR" sz="2400" dirty="0"/>
              <a:t>αρθρώσεων.</a:t>
            </a:r>
            <a:endParaRPr lang="el-GR" sz="2400" dirty="0">
              <a:sym typeface="Wingdings" pitchFamily="2" charset="2"/>
            </a:endParaRPr>
          </a:p>
          <a:p>
            <a:pPr marL="0" indent="354013">
              <a:buNone/>
              <a:defRPr/>
            </a:pPr>
            <a:r>
              <a:rPr lang="el-GR" sz="2400" dirty="0">
                <a:sym typeface="Wingdings" pitchFamily="2" charset="2"/>
              </a:rPr>
              <a:t> </a:t>
            </a:r>
            <a:r>
              <a:rPr lang="el-GR" sz="2400" dirty="0" smtClean="0"/>
              <a:t>αποφυγή </a:t>
            </a:r>
            <a:r>
              <a:rPr lang="el-GR" sz="2400" b="1" dirty="0" smtClean="0">
                <a:solidFill>
                  <a:srgbClr val="004B82"/>
                </a:solidFill>
              </a:rPr>
              <a:t>βράχυνσης των μυϊκών ομάδων</a:t>
            </a:r>
            <a:r>
              <a:rPr lang="el-GR" sz="2400" b="1" dirty="0">
                <a:solidFill>
                  <a:srgbClr val="004B82"/>
                </a:solidFill>
              </a:rPr>
              <a:t>.</a:t>
            </a:r>
            <a:endParaRPr lang="el-GR" sz="2400" b="1" dirty="0">
              <a:solidFill>
                <a:srgbClr val="004B82"/>
              </a:solidFill>
              <a:sym typeface="Wingdings" pitchFamily="2" charset="2"/>
            </a:endParaRPr>
          </a:p>
          <a:p>
            <a:pPr marL="0" indent="354013">
              <a:buNone/>
              <a:defRPr/>
            </a:pPr>
            <a:r>
              <a:rPr lang="el-GR" sz="2400" dirty="0">
                <a:sym typeface="Wingdings" pitchFamily="2" charset="2"/>
              </a:rPr>
              <a:t></a:t>
            </a:r>
            <a:r>
              <a:rPr lang="el-GR" sz="2400" dirty="0"/>
              <a:t> </a:t>
            </a:r>
            <a:r>
              <a:rPr lang="el-GR" sz="2400" dirty="0" smtClean="0"/>
              <a:t>προστασία </a:t>
            </a:r>
            <a:r>
              <a:rPr lang="el-GR" sz="2400" dirty="0"/>
              <a:t>των </a:t>
            </a:r>
            <a:r>
              <a:rPr lang="el-GR" sz="2400" b="1" dirty="0" smtClean="0">
                <a:solidFill>
                  <a:srgbClr val="004B82"/>
                </a:solidFill>
              </a:rPr>
              <a:t>ανατομικών στοιχείων</a:t>
            </a:r>
            <a:r>
              <a:rPr lang="el-GR" sz="2400" b="1" dirty="0">
                <a:solidFill>
                  <a:srgbClr val="004B82"/>
                </a:solidFill>
              </a:rPr>
              <a:t>.</a:t>
            </a:r>
            <a:endParaRPr lang="el-GR" sz="2400" b="1" dirty="0">
              <a:solidFill>
                <a:srgbClr val="004B82"/>
              </a:solidFill>
              <a:sym typeface="Wingdings" pitchFamily="2" charset="2"/>
            </a:endParaRPr>
          </a:p>
          <a:p>
            <a:pPr marL="0" indent="354013">
              <a:buNone/>
              <a:defRPr/>
            </a:pPr>
            <a:r>
              <a:rPr lang="el-GR" sz="2400" dirty="0">
                <a:sym typeface="Wingdings" pitchFamily="2" charset="2"/>
              </a:rPr>
              <a:t> </a:t>
            </a:r>
            <a:r>
              <a:rPr lang="el-GR" sz="2400" dirty="0" smtClean="0"/>
              <a:t>προστασία των </a:t>
            </a:r>
            <a:r>
              <a:rPr lang="el-GR" sz="2400" b="1" dirty="0">
                <a:solidFill>
                  <a:srgbClr val="004B82"/>
                </a:solidFill>
              </a:rPr>
              <a:t>ευαίσθητων  μοσχευμάτων.</a:t>
            </a:r>
            <a:endParaRPr lang="el-GR" sz="2400" b="1" dirty="0">
              <a:solidFill>
                <a:srgbClr val="004B82"/>
              </a:solidFill>
              <a:sym typeface="Wingdings" pitchFamily="2" charset="2"/>
            </a:endParaRPr>
          </a:p>
          <a:p>
            <a:pPr marL="0" indent="354013">
              <a:buNone/>
              <a:defRPr/>
            </a:pPr>
            <a:r>
              <a:rPr lang="el-GR" sz="2400" dirty="0">
                <a:sym typeface="Wingdings" pitchFamily="2" charset="2"/>
              </a:rPr>
              <a:t> </a:t>
            </a:r>
            <a:r>
              <a:rPr lang="el-GR" sz="2400" dirty="0" smtClean="0"/>
              <a:t>συνεχής </a:t>
            </a:r>
            <a:r>
              <a:rPr lang="el-GR" sz="2400" b="1" dirty="0" smtClean="0">
                <a:solidFill>
                  <a:srgbClr val="004B82"/>
                </a:solidFill>
              </a:rPr>
              <a:t>πίεση και </a:t>
            </a:r>
            <a:r>
              <a:rPr lang="el-GR" sz="2400" b="1" dirty="0">
                <a:solidFill>
                  <a:srgbClr val="004B82"/>
                </a:solidFill>
              </a:rPr>
              <a:t>διάταση </a:t>
            </a:r>
            <a:r>
              <a:rPr lang="el-GR" sz="2400" b="1" dirty="0" smtClean="0">
                <a:solidFill>
                  <a:srgbClr val="004B82"/>
                </a:solidFill>
              </a:rPr>
              <a:t>για την αποφυγή </a:t>
            </a:r>
            <a:r>
              <a:rPr lang="el-GR" sz="2400" b="1" dirty="0">
                <a:solidFill>
                  <a:srgbClr val="004B82"/>
                </a:solidFill>
              </a:rPr>
              <a:t>ουλών.</a:t>
            </a:r>
          </a:p>
          <a:p>
            <a:pPr>
              <a:defRPr/>
            </a:pPr>
            <a:endParaRPr lang="el-GR" sz="2400" dirty="0">
              <a:solidFill>
                <a:srgbClr val="FFFF00"/>
              </a:solidFill>
            </a:endParaRPr>
          </a:p>
          <a:p>
            <a:pPr>
              <a:buNone/>
              <a:defRPr/>
            </a:pPr>
            <a:r>
              <a:rPr lang="el-GR" sz="2400" b="1" dirty="0">
                <a:solidFill>
                  <a:srgbClr val="820000"/>
                </a:solidFill>
              </a:rPr>
              <a:t>Δυναμικοί νάρθηκες:</a:t>
            </a:r>
          </a:p>
          <a:p>
            <a:pPr marL="719138" indent="-365125">
              <a:buFont typeface="Wingdings" pitchFamily="2" charset="2"/>
              <a:buChar char="è"/>
              <a:defRPr/>
            </a:pPr>
            <a:r>
              <a:rPr lang="el-GR" sz="2400" dirty="0" smtClean="0">
                <a:sym typeface="Wingdings" pitchFamily="2" charset="2"/>
              </a:rPr>
              <a:t> για </a:t>
            </a:r>
            <a:r>
              <a:rPr lang="el-GR" sz="2400" dirty="0">
                <a:sym typeface="Wingdings" pitchFamily="2" charset="2"/>
              </a:rPr>
              <a:t>διάταση των </a:t>
            </a:r>
            <a:r>
              <a:rPr lang="el-GR" sz="2400" dirty="0" err="1">
                <a:sym typeface="Wingdings" pitchFamily="2" charset="2"/>
              </a:rPr>
              <a:t>βραχυσμένων</a:t>
            </a:r>
            <a:r>
              <a:rPr lang="el-GR" sz="2400" dirty="0">
                <a:sym typeface="Wingdings" pitchFamily="2" charset="2"/>
              </a:rPr>
              <a:t> </a:t>
            </a:r>
            <a:r>
              <a:rPr lang="el-GR" sz="2400" dirty="0" smtClean="0">
                <a:sym typeface="Wingdings" pitchFamily="2" charset="2"/>
              </a:rPr>
              <a:t>μυϊκών </a:t>
            </a:r>
            <a:r>
              <a:rPr lang="el-GR" sz="2400" dirty="0">
                <a:sym typeface="Wingdings" pitchFamily="2" charset="2"/>
              </a:rPr>
              <a:t>ομάδων. </a:t>
            </a:r>
          </a:p>
          <a:p>
            <a:pPr marL="719138" indent="-365125">
              <a:buFont typeface="Wingdings" pitchFamily="2" charset="2"/>
              <a:buChar char="è"/>
              <a:defRPr/>
            </a:pPr>
            <a:r>
              <a:rPr lang="el-GR" sz="2400" dirty="0"/>
              <a:t> για αύξηση της τροχιάς κίνησης της άρθρωσης.</a:t>
            </a:r>
          </a:p>
          <a:p>
            <a:pPr marL="719138" indent="-365125">
              <a:buFont typeface="Wingdings" pitchFamily="2" charset="2"/>
              <a:buChar char="è"/>
              <a:defRPr/>
            </a:pPr>
            <a:r>
              <a:rPr lang="el-GR" sz="2400" dirty="0"/>
              <a:t> εφαρμογή ισομετρικής δύναμης για  ενδυνάμωση</a:t>
            </a:r>
            <a:r>
              <a:rPr lang="el-GR" sz="2400" dirty="0" smtClean="0"/>
              <a:t>.</a:t>
            </a:r>
            <a:endParaRPr lang="el-GR" sz="2400" dirty="0"/>
          </a:p>
        </p:txBody>
      </p:sp>
    </p:spTree>
    <p:extLst>
      <p:ext uri="{BB962C8B-B14F-4D97-AF65-F5344CB8AC3E}">
        <p14:creationId xmlns="" xmlns:p14="http://schemas.microsoft.com/office/powerpoint/2010/main" val="1535160387"/>
      </p:ext>
    </p:extLst>
  </p:cSld>
  <p:clrMapOvr>
    <a:masterClrMapping/>
  </p:clrMapOvr>
  <p:transition spd="med">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noAutofit/>
          </a:bodyPr>
          <a:lstStyle/>
          <a:p>
            <a:pPr eaLnBrk="1" hangingPunct="1">
              <a:defRPr/>
            </a:pPr>
            <a:r>
              <a:rPr lang="el-GR" sz="3200" dirty="0" smtClean="0"/>
              <a:t>Θεραπευτικά μέσα στην υποξεία φάση των εγκαυμάτων</a:t>
            </a:r>
          </a:p>
        </p:txBody>
      </p:sp>
      <p:sp>
        <p:nvSpPr>
          <p:cNvPr id="107523" name="Rectangle 3"/>
          <p:cNvSpPr>
            <a:spLocks noGrp="1" noChangeArrowheads="1"/>
          </p:cNvSpPr>
          <p:nvPr>
            <p:ph idx="1"/>
          </p:nvPr>
        </p:nvSpPr>
        <p:spPr>
          <a:xfrm>
            <a:off x="323528" y="1484784"/>
            <a:ext cx="4402832" cy="1512168"/>
          </a:xfrm>
        </p:spPr>
        <p:txBody>
          <a:bodyPr>
            <a:noAutofit/>
          </a:bodyPr>
          <a:lstStyle/>
          <a:p>
            <a:pPr marL="0" indent="0" eaLnBrk="1" hangingPunct="1">
              <a:buFont typeface="Wingdings" pitchFamily="2" charset="2"/>
              <a:buNone/>
              <a:defRPr/>
            </a:pPr>
            <a:r>
              <a:rPr lang="el-GR" sz="2000" b="1" dirty="0" smtClean="0">
                <a:solidFill>
                  <a:srgbClr val="820000"/>
                </a:solidFill>
              </a:rPr>
              <a:t>Δυναμικός Νάρθηκας για  την αποφυγή ρικνώσεων και τη διατήρηση του   μεσοδακτύλιου διαστήματος μεταξύ   αντίχειρα και δείκτη </a:t>
            </a:r>
          </a:p>
        </p:txBody>
      </p:sp>
      <p:sp>
        <p:nvSpPr>
          <p:cNvPr id="107524" name="Rectangle 4"/>
          <p:cNvSpPr>
            <a:spLocks noGrp="1" noChangeArrowheads="1"/>
          </p:cNvSpPr>
          <p:nvPr>
            <p:ph type="body" sz="half" idx="4294967295"/>
          </p:nvPr>
        </p:nvSpPr>
        <p:spPr>
          <a:xfrm>
            <a:off x="5107612" y="1484785"/>
            <a:ext cx="3816424" cy="1152054"/>
          </a:xfrm>
        </p:spPr>
        <p:txBody>
          <a:bodyPr>
            <a:normAutofit/>
          </a:bodyPr>
          <a:lstStyle/>
          <a:p>
            <a:pPr marL="0" indent="0" eaLnBrk="1" hangingPunct="1">
              <a:buFont typeface="Wingdings" pitchFamily="2" charset="2"/>
              <a:buNone/>
              <a:defRPr/>
            </a:pPr>
            <a:r>
              <a:rPr lang="el-GR" sz="2000" b="1" dirty="0" smtClean="0">
                <a:solidFill>
                  <a:srgbClr val="820000"/>
                </a:solidFill>
              </a:rPr>
              <a:t>Δυναμικός Νάρθηκας για</a:t>
            </a:r>
            <a:r>
              <a:rPr lang="en-US" sz="2000" b="1" dirty="0" smtClean="0">
                <a:solidFill>
                  <a:srgbClr val="820000"/>
                </a:solidFill>
              </a:rPr>
              <a:t> </a:t>
            </a:r>
            <a:r>
              <a:rPr lang="el-GR" sz="2000" b="1" dirty="0" smtClean="0">
                <a:solidFill>
                  <a:srgbClr val="820000"/>
                </a:solidFill>
              </a:rPr>
              <a:t>διατήρηση της</a:t>
            </a:r>
            <a:r>
              <a:rPr lang="en-US" sz="2000" b="1" dirty="0" smtClean="0">
                <a:solidFill>
                  <a:srgbClr val="820000"/>
                </a:solidFill>
              </a:rPr>
              <a:t> </a:t>
            </a:r>
            <a:r>
              <a:rPr lang="el-GR" sz="2000" b="1" dirty="0" smtClean="0">
                <a:solidFill>
                  <a:srgbClr val="820000"/>
                </a:solidFill>
              </a:rPr>
              <a:t>λειτουργικής</a:t>
            </a:r>
            <a:r>
              <a:rPr lang="en-US" sz="2000" b="1" dirty="0" smtClean="0">
                <a:solidFill>
                  <a:srgbClr val="820000"/>
                </a:solidFill>
              </a:rPr>
              <a:t> </a:t>
            </a:r>
            <a:r>
              <a:rPr lang="el-GR" sz="2000" b="1" dirty="0" smtClean="0">
                <a:solidFill>
                  <a:srgbClr val="820000"/>
                </a:solidFill>
              </a:rPr>
              <a:t>θέσης</a:t>
            </a:r>
            <a:r>
              <a:rPr lang="en-US" sz="2000" b="1" dirty="0" smtClean="0">
                <a:solidFill>
                  <a:srgbClr val="820000"/>
                </a:solidFill>
              </a:rPr>
              <a:t> </a:t>
            </a:r>
            <a:r>
              <a:rPr lang="el-GR" sz="2000" b="1" dirty="0" smtClean="0">
                <a:solidFill>
                  <a:srgbClr val="820000"/>
                </a:solidFill>
              </a:rPr>
              <a:t>της άκρας χείρας</a:t>
            </a:r>
            <a:endParaRPr lang="el-GR" sz="4400" dirty="0" smtClean="0">
              <a:solidFill>
                <a:srgbClr val="820000"/>
              </a:solidFill>
            </a:endParaRPr>
          </a:p>
        </p:txBody>
      </p:sp>
      <p:pic>
        <p:nvPicPr>
          <p:cNvPr id="26629"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88040" y="5086350"/>
            <a:ext cx="2954338" cy="151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323528" y="4542235"/>
            <a:ext cx="4572000" cy="400110"/>
          </a:xfrm>
          <a:prstGeom prst="rect">
            <a:avLst/>
          </a:prstGeom>
        </p:spPr>
        <p:txBody>
          <a:bodyPr>
            <a:spAutoFit/>
          </a:bodyPr>
          <a:lstStyle/>
          <a:p>
            <a:pPr eaLnBrk="1" hangingPunct="1">
              <a:buFont typeface="Wingdings" pitchFamily="2" charset="2"/>
              <a:buNone/>
              <a:defRPr/>
            </a:pPr>
            <a:r>
              <a:rPr lang="el-GR" sz="2000" b="1" dirty="0">
                <a:solidFill>
                  <a:srgbClr val="820000"/>
                </a:solidFill>
                <a:latin typeface="+mn-lt"/>
              </a:rPr>
              <a:t>Δυναμικός </a:t>
            </a:r>
            <a:r>
              <a:rPr lang="el-GR" sz="2000" b="1" dirty="0" smtClean="0">
                <a:solidFill>
                  <a:srgbClr val="820000"/>
                </a:solidFill>
                <a:latin typeface="+mn-lt"/>
              </a:rPr>
              <a:t>Νάρθηκας</a:t>
            </a:r>
            <a:r>
              <a:rPr lang="en-US" sz="2000" b="1" dirty="0" smtClean="0">
                <a:solidFill>
                  <a:srgbClr val="820000"/>
                </a:solidFill>
                <a:latin typeface="+mn-lt"/>
              </a:rPr>
              <a:t> </a:t>
            </a:r>
            <a:r>
              <a:rPr lang="el-GR" sz="2000" b="1" dirty="0" err="1" smtClean="0">
                <a:solidFill>
                  <a:srgbClr val="820000"/>
                </a:solidFill>
                <a:latin typeface="+mn-lt"/>
              </a:rPr>
              <a:t>Ποδοκνημικής</a:t>
            </a:r>
            <a:endParaRPr lang="el-GR" sz="2000" b="1" dirty="0">
              <a:solidFill>
                <a:srgbClr val="820000"/>
              </a:solidFill>
              <a:latin typeface="+mn-lt"/>
            </a:endParaRPr>
          </a:p>
        </p:txBody>
      </p:sp>
      <p:sp>
        <p:nvSpPr>
          <p:cNvPr id="3" name="Rectangle 2"/>
          <p:cNvSpPr/>
          <p:nvPr/>
        </p:nvSpPr>
        <p:spPr>
          <a:xfrm>
            <a:off x="5103396" y="4229078"/>
            <a:ext cx="3672408" cy="707886"/>
          </a:xfrm>
          <a:prstGeom prst="rect">
            <a:avLst/>
          </a:prstGeom>
        </p:spPr>
        <p:txBody>
          <a:bodyPr wrap="square">
            <a:spAutoFit/>
          </a:bodyPr>
          <a:lstStyle/>
          <a:p>
            <a:pPr eaLnBrk="1" hangingPunct="1">
              <a:buFont typeface="Wingdings" pitchFamily="2" charset="2"/>
              <a:buNone/>
              <a:defRPr/>
            </a:pPr>
            <a:r>
              <a:rPr lang="el-GR" sz="2000" b="1" dirty="0">
                <a:solidFill>
                  <a:srgbClr val="820000"/>
                </a:solidFill>
                <a:latin typeface="+mn-lt"/>
              </a:rPr>
              <a:t>Διατήρηση </a:t>
            </a:r>
            <a:r>
              <a:rPr lang="el-GR" sz="2000" b="1" dirty="0" smtClean="0">
                <a:solidFill>
                  <a:srgbClr val="820000"/>
                </a:solidFill>
                <a:latin typeface="+mn-lt"/>
              </a:rPr>
              <a:t>μεσοδακτύλιων</a:t>
            </a:r>
            <a:r>
              <a:rPr lang="en-US" sz="2000" b="1" dirty="0" smtClean="0">
                <a:solidFill>
                  <a:srgbClr val="820000"/>
                </a:solidFill>
                <a:latin typeface="+mn-lt"/>
              </a:rPr>
              <a:t> </a:t>
            </a:r>
            <a:r>
              <a:rPr lang="el-GR" sz="2000" b="1" dirty="0" smtClean="0">
                <a:solidFill>
                  <a:srgbClr val="820000"/>
                </a:solidFill>
                <a:latin typeface="+mn-lt"/>
              </a:rPr>
              <a:t>διαστημάτων </a:t>
            </a:r>
            <a:r>
              <a:rPr lang="el-GR" sz="2000" b="1" dirty="0">
                <a:solidFill>
                  <a:srgbClr val="820000"/>
                </a:solidFill>
                <a:latin typeface="+mn-lt"/>
              </a:rPr>
              <a:t>σε </a:t>
            </a:r>
            <a:r>
              <a:rPr lang="el-GR" sz="2000" b="1" dirty="0" smtClean="0">
                <a:solidFill>
                  <a:srgbClr val="820000"/>
                </a:solidFill>
                <a:latin typeface="+mn-lt"/>
              </a:rPr>
              <a:t>θέση</a:t>
            </a:r>
            <a:r>
              <a:rPr lang="en-US" sz="2000" b="1" dirty="0" smtClean="0">
                <a:solidFill>
                  <a:srgbClr val="820000"/>
                </a:solidFill>
                <a:latin typeface="+mn-lt"/>
              </a:rPr>
              <a:t> </a:t>
            </a:r>
            <a:r>
              <a:rPr lang="el-GR" sz="2000" b="1" dirty="0" smtClean="0">
                <a:solidFill>
                  <a:srgbClr val="820000"/>
                </a:solidFill>
                <a:latin typeface="+mn-lt"/>
              </a:rPr>
              <a:t>απαγωγής</a:t>
            </a:r>
            <a:endParaRPr lang="el-GR" sz="2000" b="1" dirty="0">
              <a:solidFill>
                <a:srgbClr val="820000"/>
              </a:solidFill>
              <a:latin typeface="+mn-lt"/>
            </a:endParaRPr>
          </a:p>
        </p:txBody>
      </p:sp>
      <p:pic>
        <p:nvPicPr>
          <p:cNvPr id="9218" name="Picture 2" descr="http://faoj.files.wordpress.com/2012/12/dynrevfig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9366" y="4911866"/>
            <a:ext cx="2548458" cy="161062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858627" y="6459150"/>
            <a:ext cx="1709936" cy="276999"/>
          </a:xfrm>
          <a:prstGeom prst="rect">
            <a:avLst/>
          </a:prstGeom>
        </p:spPr>
        <p:txBody>
          <a:bodyPr wrap="square">
            <a:spAutoFit/>
          </a:bodyPr>
          <a:lstStyle/>
          <a:p>
            <a:pPr algn="ctr"/>
            <a:r>
              <a:rPr lang="en-US" sz="1200" dirty="0">
                <a:latin typeface="+mn-lt"/>
                <a:hlinkClick r:id="rId4"/>
              </a:rPr>
              <a:t>©faoj.org</a:t>
            </a:r>
            <a:endParaRPr lang="el-GR" sz="1200" dirty="0">
              <a:latin typeface="+mn-lt"/>
            </a:endParaRPr>
          </a:p>
        </p:txBody>
      </p:sp>
      <p:sp>
        <p:nvSpPr>
          <p:cNvPr id="5" name="AutoShape 4" descr="https://www.benik.com/images/adults/w-305_volar.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9222" name="Picture 6" descr="https://www.benik.com/images/adults/w-305_volar.jpg"/>
          <p:cNvPicPr>
            <a:picLocks noChangeAspect="1" noChangeArrowheads="1"/>
          </p:cNvPicPr>
          <p:nvPr/>
        </p:nvPicPr>
        <p:blipFill rotWithShape="1">
          <a:blip r:embed="rId5">
            <a:extLst>
              <a:ext uri="{28A0092B-C50C-407E-A947-70E740481C1C}">
                <a14:useLocalDpi xmlns="" xmlns:a14="http://schemas.microsoft.com/office/drawing/2010/main" val="0"/>
              </a:ext>
            </a:extLst>
          </a:blip>
          <a:srcRect t="18100" b="21387"/>
          <a:stretch/>
        </p:blipFill>
        <p:spPr bwMode="auto">
          <a:xfrm>
            <a:off x="404923" y="2780928"/>
            <a:ext cx="2520280" cy="152509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1247160" y="4306022"/>
            <a:ext cx="964046" cy="276999"/>
          </a:xfrm>
          <a:prstGeom prst="rect">
            <a:avLst/>
          </a:prstGeom>
        </p:spPr>
        <p:txBody>
          <a:bodyPr wrap="none">
            <a:spAutoFit/>
          </a:bodyPr>
          <a:lstStyle/>
          <a:p>
            <a:r>
              <a:rPr lang="en-US" sz="1200" dirty="0">
                <a:latin typeface="+mn-lt"/>
                <a:hlinkClick r:id="rId6"/>
              </a:rPr>
              <a:t>©benik.com</a:t>
            </a:r>
            <a:endParaRPr lang="el-GR" sz="1200" dirty="0">
              <a:latin typeface="+mn-lt"/>
            </a:endParaRPr>
          </a:p>
        </p:txBody>
      </p:sp>
      <p:sp>
        <p:nvSpPr>
          <p:cNvPr id="7" name="AutoShape 8" descr="data:image/jpeg;base64,/9j/4AAQSkZJRgABAQAAAQABAAD/2wCEAAkGBxMTEBQQDxAWFhIVFBISFxYUEBcYFBQXFBcWFxUXFBYYHCggGBolHBQVITEhJSkrLi4uFx8zODMvNygtLisBCgoKDg0OGhAQGCwcHBwrLCwsLCwrLCwsLCwsLDcsLCwsKyssKyssLCssLCwrKys3KysrKyssKysrKysrKysrK//AABEIAHEAvAMBIgACEQEDEQH/xAAbAAEAAgMBAQAAAAAAAAAAAAAABAYBAgUDB//EAD0QAAICAQEEBgYHBgcAAAAAAAABAgMRBAUSITFBUWFxkbEGIjJSgaETFEJiksHRFSNDgrLhM1NjcnODov/EABkBAQADAQEAAAAAAAAAAAAAAAABAwQCBf/EACERAQACAgICAwEBAAAAAAAAAAABAgMRITETUQQSQTIU/9oADAMBAAIRAxEAPwD7iAAAAAAAAAAAAAAAAAAABjIGQYyMgZBjJkAAAAAAAADBB1+1a6moyeZPoXP4njt7ayohnK33yXm2Ut6xWP1U52Pi2+jPkV3ya4W48U25Xb9u09MsPqxl/I2W26Pf+TKrRSksNLPabfRrq+ZX5l3+ePa217TqfKxfF4JMLE+TT7mUuMV1Gd3HKTXcyYzOZ+OuuQUu7attcfVsk+/DPCjbE37U3nryx5oRHx7L3k1nYkstpLtKZ+05v+JL8RvDVyed6TfLm8kxmiUWwTEbW36zD34/iQ+sw9+Piiqq42VxP3ceNYL9q1ReN7L6o8SNPbkeiD+LSKy7+L72Yd/aVTnlpr8ev6sEtsyfBRS+LbMLaM/ffxS/Q4NF/rY7Gesr+0mt5mNq746xOodv9pz61+E1u2zNJJKOX04flk4n1g8r9Ryees6m06RWkTLux2zP7v4f7nr+25dMY/Mqj1vaaPXFfln2v8NfS2PbkuqPg/1ENsTfV4f3Kk9f2ma9fw6CfLPsjDX0+lnjqr4wg5zeIxWWerKv6Yattwojyfry8kvNmmZ0wxG5VrbO1fpLszj7Wfgk8KK6uPNmNBprOLjuxj+f5nJeoipylFtyc5Yy+EVye6u3B0tPZN9aMVp3L0qV1Dpw+kT4yTXauJs5vqX4iBh822bSXX5nLpL+l7V4mlmpx0rxITtS5I0ndnhgiR7X6jKI0e8Tnw4GkUyHSRGzBK0t3BvtRAUWSNNH1Zd68junarL/ACmvUGv1kjM1kXsrWVxh3keRjJlntuiOEjT3Znz+y/yNpWkXRe2/9v5o9ZMux9M2X+mzuMfSZTPGRvT7L7zq3SMfaJbaRbNQz1vREnAz7amz1DMw1DPDcNoRYTD7mUHblznfY+9L+VYRfLHhN9jKNfTx49b+fPzN9+nmY+1J2ZpZSsUperFccPnJ/ki0SuUVjd/ucfTVyhY4uMm1LkouT+RYLL01h12pY6aLMf0mXUy9CbQ5ltrfZ5nkrOti3Uxy+LS6nGUX4SXI0rlCSzGafxOEt9/IXWYbNN5ykoQWZPgkRrcm9PSy1JZk0jxjtWrlvIn2bGh9t7z+XwPGHo5Cx4hBvtXJd7L4wqpzQ1+uV++vEkbPvjLfSecOPkRp+jeirljUavj0wqe9L/ym/I6uhp0cItaeq+McZlZKqxxeOtvLJjDMcq7ZqzGngzEkTFqNL/nx/mbj/UketctO+Vtb/wCyP6nWpVxMOVCneXDtXgbvQM7kdr6aDVUoOyWN7Ndf0nq/e3eRs9p6F+1CcO+i2PlE58G1kfI1wrmnocZyyvsvzRq4Fi39LZlUXb08ew5POOlpSSZCt0Qin14c2v8AaduPKIh7LXd+ZOt0j6jyjWlwllJpcWuGePBsi3SaTy5kzwmjsS2dninldjI1mgZRpp25bQiTpaF9RrDSMiYTt9fuXqvuZWJadyecFpZytoW2VvMNM7Y4+xOKkuxqXM9C1dvMrbSsbcucIxUF68pRhDi1mUmks4544mJaGimOdXqbbL+f7u2aSfVFRZ1tqRi4xuuiozSyo5zuN/Le6Co6myMm5RXzZXa0UaaYpycz08dqat3NZW6k8r3uKxxZGqpjFcF4/qenGXCKy/LvJml9H7J+tNtR6eOF4spiJu0brSNItFcrJbta+PQu1na0WkjVwj603zfS+xdSMV3UV/uqt66z3KI73H71nsrxOjpdiau323HS1v7NfrXSXbN8vhgvpiiGXJn3xCBq7oQaV0nvPlVD1rZd6XsrtZP0Ww79Sk9TmjT/AGaISxKS/wBSS4/A7+yPR6jT8a4Zm+c5Pem/izqlqibTLn7P2JRSsU0xj24y/i3xOhgyA5eM9NB+1CL74oj2bIolzorffWicAIej2ZTU26qowb4NxilklOPYbACNqNDXOLjKCaaw+GH4rijkT9FK/wCHddDutcl4SyWAAVez0bvXsapS/wCSlecWjSrZGtTa39PuY4pwm959GePAtYI1Cdz7UTW7I1EHvx0+H0uixSi++ueH4Gmmo1U4b/1N4y1/iRjLg+e7Ll4l9wMETSsuoyWj9fP51zj7ekvX8il/SzSF9XTGxPqensz5H0PAwczirLvzWZMNGQWKVW2vsyy2fDjBZ+0lxz28jjajYtdeZ6i6NcOrewn8Xxb7i1bc0upnux0tkK029+clmUV9xcskfZ/opRCX0lu9db79r3vBPgiuMVd7Xee2tQr+hUrPV2dpfV6brk4w74xfGXxOxV6I7+HrdRZc/dT3K+7djjgWeMUuCXAyWKpmZ7RdDoKqo7tNcYL7qx8+ZJwZAQAAAAAAAAAAAAAAAAAAAAAAAAAAAAAAAAAAAAAAAAAAAAAAAAAAAAAAAAAAAAAAAAAAAAAAAAAAAAAAAAAAAAAP/9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9226" name="Picture 10" descr="https://s-media-cache-ak0.pinimg.com/236x/57/da/7a/57da7abc7bb01a3ee6355516346a7097.jpg"/>
          <p:cNvPicPr>
            <a:picLocks noChangeAspect="1" noChangeArrowheads="1"/>
          </p:cNvPicPr>
          <p:nvPr/>
        </p:nvPicPr>
        <p:blipFill rotWithShape="1">
          <a:blip r:embed="rId7">
            <a:extLst>
              <a:ext uri="{28A0092B-C50C-407E-A947-70E740481C1C}">
                <a14:useLocalDpi xmlns="" xmlns:a14="http://schemas.microsoft.com/office/drawing/2010/main" val="0"/>
              </a:ext>
            </a:extLst>
          </a:blip>
          <a:srcRect t="9577" b="12001"/>
          <a:stretch/>
        </p:blipFill>
        <p:spPr bwMode="auto">
          <a:xfrm>
            <a:off x="5212574" y="2492896"/>
            <a:ext cx="2930164" cy="138264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5729105" y="3659918"/>
            <a:ext cx="1872208" cy="276999"/>
          </a:xfrm>
          <a:prstGeom prst="rect">
            <a:avLst/>
          </a:prstGeom>
        </p:spPr>
        <p:txBody>
          <a:bodyPr wrap="square">
            <a:spAutoFit/>
          </a:bodyPr>
          <a:lstStyle/>
          <a:p>
            <a:pPr algn="ctr"/>
            <a:r>
              <a:rPr lang="en-US" sz="1200" dirty="0" smtClean="0">
                <a:latin typeface="+mn-lt"/>
                <a:hlinkClick r:id="rId8"/>
              </a:rPr>
              <a:t>pinterest.com</a:t>
            </a:r>
            <a:endParaRPr lang="el-GR" sz="1200" dirty="0">
              <a:latin typeface="+mn-lt"/>
            </a:endParaRPr>
          </a:p>
        </p:txBody>
      </p:sp>
    </p:spTree>
    <p:extLst>
      <p:ext uri="{BB962C8B-B14F-4D97-AF65-F5344CB8AC3E}">
        <p14:creationId xmlns="" xmlns:p14="http://schemas.microsoft.com/office/powerpoint/2010/main" val="709745874"/>
      </p:ext>
    </p:extLst>
  </p:cSld>
  <p:clrMapOvr>
    <a:masterClrMapping/>
  </p:clrMapOvr>
  <p:transition spd="med">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a:bodyPr>
          <a:lstStyle/>
          <a:p>
            <a:pPr>
              <a:defRPr/>
            </a:pPr>
            <a:r>
              <a:rPr lang="el-GR" sz="3200" dirty="0"/>
              <a:t>Θεραπευτικά μέσα στην υποξεία φάση των εγκαυμάτων</a:t>
            </a:r>
            <a:endParaRPr lang="el-GR" sz="3200" dirty="0" smtClean="0">
              <a:solidFill>
                <a:srgbClr val="CC3300"/>
              </a:solidFill>
            </a:endParaRPr>
          </a:p>
        </p:txBody>
      </p:sp>
      <p:sp>
        <p:nvSpPr>
          <p:cNvPr id="3" name="Content Placeholder 2"/>
          <p:cNvSpPr>
            <a:spLocks noGrp="1"/>
          </p:cNvSpPr>
          <p:nvPr>
            <p:ph idx="1"/>
          </p:nvPr>
        </p:nvSpPr>
        <p:spPr>
          <a:xfrm>
            <a:off x="457200" y="1484784"/>
            <a:ext cx="8229600" cy="1534441"/>
          </a:xfrm>
        </p:spPr>
        <p:txBody>
          <a:bodyPr/>
          <a:lstStyle/>
          <a:p>
            <a:r>
              <a:rPr lang="el-GR" sz="2400" dirty="0" smtClean="0"/>
              <a:t>Δυναμικός </a:t>
            </a:r>
            <a:r>
              <a:rPr lang="el-GR" sz="2400" dirty="0"/>
              <a:t>Νάρθηκας για </a:t>
            </a:r>
            <a:r>
              <a:rPr lang="el-GR" sz="2400" dirty="0" smtClean="0"/>
              <a:t>εφαρμογή ισομετρικής </a:t>
            </a:r>
            <a:r>
              <a:rPr lang="el-GR" sz="2400" dirty="0"/>
              <a:t>δύναμης στην άκρα χείρα για την διάταση των παλαμιαίων </a:t>
            </a:r>
            <a:r>
              <a:rPr lang="el-GR" sz="2400" dirty="0" err="1"/>
              <a:t>καμπτήρων</a:t>
            </a:r>
            <a:r>
              <a:rPr lang="el-GR" sz="2400" dirty="0"/>
              <a:t> &amp; την αύξηση </a:t>
            </a:r>
            <a:r>
              <a:rPr lang="el-GR" sz="2400" dirty="0" smtClean="0"/>
              <a:t>της </a:t>
            </a:r>
            <a:r>
              <a:rPr lang="el-GR" sz="2400" dirty="0"/>
              <a:t>έκτασης </a:t>
            </a:r>
            <a:r>
              <a:rPr lang="el-GR" sz="2400" dirty="0" smtClean="0"/>
              <a:t>του </a:t>
            </a:r>
            <a:r>
              <a:rPr lang="el-GR" sz="2400" dirty="0"/>
              <a:t>καρπού.</a:t>
            </a:r>
          </a:p>
          <a:p>
            <a:endParaRPr lang="el-GR" dirty="0"/>
          </a:p>
        </p:txBody>
      </p:sp>
      <p:pic>
        <p:nvPicPr>
          <p:cNvPr id="3079" name="Picture 7" descr="http://www.dynasplint.com/uploads/pages/33_original.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99592" y="3019225"/>
            <a:ext cx="7704856" cy="262320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3743908" y="5660923"/>
            <a:ext cx="2016224" cy="276999"/>
          </a:xfrm>
          <a:prstGeom prst="rect">
            <a:avLst/>
          </a:prstGeom>
        </p:spPr>
        <p:txBody>
          <a:bodyPr wrap="square">
            <a:spAutoFit/>
          </a:bodyPr>
          <a:lstStyle/>
          <a:p>
            <a:pPr algn="ctr"/>
            <a:r>
              <a:rPr lang="en-US" sz="1200" dirty="0">
                <a:latin typeface="+mn-lt"/>
                <a:hlinkClick r:id="rId3"/>
              </a:rPr>
              <a:t>©dynasplint.com</a:t>
            </a:r>
            <a:endParaRPr lang="el-GR" sz="1200" dirty="0">
              <a:latin typeface="+mn-lt"/>
            </a:endParaRPr>
          </a:p>
        </p:txBody>
      </p:sp>
    </p:spTree>
    <p:extLst>
      <p:ext uri="{BB962C8B-B14F-4D97-AF65-F5344CB8AC3E}">
        <p14:creationId xmlns="" xmlns:p14="http://schemas.microsoft.com/office/powerpoint/2010/main" val="3316746942"/>
      </p:ext>
    </p:extLst>
  </p:cSld>
  <p:clrMapOvr>
    <a:masterClrMapping/>
  </p:clrMapOvr>
  <p:transition spd="med">
    <p:pull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l-GR" sz="3200" dirty="0" smtClean="0"/>
              <a:t>Φυσικοθεραπεία στην υποξεία φάση των εγκαυμάτων</a:t>
            </a:r>
          </a:p>
        </p:txBody>
      </p:sp>
      <p:sp>
        <p:nvSpPr>
          <p:cNvPr id="109571" name="Rectangle 3"/>
          <p:cNvSpPr>
            <a:spLocks noGrp="1" noChangeArrowheads="1"/>
          </p:cNvSpPr>
          <p:nvPr>
            <p:ph idx="1"/>
          </p:nvPr>
        </p:nvSpPr>
        <p:spPr>
          <a:xfrm>
            <a:off x="457200" y="1484784"/>
            <a:ext cx="5050904" cy="5256584"/>
          </a:xfrm>
        </p:spPr>
        <p:txBody>
          <a:bodyPr>
            <a:normAutofit/>
          </a:bodyPr>
          <a:lstStyle/>
          <a:p>
            <a:pPr marL="457200" indent="-457200" eaLnBrk="1" hangingPunct="1">
              <a:buFont typeface="+mj-lt"/>
              <a:buAutoNum type="arabicPeriod" startAt="3"/>
              <a:defRPr/>
            </a:pPr>
            <a:r>
              <a:rPr lang="el-GR" sz="2400" b="1" dirty="0" smtClean="0">
                <a:solidFill>
                  <a:srgbClr val="820000"/>
                </a:solidFill>
              </a:rPr>
              <a:t>Κινησιοθεραπεία </a:t>
            </a:r>
          </a:p>
          <a:p>
            <a:pPr marL="804863" indent="-354013" eaLnBrk="1" hangingPunct="1">
              <a:defRPr/>
            </a:pPr>
            <a:r>
              <a:rPr lang="el-GR" sz="2400" dirty="0" smtClean="0"/>
              <a:t>Παθητικές</a:t>
            </a:r>
          </a:p>
          <a:p>
            <a:pPr marL="804863" indent="-354013" eaLnBrk="1" hangingPunct="1">
              <a:defRPr/>
            </a:pPr>
            <a:r>
              <a:rPr lang="el-GR" sz="2400" dirty="0" smtClean="0"/>
              <a:t>Υποβοηθούμενες</a:t>
            </a:r>
          </a:p>
          <a:p>
            <a:pPr marL="804863" indent="-354013" eaLnBrk="1" hangingPunct="1">
              <a:defRPr/>
            </a:pPr>
            <a:r>
              <a:rPr lang="el-GR" sz="2400" dirty="0" smtClean="0"/>
              <a:t>Ενεργητικές Ασκήσεις </a:t>
            </a:r>
          </a:p>
          <a:p>
            <a:pPr marL="804863" indent="-354013" eaLnBrk="1" hangingPunct="1">
              <a:defRPr/>
            </a:pPr>
            <a:r>
              <a:rPr lang="el-GR" sz="2400" dirty="0" smtClean="0"/>
              <a:t>Ισομετρικές</a:t>
            </a:r>
          </a:p>
          <a:p>
            <a:pPr marL="0" indent="0" eaLnBrk="1" hangingPunct="1">
              <a:buFont typeface="Wingdings" pitchFamily="2" charset="2"/>
              <a:buNone/>
              <a:defRPr/>
            </a:pPr>
            <a:r>
              <a:rPr lang="el-GR" sz="2400" b="1" dirty="0" smtClean="0">
                <a:solidFill>
                  <a:srgbClr val="820000"/>
                </a:solidFill>
              </a:rPr>
              <a:t>Παθητική  κίνηση = </a:t>
            </a:r>
          </a:p>
          <a:p>
            <a:pPr marL="0" indent="0" eaLnBrk="1" hangingPunct="1">
              <a:spcBef>
                <a:spcPts val="0"/>
              </a:spcBef>
              <a:buFont typeface="Wingdings" pitchFamily="2" charset="2"/>
              <a:buNone/>
              <a:defRPr/>
            </a:pPr>
            <a:r>
              <a:rPr lang="el-GR" sz="2400" dirty="0" smtClean="0"/>
              <a:t>Διάταση της δεξιάς πλευράς του κορμού στα όρια του πόνου.</a:t>
            </a:r>
          </a:p>
          <a:p>
            <a:pPr marL="0" indent="0">
              <a:buNone/>
              <a:defRPr/>
            </a:pPr>
            <a:r>
              <a:rPr lang="el-GR" sz="2400" b="1" dirty="0">
                <a:solidFill>
                  <a:srgbClr val="820000"/>
                </a:solidFill>
              </a:rPr>
              <a:t>Υποβοηθούμενη κίνηση =</a:t>
            </a:r>
          </a:p>
          <a:p>
            <a:pPr marL="0" indent="0">
              <a:spcBef>
                <a:spcPts val="0"/>
              </a:spcBef>
              <a:buNone/>
              <a:defRPr/>
            </a:pPr>
            <a:r>
              <a:rPr lang="el-GR" sz="2400" dirty="0" smtClean="0"/>
              <a:t>Χρήση </a:t>
            </a:r>
            <a:r>
              <a:rPr lang="el-GR" sz="2400" dirty="0"/>
              <a:t>τροχαλίας  </a:t>
            </a:r>
            <a:r>
              <a:rPr lang="el-GR" sz="2400" dirty="0" smtClean="0"/>
              <a:t>για την επίτευξη </a:t>
            </a:r>
            <a:r>
              <a:rPr lang="el-GR" sz="2400" dirty="0"/>
              <a:t>κίνησης κάμψης </a:t>
            </a:r>
            <a:r>
              <a:rPr lang="el-GR" sz="2400" dirty="0" smtClean="0"/>
              <a:t>σε όλο </a:t>
            </a:r>
            <a:r>
              <a:rPr lang="el-GR" sz="2400" dirty="0"/>
              <a:t>το εύρος τροχιάς των </a:t>
            </a:r>
            <a:r>
              <a:rPr lang="el-GR" sz="2400" dirty="0" smtClean="0"/>
              <a:t>2 ώμων.</a:t>
            </a:r>
            <a:endParaRPr lang="el-GR" sz="2400" dirty="0">
              <a:solidFill>
                <a:schemeClr val="folHlink"/>
              </a:solidFill>
            </a:endParaRPr>
          </a:p>
        </p:txBody>
      </p:sp>
      <p:pic>
        <p:nvPicPr>
          <p:cNvPr id="109573"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603946" y="1556792"/>
            <a:ext cx="3000799" cy="2088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9574"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03945" y="3861048"/>
            <a:ext cx="3000799" cy="2565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5 - Δεξιό βέλος"/>
          <p:cNvSpPr/>
          <p:nvPr/>
        </p:nvSpPr>
        <p:spPr>
          <a:xfrm>
            <a:off x="7358082" y="22859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1596201918"/>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9574"/>
                                        </p:tgtEl>
                                      </p:cBhvr>
                                    </p:animEffect>
                                    <p:animScale>
                                      <p:cBhvr>
                                        <p:cTn id="7" dur="250" autoRev="1" fill="hold"/>
                                        <p:tgtEl>
                                          <p:spTgt spid="109574"/>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9573"/>
                                        </p:tgtEl>
                                        <p:attrNameLst>
                                          <p:attrName>style.visibility</p:attrName>
                                        </p:attrNameLst>
                                      </p:cBhvr>
                                      <p:to>
                                        <p:strVal val="visible"/>
                                      </p:to>
                                    </p:set>
                                    <p:animEffect transition="in" filter="box(in)">
                                      <p:cBhvr>
                                        <p:cTn id="12" dur="500"/>
                                        <p:tgtEl>
                                          <p:spTgt spid="109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Autofit/>
          </a:bodyPr>
          <a:lstStyle/>
          <a:p>
            <a:pPr eaLnBrk="1" hangingPunct="1">
              <a:defRPr/>
            </a:pPr>
            <a:r>
              <a:rPr lang="el-GR" sz="3600" dirty="0" smtClean="0"/>
              <a:t>Φυσικοθεραπεία στην υποξεία φάση των εγκαυμάτων</a:t>
            </a:r>
          </a:p>
        </p:txBody>
      </p:sp>
      <p:sp>
        <p:nvSpPr>
          <p:cNvPr id="110595" name="Rectangle 3"/>
          <p:cNvSpPr>
            <a:spLocks noGrp="1" noChangeArrowheads="1"/>
          </p:cNvSpPr>
          <p:nvPr>
            <p:ph idx="1"/>
          </p:nvPr>
        </p:nvSpPr>
        <p:spPr/>
        <p:txBody>
          <a:bodyPr/>
          <a:lstStyle/>
          <a:p>
            <a:pPr eaLnBrk="1" hangingPunct="1">
              <a:defRPr/>
            </a:pPr>
            <a:r>
              <a:rPr lang="el-GR" sz="2400" dirty="0" smtClean="0"/>
              <a:t>Υποβοηθούμενη άσκηση έκτασης της ΑΜΣΣ (6-10 επαναλήψεις).</a:t>
            </a:r>
          </a:p>
          <a:p>
            <a:pPr eaLnBrk="1" hangingPunct="1">
              <a:defRPr/>
            </a:pPr>
            <a:r>
              <a:rPr lang="el-GR" sz="2400" dirty="0" smtClean="0"/>
              <a:t>Βελτίωση της ποιότητας της αναπνοής και πρόληψη των μυϊκών βραχύνσεων.</a:t>
            </a:r>
          </a:p>
          <a:p>
            <a:pPr eaLnBrk="1" hangingPunct="1">
              <a:buFont typeface="Wingdings" pitchFamily="2" charset="2"/>
              <a:buNone/>
              <a:defRPr/>
            </a:pPr>
            <a:endParaRPr lang="el-GR" sz="2400" dirty="0" smtClean="0">
              <a:latin typeface="Arial" charset="0"/>
            </a:endParaRPr>
          </a:p>
        </p:txBody>
      </p:sp>
      <p:pic>
        <p:nvPicPr>
          <p:cNvPr id="4104" name="Picture 8" descr="http://i.ytimg.com/vi/DUoRGuRO4Ws/hqdefault.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22489"/>
          <a:stretch/>
        </p:blipFill>
        <p:spPr bwMode="auto">
          <a:xfrm>
            <a:off x="3995936" y="3501008"/>
            <a:ext cx="4572000" cy="265784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5489848" y="6158856"/>
            <a:ext cx="1584176" cy="276999"/>
          </a:xfrm>
          <a:prstGeom prst="rect">
            <a:avLst/>
          </a:prstGeom>
        </p:spPr>
        <p:txBody>
          <a:bodyPr wrap="square">
            <a:spAutoFit/>
          </a:bodyPr>
          <a:lstStyle/>
          <a:p>
            <a:pPr algn="ctr"/>
            <a:r>
              <a:rPr lang="en-US" sz="1200" dirty="0" smtClean="0">
                <a:latin typeface="+mn-lt"/>
                <a:hlinkClick r:id="rId3"/>
              </a:rPr>
              <a:t>youtube.com</a:t>
            </a:r>
            <a:endParaRPr lang="el-GR" sz="1200" dirty="0">
              <a:latin typeface="+mn-lt"/>
            </a:endParaRPr>
          </a:p>
        </p:txBody>
      </p:sp>
      <p:sp>
        <p:nvSpPr>
          <p:cNvPr id="6" name="5 - Δεξιό βέλος"/>
          <p:cNvSpPr/>
          <p:nvPr/>
        </p:nvSpPr>
        <p:spPr>
          <a:xfrm>
            <a:off x="5357818" y="45005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863000571"/>
      </p:ext>
    </p:extLst>
  </p:cSld>
  <p:clrMapOvr>
    <a:masterClrMapping/>
  </p:clrMapOvr>
  <p:transition spd="med">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l-GR" altLang="el-GR" sz="3600" b="1" dirty="0" smtClean="0">
                <a:effectLst/>
              </a:rPr>
              <a:t>Ειδικές τεχνικές - Ειδικά προβλήματα</a:t>
            </a:r>
          </a:p>
        </p:txBody>
      </p:sp>
      <p:sp>
        <p:nvSpPr>
          <p:cNvPr id="113667" name="Rectangle 3"/>
          <p:cNvSpPr>
            <a:spLocks noGrp="1" noChangeArrowheads="1"/>
          </p:cNvSpPr>
          <p:nvPr>
            <p:ph idx="1"/>
          </p:nvPr>
        </p:nvSpPr>
        <p:spPr/>
        <p:txBody>
          <a:bodyPr>
            <a:normAutofit/>
          </a:bodyPr>
          <a:lstStyle/>
          <a:p>
            <a:pPr eaLnBrk="1" hangingPunct="1">
              <a:spcAft>
                <a:spcPts val="600"/>
              </a:spcAft>
              <a:defRPr/>
            </a:pPr>
            <a:r>
              <a:rPr lang="el-GR" sz="2800" dirty="0" smtClean="0"/>
              <a:t>Κινητοποίηση της ουλής</a:t>
            </a:r>
          </a:p>
          <a:p>
            <a:pPr eaLnBrk="1" hangingPunct="1">
              <a:spcAft>
                <a:spcPts val="600"/>
              </a:spcAft>
              <a:defRPr/>
            </a:pPr>
            <a:r>
              <a:rPr lang="el-GR" sz="2800" dirty="0" smtClean="0"/>
              <a:t>Κινητοποίηση των αρθρώσεων</a:t>
            </a:r>
          </a:p>
          <a:p>
            <a:pPr eaLnBrk="1" hangingPunct="1">
              <a:spcAft>
                <a:spcPts val="600"/>
              </a:spcAft>
              <a:defRPr/>
            </a:pPr>
            <a:r>
              <a:rPr lang="el-GR" sz="2800" dirty="0" smtClean="0"/>
              <a:t>Λειτουργική μάλαξη</a:t>
            </a:r>
          </a:p>
          <a:p>
            <a:pPr eaLnBrk="1" hangingPunct="1">
              <a:spcAft>
                <a:spcPts val="600"/>
              </a:spcAft>
              <a:defRPr/>
            </a:pPr>
            <a:r>
              <a:rPr lang="el-GR" sz="2800" dirty="0" smtClean="0"/>
              <a:t>Τεχνικές χαλάρωσης των υγιών τμημάτων</a:t>
            </a:r>
            <a:endParaRPr lang="el-GR" sz="2800" b="1" dirty="0" smtClean="0"/>
          </a:p>
          <a:p>
            <a:pPr eaLnBrk="1" hangingPunct="1">
              <a:spcAft>
                <a:spcPts val="600"/>
              </a:spcAft>
              <a:defRPr/>
            </a:pPr>
            <a:r>
              <a:rPr lang="el-GR" sz="2800" dirty="0" smtClean="0"/>
              <a:t>Τεχνικές ενεργητικής διάτασης</a:t>
            </a:r>
          </a:p>
          <a:p>
            <a:pPr eaLnBrk="1" hangingPunct="1">
              <a:spcAft>
                <a:spcPts val="600"/>
              </a:spcAft>
              <a:defRPr/>
            </a:pPr>
            <a:r>
              <a:rPr lang="el-GR" sz="2800" dirty="0" smtClean="0"/>
              <a:t>Υδροθεραπεία {προ &amp; μετά}</a:t>
            </a:r>
          </a:p>
          <a:p>
            <a:pPr eaLnBrk="1" hangingPunct="1">
              <a:lnSpc>
                <a:spcPct val="90000"/>
              </a:lnSpc>
              <a:buClr>
                <a:schemeClr val="tx1"/>
              </a:buClr>
              <a:buFont typeface="Wingdings" pitchFamily="2" charset="2"/>
              <a:buNone/>
              <a:defRPr/>
            </a:pPr>
            <a:r>
              <a:rPr lang="el-GR" sz="2400" dirty="0" smtClean="0"/>
              <a:t>          </a:t>
            </a:r>
          </a:p>
        </p:txBody>
      </p:sp>
      <p:sp>
        <p:nvSpPr>
          <p:cNvPr id="3" name="Rectangle 2"/>
          <p:cNvSpPr/>
          <p:nvPr/>
        </p:nvSpPr>
        <p:spPr>
          <a:xfrm>
            <a:off x="5149900" y="5589240"/>
            <a:ext cx="3028008" cy="523220"/>
          </a:xfrm>
          <a:prstGeom prst="rect">
            <a:avLst/>
          </a:prstGeom>
          <a:solidFill>
            <a:schemeClr val="bg1">
              <a:lumMod val="95000"/>
            </a:schemeClr>
          </a:solidFill>
        </p:spPr>
        <p:txBody>
          <a:bodyPr wrap="none">
            <a:spAutoFit/>
          </a:bodyPr>
          <a:lstStyle/>
          <a:p>
            <a:r>
              <a:rPr lang="el-GR" sz="2800" dirty="0" err="1" smtClean="0">
                <a:latin typeface="+mn-lt"/>
              </a:rPr>
              <a:t>Πολυαρθρικοί</a:t>
            </a:r>
            <a:r>
              <a:rPr lang="el-GR" sz="2800" dirty="0" smtClean="0">
                <a:latin typeface="+mn-lt"/>
              </a:rPr>
              <a:t> μύες</a:t>
            </a:r>
            <a:endParaRPr lang="el-GR" sz="2800" dirty="0">
              <a:latin typeface="+mn-lt"/>
            </a:endParaRPr>
          </a:p>
        </p:txBody>
      </p:sp>
    </p:spTree>
    <p:extLst>
      <p:ext uri="{BB962C8B-B14F-4D97-AF65-F5344CB8AC3E}">
        <p14:creationId xmlns="" xmlns:p14="http://schemas.microsoft.com/office/powerpoint/2010/main" val="3321243155"/>
      </p:ext>
    </p:extLst>
  </p:cSld>
  <p:clrMapOvr>
    <a:masterClrMapping/>
  </p:clrMapOvr>
  <p:transition spd="med">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Users\alex\Desktop\4-2-2015 4-38-58 μμ.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8883" y="1591816"/>
            <a:ext cx="3983486" cy="4920284"/>
          </a:xfrm>
          <a:prstGeom prst="rect">
            <a:avLst/>
          </a:prstGeom>
          <a:noFill/>
          <a:extLst>
            <a:ext uri="{909E8E84-426E-40DD-AFC4-6F175D3DCCD1}">
              <a14:hiddenFill xmlns="" xmlns:a14="http://schemas.microsoft.com/office/drawing/2010/main">
                <a:solidFill>
                  <a:srgbClr val="FFFFFF"/>
                </a:solidFill>
              </a14:hiddenFill>
            </a:ext>
          </a:extLst>
        </p:spPr>
      </p:pic>
      <p:sp>
        <p:nvSpPr>
          <p:cNvPr id="115714" name="Rectangle 2"/>
          <p:cNvSpPr>
            <a:spLocks noGrp="1" noChangeArrowheads="1"/>
          </p:cNvSpPr>
          <p:nvPr>
            <p:ph type="title"/>
          </p:nvPr>
        </p:nvSpPr>
        <p:spPr/>
        <p:txBody>
          <a:bodyPr>
            <a:normAutofit/>
          </a:bodyPr>
          <a:lstStyle/>
          <a:p>
            <a:pPr eaLnBrk="1" hangingPunct="1">
              <a:defRPr/>
            </a:pPr>
            <a:r>
              <a:rPr lang="el-GR" sz="3600" b="1" dirty="0" smtClean="0"/>
              <a:t>Φυσικοθεραπευτική Αξιολόγηση</a:t>
            </a:r>
            <a:endParaRPr lang="el-GR" sz="3600" dirty="0" smtClean="0"/>
          </a:p>
        </p:txBody>
      </p:sp>
      <p:sp>
        <p:nvSpPr>
          <p:cNvPr id="115715" name="Rectangle 3"/>
          <p:cNvSpPr>
            <a:spLocks noGrp="1" noChangeArrowheads="1"/>
          </p:cNvSpPr>
          <p:nvPr>
            <p:ph type="body" sz="half" idx="4294967295"/>
          </p:nvPr>
        </p:nvSpPr>
        <p:spPr>
          <a:xfrm>
            <a:off x="4427984" y="1266031"/>
            <a:ext cx="4103687" cy="4530725"/>
          </a:xfrm>
        </p:spPr>
        <p:txBody>
          <a:bodyPr/>
          <a:lstStyle/>
          <a:p>
            <a:pPr eaLnBrk="1" hangingPunct="1">
              <a:lnSpc>
                <a:spcPct val="90000"/>
              </a:lnSpc>
              <a:defRPr/>
            </a:pPr>
            <a:endParaRPr lang="el-GR" sz="2400" dirty="0" smtClean="0"/>
          </a:p>
          <a:p>
            <a:pPr eaLnBrk="1" hangingPunct="1">
              <a:lnSpc>
                <a:spcPct val="90000"/>
              </a:lnSpc>
              <a:defRPr/>
            </a:pPr>
            <a:r>
              <a:rPr lang="el-GR" sz="2400" dirty="0" smtClean="0"/>
              <a:t>Η εβδομαδιαία αξιολόγηση με το γωνιόμετρο για την βελτίωση του </a:t>
            </a:r>
            <a:r>
              <a:rPr lang="en-US" sz="2400" dirty="0" smtClean="0"/>
              <a:t>ROM</a:t>
            </a:r>
            <a:r>
              <a:rPr lang="el-GR" sz="2400" dirty="0" err="1" smtClean="0">
                <a:sym typeface="Wingdings" pitchFamily="2" charset="2"/>
              </a:rPr>
              <a:t>αναγκαία</a:t>
            </a:r>
            <a:r>
              <a:rPr lang="el-GR" sz="2400" dirty="0" smtClean="0">
                <a:sym typeface="Wingdings" pitchFamily="2" charset="2"/>
              </a:rPr>
              <a:t>.</a:t>
            </a:r>
          </a:p>
          <a:p>
            <a:pPr eaLnBrk="1" hangingPunct="1">
              <a:lnSpc>
                <a:spcPct val="90000"/>
              </a:lnSpc>
              <a:buFont typeface="Wingdings" pitchFamily="2" charset="2"/>
              <a:buNone/>
              <a:defRPr/>
            </a:pPr>
            <a:endParaRPr lang="el-GR" sz="2400" dirty="0" smtClean="0">
              <a:sym typeface="Wingdings" pitchFamily="2" charset="2"/>
            </a:endParaRPr>
          </a:p>
          <a:p>
            <a:pPr eaLnBrk="1" hangingPunct="1">
              <a:lnSpc>
                <a:spcPct val="90000"/>
              </a:lnSpc>
              <a:defRPr/>
            </a:pPr>
            <a:r>
              <a:rPr lang="el-GR" sz="2400" dirty="0" smtClean="0">
                <a:sym typeface="Wingdings" pitchFamily="2" charset="2"/>
              </a:rPr>
              <a:t>Στις 2 εικόνες φαίνεται η επίδραση των </a:t>
            </a:r>
            <a:r>
              <a:rPr lang="el-GR" sz="2400" dirty="0" err="1" smtClean="0">
                <a:sym typeface="Wingdings" pitchFamily="2" charset="2"/>
              </a:rPr>
              <a:t>πολυαρθρικών</a:t>
            </a:r>
            <a:r>
              <a:rPr lang="el-GR" sz="2400" dirty="0" smtClean="0">
                <a:sym typeface="Wingdings" pitchFamily="2" charset="2"/>
              </a:rPr>
              <a:t> μυών στο </a:t>
            </a:r>
            <a:r>
              <a:rPr lang="en-US" sz="2400" dirty="0" smtClean="0"/>
              <a:t>ROM</a:t>
            </a:r>
            <a:r>
              <a:rPr lang="el-GR" sz="2400" dirty="0" smtClean="0"/>
              <a:t>.</a:t>
            </a:r>
            <a:r>
              <a:rPr lang="el-GR" sz="2800" dirty="0" smtClean="0">
                <a:sym typeface="Wingdings" pitchFamily="2" charset="2"/>
              </a:rPr>
              <a:t> </a:t>
            </a:r>
          </a:p>
        </p:txBody>
      </p:sp>
      <p:sp>
        <p:nvSpPr>
          <p:cNvPr id="5125" name="AutoShape 5"/>
          <p:cNvSpPr>
            <a:spLocks noChangeArrowheads="1"/>
          </p:cNvSpPr>
          <p:nvPr/>
        </p:nvSpPr>
        <p:spPr bwMode="auto">
          <a:xfrm>
            <a:off x="1043608" y="5602421"/>
            <a:ext cx="852487" cy="733425"/>
          </a:xfrm>
          <a:custGeom>
            <a:avLst/>
            <a:gdLst>
              <a:gd name="T0" fmla="*/ 24032873 w 21600"/>
              <a:gd name="T1" fmla="*/ 0 h 21600"/>
              <a:gd name="T2" fmla="*/ 14419107 w 21600"/>
              <a:gd name="T3" fmla="*/ 8301114 h 21600"/>
              <a:gd name="T4" fmla="*/ 0 w 21600"/>
              <a:gd name="T5" fmla="*/ 20753925 h 21600"/>
              <a:gd name="T6" fmla="*/ 14419107 w 21600"/>
              <a:gd name="T7" fmla="*/ 24903343 h 21600"/>
              <a:gd name="T8" fmla="*/ 28838214 w 21600"/>
              <a:gd name="T9" fmla="*/ 17293990 h 21600"/>
              <a:gd name="T10" fmla="*/ 33645094 w 21600"/>
              <a:gd name="T11" fmla="*/ 8301114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noFill/>
            <a:miter lim="800000"/>
            <a:headEnd/>
            <a:tailEnd/>
          </a:ln>
        </p:spPr>
        <p:txBody>
          <a:bodyPr wrap="none" anchor="ctr"/>
          <a:lstStyle/>
          <a:p>
            <a:endParaRPr lang="el-GR"/>
          </a:p>
        </p:txBody>
      </p:sp>
      <p:sp>
        <p:nvSpPr>
          <p:cNvPr id="5126" name="AutoShape 6"/>
          <p:cNvSpPr>
            <a:spLocks noChangeArrowheads="1"/>
          </p:cNvSpPr>
          <p:nvPr/>
        </p:nvSpPr>
        <p:spPr bwMode="auto">
          <a:xfrm>
            <a:off x="3466147" y="5363563"/>
            <a:ext cx="485775" cy="976312"/>
          </a:xfrm>
          <a:prstGeom prst="upArrow">
            <a:avLst>
              <a:gd name="adj1" fmla="val 50000"/>
              <a:gd name="adj2" fmla="val 50245"/>
            </a:avLst>
          </a:prstGeom>
          <a:solidFill>
            <a:schemeClr val="accent1"/>
          </a:solidFill>
          <a:ln w="9525">
            <a:noFill/>
            <a:miter lim="800000"/>
            <a:headEnd/>
            <a:tailEnd/>
          </a:ln>
        </p:spPr>
        <p:txBody>
          <a:bodyPr wrap="none" anchor="ct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endParaRPr lang="el-GR" altLang="el-GR"/>
          </a:p>
        </p:txBody>
      </p:sp>
      <p:sp>
        <p:nvSpPr>
          <p:cNvPr id="3" name="Rectangle 2"/>
          <p:cNvSpPr/>
          <p:nvPr/>
        </p:nvSpPr>
        <p:spPr>
          <a:xfrm>
            <a:off x="4644008" y="5969134"/>
            <a:ext cx="2624116" cy="461665"/>
          </a:xfrm>
          <a:prstGeom prst="rect">
            <a:avLst/>
          </a:prstGeom>
          <a:solidFill>
            <a:schemeClr val="bg1">
              <a:lumMod val="95000"/>
            </a:schemeClr>
          </a:solidFill>
        </p:spPr>
        <p:txBody>
          <a:bodyPr wrap="none">
            <a:spAutoFit/>
          </a:bodyPr>
          <a:lstStyle/>
          <a:p>
            <a:r>
              <a:rPr lang="el-GR" sz="2400" dirty="0" err="1" smtClean="0">
                <a:latin typeface="+mn-lt"/>
              </a:rPr>
              <a:t>Πολυαρθρικοί</a:t>
            </a:r>
            <a:r>
              <a:rPr lang="el-GR" sz="2400" dirty="0" smtClean="0">
                <a:latin typeface="+mn-lt"/>
              </a:rPr>
              <a:t> μύες</a:t>
            </a:r>
            <a:endParaRPr lang="el-GR" sz="2400" dirty="0">
              <a:latin typeface="+mn-lt"/>
            </a:endParaRPr>
          </a:p>
        </p:txBody>
      </p:sp>
    </p:spTree>
    <p:extLst>
      <p:ext uri="{BB962C8B-B14F-4D97-AF65-F5344CB8AC3E}">
        <p14:creationId xmlns="" xmlns:p14="http://schemas.microsoft.com/office/powerpoint/2010/main" val="3905207153"/>
      </p:ext>
    </p:extLst>
  </p:cSld>
  <p:clrMapOvr>
    <a:masterClrMapping/>
  </p:clrMapOvr>
  <p:transition spd="med">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el-GR" altLang="el-GR" sz="3600" b="1" dirty="0" smtClean="0">
                <a:effectLst/>
              </a:rPr>
              <a:t>Αισθητικότητα - ευαισθησία</a:t>
            </a:r>
          </a:p>
        </p:txBody>
      </p:sp>
      <p:sp>
        <p:nvSpPr>
          <p:cNvPr id="114691" name="Rectangle 3"/>
          <p:cNvSpPr>
            <a:spLocks noGrp="1" noChangeArrowheads="1"/>
          </p:cNvSpPr>
          <p:nvPr>
            <p:ph idx="1"/>
          </p:nvPr>
        </p:nvSpPr>
        <p:spPr/>
        <p:txBody>
          <a:bodyPr/>
          <a:lstStyle/>
          <a:p>
            <a:pPr eaLnBrk="1" hangingPunct="1">
              <a:spcBef>
                <a:spcPts val="1200"/>
              </a:spcBef>
              <a:spcAft>
                <a:spcPts val="600"/>
              </a:spcAft>
              <a:defRPr/>
            </a:pPr>
            <a:r>
              <a:rPr lang="el-GR" sz="2800" dirty="0" smtClean="0"/>
              <a:t>Επανεκπαίδευση αισθητικότητας</a:t>
            </a:r>
          </a:p>
          <a:p>
            <a:pPr eaLnBrk="1" hangingPunct="1">
              <a:spcBef>
                <a:spcPts val="1200"/>
              </a:spcBef>
              <a:spcAft>
                <a:spcPts val="600"/>
              </a:spcAft>
              <a:defRPr/>
            </a:pPr>
            <a:r>
              <a:rPr lang="el-GR" sz="2800" dirty="0" smtClean="0"/>
              <a:t>Απευαισθητοποίηση</a:t>
            </a:r>
          </a:p>
          <a:p>
            <a:pPr eaLnBrk="1" hangingPunct="1">
              <a:spcBef>
                <a:spcPts val="1200"/>
              </a:spcBef>
              <a:spcAft>
                <a:spcPts val="600"/>
              </a:spcAft>
              <a:defRPr/>
            </a:pPr>
            <a:r>
              <a:rPr lang="el-GR" sz="2800" dirty="0" smtClean="0"/>
              <a:t>Απτική ικανότητα</a:t>
            </a:r>
          </a:p>
          <a:p>
            <a:pPr eaLnBrk="1" hangingPunct="1">
              <a:spcBef>
                <a:spcPts val="1200"/>
              </a:spcBef>
              <a:spcAft>
                <a:spcPts val="600"/>
              </a:spcAft>
              <a:defRPr/>
            </a:pPr>
            <a:r>
              <a:rPr lang="el-GR" sz="2800" dirty="0" smtClean="0"/>
              <a:t>Στερεογνωσία</a:t>
            </a:r>
          </a:p>
          <a:p>
            <a:pPr eaLnBrk="1" hangingPunct="1">
              <a:spcBef>
                <a:spcPts val="1200"/>
              </a:spcBef>
              <a:spcAft>
                <a:spcPts val="600"/>
              </a:spcAft>
              <a:defRPr/>
            </a:pPr>
            <a:r>
              <a:rPr lang="el-GR" sz="2800" dirty="0" err="1" smtClean="0"/>
              <a:t>Βιοκινητική</a:t>
            </a:r>
            <a:r>
              <a:rPr lang="el-GR" sz="2800" dirty="0" smtClean="0"/>
              <a:t> αλυσίδα</a:t>
            </a:r>
          </a:p>
        </p:txBody>
      </p:sp>
    </p:spTree>
    <p:extLst>
      <p:ext uri="{BB962C8B-B14F-4D97-AF65-F5344CB8AC3E}">
        <p14:creationId xmlns="" xmlns:p14="http://schemas.microsoft.com/office/powerpoint/2010/main" val="2610326976"/>
      </p:ext>
    </p:extLst>
  </p:cSld>
  <p:clrMapOvr>
    <a:masterClrMapping/>
  </p:clrMapOvr>
  <p:transition spd="med">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normAutofit/>
          </a:bodyPr>
          <a:lstStyle/>
          <a:p>
            <a:pPr eaLnBrk="1" hangingPunct="1"/>
            <a:r>
              <a:rPr lang="el-GR" altLang="el-GR" sz="3600" b="1" dirty="0" smtClean="0">
                <a:effectLst/>
              </a:rPr>
              <a:t>Υδροθεραπεία - κινησιοθεραπεία</a:t>
            </a:r>
          </a:p>
        </p:txBody>
      </p:sp>
      <p:sp>
        <p:nvSpPr>
          <p:cNvPr id="2" name="Content Placeholder 1"/>
          <p:cNvSpPr>
            <a:spLocks noGrp="1"/>
          </p:cNvSpPr>
          <p:nvPr>
            <p:ph idx="1"/>
          </p:nvPr>
        </p:nvSpPr>
        <p:spPr>
          <a:xfrm>
            <a:off x="395536" y="1484784"/>
            <a:ext cx="8229600" cy="1080120"/>
          </a:xfrm>
        </p:spPr>
        <p:txBody>
          <a:bodyPr/>
          <a:lstStyle/>
          <a:p>
            <a:r>
              <a:rPr lang="el-GR" sz="2800" dirty="0" err="1"/>
              <a:t>Δινόλουτρα</a:t>
            </a:r>
            <a:endParaRPr lang="el-GR" sz="2800" dirty="0"/>
          </a:p>
          <a:p>
            <a:r>
              <a:rPr lang="el-GR" sz="2800" dirty="0" smtClean="0"/>
              <a:t>Πισίνα</a:t>
            </a:r>
            <a:endParaRPr lang="el-GR" dirty="0"/>
          </a:p>
        </p:txBody>
      </p:sp>
      <p:sp>
        <p:nvSpPr>
          <p:cNvPr id="30725" name="Text Box 5"/>
          <p:cNvSpPr txBox="1">
            <a:spLocks noChangeArrowheads="1"/>
          </p:cNvSpPr>
          <p:nvPr/>
        </p:nvSpPr>
        <p:spPr bwMode="auto">
          <a:xfrm>
            <a:off x="3779912" y="4149725"/>
            <a:ext cx="48244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GB" altLang="el-GR" sz="1200">
                <a:latin typeface="+mn-lt"/>
              </a:rPr>
              <a:t>Evcik D, Kizilay B, Gokcen E. The effects of balneotherapy on fibromyalgia patients. Rheumatol Int. 2002; 22: 56-59</a:t>
            </a:r>
            <a:r>
              <a:rPr lang="el-GR" altLang="el-GR" sz="1200">
                <a:latin typeface="+mn-lt"/>
              </a:rPr>
              <a:t> </a:t>
            </a:r>
          </a:p>
        </p:txBody>
      </p:sp>
      <p:sp>
        <p:nvSpPr>
          <p:cNvPr id="30726" name="Text Box 6"/>
          <p:cNvSpPr txBox="1">
            <a:spLocks noChangeArrowheads="1"/>
          </p:cNvSpPr>
          <p:nvPr/>
        </p:nvSpPr>
        <p:spPr bwMode="auto">
          <a:xfrm>
            <a:off x="395536" y="2571937"/>
            <a:ext cx="8352928" cy="1569660"/>
          </a:xfrm>
          <a:prstGeom prst="rect">
            <a:avLst/>
          </a:prstGeom>
          <a:solidFill>
            <a:schemeClr val="bg1">
              <a:lumMod val="95000"/>
            </a:schemeClr>
          </a:solidFill>
          <a:ln>
            <a:noFill/>
          </a:ln>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l-GR" altLang="el-GR" sz="2400" dirty="0">
                <a:latin typeface="+mn-lt"/>
              </a:rPr>
              <a:t>Η υδροθεραπεία προκαλεί </a:t>
            </a:r>
            <a:r>
              <a:rPr lang="el-GR" altLang="el-GR" sz="2400" b="1" dirty="0">
                <a:solidFill>
                  <a:srgbClr val="820000"/>
                </a:solidFill>
                <a:latin typeface="+mn-lt"/>
              </a:rPr>
              <a:t>χαλάρωση των μυών , μείωση του </a:t>
            </a:r>
            <a:r>
              <a:rPr lang="el-GR" altLang="el-GR" sz="2400" b="1" dirty="0" smtClean="0">
                <a:solidFill>
                  <a:srgbClr val="820000"/>
                </a:solidFill>
                <a:latin typeface="+mn-lt"/>
              </a:rPr>
              <a:t>πόνου,  </a:t>
            </a:r>
            <a:r>
              <a:rPr lang="el-GR" altLang="el-GR" sz="2400" b="1" dirty="0">
                <a:solidFill>
                  <a:srgbClr val="820000"/>
                </a:solidFill>
                <a:latin typeface="+mn-lt"/>
              </a:rPr>
              <a:t>μείωση των </a:t>
            </a:r>
            <a:r>
              <a:rPr lang="el-GR" altLang="el-GR" sz="2400" b="1" dirty="0" err="1">
                <a:solidFill>
                  <a:srgbClr val="820000"/>
                </a:solidFill>
                <a:latin typeface="+mn-lt"/>
              </a:rPr>
              <a:t>συγκάμψεων</a:t>
            </a:r>
            <a:r>
              <a:rPr lang="el-GR" altLang="el-GR" sz="2400" b="1" dirty="0">
                <a:solidFill>
                  <a:srgbClr val="820000"/>
                </a:solidFill>
                <a:latin typeface="+mn-lt"/>
              </a:rPr>
              <a:t> και αίσθημα </a:t>
            </a:r>
            <a:r>
              <a:rPr lang="el-GR" altLang="el-GR" sz="2400" b="1" dirty="0" smtClean="0">
                <a:solidFill>
                  <a:srgbClr val="820000"/>
                </a:solidFill>
                <a:latin typeface="+mn-lt"/>
              </a:rPr>
              <a:t>ευεξίας. </a:t>
            </a:r>
            <a:r>
              <a:rPr lang="el-GR" altLang="el-GR" sz="2400" dirty="0">
                <a:solidFill>
                  <a:srgbClr val="FFFF00"/>
                </a:solidFill>
                <a:latin typeface="+mn-lt"/>
              </a:rPr>
              <a:t>.</a:t>
            </a:r>
            <a:r>
              <a:rPr lang="el-GR" altLang="el-GR" sz="2400" dirty="0">
                <a:latin typeface="+mn-lt"/>
              </a:rPr>
              <a:t>Αυτό επιτυγχάνεται  μειώνοντας  την αντίληψη του πόνου αυξάνοντας τα όρια πυροδότησης του πόνου στις ελεύθερες νευρικές ρίζες.</a:t>
            </a:r>
          </a:p>
        </p:txBody>
      </p:sp>
      <p:sp>
        <p:nvSpPr>
          <p:cNvPr id="30727" name="Text Box 7"/>
          <p:cNvSpPr txBox="1">
            <a:spLocks noChangeArrowheads="1"/>
          </p:cNvSpPr>
          <p:nvPr/>
        </p:nvSpPr>
        <p:spPr bwMode="auto">
          <a:xfrm>
            <a:off x="395536" y="4649410"/>
            <a:ext cx="8496944" cy="1569660"/>
          </a:xfrm>
          <a:prstGeom prst="rect">
            <a:avLst/>
          </a:prstGeom>
          <a:solidFill>
            <a:schemeClr val="bg1">
              <a:lumMod val="95000"/>
            </a:schemeClr>
          </a:solidFill>
          <a:ln>
            <a:noFill/>
          </a:ln>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pPr>
            <a:r>
              <a:rPr lang="el-GR" altLang="el-GR" sz="2400" dirty="0">
                <a:latin typeface="+mn-lt"/>
              </a:rPr>
              <a:t>Μέσω της υδροθεραπείας ερεθίζεται το παρασυμπαθητικό νευρικό σύστημα και αυξάνεται η παραγωγή </a:t>
            </a:r>
            <a:r>
              <a:rPr lang="el-GR" altLang="el-GR" sz="2400" dirty="0" err="1">
                <a:latin typeface="+mn-lt"/>
              </a:rPr>
              <a:t>ακετυλοχολίνη</a:t>
            </a:r>
            <a:r>
              <a:rPr lang="el-GR" altLang="el-GR" sz="2400" dirty="0">
                <a:latin typeface="+mn-lt"/>
              </a:rPr>
              <a:t> από κεντρικό νευρικό </a:t>
            </a:r>
            <a:r>
              <a:rPr lang="el-GR" altLang="el-GR" sz="2400" dirty="0" smtClean="0">
                <a:latin typeface="+mn-lt"/>
              </a:rPr>
              <a:t>σύστημα. </a:t>
            </a:r>
            <a:r>
              <a:rPr lang="el-GR" altLang="el-GR" sz="2400" dirty="0">
                <a:latin typeface="+mn-lt"/>
              </a:rPr>
              <a:t>Επίσης αυξάνονται τα επίπεδα της </a:t>
            </a:r>
            <a:r>
              <a:rPr lang="el-GR" altLang="el-GR" sz="2400" dirty="0" err="1">
                <a:latin typeface="+mn-lt"/>
              </a:rPr>
              <a:t>ενδοφρίνης</a:t>
            </a:r>
            <a:r>
              <a:rPr lang="el-GR" altLang="el-GR" sz="2400" dirty="0">
                <a:latin typeface="+mn-lt"/>
              </a:rPr>
              <a:t>.</a:t>
            </a:r>
          </a:p>
        </p:txBody>
      </p:sp>
      <p:sp>
        <p:nvSpPr>
          <p:cNvPr id="30728" name="Text Box 8"/>
          <p:cNvSpPr txBox="1">
            <a:spLocks noChangeArrowheads="1"/>
          </p:cNvSpPr>
          <p:nvPr/>
        </p:nvSpPr>
        <p:spPr bwMode="auto">
          <a:xfrm>
            <a:off x="3779912" y="6186341"/>
            <a:ext cx="48244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spcBef>
                <a:spcPct val="50000"/>
              </a:spcBef>
            </a:pPr>
            <a:r>
              <a:rPr lang="en-GB" altLang="el-GR" sz="1200" dirty="0" err="1">
                <a:latin typeface="+mn-lt"/>
              </a:rPr>
              <a:t>Evcik</a:t>
            </a:r>
            <a:r>
              <a:rPr lang="en-GB" altLang="el-GR" sz="1200" dirty="0">
                <a:latin typeface="+mn-lt"/>
              </a:rPr>
              <a:t> D, </a:t>
            </a:r>
            <a:r>
              <a:rPr lang="en-GB" altLang="el-GR" sz="1200" dirty="0" err="1">
                <a:latin typeface="+mn-lt"/>
              </a:rPr>
              <a:t>Kizilay</a:t>
            </a:r>
            <a:r>
              <a:rPr lang="en-GB" altLang="el-GR" sz="1200" dirty="0">
                <a:latin typeface="+mn-lt"/>
              </a:rPr>
              <a:t> B, </a:t>
            </a:r>
            <a:r>
              <a:rPr lang="en-GB" altLang="el-GR" sz="1200" dirty="0" err="1">
                <a:latin typeface="+mn-lt"/>
              </a:rPr>
              <a:t>Gokcen</a:t>
            </a:r>
            <a:r>
              <a:rPr lang="en-GB" altLang="el-GR" sz="1200" dirty="0">
                <a:latin typeface="+mn-lt"/>
              </a:rPr>
              <a:t> E. The effects of </a:t>
            </a:r>
            <a:r>
              <a:rPr lang="en-GB" altLang="el-GR" sz="1200" dirty="0" err="1">
                <a:latin typeface="+mn-lt"/>
              </a:rPr>
              <a:t>balneotherapy</a:t>
            </a:r>
            <a:r>
              <a:rPr lang="en-GB" altLang="el-GR" sz="1200" dirty="0">
                <a:latin typeface="+mn-lt"/>
              </a:rPr>
              <a:t> on fibromyalgia patients. </a:t>
            </a:r>
            <a:r>
              <a:rPr lang="en-GB" altLang="el-GR" sz="1200" dirty="0" err="1">
                <a:latin typeface="+mn-lt"/>
              </a:rPr>
              <a:t>Rheumatol</a:t>
            </a:r>
            <a:r>
              <a:rPr lang="en-GB" altLang="el-GR" sz="1200" dirty="0">
                <a:latin typeface="+mn-lt"/>
              </a:rPr>
              <a:t> Int. 2002; 22: 56-59. </a:t>
            </a:r>
            <a:endParaRPr lang="el-GR" altLang="el-GR" sz="1200" dirty="0">
              <a:latin typeface="+mn-lt"/>
            </a:endParaRPr>
          </a:p>
        </p:txBody>
      </p:sp>
    </p:spTree>
    <p:extLst>
      <p:ext uri="{BB962C8B-B14F-4D97-AF65-F5344CB8AC3E}">
        <p14:creationId xmlns="" xmlns:p14="http://schemas.microsoft.com/office/powerpoint/2010/main" val="3708269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Autofit/>
          </a:bodyPr>
          <a:lstStyle/>
          <a:p>
            <a:pPr eaLnBrk="1" hangingPunct="1">
              <a:defRPr/>
            </a:pPr>
            <a:r>
              <a:rPr lang="el-GR" sz="3600" dirty="0" smtClean="0"/>
              <a:t>Επιδημιολογικά στοιχεία εγκαυμάτων  </a:t>
            </a:r>
          </a:p>
        </p:txBody>
      </p:sp>
      <p:graphicFrame>
        <p:nvGraphicFramePr>
          <p:cNvPr id="2" name="Table 1"/>
          <p:cNvGraphicFramePr>
            <a:graphicFrameLocks noGrp="1"/>
          </p:cNvGraphicFramePr>
          <p:nvPr>
            <p:extLst>
              <p:ext uri="{D42A27DB-BD31-4B8C-83A1-F6EECF244321}">
                <p14:modId xmlns="" xmlns:p14="http://schemas.microsoft.com/office/powerpoint/2010/main" val="3735602141"/>
              </p:ext>
            </p:extLst>
          </p:nvPr>
        </p:nvGraphicFramePr>
        <p:xfrm>
          <a:off x="323528" y="1412777"/>
          <a:ext cx="8424936" cy="5115617"/>
        </p:xfrm>
        <a:graphic>
          <a:graphicData uri="http://schemas.openxmlformats.org/drawingml/2006/table">
            <a:tbl>
              <a:tblPr bandRow="1">
                <a:tableStyleId>{5C22544A-7EE6-4342-B048-85BDC9FD1C3A}</a:tableStyleId>
              </a:tblPr>
              <a:tblGrid>
                <a:gridCol w="6048672"/>
                <a:gridCol w="2376264"/>
              </a:tblGrid>
              <a:tr h="563061">
                <a:tc>
                  <a:txBody>
                    <a:bodyPr/>
                    <a:lstStyle/>
                    <a:p>
                      <a:r>
                        <a:rPr lang="el-GR" sz="1800" dirty="0" smtClean="0"/>
                        <a:t>Στις   ΗΠΑ το 1980  υπήρξαν 6106 θάνατοι από εγκαύματα και πυρκαγιές. </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Clark J.C.   1986</a:t>
                      </a:r>
                      <a:endParaRPr lang="el-GR" dirty="0"/>
                    </a:p>
                  </a:txBody>
                  <a:tcPr anchor="ctr"/>
                </a:tc>
              </a:tr>
              <a:tr h="479644">
                <a:tc>
                  <a:txBody>
                    <a:bodyPr/>
                    <a:lstStyle/>
                    <a:p>
                      <a:r>
                        <a:rPr lang="el-GR" sz="1800" dirty="0" smtClean="0"/>
                        <a:t>Οι 4700 ( 75% ) θάνατοι προήλθαν από τις πυρκαγιές.</a:t>
                      </a:r>
                      <a:endParaRPr lang="el-GR" dirty="0"/>
                    </a:p>
                  </a:txBody>
                  <a:tcPr anchor="ctr"/>
                </a:tc>
                <a:tc>
                  <a:txBody>
                    <a:bodyPr/>
                    <a:lstStyle/>
                    <a:p>
                      <a:pPr eaLnBrk="1" hangingPunct="1">
                        <a:lnSpc>
                          <a:spcPct val="90000"/>
                        </a:lnSpc>
                        <a:defRPr/>
                      </a:pPr>
                      <a:r>
                        <a:rPr lang="el-GR" sz="1800" dirty="0" smtClean="0"/>
                        <a:t>Λίτσας  2002</a:t>
                      </a:r>
                    </a:p>
                  </a:txBody>
                  <a:tcPr anchor="ctr"/>
                </a:tc>
              </a:tr>
              <a:tr h="685206">
                <a:tc>
                  <a:txBody>
                    <a:bodyPr/>
                    <a:lstStyle/>
                    <a:p>
                      <a:r>
                        <a:rPr lang="el-GR" sz="1800" dirty="0" smtClean="0"/>
                        <a:t>Σύμφωνα με τη  διεθνή βιβλιογραφία το  1% του πληθυσμού κάθε   χώρας  έχει υποστεί κάποιου βαθμού έγκαυμα.</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Hopkins et al 1983  - Patterson 2007</a:t>
                      </a:r>
                      <a:endParaRPr lang="el-GR" dirty="0"/>
                    </a:p>
                  </a:txBody>
                  <a:tcPr anchor="ctr"/>
                </a:tc>
              </a:tr>
              <a:tr h="563061">
                <a:tc>
                  <a:txBody>
                    <a:bodyPr/>
                    <a:lstStyle/>
                    <a:p>
                      <a:r>
                        <a:rPr lang="el-GR" sz="1800" dirty="0" smtClean="0"/>
                        <a:t>Πιο επιρρεπή είναι τα παιδιά &lt;</a:t>
                      </a:r>
                      <a:r>
                        <a:rPr lang="en-US" sz="1800" dirty="0" smtClean="0"/>
                        <a:t> </a:t>
                      </a:r>
                      <a:r>
                        <a:rPr lang="el-GR" sz="1800" dirty="0" smtClean="0"/>
                        <a:t>4 ετών και οι  ηλικιωμένοι. </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Ware  et  al  1995 , </a:t>
                      </a:r>
                      <a:r>
                        <a:rPr lang="en-US" sz="1800" dirty="0" err="1" smtClean="0"/>
                        <a:t>P.Dziewulski</a:t>
                      </a:r>
                      <a:r>
                        <a:rPr lang="en-US" sz="1800" dirty="0" smtClean="0"/>
                        <a:t> 2004 </a:t>
                      </a:r>
                      <a:endParaRPr lang="el-GR" dirty="0"/>
                    </a:p>
                  </a:txBody>
                  <a:tcPr anchor="ctr"/>
                </a:tc>
              </a:tr>
              <a:tr h="321749">
                <a:tc>
                  <a:txBody>
                    <a:bodyPr/>
                    <a:lstStyle/>
                    <a:p>
                      <a:r>
                        <a:rPr lang="el-GR" sz="1800" dirty="0" smtClean="0"/>
                        <a:t>Ποσοστό ίασης  παιδιών 92,5% </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err="1" smtClean="0"/>
                        <a:t>Θεοδοσοπούλου</a:t>
                      </a:r>
                      <a:r>
                        <a:rPr lang="el-GR" sz="1800" dirty="0" smtClean="0"/>
                        <a:t>  1999</a:t>
                      </a:r>
                      <a:endParaRPr lang="el-GR" dirty="0"/>
                    </a:p>
                  </a:txBody>
                  <a:tcPr anchor="ctr"/>
                </a:tc>
              </a:tr>
              <a:tr h="321749">
                <a:tc>
                  <a:txBody>
                    <a:bodyPr/>
                    <a:lstStyle/>
                    <a:p>
                      <a:r>
                        <a:rPr lang="el-GR" sz="1800" dirty="0" smtClean="0"/>
                        <a:t>Ποσοστό ίασης  ενηλίκων 65,8% </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err="1" smtClean="0"/>
                        <a:t>Θεοδοσοπούλου</a:t>
                      </a:r>
                      <a:r>
                        <a:rPr lang="el-GR" sz="1800" dirty="0" smtClean="0"/>
                        <a:t>  1999</a:t>
                      </a:r>
                      <a:endParaRPr lang="el-GR" dirty="0"/>
                    </a:p>
                  </a:txBody>
                  <a:tcPr anchor="ctr"/>
                </a:tc>
              </a:tr>
              <a:tr h="321749">
                <a:tc>
                  <a:txBody>
                    <a:bodyPr/>
                    <a:lstStyle/>
                    <a:p>
                      <a:r>
                        <a:rPr lang="el-GR" sz="1800" dirty="0" smtClean="0"/>
                        <a:t>Χρόνος   νοσηλείας &lt;5 ημέρες </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err="1" smtClean="0"/>
                        <a:t>Θεοδοσοπούλου</a:t>
                      </a:r>
                      <a:r>
                        <a:rPr lang="el-GR" sz="1800" dirty="0" smtClean="0"/>
                        <a:t>  1999</a:t>
                      </a:r>
                      <a:endParaRPr lang="el-GR" dirty="0"/>
                    </a:p>
                  </a:txBody>
                  <a:tcPr anchor="ctr"/>
                </a:tc>
              </a:tr>
              <a:tr h="563061">
                <a:tc>
                  <a:txBody>
                    <a:bodyPr/>
                    <a:lstStyle/>
                    <a:p>
                      <a:r>
                        <a:rPr lang="el-GR" sz="1800" dirty="0" smtClean="0"/>
                        <a:t>Το 60,5%  των εγκαυμάτων αφορούσε έκταση του σώματος &lt;10%  της  ολικής επιφάνειας του (Ο.Ε.Σ). </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Ευθυμίου    1999</a:t>
                      </a:r>
                      <a:endParaRPr lang="el-GR" dirty="0"/>
                    </a:p>
                  </a:txBody>
                  <a:tcPr anchor="ctr"/>
                </a:tc>
              </a:tr>
              <a:tr h="933247">
                <a:tc>
                  <a:txBody>
                    <a:bodyPr/>
                    <a:lstStyle/>
                    <a:p>
                      <a:r>
                        <a:rPr lang="el-GR" sz="1800" dirty="0" smtClean="0"/>
                        <a:t>Στην Αγγλία κάθε έτος 175000 Βρετανοί επισκέπτονται τα νοσοκομεία λόγω εγκαυμάτων και οι 13000 από αυτούς θα νοσηλευτούν για πάνω από  μια μέρα</a:t>
                      </a:r>
                      <a:r>
                        <a:rPr lang="en-US" sz="1800" dirty="0" smtClean="0"/>
                        <a:t>.</a:t>
                      </a:r>
                      <a:r>
                        <a:rPr lang="el-GR" sz="1800" dirty="0" smtClean="0"/>
                        <a:t> </a:t>
                      </a:r>
                      <a:endParaRPr lang="el-G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P.Dziewulski</a:t>
                      </a:r>
                      <a:r>
                        <a:rPr lang="en-US" sz="1800" dirty="0" smtClean="0"/>
                        <a:t> 2004 </a:t>
                      </a:r>
                    </a:p>
                    <a:p>
                      <a:endParaRPr lang="el-GR" dirty="0"/>
                    </a:p>
                  </a:txBody>
                  <a:tcPr anchor="ctr"/>
                </a:tc>
              </a:tr>
            </a:tbl>
          </a:graphicData>
        </a:graphic>
      </p:graphicFrame>
    </p:spTree>
    <p:extLst>
      <p:ext uri="{BB962C8B-B14F-4D97-AF65-F5344CB8AC3E}">
        <p14:creationId xmlns="" xmlns:p14="http://schemas.microsoft.com/office/powerpoint/2010/main" val="4187076445"/>
      </p:ext>
    </p:extLst>
  </p:cSld>
  <p:clrMapOvr>
    <a:masterClrMapping/>
  </p:clrMapOvr>
  <p:transition spd="med">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l-GR" dirty="0" smtClean="0"/>
              <a:t>Ηλεκτροθεραπεία</a:t>
            </a:r>
          </a:p>
        </p:txBody>
      </p:sp>
      <p:sp>
        <p:nvSpPr>
          <p:cNvPr id="138243" name="Rectangle 3"/>
          <p:cNvSpPr>
            <a:spLocks noGrp="1" noChangeArrowheads="1"/>
          </p:cNvSpPr>
          <p:nvPr>
            <p:ph idx="1"/>
          </p:nvPr>
        </p:nvSpPr>
        <p:spPr/>
        <p:txBody>
          <a:bodyPr>
            <a:normAutofit/>
          </a:bodyPr>
          <a:lstStyle/>
          <a:p>
            <a:pPr eaLnBrk="1" hangingPunct="1">
              <a:lnSpc>
                <a:spcPct val="90000"/>
              </a:lnSpc>
              <a:defRPr/>
            </a:pPr>
            <a:r>
              <a:rPr lang="el-GR" dirty="0" smtClean="0"/>
              <a:t>Ελάττωση μυϊκού σπασμού</a:t>
            </a:r>
          </a:p>
          <a:p>
            <a:pPr eaLnBrk="1" hangingPunct="1">
              <a:lnSpc>
                <a:spcPct val="90000"/>
              </a:lnSpc>
              <a:defRPr/>
            </a:pPr>
            <a:r>
              <a:rPr lang="el-GR" dirty="0" smtClean="0"/>
              <a:t>Ελάττωση πόνου (αναλγησία)</a:t>
            </a:r>
          </a:p>
          <a:p>
            <a:pPr eaLnBrk="1" hangingPunct="1">
              <a:lnSpc>
                <a:spcPct val="90000"/>
              </a:lnSpc>
              <a:defRPr/>
            </a:pPr>
            <a:r>
              <a:rPr lang="el-GR" dirty="0" smtClean="0"/>
              <a:t>Βελτίωση της κυκλοφορίας (υπεραιμία)</a:t>
            </a:r>
          </a:p>
          <a:p>
            <a:pPr eaLnBrk="1" hangingPunct="1">
              <a:lnSpc>
                <a:spcPct val="90000"/>
              </a:lnSpc>
              <a:defRPr/>
            </a:pPr>
            <a:r>
              <a:rPr lang="el-GR" dirty="0" smtClean="0"/>
              <a:t>Απορρόφηση (μείωση του οιδήματος)</a:t>
            </a:r>
          </a:p>
          <a:p>
            <a:pPr eaLnBrk="1" hangingPunct="1">
              <a:lnSpc>
                <a:spcPct val="90000"/>
              </a:lnSpc>
              <a:defRPr/>
            </a:pPr>
            <a:endParaRPr lang="el-GR" sz="4400" dirty="0" smtClean="0">
              <a:solidFill>
                <a:srgbClr val="FFFF00"/>
              </a:solidFill>
            </a:endParaRPr>
          </a:p>
        </p:txBody>
      </p:sp>
    </p:spTree>
    <p:extLst>
      <p:ext uri="{BB962C8B-B14F-4D97-AF65-F5344CB8AC3E}">
        <p14:creationId xmlns="" xmlns:p14="http://schemas.microsoft.com/office/powerpoint/2010/main" val="2523245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9" name="Rectangle 5"/>
          <p:cNvSpPr>
            <a:spLocks noGrp="1" noChangeArrowheads="1"/>
          </p:cNvSpPr>
          <p:nvPr>
            <p:ph type="title"/>
          </p:nvPr>
        </p:nvSpPr>
        <p:spPr/>
        <p:txBody>
          <a:bodyPr/>
          <a:lstStyle/>
          <a:p>
            <a:pPr eaLnBrk="1" hangingPunct="1">
              <a:defRPr/>
            </a:pPr>
            <a:r>
              <a:rPr lang="el-GR" dirty="0" smtClean="0"/>
              <a:t>ΤΕΝΣ - Υπέρηχος </a:t>
            </a:r>
          </a:p>
        </p:txBody>
      </p:sp>
      <p:sp>
        <p:nvSpPr>
          <p:cNvPr id="4" name="Content Placeholder 3"/>
          <p:cNvSpPr>
            <a:spLocks noGrp="1"/>
          </p:cNvSpPr>
          <p:nvPr>
            <p:ph idx="1"/>
          </p:nvPr>
        </p:nvSpPr>
        <p:spPr/>
        <p:txBody>
          <a:bodyPr/>
          <a:lstStyle/>
          <a:p>
            <a:r>
              <a:rPr lang="el-GR" dirty="0" smtClean="0"/>
              <a:t>Μόνο όταν δεν υπάρχουν ανοιχτές πληγές </a:t>
            </a:r>
          </a:p>
          <a:p>
            <a:r>
              <a:rPr lang="el-GR" dirty="0" smtClean="0"/>
              <a:t>μείωση του πόνου</a:t>
            </a:r>
          </a:p>
          <a:p>
            <a:r>
              <a:rPr lang="el-GR" dirty="0" smtClean="0"/>
              <a:t>καλύτερη κινητικότητα</a:t>
            </a:r>
          </a:p>
          <a:p>
            <a:r>
              <a:rPr lang="el-GR" dirty="0" smtClean="0"/>
              <a:t>αύξηση της αιματικής ροής</a:t>
            </a:r>
          </a:p>
          <a:p>
            <a:r>
              <a:rPr lang="el-GR" dirty="0" smtClean="0"/>
              <a:t>επούλωση ιστών </a:t>
            </a:r>
          </a:p>
          <a:p>
            <a:endParaRPr lang="el-GR" dirty="0"/>
          </a:p>
          <a:p>
            <a:endParaRPr lang="el-GR" dirty="0"/>
          </a:p>
        </p:txBody>
      </p:sp>
    </p:spTree>
    <p:extLst>
      <p:ext uri="{BB962C8B-B14F-4D97-AF65-F5344CB8AC3E}">
        <p14:creationId xmlns="" xmlns:p14="http://schemas.microsoft.com/office/powerpoint/2010/main" val="4162818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a:bodyPr>
          <a:lstStyle/>
          <a:p>
            <a:pPr eaLnBrk="1" hangingPunct="1">
              <a:defRPr/>
            </a:pPr>
            <a:r>
              <a:rPr lang="el-GR" sz="4000" dirty="0" smtClean="0"/>
              <a:t>Θερμά επιθέματα - παραφινόλουτρα</a:t>
            </a:r>
          </a:p>
        </p:txBody>
      </p:sp>
      <p:sp>
        <p:nvSpPr>
          <p:cNvPr id="141315" name="Rectangle 3"/>
          <p:cNvSpPr>
            <a:spLocks noGrp="1" noChangeArrowheads="1"/>
          </p:cNvSpPr>
          <p:nvPr>
            <p:ph idx="1"/>
          </p:nvPr>
        </p:nvSpPr>
        <p:spPr/>
        <p:txBody>
          <a:bodyPr/>
          <a:lstStyle/>
          <a:p>
            <a:pPr eaLnBrk="1" hangingPunct="1">
              <a:defRPr/>
            </a:pPr>
            <a:endParaRPr lang="en-US" sz="2800" b="1" dirty="0" smtClean="0"/>
          </a:p>
          <a:p>
            <a:pPr eaLnBrk="1" hangingPunct="1">
              <a:defRPr/>
            </a:pPr>
            <a:r>
              <a:rPr lang="el-GR" sz="2800" b="1" dirty="0" smtClean="0"/>
              <a:t>Μόνο όταν δεν υπάρχουν ανοιχτές πληγές</a:t>
            </a:r>
            <a:endParaRPr lang="en-US" sz="2800" b="1" dirty="0" smtClean="0"/>
          </a:p>
          <a:p>
            <a:pPr eaLnBrk="1" hangingPunct="1">
              <a:buNone/>
              <a:defRPr/>
            </a:pPr>
            <a:r>
              <a:rPr lang="el-GR" sz="2800" b="1" dirty="0" smtClean="0"/>
              <a:t> </a:t>
            </a:r>
            <a:r>
              <a:rPr lang="en-US" sz="2800" b="1" dirty="0" smtClean="0"/>
              <a:t>                           </a:t>
            </a:r>
            <a:endParaRPr lang="en-US" sz="2800" b="1" dirty="0" smtClean="0">
              <a:sym typeface="Wingdings" pitchFamily="2" charset="2"/>
            </a:endParaRPr>
          </a:p>
          <a:p>
            <a:pPr eaLnBrk="1" hangingPunct="1">
              <a:buNone/>
              <a:defRPr/>
            </a:pPr>
            <a:endParaRPr lang="en-US" sz="2800" b="1" dirty="0" smtClean="0">
              <a:sym typeface="Wingdings" pitchFamily="2" charset="2"/>
            </a:endParaRPr>
          </a:p>
          <a:p>
            <a:pPr eaLnBrk="1" hangingPunct="1">
              <a:buNone/>
              <a:defRPr/>
            </a:pPr>
            <a:endParaRPr lang="en-US" sz="2800" b="1" dirty="0" smtClean="0">
              <a:sym typeface="Wingdings" pitchFamily="2" charset="2"/>
            </a:endParaRPr>
          </a:p>
          <a:p>
            <a:pPr eaLnBrk="1" hangingPunct="1">
              <a:buNone/>
              <a:defRPr/>
            </a:pPr>
            <a:r>
              <a:rPr lang="el-GR" sz="2800" b="1" dirty="0" smtClean="0">
                <a:sym typeface="Wingdings" pitchFamily="2" charset="2"/>
              </a:rPr>
              <a:t> μείωση της δυσκαμψίας + καλύτερη κινητικότητα.</a:t>
            </a:r>
          </a:p>
          <a:p>
            <a:pPr eaLnBrk="1" hangingPunct="1">
              <a:buFont typeface="Wingdings" pitchFamily="2" charset="2"/>
              <a:buNone/>
              <a:defRPr/>
            </a:pPr>
            <a:endParaRPr lang="el-GR" sz="2400" b="1" dirty="0" smtClean="0">
              <a:solidFill>
                <a:srgbClr val="FFFF00"/>
              </a:solidFill>
            </a:endParaRPr>
          </a:p>
        </p:txBody>
      </p:sp>
      <p:sp>
        <p:nvSpPr>
          <p:cNvPr id="4" name="3 - Βέλος προς τα κάτω"/>
          <p:cNvSpPr/>
          <p:nvPr/>
        </p:nvSpPr>
        <p:spPr>
          <a:xfrm>
            <a:off x="3857620" y="271462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5764085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l-GR" dirty="0" smtClean="0"/>
              <a:t>Λειτουργική Αποκατάσταση</a:t>
            </a:r>
          </a:p>
        </p:txBody>
      </p:sp>
      <p:sp>
        <p:nvSpPr>
          <p:cNvPr id="123907" name="Rectangle 3"/>
          <p:cNvSpPr>
            <a:spLocks noGrp="1" noChangeArrowheads="1"/>
          </p:cNvSpPr>
          <p:nvPr>
            <p:ph idx="1"/>
          </p:nvPr>
        </p:nvSpPr>
        <p:spPr/>
        <p:txBody>
          <a:bodyPr/>
          <a:lstStyle/>
          <a:p>
            <a:pPr marL="0" indent="0" eaLnBrk="1" hangingPunct="1">
              <a:buFont typeface="Wingdings" pitchFamily="2" charset="2"/>
              <a:buNone/>
              <a:defRPr/>
            </a:pPr>
            <a:r>
              <a:rPr lang="el-GR" sz="2800" dirty="0" smtClean="0"/>
              <a:t>Πρόγραμμα αποκατάστασης με στόχο την επαναφορά του ασθενή στο προ της κάκωσης λειτουργικό επίπεδο</a:t>
            </a:r>
          </a:p>
          <a:p>
            <a:pPr>
              <a:defRPr/>
            </a:pPr>
            <a:r>
              <a:rPr lang="el-GR" sz="2800" dirty="0" smtClean="0"/>
              <a:t>με ασφάλεια και </a:t>
            </a:r>
          </a:p>
          <a:p>
            <a:pPr>
              <a:defRPr/>
            </a:pPr>
            <a:r>
              <a:rPr lang="el-GR" sz="2800" dirty="0" smtClean="0"/>
              <a:t>στον συντομότερο δυνατό χρόνο.</a:t>
            </a:r>
          </a:p>
        </p:txBody>
      </p:sp>
      <p:sp>
        <p:nvSpPr>
          <p:cNvPr id="123908" name="AutoShape 4"/>
          <p:cNvSpPr>
            <a:spLocks noChangeArrowheads="1"/>
          </p:cNvSpPr>
          <p:nvPr/>
        </p:nvSpPr>
        <p:spPr bwMode="auto">
          <a:xfrm>
            <a:off x="4097372" y="3789040"/>
            <a:ext cx="946081" cy="864096"/>
          </a:xfrm>
          <a:prstGeom prst="downArrow">
            <a:avLst>
              <a:gd name="adj1" fmla="val 50000"/>
              <a:gd name="adj2" fmla="val 25000"/>
            </a:avLst>
          </a:prstGeom>
          <a:solidFill>
            <a:srgbClr val="820000"/>
          </a:solidFill>
          <a:ln w="12700" cap="sq">
            <a:noFill/>
            <a:miter lim="800000"/>
            <a:headEnd type="none" w="sm" len="sm"/>
            <a:tailEnd type="none" w="sm" len="sm"/>
          </a:ln>
          <a:effectLst>
            <a:outerShdw dist="35921" dir="2700000" algn="ctr" rotWithShape="0">
              <a:schemeClr val="bg2">
                <a:alpha val="50000"/>
              </a:schemeClr>
            </a:outerShdw>
          </a:effectLst>
        </p:spPr>
        <p:txBody>
          <a:bodyPr wrap="none" anchor="ctr"/>
          <a:lstStyle/>
          <a:p>
            <a:pPr>
              <a:defRPr/>
            </a:pPr>
            <a:endParaRPr lang="el-GR"/>
          </a:p>
        </p:txBody>
      </p:sp>
      <p:sp>
        <p:nvSpPr>
          <p:cNvPr id="123909" name="Rectangle 5"/>
          <p:cNvSpPr>
            <a:spLocks noChangeArrowheads="1"/>
          </p:cNvSpPr>
          <p:nvPr/>
        </p:nvSpPr>
        <p:spPr bwMode="auto">
          <a:xfrm>
            <a:off x="684213" y="5157788"/>
            <a:ext cx="7772400" cy="503237"/>
          </a:xfrm>
          <a:prstGeom prst="rect">
            <a:avLst/>
          </a:prstGeom>
          <a:solidFill>
            <a:schemeClr val="accent1"/>
          </a:solidFill>
          <a:ln w="9525">
            <a:noFill/>
            <a:miter lim="800000"/>
            <a:headEnd/>
            <a:tailEnd/>
          </a:ln>
          <a:effectLst>
            <a:outerShdw dist="35921" dir="2700000" algn="ctr" rotWithShape="0">
              <a:schemeClr val="bg2"/>
            </a:outerShdw>
          </a:effectLst>
        </p:spPr>
        <p:txBody>
          <a:bodyPr lIns="92075" tIns="46038" rIns="92075" bIns="46038"/>
          <a:lstStyle/>
          <a:p>
            <a:pPr marL="342900" indent="-342900" algn="ctr">
              <a:lnSpc>
                <a:spcPct val="90000"/>
              </a:lnSpc>
              <a:spcBef>
                <a:spcPct val="20000"/>
              </a:spcBef>
              <a:buClr>
                <a:schemeClr val="tx2"/>
              </a:buClr>
              <a:buSzPct val="60000"/>
              <a:buFont typeface="Wingdings" pitchFamily="2" charset="2"/>
              <a:buNone/>
              <a:defRPr/>
            </a:pPr>
            <a:r>
              <a:rPr lang="el-GR" sz="2800" dirty="0">
                <a:solidFill>
                  <a:schemeClr val="bg1"/>
                </a:solidFill>
                <a:latin typeface="+mn-lt"/>
              </a:rPr>
              <a:t>Λειτουργική σταθερότητα </a:t>
            </a:r>
          </a:p>
        </p:txBody>
      </p:sp>
    </p:spTree>
    <p:extLst>
      <p:ext uri="{BB962C8B-B14F-4D97-AF65-F5344CB8AC3E}">
        <p14:creationId xmlns="" xmlns:p14="http://schemas.microsoft.com/office/powerpoint/2010/main" val="3458039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l-GR" sz="4000" dirty="0" smtClean="0"/>
              <a:t>Στόχοι Λειτουργικής Αποκατάστασης</a:t>
            </a:r>
            <a:endParaRPr lang="el-GR" sz="3200" dirty="0" smtClean="0"/>
          </a:p>
        </p:txBody>
      </p:sp>
      <p:sp>
        <p:nvSpPr>
          <p:cNvPr id="124931" name="Rectangle 3"/>
          <p:cNvSpPr>
            <a:spLocks noGrp="1" noChangeArrowheads="1"/>
          </p:cNvSpPr>
          <p:nvPr>
            <p:ph idx="1"/>
          </p:nvPr>
        </p:nvSpPr>
        <p:spPr/>
        <p:txBody>
          <a:bodyPr/>
          <a:lstStyle/>
          <a:p>
            <a:pPr eaLnBrk="1" hangingPunct="1">
              <a:lnSpc>
                <a:spcPct val="150000"/>
              </a:lnSpc>
              <a:defRPr/>
            </a:pPr>
            <a:r>
              <a:rPr lang="el-GR" sz="2800" dirty="0" smtClean="0"/>
              <a:t>Ιδιοδεκτικότητα</a:t>
            </a:r>
          </a:p>
          <a:p>
            <a:pPr eaLnBrk="1" hangingPunct="1">
              <a:lnSpc>
                <a:spcPct val="150000"/>
              </a:lnSpc>
              <a:defRPr/>
            </a:pPr>
            <a:r>
              <a:rPr lang="el-GR" sz="2800" dirty="0" err="1" smtClean="0"/>
              <a:t>Νευρομυϊκή</a:t>
            </a:r>
            <a:r>
              <a:rPr lang="el-GR" sz="2800" dirty="0" smtClean="0"/>
              <a:t> Συναρμογή</a:t>
            </a:r>
          </a:p>
          <a:p>
            <a:pPr eaLnBrk="1" hangingPunct="1">
              <a:lnSpc>
                <a:spcPct val="150000"/>
              </a:lnSpc>
              <a:defRPr/>
            </a:pPr>
            <a:r>
              <a:rPr lang="el-GR" sz="2800" dirty="0" smtClean="0"/>
              <a:t>Δυναμική Σταθεροποίηση</a:t>
            </a:r>
          </a:p>
          <a:p>
            <a:pPr eaLnBrk="1" hangingPunct="1">
              <a:lnSpc>
                <a:spcPct val="150000"/>
              </a:lnSpc>
              <a:defRPr/>
            </a:pPr>
            <a:r>
              <a:rPr lang="el-GR" sz="2800" dirty="0" smtClean="0"/>
              <a:t>Αυτοέλεγχος και </a:t>
            </a:r>
            <a:r>
              <a:rPr lang="el-GR" sz="2800" dirty="0" err="1" smtClean="0"/>
              <a:t>Αυτοδιόρθωση</a:t>
            </a:r>
            <a:endParaRPr lang="el-GR" sz="2800" dirty="0" smtClean="0"/>
          </a:p>
          <a:p>
            <a:pPr eaLnBrk="1" hangingPunct="1">
              <a:lnSpc>
                <a:spcPct val="150000"/>
              </a:lnSpc>
              <a:defRPr/>
            </a:pPr>
            <a:r>
              <a:rPr lang="el-GR" sz="2800" dirty="0" smtClean="0"/>
              <a:t>Προοδευτική Επανένταξη</a:t>
            </a:r>
          </a:p>
        </p:txBody>
      </p:sp>
    </p:spTree>
    <p:extLst>
      <p:ext uri="{BB962C8B-B14F-4D97-AF65-F5344CB8AC3E}">
        <p14:creationId xmlns="" xmlns:p14="http://schemas.microsoft.com/office/powerpoint/2010/main" val="3779366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title"/>
          </p:nvPr>
        </p:nvSpPr>
        <p:spPr>
          <a:effectLst/>
        </p:spPr>
        <p:txBody>
          <a:bodyPr lIns="92075" tIns="46038" rIns="92075" bIns="46038">
            <a:normAutofit/>
          </a:bodyPr>
          <a:lstStyle/>
          <a:p>
            <a:pPr eaLnBrk="1" hangingPunct="1">
              <a:defRPr/>
            </a:pPr>
            <a:r>
              <a:rPr lang="el-GR" sz="3600" dirty="0" smtClean="0"/>
              <a:t>Η Λειτουργική Αποκατάσταση έχει σχέση</a:t>
            </a:r>
            <a:endParaRPr lang="el-GR" sz="2800" dirty="0" smtClean="0"/>
          </a:p>
        </p:txBody>
      </p:sp>
      <p:sp>
        <p:nvSpPr>
          <p:cNvPr id="125954" name="Rectangle 2"/>
          <p:cNvSpPr>
            <a:spLocks noGrp="1" noChangeArrowheads="1"/>
          </p:cNvSpPr>
          <p:nvPr>
            <p:ph idx="1"/>
          </p:nvPr>
        </p:nvSpPr>
        <p:spPr/>
        <p:txBody>
          <a:bodyPr>
            <a:normAutofit/>
          </a:bodyPr>
          <a:lstStyle/>
          <a:p>
            <a:pPr eaLnBrk="1" hangingPunct="1">
              <a:lnSpc>
                <a:spcPct val="110000"/>
              </a:lnSpc>
              <a:defRPr/>
            </a:pPr>
            <a:r>
              <a:rPr lang="el-GR" sz="2800" dirty="0" smtClean="0"/>
              <a:t>Δραστηριότητες </a:t>
            </a:r>
          </a:p>
          <a:p>
            <a:pPr lvl="1" eaLnBrk="1" hangingPunct="1">
              <a:lnSpc>
                <a:spcPct val="110000"/>
              </a:lnSpc>
              <a:defRPr/>
            </a:pPr>
            <a:r>
              <a:rPr lang="el-GR" dirty="0" smtClean="0"/>
              <a:t>καθημερινές </a:t>
            </a:r>
          </a:p>
          <a:p>
            <a:pPr lvl="1" eaLnBrk="1" hangingPunct="1">
              <a:lnSpc>
                <a:spcPct val="110000"/>
              </a:lnSpc>
              <a:defRPr/>
            </a:pPr>
            <a:r>
              <a:rPr lang="el-GR" dirty="0" smtClean="0"/>
              <a:t>επαγγελματικές</a:t>
            </a:r>
          </a:p>
          <a:p>
            <a:pPr lvl="1" eaLnBrk="1" hangingPunct="1">
              <a:lnSpc>
                <a:spcPct val="110000"/>
              </a:lnSpc>
              <a:defRPr/>
            </a:pPr>
            <a:r>
              <a:rPr lang="el-GR" dirty="0" smtClean="0"/>
              <a:t>αθλητικές</a:t>
            </a:r>
          </a:p>
          <a:p>
            <a:pPr eaLnBrk="1" hangingPunct="1">
              <a:lnSpc>
                <a:spcPct val="110000"/>
              </a:lnSpc>
              <a:defRPr/>
            </a:pPr>
            <a:r>
              <a:rPr lang="el-GR" sz="2800" dirty="0" smtClean="0"/>
              <a:t>Είδος της κάκωσης </a:t>
            </a:r>
          </a:p>
          <a:p>
            <a:pPr eaLnBrk="1" hangingPunct="1">
              <a:lnSpc>
                <a:spcPct val="110000"/>
              </a:lnSpc>
              <a:defRPr/>
            </a:pPr>
            <a:r>
              <a:rPr lang="el-GR" sz="2800" dirty="0" smtClean="0"/>
              <a:t>Χρονιότητα</a:t>
            </a:r>
          </a:p>
          <a:p>
            <a:pPr eaLnBrk="1" hangingPunct="1">
              <a:lnSpc>
                <a:spcPct val="110000"/>
              </a:lnSpc>
              <a:defRPr/>
            </a:pPr>
            <a:r>
              <a:rPr lang="el-GR" sz="2800" dirty="0" err="1" smtClean="0"/>
              <a:t>Συνοδά</a:t>
            </a:r>
            <a:r>
              <a:rPr lang="el-GR" sz="2800" dirty="0" smtClean="0"/>
              <a:t> προβλήματα - </a:t>
            </a:r>
            <a:r>
              <a:rPr lang="el-GR" sz="2800" b="1" dirty="0" smtClean="0">
                <a:solidFill>
                  <a:srgbClr val="004B82"/>
                </a:solidFill>
              </a:rPr>
              <a:t>Βαρύτητα εγκαύματος</a:t>
            </a:r>
          </a:p>
          <a:p>
            <a:pPr eaLnBrk="1" hangingPunct="1">
              <a:lnSpc>
                <a:spcPct val="110000"/>
              </a:lnSpc>
              <a:defRPr/>
            </a:pPr>
            <a:r>
              <a:rPr lang="el-GR" sz="2800" dirty="0" smtClean="0"/>
              <a:t>Φάση επούλωσης των βιολογικών ιστών</a:t>
            </a:r>
          </a:p>
        </p:txBody>
      </p:sp>
    </p:spTree>
    <p:extLst>
      <p:ext uri="{BB962C8B-B14F-4D97-AF65-F5344CB8AC3E}">
        <p14:creationId xmlns="" xmlns:p14="http://schemas.microsoft.com/office/powerpoint/2010/main" val="16233032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el-GR" sz="4000" dirty="0" smtClean="0"/>
              <a:t>Φυσικοθεραπευτική Αξιολόγηση</a:t>
            </a:r>
          </a:p>
        </p:txBody>
      </p:sp>
      <p:sp>
        <p:nvSpPr>
          <p:cNvPr id="126979" name="Rectangle 3"/>
          <p:cNvSpPr>
            <a:spLocks noGrp="1" noChangeArrowheads="1"/>
          </p:cNvSpPr>
          <p:nvPr>
            <p:ph idx="1"/>
          </p:nvPr>
        </p:nvSpPr>
        <p:spPr/>
        <p:txBody>
          <a:bodyPr/>
          <a:lstStyle/>
          <a:p>
            <a:pPr eaLnBrk="1" hangingPunct="1">
              <a:lnSpc>
                <a:spcPct val="150000"/>
              </a:lnSpc>
              <a:defRPr/>
            </a:pPr>
            <a:r>
              <a:rPr lang="el-GR" dirty="0" smtClean="0"/>
              <a:t>Αξιολόγηση του πόνου</a:t>
            </a:r>
          </a:p>
          <a:p>
            <a:pPr eaLnBrk="1" hangingPunct="1">
              <a:lnSpc>
                <a:spcPct val="150000"/>
              </a:lnSpc>
              <a:defRPr/>
            </a:pPr>
            <a:r>
              <a:rPr lang="el-GR" dirty="0" smtClean="0"/>
              <a:t>Κινητικός έλεγχος</a:t>
            </a:r>
          </a:p>
          <a:p>
            <a:pPr eaLnBrk="1" hangingPunct="1">
              <a:lnSpc>
                <a:spcPct val="150000"/>
              </a:lnSpc>
              <a:defRPr/>
            </a:pPr>
            <a:r>
              <a:rPr lang="el-GR" dirty="0" smtClean="0"/>
              <a:t>Μυϊκός έλεγχος</a:t>
            </a:r>
          </a:p>
          <a:p>
            <a:pPr eaLnBrk="1" hangingPunct="1">
              <a:lnSpc>
                <a:spcPct val="150000"/>
              </a:lnSpc>
              <a:defRPr/>
            </a:pPr>
            <a:r>
              <a:rPr lang="el-GR" dirty="0" smtClean="0"/>
              <a:t>Έλεγχος αισθητικότητας</a:t>
            </a:r>
          </a:p>
        </p:txBody>
      </p:sp>
    </p:spTree>
    <p:extLst>
      <p:ext uri="{BB962C8B-B14F-4D97-AF65-F5344CB8AC3E}">
        <p14:creationId xmlns="" xmlns:p14="http://schemas.microsoft.com/office/powerpoint/2010/main" val="42013399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dirty="0" smtClean="0"/>
              <a:t>Pain Analog Scale</a:t>
            </a:r>
            <a:endParaRPr lang="el-GR" dirty="0" smtClean="0"/>
          </a:p>
        </p:txBody>
      </p:sp>
      <p:pic>
        <p:nvPicPr>
          <p:cNvPr id="38915" name="Picture 3" descr="pain analog scal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0650" y="1484784"/>
            <a:ext cx="6782701" cy="4637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15690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ASH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887424" y="1413176"/>
            <a:ext cx="3975436" cy="5223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l-GR" dirty="0" smtClean="0"/>
              <a:t>ΛΕΙΤΟΥΡΓΙΚΗ ΑΞΙΟΛΟΓΗΣΗ</a:t>
            </a:r>
            <a:endParaRPr lang="el-GR" dirty="0"/>
          </a:p>
        </p:txBody>
      </p:sp>
      <p:sp>
        <p:nvSpPr>
          <p:cNvPr id="4" name="3 - Θέση κειμένου"/>
          <p:cNvSpPr>
            <a:spLocks noGrp="1"/>
          </p:cNvSpPr>
          <p:nvPr>
            <p:ph type="body" sz="half" idx="1"/>
          </p:nvPr>
        </p:nvSpPr>
        <p:spPr/>
        <p:txBody>
          <a:bodyPr/>
          <a:lstStyle/>
          <a:p>
            <a:r>
              <a:rPr lang="el-GR" dirty="0" smtClean="0"/>
              <a:t>ΕΝΔΕΙΚΤΙΚΟ ΕΡΓΑΛΕΙΟ ΑΞΙΟΛΟΓΗΣΗΣ</a:t>
            </a:r>
          </a:p>
          <a:p>
            <a:pPr>
              <a:buNone/>
            </a:pPr>
            <a:r>
              <a:rPr lang="el-GR" dirty="0" smtClean="0"/>
              <a:t>ΛΕΙΤΟΥΡΓΙΑΣ ΑΝΩ ΑΚΡΟΥ</a:t>
            </a:r>
            <a:endParaRPr lang="el-GR" dirty="0"/>
          </a:p>
        </p:txBody>
      </p:sp>
    </p:spTree>
    <p:extLst>
      <p:ext uri="{BB962C8B-B14F-4D97-AF65-F5344CB8AC3E}">
        <p14:creationId xmlns="" xmlns:p14="http://schemas.microsoft.com/office/powerpoint/2010/main" val="2770773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normAutofit/>
          </a:bodyPr>
          <a:lstStyle/>
          <a:p>
            <a:pPr eaLnBrk="1" hangingPunct="1">
              <a:defRPr/>
            </a:pPr>
            <a:r>
              <a:rPr lang="el-GR" sz="3600" dirty="0" smtClean="0"/>
              <a:t>Έλεγχος Αισθητικότητας</a:t>
            </a:r>
          </a:p>
        </p:txBody>
      </p:sp>
      <p:pic>
        <p:nvPicPr>
          <p:cNvPr id="41987" name="Picture 3" descr="DSC0022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53381" y="1412776"/>
            <a:ext cx="7237239" cy="5214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80829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Autofit/>
          </a:bodyPr>
          <a:lstStyle/>
          <a:p>
            <a:pPr eaLnBrk="1" hangingPunct="1">
              <a:defRPr/>
            </a:pPr>
            <a:r>
              <a:rPr lang="el-GR" sz="3200" dirty="0" smtClean="0"/>
              <a:t>Παράγοντες καθορισμού της βαρύτητας των εγκαυμάτων</a:t>
            </a:r>
          </a:p>
        </p:txBody>
      </p:sp>
      <p:sp>
        <p:nvSpPr>
          <p:cNvPr id="87043" name="Rectangle 3"/>
          <p:cNvSpPr>
            <a:spLocks noGrp="1" noChangeArrowheads="1"/>
          </p:cNvSpPr>
          <p:nvPr>
            <p:ph idx="1"/>
          </p:nvPr>
        </p:nvSpPr>
        <p:spPr>
          <a:xfrm>
            <a:off x="457200" y="1484784"/>
            <a:ext cx="8229600" cy="5256584"/>
          </a:xfrm>
        </p:spPr>
        <p:txBody>
          <a:bodyPr>
            <a:noAutofit/>
          </a:bodyPr>
          <a:lstStyle/>
          <a:p>
            <a:pPr marL="609600" indent="-609600" eaLnBrk="1" hangingPunct="1">
              <a:spcAft>
                <a:spcPts val="600"/>
              </a:spcAft>
              <a:buFont typeface="Wingdings" pitchFamily="2" charset="2"/>
              <a:buChar char="è"/>
              <a:defRPr/>
            </a:pPr>
            <a:r>
              <a:rPr lang="el-GR" sz="2400" b="1" dirty="0" smtClean="0">
                <a:solidFill>
                  <a:srgbClr val="004B82"/>
                </a:solidFill>
                <a:sym typeface="Wingdings" pitchFamily="2" charset="2"/>
              </a:rPr>
              <a:t>Ηλικία:</a:t>
            </a:r>
            <a:r>
              <a:rPr lang="el-GR" sz="2400" dirty="0" smtClean="0">
                <a:solidFill>
                  <a:srgbClr val="004B82"/>
                </a:solidFill>
                <a:sym typeface="Wingdings" pitchFamily="2" charset="2"/>
              </a:rPr>
              <a:t> </a:t>
            </a:r>
            <a:r>
              <a:rPr lang="en-US" sz="2400" dirty="0" smtClean="0">
                <a:sym typeface="Wingdings" pitchFamily="2" charset="2"/>
              </a:rPr>
              <a:t>Minimum </a:t>
            </a:r>
            <a:r>
              <a:rPr lang="el-GR" sz="2400" dirty="0" smtClean="0">
                <a:sym typeface="Wingdings" pitchFamily="2" charset="2"/>
              </a:rPr>
              <a:t>θνητότητα στις ηλικίες 20-40 ετών, </a:t>
            </a:r>
            <a:r>
              <a:rPr lang="en-US" sz="2400" dirty="0" smtClean="0">
                <a:sym typeface="Wingdings" pitchFamily="2" charset="2"/>
              </a:rPr>
              <a:t>Maximum</a:t>
            </a:r>
            <a:r>
              <a:rPr lang="el-GR" sz="2400" dirty="0" smtClean="0">
                <a:sym typeface="Wingdings" pitchFamily="2" charset="2"/>
              </a:rPr>
              <a:t> θνητότητα στα  βρέφη  &amp;  υπερήλικες.</a:t>
            </a:r>
          </a:p>
          <a:p>
            <a:pPr marL="609600" indent="-609600" eaLnBrk="1" hangingPunct="1">
              <a:spcAft>
                <a:spcPts val="600"/>
              </a:spcAft>
              <a:buFont typeface="Wingdings" pitchFamily="2" charset="2"/>
              <a:buChar char="è"/>
              <a:defRPr/>
            </a:pPr>
            <a:r>
              <a:rPr lang="el-GR" sz="2400" b="1" dirty="0" smtClean="0">
                <a:solidFill>
                  <a:srgbClr val="004B82"/>
                </a:solidFill>
                <a:sym typeface="Wingdings" pitchFamily="2" charset="2"/>
              </a:rPr>
              <a:t>Γενική κατάσταση του οργανισμού:</a:t>
            </a:r>
            <a:r>
              <a:rPr lang="el-GR" sz="2400" dirty="0" smtClean="0">
                <a:solidFill>
                  <a:srgbClr val="004B82"/>
                </a:solidFill>
                <a:sym typeface="Wingdings" pitchFamily="2" charset="2"/>
              </a:rPr>
              <a:t> </a:t>
            </a:r>
            <a:r>
              <a:rPr lang="el-GR" sz="2400" dirty="0" smtClean="0">
                <a:sym typeface="Wingdings" pitchFamily="2" charset="2"/>
              </a:rPr>
              <a:t>Καρδιόπαθεια  </a:t>
            </a:r>
            <a:r>
              <a:rPr lang="el-GR" sz="2400" dirty="0" err="1" smtClean="0">
                <a:sym typeface="Wingdings" pitchFamily="2" charset="2"/>
              </a:rPr>
              <a:t>Ανοσοκατασταλτικά</a:t>
            </a:r>
            <a:r>
              <a:rPr lang="el-GR" sz="2400" dirty="0" smtClean="0">
                <a:sym typeface="Wingdings" pitchFamily="2" charset="2"/>
              </a:rPr>
              <a:t>, Νεφροπάθεια, Φυματίωση, Σακχαρώδης διαβήτης  δυσχεραίνουν την πρόγνωση του εγκαύματος.</a:t>
            </a:r>
          </a:p>
          <a:p>
            <a:pPr marL="609600" indent="-609600" eaLnBrk="1" hangingPunct="1">
              <a:spcAft>
                <a:spcPts val="600"/>
              </a:spcAft>
              <a:buFont typeface="Wingdings" pitchFamily="2" charset="2"/>
              <a:buChar char="è"/>
              <a:defRPr/>
            </a:pPr>
            <a:r>
              <a:rPr lang="el-GR" sz="2400" b="1" dirty="0" smtClean="0">
                <a:solidFill>
                  <a:srgbClr val="004B82"/>
                </a:solidFill>
                <a:sym typeface="Wingdings" pitchFamily="2" charset="2"/>
              </a:rPr>
              <a:t>Συνυπάρχουσες κακώσεις:</a:t>
            </a:r>
            <a:r>
              <a:rPr lang="el-GR" sz="2400" dirty="0" smtClean="0">
                <a:solidFill>
                  <a:srgbClr val="004B82"/>
                </a:solidFill>
                <a:sym typeface="Wingdings" pitchFamily="2" charset="2"/>
              </a:rPr>
              <a:t> </a:t>
            </a:r>
            <a:r>
              <a:rPr lang="el-GR" sz="2400" dirty="0" smtClean="0">
                <a:sym typeface="Wingdings" pitchFamily="2" charset="2"/>
              </a:rPr>
              <a:t>κάταγμα </a:t>
            </a:r>
          </a:p>
          <a:p>
            <a:pPr marL="609600" indent="-609600" eaLnBrk="1" hangingPunct="1">
              <a:spcAft>
                <a:spcPts val="600"/>
              </a:spcAft>
              <a:buFont typeface="Wingdings" pitchFamily="2" charset="2"/>
              <a:buChar char="è"/>
              <a:defRPr/>
            </a:pPr>
            <a:r>
              <a:rPr lang="el-GR" sz="2400" b="1" dirty="0" smtClean="0">
                <a:solidFill>
                  <a:srgbClr val="004B82"/>
                </a:solidFill>
                <a:sym typeface="Wingdings" pitchFamily="2" charset="2"/>
              </a:rPr>
              <a:t>Έκταση εγκαύματος:</a:t>
            </a:r>
            <a:r>
              <a:rPr lang="el-GR" sz="2400" dirty="0" smtClean="0">
                <a:solidFill>
                  <a:srgbClr val="004B82"/>
                </a:solidFill>
                <a:sym typeface="Wingdings" pitchFamily="2" charset="2"/>
              </a:rPr>
              <a:t> </a:t>
            </a:r>
            <a:r>
              <a:rPr lang="el-GR" sz="2400" dirty="0" smtClean="0">
                <a:sym typeface="Wingdings" pitchFamily="2" charset="2"/>
              </a:rPr>
              <a:t>από την εκατοστιαία αναλογία στην Ο.Ε.Σ.  Σύμφωνα με τον </a:t>
            </a:r>
            <a:r>
              <a:rPr lang="el-GR" sz="2400" b="1" dirty="0" smtClean="0">
                <a:sym typeface="Wingdings" pitchFamily="2" charset="2"/>
              </a:rPr>
              <a:t>Κανόνα των 9 </a:t>
            </a:r>
            <a:r>
              <a:rPr lang="el-GR" sz="2400" dirty="0" smtClean="0">
                <a:sym typeface="Wingdings" pitchFamily="2" charset="2"/>
              </a:rPr>
              <a:t>ή  με τον </a:t>
            </a:r>
            <a:r>
              <a:rPr lang="el-GR" sz="2400" b="1" dirty="0" smtClean="0">
                <a:sym typeface="Wingdings" pitchFamily="2" charset="2"/>
              </a:rPr>
              <a:t>Κανόνα της παλάμης.</a:t>
            </a:r>
          </a:p>
        </p:txBody>
      </p:sp>
    </p:spTree>
    <p:extLst>
      <p:ext uri="{BB962C8B-B14F-4D97-AF65-F5344CB8AC3E}">
        <p14:creationId xmlns="" xmlns:p14="http://schemas.microsoft.com/office/powerpoint/2010/main" val="384786416"/>
      </p:ext>
    </p:extLst>
  </p:cSld>
  <p:clrMapOvr>
    <a:masterClrMapping/>
  </p:clrMapOvr>
  <p:transition spd="med">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pPr eaLnBrk="1" hangingPunct="1">
              <a:defRPr/>
            </a:pPr>
            <a:r>
              <a:rPr lang="el-GR" sz="3600" dirty="0" smtClean="0"/>
              <a:t>Λειτουργική φάση αποκατάστασης</a:t>
            </a:r>
          </a:p>
        </p:txBody>
      </p:sp>
      <p:sp>
        <p:nvSpPr>
          <p:cNvPr id="93187" name="Rectangle 3"/>
          <p:cNvSpPr>
            <a:spLocks noGrp="1" noChangeArrowheads="1"/>
          </p:cNvSpPr>
          <p:nvPr>
            <p:ph idx="1"/>
          </p:nvPr>
        </p:nvSpPr>
        <p:spPr>
          <a:xfrm>
            <a:off x="457200" y="1484784"/>
            <a:ext cx="8229600" cy="5256584"/>
          </a:xfrm>
        </p:spPr>
        <p:txBody>
          <a:bodyPr>
            <a:normAutofit/>
          </a:bodyPr>
          <a:lstStyle/>
          <a:p>
            <a:pPr marL="609600" indent="-609600" eaLnBrk="1" hangingPunct="1">
              <a:lnSpc>
                <a:spcPct val="110000"/>
              </a:lnSpc>
              <a:buFont typeface="Wingdings" pitchFamily="2" charset="2"/>
              <a:buAutoNum type="arabicPeriod"/>
              <a:defRPr/>
            </a:pPr>
            <a:r>
              <a:rPr lang="el-GR" sz="2400" dirty="0" smtClean="0"/>
              <a:t>Αρχίζει με το τέλος της </a:t>
            </a:r>
            <a:r>
              <a:rPr lang="el-GR" sz="2400" dirty="0" err="1" smtClean="0"/>
              <a:t>Υποξείας</a:t>
            </a:r>
            <a:r>
              <a:rPr lang="el-GR" sz="2400" dirty="0" smtClean="0"/>
              <a:t> Φάσης και τελειώνει έως &amp; 12 μήνες μετά την επούλωση των εγκαυμάτων.</a:t>
            </a:r>
          </a:p>
          <a:p>
            <a:pPr marL="609600" indent="-609600" eaLnBrk="1" hangingPunct="1">
              <a:lnSpc>
                <a:spcPct val="110000"/>
              </a:lnSpc>
              <a:buFont typeface="Wingdings" pitchFamily="2" charset="2"/>
              <a:buAutoNum type="arabicPeriod"/>
              <a:defRPr/>
            </a:pPr>
            <a:r>
              <a:rPr lang="el-GR" sz="2400" dirty="0" smtClean="0"/>
              <a:t>Αναγκαία η κινησιοθεραπεία  για την αντιμετώπιση λειτουργικών προβλημάτων (ανελαστικότητα  δέρματος , δυσκαμψίες αρθρώσεων, </a:t>
            </a:r>
            <a:r>
              <a:rPr lang="el-GR" sz="2400" dirty="0" err="1" smtClean="0"/>
              <a:t>μυική</a:t>
            </a:r>
            <a:r>
              <a:rPr lang="el-GR" sz="2400" dirty="0" smtClean="0"/>
              <a:t> ατροφία)  </a:t>
            </a:r>
          </a:p>
          <a:p>
            <a:pPr marL="609600" indent="-609600" eaLnBrk="1" hangingPunct="1">
              <a:lnSpc>
                <a:spcPct val="150000"/>
              </a:lnSpc>
              <a:buFont typeface="Wingdings" pitchFamily="2" charset="2"/>
              <a:buNone/>
              <a:defRPr/>
            </a:pPr>
            <a:r>
              <a:rPr lang="el-GR" sz="2400" b="1" dirty="0" smtClean="0">
                <a:solidFill>
                  <a:srgbClr val="820000"/>
                </a:solidFill>
              </a:rPr>
              <a:t>Φυσιοθεραπευτικά μέσα</a:t>
            </a:r>
          </a:p>
          <a:p>
            <a:pPr marL="609600" indent="-609600" eaLnBrk="1" hangingPunct="1">
              <a:lnSpc>
                <a:spcPct val="110000"/>
              </a:lnSpc>
              <a:defRPr/>
            </a:pPr>
            <a:r>
              <a:rPr lang="el-GR" sz="2400" b="1" dirty="0" smtClean="0">
                <a:solidFill>
                  <a:srgbClr val="004B82"/>
                </a:solidFill>
              </a:rPr>
              <a:t>Αλλαγή θέσεων </a:t>
            </a:r>
          </a:p>
          <a:p>
            <a:pPr marL="609600" indent="-609600" eaLnBrk="1" hangingPunct="1">
              <a:lnSpc>
                <a:spcPct val="110000"/>
              </a:lnSpc>
              <a:defRPr/>
            </a:pPr>
            <a:r>
              <a:rPr lang="el-GR" sz="2400" b="1" dirty="0" smtClean="0">
                <a:solidFill>
                  <a:srgbClr val="004B82"/>
                </a:solidFill>
              </a:rPr>
              <a:t>Νάρθηκες</a:t>
            </a:r>
            <a:r>
              <a:rPr lang="el-GR" sz="2400" dirty="0" smtClean="0"/>
              <a:t> </a:t>
            </a:r>
            <a:r>
              <a:rPr lang="el-GR" sz="2400" dirty="0" smtClean="0">
                <a:sym typeface="Wingdings" pitchFamily="2" charset="2"/>
              </a:rPr>
              <a:t> Δυναμικοί όπως και στην Υποξεία φάση.</a:t>
            </a:r>
            <a:endParaRPr lang="el-GR" sz="2400" dirty="0" smtClean="0"/>
          </a:p>
          <a:p>
            <a:pPr marL="609600" indent="-609600" eaLnBrk="1" hangingPunct="1">
              <a:lnSpc>
                <a:spcPct val="110000"/>
              </a:lnSpc>
              <a:defRPr/>
            </a:pPr>
            <a:r>
              <a:rPr lang="el-GR" sz="2400" b="1" dirty="0" smtClean="0">
                <a:solidFill>
                  <a:srgbClr val="004B82"/>
                </a:solidFill>
              </a:rPr>
              <a:t>Κινησιοθεραπεία: </a:t>
            </a:r>
            <a:r>
              <a:rPr lang="el-GR" sz="2400" dirty="0" smtClean="0"/>
              <a:t>Παθητικές - Υποβοηθούμενες - Ενεργητικές Ασκήσεις - Ισομετρικές - Ασκήσεις Αντίστασης - Λειτουργικές Ασκήσεις για καθημερινές δραστηριότητες. </a:t>
            </a:r>
          </a:p>
          <a:p>
            <a:pPr marL="609600" indent="-609600" eaLnBrk="1" hangingPunct="1">
              <a:lnSpc>
                <a:spcPct val="150000"/>
              </a:lnSpc>
              <a:buFont typeface="Wingdings" pitchFamily="2" charset="2"/>
              <a:buNone/>
              <a:defRPr/>
            </a:pPr>
            <a:endParaRPr lang="el-GR" sz="1800" b="1" dirty="0" smtClean="0">
              <a:latin typeface="Arial" charset="0"/>
            </a:endParaRPr>
          </a:p>
          <a:p>
            <a:pPr marL="609600" indent="-609600" eaLnBrk="1" hangingPunct="1">
              <a:lnSpc>
                <a:spcPct val="150000"/>
              </a:lnSpc>
              <a:buFont typeface="Wingdings" pitchFamily="2" charset="2"/>
              <a:buNone/>
              <a:defRPr/>
            </a:pPr>
            <a:endParaRPr lang="el-GR" sz="1800" dirty="0" smtClean="0">
              <a:latin typeface="Arial" charset="0"/>
            </a:endParaRPr>
          </a:p>
        </p:txBody>
      </p:sp>
    </p:spTree>
    <p:extLst>
      <p:ext uri="{BB962C8B-B14F-4D97-AF65-F5344CB8AC3E}">
        <p14:creationId xmlns="" xmlns:p14="http://schemas.microsoft.com/office/powerpoint/2010/main" val="2625168991"/>
      </p:ext>
    </p:extLst>
  </p:cSld>
  <p:clrMapOvr>
    <a:masterClrMapping/>
  </p:clrMapOvr>
  <p:transition spd="med">
    <p:pull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pPr eaLnBrk="1" hangingPunct="1">
              <a:defRPr/>
            </a:pPr>
            <a:r>
              <a:rPr lang="el-GR" sz="3600" dirty="0" smtClean="0"/>
              <a:t>Λειτουργική φάση αποκατάστασης</a:t>
            </a:r>
          </a:p>
        </p:txBody>
      </p:sp>
      <p:sp>
        <p:nvSpPr>
          <p:cNvPr id="92163" name="Rectangle 3"/>
          <p:cNvSpPr>
            <a:spLocks noGrp="1" noChangeArrowheads="1"/>
          </p:cNvSpPr>
          <p:nvPr>
            <p:ph idx="1"/>
          </p:nvPr>
        </p:nvSpPr>
        <p:spPr>
          <a:xfrm>
            <a:off x="457200" y="1484784"/>
            <a:ext cx="4258816" cy="4752528"/>
          </a:xfrm>
        </p:spPr>
        <p:txBody>
          <a:bodyPr/>
          <a:lstStyle/>
          <a:p>
            <a:pPr eaLnBrk="1" hangingPunct="1">
              <a:defRPr/>
            </a:pPr>
            <a:r>
              <a:rPr lang="el-GR" sz="2400" dirty="0" smtClean="0"/>
              <a:t>Γάντι εφαρμογής διαρκούς </a:t>
            </a:r>
            <a:r>
              <a:rPr lang="el-GR" sz="2400" dirty="0" err="1" smtClean="0"/>
              <a:t>πιεσοθεραπείας</a:t>
            </a:r>
            <a:r>
              <a:rPr lang="el-GR" sz="2400" dirty="0" smtClean="0"/>
              <a:t> για τη μείωση του οιδήματος.</a:t>
            </a:r>
          </a:p>
          <a:p>
            <a:pPr eaLnBrk="1" hangingPunct="1">
              <a:defRPr/>
            </a:pPr>
            <a:r>
              <a:rPr lang="el-GR" sz="2400" dirty="0" smtClean="0"/>
              <a:t>Η χρήση του αρχίζει στην Υποξεία Φάση και συνεχίζεται και στη Λειτουργική Φάση </a:t>
            </a:r>
          </a:p>
          <a:p>
            <a:pPr eaLnBrk="1" hangingPunct="1">
              <a:defRPr/>
            </a:pPr>
            <a:r>
              <a:rPr lang="el-GR" sz="2400" dirty="0" smtClean="0"/>
              <a:t>Συχνά παίζει και αισθητικό ρόλο. </a:t>
            </a:r>
          </a:p>
        </p:txBody>
      </p:sp>
      <p:sp>
        <p:nvSpPr>
          <p:cNvPr id="2" name="AutoShape 10" descr="data:image/jpeg;base64,/9j/4AAQSkZJRgABAQAAAQABAAD/2wCEAAkGBxQSEhQUExQVFhQXFBUYFhUVFRcUFRQXFBQWFhgWFBgYHCggGBolGxcUITEhJSkrLi4uFx8zODMsNygtLisBCgoKDg0OGhAQFywcHCUsLCwtLCwsLCwsLCwsLCwsLCwsLCwsLCwsLCwsLCwsLCwsLCwsLCwsKzcuLCwsKywsLP/AABEIANUA1QMBIgACEQEDEQH/xAAcAAABBQEBAQAAAAAAAAAAAAAAAwQFBgcCAQj/xAA8EAABAwIEAwYDBwMFAAMBAAABAAIRAwQFEiExQVFxBhMiYYGRMqGxBxRCUsHR8CNiclOCkuHxJDM0Fv/EABkBAAMBAQEAAAAAAAAAAAAAAAABAgMEBf/EACMRAAMAAwADAAICAwAAAAAAAAABAgMRIQQSMUFhE3EiUbH/2gAMAwEAAhEDEQA/ANxQhCABCEIA8KSfUXdQqOuKsJhs7u6uiZ0Guf5Dn+y9ac5y+YPzE/KVKCmIgbBT69H7DanRDdvfiuak8DCdOgJIuVpaJfSGubIkkqPqUS1WOo5M6zJ4K0yGhva48W6VBmHMb+vNT9pdNqNzNMj5jqqxc2BOwTe3bWouzNB/fqEOd/BJtF0OiaVDrKStMRbVbHwvjVp0PpO6Uao+FnbSvQNVz3aWa1MZ42Z3ThqRZullLACV410pO6qZWpvbVhzUtjHyF410r1MAQhCABCEIAEIQgAQheOKAEazlD3lTdSlwdFX72pq/yDZ+apIlnNtcw9juEj2OhVge+CqfmjM3krbbPzsYdJLefuqfAQrIcioYC4Yuaj9DOwEpMZ00zwXWib0KgcJB09kqhB8OpC90XPdyuchCBCwSVxdNYPEdzAG5PQJHE79lvSdVqGGgepPADzJVCtcbfVrd88wIIDeAbtlE8PPis7yKTXHj9v6NHpVZAMETtK6zJnh1Y1GB5EBw8I/t4H1TqmPoVSIrjOqPPmUuElT2HRdgpsRH43XDWa8dlC2N8NZKmcftjUoPj4gMzeo1j129VmlliXjWN8YzUrOuCBCetMqp4Rc6DVWa3forTAXQhCYAhCEACEIQB4kKtSEu5Rl+6EIBSu6Qq5UdmdXHJrD7Z/2CeWd9qWk9FFNdlq1/NrY/25p+o91okQ2cV2Q6fzMafUaT8lYcBqHuxMeBzm+fP9VBV3tlmuwjbSJ/nupfs+RNQTOoKbQkStQQoztHchlrWcTAyRPAZyGA/P5KUedVhHbbtRXq3NxQNbNQFQtDGjKw5D0mQfPgnMO+Fe2jROyeMCoYa4FoAkgyJJ1j0Vsa6SsU7JdoG2x8YIB2J01Gu+x95Wqdksa+9Ue8IAIcWktnI4jWWE6xDh6ypWHJCfsjTLkimvUsLBCje02Mss7apXeJDRo3i9zjDWjqSOmvJPO8WM/af2k+9Vvu9N00aR1I17yrsTPJu3v5Koh1WjJvhANxOvXqOe97jmfnjMS0HUeEHQCNAtF7IVKV0WU3BoLAXFv5wCNBy1Ikfus6tz3TJV37KUmYfavxG6Ds7wW0aUwXB0EACN3RMnYDzhdfkYMfp1dJx5KT58NVG386ftoq1jnaptJxpUoc6Yc/drDxAj4nfTzWTu7S3deq6s6pUYHE+FlQhjGnQMA5RxPXThZcI7uu1tKmAKzjlymAJEuJ14eEmN9OK48+DJEJo2w1Dr/Iu+E3TSRLs9ThrJnf+DyVlbtqq3hGEstC0Tmc4eKoRBPGBybOw6TJ1VklYyml0eSk3z4eysZx+1Nve1mcM2dn+L/EPaSPRbK1UD7UcPA7q4G+tN3Qy5s+zh6pZFwhCOA3UkK+2LpAWX9masObyWjWFf6KYGTAQuWHRdLQAQhCABCEIA5eVG3mqkaijrhNCZT8XY5jpCbW2I5nAO/K4E9YP6KfxKlmCqN/bmm7MNgdenFaIgkzceBpBmD+389VM9n7n+qfNk+3/ipoqQCJ9lJYLeZa9I66nKf92gn1KYi2dp8V+70K1YCSyk9wHNwHhHq4tHqvnS2YXHU5ju5x4niT9VqX2r4iW2rWTrWqCf8AGmM31LfdZ/g1FpYc2xK6vGjZNMSpvkhlOdSASPxEmIjit6wq2FCjTpN2a0D1jU9ZkrGbKqxlelVywylUY8/3ZHhx+if9q+3FWuHUqByUdi4CH1BtqZ8LfIa+Z4aeRFU0l8FGvpLdv+3ch1rak6y2pVGkjYspn3lw6eaoeFtaD4tE3w6gXlwGsax0UvbsaRDh+h+a0w4lPUFUPLGjNxSdUaHUWva57W8Q3XLJgakAb8Ut20xCveXDe9AbTA/pU26ta06STxdzPomzbD8jtfynQnpwK5rXjgA0iSJjSSJ4K3CdKmSm1w9NwKLMv4ukzPlxUxa4ecNbTvblxFU60bUHKSCMuau6PC0AzA1kATwS+B3NlY0W3Vb+veuzFlD/AEYJyyD8JiDmPpzMDfOq3tV1xcESeHAAbBvkNVm3WR6S0v8Ao9KVsv8AZdtPvzWCmw06jdXkkEN82H9TsrjgxbHgObSXOmR0nmsTwMD70ykwwHvaJ4gOMH5LdcKtmUqTWsGVo4cT5k8T5rz/ACMPpfHw6MeTcaa6PVEdr7LvrOuzjkLh1Z4h8wFLSuarMwLeYIPqI/VYvqBGN4HWMthaXhc5QSsowauaVw5jtCx7mkHm1xBWlWGIZgFhJRarZ0hLJtYjwpythAhCEACEIQAjWKjrh6e3JUTc1FSExpcKAxR4DXT+U/MEKXqVlH3rQ4EeS0RJA3hYQCDqWz+4KbUapa5pJIIIcJBbsdDqNRolruiMjHAAmGkbCcupHrBHqourczOpcA4klzS2JaAWjXXYn5eaT3sWuDf7Wa81rds6BlUjo97P0aFUrTEnMGUHToCnXaO6Neu5wJ4NDSfy6EDkZnTzUXTbP8+S7Y3OtED6vVNSCTKkqFgciiqTYVjwm5luU7j6LqjpFDPCKOSqT5EH3Tu7tRMhc0xBd/kUPqFVokTBezY6cvQ/uu24oRo5vrJH0KSc9x4JKrQMSQUDHFxdMc34WiDMj9Sd07wbDqt89rGHJT41CNB/iPxFJdnbC1//AEX1YNpNJyW7TNWuWkg+EaimHaToCQRKsOF9uadW8EUhSt4bTYNnUw0HLmaNIJPDmufJlrqlFKUibw7AKFpUaKYLnazVfBqEnTeIaPID33V+t/hHRUk3Qe/PIaAd3Eb+YVssLjMB4g7mWjQeo0K8x5VT1s6f4qlbZIAIK5aUokSZT2+wrur0Vm/DWaCf82ANd7jIesp92cuCSPJWXtth3fWzjHipHvG89AQ4f8TPoqdgDoKwa1RS+GoYe+Wp2ozAnSw+n0UmtEAIQhMAQhCAGd4oO7cpy8O6r1+5UhMjq9SFD4jfwDHJOrqoVC4k3wkkxodzoFqjMb3NUljBM+ATptI1UPd1A1jiTtmI6wP56p5dXTNIIdoIg6fJQWMXZDMojxTpxjSf2VKdsPwRNlZms8MDg1xByzPicBMADU8+PHfZe93LnMeMlRpjXaR+F+vs7z1MapxhneaCmJB8RAAzEsdPgMSHtEOG2sbqTFgblhzMIc3wU67QW0nhri55MTJjqJGm5C392q/Qa4RNKmZIIg8RyUhbv7shx24ps23uKXx0y5gJaHQRq0keB0eIaHn6JWtcMdxLDyc0x7jguvHaaMql7Hlq8uEniSU6a0KOp1S1uniHNvi9429U1fiLn/DoPzHYK2xaZOvu6dMSY6cVHffX3Dsoblpj4jxd5BMqdAk5pJ5kq1YB2VurmCxmSn/qVPC0/wCI3d1GnmoqlPaeg1/orV60PqaAAAAaCBovaNqSfA1zjyY0vJ46BoOs8lq1n9m9Ckxzqz3VX5TA+CmDG8DV3qfRVzs+Qx4AIidI21WD8qN8RThr6LdnsLNR7BXDgSPFSOkcg8TMxGnSVptMNaA1oAA2A0A6KmdnzNdx5furdUqCVw3K3tI2V011jxj9YS0pmx4Map01wUMZ5VYCCDsQQeh0WW2FBzKrmuBGV7m66fCSFqhSJw5jtSBJUVOxoSwAeA+n0UokreiGCAlUDBCEIAEIQgBjfKt35VhxJ0Sqdi91Eq5JYzu3rM+2HaAvcaVM+FpOZw/ERw6KxdpMSf3T+7PijhuAd484WeutpEgzxjmOXUfqunHOzNs7tMUe2ROhHKYniE3fVOeSdfqEd2CEk4TpxG37LQaJWzvHNksc7KQQ9rXFpgggubH4hJI8wFK16bjUoVqT3Ot//jscaZh1INLQWlo+GNSNDsZEQTVbd5EwYP7J9a3jZ1LqT+L6ZLZH9wG6WlQb0XvALu7DnNrupMZTZWDRUplznsYXd65lMauYfEASCJqQ3VNu018yt3eRjWENOfICAXE7wRpzjXdRdtd1+8qVXO7/ALxrWue1/d1GtaQQG6EADKNI4Lqq8kkuz+Wcy6OAJgT6LbDj7tkXQxNAb6tI4tOU/t8lIYHhle6qBjGh/N7m6Ux+Yv4fOeSdYRhBuHCfDTmHO49G8M2q1LAKdKkwU6TQ1onQcTrqSdSTG55oz5FPF9CU2QuB/Z4xj2vuKzq2Uz3YbkYeWbWYmNBHnpotDpqNpXIzZY4wfVuYJ6KkLguqr6apJfBas2QehWIYFUio9o/C8n3Ov0W1VavgdH5T9Fi+CWxaXHKR16k/qst/5Ib6i49mj43n+/8ARWh7tVVOzxgE83E/IKxsfK3ozkkaBGydNbyUbbVdQpGnUWbNBYJSjxSQK9o1RmhSxodIQhSMEIQgAQhBQBFYvxWddoXnVaNio3We4+zdJ1oanbKFfVDqoN0A8gT7FTuKHdV2s5LHnqa2aViWtHNenBzD1HI/9pCtTnVPKNTMIMTEdQm9UR+nmvV5S2jk009Dd9IuGZu4+L9D/Oa6osDxqF1a1Cx0gT5fmB3Cf27WEeAifyuIDxPkfi9EphMextQt3gjuy6SfhEmdOQ1OyunZzs1fVoL/AOiyN3jxO5Qw6jjqY20lOPs+tj46nd+IGGl8t0IMloj0n2WiW1weLY85lReWpepFrZHYZgfdNa3cjiBEkmSY4a/QKasrYMkH808jw/7StBwPGE4YzWfP3XO231laMoxztXcsu69F0S17mSNG5ZJZAA3AIIJJV/7F3ZqWzQ4nOwuaZmSCS5pk7jKQP9pWT9srhtXEbh7Ng9rZHE06babj/wAmlXnA8Ze6m2pSEva0NqM/O0awP7huD5kLqeP2xcRlvVmkUQMsc/1TY4BSmcoXmB3NOtTFRhkHgd2kbgjgQpiVwUtP9nQuoz67tBb1X027A5h5B2oCkberIBTHtbVy3bvNrD8o/RK2BkCFqntGb+ktRcZCe0x5qOohPGHkpZQ+adEtQpaz5JvTYD+JLiW7aqGNDpC8avVJQIQhAAhCEAR+ItVB7RM3Wh3rVSO0VLdRRcmWYxuVWqp1VsxunqVV67NVkjViDTrITmoQ4cv0PPpoi3tS8w0EnyUvV7N1DTmm3PUzDMA5oAbqCTmIBgwu3xsjnj+GGWfyVx5hPMLsn3FRlJmrnuA6Di53kBJ/9CSq24a9zHENc0kEE5myORbOi0b7OsLaxhq6FzzDXCSAxv5SQJl0/wDELrb0tmBaMIsGW9JtOm2Gt+ZjVx5kqboRAlJBg9F6bxsw0EnyXK+lIkG0mj+ckjiV13VCtWPw0qVR/XIwugeyLWg5xGbTfRZnj/b2o+jeUHtaabqdSm0taQ5jtRDtfED8JPCZS3prZSlsotvVJ1cZJJJPMk6n3lXfsTf5XFh46j6KgU37KYw26LHNcDqDK9PG9po57501inf/AHOt3w1ovgVmjgeFRvnHv1KsPZHGfvDHVHGcz3FsbBoOUNA4QAD6lZpdY/3rMgGh30n+apLsbjJoF9AkgBx0mCA7xNj0Me64vMx+kqzo8Vq25Lt9oFs8VRVDSWZAC4agEE78twmWHVyGiE4//oQ62q0iC4ZCGGCYO+Uzqec9Aoyy7wloax2pGpgAepWOKvaRZYcV0nqZe78UBSNvZA7uc71KQtqeUeLU8QNh+6d07mBLdem/TqqZI/t7Jo/D9Z91IsEKv3WOUqUZnakaMbq72G3Uryzxmq86MAbwB1P1WVUjRSWZq9SVu/MJSqkYIQhAAhCEAI3DdFVMeoSCrfUGigsXoSCpaKTMhx631Kq1a3A1Oi0XHLPXZVrFMI8O2o/XRSo2W60hXCrRjC0CQS3Ukc+H85p9Vq/d6FaoCNNWyPxSMo6F0fNOKduQdRIgKC7X1YptpNnxEucOAA0aPfMf9q3+Iw+sY9gMLFa5NZ4zd3LtdZc7Rs893Fac2oG6NEngAofsJgZp2wJ0705445YAb6RJ9VbqFq1o2VTxCfSPpW73auMDkFLWluGxASlMgJTvw1MSQ7Dfc6LArahlrVaVXX+o9rweMuIP6LeKJc/fQcuaxTt5dUxiVd1P4Q9oMbF7WNDz6uB+axzfDowPVFYxzCja1cpk03DNSdvmbynmDpHTmi0d1V5bcW15Sayq2QDtmLXMdEZmuH/Y8lEYj2SfT8VAmqzi3aq30/GOOmvkt/F8mflPQs/jv7IjaXOUQNOnH1U3hPZp91b17i3H9elUEt/1aZY2WidM4gkc5jiqtSMGDoRuDuOq2j7JbbLYl8f/AGVXkeYYRT+rXLv8xqsX9nDgTnJsz3BMR02EiQRl8WkgieGsqyUaznupvDv6TZLxrmDhsOiQ+0rAfu9yy5pCG13Q8DbvQ2ZA4ZgD6jzUZYYlkcI46OHNeCqeKv0eu5WaOltuMUa1szrIgRJeDwbzKrV32gq1CWUDlaT4njX0ZO/+W3JHau18LHsPhd4XAciJEcgTvz901wqnqAtrzbXDnjDp9JzAcMA1MuJ3cSSSfMndXvDLeFBYNR2VrsqcBZQaXrQ8piAu14AvVuc4IQhAAhCEACj72lIUgk6jZQBTrzDhJUTiOHZmERrsPUgK63NvKjn2kuA6n22VJiZVq1nDpGgJ9joRMaqpYram6u4GuZzGA7cmT9T6rT72nkpvdxDTHXYfP6Kt9mMOmuXx8AJH+R8I+spNdD8FjZSDQGt+FogdAAB8gvIS9EamVzVEarQkTc6POeCXsxr4tT9E3YIknf6J5buHFAEhScANOawDt3gFa2uqmaSyo9zqb9w8OJMdQTBB19wt5bUTPG8LZd0X0XgEOByk7sdENc3zBjqJB0JUXO0XFaZ85213kP5fp6FWnC8dcI1UHdWWR7qdVuocWmdwQYPzTd1i+nqw5m8uIXJUo7Jpo0a0r0bkf1WNcfMCfQ7/ADVzwrFu5pspsawU2NDWtEiABAEzr1PNY1hF/Jj4XcI0norPbdoHA5Hg+R2PqOKn+SktbLcTfdFz7SXQumBrmxBlvGDI166fNVe+wfUR8lMWdwHCZ909kEKKp19KSUrSI23tO8ovpO4jSeY1B9wEwwm2ObUa8evFT9uzVOmWQz5gN9+vH3VyRZI4VQgBWKgyFH2FLRSjAuiUcts7QhCszBCEIAEIQgAQhCAG9ViZVKe6k3iU0qsQBBY5pTjmfpP6wkuz1ANpuMbuj0A/9S2Ot29f0Xdi2KTR1+f/AKqX0TO3+STLePFLwgiUxDWqN05ZS2Sbmpw08k9gdMoyl8sAxvBjrGiTa5evrQgD57vw9z3mrJq5iXF25My4H1lcW9UDQ7K8/aJgpZWFwBDampEbPG89Rr7qm1rEk6ECeexXLUnTFHdeypiHAgzqpG2rNqNDSZcNid/U8VEtt6jBBa1wXlGpB03HA79FjUm6os9jcFpAcrDQdIBaVTLW4Don0P6FTdhWeyOSjRptaLXbPM7SpqzZm4KGwk5oVosqK2hHPdDy2pwnS4YF2uhI5QQhCYAhCEACEIQAIQhAAkqjEqvCEAQGMUduiKLYY3+clI31GQmppnIITQmN3VAN0ka45ritbHiUj3QCYC+aeKWYDzTNruS7p3EHVAh8He6Up0uJTKndgEylvvAOxQBzjdgLii6m7jqDvDhsY5bg+RKynE8LfSeabxBHz8xzC1tlyEne2dOsPGxruo26HcKanZU1oxd7HN/kpCu1rtcsO8lpmIdmaL5yAsPUuHs5VG6wnLUdTPxB2XyJnSOunus3BqrIC1tc0iYMyJ0VmwWm8Q1+vVPKPZOs3ek4eisGFYUWxI9CFPoV/IPsHtohWe2ZomtlbQNlJMatEtGVVs9C9QhUSCEIQAIQhAAhCEACEIQAIQhAHFUaJq4QP5yQhNANq1MFR9SiF6hMQgRBXo32CEIEL9y08F6bRvDRCEAJli5a8zuhCAHYYDqq1iFqDdOP97Po1CEMZf41XWUcl4hSB0Gr1CEDBCEIAEIQgAQhCA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7180" name="Picture 12" descr="http://www.huffingtonpost.com/theblog/archive/haglov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09167" y="1628800"/>
            <a:ext cx="3551287" cy="35512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380303"/>
      </p:ext>
    </p:extLst>
  </p:cSld>
  <p:clrMapOvr>
    <a:masterClrMapping/>
  </p:clrMapOvr>
  <p:transition spd="med">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pPr eaLnBrk="1" hangingPunct="1">
              <a:defRPr/>
            </a:pPr>
            <a:r>
              <a:rPr lang="el-GR" sz="3600" dirty="0" smtClean="0"/>
              <a:t>Λειτουργική φάση αποκατάστασης</a:t>
            </a:r>
          </a:p>
        </p:txBody>
      </p:sp>
      <p:sp>
        <p:nvSpPr>
          <p:cNvPr id="2" name="Content Placeholder 1"/>
          <p:cNvSpPr>
            <a:spLocks noGrp="1"/>
          </p:cNvSpPr>
          <p:nvPr>
            <p:ph idx="1"/>
          </p:nvPr>
        </p:nvSpPr>
        <p:spPr>
          <a:xfrm>
            <a:off x="457200" y="1484784"/>
            <a:ext cx="8229600" cy="2232248"/>
          </a:xfrm>
        </p:spPr>
        <p:txBody>
          <a:bodyPr>
            <a:normAutofit/>
          </a:bodyPr>
          <a:lstStyle/>
          <a:p>
            <a:pPr>
              <a:defRPr/>
            </a:pPr>
            <a:r>
              <a:rPr lang="el-GR" sz="2400" dirty="0"/>
              <a:t>Με τη βοήθεια διακοπτόμενης  </a:t>
            </a:r>
            <a:r>
              <a:rPr lang="el-GR" sz="2400" dirty="0" err="1"/>
              <a:t>πιεσοθεραπείας</a:t>
            </a:r>
            <a:r>
              <a:rPr lang="el-GR" sz="2400" dirty="0"/>
              <a:t> και την κατάλληλη </a:t>
            </a:r>
            <a:r>
              <a:rPr lang="el-GR" sz="2400" dirty="0" err="1"/>
              <a:t>ανάρροπη</a:t>
            </a:r>
            <a:r>
              <a:rPr lang="el-GR" sz="2400" dirty="0"/>
              <a:t> θέση των άνω άκρων </a:t>
            </a:r>
            <a:r>
              <a:rPr lang="el-GR" sz="2400" dirty="0">
                <a:sym typeface="Wingdings" pitchFamily="2" charset="2"/>
              </a:rPr>
              <a:t> Μείωση του  οιδήματος.</a:t>
            </a:r>
          </a:p>
          <a:p>
            <a:pPr>
              <a:defRPr/>
            </a:pPr>
            <a:r>
              <a:rPr lang="el-GR" sz="2400" dirty="0"/>
              <a:t>Το οίδημα συχνά επιμένει και μετά από 6 μήνες από την επούλωση του εγκαύματος. </a:t>
            </a:r>
          </a:p>
          <a:p>
            <a:endParaRPr lang="el-GR" sz="2400" dirty="0"/>
          </a:p>
        </p:txBody>
      </p:sp>
      <p:pic>
        <p:nvPicPr>
          <p:cNvPr id="8201" name="Picture 9" descr="http://www.arjohuntleigh.com/Global/Products/Vascular%20Therapy/Lymphoedema%20Therapy%20Garments/ArjoHuntleigh-Products-Vascular-Therapy-and-Prevention-IPC-Garments-Flowtron-Hydroven-12-Pump-Thigh-Garment-Treatment-in-Bed-Nurse-at-Bedsid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62752" y="3602226"/>
            <a:ext cx="4861226" cy="273444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3907365" y="6336666"/>
            <a:ext cx="4572000" cy="276999"/>
          </a:xfrm>
          <a:prstGeom prst="rect">
            <a:avLst/>
          </a:prstGeom>
        </p:spPr>
        <p:txBody>
          <a:bodyPr>
            <a:spAutoFit/>
          </a:bodyPr>
          <a:lstStyle/>
          <a:p>
            <a:pPr algn="ctr"/>
            <a:r>
              <a:rPr lang="en-US" sz="1200" dirty="0">
                <a:latin typeface="+mn-lt"/>
                <a:hlinkClick r:id="rId3"/>
              </a:rPr>
              <a:t>©arjohuntleigh.com</a:t>
            </a:r>
            <a:endParaRPr lang="el-GR" sz="1200" dirty="0">
              <a:latin typeface="+mn-lt"/>
            </a:endParaRPr>
          </a:p>
        </p:txBody>
      </p:sp>
      <p:sp>
        <p:nvSpPr>
          <p:cNvPr id="6" name="5 - Δεξιό βέλος"/>
          <p:cNvSpPr/>
          <p:nvPr/>
        </p:nvSpPr>
        <p:spPr>
          <a:xfrm>
            <a:off x="5214942" y="42862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Δεξιό βέλος"/>
          <p:cNvSpPr/>
          <p:nvPr/>
        </p:nvSpPr>
        <p:spPr>
          <a:xfrm>
            <a:off x="6357950" y="37147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998537077"/>
      </p:ext>
    </p:extLst>
  </p:cSld>
  <p:clrMapOvr>
    <a:masterClrMapping/>
  </p:clrMapOvr>
  <p:transition spd="med">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pPr>
              <a:defRPr/>
            </a:pPr>
            <a:r>
              <a:rPr lang="el-GR" sz="3600" dirty="0"/>
              <a:t>Λειτουργική φάση αποκατάστασης</a:t>
            </a:r>
            <a:endParaRPr lang="el-GR" sz="3600" u="sng" dirty="0" smtClean="0">
              <a:solidFill>
                <a:srgbClr val="CC3300"/>
              </a:solidFill>
            </a:endParaRPr>
          </a:p>
        </p:txBody>
      </p:sp>
      <p:sp>
        <p:nvSpPr>
          <p:cNvPr id="90115" name="Rectangle 3"/>
          <p:cNvSpPr>
            <a:spLocks noGrp="1" noChangeArrowheads="1"/>
          </p:cNvSpPr>
          <p:nvPr>
            <p:ph idx="1"/>
          </p:nvPr>
        </p:nvSpPr>
        <p:spPr>
          <a:xfrm>
            <a:off x="467544" y="1412776"/>
            <a:ext cx="4114800" cy="5256584"/>
          </a:xfrm>
        </p:spPr>
        <p:txBody>
          <a:bodyPr>
            <a:noAutofit/>
          </a:bodyPr>
          <a:lstStyle/>
          <a:p>
            <a:pPr marL="533400" indent="-533400" eaLnBrk="1" hangingPunct="1">
              <a:buFont typeface="Wingdings" pitchFamily="2" charset="2"/>
              <a:buNone/>
              <a:defRPr/>
            </a:pPr>
            <a:r>
              <a:rPr lang="el-GR" sz="2200" b="1" dirty="0" smtClean="0">
                <a:solidFill>
                  <a:srgbClr val="820000"/>
                </a:solidFill>
              </a:rPr>
              <a:t>Στόχοι κινησιοθεραπείας:</a:t>
            </a:r>
          </a:p>
          <a:p>
            <a:pPr marL="533400" indent="-533400" eaLnBrk="1" hangingPunct="1">
              <a:buFont typeface="Wingdings" pitchFamily="2" charset="2"/>
              <a:buAutoNum type="arabicPeriod"/>
              <a:defRPr/>
            </a:pPr>
            <a:r>
              <a:rPr lang="el-GR" sz="2200" dirty="0" smtClean="0"/>
              <a:t>Πλήρες  εύρος κίνησης των αρθρώσεων(</a:t>
            </a:r>
            <a:r>
              <a:rPr lang="en-US" sz="2200" dirty="0" smtClean="0"/>
              <a:t>R.O.M)</a:t>
            </a:r>
            <a:r>
              <a:rPr lang="el-GR" sz="2200" dirty="0" smtClean="0"/>
              <a:t>.</a:t>
            </a:r>
          </a:p>
          <a:p>
            <a:pPr marL="533400" indent="-533400" eaLnBrk="1" hangingPunct="1">
              <a:buFont typeface="Wingdings" pitchFamily="2" charset="2"/>
              <a:buAutoNum type="arabicPeriod"/>
              <a:defRPr/>
            </a:pPr>
            <a:r>
              <a:rPr lang="el-GR" sz="2200" dirty="0" smtClean="0"/>
              <a:t>Βελτίωση της ελαστικότητας των  περιοχών με μοσχεύματα.</a:t>
            </a:r>
          </a:p>
          <a:p>
            <a:pPr marL="533400" indent="-533400" eaLnBrk="1" hangingPunct="1">
              <a:buFont typeface="Wingdings" pitchFamily="2" charset="2"/>
              <a:buAutoNum type="arabicPeriod"/>
              <a:defRPr/>
            </a:pPr>
            <a:r>
              <a:rPr lang="el-GR" sz="2200" dirty="0" smtClean="0"/>
              <a:t>Ασκήσεις δύναμης και  αντοχής με βάρη </a:t>
            </a:r>
            <a:r>
              <a:rPr lang="el-GR" sz="2200" dirty="0" smtClean="0">
                <a:sym typeface="Wingdings" pitchFamily="2" charset="2"/>
              </a:rPr>
              <a:t> Ενδυνάμωση.</a:t>
            </a:r>
          </a:p>
          <a:p>
            <a:pPr marL="533400" indent="-533400" eaLnBrk="1" hangingPunct="1">
              <a:buFont typeface="Wingdings" pitchFamily="2" charset="2"/>
              <a:buAutoNum type="arabicPeriod"/>
              <a:defRPr/>
            </a:pPr>
            <a:r>
              <a:rPr lang="el-GR" sz="2200" dirty="0">
                <a:sym typeface="Wingdings" pitchFamily="2" charset="2"/>
              </a:rPr>
              <a:t>Έ</a:t>
            </a:r>
            <a:r>
              <a:rPr lang="el-GR" sz="2200" dirty="0" smtClean="0">
                <a:sym typeface="Wingdings" pitchFamily="2" charset="2"/>
              </a:rPr>
              <a:t>ξοδος του </a:t>
            </a:r>
            <a:r>
              <a:rPr lang="el-GR" sz="2200" dirty="0" err="1" smtClean="0">
                <a:sym typeface="Wingdings" pitchFamily="2" charset="2"/>
              </a:rPr>
              <a:t>εγκαυματία</a:t>
            </a:r>
            <a:r>
              <a:rPr lang="el-GR" sz="2200" dirty="0" smtClean="0">
                <a:sym typeface="Wingdings" pitchFamily="2" charset="2"/>
              </a:rPr>
              <a:t> από το νοσοκομείο.</a:t>
            </a:r>
            <a:r>
              <a:rPr lang="el-GR" sz="2200" dirty="0" smtClean="0"/>
              <a:t> </a:t>
            </a:r>
            <a:endParaRPr lang="en-US" sz="2200" dirty="0" smtClean="0"/>
          </a:p>
          <a:p>
            <a:pPr marL="533400" indent="-533400" eaLnBrk="1" hangingPunct="1">
              <a:buFont typeface="Wingdings" pitchFamily="2" charset="2"/>
              <a:buAutoNum type="arabicPeriod"/>
              <a:defRPr/>
            </a:pPr>
            <a:r>
              <a:rPr lang="el-GR" sz="2200" dirty="0" smtClean="0"/>
              <a:t>Επιστροφή του </a:t>
            </a:r>
            <a:r>
              <a:rPr lang="el-GR" sz="2200" dirty="0" err="1" smtClean="0"/>
              <a:t>εγκαυματία</a:t>
            </a:r>
            <a:r>
              <a:rPr lang="el-GR" sz="2200" dirty="0" smtClean="0"/>
              <a:t> στις καθημερινές του δραστηριότητες.</a:t>
            </a:r>
          </a:p>
          <a:p>
            <a:pPr marL="533400" indent="-533400" eaLnBrk="1" hangingPunct="1">
              <a:buFont typeface="Wingdings" pitchFamily="2" charset="2"/>
              <a:buNone/>
              <a:defRPr/>
            </a:pPr>
            <a:endParaRPr lang="el-GR" sz="2200" dirty="0" smtClean="0"/>
          </a:p>
        </p:txBody>
      </p:sp>
      <p:sp>
        <p:nvSpPr>
          <p:cNvPr id="90116" name="Rectangle 4"/>
          <p:cNvSpPr>
            <a:spLocks noGrp="1" noChangeArrowheads="1"/>
          </p:cNvSpPr>
          <p:nvPr>
            <p:ph type="body" sz="half" idx="4294967295"/>
          </p:nvPr>
        </p:nvSpPr>
        <p:spPr>
          <a:xfrm>
            <a:off x="4644008" y="1476000"/>
            <a:ext cx="4320480" cy="5256584"/>
          </a:xfrm>
        </p:spPr>
        <p:txBody>
          <a:bodyPr>
            <a:normAutofit/>
          </a:bodyPr>
          <a:lstStyle/>
          <a:p>
            <a:pPr marL="533400" indent="-533400" eaLnBrk="1" hangingPunct="1">
              <a:lnSpc>
                <a:spcPct val="80000"/>
              </a:lnSpc>
              <a:buFont typeface="Wingdings" pitchFamily="2" charset="2"/>
              <a:buNone/>
              <a:defRPr/>
            </a:pPr>
            <a:r>
              <a:rPr lang="el-GR" sz="2200" b="1" dirty="0" smtClean="0">
                <a:solidFill>
                  <a:srgbClr val="820000"/>
                </a:solidFill>
              </a:rPr>
              <a:t>Ειδή ασκήσεων:</a:t>
            </a:r>
          </a:p>
          <a:p>
            <a:pPr eaLnBrk="1" hangingPunct="1">
              <a:lnSpc>
                <a:spcPct val="80000"/>
              </a:lnSpc>
              <a:buFont typeface="+mj-lt"/>
              <a:buAutoNum type="arabicPeriod"/>
              <a:defRPr/>
            </a:pPr>
            <a:r>
              <a:rPr lang="el-GR" sz="2200" b="1" dirty="0" smtClean="0">
                <a:solidFill>
                  <a:srgbClr val="820000"/>
                </a:solidFill>
              </a:rPr>
              <a:t>Ασκήσεις για την αύξηση της τροχιάς κίνησης των αρθρώσεων</a:t>
            </a:r>
          </a:p>
          <a:p>
            <a:pPr>
              <a:lnSpc>
                <a:spcPct val="80000"/>
              </a:lnSpc>
              <a:defRPr/>
            </a:pPr>
            <a:r>
              <a:rPr lang="el-GR" sz="2200" dirty="0" smtClean="0"/>
              <a:t>Δ</a:t>
            </a:r>
            <a:r>
              <a:rPr lang="el-GR" sz="2200" dirty="0" smtClean="0">
                <a:sym typeface="Wingdings" pitchFamily="2" charset="2"/>
              </a:rPr>
              <a:t>ιατάσεις.</a:t>
            </a:r>
          </a:p>
          <a:p>
            <a:pPr>
              <a:lnSpc>
                <a:spcPct val="80000"/>
              </a:lnSpc>
              <a:defRPr/>
            </a:pPr>
            <a:r>
              <a:rPr lang="el-GR" sz="2200" dirty="0" smtClean="0">
                <a:sym typeface="Wingdings" pitchFamily="2" charset="2"/>
              </a:rPr>
              <a:t>Υποβοηθούμενες κινήσεις  στα όρια του  πόνου/6-10 φορές επανάληψη.</a:t>
            </a:r>
          </a:p>
          <a:p>
            <a:pPr>
              <a:lnSpc>
                <a:spcPct val="80000"/>
              </a:lnSpc>
              <a:defRPr/>
            </a:pPr>
            <a:r>
              <a:rPr lang="el-GR" sz="2200" dirty="0" smtClean="0">
                <a:sym typeface="Wingdings" pitchFamily="2" charset="2"/>
              </a:rPr>
              <a:t>Ενεργητικές κινήσεις  για πλήρες </a:t>
            </a:r>
            <a:r>
              <a:rPr lang="en-US" sz="2200" dirty="0" smtClean="0">
                <a:sym typeface="Wingdings" pitchFamily="2" charset="2"/>
              </a:rPr>
              <a:t>ROM</a:t>
            </a:r>
            <a:r>
              <a:rPr lang="el-GR" sz="2200" dirty="0" smtClean="0">
                <a:sym typeface="Wingdings" pitchFamily="2" charset="2"/>
              </a:rPr>
              <a:t> και για την ενεργοποίηση της </a:t>
            </a:r>
            <a:r>
              <a:rPr lang="el-GR" sz="2200" dirty="0" err="1" smtClean="0">
                <a:sym typeface="Wingdings" pitchFamily="2" charset="2"/>
              </a:rPr>
              <a:t>μυικής</a:t>
            </a:r>
            <a:r>
              <a:rPr lang="el-GR" sz="2200" dirty="0" smtClean="0">
                <a:sym typeface="Wingdings" pitchFamily="2" charset="2"/>
              </a:rPr>
              <a:t> αντλίας.</a:t>
            </a:r>
          </a:p>
          <a:p>
            <a:pPr>
              <a:lnSpc>
                <a:spcPct val="80000"/>
              </a:lnSpc>
              <a:defRPr/>
            </a:pPr>
            <a:r>
              <a:rPr lang="el-GR" sz="2200" dirty="0" smtClean="0">
                <a:sym typeface="Wingdings" pitchFamily="2" charset="2"/>
              </a:rPr>
              <a:t>Αντιστάσεως.</a:t>
            </a:r>
          </a:p>
          <a:p>
            <a:pPr eaLnBrk="1" hangingPunct="1">
              <a:lnSpc>
                <a:spcPct val="80000"/>
              </a:lnSpc>
              <a:buFont typeface="+mj-lt"/>
              <a:buAutoNum type="arabicPeriod" startAt="2"/>
              <a:defRPr/>
            </a:pPr>
            <a:r>
              <a:rPr lang="el-GR" sz="2200" b="1" dirty="0" smtClean="0">
                <a:solidFill>
                  <a:srgbClr val="820000"/>
                </a:solidFill>
                <a:sym typeface="Wingdings" pitchFamily="2" charset="2"/>
              </a:rPr>
              <a:t>Λειτουργικές ασκήσεις</a:t>
            </a:r>
          </a:p>
          <a:p>
            <a:pPr marL="354013" indent="-354013">
              <a:lnSpc>
                <a:spcPct val="80000"/>
              </a:lnSpc>
              <a:buNone/>
              <a:defRPr/>
            </a:pPr>
            <a:r>
              <a:rPr lang="el-GR" sz="2200" dirty="0">
                <a:sym typeface="Wingdings" pitchFamily="2" charset="2"/>
              </a:rPr>
              <a:t> </a:t>
            </a:r>
            <a:r>
              <a:rPr lang="el-GR" sz="2200" dirty="0" smtClean="0">
                <a:sym typeface="Wingdings" pitchFamily="2" charset="2"/>
              </a:rPr>
              <a:t>Για επιστροφή στις καθημερινές   δραστηριότητες.</a:t>
            </a:r>
          </a:p>
          <a:p>
            <a:pPr marL="533400" indent="-533400" eaLnBrk="1" hangingPunct="1">
              <a:lnSpc>
                <a:spcPct val="80000"/>
              </a:lnSpc>
              <a:buFont typeface="Wingdings" pitchFamily="2" charset="2"/>
              <a:buNone/>
              <a:defRPr/>
            </a:pPr>
            <a:endParaRPr lang="el-GR" sz="2200" b="1" dirty="0" smtClean="0">
              <a:solidFill>
                <a:srgbClr val="FF3300"/>
              </a:solidFill>
            </a:endParaRPr>
          </a:p>
        </p:txBody>
      </p:sp>
    </p:spTree>
    <p:extLst>
      <p:ext uri="{BB962C8B-B14F-4D97-AF65-F5344CB8AC3E}">
        <p14:creationId xmlns="" xmlns:p14="http://schemas.microsoft.com/office/powerpoint/2010/main" val="1653850797"/>
      </p:ext>
    </p:extLst>
  </p:cSld>
  <p:clrMapOvr>
    <a:masterClrMapping/>
  </p:clrMapOvr>
  <p:transition spd="med">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el-GR" dirty="0" smtClean="0"/>
              <a:t>Ικανοποιητικό </a:t>
            </a:r>
            <a:r>
              <a:rPr lang="en-US" sz="4000" dirty="0" smtClean="0"/>
              <a:t>ROM </a:t>
            </a:r>
            <a:r>
              <a:rPr lang="el-GR" sz="4000" dirty="0" smtClean="0"/>
              <a:t>κίνησης</a:t>
            </a:r>
          </a:p>
        </p:txBody>
      </p:sp>
      <p:pic>
        <p:nvPicPr>
          <p:cNvPr id="45060" name="Picture 4" descr="wristandhandterm"/>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24075" y="1628775"/>
            <a:ext cx="4895850" cy="4281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614527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ΛΕΙΤΟΥΡΓΙΚΗ ΑΠΟΚΑΤΑΣΤΑΣΗ</a:t>
            </a:r>
            <a:endParaRPr lang="el-GR" dirty="0"/>
          </a:p>
        </p:txBody>
      </p:sp>
      <p:sp>
        <p:nvSpPr>
          <p:cNvPr id="134146" name="Rectangle 2"/>
          <p:cNvSpPr>
            <a:spLocks noGrp="1" noChangeArrowheads="1"/>
          </p:cNvSpPr>
          <p:nvPr>
            <p:ph idx="1"/>
          </p:nvPr>
        </p:nvSpPr>
        <p:spPr>
          <a:xfrm>
            <a:off x="457200" y="1700808"/>
            <a:ext cx="8229600" cy="4536504"/>
          </a:xfrm>
        </p:spPr>
        <p:txBody>
          <a:bodyPr/>
          <a:lstStyle/>
          <a:p>
            <a:pPr algn="ctr" eaLnBrk="1" hangingPunct="1">
              <a:buFont typeface="Wingdings" pitchFamily="2" charset="2"/>
              <a:buNone/>
              <a:defRPr/>
            </a:pPr>
            <a:r>
              <a:rPr lang="el-GR" b="1" dirty="0" smtClean="0">
                <a:solidFill>
                  <a:srgbClr val="820000"/>
                </a:solidFill>
              </a:rPr>
              <a:t>Άνω ή κάτω άκρο</a:t>
            </a:r>
          </a:p>
        </p:txBody>
      </p:sp>
      <p:sp>
        <p:nvSpPr>
          <p:cNvPr id="134147" name="Rectangle 3"/>
          <p:cNvSpPr>
            <a:spLocks noChangeArrowheads="1"/>
          </p:cNvSpPr>
          <p:nvPr/>
        </p:nvSpPr>
        <p:spPr bwMode="auto">
          <a:xfrm>
            <a:off x="755576" y="4149080"/>
            <a:ext cx="7772400" cy="727075"/>
          </a:xfrm>
          <a:prstGeom prst="rect">
            <a:avLst/>
          </a:prstGeom>
          <a:noFill/>
          <a:ln w="9525">
            <a:noFill/>
            <a:miter lim="800000"/>
            <a:headEnd/>
            <a:tailEnd/>
          </a:ln>
          <a:effectLst/>
        </p:spPr>
        <p:txBody>
          <a:bodyPr lIns="92075" tIns="46038" rIns="92075" bIns="46038"/>
          <a:lstStyle/>
          <a:p>
            <a:pPr marL="342900" indent="-342900" algn="ctr">
              <a:spcBef>
                <a:spcPct val="20000"/>
              </a:spcBef>
              <a:buClr>
                <a:schemeClr val="tx2"/>
              </a:buClr>
              <a:buSzPct val="60000"/>
              <a:buFont typeface="Wingdings" pitchFamily="2" charset="2"/>
              <a:buNone/>
              <a:defRPr/>
            </a:pPr>
            <a:r>
              <a:rPr lang="el-GR" sz="3200" dirty="0" smtClean="0">
                <a:latin typeface="+mn-lt"/>
              </a:rPr>
              <a:t>Ενιαία </a:t>
            </a:r>
            <a:r>
              <a:rPr lang="el-GR" sz="3200" dirty="0" err="1" smtClean="0">
                <a:latin typeface="+mn-lt"/>
              </a:rPr>
              <a:t>βιοκινητική</a:t>
            </a:r>
            <a:r>
              <a:rPr lang="el-GR" sz="3200" dirty="0" smtClean="0">
                <a:latin typeface="+mn-lt"/>
              </a:rPr>
              <a:t> αλυσίδα</a:t>
            </a:r>
            <a:endParaRPr lang="el-GR" sz="3200" dirty="0">
              <a:latin typeface="+mn-lt"/>
            </a:endParaRPr>
          </a:p>
        </p:txBody>
      </p:sp>
      <p:sp>
        <p:nvSpPr>
          <p:cNvPr id="46084" name="AutoShape 4"/>
          <p:cNvSpPr>
            <a:spLocks noChangeArrowheads="1"/>
          </p:cNvSpPr>
          <p:nvPr/>
        </p:nvSpPr>
        <p:spPr bwMode="auto">
          <a:xfrm rot="5400000">
            <a:off x="3841591" y="2528392"/>
            <a:ext cx="1439863" cy="1512887"/>
          </a:xfrm>
          <a:custGeom>
            <a:avLst/>
            <a:gdLst>
              <a:gd name="T0" fmla="*/ 71986291 w 21600"/>
              <a:gd name="T1" fmla="*/ 0 h 21600"/>
              <a:gd name="T2" fmla="*/ 0 w 21600"/>
              <a:gd name="T3" fmla="*/ 52982142 h 21600"/>
              <a:gd name="T4" fmla="*/ 71986291 w 21600"/>
              <a:gd name="T5" fmla="*/ 105964213 h 21600"/>
              <a:gd name="T6" fmla="*/ 95981733 w 21600"/>
              <a:gd name="T7" fmla="*/ 5298214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wrap="none" anchor="ctr"/>
          <a:lstStyle/>
          <a:p>
            <a:endParaRPr lang="el-GR"/>
          </a:p>
        </p:txBody>
      </p:sp>
    </p:spTree>
    <p:extLst>
      <p:ext uri="{BB962C8B-B14F-4D97-AF65-F5344CB8AC3E}">
        <p14:creationId xmlns="" xmlns:p14="http://schemas.microsoft.com/office/powerpoint/2010/main" val="13643461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pPr>
              <a:defRPr/>
            </a:pPr>
            <a:r>
              <a:rPr lang="el-GR" sz="3600" dirty="0"/>
              <a:t>Λειτουργική φάση αποκατάστασης</a:t>
            </a:r>
            <a:endParaRPr lang="el-GR" sz="3600" u="sng" dirty="0" smtClean="0">
              <a:solidFill>
                <a:srgbClr val="CC3300"/>
              </a:solidFill>
            </a:endParaRPr>
          </a:p>
        </p:txBody>
      </p:sp>
      <p:sp>
        <p:nvSpPr>
          <p:cNvPr id="89091" name="Rectangle 3"/>
          <p:cNvSpPr>
            <a:spLocks noGrp="1" noChangeArrowheads="1"/>
          </p:cNvSpPr>
          <p:nvPr>
            <p:ph idx="1"/>
          </p:nvPr>
        </p:nvSpPr>
        <p:spPr>
          <a:xfrm>
            <a:off x="457200" y="1484784"/>
            <a:ext cx="4474840" cy="1368152"/>
          </a:xfrm>
        </p:spPr>
        <p:txBody>
          <a:bodyPr/>
          <a:lstStyle/>
          <a:p>
            <a:pPr marL="0" indent="0" eaLnBrk="1" hangingPunct="1">
              <a:buNone/>
              <a:defRPr/>
            </a:pPr>
            <a:r>
              <a:rPr lang="el-GR" sz="2000" b="1" dirty="0" smtClean="0">
                <a:solidFill>
                  <a:srgbClr val="820000"/>
                </a:solidFill>
              </a:rPr>
              <a:t>Ισομετρική άσκηση με τη χρήση  βάρους για την ολοκλήρωση της κίνησης υπτιασμού πρηνισμού</a:t>
            </a:r>
            <a:endParaRPr lang="el-GR" sz="2000" dirty="0" smtClean="0">
              <a:solidFill>
                <a:schemeClr val="folHlink"/>
              </a:solidFill>
              <a:latin typeface="Arial" charset="0"/>
            </a:endParaRPr>
          </a:p>
          <a:p>
            <a:pPr eaLnBrk="1" hangingPunct="1">
              <a:buFont typeface="Wingdings" pitchFamily="2" charset="2"/>
              <a:buNone/>
              <a:defRPr/>
            </a:pPr>
            <a:endParaRPr lang="el-GR" sz="2000" dirty="0" smtClean="0">
              <a:solidFill>
                <a:schemeClr val="folHlink"/>
              </a:solidFill>
              <a:latin typeface="Arial" charset="0"/>
            </a:endParaRPr>
          </a:p>
        </p:txBody>
      </p:sp>
      <p:sp>
        <p:nvSpPr>
          <p:cNvPr id="2" name="AutoShape 2" descr="data:image/jpeg;base64,/9j/4AAQSkZJRgABAQAAAQABAAD/2wCEAAkGBxQTEhQUExQWFhUXFxQYFxcYGBcVFRgaFxQXFxYVFxUYHCggGBwlHBQVITEhJSkrLi4uFx8zODMsNygtLiwBCgoKDg0OGxAQGywkHyQsLCw0LCwsLCwsLCwsLCwsLCwsLCwsLC8sLCwsLCwsLCwsLCwsLCwsLCwsLCwsLCwsLP/AABEIALcBEwMBIgACEQEDEQH/xAAcAAABBQEBAQAAAAAAAAAAAAAGAAEDBAUCBwj/xABBEAABAwICBwQIAwcDBQEAAAABAAIDBBEhMQUGEkFRYXETIoGRBzJSobHB0fAUI0IzYoKSouHxFUNyFiRTwtIX/8QAGgEAAgMBAQAAAAAAAAAAAAAAAAECAwQFBv/EADERAAIBAgQCCQQBBQAAAAAAAAABAgMRBBIhMUFRBRMiMmGRodHwFHGBwUIzQ1Kx8f/aAAwDAQACEQMRAD8AytH19ppGi4BsQPcUQw6VLRsvFxxWFpZzZCDFG1pZslzhmb7r8LblXn0lsjZbZz+G7xVD8DWlpqaem6wPDY2fqPe/4j65eaipxfLIe9ZVJGW32jeR2LjwHAcOi26JtrWQBcjHJXKfA45dVDExdtGd+GG7qpESxI1z2ucxwGHPyB3deahgdYBvvv8ABRNcI/VJH7uX37k8bt5zP3ZIZecRmVTlcX4DJPHGZDhgFox04aECKVPShuO/cPmp2MufepHHaP0Thwv9+aBnZFjfcE9FWFwvgBew8OKxNN6Qu8RRnE22juAV2iFmjgMuaQBNTn4Lf0bUbTbE4jDmRxQnTSkjAED49OAWnTTESRAe1Y9LJp2ISVwkSSSVhQJOmSQAkkkkAJJJJACTJJIGJJJMgBJ0ySAIpFGVJIoyq2TRwVXlVgqCVC2GCekr9q7r8gklpI/mu6/IJJkzxkOlmG2w7G1g4XcLWwsbHHCy2NGUYjZYYn39SuPwJhJNiGHPOw4FalPiMLdVUncttYalitz5rVpsLKvGxWogTkFIRosdfAeP0UdRJbqU5fsC29KCAuN81IiQsYSbncrtLTF5wyV2noL4n78Ve2mgWFtyBETIQwKvPLfAZpVlYMh5qo2pAFxmd6AJ9oAfFY+ldLNjwzccgN/0CztOaeI7kWLt5/S36lZVDTWO2+7yczmfvklclY0dFvcHFxxJxJPHoiGmldcFwHK/xWdRaUjZ/tuJ3YK8NYNrAQknhZIDfp5HEYuw5BX6X1g7hl9UPR6SeBd7QwbmD1z14K9TOnfm/s28AAT5lMiw0iq2kC5sVZQnSUYBvtuceZuiDR81xs8MuimmUyjbYuJJJKRASSSSAEkkmQAkkkkAJMnTIGJJJQVtYyIAvNgSGjqb4e4pNpasai5OyHkXBXRcDiDcHIrkqDJI5KryqwVXlRwGgS0l+1d1+QTLnSZ/Nf1+QTpkyj+DBwIWLpDV4tu6A23lh9U9OCLOyXTo8FjTNR51FpDYdsytLHc/VPR2S34NIAgWHQrYrNGMkvtNBw+P+EFaT1ckiJfTuIHAHDyyVsZkHEJYY9rFxVptW1vBAsGmZ2nZlYeow9xVtlYX5E+RU86IZQtk0xwWbUaVceS0tEakyVETJWzsAcMtl1xY2IPQgoy0BqlFT2c782T2nDAf8W/NNXZByjEDtD6vVNTY7PZx+08W/lbmfhzRvorVaCEXI7V3tPAI8G5D4rcSVijYplUbB3S+pVJO3CJsT9z4wGkHm0YO8UNP1RnhNgwTN3OaQD4tJvfpdejpJ5UCm0eUDSMLXFpsHNNi1ws4EZgg5Kw2pc8fl7IHVbOvupLar8+IWmA7wH+4B/7Aea82/wClH49nMWcRtFvmNyrd0y6LTV0G9Jo3e5wJWjCwttc+F15/SavlhvNWSO/cY4gnq4/JFGjBcWb3Ixmblzj/ABHEpDCaCXAk5KaKoOfq896xYppSLRizedviuJZzcM2rnDbO4cG3TItBrQVW0LE4j381bQrTybPevja18rdAiSkfdjSd4U4sqnG2pMkkkpEBJk6ZACSXLngEAkAnIXFz0C6QMSZOmQAkE+kXTcAjMBce2DmPAaL7BHtHddpOHNSelDSEsNPGYyWsdJsyOBsR3SWgkbiQfILyuo0jHKTtm7j+q/e896y16j7iR0MHQ1VRvYLNGa6OhAAO23C7HYDmWm52T7kc6K1mpqiwZJZ5/Q7um/AXwJ6Lw00d/VffqMVZgL2DZdlfB2RCohNwVtzXWoRqu70fge/lQSrzjQGuEsRa2VxkjwBvi4DiDmbcCvRe0DmhzTcEAgjIg5Fa4VFNaHNq0ZU3qBulP2r+vySXOlD+a/r8kymRNbYTBq7gfdSObisRqKT2XB5/AcPG6gFNbAK62HaaD1PvKmDbC2CAuZM+iGOGLQsXSmh2xtu0fdkWbdlDVsY8Btxe9800xHWoGltmMQSC2JLHcyblp544FG10ERwtGGC3oKtxaMVopT4GerT1ujZ2k91jvrSBclRwaSc6QMFsRmrc5V1bN26SzXVLgSOCX4sp5iOVmkh3WfVVlUNpjuzm9oDB3J439c+q0fxZT/jCk2nuNJp3R5a3V6SCUipaRvDgbscOId8s1NU60wwCzmXAyC9A0vCKiJ0brgHEEZgjIhAundR6ZsJkl7SUt3X2GYm13BveNutlXaxepX3L0OsHawtc1pa53qg8NxHJc6PgaNp5dYA3c8nM7w3gOeZWFFKZjswggNA23mwDR7Ee65yvkB5J6itYyzHEPI9WJhuLne936jyCfAXEK6fSYk/ZxOeBgHHuxjxK2aSre3Zu4WH6R6uPM5ofoK4hg28z+lowHBoAWzR0Uju84bPC+76lQlUjFXbsGW4RwS7TQVLdZbS2NuyXXx6Lk118L2HmVR9cpO1KLk/TzI9S+OhpvmAQjrvp/sDE0FwLgTsglt23A2id1ju3rakqSBeONz3c/qcAsTWrVI1zoXvk7FzAQ7ZAeSCQQ3HDA3x5qFSpLK+sml4L3/4W0MsJp2AXTOlG4ybJJuLuuHEX3gXuPBaures9U6wjc+UDcR2gPInMDxRFHqlQQN2pR2gH6pXDZ8QLN9ypza/Ucd4qeztnC0bQxg/itY+AKwrEP+3ds6bqqr2VC/3DajrC6NrpGGNxGLSQbHqNy6/EE+q2/M4BeX1+uMz7OY4Msb2Ave24k5+5EOjvSJG5oMkTmneWkOHPA2IWynVq1P6ksq8Fq/zwMVbByp6qN/0FVVo4TN2Zu+w2uzJhsb2O8r5o03Qf9zMXtMJD3fltGy1mODQOC+h6TWylkylAPB12n3rzX0u0UkkzagM7WDsw27c4yCb7VtxuDda8sVHse79SqlmUrTX6AahpnuI2X4jitkB1sSCeSxNEhtz3rWyBWn24GWB4hZp7nSptZSwx+44Is1R1q7G0MxvF+l2ZZy5t+CC31Vt91w2r5YcUQvF3QVFGasz0XSEzXSOLSCCbgg4HBJAzH4Jld9Q+Rk+jX+R6lfYvdTbeR3f2Q2dNl2EgsOmKj/1BxGy0nZ6fNVCsFMDwcL/DDlZQ1Giw7EOc0nhkhcl5y2j4nBWqaOoPqlw6lO4ZTTfoU/8AlKrv1fPtq3BQ1H6p7K8SY2klxeeaZFtmVHoUjN5I5Io0FT9wjgbY9EOP04L2BBPBF+goHNiBd6z+8RwvkPJW0l2iqtK0Tt1A05hIaPbmBYq8nWmyMuZlMUYT/hAracJ2FmZT/Bpfg1dTOcBmk7JXYXZS/CJGkUzqobsVC+dx5chmsNXH0YaR7T8PctjCbKVfoWGVuzIwEY8QRfPFtihqL0f0rJhKHyWGTbtsDfA7Vrow7I78OuJ8l21jRja/M/RYqmKrT5QXm/nkWpJeJgVGkKWlNu415yHrSG/m75KAV1VOfyoTGz25cD1DPrfoiGR7C4OsHOAsCACQOG1uVDSmnI4ADI7ZBysC4nxGCx5oZuM34+y92WpN7I4ptBgHaleXu4nG3S+A8AFoAMbkAef90NP1nD/VFhxdifLIKRtY64eHEkYjeOlldnrS07q+cC9YST1YSbTjkLIV9IekqimphJCbEyNa5xF9lpDsbnAG4GNt6LtH1jZWbQz/AFDeCpKulZKx0cjQ5jwWuaciDmF0qeAo2v3vv7GF1ZQlZq1j51fpGac3l/MIv3nua74nDoiXR2rbX07ZJANt2IIsABuAt5ooPowpad3bMMj2suXRSEPaRfdgDdox33WvNCC0bPq7vouL0xiJ4dxhFW43/R1cPWjNXPMKui7NjrG5GFuBWFTzOGBK9M0jqC6rje+KodFISRYtDozbp3hfjj0XnWmtWq2huaiBzmD/AHY/zI7cSRi3+IBdXDQlOiqnNXCvioOplXAnhlPPxRLqnQGeUgk7DRd1iQDfANPXHyQPS6UaQLFer+jaL/tny+28gdGC3xLlkx85UqTa04Dc1lugQ1q1GBqAIO65zS6wyuPhdB9TSTwktkacM8F7zPF+Y1+/FYnpEox2LZgMWuAJ5Ow+NvNc7o7pSpKUaUtVtruKSjpbdni0lbZTUNeCQCtWpc04EAjnismp0e0i7DsuG7d/ZejTTRU1JPTU2mvbZJCv4iUYYpJ9UxdeuR73pKop423lcxo52v4LK0JWNnkfsNFhbZBzI3kjyXnk0Lpp3NcbtYSBfG5GFyimlp3xFr48wBfmoyViqIdNpzvaFMIyMgq+h9KCZvBw9ZpzC0S9Ii20U3wB+dwVE6haw3bI+/DB1+Vlogg43TB4TSFcr6M0LFLM2RzLFve2crncSOGOXJF1kPULiZmWyv8AJES1UtjLW3EnUL6ho336KJ1Q45C3VUVcfQp6Xu+S1IxpSZaJUTqkDn0VfYJzJK6DQFgqdJVZdxW++rLVSit9R3TuPL4rjYvnj1XLqhowzPAYqKSpPJvXvO8Ghc2pXzvtycn8/BdGD4KxY2OP0XJqGjAY8m4+aibTPduPV5sPBgz8VajoB+ok8h3W+Q+ZWijhsTU7scq5v57ojKUI7u5VNQSbDA8B33eQwHmpG0j3Z4f8u8f5RgPNaDGBosAAOAwTroUuioLWq3L0XzyKniH/ABViuykaM+91y8slJLEHNLXAOaRYggEEcCFImXShThBWirFLk3uef6e1QfCTJSgvZm6LNzeOx7Q5Z9Vm6HrgTs7jly4gr1JB2uehG/t4sJP1sH+4N5A3PHHes1fDrvROjhcY+5PzJqN5jdtA4+48ityLSbCL5HeN/wDdBFBpQOsL3wuDx3Yq82beFmpVnTduBpr4VVNeITnSzOaoSNjuTGQA44tyAPtN+YWHI89VAZ1ZiKVPFU8k9V6oxqnKk+QdUcYawAG/Mc8VIgaPSL2ZOIWjTayPHrNDh5FaqeWEVBKySsZ505N33K+s3o6o6u7gzsZT/uRANuf3meq74802ruiZ6SFtNII3NZgyRhILwTcl7HDuuuTgCQiCl03E/fsng76q3LFtWIOHmsfSeGeJoOMFd3XzyJUqjhLtbGLU7sD7vqszWyeP8FO2Q7I7M2cQbBwF249QETuo277of1h1Jp6wjtnTm2QEhDR0ba3jZcTC9B4iNVTk0l5v2NLxULHgUlcqr6pzjssBc45NaC5x8Bivb4PRNo9puRM/k6U2/pARJQaGp6ZhbTwsjH7oxPV2Z8V6hU0imWIb2PnVur1ccRA7HiWNPiC64SXrdR6zup+KSsyoq6yXMC9H4P2jvJueaN6HgBcgZceK8t0BpxrW7Mpwt62drZXR9qtpaOW2w4OytY4g2ytmOiyTi47mqMlLY05q4tcCIi1w38vmtWg00x+DsCtAUu0O8AB+9h7s0w0HE7Nhd/QPqsVTGUqe8teS1JWutjvswcvcpm07t+HXPyzVunpNkWFmjg3D35qw2MD7+axz6Qm+5G3i/YhZFakg2SCLki+JwGO+2atlpPrE9BgFy6YD6b1G+c8mji429yyTxTlpOTfhw8l+wyvgiw1gC5dOBhmeAxVZt3ZBzv6Wq1FQu3uDRwZh/Up0qdet/Shpz4fperFLLHvMiknIzs3rn5Llsbn5Nc7m7uN8sytCGkY3JovxOJ8ypwujS6Hcta0vwvlvT8lLxCXdXz54lGOgP6nYeyzujzzVqGBrfVaB8fE71KkurRwlGj3I/nj5lEqkpbsSSSS0EBk6SoaV0xDTt2pXhvAZuPRoxKG7bjSb0ReVesrY4ml0j2saN5Nv8rzzTPpLJu2nZb951ifBowQNX6WlmdtSPc53Em/kNwVE66Wxqp4SUu9oek6R9I8bXbMUbnN9smx6htvioIdPNqO8wkn9QPrDw3heZbaaGsdE4PYbOH3Y8QqFVk3qa3hoJdncM9JQ7DxK3ee8N1z9VPSaQBGKrR17Zog4ZOGIzsd463CG5qh0RORbfHd4/NQrUbvMjRha+mSXAPmg3F8j4FNM0d65Fx+m9nO/48d+HVZujqwTw2jeAcC03uLjceRy8UoaszNsBsyswcDmOLTyP91SlbY2OKloSSP4b8j9eabt8VNLHtRjZ5mxzDm5j3HyVFjlupSzR1OTiqahPs7MuiUq9RaTez1XEDhmPJY+1kpmSBW2MwWUusN/Xb4j6LThrGP9Vw6ZHyQOx3zyVpu0MgfIp3IOCDNVqk4HosKn0jK0ZEjgcVYdpi7TtMINt2KLiyMGJvWPU/FJV6jtto7MQLb4EuaL+G0kpZkGRnjMdBMZHQtie6QEtcxrS54INiCBlij/AFJ1A0pFIJmPbSXFjtkPc5twbGMXG7eQV7QyNrS4hrWlxu4gAFx4m2ZTul/yTYLzeI6Yc04xikvHX56l8KFnceGEC18TvP8AlSulA+8fJVHS34np3W+ZWVpnTRgb3YZpScmwM2/5nusAuVSjUm7Uo/PniXuPGTNx8x6Di429yp1lfHG3akeA32nERs83LyLWj0m1W05tND2Ya0CV72OfJHIR3mhx7o2cRcjEhUtH6DOkIKV9RM4vqJ5miVxL3s2WPDGWOGwXBuVrHDeulS6Fr1NasrLlu/b/AGVOtBaR1PQdP+kGGDuxNM7y0uAh2dkAC93SOxy4AoLofTBL2u0+njMeHdBdtjn2js/IIR0HRmF1W5+HYtli5bdy02H8J80Ot4Fdeh0Xh6Wtrvm/bb0KJYiT20Pq/VbWiKti7SF1wMHNdg9h9lw+eIK09I6XigjMszthjbbTrOcBc2uQ0E2xzsvK/QbTdnBNK/AyODW8NmO4v/MT5L1PtAVtUuBXKHGxSpNdNHyW2KyA3yHaNB8nWWtTV8UlxHLG8t9bZe11r8bHBYVZq7RzXElNC6+d42363te6bQWq9LSOe6ni7MvDWus5xBDSSBZxNsyp3I5UaD9ZqQSmE1Efag2czaF2m17Eblnf/omjNrY/GxbV7fqIvwB2bFDvpC9HTa53bwv7KpDQMf2cgHqh1sWn94X6HcPalVEAc3R2lKdkVVEfyZXANc+5u3ZmGIdwcDj1CLsMqD2D0k6OeXgVDRsZ7ZEN9/dEpaXdbWXVB6Q6KWJ0rXvAB2QHRuDnG1+5ucOd7Knoiq2Kp9DVhsjw3taaZzReWK9i1xtbtGHA2zFjxRBpLRcU8LoXgbJGFgLtO5w4EKLbtoOKjftbAHp70iyyXbTt7NvtGxefk1AlbUySOLnkknMkkk9SVo1tF2L3xvttNJB8Dmqc1U0LA5yb1OzClTiuyUmRm6lkwUTqlxNmMcb5ANJPhYKeHQddLbYppbHe4dmP67KSi2JzUeJUfOFUnrAjHR/oznfY1EzIxhdrAZH8xc2aD/MjvQOrVNSW7ONpcMHSPAdIb/q2rYeFgrY0iieIS2PNtTqeoka9jYZCCWua4tLW44HvusNw3oon1FmkHfkjbcWIG07zyCPnS7lCZPcbfMe5XZVaxl6xqWZABS6nT0p2g8SMti1oIdhvAJx6Bd1x2HMniu7CzwBckcbdEd7Ztis12jAHl7Ggh2bSdmx9ppt7lVUpa3Rsw+K0yzfivuYtMwSkvsezfmW3JadzrDitKm1fjsLuecsMG/JW2aPaCSLtvbaDTZpPG1vhZWC/P7zwTp03Ehia8atrFdui4R+i/UkqVsTG4BjR4AJnS+9cyv8ANW2Mh32mPJcSyrgv+/NQPlvljn8UWGcyOF8FVldhkpnHfl9VAfciwXIDfcnXJvw+KSdhXCoym9hmb+qL/wBRwQT6T9ZKqgjidC2Mdo5zS595HNIbcWHqjfxyWx6L9IvmoInyOL3NdI3aOJIa8gXJzwWL6eKSSSlgcxhc2ORzpCBfZBZYE8r71y8N0Th4PtLM/H2LKleVtNDzrVrXuZla2esklmj2XNc2+AviHNZg29wF6BJ6S4KmOWGlD4ZC0WmkDQxgL2sfJgTbYa4ux4Lw5GPoiaDpSBpAIc2ZpBxBBidcELqKnGK7KsZ1Nvc9hbW6P0TRxhz27D3bJc3850jiCTI+2JuASTluQvoDU6SHs6+iq2PjcHl7Hd5rO0dc7GybXGAtngpPTHqtSwUIlgp4o39vGC5jA02IcLYDK9kC+iWtlGkIYGyFscziJGX7rgxpk9XLavGBfOxKnYV9Qx1W1TinrtJU1WHPs6GXBzmEl9y8922+yv1noQgJkMdRI24PZtcGlrTuDja7m+R5rXDTDrGPZqKM+Lo3n5N969BBSEwa1Z0AyOmiYxxADWtIsAQ5g2HDDfcefVDHpL0XXxxMkp6oMZt7LmgGNxJBIcXtv7NrC2a9MbZDnpAePwzQd8jfc1xVU4qMXJbl1Juc1F7M821a1k0jA4CeaOePe121tgfuyBo/qujGTX1o9WF56kN+F0NNiZyUojj4hYeuqcDq/SUVvdmjUa9Tn1ImN63d8wh/Tda+sLTOyN5bfZuwXF8xfO3JahijB3J9lnJJzqPiWKjRW0TJ7eYmPvG8d+zO9lxY7JzbhwU7q2pOc0v87h81oFrMbJnNbbddQebmTShyMaQPJJc5xPEm5PimDHcStbsgUzg1RtIn2eRiGJ+dz5lei6q6UdND3sZGd1x4+y7xHvBQe6yv6s1OxO0bngtPXNvvw8VdQk1LXiZsVSUqba3QdGx3f5XDh9PonLvsZrg4g8V0jjkW0cL8SD8ly31nfwnzFv8A1TSyW8bHyOPyXLngOIv+n4E/VAE7HpPfYKuyQY3PNMZQd+5Ax5ZMcFBtH78vml9VE++HVAHbZN/kuWvxChefn8U5OOf3ZFgHc6xHv+S4vjfqT4pgb7+H371He18czfwzTAc5Y7xf3hRyHDw+qXa+OFj7lwyVt88sf8JAWG5DwTKu+dt/WKZAXIfRhM2KlbDtAkOeSWm7SXOJwPSyPGPBBBAIIsd4N9xXk9C4UVXHY2ik2WP4NcTZjjyJ7p6hepROyBztccDx6LNTmy+tBI8t1+9E19qegHEugy8Yycv+PkgTUOsNDXxzTRSBsZc14LS1zS5pbkRmL3tyX0sySyirqOKdjo5WNex2bSPfxB5rXCSv2tjI4gr6SIxXaIldTES/s5W7OJcGPBdYZ32drDPCy8C1V0t+Fq4Ki1xHI1xAzLcnDrskr2WfQtZoh5loyZ6Um74TcvaONhn/AMh4jeh7TurNJpUGo0e5sNRiZIHWaHHfgPVdzGBVkoWV1qvm5G1z0z8VTVE1JVRuZJ+0Yx4NyA9hJHL1UTB2K+Ru2qaGa3fhlY4G2IxHEZOHNe8aB12a+ON0xDXPbG4jIXcwbYF+BVTuiSVz0HayQL6Wa7YigHF7j5Nt/wCy1RrPDYEvb5/fJeael3WZj5adsZ2g1jySMRdzmgD+lQmm4tFtFqNRNmW3SRXTK510Jt0yFMzTYWR0XyOksRF8QsbWOO9SsmdxQxDptvFWm6ZbxUHTa4FyqxfEI2zHipRUFDg0yOKdumRxUcjHnRvurrLoVXND/wDqTTwXYreaeUM4QmoXDa3ZIcDi0gjwN0PO0lzVWTSHNCgwdRHuYqBYEZGxG7A4/fVcS1mF725ZIN0Rpq9PCScezbj0b/ZR1Omxvf78PJdNK5w27OwS1lcHYDmPPD76LiSsu7oB7yT8kLaP0o0m5xztbHeSrrqxzrubG9wNrWachf6lOwrm1+OHHFdNqghh2kCD3mPb1Y4e+yZmlWnIjoiwXCr8TiOhTGW9/NDrdIDj0UsVeOPgiwXNsSXXEh++v+FQFcDkn/Gg/fiiwXLYfj98vouXvHkqhqRv+7rl1QOPBFguWC7DHimD8T9/e5UxNhimfN7wiwXLGJ3BJQbZSRYLlfWunb2gYRgWYjqStrUDTJk2oJnXmhA2T/5I8mycyLAHnjvWTrUb1HRjfmsOSV8b2Tw/tYjdu4OafXidycPeAdy50HY31I3R7T9/3+S5L1l6C07HURMlZk8eLSMHMPAggiynkmaL2djz39DxWlSM2UtGotz+KHdIMhbKwx0zHzPce81oBHdJ23EDK4A/iWTrJpZhte5cxwc3Zc5pBG4lpGHEHAol1bhb2TZAdp0jWuc7Pd6o4AG+CTrW0RZ1VldnnHpCqbSCKVrHOGxbu4hzhfuE3NgN+CHKSIVA7N4v2ZIA3W6I09IkQdWNuBfs2fF/1Q7oOC07+ZV9F3jcoqqzJBq5HYDYFuiwdPaFaxwsLC25elCEWQ/rBTXKtUyvKeenRbeC5OiG8ETfhE4pUZh5EDH+jBL/AEbmfNFIpUvwqVySggVOhz7TvNIaJd7Tvcir8Kl+FS05Dy+IMs0a8ZPPkpDRSe37v7oh/DJuwUXGPIkm+YOCik9v3Ln/AE9+959yJDTJMo8U0o8hNvmU46STs2t7V9g0AAEDIcguaWidG7aDnE8ztfFEkdNgEz6ZW6FFiCj0pMP1e4K6/Tcts/cFVbDZJ0aWVDuzifS85/WR0wWJWUjpDd7nE8bkLa7FLsU0khO7MBujnDKSQfxO+qlbDMMpn+4/ELa7FMIk9BGW2SpGUx8Q36J/xdUMpB4t/utTslyYkaAZjtI1fts/kP8A9JxpaqGewfAj5q+Ylw6JFkGpTOnKj2GHxI+Sb/qKffE3+c//ACrJhXDoUrINSL/qeb/xD+b+yZSdgEkWQahprQ780H90fErJYb5pJLjLY67FS176Vznx3MbzeRgIBDhh2rL4ZWuN9hvz0X60unaS22OBOIDv4TkRxSSU/wCJFK0jImeXYk3PFHPo5qyYpIz+hwLej7m3mD5pJKtE5rssxddTeut+4z5ofpXbMx6hJJdGj3TBV3QXQG4WfpOG5TJKSIGWadcmnSSTGLsE3YpJIGN2KXYpJIA5MKYwJJJgN2Cmhp8UySEDLwjXD40klNFRA5ijc1JJMQ2ymsnSQByQuSEkkANZMUySBHJC5cEkkwOCFwQnSQBxZOkkkB//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4" descr="https://joelvanderlugt.files.wordpress.com/2012/11/physicaltherapy.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9462" name="Picture 6" descr="https://joelvanderlugt.files.wordpress.com/2012/11/physicaltherapy.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486531" y="2582800"/>
            <a:ext cx="4185381" cy="279025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4752145" y="5373055"/>
            <a:ext cx="3654152" cy="276999"/>
          </a:xfrm>
          <a:prstGeom prst="rect">
            <a:avLst/>
          </a:prstGeom>
        </p:spPr>
        <p:txBody>
          <a:bodyPr wrap="square">
            <a:spAutoFit/>
          </a:bodyPr>
          <a:lstStyle/>
          <a:p>
            <a:pPr algn="ctr"/>
            <a:r>
              <a:rPr lang="en-US" sz="1200" dirty="0" smtClean="0">
                <a:latin typeface="+mn-lt"/>
                <a:hlinkClick r:id="rId3"/>
              </a:rPr>
              <a:t>©</a:t>
            </a:r>
            <a:r>
              <a:rPr lang="el-GR" sz="1200" dirty="0" smtClean="0">
                <a:latin typeface="+mn-lt"/>
                <a:hlinkClick r:id="rId3"/>
              </a:rPr>
              <a:t> </a:t>
            </a:r>
            <a:r>
              <a:rPr lang="en-US" sz="1200" dirty="0" smtClean="0">
                <a:latin typeface="+mn-lt"/>
                <a:hlinkClick r:id="rId3"/>
              </a:rPr>
              <a:t>joelvanderlugt.wordpress.com</a:t>
            </a:r>
            <a:endParaRPr lang="el-GR" sz="1200" dirty="0">
              <a:latin typeface="+mn-lt"/>
            </a:endParaRPr>
          </a:p>
        </p:txBody>
      </p:sp>
      <p:pic>
        <p:nvPicPr>
          <p:cNvPr id="19464" name="Picture 8" descr="http://www.evergreenrehab.com/sites/default/files/man-lifting-weight.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64428" y="2582040"/>
            <a:ext cx="2409825" cy="360997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518328" y="6211699"/>
            <a:ext cx="2502024" cy="276999"/>
          </a:xfrm>
          <a:prstGeom prst="rect">
            <a:avLst/>
          </a:prstGeom>
        </p:spPr>
        <p:txBody>
          <a:bodyPr wrap="square">
            <a:spAutoFit/>
          </a:bodyPr>
          <a:lstStyle/>
          <a:p>
            <a:pPr algn="ctr"/>
            <a:r>
              <a:rPr lang="en-US" sz="1200" dirty="0" smtClean="0">
                <a:latin typeface="+mn-lt"/>
                <a:hlinkClick r:id="rId5"/>
              </a:rPr>
              <a:t>©</a:t>
            </a:r>
            <a:r>
              <a:rPr lang="el-GR" sz="1200" dirty="0" smtClean="0">
                <a:latin typeface="+mn-lt"/>
                <a:hlinkClick r:id="rId5"/>
              </a:rPr>
              <a:t> </a:t>
            </a:r>
            <a:r>
              <a:rPr lang="en-US" sz="1200" dirty="0" smtClean="0">
                <a:latin typeface="+mn-lt"/>
                <a:hlinkClick r:id="rId5"/>
              </a:rPr>
              <a:t>evergreenrehab.com</a:t>
            </a:r>
            <a:endParaRPr lang="el-GR" sz="1200" dirty="0">
              <a:latin typeface="+mn-lt"/>
            </a:endParaRPr>
          </a:p>
        </p:txBody>
      </p:sp>
      <p:sp>
        <p:nvSpPr>
          <p:cNvPr id="6" name="Rectangle 5"/>
          <p:cNvSpPr/>
          <p:nvPr/>
        </p:nvSpPr>
        <p:spPr>
          <a:xfrm>
            <a:off x="4099912" y="1848640"/>
            <a:ext cx="4572000" cy="707886"/>
          </a:xfrm>
          <a:prstGeom prst="rect">
            <a:avLst/>
          </a:prstGeom>
        </p:spPr>
        <p:txBody>
          <a:bodyPr>
            <a:spAutoFit/>
          </a:bodyPr>
          <a:lstStyle/>
          <a:p>
            <a:pPr algn="r" eaLnBrk="1" hangingPunct="1">
              <a:defRPr/>
            </a:pPr>
            <a:r>
              <a:rPr lang="el-GR" sz="2000" b="1" dirty="0">
                <a:solidFill>
                  <a:srgbClr val="820000"/>
                </a:solidFill>
                <a:latin typeface="+mn-lt"/>
              </a:rPr>
              <a:t>Άσκηση αντίστασης στη πελματιαία κάμψη της </a:t>
            </a:r>
            <a:r>
              <a:rPr lang="el-GR" sz="2000" b="1" dirty="0" smtClean="0">
                <a:solidFill>
                  <a:srgbClr val="820000"/>
                </a:solidFill>
                <a:latin typeface="+mn-lt"/>
              </a:rPr>
              <a:t>ΠΔΚ</a:t>
            </a:r>
            <a:endParaRPr lang="el-GR" sz="2000" b="1" dirty="0">
              <a:solidFill>
                <a:srgbClr val="820000"/>
              </a:solidFill>
              <a:latin typeface="+mn-lt"/>
            </a:endParaRPr>
          </a:p>
        </p:txBody>
      </p:sp>
      <p:sp>
        <p:nvSpPr>
          <p:cNvPr id="11" name="10 - Δεξιό βέλος"/>
          <p:cNvSpPr/>
          <p:nvPr/>
        </p:nvSpPr>
        <p:spPr>
          <a:xfrm>
            <a:off x="1714480" y="37147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Δεξιό βέλος"/>
          <p:cNvSpPr/>
          <p:nvPr/>
        </p:nvSpPr>
        <p:spPr>
          <a:xfrm>
            <a:off x="571472" y="28574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977326739"/>
      </p:ext>
    </p:extLst>
  </p:cSld>
  <p:clrMapOvr>
    <a:masterClrMapping/>
  </p:clrMapOvr>
  <p:transition spd="med">
    <p:pull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Λειτουργική φάση αποκατάστασης</a:t>
            </a:r>
          </a:p>
        </p:txBody>
      </p:sp>
      <p:sp>
        <p:nvSpPr>
          <p:cNvPr id="146436" name="Rectangle 4"/>
          <p:cNvSpPr>
            <a:spLocks noGrp="1" noChangeArrowheads="1"/>
          </p:cNvSpPr>
          <p:nvPr>
            <p:ph idx="1"/>
          </p:nvPr>
        </p:nvSpPr>
        <p:spPr>
          <a:xfrm>
            <a:off x="457200" y="1484784"/>
            <a:ext cx="3826768" cy="4752528"/>
          </a:xfrm>
        </p:spPr>
        <p:txBody>
          <a:bodyPr/>
          <a:lstStyle/>
          <a:p>
            <a:pPr marL="0" indent="0" eaLnBrk="1" hangingPunct="1">
              <a:buNone/>
              <a:defRPr/>
            </a:pPr>
            <a:r>
              <a:rPr lang="el-GR" sz="2000" b="1" dirty="0" err="1" smtClean="0">
                <a:solidFill>
                  <a:srgbClr val="820000"/>
                </a:solidFill>
              </a:rPr>
              <a:t>Αυτοδιάταση</a:t>
            </a:r>
            <a:r>
              <a:rPr lang="el-GR" sz="2000" b="1" dirty="0" smtClean="0">
                <a:solidFill>
                  <a:srgbClr val="820000"/>
                </a:solidFill>
              </a:rPr>
              <a:t> για τους καμπτήρες του καρπού και των δακτύλων</a:t>
            </a:r>
          </a:p>
          <a:p>
            <a:pPr eaLnBrk="1" hangingPunct="1">
              <a:defRPr/>
            </a:pPr>
            <a:endParaRPr lang="el-GR" sz="2400" dirty="0" smtClean="0">
              <a:solidFill>
                <a:srgbClr val="FFFF00"/>
              </a:solidFill>
            </a:endParaRPr>
          </a:p>
          <a:p>
            <a:pPr eaLnBrk="1" hangingPunct="1">
              <a:defRPr/>
            </a:pPr>
            <a:endParaRPr lang="el-GR" dirty="0" smtClean="0"/>
          </a:p>
          <a:p>
            <a:pPr eaLnBrk="1" hangingPunct="1">
              <a:defRPr/>
            </a:pPr>
            <a:endParaRPr lang="el-GR" dirty="0" smtClean="0"/>
          </a:p>
          <a:p>
            <a:pPr marL="0" indent="0" eaLnBrk="1" hangingPunct="1">
              <a:buNone/>
              <a:defRPr/>
            </a:pPr>
            <a:endParaRPr lang="el-GR" sz="2000" b="1" dirty="0" smtClean="0">
              <a:solidFill>
                <a:srgbClr val="820000"/>
              </a:solidFill>
            </a:endParaRPr>
          </a:p>
          <a:p>
            <a:pPr marL="0" indent="0" eaLnBrk="1" hangingPunct="1">
              <a:buNone/>
              <a:defRPr/>
            </a:pPr>
            <a:r>
              <a:rPr lang="el-GR" sz="2000" b="1" dirty="0" smtClean="0">
                <a:solidFill>
                  <a:srgbClr val="820000"/>
                </a:solidFill>
              </a:rPr>
              <a:t>Άσκηση με βάρος για την ενδυνάμωση των </a:t>
            </a:r>
            <a:r>
              <a:rPr lang="el-GR" sz="2000" b="1" dirty="0" err="1" smtClean="0">
                <a:solidFill>
                  <a:srgbClr val="820000"/>
                </a:solidFill>
              </a:rPr>
              <a:t>καμπτήρων</a:t>
            </a:r>
            <a:r>
              <a:rPr lang="el-GR" sz="2000" b="1" dirty="0" smtClean="0">
                <a:solidFill>
                  <a:srgbClr val="820000"/>
                </a:solidFill>
              </a:rPr>
              <a:t> του γόνατος</a:t>
            </a:r>
          </a:p>
          <a:p>
            <a:pPr eaLnBrk="1" hangingPunct="1">
              <a:buFont typeface="Wingdings" pitchFamily="2" charset="2"/>
              <a:buNone/>
              <a:defRPr/>
            </a:pPr>
            <a:endParaRPr lang="el-GR" sz="2400" dirty="0" smtClean="0">
              <a:solidFill>
                <a:srgbClr val="FFFF00"/>
              </a:solidFill>
            </a:endParaRPr>
          </a:p>
        </p:txBody>
      </p:sp>
      <p:pic>
        <p:nvPicPr>
          <p:cNvPr id="146437"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0432" y="1653944"/>
            <a:ext cx="3625159" cy="2162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3"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0" y="4300740"/>
            <a:ext cx="3623591" cy="2284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40672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6437"/>
                                        </p:tgtEl>
                                        <p:attrNameLst>
                                          <p:attrName>style.visibility</p:attrName>
                                        </p:attrNameLst>
                                      </p:cBhvr>
                                      <p:to>
                                        <p:strVal val="visible"/>
                                      </p:to>
                                    </p:set>
                                    <p:animEffect transition="in" filter="diamond(in)">
                                      <p:cBhvr>
                                        <p:cTn id="7" dur="2000"/>
                                        <p:tgtEl>
                                          <p:spTgt spid="146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DSC0169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29444" y="1412776"/>
            <a:ext cx="7885113" cy="5192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l-GR" dirty="0"/>
              <a:t>Άσκηση αντίστασης</a:t>
            </a:r>
          </a:p>
        </p:txBody>
      </p:sp>
    </p:spTree>
    <p:extLst>
      <p:ext uri="{BB962C8B-B14F-4D97-AF65-F5344CB8AC3E}">
        <p14:creationId xmlns="" xmlns:p14="http://schemas.microsoft.com/office/powerpoint/2010/main" val="2790284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SC0169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2804" y="1484784"/>
            <a:ext cx="6778392" cy="5085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l-GR" dirty="0" smtClean="0"/>
              <a:t>Άσκηση αντίστασης</a:t>
            </a:r>
            <a:endParaRPr lang="el-GR" dirty="0"/>
          </a:p>
        </p:txBody>
      </p:sp>
    </p:spTree>
    <p:extLst>
      <p:ext uri="{BB962C8B-B14F-4D97-AF65-F5344CB8AC3E}">
        <p14:creationId xmlns="" xmlns:p14="http://schemas.microsoft.com/office/powerpoint/2010/main" val="23387431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Autofit/>
          </a:bodyPr>
          <a:lstStyle/>
          <a:p>
            <a:pPr eaLnBrk="1" hangingPunct="1">
              <a:defRPr/>
            </a:pPr>
            <a:r>
              <a:rPr lang="el-GR" sz="3200" dirty="0" smtClean="0"/>
              <a:t>Παράγοντες καθορισμού της βαρύτητας των εγκαυμάτων</a:t>
            </a:r>
          </a:p>
        </p:txBody>
      </p:sp>
      <p:sp>
        <p:nvSpPr>
          <p:cNvPr id="87043" name="Rectangle 3"/>
          <p:cNvSpPr>
            <a:spLocks noGrp="1" noChangeArrowheads="1"/>
          </p:cNvSpPr>
          <p:nvPr>
            <p:ph idx="1"/>
          </p:nvPr>
        </p:nvSpPr>
        <p:spPr>
          <a:xfrm>
            <a:off x="457200" y="1484784"/>
            <a:ext cx="8229600" cy="5256584"/>
          </a:xfrm>
        </p:spPr>
        <p:txBody>
          <a:bodyPr>
            <a:noAutofit/>
          </a:bodyPr>
          <a:lstStyle/>
          <a:p>
            <a:pPr marL="609600" indent="-609600" eaLnBrk="1" hangingPunct="1">
              <a:spcAft>
                <a:spcPts val="600"/>
              </a:spcAft>
              <a:buFont typeface="Wingdings" pitchFamily="2" charset="2"/>
              <a:buChar char="è"/>
              <a:defRPr/>
            </a:pPr>
            <a:r>
              <a:rPr lang="el-GR" sz="2400" b="1" dirty="0" smtClean="0">
                <a:solidFill>
                  <a:srgbClr val="004B82"/>
                </a:solidFill>
                <a:sym typeface="Wingdings" pitchFamily="2" charset="2"/>
              </a:rPr>
              <a:t>Βάθος του εγκαύματος:</a:t>
            </a:r>
            <a:r>
              <a:rPr lang="el-GR" sz="2400" dirty="0" smtClean="0">
                <a:solidFill>
                  <a:srgbClr val="004B82"/>
                </a:solidFill>
                <a:sym typeface="Wingdings" pitchFamily="2" charset="2"/>
              </a:rPr>
              <a:t> </a:t>
            </a:r>
          </a:p>
          <a:p>
            <a:pPr marL="609600" indent="-609600" eaLnBrk="1" hangingPunct="1">
              <a:spcAft>
                <a:spcPts val="600"/>
              </a:spcAft>
              <a:buFont typeface="Wingdings" pitchFamily="2" charset="2"/>
              <a:buNone/>
              <a:defRPr/>
            </a:pPr>
            <a:r>
              <a:rPr lang="en-US" sz="2400" dirty="0" smtClean="0">
                <a:sym typeface="Wingdings" pitchFamily="2" charset="2"/>
              </a:rPr>
              <a:t>             </a:t>
            </a:r>
            <a:r>
              <a:rPr lang="el-GR" sz="2400" dirty="0" smtClean="0">
                <a:sym typeface="Wingdings" pitchFamily="2" charset="2"/>
              </a:rPr>
              <a:t>-</a:t>
            </a:r>
            <a:r>
              <a:rPr lang="en-US" sz="2400" dirty="0" smtClean="0">
                <a:sym typeface="Wingdings" pitchFamily="2" charset="2"/>
              </a:rPr>
              <a:t> </a:t>
            </a:r>
            <a:r>
              <a:rPr lang="el-GR" sz="2400" dirty="0" smtClean="0">
                <a:sym typeface="Wingdings" pitchFamily="2" charset="2"/>
              </a:rPr>
              <a:t>1</a:t>
            </a:r>
            <a:r>
              <a:rPr lang="el-GR" sz="2400" baseline="30000" dirty="0" smtClean="0">
                <a:sym typeface="Wingdings" pitchFamily="2" charset="2"/>
              </a:rPr>
              <a:t>ου</a:t>
            </a:r>
            <a:r>
              <a:rPr lang="el-GR" sz="2400" dirty="0" smtClean="0">
                <a:sym typeface="Wingdings" pitchFamily="2" charset="2"/>
              </a:rPr>
              <a:t>  βαθμού</a:t>
            </a:r>
          </a:p>
          <a:p>
            <a:pPr marL="609600" indent="-609600" eaLnBrk="1" hangingPunct="1">
              <a:spcAft>
                <a:spcPts val="600"/>
              </a:spcAft>
              <a:buFont typeface="Wingdings" pitchFamily="2" charset="2"/>
              <a:buNone/>
              <a:defRPr/>
            </a:pPr>
            <a:r>
              <a:rPr lang="en-US" sz="2400" dirty="0" smtClean="0">
                <a:sym typeface="Wingdings" pitchFamily="2" charset="2"/>
              </a:rPr>
              <a:t>             </a:t>
            </a:r>
            <a:r>
              <a:rPr lang="el-GR" sz="2400" dirty="0" smtClean="0">
                <a:sym typeface="Wingdings" pitchFamily="2" charset="2"/>
              </a:rPr>
              <a:t>-</a:t>
            </a:r>
            <a:r>
              <a:rPr lang="en-US" sz="2400" dirty="0" smtClean="0">
                <a:sym typeface="Wingdings" pitchFamily="2" charset="2"/>
              </a:rPr>
              <a:t> </a:t>
            </a:r>
            <a:r>
              <a:rPr lang="el-GR" sz="2400" dirty="0" smtClean="0">
                <a:sym typeface="Wingdings" pitchFamily="2" charset="2"/>
              </a:rPr>
              <a:t>2</a:t>
            </a:r>
            <a:r>
              <a:rPr lang="el-GR" sz="2400" baseline="30000" dirty="0" smtClean="0">
                <a:sym typeface="Wingdings" pitchFamily="2" charset="2"/>
              </a:rPr>
              <a:t>ου</a:t>
            </a:r>
            <a:r>
              <a:rPr lang="el-GR" sz="2400" dirty="0" smtClean="0">
                <a:sym typeface="Wingdings" pitchFamily="2" charset="2"/>
              </a:rPr>
              <a:t>  βαθμού ή </a:t>
            </a:r>
            <a:r>
              <a:rPr lang="el-GR" sz="2400" b="1" dirty="0" smtClean="0">
                <a:sym typeface="Wingdings" pitchFamily="2" charset="2"/>
              </a:rPr>
              <a:t>Μερικού</a:t>
            </a:r>
            <a:r>
              <a:rPr lang="el-GR" sz="2400" dirty="0" smtClean="0">
                <a:sym typeface="Wingdings" pitchFamily="2" charset="2"/>
              </a:rPr>
              <a:t> και </a:t>
            </a:r>
            <a:r>
              <a:rPr lang="el-GR" sz="2400" b="1" dirty="0" smtClean="0">
                <a:sym typeface="Wingdings" pitchFamily="2" charset="2"/>
              </a:rPr>
              <a:t>ολικού  πάχους</a:t>
            </a:r>
          </a:p>
          <a:p>
            <a:pPr marL="609600" indent="-609600" eaLnBrk="1" hangingPunct="1">
              <a:spcAft>
                <a:spcPts val="600"/>
              </a:spcAft>
              <a:buFont typeface="Wingdings" pitchFamily="2" charset="2"/>
              <a:buNone/>
              <a:defRPr/>
            </a:pPr>
            <a:r>
              <a:rPr lang="en-US" sz="2400" dirty="0" smtClean="0">
                <a:sym typeface="Wingdings" pitchFamily="2" charset="2"/>
              </a:rPr>
              <a:t>             </a:t>
            </a:r>
            <a:r>
              <a:rPr lang="el-GR" sz="2400" dirty="0" smtClean="0">
                <a:sym typeface="Wingdings" pitchFamily="2" charset="2"/>
              </a:rPr>
              <a:t>-</a:t>
            </a:r>
            <a:r>
              <a:rPr lang="en-US" sz="2400" dirty="0" smtClean="0">
                <a:sym typeface="Wingdings" pitchFamily="2" charset="2"/>
              </a:rPr>
              <a:t> </a:t>
            </a:r>
            <a:r>
              <a:rPr lang="el-GR" sz="2400" dirty="0" smtClean="0">
                <a:sym typeface="Wingdings" pitchFamily="2" charset="2"/>
              </a:rPr>
              <a:t>3</a:t>
            </a:r>
            <a:r>
              <a:rPr lang="el-GR" sz="2400" baseline="30000" dirty="0" smtClean="0">
                <a:sym typeface="Wingdings" pitchFamily="2" charset="2"/>
              </a:rPr>
              <a:t>ου</a:t>
            </a:r>
            <a:r>
              <a:rPr lang="el-GR" sz="2400" dirty="0" smtClean="0">
                <a:sym typeface="Wingdings" pitchFamily="2" charset="2"/>
              </a:rPr>
              <a:t>  βαθμού</a:t>
            </a:r>
          </a:p>
          <a:p>
            <a:pPr marL="609600" indent="-609600" eaLnBrk="1" hangingPunct="1">
              <a:spcAft>
                <a:spcPts val="600"/>
              </a:spcAft>
              <a:buFont typeface="Wingdings" pitchFamily="2" charset="2"/>
              <a:buChar char="è"/>
              <a:defRPr/>
            </a:pPr>
            <a:r>
              <a:rPr lang="el-GR" sz="2400" b="1" dirty="0" smtClean="0">
                <a:solidFill>
                  <a:srgbClr val="004B82"/>
                </a:solidFill>
                <a:sym typeface="Wingdings" pitchFamily="2" charset="2"/>
              </a:rPr>
              <a:t>Ύπαρξη βλάβης στο αναπνευστικό  δέντρο:</a:t>
            </a:r>
            <a:r>
              <a:rPr lang="el-GR" sz="2400" dirty="0" smtClean="0">
                <a:solidFill>
                  <a:srgbClr val="004B82"/>
                </a:solidFill>
                <a:sym typeface="Wingdings" pitchFamily="2" charset="2"/>
              </a:rPr>
              <a:t>  </a:t>
            </a:r>
            <a:r>
              <a:rPr lang="el-GR" sz="2400" dirty="0" smtClean="0">
                <a:sym typeface="Wingdings" pitchFamily="2" charset="2"/>
              </a:rPr>
              <a:t>Αύξηση της θνητότητας από 45-78%.</a:t>
            </a:r>
          </a:p>
          <a:p>
            <a:pPr marL="609600" indent="-609600" eaLnBrk="1" hangingPunct="1">
              <a:spcAft>
                <a:spcPts val="600"/>
              </a:spcAft>
              <a:buFont typeface="Wingdings" pitchFamily="2" charset="2"/>
              <a:buChar char="è"/>
              <a:defRPr/>
            </a:pPr>
            <a:r>
              <a:rPr lang="el-GR" sz="2400" b="1" dirty="0" smtClean="0">
                <a:solidFill>
                  <a:srgbClr val="004B82"/>
                </a:solidFill>
                <a:sym typeface="Wingdings" pitchFamily="2" charset="2"/>
              </a:rPr>
              <a:t>Εντόπιση του  εγκαύματος:</a:t>
            </a:r>
            <a:r>
              <a:rPr lang="el-GR" sz="2400" dirty="0" smtClean="0">
                <a:solidFill>
                  <a:srgbClr val="004B82"/>
                </a:solidFill>
                <a:sym typeface="Wingdings" pitchFamily="2" charset="2"/>
              </a:rPr>
              <a:t> </a:t>
            </a:r>
            <a:r>
              <a:rPr lang="el-GR" sz="2400" dirty="0" smtClean="0">
                <a:sym typeface="Wingdings" pitchFamily="2" charset="2"/>
              </a:rPr>
              <a:t>Ιδιαίτερη προσοχή στο περίνεο, μάτια, αυτιά πρόσωπο, χέρια, πόδια, λαιμός. </a:t>
            </a:r>
            <a:endParaRPr lang="en-US" sz="2400" dirty="0" smtClean="0">
              <a:sym typeface="Wingdings" pitchFamily="2" charset="2"/>
            </a:endParaRPr>
          </a:p>
          <a:p>
            <a:pPr marL="609600" indent="-609600" algn="r" eaLnBrk="1" hangingPunct="1">
              <a:spcAft>
                <a:spcPts val="600"/>
              </a:spcAft>
              <a:buFont typeface="Wingdings" pitchFamily="2" charset="2"/>
              <a:buNone/>
              <a:defRPr/>
            </a:pPr>
            <a:r>
              <a:rPr lang="en-US" sz="2400" dirty="0" smtClean="0">
                <a:sym typeface="Wingdings" pitchFamily="2" charset="2"/>
              </a:rPr>
              <a:t>             </a:t>
            </a:r>
            <a:r>
              <a:rPr lang="en-US" sz="1800" dirty="0" smtClean="0">
                <a:sym typeface="Wingdings" pitchFamily="2" charset="2"/>
              </a:rPr>
              <a:t>(Clark 1997 , </a:t>
            </a:r>
            <a:r>
              <a:rPr lang="en-US" sz="1800" dirty="0" err="1" smtClean="0">
                <a:sym typeface="Wingdings" pitchFamily="2" charset="2"/>
              </a:rPr>
              <a:t>V.Di</a:t>
            </a:r>
            <a:r>
              <a:rPr lang="en-US" sz="1800" dirty="0" smtClean="0">
                <a:sym typeface="Wingdings" pitchFamily="2" charset="2"/>
              </a:rPr>
              <a:t> Gregorio 1984 , </a:t>
            </a:r>
            <a:r>
              <a:rPr lang="en-US" sz="1800" dirty="0" err="1" smtClean="0">
                <a:sym typeface="Wingdings" pitchFamily="2" charset="2"/>
              </a:rPr>
              <a:t>Hettiaratchy</a:t>
            </a:r>
            <a:r>
              <a:rPr lang="en-US" sz="1800" dirty="0" smtClean="0">
                <a:sym typeface="Wingdings" pitchFamily="2" charset="2"/>
              </a:rPr>
              <a:t> 2004)</a:t>
            </a:r>
            <a:r>
              <a:rPr lang="el-GR" sz="1800" dirty="0" smtClean="0"/>
              <a:t>   </a:t>
            </a:r>
            <a:r>
              <a:rPr lang="el-GR" sz="2400" dirty="0" smtClean="0"/>
              <a:t>             </a:t>
            </a:r>
          </a:p>
        </p:txBody>
      </p:sp>
    </p:spTree>
    <p:extLst>
      <p:ext uri="{BB962C8B-B14F-4D97-AF65-F5344CB8AC3E}">
        <p14:creationId xmlns="" xmlns:p14="http://schemas.microsoft.com/office/powerpoint/2010/main" val="3718285150"/>
      </p:ext>
    </p:extLst>
  </p:cSld>
  <p:clrMapOvr>
    <a:masterClrMapping/>
  </p:clrMapOvr>
  <p:transition spd="med">
    <p:pull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l-GR" dirty="0" smtClean="0"/>
              <a:t>Λάστιχα - ελατήρια </a:t>
            </a:r>
          </a:p>
        </p:txBody>
      </p:sp>
      <p:pic>
        <p:nvPicPr>
          <p:cNvPr id="51204" name="Picture 4" descr="handhelper"/>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2772197" y="2276872"/>
            <a:ext cx="3599606" cy="26997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169612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patty-doing-putty-therapy"/>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14678" y="1357298"/>
            <a:ext cx="3201722" cy="5051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smtClean="0"/>
              <a:t>Ασκήσεις </a:t>
            </a:r>
            <a:r>
              <a:rPr lang="el-GR" dirty="0" err="1" smtClean="0"/>
              <a:t>αυτοδιάτασης</a:t>
            </a:r>
            <a:r>
              <a:rPr lang="el-GR" dirty="0" smtClean="0"/>
              <a:t> και ενδυνάμωσης καρπού</a:t>
            </a:r>
            <a:endParaRPr lang="el-GR" dirty="0"/>
          </a:p>
        </p:txBody>
      </p:sp>
      <p:sp>
        <p:nvSpPr>
          <p:cNvPr id="4" name="3 - Δεξιό βέλος"/>
          <p:cNvSpPr/>
          <p:nvPr/>
        </p:nvSpPr>
        <p:spPr>
          <a:xfrm>
            <a:off x="4500562" y="2000240"/>
            <a:ext cx="978408" cy="9286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11801824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normAutofit/>
          </a:bodyPr>
          <a:lstStyle/>
          <a:p>
            <a:pPr eaLnBrk="1" hangingPunct="1">
              <a:defRPr/>
            </a:pPr>
            <a:r>
              <a:rPr lang="el-GR" sz="3200" dirty="0" smtClean="0"/>
              <a:t>Κινησιοθεραπεία για μείωση του σπασμού και βελτίωση της κίνησης των άνω ακρών</a:t>
            </a:r>
          </a:p>
        </p:txBody>
      </p:sp>
      <p:pic>
        <p:nvPicPr>
          <p:cNvPr id="53252" name="Picture 4" descr="1_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43894" y="1772816"/>
            <a:ext cx="5256213" cy="446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423494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noAutofit/>
          </a:bodyPr>
          <a:lstStyle/>
          <a:p>
            <a:pPr eaLnBrk="1" hangingPunct="1">
              <a:defRPr/>
            </a:pPr>
            <a:r>
              <a:rPr lang="el-GR" sz="3200" dirty="0" smtClean="0"/>
              <a:t>Ενεργητικές κινήσεις των δαχτύλων για ενεργοποίηση της μυϊκής αντλίας</a:t>
            </a:r>
          </a:p>
        </p:txBody>
      </p:sp>
      <p:pic>
        <p:nvPicPr>
          <p:cNvPr id="54275" name="Picture 6" descr="COLLES 14"/>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05252" y="1484313"/>
            <a:ext cx="5733497" cy="4752975"/>
          </a:xfr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63098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pPr eaLnBrk="1" hangingPunct="1">
              <a:defRPr/>
            </a:pPr>
            <a:r>
              <a:rPr lang="el-GR" sz="3600" dirty="0" smtClean="0"/>
              <a:t>Λειτουργική φάση αποκατάστασης</a:t>
            </a:r>
          </a:p>
        </p:txBody>
      </p:sp>
      <p:sp>
        <p:nvSpPr>
          <p:cNvPr id="88067" name="Rectangle 3"/>
          <p:cNvSpPr>
            <a:spLocks noGrp="1" noChangeArrowheads="1"/>
          </p:cNvSpPr>
          <p:nvPr>
            <p:ph idx="1"/>
          </p:nvPr>
        </p:nvSpPr>
        <p:spPr>
          <a:xfrm>
            <a:off x="457200" y="1484784"/>
            <a:ext cx="3898776" cy="4752528"/>
          </a:xfrm>
        </p:spPr>
        <p:txBody>
          <a:bodyPr>
            <a:normAutofit/>
          </a:bodyPr>
          <a:lstStyle/>
          <a:p>
            <a:pPr eaLnBrk="1" hangingPunct="1">
              <a:defRPr/>
            </a:pPr>
            <a:r>
              <a:rPr lang="el-GR" sz="2400" dirty="0" smtClean="0"/>
              <a:t>Χρήση </a:t>
            </a:r>
            <a:r>
              <a:rPr lang="en-US" sz="2400" dirty="0" smtClean="0"/>
              <a:t>STEPS</a:t>
            </a:r>
            <a:r>
              <a:rPr lang="el-GR" sz="2400" dirty="0" smtClean="0"/>
              <a:t> για την επανεκπαίδευση της ανάβασης σε κλίμακα.</a:t>
            </a:r>
          </a:p>
          <a:p>
            <a:pPr eaLnBrk="1" hangingPunct="1">
              <a:buFont typeface="Wingdings" pitchFamily="2" charset="2"/>
              <a:buNone/>
              <a:defRPr/>
            </a:pPr>
            <a:endParaRPr lang="el-GR" sz="2400" dirty="0" smtClean="0"/>
          </a:p>
        </p:txBody>
      </p:sp>
      <p:sp>
        <p:nvSpPr>
          <p:cNvPr id="88068" name="Rectangle 4"/>
          <p:cNvSpPr>
            <a:spLocks noGrp="1" noChangeArrowheads="1"/>
          </p:cNvSpPr>
          <p:nvPr>
            <p:ph type="body" sz="half" idx="4294967295"/>
          </p:nvPr>
        </p:nvSpPr>
        <p:spPr>
          <a:xfrm>
            <a:off x="5583238" y="1700213"/>
            <a:ext cx="3560762" cy="4392612"/>
          </a:xfrm>
        </p:spPr>
        <p:txBody>
          <a:bodyPr/>
          <a:lstStyle/>
          <a:p>
            <a:pPr eaLnBrk="1" hangingPunct="1">
              <a:buFont typeface="Wingdings" pitchFamily="2" charset="2"/>
              <a:buNone/>
              <a:defRPr/>
            </a:pPr>
            <a:endParaRPr lang="el-GR" smtClean="0">
              <a:solidFill>
                <a:srgbClr val="FFFF00"/>
              </a:solidFill>
              <a:latin typeface="Arial" charset="0"/>
            </a:endParaRPr>
          </a:p>
          <a:p>
            <a:pPr eaLnBrk="1" hangingPunct="1">
              <a:buFont typeface="Wingdings" pitchFamily="2" charset="2"/>
              <a:buNone/>
              <a:defRPr/>
            </a:pPr>
            <a:endParaRPr lang="el-GR" smtClean="0">
              <a:solidFill>
                <a:srgbClr val="FFFF00"/>
              </a:solidFill>
              <a:latin typeface="Arial" charset="0"/>
            </a:endParaRPr>
          </a:p>
        </p:txBody>
      </p:sp>
      <p:pic>
        <p:nvPicPr>
          <p:cNvPr id="11266" name="Picture 2" descr="Adjustable Rehabilitation Step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76056" y="1628800"/>
            <a:ext cx="3456384" cy="432048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5813452" y="5945600"/>
            <a:ext cx="1981592" cy="276999"/>
          </a:xfrm>
          <a:prstGeom prst="rect">
            <a:avLst/>
          </a:prstGeom>
        </p:spPr>
        <p:txBody>
          <a:bodyPr wrap="square">
            <a:spAutoFit/>
          </a:bodyPr>
          <a:lstStyle/>
          <a:p>
            <a:pPr algn="ctr"/>
            <a:r>
              <a:rPr lang="el-GR" sz="1200" dirty="0" smtClean="0">
                <a:latin typeface="+mn-lt"/>
              </a:rPr>
              <a:t>© </a:t>
            </a:r>
            <a:r>
              <a:rPr lang="en-US" sz="1200" dirty="0" smtClean="0">
                <a:latin typeface="+mn-lt"/>
                <a:hlinkClick r:id="rId3"/>
              </a:rPr>
              <a:t>assistireland.ie</a:t>
            </a:r>
            <a:endParaRPr lang="el-GR" sz="1200" dirty="0">
              <a:latin typeface="+mn-lt"/>
            </a:endParaRPr>
          </a:p>
        </p:txBody>
      </p:sp>
      <p:sp>
        <p:nvSpPr>
          <p:cNvPr id="7" name="6 - Δεξιό βέλος"/>
          <p:cNvSpPr/>
          <p:nvPr/>
        </p:nvSpPr>
        <p:spPr>
          <a:xfrm>
            <a:off x="7358082" y="19288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Δεξιό βέλος"/>
          <p:cNvSpPr/>
          <p:nvPr/>
        </p:nvSpPr>
        <p:spPr>
          <a:xfrm>
            <a:off x="6715140" y="228599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411652634"/>
      </p:ext>
    </p:extLst>
  </p:cSld>
  <p:clrMapOvr>
    <a:masterClrMapping/>
  </p:clrMapOvr>
  <p:transition spd="med">
    <p:pull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l-GR" dirty="0" smtClean="0"/>
              <a:t>Βιβλιογραφία</a:t>
            </a:r>
          </a:p>
        </p:txBody>
      </p:sp>
      <p:sp>
        <p:nvSpPr>
          <p:cNvPr id="116739" name="Rectangle 3"/>
          <p:cNvSpPr>
            <a:spLocks noGrp="1" noChangeArrowheads="1"/>
          </p:cNvSpPr>
          <p:nvPr>
            <p:ph idx="1"/>
          </p:nvPr>
        </p:nvSpPr>
        <p:spPr>
          <a:xfrm>
            <a:off x="457200" y="1484784"/>
            <a:ext cx="8229600" cy="5256584"/>
          </a:xfrm>
        </p:spPr>
        <p:txBody>
          <a:bodyPr/>
          <a:lstStyle/>
          <a:p>
            <a:pPr marL="457200" indent="-457200" eaLnBrk="1" hangingPunct="1">
              <a:lnSpc>
                <a:spcPct val="80000"/>
              </a:lnSpc>
              <a:buFont typeface="+mj-lt"/>
              <a:buAutoNum type="arabicPeriod"/>
              <a:defRPr/>
            </a:pPr>
            <a:r>
              <a:rPr lang="el-GR" sz="2000" dirty="0" err="1" smtClean="0"/>
              <a:t>Iωάννοβιτς</a:t>
            </a:r>
            <a:r>
              <a:rPr lang="el-GR" sz="2000" dirty="0" smtClean="0"/>
              <a:t> I. H </a:t>
            </a:r>
            <a:r>
              <a:rPr lang="el-GR" sz="2000" dirty="0" err="1" smtClean="0"/>
              <a:t>εγκαυματική</a:t>
            </a:r>
            <a:r>
              <a:rPr lang="el-GR" sz="2000" dirty="0" smtClean="0"/>
              <a:t> νόσος. Πλαστική</a:t>
            </a:r>
            <a:r>
              <a:rPr lang="en-GB" sz="2000" dirty="0" smtClean="0"/>
              <a:t> X</a:t>
            </a:r>
            <a:r>
              <a:rPr lang="el-GR" sz="2000" dirty="0" err="1" smtClean="0"/>
              <a:t>ειρουργική</a:t>
            </a:r>
            <a:r>
              <a:rPr lang="en-GB" sz="2000" dirty="0" smtClean="0"/>
              <a:t>, 1990, Vol. I, 20, 367-427.</a:t>
            </a:r>
            <a:endParaRPr lang="el-GR" sz="2000" dirty="0" smtClean="0"/>
          </a:p>
          <a:p>
            <a:pPr marL="457200" indent="-457200" eaLnBrk="1" hangingPunct="1">
              <a:lnSpc>
                <a:spcPct val="80000"/>
              </a:lnSpc>
              <a:buFont typeface="+mj-lt"/>
              <a:buAutoNum type="arabicPeriod"/>
              <a:defRPr/>
            </a:pPr>
            <a:r>
              <a:rPr lang="en-GB" sz="2000" dirty="0" err="1" smtClean="0"/>
              <a:t>Panayotou</a:t>
            </a:r>
            <a:r>
              <a:rPr lang="en-GB" sz="2000" dirty="0" smtClean="0"/>
              <a:t> P., </a:t>
            </a:r>
            <a:r>
              <a:rPr lang="en-GB" sz="2000" dirty="0" err="1" smtClean="0"/>
              <a:t>Ioannovich</a:t>
            </a:r>
            <a:r>
              <a:rPr lang="en-GB" sz="2000" dirty="0" smtClean="0"/>
              <a:t> I., </a:t>
            </a:r>
            <a:r>
              <a:rPr lang="en-GB" sz="2000" dirty="0" err="1" smtClean="0"/>
              <a:t>Alexakis</a:t>
            </a:r>
            <a:r>
              <a:rPr lang="en-GB" sz="2000" dirty="0" smtClean="0"/>
              <a:t> D. Epidemiological data on Burn Injuries in Greece: a statistical evaluation. Burns 1991, 17, (1), 47-49. </a:t>
            </a:r>
            <a:endParaRPr lang="el-GR" sz="2000" dirty="0" smtClean="0"/>
          </a:p>
          <a:p>
            <a:pPr marL="457200" indent="-457200" eaLnBrk="1" hangingPunct="1">
              <a:lnSpc>
                <a:spcPct val="80000"/>
              </a:lnSpc>
              <a:buFont typeface="+mj-lt"/>
              <a:buAutoNum type="arabicPeriod"/>
              <a:defRPr/>
            </a:pPr>
            <a:r>
              <a:rPr lang="en-GB" sz="2000" dirty="0" smtClean="0"/>
              <a:t>Bull J.P. Causes, Prognosis and Prevention of Burns. The Medical Press 1958, 239-205. </a:t>
            </a:r>
            <a:endParaRPr lang="el-GR" sz="2000" dirty="0" smtClean="0"/>
          </a:p>
          <a:p>
            <a:pPr marL="457200" indent="-457200" eaLnBrk="1" hangingPunct="1">
              <a:lnSpc>
                <a:spcPct val="80000"/>
              </a:lnSpc>
              <a:buFont typeface="+mj-lt"/>
              <a:buAutoNum type="arabicPeriod"/>
              <a:defRPr/>
            </a:pPr>
            <a:r>
              <a:rPr lang="en-GB" sz="2000" dirty="0" smtClean="0"/>
              <a:t>Clark J.C., Reid H.W., Gilmour, Campbell D. Mortality probability in victims of fire trauma: revised equation to include inhalation injury. Brit. Med. J. 1986, 292: 1303. </a:t>
            </a:r>
            <a:endParaRPr lang="el-GR" sz="2000" dirty="0" smtClean="0"/>
          </a:p>
          <a:p>
            <a:pPr marL="457200" indent="-457200" eaLnBrk="1" hangingPunct="1">
              <a:lnSpc>
                <a:spcPct val="80000"/>
              </a:lnSpc>
              <a:buFont typeface="+mj-lt"/>
              <a:buAutoNum type="arabicPeriod"/>
              <a:defRPr/>
            </a:pPr>
            <a:r>
              <a:rPr lang="en-GB" sz="2000" dirty="0" err="1" smtClean="0"/>
              <a:t>Tobiasen</a:t>
            </a:r>
            <a:r>
              <a:rPr lang="en-GB" sz="2000" dirty="0" smtClean="0"/>
              <a:t> J., </a:t>
            </a:r>
            <a:r>
              <a:rPr lang="en-GB" sz="2000" dirty="0" err="1" smtClean="0"/>
              <a:t>Hiebert</a:t>
            </a:r>
            <a:r>
              <a:rPr lang="en-GB" sz="2000" dirty="0" smtClean="0"/>
              <a:t> J., </a:t>
            </a:r>
            <a:r>
              <a:rPr lang="en-GB" sz="2000" dirty="0" err="1" smtClean="0"/>
              <a:t>Edlich</a:t>
            </a:r>
            <a:r>
              <a:rPr lang="en-GB" sz="2000" dirty="0" smtClean="0"/>
              <a:t> R. Prediction of burn mortality. Surgery, </a:t>
            </a:r>
            <a:r>
              <a:rPr lang="en-GB" sz="2000" dirty="0" err="1" smtClean="0"/>
              <a:t>Gynecology</a:t>
            </a:r>
            <a:r>
              <a:rPr lang="en-GB" sz="2000" dirty="0" smtClean="0"/>
              <a:t> and obstetrics 1982, 154: 711-714.</a:t>
            </a:r>
            <a:endParaRPr lang="el-GR" sz="2000" dirty="0" smtClean="0"/>
          </a:p>
          <a:p>
            <a:pPr marL="457200" indent="-457200" eaLnBrk="1" hangingPunct="1">
              <a:lnSpc>
                <a:spcPct val="80000"/>
              </a:lnSpc>
              <a:buFont typeface="+mj-lt"/>
              <a:buAutoNum type="arabicPeriod"/>
              <a:defRPr/>
            </a:pPr>
            <a:r>
              <a:rPr lang="en-GB" sz="2000" dirty="0" smtClean="0"/>
              <a:t>Stern M., </a:t>
            </a:r>
            <a:r>
              <a:rPr lang="en-GB" sz="2000" dirty="0" err="1" smtClean="0"/>
              <a:t>Waisbren</a:t>
            </a:r>
            <a:r>
              <a:rPr lang="en-GB" sz="2000" dirty="0" smtClean="0"/>
              <a:t> B. Comparison of methods of predicting burn mortality. Burns 1979, 6: 119-23. </a:t>
            </a:r>
            <a:endParaRPr lang="el-GR" sz="2000" dirty="0" smtClean="0"/>
          </a:p>
          <a:p>
            <a:pPr marL="457200" indent="-457200" eaLnBrk="1" hangingPunct="1">
              <a:lnSpc>
                <a:spcPct val="80000"/>
              </a:lnSpc>
              <a:buFont typeface="+mj-lt"/>
              <a:buAutoNum type="arabicPeriod"/>
              <a:defRPr/>
            </a:pPr>
            <a:r>
              <a:rPr lang="en-GB" sz="2000" dirty="0" smtClean="0"/>
              <a:t>Sachs A., Watson J. Four years' experience at a specialized burns centre. Lancet 1969, 718.</a:t>
            </a:r>
            <a:endParaRPr lang="el-GR" sz="2000" dirty="0" smtClean="0"/>
          </a:p>
          <a:p>
            <a:pPr marL="457200" indent="-457200" eaLnBrk="1" hangingPunct="1">
              <a:lnSpc>
                <a:spcPct val="80000"/>
              </a:lnSpc>
              <a:buFont typeface="+mj-lt"/>
              <a:buAutoNum type="arabicPeriod"/>
              <a:defRPr/>
            </a:pPr>
            <a:r>
              <a:rPr lang="en-GB" sz="2000" dirty="0" err="1" smtClean="0"/>
              <a:t>Knaus</a:t>
            </a:r>
            <a:r>
              <a:rPr lang="en-GB" sz="2000" dirty="0" smtClean="0"/>
              <a:t> W., Draper E., Douglas W. Apache II: A severity of disease classification system. Critical Care </a:t>
            </a:r>
            <a:r>
              <a:rPr lang="en-GB" sz="2000" dirty="0" err="1" smtClean="0"/>
              <a:t>Medecine</a:t>
            </a:r>
            <a:r>
              <a:rPr lang="en-GB" sz="2000" dirty="0" smtClean="0"/>
              <a:t>, 13: 818-29. </a:t>
            </a:r>
            <a:endParaRPr lang="el-GR" sz="2000" dirty="0" smtClean="0"/>
          </a:p>
        </p:txBody>
      </p:sp>
    </p:spTree>
    <p:extLst>
      <p:ext uri="{BB962C8B-B14F-4D97-AF65-F5344CB8AC3E}">
        <p14:creationId xmlns="" xmlns:p14="http://schemas.microsoft.com/office/powerpoint/2010/main" val="23928250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defRPr/>
            </a:pPr>
            <a:r>
              <a:rPr lang="el-GR" dirty="0"/>
              <a:t>Βιβλιογραφία</a:t>
            </a:r>
            <a:endParaRPr lang="el-GR" dirty="0" smtClean="0"/>
          </a:p>
        </p:txBody>
      </p:sp>
      <p:sp>
        <p:nvSpPr>
          <p:cNvPr id="117763" name="Rectangle 3"/>
          <p:cNvSpPr>
            <a:spLocks noGrp="1" noChangeArrowheads="1"/>
          </p:cNvSpPr>
          <p:nvPr>
            <p:ph idx="1"/>
          </p:nvPr>
        </p:nvSpPr>
        <p:spPr>
          <a:xfrm>
            <a:off x="457200" y="1484784"/>
            <a:ext cx="8229600" cy="5184576"/>
          </a:xfrm>
        </p:spPr>
        <p:txBody>
          <a:bodyPr>
            <a:normAutofit lnSpcReduction="10000"/>
          </a:bodyPr>
          <a:lstStyle/>
          <a:p>
            <a:pPr marL="457200" indent="-457200" eaLnBrk="1" hangingPunct="1">
              <a:buFont typeface="+mj-lt"/>
              <a:buAutoNum type="arabicPeriod" startAt="9"/>
              <a:defRPr/>
            </a:pPr>
            <a:r>
              <a:rPr lang="en-GB" sz="2000" dirty="0" smtClean="0"/>
              <a:t>Stavropoulou V., </a:t>
            </a:r>
            <a:r>
              <a:rPr lang="en-GB" sz="2000" dirty="0" err="1" smtClean="0"/>
              <a:t>Daskalakis</a:t>
            </a:r>
            <a:r>
              <a:rPr lang="en-GB" sz="2000" dirty="0" smtClean="0"/>
              <a:t> J., </a:t>
            </a:r>
            <a:r>
              <a:rPr lang="en-GB" sz="2000" dirty="0" err="1" smtClean="0"/>
              <a:t>Ioannovich</a:t>
            </a:r>
            <a:r>
              <a:rPr lang="en-GB" sz="2000" dirty="0" smtClean="0"/>
              <a:t> J. A new prognostic index, Annals of the M.B.C. June 1993, Vol. VI, N. 2. </a:t>
            </a:r>
            <a:endParaRPr lang="el-GR" sz="2000" dirty="0" smtClean="0"/>
          </a:p>
          <a:p>
            <a:pPr marL="457200" indent="-457200" eaLnBrk="1" hangingPunct="1">
              <a:buFont typeface="+mj-lt"/>
              <a:buAutoNum type="arabicPeriod" startAt="9"/>
              <a:defRPr/>
            </a:pPr>
            <a:r>
              <a:rPr lang="en-GB" sz="2000" dirty="0" smtClean="0"/>
              <a:t>Muir J.K.F., </a:t>
            </a:r>
            <a:r>
              <a:rPr lang="en-GB" sz="2000" dirty="0" err="1" smtClean="0"/>
              <a:t>Barklay</a:t>
            </a:r>
            <a:r>
              <a:rPr lang="en-GB" sz="2000" dirty="0" smtClean="0"/>
              <a:t> T.L., Settle J.A.D. Burns and their Treatment 1987, </a:t>
            </a:r>
            <a:r>
              <a:rPr lang="en-GB" sz="2000" dirty="0" err="1" smtClean="0"/>
              <a:t>Butterworths</a:t>
            </a:r>
            <a:r>
              <a:rPr lang="en-GB" sz="2000" dirty="0" smtClean="0"/>
              <a:t>, London. </a:t>
            </a:r>
            <a:endParaRPr lang="el-GR" sz="2000" dirty="0" smtClean="0"/>
          </a:p>
          <a:p>
            <a:pPr marL="457200" indent="-457200" eaLnBrk="1" hangingPunct="1">
              <a:buFont typeface="+mj-lt"/>
              <a:buAutoNum type="arabicPeriod" startAt="9"/>
              <a:defRPr/>
            </a:pPr>
            <a:r>
              <a:rPr lang="el-GR" sz="2000" dirty="0" err="1" smtClean="0"/>
              <a:t>Σέχας</a:t>
            </a:r>
            <a:r>
              <a:rPr lang="en-GB" sz="2000" dirty="0" smtClean="0"/>
              <a:t> M. K</a:t>
            </a:r>
            <a:r>
              <a:rPr lang="el-GR" sz="2000" dirty="0" err="1" smtClean="0"/>
              <a:t>αταπληξία</a:t>
            </a:r>
            <a:r>
              <a:rPr lang="en-GB" sz="2000" dirty="0" smtClean="0"/>
              <a:t>, </a:t>
            </a:r>
            <a:r>
              <a:rPr lang="el-GR" sz="2000" dirty="0" smtClean="0"/>
              <a:t>Λίτσας</a:t>
            </a:r>
            <a:r>
              <a:rPr lang="en-GB" sz="2000" dirty="0" smtClean="0"/>
              <a:t> 1988. </a:t>
            </a:r>
            <a:endParaRPr lang="el-GR" sz="2000" dirty="0" smtClean="0"/>
          </a:p>
          <a:p>
            <a:pPr marL="457200" indent="-457200" eaLnBrk="1" hangingPunct="1">
              <a:buFont typeface="+mj-lt"/>
              <a:buAutoNum type="arabicPeriod" startAt="9"/>
              <a:defRPr/>
            </a:pPr>
            <a:r>
              <a:rPr lang="en-GB" sz="2000" dirty="0" err="1" smtClean="0"/>
              <a:t>Ioannovich</a:t>
            </a:r>
            <a:r>
              <a:rPr lang="en-GB" sz="2000" dirty="0" smtClean="0"/>
              <a:t> J., </a:t>
            </a:r>
            <a:r>
              <a:rPr lang="en-GB" sz="2000" dirty="0" err="1" smtClean="0"/>
              <a:t>Alexakis</a:t>
            </a:r>
            <a:r>
              <a:rPr lang="en-GB" sz="2000" dirty="0" smtClean="0"/>
              <a:t> D., </a:t>
            </a:r>
            <a:r>
              <a:rPr lang="en-GB" sz="2000" dirty="0" err="1" smtClean="0"/>
              <a:t>Panayotou</a:t>
            </a:r>
            <a:r>
              <a:rPr lang="en-GB" sz="2000" dirty="0" smtClean="0"/>
              <a:t> P., </a:t>
            </a:r>
            <a:r>
              <a:rPr lang="en-GB" sz="2000" dirty="0" err="1" smtClean="0"/>
              <a:t>Liakakos</a:t>
            </a:r>
            <a:r>
              <a:rPr lang="en-GB" sz="2000" dirty="0" smtClean="0"/>
              <a:t> T., Mantas N. Plasma Fibronectin Levels in burned patients of early enteral nutrition. III </a:t>
            </a:r>
            <a:r>
              <a:rPr lang="en-GB" sz="2000" dirty="0" err="1" smtClean="0"/>
              <a:t>Congresso</a:t>
            </a:r>
            <a:r>
              <a:rPr lang="en-GB" sz="2000" dirty="0" smtClean="0"/>
              <a:t> </a:t>
            </a:r>
            <a:r>
              <a:rPr lang="en-GB" sz="2000" dirty="0" err="1" smtClean="0"/>
              <a:t>Argentino</a:t>
            </a:r>
            <a:r>
              <a:rPr lang="en-GB" sz="2000" dirty="0" smtClean="0"/>
              <a:t> de </a:t>
            </a:r>
            <a:r>
              <a:rPr lang="en-GB" sz="2000" dirty="0" err="1" smtClean="0"/>
              <a:t>Quemaduras</a:t>
            </a:r>
            <a:r>
              <a:rPr lang="en-GB" sz="2000" dirty="0" smtClean="0"/>
              <a:t>. Buenos Aires, 1989. </a:t>
            </a:r>
            <a:endParaRPr lang="el-GR" sz="2000" dirty="0" smtClean="0"/>
          </a:p>
          <a:p>
            <a:pPr marL="457200" indent="-457200" eaLnBrk="1" hangingPunct="1">
              <a:buFont typeface="+mj-lt"/>
              <a:buAutoNum type="arabicPeriod" startAt="9"/>
              <a:defRPr/>
            </a:pPr>
            <a:r>
              <a:rPr lang="en-GB" sz="2000" dirty="0" smtClean="0"/>
              <a:t>Wilmore D.W., Mason A.D., Pruitt B.A. Insulin Response to Glucose in </a:t>
            </a:r>
            <a:r>
              <a:rPr lang="en-GB" sz="2000" dirty="0" err="1" smtClean="0"/>
              <a:t>Hypermetabolic</a:t>
            </a:r>
            <a:r>
              <a:rPr lang="en-GB" sz="2000" dirty="0" smtClean="0"/>
              <a:t> Burn Patients. </a:t>
            </a:r>
            <a:r>
              <a:rPr lang="el-GR" sz="2000" dirty="0" err="1" smtClean="0"/>
              <a:t>An</a:t>
            </a:r>
            <a:r>
              <a:rPr lang="el-GR" sz="2000" dirty="0" smtClean="0"/>
              <a:t>. </a:t>
            </a:r>
            <a:r>
              <a:rPr lang="el-GR" sz="2000" dirty="0" err="1" smtClean="0"/>
              <a:t>Surg</a:t>
            </a:r>
            <a:r>
              <a:rPr lang="el-GR" sz="2000" dirty="0" smtClean="0"/>
              <a:t>. 1976, 183: 314.</a:t>
            </a:r>
          </a:p>
          <a:p>
            <a:pPr marL="457200" indent="-457200" eaLnBrk="1" hangingPunct="1">
              <a:buFont typeface="+mj-lt"/>
              <a:buAutoNum type="arabicPeriod" startAt="9"/>
              <a:defRPr/>
            </a:pPr>
            <a:r>
              <a:rPr lang="en-US" sz="2000" dirty="0" smtClean="0"/>
              <a:t>Barbara </a:t>
            </a:r>
            <a:r>
              <a:rPr lang="en-US" sz="2000" dirty="0" err="1" smtClean="0"/>
              <a:t>Lateur</a:t>
            </a:r>
            <a:r>
              <a:rPr lang="en-US" sz="2000" dirty="0" smtClean="0"/>
              <a:t> </a:t>
            </a:r>
            <a:r>
              <a:rPr lang="el-GR" sz="2000" dirty="0" smtClean="0"/>
              <a:t>Α</a:t>
            </a:r>
            <a:r>
              <a:rPr lang="en-US" sz="2000" dirty="0" err="1" smtClean="0"/>
              <a:t>ugmented</a:t>
            </a:r>
            <a:r>
              <a:rPr lang="en-US" sz="2000" dirty="0" smtClean="0"/>
              <a:t> exercise in the treatment of Reconditioning from major burn injury. 2007 ARC.PHYS.MED REHAB.Vol.88 s18-23.</a:t>
            </a:r>
            <a:endParaRPr lang="el-GR" sz="2000" dirty="0" smtClean="0"/>
          </a:p>
          <a:p>
            <a:pPr marL="457200" indent="-457200" eaLnBrk="1" hangingPunct="1">
              <a:buFont typeface="+mj-lt"/>
              <a:buAutoNum type="arabicPeriod" startAt="9"/>
              <a:defRPr/>
            </a:pPr>
            <a:r>
              <a:rPr lang="en-US" sz="2000" dirty="0" smtClean="0"/>
              <a:t>Peter </a:t>
            </a:r>
            <a:r>
              <a:rPr lang="en-US" sz="2000" dirty="0" err="1" smtClean="0"/>
              <a:t>Esselman</a:t>
            </a:r>
            <a:r>
              <a:rPr lang="en-US" sz="2000" dirty="0" smtClean="0"/>
              <a:t> Burn Overview: An Overview.2007 ARC.PHYS.MED.REHAB.Vol88  s:3-6</a:t>
            </a:r>
            <a:endParaRPr lang="el-GR" sz="2000" dirty="0" smtClean="0"/>
          </a:p>
          <a:p>
            <a:pPr marL="457200" indent="-457200" eaLnBrk="1" hangingPunct="1">
              <a:buFont typeface="+mj-lt"/>
              <a:buAutoNum type="arabicPeriod" startAt="9"/>
              <a:defRPr/>
            </a:pPr>
            <a:r>
              <a:rPr lang="en-US" sz="2000" dirty="0" err="1" smtClean="0"/>
              <a:t>F.Okhovatian</a:t>
            </a:r>
            <a:r>
              <a:rPr lang="en-US" sz="2000" dirty="0" smtClean="0"/>
              <a:t> </a:t>
            </a:r>
            <a:r>
              <a:rPr lang="en-US" sz="2000" dirty="0" err="1" smtClean="0"/>
              <a:t>Acomparison</a:t>
            </a:r>
            <a:r>
              <a:rPr lang="en-US" sz="2000" dirty="0" smtClean="0"/>
              <a:t> between two </a:t>
            </a:r>
            <a:r>
              <a:rPr lang="en-US" sz="2000" dirty="0" err="1" smtClean="0"/>
              <a:t>rehabitation</a:t>
            </a:r>
            <a:r>
              <a:rPr lang="en-US" sz="2000" dirty="0" smtClean="0"/>
              <a:t> protocols</a:t>
            </a:r>
            <a:r>
              <a:rPr lang="el-GR" sz="2000" dirty="0" smtClean="0"/>
              <a:t> </a:t>
            </a:r>
            <a:r>
              <a:rPr lang="en-US" sz="2000" dirty="0" smtClean="0"/>
              <a:t>2007            BURNS 33</a:t>
            </a:r>
            <a:r>
              <a:rPr lang="el-GR" sz="2000" dirty="0" smtClean="0"/>
              <a:t>,</a:t>
            </a:r>
            <a:r>
              <a:rPr lang="en-US" sz="2000" dirty="0" smtClean="0"/>
              <a:t> p.429-434       </a:t>
            </a:r>
            <a:endParaRPr lang="el-GR" sz="2000" dirty="0" smtClean="0"/>
          </a:p>
        </p:txBody>
      </p:sp>
    </p:spTree>
    <p:extLst>
      <p:ext uri="{BB962C8B-B14F-4D97-AF65-F5344CB8AC3E}">
        <p14:creationId xmlns="" xmlns:p14="http://schemas.microsoft.com/office/powerpoint/2010/main" val="31367470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086791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 xmlns:p14="http://schemas.microsoft.com/office/powerpoint/2010/main" val="11813368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Πέττα 2014. Γεωργία Πέττα. «Φυσικοθεραπεία σε ειδικές πληθυσμιακές μονάδες. Ενότητα </a:t>
            </a:r>
            <a:r>
              <a:rPr lang="el-GR" sz="2000" dirty="0" smtClean="0"/>
              <a:t>12: </a:t>
            </a:r>
            <a:r>
              <a:rPr lang="el-GR" sz="2000" dirty="0"/>
              <a:t>Ο ρόλος της Φυσικοθεραπείας στην πρόληψη των δυσλειτουργιών λόγω </a:t>
            </a:r>
            <a:r>
              <a:rPr lang="el-GR" sz="2000" dirty="0" smtClean="0"/>
              <a:t>εγκαύματος».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 xmlns:p14="http://schemas.microsoft.com/office/powerpoint/2010/main" val="2766653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Autofit/>
          </a:bodyPr>
          <a:lstStyle/>
          <a:p>
            <a:pPr eaLnBrk="1" hangingPunct="1">
              <a:defRPr/>
            </a:pPr>
            <a:r>
              <a:rPr lang="el-GR" sz="2800" b="1" dirty="0" smtClean="0"/>
              <a:t>Ο ρόλος της Φυσικοθεραπείας στην  πρόληψη των δυσλειτουργιών του άνω άκρου λόγω εγκαύματος</a:t>
            </a:r>
          </a:p>
        </p:txBody>
      </p:sp>
      <p:sp>
        <p:nvSpPr>
          <p:cNvPr id="41988" name="Rectangle 4"/>
          <p:cNvSpPr>
            <a:spLocks noGrp="1" noChangeArrowheads="1"/>
          </p:cNvSpPr>
          <p:nvPr>
            <p:ph idx="1"/>
          </p:nvPr>
        </p:nvSpPr>
        <p:spPr/>
        <p:txBody>
          <a:bodyPr/>
          <a:lstStyle/>
          <a:p>
            <a:pPr marL="533400" indent="-533400" eaLnBrk="1" hangingPunct="1">
              <a:lnSpc>
                <a:spcPct val="120000"/>
              </a:lnSpc>
              <a:buFont typeface="Wingdings" pitchFamily="2" charset="2"/>
              <a:buNone/>
              <a:defRPr/>
            </a:pPr>
            <a:r>
              <a:rPr lang="el-GR" sz="2400" b="1" dirty="0" smtClean="0">
                <a:solidFill>
                  <a:srgbClr val="004B82"/>
                </a:solidFill>
              </a:rPr>
              <a:t>Φάσεις αντιμετώπισης εγκληματικής νόσου:</a:t>
            </a:r>
          </a:p>
          <a:p>
            <a:pPr marL="457200" indent="-457200" eaLnBrk="1" hangingPunct="1">
              <a:lnSpc>
                <a:spcPct val="120000"/>
              </a:lnSpc>
              <a:buFont typeface="+mj-lt"/>
              <a:buAutoNum type="arabicPeriod"/>
              <a:defRPr/>
            </a:pPr>
            <a:r>
              <a:rPr lang="el-GR" sz="2400" dirty="0" smtClean="0"/>
              <a:t>Οξεία</a:t>
            </a:r>
          </a:p>
          <a:p>
            <a:pPr marL="457200" indent="-457200" eaLnBrk="1" hangingPunct="1">
              <a:lnSpc>
                <a:spcPct val="120000"/>
              </a:lnSpc>
              <a:buFont typeface="+mj-lt"/>
              <a:buAutoNum type="arabicPeriod"/>
              <a:defRPr/>
            </a:pPr>
            <a:r>
              <a:rPr lang="el-GR" sz="2400" dirty="0" err="1" smtClean="0"/>
              <a:t>Υπόξεια</a:t>
            </a:r>
            <a:endParaRPr lang="el-GR" sz="2400" dirty="0" smtClean="0"/>
          </a:p>
          <a:p>
            <a:pPr marL="457200" indent="-457200" eaLnBrk="1" hangingPunct="1">
              <a:lnSpc>
                <a:spcPct val="120000"/>
              </a:lnSpc>
              <a:buFont typeface="+mj-lt"/>
              <a:buAutoNum type="arabicPeriod"/>
              <a:defRPr/>
            </a:pPr>
            <a:r>
              <a:rPr lang="el-GR" sz="2400" dirty="0" smtClean="0"/>
              <a:t>Λειτουργική φάση αποκατάστασης</a:t>
            </a:r>
          </a:p>
          <a:p>
            <a:pPr marL="533400" indent="-533400" algn="r" eaLnBrk="1" hangingPunct="1">
              <a:lnSpc>
                <a:spcPct val="120000"/>
              </a:lnSpc>
              <a:buFont typeface="Wingdings" pitchFamily="2" charset="2"/>
              <a:buNone/>
              <a:defRPr/>
            </a:pPr>
            <a:r>
              <a:rPr lang="en-US" sz="1800" dirty="0" err="1" smtClean="0"/>
              <a:t>V.Di</a:t>
            </a:r>
            <a:r>
              <a:rPr lang="en-US" sz="1800" dirty="0" smtClean="0"/>
              <a:t> Gregorio 1984 , Edgar 2004</a:t>
            </a:r>
            <a:endParaRPr lang="el-GR" sz="1800" dirty="0" smtClean="0"/>
          </a:p>
          <a:p>
            <a:pPr marL="533400" indent="-533400" eaLnBrk="1" hangingPunct="1">
              <a:lnSpc>
                <a:spcPct val="120000"/>
              </a:lnSpc>
              <a:buFont typeface="Wingdings" pitchFamily="2" charset="2"/>
              <a:buNone/>
              <a:defRPr/>
            </a:pPr>
            <a:endParaRPr lang="el-GR" sz="1800" b="1" u="sng" dirty="0" smtClean="0">
              <a:solidFill>
                <a:srgbClr val="FFFF00"/>
              </a:solidFill>
              <a:latin typeface="Arial" charset="0"/>
            </a:endParaRPr>
          </a:p>
          <a:p>
            <a:pPr marL="533400" indent="-533400" eaLnBrk="1" hangingPunct="1">
              <a:lnSpc>
                <a:spcPct val="120000"/>
              </a:lnSpc>
              <a:buFont typeface="Wingdings" pitchFamily="2" charset="2"/>
              <a:buNone/>
              <a:defRPr/>
            </a:pPr>
            <a:endParaRPr lang="el-GR" sz="2400" b="1" u="sng" dirty="0" smtClean="0">
              <a:latin typeface="Arial" charset="0"/>
            </a:endParaRPr>
          </a:p>
          <a:p>
            <a:pPr marL="533400" indent="-533400" eaLnBrk="1" hangingPunct="1">
              <a:lnSpc>
                <a:spcPct val="120000"/>
              </a:lnSpc>
              <a:buFont typeface="Wingdings" pitchFamily="2" charset="2"/>
              <a:buNone/>
              <a:defRPr/>
            </a:pPr>
            <a:endParaRPr lang="el-GR" sz="2400" b="1" dirty="0" smtClean="0"/>
          </a:p>
        </p:txBody>
      </p:sp>
    </p:spTree>
    <p:extLst>
      <p:ext uri="{BB962C8B-B14F-4D97-AF65-F5344CB8AC3E}">
        <p14:creationId xmlns="" xmlns:p14="http://schemas.microsoft.com/office/powerpoint/2010/main" val="21461864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67544" y="1052736"/>
            <a:ext cx="8229600" cy="4896544"/>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 xmlns:p14="http://schemas.microsoft.com/office/powerpoint/2010/main" val="4937158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 xmlns:p14="http://schemas.microsoft.com/office/powerpoint/2010/main" val="41719279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pPr eaLnBrk="1" hangingPunct="1">
              <a:defRPr/>
            </a:pPr>
            <a:r>
              <a:rPr lang="el-GR" sz="4000" dirty="0" smtClean="0">
                <a:solidFill>
                  <a:srgbClr val="820000"/>
                </a:solidFill>
              </a:rPr>
              <a:t>Ομάδα αποκατάστασης των εγκαυμάτων </a:t>
            </a:r>
          </a:p>
        </p:txBody>
      </p:sp>
      <p:graphicFrame>
        <p:nvGraphicFramePr>
          <p:cNvPr id="2" name="Diagram 1"/>
          <p:cNvGraphicFramePr/>
          <p:nvPr>
            <p:extLst>
              <p:ext uri="{D42A27DB-BD31-4B8C-83A1-F6EECF244321}">
                <p14:modId xmlns="" xmlns:p14="http://schemas.microsoft.com/office/powerpoint/2010/main" val="265661918"/>
              </p:ext>
            </p:extLst>
          </p:nvPr>
        </p:nvGraphicFramePr>
        <p:xfrm>
          <a:off x="179512" y="1340768"/>
          <a:ext cx="8784976" cy="5373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407383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pPr eaLnBrk="1" hangingPunct="1">
              <a:defRPr/>
            </a:pPr>
            <a:r>
              <a:rPr lang="el-GR" sz="3200" b="1" dirty="0" smtClean="0"/>
              <a:t>Φυσικοθεραπεία στην οξεία φάση των εγκαυμάτων</a:t>
            </a:r>
            <a:endParaRPr lang="el-GR" b="1" dirty="0" smtClean="0"/>
          </a:p>
        </p:txBody>
      </p:sp>
      <p:sp>
        <p:nvSpPr>
          <p:cNvPr id="97283" name="Rectangle 3"/>
          <p:cNvSpPr>
            <a:spLocks noGrp="1" noChangeArrowheads="1"/>
          </p:cNvSpPr>
          <p:nvPr>
            <p:ph idx="1"/>
          </p:nvPr>
        </p:nvSpPr>
        <p:spPr>
          <a:xfrm>
            <a:off x="457200" y="1484784"/>
            <a:ext cx="8229600" cy="5373216"/>
          </a:xfrm>
        </p:spPr>
        <p:txBody>
          <a:bodyPr>
            <a:noAutofit/>
          </a:bodyPr>
          <a:lstStyle/>
          <a:p>
            <a:pPr marL="0" indent="0" eaLnBrk="1" hangingPunct="1">
              <a:buNone/>
              <a:defRPr/>
            </a:pPr>
            <a:r>
              <a:rPr lang="el-GR" sz="2200" b="1" dirty="0" smtClean="0">
                <a:solidFill>
                  <a:srgbClr val="820000"/>
                </a:solidFill>
              </a:rPr>
              <a:t>Οξεία φάση</a:t>
            </a:r>
          </a:p>
          <a:p>
            <a:pPr marL="450850" indent="-450850" algn="l" eaLnBrk="1" hangingPunct="1">
              <a:buFont typeface="+mj-lt"/>
              <a:buAutoNum type="arabicPeriod"/>
              <a:defRPr/>
            </a:pPr>
            <a:r>
              <a:rPr lang="el-GR" sz="2200" dirty="0" smtClean="0"/>
              <a:t>Διάρκεια από την είσοδο του </a:t>
            </a:r>
            <a:r>
              <a:rPr lang="el-GR" sz="2200" dirty="0" err="1" smtClean="0"/>
              <a:t>εγκαυματία</a:t>
            </a:r>
            <a:r>
              <a:rPr lang="el-GR" sz="2200" dirty="0" smtClean="0"/>
              <a:t> στο νοσοκομείο έως και 72 ώρες μετά.</a:t>
            </a:r>
          </a:p>
          <a:p>
            <a:pPr marL="450850" indent="-450850" algn="l" eaLnBrk="1" hangingPunct="1">
              <a:buFont typeface="+mj-lt"/>
              <a:buAutoNum type="arabicPeriod"/>
              <a:defRPr/>
            </a:pPr>
            <a:r>
              <a:rPr lang="el-GR" sz="2200" dirty="0" smtClean="0"/>
              <a:t>Ζωτικά  σημεία ασθενούς ασταθή.</a:t>
            </a:r>
          </a:p>
          <a:p>
            <a:pPr marL="450850" indent="-450850" algn="l" eaLnBrk="1" hangingPunct="1">
              <a:buFont typeface="+mj-lt"/>
              <a:buAutoNum type="arabicPeriod"/>
              <a:defRPr/>
            </a:pPr>
            <a:r>
              <a:rPr lang="el-GR" sz="2200" dirty="0" smtClean="0"/>
              <a:t>Συχνά Οξεία Φάση = Περίοδος  Καταπληξίας.</a:t>
            </a:r>
          </a:p>
          <a:p>
            <a:pPr marL="450850" indent="-450850" algn="l" eaLnBrk="1" hangingPunct="1">
              <a:buFont typeface="+mj-lt"/>
              <a:buAutoNum type="arabicPeriod"/>
              <a:defRPr/>
            </a:pPr>
            <a:r>
              <a:rPr lang="el-GR" sz="2200" dirty="0" smtClean="0"/>
              <a:t>Επιβίωση &amp; Ανάταξη ασθενούς </a:t>
            </a:r>
            <a:r>
              <a:rPr lang="el-GR" sz="2200" dirty="0" smtClean="0">
                <a:sym typeface="Wingdings" pitchFamily="2" charset="2"/>
              </a:rPr>
              <a:t> πρωταρχικός στόχος.</a:t>
            </a:r>
          </a:p>
          <a:p>
            <a:pPr marL="450850" indent="-450850" algn="l" eaLnBrk="1" hangingPunct="1">
              <a:buFont typeface="+mj-lt"/>
              <a:buAutoNum type="arabicPeriod"/>
              <a:defRPr/>
            </a:pPr>
            <a:r>
              <a:rPr lang="el-GR" sz="2200" dirty="0" smtClean="0">
                <a:sym typeface="Wingdings" pitchFamily="2" charset="2"/>
              </a:rPr>
              <a:t>Συστήματα του </a:t>
            </a:r>
            <a:r>
              <a:rPr lang="en-US" sz="2200" dirty="0" smtClean="0">
                <a:sym typeface="Wingdings" pitchFamily="2" charset="2"/>
              </a:rPr>
              <a:t> </a:t>
            </a:r>
            <a:r>
              <a:rPr lang="el-GR" sz="2200" dirty="0" err="1" smtClean="0">
                <a:sym typeface="Wingdings" pitchFamily="2" charset="2"/>
              </a:rPr>
              <a:t>εγκαυματία</a:t>
            </a:r>
            <a:r>
              <a:rPr lang="en-US" sz="2200" dirty="0" smtClean="0">
                <a:sym typeface="Wingdings" pitchFamily="2" charset="2"/>
              </a:rPr>
              <a:t> </a:t>
            </a:r>
            <a:r>
              <a:rPr lang="el-GR" sz="2200" dirty="0" smtClean="0">
                <a:sym typeface="Wingdings" pitchFamily="2" charset="2"/>
              </a:rPr>
              <a:t> =  επιβαρυμένα</a:t>
            </a:r>
            <a:r>
              <a:rPr lang="en-US" sz="2200" dirty="0" smtClean="0">
                <a:sym typeface="Wingdings" pitchFamily="2" charset="2"/>
              </a:rPr>
              <a:t> </a:t>
            </a:r>
            <a:r>
              <a:rPr lang="el-GR" sz="2200" dirty="0" smtClean="0">
                <a:sym typeface="Wingdings" pitchFamily="2" charset="2"/>
              </a:rPr>
              <a:t>(ιδιαίτερα το Αναπνευστικό).</a:t>
            </a:r>
          </a:p>
          <a:p>
            <a:pPr marL="450850" indent="-450850" algn="l" eaLnBrk="1" hangingPunct="1">
              <a:buFont typeface="+mj-lt"/>
              <a:buAutoNum type="arabicPeriod"/>
              <a:defRPr/>
            </a:pPr>
            <a:r>
              <a:rPr lang="el-GR" sz="2200" dirty="0" smtClean="0">
                <a:sym typeface="Wingdings" pitchFamily="2" charset="2"/>
              </a:rPr>
              <a:t>Ά Βοήθειες + Επείγουσα Ιατρική Φροντίδα.</a:t>
            </a:r>
          </a:p>
          <a:p>
            <a:pPr marL="450850" indent="-450850" algn="l" eaLnBrk="1" hangingPunct="1">
              <a:buFont typeface="+mj-lt"/>
              <a:buAutoNum type="arabicPeriod"/>
              <a:defRPr/>
            </a:pPr>
            <a:r>
              <a:rPr lang="el-GR" sz="2200" dirty="0" smtClean="0">
                <a:sym typeface="Wingdings" pitchFamily="2" charset="2"/>
              </a:rPr>
              <a:t>Αξιολόγηση   εγκαύματος</a:t>
            </a:r>
            <a:r>
              <a:rPr lang="en-US" sz="2200" dirty="0" smtClean="0">
                <a:sym typeface="Wingdings" pitchFamily="2" charset="2"/>
              </a:rPr>
              <a:t> </a:t>
            </a:r>
            <a:r>
              <a:rPr lang="el-GR" sz="2200" dirty="0" smtClean="0">
                <a:sym typeface="Wingdings" pitchFamily="2" charset="2"/>
              </a:rPr>
              <a:t>(έκταση, βαρύτητα, μερικού ή ολικού πάχους)</a:t>
            </a:r>
          </a:p>
          <a:p>
            <a:pPr marL="450850" indent="-450850" algn="l" eaLnBrk="1" hangingPunct="1">
              <a:buFont typeface="+mj-lt"/>
              <a:buAutoNum type="arabicPeriod"/>
              <a:defRPr/>
            </a:pPr>
            <a:r>
              <a:rPr lang="el-GR" sz="2200" dirty="0" smtClean="0">
                <a:sym typeface="Wingdings" pitchFamily="2" charset="2"/>
              </a:rPr>
              <a:t>Σταθεροποίηση ζωτικών σημείων  Οργάνωση   πλάνου αποκατάστασης</a:t>
            </a:r>
            <a:endParaRPr lang="el-GR" sz="2200" dirty="0" smtClean="0"/>
          </a:p>
        </p:txBody>
      </p:sp>
    </p:spTree>
    <p:extLst>
      <p:ext uri="{BB962C8B-B14F-4D97-AF65-F5344CB8AC3E}">
        <p14:creationId xmlns="" xmlns:p14="http://schemas.microsoft.com/office/powerpoint/2010/main" val="3742489403"/>
      </p:ext>
    </p:extLst>
  </p:cSld>
  <p:clrMapOvr>
    <a:masterClrMapping/>
  </p:clrMapOvr>
  <p:transition spd="med">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pPr eaLnBrk="1" hangingPunct="1">
              <a:defRPr/>
            </a:pPr>
            <a:r>
              <a:rPr lang="el-GR" sz="3600" dirty="0" smtClean="0"/>
              <a:t>Αξιολόγηση </a:t>
            </a:r>
            <a:r>
              <a:rPr lang="el-GR" sz="3600" dirty="0" err="1" smtClean="0"/>
              <a:t>εγκαυματία</a:t>
            </a:r>
            <a:r>
              <a:rPr lang="el-GR" sz="3600" dirty="0" smtClean="0"/>
              <a:t> στην οξεία φάση </a:t>
            </a:r>
          </a:p>
        </p:txBody>
      </p:sp>
      <p:sp>
        <p:nvSpPr>
          <p:cNvPr id="98307" name="Rectangle 3"/>
          <p:cNvSpPr>
            <a:spLocks noGrp="1" noChangeArrowheads="1"/>
          </p:cNvSpPr>
          <p:nvPr>
            <p:ph idx="1"/>
          </p:nvPr>
        </p:nvSpPr>
        <p:spPr>
          <a:xfrm>
            <a:off x="457200" y="1484784"/>
            <a:ext cx="8229600" cy="5373216"/>
          </a:xfrm>
        </p:spPr>
        <p:txBody>
          <a:bodyPr>
            <a:normAutofit lnSpcReduction="10000"/>
          </a:bodyPr>
          <a:lstStyle/>
          <a:p>
            <a:pPr marL="609600" indent="-609600" eaLnBrk="1" hangingPunct="1">
              <a:buFont typeface="Wingdings" pitchFamily="2" charset="2"/>
              <a:buAutoNum type="arabicPeriod"/>
              <a:defRPr/>
            </a:pPr>
            <a:r>
              <a:rPr lang="el-GR" sz="2200" b="1" dirty="0" smtClean="0">
                <a:solidFill>
                  <a:srgbClr val="004B82"/>
                </a:solidFill>
              </a:rPr>
              <a:t>Όνομα </a:t>
            </a:r>
            <a:r>
              <a:rPr lang="el-GR" sz="2200" dirty="0" smtClean="0"/>
              <a:t>ασθενούς.</a:t>
            </a:r>
          </a:p>
          <a:p>
            <a:pPr marL="609600" indent="-609600" eaLnBrk="1" hangingPunct="1">
              <a:buFont typeface="Wingdings" pitchFamily="2" charset="2"/>
              <a:buAutoNum type="arabicPeriod"/>
              <a:defRPr/>
            </a:pPr>
            <a:r>
              <a:rPr lang="el-GR" sz="2200" b="1" dirty="0" smtClean="0">
                <a:solidFill>
                  <a:srgbClr val="004B82"/>
                </a:solidFill>
              </a:rPr>
              <a:t>Ηλικία.</a:t>
            </a:r>
          </a:p>
          <a:p>
            <a:pPr marL="609600" indent="-609600" eaLnBrk="1" hangingPunct="1">
              <a:buFont typeface="Wingdings" pitchFamily="2" charset="2"/>
              <a:buAutoNum type="arabicPeriod"/>
              <a:defRPr/>
            </a:pPr>
            <a:r>
              <a:rPr lang="el-GR" sz="2200" b="1" dirty="0" smtClean="0">
                <a:solidFill>
                  <a:srgbClr val="004B82"/>
                </a:solidFill>
              </a:rPr>
              <a:t>Πλήρες  ιστορικό.</a:t>
            </a:r>
          </a:p>
          <a:p>
            <a:pPr marL="609600" indent="-609600" eaLnBrk="1" hangingPunct="1">
              <a:buFont typeface="Wingdings" pitchFamily="2" charset="2"/>
              <a:buAutoNum type="arabicPeriod"/>
              <a:defRPr/>
            </a:pPr>
            <a:r>
              <a:rPr lang="el-GR" sz="2200" b="1" dirty="0" smtClean="0">
                <a:solidFill>
                  <a:srgbClr val="004B82"/>
                </a:solidFill>
              </a:rPr>
              <a:t>Αξιολόγηση της  ακοής και όρασης. </a:t>
            </a:r>
          </a:p>
          <a:p>
            <a:pPr marL="609600" indent="-609600" eaLnBrk="1" hangingPunct="1">
              <a:buFont typeface="Wingdings" pitchFamily="2" charset="2"/>
              <a:buAutoNum type="arabicPeriod"/>
              <a:defRPr/>
            </a:pPr>
            <a:r>
              <a:rPr lang="el-GR" sz="2200" b="1" dirty="0" smtClean="0">
                <a:solidFill>
                  <a:srgbClr val="004B82"/>
                </a:solidFill>
              </a:rPr>
              <a:t>Αξιολόγηση της  αναπνοής.</a:t>
            </a:r>
          </a:p>
          <a:p>
            <a:pPr marL="609600" indent="-609600" eaLnBrk="1" hangingPunct="1">
              <a:buFont typeface="Wingdings" pitchFamily="2" charset="2"/>
              <a:buAutoNum type="arabicPeriod"/>
              <a:defRPr/>
            </a:pPr>
            <a:r>
              <a:rPr lang="el-GR" sz="2200" b="1" dirty="0" smtClean="0">
                <a:solidFill>
                  <a:srgbClr val="004B82"/>
                </a:solidFill>
              </a:rPr>
              <a:t>Έλεγχος ζωτικών  σημείων </a:t>
            </a:r>
            <a:r>
              <a:rPr lang="el-GR" sz="2200" dirty="0" smtClean="0"/>
              <a:t>(σφίξεων, </a:t>
            </a:r>
            <a:r>
              <a:rPr lang="en-US" sz="2200" dirty="0" smtClean="0"/>
              <a:t>HR</a:t>
            </a:r>
            <a:r>
              <a:rPr lang="el-GR" sz="2200" dirty="0" smtClean="0"/>
              <a:t>).</a:t>
            </a:r>
          </a:p>
          <a:p>
            <a:pPr marL="609600" indent="-609600" eaLnBrk="1" hangingPunct="1">
              <a:buFont typeface="Wingdings" pitchFamily="2" charset="2"/>
              <a:buAutoNum type="arabicPeriod"/>
              <a:defRPr/>
            </a:pPr>
            <a:r>
              <a:rPr lang="el-GR" sz="2200" b="1" dirty="0" smtClean="0">
                <a:solidFill>
                  <a:srgbClr val="004B82"/>
                </a:solidFill>
              </a:rPr>
              <a:t>Αξιολόγηση οιδήματος.</a:t>
            </a:r>
          </a:p>
          <a:p>
            <a:pPr marL="609600" indent="-609600" eaLnBrk="1" hangingPunct="1">
              <a:buFont typeface="Wingdings" pitchFamily="2" charset="2"/>
              <a:buAutoNum type="arabicPeriod"/>
              <a:defRPr/>
            </a:pPr>
            <a:r>
              <a:rPr lang="el-GR" sz="2200" b="1" dirty="0" smtClean="0">
                <a:solidFill>
                  <a:srgbClr val="004B82"/>
                </a:solidFill>
              </a:rPr>
              <a:t>Αξιολόγηση της κινητικότητας </a:t>
            </a:r>
            <a:r>
              <a:rPr lang="el-GR" sz="2200" dirty="0" smtClean="0"/>
              <a:t>των αρθρώσεων</a:t>
            </a:r>
          </a:p>
          <a:p>
            <a:pPr marL="609600" indent="-609600" eaLnBrk="1" hangingPunct="1">
              <a:buFont typeface="Wingdings" pitchFamily="2" charset="2"/>
              <a:buAutoNum type="arabicPeriod"/>
              <a:defRPr/>
            </a:pPr>
            <a:r>
              <a:rPr lang="el-GR" sz="2200" b="1" dirty="0" smtClean="0">
                <a:solidFill>
                  <a:srgbClr val="004B82"/>
                </a:solidFill>
              </a:rPr>
              <a:t>Αποφυγή ρικνωτικών ουλών  </a:t>
            </a:r>
            <a:r>
              <a:rPr lang="el-GR" sz="2200" dirty="0" smtClean="0"/>
              <a:t>στις κάτωθι περιοχές: βλέφαρα, </a:t>
            </a:r>
            <a:r>
              <a:rPr lang="el-GR" sz="2200" dirty="0" err="1" smtClean="0"/>
              <a:t>περιστοματικά</a:t>
            </a:r>
            <a:r>
              <a:rPr lang="el-GR" sz="2200" dirty="0" smtClean="0"/>
              <a:t>, τράχηλος, πρόσθια και οπίσθια επιφάνεια μασχαλιαίας  πτυχής, αντιβράχιο, </a:t>
            </a:r>
            <a:r>
              <a:rPr lang="el-GR" sz="2200" dirty="0" err="1" smtClean="0"/>
              <a:t>καμπτική</a:t>
            </a:r>
            <a:r>
              <a:rPr lang="el-GR" sz="2200" dirty="0" smtClean="0"/>
              <a:t> επιφάνεια </a:t>
            </a:r>
            <a:r>
              <a:rPr lang="el-GR" sz="2200" dirty="0" err="1" smtClean="0"/>
              <a:t>αγκώνος</a:t>
            </a:r>
            <a:r>
              <a:rPr lang="el-GR" sz="2200" dirty="0" smtClean="0"/>
              <a:t>, </a:t>
            </a:r>
            <a:r>
              <a:rPr lang="el-GR" sz="2200" dirty="0" err="1" smtClean="0"/>
              <a:t>καμπτική</a:t>
            </a:r>
            <a:r>
              <a:rPr lang="el-GR" sz="2200" dirty="0" smtClean="0"/>
              <a:t> επιφάνεια  </a:t>
            </a:r>
            <a:r>
              <a:rPr lang="el-GR" sz="2200" dirty="0" err="1" smtClean="0"/>
              <a:t>πηχεοκαρπικής</a:t>
            </a:r>
            <a:r>
              <a:rPr lang="el-GR" sz="2200" dirty="0" smtClean="0"/>
              <a:t>, παλαμιαία και ραχιαία επιφάνεια άκρας χειρός, πρόσθια  επιφάνεια   κορμού, περίνεο, ιγνυακή περιοχή, αχίλλειος τένοντας,  πελματιαία και ραχιαία επιφάνεια  άκρου ποδός.</a:t>
            </a:r>
          </a:p>
          <a:p>
            <a:pPr marL="609600" indent="-609600" eaLnBrk="1" hangingPunct="1">
              <a:lnSpc>
                <a:spcPct val="80000"/>
              </a:lnSpc>
              <a:buFont typeface="Wingdings" pitchFamily="2" charset="2"/>
              <a:buAutoNum type="arabicPeriod"/>
              <a:defRPr/>
            </a:pPr>
            <a:endParaRPr lang="el-GR" sz="2300" dirty="0" smtClean="0"/>
          </a:p>
        </p:txBody>
      </p:sp>
    </p:spTree>
    <p:extLst>
      <p:ext uri="{BB962C8B-B14F-4D97-AF65-F5344CB8AC3E}">
        <p14:creationId xmlns="" xmlns:p14="http://schemas.microsoft.com/office/powerpoint/2010/main" val="3866319154"/>
      </p:ext>
    </p:extLst>
  </p:cSld>
  <p:clrMapOvr>
    <a:masterClrMapping/>
  </p:clrMapOvr>
  <p:transition spd="med">
    <p:pull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ad6f079faa8db40536cb8fa787b1af72be1ebe1"/>
  <p:tag name="ISPRING_RESOURCE_PATHS_HASH_PRESENTER" val="9ef646c8ae0adfaaf2e33f5b4fb9f12a59f30"/>
</p:tagLst>
</file>

<file path=ppt/theme/theme1.xml><?xml version="1.0" encoding="utf-8"?>
<a:theme xmlns:a="http://schemas.openxmlformats.org/drawingml/2006/main" name="OC_template_updated">
  <a:themeElements>
    <a:clrScheme name="Custom 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1111</TotalTime>
  <Words>2636</Words>
  <Application>Microsoft Office PowerPoint</Application>
  <PresentationFormat>Προβολή στην οθόνη (4:3)</PresentationFormat>
  <Paragraphs>386</Paragraphs>
  <Slides>62</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62</vt:i4>
      </vt:variant>
    </vt:vector>
  </HeadingPairs>
  <TitlesOfParts>
    <vt:vector size="63" baseType="lpstr">
      <vt:lpstr>OC_template_updated</vt:lpstr>
      <vt:lpstr>Φυσικοθεραπεία σε ειδικές πληθυσμιακές μονάδες</vt:lpstr>
      <vt:lpstr>Ορισμός &amp; είδη εγκαυμάτων</vt:lpstr>
      <vt:lpstr>Επιδημιολογικά στοιχεία εγκαυμάτων  </vt:lpstr>
      <vt:lpstr>Παράγοντες καθορισμού της βαρύτητας των εγκαυμάτων</vt:lpstr>
      <vt:lpstr>Παράγοντες καθορισμού της βαρύτητας των εγκαυμάτων</vt:lpstr>
      <vt:lpstr>Ο ρόλος της Φυσικοθεραπείας στην  πρόληψη των δυσλειτουργιών του άνω άκρου λόγω εγκαύματος</vt:lpstr>
      <vt:lpstr>Ομάδα αποκατάστασης των εγκαυμάτων </vt:lpstr>
      <vt:lpstr>Φυσικοθεραπεία στην οξεία φάση των εγκαυμάτων</vt:lpstr>
      <vt:lpstr>Αξιολόγηση εγκαυματία στην οξεία φάση </vt:lpstr>
      <vt:lpstr>Ο Φυσικοθεραπευτής στην οξεία φάση </vt:lpstr>
      <vt:lpstr>Οξεία - υπόξεια φάση</vt:lpstr>
      <vt:lpstr>Ο Φυσικοθεραπευτής στην οξεία φάση</vt:lpstr>
      <vt:lpstr>Ο Φυσικοθεραπευτής στην οξεία φάση</vt:lpstr>
      <vt:lpstr>Ο Φυσικοθεραπευτής στην οξεία φάση</vt:lpstr>
      <vt:lpstr>Αναπνευστική φυσικοθεραπεία στην οξεία και την υποξεία φάση</vt:lpstr>
      <vt:lpstr>Ο φυσικοθεραπευτής - εργοθεραπευτής στην οξεία φάση</vt:lpstr>
      <vt:lpstr>Οξεία φάση</vt:lpstr>
      <vt:lpstr>Υποξεία φάση</vt:lpstr>
      <vt:lpstr>Υποξεία φάση</vt:lpstr>
      <vt:lpstr>Φυσιοθεραπευτικά μέσα στην υποξεία φάση των εγκαυμάτων</vt:lpstr>
      <vt:lpstr>Φυσιοθεραπευτικά μέσα στην υποξεία φάση των εγκαυμάτων</vt:lpstr>
      <vt:lpstr>Θεραπευτικά μέσα στην υποξεία φάση των εγκαυμάτων</vt:lpstr>
      <vt:lpstr>Θεραπευτικά μέσα στην υποξεία φάση των εγκαυμάτων</vt:lpstr>
      <vt:lpstr>Φυσικοθεραπεία στην υποξεία φάση των εγκαυμάτων</vt:lpstr>
      <vt:lpstr>Φυσικοθεραπεία στην υποξεία φάση των εγκαυμάτων</vt:lpstr>
      <vt:lpstr>Ειδικές τεχνικές - Ειδικά προβλήματα</vt:lpstr>
      <vt:lpstr>Φυσικοθεραπευτική Αξιολόγηση</vt:lpstr>
      <vt:lpstr>Αισθητικότητα - ευαισθησία</vt:lpstr>
      <vt:lpstr>Υδροθεραπεία - κινησιοθεραπεία</vt:lpstr>
      <vt:lpstr>Ηλεκτροθεραπεία</vt:lpstr>
      <vt:lpstr>ΤΕΝΣ - Υπέρηχος </vt:lpstr>
      <vt:lpstr>Θερμά επιθέματα - παραφινόλουτρα</vt:lpstr>
      <vt:lpstr>Λειτουργική Αποκατάσταση</vt:lpstr>
      <vt:lpstr>Στόχοι Λειτουργικής Αποκατάστασης</vt:lpstr>
      <vt:lpstr>Η Λειτουργική Αποκατάσταση έχει σχέση</vt:lpstr>
      <vt:lpstr>Φυσικοθεραπευτική Αξιολόγηση</vt:lpstr>
      <vt:lpstr>Pain Analog Scale</vt:lpstr>
      <vt:lpstr>ΛΕΙΤΟΥΡΓΙΚΗ ΑΞΙΟΛΟΓΗΣΗ</vt:lpstr>
      <vt:lpstr>Έλεγχος Αισθητικότητας</vt:lpstr>
      <vt:lpstr>Λειτουργική φάση αποκατάστασης</vt:lpstr>
      <vt:lpstr>Λειτουργική φάση αποκατάστασης</vt:lpstr>
      <vt:lpstr>Λειτουργική φάση αποκατάστασης</vt:lpstr>
      <vt:lpstr>Λειτουργική φάση αποκατάστασης</vt:lpstr>
      <vt:lpstr>Ικανοποιητικό ROM κίνησης</vt:lpstr>
      <vt:lpstr>ΛΕΙΤΟΥΡΓΙΚΗ ΑΠΟΚΑΤΑΣΤΑΣΗ</vt:lpstr>
      <vt:lpstr>Λειτουργική φάση αποκατάστασης</vt:lpstr>
      <vt:lpstr>Λειτουργική φάση αποκατάστασης</vt:lpstr>
      <vt:lpstr>Άσκηση αντίστασης</vt:lpstr>
      <vt:lpstr>Άσκηση αντίστασης</vt:lpstr>
      <vt:lpstr>Λάστιχα - ελατήρια </vt:lpstr>
      <vt:lpstr>Ασκήσεις αυτοδιάτασης και ενδυνάμωσης καρπού</vt:lpstr>
      <vt:lpstr>Κινησιοθεραπεία για μείωση του σπασμού και βελτίωση της κίνησης των άνω ακρών</vt:lpstr>
      <vt:lpstr>Ενεργητικές κινήσεις των δαχτύλων για ενεργοποίηση της μυϊκής αντλίας</vt:lpstr>
      <vt:lpstr>Λειτουργική φάση αποκατάστασης</vt:lpstr>
      <vt:lpstr>Βιβλιογραφία</vt:lpstr>
      <vt:lpstr>Βιβλιογραφία</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default</cp:lastModifiedBy>
  <cp:revision>330</cp:revision>
  <dcterms:created xsi:type="dcterms:W3CDTF">2013-03-04T13:35:19Z</dcterms:created>
  <dcterms:modified xsi:type="dcterms:W3CDTF">2015-08-24T11:53:32Z</dcterms:modified>
</cp:coreProperties>
</file>