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4"/>
  </p:notesMasterIdLst>
  <p:handoutMasterIdLst>
    <p:handoutMasterId r:id="rId25"/>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57" r:id="rId17"/>
    <p:sldId id="262" r:id="rId18"/>
    <p:sldId id="264" r:id="rId19"/>
    <p:sldId id="265" r:id="rId20"/>
    <p:sldId id="266" r:id="rId21"/>
    <p:sldId id="267" r:id="rId22"/>
    <p:sldId id="261" r:id="rId23"/>
  </p:sldIdLst>
  <p:sldSz cx="9144000" cy="6858000" type="screen4x3"/>
  <p:notesSz cx="7104063" cy="10234613"/>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B82"/>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135" autoAdjust="0"/>
    <p:restoredTop sz="94660"/>
  </p:normalViewPr>
  <p:slideViewPr>
    <p:cSldViewPr>
      <p:cViewPr varScale="1">
        <p:scale>
          <a:sx n="72" d="100"/>
          <a:sy n="72" d="100"/>
        </p:scale>
        <p:origin x="-123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dirty="0"/>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p14="http://schemas.microsoft.com/office/powerpoint/2010/main" xmlns=""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xmlns=""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xmlns=""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CDB15FE7-8427-4C62-A258-B1714939A39D}" type="slidenum">
              <a:rPr lang="el-GR"/>
              <a:pPr>
                <a:defRPr/>
              </a:pPr>
              <a:t>‹#›</a:t>
            </a:fld>
            <a:endParaRPr lang="el-GR"/>
          </a:p>
        </p:txBody>
      </p:sp>
    </p:spTree>
    <p:extLst>
      <p:ext uri="{BB962C8B-B14F-4D97-AF65-F5344CB8AC3E}">
        <p14:creationId xmlns:p14="http://schemas.microsoft.com/office/powerpoint/2010/main" xmlns="" val="391575618"/>
      </p:ext>
    </p:extLst>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1981200"/>
            <a:ext cx="3810000" cy="4114800"/>
          </a:xfrm>
        </p:spPr>
        <p:txBody>
          <a:bodyPr/>
          <a:lstStyle/>
          <a:p>
            <a:pPr lvl="0"/>
            <a:endParaRPr lang="el-GR" noProof="0" smtClean="0"/>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5C584C5F-5F2C-41A3-9D1A-E0489692A036}" type="slidenum">
              <a:rPr lang="el-GR"/>
              <a:pPr>
                <a:defRPr/>
              </a:pPr>
              <a:t>‹#›</a:t>
            </a:fld>
            <a:endParaRPr lang="el-GR"/>
          </a:p>
        </p:txBody>
      </p:sp>
    </p:spTree>
    <p:extLst>
      <p:ext uri="{BB962C8B-B14F-4D97-AF65-F5344CB8AC3E}">
        <p14:creationId xmlns:p14="http://schemas.microsoft.com/office/powerpoint/2010/main" xmlns="" val="39452019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0" y="190500"/>
            <a:ext cx="7010400" cy="152717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524000" y="1905000"/>
            <a:ext cx="7010400" cy="4114800"/>
          </a:xfrm>
        </p:spPr>
        <p:txBody>
          <a:bodyPr rtlCol="0">
            <a:normAutofit/>
          </a:bodyPr>
          <a:lstStyle/>
          <a:p>
            <a:pPr lvl="0"/>
            <a:endParaRPr lang="el-GR" noProof="0" smtClean="0"/>
          </a:p>
        </p:txBody>
      </p:sp>
      <p:sp>
        <p:nvSpPr>
          <p:cNvPr id="4" name="3 - Θέση ημερομηνίας"/>
          <p:cNvSpPr>
            <a:spLocks noGrp="1"/>
          </p:cNvSpPr>
          <p:nvPr>
            <p:ph type="dt" sz="half" idx="10"/>
          </p:nvPr>
        </p:nvSpPr>
        <p:spPr>
          <a:xfrm>
            <a:off x="6629400" y="6248400"/>
            <a:ext cx="1905000" cy="457200"/>
          </a:xfrm>
        </p:spPr>
        <p:txBody>
          <a:bodyPr/>
          <a:lstStyle>
            <a:lvl1pPr>
              <a:defRPr/>
            </a:lvl1pPr>
          </a:lstStyle>
          <a:p>
            <a:pPr>
              <a:defRPr/>
            </a:pPr>
            <a:endParaRPr lang="el-GR"/>
          </a:p>
        </p:txBody>
      </p:sp>
      <p:sp>
        <p:nvSpPr>
          <p:cNvPr id="5" name="4 - Θέση υποσέλιδου"/>
          <p:cNvSpPr>
            <a:spLocks noGrp="1"/>
          </p:cNvSpPr>
          <p:nvPr>
            <p:ph type="ftr" sz="quarter" idx="11"/>
          </p:nvPr>
        </p:nvSpPr>
        <p:spPr>
          <a:xfrm>
            <a:off x="3276600" y="6248400"/>
            <a:ext cx="2895600" cy="457200"/>
          </a:xfrm>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a:xfrm>
            <a:off x="1524000" y="6248400"/>
            <a:ext cx="1295400" cy="457200"/>
          </a:xfrm>
        </p:spPr>
        <p:txBody>
          <a:bodyPr/>
          <a:lstStyle>
            <a:lvl1pPr>
              <a:defRPr/>
            </a:lvl1pPr>
          </a:lstStyle>
          <a:p>
            <a:pPr>
              <a:defRPr/>
            </a:pPr>
            <a:fld id="{B433D25F-FCEA-42FF-B1A2-3C343A05CE22}" type="slidenum">
              <a:rPr lang="el-GR"/>
              <a:pPr>
                <a:defRPr/>
              </a:pPr>
              <a:t>‹#›</a:t>
            </a:fld>
            <a:endParaRPr lang="el-GR"/>
          </a:p>
        </p:txBody>
      </p:sp>
    </p:spTree>
    <p:extLst>
      <p:ext uri="{BB962C8B-B14F-4D97-AF65-F5344CB8AC3E}">
        <p14:creationId xmlns:p14="http://schemas.microsoft.com/office/powerpoint/2010/main" xmlns="" val="2423537615"/>
      </p:ext>
    </p:extLst>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a:lstStyle/>
          <a:p>
            <a:pPr lvl="0"/>
            <a:endParaRPr lang="el-GR" noProof="0" smtClean="0"/>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033ED3D4-E0A6-400F-84F7-AD9523CE9EF3}" type="slidenum">
              <a:rPr lang="el-GR"/>
              <a:pPr>
                <a:defRPr/>
              </a:pPr>
              <a:t>‹#›</a:t>
            </a:fld>
            <a:endParaRPr lang="el-GR"/>
          </a:p>
        </p:txBody>
      </p:sp>
    </p:spTree>
    <p:extLst>
      <p:ext uri="{BB962C8B-B14F-4D97-AF65-F5344CB8AC3E}">
        <p14:creationId xmlns:p14="http://schemas.microsoft.com/office/powerpoint/2010/main" xmlns="" val="29703562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pPr>
              <a:defRPr/>
            </a:pPr>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pPr>
              <a:defRPr/>
            </a:pPr>
            <a:fld id="{AE4A6843-009A-4793-96B6-D33E7C14F177}" type="slidenum">
              <a:rPr lang="el-GR"/>
              <a:pPr>
                <a:defRPr/>
              </a:pPr>
              <a:t>‹#›</a:t>
            </a:fld>
            <a:endParaRPr lang="el-GR"/>
          </a:p>
        </p:txBody>
      </p:sp>
    </p:spTree>
    <p:extLst>
      <p:ext uri="{BB962C8B-B14F-4D97-AF65-F5344CB8AC3E}">
        <p14:creationId xmlns:p14="http://schemas.microsoft.com/office/powerpoint/2010/main" xmlns="" val="37425116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a:ln/>
        </p:spPr>
        <p:txBody>
          <a:bodyPr/>
          <a:lstStyle>
            <a:lvl1pPr>
              <a:defRPr/>
            </a:lvl1pPr>
          </a:lstStyle>
          <a:p>
            <a:pPr>
              <a:defRPr/>
            </a:pPr>
            <a:fld id="{340E8FA1-A7B8-4B5C-9DC0-0B6228E4B001}" type="slidenum">
              <a:rPr lang="el-GR" altLang="en-US"/>
              <a:pPr>
                <a:defRPr/>
              </a:pPr>
              <a:t>‹#›</a:t>
            </a:fld>
            <a:endParaRPr lang="el-GR" altLang="en-US"/>
          </a:p>
        </p:txBody>
      </p:sp>
    </p:spTree>
    <p:extLst>
      <p:ext uri="{BB962C8B-B14F-4D97-AF65-F5344CB8AC3E}">
        <p14:creationId xmlns:p14="http://schemas.microsoft.com/office/powerpoint/2010/main" xmlns="" val="312679296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BEBA8EAE-BF5A-486C-A8C5-ECC9F3942E4B}">
                <a14:imgProps xmlns:a14="http://schemas.microsoft.com/office/drawing/2010/main" xmlns="">
                  <a14:imgLayer r:embed="rId3">
                    <a14:imgEffect>
                      <a14:saturation sat="66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a:solidFill>
            <a:schemeClr val="bg1"/>
          </a:solidFill>
        </p:spPr>
      </p:pic>
      <p:sp>
        <p:nvSpPr>
          <p:cNvPr id="2" name="Title 1"/>
          <p:cNvSpPr>
            <a:spLocks noGrp="1"/>
          </p:cNvSpPr>
          <p:nvPr>
            <p:ph type="ctrTitle"/>
          </p:nvPr>
        </p:nvSpPr>
        <p:spPr>
          <a:xfrm>
            <a:off x="685800" y="2130425"/>
            <a:ext cx="7772400" cy="1470025"/>
          </a:xfrm>
          <a:solidFill>
            <a:schemeClr val="bg1"/>
          </a:solidFill>
          <a:ln>
            <a:solidFill>
              <a:schemeClr val="accent1">
                <a:lumMod val="50000"/>
              </a:schemeClr>
            </a:solidFill>
          </a:ln>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a:solidFill>
            <a:schemeClr val="bg1"/>
          </a:solidFill>
          <a:ln>
            <a:solidFill>
              <a:schemeClr val="accent1">
                <a:lumMod val="50000"/>
              </a:schemeClr>
            </a:solidFill>
          </a:ln>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080441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BEBA8EAE-BF5A-486C-A8C5-ECC9F3942E4B}">
                <a14:imgProps xmlns:a14="http://schemas.microsoft.com/office/drawing/2010/main" xmlns="">
                  <a14:imgLayer r:embed="rId3">
                    <a14:imgEffect>
                      <a14:saturation sat="66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340768"/>
            <a:ext cx="8229600" cy="48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5981750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702" r:id="rId2"/>
    <p:sldLayoutId id="2147483686" r:id="rId3"/>
    <p:sldLayoutId id="2147483701" r:id="rId4"/>
    <p:sldLayoutId id="2147483687" r:id="rId5"/>
    <p:sldLayoutId id="2147483688" r:id="rId6"/>
    <p:sldLayoutId id="2147483689" r:id="rId7"/>
    <p:sldLayoutId id="2147483690"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3" r:id="rId18"/>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Φυσικοθεραπεία σε ειδικές πληθυσμιακές μονάδες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3</a:t>
            </a:r>
            <a:r>
              <a:rPr lang="el-GR" sz="2800" dirty="0" smtClean="0"/>
              <a:t>:</a:t>
            </a:r>
            <a:r>
              <a:rPr lang="en-US" sz="2800" dirty="0" smtClean="0"/>
              <a:t> </a:t>
            </a:r>
            <a:r>
              <a:rPr lang="el-GR" sz="2800" dirty="0" smtClean="0"/>
              <a:t>Άσκηση και Πόνος</a:t>
            </a:r>
            <a:endParaRPr lang="en-US" sz="2800" dirty="0" smtClean="0"/>
          </a:p>
          <a:p>
            <a:pPr>
              <a:spcBef>
                <a:spcPts val="0"/>
              </a:spcBef>
            </a:pPr>
            <a:r>
              <a:rPr lang="el-GR" sz="2400" dirty="0" smtClean="0"/>
              <a:t>Γεωργία </a:t>
            </a:r>
            <a:r>
              <a:rPr lang="el-GR" sz="2400" dirty="0" err="1" smtClean="0"/>
              <a:t>Πέττα</a:t>
            </a:r>
            <a:endParaRPr lang="el-GR" sz="2400" dirty="0"/>
          </a:p>
          <a:p>
            <a:pPr>
              <a:spcBef>
                <a:spcPts val="0"/>
              </a:spcBef>
            </a:pPr>
            <a:r>
              <a:rPr lang="el-GR" sz="2400" dirty="0"/>
              <a:t>Τμήμα </a:t>
            </a:r>
            <a:r>
              <a:rPr lang="el-GR" sz="2400" dirty="0" smtClean="0"/>
              <a:t>Φυσικοθεραπείας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 </a:t>
            </a:r>
            <a:r>
              <a:rPr lang="el-GR" dirty="0" smtClean="0"/>
              <a:t>Άσκηση και Πόνος </a:t>
            </a:r>
            <a:endParaRPr lang="el-GR" dirty="0"/>
          </a:p>
        </p:txBody>
      </p:sp>
      <p:sp>
        <p:nvSpPr>
          <p:cNvPr id="27651" name="Rectangle 3"/>
          <p:cNvSpPr>
            <a:spLocks noGrp="1" noChangeArrowheads="1"/>
          </p:cNvSpPr>
          <p:nvPr>
            <p:ph idx="1"/>
          </p:nvPr>
        </p:nvSpPr>
        <p:spPr/>
        <p:txBody>
          <a:bodyPr>
            <a:normAutofit/>
          </a:bodyPr>
          <a:lstStyle/>
          <a:p>
            <a:pPr>
              <a:lnSpc>
                <a:spcPct val="130000"/>
              </a:lnSpc>
              <a:defRPr/>
            </a:pPr>
            <a:r>
              <a:rPr lang="el-GR" sz="2800" dirty="0"/>
              <a:t>Όμως μεγαλύτερη ανοχή στο πόνο έχει διαπιστωθεί και μετά από πρόγραμμα ασκήσεων αντίστασης με εξατομικευμένη ένταση όσο και μετά από πρόγραμμα ισομετρικών ασκήσεων των άκρων.</a:t>
            </a:r>
          </a:p>
          <a:p>
            <a:pPr>
              <a:lnSpc>
                <a:spcPct val="130000"/>
              </a:lnSpc>
              <a:defRPr/>
            </a:pPr>
            <a:r>
              <a:rPr lang="el-GR" sz="2800" dirty="0"/>
              <a:t>Διαφορές όμως προκύπτουν στην ένταση των αναλγητικών αποτελεσμάτων της άσκησης ανάμεσα στα δύο φύλα. </a:t>
            </a:r>
          </a:p>
        </p:txBody>
      </p:sp>
    </p:spTree>
    <p:extLst>
      <p:ext uri="{BB962C8B-B14F-4D97-AF65-F5344CB8AC3E}">
        <p14:creationId xmlns:p14="http://schemas.microsoft.com/office/powerpoint/2010/main" xmlns="" val="16709035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checkerboard(across)">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checkerboard(across)">
                                      <p:cBhvr>
                                        <p:cTn id="12"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 </a:t>
            </a:r>
            <a:r>
              <a:rPr lang="el-GR" dirty="0" smtClean="0"/>
              <a:t>Άσκηση και Πόνος </a:t>
            </a:r>
            <a:endParaRPr lang="el-GR" dirty="0"/>
          </a:p>
        </p:txBody>
      </p:sp>
      <p:sp>
        <p:nvSpPr>
          <p:cNvPr id="29699" name="Rectangle 3"/>
          <p:cNvSpPr>
            <a:spLocks noGrp="1" noChangeArrowheads="1"/>
          </p:cNvSpPr>
          <p:nvPr>
            <p:ph idx="1"/>
          </p:nvPr>
        </p:nvSpPr>
        <p:spPr/>
        <p:txBody>
          <a:bodyPr>
            <a:normAutofit/>
          </a:bodyPr>
          <a:lstStyle/>
          <a:p>
            <a:pPr>
              <a:defRPr/>
            </a:pPr>
            <a:r>
              <a:rPr lang="el-GR" sz="2800" dirty="0" smtClean="0"/>
              <a:t>Ειδικότερα για τις ισομετρικές ασκήσεις έχει προκύψει το συμπέρασμα ότι τόσο οι μέγιστες όσο και οι </a:t>
            </a:r>
            <a:r>
              <a:rPr lang="el-GR" sz="2800" dirty="0" err="1" smtClean="0"/>
              <a:t>υπομέγιστες</a:t>
            </a:r>
            <a:r>
              <a:rPr lang="el-GR" sz="2800" dirty="0" smtClean="0"/>
              <a:t> ασκήσεις προκαλούν ελάττωση του πόνου και στους άνδρες και τις γυναίκες.</a:t>
            </a:r>
          </a:p>
          <a:p>
            <a:pPr>
              <a:defRPr/>
            </a:pPr>
            <a:r>
              <a:rPr lang="el-GR" sz="2800" dirty="0" smtClean="0"/>
              <a:t>Η ισομετρική άσκηση ασκεί αναλγητική δράση που φαίνεται να είναι περισσότερο έντονη στις γυναίκες.</a:t>
            </a:r>
          </a:p>
          <a:p>
            <a:pPr>
              <a:defRPr/>
            </a:pPr>
            <a:r>
              <a:rPr lang="el-GR" sz="2800" dirty="0" smtClean="0"/>
              <a:t>Αντίθετα οι άνδρες εμφανίζουν ελάττωση του πόνου μόνο μετά από μέγιστες ισομετρικές ασκήσεις. </a:t>
            </a:r>
          </a:p>
        </p:txBody>
      </p:sp>
    </p:spTree>
    <p:extLst>
      <p:ext uri="{BB962C8B-B14F-4D97-AF65-F5344CB8AC3E}">
        <p14:creationId xmlns:p14="http://schemas.microsoft.com/office/powerpoint/2010/main" xmlns="" val="30081042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out)">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ox(out)">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box(out)">
                                      <p:cBhvr>
                                        <p:cTn id="17"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 </a:t>
            </a:r>
            <a:r>
              <a:rPr lang="el-GR" dirty="0" smtClean="0"/>
              <a:t>Άσκηση και Πόνος </a:t>
            </a:r>
            <a:endParaRPr lang="el-GR" dirty="0"/>
          </a:p>
        </p:txBody>
      </p:sp>
      <p:sp>
        <p:nvSpPr>
          <p:cNvPr id="30723" name="Rectangle 3"/>
          <p:cNvSpPr>
            <a:spLocks noGrp="1" noChangeArrowheads="1"/>
          </p:cNvSpPr>
          <p:nvPr>
            <p:ph idx="1"/>
          </p:nvPr>
        </p:nvSpPr>
        <p:spPr>
          <a:xfrm>
            <a:off x="457200" y="1484784"/>
            <a:ext cx="8229600" cy="5256584"/>
          </a:xfrm>
        </p:spPr>
        <p:txBody>
          <a:bodyPr>
            <a:normAutofit lnSpcReduction="10000"/>
          </a:bodyPr>
          <a:lstStyle/>
          <a:p>
            <a:pPr>
              <a:lnSpc>
                <a:spcPct val="120000"/>
              </a:lnSpc>
              <a:spcBef>
                <a:spcPts val="1200"/>
              </a:spcBef>
              <a:defRPr/>
            </a:pPr>
            <a:r>
              <a:rPr lang="el-GR" sz="2400" dirty="0" smtClean="0"/>
              <a:t>Δεν είναι σαφής ο λόγος που υπάρχει διαφορά ανάμεσα στα δύο φύλα. </a:t>
            </a:r>
          </a:p>
          <a:p>
            <a:pPr>
              <a:lnSpc>
                <a:spcPct val="120000"/>
              </a:lnSpc>
              <a:spcBef>
                <a:spcPts val="1200"/>
              </a:spcBef>
              <a:defRPr/>
            </a:pPr>
            <a:r>
              <a:rPr lang="el-GR" sz="2400" dirty="0" smtClean="0"/>
              <a:t>Το φαινόμενο σχετίζεται με τις ορμόνες και την αρτηριακή πίεση. </a:t>
            </a:r>
          </a:p>
          <a:p>
            <a:pPr>
              <a:lnSpc>
                <a:spcPct val="120000"/>
              </a:lnSpc>
              <a:spcBef>
                <a:spcPts val="1200"/>
              </a:spcBef>
              <a:defRPr/>
            </a:pPr>
            <a:r>
              <a:rPr lang="el-GR" sz="2400" dirty="0" smtClean="0"/>
              <a:t>Αλληλεπίδραση των μηχανισμών ρύθμισης του πόνου και του αντίστοιχου της ρύθμισης της αρτηριακής πίεσης. </a:t>
            </a:r>
          </a:p>
          <a:p>
            <a:pPr>
              <a:lnSpc>
                <a:spcPct val="120000"/>
              </a:lnSpc>
              <a:spcBef>
                <a:spcPts val="1200"/>
              </a:spcBef>
              <a:defRPr/>
            </a:pPr>
            <a:r>
              <a:rPr lang="el-GR" sz="2400" dirty="0" smtClean="0"/>
              <a:t>Προκύπτει από το γεγονός ότι φάρμακα που ελέγχουν την αρτηριακή πίεση ελαττώνουν το πόνο. </a:t>
            </a:r>
          </a:p>
          <a:p>
            <a:pPr>
              <a:lnSpc>
                <a:spcPct val="120000"/>
              </a:lnSpc>
              <a:spcBef>
                <a:spcPts val="1200"/>
              </a:spcBef>
              <a:defRPr/>
            </a:pPr>
            <a:r>
              <a:rPr lang="el-GR" sz="2400" dirty="0" smtClean="0"/>
              <a:t>Επίσης και τα δύο συστήματα διαθέτουν τους ίδιους νευροδιαβιβαστές (</a:t>
            </a:r>
            <a:r>
              <a:rPr lang="el-GR" sz="2400" dirty="0" err="1" smtClean="0"/>
              <a:t>μονοαμίνες</a:t>
            </a:r>
            <a:r>
              <a:rPr lang="el-GR" sz="2400" dirty="0" smtClean="0"/>
              <a:t>) και τα ίδια </a:t>
            </a:r>
            <a:r>
              <a:rPr lang="el-GR" sz="2400" dirty="0" err="1" smtClean="0"/>
              <a:t>νευροπεπτίδα</a:t>
            </a:r>
            <a:r>
              <a:rPr lang="el-GR" sz="2400" dirty="0" smtClean="0"/>
              <a:t> (</a:t>
            </a:r>
            <a:r>
              <a:rPr lang="el-GR" sz="2400" dirty="0" err="1" smtClean="0"/>
              <a:t>οπιοειδή</a:t>
            </a:r>
            <a:r>
              <a:rPr lang="el-GR" sz="2400" dirty="0" smtClean="0"/>
              <a:t>)</a:t>
            </a:r>
          </a:p>
        </p:txBody>
      </p:sp>
    </p:spTree>
    <p:extLst>
      <p:ext uri="{BB962C8B-B14F-4D97-AF65-F5344CB8AC3E}">
        <p14:creationId xmlns:p14="http://schemas.microsoft.com/office/powerpoint/2010/main" xmlns="" val="6809104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plus(in)">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plus(in)">
                                      <p:cBhvr>
                                        <p:cTn id="12" dur="5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plus(in)">
                                      <p:cBhvr>
                                        <p:cTn id="17" dur="5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plus(in)">
                                      <p:cBhvr>
                                        <p:cTn id="22" dur="500"/>
                                        <p:tgtEl>
                                          <p:spTgt spid="307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plus(in)">
                                      <p:cBhvr>
                                        <p:cTn id="27"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 </a:t>
            </a:r>
            <a:r>
              <a:rPr lang="el-GR" dirty="0" smtClean="0"/>
              <a:t>Άσκηση και Πόνος </a:t>
            </a:r>
            <a:endParaRPr lang="el-GR" dirty="0"/>
          </a:p>
        </p:txBody>
      </p:sp>
      <p:sp>
        <p:nvSpPr>
          <p:cNvPr id="31747" name="Rectangle 3"/>
          <p:cNvSpPr>
            <a:spLocks noGrp="1" noChangeArrowheads="1"/>
          </p:cNvSpPr>
          <p:nvPr>
            <p:ph idx="1"/>
          </p:nvPr>
        </p:nvSpPr>
        <p:spPr/>
        <p:txBody>
          <a:bodyPr>
            <a:normAutofit/>
          </a:bodyPr>
          <a:lstStyle/>
          <a:p>
            <a:pPr>
              <a:lnSpc>
                <a:spcPct val="120000"/>
              </a:lnSpc>
              <a:defRPr/>
            </a:pPr>
            <a:r>
              <a:rPr lang="el-GR" sz="2800" dirty="0" smtClean="0"/>
              <a:t>Από άλλες εργασίες επίσης προκύπτει αποδείξεις ότι </a:t>
            </a:r>
            <a:r>
              <a:rPr lang="el-GR" sz="2800" b="1" dirty="0" smtClean="0">
                <a:solidFill>
                  <a:srgbClr val="820000"/>
                </a:solidFill>
              </a:rPr>
              <a:t>η σχέση ανάμεσα στην αρτηριακή πίεση και το πόνο είναι αντιστρόφως ανάλογες</a:t>
            </a:r>
            <a:r>
              <a:rPr lang="el-GR" sz="2800" dirty="0" smtClean="0"/>
              <a:t>. </a:t>
            </a:r>
          </a:p>
          <a:p>
            <a:pPr>
              <a:lnSpc>
                <a:spcPct val="120000"/>
              </a:lnSpc>
              <a:defRPr/>
            </a:pPr>
            <a:r>
              <a:rPr lang="el-GR" sz="2800" dirty="0" smtClean="0"/>
              <a:t>Τα υπερτασικά άτομα ή αυτά που ανήκουν στην ομάδα υψηλού κινδύνου για υπέρταση εμφανίζουν υψηλότερη βαλβίδα ερεθισμού στο πόνο σε σχέση με τα άτομα που έχουν φυσιολογική αρτηριακή πίεση. </a:t>
            </a:r>
          </a:p>
        </p:txBody>
      </p:sp>
    </p:spTree>
    <p:extLst>
      <p:ext uri="{BB962C8B-B14F-4D97-AF65-F5344CB8AC3E}">
        <p14:creationId xmlns:p14="http://schemas.microsoft.com/office/powerpoint/2010/main" xmlns="" val="8933592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down)">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wipe(down)">
                                      <p:cBhvr>
                                        <p:cTn id="12" dur="5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a:xfrm>
            <a:off x="685800" y="2130425"/>
            <a:ext cx="7772400" cy="2306687"/>
          </a:xfrm>
        </p:spPr>
        <p:txBody>
          <a:bodyPr>
            <a:normAutofit fontScale="90000"/>
          </a:bodyPr>
          <a:lstStyle/>
          <a:p>
            <a:r>
              <a:rPr lang="el-GR" dirty="0"/>
              <a:t>Αναθεωρούμε το ρόλο της άσκησης και τον καθιστούμε σημαντικό εργαλείο στην αντιμετώπιση του </a:t>
            </a:r>
            <a:r>
              <a:rPr lang="el-GR" dirty="0" smtClean="0"/>
              <a:t>πόνου</a:t>
            </a:r>
            <a:endParaRPr lang="el-GR" dirty="0"/>
          </a:p>
        </p:txBody>
      </p:sp>
    </p:spTree>
    <p:extLst>
      <p:ext uri="{BB962C8B-B14F-4D97-AF65-F5344CB8AC3E}">
        <p14:creationId xmlns:p14="http://schemas.microsoft.com/office/powerpoint/2010/main" xmlns="" val="7656542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normAutofit fontScale="90000"/>
          </a:bodyPr>
          <a:lstStyle/>
          <a:p>
            <a:pPr>
              <a:defRPr/>
            </a:pPr>
            <a:r>
              <a:rPr lang="el-GR" dirty="0" smtClean="0"/>
              <a:t>Επομένως</a:t>
            </a:r>
            <a:br>
              <a:rPr lang="el-GR" dirty="0" smtClean="0"/>
            </a:br>
            <a:r>
              <a:rPr lang="en-US" dirty="0" smtClean="0"/>
              <a:t> </a:t>
            </a:r>
            <a:r>
              <a:rPr lang="el-GR" dirty="0" smtClean="0"/>
              <a:t>Άσκηση και Πόνος </a:t>
            </a:r>
          </a:p>
        </p:txBody>
      </p:sp>
      <p:sp>
        <p:nvSpPr>
          <p:cNvPr id="60419" name="Rectangle 3"/>
          <p:cNvSpPr>
            <a:spLocks noGrp="1" noChangeArrowheads="1"/>
          </p:cNvSpPr>
          <p:nvPr>
            <p:ph idx="1"/>
          </p:nvPr>
        </p:nvSpPr>
        <p:spPr/>
        <p:txBody>
          <a:bodyPr>
            <a:normAutofit/>
          </a:bodyPr>
          <a:lstStyle/>
          <a:p>
            <a:pPr>
              <a:lnSpc>
                <a:spcPct val="120000"/>
              </a:lnSpc>
              <a:defRPr/>
            </a:pPr>
            <a:r>
              <a:rPr lang="el-GR" sz="2800" dirty="0" smtClean="0"/>
              <a:t>Άσκηση και στην οξεία φάση καταστάσεων.</a:t>
            </a:r>
          </a:p>
          <a:p>
            <a:pPr>
              <a:lnSpc>
                <a:spcPct val="120000"/>
              </a:lnSpc>
              <a:defRPr/>
            </a:pPr>
            <a:r>
              <a:rPr lang="el-GR" sz="2800" dirty="0" smtClean="0"/>
              <a:t>Για να </a:t>
            </a:r>
            <a:r>
              <a:rPr lang="el-GR" sz="2800" dirty="0" err="1" smtClean="0"/>
              <a:t>εκμεταλευτούμε</a:t>
            </a:r>
            <a:r>
              <a:rPr lang="el-GR" sz="2800" dirty="0" smtClean="0"/>
              <a:t> εκτός από τα άλλα ευεργετικά αποτελέσματα </a:t>
            </a:r>
            <a:r>
              <a:rPr lang="en-US" sz="2800" dirty="0" smtClean="0"/>
              <a:t>(</a:t>
            </a:r>
            <a:r>
              <a:rPr lang="el-GR" sz="2800" dirty="0" smtClean="0"/>
              <a:t>κυκλοφορία</a:t>
            </a:r>
            <a:r>
              <a:rPr lang="en-US" sz="2800" dirty="0" smtClean="0"/>
              <a:t>, </a:t>
            </a:r>
            <a:r>
              <a:rPr lang="el-GR" sz="2800" dirty="0" smtClean="0"/>
              <a:t>δύναμη </a:t>
            </a:r>
            <a:r>
              <a:rPr lang="el-GR" sz="2800" dirty="0" err="1" smtClean="0"/>
              <a:t>κ.λ.π</a:t>
            </a:r>
            <a:r>
              <a:rPr lang="el-GR" sz="2800" dirty="0" smtClean="0"/>
              <a:t>.) της περιοχής </a:t>
            </a:r>
            <a:r>
              <a:rPr lang="el-GR" sz="2800" b="1" dirty="0" smtClean="0">
                <a:solidFill>
                  <a:srgbClr val="820000"/>
                </a:solidFill>
              </a:rPr>
              <a:t>και </a:t>
            </a:r>
            <a:r>
              <a:rPr lang="el-GR" sz="2800" dirty="0" smtClean="0"/>
              <a:t>την θετική επίδραση στο πόνο.</a:t>
            </a:r>
          </a:p>
          <a:p>
            <a:pPr>
              <a:lnSpc>
                <a:spcPct val="120000"/>
              </a:lnSpc>
              <a:defRPr/>
            </a:pPr>
            <a:r>
              <a:rPr lang="el-GR" sz="2800" dirty="0" smtClean="0"/>
              <a:t>Επιλογή της άσκησης σύμφωνα με τους </a:t>
            </a:r>
            <a:r>
              <a:rPr lang="el-GR" sz="2800" dirty="0" err="1" smtClean="0"/>
              <a:t>εμβιομηχανικούς</a:t>
            </a:r>
            <a:r>
              <a:rPr lang="el-GR" sz="2800" dirty="0" smtClean="0"/>
              <a:t> περιορισμούς που προκύπτουν από τη παθολογία.</a:t>
            </a:r>
          </a:p>
        </p:txBody>
      </p:sp>
    </p:spTree>
    <p:extLst>
      <p:ext uri="{BB962C8B-B14F-4D97-AF65-F5344CB8AC3E}">
        <p14:creationId xmlns:p14="http://schemas.microsoft.com/office/powerpoint/2010/main" xmlns="" val="23174495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strips(downLeft)">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strips(downLeft)">
                                      <p:cBhvr>
                                        <p:cTn id="12" dur="500"/>
                                        <p:tgtEl>
                                          <p:spTgt spid="604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strips(downLeft)">
                                      <p:cBhvr>
                                        <p:cTn id="17" dur="5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Γεωργία </a:t>
            </a:r>
            <a:r>
              <a:rPr lang="el-GR" sz="2000" dirty="0" err="1" smtClean="0"/>
              <a:t>Πέττα</a:t>
            </a:r>
            <a:r>
              <a:rPr lang="el-GR" sz="2000" dirty="0" smtClean="0"/>
              <a:t> 2014. Γεωργία </a:t>
            </a:r>
            <a:r>
              <a:rPr lang="el-GR" sz="2000" dirty="0" err="1" smtClean="0"/>
              <a:t>Πέττα</a:t>
            </a:r>
            <a:r>
              <a:rPr lang="el-GR" sz="2000" dirty="0" smtClean="0"/>
              <a:t>. «Φυσικοθεραπεία σε ειδικές πληθυσμιακές μονάδες. </a:t>
            </a:r>
            <a:r>
              <a:rPr lang="el-GR" sz="2000" dirty="0"/>
              <a:t>Ενότητα 1: </a:t>
            </a:r>
            <a:r>
              <a:rPr lang="el-GR" sz="2000" dirty="0" smtClean="0"/>
              <a:t>Άσκηση </a:t>
            </a:r>
            <a:r>
              <a:rPr lang="el-GR" sz="2000" smtClean="0"/>
              <a:t>και Πόνος».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467544" y="1052736"/>
            <a:ext cx="8229600" cy="4896544"/>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493715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 </a:t>
            </a:r>
            <a:r>
              <a:rPr lang="el-GR" dirty="0" smtClean="0"/>
              <a:t>Άσκηση και Πόνος </a:t>
            </a:r>
            <a:r>
              <a:rPr lang="en-US" dirty="0" smtClean="0"/>
              <a:t/>
            </a:r>
            <a:br>
              <a:rPr lang="en-US" dirty="0" smtClean="0"/>
            </a:br>
            <a:r>
              <a:rPr lang="el-GR" dirty="0" smtClean="0"/>
              <a:t>Πρόγραμμα φυσικοθεραπείας</a:t>
            </a:r>
            <a:endParaRPr lang="el-GR" dirty="0"/>
          </a:p>
        </p:txBody>
      </p:sp>
      <p:sp>
        <p:nvSpPr>
          <p:cNvPr id="53251" name="Rectangle 3"/>
          <p:cNvSpPr>
            <a:spLocks noGrp="1" noChangeArrowheads="1"/>
          </p:cNvSpPr>
          <p:nvPr>
            <p:ph idx="1"/>
          </p:nvPr>
        </p:nvSpPr>
        <p:spPr/>
        <p:txBody>
          <a:bodyPr>
            <a:normAutofit/>
          </a:bodyPr>
          <a:lstStyle/>
          <a:p>
            <a:pPr>
              <a:defRPr/>
            </a:pPr>
            <a:r>
              <a:rPr lang="el-GR" sz="2800" dirty="0" smtClean="0"/>
              <a:t>Αντιμετώπιση του πόνου</a:t>
            </a:r>
          </a:p>
          <a:p>
            <a:pPr>
              <a:defRPr/>
            </a:pPr>
            <a:r>
              <a:rPr lang="el-GR" sz="2800" dirty="0" smtClean="0"/>
              <a:t>Αποκατάσταση της λειτουργίας</a:t>
            </a:r>
          </a:p>
          <a:p>
            <a:pPr lvl="1">
              <a:defRPr/>
            </a:pPr>
            <a:r>
              <a:rPr lang="el-GR" dirty="0" smtClean="0"/>
              <a:t>Βελτίωση τροχιάς κίνησης</a:t>
            </a:r>
          </a:p>
          <a:p>
            <a:pPr lvl="1">
              <a:defRPr/>
            </a:pPr>
            <a:r>
              <a:rPr lang="el-GR" dirty="0" smtClean="0"/>
              <a:t>Αύξηση δύναμης</a:t>
            </a:r>
          </a:p>
          <a:p>
            <a:pPr lvl="1">
              <a:defRPr/>
            </a:pPr>
            <a:r>
              <a:rPr lang="el-GR" dirty="0" smtClean="0"/>
              <a:t>Επανεκπαίδευση ιδιοδεκτικής λειτουργίας</a:t>
            </a:r>
          </a:p>
          <a:p>
            <a:pPr lvl="1">
              <a:defRPr/>
            </a:pPr>
            <a:r>
              <a:rPr lang="el-GR" dirty="0" smtClean="0"/>
              <a:t>Επανεκπαίδευση </a:t>
            </a:r>
            <a:r>
              <a:rPr lang="el-GR" dirty="0" err="1" smtClean="0"/>
              <a:t>νευρομυϊκού</a:t>
            </a:r>
            <a:r>
              <a:rPr lang="el-GR" dirty="0" smtClean="0"/>
              <a:t> συντονισμού</a:t>
            </a:r>
          </a:p>
          <a:p>
            <a:pPr lvl="1">
              <a:defRPr/>
            </a:pPr>
            <a:r>
              <a:rPr lang="el-GR" dirty="0" smtClean="0"/>
              <a:t>Επιστροφή στις δραστηριότητες</a:t>
            </a:r>
          </a:p>
        </p:txBody>
      </p:sp>
    </p:spTree>
    <p:extLst>
      <p:ext uri="{BB962C8B-B14F-4D97-AF65-F5344CB8AC3E}">
        <p14:creationId xmlns:p14="http://schemas.microsoft.com/office/powerpoint/2010/main" xmlns="" val="6351010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ox(out)">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box(out)">
                                      <p:cBhvr>
                                        <p:cTn id="12" dur="500"/>
                                        <p:tgtEl>
                                          <p:spTgt spid="53251">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animEffect transition="in" filter="box(out)">
                                      <p:cBhvr>
                                        <p:cTn id="15" dur="500"/>
                                        <p:tgtEl>
                                          <p:spTgt spid="53251">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53251">
                                            <p:txEl>
                                              <p:pRg st="3" end="3"/>
                                            </p:txEl>
                                          </p:spTgt>
                                        </p:tgtEl>
                                        <p:attrNameLst>
                                          <p:attrName>style.visibility</p:attrName>
                                        </p:attrNameLst>
                                      </p:cBhvr>
                                      <p:to>
                                        <p:strVal val="visible"/>
                                      </p:to>
                                    </p:set>
                                    <p:animEffect transition="in" filter="box(out)">
                                      <p:cBhvr>
                                        <p:cTn id="18" dur="500"/>
                                        <p:tgtEl>
                                          <p:spTgt spid="53251">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53251">
                                            <p:txEl>
                                              <p:pRg st="4" end="4"/>
                                            </p:txEl>
                                          </p:spTgt>
                                        </p:tgtEl>
                                        <p:attrNameLst>
                                          <p:attrName>style.visibility</p:attrName>
                                        </p:attrNameLst>
                                      </p:cBhvr>
                                      <p:to>
                                        <p:strVal val="visible"/>
                                      </p:to>
                                    </p:set>
                                    <p:animEffect transition="in" filter="box(out)">
                                      <p:cBhvr>
                                        <p:cTn id="21" dur="500"/>
                                        <p:tgtEl>
                                          <p:spTgt spid="53251">
                                            <p:txEl>
                                              <p:pRg st="4" end="4"/>
                                            </p:txEl>
                                          </p:spTgt>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53251">
                                            <p:txEl>
                                              <p:pRg st="5" end="5"/>
                                            </p:txEl>
                                          </p:spTgt>
                                        </p:tgtEl>
                                        <p:attrNameLst>
                                          <p:attrName>style.visibility</p:attrName>
                                        </p:attrNameLst>
                                      </p:cBhvr>
                                      <p:to>
                                        <p:strVal val="visible"/>
                                      </p:to>
                                    </p:set>
                                    <p:animEffect transition="in" filter="box(out)">
                                      <p:cBhvr>
                                        <p:cTn id="24" dur="500"/>
                                        <p:tgtEl>
                                          <p:spTgt spid="53251">
                                            <p:txEl>
                                              <p:pRg st="5" end="5"/>
                                            </p:txEl>
                                          </p:spTgt>
                                        </p:tgtEl>
                                      </p:cBhvr>
                                    </p:animEffect>
                                  </p:childTnLst>
                                </p:cTn>
                              </p:par>
                              <p:par>
                                <p:cTn id="25" presetID="4" presetClass="entr" presetSubtype="32" fill="hold" grpId="0" nodeType="withEffect">
                                  <p:stCondLst>
                                    <p:cond delay="0"/>
                                  </p:stCondLst>
                                  <p:childTnLst>
                                    <p:set>
                                      <p:cBhvr>
                                        <p:cTn id="26" dur="1" fill="hold">
                                          <p:stCondLst>
                                            <p:cond delay="0"/>
                                          </p:stCondLst>
                                        </p:cTn>
                                        <p:tgtEl>
                                          <p:spTgt spid="53251">
                                            <p:txEl>
                                              <p:pRg st="6" end="6"/>
                                            </p:txEl>
                                          </p:spTgt>
                                        </p:tgtEl>
                                        <p:attrNameLst>
                                          <p:attrName>style.visibility</p:attrName>
                                        </p:attrNameLst>
                                      </p:cBhvr>
                                      <p:to>
                                        <p:strVal val="visible"/>
                                      </p:to>
                                    </p:set>
                                    <p:animEffect transition="in" filter="box(out)">
                                      <p:cBhvr>
                                        <p:cTn id="27" dur="500"/>
                                        <p:tgtEl>
                                          <p:spTgt spid="532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xmlns="" val="1292621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KINESIS 1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002"/>
          <a:stretch/>
        </p:blipFill>
        <p:spPr bwMode="auto">
          <a:xfrm>
            <a:off x="2659857" y="1412776"/>
            <a:ext cx="3824287" cy="5183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Τίτλος 1"/>
          <p:cNvSpPr>
            <a:spLocks noGrp="1"/>
          </p:cNvSpPr>
          <p:nvPr>
            <p:ph type="title"/>
          </p:nvPr>
        </p:nvSpPr>
        <p:spPr/>
        <p:txBody>
          <a:bodyPr>
            <a:normAutofit fontScale="90000"/>
          </a:bodyPr>
          <a:lstStyle/>
          <a:p>
            <a:r>
              <a:rPr lang="en-US" dirty="0" smtClean="0"/>
              <a:t> </a:t>
            </a:r>
            <a:r>
              <a:rPr lang="el-GR" dirty="0" smtClean="0"/>
              <a:t>Άσκηση και Πόνος </a:t>
            </a:r>
            <a:r>
              <a:rPr lang="en-US" dirty="0" smtClean="0"/>
              <a:t/>
            </a:r>
            <a:br>
              <a:rPr lang="en-US" dirty="0" smtClean="0"/>
            </a:br>
            <a:endParaRPr lang="el-GR" dirty="0"/>
          </a:p>
        </p:txBody>
      </p:sp>
      <p:sp>
        <p:nvSpPr>
          <p:cNvPr id="4" name="3 - Ορθογώνιο"/>
          <p:cNvSpPr/>
          <p:nvPr/>
        </p:nvSpPr>
        <p:spPr>
          <a:xfrm>
            <a:off x="467544" y="3105835"/>
            <a:ext cx="2088232" cy="2308324"/>
          </a:xfrm>
          <a:prstGeom prst="rect">
            <a:avLst/>
          </a:prstGeom>
        </p:spPr>
        <p:txBody>
          <a:bodyPr wrap="square">
            <a:spAutoFit/>
          </a:bodyPr>
          <a:lstStyle/>
          <a:p>
            <a:r>
              <a:rPr lang="el-GR" dirty="0" smtClean="0"/>
              <a:t>Φυσικά μέσα στην αντιμετώπιση του πόνου</a:t>
            </a:r>
          </a:p>
          <a:p>
            <a:endParaRPr lang="el-GR" dirty="0" smtClean="0"/>
          </a:p>
          <a:p>
            <a:endParaRPr lang="en-US" dirty="0" smtClean="0"/>
          </a:p>
          <a:p>
            <a:r>
              <a:rPr lang="en-US" dirty="0" smtClean="0"/>
              <a:t> </a:t>
            </a:r>
            <a:r>
              <a:rPr lang="el-GR" dirty="0" smtClean="0"/>
              <a:t>ΥΠΑΡΧΕΙ ΔΥΝΑΤΟΤΗΤΑ ΣΥΣΧΕΤΗΣΗΣ?</a:t>
            </a:r>
            <a:endParaRPr lang="el-GR" dirty="0"/>
          </a:p>
        </p:txBody>
      </p:sp>
    </p:spTree>
    <p:extLst>
      <p:ext uri="{BB962C8B-B14F-4D97-AF65-F5344CB8AC3E}">
        <p14:creationId xmlns:p14="http://schemas.microsoft.com/office/powerpoint/2010/main" xmlns="" val="26352441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 </a:t>
            </a:r>
            <a:r>
              <a:rPr lang="el-GR" dirty="0" smtClean="0"/>
              <a:t>Άσκηση και Πόνος </a:t>
            </a:r>
            <a:endParaRPr lang="el-GR" dirty="0"/>
          </a:p>
        </p:txBody>
      </p:sp>
      <p:sp>
        <p:nvSpPr>
          <p:cNvPr id="54275" name="Rectangle 3"/>
          <p:cNvSpPr>
            <a:spLocks noGrp="1" noChangeArrowheads="1"/>
          </p:cNvSpPr>
          <p:nvPr>
            <p:ph idx="1"/>
          </p:nvPr>
        </p:nvSpPr>
        <p:spPr>
          <a:xfrm>
            <a:off x="457200" y="1484784"/>
            <a:ext cx="4042792" cy="4752528"/>
          </a:xfrm>
        </p:spPr>
        <p:txBody>
          <a:bodyPr>
            <a:normAutofit fontScale="92500" lnSpcReduction="10000"/>
          </a:bodyPr>
          <a:lstStyle/>
          <a:p>
            <a:pPr marL="0" indent="0" eaLnBrk="1" hangingPunct="1">
              <a:lnSpc>
                <a:spcPct val="120000"/>
              </a:lnSpc>
              <a:buFont typeface="Wingdings" pitchFamily="2" charset="2"/>
              <a:buNone/>
              <a:defRPr/>
            </a:pPr>
            <a:r>
              <a:rPr lang="el-GR" sz="2800" dirty="0" smtClean="0"/>
              <a:t>Ο πλέον συνηθισμένος τύπος άσκησης που χρησιμοποιείται κατά τη περίοδο της αντιμετώπισης του πόνου είναι η ισομετρική άσκηση έχοντας κατά νου την αντιμετώπιση του οιδήματος μέσω του μηχανισμού της μυϊκής αντλίας</a:t>
            </a:r>
          </a:p>
        </p:txBody>
      </p:sp>
      <p:pic>
        <p:nvPicPr>
          <p:cNvPr id="6147" name="Picture 4" descr="PC19017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1700808"/>
            <a:ext cx="3865669" cy="2898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579646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checkerboard(down)">
                                      <p:cBhvr>
                                        <p:cTn id="7" dur="500"/>
                                        <p:tgtEl>
                                          <p:spTgt spid="54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p:txBody>
          <a:bodyPr/>
          <a:lstStyle/>
          <a:p>
            <a:r>
              <a:rPr lang="el-GR" dirty="0" smtClean="0"/>
              <a:t>“οι </a:t>
            </a:r>
            <a:r>
              <a:rPr lang="el-GR" dirty="0"/>
              <a:t>ασκήσεις αφού περάσει ο </a:t>
            </a:r>
            <a:r>
              <a:rPr lang="el-GR" dirty="0" smtClean="0"/>
              <a:t>πόνος”;!</a:t>
            </a:r>
            <a:endParaRPr lang="el-GR" dirty="0"/>
          </a:p>
        </p:txBody>
      </p:sp>
    </p:spTree>
    <p:extLst>
      <p:ext uri="{BB962C8B-B14F-4D97-AF65-F5344CB8AC3E}">
        <p14:creationId xmlns:p14="http://schemas.microsoft.com/office/powerpoint/2010/main" xmlns="" val="35676762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 </a:t>
            </a:r>
            <a:r>
              <a:rPr lang="el-GR" dirty="0" smtClean="0"/>
              <a:t>Άσκηση και Πόνος </a:t>
            </a:r>
            <a:endParaRPr lang="el-GR" dirty="0"/>
          </a:p>
        </p:txBody>
      </p:sp>
      <p:sp>
        <p:nvSpPr>
          <p:cNvPr id="24579" name="Rectangle 3"/>
          <p:cNvSpPr>
            <a:spLocks noGrp="1" noChangeArrowheads="1"/>
          </p:cNvSpPr>
          <p:nvPr>
            <p:ph idx="1"/>
          </p:nvPr>
        </p:nvSpPr>
        <p:spPr/>
        <p:txBody>
          <a:bodyPr>
            <a:normAutofit fontScale="92500" lnSpcReduction="10000"/>
          </a:bodyPr>
          <a:lstStyle/>
          <a:p>
            <a:pPr>
              <a:lnSpc>
                <a:spcPct val="110000"/>
              </a:lnSpc>
              <a:defRPr/>
            </a:pPr>
            <a:r>
              <a:rPr lang="el-GR" dirty="0" smtClean="0"/>
              <a:t>Η ευεργετική επίδραση της άσκησης στην αντίληψη του πόνου έχει ερευνηθεί και διαπιστωθεί τη τελευταία 20ετία. </a:t>
            </a:r>
          </a:p>
          <a:p>
            <a:pPr>
              <a:lnSpc>
                <a:spcPct val="110000"/>
              </a:lnSpc>
              <a:defRPr/>
            </a:pPr>
            <a:r>
              <a:rPr lang="el-GR" dirty="0" smtClean="0"/>
              <a:t>Η άσκηση σε όλες τις μορφές της δρα αναλγητικά </a:t>
            </a:r>
          </a:p>
          <a:p>
            <a:pPr lvl="1">
              <a:lnSpc>
                <a:spcPct val="110000"/>
              </a:lnSpc>
              <a:defRPr/>
            </a:pPr>
            <a:r>
              <a:rPr lang="el-GR" dirty="0" smtClean="0"/>
              <a:t>τόσο κατά τη διάρκεια του προγράμματός της όσο και </a:t>
            </a:r>
          </a:p>
          <a:p>
            <a:pPr lvl="1">
              <a:lnSpc>
                <a:spcPct val="110000"/>
              </a:lnSpc>
              <a:defRPr/>
            </a:pPr>
            <a:r>
              <a:rPr lang="el-GR" dirty="0" smtClean="0"/>
              <a:t>μετά τη λήξη του </a:t>
            </a:r>
          </a:p>
          <a:p>
            <a:pPr>
              <a:lnSpc>
                <a:spcPct val="110000"/>
              </a:lnSpc>
              <a:defRPr/>
            </a:pPr>
            <a:r>
              <a:rPr lang="el-GR" dirty="0" smtClean="0"/>
              <a:t>εκτός από τις περιπτώσεις που υπάρχει υπόβαθρο </a:t>
            </a:r>
            <a:r>
              <a:rPr lang="el-GR" b="1" dirty="0" err="1" smtClean="0">
                <a:solidFill>
                  <a:srgbClr val="820000"/>
                </a:solidFill>
              </a:rPr>
              <a:t>ινομυαλγίας</a:t>
            </a:r>
            <a:r>
              <a:rPr lang="el-GR" dirty="0" smtClean="0"/>
              <a:t> ή </a:t>
            </a:r>
            <a:r>
              <a:rPr lang="el-GR" b="1" dirty="0" smtClean="0">
                <a:solidFill>
                  <a:srgbClr val="820000"/>
                </a:solidFill>
              </a:rPr>
              <a:t>σύνδρομο χρόνιας κόπωσης</a:t>
            </a:r>
            <a:r>
              <a:rPr lang="el-GR" dirty="0" smtClean="0"/>
              <a:t>. </a:t>
            </a:r>
          </a:p>
        </p:txBody>
      </p:sp>
    </p:spTree>
    <p:extLst>
      <p:ext uri="{BB962C8B-B14F-4D97-AF65-F5344CB8AC3E}">
        <p14:creationId xmlns:p14="http://schemas.microsoft.com/office/powerpoint/2010/main" xmlns="" val="7029858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ox(out)">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ox(out)">
                                      <p:cBhvr>
                                        <p:cTn id="12" dur="500"/>
                                        <p:tgtEl>
                                          <p:spTgt spid="24579">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box(out)">
                                      <p:cBhvr>
                                        <p:cTn id="15" dur="500"/>
                                        <p:tgtEl>
                                          <p:spTgt spid="24579">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24579">
                                            <p:txEl>
                                              <p:pRg st="3" end="3"/>
                                            </p:txEl>
                                          </p:spTgt>
                                        </p:tgtEl>
                                        <p:attrNameLst>
                                          <p:attrName>style.visibility</p:attrName>
                                        </p:attrNameLst>
                                      </p:cBhvr>
                                      <p:to>
                                        <p:strVal val="visible"/>
                                      </p:to>
                                    </p:set>
                                    <p:animEffect transition="in" filter="box(out)">
                                      <p:cBhvr>
                                        <p:cTn id="18" dur="500"/>
                                        <p:tgtEl>
                                          <p:spTgt spid="2457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animEffect transition="in" filter="box(out)">
                                      <p:cBhvr>
                                        <p:cTn id="23"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 </a:t>
            </a:r>
            <a:r>
              <a:rPr lang="el-GR" dirty="0" smtClean="0"/>
              <a:t>Άσκηση και Πόνος </a:t>
            </a:r>
            <a:endParaRPr lang="el-GR" dirty="0"/>
          </a:p>
        </p:txBody>
      </p:sp>
      <p:sp>
        <p:nvSpPr>
          <p:cNvPr id="3" name="Θέση περιεχομένου 2"/>
          <p:cNvSpPr>
            <a:spLocks noGrp="1"/>
          </p:cNvSpPr>
          <p:nvPr>
            <p:ph idx="1"/>
          </p:nvPr>
        </p:nvSpPr>
        <p:spPr/>
        <p:txBody>
          <a:bodyPr>
            <a:normAutofit/>
          </a:bodyPr>
          <a:lstStyle/>
          <a:p>
            <a:pPr>
              <a:lnSpc>
                <a:spcPct val="120000"/>
              </a:lnSpc>
              <a:defRPr/>
            </a:pPr>
            <a:r>
              <a:rPr lang="el-GR" sz="2800" dirty="0"/>
              <a:t>Οι περισσότερες από τις εργασίες χρησιμοποιούν ως άσκηση τη ποδηλασία και το τρέξιμο και τα αναλγητικά αποτελέσματά της διαπιστώνονται όταν αυτή πραγματοποιείται σε υψηλή ένταση (δηλ. &gt;70% της μέγιστης αερόβιας ικανότητας). </a:t>
            </a:r>
          </a:p>
          <a:p>
            <a:pPr>
              <a:lnSpc>
                <a:spcPct val="120000"/>
              </a:lnSpc>
              <a:defRPr/>
            </a:pPr>
            <a:r>
              <a:rPr lang="el-GR" sz="2800" dirty="0"/>
              <a:t>Οι παράμετροι αυτές της άσκησης ισχύουν για άτομα που είναι σε θέση να εμπλακούν στο τύπο αυτό της άσκησης</a:t>
            </a:r>
          </a:p>
          <a:p>
            <a:endParaRPr lang="el-GR" dirty="0"/>
          </a:p>
        </p:txBody>
      </p:sp>
    </p:spTree>
    <p:extLst>
      <p:ext uri="{BB962C8B-B14F-4D97-AF65-F5344CB8AC3E}">
        <p14:creationId xmlns:p14="http://schemas.microsoft.com/office/powerpoint/2010/main" xmlns="" val="32132148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n-US" dirty="0" smtClean="0"/>
              <a:t> </a:t>
            </a:r>
            <a:r>
              <a:rPr lang="el-GR" dirty="0" smtClean="0"/>
              <a:t>Άσκηση και Πόνος </a:t>
            </a:r>
            <a:r>
              <a:rPr lang="en-US" dirty="0" smtClean="0"/>
              <a:t> </a:t>
            </a:r>
            <a:endParaRPr lang="el-GR" dirty="0"/>
          </a:p>
        </p:txBody>
      </p:sp>
      <p:sp>
        <p:nvSpPr>
          <p:cNvPr id="4" name="Θέση περιεχομένου 3"/>
          <p:cNvSpPr>
            <a:spLocks noGrp="1"/>
          </p:cNvSpPr>
          <p:nvPr>
            <p:ph idx="1"/>
          </p:nvPr>
        </p:nvSpPr>
        <p:spPr/>
        <p:txBody>
          <a:bodyPr/>
          <a:lstStyle/>
          <a:p>
            <a:r>
              <a:rPr lang="el-GR" sz="2800" dirty="0"/>
              <a:t>Εργασία σχετική την εμφάνιση μυαλγίας στο τραπεζοειδή μυ και την επίδραση της άσκησης στον πόνο συμπεραίνει ότι δεν υπήρξε ελάττωση του πόνου στην ευρύτερη περιοχή αλλά υπήρξε σημαντική ελάττωση του πόνου σε τέσσερα </a:t>
            </a:r>
            <a:r>
              <a:rPr lang="el-GR" sz="2800" dirty="0" err="1"/>
              <a:t>trigger</a:t>
            </a:r>
            <a:r>
              <a:rPr lang="el-GR" sz="2800" dirty="0"/>
              <a:t> </a:t>
            </a:r>
            <a:r>
              <a:rPr lang="el-GR" sz="2800" dirty="0" err="1"/>
              <a:t>points</a:t>
            </a:r>
            <a:r>
              <a:rPr lang="el-GR" sz="2800" dirty="0"/>
              <a:t> της περιοχής.</a:t>
            </a:r>
            <a:r>
              <a:rPr lang="el-GR" dirty="0"/>
              <a:t> </a:t>
            </a:r>
            <a:r>
              <a:rPr lang="el-GR" sz="2000" dirty="0"/>
              <a:t>(</a:t>
            </a:r>
            <a:r>
              <a:rPr lang="el-GR" sz="2000" dirty="0" err="1"/>
              <a:t>Waling</a:t>
            </a:r>
            <a:r>
              <a:rPr lang="el-GR" sz="2000" dirty="0"/>
              <a:t> </a:t>
            </a:r>
            <a:r>
              <a:rPr lang="el-GR" sz="2000" dirty="0" err="1"/>
              <a:t>et</a:t>
            </a:r>
            <a:r>
              <a:rPr lang="el-GR" sz="2000" dirty="0"/>
              <a:t> </a:t>
            </a:r>
            <a:r>
              <a:rPr lang="el-GR" sz="2000" dirty="0" err="1"/>
              <a:t>al</a:t>
            </a:r>
            <a:r>
              <a:rPr lang="el-GR" sz="2000" dirty="0"/>
              <a:t>., 2000) </a:t>
            </a:r>
          </a:p>
          <a:p>
            <a:endParaRPr lang="el-GR" dirty="0"/>
          </a:p>
        </p:txBody>
      </p:sp>
    </p:spTree>
    <p:extLst>
      <p:ext uri="{BB962C8B-B14F-4D97-AF65-F5344CB8AC3E}">
        <p14:creationId xmlns:p14="http://schemas.microsoft.com/office/powerpoint/2010/main" xmlns="" val="42621095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smtClean="0"/>
              <a:t> </a:t>
            </a:r>
            <a:r>
              <a:rPr lang="el-GR" dirty="0" smtClean="0"/>
              <a:t>Άσκηση και Πόνος </a:t>
            </a:r>
            <a:endParaRPr lang="el-GR" dirty="0"/>
          </a:p>
        </p:txBody>
      </p:sp>
      <p:sp>
        <p:nvSpPr>
          <p:cNvPr id="4" name="Θέση περιεχομένου 3"/>
          <p:cNvSpPr>
            <a:spLocks noGrp="1"/>
          </p:cNvSpPr>
          <p:nvPr>
            <p:ph idx="1"/>
          </p:nvPr>
        </p:nvSpPr>
        <p:spPr/>
        <p:txBody>
          <a:bodyPr>
            <a:noAutofit/>
          </a:bodyPr>
          <a:lstStyle/>
          <a:p>
            <a:r>
              <a:rPr lang="el-GR" sz="2800" dirty="0"/>
              <a:t>Ανάλογη εργασία σχετική με την οσφυαλγία συμπεραίνει σημαντική ελάττωση του πόνου με την άσκηση</a:t>
            </a:r>
          </a:p>
          <a:p>
            <a:r>
              <a:rPr lang="el-GR" sz="2800" dirty="0"/>
              <a:t>Χρησιμοποιήθηκαν ασκήσεις:</a:t>
            </a:r>
          </a:p>
          <a:p>
            <a:pPr lvl="1"/>
            <a:r>
              <a:rPr lang="el-GR" sz="2400" dirty="0"/>
              <a:t>Βελτίωσης δύναμης/ελαστικότητας</a:t>
            </a:r>
          </a:p>
          <a:p>
            <a:pPr lvl="1"/>
            <a:r>
              <a:rPr lang="el-GR" sz="2400" dirty="0"/>
              <a:t>Αερόβια/ενδυνάμωση</a:t>
            </a:r>
          </a:p>
          <a:p>
            <a:pPr lvl="1"/>
            <a:r>
              <a:rPr lang="el-GR" sz="2400" dirty="0"/>
              <a:t>Πολυδιάστατη</a:t>
            </a:r>
          </a:p>
          <a:p>
            <a:pPr lvl="1"/>
            <a:r>
              <a:rPr lang="el-GR" sz="2400" dirty="0"/>
              <a:t>Υδροθεραπεία</a:t>
            </a:r>
          </a:p>
          <a:p>
            <a:pPr lvl="1"/>
            <a:r>
              <a:rPr lang="el-GR" sz="2400" dirty="0"/>
              <a:t>Άλλοι τύποι άσκησης </a:t>
            </a:r>
            <a:r>
              <a:rPr lang="el-GR" sz="2400" dirty="0" err="1"/>
              <a:t>McKenzie</a:t>
            </a:r>
            <a:r>
              <a:rPr lang="el-GR" sz="2400" dirty="0"/>
              <a:t>, </a:t>
            </a:r>
            <a:r>
              <a:rPr lang="el-GR" sz="2400" dirty="0" err="1"/>
              <a:t>Williams</a:t>
            </a:r>
            <a:r>
              <a:rPr lang="el-GR" sz="2400" dirty="0"/>
              <a:t> </a:t>
            </a:r>
            <a:r>
              <a:rPr lang="el-GR" sz="2400" dirty="0" err="1"/>
              <a:t>κλπ</a:t>
            </a:r>
            <a:endParaRPr lang="el-GR" sz="2400" dirty="0"/>
          </a:p>
          <a:p>
            <a:pPr marL="0" indent="0" algn="r">
              <a:buNone/>
            </a:pPr>
            <a:r>
              <a:rPr lang="el-GR" sz="2000" dirty="0"/>
              <a:t>(</a:t>
            </a:r>
            <a:r>
              <a:rPr lang="el-GR" sz="2000" dirty="0" err="1"/>
              <a:t>Liddle</a:t>
            </a:r>
            <a:r>
              <a:rPr lang="el-GR" sz="2000" dirty="0"/>
              <a:t> </a:t>
            </a:r>
            <a:r>
              <a:rPr lang="el-GR" sz="2000" dirty="0" err="1"/>
              <a:t>et</a:t>
            </a:r>
            <a:r>
              <a:rPr lang="el-GR" sz="2000" dirty="0"/>
              <a:t> </a:t>
            </a:r>
            <a:r>
              <a:rPr lang="el-GR" sz="2000" dirty="0" err="1"/>
              <a:t>al</a:t>
            </a:r>
            <a:r>
              <a:rPr lang="el-GR" sz="2000" dirty="0"/>
              <a:t>., 2004)</a:t>
            </a:r>
          </a:p>
          <a:p>
            <a:endParaRPr lang="el-GR" sz="2800" dirty="0"/>
          </a:p>
        </p:txBody>
      </p:sp>
    </p:spTree>
    <p:extLst>
      <p:ext uri="{BB962C8B-B14F-4D97-AF65-F5344CB8AC3E}">
        <p14:creationId xmlns:p14="http://schemas.microsoft.com/office/powerpoint/2010/main" xmlns="" val="37931394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f49b016a17fee4724b113d8c4661e18d9fd8a7e"/>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TotalTime>
  <Words>934</Words>
  <Application>Microsoft Office PowerPoint</Application>
  <PresentationFormat>Προβολή στην οθόνη (4:3)</PresentationFormat>
  <Paragraphs>99</Paragraphs>
  <Slides>22</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OC_template_updated</vt:lpstr>
      <vt:lpstr>Φυσικοθεραπεία σε ειδικές πληθυσμιακές μονάδες</vt:lpstr>
      <vt:lpstr> Άσκηση και Πόνος  Πρόγραμμα φυσικοθεραπείας</vt:lpstr>
      <vt:lpstr> Άσκηση και Πόνος  </vt:lpstr>
      <vt:lpstr> Άσκηση και Πόνος </vt:lpstr>
      <vt:lpstr>“οι ασκήσεις αφού περάσει ο πόνος”;!</vt:lpstr>
      <vt:lpstr> Άσκηση και Πόνος </vt:lpstr>
      <vt:lpstr> Άσκηση και Πόνος </vt:lpstr>
      <vt:lpstr> Άσκηση και Πόνος  </vt:lpstr>
      <vt:lpstr> Άσκηση και Πόνος </vt:lpstr>
      <vt:lpstr> Άσκηση και Πόνος </vt:lpstr>
      <vt:lpstr> Άσκηση και Πόνος </vt:lpstr>
      <vt:lpstr> Άσκηση και Πόνος </vt:lpstr>
      <vt:lpstr> Άσκηση και Πόνος </vt:lpstr>
      <vt:lpstr>Αναθεωρούμε το ρόλο της άσκησης και τον καθιστούμε σημαντικό εργαλείο στην αντιμετώπιση του πόνου</vt:lpstr>
      <vt:lpstr>Επομένως  Άσκηση και Πόνος </vt:lpstr>
      <vt:lpstr>Τέλος Ενότητας</vt:lpstr>
      <vt:lpstr>Σημειώματα</vt:lpstr>
      <vt:lpstr>Σημείωμα Αναφοράς</vt:lpstr>
      <vt:lpstr>Σημείωμα Αδειοδότησης</vt:lpstr>
      <vt:lpstr>Διατήρηση Σημειωμάτων</vt:lpstr>
      <vt:lpstr>Σημείωμα Χρήσης Έργων Τρίτων (1/2)</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Tagoulis Alexandros</dc:creator>
  <cp:lastModifiedBy>Cecile</cp:lastModifiedBy>
  <cp:revision>52</cp:revision>
  <dcterms:created xsi:type="dcterms:W3CDTF">2013-03-04T13:35:19Z</dcterms:created>
  <dcterms:modified xsi:type="dcterms:W3CDTF">2015-01-24T17:19:31Z</dcterms:modified>
</cp:coreProperties>
</file>