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Default Extension="bin" ContentType="application/vnd.openxmlformats-officedocument.oleObject"/>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Default Extension="wdp" ContentType="image/vnd.ms-photo"/>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84" r:id="rId1"/>
  </p:sldMasterIdLst>
  <p:notesMasterIdLst>
    <p:notesMasterId r:id="rId31"/>
  </p:notesMasterIdLst>
  <p:handoutMasterIdLst>
    <p:handoutMasterId r:id="rId32"/>
  </p:handoutMasterIdLst>
  <p:sldIdLst>
    <p:sldId id="256" r:id="rId2"/>
    <p:sldId id="268" r:id="rId3"/>
    <p:sldId id="269" r:id="rId4"/>
    <p:sldId id="270" r:id="rId5"/>
    <p:sldId id="271" r:id="rId6"/>
    <p:sldId id="272" r:id="rId7"/>
    <p:sldId id="273" r:id="rId8"/>
    <p:sldId id="274" r:id="rId9"/>
    <p:sldId id="275" r:id="rId10"/>
    <p:sldId id="276" r:id="rId11"/>
    <p:sldId id="277" r:id="rId12"/>
    <p:sldId id="278" r:id="rId13"/>
    <p:sldId id="281" r:id="rId14"/>
    <p:sldId id="279" r:id="rId15"/>
    <p:sldId id="280" r:id="rId16"/>
    <p:sldId id="282" r:id="rId17"/>
    <p:sldId id="283" r:id="rId18"/>
    <p:sldId id="284" r:id="rId19"/>
    <p:sldId id="285" r:id="rId20"/>
    <p:sldId id="286" r:id="rId21"/>
    <p:sldId id="288" r:id="rId22"/>
    <p:sldId id="289" r:id="rId23"/>
    <p:sldId id="257" r:id="rId24"/>
    <p:sldId id="262" r:id="rId25"/>
    <p:sldId id="264" r:id="rId26"/>
    <p:sldId id="265" r:id="rId27"/>
    <p:sldId id="266" r:id="rId28"/>
    <p:sldId id="267" r:id="rId29"/>
    <p:sldId id="261" r:id="rId30"/>
  </p:sldIdLst>
  <p:sldSz cx="9144000" cy="6858000" type="screen4x3"/>
  <p:notesSz cx="7104063" cy="10234613"/>
  <p:custDataLst>
    <p:tags r:id="rId33"/>
  </p:custDataLst>
  <p:defaultTex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3223">
          <p15:clr>
            <a:srgbClr val="A4A3A4"/>
          </p15:clr>
        </p15:guide>
        <p15:guide id="2" pos="2237">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004B82"/>
    <a:srgbClr val="FFFF99"/>
    <a:srgbClr val="820000"/>
    <a:srgbClr val="333399"/>
    <a:srgbClr val="4545C3"/>
    <a:srgbClr val="C00000"/>
    <a:srgbClr val="CC3300"/>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Μεσαίο στυλ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2135" autoAdjust="0"/>
    <p:restoredTop sz="94660"/>
  </p:normalViewPr>
  <p:slideViewPr>
    <p:cSldViewPr>
      <p:cViewPr>
        <p:scale>
          <a:sx n="78" d="100"/>
          <a:sy n="78" d="100"/>
        </p:scale>
        <p:origin x="-1056" y="3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76" d="100"/>
          <a:sy n="76" d="100"/>
        </p:scale>
        <p:origin x="-3978" y="-108"/>
      </p:cViewPr>
      <p:guideLst>
        <p:guide orient="horz" pos="3223"/>
        <p:guide pos="2237"/>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hdr" sz="quarter"/>
          </p:nvPr>
        </p:nvSpPr>
        <p:spPr bwMode="auto">
          <a:xfrm>
            <a:off x="0" y="0"/>
            <a:ext cx="3078163" cy="511175"/>
          </a:xfrm>
          <a:prstGeom prst="rect">
            <a:avLst/>
          </a:prstGeom>
          <a:noFill/>
          <a:ln w="9525">
            <a:noFill/>
            <a:miter lim="800000"/>
            <a:headEnd/>
            <a:tailEnd/>
          </a:ln>
          <a:effectLst/>
        </p:spPr>
        <p:txBody>
          <a:bodyPr vert="horz" wrap="square" lIns="99075" tIns="49538" rIns="99075" bIns="49538" numCol="1" anchor="t" anchorCtr="0" compatLnSpc="1">
            <a:prstTxWarp prst="textNoShape">
              <a:avLst/>
            </a:prstTxWarp>
          </a:bodyPr>
          <a:lstStyle>
            <a:lvl1pPr defTabSz="990600" eaLnBrk="0" hangingPunct="0">
              <a:defRPr sz="1300"/>
            </a:lvl1pPr>
          </a:lstStyle>
          <a:p>
            <a:pPr>
              <a:defRPr/>
            </a:pPr>
            <a:endParaRPr lang="el-GR"/>
          </a:p>
        </p:txBody>
      </p:sp>
      <p:sp>
        <p:nvSpPr>
          <p:cNvPr id="92163" name="Rectangle 3"/>
          <p:cNvSpPr>
            <a:spLocks noGrp="1" noChangeArrowheads="1"/>
          </p:cNvSpPr>
          <p:nvPr>
            <p:ph type="dt" sz="quarter" idx="1"/>
          </p:nvPr>
        </p:nvSpPr>
        <p:spPr bwMode="auto">
          <a:xfrm>
            <a:off x="4024313" y="0"/>
            <a:ext cx="3078162" cy="511175"/>
          </a:xfrm>
          <a:prstGeom prst="rect">
            <a:avLst/>
          </a:prstGeom>
          <a:noFill/>
          <a:ln w="9525">
            <a:noFill/>
            <a:miter lim="800000"/>
            <a:headEnd/>
            <a:tailEnd/>
          </a:ln>
          <a:effectLst/>
        </p:spPr>
        <p:txBody>
          <a:bodyPr vert="horz" wrap="square" lIns="99075" tIns="49538" rIns="99075" bIns="49538" numCol="1" anchor="t" anchorCtr="0" compatLnSpc="1">
            <a:prstTxWarp prst="textNoShape">
              <a:avLst/>
            </a:prstTxWarp>
          </a:bodyPr>
          <a:lstStyle>
            <a:lvl1pPr algn="r" defTabSz="990600" eaLnBrk="0" hangingPunct="0">
              <a:defRPr sz="1300"/>
            </a:lvl1pPr>
          </a:lstStyle>
          <a:p>
            <a:pPr>
              <a:defRPr/>
            </a:pPr>
            <a:fld id="{84A79048-66B1-475A-B924-F459D231C4C3}" type="datetimeFigureOut">
              <a:rPr lang="el-GR"/>
              <a:pPr>
                <a:defRPr/>
              </a:pPr>
              <a:t>24/8/2015</a:t>
            </a:fld>
            <a:endParaRPr lang="el-GR"/>
          </a:p>
        </p:txBody>
      </p:sp>
      <p:sp>
        <p:nvSpPr>
          <p:cNvPr id="92164" name="Rectangle 4"/>
          <p:cNvSpPr>
            <a:spLocks noGrp="1" noChangeArrowheads="1"/>
          </p:cNvSpPr>
          <p:nvPr>
            <p:ph type="ftr" sz="quarter" idx="2"/>
          </p:nvPr>
        </p:nvSpPr>
        <p:spPr bwMode="auto">
          <a:xfrm>
            <a:off x="0" y="9721850"/>
            <a:ext cx="3078163" cy="511175"/>
          </a:xfrm>
          <a:prstGeom prst="rect">
            <a:avLst/>
          </a:prstGeom>
          <a:noFill/>
          <a:ln w="9525">
            <a:noFill/>
            <a:miter lim="800000"/>
            <a:headEnd/>
            <a:tailEnd/>
          </a:ln>
          <a:effectLst/>
        </p:spPr>
        <p:txBody>
          <a:bodyPr vert="horz" wrap="square" lIns="99075" tIns="49538" rIns="99075" bIns="49538" numCol="1" anchor="b" anchorCtr="0" compatLnSpc="1">
            <a:prstTxWarp prst="textNoShape">
              <a:avLst/>
            </a:prstTxWarp>
          </a:bodyPr>
          <a:lstStyle>
            <a:lvl1pPr defTabSz="990600" eaLnBrk="0" hangingPunct="0">
              <a:defRPr sz="1300"/>
            </a:lvl1pPr>
          </a:lstStyle>
          <a:p>
            <a:pPr>
              <a:defRPr/>
            </a:pPr>
            <a:endParaRPr lang="el-GR"/>
          </a:p>
        </p:txBody>
      </p:sp>
      <p:sp>
        <p:nvSpPr>
          <p:cNvPr id="92165" name="Rectangle 5"/>
          <p:cNvSpPr>
            <a:spLocks noGrp="1" noChangeArrowheads="1"/>
          </p:cNvSpPr>
          <p:nvPr>
            <p:ph type="sldNum" sz="quarter" idx="3"/>
          </p:nvPr>
        </p:nvSpPr>
        <p:spPr bwMode="auto">
          <a:xfrm>
            <a:off x="4024313" y="9721850"/>
            <a:ext cx="3078162" cy="511175"/>
          </a:xfrm>
          <a:prstGeom prst="rect">
            <a:avLst/>
          </a:prstGeom>
          <a:noFill/>
          <a:ln w="9525">
            <a:noFill/>
            <a:miter lim="800000"/>
            <a:headEnd/>
            <a:tailEnd/>
          </a:ln>
          <a:effectLst/>
        </p:spPr>
        <p:txBody>
          <a:bodyPr vert="horz" wrap="square" lIns="99075" tIns="49538" rIns="99075" bIns="49538" numCol="1" anchor="b" anchorCtr="0" compatLnSpc="1">
            <a:prstTxWarp prst="textNoShape">
              <a:avLst/>
            </a:prstTxWarp>
          </a:bodyPr>
          <a:lstStyle>
            <a:lvl1pPr algn="r" defTabSz="990600" eaLnBrk="0" hangingPunct="0">
              <a:defRPr sz="1300"/>
            </a:lvl1pPr>
          </a:lstStyle>
          <a:p>
            <a:pPr>
              <a:defRPr/>
            </a:pPr>
            <a:fld id="{2EBCFCCB-10BB-4121-80C8-1E5058FD1454}" type="slidenum">
              <a:rPr lang="el-GR"/>
              <a:pPr>
                <a:defRPr/>
              </a:pPr>
              <a:t>‹#›</a:t>
            </a:fld>
            <a:endParaRPr lang="el-GR"/>
          </a:p>
        </p:txBody>
      </p:sp>
    </p:spTree>
    <p:extLst>
      <p:ext uri="{BB962C8B-B14F-4D97-AF65-F5344CB8AC3E}">
        <p14:creationId xmlns="" xmlns:p14="http://schemas.microsoft.com/office/powerpoint/2010/main" val="419600949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bwMode="auto">
          <a:xfrm>
            <a:off x="0" y="0"/>
            <a:ext cx="3078163" cy="511175"/>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lvl1pPr defTabSz="990600">
              <a:defRPr sz="1300"/>
            </a:lvl1pPr>
          </a:lstStyle>
          <a:p>
            <a:pPr>
              <a:defRPr/>
            </a:pPr>
            <a:endParaRPr lang="el-GR"/>
          </a:p>
        </p:txBody>
      </p:sp>
      <p:sp>
        <p:nvSpPr>
          <p:cNvPr id="3" name="2 - Θέση ημερομηνίας"/>
          <p:cNvSpPr>
            <a:spLocks noGrp="1"/>
          </p:cNvSpPr>
          <p:nvPr>
            <p:ph type="dt" idx="1"/>
          </p:nvPr>
        </p:nvSpPr>
        <p:spPr bwMode="auto">
          <a:xfrm>
            <a:off x="4024313" y="0"/>
            <a:ext cx="3078162" cy="511175"/>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lvl1pPr algn="r" defTabSz="990600">
              <a:defRPr sz="1300"/>
            </a:lvl1pPr>
          </a:lstStyle>
          <a:p>
            <a:pPr>
              <a:defRPr/>
            </a:pPr>
            <a:fld id="{19B0F716-1969-45AD-B426-D0CBFDF13F46}" type="datetimeFigureOut">
              <a:rPr lang="el-GR"/>
              <a:pPr>
                <a:defRPr/>
              </a:pPr>
              <a:t>24/8/2015</a:t>
            </a:fld>
            <a:endParaRPr lang="el-GR"/>
          </a:p>
        </p:txBody>
      </p:sp>
      <p:sp>
        <p:nvSpPr>
          <p:cNvPr id="4" name="3 - Θέση εικόνας διαφάνειας"/>
          <p:cNvSpPr>
            <a:spLocks noGrp="1" noRot="1" noChangeAspect="1"/>
          </p:cNvSpPr>
          <p:nvPr>
            <p:ph type="sldImg" idx="2"/>
          </p:nvPr>
        </p:nvSpPr>
        <p:spPr>
          <a:xfrm>
            <a:off x="993775" y="768350"/>
            <a:ext cx="5116513" cy="3836988"/>
          </a:xfrm>
          <a:prstGeom prst="rect">
            <a:avLst/>
          </a:prstGeom>
          <a:noFill/>
          <a:ln w="12700">
            <a:solidFill>
              <a:prstClr val="black"/>
            </a:solidFill>
          </a:ln>
        </p:spPr>
        <p:txBody>
          <a:bodyPr vert="horz" lIns="91440" tIns="45720" rIns="91440" bIns="45720" rtlCol="0" anchor="ctr"/>
          <a:lstStyle/>
          <a:p>
            <a:pPr lvl="0"/>
            <a:endParaRPr lang="el-GR" noProof="0" smtClean="0"/>
          </a:p>
        </p:txBody>
      </p:sp>
      <p:sp>
        <p:nvSpPr>
          <p:cNvPr id="5" name="4 - Θέση σημειώσεων"/>
          <p:cNvSpPr>
            <a:spLocks noGrp="1"/>
          </p:cNvSpPr>
          <p:nvPr>
            <p:ph type="body" sz="quarter" idx="3"/>
          </p:nvPr>
        </p:nvSpPr>
        <p:spPr bwMode="auto">
          <a:xfrm>
            <a:off x="711200" y="4860925"/>
            <a:ext cx="5683250" cy="4605338"/>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p>
            <a:pPr lvl="0"/>
            <a:r>
              <a:rPr lang="el-GR" noProof="0" smtClean="0"/>
              <a:t>Kλικ για επεξεργασία των στυλ του υποδείγματος</a:t>
            </a:r>
          </a:p>
          <a:p>
            <a:pPr lvl="1"/>
            <a:r>
              <a:rPr lang="el-GR" noProof="0" smtClean="0"/>
              <a:t>Δεύτερου επιπέδου</a:t>
            </a:r>
          </a:p>
          <a:p>
            <a:pPr lvl="2"/>
            <a:r>
              <a:rPr lang="el-GR" noProof="0" smtClean="0"/>
              <a:t>Τρίτου επιπέδου</a:t>
            </a:r>
          </a:p>
          <a:p>
            <a:pPr lvl="3"/>
            <a:r>
              <a:rPr lang="el-GR" noProof="0" smtClean="0"/>
              <a:t>Τέταρτου επιπέδου</a:t>
            </a:r>
          </a:p>
          <a:p>
            <a:pPr lvl="4"/>
            <a:r>
              <a:rPr lang="el-GR" noProof="0" smtClean="0"/>
              <a:t>Πέμπτου επιπέδου</a:t>
            </a:r>
          </a:p>
        </p:txBody>
      </p:sp>
      <p:sp>
        <p:nvSpPr>
          <p:cNvPr id="6" name="5 - Θέση υποσέλιδου"/>
          <p:cNvSpPr>
            <a:spLocks noGrp="1"/>
          </p:cNvSpPr>
          <p:nvPr>
            <p:ph type="ftr" sz="quarter" idx="4"/>
          </p:nvPr>
        </p:nvSpPr>
        <p:spPr bwMode="auto">
          <a:xfrm>
            <a:off x="0" y="9721850"/>
            <a:ext cx="3078163" cy="511175"/>
          </a:xfrm>
          <a:prstGeom prst="rect">
            <a:avLst/>
          </a:prstGeom>
          <a:noFill/>
          <a:ln w="9525">
            <a:noFill/>
            <a:miter lim="800000"/>
            <a:headEnd/>
            <a:tailEnd/>
          </a:ln>
        </p:spPr>
        <p:txBody>
          <a:bodyPr vert="horz" wrap="square" lIns="99075" tIns="49538" rIns="99075" bIns="49538" numCol="1" anchor="b" anchorCtr="0" compatLnSpc="1">
            <a:prstTxWarp prst="textNoShape">
              <a:avLst/>
            </a:prstTxWarp>
          </a:bodyPr>
          <a:lstStyle>
            <a:lvl1pPr defTabSz="990600">
              <a:defRPr sz="1300"/>
            </a:lvl1pPr>
          </a:lstStyle>
          <a:p>
            <a:pPr>
              <a:defRPr/>
            </a:pPr>
            <a:endParaRPr lang="el-GR"/>
          </a:p>
        </p:txBody>
      </p:sp>
      <p:sp>
        <p:nvSpPr>
          <p:cNvPr id="7" name="6 - Θέση αριθμού διαφάνειας"/>
          <p:cNvSpPr>
            <a:spLocks noGrp="1"/>
          </p:cNvSpPr>
          <p:nvPr>
            <p:ph type="sldNum" sz="quarter" idx="5"/>
          </p:nvPr>
        </p:nvSpPr>
        <p:spPr bwMode="auto">
          <a:xfrm>
            <a:off x="4024313" y="9721850"/>
            <a:ext cx="3078162" cy="511175"/>
          </a:xfrm>
          <a:prstGeom prst="rect">
            <a:avLst/>
          </a:prstGeom>
          <a:noFill/>
          <a:ln w="9525">
            <a:noFill/>
            <a:miter lim="800000"/>
            <a:headEnd/>
            <a:tailEnd/>
          </a:ln>
        </p:spPr>
        <p:txBody>
          <a:bodyPr vert="horz" wrap="square" lIns="99075" tIns="49538" rIns="99075" bIns="49538" numCol="1" anchor="b" anchorCtr="0" compatLnSpc="1">
            <a:prstTxWarp prst="textNoShape">
              <a:avLst/>
            </a:prstTxWarp>
          </a:bodyPr>
          <a:lstStyle>
            <a:lvl1pPr algn="r" defTabSz="990600">
              <a:defRPr sz="1300"/>
            </a:lvl1pPr>
          </a:lstStyle>
          <a:p>
            <a:pPr>
              <a:defRPr/>
            </a:pPr>
            <a:fld id="{71016A41-0609-40C7-9E3E-89C33107DF6A}" type="slidenum">
              <a:rPr lang="el-GR"/>
              <a:pPr>
                <a:defRPr/>
              </a:pPr>
              <a:t>‹#›</a:t>
            </a:fld>
            <a:endParaRPr lang="el-GR"/>
          </a:p>
        </p:txBody>
      </p:sp>
    </p:spTree>
    <p:extLst>
      <p:ext uri="{BB962C8B-B14F-4D97-AF65-F5344CB8AC3E}">
        <p14:creationId xmlns="" xmlns:p14="http://schemas.microsoft.com/office/powerpoint/2010/main" val="2436658440"/>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85766" indent="-185766">
              <a:buFont typeface="Arial" pitchFamily="34" charset="0"/>
              <a:buChar char="•"/>
            </a:pPr>
            <a:endParaRPr lang="el-GR" dirty="0">
              <a:solidFill>
                <a:srgbClr val="FF0000"/>
              </a:solidFill>
            </a:endParaRPr>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0</a:t>
            </a:fld>
            <a:endParaRPr lang="el-GR" dirty="0"/>
          </a:p>
        </p:txBody>
      </p:sp>
    </p:spTree>
    <p:extLst>
      <p:ext uri="{BB962C8B-B14F-4D97-AF65-F5344CB8AC3E}">
        <p14:creationId xmlns="" xmlns:p14="http://schemas.microsoft.com/office/powerpoint/2010/main" val="39928127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pPr>
              <a:defRPr/>
            </a:pPr>
            <a:fld id="{71016A41-0609-40C7-9E3E-89C33107DF6A}" type="slidenum">
              <a:rPr lang="el-GR" smtClean="0"/>
              <a:pPr>
                <a:defRPr/>
              </a:pPr>
              <a:t>14</a:t>
            </a:fld>
            <a:endParaRPr lang="el-GR"/>
          </a:p>
        </p:txBody>
      </p:sp>
    </p:spTree>
    <p:extLst>
      <p:ext uri="{BB962C8B-B14F-4D97-AF65-F5344CB8AC3E}">
        <p14:creationId xmlns="" xmlns:p14="http://schemas.microsoft.com/office/powerpoint/2010/main" val="8010032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22</a:t>
            </a:fld>
            <a:endParaRPr lang="el-GR" dirty="0"/>
          </a:p>
        </p:txBody>
      </p:sp>
    </p:spTree>
    <p:extLst>
      <p:ext uri="{BB962C8B-B14F-4D97-AF65-F5344CB8AC3E}">
        <p14:creationId xmlns="" xmlns:p14="http://schemas.microsoft.com/office/powerpoint/2010/main" val="3017940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pPr/>
              <a:t>23</a:t>
            </a:fld>
            <a:endParaRPr lang="el-GR" dirty="0"/>
          </a:p>
        </p:txBody>
      </p:sp>
    </p:spTree>
    <p:extLst>
      <p:ext uri="{BB962C8B-B14F-4D97-AF65-F5344CB8AC3E}">
        <p14:creationId xmlns="" xmlns:p14="http://schemas.microsoft.com/office/powerpoint/2010/main" val="27497211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pPr/>
              <a:t>24</a:t>
            </a:fld>
            <a:endParaRPr lang="el-GR" dirty="0"/>
          </a:p>
        </p:txBody>
      </p:sp>
    </p:spTree>
    <p:extLst>
      <p:ext uri="{BB962C8B-B14F-4D97-AF65-F5344CB8AC3E}">
        <p14:creationId xmlns="" xmlns:p14="http://schemas.microsoft.com/office/powerpoint/2010/main" val="15375097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pPr/>
              <a:t>25</a:t>
            </a:fld>
            <a:endParaRPr lang="el-GR" dirty="0"/>
          </a:p>
        </p:txBody>
      </p:sp>
    </p:spTree>
    <p:extLst>
      <p:ext uri="{BB962C8B-B14F-4D97-AF65-F5344CB8AC3E}">
        <p14:creationId xmlns="" xmlns:p14="http://schemas.microsoft.com/office/powerpoint/2010/main" val="33101659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pPr/>
              <a:t>26</a:t>
            </a:fld>
            <a:endParaRPr lang="el-GR"/>
          </a:p>
        </p:txBody>
      </p:sp>
    </p:spTree>
    <p:extLst>
      <p:ext uri="{BB962C8B-B14F-4D97-AF65-F5344CB8AC3E}">
        <p14:creationId xmlns="" xmlns:p14="http://schemas.microsoft.com/office/powerpoint/2010/main" val="40753707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pPr/>
              <a:t>27</a:t>
            </a:fld>
            <a:endParaRPr lang="el-GR"/>
          </a:p>
        </p:txBody>
      </p:sp>
    </p:spTree>
    <p:extLst>
      <p:ext uri="{BB962C8B-B14F-4D97-AF65-F5344CB8AC3E}">
        <p14:creationId xmlns="" xmlns:p14="http://schemas.microsoft.com/office/powerpoint/2010/main" val="21451231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85766" indent="-185766">
              <a:buFont typeface="Arial" pitchFamily="34" charset="0"/>
              <a:buChar char="•"/>
            </a:pP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28</a:t>
            </a:fld>
            <a:endParaRPr lang="el-GR"/>
          </a:p>
        </p:txBody>
      </p:sp>
    </p:spTree>
    <p:extLst>
      <p:ext uri="{BB962C8B-B14F-4D97-AF65-F5344CB8AC3E}">
        <p14:creationId xmlns="" xmlns:p14="http://schemas.microsoft.com/office/powerpoint/2010/main" val="24459846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solidFill>
                  <a:schemeClr val="tx1"/>
                </a:solidFill>
              </a:defRPr>
            </a:lvl1pPr>
          </a:lstStyle>
          <a:p>
            <a:r>
              <a:rPr lang="en-US" smtClean="0"/>
              <a:t>Click to edit Master title style</a:t>
            </a:r>
            <a:endParaRPr lang="el-GR"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 xmlns:p14="http://schemas.microsoft.com/office/powerpoint/2010/main" val="159923134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l-G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l-GR"/>
          </a:p>
        </p:txBody>
      </p:sp>
      <p:sp>
        <p:nvSpPr>
          <p:cNvPr id="6" name="Footer Placeholder 5"/>
          <p:cNvSpPr>
            <a:spLocks noGrp="1"/>
          </p:cNvSpPr>
          <p:nvPr>
            <p:ph type="ftr" sz="quarter" idx="11"/>
          </p:nvPr>
        </p:nvSpPr>
        <p:spPr/>
        <p:txBody>
          <a:bodyPr/>
          <a:lstStyle/>
          <a:p>
            <a:pPr>
              <a:defRPr/>
            </a:pPr>
            <a:endParaRPr lang="el-G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 xmlns:p14="http://schemas.microsoft.com/office/powerpoint/2010/main" val="180207663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 xmlns:p14="http://schemas.microsoft.com/office/powerpoint/2010/main" val="3767969446"/>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 xmlns:p14="http://schemas.microsoft.com/office/powerpoint/2010/main" val="4123622442"/>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Κενή">
    <p:spTree>
      <p:nvGrpSpPr>
        <p:cNvPr id="1" name=""/>
        <p:cNvGrpSpPr/>
        <p:nvPr/>
      </p:nvGrpSpPr>
      <p:grpSpPr>
        <a:xfrm>
          <a:off x="0" y="0"/>
          <a:ext cx="0" cy="0"/>
          <a:chOff x="0" y="0"/>
          <a:chExt cx="0" cy="0"/>
        </a:xfrm>
      </p:grpSpPr>
      <p:sp>
        <p:nvSpPr>
          <p:cNvPr id="2" name="3 - Θέση ημερομηνίας"/>
          <p:cNvSpPr>
            <a:spLocks noGrp="1"/>
          </p:cNvSpPr>
          <p:nvPr>
            <p:ph type="dt" sz="half" idx="10"/>
          </p:nvPr>
        </p:nvSpPr>
        <p:spPr/>
        <p:txBody>
          <a:bodyPr/>
          <a:lstStyle>
            <a:lvl1pPr>
              <a:defRPr/>
            </a:lvl1pPr>
          </a:lstStyle>
          <a:p>
            <a:pPr>
              <a:defRPr/>
            </a:pPr>
            <a:endParaRPr lang="el-GR"/>
          </a:p>
        </p:txBody>
      </p:sp>
      <p:sp>
        <p:nvSpPr>
          <p:cNvPr id="3" name="4 - Θέση υποσέλιδου"/>
          <p:cNvSpPr>
            <a:spLocks noGrp="1"/>
          </p:cNvSpPr>
          <p:nvPr>
            <p:ph type="ftr" sz="quarter" idx="11"/>
          </p:nvPr>
        </p:nvSpPr>
        <p:spPr/>
        <p:txBody>
          <a:bodyPr/>
          <a:lstStyle>
            <a:lvl1pPr>
              <a:defRPr/>
            </a:lvl1pPr>
          </a:lstStyle>
          <a:p>
            <a:pPr>
              <a:defRPr/>
            </a:pPr>
            <a:endParaRPr lang="el-GR"/>
          </a:p>
        </p:txBody>
      </p:sp>
      <p:sp>
        <p:nvSpPr>
          <p:cNvPr id="4" name="5 - Θέση αριθμού διαφάνειας"/>
          <p:cNvSpPr>
            <a:spLocks noGrp="1"/>
          </p:cNvSpPr>
          <p:nvPr>
            <p:ph type="sldNum" sz="quarter" idx="12"/>
          </p:nvPr>
        </p:nvSpPr>
        <p:spPr/>
        <p:txBody>
          <a:bodyPr/>
          <a:lstStyle>
            <a:lvl1pPr>
              <a:defRPr/>
            </a:lvl1pPr>
          </a:lstStyle>
          <a:p>
            <a:pPr>
              <a:defRPr/>
            </a:pPr>
            <a:fld id="{CDB15FE7-8427-4C62-A258-B1714939A39D}" type="slidenum">
              <a:rPr lang="el-GR"/>
              <a:pPr>
                <a:defRPr/>
              </a:pPr>
              <a:t>‹#›</a:t>
            </a:fld>
            <a:endParaRPr lang="el-GR"/>
          </a:p>
        </p:txBody>
      </p:sp>
    </p:spTree>
    <p:extLst>
      <p:ext uri="{BB962C8B-B14F-4D97-AF65-F5344CB8AC3E}">
        <p14:creationId xmlns="" xmlns:p14="http://schemas.microsoft.com/office/powerpoint/2010/main" val="391575618"/>
      </p:ext>
    </p:extLst>
  </p:cSld>
  <p:clrMapOvr>
    <a:masterClrMapping/>
  </p:clrMapOvr>
  <p:transition>
    <p:random/>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clipArtAndTx">
  <p:cSld name="Τίτλος, Clip Art και Κείμενο">
    <p:spTree>
      <p:nvGrpSpPr>
        <p:cNvPr id="1" name=""/>
        <p:cNvGrpSpPr/>
        <p:nvPr/>
      </p:nvGrpSpPr>
      <p:grpSpPr>
        <a:xfrm>
          <a:off x="0" y="0"/>
          <a:ext cx="0" cy="0"/>
          <a:chOff x="0" y="0"/>
          <a:chExt cx="0" cy="0"/>
        </a:xfrm>
      </p:grpSpPr>
      <p:sp>
        <p:nvSpPr>
          <p:cNvPr id="2" name="1 - Τίτλος"/>
          <p:cNvSpPr>
            <a:spLocks noGrp="1"/>
          </p:cNvSpPr>
          <p:nvPr>
            <p:ph type="title"/>
          </p:nvPr>
        </p:nvSpPr>
        <p:spPr>
          <a:xfrm>
            <a:off x="685800" y="609600"/>
            <a:ext cx="7772400" cy="1143000"/>
          </a:xfrm>
        </p:spPr>
        <p:txBody>
          <a:bodyPr/>
          <a:lstStyle/>
          <a:p>
            <a:r>
              <a:rPr lang="el-GR" smtClean="0"/>
              <a:t>Kλικ για επεξεργασία του τίτλου</a:t>
            </a:r>
            <a:endParaRPr lang="el-GR"/>
          </a:p>
        </p:txBody>
      </p:sp>
      <p:sp>
        <p:nvSpPr>
          <p:cNvPr id="3" name="2 - Θέση ClipArt"/>
          <p:cNvSpPr>
            <a:spLocks noGrp="1"/>
          </p:cNvSpPr>
          <p:nvPr>
            <p:ph type="clipArt" sz="half" idx="1"/>
          </p:nvPr>
        </p:nvSpPr>
        <p:spPr>
          <a:xfrm>
            <a:off x="685800" y="1981200"/>
            <a:ext cx="3810000" cy="4114800"/>
          </a:xfrm>
        </p:spPr>
        <p:txBody>
          <a:bodyPr/>
          <a:lstStyle/>
          <a:p>
            <a:pPr lvl="0"/>
            <a:endParaRPr lang="el-GR" noProof="0" smtClean="0"/>
          </a:p>
        </p:txBody>
      </p:sp>
      <p:sp>
        <p:nvSpPr>
          <p:cNvPr id="4" name="3 - Θέση κειμένου"/>
          <p:cNvSpPr>
            <a:spLocks noGrp="1"/>
          </p:cNvSpPr>
          <p:nvPr>
            <p:ph type="body" sz="half" idx="2"/>
          </p:nvPr>
        </p:nvSpPr>
        <p:spPr>
          <a:xfrm>
            <a:off x="4648200" y="1981200"/>
            <a:ext cx="3810000" cy="4114800"/>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Rectangle 4"/>
          <p:cNvSpPr>
            <a:spLocks noGrp="1" noChangeArrowheads="1"/>
          </p:cNvSpPr>
          <p:nvPr>
            <p:ph type="dt" sz="half" idx="10"/>
          </p:nvPr>
        </p:nvSpPr>
        <p:spPr/>
        <p:txBody>
          <a:bodyPr/>
          <a:lstStyle>
            <a:lvl1pPr>
              <a:defRPr/>
            </a:lvl1pPr>
          </a:lstStyle>
          <a:p>
            <a:pPr>
              <a:defRPr/>
            </a:pPr>
            <a:endParaRPr lang="el-GR"/>
          </a:p>
        </p:txBody>
      </p:sp>
      <p:sp>
        <p:nvSpPr>
          <p:cNvPr id="6" name="Rectangle 5"/>
          <p:cNvSpPr>
            <a:spLocks noGrp="1" noChangeArrowheads="1"/>
          </p:cNvSpPr>
          <p:nvPr>
            <p:ph type="ftr" sz="quarter" idx="11"/>
          </p:nvPr>
        </p:nvSpPr>
        <p:spPr/>
        <p:txBody>
          <a:bodyPr/>
          <a:lstStyle>
            <a:lvl1pPr>
              <a:defRPr/>
            </a:lvl1pPr>
          </a:lstStyle>
          <a:p>
            <a:pPr>
              <a:defRPr/>
            </a:pPr>
            <a:endParaRPr lang="el-GR"/>
          </a:p>
        </p:txBody>
      </p:sp>
      <p:sp>
        <p:nvSpPr>
          <p:cNvPr id="7" name="Rectangle 6"/>
          <p:cNvSpPr>
            <a:spLocks noGrp="1" noChangeArrowheads="1"/>
          </p:cNvSpPr>
          <p:nvPr>
            <p:ph type="sldNum" sz="quarter" idx="12"/>
          </p:nvPr>
        </p:nvSpPr>
        <p:spPr/>
        <p:txBody>
          <a:bodyPr/>
          <a:lstStyle>
            <a:lvl1pPr>
              <a:defRPr/>
            </a:lvl1pPr>
          </a:lstStyle>
          <a:p>
            <a:pPr>
              <a:defRPr/>
            </a:pPr>
            <a:fld id="{5C584C5F-5F2C-41A3-9D1A-E0489692A036}" type="slidenum">
              <a:rPr lang="el-GR"/>
              <a:pPr>
                <a:defRPr/>
              </a:pPr>
              <a:t>‹#›</a:t>
            </a:fld>
            <a:endParaRPr lang="el-GR"/>
          </a:p>
        </p:txBody>
      </p:sp>
    </p:spTree>
    <p:extLst>
      <p:ext uri="{BB962C8B-B14F-4D97-AF65-F5344CB8AC3E}">
        <p14:creationId xmlns="" xmlns:p14="http://schemas.microsoft.com/office/powerpoint/2010/main" val="3945201976"/>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bl">
  <p:cSld name="Τίτλος και Πίνακ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1524000" y="190500"/>
            <a:ext cx="7010400" cy="1527175"/>
          </a:xfrm>
        </p:spPr>
        <p:txBody>
          <a:bodyPr/>
          <a:lstStyle/>
          <a:p>
            <a:r>
              <a:rPr lang="el-GR" smtClean="0"/>
              <a:t>Kλικ για επεξεργασία του τίτλου</a:t>
            </a:r>
            <a:endParaRPr lang="el-GR"/>
          </a:p>
        </p:txBody>
      </p:sp>
      <p:sp>
        <p:nvSpPr>
          <p:cNvPr id="3" name="2 - Θέση πίνακα"/>
          <p:cNvSpPr>
            <a:spLocks noGrp="1"/>
          </p:cNvSpPr>
          <p:nvPr>
            <p:ph type="tbl" idx="1"/>
          </p:nvPr>
        </p:nvSpPr>
        <p:spPr>
          <a:xfrm>
            <a:off x="1524000" y="1905000"/>
            <a:ext cx="7010400" cy="4114800"/>
          </a:xfrm>
        </p:spPr>
        <p:txBody>
          <a:bodyPr rtlCol="0">
            <a:normAutofit/>
          </a:bodyPr>
          <a:lstStyle/>
          <a:p>
            <a:pPr lvl="0"/>
            <a:endParaRPr lang="el-GR" noProof="0" smtClean="0"/>
          </a:p>
        </p:txBody>
      </p:sp>
      <p:sp>
        <p:nvSpPr>
          <p:cNvPr id="4" name="3 - Θέση ημερομηνίας"/>
          <p:cNvSpPr>
            <a:spLocks noGrp="1"/>
          </p:cNvSpPr>
          <p:nvPr>
            <p:ph type="dt" sz="half" idx="10"/>
          </p:nvPr>
        </p:nvSpPr>
        <p:spPr>
          <a:xfrm>
            <a:off x="6629400" y="6248400"/>
            <a:ext cx="1905000" cy="457200"/>
          </a:xfrm>
        </p:spPr>
        <p:txBody>
          <a:bodyPr/>
          <a:lstStyle>
            <a:lvl1pPr>
              <a:defRPr/>
            </a:lvl1pPr>
          </a:lstStyle>
          <a:p>
            <a:pPr>
              <a:defRPr/>
            </a:pPr>
            <a:endParaRPr lang="el-GR"/>
          </a:p>
        </p:txBody>
      </p:sp>
      <p:sp>
        <p:nvSpPr>
          <p:cNvPr id="5" name="4 - Θέση υποσέλιδου"/>
          <p:cNvSpPr>
            <a:spLocks noGrp="1"/>
          </p:cNvSpPr>
          <p:nvPr>
            <p:ph type="ftr" sz="quarter" idx="11"/>
          </p:nvPr>
        </p:nvSpPr>
        <p:spPr>
          <a:xfrm>
            <a:off x="3276600" y="6248400"/>
            <a:ext cx="2895600" cy="457200"/>
          </a:xfrm>
        </p:spPr>
        <p:txBody>
          <a:bodyPr/>
          <a:lstStyle>
            <a:lvl1pPr>
              <a:defRPr/>
            </a:lvl1pPr>
          </a:lstStyle>
          <a:p>
            <a:pPr>
              <a:defRPr/>
            </a:pPr>
            <a:endParaRPr lang="el-GR"/>
          </a:p>
        </p:txBody>
      </p:sp>
      <p:sp>
        <p:nvSpPr>
          <p:cNvPr id="6" name="5 - Θέση αριθμού διαφάνειας"/>
          <p:cNvSpPr>
            <a:spLocks noGrp="1"/>
          </p:cNvSpPr>
          <p:nvPr>
            <p:ph type="sldNum" sz="quarter" idx="12"/>
          </p:nvPr>
        </p:nvSpPr>
        <p:spPr>
          <a:xfrm>
            <a:off x="1524000" y="6248400"/>
            <a:ext cx="1295400" cy="457200"/>
          </a:xfrm>
        </p:spPr>
        <p:txBody>
          <a:bodyPr/>
          <a:lstStyle>
            <a:lvl1pPr>
              <a:defRPr/>
            </a:lvl1pPr>
          </a:lstStyle>
          <a:p>
            <a:pPr>
              <a:defRPr/>
            </a:pPr>
            <a:fld id="{B433D25F-FCEA-42FF-B1A2-3C343A05CE22}" type="slidenum">
              <a:rPr lang="el-GR"/>
              <a:pPr>
                <a:defRPr/>
              </a:pPr>
              <a:t>‹#›</a:t>
            </a:fld>
            <a:endParaRPr lang="el-GR"/>
          </a:p>
        </p:txBody>
      </p:sp>
    </p:spTree>
    <p:extLst>
      <p:ext uri="{BB962C8B-B14F-4D97-AF65-F5344CB8AC3E}">
        <p14:creationId xmlns="" xmlns:p14="http://schemas.microsoft.com/office/powerpoint/2010/main" val="2423537615"/>
      </p:ext>
    </p:extLst>
  </p:cSld>
  <p:clrMapOvr>
    <a:masterClrMapping/>
  </p:clrMapOvr>
  <p:transition>
    <p:random/>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xAndClipArt">
  <p:cSld name="Τίτλος, Κείμενο και Clip Art">
    <p:spTree>
      <p:nvGrpSpPr>
        <p:cNvPr id="1" name=""/>
        <p:cNvGrpSpPr/>
        <p:nvPr/>
      </p:nvGrpSpPr>
      <p:grpSpPr>
        <a:xfrm>
          <a:off x="0" y="0"/>
          <a:ext cx="0" cy="0"/>
          <a:chOff x="0" y="0"/>
          <a:chExt cx="0" cy="0"/>
        </a:xfrm>
      </p:grpSpPr>
      <p:sp>
        <p:nvSpPr>
          <p:cNvPr id="2" name="1 - Τίτλος"/>
          <p:cNvSpPr>
            <a:spLocks noGrp="1"/>
          </p:cNvSpPr>
          <p:nvPr>
            <p:ph type="title"/>
          </p:nvPr>
        </p:nvSpPr>
        <p:spPr>
          <a:xfrm>
            <a:off x="685800" y="609600"/>
            <a:ext cx="7772400" cy="1143000"/>
          </a:xfrm>
        </p:spPr>
        <p:txBody>
          <a:bodyPr/>
          <a:lstStyle/>
          <a:p>
            <a:r>
              <a:rPr lang="el-GR" smtClean="0"/>
              <a:t>Kλικ για επεξεργασία του τίτλου</a:t>
            </a:r>
            <a:endParaRPr lang="el-GR"/>
          </a:p>
        </p:txBody>
      </p:sp>
      <p:sp>
        <p:nvSpPr>
          <p:cNvPr id="3" name="2 - Θέση κειμένου"/>
          <p:cNvSpPr>
            <a:spLocks noGrp="1"/>
          </p:cNvSpPr>
          <p:nvPr>
            <p:ph type="body" sz="half" idx="1"/>
          </p:nvPr>
        </p:nvSpPr>
        <p:spPr>
          <a:xfrm>
            <a:off x="685800" y="1981200"/>
            <a:ext cx="3810000" cy="4114800"/>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ClipArt"/>
          <p:cNvSpPr>
            <a:spLocks noGrp="1"/>
          </p:cNvSpPr>
          <p:nvPr>
            <p:ph type="clipArt" sz="half" idx="2"/>
          </p:nvPr>
        </p:nvSpPr>
        <p:spPr>
          <a:xfrm>
            <a:off x="4648200" y="1981200"/>
            <a:ext cx="3810000" cy="4114800"/>
          </a:xfrm>
        </p:spPr>
        <p:txBody>
          <a:bodyPr/>
          <a:lstStyle/>
          <a:p>
            <a:pPr lvl="0"/>
            <a:endParaRPr lang="el-GR" noProof="0" smtClean="0"/>
          </a:p>
        </p:txBody>
      </p:sp>
      <p:sp>
        <p:nvSpPr>
          <p:cNvPr id="5" name="Rectangle 4"/>
          <p:cNvSpPr>
            <a:spLocks noGrp="1" noChangeArrowheads="1"/>
          </p:cNvSpPr>
          <p:nvPr>
            <p:ph type="dt" sz="half" idx="10"/>
          </p:nvPr>
        </p:nvSpPr>
        <p:spPr/>
        <p:txBody>
          <a:bodyPr/>
          <a:lstStyle>
            <a:lvl1pPr>
              <a:defRPr/>
            </a:lvl1pPr>
          </a:lstStyle>
          <a:p>
            <a:pPr>
              <a:defRPr/>
            </a:pPr>
            <a:endParaRPr lang="el-GR"/>
          </a:p>
        </p:txBody>
      </p:sp>
      <p:sp>
        <p:nvSpPr>
          <p:cNvPr id="6" name="Rectangle 5"/>
          <p:cNvSpPr>
            <a:spLocks noGrp="1" noChangeArrowheads="1"/>
          </p:cNvSpPr>
          <p:nvPr>
            <p:ph type="ftr" sz="quarter" idx="11"/>
          </p:nvPr>
        </p:nvSpPr>
        <p:spPr/>
        <p:txBody>
          <a:bodyPr/>
          <a:lstStyle>
            <a:lvl1pPr>
              <a:defRPr/>
            </a:lvl1pPr>
          </a:lstStyle>
          <a:p>
            <a:pPr>
              <a:defRPr/>
            </a:pPr>
            <a:endParaRPr lang="el-GR"/>
          </a:p>
        </p:txBody>
      </p:sp>
      <p:sp>
        <p:nvSpPr>
          <p:cNvPr id="7" name="Rectangle 6"/>
          <p:cNvSpPr>
            <a:spLocks noGrp="1" noChangeArrowheads="1"/>
          </p:cNvSpPr>
          <p:nvPr>
            <p:ph type="sldNum" sz="quarter" idx="12"/>
          </p:nvPr>
        </p:nvSpPr>
        <p:spPr/>
        <p:txBody>
          <a:bodyPr/>
          <a:lstStyle>
            <a:lvl1pPr>
              <a:defRPr/>
            </a:lvl1pPr>
          </a:lstStyle>
          <a:p>
            <a:pPr>
              <a:defRPr/>
            </a:pPr>
            <a:fld id="{033ED3D4-E0A6-400F-84F7-AD9523CE9EF3}" type="slidenum">
              <a:rPr lang="el-GR"/>
              <a:pPr>
                <a:defRPr/>
              </a:pPr>
              <a:t>‹#›</a:t>
            </a:fld>
            <a:endParaRPr lang="el-GR"/>
          </a:p>
        </p:txBody>
      </p:sp>
    </p:spTree>
    <p:extLst>
      <p:ext uri="{BB962C8B-B14F-4D97-AF65-F5344CB8AC3E}">
        <p14:creationId xmlns="" xmlns:p14="http://schemas.microsoft.com/office/powerpoint/2010/main" val="2970356211"/>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xAndTwoObj">
  <p:cSld name="Τίτλος, Κείμενο και 2 Αντικείμεν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143000"/>
          </a:xfrm>
        </p:spPr>
        <p:txBody>
          <a:bodyPr/>
          <a:lstStyle/>
          <a:p>
            <a:r>
              <a:rPr lang="el-GR" smtClean="0"/>
              <a:t>Kλικ για επεξεργασία του τίτλου</a:t>
            </a:r>
            <a:endParaRPr lang="el-GR"/>
          </a:p>
        </p:txBody>
      </p:sp>
      <p:sp>
        <p:nvSpPr>
          <p:cNvPr id="3" name="2 - Θέση κειμένου"/>
          <p:cNvSpPr>
            <a:spLocks noGrp="1"/>
          </p:cNvSpPr>
          <p:nvPr>
            <p:ph type="body" sz="half" idx="1"/>
          </p:nvPr>
        </p:nvSpPr>
        <p:spPr>
          <a:xfrm>
            <a:off x="457200" y="1600200"/>
            <a:ext cx="4038600" cy="4525963"/>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quarter" idx="2"/>
          </p:nvPr>
        </p:nvSpPr>
        <p:spPr>
          <a:xfrm>
            <a:off x="4648200" y="1600200"/>
            <a:ext cx="4038600" cy="2185988"/>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περιεχομένου"/>
          <p:cNvSpPr>
            <a:spLocks noGrp="1"/>
          </p:cNvSpPr>
          <p:nvPr>
            <p:ph sz="quarter" idx="3"/>
          </p:nvPr>
        </p:nvSpPr>
        <p:spPr>
          <a:xfrm>
            <a:off x="4648200" y="3938588"/>
            <a:ext cx="4038600" cy="2187575"/>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5 - Θέση ημερομηνίας"/>
          <p:cNvSpPr>
            <a:spLocks noGrp="1"/>
          </p:cNvSpPr>
          <p:nvPr>
            <p:ph type="dt" sz="half" idx="10"/>
          </p:nvPr>
        </p:nvSpPr>
        <p:spPr>
          <a:xfrm>
            <a:off x="457200" y="6245225"/>
            <a:ext cx="2133600" cy="476250"/>
          </a:xfrm>
        </p:spPr>
        <p:txBody>
          <a:bodyPr/>
          <a:lstStyle>
            <a:lvl1pPr>
              <a:defRPr/>
            </a:lvl1pPr>
          </a:lstStyle>
          <a:p>
            <a:pPr>
              <a:defRPr/>
            </a:pPr>
            <a:endParaRPr lang="el-GR"/>
          </a:p>
        </p:txBody>
      </p:sp>
      <p:sp>
        <p:nvSpPr>
          <p:cNvPr id="7" name="6 - Θέση υποσέλιδου"/>
          <p:cNvSpPr>
            <a:spLocks noGrp="1"/>
          </p:cNvSpPr>
          <p:nvPr>
            <p:ph type="ftr" sz="quarter" idx="11"/>
          </p:nvPr>
        </p:nvSpPr>
        <p:spPr>
          <a:xfrm>
            <a:off x="3124200" y="6245225"/>
            <a:ext cx="2895600" cy="476250"/>
          </a:xfrm>
        </p:spPr>
        <p:txBody>
          <a:bodyPr/>
          <a:lstStyle>
            <a:lvl1pPr>
              <a:defRPr/>
            </a:lvl1pPr>
          </a:lstStyle>
          <a:p>
            <a:pPr>
              <a:defRPr/>
            </a:pPr>
            <a:endParaRPr lang="el-GR"/>
          </a:p>
        </p:txBody>
      </p:sp>
      <p:sp>
        <p:nvSpPr>
          <p:cNvPr id="8" name="7 - Θέση αριθμού διαφάνειας"/>
          <p:cNvSpPr>
            <a:spLocks noGrp="1"/>
          </p:cNvSpPr>
          <p:nvPr>
            <p:ph type="sldNum" sz="quarter" idx="12"/>
          </p:nvPr>
        </p:nvSpPr>
        <p:spPr>
          <a:xfrm>
            <a:off x="6553200" y="6245225"/>
            <a:ext cx="2133600" cy="476250"/>
          </a:xfrm>
        </p:spPr>
        <p:txBody>
          <a:bodyPr/>
          <a:lstStyle>
            <a:lvl1pPr>
              <a:defRPr/>
            </a:lvl1pPr>
          </a:lstStyle>
          <a:p>
            <a:pPr>
              <a:defRPr/>
            </a:pPr>
            <a:fld id="{AE4A6843-009A-4793-96B6-D33E7C14F177}" type="slidenum">
              <a:rPr lang="el-GR"/>
              <a:pPr>
                <a:defRPr/>
              </a:pPr>
              <a:t>‹#›</a:t>
            </a:fld>
            <a:endParaRPr lang="el-GR"/>
          </a:p>
        </p:txBody>
      </p:sp>
    </p:spTree>
    <p:extLst>
      <p:ext uri="{BB962C8B-B14F-4D97-AF65-F5344CB8AC3E}">
        <p14:creationId xmlns="" xmlns:p14="http://schemas.microsoft.com/office/powerpoint/2010/main" val="374251161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BEBA8EAE-BF5A-486C-A8C5-ECC9F3942E4B}">
                <a14:imgProps xmlns="" xmlns:a14="http://schemas.microsoft.com/office/drawing/2010/main">
                  <a14:imgLayer r:embed="rId3">
                    <a14:imgEffect>
                      <a14:saturation sat="66000"/>
                    </a14:imgEffect>
                  </a14:imgLayer>
                </a14:imgProps>
              </a:ext>
              <a:ext uri="{28A0092B-C50C-407E-A947-70E740481C1C}">
                <a14:useLocalDpi xmlns="" xmlns:a14="http://schemas.microsoft.com/office/drawing/2010/main" val="0"/>
              </a:ext>
            </a:extLst>
          </a:blip>
          <a:stretch>
            <a:fillRect/>
          </a:stretch>
        </p:blipFill>
        <p:spPr>
          <a:xfrm>
            <a:off x="0" y="0"/>
            <a:ext cx="9144000" cy="6858000"/>
          </a:xfrm>
          <a:prstGeom prst="rect">
            <a:avLst/>
          </a:prstGeom>
          <a:solidFill>
            <a:schemeClr val="bg1"/>
          </a:solidFill>
        </p:spPr>
      </p:pic>
      <p:sp>
        <p:nvSpPr>
          <p:cNvPr id="2" name="Title 1"/>
          <p:cNvSpPr>
            <a:spLocks noGrp="1"/>
          </p:cNvSpPr>
          <p:nvPr>
            <p:ph type="ctrTitle"/>
          </p:nvPr>
        </p:nvSpPr>
        <p:spPr>
          <a:xfrm>
            <a:off x="685800" y="2130425"/>
            <a:ext cx="7772400" cy="1470025"/>
          </a:xfrm>
          <a:solidFill>
            <a:schemeClr val="bg1"/>
          </a:solidFill>
          <a:ln>
            <a:solidFill>
              <a:schemeClr val="accent1">
                <a:lumMod val="50000"/>
              </a:schemeClr>
            </a:solidFill>
          </a:ln>
        </p:spPr>
        <p:txBody>
          <a:bodyPr/>
          <a:lstStyle>
            <a:lvl1pPr>
              <a:defRPr b="1">
                <a:solidFill>
                  <a:schemeClr val="tx1"/>
                </a:solidFill>
              </a:defRPr>
            </a:lvl1pPr>
          </a:lstStyle>
          <a:p>
            <a:r>
              <a:rPr lang="en-US" smtClean="0"/>
              <a:t>Click to edit Master title style</a:t>
            </a:r>
            <a:endParaRPr lang="el-GR" dirty="0"/>
          </a:p>
        </p:txBody>
      </p:sp>
      <p:sp>
        <p:nvSpPr>
          <p:cNvPr id="3" name="Subtitle 2"/>
          <p:cNvSpPr>
            <a:spLocks noGrp="1"/>
          </p:cNvSpPr>
          <p:nvPr>
            <p:ph type="subTitle" idx="1"/>
          </p:nvPr>
        </p:nvSpPr>
        <p:spPr>
          <a:xfrm>
            <a:off x="1371600" y="3886200"/>
            <a:ext cx="6400800" cy="1752600"/>
          </a:xfrm>
          <a:solidFill>
            <a:schemeClr val="bg1"/>
          </a:solidFill>
          <a:ln>
            <a:solidFill>
              <a:schemeClr val="accent1">
                <a:lumMod val="50000"/>
              </a:schemeClr>
            </a:solidFill>
          </a:ln>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l-GR" dirty="0"/>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 xmlns:p14="http://schemas.microsoft.com/office/powerpoint/2010/main" val="370804419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duotone>
              <a:schemeClr val="bg2">
                <a:shade val="45000"/>
                <a:satMod val="135000"/>
              </a:schemeClr>
              <a:prstClr val="white"/>
            </a:duotone>
            <a:extLst>
              <a:ext uri="{BEBA8EAE-BF5A-486C-A8C5-ECC9F3942E4B}">
                <a14:imgProps xmlns="" xmlns:a14="http://schemas.microsoft.com/office/drawing/2010/main">
                  <a14:imgLayer r:embed="rId3">
                    <a14:imgEffect>
                      <a14:saturation sat="66000"/>
                    </a14:imgEffect>
                  </a14:imgLayer>
                </a14:imgProps>
              </a:ext>
              <a:ext uri="{28A0092B-C50C-407E-A947-70E740481C1C}">
                <a14:useLocalDpi xmlns="" xmlns:a14="http://schemas.microsoft.com/office/drawing/2010/main" val="0"/>
              </a:ext>
            </a:extLst>
          </a:blip>
          <a:stretch>
            <a:fillRect/>
          </a:stretch>
        </p:blipFill>
        <p:spPr>
          <a:xfrm>
            <a:off x="0" y="0"/>
            <a:ext cx="9144000" cy="6858000"/>
          </a:xfrm>
          <a:prstGeom prst="rect">
            <a:avLst/>
          </a:prstGeom>
        </p:spPr>
      </p:pic>
      <p:sp>
        <p:nvSpPr>
          <p:cNvPr id="8" name="Rounded Rectangle 7"/>
          <p:cNvSpPr/>
          <p:nvPr userDrawn="1"/>
        </p:nvSpPr>
        <p:spPr>
          <a:xfrm>
            <a:off x="179512" y="1340768"/>
            <a:ext cx="8784976" cy="5400600"/>
          </a:xfrm>
          <a:prstGeom prst="roundRect">
            <a:avLst>
              <a:gd name="adj" fmla="val 0"/>
            </a:avLst>
          </a:prstGeom>
          <a:solidFill>
            <a:schemeClr val="bg1"/>
          </a:solidFill>
          <a:ln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Rounded Rectangle 8"/>
          <p:cNvSpPr/>
          <p:nvPr userDrawn="1"/>
        </p:nvSpPr>
        <p:spPr>
          <a:xfrm>
            <a:off x="179512" y="116632"/>
            <a:ext cx="8784976" cy="1080120"/>
          </a:xfrm>
          <a:prstGeom prst="roundRect">
            <a:avLst>
              <a:gd name="adj" fmla="val 0"/>
            </a:avLst>
          </a:prstGeom>
          <a:solidFill>
            <a:schemeClr val="bg1"/>
          </a:solidFill>
          <a:ln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Title 1"/>
          <p:cNvSpPr>
            <a:spLocks noGrp="1"/>
          </p:cNvSpPr>
          <p:nvPr>
            <p:ph type="title"/>
          </p:nvPr>
        </p:nvSpPr>
        <p:spPr>
          <a:xfrm>
            <a:off x="467544" y="116632"/>
            <a:ext cx="8229600" cy="1080120"/>
          </a:xfrm>
        </p:spPr>
        <p:txBody>
          <a:bodyPr/>
          <a:lstStyle>
            <a:lvl1pPr>
              <a:defRPr>
                <a:solidFill>
                  <a:schemeClr val="tx1"/>
                </a:solidFill>
              </a:defRPr>
            </a:lvl1pPr>
          </a:lstStyle>
          <a:p>
            <a:r>
              <a:rPr lang="en-US" smtClean="0"/>
              <a:t>Click to edit Master title style</a:t>
            </a:r>
            <a:endParaRPr lang="el-GR" dirty="0"/>
          </a:p>
        </p:txBody>
      </p:sp>
      <p:sp>
        <p:nvSpPr>
          <p:cNvPr id="3" name="Content Placeholder 2"/>
          <p:cNvSpPr>
            <a:spLocks noGrp="1"/>
          </p:cNvSpPr>
          <p:nvPr>
            <p:ph idx="1"/>
          </p:nvPr>
        </p:nvSpPr>
        <p:spPr>
          <a:xfrm>
            <a:off x="457200" y="1484784"/>
            <a:ext cx="8229600" cy="475252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 xmlns:p14="http://schemas.microsoft.com/office/powerpoint/2010/main" val="204641609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8" name="Rounded Rectangle 7"/>
          <p:cNvSpPr/>
          <p:nvPr userDrawn="1"/>
        </p:nvSpPr>
        <p:spPr>
          <a:xfrm>
            <a:off x="179512" y="1340768"/>
            <a:ext cx="8784976" cy="5400600"/>
          </a:xfrm>
          <a:prstGeom prst="roundRect">
            <a:avLst>
              <a:gd name="adj" fmla="val 0"/>
            </a:avLst>
          </a:prstGeom>
          <a:solidFill>
            <a:schemeClr val="bg1"/>
          </a:solidFill>
          <a:ln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Rounded Rectangle 8"/>
          <p:cNvSpPr/>
          <p:nvPr userDrawn="1"/>
        </p:nvSpPr>
        <p:spPr>
          <a:xfrm>
            <a:off x="179512" y="116632"/>
            <a:ext cx="8784976" cy="1080120"/>
          </a:xfrm>
          <a:prstGeom prst="roundRect">
            <a:avLst>
              <a:gd name="adj" fmla="val 0"/>
            </a:avLst>
          </a:prstGeom>
          <a:solidFill>
            <a:schemeClr val="bg1"/>
          </a:solidFill>
          <a:ln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Title 1"/>
          <p:cNvSpPr>
            <a:spLocks noGrp="1"/>
          </p:cNvSpPr>
          <p:nvPr>
            <p:ph type="title"/>
          </p:nvPr>
        </p:nvSpPr>
        <p:spPr>
          <a:xfrm>
            <a:off x="467544" y="116632"/>
            <a:ext cx="8229600" cy="1080120"/>
          </a:xfrm>
        </p:spPr>
        <p:txBody>
          <a:bodyPr/>
          <a:lstStyle>
            <a:lvl1pPr>
              <a:defRPr>
                <a:solidFill>
                  <a:schemeClr val="tx1"/>
                </a:solidFill>
              </a:defRPr>
            </a:lvl1pPr>
          </a:lstStyle>
          <a:p>
            <a:r>
              <a:rPr lang="en-US" smtClean="0"/>
              <a:t>Click to edit Master title style</a:t>
            </a:r>
            <a:endParaRPr lang="el-GR" dirty="0"/>
          </a:p>
        </p:txBody>
      </p:sp>
      <p:sp>
        <p:nvSpPr>
          <p:cNvPr id="3" name="Content Placeholder 2"/>
          <p:cNvSpPr>
            <a:spLocks noGrp="1"/>
          </p:cNvSpPr>
          <p:nvPr>
            <p:ph idx="1"/>
          </p:nvPr>
        </p:nvSpPr>
        <p:spPr>
          <a:xfrm>
            <a:off x="457200" y="1340768"/>
            <a:ext cx="8229600" cy="48965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 xmlns:p14="http://schemas.microsoft.com/office/powerpoint/2010/main" val="259817503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en-US" smtClean="0"/>
              <a:t>Click to edit Master title style</a:t>
            </a:r>
            <a:endParaRPr lang="el-GR"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 xmlns:p14="http://schemas.microsoft.com/office/powerpoint/2010/main" val="64536100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dirty="0"/>
          </a:p>
        </p:txBody>
      </p:sp>
      <p:sp>
        <p:nvSpPr>
          <p:cNvPr id="3" name="Content Placeholder 2"/>
          <p:cNvSpPr>
            <a:spLocks noGrp="1"/>
          </p:cNvSpPr>
          <p:nvPr>
            <p:ph sz="half" idx="1"/>
          </p:nvPr>
        </p:nvSpPr>
        <p:spPr>
          <a:xfrm>
            <a:off x="457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4" name="Content Placeholder 3"/>
          <p:cNvSpPr>
            <a:spLocks noGrp="1"/>
          </p:cNvSpPr>
          <p:nvPr>
            <p:ph sz="half" idx="2"/>
          </p:nvPr>
        </p:nvSpPr>
        <p:spPr>
          <a:xfrm>
            <a:off x="4648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5" name="Date Placeholder 4"/>
          <p:cNvSpPr>
            <a:spLocks noGrp="1"/>
          </p:cNvSpPr>
          <p:nvPr>
            <p:ph type="dt" sz="half" idx="10"/>
          </p:nvPr>
        </p:nvSpPr>
        <p:spPr/>
        <p:txBody>
          <a:bodyPr/>
          <a:lstStyle/>
          <a:p>
            <a:pPr>
              <a:defRPr/>
            </a:pPr>
            <a:endParaRPr lang="el-GR"/>
          </a:p>
        </p:txBody>
      </p:sp>
      <p:sp>
        <p:nvSpPr>
          <p:cNvPr id="6" name="Footer Placeholder 5"/>
          <p:cNvSpPr>
            <a:spLocks noGrp="1"/>
          </p:cNvSpPr>
          <p:nvPr>
            <p:ph type="ftr" sz="quarter" idx="11"/>
          </p:nvPr>
        </p:nvSpPr>
        <p:spPr/>
        <p:txBody>
          <a:bodyPr/>
          <a:lstStyle/>
          <a:p>
            <a:pPr>
              <a:defRPr/>
            </a:pPr>
            <a:endParaRPr lang="el-G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 xmlns:p14="http://schemas.microsoft.com/office/powerpoint/2010/main" val="413840259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dirty="0"/>
          </a:p>
        </p:txBody>
      </p:sp>
      <p:sp>
        <p:nvSpPr>
          <p:cNvPr id="3" name="Text Placeholder 2"/>
          <p:cNvSpPr>
            <a:spLocks noGrp="1"/>
          </p:cNvSpPr>
          <p:nvPr>
            <p:ph type="body" idx="1"/>
          </p:nvPr>
        </p:nvSpPr>
        <p:spPr>
          <a:xfrm>
            <a:off x="457200" y="1196752"/>
            <a:ext cx="4040188"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4"/>
            <a:ext cx="4040188"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5" y="1196752"/>
            <a:ext cx="4041775"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4"/>
            <a:ext cx="4041775"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pPr>
              <a:defRPr/>
            </a:pPr>
            <a:endParaRPr lang="el-GR"/>
          </a:p>
        </p:txBody>
      </p:sp>
      <p:sp>
        <p:nvSpPr>
          <p:cNvPr id="8" name="Footer Placeholder 7"/>
          <p:cNvSpPr>
            <a:spLocks noGrp="1"/>
          </p:cNvSpPr>
          <p:nvPr>
            <p:ph type="ftr" sz="quarter" idx="11"/>
          </p:nvPr>
        </p:nvSpPr>
        <p:spPr/>
        <p:txBody>
          <a:bodyPr/>
          <a:lstStyle/>
          <a:p>
            <a:pPr>
              <a:defRPr/>
            </a:pPr>
            <a:endParaRPr lang="el-GR"/>
          </a:p>
        </p:txBody>
      </p:sp>
      <p:sp>
        <p:nvSpPr>
          <p:cNvPr id="9" name="Slide Number Placeholder 8"/>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 xmlns:p14="http://schemas.microsoft.com/office/powerpoint/2010/main" val="384734539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907200"/>
          </a:xfrm>
        </p:spPr>
        <p:txBody>
          <a:bodyPr/>
          <a:lstStyle>
            <a:lvl1pPr>
              <a:defRPr>
                <a:solidFill>
                  <a:schemeClr val="tx1"/>
                </a:solidFill>
              </a:defRPr>
            </a:lvl1pPr>
          </a:lstStyle>
          <a:p>
            <a:r>
              <a:rPr lang="en-US" smtClean="0"/>
              <a:t>Click to edit Master title style</a:t>
            </a:r>
            <a:endParaRPr lang="el-GR" dirty="0"/>
          </a:p>
        </p:txBody>
      </p:sp>
      <p:sp>
        <p:nvSpPr>
          <p:cNvPr id="3" name="Date Placeholder 2"/>
          <p:cNvSpPr>
            <a:spLocks noGrp="1"/>
          </p:cNvSpPr>
          <p:nvPr>
            <p:ph type="dt" sz="half" idx="10"/>
          </p:nvPr>
        </p:nvSpPr>
        <p:spPr/>
        <p:txBody>
          <a:bodyPr/>
          <a:lstStyle/>
          <a:p>
            <a:pPr>
              <a:defRPr/>
            </a:pPr>
            <a:endParaRPr lang="el-GR"/>
          </a:p>
        </p:txBody>
      </p:sp>
      <p:sp>
        <p:nvSpPr>
          <p:cNvPr id="4" name="Footer Placeholder 3"/>
          <p:cNvSpPr>
            <a:spLocks noGrp="1"/>
          </p:cNvSpPr>
          <p:nvPr>
            <p:ph type="ftr" sz="quarter" idx="11"/>
          </p:nvPr>
        </p:nvSpPr>
        <p:spPr/>
        <p:txBody>
          <a:bodyPr/>
          <a:lstStyle/>
          <a:p>
            <a:pPr>
              <a:defRPr/>
            </a:pPr>
            <a:endParaRPr lang="el-GR"/>
          </a:p>
        </p:txBody>
      </p:sp>
      <p:sp>
        <p:nvSpPr>
          <p:cNvPr id="5" name="Slide Number Placeholder 4"/>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 xmlns:p14="http://schemas.microsoft.com/office/powerpoint/2010/main" val="386136804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l-GR"/>
          </a:p>
        </p:txBody>
      </p:sp>
      <p:sp>
        <p:nvSpPr>
          <p:cNvPr id="6" name="Footer Placeholder 5"/>
          <p:cNvSpPr>
            <a:spLocks noGrp="1"/>
          </p:cNvSpPr>
          <p:nvPr>
            <p:ph type="ftr" sz="quarter" idx="11"/>
          </p:nvPr>
        </p:nvSpPr>
        <p:spPr/>
        <p:txBody>
          <a:bodyPr/>
          <a:lstStyle/>
          <a:p>
            <a:pPr>
              <a:defRPr/>
            </a:pPr>
            <a:endParaRPr lang="el-G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 xmlns:p14="http://schemas.microsoft.com/office/powerpoint/2010/main" val="282713410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7544" y="116632"/>
            <a:ext cx="8229600" cy="908720"/>
          </a:xfrm>
          <a:prstGeom prst="rect">
            <a:avLst/>
          </a:prstGeom>
        </p:spPr>
        <p:txBody>
          <a:bodyPr vert="horz" lIns="91440" tIns="45720" rIns="91440" bIns="45720" rtlCol="0" anchor="ctr">
            <a:normAutofit/>
          </a:bodyPr>
          <a:lstStyle/>
          <a:p>
            <a:r>
              <a:rPr lang="en-US" smtClean="0"/>
              <a:t>Click to edit Master title style</a:t>
            </a:r>
            <a:endParaRPr lang="el-GR" dirty="0"/>
          </a:p>
        </p:txBody>
      </p:sp>
      <p:sp>
        <p:nvSpPr>
          <p:cNvPr id="3" name="Text Placeholder 2"/>
          <p:cNvSpPr>
            <a:spLocks noGrp="1"/>
          </p:cNvSpPr>
          <p:nvPr>
            <p:ph type="body" idx="1"/>
          </p:nvPr>
        </p:nvSpPr>
        <p:spPr>
          <a:xfrm>
            <a:off x="457200" y="1196752"/>
            <a:ext cx="8229600" cy="504056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l-G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l-G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defRPr>
            </a:lvl1pPr>
          </a:lstStyle>
          <a:p>
            <a:pPr>
              <a:defRPr/>
            </a:pPr>
            <a:fld id="{7E55E3B3-0445-4CFC-BED8-763D4409E61F}" type="slidenum">
              <a:rPr lang="el-GR" smtClean="0"/>
              <a:pPr>
                <a:defRPr/>
              </a:pPr>
              <a:t>‹#›</a:t>
            </a:fld>
            <a:endParaRPr lang="el-GR"/>
          </a:p>
        </p:txBody>
      </p:sp>
    </p:spTree>
    <p:extLst>
      <p:ext uri="{BB962C8B-B14F-4D97-AF65-F5344CB8AC3E}">
        <p14:creationId xmlns="" xmlns:p14="http://schemas.microsoft.com/office/powerpoint/2010/main" val="2846972494"/>
      </p:ext>
    </p:extLst>
  </p:cSld>
  <p:clrMap bg1="lt1" tx1="dk1" bg2="lt2" tx2="dk2" accent1="accent1" accent2="accent2" accent3="accent3" accent4="accent4" accent5="accent5" accent6="accent6" hlink="hlink" folHlink="folHlink"/>
  <p:sldLayoutIdLst>
    <p:sldLayoutId id="2147483685" r:id="rId1"/>
    <p:sldLayoutId id="2147483702" r:id="rId2"/>
    <p:sldLayoutId id="2147483686" r:id="rId3"/>
    <p:sldLayoutId id="2147483701" r:id="rId4"/>
    <p:sldLayoutId id="2147483687" r:id="rId5"/>
    <p:sldLayoutId id="2147483688" r:id="rId6"/>
    <p:sldLayoutId id="2147483689" r:id="rId7"/>
    <p:sldLayoutId id="2147483690"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Lst>
  <p:timing>
    <p:tnLst>
      <p:par>
        <p:cTn id="1" dur="indefinite" restart="never" nodeType="tmRoot"/>
      </p:par>
    </p:tnLst>
  </p:timing>
  <p:hf hdr="0" ftr="0" dt="0"/>
  <p:txStyles>
    <p:titleStyle>
      <a:lvl1pPr algn="ctr" defTabSz="9144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hyperlink" Target="http://commons.wikimedia.org/wiki/User:Sandstein" TargetMode="External"/><Relationship Id="rId2" Type="http://schemas.openxmlformats.org/officeDocument/2006/relationships/image" Target="../media/image9.jpeg"/><Relationship Id="rId1" Type="http://schemas.openxmlformats.org/officeDocument/2006/relationships/slideLayout" Target="../slideLayouts/slideLayout3.xml"/><Relationship Id="rId4" Type="http://schemas.openxmlformats.org/officeDocument/2006/relationships/hyperlink" Target="http://creativecommons.org/licenses/by/2.0"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pixabay.com/en/photos/swimming/" TargetMode="External"/><Relationship Id="rId2" Type="http://schemas.openxmlformats.org/officeDocument/2006/relationships/image" Target="../media/image10.jpeg"/><Relationship Id="rId1" Type="http://schemas.openxmlformats.org/officeDocument/2006/relationships/slideLayout" Target="../slideLayouts/slideLayout3.xml"/><Relationship Id="rId5" Type="http://schemas.openxmlformats.org/officeDocument/2006/relationships/hyperlink" Target="http://pixabay.com/go/?t=/service/terms/" TargetMode="External"/><Relationship Id="rId4" Type="http://schemas.openxmlformats.org/officeDocument/2006/relationships/hyperlink" Target="http://pixabay.com/en/users/White77-185772/"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16.xml"/><Relationship Id="rId4" Type="http://schemas.openxmlformats.org/officeDocument/2006/relationships/hyperlink" Target="http://www.limswiki.org/index.php?title=File:US_Navy_091001-N-6326B-090_Lyn_A._Boulanger,_a_Naval_Medical_Center_San_Diego_occupational_therapist,_assists_Marine_Corps_Staff_Sgt._Jesse_A._Cottle,_a_bilateral_amputee,_while_he_practices_swimming_during_endurance_training.jpg" TargetMode="External"/></Relationships>
</file>

<file path=ppt/slides/_rels/slide16.xml.rels><?xml version="1.0" encoding="UTF-8" standalone="yes"?>
<Relationships xmlns="http://schemas.openxmlformats.org/package/2006/relationships"><Relationship Id="rId8" Type="http://schemas.openxmlformats.org/officeDocument/2006/relationships/hyperlink" Target="http://commons.wikimedia.org/w/index.php?title=User:Kengucjun&amp;action=edit&amp;redlink=1" TargetMode="External"/><Relationship Id="rId3" Type="http://schemas.openxmlformats.org/officeDocument/2006/relationships/hyperlink" Target="http://en.wikipedia.org/wiki/Indoor_cycling" TargetMode="External"/><Relationship Id="rId7" Type="http://schemas.openxmlformats.org/officeDocument/2006/relationships/hyperlink" Target="http://commons.wikimedia.org/wiki/File:Step_exercise.JPG" TargetMode="External"/><Relationship Id="rId2" Type="http://schemas.openxmlformats.org/officeDocument/2006/relationships/image" Target="../media/image13.jpeg"/><Relationship Id="rId1" Type="http://schemas.openxmlformats.org/officeDocument/2006/relationships/slideLayout" Target="../slideLayouts/slideLayout6.xml"/><Relationship Id="rId6" Type="http://schemas.openxmlformats.org/officeDocument/2006/relationships/image" Target="../media/image14.jpeg"/><Relationship Id="rId5" Type="http://schemas.openxmlformats.org/officeDocument/2006/relationships/hyperlink" Target="http://creativecommons.org/licenses/by-sa/3.0" TargetMode="External"/><Relationship Id="rId4" Type="http://schemas.openxmlformats.org/officeDocument/2006/relationships/hyperlink" Target="http://commons.wikimedia.org/wiki/User:Wyrdlight" TargetMode="External"/></Relationships>
</file>

<file path=ppt/slides/_rels/slide17.xml.rels><?xml version="1.0" encoding="UTF-8" standalone="yes"?>
<Relationships xmlns="http://schemas.openxmlformats.org/package/2006/relationships"><Relationship Id="rId8" Type="http://schemas.openxmlformats.org/officeDocument/2006/relationships/hyperlink" Target="http://commons.wikimedia.org/wiki/User:High%20Contrast" TargetMode="External"/><Relationship Id="rId3" Type="http://schemas.openxmlformats.org/officeDocument/2006/relationships/image" Target="../media/image16.jpeg"/><Relationship Id="rId7" Type="http://schemas.openxmlformats.org/officeDocument/2006/relationships/hyperlink" Target="http://it.wikipedia.org/wiki/Tennistavolo" TargetMode="External"/><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hyperlink" Target="http://creativecommons.org/licenses/by-sa/3.0" TargetMode="External"/><Relationship Id="rId5" Type="http://schemas.openxmlformats.org/officeDocument/2006/relationships/hyperlink" Target="http://commons.wikimedia.org/wiki/User:LocalFitness" TargetMode="External"/><Relationship Id="rId4" Type="http://schemas.openxmlformats.org/officeDocument/2006/relationships/hyperlink" Target="http://en.wikipedia.org/wiki/Personal_trainer" TargetMode="External"/><Relationship Id="rId9" Type="http://schemas.openxmlformats.org/officeDocument/2006/relationships/hyperlink" Target="http://creativecommons.org/licenses/by/3.0/br/deed.en"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hyperlink" Target="http://pixabay.com/en/photos/jumping%20rope/" TargetMode="External"/><Relationship Id="rId2" Type="http://schemas.openxmlformats.org/officeDocument/2006/relationships/image" Target="../media/image17.jpeg"/><Relationship Id="rId1" Type="http://schemas.openxmlformats.org/officeDocument/2006/relationships/slideLayout" Target="../slideLayouts/slideLayout3.xml"/><Relationship Id="rId5" Type="http://schemas.openxmlformats.org/officeDocument/2006/relationships/hyperlink" Target="http://pixabay.com/go/?t=/service/terms/" TargetMode="External"/><Relationship Id="rId4" Type="http://schemas.openxmlformats.org/officeDocument/2006/relationships/hyperlink" Target="http://pixabay.com/en/users/tpsdave-12019/"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hyperlink" Target="http://en.wikipedia.org/wiki/Yoga_as_exercise_or_alternative_medicine" TargetMode="External"/><Relationship Id="rId2" Type="http://schemas.openxmlformats.org/officeDocument/2006/relationships/image" Target="../media/image19.jpeg"/><Relationship Id="rId1" Type="http://schemas.openxmlformats.org/officeDocument/2006/relationships/slideLayout" Target="../slideLayouts/slideLayout9.xml"/><Relationship Id="rId5" Type="http://schemas.openxmlformats.org/officeDocument/2006/relationships/hyperlink" Target="http://creativecommons.org/licenses/by-sa/3.0" TargetMode="External"/><Relationship Id="rId4" Type="http://schemas.openxmlformats.org/officeDocument/2006/relationships/hyperlink" Target="http://commons.wikimedia.org/wiki/User:LocalFitness"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hyperlink" Target="https://ocp.teiath.gr/modules/document/document.php?course=STEF100"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hyperlink" Target="%5b1%5d%20http:/creativecommons.org/licenses/by-nc-sa/4.0/" TargetMode="External"/><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3.xml"/><Relationship Id="rId1" Type="http://schemas.openxmlformats.org/officeDocument/2006/relationships/vmlDrawing" Target="../drawings/vmlDrawing1.vm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3568" y="1340768"/>
            <a:ext cx="7772400" cy="1470025"/>
          </a:xfrm>
        </p:spPr>
        <p:txBody>
          <a:bodyPr>
            <a:normAutofit/>
          </a:bodyPr>
          <a:lstStyle/>
          <a:p>
            <a:pPr lvl="1" algn="ctr"/>
            <a:r>
              <a:rPr lang="el-GR" sz="3600" b="1" dirty="0" smtClean="0">
                <a:solidFill>
                  <a:schemeClr val="tx1"/>
                </a:solidFill>
                <a:latin typeface="+mn-lt"/>
              </a:rPr>
              <a:t>Φυσικοθεραπεία σε ειδικές πληθυσμιακές μονάδες</a:t>
            </a:r>
            <a:endParaRPr lang="el-GR" sz="3600" b="1" dirty="0">
              <a:solidFill>
                <a:schemeClr val="tx1"/>
              </a:solidFill>
              <a:latin typeface="+mn-lt"/>
            </a:endParaRPr>
          </a:p>
        </p:txBody>
      </p:sp>
      <p:sp>
        <p:nvSpPr>
          <p:cNvPr id="3" name="Υπότιτλος 2"/>
          <p:cNvSpPr>
            <a:spLocks noGrp="1"/>
          </p:cNvSpPr>
          <p:nvPr>
            <p:ph type="subTitle" idx="1"/>
          </p:nvPr>
        </p:nvSpPr>
        <p:spPr>
          <a:xfrm>
            <a:off x="1369368" y="3096543"/>
            <a:ext cx="6400800" cy="1752600"/>
          </a:xfrm>
        </p:spPr>
        <p:txBody>
          <a:bodyPr>
            <a:normAutofit lnSpcReduction="10000"/>
          </a:bodyPr>
          <a:lstStyle/>
          <a:p>
            <a:pPr>
              <a:spcBef>
                <a:spcPts val="0"/>
              </a:spcBef>
              <a:spcAft>
                <a:spcPts val="1200"/>
              </a:spcAft>
            </a:pPr>
            <a:r>
              <a:rPr lang="el-GR" sz="2800" b="1" dirty="0" smtClean="0"/>
              <a:t>Ενότητες </a:t>
            </a:r>
            <a:r>
              <a:rPr lang="en-US" sz="2800" b="1" dirty="0" smtClean="0"/>
              <a:t>6-7</a:t>
            </a:r>
            <a:r>
              <a:rPr lang="el-GR" sz="2800" dirty="0" smtClean="0"/>
              <a:t>:</a:t>
            </a:r>
            <a:r>
              <a:rPr lang="en-US" sz="2800" dirty="0" smtClean="0"/>
              <a:t> </a:t>
            </a:r>
            <a:r>
              <a:rPr lang="el-GR" sz="2800" dirty="0" smtClean="0"/>
              <a:t>Ο ρόλος της άσκησης στην παιδική και εφηβική ηλικία</a:t>
            </a:r>
            <a:endParaRPr lang="en-US" sz="2800" dirty="0" smtClean="0"/>
          </a:p>
          <a:p>
            <a:pPr>
              <a:spcBef>
                <a:spcPts val="0"/>
              </a:spcBef>
            </a:pPr>
            <a:r>
              <a:rPr lang="el-GR" sz="2400" dirty="0" smtClean="0"/>
              <a:t>Γεωργία </a:t>
            </a:r>
            <a:r>
              <a:rPr lang="el-GR" sz="2400" dirty="0" err="1" smtClean="0"/>
              <a:t>Πέττα</a:t>
            </a:r>
            <a:endParaRPr lang="el-GR" sz="2400" dirty="0"/>
          </a:p>
          <a:p>
            <a:pPr>
              <a:spcBef>
                <a:spcPts val="0"/>
              </a:spcBef>
            </a:pPr>
            <a:r>
              <a:rPr lang="el-GR" sz="2400" dirty="0"/>
              <a:t>Τμήμα </a:t>
            </a:r>
            <a:r>
              <a:rPr lang="el-GR" sz="2400" dirty="0" smtClean="0"/>
              <a:t>Φυσικοθεραπείας</a:t>
            </a:r>
            <a:endParaRPr lang="el-GR" sz="2400" dirty="0"/>
          </a:p>
        </p:txBody>
      </p:sp>
      <p:pic>
        <p:nvPicPr>
          <p:cNvPr id="6" name="Picture 5" descr="Λογότυπο έργου Ανοικτών Ακαδημαϊκών Μαθημάτων"/>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7762318" y="476672"/>
            <a:ext cx="854197" cy="648072"/>
          </a:xfrm>
          <a:prstGeom prst="rect">
            <a:avLst/>
          </a:prstGeom>
        </p:spPr>
      </p:pic>
      <p:pic>
        <p:nvPicPr>
          <p:cNvPr id="1027" name="Picture 3" descr="Λογότυπο Τεχνολογικού Ιδρύματος Αθήνας"/>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11560" y="476673"/>
            <a:ext cx="682943" cy="694192"/>
          </a:xfrm>
          <a:prstGeom prst="rect">
            <a:avLst/>
          </a:prstGeom>
          <a:noFill/>
          <a:extLst>
            <a:ext uri="{909E8E84-426E-40DD-AFC4-6F175D3DCCD1}">
              <a14:hiddenFill xmlns="" xmlns:a14="http://schemas.microsoft.com/office/drawing/2010/main">
                <a:solidFill>
                  <a:srgbClr val="FFFFFF"/>
                </a:solidFill>
              </a14:hiddenFill>
            </a:ext>
          </a:extLst>
        </p:spPr>
      </p:pic>
      <p:sp>
        <p:nvSpPr>
          <p:cNvPr id="10" name="Rectangle 9"/>
          <p:cNvSpPr/>
          <p:nvPr/>
        </p:nvSpPr>
        <p:spPr>
          <a:xfrm>
            <a:off x="1241425" y="631431"/>
            <a:ext cx="6661150" cy="338554"/>
          </a:xfrm>
          <a:prstGeom prst="rect">
            <a:avLst/>
          </a:prstGeom>
        </p:spPr>
        <p:txBody>
          <a:bodyPr>
            <a:spAutoFit/>
          </a:bodyPr>
          <a:lstStyle/>
          <a:p>
            <a:pPr algn="ctr"/>
            <a:r>
              <a:rPr lang="el-GR" sz="1600" dirty="0">
                <a:latin typeface="+mn-lt"/>
              </a:rPr>
              <a:t>Ανοικτά Ακαδημαϊκά </a:t>
            </a:r>
            <a:r>
              <a:rPr lang="el-GR" sz="1600" dirty="0" smtClean="0">
                <a:latin typeface="+mn-lt"/>
              </a:rPr>
              <a:t>Μαθήματα στο ΤΕΙ Αθήνας</a:t>
            </a:r>
            <a:endParaRPr lang="el-GR" sz="1600" dirty="0">
              <a:latin typeface="+mn-lt"/>
            </a:endParaRPr>
          </a:p>
        </p:txBody>
      </p:sp>
      <p:graphicFrame>
        <p:nvGraphicFramePr>
          <p:cNvPr id="4" name="Table 3"/>
          <p:cNvGraphicFramePr>
            <a:graphicFrameLocks noGrp="1"/>
          </p:cNvGraphicFramePr>
          <p:nvPr>
            <p:extLst>
              <p:ext uri="{D42A27DB-BD31-4B8C-83A1-F6EECF244321}">
                <p14:modId xmlns="" xmlns:p14="http://schemas.microsoft.com/office/powerpoint/2010/main" val="3688144402"/>
              </p:ext>
            </p:extLst>
          </p:nvPr>
        </p:nvGraphicFramePr>
        <p:xfrm>
          <a:off x="1759817" y="6087984"/>
          <a:ext cx="5695950" cy="792088"/>
        </p:xfrm>
        <a:graphic>
          <a:graphicData uri="http://schemas.openxmlformats.org/drawingml/2006/table">
            <a:tbl>
              <a:tblPr firstRow="1" firstCol="1" bandRow="1">
                <a:tableStyleId>{2D5ABB26-0587-4C30-8999-92F81FD0307C}</a:tableStyleId>
              </a:tblPr>
              <a:tblGrid>
                <a:gridCol w="2138838"/>
                <a:gridCol w="3557112"/>
              </a:tblGrid>
              <a:tr h="792088">
                <a:tc>
                  <a:txBody>
                    <a:bodyPr/>
                    <a:lstStyle/>
                    <a:p>
                      <a:pPr algn="just">
                        <a:lnSpc>
                          <a:spcPct val="115000"/>
                        </a:lnSpc>
                        <a:spcBef>
                          <a:spcPts val="0"/>
                        </a:spcBef>
                        <a:spcAft>
                          <a:spcPts val="0"/>
                        </a:spcAft>
                      </a:pPr>
                      <a:r>
                        <a:rPr lang="el-GR" sz="1000" dirty="0" smtClean="0">
                          <a:effectLst/>
                        </a:rPr>
                        <a:t>Το </a:t>
                      </a:r>
                      <a:r>
                        <a:rPr lang="el-GR" sz="1000" dirty="0">
                          <a:effectLst/>
                        </a:rPr>
                        <a:t>περιεχόμενο του μαθήματος διατίθεται με άδεια </a:t>
                      </a:r>
                      <a:r>
                        <a:rPr lang="en-US" sz="1000" dirty="0">
                          <a:effectLst/>
                        </a:rPr>
                        <a:t>Creative Commons </a:t>
                      </a:r>
                      <a:r>
                        <a:rPr lang="el-GR" sz="1000" dirty="0">
                          <a:effectLst/>
                        </a:rPr>
                        <a:t>εκτός και αν αναφέρεται διαφορετικά</a:t>
                      </a:r>
                      <a:endParaRPr lang="el-GR" sz="1100" dirty="0">
                        <a:effectLst/>
                        <a:latin typeface="Arial"/>
                        <a:ea typeface="Times New Roman"/>
                        <a:cs typeface="Times New Roman"/>
                      </a:endParaRPr>
                    </a:p>
                  </a:txBody>
                  <a:tcPr marL="68580" marR="68580" marT="0" marB="0"/>
                </a:tc>
                <a:tc>
                  <a:txBody>
                    <a:bodyPr/>
                    <a:lstStyle/>
                    <a:p>
                      <a:pPr marL="111125" algn="just">
                        <a:lnSpc>
                          <a:spcPct val="115000"/>
                        </a:lnSpc>
                        <a:spcAft>
                          <a:spcPts val="0"/>
                        </a:spcAft>
                      </a:pPr>
                      <a:r>
                        <a:rPr lang="el-GR" sz="1000" dirty="0" smtClean="0">
                          <a:effectLst/>
                        </a:rPr>
                        <a:t>Το </a:t>
                      </a:r>
                      <a:r>
                        <a:rPr lang="el-GR" sz="1000" dirty="0">
                          <a:effectLst/>
                        </a:rPr>
                        <a:t>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endParaRPr lang="el-GR" sz="1100" dirty="0">
                        <a:effectLst/>
                        <a:latin typeface="Arial"/>
                        <a:ea typeface="Times New Roman"/>
                        <a:cs typeface="Times New Roman"/>
                      </a:endParaRPr>
                    </a:p>
                  </a:txBody>
                  <a:tcPr marL="68580" marR="68580" marT="0" marB="0"/>
                </a:tc>
              </a:tr>
            </a:tbl>
          </a:graphicData>
        </a:graphic>
      </p:graphicFrame>
      <p:pic>
        <p:nvPicPr>
          <p:cNvPr id="12" name="Picture 1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1853792" y="5367126"/>
            <a:ext cx="1971675" cy="702000"/>
          </a:xfrm>
          <a:prstGeom prst="rect">
            <a:avLst/>
          </a:prstGeom>
          <a:noFill/>
        </p:spPr>
      </p:pic>
      <p:pic>
        <p:nvPicPr>
          <p:cNvPr id="1026" name="Picture 2" descr="C:\Users\alex\Desktop\logo.png"/>
          <p:cNvPicPr>
            <a:picLocks noChangeAspect="1" noChangeArrowheads="1"/>
          </p:cNvPicPr>
          <p:nvPr/>
        </p:nvPicPr>
        <p:blipFill rotWithShape="1">
          <a:blip r:embed="rId6" cstate="print">
            <a:extLst>
              <a:ext uri="{28A0092B-C50C-407E-A947-70E740481C1C}">
                <a14:useLocalDpi xmlns="" xmlns:a14="http://schemas.microsoft.com/office/drawing/2010/main" val="0"/>
              </a:ext>
            </a:extLst>
          </a:blip>
          <a:srcRect t="8214"/>
          <a:stretch/>
        </p:blipFill>
        <p:spPr bwMode="auto">
          <a:xfrm>
            <a:off x="4045866" y="5368483"/>
            <a:ext cx="3348000" cy="700643"/>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0765076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Αποτελέσματα;	</a:t>
            </a:r>
          </a:p>
        </p:txBody>
      </p:sp>
      <p:sp>
        <p:nvSpPr>
          <p:cNvPr id="3" name="Content Placeholder 2"/>
          <p:cNvSpPr>
            <a:spLocks noGrp="1"/>
          </p:cNvSpPr>
          <p:nvPr>
            <p:ph idx="1"/>
          </p:nvPr>
        </p:nvSpPr>
        <p:spPr/>
        <p:txBody>
          <a:bodyPr/>
          <a:lstStyle/>
          <a:p>
            <a:r>
              <a:rPr lang="el-GR" dirty="0"/>
              <a:t>Εμφανέστερα σε μεγάλη απώλεια Οστικής Μάζας.</a:t>
            </a:r>
          </a:p>
          <a:p>
            <a:r>
              <a:rPr lang="el-GR" dirty="0"/>
              <a:t>Διατηρούνται όσο διατηρείται η άσκηση.</a:t>
            </a:r>
          </a:p>
          <a:p>
            <a:pPr marL="0" indent="0" algn="r">
              <a:buNone/>
            </a:pPr>
            <a:r>
              <a:rPr lang="el-GR" sz="1800" dirty="0"/>
              <a:t> </a:t>
            </a:r>
            <a:r>
              <a:rPr lang="el-GR" sz="1800" dirty="0" err="1"/>
              <a:t>Forwood</a:t>
            </a:r>
            <a:r>
              <a:rPr lang="el-GR" sz="1800" dirty="0"/>
              <a:t> </a:t>
            </a:r>
            <a:r>
              <a:rPr lang="el-GR" sz="1800" dirty="0" err="1"/>
              <a:t>et</a:t>
            </a:r>
            <a:r>
              <a:rPr lang="el-GR" sz="1800" dirty="0"/>
              <a:t> </a:t>
            </a:r>
            <a:r>
              <a:rPr lang="el-GR" sz="1800" dirty="0" err="1"/>
              <a:t>Burr</a:t>
            </a:r>
            <a:r>
              <a:rPr lang="el-GR" sz="1800" dirty="0"/>
              <a:t> 1993.</a:t>
            </a:r>
          </a:p>
          <a:p>
            <a:endParaRPr lang="el-GR" dirty="0"/>
          </a:p>
        </p:txBody>
      </p:sp>
    </p:spTree>
    <p:extLst>
      <p:ext uri="{BB962C8B-B14F-4D97-AF65-F5344CB8AC3E}">
        <p14:creationId xmlns="" xmlns:p14="http://schemas.microsoft.com/office/powerpoint/2010/main" val="862406113"/>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ΑΣΚΗΣΗ &amp; ΠΑΙΔΙΚΗ ΗΛΙΚΙΑ</a:t>
            </a:r>
            <a:endParaRPr lang="el-GR" dirty="0"/>
          </a:p>
        </p:txBody>
      </p:sp>
      <p:sp>
        <p:nvSpPr>
          <p:cNvPr id="21506" name="Rectangle 3"/>
          <p:cNvSpPr>
            <a:spLocks noGrp="1" noChangeArrowheads="1"/>
          </p:cNvSpPr>
          <p:nvPr>
            <p:ph idx="1"/>
          </p:nvPr>
        </p:nvSpPr>
        <p:spPr/>
        <p:txBody>
          <a:bodyPr/>
          <a:lstStyle/>
          <a:p>
            <a:r>
              <a:rPr lang="el-GR" altLang="el-GR" sz="2800" dirty="0" smtClean="0">
                <a:effectLst/>
              </a:rPr>
              <a:t>Η αύξηση  της μυϊκής ισχύος στη παιδική ηλικία  δεν ακολουθεί τους ίδιους κανόνες </a:t>
            </a:r>
            <a:r>
              <a:rPr lang="el-GR" altLang="el-GR" sz="2800" dirty="0" err="1" smtClean="0">
                <a:effectLst/>
              </a:rPr>
              <a:t>εργοφυσιολογίας</a:t>
            </a:r>
            <a:r>
              <a:rPr lang="el-GR" altLang="el-GR" sz="2800" dirty="0" smtClean="0">
                <a:effectLst/>
              </a:rPr>
              <a:t> λόγω ορμονικής κατάστασης</a:t>
            </a:r>
          </a:p>
          <a:p>
            <a:r>
              <a:rPr lang="el-GR" altLang="el-GR" sz="2800" dirty="0" smtClean="0">
                <a:effectLst/>
              </a:rPr>
              <a:t>κατά την εφηβεία εμφανίζονται διαφορές μεταξύ αγοριών και κοριτσιών</a:t>
            </a:r>
            <a:endParaRPr lang="el-GR" altLang="el-GR" dirty="0" smtClean="0">
              <a:effectLst/>
            </a:endParaRPr>
          </a:p>
        </p:txBody>
      </p:sp>
    </p:spTree>
    <p:extLst>
      <p:ext uri="{BB962C8B-B14F-4D97-AF65-F5344CB8AC3E}">
        <p14:creationId xmlns="" xmlns:p14="http://schemas.microsoft.com/office/powerpoint/2010/main" val="2982291880"/>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p:txBody>
          <a:bodyPr>
            <a:normAutofit/>
          </a:bodyPr>
          <a:lstStyle/>
          <a:p>
            <a:r>
              <a:rPr lang="el-GR" altLang="el-GR" sz="3600" b="1" dirty="0" smtClean="0">
                <a:effectLst/>
                <a:latin typeface="+mn-lt"/>
              </a:rPr>
              <a:t>Άσκηση στο νερό</a:t>
            </a:r>
            <a:r>
              <a:rPr lang="en-US" altLang="el-GR" sz="3600" dirty="0" smtClean="0">
                <a:latin typeface="+mn-lt"/>
              </a:rPr>
              <a:t>;</a:t>
            </a:r>
            <a:endParaRPr lang="el-GR" altLang="el-GR" sz="3600" dirty="0" smtClean="0">
              <a:effectLst/>
              <a:latin typeface="+mn-lt"/>
            </a:endParaRPr>
          </a:p>
        </p:txBody>
      </p:sp>
      <p:pic>
        <p:nvPicPr>
          <p:cNvPr id="3077" name="Picture 5" descr="http://upload.wikimedia.org/wikipedia/commons/thumb/3/3c/Girl_with_styrofoam_swimming_board.jpg/1920px-Girl_with_styrofoam_swimming_board.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206134" y="1484784"/>
            <a:ext cx="6731732" cy="4487821"/>
          </a:xfrm>
          <a:prstGeom prst="rect">
            <a:avLst/>
          </a:prstGeom>
          <a:noFill/>
          <a:extLst>
            <a:ext uri="{909E8E84-426E-40DD-AFC4-6F175D3DCCD1}">
              <a14:hiddenFill xmlns="" xmlns:a14="http://schemas.microsoft.com/office/drawing/2010/main">
                <a:solidFill>
                  <a:srgbClr val="FFFFFF"/>
                </a:solidFill>
              </a14:hiddenFill>
            </a:ext>
          </a:extLst>
        </p:spPr>
      </p:pic>
      <p:sp>
        <p:nvSpPr>
          <p:cNvPr id="3" name="Rectangle 2"/>
          <p:cNvSpPr/>
          <p:nvPr/>
        </p:nvSpPr>
        <p:spPr>
          <a:xfrm>
            <a:off x="1872959" y="5972605"/>
            <a:ext cx="5398081" cy="276999"/>
          </a:xfrm>
          <a:prstGeom prst="rect">
            <a:avLst/>
          </a:prstGeom>
        </p:spPr>
        <p:txBody>
          <a:bodyPr wrap="none">
            <a:spAutoFit/>
          </a:bodyPr>
          <a:lstStyle/>
          <a:p>
            <a:r>
              <a:rPr lang="en-US" sz="1200" dirty="0" smtClean="0">
                <a:latin typeface="+mn-lt"/>
              </a:rPr>
              <a:t>“A </a:t>
            </a:r>
            <a:r>
              <a:rPr lang="en-US" sz="1200" dirty="0">
                <a:latin typeface="+mn-lt"/>
              </a:rPr>
              <a:t>Styrofoam flotation aid being </a:t>
            </a:r>
            <a:r>
              <a:rPr lang="en-US" sz="1200" dirty="0" smtClean="0">
                <a:latin typeface="+mn-lt"/>
              </a:rPr>
              <a:t>used” </a:t>
            </a:r>
            <a:r>
              <a:rPr lang="el-GR" sz="1200" dirty="0" smtClean="0">
                <a:latin typeface="+mn-lt"/>
              </a:rPr>
              <a:t>από </a:t>
            </a:r>
            <a:r>
              <a:rPr lang="en-US" sz="1200" dirty="0" err="1" smtClean="0">
                <a:latin typeface="+mn-lt"/>
                <a:hlinkClick r:id="rId3"/>
              </a:rPr>
              <a:t>Sandstein</a:t>
            </a:r>
            <a:r>
              <a:rPr lang="el-GR" sz="1200" dirty="0" smtClean="0">
                <a:latin typeface="+mn-lt"/>
              </a:rPr>
              <a:t> διαθέσιμο με άδεια </a:t>
            </a:r>
            <a:r>
              <a:rPr lang="en-US" sz="1200" dirty="0">
                <a:latin typeface="+mn-lt"/>
                <a:hlinkClick r:id="rId4"/>
              </a:rPr>
              <a:t>CC BY 2.0</a:t>
            </a:r>
            <a:endParaRPr lang="el-GR" sz="1200" dirty="0">
              <a:latin typeface="+mn-lt"/>
            </a:endParaRPr>
          </a:p>
        </p:txBody>
      </p:sp>
    </p:spTree>
    <p:extLst>
      <p:ext uri="{BB962C8B-B14F-4D97-AF65-F5344CB8AC3E}">
        <p14:creationId xmlns="" xmlns:p14="http://schemas.microsoft.com/office/powerpoint/2010/main" val="1891059966"/>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a:defRPr/>
            </a:pPr>
            <a:r>
              <a:rPr lang="el-GR" b="1" smtClean="0">
                <a:effectLst/>
              </a:rPr>
              <a:t>Επιβάρυνση  στα βιολογικά στοιχεία</a:t>
            </a:r>
            <a:endParaRPr lang="el-GR" smtClean="0"/>
          </a:p>
        </p:txBody>
      </p:sp>
      <p:sp>
        <p:nvSpPr>
          <p:cNvPr id="6148" name="Rectangle 3"/>
          <p:cNvSpPr>
            <a:spLocks noGrp="1" noChangeArrowheads="1"/>
          </p:cNvSpPr>
          <p:nvPr>
            <p:ph idx="1"/>
          </p:nvPr>
        </p:nvSpPr>
        <p:spPr>
          <a:xfrm>
            <a:off x="457200" y="1484784"/>
            <a:ext cx="8229600" cy="1152128"/>
          </a:xfrm>
        </p:spPr>
        <p:txBody>
          <a:bodyPr/>
          <a:lstStyle/>
          <a:p>
            <a:r>
              <a:rPr lang="el-GR" altLang="el-GR" dirty="0" smtClean="0">
                <a:effectLst/>
              </a:rPr>
              <a:t>Κάθε παιδί χρειάζεται το </a:t>
            </a:r>
            <a:r>
              <a:rPr lang="el-GR" altLang="el-GR" b="1" dirty="0" smtClean="0">
                <a:effectLst/>
              </a:rPr>
              <a:t>δικό του </a:t>
            </a:r>
            <a:r>
              <a:rPr lang="el-GR" altLang="el-GR" dirty="0" smtClean="0">
                <a:effectLst/>
              </a:rPr>
              <a:t>πρόγραμμα κινησιοθεραπείας μέσα και έξω από το νερό   </a:t>
            </a:r>
          </a:p>
        </p:txBody>
      </p:sp>
      <p:pic>
        <p:nvPicPr>
          <p:cNvPr id="6149" name="Picture 5" descr="Swimming, Lesson, Boy, Water, Swimming Pool, Swimmer"/>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2088517" y="2708920"/>
            <a:ext cx="4966966" cy="3484638"/>
          </a:xfrm>
          <a:prstGeom prst="rect">
            <a:avLst/>
          </a:prstGeom>
          <a:noFill/>
          <a:extLst>
            <a:ext uri="{909E8E84-426E-40DD-AFC4-6F175D3DCCD1}">
              <a14:hiddenFill xmlns="" xmlns:a14="http://schemas.microsoft.com/office/drawing/2010/main">
                <a:solidFill>
                  <a:srgbClr val="FFFFFF"/>
                </a:solidFill>
              </a14:hiddenFill>
            </a:ext>
          </a:extLst>
        </p:spPr>
      </p:pic>
      <p:sp>
        <p:nvSpPr>
          <p:cNvPr id="2" name="Rectangle 1"/>
          <p:cNvSpPr/>
          <p:nvPr/>
        </p:nvSpPr>
        <p:spPr>
          <a:xfrm>
            <a:off x="2421475" y="6202355"/>
            <a:ext cx="4301049" cy="276999"/>
          </a:xfrm>
          <a:prstGeom prst="rect">
            <a:avLst/>
          </a:prstGeom>
        </p:spPr>
        <p:txBody>
          <a:bodyPr wrap="none">
            <a:spAutoFit/>
          </a:bodyPr>
          <a:lstStyle/>
          <a:p>
            <a:r>
              <a:rPr lang="en-US" sz="1200" dirty="0" smtClean="0">
                <a:solidFill>
                  <a:schemeClr val="tx1">
                    <a:lumMod val="75000"/>
                    <a:lumOff val="25000"/>
                  </a:schemeClr>
                </a:solidFill>
                <a:latin typeface="+mn-lt"/>
              </a:rPr>
              <a:t>“</a:t>
            </a:r>
            <a:r>
              <a:rPr lang="en-US" sz="1200" dirty="0" smtClean="0">
                <a:solidFill>
                  <a:schemeClr val="tx1">
                    <a:lumMod val="75000"/>
                    <a:lumOff val="25000"/>
                  </a:schemeClr>
                </a:solidFill>
                <a:latin typeface="+mn-lt"/>
                <a:hlinkClick r:id="rId3"/>
              </a:rPr>
              <a:t>swimming</a:t>
            </a:r>
            <a:r>
              <a:rPr lang="en-US" sz="1200" dirty="0" smtClean="0">
                <a:solidFill>
                  <a:schemeClr val="tx1">
                    <a:lumMod val="75000"/>
                    <a:lumOff val="25000"/>
                  </a:schemeClr>
                </a:solidFill>
                <a:latin typeface="+mn-lt"/>
              </a:rPr>
              <a:t>” </a:t>
            </a:r>
            <a:r>
              <a:rPr lang="el-GR" sz="1200" dirty="0" smtClean="0">
                <a:solidFill>
                  <a:schemeClr val="tx1">
                    <a:lumMod val="75000"/>
                    <a:lumOff val="25000"/>
                  </a:schemeClr>
                </a:solidFill>
                <a:latin typeface="+mn-lt"/>
              </a:rPr>
              <a:t>από </a:t>
            </a:r>
            <a:r>
              <a:rPr lang="en-US" sz="1200" dirty="0" smtClean="0">
                <a:solidFill>
                  <a:schemeClr val="tx1">
                    <a:lumMod val="75000"/>
                    <a:lumOff val="25000"/>
                  </a:schemeClr>
                </a:solidFill>
                <a:latin typeface="+mn-lt"/>
                <a:hlinkClick r:id="rId4"/>
              </a:rPr>
              <a:t>White77</a:t>
            </a:r>
            <a:r>
              <a:rPr lang="el-GR" sz="1200" dirty="0" smtClean="0">
                <a:solidFill>
                  <a:schemeClr val="tx1">
                    <a:lumMod val="75000"/>
                    <a:lumOff val="25000"/>
                  </a:schemeClr>
                </a:solidFill>
                <a:latin typeface="+mn-lt"/>
              </a:rPr>
              <a:t> διαθέσιμο με άδεια </a:t>
            </a:r>
            <a:r>
              <a:rPr lang="en-US" sz="1200" dirty="0" smtClean="0">
                <a:solidFill>
                  <a:schemeClr val="tx1">
                    <a:lumMod val="75000"/>
                    <a:lumOff val="25000"/>
                  </a:schemeClr>
                </a:solidFill>
                <a:latin typeface="+mn-lt"/>
                <a:hlinkClick r:id="rId5"/>
              </a:rPr>
              <a:t>CC0 Public Domain</a:t>
            </a:r>
            <a:endParaRPr lang="el-GR" sz="1200" dirty="0">
              <a:solidFill>
                <a:schemeClr val="tx1">
                  <a:lumMod val="75000"/>
                  <a:lumOff val="25000"/>
                </a:schemeClr>
              </a:solidFill>
              <a:latin typeface="+mn-lt"/>
            </a:endParaRPr>
          </a:p>
        </p:txBody>
      </p:sp>
    </p:spTree>
    <p:extLst>
      <p:ext uri="{BB962C8B-B14F-4D97-AF65-F5344CB8AC3E}">
        <p14:creationId xmlns="" xmlns:p14="http://schemas.microsoft.com/office/powerpoint/2010/main" val="4062166959"/>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normAutofit/>
          </a:bodyPr>
          <a:lstStyle/>
          <a:p>
            <a:pPr>
              <a:defRPr/>
            </a:pPr>
            <a:r>
              <a:rPr lang="el-GR" sz="2800" dirty="0" smtClean="0">
                <a:effectLst/>
                <a:latin typeface="+mn-lt"/>
              </a:rPr>
              <a:t>Οι ιδιαιτερότητες του υγρού στίβου</a:t>
            </a:r>
            <a:r>
              <a:rPr lang="el-GR" sz="2800" dirty="0" smtClean="0">
                <a:latin typeface="+mn-lt"/>
              </a:rPr>
              <a:t> </a:t>
            </a:r>
          </a:p>
        </p:txBody>
      </p:sp>
      <p:sp>
        <p:nvSpPr>
          <p:cNvPr id="4" name="3 - Θέση περιεχομένου"/>
          <p:cNvSpPr>
            <a:spLocks noGrp="1"/>
          </p:cNvSpPr>
          <p:nvPr>
            <p:ph idx="1"/>
          </p:nvPr>
        </p:nvSpPr>
        <p:spPr/>
        <p:txBody>
          <a:bodyPr/>
          <a:lstStyle/>
          <a:p>
            <a:endParaRPr lang="el-GR" dirty="0"/>
          </a:p>
        </p:txBody>
      </p:sp>
      <p:sp>
        <p:nvSpPr>
          <p:cNvPr id="5" name="4 - Θέση κειμένου"/>
          <p:cNvSpPr>
            <a:spLocks noGrp="1"/>
          </p:cNvSpPr>
          <p:nvPr>
            <p:ph type="body" sz="half" idx="2"/>
          </p:nvPr>
        </p:nvSpPr>
        <p:spPr/>
        <p:txBody>
          <a:bodyPr/>
          <a:lstStyle/>
          <a:p>
            <a:r>
              <a:rPr lang="el-GR" dirty="0" smtClean="0"/>
              <a:t>Η ΑΝΩΣΗ  ΔΙΕΥΚΟΛΥΝΕΙ ΤΗΝ ΑΝΑΠΤΥΞΗ  ΚΑΙ ΒΕΛΤΙΩΣΗ ΤΟΥ  ΜΥΟΣΚΕΛΕΤΙΚΟΥ ΣΥΣΤΗΜΑΤΟΣ ΌΠΩΣ ΚΑΙ ΤΟΥ ΚΑΡΔΙΑΓΓΕΙΑΚΟΥ/ΑΝΑΠΝΕΥΣΤΙΚΟΥ</a:t>
            </a:r>
          </a:p>
          <a:p>
            <a:endParaRPr lang="el-GR" dirty="0" smtClean="0"/>
          </a:p>
          <a:p>
            <a:r>
              <a:rPr lang="el-GR" dirty="0" smtClean="0"/>
              <a:t>ΔΕΝ ΕΊΝΑΙ ΑΡΚΕΤΗ ΓΙΑ  ΤΗΝ ΦΥΣΙΟΛΟΓΙΚΗ ΑΝΑΠΤΥΞΗ  ΤΩΝ ΚΑΘΗΜΕΡΙΝΩΝ ΔΡΑΣΤΗΡΙΟΤΗΤΩΝ  ΓΙΑΤΙ ΔΕΝ ΥΠΑΡΧΕΙ ΚΑΙ Η ΚΑΘΕΤΗ ΦΟΡΤΙΣΗ</a:t>
            </a:r>
          </a:p>
          <a:p>
            <a:endParaRPr lang="el-GR" dirty="0" smtClean="0"/>
          </a:p>
          <a:p>
            <a:r>
              <a:rPr lang="el-GR" dirty="0" smtClean="0"/>
              <a:t>ΟΙ ΑΝΑΠΤΥΣΣΟΜΕΝΕΣ ΗΛΙΚΙΕΣ ΧΡΕΙΑΖΟΝΤΑΙ ΚΑΙ ΤΗΝ ΑΣΚΗΣΗ ΣΕ ΞΗΡΟ ΕΔΑΦΟΣ</a:t>
            </a:r>
            <a:endParaRPr lang="el-GR" dirty="0"/>
          </a:p>
        </p:txBody>
      </p:sp>
      <p:pic>
        <p:nvPicPr>
          <p:cNvPr id="4104" name="Picture 8" descr="C:\Users\alex\Desktop\swim.pn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4500562" y="785794"/>
            <a:ext cx="3722001" cy="514312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325145972"/>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685800" y="357166"/>
            <a:ext cx="7772400" cy="1395434"/>
          </a:xfrm>
        </p:spPr>
        <p:txBody>
          <a:bodyPr>
            <a:noAutofit/>
          </a:bodyPr>
          <a:lstStyle/>
          <a:p>
            <a:pPr algn="ctr">
              <a:defRPr/>
            </a:pPr>
            <a:r>
              <a:rPr lang="el-GR" sz="3600" b="1" dirty="0" smtClean="0">
                <a:effectLst/>
                <a:latin typeface="+mn-lt"/>
              </a:rPr>
              <a:t>Πρόληψη  &amp; αντιμετώπιση</a:t>
            </a:r>
            <a:br>
              <a:rPr lang="el-GR" sz="3600" b="1" dirty="0" smtClean="0">
                <a:effectLst/>
                <a:latin typeface="+mn-lt"/>
              </a:rPr>
            </a:br>
            <a:r>
              <a:rPr lang="el-GR" sz="3600" b="1" dirty="0" smtClean="0">
                <a:effectLst/>
                <a:latin typeface="+mn-lt"/>
              </a:rPr>
              <a:t>Ο ρόλος της </a:t>
            </a:r>
            <a:r>
              <a:rPr lang="el-GR" sz="3600" b="1" dirty="0" smtClean="0">
                <a:effectLst/>
                <a:latin typeface="+mn-lt"/>
              </a:rPr>
              <a:t>φυσικοθεραπείας/υδροθεραπείας</a:t>
            </a:r>
            <a:endParaRPr lang="el-GR" sz="3600" dirty="0" smtClean="0">
              <a:latin typeface="+mn-lt"/>
            </a:endParaRPr>
          </a:p>
        </p:txBody>
      </p:sp>
      <p:sp>
        <p:nvSpPr>
          <p:cNvPr id="7" name="6 - Θέση κειμένου"/>
          <p:cNvSpPr>
            <a:spLocks noGrp="1"/>
          </p:cNvSpPr>
          <p:nvPr>
            <p:ph type="body" sz="half" idx="1"/>
          </p:nvPr>
        </p:nvSpPr>
        <p:spPr/>
        <p:txBody>
          <a:bodyPr/>
          <a:lstStyle/>
          <a:p>
            <a:r>
              <a:rPr lang="el-GR" dirty="0" smtClean="0"/>
              <a:t>Η ΑΣΚΗΣΗ ΣΤΟΝΕΡΟ ΜΠΟΡΕΙ ΝΑ ΓΙΝΕΤΑΙ ΕΙΤΕ ΜΕ ΔΙΕΥΚΟΛΥΝΣΗ ,ΕΙΤΕ ΜΕ ΚΑΘΟΔΗΓΗΣΗ ΑΠΌ ΤΟΝ ΦΥΣ/Η</a:t>
            </a:r>
            <a:endParaRPr lang="el-GR" dirty="0"/>
          </a:p>
        </p:txBody>
      </p:sp>
      <p:sp>
        <p:nvSpPr>
          <p:cNvPr id="8" name="7 - Θέση ClipArt"/>
          <p:cNvSpPr>
            <a:spLocks noGrp="1"/>
          </p:cNvSpPr>
          <p:nvPr>
            <p:ph type="clipArt" sz="half" idx="2"/>
          </p:nvPr>
        </p:nvSpPr>
        <p:spPr>
          <a:xfrm>
            <a:off x="4643438" y="2000240"/>
            <a:ext cx="3810000" cy="4114800"/>
          </a:xfrm>
        </p:spPr>
      </p:sp>
      <p:pic>
        <p:nvPicPr>
          <p:cNvPr id="5124" name="Picture 4" descr="File:US Navy 091001-N-6326B-090 Lyn A. Boulanger, a Naval Medical Center San Diego occupational therapist, assists Marine Corps Staff Sgt. Jesse A. Cottle, a bilateral amputee, while he practices swimming during endurance training.jp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4857752" y="2500306"/>
            <a:ext cx="3143272" cy="2243511"/>
          </a:xfrm>
          <a:prstGeom prst="rect">
            <a:avLst/>
          </a:prstGeom>
          <a:noFill/>
          <a:extLst>
            <a:ext uri="{909E8E84-426E-40DD-AFC4-6F175D3DCCD1}">
              <a14:hiddenFill xmlns="" xmlns:a14="http://schemas.microsoft.com/office/drawing/2010/main">
                <a:solidFill>
                  <a:srgbClr val="FFFFFF"/>
                </a:solidFill>
              </a14:hiddenFill>
            </a:ext>
          </a:extLst>
        </p:spPr>
      </p:pic>
      <p:sp>
        <p:nvSpPr>
          <p:cNvPr id="4" name="Rectangle 3"/>
          <p:cNvSpPr/>
          <p:nvPr/>
        </p:nvSpPr>
        <p:spPr>
          <a:xfrm>
            <a:off x="1468208" y="5974218"/>
            <a:ext cx="6207584" cy="830997"/>
          </a:xfrm>
          <a:prstGeom prst="rect">
            <a:avLst/>
          </a:prstGeom>
        </p:spPr>
        <p:txBody>
          <a:bodyPr wrap="square">
            <a:spAutoFit/>
          </a:bodyPr>
          <a:lstStyle/>
          <a:p>
            <a:r>
              <a:rPr lang="en-US" sz="1200" dirty="0" smtClean="0">
                <a:solidFill>
                  <a:schemeClr val="tx1">
                    <a:lumMod val="75000"/>
                    <a:lumOff val="25000"/>
                  </a:schemeClr>
                </a:solidFill>
                <a:latin typeface="+mn-lt"/>
              </a:rPr>
              <a:t>“</a:t>
            </a:r>
            <a:r>
              <a:rPr lang="en-US" sz="1200" dirty="0" smtClean="0">
                <a:solidFill>
                  <a:schemeClr val="tx1">
                    <a:lumMod val="75000"/>
                    <a:lumOff val="25000"/>
                  </a:schemeClr>
                </a:solidFill>
                <a:latin typeface="+mn-lt"/>
                <a:hlinkClick r:id="rId4"/>
              </a:rPr>
              <a:t>US </a:t>
            </a:r>
            <a:r>
              <a:rPr lang="en-US" sz="1200" dirty="0">
                <a:solidFill>
                  <a:schemeClr val="tx1">
                    <a:lumMod val="75000"/>
                    <a:lumOff val="25000"/>
                  </a:schemeClr>
                </a:solidFill>
                <a:latin typeface="+mn-lt"/>
                <a:hlinkClick r:id="rId4"/>
              </a:rPr>
              <a:t>Navy 091001-N-6326B-090 Lyn A. Boulanger, a Naval Medical Center San Diego occupational therapist, assists Marine Corps Staff Sgt. Jesse A. </a:t>
            </a:r>
            <a:r>
              <a:rPr lang="en-US" sz="1200" dirty="0" err="1">
                <a:solidFill>
                  <a:schemeClr val="tx1">
                    <a:lumMod val="75000"/>
                    <a:lumOff val="25000"/>
                  </a:schemeClr>
                </a:solidFill>
                <a:latin typeface="+mn-lt"/>
                <a:hlinkClick r:id="rId4"/>
              </a:rPr>
              <a:t>Cottle</a:t>
            </a:r>
            <a:r>
              <a:rPr lang="en-US" sz="1200" dirty="0">
                <a:solidFill>
                  <a:schemeClr val="tx1">
                    <a:lumMod val="75000"/>
                    <a:lumOff val="25000"/>
                  </a:schemeClr>
                </a:solidFill>
                <a:latin typeface="+mn-lt"/>
                <a:hlinkClick r:id="rId4"/>
              </a:rPr>
              <a:t>, a bilateral amputee, while he practices swimming during endurance </a:t>
            </a:r>
            <a:r>
              <a:rPr lang="en-US" sz="1200" dirty="0" smtClean="0">
                <a:solidFill>
                  <a:schemeClr val="tx1">
                    <a:lumMod val="75000"/>
                    <a:lumOff val="25000"/>
                  </a:schemeClr>
                </a:solidFill>
                <a:latin typeface="+mn-lt"/>
                <a:hlinkClick r:id="rId4"/>
              </a:rPr>
              <a:t>training</a:t>
            </a:r>
            <a:r>
              <a:rPr lang="en-US" sz="1200" dirty="0" smtClean="0">
                <a:solidFill>
                  <a:schemeClr val="tx1">
                    <a:lumMod val="75000"/>
                    <a:lumOff val="25000"/>
                  </a:schemeClr>
                </a:solidFill>
                <a:latin typeface="+mn-lt"/>
              </a:rPr>
              <a:t>” </a:t>
            </a:r>
            <a:r>
              <a:rPr lang="el-GR" sz="1200" dirty="0" smtClean="0">
                <a:solidFill>
                  <a:schemeClr val="tx1">
                    <a:lumMod val="75000"/>
                    <a:lumOff val="25000"/>
                  </a:schemeClr>
                </a:solidFill>
                <a:latin typeface="+mn-lt"/>
              </a:rPr>
              <a:t>από </a:t>
            </a:r>
            <a:r>
              <a:rPr lang="en-US" sz="1200" dirty="0">
                <a:solidFill>
                  <a:schemeClr val="tx1">
                    <a:lumMod val="75000"/>
                    <a:lumOff val="25000"/>
                  </a:schemeClr>
                </a:solidFill>
                <a:latin typeface="+mn-lt"/>
              </a:rPr>
              <a:t>U.S. Navy photo by Mass Communication Specialist 3rd Class Jake </a:t>
            </a:r>
            <a:r>
              <a:rPr lang="en-US" sz="1200" dirty="0" err="1" smtClean="0">
                <a:solidFill>
                  <a:schemeClr val="tx1">
                    <a:lumMod val="75000"/>
                    <a:lumOff val="25000"/>
                  </a:schemeClr>
                </a:solidFill>
                <a:latin typeface="+mn-lt"/>
              </a:rPr>
              <a:t>Berenguer</a:t>
            </a:r>
            <a:r>
              <a:rPr lang="el-GR" sz="1200" dirty="0" smtClean="0">
                <a:solidFill>
                  <a:schemeClr val="tx1">
                    <a:lumMod val="75000"/>
                    <a:lumOff val="25000"/>
                  </a:schemeClr>
                </a:solidFill>
                <a:latin typeface="+mn-lt"/>
              </a:rPr>
              <a:t> διαθέσιμο ως κοινό κτήμα</a:t>
            </a:r>
            <a:endParaRPr lang="en-US" sz="1200" dirty="0">
              <a:solidFill>
                <a:schemeClr val="tx1">
                  <a:lumMod val="75000"/>
                  <a:lumOff val="25000"/>
                </a:schemeClr>
              </a:solidFill>
              <a:latin typeface="+mn-lt"/>
            </a:endParaRPr>
          </a:p>
        </p:txBody>
      </p:sp>
    </p:spTree>
    <p:extLst>
      <p:ext uri="{BB962C8B-B14F-4D97-AF65-F5344CB8AC3E}">
        <p14:creationId xmlns="" xmlns:p14="http://schemas.microsoft.com/office/powerpoint/2010/main" val="3477832345"/>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a:defRPr/>
            </a:pPr>
            <a:r>
              <a:rPr lang="el-GR" dirty="0" smtClean="0"/>
              <a:t>ΘΕΡΑΠΕΥΤΙΚΗ Άσκηση</a:t>
            </a:r>
            <a:r>
              <a:rPr lang="en-US" dirty="0" smtClean="0"/>
              <a:t>;</a:t>
            </a:r>
            <a:endParaRPr lang="el-GR" dirty="0" smtClean="0"/>
          </a:p>
        </p:txBody>
      </p:sp>
      <p:sp>
        <p:nvSpPr>
          <p:cNvPr id="7" name="6 - Θέση κειμένου"/>
          <p:cNvSpPr>
            <a:spLocks noGrp="1"/>
          </p:cNvSpPr>
          <p:nvPr>
            <p:ph sz="half" idx="1"/>
          </p:nvPr>
        </p:nvSpPr>
        <p:spPr/>
        <p:txBody>
          <a:bodyPr>
            <a:normAutofit/>
          </a:bodyPr>
          <a:lstStyle/>
          <a:p>
            <a:r>
              <a:rPr lang="el-GR" sz="2000" dirty="0" smtClean="0"/>
              <a:t>Η ΘΕΡΑΠΕΥΤΙΚΗ ΑΣΚΗΣΗ ΜΠΟΡΕΙ ΝΑ ΠΡΟΣΟΜΟΙΑΖΕΙ ΜΕ ΤΗΝ ΑΘΛΗΤΙΚΗ ή ΕΠΑΓΓΕΛΜΑΤΙΚΗ ΔΡΑΣΤΗΡΙΟΤΗΤΑ ΓΙΑ ΝΑ ΕΊΝΑΙ ΠΙΟ ΑΠΟΤΕΛΕΣΜΑΤΙΚΗ</a:t>
            </a:r>
            <a:endParaRPr lang="el-GR" sz="2000" dirty="0"/>
          </a:p>
        </p:txBody>
      </p:sp>
      <p:sp>
        <p:nvSpPr>
          <p:cNvPr id="12" name="11 - Θέση περιεχομένου"/>
          <p:cNvSpPr>
            <a:spLocks noGrp="1"/>
          </p:cNvSpPr>
          <p:nvPr>
            <p:ph sz="half" idx="2"/>
          </p:nvPr>
        </p:nvSpPr>
        <p:spPr/>
        <p:txBody>
          <a:bodyPr>
            <a:normAutofit/>
          </a:bodyPr>
          <a:lstStyle/>
          <a:p>
            <a:endParaRPr lang="el-GR" dirty="0"/>
          </a:p>
        </p:txBody>
      </p:sp>
      <p:pic>
        <p:nvPicPr>
          <p:cNvPr id="7175" name="Picture 7" descr="http://upload.wikimedia.org/wikipedia/commons/f/fd/Foundation-20F9-0353.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357290" y="2928934"/>
            <a:ext cx="3106034" cy="3106035"/>
          </a:xfrm>
          <a:prstGeom prst="rect">
            <a:avLst/>
          </a:prstGeom>
          <a:noFill/>
          <a:extLst>
            <a:ext uri="{909E8E84-426E-40DD-AFC4-6F175D3DCCD1}">
              <a14:hiddenFill xmlns="" xmlns:a14="http://schemas.microsoft.com/office/drawing/2010/main">
                <a:solidFill>
                  <a:srgbClr val="FFFFFF"/>
                </a:solidFill>
              </a14:hiddenFill>
            </a:ext>
          </a:extLst>
        </p:spPr>
      </p:pic>
      <p:sp>
        <p:nvSpPr>
          <p:cNvPr id="3" name="Rectangle 2"/>
          <p:cNvSpPr/>
          <p:nvPr/>
        </p:nvSpPr>
        <p:spPr>
          <a:xfrm>
            <a:off x="683567" y="5934470"/>
            <a:ext cx="2910475" cy="461665"/>
          </a:xfrm>
          <a:prstGeom prst="rect">
            <a:avLst/>
          </a:prstGeom>
        </p:spPr>
        <p:txBody>
          <a:bodyPr wrap="square">
            <a:spAutoFit/>
          </a:bodyPr>
          <a:lstStyle/>
          <a:p>
            <a:pPr algn="ctr"/>
            <a:r>
              <a:rPr lang="en-US" sz="1200" dirty="0" smtClean="0">
                <a:solidFill>
                  <a:schemeClr val="tx1">
                    <a:lumMod val="75000"/>
                    <a:lumOff val="25000"/>
                  </a:schemeClr>
                </a:solidFill>
                <a:latin typeface="+mn-lt"/>
              </a:rPr>
              <a:t>“</a:t>
            </a:r>
            <a:r>
              <a:rPr lang="en-US" sz="1200" dirty="0" smtClean="0">
                <a:solidFill>
                  <a:schemeClr val="tx1">
                    <a:lumMod val="75000"/>
                    <a:lumOff val="25000"/>
                  </a:schemeClr>
                </a:solidFill>
                <a:latin typeface="+mn-lt"/>
                <a:hlinkClick r:id="rId3"/>
              </a:rPr>
              <a:t>Foundation-20F9-0353</a:t>
            </a:r>
            <a:r>
              <a:rPr lang="en-US" sz="1200" dirty="0" smtClean="0">
                <a:solidFill>
                  <a:schemeClr val="tx1">
                    <a:lumMod val="75000"/>
                    <a:lumOff val="25000"/>
                  </a:schemeClr>
                </a:solidFill>
                <a:latin typeface="+mn-lt"/>
              </a:rPr>
              <a:t>” </a:t>
            </a:r>
            <a:r>
              <a:rPr lang="el-GR" sz="1200" dirty="0" smtClean="0">
                <a:solidFill>
                  <a:schemeClr val="tx1">
                    <a:lumMod val="75000"/>
                    <a:lumOff val="25000"/>
                  </a:schemeClr>
                </a:solidFill>
                <a:latin typeface="+mn-lt"/>
              </a:rPr>
              <a:t>από </a:t>
            </a:r>
            <a:r>
              <a:rPr lang="en-US" sz="1200" dirty="0" err="1" smtClean="0">
                <a:solidFill>
                  <a:schemeClr val="tx1">
                    <a:lumMod val="75000"/>
                    <a:lumOff val="25000"/>
                  </a:schemeClr>
                </a:solidFill>
                <a:latin typeface="+mn-lt"/>
                <a:hlinkClick r:id="rId4"/>
              </a:rPr>
              <a:t>Wyrdlight</a:t>
            </a:r>
            <a:r>
              <a:rPr lang="el-GR" sz="1200" dirty="0" smtClean="0">
                <a:solidFill>
                  <a:schemeClr val="tx1">
                    <a:lumMod val="75000"/>
                    <a:lumOff val="25000"/>
                  </a:schemeClr>
                </a:solidFill>
                <a:latin typeface="+mn-lt"/>
              </a:rPr>
              <a:t> διαθέσιμο με άδεια </a:t>
            </a:r>
            <a:r>
              <a:rPr lang="en-US" sz="1200" dirty="0">
                <a:solidFill>
                  <a:schemeClr val="tx1">
                    <a:lumMod val="75000"/>
                    <a:lumOff val="25000"/>
                  </a:schemeClr>
                </a:solidFill>
                <a:latin typeface="+mn-lt"/>
                <a:hlinkClick r:id="rId5"/>
              </a:rPr>
              <a:t>CC BY-SA 3.0</a:t>
            </a:r>
            <a:endParaRPr lang="el-GR" sz="1200" dirty="0">
              <a:solidFill>
                <a:schemeClr val="tx1">
                  <a:lumMod val="75000"/>
                  <a:lumOff val="25000"/>
                </a:schemeClr>
              </a:solidFill>
              <a:latin typeface="+mn-lt"/>
            </a:endParaRPr>
          </a:p>
        </p:txBody>
      </p:sp>
      <p:pic>
        <p:nvPicPr>
          <p:cNvPr id="7178" name="Picture 10" descr="File:Step exercise.JPG"/>
          <p:cNvPicPr>
            <a:picLocks noChangeAspect="1" noChangeArrowheads="1"/>
          </p:cNvPicPr>
          <p:nvPr/>
        </p:nvPicPr>
        <p:blipFill rotWithShape="1">
          <a:blip r:embed="rId6">
            <a:extLst>
              <a:ext uri="{28A0092B-C50C-407E-A947-70E740481C1C}">
                <a14:useLocalDpi xmlns="" xmlns:a14="http://schemas.microsoft.com/office/drawing/2010/main" val="0"/>
              </a:ext>
            </a:extLst>
          </a:blip>
          <a:srcRect t="22419" r="23912"/>
          <a:stretch/>
        </p:blipFill>
        <p:spPr bwMode="auto">
          <a:xfrm>
            <a:off x="5292080" y="1903772"/>
            <a:ext cx="2964880" cy="4030699"/>
          </a:xfrm>
          <a:prstGeom prst="rect">
            <a:avLst/>
          </a:prstGeom>
          <a:noFill/>
          <a:extLst>
            <a:ext uri="{909E8E84-426E-40DD-AFC4-6F175D3DCCD1}">
              <a14:hiddenFill xmlns="" xmlns:a14="http://schemas.microsoft.com/office/drawing/2010/main">
                <a:solidFill>
                  <a:srgbClr val="FFFFFF"/>
                </a:solidFill>
              </a14:hiddenFill>
            </a:ext>
          </a:extLst>
        </p:spPr>
      </p:pic>
      <p:sp>
        <p:nvSpPr>
          <p:cNvPr id="9" name="Rectangle 8"/>
          <p:cNvSpPr/>
          <p:nvPr/>
        </p:nvSpPr>
        <p:spPr>
          <a:xfrm>
            <a:off x="5297285" y="5934471"/>
            <a:ext cx="2910475" cy="461665"/>
          </a:xfrm>
          <a:prstGeom prst="rect">
            <a:avLst/>
          </a:prstGeom>
        </p:spPr>
        <p:txBody>
          <a:bodyPr wrap="square">
            <a:spAutoFit/>
          </a:bodyPr>
          <a:lstStyle/>
          <a:p>
            <a:pPr algn="ctr"/>
            <a:r>
              <a:rPr lang="en-US" sz="1200" dirty="0">
                <a:solidFill>
                  <a:schemeClr val="tx1">
                    <a:lumMod val="75000"/>
                    <a:lumOff val="25000"/>
                  </a:schemeClr>
                </a:solidFill>
                <a:latin typeface="+mn-lt"/>
              </a:rPr>
              <a:t>“</a:t>
            </a:r>
            <a:r>
              <a:rPr lang="en-US" sz="1200" dirty="0">
                <a:solidFill>
                  <a:schemeClr val="tx1">
                    <a:lumMod val="75000"/>
                    <a:lumOff val="25000"/>
                  </a:schemeClr>
                </a:solidFill>
                <a:latin typeface="+mn-lt"/>
                <a:hlinkClick r:id="rId7"/>
              </a:rPr>
              <a:t>Step exercise</a:t>
            </a:r>
            <a:r>
              <a:rPr lang="en-US" sz="1200" dirty="0">
                <a:solidFill>
                  <a:schemeClr val="tx1">
                    <a:lumMod val="75000"/>
                    <a:lumOff val="25000"/>
                  </a:schemeClr>
                </a:solidFill>
                <a:latin typeface="+mn-lt"/>
              </a:rPr>
              <a:t>” </a:t>
            </a:r>
            <a:r>
              <a:rPr lang="el-GR" sz="1200" dirty="0" smtClean="0">
                <a:solidFill>
                  <a:schemeClr val="tx1">
                    <a:lumMod val="75000"/>
                    <a:lumOff val="25000"/>
                  </a:schemeClr>
                </a:solidFill>
                <a:latin typeface="+mn-lt"/>
              </a:rPr>
              <a:t>από </a:t>
            </a:r>
            <a:r>
              <a:rPr lang="en-US" sz="1200" dirty="0" err="1">
                <a:latin typeface="+mn-lt"/>
                <a:hlinkClick r:id="rId8" tooltip="User:Kengucjun (page does not exist)"/>
              </a:rPr>
              <a:t>Kengucjun</a:t>
            </a:r>
            <a:r>
              <a:rPr lang="el-GR" sz="1200" dirty="0" smtClean="0">
                <a:solidFill>
                  <a:schemeClr val="tx1">
                    <a:lumMod val="75000"/>
                    <a:lumOff val="25000"/>
                  </a:schemeClr>
                </a:solidFill>
                <a:latin typeface="+mn-lt"/>
              </a:rPr>
              <a:t> διαθέσιμο με άδεια </a:t>
            </a:r>
            <a:r>
              <a:rPr lang="en-US" sz="1200" dirty="0" smtClean="0">
                <a:solidFill>
                  <a:schemeClr val="tx1">
                    <a:lumMod val="75000"/>
                    <a:lumOff val="25000"/>
                  </a:schemeClr>
                </a:solidFill>
                <a:latin typeface="+mn-lt"/>
                <a:hlinkClick r:id="rId5"/>
              </a:rPr>
              <a:t>CC BY-SA 3.0</a:t>
            </a:r>
            <a:endParaRPr lang="el-GR" sz="1200" dirty="0">
              <a:solidFill>
                <a:schemeClr val="tx1">
                  <a:lumMod val="75000"/>
                  <a:lumOff val="25000"/>
                </a:schemeClr>
              </a:solidFill>
              <a:latin typeface="+mn-lt"/>
            </a:endParaRPr>
          </a:p>
        </p:txBody>
      </p:sp>
      <p:sp>
        <p:nvSpPr>
          <p:cNvPr id="13" name="12 - Δεξιό βέλος"/>
          <p:cNvSpPr/>
          <p:nvPr/>
        </p:nvSpPr>
        <p:spPr>
          <a:xfrm>
            <a:off x="2714612" y="307181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4" name="13 - Δεξιό βέλος"/>
          <p:cNvSpPr/>
          <p:nvPr/>
        </p:nvSpPr>
        <p:spPr>
          <a:xfrm>
            <a:off x="6786578" y="235743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 xmlns:p14="http://schemas.microsoft.com/office/powerpoint/2010/main" val="3257217770"/>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normAutofit/>
          </a:bodyPr>
          <a:lstStyle/>
          <a:p>
            <a:pPr>
              <a:defRPr/>
            </a:pPr>
            <a:r>
              <a:rPr lang="el-GR" sz="3600" b="1" dirty="0" smtClean="0">
                <a:effectLst/>
                <a:latin typeface="+mn-lt"/>
              </a:rPr>
              <a:t>ΘΕΡΑΠΕΥΤΙΚΗ ΑΣΚΗΣΗ  ή Παιχνίδι</a:t>
            </a:r>
            <a:r>
              <a:rPr lang="en-US" sz="3600" b="1" dirty="0" smtClean="0">
                <a:effectLst/>
                <a:latin typeface="+mn-lt"/>
              </a:rPr>
              <a:t>;</a:t>
            </a:r>
            <a:endParaRPr lang="el-GR" sz="3600" dirty="0" smtClean="0">
              <a:latin typeface="+mn-lt"/>
            </a:endParaRPr>
          </a:p>
        </p:txBody>
      </p:sp>
      <p:sp>
        <p:nvSpPr>
          <p:cNvPr id="11" name="10 - Θέση περιεχομένου"/>
          <p:cNvSpPr>
            <a:spLocks noGrp="1"/>
          </p:cNvSpPr>
          <p:nvPr>
            <p:ph sz="half" idx="2"/>
          </p:nvPr>
        </p:nvSpPr>
        <p:spPr/>
        <p:txBody>
          <a:bodyPr/>
          <a:lstStyle/>
          <a:p>
            <a:endParaRPr lang="el-GR"/>
          </a:p>
        </p:txBody>
      </p:sp>
      <p:sp>
        <p:nvSpPr>
          <p:cNvPr id="12" name="11 - Θέση κειμένου"/>
          <p:cNvSpPr>
            <a:spLocks noGrp="1"/>
          </p:cNvSpPr>
          <p:nvPr>
            <p:ph type="body" sz="quarter" idx="3"/>
          </p:nvPr>
        </p:nvSpPr>
        <p:spPr/>
        <p:txBody>
          <a:bodyPr>
            <a:normAutofit fontScale="70000" lnSpcReduction="20000"/>
          </a:bodyPr>
          <a:lstStyle/>
          <a:p>
            <a:r>
              <a:rPr lang="el-GR" dirty="0" smtClean="0"/>
              <a:t>Ο ΦΥΣΙΚΟΘΕΡΑΠΕΥΤΗΣ ΠΡΕΠΕΙ ΝΑ ΕΡΧΕΤΑΙ ΣΕ ΕΠΑΦΗ  ΜΕ ΤΟΝ ΑΣΚΟΥΜΕΝΟ ΤΟΣΟ ΣΤΟ ΧΩΡΟ ΘΕΡΑΠΕΙΑΣ ΟΣΟ ΚΑΙ ΕΞΩ ΑΠΌ ΑΥΤΟΝ</a:t>
            </a:r>
            <a:endParaRPr lang="el-GR" dirty="0"/>
          </a:p>
        </p:txBody>
      </p:sp>
      <p:sp>
        <p:nvSpPr>
          <p:cNvPr id="13" name="12 - Θέση περιεχομένου"/>
          <p:cNvSpPr>
            <a:spLocks noGrp="1"/>
          </p:cNvSpPr>
          <p:nvPr>
            <p:ph sz="quarter" idx="4"/>
          </p:nvPr>
        </p:nvSpPr>
        <p:spPr/>
        <p:txBody>
          <a:bodyPr/>
          <a:lstStyle/>
          <a:p>
            <a:endParaRPr lang="el-GR" dirty="0"/>
          </a:p>
        </p:txBody>
      </p:sp>
      <p:sp>
        <p:nvSpPr>
          <p:cNvPr id="2" name="AutoShape 7" descr="data:image/jpeg;base64,/9j/4AAQSkZJRgABAQAAAQABAAD/2wCEAAkGBxQSEhUUExQWFhUXGB0YFxgYGBwaIBgdHRgYGBgXGhgfHiggHBolHBoVITEhJSksLi4uFx8zODMsNygtLiwBCgoKDg0OGxAQGzQkICQsLCwsLC8sLCwsLCwsLCwsLCwsLCwsLCwsLCwsLCwsLCwsLCwsLCwsLCwsLCwsLCwsLP/AABEIAMIBBAMBEQACEQEDEQH/xAAcAAABBQEBAQAAAAAAAAAAAAAGAQIDBAUABwj/xABMEAABAwIDBAYECQoDCAMBAAABAgMRAAQSITEFBkFREyJhcYGRFDJS0QdCYpKTobHB8BUWI0NTVHLS0+EzgqIkc4OjsrPC8URj4jT/xAAbAQABBQEBAAAAAAAAAAAAAAAAAQIDBAUGB//EADgRAAEEAAQEBAQFBAIDAQEAAAEAAgMRBBIhMQUTQVEUYZGhInGBsTJCUtHwIzPB4RXxBlOiYjT/2gAMAwEAAhEDEQA/AMBjddgqAMgE551pSsLWEjcBYsWMc54BrVa35k2kxJI54q5n/kcf/wCv2W7y4f1LNvN2LdK1JAJA4zXRYVr5IWufoSNQsbE4oxyFraICrMbAYUJCcs+NT8nzKgONf2CkO7jHs/WaTkjuUeOf5JzGwGEEKSmCNDJypDh2nco8fJ2Ub2wbfUgyTzOZNLyGhAxshVe82RboUkFJ62UyaXkhObipHXS642Rao18gTNBiahuJmcfhHsoHLW0BAIg8ir+9QGSG6tWqxdXQV5G77HsnzNTchqpnHyjQrlbCtx8XXTM0chqTx8q78gMex9ZpeQ1IcfKmPbHt0gHAMyBqaTw7U4Y6UqZGxGEnEEQoZgyaQ4Vh3SDiEtrE2sWcDBWgrOFWQBMdasp7MryAtuN2ZoK0939uqS0bZkKQkmcxAEnOs/Fx/mtaOFd+UhEWw7ApW6EqPXVLi1GY6sAAd0VQc8EtB7KyMO51yNFrN3s2iopU06outJjMCJnKIFTYSBokzX9P8rPmjyHRBxTa/sV/NNa3xd1Aui1H6lfzTR8XdKu/2X9ir5po+LuhIfRv2Kvmmj4u6RXdhOsJfbwtqSSYBKY1FBtCOdk7VRbXyFrbxjolAc0nEnMeE09rwzUphVrenbKLkoKEKThn1jPLTypJZQ+qTFU2RtZbSkgrX0YOaQcvLvqjNA1+taqOYyGMtYaKI0bxWi1pU8grA9pM5Z0yCHlu1GizY4MVnBkdY+a1Bvds9LZQlC0oMykJgEGZEA8a0RI0CqV3KdgD6r59tWW3bh6UEoxEoExhBJj6oqzAwOtS4iV0TRSKk7ksuQlsHEdDOnbWWOIOc8sEZVwRkCy5TvbiegsKU6npirjy5dXhTpmTvIy6fVSxyRtHxIFuHziOJBBGUYZgU9sYA0KTMHao527clKIB9bKumK5LDMDnaqzspeJpOulIklGV5CgetF4jhWoA6k/cKEoe2viCt2iClATllx50qie7MbCZtFzC2o9lCWMW4BP9ICWwtRyiaEmUl1BZ+zrgvOKUdE+qOU0isSNyMpdvAtOED405UJMPea+izhsx0AKMd06UyRtsI8ldixDOYG+a0mLLA2kdE1iwkqUdcU5DSSO2uQkfmJ1XVMjoVSvMOBQEEExnHA11uHdmiafILiMYzJiHNHcrCvbom4TySQPfUykjjbyie62blAUI+wxShUw7KVRa2eoEHEcj1UzMc86KUzpgRstFWQjkCT5UqrDekIbWLuFnos+qqdParDnA5jvmurh/APkvSdhWFqdnEuOYXxoARixj40R2mOysKTIWule74taHT+Hquqigcx7YWMthouP+1j3+1zZNHoxiB6xVMk5jETzymqMUfiHizS0cTGIoi5g/Dr+6a2npVYlGQoZfb99dBwXCska4v3Gi4f8A8sxMmGljfFs4Whfaybpt1SWwFI4GB5VZnhbG/Kq2CxPiIQ87qn0177CfIVDTVbUzTW0FCUtSOYT99FNQl9H2if1P+kUvwoTLR25CgXEgAEHIDgRNFBCNUt4rtPUx/o+cRKhnUE5pu9KCZ1VrWqLLtLLALhYg5giRBlIiKx2GSU5cytEButKS93UIZacZbS8pwAlKQQEyJJxYuFbRwjujz7KDMKuvuk2nsZuycbStAX0qFZgKhKhGQkmdarYqB7WWH37J7SL1CA3z1Vdx+yrIUAQVsV8JccnjGcVp4Q6lQY9hc0UvSNwgTcayAmpcVWUKtgL5h+S098dorMtcDn2nuNYuLkc0CtityGMPu15p6M6SZBGfKqnMjGgKRzJL2Rwpxtwde3R2Yq7U4W/zFceMeYzo0Lm3Wh1UtNgjOBOVJ4QfqPqg8QeRmLB6Jjm0EJnqtyOFO8MO59UgxMjvyD0Ujl+AJKWxlOlL4cdyoxiXuOjR6KFN4l1PqIIPMa+FHh29z6pzsTJGdhfyWXvHfhtKYQgwMkkZctKQQDNls0rmBkMrszgPRDjO8jiCSlDQn5H96seDj7n1Ws6Jrtx7JXN5nSQooangcH96Twcfc+qBEwaAK5bbzvnrOdGhqRiV0cmJg4RPWOtVsQyGEak32tIIIyaDVu7ZVJCWus24BhWNCPakZd4rkJI3OlJI3K6KB7RGNdlj2O0rp1Dy2QytNuOv1RiwyRjAJ6wy4V1ED8M7KzUHbdYUkIc4ucPss1W8D0YyhqCYnoxrV84OLz9UxuW8o/wuG9Lw+K18we+k8FH5+qdkb2HoFrv7VeIbDWALWJIgEDKaRuGjHf1Wa2QW4yDQeQVSy2vcFzA7kCD8WOB0NOdCwCx90+ZkZjtmvospN4+4oIQVKIySlI7e6kfDh2jO8D5laEYJAARhs5uFOhYIcSQCD2jXt415xjvxW3Yk16r0PBTskaQ3pV+iyt9LghDaNMU+UVJw1gLnOPRVuMzmOINb+Y19Fr7sW7oZaxiUlAIPHTLLurb4a5rMW4A7j3XHf+REy8NY0tstI18isPe3ajiHAELIBEkdtdC2KN5JcLWJwjMISD3WNa7QuHDAcVwnxMTSOhhAJLQtRz8tWd169u40RbNpxkzMnnma5TEz/wBQkCldjb8Ktu2HEHTOomYglwCe5gAteOX7t0hSpUqCTnlGddh4eLL+ELJixTJBodeyI7jaBS42s4iOiGaeBy1rCkhLmigpi9pcWki1ZTvUjMO41gjRRI8RVN2DI/CKPyUjX31sfNEb2/SHmkJWp1AbzASCnQQJUBnlTJHY0OoeuyuRxYV7Lc+j2VfbW/zVwpBcKldGDhjISQJJEa+6le3ESNp1BQvDWu+HVCz+1GykgK4HgamDSoA0rJ3VVBePaOHfWxgmAgkhZvFHuBaAe62GtsYVpDaoXMZZEczVwwsO4VNvPaM9rtrbanJ1ZUdADrnTDh4urVJFJipNQ4/NVmVtkTI+caTwkPRg9EPxGKB/EVuWWNCP0jiVRlOh8q0iRayZ2Nc62Nry3WZbY0vrdyUhY6sK4DT76XMCKV18TXwNjGhG6uFpDipWiDwkim7KAMmY2mlLtO3Q7gBIICs8+EaecUBNw/MizEdtPmpLK0aQSUwJPP8AGVBKSTnyUHKHb6CoYW8CxxJOuYyqBgLntedPJX8LUIcy9L36rJd2QFNGG0Jd5TlHMGrebXdOZPI2UAuJao760bZYQpQSShQMHOc5KTGoNV8RPy2kqXDPkfiD2KK0bUa27bIbdbQy4zAHRADCOBSPZIHqnlXNkm7W41ui64tbLZrQQtXra4pWVc+poB3CKbZKdoFkbZubZFo4qyCQXyGzgy5kyOHVxedOY0ueAEGg21Wa2aHLVAxAYwFEpTkCNda6hhPzXLunMeJJ7aaqCz3dQgqxKKgRA6sd9SElSy45zgMuil/J60YuiUlMnXDJAHDWkruoucx9czVXUtEuNrV8X1hwVl9VRyR5mlvdMhlbEdrW5b3zIWGm2cKFJxKKSQcUn4wz0rnpuHy4icskcS0LoRj48PhOa0U49PkhDaO8RauXA2lJaxDqqJJkCJx61mYrhsRJaCRX82Wxw3jEsTA4tBDta6+v+ll7ybWVcKbPRYUoBymZnXOm4XCcgOF3al4hxEYotptAL0/Z7zPo7BJJQ2AkqAI0GQitEYbJi2N6kFYsswkwrzWgI3UN6jZzhJU2FK5lBnzrYGFl/UfVZDcYyMUwD3TWLfZqM09U8gg0w4N5Jsn1UhxrXAE16K3bbQtQP8VaYyAg+6ojwuO/w39Uo4i+twPokc20zMdI4R4+NA4RENQ33SHicmxKH95ksONYWclSIOFQirUWGkadSfVRjExg2APoKWI8050YQlU6hRIOY4U5mHkawNBUTpYnTGRw+SpvbHcdWkqUCRpkcoqJ2DkJzE6qZuNhiYQ0aLRtd5X1pKEpZgZFOD1uGdUhhTOSb1CumZsAFCgVQe2wEgpVaMAxrgg94qF0BaaJKnbLmFhYaNoqZJwgHFrPDupzX8rYXabLCJqskV2S7L2spoKgA4jJmr+GkLmXSixOEbKRZ2W1a7Szlxkpn4wE1YtZ8mG0pj78lcWwlxYXAUMJA75oVcPdGzJsbXW1y1EABMGCI0NCJIpbs6+a3LqwQ8hKVmElWs8geNPxj5GNBjFm1HgHsbiPjNCkrLSUtoQnRIj8Gn4ZznRgvFFLOBz3OYbCY8+EJKlaAT5VJI8MaXHokjZzHADqse5u30Q4WxhGcEjPsOc+Nc4eLS59/pS6FvC48lV9bRENv2qlshNuMDjSlmZBChHVkd5z7K0RLM4to7i1n8iNodmGxpWMTcBXo2R0PSqzjI1KZng0X+yi5UZFhn/0U9hTSlAKtwkHj0qsqQzvA0f7IETL1Z/9Fef/AAgukv4UtqQ0nJMkkKPFQJ/GVZmIxLpHZSdlq4WBsbMzRVqHdHajljd4VJKccIWlYjDMYVEdkz3GqytBJ8IQX6c6V8QnD3YBp4zQh26l3WakNpMBsqWpc5zGERlnp9pqGclga/sVPh/iJZ5I/buG0pShNu2UJ9XrL08TNbuHxBfGH59/Jc3iIAydwLAfOykN4n92b81++p+Yf1/ZRZW/+se6UXg/dmv9X81N5n/7Kdlb/wCsKVx8iP8AZWc9DBM/6qQPvZ5S5QN4wsqzuFKu1JKEICWwoJSIzJInU06CQmUtJsUouIRt8LmArWkA7wOBNw7BB65z76xptZHfNb2GFQtHkFOxspTjCnJQkCf1gkxyTUSmRnbXavR0NpJCYk9s/ZW2MC2WZmJzbAafRYjsfyoX4ct1JOvzKiJitRZFXsp0MkEFUeJH2U0vCfy3Jz+0IUqDiBPHSKQNFJdb8lXfAACk5hX1HlTmnoUhb1WXtW7UgJgdZXqju1qhj8WYhkbufYLR4fhBKczth7lYZeWkhRdJWOsRiEd345ViDEy3eYrbMEdVlCJ90Lz0gOuK1bERzkGDHgfKtzB4kysp24XO8UwzYqy6A/dZO6DPSOL5Ys+GWZNR4I6Pd5q3xDQMb5Igu9lB2QUSBoDqAe3Wrbo2PHxLOjnkjJyoc2jurJGBcHkseOo91UJ8B+krUg4iCPiCb+RlC3ShSDjCsozJlXA8cqfEwxxU7paTxF4rQ6FPvNqejno0pPVyhRnTXPwrHOKmf+b0WkcJDmst1TrbbyChaiIKYyHGcsq0sJOXgtduFmYvAf1By9j7LC2o+VOFUFOKDHhrVs2reHjDYw27pentpaISHFFKZ1HAwYqHi+IlggMkQsghYOAgZNiMr9qT127QaT0aiYAzPGafw2eSXDtfJuU7FM5eJcxuyzrxkrQpAiVAjPtqziSRC6ux3UuEbeIYKvXYboeukFSP8UBJIAhHD40qPHSuKsZrr3Xa5SNCVe2FsVbzKHGlypClJjigFQjLkYJ8a28E7MKLtR08isbHtMdOyW09fMIuugm3bbRdOjpZUQJyKTEGAI1kUrgc9quwB7NOiqDadr7YPn7qLcgxFQbReZUthSwlTQmJEicJgxFZLLOMcCtf8OGFeSF9u7FVd7QAQoKDwSpSxnhSBBKgNMhpV12m6gCx95r0PhDmPEpEsnEesUpJLajzlMyeYpqERbl3dt6Ngc9dKlE5Hjxy7Psp4ja9tEWo3PkY62GkQp2zaACFZaDJXuqYAtFAKs5jnGzuuVti1HE/NV7qd8SbySuO2bb5XzVUfEk5SanbNopJC8eEjUYgU9qeRpKfdhOEfQqvsJpAUtYJWCMIWoEEgGRlwNamHi0DzusfiUx/tBYe0LBlScZSMRJzjXM61zvEw+OQOadCur4KWyw5HDUUiLdZDTSVDCkFQBmOznT+K4ceHjmYOmqjwE5OIlhd0OnyUTplR7eVb3C3h2DZXZc5xVhbi32N1LZIlemgJHeBV150VKP8Sri1xHTMn7acaAQC4rWRuypCklWFYCgFJB0ngar89pFDRTctw3Tby1SnpUhISErECdPHupzDdFI4fiHmFjubEauFFa3MJQMISCBM5k51gcaLo5Q4dR9l0HBgHwkHofuhfbWxW0qV0buJZ0GIEk9w041lRzvP4hp3Wu+BtaHVO3Oc6JLyl6EDQ9bqzMJ5ZxNbOBmyuc0b1axsfhOYxrnDQGvr/ArezNq2bHqB0ZzmJq3FII2kN6qvPh3ykF3T5Iw3b2oh/pFoSpQy6xGmuX2VYD8zR2VKSDlvI6lP2+QpSFRBBV7hUuH1KhxOgTnbHosKgciRkf4ZP11HiyHwyDrRU2Cts0Y6WN15pvXbYHMJgGJI7+P1VzGHeHssLp5oyw0ot1bfE4olJUAnSJznL7DWlgtJPoszHl3Kpu9rdvENIV+lgKUAoTyOQ+yroxcR2cs7lYlugFIqvXVNhKkJBgjI5TUXHWZ8I4eY+6r8BGfG5b6FSNNKdaSvQlIJA0AA1owEjMPgGvcdGi1cngfPxPwzdyQB6bq/sG3tnnPR3AcTmSXCYggFQyGQmOM6CsKTij8eeU4ZWnaj9128fBRwlniYTmcN7A2Ohrtr9VhbZ+DO9bWEW5S8056qgSIPI5REZz2Huqw5gvbVZIlu9aCK919zRstkvXj0ZRgRxJ4dufd3VHIRE/nE7ClYizYqLwjG2SbJ/btQWR0dtfOrccxApSMAxRPMiNeGo41cweObifgy04KpxLhM3D2h+a2nTbb5/NYu3dnNJbYKAqSoB0ZyQInLzqziQ6Miln4N3MBvsrr9u2pn1HA2lWQIIVBAmJzOprPlcyLFsc4bij/j/CuRtkfhnAEWDp/PVBt9vKu2duEWpwNOdQA5qSBxBOYVr51LIbcmRghotCZqNPWvsC5CQ6gpJxJkEaiNfDOrEDw0OBHRV5mOc5hBqjr5hFLPRhoQy6TEk4Tnz7KvYd7TGC5pPyWfis7cQ5olAHYkAqm9dtwopbWFRqQfrp8j48pppv5FSxMmzDM8EfMKlZOKWqTOWZPZnWfFJcgDtrWk9gEbq3paNtbm4WENpKq2OXGeiyc729Uf7J3adDWHqtp75NOMjQKCyZ4nvkzOQczZElaFnTFgI7FHPxrHx8XMw7j1GoXQ8OxQixMbdg7Q9rrRT2QUExrhyNT8NLcXguW/5fsmcUL8LjudH11/daV8ykNoKdQKpcHldDiX4V22tfRWOMRNmw7cS3fT0KqM3JSQeVdORYpcvsbVxDoxBbecGcPEHXxFRk6U5SButtWm7vCBJSyUqUoFZUrLLlVfl9CbrZTWd6q91h7U2ku5dKGUKUVqnCkElRiNBwAqRn9NtuT+VnNBbbG5jluz0142nJxKkoxAlBCVZqI6sGQInMxWBxfENmy5Ol39a/Zb/C4TESHda9kAJtmkkrTJJJyJ04ZjnWSXSUGlbAa2y5Em7W77d028jF0ajhCVgYszOIKTIkARoRqKs4TEmJztLsV/0qOMjzhvkbWftP4LL1pJWgIfQOLRJVHPAQCf8s1pxYqN+h0VJzHN1T9zXlsNOYElfWIUAM+3LhxrSsCLv8lmTNLpr20G63l3YuykIbKViSrGcKYJASAdVKJkQBVIY50BNtNKZ3D+fVO3Rsndku4emhCRBwjM+4eR8KpHE4ma7ORp6bu+p29B9VpMwuEgrTO4dbpv0A1Kdt/dO1ugA7iy/h+3Dl4VSh4bBCbjsfUqd2Le7ej9Emy93LWzSShHirrDLQ8pqw2BjTYCjMzz1SubGs1nNtGWWRiOyB30w4WI/lT/ABUvU38wD90GXLAcAChIBmoJsY94yl2i1IeHQRuzMYAfkuU6GWVDLDASOzMZ/VUE2JkOHMY1HZW8Hw+Hxgmy04Xr30pYuz74IumV48ukTi1GQUJPkTlVPD/C4E9CugxkfMhczuD9tPdexPb0WKTiVcAYZASMQGcSYAz01rX8XCfzLixwnFnaMrzz4TN5kXb7TDC8TaUySmQCozPfA/6qqYyQO1GoH3WzwOARh2bR5NeYAQ7s7qPJAOoiJ8KgwcrmvzBaXFI2yQZXDqFe226E4SVaTqePDKtQYh8m5XJTwMicKAFqo5vIkoAScQCkyknWYkjjw4VWxOdxDnHUKxh2RPORooIF3isgh9yAYKiR3HMfbV2N+dgcs6VmV5bSou7NdSjGW1BPMiKTmszZQdU3luq6V3dNwC4GKIUCnMxM6AdsxSvvKaKfh65gsWvSmnFpSEhBgZDMVC3FOAoOV9+EY52YxC/oq10g4F9XD1TJnTKl8S4/mTnQ/D/bHssLd+3RiIC8WQnKONOkcaVSEfGETNWwR6uXdlVYYp42JWucOx27R6K2H1xGIx307xclbqE4GG7yj0VNmxGLqpz7KibM66tSvgYBdD0TU7OdYcWhaVJBgjkcqWF0kLaGgUQEUp6ErRsNmuPBSUCSkYtYgVHmdzRKPqiZjGAA7dlTcYIMKBBHA1d8W/uUgw0R2aPRPt7QrVhQgqPICab4t43d7odhomjVo9EWbI3GU51n1BtI1SIUo+Og+uljxLn3TiqcskcejWj0RA3dWmzhgaSATqrVSu86nu0FSZyeqoucXG1PeXKblpSFCUrH3z5jI+FRuHRICQbXjW8e5blricLjZTJJg4cInIqxQKaWO06q0yZp30WtuhYK9HUJw4lZK7dQRzzCcuwnQzTOXQ80jphnB6D+Fem7O2shCAQclerOU5SMoyypzVXc0tJBWZtnZbbwW40EpeOZIyCzEdbt0z8+y5h8WY/hO32VeWASC+qF9lANvYyCegTigJnMZQrlBIPhV6aahl6ke2ihhgzHNejTt56rb2Hv9bXaQrpEhZmUzEQSNDmNJ8ap2reU9Ey/ddcUro3glOcYQVGICgIA1jGNeAp2ZoTcjis292YEpl5xWEEFRJCRlhEnET8o6cTxoL/JKGdyhtW9NviV0bgMkYjLplQSATIgHIDMDhTcxTg0KT84Lb9ofmK91VzwbEeXqtQccw3n6Jze0rV4hsuEYsgcKhB4aiNcs+dB4PKGnPVJzOOxNcDFd9iNx1WKgQr10YichJJV/CkAk91Z54fIdLC3jxuEC8rvT/ar3du5oUOhMZKU2pMeKgPuproGwizqfZS4fHHEu+AZR5kE+gVdk4REdYcdSKgd8R8ldZCxhJA17qeyvMKw4uYTOYEzkSB4mPrq3hsOXA5f5WpWXxXFsjADumvroP8APoh967ClY1Egq1BzMntOfCrwbQoLknvL3FxVK4uE6QRxM/jX+9OAKatCyQHujcU/hLZAAwFc4cwZHZAqaLCPlYQ0aIfimMcDIdfl/tEm0b1p1BSVGCCD1Fe6oG8DnDg4OHug8Ug2o+37rCsNmtNLC0rzGhU2VQeYBjzq67hk7hRI90yPiWHY6w039D/lbR2ov94P0H96jHBndx7qweON8/Qfuo3toKUkp6dWYj/BHH/NThwZ13Y90x3HBVa+37qvsdKGldYqVMDJEcf4qnfwt5H4lSZxRjSHFug8wi5t9CswZE5nlzmufng5UpjcfquqwmJGJw4nYNwdPks97baMsCFrBEgggA+dbDeCAiw/2XPt/wDIyfxR0fn/AKVvZ2+7bCcrMqcH6xSpjw0pw4IGm83sopONOl8h2v8A0qV7vgp5ZUttZJ+UmpDwYH8x9kyPixjNho9T+yn2dcvXWJphp1IVktYWlKUjXrKjTs1qpieHwYdtyvI8tLP0V2LisuINMjBr50PZESbS2s0APOF5YGcqy958fKsF8utM291piV5GtD5LNVv4UKhpAQ2JyAAnlUkOGlmdTRZUMr2tGZ5rzKoub7Xa1Skqg6wPvJFa+G4RiA63UPf7fus6fH4XLV2fIfz7KoL/AKUguKUkEmCrM5AmBGulXZMA9poEKg3iUNkEHTsjbcrbSXkENlWJBAKVjDjB0IzIB1E9lVpsM+Ks3VWWzslJLP8AfstzaTaX4IyUBCknI1CNE5Y7my3k5IJCZmKCQltUbu6U04hDioxGEQmIJMqniZOniOVMoBTH4231G/y6emx+nmiGxcwYQMweJ93lTHKILJ36tUt2N28jVaDiGRAMRI7dT3mrEcjnCidtkU1o0G+pXzwHCkgoJBGhGRGfMU5IritvXR/+S/3dKv7JoQqb9ytZla1KPylE/bQhMSsjQkeNCEeBlR1QryNdRYXOZSFBesOJQohKpjKAagxWsLgOysYR2WZruxtGG4Ox1OXzbqkdEEfpCZwyBkEiRkTOnIGuLw7H8yjemuy9K4lLEzDOqiXaf5/wvaLtxOGOrGhxGffNaZtcgF4x8KGxWm1tejNlClBRV0Yy1EGIyOvKqsrTmFNvvot7hji9jy+Qiqr4qQns2xfcS4la8OFtRQFDUxkJq9hHFrHktoZe1V3WXxdnxx04Eud0N3W33QUt5U8j2/3qKlWtRZqPEk+M0uyNSjTd/YjoacjCrCvrBJn4oOXONI7K0eFztIKz+JxFpbfYq2bdfsK+afdWzYWSGkqMsufs1/NPupLCcGJ6LFzihU/wmiwkPkFIq0WnRCieeE0lhNAJ3TrSyXIKkq14g0tikkoNUAp1tOgPAJV1icPb1EjLxmuXx+GlfiC5rSRous4Pio4sCGPdR10KlZ2aotgKhCkAAhZwkTprXRxkBoXGOdUruxT7fYNw+EpQP0ZOagFRE5nFEGKrYjHQQgkuFjpYv0WvhsFNJQymu9aIsvbTZ9mhKuhCyOKsSyojUnPDrwAiuWk4ni5T+Or6DT/fut5mAw7NMt/NYt1vUp0YW1t2zfICVeQyFTwcGllGeU190ybiMcRysF+wQ1cNhRkvNqPNSlH/AMa1ouD4Zm4J/nkqL+LTnRoA9Sff9lCu2BiXW4/zfy1qRsZG3KxtBZ0kkkhzPNlXElISUh1MR8r+WpCR2VYRv7qO6SlSG0JdRKVAn19M5iE9tQSNLqruiKMte5x6ilp7tXAauElK0lJkKHWEpOuqdRkfCkxMQljy9enzUkU3hzndt1XoF+4U5kYk8FT1k9k1zo7LfGuyzntrrAhK1+PvoICdSDtr7QJVikqVqOOnGmqZoARVulvKHwEOZOjUD43aB9o4GmGnJj2FpUm9N8w7bPWoWXHFpKYbAIbVqkqWSE5KiUgzE5VA6ZsRslPbC9+wXhqtivj9UryrVbh5HCwNCqbp4waJ2TTsZ/8AZK8qd4WX9KTxMX6kn5Hf/ZL8qTwsv6UniYv1JPyQ/wDsl+VHhZv0lHiYv1BH3Rc1OfPV7638gWMJyf8Apd0XynPpFe+jKEGV1afZPRbFRhJcJ5Baz9U0FrRum85/8Cup2C/E4XR3uFP2qpmeLunXMdh9k0bFdnVQ73T9yqC5ie1sx3A9k5nZRChjW4RyQsqPdClJH11DM5rmFoF3orEDZWPDiQKN7f6Q/tjd9pxzqJUgRnjhKp4QcRaj/PNZToABQBHz1+y0RLrrR9vushWwjbhRUeuPV5QeIP3iqM4eHBpGndX8MG6uG63bBqUyZEmclEcAOHdW3wuHLBr1KxuKTjn0FaNsPlE/xK99aWULL5z0irZOmZP8R99GUI5rl3oiNSPrPvoyhJznnYphYQcgkUUE/O8CyVILBA1SCTw99LlCjM7+6V20bCkpCUzIzjOkIACaZn6klEG7uzsbjzjhxALCUJ4CEJlR5nOuV4tjZWymJpofuur/APHeGwPwzZ3izZodiCdfn/2tS/2Ihwla3HQNT+lIA8SeqPECsMF3RdSRG0atCENrltbuJtS1ISAlOMk6cROcd/Ka6rhnDKaJZhrvX2tcTxXijS90cG3U/elWOtb650JyxSJSmAUqLoJV0FINdU5oUoTXnopNlKK31TwECozvSZijlhCN91dpF+3IEKU2tTZB+MB1k+OFSRPZXN4sDmlw2Oq6fCtLYWtPQV6LryyQo6OoPs9GVeUVBasgkIX29aoalAkun1gYlA7UjIKPIkmJ0yqpipgxuUblWIQbzH6LO2enA6hWHTOOccKzeadDexCm/FaNbDZrdvauLUAMaiRPs/FgcP8A1U2NyZ/g7D1rVPw5fl+Lz9Oi89uujdUVhAzPLllNdhwVrvCNDxtdfK/4FzXFn5cScp6C/n/NVF6Kj2R5Vq5R2Wdzn91xtEeyPKjI3sk5z+6QWCTokeVJlb2Tue/utlJpFGW0rezdml5wJGQ1UeQ7O2opJAwWpGtzmkXNrYtRGSQBiOUmBxJ7TAE8SBVBxe/VXGNGyGnd4FOuKHs8JmDrhkchE8yeyp2tDdApaoKrdXyjlMUFOChbujMGY5ioynhW0XQ+LrzotGybcKSsYXQlQPAj7ORoLQ4U4JQ9zTbdFe/QFkoS0lKwAEq7o15ZVJHbCADoOiqzRZ7d1KtXdrbC1kYAvCIM9bFyPHXwila+QyeXtSrPYxrdRqhdTgT2mrlqANc4qISo0alSfCxW228PfSgKB7iVKE4czrQkIVJJJcEZxnnTXHRI4AMNrmdpOt3DwbWUT1inIiQlsTBBEwfs5VlSYWLETESC/wCBaeExs+EwzTC7f03clvb910Q4tSwDIBiJ54QAJ7Yq5DgMPAbY3Xvv91HPxDEzipHn7fZSDZ72GS05H8J91WRIzuFTc13ZQJZUQVBJKU6kAwO804uANJoFhTs2DrglDaiOYFNdIxuhKcGudsFFb2y1KwpQoq4pgyOcinFzQLtNok1Sc/YupUApCgVZJBGvdTOY0iwU8McNwrJ2U+EklpcDXKgSs7ppjdeyydnK661YopjnUUuIFtApavwVXJl1E/4mEj+JKEnzIJ8qyJ47hzdq92hbzJKmydwT6OKMdobRfV1G1pRzJUQfx3VnEK4AAsy22C0klaldK5Eqg9UAZkrUdDOhz+uqmLw5mZQNHupWSD8Ltlk7NYVdulSAEga8mwOBrFdGYhyzqf5qrNUcoUW9+8PTq9GZJwN5KVz5nvrZ4bw9+IkF7D+f9JmLxLMNFZ36BYaQAIGld2xoaA0bBcY9znuLnblKKcmqwbFziAn+JSUnyJBqPmN6fun5CEqbU+22P+In7jQZB2PokyKdVIpKsIl3KuAFrSdVJEeBM/aKq4sHKCnQ6EhYnwh7UbbUpDeLpFHE6TwSkBLaAOAKgtRnWE1WZIa8h/LWlFFQvqVQ3LsFPOoQFAKdWRi5cSe3IAeFSh2VhcUSNzHKF6s7uBiACXGioRP6MA5aZ5movGs6t+ygOBl6P+/7pbb4O04gVpbIjgpSc5EHJOmvnUMuKafw6KeDDyNvObTbjcBRJhTQB0TmYjiSRnPYNAO+hmKaPxBLLh3u/AaQ/tXcK5SkwGl8ggkTrOoGURpUni4rUfh5x1XnF5tRTLzjS+qW1YVAmdMjnxil57b0VhsRyi91sbB2gi4WUL9VaShB4pXmpKh3xn2E0OnLW529PcJDh2u+Eog2Fa2obh/o+kBM4s+OXhVh/McczNiswvY34Xbhb/5EtnmyWkpHJScoI58xTBNLG74k0xseNEHFMa1oqqRSrPOTQk3Ve2SSuRw4c+dMcUS5ctO6qolsKvFSMiVR8xn31SbpP6/ZqsZy3BCt9Pu5aLrAS63GhUMuXWFXSbaVUwshdv0Rgtq49ICkqAZykEjlnlVBpjyURqtAh+e+izHFpLN4URhKso00EkdkzUtEOZaZYLXUm7evVtdCltRSMAMDw1506FjX5i7umyuLapWL4RcuThCCyC4SSPjQCCnOZAqNn9sd70TnfjPatVl7VdhCCyRhDmoUskKw5esNI5VLGLcQ7t5bfRNeabbe61rd11hlTty4rNMIbJkz3c/szqN4a85Yx9UrczfieUBWyIk+0kyPsqV51UbzZA7EK78G21bZh8G5MBQ6pywg4EiSeBjFB7NaypZxyuW3rXsB/lbnIdzs56A/PUn/AB916hcLtVqKySR7WJKAe8knPwFUFYoqmhpi5lIdHRJObTCsZ7OkU3jKj3lMTlTTacNNlS2vtNq3t1NoQGsailtMFKikJErXPWzXIBznKsiQOe61qxsoUEDXbaEobwZyDiMQSZzxdvDwFdN/4855ZI1/R3+Oi5/jTakafJVMVdCsSldt3OjR0g9ZRwoPKACpQ7c0gd5pjvidl6JwFC1TWvzqRMopuKhLS1yKjCUpEOYFBWIpCesVDIgDl2nQdpFQzOptd1Zgjzuvsg/aF8VqcdcAkmY4TolI7AIHhVAkNaT2WrWq9I+DJjFe2vyULX5tq99STn+j6KJg/qL0neTeNTLjiWWVOqYbDrygoJDaTMDP1lEAmOQrLtWQEy43yclpu3Z9Iddb6YDFgCW8uutRnMkgAAazSJy1mNsI9GF1cJUxCZWlzIoziI1knTLORzpEiobvbb9PaLyUKQnGpIxRJCTE5fZ2VGU6l8s7avemfdd/aOLX85RNTE6BCv7uPFLiDMAKBUoJxQOJieAnWp2WQQmHTVev7soZeQ64+kdIlag5iJKUketBPCZic4KZmZMuGnkyCIHZZ2MgYH8wjdElgprB+hw4JPq6TxqSTPfx7qszLXwrzZ5ck+Naw2VIg2q7tKlAUdq8EqMkiY0H31G7VNlZmboFC+cLuMZ/pFj/AJbJFUh/e+p+wU7Y7w1eQ9nO/dXlvBRaJIkKE9mYkmrpGhVSBhY86aIuftHWnk3Ko9HdARixDiOqqJ9Uka1QbIxzeV+Ya0tN0TwRJ+UrHGBtm6QFp9bqwRmDBEc6sG3OYaUAADXBTXbCLpLS0vIThSAoKOY/GdI1zoiQRaHNElEFR3W0UG4W4lRhDcCFYcZnQHiM/qobG7lhpG59EFwzkjoExx1CltKLwWOmSUyoSlEScSdAQeNK1pFgNrT3Q5w0JPVZ29tzjeXCsSRATBkRhEx4zU0DcsY0THavQ0890SVYkiSIH45VVxUwjHmVahh57xR0G6HnridSZ5z+Dy8qxQKW6XEmyqrYnICTxJH3n+1CatEs9HhIPXSZChwMyCnlHZSFKEQbyWifQ0XSXVKcWGgrOZUWklwz7Qc6QZZDCRqDETYWA6Kx4qTLl91T2DiLWJalKKjliM5DLL666HhsWSIu7lc7xGUukA7BXymtClSBVh8Sy2eS1g+ISR9/lUY/GfkFJfwqkTT0BXrHZTjqcSAImPs99Rvmaw0UoaTsrhoCadlW28mGElPE/pNOGKAOzMeQNZU2Ly4gxP07een/AGtvCYTNhxIzXe/VACsTighIKjoAM5PYKqSPzGlYDey9w+B+yUm6SHAQpu26wORBlKYPmatSu/oN+irtH9QrY3huFIc2o0ELL910aGAlBPSAtBGRiISSqSdKoFWAqO1tkpt7tsXpUGBZJbQpGMJUtBzScJkq1IHMihHyUtrZbQWzaOLS0tLDOPo31LSS7mQ44kJONaUYYB0JJ1zpCEoIWp8H90u32UpTqcASh1xJ4qBxrJUmBhM5RnkKYlO6+ZV8PxwqVyapLZ0pORI7jFOY6ikItHWx941tKSpwqU083gcQSM1CEYkn4ijhSSQCDiExqJM5jOdu4UckTZG5XI/2TtppLY6JvEgmQekmZ7YqR8z3myqggjZoAqXRMZnoVfSnj/lqbxkvf2TPDRdvdJ0Nuc+gV9MfdSeLl7+yPDQ/p9ynNN26RlbnxdV7qQ4mU9fZNdhYXbj3Krv2Vqo4iwZxFf8AjK1KQn7AKi5j8+e9VM1kbWZA3T377p7mz7YfqD2fpVacDUoxk3f2TTBD29yrLzzam0tqbUpCdAXFZAZAd3ZUbZXNeZBVnrSe5rHNyEafNVlW9vwt/wDmL99S+Mm7+wUXh4ejfcppt7fhbj6Rfvo8ZN39gjw0P6fcrixb/u4+kc/mpPFzd/YJfDw/p9yu6G3GYth9I5/PS+Lm7+wQcPD+n3Ka4zbnW2Sf+I7/AD0hxcx6+wSiCEbN9yoLzZ1q7mu0QT/vnx9Qcqs+3m3FTRlsbcrRQVZWwbGJNkj6V/n/AL2m5ApOd5KC/wBmWzCklFg0ttZAbc6V/wBbQoUC51VjlOYzB1hmUdVI197LctrIMJLrdtbhRSUn9I8cjqJUTrVUzMJohWOUatDT942lIYVYNBGIKCS46RICoPraAKXl8o86tRgSEBp3ULyWAkhY+822ejShDDTbQIM4Ri0IiCqYq7M+WABocqcbYprJaryjW2w20FYzxTiArNktPWQswlcZ+yoeqruzIPYTTXg/iG4Q09FXftShRSoQR+JHMdtOBDhYRZGi0tk7XLCMASDmTrzjL6qglw4e605sxbop/QXD8U0vMZ3T+S8/lKcvZaiBiA14lP31BIzDyuBkANbK1DLi4WkREtvdX9lvLYOQY/0JPzk5+c00xQfl0TLxLvx2fmjH4ORifunjAkISIMjMrURPgnzqni6DWgeav4cGtUau3AQJKgOWcfVVMqyhq23vLryktqaKE6gqHDmommDVSFoA1Wpc7ebw59GlX+8QfsP20psJoCG993yNmXbmIR0KhkoH1uqND8qmAapy8H3Q2Ql59BWoQnrYOKsP1RiipAbdSa8UzNam3y2CG3cTKOqowUpEwYnIcjn5VDzRzHNOlKyMMTAyRut7+pVSxaV0YbIwwsmZOUgAgjsKQaH4trQQNVI3APP4tEdbs24aR0YXjCjiSYjh1hE9k1HhMWZHFjhXZV8ZhMjcw+q2Ecu6tBZq5scKELkjXwoQuSnKi0UnIblJHEafaR9/nzpL1SgWFEhH1/8AultJlXJRPH8a0Wik1LfCeVFpKXIQdJ5e+i0UmoSef41otFJEg6fjnQjVNST+POl0Rqkjn+ONCRSWr+AkEBaDGJB0MZjhkoHMEZg017Q4J7HFptXtoKwt40nE3pPsmPVUOCvt4VmyRFpWnHKHhBz56ReZgJ90VewZaxwLlBimOkYWtGqGd6mwXm0BUyBnB4qI+6p8VK17hSr4eF8YIcNSixds1M9Ic8/VM9x7a0GcShyiz9/2VV3B8UXGmmvp+6ToGvbPzDTv+Sg7/f8AZN/4bF/pPt+6stPt4QlZK0jQFCgR/CoZju07KYcdBdh1H6/snDg+LrVl+n7ruiteb4/yg/XAo/5KP9Q9Ck/4fE/oPq391ILFfKuYBau6+FPTYr5U8FqaaUo2efZHkKC4Ji09l78fk4KaDKXMSgpRxlJGQAAGEzp9dbz8MHNbrVClyxlJe41uSk23v70qIbtEYYzUXlE90YNO81E7Bmt0NmF7IYZ3mQlKkG0RE4j+kOcRE9TsHPQU1uFPUqR02qle3/abMHZyCI62F88MgCcGXjzpksJala8FRb1/Ca5fWZtm7RLLSinGQ4VqISQoJkpTlIGeelMazqnWmfB9ZoUhbnxjCRpkkCNAeKsROXKmtOpUU10ERX1mR1gCRx5+FUcZhyTnbr3WrwzGta3lPNduyFdp2CypTgJWs4luAJgJTIAgetAHGOHZNViNNtloRvZmonQ7Kxui0ta5AOAce2DkD41Ywsfx5lS4o9rWZRui8Wvaa0lz64WscVUWlXC17VUJEgtO1X48KRKnJtY0KuetCVKuwAggqg9uhGo+ue4iktKe6jFnHFX48KW0iT0PtV50JEosx8rzpEtpPQx8rzNKhd6GPlfONCEirMfK8zRaFCbMdvmacm6pPRByPmaLSaqsvYTS14nA4oZSgOrSkgcISRFMcAVIxzgsnevdQ249It3Fm0UYVMlbBOiHI1TOi+OQOeqMI2KsZiRohtGylvSpvrxAkjPwJgTOcTxpJHsZ+JTQxSS7BFA2aoQMU5DPnlrWcZRdgLoo9GgHVL+T1c6bzFJou9BVzpRIm0EvoSudJnRoi/oxyqO1EuwDlTgU2ksAUCyaCQ6alea7RRjWojmIPZqK68C26rkyQHaLLcC0SQTHKoXhzRYTgQd05m4LmghQjxpjHFyc4UpHrcqB6qR7SjkPLiakkbYTGuorMTpIgA6dvf31TPkrNd0X7gjo38GfWakDgYwEnXXEVcOPZVUH4iiQfCvQJp6rUqt9bFaVhCujWtOAuASQmZgfXnwk1G+MOU0UpYReo7JbK1Q0hLaBCUgAe89vbTwANAmPeXnM5WJpUykk0iKXUIpdNCVLNIhSMRmk5BXHkeB7uB7DQUoUakwYOootFJtCSl1CVJFCF0UIXRQikhTS2hNw0Wik2KRCntLotkwApKhhWhQlK0nVKhxFIQClBpMvNkNpb6S2TDIyU3xZPI808ledZ07HNOY6rewWKa8Bh0P3WSqq+ZaGVJRmS0kNNzJaTaXMilu0tplLqVIqG03cimcI4nnPAHsAJP8Al51q8LgzyZzsPusnik+VnLHXf5IR2kyAokadldCsC1RKU8aCl1VZ5tsSQQOwzB8RoahLWhSAuWXtC9Ur1E8NSoKjuj7TnVeWRx0aPdSsZWpVV0KXnECIPb3eOdQFpdspbAW9sPaara9T0uHCslMkElKVRCkxJgkJPGq7hlNoIzBHit6bIf8Aym/mufyUmbyTOUU3867L96b+a7/TovyRynJRvVY/vbfzXf6dF+SOU5d+ddj+9I+Y9/SpbPZLyXfwpDvXZcbpH0b/APSpLPZJynJPztsf3pP0T/8ASos9knLKUb2WX70n6J/+lRZ7I5ZXfnbY/vSfon/6VJZ7I5ZXfndY/vI+if8A6VFnsl5ZUj2+NiqD6SMWh/RPZxof8PWNe6eNAvsl5ZUX522P7x/ynv6dLr2Scspp3vsf3j/lO/yUa9kcspDvfY/vB+hd/lo+Lt9kvLKUb32R/Xq+hc91HxdknLTTvlY/t1/Qr91FO7JeWUh30sf2rn0KvfRTuyOWk/PKyIycdMcmT/N2UU7sjl+aiVvtY+299D/+6Kd290cvzTTvrZe0/wDQj+pRTu3ujleams9/rZpQWgv+LSYUOKVDpcwc8qQtJGoShhB3Uqdu212tZtUOISmCpKwkAEz6hCj1cjrp9mXiYuUQe66DBTOkaQ7p1TzVa1dpJS2hJTbSgLcNSWo6SRTk2kPbzKMhMjMEpHdGLx0z7uVdFwmVjo8gGo3+q53isTmy5ydDt5UgPaD+AmCZq9NJl2VONubdZitonmaqGdym5YUatoqGmX10hxB3Rywu/KyvZT25a0w4k1VI5YtN/KqxkgJQPkjXzpnPd+UUlyDqoblajhUoyY17yVffUZJOpT1MblLipUAkkdY55mfW76LBKAUxatQBlw/90pKcAVKltKoAyJPbl/alsIyu7KdtgAQqFcRE59k0WO6MruxUYUSRiTMdhz76LHdOyO6BTi1CoAkZCSUnuz7aC5vdNDXj8p9Eq24GSSVaZJPnyOWVGZvdGR97H0UCmlqMlCp/hPuozN7+6cI3dj6LVtEkJQIVlhOYMf4meUZKiPCjO3v7qMxSWfhPoV3RqwjJUQmBBMEA4urEj75pM7e49UvKk/SfQqJ9twJUAhw4soAVAEJ4cz91GdnceqUQvJ/CfQqm3auAg9E4c9OjV7qOYzuPVPMUn6T6FWTYFcdRxMAZ9ErnBBHPuo5kf6h6hN5co/KfQqO4QUAJKVBfqplBBInIpnU8PGlDmnYpDG8HUEKNJUFw4lUmBBScUyIgHj76A9p1tKY3DSk+5tcJleJskkpCkETHETwzFDZGHYpHRyNoFqdetONgK6NxsEnrKbKetxTJEHQ5U7ME0MKaltSWwpbawlU4FFJhWeYB45g6cjSZm90Frr0T2LTMBAWonIpCc4icsoMfdTDKwD8QT2wyO0DU53ZtyZAZcwnhhMdmVN8RF+oKbwkv6SibcmycaDuNCkSUxIiYCqzsdIx5blNrUwMT2NOYUiU1QV5MVS2ikkUWhbtSKNdQikA737ZCLlSSDhCUpy1B9aR86tfh0nKFnqsLiI5kldkE3r6cyFTOn9xwq7JID1VMClnk1XtOSTSWhJSJF1CE9bhIAPAQPMn76W0JoNIhEu69st9alJjqIUkmYjEy4lB8wPOqmIeGAA9f8ELRwrs7vl+xXriqzQtlMoKF1CcumkQuxUJKSE0BJSbNKil00iVcTQkpIaEFNoShBm+Qm8s/4h/3EVdw39t/86LNxn96P6fcLN3xuz6W0ooU2UhJhWE6LkGEqIOmk8KkwzRyzqm4x39Vp2r90u/Nz0otnPaaKo78JpMKMpcPP90uMOcMd3H7Lb3+dIb6FXroeW4vXq43FqQjwSoE5nM8qskmwqUQ3I7BULxYXshscWlyPnqBjshWvdSOIGh6pQ0l5I+qduwAXkn5J+yPvrMk0sLUw4tyLTVdXaTTQlpJS2lpNNGyKTSaNEUtypFEupU0mha84+Eux/TF9PqqhKvkqAgeBAHlV/CyX8CxMTGR8SATVxUl1CFq7D3efuyeiSIGqlGEzynieyopJmx7qxDhny/h9Uu1d27m3/xGzh9pPWT5jTxpGTsfsUsmElj3F/JZNTKsuoQlAoQNV6HuWBbtkEjEsyr7APxzrExkmd+mwWtDAY267o0tbsLynOoWOvRaET7FFTmpFKkmkTl00IXTSISYqRImlVOSJMVCVdipEJMVCEhVSpLQfvYf9rtf4k/91NXMP/af/OizsV/eZ9PuoN6RN/bHkW/+7S4b+y76/ZGK/wD6GfT7qD4QkfpGAIgpIgcOsB4U/BNIaSeqZj3DMAOl/wCFq7+uYluhWDpS6CcKgokYAMyEgajgOHCpS4cygq8TSI7Pl91d3bYm1bTE9UzAn4yjVSrxN/zZX3kDC/T/ACrPQKDwVJ6MNlMcMWKZInWOznUuM/t15qvw/wDu35fsrJXWYthNKqEtppVRSW0mKlS2kJFIk1W9UqhTHgcJwiTGVCjlNNQzf3rS2XGlFKwcldpHI9hpQ8t1G6riLOaKA2t2uldCGlEk8CNBxJPKrzcWctuCjfwpt2HV9LR9s3ci1bQAtAdVxUonM9wMAVXfiZHG7pTswUTRVX80QstJQkJQAlIyAAgDwqAknUqyGgCgn0icsLbW6tvcjrJCFe2gAHxyg+NSxzvZsoJsNHKPiGvfqgva24Djeba+kR/D1h4Tn4Vbbje4VE8LF6O9lRs9npaM6q5nh3DhTJJjJpsFbhwDItdz3V0OjuqDKnO0W3se7UCCdOBH31VlAadFDdGwpL/et1twoLKMtDiOY4HSrkULZGhwKR2Le07KD88Xf2SPnK91S+Fb3TfGP7BL+eLn7NvzNJ4VvdHjH9gkO+Dv7NvzV76PCt7pfGP7BN/O972Gv9Xvo8K3uUhxj+wTfzte9hryV/NR4VvcoGMf2Cad7HvZa8lfzUvhmdyg4uTsP59Uh3sf5NfNV/NR4Vnmk8XJ2CQ70P8A/wBXzVfz0eGZ5o8VJ2H8+qarea4/+r5iv56UYePz/n0TTipPL+fVZ1/euvOIcUpGJsgphJjI4hIxc6lYxrGlo6qCR7nuDj0TLi4W48HlkKUCkxBw9WMgCTAMfXStaGsyhI5znPDyodqIDygoJS2AIhCQBrr30sXwCrtE39R21JrEiQYUSZxEDFnqJ5cYoodP9JAXD8Wv3XpO7lsj0VGYx4CrrSAklZCQIzJ1OWeXbm3IASe6bJK51N6BWNnbTauQpsOSQJBw4dZwqTmZGoM8UkGDlRLGXNohJDKY35gqC1EZcsjWUQQaK3w+xYTC7RSLSdJRSXMm46RLa7HSJbRKTUqYr9lZJWhRc0V1RnGXH3UoCo4qTUNC8q3ys0NPBDKYCiRhHHQDxqxCc130SQvdaMN3djJtm41cUJWr7h2CoHuLitBaCnKbSYSkLlCLSdJQjMkDlJSMyY69FOATXOpZtz6O+HGlYA6AcPtTgUrLickzVyBgLdVnT4h7JPgPT6d0CPMKMYcyUgx3pCjSuZl3VlmIEg13RPudZow4lJk95+us3EvJfXRMcDa3Nq7PbSrF0aSCAOsAY7p4a0QuIOUJWuoLGU/bhWHC1iOghMnwq4GPI0tRmZjd04qbH6tHzR7qaWuG6cJWnZML7f7NHzR7qSnd0vNCUXCPYR5D3UZSjmpfSEeyjyFGUpOauN0jkjyFGUo5qiVeo5I+qnZCmc9R+np+R9VHLKOeuN8nmnzFHLKOchzb96OnaVHVTBJEe1POrcDKYQqkzyXApm0bpGNLoVEwRGeYg5xT2g1Sjk+F1qPaW0RcONqHxQJ+dNEcfLBUrpeYQtvaG0Ola/w0pKViSGigwQqApRUcRyOgGk1E0tJ0FfW1K9sjfxm1a2RttJa6FxDZQkFCjmSqQCJRBBIyGIEZRkSAQ9zg3VQthdITlFqhsTahaeLmBaj1gMx1gcMFRKpCoSBMEmSdTQ+ZtbqVuCl7V6fut9V+XFFZThKjJTyrMfqSVpxtLGhqegTUZNKYC0/DSWlpNINCdSaaRCKamTVr/qkd33U/osiX+4fmvLdsZ7QZn9qP+oUsH4HqxFuEeVEtBVla09RFNNIhdSpF1IgqF/SgJrtlmbUHXse1Ts9vVe1rSw/4P53WJif7x+n2QI9kwP4E/wDSKePxJ+zEbbr+rWDiP7ivlau+3/8AIr+E0+H+6z5qN34SvHir8edb6z6Sk/jwpQhMmlQmEUJEmEUJClKRQnUkIoSJAKELiPx40IG6UjOhIUlCFd2f/wCQ+0U1+xTo/wAQRRtzRvvP3Vm4XcrUxmw+adbIGDQeqP8Aypsp+JTYfYJLUdYd9RlXXbLUGtMKrqa31NRuUjVOab1UiU0qRNoQV//Z"/>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pic>
        <p:nvPicPr>
          <p:cNvPr id="8201" name="Picture 9" descr="http://upload.wikimedia.org/wikipedia/commons/1/1f/Personal_trainer_showing_a_client_how_to_exercise_the_right_way_and_educating_them_along_the_way.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79991" y="1714488"/>
            <a:ext cx="4201263" cy="2794632"/>
          </a:xfrm>
          <a:prstGeom prst="rect">
            <a:avLst/>
          </a:prstGeom>
          <a:noFill/>
          <a:extLst>
            <a:ext uri="{909E8E84-426E-40DD-AFC4-6F175D3DCCD1}">
              <a14:hiddenFill xmlns="" xmlns:a14="http://schemas.microsoft.com/office/drawing/2010/main">
                <a:solidFill>
                  <a:srgbClr val="FFFFFF"/>
                </a:solidFill>
              </a14:hiddenFill>
            </a:ext>
          </a:extLst>
        </p:spPr>
      </p:pic>
      <p:pic>
        <p:nvPicPr>
          <p:cNvPr id="8203" name="Picture 11" descr="http://upload.wikimedia.org/wikipedia/commons/b/be/Table_tennis_Rio_2007.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429124" y="3286124"/>
            <a:ext cx="4490678" cy="3341217"/>
          </a:xfrm>
          <a:prstGeom prst="rect">
            <a:avLst/>
          </a:prstGeom>
          <a:noFill/>
          <a:extLst>
            <a:ext uri="{909E8E84-426E-40DD-AFC4-6F175D3DCCD1}">
              <a14:hiddenFill xmlns="" xmlns:a14="http://schemas.microsoft.com/office/drawing/2010/main">
                <a:solidFill>
                  <a:srgbClr val="FFFFFF"/>
                </a:solidFill>
              </a14:hiddenFill>
            </a:ext>
          </a:extLst>
        </p:spPr>
      </p:pic>
      <p:sp>
        <p:nvSpPr>
          <p:cNvPr id="9" name="Rectangle 8"/>
          <p:cNvSpPr/>
          <p:nvPr/>
        </p:nvSpPr>
        <p:spPr>
          <a:xfrm>
            <a:off x="683568" y="4509120"/>
            <a:ext cx="3528392" cy="461665"/>
          </a:xfrm>
          <a:prstGeom prst="rect">
            <a:avLst/>
          </a:prstGeom>
        </p:spPr>
        <p:txBody>
          <a:bodyPr wrap="square">
            <a:spAutoFit/>
          </a:bodyPr>
          <a:lstStyle/>
          <a:p>
            <a:pPr algn="ctr"/>
            <a:r>
              <a:rPr lang="en-US" sz="1200" dirty="0" smtClean="0">
                <a:solidFill>
                  <a:schemeClr val="tx1">
                    <a:lumMod val="75000"/>
                    <a:lumOff val="25000"/>
                  </a:schemeClr>
                </a:solidFill>
                <a:latin typeface="+mn-lt"/>
              </a:rPr>
              <a:t>“</a:t>
            </a:r>
            <a:r>
              <a:rPr lang="en-US" sz="1200" dirty="0">
                <a:latin typeface="+mn-lt"/>
                <a:hlinkClick r:id="rId4"/>
              </a:rPr>
              <a:t>A personal trainer demonstrating use of a </a:t>
            </a:r>
            <a:r>
              <a:rPr lang="en-US" sz="1200" dirty="0" err="1">
                <a:latin typeface="+mn-lt"/>
                <a:hlinkClick r:id="rId4"/>
              </a:rPr>
              <a:t>Bosu</a:t>
            </a:r>
            <a:r>
              <a:rPr lang="en-US" sz="1200" dirty="0">
                <a:latin typeface="+mn-lt"/>
                <a:hlinkClick r:id="rId4"/>
              </a:rPr>
              <a:t> ball</a:t>
            </a:r>
            <a:r>
              <a:rPr lang="en-US" sz="1200" dirty="0" smtClean="0">
                <a:solidFill>
                  <a:schemeClr val="tx1">
                    <a:lumMod val="75000"/>
                    <a:lumOff val="25000"/>
                  </a:schemeClr>
                </a:solidFill>
                <a:latin typeface="+mn-lt"/>
              </a:rPr>
              <a:t>” </a:t>
            </a:r>
            <a:r>
              <a:rPr lang="el-GR" sz="1200" dirty="0" smtClean="0">
                <a:solidFill>
                  <a:schemeClr val="tx1">
                    <a:lumMod val="75000"/>
                    <a:lumOff val="25000"/>
                  </a:schemeClr>
                </a:solidFill>
                <a:latin typeface="+mn-lt"/>
              </a:rPr>
              <a:t>από </a:t>
            </a:r>
            <a:r>
              <a:rPr lang="en-US" sz="1200" dirty="0" err="1">
                <a:latin typeface="+mn-lt"/>
                <a:hlinkClick r:id="rId5"/>
              </a:rPr>
              <a:t>LocalFitness</a:t>
            </a:r>
            <a:r>
              <a:rPr lang="el-GR" sz="1200" dirty="0" smtClean="0">
                <a:solidFill>
                  <a:schemeClr val="tx1">
                    <a:lumMod val="75000"/>
                    <a:lumOff val="25000"/>
                  </a:schemeClr>
                </a:solidFill>
                <a:latin typeface="+mn-lt"/>
              </a:rPr>
              <a:t> διαθέσιμο με άδεια </a:t>
            </a:r>
            <a:r>
              <a:rPr lang="en-US" sz="1200" dirty="0">
                <a:solidFill>
                  <a:schemeClr val="tx1">
                    <a:lumMod val="75000"/>
                    <a:lumOff val="25000"/>
                  </a:schemeClr>
                </a:solidFill>
                <a:latin typeface="+mn-lt"/>
                <a:hlinkClick r:id="rId6"/>
              </a:rPr>
              <a:t>CC BY-SA 3.0</a:t>
            </a:r>
            <a:endParaRPr lang="el-GR" sz="1200" dirty="0">
              <a:solidFill>
                <a:schemeClr val="tx1">
                  <a:lumMod val="75000"/>
                  <a:lumOff val="25000"/>
                </a:schemeClr>
              </a:solidFill>
              <a:latin typeface="+mn-lt"/>
            </a:endParaRPr>
          </a:p>
        </p:txBody>
      </p:sp>
      <p:sp>
        <p:nvSpPr>
          <p:cNvPr id="10" name="Rectangle 9"/>
          <p:cNvSpPr/>
          <p:nvPr/>
        </p:nvSpPr>
        <p:spPr>
          <a:xfrm>
            <a:off x="4945982" y="2933135"/>
            <a:ext cx="3528392" cy="461665"/>
          </a:xfrm>
          <a:prstGeom prst="rect">
            <a:avLst/>
          </a:prstGeom>
        </p:spPr>
        <p:txBody>
          <a:bodyPr wrap="square">
            <a:spAutoFit/>
          </a:bodyPr>
          <a:lstStyle/>
          <a:p>
            <a:pPr algn="ctr"/>
            <a:r>
              <a:rPr lang="en-US" sz="1200" dirty="0" smtClean="0">
                <a:solidFill>
                  <a:schemeClr val="tx1">
                    <a:lumMod val="75000"/>
                    <a:lumOff val="25000"/>
                  </a:schemeClr>
                </a:solidFill>
                <a:latin typeface="+mn-lt"/>
              </a:rPr>
              <a:t>“</a:t>
            </a:r>
            <a:r>
              <a:rPr lang="en-US" sz="1200" dirty="0" smtClean="0">
                <a:solidFill>
                  <a:schemeClr val="tx1">
                    <a:lumMod val="75000"/>
                    <a:lumOff val="25000"/>
                  </a:schemeClr>
                </a:solidFill>
                <a:latin typeface="+mn-lt"/>
                <a:hlinkClick r:id="rId7"/>
              </a:rPr>
              <a:t>Table_tennis_Rio_2007</a:t>
            </a:r>
            <a:r>
              <a:rPr lang="en-US" sz="1200" dirty="0">
                <a:solidFill>
                  <a:schemeClr val="tx1">
                    <a:lumMod val="75000"/>
                    <a:lumOff val="25000"/>
                  </a:schemeClr>
                </a:solidFill>
                <a:latin typeface="+mn-lt"/>
              </a:rPr>
              <a:t>” </a:t>
            </a:r>
            <a:r>
              <a:rPr lang="el-GR" sz="1200" dirty="0" smtClean="0">
                <a:solidFill>
                  <a:schemeClr val="tx1">
                    <a:lumMod val="75000"/>
                    <a:lumOff val="25000"/>
                  </a:schemeClr>
                </a:solidFill>
                <a:latin typeface="+mn-lt"/>
              </a:rPr>
              <a:t>από </a:t>
            </a:r>
            <a:r>
              <a:rPr lang="en-US" sz="1200" dirty="0">
                <a:latin typeface="+mn-lt"/>
                <a:hlinkClick r:id="rId8"/>
              </a:rPr>
              <a:t>High Contrast</a:t>
            </a:r>
            <a:r>
              <a:rPr lang="el-GR" sz="1200" dirty="0" smtClean="0">
                <a:solidFill>
                  <a:schemeClr val="tx1">
                    <a:lumMod val="75000"/>
                    <a:lumOff val="25000"/>
                  </a:schemeClr>
                </a:solidFill>
                <a:latin typeface="+mn-lt"/>
              </a:rPr>
              <a:t> διαθέσιμο με άδεια </a:t>
            </a:r>
            <a:r>
              <a:rPr lang="en-US" sz="1200" dirty="0">
                <a:latin typeface="+mn-lt"/>
                <a:hlinkClick r:id="rId9"/>
              </a:rPr>
              <a:t>CC BY 3.0 </a:t>
            </a:r>
            <a:r>
              <a:rPr lang="en-US" sz="1200" dirty="0" err="1">
                <a:latin typeface="+mn-lt"/>
                <a:hlinkClick r:id="rId9"/>
              </a:rPr>
              <a:t>br</a:t>
            </a:r>
            <a:endParaRPr lang="el-GR" sz="1200" dirty="0">
              <a:solidFill>
                <a:schemeClr val="tx1">
                  <a:lumMod val="75000"/>
                  <a:lumOff val="25000"/>
                </a:schemeClr>
              </a:solidFill>
              <a:latin typeface="+mn-lt"/>
            </a:endParaRPr>
          </a:p>
        </p:txBody>
      </p:sp>
    </p:spTree>
    <p:extLst>
      <p:ext uri="{BB962C8B-B14F-4D97-AF65-F5344CB8AC3E}">
        <p14:creationId xmlns="" xmlns:p14="http://schemas.microsoft.com/office/powerpoint/2010/main" val="3047180788"/>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Κατασκευή, ανακατασκευή, συντήρηση</a:t>
            </a:r>
            <a:endParaRPr lang="el-GR" dirty="0"/>
          </a:p>
        </p:txBody>
      </p:sp>
      <p:sp>
        <p:nvSpPr>
          <p:cNvPr id="3" name="Content Placeholder 2"/>
          <p:cNvSpPr>
            <a:spLocks noGrp="1"/>
          </p:cNvSpPr>
          <p:nvPr>
            <p:ph idx="1"/>
          </p:nvPr>
        </p:nvSpPr>
        <p:spPr/>
        <p:txBody>
          <a:bodyPr>
            <a:normAutofit/>
          </a:bodyPr>
          <a:lstStyle/>
          <a:p>
            <a:r>
              <a:rPr lang="el-GR" sz="2800" dirty="0"/>
              <a:t>Δυναμικά και όχι Στατικά φορτία</a:t>
            </a:r>
          </a:p>
          <a:p>
            <a:r>
              <a:rPr lang="el-GR" sz="2800" dirty="0"/>
              <a:t>Μικρής διάρκειας φορτία</a:t>
            </a:r>
          </a:p>
          <a:p>
            <a:r>
              <a:rPr lang="el-GR" sz="2800" dirty="0" err="1"/>
              <a:t>Οστεοκύτταρα</a:t>
            </a:r>
            <a:r>
              <a:rPr lang="el-GR" sz="2800" dirty="0"/>
              <a:t> προσαρμόζονται και απαιτούν λιγότερο σε φορτία </a:t>
            </a:r>
            <a:r>
              <a:rPr lang="el-GR" sz="2800" dirty="0" smtClean="0"/>
              <a:t>ρουτίνας</a:t>
            </a:r>
          </a:p>
          <a:p>
            <a:pPr>
              <a:buNone/>
            </a:pPr>
            <a:endParaRPr lang="el-GR" sz="2800" dirty="0" smtClean="0"/>
          </a:p>
          <a:p>
            <a:pPr>
              <a:buNone/>
            </a:pPr>
            <a:r>
              <a:rPr lang="el-GR" sz="2800" dirty="0" smtClean="0"/>
              <a:t>             ΓΙΑ ΝΑ ΤΟ ΠΕΤΥΧΟΥΜΕ ΧΡΕΙΑΖΕΤΑΙ  ΝΑ ΣΧΕΔΙΑΖΟΥΜΕ ΟΠΩΣ ΚΑΤΑΓΡΑΦΕΤΑΙ ΣΤΗΝ ΕΠΟΜΕΝΗ ΔΙΑΦΑΝΕΙΑ</a:t>
            </a:r>
            <a:endParaRPr lang="el-GR" sz="2800" dirty="0"/>
          </a:p>
          <a:p>
            <a:endParaRPr lang="el-GR" sz="2800" dirty="0"/>
          </a:p>
        </p:txBody>
      </p:sp>
    </p:spTree>
    <p:extLst>
      <p:ext uri="{BB962C8B-B14F-4D97-AF65-F5344CB8AC3E}">
        <p14:creationId xmlns="" xmlns:p14="http://schemas.microsoft.com/office/powerpoint/2010/main" val="1456625362"/>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normAutofit/>
          </a:bodyPr>
          <a:lstStyle/>
          <a:p>
            <a:pPr>
              <a:defRPr/>
            </a:pPr>
            <a:r>
              <a:rPr lang="el-GR" sz="3600" b="1" dirty="0" smtClean="0">
                <a:effectLst/>
                <a:latin typeface="+mn-lt"/>
              </a:rPr>
              <a:t>ΘΕΡΑΠΕΥΤΙΚΗ ΑΣΚΗΣΗ </a:t>
            </a:r>
            <a:r>
              <a:rPr lang="el-GR" sz="3600" b="1" dirty="0" smtClean="0">
                <a:effectLst/>
                <a:latin typeface="+mn-lt"/>
              </a:rPr>
              <a:t> </a:t>
            </a:r>
            <a:r>
              <a:rPr lang="el-GR" sz="3600" b="1" i="1" u="sng" dirty="0" smtClean="0">
                <a:effectLst/>
                <a:latin typeface="+mn-lt"/>
              </a:rPr>
              <a:t>ή </a:t>
            </a:r>
            <a:r>
              <a:rPr lang="el-GR" sz="3600" b="1" dirty="0" smtClean="0">
                <a:effectLst/>
                <a:latin typeface="+mn-lt"/>
              </a:rPr>
              <a:t> </a:t>
            </a:r>
            <a:r>
              <a:rPr lang="el-GR" sz="3600" b="1" dirty="0" smtClean="0">
                <a:effectLst/>
                <a:latin typeface="+mn-lt"/>
              </a:rPr>
              <a:t>παιχνίδι</a:t>
            </a:r>
            <a:r>
              <a:rPr lang="en-US" sz="3600" b="1" dirty="0" smtClean="0">
                <a:effectLst/>
                <a:latin typeface="+mn-lt"/>
              </a:rPr>
              <a:t>;</a:t>
            </a:r>
            <a:endParaRPr lang="el-GR" sz="3600" dirty="0" smtClean="0">
              <a:latin typeface="+mn-lt"/>
            </a:endParaRPr>
          </a:p>
        </p:txBody>
      </p:sp>
      <p:sp>
        <p:nvSpPr>
          <p:cNvPr id="9220" name="Rectangle 4"/>
          <p:cNvSpPr>
            <a:spLocks noGrp="1" noChangeArrowheads="1"/>
          </p:cNvSpPr>
          <p:nvPr>
            <p:ph type="body" sz="half" idx="4294967295"/>
          </p:nvPr>
        </p:nvSpPr>
        <p:spPr>
          <a:xfrm>
            <a:off x="4932040" y="1772816"/>
            <a:ext cx="4044613" cy="4114800"/>
          </a:xfrm>
        </p:spPr>
        <p:txBody>
          <a:bodyPr>
            <a:normAutofit/>
          </a:bodyPr>
          <a:lstStyle/>
          <a:p>
            <a:pPr>
              <a:spcBef>
                <a:spcPts val="600"/>
              </a:spcBef>
              <a:spcAft>
                <a:spcPts val="600"/>
              </a:spcAft>
            </a:pPr>
            <a:r>
              <a:rPr lang="el-GR" altLang="el-GR" sz="2800" dirty="0" smtClean="0">
                <a:effectLst/>
              </a:rPr>
              <a:t>Ασκήσεις με φόρτιση</a:t>
            </a:r>
          </a:p>
          <a:p>
            <a:pPr>
              <a:spcBef>
                <a:spcPts val="600"/>
              </a:spcBef>
              <a:spcAft>
                <a:spcPts val="600"/>
              </a:spcAft>
            </a:pPr>
            <a:r>
              <a:rPr lang="el-GR" altLang="el-GR" sz="2800" dirty="0" smtClean="0">
                <a:effectLst/>
              </a:rPr>
              <a:t>Ασκήσεις  κλειστής κινητικής αλυσίδας</a:t>
            </a:r>
          </a:p>
          <a:p>
            <a:pPr>
              <a:spcBef>
                <a:spcPts val="600"/>
              </a:spcBef>
              <a:spcAft>
                <a:spcPts val="600"/>
              </a:spcAft>
            </a:pPr>
            <a:r>
              <a:rPr lang="el-GR" altLang="el-GR" sz="2800" dirty="0" smtClean="0">
                <a:effectLst/>
              </a:rPr>
              <a:t>Σταθερός εβδομαδιαίος προγραμματισμός</a:t>
            </a:r>
          </a:p>
          <a:p>
            <a:pPr>
              <a:spcBef>
                <a:spcPts val="600"/>
              </a:spcBef>
              <a:spcAft>
                <a:spcPts val="600"/>
              </a:spcAft>
            </a:pPr>
            <a:r>
              <a:rPr lang="el-GR" altLang="el-GR" sz="2800" dirty="0" smtClean="0">
                <a:effectLst/>
              </a:rPr>
              <a:t>Στόχος ομαδικές   &lt;&lt;αθλοπαιδιές&gt;&gt;</a:t>
            </a:r>
          </a:p>
        </p:txBody>
      </p:sp>
      <p:pic>
        <p:nvPicPr>
          <p:cNvPr id="9221" name="Picture 5" descr="Jumping Rope, Children, Girls, Outside, Recreation, Fun"/>
          <p:cNvPicPr>
            <a:picLocks noChangeAspect="1" noChangeArrowheads="1"/>
          </p:cNvPicPr>
          <p:nvPr/>
        </p:nvPicPr>
        <p:blipFill rotWithShape="1">
          <a:blip r:embed="rId2">
            <a:extLst>
              <a:ext uri="{28A0092B-C50C-407E-A947-70E740481C1C}">
                <a14:useLocalDpi xmlns="" xmlns:a14="http://schemas.microsoft.com/office/drawing/2010/main" val="0"/>
              </a:ext>
            </a:extLst>
          </a:blip>
          <a:srcRect l="4892"/>
          <a:stretch/>
        </p:blipFill>
        <p:spPr bwMode="auto">
          <a:xfrm>
            <a:off x="303720" y="1916832"/>
            <a:ext cx="4537723" cy="3168352"/>
          </a:xfrm>
          <a:prstGeom prst="rect">
            <a:avLst/>
          </a:prstGeom>
          <a:noFill/>
          <a:extLst>
            <a:ext uri="{909E8E84-426E-40DD-AFC4-6F175D3DCCD1}">
              <a14:hiddenFill xmlns="" xmlns:a14="http://schemas.microsoft.com/office/drawing/2010/main">
                <a:solidFill>
                  <a:srgbClr val="FFFFFF"/>
                </a:solidFill>
              </a14:hiddenFill>
            </a:ext>
          </a:extLst>
        </p:spPr>
      </p:pic>
      <p:sp>
        <p:nvSpPr>
          <p:cNvPr id="3" name="Rectangle 2"/>
          <p:cNvSpPr/>
          <p:nvPr/>
        </p:nvSpPr>
        <p:spPr>
          <a:xfrm>
            <a:off x="1240433" y="5085184"/>
            <a:ext cx="2664295" cy="461665"/>
          </a:xfrm>
          <a:prstGeom prst="rect">
            <a:avLst/>
          </a:prstGeom>
        </p:spPr>
        <p:txBody>
          <a:bodyPr wrap="square">
            <a:spAutoFit/>
          </a:bodyPr>
          <a:lstStyle/>
          <a:p>
            <a:pPr algn="ctr"/>
            <a:r>
              <a:rPr lang="en-US" sz="1200" dirty="0" smtClean="0">
                <a:solidFill>
                  <a:schemeClr val="tx1">
                    <a:lumMod val="75000"/>
                    <a:lumOff val="25000"/>
                  </a:schemeClr>
                </a:solidFill>
                <a:latin typeface="+mn-lt"/>
              </a:rPr>
              <a:t>“</a:t>
            </a:r>
            <a:r>
              <a:rPr lang="en-US" sz="1200" dirty="0" smtClean="0">
                <a:solidFill>
                  <a:schemeClr val="tx1">
                    <a:lumMod val="75000"/>
                    <a:lumOff val="25000"/>
                  </a:schemeClr>
                </a:solidFill>
                <a:latin typeface="+mn-lt"/>
                <a:hlinkClick r:id="rId3"/>
              </a:rPr>
              <a:t>jumping rope</a:t>
            </a:r>
            <a:r>
              <a:rPr lang="en-US" sz="1200" dirty="0" smtClean="0">
                <a:solidFill>
                  <a:schemeClr val="tx1">
                    <a:lumMod val="75000"/>
                    <a:lumOff val="25000"/>
                  </a:schemeClr>
                </a:solidFill>
                <a:latin typeface="+mn-lt"/>
              </a:rPr>
              <a:t>” </a:t>
            </a:r>
            <a:r>
              <a:rPr lang="el-GR" sz="1200" dirty="0" smtClean="0">
                <a:solidFill>
                  <a:schemeClr val="tx1">
                    <a:lumMod val="75000"/>
                    <a:lumOff val="25000"/>
                  </a:schemeClr>
                </a:solidFill>
                <a:latin typeface="+mn-lt"/>
              </a:rPr>
              <a:t>από </a:t>
            </a:r>
            <a:r>
              <a:rPr lang="en-US" sz="1200" dirty="0" err="1" smtClean="0">
                <a:solidFill>
                  <a:schemeClr val="tx1">
                    <a:lumMod val="75000"/>
                    <a:lumOff val="25000"/>
                  </a:schemeClr>
                </a:solidFill>
                <a:latin typeface="+mn-lt"/>
                <a:hlinkClick r:id="rId4"/>
              </a:rPr>
              <a:t>tpsdave</a:t>
            </a:r>
            <a:r>
              <a:rPr lang="el-GR" sz="1200" dirty="0" smtClean="0">
                <a:solidFill>
                  <a:schemeClr val="tx1">
                    <a:lumMod val="75000"/>
                    <a:lumOff val="25000"/>
                  </a:schemeClr>
                </a:solidFill>
                <a:latin typeface="+mn-lt"/>
              </a:rPr>
              <a:t> διαθέσιμο με άδεια </a:t>
            </a:r>
            <a:r>
              <a:rPr lang="en-US" sz="1200" dirty="0">
                <a:solidFill>
                  <a:schemeClr val="tx1">
                    <a:lumMod val="75000"/>
                    <a:lumOff val="25000"/>
                  </a:schemeClr>
                </a:solidFill>
                <a:latin typeface="+mn-lt"/>
                <a:hlinkClick r:id="rId5"/>
              </a:rPr>
              <a:t>CC0 Public Domain</a:t>
            </a:r>
            <a:r>
              <a:rPr lang="en-US" sz="1200" dirty="0">
                <a:solidFill>
                  <a:schemeClr val="tx1">
                    <a:lumMod val="75000"/>
                    <a:lumOff val="25000"/>
                  </a:schemeClr>
                </a:solidFill>
                <a:latin typeface="+mn-lt"/>
              </a:rPr>
              <a:t> </a:t>
            </a:r>
            <a:endParaRPr lang="el-GR" sz="1200" dirty="0">
              <a:solidFill>
                <a:schemeClr val="tx1">
                  <a:lumMod val="75000"/>
                  <a:lumOff val="25000"/>
                </a:schemeClr>
              </a:solidFill>
              <a:latin typeface="+mn-lt"/>
            </a:endParaRPr>
          </a:p>
        </p:txBody>
      </p:sp>
    </p:spTree>
    <p:extLst>
      <p:ext uri="{BB962C8B-B14F-4D97-AF65-F5344CB8AC3E}">
        <p14:creationId xmlns="" xmlns:p14="http://schemas.microsoft.com/office/powerpoint/2010/main" val="2837362735"/>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noAutofit/>
          </a:bodyPr>
          <a:lstStyle/>
          <a:p>
            <a:r>
              <a:rPr lang="el-GR" altLang="el-GR" sz="3600" dirty="0" smtClean="0">
                <a:effectLst/>
                <a:latin typeface="+mn-lt"/>
              </a:rPr>
              <a:t>Ο ρόλος της άσκησης στη παιδική            </a:t>
            </a:r>
            <a:br>
              <a:rPr lang="el-GR" altLang="el-GR" sz="3600" dirty="0" smtClean="0">
                <a:effectLst/>
                <a:latin typeface="+mn-lt"/>
              </a:rPr>
            </a:br>
            <a:r>
              <a:rPr lang="el-GR" altLang="el-GR" sz="3600" dirty="0" smtClean="0">
                <a:effectLst/>
                <a:latin typeface="+mn-lt"/>
              </a:rPr>
              <a:t>           και εφηβική ηλικία </a:t>
            </a:r>
          </a:p>
        </p:txBody>
      </p:sp>
      <p:sp>
        <p:nvSpPr>
          <p:cNvPr id="1028" name="Rectangle 6"/>
          <p:cNvSpPr>
            <a:spLocks noGrp="1" noChangeArrowheads="1"/>
          </p:cNvSpPr>
          <p:nvPr>
            <p:ph type="body" sz="half" idx="4294967295"/>
          </p:nvPr>
        </p:nvSpPr>
        <p:spPr>
          <a:xfrm>
            <a:off x="3995936" y="1844824"/>
            <a:ext cx="4752528" cy="4114800"/>
          </a:xfrm>
        </p:spPr>
        <p:txBody>
          <a:bodyPr/>
          <a:lstStyle/>
          <a:p>
            <a:r>
              <a:rPr lang="el-GR" altLang="el-GR" sz="2800" dirty="0" smtClean="0">
                <a:effectLst/>
              </a:rPr>
              <a:t>Γιατί δεν ασκήθηκε</a:t>
            </a:r>
            <a:r>
              <a:rPr lang="en-US" altLang="el-GR" sz="2800" dirty="0" smtClean="0">
                <a:effectLst/>
              </a:rPr>
              <a:t>;</a:t>
            </a:r>
            <a:endParaRPr lang="el-GR" altLang="el-GR" sz="2800" dirty="0" smtClean="0">
              <a:effectLst/>
            </a:endParaRPr>
          </a:p>
          <a:p>
            <a:r>
              <a:rPr lang="el-GR" altLang="el-GR" sz="2800" dirty="0" smtClean="0"/>
              <a:t>Υπάρχει φυσιολογική ανάπτυξη ,</a:t>
            </a:r>
            <a:r>
              <a:rPr lang="el-GR" altLang="el-GR" sz="2800" dirty="0" err="1" smtClean="0">
                <a:effectLst/>
              </a:rPr>
              <a:t>οστεοπενικό</a:t>
            </a:r>
            <a:r>
              <a:rPr lang="el-GR" altLang="el-GR" sz="2800" dirty="0" smtClean="0">
                <a:effectLst/>
              </a:rPr>
              <a:t> </a:t>
            </a:r>
            <a:r>
              <a:rPr lang="el-GR" altLang="el-GR" sz="2800" dirty="0" err="1" smtClean="0">
                <a:effectLst/>
              </a:rPr>
              <a:t>συνδρ</a:t>
            </a:r>
            <a:r>
              <a:rPr lang="el-GR" altLang="el-GR" sz="2800" dirty="0" smtClean="0">
                <a:effectLst/>
              </a:rPr>
              <a:t>., </a:t>
            </a:r>
            <a:r>
              <a:rPr lang="el-GR" altLang="el-GR" sz="2800" dirty="0" err="1" smtClean="0">
                <a:effectLst/>
              </a:rPr>
              <a:t>μυική</a:t>
            </a:r>
            <a:r>
              <a:rPr lang="el-GR" altLang="el-GR" sz="2800" dirty="0" smtClean="0">
                <a:effectLst/>
              </a:rPr>
              <a:t> αδυναμία ή </a:t>
            </a:r>
            <a:r>
              <a:rPr lang="el-GR" altLang="el-GR" sz="2800" dirty="0" err="1" smtClean="0">
                <a:effectLst/>
              </a:rPr>
              <a:t>ασυμετρία</a:t>
            </a:r>
            <a:r>
              <a:rPr lang="en-US" altLang="el-GR" sz="2800" dirty="0" smtClean="0">
                <a:effectLst/>
              </a:rPr>
              <a:t>;</a:t>
            </a:r>
            <a:endParaRPr lang="el-GR" altLang="el-GR" sz="2800" dirty="0" smtClean="0">
              <a:effectLst/>
            </a:endParaRPr>
          </a:p>
          <a:p>
            <a:r>
              <a:rPr lang="el-GR" altLang="el-GR" sz="2800" dirty="0" smtClean="0">
                <a:effectLst/>
              </a:rPr>
              <a:t>Ποιο το οικείο περιβάλλον</a:t>
            </a:r>
            <a:r>
              <a:rPr lang="en-US" altLang="el-GR" sz="2800" dirty="0" smtClean="0">
                <a:effectLst/>
              </a:rPr>
              <a:t>;</a:t>
            </a:r>
            <a:endParaRPr lang="el-GR" altLang="el-GR" sz="2800" dirty="0" smtClean="0">
              <a:effectLst/>
            </a:endParaRPr>
          </a:p>
          <a:p>
            <a:r>
              <a:rPr lang="el-GR" altLang="el-GR" sz="2800" dirty="0" smtClean="0">
                <a:effectLst/>
              </a:rPr>
              <a:t>Ποια η προσωπικότητά του</a:t>
            </a:r>
            <a:r>
              <a:rPr lang="en-US" altLang="el-GR" sz="2800" dirty="0" smtClean="0">
                <a:effectLst/>
              </a:rPr>
              <a:t>;</a:t>
            </a:r>
            <a:endParaRPr lang="el-GR" altLang="el-GR" sz="2800" dirty="0" smtClean="0">
              <a:effectLst/>
            </a:endParaRPr>
          </a:p>
        </p:txBody>
      </p:sp>
      <p:pic>
        <p:nvPicPr>
          <p:cNvPr id="3" name="Picture 4" descr="http://pixabay.com/static/uploads/photo/2013/07/13/09/35/darts-155726_640.pn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539552" y="1844824"/>
            <a:ext cx="3816424" cy="4225799"/>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665062653"/>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xfrm>
            <a:off x="457200" y="785794"/>
            <a:ext cx="3008313" cy="1000132"/>
          </a:xfrm>
        </p:spPr>
        <p:txBody>
          <a:bodyPr>
            <a:noAutofit/>
          </a:bodyPr>
          <a:lstStyle/>
          <a:p>
            <a:pPr>
              <a:defRPr/>
            </a:pPr>
            <a:r>
              <a:rPr lang="el-GR" sz="3200" b="1" dirty="0" smtClean="0">
                <a:effectLst/>
                <a:latin typeface="+mn-lt"/>
              </a:rPr>
              <a:t>ΘΕΡΑΠΕΥΤΙΚΗ ΑΣΚΗΣΗ   </a:t>
            </a:r>
            <a:r>
              <a:rPr lang="el-GR" sz="3200" b="1" i="1" u="sng" dirty="0" smtClean="0">
                <a:effectLst/>
                <a:latin typeface="+mn-lt"/>
              </a:rPr>
              <a:t>ΑΝΑ </a:t>
            </a:r>
            <a:r>
              <a:rPr lang="el-GR" sz="3200" b="1" dirty="0" smtClean="0">
                <a:effectLst/>
                <a:latin typeface="+mn-lt"/>
              </a:rPr>
              <a:t>ΗΛΙΚΙΑ</a:t>
            </a:r>
            <a:endParaRPr lang="el-GR" sz="3200" b="1" dirty="0" smtClean="0">
              <a:latin typeface="+mn-lt"/>
            </a:endParaRPr>
          </a:p>
        </p:txBody>
      </p:sp>
      <p:pic>
        <p:nvPicPr>
          <p:cNvPr id="2054" name="Picture 6" descr="C:\WINDOWS\Επιφάνεια εργασίας\IOANNINA\stadia auxisis.jpg"/>
          <p:cNvPicPr>
            <a:picLocks noGrp="1" noChangeAspect="1" noChangeArrowheads="1"/>
          </p:cNvPicPr>
          <p:nvPr>
            <p:ph idx="1"/>
          </p:nvPr>
        </p:nvPicPr>
        <p:blipFill rotWithShape="1">
          <a:blip r:embed="rId2"/>
          <a:stretch/>
        </p:blipFill>
        <p:spPr>
          <a:xfrm>
            <a:off x="3850724" y="273050"/>
            <a:ext cx="4560401" cy="5853113"/>
          </a:xfrm>
          <a:prstGeom prst="rect">
            <a:avLst/>
          </a:prstGeom>
          <a:noFill/>
          <a:ln>
            <a:noFill/>
          </a:ln>
        </p:spPr>
      </p:pic>
      <p:sp>
        <p:nvSpPr>
          <p:cNvPr id="5" name="4 - Θέση κειμένου"/>
          <p:cNvSpPr>
            <a:spLocks noGrp="1"/>
          </p:cNvSpPr>
          <p:nvPr>
            <p:ph type="body" sz="half" idx="2"/>
          </p:nvPr>
        </p:nvSpPr>
        <p:spPr>
          <a:xfrm>
            <a:off x="457200" y="2857496"/>
            <a:ext cx="3008313" cy="3268667"/>
          </a:xfrm>
        </p:spPr>
        <p:txBody>
          <a:bodyPr/>
          <a:lstStyle/>
          <a:p>
            <a:pPr>
              <a:buFont typeface="Arial" pitchFamily="34" charset="0"/>
              <a:buChar char="•"/>
            </a:pPr>
            <a:r>
              <a:rPr lang="el-GR" altLang="el-GR" b="1" dirty="0" smtClean="0"/>
              <a:t>όχι βία στο χρόνο πλήρους δραστηριοποίησης</a:t>
            </a:r>
          </a:p>
          <a:p>
            <a:pPr>
              <a:buFont typeface="Arial" pitchFamily="34" charset="0"/>
              <a:buChar char="•"/>
            </a:pPr>
            <a:endParaRPr lang="el-GR" altLang="el-GR" b="1" dirty="0" smtClean="0"/>
          </a:p>
          <a:p>
            <a:pPr>
              <a:buFont typeface="Arial" pitchFamily="34" charset="0"/>
              <a:buChar char="•"/>
            </a:pPr>
            <a:r>
              <a:rPr lang="el-GR" altLang="el-GR" b="1" dirty="0" smtClean="0"/>
              <a:t>αξιολόγηση της αιτίας του αρχικού τραυματισμού/</a:t>
            </a:r>
            <a:r>
              <a:rPr lang="el-GR" altLang="el-GR" b="1" dirty="0" err="1" smtClean="0"/>
              <a:t>παθησης</a:t>
            </a:r>
            <a:endParaRPr lang="el-GR" altLang="el-GR" b="1" dirty="0" smtClean="0"/>
          </a:p>
          <a:p>
            <a:pPr>
              <a:buFont typeface="Arial" pitchFamily="34" charset="0"/>
              <a:buChar char="•"/>
            </a:pPr>
            <a:endParaRPr lang="el-GR" altLang="el-GR" b="1" dirty="0" smtClean="0"/>
          </a:p>
          <a:p>
            <a:pPr>
              <a:buFont typeface="Arial" pitchFamily="34" charset="0"/>
              <a:buChar char="•"/>
            </a:pPr>
            <a:r>
              <a:rPr lang="el-GR" altLang="el-GR" b="1" dirty="0" smtClean="0"/>
              <a:t>σαφής προσδιορισμός στόχων του θεραπευτικού σχεδιασμού</a:t>
            </a:r>
          </a:p>
          <a:p>
            <a:pPr>
              <a:buFont typeface="Arial" pitchFamily="34" charset="0"/>
              <a:buChar char="•"/>
            </a:pPr>
            <a:endParaRPr lang="el-GR" b="1" dirty="0"/>
          </a:p>
        </p:txBody>
      </p:sp>
    </p:spTree>
    <p:extLst>
      <p:ext uri="{BB962C8B-B14F-4D97-AF65-F5344CB8AC3E}">
        <p14:creationId xmlns="" xmlns:p14="http://schemas.microsoft.com/office/powerpoint/2010/main" val="3897132441"/>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a:defRPr/>
            </a:pPr>
            <a:r>
              <a:rPr lang="el-GR" b="1" dirty="0" smtClean="0">
                <a:effectLst/>
                <a:latin typeface="+mn-lt"/>
              </a:rPr>
              <a:t>Ελαστικότητα &amp; ηλικία </a:t>
            </a:r>
            <a:endParaRPr lang="el-GR" b="1" dirty="0" smtClean="0">
              <a:latin typeface="+mn-lt"/>
            </a:endParaRPr>
          </a:p>
        </p:txBody>
      </p:sp>
      <p:sp>
        <p:nvSpPr>
          <p:cNvPr id="24579" name="Rectangle 3"/>
          <p:cNvSpPr>
            <a:spLocks noGrp="1" noChangeArrowheads="1"/>
          </p:cNvSpPr>
          <p:nvPr>
            <p:ph idx="1"/>
          </p:nvPr>
        </p:nvSpPr>
        <p:spPr/>
        <p:txBody>
          <a:bodyPr/>
          <a:lstStyle/>
          <a:p>
            <a:pPr marL="0" indent="0" algn="ctr">
              <a:buNone/>
            </a:pPr>
            <a:r>
              <a:rPr lang="el-GR" altLang="el-GR" dirty="0" smtClean="0">
                <a:effectLst/>
              </a:rPr>
              <a:t>Όχι βία επί των βιολογικών ιστών                  </a:t>
            </a:r>
          </a:p>
          <a:p>
            <a:pPr marL="0" indent="0" algn="ctr">
              <a:buNone/>
            </a:pPr>
            <a:endParaRPr lang="el-GR" altLang="el-GR" dirty="0"/>
          </a:p>
          <a:p>
            <a:pPr marL="0" indent="0" algn="ctr">
              <a:buNone/>
            </a:pPr>
            <a:endParaRPr lang="el-GR" altLang="el-GR" dirty="0" smtClean="0">
              <a:effectLst/>
            </a:endParaRPr>
          </a:p>
          <a:p>
            <a:pPr marL="0" indent="0" algn="ctr">
              <a:buNone/>
            </a:pPr>
            <a:endParaRPr lang="el-GR" altLang="el-GR" dirty="0"/>
          </a:p>
          <a:p>
            <a:pPr marL="0" indent="0" algn="ctr">
              <a:buNone/>
            </a:pPr>
            <a:r>
              <a:rPr lang="el-GR" altLang="el-GR" dirty="0" smtClean="0">
                <a:effectLst/>
              </a:rPr>
              <a:t>μυστικό της αποκατάστασης</a:t>
            </a:r>
          </a:p>
        </p:txBody>
      </p:sp>
      <p:sp>
        <p:nvSpPr>
          <p:cNvPr id="2" name="Down Arrow 1"/>
          <p:cNvSpPr/>
          <p:nvPr/>
        </p:nvSpPr>
        <p:spPr>
          <a:xfrm>
            <a:off x="3779912" y="2501092"/>
            <a:ext cx="1584176" cy="936104"/>
          </a:xfrm>
          <a:prstGeom prst="downArrow">
            <a:avLst/>
          </a:prstGeom>
          <a:solidFill>
            <a:srgbClr val="004B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 xmlns:p14="http://schemas.microsoft.com/office/powerpoint/2010/main" val="3218880739"/>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l-GR" sz="2800" dirty="0" smtClean="0"/>
              <a:t>Θεραπευτική </a:t>
            </a:r>
            <a:r>
              <a:rPr lang="el-GR" sz="2800" dirty="0" smtClean="0"/>
              <a:t>άσκηση   </a:t>
            </a:r>
            <a:r>
              <a:rPr lang="el-GR" sz="2800" i="1" u="sng" dirty="0" smtClean="0"/>
              <a:t>και </a:t>
            </a:r>
            <a:r>
              <a:rPr lang="el-GR" sz="2800" dirty="0" smtClean="0"/>
              <a:t>παιγνίδι</a:t>
            </a:r>
            <a:endParaRPr lang="el-GR" sz="2800" dirty="0"/>
          </a:p>
        </p:txBody>
      </p:sp>
      <p:sp>
        <p:nvSpPr>
          <p:cNvPr id="5" name="4 - Θέση περιεχομένου"/>
          <p:cNvSpPr>
            <a:spLocks noGrp="1"/>
          </p:cNvSpPr>
          <p:nvPr>
            <p:ph idx="1"/>
          </p:nvPr>
        </p:nvSpPr>
        <p:spPr/>
        <p:txBody>
          <a:bodyPr/>
          <a:lstStyle/>
          <a:p>
            <a:r>
              <a:rPr lang="el-GR" dirty="0" smtClean="0">
                <a:solidFill>
                  <a:srgbClr val="C00000"/>
                </a:solidFill>
              </a:rPr>
              <a:t>Ωραία άσκηση </a:t>
            </a:r>
            <a:r>
              <a:rPr lang="el-GR" dirty="0" smtClean="0"/>
              <a:t>….</a:t>
            </a:r>
            <a:r>
              <a:rPr lang="el-GR" sz="2000" dirty="0" smtClean="0"/>
              <a:t>αλλά ταιριάζει με την βιομηχανική </a:t>
            </a:r>
            <a:r>
              <a:rPr lang="el-GR" sz="2000" dirty="0" smtClean="0"/>
              <a:t>πρόληψη </a:t>
            </a:r>
            <a:r>
              <a:rPr lang="el-GR" sz="2000" dirty="0" smtClean="0"/>
              <a:t>των επιβαρύνσεων της ΣΣ??</a:t>
            </a:r>
          </a:p>
          <a:p>
            <a:r>
              <a:rPr lang="el-GR" sz="2000" dirty="0" smtClean="0"/>
              <a:t> Μήπως χρειάζεται τροποποίηση?????????</a:t>
            </a:r>
            <a:endParaRPr lang="el-GR" sz="2000" dirty="0"/>
          </a:p>
        </p:txBody>
      </p:sp>
      <p:pic>
        <p:nvPicPr>
          <p:cNvPr id="11281" name="Picture 17" descr="Yoga Class at a Gym.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043608" y="1835901"/>
            <a:ext cx="6528788" cy="4341645"/>
          </a:xfrm>
          <a:prstGeom prst="rect">
            <a:avLst/>
          </a:prstGeom>
          <a:noFill/>
          <a:extLst>
            <a:ext uri="{909E8E84-426E-40DD-AFC4-6F175D3DCCD1}">
              <a14:hiddenFill xmlns="" xmlns:a14="http://schemas.microsoft.com/office/drawing/2010/main">
                <a:solidFill>
                  <a:srgbClr val="FFFFFF"/>
                </a:solidFill>
              </a14:hiddenFill>
            </a:ext>
          </a:extLst>
        </p:spPr>
      </p:pic>
      <p:sp>
        <p:nvSpPr>
          <p:cNvPr id="4" name="Rectangle 3"/>
          <p:cNvSpPr/>
          <p:nvPr/>
        </p:nvSpPr>
        <p:spPr>
          <a:xfrm>
            <a:off x="3006080" y="6177547"/>
            <a:ext cx="3131840" cy="461665"/>
          </a:xfrm>
          <a:prstGeom prst="rect">
            <a:avLst/>
          </a:prstGeom>
        </p:spPr>
        <p:txBody>
          <a:bodyPr wrap="square">
            <a:spAutoFit/>
          </a:bodyPr>
          <a:lstStyle/>
          <a:p>
            <a:pPr algn="ctr"/>
            <a:r>
              <a:rPr lang="en-US" sz="1200" dirty="0" smtClean="0">
                <a:solidFill>
                  <a:schemeClr val="tx1">
                    <a:lumMod val="75000"/>
                    <a:lumOff val="25000"/>
                  </a:schemeClr>
                </a:solidFill>
                <a:latin typeface="+mn-lt"/>
              </a:rPr>
              <a:t>“</a:t>
            </a:r>
            <a:r>
              <a:rPr lang="en-US" sz="1200" dirty="0" smtClean="0">
                <a:solidFill>
                  <a:schemeClr val="tx1">
                    <a:lumMod val="75000"/>
                    <a:lumOff val="25000"/>
                  </a:schemeClr>
                </a:solidFill>
                <a:latin typeface="+mn-lt"/>
                <a:hlinkClick r:id="rId3"/>
              </a:rPr>
              <a:t>Yoga </a:t>
            </a:r>
            <a:r>
              <a:rPr lang="en-US" sz="1200" dirty="0">
                <a:solidFill>
                  <a:schemeClr val="tx1">
                    <a:lumMod val="75000"/>
                    <a:lumOff val="25000"/>
                  </a:schemeClr>
                </a:solidFill>
                <a:latin typeface="+mn-lt"/>
                <a:hlinkClick r:id="rId3"/>
              </a:rPr>
              <a:t>Class at a </a:t>
            </a:r>
            <a:r>
              <a:rPr lang="en-US" sz="1200" dirty="0" smtClean="0">
                <a:solidFill>
                  <a:schemeClr val="tx1">
                    <a:lumMod val="75000"/>
                    <a:lumOff val="25000"/>
                  </a:schemeClr>
                </a:solidFill>
                <a:latin typeface="+mn-lt"/>
                <a:hlinkClick r:id="rId3"/>
              </a:rPr>
              <a:t>Gym</a:t>
            </a:r>
            <a:r>
              <a:rPr lang="en-US" sz="1200" dirty="0" smtClean="0">
                <a:solidFill>
                  <a:schemeClr val="tx1">
                    <a:lumMod val="75000"/>
                    <a:lumOff val="25000"/>
                  </a:schemeClr>
                </a:solidFill>
                <a:latin typeface="+mn-lt"/>
              </a:rPr>
              <a:t>” </a:t>
            </a:r>
            <a:r>
              <a:rPr lang="el-GR" sz="1200" dirty="0" smtClean="0">
                <a:solidFill>
                  <a:schemeClr val="tx1">
                    <a:lumMod val="75000"/>
                    <a:lumOff val="25000"/>
                  </a:schemeClr>
                </a:solidFill>
                <a:latin typeface="+mn-lt"/>
              </a:rPr>
              <a:t>από </a:t>
            </a:r>
            <a:r>
              <a:rPr lang="en-US" sz="1200" dirty="0" err="1" smtClean="0">
                <a:solidFill>
                  <a:schemeClr val="tx1">
                    <a:lumMod val="75000"/>
                    <a:lumOff val="25000"/>
                  </a:schemeClr>
                </a:solidFill>
                <a:latin typeface="+mn-lt"/>
                <a:hlinkClick r:id="rId4"/>
              </a:rPr>
              <a:t>LocalFitness</a:t>
            </a:r>
            <a:r>
              <a:rPr lang="el-GR" sz="1200" dirty="0" smtClean="0">
                <a:solidFill>
                  <a:schemeClr val="tx1">
                    <a:lumMod val="75000"/>
                    <a:lumOff val="25000"/>
                  </a:schemeClr>
                </a:solidFill>
                <a:latin typeface="+mn-lt"/>
              </a:rPr>
              <a:t> διαθέσιμο με άδεια </a:t>
            </a:r>
            <a:r>
              <a:rPr lang="en-US" sz="1200" dirty="0">
                <a:solidFill>
                  <a:schemeClr val="tx1">
                    <a:lumMod val="75000"/>
                    <a:lumOff val="25000"/>
                  </a:schemeClr>
                </a:solidFill>
                <a:latin typeface="+mn-lt"/>
                <a:hlinkClick r:id="rId5"/>
              </a:rPr>
              <a:t>CC BY-SA 3.0</a:t>
            </a:r>
            <a:endParaRPr lang="el-GR" sz="1200" dirty="0">
              <a:solidFill>
                <a:schemeClr val="tx1">
                  <a:lumMod val="75000"/>
                  <a:lumOff val="25000"/>
                </a:schemeClr>
              </a:solidFill>
              <a:latin typeface="+mn-lt"/>
            </a:endParaRPr>
          </a:p>
        </p:txBody>
      </p:sp>
    </p:spTree>
    <p:extLst>
      <p:ext uri="{BB962C8B-B14F-4D97-AF65-F5344CB8AC3E}">
        <p14:creationId xmlns="" xmlns:p14="http://schemas.microsoft.com/office/powerpoint/2010/main" val="3661766353"/>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p:cNvSpPr>
            <a:spLocks noGrp="1"/>
          </p:cNvSpPr>
          <p:nvPr>
            <p:ph type="ctrTitle"/>
          </p:nvPr>
        </p:nvSpPr>
        <p:spPr/>
        <p:txBody>
          <a:bodyPr/>
          <a:lstStyle/>
          <a:p>
            <a:r>
              <a:rPr lang="el-GR" dirty="0" smtClean="0"/>
              <a:t>Τέλος Ενότητας</a:t>
            </a:r>
            <a:endParaRPr lang="el-GR" dirty="0"/>
          </a:p>
        </p:txBody>
      </p:sp>
      <p:sp>
        <p:nvSpPr>
          <p:cNvPr id="8" name="Υπότιτλος 7"/>
          <p:cNvSpPr>
            <a:spLocks noGrp="1"/>
          </p:cNvSpPr>
          <p:nvPr>
            <p:ph type="subTitle" idx="1"/>
          </p:nvPr>
        </p:nvSpPr>
        <p:spPr/>
        <p:txBody>
          <a:bodyPr/>
          <a:lstStyle/>
          <a:p>
            <a:endParaRPr lang="el-GR" dirty="0"/>
          </a:p>
        </p:txBody>
      </p:sp>
      <p:grpSp>
        <p:nvGrpSpPr>
          <p:cNvPr id="2" name="Ομάδα 1"/>
          <p:cNvGrpSpPr/>
          <p:nvPr/>
        </p:nvGrpSpPr>
        <p:grpSpPr>
          <a:xfrm>
            <a:off x="1767633" y="5931169"/>
            <a:ext cx="5828703" cy="768532"/>
            <a:chOff x="1767633" y="5931169"/>
            <a:chExt cx="5828703" cy="768532"/>
          </a:xfrm>
        </p:grpSpPr>
        <p:pic>
          <p:nvPicPr>
            <p:cNvPr id="6" name="Picture 5"/>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767633" y="5931169"/>
              <a:ext cx="1971675" cy="702000"/>
            </a:xfrm>
            <a:prstGeom prst="rect">
              <a:avLst/>
            </a:prstGeom>
            <a:noFill/>
          </p:spPr>
        </p:pic>
        <p:pic>
          <p:nvPicPr>
            <p:cNvPr id="9" name="Picture 2" descr="C:\Users\alex\Desktop\logo.png"/>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t="8214"/>
            <a:stretch/>
          </p:blipFill>
          <p:spPr bwMode="auto">
            <a:xfrm>
              <a:off x="3923928" y="5931169"/>
              <a:ext cx="3672408" cy="768532"/>
            </a:xfrm>
            <a:prstGeom prst="rect">
              <a:avLst/>
            </a:prstGeom>
            <a:noFill/>
            <a:extLst>
              <a:ext uri="{909E8E84-426E-40DD-AFC4-6F175D3DCCD1}">
                <a14:hiddenFill xmlns="" xmlns:a14="http://schemas.microsoft.com/office/drawing/2010/main">
                  <a:solidFill>
                    <a:srgbClr val="FFFFFF"/>
                  </a:solidFill>
                </a14:hiddenFill>
              </a:ext>
            </a:extLst>
          </p:spPr>
        </p:pic>
      </p:grpSp>
    </p:spTree>
    <p:extLst>
      <p:ext uri="{BB962C8B-B14F-4D97-AF65-F5344CB8AC3E}">
        <p14:creationId xmlns="" xmlns:p14="http://schemas.microsoft.com/office/powerpoint/2010/main" val="208679105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l-GR" sz="4400" cap="none" dirty="0" smtClean="0"/>
              <a:t>Σημειώματα</a:t>
            </a:r>
            <a:endParaRPr lang="el-GR" sz="4400" cap="none" dirty="0"/>
          </a:p>
        </p:txBody>
      </p:sp>
      <p:sp>
        <p:nvSpPr>
          <p:cNvPr id="2" name="Subtitle 1"/>
          <p:cNvSpPr>
            <a:spLocks noGrp="1"/>
          </p:cNvSpPr>
          <p:nvPr>
            <p:ph type="subTitle" idx="1"/>
          </p:nvPr>
        </p:nvSpPr>
        <p:spPr/>
        <p:txBody>
          <a:bodyPr/>
          <a:lstStyle/>
          <a:p>
            <a:endParaRPr lang="el-GR" dirty="0"/>
          </a:p>
        </p:txBody>
      </p:sp>
    </p:spTree>
    <p:extLst>
      <p:ext uri="{BB962C8B-B14F-4D97-AF65-F5344CB8AC3E}">
        <p14:creationId xmlns="" xmlns:p14="http://schemas.microsoft.com/office/powerpoint/2010/main" val="118133689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Σημείωμα </a:t>
            </a:r>
            <a:r>
              <a:rPr lang="el-GR" dirty="0" smtClean="0"/>
              <a:t>Αναφοράς</a:t>
            </a:r>
            <a:endParaRPr lang="el-GR" dirty="0"/>
          </a:p>
        </p:txBody>
      </p:sp>
      <p:sp>
        <p:nvSpPr>
          <p:cNvPr id="3" name="Content Placeholder 2"/>
          <p:cNvSpPr>
            <a:spLocks noGrp="1"/>
          </p:cNvSpPr>
          <p:nvPr>
            <p:ph idx="1"/>
          </p:nvPr>
        </p:nvSpPr>
        <p:spPr/>
        <p:txBody>
          <a:bodyPr>
            <a:normAutofit/>
          </a:bodyPr>
          <a:lstStyle/>
          <a:p>
            <a:pPr marL="0" indent="0">
              <a:buNone/>
            </a:pPr>
            <a:r>
              <a:rPr lang="el-GR" sz="2000" dirty="0" err="1" smtClean="0"/>
              <a:t>Copyright</a:t>
            </a:r>
            <a:r>
              <a:rPr lang="el-GR" sz="2000" dirty="0" smtClean="0"/>
              <a:t> Τεχνολογικό Εκπαιδευτικό Ίδρυμα Αθήνας</a:t>
            </a:r>
            <a:r>
              <a:rPr lang="en-US" sz="2000" dirty="0" smtClean="0"/>
              <a:t>, </a:t>
            </a:r>
            <a:r>
              <a:rPr lang="el-GR" sz="2000" dirty="0"/>
              <a:t>Γεωργία </a:t>
            </a:r>
            <a:r>
              <a:rPr lang="el-GR" sz="2000" dirty="0" err="1"/>
              <a:t>Πέττα</a:t>
            </a:r>
            <a:r>
              <a:rPr lang="el-GR" sz="2000" dirty="0"/>
              <a:t> 2014. Γεωργία </a:t>
            </a:r>
            <a:r>
              <a:rPr lang="el-GR" sz="2000" dirty="0" err="1"/>
              <a:t>Πέττα</a:t>
            </a:r>
            <a:r>
              <a:rPr lang="el-GR" sz="2000" dirty="0"/>
              <a:t>. «Φυσικοθεραπεία σε ειδικές πληθυσμιακές μονάδες. Ενότητα 1: Άσκηση στο νερό και τρίτη </a:t>
            </a:r>
            <a:r>
              <a:rPr lang="el-GR" sz="2000" dirty="0" smtClean="0"/>
              <a:t>ηλικία». Έκδοση: 1.0. Αθήνα 2014. Διαθέσιμο από τη δικτυακή διεύθυνση: </a:t>
            </a:r>
            <a:r>
              <a:rPr lang="en-US" sz="2000" dirty="0" smtClean="0">
                <a:hlinkClick r:id="rId3"/>
              </a:rPr>
              <a:t>ocp.teiath.gr</a:t>
            </a:r>
            <a:r>
              <a:rPr lang="el-GR" sz="2000" dirty="0" smtClean="0"/>
              <a:t>.</a:t>
            </a:r>
          </a:p>
          <a:p>
            <a:endParaRPr lang="el-GR" sz="2000" dirty="0"/>
          </a:p>
        </p:txBody>
      </p:sp>
    </p:spTree>
    <p:extLst>
      <p:ext uri="{BB962C8B-B14F-4D97-AF65-F5344CB8AC3E}">
        <p14:creationId xmlns="" xmlns:p14="http://schemas.microsoft.com/office/powerpoint/2010/main" val="276665379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Σημείωμα </a:t>
            </a:r>
            <a:r>
              <a:rPr lang="el-GR" dirty="0" smtClean="0"/>
              <a:t>Αδειοδότησης</a:t>
            </a:r>
            <a:endParaRPr lang="el-GR" dirty="0"/>
          </a:p>
        </p:txBody>
      </p:sp>
      <p:sp>
        <p:nvSpPr>
          <p:cNvPr id="3" name="Content Placeholder 2"/>
          <p:cNvSpPr>
            <a:spLocks noGrp="1"/>
          </p:cNvSpPr>
          <p:nvPr>
            <p:ph idx="1"/>
          </p:nvPr>
        </p:nvSpPr>
        <p:spPr>
          <a:xfrm>
            <a:off x="467544" y="1052736"/>
            <a:ext cx="8229600" cy="4896544"/>
          </a:xfrm>
        </p:spPr>
        <p:txBody>
          <a:bodyPr>
            <a:noAutofit/>
          </a:bodyPr>
          <a:lstStyle/>
          <a:p>
            <a:pPr marL="0" indent="0">
              <a:buNone/>
            </a:pPr>
            <a:r>
              <a:rPr lang="el-GR" sz="1800" dirty="0" smtClean="0"/>
              <a:t>Το </a:t>
            </a:r>
            <a:r>
              <a:rPr lang="el-GR" sz="1800" dirty="0"/>
              <a:t>παρόν υλικό διατίθεται με τους όρους της άδειας χρήσης Creative Commons Αναφορά, Μη Εμπορική Χρήση Παρόμοια Διανομή 4.0 [1] ή μεταγενέστερη, Διεθνής Έκδοση.   Εξαιρούνται τα αυτοτελή έργα τρίτων π.χ. φωτογραφίες, διαγράμματα κ.λ.π.,  τα οποία εμπεριέχονται σε αυτό και τα οποία αναφέρονται μαζί με τους όρους χρήσης τους στο «Σημείωμα Χρήσης Έργων Τρίτων</a:t>
            </a:r>
            <a:r>
              <a:rPr lang="el-GR" sz="1800" dirty="0" smtClean="0"/>
              <a:t>».                     </a:t>
            </a:r>
          </a:p>
          <a:p>
            <a:pPr marL="0" indent="0">
              <a:buNone/>
            </a:pPr>
            <a:endParaRPr lang="el-GR" sz="1800" dirty="0"/>
          </a:p>
        </p:txBody>
      </p:sp>
      <p:pic>
        <p:nvPicPr>
          <p:cNvPr id="2056" name="Picture 22" descr="Λογότυπο για Άδειες χρήσης Creative Commons BY-NC-ND">
            <a:hlinkClick r:id="rId3"/>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635896" y="2555008"/>
            <a:ext cx="1648660" cy="576064"/>
          </a:xfrm>
          <a:prstGeom prst="rect">
            <a:avLst/>
          </a:prstGeom>
          <a:noFill/>
          <a:extLst>
            <a:ext uri="{909E8E84-426E-40DD-AFC4-6F175D3DCCD1}">
              <a14:hiddenFill xmlns="" xmlns:a14="http://schemas.microsoft.com/office/drawing/2010/main">
                <a:solidFill>
                  <a:srgbClr val="FFFFFF"/>
                </a:solidFill>
              </a14:hiddenFill>
            </a:ext>
          </a:extLst>
        </p:spPr>
      </p:pic>
      <p:sp>
        <p:nvSpPr>
          <p:cNvPr id="6" name="TextBox 5"/>
          <p:cNvSpPr txBox="1"/>
          <p:nvPr/>
        </p:nvSpPr>
        <p:spPr>
          <a:xfrm>
            <a:off x="76648" y="3155448"/>
            <a:ext cx="9036496" cy="3456384"/>
          </a:xfrm>
          <a:prstGeom prst="rect">
            <a:avLst/>
          </a:prstGeom>
        </p:spPr>
        <p:txBody>
          <a:bodyPr vert="horz" wrap="square" lIns="91440" tIns="45720" rIns="91440" bIns="45720" rtlCol="0" anchor="ctr">
            <a:normAutofit/>
          </a:bodyPr>
          <a:lstStyle/>
          <a:p>
            <a:r>
              <a:rPr lang="el-GR" dirty="0">
                <a:latin typeface="+mn-lt"/>
              </a:rPr>
              <a:t>[1] http://creativecommons.org/licenses/by-nc-sa/4.0/ </a:t>
            </a:r>
            <a:endParaRPr lang="en-US" dirty="0" smtClean="0">
              <a:latin typeface="+mn-lt"/>
            </a:endParaRPr>
          </a:p>
          <a:p>
            <a:endParaRPr lang="el-GR" dirty="0">
              <a:latin typeface="+mn-lt"/>
            </a:endParaRPr>
          </a:p>
          <a:p>
            <a:r>
              <a:rPr lang="el-GR" dirty="0">
                <a:latin typeface="+mn-lt"/>
              </a:rPr>
              <a:t>Ως </a:t>
            </a:r>
            <a:r>
              <a:rPr lang="el-GR" b="1" dirty="0">
                <a:latin typeface="+mn-lt"/>
              </a:rPr>
              <a:t>Μη Εμπορική</a:t>
            </a:r>
            <a:r>
              <a:rPr lang="el-GR" dirty="0">
                <a:latin typeface="+mn-lt"/>
              </a:rPr>
              <a:t> ορίζεται η χρήση:</a:t>
            </a:r>
          </a:p>
          <a:p>
            <a:pPr marL="342900" lvl="0" indent="-342900">
              <a:buFont typeface="Arial" panose="020B0604020202020204" pitchFamily="34" charset="0"/>
              <a:buChar char="•"/>
            </a:pPr>
            <a:r>
              <a:rPr lang="el-GR" dirty="0">
                <a:latin typeface="+mn-lt"/>
              </a:rPr>
              <a:t>που δεν περιλαμβάνει άμεσο ή έμμεσο οικονομικό όφελος από την χρήση του έργου, για το διανομέα του έργου και αδειοδόχο</a:t>
            </a:r>
          </a:p>
          <a:p>
            <a:pPr marL="342900" lvl="0" indent="-342900">
              <a:buFont typeface="Arial" panose="020B0604020202020204" pitchFamily="34" charset="0"/>
              <a:buChar char="•"/>
            </a:pPr>
            <a:r>
              <a:rPr lang="el-GR" dirty="0">
                <a:latin typeface="+mn-lt"/>
              </a:rPr>
              <a:t>που</a:t>
            </a:r>
            <a:r>
              <a:rPr lang="en-GB" dirty="0">
                <a:latin typeface="+mn-lt"/>
              </a:rPr>
              <a:t> </a:t>
            </a:r>
            <a:r>
              <a:rPr lang="el-GR" dirty="0">
                <a:latin typeface="+mn-lt"/>
              </a:rPr>
              <a:t>δεν περιλαμβάνει οικονομική συναλλαγή ως προϋπόθεση για τη χρήση ή πρόσβαση στο έργο</a:t>
            </a:r>
          </a:p>
          <a:p>
            <a:pPr marL="342900" lvl="0" indent="-342900">
              <a:buFont typeface="Arial" panose="020B0604020202020204" pitchFamily="34" charset="0"/>
              <a:buChar char="•"/>
            </a:pPr>
            <a:r>
              <a:rPr lang="el-GR" dirty="0">
                <a:latin typeface="+mn-lt"/>
              </a:rPr>
              <a:t>που</a:t>
            </a:r>
            <a:r>
              <a:rPr lang="en-GB" dirty="0">
                <a:latin typeface="+mn-lt"/>
              </a:rPr>
              <a:t> </a:t>
            </a:r>
            <a:r>
              <a:rPr lang="el-GR" dirty="0">
                <a:latin typeface="+mn-lt"/>
              </a:rPr>
              <a:t>δεν προσπορίζει στο διανομέα του έργου και</a:t>
            </a:r>
            <a:r>
              <a:rPr lang="en-GB" dirty="0">
                <a:latin typeface="+mn-lt"/>
              </a:rPr>
              <a:t> </a:t>
            </a:r>
            <a:r>
              <a:rPr lang="el-GR" dirty="0">
                <a:latin typeface="+mn-lt"/>
              </a:rPr>
              <a:t>αδειοδόχο</a:t>
            </a:r>
            <a:r>
              <a:rPr lang="en-GB" dirty="0">
                <a:latin typeface="+mn-lt"/>
              </a:rPr>
              <a:t> </a:t>
            </a:r>
            <a:r>
              <a:rPr lang="el-GR" dirty="0">
                <a:latin typeface="+mn-lt"/>
              </a:rPr>
              <a:t>έμμεσο οικονομικό όφελος (π.χ. διαφημίσεις) από την προβολή του έργου σε διαδικτυακό </a:t>
            </a:r>
            <a:r>
              <a:rPr lang="el-GR" dirty="0" smtClean="0">
                <a:latin typeface="+mn-lt"/>
              </a:rPr>
              <a:t>τόπο</a:t>
            </a:r>
            <a:endParaRPr lang="en-US" dirty="0" smtClean="0">
              <a:latin typeface="+mn-lt"/>
            </a:endParaRPr>
          </a:p>
          <a:p>
            <a:pPr marL="342900" lvl="0" indent="-342900">
              <a:buFont typeface="Arial" panose="020B0604020202020204" pitchFamily="34" charset="0"/>
              <a:buChar char="•"/>
            </a:pPr>
            <a:endParaRPr lang="el-GR" dirty="0">
              <a:latin typeface="+mn-lt"/>
            </a:endParaRPr>
          </a:p>
          <a:p>
            <a:r>
              <a:rPr lang="el-GR" dirty="0" smtClean="0">
                <a:latin typeface="+mn-lt"/>
              </a:rPr>
              <a:t>Ο </a:t>
            </a:r>
            <a:r>
              <a:rPr lang="el-GR" dirty="0">
                <a:latin typeface="+mn-lt"/>
              </a:rPr>
              <a:t>δικαιούχος μπορεί να παρέχει στον αδειοδόχο ξεχωριστή άδεια να χρησιμοποιεί το έργο για εμπορική χρήση, εφόσον αυτό του ζητηθεί</a:t>
            </a:r>
            <a:r>
              <a:rPr lang="el-GR" dirty="0" smtClean="0">
                <a:latin typeface="+mn-lt"/>
              </a:rPr>
              <a:t>.</a:t>
            </a:r>
            <a:endParaRPr lang="el-GR" dirty="0">
              <a:latin typeface="+mn-lt"/>
            </a:endParaRPr>
          </a:p>
        </p:txBody>
      </p:sp>
    </p:spTree>
    <p:extLst>
      <p:ext uri="{BB962C8B-B14F-4D97-AF65-F5344CB8AC3E}">
        <p14:creationId xmlns="" xmlns:p14="http://schemas.microsoft.com/office/powerpoint/2010/main" val="49371588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Διατήρηση </a:t>
            </a:r>
            <a:r>
              <a:rPr lang="el-GR" dirty="0" smtClean="0"/>
              <a:t>Σημειωμάτων</a:t>
            </a:r>
            <a:endParaRPr lang="el-GR" dirty="0"/>
          </a:p>
        </p:txBody>
      </p:sp>
      <p:sp>
        <p:nvSpPr>
          <p:cNvPr id="3" name="Content Placeholder 2"/>
          <p:cNvSpPr>
            <a:spLocks noGrp="1"/>
          </p:cNvSpPr>
          <p:nvPr>
            <p:ph idx="1"/>
          </p:nvPr>
        </p:nvSpPr>
        <p:spPr/>
        <p:txBody>
          <a:bodyPr>
            <a:normAutofit/>
          </a:bodyPr>
          <a:lstStyle/>
          <a:p>
            <a:pPr marL="0" indent="0">
              <a:buNone/>
            </a:pPr>
            <a:r>
              <a:rPr lang="el-GR" sz="2400" dirty="0" smtClean="0"/>
              <a:t>Οποιαδήποτε </a:t>
            </a:r>
            <a:r>
              <a:rPr lang="el-GR" sz="2400" dirty="0"/>
              <a:t>αναπαραγωγή ή διασκευή του υλικού θα πρέπει να συμπεριλαμβάνει:</a:t>
            </a:r>
          </a:p>
          <a:p>
            <a:pPr lvl="1">
              <a:buFont typeface="Wingdings" panose="05000000000000000000" pitchFamily="2" charset="2"/>
              <a:buChar char="§"/>
            </a:pPr>
            <a:r>
              <a:rPr lang="el-GR" sz="2000" dirty="0"/>
              <a:t>τ</a:t>
            </a:r>
            <a:r>
              <a:rPr lang="en-US" sz="2000" dirty="0" smtClean="0"/>
              <a:t>ο </a:t>
            </a:r>
            <a:r>
              <a:rPr lang="en-US" sz="2000" dirty="0"/>
              <a:t>Σημείωμα Αναφοράς</a:t>
            </a:r>
            <a:endParaRPr lang="el-GR" sz="2000" dirty="0"/>
          </a:p>
          <a:p>
            <a:pPr lvl="1">
              <a:buFont typeface="Wingdings" panose="05000000000000000000" pitchFamily="2" charset="2"/>
              <a:buChar char="§"/>
            </a:pPr>
            <a:r>
              <a:rPr lang="el-GR" sz="2000" dirty="0"/>
              <a:t>τ</a:t>
            </a:r>
            <a:r>
              <a:rPr lang="en-US" sz="2000" dirty="0" smtClean="0"/>
              <a:t>ο </a:t>
            </a:r>
            <a:r>
              <a:rPr lang="en-US" sz="2000" dirty="0"/>
              <a:t>Σημείωμα Αδειοδότησης</a:t>
            </a:r>
            <a:endParaRPr lang="el-GR" sz="2000" dirty="0"/>
          </a:p>
          <a:p>
            <a:pPr lvl="1">
              <a:buFont typeface="Wingdings" panose="05000000000000000000" pitchFamily="2" charset="2"/>
              <a:buChar char="§"/>
            </a:pPr>
            <a:r>
              <a:rPr lang="el-GR" sz="2000" dirty="0"/>
              <a:t>τ</a:t>
            </a:r>
            <a:r>
              <a:rPr lang="en-US" sz="2000" dirty="0" smtClean="0"/>
              <a:t>η </a:t>
            </a:r>
            <a:r>
              <a:rPr lang="en-US" sz="2000" dirty="0"/>
              <a:t>δήλωση </a:t>
            </a:r>
            <a:r>
              <a:rPr lang="el-GR" sz="2000" dirty="0" smtClean="0"/>
              <a:t>Δ</a:t>
            </a:r>
            <a:r>
              <a:rPr lang="en-US" sz="2000" dirty="0" smtClean="0"/>
              <a:t>ια</a:t>
            </a:r>
            <a:r>
              <a:rPr lang="el-GR" sz="2000" dirty="0" smtClean="0"/>
              <a:t>τήρησης</a:t>
            </a:r>
            <a:r>
              <a:rPr lang="en-US" sz="2000" dirty="0" smtClean="0"/>
              <a:t> </a:t>
            </a:r>
            <a:r>
              <a:rPr lang="en-US" sz="2000" dirty="0"/>
              <a:t>Σημειωμάτων</a:t>
            </a:r>
            <a:endParaRPr lang="el-GR" sz="2000" dirty="0"/>
          </a:p>
          <a:p>
            <a:pPr lvl="1">
              <a:buFont typeface="Wingdings" panose="05000000000000000000" pitchFamily="2" charset="2"/>
              <a:buChar char="§"/>
            </a:pPr>
            <a:r>
              <a:rPr lang="el-GR" sz="2000" dirty="0"/>
              <a:t>τ</a:t>
            </a:r>
            <a:r>
              <a:rPr lang="el-GR" sz="2000" dirty="0" smtClean="0"/>
              <a:t>ο Σημείωμα Χρήσης Έργων Τρίτων </a:t>
            </a:r>
            <a:r>
              <a:rPr lang="el-GR" sz="2000" dirty="0"/>
              <a:t>(εφόσον υπάρχει)</a:t>
            </a:r>
          </a:p>
          <a:p>
            <a:pPr marL="0" indent="0">
              <a:buNone/>
            </a:pPr>
            <a:r>
              <a:rPr lang="el-GR" sz="2400" dirty="0"/>
              <a:t>μαζί με τους συνοδευόμενους υπερσυνδέσμους.</a:t>
            </a:r>
          </a:p>
          <a:p>
            <a:endParaRPr lang="el-GR" sz="2000" dirty="0"/>
          </a:p>
        </p:txBody>
      </p:sp>
    </p:spTree>
    <p:extLst>
      <p:ext uri="{BB962C8B-B14F-4D97-AF65-F5344CB8AC3E}">
        <p14:creationId xmlns="" xmlns:p14="http://schemas.microsoft.com/office/powerpoint/2010/main" val="417192795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l-GR" dirty="0"/>
              <a:t>Σημείωμα Χρήσης Έργων </a:t>
            </a:r>
            <a:r>
              <a:rPr lang="el-GR" dirty="0" smtClean="0"/>
              <a:t>Τρίτων</a:t>
            </a:r>
            <a:r>
              <a:rPr lang="en-US" dirty="0" smtClean="0"/>
              <a:t> (1/2)</a:t>
            </a:r>
            <a:endParaRPr lang="el-GR" dirty="0"/>
          </a:p>
        </p:txBody>
      </p:sp>
      <p:sp>
        <p:nvSpPr>
          <p:cNvPr id="3" name="Content Placeholder 2"/>
          <p:cNvSpPr>
            <a:spLocks noGrp="1"/>
          </p:cNvSpPr>
          <p:nvPr>
            <p:ph idx="1"/>
          </p:nvPr>
        </p:nvSpPr>
        <p:spPr/>
        <p:txBody>
          <a:bodyPr>
            <a:noAutofit/>
          </a:bodyPr>
          <a:lstStyle/>
          <a:p>
            <a:pPr marL="0" indent="0">
              <a:buNone/>
            </a:pPr>
            <a:r>
              <a:rPr lang="el-GR" sz="2000" dirty="0" smtClean="0"/>
              <a:t>Το </a:t>
            </a:r>
            <a:r>
              <a:rPr lang="el-GR" sz="2000" dirty="0"/>
              <a:t>Έργο αυτό κάνει χρήση </a:t>
            </a:r>
            <a:r>
              <a:rPr lang="el-GR" sz="2000" dirty="0" smtClean="0"/>
              <a:t>περιεχομένου από τα ακόλουθα έργα</a:t>
            </a:r>
            <a:r>
              <a:rPr lang="en-US" sz="2000" dirty="0" smtClean="0"/>
              <a:t>:</a:t>
            </a:r>
            <a:endParaRPr lang="el-GR" sz="2000" dirty="0" smtClean="0"/>
          </a:p>
          <a:p>
            <a:pPr marL="457200" indent="-457200">
              <a:buFont typeface="+mj-lt"/>
              <a:buAutoNum type="arabicPeriod"/>
            </a:pPr>
            <a:endParaRPr lang="el-GR" sz="2000" dirty="0"/>
          </a:p>
        </p:txBody>
      </p:sp>
    </p:spTree>
    <p:extLst>
      <p:ext uri="{BB962C8B-B14F-4D97-AF65-F5344CB8AC3E}">
        <p14:creationId xmlns="" xmlns:p14="http://schemas.microsoft.com/office/powerpoint/2010/main" val="129262152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Χρηματοδότηση</a:t>
            </a:r>
            <a:endParaRPr lang="el-GR" dirty="0"/>
          </a:p>
        </p:txBody>
      </p:sp>
      <p:sp>
        <p:nvSpPr>
          <p:cNvPr id="3" name="Content Placeholder 2"/>
          <p:cNvSpPr>
            <a:spLocks noGrp="1"/>
          </p:cNvSpPr>
          <p:nvPr>
            <p:ph idx="1"/>
          </p:nvPr>
        </p:nvSpPr>
        <p:spPr/>
        <p:txBody>
          <a:bodyPr>
            <a:normAutofit/>
          </a:bodyPr>
          <a:lstStyle/>
          <a:p>
            <a:r>
              <a:rPr lang="el-GR" sz="2000" dirty="0" smtClean="0"/>
              <a:t>Το παρόν εκπαιδευτικό υλικό έχει αναπτυχθεί </a:t>
            </a:r>
            <a:r>
              <a:rPr lang="el-GR" sz="2000" dirty="0" err="1" smtClean="0"/>
              <a:t>στ</a:t>
            </a:r>
            <a:r>
              <a:rPr lang="en-US" sz="2000" dirty="0" smtClean="0"/>
              <a:t>o</a:t>
            </a:r>
            <a:r>
              <a:rPr lang="el-GR" sz="2000" dirty="0" smtClean="0"/>
              <a:t> </a:t>
            </a:r>
            <a:r>
              <a:rPr lang="el-GR" sz="2000" dirty="0" err="1" smtClean="0"/>
              <a:t>πλαίσι</a:t>
            </a:r>
            <a:r>
              <a:rPr lang="en-US" sz="2000" dirty="0" smtClean="0"/>
              <a:t>o</a:t>
            </a:r>
            <a:r>
              <a:rPr lang="el-GR" sz="2000" dirty="0" smtClean="0"/>
              <a:t> του εκπαιδευτικού έργου του διδάσκοντα.</a:t>
            </a:r>
            <a:endParaRPr lang="en-US" sz="2000" dirty="0" smtClean="0"/>
          </a:p>
          <a:p>
            <a:r>
              <a:rPr lang="el-GR" sz="2000" dirty="0" smtClean="0"/>
              <a:t>Το έργο «</a:t>
            </a:r>
            <a:r>
              <a:rPr lang="el-GR" sz="2000" b="1" dirty="0" smtClean="0"/>
              <a:t>Ανοικτά Ακαδημαϊκά Μαθήματα στο ΤΕΙ Αθήνας</a:t>
            </a:r>
            <a:r>
              <a:rPr lang="el-GR" sz="2000" dirty="0" smtClean="0"/>
              <a:t>» έχει χρηματοδοτήσει μόνο την αναδιαμόρφωση του εκπαιδευτικού υλικού. </a:t>
            </a:r>
            <a:endParaRPr lang="en-US" sz="2000" dirty="0" smtClean="0"/>
          </a:p>
          <a:p>
            <a:r>
              <a:rPr lang="el-GR" sz="2000" dirty="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pic>
        <p:nvPicPr>
          <p:cNvPr id="7" name="Picture 6" descr="Λογότυπο Επιχειρησιακού Προγράμματος Εκπαίδευση και Δια βίου Μάθηση"/>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619672" y="4653136"/>
            <a:ext cx="5501640" cy="1386840"/>
          </a:xfrm>
          <a:prstGeom prst="rect">
            <a:avLst/>
          </a:prstGeom>
        </p:spPr>
      </p:pic>
    </p:spTree>
    <p:extLst>
      <p:ext uri="{BB962C8B-B14F-4D97-AF65-F5344CB8AC3E}">
        <p14:creationId xmlns="" xmlns:p14="http://schemas.microsoft.com/office/powerpoint/2010/main" val="213956560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normAutofit/>
          </a:bodyPr>
          <a:lstStyle/>
          <a:p>
            <a:pPr>
              <a:defRPr/>
            </a:pPr>
            <a:r>
              <a:rPr lang="el-GR" sz="3600" b="1" dirty="0" smtClean="0">
                <a:effectLst/>
                <a:latin typeface="+mn-lt"/>
              </a:rPr>
              <a:t>Πρόληψη ή αντιμετώπιση</a:t>
            </a:r>
            <a:r>
              <a:rPr lang="en-US" sz="3600" b="1" dirty="0" smtClean="0">
                <a:effectLst/>
                <a:latin typeface="+mn-lt"/>
              </a:rPr>
              <a:t>;</a:t>
            </a:r>
            <a:endParaRPr lang="el-GR" sz="4400" dirty="0" smtClean="0">
              <a:latin typeface="+mn-lt"/>
            </a:endParaRPr>
          </a:p>
        </p:txBody>
      </p:sp>
      <p:graphicFrame>
        <p:nvGraphicFramePr>
          <p:cNvPr id="2050" name="Object 5"/>
          <p:cNvGraphicFramePr>
            <a:graphicFrameLocks noGrp="1" noChangeAspect="1"/>
          </p:cNvGraphicFramePr>
          <p:nvPr>
            <p:ph idx="1"/>
            <p:extLst>
              <p:ext uri="{D42A27DB-BD31-4B8C-83A1-F6EECF244321}">
                <p14:modId xmlns="" xmlns:p14="http://schemas.microsoft.com/office/powerpoint/2010/main" val="1321274216"/>
              </p:ext>
            </p:extLst>
          </p:nvPr>
        </p:nvGraphicFramePr>
        <p:xfrm>
          <a:off x="467544" y="2132856"/>
          <a:ext cx="4680520" cy="3185605"/>
        </p:xfrm>
        <a:graphic>
          <a:graphicData uri="http://schemas.openxmlformats.org/presentationml/2006/ole">
            <p:oleObj spid="_x0000_s2055" name="Photo Editor Photo" r:id="rId3" imgW="11180952" imgH="7609524" progId="">
              <p:embed/>
            </p:oleObj>
          </a:graphicData>
        </a:graphic>
      </p:graphicFrame>
      <p:sp>
        <p:nvSpPr>
          <p:cNvPr id="2052" name="Rectangle 4"/>
          <p:cNvSpPr>
            <a:spLocks noGrp="1" noChangeArrowheads="1"/>
          </p:cNvSpPr>
          <p:nvPr>
            <p:ph type="body" sz="half" idx="4294967295"/>
          </p:nvPr>
        </p:nvSpPr>
        <p:spPr>
          <a:xfrm>
            <a:off x="5334000" y="1988840"/>
            <a:ext cx="3486472" cy="4107160"/>
          </a:xfrm>
        </p:spPr>
        <p:txBody>
          <a:bodyPr>
            <a:normAutofit/>
          </a:bodyPr>
          <a:lstStyle/>
          <a:p>
            <a:r>
              <a:rPr lang="el-GR" altLang="el-GR" sz="2400" dirty="0" smtClean="0">
                <a:effectLst/>
              </a:rPr>
              <a:t>Ανάπτυξη κορυφαίας οστικής πυκνότητας</a:t>
            </a:r>
          </a:p>
          <a:p>
            <a:r>
              <a:rPr lang="el-GR" altLang="el-GR" sz="2400" dirty="0" smtClean="0">
                <a:effectLst/>
              </a:rPr>
              <a:t>Εκμάθηση σωστής στάσης</a:t>
            </a:r>
          </a:p>
          <a:p>
            <a:r>
              <a:rPr lang="el-GR" altLang="el-GR" sz="2400" dirty="0"/>
              <a:t>Σ</a:t>
            </a:r>
            <a:r>
              <a:rPr lang="el-GR" altLang="el-GR" sz="2400" dirty="0" smtClean="0">
                <a:effectLst/>
              </a:rPr>
              <a:t>υνδυασμός διατροφής &amp; τρόπου ζωής</a:t>
            </a:r>
          </a:p>
          <a:p>
            <a:r>
              <a:rPr lang="el-GR" altLang="el-GR" sz="2400" dirty="0" smtClean="0">
                <a:effectLst/>
              </a:rPr>
              <a:t>Ευαίσθητες ηλικίες  όχι υπερβολές</a:t>
            </a:r>
          </a:p>
        </p:txBody>
      </p:sp>
    </p:spTree>
    <p:extLst>
      <p:ext uri="{BB962C8B-B14F-4D97-AF65-F5344CB8AC3E}">
        <p14:creationId xmlns="" xmlns:p14="http://schemas.microsoft.com/office/powerpoint/2010/main" val="3839378556"/>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67544" y="333526"/>
            <a:ext cx="8229600" cy="646331"/>
          </a:xfrm>
          <a:effectLst/>
        </p:spPr>
        <p:txBody>
          <a:bodyPr>
            <a:spAutoFit/>
          </a:bodyPr>
          <a:lstStyle/>
          <a:p>
            <a:pPr>
              <a:defRPr/>
            </a:pPr>
            <a:r>
              <a:rPr lang="el-GR" sz="3600" dirty="0" smtClean="0">
                <a:latin typeface="+mn-lt"/>
              </a:rPr>
              <a:t>Δομή &amp; αρχιτεκτονική οστών</a:t>
            </a:r>
            <a:endParaRPr lang="el-GR" sz="3600" dirty="0" smtClean="0">
              <a:solidFill>
                <a:schemeClr val="bg1"/>
              </a:solidFill>
              <a:latin typeface="+mn-lt"/>
            </a:endParaRPr>
          </a:p>
        </p:txBody>
      </p:sp>
      <p:sp>
        <p:nvSpPr>
          <p:cNvPr id="7171" name="Rectangle 3"/>
          <p:cNvSpPr>
            <a:spLocks noGrp="1" noChangeArrowheads="1"/>
          </p:cNvSpPr>
          <p:nvPr>
            <p:ph idx="1"/>
          </p:nvPr>
        </p:nvSpPr>
        <p:spPr>
          <a:effectLst/>
        </p:spPr>
        <p:txBody>
          <a:bodyPr/>
          <a:lstStyle/>
          <a:p>
            <a:pPr>
              <a:lnSpc>
                <a:spcPct val="120000"/>
              </a:lnSpc>
              <a:defRPr/>
            </a:pPr>
            <a:r>
              <a:rPr lang="el-GR" sz="3600" dirty="0" smtClean="0">
                <a:solidFill>
                  <a:schemeClr val="tx2"/>
                </a:solidFill>
                <a:effectLst/>
              </a:rPr>
              <a:t>Ανάπτυξη</a:t>
            </a:r>
          </a:p>
          <a:p>
            <a:pPr>
              <a:lnSpc>
                <a:spcPct val="120000"/>
              </a:lnSpc>
              <a:defRPr/>
            </a:pPr>
            <a:r>
              <a:rPr lang="el-GR" sz="3600" dirty="0" smtClean="0">
                <a:solidFill>
                  <a:schemeClr val="tx2"/>
                </a:solidFill>
                <a:effectLst/>
              </a:rPr>
              <a:t>Διατήρηση</a:t>
            </a:r>
          </a:p>
          <a:p>
            <a:pPr>
              <a:lnSpc>
                <a:spcPct val="120000"/>
              </a:lnSpc>
              <a:defRPr/>
            </a:pPr>
            <a:r>
              <a:rPr lang="el-GR" sz="3600" dirty="0" smtClean="0">
                <a:solidFill>
                  <a:schemeClr val="tx2"/>
                </a:solidFill>
                <a:effectLst/>
              </a:rPr>
              <a:t>Προσαρμογή</a:t>
            </a:r>
          </a:p>
          <a:p>
            <a:pPr>
              <a:lnSpc>
                <a:spcPct val="120000"/>
              </a:lnSpc>
              <a:defRPr/>
            </a:pPr>
            <a:r>
              <a:rPr lang="el-GR" sz="3600" dirty="0" smtClean="0">
                <a:solidFill>
                  <a:schemeClr val="tx2"/>
                </a:solidFill>
                <a:effectLst/>
              </a:rPr>
              <a:t>Συντήρηση</a:t>
            </a:r>
            <a:endParaRPr lang="el-GR" sz="3600" dirty="0" smtClean="0">
              <a:solidFill>
                <a:schemeClr val="bg1"/>
              </a:solidFill>
              <a:effectLst/>
            </a:endParaRPr>
          </a:p>
        </p:txBody>
      </p:sp>
      <p:pic>
        <p:nvPicPr>
          <p:cNvPr id="14340" name="Picture 4" descr="C:\WINDOWS\Επιφάνεια εργασίας\Ο Χαρτοφύλακάς μου\EEEF LOGOTIPOI\logoeeefnew.files\image001.jpg"/>
          <p:cNvPicPr>
            <a:picLocks noChangeAspect="1" noChangeArrowheads="1"/>
          </p:cNvPicPr>
          <p:nvPr/>
        </p:nvPicPr>
        <p:blipFill>
          <a:blip r:embed="rId2">
            <a:extLst>
              <a:ext uri="{BEBA8EAE-BF5A-486C-A8C5-ECC9F3942E4B}">
                <a14:imgProps xmlns="" xmlns:a14="http://schemas.microsoft.com/office/drawing/2010/main">
                  <a14:imgLayer r:embed="rId3">
                    <a14:imgEffect>
                      <a14:sharpenSoften amount="50000"/>
                    </a14:imgEffect>
                  </a14:imgLayer>
                </a14:imgProps>
              </a:ext>
              <a:ext uri="{28A0092B-C50C-407E-A947-70E740481C1C}">
                <a14:useLocalDpi xmlns="" xmlns:a14="http://schemas.microsoft.com/office/drawing/2010/main" val="0"/>
              </a:ext>
            </a:extLst>
          </a:blip>
          <a:srcRect/>
          <a:stretch>
            <a:fillRect/>
          </a:stretch>
        </p:blipFill>
        <p:spPr bwMode="auto">
          <a:xfrm>
            <a:off x="5294787" y="1628800"/>
            <a:ext cx="2949798" cy="31325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187452924"/>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ctrTitle"/>
          </p:nvPr>
        </p:nvSpPr>
        <p:spPr>
          <a:effectLst/>
        </p:spPr>
        <p:txBody>
          <a:bodyPr>
            <a:normAutofit fontScale="90000"/>
          </a:bodyPr>
          <a:lstStyle/>
          <a:p>
            <a:pPr algn="ctr">
              <a:defRPr/>
            </a:pPr>
            <a:r>
              <a:rPr lang="el-GR" sz="4000" dirty="0" smtClean="0">
                <a:effectLst/>
                <a:latin typeface="+mn-lt"/>
              </a:rPr>
              <a:t>Οι μεγαλύτερες φορτίσεις στα οστά προέρχονται από τη δράση των ΜΥΩΝ</a:t>
            </a:r>
            <a:endParaRPr lang="el-GR" dirty="0" smtClean="0">
              <a:solidFill>
                <a:schemeClr val="bg1"/>
              </a:solidFill>
              <a:effectLst>
                <a:outerShdw blurRad="38100" dist="38100" dir="2700000" algn="tl">
                  <a:srgbClr val="000000"/>
                </a:outerShdw>
              </a:effectLst>
              <a:latin typeface="+mn-lt"/>
            </a:endParaRPr>
          </a:p>
        </p:txBody>
      </p:sp>
      <p:sp>
        <p:nvSpPr>
          <p:cNvPr id="3" name="Subtitle 2"/>
          <p:cNvSpPr>
            <a:spLocks noGrp="1"/>
          </p:cNvSpPr>
          <p:nvPr>
            <p:ph type="subTitle" idx="1"/>
          </p:nvPr>
        </p:nvSpPr>
        <p:spPr/>
        <p:txBody>
          <a:bodyPr/>
          <a:lstStyle/>
          <a:p>
            <a:r>
              <a:rPr lang="en-US" dirty="0"/>
              <a:t>Burr 1997,  </a:t>
            </a:r>
            <a:r>
              <a:rPr lang="en-US" dirty="0" err="1"/>
              <a:t>Bruggemann</a:t>
            </a:r>
            <a:r>
              <a:rPr lang="en-US" dirty="0"/>
              <a:t> 1998 </a:t>
            </a:r>
          </a:p>
        </p:txBody>
      </p:sp>
    </p:spTree>
    <p:extLst>
      <p:ext uri="{BB962C8B-B14F-4D97-AF65-F5344CB8AC3E}">
        <p14:creationId xmlns="" xmlns:p14="http://schemas.microsoft.com/office/powerpoint/2010/main" val="2696717943"/>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ctrTitle"/>
          </p:nvPr>
        </p:nvSpPr>
        <p:spPr>
          <a:effectLst/>
        </p:spPr>
        <p:txBody>
          <a:bodyPr anchor="ctr">
            <a:normAutofit fontScale="90000"/>
          </a:bodyPr>
          <a:lstStyle/>
          <a:p>
            <a:pPr algn="ctr">
              <a:defRPr/>
            </a:pPr>
            <a:r>
              <a:rPr lang="el-GR" sz="4000" dirty="0" smtClean="0">
                <a:effectLst/>
                <a:latin typeface="+mn-lt"/>
              </a:rPr>
              <a:t>Τα οστά προσαρμόζουν την μάζα</a:t>
            </a:r>
            <a:br>
              <a:rPr lang="el-GR" sz="4000" dirty="0" smtClean="0">
                <a:effectLst/>
                <a:latin typeface="+mn-lt"/>
              </a:rPr>
            </a:br>
            <a:r>
              <a:rPr lang="el-GR" sz="4000" dirty="0" smtClean="0">
                <a:effectLst/>
                <a:latin typeface="+mn-lt"/>
              </a:rPr>
              <a:t>και την αρχιτεκτονική τους, ανάλογα με τις μηχανικές φορτίσεις</a:t>
            </a:r>
            <a:endParaRPr lang="el-GR" sz="4000" dirty="0" smtClean="0">
              <a:solidFill>
                <a:schemeClr val="bg1"/>
              </a:solidFill>
              <a:effectLst>
                <a:outerShdw blurRad="38100" dist="38100" dir="2700000" algn="tl">
                  <a:srgbClr val="000000"/>
                </a:outerShdw>
              </a:effectLst>
              <a:latin typeface="+mn-lt"/>
            </a:endParaRPr>
          </a:p>
        </p:txBody>
      </p:sp>
      <p:sp>
        <p:nvSpPr>
          <p:cNvPr id="3" name="Subtitle 2"/>
          <p:cNvSpPr>
            <a:spLocks noGrp="1"/>
          </p:cNvSpPr>
          <p:nvPr>
            <p:ph type="subTitle" idx="1"/>
          </p:nvPr>
        </p:nvSpPr>
        <p:spPr/>
        <p:txBody>
          <a:bodyPr/>
          <a:lstStyle/>
          <a:p>
            <a:r>
              <a:rPr lang="el-GR" dirty="0"/>
              <a:t>(Θεωρία </a:t>
            </a:r>
            <a:r>
              <a:rPr lang="el-GR" dirty="0" err="1"/>
              <a:t>Μηχανοστάτη</a:t>
            </a:r>
            <a:r>
              <a:rPr lang="el-GR" dirty="0">
                <a:solidFill>
                  <a:schemeClr val="bg1"/>
                </a:solidFill>
                <a:effectLst>
                  <a:outerShdw blurRad="38100" dist="38100" dir="2700000" algn="tl">
                    <a:srgbClr val="000000"/>
                  </a:outerShdw>
                </a:effectLst>
              </a:rPr>
              <a:t>)</a:t>
            </a:r>
            <a:endParaRPr lang="el-GR" dirty="0"/>
          </a:p>
        </p:txBody>
      </p:sp>
    </p:spTree>
    <p:extLst>
      <p:ext uri="{BB962C8B-B14F-4D97-AF65-F5344CB8AC3E}">
        <p14:creationId xmlns="" xmlns:p14="http://schemas.microsoft.com/office/powerpoint/2010/main" val="3434385204"/>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normAutofit/>
          </a:bodyPr>
          <a:lstStyle/>
          <a:p>
            <a:pPr>
              <a:defRPr/>
            </a:pPr>
            <a:r>
              <a:rPr lang="el-GR" sz="3600" b="1" dirty="0" smtClean="0">
                <a:latin typeface="+mn-lt"/>
              </a:rPr>
              <a:t>Πόση φόρτιση</a:t>
            </a:r>
            <a:r>
              <a:rPr lang="en-US" sz="3600" b="1" dirty="0" smtClean="0">
                <a:latin typeface="+mn-lt"/>
              </a:rPr>
              <a:t>;</a:t>
            </a:r>
            <a:endParaRPr lang="el-GR" sz="3600" b="1" dirty="0" smtClean="0">
              <a:latin typeface="+mn-lt"/>
            </a:endParaRPr>
          </a:p>
        </p:txBody>
      </p:sp>
      <p:grpSp>
        <p:nvGrpSpPr>
          <p:cNvPr id="17411" name="Group 3"/>
          <p:cNvGrpSpPr>
            <a:grpSpLocks/>
          </p:cNvGrpSpPr>
          <p:nvPr/>
        </p:nvGrpSpPr>
        <p:grpSpPr bwMode="auto">
          <a:xfrm>
            <a:off x="289719" y="1524000"/>
            <a:ext cx="8564562" cy="4038600"/>
            <a:chOff x="144" y="1008"/>
            <a:chExt cx="5395" cy="2544"/>
          </a:xfrm>
        </p:grpSpPr>
        <p:sp>
          <p:nvSpPr>
            <p:cNvPr id="24580" name="Rectangle 4"/>
            <p:cNvSpPr>
              <a:spLocks noChangeArrowheads="1"/>
            </p:cNvSpPr>
            <p:nvPr/>
          </p:nvSpPr>
          <p:spPr bwMode="auto">
            <a:xfrm>
              <a:off x="4460" y="1008"/>
              <a:ext cx="1079" cy="2544"/>
            </a:xfrm>
            <a:prstGeom prst="rect">
              <a:avLst/>
            </a:prstGeom>
            <a:solidFill>
              <a:schemeClr val="bg1">
                <a:lumMod val="95000"/>
              </a:schemeClr>
            </a:solidFill>
            <a:ln w="9525">
              <a:noFill/>
              <a:miter lim="800000"/>
              <a:headEnd/>
              <a:tailEnd/>
            </a:ln>
            <a:effectLst/>
          </p:spPr>
          <p:txBody>
            <a:bodyPr anchor="b"/>
            <a:lstStyle/>
            <a:p>
              <a:pPr algn="ctr">
                <a:lnSpc>
                  <a:spcPct val="160000"/>
                </a:lnSpc>
                <a:spcBef>
                  <a:spcPct val="20000"/>
                </a:spcBef>
                <a:buClr>
                  <a:schemeClr val="accent1"/>
                </a:buClr>
                <a:buSzPct val="75000"/>
                <a:buFont typeface="Monotype Sorts" pitchFamily="2" charset="2"/>
                <a:buNone/>
                <a:defRPr/>
              </a:pPr>
              <a:r>
                <a:rPr kumimoji="1" lang="el-GR" sz="2000" b="1" dirty="0">
                  <a:solidFill>
                    <a:srgbClr val="004B82"/>
                  </a:solidFill>
                  <a:latin typeface="+mn-lt"/>
                </a:rPr>
                <a:t>Κάταγμα</a:t>
              </a:r>
            </a:p>
          </p:txBody>
        </p:sp>
        <p:sp>
          <p:nvSpPr>
            <p:cNvPr id="24581" name="Rectangle 5"/>
            <p:cNvSpPr>
              <a:spLocks noChangeArrowheads="1"/>
            </p:cNvSpPr>
            <p:nvPr/>
          </p:nvSpPr>
          <p:spPr bwMode="auto">
            <a:xfrm>
              <a:off x="3120" y="1008"/>
              <a:ext cx="1340" cy="2544"/>
            </a:xfrm>
            <a:prstGeom prst="rect">
              <a:avLst/>
            </a:prstGeom>
            <a:solidFill>
              <a:schemeClr val="bg1">
                <a:lumMod val="95000"/>
              </a:schemeClr>
            </a:solidFill>
            <a:ln w="9525">
              <a:noFill/>
              <a:miter lim="800000"/>
              <a:headEnd/>
              <a:tailEnd/>
            </a:ln>
            <a:effectLst/>
          </p:spPr>
          <p:txBody>
            <a:bodyPr anchor="b"/>
            <a:lstStyle/>
            <a:p>
              <a:pPr algn="ctr">
                <a:lnSpc>
                  <a:spcPct val="200000"/>
                </a:lnSpc>
                <a:spcBef>
                  <a:spcPct val="20000"/>
                </a:spcBef>
                <a:buClr>
                  <a:schemeClr val="accent1"/>
                </a:buClr>
                <a:buSzPct val="75000"/>
                <a:buFont typeface="Monotype Sorts" pitchFamily="2" charset="2"/>
                <a:buNone/>
                <a:defRPr/>
              </a:pPr>
              <a:r>
                <a:rPr kumimoji="1" lang="el-GR" sz="2200" b="1" dirty="0">
                  <a:solidFill>
                    <a:srgbClr val="004B82"/>
                  </a:solidFill>
                  <a:latin typeface="+mn-lt"/>
                </a:rPr>
                <a:t>Κατασκευή</a:t>
              </a:r>
            </a:p>
            <a:p>
              <a:pPr algn="ctr">
                <a:lnSpc>
                  <a:spcPct val="200000"/>
                </a:lnSpc>
                <a:spcBef>
                  <a:spcPct val="20000"/>
                </a:spcBef>
                <a:buClr>
                  <a:schemeClr val="accent1"/>
                </a:buClr>
                <a:buSzPct val="75000"/>
                <a:buFont typeface="Monotype Sorts" pitchFamily="2" charset="2"/>
                <a:buNone/>
                <a:defRPr/>
              </a:pPr>
              <a:r>
                <a:rPr kumimoji="1" lang="el-GR" sz="2200" b="1" dirty="0">
                  <a:solidFill>
                    <a:srgbClr val="004B82"/>
                  </a:solidFill>
                  <a:latin typeface="+mn-lt"/>
                </a:rPr>
                <a:t>Άναρχου </a:t>
              </a:r>
            </a:p>
            <a:p>
              <a:pPr algn="ctr">
                <a:lnSpc>
                  <a:spcPct val="200000"/>
                </a:lnSpc>
                <a:spcBef>
                  <a:spcPct val="20000"/>
                </a:spcBef>
                <a:buClr>
                  <a:schemeClr val="accent1"/>
                </a:buClr>
                <a:buSzPct val="75000"/>
                <a:buFont typeface="Monotype Sorts" pitchFamily="2" charset="2"/>
                <a:buNone/>
                <a:defRPr/>
              </a:pPr>
              <a:r>
                <a:rPr kumimoji="1" lang="el-GR" sz="2200" b="1" dirty="0">
                  <a:solidFill>
                    <a:srgbClr val="004B82"/>
                  </a:solidFill>
                  <a:latin typeface="+mn-lt"/>
                </a:rPr>
                <a:t>Οστού</a:t>
              </a:r>
            </a:p>
          </p:txBody>
        </p:sp>
        <p:sp>
          <p:nvSpPr>
            <p:cNvPr id="24582" name="Rectangle 6"/>
            <p:cNvSpPr>
              <a:spLocks noChangeArrowheads="1"/>
            </p:cNvSpPr>
            <p:nvPr/>
          </p:nvSpPr>
          <p:spPr bwMode="auto">
            <a:xfrm>
              <a:off x="2064" y="1008"/>
              <a:ext cx="1056" cy="2544"/>
            </a:xfrm>
            <a:prstGeom prst="rect">
              <a:avLst/>
            </a:prstGeom>
            <a:solidFill>
              <a:schemeClr val="bg1">
                <a:lumMod val="95000"/>
              </a:schemeClr>
            </a:solidFill>
            <a:ln w="9525">
              <a:noFill/>
              <a:miter lim="800000"/>
              <a:headEnd/>
              <a:tailEnd/>
            </a:ln>
            <a:effectLst/>
          </p:spPr>
          <p:txBody>
            <a:bodyPr anchor="b"/>
            <a:lstStyle/>
            <a:p>
              <a:pPr algn="ctr">
                <a:lnSpc>
                  <a:spcPct val="290000"/>
                </a:lnSpc>
                <a:spcBef>
                  <a:spcPct val="20000"/>
                </a:spcBef>
                <a:buClr>
                  <a:schemeClr val="accent1"/>
                </a:buClr>
                <a:buSzPct val="75000"/>
                <a:buFont typeface="Monotype Sorts" pitchFamily="2" charset="2"/>
                <a:buNone/>
                <a:defRPr/>
              </a:pPr>
              <a:endParaRPr kumimoji="1" lang="el-GR" sz="2000" b="1" dirty="0" smtClean="0">
                <a:solidFill>
                  <a:srgbClr val="004B82"/>
                </a:solidFill>
                <a:latin typeface="+mn-lt"/>
              </a:endParaRPr>
            </a:p>
            <a:p>
              <a:pPr algn="ctr">
                <a:lnSpc>
                  <a:spcPct val="290000"/>
                </a:lnSpc>
                <a:spcBef>
                  <a:spcPct val="20000"/>
                </a:spcBef>
                <a:buClr>
                  <a:schemeClr val="accent1"/>
                </a:buClr>
                <a:buSzPct val="75000"/>
                <a:buFont typeface="Monotype Sorts" pitchFamily="2" charset="2"/>
                <a:buNone/>
                <a:defRPr/>
              </a:pPr>
              <a:r>
                <a:rPr kumimoji="1" lang="el-GR" sz="2000" b="1" dirty="0" smtClean="0">
                  <a:solidFill>
                    <a:srgbClr val="004B82"/>
                  </a:solidFill>
                  <a:latin typeface="+mn-lt"/>
                </a:rPr>
                <a:t>Κατασκευή</a:t>
              </a:r>
              <a:endParaRPr kumimoji="1" lang="el-GR" sz="2000" b="1" dirty="0">
                <a:solidFill>
                  <a:srgbClr val="004B82"/>
                </a:solidFill>
                <a:latin typeface="+mn-lt"/>
              </a:endParaRPr>
            </a:p>
          </p:txBody>
        </p:sp>
        <p:sp>
          <p:nvSpPr>
            <p:cNvPr id="24583" name="Rectangle 7"/>
            <p:cNvSpPr>
              <a:spLocks noChangeArrowheads="1"/>
            </p:cNvSpPr>
            <p:nvPr/>
          </p:nvSpPr>
          <p:spPr bwMode="auto">
            <a:xfrm>
              <a:off x="960" y="1008"/>
              <a:ext cx="1104" cy="2544"/>
            </a:xfrm>
            <a:prstGeom prst="rect">
              <a:avLst/>
            </a:prstGeom>
            <a:solidFill>
              <a:schemeClr val="bg1">
                <a:lumMod val="95000"/>
              </a:schemeClr>
            </a:solidFill>
            <a:ln w="9525">
              <a:noFill/>
              <a:miter lim="800000"/>
              <a:headEnd/>
              <a:tailEnd/>
            </a:ln>
            <a:effectLst/>
          </p:spPr>
          <p:txBody>
            <a:bodyPr anchor="b"/>
            <a:lstStyle/>
            <a:p>
              <a:pPr algn="ctr">
                <a:lnSpc>
                  <a:spcPct val="440000"/>
                </a:lnSpc>
                <a:spcBef>
                  <a:spcPct val="20000"/>
                </a:spcBef>
                <a:buClr>
                  <a:schemeClr val="accent1"/>
                </a:buClr>
                <a:buSzPct val="75000"/>
                <a:buFont typeface="Monotype Sorts" pitchFamily="2" charset="2"/>
                <a:buNone/>
                <a:defRPr/>
              </a:pPr>
              <a:r>
                <a:rPr kumimoji="1" lang="el-GR" sz="1900" b="1" dirty="0" smtClean="0">
                  <a:solidFill>
                    <a:srgbClr val="004B82"/>
                  </a:solidFill>
                  <a:latin typeface="+mn-lt"/>
                </a:rPr>
                <a:t>Ανακατασκευή</a:t>
              </a:r>
              <a:endParaRPr kumimoji="1" lang="el-GR" sz="1900" b="1" dirty="0">
                <a:solidFill>
                  <a:srgbClr val="004B82"/>
                </a:solidFill>
                <a:latin typeface="+mn-lt"/>
              </a:endParaRPr>
            </a:p>
          </p:txBody>
        </p:sp>
        <p:sp>
          <p:nvSpPr>
            <p:cNvPr id="24584" name="Rectangle 8"/>
            <p:cNvSpPr>
              <a:spLocks noChangeArrowheads="1"/>
            </p:cNvSpPr>
            <p:nvPr/>
          </p:nvSpPr>
          <p:spPr bwMode="auto">
            <a:xfrm>
              <a:off x="144" y="1008"/>
              <a:ext cx="816" cy="2544"/>
            </a:xfrm>
            <a:prstGeom prst="rect">
              <a:avLst/>
            </a:prstGeom>
            <a:solidFill>
              <a:schemeClr val="bg1">
                <a:lumMod val="95000"/>
              </a:schemeClr>
            </a:solidFill>
            <a:ln w="9525">
              <a:noFill/>
              <a:miter lim="800000"/>
              <a:headEnd/>
              <a:tailEnd/>
            </a:ln>
            <a:effectLst/>
          </p:spPr>
          <p:txBody>
            <a:bodyPr anchor="b"/>
            <a:lstStyle/>
            <a:p>
              <a:pPr algn="ctr">
                <a:lnSpc>
                  <a:spcPct val="350000"/>
                </a:lnSpc>
                <a:spcBef>
                  <a:spcPct val="20000"/>
                </a:spcBef>
                <a:buClr>
                  <a:schemeClr val="accent1"/>
                </a:buClr>
                <a:buSzPct val="75000"/>
                <a:buFont typeface="Monotype Sorts" pitchFamily="2" charset="2"/>
                <a:buNone/>
                <a:defRPr/>
              </a:pPr>
              <a:r>
                <a:rPr kumimoji="1" lang="el-GR" sz="2000" b="1" dirty="0">
                  <a:solidFill>
                    <a:srgbClr val="004B82"/>
                  </a:solidFill>
                  <a:latin typeface="+mn-lt"/>
                </a:rPr>
                <a:t>Αχρηστία</a:t>
              </a:r>
            </a:p>
          </p:txBody>
        </p:sp>
        <p:sp>
          <p:nvSpPr>
            <p:cNvPr id="17422" name="Line 9"/>
            <p:cNvSpPr>
              <a:spLocks noChangeShapeType="1"/>
            </p:cNvSpPr>
            <p:nvPr/>
          </p:nvSpPr>
          <p:spPr bwMode="auto">
            <a:xfrm>
              <a:off x="144" y="1008"/>
              <a:ext cx="5395" cy="0"/>
            </a:xfrm>
            <a:prstGeom prst="line">
              <a:avLst/>
            </a:prstGeom>
            <a:noFill/>
            <a:ln w="28575" cap="sq">
              <a:solidFill>
                <a:schemeClr val="tx1"/>
              </a:solidFill>
              <a:round/>
              <a:headEnd/>
              <a:tailEnd/>
            </a:ln>
            <a:extLst>
              <a:ext uri="{909E8E84-426E-40DD-AFC4-6F175D3DCCD1}">
                <a14:hiddenFill xmlns="" xmlns:a14="http://schemas.microsoft.com/office/drawing/2010/main">
                  <a:noFill/>
                </a14:hiddenFill>
              </a:ext>
            </a:extLst>
          </p:spPr>
          <p:txBody>
            <a:bodyPr wrap="none" anchor="b"/>
            <a:lstStyle/>
            <a:p>
              <a:endParaRPr lang="el-GR"/>
            </a:p>
          </p:txBody>
        </p:sp>
        <p:sp>
          <p:nvSpPr>
            <p:cNvPr id="17423" name="Line 10"/>
            <p:cNvSpPr>
              <a:spLocks noChangeShapeType="1"/>
            </p:cNvSpPr>
            <p:nvPr/>
          </p:nvSpPr>
          <p:spPr bwMode="auto">
            <a:xfrm>
              <a:off x="144" y="3552"/>
              <a:ext cx="5395" cy="0"/>
            </a:xfrm>
            <a:prstGeom prst="line">
              <a:avLst/>
            </a:prstGeom>
            <a:noFill/>
            <a:ln w="28575" cap="sq">
              <a:solidFill>
                <a:schemeClr val="tx1"/>
              </a:solidFill>
              <a:round/>
              <a:headEnd/>
              <a:tailEnd/>
            </a:ln>
            <a:extLst>
              <a:ext uri="{909E8E84-426E-40DD-AFC4-6F175D3DCCD1}">
                <a14:hiddenFill xmlns="" xmlns:a14="http://schemas.microsoft.com/office/drawing/2010/main">
                  <a:noFill/>
                </a14:hiddenFill>
              </a:ext>
            </a:extLst>
          </p:spPr>
          <p:txBody>
            <a:bodyPr wrap="none" anchor="b"/>
            <a:lstStyle/>
            <a:p>
              <a:endParaRPr lang="el-GR" sz="2000" dirty="0">
                <a:latin typeface="+mn-lt"/>
              </a:endParaRPr>
            </a:p>
          </p:txBody>
        </p:sp>
        <p:sp>
          <p:nvSpPr>
            <p:cNvPr id="17424" name="Line 11"/>
            <p:cNvSpPr>
              <a:spLocks noChangeShapeType="1"/>
            </p:cNvSpPr>
            <p:nvPr/>
          </p:nvSpPr>
          <p:spPr bwMode="auto">
            <a:xfrm>
              <a:off x="144" y="1008"/>
              <a:ext cx="0" cy="2544"/>
            </a:xfrm>
            <a:prstGeom prst="line">
              <a:avLst/>
            </a:prstGeom>
            <a:noFill/>
            <a:ln w="28575" cap="sq">
              <a:solidFill>
                <a:schemeClr val="tx1"/>
              </a:solidFill>
              <a:round/>
              <a:headEnd/>
              <a:tailEnd/>
            </a:ln>
            <a:extLst>
              <a:ext uri="{909E8E84-426E-40DD-AFC4-6F175D3DCCD1}">
                <a14:hiddenFill xmlns="" xmlns:a14="http://schemas.microsoft.com/office/drawing/2010/main">
                  <a:noFill/>
                </a14:hiddenFill>
              </a:ext>
            </a:extLst>
          </p:spPr>
          <p:txBody>
            <a:bodyPr wrap="none" anchor="b"/>
            <a:lstStyle/>
            <a:p>
              <a:endParaRPr lang="el-GR"/>
            </a:p>
          </p:txBody>
        </p:sp>
        <p:sp>
          <p:nvSpPr>
            <p:cNvPr id="17425" name="Line 12"/>
            <p:cNvSpPr>
              <a:spLocks noChangeShapeType="1"/>
            </p:cNvSpPr>
            <p:nvPr/>
          </p:nvSpPr>
          <p:spPr bwMode="auto">
            <a:xfrm>
              <a:off x="960" y="1008"/>
              <a:ext cx="0" cy="2544"/>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b"/>
            <a:lstStyle/>
            <a:p>
              <a:endParaRPr lang="el-GR"/>
            </a:p>
          </p:txBody>
        </p:sp>
        <p:sp>
          <p:nvSpPr>
            <p:cNvPr id="17426" name="Line 13"/>
            <p:cNvSpPr>
              <a:spLocks noChangeShapeType="1"/>
            </p:cNvSpPr>
            <p:nvPr/>
          </p:nvSpPr>
          <p:spPr bwMode="auto">
            <a:xfrm>
              <a:off x="2064" y="1008"/>
              <a:ext cx="0" cy="2544"/>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b"/>
            <a:lstStyle/>
            <a:p>
              <a:endParaRPr lang="el-GR"/>
            </a:p>
          </p:txBody>
        </p:sp>
        <p:sp>
          <p:nvSpPr>
            <p:cNvPr id="17427" name="Line 14"/>
            <p:cNvSpPr>
              <a:spLocks noChangeShapeType="1"/>
            </p:cNvSpPr>
            <p:nvPr/>
          </p:nvSpPr>
          <p:spPr bwMode="auto">
            <a:xfrm>
              <a:off x="3120" y="1008"/>
              <a:ext cx="0" cy="2544"/>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b"/>
            <a:lstStyle/>
            <a:p>
              <a:endParaRPr lang="el-GR"/>
            </a:p>
          </p:txBody>
        </p:sp>
        <p:sp>
          <p:nvSpPr>
            <p:cNvPr id="17428" name="Line 15"/>
            <p:cNvSpPr>
              <a:spLocks noChangeShapeType="1"/>
            </p:cNvSpPr>
            <p:nvPr/>
          </p:nvSpPr>
          <p:spPr bwMode="auto">
            <a:xfrm>
              <a:off x="4460" y="1008"/>
              <a:ext cx="0" cy="2544"/>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b"/>
            <a:lstStyle/>
            <a:p>
              <a:endParaRPr lang="el-GR"/>
            </a:p>
          </p:txBody>
        </p:sp>
        <p:sp>
          <p:nvSpPr>
            <p:cNvPr id="17429" name="Line 16"/>
            <p:cNvSpPr>
              <a:spLocks noChangeShapeType="1"/>
            </p:cNvSpPr>
            <p:nvPr/>
          </p:nvSpPr>
          <p:spPr bwMode="auto">
            <a:xfrm>
              <a:off x="5539" y="1008"/>
              <a:ext cx="0" cy="2544"/>
            </a:xfrm>
            <a:prstGeom prst="line">
              <a:avLst/>
            </a:prstGeom>
            <a:noFill/>
            <a:ln w="28575" cap="sq">
              <a:solidFill>
                <a:schemeClr val="tx1"/>
              </a:solidFill>
              <a:round/>
              <a:headEnd/>
              <a:tailEnd/>
            </a:ln>
            <a:extLst>
              <a:ext uri="{909E8E84-426E-40DD-AFC4-6F175D3DCCD1}">
                <a14:hiddenFill xmlns="" xmlns:a14="http://schemas.microsoft.com/office/drawing/2010/main">
                  <a:noFill/>
                </a14:hiddenFill>
              </a:ext>
            </a:extLst>
          </p:spPr>
          <p:txBody>
            <a:bodyPr wrap="none" anchor="b"/>
            <a:lstStyle/>
            <a:p>
              <a:endParaRPr lang="el-GR"/>
            </a:p>
          </p:txBody>
        </p:sp>
      </p:grpSp>
      <p:sp>
        <p:nvSpPr>
          <p:cNvPr id="24593" name="Text Box 17"/>
          <p:cNvSpPr txBox="1">
            <a:spLocks noChangeArrowheads="1"/>
          </p:cNvSpPr>
          <p:nvPr/>
        </p:nvSpPr>
        <p:spPr bwMode="auto">
          <a:xfrm>
            <a:off x="1242219" y="5562600"/>
            <a:ext cx="685800" cy="457200"/>
          </a:xfrm>
          <a:prstGeom prst="rect">
            <a:avLst/>
          </a:prstGeom>
          <a:noFill/>
          <a:ln w="9525">
            <a:noFill/>
            <a:miter lim="800000"/>
            <a:headEnd/>
            <a:tailEnd/>
          </a:ln>
          <a:effectLst/>
        </p:spPr>
        <p:txBody>
          <a:bodyPr>
            <a:spAutoFit/>
          </a:bodyPr>
          <a:lstStyle/>
          <a:p>
            <a:pPr eaLnBrk="1" hangingPunct="1">
              <a:spcBef>
                <a:spcPct val="50000"/>
              </a:spcBef>
              <a:defRPr/>
            </a:pPr>
            <a:r>
              <a:rPr lang="en-US" sz="2400" b="1" dirty="0">
                <a:latin typeface="+mn-lt"/>
              </a:rPr>
              <a:t>50</a:t>
            </a:r>
            <a:endParaRPr lang="el-GR" sz="2400" b="1" dirty="0">
              <a:latin typeface="+mn-lt"/>
            </a:endParaRPr>
          </a:p>
        </p:txBody>
      </p:sp>
      <p:sp>
        <p:nvSpPr>
          <p:cNvPr id="24594" name="Text Box 18"/>
          <p:cNvSpPr txBox="1">
            <a:spLocks noChangeArrowheads="1"/>
          </p:cNvSpPr>
          <p:nvPr/>
        </p:nvSpPr>
        <p:spPr bwMode="auto">
          <a:xfrm>
            <a:off x="2880519" y="5562600"/>
            <a:ext cx="914400" cy="457200"/>
          </a:xfrm>
          <a:prstGeom prst="rect">
            <a:avLst/>
          </a:prstGeom>
          <a:noFill/>
          <a:ln w="9525">
            <a:noFill/>
            <a:miter lim="800000"/>
            <a:headEnd/>
            <a:tailEnd/>
          </a:ln>
          <a:effectLst/>
        </p:spPr>
        <p:txBody>
          <a:bodyPr>
            <a:spAutoFit/>
          </a:bodyPr>
          <a:lstStyle/>
          <a:p>
            <a:pPr algn="ctr" eaLnBrk="1" hangingPunct="1">
              <a:spcBef>
                <a:spcPct val="50000"/>
              </a:spcBef>
              <a:defRPr/>
            </a:pPr>
            <a:r>
              <a:rPr lang="en-US" sz="2400" b="1" dirty="0">
                <a:latin typeface="+mn-lt"/>
              </a:rPr>
              <a:t>1500</a:t>
            </a:r>
            <a:endParaRPr lang="el-GR" sz="2400" b="1" dirty="0">
              <a:latin typeface="+mn-lt"/>
            </a:endParaRPr>
          </a:p>
        </p:txBody>
      </p:sp>
      <p:sp>
        <p:nvSpPr>
          <p:cNvPr id="24595" name="Text Box 19"/>
          <p:cNvSpPr txBox="1">
            <a:spLocks noChangeArrowheads="1"/>
          </p:cNvSpPr>
          <p:nvPr/>
        </p:nvSpPr>
        <p:spPr bwMode="auto">
          <a:xfrm>
            <a:off x="4282281" y="5562600"/>
            <a:ext cx="1447800" cy="457200"/>
          </a:xfrm>
          <a:prstGeom prst="rect">
            <a:avLst/>
          </a:prstGeom>
          <a:noFill/>
          <a:ln w="9525">
            <a:noFill/>
            <a:miter lim="800000"/>
            <a:headEnd/>
            <a:tailEnd/>
          </a:ln>
          <a:effectLst/>
        </p:spPr>
        <p:txBody>
          <a:bodyPr>
            <a:spAutoFit/>
          </a:bodyPr>
          <a:lstStyle/>
          <a:p>
            <a:pPr algn="ctr" eaLnBrk="1" hangingPunct="1">
              <a:spcBef>
                <a:spcPct val="50000"/>
              </a:spcBef>
              <a:defRPr/>
            </a:pPr>
            <a:r>
              <a:rPr lang="en-US" sz="2400" b="1" dirty="0">
                <a:solidFill>
                  <a:schemeClr val="tx1"/>
                </a:solidFill>
                <a:latin typeface="+mn-lt"/>
              </a:rPr>
              <a:t>3000</a:t>
            </a:r>
            <a:endParaRPr lang="el-GR" sz="2400" b="1" dirty="0">
              <a:solidFill>
                <a:schemeClr val="tx1"/>
              </a:solidFill>
              <a:latin typeface="+mn-lt"/>
            </a:endParaRPr>
          </a:p>
        </p:txBody>
      </p:sp>
      <p:sp>
        <p:nvSpPr>
          <p:cNvPr id="24596" name="Text Box 20"/>
          <p:cNvSpPr txBox="1">
            <a:spLocks noChangeArrowheads="1"/>
          </p:cNvSpPr>
          <p:nvPr/>
        </p:nvSpPr>
        <p:spPr bwMode="auto">
          <a:xfrm>
            <a:off x="6531769" y="5550408"/>
            <a:ext cx="1219200" cy="457200"/>
          </a:xfrm>
          <a:prstGeom prst="rect">
            <a:avLst/>
          </a:prstGeom>
          <a:noFill/>
          <a:ln w="9525">
            <a:noFill/>
            <a:miter lim="800000"/>
            <a:headEnd/>
            <a:tailEnd/>
          </a:ln>
          <a:effectLst/>
        </p:spPr>
        <p:txBody>
          <a:bodyPr>
            <a:spAutoFit/>
          </a:bodyPr>
          <a:lstStyle/>
          <a:p>
            <a:pPr algn="ctr" eaLnBrk="1" hangingPunct="1">
              <a:spcBef>
                <a:spcPct val="50000"/>
              </a:spcBef>
              <a:defRPr/>
            </a:pPr>
            <a:r>
              <a:rPr lang="en-US" sz="2400" b="1" dirty="0">
                <a:solidFill>
                  <a:schemeClr val="tx1"/>
                </a:solidFill>
                <a:latin typeface="+mn-lt"/>
              </a:rPr>
              <a:t>25000</a:t>
            </a:r>
            <a:endParaRPr lang="el-GR" sz="2400" b="1" dirty="0">
              <a:solidFill>
                <a:schemeClr val="tx1"/>
              </a:solidFill>
              <a:latin typeface="+mn-lt"/>
            </a:endParaRPr>
          </a:p>
        </p:txBody>
      </p:sp>
      <p:sp>
        <p:nvSpPr>
          <p:cNvPr id="24597" name="Text Box 21"/>
          <p:cNvSpPr txBox="1">
            <a:spLocks noChangeArrowheads="1"/>
          </p:cNvSpPr>
          <p:nvPr/>
        </p:nvSpPr>
        <p:spPr bwMode="auto">
          <a:xfrm>
            <a:off x="3337719" y="6089904"/>
            <a:ext cx="2133600" cy="457200"/>
          </a:xfrm>
          <a:prstGeom prst="rect">
            <a:avLst/>
          </a:prstGeom>
          <a:noFill/>
          <a:ln w="9525">
            <a:noFill/>
            <a:miter lim="800000"/>
            <a:headEnd/>
            <a:tailEnd/>
          </a:ln>
          <a:effectLst/>
        </p:spPr>
        <p:txBody>
          <a:bodyPr>
            <a:spAutoFit/>
          </a:bodyPr>
          <a:lstStyle/>
          <a:p>
            <a:pPr algn="ctr" eaLnBrk="1" hangingPunct="1">
              <a:spcBef>
                <a:spcPct val="50000"/>
              </a:spcBef>
              <a:defRPr/>
            </a:pPr>
            <a:r>
              <a:rPr lang="en-US" sz="2400" b="1" dirty="0" err="1">
                <a:solidFill>
                  <a:schemeClr val="tx2"/>
                </a:solidFill>
                <a:latin typeface="+mn-lt"/>
              </a:rPr>
              <a:t>microstrains</a:t>
            </a:r>
            <a:endParaRPr lang="el-GR" sz="2400" b="1" dirty="0">
              <a:solidFill>
                <a:schemeClr val="tx2"/>
              </a:solidFill>
              <a:latin typeface="+mn-lt"/>
            </a:endParaRPr>
          </a:p>
        </p:txBody>
      </p:sp>
    </p:spTree>
    <p:extLst>
      <p:ext uri="{BB962C8B-B14F-4D97-AF65-F5344CB8AC3E}">
        <p14:creationId xmlns="" xmlns:p14="http://schemas.microsoft.com/office/powerpoint/2010/main" val="30949620"/>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3600" dirty="0"/>
              <a:t>Στόχος η παραγωγή νέου οστού;</a:t>
            </a:r>
          </a:p>
        </p:txBody>
      </p:sp>
      <p:sp>
        <p:nvSpPr>
          <p:cNvPr id="3" name="Content Placeholder 2"/>
          <p:cNvSpPr>
            <a:spLocks noGrp="1"/>
          </p:cNvSpPr>
          <p:nvPr>
            <p:ph idx="1"/>
          </p:nvPr>
        </p:nvSpPr>
        <p:spPr>
          <a:xfrm>
            <a:off x="457200" y="1484784"/>
            <a:ext cx="8229600" cy="2520280"/>
          </a:xfrm>
        </p:spPr>
        <p:txBody>
          <a:bodyPr/>
          <a:lstStyle/>
          <a:p>
            <a:pPr>
              <a:lnSpc>
                <a:spcPct val="140000"/>
              </a:lnSpc>
              <a:defRPr/>
            </a:pPr>
            <a:r>
              <a:rPr lang="el-GR" b="1" dirty="0">
                <a:solidFill>
                  <a:srgbClr val="004B82"/>
                </a:solidFill>
              </a:rPr>
              <a:t>Επαναλαμβανόμενες κινήσεις</a:t>
            </a:r>
          </a:p>
          <a:p>
            <a:pPr>
              <a:lnSpc>
                <a:spcPct val="140000"/>
              </a:lnSpc>
              <a:defRPr/>
            </a:pPr>
            <a:r>
              <a:rPr lang="el-GR" b="1" dirty="0">
                <a:solidFill>
                  <a:srgbClr val="004B82"/>
                </a:solidFill>
              </a:rPr>
              <a:t>Μεγάλη ένταση</a:t>
            </a:r>
          </a:p>
          <a:p>
            <a:pPr>
              <a:lnSpc>
                <a:spcPct val="140000"/>
              </a:lnSpc>
              <a:defRPr/>
            </a:pPr>
            <a:r>
              <a:rPr lang="el-GR" b="1" dirty="0">
                <a:solidFill>
                  <a:srgbClr val="004B82"/>
                </a:solidFill>
              </a:rPr>
              <a:t>Μικρή διάρκεια             </a:t>
            </a:r>
            <a:r>
              <a:rPr lang="el-GR" dirty="0">
                <a:solidFill>
                  <a:schemeClr val="tx2"/>
                </a:solidFill>
                <a:latin typeface="Arial" charset="0"/>
              </a:rPr>
              <a:t>   </a:t>
            </a:r>
            <a:endParaRPr lang="el-GR" dirty="0" smtClean="0">
              <a:solidFill>
                <a:schemeClr val="tx2"/>
              </a:solidFill>
              <a:latin typeface="Arial" charset="0"/>
            </a:endParaRPr>
          </a:p>
        </p:txBody>
      </p:sp>
      <p:sp>
        <p:nvSpPr>
          <p:cNvPr id="4" name="Rectangle 3"/>
          <p:cNvSpPr/>
          <p:nvPr/>
        </p:nvSpPr>
        <p:spPr>
          <a:xfrm>
            <a:off x="2411760" y="4040022"/>
            <a:ext cx="4320480" cy="757130"/>
          </a:xfrm>
          <a:prstGeom prst="rect">
            <a:avLst/>
          </a:prstGeom>
        </p:spPr>
        <p:txBody>
          <a:bodyPr wrap="square">
            <a:spAutoFit/>
          </a:bodyPr>
          <a:lstStyle/>
          <a:p>
            <a:pPr>
              <a:lnSpc>
                <a:spcPct val="140000"/>
              </a:lnSpc>
              <a:defRPr/>
            </a:pPr>
            <a:r>
              <a:rPr lang="en-US" dirty="0">
                <a:latin typeface="+mn-lt"/>
              </a:rPr>
              <a:t>Frost </a:t>
            </a:r>
            <a:r>
              <a:rPr lang="en-US" dirty="0" smtClean="0">
                <a:latin typeface="+mn-lt"/>
              </a:rPr>
              <a:t>1997</a:t>
            </a:r>
            <a:r>
              <a:rPr lang="el-GR" dirty="0" smtClean="0">
                <a:latin typeface="+mn-lt"/>
              </a:rPr>
              <a:t>, </a:t>
            </a:r>
            <a:r>
              <a:rPr lang="en-US" dirty="0" smtClean="0">
                <a:latin typeface="+mn-lt"/>
              </a:rPr>
              <a:t>Turners 1998</a:t>
            </a:r>
            <a:r>
              <a:rPr lang="el-GR" dirty="0" smtClean="0">
                <a:latin typeface="+mn-lt"/>
              </a:rPr>
              <a:t>,</a:t>
            </a:r>
            <a:r>
              <a:rPr lang="en-US" dirty="0" smtClean="0">
                <a:latin typeface="+mn-lt"/>
              </a:rPr>
              <a:t>Heinous </a:t>
            </a:r>
            <a:r>
              <a:rPr lang="en-US" dirty="0">
                <a:latin typeface="+mn-lt"/>
              </a:rPr>
              <a:t>et al 1995</a:t>
            </a:r>
            <a:endParaRPr lang="el-GR" dirty="0">
              <a:latin typeface="+mn-lt"/>
            </a:endParaRPr>
          </a:p>
          <a:p>
            <a:endParaRPr lang="el-GR" dirty="0">
              <a:latin typeface="+mn-lt"/>
            </a:endParaRPr>
          </a:p>
        </p:txBody>
      </p:sp>
    </p:spTree>
    <p:extLst>
      <p:ext uri="{BB962C8B-B14F-4D97-AF65-F5344CB8AC3E}">
        <p14:creationId xmlns="" xmlns:p14="http://schemas.microsoft.com/office/powerpoint/2010/main" val="3639012553"/>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Ηλικία;</a:t>
            </a:r>
            <a:endParaRPr lang="el-GR" dirty="0"/>
          </a:p>
        </p:txBody>
      </p:sp>
      <p:sp>
        <p:nvSpPr>
          <p:cNvPr id="3" name="Content Placeholder 2"/>
          <p:cNvSpPr>
            <a:spLocks noGrp="1"/>
          </p:cNvSpPr>
          <p:nvPr>
            <p:ph idx="1"/>
          </p:nvPr>
        </p:nvSpPr>
        <p:spPr>
          <a:xfrm>
            <a:off x="457200" y="1484784"/>
            <a:ext cx="8229600" cy="2448272"/>
          </a:xfrm>
        </p:spPr>
        <p:txBody>
          <a:bodyPr>
            <a:normAutofit/>
          </a:bodyPr>
          <a:lstStyle/>
          <a:p>
            <a:pPr>
              <a:lnSpc>
                <a:spcPct val="160000"/>
              </a:lnSpc>
              <a:defRPr/>
            </a:pPr>
            <a:r>
              <a:rPr lang="el-GR" sz="2800" dirty="0"/>
              <a:t>Αύξηση μυϊκής μάζας και ισχύος στην παιδική και εφηβική ηλικία συνοδεύεται από αντίστοιχη αύξηση οστικής μάζας και αντοχής.</a:t>
            </a:r>
          </a:p>
          <a:p>
            <a:endParaRPr lang="el-GR" sz="2800" dirty="0"/>
          </a:p>
        </p:txBody>
      </p:sp>
      <p:sp>
        <p:nvSpPr>
          <p:cNvPr id="4" name="Rectangle 3"/>
          <p:cNvSpPr/>
          <p:nvPr/>
        </p:nvSpPr>
        <p:spPr>
          <a:xfrm>
            <a:off x="3995936" y="3753848"/>
            <a:ext cx="4572000" cy="923330"/>
          </a:xfrm>
          <a:prstGeom prst="rect">
            <a:avLst/>
          </a:prstGeom>
        </p:spPr>
        <p:txBody>
          <a:bodyPr>
            <a:spAutoFit/>
          </a:bodyPr>
          <a:lstStyle/>
          <a:p>
            <a:pPr>
              <a:buFont typeface="Monotype Sorts" pitchFamily="2" charset="2"/>
              <a:buNone/>
              <a:defRPr/>
            </a:pPr>
            <a:r>
              <a:rPr lang="en-US" dirty="0">
                <a:latin typeface="+mn-lt"/>
              </a:rPr>
              <a:t>Zanchetta et al </a:t>
            </a:r>
            <a:r>
              <a:rPr lang="en-US" dirty="0" smtClean="0">
                <a:latin typeface="+mn-lt"/>
              </a:rPr>
              <a:t>1995</a:t>
            </a:r>
            <a:r>
              <a:rPr lang="el-GR" dirty="0" smtClean="0">
                <a:latin typeface="+mn-lt"/>
              </a:rPr>
              <a:t>, </a:t>
            </a:r>
            <a:r>
              <a:rPr lang="en-US" dirty="0" err="1" smtClean="0">
                <a:latin typeface="+mn-lt"/>
              </a:rPr>
              <a:t>Ferreti</a:t>
            </a:r>
            <a:r>
              <a:rPr lang="en-US" dirty="0" smtClean="0">
                <a:latin typeface="+mn-lt"/>
              </a:rPr>
              <a:t> </a:t>
            </a:r>
            <a:r>
              <a:rPr lang="en-US" dirty="0">
                <a:latin typeface="+mn-lt"/>
              </a:rPr>
              <a:t>et al </a:t>
            </a:r>
            <a:r>
              <a:rPr lang="en-US" dirty="0" smtClean="0">
                <a:latin typeface="+mn-lt"/>
              </a:rPr>
              <a:t>1998</a:t>
            </a:r>
            <a:r>
              <a:rPr lang="el-GR" dirty="0" smtClean="0">
                <a:latin typeface="+mn-lt"/>
              </a:rPr>
              <a:t>, </a:t>
            </a:r>
          </a:p>
          <a:p>
            <a:pPr>
              <a:buFont typeface="Monotype Sorts" pitchFamily="2" charset="2"/>
              <a:buNone/>
              <a:defRPr/>
            </a:pPr>
            <a:r>
              <a:rPr lang="en-US" dirty="0" err="1" smtClean="0">
                <a:latin typeface="+mn-lt"/>
              </a:rPr>
              <a:t>Calmels</a:t>
            </a:r>
            <a:r>
              <a:rPr lang="en-US" dirty="0" smtClean="0">
                <a:latin typeface="+mn-lt"/>
              </a:rPr>
              <a:t> </a:t>
            </a:r>
            <a:r>
              <a:rPr lang="en-US" dirty="0">
                <a:latin typeface="+mn-lt"/>
              </a:rPr>
              <a:t>et al </a:t>
            </a:r>
            <a:r>
              <a:rPr lang="en-US" dirty="0" smtClean="0">
                <a:latin typeface="+mn-lt"/>
              </a:rPr>
              <a:t>1995</a:t>
            </a:r>
            <a:r>
              <a:rPr lang="el-GR" dirty="0" smtClean="0">
                <a:latin typeface="+mn-lt"/>
              </a:rPr>
              <a:t>, </a:t>
            </a:r>
            <a:r>
              <a:rPr lang="en-US" dirty="0" smtClean="0">
                <a:latin typeface="+mn-lt"/>
              </a:rPr>
              <a:t>De </a:t>
            </a:r>
            <a:r>
              <a:rPr lang="en-US" dirty="0" err="1">
                <a:latin typeface="+mn-lt"/>
              </a:rPr>
              <a:t>Schepper</a:t>
            </a:r>
            <a:r>
              <a:rPr lang="en-US" dirty="0">
                <a:latin typeface="+mn-lt"/>
              </a:rPr>
              <a:t> et al </a:t>
            </a:r>
            <a:r>
              <a:rPr lang="en-US" dirty="0" smtClean="0">
                <a:latin typeface="+mn-lt"/>
              </a:rPr>
              <a:t>1997</a:t>
            </a:r>
            <a:r>
              <a:rPr lang="el-GR" dirty="0" smtClean="0">
                <a:latin typeface="+mn-lt"/>
              </a:rPr>
              <a:t>, </a:t>
            </a:r>
            <a:r>
              <a:rPr lang="en-US" dirty="0" err="1" smtClean="0">
                <a:latin typeface="+mn-lt"/>
              </a:rPr>
              <a:t>Westerlind</a:t>
            </a:r>
            <a:r>
              <a:rPr lang="en-US" dirty="0" smtClean="0">
                <a:latin typeface="+mn-lt"/>
              </a:rPr>
              <a:t> </a:t>
            </a:r>
            <a:r>
              <a:rPr lang="en-US" dirty="0">
                <a:latin typeface="+mn-lt"/>
              </a:rPr>
              <a:t>et al </a:t>
            </a:r>
            <a:r>
              <a:rPr lang="en-US" dirty="0" smtClean="0">
                <a:latin typeface="+mn-lt"/>
              </a:rPr>
              <a:t>1998</a:t>
            </a:r>
            <a:r>
              <a:rPr lang="el-GR" dirty="0" smtClean="0">
                <a:latin typeface="+mn-lt"/>
              </a:rPr>
              <a:t>, </a:t>
            </a:r>
            <a:r>
              <a:rPr lang="en-US" dirty="0" smtClean="0">
                <a:latin typeface="+mn-lt"/>
              </a:rPr>
              <a:t>Turner </a:t>
            </a:r>
            <a:r>
              <a:rPr lang="en-US" dirty="0">
                <a:latin typeface="+mn-lt"/>
              </a:rPr>
              <a:t>1999.</a:t>
            </a:r>
            <a:endParaRPr lang="el-GR" dirty="0">
              <a:solidFill>
                <a:srgbClr val="FFFF00"/>
              </a:solidFill>
              <a:effectLst>
                <a:outerShdw blurRad="38100" dist="38100" dir="2700000" algn="tl">
                  <a:srgbClr val="000000"/>
                </a:outerShdw>
              </a:effectLst>
              <a:latin typeface="+mn-lt"/>
            </a:endParaRPr>
          </a:p>
        </p:txBody>
      </p:sp>
    </p:spTree>
    <p:extLst>
      <p:ext uri="{BB962C8B-B14F-4D97-AF65-F5344CB8AC3E}">
        <p14:creationId xmlns="" xmlns:p14="http://schemas.microsoft.com/office/powerpoint/2010/main" val="441491109"/>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ISPRING_RESOURCE_PATHS_HASH_2" val="ad6f079faa8db40536cb8fa787b1af72be1ebe1"/>
  <p:tag name="ISPRING_RESOURCE_PATHS_HASH_PRESENTER" val="9658f13068d1d388b3cccebc1536166be281176a"/>
</p:tagLst>
</file>

<file path=ppt/theme/theme1.xml><?xml version="1.0" encoding="utf-8"?>
<a:theme xmlns:a="http://schemas.openxmlformats.org/drawingml/2006/main" name="OC_template_updated">
  <a:themeElements>
    <a:clrScheme name="Custom 9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3F3F3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Θέμα του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499</TotalTime>
  <Words>981</Words>
  <Application>Microsoft Office PowerPoint</Application>
  <PresentationFormat>Προβολή στην οθόνη (4:3)</PresentationFormat>
  <Paragraphs>142</Paragraphs>
  <Slides>29</Slides>
  <Notes>9</Notes>
  <HiddenSlides>0</HiddenSlides>
  <MMClips>0</MMClips>
  <ScaleCrop>false</ScaleCrop>
  <HeadingPairs>
    <vt:vector size="6" baseType="variant">
      <vt:variant>
        <vt:lpstr>Θέμα</vt:lpstr>
      </vt:variant>
      <vt:variant>
        <vt:i4>1</vt:i4>
      </vt:variant>
      <vt:variant>
        <vt:lpstr>Ενσωματωμένοι διακομιστές OLE</vt:lpstr>
      </vt:variant>
      <vt:variant>
        <vt:i4>1</vt:i4>
      </vt:variant>
      <vt:variant>
        <vt:lpstr>Τίτλοι διαφανειών</vt:lpstr>
      </vt:variant>
      <vt:variant>
        <vt:i4>29</vt:i4>
      </vt:variant>
    </vt:vector>
  </HeadingPairs>
  <TitlesOfParts>
    <vt:vector size="31" baseType="lpstr">
      <vt:lpstr>OC_template_updated</vt:lpstr>
      <vt:lpstr>Photo Editor Photo</vt:lpstr>
      <vt:lpstr>Φυσικοθεραπεία σε ειδικές πληθυσμιακές μονάδες</vt:lpstr>
      <vt:lpstr>Ο ρόλος της άσκησης στη παιδική                        και εφηβική ηλικία </vt:lpstr>
      <vt:lpstr>Πρόληψη ή αντιμετώπιση;</vt:lpstr>
      <vt:lpstr>Δομή &amp; αρχιτεκτονική οστών</vt:lpstr>
      <vt:lpstr>Οι μεγαλύτερες φορτίσεις στα οστά προέρχονται από τη δράση των ΜΥΩΝ</vt:lpstr>
      <vt:lpstr>Τα οστά προσαρμόζουν την μάζα και την αρχιτεκτονική τους, ανάλογα με τις μηχανικές φορτίσεις</vt:lpstr>
      <vt:lpstr>Πόση φόρτιση;</vt:lpstr>
      <vt:lpstr>Στόχος η παραγωγή νέου οστού;</vt:lpstr>
      <vt:lpstr>Ηλικία;</vt:lpstr>
      <vt:lpstr>Αποτελέσματα; </vt:lpstr>
      <vt:lpstr>ΑΣΚΗΣΗ &amp; ΠΑΙΔΙΚΗ ΗΛΙΚΙΑ</vt:lpstr>
      <vt:lpstr>Άσκηση στο νερό;</vt:lpstr>
      <vt:lpstr>Επιβάρυνση  στα βιολογικά στοιχεία</vt:lpstr>
      <vt:lpstr>Οι ιδιαιτερότητες του υγρού στίβου </vt:lpstr>
      <vt:lpstr>Πρόληψη  &amp; αντιμετώπιση Ο ρόλος της φυσικοθεραπείας/υδροθεραπείας</vt:lpstr>
      <vt:lpstr>ΘΕΡΑΠΕΥΤΙΚΗ Άσκηση;</vt:lpstr>
      <vt:lpstr>ΘΕΡΑΠΕΥΤΙΚΗ ΑΣΚΗΣΗ  ή Παιχνίδι;</vt:lpstr>
      <vt:lpstr>Κατασκευή, ανακατασκευή, συντήρηση</vt:lpstr>
      <vt:lpstr>ΘΕΡΑΠΕΥΤΙΚΗ ΑΣΚΗΣΗ  ή  παιχνίδι;</vt:lpstr>
      <vt:lpstr>ΘΕΡΑΠΕΥΤΙΚΗ ΑΣΚΗΣΗ   ΑΝΑ ΗΛΙΚΙΑ</vt:lpstr>
      <vt:lpstr>Ελαστικότητα &amp; ηλικία </vt:lpstr>
      <vt:lpstr>Θεραπευτική άσκηση   και παιγνίδι</vt:lpstr>
      <vt:lpstr>Τέλος Ενότητας</vt:lpstr>
      <vt:lpstr>Σημειώματα</vt:lpstr>
      <vt:lpstr>Σημείωμα Αναφοράς</vt:lpstr>
      <vt:lpstr>Σημείωμα Αδειοδότησης</vt:lpstr>
      <vt:lpstr>Διατήρηση Σημειωμάτων</vt:lpstr>
      <vt:lpstr>Σημείωμα Χρήσης Έργων Τρίτων (1/2)</vt:lpstr>
      <vt:lpstr>Χρηματοδότηση</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Τίτλος Μαθήματος</dc:title>
  <dc:creator>Tagoulis Alexandros</dc:creator>
  <cp:lastModifiedBy>default</cp:lastModifiedBy>
  <cp:revision>97</cp:revision>
  <dcterms:created xsi:type="dcterms:W3CDTF">2013-03-04T13:35:19Z</dcterms:created>
  <dcterms:modified xsi:type="dcterms:W3CDTF">2015-08-24T11:37:42Z</dcterms:modified>
</cp:coreProperties>
</file>