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9" r:id="rId3"/>
    <p:sldMasterId id="2147483720" r:id="rId4"/>
  </p:sldMasterIdLst>
  <p:notesMasterIdLst>
    <p:notesMasterId r:id="rId99"/>
  </p:notesMasterIdLst>
  <p:handoutMasterIdLst>
    <p:handoutMasterId r:id="rId100"/>
  </p:handoutMasterIdLst>
  <p:sldIdLst>
    <p:sldId id="256" r:id="rId5"/>
    <p:sldId id="463" r:id="rId6"/>
    <p:sldId id="514" r:id="rId7"/>
    <p:sldId id="565" r:id="rId8"/>
    <p:sldId id="513" r:id="rId9"/>
    <p:sldId id="557" r:id="rId10"/>
    <p:sldId id="624" r:id="rId11"/>
    <p:sldId id="508" r:id="rId12"/>
    <p:sldId id="509" r:id="rId13"/>
    <p:sldId id="579" r:id="rId14"/>
    <p:sldId id="512" r:id="rId15"/>
    <p:sldId id="558" r:id="rId16"/>
    <p:sldId id="518" r:id="rId17"/>
    <p:sldId id="516" r:id="rId18"/>
    <p:sldId id="625" r:id="rId19"/>
    <p:sldId id="580" r:id="rId20"/>
    <p:sldId id="493" r:id="rId21"/>
    <p:sldId id="581" r:id="rId22"/>
    <p:sldId id="597" r:id="rId23"/>
    <p:sldId id="570" r:id="rId24"/>
    <p:sldId id="571" r:id="rId25"/>
    <p:sldId id="572" r:id="rId26"/>
    <p:sldId id="582" r:id="rId27"/>
    <p:sldId id="573" r:id="rId28"/>
    <p:sldId id="470" r:id="rId29"/>
    <p:sldId id="503" r:id="rId30"/>
    <p:sldId id="594" r:id="rId31"/>
    <p:sldId id="589" r:id="rId32"/>
    <p:sldId id="585" r:id="rId33"/>
    <p:sldId id="593" r:id="rId34"/>
    <p:sldId id="583" r:id="rId35"/>
    <p:sldId id="630" r:id="rId36"/>
    <p:sldId id="612" r:id="rId37"/>
    <p:sldId id="554" r:id="rId38"/>
    <p:sldId id="536" r:id="rId39"/>
    <p:sldId id="610" r:id="rId40"/>
    <p:sldId id="605" r:id="rId41"/>
    <p:sldId id="654" r:id="rId42"/>
    <p:sldId id="611" r:id="rId43"/>
    <p:sldId id="548" r:id="rId44"/>
    <p:sldId id="613" r:id="rId45"/>
    <p:sldId id="604" r:id="rId46"/>
    <p:sldId id="615" r:id="rId47"/>
    <p:sldId id="614" r:id="rId48"/>
    <p:sldId id="602" r:id="rId49"/>
    <p:sldId id="603" r:id="rId50"/>
    <p:sldId id="650" r:id="rId51"/>
    <p:sldId id="637" r:id="rId52"/>
    <p:sldId id="639" r:id="rId53"/>
    <p:sldId id="641" r:id="rId54"/>
    <p:sldId id="642" r:id="rId55"/>
    <p:sldId id="653" r:id="rId56"/>
    <p:sldId id="643" r:id="rId57"/>
    <p:sldId id="644" r:id="rId58"/>
    <p:sldId id="645" r:id="rId59"/>
    <p:sldId id="646" r:id="rId60"/>
    <p:sldId id="647" r:id="rId61"/>
    <p:sldId id="651" r:id="rId62"/>
    <p:sldId id="368" r:id="rId63"/>
    <p:sldId id="370" r:id="rId64"/>
    <p:sldId id="413" r:id="rId65"/>
    <p:sldId id="372" r:id="rId66"/>
    <p:sldId id="371" r:id="rId67"/>
    <p:sldId id="423" r:id="rId68"/>
    <p:sldId id="411" r:id="rId69"/>
    <p:sldId id="447" r:id="rId70"/>
    <p:sldId id="374" r:id="rId71"/>
    <p:sldId id="448" r:id="rId72"/>
    <p:sldId id="400" r:id="rId73"/>
    <p:sldId id="401" r:id="rId74"/>
    <p:sldId id="636" r:id="rId75"/>
    <p:sldId id="380" r:id="rId76"/>
    <p:sldId id="431" r:id="rId77"/>
    <p:sldId id="633" r:id="rId78"/>
    <p:sldId id="455" r:id="rId79"/>
    <p:sldId id="457" r:id="rId80"/>
    <p:sldId id="452" r:id="rId81"/>
    <p:sldId id="388" r:id="rId82"/>
    <p:sldId id="459" r:id="rId83"/>
    <p:sldId id="458" r:id="rId84"/>
    <p:sldId id="351" r:id="rId85"/>
    <p:sldId id="460" r:id="rId86"/>
    <p:sldId id="281" r:id="rId87"/>
    <p:sldId id="652" r:id="rId88"/>
    <p:sldId id="444" r:id="rId89"/>
    <p:sldId id="417" r:id="rId90"/>
    <p:sldId id="280" r:id="rId91"/>
    <p:sldId id="257" r:id="rId92"/>
    <p:sldId id="267" r:id="rId93"/>
    <p:sldId id="269" r:id="rId94"/>
    <p:sldId id="276" r:id="rId95"/>
    <p:sldId id="277" r:id="rId96"/>
    <p:sldId id="271" r:id="rId97"/>
    <p:sldId id="274" r:id="rId98"/>
  </p:sldIdLst>
  <p:sldSz cx="9144000" cy="6858000" type="screen4x3"/>
  <p:notesSz cx="7104063" cy="10234613"/>
  <p:custDataLst>
    <p:tags r:id="rId10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4A82"/>
    <a:srgbClr val="333399"/>
    <a:srgbClr val="4545C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92</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93</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1"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37</a:t>
            </a:fld>
            <a:endParaRPr lang="el-G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632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dirty="0" smtClean="0"/>
          </a:p>
        </p:txBody>
      </p:sp>
      <p:sp>
        <p:nvSpPr>
          <p:cNvPr id="5632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A00874-92AE-49A3-8FA1-9F4BFE29E30F}" type="slidenum">
              <a:rPr lang="el-GR" smtClean="0"/>
              <a:pPr/>
              <a:t>65</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81</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1"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83</a:t>
            </a:fld>
            <a:endParaRPr lang="el-G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88</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89</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p>
        </p:txBody>
      </p:sp>
      <p:sp>
        <p:nvSpPr>
          <p:cNvPr id="4" name="Θέση υποσέλιδου 3"/>
          <p:cNvSpPr>
            <a:spLocks noGrp="1"/>
          </p:cNvSpPr>
          <p:nvPr>
            <p:ph type="ftr" sz="quarter" idx="11"/>
          </p:nvPr>
        </p:nvSpPr>
        <p:spPr/>
        <p:txBody>
          <a:bodyPr/>
          <a:lstStyle/>
          <a:p>
            <a:pPr>
              <a:defRPr/>
            </a:pPr>
            <a:endParaRPr lang="el-G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2293470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4083248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931222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063714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000180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838624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3510798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1328638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1771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3" y="116632"/>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196557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937895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1816904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7808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68076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991368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1342666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089391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7490611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845836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066641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640587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7235765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83610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592276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280519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3341443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544595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04418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308645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2766914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06337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138670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D945C-B89D-44C9-A771-6B6FE5176D12}" type="slidenum">
              <a:rPr lang="el-GR" smtClean="0"/>
              <a:pPr/>
              <a:t>‹#›</a:t>
            </a:fld>
            <a:endParaRPr lang="el-GR"/>
          </a:p>
        </p:txBody>
      </p:sp>
    </p:spTree>
    <p:extLst>
      <p:ext uri="{BB962C8B-B14F-4D97-AF65-F5344CB8AC3E}">
        <p14:creationId xmlns:p14="http://schemas.microsoft.com/office/powerpoint/2010/main" val="42721356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0047000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162704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exploringnature.org/db/detail.php?dbID=21&amp;detID=691"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creativecommons.org/licenses/by/3.0/" TargetMode="External"/><Relationship Id="rId4" Type="http://schemas.openxmlformats.org/officeDocument/2006/relationships/hyperlink" Target="http://cnx.org/contents/9a291d64-5ada-4e2f-99ac-4867ea2744c3@1/Cartilag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commons.wikimedia.org/wiki/File:Illu_connective_tissues_1.jpg"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commons.wikimedia.org/wiki/User:Arcadia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ommons.wikimedia.org/wiki/File:Illu_connective_tissues_1.jpg"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commons.wikimedia.org/wiki/User:Arcadia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Leonardo_da_Vinci_-_Anatomical_studies_of_the_shoulder_-_WGA12824.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commons.wikimedia.org/wiki/User:JarektUploadBo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ommons.wikimedia.org/wiki/File:Skin.pn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commons.wikimedia.org/wiki/User:Prof._Squirre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cnx.org/contents/6f7606e8-f229-46a7-9ff2-aceb7f0179a3@6/Axial_Muscles_of_the_Abdominal"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cnx.org/contents/f11ae42f96664f3693d90093f94df061@10/Elasticity:_Stress_and_Strain"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hyperlink" Target="http://creativecommons.org/licenses/by/4.0/" TargetMode="External"/><Relationship Id="rId4" Type="http://schemas.openxmlformats.org/officeDocument/2006/relationships/hyperlink" Target="http://cnx.org/contents/f11ae42f-9666-4f36-93d9-0093f94df061@10/Elasticity:_Stress_and_Strai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ommons.wikimedia.org/wiki/File:Ligament_tendon.jpg"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commons.wikimedia.org/wiki/User:HgDeviass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ilver.neep.wisc.edu/~lakes/Tendon.gif" TargetMode="External"/><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commons.wikimedia.org/wiki/File:Lumbar_aponeurosis.jpg" TargetMode="Externa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Anatomist90"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commons.wikimedia.org/wiki/File:Gray423.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ommons.wikimedia.org/wiki/User:Pngbot" TargetMode="External"/><Relationship Id="rId5" Type="http://schemas.openxmlformats.org/officeDocument/2006/relationships/hyperlink" Target="http://commons.wikimedia.org/wiki/File:Gray335.png" TargetMode="Externa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www.exploringnature.org/db/detail.php?dbID=21&amp;detID=691"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commons.wikimedia.org/wiki/File:Gray442.png"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commons.wikimedia.org/wiki/User:Pngbo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methodistorthopedics.com/achilles-tendon-problems"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cnx.org/contents/7cad1325-61d7-4a41-8240-b2c0ce52f7d3@1.1:14/Bio368:_Supplemental_Reading"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en.wikipedia.org/wiki/File:Illu_connective_tissues_2.jpg"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commons.wikimedia.org/wiki/User:Arcadian"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commons.wikimedia.org/wiki/File:Gray352.png" TargetMode="Externa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351.png"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en.wikipedia.org/wiki/File:Illu_connective_tissues_2.jpg"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commons.wikimedia.org/wiki/User:Arcadia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commons.wikimedia.org/wiki/File:604_Bone_cells.jpg" TargetMode="External"/><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commons.wikimedia.org/wiki/User:Chaldor" TargetMode="External"/><Relationship Id="rId4" Type="http://schemas.openxmlformats.org/officeDocument/2006/relationships/hyperlink" Target="http://commons.wikimedia.org/wiki/File:Bone_growth.png"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commons.wikimedia.org/wiki/File:Illu_compact_spongy_bone.jpg"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commons.wikimedia.org/wiki/User:Fuelbottle"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408_Connective_Tissue.jpg"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cnx.org/contents/41718424-62f6-4b4a-8151-fee0e386aa8c@1/2.2.3_Associated_Tissues"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commons.wikimedia.org/wiki/File:Blausen_0229_ClassificationofBones.png" TargetMode="External"/><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hyperlink" Target="http://creativecommons.org/licenses/by/3.0/" TargetMode="External"/><Relationship Id="rId4" Type="http://schemas.openxmlformats.org/officeDocument/2006/relationships/hyperlink" Target="http://cnx.org/contents/18898be3-14fc-472b-bc96-45e5a94998cd@1/Bone"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cal.vet.upenn.edu/projects/saortho/chapter_12/12F10.jpg"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ebooks.cambridge.org/content/978/11/3994/624/7/html_chunk/Images/04123fig5_1hi-res.jpeg"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pt.ntu.edu.tw/hmchai/BM03/BMmaterial/Bone.files/GMactivity.jpg"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Βιολογική Μηχανική </a:t>
            </a:r>
            <a:br>
              <a:rPr lang="el-GR" sz="3600" b="1" dirty="0" smtClean="0">
                <a:solidFill>
                  <a:schemeClr val="tx1"/>
                </a:solidFill>
                <a:latin typeface="+mn-lt"/>
              </a:rPr>
            </a:br>
            <a:r>
              <a:rPr lang="el-GR" sz="3600" b="1" dirty="0" smtClean="0">
                <a:solidFill>
                  <a:schemeClr val="tx1"/>
                </a:solidFill>
                <a:latin typeface="+mn-lt"/>
              </a:rPr>
              <a:t> Εργονομία</a:t>
            </a:r>
            <a:r>
              <a:rPr lang="en-US" sz="3600" b="1" dirty="0" smtClean="0">
                <a:solidFill>
                  <a:schemeClr val="tx1"/>
                </a:solidFill>
                <a:latin typeface="+mn-lt"/>
              </a:rPr>
              <a:t>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a:t>
            </a:r>
            <a:r>
              <a:rPr lang="en-US" sz="2600" b="1" dirty="0" smtClean="0"/>
              <a:t>2</a:t>
            </a:r>
            <a:r>
              <a:rPr lang="el-GR" sz="2600" dirty="0" smtClean="0"/>
              <a:t>:</a:t>
            </a:r>
            <a:r>
              <a:rPr lang="en-US" sz="2600" dirty="0" smtClean="0"/>
              <a:t> </a:t>
            </a:r>
            <a:r>
              <a:rPr lang="el-GR" sz="2600" dirty="0" smtClean="0"/>
              <a:t>Μηχανική των Ιστών</a:t>
            </a:r>
            <a:endParaRPr lang="en-US" sz="2600" dirty="0"/>
          </a:p>
          <a:p>
            <a:r>
              <a:rPr lang="el-GR" sz="2200" dirty="0"/>
              <a:t>Δωροθέα Μακρυγιάννη</a:t>
            </a:r>
            <a:r>
              <a:rPr lang="en-US" sz="2200" dirty="0"/>
              <a:t> Pt MSc</a:t>
            </a:r>
            <a:endParaRPr lang="el-GR" sz="2200" dirty="0"/>
          </a:p>
          <a:p>
            <a:r>
              <a:rPr lang="el-GR" sz="2200" dirty="0"/>
              <a:t>Τμήμα </a:t>
            </a:r>
            <a:r>
              <a:rPr lang="el-GR" sz="2200" dirty="0" smtClean="0"/>
              <a:t>Φυσικοθεραπείας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Κύτταρα Συνδετικού Ιστού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5" name="Picture 2" descr="Tissues - Epithelium, Muscle, Connective Tissue and Nervous Tissue. "/>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4998" t="2853" r="1998" b="2857"/>
          <a:stretch>
            <a:fillRect/>
          </a:stretch>
        </p:blipFill>
        <p:spPr bwMode="auto">
          <a:xfrm>
            <a:off x="1115616" y="1124744"/>
            <a:ext cx="6408712" cy="5048216"/>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395536" y="6165304"/>
            <a:ext cx="7848872" cy="461665"/>
          </a:xfrm>
          <a:prstGeom prst="rect">
            <a:avLst/>
          </a:prstGeom>
        </p:spPr>
        <p:txBody>
          <a:bodyPr wrap="square">
            <a:spAutoFit/>
          </a:bodyPr>
          <a:lstStyle/>
          <a:p>
            <a:r>
              <a:rPr lang="en-US" sz="1200" dirty="0" err="1">
                <a:latin typeface="+mn-lt"/>
              </a:rPr>
              <a:t>Amsel</a:t>
            </a:r>
            <a:r>
              <a:rPr lang="en-US" sz="1200" dirty="0">
                <a:latin typeface="+mn-lt"/>
              </a:rPr>
              <a:t>, Sheri. “Anatomy Activities.” Tissues - Epithelium, Muscle, Connective Tissue and Nervous Tissue. . Exploring Nature Educational Resource. © 2005 - 2015. March 30, 2015. </a:t>
            </a:r>
            <a:r>
              <a:rPr lang="en-US" sz="1200" dirty="0" smtClean="0">
                <a:latin typeface="+mn-lt"/>
              </a:rPr>
              <a:t>&lt;</a:t>
            </a:r>
            <a:r>
              <a:rPr lang="en-US" sz="1200" dirty="0" smtClean="0">
                <a:latin typeface="+mn-lt"/>
                <a:hlinkClick r:id="rId3"/>
              </a:rPr>
              <a:t>exploringnature.org</a:t>
            </a:r>
            <a:r>
              <a:rPr lang="en-US" sz="1200" dirty="0" smtClean="0">
                <a:latin typeface="+mn-lt"/>
              </a:rPr>
              <a:t>&gt;</a:t>
            </a:r>
            <a:endParaRPr lang="el-GR" sz="12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60648"/>
            <a:ext cx="7402016" cy="648072"/>
          </a:xfrm>
        </p:spPr>
        <p:txBody>
          <a:bodyPr>
            <a:noAutofit/>
          </a:bodyPr>
          <a:lstStyle/>
          <a:p>
            <a:r>
              <a:rPr lang="el-GR" dirty="0" smtClean="0"/>
              <a:t>  Θεμέλια Ουσία</a:t>
            </a:r>
            <a:endParaRPr lang="el-GR" dirty="0"/>
          </a:p>
        </p:txBody>
      </p:sp>
      <p:sp>
        <p:nvSpPr>
          <p:cNvPr id="3" name="2 - Θέση περιεχομένου"/>
          <p:cNvSpPr>
            <a:spLocks noGrp="1"/>
          </p:cNvSpPr>
          <p:nvPr>
            <p:ph idx="1"/>
          </p:nvPr>
        </p:nvSpPr>
        <p:spPr>
          <a:xfrm>
            <a:off x="251520" y="980728"/>
            <a:ext cx="8640960" cy="5256584"/>
          </a:xfrm>
        </p:spPr>
        <p:txBody>
          <a:bodyPr>
            <a:noAutofit/>
          </a:bodyPr>
          <a:lstStyle/>
          <a:p>
            <a:r>
              <a:rPr lang="el-GR" dirty="0" smtClean="0"/>
              <a:t>Η </a:t>
            </a:r>
            <a:r>
              <a:rPr lang="el-GR" dirty="0" err="1" smtClean="0"/>
              <a:t>εξωκυττάρια</a:t>
            </a:r>
            <a:r>
              <a:rPr lang="el-GR" dirty="0" smtClean="0"/>
              <a:t> ουσία  αποτελεί το 70% του συνδετικού ιστού.</a:t>
            </a:r>
          </a:p>
          <a:p>
            <a:r>
              <a:rPr lang="el-GR" dirty="0" smtClean="0"/>
              <a:t>Αποτελείται από νερό, θεμέλια ουσία και πρωτεΐνες,</a:t>
            </a:r>
          </a:p>
          <a:p>
            <a:pPr marL="715963" lvl="1" indent="-342900">
              <a:buNone/>
            </a:pPr>
            <a:r>
              <a:rPr lang="el-GR" dirty="0" smtClean="0"/>
              <a:t>Η θεμέλια ουσία  εξυπηρετεί</a:t>
            </a:r>
            <a:r>
              <a:rPr lang="en-US" dirty="0" smtClean="0"/>
              <a:t>:</a:t>
            </a:r>
            <a:r>
              <a:rPr lang="el-GR" dirty="0" smtClean="0"/>
              <a:t> </a:t>
            </a:r>
          </a:p>
          <a:p>
            <a:pPr marL="742950" lvl="2" indent="-342900">
              <a:buFont typeface="Wingdings" pitchFamily="2" charset="2"/>
              <a:buChar char="§"/>
            </a:pPr>
            <a:r>
              <a:rPr lang="el-GR" dirty="0" smtClean="0"/>
              <a:t>Τη  μεταβολική διαδικασία, </a:t>
            </a:r>
          </a:p>
          <a:p>
            <a:pPr marL="742950" lvl="2" indent="-342900">
              <a:buFont typeface="Wingdings" pitchFamily="2" charset="2"/>
              <a:buChar char="§"/>
            </a:pPr>
            <a:r>
              <a:rPr lang="el-GR" dirty="0" smtClean="0"/>
              <a:t>Το  ανοσοποιητικό σύστημα, και </a:t>
            </a:r>
          </a:p>
          <a:p>
            <a:pPr marL="742950" lvl="2" indent="-342900">
              <a:buFont typeface="Wingdings" pitchFamily="2" charset="2"/>
              <a:buChar char="§"/>
            </a:pPr>
            <a:r>
              <a:rPr lang="el-GR" dirty="0" smtClean="0"/>
              <a:t>Διατηρεί σε  ιδανική σχέση μεταξύ τους τις </a:t>
            </a:r>
            <a:r>
              <a:rPr lang="el-GR" dirty="0" err="1" smtClean="0"/>
              <a:t>κολλαγόνες</a:t>
            </a:r>
            <a:r>
              <a:rPr lang="el-GR" dirty="0" smtClean="0"/>
              <a:t> ίνες  (όγκος, γήρας).</a:t>
            </a:r>
          </a:p>
          <a:p>
            <a:pPr lvl="1">
              <a:buNone/>
            </a:pPr>
            <a:r>
              <a:rPr lang="el-GR" dirty="0" smtClean="0"/>
              <a:t>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Πρωτεΐνες</a:t>
            </a:r>
            <a:endParaRPr lang="el-GR" dirty="0"/>
          </a:p>
        </p:txBody>
      </p:sp>
      <p:sp>
        <p:nvSpPr>
          <p:cNvPr id="3" name="2 - Θέση περιεχομένου"/>
          <p:cNvSpPr>
            <a:spLocks noGrp="1"/>
          </p:cNvSpPr>
          <p:nvPr>
            <p:ph idx="1"/>
          </p:nvPr>
        </p:nvSpPr>
        <p:spPr/>
        <p:txBody>
          <a:bodyPr>
            <a:normAutofit/>
          </a:bodyPr>
          <a:lstStyle/>
          <a:p>
            <a:r>
              <a:rPr lang="el-GR" sz="2600" dirty="0" smtClean="0"/>
              <a:t>Στις  πρωτεΐνες ανήκουν</a:t>
            </a:r>
            <a:r>
              <a:rPr lang="en-US" sz="2600" dirty="0" smtClean="0"/>
              <a:t>:</a:t>
            </a:r>
            <a:r>
              <a:rPr lang="el-GR" sz="2600" dirty="0" smtClean="0"/>
              <a:t> </a:t>
            </a:r>
          </a:p>
          <a:p>
            <a:pPr marL="742950" lvl="2" indent="-342900">
              <a:buFont typeface="Wingdings" pitchFamily="2" charset="2"/>
              <a:buChar char="§"/>
            </a:pPr>
            <a:r>
              <a:rPr lang="el-GR" sz="2600" dirty="0" smtClean="0"/>
              <a:t>Οι </a:t>
            </a:r>
            <a:r>
              <a:rPr lang="el-GR" sz="2600" dirty="0" err="1" smtClean="0"/>
              <a:t>κολλαγόνες</a:t>
            </a:r>
            <a:r>
              <a:rPr lang="el-GR" sz="2600" dirty="0" smtClean="0"/>
              <a:t> ίνες. Χαρακτηρίζονται για τις ‘πλαστικές’ τους ιδιότητες, συνδεδεμένες  με  </a:t>
            </a:r>
            <a:r>
              <a:rPr lang="el-GR" sz="2600" dirty="0" err="1" smtClean="0"/>
              <a:t>γλυκοζαμινογλυκάνες</a:t>
            </a:r>
            <a:r>
              <a:rPr lang="el-GR" sz="2600" dirty="0" smtClean="0"/>
              <a:t>. </a:t>
            </a:r>
          </a:p>
          <a:p>
            <a:pPr lvl="1"/>
            <a:r>
              <a:rPr lang="el-GR" sz="2600" dirty="0" smtClean="0"/>
              <a:t>Η </a:t>
            </a:r>
            <a:r>
              <a:rPr lang="el-GR" sz="2600" dirty="0" err="1" smtClean="0"/>
              <a:t>ελαστίνη</a:t>
            </a:r>
            <a:r>
              <a:rPr lang="el-GR" sz="2600" dirty="0" smtClean="0"/>
              <a:t>, με τυχαία σπειροειδή διάταξη και ελαστικές ιδιότητες.</a:t>
            </a:r>
          </a:p>
          <a:p>
            <a:pPr lvl="1"/>
            <a:r>
              <a:rPr lang="el-GR" sz="2600" dirty="0" smtClean="0"/>
              <a:t> Οι δικτυωτές ίνες με ελαστικές ιδιότητες επίσης.</a:t>
            </a:r>
          </a:p>
          <a:p>
            <a:pPr lvl="1"/>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Κολλαγόνες</a:t>
            </a:r>
            <a:r>
              <a:rPr lang="el-GR" dirty="0" smtClean="0"/>
              <a:t> </a:t>
            </a:r>
            <a:r>
              <a:rPr lang="en-US" dirty="0" smtClean="0"/>
              <a:t> </a:t>
            </a:r>
            <a:r>
              <a:rPr lang="el-GR" dirty="0" smtClean="0"/>
              <a:t>Ίνες </a:t>
            </a:r>
            <a:r>
              <a:rPr lang="el-GR" sz="3200" b="0" dirty="0" smtClean="0"/>
              <a:t>1/</a:t>
            </a:r>
            <a:r>
              <a:rPr lang="en-US" sz="3200" b="0" dirty="0" smtClean="0"/>
              <a:t>2</a:t>
            </a:r>
            <a:endParaRPr lang="el-GR" sz="3200" b="0" dirty="0"/>
          </a:p>
        </p:txBody>
      </p:sp>
      <p:sp>
        <p:nvSpPr>
          <p:cNvPr id="3" name="2 - Θέση περιεχομένου"/>
          <p:cNvSpPr>
            <a:spLocks noGrp="1"/>
          </p:cNvSpPr>
          <p:nvPr>
            <p:ph idx="1"/>
          </p:nvPr>
        </p:nvSpPr>
        <p:spPr>
          <a:xfrm>
            <a:off x="457200" y="1196752"/>
            <a:ext cx="8075240" cy="5040560"/>
          </a:xfrm>
        </p:spPr>
        <p:txBody>
          <a:bodyPr>
            <a:normAutofit/>
          </a:bodyPr>
          <a:lstStyle/>
          <a:p>
            <a:r>
              <a:rPr lang="el-GR" dirty="0" smtClean="0"/>
              <a:t>Η δομή των ινών κολλαγόνου μοιάζει με την δομή ενός σχοινιού. Μικρότερα ινίδια οργανώνονται σε μικρές και αυτές σε μεγαλύτερες δεσμίδες και συγκροτούν τις </a:t>
            </a:r>
            <a:r>
              <a:rPr lang="el-GR" dirty="0" err="1" smtClean="0"/>
              <a:t>κολλαγόνες</a:t>
            </a:r>
            <a:r>
              <a:rPr lang="el-GR" dirty="0" smtClean="0"/>
              <a:t> ίνες. </a:t>
            </a:r>
          </a:p>
          <a:p>
            <a:r>
              <a:rPr lang="el-GR" dirty="0" smtClean="0"/>
              <a:t>Αρχικά τα μόρια που συνθέτουν τις ίνες  συνδέονται με υδροστατικό δεσμό.</a:t>
            </a:r>
          </a:p>
          <a:p>
            <a:r>
              <a:rPr lang="el-GR" dirty="0" smtClean="0"/>
              <a:t>Στο ώριμο κολλαγόνο ο δεσμός αυτός γίνεται χημικός. Έτσι εξασφαλίζεται και η αυξημένη δύναμη- αντοχή- του ώριμου κολλαγόνου ιστού.</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Κολλαγόνες</a:t>
            </a:r>
            <a:r>
              <a:rPr lang="el-GR" dirty="0"/>
              <a:t> Ίνες </a:t>
            </a:r>
            <a:r>
              <a:rPr lang="en-US" sz="3200" b="0" dirty="0" smtClean="0"/>
              <a:t>2</a:t>
            </a:r>
            <a:r>
              <a:rPr lang="el-GR" sz="3200" b="0" dirty="0" smtClean="0"/>
              <a:t>/</a:t>
            </a:r>
            <a:r>
              <a:rPr lang="en-US" sz="3200" b="0" dirty="0"/>
              <a:t>2</a:t>
            </a:r>
            <a:endParaRPr lang="el-GR" sz="3600" b="0" dirty="0"/>
          </a:p>
        </p:txBody>
      </p:sp>
      <p:sp>
        <p:nvSpPr>
          <p:cNvPr id="3" name="2 - Θέση περιεχομένου"/>
          <p:cNvSpPr>
            <a:spLocks noGrp="1"/>
          </p:cNvSpPr>
          <p:nvPr>
            <p:ph idx="1"/>
          </p:nvPr>
        </p:nvSpPr>
        <p:spPr>
          <a:xfrm>
            <a:off x="457200" y="1052736"/>
            <a:ext cx="8363272" cy="5184576"/>
          </a:xfrm>
        </p:spPr>
        <p:txBody>
          <a:bodyPr/>
          <a:lstStyle/>
          <a:p>
            <a:r>
              <a:rPr lang="el-GR" dirty="0" smtClean="0"/>
              <a:t>Οι </a:t>
            </a:r>
            <a:r>
              <a:rPr lang="el-GR" dirty="0" err="1" smtClean="0"/>
              <a:t>κολλαγόνες</a:t>
            </a:r>
            <a:r>
              <a:rPr lang="el-GR" dirty="0" smtClean="0"/>
              <a:t> ίνες είναι</a:t>
            </a:r>
            <a:r>
              <a:rPr lang="en-US" dirty="0" smtClean="0"/>
              <a:t>:</a:t>
            </a:r>
            <a:endParaRPr lang="el-GR" dirty="0" smtClean="0"/>
          </a:p>
          <a:p>
            <a:pPr lvl="1"/>
            <a:r>
              <a:rPr lang="el-GR" dirty="0" smtClean="0"/>
              <a:t>Τύπου Ι. Ευρίσκονται  στον χαλαρό και τον πυκνό ινώδη ιστό.</a:t>
            </a:r>
          </a:p>
          <a:p>
            <a:pPr lvl="1"/>
            <a:r>
              <a:rPr lang="el-GR" dirty="0" smtClean="0"/>
              <a:t>Τύπου ΙΙ. Ευρίσκονται  στον υαλοειδή χόνδρο .</a:t>
            </a:r>
          </a:p>
          <a:p>
            <a:pPr lvl="1"/>
            <a:r>
              <a:rPr lang="el-GR" dirty="0" smtClean="0"/>
              <a:t>Τύπου ΙΙΙ.  Είναι δικτυωτές ίνες και  ευρίσκονται  στα αγγεία και το δέρμα.</a:t>
            </a:r>
          </a:p>
          <a:p>
            <a:pPr lvl="1"/>
            <a:r>
              <a:rPr lang="el-GR" dirty="0" smtClean="0"/>
              <a:t>Τύπου Ι</a:t>
            </a:r>
            <a:r>
              <a:rPr lang="en-US" dirty="0" smtClean="0"/>
              <a:t>V</a:t>
            </a:r>
            <a:r>
              <a:rPr lang="el-GR" dirty="0" smtClean="0"/>
              <a:t>. Σχηματίζει την βασική μεμβράνη. </a:t>
            </a:r>
          </a:p>
          <a:p>
            <a:r>
              <a:rPr lang="el-GR" dirty="0" smtClean="0"/>
              <a:t>Ο βαθμός οργάνωσης και ο προσανατολισμός των κολλαγόνων ινών ποικίλλει από περιοχή σε περιοχή ανάλογα με την πίεση που δέχεται.</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Τύποι Συνδετικού Ιστού</a:t>
            </a:r>
            <a:endParaRPr lang="el-GR" dirty="0"/>
          </a:p>
        </p:txBody>
      </p:sp>
      <p:sp>
        <p:nvSpPr>
          <p:cNvPr id="3" name="2 - Θέση περιεχομένου"/>
          <p:cNvSpPr>
            <a:spLocks noGrp="1"/>
          </p:cNvSpPr>
          <p:nvPr>
            <p:ph idx="1"/>
          </p:nvPr>
        </p:nvSpPr>
        <p:spPr>
          <a:xfrm>
            <a:off x="5220072" y="1268760"/>
            <a:ext cx="3096344" cy="3096344"/>
          </a:xfrm>
        </p:spPr>
        <p:txBody>
          <a:bodyPr>
            <a:normAutofit lnSpcReduction="10000"/>
          </a:bodyPr>
          <a:lstStyle/>
          <a:p>
            <a:pPr marL="0" indent="0">
              <a:buNone/>
            </a:pPr>
            <a:r>
              <a:rPr lang="el-GR" sz="2600" dirty="0" smtClean="0"/>
              <a:t>Ο συνδετικός ιστός</a:t>
            </a:r>
            <a:r>
              <a:rPr lang="el-GR" sz="2600" dirty="0"/>
              <a:t> </a:t>
            </a:r>
            <a:r>
              <a:rPr lang="el-GR" sz="2600" dirty="0" smtClean="0"/>
              <a:t>διακρίνεται σε</a:t>
            </a:r>
            <a:r>
              <a:rPr lang="en-US" sz="2600" dirty="0" smtClean="0"/>
              <a:t>:</a:t>
            </a:r>
            <a:endParaRPr lang="el-GR" sz="2600" dirty="0" smtClean="0"/>
          </a:p>
          <a:p>
            <a:r>
              <a:rPr lang="el-GR" sz="2600" dirty="0" smtClean="0"/>
              <a:t>Ινώδη ιστό ή </a:t>
            </a:r>
            <a:r>
              <a:rPr lang="el-GR" sz="2600" dirty="0" err="1" smtClean="0"/>
              <a:t>Ινοκολλαγονώδη</a:t>
            </a:r>
            <a:r>
              <a:rPr lang="el-GR" sz="2600" dirty="0" smtClean="0"/>
              <a:t>,</a:t>
            </a:r>
            <a:endParaRPr lang="en-US" sz="2600" dirty="0" smtClean="0"/>
          </a:p>
          <a:p>
            <a:r>
              <a:rPr lang="el-GR" sz="2600" dirty="0" smtClean="0"/>
              <a:t>Χόνδρινο ιστό,  </a:t>
            </a:r>
          </a:p>
          <a:p>
            <a:r>
              <a:rPr lang="el-GR" sz="2600" dirty="0" smtClean="0"/>
              <a:t>Οστίτη ιστό.</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pic>
        <p:nvPicPr>
          <p:cNvPr id="5" name="Picture 4" descr="http://cnx.org/resources/3acd4cd731b1b46470fc5852104f1edf/Picture%2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052736"/>
            <a:ext cx="4077891" cy="28560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cnx.org/resources/50c64490e98adcfdb3d4714defcfab79/Picture%2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77072"/>
            <a:ext cx="3456384" cy="2435381"/>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3419872" y="6067835"/>
            <a:ext cx="4997210" cy="461665"/>
          </a:xfrm>
          <a:prstGeom prst="rect">
            <a:avLst/>
          </a:prstGeom>
        </p:spPr>
        <p:txBody>
          <a:bodyPr wrap="square">
            <a:spAutoFit/>
          </a:bodyPr>
          <a:lstStyle/>
          <a:p>
            <a:r>
              <a:rPr lang="en-US" sz="1200" dirty="0">
                <a:latin typeface="+mn-lt"/>
              </a:rPr>
              <a:t>© 26 </a:t>
            </a:r>
            <a:r>
              <a:rPr lang="en-US" sz="1200" dirty="0" err="1">
                <a:latin typeface="+mn-lt"/>
              </a:rPr>
              <a:t>Νοε</a:t>
            </a:r>
            <a:r>
              <a:rPr lang="en-US" sz="1200" dirty="0">
                <a:latin typeface="+mn-lt"/>
              </a:rPr>
              <a:t> 2013 </a:t>
            </a:r>
            <a:r>
              <a:rPr lang="en-US" sz="1200" dirty="0" err="1">
                <a:latin typeface="+mn-lt"/>
              </a:rPr>
              <a:t>Tonye</a:t>
            </a:r>
            <a:r>
              <a:rPr lang="en-US" sz="1200" dirty="0">
                <a:latin typeface="+mn-lt"/>
              </a:rPr>
              <a:t> A. </a:t>
            </a:r>
            <a:r>
              <a:rPr lang="en-US" sz="1200" dirty="0" err="1">
                <a:latin typeface="+mn-lt"/>
              </a:rPr>
              <a:t>Ogele</a:t>
            </a:r>
            <a:r>
              <a:rPr lang="en-US" sz="1200" dirty="0">
                <a:latin typeface="+mn-lt"/>
              </a:rPr>
              <a:t>. </a:t>
            </a:r>
            <a:r>
              <a:rPr lang="en-US" sz="1200" dirty="0">
                <a:latin typeface="+mn-lt"/>
                <a:hlinkClick r:id="rId4"/>
              </a:rPr>
              <a:t>Textbook content </a:t>
            </a:r>
            <a:r>
              <a:rPr lang="en-US" sz="1200" dirty="0">
                <a:latin typeface="+mn-lt"/>
              </a:rPr>
              <a:t>produced by </a:t>
            </a:r>
            <a:r>
              <a:rPr lang="en-US" sz="1200" dirty="0" err="1">
                <a:latin typeface="+mn-lt"/>
              </a:rPr>
              <a:t>Tonye</a:t>
            </a:r>
            <a:r>
              <a:rPr lang="en-US" sz="1200" dirty="0">
                <a:latin typeface="+mn-lt"/>
              </a:rPr>
              <a:t> A. </a:t>
            </a:r>
            <a:r>
              <a:rPr lang="en-US" sz="1200" dirty="0" err="1">
                <a:latin typeface="+mn-lt"/>
              </a:rPr>
              <a:t>Ogele</a:t>
            </a:r>
            <a:r>
              <a:rPr lang="en-US" sz="1200" dirty="0">
                <a:latin typeface="+mn-lt"/>
              </a:rPr>
              <a:t> is licensed under a </a:t>
            </a:r>
            <a:r>
              <a:rPr lang="en-US" sz="1200" dirty="0">
                <a:latin typeface="+mn-lt"/>
                <a:hlinkClick r:id="rId5"/>
              </a:rPr>
              <a:t>Creative Commons Attribution License 3.0</a:t>
            </a:r>
            <a:r>
              <a:rPr lang="en-US" sz="1200" dirty="0">
                <a:latin typeface="+mn-lt"/>
              </a:rPr>
              <a:t> license.</a:t>
            </a:r>
            <a:endParaRPr lang="el-GR" sz="1200"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ln w="19050">
            <a:noFill/>
          </a:ln>
        </p:spPr>
        <p:txBody>
          <a:bodyPr>
            <a:normAutofit/>
          </a:bodyPr>
          <a:lstStyle/>
          <a:p>
            <a:pPr eaLnBrk="1" hangingPunct="1"/>
            <a:r>
              <a:rPr lang="el-GR" dirty="0" smtClean="0"/>
              <a:t>Ινώδης</a:t>
            </a:r>
            <a:r>
              <a:rPr lang="en-US" dirty="0" smtClean="0"/>
              <a:t> </a:t>
            </a:r>
            <a:r>
              <a:rPr lang="el-GR" dirty="0" smtClean="0"/>
              <a:t>Συνδετικός Ιστός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pic>
        <p:nvPicPr>
          <p:cNvPr id="6" name="Picture 2" descr="File:Illu connective tissues 1.jpg"/>
          <p:cNvPicPr>
            <a:picLocks noChangeAspect="1" noChangeArrowheads="1"/>
          </p:cNvPicPr>
          <p:nvPr/>
        </p:nvPicPr>
        <p:blipFill>
          <a:blip r:embed="rId2" cstate="print">
            <a:extLst>
              <a:ext uri="{28A0092B-C50C-407E-A947-70E740481C1C}">
                <a14:useLocalDpi xmlns:a14="http://schemas.microsoft.com/office/drawing/2010/main" val="0"/>
              </a:ext>
            </a:extLst>
          </a:blip>
          <a:srcRect l="66667" b="13642"/>
          <a:stretch>
            <a:fillRect/>
          </a:stretch>
        </p:blipFill>
        <p:spPr bwMode="auto">
          <a:xfrm>
            <a:off x="1043608" y="1556792"/>
            <a:ext cx="7488832" cy="3938183"/>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1907704" y="5661248"/>
            <a:ext cx="5976664"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Illu connective tissues </a:t>
            </a:r>
            <a:r>
              <a:rPr lang="en-US" sz="1200" dirty="0" smtClean="0">
                <a:latin typeface="+mn-lt"/>
                <a:hlinkClick r:id="rId3"/>
              </a:rPr>
              <a:t>1</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a:latin typeface="+mn-lt"/>
                <a:hlinkClick r:id="rId4" tooltip="User:Arcadian"/>
              </a:rPr>
              <a:t>Arcadian</a:t>
            </a:r>
            <a:r>
              <a:rPr lang="el-GR" sz="1200" dirty="0" smtClean="0">
                <a:latin typeface="+mn-lt"/>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196982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Ινώδης Ιστός </a:t>
            </a:r>
            <a:r>
              <a:rPr lang="el-GR" sz="3200" b="0" dirty="0" smtClean="0"/>
              <a:t>1/2 </a:t>
            </a:r>
            <a:endParaRPr lang="el-GR" sz="3200" b="0" dirty="0"/>
          </a:p>
        </p:txBody>
      </p:sp>
      <p:sp>
        <p:nvSpPr>
          <p:cNvPr id="3" name="2 - Θέση περιεχομένου"/>
          <p:cNvSpPr>
            <a:spLocks noGrp="1"/>
          </p:cNvSpPr>
          <p:nvPr>
            <p:ph idx="1"/>
          </p:nvPr>
        </p:nvSpPr>
        <p:spPr>
          <a:xfrm>
            <a:off x="457200" y="1196752"/>
            <a:ext cx="8363272" cy="5040560"/>
          </a:xfrm>
        </p:spPr>
        <p:txBody>
          <a:bodyPr>
            <a:normAutofit lnSpcReduction="10000"/>
          </a:bodyPr>
          <a:lstStyle/>
          <a:p>
            <a:pPr>
              <a:buNone/>
            </a:pPr>
            <a:r>
              <a:rPr lang="el-GR" dirty="0" smtClean="0"/>
              <a:t>Ο ινώδης συνδετικός ιστός αποτελεί τον κύριο στηρικτικό ιστό </a:t>
            </a:r>
          </a:p>
          <a:p>
            <a:pPr>
              <a:buNone/>
            </a:pPr>
            <a:r>
              <a:rPr lang="el-GR" dirty="0" smtClean="0"/>
              <a:t>των περισσοτέρων οργάνων και έχει τις παρακάτω</a:t>
            </a:r>
          </a:p>
          <a:p>
            <a:pPr>
              <a:buNone/>
            </a:pPr>
            <a:r>
              <a:rPr lang="el-GR" dirty="0" smtClean="0"/>
              <a:t>εξειδικευμένες λειτουργίες</a:t>
            </a:r>
            <a:r>
              <a:rPr lang="en-US" dirty="0" smtClean="0"/>
              <a:t>:</a:t>
            </a:r>
            <a:endParaRPr lang="el-GR" dirty="0" smtClean="0"/>
          </a:p>
          <a:p>
            <a:r>
              <a:rPr lang="el-GR" dirty="0" smtClean="0"/>
              <a:t>Στήριξη νεύρων, αιμοφόρων και λεμφικών αγγείων (χαλαρός),</a:t>
            </a:r>
          </a:p>
          <a:p>
            <a:r>
              <a:rPr lang="el-GR" dirty="0" smtClean="0"/>
              <a:t>Διαχωρισμό  των λειτουργικών στιβάδων στα όργανα και τους ιστούς (κινητικότητα και </a:t>
            </a:r>
            <a:r>
              <a:rPr lang="el-GR" dirty="0" err="1" smtClean="0"/>
              <a:t>εκτασιμότητα</a:t>
            </a:r>
            <a:r>
              <a:rPr lang="el-GR" dirty="0" smtClean="0"/>
              <a:t> των ιστών),</a:t>
            </a:r>
          </a:p>
          <a:p>
            <a:r>
              <a:rPr lang="el-GR" dirty="0" smtClean="0"/>
              <a:t> Στήριξη των κυττάρων του ανοσοποιητικού συστήματος,</a:t>
            </a:r>
          </a:p>
          <a:p>
            <a:r>
              <a:rPr lang="el-GR" dirty="0" smtClean="0"/>
              <a:t>Σχηματισμό  της ινώδους κάψας που περιβάλλει τα παρεγχυματώδη όργανα (νεφρούς, ήπαρ, σπλήνα),</a:t>
            </a:r>
          </a:p>
          <a:p>
            <a:r>
              <a:rPr lang="el-GR" dirty="0" smtClean="0"/>
              <a:t>Σχηματισμό του </a:t>
            </a:r>
            <a:r>
              <a:rPr lang="el-GR" dirty="0" err="1" smtClean="0"/>
              <a:t>ινολιπώδη</a:t>
            </a:r>
            <a:r>
              <a:rPr lang="el-GR" dirty="0" smtClean="0"/>
              <a:t> ιστού (στοιχείο των ιστών).</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Ινώδης Ιστός </a:t>
            </a:r>
            <a:r>
              <a:rPr lang="el-GR" sz="3200" b="0" dirty="0" smtClean="0"/>
              <a:t>2/2 </a:t>
            </a:r>
            <a:endParaRPr lang="el-GR" sz="3600" b="0" dirty="0"/>
          </a:p>
        </p:txBody>
      </p:sp>
      <p:sp>
        <p:nvSpPr>
          <p:cNvPr id="3" name="2 - Θέση περιεχομένου"/>
          <p:cNvSpPr>
            <a:spLocks noGrp="1"/>
          </p:cNvSpPr>
          <p:nvPr>
            <p:ph idx="1"/>
          </p:nvPr>
        </p:nvSpPr>
        <p:spPr>
          <a:xfrm>
            <a:off x="323528" y="1268760"/>
            <a:ext cx="8640960" cy="4392488"/>
          </a:xfrm>
        </p:spPr>
        <p:txBody>
          <a:bodyPr>
            <a:normAutofit/>
          </a:bodyPr>
          <a:lstStyle/>
          <a:p>
            <a:r>
              <a:rPr lang="el-GR" sz="2600" dirty="0" smtClean="0"/>
              <a:t> </a:t>
            </a:r>
            <a:r>
              <a:rPr lang="el-GR" dirty="0" smtClean="0"/>
              <a:t>Ο </a:t>
            </a:r>
            <a:r>
              <a:rPr lang="el-GR" dirty="0" err="1" smtClean="0"/>
              <a:t>ινοκολλαγονώδης</a:t>
            </a:r>
            <a:r>
              <a:rPr lang="el-GR" dirty="0" smtClean="0"/>
              <a:t> ή ινώδης ιστός,  με βάση την αρχιτεκτονική του διακρίνεται σε</a:t>
            </a:r>
            <a:r>
              <a:rPr lang="en-US" dirty="0" smtClean="0"/>
              <a:t>:</a:t>
            </a:r>
            <a:r>
              <a:rPr lang="el-GR" dirty="0" smtClean="0"/>
              <a:t> </a:t>
            </a:r>
          </a:p>
          <a:p>
            <a:pPr lvl="1"/>
            <a:r>
              <a:rPr lang="el-GR" b="1" dirty="0" smtClean="0"/>
              <a:t>Χαλαρό Ινώδη Ιστό</a:t>
            </a:r>
            <a:r>
              <a:rPr lang="el-GR" dirty="0" smtClean="0"/>
              <a:t>. Οι </a:t>
            </a:r>
            <a:r>
              <a:rPr lang="el-GR" dirty="0" err="1" smtClean="0"/>
              <a:t>κολλαγόνες</a:t>
            </a:r>
            <a:r>
              <a:rPr lang="el-GR" dirty="0" smtClean="0"/>
              <a:t> ίνες είναι λεπτές, τοποθετημένες σε αραιά διαστήματα με τυχαία διάταξη προς όλες τις κατευθύνσεις.</a:t>
            </a:r>
          </a:p>
          <a:p>
            <a:pPr lvl="1"/>
            <a:r>
              <a:rPr lang="el-GR" b="1" dirty="0" smtClean="0"/>
              <a:t>Πυκνό Ινώδη Ιστό</a:t>
            </a:r>
            <a:r>
              <a:rPr lang="el-GR" dirty="0" smtClean="0"/>
              <a:t>. Οι </a:t>
            </a:r>
            <a:r>
              <a:rPr lang="el-GR" dirty="0" err="1" smtClean="0"/>
              <a:t>κολλαγόνες</a:t>
            </a:r>
            <a:r>
              <a:rPr lang="el-GR" dirty="0" smtClean="0"/>
              <a:t> ίνες είναι παχιές, τοποθετημένες σε πυκνή διάταξη.</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Χαλαρός Ινώδης Ιστός</a:t>
            </a:r>
            <a:r>
              <a:rPr lang="en-US" dirty="0" smtClean="0"/>
              <a:t> </a:t>
            </a:r>
            <a:r>
              <a:rPr lang="en-US" sz="3200" b="0" dirty="0" smtClean="0"/>
              <a:t>1/2</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pic>
        <p:nvPicPr>
          <p:cNvPr id="5" name="Picture 2" descr="File:Illu connective tissues 1.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3742" r="69284" b="14684"/>
          <a:stretch/>
        </p:blipFill>
        <p:spPr bwMode="auto">
          <a:xfrm>
            <a:off x="1907704" y="2099757"/>
            <a:ext cx="5335068" cy="3542015"/>
          </a:xfrm>
          <a:prstGeom prst="rect">
            <a:avLst/>
          </a:prstGeom>
          <a:noFill/>
          <a:extLst>
            <a:ext uri="{909E8E84-426E-40DD-AFC4-6F175D3DCCD1}">
              <a14:hiddenFill xmlns:a14="http://schemas.microsoft.com/office/drawing/2010/main">
                <a:solidFill>
                  <a:srgbClr val="FFFFFF"/>
                </a:solidFill>
              </a14:hiddenFill>
            </a:ext>
          </a:extLst>
        </p:spPr>
      </p:pic>
      <p:sp>
        <p:nvSpPr>
          <p:cNvPr id="6" name="5 - Ορθογώνιο"/>
          <p:cNvSpPr/>
          <p:nvPr/>
        </p:nvSpPr>
        <p:spPr>
          <a:xfrm>
            <a:off x="395536" y="1268760"/>
            <a:ext cx="8280920" cy="830997"/>
          </a:xfrm>
          <a:prstGeom prst="rect">
            <a:avLst/>
          </a:prstGeom>
        </p:spPr>
        <p:txBody>
          <a:bodyPr wrap="square">
            <a:spAutoFit/>
          </a:bodyPr>
          <a:lstStyle/>
          <a:p>
            <a:pPr marL="285750" indent="-285750">
              <a:buFont typeface="Wingdings" panose="05000000000000000000" pitchFamily="2" charset="2"/>
              <a:buChar char="Ø"/>
            </a:pPr>
            <a:r>
              <a:rPr lang="el-GR" sz="2400" dirty="0" smtClean="0">
                <a:latin typeface="+mn-lt"/>
              </a:rPr>
              <a:t>Χαρακτηρίζεται από  μεγάλη περιεκτικότητα σε θεμέλια ουσία</a:t>
            </a:r>
            <a:r>
              <a:rPr lang="el-GR" sz="2400" dirty="0">
                <a:latin typeface="+mn-lt"/>
              </a:rPr>
              <a:t> </a:t>
            </a:r>
            <a:r>
              <a:rPr lang="el-GR" sz="2400" dirty="0" smtClean="0">
                <a:latin typeface="+mn-lt"/>
              </a:rPr>
              <a:t>και διάσπαρτες </a:t>
            </a:r>
            <a:r>
              <a:rPr lang="el-GR" sz="2400" dirty="0" err="1" smtClean="0">
                <a:latin typeface="+mn-lt"/>
              </a:rPr>
              <a:t>κολλαγόνες</a:t>
            </a:r>
            <a:r>
              <a:rPr lang="el-GR" sz="2400" dirty="0" smtClean="0">
                <a:latin typeface="+mn-lt"/>
              </a:rPr>
              <a:t> ίνες. </a:t>
            </a:r>
          </a:p>
        </p:txBody>
      </p:sp>
      <p:sp>
        <p:nvSpPr>
          <p:cNvPr id="8" name="Ορθογώνιο 7"/>
          <p:cNvSpPr/>
          <p:nvPr/>
        </p:nvSpPr>
        <p:spPr>
          <a:xfrm>
            <a:off x="1691680" y="5830180"/>
            <a:ext cx="5976664"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Illu connective tissues </a:t>
            </a:r>
            <a:r>
              <a:rPr lang="en-US" sz="1200" dirty="0" smtClean="0">
                <a:latin typeface="+mn-lt"/>
                <a:hlinkClick r:id="rId3"/>
              </a:rPr>
              <a:t>1</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a:latin typeface="+mn-lt"/>
                <a:hlinkClick r:id="rId4" tooltip="User:Arcadian"/>
              </a:rPr>
              <a:t>Arcadian</a:t>
            </a:r>
            <a:r>
              <a:rPr lang="el-GR" sz="1200" dirty="0" smtClean="0">
                <a:latin typeface="+mn-lt"/>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796136" y="188640"/>
            <a:ext cx="3045024" cy="1224136"/>
          </a:xfrm>
          <a:ln w="19050">
            <a:noFill/>
          </a:ln>
        </p:spPr>
        <p:txBody>
          <a:bodyPr>
            <a:normAutofit fontScale="90000"/>
          </a:bodyPr>
          <a:lstStyle/>
          <a:p>
            <a:pPr eaLnBrk="1" hangingPunct="1"/>
            <a:r>
              <a:rPr lang="el-GR" dirty="0" smtClean="0"/>
              <a:t>Συνδετικός Ιστός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pic>
        <p:nvPicPr>
          <p:cNvPr id="1026" name="Picture 2" descr="File:Leonardo da Vinci - Anatomical studies of the shoulder - WGA128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380" y="0"/>
            <a:ext cx="4839309" cy="6885384"/>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8"/>
          <p:cNvSpPr/>
          <p:nvPr/>
        </p:nvSpPr>
        <p:spPr>
          <a:xfrm>
            <a:off x="5709689" y="5834125"/>
            <a:ext cx="2972594" cy="646331"/>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Leonardo da Vinci - Anatomical studies of the shoulder - </a:t>
            </a:r>
            <a:r>
              <a:rPr lang="en-US" sz="1200" dirty="0" smtClean="0">
                <a:latin typeface="+mn-lt"/>
                <a:hlinkClick r:id="rId3"/>
              </a:rPr>
              <a:t>WGA12824</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err="1">
                <a:latin typeface="+mn-lt"/>
                <a:hlinkClick r:id="rId4" tooltip="User:JarektUploadBot"/>
              </a:rPr>
              <a:t>JarektUploadBot</a:t>
            </a:r>
            <a:r>
              <a:rPr lang="el-GR" sz="1200" dirty="0" smtClean="0">
                <a:latin typeface="+mn-lt"/>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196982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Χαλαρός Ινώδης Ιστός</a:t>
            </a:r>
            <a:r>
              <a:rPr lang="en-US" dirty="0"/>
              <a:t> </a:t>
            </a:r>
            <a:r>
              <a:rPr lang="el-GR" sz="3200" b="0" dirty="0" smtClean="0"/>
              <a:t>2</a:t>
            </a:r>
            <a:r>
              <a:rPr lang="en-US" sz="3200" b="0" dirty="0" smtClean="0"/>
              <a:t>/2</a:t>
            </a:r>
            <a:endParaRPr lang="el-GR" sz="3600" b="0" dirty="0"/>
          </a:p>
        </p:txBody>
      </p:sp>
      <p:sp>
        <p:nvSpPr>
          <p:cNvPr id="3" name="2 - Θέση περιεχομένου"/>
          <p:cNvSpPr>
            <a:spLocks noGrp="1"/>
          </p:cNvSpPr>
          <p:nvPr>
            <p:ph idx="1"/>
          </p:nvPr>
        </p:nvSpPr>
        <p:spPr/>
        <p:txBody>
          <a:bodyPr/>
          <a:lstStyle/>
          <a:p>
            <a:r>
              <a:rPr lang="el-GR" dirty="0" smtClean="0"/>
              <a:t>Ο χαλαρός ινώδης συνδετικός ιστός αποτελεί</a:t>
            </a:r>
            <a:r>
              <a:rPr lang="en-US" dirty="0" smtClean="0"/>
              <a:t>:</a:t>
            </a:r>
            <a:endParaRPr lang="el-GR" dirty="0" smtClean="0"/>
          </a:p>
          <a:p>
            <a:pPr lvl="1"/>
            <a:r>
              <a:rPr lang="el-GR" dirty="0" smtClean="0"/>
              <a:t> τις επιφανειακές και </a:t>
            </a:r>
            <a:r>
              <a:rPr lang="el-GR" dirty="0" err="1" smtClean="0"/>
              <a:t>βαθειές</a:t>
            </a:r>
            <a:r>
              <a:rPr lang="el-GR" dirty="0" smtClean="0"/>
              <a:t> </a:t>
            </a:r>
            <a:r>
              <a:rPr lang="el-GR" dirty="0" err="1" smtClean="0"/>
              <a:t>περιτονίες</a:t>
            </a:r>
            <a:r>
              <a:rPr lang="el-GR" dirty="0" smtClean="0"/>
              <a:t>,</a:t>
            </a:r>
          </a:p>
          <a:p>
            <a:pPr lvl="1"/>
            <a:r>
              <a:rPr lang="el-GR" dirty="0" smtClean="0"/>
              <a:t> τα περιβλήματα των μυών και των νεύρων, </a:t>
            </a:r>
          </a:p>
          <a:p>
            <a:pPr lvl="1"/>
            <a:r>
              <a:rPr lang="el-GR" dirty="0" smtClean="0"/>
              <a:t>τις στηρικτικές κατασκευές του λεμφικού συστήματος και των εσωτερικών οργάνων.</a:t>
            </a:r>
          </a:p>
          <a:p>
            <a:r>
              <a:rPr lang="el-GR" dirty="0" smtClean="0"/>
              <a:t>Χαρακτηρίζεται από μεγάλη περιεκτικότητα σε θεμέλια ουσία και διάσπαρτες </a:t>
            </a:r>
            <a:r>
              <a:rPr lang="el-GR" dirty="0" err="1" smtClean="0"/>
              <a:t>κολλαγόνες</a:t>
            </a:r>
            <a:r>
              <a:rPr lang="el-GR" dirty="0" smtClean="0"/>
              <a:t> ίνες. </a:t>
            </a:r>
          </a:p>
          <a:p>
            <a:r>
              <a:rPr lang="el-GR" dirty="0" smtClean="0"/>
              <a:t>Είναι ο πλέον ελαστικός τύπος, αυτός που επηρεάζεται περισσότερο από τις θεραπευτικές εφαρμογές με παθητικές παρεμβάσεις.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Πυκνός Ινώδης Ιστός </a:t>
            </a:r>
            <a:r>
              <a:rPr lang="el-GR" sz="3200" b="0" dirty="0" smtClean="0"/>
              <a:t>1/2</a:t>
            </a:r>
            <a:endParaRPr lang="el-GR" sz="3200" b="0" dirty="0"/>
          </a:p>
        </p:txBody>
      </p:sp>
      <p:sp>
        <p:nvSpPr>
          <p:cNvPr id="3" name="2 - Θέση περιεχομένου"/>
          <p:cNvSpPr>
            <a:spLocks noGrp="1"/>
          </p:cNvSpPr>
          <p:nvPr>
            <p:ph idx="1"/>
          </p:nvPr>
        </p:nvSpPr>
        <p:spPr>
          <a:xfrm>
            <a:off x="457200" y="1196752"/>
            <a:ext cx="7931224" cy="5040560"/>
          </a:xfrm>
        </p:spPr>
        <p:txBody>
          <a:bodyPr>
            <a:normAutofit lnSpcReduction="10000"/>
          </a:bodyPr>
          <a:lstStyle/>
          <a:p>
            <a:r>
              <a:rPr lang="el-GR" dirty="0" smtClean="0"/>
              <a:t>Παχιές  </a:t>
            </a:r>
            <a:r>
              <a:rPr lang="el-GR" dirty="0" err="1" smtClean="0"/>
              <a:t>κολλαγόνες</a:t>
            </a:r>
            <a:r>
              <a:rPr lang="el-GR" dirty="0" smtClean="0"/>
              <a:t> ίνες, προσανατολισμένες παράλληλα στην μάζα του ιστού, ευθύνονται για την ισχυρή τάση και την περιορισμένη ελαστικότητα των κατασκευών. </a:t>
            </a:r>
          </a:p>
          <a:p>
            <a:r>
              <a:rPr lang="el-GR" dirty="0" smtClean="0"/>
              <a:t>Οι σύνδεσμοι και οι τένοντες αποτελούνται από παχύ δομημένο συνδετικό ιστό. </a:t>
            </a:r>
          </a:p>
          <a:p>
            <a:r>
              <a:rPr lang="el-GR" dirty="0" smtClean="0"/>
              <a:t>Οι  σύνδεσμοι παρουσιάζουν λιγότερο αυστηρό προσανατολισμό στις </a:t>
            </a:r>
            <a:r>
              <a:rPr lang="el-GR" dirty="0" err="1" smtClean="0"/>
              <a:t>κολλαγόνες</a:t>
            </a:r>
            <a:r>
              <a:rPr lang="el-GR" dirty="0" smtClean="0"/>
              <a:t> ίνες  </a:t>
            </a:r>
            <a:r>
              <a:rPr lang="el-GR" dirty="0" err="1" smtClean="0"/>
              <a:t>γι’αυτό</a:t>
            </a:r>
            <a:r>
              <a:rPr lang="el-GR" dirty="0" smtClean="0"/>
              <a:t> και μπορεί να αναπτύξουν  κάποια  ελαστικότητα. </a:t>
            </a:r>
          </a:p>
          <a:p>
            <a:r>
              <a:rPr lang="el-GR" dirty="0" smtClean="0"/>
              <a:t>Δεν υπάρχει μεγάλη μεταβολική δραστηριότητα και  </a:t>
            </a:r>
            <a:r>
              <a:rPr lang="el-GR" dirty="0" err="1" smtClean="0"/>
              <a:t>αγγείωση</a:t>
            </a:r>
            <a:r>
              <a:rPr lang="el-GR" dirty="0" smtClean="0"/>
              <a:t>. Έτσι καθυστερεί η επούλωση σε περίπτωση τραυματισμού.</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Πυκνός Ινώδης Ιστός </a:t>
            </a:r>
            <a:r>
              <a:rPr lang="el-GR" sz="3200" b="0" dirty="0" smtClean="0"/>
              <a:t>2/2</a:t>
            </a:r>
            <a:endParaRPr lang="el-GR" sz="3600" b="0" dirty="0"/>
          </a:p>
        </p:txBody>
      </p:sp>
      <p:sp>
        <p:nvSpPr>
          <p:cNvPr id="3" name="2 - Θέση περιεχομένου"/>
          <p:cNvSpPr>
            <a:spLocks noGrp="1"/>
          </p:cNvSpPr>
          <p:nvPr>
            <p:ph idx="1"/>
          </p:nvPr>
        </p:nvSpPr>
        <p:spPr/>
        <p:txBody>
          <a:bodyPr/>
          <a:lstStyle/>
          <a:p>
            <a:r>
              <a:rPr lang="el-GR" dirty="0" smtClean="0"/>
              <a:t>Από πυκνό ινώδη συνδετικό ιστό με </a:t>
            </a:r>
            <a:r>
              <a:rPr lang="el-GR" dirty="0" err="1" smtClean="0"/>
              <a:t>κολλαγόνες</a:t>
            </a:r>
            <a:r>
              <a:rPr lang="el-GR" dirty="0" smtClean="0"/>
              <a:t>  ίνες πολλαπλού προσανατολισμού ώστε ο ιστός να αντιμετωπίζει τάσεις από διαφορετικές κατευθύνσεις αποτελούνται</a:t>
            </a:r>
            <a:r>
              <a:rPr lang="en-US" dirty="0" smtClean="0"/>
              <a:t>:</a:t>
            </a:r>
            <a:endParaRPr lang="el-GR" dirty="0" smtClean="0"/>
          </a:p>
          <a:p>
            <a:pPr lvl="1"/>
            <a:r>
              <a:rPr lang="el-GR" dirty="0" smtClean="0"/>
              <a:t>Ο αρθρικός θύλακας, </a:t>
            </a:r>
          </a:p>
          <a:p>
            <a:pPr lvl="1"/>
            <a:r>
              <a:rPr lang="el-GR" dirty="0" smtClean="0"/>
              <a:t>Οι  απονευρώσεις, </a:t>
            </a:r>
          </a:p>
          <a:p>
            <a:pPr lvl="1"/>
            <a:r>
              <a:rPr lang="el-GR" dirty="0" smtClean="0"/>
              <a:t>Το  περιόστεο, </a:t>
            </a:r>
          </a:p>
          <a:p>
            <a:pPr lvl="1"/>
            <a:r>
              <a:rPr lang="el-GR" dirty="0" smtClean="0"/>
              <a:t>Η </a:t>
            </a:r>
            <a:r>
              <a:rPr lang="el-GR" dirty="0" err="1" smtClean="0"/>
              <a:t>δερμίς</a:t>
            </a:r>
            <a:r>
              <a:rPr lang="el-GR" dirty="0" smtClean="0"/>
              <a:t>, </a:t>
            </a:r>
          </a:p>
          <a:p>
            <a:pPr lvl="1"/>
            <a:r>
              <a:rPr lang="el-GR" dirty="0" smtClean="0"/>
              <a:t>Τα έλυτρα.</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dirty="0" err="1" smtClean="0"/>
              <a:t>Δερμίς</a:t>
            </a:r>
            <a:r>
              <a:rPr lang="el-GR" dirty="0" smtClean="0"/>
              <a:t>, Δέρμα</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pic>
        <p:nvPicPr>
          <p:cNvPr id="5" name="Picture 2" descr="File:Skin.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2177" t="12717" r="4230" b="2609"/>
          <a:stretch>
            <a:fillRect/>
          </a:stretch>
        </p:blipFill>
        <p:spPr bwMode="auto">
          <a:xfrm>
            <a:off x="521804" y="1081583"/>
            <a:ext cx="8100392" cy="52277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1691680" y="6392361"/>
            <a:ext cx="5976664"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3"/>
              </a:rPr>
              <a:t>Skin</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a:latin typeface="+mn-lt"/>
                <a:hlinkClick r:id="rId4" tooltip="User:Prof. Squirrel"/>
              </a:rPr>
              <a:t>Prof. Squirrel</a:t>
            </a:r>
            <a:r>
              <a:rPr lang="el-GR" sz="1200" dirty="0" smtClean="0">
                <a:latin typeface="+mn-lt"/>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Απονεύρωση</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pic>
        <p:nvPicPr>
          <p:cNvPr id="5" name="Picture 4" descr="The top panel shows the lateral view of the superficial and deep abdominal muscles. The bottom panel shows the anterior view of the posterior abdominal muscle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b="54549"/>
          <a:stretch>
            <a:fillRect/>
          </a:stretch>
        </p:blipFill>
        <p:spPr bwMode="auto">
          <a:xfrm>
            <a:off x="539552" y="1268760"/>
            <a:ext cx="8064896" cy="47341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763688" y="6165303"/>
            <a:ext cx="5508104" cy="461665"/>
          </a:xfrm>
          <a:prstGeom prst="rect">
            <a:avLst/>
          </a:prstGeom>
        </p:spPr>
        <p:txBody>
          <a:bodyPr wrap="square">
            <a:spAutoFit/>
          </a:bodyPr>
          <a:lstStyle/>
          <a:p>
            <a:r>
              <a:rPr lang="en-US" sz="1200" dirty="0">
                <a:latin typeface="+mn-lt"/>
              </a:rPr>
              <a:t>© 6 Ιαν 2015 </a:t>
            </a:r>
            <a:r>
              <a:rPr lang="en-US" sz="1200" dirty="0" err="1">
                <a:latin typeface="+mn-lt"/>
              </a:rPr>
              <a:t>OpenStax</a:t>
            </a:r>
            <a:r>
              <a:rPr lang="en-US" sz="1200" dirty="0">
                <a:latin typeface="+mn-lt"/>
              </a:rPr>
              <a:t> College. </a:t>
            </a:r>
            <a:r>
              <a:rPr lang="en-US" sz="1200" dirty="0">
                <a:latin typeface="+mn-lt"/>
                <a:hlinkClick r:id="rId3"/>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4"/>
              </a:rPr>
              <a:t>Creative Commons Attribution License 4.0</a:t>
            </a:r>
            <a:r>
              <a:rPr lang="en-US" sz="1200" dirty="0">
                <a:latin typeface="+mn-lt"/>
              </a:rPr>
              <a:t> license.</a:t>
            </a:r>
            <a:endParaRPr lang="el-GR" sz="1200" dirty="0">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Ινώδης Ουλή</a:t>
            </a:r>
            <a:endParaRPr lang="el-GR" dirty="0"/>
          </a:p>
        </p:txBody>
      </p:sp>
      <p:sp>
        <p:nvSpPr>
          <p:cNvPr id="3" name="2 - Θέση περιεχομένου"/>
          <p:cNvSpPr>
            <a:spLocks noGrp="1"/>
          </p:cNvSpPr>
          <p:nvPr>
            <p:ph idx="1"/>
          </p:nvPr>
        </p:nvSpPr>
        <p:spPr>
          <a:xfrm>
            <a:off x="395536" y="1124744"/>
            <a:ext cx="8229600" cy="5040560"/>
          </a:xfrm>
        </p:spPr>
        <p:txBody>
          <a:bodyPr>
            <a:normAutofit lnSpcReduction="10000"/>
          </a:bodyPr>
          <a:lstStyle/>
          <a:p>
            <a:r>
              <a:rPr lang="el-GR" dirty="0" smtClean="0"/>
              <a:t>Μετά την καταστροφή ενός ιστού και τον θάνατο των εξειδικευμένων κυττάρων ακολουθεί η  επανόρθωση και η εκ νέου ανάπτυξή του, εφόσον  έχει διατηρηθεί  η αρχιτεκτονική δομή των στηρικτικών του ιστών (ειδικά η βασική μεμβράνη).</a:t>
            </a:r>
          </a:p>
          <a:p>
            <a:r>
              <a:rPr lang="el-GR" dirty="0" smtClean="0"/>
              <a:t> Τα ενεργοποιημένα στηρικτικά κύτταρα είναι πολυδύναμα  και διαθέτουν την ικανότητα διαφοροποίησης σε ενδοθηλιακά, </a:t>
            </a:r>
            <a:r>
              <a:rPr lang="el-GR" dirty="0" err="1" smtClean="0"/>
              <a:t>μυοϊνοβλάστες</a:t>
            </a:r>
            <a:r>
              <a:rPr lang="el-GR" dirty="0" smtClean="0"/>
              <a:t> και </a:t>
            </a:r>
            <a:r>
              <a:rPr lang="el-GR" dirty="0" err="1" smtClean="0"/>
              <a:t>ινοβλάστες</a:t>
            </a:r>
            <a:r>
              <a:rPr lang="el-GR" dirty="0" smtClean="0"/>
              <a:t>.</a:t>
            </a:r>
          </a:p>
          <a:p>
            <a:r>
              <a:rPr lang="el-GR" dirty="0" smtClean="0"/>
              <a:t>Η κατεστραμμένη περιοχή αναπλάθεται από το σύνολο των κυτταρικών τύπων, εναποτίθεται κολλαγόνο και συγχρόνως σχηματίζονται νέα αγγεία. </a:t>
            </a:r>
          </a:p>
          <a:p>
            <a:r>
              <a:rPr lang="el-GR" dirty="0" smtClean="0"/>
              <a:t>Ο σχηματιζόμενος με αυτό τον τρόπο </a:t>
            </a:r>
            <a:r>
              <a:rPr lang="el-GR" dirty="0" err="1" smtClean="0"/>
              <a:t>ινοκολλαγονώδης</a:t>
            </a:r>
            <a:r>
              <a:rPr lang="el-GR" dirty="0" smtClean="0"/>
              <a:t> ιστός, ινώδης ιστός , ονομάζεται  ινώδης ουλή.</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err="1" smtClean="0"/>
              <a:t>Βιο</a:t>
            </a:r>
            <a:r>
              <a:rPr lang="el-GR" dirty="0" smtClean="0"/>
              <a:t>-μηχανικές Ιδιότητες </a:t>
            </a:r>
            <a:r>
              <a:rPr lang="el-GR" sz="3200" b="0" dirty="0" smtClean="0"/>
              <a:t>1/3</a:t>
            </a:r>
            <a:endParaRPr lang="el-GR" sz="3200" b="0" dirty="0"/>
          </a:p>
        </p:txBody>
      </p:sp>
      <p:sp>
        <p:nvSpPr>
          <p:cNvPr id="3" name="2 - Θέση περιεχομένου"/>
          <p:cNvSpPr>
            <a:spLocks noGrp="1"/>
          </p:cNvSpPr>
          <p:nvPr>
            <p:ph idx="1"/>
          </p:nvPr>
        </p:nvSpPr>
        <p:spPr>
          <a:xfrm>
            <a:off x="251520" y="1196752"/>
            <a:ext cx="3744416" cy="5184576"/>
          </a:xfrm>
        </p:spPr>
        <p:txBody>
          <a:bodyPr>
            <a:noAutofit/>
          </a:bodyPr>
          <a:lstStyle/>
          <a:p>
            <a:r>
              <a:rPr lang="el-GR" dirty="0" smtClean="0"/>
              <a:t>Τάση,</a:t>
            </a:r>
            <a:r>
              <a:rPr lang="en-US" b="1" dirty="0" smtClean="0"/>
              <a:t>Stress.</a:t>
            </a:r>
            <a:endParaRPr lang="el-GR" b="1" dirty="0"/>
          </a:p>
          <a:p>
            <a:pPr marL="355600" indent="0">
              <a:spcBef>
                <a:spcPts val="0"/>
              </a:spcBef>
              <a:buNone/>
            </a:pPr>
            <a:r>
              <a:rPr lang="el-GR" dirty="0" smtClean="0"/>
              <a:t>Η δύναμη που ασκείται σε ιστό προς την επιφάνεια. Η δύναμη στη μονάδα της επιφάνειας.</a:t>
            </a:r>
          </a:p>
          <a:p>
            <a:r>
              <a:rPr lang="el-GR" dirty="0" smtClean="0"/>
              <a:t>Παραμόρφωση,</a:t>
            </a:r>
            <a:r>
              <a:rPr lang="en-US" b="1" dirty="0" smtClean="0"/>
              <a:t>Stain</a:t>
            </a:r>
            <a:r>
              <a:rPr lang="el-GR" b="1" dirty="0" smtClean="0"/>
              <a:t>. </a:t>
            </a:r>
            <a:r>
              <a:rPr lang="el-GR" dirty="0" smtClean="0"/>
              <a:t>Μετά την άσκηση δύναμης το καινούριο μήκος του ιστού, προς το παλιό. Χαρακτηρίζεται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pic>
        <p:nvPicPr>
          <p:cNvPr id="5" name="Picture 2" descr="Line graph of change in length versus applied force. The line has a constant positive slope from the origin in the region where Hooke’s law is obeyed. The slope then decreases, with a lower, still positive slope until the end of the elastic region. The slope then increases dramatically in the region of permanent deformation until fracturing occu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196752"/>
            <a:ext cx="4849346" cy="3960439"/>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3995936" y="5271591"/>
            <a:ext cx="5023944" cy="461665"/>
          </a:xfrm>
          <a:prstGeom prst="rect">
            <a:avLst/>
          </a:prstGeom>
        </p:spPr>
        <p:txBody>
          <a:bodyPr wrap="square">
            <a:spAutoFit/>
          </a:bodyPr>
          <a:lstStyle/>
          <a:p>
            <a:r>
              <a:rPr lang="en-US" sz="1200" dirty="0">
                <a:latin typeface="+mn-lt"/>
              </a:rPr>
              <a:t>© 4 </a:t>
            </a:r>
            <a:r>
              <a:rPr lang="en-US" sz="1200" dirty="0" err="1">
                <a:latin typeface="+mn-lt"/>
              </a:rPr>
              <a:t>Αυγ</a:t>
            </a:r>
            <a:r>
              <a:rPr lang="en-US" sz="1200" dirty="0">
                <a:latin typeface="+mn-lt"/>
              </a:rPr>
              <a:t> 2014 </a:t>
            </a:r>
            <a:r>
              <a:rPr lang="en-US" sz="1200" dirty="0" err="1">
                <a:latin typeface="+mn-lt"/>
              </a:rPr>
              <a:t>OpenStax</a:t>
            </a:r>
            <a:r>
              <a:rPr lang="en-US" sz="1200" dirty="0">
                <a:latin typeface="+mn-lt"/>
              </a:rPr>
              <a:t> College. </a:t>
            </a:r>
            <a:r>
              <a:rPr lang="en-US" sz="1200" dirty="0">
                <a:latin typeface="+mn-lt"/>
                <a:hlinkClick r:id="rId3"/>
              </a:rPr>
              <a:t>Textbook content</a:t>
            </a:r>
            <a:r>
              <a:rPr lang="en-US" sz="1200" dirty="0">
                <a:latin typeface="+mn-lt"/>
              </a:rPr>
              <a:t> produced by </a:t>
            </a:r>
            <a:r>
              <a:rPr lang="en-US" sz="1200" dirty="0" err="1">
                <a:latin typeface="+mn-lt"/>
              </a:rPr>
              <a:t>OpenStax</a:t>
            </a:r>
            <a:r>
              <a:rPr lang="en-US" sz="1200" dirty="0">
                <a:latin typeface="+mn-lt"/>
              </a:rPr>
              <a:t> College is licensed under a </a:t>
            </a:r>
            <a:r>
              <a:rPr lang="en-US" sz="1200" dirty="0">
                <a:latin typeface="+mn-lt"/>
                <a:hlinkClick r:id="rId4"/>
              </a:rPr>
              <a:t>Creative Commons Attribution License 4.0</a:t>
            </a:r>
            <a:r>
              <a:rPr lang="en-US" sz="1200" dirty="0">
                <a:latin typeface="+mn-lt"/>
              </a:rPr>
              <a:t> license.</a:t>
            </a:r>
            <a:endParaRPr lang="el-GR" sz="1200"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Βιο</a:t>
            </a:r>
            <a:r>
              <a:rPr lang="el-GR" dirty="0"/>
              <a:t>-μηχανικές Ιδιότητες </a:t>
            </a:r>
            <a:r>
              <a:rPr lang="el-GR" sz="3200" b="0" dirty="0"/>
              <a:t>2</a:t>
            </a:r>
            <a:r>
              <a:rPr lang="el-GR" sz="3200" b="0" dirty="0" smtClean="0"/>
              <a:t>/3</a:t>
            </a:r>
            <a:endParaRPr lang="el-GR" dirty="0"/>
          </a:p>
        </p:txBody>
      </p:sp>
      <p:sp>
        <p:nvSpPr>
          <p:cNvPr id="3" name="2 - Θέση περιεχομένου"/>
          <p:cNvSpPr>
            <a:spLocks noGrp="1"/>
          </p:cNvSpPr>
          <p:nvPr>
            <p:ph idx="1"/>
          </p:nvPr>
        </p:nvSpPr>
        <p:spPr/>
        <p:txBody>
          <a:bodyPr/>
          <a:lstStyle/>
          <a:p>
            <a:r>
              <a:rPr lang="el-GR" dirty="0" smtClean="0"/>
              <a:t>Οι δυνατότητα  που  παρέχει στους ιστούς η πλαστικότητα και ελαστικότητά τους, διατηρείται εφόσον με κατάλληλες δυνάμεις σε μέγεθος και προσανατολισμό προκαλούνται φορτία που θα αναγκάσουν  τους ιστούς σε ανάλογες απαντήσεις.</a:t>
            </a:r>
          </a:p>
          <a:p>
            <a:r>
              <a:rPr lang="el-GR" dirty="0" smtClean="0"/>
              <a:t>Όταν αρθεί η τάση, δεν θα επιστρέψει απαραίτητα ο ιστός στο αρχικό του μήκος εφόσον  θα έχει διατηρήσει  ελάχιστη διάταση,  λόγω της πλαστικότητας.</a:t>
            </a:r>
          </a:p>
          <a:p>
            <a:r>
              <a:rPr lang="el-GR" dirty="0" smtClean="0"/>
              <a:t>Η </a:t>
            </a:r>
            <a:r>
              <a:rPr lang="el-GR" dirty="0" err="1" smtClean="0"/>
              <a:t>ημιζωή</a:t>
            </a:r>
            <a:r>
              <a:rPr lang="el-GR" dirty="0" smtClean="0"/>
              <a:t> του κολλαγόνου είναι 300-500 ημέρες.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Βιο</a:t>
            </a:r>
            <a:r>
              <a:rPr lang="el-GR" dirty="0"/>
              <a:t>-μηχανικές Ιδιότητες </a:t>
            </a:r>
            <a:r>
              <a:rPr lang="el-GR" sz="3200" b="0" dirty="0" smtClean="0"/>
              <a:t>3/3</a:t>
            </a:r>
            <a:endParaRPr lang="el-GR" dirty="0"/>
          </a:p>
        </p:txBody>
      </p:sp>
      <p:sp>
        <p:nvSpPr>
          <p:cNvPr id="3" name="2 - Θέση περιεχομένου"/>
          <p:cNvSpPr>
            <a:spLocks noGrp="1"/>
          </p:cNvSpPr>
          <p:nvPr>
            <p:ph idx="1"/>
          </p:nvPr>
        </p:nvSpPr>
        <p:spPr/>
        <p:txBody>
          <a:bodyPr/>
          <a:lstStyle/>
          <a:p>
            <a:r>
              <a:rPr lang="el-GR" dirty="0" smtClean="0"/>
              <a:t>Όταν ασκηθούν φυσιολογικές τάσεις</a:t>
            </a:r>
            <a:r>
              <a:rPr lang="en-US" dirty="0" smtClean="0"/>
              <a:t>:</a:t>
            </a:r>
            <a:endParaRPr lang="el-GR" dirty="0" smtClean="0"/>
          </a:p>
          <a:p>
            <a:pPr lvl="1"/>
            <a:r>
              <a:rPr lang="el-GR" dirty="0" smtClean="0"/>
              <a:t>είτε με την διαδικασία της άσκησης</a:t>
            </a:r>
          </a:p>
          <a:p>
            <a:pPr lvl="1"/>
            <a:r>
              <a:rPr lang="el-GR" dirty="0" smtClean="0"/>
              <a:t>είτε με εφαρμογή συγκεκριμένων τεχνικών</a:t>
            </a:r>
            <a:endParaRPr lang="el-GR" dirty="0"/>
          </a:p>
          <a:p>
            <a:pPr marL="457200" lvl="1" indent="0">
              <a:buNone/>
            </a:pPr>
            <a:r>
              <a:rPr lang="el-GR" dirty="0" smtClean="0"/>
              <a:t>μπορεί να αλλάξει η ομοιόσταση στους ιστούς και επομένως να βελτιωθεί και να εξασφαλισθεί ιδανική λειτουργία.</a:t>
            </a:r>
          </a:p>
          <a:p>
            <a:r>
              <a:rPr lang="el-GR" dirty="0" smtClean="0"/>
              <a:t>Η αλλαγή του σχήματος</a:t>
            </a:r>
            <a:r>
              <a:rPr lang="en-US" dirty="0" smtClean="0"/>
              <a:t> </a:t>
            </a:r>
            <a:r>
              <a:rPr lang="el-GR" dirty="0" smtClean="0"/>
              <a:t>του ιστού μπορεί να είναι</a:t>
            </a:r>
            <a:r>
              <a:rPr lang="en-US" dirty="0" smtClean="0"/>
              <a:t>:</a:t>
            </a:r>
          </a:p>
          <a:p>
            <a:pPr lvl="1"/>
            <a:r>
              <a:rPr lang="el-GR" dirty="0" smtClean="0"/>
              <a:t>γραμμική</a:t>
            </a:r>
            <a:r>
              <a:rPr lang="en-US" dirty="0" smtClean="0"/>
              <a:t>,</a:t>
            </a:r>
            <a:r>
              <a:rPr lang="el-GR" dirty="0" smtClean="0"/>
              <a:t> αλλαγή μήκους</a:t>
            </a:r>
            <a:r>
              <a:rPr lang="en-US" dirty="0" smtClean="0"/>
              <a:t> </a:t>
            </a:r>
            <a:r>
              <a:rPr lang="el-GR" dirty="0" smtClean="0"/>
              <a:t> ή </a:t>
            </a:r>
            <a:endParaRPr lang="en-US" dirty="0" smtClean="0"/>
          </a:p>
          <a:p>
            <a:pPr lvl="1"/>
            <a:r>
              <a:rPr lang="el-GR" dirty="0" smtClean="0"/>
              <a:t>γωνιακή.</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Ελαστικός Παράγων</a:t>
            </a:r>
            <a:endParaRPr lang="el-GR" dirty="0"/>
          </a:p>
        </p:txBody>
      </p:sp>
      <p:sp>
        <p:nvSpPr>
          <p:cNvPr id="3" name="2 - Θέση περιεχομένου"/>
          <p:cNvSpPr>
            <a:spLocks noGrp="1"/>
          </p:cNvSpPr>
          <p:nvPr>
            <p:ph idx="1"/>
          </p:nvPr>
        </p:nvSpPr>
        <p:spPr/>
        <p:txBody>
          <a:bodyPr/>
          <a:lstStyle/>
          <a:p>
            <a:r>
              <a:rPr lang="el-GR" dirty="0" smtClean="0"/>
              <a:t>Έχει μοναδικές </a:t>
            </a:r>
            <a:r>
              <a:rPr lang="el-GR" dirty="0" err="1" smtClean="0"/>
              <a:t>ινο</a:t>
            </a:r>
            <a:r>
              <a:rPr lang="el-GR" dirty="0" smtClean="0"/>
              <a:t>-ελαστικές  ιδιότητες</a:t>
            </a:r>
            <a:r>
              <a:rPr lang="en-US" dirty="0" smtClean="0"/>
              <a:t> (</a:t>
            </a:r>
            <a:r>
              <a:rPr lang="en-US" dirty="0" err="1" smtClean="0"/>
              <a:t>visco</a:t>
            </a:r>
            <a:r>
              <a:rPr lang="en-US" dirty="0" smtClean="0"/>
              <a:t>-elastic)</a:t>
            </a:r>
            <a:r>
              <a:rPr lang="el-GR" dirty="0" smtClean="0"/>
              <a:t> χάρη στην  δομή του</a:t>
            </a:r>
            <a:r>
              <a:rPr lang="en-US" dirty="0" smtClean="0"/>
              <a:t>:</a:t>
            </a:r>
            <a:endParaRPr lang="el-GR" dirty="0" smtClean="0"/>
          </a:p>
          <a:p>
            <a:pPr lvl="1"/>
            <a:r>
              <a:rPr lang="el-GR" dirty="0" smtClean="0"/>
              <a:t>Ο ελαστικός παράγων</a:t>
            </a:r>
            <a:r>
              <a:rPr lang="en-US" dirty="0" smtClean="0"/>
              <a:t> (elastic component)</a:t>
            </a:r>
            <a:r>
              <a:rPr lang="el-GR" dirty="0" smtClean="0"/>
              <a:t> εκφράζει την  πρόσκαιρη αλλαγή του μήκους του ιστού όταν ασκείται σε αυτόν δύναμη διάτασης. Είναι αποτέλεσμα της </a:t>
            </a:r>
            <a:r>
              <a:rPr lang="el-GR" dirty="0" err="1" smtClean="0"/>
              <a:t>έκπτυξης</a:t>
            </a:r>
            <a:r>
              <a:rPr lang="el-GR" dirty="0" smtClean="0"/>
              <a:t> των ινών της </a:t>
            </a:r>
            <a:r>
              <a:rPr lang="el-GR" dirty="0" err="1" smtClean="0"/>
              <a:t>ελαστίνης</a:t>
            </a:r>
            <a:r>
              <a:rPr lang="el-GR" dirty="0" smtClean="0"/>
              <a:t> καθώς αναπτύσσεται τάση(</a:t>
            </a:r>
            <a:r>
              <a:rPr lang="en-US" dirty="0" smtClean="0"/>
              <a:t>slack</a:t>
            </a:r>
            <a:r>
              <a:rPr lang="el-GR" dirty="0" smtClean="0"/>
              <a:t>). </a:t>
            </a:r>
          </a:p>
          <a:p>
            <a:r>
              <a:rPr lang="el-GR" dirty="0" smtClean="0"/>
              <a:t>Η τάση που απαιτείται για την αρχική αλλαγή του μήκους του ιστού δηλαδή την ελαστική παραμόρφωση είναι συνήθως  μικρή, μάλιστα μεγάλη τάση δεν προκαλεί μεγαλύτερη αλλαγή στο μήκος ( Ελατήριο).</a:t>
            </a:r>
          </a:p>
          <a:p>
            <a:pPr lvl="1"/>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Τύποι Ιστών</a:t>
            </a:r>
            <a:endParaRPr lang="el-GR" dirty="0"/>
          </a:p>
        </p:txBody>
      </p:sp>
      <p:sp>
        <p:nvSpPr>
          <p:cNvPr id="3" name="2 - Θέση περιεχομένου"/>
          <p:cNvSpPr>
            <a:spLocks noGrp="1"/>
          </p:cNvSpPr>
          <p:nvPr>
            <p:ph idx="1"/>
          </p:nvPr>
        </p:nvSpPr>
        <p:spPr>
          <a:xfrm>
            <a:off x="323528" y="836712"/>
            <a:ext cx="8280920" cy="5472608"/>
          </a:xfrm>
        </p:spPr>
        <p:txBody>
          <a:bodyPr>
            <a:normAutofit lnSpcReduction="10000"/>
          </a:bodyPr>
          <a:lstStyle/>
          <a:p>
            <a:r>
              <a:rPr lang="el-GR" dirty="0" smtClean="0"/>
              <a:t>Στο ανθρώπινο σώμα υπάρχουν οι παρακάτω τύποι ιστών</a:t>
            </a:r>
            <a:r>
              <a:rPr lang="en-US" dirty="0" smtClean="0"/>
              <a:t>:</a:t>
            </a:r>
            <a:endParaRPr lang="el-GR" dirty="0" smtClean="0"/>
          </a:p>
          <a:p>
            <a:pPr lvl="1"/>
            <a:r>
              <a:rPr lang="el-GR" dirty="0" smtClean="0"/>
              <a:t>Ο μυϊκός ιστός</a:t>
            </a:r>
            <a:r>
              <a:rPr lang="en-US" dirty="0" smtClean="0"/>
              <a:t>,</a:t>
            </a:r>
            <a:endParaRPr lang="el-GR" dirty="0" smtClean="0"/>
          </a:p>
          <a:p>
            <a:pPr lvl="1"/>
            <a:r>
              <a:rPr lang="el-GR" dirty="0" smtClean="0"/>
              <a:t>Ο νευρικός ιστός</a:t>
            </a:r>
            <a:r>
              <a:rPr lang="en-US" dirty="0" smtClean="0"/>
              <a:t>,</a:t>
            </a:r>
            <a:endParaRPr lang="el-GR" dirty="0" smtClean="0"/>
          </a:p>
          <a:p>
            <a:pPr lvl="1"/>
            <a:r>
              <a:rPr lang="el-GR" dirty="0" smtClean="0"/>
              <a:t>Το επιθήλιο</a:t>
            </a:r>
            <a:r>
              <a:rPr lang="en-US" dirty="0" smtClean="0"/>
              <a:t>,</a:t>
            </a:r>
            <a:endParaRPr lang="el-GR" dirty="0" smtClean="0"/>
          </a:p>
          <a:p>
            <a:pPr lvl="1"/>
            <a:r>
              <a:rPr lang="el-GR" dirty="0" smtClean="0"/>
              <a:t>Ο συνδετικός ιστός</a:t>
            </a:r>
            <a:r>
              <a:rPr lang="en-US" dirty="0" smtClean="0"/>
              <a:t>.</a:t>
            </a:r>
            <a:endParaRPr lang="el-GR" dirty="0" smtClean="0"/>
          </a:p>
          <a:p>
            <a:r>
              <a:rPr lang="el-GR" dirty="0" smtClean="0"/>
              <a:t>Τα κύτταρα που απαρτίζουν τους ιστούς διαιρούνται σε δύο τύπους</a:t>
            </a:r>
            <a:r>
              <a:rPr lang="en-US" dirty="0" smtClean="0"/>
              <a:t>:</a:t>
            </a:r>
            <a:endParaRPr lang="el-GR" dirty="0" smtClean="0"/>
          </a:p>
          <a:p>
            <a:pPr lvl="1"/>
            <a:r>
              <a:rPr lang="el-GR" dirty="0" smtClean="0"/>
              <a:t>Τα </a:t>
            </a:r>
            <a:r>
              <a:rPr lang="el-GR" b="1" dirty="0" smtClean="0"/>
              <a:t>παρεγχυματικά κύτταρα</a:t>
            </a:r>
            <a:r>
              <a:rPr lang="el-GR" dirty="0" smtClean="0"/>
              <a:t>, που εξυπηρετούν την κύρια λειτουργία του ιστού και</a:t>
            </a:r>
          </a:p>
          <a:p>
            <a:pPr lvl="1"/>
            <a:r>
              <a:rPr lang="el-GR" dirty="0" smtClean="0"/>
              <a:t>Τα </a:t>
            </a:r>
            <a:r>
              <a:rPr lang="el-GR" b="1" dirty="0" smtClean="0"/>
              <a:t>στηρικτικά κύτταρα</a:t>
            </a:r>
            <a:r>
              <a:rPr lang="el-GR" dirty="0" smtClean="0"/>
              <a:t> που σχηματίζουν το δομικό σκελετό ενός ιστού</a:t>
            </a:r>
            <a:r>
              <a:rPr lang="en-US" dirty="0" smtClean="0"/>
              <a:t>.</a:t>
            </a:r>
            <a:r>
              <a:rPr lang="el-GR" dirty="0" smtClean="0"/>
              <a:t>  </a:t>
            </a:r>
          </a:p>
          <a:p>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16632"/>
            <a:ext cx="8157592" cy="908720"/>
          </a:xfrm>
        </p:spPr>
        <p:txBody>
          <a:bodyPr>
            <a:normAutofit fontScale="90000"/>
          </a:bodyPr>
          <a:lstStyle/>
          <a:p>
            <a:r>
              <a:rPr lang="el-GR" dirty="0" smtClean="0"/>
              <a:t>Ελαστική και Πλαστική Παραμόρφωση</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pic>
        <p:nvPicPr>
          <p:cNvPr id="5" name="Picture 4" descr="Diagram of weight w attached to each of three guitar strings of initial length L zero hanging vertically from a ceiling. The weight pulls down on the strings with force w. The ceiling pulls up on the strings with force w. The first string of thin nylon has a deformation of delta L due to the force of the weight pulling down. The middle string of thicker nylon has a smaller deformation. The third string of thin steel has the smallest deformati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196752"/>
            <a:ext cx="3206496" cy="46817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igure a is a cylindrical rod standing on its end with a height of L sub zero. Two vectors labeled F extend away from each end. A dotted outline indicates that the rod is stretched by a length of delta L. Figure b is a similar rod of identical height L sub zero, but two vectors labeled F exert a force toward the ends of the rod. A dotted line indicates that the rod is compressed by a length of delta 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196752"/>
            <a:ext cx="3024336" cy="4458137"/>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259632" y="6237312"/>
            <a:ext cx="5949526" cy="461665"/>
          </a:xfrm>
          <a:prstGeom prst="rect">
            <a:avLst/>
          </a:prstGeom>
        </p:spPr>
        <p:txBody>
          <a:bodyPr wrap="square">
            <a:spAutoFit/>
          </a:bodyPr>
          <a:lstStyle/>
          <a:p>
            <a:r>
              <a:rPr lang="en-US" sz="1200" dirty="0">
                <a:latin typeface="+mn-lt"/>
              </a:rPr>
              <a:t>© 4 </a:t>
            </a:r>
            <a:r>
              <a:rPr lang="en-US" sz="1200" dirty="0" err="1">
                <a:latin typeface="+mn-lt"/>
              </a:rPr>
              <a:t>Αυγ</a:t>
            </a:r>
            <a:r>
              <a:rPr lang="en-US" sz="1200" dirty="0">
                <a:latin typeface="+mn-lt"/>
              </a:rPr>
              <a:t> 2014 </a:t>
            </a:r>
            <a:r>
              <a:rPr lang="en-US" sz="1200" dirty="0" err="1">
                <a:latin typeface="+mn-lt"/>
              </a:rPr>
              <a:t>OpenStax</a:t>
            </a:r>
            <a:r>
              <a:rPr lang="en-US" sz="1200" dirty="0">
                <a:latin typeface="+mn-lt"/>
              </a:rPr>
              <a:t> College. </a:t>
            </a:r>
            <a:r>
              <a:rPr lang="en-US" sz="1200" dirty="0">
                <a:latin typeface="+mn-lt"/>
                <a:hlinkClick r:id="rId4"/>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5"/>
              </a:rPr>
              <a:t>Creative Commons Attribution License 4.0</a:t>
            </a:r>
            <a:r>
              <a:rPr lang="en-US" sz="1200" dirty="0">
                <a:latin typeface="+mn-lt"/>
              </a:rPr>
              <a:t> license.</a:t>
            </a:r>
            <a:endParaRPr lang="el-GR" sz="1200" dirty="0">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Πλαστικός Παράγων</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Ο  πλαστικός  παράγων </a:t>
            </a:r>
            <a:r>
              <a:rPr lang="en-US" dirty="0" smtClean="0"/>
              <a:t>(viscous component) </a:t>
            </a:r>
            <a:r>
              <a:rPr lang="el-GR" dirty="0" smtClean="0"/>
              <a:t> εκφράζει την  μόνιμη αλλαγή στο μήκος, που παραμένει και μετά την άρση της διάτασης για λίγο διάστημα. </a:t>
            </a:r>
          </a:p>
          <a:p>
            <a:r>
              <a:rPr lang="el-GR" dirty="0" smtClean="0"/>
              <a:t>Είναι αποτέλεσμα της ρήξης των </a:t>
            </a:r>
            <a:r>
              <a:rPr lang="el-GR" dirty="0" err="1" smtClean="0"/>
              <a:t>υδροστατικων</a:t>
            </a:r>
            <a:r>
              <a:rPr lang="el-GR" dirty="0" smtClean="0"/>
              <a:t> και χημικών  δεσμών μεταξύ των μορίων, των ινών και του δικτυωτού της κατασκευής  του ιστού. </a:t>
            </a:r>
          </a:p>
          <a:p>
            <a:r>
              <a:rPr lang="el-GR" dirty="0" smtClean="0"/>
              <a:t>Με συνεχή εφαρμογή τάσης υπάρχει αποτέλεσμα από την πλαστική συμπεριφορά του ιστού ( υδραυλικός κύλινδρος).</a:t>
            </a:r>
          </a:p>
          <a:p>
            <a:r>
              <a:rPr lang="el-GR" dirty="0" smtClean="0"/>
              <a:t>Όταν αρθεί η τάση, δεν θα επιστρέψει απαραίτητα ο ιστός στο αρχικό του μήκος εφόσον θα έχει διατηρήσει ελάχιστη διάταση, λόγω της πλαστικότητας.</a:t>
            </a:r>
          </a:p>
          <a:p>
            <a:pPr lvl="1"/>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ln w="19050">
            <a:noFill/>
          </a:ln>
        </p:spPr>
        <p:txBody>
          <a:bodyPr>
            <a:normAutofit/>
          </a:bodyPr>
          <a:lstStyle/>
          <a:p>
            <a:r>
              <a:rPr lang="en-US" dirty="0" smtClean="0"/>
              <a:t>I. </a:t>
            </a:r>
            <a:r>
              <a:rPr lang="el-GR" dirty="0" smtClean="0"/>
              <a:t>Σύνδεσμοι και Τένοντες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pic>
        <p:nvPicPr>
          <p:cNvPr id="6" name="Picture 2" descr="File:Ligament tendon.jpg"/>
          <p:cNvPicPr>
            <a:picLocks noChangeAspect="1" noChangeArrowheads="1"/>
          </p:cNvPicPr>
          <p:nvPr/>
        </p:nvPicPr>
        <p:blipFill>
          <a:blip r:embed="rId2" cstate="print">
            <a:extLst>
              <a:ext uri="{28A0092B-C50C-407E-A947-70E740481C1C}">
                <a14:useLocalDpi xmlns:a14="http://schemas.microsoft.com/office/drawing/2010/main" val="0"/>
              </a:ext>
            </a:extLst>
          </a:blip>
          <a:srcRect b="4986"/>
          <a:stretch>
            <a:fillRect/>
          </a:stretch>
        </p:blipFill>
        <p:spPr bwMode="auto">
          <a:xfrm>
            <a:off x="1187624" y="1268760"/>
            <a:ext cx="6768752" cy="49670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1691680" y="6320353"/>
            <a:ext cx="5976664"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Ligament </a:t>
            </a:r>
            <a:r>
              <a:rPr lang="en-US" sz="1200" dirty="0" smtClean="0">
                <a:latin typeface="+mn-lt"/>
                <a:hlinkClick r:id="rId3"/>
              </a:rPr>
              <a:t>tendon</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err="1" smtClean="0">
                <a:latin typeface="+mn-lt"/>
                <a:hlinkClick r:id="rId4" tooltip="User:HgDeviasse"/>
              </a:rPr>
              <a:t>HgDeviasse</a:t>
            </a:r>
            <a:r>
              <a:rPr lang="el-GR" sz="1200" dirty="0" smtClean="0">
                <a:latin typeface="+mn-lt"/>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196982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792088"/>
          </a:xfrm>
        </p:spPr>
        <p:txBody>
          <a:bodyPr>
            <a:normAutofit/>
          </a:bodyPr>
          <a:lstStyle/>
          <a:p>
            <a:r>
              <a:rPr lang="el-GR" dirty="0" smtClean="0"/>
              <a:t>Λειτουργία</a:t>
            </a:r>
            <a:endParaRPr lang="el-GR" dirty="0"/>
          </a:p>
        </p:txBody>
      </p:sp>
      <p:sp>
        <p:nvSpPr>
          <p:cNvPr id="3" name="2 - Θέση περιεχομένου"/>
          <p:cNvSpPr>
            <a:spLocks noGrp="1"/>
          </p:cNvSpPr>
          <p:nvPr>
            <p:ph idx="1"/>
          </p:nvPr>
        </p:nvSpPr>
        <p:spPr>
          <a:xfrm>
            <a:off x="611560" y="1052736"/>
            <a:ext cx="7920880" cy="5256584"/>
          </a:xfrm>
        </p:spPr>
        <p:txBody>
          <a:bodyPr>
            <a:normAutofit/>
          </a:bodyPr>
          <a:lstStyle/>
          <a:p>
            <a:r>
              <a:rPr lang="el-GR" dirty="0" smtClean="0"/>
              <a:t>Οι τένοντες προσαρμόζουν</a:t>
            </a:r>
            <a:r>
              <a:rPr lang="en-US" dirty="0" smtClean="0"/>
              <a:t> </a:t>
            </a:r>
            <a:r>
              <a:rPr lang="el-GR" dirty="0" smtClean="0"/>
              <a:t>τους μύες στα οστά και μεταφέρουν σε αυτά τις </a:t>
            </a:r>
            <a:r>
              <a:rPr lang="el-GR" dirty="0" err="1" smtClean="0"/>
              <a:t>διατατικές</a:t>
            </a:r>
            <a:r>
              <a:rPr lang="el-GR" dirty="0" smtClean="0"/>
              <a:t> δυνάμεις που</a:t>
            </a:r>
            <a:r>
              <a:rPr lang="el-GR" dirty="0"/>
              <a:t> </a:t>
            </a:r>
            <a:r>
              <a:rPr lang="el-GR" dirty="0" smtClean="0"/>
              <a:t>αναπτύσσουν .</a:t>
            </a:r>
          </a:p>
          <a:p>
            <a:r>
              <a:rPr lang="el-GR" dirty="0" smtClean="0"/>
              <a:t>Ο ρόλος των συνδέσμων και των τενόντων είναι</a:t>
            </a:r>
            <a:r>
              <a:rPr lang="en-US" dirty="0" smtClean="0"/>
              <a:t>:</a:t>
            </a:r>
          </a:p>
          <a:p>
            <a:pPr lvl="1"/>
            <a:r>
              <a:rPr lang="el-GR" dirty="0" smtClean="0"/>
              <a:t>Βοηθούν την μηχανική σταθερότητα των αρθρώσεων,</a:t>
            </a:r>
            <a:endParaRPr lang="en-US" dirty="0" smtClean="0"/>
          </a:p>
          <a:p>
            <a:pPr lvl="1"/>
            <a:r>
              <a:rPr lang="el-GR" dirty="0" smtClean="0"/>
              <a:t>Κατευθύνουν</a:t>
            </a:r>
            <a:r>
              <a:rPr lang="en-US" dirty="0" smtClean="0"/>
              <a:t> </a:t>
            </a:r>
            <a:r>
              <a:rPr lang="el-GR" dirty="0" smtClean="0"/>
              <a:t> την κίνηση και</a:t>
            </a:r>
            <a:endParaRPr lang="en-US" dirty="0" smtClean="0"/>
          </a:p>
          <a:p>
            <a:pPr lvl="1"/>
            <a:r>
              <a:rPr lang="el-GR" dirty="0" smtClean="0"/>
              <a:t>Αποτρέπουν την υπέρμετρη κινητικότητα των</a:t>
            </a:r>
          </a:p>
          <a:p>
            <a:pPr lvl="1">
              <a:buNone/>
            </a:pPr>
            <a:r>
              <a:rPr lang="el-GR" dirty="0" smtClean="0"/>
              <a:t>     αρθρώσεων. </a:t>
            </a:r>
          </a:p>
          <a:p>
            <a:pPr lvl="1">
              <a:buNone/>
            </a:pPr>
            <a:endParaRPr lang="el-GR" dirty="0" smtClean="0"/>
          </a:p>
          <a:p>
            <a:pPr>
              <a:buNone/>
            </a:pPr>
            <a:endParaRPr lang="el-GR" sz="2600"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dirty="0" smtClean="0"/>
              <a:t>Τένοντες</a:t>
            </a:r>
            <a:br>
              <a:rPr lang="el-GR" dirty="0" smtClean="0"/>
            </a:br>
            <a:r>
              <a:rPr lang="el-GR" sz="3200" b="0" dirty="0" smtClean="0"/>
              <a:t>αρχιτεκτονική</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pic>
        <p:nvPicPr>
          <p:cNvPr id="8" name="Picture 2" descr="http://silver.neep.wisc.edu/~lakes/Tend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355852"/>
            <a:ext cx="8136904" cy="4809452"/>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322004" y="6253169"/>
            <a:ext cx="4572000" cy="276999"/>
          </a:xfrm>
          <a:prstGeom prst="rect">
            <a:avLst/>
          </a:prstGeom>
        </p:spPr>
        <p:txBody>
          <a:bodyPr>
            <a:spAutoFit/>
          </a:bodyPr>
          <a:lstStyle/>
          <a:p>
            <a:pPr algn="ctr"/>
            <a:r>
              <a:rPr lang="en-US" sz="1200" dirty="0" smtClean="0">
                <a:latin typeface="+mn-lt"/>
                <a:hlinkClick r:id="rId3"/>
              </a:rPr>
              <a:t>silver.neep.wisc.edu</a:t>
            </a:r>
            <a:endParaRPr lang="el-GR" sz="1200" dirty="0">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Δομική προσέγγιση </a:t>
            </a:r>
            <a:r>
              <a:rPr lang="el-GR" sz="3200" b="0" dirty="0" smtClean="0"/>
              <a:t>1/</a:t>
            </a:r>
            <a:r>
              <a:rPr lang="en-US" sz="3200" b="0" dirty="0" smtClean="0"/>
              <a:t>4</a:t>
            </a:r>
            <a:endParaRPr lang="el-GR" sz="3200" b="0" dirty="0"/>
          </a:p>
        </p:txBody>
      </p:sp>
      <p:sp>
        <p:nvSpPr>
          <p:cNvPr id="3" name="2 - Θέση περιεχομένου"/>
          <p:cNvSpPr>
            <a:spLocks noGrp="1"/>
          </p:cNvSpPr>
          <p:nvPr>
            <p:ph idx="1"/>
          </p:nvPr>
        </p:nvSpPr>
        <p:spPr/>
        <p:txBody>
          <a:bodyPr>
            <a:normAutofit lnSpcReduction="10000"/>
          </a:bodyPr>
          <a:lstStyle/>
          <a:p>
            <a:r>
              <a:rPr lang="el-GR" dirty="0" smtClean="0"/>
              <a:t>Το 70%  των δομικών στοιχείων των συνδέσμων και των τενόντων αποτελείται από νερό. Το υπόλοιπο  ποσοστό αναφέρεται σε στερεά ουσία.</a:t>
            </a:r>
          </a:p>
          <a:p>
            <a:r>
              <a:rPr lang="el-GR" dirty="0" smtClean="0"/>
              <a:t>Οι </a:t>
            </a:r>
            <a:r>
              <a:rPr lang="el-GR" dirty="0" err="1" smtClean="0"/>
              <a:t>κολλαγόνες</a:t>
            </a:r>
            <a:r>
              <a:rPr lang="el-GR" dirty="0" smtClean="0"/>
              <a:t> ίνες κατέχουν το 75% της δομής,  με τους τένοντες να έχουν ακόμη μεγαλύτερο ποσοστό (έως και 99%) του ξηρού βάρους της δομής  τους.</a:t>
            </a:r>
          </a:p>
          <a:p>
            <a:r>
              <a:rPr lang="el-GR" dirty="0" smtClean="0"/>
              <a:t>Στην </a:t>
            </a:r>
            <a:r>
              <a:rPr lang="el-GR" dirty="0" err="1" smtClean="0"/>
              <a:t>εξωκυττάρια</a:t>
            </a:r>
            <a:r>
              <a:rPr lang="el-GR" dirty="0" smtClean="0"/>
              <a:t> ουσία αναλογεί το 80% του όγκου της δομής των συνδέσμων και των τενόντων, ενώ  στα κύτταρα το υπόλοιπο  20% .</a:t>
            </a:r>
          </a:p>
          <a:p>
            <a:r>
              <a:rPr lang="el-GR" dirty="0" smtClean="0"/>
              <a:t>Η θεμέλιος ουσία είναι ζελατινώδης και προωθεί την σταθεροποίηση του </a:t>
            </a:r>
            <a:r>
              <a:rPr lang="el-GR" dirty="0" err="1" smtClean="0"/>
              <a:t>κολλαγονώδη</a:t>
            </a:r>
            <a:r>
              <a:rPr lang="el-GR" dirty="0" smtClean="0"/>
              <a:t> σκελετού των συνδέσμων και κυρίως των τενόντων.</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Δομική προσέγγιση </a:t>
            </a:r>
            <a:r>
              <a:rPr lang="el-GR" sz="3200" b="0" dirty="0" smtClean="0"/>
              <a:t>2/4</a:t>
            </a:r>
            <a:endParaRPr lang="el-GR" sz="3600" b="0" dirty="0"/>
          </a:p>
        </p:txBody>
      </p:sp>
      <p:sp>
        <p:nvSpPr>
          <p:cNvPr id="3" name="2 - Θέση περιεχομένου"/>
          <p:cNvSpPr>
            <a:spLocks noGrp="1"/>
          </p:cNvSpPr>
          <p:nvPr>
            <p:ph idx="1"/>
          </p:nvPr>
        </p:nvSpPr>
        <p:spPr/>
        <p:txBody>
          <a:bodyPr/>
          <a:lstStyle/>
          <a:p>
            <a:r>
              <a:rPr lang="el-GR" dirty="0" smtClean="0"/>
              <a:t>Η  περιεκτικότητα σε </a:t>
            </a:r>
            <a:r>
              <a:rPr lang="el-GR" dirty="0" err="1" smtClean="0"/>
              <a:t>ελαστίνη</a:t>
            </a:r>
            <a:r>
              <a:rPr lang="el-GR" dirty="0" smtClean="0"/>
              <a:t> είναι περιορισμένη. Εξαίρεση στον  κανόνα  αποτελεί ο οπίσθιος επιμήκης σύνδεσμος, στον οποίο   η αναλογία  ινών  </a:t>
            </a:r>
            <a:r>
              <a:rPr lang="el-GR" dirty="0" err="1" smtClean="0"/>
              <a:t>ελαστίνης</a:t>
            </a:r>
            <a:r>
              <a:rPr lang="el-GR" dirty="0" smtClean="0"/>
              <a:t> / κολλαγόνου  είναι 2/1.</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pic>
        <p:nvPicPr>
          <p:cNvPr id="5" name="Picture 4" descr="File:Lumbar aponeuros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4479" y="2852936"/>
            <a:ext cx="6035042" cy="31683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1554479" y="6226536"/>
            <a:ext cx="6035042" cy="276999"/>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3"/>
              </a:rPr>
              <a:t>Lumbar </a:t>
            </a:r>
            <a:r>
              <a:rPr lang="en-US" sz="1200" dirty="0" smtClean="0">
                <a:latin typeface="+mn-lt"/>
                <a:hlinkClick r:id="rId3"/>
              </a:rPr>
              <a:t>aponeurosis</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a:latin typeface="+mn-lt"/>
                <a:hlinkClick r:id="rId4" tooltip="User:Anatomist90"/>
              </a:rPr>
              <a:t>Anatomist90</a:t>
            </a:r>
            <a:r>
              <a:rPr lang="en-US" sz="1200" dirty="0" smtClean="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5"/>
              </a:rPr>
              <a:t>CC </a:t>
            </a:r>
            <a:r>
              <a:rPr lang="en-US" sz="1200" dirty="0">
                <a:solidFill>
                  <a:srgbClr val="000000"/>
                </a:solidFill>
                <a:latin typeface="+mn-lt"/>
                <a:hlinkClick r:id="rId5"/>
              </a:rPr>
              <a:t>BY-SA 3.0</a:t>
            </a:r>
            <a:endParaRPr lang="en-US" sz="1200" dirty="0">
              <a:solidFill>
                <a:srgbClr val="000000"/>
              </a:solidFill>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Δομική προσέγγιση </a:t>
            </a:r>
            <a:r>
              <a:rPr lang="el-GR" sz="3200" b="0" dirty="0" smtClean="0"/>
              <a:t>3/4</a:t>
            </a:r>
            <a:endParaRPr lang="el-GR" sz="3600" b="0" dirty="0"/>
          </a:p>
        </p:txBody>
      </p:sp>
      <p:sp>
        <p:nvSpPr>
          <p:cNvPr id="3" name="2 - Θέση περιεχομένου"/>
          <p:cNvSpPr>
            <a:spLocks noGrp="1"/>
          </p:cNvSpPr>
          <p:nvPr>
            <p:ph idx="1"/>
          </p:nvPr>
        </p:nvSpPr>
        <p:spPr>
          <a:xfrm>
            <a:off x="457200" y="1196752"/>
            <a:ext cx="7859216" cy="5040560"/>
          </a:xfrm>
        </p:spPr>
        <p:txBody>
          <a:bodyPr>
            <a:normAutofit/>
          </a:bodyPr>
          <a:lstStyle/>
          <a:p>
            <a:r>
              <a:rPr lang="el-GR" dirty="0" smtClean="0"/>
              <a:t>Οι σύνδεσμοι έχουν ένα εξωτερικό περίβλημα από χαλαρό συνδετικό ιστό.</a:t>
            </a:r>
          </a:p>
          <a:p>
            <a:r>
              <a:rPr lang="el-GR" dirty="0" smtClean="0"/>
              <a:t>Το ίδιο συμβαίνει και στους τένοντες, στους οποίους ονομάζεται </a:t>
            </a:r>
            <a:r>
              <a:rPr lang="el-GR" b="1" dirty="0" err="1" smtClean="0"/>
              <a:t>παρατένοντας</a:t>
            </a:r>
            <a:r>
              <a:rPr lang="el-GR" b="1" dirty="0" smtClean="0"/>
              <a:t>.</a:t>
            </a:r>
          </a:p>
          <a:p>
            <a:r>
              <a:rPr lang="el-GR" dirty="0" smtClean="0"/>
              <a:t>Σε κάποιους μύες ο τένοντας </a:t>
            </a:r>
            <a:r>
              <a:rPr lang="en-US" dirty="0" smtClean="0"/>
              <a:t>:</a:t>
            </a:r>
            <a:endParaRPr lang="el-GR" dirty="0" smtClean="0"/>
          </a:p>
          <a:p>
            <a:pPr lvl="1"/>
            <a:r>
              <a:rPr lang="el-GR" dirty="0" smtClean="0"/>
              <a:t>περιβάλλεται ολόκληρος από ινώδη συνδετικό ιστό - </a:t>
            </a:r>
            <a:r>
              <a:rPr lang="el-GR" b="1" dirty="0" smtClean="0"/>
              <a:t>έλυτρο</a:t>
            </a:r>
            <a:r>
              <a:rPr lang="el-GR" dirty="0" smtClean="0"/>
              <a:t>,</a:t>
            </a:r>
          </a:p>
          <a:p>
            <a:pPr lvl="1"/>
            <a:r>
              <a:rPr lang="el-GR" dirty="0" smtClean="0"/>
              <a:t>έχει αρθρικό υμένα για  λίπανση και αντιμετώπιση της τριβής – </a:t>
            </a:r>
            <a:r>
              <a:rPr lang="el-GR" b="1" dirty="0" err="1" smtClean="0"/>
              <a:t>επιτένοντας</a:t>
            </a:r>
            <a:r>
              <a:rPr lang="el-GR" dirty="0" smtClean="0"/>
              <a:t>  (όταν περνά από  δομές μεγάλης τριβής στο εσωτερικό του).</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Τένοντες, Σύνδεσμοι</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a:solidFill>
                <a:prstClr val="black"/>
              </a:solidFill>
            </a:endParaRPr>
          </a:p>
        </p:txBody>
      </p:sp>
      <p:pic>
        <p:nvPicPr>
          <p:cNvPr id="1026" name="Picture 2" descr="File:Gray4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124744"/>
            <a:ext cx="3240360" cy="43986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5"/>
          <p:cNvPicPr>
            <a:picLocks noGrp="1" noChangeAspect="1" noChangeArrowheads="1"/>
          </p:cNvPicPr>
          <p:nvPr>
            <p:ph idx="1"/>
          </p:nvPr>
        </p:nvPicPr>
        <p:blipFill>
          <a:blip r:embed="rId4" cstate="print"/>
          <a:srcRect l="35780" t="1786" r="3225" b="3571"/>
          <a:stretch>
            <a:fillRect/>
          </a:stretch>
        </p:blipFill>
        <p:spPr bwMode="auto">
          <a:xfrm>
            <a:off x="4499992" y="1124744"/>
            <a:ext cx="3917678" cy="4392488"/>
          </a:xfrm>
          <a:prstGeom prst="rect">
            <a:avLst/>
          </a:prstGeom>
          <a:noFill/>
          <a:ln w="9525">
            <a:solidFill>
              <a:schemeClr val="tx1"/>
            </a:solidFill>
            <a:miter lim="800000"/>
            <a:headEnd/>
            <a:tailEnd/>
          </a:ln>
        </p:spPr>
      </p:pic>
      <p:sp>
        <p:nvSpPr>
          <p:cNvPr id="9" name="Ορθογώνιο 8"/>
          <p:cNvSpPr/>
          <p:nvPr/>
        </p:nvSpPr>
        <p:spPr>
          <a:xfrm>
            <a:off x="4499992" y="5733256"/>
            <a:ext cx="3888432"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5"/>
              </a:rPr>
              <a:t>Gray335</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err="1">
                <a:solidFill>
                  <a:prstClr val="black"/>
                </a:solidFill>
                <a:latin typeface="Calibri"/>
                <a:hlinkClick r:id="rId6" tooltip="User:Pngbot"/>
              </a:rPr>
              <a:t>Pngbot</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10" name="Ορθογώνιο 9"/>
          <p:cNvSpPr/>
          <p:nvPr/>
        </p:nvSpPr>
        <p:spPr>
          <a:xfrm>
            <a:off x="611560" y="5738772"/>
            <a:ext cx="3888432"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7"/>
              </a:rPr>
              <a:t>Gray423</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err="1">
                <a:solidFill>
                  <a:prstClr val="black"/>
                </a:solidFill>
                <a:latin typeface="Calibri"/>
                <a:hlinkClick r:id="rId6" tooltip="User:Pngbot"/>
              </a:rPr>
              <a:t>Pngbot</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8955069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Δομική προσέγγιση </a:t>
            </a:r>
            <a:r>
              <a:rPr lang="el-GR" sz="3200" b="0" dirty="0" smtClean="0"/>
              <a:t>4/4</a:t>
            </a:r>
            <a:endParaRPr lang="el-GR" dirty="0"/>
          </a:p>
        </p:txBody>
      </p:sp>
      <p:sp>
        <p:nvSpPr>
          <p:cNvPr id="3" name="2 - Θέση περιεχομένου"/>
          <p:cNvSpPr>
            <a:spLocks noGrp="1"/>
          </p:cNvSpPr>
          <p:nvPr>
            <p:ph idx="1"/>
          </p:nvPr>
        </p:nvSpPr>
        <p:spPr/>
        <p:txBody>
          <a:bodyPr/>
          <a:lstStyle/>
          <a:p>
            <a:r>
              <a:rPr lang="el-GR" dirty="0" smtClean="0"/>
              <a:t>Ο τένοντας και ο σύνδεσμος μεταπίπτει σε οστίτη ιστό με τέσσερεις διαδοχικές ζώνες.</a:t>
            </a:r>
          </a:p>
          <a:p>
            <a:r>
              <a:rPr lang="el-GR" dirty="0" smtClean="0"/>
              <a:t>Η πρώτη ζώνη είναι ο τένοντας. Η δεύτερη αποτελείται από  </a:t>
            </a:r>
            <a:r>
              <a:rPr lang="el-GR" dirty="0" err="1" smtClean="0"/>
              <a:t>κολλαγόνες</a:t>
            </a:r>
            <a:r>
              <a:rPr lang="el-GR" dirty="0" smtClean="0"/>
              <a:t> ίνες που εμπλέκονται με τις </a:t>
            </a:r>
            <a:r>
              <a:rPr lang="el-GR" dirty="0" err="1" smtClean="0"/>
              <a:t>ινοχόνδρινες</a:t>
            </a:r>
            <a:r>
              <a:rPr lang="el-GR" dirty="0" smtClean="0"/>
              <a:t> ίνες. Στην τρίτη ζώνη οι </a:t>
            </a:r>
            <a:r>
              <a:rPr lang="el-GR" dirty="0" err="1" smtClean="0"/>
              <a:t>ινοχόνδρινες</a:t>
            </a:r>
            <a:r>
              <a:rPr lang="el-GR" dirty="0" smtClean="0"/>
              <a:t> ίνες αποκτούν  περισσότερα άλατα, και στην τέταρτη ζώνη μεταπίπτουν σε φλοιώδη οστίτη ιστό. </a:t>
            </a:r>
          </a:p>
          <a:p>
            <a:r>
              <a:rPr lang="el-GR" dirty="0" smtClean="0"/>
              <a:t>Εξασφαλίζεται έτσι μείωση των ασκούμενων φορτίων στην πρόσφυση, ενώ παράλληλα αυξάνεται η αντοχή των ιστών.</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Τύποι Κυττάρων</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5" name="Picture 4" descr="Tissues - Epithelium, Muscle, Connective Tissue and Nervous Tissue. "/>
          <p:cNvPicPr>
            <a:picLocks noChangeAspect="1" noChangeArrowheads="1"/>
          </p:cNvPicPr>
          <p:nvPr/>
        </p:nvPicPr>
        <p:blipFill>
          <a:blip r:embed="rId2" cstate="print">
            <a:extLst>
              <a:ext uri="{28A0092B-C50C-407E-A947-70E740481C1C}">
                <a14:useLocalDpi xmlns:a14="http://schemas.microsoft.com/office/drawing/2010/main" val="0"/>
              </a:ext>
            </a:extLst>
          </a:blip>
          <a:srcRect l="33021" t="28469" r="40046" b="12436"/>
          <a:stretch>
            <a:fillRect/>
          </a:stretch>
        </p:blipFill>
        <p:spPr bwMode="auto">
          <a:xfrm>
            <a:off x="4355976" y="2708920"/>
            <a:ext cx="2232248" cy="21495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issues - Epithelium, Muscle, Connective Tissue and Nervous Tissue. "/>
          <p:cNvPicPr>
            <a:picLocks noChangeAspect="1" noChangeArrowheads="1"/>
          </p:cNvPicPr>
          <p:nvPr/>
        </p:nvPicPr>
        <p:blipFill>
          <a:blip r:embed="rId3" cstate="print">
            <a:extLst>
              <a:ext uri="{28A0092B-C50C-407E-A947-70E740481C1C}">
                <a14:useLocalDpi xmlns:a14="http://schemas.microsoft.com/office/drawing/2010/main" val="0"/>
              </a:ext>
            </a:extLst>
          </a:blip>
          <a:srcRect l="11712" t="12917" r="10266" b="8771"/>
          <a:stretch>
            <a:fillRect/>
          </a:stretch>
        </p:blipFill>
        <p:spPr bwMode="auto">
          <a:xfrm>
            <a:off x="467544" y="1021378"/>
            <a:ext cx="3024336" cy="27363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issues - Epithelium, Muscle, Connective Tissue and Nervous Tissue. "/>
          <p:cNvPicPr>
            <a:picLocks noChangeAspect="1" noChangeArrowheads="1"/>
          </p:cNvPicPr>
          <p:nvPr/>
        </p:nvPicPr>
        <p:blipFill>
          <a:blip r:embed="rId2" cstate="print">
            <a:extLst>
              <a:ext uri="{28A0092B-C50C-407E-A947-70E740481C1C}">
                <a14:useLocalDpi xmlns:a14="http://schemas.microsoft.com/office/drawing/2010/main" val="0"/>
              </a:ext>
            </a:extLst>
          </a:blip>
          <a:srcRect l="3096" t="26196" r="73485" b="17912"/>
          <a:stretch>
            <a:fillRect/>
          </a:stretch>
        </p:blipFill>
        <p:spPr bwMode="auto">
          <a:xfrm>
            <a:off x="6444208" y="764704"/>
            <a:ext cx="2331225" cy="22048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issues - Epithelium, Muscle, Connective Tissue and Nervous Tissue. "/>
          <p:cNvPicPr>
            <a:picLocks noChangeAspect="1" noChangeArrowheads="1"/>
          </p:cNvPicPr>
          <p:nvPr/>
        </p:nvPicPr>
        <p:blipFill>
          <a:blip r:embed="rId2" cstate="print">
            <a:extLst>
              <a:ext uri="{28A0092B-C50C-407E-A947-70E740481C1C}">
                <a14:useLocalDpi xmlns:a14="http://schemas.microsoft.com/office/drawing/2010/main" val="0"/>
              </a:ext>
            </a:extLst>
          </a:blip>
          <a:srcRect l="63461" t="28469" r="8001" b="14342"/>
          <a:stretch>
            <a:fillRect/>
          </a:stretch>
        </p:blipFill>
        <p:spPr bwMode="auto">
          <a:xfrm>
            <a:off x="1763688" y="4005064"/>
            <a:ext cx="2456278" cy="2160240"/>
          </a:xfrm>
          <a:prstGeom prst="rect">
            <a:avLst/>
          </a:prstGeom>
          <a:noFill/>
          <a:extLst>
            <a:ext uri="{909E8E84-426E-40DD-AFC4-6F175D3DCCD1}">
              <a14:hiddenFill xmlns:a14="http://schemas.microsoft.com/office/drawing/2010/main">
                <a:solidFill>
                  <a:srgbClr val="FFFFFF"/>
                </a:solidFill>
              </a14:hiddenFill>
            </a:ext>
          </a:extLst>
        </p:spPr>
      </p:pic>
      <p:sp>
        <p:nvSpPr>
          <p:cNvPr id="11" name="10 - Ορθογώνιο"/>
          <p:cNvSpPr/>
          <p:nvPr/>
        </p:nvSpPr>
        <p:spPr>
          <a:xfrm>
            <a:off x="7020272" y="3573016"/>
            <a:ext cx="1296144" cy="830997"/>
          </a:xfrm>
          <a:prstGeom prst="rect">
            <a:avLst/>
          </a:prstGeom>
        </p:spPr>
        <p:txBody>
          <a:bodyPr wrap="square">
            <a:spAutoFit/>
          </a:bodyPr>
          <a:lstStyle/>
          <a:p>
            <a:r>
              <a:rPr lang="el-GR" sz="2400" dirty="0" smtClean="0">
                <a:latin typeface="+mn-lt"/>
              </a:rPr>
              <a:t> Επιθήλιο</a:t>
            </a:r>
          </a:p>
        </p:txBody>
      </p:sp>
      <p:sp>
        <p:nvSpPr>
          <p:cNvPr id="12" name="11 - Ορθογώνιο"/>
          <p:cNvSpPr/>
          <p:nvPr/>
        </p:nvSpPr>
        <p:spPr>
          <a:xfrm>
            <a:off x="3563887" y="1412776"/>
            <a:ext cx="1524875" cy="830997"/>
          </a:xfrm>
          <a:prstGeom prst="rect">
            <a:avLst/>
          </a:prstGeom>
        </p:spPr>
        <p:txBody>
          <a:bodyPr wrap="square">
            <a:spAutoFit/>
          </a:bodyPr>
          <a:lstStyle/>
          <a:p>
            <a:r>
              <a:rPr lang="el-GR" sz="2400" dirty="0" smtClean="0">
                <a:latin typeface="+mn-lt"/>
              </a:rPr>
              <a:t> Νευρικό Κύτταρο</a:t>
            </a:r>
          </a:p>
        </p:txBody>
      </p:sp>
      <p:sp>
        <p:nvSpPr>
          <p:cNvPr id="13" name="Ορθογώνιο 12"/>
          <p:cNvSpPr/>
          <p:nvPr/>
        </p:nvSpPr>
        <p:spPr>
          <a:xfrm>
            <a:off x="395536" y="6165304"/>
            <a:ext cx="7848872" cy="461665"/>
          </a:xfrm>
          <a:prstGeom prst="rect">
            <a:avLst/>
          </a:prstGeom>
        </p:spPr>
        <p:txBody>
          <a:bodyPr wrap="square">
            <a:spAutoFit/>
          </a:bodyPr>
          <a:lstStyle/>
          <a:p>
            <a:r>
              <a:rPr lang="en-US" sz="1200" dirty="0" err="1">
                <a:latin typeface="+mn-lt"/>
              </a:rPr>
              <a:t>Amsel</a:t>
            </a:r>
            <a:r>
              <a:rPr lang="en-US" sz="1200" dirty="0">
                <a:latin typeface="+mn-lt"/>
              </a:rPr>
              <a:t>, Sheri. “Anatomy Activities.” Tissues - Epithelium, Muscle, Connective Tissue and Nervous Tissue. . Exploring Nature Educational Resource. © 2005 - 2015. March 30, 2015. </a:t>
            </a:r>
            <a:r>
              <a:rPr lang="en-US" sz="1200" dirty="0" smtClean="0">
                <a:latin typeface="+mn-lt"/>
              </a:rPr>
              <a:t>&lt;</a:t>
            </a:r>
            <a:r>
              <a:rPr lang="en-US" sz="1200" dirty="0" smtClean="0">
                <a:latin typeface="+mn-lt"/>
                <a:hlinkClick r:id="rId4"/>
              </a:rPr>
              <a:t>exploringnature.org</a:t>
            </a:r>
            <a:r>
              <a:rPr lang="en-US" sz="1200" dirty="0" smtClean="0">
                <a:latin typeface="+mn-lt"/>
              </a:rPr>
              <a:t>&gt;</a:t>
            </a:r>
            <a:endParaRPr lang="el-GR" sz="1200" dirty="0">
              <a:latin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Τένοντες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pic>
        <p:nvPicPr>
          <p:cNvPr id="5" name="Picture 2" descr="http://upload.wikimedia.org/wikipedia/commons/9/92/Gray442.png"/>
          <p:cNvPicPr>
            <a:picLocks noGrp="1" noChangeAspect="1" noChangeArrowheads="1"/>
          </p:cNvPicPr>
          <p:nvPr>
            <p:ph idx="1"/>
          </p:nvPr>
        </p:nvPicPr>
        <p:blipFill>
          <a:blip r:embed="rId2" cstate="print"/>
          <a:srcRect/>
          <a:stretch>
            <a:fillRect/>
          </a:stretch>
        </p:blipFill>
        <p:spPr bwMode="auto">
          <a:xfrm>
            <a:off x="410229" y="1196752"/>
            <a:ext cx="8208251" cy="5112568"/>
          </a:xfrm>
          <a:prstGeom prst="rect">
            <a:avLst/>
          </a:prstGeom>
          <a:noFill/>
          <a:ln w="9525">
            <a:solidFill>
              <a:schemeClr val="bg2">
                <a:lumMod val="10000"/>
              </a:schemeClr>
            </a:solidFill>
            <a:miter lim="800000"/>
            <a:headEnd/>
            <a:tailEnd/>
          </a:ln>
        </p:spPr>
      </p:pic>
      <p:sp>
        <p:nvSpPr>
          <p:cNvPr id="7" name="Ορθογώνιο 6"/>
          <p:cNvSpPr/>
          <p:nvPr/>
        </p:nvSpPr>
        <p:spPr>
          <a:xfrm>
            <a:off x="2627784" y="6381328"/>
            <a:ext cx="3888432"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3"/>
              </a:rPr>
              <a:t>Gray442</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err="1">
                <a:latin typeface="+mn-lt"/>
                <a:hlinkClick r:id="rId4" tooltip="User:Pngbot"/>
              </a:rPr>
              <a:t>Pngbot</a:t>
            </a:r>
            <a:r>
              <a:rPr lang="el-GR" sz="1200" dirty="0" smtClean="0">
                <a:latin typeface="+mn-lt"/>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Μηχανικές Ιδιότητες </a:t>
            </a:r>
            <a:r>
              <a:rPr lang="el-GR" sz="3200" b="0" dirty="0" smtClean="0"/>
              <a:t>1/2</a:t>
            </a:r>
            <a:endParaRPr lang="el-GR" sz="3200" b="0" dirty="0"/>
          </a:p>
        </p:txBody>
      </p:sp>
      <p:sp>
        <p:nvSpPr>
          <p:cNvPr id="3" name="2 - Θέση περιεχομένου"/>
          <p:cNvSpPr>
            <a:spLocks noGrp="1"/>
          </p:cNvSpPr>
          <p:nvPr>
            <p:ph idx="1"/>
          </p:nvPr>
        </p:nvSpPr>
        <p:spPr/>
        <p:txBody>
          <a:bodyPr>
            <a:normAutofit/>
          </a:bodyPr>
          <a:lstStyle/>
          <a:p>
            <a:r>
              <a:rPr lang="el-GR" dirty="0" smtClean="0"/>
              <a:t>Οι  μηχανικές ιδιότητες των συνδέσμων και των τενόντων καθορίζονται από την αρχιτεκτονική τους δομή και εξαρτώνται από</a:t>
            </a:r>
            <a:r>
              <a:rPr lang="en-US" dirty="0" smtClean="0"/>
              <a:t>:</a:t>
            </a:r>
            <a:r>
              <a:rPr lang="el-GR" dirty="0" smtClean="0"/>
              <a:t> </a:t>
            </a:r>
          </a:p>
          <a:p>
            <a:pPr lvl="1"/>
            <a:r>
              <a:rPr lang="el-GR" dirty="0" smtClean="0"/>
              <a:t>Την ηλικία, </a:t>
            </a:r>
          </a:p>
          <a:p>
            <a:pPr lvl="1"/>
            <a:r>
              <a:rPr lang="el-GR" dirty="0" smtClean="0"/>
              <a:t>Την κίνηση, </a:t>
            </a:r>
          </a:p>
          <a:p>
            <a:pPr lvl="1"/>
            <a:r>
              <a:rPr lang="el-GR" dirty="0" smtClean="0"/>
              <a:t>Την ακινητοποίηση, </a:t>
            </a:r>
          </a:p>
          <a:p>
            <a:pPr lvl="1"/>
            <a:r>
              <a:rPr lang="el-GR" dirty="0" smtClean="0"/>
              <a:t>Ορμονικούς  παράγοντες και</a:t>
            </a:r>
          </a:p>
          <a:p>
            <a:pPr lvl="1"/>
            <a:r>
              <a:rPr lang="el-GR" dirty="0" smtClean="0"/>
              <a:t>Χρήση αντιφλεγμονωδών φαρμάκων.</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Μηχανικές Ιδιότητες </a:t>
            </a:r>
            <a:r>
              <a:rPr lang="el-GR" sz="3200" b="0" dirty="0" smtClean="0"/>
              <a:t>2/2</a:t>
            </a:r>
            <a:endParaRPr lang="el-GR" dirty="0"/>
          </a:p>
        </p:txBody>
      </p:sp>
      <p:sp>
        <p:nvSpPr>
          <p:cNvPr id="3" name="2 - Θέση περιεχομένου"/>
          <p:cNvSpPr>
            <a:spLocks noGrp="1"/>
          </p:cNvSpPr>
          <p:nvPr>
            <p:ph idx="1"/>
          </p:nvPr>
        </p:nvSpPr>
        <p:spPr>
          <a:xfrm>
            <a:off x="457200" y="1196752"/>
            <a:ext cx="8363272" cy="5328592"/>
          </a:xfrm>
        </p:spPr>
        <p:txBody>
          <a:bodyPr>
            <a:normAutofit/>
          </a:bodyPr>
          <a:lstStyle/>
          <a:p>
            <a:r>
              <a:rPr lang="el-GR" dirty="0" smtClean="0"/>
              <a:t>Η </a:t>
            </a:r>
            <a:r>
              <a:rPr lang="el-GR" b="1" dirty="0" smtClean="0"/>
              <a:t>ελαστικότητα </a:t>
            </a:r>
            <a:r>
              <a:rPr lang="el-GR" dirty="0" smtClean="0"/>
              <a:t>των τενόντων και των συνδέσμων χαρακτηρίζεται από τον λόγο της  τάσης  προς  την επιμήκυνση που προκαλεί, </a:t>
            </a:r>
            <a:r>
              <a:rPr lang="en-US" b="1" dirty="0" smtClean="0"/>
              <a:t>stress/strain</a:t>
            </a:r>
            <a:r>
              <a:rPr lang="el-GR" b="1" dirty="0" smtClean="0"/>
              <a:t>.</a:t>
            </a:r>
          </a:p>
          <a:p>
            <a:r>
              <a:rPr lang="el-GR" dirty="0" smtClean="0"/>
              <a:t>Η εφαρμογή χαμηλών φορτίων, χαμηλής τάσης, στους μαλακούς ιστούς οδηγεί σε επιμήκυνση, σε διάταση. (νάρθηκες, ιδιοπαθής σκολίωση)</a:t>
            </a:r>
            <a:r>
              <a:rPr lang="el-GR" b="1" dirty="0" smtClean="0"/>
              <a:t> </a:t>
            </a:r>
          </a:p>
          <a:p>
            <a:r>
              <a:rPr lang="el-GR" dirty="0" smtClean="0"/>
              <a:t>Με την εφαρμογή του φορτίου αρχικά συμβαίνει διάταση με μικρή δύναμη, </a:t>
            </a:r>
            <a:r>
              <a:rPr lang="el-GR" b="1" dirty="0" smtClean="0"/>
              <a:t>ελαστική απάντηση</a:t>
            </a:r>
            <a:r>
              <a:rPr lang="el-GR" dirty="0" smtClean="0"/>
              <a:t>. Στην συνέχεια απαιτείται δύναμη μεγαλύτερη, </a:t>
            </a:r>
            <a:r>
              <a:rPr lang="el-GR" b="1" dirty="0" smtClean="0"/>
              <a:t>πλαστική απάντηση</a:t>
            </a:r>
            <a:r>
              <a:rPr lang="el-GR" dirty="0" smtClean="0"/>
              <a:t>. Οι </a:t>
            </a:r>
            <a:r>
              <a:rPr lang="el-GR" dirty="0" err="1" smtClean="0"/>
              <a:t>κολλαγόνες</a:t>
            </a:r>
            <a:r>
              <a:rPr lang="el-GR" dirty="0" smtClean="0"/>
              <a:t> ίνες χάνουν την κυματοειδή μορφή τους, και φθάνουν   την μέγιστη φόρτιση, που μπορεί να αντέξει ο ιστός.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296144"/>
          </a:xfrm>
        </p:spPr>
        <p:txBody>
          <a:bodyPr>
            <a:normAutofit fontScale="90000"/>
          </a:bodyPr>
          <a:lstStyle/>
          <a:p>
            <a:r>
              <a:rPr lang="el-GR" sz="4400" dirty="0" smtClean="0"/>
              <a:t>Τένοντες </a:t>
            </a:r>
            <a:r>
              <a:rPr lang="el-GR" dirty="0" smtClean="0"/>
              <a:t/>
            </a:r>
            <a:br>
              <a:rPr lang="el-GR" dirty="0" smtClean="0"/>
            </a:br>
            <a:r>
              <a:rPr lang="el-GR" dirty="0" smtClean="0"/>
              <a:t> </a:t>
            </a:r>
            <a:r>
              <a:rPr lang="el-GR" sz="3600" b="0" dirty="0" smtClean="0"/>
              <a:t>Μηχανικές Ιδιότητες  1/2</a:t>
            </a:r>
            <a:endParaRPr lang="el-GR" sz="3600" b="0" dirty="0"/>
          </a:p>
        </p:txBody>
      </p:sp>
      <p:sp>
        <p:nvSpPr>
          <p:cNvPr id="3" name="2 - Θέση περιεχομένου"/>
          <p:cNvSpPr>
            <a:spLocks noGrp="1"/>
          </p:cNvSpPr>
          <p:nvPr>
            <p:ph idx="1"/>
          </p:nvPr>
        </p:nvSpPr>
        <p:spPr>
          <a:xfrm>
            <a:off x="457200" y="1628800"/>
            <a:ext cx="8229600" cy="4608512"/>
          </a:xfrm>
        </p:spPr>
        <p:txBody>
          <a:bodyPr>
            <a:normAutofit/>
          </a:bodyPr>
          <a:lstStyle/>
          <a:p>
            <a:r>
              <a:rPr lang="el-GR" dirty="0" smtClean="0"/>
              <a:t>Οι τένοντες αντιμετωπίζουν μεγάλα </a:t>
            </a:r>
            <a:r>
              <a:rPr lang="el-GR" dirty="0" err="1" smtClean="0"/>
              <a:t>διατατικά</a:t>
            </a:r>
            <a:r>
              <a:rPr lang="el-GR" dirty="0" smtClean="0"/>
              <a:t> φορτία.</a:t>
            </a:r>
          </a:p>
          <a:p>
            <a:r>
              <a:rPr lang="el-GR" dirty="0" smtClean="0"/>
              <a:t>Σε φυσιολογική δραστηριότητα υφίστανται μόνο το 1/4  της φόρτισης, που θα μπορούσαν να αντέξουν. </a:t>
            </a:r>
          </a:p>
          <a:p>
            <a:r>
              <a:rPr lang="el-GR" dirty="0" smtClean="0"/>
              <a:t>Τα φορτία που μπορεί να αντιμετωπίσει ο τένοντας είναι ανάλογα της εγκάρσιας διατομής του.</a:t>
            </a:r>
          </a:p>
          <a:p>
            <a:r>
              <a:rPr lang="el-GR" dirty="0" smtClean="0"/>
              <a:t>Η συμπεριφορά του τένοντα σχετίζεται με την σύσπαση του μυός. Συγκεκριμένα, η τάση που αναπτύσσεται στον τένοντα είναι ανάλογη της δύναμης της μυϊκής σύσπασης.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628800"/>
            <a:ext cx="8229600" cy="4536504"/>
          </a:xfrm>
        </p:spPr>
        <p:txBody>
          <a:bodyPr>
            <a:normAutofit/>
          </a:bodyPr>
          <a:lstStyle/>
          <a:p>
            <a:r>
              <a:rPr lang="el-GR" dirty="0" smtClean="0"/>
              <a:t>Η δύναμη του μυός είναι ανάλογη της εγκάρσιας διατομής του.</a:t>
            </a:r>
          </a:p>
          <a:p>
            <a:r>
              <a:rPr lang="el-GR" dirty="0" smtClean="0"/>
              <a:t>Σε μέγιστη σύσπαση του μυός αναπτύσσεται μέγιστη τάση στον τένοντα.</a:t>
            </a:r>
          </a:p>
          <a:p>
            <a:r>
              <a:rPr lang="el-GR" dirty="0" smtClean="0"/>
              <a:t>Αν η </a:t>
            </a:r>
            <a:r>
              <a:rPr lang="el-GR" dirty="0" err="1" smtClean="0"/>
              <a:t>μειομετρική</a:t>
            </a:r>
            <a:r>
              <a:rPr lang="el-GR" dirty="0" smtClean="0"/>
              <a:t> σύσπαση του μυός είναι </a:t>
            </a:r>
            <a:r>
              <a:rPr lang="el-GR" dirty="0" err="1" smtClean="0"/>
              <a:t>εκκρηκτική</a:t>
            </a:r>
            <a:r>
              <a:rPr lang="el-GR" dirty="0" smtClean="0"/>
              <a:t>, η τάση είναι ακόμη μεγαλύτερη.</a:t>
            </a:r>
          </a:p>
          <a:p>
            <a:r>
              <a:rPr lang="el-GR" dirty="0" smtClean="0"/>
              <a:t>Τα φορτία που μπορεί  να αντιμετωπίσει ο τένοντας είναι διπλάσια από αυτά που αντιμετωπίζει ο αντίστοιχος μυς.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
        <p:nvSpPr>
          <p:cNvPr id="6" name="1 - Τίτλος"/>
          <p:cNvSpPr>
            <a:spLocks noGrp="1"/>
          </p:cNvSpPr>
          <p:nvPr>
            <p:ph type="title"/>
          </p:nvPr>
        </p:nvSpPr>
        <p:spPr>
          <a:xfrm>
            <a:off x="467544" y="116632"/>
            <a:ext cx="8229600" cy="1296144"/>
          </a:xfrm>
        </p:spPr>
        <p:txBody>
          <a:bodyPr>
            <a:normAutofit fontScale="90000"/>
          </a:bodyPr>
          <a:lstStyle/>
          <a:p>
            <a:r>
              <a:rPr lang="el-GR" sz="4400" dirty="0" smtClean="0"/>
              <a:t>Τένοντες </a:t>
            </a:r>
            <a:r>
              <a:rPr lang="el-GR" dirty="0" smtClean="0"/>
              <a:t/>
            </a:r>
            <a:br>
              <a:rPr lang="el-GR" dirty="0" smtClean="0"/>
            </a:br>
            <a:r>
              <a:rPr lang="el-GR" dirty="0" smtClean="0"/>
              <a:t> </a:t>
            </a:r>
            <a:r>
              <a:rPr lang="el-GR" sz="3600" b="0" dirty="0" smtClean="0"/>
              <a:t>Μηχανικές Ιδιότητες  2/2</a:t>
            </a:r>
            <a:endParaRPr lang="el-GR" sz="3600" b="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Τραυματισμός </a:t>
            </a:r>
            <a:r>
              <a:rPr lang="el-GR" sz="3200" b="0" dirty="0" smtClean="0"/>
              <a:t>1/2</a:t>
            </a:r>
            <a:endParaRPr lang="el-GR" sz="3200" b="0" dirty="0"/>
          </a:p>
        </p:txBody>
      </p:sp>
      <p:sp>
        <p:nvSpPr>
          <p:cNvPr id="3" name="2 - Θέση περιεχομένου"/>
          <p:cNvSpPr>
            <a:spLocks noGrp="1"/>
          </p:cNvSpPr>
          <p:nvPr>
            <p:ph idx="1"/>
          </p:nvPr>
        </p:nvSpPr>
        <p:spPr>
          <a:xfrm>
            <a:off x="457200" y="1196752"/>
            <a:ext cx="8363272" cy="5040560"/>
          </a:xfrm>
        </p:spPr>
        <p:txBody>
          <a:bodyPr>
            <a:normAutofit/>
          </a:bodyPr>
          <a:lstStyle/>
          <a:p>
            <a:r>
              <a:rPr lang="el-GR" dirty="0" smtClean="0"/>
              <a:t>Όταν η φόρτιση οδηγήσει σε τραυματισμό, η καταστροφή των ιστών θα εξαρτάται από το μέγεθος και την συχνότητα εφαρμογής της δύναμης, του φορτίου.</a:t>
            </a:r>
          </a:p>
          <a:p>
            <a:r>
              <a:rPr lang="el-GR" dirty="0" smtClean="0"/>
              <a:t>Όταν τραυματιστεί, ο κύριος σύνδεσμος μιας άρθρωσης, επηρεάζεται ο αρθρικός θύλακας, οι άλλοι σύνδεσμοι και τα αγγεία των ιστών. </a:t>
            </a:r>
          </a:p>
          <a:p>
            <a:r>
              <a:rPr lang="el-GR" dirty="0" smtClean="0"/>
              <a:t>Φόρτιση άρθρωσης με αστάθεια λόγω πλήξης των συνδέσμων ή του αρθρικού θύλακα οδηγεί σε μη φυσιολογική υπέρμετρη φόρτιση του αρθρικού χόνδρου (γόνατο ΟΑ).</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Τραυματισμός </a:t>
            </a:r>
            <a:r>
              <a:rPr lang="el-GR" sz="3200" b="0" dirty="0" smtClean="0"/>
              <a:t>2/2</a:t>
            </a:r>
            <a:endParaRPr lang="el-GR" dirty="0"/>
          </a:p>
        </p:txBody>
      </p:sp>
      <p:sp>
        <p:nvSpPr>
          <p:cNvPr id="3" name="2 - Θέση περιεχομένου"/>
          <p:cNvSpPr>
            <a:spLocks noGrp="1"/>
          </p:cNvSpPr>
          <p:nvPr>
            <p:ph idx="1"/>
          </p:nvPr>
        </p:nvSpPr>
        <p:spPr>
          <a:xfrm>
            <a:off x="323528" y="1584176"/>
            <a:ext cx="4608512" cy="5085184"/>
          </a:xfrm>
        </p:spPr>
        <p:txBody>
          <a:bodyPr>
            <a:normAutofit/>
          </a:bodyPr>
          <a:lstStyle/>
          <a:p>
            <a:r>
              <a:rPr lang="el-GR" sz="2300" b="1" dirty="0" smtClean="0"/>
              <a:t>Οξύς πόνος </a:t>
            </a:r>
            <a:r>
              <a:rPr lang="el-GR" sz="2300" dirty="0" smtClean="0"/>
              <a:t>και αστάθεια στην άρθρωση. Συνήθως η ρήξη φθάνει στο 50% του ιστού, λόγω της μυϊκής δραστηριότητας  δίνεται ψευδές αποτέλεσμα στον έλεγχο </a:t>
            </a:r>
            <a:r>
              <a:rPr lang="el-GR" sz="2300" dirty="0" err="1" smtClean="0"/>
              <a:t>υπερκινητικότητας</a:t>
            </a:r>
            <a:r>
              <a:rPr lang="el-GR" sz="2300" dirty="0" smtClean="0"/>
              <a:t>.</a:t>
            </a:r>
          </a:p>
          <a:p>
            <a:r>
              <a:rPr lang="el-GR" sz="2300" b="1" dirty="0" smtClean="0"/>
              <a:t>Οξύτατος πόνος </a:t>
            </a:r>
            <a:r>
              <a:rPr lang="el-GR" sz="2300" dirty="0" smtClean="0"/>
              <a:t>με αστάθεια στην άρθρωση, δεν μπορεί να αντιμετωπίσει φορτία, αφύσικα υψηλή τάση στον  αρθρικό χόνδρο (πρόωρη οστεοαρθρίτιδα).</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pic>
        <p:nvPicPr>
          <p:cNvPr id="5" name="Picture 2" descr="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700808"/>
            <a:ext cx="3888432" cy="38884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2 - Θέση περιεχομένου"/>
          <p:cNvSpPr txBox="1">
            <a:spLocks/>
          </p:cNvSpPr>
          <p:nvPr/>
        </p:nvSpPr>
        <p:spPr>
          <a:xfrm>
            <a:off x="323528" y="980728"/>
            <a:ext cx="8064896" cy="6480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300" b="0" i="0" u="none" strike="noStrike" kern="1200" cap="none" spc="0" normalizeH="0" baseline="0" noProof="0" dirty="0" smtClean="0">
                <a:ln>
                  <a:noFill/>
                </a:ln>
                <a:solidFill>
                  <a:schemeClr val="tx1"/>
                </a:solidFill>
                <a:effectLst/>
                <a:uLnTx/>
                <a:uFillTx/>
                <a:latin typeface="+mn-lt"/>
                <a:ea typeface="+mn-ea"/>
                <a:cs typeface="+mn-cs"/>
              </a:rPr>
              <a:t>Μικροπροβλήματα, </a:t>
            </a:r>
            <a:r>
              <a:rPr kumimoji="0" lang="el-GR" sz="2300" b="1" i="0" u="none" strike="noStrike" kern="1200" cap="none" spc="0" normalizeH="0" baseline="0" noProof="0" dirty="0" smtClean="0">
                <a:ln>
                  <a:noFill/>
                </a:ln>
                <a:solidFill>
                  <a:schemeClr val="tx1"/>
                </a:solidFill>
                <a:effectLst/>
                <a:uLnTx/>
                <a:uFillTx/>
                <a:latin typeface="+mn-lt"/>
                <a:ea typeface="+mn-ea"/>
                <a:cs typeface="+mn-cs"/>
              </a:rPr>
              <a:t>πόνος.</a:t>
            </a:r>
            <a:r>
              <a:rPr kumimoji="0" lang="el-GR" sz="2300" b="0" i="0" u="none" strike="noStrike" kern="1200" cap="none" spc="0" normalizeH="0" baseline="0" noProof="0" dirty="0" smtClean="0">
                <a:ln>
                  <a:noFill/>
                </a:ln>
                <a:solidFill>
                  <a:schemeClr val="tx1"/>
                </a:solidFill>
                <a:effectLst/>
                <a:uLnTx/>
                <a:uFillTx/>
                <a:latin typeface="+mn-lt"/>
                <a:ea typeface="+mn-ea"/>
                <a:cs typeface="+mn-cs"/>
              </a:rPr>
              <a:t> Όχι χαλαρότητα της άρθρωσης.</a:t>
            </a:r>
          </a:p>
        </p:txBody>
      </p:sp>
      <p:sp>
        <p:nvSpPr>
          <p:cNvPr id="7" name="Ορθογώνιο 2"/>
          <p:cNvSpPr/>
          <p:nvPr/>
        </p:nvSpPr>
        <p:spPr>
          <a:xfrm>
            <a:off x="5418348" y="5697231"/>
            <a:ext cx="3059832" cy="276999"/>
          </a:xfrm>
          <a:prstGeom prst="rect">
            <a:avLst/>
          </a:prstGeom>
        </p:spPr>
        <p:txBody>
          <a:bodyPr wrap="square">
            <a:spAutoFit/>
          </a:bodyPr>
          <a:lstStyle/>
          <a:p>
            <a:pPr algn="ctr"/>
            <a:r>
              <a:rPr lang="en-US" sz="1200" dirty="0" smtClean="0">
                <a:latin typeface="+mn-lt"/>
                <a:hlinkClick r:id="rId3"/>
              </a:rPr>
              <a:t>methodistorthopedics.com</a:t>
            </a:r>
            <a:endParaRPr lang="el-GR" sz="1200" dirty="0">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ln w="19050">
            <a:noFill/>
          </a:ln>
        </p:spPr>
        <p:txBody>
          <a:bodyPr>
            <a:normAutofit/>
          </a:bodyPr>
          <a:lstStyle/>
          <a:p>
            <a:pPr eaLnBrk="1" hangingPunct="1"/>
            <a:r>
              <a:rPr lang="en-US" dirty="0" smtClean="0"/>
              <a:t>II. </a:t>
            </a:r>
            <a:r>
              <a:rPr lang="el-GR" dirty="0" smtClean="0"/>
              <a:t>Χόνδρινος  Ιστός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pic>
        <p:nvPicPr>
          <p:cNvPr id="6" name="Picture 4" descr="This diagram shows the location of the bursae which are fluid filled sacs in a bone joint. The major parts of the joint are label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196752"/>
            <a:ext cx="6048672" cy="4852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673678" y="6120198"/>
            <a:ext cx="5652628" cy="461665"/>
          </a:xfrm>
          <a:prstGeom prst="rect">
            <a:avLst/>
          </a:prstGeom>
        </p:spPr>
        <p:txBody>
          <a:bodyPr wrap="square">
            <a:spAutoFit/>
          </a:bodyPr>
          <a:lstStyle/>
          <a:p>
            <a:r>
              <a:rPr lang="en-US" sz="1200" dirty="0">
                <a:latin typeface="+mn-lt"/>
              </a:rPr>
              <a:t>© 18 </a:t>
            </a:r>
            <a:r>
              <a:rPr lang="en-US" sz="1200" dirty="0" err="1">
                <a:latin typeface="+mn-lt"/>
              </a:rPr>
              <a:t>Ιουλ</a:t>
            </a:r>
            <a:r>
              <a:rPr lang="en-US" sz="1200" dirty="0">
                <a:latin typeface="+mn-lt"/>
              </a:rPr>
              <a:t> 2014 Stephanie </a:t>
            </a:r>
            <a:r>
              <a:rPr lang="en-US" sz="1200" dirty="0" err="1">
                <a:latin typeface="+mn-lt"/>
              </a:rPr>
              <a:t>Fretham</a:t>
            </a:r>
            <a:r>
              <a:rPr lang="en-US" sz="1200" dirty="0">
                <a:latin typeface="+mn-lt"/>
              </a:rPr>
              <a:t>. </a:t>
            </a:r>
            <a:r>
              <a:rPr lang="en-US" sz="1200" dirty="0">
                <a:latin typeface="+mn-lt"/>
                <a:hlinkClick r:id="rId3"/>
              </a:rPr>
              <a:t>Textbook content </a:t>
            </a:r>
            <a:r>
              <a:rPr lang="en-US" sz="1200" dirty="0">
                <a:latin typeface="+mn-lt"/>
              </a:rPr>
              <a:t>produced by Stephanie </a:t>
            </a:r>
            <a:r>
              <a:rPr lang="en-US" sz="1200" dirty="0" err="1">
                <a:latin typeface="+mn-lt"/>
              </a:rPr>
              <a:t>Fretham</a:t>
            </a:r>
            <a:r>
              <a:rPr lang="en-US" sz="1200" dirty="0">
                <a:latin typeface="+mn-lt"/>
              </a:rPr>
              <a:t> is licensed under a </a:t>
            </a:r>
            <a:r>
              <a:rPr lang="en-US" sz="1200" dirty="0">
                <a:latin typeface="+mn-lt"/>
                <a:hlinkClick r:id="rId4"/>
              </a:rPr>
              <a:t>Creative Commons Attribution License 4.0</a:t>
            </a:r>
            <a:r>
              <a:rPr lang="en-US" sz="1200" dirty="0">
                <a:latin typeface="+mn-lt"/>
              </a:rPr>
              <a:t> license.</a:t>
            </a:r>
            <a:endParaRPr lang="el-GR" sz="1200" dirty="0">
              <a:latin typeface="+mn-lt"/>
            </a:endParaRPr>
          </a:p>
        </p:txBody>
      </p:sp>
    </p:spTree>
    <p:extLst>
      <p:ext uri="{BB962C8B-B14F-4D97-AF65-F5344CB8AC3E}">
        <p14:creationId xmlns:p14="http://schemas.microsoft.com/office/powerpoint/2010/main" val="1969822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Τύποι Χόνδρινου Ιστού</a:t>
            </a:r>
            <a:endParaRPr lang="el-GR" dirty="0"/>
          </a:p>
        </p:txBody>
      </p:sp>
      <p:sp>
        <p:nvSpPr>
          <p:cNvPr id="3" name="2 - Θέση περιεχομένου"/>
          <p:cNvSpPr>
            <a:spLocks noGrp="1"/>
          </p:cNvSpPr>
          <p:nvPr>
            <p:ph idx="1"/>
          </p:nvPr>
        </p:nvSpPr>
        <p:spPr>
          <a:xfrm>
            <a:off x="395536" y="2132856"/>
            <a:ext cx="2674640" cy="4248472"/>
          </a:xfrm>
        </p:spPr>
        <p:txBody>
          <a:bodyPr>
            <a:normAutofit/>
          </a:bodyPr>
          <a:lstStyle/>
          <a:p>
            <a:pPr>
              <a:buNone/>
            </a:pPr>
            <a:r>
              <a:rPr lang="el-GR" dirty="0" smtClean="0"/>
              <a:t>Είναι οι παρακάτω</a:t>
            </a:r>
            <a:r>
              <a:rPr lang="en-US" dirty="0" smtClean="0"/>
              <a:t>:</a:t>
            </a:r>
            <a:r>
              <a:rPr lang="el-GR" dirty="0" smtClean="0"/>
              <a:t> </a:t>
            </a:r>
          </a:p>
          <a:p>
            <a:r>
              <a:rPr lang="el-GR" dirty="0" smtClean="0"/>
              <a:t>Ο υαλοειδής χόνδρος.  </a:t>
            </a:r>
          </a:p>
          <a:p>
            <a:r>
              <a:rPr lang="el-GR" dirty="0" smtClean="0"/>
              <a:t>Ο ινώδης χόνδρος και  </a:t>
            </a:r>
          </a:p>
          <a:p>
            <a:r>
              <a:rPr lang="el-GR" dirty="0" smtClean="0"/>
              <a:t>Ο ελαστικός χόνδρος.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pic>
        <p:nvPicPr>
          <p:cNvPr id="5" name="Picture 4" descr="File:Illu connective tissues 2.jpg"/>
          <p:cNvPicPr>
            <a:picLocks noChangeAspect="1" noChangeArrowheads="1"/>
          </p:cNvPicPr>
          <p:nvPr/>
        </p:nvPicPr>
        <p:blipFill>
          <a:blip r:embed="rId2" cstate="print">
            <a:extLst>
              <a:ext uri="{28A0092B-C50C-407E-A947-70E740481C1C}">
                <a14:useLocalDpi xmlns:a14="http://schemas.microsoft.com/office/drawing/2010/main" val="0"/>
              </a:ext>
            </a:extLst>
          </a:blip>
          <a:srcRect l="68536" b="13338"/>
          <a:stretch>
            <a:fillRect/>
          </a:stretch>
        </p:blipFill>
        <p:spPr bwMode="auto">
          <a:xfrm>
            <a:off x="3131840" y="2204864"/>
            <a:ext cx="5435591" cy="3958896"/>
          </a:xfrm>
          <a:prstGeom prst="rect">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sp>
        <p:nvSpPr>
          <p:cNvPr id="6" name="2 - Θέση περιεχομένου"/>
          <p:cNvSpPr txBox="1">
            <a:spLocks/>
          </p:cNvSpPr>
          <p:nvPr/>
        </p:nvSpPr>
        <p:spPr>
          <a:xfrm>
            <a:off x="395536" y="1196752"/>
            <a:ext cx="8424936" cy="1008112"/>
          </a:xfrm>
          <a:prstGeom prst="rect">
            <a:avLst/>
          </a:prstGeom>
        </p:spPr>
        <p:txBody>
          <a:bodyPr vert="horz" lIns="91440" tIns="45720" rIns="91440" bIns="45720" rtlCol="0">
            <a:normAutofit/>
          </a:bodyPr>
          <a:lstStyle/>
          <a:p>
            <a:pPr marR="0" lvl="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Οι τρεις  τύποι χόνδρου  διακρίνονται ανάλογα  με  το</a:t>
            </a:r>
            <a:r>
              <a:rPr kumimoji="0" lang="el-GR" sz="2400" b="0" i="0" u="none" strike="noStrike" kern="1200" cap="none" spc="0" normalizeH="0" noProof="0" dirty="0" smtClean="0">
                <a:ln>
                  <a:noFill/>
                </a:ln>
                <a:solidFill>
                  <a:schemeClr val="tx1"/>
                </a:solidFill>
                <a:effectLst/>
                <a:uLnTx/>
                <a:uFillTx/>
                <a:latin typeface="+mn-lt"/>
                <a:ea typeface="+mn-ea"/>
                <a:cs typeface="+mn-cs"/>
              </a:rPr>
              <a:t> </a:t>
            </a:r>
            <a:r>
              <a:rPr lang="el-GR" sz="2400" noProof="0" dirty="0">
                <a:latin typeface="+mn-lt"/>
              </a:rPr>
              <a:t>π</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εριεχόμενό  τους σε  </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ινιδιακές</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πρωτεΐνες. </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Ορθογώνιο 6"/>
          <p:cNvSpPr/>
          <p:nvPr/>
        </p:nvSpPr>
        <p:spPr>
          <a:xfrm>
            <a:off x="3131840" y="6237312"/>
            <a:ext cx="5112568"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Illu connective tissues </a:t>
            </a:r>
            <a:r>
              <a:rPr lang="en-US" sz="1200" dirty="0" smtClean="0">
                <a:latin typeface="+mn-lt"/>
                <a:hlinkClick r:id="rId3"/>
              </a:rPr>
              <a:t>2</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a:latin typeface="+mn-lt"/>
                <a:hlinkClick r:id="rId4" tooltip="User:Arcadian"/>
              </a:rPr>
              <a:t>Arcadian</a:t>
            </a:r>
            <a:r>
              <a:rPr lang="el-GR" sz="1200" dirty="0" smtClean="0">
                <a:latin typeface="+mn-lt"/>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
        <p:nvSpPr>
          <p:cNvPr id="8" name="2 - Θέση περιεχομένου"/>
          <p:cNvSpPr txBox="1">
            <a:spLocks/>
          </p:cNvSpPr>
          <p:nvPr/>
        </p:nvSpPr>
        <p:spPr>
          <a:xfrm>
            <a:off x="5364088" y="2204864"/>
            <a:ext cx="3240360" cy="432048"/>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12000"/>
              </a:lnSpc>
              <a:spcBef>
                <a:spcPts val="1200"/>
              </a:spcBef>
              <a:spcAft>
                <a:spcPts val="0"/>
              </a:spcAft>
              <a:buClrTx/>
              <a:buSzTx/>
              <a:tabLst/>
              <a:defRPr/>
            </a:pPr>
            <a:r>
              <a:rPr lang="el-GR" sz="2400" dirty="0" smtClean="0">
                <a:latin typeface="+mn-lt"/>
              </a:rPr>
              <a:t>Υ</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αλοειδής</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χόνδρος</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Υαλοειδής Χόνδρος</a:t>
            </a:r>
            <a:r>
              <a:rPr lang="en-US" dirty="0" smtClean="0"/>
              <a:t>  </a:t>
            </a:r>
            <a:endParaRPr lang="el-GR" sz="3600" b="0" dirty="0"/>
          </a:p>
        </p:txBody>
      </p:sp>
      <p:sp>
        <p:nvSpPr>
          <p:cNvPr id="3" name="2 - Θέση περιεχομένου"/>
          <p:cNvSpPr>
            <a:spLocks noGrp="1"/>
          </p:cNvSpPr>
          <p:nvPr>
            <p:ph idx="1"/>
          </p:nvPr>
        </p:nvSpPr>
        <p:spPr>
          <a:xfrm>
            <a:off x="457200" y="1196752"/>
            <a:ext cx="8363272" cy="3528392"/>
          </a:xfrm>
        </p:spPr>
        <p:txBody>
          <a:bodyPr>
            <a:normAutofit/>
          </a:bodyPr>
          <a:lstStyle/>
          <a:p>
            <a:r>
              <a:rPr lang="el-GR" dirty="0" smtClean="0"/>
              <a:t>Ο  υαλοειδής χόνδρος, </a:t>
            </a:r>
            <a:r>
              <a:rPr lang="el-GR" dirty="0" err="1" smtClean="0"/>
              <a:t>κολλαγόνες</a:t>
            </a:r>
            <a:r>
              <a:rPr lang="el-GR" dirty="0" smtClean="0"/>
              <a:t>  ίνες τύπου ΙΙ, σχηματίζει</a:t>
            </a:r>
            <a:r>
              <a:rPr lang="en-US" dirty="0" smtClean="0"/>
              <a:t>:</a:t>
            </a:r>
            <a:r>
              <a:rPr lang="el-GR" dirty="0" smtClean="0"/>
              <a:t>  </a:t>
            </a:r>
          </a:p>
          <a:p>
            <a:pPr lvl="1"/>
            <a:r>
              <a:rPr lang="el-GR" dirty="0" smtClean="0"/>
              <a:t>Τον προσωρινό σκελετό μέχρι να δημιουργηθεί ο οστίτης ιστός,</a:t>
            </a:r>
          </a:p>
          <a:p>
            <a:pPr lvl="1"/>
            <a:r>
              <a:rPr lang="el-GR" dirty="0" smtClean="0"/>
              <a:t>Τον </a:t>
            </a:r>
            <a:r>
              <a:rPr lang="el-GR" dirty="0" err="1" smtClean="0"/>
              <a:t>επιφυσιακό</a:t>
            </a:r>
            <a:r>
              <a:rPr lang="el-GR" dirty="0" smtClean="0"/>
              <a:t> δίσκο στα μακρά οστά,</a:t>
            </a:r>
          </a:p>
          <a:p>
            <a:pPr lvl="1"/>
            <a:r>
              <a:rPr lang="el-GR" b="1" dirty="0" smtClean="0"/>
              <a:t>Τις αρθρικές επιφάνειες των αρθρώσεων</a:t>
            </a:r>
            <a:r>
              <a:rPr lang="el-GR" dirty="0" smtClean="0"/>
              <a:t>,</a:t>
            </a:r>
          </a:p>
          <a:p>
            <a:pPr lvl="1"/>
            <a:r>
              <a:rPr lang="el-GR" dirty="0" smtClean="0"/>
              <a:t>Στηρικτικό ιστό στην αναπνευστική οδό.</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Στηρικτικά Κύτταρα  </a:t>
            </a:r>
            <a:endParaRPr lang="el-GR" sz="3600" b="0" dirty="0"/>
          </a:p>
        </p:txBody>
      </p:sp>
      <p:sp>
        <p:nvSpPr>
          <p:cNvPr id="3" name="2 - Θέση περιεχομένου"/>
          <p:cNvSpPr>
            <a:spLocks noGrp="1"/>
          </p:cNvSpPr>
          <p:nvPr>
            <p:ph idx="1"/>
          </p:nvPr>
        </p:nvSpPr>
        <p:spPr>
          <a:xfrm>
            <a:off x="251520" y="908720"/>
            <a:ext cx="8568952" cy="5544616"/>
          </a:xfrm>
        </p:spPr>
        <p:txBody>
          <a:bodyPr>
            <a:normAutofit lnSpcReduction="10000"/>
          </a:bodyPr>
          <a:lstStyle/>
          <a:p>
            <a:pPr marL="0" indent="0">
              <a:buNone/>
            </a:pPr>
            <a:r>
              <a:rPr lang="el-GR" dirty="0" smtClean="0"/>
              <a:t>Τα στηρικτικά κύτταρα  έχουν κοινά χαρακτηριστικά που τα</a:t>
            </a:r>
            <a:r>
              <a:rPr lang="en-US" dirty="0" smtClean="0"/>
              <a:t> </a:t>
            </a:r>
            <a:r>
              <a:rPr lang="el-GR" dirty="0" smtClean="0"/>
              <a:t>καθιστούν διακριτά από άλλες κατηγορίες κυττάρων</a:t>
            </a:r>
            <a:r>
              <a:rPr lang="en-US" dirty="0" smtClean="0"/>
              <a:t>: </a:t>
            </a:r>
          </a:p>
          <a:p>
            <a:r>
              <a:rPr lang="el-GR" dirty="0" smtClean="0"/>
              <a:t>Εμβρυολογικά κατάγονται από το </a:t>
            </a:r>
            <a:r>
              <a:rPr lang="el-GR" dirty="0" err="1" smtClean="0"/>
              <a:t>μεσέγχυμα</a:t>
            </a:r>
            <a:r>
              <a:rPr lang="en-US" dirty="0" smtClean="0"/>
              <a:t>.</a:t>
            </a:r>
            <a:endParaRPr lang="el-GR" dirty="0" smtClean="0"/>
          </a:p>
          <a:p>
            <a:r>
              <a:rPr lang="el-GR" dirty="0" smtClean="0"/>
              <a:t>Όταν ωριμάζουν σχηματίζουν με  λίγα σχετικά κύτταρα ιστό, στον οποίο η </a:t>
            </a:r>
            <a:r>
              <a:rPr lang="el-GR" dirty="0" err="1" smtClean="0"/>
              <a:t>εξωκυττάρια</a:t>
            </a:r>
            <a:r>
              <a:rPr lang="el-GR" dirty="0" smtClean="0"/>
              <a:t> ουσία  αποτελεί το κύριο στοιχείο</a:t>
            </a:r>
            <a:r>
              <a:rPr lang="en-US" dirty="0" smtClean="0"/>
              <a:t>.</a:t>
            </a:r>
            <a:endParaRPr lang="el-GR" dirty="0" smtClean="0"/>
          </a:p>
          <a:p>
            <a:r>
              <a:rPr lang="el-GR" dirty="0" smtClean="0"/>
              <a:t> Παράγουν και εκκρίνουν μια ποικιλία συστατικών της </a:t>
            </a:r>
            <a:r>
              <a:rPr lang="el-GR" dirty="0" err="1" smtClean="0"/>
              <a:t>εξωκυττάριας</a:t>
            </a:r>
            <a:r>
              <a:rPr lang="el-GR" dirty="0" smtClean="0"/>
              <a:t> ουσίας των  αντίστοιχων ιστών. </a:t>
            </a:r>
          </a:p>
          <a:p>
            <a:r>
              <a:rPr lang="el-GR" dirty="0" smtClean="0"/>
              <a:t> Διαθέτουν μηχανισμό προσκόλλησης, ώστε να αλληλεπιδρούν  κυρίως με συστατικά της </a:t>
            </a:r>
            <a:r>
              <a:rPr lang="el-GR" dirty="0" err="1" smtClean="0"/>
              <a:t>εξωκυττάριας</a:t>
            </a:r>
            <a:r>
              <a:rPr lang="el-GR" dirty="0" smtClean="0"/>
              <a:t> ουσίας, παρά με άλλα κύτταρα.</a:t>
            </a:r>
          </a:p>
          <a:p>
            <a:r>
              <a:rPr lang="el-GR" dirty="0" smtClean="0"/>
              <a:t>Έχουν την ικανότητα να μετασχηματίζονται σε ποικίλους τύπους διευκολύνοντας την επούλωση και την επανόρθωση των ιστών</a:t>
            </a:r>
            <a:r>
              <a:rPr lang="en-US" dirty="0" smtClean="0"/>
              <a:t>.</a:t>
            </a:r>
            <a:endParaRPr lang="el-GR" dirty="0" smtClean="0"/>
          </a:p>
          <a:p>
            <a:pPr lvl="1"/>
            <a:endParaRPr lang="en-US" dirty="0" smtClean="0"/>
          </a:p>
          <a:p>
            <a:pPr lvl="1"/>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Ινώδης και Ελαστικός Χόνδρος</a:t>
            </a:r>
            <a:endParaRPr lang="el-GR" dirty="0"/>
          </a:p>
        </p:txBody>
      </p:sp>
      <p:sp>
        <p:nvSpPr>
          <p:cNvPr id="3" name="2 - Θέση περιεχομένου"/>
          <p:cNvSpPr>
            <a:spLocks noGrp="1"/>
          </p:cNvSpPr>
          <p:nvPr>
            <p:ph idx="1"/>
          </p:nvPr>
        </p:nvSpPr>
        <p:spPr>
          <a:xfrm>
            <a:off x="457200" y="1196752"/>
            <a:ext cx="8291264" cy="5328592"/>
          </a:xfrm>
        </p:spPr>
        <p:txBody>
          <a:bodyPr>
            <a:normAutofit lnSpcReduction="10000"/>
          </a:bodyPr>
          <a:lstStyle/>
          <a:p>
            <a:r>
              <a:rPr lang="el-GR" dirty="0" smtClean="0"/>
              <a:t>Ο  ινώδης χόνδρος, κολλαγόνο   τύπου Ι και ΙΙ, ευρίσκεται</a:t>
            </a:r>
            <a:r>
              <a:rPr lang="en-US" dirty="0" smtClean="0"/>
              <a:t>:</a:t>
            </a:r>
            <a:r>
              <a:rPr lang="el-GR" dirty="0" smtClean="0"/>
              <a:t> </a:t>
            </a:r>
          </a:p>
          <a:p>
            <a:pPr lvl="1"/>
            <a:r>
              <a:rPr lang="el-GR" dirty="0" smtClean="0"/>
              <a:t>Στους  μεσοσπονδυλίους δίσκους,</a:t>
            </a:r>
          </a:p>
          <a:p>
            <a:pPr lvl="1"/>
            <a:r>
              <a:rPr lang="el-GR" dirty="0" smtClean="0"/>
              <a:t>Στις προσφύσεις των τενόντων στα οστά</a:t>
            </a:r>
          </a:p>
          <a:p>
            <a:pPr lvl="1"/>
            <a:r>
              <a:rPr lang="el-GR" dirty="0" smtClean="0"/>
              <a:t>Στις  </a:t>
            </a:r>
            <a:r>
              <a:rPr lang="el-GR" dirty="0" err="1" smtClean="0"/>
              <a:t>συγχονδρώσεις</a:t>
            </a:r>
            <a:r>
              <a:rPr lang="el-GR" dirty="0" smtClean="0"/>
              <a:t> των </a:t>
            </a:r>
            <a:r>
              <a:rPr lang="el-GR" dirty="0" err="1" smtClean="0"/>
              <a:t>πλατέων</a:t>
            </a:r>
            <a:r>
              <a:rPr lang="el-GR" dirty="0" smtClean="0"/>
              <a:t> οστών της πυέλου. </a:t>
            </a:r>
          </a:p>
          <a:p>
            <a:r>
              <a:rPr lang="el-GR" dirty="0" smtClean="0"/>
              <a:t>Ο ελαστικός χόνδρος, ελαστικές ίνες με κολλαγόνο  τύπου ΙΙ, ευρίσκεται</a:t>
            </a:r>
            <a:r>
              <a:rPr lang="en-US" dirty="0" smtClean="0"/>
              <a:t>:</a:t>
            </a:r>
            <a:r>
              <a:rPr lang="el-GR" dirty="0" smtClean="0"/>
              <a:t>  </a:t>
            </a:r>
          </a:p>
          <a:p>
            <a:pPr lvl="1"/>
            <a:r>
              <a:rPr lang="el-GR" dirty="0" smtClean="0"/>
              <a:t>Στο πτερύγιο του αυτιού,</a:t>
            </a:r>
          </a:p>
          <a:p>
            <a:pPr lvl="1"/>
            <a:r>
              <a:rPr lang="el-GR" dirty="0" smtClean="0"/>
              <a:t>Στο τοίχωμα του έξω ακουστικού πόρου</a:t>
            </a:r>
          </a:p>
          <a:p>
            <a:pPr lvl="1"/>
            <a:r>
              <a:rPr lang="el-GR" dirty="0" smtClean="0"/>
              <a:t>Στην </a:t>
            </a:r>
            <a:r>
              <a:rPr lang="el-GR" dirty="0" err="1" smtClean="0"/>
              <a:t>ευσταχιανή</a:t>
            </a:r>
            <a:r>
              <a:rPr lang="el-GR" dirty="0" smtClean="0"/>
              <a:t> σάλπιγγα και</a:t>
            </a:r>
          </a:p>
          <a:p>
            <a:pPr lvl="1"/>
            <a:r>
              <a:rPr lang="el-GR" dirty="0" smtClean="0"/>
              <a:t>Στην επιγλωττίδα του λάρυγγα.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Αρθρικός Χόνδρος</a:t>
            </a:r>
            <a:endParaRPr lang="el-GR" dirty="0"/>
          </a:p>
        </p:txBody>
      </p:sp>
      <p:sp>
        <p:nvSpPr>
          <p:cNvPr id="3" name="2 - Θέση περιεχομένου"/>
          <p:cNvSpPr>
            <a:spLocks noGrp="1"/>
          </p:cNvSpPr>
          <p:nvPr>
            <p:ph idx="1"/>
          </p:nvPr>
        </p:nvSpPr>
        <p:spPr>
          <a:xfrm>
            <a:off x="457200" y="980728"/>
            <a:ext cx="8229600" cy="5256584"/>
          </a:xfrm>
        </p:spPr>
        <p:txBody>
          <a:bodyPr>
            <a:normAutofit/>
          </a:bodyPr>
          <a:lstStyle/>
          <a:p>
            <a:r>
              <a:rPr lang="el-GR" dirty="0" smtClean="0"/>
              <a:t>Οι </a:t>
            </a:r>
            <a:r>
              <a:rPr lang="el-GR" dirty="0" err="1" smtClean="0"/>
              <a:t>χονδροβλάστες</a:t>
            </a:r>
            <a:r>
              <a:rPr lang="el-GR" dirty="0" smtClean="0"/>
              <a:t> και τα </a:t>
            </a:r>
            <a:r>
              <a:rPr lang="el-GR" dirty="0" err="1" smtClean="0"/>
              <a:t>χονδροκύτταρα</a:t>
            </a:r>
            <a:r>
              <a:rPr lang="el-GR" dirty="0" smtClean="0"/>
              <a:t> σχηματίζουν τον αρθρικό  χόνδρο</a:t>
            </a:r>
            <a:r>
              <a:rPr lang="en-US" dirty="0" smtClean="0"/>
              <a:t> (</a:t>
            </a:r>
            <a:r>
              <a:rPr lang="el-GR" dirty="0" smtClean="0"/>
              <a:t>υαλοειδής χόνδρος</a:t>
            </a:r>
            <a:r>
              <a:rPr lang="en-US" dirty="0" smtClean="0"/>
              <a:t>)</a:t>
            </a:r>
            <a:r>
              <a:rPr lang="el-GR" dirty="0" smtClean="0"/>
              <a:t>. </a:t>
            </a:r>
          </a:p>
          <a:p>
            <a:r>
              <a:rPr lang="el-GR" dirty="0" smtClean="0"/>
              <a:t>Είναι  ο ιστός με την μικρότερη  κυτταρική πυκνότητα,</a:t>
            </a:r>
          </a:p>
          <a:p>
            <a:pPr>
              <a:buNone/>
            </a:pPr>
            <a:r>
              <a:rPr lang="el-GR" dirty="0" smtClean="0"/>
              <a:t>      στερείται  νεύρων και αγγείων</a:t>
            </a:r>
          </a:p>
          <a:p>
            <a:r>
              <a:rPr lang="el-GR" dirty="0" smtClean="0"/>
              <a:t>Ο  αρθρικός  χόνδρος  στις διαρθρώσεις  καλύπτει τις αρθρικές επιφάνειες με πάχος  1 έως 5</a:t>
            </a:r>
            <a:r>
              <a:rPr lang="en-US" dirty="0" smtClean="0"/>
              <a:t>mm</a:t>
            </a:r>
            <a:r>
              <a:rPr lang="el-GR" dirty="0" smtClean="0"/>
              <a:t>.</a:t>
            </a:r>
          </a:p>
          <a:p>
            <a:r>
              <a:rPr lang="el-GR" dirty="0" smtClean="0"/>
              <a:t>Έχει στόχο</a:t>
            </a:r>
            <a:r>
              <a:rPr lang="en-US" dirty="0" smtClean="0"/>
              <a:t>:</a:t>
            </a:r>
            <a:r>
              <a:rPr lang="el-GR" dirty="0" smtClean="0"/>
              <a:t> </a:t>
            </a:r>
          </a:p>
          <a:p>
            <a:pPr lvl="1"/>
            <a:r>
              <a:rPr lang="el-GR" dirty="0" smtClean="0"/>
              <a:t>την αύξηση της επιφάνειας φόρτισης, </a:t>
            </a:r>
          </a:p>
          <a:p>
            <a:pPr lvl="1"/>
            <a:r>
              <a:rPr lang="el-GR" dirty="0" smtClean="0"/>
              <a:t>την ανάπτυξη ομαλής επιφάνειας φόρτισης,</a:t>
            </a:r>
          </a:p>
          <a:p>
            <a:pPr lvl="1"/>
            <a:r>
              <a:rPr lang="el-GR" dirty="0" smtClean="0"/>
              <a:t>κίνηση με την μικρότερη δυνατή τριβή και φθορά.</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Αρθρικός θύλακας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a:solidFill>
                <a:prstClr val="black"/>
              </a:solidFill>
            </a:endParaRPr>
          </a:p>
        </p:txBody>
      </p:sp>
      <p:pic>
        <p:nvPicPr>
          <p:cNvPr id="5" name="Picture 2" descr="File:Gray35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3935" b="3918"/>
          <a:stretch>
            <a:fillRect/>
          </a:stretch>
        </p:blipFill>
        <p:spPr bwMode="auto">
          <a:xfrm>
            <a:off x="539552" y="1268760"/>
            <a:ext cx="4105275" cy="4827351"/>
          </a:xfrm>
          <a:prstGeom prst="rect">
            <a:avLst/>
          </a:prstGeom>
          <a:noFill/>
          <a:ln w="9525">
            <a:solidFill>
              <a:srgbClr val="456348"/>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File:Gray352.png"/>
          <p:cNvPicPr>
            <a:picLocks noChangeAspect="1" noChangeArrowheads="1"/>
          </p:cNvPicPr>
          <p:nvPr/>
        </p:nvPicPr>
        <p:blipFill>
          <a:blip r:embed="rId3" cstate="print">
            <a:extLst>
              <a:ext uri="{28A0092B-C50C-407E-A947-70E740481C1C}">
                <a14:useLocalDpi xmlns:a14="http://schemas.microsoft.com/office/drawing/2010/main" val="0"/>
              </a:ext>
            </a:extLst>
          </a:blip>
          <a:srcRect t="6256" b="4616"/>
          <a:stretch>
            <a:fillRect/>
          </a:stretch>
        </p:blipFill>
        <p:spPr bwMode="auto">
          <a:xfrm>
            <a:off x="4932040" y="1268759"/>
            <a:ext cx="3912076" cy="3522875"/>
          </a:xfrm>
          <a:prstGeom prst="rect">
            <a:avLst/>
          </a:prstGeom>
          <a:noFill/>
          <a:ln w="9525">
            <a:solidFill>
              <a:srgbClr val="456348"/>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39552" y="6237312"/>
            <a:ext cx="4104456" cy="276999"/>
          </a:xfrm>
          <a:prstGeom prst="rect">
            <a:avLst/>
          </a:prstGeom>
        </p:spPr>
        <p:txBody>
          <a:bodyPr wrap="square">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4"/>
              </a:rPr>
              <a:t>Gray351</a:t>
            </a:r>
            <a:r>
              <a:rPr lang="en-US"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5" tooltip="User:Pngbot"/>
              </a:rPr>
              <a:t>Pngbot</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ως κοινό κτήμα</a:t>
            </a:r>
            <a:endParaRPr lang="el-GR" sz="1200" dirty="0">
              <a:solidFill>
                <a:prstClr val="black">
                  <a:lumMod val="65000"/>
                  <a:lumOff val="35000"/>
                </a:prstClr>
              </a:solidFill>
              <a:latin typeface="Calibri"/>
              <a:cs typeface="Arial" charset="0"/>
            </a:endParaRPr>
          </a:p>
        </p:txBody>
      </p:sp>
      <p:sp>
        <p:nvSpPr>
          <p:cNvPr id="8" name="Rectangle 6"/>
          <p:cNvSpPr/>
          <p:nvPr/>
        </p:nvSpPr>
        <p:spPr>
          <a:xfrm>
            <a:off x="5128885" y="4941168"/>
            <a:ext cx="3518386" cy="276999"/>
          </a:xfrm>
          <a:prstGeom prst="rect">
            <a:avLst/>
          </a:prstGeom>
        </p:spPr>
        <p:txBody>
          <a:bodyPr wrap="square">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6"/>
              </a:rPr>
              <a:t>Gray352</a:t>
            </a:r>
            <a:r>
              <a:rPr lang="en-US"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5" tooltip="User:Pngbot"/>
              </a:rPr>
              <a:t>Pngbot</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ως κοινό κτήμα</a:t>
            </a:r>
            <a:endParaRPr lang="el-GR" sz="1200" dirty="0">
              <a:solidFill>
                <a:prstClr val="black">
                  <a:lumMod val="65000"/>
                  <a:lumOff val="35000"/>
                </a:prstClr>
              </a:solidFill>
              <a:latin typeface="Calibri"/>
              <a:cs typeface="Arial" charset="0"/>
            </a:endParaRPr>
          </a:p>
        </p:txBody>
      </p:sp>
    </p:spTree>
    <p:extLst>
      <p:ext uri="{BB962C8B-B14F-4D97-AF65-F5344CB8AC3E}">
        <p14:creationId xmlns:p14="http://schemas.microsoft.com/office/powerpoint/2010/main" val="7893263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Κολλαγόνες</a:t>
            </a:r>
            <a:r>
              <a:rPr lang="el-GR" dirty="0" smtClean="0"/>
              <a:t>  Ίνες  </a:t>
            </a:r>
            <a:r>
              <a:rPr lang="el-GR" sz="3600" b="0" dirty="0" smtClean="0"/>
              <a:t>1/2</a:t>
            </a:r>
            <a:endParaRPr lang="el-GR" sz="3600" b="0" dirty="0"/>
          </a:p>
        </p:txBody>
      </p:sp>
      <p:sp>
        <p:nvSpPr>
          <p:cNvPr id="3" name="2 - Θέση περιεχομένου"/>
          <p:cNvSpPr>
            <a:spLocks noGrp="1"/>
          </p:cNvSpPr>
          <p:nvPr>
            <p:ph idx="1"/>
          </p:nvPr>
        </p:nvSpPr>
        <p:spPr/>
        <p:txBody>
          <a:bodyPr/>
          <a:lstStyle/>
          <a:p>
            <a:r>
              <a:rPr lang="el-GR" dirty="0" smtClean="0"/>
              <a:t>Τα δομικά στοιχεία του  αρθρικού χόνδρου  είναι οι </a:t>
            </a:r>
            <a:r>
              <a:rPr lang="el-GR" dirty="0" err="1" smtClean="0"/>
              <a:t>πρωτεογλυκάνες</a:t>
            </a:r>
            <a:r>
              <a:rPr lang="el-GR" dirty="0" smtClean="0"/>
              <a:t>,  οι </a:t>
            </a:r>
            <a:r>
              <a:rPr lang="el-GR" dirty="0" err="1" smtClean="0"/>
              <a:t>κολλαγόνες</a:t>
            </a:r>
            <a:r>
              <a:rPr lang="el-GR" dirty="0" smtClean="0"/>
              <a:t> ίνες και το νερό.</a:t>
            </a:r>
          </a:p>
          <a:p>
            <a:r>
              <a:rPr lang="el-GR" dirty="0" smtClean="0"/>
              <a:t>Οι </a:t>
            </a:r>
            <a:r>
              <a:rPr lang="el-GR" dirty="0" err="1" smtClean="0"/>
              <a:t>κολλαγόνες</a:t>
            </a:r>
            <a:r>
              <a:rPr lang="el-GR" dirty="0" smtClean="0"/>
              <a:t> ίνες αποτελούν το 10%-30% του βάρους του αρθρικού χόνδρου, οι  </a:t>
            </a:r>
            <a:r>
              <a:rPr lang="el-GR" dirty="0" err="1" smtClean="0"/>
              <a:t>πρωτεογλυκάνες</a:t>
            </a:r>
            <a:r>
              <a:rPr lang="el-GR" dirty="0" smtClean="0"/>
              <a:t> το 3%-10% , νερό το 60%-87%. Υπάρχουν  επίσης ανόργανα άλατα, μικρή ποσότητα λιπιδίων και πρωτεϊνών.</a:t>
            </a:r>
          </a:p>
          <a:p>
            <a:r>
              <a:rPr lang="el-GR" dirty="0" smtClean="0"/>
              <a:t>Εξασφαλίζουν υποστήριξη στα φορτία διάτασης  και όχι  στις συμπιεστικές δυνάμεις (λόγω των αραιών ινών κολλαγόνου)</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Κολλαγόνες</a:t>
            </a:r>
            <a:r>
              <a:rPr lang="el-GR" dirty="0" smtClean="0"/>
              <a:t>  Ίνες  </a:t>
            </a:r>
            <a:r>
              <a:rPr lang="el-GR" sz="3200" b="0" dirty="0" smtClean="0"/>
              <a:t>2/2</a:t>
            </a:r>
            <a:endParaRPr lang="el-GR" sz="3200" b="0" dirty="0"/>
          </a:p>
        </p:txBody>
      </p:sp>
      <p:sp>
        <p:nvSpPr>
          <p:cNvPr id="3" name="2 - Θέση περιεχομένου"/>
          <p:cNvSpPr>
            <a:spLocks noGrp="1"/>
          </p:cNvSpPr>
          <p:nvPr>
            <p:ph idx="1"/>
          </p:nvPr>
        </p:nvSpPr>
        <p:spPr>
          <a:xfrm>
            <a:off x="457200" y="1196752"/>
            <a:ext cx="8435280" cy="5040560"/>
          </a:xfrm>
        </p:spPr>
        <p:txBody>
          <a:bodyPr/>
          <a:lstStyle/>
          <a:p>
            <a:r>
              <a:rPr lang="el-GR" dirty="0" smtClean="0"/>
              <a:t>Το κολλαγόνο στον αρθρικό  χόνδρο  δεν έχει ομοιογενή κατανομή αλλά σχηματίζει  στρώματα. </a:t>
            </a:r>
          </a:p>
          <a:p>
            <a:pPr lvl="1"/>
            <a:r>
              <a:rPr lang="el-GR" dirty="0" smtClean="0"/>
              <a:t>Την επιφανειακή ζώνη  (10%-20% του συνολικού πάχους). Οι ίνες, λεπτές αλλά πυκνές,  σχηματίζουν επιφάνειες  παράλληλες  προς την αρθρική επιφάνειας</a:t>
            </a:r>
          </a:p>
          <a:p>
            <a:pPr lvl="1"/>
            <a:r>
              <a:rPr lang="el-GR" dirty="0" smtClean="0"/>
              <a:t>Την  μέση ζώνη (40%-60% του συνολικού πάχους). Οι ίνες είναι σε τυχαία διάταξη  και αραιά μεταξύ τους.</a:t>
            </a:r>
          </a:p>
          <a:p>
            <a:pPr lvl="1"/>
            <a:r>
              <a:rPr lang="el-GR" dirty="0" smtClean="0"/>
              <a:t>Την  βαθειά ζώνη. Σχηματίζονται  δεσμίδες που ακτινωτά αγγίζουν και εισέρχονται  στην   οστική αρθρική επιφάνεια.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Πρωτεογλυκάνες</a:t>
            </a:r>
            <a:endParaRPr lang="el-GR" dirty="0"/>
          </a:p>
        </p:txBody>
      </p:sp>
      <p:sp>
        <p:nvSpPr>
          <p:cNvPr id="3" name="2 - Θέση περιεχομένου"/>
          <p:cNvSpPr>
            <a:spLocks noGrp="1"/>
          </p:cNvSpPr>
          <p:nvPr>
            <p:ph idx="1"/>
          </p:nvPr>
        </p:nvSpPr>
        <p:spPr/>
        <p:txBody>
          <a:bodyPr>
            <a:normAutofit/>
          </a:bodyPr>
          <a:lstStyle/>
          <a:p>
            <a:r>
              <a:rPr lang="el-GR" dirty="0" smtClean="0"/>
              <a:t>Οι </a:t>
            </a:r>
            <a:r>
              <a:rPr lang="el-GR" dirty="0" err="1" smtClean="0"/>
              <a:t>πρωτεογλυκάνες</a:t>
            </a:r>
            <a:r>
              <a:rPr lang="el-GR" dirty="0" smtClean="0"/>
              <a:t>  δεν είναι πανομοιότυπες. Με την ωρίμανση του ιστού  δεσμεύονται ιόντα θείου εις βάρος του υδροδυναμικού  μεγέθους των </a:t>
            </a:r>
            <a:r>
              <a:rPr lang="el-GR" dirty="0" err="1" smtClean="0"/>
              <a:t>πρωτεογλυκανών</a:t>
            </a:r>
            <a:r>
              <a:rPr lang="el-GR" dirty="0" smtClean="0"/>
              <a:t>  (γήρανση). </a:t>
            </a:r>
          </a:p>
          <a:p>
            <a:r>
              <a:rPr lang="el-GR" dirty="0" smtClean="0"/>
              <a:t>Η πυκνότητα των </a:t>
            </a:r>
            <a:r>
              <a:rPr lang="el-GR" dirty="0" err="1" smtClean="0"/>
              <a:t>πρωτεογλυκανών</a:t>
            </a:r>
            <a:r>
              <a:rPr lang="el-GR" dirty="0" smtClean="0"/>
              <a:t> στην  μεσαία ζώνη είναι μεγαλύτερη από τις άλλες ζώνες. Έτσι αναπτύσσει τάση μεταξύ των ινών πριν καν υπάρξει φορτίο. </a:t>
            </a:r>
          </a:p>
          <a:p>
            <a:r>
              <a:rPr lang="el-GR" dirty="0" smtClean="0"/>
              <a:t>Όταν  ο αρθρικός χόνδρος υφίσταται  εξωτερικά φορτία, με την ισορροπία μεταξύ των στοιχείων του, προστατεύουν τον ιστό από υψηλά επίπεδα τάσης και φθοράς. </a:t>
            </a:r>
          </a:p>
          <a:p>
            <a:endParaRPr lang="el-GR"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Νερό</a:t>
            </a:r>
            <a:endParaRPr lang="el-GR" dirty="0"/>
          </a:p>
        </p:txBody>
      </p:sp>
      <p:sp>
        <p:nvSpPr>
          <p:cNvPr id="3" name="2 - Θέση περιεχομένου"/>
          <p:cNvSpPr>
            <a:spLocks noGrp="1"/>
          </p:cNvSpPr>
          <p:nvPr>
            <p:ph idx="1"/>
          </p:nvPr>
        </p:nvSpPr>
        <p:spPr/>
        <p:txBody>
          <a:bodyPr/>
          <a:lstStyle/>
          <a:p>
            <a:r>
              <a:rPr lang="el-GR" b="1" dirty="0" smtClean="0"/>
              <a:t>Το νερό </a:t>
            </a:r>
            <a:r>
              <a:rPr lang="el-GR" dirty="0" smtClean="0"/>
              <a:t>στην επιφανειακή ζώνη  ανέρχεται στο 80% του αρθρικού χόνδρου. Ελαττώνεται σε 65% στην βαθειά ζώνη. Έτσι  διευκολύνεται η αποδρομή των αποβλητέων ουσιών από τον αρθρικό χόνδρο.</a:t>
            </a:r>
          </a:p>
          <a:p>
            <a:r>
              <a:rPr lang="el-GR" b="1" dirty="0" smtClean="0"/>
              <a:t>Το νερό </a:t>
            </a:r>
            <a:r>
              <a:rPr lang="el-GR" dirty="0" smtClean="0"/>
              <a:t>του ιστού είναι κυρίως  </a:t>
            </a:r>
            <a:r>
              <a:rPr lang="el-GR" dirty="0" err="1" smtClean="0"/>
              <a:t>εξωκυτταρικό</a:t>
            </a:r>
            <a:r>
              <a:rPr lang="el-GR" dirty="0" smtClean="0"/>
              <a:t> (30%).</a:t>
            </a:r>
          </a:p>
          <a:p>
            <a:r>
              <a:rPr lang="el-GR" dirty="0" smtClean="0"/>
              <a:t>Έως και το 70% του  νερού μπορεί να μετακινηθεί  όταν δεχθεί ο ιστός φορτίο. Έτσι γίνεται έλεγχος της μηχανικής συμπεριφοράς του χόνδρου.</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Μηχανική Συμπεριφορά </a:t>
            </a:r>
            <a:r>
              <a:rPr lang="el-GR" sz="3200" b="0" dirty="0" smtClean="0"/>
              <a:t>1/2</a:t>
            </a:r>
            <a:endParaRPr lang="el-GR" sz="3200" b="0" dirty="0"/>
          </a:p>
        </p:txBody>
      </p:sp>
      <p:sp>
        <p:nvSpPr>
          <p:cNvPr id="3" name="2 - Θέση περιεχομένου"/>
          <p:cNvSpPr>
            <a:spLocks noGrp="1"/>
          </p:cNvSpPr>
          <p:nvPr>
            <p:ph idx="1"/>
          </p:nvPr>
        </p:nvSpPr>
        <p:spPr/>
        <p:txBody>
          <a:bodyPr/>
          <a:lstStyle/>
          <a:p>
            <a:r>
              <a:rPr lang="el-GR" dirty="0" smtClean="0"/>
              <a:t>Αρθρικός χόνδρος. Δύο  φάσεις ,την υγρή και την στερεά. Κάτω από την επίδραση φυσιολογικής φόρτισης είναι μια κατασκευή μεγάλης τάσης.</a:t>
            </a:r>
          </a:p>
          <a:p>
            <a:r>
              <a:rPr lang="el-GR" dirty="0" smtClean="0"/>
              <a:t>Στις διαρθρώσεις οι δυνάμεις, που αναπτύσσονται είναι από ελάχιστες   έως  και πολλαπλάσιες του βάρους του σώματος.</a:t>
            </a:r>
          </a:p>
          <a:p>
            <a:r>
              <a:rPr lang="el-GR" dirty="0" smtClean="0"/>
              <a:t>Η αλληλεπίδραση των </a:t>
            </a:r>
            <a:r>
              <a:rPr lang="el-GR" dirty="0" err="1" smtClean="0"/>
              <a:t>πρωτεογλυκανών</a:t>
            </a:r>
            <a:r>
              <a:rPr lang="el-GR" dirty="0" smtClean="0"/>
              <a:t> με τις </a:t>
            </a:r>
            <a:r>
              <a:rPr lang="el-GR" dirty="0" err="1" smtClean="0"/>
              <a:t>κολλαγόνες</a:t>
            </a:r>
            <a:r>
              <a:rPr lang="el-GR" dirty="0" smtClean="0"/>
              <a:t> ίνες, καθορίζει ευθέως την οργάνωση της θεμέλιας ουσίας και τις μηχανικές της ιδιότητες.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Μηχανική Συμπεριφορά </a:t>
            </a:r>
            <a:r>
              <a:rPr lang="el-GR" sz="3200" b="0" dirty="0" smtClean="0"/>
              <a:t>2/2</a:t>
            </a:r>
            <a:endParaRPr lang="el-GR" sz="3200" b="0" dirty="0"/>
          </a:p>
        </p:txBody>
      </p:sp>
      <p:sp>
        <p:nvSpPr>
          <p:cNvPr id="3" name="2 - Θέση περιεχομένου"/>
          <p:cNvSpPr>
            <a:spLocks noGrp="1"/>
          </p:cNvSpPr>
          <p:nvPr>
            <p:ph idx="1"/>
          </p:nvPr>
        </p:nvSpPr>
        <p:spPr/>
        <p:txBody>
          <a:bodyPr/>
          <a:lstStyle/>
          <a:p>
            <a:r>
              <a:rPr lang="el-GR" dirty="0" smtClean="0"/>
              <a:t>Υπάρχει συμπεριφορά διφασική, </a:t>
            </a:r>
            <a:r>
              <a:rPr lang="el-GR" dirty="0" err="1" smtClean="0"/>
              <a:t>ινοελαστική</a:t>
            </a:r>
            <a:r>
              <a:rPr lang="el-GR" dirty="0" smtClean="0"/>
              <a:t>, λόγω της εσωτερικής  διακίνησης του υγρού</a:t>
            </a:r>
            <a:r>
              <a:rPr lang="en-US" dirty="0" smtClean="0"/>
              <a:t> </a:t>
            </a:r>
            <a:r>
              <a:rPr lang="el-GR" dirty="0" smtClean="0"/>
              <a:t>και εσωτερική </a:t>
            </a:r>
            <a:r>
              <a:rPr lang="el-GR" dirty="0" err="1" smtClean="0"/>
              <a:t>ινοελαστική</a:t>
            </a:r>
            <a:r>
              <a:rPr lang="el-GR" dirty="0" smtClean="0"/>
              <a:t> λόγω του συστήματος </a:t>
            </a:r>
            <a:r>
              <a:rPr lang="el-GR" dirty="0" err="1" smtClean="0"/>
              <a:t>κολλαγόνες</a:t>
            </a:r>
            <a:r>
              <a:rPr lang="el-GR" dirty="0" smtClean="0"/>
              <a:t> ίνες – </a:t>
            </a:r>
            <a:r>
              <a:rPr lang="el-GR" dirty="0" err="1" smtClean="0"/>
              <a:t>πρωτεογλυκάνες</a:t>
            </a:r>
            <a:r>
              <a:rPr lang="en-US" dirty="0"/>
              <a:t>.</a:t>
            </a:r>
            <a:endParaRPr lang="el-GR" dirty="0" smtClean="0"/>
          </a:p>
          <a:p>
            <a:r>
              <a:rPr lang="el-GR" dirty="0" smtClean="0"/>
              <a:t>Η παραμόρφωση συμβαίνει μετά από την επίδραση σταθερής συμπιεστικής δύναμης σε δεδομένο χρόνο με διάχυση του υγρού.</a:t>
            </a:r>
          </a:p>
          <a:p>
            <a:r>
              <a:rPr lang="el-GR" dirty="0" smtClean="0"/>
              <a:t>Ο ρυθμός παραμόρφωσης καθορίζεται από τον ρυθμό διάχυσης. Στην αρχή είναι γρήγορος, μετά επέρχεται ισορροπία ( </a:t>
            </a:r>
            <a:r>
              <a:rPr lang="el-GR" dirty="0" err="1" smtClean="0"/>
              <a:t>πρωτεογλυκάνες</a:t>
            </a:r>
            <a:r>
              <a:rPr lang="el-GR" dirty="0" smtClean="0"/>
              <a:t> - </a:t>
            </a:r>
            <a:r>
              <a:rPr lang="el-GR" dirty="0" err="1" smtClean="0"/>
              <a:t>κολλαγόνες</a:t>
            </a:r>
            <a:r>
              <a:rPr lang="el-GR" dirty="0" smtClean="0"/>
              <a:t> ίνες ), δεν μετακινείται καθόλου υγρό (ουσίες τριβής)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ln w="19050">
            <a:noFill/>
          </a:ln>
        </p:spPr>
        <p:txBody>
          <a:bodyPr>
            <a:normAutofit/>
          </a:bodyPr>
          <a:lstStyle/>
          <a:p>
            <a:pPr eaLnBrk="1" hangingPunct="1"/>
            <a:r>
              <a:rPr lang="en-US" dirty="0" smtClean="0"/>
              <a:t>III. </a:t>
            </a:r>
            <a:r>
              <a:rPr lang="el-GR" dirty="0" smtClean="0"/>
              <a:t>Οστίτης  Ιστός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pic>
        <p:nvPicPr>
          <p:cNvPr id="6" name="Picture 4" descr="File:Illu connective tissues 2.jpg"/>
          <p:cNvPicPr>
            <a:picLocks noChangeAspect="1" noChangeArrowheads="1"/>
          </p:cNvPicPr>
          <p:nvPr/>
        </p:nvPicPr>
        <p:blipFill>
          <a:blip r:embed="rId2" cstate="print">
            <a:extLst>
              <a:ext uri="{28A0092B-C50C-407E-A947-70E740481C1C}">
                <a14:useLocalDpi xmlns:a14="http://schemas.microsoft.com/office/drawing/2010/main" val="0"/>
              </a:ext>
            </a:extLst>
          </a:blip>
          <a:srcRect l="33333" r="34409" b="13978"/>
          <a:stretch>
            <a:fillRect/>
          </a:stretch>
        </p:blipFill>
        <p:spPr bwMode="auto">
          <a:xfrm>
            <a:off x="1675896" y="1196752"/>
            <a:ext cx="6048672" cy="4032448"/>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1763688" y="5332259"/>
            <a:ext cx="5976664"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Illu connective tissues </a:t>
            </a:r>
            <a:r>
              <a:rPr lang="en-US" sz="1200" dirty="0" smtClean="0">
                <a:latin typeface="+mn-lt"/>
                <a:hlinkClick r:id="rId3"/>
              </a:rPr>
              <a:t>2</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a:latin typeface="+mn-lt"/>
                <a:hlinkClick r:id="rId4" tooltip="User:Arcadian"/>
              </a:rPr>
              <a:t>Arcadian</a:t>
            </a:r>
            <a:r>
              <a:rPr lang="el-GR" sz="1200" dirty="0" smtClean="0">
                <a:latin typeface="+mn-lt"/>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196982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Συνδετικός ιστός </a:t>
            </a:r>
            <a:r>
              <a:rPr lang="el-GR" sz="3200" b="0" dirty="0" smtClean="0"/>
              <a:t>1/</a:t>
            </a:r>
            <a:r>
              <a:rPr lang="en-US" sz="3200" b="0" dirty="0" smtClean="0"/>
              <a:t>4</a:t>
            </a:r>
            <a:endParaRPr lang="el-GR" sz="3200" b="0" dirty="0"/>
          </a:p>
        </p:txBody>
      </p:sp>
      <p:sp>
        <p:nvSpPr>
          <p:cNvPr id="3" name="2 - Θέση περιεχομένου"/>
          <p:cNvSpPr>
            <a:spLocks noGrp="1"/>
          </p:cNvSpPr>
          <p:nvPr>
            <p:ph idx="1"/>
          </p:nvPr>
        </p:nvSpPr>
        <p:spPr/>
        <p:txBody>
          <a:bodyPr/>
          <a:lstStyle/>
          <a:p>
            <a:r>
              <a:rPr lang="el-GR" dirty="0" smtClean="0"/>
              <a:t>Τα</a:t>
            </a:r>
            <a:r>
              <a:rPr lang="el-GR" b="1" dirty="0" smtClean="0"/>
              <a:t> στηρικτικά κύτταρα </a:t>
            </a:r>
            <a:r>
              <a:rPr lang="el-GR" dirty="0" smtClean="0"/>
              <a:t>και η </a:t>
            </a:r>
            <a:r>
              <a:rPr lang="el-GR" b="1" dirty="0" err="1" smtClean="0"/>
              <a:t>εξωκυττάρια</a:t>
            </a:r>
            <a:r>
              <a:rPr lang="el-GR" b="1" dirty="0" smtClean="0"/>
              <a:t>  ουσία </a:t>
            </a:r>
            <a:r>
              <a:rPr lang="el-GR" dirty="0" smtClean="0"/>
              <a:t>που τα συνοδεύει ονομάζονται </a:t>
            </a:r>
            <a:r>
              <a:rPr lang="el-GR" b="1" dirty="0" smtClean="0"/>
              <a:t>συνδετικός ιστός</a:t>
            </a:r>
            <a:r>
              <a:rPr lang="el-GR" dirty="0" smtClean="0"/>
              <a:t>. </a:t>
            </a:r>
          </a:p>
          <a:p>
            <a:r>
              <a:rPr lang="el-GR" dirty="0" smtClean="0"/>
              <a:t>Το 16% του βάρους του σώματος είναι συνδετικός ιστός.</a:t>
            </a:r>
          </a:p>
          <a:p>
            <a:r>
              <a:rPr lang="el-GR" dirty="0" smtClean="0"/>
              <a:t>Στον συνδετικό ιστό ‘αποθηκεύεται ’ το 23% του νερού του σώματος.</a:t>
            </a:r>
          </a:p>
          <a:p>
            <a:r>
              <a:rPr lang="el-GR" dirty="0" smtClean="0"/>
              <a:t>Σε κάθε είδους κίνηση και κινητοποίηση γίνεται διαχείριση του συνδετικού ιστού. </a:t>
            </a:r>
          </a:p>
          <a:p>
            <a:endParaRPr lang="el-GR" dirty="0" smtClean="0"/>
          </a:p>
          <a:p>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116632"/>
            <a:ext cx="8064896" cy="908720"/>
          </a:xfrm>
        </p:spPr>
        <p:txBody>
          <a:bodyPr>
            <a:normAutofit/>
          </a:bodyPr>
          <a:lstStyle/>
          <a:p>
            <a:r>
              <a:rPr lang="el-GR" dirty="0" smtClean="0"/>
              <a:t>Χαρακτηριστικά - Δομή</a:t>
            </a:r>
            <a:endParaRPr lang="el-GR" dirty="0"/>
          </a:p>
        </p:txBody>
      </p:sp>
      <p:sp>
        <p:nvSpPr>
          <p:cNvPr id="3" name="2 - Θέση περιεχομένου"/>
          <p:cNvSpPr>
            <a:spLocks noGrp="1"/>
          </p:cNvSpPr>
          <p:nvPr>
            <p:ph idx="1"/>
          </p:nvPr>
        </p:nvSpPr>
        <p:spPr>
          <a:xfrm>
            <a:off x="457200" y="1196752"/>
            <a:ext cx="8291264" cy="5544616"/>
          </a:xfrm>
        </p:spPr>
        <p:txBody>
          <a:bodyPr>
            <a:normAutofit/>
          </a:bodyPr>
          <a:lstStyle/>
          <a:p>
            <a:r>
              <a:rPr lang="el-GR" smtClean="0"/>
              <a:t>Ο  </a:t>
            </a:r>
            <a:r>
              <a:rPr lang="el-GR" dirty="0" smtClean="0"/>
              <a:t>οστίτης ιστός είναι στηρικτικός με υψηλή εξειδίκευση</a:t>
            </a:r>
            <a:r>
              <a:rPr lang="en-US" dirty="0" smtClean="0"/>
              <a:t>. </a:t>
            </a:r>
            <a:endParaRPr lang="el-GR" dirty="0" smtClean="0"/>
          </a:p>
          <a:p>
            <a:r>
              <a:rPr lang="el-GR" dirty="0" smtClean="0"/>
              <a:t>Χαρακτηρίζεται από ακαμψία και ιδιαίτερα σκληρή σύσταση. </a:t>
            </a:r>
          </a:p>
          <a:p>
            <a:r>
              <a:rPr lang="el-GR" dirty="0" smtClean="0"/>
              <a:t>Συνίσταται  από </a:t>
            </a:r>
            <a:r>
              <a:rPr lang="en-US" dirty="0" smtClean="0"/>
              <a:t>:</a:t>
            </a:r>
            <a:endParaRPr lang="el-GR" dirty="0" smtClean="0"/>
          </a:p>
          <a:p>
            <a:pPr lvl="1"/>
            <a:r>
              <a:rPr lang="el-GR" b="1" dirty="0" smtClean="0"/>
              <a:t>Ανόργανα μεταλλικά άλατα </a:t>
            </a:r>
            <a:r>
              <a:rPr lang="el-GR" dirty="0" smtClean="0"/>
              <a:t>. Εναποτίθενται  στην </a:t>
            </a:r>
            <a:r>
              <a:rPr lang="el-GR" dirty="0" err="1" smtClean="0"/>
              <a:t>εξωκυττάριο</a:t>
            </a:r>
            <a:r>
              <a:rPr lang="el-GR" dirty="0" smtClean="0"/>
              <a:t> ουσία και προσδίδουν μηχανική ισχύ.  </a:t>
            </a:r>
            <a:endParaRPr lang="en-US" dirty="0" smtClean="0"/>
          </a:p>
          <a:p>
            <a:pPr marL="1339850" lvl="2" indent="-425450">
              <a:buFont typeface="Wingdings" pitchFamily="2" charset="2"/>
              <a:buChar char="ü"/>
            </a:pPr>
            <a:r>
              <a:rPr lang="el-GR" b="1" dirty="0" smtClean="0"/>
              <a:t>Καθιστούν το οστό άκαμπτο και σκληρό.</a:t>
            </a:r>
          </a:p>
          <a:p>
            <a:pPr lvl="1"/>
            <a:r>
              <a:rPr lang="el-GR" b="1" dirty="0" smtClean="0"/>
              <a:t>Οργανικές ουσίες. </a:t>
            </a:r>
            <a:r>
              <a:rPr lang="el-GR" dirty="0" smtClean="0"/>
              <a:t>Η </a:t>
            </a:r>
            <a:r>
              <a:rPr lang="el-GR" dirty="0" err="1" smtClean="0"/>
              <a:t>εξωκυττάριος</a:t>
            </a:r>
            <a:r>
              <a:rPr lang="en-US" dirty="0" smtClean="0"/>
              <a:t> </a:t>
            </a:r>
            <a:r>
              <a:rPr lang="el-GR" dirty="0" smtClean="0"/>
              <a:t>ουσία συνίσταται από ίνες κολλαγόνου τύπου Ι και </a:t>
            </a:r>
            <a:r>
              <a:rPr lang="el-GR" dirty="0" err="1" smtClean="0"/>
              <a:t>γλυκοζαμινογλυκάνες</a:t>
            </a:r>
            <a:r>
              <a:rPr lang="el-GR" dirty="0" smtClean="0"/>
              <a:t>, με  ιδιότητες ισχυρής δέσμευσης ασβεστίου </a:t>
            </a:r>
            <a:r>
              <a:rPr lang="el-GR" b="1" dirty="0" smtClean="0"/>
              <a:t>(οστεοειδές).</a:t>
            </a:r>
            <a:r>
              <a:rPr lang="el-GR" dirty="0" smtClean="0"/>
              <a:t> </a:t>
            </a:r>
            <a:endParaRPr lang="en-US" dirty="0" smtClean="0"/>
          </a:p>
          <a:p>
            <a:pPr marL="1339850" lvl="2" indent="-425450">
              <a:buFont typeface="Wingdings" pitchFamily="2" charset="2"/>
              <a:buChar char="ü"/>
            </a:pPr>
            <a:r>
              <a:rPr lang="el-GR" b="1" dirty="0" smtClean="0"/>
              <a:t>Καθιστούν  το οστό ελαστικό και εύκαμπτο.</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Δομή</a:t>
            </a:r>
            <a:endParaRPr lang="el-GR" dirty="0"/>
          </a:p>
        </p:txBody>
      </p:sp>
      <p:sp>
        <p:nvSpPr>
          <p:cNvPr id="3" name="Θέση περιεχομένου 2"/>
          <p:cNvSpPr>
            <a:spLocks noGrp="1"/>
          </p:cNvSpPr>
          <p:nvPr>
            <p:ph idx="1"/>
          </p:nvPr>
        </p:nvSpPr>
        <p:spPr/>
        <p:txBody>
          <a:bodyPr>
            <a:normAutofit/>
          </a:bodyPr>
          <a:lstStyle/>
          <a:p>
            <a:r>
              <a:rPr lang="el-GR" dirty="0" smtClean="0"/>
              <a:t>Τα  ανόργανα άλατα, κρύσταλλοι ασβεστίου και φωσφόρου, αποτελούν το 65% έως 70% του «ξηρού» βάρους του οστού, ενώ το 25% έως 30% του «ξηρού» βάρους του οστού προέρχεται από τις ίνες κολλαγόνου. </a:t>
            </a:r>
          </a:p>
          <a:p>
            <a:r>
              <a:rPr lang="el-GR" dirty="0" smtClean="0"/>
              <a:t>Το 25% του οστού είναι νερό. Από αυτό το 85% υπάρχει στην οργανική και την θεμέλιο ουσία, ενώ το 15% εντοπίζεται στις κοιλότητες και τα κανάλια του οστού.</a:t>
            </a:r>
          </a:p>
          <a:p>
            <a:r>
              <a:rPr lang="el-GR" dirty="0" smtClean="0"/>
              <a:t>Η ζελατινώδης ουσία που περιβάλλει τις ίνες κολλαγόνου συνίσταται από πρωτεΐνες (</a:t>
            </a:r>
            <a:r>
              <a:rPr lang="el-GR" dirty="0" err="1" smtClean="0"/>
              <a:t>πρωτεογλυκάνες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extLst>
      <p:ext uri="{BB962C8B-B14F-4D97-AF65-F5344CB8AC3E}">
        <p14:creationId xmlns:p14="http://schemas.microsoft.com/office/powerpoint/2010/main" val="3496176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Οστεοειδές</a:t>
            </a:r>
            <a:endParaRPr lang="el-GR" sz="3600" dirty="0"/>
          </a:p>
        </p:txBody>
      </p:sp>
      <p:sp>
        <p:nvSpPr>
          <p:cNvPr id="3" name="Θέση περιεχομένου 2"/>
          <p:cNvSpPr>
            <a:spLocks noGrp="1"/>
          </p:cNvSpPr>
          <p:nvPr>
            <p:ph idx="1"/>
          </p:nvPr>
        </p:nvSpPr>
        <p:spPr/>
        <p:txBody>
          <a:bodyPr/>
          <a:lstStyle/>
          <a:p>
            <a:r>
              <a:rPr lang="el-GR" dirty="0" smtClean="0"/>
              <a:t>Ανάλογα με την διάταξη των ινών κολλαγόνου το οστεοειδές διακρίνεται σε</a:t>
            </a:r>
            <a:r>
              <a:rPr lang="en-US" dirty="0" smtClean="0"/>
              <a:t>:</a:t>
            </a:r>
            <a:endParaRPr lang="el-GR" dirty="0" smtClean="0"/>
          </a:p>
          <a:p>
            <a:pPr lvl="1"/>
            <a:r>
              <a:rPr lang="el-GR" b="1" dirty="0" err="1" smtClean="0"/>
              <a:t>Πεταλιώδη</a:t>
            </a:r>
            <a:r>
              <a:rPr lang="el-GR" b="1" dirty="0" smtClean="0"/>
              <a:t> μορφή</a:t>
            </a:r>
            <a:r>
              <a:rPr lang="el-GR" dirty="0" smtClean="0"/>
              <a:t>. Πρόκειται για κανονική παράλληλη διάταξη σε λεπτότατες δεσμίδες (οστέινα πετάλια), με μεγάλη μηχανική ισχύ. </a:t>
            </a:r>
            <a:r>
              <a:rPr lang="el-GR" b="1" dirty="0" smtClean="0"/>
              <a:t>Υγιές οστό, ικανό και ισχυρό</a:t>
            </a:r>
            <a:r>
              <a:rPr lang="el-GR" dirty="0" smtClean="0"/>
              <a:t>.</a:t>
            </a:r>
          </a:p>
          <a:p>
            <a:pPr lvl="1"/>
            <a:r>
              <a:rPr lang="el-GR" b="1" dirty="0" smtClean="0"/>
              <a:t>Δικτυωτή μορφή</a:t>
            </a:r>
            <a:r>
              <a:rPr lang="el-GR" dirty="0" smtClean="0"/>
              <a:t>. Πρόκειται για τυχαία διάταξη  με μειωμένη μηχανική ισχύ. </a:t>
            </a:r>
            <a:r>
              <a:rPr lang="el-GR" b="1" dirty="0" smtClean="0"/>
              <a:t>Αδύναμο οστό, ογκώδες και λειτουργικά ανίκανο.</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val="3496176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   </a:t>
            </a:r>
            <a:r>
              <a:rPr lang="el-GR" dirty="0" err="1" smtClean="0"/>
              <a:t>Οστεώνας</a:t>
            </a:r>
            <a:endParaRPr lang="el-GR" dirty="0"/>
          </a:p>
        </p:txBody>
      </p:sp>
      <p:sp>
        <p:nvSpPr>
          <p:cNvPr id="3" name="2 - Θέση περιεχομένου"/>
          <p:cNvSpPr>
            <a:spLocks noGrp="1"/>
          </p:cNvSpPr>
          <p:nvPr>
            <p:ph idx="1"/>
          </p:nvPr>
        </p:nvSpPr>
        <p:spPr>
          <a:xfrm>
            <a:off x="457200" y="1196752"/>
            <a:ext cx="8363272" cy="5472608"/>
          </a:xfrm>
        </p:spPr>
        <p:txBody>
          <a:bodyPr>
            <a:normAutofit fontScale="92500"/>
          </a:bodyPr>
          <a:lstStyle/>
          <a:p>
            <a:r>
              <a:rPr lang="el-GR" sz="2600" dirty="0" smtClean="0"/>
              <a:t>Η δομική μονάδα του οστίτη ιστού είναι  ο </a:t>
            </a:r>
            <a:r>
              <a:rPr lang="el-GR" sz="2600" dirty="0" err="1" smtClean="0"/>
              <a:t>οστεώνας</a:t>
            </a:r>
            <a:r>
              <a:rPr lang="el-GR" sz="2600" dirty="0" smtClean="0"/>
              <a:t>.</a:t>
            </a:r>
          </a:p>
          <a:p>
            <a:pPr marL="355600" indent="0">
              <a:spcBef>
                <a:spcPts val="300"/>
              </a:spcBef>
              <a:buNone/>
            </a:pPr>
            <a:r>
              <a:rPr lang="el-GR" sz="2600" dirty="0" smtClean="0"/>
              <a:t>Οργανώνεται σε ομόκεντρους κύκλους με οστέινα πετάλια και άλατα γύρω από  ένα  κεντρικό κανάλι , </a:t>
            </a:r>
            <a:r>
              <a:rPr lang="en-US" sz="2600" dirty="0" err="1" smtClean="0"/>
              <a:t>Haversian</a:t>
            </a:r>
            <a:r>
              <a:rPr lang="en-US" sz="2600" dirty="0" smtClean="0"/>
              <a:t>  system, </a:t>
            </a:r>
            <a:r>
              <a:rPr lang="el-GR" sz="2600" dirty="0" smtClean="0"/>
              <a:t>που περιέχει αιμοφόρα αγγεία και νευρικές ίνες (κορμός δένδρου). </a:t>
            </a:r>
          </a:p>
          <a:p>
            <a:r>
              <a:rPr lang="el-GR" sz="2600" dirty="0" smtClean="0"/>
              <a:t>Τα κύτταρα που θεωρούνται υπεύθυνα για την  παραγωγή διατήρηση και αναδόμηση του οστεοειδούς είναι</a:t>
            </a:r>
            <a:r>
              <a:rPr lang="en-US" sz="2600" dirty="0" smtClean="0"/>
              <a:t>:</a:t>
            </a:r>
            <a:endParaRPr lang="el-GR" sz="2600" dirty="0" smtClean="0"/>
          </a:p>
          <a:p>
            <a:pPr lvl="1"/>
            <a:r>
              <a:rPr lang="el-GR" sz="2600" dirty="0" smtClean="0"/>
              <a:t>Οστικά αρχέγονα κύτταρα, </a:t>
            </a:r>
            <a:r>
              <a:rPr lang="el-GR" sz="2600" dirty="0" err="1" smtClean="0"/>
              <a:t>οστεοπρογονικά</a:t>
            </a:r>
            <a:r>
              <a:rPr lang="el-GR" sz="2600" dirty="0" smtClean="0"/>
              <a:t>.</a:t>
            </a:r>
          </a:p>
          <a:p>
            <a:pPr lvl="1"/>
            <a:r>
              <a:rPr lang="el-GR" sz="2600" dirty="0" smtClean="0"/>
              <a:t>Οστεοβλάστες, στηρικτικά κύτταρα.</a:t>
            </a:r>
          </a:p>
          <a:p>
            <a:pPr lvl="1"/>
            <a:r>
              <a:rPr lang="el-GR" sz="2600" dirty="0" err="1" smtClean="0"/>
              <a:t>Οστεοκύτταρα</a:t>
            </a:r>
            <a:r>
              <a:rPr lang="el-GR" sz="2600" dirty="0" smtClean="0"/>
              <a:t>, στηρικτικά κύτταρα.</a:t>
            </a:r>
          </a:p>
          <a:p>
            <a:pPr lvl="1"/>
            <a:r>
              <a:rPr lang="el-GR" sz="2600" dirty="0" err="1" smtClean="0"/>
              <a:t>Οστεοκλάστες</a:t>
            </a:r>
            <a:r>
              <a:rPr lang="el-GR" sz="2600" dirty="0" smtClean="0"/>
              <a:t>, κύτταρα αποδόμησης του  οστού.</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Κύτταρα οστίτη ιστού</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pic>
        <p:nvPicPr>
          <p:cNvPr id="5" name="Picture 4" descr="http://upload.wikimedia.org/wikipedia/commons/thumb/b/b6/604_Bone_cells.jpg/640px-604_Bone_cells.jpg"/>
          <p:cNvPicPr>
            <a:picLocks noGrp="1" noChangeAspect="1" noChangeArrowheads="1"/>
          </p:cNvPicPr>
          <p:nvPr>
            <p:ph idx="1"/>
          </p:nvPr>
        </p:nvPicPr>
        <p:blipFill>
          <a:blip r:embed="rId2" cstate="print"/>
          <a:srcRect b="42251"/>
          <a:stretch>
            <a:fillRect/>
          </a:stretch>
        </p:blipFill>
        <p:spPr bwMode="auto">
          <a:xfrm>
            <a:off x="1115616" y="1124744"/>
            <a:ext cx="7344816" cy="2478762"/>
          </a:xfrm>
          <a:prstGeom prst="rect">
            <a:avLst/>
          </a:prstGeom>
          <a:noFill/>
        </p:spPr>
      </p:pic>
      <p:pic>
        <p:nvPicPr>
          <p:cNvPr id="6" name="Picture 4" descr="http://upload.wikimedia.org/wikipedia/commons/thumb/b/b6/604_Bone_cells.jpg/640px-604_Bone_cells.jpg"/>
          <p:cNvPicPr>
            <a:picLocks noChangeAspect="1" noChangeArrowheads="1"/>
          </p:cNvPicPr>
          <p:nvPr/>
        </p:nvPicPr>
        <p:blipFill>
          <a:blip r:embed="rId2" cstate="print"/>
          <a:srcRect l="18182" t="57749" r="54545" b="12832"/>
          <a:stretch>
            <a:fillRect/>
          </a:stretch>
        </p:blipFill>
        <p:spPr bwMode="auto">
          <a:xfrm>
            <a:off x="2106756" y="3573016"/>
            <a:ext cx="2753276" cy="2088232"/>
          </a:xfrm>
          <a:prstGeom prst="rect">
            <a:avLst/>
          </a:prstGeom>
          <a:noFill/>
          <a:ln w="3175">
            <a:solidFill>
              <a:schemeClr val="tx1"/>
            </a:solidFill>
          </a:ln>
        </p:spPr>
      </p:pic>
      <p:sp>
        <p:nvSpPr>
          <p:cNvPr id="7" name="2 - Θέση περιεχομένου"/>
          <p:cNvSpPr txBox="1">
            <a:spLocks/>
          </p:cNvSpPr>
          <p:nvPr/>
        </p:nvSpPr>
        <p:spPr>
          <a:xfrm>
            <a:off x="2627784" y="2636912"/>
            <a:ext cx="2160240" cy="432048"/>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Οστεοβλάστες </a:t>
            </a:r>
          </a:p>
          <a:p>
            <a:pPr marL="342900" marR="0" lvl="0" indent="-342900" algn="l" defTabSz="914400" rtl="0" eaLnBrk="1" fontAlgn="auto" latinLnBrk="0" hangingPunct="1">
              <a:lnSpc>
                <a:spcPct val="112000"/>
              </a:lnSpc>
              <a:spcBef>
                <a:spcPts val="1200"/>
              </a:spcBef>
              <a:spcAft>
                <a:spcPts val="0"/>
              </a:spcAft>
              <a:buClrTx/>
              <a:buSzTx/>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4" descr="http://upload.wikimedia.org/wikipedia/commons/thumb/b/b6/604_Bone_cells.jpg/640px-604_Bone_cells.jpg"/>
          <p:cNvPicPr>
            <a:picLocks noChangeAspect="1" noChangeArrowheads="1"/>
          </p:cNvPicPr>
          <p:nvPr/>
        </p:nvPicPr>
        <p:blipFill>
          <a:blip r:embed="rId2" cstate="print"/>
          <a:srcRect t="58112" r="83168" b="12832"/>
          <a:stretch>
            <a:fillRect/>
          </a:stretch>
        </p:blipFill>
        <p:spPr bwMode="auto">
          <a:xfrm>
            <a:off x="107504" y="3573016"/>
            <a:ext cx="1895012" cy="2117954"/>
          </a:xfrm>
          <a:prstGeom prst="rect">
            <a:avLst/>
          </a:prstGeom>
          <a:noFill/>
          <a:ln w="3175">
            <a:solidFill>
              <a:schemeClr val="tx1"/>
            </a:solidFill>
          </a:ln>
        </p:spPr>
      </p:pic>
      <p:sp>
        <p:nvSpPr>
          <p:cNvPr id="9" name="2 - Θέση περιεχομένου"/>
          <p:cNvSpPr txBox="1">
            <a:spLocks/>
          </p:cNvSpPr>
          <p:nvPr/>
        </p:nvSpPr>
        <p:spPr>
          <a:xfrm>
            <a:off x="755576" y="1988840"/>
            <a:ext cx="2123728" cy="504056"/>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Οστεοπρογονικά</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2 - Θέση περιεχομένου"/>
          <p:cNvSpPr txBox="1">
            <a:spLocks/>
          </p:cNvSpPr>
          <p:nvPr/>
        </p:nvSpPr>
        <p:spPr>
          <a:xfrm>
            <a:off x="6660232" y="1772816"/>
            <a:ext cx="2016224" cy="432048"/>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Οστεοκλάστες</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2 - Θέση περιεχομένου"/>
          <p:cNvSpPr txBox="1">
            <a:spLocks/>
          </p:cNvSpPr>
          <p:nvPr/>
        </p:nvSpPr>
        <p:spPr>
          <a:xfrm>
            <a:off x="5148064" y="2636912"/>
            <a:ext cx="1944216" cy="432048"/>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Οστεοκύτταρα</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4" descr="http://upload.wikimedia.org/wikipedia/commons/thumb/b/b6/604_Bone_cells.jpg/640px-604_Bone_cells.jpg"/>
          <p:cNvPicPr>
            <a:picLocks noChangeAspect="1" noChangeArrowheads="1"/>
          </p:cNvPicPr>
          <p:nvPr/>
        </p:nvPicPr>
        <p:blipFill>
          <a:blip r:embed="rId2" cstate="print"/>
          <a:srcRect l="46914" t="59211" r="24691" b="16000"/>
          <a:stretch>
            <a:fillRect/>
          </a:stretch>
        </p:blipFill>
        <p:spPr bwMode="auto">
          <a:xfrm rot="5400000">
            <a:off x="4427744" y="4193152"/>
            <a:ext cx="2852624" cy="1612352"/>
          </a:xfrm>
          <a:prstGeom prst="rect">
            <a:avLst/>
          </a:prstGeom>
          <a:noFill/>
          <a:ln w="3175">
            <a:solidFill>
              <a:schemeClr val="tx1"/>
            </a:solidFill>
          </a:ln>
        </p:spPr>
      </p:pic>
      <p:pic>
        <p:nvPicPr>
          <p:cNvPr id="14" name="Picture 4" descr="http://upload.wikimedia.org/wikipedia/commons/thumb/b/b6/604_Bone_cells.jpg/640px-604_Bone_cells.jpg"/>
          <p:cNvPicPr>
            <a:picLocks noChangeAspect="1" noChangeArrowheads="1"/>
          </p:cNvPicPr>
          <p:nvPr/>
        </p:nvPicPr>
        <p:blipFill>
          <a:blip r:embed="rId2" cstate="print"/>
          <a:srcRect l="76238" t="58112" r="2970" b="12832"/>
          <a:stretch>
            <a:fillRect/>
          </a:stretch>
        </p:blipFill>
        <p:spPr bwMode="auto">
          <a:xfrm>
            <a:off x="6804248" y="3573016"/>
            <a:ext cx="2088232" cy="1889353"/>
          </a:xfrm>
          <a:prstGeom prst="rect">
            <a:avLst/>
          </a:prstGeom>
          <a:noFill/>
          <a:ln w="3175">
            <a:solidFill>
              <a:schemeClr val="tx1"/>
            </a:solidFill>
          </a:ln>
        </p:spPr>
      </p:pic>
      <p:sp>
        <p:nvSpPr>
          <p:cNvPr id="15" name="Rectangle 8"/>
          <p:cNvSpPr>
            <a:spLocks noChangeArrowheads="1"/>
          </p:cNvSpPr>
          <p:nvPr/>
        </p:nvSpPr>
        <p:spPr bwMode="auto">
          <a:xfrm>
            <a:off x="179512" y="6441601"/>
            <a:ext cx="4752528" cy="276999"/>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3"/>
              </a:rPr>
              <a:t>604 Bone </a:t>
            </a:r>
            <a:r>
              <a:rPr lang="en-US" sz="1200" dirty="0" smtClean="0">
                <a:latin typeface="+mn-lt"/>
                <a:hlinkClick r:id="rId3"/>
              </a:rPr>
              <a:t>cells</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smtClean="0">
                <a:latin typeface="+mn-lt"/>
                <a:hlinkClick r:id="rId4" tooltip="User:CFCF"/>
              </a:rPr>
              <a:t>CFCF</a:t>
            </a:r>
            <a:r>
              <a:rPr lang="en-US" sz="1200" dirty="0" smtClean="0">
                <a:latin typeface="+mn-lt"/>
              </a:rPr>
              <a:t> </a:t>
            </a:r>
            <a:r>
              <a:rPr lang="el-GR" sz="1200" dirty="0" smtClean="0">
                <a:solidFill>
                  <a:srgbClr val="595959"/>
                </a:solidFill>
                <a:latin typeface="+mn-lt"/>
              </a:rPr>
              <a:t>διαθέσιμο με άδεια </a:t>
            </a:r>
            <a:r>
              <a:rPr lang="en-US" sz="1200" dirty="0">
                <a:latin typeface="+mn-lt"/>
                <a:hlinkClick r:id="rId5"/>
              </a:rPr>
              <a:t>CC BY 3.0</a:t>
            </a:r>
            <a:endParaRPr lang="en-US" sz="1200" dirty="0">
              <a:latin typeface="+mn-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Αρχιτεκτονική Ιστού</a:t>
            </a:r>
            <a:endParaRPr lang="el-GR" dirty="0"/>
          </a:p>
        </p:txBody>
      </p:sp>
      <p:sp>
        <p:nvSpPr>
          <p:cNvPr id="3" name="Θέση περιεχομένου 2"/>
          <p:cNvSpPr>
            <a:spLocks noGrp="1"/>
          </p:cNvSpPr>
          <p:nvPr>
            <p:ph idx="1"/>
          </p:nvPr>
        </p:nvSpPr>
        <p:spPr>
          <a:xfrm>
            <a:off x="457200" y="1196752"/>
            <a:ext cx="8291264" cy="5472608"/>
          </a:xfrm>
        </p:spPr>
        <p:txBody>
          <a:bodyPr>
            <a:normAutofit fontScale="92500"/>
          </a:bodyPr>
          <a:lstStyle/>
          <a:p>
            <a:r>
              <a:rPr lang="el-GR" sz="2600" dirty="0" smtClean="0"/>
              <a:t>Όλα τα οστά περιβάλλονται από  παχιά, ινώδη μεμβράνη, που ονομάζεται περιόστεο</a:t>
            </a:r>
            <a:r>
              <a:rPr lang="en-US" sz="2600" dirty="0" smtClean="0"/>
              <a:t>:</a:t>
            </a:r>
            <a:endParaRPr lang="el-GR" sz="2600" dirty="0" smtClean="0"/>
          </a:p>
          <a:p>
            <a:pPr lvl="1"/>
            <a:r>
              <a:rPr lang="el-GR" sz="2600" dirty="0" smtClean="0"/>
              <a:t>Ο εξωτερικός της χιτώνας βρίθει αγγείων και νευρικών απολήξεων που περνούν προς το  φλοιώδες τμήμα του οστού (</a:t>
            </a:r>
            <a:r>
              <a:rPr lang="en-US" sz="2600" dirty="0" smtClean="0"/>
              <a:t>Volkmann’s canal, </a:t>
            </a:r>
            <a:r>
              <a:rPr lang="el-GR" sz="2600" dirty="0" err="1" smtClean="0"/>
              <a:t>Η</a:t>
            </a:r>
            <a:r>
              <a:rPr lang="en-US" sz="2600" dirty="0" err="1" smtClean="0"/>
              <a:t>aversian</a:t>
            </a:r>
            <a:r>
              <a:rPr lang="en-US" sz="2600" dirty="0" smtClean="0"/>
              <a:t> </a:t>
            </a:r>
            <a:r>
              <a:rPr lang="el-GR" sz="2600" dirty="0" smtClean="0"/>
              <a:t> </a:t>
            </a:r>
            <a:r>
              <a:rPr lang="en-US" sz="2600" dirty="0" smtClean="0"/>
              <a:t>canals</a:t>
            </a:r>
            <a:r>
              <a:rPr lang="el-GR" sz="2600" dirty="0" smtClean="0"/>
              <a:t>)</a:t>
            </a:r>
            <a:r>
              <a:rPr lang="en-US" sz="2600" dirty="0" smtClean="0"/>
              <a:t> </a:t>
            </a:r>
            <a:r>
              <a:rPr lang="el-GR" sz="2600" dirty="0" smtClean="0"/>
              <a:t>και διαχέονται στο σπογγώδη ιστό του οστού.</a:t>
            </a:r>
          </a:p>
          <a:p>
            <a:pPr lvl="1"/>
            <a:r>
              <a:rPr lang="el-GR" sz="2600" dirty="0" smtClean="0"/>
              <a:t>Ο εσωτερικός χιτώνας είναι υπεύθυνος για την ανάπτυξη και την αναγέννηση του οστού, οστεοβλάστες.</a:t>
            </a:r>
          </a:p>
          <a:p>
            <a:r>
              <a:rPr lang="el-GR" sz="2600" dirty="0" smtClean="0"/>
              <a:t>Στα επιμήκη οστά μία λεπτότερη μεμβράνη, το </a:t>
            </a:r>
            <a:r>
              <a:rPr lang="el-GR" sz="2600" dirty="0" err="1" smtClean="0"/>
              <a:t>ενδόστεο</a:t>
            </a:r>
            <a:r>
              <a:rPr lang="el-GR" sz="2600" dirty="0" smtClean="0"/>
              <a:t>, εντοπίζεται στην κεντρική κοιλότητα </a:t>
            </a:r>
            <a:r>
              <a:rPr lang="el-GR" sz="2600" dirty="0" err="1" smtClean="0"/>
              <a:t>ενπεριέχοντας</a:t>
            </a:r>
            <a:r>
              <a:rPr lang="el-GR" sz="2600" dirty="0" smtClean="0"/>
              <a:t> τον κίτρινο μυελό των οστών, όπου γίνεται η απορρόφηση του οστού, </a:t>
            </a:r>
            <a:r>
              <a:rPr lang="el-GR" sz="2600" dirty="0" err="1" smtClean="0"/>
              <a:t>οστεοκλάστες</a:t>
            </a:r>
            <a:r>
              <a:rPr lang="el-GR" sz="260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Tree>
    <p:extLst>
      <p:ext uri="{BB962C8B-B14F-4D97-AF65-F5344CB8AC3E}">
        <p14:creationId xmlns:p14="http://schemas.microsoft.com/office/powerpoint/2010/main" val="3496176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r>
              <a:rPr lang="el-GR" dirty="0" smtClean="0"/>
              <a:t>Δομή Οστού</a:t>
            </a:r>
          </a:p>
        </p:txBody>
      </p:sp>
      <p:pic>
        <p:nvPicPr>
          <p:cNvPr id="9220" name="Picture 2" descr="http://upload.wikimedia.org/wikipedia/commons/c/cf/Bone_growth.png"/>
          <p:cNvPicPr>
            <a:picLocks noChangeAspect="1" noChangeArrowheads="1"/>
          </p:cNvPicPr>
          <p:nvPr/>
        </p:nvPicPr>
        <p:blipFill>
          <a:blip r:embed="rId3" cstate="print"/>
          <a:srcRect/>
          <a:stretch>
            <a:fillRect/>
          </a:stretch>
        </p:blipFill>
        <p:spPr bwMode="auto">
          <a:xfrm>
            <a:off x="248614" y="1196752"/>
            <a:ext cx="8646772" cy="4392488"/>
          </a:xfrm>
          <a:prstGeom prst="rect">
            <a:avLst/>
          </a:prstGeom>
          <a:noFill/>
          <a:ln w="9525">
            <a:solidFill>
              <a:schemeClr val="tx1"/>
            </a:solidFill>
            <a:miter lim="800000"/>
            <a:headEnd/>
            <a:tailEnd/>
          </a:ln>
        </p:spPr>
      </p:pic>
      <p:sp>
        <p:nvSpPr>
          <p:cNvPr id="5" name="4 - Ορθογώνιο"/>
          <p:cNvSpPr/>
          <p:nvPr/>
        </p:nvSpPr>
        <p:spPr>
          <a:xfrm>
            <a:off x="416241" y="6021288"/>
            <a:ext cx="8280920" cy="461665"/>
          </a:xfrm>
          <a:prstGeom prst="rect">
            <a:avLst/>
          </a:prstGeom>
        </p:spPr>
        <p:txBody>
          <a:bodyPr wrap="square">
            <a:spAutoFit/>
          </a:bodyPr>
          <a:lstStyle/>
          <a:p>
            <a:pPr algn="ctr"/>
            <a:r>
              <a:rPr lang="el-GR" sz="2400" dirty="0" smtClean="0">
                <a:latin typeface="+mn-lt"/>
              </a:rPr>
              <a:t>Περιόστεο-συμπαγής ζώνη-σπογγώδης ζώνη</a:t>
            </a:r>
            <a:endParaRPr lang="el-GR" sz="2400" dirty="0">
              <a:latin typeface="+mn-lt"/>
            </a:endParaRPr>
          </a:p>
        </p:txBody>
      </p:sp>
      <p:sp>
        <p:nvSpPr>
          <p:cNvPr id="7" name="Ορθογώνιο 6"/>
          <p:cNvSpPr/>
          <p:nvPr/>
        </p:nvSpPr>
        <p:spPr>
          <a:xfrm>
            <a:off x="1737044" y="5727505"/>
            <a:ext cx="5976664"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4"/>
              </a:rPr>
              <a:t>Bone </a:t>
            </a:r>
            <a:r>
              <a:rPr lang="en-US" sz="1200" dirty="0" smtClean="0">
                <a:latin typeface="+mn-lt"/>
                <a:hlinkClick r:id="rId4"/>
              </a:rPr>
              <a:t>growth</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err="1">
                <a:latin typeface="+mn-lt"/>
                <a:hlinkClick r:id="rId5" tooltip="User:Chaldor"/>
              </a:rPr>
              <a:t>Chaldor</a:t>
            </a:r>
            <a:r>
              <a:rPr lang="el-GR" sz="1200" dirty="0" smtClean="0">
                <a:latin typeface="+mn-lt"/>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Τύποι Οστίτη Ιστού</a:t>
            </a:r>
            <a:endParaRPr lang="el-GR" dirty="0"/>
          </a:p>
        </p:txBody>
      </p:sp>
      <p:sp>
        <p:nvSpPr>
          <p:cNvPr id="3" name="2 - Θέση περιεχομένου"/>
          <p:cNvSpPr>
            <a:spLocks noGrp="1"/>
          </p:cNvSpPr>
          <p:nvPr>
            <p:ph idx="1"/>
          </p:nvPr>
        </p:nvSpPr>
        <p:spPr>
          <a:xfrm>
            <a:off x="457200" y="1196752"/>
            <a:ext cx="8291264" cy="5328592"/>
          </a:xfrm>
        </p:spPr>
        <p:txBody>
          <a:bodyPr>
            <a:normAutofit fontScale="92500" lnSpcReduction="20000"/>
          </a:bodyPr>
          <a:lstStyle/>
          <a:p>
            <a:r>
              <a:rPr lang="el-GR" sz="2600" dirty="0" smtClean="0"/>
              <a:t>Όλα τα οστά αποτελούνται από δύο τύπους οστίτη ιστού</a:t>
            </a:r>
            <a:r>
              <a:rPr lang="en-US" sz="2600" dirty="0" smtClean="0"/>
              <a:t>:</a:t>
            </a:r>
          </a:p>
          <a:p>
            <a:pPr lvl="1"/>
            <a:r>
              <a:rPr lang="el-GR" sz="2600" dirty="0" smtClean="0"/>
              <a:t>Εξωτερική ζώνη</a:t>
            </a:r>
            <a:r>
              <a:rPr lang="en-US" sz="2600" dirty="0" smtClean="0"/>
              <a:t>:</a:t>
            </a:r>
            <a:r>
              <a:rPr lang="el-GR" sz="2600" dirty="0" smtClean="0"/>
              <a:t> Φλοιώδης  ή συμπαγής</a:t>
            </a:r>
          </a:p>
          <a:p>
            <a:pPr marL="2870200" lvl="1" indent="0">
              <a:buNone/>
            </a:pPr>
            <a:r>
              <a:rPr lang="el-GR" sz="2600" dirty="0" smtClean="0"/>
              <a:t>(</a:t>
            </a:r>
            <a:r>
              <a:rPr lang="en-US" sz="2600" dirty="0" smtClean="0"/>
              <a:t>Cortical or compact</a:t>
            </a:r>
            <a:r>
              <a:rPr lang="el-GR" sz="2600" dirty="0" smtClean="0"/>
              <a:t>).</a:t>
            </a:r>
            <a:endParaRPr lang="en-US" sz="2600" dirty="0" smtClean="0"/>
          </a:p>
          <a:p>
            <a:pPr lvl="1"/>
            <a:r>
              <a:rPr lang="el-GR" sz="2600" dirty="0" smtClean="0"/>
              <a:t>Εσωτερική ζώνη</a:t>
            </a:r>
            <a:r>
              <a:rPr lang="en-US" sz="2600" dirty="0" smtClean="0"/>
              <a:t>:</a:t>
            </a:r>
            <a:r>
              <a:rPr lang="el-GR" sz="2600" dirty="0" smtClean="0"/>
              <a:t> Σπογγώδης  ή </a:t>
            </a:r>
            <a:r>
              <a:rPr lang="el-GR" sz="2600" dirty="0" err="1" smtClean="0"/>
              <a:t>δοκιδώδης</a:t>
            </a:r>
            <a:r>
              <a:rPr lang="el-GR" sz="2600" dirty="0" smtClean="0"/>
              <a:t> </a:t>
            </a:r>
          </a:p>
          <a:p>
            <a:pPr marL="2870200" lvl="1" indent="0">
              <a:buNone/>
            </a:pPr>
            <a:r>
              <a:rPr lang="el-GR" sz="2600" dirty="0" smtClean="0"/>
              <a:t>(</a:t>
            </a:r>
            <a:r>
              <a:rPr lang="en-US" sz="2600" dirty="0" smtClean="0"/>
              <a:t>Cancellous or trabecular</a:t>
            </a:r>
            <a:r>
              <a:rPr lang="el-GR" sz="2600" dirty="0" smtClean="0"/>
              <a:t>).</a:t>
            </a:r>
          </a:p>
          <a:p>
            <a:r>
              <a:rPr lang="el-GR" sz="2600" dirty="0" smtClean="0"/>
              <a:t>Τα οστά είναι φλοιώδη και σπογγώδη με μεγάλο  φάσμα  πυκνότητας και  αραίωσης</a:t>
            </a:r>
            <a:r>
              <a:rPr lang="en-US" sz="2600" dirty="0" smtClean="0"/>
              <a:t>:</a:t>
            </a:r>
            <a:endParaRPr lang="el-GR" sz="2600" dirty="0" smtClean="0"/>
          </a:p>
          <a:p>
            <a:pPr lvl="1"/>
            <a:r>
              <a:rPr lang="el-GR" sz="2600" dirty="0" smtClean="0"/>
              <a:t>Σπογγώδης ζώνη </a:t>
            </a:r>
            <a:r>
              <a:rPr lang="el-GR" sz="2600" dirty="0" smtClean="0">
                <a:sym typeface="Wingdings" panose="05000000000000000000" pitchFamily="2" charset="2"/>
              </a:rPr>
              <a:t> </a:t>
            </a:r>
            <a:r>
              <a:rPr lang="en-US" sz="2600" dirty="0" smtClean="0"/>
              <a:t>5</a:t>
            </a:r>
            <a:r>
              <a:rPr lang="el-GR" sz="2600" dirty="0" smtClean="0"/>
              <a:t>%</a:t>
            </a:r>
            <a:r>
              <a:rPr lang="en-US" sz="2600" dirty="0" smtClean="0"/>
              <a:t>-30</a:t>
            </a:r>
            <a:r>
              <a:rPr lang="el-GR" sz="2600" dirty="0" smtClean="0"/>
              <a:t>% πυκνότητα.</a:t>
            </a:r>
          </a:p>
          <a:p>
            <a:pPr lvl="1"/>
            <a:r>
              <a:rPr lang="el-GR" sz="2600" dirty="0" smtClean="0"/>
              <a:t>Συμπαγής ζώνη</a:t>
            </a:r>
            <a:r>
              <a:rPr lang="en-US" sz="2600" dirty="0" smtClean="0"/>
              <a:t> </a:t>
            </a:r>
            <a:r>
              <a:rPr lang="el-GR" sz="2600" dirty="0" smtClean="0">
                <a:sym typeface="Wingdings" panose="05000000000000000000" pitchFamily="2" charset="2"/>
              </a:rPr>
              <a:t> </a:t>
            </a:r>
            <a:r>
              <a:rPr lang="en-US" sz="2600" dirty="0" smtClean="0"/>
              <a:t>30</a:t>
            </a:r>
            <a:r>
              <a:rPr lang="el-GR" sz="2600" dirty="0" smtClean="0"/>
              <a:t>%</a:t>
            </a:r>
            <a:r>
              <a:rPr lang="en-US" sz="2600" dirty="0" smtClean="0"/>
              <a:t>-90 </a:t>
            </a:r>
            <a:r>
              <a:rPr lang="el-GR" sz="2600" dirty="0" smtClean="0"/>
              <a:t>%   πυκνότητα.</a:t>
            </a:r>
          </a:p>
          <a:p>
            <a:r>
              <a:rPr lang="el-GR" sz="2600" dirty="0" smtClean="0"/>
              <a:t>Οι χώροι ανάμεσα στις οστικές </a:t>
            </a:r>
            <a:r>
              <a:rPr lang="el-GR" sz="2600" dirty="0" err="1" smtClean="0"/>
              <a:t>δοκίδες</a:t>
            </a:r>
            <a:r>
              <a:rPr lang="el-GR" sz="2600" dirty="0" smtClean="0"/>
              <a:t> (κατάλληλη διάταξη) καταλαμβάνονται από μυελό των οστών.</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188640"/>
            <a:ext cx="8352928" cy="936104"/>
          </a:xfrm>
        </p:spPr>
        <p:txBody>
          <a:bodyPr>
            <a:noAutofit/>
          </a:bodyPr>
          <a:lstStyle/>
          <a:p>
            <a:r>
              <a:rPr lang="el-GR" dirty="0" smtClean="0"/>
              <a:t>Οστίτης Ιστός </a:t>
            </a:r>
            <a:br>
              <a:rPr lang="el-GR" dirty="0" smtClean="0"/>
            </a:br>
            <a:r>
              <a:rPr lang="el-GR" sz="3200" b="0" dirty="0" smtClean="0"/>
              <a:t>Σχηματική απεικόνιση</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pic>
        <p:nvPicPr>
          <p:cNvPr id="5" name="Picture 6" descr="http://upload.wikimedia.org/wikipedia/commons/3/34/Illu_compact_spongy_bone.jpg"/>
          <p:cNvPicPr>
            <a:picLocks noGrp="1" noChangeAspect="1" noChangeArrowheads="1"/>
          </p:cNvPicPr>
          <p:nvPr>
            <p:ph idx="1"/>
          </p:nvPr>
        </p:nvPicPr>
        <p:blipFill>
          <a:blip r:embed="rId2" cstate="print"/>
          <a:srcRect l="25552" t="19082" r="31394" b="4536"/>
          <a:stretch>
            <a:fillRect/>
          </a:stretch>
        </p:blipFill>
        <p:spPr bwMode="auto">
          <a:xfrm>
            <a:off x="3779912" y="1340768"/>
            <a:ext cx="5001982" cy="4694082"/>
          </a:xfrm>
          <a:prstGeom prst="rect">
            <a:avLst/>
          </a:prstGeom>
          <a:noFill/>
          <a:ln>
            <a:solidFill>
              <a:schemeClr val="accent3">
                <a:lumMod val="50000"/>
              </a:schemeClr>
            </a:solidFill>
          </a:ln>
        </p:spPr>
      </p:pic>
      <p:sp>
        <p:nvSpPr>
          <p:cNvPr id="7" name="Θέση περιεχομένου 2"/>
          <p:cNvSpPr txBox="1">
            <a:spLocks/>
          </p:cNvSpPr>
          <p:nvPr/>
        </p:nvSpPr>
        <p:spPr>
          <a:xfrm>
            <a:off x="251520" y="1412776"/>
            <a:ext cx="3528392" cy="446449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12000"/>
              </a:lnSpc>
              <a:spcBef>
                <a:spcPts val="1200"/>
              </a:spcBef>
              <a:spcAft>
                <a:spcPts val="0"/>
              </a:spcAft>
              <a:buClrTx/>
              <a:buSzTx/>
              <a:buFont typeface="Arial" pitchFamily="34" charset="0"/>
              <a:buChar char="•"/>
              <a:tabLst/>
              <a:defRPr/>
            </a:pPr>
            <a:r>
              <a:rPr kumimoji="0" lang="el-GR" sz="2200" b="0" i="0" u="none" strike="noStrike" kern="1200" cap="none" spc="0" normalizeH="0" baseline="0" noProof="0" dirty="0" smtClean="0">
                <a:ln>
                  <a:noFill/>
                </a:ln>
                <a:solidFill>
                  <a:schemeClr val="tx1"/>
                </a:solidFill>
                <a:effectLst/>
                <a:uLnTx/>
                <a:uFillTx/>
                <a:latin typeface="+mn-lt"/>
                <a:ea typeface="+mn-ea"/>
                <a:cs typeface="+mn-cs"/>
              </a:rPr>
              <a:t>Περιόστεο.</a:t>
            </a:r>
          </a:p>
          <a:p>
            <a:pPr marL="342900" marR="0" lvl="0" indent="-342900" algn="l" defTabSz="914400" rtl="0" eaLnBrk="1" fontAlgn="auto" latinLnBrk="0" hangingPunct="1">
              <a:lnSpc>
                <a:spcPct val="112000"/>
              </a:lnSpc>
              <a:spcBef>
                <a:spcPts val="1200"/>
              </a:spcBef>
              <a:spcAft>
                <a:spcPts val="0"/>
              </a:spcAft>
              <a:buClrTx/>
              <a:buSzTx/>
              <a:buFont typeface="Arial" pitchFamily="34" charset="0"/>
              <a:buChar char="•"/>
              <a:tabLst/>
              <a:defRPr/>
            </a:pPr>
            <a:r>
              <a:rPr kumimoji="0" lang="el-GR" sz="2200" b="0" i="0" u="none" strike="noStrike" kern="1200" cap="none" spc="0" normalizeH="0" baseline="0" noProof="0" dirty="0" err="1" smtClean="0">
                <a:ln>
                  <a:noFill/>
                </a:ln>
                <a:solidFill>
                  <a:schemeClr val="tx1"/>
                </a:solidFill>
                <a:effectLst/>
                <a:uLnTx/>
                <a:uFillTx/>
                <a:latin typeface="+mn-lt"/>
                <a:ea typeface="+mn-ea"/>
                <a:cs typeface="+mn-cs"/>
              </a:rPr>
              <a:t>Οστεώνας</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a:t>
            </a:r>
            <a:r>
              <a:rPr kumimoji="0" lang="el-GR" sz="2200" b="0" i="0" u="none" strike="noStrike" kern="1200" cap="none" spc="0" normalizeH="0" noProof="0" dirty="0" smtClean="0">
                <a:ln>
                  <a:noFill/>
                </a:ln>
                <a:solidFill>
                  <a:schemeClr val="tx1"/>
                </a:solidFill>
                <a:effectLst/>
                <a:uLnTx/>
                <a:uFillTx/>
                <a:latin typeface="+mn-lt"/>
                <a:ea typeface="+mn-ea"/>
                <a:cs typeface="+mn-cs"/>
              </a:rPr>
              <a:t> </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σύστημα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Havers</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12000"/>
              </a:lnSpc>
              <a:spcBef>
                <a:spcPts val="1200"/>
              </a:spcBef>
              <a:spcAft>
                <a:spcPts val="0"/>
              </a:spcAft>
              <a:buClrTx/>
              <a:buSzTx/>
              <a:buFont typeface="Arial" pitchFamily="34" charset="0"/>
              <a:buChar char="•"/>
              <a:tabLst/>
              <a:defRPr/>
            </a:pPr>
            <a:r>
              <a:rPr kumimoji="0" lang="el-GR" sz="2200" b="0" i="0" u="none" strike="noStrike" kern="1200" cap="none" spc="0" normalizeH="0" baseline="0" noProof="0" dirty="0" err="1" smtClean="0">
                <a:ln>
                  <a:noFill/>
                </a:ln>
                <a:solidFill>
                  <a:schemeClr val="tx1"/>
                </a:solidFill>
                <a:effectLst/>
                <a:uLnTx/>
                <a:uFillTx/>
                <a:latin typeface="+mn-lt"/>
                <a:ea typeface="+mn-ea"/>
                <a:cs typeface="+mn-cs"/>
              </a:rPr>
              <a:t>Δοκιδώδες</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 οστό.</a:t>
            </a:r>
          </a:p>
          <a:p>
            <a:pPr marL="342900" marR="0" lvl="0" indent="-342900" algn="l" defTabSz="914400" rtl="0" eaLnBrk="1" fontAlgn="auto" latinLnBrk="0" hangingPunct="1">
              <a:lnSpc>
                <a:spcPct val="112000"/>
              </a:lnSpc>
              <a:spcBef>
                <a:spcPts val="1200"/>
              </a:spcBef>
              <a:spcAft>
                <a:spcPts val="0"/>
              </a:spcAft>
              <a:buClrTx/>
              <a:buSzTx/>
              <a:buFont typeface="Arial" pitchFamily="34" charset="0"/>
              <a:buChar char="•"/>
              <a:tabLst/>
              <a:defRPr/>
            </a:pPr>
            <a:r>
              <a:rPr kumimoji="0" lang="el-GR" sz="2200" b="0" i="0" u="none" strike="noStrike" kern="1200" cap="none" spc="0" normalizeH="0" baseline="0" noProof="0" dirty="0" smtClean="0">
                <a:ln>
                  <a:noFill/>
                </a:ln>
                <a:solidFill>
                  <a:schemeClr val="tx1"/>
                </a:solidFill>
                <a:effectLst/>
                <a:uLnTx/>
                <a:uFillTx/>
                <a:latin typeface="+mn-lt"/>
                <a:ea typeface="+mn-ea"/>
                <a:cs typeface="+mn-cs"/>
              </a:rPr>
              <a:t>Σωλήνας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Havers</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Arial" pitchFamily="34" charset="0"/>
              <a:buChar char="•"/>
              <a:tabLst/>
              <a:defRPr/>
            </a:pPr>
            <a:r>
              <a:rPr kumimoji="0" lang="el-GR" sz="2200" b="0" i="0" u="none" strike="noStrike" kern="1200" cap="none" spc="0" normalizeH="0" baseline="0" noProof="0" dirty="0" smtClean="0">
                <a:ln>
                  <a:noFill/>
                </a:ln>
                <a:solidFill>
                  <a:schemeClr val="tx1"/>
                </a:solidFill>
                <a:effectLst/>
                <a:uLnTx/>
                <a:uFillTx/>
                <a:latin typeface="+mn-lt"/>
                <a:ea typeface="+mn-ea"/>
                <a:cs typeface="+mn-cs"/>
              </a:rPr>
              <a:t>Σωλήνας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Volkmann</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12000"/>
              </a:lnSpc>
              <a:spcBef>
                <a:spcPts val="1200"/>
              </a:spcBef>
              <a:spcAft>
                <a:spcPts val="0"/>
              </a:spcAft>
              <a:buClrTx/>
              <a:buSzTx/>
              <a:buFont typeface="Arial" pitchFamily="34" charset="0"/>
              <a:buChar char="•"/>
              <a:tabLst/>
              <a:defRPr/>
            </a:pPr>
            <a:r>
              <a:rPr kumimoji="0" lang="el-GR" sz="2200" b="0" i="0" u="none" strike="noStrike" kern="1200" cap="none" spc="0" normalizeH="0" baseline="0" noProof="0" dirty="0" smtClean="0">
                <a:ln>
                  <a:noFill/>
                </a:ln>
                <a:solidFill>
                  <a:schemeClr val="tx1"/>
                </a:solidFill>
                <a:effectLst/>
                <a:uLnTx/>
                <a:uFillTx/>
                <a:latin typeface="+mn-lt"/>
                <a:ea typeface="+mn-ea"/>
                <a:cs typeface="+mn-cs"/>
              </a:rPr>
              <a:t>Έσω και έξω </a:t>
            </a:r>
            <a:r>
              <a:rPr kumimoji="0" lang="el-GR" sz="2200" b="0" i="0" u="none" strike="noStrike" kern="1200" cap="none" spc="0" normalizeH="0" baseline="0" noProof="0" dirty="0" err="1" smtClean="0">
                <a:ln>
                  <a:noFill/>
                </a:ln>
                <a:solidFill>
                  <a:schemeClr val="tx1"/>
                </a:solidFill>
                <a:effectLst/>
                <a:uLnTx/>
                <a:uFillTx/>
                <a:latin typeface="+mn-lt"/>
                <a:ea typeface="+mn-ea"/>
                <a:cs typeface="+mn-cs"/>
              </a:rPr>
              <a:t>περιμυελικό</a:t>
            </a:r>
            <a:r>
              <a:rPr lang="el-GR" sz="2200" dirty="0">
                <a:latin typeface="+mn-lt"/>
              </a:rPr>
              <a:t> </a:t>
            </a:r>
            <a:r>
              <a:rPr kumimoji="0" lang="el-GR" sz="2200" b="0" i="0" u="none" strike="noStrike" kern="1200" cap="none" spc="0" normalizeH="0" baseline="0" noProof="0" dirty="0" smtClean="0">
                <a:ln>
                  <a:noFill/>
                </a:ln>
                <a:solidFill>
                  <a:schemeClr val="tx1"/>
                </a:solidFill>
                <a:effectLst/>
                <a:uLnTx/>
                <a:uFillTx/>
                <a:latin typeface="+mn-lt"/>
                <a:ea typeface="+mn-ea"/>
                <a:cs typeface="+mn-cs"/>
              </a:rPr>
              <a:t>σύστημα ομόκεντρων</a:t>
            </a:r>
            <a:r>
              <a:rPr lang="el-GR" sz="2200" dirty="0">
                <a:latin typeface="+mn-lt"/>
              </a:rPr>
              <a:t> π</a:t>
            </a:r>
            <a:r>
              <a:rPr kumimoji="0" lang="el-GR" sz="2200" b="0" i="0" u="none" strike="noStrike" kern="1200" cap="none" spc="0" normalizeH="0" baseline="0" noProof="0" dirty="0" err="1" smtClean="0">
                <a:ln>
                  <a:noFill/>
                </a:ln>
                <a:solidFill>
                  <a:schemeClr val="tx1"/>
                </a:solidFill>
                <a:effectLst/>
                <a:uLnTx/>
                <a:uFillTx/>
                <a:latin typeface="+mn-lt"/>
                <a:ea typeface="+mn-ea"/>
                <a:cs typeface="+mn-cs"/>
              </a:rPr>
              <a:t>εταλίων</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a:t>
            </a:r>
            <a:endParaRPr kumimoji="0" lang="el-GR"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Ορθογώνιο 7"/>
          <p:cNvSpPr/>
          <p:nvPr/>
        </p:nvSpPr>
        <p:spPr>
          <a:xfrm>
            <a:off x="3779912" y="6165304"/>
            <a:ext cx="5040560"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Illu compact spongy </a:t>
            </a:r>
            <a:r>
              <a:rPr lang="en-US" sz="1200" dirty="0" smtClean="0">
                <a:latin typeface="+mn-lt"/>
                <a:hlinkClick r:id="rId3"/>
              </a:rPr>
              <a:t>bone</a:t>
            </a:r>
            <a:r>
              <a:rPr lang="en-US" sz="1200" dirty="0" smtClean="0">
                <a:solidFill>
                  <a:prstClr val="black">
                    <a:lumMod val="65000"/>
                    <a:lumOff val="35000"/>
                  </a:prstClr>
                </a:solidFill>
                <a:latin typeface="+mn-lt"/>
              </a:rPr>
              <a:t>”, </a:t>
            </a:r>
            <a:r>
              <a:rPr lang="en-US" sz="1200" dirty="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smtClean="0">
                <a:solidFill>
                  <a:prstClr val="black">
                    <a:lumMod val="65000"/>
                    <a:lumOff val="35000"/>
                  </a:prstClr>
                </a:solidFill>
                <a:latin typeface="+mn-lt"/>
              </a:rPr>
              <a:t> </a:t>
            </a:r>
            <a:r>
              <a:rPr lang="en-US" sz="1200" dirty="0" err="1">
                <a:latin typeface="+mn-lt"/>
                <a:hlinkClick r:id="rId4" tooltip="User:Fuelbottle"/>
              </a:rPr>
              <a:t>Fuelbottle</a:t>
            </a:r>
            <a:r>
              <a:rPr lang="el-GR" sz="1200" dirty="0" smtClean="0">
                <a:latin typeface="+mn-lt"/>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3496176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Θεμέλιος ουσία</a:t>
            </a:r>
            <a:r>
              <a:rPr lang="el-GR" sz="3600" dirty="0" smtClean="0"/>
              <a:t> </a:t>
            </a:r>
            <a:endParaRPr lang="el-GR" dirty="0"/>
          </a:p>
        </p:txBody>
      </p:sp>
      <p:sp>
        <p:nvSpPr>
          <p:cNvPr id="3" name="Θέση περιεχομένου 2"/>
          <p:cNvSpPr>
            <a:spLocks noGrp="1"/>
          </p:cNvSpPr>
          <p:nvPr>
            <p:ph idx="1"/>
          </p:nvPr>
        </p:nvSpPr>
        <p:spPr/>
        <p:txBody>
          <a:bodyPr/>
          <a:lstStyle/>
          <a:p>
            <a:r>
              <a:rPr lang="el-GR" dirty="0" smtClean="0"/>
              <a:t>Η θεμέλια ουσία του οστίτη ιστού αποτελείται 90% από το  κολλαγόνο του οστεοειδούς (ίνες τύπου Ι).</a:t>
            </a:r>
          </a:p>
          <a:p>
            <a:r>
              <a:rPr lang="el-GR" dirty="0" smtClean="0"/>
              <a:t>Με </a:t>
            </a:r>
            <a:r>
              <a:rPr lang="en-US" dirty="0" smtClean="0"/>
              <a:t> </a:t>
            </a:r>
            <a:r>
              <a:rPr lang="el-GR" dirty="0" smtClean="0"/>
              <a:t>την γήρανση μειώνεται</a:t>
            </a:r>
            <a:r>
              <a:rPr lang="en-US" dirty="0" smtClean="0"/>
              <a:t>:</a:t>
            </a:r>
            <a:r>
              <a:rPr lang="el-GR" dirty="0" smtClean="0"/>
              <a:t> </a:t>
            </a:r>
          </a:p>
          <a:p>
            <a:pPr lvl="1"/>
            <a:r>
              <a:rPr lang="el-GR" dirty="0" smtClean="0"/>
              <a:t>η θεμέλια ουσία των σπογγωδών οστών και </a:t>
            </a:r>
            <a:endParaRPr lang="en-US" dirty="0" smtClean="0"/>
          </a:p>
          <a:p>
            <a:pPr lvl="1"/>
            <a:r>
              <a:rPr lang="el-GR" dirty="0" smtClean="0"/>
              <a:t>η πυκνότητα των φλοιωδών οστών.</a:t>
            </a:r>
          </a:p>
          <a:p>
            <a:r>
              <a:rPr lang="el-GR" dirty="0" smtClean="0"/>
              <a:t>Αυτές οι αλλαγές ελαττώνουν την δύναμη και την σκληρότητα του οστού.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spTree>
    <p:extLst>
      <p:ext uri="{BB962C8B-B14F-4D97-AF65-F5344CB8AC3E}">
        <p14:creationId xmlns:p14="http://schemas.microsoft.com/office/powerpoint/2010/main" val="349617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Συνδετικός ιστός </a:t>
            </a:r>
            <a:r>
              <a:rPr lang="en-US" sz="3200" b="0" dirty="0" smtClean="0"/>
              <a:t>2</a:t>
            </a:r>
            <a:r>
              <a:rPr lang="el-GR" sz="3200" b="0" dirty="0" smtClean="0"/>
              <a:t>/</a:t>
            </a:r>
            <a:r>
              <a:rPr lang="en-US" sz="3200" b="0" dirty="0"/>
              <a:t>4</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pic>
        <p:nvPicPr>
          <p:cNvPr id="5" name="Picture 2" descr="File:408 Connective Tissu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r="51163"/>
          <a:stretch>
            <a:fillRect/>
          </a:stretch>
        </p:blipFill>
        <p:spPr bwMode="auto">
          <a:xfrm>
            <a:off x="971600" y="1340308"/>
            <a:ext cx="7200800" cy="4570813"/>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1976752" y="6105791"/>
            <a:ext cx="5472608" cy="276999"/>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3"/>
              </a:rPr>
              <a:t>408 Connective </a:t>
            </a:r>
            <a:r>
              <a:rPr lang="en-US" sz="1200" dirty="0" smtClean="0">
                <a:latin typeface="+mn-lt"/>
                <a:hlinkClick r:id="rId3"/>
              </a:rPr>
              <a:t>Tissue</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smtClean="0">
                <a:latin typeface="+mn-lt"/>
                <a:hlinkClick r:id="rId4" tooltip="User:CFCF"/>
              </a:rPr>
              <a:t>CFCF</a:t>
            </a:r>
            <a:r>
              <a:rPr lang="en-US" sz="1200" dirty="0" smtClean="0">
                <a:latin typeface="+mn-lt"/>
              </a:rPr>
              <a:t> </a:t>
            </a:r>
            <a:r>
              <a:rPr lang="el-GR" sz="1200" dirty="0" smtClean="0">
                <a:solidFill>
                  <a:srgbClr val="595959"/>
                </a:solidFill>
                <a:latin typeface="+mn-lt"/>
              </a:rPr>
              <a:t>διαθέσιμο με άδεια </a:t>
            </a:r>
            <a:r>
              <a:rPr lang="en-US" sz="1200" dirty="0">
                <a:latin typeface="+mn-lt"/>
                <a:hlinkClick r:id="rId5"/>
              </a:rPr>
              <a:t>CC BY 3.0</a:t>
            </a:r>
            <a:endParaRPr lang="en-US" sz="1200" dirty="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Αναδόμηση Ιστού</a:t>
            </a:r>
            <a:r>
              <a:rPr lang="el-GR" dirty="0"/>
              <a:t> </a:t>
            </a:r>
            <a:r>
              <a:rPr lang="el-GR" sz="3200" b="0" dirty="0" smtClean="0"/>
              <a:t>1/2</a:t>
            </a:r>
            <a:endParaRPr lang="el-GR" sz="3200" b="0" dirty="0"/>
          </a:p>
        </p:txBody>
      </p:sp>
      <p:sp>
        <p:nvSpPr>
          <p:cNvPr id="3" name="2 - Θέση περιεχομένου"/>
          <p:cNvSpPr>
            <a:spLocks noGrp="1"/>
          </p:cNvSpPr>
          <p:nvPr>
            <p:ph idx="1"/>
          </p:nvPr>
        </p:nvSpPr>
        <p:spPr>
          <a:xfrm>
            <a:off x="467544" y="1124744"/>
            <a:ext cx="8208912" cy="5544616"/>
          </a:xfrm>
        </p:spPr>
        <p:txBody>
          <a:bodyPr>
            <a:normAutofit fontScale="92500"/>
          </a:bodyPr>
          <a:lstStyle/>
          <a:p>
            <a:r>
              <a:rPr lang="el-GR" sz="2600" dirty="0" smtClean="0"/>
              <a:t>Ο οστίτης ιστός είναι ιστός ζωντανός. </a:t>
            </a:r>
          </a:p>
          <a:p>
            <a:r>
              <a:rPr lang="el-GR" sz="2600" dirty="0" smtClean="0"/>
              <a:t>Τα οστά ευρίσκονται σε δυναμική κατάσταση σύνθεσης και αποδόμησης κάτω από  τον έλεγχο ορμονικών παραγόντων με στόχο την αντιμετώπιση αυξημένων ή τροποποιημένων αναγκών (φυσική καταπόνηση, κάταγμα). </a:t>
            </a:r>
          </a:p>
          <a:p>
            <a:r>
              <a:rPr lang="el-GR" sz="2600" dirty="0" smtClean="0"/>
              <a:t>Ο ρυθμός αναδόμησης του οστίτη ιστού</a:t>
            </a:r>
            <a:r>
              <a:rPr lang="en-US" sz="2600" dirty="0" smtClean="0"/>
              <a:t>:</a:t>
            </a:r>
            <a:endParaRPr lang="el-GR" sz="2600" dirty="0" smtClean="0"/>
          </a:p>
          <a:p>
            <a:pPr lvl="1"/>
            <a:r>
              <a:rPr lang="el-GR" sz="2600" dirty="0" smtClean="0"/>
              <a:t>είναι έντονος σε βρέφη και παιδιά, σε αντίθεση με τον ώριμο ενήλικα.</a:t>
            </a:r>
          </a:p>
          <a:p>
            <a:pPr lvl="1"/>
            <a:r>
              <a:rPr lang="el-GR" sz="2600" dirty="0" smtClean="0"/>
              <a:t>σχετίζεται με τις φορτίσεις που δέχεται</a:t>
            </a:r>
            <a:r>
              <a:rPr lang="en-US" sz="2600" dirty="0" smtClean="0"/>
              <a:t>:</a:t>
            </a:r>
            <a:r>
              <a:rPr lang="el-GR" sz="2600" dirty="0" smtClean="0"/>
              <a:t> </a:t>
            </a:r>
          </a:p>
          <a:p>
            <a:pPr marL="1252538" lvl="2" indent="-338138">
              <a:buFont typeface="Wingdings" pitchFamily="2" charset="2"/>
              <a:buChar char="ü"/>
            </a:pPr>
            <a:r>
              <a:rPr lang="el-GR" sz="2600" dirty="0" smtClean="0"/>
              <a:t>Όπου φορτίζεται προκαλείται αναδόμηση.</a:t>
            </a:r>
          </a:p>
          <a:p>
            <a:pPr marL="1252538" lvl="2" indent="-338138">
              <a:buFont typeface="Wingdings" pitchFamily="2" charset="2"/>
              <a:buChar char="ü"/>
            </a:pPr>
            <a:r>
              <a:rPr lang="el-GR" sz="2600" dirty="0" smtClean="0"/>
              <a:t>Όπου δεν φορτίζεται οδηγείται σε αποδόμηση.</a:t>
            </a:r>
          </a:p>
          <a:p>
            <a:pPr>
              <a:buNone/>
            </a:pPr>
            <a:endParaRPr lang="el-GR" dirty="0" smtClean="0"/>
          </a:p>
          <a:p>
            <a:pPr lvl="1"/>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Αναδόμηση Ιστού </a:t>
            </a:r>
            <a:r>
              <a:rPr lang="el-GR" sz="3200" b="0" dirty="0" smtClean="0"/>
              <a:t>2/2</a:t>
            </a:r>
            <a:endParaRPr lang="el-GR" sz="36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pic>
        <p:nvPicPr>
          <p:cNvPr id="5" name="Picture 2" descr="http://cnx.org/resources/553237c591fb91d881dc372f375bac08/graphics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628800"/>
            <a:ext cx="8388750" cy="360040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2051720" y="5445224"/>
            <a:ext cx="5184576" cy="461665"/>
          </a:xfrm>
          <a:prstGeom prst="rect">
            <a:avLst/>
          </a:prstGeom>
        </p:spPr>
        <p:txBody>
          <a:bodyPr wrap="square">
            <a:spAutoFit/>
          </a:bodyPr>
          <a:lstStyle/>
          <a:p>
            <a:r>
              <a:rPr lang="en-US" sz="1200" dirty="0">
                <a:latin typeface="+mn-lt"/>
              </a:rPr>
              <a:t>© 17 </a:t>
            </a:r>
            <a:r>
              <a:rPr lang="en-US" sz="1200" dirty="0" err="1">
                <a:latin typeface="+mn-lt"/>
              </a:rPr>
              <a:t>Φε</a:t>
            </a:r>
            <a:r>
              <a:rPr lang="en-US" sz="1200" dirty="0">
                <a:latin typeface="+mn-lt"/>
              </a:rPr>
              <a:t>β 2012 Tom Caswell. </a:t>
            </a:r>
            <a:r>
              <a:rPr lang="en-US" sz="1200" dirty="0">
                <a:latin typeface="+mn-lt"/>
                <a:hlinkClick r:id="rId3"/>
              </a:rPr>
              <a:t>Textbook content </a:t>
            </a:r>
            <a:r>
              <a:rPr lang="en-US" sz="1200" dirty="0">
                <a:latin typeface="+mn-lt"/>
              </a:rPr>
              <a:t>produced by Tom Caswell is licensed under a </a:t>
            </a:r>
            <a:r>
              <a:rPr lang="en-US" sz="1200" dirty="0">
                <a:latin typeface="+mn-lt"/>
                <a:hlinkClick r:id="rId4"/>
              </a:rPr>
              <a:t>Creative Commons Attribution License 3.0</a:t>
            </a:r>
            <a:r>
              <a:rPr lang="en-US" sz="1200" dirty="0">
                <a:latin typeface="+mn-lt"/>
              </a:rPr>
              <a:t> license</a:t>
            </a:r>
            <a:endParaRPr lang="el-GR" sz="1200" dirty="0">
              <a:latin typeface="+mn-l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Λειτουργίες  </a:t>
            </a:r>
            <a:endParaRPr lang="el-GR" sz="3600" dirty="0"/>
          </a:p>
        </p:txBody>
      </p:sp>
      <p:sp>
        <p:nvSpPr>
          <p:cNvPr id="3" name="2 - Θέση περιεχομένου"/>
          <p:cNvSpPr>
            <a:spLocks noGrp="1"/>
          </p:cNvSpPr>
          <p:nvPr>
            <p:ph idx="1"/>
          </p:nvPr>
        </p:nvSpPr>
        <p:spPr>
          <a:xfrm>
            <a:off x="457200" y="1052736"/>
            <a:ext cx="8229600" cy="5472608"/>
          </a:xfrm>
        </p:spPr>
        <p:txBody>
          <a:bodyPr>
            <a:noAutofit/>
          </a:bodyPr>
          <a:lstStyle/>
          <a:p>
            <a:r>
              <a:rPr lang="el-GR" dirty="0" smtClean="0"/>
              <a:t>Οι κυριότερες λειτουργίες των οστών είναι</a:t>
            </a:r>
            <a:r>
              <a:rPr lang="en-US" dirty="0" smtClean="0"/>
              <a:t>:</a:t>
            </a:r>
            <a:endParaRPr lang="el-GR" dirty="0" smtClean="0"/>
          </a:p>
          <a:p>
            <a:pPr lvl="1"/>
            <a:r>
              <a:rPr lang="el-GR" dirty="0" smtClean="0"/>
              <a:t>Παρέχουν μηχανική υποστήριξη (πλευρές),</a:t>
            </a:r>
          </a:p>
          <a:p>
            <a:pPr lvl="1"/>
            <a:r>
              <a:rPr lang="el-GR" dirty="0" smtClean="0"/>
              <a:t>Επιτρέπουν τη κίνηση (μακρά οστά),</a:t>
            </a:r>
          </a:p>
          <a:p>
            <a:pPr lvl="1"/>
            <a:r>
              <a:rPr lang="el-GR" dirty="0" smtClean="0"/>
              <a:t>Προστατεύουν ευαίσθητες δομές (κρανίο), </a:t>
            </a:r>
          </a:p>
          <a:p>
            <a:pPr lvl="1"/>
            <a:r>
              <a:rPr lang="el-GR" dirty="0" smtClean="0"/>
              <a:t>Δρουν ως μεταβολική αποθήκη για τα άλατα. </a:t>
            </a:r>
          </a:p>
          <a:p>
            <a:r>
              <a:rPr lang="el-GR" dirty="0" smtClean="0"/>
              <a:t>Οι παράγοντες που τις επηρεάζουν είναι</a:t>
            </a:r>
            <a:r>
              <a:rPr lang="en-US" dirty="0" smtClean="0"/>
              <a:t>:</a:t>
            </a:r>
          </a:p>
          <a:p>
            <a:pPr lvl="1"/>
            <a:r>
              <a:rPr lang="el-GR" dirty="0" smtClean="0"/>
              <a:t>Φύλο και </a:t>
            </a:r>
            <a:r>
              <a:rPr lang="el-GR" dirty="0"/>
              <a:t>η</a:t>
            </a:r>
            <a:r>
              <a:rPr lang="el-GR" dirty="0" smtClean="0"/>
              <a:t>λικία,</a:t>
            </a:r>
          </a:p>
          <a:p>
            <a:pPr lvl="1"/>
            <a:r>
              <a:rPr lang="el-GR" dirty="0" smtClean="0"/>
              <a:t>Εντοπισμός στο σώμα,</a:t>
            </a:r>
          </a:p>
          <a:p>
            <a:pPr lvl="1"/>
            <a:r>
              <a:rPr lang="el-GR" dirty="0" smtClean="0"/>
              <a:t>Ανόργανα στοιχεία και </a:t>
            </a:r>
            <a:r>
              <a:rPr lang="el-GR" dirty="0"/>
              <a:t>ν</a:t>
            </a:r>
            <a:r>
              <a:rPr lang="el-GR" dirty="0" smtClean="0"/>
              <a:t>ερό,</a:t>
            </a:r>
          </a:p>
          <a:p>
            <a:pPr lvl="1"/>
            <a:r>
              <a:rPr lang="el-GR" dirty="0" smtClean="0"/>
              <a:t>Παθήσεις.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836712"/>
            <a:ext cx="2736304" cy="1440160"/>
          </a:xfrm>
        </p:spPr>
        <p:txBody>
          <a:bodyPr>
            <a:normAutofit/>
          </a:bodyPr>
          <a:lstStyle/>
          <a:p>
            <a:r>
              <a:rPr lang="el-GR" dirty="0" smtClean="0"/>
              <a:t>Ταξινόμηση Οστών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
        <p:nvSpPr>
          <p:cNvPr id="7" name="2 - Θέση περιεχομένου"/>
          <p:cNvSpPr txBox="1">
            <a:spLocks/>
          </p:cNvSpPr>
          <p:nvPr/>
        </p:nvSpPr>
        <p:spPr>
          <a:xfrm>
            <a:off x="395536" y="2564904"/>
            <a:ext cx="2242592" cy="280831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Επιμήκη.</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Βραχέα.</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Πλατέα.</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Αεροφόρα.</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Σησαμοειδή</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File:Blausen 0229 ClassificationofBone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07" b="6196"/>
          <a:stretch/>
        </p:blipFill>
        <p:spPr bwMode="auto">
          <a:xfrm>
            <a:off x="3023122" y="388356"/>
            <a:ext cx="6120878" cy="595648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2669692" y="6420239"/>
            <a:ext cx="6048672" cy="276999"/>
          </a:xfrm>
          <a:prstGeom prst="rect">
            <a:avLst/>
          </a:prstGeom>
          <a:noFill/>
          <a:ln w="9525">
            <a:noFill/>
            <a:miter lim="800000"/>
            <a:headEnd/>
            <a:tailEnd/>
          </a:ln>
        </p:spPr>
        <p:txBody>
          <a:bodyPr wrap="square">
            <a:spAutoFit/>
          </a:bodyPr>
          <a:lstStyle/>
          <a:p>
            <a:pPr algn="ctr"/>
            <a:r>
              <a:rPr lang="en-US" sz="1200" dirty="0" smtClean="0">
                <a:solidFill>
                  <a:srgbClr val="595959"/>
                </a:solidFill>
                <a:latin typeface="+mn-lt"/>
              </a:rPr>
              <a:t>“</a:t>
            </a:r>
            <a:r>
              <a:rPr lang="en-US" sz="1200" dirty="0">
                <a:latin typeface="+mn-lt"/>
                <a:hlinkClick r:id="rId3"/>
              </a:rPr>
              <a:t>Blausen 0229 </a:t>
            </a:r>
            <a:r>
              <a:rPr lang="en-US" sz="1200" dirty="0" err="1" smtClean="0">
                <a:latin typeface="+mn-lt"/>
                <a:hlinkClick r:id="rId3"/>
              </a:rPr>
              <a:t>ClassificationofBones</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err="1">
                <a:latin typeface="+mn-lt"/>
                <a:hlinkClick r:id="rId4" tooltip="User:BruceBlaus"/>
              </a:rPr>
              <a:t>BruceBlaus</a:t>
            </a:r>
            <a:r>
              <a:rPr lang="en-US" sz="1200" dirty="0" smtClean="0">
                <a:latin typeface="+mn-lt"/>
              </a:rPr>
              <a:t> </a:t>
            </a:r>
            <a:r>
              <a:rPr lang="el-GR" sz="1200" dirty="0" smtClean="0">
                <a:solidFill>
                  <a:srgbClr val="595959"/>
                </a:solidFill>
                <a:latin typeface="+mn-lt"/>
              </a:rPr>
              <a:t>διαθέσιμο με άδεια </a:t>
            </a:r>
            <a:r>
              <a:rPr lang="en-US" sz="1200" dirty="0">
                <a:latin typeface="+mn-lt"/>
                <a:hlinkClick r:id="rId5"/>
              </a:rPr>
              <a:t>CC BY 3.0</a:t>
            </a:r>
            <a:endParaRPr lang="en-US" sz="1200" dirty="0">
              <a:latin typeface="+mn-lt"/>
            </a:endParaRPr>
          </a:p>
        </p:txBody>
      </p:sp>
    </p:spTree>
    <p:extLst>
      <p:ext uri="{BB962C8B-B14F-4D97-AF65-F5344CB8AC3E}">
        <p14:creationId xmlns:p14="http://schemas.microsoft.com/office/powerpoint/2010/main" val="3496176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Επιμήκη Οστά</a:t>
            </a:r>
            <a:endParaRPr lang="el-GR" dirty="0"/>
          </a:p>
        </p:txBody>
      </p:sp>
      <p:pic>
        <p:nvPicPr>
          <p:cNvPr id="5" name="Picture 6" descr="http://cnx.org/resources/001d4a6a57f83881da9457a87fb8ae29/Picture%20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00329"/>
            <a:ext cx="3096344" cy="52565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llustration shows a long bone, which is wide at both ends and narrow in the middle. The narrow middle is called the diaphysis and the long ends are called the epiphyses. The epiphyses are filled with spongy bone perforated with holes, and the ends are made up of articular cartilage. A hollow opening in the middle of the diaphysis is called the medullary cav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052736"/>
            <a:ext cx="3960440" cy="5452886"/>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115616" y="6396335"/>
            <a:ext cx="7704856" cy="461665"/>
          </a:xfrm>
          <a:prstGeom prst="rect">
            <a:avLst/>
          </a:prstGeom>
        </p:spPr>
        <p:txBody>
          <a:bodyPr wrap="square">
            <a:spAutoFit/>
          </a:bodyPr>
          <a:lstStyle/>
          <a:p>
            <a:r>
              <a:rPr lang="en-US" sz="1200" dirty="0">
                <a:latin typeface="+mn-lt"/>
              </a:rPr>
              <a:t>© 4 </a:t>
            </a:r>
            <a:r>
              <a:rPr lang="en-US" sz="1200" dirty="0" err="1">
                <a:latin typeface="+mn-lt"/>
              </a:rPr>
              <a:t>Δεκ</a:t>
            </a:r>
            <a:r>
              <a:rPr lang="en-US" sz="1200" dirty="0">
                <a:latin typeface="+mn-lt"/>
              </a:rPr>
              <a:t> 2013 </a:t>
            </a:r>
            <a:r>
              <a:rPr lang="en-US" sz="1200" dirty="0" err="1">
                <a:latin typeface="+mn-lt"/>
              </a:rPr>
              <a:t>Tonye</a:t>
            </a:r>
            <a:r>
              <a:rPr lang="en-US" sz="1200" dirty="0">
                <a:latin typeface="+mn-lt"/>
              </a:rPr>
              <a:t> A. </a:t>
            </a:r>
            <a:r>
              <a:rPr lang="en-US" sz="1200" dirty="0" err="1">
                <a:latin typeface="+mn-lt"/>
              </a:rPr>
              <a:t>Ogele</a:t>
            </a:r>
            <a:r>
              <a:rPr lang="en-US" sz="1200" dirty="0">
                <a:latin typeface="+mn-lt"/>
              </a:rPr>
              <a:t>. </a:t>
            </a:r>
            <a:r>
              <a:rPr lang="en-US" sz="1200" dirty="0">
                <a:latin typeface="+mn-lt"/>
                <a:hlinkClick r:id="rId4"/>
              </a:rPr>
              <a:t>Textbook content </a:t>
            </a:r>
            <a:r>
              <a:rPr lang="en-US" sz="1200" dirty="0">
                <a:latin typeface="+mn-lt"/>
              </a:rPr>
              <a:t>produced by </a:t>
            </a:r>
            <a:r>
              <a:rPr lang="en-US" sz="1200" dirty="0" err="1">
                <a:latin typeface="+mn-lt"/>
              </a:rPr>
              <a:t>Tonye</a:t>
            </a:r>
            <a:r>
              <a:rPr lang="en-US" sz="1200" dirty="0">
                <a:latin typeface="+mn-lt"/>
              </a:rPr>
              <a:t> A. </a:t>
            </a:r>
            <a:r>
              <a:rPr lang="en-US" sz="1200" dirty="0" err="1">
                <a:latin typeface="+mn-lt"/>
              </a:rPr>
              <a:t>Ogele</a:t>
            </a:r>
            <a:r>
              <a:rPr lang="en-US" sz="1200" dirty="0">
                <a:latin typeface="+mn-lt"/>
              </a:rPr>
              <a:t> is licensed under a </a:t>
            </a:r>
            <a:r>
              <a:rPr lang="en-US" sz="1200" dirty="0">
                <a:latin typeface="+mn-lt"/>
                <a:hlinkClick r:id="rId5"/>
              </a:rPr>
              <a:t>Creative Commons Attribution License 3.0</a:t>
            </a:r>
            <a:r>
              <a:rPr lang="en-US" sz="1200" dirty="0">
                <a:latin typeface="+mn-lt"/>
              </a:rPr>
              <a:t> license.</a:t>
            </a:r>
            <a:endParaRPr lang="el-GR" sz="12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Μηχανική Συμπεριφορά </a:t>
            </a:r>
            <a:r>
              <a:rPr lang="el-GR" sz="3200" b="0" dirty="0" smtClean="0"/>
              <a:t>1/6</a:t>
            </a:r>
            <a:endParaRPr lang="el-GR" sz="3200" b="0" dirty="0"/>
          </a:p>
        </p:txBody>
      </p:sp>
      <p:sp>
        <p:nvSpPr>
          <p:cNvPr id="3" name="2 - Θέση περιεχομένου"/>
          <p:cNvSpPr>
            <a:spLocks noGrp="1"/>
          </p:cNvSpPr>
          <p:nvPr>
            <p:ph idx="1"/>
          </p:nvPr>
        </p:nvSpPr>
        <p:spPr>
          <a:xfrm>
            <a:off x="457200" y="1196752"/>
            <a:ext cx="8229600" cy="5040560"/>
          </a:xfrm>
        </p:spPr>
        <p:txBody>
          <a:bodyPr>
            <a:normAutofit/>
          </a:bodyPr>
          <a:lstStyle/>
          <a:p>
            <a:pPr marL="342900" lvl="2" indent="-342900">
              <a:buFont typeface="Wingdings" panose="05000000000000000000" pitchFamily="2" charset="2"/>
              <a:buChar char="Ø"/>
            </a:pPr>
            <a:r>
              <a:rPr lang="el-GR" dirty="0" smtClean="0"/>
              <a:t>Η συμπεριφορά του σκελετού στα ασκούμενα φορτία είναι ιδιαίτερα πολύπλοκη. </a:t>
            </a:r>
          </a:p>
          <a:p>
            <a:pPr marL="342900" lvl="2" indent="-342900">
              <a:buFont typeface="Wingdings" panose="05000000000000000000" pitchFamily="2" charset="2"/>
              <a:buChar char="Ø"/>
            </a:pPr>
            <a:r>
              <a:rPr lang="el-GR" dirty="0" smtClean="0"/>
              <a:t>Τα </a:t>
            </a:r>
            <a:r>
              <a:rPr lang="en-US" dirty="0" smtClean="0"/>
              <a:t> </a:t>
            </a:r>
            <a:r>
              <a:rPr lang="el-GR" dirty="0" smtClean="0"/>
              <a:t>οστά είναι </a:t>
            </a:r>
            <a:r>
              <a:rPr lang="el-GR" dirty="0" err="1" smtClean="0"/>
              <a:t>ανισότροπες</a:t>
            </a:r>
            <a:r>
              <a:rPr lang="el-GR" dirty="0" smtClean="0"/>
              <a:t> κατασκευές, που αναπτύσσουν διαφορετικές μηχανικές συμπεριφορές, όταν φορτίζονται σε διαφορετικές κατευθύνσεις.</a:t>
            </a:r>
          </a:p>
          <a:p>
            <a:pPr marL="342900" lvl="2" indent="-342900">
              <a:buFont typeface="Wingdings" panose="05000000000000000000" pitchFamily="2" charset="2"/>
              <a:buChar char="Ø"/>
            </a:pPr>
            <a:r>
              <a:rPr lang="el-GR" dirty="0" smtClean="0"/>
              <a:t>Ο οστίτης ιστός προσαρμόζεται στις μηχανικές φορτίσεις που δέχεται.</a:t>
            </a:r>
          </a:p>
          <a:p>
            <a:pPr marL="342900" lvl="2" indent="-342900">
              <a:buFont typeface="Wingdings" panose="05000000000000000000" pitchFamily="2" charset="2"/>
              <a:buChar char="Ø"/>
            </a:pPr>
            <a:r>
              <a:rPr lang="el-GR" dirty="0" smtClean="0"/>
              <a:t>Κάθε αλλαγή στη δομή και τη λειτουργία του οστού ακολουθείται από συγκεκριμένες αλλαγές στην αρχιτεκτονική και την εξωτερική του συμπεριφορά.</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74</a:t>
            </a:fld>
            <a:endParaRPr lang="el-G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Μηχανική Συμπεριφορά </a:t>
            </a:r>
            <a:r>
              <a:rPr lang="el-GR" sz="3200" b="0" dirty="0" smtClean="0"/>
              <a:t>2/6</a:t>
            </a:r>
            <a:endParaRPr lang="el-GR" dirty="0"/>
          </a:p>
        </p:txBody>
      </p:sp>
      <p:sp>
        <p:nvSpPr>
          <p:cNvPr id="3" name="2 - Θέση περιεχομένου"/>
          <p:cNvSpPr>
            <a:spLocks noGrp="1"/>
          </p:cNvSpPr>
          <p:nvPr>
            <p:ph idx="1"/>
          </p:nvPr>
        </p:nvSpPr>
        <p:spPr/>
        <p:txBody>
          <a:bodyPr/>
          <a:lstStyle/>
          <a:p>
            <a:r>
              <a:rPr lang="el-GR" dirty="0" smtClean="0"/>
              <a:t>Κατά την διάρκεια των φυσιολογικών δραστηριοτήτων  (βάδιση, τρέξιμο) τα οστά υπόκεινται σε διαφορετικούς τύπους φόρτισης.</a:t>
            </a:r>
          </a:p>
          <a:p>
            <a:r>
              <a:rPr lang="el-GR" dirty="0" smtClean="0"/>
              <a:t>Η δύναμη και η σκληρότητα των οστών είναι μεγάλη στην διεύθυνση της φόρτισής τους κατά την φυσιολογική δραστηριότητα. </a:t>
            </a:r>
          </a:p>
          <a:p>
            <a:r>
              <a:rPr lang="el-GR" dirty="0" smtClean="0"/>
              <a:t>Καταπονούνται όταν η συχνότητα φόρτισης παρεμποδίζει την  αναδόμηση, που απαιτείται, ώστε να αποφευχθεί η φθορά του οστίτη ιστού.</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75</a:t>
            </a:fld>
            <a:endParaRPr lang="el-G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Μηχανική Συμπεριφορά </a:t>
            </a:r>
            <a:r>
              <a:rPr lang="el-GR" sz="3200" b="0" dirty="0" smtClean="0"/>
              <a:t>3/6</a:t>
            </a:r>
            <a:endParaRPr lang="el-GR" dirty="0"/>
          </a:p>
        </p:txBody>
      </p:sp>
      <p:sp>
        <p:nvSpPr>
          <p:cNvPr id="3" name="2 - Θέση περιεχομένου"/>
          <p:cNvSpPr>
            <a:spLocks noGrp="1"/>
          </p:cNvSpPr>
          <p:nvPr>
            <p:ph idx="1"/>
          </p:nvPr>
        </p:nvSpPr>
        <p:spPr/>
        <p:txBody>
          <a:bodyPr>
            <a:normAutofit/>
          </a:bodyPr>
          <a:lstStyle/>
          <a:p>
            <a:r>
              <a:rPr lang="el-GR" dirty="0" smtClean="0"/>
              <a:t>Εάν το οστό δεν δέχεται τις συνήθεις φυσιολογικές φορτίσεις (λόγω ακινητοποίησης), το περιόστεο και η στοιβάδα κάτω από αυτό απορροφάται και η δύναμη και η σκληρότητά του ελαττώνεται. </a:t>
            </a:r>
          </a:p>
          <a:p>
            <a:r>
              <a:rPr lang="el-GR" dirty="0" smtClean="0"/>
              <a:t>Όταν στο οστό η  φόρτιση εφαρμόζεται με υψηλή συχνότητα, κοντά στα φυσιολογικά όρια της αντοχής του, τότε γίνεται ισχυρό, αντέχει μεγαλύτερη φόρτιση και αποθηκεύει μεγαλύτερη ενέργεια πριν το κάταγμα.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76</a:t>
            </a:fld>
            <a:endParaRPr lang="el-G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Μηχανική Συμπεριφορά </a:t>
            </a:r>
            <a:r>
              <a:rPr lang="el-GR" sz="3200" b="0" dirty="0" smtClean="0"/>
              <a:t>4/6</a:t>
            </a:r>
            <a:endParaRPr lang="el-GR" b="0" dirty="0"/>
          </a:p>
        </p:txBody>
      </p:sp>
      <p:sp>
        <p:nvSpPr>
          <p:cNvPr id="3" name="Θέση περιεχομένου 2"/>
          <p:cNvSpPr>
            <a:spLocks noGrp="1"/>
          </p:cNvSpPr>
          <p:nvPr>
            <p:ph idx="1"/>
          </p:nvPr>
        </p:nvSpPr>
        <p:spPr/>
        <p:txBody>
          <a:bodyPr>
            <a:normAutofit/>
          </a:bodyPr>
          <a:lstStyle/>
          <a:p>
            <a:pPr>
              <a:buNone/>
            </a:pPr>
            <a:r>
              <a:rPr lang="el-GR" dirty="0" smtClean="0"/>
              <a:t>Η </a:t>
            </a:r>
            <a:r>
              <a:rPr lang="el-GR" b="1" dirty="0" smtClean="0"/>
              <a:t>μηχανική συμπεριφορά του οστού</a:t>
            </a:r>
            <a:r>
              <a:rPr lang="en-US" dirty="0" smtClean="0"/>
              <a:t>:</a:t>
            </a:r>
            <a:endParaRPr lang="el-GR" dirty="0" smtClean="0"/>
          </a:p>
          <a:p>
            <a:pPr lvl="1" indent="-387350">
              <a:buFont typeface="Wingdings" pitchFamily="2" charset="2"/>
              <a:buChar char="Ø"/>
            </a:pPr>
            <a:r>
              <a:rPr lang="el-GR" dirty="0" smtClean="0"/>
              <a:t>Επηρεάζεται από το γεωμετρικό του σχήμα</a:t>
            </a:r>
            <a:r>
              <a:rPr lang="en-US" dirty="0" smtClean="0"/>
              <a:t>:</a:t>
            </a:r>
            <a:r>
              <a:rPr lang="el-GR" dirty="0" smtClean="0"/>
              <a:t> </a:t>
            </a:r>
          </a:p>
          <a:p>
            <a:pPr lvl="2">
              <a:buFont typeface="Wingdings" pitchFamily="2" charset="2"/>
              <a:buChar char="§"/>
            </a:pPr>
            <a:r>
              <a:rPr lang="el-GR" dirty="0" smtClean="0"/>
              <a:t>Μήκος,</a:t>
            </a:r>
          </a:p>
          <a:p>
            <a:pPr lvl="2">
              <a:buFont typeface="Wingdings" pitchFamily="2" charset="2"/>
              <a:buChar char="§"/>
            </a:pPr>
            <a:r>
              <a:rPr lang="el-GR" dirty="0" smtClean="0"/>
              <a:t>Κατασκευή,</a:t>
            </a:r>
          </a:p>
          <a:p>
            <a:pPr lvl="2">
              <a:buFont typeface="Wingdings" pitchFamily="2" charset="2"/>
              <a:buChar char="§"/>
            </a:pPr>
            <a:r>
              <a:rPr lang="el-GR" dirty="0" smtClean="0"/>
              <a:t>Καταμερισμό ιστού γύρω από τον άξονά του  και</a:t>
            </a:r>
          </a:p>
          <a:p>
            <a:pPr lvl="1" indent="-387350">
              <a:buFont typeface="Wingdings" pitchFamily="2" charset="2"/>
              <a:buChar char="Ø"/>
            </a:pPr>
            <a:r>
              <a:rPr lang="el-GR" dirty="0" smtClean="0"/>
              <a:t>Σχετίζεται με </a:t>
            </a:r>
            <a:r>
              <a:rPr lang="en-US" dirty="0" smtClean="0"/>
              <a:t>:</a:t>
            </a:r>
            <a:r>
              <a:rPr lang="el-GR" dirty="0" smtClean="0"/>
              <a:t> </a:t>
            </a:r>
          </a:p>
          <a:p>
            <a:pPr lvl="2">
              <a:buFont typeface="Wingdings" pitchFamily="2" charset="2"/>
              <a:buChar char="§"/>
            </a:pPr>
            <a:r>
              <a:rPr lang="el-GR" dirty="0" smtClean="0"/>
              <a:t>τον τύπο της φόρτισης,</a:t>
            </a:r>
            <a:endParaRPr lang="en-US" dirty="0" smtClean="0"/>
          </a:p>
          <a:p>
            <a:pPr lvl="2">
              <a:buFont typeface="Wingdings" pitchFamily="2" charset="2"/>
              <a:buChar char="§"/>
            </a:pPr>
            <a:r>
              <a:rPr lang="el-GR" dirty="0" smtClean="0"/>
              <a:t>την συχνότητα  της φόρτισης.</a:t>
            </a:r>
          </a:p>
          <a:p>
            <a:pPr lvl="2">
              <a:buFont typeface="Wingdings" pitchFamily="2" charset="2"/>
              <a:buChar char="Ø"/>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a:p>
        </p:txBody>
      </p:sp>
    </p:spTree>
    <p:extLst>
      <p:ext uri="{BB962C8B-B14F-4D97-AF65-F5344CB8AC3E}">
        <p14:creationId xmlns:p14="http://schemas.microsoft.com/office/powerpoint/2010/main" val="3496176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Μηχανική Συμπεριφορά </a:t>
            </a:r>
            <a:r>
              <a:rPr lang="el-GR" sz="3200" b="0" dirty="0" smtClean="0"/>
              <a:t>5/6</a:t>
            </a:r>
            <a:endParaRPr lang="el-GR" dirty="0"/>
          </a:p>
        </p:txBody>
      </p:sp>
      <p:sp>
        <p:nvSpPr>
          <p:cNvPr id="3" name="2 - Θέση περιεχομένου"/>
          <p:cNvSpPr>
            <a:spLocks noGrp="1"/>
          </p:cNvSpPr>
          <p:nvPr>
            <p:ph idx="1"/>
          </p:nvPr>
        </p:nvSpPr>
        <p:spPr/>
        <p:txBody>
          <a:bodyPr>
            <a:normAutofit/>
          </a:bodyPr>
          <a:lstStyle/>
          <a:p>
            <a:pPr marL="342900" lvl="2" indent="-342900">
              <a:buFont typeface="Wingdings" panose="05000000000000000000" pitchFamily="2" charset="2"/>
              <a:buChar char="Ø"/>
            </a:pPr>
            <a:r>
              <a:rPr lang="el-GR" dirty="0" smtClean="0"/>
              <a:t>Η σχέση δύναμης - παραμόρφωσης εκφράζει την αντοχή του οστού.</a:t>
            </a:r>
          </a:p>
          <a:p>
            <a:pPr marL="342900" lvl="2" indent="-342900">
              <a:buFont typeface="Wingdings" panose="05000000000000000000" pitchFamily="2" charset="2"/>
              <a:buChar char="Ø"/>
            </a:pPr>
            <a:r>
              <a:rPr lang="el-GR" dirty="0" smtClean="0"/>
              <a:t>Η εφαρμογή των φορτίων προκαλεί αλλαγή στις διαστάσεις της δομής, δηλαδή παραμόρφωση .</a:t>
            </a:r>
          </a:p>
          <a:p>
            <a:pPr marL="342900" lvl="2" indent="-342900">
              <a:buFont typeface="Wingdings" panose="05000000000000000000" pitchFamily="2" charset="2"/>
              <a:buChar char="Ø"/>
            </a:pPr>
            <a:r>
              <a:rPr lang="el-GR" dirty="0" smtClean="0"/>
              <a:t>Το ώριμο οστό είναι πιο δυνατό και σκληρό στην συμπίεση (</a:t>
            </a:r>
            <a:r>
              <a:rPr lang="en-US" dirty="0" smtClean="0"/>
              <a:t>strong and stiff</a:t>
            </a:r>
            <a:r>
              <a:rPr lang="el-GR" dirty="0" smtClean="0"/>
              <a:t>)</a:t>
            </a:r>
          </a:p>
          <a:p>
            <a:pPr marL="342900" lvl="2" indent="-342900">
              <a:buFont typeface="Wingdings" panose="05000000000000000000" pitchFamily="2" charset="2"/>
              <a:buChar char="Ø"/>
            </a:pPr>
            <a:r>
              <a:rPr lang="el-GR" dirty="0" smtClean="0"/>
              <a:t>Σκληρά ως κατασκευή τα οστά, αντέχουν μεγαλύτερα φορτία πριν ενδώσουν.</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78</a:t>
            </a:fld>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Συνδετικός ιστός </a:t>
            </a:r>
            <a:r>
              <a:rPr lang="en-US" sz="3200" b="0" dirty="0" smtClean="0"/>
              <a:t>3</a:t>
            </a:r>
            <a:r>
              <a:rPr lang="el-GR" sz="3200" b="0" dirty="0" smtClean="0"/>
              <a:t>/</a:t>
            </a:r>
            <a:r>
              <a:rPr lang="en-US" sz="3200" b="0" dirty="0"/>
              <a:t>4</a:t>
            </a:r>
            <a:endParaRPr lang="el-GR" sz="3600" b="0" dirty="0"/>
          </a:p>
        </p:txBody>
      </p:sp>
      <p:sp>
        <p:nvSpPr>
          <p:cNvPr id="3" name="2 - Θέση περιεχομένου"/>
          <p:cNvSpPr>
            <a:spLocks noGrp="1"/>
          </p:cNvSpPr>
          <p:nvPr>
            <p:ph idx="1"/>
          </p:nvPr>
        </p:nvSpPr>
        <p:spPr/>
        <p:txBody>
          <a:bodyPr>
            <a:normAutofit/>
          </a:bodyPr>
          <a:lstStyle/>
          <a:p>
            <a:r>
              <a:rPr lang="el-GR" dirty="0" smtClean="0"/>
              <a:t>Ο συνδετικός ιστός αποτελεί την βάση</a:t>
            </a:r>
            <a:r>
              <a:rPr lang="en-US" dirty="0" smtClean="0"/>
              <a:t>:</a:t>
            </a:r>
            <a:r>
              <a:rPr lang="el-GR" dirty="0" smtClean="0"/>
              <a:t> </a:t>
            </a:r>
          </a:p>
          <a:p>
            <a:pPr lvl="1"/>
            <a:r>
              <a:rPr lang="el-GR" dirty="0" smtClean="0"/>
              <a:t>του δέρματος, </a:t>
            </a:r>
          </a:p>
          <a:p>
            <a:pPr lvl="1"/>
            <a:r>
              <a:rPr lang="el-GR" dirty="0" smtClean="0"/>
              <a:t>των μυϊκών </a:t>
            </a:r>
            <a:r>
              <a:rPr lang="el-GR" dirty="0" err="1" smtClean="0"/>
              <a:t>περιτονιών</a:t>
            </a:r>
            <a:r>
              <a:rPr lang="el-GR" dirty="0" smtClean="0"/>
              <a:t>,  των απονευρώσεων,</a:t>
            </a:r>
          </a:p>
          <a:p>
            <a:pPr lvl="1"/>
            <a:r>
              <a:rPr lang="el-GR" dirty="0" smtClean="0"/>
              <a:t>των νευρικών περιβλημάτων, </a:t>
            </a:r>
          </a:p>
          <a:p>
            <a:pPr lvl="1"/>
            <a:r>
              <a:rPr lang="el-GR" dirty="0" smtClean="0"/>
              <a:t>των τενόντων, των συνδέσμων,</a:t>
            </a:r>
          </a:p>
          <a:p>
            <a:pPr lvl="1"/>
            <a:r>
              <a:rPr lang="el-GR" dirty="0" smtClean="0"/>
              <a:t>των αρθρικών θυλάκων, </a:t>
            </a:r>
          </a:p>
          <a:p>
            <a:pPr lvl="1"/>
            <a:r>
              <a:rPr lang="el-GR" dirty="0" smtClean="0"/>
              <a:t>του περιόστεου, </a:t>
            </a:r>
          </a:p>
          <a:p>
            <a:pPr lvl="1"/>
            <a:r>
              <a:rPr lang="el-GR" dirty="0" smtClean="0"/>
              <a:t>των τοιχωμάτων  των αγγείων και </a:t>
            </a:r>
          </a:p>
          <a:p>
            <a:pPr lvl="1"/>
            <a:r>
              <a:rPr lang="el-GR" dirty="0" smtClean="0"/>
              <a:t>των  στηρικτικών  δομών  των εσωτερικών οργάνων.</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Μηχανική Συμπεριφορά </a:t>
            </a:r>
            <a:r>
              <a:rPr lang="el-GR" sz="3200" b="0" dirty="0" smtClean="0"/>
              <a:t>6/6</a:t>
            </a:r>
            <a:endParaRPr lang="el-GR" dirty="0"/>
          </a:p>
        </p:txBody>
      </p:sp>
      <p:sp>
        <p:nvSpPr>
          <p:cNvPr id="3" name="2 - Θέση περιεχομένου"/>
          <p:cNvSpPr>
            <a:spLocks noGrp="1"/>
          </p:cNvSpPr>
          <p:nvPr>
            <p:ph idx="1"/>
          </p:nvPr>
        </p:nvSpPr>
        <p:spPr>
          <a:xfrm>
            <a:off x="457200" y="1484784"/>
            <a:ext cx="4330824" cy="4320480"/>
          </a:xfrm>
        </p:spPr>
        <p:txBody>
          <a:bodyPr/>
          <a:lstStyle/>
          <a:p>
            <a:r>
              <a:rPr lang="el-GR" dirty="0" smtClean="0"/>
              <a:t>Τα συμπαγή οστά αντέχουν μεγαλύτερες συμπιεστικές δυνάμεις από ότι δυνάμεις διάτασης, επίσης μεγαλύτερες  </a:t>
            </a:r>
            <a:r>
              <a:rPr lang="el-GR" dirty="0" err="1" smtClean="0"/>
              <a:t>διατατικές</a:t>
            </a:r>
            <a:r>
              <a:rPr lang="el-GR" dirty="0" smtClean="0"/>
              <a:t> δυνάμεις από  ότι </a:t>
            </a:r>
            <a:r>
              <a:rPr lang="el-GR" dirty="0" err="1" smtClean="0"/>
              <a:t>διατμητικές</a:t>
            </a:r>
            <a:r>
              <a:rPr lang="el-GR" dirty="0" smtClean="0"/>
              <a:t>.</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79</a:t>
            </a:fld>
            <a:endParaRPr lang="el-GR"/>
          </a:p>
        </p:txBody>
      </p:sp>
      <p:pic>
        <p:nvPicPr>
          <p:cNvPr id="5" name="Picture 2" descr="http://cal.vet.upenn.edu/projects/saortho/chapter_12/12F10.jpg"/>
          <p:cNvPicPr>
            <a:picLocks noChangeAspect="1" noChangeArrowheads="1"/>
          </p:cNvPicPr>
          <p:nvPr/>
        </p:nvPicPr>
        <p:blipFill>
          <a:blip r:embed="rId2" cstate="print"/>
          <a:srcRect b="27551"/>
          <a:stretch>
            <a:fillRect/>
          </a:stretch>
        </p:blipFill>
        <p:spPr bwMode="auto">
          <a:xfrm>
            <a:off x="4788024" y="1572824"/>
            <a:ext cx="4230964" cy="3528392"/>
          </a:xfrm>
          <a:prstGeom prst="rect">
            <a:avLst/>
          </a:prstGeom>
          <a:noFill/>
          <a:ln>
            <a:solidFill>
              <a:schemeClr val="tx1"/>
            </a:solidFill>
          </a:ln>
        </p:spPr>
      </p:pic>
      <p:sp>
        <p:nvSpPr>
          <p:cNvPr id="6" name="2 - Θέση περιεχομένου"/>
          <p:cNvSpPr txBox="1">
            <a:spLocks/>
          </p:cNvSpPr>
          <p:nvPr/>
        </p:nvSpPr>
        <p:spPr>
          <a:xfrm>
            <a:off x="5499350" y="5229200"/>
            <a:ext cx="2808312" cy="288032"/>
          </a:xfrm>
          <a:prstGeom prst="rect">
            <a:avLst/>
          </a:prstGeom>
        </p:spPr>
        <p:txBody>
          <a:bodyPr vert="horz" lIns="91440" tIns="45720" rIns="91440" bIns="45720" rtlCol="0">
            <a:normAutofit lnSpcReduction="10000"/>
          </a:bodyPr>
          <a:lstStyle/>
          <a:p>
            <a:pPr marR="0" lvl="0" algn="ctr" defTabSz="914400" rtl="0" eaLnBrk="1" fontAlgn="auto" latinLnBrk="0" hangingPunct="1">
              <a:lnSpc>
                <a:spcPct val="112000"/>
              </a:lnSpc>
              <a:spcBef>
                <a:spcPts val="1200"/>
              </a:spcBef>
              <a:spcAft>
                <a:spcPts val="0"/>
              </a:spcAft>
              <a:buClrTx/>
              <a:buSzTx/>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hlinkClick r:id="rId3"/>
              </a:rPr>
              <a:t>cal.vet.upenn.edu</a:t>
            </a:r>
            <a:endParaRPr kumimoji="0" lang="el-GR"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Εξωτερικές δυνάμεις</a:t>
            </a:r>
            <a:endParaRPr lang="el-GR" dirty="0"/>
          </a:p>
        </p:txBody>
      </p:sp>
      <p:sp>
        <p:nvSpPr>
          <p:cNvPr id="3" name="2 - Θέση περιεχομένου"/>
          <p:cNvSpPr>
            <a:spLocks noGrp="1"/>
          </p:cNvSpPr>
          <p:nvPr>
            <p:ph idx="1"/>
          </p:nvPr>
        </p:nvSpPr>
        <p:spPr/>
        <p:txBody>
          <a:bodyPr>
            <a:normAutofit/>
          </a:bodyPr>
          <a:lstStyle/>
          <a:p>
            <a:r>
              <a:rPr lang="el-GR" dirty="0" smtClean="0"/>
              <a:t>Λόγω της μη συμμετρικής κατασκευής των οστών οι δυνάμεις που ασκούνται είναι πολύπλοκες και σε διάφορες κατευθύνσεις με τις συνέπειες της εφαρμογής τους να επηρεάζουν πρώτα τις λιγότερο ανθεκτικές δομές του οστού.</a:t>
            </a:r>
          </a:p>
          <a:p>
            <a:r>
              <a:rPr lang="el-GR" dirty="0" smtClean="0"/>
              <a:t>Οι συμπιεστικές δυνάμεις δημιουργούν μικρότερες συνέπειες, λόγω της δραστηριότητας του μηχανισμού αναδόμησης.</a:t>
            </a:r>
          </a:p>
          <a:p>
            <a:r>
              <a:rPr lang="el-GR" dirty="0" smtClean="0"/>
              <a:t>Οι ροπές που αναπτύσσονται από ελκτικές, </a:t>
            </a:r>
            <a:r>
              <a:rPr lang="el-GR" dirty="0" err="1" smtClean="0"/>
              <a:t>διατατικές</a:t>
            </a:r>
            <a:r>
              <a:rPr lang="el-GR" dirty="0" smtClean="0"/>
              <a:t> ή άλλες δυνάμεις εξαρτώνται από την απόστασή τους από τον ουδέτερο άξονα στροφής του οστού και από την κατανομή του οστίτη </a:t>
            </a:r>
            <a:r>
              <a:rPr lang="el-GR" dirty="0" err="1" smtClean="0"/>
              <a:t>ιστου</a:t>
            </a:r>
            <a:r>
              <a:rPr lang="el-GR" dirty="0" smtClean="0"/>
              <a:t>.</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80</a:t>
            </a:fld>
            <a:endParaRPr lang="el-G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1080120"/>
          </a:xfrm>
        </p:spPr>
        <p:txBody>
          <a:bodyPr>
            <a:noAutofit/>
          </a:bodyPr>
          <a:lstStyle/>
          <a:p>
            <a:r>
              <a:rPr lang="el-GR" dirty="0" smtClean="0"/>
              <a:t>Μηχανική Συμπεριφορά</a:t>
            </a:r>
            <a:r>
              <a:rPr lang="el-GR" dirty="0"/>
              <a:t/>
            </a:r>
            <a:br>
              <a:rPr lang="el-GR" dirty="0"/>
            </a:br>
            <a:r>
              <a:rPr lang="el-GR" sz="3200" b="0" dirty="0" smtClean="0"/>
              <a:t>Σχήμα</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81</a:t>
            </a:fld>
            <a:endParaRPr lang="el-GR"/>
          </a:p>
        </p:txBody>
      </p:sp>
      <p:pic>
        <p:nvPicPr>
          <p:cNvPr id="6" name="Picture 2" descr="http://ebooks.cambridge.org/content/978/11/3994/624/7/html_chunk/Images/04123fig5_1hi-res.jpeg"/>
          <p:cNvPicPr>
            <a:picLocks noGrp="1" noChangeAspect="1" noChangeArrowheads="1"/>
          </p:cNvPicPr>
          <p:nvPr>
            <p:ph idx="1"/>
          </p:nvPr>
        </p:nvPicPr>
        <p:blipFill>
          <a:blip r:embed="rId3" cstate="print"/>
          <a:srcRect/>
          <a:stretch>
            <a:fillRect/>
          </a:stretch>
        </p:blipFill>
        <p:spPr bwMode="auto">
          <a:xfrm>
            <a:off x="971600" y="1299819"/>
            <a:ext cx="7346968" cy="5225525"/>
          </a:xfrm>
          <a:prstGeom prst="rect">
            <a:avLst/>
          </a:prstGeom>
          <a:noFill/>
        </p:spPr>
      </p:pic>
      <p:sp>
        <p:nvSpPr>
          <p:cNvPr id="3" name="Ορθογώνιο 2"/>
          <p:cNvSpPr/>
          <p:nvPr/>
        </p:nvSpPr>
        <p:spPr>
          <a:xfrm>
            <a:off x="3568821" y="6170820"/>
            <a:ext cx="2286000" cy="276999"/>
          </a:xfrm>
          <a:prstGeom prst="rect">
            <a:avLst/>
          </a:prstGeom>
        </p:spPr>
        <p:txBody>
          <a:bodyPr wrap="square">
            <a:spAutoFit/>
          </a:bodyPr>
          <a:lstStyle/>
          <a:p>
            <a:pPr algn="ctr"/>
            <a:r>
              <a:rPr lang="en-US" sz="1200" dirty="0" smtClean="0">
                <a:latin typeface="+mn-lt"/>
                <a:hlinkClick r:id="rId4"/>
              </a:rPr>
              <a:t>ebooks.cambridge.org</a:t>
            </a:r>
            <a:endParaRPr lang="el-GR" sz="1200" dirty="0">
              <a:latin typeface="+mn-l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Εσωτερικές δυνάμεις</a:t>
            </a:r>
            <a:endParaRPr lang="el-GR" dirty="0"/>
          </a:p>
        </p:txBody>
      </p:sp>
      <p:sp>
        <p:nvSpPr>
          <p:cNvPr id="3" name="Θέση περιεχομένου 2"/>
          <p:cNvSpPr>
            <a:spLocks noGrp="1"/>
          </p:cNvSpPr>
          <p:nvPr>
            <p:ph idx="1"/>
          </p:nvPr>
        </p:nvSpPr>
        <p:spPr/>
        <p:txBody>
          <a:bodyPr>
            <a:normAutofit/>
          </a:bodyPr>
          <a:lstStyle/>
          <a:p>
            <a:r>
              <a:rPr lang="el-GR" dirty="0" smtClean="0"/>
              <a:t>Η μυϊκή σύσπαση επηρεάζει τον τύπο της φόρτισης των οστικών κατασκευών.</a:t>
            </a:r>
          </a:p>
          <a:p>
            <a:r>
              <a:rPr lang="el-GR" dirty="0" smtClean="0"/>
              <a:t>Κατάλληλη ενεργοποίηση των μυϊκών συστημάτων  αναπτύσσει συμπιεστικές δυνάμεις στα οστά και έτσι εξισορροπεί ή μειώνει τις </a:t>
            </a:r>
            <a:r>
              <a:rPr lang="el-GR" dirty="0" err="1" smtClean="0"/>
              <a:t>διατατικές</a:t>
            </a:r>
            <a:r>
              <a:rPr lang="el-GR" dirty="0" smtClean="0"/>
              <a:t> εξωτερικές δυνάμεις που αναπτύσσονται σε αυτά (έκταση αγκώνα, </a:t>
            </a:r>
            <a:r>
              <a:rPr lang="el-GR" dirty="0" err="1" smtClean="0"/>
              <a:t>ισχίο,κ.λ.π</a:t>
            </a:r>
            <a:r>
              <a:rPr lang="el-GR" dirty="0" smtClean="0"/>
              <a:t>.) </a:t>
            </a:r>
          </a:p>
          <a:p>
            <a:r>
              <a:rPr lang="el-GR" dirty="0" smtClean="0"/>
              <a:t>Η συχνότητα εφαρμογής των φορτίσεων σχετίζεται με την απορρόφηση ενέργειας από το οστό (είναι ανάλογη) και με τον μηχανισμό πιθανού κατάγματος και τραυματισμού των μαλακών μορίων της περιοχής.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a:p>
        </p:txBody>
      </p:sp>
    </p:spTree>
    <p:extLst>
      <p:ext uri="{BB962C8B-B14F-4D97-AF65-F5344CB8AC3E}">
        <p14:creationId xmlns:p14="http://schemas.microsoft.com/office/powerpoint/2010/main" val="3496176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Μυϊκή σύσπαση/Φόρτιση</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a:solidFill>
                <a:prstClr val="black"/>
              </a:solidFill>
            </a:endParaRPr>
          </a:p>
        </p:txBody>
      </p:sp>
      <p:pic>
        <p:nvPicPr>
          <p:cNvPr id="5" name="Picture 2" descr="http://www.pt.ntu.edu.tw/hmchai/Biomechanics/BMmaterial/Bone.files/GMactivity.jpg"/>
          <p:cNvPicPr>
            <a:picLocks noGrp="1" noChangeAspect="1" noChangeArrowheads="1"/>
          </p:cNvPicPr>
          <p:nvPr>
            <p:ph idx="1"/>
          </p:nvPr>
        </p:nvPicPr>
        <p:blipFill>
          <a:blip r:embed="rId3" cstate="print"/>
          <a:srcRect b="14516"/>
          <a:stretch>
            <a:fillRect/>
          </a:stretch>
        </p:blipFill>
        <p:spPr bwMode="auto">
          <a:xfrm>
            <a:off x="420682" y="1340768"/>
            <a:ext cx="8255774" cy="3816424"/>
          </a:xfrm>
          <a:prstGeom prst="rect">
            <a:avLst/>
          </a:prstGeom>
          <a:noFill/>
        </p:spPr>
      </p:pic>
      <p:sp>
        <p:nvSpPr>
          <p:cNvPr id="6" name="5 - Ορθογώνιο"/>
          <p:cNvSpPr/>
          <p:nvPr/>
        </p:nvSpPr>
        <p:spPr>
          <a:xfrm>
            <a:off x="2411760" y="6153539"/>
            <a:ext cx="4572000" cy="276999"/>
          </a:xfrm>
          <a:prstGeom prst="rect">
            <a:avLst/>
          </a:prstGeom>
        </p:spPr>
        <p:txBody>
          <a:bodyPr>
            <a:spAutoFit/>
          </a:bodyPr>
          <a:lstStyle/>
          <a:p>
            <a:pPr algn="ctr"/>
            <a:r>
              <a:rPr lang="en-US" sz="1200" dirty="0" smtClean="0">
                <a:solidFill>
                  <a:prstClr val="black"/>
                </a:solidFill>
                <a:latin typeface="Calibri"/>
                <a:hlinkClick r:id="rId4"/>
              </a:rPr>
              <a:t>pt.ntu.edu.tw</a:t>
            </a:r>
            <a:endParaRPr lang="el-GR" sz="1200" dirty="0">
              <a:solidFill>
                <a:prstClr val="black"/>
              </a:solidFill>
              <a:latin typeface="Calibri"/>
            </a:endParaRPr>
          </a:p>
        </p:txBody>
      </p:sp>
      <p:sp>
        <p:nvSpPr>
          <p:cNvPr id="7" name="2 - Θέση περιεχομένου"/>
          <p:cNvSpPr txBox="1">
            <a:spLocks/>
          </p:cNvSpPr>
          <p:nvPr/>
        </p:nvSpPr>
        <p:spPr>
          <a:xfrm>
            <a:off x="539552" y="5301208"/>
            <a:ext cx="8280920" cy="576064"/>
          </a:xfrm>
          <a:prstGeom prst="rect">
            <a:avLst/>
          </a:prstGeom>
        </p:spPr>
        <p:txBody>
          <a:bodyPr vert="horz" lIns="91440" tIns="45720" rIns="91440" bIns="45720" rtlCol="0">
            <a:normAutofit/>
          </a:bodyPr>
          <a:lstStyle/>
          <a:p>
            <a:pPr marL="342900" indent="-342900" fontAlgn="auto">
              <a:lnSpc>
                <a:spcPct val="112000"/>
              </a:lnSpc>
              <a:spcBef>
                <a:spcPts val="1200"/>
              </a:spcBef>
              <a:spcAft>
                <a:spcPts val="0"/>
              </a:spcAft>
              <a:defRPr/>
            </a:pPr>
            <a:r>
              <a:rPr lang="el-GR" sz="2400" dirty="0" smtClean="0">
                <a:solidFill>
                  <a:prstClr val="black"/>
                </a:solidFill>
                <a:latin typeface="Calibri"/>
              </a:rPr>
              <a:t>                 Μύες χαλαροί                                       Μύες σε σύσπαση</a:t>
            </a:r>
          </a:p>
          <a:p>
            <a:pPr marL="742950" lvl="1" indent="-285750" fontAlgn="auto">
              <a:lnSpc>
                <a:spcPct val="112000"/>
              </a:lnSpc>
              <a:spcBef>
                <a:spcPts val="1200"/>
              </a:spcBef>
              <a:spcAft>
                <a:spcPts val="0"/>
              </a:spcAft>
              <a:buFont typeface="Wingdings" panose="05000000000000000000" pitchFamily="2" charset="2"/>
              <a:buChar char="§"/>
              <a:defRPr/>
            </a:pPr>
            <a:endParaRPr lang="el-GR" sz="2400" dirty="0" smtClean="0">
              <a:solidFill>
                <a:prstClr val="black"/>
              </a:solidFill>
              <a:latin typeface="Calibri"/>
            </a:endParaRPr>
          </a:p>
          <a:p>
            <a:pPr marL="342900" indent="-342900" fontAlgn="auto">
              <a:lnSpc>
                <a:spcPct val="112000"/>
              </a:lnSpc>
              <a:spcBef>
                <a:spcPts val="1200"/>
              </a:spcBef>
              <a:spcAft>
                <a:spcPts val="0"/>
              </a:spcAft>
              <a:buFont typeface="Wingdings" panose="05000000000000000000" pitchFamily="2" charset="2"/>
              <a:buChar char="Ø"/>
              <a:defRPr/>
            </a:pPr>
            <a:endParaRPr lang="el-GR" sz="2400" dirty="0">
              <a:solidFill>
                <a:prstClr val="black"/>
              </a:solidFill>
              <a:latin typeface="Calibri"/>
            </a:endParaRPr>
          </a:p>
        </p:txBody>
      </p:sp>
    </p:spTree>
    <p:extLst>
      <p:ext uri="{BB962C8B-B14F-4D97-AF65-F5344CB8AC3E}">
        <p14:creationId xmlns:p14="http://schemas.microsoft.com/office/powerpoint/2010/main" val="40453777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Κάταγμα </a:t>
            </a:r>
            <a:r>
              <a:rPr lang="el-GR" sz="3200" b="0" dirty="0" smtClean="0"/>
              <a:t>1/2</a:t>
            </a:r>
            <a:endParaRPr lang="el-GR" sz="3200" b="0" dirty="0"/>
          </a:p>
        </p:txBody>
      </p:sp>
      <p:sp>
        <p:nvSpPr>
          <p:cNvPr id="3" name="2 - Θέση περιεχομένου"/>
          <p:cNvSpPr>
            <a:spLocks noGrp="1"/>
          </p:cNvSpPr>
          <p:nvPr>
            <p:ph idx="1"/>
          </p:nvPr>
        </p:nvSpPr>
        <p:spPr/>
        <p:txBody>
          <a:bodyPr>
            <a:normAutofit lnSpcReduction="10000"/>
          </a:bodyPr>
          <a:lstStyle/>
          <a:p>
            <a:pPr marL="342900" lvl="2" indent="-342900">
              <a:buFont typeface="Wingdings" panose="05000000000000000000" pitchFamily="2" charset="2"/>
              <a:buChar char="Ø"/>
            </a:pPr>
            <a:r>
              <a:rPr lang="el-GR" dirty="0" smtClean="0"/>
              <a:t>Οι  παράγοντες,  που καθορίζουν  τα φορτία που θα προκαλέσουν τραυματισμό  στο οστό  είναι </a:t>
            </a:r>
            <a:r>
              <a:rPr lang="en-US" dirty="0" smtClean="0"/>
              <a:t>:</a:t>
            </a:r>
            <a:endParaRPr lang="el-GR" dirty="0" smtClean="0"/>
          </a:p>
          <a:p>
            <a:pPr lvl="1"/>
            <a:r>
              <a:rPr lang="el-GR" dirty="0" smtClean="0"/>
              <a:t>Το φορτίο, που μπορεί να αντέξει ο ιστός. </a:t>
            </a:r>
          </a:p>
          <a:p>
            <a:pPr lvl="1"/>
            <a:r>
              <a:rPr lang="el-GR" dirty="0" smtClean="0"/>
              <a:t>Το  φορτίο που αντέχει, υφιστάμενο παραμόρφωση.</a:t>
            </a:r>
          </a:p>
          <a:p>
            <a:pPr lvl="1"/>
            <a:r>
              <a:rPr lang="el-GR" dirty="0" smtClean="0"/>
              <a:t>Η  ενέργεια που αποθηκεύει  το οστό όταν  φορτίζεται με υψηλότερη συχνότητα. </a:t>
            </a:r>
          </a:p>
          <a:p>
            <a:r>
              <a:rPr lang="el-GR" dirty="0" smtClean="0"/>
              <a:t>Τα περισσότερα κατάγματα είναι αποτέλεσμα  </a:t>
            </a:r>
            <a:r>
              <a:rPr lang="el-GR" dirty="0" err="1" smtClean="0"/>
              <a:t>διατμητικών</a:t>
            </a:r>
            <a:r>
              <a:rPr lang="el-GR" dirty="0" smtClean="0"/>
              <a:t> δυνάμεων που αναπτύσσονται ως αποτέλεσμα δράσης συμπιεστικών ή </a:t>
            </a:r>
            <a:r>
              <a:rPr lang="el-GR" dirty="0" err="1" smtClean="0"/>
              <a:t>διατατικών</a:t>
            </a:r>
            <a:r>
              <a:rPr lang="el-GR" dirty="0" smtClean="0"/>
              <a:t> δυνάμεων (πέμπτο  μετατάρσιο, σπόνδυλος).</a:t>
            </a:r>
          </a:p>
          <a:p>
            <a:r>
              <a:rPr lang="el-GR" dirty="0" smtClean="0"/>
              <a:t>Συμβαίνουν με συνδυασμό πολλαπλών φορτίσεων.</a:t>
            </a:r>
          </a:p>
          <a:p>
            <a:pPr lvl="1"/>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84</a:t>
            </a:fld>
            <a:endParaRPr lang="el-G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Κάταγμα </a:t>
            </a:r>
            <a:r>
              <a:rPr lang="en-US" dirty="0" smtClean="0"/>
              <a:t> </a:t>
            </a:r>
            <a:r>
              <a:rPr lang="el-GR" sz="3200" b="0" dirty="0" smtClean="0"/>
              <a:t>2/2</a:t>
            </a:r>
            <a:endParaRPr lang="el-GR" sz="3600" b="0" dirty="0"/>
          </a:p>
        </p:txBody>
      </p:sp>
      <p:sp>
        <p:nvSpPr>
          <p:cNvPr id="3" name="Θέση περιεχομένου 2"/>
          <p:cNvSpPr>
            <a:spLocks noGrp="1"/>
          </p:cNvSpPr>
          <p:nvPr>
            <p:ph idx="1"/>
          </p:nvPr>
        </p:nvSpPr>
        <p:spPr>
          <a:xfrm>
            <a:off x="457200" y="1196752"/>
            <a:ext cx="8229600" cy="5040560"/>
          </a:xfrm>
        </p:spPr>
        <p:txBody>
          <a:bodyPr>
            <a:normAutofit/>
          </a:bodyPr>
          <a:lstStyle/>
          <a:p>
            <a:r>
              <a:rPr lang="el-GR" dirty="0" smtClean="0"/>
              <a:t>Τα κατάγματα χαρακτηρίζονται ως εύθραυστα ή μαλακά  (όταν υπάρχει αλλαγή  του μήκους) και σχετίζονται με την ηλικία .  </a:t>
            </a:r>
          </a:p>
          <a:p>
            <a:r>
              <a:rPr lang="el-GR" dirty="0" err="1" smtClean="0"/>
              <a:t>Διατμητικά</a:t>
            </a:r>
            <a:r>
              <a:rPr lang="el-GR" dirty="0" smtClean="0"/>
              <a:t> κατάγματα συναντώνται περισσότερο στα σπογγώδη οστά. </a:t>
            </a:r>
          </a:p>
          <a:p>
            <a:r>
              <a:rPr lang="el-GR" dirty="0" smtClean="0"/>
              <a:t>Συμπιεστικά κατάγματα συναντώνται σε μεγάλη ηλικία στους σπονδύλους, που προκαλούνται από δυνατή σύσπαση των μυών γύρω από τις κατασκευές.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a:p>
        </p:txBody>
      </p:sp>
    </p:spTree>
    <p:extLst>
      <p:ext uri="{BB962C8B-B14F-4D97-AF65-F5344CB8AC3E}">
        <p14:creationId xmlns:p14="http://schemas.microsoft.com/office/powerpoint/2010/main" val="3496176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Κάταγμα κόπωσης</a:t>
            </a:r>
            <a:endParaRPr lang="el-GR" dirty="0"/>
          </a:p>
        </p:txBody>
      </p:sp>
      <p:sp>
        <p:nvSpPr>
          <p:cNvPr id="3" name="Θέση περιεχομένου 2"/>
          <p:cNvSpPr>
            <a:spLocks noGrp="1"/>
          </p:cNvSpPr>
          <p:nvPr>
            <p:ph idx="1"/>
          </p:nvPr>
        </p:nvSpPr>
        <p:spPr>
          <a:xfrm>
            <a:off x="323528" y="1196752"/>
            <a:ext cx="8568952" cy="5328592"/>
          </a:xfrm>
        </p:spPr>
        <p:txBody>
          <a:bodyPr>
            <a:noAutofit/>
          </a:bodyPr>
          <a:lstStyle/>
          <a:p>
            <a:r>
              <a:rPr lang="el-GR" dirty="0" smtClean="0"/>
              <a:t>Κάταγμα που αποτελεί συνέπεια εφαρμογής </a:t>
            </a:r>
            <a:r>
              <a:rPr lang="el-GR" b="1" dirty="0" smtClean="0"/>
              <a:t>φόρτισης κατ’ επανάληψη  </a:t>
            </a:r>
            <a:r>
              <a:rPr lang="el-GR" dirty="0" smtClean="0"/>
              <a:t>χαρακτηρίζεται ως κάταγμα κόπωσης. </a:t>
            </a:r>
          </a:p>
          <a:p>
            <a:pPr lvl="1"/>
            <a:r>
              <a:rPr lang="el-GR" dirty="0" smtClean="0"/>
              <a:t>Μικρή φόρτιση με Πολλές Επαναλήψεις.</a:t>
            </a:r>
          </a:p>
          <a:p>
            <a:pPr lvl="1"/>
            <a:r>
              <a:rPr lang="el-GR" dirty="0" smtClean="0"/>
              <a:t>Σχεδόν Φυσιολογική Φόρτιση με Λίγες Επαναλήψεις.</a:t>
            </a:r>
          </a:p>
          <a:p>
            <a:r>
              <a:rPr lang="el-GR" dirty="0" smtClean="0"/>
              <a:t>Σχετίζονται με δραστηριότητες μεγάλης φόρτισης, (όχι εκρηκτικής) λόγω μεγάλης μυϊκής καταπόνησης. Συγκεκριμένα, λόγω κόπωσης  των  μυϊκών συστημάτων, δεν αναπτύσσονται  κατάλληλες </a:t>
            </a:r>
            <a:r>
              <a:rPr lang="el-GR" dirty="0" err="1" smtClean="0"/>
              <a:t>εξισορροπιστικές</a:t>
            </a:r>
            <a:r>
              <a:rPr lang="el-GR" dirty="0" smtClean="0"/>
              <a:t> φορτίσεις, έτσι τα φορτία που εφαρμόζονται στο οστό είναι μεγάλα και οδηγούν σε καταστροφή του ιστού.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a:p>
        </p:txBody>
      </p:sp>
    </p:spTree>
    <p:extLst>
      <p:ext uri="{BB962C8B-B14F-4D97-AF65-F5344CB8AC3E}">
        <p14:creationId xmlns:p14="http://schemas.microsoft.com/office/powerpoint/2010/main" val="3496176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996420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Συνδετικός ιστός </a:t>
            </a:r>
            <a:r>
              <a:rPr lang="en-US" sz="3200" b="0" dirty="0" smtClean="0"/>
              <a:t>4</a:t>
            </a:r>
            <a:r>
              <a:rPr lang="el-GR" sz="3200" b="0" dirty="0" smtClean="0"/>
              <a:t>/</a:t>
            </a:r>
            <a:r>
              <a:rPr lang="en-US" sz="3200" b="0" dirty="0"/>
              <a:t>4</a:t>
            </a:r>
            <a:endParaRPr lang="el-GR" sz="3600" b="0" dirty="0"/>
          </a:p>
        </p:txBody>
      </p:sp>
      <p:sp>
        <p:nvSpPr>
          <p:cNvPr id="3" name="2 - Θέση περιεχομένου"/>
          <p:cNvSpPr>
            <a:spLocks noGrp="1"/>
          </p:cNvSpPr>
          <p:nvPr>
            <p:ph idx="1"/>
          </p:nvPr>
        </p:nvSpPr>
        <p:spPr/>
        <p:txBody>
          <a:bodyPr>
            <a:normAutofit/>
          </a:bodyPr>
          <a:lstStyle/>
          <a:p>
            <a:r>
              <a:rPr lang="el-GR" dirty="0" smtClean="0"/>
              <a:t>Τα στηρικτικά κύτταρα του συνδετικού ιστού είναι</a:t>
            </a:r>
            <a:r>
              <a:rPr lang="en-US" dirty="0" smtClean="0"/>
              <a:t>:</a:t>
            </a:r>
            <a:endParaRPr lang="el-GR" dirty="0" smtClean="0"/>
          </a:p>
          <a:p>
            <a:pPr lvl="1"/>
            <a:r>
              <a:rPr lang="el-GR" dirty="0" smtClean="0"/>
              <a:t>Οι  </a:t>
            </a:r>
            <a:r>
              <a:rPr lang="el-GR" dirty="0" err="1" smtClean="0"/>
              <a:t>ινοβλάστες</a:t>
            </a:r>
            <a:r>
              <a:rPr lang="el-GR" dirty="0" smtClean="0"/>
              <a:t> (κολλαγόνο και </a:t>
            </a:r>
            <a:r>
              <a:rPr lang="el-GR" dirty="0" err="1" smtClean="0"/>
              <a:t>ελαστίνη</a:t>
            </a:r>
            <a:r>
              <a:rPr lang="el-GR" dirty="0" smtClean="0"/>
              <a:t>)</a:t>
            </a:r>
            <a:r>
              <a:rPr lang="en-US" dirty="0" smtClean="0"/>
              <a:t>,</a:t>
            </a:r>
            <a:endParaRPr lang="el-GR" dirty="0" smtClean="0"/>
          </a:p>
          <a:p>
            <a:pPr lvl="1"/>
            <a:r>
              <a:rPr lang="el-GR" dirty="0" smtClean="0"/>
              <a:t>Τα  </a:t>
            </a:r>
            <a:r>
              <a:rPr lang="el-GR" dirty="0" err="1" smtClean="0"/>
              <a:t>χονδροκύτταρα</a:t>
            </a:r>
            <a:r>
              <a:rPr lang="el-GR" dirty="0" smtClean="0"/>
              <a:t>  (χόνδρινος ιστός)</a:t>
            </a:r>
            <a:r>
              <a:rPr lang="en-US" dirty="0" smtClean="0"/>
              <a:t>,</a:t>
            </a:r>
            <a:endParaRPr lang="el-GR" dirty="0" smtClean="0"/>
          </a:p>
          <a:p>
            <a:pPr lvl="1"/>
            <a:r>
              <a:rPr lang="el-GR" dirty="0" smtClean="0"/>
              <a:t>Οι  οστεοβλάστες (οστίτης ιστός)</a:t>
            </a:r>
            <a:r>
              <a:rPr lang="en-US" dirty="0" smtClean="0"/>
              <a:t>,</a:t>
            </a:r>
            <a:endParaRPr lang="el-GR" dirty="0" smtClean="0"/>
          </a:p>
          <a:p>
            <a:pPr lvl="1"/>
            <a:r>
              <a:rPr lang="el-GR" dirty="0" smtClean="0"/>
              <a:t>Οι  </a:t>
            </a:r>
            <a:r>
              <a:rPr lang="el-GR" dirty="0" err="1" smtClean="0"/>
              <a:t>μυοϊνοβλάστες</a:t>
            </a:r>
            <a:r>
              <a:rPr lang="el-GR" dirty="0" smtClean="0"/>
              <a:t>  (</a:t>
            </a:r>
            <a:r>
              <a:rPr lang="el-GR" dirty="0" err="1" smtClean="0"/>
              <a:t>κύταρα</a:t>
            </a:r>
            <a:r>
              <a:rPr lang="el-GR" dirty="0" smtClean="0"/>
              <a:t> μυϊκής συστολής)</a:t>
            </a:r>
            <a:r>
              <a:rPr lang="en-US" dirty="0" smtClean="0"/>
              <a:t>,</a:t>
            </a:r>
            <a:endParaRPr lang="el-GR" dirty="0" smtClean="0"/>
          </a:p>
          <a:p>
            <a:pPr lvl="1"/>
            <a:r>
              <a:rPr lang="el-GR" dirty="0" smtClean="0"/>
              <a:t>Τα </a:t>
            </a:r>
            <a:r>
              <a:rPr lang="el-GR" dirty="0" err="1" smtClean="0"/>
              <a:t>λιποβλάστες</a:t>
            </a:r>
            <a:r>
              <a:rPr lang="el-GR" dirty="0" smtClean="0"/>
              <a:t>  (αποθήκευση λιπιδίων-ενέργεια)</a:t>
            </a:r>
            <a:r>
              <a:rPr lang="en-US" dirty="0" smtClean="0"/>
              <a:t>.</a:t>
            </a:r>
            <a:endParaRPr lang="el-GR" dirty="0" smtClean="0"/>
          </a:p>
          <a:p>
            <a:r>
              <a:rPr lang="el-GR" dirty="0" smtClean="0"/>
              <a:t>Οι </a:t>
            </a:r>
            <a:r>
              <a:rPr lang="el-GR" dirty="0" err="1" smtClean="0"/>
              <a:t>ινοβλάστες</a:t>
            </a:r>
            <a:r>
              <a:rPr lang="el-GR" dirty="0" smtClean="0"/>
              <a:t> είναι εξαιρετικά ανθεκτικά κύτταρα στα ερεθίσματα, που προκαλούν καταστροφή και σκοτώνουν  κύτταρα μυϊκά, νευρικά, επιθηλιακά.</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Δωροθέα Μακρυγιάννη 2014. Δωροθέα Μακρυγιάννη. «Βιολογική μηχανική – Εργονομία (Θ). Ενότητα </a:t>
            </a:r>
            <a:r>
              <a:rPr lang="en-US" sz="2000" smtClean="0"/>
              <a:t>2:</a:t>
            </a:r>
            <a:r>
              <a:rPr lang="el-GR" sz="2000" dirty="0" smtClean="0"/>
              <a:t> </a:t>
            </a:r>
            <a:r>
              <a:rPr lang="el-GR" sz="2000" dirty="0"/>
              <a:t>Μηχανική των </a:t>
            </a:r>
            <a:r>
              <a:rPr lang="el-GR" sz="2000" dirty="0" smtClean="0"/>
              <a:t>Ιστών».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89</a:t>
            </a:fld>
            <a:endParaRPr lang="el-GR">
              <a:solidFill>
                <a:prstClr val="black"/>
              </a:solidFill>
            </a:endParaRPr>
          </a:p>
        </p:txBody>
      </p:sp>
    </p:spTree>
    <p:extLst>
      <p:ext uri="{BB962C8B-B14F-4D97-AF65-F5344CB8AC3E}">
        <p14:creationId xmlns:p14="http://schemas.microsoft.com/office/powerpoint/2010/main" val="28739154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90</a:t>
            </a:fld>
            <a:endParaRPr lang="el-GR">
              <a:solidFill>
                <a:prstClr val="black"/>
              </a:solidFill>
            </a:endParaRPr>
          </a:p>
        </p:txBody>
      </p:sp>
    </p:spTree>
    <p:extLst>
      <p:ext uri="{BB962C8B-B14F-4D97-AF65-F5344CB8AC3E}">
        <p14:creationId xmlns:p14="http://schemas.microsoft.com/office/powerpoint/2010/main" val="37069044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91</a:t>
            </a:fld>
            <a:endParaRPr lang="el-GR">
              <a:solidFill>
                <a:prstClr val="black"/>
              </a:solidFill>
            </a:endParaRPr>
          </a:p>
        </p:txBody>
      </p:sp>
    </p:spTree>
    <p:extLst>
      <p:ext uri="{BB962C8B-B14F-4D97-AF65-F5344CB8AC3E}">
        <p14:creationId xmlns:p14="http://schemas.microsoft.com/office/powerpoint/2010/main" val="198184699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92</a:t>
            </a:fld>
            <a:endParaRPr lang="el-GR">
              <a:solidFill>
                <a:prstClr val="black"/>
              </a:solidFill>
            </a:endParaRPr>
          </a:p>
        </p:txBody>
      </p:sp>
    </p:spTree>
    <p:extLst>
      <p:ext uri="{BB962C8B-B14F-4D97-AF65-F5344CB8AC3E}">
        <p14:creationId xmlns:p14="http://schemas.microsoft.com/office/powerpoint/2010/main" val="33945613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93</a:t>
            </a:fld>
            <a:endParaRPr lang="el-GR">
              <a:solidFill>
                <a:prstClr val="black"/>
              </a:solidFill>
            </a:endParaRPr>
          </a:p>
        </p:txBody>
      </p:sp>
    </p:spTree>
    <p:extLst>
      <p:ext uri="{BB962C8B-B14F-4D97-AF65-F5344CB8AC3E}">
        <p14:creationId xmlns:p14="http://schemas.microsoft.com/office/powerpoint/2010/main" val="38756664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o-opistho_simeiomata">
  <a:themeElements>
    <a:clrScheme name="Προσαρμοσμένο 1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5480</TotalTime>
  <Words>5091</Words>
  <Application>Microsoft Office PowerPoint</Application>
  <PresentationFormat>Προβολή στην οθόνη (4:3)</PresentationFormat>
  <Paragraphs>595</Paragraphs>
  <Slides>94</Slides>
  <Notes>11</Notes>
  <HiddenSlides>0</HiddenSlides>
  <MMClips>0</MMClips>
  <ScaleCrop>false</ScaleCrop>
  <HeadingPairs>
    <vt:vector size="4" baseType="variant">
      <vt:variant>
        <vt:lpstr>Θέμα</vt:lpstr>
      </vt:variant>
      <vt:variant>
        <vt:i4>4</vt:i4>
      </vt:variant>
      <vt:variant>
        <vt:lpstr>Τίτλοι διαφανειών</vt:lpstr>
      </vt:variant>
      <vt:variant>
        <vt:i4>94</vt:i4>
      </vt:variant>
    </vt:vector>
  </HeadingPairs>
  <TitlesOfParts>
    <vt:vector size="98" baseType="lpstr">
      <vt:lpstr>TEMPLATE</vt:lpstr>
      <vt:lpstr>Προσαρμοσμένη σχεδίαση</vt:lpstr>
      <vt:lpstr>1_exo-opistho_simeiomata</vt:lpstr>
      <vt:lpstr>OC_template_updated</vt:lpstr>
      <vt:lpstr>Βιολογική Μηχανική   Εργονομία (Θ)</vt:lpstr>
      <vt:lpstr>Συνδετικός Ιστός</vt:lpstr>
      <vt:lpstr>Τύποι Ιστών</vt:lpstr>
      <vt:lpstr>Τύποι Κυττάρων</vt:lpstr>
      <vt:lpstr>Στηρικτικά Κύτταρα  </vt:lpstr>
      <vt:lpstr>Συνδετικός ιστός 1/4</vt:lpstr>
      <vt:lpstr>Συνδετικός ιστός 2/4</vt:lpstr>
      <vt:lpstr>Συνδετικός ιστός 3/4</vt:lpstr>
      <vt:lpstr>Συνδετικός ιστός 4/4</vt:lpstr>
      <vt:lpstr>Κύτταρα Συνδετικού Ιστού </vt:lpstr>
      <vt:lpstr>  Θεμέλια Ουσία</vt:lpstr>
      <vt:lpstr>Οι Πρωτεΐνες</vt:lpstr>
      <vt:lpstr>Κολλαγόνες  Ίνες 1/2</vt:lpstr>
      <vt:lpstr>Κολλαγόνες Ίνες 2/2</vt:lpstr>
      <vt:lpstr>Τύποι Συνδετικού Ιστού</vt:lpstr>
      <vt:lpstr>Ινώδης Συνδετικός Ιστός </vt:lpstr>
      <vt:lpstr>Ινώδης Ιστός 1/2 </vt:lpstr>
      <vt:lpstr>Ινώδης Ιστός 2/2 </vt:lpstr>
      <vt:lpstr>Χαλαρός Ινώδης Ιστός 1/2</vt:lpstr>
      <vt:lpstr>Χαλαρός Ινώδης Ιστός 2/2</vt:lpstr>
      <vt:lpstr>Πυκνός Ινώδης Ιστός 1/2</vt:lpstr>
      <vt:lpstr>Πυκνός Ινώδης Ιστός 2/2</vt:lpstr>
      <vt:lpstr>  Δερμίς, Δέρμα</vt:lpstr>
      <vt:lpstr>Απονεύρωση</vt:lpstr>
      <vt:lpstr>Ινώδης Ουλή</vt:lpstr>
      <vt:lpstr>Βιο-μηχανικές Ιδιότητες 1/3</vt:lpstr>
      <vt:lpstr>Βιο-μηχανικές Ιδιότητες 2/3</vt:lpstr>
      <vt:lpstr>Βιο-μηχανικές Ιδιότητες 3/3</vt:lpstr>
      <vt:lpstr>Ελαστικός Παράγων</vt:lpstr>
      <vt:lpstr>Ελαστική και Πλαστική Παραμόρφωση</vt:lpstr>
      <vt:lpstr>Πλαστικός Παράγων</vt:lpstr>
      <vt:lpstr>I. Σύνδεσμοι και Τένοντες</vt:lpstr>
      <vt:lpstr>Λειτουργία</vt:lpstr>
      <vt:lpstr>Τένοντες αρχιτεκτονική</vt:lpstr>
      <vt:lpstr>Δομική προσέγγιση 1/4</vt:lpstr>
      <vt:lpstr>Δομική προσέγγιση 2/4</vt:lpstr>
      <vt:lpstr>Δομική προσέγγιση 3/4</vt:lpstr>
      <vt:lpstr>Τένοντες, Σύνδεσμοι</vt:lpstr>
      <vt:lpstr>Δομική προσέγγιση 4/4</vt:lpstr>
      <vt:lpstr>Τένοντες </vt:lpstr>
      <vt:lpstr>Μηχανικές Ιδιότητες 1/2</vt:lpstr>
      <vt:lpstr>Μηχανικές Ιδιότητες 2/2</vt:lpstr>
      <vt:lpstr>Τένοντες   Μηχανικές Ιδιότητες  1/2</vt:lpstr>
      <vt:lpstr>Τένοντες   Μηχανικές Ιδιότητες  2/2</vt:lpstr>
      <vt:lpstr>Τραυματισμός 1/2</vt:lpstr>
      <vt:lpstr>Τραυματισμός 2/2</vt:lpstr>
      <vt:lpstr>II. Χόνδρινος  Ιστός</vt:lpstr>
      <vt:lpstr>Τύποι Χόνδρινου Ιστού</vt:lpstr>
      <vt:lpstr>Υαλοειδής Χόνδρος  </vt:lpstr>
      <vt:lpstr>Ινώδης και Ελαστικός Χόνδρος</vt:lpstr>
      <vt:lpstr>Αρθρικός Χόνδρος</vt:lpstr>
      <vt:lpstr>Αρθρικός θύλακας</vt:lpstr>
      <vt:lpstr>Κολλαγόνες  Ίνες  1/2</vt:lpstr>
      <vt:lpstr>Κολλαγόνες  Ίνες  2/2</vt:lpstr>
      <vt:lpstr>Πρωτεογλυκάνες</vt:lpstr>
      <vt:lpstr>Νερό</vt:lpstr>
      <vt:lpstr>Μηχανική Συμπεριφορά 1/2</vt:lpstr>
      <vt:lpstr>Μηχανική Συμπεριφορά 2/2</vt:lpstr>
      <vt:lpstr>III. Οστίτης  Ιστός</vt:lpstr>
      <vt:lpstr>Χαρακτηριστικά - Δομή</vt:lpstr>
      <vt:lpstr>Δομή</vt:lpstr>
      <vt:lpstr>Οστεοειδές</vt:lpstr>
      <vt:lpstr>   Οστεώνας</vt:lpstr>
      <vt:lpstr>Κύτταρα οστίτη ιστού</vt:lpstr>
      <vt:lpstr>Αρχιτεκτονική Ιστού</vt:lpstr>
      <vt:lpstr>Δομή Οστού</vt:lpstr>
      <vt:lpstr>Τύποι Οστίτη Ιστού</vt:lpstr>
      <vt:lpstr>Οστίτης Ιστός  Σχηματική απεικόνιση</vt:lpstr>
      <vt:lpstr>Θεμέλιος ουσία </vt:lpstr>
      <vt:lpstr>Αναδόμηση Ιστού 1/2</vt:lpstr>
      <vt:lpstr>Αναδόμηση Ιστού 2/2</vt:lpstr>
      <vt:lpstr>Λειτουργίες  </vt:lpstr>
      <vt:lpstr>Ταξινόμηση Οστών   </vt:lpstr>
      <vt:lpstr>Επιμήκη Οστά</vt:lpstr>
      <vt:lpstr>Μηχανική Συμπεριφορά 1/6</vt:lpstr>
      <vt:lpstr>Μηχανική Συμπεριφορά 2/6</vt:lpstr>
      <vt:lpstr>Μηχανική Συμπεριφορά 3/6</vt:lpstr>
      <vt:lpstr>Μηχανική Συμπεριφορά 4/6</vt:lpstr>
      <vt:lpstr>Μηχανική Συμπεριφορά 5/6</vt:lpstr>
      <vt:lpstr>Μηχανική Συμπεριφορά 6/6</vt:lpstr>
      <vt:lpstr>Εξωτερικές δυνάμεις</vt:lpstr>
      <vt:lpstr>Μηχανική Συμπεριφορά Σχήμα</vt:lpstr>
      <vt:lpstr>Εσωτερικές δυνάμεις</vt:lpstr>
      <vt:lpstr>Μυϊκή σύσπαση/Φόρτιση</vt:lpstr>
      <vt:lpstr>Κάταγμα 1/2</vt:lpstr>
      <vt:lpstr>Κάταγμα  2/2</vt:lpstr>
      <vt:lpstr>Κάταγμα κόπωσης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Βιολογική Μηχανική   Εργονομία</dc:title>
  <dc:creator>opencourses@teiath.gr</dc:creator>
  <cp:lastModifiedBy>fkaram2</cp:lastModifiedBy>
  <cp:revision>120</cp:revision>
  <dcterms:created xsi:type="dcterms:W3CDTF">2015-03-09T10:26:02Z</dcterms:created>
  <dcterms:modified xsi:type="dcterms:W3CDTF">2015-06-02T08:27:21Z</dcterms:modified>
</cp:coreProperties>
</file>