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activeX/activeX3.xml" ContentType="application/vnd.ms-office.activeX+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4.xml" ContentType="application/vnd.ms-office.activeX+xml"/>
  <Override PartName="/ppt/tags/tag5.xml" ContentType="application/vnd.openxmlformats-officedocument.presentationml.tags+xml"/>
  <Override PartName="/ppt/activeX/activeX5.xml" ContentType="application/vnd.ms-office.activeX+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6.xml" ContentType="application/vnd.ms-office.activeX+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 id="2147483684" r:id="rId2"/>
    <p:sldMasterId id="2147483697" r:id="rId3"/>
    <p:sldMasterId id="2147483709" r:id="rId4"/>
    <p:sldMasterId id="2147483720" r:id="rId5"/>
    <p:sldMasterId id="2147483745" r:id="rId6"/>
  </p:sldMasterIdLst>
  <p:notesMasterIdLst>
    <p:notesMasterId r:id="rId103"/>
  </p:notesMasterIdLst>
  <p:handoutMasterIdLst>
    <p:handoutMasterId r:id="rId104"/>
  </p:handoutMasterIdLst>
  <p:sldIdLst>
    <p:sldId id="256"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257" r:id="rId96"/>
    <p:sldId id="267" r:id="rId97"/>
    <p:sldId id="269" r:id="rId98"/>
    <p:sldId id="276" r:id="rId99"/>
    <p:sldId id="277" r:id="rId100"/>
    <p:sldId id="271" r:id="rId101"/>
    <p:sldId id="274" r:id="rId102"/>
  </p:sldIdLst>
  <p:sldSz cx="9144000" cy="6858000" type="screen4x3"/>
  <p:notesSz cx="7104063" cy="10234613"/>
  <p:custDataLst>
    <p:tags r:id="rId10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63751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52448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367594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310233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BECE7A7B-46D6-416F-8901-E56669D25528}" type="slidenum">
              <a:rPr lang="el-GR" altLang="el-GR" sz="1300">
                <a:solidFill>
                  <a:prstClr val="black"/>
                </a:solidFill>
                <a:latin typeface="Arial" charset="0"/>
              </a:rPr>
              <a:pPr eaLnBrk="1" hangingPunct="1"/>
              <a:t>52</a:t>
            </a:fld>
            <a:endParaRPr lang="el-GR" altLang="el-GR" sz="1300">
              <a:solidFill>
                <a:prstClr val="black"/>
              </a:solidFill>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257893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62</a:t>
            </a:fld>
            <a:endParaRPr lang="el-G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31863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3E07F3E2-DA1D-4918-8E40-97C4C2AE4C19}" type="slidenum">
              <a:rPr lang="el-GR" altLang="el-GR" sz="1300">
                <a:solidFill>
                  <a:prstClr val="black"/>
                </a:solidFill>
                <a:latin typeface="Arial" charset="0"/>
              </a:rPr>
              <a:pPr eaLnBrk="1" hangingPunct="1"/>
              <a:t>75</a:t>
            </a:fld>
            <a:endParaRPr lang="el-GR" altLang="el-GR" sz="1300">
              <a:solidFill>
                <a:prstClr val="black"/>
              </a:solidFill>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4694AC0B-707C-4027-B22E-B288B4332439}" type="slidenum">
              <a:rPr lang="el-GR" altLang="el-GR" sz="1300">
                <a:solidFill>
                  <a:prstClr val="black"/>
                </a:solidFill>
                <a:latin typeface="Arial" charset="0"/>
              </a:rPr>
              <a:pPr eaLnBrk="1" hangingPunct="1"/>
              <a:t>82</a:t>
            </a:fld>
            <a:endParaRPr lang="el-GR" altLang="el-GR" sz="1300">
              <a:solidFill>
                <a:prstClr val="black"/>
              </a:solidFill>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24350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3C9B456B-F026-4834-931E-D5959B94CDE8}" type="slidenum">
              <a:rPr lang="el-GR" altLang="el-GR" sz="1300">
                <a:solidFill>
                  <a:prstClr val="black"/>
                </a:solidFill>
                <a:latin typeface="Arial" charset="0"/>
              </a:rPr>
              <a:pPr eaLnBrk="1" hangingPunct="1"/>
              <a:t>19</a:t>
            </a:fld>
            <a:endParaRPr lang="el-GR" altLang="el-GR" sz="1300">
              <a:solidFill>
                <a:prstClr val="black"/>
              </a:solidFill>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AB30ABAA-31B6-46C3-BA44-2566A8040E30}" type="slidenum">
              <a:rPr lang="el-GR" altLang="el-GR" sz="1300">
                <a:solidFill>
                  <a:prstClr val="black"/>
                </a:solidFill>
                <a:latin typeface="Arial" charset="0"/>
              </a:rPr>
              <a:pPr eaLnBrk="1" hangingPunct="1"/>
              <a:t>21</a:t>
            </a:fld>
            <a:endParaRPr lang="el-GR" altLang="el-GR" sz="1300">
              <a:solidFill>
                <a:prstClr val="black"/>
              </a:solidFill>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9E64E429-82B2-45FF-92CE-99138A0A8C26}" type="slidenum">
              <a:rPr lang="el-GR" altLang="el-GR" sz="1300">
                <a:solidFill>
                  <a:prstClr val="black"/>
                </a:solidFill>
                <a:latin typeface="Arial" charset="0"/>
              </a:rPr>
              <a:pPr eaLnBrk="1" hangingPunct="1"/>
              <a:t>27</a:t>
            </a:fld>
            <a:endParaRPr lang="el-GR" altLang="el-GR" sz="1300">
              <a:solidFill>
                <a:prstClr val="black"/>
              </a:solidFill>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23DC9E0E-DE66-472E-A8A2-4318CCF2F84C}" type="slidenum">
              <a:rPr lang="el-GR" altLang="el-GR" sz="1300">
                <a:solidFill>
                  <a:prstClr val="black"/>
                </a:solidFill>
                <a:latin typeface="Arial" charset="0"/>
              </a:rPr>
              <a:pPr eaLnBrk="1" hangingPunct="1"/>
              <a:t>29</a:t>
            </a:fld>
            <a:endParaRPr lang="el-GR" altLang="el-GR" sz="1300">
              <a:solidFill>
                <a:prstClr val="black"/>
              </a:solidFill>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7438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78307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86177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80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93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pPr>
                <a:defRPr/>
              </a:pPr>
              <a:t>‹#›</a:t>
            </a:fld>
            <a:endParaRPr lang="el-GR"/>
          </a:p>
        </p:txBody>
      </p:sp>
    </p:spTree>
    <p:extLst>
      <p:ext uri="{BB962C8B-B14F-4D97-AF65-F5344CB8AC3E}">
        <p14:creationId xmlns:p14="http://schemas.microsoft.com/office/powerpoint/2010/main" val="286871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t>26/8/2015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4731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t>26/8/2015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t>26/8/2015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96874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920040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673143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260648"/>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342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703935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4267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04826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4736928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999388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224823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824808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41139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02126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7775771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5B50F99-59E4-4187-9395-7B900AB5906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424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9150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3896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020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44622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t>26/8/2015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412000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commons/f/fb/Healthy_feet.JP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hyperlink" Target="http://commons.wikimedia.org/wiki/User:Liftarn" TargetMode="External"/><Relationship Id="rId5" Type="http://schemas.openxmlformats.org/officeDocument/2006/relationships/hyperlink" Target="http://commons.wikimedia.org/wiki/File:Healthy_feet.JPG"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Krq5H9NYLDU&amp;index=14&amp;list=PLdE7uQbEO0TOTMev2Kbb7AqB2DmVLhpeA" TargetMode="External"/><Relationship Id="rId5" Type="http://schemas.openxmlformats.org/officeDocument/2006/relationships/notesSlide" Target="../notesSlides/notesSlide7.xml"/><Relationship Id="rId4"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olyentgreen" TargetMode="External"/><Relationship Id="rId4" Type="http://schemas.openxmlformats.org/officeDocument/2006/relationships/hyperlink" Target="http://commons.wikimedia.org/wiki/File:Blender3D_NormalWalkCycle.gi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lawson9&amp;action=edit&amp;redlink=1" TargetMode="External"/><Relationship Id="rId4" Type="http://schemas.openxmlformats.org/officeDocument/2006/relationships/hyperlink" Target="http://commons.wikimedia.org/wiki/File:Gait_Cycle.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hyperlink" Target="https://www.youtube.com/watch?v=DP5-um6SvQI" TargetMode="External"/><Relationship Id="rId4"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hyperlink" Target="https://www.youtube.com/watch?v=5j4YRHf6Iyo" TargetMode="External"/><Relationship Id="rId4"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hyperlink" Target="http://commons.wikimedia.org/wiki/User:Haabet" TargetMode="External"/><Relationship Id="rId4" Type="http://schemas.openxmlformats.org/officeDocument/2006/relationships/hyperlink" Target="http://commons.wikimedia.org/wiki/File:Science_ofDressTo_face_p236cutA.pn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hyperlink" Target="https://www.youtube.com/watch?v=MON0b3z_qCs" TargetMode="External"/><Relationship Id="rId4"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hyperlink" Target="https://www.youtube.com/watch?v=Tj0BhlVaYHk&amp;index=2&amp;list=PL1E01B66745EFABD6" TargetMode="External"/><Relationship Id="rId4"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Jenna_Fair&amp;action=edit&amp;redlink=1" TargetMode="External"/><Relationship Id="rId4" Type="http://schemas.openxmlformats.org/officeDocument/2006/relationships/hyperlink" Target="http://commons.wikimedia.org/wiki/File:Inverted_Pendulum.pn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hyperlink" Target="http://www.pacificnwpilates.com/wp-content/uploads/Fibula_in_Gait.jp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hyperlink" Target="https://www.youtube.com/watch?v=GV6CAZiv5Zo" TargetMode="External"/><Relationship Id="rId4"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4</a:t>
            </a:r>
            <a:r>
              <a:rPr lang="el-GR" sz="2600" dirty="0" smtClean="0"/>
              <a:t>:</a:t>
            </a:r>
            <a:r>
              <a:rPr lang="en-US" sz="2600" dirty="0" smtClean="0"/>
              <a:t> </a:t>
            </a:r>
            <a:r>
              <a:rPr lang="el-GR" sz="2600" dirty="0" smtClean="0"/>
              <a:t>Βάδιση (</a:t>
            </a:r>
            <a:r>
              <a:rPr lang="el-GR" sz="2600" dirty="0" err="1" smtClean="0"/>
              <a:t>α΄μέρος</a:t>
            </a:r>
            <a:r>
              <a:rPr lang="el-GR" sz="2600" dirty="0" smtClean="0"/>
              <a:t>)</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348880"/>
            <a:ext cx="2448744" cy="416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r>
              <a:rPr lang="el-GR" altLang="el-GR" dirty="0">
                <a:latin typeface="Calibri" pitchFamily="34" charset="0"/>
              </a:rPr>
              <a:t>Μ</a:t>
            </a:r>
            <a:r>
              <a:rPr lang="el-GR" altLang="el-GR" dirty="0"/>
              <a:t>ύες </a:t>
            </a:r>
            <a:r>
              <a:rPr lang="el-GR" altLang="el-GR" sz="3200" b="0" dirty="0" smtClean="0"/>
              <a:t>2/2</a:t>
            </a:r>
            <a:endParaRPr lang="el-GR" altLang="el-GR" sz="4000" dirty="0" smtClean="0"/>
          </a:p>
        </p:txBody>
      </p:sp>
      <p:pic>
        <p:nvPicPr>
          <p:cNvPr id="7171"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504" y="1749779"/>
            <a:ext cx="1786566" cy="5040313"/>
          </a:xfrm>
          <a:noFill/>
        </p:spPr>
      </p:pic>
      <p:sp>
        <p:nvSpPr>
          <p:cNvPr id="7172" name="Rectangle 5"/>
          <p:cNvSpPr>
            <a:spLocks noChangeArrowheads="1"/>
          </p:cNvSpPr>
          <p:nvPr/>
        </p:nvSpPr>
        <p:spPr bwMode="auto">
          <a:xfrm>
            <a:off x="1403648" y="1963904"/>
            <a:ext cx="303615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marL="457200" indent="-457200" eaLnBrk="1" hangingPunct="1">
              <a:buFont typeface="+mj-lt"/>
              <a:buAutoNum type="arabicPeriod"/>
            </a:pPr>
            <a:r>
              <a:rPr lang="el-GR" altLang="el-GR" sz="2200" dirty="0" smtClean="0">
                <a:solidFill>
                  <a:prstClr val="black"/>
                </a:solidFill>
              </a:rPr>
              <a:t>Τείνων </a:t>
            </a:r>
            <a:r>
              <a:rPr lang="el-GR" altLang="el-GR" sz="2200" dirty="0">
                <a:solidFill>
                  <a:prstClr val="black"/>
                </a:solidFill>
              </a:rPr>
              <a:t>την </a:t>
            </a:r>
            <a:r>
              <a:rPr lang="el-GR" altLang="el-GR" sz="2200" dirty="0" smtClean="0">
                <a:solidFill>
                  <a:prstClr val="black"/>
                </a:solidFill>
              </a:rPr>
              <a:t>πλατεία </a:t>
            </a:r>
            <a:r>
              <a:rPr lang="el-GR" altLang="el-GR" sz="2200" dirty="0" err="1" smtClean="0">
                <a:solidFill>
                  <a:prstClr val="black"/>
                </a:solidFill>
              </a:rPr>
              <a:t>περιτονία</a:t>
            </a:r>
            <a:r>
              <a:rPr lang="el-GR" altLang="el-GR" sz="2200" dirty="0">
                <a:solidFill>
                  <a:prstClr val="black"/>
                </a:solidFill>
              </a:rPr>
              <a:t>.</a:t>
            </a:r>
          </a:p>
          <a:p>
            <a:pPr marL="457200" indent="-457200" eaLnBrk="1" hangingPunct="1">
              <a:buFont typeface="+mj-lt"/>
              <a:buAutoNum type="arabicPeriod"/>
            </a:pPr>
            <a:r>
              <a:rPr lang="el-GR" altLang="el-GR" sz="2200" dirty="0" smtClean="0">
                <a:solidFill>
                  <a:prstClr val="black"/>
                </a:solidFill>
              </a:rPr>
              <a:t>Ραπτικός.</a:t>
            </a:r>
            <a:endParaRPr lang="el-GR" altLang="el-GR" sz="2200" dirty="0">
              <a:solidFill>
                <a:prstClr val="black"/>
              </a:solidFill>
            </a:endParaRPr>
          </a:p>
          <a:p>
            <a:pPr marL="457200" indent="-457200" eaLnBrk="1" hangingPunct="1">
              <a:buFont typeface="+mj-lt"/>
              <a:buAutoNum type="arabicPeriod"/>
            </a:pPr>
            <a:r>
              <a:rPr lang="el-GR" altLang="el-GR" sz="2200" dirty="0" err="1" smtClean="0">
                <a:solidFill>
                  <a:prstClr val="black"/>
                </a:solidFill>
              </a:rPr>
              <a:t>Κτενίτης</a:t>
            </a:r>
            <a:r>
              <a:rPr lang="el-GR" altLang="el-GR" sz="2200" dirty="0">
                <a:solidFill>
                  <a:prstClr val="black"/>
                </a:solidFill>
              </a:rPr>
              <a:t>.</a:t>
            </a:r>
          </a:p>
          <a:p>
            <a:pPr marL="457200" indent="-457200" eaLnBrk="1" hangingPunct="1">
              <a:buFont typeface="+mj-lt"/>
              <a:buAutoNum type="arabicPeriod"/>
            </a:pPr>
            <a:r>
              <a:rPr lang="el-GR" altLang="el-GR" sz="2200" dirty="0" smtClean="0">
                <a:solidFill>
                  <a:prstClr val="black"/>
                </a:solidFill>
              </a:rPr>
              <a:t>Δικέφαλος Μηριαίος.</a:t>
            </a:r>
            <a:endParaRPr lang="el-GR" altLang="el-GR" sz="2200" dirty="0">
              <a:solidFill>
                <a:prstClr val="black"/>
              </a:solidFill>
            </a:endParaRPr>
          </a:p>
        </p:txBody>
      </p:sp>
      <p:sp>
        <p:nvSpPr>
          <p:cNvPr id="7174" name="Rectangle 5"/>
          <p:cNvSpPr>
            <a:spLocks noChangeArrowheads="1"/>
          </p:cNvSpPr>
          <p:nvPr/>
        </p:nvSpPr>
        <p:spPr bwMode="auto">
          <a:xfrm>
            <a:off x="5940151" y="1680741"/>
            <a:ext cx="3203847"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ts val="600"/>
              </a:spcBef>
              <a:buFont typeface="+mj-lt"/>
              <a:buAutoNum type="arabicPeriod"/>
            </a:pPr>
            <a:r>
              <a:rPr lang="el-GR" altLang="el-GR" sz="2200" dirty="0" smtClean="0">
                <a:solidFill>
                  <a:prstClr val="black"/>
                </a:solidFill>
              </a:rPr>
              <a:t>Ορθός </a:t>
            </a:r>
            <a:r>
              <a:rPr lang="el-GR" altLang="el-GR" sz="2200" dirty="0">
                <a:solidFill>
                  <a:prstClr val="black"/>
                </a:solidFill>
              </a:rPr>
              <a:t>μηριαίος </a:t>
            </a:r>
          </a:p>
          <a:p>
            <a:pPr eaLnBrk="1" hangingPunct="1">
              <a:spcBef>
                <a:spcPts val="600"/>
              </a:spcBef>
              <a:buFont typeface="+mj-lt"/>
              <a:buAutoNum type="arabicPeriod"/>
            </a:pPr>
            <a:r>
              <a:rPr lang="el-GR" altLang="el-GR" sz="2200" dirty="0" err="1" smtClean="0">
                <a:solidFill>
                  <a:prstClr val="black"/>
                </a:solidFill>
              </a:rPr>
              <a:t>Λαγ</a:t>
            </a:r>
            <a:r>
              <a:rPr lang="en-US" altLang="el-GR" sz="2200" dirty="0">
                <a:solidFill>
                  <a:prstClr val="black"/>
                </a:solidFill>
              </a:rPr>
              <a:t>o</a:t>
            </a:r>
            <a:r>
              <a:rPr lang="el-GR" altLang="el-GR" sz="2200" dirty="0" err="1">
                <a:solidFill>
                  <a:prstClr val="black"/>
                </a:solidFill>
              </a:rPr>
              <a:t>νοψοίτης</a:t>
            </a:r>
            <a:r>
              <a:rPr lang="el-GR" altLang="el-GR" sz="2200" dirty="0">
                <a:solidFill>
                  <a:prstClr val="black"/>
                </a:solidFill>
              </a:rPr>
              <a:t> </a:t>
            </a:r>
          </a:p>
          <a:p>
            <a:pPr eaLnBrk="1" hangingPunct="1">
              <a:spcBef>
                <a:spcPts val="600"/>
              </a:spcBef>
              <a:buFont typeface="+mj-lt"/>
              <a:buAutoNum type="arabicPeriod"/>
            </a:pPr>
            <a:r>
              <a:rPr lang="el-GR" altLang="el-GR" sz="2200" dirty="0" smtClean="0">
                <a:solidFill>
                  <a:prstClr val="black"/>
                </a:solidFill>
              </a:rPr>
              <a:t>Έξω </a:t>
            </a:r>
            <a:r>
              <a:rPr lang="el-GR" altLang="el-GR" sz="2200" dirty="0">
                <a:solidFill>
                  <a:prstClr val="black"/>
                </a:solidFill>
              </a:rPr>
              <a:t>πλατύς </a:t>
            </a:r>
          </a:p>
          <a:p>
            <a:pPr eaLnBrk="1" hangingPunct="1">
              <a:spcBef>
                <a:spcPts val="600"/>
              </a:spcBef>
              <a:buFont typeface="+mj-lt"/>
              <a:buAutoNum type="arabicPeriod"/>
            </a:pPr>
            <a:r>
              <a:rPr lang="el-GR" altLang="el-GR" sz="2200" dirty="0" smtClean="0">
                <a:solidFill>
                  <a:prstClr val="black"/>
                </a:solidFill>
              </a:rPr>
              <a:t>Πρόσθιος </a:t>
            </a:r>
            <a:r>
              <a:rPr lang="el-GR" altLang="el-GR" sz="2200" dirty="0">
                <a:solidFill>
                  <a:prstClr val="black"/>
                </a:solidFill>
              </a:rPr>
              <a:t>κνημιαίος </a:t>
            </a:r>
          </a:p>
          <a:p>
            <a:pPr eaLnBrk="1" hangingPunct="1">
              <a:spcBef>
                <a:spcPts val="600"/>
              </a:spcBef>
              <a:buFont typeface="+mj-lt"/>
              <a:buAutoNum type="arabicPeriod"/>
            </a:pPr>
            <a:r>
              <a:rPr lang="el-GR" altLang="el-GR" sz="2200" dirty="0" smtClean="0">
                <a:solidFill>
                  <a:prstClr val="black"/>
                </a:solidFill>
              </a:rPr>
              <a:t>Μακρός </a:t>
            </a:r>
            <a:r>
              <a:rPr lang="el-GR" altLang="el-GR" sz="2200" dirty="0" err="1">
                <a:solidFill>
                  <a:prstClr val="black"/>
                </a:solidFill>
              </a:rPr>
              <a:t>εκτείνων</a:t>
            </a:r>
            <a:r>
              <a:rPr lang="el-GR" altLang="el-GR" sz="2200" dirty="0">
                <a:solidFill>
                  <a:prstClr val="black"/>
                </a:solidFill>
              </a:rPr>
              <a:t> </a:t>
            </a:r>
            <a:r>
              <a:rPr lang="el-GR" altLang="el-GR" sz="2200" dirty="0" smtClean="0">
                <a:solidFill>
                  <a:prstClr val="black"/>
                </a:solidFill>
              </a:rPr>
              <a:t>τον </a:t>
            </a:r>
            <a:r>
              <a:rPr lang="el-GR" altLang="el-GR" sz="2200" dirty="0">
                <a:solidFill>
                  <a:prstClr val="black"/>
                </a:solidFill>
              </a:rPr>
              <a:t>μεγάλο δάκτυλο </a:t>
            </a:r>
          </a:p>
          <a:p>
            <a:pPr eaLnBrk="1" hangingPunct="1">
              <a:spcBef>
                <a:spcPts val="600"/>
              </a:spcBef>
              <a:buFont typeface="+mj-lt"/>
              <a:buAutoNum type="arabicPeriod"/>
            </a:pPr>
            <a:r>
              <a:rPr lang="el-GR" altLang="el-GR" sz="2200" dirty="0" smtClean="0">
                <a:solidFill>
                  <a:prstClr val="black"/>
                </a:solidFill>
              </a:rPr>
              <a:t>Μακρός </a:t>
            </a:r>
            <a:r>
              <a:rPr lang="el-GR" altLang="el-GR" sz="2200" dirty="0" err="1">
                <a:solidFill>
                  <a:prstClr val="black"/>
                </a:solidFill>
              </a:rPr>
              <a:t>εκτείνων</a:t>
            </a:r>
            <a:r>
              <a:rPr lang="el-GR" altLang="el-GR" sz="2200" dirty="0">
                <a:solidFill>
                  <a:prstClr val="black"/>
                </a:solidFill>
              </a:rPr>
              <a:t> </a:t>
            </a:r>
            <a:r>
              <a:rPr lang="el-GR" altLang="el-GR" sz="2200" dirty="0" smtClean="0">
                <a:solidFill>
                  <a:prstClr val="black"/>
                </a:solidFill>
              </a:rPr>
              <a:t>τα δάκτυλα </a:t>
            </a:r>
            <a:endParaRPr lang="el-GR" altLang="el-GR" sz="2200" dirty="0">
              <a:solidFill>
                <a:prstClr val="black"/>
              </a:solidFill>
            </a:endParaRPr>
          </a:p>
          <a:p>
            <a:pPr eaLnBrk="1" hangingPunct="1">
              <a:spcBef>
                <a:spcPts val="600"/>
              </a:spcBef>
              <a:buFont typeface="+mj-lt"/>
              <a:buAutoNum type="arabicPeriod"/>
            </a:pPr>
            <a:r>
              <a:rPr lang="el-GR" altLang="el-GR" sz="2200" dirty="0" smtClean="0">
                <a:solidFill>
                  <a:prstClr val="black"/>
                </a:solidFill>
              </a:rPr>
              <a:t>Τρίτος </a:t>
            </a:r>
            <a:r>
              <a:rPr lang="el-GR" altLang="el-GR" sz="2200" dirty="0" err="1">
                <a:solidFill>
                  <a:prstClr val="black"/>
                </a:solidFill>
              </a:rPr>
              <a:t>Π</a:t>
            </a:r>
            <a:r>
              <a:rPr lang="el-GR" altLang="el-GR" sz="2200" dirty="0" err="1" smtClean="0">
                <a:solidFill>
                  <a:prstClr val="black"/>
                </a:solidFill>
              </a:rPr>
              <a:t>ερονιαίος</a:t>
            </a:r>
            <a:r>
              <a:rPr lang="el-GR" altLang="el-GR" sz="2200" dirty="0" smtClean="0">
                <a:solidFill>
                  <a:prstClr val="black"/>
                </a:solidFill>
              </a:rPr>
              <a:t> </a:t>
            </a:r>
            <a:endParaRPr lang="el-GR" altLang="el-GR" sz="2200" dirty="0">
              <a:solidFill>
                <a:prstClr val="black"/>
              </a:solidFill>
            </a:endParaRPr>
          </a:p>
          <a:p>
            <a:pPr eaLnBrk="1" hangingPunct="1">
              <a:spcBef>
                <a:spcPts val="600"/>
              </a:spcBef>
              <a:buFont typeface="+mj-lt"/>
              <a:buAutoNum type="arabicPeriod"/>
            </a:pPr>
            <a:r>
              <a:rPr lang="el-GR" altLang="el-GR" sz="2200" dirty="0" err="1" smtClean="0">
                <a:solidFill>
                  <a:prstClr val="black"/>
                </a:solidFill>
              </a:rPr>
              <a:t>Ημιυμενώδης</a:t>
            </a:r>
            <a:r>
              <a:rPr lang="el-GR" altLang="el-GR" sz="2200" dirty="0" smtClean="0">
                <a:solidFill>
                  <a:prstClr val="black"/>
                </a:solidFill>
              </a:rPr>
              <a:t> και </a:t>
            </a:r>
            <a:r>
              <a:rPr lang="el-GR" altLang="el-GR" sz="2200" dirty="0" err="1" smtClean="0">
                <a:solidFill>
                  <a:prstClr val="black"/>
                </a:solidFill>
              </a:rPr>
              <a:t>Ημιτενοντώδης</a:t>
            </a:r>
            <a:endParaRPr lang="el-GR" altLang="el-GR" sz="2200" dirty="0">
              <a:solidFill>
                <a:prstClr val="black"/>
              </a:solidFill>
            </a:endParaRPr>
          </a:p>
          <a:p>
            <a:pPr eaLnBrk="1" hangingPunct="1">
              <a:spcBef>
                <a:spcPts val="600"/>
              </a:spcBef>
              <a:buFont typeface="+mj-lt"/>
              <a:buAutoNum type="arabicPeriod"/>
            </a:pPr>
            <a:r>
              <a:rPr lang="el-GR" altLang="el-GR" sz="2200" dirty="0" err="1" smtClean="0">
                <a:solidFill>
                  <a:prstClr val="black"/>
                </a:solidFill>
              </a:rPr>
              <a:t>Υποκνημίδιος</a:t>
            </a:r>
            <a:r>
              <a:rPr lang="el-GR" altLang="el-GR" sz="2200" dirty="0" smtClean="0">
                <a:solidFill>
                  <a:prstClr val="black"/>
                </a:solidFill>
              </a:rPr>
              <a:t> </a:t>
            </a:r>
            <a:endParaRPr lang="el-GR" altLang="el-GR" sz="2200" dirty="0">
              <a:solidFill>
                <a:prstClr val="black"/>
              </a:solidFill>
            </a:endParaRPr>
          </a:p>
          <a:p>
            <a:pPr eaLnBrk="1" hangingPunct="1">
              <a:spcBef>
                <a:spcPts val="600"/>
              </a:spcBef>
              <a:buFont typeface="+mj-lt"/>
              <a:buAutoNum type="arabicPeriod"/>
            </a:pPr>
            <a:r>
              <a:rPr lang="el-GR" altLang="el-GR" sz="2200" dirty="0" err="1" smtClean="0">
                <a:solidFill>
                  <a:prstClr val="black"/>
                </a:solidFill>
              </a:rPr>
              <a:t>Γαστροκνήμιος</a:t>
            </a:r>
            <a:endParaRPr lang="el-GR" altLang="el-GR" sz="2200" dirty="0">
              <a:solidFill>
                <a:prstClr val="black"/>
              </a:solidFill>
            </a:endParaRPr>
          </a:p>
        </p:txBody>
      </p:sp>
      <p:sp>
        <p:nvSpPr>
          <p:cNvPr id="10" name="Rectangle 9"/>
          <p:cNvSpPr>
            <a:spLocks noChangeArrowheads="1"/>
          </p:cNvSpPr>
          <p:nvPr/>
        </p:nvSpPr>
        <p:spPr bwMode="auto">
          <a:xfrm>
            <a:off x="357050" y="1124744"/>
            <a:ext cx="8786949" cy="64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nSpc>
                <a:spcPct val="80000"/>
              </a:lnSpc>
              <a:spcBef>
                <a:spcPct val="20000"/>
              </a:spcBef>
            </a:pPr>
            <a:r>
              <a:rPr lang="el-GR" altLang="el-GR" sz="2400" b="1" dirty="0">
                <a:solidFill>
                  <a:prstClr val="black"/>
                </a:solidFill>
              </a:rPr>
              <a:t>Οι μύες</a:t>
            </a:r>
            <a:r>
              <a:rPr lang="en-US" altLang="el-GR" sz="2400" b="1" dirty="0">
                <a:solidFill>
                  <a:prstClr val="black"/>
                </a:solidFill>
              </a:rPr>
              <a:t>,</a:t>
            </a:r>
            <a:r>
              <a:rPr lang="el-GR" altLang="el-GR" sz="2400" b="1" dirty="0">
                <a:solidFill>
                  <a:prstClr val="black"/>
                </a:solidFill>
              </a:rPr>
              <a:t> </a:t>
            </a:r>
            <a:r>
              <a:rPr lang="el-GR" altLang="el-GR" sz="2400" b="1" dirty="0" smtClean="0">
                <a:solidFill>
                  <a:prstClr val="black"/>
                </a:solidFill>
              </a:rPr>
              <a:t>που εμπλέκονται στη διαδικασία της βάδισης </a:t>
            </a:r>
            <a:r>
              <a:rPr lang="el-GR" altLang="el-GR" sz="2400" dirty="0" smtClean="0">
                <a:solidFill>
                  <a:prstClr val="black"/>
                </a:solidFill>
              </a:rPr>
              <a:t>(συνέχεια)</a:t>
            </a:r>
            <a:endParaRPr lang="el-GR" altLang="el-GR" sz="2400"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61349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sz="4000" dirty="0" smtClean="0">
                <a:latin typeface="Calibri" pitchFamily="34" charset="0"/>
              </a:rPr>
              <a:t>Παράμετροι Βάδισης</a:t>
            </a:r>
          </a:p>
        </p:txBody>
      </p:sp>
      <p:sp>
        <p:nvSpPr>
          <p:cNvPr id="8195" name="Rectangle 3"/>
          <p:cNvSpPr>
            <a:spLocks noGrp="1" noChangeArrowheads="1"/>
          </p:cNvSpPr>
          <p:nvPr>
            <p:ph idx="1"/>
          </p:nvPr>
        </p:nvSpPr>
        <p:spPr>
          <a:xfrm>
            <a:off x="457200" y="1196752"/>
            <a:ext cx="8435280" cy="5661248"/>
          </a:xfrm>
        </p:spPr>
        <p:txBody>
          <a:bodyPr>
            <a:normAutofit fontScale="92500" lnSpcReduction="20000"/>
          </a:bodyPr>
          <a:lstStyle/>
          <a:p>
            <a:pPr marL="0" indent="0">
              <a:lnSpc>
                <a:spcPct val="120000"/>
              </a:lnSpc>
              <a:spcBef>
                <a:spcPts val="600"/>
              </a:spcBef>
              <a:buNone/>
            </a:pPr>
            <a:r>
              <a:rPr lang="el-GR" altLang="el-GR" b="1" dirty="0" smtClean="0">
                <a:latin typeface="Calibri" pitchFamily="34" charset="0"/>
              </a:rPr>
              <a:t>Τ</a:t>
            </a:r>
            <a:r>
              <a:rPr lang="el-GR" altLang="el-GR" sz="2400" b="1" dirty="0" smtClean="0">
                <a:latin typeface="Calibri" pitchFamily="34" charset="0"/>
              </a:rPr>
              <a:t>ην ποιότητα</a:t>
            </a:r>
            <a:r>
              <a:rPr lang="el-GR" altLang="el-GR" sz="2400" dirty="0" smtClean="0">
                <a:latin typeface="Calibri" pitchFamily="34" charset="0"/>
              </a:rPr>
              <a:t> της βάδισης</a:t>
            </a:r>
            <a:r>
              <a:rPr lang="el-GR" altLang="el-GR" dirty="0" smtClean="0">
                <a:latin typeface="Calibri" pitchFamily="34" charset="0"/>
              </a:rPr>
              <a:t> καθορίζουν</a:t>
            </a:r>
            <a:r>
              <a:rPr lang="el-GR" altLang="el-GR" sz="2400" dirty="0" smtClean="0">
                <a:latin typeface="Calibri" pitchFamily="34" charset="0"/>
              </a:rPr>
              <a:t> </a:t>
            </a:r>
            <a:r>
              <a:rPr lang="el-GR" altLang="el-GR" dirty="0" smtClean="0">
                <a:latin typeface="Calibri" pitchFamily="34" charset="0"/>
              </a:rPr>
              <a:t>οι παράμετροι του χρόνου και του διαστήματος </a:t>
            </a:r>
            <a:endParaRPr lang="el-GR" altLang="el-GR" sz="2400" dirty="0" smtClean="0">
              <a:latin typeface="Calibri" pitchFamily="34" charset="0"/>
            </a:endParaRPr>
          </a:p>
          <a:p>
            <a:pPr marL="609600" indent="-431800" eaLnBrk="1" hangingPunct="1">
              <a:lnSpc>
                <a:spcPct val="120000"/>
              </a:lnSpc>
              <a:spcBef>
                <a:spcPts val="600"/>
              </a:spcBef>
              <a:buFont typeface="Wingdings" pitchFamily="2" charset="2"/>
              <a:buChar char="Ø"/>
            </a:pPr>
            <a:r>
              <a:rPr lang="el-GR" altLang="el-GR" sz="2400" b="1" dirty="0" smtClean="0">
                <a:latin typeface="Calibri" pitchFamily="34" charset="0"/>
              </a:rPr>
              <a:t>Παράμετροι Χρόνου</a:t>
            </a:r>
            <a:r>
              <a:rPr lang="en-US" altLang="el-GR" sz="2400" b="1" dirty="0" smtClean="0">
                <a:latin typeface="Calibri" pitchFamily="34" charset="0"/>
              </a:rPr>
              <a:t>:</a:t>
            </a:r>
            <a:r>
              <a:rPr lang="el-GR" altLang="el-GR" sz="2400" b="1" dirty="0" smtClean="0">
                <a:latin typeface="Calibri" pitchFamily="34" charset="0"/>
              </a:rPr>
              <a:t> </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Χρόνος Στήριξης,</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Χρόνος Απλής και Διπλής Στήριξης (μονό- και </a:t>
            </a:r>
            <a:r>
              <a:rPr lang="el-GR" altLang="el-GR" sz="2400" dirty="0" err="1" smtClean="0">
                <a:latin typeface="Calibri" pitchFamily="34" charset="0"/>
              </a:rPr>
              <a:t>δι</a:t>
            </a:r>
            <a:r>
              <a:rPr lang="el-GR" altLang="el-GR" sz="2400" dirty="0" smtClean="0">
                <a:latin typeface="Calibri" pitchFamily="34" charset="0"/>
              </a:rPr>
              <a:t>-ποδικής)</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Χρόνος Αιώρησης,</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Διάρκεια Διασκελισμού και Διάρκεια Βήματος, </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Ρυθμός,</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Ταχύτητα Βάδισης και Ταχύτητα Βήματος.</a:t>
            </a:r>
          </a:p>
          <a:p>
            <a:pPr marL="609600" indent="-431800" eaLnBrk="1" hangingPunct="1">
              <a:lnSpc>
                <a:spcPct val="120000"/>
              </a:lnSpc>
              <a:spcBef>
                <a:spcPts val="600"/>
              </a:spcBef>
              <a:buFont typeface="Wingdings" pitchFamily="2" charset="2"/>
              <a:buChar char="Ø"/>
            </a:pPr>
            <a:r>
              <a:rPr lang="el-GR" altLang="el-GR" sz="2400" dirty="0" smtClean="0">
                <a:latin typeface="Calibri" pitchFamily="34" charset="0"/>
              </a:rPr>
              <a:t> </a:t>
            </a:r>
            <a:r>
              <a:rPr lang="el-GR" altLang="el-GR" sz="2400" b="1" dirty="0" smtClean="0">
                <a:latin typeface="Calibri" pitchFamily="34" charset="0"/>
              </a:rPr>
              <a:t>Παράμετροι Διαστήματος </a:t>
            </a:r>
            <a:r>
              <a:rPr lang="en-US" altLang="el-GR" sz="2400" b="1" dirty="0" smtClean="0">
                <a:latin typeface="Calibri" pitchFamily="34" charset="0"/>
              </a:rPr>
              <a:t>:</a:t>
            </a:r>
            <a:r>
              <a:rPr lang="el-GR" altLang="el-GR" sz="2400" b="1" dirty="0" smtClean="0">
                <a:latin typeface="Calibri" pitchFamily="34" charset="0"/>
              </a:rPr>
              <a:t> </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Μήκος Διασκελισμού,</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Μήκος και Εύρος Βήματος,</a:t>
            </a:r>
          </a:p>
          <a:p>
            <a:pPr marL="1009650" lvl="1" indent="-609600" eaLnBrk="1" hangingPunct="1">
              <a:lnSpc>
                <a:spcPct val="120000"/>
              </a:lnSpc>
              <a:spcBef>
                <a:spcPts val="600"/>
              </a:spcBef>
              <a:buFont typeface="Wingdings" pitchFamily="2" charset="2"/>
              <a:buChar char="§"/>
            </a:pPr>
            <a:r>
              <a:rPr lang="el-GR" altLang="el-GR" sz="2400" dirty="0" smtClean="0">
                <a:latin typeface="Calibri" pitchFamily="34" charset="0"/>
              </a:rPr>
              <a:t>Γωνία Απόκλισης του Μεγάλου Δακτύλου.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693843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z="4000" dirty="0" smtClean="0">
                <a:latin typeface="Calibri" pitchFamily="34" charset="0"/>
              </a:rPr>
              <a:t>Παράμετροι Χρόνου</a:t>
            </a:r>
            <a:r>
              <a:rPr lang="el-GR" altLang="el-GR" dirty="0" smtClean="0">
                <a:latin typeface="Calibri" pitchFamily="34" charset="0"/>
              </a:rPr>
              <a:t> </a:t>
            </a:r>
            <a:r>
              <a:rPr lang="el-GR" altLang="el-GR" sz="3200" b="0" dirty="0" smtClean="0">
                <a:latin typeface="Calibri" pitchFamily="34" charset="0"/>
              </a:rPr>
              <a:t>1/7</a:t>
            </a:r>
            <a:r>
              <a:rPr lang="el-GR" altLang="el-GR" sz="1800" b="1" dirty="0" smtClean="0">
                <a:latin typeface="Calibri" pitchFamily="34" charset="0"/>
              </a:rPr>
              <a:t> </a:t>
            </a:r>
          </a:p>
        </p:txBody>
      </p:sp>
      <p:sp>
        <p:nvSpPr>
          <p:cNvPr id="9219" name="Rectangle 3"/>
          <p:cNvSpPr>
            <a:spLocks noGrp="1" noChangeArrowheads="1"/>
          </p:cNvSpPr>
          <p:nvPr>
            <p:ph idx="1"/>
          </p:nvPr>
        </p:nvSpPr>
        <p:spPr/>
        <p:txBody>
          <a:bodyPr>
            <a:normAutofit/>
          </a:bodyPr>
          <a:lstStyle/>
          <a:p>
            <a:pPr eaLnBrk="1" hangingPunct="1">
              <a:buFont typeface="Wingdings" pitchFamily="2" charset="2"/>
              <a:buChar char="Ø"/>
            </a:pPr>
            <a:r>
              <a:rPr lang="el-GR" altLang="el-GR" sz="2400" b="1" dirty="0" smtClean="0">
                <a:latin typeface="Calibri" pitchFamily="34" charset="0"/>
              </a:rPr>
              <a:t>Χρόνος Στήριξης.</a:t>
            </a:r>
          </a:p>
          <a:p>
            <a:pPr marL="355600" indent="0">
              <a:buNone/>
            </a:pPr>
            <a:r>
              <a:rPr lang="el-GR" altLang="el-GR" sz="2400" dirty="0" smtClean="0">
                <a:latin typeface="Calibri" pitchFamily="34" charset="0"/>
              </a:rPr>
              <a:t>Είναι ο χρόνος, που διατίθεται στη στήριξη στο ένα άκρο, </a:t>
            </a:r>
            <a:r>
              <a:rPr lang="el-GR" altLang="el-GR" dirty="0" smtClean="0">
                <a:latin typeface="Calibri" pitchFamily="34" charset="0"/>
              </a:rPr>
              <a:t>στο ίδιο άκρο, </a:t>
            </a:r>
            <a:r>
              <a:rPr lang="el-GR" altLang="el-GR" sz="2400" dirty="0" smtClean="0">
                <a:latin typeface="Calibri" pitchFamily="34" charset="0"/>
              </a:rPr>
              <a:t>σε ένα πλήρη κύκλο βάδισης. </a:t>
            </a:r>
          </a:p>
          <a:p>
            <a:pPr marL="355600" indent="0" eaLnBrk="1" hangingPunct="1">
              <a:buFontTx/>
              <a:buNone/>
            </a:pPr>
            <a:r>
              <a:rPr lang="el-GR" altLang="el-GR" sz="2400" dirty="0" smtClean="0">
                <a:latin typeface="Calibri" pitchFamily="34" charset="0"/>
              </a:rPr>
              <a:t>Είναι το 60% του συνολικού χρόνου σε ένα πλήρη κύκλο βάδισης. </a:t>
            </a:r>
          </a:p>
          <a:p>
            <a:r>
              <a:rPr lang="el-GR" altLang="el-GR" sz="2400" b="1" dirty="0" smtClean="0">
                <a:latin typeface="Calibri" pitchFamily="34" charset="0"/>
              </a:rPr>
              <a:t>Χρόνος στήριξης στο ένα άκρο</a:t>
            </a:r>
            <a:r>
              <a:rPr lang="el-GR" altLang="el-GR" dirty="0" smtClean="0">
                <a:latin typeface="Calibri" pitchFamily="34" charset="0"/>
              </a:rPr>
              <a:t> (απλή στήριξη).</a:t>
            </a:r>
            <a:endParaRPr lang="el-GR" altLang="el-GR" sz="2400" dirty="0" smtClean="0">
              <a:latin typeface="Calibri" pitchFamily="34" charset="0"/>
            </a:endParaRPr>
          </a:p>
          <a:p>
            <a:pPr marL="355600" indent="0">
              <a:buNone/>
            </a:pPr>
            <a:r>
              <a:rPr lang="el-GR" altLang="el-GR" sz="2400" dirty="0" smtClean="0">
                <a:latin typeface="Calibri" pitchFamily="34" charset="0"/>
              </a:rPr>
              <a:t>Είναι ο χρόνος, που διατίθεται, στη στήριξη αποκλειστικά σε ένα άκρο</a:t>
            </a:r>
            <a:r>
              <a:rPr lang="el-GR" altLang="el-GR" dirty="0" smtClean="0">
                <a:latin typeface="Calibri" pitchFamily="34" charset="0"/>
              </a:rPr>
              <a:t> σε </a:t>
            </a:r>
            <a:r>
              <a:rPr lang="el-GR" altLang="el-GR" sz="2400" dirty="0" smtClean="0">
                <a:latin typeface="Calibri" pitchFamily="34" charset="0"/>
              </a:rPr>
              <a:t>ένα πλήρη κύκλο βάδισης.</a:t>
            </a:r>
          </a:p>
          <a:p>
            <a:pPr marL="355600" indent="0" eaLnBrk="1" hangingPunct="1">
              <a:buFontTx/>
              <a:buNone/>
            </a:pPr>
            <a:r>
              <a:rPr lang="el-GR" altLang="el-GR" sz="2400" dirty="0" smtClean="0">
                <a:latin typeface="Calibri" pitchFamily="34" charset="0"/>
              </a:rPr>
              <a:t>Κατέχει το 40% του συνολικού χρόνου στήριξης</a:t>
            </a:r>
            <a:r>
              <a:rPr lang="en-US" altLang="el-GR" sz="2400" dirty="0" smtClean="0">
                <a:latin typeface="Calibri" pitchFamily="34" charset="0"/>
              </a:rPr>
              <a:t>.</a:t>
            </a:r>
            <a:r>
              <a:rPr lang="el-GR" altLang="el-GR" sz="2400" dirty="0" smtClean="0">
                <a:latin typeface="Calibri" pitchFamily="34" charset="0"/>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411921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z="4000" dirty="0" smtClean="0">
                <a:latin typeface="Calibri" pitchFamily="34" charset="0"/>
              </a:rPr>
              <a:t>Παράμετροι Χρόνου</a:t>
            </a:r>
            <a:r>
              <a:rPr lang="el-GR" altLang="el-GR" dirty="0" smtClean="0">
                <a:latin typeface="Calibri" pitchFamily="34" charset="0"/>
              </a:rPr>
              <a:t> </a:t>
            </a:r>
            <a:r>
              <a:rPr lang="el-GR" altLang="el-GR" sz="3200" b="0" dirty="0" smtClean="0">
                <a:latin typeface="Calibri" pitchFamily="34" charset="0"/>
              </a:rPr>
              <a:t>2/7</a:t>
            </a:r>
            <a:r>
              <a:rPr lang="el-GR" altLang="el-GR" sz="1800" b="1" dirty="0" smtClean="0">
                <a:latin typeface="Calibri" pitchFamily="34" charset="0"/>
              </a:rPr>
              <a:t> </a:t>
            </a:r>
          </a:p>
        </p:txBody>
      </p:sp>
      <p:sp>
        <p:nvSpPr>
          <p:cNvPr id="9219" name="Rectangle 3"/>
          <p:cNvSpPr>
            <a:spLocks noGrp="1" noChangeArrowheads="1"/>
          </p:cNvSpPr>
          <p:nvPr>
            <p:ph idx="1"/>
          </p:nvPr>
        </p:nvSpPr>
        <p:spPr/>
        <p:txBody>
          <a:bodyPr>
            <a:normAutofit/>
          </a:bodyPr>
          <a:lstStyle/>
          <a:p>
            <a:r>
              <a:rPr lang="el-GR" altLang="el-GR" sz="2400" b="1" dirty="0" smtClean="0">
                <a:latin typeface="Calibri" pitchFamily="34" charset="0"/>
              </a:rPr>
              <a:t>Χρόνος στήριξης και στα δύο άκρα</a:t>
            </a:r>
            <a:r>
              <a:rPr lang="el-GR" altLang="el-GR" dirty="0" smtClean="0">
                <a:latin typeface="Calibri" pitchFamily="34" charset="0"/>
              </a:rPr>
              <a:t> (διπλής στήριξης).</a:t>
            </a:r>
            <a:endParaRPr lang="el-GR" altLang="el-GR" sz="2400" dirty="0" smtClean="0">
              <a:latin typeface="Calibri" pitchFamily="34" charset="0"/>
            </a:endParaRPr>
          </a:p>
          <a:p>
            <a:pPr marL="355600" indent="0" eaLnBrk="1" hangingPunct="1">
              <a:buFontTx/>
              <a:buNone/>
            </a:pPr>
            <a:r>
              <a:rPr lang="el-GR" altLang="el-GR" sz="2400" dirty="0" smtClean="0">
                <a:latin typeface="Calibri" pitchFamily="34" charset="0"/>
              </a:rPr>
              <a:t>Είναι ο χρόνος, που διατίθεται στη στήριξη συγχρόνως και στα δύο άκρα, σε ένα πλήρη κύκλο βάδισης.</a:t>
            </a:r>
          </a:p>
          <a:p>
            <a:pPr marL="355600" indent="0" eaLnBrk="1" hangingPunct="1">
              <a:buFontTx/>
              <a:buNone/>
            </a:pPr>
            <a:r>
              <a:rPr lang="el-GR" altLang="el-GR" sz="2400" dirty="0" smtClean="0">
                <a:latin typeface="Calibri" pitchFamily="34" charset="0"/>
              </a:rPr>
              <a:t>Κατέχει το 20% του συνολικού χρόνου στήριξης.</a:t>
            </a:r>
          </a:p>
          <a:p>
            <a:pPr marL="538163" lvl="1" eaLnBrk="1" hangingPunct="1">
              <a:buFont typeface="Wingdings" pitchFamily="2" charset="2"/>
              <a:buChar char="ü"/>
            </a:pPr>
            <a:r>
              <a:rPr lang="el-GR" altLang="el-GR" sz="2000" dirty="0" smtClean="0">
                <a:latin typeface="Calibri" pitchFamily="34" charset="0"/>
              </a:rPr>
              <a:t> </a:t>
            </a:r>
            <a:r>
              <a:rPr lang="el-GR" altLang="el-GR" sz="2400" dirty="0" smtClean="0">
                <a:latin typeface="Calibri" pitchFamily="34" charset="0"/>
              </a:rPr>
              <a:t>Ο χρόνος αυτός αυξάνεται με την ηλικία και εάν το άτομο έχει προβλήματα ισορροπίας.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28527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dirty="0" smtClean="0">
                <a:latin typeface="Calibri" pitchFamily="34" charset="0"/>
              </a:rPr>
              <a:t>Παράμετροι Χρόνου </a:t>
            </a:r>
            <a:r>
              <a:rPr lang="el-GR" altLang="el-GR" sz="3200" b="0" dirty="0" smtClean="0">
                <a:latin typeface="Calibri" pitchFamily="34" charset="0"/>
              </a:rPr>
              <a:t>3/7</a:t>
            </a:r>
            <a:r>
              <a:rPr lang="el-GR" altLang="el-GR" sz="1800" dirty="0" smtClean="0">
                <a:latin typeface="Calibri" pitchFamily="34" charset="0"/>
              </a:rPr>
              <a:t> </a:t>
            </a:r>
            <a:endParaRPr lang="el-GR" altLang="el-GR" sz="2000" b="1" dirty="0" smtClean="0">
              <a:latin typeface="Calibri" pitchFamily="34" charset="0"/>
            </a:endParaRPr>
          </a:p>
        </p:txBody>
      </p:sp>
      <p:sp>
        <p:nvSpPr>
          <p:cNvPr id="10243" name="Rectangle 3"/>
          <p:cNvSpPr>
            <a:spLocks noGrp="1" noChangeArrowheads="1"/>
          </p:cNvSpPr>
          <p:nvPr>
            <p:ph idx="1"/>
          </p:nvPr>
        </p:nvSpPr>
        <p:spPr/>
        <p:txBody>
          <a:bodyPr>
            <a:normAutofit/>
          </a:bodyPr>
          <a:lstStyle/>
          <a:p>
            <a:pPr eaLnBrk="1" hangingPunct="1">
              <a:buFont typeface="Wingdings" pitchFamily="2" charset="2"/>
              <a:buChar char="Ø"/>
            </a:pPr>
            <a:r>
              <a:rPr lang="el-GR" altLang="el-GR" sz="2400" b="1" dirty="0" smtClean="0">
                <a:latin typeface="Calibri" pitchFamily="34" charset="0"/>
              </a:rPr>
              <a:t>Χρόνος αιώρησης</a:t>
            </a:r>
            <a:r>
              <a:rPr lang="el-GR" altLang="el-GR" sz="2400" dirty="0" smtClean="0">
                <a:latin typeface="Calibri" pitchFamily="34" charset="0"/>
              </a:rPr>
              <a:t> .</a:t>
            </a:r>
          </a:p>
          <a:p>
            <a:pPr marL="0" indent="0" eaLnBrk="1" hangingPunct="1">
              <a:buFontTx/>
              <a:buNone/>
            </a:pPr>
            <a:r>
              <a:rPr lang="el-GR" altLang="el-GR" sz="2400" dirty="0" smtClean="0">
                <a:latin typeface="Calibri" pitchFamily="34" charset="0"/>
              </a:rPr>
              <a:t>Είναι ο χρόνος, που διατίθεται στην αιώρηση του ενός άκρου σε ένα πλήρη κύκλο βήματος.</a:t>
            </a:r>
          </a:p>
          <a:p>
            <a:pPr eaLnBrk="1" hangingPunct="1">
              <a:buFont typeface="Wingdings" pitchFamily="2" charset="2"/>
              <a:buChar char="Ø"/>
            </a:pPr>
            <a:r>
              <a:rPr lang="el-GR" altLang="el-GR" sz="2400" b="1" dirty="0" smtClean="0">
                <a:latin typeface="Calibri" pitchFamily="34" charset="0"/>
              </a:rPr>
              <a:t>Διάρκεια διασκελισμού.</a:t>
            </a:r>
          </a:p>
          <a:p>
            <a:pPr marL="0" indent="0" eaLnBrk="1" hangingPunct="1">
              <a:buFontTx/>
              <a:buNone/>
            </a:pPr>
            <a:r>
              <a:rPr lang="el-GR" altLang="el-GR" sz="2400" dirty="0" smtClean="0">
                <a:latin typeface="Calibri" pitchFamily="34" charset="0"/>
              </a:rPr>
              <a:t>Είναι ο χρόνος, ο οποίος διατίθεται για την εξέλιξη ενός διασκελισμού, δηλαδή ενός πλήρους κύκλου βάδισης.</a:t>
            </a:r>
          </a:p>
          <a:p>
            <a:pPr lvl="1" eaLnBrk="1" hangingPunct="1">
              <a:buFont typeface="Wingdings" pitchFamily="2" charset="2"/>
              <a:buChar char="ü"/>
            </a:pPr>
            <a:r>
              <a:rPr lang="el-GR" altLang="el-GR" sz="2000" dirty="0" smtClean="0">
                <a:latin typeface="Calibri" pitchFamily="34" charset="0"/>
              </a:rPr>
              <a:t> </a:t>
            </a:r>
            <a:r>
              <a:rPr lang="el-GR" altLang="el-GR" sz="2400" dirty="0" smtClean="0">
                <a:latin typeface="Calibri" pitchFamily="34" charset="0"/>
              </a:rPr>
              <a:t>Ένας διασκελισμός για ένα μέσο φυσιολογικό ενήλικα διαρκεί ένα δευτερόλεπτο.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33091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dirty="0" smtClean="0">
                <a:latin typeface="Calibri" pitchFamily="34" charset="0"/>
              </a:rPr>
              <a:t>Παράμετροι Χρόνου </a:t>
            </a:r>
            <a:r>
              <a:rPr lang="el-GR" altLang="el-GR" sz="3200" b="0" dirty="0" smtClean="0">
                <a:latin typeface="Calibri" pitchFamily="34" charset="0"/>
              </a:rPr>
              <a:t>4/7</a:t>
            </a:r>
            <a:r>
              <a:rPr lang="el-GR" altLang="el-GR" sz="1800" dirty="0" smtClean="0">
                <a:latin typeface="Calibri" pitchFamily="34" charset="0"/>
              </a:rPr>
              <a:t> </a:t>
            </a:r>
            <a:endParaRPr lang="el-GR" altLang="el-GR" sz="2000" b="1" dirty="0" smtClean="0">
              <a:latin typeface="Calibri" pitchFamily="34" charset="0"/>
            </a:endParaRPr>
          </a:p>
        </p:txBody>
      </p:sp>
      <p:sp>
        <p:nvSpPr>
          <p:cNvPr id="10243" name="Rectangle 3"/>
          <p:cNvSpPr>
            <a:spLocks noGrp="1" noChangeArrowheads="1"/>
          </p:cNvSpPr>
          <p:nvPr>
            <p:ph idx="1"/>
          </p:nvPr>
        </p:nvSpPr>
        <p:spPr/>
        <p:txBody>
          <a:bodyPr>
            <a:normAutofit/>
          </a:bodyPr>
          <a:lstStyle/>
          <a:p>
            <a:pPr eaLnBrk="1" hangingPunct="1">
              <a:buFont typeface="Wingdings" pitchFamily="2" charset="2"/>
              <a:buChar char="Ø"/>
            </a:pPr>
            <a:r>
              <a:rPr lang="el-GR" altLang="el-GR" sz="2400" b="1" dirty="0" smtClean="0">
                <a:latin typeface="Calibri" pitchFamily="34" charset="0"/>
              </a:rPr>
              <a:t>Διάρκεια βήματος.</a:t>
            </a:r>
          </a:p>
          <a:p>
            <a:pPr marL="0" indent="0" eaLnBrk="1" hangingPunct="1">
              <a:buFontTx/>
              <a:buNone/>
            </a:pPr>
            <a:r>
              <a:rPr lang="el-GR" altLang="el-GR" sz="2400" dirty="0" smtClean="0">
                <a:latin typeface="Calibri" pitchFamily="34" charset="0"/>
              </a:rPr>
              <a:t>Είναι ο χρόνος, ο οποίος διατίθεται για την εξέλιξη ενός βήματος. Μετράται συνήθως σε δευτερόλεπτα.</a:t>
            </a:r>
          </a:p>
          <a:p>
            <a:pPr marL="627063" lvl="1" eaLnBrk="1" hangingPunct="1">
              <a:buFont typeface="Wingdings" pitchFamily="2" charset="2"/>
              <a:buChar char="ü"/>
            </a:pPr>
            <a:r>
              <a:rPr lang="el-GR" altLang="el-GR" sz="2400" dirty="0" smtClean="0">
                <a:latin typeface="Calibri" pitchFamily="34" charset="0"/>
              </a:rPr>
              <a:t>Εάν υπάρχει πόνος ή αδυναμία στο άκρο, ελαττώνεται η διάρκεια του βήματος με το προβληματικό άκρο, ενώ συχνά αυξάνεται στο άλλο.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6382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altLang="el-GR" dirty="0" smtClean="0">
                <a:latin typeface="Calibri" pitchFamily="34" charset="0"/>
              </a:rPr>
              <a:t>Παράμετροι Χρόνου </a:t>
            </a:r>
            <a:r>
              <a:rPr lang="el-GR" altLang="el-GR" sz="3200" b="0" dirty="0" smtClean="0">
                <a:latin typeface="Calibri" pitchFamily="34" charset="0"/>
              </a:rPr>
              <a:t>5/7</a:t>
            </a:r>
            <a:r>
              <a:rPr lang="el-GR" altLang="el-GR" sz="1800" dirty="0" smtClean="0">
                <a:latin typeface="Calibri" pitchFamily="34" charset="0"/>
              </a:rPr>
              <a:t> </a:t>
            </a:r>
            <a:endParaRPr lang="el-GR" altLang="el-GR" sz="2000" b="1" dirty="0" smtClean="0">
              <a:latin typeface="Calibri" pitchFamily="34" charset="0"/>
            </a:endParaRPr>
          </a:p>
        </p:txBody>
      </p:sp>
      <p:sp>
        <p:nvSpPr>
          <p:cNvPr id="11267" name="Rectangle 3"/>
          <p:cNvSpPr>
            <a:spLocks noGrp="1" noChangeArrowheads="1"/>
          </p:cNvSpPr>
          <p:nvPr>
            <p:ph idx="1"/>
          </p:nvPr>
        </p:nvSpPr>
        <p:spPr/>
        <p:txBody>
          <a:bodyPr/>
          <a:lstStyle/>
          <a:p>
            <a:pPr eaLnBrk="1" hangingPunct="1">
              <a:buFont typeface="Wingdings" pitchFamily="2" charset="2"/>
              <a:buChar char="Ø"/>
            </a:pPr>
            <a:r>
              <a:rPr lang="el-GR" altLang="el-GR" sz="2400" b="1" dirty="0" smtClean="0">
                <a:latin typeface="Calibri" pitchFamily="34" charset="0"/>
              </a:rPr>
              <a:t>Ρυθμός</a:t>
            </a:r>
          </a:p>
          <a:p>
            <a:pPr marL="0" indent="0" eaLnBrk="1" hangingPunct="1">
              <a:buFontTx/>
              <a:buNone/>
            </a:pPr>
            <a:r>
              <a:rPr lang="el-GR" altLang="el-GR" sz="2400" dirty="0" smtClean="0">
                <a:latin typeface="Calibri" pitchFamily="34" charset="0"/>
              </a:rPr>
              <a:t>Είναι ο αριθμός των βημάτων, που ολοκληρώνονται από ένα άτομο στην μονάδα του χρόνου. Μετράται συνήθως σε βήματα ανά δευτερόλεπτο ή λεπτό.</a:t>
            </a:r>
          </a:p>
          <a:p>
            <a:pPr marL="627063" lvl="1" eaLnBrk="1" hangingPunct="1">
              <a:buFont typeface="Wingdings" pitchFamily="2" charset="2"/>
              <a:buChar char="ü"/>
            </a:pPr>
            <a:r>
              <a:rPr lang="el-GR" altLang="el-GR" sz="2400" dirty="0" smtClean="0">
                <a:latin typeface="Calibri" pitchFamily="34" charset="0"/>
              </a:rPr>
              <a:t>Οι γυναίκες σε σχέση με τους άνδρες, με την ίδια ταχύτητα βάδισης, έχουν μεγαλύτερο ρυθμό και μικρότερο μήκος βήματος. </a:t>
            </a:r>
          </a:p>
          <a:p>
            <a:pPr marL="627063" lvl="1" eaLnBrk="1" hangingPunct="1">
              <a:buFont typeface="Wingdings" pitchFamily="2" charset="2"/>
              <a:buChar char="ü"/>
            </a:pPr>
            <a:r>
              <a:rPr lang="el-GR" altLang="el-GR" sz="2400" dirty="0" smtClean="0">
                <a:latin typeface="Calibri" pitchFamily="34" charset="0"/>
              </a:rPr>
              <a:t>Ο μέσος ρυθμός βήματος για ενήλικα άνδρα είναι 110,</a:t>
            </a:r>
            <a:r>
              <a:rPr lang="en-US" altLang="el-GR" sz="2400" dirty="0" smtClean="0">
                <a:latin typeface="Calibri" pitchFamily="34" charset="0"/>
              </a:rPr>
              <a:t> </a:t>
            </a:r>
            <a:r>
              <a:rPr lang="el-GR" altLang="el-GR" sz="2400" dirty="0" smtClean="0">
                <a:latin typeface="Calibri" pitchFamily="34" charset="0"/>
              </a:rPr>
              <a:t>ενώ για ενήλικη γυναίκα 116 βήματα ανά λεπτό.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631139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smtClean="0">
                <a:latin typeface="Calibri" pitchFamily="34" charset="0"/>
              </a:rPr>
              <a:t>Παράμετροι Χρόνου </a:t>
            </a:r>
            <a:r>
              <a:rPr lang="el-GR" altLang="el-GR" sz="3200" b="0" dirty="0" smtClean="0">
                <a:latin typeface="Calibri" pitchFamily="34" charset="0"/>
              </a:rPr>
              <a:t>6/7</a:t>
            </a:r>
            <a:r>
              <a:rPr lang="el-GR" altLang="el-GR" sz="1800" dirty="0" smtClean="0">
                <a:latin typeface="Calibri" pitchFamily="34" charset="0"/>
              </a:rPr>
              <a:t> </a:t>
            </a:r>
            <a:endParaRPr lang="el-GR" altLang="el-GR" sz="1800" b="1" dirty="0" smtClean="0">
              <a:latin typeface="Calibri" pitchFamily="34" charset="0"/>
            </a:endParaRPr>
          </a:p>
        </p:txBody>
      </p:sp>
      <p:sp>
        <p:nvSpPr>
          <p:cNvPr id="12291" name="Rectangle 3"/>
          <p:cNvSpPr>
            <a:spLocks noGrp="1" noChangeArrowheads="1"/>
          </p:cNvSpPr>
          <p:nvPr>
            <p:ph idx="1"/>
          </p:nvPr>
        </p:nvSpPr>
        <p:spPr/>
        <p:txBody>
          <a:bodyPr/>
          <a:lstStyle/>
          <a:p>
            <a:pPr eaLnBrk="1" hangingPunct="1">
              <a:buFont typeface="Wingdings" pitchFamily="2" charset="2"/>
              <a:buChar char="Ø"/>
            </a:pPr>
            <a:r>
              <a:rPr lang="el-GR" altLang="el-GR" sz="2400" b="1" dirty="0" smtClean="0">
                <a:latin typeface="Calibri" pitchFamily="34" charset="0"/>
              </a:rPr>
              <a:t>Ταχύτητα Βάδισης.</a:t>
            </a:r>
            <a:endParaRPr lang="el-GR" altLang="el-GR" dirty="0">
              <a:latin typeface="Calibri" pitchFamily="34" charset="0"/>
            </a:endParaRPr>
          </a:p>
          <a:p>
            <a:pPr marL="0" indent="0" eaLnBrk="1" hangingPunct="1">
              <a:buNone/>
            </a:pPr>
            <a:r>
              <a:rPr lang="el-GR" altLang="el-GR" sz="2400" dirty="0" smtClean="0">
                <a:latin typeface="Calibri" pitchFamily="34" charset="0"/>
              </a:rPr>
              <a:t>Είναι ο λόγος της γραμμικής μετακίνησης του σώματος προς τα εμπρός στην μονάδα του χρόνου, δηλαδή η απόσταση, που διανύθηκε προς τον χρόνο που απαιτήθηκε.</a:t>
            </a:r>
          </a:p>
          <a:p>
            <a:pPr marL="0" indent="0" eaLnBrk="1" hangingPunct="1">
              <a:buNone/>
            </a:pPr>
            <a:r>
              <a:rPr lang="el-GR" altLang="el-GR" sz="2400" dirty="0" smtClean="0">
                <a:latin typeface="Calibri" pitchFamily="34" charset="0"/>
              </a:rPr>
              <a:t>Η μέση ταχύτητα βάδισης είναι 4-5 χιλιόμετρα ανά ώρα.</a:t>
            </a:r>
          </a:p>
          <a:p>
            <a:pPr marL="342900" lvl="1" indent="-342900" eaLnBrk="1" hangingPunct="1">
              <a:buFont typeface="Wingdings" pitchFamily="2" charset="2"/>
              <a:buChar char="ü"/>
            </a:pPr>
            <a:r>
              <a:rPr lang="el-GR" altLang="el-GR" sz="2400" dirty="0" smtClean="0">
                <a:latin typeface="Calibri" pitchFamily="34" charset="0"/>
              </a:rPr>
              <a:t>Η ταχύτητα επηρεάζει την τροχιά των αρθρώσεων καθώς και την ποσοστιαία αναλογία των περιόδων στήριξης και αιώρησης.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168919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ltLang="el-GR" dirty="0" smtClean="0">
                <a:latin typeface="Calibri" pitchFamily="34" charset="0"/>
              </a:rPr>
              <a:t>Παράμετροι Χρόνου </a:t>
            </a:r>
            <a:r>
              <a:rPr lang="el-GR" altLang="el-GR" sz="3200" b="0" dirty="0" smtClean="0">
                <a:latin typeface="Calibri" pitchFamily="34" charset="0"/>
              </a:rPr>
              <a:t>7/7</a:t>
            </a:r>
            <a:r>
              <a:rPr lang="el-GR" altLang="el-GR" sz="1800" dirty="0" smtClean="0">
                <a:latin typeface="Calibri" pitchFamily="34" charset="0"/>
              </a:rPr>
              <a:t> </a:t>
            </a:r>
            <a:endParaRPr lang="el-GR" altLang="el-GR" sz="1800" b="1" dirty="0" smtClean="0">
              <a:latin typeface="Calibri" pitchFamily="34" charset="0"/>
            </a:endParaRPr>
          </a:p>
        </p:txBody>
      </p:sp>
      <p:sp>
        <p:nvSpPr>
          <p:cNvPr id="13315" name="Rectangle 3"/>
          <p:cNvSpPr>
            <a:spLocks noGrp="1" noChangeArrowheads="1"/>
          </p:cNvSpPr>
          <p:nvPr>
            <p:ph idx="1"/>
          </p:nvPr>
        </p:nvSpPr>
        <p:spPr/>
        <p:txBody>
          <a:bodyPr/>
          <a:lstStyle/>
          <a:p>
            <a:pPr eaLnBrk="1" hangingPunct="1">
              <a:buFont typeface="Wingdings" pitchFamily="2" charset="2"/>
              <a:buChar char="Ø"/>
            </a:pPr>
            <a:r>
              <a:rPr lang="el-GR" altLang="el-GR" sz="2400" b="1" dirty="0" smtClean="0">
                <a:latin typeface="Calibri" pitchFamily="34" charset="0"/>
              </a:rPr>
              <a:t>Ταχύτητα Βήματος</a:t>
            </a:r>
          </a:p>
          <a:p>
            <a:pPr marL="355600" indent="0" eaLnBrk="1" hangingPunct="1">
              <a:buNone/>
            </a:pPr>
            <a:r>
              <a:rPr lang="el-GR" altLang="el-GR" sz="2400" dirty="0" smtClean="0">
                <a:latin typeface="Calibri" pitchFamily="34" charset="0"/>
              </a:rPr>
              <a:t>Καθορίζεται ως</a:t>
            </a:r>
            <a:r>
              <a:rPr lang="en-US" altLang="el-GR" sz="2400" dirty="0" smtClean="0">
                <a:latin typeface="Calibri" pitchFamily="34" charset="0"/>
              </a:rPr>
              <a:t>:</a:t>
            </a:r>
            <a:r>
              <a:rPr lang="el-GR" altLang="el-GR" sz="2400" dirty="0" smtClean="0">
                <a:latin typeface="Calibri" pitchFamily="34" charset="0"/>
              </a:rPr>
              <a:t> αργή, ελεύθερη, γρήγορη.</a:t>
            </a:r>
          </a:p>
          <a:p>
            <a:pPr marL="355600" indent="0" eaLnBrk="1" hangingPunct="1">
              <a:buNone/>
            </a:pPr>
            <a:r>
              <a:rPr lang="el-GR" altLang="el-GR" sz="2400" dirty="0" smtClean="0">
                <a:latin typeface="Calibri" pitchFamily="34" charset="0"/>
              </a:rPr>
              <a:t>Η ελεύθερη ταχύτητα βήματος αναφέρεται στην φυσιολογική (ευχάριστη</a:t>
            </a:r>
            <a:r>
              <a:rPr lang="en-US" altLang="el-GR" sz="2400" dirty="0" smtClean="0">
                <a:latin typeface="Calibri" pitchFamily="34" charset="0"/>
              </a:rPr>
              <a:t>-</a:t>
            </a:r>
            <a:r>
              <a:rPr lang="el-GR" altLang="el-GR" sz="2400" dirty="0" smtClean="0">
                <a:latin typeface="Calibri" pitchFamily="34" charset="0"/>
              </a:rPr>
              <a:t> άνετη) ταχύτητα βάδισης ενός ατόμου και σχετίζεται με την ελάχιστη κατανάλωση ενέργειας. </a:t>
            </a:r>
          </a:p>
          <a:p>
            <a:pPr marL="627063" lvl="1" eaLnBrk="1" hangingPunct="1">
              <a:buFont typeface="Wingdings" pitchFamily="2" charset="2"/>
              <a:buChar char="ü"/>
            </a:pPr>
            <a:r>
              <a:rPr lang="el-GR" altLang="el-GR" sz="2400" dirty="0" smtClean="0">
                <a:latin typeface="Calibri" pitchFamily="34" charset="0"/>
              </a:rPr>
              <a:t>Για τον μέσο ενήλικα ανέρχεται σε 80 μέτρα το λεπτό.</a:t>
            </a:r>
          </a:p>
          <a:p>
            <a:pPr marL="627063" lvl="1" eaLnBrk="1" hangingPunct="1">
              <a:buFont typeface="Wingdings" pitchFamily="2" charset="2"/>
              <a:buChar char="ü"/>
            </a:pPr>
            <a:r>
              <a:rPr lang="el-GR" altLang="el-GR" sz="2400" dirty="0" smtClean="0">
                <a:latin typeface="Calibri" pitchFamily="34" charset="0"/>
              </a:rPr>
              <a:t>Ταχύτητα μεγαλύτερη ή μικρότερη από την ελεύθερη ταχύτητα βάδισης, χαρακτηρίζεται ως γρήγορη ή αργή αντίστοιχα.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392271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altLang="el-GR" sz="4000" dirty="0" smtClean="0">
                <a:latin typeface="Calibri" pitchFamily="34" charset="0"/>
              </a:rPr>
              <a:t>Παράμετροι διαστήματος</a:t>
            </a:r>
            <a:r>
              <a:rPr lang="el-GR" altLang="el-GR" sz="3200" dirty="0" smtClean="0">
                <a:latin typeface="Calibri" pitchFamily="34" charset="0"/>
              </a:rPr>
              <a:t> </a:t>
            </a:r>
            <a:r>
              <a:rPr lang="el-GR" altLang="el-GR" sz="3200" b="0" dirty="0" smtClean="0">
                <a:latin typeface="Calibri" pitchFamily="34" charset="0"/>
              </a:rPr>
              <a:t>1/</a:t>
            </a:r>
            <a:r>
              <a:rPr lang="en-US" altLang="el-GR" sz="3200" b="0" dirty="0" smtClean="0">
                <a:latin typeface="Calibri" pitchFamily="34" charset="0"/>
              </a:rPr>
              <a:t>4</a:t>
            </a:r>
            <a:endParaRPr lang="el-GR" altLang="el-GR" sz="1800" b="0" dirty="0" smtClean="0">
              <a:latin typeface="Calibri" pitchFamily="34" charset="0"/>
            </a:endParaRPr>
          </a:p>
        </p:txBody>
      </p:sp>
      <p:sp>
        <p:nvSpPr>
          <p:cNvPr id="14339" name="Rectangle 3"/>
          <p:cNvSpPr>
            <a:spLocks noGrp="1" noChangeArrowheads="1"/>
          </p:cNvSpPr>
          <p:nvPr>
            <p:ph idx="1"/>
          </p:nvPr>
        </p:nvSpPr>
        <p:spPr>
          <a:xfrm>
            <a:off x="457200" y="1196752"/>
            <a:ext cx="8435280" cy="5400600"/>
          </a:xfrm>
        </p:spPr>
        <p:txBody>
          <a:bodyPr>
            <a:normAutofit/>
          </a:bodyPr>
          <a:lstStyle/>
          <a:p>
            <a:pPr eaLnBrk="1" hangingPunct="1">
              <a:buFont typeface="Wingdings" pitchFamily="2" charset="2"/>
              <a:buChar char="Ø"/>
            </a:pPr>
            <a:r>
              <a:rPr lang="el-GR" altLang="el-GR" sz="2400" b="1" dirty="0" smtClean="0">
                <a:latin typeface="Calibri" pitchFamily="34" charset="0"/>
              </a:rPr>
              <a:t>Μήκος βήματος.</a:t>
            </a:r>
          </a:p>
          <a:p>
            <a:pPr marL="355600" indent="0" eaLnBrk="1" hangingPunct="1">
              <a:buNone/>
            </a:pPr>
            <a:r>
              <a:rPr lang="el-GR" altLang="el-GR" sz="2400" dirty="0" smtClean="0">
                <a:latin typeface="Calibri" pitchFamily="34" charset="0"/>
              </a:rPr>
              <a:t>Είναι η απόσταση του σημείου επαφής της πτέρνας του ενός κάτω άκρου από το επόμενο σημείο επαφής της πτέρνας αντίθετου κάτω άκρου κατά την εξέλιξη του βηματισμού</a:t>
            </a:r>
          </a:p>
          <a:p>
            <a:pPr eaLnBrk="1" hangingPunct="1">
              <a:buFont typeface="Wingdings" pitchFamily="2" charset="2"/>
              <a:buChar char="Ø"/>
            </a:pPr>
            <a:r>
              <a:rPr lang="el-GR" altLang="el-GR" sz="2400" b="1" dirty="0" smtClean="0">
                <a:latin typeface="Calibri" pitchFamily="34" charset="0"/>
              </a:rPr>
              <a:t>Μήκος διασκελισμού.</a:t>
            </a:r>
          </a:p>
          <a:p>
            <a:pPr marL="355600" indent="0" eaLnBrk="1" hangingPunct="1">
              <a:buNone/>
            </a:pPr>
            <a:r>
              <a:rPr lang="el-GR" altLang="el-GR" sz="2400" dirty="0" smtClean="0">
                <a:latin typeface="Calibri" pitchFamily="34" charset="0"/>
              </a:rPr>
              <a:t>Είναι η απόσταση του σημείου επαφής της πτέρνας του ενός κάτω άκρου από το επόμενο σημείο επαφής της πτέρνας του ιδίου κάτω άκρου κατά την εξέλιξη του βηματισμού.</a:t>
            </a:r>
          </a:p>
          <a:p>
            <a:pPr marL="627063" lvl="1" eaLnBrk="1" hangingPunct="1">
              <a:buFont typeface="Wingdings" pitchFamily="2" charset="2"/>
              <a:buChar char="ü"/>
            </a:pPr>
            <a:r>
              <a:rPr lang="el-GR" altLang="el-GR" sz="2400" dirty="0" smtClean="0">
                <a:latin typeface="Calibri" pitchFamily="34" charset="0"/>
              </a:rPr>
              <a:t>Ο διασκελισμός περιλαμβάνει δύο βήματα. </a:t>
            </a:r>
          </a:p>
          <a:p>
            <a:pPr marL="627063" lvl="1" eaLnBrk="1" hangingPunct="1">
              <a:buFont typeface="Wingdings" pitchFamily="2" charset="2"/>
              <a:buChar char="ü"/>
            </a:pPr>
            <a:r>
              <a:rPr lang="el-GR" altLang="el-GR" sz="2400" dirty="0" smtClean="0">
                <a:latin typeface="Calibri" pitchFamily="34" charset="0"/>
              </a:rPr>
              <a:t>Το μήκος του διασκελισμού δεν ισούται απαραίτητα με το διπλάσιο μήκος ενός βήματος.</a:t>
            </a:r>
          </a:p>
          <a:p>
            <a:pPr marL="627063" lvl="1" eaLnBrk="1" hangingPunct="1">
              <a:buFontTx/>
              <a:buNone/>
            </a:pPr>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11521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Healthy fee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1628800"/>
            <a:ext cx="7632700" cy="4321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smtClean="0"/>
              <a:t>Ι. Βάδιση - Ανάλυση</a:t>
            </a:r>
            <a:endParaRPr lang="el-GR" dirty="0"/>
          </a:p>
        </p:txBody>
      </p:sp>
      <p:sp>
        <p:nvSpPr>
          <p:cNvPr id="8" name="Rectangle 7"/>
          <p:cNvSpPr/>
          <p:nvPr/>
        </p:nvSpPr>
        <p:spPr>
          <a:xfrm>
            <a:off x="755650" y="6093296"/>
            <a:ext cx="76327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Healthy </a:t>
            </a:r>
            <a:r>
              <a:rPr lang="en-US" sz="1200" dirty="0" smtClean="0">
                <a:solidFill>
                  <a:prstClr val="black"/>
                </a:solidFill>
                <a:latin typeface="Calibri"/>
                <a:hlinkClick r:id="rId5"/>
              </a:rPr>
              <a:t>feet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6" tooltip="User:Liftarn"/>
              </a:rPr>
              <a:t>Liftarn</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379122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altLang="el-GR" dirty="0">
                <a:latin typeface="Calibri" pitchFamily="34" charset="0"/>
              </a:rPr>
              <a:t>Παράμετροι διαστήματος</a:t>
            </a:r>
            <a:r>
              <a:rPr lang="el-GR" altLang="el-GR" sz="3200" dirty="0">
                <a:latin typeface="Calibri" pitchFamily="34" charset="0"/>
              </a:rPr>
              <a:t> </a:t>
            </a:r>
            <a:r>
              <a:rPr lang="en-US" altLang="el-GR" sz="3200" b="0" dirty="0" smtClean="0">
                <a:latin typeface="Calibri" pitchFamily="34" charset="0"/>
              </a:rPr>
              <a:t>2</a:t>
            </a:r>
            <a:r>
              <a:rPr lang="el-GR" altLang="el-GR" sz="3200" b="0" dirty="0" smtClean="0">
                <a:latin typeface="Calibri" pitchFamily="34" charset="0"/>
              </a:rPr>
              <a:t>/</a:t>
            </a:r>
            <a:r>
              <a:rPr lang="en-US" altLang="el-GR" sz="3200" b="0" dirty="0" smtClean="0">
                <a:latin typeface="Calibri" pitchFamily="34" charset="0"/>
              </a:rPr>
              <a:t>4</a:t>
            </a:r>
            <a:endParaRPr lang="el-GR" altLang="el-GR" sz="3600" dirty="0" smtClean="0">
              <a:latin typeface="Calibri" pitchFamily="34" charset="0"/>
            </a:endParaRPr>
          </a:p>
        </p:txBody>
      </p:sp>
      <p:sp>
        <p:nvSpPr>
          <p:cNvPr id="15363" name="Rectangle 3"/>
          <p:cNvSpPr>
            <a:spLocks noGrp="1" noChangeArrowheads="1"/>
          </p:cNvSpPr>
          <p:nvPr>
            <p:ph idx="1"/>
          </p:nvPr>
        </p:nvSpPr>
        <p:spPr/>
        <p:txBody>
          <a:bodyPr>
            <a:normAutofit/>
          </a:bodyPr>
          <a:lstStyle/>
          <a:p>
            <a:pPr eaLnBrk="1" hangingPunct="1">
              <a:lnSpc>
                <a:spcPct val="80000"/>
              </a:lnSpc>
              <a:buFontTx/>
              <a:buNone/>
            </a:pPr>
            <a:r>
              <a:rPr lang="el-GR" altLang="el-GR" sz="2200" b="1" dirty="0" smtClean="0"/>
              <a:t>Παράμετροι διαστήματος, </a:t>
            </a:r>
            <a:r>
              <a:rPr lang="el-GR" altLang="el-GR" sz="2200" dirty="0" smtClean="0"/>
              <a:t>φυσιολογικές τιμές.</a:t>
            </a:r>
          </a:p>
          <a:p>
            <a:pPr eaLnBrk="1" hangingPunct="1">
              <a:lnSpc>
                <a:spcPct val="80000"/>
              </a:lnSpc>
              <a:buFont typeface="+mj-lt"/>
              <a:buAutoNum type="arabicPeriod"/>
            </a:pPr>
            <a:r>
              <a:rPr lang="el-GR" altLang="el-GR" sz="2200" dirty="0" smtClean="0"/>
              <a:t>Μήκος βήματος, 35-40 </a:t>
            </a:r>
            <a:r>
              <a:rPr lang="en-US" altLang="el-GR" sz="2200" dirty="0" smtClean="0"/>
              <a:t>cm</a:t>
            </a:r>
            <a:r>
              <a:rPr lang="el-GR" altLang="el-GR" sz="2200" dirty="0" smtClean="0"/>
              <a:t>.</a:t>
            </a:r>
          </a:p>
          <a:p>
            <a:pPr eaLnBrk="1" hangingPunct="1">
              <a:lnSpc>
                <a:spcPct val="80000"/>
              </a:lnSpc>
              <a:buFont typeface="+mj-lt"/>
              <a:buAutoNum type="arabicPeriod"/>
            </a:pPr>
            <a:r>
              <a:rPr lang="el-GR" altLang="el-GR" sz="2200" dirty="0" smtClean="0"/>
              <a:t>Μήκος διασκελισμού, 70-82 </a:t>
            </a:r>
            <a:r>
              <a:rPr lang="en-US" altLang="el-GR" sz="2200" dirty="0" smtClean="0"/>
              <a:t>cm</a:t>
            </a:r>
            <a:r>
              <a:rPr lang="el-GR" altLang="el-GR" sz="2200" dirty="0" smtClean="0"/>
              <a:t>.</a:t>
            </a:r>
          </a:p>
          <a:p>
            <a:pPr eaLnBrk="1" hangingPunct="1">
              <a:lnSpc>
                <a:spcPct val="80000"/>
              </a:lnSpc>
              <a:buFont typeface="+mj-lt"/>
              <a:buAutoNum type="arabicPeriod"/>
            </a:pPr>
            <a:r>
              <a:rPr lang="el-GR" altLang="el-GR" sz="2200" dirty="0" smtClean="0"/>
              <a:t>Εύρος βήματος (βάση βηματισμού), 8 </a:t>
            </a:r>
            <a:r>
              <a:rPr lang="en-US" altLang="el-GR" sz="2200" dirty="0" smtClean="0"/>
              <a:t>cm</a:t>
            </a:r>
            <a:r>
              <a:rPr lang="el-GR" altLang="el-GR" sz="2200" dirty="0" smtClean="0"/>
              <a:t>.</a:t>
            </a:r>
          </a:p>
          <a:p>
            <a:pPr eaLnBrk="1" hangingPunct="1">
              <a:lnSpc>
                <a:spcPct val="80000"/>
              </a:lnSpc>
              <a:buFontTx/>
              <a:buNone/>
            </a:pPr>
            <a:endParaRPr lang="el-GR"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grpSp>
        <p:nvGrpSpPr>
          <p:cNvPr id="19" name="Ομάδα 18"/>
          <p:cNvGrpSpPr/>
          <p:nvPr/>
        </p:nvGrpSpPr>
        <p:grpSpPr>
          <a:xfrm>
            <a:off x="2771800" y="3069267"/>
            <a:ext cx="5112568" cy="1367845"/>
            <a:chOff x="2267744" y="3150567"/>
            <a:chExt cx="5112568" cy="1367845"/>
          </a:xfrm>
        </p:grpSpPr>
        <p:cxnSp>
          <p:nvCxnSpPr>
            <p:cNvPr id="4" name="Ευθεία γραμμή σύνδεσης 3"/>
            <p:cNvCxnSpPr/>
            <p:nvPr/>
          </p:nvCxnSpPr>
          <p:spPr>
            <a:xfrm>
              <a:off x="2267744" y="4213737"/>
              <a:ext cx="4104456" cy="3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a:off x="2267744" y="3933056"/>
              <a:ext cx="20522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2267744" y="3356992"/>
              <a:ext cx="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6372200" y="3356992"/>
              <a:ext cx="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4319972" y="3726158"/>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174" name="Picture 6" descr="Footprint Stencils"/>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8265" r="10192" b="17540"/>
            <a:stretch/>
          </p:blipFill>
          <p:spPr bwMode="auto">
            <a:xfrm rot="5400000">
              <a:off x="4655844" y="3170939"/>
              <a:ext cx="373598" cy="9733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otprint Stencils"/>
            <p:cNvPicPr>
              <a:picLocks noChangeAspect="1" noChangeArrowheads="1"/>
            </p:cNvPicPr>
            <p:nvPr/>
          </p:nvPicPr>
          <p:blipFill rotWithShape="1">
            <a:blip r:embed="rId3">
              <a:extLst>
                <a:ext uri="{28A0092B-C50C-407E-A947-70E740481C1C}">
                  <a14:useLocalDpi xmlns:a14="http://schemas.microsoft.com/office/drawing/2010/main" val="0"/>
                </a:ext>
              </a:extLst>
            </a:blip>
            <a:srcRect l="5542" t="7881" r="54371" b="19348"/>
            <a:stretch/>
          </p:blipFill>
          <p:spPr bwMode="auto">
            <a:xfrm rot="5400000">
              <a:off x="2594589" y="2879665"/>
              <a:ext cx="376218" cy="9546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ootprint Stencils"/>
            <p:cNvPicPr>
              <a:picLocks noChangeAspect="1" noChangeArrowheads="1"/>
            </p:cNvPicPr>
            <p:nvPr/>
          </p:nvPicPr>
          <p:blipFill rotWithShape="1">
            <a:blip r:embed="rId3">
              <a:extLst>
                <a:ext uri="{28A0092B-C50C-407E-A947-70E740481C1C}">
                  <a14:useLocalDpi xmlns:a14="http://schemas.microsoft.com/office/drawing/2010/main" val="0"/>
                </a:ext>
              </a:extLst>
            </a:blip>
            <a:srcRect l="5542" t="7881" r="54371" b="19348"/>
            <a:stretch/>
          </p:blipFill>
          <p:spPr bwMode="auto">
            <a:xfrm rot="5400000">
              <a:off x="6714876" y="2861349"/>
              <a:ext cx="376218" cy="9546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14994" y="3844405"/>
              <a:ext cx="690061" cy="369332"/>
            </a:xfrm>
            <a:prstGeom prst="rect">
              <a:avLst/>
            </a:prstGeom>
            <a:noFill/>
          </p:spPr>
          <p:txBody>
            <a:bodyPr wrap="none" rtlCol="0">
              <a:spAutoFit/>
            </a:bodyPr>
            <a:lstStyle/>
            <a:p>
              <a:r>
                <a:rPr lang="el-GR" dirty="0" smtClean="0">
                  <a:latin typeface="+mn-lt"/>
                </a:rPr>
                <a:t>Βήμα</a:t>
              </a:r>
              <a:endParaRPr lang="el-GR" dirty="0">
                <a:latin typeface="+mn-lt"/>
              </a:endParaRPr>
            </a:p>
          </p:txBody>
        </p:sp>
        <p:sp>
          <p:nvSpPr>
            <p:cNvPr id="16" name="TextBox 15"/>
            <p:cNvSpPr txBox="1"/>
            <p:nvPr/>
          </p:nvSpPr>
          <p:spPr>
            <a:xfrm>
              <a:off x="3583745" y="4149080"/>
              <a:ext cx="1472454" cy="369332"/>
            </a:xfrm>
            <a:prstGeom prst="rect">
              <a:avLst/>
            </a:prstGeom>
            <a:noFill/>
          </p:spPr>
          <p:txBody>
            <a:bodyPr wrap="none" rtlCol="0">
              <a:spAutoFit/>
            </a:bodyPr>
            <a:lstStyle/>
            <a:p>
              <a:r>
                <a:rPr lang="el-GR" dirty="0" smtClean="0">
                  <a:latin typeface="+mn-lt"/>
                </a:rPr>
                <a:t>Διασκελισμός</a:t>
              </a:r>
              <a:endParaRPr lang="el-GR" dirty="0">
                <a:latin typeface="+mn-lt"/>
              </a:endParaRPr>
            </a:p>
          </p:txBody>
        </p:sp>
      </p:grpSp>
      <p:grpSp>
        <p:nvGrpSpPr>
          <p:cNvPr id="63" name="Ομάδα 62"/>
          <p:cNvGrpSpPr/>
          <p:nvPr/>
        </p:nvGrpSpPr>
        <p:grpSpPr>
          <a:xfrm>
            <a:off x="585091" y="4112976"/>
            <a:ext cx="7947349" cy="2628392"/>
            <a:chOff x="89746" y="4019482"/>
            <a:chExt cx="7947349" cy="2628392"/>
          </a:xfrm>
        </p:grpSpPr>
        <p:pic>
          <p:nvPicPr>
            <p:cNvPr id="70" name="Picture 6" descr="Footprint Stencils"/>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11154" b="80000" l="51075" r="85484"/>
                      </a14:imgEffect>
                    </a14:imgLayer>
                  </a14:imgProps>
                </a:ext>
                <a:ext uri="{28A0092B-C50C-407E-A947-70E740481C1C}">
                  <a14:useLocalDpi xmlns:a14="http://schemas.microsoft.com/office/drawing/2010/main" val="0"/>
                </a:ext>
              </a:extLst>
            </a:blip>
            <a:srcRect l="50000" t="8265" r="10192" b="17540"/>
            <a:stretch/>
          </p:blipFill>
          <p:spPr bwMode="auto">
            <a:xfrm rot="17239197">
              <a:off x="6633605" y="4779359"/>
              <a:ext cx="373598" cy="97333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Ευθεία γραμμή σύνδεσης 22"/>
            <p:cNvCxnSpPr/>
            <p:nvPr/>
          </p:nvCxnSpPr>
          <p:spPr>
            <a:xfrm>
              <a:off x="2123728" y="4797152"/>
              <a:ext cx="2520280" cy="0"/>
            </a:xfrm>
            <a:prstGeom prst="line">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716016" y="4797152"/>
              <a:ext cx="2520280" cy="0"/>
            </a:xfrm>
            <a:prstGeom prst="line">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2123728" y="6309320"/>
              <a:ext cx="5112568" cy="0"/>
            </a:xfrm>
            <a:prstGeom prst="line">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35" name="Picture 6" descr="Footprint Stencils"/>
            <p:cNvPicPr>
              <a:picLocks noChangeAspect="1" noChangeArrowheads="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5">
                      <a14:imgEffect>
                        <a14:backgroundRemoval t="10385" b="80385" l="9140" r="44086"/>
                      </a14:imgEffect>
                    </a14:imgLayer>
                  </a14:imgProps>
                </a:ext>
                <a:ext uri="{28A0092B-C50C-407E-A947-70E740481C1C}">
                  <a14:useLocalDpi xmlns:a14="http://schemas.microsoft.com/office/drawing/2010/main" val="0"/>
                </a:ext>
              </a:extLst>
            </a:blip>
            <a:srcRect l="5542" t="7881" r="54371" b="19348"/>
            <a:stretch/>
          </p:blipFill>
          <p:spPr bwMode="auto">
            <a:xfrm rot="15604628">
              <a:off x="4022397" y="5307455"/>
              <a:ext cx="376218" cy="9546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Footprint Stencils"/>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11154" b="80000" l="51075" r="85484"/>
                      </a14:imgEffect>
                    </a14:imgLayer>
                  </a14:imgProps>
                </a:ext>
                <a:ext uri="{28A0092B-C50C-407E-A947-70E740481C1C}">
                  <a14:useLocalDpi xmlns:a14="http://schemas.microsoft.com/office/drawing/2010/main" val="0"/>
                </a:ext>
              </a:extLst>
            </a:blip>
            <a:srcRect l="50000" t="8265" r="10192" b="17540"/>
            <a:stretch/>
          </p:blipFill>
          <p:spPr bwMode="auto">
            <a:xfrm rot="17239197">
              <a:off x="1521037" y="4779359"/>
              <a:ext cx="373598" cy="97333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Ευθεία γραμμή σύνδεσης 28"/>
            <p:cNvCxnSpPr/>
            <p:nvPr/>
          </p:nvCxnSpPr>
          <p:spPr>
            <a:xfrm>
              <a:off x="2123729" y="4581128"/>
              <a:ext cx="0" cy="194421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7236296" y="4581128"/>
              <a:ext cx="0" cy="18722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4680012" y="4581128"/>
              <a:ext cx="0" cy="1080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827584" y="5404574"/>
              <a:ext cx="669674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1111915" y="5661247"/>
              <a:ext cx="641241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7452320" y="5404575"/>
              <a:ext cx="0" cy="25667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p:nvPr/>
          </p:nvCxnSpPr>
          <p:spPr>
            <a:xfrm flipH="1" flipV="1">
              <a:off x="827584" y="4942812"/>
              <a:ext cx="1296144" cy="46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Ελεύθερη σχεδίαση 47"/>
            <p:cNvSpPr/>
            <p:nvPr/>
          </p:nvSpPr>
          <p:spPr>
            <a:xfrm>
              <a:off x="1044664" y="5078027"/>
              <a:ext cx="127188" cy="310719"/>
            </a:xfrm>
            <a:custGeom>
              <a:avLst/>
              <a:gdLst>
                <a:gd name="connsiteX0" fmla="*/ 127188 w 127188"/>
                <a:gd name="connsiteY0" fmla="*/ 0 h 310719"/>
                <a:gd name="connsiteX1" fmla="*/ 56167 w 127188"/>
                <a:gd name="connsiteY1" fmla="*/ 62144 h 310719"/>
                <a:gd name="connsiteX2" fmla="*/ 2901 w 127188"/>
                <a:gd name="connsiteY2" fmla="*/ 221942 h 310719"/>
                <a:gd name="connsiteX3" fmla="*/ 11779 w 127188"/>
                <a:gd name="connsiteY3" fmla="*/ 310719 h 310719"/>
              </a:gdLst>
              <a:ahLst/>
              <a:cxnLst>
                <a:cxn ang="0">
                  <a:pos x="connsiteX0" y="connsiteY0"/>
                </a:cxn>
                <a:cxn ang="0">
                  <a:pos x="connsiteX1" y="connsiteY1"/>
                </a:cxn>
                <a:cxn ang="0">
                  <a:pos x="connsiteX2" y="connsiteY2"/>
                </a:cxn>
                <a:cxn ang="0">
                  <a:pos x="connsiteX3" y="connsiteY3"/>
                </a:cxn>
              </a:cxnLst>
              <a:rect l="l" t="t" r="r" b="b"/>
              <a:pathLst>
                <a:path w="127188" h="310719">
                  <a:moveTo>
                    <a:pt x="127188" y="0"/>
                  </a:moveTo>
                  <a:cubicBezTo>
                    <a:pt x="102034" y="12577"/>
                    <a:pt x="76881" y="25154"/>
                    <a:pt x="56167" y="62144"/>
                  </a:cubicBezTo>
                  <a:cubicBezTo>
                    <a:pt x="35453" y="99134"/>
                    <a:pt x="10299" y="180513"/>
                    <a:pt x="2901" y="221942"/>
                  </a:cubicBezTo>
                  <a:cubicBezTo>
                    <a:pt x="-4497" y="263371"/>
                    <a:pt x="3641" y="287045"/>
                    <a:pt x="11779" y="3107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TextBox 48"/>
            <p:cNvSpPr txBox="1"/>
            <p:nvPr/>
          </p:nvSpPr>
          <p:spPr>
            <a:xfrm>
              <a:off x="89746" y="4019482"/>
              <a:ext cx="1241894" cy="830997"/>
            </a:xfrm>
            <a:prstGeom prst="rect">
              <a:avLst/>
            </a:prstGeom>
            <a:noFill/>
            <a:ln>
              <a:solidFill>
                <a:schemeClr val="tx1"/>
              </a:solidFill>
            </a:ln>
          </p:spPr>
          <p:txBody>
            <a:bodyPr wrap="square" rtlCol="0">
              <a:spAutoFit/>
            </a:bodyPr>
            <a:lstStyle/>
            <a:p>
              <a:pPr eaLnBrk="1" hangingPunct="1"/>
              <a:r>
                <a:rPr lang="el-GR" altLang="el-GR" sz="1600" dirty="0" err="1">
                  <a:latin typeface="+mn-lt"/>
                </a:rPr>
                <a:t>Γωνια</a:t>
              </a:r>
              <a:r>
                <a:rPr lang="el-GR" altLang="el-GR" sz="1600" dirty="0">
                  <a:latin typeface="+mn-lt"/>
                </a:rPr>
                <a:t> του </a:t>
              </a:r>
              <a:r>
                <a:rPr lang="el-GR" altLang="el-GR" sz="1600" dirty="0" err="1">
                  <a:latin typeface="+mn-lt"/>
                </a:rPr>
                <a:t>μεγαλου</a:t>
              </a:r>
              <a:r>
                <a:rPr lang="el-GR" altLang="el-GR" sz="1600" dirty="0">
                  <a:latin typeface="+mn-lt"/>
                </a:rPr>
                <a:t> δακτύλου</a:t>
              </a:r>
            </a:p>
          </p:txBody>
        </p:sp>
        <p:sp>
          <p:nvSpPr>
            <p:cNvPr id="54" name="Ορθογώνιο 53"/>
            <p:cNvSpPr/>
            <p:nvPr/>
          </p:nvSpPr>
          <p:spPr>
            <a:xfrm>
              <a:off x="2280697" y="4509120"/>
              <a:ext cx="2114490" cy="338554"/>
            </a:xfrm>
            <a:prstGeom prst="rect">
              <a:avLst/>
            </a:prstGeom>
          </p:spPr>
          <p:txBody>
            <a:bodyPr wrap="none">
              <a:spAutoFit/>
            </a:bodyPr>
            <a:lstStyle/>
            <a:p>
              <a:r>
                <a:rPr lang="el-GR" sz="1600" dirty="0" smtClean="0">
                  <a:latin typeface="+mn-lt"/>
                </a:rPr>
                <a:t>Μήκος δεξιού βήματος</a:t>
              </a:r>
              <a:endParaRPr lang="el-GR" sz="1600" dirty="0">
                <a:latin typeface="+mn-lt"/>
              </a:endParaRPr>
            </a:p>
          </p:txBody>
        </p:sp>
        <p:cxnSp>
          <p:nvCxnSpPr>
            <p:cNvPr id="60" name="Γωνιακή σύνδεση 59"/>
            <p:cNvCxnSpPr>
              <a:stCxn id="49" idx="2"/>
            </p:cNvCxnSpPr>
            <p:nvPr/>
          </p:nvCxnSpPr>
          <p:spPr>
            <a:xfrm rot="16200000" flipH="1">
              <a:off x="723175" y="4837996"/>
              <a:ext cx="309007" cy="33397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Ορθογώνιο 66"/>
            <p:cNvSpPr/>
            <p:nvPr/>
          </p:nvSpPr>
          <p:spPr>
            <a:xfrm>
              <a:off x="4787292" y="4522749"/>
              <a:ext cx="2449004" cy="338554"/>
            </a:xfrm>
            <a:prstGeom prst="rect">
              <a:avLst/>
            </a:prstGeom>
          </p:spPr>
          <p:txBody>
            <a:bodyPr wrap="none">
              <a:spAutoFit/>
            </a:bodyPr>
            <a:lstStyle/>
            <a:p>
              <a:r>
                <a:rPr lang="el-GR" sz="1600" dirty="0" smtClean="0">
                  <a:latin typeface="+mn-lt"/>
                </a:rPr>
                <a:t>Μήκος αριστερού βήματος</a:t>
              </a:r>
              <a:endParaRPr lang="el-GR" sz="1600" dirty="0">
                <a:latin typeface="+mn-lt"/>
              </a:endParaRPr>
            </a:p>
          </p:txBody>
        </p:sp>
        <p:sp>
          <p:nvSpPr>
            <p:cNvPr id="61" name="Ορθογώνιο 60"/>
            <p:cNvSpPr/>
            <p:nvPr/>
          </p:nvSpPr>
          <p:spPr>
            <a:xfrm>
              <a:off x="3702084" y="6309320"/>
              <a:ext cx="1955856" cy="338554"/>
            </a:xfrm>
            <a:prstGeom prst="rect">
              <a:avLst/>
            </a:prstGeom>
          </p:spPr>
          <p:txBody>
            <a:bodyPr wrap="none">
              <a:spAutoFit/>
            </a:bodyPr>
            <a:lstStyle/>
            <a:p>
              <a:r>
                <a:rPr lang="el-GR" sz="1600" dirty="0" err="1">
                  <a:latin typeface="+mn-lt"/>
                </a:rPr>
                <a:t>Μηκος</a:t>
              </a:r>
              <a:r>
                <a:rPr lang="el-GR" sz="1600" dirty="0">
                  <a:latin typeface="+mn-lt"/>
                </a:rPr>
                <a:t> </a:t>
              </a:r>
              <a:r>
                <a:rPr lang="el-GR" sz="1600" dirty="0" err="1">
                  <a:latin typeface="+mn-lt"/>
                </a:rPr>
                <a:t>διασκελισμου</a:t>
              </a:r>
              <a:endParaRPr lang="el-GR" sz="1600" dirty="0">
                <a:latin typeface="+mn-lt"/>
              </a:endParaRPr>
            </a:p>
          </p:txBody>
        </p:sp>
        <p:sp>
          <p:nvSpPr>
            <p:cNvPr id="62" name="Ορθογώνιο 61"/>
            <p:cNvSpPr/>
            <p:nvPr/>
          </p:nvSpPr>
          <p:spPr>
            <a:xfrm rot="16200000">
              <a:off x="7099700" y="5293789"/>
              <a:ext cx="1290015" cy="584775"/>
            </a:xfrm>
            <a:prstGeom prst="rect">
              <a:avLst/>
            </a:prstGeom>
          </p:spPr>
          <p:txBody>
            <a:bodyPr wrap="square">
              <a:spAutoFit/>
            </a:bodyPr>
            <a:lstStyle/>
            <a:p>
              <a:pPr algn="ctr"/>
              <a:r>
                <a:rPr lang="el-GR" sz="1600" dirty="0" smtClean="0">
                  <a:latin typeface="+mn-lt"/>
                </a:rPr>
                <a:t>Βάση βηματισμού</a:t>
              </a:r>
              <a:endParaRPr lang="el-GR" sz="1600" dirty="0">
                <a:latin typeface="+mn-lt"/>
              </a:endParaRPr>
            </a:p>
          </p:txBody>
        </p:sp>
      </p:grpSp>
      <p:cxnSp>
        <p:nvCxnSpPr>
          <p:cNvPr id="7169" name="Ευθεία γραμμή σύνδεσης 7168"/>
          <p:cNvCxnSpPr/>
          <p:nvPr/>
        </p:nvCxnSpPr>
        <p:spPr>
          <a:xfrm>
            <a:off x="2051720" y="4437112"/>
            <a:ext cx="7092280" cy="0"/>
          </a:xfrm>
          <a:prstGeom prst="line">
            <a:avLst/>
          </a:prstGeom>
          <a:ln w="6985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756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altLang="el-GR" dirty="0">
                <a:latin typeface="Calibri" pitchFamily="34" charset="0"/>
              </a:rPr>
              <a:t>Παράμετροι διαστήματος</a:t>
            </a:r>
            <a:r>
              <a:rPr lang="el-GR" altLang="el-GR" sz="3200" dirty="0">
                <a:latin typeface="Calibri" pitchFamily="34" charset="0"/>
              </a:rPr>
              <a:t> </a:t>
            </a:r>
            <a:r>
              <a:rPr lang="en-US" altLang="el-GR" sz="3200" b="0" dirty="0" smtClean="0">
                <a:latin typeface="Calibri" pitchFamily="34" charset="0"/>
              </a:rPr>
              <a:t>3</a:t>
            </a:r>
            <a:r>
              <a:rPr lang="el-GR" altLang="el-GR" sz="3200" b="0" dirty="0" smtClean="0">
                <a:latin typeface="Calibri" pitchFamily="34" charset="0"/>
              </a:rPr>
              <a:t>/</a:t>
            </a:r>
            <a:r>
              <a:rPr lang="en-US" altLang="el-GR" sz="3200" b="0" dirty="0" smtClean="0">
                <a:latin typeface="Calibri" pitchFamily="34" charset="0"/>
              </a:rPr>
              <a:t>4</a:t>
            </a:r>
            <a:endParaRPr lang="el-GR" altLang="el-GR" sz="1800" b="1" dirty="0" smtClean="0">
              <a:latin typeface="Tahoma" pitchFamily="34" charset="0"/>
            </a:endParaRPr>
          </a:p>
        </p:txBody>
      </p:sp>
      <p:sp>
        <p:nvSpPr>
          <p:cNvPr id="16387" name="Rectangle 3"/>
          <p:cNvSpPr>
            <a:spLocks noGrp="1" noChangeArrowheads="1"/>
          </p:cNvSpPr>
          <p:nvPr>
            <p:ph idx="1"/>
          </p:nvPr>
        </p:nvSpPr>
        <p:spPr/>
        <p:txBody>
          <a:bodyPr>
            <a:normAutofit fontScale="92500"/>
          </a:bodyPr>
          <a:lstStyle/>
          <a:p>
            <a:pPr eaLnBrk="1" hangingPunct="1">
              <a:buFont typeface="Wingdings" pitchFamily="2" charset="2"/>
              <a:buChar char="Ø"/>
            </a:pPr>
            <a:r>
              <a:rPr lang="el-GR" altLang="el-GR" sz="2400" b="1" dirty="0" smtClean="0">
                <a:latin typeface="Calibri" pitchFamily="34" charset="0"/>
              </a:rPr>
              <a:t>Εύρος βήματος ή βάση βηματισμού.</a:t>
            </a:r>
          </a:p>
          <a:p>
            <a:pPr marL="355600" indent="0" eaLnBrk="1" hangingPunct="1">
              <a:buNone/>
            </a:pPr>
            <a:r>
              <a:rPr lang="el-GR" altLang="el-GR" sz="2400" dirty="0" smtClean="0">
                <a:latin typeface="Calibri" pitchFamily="34" charset="0"/>
              </a:rPr>
              <a:t>Είναι η απόσταση του μέσου σημείου επαφής της πτέρνας με το έδαφος του ενός άκρου, από το ίδιο σημείο της πτέρνας του άλλου άκρου. </a:t>
            </a:r>
          </a:p>
          <a:p>
            <a:pPr eaLnBrk="1" hangingPunct="1">
              <a:buFont typeface="Wingdings" pitchFamily="2" charset="2"/>
              <a:buChar char="Ø"/>
            </a:pPr>
            <a:r>
              <a:rPr lang="el-GR" altLang="el-GR" sz="2400" b="1" dirty="0" smtClean="0">
                <a:latin typeface="Calibri" pitchFamily="34" charset="0"/>
              </a:rPr>
              <a:t>Γωνία απόκλισης του μεγάλου δακτύλου.</a:t>
            </a:r>
          </a:p>
          <a:p>
            <a:pPr marL="355600" indent="0" eaLnBrk="1" hangingPunct="1">
              <a:buNone/>
            </a:pPr>
            <a:r>
              <a:rPr lang="el-GR" altLang="el-GR" sz="2400" dirty="0" smtClean="0">
                <a:latin typeface="Calibri" pitchFamily="34" charset="0"/>
              </a:rPr>
              <a:t>Είναι η γωνία που σχηματίζεται από την ευθεία, που περνά από το μέσο σημείο της πτέρνας και το δεύτερο δάκτυλο του κάτω άκρου και από την ευθεία, που περνά από τη μέση γραμμή του πέλματος.</a:t>
            </a:r>
          </a:p>
          <a:p>
            <a:pPr lvl="1" eaLnBrk="1" hangingPunct="1">
              <a:buFont typeface="Wingdings" pitchFamily="2" charset="2"/>
              <a:buChar char="ü"/>
            </a:pPr>
            <a:r>
              <a:rPr lang="el-GR" altLang="el-GR" sz="2000" dirty="0" smtClean="0">
                <a:latin typeface="Calibri" pitchFamily="34" charset="0"/>
              </a:rPr>
              <a:t> </a:t>
            </a:r>
            <a:r>
              <a:rPr lang="el-GR" altLang="el-GR" sz="2400" dirty="0" smtClean="0">
                <a:latin typeface="Calibri" pitchFamily="34" charset="0"/>
              </a:rPr>
              <a:t>Είναι αντιστρόφως ανάλογη της ταχύτητας βήματος.</a:t>
            </a:r>
          </a:p>
          <a:p>
            <a:pPr lvl="1" eaLnBrk="1" hangingPunct="1">
              <a:buFont typeface="Wingdings" pitchFamily="2" charset="2"/>
              <a:buChar char="ü"/>
            </a:pPr>
            <a:r>
              <a:rPr lang="el-GR" altLang="el-GR" sz="2400" dirty="0" smtClean="0">
                <a:latin typeface="Calibri" pitchFamily="34" charset="0"/>
              </a:rPr>
              <a:t>Στους άνδρες, σε ελεύθερη ταχύτητα βήματος, είναι περίπου 7 μοίρες στο κάθε άκρο.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159877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latin typeface="Calibri" pitchFamily="34" charset="0"/>
              </a:rPr>
              <a:t>Παράμετροι διαστήματος</a:t>
            </a:r>
            <a:r>
              <a:rPr lang="el-GR" altLang="el-GR" sz="3200" dirty="0">
                <a:latin typeface="Calibri" pitchFamily="34" charset="0"/>
              </a:rPr>
              <a:t> </a:t>
            </a:r>
            <a:r>
              <a:rPr lang="en-US" altLang="el-GR" sz="3200" b="0" dirty="0" smtClean="0">
                <a:latin typeface="Calibri" pitchFamily="34" charset="0"/>
              </a:rPr>
              <a:t>4</a:t>
            </a:r>
            <a:r>
              <a:rPr lang="el-GR" altLang="el-GR" sz="3200" b="0" dirty="0" smtClean="0">
                <a:latin typeface="Calibri" pitchFamily="34" charset="0"/>
              </a:rPr>
              <a:t>/</a:t>
            </a:r>
            <a:r>
              <a:rPr lang="en-US" altLang="el-GR" sz="3200" b="0" dirty="0" smtClean="0">
                <a:latin typeface="Calibri" pitchFamily="34" charset="0"/>
              </a:rPr>
              <a:t>4</a:t>
            </a:r>
            <a:endParaRPr lang="el-GR" sz="3300" dirty="0"/>
          </a:p>
        </p:txBody>
      </p:sp>
      <p:sp>
        <p:nvSpPr>
          <p:cNvPr id="3" name="Θέση περιεχομένου 2"/>
          <p:cNvSpPr>
            <a:spLocks noGrp="1"/>
          </p:cNvSpPr>
          <p:nvPr>
            <p:ph idx="1"/>
          </p:nvPr>
        </p:nvSpPr>
        <p:spPr>
          <a:xfrm>
            <a:off x="755576" y="1268760"/>
            <a:ext cx="8075240" cy="648072"/>
          </a:xfrm>
        </p:spPr>
        <p:txBody>
          <a:bodyPr/>
          <a:lstStyle/>
          <a:p>
            <a:pPr>
              <a:buNone/>
            </a:pPr>
            <a:r>
              <a:rPr lang="el-GR" dirty="0" smtClean="0"/>
              <a:t> Μέτρηση των παραμέτρων διαστήματος και αξιολόγηση.</a:t>
            </a:r>
          </a:p>
          <a:p>
            <a:pPr>
              <a:buNone/>
            </a:pPr>
            <a:endParaRPr lang="el-GR" dirty="0"/>
          </a:p>
        </p:txBody>
      </p:sp>
      <p:sp>
        <p:nvSpPr>
          <p:cNvPr id="4" name="Ορθογώνιο 3"/>
          <p:cNvSpPr/>
          <p:nvPr/>
        </p:nvSpPr>
        <p:spPr>
          <a:xfrm>
            <a:off x="3148593" y="6454098"/>
            <a:ext cx="2775375" cy="276999"/>
          </a:xfrm>
          <a:prstGeom prst="rect">
            <a:avLst/>
          </a:prstGeom>
        </p:spPr>
        <p:txBody>
          <a:bodyPr wrap="none">
            <a:spAutoFit/>
          </a:bodyPr>
          <a:lstStyle/>
          <a:p>
            <a:r>
              <a:rPr lang="en-US" sz="1200" dirty="0">
                <a:solidFill>
                  <a:prstClr val="black"/>
                </a:solidFill>
                <a:latin typeface="Calibri"/>
                <a:hlinkClick r:id="rId6"/>
              </a:rPr>
              <a:t>Painted Feet: Step Length &amp; Stride Length</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controls>
      <mc:AlternateContent xmlns:mc="http://schemas.openxmlformats.org/markup-compatibility/2006">
        <mc:Choice xmlns:v="urn:schemas-microsoft-com:vml" Requires="v">
          <p:control spid="1031" name="ShockwaveFlash1" r:id="rId2" imgW="6409524" imgH="4638095"/>
        </mc:Choice>
        <mc:Fallback>
          <p:control name="ShockwaveFlash1" r:id="rId2" imgW="6409524" imgH="4638095">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331913" y="1814513"/>
                  <a:ext cx="6408737" cy="4638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778200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116632"/>
            <a:ext cx="8229600" cy="1080120"/>
          </a:xfrm>
        </p:spPr>
        <p:txBody>
          <a:bodyPr>
            <a:normAutofit fontScale="90000"/>
          </a:bodyPr>
          <a:lstStyle/>
          <a:p>
            <a:r>
              <a:rPr lang="el-GR" altLang="el-GR" sz="4400" dirty="0" smtClean="0">
                <a:latin typeface="Calibri" pitchFamily="34" charset="0"/>
              </a:rPr>
              <a:t>Πλήρης Κύκλος Βάδισης</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Διασκελισμός</a:t>
            </a:r>
          </a:p>
        </p:txBody>
      </p:sp>
      <p:sp>
        <p:nvSpPr>
          <p:cNvPr id="18435" name="Rectangle 3"/>
          <p:cNvSpPr>
            <a:spLocks noGrp="1" noChangeArrowheads="1"/>
          </p:cNvSpPr>
          <p:nvPr>
            <p:ph idx="1"/>
          </p:nvPr>
        </p:nvSpPr>
        <p:spPr>
          <a:xfrm>
            <a:off x="457200" y="1412776"/>
            <a:ext cx="8229600" cy="5040560"/>
          </a:xfrm>
        </p:spPr>
        <p:txBody>
          <a:bodyPr/>
          <a:lstStyle/>
          <a:p>
            <a:pPr eaLnBrk="1" hangingPunct="1">
              <a:buFont typeface="Wingdings" pitchFamily="2" charset="2"/>
              <a:buChar char="Ø"/>
            </a:pPr>
            <a:r>
              <a:rPr lang="el-GR" altLang="el-GR" sz="2400" dirty="0" smtClean="0">
                <a:latin typeface="Calibri" pitchFamily="34" charset="0"/>
              </a:rPr>
              <a:t>Ως </a:t>
            </a:r>
            <a:r>
              <a:rPr lang="el-GR" altLang="el-GR" sz="2400" b="1" dirty="0" smtClean="0">
                <a:latin typeface="Calibri" pitchFamily="34" charset="0"/>
              </a:rPr>
              <a:t>πλήρης κύκλος βάδισης </a:t>
            </a:r>
            <a:r>
              <a:rPr lang="el-GR" altLang="el-GR" sz="2400" dirty="0" smtClean="0">
                <a:latin typeface="Calibri" pitchFamily="34" charset="0"/>
              </a:rPr>
              <a:t>χαρακτηρίζεται η δραστηριότητα, </a:t>
            </a:r>
            <a:r>
              <a:rPr lang="el-GR" altLang="el-GR" sz="2400" b="1" dirty="0" smtClean="0">
                <a:latin typeface="Calibri" pitchFamily="34" charset="0"/>
              </a:rPr>
              <a:t>η διαδικασία</a:t>
            </a:r>
            <a:r>
              <a:rPr lang="el-GR" altLang="el-GR" sz="2400" dirty="0" smtClean="0">
                <a:latin typeface="Calibri" pitchFamily="34" charset="0"/>
              </a:rPr>
              <a:t>, που ξεκινά την στιγμή της πρώτης επαφής της πτέρνας του κάτω άκρου με το έδαφος, μέχρι την επόμενη επαφή με το έδαφος της πτέρνας του ιδίου άκρου. </a:t>
            </a:r>
          </a:p>
          <a:p>
            <a:pPr eaLnBrk="1" hangingPunct="1">
              <a:buFont typeface="Wingdings" pitchFamily="2" charset="2"/>
              <a:buChar char="Ø"/>
            </a:pPr>
            <a:r>
              <a:rPr lang="el-GR" altLang="el-GR" sz="2400" dirty="0" smtClean="0">
                <a:latin typeface="Calibri" pitchFamily="34" charset="0"/>
              </a:rPr>
              <a:t>Ο </a:t>
            </a:r>
            <a:r>
              <a:rPr lang="el-GR" altLang="el-GR" sz="2400" b="1" dirty="0" smtClean="0">
                <a:latin typeface="Calibri" pitchFamily="34" charset="0"/>
              </a:rPr>
              <a:t>διασκελισμός</a:t>
            </a:r>
            <a:r>
              <a:rPr lang="el-GR" altLang="el-GR" sz="2400" dirty="0" smtClean="0">
                <a:latin typeface="Calibri" pitchFamily="34" charset="0"/>
              </a:rPr>
              <a:t> ταυτίζεται με ένα πλήρη κύκλο βάδισης. Πρόκειται για την </a:t>
            </a:r>
            <a:r>
              <a:rPr lang="el-GR" altLang="el-GR" sz="2400" b="1" dirty="0" smtClean="0">
                <a:latin typeface="Calibri" pitchFamily="34" charset="0"/>
              </a:rPr>
              <a:t>απόσταση</a:t>
            </a:r>
            <a:r>
              <a:rPr lang="el-GR" altLang="el-GR" sz="2400" dirty="0" smtClean="0">
                <a:latin typeface="Calibri" pitchFamily="34" charset="0"/>
              </a:rPr>
              <a:t> ανάμεσα σε δύο διαδοχικά σημεία επαφής της πτέρνας του ιδίου κάτω άκρου με το έδαφος. </a:t>
            </a:r>
          </a:p>
          <a:p>
            <a:pPr eaLnBrk="1" hangingPunct="1">
              <a:buFont typeface="Wingdings" pitchFamily="2" charset="2"/>
              <a:buChar char="Ø"/>
            </a:pPr>
            <a:r>
              <a:rPr lang="en-US" altLang="el-GR" sz="2400" dirty="0" smtClean="0">
                <a:latin typeface="Calibri" pitchFamily="34" charset="0"/>
              </a:rPr>
              <a:t>O </a:t>
            </a:r>
            <a:r>
              <a:rPr lang="el-GR" altLang="el-GR" sz="2400" dirty="0" smtClean="0">
                <a:latin typeface="Calibri" pitchFamily="34" charset="0"/>
              </a:rPr>
              <a:t>πλήρης κύκλος βάδισης είναι η βασική μονάδα για την ανάλυση της βάδισης</a:t>
            </a:r>
            <a:r>
              <a:rPr lang="en-US" altLang="el-GR" sz="2400" dirty="0" smtClean="0">
                <a:latin typeface="Calibri" pitchFamily="34" charset="0"/>
              </a:rPr>
              <a:t>.</a:t>
            </a:r>
            <a:r>
              <a:rPr lang="el-GR" altLang="el-GR" sz="2400" dirty="0" smtClean="0">
                <a:latin typeface="Calibri" pitchFamily="34" charset="0"/>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278548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ltLang="el-GR" sz="4000" dirty="0" smtClean="0">
                <a:latin typeface="Calibri" pitchFamily="34" charset="0"/>
              </a:rPr>
              <a:t>Κύκλος Βάδισης </a:t>
            </a:r>
            <a:r>
              <a:rPr lang="el-GR" altLang="el-GR" sz="3200" b="0" dirty="0" smtClean="0">
                <a:latin typeface="Calibri" pitchFamily="34" charset="0"/>
              </a:rPr>
              <a:t>1/2</a:t>
            </a:r>
          </a:p>
        </p:txBody>
      </p:sp>
      <p:sp>
        <p:nvSpPr>
          <p:cNvPr id="19459" name="Rectangle 3"/>
          <p:cNvSpPr>
            <a:spLocks noGrp="1" noChangeArrowheads="1"/>
          </p:cNvSpPr>
          <p:nvPr>
            <p:ph idx="1"/>
          </p:nvPr>
        </p:nvSpPr>
        <p:spPr>
          <a:xfrm>
            <a:off x="457200" y="1340768"/>
            <a:ext cx="8229600" cy="4896544"/>
          </a:xfrm>
        </p:spPr>
        <p:txBody>
          <a:bodyPr>
            <a:normAutofit/>
          </a:bodyPr>
          <a:lstStyle/>
          <a:p>
            <a:r>
              <a:rPr lang="el-GR" altLang="el-GR" sz="2400" dirty="0" smtClean="0">
                <a:latin typeface="Calibri" pitchFamily="34" charset="0"/>
              </a:rPr>
              <a:t>Με κριτήριο</a:t>
            </a:r>
            <a:r>
              <a:rPr lang="el-GR" altLang="el-GR" dirty="0" smtClean="0">
                <a:latin typeface="Calibri" pitchFamily="34" charset="0"/>
              </a:rPr>
              <a:t> </a:t>
            </a:r>
            <a:r>
              <a:rPr lang="el-GR" altLang="el-GR" sz="2400" dirty="0" smtClean="0">
                <a:latin typeface="Calibri" pitchFamily="34" charset="0"/>
              </a:rPr>
              <a:t>την επαφή των κάτω άκρων με το έδαφος, και αναφερόμενοι στην δραστηριότητα του ενός κάτω άκρου, από την αρχή μέχρι το τέλος του κύκλου βάδισης, η βάδιση  διακρίνεται σε δύο περιόδους</a:t>
            </a:r>
            <a:r>
              <a:rPr lang="en-US" altLang="el-GR" sz="2400" dirty="0" smtClean="0">
                <a:latin typeface="Calibri" pitchFamily="34" charset="0"/>
              </a:rPr>
              <a:t>:</a:t>
            </a:r>
            <a:endParaRPr lang="el-GR" altLang="el-GR" sz="2400" dirty="0" smtClean="0">
              <a:latin typeface="Calibri" pitchFamily="34" charset="0"/>
            </a:endParaRPr>
          </a:p>
          <a:p>
            <a:pPr lvl="1"/>
            <a:r>
              <a:rPr lang="el-GR" altLang="el-GR" b="1" dirty="0" smtClean="0">
                <a:latin typeface="Calibri" pitchFamily="34" charset="0"/>
              </a:rPr>
              <a:t>Την περίοδο στήριξης.</a:t>
            </a:r>
          </a:p>
          <a:p>
            <a:pPr lvl="1"/>
            <a:r>
              <a:rPr lang="el-GR" altLang="el-GR" b="1" dirty="0" smtClean="0">
                <a:latin typeface="Calibri" pitchFamily="34" charset="0"/>
              </a:rPr>
              <a:t>Την περίοδο αιώρησης.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9427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ltLang="el-GR" sz="4000" dirty="0" smtClean="0">
                <a:latin typeface="Calibri" pitchFamily="34" charset="0"/>
              </a:rPr>
              <a:t>Κύκλος Βάδισης </a:t>
            </a:r>
            <a:r>
              <a:rPr lang="el-GR" altLang="el-GR" sz="3200" b="0" dirty="0">
                <a:latin typeface="Calibri" pitchFamily="34" charset="0"/>
              </a:rPr>
              <a:t>2</a:t>
            </a:r>
            <a:r>
              <a:rPr lang="el-GR" altLang="el-GR" sz="3200" b="0" dirty="0" smtClean="0">
                <a:latin typeface="Calibri" pitchFamily="34" charset="0"/>
              </a:rPr>
              <a:t>/2</a:t>
            </a:r>
          </a:p>
        </p:txBody>
      </p:sp>
      <p:sp>
        <p:nvSpPr>
          <p:cNvPr id="19459" name="Rectangle 3"/>
          <p:cNvSpPr>
            <a:spLocks noGrp="1" noChangeArrowheads="1"/>
          </p:cNvSpPr>
          <p:nvPr>
            <p:ph idx="1"/>
          </p:nvPr>
        </p:nvSpPr>
        <p:spPr>
          <a:xfrm>
            <a:off x="457200" y="1340768"/>
            <a:ext cx="8229600" cy="4896544"/>
          </a:xfrm>
        </p:spPr>
        <p:txBody>
          <a:bodyPr>
            <a:normAutofit/>
          </a:bodyPr>
          <a:lstStyle/>
          <a:p>
            <a:pPr marL="457200" indent="-457200">
              <a:buNone/>
            </a:pPr>
            <a:r>
              <a:rPr lang="el-GR" altLang="el-GR" dirty="0" smtClean="0">
                <a:latin typeface="Calibri" pitchFamily="34" charset="0"/>
              </a:rPr>
              <a:t>Οι </a:t>
            </a:r>
            <a:r>
              <a:rPr lang="el-GR" altLang="el-GR" b="1" dirty="0" smtClean="0">
                <a:latin typeface="Calibri" pitchFamily="34" charset="0"/>
              </a:rPr>
              <a:t>στόχοι</a:t>
            </a:r>
            <a:r>
              <a:rPr lang="en-US" altLang="el-GR" b="1" dirty="0" smtClean="0">
                <a:latin typeface="Calibri" pitchFamily="34" charset="0"/>
              </a:rPr>
              <a:t> </a:t>
            </a:r>
            <a:r>
              <a:rPr lang="el-GR" altLang="el-GR" b="1" dirty="0" smtClean="0">
                <a:latin typeface="Calibri" pitchFamily="34" charset="0"/>
              </a:rPr>
              <a:t>της</a:t>
            </a:r>
            <a:r>
              <a:rPr lang="en-US" altLang="el-GR" b="1" dirty="0" smtClean="0">
                <a:latin typeface="Calibri" pitchFamily="34" charset="0"/>
              </a:rPr>
              <a:t> </a:t>
            </a:r>
            <a:r>
              <a:rPr lang="el-GR" altLang="el-GR" b="1" dirty="0" smtClean="0">
                <a:latin typeface="Calibri" pitchFamily="34" charset="0"/>
              </a:rPr>
              <a:t>βάδισης </a:t>
            </a:r>
            <a:r>
              <a:rPr lang="el-GR" altLang="el-GR" dirty="0" smtClean="0">
                <a:latin typeface="Calibri" pitchFamily="34" charset="0"/>
              </a:rPr>
              <a:t>διακρίνονται</a:t>
            </a:r>
            <a:r>
              <a:rPr lang="en-US" altLang="el-GR" dirty="0" smtClean="0">
                <a:latin typeface="Calibri" pitchFamily="34" charset="0"/>
              </a:rPr>
              <a:t>:</a:t>
            </a:r>
            <a:endParaRPr lang="el-GR" altLang="el-GR" dirty="0" smtClean="0">
              <a:latin typeface="Calibri" pitchFamily="34" charset="0"/>
            </a:endParaRPr>
          </a:p>
          <a:p>
            <a:pPr lvl="1" indent="-387350">
              <a:buFont typeface="Wingdings" pitchFamily="2" charset="2"/>
              <a:buChar char="Ø"/>
            </a:pPr>
            <a:r>
              <a:rPr lang="el-GR" altLang="el-GR" dirty="0" smtClean="0">
                <a:latin typeface="Calibri" pitchFamily="34" charset="0"/>
              </a:rPr>
              <a:t>Για την περίοδο στήριξης</a:t>
            </a:r>
            <a:r>
              <a:rPr lang="en-US" altLang="el-GR" dirty="0" smtClean="0">
                <a:latin typeface="Calibri" pitchFamily="34" charset="0"/>
              </a:rPr>
              <a:t> </a:t>
            </a:r>
            <a:r>
              <a:rPr lang="el-GR" altLang="el-GR" dirty="0" smtClean="0">
                <a:latin typeface="Calibri" pitchFamily="34" charset="0"/>
              </a:rPr>
              <a:t>σε</a:t>
            </a:r>
            <a:r>
              <a:rPr lang="en-US" altLang="el-GR" dirty="0" smtClean="0">
                <a:latin typeface="Calibri" pitchFamily="34" charset="0"/>
              </a:rPr>
              <a:t>:</a:t>
            </a:r>
            <a:endParaRPr lang="el-GR" altLang="el-GR" dirty="0" smtClean="0">
              <a:latin typeface="Calibri" pitchFamily="34" charset="0"/>
            </a:endParaRPr>
          </a:p>
          <a:p>
            <a:pPr lvl="2" indent="-334963">
              <a:buFont typeface="Wingdings" pitchFamily="2" charset="2"/>
              <a:buChar char="§"/>
            </a:pPr>
            <a:r>
              <a:rPr lang="el-GR" altLang="el-GR" b="1" dirty="0" smtClean="0">
                <a:latin typeface="Calibri" pitchFamily="34" charset="0"/>
              </a:rPr>
              <a:t>Αποδοχή του βάρους </a:t>
            </a:r>
            <a:r>
              <a:rPr lang="el-GR" altLang="el-GR" dirty="0" smtClean="0">
                <a:latin typeface="Calibri" pitchFamily="34" charset="0"/>
              </a:rPr>
              <a:t>και</a:t>
            </a:r>
          </a:p>
          <a:p>
            <a:pPr lvl="2" indent="-334963">
              <a:buFont typeface="Wingdings" pitchFamily="2" charset="2"/>
              <a:buChar char="§"/>
            </a:pPr>
            <a:r>
              <a:rPr lang="el-GR" altLang="el-GR" b="1" dirty="0" smtClean="0">
                <a:latin typeface="Calibri" pitchFamily="34" charset="0"/>
              </a:rPr>
              <a:t>Στήριξη στο ένα κάτω άκρο</a:t>
            </a:r>
            <a:r>
              <a:rPr lang="el-GR" altLang="el-GR" dirty="0" smtClean="0">
                <a:latin typeface="Calibri" pitchFamily="34" charset="0"/>
              </a:rPr>
              <a:t>. </a:t>
            </a:r>
          </a:p>
          <a:p>
            <a:pPr lvl="1" indent="-387350">
              <a:buFont typeface="Wingdings" pitchFamily="2" charset="2"/>
              <a:buChar char="Ø"/>
            </a:pPr>
            <a:r>
              <a:rPr lang="el-GR" altLang="el-GR" dirty="0" smtClean="0">
                <a:latin typeface="Calibri" pitchFamily="34" charset="0"/>
              </a:rPr>
              <a:t>Για την περίοδο αιώρησης σε</a:t>
            </a:r>
            <a:r>
              <a:rPr lang="en-US" altLang="el-GR" dirty="0" smtClean="0">
                <a:latin typeface="Calibri" pitchFamily="34" charset="0"/>
              </a:rPr>
              <a:t>:</a:t>
            </a:r>
            <a:endParaRPr lang="el-GR" altLang="el-GR" dirty="0" smtClean="0">
              <a:latin typeface="Calibri" pitchFamily="34" charset="0"/>
            </a:endParaRPr>
          </a:p>
          <a:p>
            <a:pPr lvl="2" indent="-334963">
              <a:buFont typeface="Wingdings" pitchFamily="2" charset="2"/>
              <a:buChar char="§"/>
            </a:pPr>
            <a:r>
              <a:rPr lang="el-GR" altLang="el-GR" b="1" dirty="0" smtClean="0">
                <a:latin typeface="Calibri" pitchFamily="34" charset="0"/>
              </a:rPr>
              <a:t>Προώθηση του κάτω άκρου</a:t>
            </a:r>
            <a:r>
              <a:rPr lang="el-GR" altLang="el-GR"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452620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a:bodyPr>
          <a:lstStyle/>
          <a:p>
            <a:r>
              <a:rPr lang="el-GR" altLang="el-GR" sz="4000" dirty="0" smtClean="0">
                <a:latin typeface="Calibri" pitchFamily="34" charset="0"/>
              </a:rPr>
              <a:t>Οι Φάσεις της Περιόδου </a:t>
            </a:r>
            <a:r>
              <a:rPr lang="el-GR" altLang="el-GR" dirty="0" smtClean="0">
                <a:latin typeface="Calibri" pitchFamily="34" charset="0"/>
              </a:rPr>
              <a:t>Στήριξ</a:t>
            </a:r>
            <a:r>
              <a:rPr lang="el-GR" altLang="el-GR" sz="4000" dirty="0" smtClean="0">
                <a:latin typeface="Calibri" pitchFamily="34" charset="0"/>
              </a:rPr>
              <a:t>ης</a:t>
            </a:r>
            <a:endParaRPr lang="el-GR" altLang="el-GR" sz="3200" b="0" dirty="0" smtClean="0">
              <a:latin typeface="Calibri" pitchFamily="34" charset="0"/>
            </a:endParaRPr>
          </a:p>
        </p:txBody>
      </p:sp>
      <p:sp>
        <p:nvSpPr>
          <p:cNvPr id="20483" name="2 - Θέση περιεχομένου"/>
          <p:cNvSpPr>
            <a:spLocks noGrp="1"/>
          </p:cNvSpPr>
          <p:nvPr>
            <p:ph idx="1"/>
          </p:nvPr>
        </p:nvSpPr>
        <p:spPr/>
        <p:txBody>
          <a:bodyPr>
            <a:normAutofit/>
          </a:bodyPr>
          <a:lstStyle/>
          <a:p>
            <a:pPr marL="541338" indent="-541338">
              <a:buNone/>
            </a:pPr>
            <a:r>
              <a:rPr lang="el-GR" altLang="el-GR" sz="2400" b="1" dirty="0" smtClean="0">
                <a:latin typeface="Calibri" pitchFamily="34" charset="0"/>
              </a:rPr>
              <a:t>Περίοδος Στήριξης</a:t>
            </a:r>
            <a:r>
              <a:rPr lang="en-US" altLang="el-GR" b="1" dirty="0" smtClean="0">
                <a:latin typeface="Calibri" pitchFamily="34" charset="0"/>
              </a:rPr>
              <a:t>:</a:t>
            </a:r>
            <a:endParaRPr lang="el-GR" altLang="el-GR" sz="2400" b="1" dirty="0" smtClean="0">
              <a:latin typeface="Calibri" pitchFamily="34" charset="0"/>
            </a:endParaRPr>
          </a:p>
          <a:p>
            <a:pPr marL="541338" indent="-541338">
              <a:buFont typeface="Wingdings" pitchFamily="2" charset="2"/>
              <a:buChar char="Ø"/>
            </a:pPr>
            <a:r>
              <a:rPr lang="el-GR" altLang="el-GR" sz="2400" dirty="0" smtClean="0">
                <a:latin typeface="Calibri" pitchFamily="34" charset="0"/>
              </a:rPr>
              <a:t>Στόχος</a:t>
            </a:r>
            <a:r>
              <a:rPr lang="en-US" altLang="el-GR" sz="2400" dirty="0" smtClean="0">
                <a:latin typeface="Calibri" pitchFamily="34" charset="0"/>
              </a:rPr>
              <a:t>:</a:t>
            </a:r>
            <a:r>
              <a:rPr lang="el-GR" altLang="el-GR" sz="2400" dirty="0" smtClean="0">
                <a:latin typeface="Calibri" pitchFamily="34" charset="0"/>
              </a:rPr>
              <a:t> </a:t>
            </a:r>
            <a:r>
              <a:rPr lang="el-GR" altLang="el-GR" b="1" dirty="0" smtClean="0">
                <a:latin typeface="Calibri" pitchFamily="34" charset="0"/>
              </a:rPr>
              <a:t>Α</a:t>
            </a:r>
            <a:r>
              <a:rPr lang="el-GR" altLang="el-GR" sz="2400" b="1" dirty="0" smtClean="0">
                <a:latin typeface="Calibri" pitchFamily="34" charset="0"/>
              </a:rPr>
              <a:t>ποδοχή βάρους. </a:t>
            </a:r>
          </a:p>
          <a:p>
            <a:pPr marL="1847850" lvl="3" indent="-533400">
              <a:buFont typeface="Wingdings" pitchFamily="2" charset="2"/>
              <a:buChar char="§"/>
            </a:pPr>
            <a:r>
              <a:rPr lang="el-GR" altLang="el-GR" dirty="0" smtClean="0">
                <a:latin typeface="Calibri" pitchFamily="34" charset="0"/>
              </a:rPr>
              <a:t>Φ1. Αρχική επαφή.</a:t>
            </a:r>
          </a:p>
          <a:p>
            <a:pPr marL="1847850" lvl="3" indent="-533400">
              <a:buFont typeface="Wingdings" pitchFamily="2" charset="2"/>
              <a:buChar char="§"/>
            </a:pPr>
            <a:r>
              <a:rPr lang="el-GR" altLang="el-GR" dirty="0" smtClean="0">
                <a:latin typeface="Calibri" pitchFamily="34" charset="0"/>
              </a:rPr>
              <a:t>Φ2. Ανταπόκριση φόρτισης.</a:t>
            </a:r>
          </a:p>
          <a:p>
            <a:pPr marL="590550" indent="-533400"/>
            <a:r>
              <a:rPr lang="el-GR" altLang="el-GR" dirty="0" smtClean="0">
                <a:latin typeface="Calibri" pitchFamily="34" charset="0"/>
              </a:rPr>
              <a:t>Στόχος</a:t>
            </a:r>
            <a:r>
              <a:rPr lang="en-US" altLang="el-GR" dirty="0" smtClean="0">
                <a:latin typeface="Calibri" pitchFamily="34" charset="0"/>
              </a:rPr>
              <a:t>:</a:t>
            </a:r>
            <a:r>
              <a:rPr lang="el-GR" altLang="el-GR" dirty="0" smtClean="0">
                <a:latin typeface="Calibri" pitchFamily="34" charset="0"/>
              </a:rPr>
              <a:t> </a:t>
            </a:r>
            <a:r>
              <a:rPr lang="el-GR" altLang="el-GR" b="1" dirty="0" smtClean="0">
                <a:latin typeface="Calibri" pitchFamily="34" charset="0"/>
              </a:rPr>
              <a:t>Στήριξη στο ένα κάτω άκρο.</a:t>
            </a:r>
          </a:p>
          <a:p>
            <a:pPr marL="1847850" lvl="3" indent="-533400">
              <a:buFont typeface="Wingdings" pitchFamily="2" charset="2"/>
              <a:buChar char="§"/>
            </a:pPr>
            <a:r>
              <a:rPr lang="el-GR" altLang="el-GR" dirty="0" smtClean="0">
                <a:latin typeface="Calibri" pitchFamily="34" charset="0"/>
              </a:rPr>
              <a:t>Φ3. Μέση στήριξη</a:t>
            </a:r>
            <a:r>
              <a:rPr lang="el-GR" altLang="el-GR" dirty="0">
                <a:latin typeface="Calibri" pitchFamily="34" charset="0"/>
              </a:rPr>
              <a:t>.</a:t>
            </a:r>
            <a:endParaRPr lang="el-GR" altLang="el-GR" dirty="0" smtClean="0">
              <a:latin typeface="Calibri" pitchFamily="34" charset="0"/>
            </a:endParaRPr>
          </a:p>
          <a:p>
            <a:pPr marL="1847850" lvl="3" indent="-533400">
              <a:buFont typeface="Wingdings" pitchFamily="2" charset="2"/>
              <a:buChar char="§"/>
            </a:pPr>
            <a:r>
              <a:rPr lang="el-GR" altLang="el-GR" dirty="0" smtClean="0">
                <a:latin typeface="Calibri" pitchFamily="34" charset="0"/>
              </a:rPr>
              <a:t>Φ4. Τελική στήριξη.</a:t>
            </a:r>
          </a:p>
          <a:p>
            <a:pPr marL="590550" indent="-533400"/>
            <a:r>
              <a:rPr lang="el-GR" altLang="el-GR" b="1" dirty="0" smtClean="0">
                <a:latin typeface="Calibri" pitchFamily="34" charset="0"/>
              </a:rPr>
              <a:t>Ολοκλήρωση στήριξης, εκκίνηση αιώρησης.</a:t>
            </a:r>
          </a:p>
          <a:p>
            <a:pPr marL="1847850" lvl="3" indent="-533400">
              <a:buFont typeface="Wingdings" pitchFamily="2" charset="2"/>
              <a:buChar char="§"/>
            </a:pPr>
            <a:r>
              <a:rPr lang="el-GR" altLang="el-GR" dirty="0" smtClean="0">
                <a:latin typeface="Calibri" pitchFamily="34" charset="0"/>
              </a:rPr>
              <a:t> Φ5.Προ-αιώρηση.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407397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323528" y="260648"/>
            <a:ext cx="8820472" cy="908720"/>
          </a:xfrm>
        </p:spPr>
        <p:txBody>
          <a:bodyPr>
            <a:normAutofit/>
          </a:bodyPr>
          <a:lstStyle/>
          <a:p>
            <a:r>
              <a:rPr lang="el-GR" altLang="el-GR" sz="4000" dirty="0" smtClean="0">
                <a:latin typeface="Calibri" pitchFamily="34" charset="0"/>
              </a:rPr>
              <a:t>Οι Φάσεις της Περιόδου </a:t>
            </a:r>
            <a:r>
              <a:rPr lang="el-GR" altLang="el-GR" dirty="0" smtClean="0">
                <a:latin typeface="Calibri" pitchFamily="34" charset="0"/>
              </a:rPr>
              <a:t>Α</a:t>
            </a:r>
            <a:r>
              <a:rPr lang="el-GR" altLang="el-GR" sz="4000" dirty="0" smtClean="0">
                <a:latin typeface="Calibri" pitchFamily="34" charset="0"/>
              </a:rPr>
              <a:t>ιώρησης </a:t>
            </a:r>
            <a:endParaRPr lang="el-GR" altLang="el-GR" sz="3200" b="0" dirty="0" smtClean="0">
              <a:latin typeface="Calibri" pitchFamily="34" charset="0"/>
            </a:endParaRPr>
          </a:p>
        </p:txBody>
      </p:sp>
      <p:sp>
        <p:nvSpPr>
          <p:cNvPr id="20483" name="2 - Θέση περιεχομένου"/>
          <p:cNvSpPr>
            <a:spLocks noGrp="1"/>
          </p:cNvSpPr>
          <p:nvPr>
            <p:ph idx="1"/>
          </p:nvPr>
        </p:nvSpPr>
        <p:spPr>
          <a:xfrm>
            <a:off x="467544" y="1412776"/>
            <a:ext cx="8229600" cy="4536504"/>
          </a:xfrm>
        </p:spPr>
        <p:txBody>
          <a:bodyPr>
            <a:normAutofit/>
          </a:bodyPr>
          <a:lstStyle/>
          <a:p>
            <a:pPr marL="541338" indent="-541338">
              <a:buNone/>
            </a:pPr>
            <a:r>
              <a:rPr lang="el-GR" altLang="el-GR" sz="2400" b="1" dirty="0" smtClean="0">
                <a:latin typeface="Calibri" pitchFamily="34" charset="0"/>
              </a:rPr>
              <a:t>Περίοδος Αιώρησης</a:t>
            </a:r>
            <a:r>
              <a:rPr lang="en-US" altLang="el-GR" sz="2400" b="1" dirty="0" smtClean="0">
                <a:latin typeface="Calibri" pitchFamily="34" charset="0"/>
              </a:rPr>
              <a:t>:</a:t>
            </a:r>
            <a:endParaRPr lang="el-GR" altLang="el-GR" sz="2400" b="1" dirty="0" smtClean="0">
              <a:latin typeface="Calibri" pitchFamily="34" charset="0"/>
            </a:endParaRPr>
          </a:p>
          <a:p>
            <a:pPr marL="541338" indent="-541338">
              <a:buFont typeface="Wingdings" pitchFamily="2" charset="2"/>
              <a:buChar char="Ø"/>
            </a:pPr>
            <a:r>
              <a:rPr lang="el-GR" altLang="el-GR" sz="2400" dirty="0" smtClean="0">
                <a:latin typeface="Calibri" pitchFamily="34" charset="0"/>
              </a:rPr>
              <a:t>Στόχος</a:t>
            </a:r>
            <a:r>
              <a:rPr lang="en-US" altLang="el-GR" sz="2400" dirty="0" smtClean="0">
                <a:latin typeface="Calibri" pitchFamily="34" charset="0"/>
              </a:rPr>
              <a:t>:</a:t>
            </a:r>
            <a:r>
              <a:rPr lang="el-GR" altLang="el-GR" sz="2400" dirty="0" smtClean="0">
                <a:latin typeface="Calibri" pitchFamily="34" charset="0"/>
              </a:rPr>
              <a:t> προαγωγή του κάτω άκρου. </a:t>
            </a:r>
          </a:p>
          <a:p>
            <a:pPr marL="1390650" lvl="2" indent="-533400">
              <a:buFont typeface="Wingdings" pitchFamily="2" charset="2"/>
              <a:buChar char="§"/>
            </a:pPr>
            <a:r>
              <a:rPr lang="el-GR" altLang="el-GR" dirty="0" smtClean="0">
                <a:latin typeface="Calibri" pitchFamily="34" charset="0"/>
              </a:rPr>
              <a:t>Φ1. Αρχική αιώρηση.</a:t>
            </a:r>
          </a:p>
          <a:p>
            <a:pPr marL="1390650" lvl="2" indent="-533400">
              <a:buFont typeface="Wingdings" pitchFamily="2" charset="2"/>
              <a:buChar char="§"/>
            </a:pPr>
            <a:r>
              <a:rPr lang="el-GR" altLang="el-GR" dirty="0" smtClean="0">
                <a:latin typeface="Calibri" pitchFamily="34" charset="0"/>
              </a:rPr>
              <a:t>Φ2. Μέση αιώρηση</a:t>
            </a:r>
            <a:r>
              <a:rPr lang="el-GR" altLang="el-GR" dirty="0">
                <a:latin typeface="Calibri" pitchFamily="34" charset="0"/>
              </a:rPr>
              <a:t>.</a:t>
            </a:r>
            <a:endParaRPr lang="el-GR" altLang="el-GR" dirty="0" smtClean="0">
              <a:latin typeface="Calibri" pitchFamily="34" charset="0"/>
            </a:endParaRPr>
          </a:p>
          <a:p>
            <a:pPr marL="1390650" lvl="2" indent="-533400">
              <a:buFont typeface="Wingdings" pitchFamily="2" charset="2"/>
              <a:buChar char="§"/>
            </a:pPr>
            <a:r>
              <a:rPr lang="el-GR" altLang="el-GR" dirty="0" smtClean="0">
                <a:latin typeface="Calibri" pitchFamily="34" charset="0"/>
              </a:rPr>
              <a:t>Φ3. Τελική αιώρηση.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741352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5616" y="116632"/>
            <a:ext cx="7581528" cy="792088"/>
          </a:xfrm>
        </p:spPr>
        <p:txBody>
          <a:bodyPr/>
          <a:lstStyle/>
          <a:p>
            <a:pPr eaLnBrk="1" hangingPunct="1"/>
            <a:r>
              <a:rPr lang="el-GR" altLang="el-GR" sz="4000" dirty="0" smtClean="0">
                <a:latin typeface="Calibri" pitchFamily="34" charset="0"/>
              </a:rPr>
              <a:t>Κύκλος Βάδισης </a:t>
            </a:r>
            <a:r>
              <a:rPr lang="el-GR" altLang="el-GR" sz="3200" b="0" dirty="0">
                <a:latin typeface="Calibri" pitchFamily="34" charset="0"/>
              </a:rPr>
              <a:t>(</a:t>
            </a:r>
            <a:r>
              <a:rPr lang="el-GR" altLang="el-GR" sz="3200" b="0" dirty="0" smtClean="0">
                <a:latin typeface="Calibri" pitchFamily="34" charset="0"/>
              </a:rPr>
              <a:t>διάγραμμα)</a:t>
            </a:r>
          </a:p>
        </p:txBody>
      </p:sp>
      <p:grpSp>
        <p:nvGrpSpPr>
          <p:cNvPr id="12" name="Ομάδα 11"/>
          <p:cNvGrpSpPr/>
          <p:nvPr/>
        </p:nvGrpSpPr>
        <p:grpSpPr>
          <a:xfrm>
            <a:off x="35496" y="980728"/>
            <a:ext cx="8964488" cy="5760640"/>
            <a:chOff x="0" y="980728"/>
            <a:chExt cx="8964488" cy="5760640"/>
          </a:xfrm>
        </p:grpSpPr>
        <p:sp>
          <p:nvSpPr>
            <p:cNvPr id="3" name="Ορθογώνιο 2"/>
            <p:cNvSpPr/>
            <p:nvPr/>
          </p:nvSpPr>
          <p:spPr>
            <a:xfrm>
              <a:off x="2195736" y="980728"/>
              <a:ext cx="5256584" cy="612068"/>
            </a:xfrm>
            <a:prstGeom prst="rect">
              <a:avLst/>
            </a:prstGeom>
            <a:solidFill>
              <a:srgbClr val="FBFC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Οι Φάσεις του κύκλου βάδισης</a:t>
              </a:r>
              <a:endParaRPr lang="el-GR" sz="2000" dirty="0">
                <a:solidFill>
                  <a:prstClr val="black"/>
                </a:solidFill>
              </a:endParaRPr>
            </a:p>
          </p:txBody>
        </p:sp>
        <p:sp>
          <p:nvSpPr>
            <p:cNvPr id="4" name="Ορθογώνιο 3"/>
            <p:cNvSpPr/>
            <p:nvPr/>
          </p:nvSpPr>
          <p:spPr>
            <a:xfrm>
              <a:off x="3851920" y="1700808"/>
              <a:ext cx="2016224" cy="5760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Διασκελισμός</a:t>
              </a:r>
              <a:endParaRPr lang="el-GR" sz="2000" dirty="0">
                <a:solidFill>
                  <a:prstClr val="black"/>
                </a:solidFill>
              </a:endParaRPr>
            </a:p>
          </p:txBody>
        </p:sp>
        <p:sp>
          <p:nvSpPr>
            <p:cNvPr id="5" name="Ορθογώνιο 4"/>
            <p:cNvSpPr/>
            <p:nvPr/>
          </p:nvSpPr>
          <p:spPr>
            <a:xfrm>
              <a:off x="1691680" y="2276872"/>
              <a:ext cx="1947308"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Στήριξης</a:t>
              </a:r>
              <a:endParaRPr lang="el-GR" sz="2000" dirty="0">
                <a:solidFill>
                  <a:prstClr val="black"/>
                </a:solidFill>
              </a:endParaRPr>
            </a:p>
          </p:txBody>
        </p:sp>
        <p:sp>
          <p:nvSpPr>
            <p:cNvPr id="6" name="Ορθογώνιο 5"/>
            <p:cNvSpPr/>
            <p:nvPr/>
          </p:nvSpPr>
          <p:spPr>
            <a:xfrm>
              <a:off x="6084168" y="2276872"/>
              <a:ext cx="1854579"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Αιώρησης</a:t>
              </a:r>
              <a:endParaRPr lang="el-GR" sz="2000" dirty="0">
                <a:solidFill>
                  <a:prstClr val="black"/>
                </a:solidFill>
              </a:endParaRPr>
            </a:p>
          </p:txBody>
        </p:sp>
        <p:sp>
          <p:nvSpPr>
            <p:cNvPr id="7" name="Ορθογώνιο 6"/>
            <p:cNvSpPr/>
            <p:nvPr/>
          </p:nvSpPr>
          <p:spPr>
            <a:xfrm>
              <a:off x="1187624" y="3140968"/>
              <a:ext cx="2304256" cy="7920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Αποδοχή Βάρους</a:t>
              </a:r>
              <a:endParaRPr lang="el-GR" sz="2000" dirty="0">
                <a:solidFill>
                  <a:prstClr val="black"/>
                </a:solidFill>
              </a:endParaRPr>
            </a:p>
          </p:txBody>
        </p:sp>
        <p:sp>
          <p:nvSpPr>
            <p:cNvPr id="8" name="Ορθογώνιο 7"/>
            <p:cNvSpPr/>
            <p:nvPr/>
          </p:nvSpPr>
          <p:spPr>
            <a:xfrm>
              <a:off x="3635896" y="3140968"/>
              <a:ext cx="2808312" cy="7920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Στήριξη στο ένα κάτω άκρο</a:t>
              </a:r>
              <a:endParaRPr lang="el-GR" sz="2000" dirty="0">
                <a:solidFill>
                  <a:prstClr val="black"/>
                </a:solidFill>
              </a:endParaRPr>
            </a:p>
          </p:txBody>
        </p:sp>
        <p:sp>
          <p:nvSpPr>
            <p:cNvPr id="9" name="Ορθογώνιο 8"/>
            <p:cNvSpPr/>
            <p:nvPr/>
          </p:nvSpPr>
          <p:spPr>
            <a:xfrm>
              <a:off x="6588224" y="3140968"/>
              <a:ext cx="2088232" cy="7920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Προαγωγή του κάτω άκρου</a:t>
              </a:r>
              <a:endParaRPr lang="el-GR" sz="2000" dirty="0">
                <a:solidFill>
                  <a:prstClr val="black"/>
                </a:solidFill>
              </a:endParaRPr>
            </a:p>
          </p:txBody>
        </p:sp>
        <p:sp>
          <p:nvSpPr>
            <p:cNvPr id="10" name="TextBox 9"/>
            <p:cNvSpPr txBox="1"/>
            <p:nvPr/>
          </p:nvSpPr>
          <p:spPr>
            <a:xfrm>
              <a:off x="0" y="2276872"/>
              <a:ext cx="1172116" cy="400110"/>
            </a:xfrm>
            <a:prstGeom prst="rect">
              <a:avLst/>
            </a:prstGeom>
            <a:noFill/>
          </p:spPr>
          <p:txBody>
            <a:bodyPr wrap="none" rtlCol="0">
              <a:spAutoFit/>
            </a:bodyPr>
            <a:lstStyle/>
            <a:p>
              <a:r>
                <a:rPr lang="el-GR" sz="2000" dirty="0" smtClean="0">
                  <a:solidFill>
                    <a:prstClr val="black"/>
                  </a:solidFill>
                  <a:latin typeface="Calibri"/>
                </a:rPr>
                <a:t>Περίοδος</a:t>
              </a:r>
              <a:endParaRPr lang="el-GR" sz="2000" dirty="0">
                <a:solidFill>
                  <a:prstClr val="black"/>
                </a:solidFill>
                <a:latin typeface="Calibri"/>
              </a:endParaRPr>
            </a:p>
          </p:txBody>
        </p:sp>
        <p:sp>
          <p:nvSpPr>
            <p:cNvPr id="11" name="TextBox 10"/>
            <p:cNvSpPr txBox="1"/>
            <p:nvPr/>
          </p:nvSpPr>
          <p:spPr>
            <a:xfrm>
              <a:off x="0" y="3212976"/>
              <a:ext cx="880049" cy="400110"/>
            </a:xfrm>
            <a:prstGeom prst="rect">
              <a:avLst/>
            </a:prstGeom>
            <a:noFill/>
          </p:spPr>
          <p:txBody>
            <a:bodyPr wrap="none" rtlCol="0">
              <a:spAutoFit/>
            </a:bodyPr>
            <a:lstStyle/>
            <a:p>
              <a:r>
                <a:rPr lang="el-GR" sz="2000" dirty="0" smtClean="0">
                  <a:solidFill>
                    <a:prstClr val="black"/>
                  </a:solidFill>
                  <a:latin typeface="Calibri"/>
                </a:rPr>
                <a:t>Στόχος</a:t>
              </a:r>
              <a:endParaRPr lang="el-GR" sz="2000" dirty="0">
                <a:solidFill>
                  <a:prstClr val="black"/>
                </a:solidFill>
                <a:latin typeface="Calibri"/>
              </a:endParaRPr>
            </a:p>
          </p:txBody>
        </p:sp>
        <p:sp>
          <p:nvSpPr>
            <p:cNvPr id="13" name="Ορθογώνιο 12"/>
            <p:cNvSpPr/>
            <p:nvPr/>
          </p:nvSpPr>
          <p:spPr>
            <a:xfrm>
              <a:off x="323528" y="4725144"/>
              <a:ext cx="1259632"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Αρχική Επαφή</a:t>
              </a:r>
              <a:endParaRPr lang="el-GR" sz="2000" dirty="0">
                <a:solidFill>
                  <a:prstClr val="black"/>
                </a:solidFill>
              </a:endParaRPr>
            </a:p>
          </p:txBody>
        </p:sp>
        <p:sp>
          <p:nvSpPr>
            <p:cNvPr id="17" name="Ορθογώνιο 16"/>
            <p:cNvSpPr/>
            <p:nvPr/>
          </p:nvSpPr>
          <p:spPr>
            <a:xfrm>
              <a:off x="1835696" y="4653136"/>
              <a:ext cx="1872208"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Ανταπόκριση Φόρτισης</a:t>
              </a:r>
              <a:endParaRPr lang="el-GR" sz="2000" dirty="0">
                <a:solidFill>
                  <a:prstClr val="black"/>
                </a:solidFill>
              </a:endParaRPr>
            </a:p>
          </p:txBody>
        </p:sp>
        <p:sp>
          <p:nvSpPr>
            <p:cNvPr id="18" name="Ορθογώνιο 17"/>
            <p:cNvSpPr/>
            <p:nvPr/>
          </p:nvSpPr>
          <p:spPr>
            <a:xfrm>
              <a:off x="2267744" y="5733256"/>
              <a:ext cx="2016224"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Μέση Στήριξη</a:t>
              </a:r>
              <a:endParaRPr lang="el-GR" sz="2000" dirty="0">
                <a:solidFill>
                  <a:prstClr val="black"/>
                </a:solidFill>
              </a:endParaRPr>
            </a:p>
          </p:txBody>
        </p:sp>
        <p:sp>
          <p:nvSpPr>
            <p:cNvPr id="19" name="Ορθογώνιο 18"/>
            <p:cNvSpPr/>
            <p:nvPr/>
          </p:nvSpPr>
          <p:spPr>
            <a:xfrm>
              <a:off x="3347864" y="6381328"/>
              <a:ext cx="2016224"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Τελική Στήριξη</a:t>
              </a:r>
              <a:endParaRPr lang="el-GR" sz="2000" dirty="0">
                <a:solidFill>
                  <a:prstClr val="black"/>
                </a:solidFill>
              </a:endParaRPr>
            </a:p>
          </p:txBody>
        </p:sp>
        <p:sp>
          <p:nvSpPr>
            <p:cNvPr id="20" name="Ορθογώνιο 19"/>
            <p:cNvSpPr/>
            <p:nvPr/>
          </p:nvSpPr>
          <p:spPr>
            <a:xfrm>
              <a:off x="5004048" y="4365104"/>
              <a:ext cx="1728192"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Προ-αιώρηση</a:t>
              </a:r>
              <a:endParaRPr lang="el-GR" sz="2000" dirty="0">
                <a:solidFill>
                  <a:prstClr val="black"/>
                </a:solidFill>
              </a:endParaRPr>
            </a:p>
          </p:txBody>
        </p:sp>
        <p:sp>
          <p:nvSpPr>
            <p:cNvPr id="21" name="Ορθογώνιο 20"/>
            <p:cNvSpPr/>
            <p:nvPr/>
          </p:nvSpPr>
          <p:spPr>
            <a:xfrm>
              <a:off x="5148064" y="5229200"/>
              <a:ext cx="2088232"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Αρχική Αιώρηση</a:t>
              </a:r>
              <a:endParaRPr lang="el-GR" sz="2000" dirty="0">
                <a:solidFill>
                  <a:prstClr val="black"/>
                </a:solidFill>
              </a:endParaRPr>
            </a:p>
          </p:txBody>
        </p:sp>
        <p:sp>
          <p:nvSpPr>
            <p:cNvPr id="22" name="Ορθογώνιο 21"/>
            <p:cNvSpPr/>
            <p:nvPr/>
          </p:nvSpPr>
          <p:spPr>
            <a:xfrm>
              <a:off x="6588224" y="6093296"/>
              <a:ext cx="1512168"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Μέση Αιώρηση</a:t>
              </a:r>
              <a:endParaRPr lang="el-GR" sz="2000" dirty="0">
                <a:solidFill>
                  <a:prstClr val="black"/>
                </a:solidFill>
              </a:endParaRPr>
            </a:p>
          </p:txBody>
        </p:sp>
        <p:sp>
          <p:nvSpPr>
            <p:cNvPr id="23" name="Ορθογώνιο 22"/>
            <p:cNvSpPr/>
            <p:nvPr/>
          </p:nvSpPr>
          <p:spPr>
            <a:xfrm>
              <a:off x="7524328" y="4941168"/>
              <a:ext cx="144016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Τελική Αιώρηση</a:t>
              </a:r>
              <a:endParaRPr lang="el-GR" sz="2000" dirty="0">
                <a:solidFill>
                  <a:prstClr val="black"/>
                </a:solidFill>
              </a:endParaRPr>
            </a:p>
          </p:txBody>
        </p:sp>
        <p:sp>
          <p:nvSpPr>
            <p:cNvPr id="14" name="TextBox 13"/>
            <p:cNvSpPr txBox="1"/>
            <p:nvPr/>
          </p:nvSpPr>
          <p:spPr>
            <a:xfrm>
              <a:off x="0" y="4149080"/>
              <a:ext cx="1187624" cy="400110"/>
            </a:xfrm>
            <a:prstGeom prst="rect">
              <a:avLst/>
            </a:prstGeom>
            <a:noFill/>
          </p:spPr>
          <p:txBody>
            <a:bodyPr wrap="square" rtlCol="0">
              <a:spAutoFit/>
            </a:bodyPr>
            <a:lstStyle/>
            <a:p>
              <a:r>
                <a:rPr lang="el-GR" sz="2000" dirty="0" smtClean="0">
                  <a:solidFill>
                    <a:prstClr val="black"/>
                  </a:solidFill>
                  <a:latin typeface="Calibri"/>
                </a:rPr>
                <a:t>Φάσεις</a:t>
              </a:r>
              <a:endParaRPr lang="el-GR" sz="2000" dirty="0">
                <a:solidFill>
                  <a:prstClr val="black"/>
                </a:solidFill>
                <a:latin typeface="Calibri"/>
              </a:endParaRPr>
            </a:p>
          </p:txBody>
        </p:sp>
        <p:cxnSp>
          <p:nvCxnSpPr>
            <p:cNvPr id="16" name="Ευθύγραμμο βέλος σύνδεσης 15"/>
            <p:cNvCxnSpPr>
              <a:stCxn id="4" idx="1"/>
              <a:endCxn id="5" idx="0"/>
            </p:cNvCxnSpPr>
            <p:nvPr/>
          </p:nvCxnSpPr>
          <p:spPr>
            <a:xfrm flipH="1">
              <a:off x="2665334" y="1988840"/>
              <a:ext cx="1186586" cy="288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5796136" y="1988840"/>
              <a:ext cx="1143314" cy="288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stCxn id="5" idx="2"/>
              <a:endCxn id="7" idx="0"/>
            </p:cNvCxnSpPr>
            <p:nvPr/>
          </p:nvCxnSpPr>
          <p:spPr>
            <a:xfrm flipH="1">
              <a:off x="2339752" y="2780928"/>
              <a:ext cx="325582" cy="3600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a:stCxn id="5" idx="3"/>
              <a:endCxn id="8" idx="0"/>
            </p:cNvCxnSpPr>
            <p:nvPr/>
          </p:nvCxnSpPr>
          <p:spPr>
            <a:xfrm>
              <a:off x="3638988" y="2528900"/>
              <a:ext cx="1401064" cy="6120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a:stCxn id="6" idx="2"/>
              <a:endCxn id="9" idx="0"/>
            </p:cNvCxnSpPr>
            <p:nvPr/>
          </p:nvCxnSpPr>
          <p:spPr>
            <a:xfrm>
              <a:off x="7011458" y="2780928"/>
              <a:ext cx="620882" cy="3600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a:stCxn id="7" idx="2"/>
              <a:endCxn id="13" idx="0"/>
            </p:cNvCxnSpPr>
            <p:nvPr/>
          </p:nvCxnSpPr>
          <p:spPr>
            <a:xfrm flipH="1">
              <a:off x="953344" y="3933056"/>
              <a:ext cx="1386408" cy="7920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H="1">
              <a:off x="2123728" y="3933056"/>
              <a:ext cx="974813" cy="7279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a:stCxn id="8" idx="2"/>
              <a:endCxn id="18" idx="0"/>
            </p:cNvCxnSpPr>
            <p:nvPr/>
          </p:nvCxnSpPr>
          <p:spPr>
            <a:xfrm flipH="1">
              <a:off x="3275856" y="3933056"/>
              <a:ext cx="1764196" cy="18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a:stCxn id="8" idx="2"/>
              <a:endCxn id="19" idx="0"/>
            </p:cNvCxnSpPr>
            <p:nvPr/>
          </p:nvCxnSpPr>
          <p:spPr>
            <a:xfrm flipH="1">
              <a:off x="4355976" y="3933056"/>
              <a:ext cx="684076" cy="24482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a:stCxn id="8" idx="2"/>
              <a:endCxn id="20" idx="0"/>
            </p:cNvCxnSpPr>
            <p:nvPr/>
          </p:nvCxnSpPr>
          <p:spPr>
            <a:xfrm>
              <a:off x="5040052" y="3933056"/>
              <a:ext cx="828092" cy="43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a:stCxn id="9" idx="2"/>
              <a:endCxn id="20" idx="0"/>
            </p:cNvCxnSpPr>
            <p:nvPr/>
          </p:nvCxnSpPr>
          <p:spPr>
            <a:xfrm flipH="1">
              <a:off x="5868144" y="3933056"/>
              <a:ext cx="1764196" cy="43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a:stCxn id="9" idx="2"/>
              <a:endCxn id="21" idx="0"/>
            </p:cNvCxnSpPr>
            <p:nvPr/>
          </p:nvCxnSpPr>
          <p:spPr>
            <a:xfrm flipH="1">
              <a:off x="6192180" y="3933056"/>
              <a:ext cx="1440160" cy="12961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stCxn id="9" idx="2"/>
              <a:endCxn id="22" idx="0"/>
            </p:cNvCxnSpPr>
            <p:nvPr/>
          </p:nvCxnSpPr>
          <p:spPr>
            <a:xfrm flipH="1">
              <a:off x="7344308" y="3933056"/>
              <a:ext cx="288032" cy="21602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a:stCxn id="9" idx="2"/>
              <a:endCxn id="23" idx="0"/>
            </p:cNvCxnSpPr>
            <p:nvPr/>
          </p:nvCxnSpPr>
          <p:spPr>
            <a:xfrm>
              <a:off x="7632340" y="3933056"/>
              <a:ext cx="612068" cy="10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331078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116632"/>
            <a:ext cx="8229600" cy="1008112"/>
          </a:xfrm>
        </p:spPr>
        <p:txBody>
          <a:bodyPr>
            <a:normAutofit fontScale="90000"/>
          </a:bodyPr>
          <a:lstStyle/>
          <a:p>
            <a:pPr eaLnBrk="1" hangingPunct="1"/>
            <a:r>
              <a:rPr lang="el-GR" altLang="el-GR" sz="4000" dirty="0" smtClean="0">
                <a:latin typeface="Calibri" pitchFamily="34" charset="0"/>
              </a:rPr>
              <a:t>Περίοδος Στήριξης, </a:t>
            </a:r>
            <a:br>
              <a:rPr lang="el-GR" altLang="el-GR" sz="4000" dirty="0" smtClean="0">
                <a:latin typeface="Calibri" pitchFamily="34" charset="0"/>
              </a:rPr>
            </a:br>
            <a:r>
              <a:rPr lang="el-GR" altLang="el-GR" sz="4000" dirty="0" smtClean="0">
                <a:latin typeface="Calibri" pitchFamily="34" charset="0"/>
              </a:rPr>
              <a:t> Περίοδος Αιώρησης</a:t>
            </a:r>
          </a:p>
        </p:txBody>
      </p:sp>
      <p:sp>
        <p:nvSpPr>
          <p:cNvPr id="22531" name="Rectangle 3"/>
          <p:cNvSpPr>
            <a:spLocks noGrp="1" noChangeArrowheads="1"/>
          </p:cNvSpPr>
          <p:nvPr>
            <p:ph idx="1"/>
          </p:nvPr>
        </p:nvSpPr>
        <p:spPr>
          <a:xfrm>
            <a:off x="457200" y="1412776"/>
            <a:ext cx="8229600" cy="4824536"/>
          </a:xfrm>
        </p:spPr>
        <p:txBody>
          <a:bodyPr>
            <a:normAutofit lnSpcReduction="10000"/>
          </a:bodyPr>
          <a:lstStyle/>
          <a:p>
            <a:r>
              <a:rPr lang="el-GR" altLang="el-GR" sz="2200" dirty="0" smtClean="0">
                <a:latin typeface="Calibri" pitchFamily="34" charset="0"/>
              </a:rPr>
              <a:t>Η </a:t>
            </a:r>
            <a:r>
              <a:rPr lang="el-GR" altLang="el-GR" sz="2200" b="1" dirty="0" smtClean="0">
                <a:latin typeface="Calibri" pitchFamily="34" charset="0"/>
              </a:rPr>
              <a:t>περίοδος στήριξης</a:t>
            </a:r>
            <a:r>
              <a:rPr lang="el-GR" altLang="el-GR" sz="2200" dirty="0" smtClean="0">
                <a:latin typeface="Calibri" pitchFamily="34" charset="0"/>
              </a:rPr>
              <a:t> αρχίζει μόλις αγγίξει η πτέρνα του κάτω άκρου το έδαφος και ολοκληρώνεται τη στιγμή, που θα εγκαταλείψει το έδαφος το μεγάλο δάκτυλο του ιδίου άκρου.    Σε όλη την διάρκειά της κάποιο τμήμα του πέλματος είναι σε επαφή με το έδαφος. </a:t>
            </a:r>
          </a:p>
          <a:p>
            <a:pPr lvl="1" indent="-387350" eaLnBrk="1" hangingPunct="1">
              <a:buFont typeface="Wingdings" pitchFamily="2" charset="2"/>
              <a:buChar char="ü"/>
            </a:pPr>
            <a:r>
              <a:rPr lang="el-GR" altLang="el-GR" sz="2200" b="1" dirty="0" smtClean="0">
                <a:latin typeface="Calibri" pitchFamily="34" charset="0"/>
              </a:rPr>
              <a:t>Κατέχει το 60% του κύκλου της βάδισης. </a:t>
            </a:r>
          </a:p>
          <a:p>
            <a:pPr eaLnBrk="1" hangingPunct="1">
              <a:buFont typeface="Wingdings" pitchFamily="2" charset="2"/>
              <a:buChar char="Ø"/>
            </a:pPr>
            <a:r>
              <a:rPr lang="el-GR" altLang="el-GR" sz="2200" dirty="0" smtClean="0">
                <a:latin typeface="Calibri" pitchFamily="34" charset="0"/>
              </a:rPr>
              <a:t>Η </a:t>
            </a:r>
            <a:r>
              <a:rPr lang="el-GR" altLang="el-GR" sz="2200" b="1" dirty="0" smtClean="0">
                <a:latin typeface="Calibri" pitchFamily="34" charset="0"/>
              </a:rPr>
              <a:t>περίοδος αιώρησης</a:t>
            </a:r>
            <a:r>
              <a:rPr lang="el-GR" altLang="el-GR" sz="2200" dirty="0" smtClean="0">
                <a:latin typeface="Calibri" pitchFamily="34" charset="0"/>
              </a:rPr>
              <a:t> αρχίζει μόλις το δάκτυλο του ποδιού εγκαταλείψει το έδαφος και τελειώνει αμέσως πριν η πτέρνα του ίδιου άκρου αγγίξει το έδαφος.</a:t>
            </a:r>
          </a:p>
          <a:p>
            <a:pPr marL="355600" indent="0" eaLnBrk="1" hangingPunct="1">
              <a:buNone/>
            </a:pPr>
            <a:r>
              <a:rPr lang="el-GR" altLang="el-GR" sz="2200" dirty="0" smtClean="0">
                <a:latin typeface="Calibri" pitchFamily="34" charset="0"/>
              </a:rPr>
              <a:t>Σε όλη την διάρκειά της το άκρο αιωρείται. </a:t>
            </a:r>
          </a:p>
          <a:p>
            <a:pPr lvl="1" indent="-387350" eaLnBrk="1" hangingPunct="1">
              <a:buFont typeface="Wingdings" pitchFamily="2" charset="2"/>
              <a:buChar char="ü"/>
            </a:pPr>
            <a:r>
              <a:rPr lang="el-GR" altLang="el-GR" sz="2200" b="1" dirty="0" smtClean="0">
                <a:latin typeface="Calibri" pitchFamily="34" charset="0"/>
              </a:rPr>
              <a:t>Κατέχει το 40% του κύκλου της βάδισης.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52192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altLang="el-GR" sz="4000" dirty="0" smtClean="0">
                <a:latin typeface="Calibri" pitchFamily="34" charset="0"/>
              </a:rPr>
              <a:t>Γενικά Στοιχεία</a:t>
            </a:r>
            <a:r>
              <a:rPr lang="en-US" altLang="el-GR" sz="4000" dirty="0" smtClean="0">
                <a:latin typeface="Calibri" pitchFamily="34" charset="0"/>
              </a:rPr>
              <a:t> </a:t>
            </a:r>
            <a:r>
              <a:rPr lang="en-US" altLang="el-GR" sz="3200" b="0" dirty="0" smtClean="0">
                <a:latin typeface="Calibri" pitchFamily="34" charset="0"/>
              </a:rPr>
              <a:t>1/2</a:t>
            </a:r>
            <a:endParaRPr lang="el-GR" altLang="el-GR" sz="3200" b="0" dirty="0" smtClean="0">
              <a:latin typeface="Calibri" pitchFamily="34" charset="0"/>
            </a:endParaRPr>
          </a:p>
        </p:txBody>
      </p:sp>
      <p:sp>
        <p:nvSpPr>
          <p:cNvPr id="3075" name="Rectangle 3"/>
          <p:cNvSpPr>
            <a:spLocks noGrp="1" noChangeArrowheads="1"/>
          </p:cNvSpPr>
          <p:nvPr>
            <p:ph idx="1"/>
          </p:nvPr>
        </p:nvSpPr>
        <p:spPr/>
        <p:txBody>
          <a:bodyPr>
            <a:normAutofit/>
          </a:bodyPr>
          <a:lstStyle/>
          <a:p>
            <a:pPr marL="0" indent="0" eaLnBrk="1" hangingPunct="1">
              <a:buFontTx/>
              <a:buNone/>
            </a:pPr>
            <a:r>
              <a:rPr lang="el-GR" altLang="el-GR" sz="2400" dirty="0" smtClean="0">
                <a:latin typeface="Calibri" pitchFamily="34" charset="0"/>
              </a:rPr>
              <a:t>Η βάδιση αποτελεί για τον άνθρωπο τον μοναδικό φυσιολογικό τρόπο μετακίνησης στη γη, στο έδαφος,</a:t>
            </a:r>
            <a:r>
              <a:rPr lang="en-US" altLang="el-GR" sz="2400" dirty="0" smtClean="0">
                <a:latin typeface="Calibri" pitchFamily="34" charset="0"/>
              </a:rPr>
              <a:t> </a:t>
            </a:r>
            <a:r>
              <a:rPr lang="el-GR" altLang="el-GR" sz="2400" dirty="0" smtClean="0">
                <a:latin typeface="Calibri" pitchFamily="34" charset="0"/>
              </a:rPr>
              <a:t>χωρίς άλλο βοήθημα.</a:t>
            </a:r>
          </a:p>
          <a:p>
            <a:pPr marL="0" indent="0" eaLnBrk="1" hangingPunct="1">
              <a:buFontTx/>
              <a:buNone/>
            </a:pPr>
            <a:r>
              <a:rPr lang="el-GR" altLang="el-GR" sz="2400" dirty="0" smtClean="0">
                <a:latin typeface="Calibri" pitchFamily="34" charset="0"/>
              </a:rPr>
              <a:t>Κάθε άτομο έχει ένα μοναδικό, χαρακτηριστικό, τρόπο βάδισης, ο οποίος μαρτυρά</a:t>
            </a:r>
            <a:r>
              <a:rPr lang="en-US" altLang="el-GR" sz="2400" dirty="0" smtClean="0">
                <a:latin typeface="Calibri" pitchFamily="34" charset="0"/>
              </a:rPr>
              <a:t>:</a:t>
            </a:r>
            <a:endParaRPr lang="el-GR" altLang="el-GR" sz="2400" dirty="0" smtClean="0">
              <a:latin typeface="Calibri" pitchFamily="34" charset="0"/>
            </a:endParaRPr>
          </a:p>
          <a:p>
            <a:pPr lvl="1" indent="-387350" eaLnBrk="1" hangingPunct="1">
              <a:buFont typeface="Wingdings" panose="05000000000000000000" pitchFamily="2" charset="2"/>
              <a:buChar char="Ø"/>
            </a:pPr>
            <a:r>
              <a:rPr lang="el-GR" altLang="el-GR" sz="2400" dirty="0" smtClean="0">
                <a:latin typeface="Calibri" pitchFamily="34" charset="0"/>
              </a:rPr>
              <a:t>την </a:t>
            </a:r>
            <a:r>
              <a:rPr lang="el-GR" altLang="el-GR" sz="2400" dirty="0" err="1" smtClean="0">
                <a:latin typeface="Calibri" pitchFamily="34" charset="0"/>
              </a:rPr>
              <a:t>μυοσκελετική</a:t>
            </a:r>
            <a:r>
              <a:rPr lang="el-GR" altLang="el-GR" sz="2400" dirty="0" smtClean="0">
                <a:latin typeface="Calibri" pitchFamily="34" charset="0"/>
              </a:rPr>
              <a:t> του κατάσταση,</a:t>
            </a:r>
          </a:p>
          <a:p>
            <a:pPr lvl="1" indent="-387350" eaLnBrk="1" hangingPunct="1">
              <a:buFont typeface="Wingdings" panose="05000000000000000000" pitchFamily="2" charset="2"/>
              <a:buChar char="Ø"/>
            </a:pPr>
            <a:r>
              <a:rPr lang="el-GR" altLang="el-GR" sz="2400" dirty="0" smtClean="0">
                <a:latin typeface="Calibri" pitchFamily="34" charset="0"/>
              </a:rPr>
              <a:t>την υγεία του, </a:t>
            </a:r>
          </a:p>
          <a:p>
            <a:pPr lvl="1" indent="-387350" eaLnBrk="1" hangingPunct="1">
              <a:buFont typeface="Wingdings" panose="05000000000000000000" pitchFamily="2" charset="2"/>
              <a:buChar char="Ø"/>
            </a:pPr>
            <a:r>
              <a:rPr lang="el-GR" altLang="el-GR" sz="2400" dirty="0" smtClean="0">
                <a:latin typeface="Calibri" pitchFamily="34" charset="0"/>
              </a:rPr>
              <a:t>τον χαρακτήρα</a:t>
            </a:r>
            <a:r>
              <a:rPr lang="en-US" altLang="el-GR" sz="2400" dirty="0" smtClean="0">
                <a:latin typeface="Calibri" pitchFamily="34" charset="0"/>
              </a:rPr>
              <a:t> </a:t>
            </a:r>
            <a:r>
              <a:rPr lang="el-GR" altLang="el-GR" sz="2400" dirty="0" smtClean="0">
                <a:latin typeface="Calibri" pitchFamily="34" charset="0"/>
              </a:rPr>
              <a:t>του</a:t>
            </a:r>
            <a:r>
              <a:rPr lang="en-US" altLang="el-GR" sz="2400" dirty="0" smtClean="0">
                <a:latin typeface="Calibri" pitchFamily="34" charset="0"/>
              </a:rPr>
              <a:t>,</a:t>
            </a:r>
            <a:endParaRPr lang="el-GR" altLang="el-GR" sz="2400" dirty="0" smtClean="0">
              <a:latin typeface="Calibri" pitchFamily="34" charset="0"/>
            </a:endParaRPr>
          </a:p>
          <a:p>
            <a:pPr lvl="1" indent="-387350" eaLnBrk="1" hangingPunct="1">
              <a:buFont typeface="Wingdings" panose="05000000000000000000" pitchFamily="2" charset="2"/>
              <a:buChar char="Ø"/>
            </a:pPr>
            <a:r>
              <a:rPr lang="el-GR" altLang="el-GR" sz="2400" dirty="0" smtClean="0">
                <a:latin typeface="Calibri" pitchFamily="34" charset="0"/>
              </a:rPr>
              <a:t>την προσωπικότητά του και </a:t>
            </a:r>
          </a:p>
          <a:p>
            <a:pPr lvl="1" indent="-387350" eaLnBrk="1" hangingPunct="1">
              <a:buFont typeface="Wingdings" panose="05000000000000000000" pitchFamily="2" charset="2"/>
              <a:buChar char="Ø"/>
            </a:pPr>
            <a:r>
              <a:rPr lang="el-GR" altLang="el-GR" sz="2400" dirty="0" smtClean="0">
                <a:latin typeface="Calibri" pitchFamily="34" charset="0"/>
              </a:rPr>
              <a:t>ψυχολογικά και φυσικά χαρακτηριστικά.</a:t>
            </a:r>
          </a:p>
        </p:txBody>
      </p:sp>
      <p:pic>
        <p:nvPicPr>
          <p:cNvPr id="4098" name="Picture 2" descr="File:Blender3D NormalWalkCycle.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729" y="2708920"/>
            <a:ext cx="1944216"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7" name="Rectangle 7"/>
          <p:cNvSpPr/>
          <p:nvPr/>
        </p:nvSpPr>
        <p:spPr>
          <a:xfrm>
            <a:off x="5543674" y="5971682"/>
            <a:ext cx="360032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Blender3D </a:t>
            </a:r>
            <a:r>
              <a:rPr lang="en-US" sz="1200" dirty="0" err="1" smtClean="0">
                <a:latin typeface="+mn-lt"/>
                <a:hlinkClick r:id="rId4"/>
              </a:rPr>
              <a:t>NormalWalkCycle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Solyentgreen"/>
              </a:rPr>
              <a:t>Solyentgreen</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587769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116632"/>
            <a:ext cx="8229600" cy="1152128"/>
          </a:xfrm>
        </p:spPr>
        <p:txBody>
          <a:bodyPr>
            <a:normAutofit fontScale="90000"/>
          </a:bodyPr>
          <a:lstStyle/>
          <a:p>
            <a:pPr eaLnBrk="1" hangingPunct="1"/>
            <a:r>
              <a:rPr lang="el-GR" altLang="el-GR" sz="4400" dirty="0" smtClean="0">
                <a:latin typeface="Calibri" pitchFamily="34" charset="0"/>
              </a:rPr>
              <a:t>Κύκλος Βάδισης </a:t>
            </a:r>
            <a:r>
              <a:rPr lang="en-US" altLang="el-GR" sz="4000" dirty="0" smtClean="0">
                <a:latin typeface="Calibri" pitchFamily="34" charset="0"/>
              </a:rPr>
              <a:t/>
            </a:r>
            <a:br>
              <a:rPr lang="en-US" altLang="el-GR" sz="4000" dirty="0" smtClean="0">
                <a:latin typeface="Calibri" pitchFamily="34" charset="0"/>
              </a:rPr>
            </a:br>
            <a:r>
              <a:rPr lang="el-GR" altLang="el-GR" sz="3600" b="0" dirty="0" smtClean="0">
                <a:latin typeface="Calibri" pitchFamily="34" charset="0"/>
              </a:rPr>
              <a:t>συνδυασμός κάτω άκρων</a:t>
            </a:r>
          </a:p>
        </p:txBody>
      </p:sp>
      <p:pic>
        <p:nvPicPr>
          <p:cNvPr id="23555" name="Picture 4"/>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57861" y="1894249"/>
            <a:ext cx="8018076" cy="2808312"/>
          </a:xfrm>
          <a:noFill/>
        </p:spPr>
      </p:pic>
      <p:sp>
        <p:nvSpPr>
          <p:cNvPr id="2" name="Ορθογώνιο 1"/>
          <p:cNvSpPr/>
          <p:nvPr/>
        </p:nvSpPr>
        <p:spPr>
          <a:xfrm>
            <a:off x="3183744" y="4909810"/>
            <a:ext cx="5400600" cy="369332"/>
          </a:xfrm>
          <a:prstGeom prst="rect">
            <a:avLst/>
          </a:prstGeom>
        </p:spPr>
        <p:txBody>
          <a:bodyPr wrap="square">
            <a:spAutoFit/>
          </a:bodyPr>
          <a:lstStyle/>
          <a:p>
            <a:r>
              <a:rPr lang="en-US" i="1" dirty="0">
                <a:solidFill>
                  <a:prstClr val="black"/>
                </a:solidFill>
                <a:latin typeface="Calibri"/>
              </a:rPr>
              <a:t>Gait analysis temporal terminology, in Richards (2008</a:t>
            </a:r>
            <a:r>
              <a:rPr lang="en-US" i="1" dirty="0" smtClean="0">
                <a:solidFill>
                  <a:prstClr val="black"/>
                </a:solidFill>
                <a:latin typeface="Calibri"/>
              </a:rPr>
              <a:t>)</a:t>
            </a:r>
            <a:endParaRPr lang="el-GR" i="1"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37532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altLang="el-GR" sz="4000" dirty="0" smtClean="0">
                <a:latin typeface="Calibri" pitchFamily="34" charset="0"/>
              </a:rPr>
              <a:t>Διπλή Στήριξη </a:t>
            </a:r>
            <a:r>
              <a:rPr lang="el-GR" altLang="el-GR" sz="3200" b="0" dirty="0" smtClean="0">
                <a:latin typeface="Calibri" pitchFamily="34" charset="0"/>
              </a:rPr>
              <a:t>1/2</a:t>
            </a:r>
          </a:p>
        </p:txBody>
      </p:sp>
      <p:sp>
        <p:nvSpPr>
          <p:cNvPr id="24579" name="Rectangle 3"/>
          <p:cNvSpPr>
            <a:spLocks noGrp="1" noChangeArrowheads="1"/>
          </p:cNvSpPr>
          <p:nvPr>
            <p:ph idx="1"/>
          </p:nvPr>
        </p:nvSpPr>
        <p:spPr/>
        <p:txBody>
          <a:bodyPr/>
          <a:lstStyle/>
          <a:p>
            <a:pPr eaLnBrk="1" hangingPunct="1">
              <a:buFont typeface="Wingdings" pitchFamily="2" charset="2"/>
              <a:buChar char="Ø"/>
            </a:pPr>
            <a:r>
              <a:rPr lang="el-GR" altLang="el-GR" sz="2400" dirty="0" smtClean="0">
                <a:latin typeface="Calibri" pitchFamily="34" charset="0"/>
              </a:rPr>
              <a:t>Κατά την εξέλιξη του βηματισμού, η στήριξη συγχρόνως και στα δύο άκρα</a:t>
            </a:r>
            <a:r>
              <a:rPr lang="en-US" altLang="el-GR" sz="2400" dirty="0" smtClean="0">
                <a:latin typeface="Calibri" pitchFamily="34" charset="0"/>
              </a:rPr>
              <a:t> </a:t>
            </a:r>
            <a:r>
              <a:rPr lang="el-GR" altLang="el-GR" sz="2400" dirty="0" smtClean="0">
                <a:latin typeface="Calibri" pitchFamily="34" charset="0"/>
              </a:rPr>
              <a:t>χαρακτηρίζεται ως </a:t>
            </a:r>
            <a:r>
              <a:rPr lang="el-GR" altLang="el-GR" sz="2400" b="1" dirty="0" smtClean="0">
                <a:latin typeface="Calibri" pitchFamily="34" charset="0"/>
              </a:rPr>
              <a:t>διπλή στήριξη</a:t>
            </a:r>
            <a:r>
              <a:rPr lang="el-GR" altLang="el-GR" sz="2400" dirty="0" smtClean="0">
                <a:latin typeface="Calibri" pitchFamily="34" charset="0"/>
              </a:rPr>
              <a:t>. Αυτό συμβαίνει, όταν το ένα άκρο ευρίσκεται στην αρχή, ενώ το άλλο στο τέλος της περιόδου στήριξης, στο 7-8% του κύκλου βάδισης. </a:t>
            </a:r>
            <a:endParaRPr lang="en-US" altLang="el-GR" sz="2400" dirty="0" smtClean="0">
              <a:latin typeface="Calibri" pitchFamily="34" charset="0"/>
            </a:endParaRPr>
          </a:p>
          <a:p>
            <a:pPr eaLnBrk="1" hangingPunct="1">
              <a:buFont typeface="Wingdings" pitchFamily="2" charset="2"/>
              <a:buChar char="Ø"/>
            </a:pPr>
            <a:r>
              <a:rPr lang="el-GR" altLang="el-GR" sz="2400" dirty="0" smtClean="0">
                <a:latin typeface="Calibri" pitchFamily="34" charset="0"/>
              </a:rPr>
              <a:t>Σε φυσιολογική ταχύτητα βάδισης η διπλή στήριξη κατέχει το 22% του κύκλου βάδισης. Σε αύξηση η μείωση της ταχύτητας βάδισης το ποσοστό αυτό επηρεάζεται αντιστρόφως ανάλογα. </a:t>
            </a:r>
          </a:p>
          <a:p>
            <a:pPr eaLnBrk="1" hangingPunct="1">
              <a:buFont typeface="Wingdings" pitchFamily="2" charset="2"/>
              <a:buChar char="Ø"/>
            </a:pPr>
            <a:r>
              <a:rPr lang="el-GR" altLang="el-GR" sz="2400" dirty="0" smtClean="0">
                <a:latin typeface="Calibri" pitchFamily="34" charset="0"/>
              </a:rPr>
              <a:t>Κατά το τρέξιμο δεν υπάρχει διπλή στήριξη.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121563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600" y="116632"/>
            <a:ext cx="7725544" cy="1080120"/>
          </a:xfrm>
        </p:spPr>
        <p:txBody>
          <a:bodyPr>
            <a:normAutofit/>
          </a:bodyPr>
          <a:lstStyle/>
          <a:p>
            <a:r>
              <a:rPr lang="el-GR" altLang="el-GR" dirty="0" smtClean="0">
                <a:latin typeface="Calibri" pitchFamily="34" charset="0"/>
              </a:rPr>
              <a:t>Διπλή Στήριξη </a:t>
            </a:r>
            <a:r>
              <a:rPr lang="el-GR" altLang="el-GR" sz="3200" b="0" dirty="0" smtClean="0">
                <a:latin typeface="Calibri" pitchFamily="34" charset="0"/>
              </a:rPr>
              <a:t>2/2</a:t>
            </a:r>
            <a:endParaRPr lang="el-GR" altLang="el-GR" sz="3200" dirty="0" smtClean="0">
              <a:latin typeface="Calibri" pitchFamily="34" charset="0"/>
            </a:endParaRPr>
          </a:p>
        </p:txBody>
      </p:sp>
      <p:sp>
        <p:nvSpPr>
          <p:cNvPr id="5" name="Rectangle 3"/>
          <p:cNvSpPr txBox="1">
            <a:spLocks noChangeArrowheads="1"/>
          </p:cNvSpPr>
          <p:nvPr/>
        </p:nvSpPr>
        <p:spPr bwMode="auto">
          <a:xfrm>
            <a:off x="395536" y="1484784"/>
            <a:ext cx="8424936" cy="1656184"/>
          </a:xfrm>
          <a:prstGeom prst="rect">
            <a:avLst/>
          </a:prstGeom>
          <a:noFill/>
          <a:ln w="9525">
            <a:noFill/>
            <a:miter lim="800000"/>
            <a:headEnd/>
            <a:tailEnd/>
          </a:ln>
        </p:spPr>
        <p:txBody>
          <a:bodyPr/>
          <a:lstStyle/>
          <a:p>
            <a:pPr>
              <a:spcBef>
                <a:spcPct val="20000"/>
              </a:spcBef>
              <a:defRPr/>
            </a:pPr>
            <a:r>
              <a:rPr lang="el-GR" altLang="el-GR" sz="2400" dirty="0" smtClean="0">
                <a:solidFill>
                  <a:prstClr val="black"/>
                </a:solidFill>
                <a:latin typeface="Calibri"/>
              </a:rPr>
              <a:t>Η διπλή στήριξη εκφράζει την επικάλυψη των περιόδων στήριξης των δύο άκρων. </a:t>
            </a:r>
            <a:r>
              <a:rPr lang="el-GR" sz="2400" kern="0" dirty="0" smtClean="0">
                <a:solidFill>
                  <a:prstClr val="black"/>
                </a:solidFill>
                <a:latin typeface="Calibri"/>
              </a:rPr>
              <a:t>Το </a:t>
            </a:r>
            <a:r>
              <a:rPr lang="el-GR" sz="2400" kern="0" dirty="0">
                <a:solidFill>
                  <a:prstClr val="black"/>
                </a:solidFill>
                <a:latin typeface="Calibri"/>
              </a:rPr>
              <a:t>ένα άκρο ευρίσκεται στην φάση της αρχικής επαφής και το </a:t>
            </a:r>
            <a:r>
              <a:rPr lang="el-GR" sz="2400" kern="0" dirty="0" smtClean="0">
                <a:solidFill>
                  <a:prstClr val="black"/>
                </a:solidFill>
                <a:latin typeface="Calibri"/>
              </a:rPr>
              <a:t>άλλο στη φάση της </a:t>
            </a:r>
            <a:r>
              <a:rPr lang="el-GR" sz="2400" kern="0" dirty="0">
                <a:solidFill>
                  <a:prstClr val="black"/>
                </a:solidFill>
                <a:latin typeface="Calibri"/>
              </a:rPr>
              <a:t>προ-αιώρησης.</a:t>
            </a:r>
          </a:p>
        </p:txBody>
      </p:sp>
      <p:pic>
        <p:nvPicPr>
          <p:cNvPr id="2050" name="Picture 2" descr="File:Gait Cy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530" y="3212976"/>
            <a:ext cx="6302941" cy="218441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8" name="Rectangle 7"/>
          <p:cNvSpPr/>
          <p:nvPr/>
        </p:nvSpPr>
        <p:spPr>
          <a:xfrm>
            <a:off x="2158522" y="5815201"/>
            <a:ext cx="482695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Gait </a:t>
            </a:r>
            <a:r>
              <a:rPr lang="en-US" sz="1200" dirty="0" smtClean="0">
                <a:latin typeface="+mn-lt"/>
                <a:hlinkClick r:id="rId4"/>
              </a:rPr>
              <a:t>Cycle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Rlawson9 (page does not exist)"/>
              </a:rPr>
              <a:t>Rlawson9</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670323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188640"/>
            <a:ext cx="8280920" cy="1008112"/>
          </a:xfrm>
        </p:spPr>
        <p:txBody>
          <a:bodyPr>
            <a:normAutofit fontScale="90000"/>
          </a:bodyPr>
          <a:lstStyle/>
          <a:p>
            <a:pPr eaLnBrk="1" hangingPunct="1"/>
            <a:r>
              <a:rPr lang="el-GR" altLang="el-GR" sz="4400" dirty="0" smtClean="0"/>
              <a:t>Περίοδος Στήριξης </a:t>
            </a:r>
            <a:r>
              <a:rPr lang="el-GR" altLang="el-GR" sz="4000" dirty="0" smtClean="0"/>
              <a:t/>
            </a:r>
            <a:br>
              <a:rPr lang="el-GR" altLang="el-GR" sz="4000" dirty="0" smtClean="0"/>
            </a:br>
            <a:r>
              <a:rPr lang="el-GR" altLang="el-GR" sz="3600" b="0" dirty="0" smtClean="0"/>
              <a:t>φάση 1</a:t>
            </a:r>
          </a:p>
        </p:txBody>
      </p:sp>
      <p:sp>
        <p:nvSpPr>
          <p:cNvPr id="27651" name="Rectangle 3"/>
          <p:cNvSpPr>
            <a:spLocks noGrp="1" noChangeArrowheads="1"/>
          </p:cNvSpPr>
          <p:nvPr>
            <p:ph idx="1"/>
          </p:nvPr>
        </p:nvSpPr>
        <p:spPr>
          <a:xfrm>
            <a:off x="395536" y="1484784"/>
            <a:ext cx="8229600" cy="4392488"/>
          </a:xfrm>
        </p:spPr>
        <p:txBody>
          <a:bodyPr>
            <a:normAutofit/>
          </a:bodyPr>
          <a:lstStyle/>
          <a:p>
            <a:pPr eaLnBrk="1" hangingPunct="1">
              <a:buFontTx/>
              <a:buNone/>
            </a:pPr>
            <a:r>
              <a:rPr lang="el-GR" altLang="el-GR" sz="2400" dirty="0" smtClean="0">
                <a:latin typeface="Calibri" pitchFamily="34" charset="0"/>
              </a:rPr>
              <a:t>Φ1. </a:t>
            </a:r>
            <a:r>
              <a:rPr lang="el-GR" altLang="el-GR" sz="2400" b="1" dirty="0" smtClean="0">
                <a:latin typeface="Calibri" pitchFamily="34" charset="0"/>
              </a:rPr>
              <a:t>Αρχική Επαφή</a:t>
            </a:r>
            <a:r>
              <a:rPr lang="el-GR" altLang="el-GR" b="1" dirty="0">
                <a:latin typeface="Calibri" pitchFamily="34" charset="0"/>
              </a:rPr>
              <a:t> </a:t>
            </a:r>
            <a:endParaRPr lang="el-GR" altLang="el-GR" b="1" dirty="0" smtClean="0">
              <a:latin typeface="Calibri" pitchFamily="34" charset="0"/>
            </a:endParaRPr>
          </a:p>
          <a:p>
            <a:pPr eaLnBrk="1" hangingPunct="1">
              <a:buFontTx/>
              <a:buNone/>
            </a:pPr>
            <a:r>
              <a:rPr lang="en-US" altLang="el-GR" b="1" dirty="0" smtClean="0">
                <a:latin typeface="Calibri" pitchFamily="34" charset="0"/>
              </a:rPr>
              <a:t>H</a:t>
            </a:r>
            <a:r>
              <a:rPr lang="en-US" altLang="el-GR" sz="2400" b="1" dirty="0" smtClean="0">
                <a:latin typeface="Calibri" pitchFamily="34" charset="0"/>
              </a:rPr>
              <a:t>eel</a:t>
            </a:r>
            <a:r>
              <a:rPr lang="el-GR" altLang="el-GR" sz="2400" b="1" dirty="0" smtClean="0">
                <a:latin typeface="Calibri" pitchFamily="34" charset="0"/>
              </a:rPr>
              <a:t> </a:t>
            </a:r>
            <a:r>
              <a:rPr lang="en-US" altLang="el-GR" b="1" dirty="0" smtClean="0">
                <a:latin typeface="Calibri" pitchFamily="34" charset="0"/>
              </a:rPr>
              <a:t>C</a:t>
            </a:r>
            <a:r>
              <a:rPr lang="en-US" altLang="el-GR" sz="2400" b="1" dirty="0" smtClean="0">
                <a:latin typeface="Calibri" pitchFamily="34" charset="0"/>
              </a:rPr>
              <a:t>ontact</a:t>
            </a:r>
            <a:r>
              <a:rPr lang="el-GR" altLang="el-GR" sz="2400" dirty="0" smtClean="0">
                <a:latin typeface="Calibri" pitchFamily="34" charset="0"/>
              </a:rPr>
              <a:t>,</a:t>
            </a:r>
            <a:r>
              <a:rPr lang="en-US" altLang="el-GR" sz="2400" dirty="0" smtClean="0">
                <a:latin typeface="Calibri" pitchFamily="34" charset="0"/>
              </a:rPr>
              <a:t> </a:t>
            </a:r>
            <a:r>
              <a:rPr lang="en-US" altLang="el-GR" b="1" dirty="0" smtClean="0">
                <a:latin typeface="Calibri" pitchFamily="34" charset="0"/>
              </a:rPr>
              <a:t>H</a:t>
            </a:r>
            <a:r>
              <a:rPr lang="en-US" altLang="el-GR" sz="2400" b="1" dirty="0" smtClean="0">
                <a:latin typeface="Calibri" pitchFamily="34" charset="0"/>
              </a:rPr>
              <a:t>eel </a:t>
            </a:r>
            <a:r>
              <a:rPr lang="en-US" altLang="el-GR" b="1" dirty="0" smtClean="0">
                <a:latin typeface="Calibri" pitchFamily="34" charset="0"/>
              </a:rPr>
              <a:t>S</a:t>
            </a:r>
            <a:r>
              <a:rPr lang="en-US" altLang="el-GR" sz="2400" b="1" dirty="0" smtClean="0">
                <a:latin typeface="Calibri" pitchFamily="34" charset="0"/>
              </a:rPr>
              <a:t>trike</a:t>
            </a:r>
            <a:r>
              <a:rPr lang="el-GR" altLang="el-GR" sz="2400" dirty="0" smtClean="0">
                <a:latin typeface="Calibri" pitchFamily="34" charset="0"/>
              </a:rPr>
              <a:t>, </a:t>
            </a:r>
            <a:r>
              <a:rPr lang="en-US" altLang="el-GR" b="1" dirty="0" smtClean="0">
                <a:latin typeface="Calibri" pitchFamily="34" charset="0"/>
              </a:rPr>
              <a:t>I</a:t>
            </a:r>
            <a:r>
              <a:rPr lang="en-US" altLang="el-GR" sz="2400" b="1" dirty="0" smtClean="0">
                <a:latin typeface="Calibri" pitchFamily="34" charset="0"/>
              </a:rPr>
              <a:t>nitial </a:t>
            </a:r>
            <a:r>
              <a:rPr lang="en-US" altLang="el-GR" b="1" dirty="0" smtClean="0">
                <a:latin typeface="Calibri" pitchFamily="34" charset="0"/>
              </a:rPr>
              <a:t>C</a:t>
            </a:r>
            <a:r>
              <a:rPr lang="en-US" altLang="el-GR" sz="2400" b="1" dirty="0" smtClean="0">
                <a:latin typeface="Calibri" pitchFamily="34" charset="0"/>
              </a:rPr>
              <a:t>ontact</a:t>
            </a:r>
            <a:endParaRPr lang="el-GR" altLang="el-GR" sz="2400" b="1" dirty="0" smtClean="0">
              <a:latin typeface="Calibri" pitchFamily="34" charset="0"/>
            </a:endParaRPr>
          </a:p>
          <a:p>
            <a:pPr eaLnBrk="1" hangingPunct="1">
              <a:buFont typeface="Wingdings" pitchFamily="2" charset="2"/>
              <a:buChar char="Ø"/>
            </a:pPr>
            <a:r>
              <a:rPr lang="el-GR" altLang="el-GR" sz="2400" dirty="0" smtClean="0">
                <a:latin typeface="Calibri" pitchFamily="34" charset="0"/>
              </a:rPr>
              <a:t>Αναφέρεται στην πρώτη επαφή του πέλματος του κάτω άκρου, που προπορεύεται, με το έδαφος.</a:t>
            </a:r>
          </a:p>
          <a:p>
            <a:pPr eaLnBrk="1" hangingPunct="1">
              <a:buFont typeface="Wingdings" pitchFamily="2" charset="2"/>
              <a:buChar char="Ø"/>
            </a:pPr>
            <a:r>
              <a:rPr lang="el-GR" altLang="el-GR" sz="2400" dirty="0" smtClean="0">
                <a:latin typeface="Calibri" pitchFamily="34" charset="0"/>
              </a:rPr>
              <a:t>Φυσιολογικά η επαφή γίνεται με την πτέρνα στην αρχή του κύκλου βάδισης.</a:t>
            </a:r>
          </a:p>
          <a:p>
            <a:pPr eaLnBrk="1" hangingPunct="1">
              <a:buFont typeface="Wingdings" pitchFamily="2" charset="2"/>
              <a:buChar char="Ø"/>
            </a:pPr>
            <a:r>
              <a:rPr lang="el-GR" altLang="el-GR" sz="2400" dirty="0" smtClean="0">
                <a:latin typeface="Calibri" pitchFamily="34" charset="0"/>
              </a:rPr>
              <a:t>Σε βάδιση προβληματική</a:t>
            </a:r>
            <a:r>
              <a:rPr lang="el-GR" altLang="el-GR" sz="2400" dirty="0" smtClean="0"/>
              <a:t>,</a:t>
            </a:r>
            <a:r>
              <a:rPr lang="el-GR" altLang="el-GR" sz="2400" dirty="0" smtClean="0">
                <a:latin typeface="Calibri" pitchFamily="34" charset="0"/>
              </a:rPr>
              <a:t> η επαφή γίνεται με τα δάχτυλα ή</a:t>
            </a:r>
            <a:r>
              <a:rPr lang="el-GR" altLang="el-GR" dirty="0" smtClean="0">
                <a:latin typeface="Calibri" pitchFamily="34" charset="0"/>
              </a:rPr>
              <a:t> </a:t>
            </a:r>
            <a:r>
              <a:rPr lang="el-GR" altLang="el-GR" sz="2400" dirty="0" smtClean="0">
                <a:latin typeface="Calibri" pitchFamily="34" charset="0"/>
              </a:rPr>
              <a:t>με ολόκληρο το πέλμα.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4272759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116632"/>
            <a:ext cx="8229600" cy="1224136"/>
          </a:xfrm>
        </p:spPr>
        <p:txBody>
          <a:bodyPr>
            <a:normAutofit fontScale="90000"/>
          </a:bodyPr>
          <a:lstStyle/>
          <a:p>
            <a:pPr eaLnBrk="1" hangingPunct="1"/>
            <a:r>
              <a:rPr lang="el-GR" altLang="el-GR" sz="4400" dirty="0" smtClean="0"/>
              <a:t>Περίοδος Στήριξης </a:t>
            </a:r>
            <a:r>
              <a:rPr lang="el-GR" altLang="el-GR" sz="4000" dirty="0" smtClean="0"/>
              <a:t/>
            </a:r>
            <a:br>
              <a:rPr lang="el-GR" altLang="el-GR" sz="4000" dirty="0" smtClean="0"/>
            </a:br>
            <a:r>
              <a:rPr lang="el-GR" altLang="el-GR" sz="3600" b="0" dirty="0" smtClean="0"/>
              <a:t>φάση 2 </a:t>
            </a:r>
          </a:p>
        </p:txBody>
      </p:sp>
      <p:sp>
        <p:nvSpPr>
          <p:cNvPr id="27651" name="Rectangle 3"/>
          <p:cNvSpPr>
            <a:spLocks noGrp="1" noChangeArrowheads="1"/>
          </p:cNvSpPr>
          <p:nvPr>
            <p:ph idx="1"/>
          </p:nvPr>
        </p:nvSpPr>
        <p:spPr>
          <a:xfrm>
            <a:off x="457200" y="1412776"/>
            <a:ext cx="8229600" cy="4824536"/>
          </a:xfrm>
        </p:spPr>
        <p:txBody>
          <a:bodyPr>
            <a:normAutofit/>
          </a:bodyPr>
          <a:lstStyle/>
          <a:p>
            <a:pPr eaLnBrk="1" hangingPunct="1">
              <a:buFontTx/>
              <a:buNone/>
            </a:pPr>
            <a:r>
              <a:rPr lang="el-GR" altLang="el-GR" sz="2400" dirty="0" smtClean="0">
                <a:latin typeface="Calibri" pitchFamily="34" charset="0"/>
              </a:rPr>
              <a:t>Φ2. </a:t>
            </a:r>
            <a:r>
              <a:rPr lang="el-GR" altLang="el-GR" sz="2400" b="1" dirty="0" smtClean="0">
                <a:latin typeface="Calibri" pitchFamily="34" charset="0"/>
              </a:rPr>
              <a:t>Ανταπόκριση Φόρτισης</a:t>
            </a:r>
          </a:p>
          <a:p>
            <a:pPr eaLnBrk="1" hangingPunct="1">
              <a:buFontTx/>
              <a:buNone/>
            </a:pPr>
            <a:r>
              <a:rPr lang="en-US" altLang="el-GR" b="1" dirty="0" smtClean="0">
                <a:latin typeface="Calibri" pitchFamily="34" charset="0"/>
              </a:rPr>
              <a:t>F</a:t>
            </a:r>
            <a:r>
              <a:rPr lang="en-US" altLang="el-GR" sz="2400" b="1" dirty="0" smtClean="0">
                <a:latin typeface="Calibri" pitchFamily="34" charset="0"/>
              </a:rPr>
              <a:t>oot </a:t>
            </a:r>
            <a:r>
              <a:rPr lang="en-US" altLang="el-GR" b="1" dirty="0" smtClean="0">
                <a:latin typeface="Calibri" pitchFamily="34" charset="0"/>
              </a:rPr>
              <a:t>F</a:t>
            </a:r>
            <a:r>
              <a:rPr lang="en-US" altLang="el-GR" sz="2400" b="1" dirty="0" smtClean="0">
                <a:latin typeface="Calibri" pitchFamily="34" charset="0"/>
              </a:rPr>
              <a:t>lat</a:t>
            </a:r>
            <a:r>
              <a:rPr lang="el-GR" altLang="el-GR" sz="2400" b="1" dirty="0" smtClean="0">
                <a:latin typeface="Calibri" pitchFamily="34" charset="0"/>
              </a:rPr>
              <a:t>, </a:t>
            </a:r>
            <a:r>
              <a:rPr lang="en-US" altLang="el-GR" b="1" dirty="0" smtClean="0">
                <a:latin typeface="Calibri" pitchFamily="34" charset="0"/>
              </a:rPr>
              <a:t>L</a:t>
            </a:r>
            <a:r>
              <a:rPr lang="en-US" altLang="el-GR" sz="2400" b="1" dirty="0" smtClean="0">
                <a:latin typeface="Calibri" pitchFamily="34" charset="0"/>
              </a:rPr>
              <a:t>oading </a:t>
            </a:r>
            <a:r>
              <a:rPr lang="en-US" altLang="el-GR" b="1" dirty="0" smtClean="0">
                <a:latin typeface="Calibri" pitchFamily="34" charset="0"/>
              </a:rPr>
              <a:t>R</a:t>
            </a:r>
            <a:r>
              <a:rPr lang="en-US" altLang="el-GR" sz="2400" b="1" dirty="0" smtClean="0">
                <a:latin typeface="Calibri" pitchFamily="34" charset="0"/>
              </a:rPr>
              <a:t>esponse</a:t>
            </a:r>
            <a:r>
              <a:rPr lang="el-GR" altLang="el-GR" sz="2400" b="1" dirty="0" smtClean="0">
                <a:latin typeface="Calibri" pitchFamily="34" charset="0"/>
              </a:rPr>
              <a:t>  </a:t>
            </a:r>
          </a:p>
          <a:p>
            <a:pPr eaLnBrk="1" hangingPunct="1">
              <a:buFont typeface="Wingdings" pitchFamily="2" charset="2"/>
              <a:buChar char="Ø"/>
            </a:pPr>
            <a:r>
              <a:rPr lang="el-GR" altLang="el-GR" sz="2400" dirty="0" smtClean="0">
                <a:latin typeface="Calibri" pitchFamily="34" charset="0"/>
              </a:rPr>
              <a:t>Ολόκληρο το πέλμα έρχεται σε επαφή με το έδαφος, στο 10% του κύκλου βάδισης. </a:t>
            </a:r>
          </a:p>
          <a:p>
            <a:pPr eaLnBrk="1" hangingPunct="1">
              <a:buFont typeface="Wingdings" pitchFamily="2" charset="2"/>
              <a:buChar char="Ø"/>
            </a:pPr>
            <a:r>
              <a:rPr lang="el-GR" altLang="el-GR" sz="2400" dirty="0" smtClean="0">
                <a:latin typeface="Calibri" pitchFamily="34" charset="0"/>
              </a:rPr>
              <a:t>Αρχίζει με την αρχική επαφή και τελειώνει όταν το αντίθετο άκρο ανασηκωθεί από το έδαφος, στο τέλος της διπλής στήριξης.</a:t>
            </a:r>
          </a:p>
          <a:p>
            <a:pPr eaLnBrk="1" hangingPunct="1">
              <a:buFont typeface="Wingdings" pitchFamily="2" charset="2"/>
              <a:buChar char="ü"/>
            </a:pPr>
            <a:r>
              <a:rPr lang="el-GR" altLang="el-GR" sz="2400" dirty="0" smtClean="0">
                <a:latin typeface="Calibri" pitchFamily="34" charset="0"/>
              </a:rPr>
              <a:t>Κατέχει το 10-15% του κύκλου βάδισης.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113548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116632"/>
            <a:ext cx="8229600" cy="1224136"/>
          </a:xfrm>
        </p:spPr>
        <p:txBody>
          <a:bodyPr>
            <a:normAutofit fontScale="90000"/>
          </a:bodyPr>
          <a:lstStyle/>
          <a:p>
            <a:pPr eaLnBrk="1" hangingPunct="1"/>
            <a:r>
              <a:rPr lang="el-GR" altLang="el-GR" sz="4400" dirty="0" smtClean="0">
                <a:latin typeface="Calibri" pitchFamily="34" charset="0"/>
              </a:rPr>
              <a:t>Περίοδος στήριξης </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φάση 3</a:t>
            </a:r>
          </a:p>
        </p:txBody>
      </p:sp>
      <p:sp>
        <p:nvSpPr>
          <p:cNvPr id="25603" name="Rectangle 3"/>
          <p:cNvSpPr>
            <a:spLocks noGrp="1" noChangeArrowheads="1"/>
          </p:cNvSpPr>
          <p:nvPr>
            <p:ph idx="1"/>
          </p:nvPr>
        </p:nvSpPr>
        <p:spPr>
          <a:xfrm>
            <a:off x="457200" y="1484784"/>
            <a:ext cx="8229600" cy="4752528"/>
          </a:xfrm>
        </p:spPr>
        <p:txBody>
          <a:bodyPr>
            <a:normAutofit/>
          </a:bodyPr>
          <a:lstStyle/>
          <a:p>
            <a:pPr eaLnBrk="1" hangingPunct="1">
              <a:buFontTx/>
              <a:buNone/>
              <a:defRPr/>
            </a:pPr>
            <a:r>
              <a:rPr lang="el-GR" sz="2400" dirty="0" smtClean="0">
                <a:latin typeface="Calibri" pitchFamily="34" charset="0"/>
              </a:rPr>
              <a:t>Φ3. </a:t>
            </a:r>
            <a:r>
              <a:rPr lang="el-GR" sz="2400" b="1" dirty="0" smtClean="0">
                <a:latin typeface="Calibri" pitchFamily="34" charset="0"/>
              </a:rPr>
              <a:t>Μέση Στήριξη</a:t>
            </a:r>
            <a:r>
              <a:rPr lang="el-GR" b="1" dirty="0">
                <a:latin typeface="Calibri" pitchFamily="34" charset="0"/>
              </a:rPr>
              <a:t> </a:t>
            </a:r>
            <a:endParaRPr lang="el-GR" b="1" dirty="0" smtClean="0">
              <a:latin typeface="Calibri" pitchFamily="34" charset="0"/>
            </a:endParaRPr>
          </a:p>
          <a:p>
            <a:pPr eaLnBrk="1" hangingPunct="1">
              <a:buFontTx/>
              <a:buNone/>
              <a:defRPr/>
            </a:pPr>
            <a:r>
              <a:rPr lang="en-US" b="1" dirty="0" err="1" smtClean="0">
                <a:latin typeface="Calibri" pitchFamily="34" charset="0"/>
              </a:rPr>
              <a:t>M</a:t>
            </a:r>
            <a:r>
              <a:rPr lang="en-US" sz="2400" b="1" dirty="0" err="1" smtClean="0">
                <a:latin typeface="Calibri" pitchFamily="34" charset="0"/>
              </a:rPr>
              <a:t>idstance</a:t>
            </a:r>
            <a:r>
              <a:rPr lang="el-GR" sz="2400" b="1" dirty="0" smtClean="0">
                <a:latin typeface="Calibri" pitchFamily="34" charset="0"/>
              </a:rPr>
              <a:t> </a:t>
            </a:r>
          </a:p>
          <a:p>
            <a:pPr eaLnBrk="1" hangingPunct="1">
              <a:buFont typeface="Wingdings" pitchFamily="2" charset="2"/>
              <a:buChar char="Ø"/>
              <a:defRPr/>
            </a:pPr>
            <a:r>
              <a:rPr lang="el-GR" sz="2400" dirty="0" smtClean="0">
                <a:latin typeface="Calibri" pitchFamily="34" charset="0"/>
              </a:rPr>
              <a:t>Το άκρο της στήριξης δέχεται ολόκληρο το βάρος του σώματος, στο 30% του κύκλου βάδισης. </a:t>
            </a:r>
          </a:p>
          <a:p>
            <a:pPr eaLnBrk="1" hangingPunct="1">
              <a:buFont typeface="Wingdings" pitchFamily="2" charset="2"/>
              <a:buChar char="Ø"/>
              <a:defRPr/>
            </a:pPr>
            <a:r>
              <a:rPr lang="el-GR" sz="2400" dirty="0" smtClean="0">
                <a:latin typeface="Calibri" pitchFamily="34" charset="0"/>
              </a:rPr>
              <a:t>Αρχίζει όταν αποκολληθεί το αντίθετο άκρο από το έδαφος.</a:t>
            </a:r>
          </a:p>
          <a:p>
            <a:pPr eaLnBrk="1" hangingPunct="1">
              <a:buFont typeface="Wingdings" pitchFamily="2" charset="2"/>
              <a:buChar char="Ø"/>
              <a:defRPr/>
            </a:pPr>
            <a:r>
              <a:rPr lang="el-GR" sz="2400" dirty="0" smtClean="0">
                <a:latin typeface="Calibri" pitchFamily="34" charset="0"/>
              </a:rPr>
              <a:t>Τελειώνει όταν το σώμα ευρίσκεται ακριβώς επάνω από το άκρο στήριξης.</a:t>
            </a:r>
          </a:p>
          <a:p>
            <a:pPr eaLnBrk="1" hangingPunct="1">
              <a:buFont typeface="Wingdings" pitchFamily="2" charset="2"/>
              <a:buChar char="ü"/>
              <a:defRPr/>
            </a:pPr>
            <a:r>
              <a:rPr lang="el-GR" sz="2400" dirty="0" smtClean="0">
                <a:latin typeface="Calibri" pitchFamily="34" charset="0"/>
              </a:rPr>
              <a:t>Κατέχει το 15-20 % του κύκλου βάδισης.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894697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116632"/>
            <a:ext cx="8229600" cy="1152128"/>
          </a:xfrm>
        </p:spPr>
        <p:txBody>
          <a:bodyPr>
            <a:normAutofit fontScale="90000"/>
          </a:bodyPr>
          <a:lstStyle/>
          <a:p>
            <a:pPr eaLnBrk="1" hangingPunct="1"/>
            <a:r>
              <a:rPr lang="el-GR" altLang="el-GR" sz="4400" dirty="0" smtClean="0">
                <a:latin typeface="Calibri" pitchFamily="34" charset="0"/>
              </a:rPr>
              <a:t>Περίοδος στήριξης </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φάση 4</a:t>
            </a:r>
          </a:p>
        </p:txBody>
      </p:sp>
      <p:sp>
        <p:nvSpPr>
          <p:cNvPr id="25603" name="Rectangle 3"/>
          <p:cNvSpPr>
            <a:spLocks noGrp="1" noChangeArrowheads="1"/>
          </p:cNvSpPr>
          <p:nvPr>
            <p:ph idx="1"/>
          </p:nvPr>
        </p:nvSpPr>
        <p:spPr>
          <a:xfrm>
            <a:off x="457200" y="1412776"/>
            <a:ext cx="8229600" cy="4824536"/>
          </a:xfrm>
        </p:spPr>
        <p:txBody>
          <a:bodyPr>
            <a:normAutofit/>
          </a:bodyPr>
          <a:lstStyle/>
          <a:p>
            <a:pPr eaLnBrk="1" hangingPunct="1">
              <a:buFontTx/>
              <a:buNone/>
              <a:defRPr/>
            </a:pPr>
            <a:r>
              <a:rPr lang="el-GR" sz="2400" dirty="0" smtClean="0">
                <a:latin typeface="Calibri" pitchFamily="34" charset="0"/>
              </a:rPr>
              <a:t>Φ4. </a:t>
            </a:r>
            <a:r>
              <a:rPr lang="el-GR" sz="2400" b="1" dirty="0" smtClean="0">
                <a:latin typeface="Calibri" pitchFamily="34" charset="0"/>
              </a:rPr>
              <a:t>Τελική</a:t>
            </a:r>
            <a:r>
              <a:rPr lang="en-US" sz="2400" dirty="0" smtClean="0">
                <a:latin typeface="Calibri" pitchFamily="34" charset="0"/>
              </a:rPr>
              <a:t> </a:t>
            </a:r>
            <a:r>
              <a:rPr lang="el-GR" sz="2400" b="1" dirty="0" smtClean="0">
                <a:latin typeface="Calibri" pitchFamily="34" charset="0"/>
              </a:rPr>
              <a:t>Στήριξη</a:t>
            </a:r>
          </a:p>
          <a:p>
            <a:pPr eaLnBrk="1" hangingPunct="1">
              <a:buFontTx/>
              <a:buNone/>
              <a:defRPr/>
            </a:pPr>
            <a:r>
              <a:rPr lang="en-US" b="1" dirty="0" smtClean="0">
                <a:latin typeface="Calibri" pitchFamily="34" charset="0"/>
              </a:rPr>
              <a:t>H</a:t>
            </a:r>
            <a:r>
              <a:rPr lang="en-US" sz="2400" b="1" dirty="0" smtClean="0">
                <a:latin typeface="Calibri" pitchFamily="34" charset="0"/>
              </a:rPr>
              <a:t>eel off</a:t>
            </a:r>
            <a:r>
              <a:rPr lang="el-GR" sz="2400" b="1" dirty="0" smtClean="0">
                <a:latin typeface="Calibri" pitchFamily="34" charset="0"/>
              </a:rPr>
              <a:t>,</a:t>
            </a:r>
            <a:r>
              <a:rPr lang="en-US" sz="2400" b="1" dirty="0" smtClean="0">
                <a:latin typeface="Calibri" pitchFamily="34" charset="0"/>
              </a:rPr>
              <a:t> Terminal </a:t>
            </a:r>
            <a:r>
              <a:rPr lang="en-US" b="1" dirty="0" smtClean="0">
                <a:latin typeface="Calibri" pitchFamily="34" charset="0"/>
              </a:rPr>
              <a:t>S</a:t>
            </a:r>
            <a:r>
              <a:rPr lang="en-US" sz="2400" b="1" dirty="0" smtClean="0">
                <a:latin typeface="Calibri" pitchFamily="34" charset="0"/>
              </a:rPr>
              <a:t>tance</a:t>
            </a:r>
            <a:endParaRPr lang="el-GR" sz="2400" b="1" dirty="0" smtClean="0">
              <a:latin typeface="Calibri" pitchFamily="34" charset="0"/>
            </a:endParaRPr>
          </a:p>
          <a:p>
            <a:pPr marL="457200" indent="-457200" eaLnBrk="1" hangingPunct="1">
              <a:buFont typeface="Wingdings" pitchFamily="2" charset="2"/>
              <a:buChar char="Ø"/>
              <a:defRPr/>
            </a:pPr>
            <a:r>
              <a:rPr lang="el-GR" sz="2400" dirty="0" smtClean="0">
                <a:latin typeface="Calibri" pitchFamily="34" charset="0"/>
              </a:rPr>
              <a:t>Η πτέρνα αποκολλάται από το έδαφος, στο 40% του κύκλου βάδισης.</a:t>
            </a:r>
          </a:p>
          <a:p>
            <a:pPr marL="457200" indent="-457200" eaLnBrk="1" hangingPunct="1">
              <a:buFont typeface="Wingdings" pitchFamily="2" charset="2"/>
              <a:buChar char="Ø"/>
              <a:defRPr/>
            </a:pPr>
            <a:r>
              <a:rPr lang="el-GR" sz="2400" dirty="0" smtClean="0">
                <a:latin typeface="Calibri" pitchFamily="34" charset="0"/>
              </a:rPr>
              <a:t>Αρχίζει όταν το σώμα είναι ακριβώς επάνω απ το άκρο υποστήριξης.</a:t>
            </a:r>
          </a:p>
          <a:p>
            <a:pPr marL="457200" indent="-457200" eaLnBrk="1" hangingPunct="1">
              <a:buFont typeface="Wingdings" pitchFamily="2" charset="2"/>
              <a:buChar char="Ø"/>
              <a:defRPr/>
            </a:pPr>
            <a:r>
              <a:rPr lang="el-GR" sz="2400" dirty="0" smtClean="0">
                <a:latin typeface="Calibri" pitchFamily="34" charset="0"/>
              </a:rPr>
              <a:t>Τελειώνει αμέσως πριν το αντίθετο άκρο βρεθεί στη στιγμή της αρχικής φόρτισης. </a:t>
            </a:r>
          </a:p>
          <a:p>
            <a:pPr marL="457200" indent="-457200" eaLnBrk="1" hangingPunct="1">
              <a:buFont typeface="Wingdings" pitchFamily="2" charset="2"/>
              <a:buChar char="ü"/>
              <a:defRPr/>
            </a:pPr>
            <a:r>
              <a:rPr lang="el-GR" sz="2400" dirty="0" smtClean="0">
                <a:latin typeface="Calibri" pitchFamily="34" charset="0"/>
              </a:rPr>
              <a:t>Κατέχει το 20-25 % του κύκλου βάδισης.</a:t>
            </a:r>
            <a:endParaRPr lang="el-GR" sz="2400" b="1"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502157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8229600" cy="1152128"/>
          </a:xfrm>
        </p:spPr>
        <p:txBody>
          <a:bodyPr>
            <a:normAutofit fontScale="90000"/>
          </a:bodyPr>
          <a:lstStyle/>
          <a:p>
            <a:pPr eaLnBrk="1" hangingPunct="1"/>
            <a:r>
              <a:rPr lang="el-GR" altLang="el-GR" sz="4400" dirty="0" smtClean="0">
                <a:latin typeface="Calibri" pitchFamily="34" charset="0"/>
              </a:rPr>
              <a:t>Περίοδος Στήριξης</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φάση 5</a:t>
            </a:r>
          </a:p>
        </p:txBody>
      </p:sp>
      <p:sp>
        <p:nvSpPr>
          <p:cNvPr id="30723" name="Rectangle 3"/>
          <p:cNvSpPr>
            <a:spLocks noGrp="1" noChangeArrowheads="1"/>
          </p:cNvSpPr>
          <p:nvPr>
            <p:ph idx="1"/>
          </p:nvPr>
        </p:nvSpPr>
        <p:spPr>
          <a:xfrm>
            <a:off x="539552" y="1457400"/>
            <a:ext cx="8291264" cy="4851920"/>
          </a:xfrm>
        </p:spPr>
        <p:txBody>
          <a:bodyPr>
            <a:normAutofit/>
          </a:bodyPr>
          <a:lstStyle/>
          <a:p>
            <a:pPr eaLnBrk="1" hangingPunct="1">
              <a:lnSpc>
                <a:spcPct val="110000"/>
              </a:lnSpc>
              <a:buFontTx/>
              <a:buNone/>
            </a:pPr>
            <a:r>
              <a:rPr lang="el-GR" altLang="el-GR" sz="2200" dirty="0" smtClean="0">
                <a:latin typeface="Calibri" pitchFamily="34" charset="0"/>
              </a:rPr>
              <a:t>Φ5. </a:t>
            </a:r>
            <a:r>
              <a:rPr lang="el-GR" altLang="el-GR" sz="2200" b="1" dirty="0" smtClean="0">
                <a:latin typeface="Calibri" pitchFamily="34" charset="0"/>
              </a:rPr>
              <a:t>Προ-αιώρηση</a:t>
            </a:r>
            <a:r>
              <a:rPr lang="el-GR" altLang="el-GR" sz="2200" dirty="0" smtClean="0">
                <a:latin typeface="Calibri" pitchFamily="34" charset="0"/>
              </a:rPr>
              <a:t>. </a:t>
            </a:r>
            <a:endParaRPr lang="en-US" altLang="el-GR" sz="2200" b="1" dirty="0" smtClean="0">
              <a:latin typeface="Calibri" pitchFamily="34" charset="0"/>
            </a:endParaRPr>
          </a:p>
          <a:p>
            <a:pPr eaLnBrk="1" hangingPunct="1">
              <a:lnSpc>
                <a:spcPct val="110000"/>
              </a:lnSpc>
              <a:buFontTx/>
              <a:buNone/>
            </a:pPr>
            <a:r>
              <a:rPr lang="en-US" altLang="el-GR" sz="2200" b="1" dirty="0" smtClean="0">
                <a:latin typeface="Calibri" pitchFamily="34" charset="0"/>
              </a:rPr>
              <a:t>Toe off</a:t>
            </a:r>
            <a:r>
              <a:rPr lang="el-GR" altLang="el-GR" sz="2200" b="1" dirty="0" smtClean="0">
                <a:latin typeface="Calibri" pitchFamily="34" charset="0"/>
              </a:rPr>
              <a:t>, </a:t>
            </a:r>
            <a:r>
              <a:rPr lang="en-US" altLang="el-GR" sz="2200" b="1" dirty="0" smtClean="0">
                <a:latin typeface="Calibri" pitchFamily="34" charset="0"/>
              </a:rPr>
              <a:t>Pre-swing.</a:t>
            </a:r>
            <a:endParaRPr lang="el-GR" altLang="el-GR" sz="2200" b="1" dirty="0" smtClean="0">
              <a:latin typeface="Calibri" pitchFamily="34" charset="0"/>
            </a:endParaRPr>
          </a:p>
          <a:p>
            <a:pPr eaLnBrk="1" hangingPunct="1">
              <a:lnSpc>
                <a:spcPct val="110000"/>
              </a:lnSpc>
              <a:buFont typeface="Wingdings" pitchFamily="2" charset="2"/>
              <a:buChar char="Ø"/>
            </a:pPr>
            <a:r>
              <a:rPr lang="el-GR" altLang="el-GR" sz="2200" dirty="0" smtClean="0">
                <a:latin typeface="Calibri" pitchFamily="34" charset="0"/>
              </a:rPr>
              <a:t>Είναι το τελευταίο 10% της περιόδου στήριξης. </a:t>
            </a:r>
          </a:p>
          <a:p>
            <a:pPr eaLnBrk="1" hangingPunct="1">
              <a:lnSpc>
                <a:spcPct val="110000"/>
              </a:lnSpc>
              <a:buFont typeface="Wingdings" pitchFamily="2" charset="2"/>
              <a:buChar char="Ø"/>
            </a:pPr>
            <a:r>
              <a:rPr lang="el-GR" altLang="el-GR" sz="2200" dirty="0" smtClean="0">
                <a:latin typeface="Calibri" pitchFamily="34" charset="0"/>
              </a:rPr>
              <a:t>Πρόκειται για τη διπλή στήριξη.</a:t>
            </a:r>
          </a:p>
          <a:p>
            <a:pPr eaLnBrk="1" hangingPunct="1">
              <a:lnSpc>
                <a:spcPct val="110000"/>
              </a:lnSpc>
              <a:buFont typeface="Wingdings" pitchFamily="2" charset="2"/>
              <a:buChar char="Ø"/>
            </a:pPr>
            <a:r>
              <a:rPr lang="el-GR" altLang="el-GR" sz="2200" dirty="0" smtClean="0">
                <a:latin typeface="Calibri" pitchFamily="34" charset="0"/>
              </a:rPr>
              <a:t>Συνδυάζεται με την αρχική επαφή του  αντίθετου ποδιού, στο 50% το κύκλου βάδισης.</a:t>
            </a:r>
          </a:p>
          <a:p>
            <a:pPr eaLnBrk="1" hangingPunct="1">
              <a:lnSpc>
                <a:spcPct val="110000"/>
              </a:lnSpc>
              <a:buFont typeface="Wingdings" pitchFamily="2" charset="2"/>
              <a:buChar char="Ø"/>
            </a:pPr>
            <a:r>
              <a:rPr lang="el-GR" altLang="el-GR" sz="2200" dirty="0" smtClean="0">
                <a:latin typeface="Calibri" pitchFamily="34" charset="0"/>
              </a:rPr>
              <a:t>Τελειώνει με την αποκόλληση των δακτύλων, δηλαδή όταν το μεγάλο</a:t>
            </a:r>
            <a:r>
              <a:rPr lang="el-GR" altLang="el-GR" sz="2200" dirty="0">
                <a:latin typeface="Calibri" pitchFamily="34" charset="0"/>
              </a:rPr>
              <a:t> </a:t>
            </a:r>
            <a:r>
              <a:rPr lang="el-GR" altLang="el-GR" sz="2200" dirty="0" smtClean="0">
                <a:latin typeface="Calibri" pitchFamily="34" charset="0"/>
              </a:rPr>
              <a:t>δάκτυλο του άκρου στήριξης εγκαταλείψει</a:t>
            </a:r>
            <a:r>
              <a:rPr lang="el-GR" altLang="el-GR" sz="2200" dirty="0">
                <a:latin typeface="Calibri" pitchFamily="34" charset="0"/>
              </a:rPr>
              <a:t> </a:t>
            </a:r>
            <a:r>
              <a:rPr lang="el-GR" altLang="el-GR" sz="2200" dirty="0" smtClean="0">
                <a:latin typeface="Calibri" pitchFamily="34" charset="0"/>
              </a:rPr>
              <a:t>το έδαφος, στο 60% του κύκλου βάδισης.</a:t>
            </a:r>
          </a:p>
          <a:p>
            <a:pPr eaLnBrk="1" hangingPunct="1">
              <a:lnSpc>
                <a:spcPct val="110000"/>
              </a:lnSpc>
              <a:buFont typeface="Wingdings" pitchFamily="2" charset="2"/>
              <a:buChar char="ü"/>
            </a:pPr>
            <a:r>
              <a:rPr lang="el-GR" altLang="el-GR" sz="2200" dirty="0" smtClean="0">
                <a:latin typeface="Calibri" pitchFamily="34" charset="0"/>
              </a:rPr>
              <a:t>Κατέχει το 5-10 % του κύκλου βάδισης.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2133386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el-GR" dirty="0" smtClean="0">
                <a:latin typeface="Calibri" pitchFamily="34" charset="0"/>
              </a:rPr>
              <a:t/>
            </a:r>
            <a:br>
              <a:rPr lang="el-GR" altLang="el-GR" dirty="0" smtClean="0">
                <a:latin typeface="Calibri" pitchFamily="34" charset="0"/>
              </a:rPr>
            </a:br>
            <a:r>
              <a:rPr lang="el-GR" altLang="el-GR" dirty="0" smtClean="0">
                <a:latin typeface="Calibri" pitchFamily="34" charset="0"/>
              </a:rPr>
              <a:t>Περίοδος Στήριξης Φ1-Φ5</a:t>
            </a:r>
            <a:r>
              <a:rPr lang="el-GR" altLang="el-GR" sz="3600" dirty="0" smtClean="0">
                <a:latin typeface="Calibri" pitchFamily="34" charset="0"/>
              </a:rPr>
              <a:t/>
            </a:r>
            <a:br>
              <a:rPr lang="el-GR" altLang="el-GR" sz="3600" dirty="0" smtClean="0">
                <a:latin typeface="Calibri" pitchFamily="34" charset="0"/>
              </a:rPr>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
        <p:nvSpPr>
          <p:cNvPr id="6" name="Rectangle 10"/>
          <p:cNvSpPr>
            <a:spLocks noChangeArrowheads="1"/>
          </p:cNvSpPr>
          <p:nvPr/>
        </p:nvSpPr>
        <p:spPr bwMode="auto">
          <a:xfrm>
            <a:off x="1114994" y="4226312"/>
            <a:ext cx="3024958" cy="1938992"/>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Φ2</a:t>
            </a:r>
          </a:p>
          <a:p>
            <a:pPr eaLnBrk="1" hangingPunct="1"/>
            <a:r>
              <a:rPr lang="el-GR" altLang="el-GR" sz="2400" b="1" dirty="0" smtClean="0">
                <a:solidFill>
                  <a:prstClr val="black"/>
                </a:solidFill>
              </a:rPr>
              <a:t>Ανταπόκριση Φόρτισης</a:t>
            </a:r>
          </a:p>
          <a:p>
            <a:pPr eaLnBrk="1" hangingPunct="1"/>
            <a:r>
              <a:rPr lang="en-US" altLang="el-GR" sz="2400" b="1" dirty="0" smtClean="0">
                <a:solidFill>
                  <a:prstClr val="black"/>
                </a:solidFill>
              </a:rPr>
              <a:t>F</a:t>
            </a:r>
            <a:r>
              <a:rPr lang="el-GR" altLang="el-GR" sz="2400" b="1" dirty="0" err="1">
                <a:solidFill>
                  <a:prstClr val="black"/>
                </a:solidFill>
              </a:rPr>
              <a:t>oot</a:t>
            </a:r>
            <a:r>
              <a:rPr lang="el-GR" altLang="el-GR" sz="2400" b="1" dirty="0">
                <a:solidFill>
                  <a:prstClr val="black"/>
                </a:solidFill>
              </a:rPr>
              <a:t>-</a:t>
            </a:r>
            <a:r>
              <a:rPr lang="el-GR" altLang="el-GR" sz="2400" b="1" dirty="0" err="1">
                <a:solidFill>
                  <a:prstClr val="black"/>
                </a:solidFill>
              </a:rPr>
              <a:t>flat</a:t>
            </a:r>
            <a:endParaRPr lang="el-GR" altLang="el-GR" sz="2400" b="1" dirty="0">
              <a:solidFill>
                <a:prstClr val="black"/>
              </a:solidFill>
            </a:endParaRPr>
          </a:p>
          <a:p>
            <a:pPr eaLnBrk="1" hangingPunct="1"/>
            <a:r>
              <a:rPr lang="en-US" altLang="el-GR" sz="2400" b="1" dirty="0">
                <a:solidFill>
                  <a:prstClr val="black"/>
                </a:solidFill>
              </a:rPr>
              <a:t>Load </a:t>
            </a:r>
            <a:r>
              <a:rPr lang="en-US" altLang="el-GR" sz="2400" b="1" dirty="0" smtClean="0">
                <a:solidFill>
                  <a:prstClr val="black"/>
                </a:solidFill>
              </a:rPr>
              <a:t>Response</a:t>
            </a:r>
            <a:endParaRPr lang="el-GR" altLang="el-GR" sz="2400" b="1" dirty="0">
              <a:solidFill>
                <a:prstClr val="black"/>
              </a:solidFill>
            </a:endParaRPr>
          </a:p>
        </p:txBody>
      </p:sp>
      <p:sp>
        <p:nvSpPr>
          <p:cNvPr id="7" name="Rectangle 10"/>
          <p:cNvSpPr>
            <a:spLocks noChangeArrowheads="1"/>
          </p:cNvSpPr>
          <p:nvPr/>
        </p:nvSpPr>
        <p:spPr bwMode="auto">
          <a:xfrm>
            <a:off x="5436096" y="1340768"/>
            <a:ext cx="2304256" cy="1477328"/>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Φ 3 </a:t>
            </a:r>
          </a:p>
          <a:p>
            <a:pPr eaLnBrk="1" hangingPunct="1"/>
            <a:r>
              <a:rPr lang="el-GR" altLang="el-GR" sz="2400" b="1" dirty="0" smtClean="0">
                <a:solidFill>
                  <a:prstClr val="black"/>
                </a:solidFill>
              </a:rPr>
              <a:t>Μέση Στήριξη</a:t>
            </a:r>
            <a:endParaRPr lang="en-US" altLang="el-GR" sz="2400" b="1" dirty="0" smtClean="0">
              <a:solidFill>
                <a:prstClr val="black"/>
              </a:solidFill>
            </a:endParaRPr>
          </a:p>
          <a:p>
            <a:pPr eaLnBrk="1" hangingPunct="1"/>
            <a:r>
              <a:rPr lang="en-US" altLang="el-GR" sz="2400" b="1" dirty="0" smtClean="0">
                <a:solidFill>
                  <a:prstClr val="black"/>
                </a:solidFill>
              </a:rPr>
              <a:t>M</a:t>
            </a:r>
            <a:r>
              <a:rPr lang="el-GR" altLang="el-GR" sz="2400" b="1" dirty="0" err="1" smtClean="0">
                <a:solidFill>
                  <a:prstClr val="black"/>
                </a:solidFill>
              </a:rPr>
              <a:t>idstance</a:t>
            </a:r>
            <a:endParaRPr lang="el-GR" altLang="el-GR" sz="2400" b="1" dirty="0" smtClean="0">
              <a:solidFill>
                <a:prstClr val="black"/>
              </a:solidFill>
            </a:endParaRPr>
          </a:p>
          <a:p>
            <a:pPr eaLnBrk="1" hangingPunct="1"/>
            <a:endParaRPr lang="el-GR" altLang="el-GR" sz="1800" b="1" dirty="0">
              <a:solidFill>
                <a:prstClr val="black"/>
              </a:solidFill>
            </a:endParaRPr>
          </a:p>
        </p:txBody>
      </p:sp>
      <p:sp>
        <p:nvSpPr>
          <p:cNvPr id="8" name="Rectangle 10"/>
          <p:cNvSpPr>
            <a:spLocks noChangeArrowheads="1"/>
          </p:cNvSpPr>
          <p:nvPr/>
        </p:nvSpPr>
        <p:spPr bwMode="auto">
          <a:xfrm>
            <a:off x="5436096" y="3140968"/>
            <a:ext cx="2304256" cy="1569660"/>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Φ4</a:t>
            </a:r>
          </a:p>
          <a:p>
            <a:pPr eaLnBrk="1" hangingPunct="1"/>
            <a:r>
              <a:rPr lang="el-GR" altLang="el-GR" sz="2400" b="1" dirty="0" smtClean="0">
                <a:solidFill>
                  <a:prstClr val="black"/>
                </a:solidFill>
              </a:rPr>
              <a:t>Τελική Στήριξη</a:t>
            </a:r>
          </a:p>
          <a:p>
            <a:pPr eaLnBrk="1" hangingPunct="1"/>
            <a:r>
              <a:rPr lang="en-US" altLang="el-GR" sz="2400" b="1" dirty="0" smtClean="0">
                <a:solidFill>
                  <a:prstClr val="black"/>
                </a:solidFill>
              </a:rPr>
              <a:t>H</a:t>
            </a:r>
            <a:r>
              <a:rPr lang="el-GR" altLang="el-GR" sz="2400" b="1" dirty="0" err="1" smtClean="0">
                <a:solidFill>
                  <a:prstClr val="black"/>
                </a:solidFill>
              </a:rPr>
              <a:t>eel</a:t>
            </a:r>
            <a:r>
              <a:rPr lang="el-GR" altLang="el-GR" sz="2400" b="1" dirty="0" smtClean="0">
                <a:solidFill>
                  <a:prstClr val="black"/>
                </a:solidFill>
              </a:rPr>
              <a:t>-</a:t>
            </a:r>
            <a:r>
              <a:rPr lang="el-GR" altLang="el-GR" sz="2400" b="1" dirty="0" err="1" smtClean="0">
                <a:solidFill>
                  <a:prstClr val="black"/>
                </a:solidFill>
              </a:rPr>
              <a:t>off</a:t>
            </a:r>
            <a:r>
              <a:rPr lang="en-US" altLang="el-GR" sz="2400" b="1" dirty="0" smtClean="0">
                <a:solidFill>
                  <a:prstClr val="black"/>
                </a:solidFill>
              </a:rPr>
              <a:t>    </a:t>
            </a:r>
            <a:endParaRPr lang="el-GR" altLang="el-GR" sz="2400" b="1" dirty="0">
              <a:solidFill>
                <a:prstClr val="black"/>
              </a:solidFill>
            </a:endParaRPr>
          </a:p>
          <a:p>
            <a:pPr eaLnBrk="1" hangingPunct="1"/>
            <a:r>
              <a:rPr lang="en-US" altLang="el-GR" sz="2400" b="1" dirty="0">
                <a:solidFill>
                  <a:prstClr val="black"/>
                </a:solidFill>
              </a:rPr>
              <a:t>Terminal </a:t>
            </a:r>
            <a:r>
              <a:rPr lang="en-US" altLang="el-GR" sz="2400" b="1" dirty="0" smtClean="0">
                <a:solidFill>
                  <a:prstClr val="black"/>
                </a:solidFill>
              </a:rPr>
              <a:t>Stance</a:t>
            </a:r>
            <a:endParaRPr lang="el-GR" altLang="el-GR" sz="2400" b="1" dirty="0">
              <a:solidFill>
                <a:prstClr val="black"/>
              </a:solidFill>
            </a:endParaRPr>
          </a:p>
        </p:txBody>
      </p:sp>
      <p:sp>
        <p:nvSpPr>
          <p:cNvPr id="11" name="Rectangle 10"/>
          <p:cNvSpPr>
            <a:spLocks noChangeArrowheads="1"/>
          </p:cNvSpPr>
          <p:nvPr/>
        </p:nvSpPr>
        <p:spPr bwMode="auto">
          <a:xfrm>
            <a:off x="5436095" y="4934186"/>
            <a:ext cx="2325693" cy="1569660"/>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Φ5</a:t>
            </a:r>
          </a:p>
          <a:p>
            <a:pPr eaLnBrk="1" hangingPunct="1"/>
            <a:r>
              <a:rPr lang="el-GR" altLang="el-GR" sz="2400" b="1" dirty="0" smtClean="0">
                <a:solidFill>
                  <a:prstClr val="black"/>
                </a:solidFill>
              </a:rPr>
              <a:t>Προ-αιώρηση</a:t>
            </a:r>
          </a:p>
          <a:p>
            <a:pPr eaLnBrk="1" hangingPunct="1"/>
            <a:r>
              <a:rPr lang="en-US" altLang="el-GR" sz="2400" b="1" dirty="0" smtClean="0">
                <a:solidFill>
                  <a:prstClr val="black"/>
                </a:solidFill>
              </a:rPr>
              <a:t>T</a:t>
            </a:r>
            <a:r>
              <a:rPr lang="el-GR" altLang="el-GR" sz="2400" b="1" dirty="0" err="1">
                <a:solidFill>
                  <a:prstClr val="black"/>
                </a:solidFill>
              </a:rPr>
              <a:t>oe</a:t>
            </a:r>
            <a:r>
              <a:rPr lang="el-GR" altLang="el-GR" sz="2400" b="1" dirty="0">
                <a:solidFill>
                  <a:prstClr val="black"/>
                </a:solidFill>
              </a:rPr>
              <a:t>-</a:t>
            </a:r>
            <a:r>
              <a:rPr lang="el-GR" altLang="el-GR" sz="2400" b="1" dirty="0" err="1">
                <a:solidFill>
                  <a:prstClr val="black"/>
                </a:solidFill>
              </a:rPr>
              <a:t>off</a:t>
            </a:r>
            <a:r>
              <a:rPr lang="el-GR" altLang="el-GR" sz="2400" b="1" dirty="0">
                <a:solidFill>
                  <a:prstClr val="black"/>
                </a:solidFill>
              </a:rPr>
              <a:t> </a:t>
            </a:r>
          </a:p>
          <a:p>
            <a:pPr eaLnBrk="1" hangingPunct="1"/>
            <a:r>
              <a:rPr lang="en-US" altLang="el-GR" sz="2400" b="1" dirty="0" smtClean="0">
                <a:solidFill>
                  <a:prstClr val="black"/>
                </a:solidFill>
              </a:rPr>
              <a:t>Pre-swing</a:t>
            </a:r>
            <a:endParaRPr lang="el-GR" altLang="el-GR" sz="2400" b="1" dirty="0">
              <a:solidFill>
                <a:prstClr val="black"/>
              </a:solidFill>
            </a:endParaRPr>
          </a:p>
        </p:txBody>
      </p:sp>
      <p:sp>
        <p:nvSpPr>
          <p:cNvPr id="12" name="Rectangle 10"/>
          <p:cNvSpPr>
            <a:spLocks noChangeArrowheads="1"/>
          </p:cNvSpPr>
          <p:nvPr/>
        </p:nvSpPr>
        <p:spPr bwMode="auto">
          <a:xfrm>
            <a:off x="1115616" y="1484784"/>
            <a:ext cx="3024336" cy="1938992"/>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Φ1</a:t>
            </a:r>
          </a:p>
          <a:p>
            <a:pPr eaLnBrk="1" hangingPunct="1"/>
            <a:r>
              <a:rPr lang="el-GR" altLang="el-GR" sz="2400" b="1" dirty="0" smtClean="0">
                <a:solidFill>
                  <a:prstClr val="black"/>
                </a:solidFill>
              </a:rPr>
              <a:t>Αρχική Επαφή</a:t>
            </a:r>
          </a:p>
          <a:p>
            <a:pPr eaLnBrk="1" hangingPunct="1"/>
            <a:r>
              <a:rPr lang="en-US" altLang="el-GR" sz="2400" b="1" dirty="0" smtClean="0">
                <a:solidFill>
                  <a:prstClr val="black"/>
                </a:solidFill>
              </a:rPr>
              <a:t>H</a:t>
            </a:r>
            <a:r>
              <a:rPr lang="el-GR" altLang="el-GR" sz="2400" b="1" dirty="0" err="1" smtClean="0">
                <a:solidFill>
                  <a:prstClr val="black"/>
                </a:solidFill>
              </a:rPr>
              <a:t>eel</a:t>
            </a:r>
            <a:r>
              <a:rPr lang="el-GR" altLang="el-GR" sz="2400" b="1" dirty="0" smtClean="0">
                <a:solidFill>
                  <a:prstClr val="black"/>
                </a:solidFill>
              </a:rPr>
              <a:t>-</a:t>
            </a:r>
            <a:r>
              <a:rPr lang="el-GR" altLang="el-GR" sz="2400" b="1" dirty="0" err="1" smtClean="0">
                <a:solidFill>
                  <a:prstClr val="black"/>
                </a:solidFill>
              </a:rPr>
              <a:t>strike</a:t>
            </a:r>
            <a:endParaRPr lang="el-GR" altLang="el-GR" sz="2400" b="1" dirty="0" smtClean="0">
              <a:solidFill>
                <a:prstClr val="black"/>
              </a:solidFill>
            </a:endParaRPr>
          </a:p>
          <a:p>
            <a:pPr eaLnBrk="1" hangingPunct="1"/>
            <a:r>
              <a:rPr lang="en-US" altLang="el-GR" sz="2400" b="1" dirty="0" smtClean="0">
                <a:solidFill>
                  <a:prstClr val="black"/>
                </a:solidFill>
              </a:rPr>
              <a:t>Initial Contact</a:t>
            </a:r>
            <a:endParaRPr lang="el-GR" altLang="el-GR" sz="2400" b="1" dirty="0" smtClean="0">
              <a:solidFill>
                <a:prstClr val="black"/>
              </a:solidFill>
            </a:endParaRPr>
          </a:p>
          <a:p>
            <a:pPr eaLnBrk="1" hangingPunct="1"/>
            <a:endParaRPr lang="el-GR" altLang="el-GR" sz="2400" b="1" dirty="0" smtClean="0">
              <a:solidFill>
                <a:prstClr val="black"/>
              </a:solidFill>
            </a:endParaRPr>
          </a:p>
        </p:txBody>
      </p:sp>
      <p:cxnSp>
        <p:nvCxnSpPr>
          <p:cNvPr id="5" name="Ευθύγραμμο βέλος σύνδεσης 4"/>
          <p:cNvCxnSpPr>
            <a:stCxn id="12" idx="2"/>
            <a:endCxn id="6" idx="0"/>
          </p:cNvCxnSpPr>
          <p:nvPr/>
        </p:nvCxnSpPr>
        <p:spPr>
          <a:xfrm flipH="1">
            <a:off x="2627473" y="3423776"/>
            <a:ext cx="311" cy="802536"/>
          </a:xfrm>
          <a:prstGeom prst="straightConnector1">
            <a:avLst/>
          </a:prstGeom>
          <a:ln w="28575">
            <a:solidFill>
              <a:srgbClr val="004A8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Γωνιακή σύνδεση 9"/>
          <p:cNvCxnSpPr>
            <a:stCxn id="6" idx="3"/>
            <a:endCxn id="7" idx="1"/>
          </p:cNvCxnSpPr>
          <p:nvPr/>
        </p:nvCxnSpPr>
        <p:spPr>
          <a:xfrm flipV="1">
            <a:off x="4139952" y="2079432"/>
            <a:ext cx="1296144" cy="3116376"/>
          </a:xfrm>
          <a:prstGeom prst="bentConnector3">
            <a:avLst/>
          </a:prstGeom>
          <a:ln w="28575">
            <a:solidFill>
              <a:srgbClr val="004A8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7" idx="2"/>
            <a:endCxn id="8" idx="0"/>
          </p:cNvCxnSpPr>
          <p:nvPr/>
        </p:nvCxnSpPr>
        <p:spPr>
          <a:xfrm>
            <a:off x="6588224" y="2818096"/>
            <a:ext cx="0" cy="322872"/>
          </a:xfrm>
          <a:prstGeom prst="straightConnector1">
            <a:avLst/>
          </a:prstGeom>
          <a:ln w="28575">
            <a:solidFill>
              <a:srgbClr val="004A8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8" idx="2"/>
            <a:endCxn id="11" idx="0"/>
          </p:cNvCxnSpPr>
          <p:nvPr/>
        </p:nvCxnSpPr>
        <p:spPr>
          <a:xfrm>
            <a:off x="6588224" y="4710628"/>
            <a:ext cx="10718" cy="223558"/>
          </a:xfrm>
          <a:prstGeom prst="straightConnector1">
            <a:avLst/>
          </a:prstGeom>
          <a:ln w="28575">
            <a:solidFill>
              <a:srgbClr val="004A82"/>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468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0" y="332656"/>
            <a:ext cx="7005464" cy="908720"/>
          </a:xfrm>
        </p:spPr>
        <p:txBody>
          <a:bodyPr>
            <a:normAutofit fontScale="90000"/>
          </a:bodyPr>
          <a:lstStyle/>
          <a:p>
            <a:r>
              <a:rPr lang="el-GR" altLang="el-GR" dirty="0" smtClean="0">
                <a:latin typeface="Calibri" pitchFamily="34" charset="0"/>
              </a:rPr>
              <a:t/>
            </a:r>
            <a:br>
              <a:rPr lang="el-GR" altLang="el-GR" dirty="0" smtClean="0">
                <a:latin typeface="Calibri" pitchFamily="34" charset="0"/>
              </a:rPr>
            </a:br>
            <a:r>
              <a:rPr lang="el-GR" altLang="el-GR" dirty="0" smtClean="0">
                <a:latin typeface="Calibri" pitchFamily="34" charset="0"/>
              </a:rPr>
              <a:t>Περίοδος Αιώρησης Φ1-Φ3</a:t>
            </a:r>
            <a:r>
              <a:rPr lang="el-GR" altLang="el-GR" sz="3600" dirty="0" smtClean="0">
                <a:latin typeface="Calibri" pitchFamily="34" charset="0"/>
              </a:rPr>
              <a:t/>
            </a:r>
            <a:br>
              <a:rPr lang="el-GR" altLang="el-GR" sz="3600" dirty="0" smtClean="0">
                <a:latin typeface="Calibri" pitchFamily="34" charset="0"/>
              </a:rPr>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
        <p:nvSpPr>
          <p:cNvPr id="6" name="Rectangle 10"/>
          <p:cNvSpPr>
            <a:spLocks noChangeArrowheads="1"/>
          </p:cNvSpPr>
          <p:nvPr/>
        </p:nvSpPr>
        <p:spPr bwMode="auto">
          <a:xfrm>
            <a:off x="3575229" y="2060848"/>
            <a:ext cx="2520280" cy="1200329"/>
          </a:xfrm>
          <a:prstGeom prst="rect">
            <a:avLst/>
          </a:prstGeom>
          <a:noFill/>
          <a:ln w="19050">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Φ2</a:t>
            </a:r>
          </a:p>
          <a:p>
            <a:pPr eaLnBrk="1" hangingPunct="1"/>
            <a:r>
              <a:rPr lang="el-GR" altLang="el-GR" sz="2400" b="1" dirty="0" smtClean="0">
                <a:solidFill>
                  <a:prstClr val="black"/>
                </a:solidFill>
              </a:rPr>
              <a:t>Μέση Αιώρηση</a:t>
            </a:r>
            <a:r>
              <a:rPr lang="en-US" altLang="el-GR" sz="2400" b="1" dirty="0" smtClean="0">
                <a:solidFill>
                  <a:prstClr val="black"/>
                </a:solidFill>
              </a:rPr>
              <a:t>.</a:t>
            </a:r>
          </a:p>
          <a:p>
            <a:pPr eaLnBrk="1" hangingPunct="1"/>
            <a:r>
              <a:rPr lang="en-US" altLang="el-GR" sz="2400" b="1" dirty="0" smtClean="0">
                <a:solidFill>
                  <a:prstClr val="black"/>
                </a:solidFill>
              </a:rPr>
              <a:t> </a:t>
            </a:r>
            <a:r>
              <a:rPr lang="en-US" altLang="el-GR" sz="2400" b="1" dirty="0" err="1" smtClean="0">
                <a:solidFill>
                  <a:prstClr val="black"/>
                </a:solidFill>
              </a:rPr>
              <a:t>Midswing</a:t>
            </a:r>
            <a:r>
              <a:rPr lang="el-GR" altLang="el-GR" sz="2400" b="1" dirty="0" smtClean="0">
                <a:solidFill>
                  <a:prstClr val="black"/>
                </a:solidFill>
              </a:rPr>
              <a:t>.</a:t>
            </a:r>
          </a:p>
        </p:txBody>
      </p:sp>
      <p:sp>
        <p:nvSpPr>
          <p:cNvPr id="7" name="Rectangle 10"/>
          <p:cNvSpPr>
            <a:spLocks noChangeArrowheads="1"/>
          </p:cNvSpPr>
          <p:nvPr/>
        </p:nvSpPr>
        <p:spPr bwMode="auto">
          <a:xfrm>
            <a:off x="6228184" y="2661012"/>
            <a:ext cx="2808312" cy="2123658"/>
          </a:xfrm>
          <a:prstGeom prst="rect">
            <a:avLst/>
          </a:prstGeom>
          <a:noFill/>
          <a:ln w="19050">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lnSpc>
                <a:spcPct val="110000"/>
              </a:lnSpc>
            </a:pPr>
            <a:r>
              <a:rPr lang="el-GR" altLang="el-GR" sz="2400" b="1" dirty="0" smtClean="0">
                <a:solidFill>
                  <a:prstClr val="black"/>
                </a:solidFill>
              </a:rPr>
              <a:t>Φ3 </a:t>
            </a:r>
          </a:p>
          <a:p>
            <a:pPr eaLnBrk="1" hangingPunct="1">
              <a:lnSpc>
                <a:spcPct val="110000"/>
              </a:lnSpc>
            </a:pPr>
            <a:r>
              <a:rPr lang="el-GR" altLang="el-GR" sz="2400" b="1" dirty="0" smtClean="0">
                <a:solidFill>
                  <a:prstClr val="black"/>
                </a:solidFill>
              </a:rPr>
              <a:t>Τελική Αιώρηση</a:t>
            </a:r>
            <a:r>
              <a:rPr lang="en-US" altLang="el-GR" sz="2400" b="1" dirty="0" smtClean="0">
                <a:solidFill>
                  <a:prstClr val="black"/>
                </a:solidFill>
              </a:rPr>
              <a:t>.</a:t>
            </a:r>
          </a:p>
          <a:p>
            <a:pPr>
              <a:lnSpc>
                <a:spcPct val="110000"/>
              </a:lnSpc>
            </a:pPr>
            <a:r>
              <a:rPr lang="en-US" altLang="el-GR" sz="2400" b="1" dirty="0" smtClean="0">
                <a:solidFill>
                  <a:prstClr val="black"/>
                </a:solidFill>
              </a:rPr>
              <a:t> Deceleration</a:t>
            </a:r>
            <a:endParaRPr lang="el-GR" altLang="el-GR" sz="2400" b="1" dirty="0" smtClean="0">
              <a:solidFill>
                <a:prstClr val="black"/>
              </a:solidFill>
            </a:endParaRPr>
          </a:p>
          <a:p>
            <a:pPr>
              <a:lnSpc>
                <a:spcPct val="110000"/>
              </a:lnSpc>
            </a:pPr>
            <a:r>
              <a:rPr lang="el-GR" altLang="el-GR" sz="2400" b="1" dirty="0" smtClean="0">
                <a:solidFill>
                  <a:prstClr val="black"/>
                </a:solidFill>
              </a:rPr>
              <a:t> </a:t>
            </a:r>
            <a:r>
              <a:rPr lang="en-US" altLang="el-GR" sz="2400" b="1" dirty="0" smtClean="0">
                <a:solidFill>
                  <a:prstClr val="black"/>
                </a:solidFill>
              </a:rPr>
              <a:t>Late</a:t>
            </a:r>
            <a:r>
              <a:rPr lang="en-US" altLang="el-GR" sz="2400" dirty="0" smtClean="0">
                <a:solidFill>
                  <a:prstClr val="black"/>
                </a:solidFill>
              </a:rPr>
              <a:t> </a:t>
            </a:r>
            <a:r>
              <a:rPr lang="en-US" altLang="el-GR" sz="2400" b="1" dirty="0" smtClean="0">
                <a:solidFill>
                  <a:prstClr val="black"/>
                </a:solidFill>
              </a:rPr>
              <a:t>Swing</a:t>
            </a:r>
            <a:endParaRPr lang="el-GR" altLang="el-GR" sz="2400" b="1" dirty="0" smtClean="0">
              <a:solidFill>
                <a:prstClr val="black"/>
              </a:solidFill>
            </a:endParaRPr>
          </a:p>
          <a:p>
            <a:pPr>
              <a:lnSpc>
                <a:spcPct val="110000"/>
              </a:lnSpc>
            </a:pPr>
            <a:r>
              <a:rPr lang="en-US" altLang="el-GR" sz="2400" b="1" dirty="0" smtClean="0">
                <a:solidFill>
                  <a:prstClr val="black"/>
                </a:solidFill>
              </a:rPr>
              <a:t>Terminal</a:t>
            </a:r>
            <a:r>
              <a:rPr lang="el-GR" altLang="el-GR" sz="2400" b="1" dirty="0" smtClean="0">
                <a:solidFill>
                  <a:prstClr val="black"/>
                </a:solidFill>
              </a:rPr>
              <a:t> </a:t>
            </a:r>
            <a:r>
              <a:rPr lang="en-US" altLang="el-GR" sz="2400" b="1" dirty="0" smtClean="0">
                <a:solidFill>
                  <a:prstClr val="black"/>
                </a:solidFill>
              </a:rPr>
              <a:t>Swing</a:t>
            </a:r>
            <a:r>
              <a:rPr lang="el-GR" altLang="el-GR" sz="2400" b="1" dirty="0" smtClean="0">
                <a:solidFill>
                  <a:prstClr val="black"/>
                </a:solidFill>
              </a:rPr>
              <a:t>.</a:t>
            </a:r>
          </a:p>
        </p:txBody>
      </p:sp>
      <p:sp>
        <p:nvSpPr>
          <p:cNvPr id="12" name="Rectangle 10"/>
          <p:cNvSpPr>
            <a:spLocks noChangeArrowheads="1"/>
          </p:cNvSpPr>
          <p:nvPr/>
        </p:nvSpPr>
        <p:spPr bwMode="auto">
          <a:xfrm>
            <a:off x="611560" y="1340768"/>
            <a:ext cx="2808312" cy="1938992"/>
          </a:xfrm>
          <a:prstGeom prst="rect">
            <a:avLst/>
          </a:prstGeom>
          <a:noFill/>
          <a:ln w="19050">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2400" b="1" dirty="0" smtClean="0">
                <a:solidFill>
                  <a:prstClr val="black"/>
                </a:solidFill>
              </a:rPr>
              <a:t> Φ1</a:t>
            </a:r>
          </a:p>
          <a:p>
            <a:pPr eaLnBrk="1" hangingPunct="1"/>
            <a:r>
              <a:rPr lang="el-GR" altLang="el-GR" sz="1000" dirty="0" smtClean="0">
                <a:solidFill>
                  <a:prstClr val="black"/>
                </a:solidFill>
              </a:rPr>
              <a:t> </a:t>
            </a:r>
            <a:r>
              <a:rPr lang="el-GR" altLang="el-GR" sz="2400" b="1" dirty="0" smtClean="0">
                <a:solidFill>
                  <a:prstClr val="black"/>
                </a:solidFill>
              </a:rPr>
              <a:t> Αρχική Αιώρηση.</a:t>
            </a:r>
          </a:p>
          <a:p>
            <a:r>
              <a:rPr lang="el-GR" altLang="el-GR" sz="2400" b="1" dirty="0" smtClean="0">
                <a:solidFill>
                  <a:prstClr val="black"/>
                </a:solidFill>
              </a:rPr>
              <a:t> </a:t>
            </a:r>
            <a:r>
              <a:rPr lang="en-US" altLang="el-GR" sz="2400" b="1" dirty="0" smtClean="0">
                <a:solidFill>
                  <a:prstClr val="black"/>
                </a:solidFill>
              </a:rPr>
              <a:t>Acceleration</a:t>
            </a:r>
            <a:endParaRPr lang="el-GR" altLang="el-GR" sz="2400" b="1" dirty="0" smtClean="0">
              <a:solidFill>
                <a:prstClr val="black"/>
              </a:solidFill>
            </a:endParaRPr>
          </a:p>
          <a:p>
            <a:r>
              <a:rPr lang="el-GR" altLang="el-GR" sz="2400" b="1" dirty="0" smtClean="0">
                <a:solidFill>
                  <a:prstClr val="black"/>
                </a:solidFill>
              </a:rPr>
              <a:t> </a:t>
            </a:r>
            <a:r>
              <a:rPr lang="en-US" altLang="el-GR" sz="2400" b="1" dirty="0" smtClean="0">
                <a:solidFill>
                  <a:prstClr val="black"/>
                </a:solidFill>
              </a:rPr>
              <a:t>Early Swing</a:t>
            </a:r>
            <a:endParaRPr lang="el-GR" altLang="el-GR" sz="2400" b="1" dirty="0" smtClean="0">
              <a:solidFill>
                <a:prstClr val="black"/>
              </a:solidFill>
            </a:endParaRPr>
          </a:p>
          <a:p>
            <a:r>
              <a:rPr lang="el-GR" altLang="el-GR" sz="2400" b="1" dirty="0" smtClean="0">
                <a:solidFill>
                  <a:prstClr val="black"/>
                </a:solidFill>
              </a:rPr>
              <a:t> </a:t>
            </a:r>
            <a:r>
              <a:rPr lang="en-US" altLang="el-GR" sz="2400" b="1" dirty="0" smtClean="0">
                <a:solidFill>
                  <a:prstClr val="black"/>
                </a:solidFill>
              </a:rPr>
              <a:t>Initial Swing</a:t>
            </a:r>
            <a:endParaRPr lang="el-GR" altLang="el-GR" sz="2400" b="1" dirty="0" smtClean="0">
              <a:solidFill>
                <a:prstClr val="black"/>
              </a:solidFill>
            </a:endParaRPr>
          </a:p>
        </p:txBody>
      </p:sp>
      <p:sp>
        <p:nvSpPr>
          <p:cNvPr id="3" name="Ορθογώνιο 2"/>
          <p:cNvSpPr/>
          <p:nvPr/>
        </p:nvSpPr>
        <p:spPr>
          <a:xfrm>
            <a:off x="5519357" y="6463526"/>
            <a:ext cx="1757084" cy="276999"/>
          </a:xfrm>
          <a:prstGeom prst="rect">
            <a:avLst/>
          </a:prstGeom>
        </p:spPr>
        <p:txBody>
          <a:bodyPr wrap="none">
            <a:spAutoFit/>
          </a:bodyPr>
          <a:lstStyle/>
          <a:p>
            <a:r>
              <a:rPr lang="en-US" sz="1200" dirty="0">
                <a:solidFill>
                  <a:prstClr val="black"/>
                </a:solidFill>
                <a:latin typeface="Calibri"/>
                <a:hlinkClick r:id="rId5"/>
              </a:rPr>
              <a:t>The Gait Cycle Animation</a:t>
            </a:r>
            <a:endParaRPr lang="en-US" sz="1200" dirty="0">
              <a:solidFill>
                <a:prstClr val="black"/>
              </a:solidFill>
              <a:latin typeface="Calibri"/>
            </a:endParaRPr>
          </a:p>
        </p:txBody>
      </p:sp>
    </p:spTree>
    <p:controls>
      <mc:AlternateContent xmlns:mc="http://schemas.openxmlformats.org/markup-compatibility/2006">
        <mc:Choice xmlns:v="urn:schemas-microsoft-com:vml" Requires="v">
          <p:control spid="2055" name="ShockwaveFlash1" r:id="rId2" imgW="4247619" imgH="3311657"/>
        </mc:Choice>
        <mc:Fallback>
          <p:control name="ShockwaveFlash1" r:id="rId2" imgW="4247619" imgH="3311657">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258888" y="3429000"/>
                  <a:ext cx="4248150" cy="3311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57228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altLang="el-GR" sz="4000" dirty="0" smtClean="0">
                <a:latin typeface="Calibri" pitchFamily="34" charset="0"/>
              </a:rPr>
              <a:t>Γενικά Στοιχεία</a:t>
            </a:r>
            <a:r>
              <a:rPr lang="en-US" altLang="el-GR" sz="4000" dirty="0" smtClean="0">
                <a:latin typeface="Calibri" pitchFamily="34" charset="0"/>
              </a:rPr>
              <a:t> </a:t>
            </a:r>
            <a:r>
              <a:rPr lang="el-GR" altLang="el-GR" sz="3200" b="0" dirty="0">
                <a:latin typeface="Calibri" pitchFamily="34" charset="0"/>
              </a:rPr>
              <a:t>2</a:t>
            </a:r>
            <a:r>
              <a:rPr lang="en-US" altLang="el-GR" sz="3200" b="0" dirty="0" smtClean="0">
                <a:latin typeface="Calibri" pitchFamily="34" charset="0"/>
              </a:rPr>
              <a:t>/2</a:t>
            </a:r>
            <a:endParaRPr lang="el-GR" altLang="el-GR" sz="3200" b="0" dirty="0" smtClean="0">
              <a:latin typeface="Calibri" pitchFamily="34" charset="0"/>
            </a:endParaRPr>
          </a:p>
        </p:txBody>
      </p:sp>
      <p:sp>
        <p:nvSpPr>
          <p:cNvPr id="3075" name="Rectangle 3"/>
          <p:cNvSpPr>
            <a:spLocks noGrp="1" noChangeArrowheads="1"/>
          </p:cNvSpPr>
          <p:nvPr>
            <p:ph idx="1"/>
          </p:nvPr>
        </p:nvSpPr>
        <p:spPr/>
        <p:txBody>
          <a:bodyPr>
            <a:normAutofit/>
          </a:bodyPr>
          <a:lstStyle/>
          <a:p>
            <a:pPr eaLnBrk="1" hangingPunct="1">
              <a:buFontTx/>
              <a:buNone/>
            </a:pPr>
            <a:r>
              <a:rPr lang="el-GR" altLang="el-GR" sz="2400" dirty="0" smtClean="0">
                <a:latin typeface="Calibri" pitchFamily="34" charset="0"/>
              </a:rPr>
              <a:t>Αποτελεί ένα μη λεκτικό τρόπο επικοινωνίας.</a:t>
            </a:r>
          </a:p>
          <a:p>
            <a:pPr marL="0" indent="0" eaLnBrk="1" hangingPunct="1">
              <a:buFontTx/>
              <a:buNone/>
            </a:pPr>
            <a:r>
              <a:rPr lang="el-GR" altLang="el-GR" sz="2400" dirty="0" smtClean="0">
                <a:latin typeface="Calibri" pitchFamily="34" charset="0"/>
              </a:rPr>
              <a:t>Λόγω αυτής της</a:t>
            </a:r>
            <a:r>
              <a:rPr lang="en-US" altLang="el-GR" sz="2400" dirty="0" smtClean="0">
                <a:latin typeface="Calibri" pitchFamily="34" charset="0"/>
              </a:rPr>
              <a:t> </a:t>
            </a:r>
            <a:r>
              <a:rPr lang="el-GR" altLang="el-GR" sz="2400" dirty="0" smtClean="0">
                <a:latin typeface="Calibri" pitchFamily="34" charset="0"/>
              </a:rPr>
              <a:t>μοναδικότητάς της, οι καλλιτέχνες «εργάζονται» στο πρότυπο βάδισης των χαρακτήρων, που δημιουργούν ή ενσαρκώνουν.</a:t>
            </a:r>
          </a:p>
          <a:p>
            <a:pPr marL="0" indent="0" eaLnBrk="1" hangingPunct="1">
              <a:buFontTx/>
              <a:buNone/>
            </a:pPr>
            <a:r>
              <a:rPr lang="el-GR" altLang="el-GR" sz="2400" dirty="0" smtClean="0">
                <a:latin typeface="Calibri" pitchFamily="34" charset="0"/>
              </a:rPr>
              <a:t>Αποτελεί σημαντικότατο «εργαλείο» στα χέρια των επιστημόνων - επαγγελματιών υγείας.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918612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03648" y="332656"/>
            <a:ext cx="6501408" cy="908720"/>
          </a:xfrm>
        </p:spPr>
        <p:txBody>
          <a:bodyPr>
            <a:normAutofit fontScale="90000"/>
          </a:bodyPr>
          <a:lstStyle/>
          <a:p>
            <a:pPr eaLnBrk="1" hangingPunct="1"/>
            <a:r>
              <a:rPr lang="el-GR" altLang="el-GR" sz="4400" dirty="0" smtClean="0">
                <a:latin typeface="Calibri" pitchFamily="34" charset="0"/>
              </a:rPr>
              <a:t> Περίοδος Αιώρησης</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φάση 1</a:t>
            </a:r>
          </a:p>
        </p:txBody>
      </p:sp>
      <p:sp>
        <p:nvSpPr>
          <p:cNvPr id="33795" name="Rectangle 3"/>
          <p:cNvSpPr>
            <a:spLocks noGrp="1" noChangeArrowheads="1"/>
          </p:cNvSpPr>
          <p:nvPr>
            <p:ph idx="1"/>
          </p:nvPr>
        </p:nvSpPr>
        <p:spPr>
          <a:xfrm>
            <a:off x="467544" y="1916832"/>
            <a:ext cx="7859216" cy="3960440"/>
          </a:xfrm>
        </p:spPr>
        <p:txBody>
          <a:bodyPr/>
          <a:lstStyle/>
          <a:p>
            <a:pPr eaLnBrk="1" hangingPunct="1">
              <a:buFontTx/>
              <a:buNone/>
            </a:pPr>
            <a:r>
              <a:rPr lang="el-GR" altLang="el-GR" sz="2400" b="1" dirty="0" smtClean="0">
                <a:latin typeface="Calibri" pitchFamily="34" charset="0"/>
              </a:rPr>
              <a:t>Φ1. Αρχική </a:t>
            </a:r>
            <a:r>
              <a:rPr lang="el-GR" altLang="el-GR" b="1" dirty="0" smtClean="0">
                <a:latin typeface="Calibri" pitchFamily="34" charset="0"/>
              </a:rPr>
              <a:t>Α</a:t>
            </a:r>
            <a:r>
              <a:rPr lang="el-GR" altLang="el-GR" sz="2400" b="1" dirty="0" smtClean="0">
                <a:latin typeface="Calibri" pitchFamily="34" charset="0"/>
              </a:rPr>
              <a:t>ιώρηση.</a:t>
            </a:r>
          </a:p>
          <a:p>
            <a:pPr>
              <a:buNone/>
            </a:pPr>
            <a:r>
              <a:rPr lang="en-US" altLang="el-GR" b="1" dirty="0" smtClean="0">
                <a:latin typeface="Calibri" pitchFamily="34" charset="0"/>
              </a:rPr>
              <a:t>A</a:t>
            </a:r>
            <a:r>
              <a:rPr lang="en-US" altLang="el-GR" sz="2400" b="1" dirty="0" smtClean="0">
                <a:latin typeface="Calibri" pitchFamily="34" charset="0"/>
              </a:rPr>
              <a:t>cceleration</a:t>
            </a:r>
            <a:r>
              <a:rPr lang="el-GR" altLang="el-GR" sz="2400" b="1" dirty="0" smtClean="0">
                <a:latin typeface="Calibri" pitchFamily="34" charset="0"/>
              </a:rPr>
              <a:t>, </a:t>
            </a:r>
            <a:r>
              <a:rPr lang="en-US" altLang="el-GR" b="1" dirty="0" smtClean="0">
                <a:latin typeface="Calibri" pitchFamily="34" charset="0"/>
              </a:rPr>
              <a:t>Early Swing,</a:t>
            </a:r>
            <a:r>
              <a:rPr lang="el-GR" altLang="el-GR" sz="2400" b="1" dirty="0" smtClean="0">
                <a:latin typeface="Calibri" pitchFamily="34" charset="0"/>
              </a:rPr>
              <a:t> </a:t>
            </a:r>
            <a:r>
              <a:rPr lang="en-US" altLang="el-GR" b="1" dirty="0" smtClean="0">
                <a:latin typeface="Calibri" pitchFamily="34" charset="0"/>
              </a:rPr>
              <a:t>I</a:t>
            </a:r>
            <a:r>
              <a:rPr lang="en-US" altLang="el-GR" sz="2400" b="1" dirty="0" smtClean="0">
                <a:latin typeface="Calibri" pitchFamily="34" charset="0"/>
              </a:rPr>
              <a:t>nitial Swing</a:t>
            </a:r>
            <a:r>
              <a:rPr lang="el-GR" altLang="el-GR" sz="2400" b="1" dirty="0" smtClean="0">
                <a:latin typeface="Calibri" pitchFamily="34" charset="0"/>
              </a:rPr>
              <a:t>. </a:t>
            </a:r>
          </a:p>
          <a:p>
            <a:pPr eaLnBrk="1" hangingPunct="1">
              <a:buFont typeface="Wingdings" pitchFamily="2" charset="2"/>
              <a:buChar char="Ø"/>
            </a:pPr>
            <a:r>
              <a:rPr lang="el-GR" altLang="el-GR" sz="2400" dirty="0" smtClean="0">
                <a:latin typeface="Calibri" pitchFamily="34" charset="0"/>
              </a:rPr>
              <a:t>Αρχίζει με την αποκόλληση των δακτύλων από το έδαφος και συνεχίζεται μέχρι τη μέγιστη κάμψη του γόνατος. </a:t>
            </a:r>
          </a:p>
          <a:p>
            <a:pPr eaLnBrk="1" hangingPunct="1">
              <a:buFont typeface="Wingdings" pitchFamily="2" charset="2"/>
              <a:buChar char="Ø"/>
            </a:pPr>
            <a:r>
              <a:rPr lang="el-GR" altLang="el-GR" sz="2400" dirty="0" smtClean="0">
                <a:latin typeface="Calibri" pitchFamily="34" charset="0"/>
              </a:rPr>
              <a:t>Μέχρι την επόμενη φάση γίνεται επιτάχυνση.</a:t>
            </a:r>
          </a:p>
          <a:p>
            <a:pPr eaLnBrk="1" hangingPunct="1">
              <a:buFont typeface="Wingdings" pitchFamily="2" charset="2"/>
              <a:buChar char="Ø"/>
            </a:pPr>
            <a:r>
              <a:rPr lang="el-GR" altLang="el-GR" sz="2400" dirty="0" smtClean="0">
                <a:latin typeface="Calibri" pitchFamily="34" charset="0"/>
              </a:rPr>
              <a:t>Κατέχει το 5-10% του κύκλου βάδισης.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2186983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5576" y="332656"/>
            <a:ext cx="8013576" cy="908720"/>
          </a:xfrm>
        </p:spPr>
        <p:txBody>
          <a:bodyPr>
            <a:normAutofit fontScale="90000"/>
          </a:bodyPr>
          <a:lstStyle/>
          <a:p>
            <a:pPr eaLnBrk="1" hangingPunct="1"/>
            <a:r>
              <a:rPr lang="el-GR" altLang="el-GR" sz="4400" dirty="0" smtClean="0">
                <a:latin typeface="Calibri" pitchFamily="34" charset="0"/>
              </a:rPr>
              <a:t>Περίοδος Αιώρησης</a:t>
            </a:r>
            <a:r>
              <a:rPr lang="el-GR" altLang="el-GR" sz="4000" dirty="0" smtClean="0">
                <a:latin typeface="Calibri" pitchFamily="34" charset="0"/>
              </a:rPr>
              <a:t/>
            </a:r>
            <a:br>
              <a:rPr lang="el-GR" altLang="el-GR" sz="4000" dirty="0" smtClean="0">
                <a:latin typeface="Calibri" pitchFamily="34" charset="0"/>
              </a:rPr>
            </a:br>
            <a:r>
              <a:rPr lang="el-GR" altLang="el-GR" sz="3600" dirty="0" smtClean="0">
                <a:latin typeface="Calibri" pitchFamily="34" charset="0"/>
              </a:rPr>
              <a:t> </a:t>
            </a:r>
            <a:r>
              <a:rPr lang="el-GR" altLang="el-GR" sz="3600" b="0" dirty="0" smtClean="0">
                <a:latin typeface="Calibri" pitchFamily="34" charset="0"/>
              </a:rPr>
              <a:t>φάση 2</a:t>
            </a:r>
          </a:p>
        </p:txBody>
      </p:sp>
      <p:sp>
        <p:nvSpPr>
          <p:cNvPr id="34819" name="Rectangle 3"/>
          <p:cNvSpPr>
            <a:spLocks noGrp="1" noChangeArrowheads="1"/>
          </p:cNvSpPr>
          <p:nvPr>
            <p:ph idx="1"/>
          </p:nvPr>
        </p:nvSpPr>
        <p:spPr>
          <a:xfrm>
            <a:off x="457200" y="1340768"/>
            <a:ext cx="8363272" cy="4896544"/>
          </a:xfrm>
        </p:spPr>
        <p:txBody>
          <a:bodyPr/>
          <a:lstStyle/>
          <a:p>
            <a:pPr eaLnBrk="1" hangingPunct="1">
              <a:buFontTx/>
              <a:buNone/>
            </a:pPr>
            <a:r>
              <a:rPr lang="el-GR" altLang="el-GR" sz="2400" b="1" dirty="0" smtClean="0">
                <a:latin typeface="Calibri" pitchFamily="34" charset="0"/>
              </a:rPr>
              <a:t>Φ2. Μέση </a:t>
            </a:r>
            <a:r>
              <a:rPr lang="el-GR" altLang="el-GR" b="1" dirty="0" smtClean="0">
                <a:latin typeface="Calibri" pitchFamily="34" charset="0"/>
              </a:rPr>
              <a:t>Α</a:t>
            </a:r>
            <a:r>
              <a:rPr lang="el-GR" altLang="el-GR" sz="2400" b="1" dirty="0" smtClean="0">
                <a:latin typeface="Calibri" pitchFamily="34" charset="0"/>
              </a:rPr>
              <a:t>ιώρηση</a:t>
            </a:r>
            <a:r>
              <a:rPr lang="en-US" altLang="el-GR" sz="2400" b="1" dirty="0" smtClean="0">
                <a:latin typeface="Calibri" pitchFamily="34" charset="0"/>
              </a:rPr>
              <a:t>.</a:t>
            </a:r>
          </a:p>
          <a:p>
            <a:pPr eaLnBrk="1" hangingPunct="1">
              <a:buFontTx/>
              <a:buNone/>
            </a:pPr>
            <a:r>
              <a:rPr lang="en-US" altLang="el-GR" b="1" dirty="0" err="1" smtClean="0">
                <a:latin typeface="Calibri" pitchFamily="34" charset="0"/>
              </a:rPr>
              <a:t>M</a:t>
            </a:r>
            <a:r>
              <a:rPr lang="en-US" altLang="el-GR" sz="2400" b="1" dirty="0" err="1" smtClean="0">
                <a:latin typeface="Calibri" pitchFamily="34" charset="0"/>
              </a:rPr>
              <a:t>idswing</a:t>
            </a:r>
            <a:r>
              <a:rPr lang="el-GR" altLang="el-GR" sz="2400" b="1" dirty="0" smtClean="0">
                <a:latin typeface="Calibri" pitchFamily="34" charset="0"/>
              </a:rPr>
              <a:t>.</a:t>
            </a:r>
          </a:p>
          <a:p>
            <a:pPr eaLnBrk="1" hangingPunct="1">
              <a:buFont typeface="Wingdings" pitchFamily="2" charset="2"/>
              <a:buChar char="Ø"/>
            </a:pPr>
            <a:r>
              <a:rPr lang="el-GR" altLang="el-GR" sz="2400" dirty="0" smtClean="0">
                <a:latin typeface="Calibri" pitchFamily="34" charset="0"/>
              </a:rPr>
              <a:t>Το αιωρούμενο άκρο ξεπερνά το άλλο, που βρίσκεται στη περίοδο στήριξης. </a:t>
            </a:r>
          </a:p>
          <a:p>
            <a:pPr eaLnBrk="1" hangingPunct="1">
              <a:buFont typeface="Wingdings" pitchFamily="2" charset="2"/>
              <a:buChar char="Ø"/>
            </a:pPr>
            <a:r>
              <a:rPr lang="el-GR" altLang="el-GR" sz="2400" dirty="0" smtClean="0">
                <a:latin typeface="Calibri" pitchFamily="34" charset="0"/>
              </a:rPr>
              <a:t>Αρχίζει με τη μέγιστη κάμψη του γόνατος και τελειώνει τη στιγμή, που η κνήμη είναι σε κατακόρυφη θέση.</a:t>
            </a:r>
          </a:p>
          <a:p>
            <a:pPr eaLnBrk="1" hangingPunct="1">
              <a:buFont typeface="Wingdings" pitchFamily="2" charset="2"/>
              <a:buChar char="Ø"/>
            </a:pPr>
            <a:r>
              <a:rPr lang="el-GR" altLang="el-GR" sz="2400" dirty="0" smtClean="0">
                <a:latin typeface="Calibri" pitchFamily="34" charset="0"/>
              </a:rPr>
              <a:t>Κατέχει το </a:t>
            </a:r>
            <a:r>
              <a:rPr lang="en-US" altLang="el-GR" sz="2400" dirty="0" smtClean="0">
                <a:latin typeface="Calibri" pitchFamily="34" charset="0"/>
              </a:rPr>
              <a:t>20</a:t>
            </a:r>
            <a:r>
              <a:rPr lang="el-GR" altLang="el-GR" sz="2400" dirty="0" smtClean="0">
                <a:latin typeface="Calibri" pitchFamily="34" charset="0"/>
              </a:rPr>
              <a:t>% του κύκλου βάδισης.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305204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1600" y="332656"/>
            <a:ext cx="7128792" cy="980728"/>
          </a:xfrm>
        </p:spPr>
        <p:txBody>
          <a:bodyPr>
            <a:normAutofit fontScale="90000"/>
          </a:bodyPr>
          <a:lstStyle/>
          <a:p>
            <a:pPr eaLnBrk="1" hangingPunct="1"/>
            <a:r>
              <a:rPr lang="el-GR" altLang="el-GR" sz="4400" dirty="0" smtClean="0">
                <a:latin typeface="Calibri" pitchFamily="34" charset="0"/>
              </a:rPr>
              <a:t>Περίοδος Αιώρησης </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φάση 3</a:t>
            </a:r>
          </a:p>
        </p:txBody>
      </p:sp>
      <p:sp>
        <p:nvSpPr>
          <p:cNvPr id="35843" name="Rectangle 3"/>
          <p:cNvSpPr>
            <a:spLocks noGrp="1" noChangeArrowheads="1"/>
          </p:cNvSpPr>
          <p:nvPr>
            <p:ph idx="1"/>
          </p:nvPr>
        </p:nvSpPr>
        <p:spPr>
          <a:xfrm>
            <a:off x="457200" y="1412776"/>
            <a:ext cx="7931224" cy="4824536"/>
          </a:xfrm>
        </p:spPr>
        <p:txBody>
          <a:bodyPr/>
          <a:lstStyle/>
          <a:p>
            <a:pPr eaLnBrk="1" hangingPunct="1">
              <a:lnSpc>
                <a:spcPct val="110000"/>
              </a:lnSpc>
              <a:buFontTx/>
              <a:buNone/>
            </a:pPr>
            <a:r>
              <a:rPr lang="el-GR" altLang="el-GR" sz="2400" b="1" dirty="0" smtClean="0">
                <a:latin typeface="Calibri" pitchFamily="34" charset="0"/>
              </a:rPr>
              <a:t>Φ3. Τελική Αιώρηση</a:t>
            </a:r>
            <a:r>
              <a:rPr lang="en-US" altLang="el-GR" sz="2400" b="1" dirty="0" smtClean="0">
                <a:latin typeface="Calibri" pitchFamily="34" charset="0"/>
              </a:rPr>
              <a:t>.</a:t>
            </a:r>
          </a:p>
          <a:p>
            <a:pPr>
              <a:lnSpc>
                <a:spcPct val="110000"/>
              </a:lnSpc>
              <a:buNone/>
            </a:pPr>
            <a:r>
              <a:rPr lang="en-US" altLang="el-GR" sz="2400" b="1" dirty="0" smtClean="0">
                <a:latin typeface="Calibri" pitchFamily="34" charset="0"/>
              </a:rPr>
              <a:t>Deceleration</a:t>
            </a:r>
            <a:r>
              <a:rPr lang="el-GR" altLang="el-GR" sz="2400" b="1" dirty="0" smtClean="0">
                <a:latin typeface="Calibri" pitchFamily="34" charset="0"/>
              </a:rPr>
              <a:t>,</a:t>
            </a:r>
            <a:r>
              <a:rPr lang="en-US" altLang="el-GR" sz="2400" dirty="0" smtClean="0">
                <a:latin typeface="Calibri" pitchFamily="34" charset="0"/>
              </a:rPr>
              <a:t> </a:t>
            </a:r>
            <a:r>
              <a:rPr lang="en-US" altLang="el-GR" b="1" dirty="0" smtClean="0">
                <a:latin typeface="Calibri" pitchFamily="34" charset="0"/>
              </a:rPr>
              <a:t>L</a:t>
            </a:r>
            <a:r>
              <a:rPr lang="en-US" altLang="el-GR" sz="2400" b="1" dirty="0" smtClean="0">
                <a:latin typeface="Calibri" pitchFamily="34" charset="0"/>
              </a:rPr>
              <a:t>ate</a:t>
            </a:r>
            <a:r>
              <a:rPr lang="en-US" altLang="el-GR" sz="2400" dirty="0" smtClean="0">
                <a:latin typeface="Calibri" pitchFamily="34" charset="0"/>
              </a:rPr>
              <a:t> </a:t>
            </a:r>
            <a:r>
              <a:rPr lang="en-US" altLang="el-GR" b="1" dirty="0" smtClean="0">
                <a:latin typeface="Calibri" pitchFamily="34" charset="0"/>
              </a:rPr>
              <a:t>Swing, </a:t>
            </a:r>
            <a:r>
              <a:rPr lang="en-US" altLang="el-GR" sz="2400" b="1" dirty="0" smtClean="0">
                <a:latin typeface="Calibri" pitchFamily="34" charset="0"/>
              </a:rPr>
              <a:t>Terminal</a:t>
            </a:r>
            <a:r>
              <a:rPr lang="el-GR" altLang="el-GR" sz="2400" b="1" dirty="0" smtClean="0">
                <a:latin typeface="Calibri" pitchFamily="34" charset="0"/>
              </a:rPr>
              <a:t> </a:t>
            </a:r>
            <a:r>
              <a:rPr lang="en-US" altLang="el-GR" b="1" dirty="0" smtClean="0">
                <a:latin typeface="Calibri" pitchFamily="34" charset="0"/>
              </a:rPr>
              <a:t>S</a:t>
            </a:r>
            <a:r>
              <a:rPr lang="en-US" altLang="el-GR" sz="2400" b="1" dirty="0" smtClean="0">
                <a:latin typeface="Calibri" pitchFamily="34" charset="0"/>
              </a:rPr>
              <a:t>wing</a:t>
            </a:r>
            <a:r>
              <a:rPr lang="el-GR" altLang="el-GR" sz="2400" b="1" dirty="0" smtClean="0">
                <a:latin typeface="Calibri" pitchFamily="34" charset="0"/>
              </a:rPr>
              <a:t>.</a:t>
            </a:r>
          </a:p>
          <a:p>
            <a:pPr eaLnBrk="1" hangingPunct="1">
              <a:lnSpc>
                <a:spcPct val="110000"/>
              </a:lnSpc>
              <a:buFont typeface="Wingdings" pitchFamily="2" charset="2"/>
              <a:buChar char="Ø"/>
            </a:pPr>
            <a:r>
              <a:rPr lang="el-GR" altLang="el-GR" sz="2400" dirty="0" smtClean="0">
                <a:latin typeface="Calibri" pitchFamily="34" charset="0"/>
              </a:rPr>
              <a:t>Αρχίζει αμέσως μετά την στιγμή, που η κνήμη είναι κατακόρυφη.   </a:t>
            </a:r>
          </a:p>
          <a:p>
            <a:pPr eaLnBrk="1" hangingPunct="1">
              <a:lnSpc>
                <a:spcPct val="110000"/>
              </a:lnSpc>
              <a:buFont typeface="Wingdings" pitchFamily="2" charset="2"/>
              <a:buChar char="Ø"/>
            </a:pPr>
            <a:r>
              <a:rPr lang="el-GR" altLang="el-GR" sz="2400" dirty="0" smtClean="0">
                <a:latin typeface="Calibri" pitchFamily="34" charset="0"/>
              </a:rPr>
              <a:t>Γίνεται επιβράδυνση από την   αιώρηση και πριν από την αρχική επαφή με το έδαφος για το επόμενο βήμα.</a:t>
            </a:r>
          </a:p>
          <a:p>
            <a:pPr eaLnBrk="1" hangingPunct="1">
              <a:lnSpc>
                <a:spcPct val="110000"/>
              </a:lnSpc>
              <a:buFont typeface="Wingdings" pitchFamily="2" charset="2"/>
              <a:buChar char="Ø"/>
            </a:pPr>
            <a:r>
              <a:rPr lang="el-GR" altLang="el-GR" sz="2400" dirty="0" smtClean="0">
                <a:latin typeface="Calibri" pitchFamily="34" charset="0"/>
              </a:rPr>
              <a:t>Κατέχει το 5-10 % του κύκλου βάδισης. </a:t>
            </a:r>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850383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Πλήρης κύκλος βάδισης</a:t>
            </a:r>
            <a:endParaRPr lang="el-GR" dirty="0"/>
          </a:p>
        </p:txBody>
      </p:sp>
      <p:sp>
        <p:nvSpPr>
          <p:cNvPr id="3" name="2 - Θέση περιεχομένου"/>
          <p:cNvSpPr>
            <a:spLocks noGrp="1"/>
          </p:cNvSpPr>
          <p:nvPr>
            <p:ph idx="1"/>
          </p:nvPr>
        </p:nvSpPr>
        <p:spPr>
          <a:xfrm>
            <a:off x="2449004" y="6237312"/>
            <a:ext cx="4536504" cy="288032"/>
          </a:xfrm>
        </p:spPr>
        <p:txBody>
          <a:bodyPr>
            <a:noAutofit/>
          </a:bodyPr>
          <a:lstStyle/>
          <a:p>
            <a:pPr marL="0" indent="0" algn="ctr">
              <a:buNone/>
            </a:pPr>
            <a:r>
              <a:rPr lang="en-US" sz="1200" dirty="0">
                <a:hlinkClick r:id="rId5"/>
              </a:rPr>
              <a:t>The Gait Cycle: A Breakdown of each Component</a:t>
            </a:r>
            <a:endParaRPr lang="en-US" sz="12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controls>
      <mc:AlternateContent xmlns:mc="http://schemas.openxmlformats.org/markup-compatibility/2006">
        <mc:Choice xmlns:v="urn:schemas-microsoft-com:vml" Requires="v">
          <p:control spid="3079" name="ShockwaveFlash1" r:id="rId2" imgW="6335009" imgH="4567803"/>
        </mc:Choice>
        <mc:Fallback>
          <p:control name="ShockwaveFlash1" r:id="rId2" imgW="6335009" imgH="4567803">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49400" y="1412875"/>
                  <a:ext cx="6335713" cy="45672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45033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600" y="332656"/>
            <a:ext cx="6984776" cy="908720"/>
          </a:xfrm>
        </p:spPr>
        <p:txBody>
          <a:bodyPr>
            <a:normAutofit/>
          </a:bodyPr>
          <a:lstStyle/>
          <a:p>
            <a:r>
              <a:rPr lang="el-GR" altLang="el-GR" dirty="0" smtClean="0">
                <a:latin typeface="Calibri" pitchFamily="34" charset="0"/>
              </a:rPr>
              <a:t>Κατακόρυφη Μετατόπιση </a:t>
            </a:r>
            <a:endParaRPr lang="el-GR" altLang="el-GR" sz="3200" b="0" dirty="0" smtClean="0">
              <a:latin typeface="Calibri" pitchFamily="34" charset="0"/>
            </a:endParaRPr>
          </a:p>
        </p:txBody>
      </p:sp>
      <p:sp>
        <p:nvSpPr>
          <p:cNvPr id="36867" name="Rectangle 3"/>
          <p:cNvSpPr>
            <a:spLocks noGrp="1" noChangeArrowheads="1"/>
          </p:cNvSpPr>
          <p:nvPr>
            <p:ph idx="1"/>
          </p:nvPr>
        </p:nvSpPr>
        <p:spPr>
          <a:xfrm>
            <a:off x="467544" y="1340768"/>
            <a:ext cx="8229600" cy="5040560"/>
          </a:xfrm>
        </p:spPr>
        <p:txBody>
          <a:bodyPr>
            <a:noAutofit/>
          </a:bodyPr>
          <a:lstStyle/>
          <a:p>
            <a:pPr marL="0" indent="0">
              <a:buNone/>
            </a:pPr>
            <a:r>
              <a:rPr lang="el-GR" altLang="el-GR" dirty="0" smtClean="0">
                <a:latin typeface="Calibri" pitchFamily="34" charset="0"/>
              </a:rPr>
              <a:t>Κατά την εξέλιξη της διαδικασίας της φυσιολογικής βάδισης το κέντρο μάζας  του σώματος, το κέντρο βάρους, υφίσταται μετακίνηση στο κατακόρυφο και το οριζόντιο επίπεδο.</a:t>
            </a:r>
            <a:r>
              <a:rPr lang="el-GR" altLang="el-GR" b="1" dirty="0" smtClean="0"/>
              <a:t> </a:t>
            </a:r>
          </a:p>
          <a:p>
            <a:r>
              <a:rPr lang="el-GR" altLang="el-GR" b="1" dirty="0" smtClean="0"/>
              <a:t>Κατακόρυφη μετατόπιση.</a:t>
            </a:r>
            <a:r>
              <a:rPr lang="el-GR" altLang="el-GR" dirty="0" smtClean="0"/>
              <a:t> </a:t>
            </a:r>
            <a:endParaRPr lang="en-US" altLang="el-GR" dirty="0" smtClean="0"/>
          </a:p>
          <a:p>
            <a:pPr lvl="1"/>
            <a:r>
              <a:rPr lang="el-GR" altLang="el-GR" dirty="0" smtClean="0"/>
              <a:t>Γίνεται με κίνηση ρυθμική προς τα επάνω. </a:t>
            </a:r>
            <a:endParaRPr lang="en-US" altLang="el-GR" dirty="0" smtClean="0"/>
          </a:p>
          <a:p>
            <a:pPr lvl="1"/>
            <a:r>
              <a:rPr lang="el-GR" altLang="el-GR" dirty="0" smtClean="0"/>
              <a:t>Η διαδρομή είναι ημιτονοειδής. </a:t>
            </a:r>
            <a:endParaRPr lang="en-US" altLang="el-GR" dirty="0" smtClean="0"/>
          </a:p>
          <a:p>
            <a:pPr lvl="1"/>
            <a:r>
              <a:rPr lang="el-GR" altLang="el-GR" dirty="0" smtClean="0"/>
              <a:t>Το υψηλότερο σημείο παρουσιάζεται στη φάση μέσης στήριξης, ενώ το χαμηλότερο στη διπλή</a:t>
            </a:r>
            <a:r>
              <a:rPr lang="en-US" altLang="el-GR" dirty="0" smtClean="0"/>
              <a:t> </a:t>
            </a:r>
            <a:r>
              <a:rPr lang="el-GR" altLang="el-GR" dirty="0" smtClean="0"/>
              <a:t>στήριξη. </a:t>
            </a:r>
          </a:p>
          <a:p>
            <a:pPr lvl="1"/>
            <a:r>
              <a:rPr lang="el-GR" altLang="el-GR" dirty="0" smtClean="0"/>
              <a:t>Η μετατόπιση συνολικά είναι 4,4 </a:t>
            </a:r>
            <a:r>
              <a:rPr lang="en-US" altLang="el-GR" dirty="0" smtClean="0"/>
              <a:t>cm</a:t>
            </a:r>
            <a:r>
              <a:rPr lang="el-GR" altLang="el-GR" dirty="0" smtClean="0"/>
              <a:t>.</a:t>
            </a: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2893224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87624" y="116632"/>
            <a:ext cx="7509520" cy="908720"/>
          </a:xfrm>
        </p:spPr>
        <p:txBody>
          <a:bodyPr>
            <a:normAutofit/>
          </a:bodyPr>
          <a:lstStyle/>
          <a:p>
            <a:r>
              <a:rPr lang="el-GR" altLang="el-GR" sz="4000" dirty="0" smtClean="0">
                <a:latin typeface="Calibri" pitchFamily="34" charset="0"/>
              </a:rPr>
              <a:t> Πλάγια Μετατόπιση </a:t>
            </a:r>
            <a:endParaRPr lang="el-GR" altLang="el-GR" sz="3300" b="0" dirty="0" smtClean="0">
              <a:latin typeface="Calibri" pitchFamily="34" charset="0"/>
            </a:endParaRPr>
          </a:p>
        </p:txBody>
      </p:sp>
      <p:sp>
        <p:nvSpPr>
          <p:cNvPr id="2" name="Θέση περιεχομένου 1"/>
          <p:cNvSpPr>
            <a:spLocks noGrp="1"/>
          </p:cNvSpPr>
          <p:nvPr>
            <p:ph idx="1"/>
          </p:nvPr>
        </p:nvSpPr>
        <p:spPr/>
        <p:txBody>
          <a:bodyPr>
            <a:normAutofit/>
          </a:bodyPr>
          <a:lstStyle/>
          <a:p>
            <a:r>
              <a:rPr lang="el-GR" altLang="el-GR" b="1" dirty="0" smtClean="0"/>
              <a:t>Πλάγια </a:t>
            </a:r>
            <a:r>
              <a:rPr lang="el-GR" altLang="el-GR" b="1" dirty="0"/>
              <a:t>Μετατόπιση.</a:t>
            </a:r>
          </a:p>
          <a:p>
            <a:pPr lvl="1"/>
            <a:r>
              <a:rPr lang="el-GR" altLang="el-GR" dirty="0" smtClean="0"/>
              <a:t>Γίνεται </a:t>
            </a:r>
            <a:r>
              <a:rPr lang="el-GR" altLang="el-GR" dirty="0"/>
              <a:t>με κίνηση ρυθμική.</a:t>
            </a:r>
          </a:p>
          <a:p>
            <a:pPr lvl="1"/>
            <a:r>
              <a:rPr lang="el-GR" altLang="el-GR" dirty="0" smtClean="0"/>
              <a:t>Η διαδρομή είναι ελικοειδής</a:t>
            </a:r>
            <a:r>
              <a:rPr lang="el-GR" altLang="el-GR" dirty="0"/>
              <a:t>.</a:t>
            </a:r>
          </a:p>
          <a:p>
            <a:pPr lvl="1"/>
            <a:r>
              <a:rPr lang="el-GR" altLang="el-GR" dirty="0" smtClean="0"/>
              <a:t>Η </a:t>
            </a:r>
            <a:r>
              <a:rPr lang="el-GR" altLang="el-GR" dirty="0"/>
              <a:t>μέγιστη </a:t>
            </a:r>
            <a:r>
              <a:rPr lang="el-GR" altLang="el-GR" dirty="0" smtClean="0"/>
              <a:t>απομάκρυνση συμβαίνει </a:t>
            </a:r>
            <a:r>
              <a:rPr lang="el-GR" altLang="el-GR" dirty="0"/>
              <a:t>στη φάση της μέσης στήριξης.</a:t>
            </a:r>
          </a:p>
          <a:p>
            <a:pPr lvl="1"/>
            <a:r>
              <a:rPr lang="el-GR" altLang="el-GR" dirty="0" smtClean="0"/>
              <a:t>Η μέγιστη μετατόπιση </a:t>
            </a:r>
            <a:r>
              <a:rPr lang="el-GR" altLang="el-GR" dirty="0"/>
              <a:t>δεν ξεπερνά </a:t>
            </a:r>
            <a:r>
              <a:rPr lang="el-GR" altLang="el-GR" dirty="0" smtClean="0"/>
              <a:t>τα 5</a:t>
            </a:r>
            <a:r>
              <a:rPr lang="en-US" altLang="el-GR" dirty="0"/>
              <a:t>cm</a:t>
            </a:r>
            <a:r>
              <a:rPr lang="el-GR" altLang="el-GR" dirty="0"/>
              <a:t> συνολικά, χάρη στην μικρή βάση βηματισμού</a:t>
            </a:r>
            <a:r>
              <a:rPr lang="el-GR" alt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197099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27584" y="116632"/>
            <a:ext cx="7869560" cy="908720"/>
          </a:xfrm>
        </p:spPr>
        <p:txBody>
          <a:bodyPr/>
          <a:lstStyle/>
          <a:p>
            <a:r>
              <a:rPr lang="el-GR" altLang="el-GR" sz="4000" dirty="0" smtClean="0">
                <a:latin typeface="Calibri" pitchFamily="34" charset="0"/>
              </a:rPr>
              <a:t>Μηχανισμοί</a:t>
            </a:r>
            <a:r>
              <a:rPr lang="en-US" altLang="el-GR" sz="4000" dirty="0" smtClean="0">
                <a:latin typeface="Calibri" pitchFamily="34" charset="0"/>
              </a:rPr>
              <a:t> </a:t>
            </a:r>
            <a:r>
              <a:rPr lang="el-GR" altLang="el-GR" sz="4000" dirty="0" smtClean="0">
                <a:latin typeface="Calibri" pitchFamily="34" charset="0"/>
              </a:rPr>
              <a:t>Βάδισης </a:t>
            </a:r>
            <a:endParaRPr lang="el-GR" altLang="el-GR" sz="3200" b="0" dirty="0" smtClean="0">
              <a:latin typeface="Calibri" pitchFamily="34" charset="0"/>
            </a:endParaRPr>
          </a:p>
        </p:txBody>
      </p:sp>
      <p:sp>
        <p:nvSpPr>
          <p:cNvPr id="36867" name="Rectangle 3"/>
          <p:cNvSpPr>
            <a:spLocks noGrp="1" noChangeArrowheads="1"/>
          </p:cNvSpPr>
          <p:nvPr>
            <p:ph idx="1"/>
          </p:nvPr>
        </p:nvSpPr>
        <p:spPr/>
        <p:txBody>
          <a:bodyPr>
            <a:noAutofit/>
          </a:bodyPr>
          <a:lstStyle/>
          <a:p>
            <a:pPr marL="0" indent="0">
              <a:lnSpc>
                <a:spcPct val="122000"/>
              </a:lnSpc>
              <a:buNone/>
            </a:pPr>
            <a:r>
              <a:rPr lang="el-GR" altLang="el-GR" dirty="0" smtClean="0">
                <a:latin typeface="Calibri" pitchFamily="34" charset="0"/>
              </a:rPr>
              <a:t>Οι μηχανισμοί που, εξασφαλίζουν τη μικρότερη δυνατή κατακόρυφη και πλάγια</a:t>
            </a:r>
            <a:r>
              <a:rPr lang="en-US" altLang="el-GR" dirty="0" smtClean="0">
                <a:latin typeface="Calibri" pitchFamily="34" charset="0"/>
              </a:rPr>
              <a:t> </a:t>
            </a:r>
            <a:r>
              <a:rPr lang="el-GR" altLang="el-GR" dirty="0" smtClean="0">
                <a:latin typeface="Calibri" pitchFamily="34" charset="0"/>
              </a:rPr>
              <a:t>μετατόπιση του κέντρου μάζας του σώματος, ώστε να καταναλώνεται ελάχιστη ενέργεια, είναι</a:t>
            </a:r>
            <a:r>
              <a:rPr lang="en-US" altLang="el-GR" dirty="0" smtClean="0">
                <a:latin typeface="Calibri" pitchFamily="34" charset="0"/>
              </a:rPr>
              <a:t>:</a:t>
            </a:r>
            <a:endParaRPr lang="el-GR" altLang="el-GR" dirty="0" smtClean="0">
              <a:latin typeface="Calibri" pitchFamily="34" charset="0"/>
            </a:endParaRPr>
          </a:p>
          <a:p>
            <a:pPr lvl="1" indent="-387350">
              <a:lnSpc>
                <a:spcPct val="122000"/>
              </a:lnSpc>
              <a:buFont typeface="Wingdings" pitchFamily="2" charset="2"/>
              <a:buChar char="Ø"/>
            </a:pPr>
            <a:r>
              <a:rPr lang="el-GR" altLang="el-GR" dirty="0" smtClean="0">
                <a:latin typeface="Calibri" pitchFamily="34" charset="0"/>
              </a:rPr>
              <a:t>Η στροφή της λεκάνης στο </a:t>
            </a:r>
            <a:r>
              <a:rPr lang="el-GR" altLang="el-GR" dirty="0" err="1" smtClean="0">
                <a:latin typeface="Calibri" pitchFamily="34" charset="0"/>
              </a:rPr>
              <a:t>προσθιοπίσθιο</a:t>
            </a:r>
            <a:r>
              <a:rPr lang="el-GR" altLang="el-GR" dirty="0" smtClean="0">
                <a:latin typeface="Calibri" pitchFamily="34" charset="0"/>
              </a:rPr>
              <a:t> επίπεδο.</a:t>
            </a:r>
          </a:p>
          <a:p>
            <a:pPr lvl="1" indent="-387350">
              <a:lnSpc>
                <a:spcPct val="122000"/>
              </a:lnSpc>
              <a:buFont typeface="Wingdings" pitchFamily="2" charset="2"/>
              <a:buChar char="Ø"/>
            </a:pPr>
            <a:r>
              <a:rPr lang="el-GR" altLang="el-GR" dirty="0" smtClean="0">
                <a:latin typeface="Calibri" pitchFamily="34" charset="0"/>
              </a:rPr>
              <a:t>Η πλάγια κλίση της λεκάνης.</a:t>
            </a:r>
          </a:p>
          <a:p>
            <a:pPr lvl="1" indent="-387350" eaLnBrk="1" hangingPunct="1">
              <a:lnSpc>
                <a:spcPct val="122000"/>
              </a:lnSpc>
              <a:buFont typeface="Wingdings" pitchFamily="2" charset="2"/>
              <a:buChar char="Ø"/>
            </a:pPr>
            <a:r>
              <a:rPr lang="el-GR" altLang="el-GR" dirty="0" smtClean="0">
                <a:latin typeface="Calibri" pitchFamily="34" charset="0"/>
              </a:rPr>
              <a:t>Μηχανισμός </a:t>
            </a:r>
            <a:r>
              <a:rPr lang="el-GR" altLang="el-GR" dirty="0" err="1" smtClean="0">
                <a:latin typeface="Calibri" pitchFamily="34" charset="0"/>
              </a:rPr>
              <a:t>ποδοκνημικής</a:t>
            </a:r>
            <a:r>
              <a:rPr lang="el-GR" altLang="el-GR" dirty="0" smtClean="0">
                <a:latin typeface="Calibri" pitchFamily="34" charset="0"/>
              </a:rPr>
              <a:t> άρθρωσης.</a:t>
            </a:r>
          </a:p>
          <a:p>
            <a:pPr lvl="1" indent="-387350" eaLnBrk="1" hangingPunct="1">
              <a:lnSpc>
                <a:spcPct val="122000"/>
              </a:lnSpc>
              <a:buFont typeface="Wingdings" pitchFamily="2" charset="2"/>
              <a:buChar char="Ø"/>
            </a:pPr>
            <a:r>
              <a:rPr lang="el-GR" altLang="el-GR" dirty="0" smtClean="0">
                <a:latin typeface="Calibri" pitchFamily="34" charset="0"/>
              </a:rPr>
              <a:t>Μηχανισμός άκρου ποδός (πέλμα).</a:t>
            </a:r>
          </a:p>
          <a:p>
            <a:pPr lvl="1" indent="-387350" eaLnBrk="1" hangingPunct="1">
              <a:lnSpc>
                <a:spcPct val="122000"/>
              </a:lnSpc>
              <a:buFont typeface="Wingdings" pitchFamily="2" charset="2"/>
              <a:buChar char="Ø"/>
            </a:pPr>
            <a:r>
              <a:rPr lang="el-GR" altLang="el-GR" dirty="0" smtClean="0">
                <a:latin typeface="Calibri" pitchFamily="34" charset="0"/>
              </a:rPr>
              <a:t>Η κάμψη του γόνατος.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2109376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l-GR" altLang="el-GR" sz="4000" dirty="0" smtClean="0">
                <a:latin typeface="Calibri" pitchFamily="34" charset="0"/>
              </a:rPr>
              <a:t>Λεκάνη - Στροφή </a:t>
            </a:r>
          </a:p>
        </p:txBody>
      </p:sp>
      <p:sp>
        <p:nvSpPr>
          <p:cNvPr id="39939" name="Rectangle 3"/>
          <p:cNvSpPr>
            <a:spLocks noGrp="1" noChangeArrowheads="1"/>
          </p:cNvSpPr>
          <p:nvPr>
            <p:ph idx="1"/>
          </p:nvPr>
        </p:nvSpPr>
        <p:spPr>
          <a:xfrm>
            <a:off x="457200" y="1196752"/>
            <a:ext cx="7859216" cy="5328592"/>
          </a:xfrm>
        </p:spPr>
        <p:txBody>
          <a:bodyPr>
            <a:normAutofit/>
          </a:bodyPr>
          <a:lstStyle/>
          <a:p>
            <a:pPr marL="0" indent="0">
              <a:lnSpc>
                <a:spcPct val="110000"/>
              </a:lnSpc>
              <a:buFontTx/>
              <a:buNone/>
            </a:pPr>
            <a:r>
              <a:rPr lang="el-GR" altLang="el-GR" sz="2200" dirty="0" smtClean="0">
                <a:latin typeface="Calibri" pitchFamily="34" charset="0"/>
              </a:rPr>
              <a:t>Κατά τη βάδιση, η λεκάνη από το μέρος του άκρου, που ευρίσκεται</a:t>
            </a:r>
            <a:r>
              <a:rPr lang="el-GR" altLang="el-GR" sz="2200" dirty="0">
                <a:latin typeface="Calibri" pitchFamily="34" charset="0"/>
              </a:rPr>
              <a:t> </a:t>
            </a:r>
            <a:r>
              <a:rPr lang="el-GR" altLang="el-GR" sz="2200" dirty="0" smtClean="0">
                <a:latin typeface="Calibri" pitchFamily="34" charset="0"/>
              </a:rPr>
              <a:t>στη περίοδο αιώρησης, στρέφεται εμπρός, στο</a:t>
            </a:r>
            <a:r>
              <a:rPr lang="en-US" altLang="el-GR" sz="2200" dirty="0" smtClean="0">
                <a:latin typeface="Calibri" pitchFamily="34" charset="0"/>
              </a:rPr>
              <a:t> </a:t>
            </a:r>
            <a:r>
              <a:rPr lang="el-GR" altLang="el-GR" sz="2200" dirty="0" smtClean="0">
                <a:latin typeface="Calibri" pitchFamily="34" charset="0"/>
              </a:rPr>
              <a:t>οριζόντιο επίπεδο, περίπου 8 μοίρες . </a:t>
            </a:r>
          </a:p>
          <a:p>
            <a:pPr>
              <a:lnSpc>
                <a:spcPct val="110000"/>
              </a:lnSpc>
              <a:buFontTx/>
              <a:buNone/>
            </a:pPr>
            <a:r>
              <a:rPr lang="el-GR" altLang="el-GR" sz="2200" dirty="0" smtClean="0">
                <a:latin typeface="Calibri" pitchFamily="34" charset="0"/>
              </a:rPr>
              <a:t>Έτσι επιτυγχάνεται</a:t>
            </a:r>
            <a:r>
              <a:rPr lang="en-US" altLang="el-GR" sz="2200" dirty="0" smtClean="0">
                <a:latin typeface="Calibri" pitchFamily="34" charset="0"/>
              </a:rPr>
              <a:t>:</a:t>
            </a:r>
            <a:r>
              <a:rPr lang="el-GR" altLang="el-GR" sz="2200" dirty="0" smtClean="0">
                <a:latin typeface="Calibri" pitchFamily="34" charset="0"/>
              </a:rPr>
              <a:t> </a:t>
            </a:r>
          </a:p>
          <a:p>
            <a:pPr>
              <a:lnSpc>
                <a:spcPct val="110000"/>
              </a:lnSpc>
              <a:buFont typeface="Wingdings" pitchFamily="2" charset="2"/>
              <a:buChar char="Ø"/>
            </a:pPr>
            <a:r>
              <a:rPr lang="el-GR" altLang="el-GR" sz="2200" dirty="0" smtClean="0">
                <a:latin typeface="Calibri" pitchFamily="34" charset="0"/>
              </a:rPr>
              <a:t>αύξηση του μήκους του άκρου, που κινείται εμπρός, άρα </a:t>
            </a:r>
          </a:p>
          <a:p>
            <a:pPr>
              <a:lnSpc>
                <a:spcPct val="110000"/>
              </a:lnSpc>
              <a:buFont typeface="Wingdings" pitchFamily="2" charset="2"/>
              <a:buChar char="Ø"/>
            </a:pPr>
            <a:r>
              <a:rPr lang="el-GR" altLang="el-GR" sz="2200" dirty="0" smtClean="0">
                <a:latin typeface="Calibri" pitchFamily="34" charset="0"/>
              </a:rPr>
              <a:t>αύξηση του μήκους του βήματος</a:t>
            </a:r>
            <a:r>
              <a:rPr lang="en-US" altLang="el-GR" sz="2200" dirty="0" smtClean="0">
                <a:latin typeface="Calibri" pitchFamily="34" charset="0"/>
              </a:rPr>
              <a:t>,</a:t>
            </a:r>
            <a:endParaRPr lang="el-GR" altLang="el-GR" sz="2200" dirty="0" smtClean="0">
              <a:latin typeface="Calibri" pitchFamily="34" charset="0"/>
            </a:endParaRPr>
          </a:p>
          <a:p>
            <a:pPr>
              <a:lnSpc>
                <a:spcPct val="110000"/>
              </a:lnSpc>
              <a:buFont typeface="Wingdings" pitchFamily="2" charset="2"/>
              <a:buChar char="Ø"/>
            </a:pPr>
            <a:r>
              <a:rPr lang="el-GR" altLang="el-GR" sz="2200" dirty="0" smtClean="0">
                <a:latin typeface="Calibri" pitchFamily="34" charset="0"/>
              </a:rPr>
              <a:t>ελάττωση της απαιτούμενης γωνίας κάμψης και έκτασης στην άρθρωση του ισχίου.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905308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Λεκάνη – Πλάγια </a:t>
            </a:r>
            <a:r>
              <a:rPr lang="el-GR" dirty="0" smtClean="0"/>
              <a:t>Κλίση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smtClean="0"/>
              <a:t>Κατά τη βάδιση</a:t>
            </a:r>
            <a:r>
              <a:rPr lang="el-GR" dirty="0"/>
              <a:t>, η λεκάνη </a:t>
            </a:r>
            <a:r>
              <a:rPr lang="el-GR" dirty="0" smtClean="0"/>
              <a:t>από το </a:t>
            </a:r>
            <a:r>
              <a:rPr lang="el-GR" dirty="0"/>
              <a:t>μέρος του άκρου, </a:t>
            </a:r>
            <a:r>
              <a:rPr lang="el-GR" dirty="0" smtClean="0"/>
              <a:t>που ευρίσκεται στην περίοδο αιώρησης</a:t>
            </a:r>
            <a:r>
              <a:rPr lang="el-GR" dirty="0"/>
              <a:t>, </a:t>
            </a:r>
            <a:r>
              <a:rPr lang="el-GR" dirty="0" smtClean="0"/>
              <a:t>κάνει πλάγια κλίση προς </a:t>
            </a:r>
            <a:r>
              <a:rPr lang="el-GR" dirty="0"/>
              <a:t>τα κάτω, σχεδόν 5 μοίρες. Έτσι, </a:t>
            </a:r>
            <a:r>
              <a:rPr lang="el-GR" dirty="0" smtClean="0"/>
              <a:t>η μετακίνηση </a:t>
            </a:r>
            <a:r>
              <a:rPr lang="el-GR" dirty="0"/>
              <a:t>του </a:t>
            </a:r>
            <a:r>
              <a:rPr lang="el-GR" dirty="0" smtClean="0"/>
              <a:t>κέντρου βάρους </a:t>
            </a:r>
            <a:r>
              <a:rPr lang="el-GR" dirty="0"/>
              <a:t>– </a:t>
            </a:r>
            <a:r>
              <a:rPr lang="el-GR" dirty="0" smtClean="0"/>
              <a:t>μάζας του </a:t>
            </a:r>
            <a:r>
              <a:rPr lang="el-GR" dirty="0"/>
              <a:t>σώματος προς τα </a:t>
            </a:r>
            <a:r>
              <a:rPr lang="el-GR" dirty="0" smtClean="0"/>
              <a:t>κάτω παραμένει </a:t>
            </a:r>
            <a:r>
              <a:rPr lang="el-GR" dirty="0"/>
              <a:t>μικρή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1367611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l-GR" dirty="0"/>
              <a:t>Λεκάνη – Πλάγια Κλίση </a:t>
            </a:r>
            <a:r>
              <a:rPr lang="el-GR" sz="3200" b="0" dirty="0" smtClean="0"/>
              <a:t>2/3</a:t>
            </a:r>
            <a:endParaRPr lang="el-GR" altLang="el-GR" sz="3600" dirty="0" smtClean="0">
              <a:latin typeface="Calibri" pitchFamily="34" charset="0"/>
            </a:endParaRPr>
          </a:p>
        </p:txBody>
      </p:sp>
      <p:sp>
        <p:nvSpPr>
          <p:cNvPr id="41987" name="Rectangle 3"/>
          <p:cNvSpPr>
            <a:spLocks noGrp="1" noChangeArrowheads="1"/>
          </p:cNvSpPr>
          <p:nvPr>
            <p:ph idx="1"/>
          </p:nvPr>
        </p:nvSpPr>
        <p:spPr>
          <a:xfrm>
            <a:off x="611560" y="1340768"/>
            <a:ext cx="4032448" cy="2736304"/>
          </a:xfrm>
        </p:spPr>
        <p:txBody>
          <a:bodyPr/>
          <a:lstStyle/>
          <a:p>
            <a:pPr marL="0" indent="0">
              <a:lnSpc>
                <a:spcPct val="114000"/>
              </a:lnSpc>
              <a:buFontTx/>
              <a:buNone/>
            </a:pPr>
            <a:r>
              <a:rPr lang="el-GR" altLang="el-GR" sz="2400" dirty="0" smtClean="0">
                <a:latin typeface="Calibri" pitchFamily="34" charset="0"/>
              </a:rPr>
              <a:t>Σε στήριξη στο ένα κάτω άκρο - βάδιση, περίοδος αιώρησης - η δύναμη, που ασκείται στο ισχίο στο άκρο στήριξης, είναι συνισταμένη</a:t>
            </a:r>
            <a:r>
              <a:rPr lang="en-US" altLang="el-GR" sz="2400" dirty="0" smtClean="0">
                <a:latin typeface="Calibri" pitchFamily="34" charset="0"/>
              </a:rPr>
              <a:t>:</a:t>
            </a:r>
            <a:endParaRPr lang="el-GR" altLang="el-GR" sz="2400" dirty="0" smtClean="0">
              <a:latin typeface="Calibri" pitchFamily="34" charset="0"/>
            </a:endParaRPr>
          </a:p>
        </p:txBody>
      </p:sp>
      <p:pic>
        <p:nvPicPr>
          <p:cNvPr id="41988" name="Picture 5" descr="gait-44-6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04" t="17578" r="25464" b="11431"/>
          <a:stretch/>
        </p:blipFill>
        <p:spPr bwMode="auto">
          <a:xfrm>
            <a:off x="4716016" y="1291645"/>
            <a:ext cx="4095566" cy="343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471027" y="3646532"/>
            <a:ext cx="7848872" cy="2158732"/>
          </a:xfrm>
          <a:prstGeom prst="rect">
            <a:avLst/>
          </a:prstGeom>
        </p:spPr>
        <p:txBody>
          <a:bodyPr wrap="square">
            <a:spAutoFit/>
          </a:bodyPr>
          <a:lstStyle/>
          <a:p>
            <a:pPr marL="342900" indent="-342900" fontAlgn="auto">
              <a:lnSpc>
                <a:spcPct val="110000"/>
              </a:lnSpc>
              <a:spcBef>
                <a:spcPts val="1800"/>
              </a:spcBef>
              <a:spcAft>
                <a:spcPts val="0"/>
              </a:spcAft>
              <a:buFont typeface="Wingdings" pitchFamily="2" charset="2"/>
              <a:buChar char="Ø"/>
            </a:pPr>
            <a:r>
              <a:rPr lang="el-GR" altLang="el-GR" sz="2400" dirty="0">
                <a:solidFill>
                  <a:prstClr val="black"/>
                </a:solidFill>
                <a:latin typeface="Calibri" pitchFamily="34" charset="0"/>
              </a:rPr>
              <a:t>του βάρους του κορμού,</a:t>
            </a:r>
          </a:p>
          <a:p>
            <a:pPr marL="342900" indent="-342900" fontAlgn="auto">
              <a:lnSpc>
                <a:spcPct val="110000"/>
              </a:lnSpc>
              <a:spcBef>
                <a:spcPts val="1800"/>
              </a:spcBef>
              <a:spcAft>
                <a:spcPts val="0"/>
              </a:spcAft>
              <a:buFont typeface="Wingdings" pitchFamily="2" charset="2"/>
              <a:buChar char="Ø"/>
            </a:pPr>
            <a:r>
              <a:rPr lang="el-GR" altLang="el-GR" sz="2400" dirty="0">
                <a:solidFill>
                  <a:prstClr val="black"/>
                </a:solidFill>
                <a:latin typeface="Calibri" pitchFamily="34" charset="0"/>
              </a:rPr>
              <a:t>του βάρους του άλλου κάτω άκρου,</a:t>
            </a:r>
          </a:p>
          <a:p>
            <a:pPr marL="342900" indent="-342900" fontAlgn="auto">
              <a:lnSpc>
                <a:spcPct val="110000"/>
              </a:lnSpc>
              <a:spcBef>
                <a:spcPts val="1800"/>
              </a:spcBef>
              <a:spcAft>
                <a:spcPts val="0"/>
              </a:spcAft>
              <a:buFont typeface="Wingdings" pitchFamily="2" charset="2"/>
              <a:buChar char="Ø"/>
            </a:pPr>
            <a:r>
              <a:rPr lang="el-GR" altLang="el-GR" sz="2400" dirty="0">
                <a:solidFill>
                  <a:prstClr val="black"/>
                </a:solidFill>
                <a:latin typeface="Calibri" pitchFamily="34" charset="0"/>
              </a:rPr>
              <a:t>της μυϊκής δύναμης των απαγωγών μυών του ισχίου του αντίθετου κάτω άκρου.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2385583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16631"/>
            <a:ext cx="8229600" cy="1054943"/>
          </a:xfrm>
        </p:spPr>
        <p:txBody>
          <a:bodyPr>
            <a:normAutofit fontScale="90000"/>
          </a:bodyPr>
          <a:lstStyle/>
          <a:p>
            <a:pPr eaLnBrk="1" hangingPunct="1"/>
            <a:r>
              <a:rPr lang="el-GR" altLang="el-GR" sz="4400" dirty="0" smtClean="0">
                <a:latin typeface="Calibri" pitchFamily="34" charset="0"/>
              </a:rPr>
              <a:t>Βάδιση</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Ορισμός 1/2</a:t>
            </a:r>
            <a:endParaRPr lang="el-GR" altLang="el-GR" sz="3600" b="0" dirty="0" smtClean="0"/>
          </a:p>
        </p:txBody>
      </p:sp>
      <p:sp>
        <p:nvSpPr>
          <p:cNvPr id="4099" name="Rectangle 3"/>
          <p:cNvSpPr>
            <a:spLocks noGrp="1" noChangeArrowheads="1"/>
          </p:cNvSpPr>
          <p:nvPr>
            <p:ph idx="1"/>
          </p:nvPr>
        </p:nvSpPr>
        <p:spPr>
          <a:xfrm>
            <a:off x="457200" y="1412776"/>
            <a:ext cx="8229600" cy="4824536"/>
          </a:xfrm>
        </p:spPr>
        <p:txBody>
          <a:bodyPr>
            <a:normAutofit/>
          </a:bodyPr>
          <a:lstStyle/>
          <a:p>
            <a:pPr eaLnBrk="1" hangingPunct="1">
              <a:buFont typeface="Wingdings" pitchFamily="2" charset="2"/>
              <a:buChar char="Ø"/>
            </a:pPr>
            <a:r>
              <a:rPr lang="el-GR" altLang="el-GR" sz="2400" dirty="0" smtClean="0">
                <a:latin typeface="Calibri" pitchFamily="34" charset="0"/>
              </a:rPr>
              <a:t>Ως βάδιση μπορεί να οριστεί η διαδικασία προοδευτικής μετακίνησης του σώματος</a:t>
            </a:r>
            <a:r>
              <a:rPr lang="en-US" altLang="el-GR" sz="2400" dirty="0" smtClean="0">
                <a:latin typeface="Calibri" pitchFamily="34" charset="0"/>
              </a:rPr>
              <a:t> </a:t>
            </a:r>
            <a:r>
              <a:rPr lang="el-GR" altLang="el-GR" sz="2400" dirty="0" smtClean="0">
                <a:latin typeface="Calibri" pitchFamily="34" charset="0"/>
              </a:rPr>
              <a:t>ως συνόλου, στον χώρο</a:t>
            </a:r>
            <a:r>
              <a:rPr lang="en-US" altLang="el-GR" sz="2400" dirty="0" smtClean="0">
                <a:latin typeface="Calibri" pitchFamily="34" charset="0"/>
              </a:rPr>
              <a:t>, </a:t>
            </a:r>
            <a:r>
              <a:rPr lang="el-GR" altLang="el-GR" sz="2400" dirty="0" smtClean="0">
                <a:latin typeface="Calibri" pitchFamily="34" charset="0"/>
              </a:rPr>
              <a:t>στο </a:t>
            </a:r>
            <a:r>
              <a:rPr lang="el-GR" altLang="el-GR" sz="2400" dirty="0" err="1" smtClean="0">
                <a:latin typeface="Calibri" pitchFamily="34" charset="0"/>
              </a:rPr>
              <a:t>προσθιοπίσθιο</a:t>
            </a:r>
            <a:r>
              <a:rPr lang="el-GR" altLang="el-GR" sz="2400" dirty="0" smtClean="0">
                <a:latin typeface="Calibri" pitchFamily="34" charset="0"/>
              </a:rPr>
              <a:t> επίπεδο. </a:t>
            </a:r>
          </a:p>
          <a:p>
            <a:pPr eaLnBrk="1" hangingPunct="1">
              <a:buFont typeface="Wingdings" pitchFamily="2" charset="2"/>
              <a:buChar char="Ø"/>
            </a:pPr>
            <a:r>
              <a:rPr lang="el-GR" altLang="el-GR" sz="2400" dirty="0" smtClean="0">
                <a:latin typeface="Calibri" pitchFamily="34" charset="0"/>
              </a:rPr>
              <a:t>Εξυπηρετείται με εναλλασσόμενες, συντονισμένες, ρυθμικές, στροφικές κινήσεις των μελών του σώματος. </a:t>
            </a:r>
            <a:endParaRPr lang="en-US" altLang="el-GR" sz="2400" dirty="0" smtClean="0">
              <a:latin typeface="Calibri" pitchFamily="34" charset="0"/>
            </a:endParaRPr>
          </a:p>
          <a:p>
            <a:pPr eaLnBrk="1" hangingPunct="1">
              <a:buFont typeface="Wingdings" pitchFamily="2" charset="2"/>
              <a:buChar char="Ø"/>
            </a:pPr>
            <a:r>
              <a:rPr lang="el-GR" altLang="el-GR" sz="2400" dirty="0" smtClean="0">
                <a:latin typeface="Calibri" pitchFamily="34" charset="0"/>
              </a:rPr>
              <a:t>Είναι δυναμική</a:t>
            </a:r>
            <a:r>
              <a:rPr lang="en-US" altLang="el-GR" sz="2400" dirty="0" smtClean="0">
                <a:latin typeface="Calibri" pitchFamily="34" charset="0"/>
              </a:rPr>
              <a:t>,</a:t>
            </a:r>
            <a:r>
              <a:rPr lang="el-GR" altLang="el-GR" sz="2400" dirty="0" smtClean="0">
                <a:latin typeface="Calibri" pitchFamily="34" charset="0"/>
              </a:rPr>
              <a:t> επαναλαμβανόμενη δραστηριότητα. </a:t>
            </a:r>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068193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l-GR" dirty="0"/>
              <a:t>Λεκάνη – Πλάγια Κλίση </a:t>
            </a:r>
            <a:r>
              <a:rPr lang="el-GR" sz="3200" b="0" dirty="0" smtClean="0"/>
              <a:t>3/3</a:t>
            </a:r>
            <a:endParaRPr lang="el-GR" altLang="el-GR" sz="4000" dirty="0" smtClean="0">
              <a:latin typeface="Calibri" pitchFamily="34" charset="0"/>
            </a:endParaRPr>
          </a:p>
        </p:txBody>
      </p:sp>
      <p:sp>
        <p:nvSpPr>
          <p:cNvPr id="43011" name="Rectangle 3"/>
          <p:cNvSpPr>
            <a:spLocks noGrp="1" noChangeArrowheads="1"/>
          </p:cNvSpPr>
          <p:nvPr>
            <p:ph idx="1"/>
          </p:nvPr>
        </p:nvSpPr>
        <p:spPr>
          <a:xfrm>
            <a:off x="457200" y="1196752"/>
            <a:ext cx="5122912" cy="5328592"/>
          </a:xfrm>
        </p:spPr>
        <p:txBody>
          <a:bodyPr>
            <a:normAutofit lnSpcReduction="10000"/>
          </a:bodyPr>
          <a:lstStyle/>
          <a:p>
            <a:pPr>
              <a:buFontTx/>
              <a:buNone/>
            </a:pPr>
            <a:r>
              <a:rPr lang="el-GR" altLang="el-GR" sz="2400" dirty="0" smtClean="0">
                <a:latin typeface="Calibri" pitchFamily="34" charset="0"/>
              </a:rPr>
              <a:t>Η πλάγια κλίση της λεκάνης</a:t>
            </a:r>
            <a:r>
              <a:rPr lang="en-US" altLang="el-GR" sz="2400" dirty="0" smtClean="0">
                <a:latin typeface="Calibri" pitchFamily="34" charset="0"/>
              </a:rPr>
              <a:t>:</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ελαττώνει την ροπή με φορά τους δείκτες του ρολογιού γύρω από το ισχίο του ελεύθερου κάτω άκρου, επομένως</a:t>
            </a:r>
          </a:p>
          <a:p>
            <a:pPr>
              <a:buFont typeface="Wingdings" pitchFamily="2" charset="2"/>
              <a:buChar char="Ø"/>
            </a:pPr>
            <a:r>
              <a:rPr lang="el-GR" altLang="el-GR" sz="2400" dirty="0" smtClean="0">
                <a:latin typeface="Calibri" pitchFamily="34" charset="0"/>
              </a:rPr>
              <a:t>επιτρέπει στους </a:t>
            </a:r>
            <a:r>
              <a:rPr lang="el-GR" altLang="el-GR" sz="2400" dirty="0" err="1" smtClean="0">
                <a:latin typeface="Calibri" pitchFamily="34" charset="0"/>
              </a:rPr>
              <a:t>απαγωγούς</a:t>
            </a:r>
            <a:r>
              <a:rPr lang="el-GR" altLang="el-GR" dirty="0">
                <a:latin typeface="Calibri" pitchFamily="34" charset="0"/>
              </a:rPr>
              <a:t> </a:t>
            </a:r>
            <a:r>
              <a:rPr lang="el-GR" altLang="el-GR" sz="2400" dirty="0" smtClean="0">
                <a:latin typeface="Calibri" pitchFamily="34" charset="0"/>
              </a:rPr>
              <a:t>του ισχίου του άκρου στήριξης να σταθεροποιήσουν την λεκάνη με μικρότερη δύναμη, άρα </a:t>
            </a:r>
          </a:p>
          <a:p>
            <a:pPr>
              <a:buFont typeface="Wingdings" pitchFamily="2" charset="2"/>
              <a:buChar char="Ø"/>
            </a:pPr>
            <a:r>
              <a:rPr lang="el-GR" altLang="el-GR" sz="2400" dirty="0" smtClean="0">
                <a:latin typeface="Calibri" pitchFamily="34" charset="0"/>
              </a:rPr>
              <a:t>είναι μικρότερη η φόρτιση για την άρθρωση του ισχίου του άκρου στήριξης. </a:t>
            </a:r>
          </a:p>
        </p:txBody>
      </p:sp>
      <p:pic>
        <p:nvPicPr>
          <p:cNvPr id="43013" name="Picture 5" descr="gait-45-6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77" t="24493" r="16420" b="10497"/>
          <a:stretch/>
        </p:blipFill>
        <p:spPr bwMode="auto">
          <a:xfrm>
            <a:off x="5364088" y="1694152"/>
            <a:ext cx="3639825"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2043308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Μηχανισμός </a:t>
            </a:r>
            <a:r>
              <a:rPr lang="el-GR" dirty="0" err="1"/>
              <a:t>Ποδοκνημικής</a:t>
            </a:r>
            <a:endParaRPr lang="el-GR" dirty="0"/>
          </a:p>
        </p:txBody>
      </p:sp>
      <p:sp>
        <p:nvSpPr>
          <p:cNvPr id="45058" name="Rectangle 3"/>
          <p:cNvSpPr>
            <a:spLocks noGrp="1" noChangeArrowheads="1"/>
          </p:cNvSpPr>
          <p:nvPr>
            <p:ph idx="1"/>
          </p:nvPr>
        </p:nvSpPr>
        <p:spPr>
          <a:xfrm>
            <a:off x="457200" y="1340768"/>
            <a:ext cx="8507288" cy="5040560"/>
          </a:xfrm>
        </p:spPr>
        <p:txBody>
          <a:bodyPr/>
          <a:lstStyle/>
          <a:p>
            <a:pPr eaLnBrk="1" hangingPunct="1">
              <a:buFont typeface="Wingdings" pitchFamily="2" charset="2"/>
              <a:buChar char="Ø"/>
            </a:pPr>
            <a:r>
              <a:rPr lang="el-GR" altLang="el-GR" sz="2400" dirty="0" smtClean="0">
                <a:latin typeface="Calibri" pitchFamily="34" charset="0"/>
              </a:rPr>
              <a:t>Κατά την επαφή της πτέρνας με το έδαφος επιμηκύνεται το πόδι.</a:t>
            </a:r>
          </a:p>
          <a:p>
            <a:pPr eaLnBrk="1" hangingPunct="1">
              <a:buFont typeface="Wingdings" pitchFamily="2" charset="2"/>
              <a:buChar char="Ø"/>
            </a:pPr>
            <a:r>
              <a:rPr lang="el-GR" altLang="el-GR" sz="2400" dirty="0" smtClean="0">
                <a:latin typeface="Calibri" pitchFamily="34" charset="0"/>
              </a:rPr>
              <a:t>Βοηθά στην ομαλοποίηση της τροχιάς του κέντρου βάρους- μάζας- του σώματος.</a:t>
            </a:r>
          </a:p>
          <a:p>
            <a:pPr eaLnBrk="1" hangingPunct="1">
              <a:buFont typeface="Wingdings" pitchFamily="2" charset="2"/>
              <a:buChar char="Ø"/>
            </a:pPr>
            <a:r>
              <a:rPr lang="el-GR" altLang="el-GR" sz="2400" dirty="0" smtClean="0">
                <a:latin typeface="Calibri" pitchFamily="34" charset="0"/>
              </a:rPr>
              <a:t>Ελαττώνει την απόσταση μετατόπισης προς τα κάτω του κέντρου βάρους- μάζας- του σώματος.</a:t>
            </a:r>
          </a:p>
        </p:txBody>
      </p:sp>
      <p:pic>
        <p:nvPicPr>
          <p:cNvPr id="45059" name="Picture 4" descr="gait-normal-abnormal-61-728"/>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p:blipFill>
        <p:spPr bwMode="auto">
          <a:xfrm>
            <a:off x="1309527" y="4509120"/>
            <a:ext cx="6524946" cy="2016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1562362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46088" y="1448223"/>
            <a:ext cx="8229600" cy="720080"/>
          </a:xfrm>
        </p:spPr>
        <p:txBody>
          <a:bodyPr/>
          <a:lstStyle/>
          <a:p>
            <a:pPr marL="0" indent="0" eaLnBrk="1" hangingPunct="1">
              <a:lnSpc>
                <a:spcPct val="80000"/>
              </a:lnSpc>
              <a:buFontTx/>
              <a:buNone/>
            </a:pPr>
            <a:r>
              <a:rPr lang="el-GR" altLang="el-GR" sz="2400" dirty="0" smtClean="0">
                <a:latin typeface="Calibri" pitchFamily="34" charset="0"/>
              </a:rPr>
              <a:t>Οι αρθρώσεις της </a:t>
            </a:r>
            <a:r>
              <a:rPr lang="el-GR" altLang="el-GR" sz="2400" dirty="0" err="1" smtClean="0">
                <a:latin typeface="Calibri" pitchFamily="34" charset="0"/>
              </a:rPr>
              <a:t>ποδοκνημικής</a:t>
            </a:r>
            <a:r>
              <a:rPr lang="el-GR" altLang="el-GR" sz="2400" dirty="0" smtClean="0">
                <a:latin typeface="Calibri" pitchFamily="34" charset="0"/>
              </a:rPr>
              <a:t>, που συμμετέχουν στη βάδιση.</a:t>
            </a:r>
          </a:p>
        </p:txBody>
      </p:sp>
      <p:pic>
        <p:nvPicPr>
          <p:cNvPr id="1026" name="Picture 2" descr="File:Science ofDressTo face p236cu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487" y="2419183"/>
            <a:ext cx="5364423" cy="32521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1835696" y="5949280"/>
            <a:ext cx="534067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Science </a:t>
            </a:r>
            <a:r>
              <a:rPr lang="en-US" sz="1200" dirty="0" err="1">
                <a:solidFill>
                  <a:prstClr val="black"/>
                </a:solidFill>
                <a:latin typeface="Calibri"/>
                <a:hlinkClick r:id="rId4"/>
              </a:rPr>
              <a:t>ofDressTo</a:t>
            </a:r>
            <a:r>
              <a:rPr lang="en-US" sz="1200" dirty="0">
                <a:solidFill>
                  <a:prstClr val="black"/>
                </a:solidFill>
                <a:latin typeface="Calibri"/>
                <a:hlinkClick r:id="rId4"/>
              </a:rPr>
              <a:t> face </a:t>
            </a:r>
            <a:r>
              <a:rPr lang="en-US" sz="1200" dirty="0" smtClean="0">
                <a:solidFill>
                  <a:prstClr val="black"/>
                </a:solidFill>
                <a:latin typeface="Calibri"/>
                <a:hlinkClick r:id="rId4"/>
              </a:rPr>
              <a:t>p236cutA</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5" tooltip="User:Haabet"/>
              </a:rPr>
              <a:t>Haabet</a:t>
            </a:r>
            <a:r>
              <a:rPr lang="el-GR" sz="1200" dirty="0" smtClean="0">
                <a:solidFill>
                  <a:prstClr val="black">
                    <a:lumMod val="75000"/>
                    <a:lumOff val="25000"/>
                  </a:prstClr>
                </a:solidFill>
                <a:latin typeface="Calibri"/>
              </a:rPr>
              <a:t> </a:t>
            </a:r>
            <a:r>
              <a:rPr lang="el-GR" sz="1200" dirty="0" err="1" smtClean="0">
                <a:solidFill>
                  <a:prstClr val="black">
                    <a:lumMod val="75000"/>
                    <a:lumOff val="25000"/>
                  </a:prstClr>
                </a:solidFill>
                <a:latin typeface="Calibri"/>
              </a:rPr>
              <a:t>διαθέσιμ</a:t>
            </a:r>
            <a:r>
              <a:rPr lang="en-US" sz="1200" dirty="0" smtClean="0">
                <a:solidFill>
                  <a:prstClr val="black">
                    <a:lumMod val="75000"/>
                    <a:lumOff val="25000"/>
                  </a:prstClr>
                </a:solidFill>
                <a:latin typeface="Calibri"/>
              </a:rPr>
              <a:t>o</a:t>
            </a:r>
            <a:r>
              <a:rPr lang="el-GR" sz="1200" dirty="0" smtClean="0">
                <a:solidFill>
                  <a:prstClr val="black">
                    <a:lumMod val="75000"/>
                    <a:lumOff val="25000"/>
                  </a:prstClr>
                </a:solidFill>
                <a:latin typeface="Calibri"/>
              </a:rPr>
              <a:t>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
        <p:nvSpPr>
          <p:cNvPr id="8" name="Rectangle 2"/>
          <p:cNvSpPr>
            <a:spLocks noGrp="1" noChangeArrowheads="1"/>
          </p:cNvSpPr>
          <p:nvPr>
            <p:ph type="title"/>
          </p:nvPr>
        </p:nvSpPr>
        <p:spPr>
          <a:xfrm>
            <a:off x="467544" y="116632"/>
            <a:ext cx="8229600" cy="1008112"/>
          </a:xfrm>
        </p:spPr>
        <p:txBody>
          <a:bodyPr>
            <a:normAutofit fontScale="90000"/>
          </a:bodyPr>
          <a:lstStyle/>
          <a:p>
            <a:r>
              <a:rPr lang="el-GR" altLang="el-GR" sz="4400" dirty="0" err="1" smtClean="0">
                <a:latin typeface="Calibri" pitchFamily="34" charset="0"/>
              </a:rPr>
              <a:t>Ποδοκνημική</a:t>
            </a:r>
            <a:r>
              <a:rPr lang="el-GR" altLang="el-GR" sz="4400" dirty="0" smtClean="0">
                <a:latin typeface="Calibri" pitchFamily="34" charset="0"/>
              </a:rPr>
              <a:t> Άρθρωση</a:t>
            </a:r>
            <a:r>
              <a:rPr lang="el-GR" altLang="el-GR" dirty="0">
                <a:latin typeface="Calibri" pitchFamily="34" charset="0"/>
              </a:rPr>
              <a:t/>
            </a:r>
            <a:br>
              <a:rPr lang="el-GR" altLang="el-GR" dirty="0">
                <a:latin typeface="Calibri" pitchFamily="34" charset="0"/>
              </a:rPr>
            </a:br>
            <a:r>
              <a:rPr lang="el-GR" altLang="el-GR" sz="3600" b="0" dirty="0" smtClean="0">
                <a:latin typeface="Calibri" pitchFamily="34" charset="0"/>
              </a:rPr>
              <a:t>σχήμα 1/2</a:t>
            </a:r>
          </a:p>
        </p:txBody>
      </p:sp>
    </p:spTree>
    <p:extLst>
      <p:ext uri="{BB962C8B-B14F-4D97-AF65-F5344CB8AC3E}">
        <p14:creationId xmlns:p14="http://schemas.microsoft.com/office/powerpoint/2010/main" val="4084774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l-GR" altLang="el-GR" sz="4400" dirty="0" smtClean="0">
                <a:latin typeface="Calibri" pitchFamily="34" charset="0"/>
              </a:rPr>
              <a:t>Μηχανισμός Άκρου Ποδός </a:t>
            </a:r>
            <a:r>
              <a:rPr lang="el-GR" altLang="el-GR" sz="4800" dirty="0" smtClean="0">
                <a:latin typeface="Calibri" pitchFamily="34" charset="0"/>
              </a:rPr>
              <a:t/>
            </a:r>
            <a:br>
              <a:rPr lang="el-GR" altLang="el-GR" sz="4800" dirty="0" smtClean="0">
                <a:latin typeface="Calibri" pitchFamily="34" charset="0"/>
              </a:rPr>
            </a:br>
            <a:r>
              <a:rPr lang="el-GR" altLang="el-GR" sz="3600" b="0" dirty="0" smtClean="0">
                <a:latin typeface="Calibri" pitchFamily="34" charset="0"/>
              </a:rPr>
              <a:t>Πέλματος</a:t>
            </a:r>
          </a:p>
        </p:txBody>
      </p:sp>
      <p:sp>
        <p:nvSpPr>
          <p:cNvPr id="46083" name="Rectangle 3"/>
          <p:cNvSpPr>
            <a:spLocks noGrp="1" noChangeArrowheads="1"/>
          </p:cNvSpPr>
          <p:nvPr>
            <p:ph idx="1"/>
          </p:nvPr>
        </p:nvSpPr>
        <p:spPr>
          <a:xfrm>
            <a:off x="457199" y="1196752"/>
            <a:ext cx="8363273" cy="5040560"/>
          </a:xfrm>
        </p:spPr>
        <p:txBody>
          <a:bodyPr/>
          <a:lstStyle/>
          <a:p>
            <a:pPr marL="609600" indent="-609600" eaLnBrk="1" hangingPunct="1">
              <a:buFont typeface="Wingdings" pitchFamily="2" charset="2"/>
              <a:buChar char="Ø"/>
            </a:pPr>
            <a:r>
              <a:rPr lang="el-GR" altLang="el-GR" sz="2400" dirty="0" smtClean="0">
                <a:latin typeface="Calibri" pitchFamily="34" charset="0"/>
              </a:rPr>
              <a:t>Κατά την αποκόλληση του μεγάλου δακτύλου, καθώς η </a:t>
            </a:r>
            <a:r>
              <a:rPr lang="el-GR" altLang="el-GR" sz="2400" dirty="0" err="1" smtClean="0">
                <a:latin typeface="Calibri" pitchFamily="34" charset="0"/>
              </a:rPr>
              <a:t>ποδοκνημική</a:t>
            </a:r>
            <a:r>
              <a:rPr lang="el-GR" altLang="el-GR" sz="2400" dirty="0" smtClean="0">
                <a:latin typeface="Calibri" pitchFamily="34" charset="0"/>
              </a:rPr>
              <a:t> άρθρωση κινείται από ραχιαία σε πελματιαία κάμψη, επιμηκύνεται το άκρο.</a:t>
            </a:r>
          </a:p>
          <a:p>
            <a:pPr marL="609600" indent="-609600" eaLnBrk="1" hangingPunct="1">
              <a:buFont typeface="Wingdings" pitchFamily="2" charset="2"/>
              <a:buChar char="Ø"/>
            </a:pPr>
            <a:r>
              <a:rPr lang="el-GR" altLang="el-GR" sz="2400" dirty="0" smtClean="0">
                <a:latin typeface="Calibri" pitchFamily="34" charset="0"/>
              </a:rPr>
              <a:t>Ομαλοποιείται η τροχιά κίνησης του κέντρου βάρους –μάζας- του σώματος.</a:t>
            </a:r>
          </a:p>
          <a:p>
            <a:pPr marL="609600" indent="-609600" eaLnBrk="1" hangingPunct="1">
              <a:buFont typeface="Wingdings" pitchFamily="2" charset="2"/>
              <a:buChar char="Ø"/>
            </a:pPr>
            <a:r>
              <a:rPr lang="el-GR" altLang="el-GR" sz="2400" dirty="0" smtClean="0">
                <a:latin typeface="Calibri" pitchFamily="34" charset="0"/>
              </a:rPr>
              <a:t>Ελαττώνεται η απόσταση μετατόπισης του κέντρου βάρους- μάζας- του σώματος.</a:t>
            </a:r>
          </a:p>
        </p:txBody>
      </p:sp>
      <p:pic>
        <p:nvPicPr>
          <p:cNvPr id="46084" name="Picture 4" descr="gait-normal-abnormal-62-728"/>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a:off x="1518857" y="4653136"/>
            <a:ext cx="6106286" cy="1938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2710657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l-GR" sz="4000" dirty="0" smtClean="0">
                <a:latin typeface="Calibri" pitchFamily="34" charset="0"/>
              </a:rPr>
              <a:t> </a:t>
            </a:r>
            <a:r>
              <a:rPr lang="el-GR" altLang="el-GR" sz="4000" dirty="0" smtClean="0">
                <a:latin typeface="Calibri" pitchFamily="34" charset="0"/>
              </a:rPr>
              <a:t>   Κάμψη Γόνατος </a:t>
            </a:r>
            <a:endParaRPr lang="el-GR" altLang="el-GR" sz="2000" b="1" dirty="0" smtClean="0">
              <a:latin typeface="Calibri" pitchFamily="34" charset="0"/>
            </a:endParaRPr>
          </a:p>
        </p:txBody>
      </p:sp>
      <p:sp>
        <p:nvSpPr>
          <p:cNvPr id="47107" name="Rectangle 3"/>
          <p:cNvSpPr>
            <a:spLocks noGrp="1" noChangeArrowheads="1"/>
          </p:cNvSpPr>
          <p:nvPr>
            <p:ph idx="1"/>
          </p:nvPr>
        </p:nvSpPr>
        <p:spPr>
          <a:xfrm>
            <a:off x="467544" y="1052736"/>
            <a:ext cx="8075240" cy="5040560"/>
          </a:xfrm>
        </p:spPr>
        <p:txBody>
          <a:bodyPr/>
          <a:lstStyle/>
          <a:p>
            <a:pPr marL="0" indent="0">
              <a:buNone/>
            </a:pPr>
            <a:r>
              <a:rPr lang="el-GR" dirty="0" smtClean="0"/>
              <a:t> Η αλληλεπίδραση άκρου ποδός, </a:t>
            </a:r>
            <a:r>
              <a:rPr lang="el-GR" dirty="0" err="1" smtClean="0"/>
              <a:t>ποδοκνημικής</a:t>
            </a:r>
            <a:r>
              <a:rPr lang="el-GR" dirty="0" smtClean="0"/>
              <a:t> και γόνατος οδηγεί σε όσο γίνεται μικρότερες τελικές μετατοπίσεις στο κατακόρυφο επίπεδο. </a:t>
            </a:r>
            <a:r>
              <a:rPr lang="el-GR" altLang="el-GR" sz="2400" dirty="0" smtClean="0">
                <a:latin typeface="Calibri" pitchFamily="34" charset="0"/>
              </a:rPr>
              <a:t>Η κάμψη του γόνατος (σχεδόν 20 μοίρες) στο μέσον της εξέλιξης της περιόδου στήριξης μειώνει </a:t>
            </a:r>
            <a:r>
              <a:rPr lang="en-US" altLang="el-GR" sz="2400" dirty="0" smtClean="0">
                <a:latin typeface="Calibri" pitchFamily="34" charset="0"/>
              </a:rPr>
              <a:t>:</a:t>
            </a:r>
            <a:endParaRPr lang="el-GR" altLang="el-GR" sz="2400" dirty="0" smtClean="0">
              <a:latin typeface="Calibri" pitchFamily="34" charset="0"/>
            </a:endParaRPr>
          </a:p>
          <a:p>
            <a:pPr marL="342900" lvl="2" indent="-342900">
              <a:buFont typeface="Wingdings" panose="05000000000000000000" pitchFamily="2" charset="2"/>
              <a:buChar char="Ø"/>
            </a:pPr>
            <a:r>
              <a:rPr lang="el-GR" altLang="el-GR" dirty="0" smtClean="0">
                <a:latin typeface="Calibri" pitchFamily="34" charset="0"/>
              </a:rPr>
              <a:t>Το μήκος του άκρου, και</a:t>
            </a:r>
          </a:p>
          <a:p>
            <a:pPr marL="342900" lvl="2" indent="-342900">
              <a:buFont typeface="Wingdings" panose="05000000000000000000" pitchFamily="2" charset="2"/>
              <a:buChar char="Ø"/>
            </a:pPr>
            <a:r>
              <a:rPr lang="el-GR" altLang="el-GR" dirty="0" smtClean="0">
                <a:latin typeface="Calibri" pitchFamily="34" charset="0"/>
              </a:rPr>
              <a:t>Την απόσταση του κέντρου βάρους του σώματος από το έδαφος.</a:t>
            </a:r>
          </a:p>
        </p:txBody>
      </p:sp>
      <p:pic>
        <p:nvPicPr>
          <p:cNvPr id="47108" name="Picture 5" descr="gait-normal-abnormal-60-72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p:blipFill>
        <p:spPr bwMode="auto">
          <a:xfrm>
            <a:off x="1475656" y="4509120"/>
            <a:ext cx="6071435" cy="1656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3260411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988840"/>
            <a:ext cx="8229600" cy="1296144"/>
          </a:xfrm>
          <a:ln w="19050">
            <a:solidFill>
              <a:srgbClr val="004A82"/>
            </a:solidFill>
          </a:ln>
        </p:spPr>
        <p:txBody>
          <a:bodyPr>
            <a:normAutofit/>
          </a:bodyPr>
          <a:lstStyle/>
          <a:p>
            <a:r>
              <a:rPr lang="el-GR" altLang="el-GR" dirty="0" smtClean="0">
                <a:latin typeface="Calibri" pitchFamily="34" charset="0"/>
              </a:rPr>
              <a:t>Κινητική και Κινηματική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4186244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Φορτίσεις κατά τη βάδιση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
        <p:nvSpPr>
          <p:cNvPr id="5" name="Θέση περιεχομένου 4"/>
          <p:cNvSpPr>
            <a:spLocks noGrp="1"/>
          </p:cNvSpPr>
          <p:nvPr>
            <p:ph idx="1"/>
          </p:nvPr>
        </p:nvSpPr>
        <p:spPr>
          <a:xfrm>
            <a:off x="457200" y="5589240"/>
            <a:ext cx="8229600" cy="360040"/>
          </a:xfrm>
        </p:spPr>
        <p:txBody>
          <a:bodyPr>
            <a:normAutofit/>
          </a:bodyPr>
          <a:lstStyle/>
          <a:p>
            <a:pPr marL="0" indent="0" algn="ctr">
              <a:buNone/>
            </a:pPr>
            <a:r>
              <a:rPr lang="en-US" sz="1200" dirty="0">
                <a:hlinkClick r:id="rId5"/>
              </a:rPr>
              <a:t>visual3D gait analysis.avi</a:t>
            </a:r>
            <a:endParaRPr lang="el-GR" sz="1200" dirty="0"/>
          </a:p>
        </p:txBody>
      </p:sp>
    </p:spTree>
    <p:controls>
      <mc:AlternateContent xmlns:mc="http://schemas.openxmlformats.org/markup-compatibility/2006">
        <mc:Choice xmlns:v="urn:schemas-microsoft-com:vml" Requires="v">
          <p:control spid="4103"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43000" y="1504950"/>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195609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Μεταβολικό κόστος</a:t>
            </a:r>
            <a:endParaRPr lang="el-GR" dirty="0"/>
          </a:p>
        </p:txBody>
      </p:sp>
      <p:sp>
        <p:nvSpPr>
          <p:cNvPr id="3" name="2 - Θέση περιεχομένου"/>
          <p:cNvSpPr>
            <a:spLocks noGrp="1"/>
          </p:cNvSpPr>
          <p:nvPr>
            <p:ph idx="1"/>
          </p:nvPr>
        </p:nvSpPr>
        <p:spPr>
          <a:xfrm>
            <a:off x="467544" y="1340768"/>
            <a:ext cx="8229600" cy="5040560"/>
          </a:xfrm>
        </p:spPr>
        <p:txBody>
          <a:bodyPr>
            <a:normAutofit fontScale="92500" lnSpcReduction="10000"/>
          </a:bodyPr>
          <a:lstStyle/>
          <a:p>
            <a:pPr>
              <a:lnSpc>
                <a:spcPct val="115000"/>
              </a:lnSpc>
              <a:buNone/>
            </a:pPr>
            <a:r>
              <a:rPr lang="el-GR" altLang="el-GR" sz="2600" dirty="0" smtClean="0">
                <a:latin typeface="Calibri" pitchFamily="34" charset="0"/>
              </a:rPr>
              <a:t>Η μετακίνηση σχετίζεται πάντα με το μεταβολικό κόστος.</a:t>
            </a:r>
          </a:p>
          <a:p>
            <a:pPr>
              <a:lnSpc>
                <a:spcPct val="115000"/>
              </a:lnSpc>
              <a:spcBef>
                <a:spcPts val="600"/>
              </a:spcBef>
              <a:buNone/>
            </a:pPr>
            <a:r>
              <a:rPr lang="el-GR" altLang="el-GR" sz="2600" dirty="0" smtClean="0">
                <a:latin typeface="Calibri" pitchFamily="34" charset="0"/>
              </a:rPr>
              <a:t>Είναι φυσιολογική και αποτελεσματική όταν γίνεται</a:t>
            </a:r>
            <a:r>
              <a:rPr lang="en-US" altLang="el-GR" sz="2600" dirty="0" smtClean="0">
                <a:latin typeface="Calibri" pitchFamily="34" charset="0"/>
              </a:rPr>
              <a:t>:</a:t>
            </a:r>
          </a:p>
          <a:p>
            <a:pPr lvl="1" indent="-387350">
              <a:lnSpc>
                <a:spcPct val="115000"/>
              </a:lnSpc>
              <a:buFont typeface="Wingdings" pitchFamily="2" charset="2"/>
              <a:buChar char="Ø"/>
            </a:pPr>
            <a:r>
              <a:rPr lang="el-GR" altLang="el-GR" sz="2600" dirty="0" smtClean="0">
                <a:latin typeface="Calibri" pitchFamily="34" charset="0"/>
              </a:rPr>
              <a:t>Απορρόφηση των κρούσεων και των κραδασμών.</a:t>
            </a:r>
            <a:endParaRPr lang="en-US" altLang="el-GR" sz="2600" dirty="0" smtClean="0">
              <a:latin typeface="Calibri" pitchFamily="34" charset="0"/>
            </a:endParaRPr>
          </a:p>
          <a:p>
            <a:pPr lvl="1" indent="-387350">
              <a:lnSpc>
                <a:spcPct val="115000"/>
              </a:lnSpc>
              <a:buFont typeface="Wingdings" pitchFamily="2" charset="2"/>
              <a:buChar char="Ø"/>
            </a:pPr>
            <a:r>
              <a:rPr lang="el-GR" altLang="el-GR" sz="2600" dirty="0" smtClean="0">
                <a:latin typeface="Calibri" pitchFamily="34" charset="0"/>
              </a:rPr>
              <a:t>Εξοικονόμηση ενέργειας. </a:t>
            </a:r>
          </a:p>
          <a:p>
            <a:pPr marL="0" indent="0">
              <a:lnSpc>
                <a:spcPct val="115000"/>
              </a:lnSpc>
              <a:buNone/>
            </a:pPr>
            <a:r>
              <a:rPr lang="el-GR" altLang="el-GR" sz="2600" dirty="0" smtClean="0">
                <a:latin typeface="Calibri" pitchFamily="34" charset="0"/>
              </a:rPr>
              <a:t>Αλλαγή της κινητικότητας των αρθρώσεων ή έλλειψη μυϊκής δύναμης, είναι δυνατόν, να οδηγήσουν σε επιπρόσθετη παθολογία, προκαλώντας αύξηση</a:t>
            </a:r>
          </a:p>
          <a:p>
            <a:pPr lvl="1" indent="-387350">
              <a:lnSpc>
                <a:spcPct val="115000"/>
              </a:lnSpc>
              <a:buFont typeface="Wingdings" pitchFamily="2" charset="2"/>
              <a:buChar char="Ø"/>
            </a:pPr>
            <a:r>
              <a:rPr lang="el-GR" altLang="el-GR" sz="2600" dirty="0" smtClean="0">
                <a:latin typeface="Calibri" pitchFamily="34" charset="0"/>
              </a:rPr>
              <a:t>των δυνάμεων πίεσης,</a:t>
            </a:r>
          </a:p>
          <a:p>
            <a:pPr lvl="1" indent="-387350">
              <a:lnSpc>
                <a:spcPct val="115000"/>
              </a:lnSpc>
              <a:buFont typeface="Wingdings" pitchFamily="2" charset="2"/>
              <a:buChar char="Ø"/>
            </a:pPr>
            <a:r>
              <a:rPr lang="el-GR" altLang="el-GR" sz="2600" dirty="0" smtClean="0">
                <a:latin typeface="Calibri" pitchFamily="34" charset="0"/>
              </a:rPr>
              <a:t>των δυνάμεων φόρτισης και</a:t>
            </a:r>
          </a:p>
          <a:p>
            <a:pPr lvl="1" indent="-387350">
              <a:lnSpc>
                <a:spcPct val="115000"/>
              </a:lnSpc>
              <a:buFont typeface="Wingdings" pitchFamily="2" charset="2"/>
              <a:buChar char="Ø"/>
            </a:pPr>
            <a:r>
              <a:rPr lang="el-GR" altLang="el-GR" sz="2600" dirty="0" smtClean="0">
                <a:latin typeface="Calibri" pitchFamily="34" charset="0"/>
              </a:rPr>
              <a:t>της αντίδρασης της άρθρωσης.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1775437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27584" y="116632"/>
            <a:ext cx="7869560" cy="908720"/>
          </a:xfrm>
        </p:spPr>
        <p:txBody>
          <a:bodyPr/>
          <a:lstStyle/>
          <a:p>
            <a:r>
              <a:rPr lang="el-GR" altLang="el-GR" sz="4000" dirty="0" smtClean="0">
                <a:latin typeface="Calibri" pitchFamily="34" charset="0"/>
              </a:rPr>
              <a:t>Μυϊκή δραστηριότητα </a:t>
            </a:r>
            <a:r>
              <a:rPr lang="el-GR" altLang="el-GR" sz="3200" b="0" dirty="0" smtClean="0">
                <a:latin typeface="Calibri" pitchFamily="34" charset="0"/>
              </a:rPr>
              <a:t>1/2</a:t>
            </a:r>
            <a:r>
              <a:rPr lang="el-GR" altLang="el-GR" sz="4000" dirty="0" smtClean="0">
                <a:latin typeface="Calibri" pitchFamily="34" charset="0"/>
              </a:rPr>
              <a:t> </a:t>
            </a:r>
            <a:endParaRPr lang="el-GR" altLang="el-GR" sz="4000" dirty="0" smtClean="0"/>
          </a:p>
        </p:txBody>
      </p:sp>
      <p:sp>
        <p:nvSpPr>
          <p:cNvPr id="52227" name="Rectangle 3"/>
          <p:cNvSpPr>
            <a:spLocks noGrp="1" noChangeArrowheads="1"/>
          </p:cNvSpPr>
          <p:nvPr>
            <p:ph idx="1"/>
          </p:nvPr>
        </p:nvSpPr>
        <p:spPr/>
        <p:txBody>
          <a:bodyPr>
            <a:normAutofit/>
          </a:bodyPr>
          <a:lstStyle/>
          <a:p>
            <a:pPr>
              <a:buNone/>
            </a:pPr>
            <a:r>
              <a:rPr lang="el-GR" altLang="el-GR" sz="2400" dirty="0" smtClean="0">
                <a:latin typeface="Calibri" pitchFamily="34" charset="0"/>
              </a:rPr>
              <a:t> Η μυϊκή δραστηριότητα κατά τη βάδιση έχει στόχο</a:t>
            </a:r>
            <a:r>
              <a:rPr lang="en-US" altLang="el-GR" sz="2400" dirty="0" smtClean="0">
                <a:latin typeface="Calibri" pitchFamily="34" charset="0"/>
              </a:rPr>
              <a:t>:</a:t>
            </a:r>
            <a:endParaRPr lang="el-GR" altLang="el-GR" sz="2400" dirty="0" smtClean="0">
              <a:latin typeface="Calibri" pitchFamily="34" charset="0"/>
            </a:endParaRPr>
          </a:p>
          <a:p>
            <a:pPr lvl="1" indent="-387350" eaLnBrk="1" hangingPunct="1">
              <a:buFont typeface="Wingdings" pitchFamily="2" charset="2"/>
              <a:buChar char="Ø"/>
            </a:pPr>
            <a:r>
              <a:rPr lang="el-GR" altLang="el-GR" sz="2400" dirty="0" smtClean="0">
                <a:latin typeface="Calibri" pitchFamily="34" charset="0"/>
              </a:rPr>
              <a:t>Την σταθεροποίηση με ισομετρική σύσπαση. </a:t>
            </a:r>
          </a:p>
          <a:p>
            <a:pPr lvl="1" indent="-387350" eaLnBrk="1" hangingPunct="1">
              <a:buFont typeface="Wingdings" pitchFamily="2" charset="2"/>
              <a:buChar char="Ø"/>
            </a:pPr>
            <a:r>
              <a:rPr lang="el-GR" altLang="el-GR" sz="2400" dirty="0" smtClean="0">
                <a:latin typeface="Calibri" pitchFamily="34" charset="0"/>
              </a:rPr>
              <a:t>Την επιτάχυνση με </a:t>
            </a:r>
            <a:r>
              <a:rPr lang="el-GR" altLang="el-GR" sz="2400" dirty="0" err="1" smtClean="0">
                <a:latin typeface="Calibri" pitchFamily="34" charset="0"/>
              </a:rPr>
              <a:t>μειομετρική</a:t>
            </a:r>
            <a:r>
              <a:rPr lang="el-GR" altLang="el-GR" sz="2400" dirty="0" smtClean="0">
                <a:latin typeface="Calibri" pitchFamily="34" charset="0"/>
              </a:rPr>
              <a:t> συστολή και</a:t>
            </a:r>
          </a:p>
          <a:p>
            <a:pPr lvl="1" indent="-387350" eaLnBrk="1" hangingPunct="1">
              <a:buFont typeface="Wingdings" pitchFamily="2" charset="2"/>
              <a:buChar char="Ø"/>
            </a:pPr>
            <a:r>
              <a:rPr lang="el-GR" altLang="el-GR" sz="2400" dirty="0" smtClean="0">
                <a:latin typeface="Calibri" pitchFamily="34" charset="0"/>
              </a:rPr>
              <a:t>Την επιβράδυνση με </a:t>
            </a:r>
            <a:r>
              <a:rPr lang="el-GR" altLang="el-GR" sz="2400" dirty="0" err="1" smtClean="0">
                <a:latin typeface="Calibri" pitchFamily="34" charset="0"/>
              </a:rPr>
              <a:t>πλειομετρική</a:t>
            </a:r>
            <a:r>
              <a:rPr lang="el-GR" altLang="el-GR" sz="2400" dirty="0" smtClean="0">
                <a:latin typeface="Calibri" pitchFamily="34" charset="0"/>
              </a:rPr>
              <a:t> συστολή.</a:t>
            </a:r>
          </a:p>
          <a:p>
            <a:pPr>
              <a:buFont typeface="Wingdings" pitchFamily="2" charset="2"/>
              <a:buChar char="ü"/>
            </a:pPr>
            <a:r>
              <a:rPr lang="el-GR" altLang="el-GR" dirty="0">
                <a:latin typeface="Calibri" pitchFamily="34" charset="0"/>
              </a:rPr>
              <a:t>Η περίοδος αιώρησης χαρακτηρίζεται από επιτάχυνση.</a:t>
            </a:r>
          </a:p>
          <a:p>
            <a:pPr>
              <a:buFont typeface="Wingdings" pitchFamily="2" charset="2"/>
              <a:buChar char="ü"/>
            </a:pPr>
            <a:r>
              <a:rPr lang="el-GR" altLang="el-GR" dirty="0">
                <a:latin typeface="Calibri" pitchFamily="34" charset="0"/>
              </a:rPr>
              <a:t>Η περίοδος </a:t>
            </a:r>
            <a:r>
              <a:rPr lang="el-GR" altLang="el-GR" dirty="0" smtClean="0">
                <a:latin typeface="Calibri" pitchFamily="34" charset="0"/>
              </a:rPr>
              <a:t>στήριξης χαρακτηρίζεται </a:t>
            </a:r>
            <a:r>
              <a:rPr lang="el-GR" altLang="el-GR" dirty="0">
                <a:latin typeface="Calibri" pitchFamily="34" charset="0"/>
              </a:rPr>
              <a:t>από επιβράδυνση</a:t>
            </a:r>
            <a:r>
              <a:rPr lang="el-GR" altLang="el-GR" dirty="0" smtClean="0">
                <a:latin typeface="Calibri" pitchFamily="34" charset="0"/>
              </a:rPr>
              <a:t>.</a:t>
            </a:r>
          </a:p>
          <a:p>
            <a:pPr>
              <a:buNone/>
            </a:pPr>
            <a:r>
              <a:rPr lang="el-GR" altLang="el-GR" dirty="0" smtClean="0">
                <a:latin typeface="Calibri" pitchFamily="34" charset="0"/>
              </a:rPr>
              <a:t>   Η ταχύτητα ελαττώνεται και στην </a:t>
            </a:r>
            <a:r>
              <a:rPr lang="el-GR" altLang="el-GR" dirty="0">
                <a:latin typeface="Calibri" pitchFamily="34" charset="0"/>
              </a:rPr>
              <a:t>διπλή </a:t>
            </a:r>
            <a:r>
              <a:rPr lang="el-GR" altLang="el-GR" dirty="0" smtClean="0">
                <a:latin typeface="Calibri" pitchFamily="34" charset="0"/>
              </a:rPr>
              <a:t>στήριξη. </a:t>
            </a:r>
            <a:endParaRPr lang="el-GR" altLang="el-GR"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31834176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latin typeface="Calibri" pitchFamily="34" charset="0"/>
              </a:rPr>
              <a:t>Μυϊκή δραστηριότητα </a:t>
            </a:r>
            <a:r>
              <a:rPr lang="el-GR" altLang="el-GR" sz="3200" b="0" dirty="0" smtClean="0">
                <a:latin typeface="Calibri" pitchFamily="34" charset="0"/>
              </a:rPr>
              <a:t>2/2</a:t>
            </a:r>
            <a:r>
              <a:rPr lang="el-GR" altLang="el-GR" dirty="0" smtClean="0">
                <a:latin typeface="Calibri" pitchFamily="34" charset="0"/>
              </a:rPr>
              <a:t> </a:t>
            </a:r>
            <a:endParaRPr lang="el-GR" dirty="0"/>
          </a:p>
        </p:txBody>
      </p:sp>
      <p:sp>
        <p:nvSpPr>
          <p:cNvPr id="3" name="Θέση περιεχομένου 2"/>
          <p:cNvSpPr>
            <a:spLocks noGrp="1"/>
          </p:cNvSpPr>
          <p:nvPr>
            <p:ph idx="1"/>
          </p:nvPr>
        </p:nvSpPr>
        <p:spPr>
          <a:xfrm>
            <a:off x="457200" y="6165304"/>
            <a:ext cx="8229600" cy="432048"/>
          </a:xfrm>
        </p:spPr>
        <p:txBody>
          <a:bodyPr>
            <a:normAutofit/>
          </a:bodyPr>
          <a:lstStyle/>
          <a:p>
            <a:pPr marL="0" indent="0" algn="ctr">
              <a:buNone/>
            </a:pPr>
            <a:r>
              <a:rPr lang="en-US" sz="1200" dirty="0">
                <a:hlinkClick r:id="rId5"/>
              </a:rPr>
              <a:t>OpenSim simulation of adult walking for 10 gait cycles</a:t>
            </a:r>
            <a:endParaRPr lang="el-GR" sz="1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controls>
      <mc:AlternateContent xmlns:mc="http://schemas.openxmlformats.org/markup-compatibility/2006">
        <mc:Choice xmlns:v="urn:schemas-microsoft-com:vml" Requires="v">
          <p:control spid="5127"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47813" y="1449388"/>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39388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16631"/>
            <a:ext cx="8229600" cy="1054943"/>
          </a:xfrm>
        </p:spPr>
        <p:txBody>
          <a:bodyPr>
            <a:normAutofit fontScale="90000"/>
          </a:bodyPr>
          <a:lstStyle/>
          <a:p>
            <a:pPr eaLnBrk="1" hangingPunct="1"/>
            <a:r>
              <a:rPr lang="el-GR" altLang="el-GR" sz="4400" dirty="0" smtClean="0">
                <a:latin typeface="Calibri" pitchFamily="34" charset="0"/>
              </a:rPr>
              <a:t>Βάδιση</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Ορισμός 2/2</a:t>
            </a:r>
            <a:endParaRPr lang="el-GR" altLang="el-GR" sz="3600" b="0" dirty="0" smtClean="0"/>
          </a:p>
        </p:txBody>
      </p:sp>
      <p:sp>
        <p:nvSpPr>
          <p:cNvPr id="4099" name="Rectangle 3"/>
          <p:cNvSpPr>
            <a:spLocks noGrp="1" noChangeArrowheads="1"/>
          </p:cNvSpPr>
          <p:nvPr>
            <p:ph idx="1"/>
          </p:nvPr>
        </p:nvSpPr>
        <p:spPr>
          <a:xfrm>
            <a:off x="457200" y="1412776"/>
            <a:ext cx="8229600" cy="4824536"/>
          </a:xfrm>
        </p:spPr>
        <p:txBody>
          <a:bodyPr>
            <a:normAutofit/>
          </a:bodyPr>
          <a:lstStyle/>
          <a:p>
            <a:pPr eaLnBrk="1" hangingPunct="1">
              <a:buFont typeface="Wingdings" pitchFamily="2" charset="2"/>
              <a:buChar char="Ø"/>
            </a:pPr>
            <a:r>
              <a:rPr lang="el-GR" altLang="el-GR" sz="2400" dirty="0" smtClean="0">
                <a:latin typeface="Calibri" pitchFamily="34" charset="0"/>
              </a:rPr>
              <a:t>Περιλαμβάνει κινήσεις στην κεφαλή, τα άνω άκρα, τον κορμό, την</a:t>
            </a:r>
            <a:r>
              <a:rPr lang="en-US" altLang="el-GR" sz="2400" dirty="0" smtClean="0">
                <a:latin typeface="Calibri" pitchFamily="34" charset="0"/>
              </a:rPr>
              <a:t> </a:t>
            </a:r>
            <a:r>
              <a:rPr lang="el-GR" altLang="el-GR" sz="2400" dirty="0" smtClean="0">
                <a:latin typeface="Calibri" pitchFamily="34" charset="0"/>
              </a:rPr>
              <a:t>λεκάνη και τα κάτω άκρα.</a:t>
            </a:r>
            <a:endParaRPr lang="en-US" altLang="el-GR" sz="2400" dirty="0" smtClean="0">
              <a:latin typeface="Calibri" pitchFamily="34" charset="0"/>
            </a:endParaRPr>
          </a:p>
          <a:p>
            <a:pPr eaLnBrk="1" hangingPunct="1">
              <a:buFont typeface="Wingdings" pitchFamily="2" charset="2"/>
              <a:buChar char="Ø"/>
            </a:pPr>
            <a:r>
              <a:rPr lang="el-GR" altLang="el-GR" sz="2400" dirty="0" smtClean="0">
                <a:latin typeface="Calibri" pitchFamily="34" charset="0"/>
              </a:rPr>
              <a:t>Χαρακτηρίζεται από τις προωθητικές και </a:t>
            </a:r>
            <a:r>
              <a:rPr lang="el-GR" altLang="el-GR" sz="2400" dirty="0" err="1" smtClean="0">
                <a:latin typeface="Calibri" pitchFamily="34" charset="0"/>
              </a:rPr>
              <a:t>αναχαιτιστικές</a:t>
            </a:r>
            <a:r>
              <a:rPr lang="el-GR" altLang="el-GR" sz="2400" dirty="0" smtClean="0">
                <a:latin typeface="Calibri" pitchFamily="34" charset="0"/>
              </a:rPr>
              <a:t> κινήσεις των κάτω άκρων, τα οποία υποστηρίζουν και μεταφέρουν στο χώρο το κεφάλι, τα άνω άκρα και τον κορμό. </a:t>
            </a:r>
          </a:p>
          <a:p>
            <a:pPr eaLnBrk="1" hangingPunct="1">
              <a:buFont typeface="Wingdings" pitchFamily="2" charset="2"/>
              <a:buChar char="Ø"/>
            </a:pPr>
            <a:r>
              <a:rPr lang="el-GR" altLang="el-GR" sz="2400" dirty="0" smtClean="0">
                <a:latin typeface="Calibri" pitchFamily="34" charset="0"/>
              </a:rPr>
              <a:t>Κατά την διαδικασία της βάδισης, πρέπει να μπορεί το σώμα να ισορροπήσει στο ένα άκρο, ώστε το βάρος να μεταφερθεί στο άλλο και να στηριχθεί σε αυτό</a:t>
            </a:r>
            <a:r>
              <a:rPr lang="en-US" altLang="el-GR" sz="2400" dirty="0" smtClean="0">
                <a:latin typeface="Calibri" pitchFamily="34" charset="0"/>
              </a:rPr>
              <a:t>,</a:t>
            </a:r>
            <a:r>
              <a:rPr lang="el-GR" altLang="el-GR" sz="2400" dirty="0" smtClean="0">
                <a:latin typeface="Calibri" pitchFamily="34" charset="0"/>
              </a:rPr>
              <a:t> καθώς το προηγούμενο θα αιωρείται.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362283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l-GR" altLang="el-GR" dirty="0" smtClean="0">
                <a:latin typeface="Calibri" pitchFamily="34" charset="0"/>
              </a:rPr>
              <a:t>Ενέργεια </a:t>
            </a:r>
            <a:r>
              <a:rPr lang="el-GR" altLang="el-GR" sz="3200" b="0" dirty="0" smtClean="0">
                <a:latin typeface="Calibri" pitchFamily="34" charset="0"/>
              </a:rPr>
              <a:t>1/2</a:t>
            </a:r>
          </a:p>
        </p:txBody>
      </p:sp>
      <p:sp>
        <p:nvSpPr>
          <p:cNvPr id="51203" name="Rectangle 3"/>
          <p:cNvSpPr>
            <a:spLocks noGrp="1" noChangeArrowheads="1"/>
          </p:cNvSpPr>
          <p:nvPr>
            <p:ph idx="1"/>
          </p:nvPr>
        </p:nvSpPr>
        <p:spPr>
          <a:xfrm>
            <a:off x="323529" y="1340768"/>
            <a:ext cx="8208912" cy="4464496"/>
          </a:xfrm>
        </p:spPr>
        <p:txBody>
          <a:bodyPr>
            <a:noAutofit/>
          </a:bodyPr>
          <a:lstStyle/>
          <a:p>
            <a:pPr marL="0" indent="0">
              <a:buFontTx/>
              <a:buNone/>
            </a:pPr>
            <a:r>
              <a:rPr lang="el-GR" altLang="el-GR" sz="2200" dirty="0" smtClean="0">
                <a:latin typeface="Calibri" pitchFamily="34" charset="0"/>
              </a:rPr>
              <a:t> </a:t>
            </a:r>
            <a:r>
              <a:rPr lang="el-GR" altLang="el-GR" dirty="0" smtClean="0">
                <a:latin typeface="Calibri" pitchFamily="34" charset="0"/>
              </a:rPr>
              <a:t>Η εξοικονόμηση ενέργειας εξασφαλίζεται με</a:t>
            </a:r>
            <a:r>
              <a:rPr lang="en-US" altLang="el-GR" dirty="0" smtClean="0">
                <a:latin typeface="Calibri" pitchFamily="34" charset="0"/>
              </a:rPr>
              <a:t>:</a:t>
            </a:r>
          </a:p>
          <a:p>
            <a:pPr marL="942975" lvl="2" indent="-361950">
              <a:buFont typeface="Wingdings" pitchFamily="2" charset="2"/>
              <a:buChar char="Ø"/>
            </a:pPr>
            <a:r>
              <a:rPr lang="el-GR" altLang="el-GR" dirty="0" smtClean="0">
                <a:latin typeface="Calibri" pitchFamily="34" charset="0"/>
              </a:rPr>
              <a:t>Τον έλεγχο των ροπών με </a:t>
            </a:r>
            <a:r>
              <a:rPr lang="el-GR" altLang="el-GR" dirty="0" err="1" smtClean="0">
                <a:latin typeface="Calibri" pitchFamily="34" charset="0"/>
              </a:rPr>
              <a:t>πλειομετρικές</a:t>
            </a:r>
            <a:r>
              <a:rPr lang="el-GR" altLang="el-GR" dirty="0" smtClean="0">
                <a:latin typeface="Calibri" pitchFamily="34" charset="0"/>
              </a:rPr>
              <a:t> κινήσεις των μυϊκών συστημάτων. </a:t>
            </a:r>
            <a:endParaRPr lang="en-US" altLang="el-GR" dirty="0" smtClean="0">
              <a:latin typeface="Calibri" pitchFamily="34" charset="0"/>
            </a:endParaRPr>
          </a:p>
          <a:p>
            <a:pPr marL="942975" lvl="2" indent="-361950">
              <a:buFont typeface="Wingdings" pitchFamily="2" charset="2"/>
              <a:buChar char="Ø"/>
            </a:pPr>
            <a:r>
              <a:rPr lang="el-GR" altLang="el-GR" dirty="0" smtClean="0">
                <a:latin typeface="Calibri" pitchFamily="34" charset="0"/>
              </a:rPr>
              <a:t>Την ικανότητα των μυών δύο αρθρώσεων να εξασφαλίζουν την ενεργητική μεταφορά ενέργειας από την μία περιοχή στην άλλη.</a:t>
            </a:r>
          </a:p>
          <a:p>
            <a:pPr marL="542925" lvl="1" indent="-361950">
              <a:buFont typeface="Wingdings" pitchFamily="2" charset="2"/>
              <a:buChar char="ü"/>
            </a:pPr>
            <a:r>
              <a:rPr lang="el-GR" altLang="el-GR" dirty="0" smtClean="0">
                <a:latin typeface="Calibri" pitchFamily="34" charset="0"/>
              </a:rPr>
              <a:t>Η ροή ενέργειας στις αρθρώσεις περιφερικά, κατά την έναρξη και τη λήξη της περιόδου αιώρησης, τις περισσότερες φορές είναι παθητική.</a:t>
            </a:r>
          </a:p>
          <a:p>
            <a:pPr marL="542925" lvl="1" indent="-361950">
              <a:buFont typeface="Wingdings" pitchFamily="2" charset="2"/>
              <a:buChar char="Ø"/>
            </a:pPr>
            <a:endParaRPr lang="el-GR" altLang="el-GR" sz="22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5194146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60648"/>
            <a:ext cx="7437512" cy="908720"/>
          </a:xfrm>
        </p:spPr>
        <p:txBody>
          <a:bodyPr/>
          <a:lstStyle/>
          <a:p>
            <a:r>
              <a:rPr lang="el-GR" altLang="el-GR" dirty="0" smtClean="0">
                <a:latin typeface="Calibri" pitchFamily="34" charset="0"/>
              </a:rPr>
              <a:t>Ενέργεια </a:t>
            </a:r>
            <a:r>
              <a:rPr lang="el-GR" altLang="el-GR" sz="3200" b="0" dirty="0" smtClean="0">
                <a:latin typeface="Calibri" pitchFamily="34" charset="0"/>
              </a:rPr>
              <a:t>2/2</a:t>
            </a:r>
            <a:endParaRPr lang="el-GR" dirty="0"/>
          </a:p>
        </p:txBody>
      </p:sp>
      <p:sp>
        <p:nvSpPr>
          <p:cNvPr id="3" name="2 - Θέση περιεχομένου"/>
          <p:cNvSpPr>
            <a:spLocks noGrp="1"/>
          </p:cNvSpPr>
          <p:nvPr>
            <p:ph idx="1"/>
          </p:nvPr>
        </p:nvSpPr>
        <p:spPr/>
        <p:txBody>
          <a:bodyPr>
            <a:normAutofit/>
          </a:bodyPr>
          <a:lstStyle/>
          <a:p>
            <a:r>
              <a:rPr lang="el-GR" altLang="el-GR" dirty="0" smtClean="0">
                <a:latin typeface="Calibri" pitchFamily="34" charset="0"/>
              </a:rPr>
              <a:t>Αφού αρχίσει η βάδιση, η ενέργεια που απαιτείται για την διατήρηση της εξέλιξης της διαδικασίας, δηλαδή, την μετατόπιση και τον έλεγχο του κέντρου</a:t>
            </a:r>
            <a:r>
              <a:rPr lang="en-US" altLang="el-GR" dirty="0" smtClean="0">
                <a:latin typeface="Calibri" pitchFamily="34" charset="0"/>
              </a:rPr>
              <a:t> </a:t>
            </a:r>
            <a:r>
              <a:rPr lang="el-GR" altLang="el-GR" dirty="0" smtClean="0">
                <a:latin typeface="Calibri" pitchFamily="34" charset="0"/>
              </a:rPr>
              <a:t>μάζας του σώματος, είναι λιγότερη. </a:t>
            </a:r>
          </a:p>
          <a:p>
            <a:r>
              <a:rPr lang="el-GR" altLang="el-GR" dirty="0" smtClean="0">
                <a:latin typeface="Calibri" pitchFamily="34" charset="0"/>
              </a:rPr>
              <a:t>Δεν απαιτείται πλήρης μυϊκή δύναμη, όσων μυών ενεργοποιούνται, ούτε πλήρης κινητικότητα των αρθρώσεων, που συμμετέχουν.</a:t>
            </a:r>
          </a:p>
          <a:p>
            <a:pPr marL="0" indent="0">
              <a:buNone/>
            </a:pPr>
            <a:r>
              <a:rPr lang="el-GR" altLang="el-GR" dirty="0" smtClean="0">
                <a:latin typeface="Calibri" pitchFamily="34" charset="0"/>
              </a:rPr>
              <a:t>Το 85% της ενέργειας προέρχεται από τους πελματιαίους καμπτήρες της</a:t>
            </a:r>
            <a:r>
              <a:rPr lang="en-US" altLang="el-GR" dirty="0" smtClean="0">
                <a:latin typeface="Calibri" pitchFamily="34" charset="0"/>
              </a:rPr>
              <a:t> </a:t>
            </a:r>
            <a:r>
              <a:rPr lang="el-GR" altLang="el-GR" dirty="0" err="1" smtClean="0">
                <a:latin typeface="Calibri" pitchFamily="34" charset="0"/>
              </a:rPr>
              <a:t>ποδοκνημικής</a:t>
            </a:r>
            <a:r>
              <a:rPr lang="el-GR" altLang="el-GR" dirty="0" smtClean="0">
                <a:latin typeface="Calibri" pitchFamily="34" charset="0"/>
              </a:rPr>
              <a:t> άρθρωσης.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827656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60648"/>
            <a:ext cx="7509520" cy="908720"/>
          </a:xfrm>
        </p:spPr>
        <p:txBody>
          <a:bodyPr/>
          <a:lstStyle/>
          <a:p>
            <a:r>
              <a:rPr lang="el-GR" altLang="el-GR" dirty="0" smtClean="0">
                <a:latin typeface="Calibri" pitchFamily="34" charset="0"/>
              </a:rPr>
              <a:t>Ταλάντωση</a:t>
            </a:r>
            <a:endParaRPr lang="el-GR" dirty="0"/>
          </a:p>
        </p:txBody>
      </p:sp>
      <p:sp>
        <p:nvSpPr>
          <p:cNvPr id="3" name="2 - Θέση περιεχομένου"/>
          <p:cNvSpPr>
            <a:spLocks noGrp="1"/>
          </p:cNvSpPr>
          <p:nvPr>
            <p:ph idx="1"/>
          </p:nvPr>
        </p:nvSpPr>
        <p:spPr>
          <a:xfrm>
            <a:off x="395536" y="1340768"/>
            <a:ext cx="8219256" cy="4680520"/>
          </a:xfrm>
        </p:spPr>
        <p:txBody>
          <a:bodyPr>
            <a:normAutofit/>
          </a:bodyPr>
          <a:lstStyle/>
          <a:p>
            <a:pPr>
              <a:buNone/>
            </a:pPr>
            <a:r>
              <a:rPr lang="el-GR" altLang="el-GR" dirty="0" smtClean="0">
                <a:latin typeface="Calibri" pitchFamily="34" charset="0"/>
              </a:rPr>
              <a:t>Η βάδιση εξελίσσεται με διπλή ταλάντωση.</a:t>
            </a:r>
          </a:p>
          <a:p>
            <a:pPr lvl="1">
              <a:buFont typeface="Wingdings" pitchFamily="2" charset="2"/>
              <a:buChar char="Ø"/>
            </a:pPr>
            <a:r>
              <a:rPr lang="el-GR" altLang="el-GR" dirty="0" smtClean="0">
                <a:latin typeface="Calibri" pitchFamily="34" charset="0"/>
              </a:rPr>
              <a:t>Πρώτη ταλάντωση</a:t>
            </a:r>
            <a:r>
              <a:rPr lang="en-US" altLang="el-GR" dirty="0" smtClean="0">
                <a:latin typeface="Calibri" pitchFamily="34" charset="0"/>
              </a:rPr>
              <a:t>:</a:t>
            </a:r>
            <a:r>
              <a:rPr lang="el-GR" altLang="el-GR" dirty="0" smtClean="0">
                <a:latin typeface="Calibri" pitchFamily="34" charset="0"/>
              </a:rPr>
              <a:t> Το κάτω άκρο αφήνει το έδαφος αιωρούμενο προς τα εμπρός από το ισχίο.</a:t>
            </a:r>
          </a:p>
          <a:p>
            <a:pPr lvl="1">
              <a:buFont typeface="Wingdings" pitchFamily="2" charset="2"/>
              <a:buChar char="Ø"/>
            </a:pPr>
            <a:r>
              <a:rPr lang="el-GR" altLang="el-GR" dirty="0" smtClean="0">
                <a:latin typeface="Calibri" pitchFamily="34" charset="0"/>
              </a:rPr>
              <a:t>Δεύτερη ταλάντωση</a:t>
            </a:r>
            <a:r>
              <a:rPr lang="en-US" altLang="el-GR" dirty="0" smtClean="0">
                <a:latin typeface="Calibri" pitchFamily="34" charset="0"/>
              </a:rPr>
              <a:t>:</a:t>
            </a:r>
            <a:r>
              <a:rPr lang="el-GR" altLang="el-GR" dirty="0" smtClean="0">
                <a:latin typeface="Calibri" pitchFamily="34" charset="0"/>
              </a:rPr>
              <a:t> Το κάτω άκρο χτυπά το έδαφος με την πτέρνα και τυλίγεται προς το μεγάλο δάκτυλο με ελεγχόμενη αντίστροφη ταλάντωση. </a:t>
            </a:r>
          </a:p>
          <a:p>
            <a:pPr lvl="1">
              <a:buFont typeface="Wingdings" pitchFamily="2" charset="2"/>
              <a:buChar char="Ø"/>
            </a:pPr>
            <a:r>
              <a:rPr lang="el-GR" altLang="el-GR" dirty="0" smtClean="0">
                <a:latin typeface="Calibri" pitchFamily="34" charset="0"/>
              </a:rPr>
              <a:t>Χάρη στη</a:t>
            </a:r>
            <a:r>
              <a:rPr lang="en-US" altLang="el-GR" dirty="0" smtClean="0">
                <a:latin typeface="Calibri" pitchFamily="34" charset="0"/>
              </a:rPr>
              <a:t> </a:t>
            </a:r>
            <a:r>
              <a:rPr lang="el-GR" altLang="el-GR" dirty="0" smtClean="0">
                <a:latin typeface="Calibri" pitchFamily="34" charset="0"/>
              </a:rPr>
              <a:t>ταλάντωση και την αρχή της</a:t>
            </a:r>
            <a:r>
              <a:rPr lang="en-US" altLang="el-GR" dirty="0" smtClean="0">
                <a:latin typeface="Calibri" pitchFamily="34" charset="0"/>
              </a:rPr>
              <a:t> ‘</a:t>
            </a:r>
            <a:r>
              <a:rPr lang="el-GR" altLang="el-GR" dirty="0" smtClean="0">
                <a:latin typeface="Calibri" pitchFamily="34" charset="0"/>
              </a:rPr>
              <a:t>δράσης-αντίδρασης</a:t>
            </a:r>
            <a:r>
              <a:rPr lang="en-US" altLang="el-GR" dirty="0" smtClean="0">
                <a:latin typeface="Calibri" pitchFamily="34" charset="0"/>
              </a:rPr>
              <a:t>’</a:t>
            </a:r>
            <a:r>
              <a:rPr lang="el-GR" altLang="el-GR" dirty="0" smtClean="0">
                <a:latin typeface="Calibri" pitchFamily="34" charset="0"/>
              </a:rPr>
              <a:t> ανακτάται το 60% της ενέργειας, που καταναλώνεται.</a:t>
            </a:r>
          </a:p>
          <a:p>
            <a:pPr lvl="1">
              <a:buFont typeface="Wingdings" pitchFamily="2" charset="2"/>
              <a:buChar char="Ø"/>
            </a:pPr>
            <a:endParaRPr lang="el-GR" altLang="el-GR" dirty="0" smtClean="0">
              <a:latin typeface="Calibri" pitchFamily="34" charset="0"/>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spTree>
    <p:extLst>
      <p:ext uri="{BB962C8B-B14F-4D97-AF65-F5344CB8AC3E}">
        <p14:creationId xmlns:p14="http://schemas.microsoft.com/office/powerpoint/2010/main" val="3323411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116632"/>
            <a:ext cx="7149480" cy="908720"/>
          </a:xfrm>
        </p:spPr>
        <p:txBody>
          <a:bodyPr/>
          <a:lstStyle/>
          <a:p>
            <a:r>
              <a:rPr lang="el-GR" altLang="el-GR" dirty="0" smtClean="0">
                <a:latin typeface="Calibri" pitchFamily="34" charset="0"/>
              </a:rPr>
              <a:t>Ταλάντωση </a:t>
            </a:r>
            <a:r>
              <a:rPr lang="el-GR" altLang="el-GR" sz="3200" dirty="0" smtClean="0">
                <a:latin typeface="Calibri" pitchFamily="34" charset="0"/>
              </a:rPr>
              <a:t>σχήμα</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pic>
        <p:nvPicPr>
          <p:cNvPr id="5" name="Picture 2" descr="File:Inverted Pendulum.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331641" y="918959"/>
            <a:ext cx="6192688" cy="50138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03648" y="6021288"/>
            <a:ext cx="61206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Inverted </a:t>
            </a:r>
            <a:r>
              <a:rPr lang="en-US" sz="1200" dirty="0" smtClean="0">
                <a:latin typeface="+mn-lt"/>
                <a:hlinkClick r:id="rId4"/>
              </a:rPr>
              <a:t>Pendulum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Jenna Fair (page does not exist)"/>
              </a:rPr>
              <a:t>Jenna Fair</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9868017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7544" y="116632"/>
            <a:ext cx="8229600" cy="1080120"/>
          </a:xfrm>
        </p:spPr>
        <p:txBody>
          <a:bodyPr>
            <a:noAutofit/>
          </a:bodyPr>
          <a:lstStyle/>
          <a:p>
            <a:r>
              <a:rPr lang="el-GR" altLang="el-GR" dirty="0" smtClean="0">
                <a:latin typeface="Calibri" pitchFamily="34" charset="0"/>
              </a:rPr>
              <a:t>Αρχική Επαφή </a:t>
            </a:r>
            <a:br>
              <a:rPr lang="el-GR" altLang="el-GR" dirty="0" smtClean="0">
                <a:latin typeface="Calibri" pitchFamily="34" charset="0"/>
              </a:rPr>
            </a:br>
            <a:r>
              <a:rPr lang="el-GR" altLang="el-GR" sz="3200" b="0" dirty="0" smtClean="0">
                <a:latin typeface="Calibri" pitchFamily="34" charset="0"/>
              </a:rPr>
              <a:t>Ανταπόκριση Φόρτισης 1/4</a:t>
            </a:r>
          </a:p>
        </p:txBody>
      </p:sp>
      <p:sp>
        <p:nvSpPr>
          <p:cNvPr id="54275" name="Rectangle 3"/>
          <p:cNvSpPr>
            <a:spLocks noGrp="1" noChangeArrowheads="1"/>
          </p:cNvSpPr>
          <p:nvPr>
            <p:ph idx="1"/>
          </p:nvPr>
        </p:nvSpPr>
        <p:spPr>
          <a:xfrm>
            <a:off x="457200" y="1412776"/>
            <a:ext cx="8229600" cy="4824536"/>
          </a:xfrm>
        </p:spPr>
        <p:txBody>
          <a:bodyPr/>
          <a:lstStyle/>
          <a:p>
            <a:pPr eaLnBrk="1" hangingPunct="1">
              <a:buFont typeface="Wingdings" pitchFamily="2" charset="2"/>
              <a:buChar char="Ø"/>
            </a:pPr>
            <a:r>
              <a:rPr lang="el-GR" altLang="el-GR" sz="2400" dirty="0" smtClean="0">
                <a:latin typeface="Calibri" pitchFamily="34" charset="0"/>
              </a:rPr>
              <a:t>Όταν το κάτω άκρο αγγίξει την επιφάνεια στήριξης, κατά την φάση της αρχικής επαφής, ένα μέρος του βάρους του σώματος μετατοπίζεται σε αυτό.</a:t>
            </a:r>
          </a:p>
          <a:p>
            <a:pPr eaLnBrk="1" hangingPunct="1">
              <a:buFont typeface="Wingdings" pitchFamily="2" charset="2"/>
              <a:buChar char="Ø"/>
            </a:pPr>
            <a:r>
              <a:rPr lang="el-GR" altLang="el-GR" sz="2400" dirty="0" smtClean="0">
                <a:latin typeface="Calibri" pitchFamily="34" charset="0"/>
              </a:rPr>
              <a:t>Το άλλο άκρο, το οποίο ευρίσκεται στην φάση της τελικής στήριξης, συνεχίζει να δέχεται ακόμη φόρτιση από το υπόλοιπο βάρος του σώματος.</a:t>
            </a:r>
          </a:p>
          <a:p>
            <a:pPr eaLnBrk="1" hangingPunct="1">
              <a:buFont typeface="Wingdings" pitchFamily="2" charset="2"/>
              <a:buChar char="Ø"/>
            </a:pPr>
            <a:r>
              <a:rPr lang="el-GR" altLang="el-GR" sz="2400" dirty="0" smtClean="0">
                <a:latin typeface="Calibri" pitchFamily="34" charset="0"/>
              </a:rPr>
              <a:t>Κατά την διαδικασία της βάδισης, αυτή είναι η στιγμή, η φάση, που αναπτύσσεται από το έδαφος</a:t>
            </a:r>
            <a:r>
              <a:rPr lang="en-US" altLang="el-GR" sz="2400" dirty="0" smtClean="0">
                <a:latin typeface="Calibri" pitchFamily="34" charset="0"/>
              </a:rPr>
              <a:t>,</a:t>
            </a:r>
            <a:r>
              <a:rPr lang="el-GR" altLang="el-GR" sz="2400" dirty="0" smtClean="0">
                <a:latin typeface="Calibri" pitchFamily="34" charset="0"/>
              </a:rPr>
              <a:t> η μέγιστη αντίδραση.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5613502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116632"/>
            <a:ext cx="8229600" cy="1080120"/>
          </a:xfrm>
        </p:spPr>
        <p:txBody>
          <a:bodyPr>
            <a:noAutofit/>
          </a:bodyPr>
          <a:lstStyle/>
          <a:p>
            <a:r>
              <a:rPr lang="el-GR" altLang="el-GR" dirty="0">
                <a:latin typeface="Calibri" pitchFamily="34" charset="0"/>
              </a:rPr>
              <a:t>Αρχική Επαφή </a:t>
            </a:r>
            <a:br>
              <a:rPr lang="el-GR" altLang="el-GR" dirty="0">
                <a:latin typeface="Calibri" pitchFamily="34" charset="0"/>
              </a:rPr>
            </a:br>
            <a:r>
              <a:rPr lang="el-GR" altLang="el-GR" sz="3200" b="0" dirty="0">
                <a:latin typeface="Calibri" pitchFamily="34" charset="0"/>
              </a:rPr>
              <a:t>Ανταπόκριση Φόρτισης </a:t>
            </a:r>
            <a:r>
              <a:rPr lang="el-GR" altLang="el-GR" sz="3200" b="0" dirty="0" smtClean="0">
                <a:latin typeface="Calibri" pitchFamily="34" charset="0"/>
              </a:rPr>
              <a:t>2/4</a:t>
            </a:r>
          </a:p>
        </p:txBody>
      </p:sp>
      <p:sp>
        <p:nvSpPr>
          <p:cNvPr id="55299" name="Rectangle 3"/>
          <p:cNvSpPr>
            <a:spLocks noGrp="1" noChangeArrowheads="1"/>
          </p:cNvSpPr>
          <p:nvPr>
            <p:ph idx="1"/>
          </p:nvPr>
        </p:nvSpPr>
        <p:spPr>
          <a:xfrm>
            <a:off x="457200" y="1484784"/>
            <a:ext cx="8229600" cy="4752528"/>
          </a:xfrm>
        </p:spPr>
        <p:txBody>
          <a:bodyPr/>
          <a:lstStyle/>
          <a:p>
            <a:pPr eaLnBrk="1" hangingPunct="1">
              <a:buFont typeface="Wingdings" pitchFamily="2" charset="2"/>
              <a:buChar char="Ø"/>
            </a:pPr>
            <a:r>
              <a:rPr lang="el-GR" altLang="el-GR" sz="2400" dirty="0" smtClean="0">
                <a:latin typeface="Calibri" pitchFamily="34" charset="0"/>
              </a:rPr>
              <a:t>Στην εξέλιξη, η φόρτιση μετατοπίζεται προς τα εμπρός και διαχέεται σε ολόκληρο το πέλμα. Τα υπόλοιπα τμήματα του κάτω άκρου ευθυγραμμίζονται επάνω από το πέλμα. Το άλλο άκρο εγκαταλείπει το έδαφος ανασηκώνοντας την πτέρνα.</a:t>
            </a:r>
          </a:p>
          <a:p>
            <a:pPr eaLnBrk="1" hangingPunct="1">
              <a:buFont typeface="Wingdings" pitchFamily="2" charset="2"/>
              <a:buChar char="Ø"/>
            </a:pPr>
            <a:r>
              <a:rPr lang="el-GR" altLang="el-GR" sz="2400" dirty="0" smtClean="0">
                <a:latin typeface="Calibri" pitchFamily="34" charset="0"/>
              </a:rPr>
              <a:t>Με αυτή την διαδικασία αντιμετωπίζεται η κρούση</a:t>
            </a:r>
            <a:r>
              <a:rPr lang="en-US" altLang="el-GR" sz="2400" dirty="0" smtClean="0">
                <a:latin typeface="Calibri" pitchFamily="34" charset="0"/>
              </a:rPr>
              <a:t>:</a:t>
            </a:r>
            <a:endParaRPr lang="el-GR" altLang="el-GR" sz="2400" dirty="0" smtClean="0">
              <a:latin typeface="Calibri" pitchFamily="34" charset="0"/>
            </a:endParaRPr>
          </a:p>
          <a:p>
            <a:pPr lvl="1" eaLnBrk="1" hangingPunct="1">
              <a:buFont typeface="Wingdings" pitchFamily="2" charset="2"/>
              <a:buChar char="§"/>
            </a:pPr>
            <a:r>
              <a:rPr lang="el-GR" altLang="el-GR" sz="2400" dirty="0" smtClean="0">
                <a:latin typeface="Calibri" pitchFamily="34" charset="0"/>
              </a:rPr>
              <a:t>Γίνεται απορρόφηση των κραδασμών.</a:t>
            </a:r>
          </a:p>
          <a:p>
            <a:pPr lvl="1" eaLnBrk="1" hangingPunct="1">
              <a:buFont typeface="Wingdings" pitchFamily="2" charset="2"/>
              <a:buChar char="§"/>
            </a:pPr>
            <a:r>
              <a:rPr lang="el-GR" altLang="el-GR" sz="2400" dirty="0" smtClean="0">
                <a:latin typeface="Calibri" pitchFamily="34" charset="0"/>
              </a:rPr>
              <a:t>Γίνεται προσαρμογή του πέλματος στον τύπο της   επιφάνειας της βάδισης π.χ. ανώμαλο έδαφος </a:t>
            </a:r>
            <a:r>
              <a:rPr lang="el-GR" altLang="el-GR" sz="2400" dirty="0" err="1" smtClean="0">
                <a:latin typeface="Calibri" pitchFamily="34" charset="0"/>
              </a:rPr>
              <a:t>κ.λ.π</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41225274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7544" y="116632"/>
            <a:ext cx="8229600" cy="1080120"/>
          </a:xfrm>
        </p:spPr>
        <p:txBody>
          <a:bodyPr>
            <a:noAutofit/>
          </a:bodyPr>
          <a:lstStyle/>
          <a:p>
            <a:r>
              <a:rPr lang="el-GR" altLang="el-GR" dirty="0">
                <a:latin typeface="Calibri" pitchFamily="34" charset="0"/>
              </a:rPr>
              <a:t>Αρχική Επαφή </a:t>
            </a:r>
            <a:br>
              <a:rPr lang="el-GR" altLang="el-GR" dirty="0">
                <a:latin typeface="Calibri" pitchFamily="34" charset="0"/>
              </a:rPr>
            </a:br>
            <a:r>
              <a:rPr lang="el-GR" altLang="el-GR" sz="3200" b="0" dirty="0">
                <a:latin typeface="Calibri" pitchFamily="34" charset="0"/>
              </a:rPr>
              <a:t>Ανταπόκριση Φόρτισης </a:t>
            </a:r>
            <a:r>
              <a:rPr lang="el-GR" altLang="el-GR" sz="3200" b="0" dirty="0" smtClean="0">
                <a:latin typeface="Calibri" pitchFamily="34" charset="0"/>
              </a:rPr>
              <a:t>3/4</a:t>
            </a:r>
          </a:p>
        </p:txBody>
      </p:sp>
      <p:sp>
        <p:nvSpPr>
          <p:cNvPr id="57347" name="Rectangle 3"/>
          <p:cNvSpPr>
            <a:spLocks noGrp="1" noChangeArrowheads="1"/>
          </p:cNvSpPr>
          <p:nvPr>
            <p:ph idx="1"/>
          </p:nvPr>
        </p:nvSpPr>
        <p:spPr>
          <a:xfrm>
            <a:off x="457200" y="1556792"/>
            <a:ext cx="8291264" cy="5040560"/>
          </a:xfrm>
        </p:spPr>
        <p:txBody>
          <a:bodyPr>
            <a:normAutofit/>
          </a:bodyPr>
          <a:lstStyle/>
          <a:p>
            <a:pPr marL="0" indent="0">
              <a:lnSpc>
                <a:spcPct val="110000"/>
              </a:lnSpc>
              <a:buNone/>
            </a:pPr>
            <a:r>
              <a:rPr lang="el-GR" altLang="el-GR" sz="2400" b="1" dirty="0" smtClean="0">
                <a:latin typeface="Calibri" pitchFamily="34" charset="0"/>
              </a:rPr>
              <a:t>Το ισχίο</a:t>
            </a:r>
            <a:r>
              <a:rPr lang="el-GR" altLang="el-GR" sz="2400" dirty="0" smtClean="0">
                <a:latin typeface="Calibri" pitchFamily="34" charset="0"/>
              </a:rPr>
              <a:t> έχει κάμψη και μέση θέση απαγωγής-προσαγωγής.</a:t>
            </a:r>
          </a:p>
          <a:p>
            <a:pPr marL="0" indent="0">
              <a:lnSpc>
                <a:spcPct val="110000"/>
              </a:lnSpc>
              <a:buNone/>
            </a:pPr>
            <a:r>
              <a:rPr lang="el-GR" altLang="el-GR" sz="2400" b="1" dirty="0" smtClean="0">
                <a:latin typeface="Calibri" pitchFamily="34" charset="0"/>
              </a:rPr>
              <a:t>Το γόνατο</a:t>
            </a:r>
            <a:r>
              <a:rPr lang="el-GR" altLang="el-GR" sz="2400" dirty="0" smtClean="0">
                <a:latin typeface="Calibri" pitchFamily="34" charset="0"/>
              </a:rPr>
              <a:t> ξεκινά σχεδόν με τέλεια έκταση και συνεχίζει με </a:t>
            </a:r>
            <a:r>
              <a:rPr lang="el-GR" altLang="el-GR" dirty="0" smtClean="0">
                <a:latin typeface="Calibri" pitchFamily="34" charset="0"/>
              </a:rPr>
              <a:t>κάμψη 15 μοίρες περίπου.</a:t>
            </a:r>
            <a:endParaRPr lang="el-GR" altLang="el-GR" sz="2400" dirty="0" smtClean="0">
              <a:latin typeface="Calibri" pitchFamily="34" charset="0"/>
            </a:endParaRPr>
          </a:p>
          <a:p>
            <a:pPr marL="0" indent="0">
              <a:lnSpc>
                <a:spcPct val="110000"/>
              </a:lnSpc>
              <a:buNone/>
            </a:pPr>
            <a:r>
              <a:rPr lang="el-GR" altLang="el-GR" sz="2400" b="1" dirty="0" smtClean="0">
                <a:latin typeface="Calibri" pitchFamily="34" charset="0"/>
              </a:rPr>
              <a:t>Η </a:t>
            </a:r>
            <a:r>
              <a:rPr lang="el-GR" altLang="el-GR" sz="2400" b="1" dirty="0" err="1" smtClean="0">
                <a:latin typeface="Calibri" pitchFamily="34" charset="0"/>
              </a:rPr>
              <a:t>υπαστραγαλική</a:t>
            </a:r>
            <a:r>
              <a:rPr lang="el-GR" altLang="el-GR" sz="2400" b="1" dirty="0" smtClean="0">
                <a:latin typeface="Calibri" pitchFamily="34" charset="0"/>
              </a:rPr>
              <a:t> άρθρωση</a:t>
            </a:r>
            <a:r>
              <a:rPr lang="el-GR" altLang="el-GR" sz="2400" dirty="0" smtClean="0">
                <a:latin typeface="Calibri" pitchFamily="34" charset="0"/>
              </a:rPr>
              <a:t> από υπτιασμό έρχεται σε πρηνισμό</a:t>
            </a:r>
            <a:r>
              <a:rPr lang="el-GR" altLang="el-GR" dirty="0" smtClean="0">
                <a:latin typeface="Calibri" pitchFamily="34" charset="0"/>
              </a:rPr>
              <a:t> 5 μοιρών περίπου .</a:t>
            </a:r>
            <a:endParaRPr lang="el-GR" altLang="el-GR" sz="2400" dirty="0" smtClean="0">
              <a:latin typeface="Calibri" pitchFamily="34" charset="0"/>
            </a:endParaRPr>
          </a:p>
          <a:p>
            <a:pPr marL="0" indent="0">
              <a:lnSpc>
                <a:spcPct val="110000"/>
              </a:lnSpc>
              <a:buNone/>
            </a:pPr>
            <a:r>
              <a:rPr lang="el-GR" altLang="el-GR" sz="2400" dirty="0" smtClean="0">
                <a:latin typeface="Calibri" pitchFamily="34" charset="0"/>
              </a:rPr>
              <a:t>Η </a:t>
            </a:r>
            <a:r>
              <a:rPr lang="el-GR" altLang="el-GR" sz="2400" b="1" dirty="0" err="1" smtClean="0">
                <a:latin typeface="Calibri" pitchFamily="34" charset="0"/>
              </a:rPr>
              <a:t>αστραγαλοκνημική</a:t>
            </a:r>
            <a:r>
              <a:rPr lang="el-GR" altLang="el-GR" sz="2400" b="1" dirty="0" smtClean="0">
                <a:latin typeface="Calibri" pitchFamily="34" charset="0"/>
              </a:rPr>
              <a:t> </a:t>
            </a:r>
            <a:r>
              <a:rPr lang="el-GR" altLang="el-GR" sz="2400" dirty="0" smtClean="0">
                <a:latin typeface="Calibri" pitchFamily="34" charset="0"/>
              </a:rPr>
              <a:t>άρθρωση από ραχιαία έρχεται σε πελματιαία κάμψη. </a:t>
            </a:r>
          </a:p>
          <a:p>
            <a:pPr marL="0" indent="0">
              <a:lnSpc>
                <a:spcPct val="110000"/>
              </a:lnSpc>
              <a:buNone/>
            </a:pPr>
            <a:r>
              <a:rPr lang="el-GR" altLang="el-GR" sz="2400" dirty="0" smtClean="0">
                <a:latin typeface="Calibri" pitchFamily="34" charset="0"/>
              </a:rPr>
              <a:t>Η</a:t>
            </a:r>
            <a:r>
              <a:rPr lang="en-US" altLang="el-GR" sz="2400" dirty="0" smtClean="0">
                <a:latin typeface="Calibri" pitchFamily="34" charset="0"/>
              </a:rPr>
              <a:t> </a:t>
            </a:r>
            <a:r>
              <a:rPr lang="el-GR" altLang="el-GR" sz="2400" b="1" dirty="0" smtClean="0">
                <a:latin typeface="Calibri" pitchFamily="34" charset="0"/>
              </a:rPr>
              <a:t>κνήμη</a:t>
            </a:r>
            <a:r>
              <a:rPr lang="el-GR" altLang="el-GR" sz="2400" dirty="0" smtClean="0">
                <a:latin typeface="Calibri" pitchFamily="34" charset="0"/>
              </a:rPr>
              <a:t> έρχεται σε έσω στροφή. </a:t>
            </a:r>
          </a:p>
          <a:p>
            <a:pPr marL="0" indent="0">
              <a:lnSpc>
                <a:spcPct val="110000"/>
              </a:lnSpc>
              <a:buNone/>
            </a:pPr>
            <a:r>
              <a:rPr lang="el-GR" altLang="el-GR" sz="2400" dirty="0" smtClean="0">
                <a:latin typeface="Calibri" pitchFamily="34" charset="0"/>
              </a:rPr>
              <a:t>Οι </a:t>
            </a:r>
            <a:r>
              <a:rPr lang="el-GR" altLang="el-GR" sz="2400" b="1" dirty="0" smtClean="0">
                <a:latin typeface="Calibri" pitchFamily="34" charset="0"/>
              </a:rPr>
              <a:t>κεφαλές των μεταταρσίων</a:t>
            </a:r>
            <a:r>
              <a:rPr lang="el-GR" altLang="el-GR" sz="2400" dirty="0" smtClean="0">
                <a:latin typeface="Calibri" pitchFamily="34" charset="0"/>
              </a:rPr>
              <a:t> είναι σε πλήρη επαφή με το έδαφος.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17818580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116632"/>
            <a:ext cx="8229600" cy="1008112"/>
          </a:xfrm>
        </p:spPr>
        <p:txBody>
          <a:bodyPr>
            <a:normAutofit fontScale="90000"/>
          </a:bodyPr>
          <a:lstStyle/>
          <a:p>
            <a:r>
              <a:rPr lang="el-GR" altLang="el-GR" sz="4400" dirty="0" err="1" smtClean="0">
                <a:latin typeface="Calibri" pitchFamily="34" charset="0"/>
              </a:rPr>
              <a:t>Ποδοκνημική</a:t>
            </a:r>
            <a:r>
              <a:rPr lang="el-GR" altLang="el-GR" sz="4400" dirty="0" smtClean="0">
                <a:latin typeface="Calibri" pitchFamily="34" charset="0"/>
              </a:rPr>
              <a:t> Άρθρωση</a:t>
            </a:r>
            <a:r>
              <a:rPr lang="el-GR" altLang="el-GR" dirty="0">
                <a:latin typeface="Calibri" pitchFamily="34" charset="0"/>
              </a:rPr>
              <a:t/>
            </a:r>
            <a:br>
              <a:rPr lang="el-GR" altLang="el-GR" dirty="0">
                <a:latin typeface="Calibri" pitchFamily="34" charset="0"/>
              </a:rPr>
            </a:br>
            <a:r>
              <a:rPr lang="el-GR" altLang="el-GR" sz="3600" b="0" dirty="0" smtClean="0">
                <a:latin typeface="Calibri" pitchFamily="34" charset="0"/>
              </a:rPr>
              <a:t>σχήμα </a:t>
            </a:r>
            <a:r>
              <a:rPr lang="el-GR" altLang="el-GR" sz="3600" b="0" dirty="0">
                <a:latin typeface="Calibri" pitchFamily="34" charset="0"/>
              </a:rPr>
              <a:t>2</a:t>
            </a:r>
            <a:r>
              <a:rPr lang="el-GR" altLang="el-GR" sz="3600" b="0" dirty="0" smtClean="0">
                <a:latin typeface="Calibri" pitchFamily="34" charset="0"/>
              </a:rPr>
              <a:t>/2</a:t>
            </a:r>
          </a:p>
        </p:txBody>
      </p:sp>
      <p:sp>
        <p:nvSpPr>
          <p:cNvPr id="2" name="Θέση περιεχομένου 1"/>
          <p:cNvSpPr>
            <a:spLocks noGrp="1"/>
          </p:cNvSpPr>
          <p:nvPr>
            <p:ph idx="1"/>
          </p:nvPr>
        </p:nvSpPr>
        <p:spPr>
          <a:xfrm>
            <a:off x="457200" y="1340768"/>
            <a:ext cx="8229600" cy="1152128"/>
          </a:xfrm>
        </p:spPr>
        <p:txBody>
          <a:bodyPr/>
          <a:lstStyle/>
          <a:p>
            <a:pPr marL="0" indent="0">
              <a:buNone/>
            </a:pPr>
            <a:r>
              <a:rPr lang="el-GR" dirty="0"/>
              <a:t>Οι κινήσεις του πέλματος και η στροφή των οστών της </a:t>
            </a:r>
            <a:r>
              <a:rPr lang="el-GR" dirty="0" smtClean="0"/>
              <a:t>κνήμης κατά </a:t>
            </a:r>
            <a:r>
              <a:rPr lang="el-GR" dirty="0"/>
              <a:t>την περίοδο στήριξης </a:t>
            </a:r>
            <a:r>
              <a:rPr lang="el-GR" dirty="0" smtClean="0"/>
              <a:t>στη </a:t>
            </a:r>
            <a:r>
              <a:rPr lang="el-GR" dirty="0"/>
              <a:t>βάδιση</a:t>
            </a:r>
            <a:r>
              <a:rPr lang="el-GR" dirty="0" smtClean="0"/>
              <a:t>.</a:t>
            </a:r>
            <a:endParaRPr lang="el-GR" dirty="0"/>
          </a:p>
        </p:txBody>
      </p:sp>
      <p:pic>
        <p:nvPicPr>
          <p:cNvPr id="56323" name="Picture 4" descr="Fibula_in_G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2565400"/>
            <a:ext cx="75263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ChangeArrowheads="1"/>
          </p:cNvSpPr>
          <p:nvPr/>
        </p:nvSpPr>
        <p:spPr bwMode="auto">
          <a:xfrm>
            <a:off x="3824886" y="6201037"/>
            <a:ext cx="15307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r>
              <a:rPr lang="el-GR" altLang="el-GR" sz="1200" dirty="0" smtClean="0">
                <a:solidFill>
                  <a:prstClr val="black"/>
                </a:solidFill>
                <a:hlinkClick r:id="rId4"/>
              </a:rPr>
              <a:t>pacificnwpilates.com</a:t>
            </a:r>
            <a:endParaRPr lang="el-GR" altLang="el-GR" sz="1200" dirty="0">
              <a:solidFill>
                <a:prstClr val="black"/>
              </a:solidFill>
            </a:endParaRPr>
          </a:p>
        </p:txBody>
      </p:sp>
      <p:sp>
        <p:nvSpPr>
          <p:cNvPr id="56326" name="Rectangle 3"/>
          <p:cNvSpPr>
            <a:spLocks noChangeArrowheads="1"/>
          </p:cNvSpPr>
          <p:nvPr/>
        </p:nvSpPr>
        <p:spPr bwMode="auto">
          <a:xfrm>
            <a:off x="468313" y="1484313"/>
            <a:ext cx="8064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20000"/>
              </a:spcBef>
            </a:pPr>
            <a:endParaRPr lang="el-GR" altLang="el-GR" sz="240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3375094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116632"/>
            <a:ext cx="8229600" cy="1080120"/>
          </a:xfrm>
        </p:spPr>
        <p:txBody>
          <a:bodyPr>
            <a:noAutofit/>
          </a:bodyPr>
          <a:lstStyle/>
          <a:p>
            <a:r>
              <a:rPr lang="el-GR" altLang="el-GR" dirty="0">
                <a:latin typeface="Calibri" pitchFamily="34" charset="0"/>
              </a:rPr>
              <a:t>Αρχική Επαφή </a:t>
            </a:r>
            <a:br>
              <a:rPr lang="el-GR" altLang="el-GR" dirty="0">
                <a:latin typeface="Calibri" pitchFamily="34" charset="0"/>
              </a:rPr>
            </a:br>
            <a:r>
              <a:rPr lang="el-GR" altLang="el-GR" sz="3200" b="0" dirty="0">
                <a:latin typeface="Calibri" pitchFamily="34" charset="0"/>
              </a:rPr>
              <a:t>Ανταπόκριση Φόρτισης </a:t>
            </a:r>
            <a:r>
              <a:rPr lang="el-GR" altLang="el-GR" sz="3200" b="0" dirty="0" smtClean="0">
                <a:latin typeface="Calibri" pitchFamily="34" charset="0"/>
              </a:rPr>
              <a:t>4/4</a:t>
            </a:r>
          </a:p>
        </p:txBody>
      </p:sp>
      <p:sp>
        <p:nvSpPr>
          <p:cNvPr id="59395" name="Rectangle 3"/>
          <p:cNvSpPr>
            <a:spLocks noGrp="1" noChangeArrowheads="1"/>
          </p:cNvSpPr>
          <p:nvPr>
            <p:ph idx="1"/>
          </p:nvPr>
        </p:nvSpPr>
        <p:spPr>
          <a:xfrm>
            <a:off x="457200" y="1484784"/>
            <a:ext cx="8229600" cy="5040560"/>
          </a:xfrm>
        </p:spPr>
        <p:txBody>
          <a:bodyPr>
            <a:normAutofit fontScale="92500" lnSpcReduction="10000"/>
          </a:bodyPr>
          <a:lstStyle/>
          <a:p>
            <a:pPr marL="0" indent="0" eaLnBrk="1" hangingPunct="1">
              <a:buFontTx/>
              <a:buNone/>
            </a:pPr>
            <a:r>
              <a:rPr lang="el-GR" altLang="el-GR" sz="2400" dirty="0" smtClean="0">
                <a:latin typeface="Calibri" pitchFamily="34" charset="0"/>
              </a:rPr>
              <a:t>Τα </a:t>
            </a:r>
            <a:r>
              <a:rPr lang="el-GR" altLang="el-GR" sz="2400" b="1" dirty="0" smtClean="0">
                <a:latin typeface="Calibri" pitchFamily="34" charset="0"/>
              </a:rPr>
              <a:t>μυϊκά συστήματα</a:t>
            </a:r>
            <a:r>
              <a:rPr lang="el-GR" altLang="el-GR" sz="2400" dirty="0" smtClean="0">
                <a:latin typeface="Calibri" pitchFamily="34" charset="0"/>
              </a:rPr>
              <a:t>,</a:t>
            </a:r>
            <a:r>
              <a:rPr lang="el-GR" altLang="el-GR" sz="2400" b="1" dirty="0" smtClean="0">
                <a:latin typeface="Calibri" pitchFamily="34" charset="0"/>
              </a:rPr>
              <a:t> </a:t>
            </a:r>
            <a:r>
              <a:rPr lang="el-GR" altLang="el-GR" sz="2400" dirty="0" smtClean="0">
                <a:latin typeface="Calibri" pitchFamily="34" charset="0"/>
              </a:rPr>
              <a:t>που ενεργοποιούνται και ελέγχουν την εξέλιξη των κινήσεων</a:t>
            </a:r>
            <a:r>
              <a:rPr lang="en-US" altLang="el-GR" sz="2400" dirty="0" smtClean="0">
                <a:latin typeface="Calibri" pitchFamily="34" charset="0"/>
              </a:rPr>
              <a:t>,</a:t>
            </a:r>
            <a:r>
              <a:rPr lang="el-GR" altLang="el-GR" sz="2400" dirty="0" smtClean="0">
                <a:latin typeface="Calibri" pitchFamily="34" charset="0"/>
              </a:rPr>
              <a:t> είναι</a:t>
            </a:r>
            <a:r>
              <a:rPr lang="en-US" altLang="el-GR" sz="2400" dirty="0" smtClean="0">
                <a:latin typeface="Calibri" pitchFamily="34" charset="0"/>
              </a:rPr>
              <a:t>:</a:t>
            </a:r>
            <a:endParaRPr lang="el-GR" altLang="el-GR" sz="2400" dirty="0" smtClean="0">
              <a:latin typeface="Calibri" pitchFamily="34" charset="0"/>
            </a:endParaRPr>
          </a:p>
          <a:p>
            <a:pPr eaLnBrk="1" hangingPunct="1">
              <a:buFont typeface="Wingdings" pitchFamily="2" charset="2"/>
              <a:buChar char="Ø"/>
            </a:pPr>
            <a:r>
              <a:rPr lang="el-GR" altLang="el-GR" sz="2400" dirty="0" smtClean="0">
                <a:latin typeface="Calibri" pitchFamily="34" charset="0"/>
              </a:rPr>
              <a:t>Οι </a:t>
            </a:r>
            <a:r>
              <a:rPr lang="el-GR" altLang="el-GR" sz="2400" dirty="0" err="1" smtClean="0">
                <a:latin typeface="Calibri" pitchFamily="34" charset="0"/>
              </a:rPr>
              <a:t>εκτείνοντες</a:t>
            </a:r>
            <a:r>
              <a:rPr lang="el-GR" altLang="el-GR" sz="2400" dirty="0" smtClean="0">
                <a:latin typeface="Calibri" pitchFamily="34" charset="0"/>
              </a:rPr>
              <a:t> μύες του ισχίου, οι οποίοι επιβραδύνουν την κάμψη από την προηγούμενη φάση.</a:t>
            </a:r>
          </a:p>
          <a:p>
            <a:pPr eaLnBrk="1" hangingPunct="1">
              <a:buFont typeface="Wingdings" pitchFamily="2" charset="2"/>
              <a:buChar char="Ø"/>
            </a:pPr>
            <a:r>
              <a:rPr lang="el-GR" altLang="el-GR" sz="2400" dirty="0" smtClean="0">
                <a:latin typeface="Calibri" pitchFamily="34" charset="0"/>
              </a:rPr>
              <a:t>Οι ραχιαίοι καμπτήρες της </a:t>
            </a:r>
            <a:r>
              <a:rPr lang="el-GR" altLang="el-GR" sz="2400" dirty="0" err="1" smtClean="0">
                <a:latin typeface="Calibri" pitchFamily="34" charset="0"/>
              </a:rPr>
              <a:t>ποδοκνημικής</a:t>
            </a:r>
            <a:r>
              <a:rPr lang="el-GR" altLang="el-GR" sz="2400" dirty="0" smtClean="0">
                <a:latin typeface="Calibri" pitchFamily="34" charset="0"/>
              </a:rPr>
              <a:t> άρθρωσης, οι οποίοι επιβραδύνουν την πελματιαία κάμψη.</a:t>
            </a:r>
          </a:p>
          <a:p>
            <a:pPr eaLnBrk="1" hangingPunct="1">
              <a:buFont typeface="Wingdings" pitchFamily="2" charset="2"/>
              <a:buChar char="Ø"/>
            </a:pPr>
            <a:r>
              <a:rPr lang="el-GR" altLang="el-GR" sz="2400" dirty="0" smtClean="0">
                <a:latin typeface="Calibri" pitchFamily="34" charset="0"/>
              </a:rPr>
              <a:t>Ο πρόσθιος κνημιαίος μυς, ο οποίος ελέγχει τον πρηνισμό του πέλματος.</a:t>
            </a:r>
          </a:p>
          <a:p>
            <a:pPr eaLnBrk="1" hangingPunct="1">
              <a:buFont typeface="Wingdings" pitchFamily="2" charset="2"/>
              <a:buChar char="Ø"/>
            </a:pPr>
            <a:r>
              <a:rPr lang="el-GR" altLang="el-GR" sz="2400" dirty="0" smtClean="0">
                <a:latin typeface="Calibri" pitchFamily="34" charset="0"/>
              </a:rPr>
              <a:t>Ο </a:t>
            </a:r>
            <a:r>
              <a:rPr lang="el-GR" altLang="el-GR" sz="2400" dirty="0" err="1" smtClean="0">
                <a:latin typeface="Calibri" pitchFamily="34" charset="0"/>
              </a:rPr>
              <a:t>γαστροκνήμιος</a:t>
            </a:r>
            <a:r>
              <a:rPr lang="el-GR" altLang="el-GR" sz="2400" dirty="0" smtClean="0">
                <a:latin typeface="Calibri" pitchFamily="34" charset="0"/>
              </a:rPr>
              <a:t> μυς, ο οποίος επιβραδύνει την έσω στροφή της κνήμης.</a:t>
            </a:r>
          </a:p>
          <a:p>
            <a:pPr eaLnBrk="1" hangingPunct="1">
              <a:buFont typeface="Wingdings" pitchFamily="2" charset="2"/>
              <a:buChar char="Ø"/>
            </a:pPr>
            <a:r>
              <a:rPr lang="el-GR" altLang="el-GR" sz="2400" dirty="0" smtClean="0">
                <a:latin typeface="Calibri" pitchFamily="34" charset="0"/>
              </a:rPr>
              <a:t>Οι </a:t>
            </a:r>
            <a:r>
              <a:rPr lang="el-GR" altLang="el-GR" sz="2400" dirty="0" err="1" smtClean="0">
                <a:latin typeface="Calibri" pitchFamily="34" charset="0"/>
              </a:rPr>
              <a:t>εκτείνοντες</a:t>
            </a:r>
            <a:r>
              <a:rPr lang="el-GR" altLang="el-GR" sz="2400" dirty="0" smtClean="0">
                <a:latin typeface="Calibri" pitchFamily="34" charset="0"/>
              </a:rPr>
              <a:t> και οι καμπτήρες μύες του γόνατος, οι οποίοι εξασφαλίζουν την σταθεροποίησή 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42491682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altLang="el-GR" sz="4000" dirty="0" smtClean="0">
                <a:latin typeface="Calibri" pitchFamily="34" charset="0"/>
              </a:rPr>
              <a:t>Μέση Στήριξη </a:t>
            </a:r>
            <a:r>
              <a:rPr lang="el-GR" altLang="el-GR" sz="3200" b="0" dirty="0" smtClean="0">
                <a:latin typeface="Calibri" pitchFamily="34" charset="0"/>
              </a:rPr>
              <a:t>1/2</a:t>
            </a:r>
          </a:p>
        </p:txBody>
      </p:sp>
      <p:sp>
        <p:nvSpPr>
          <p:cNvPr id="61443" name="Rectangle 3"/>
          <p:cNvSpPr>
            <a:spLocks noGrp="1" noChangeArrowheads="1"/>
          </p:cNvSpPr>
          <p:nvPr>
            <p:ph idx="1"/>
          </p:nvPr>
        </p:nvSpPr>
        <p:spPr/>
        <p:txBody>
          <a:bodyPr>
            <a:normAutofit/>
          </a:bodyPr>
          <a:lstStyle/>
          <a:p>
            <a:pPr marL="444500" indent="-444500">
              <a:buFont typeface="Wingdings" pitchFamily="2" charset="2"/>
              <a:buChar char="Ø"/>
            </a:pPr>
            <a:r>
              <a:rPr lang="el-GR" altLang="el-GR" sz="2400" dirty="0" smtClean="0">
                <a:latin typeface="Calibri" pitchFamily="34" charset="0"/>
              </a:rPr>
              <a:t>Το βάρος του σώματος ευρίσκεται ακριβώς επάνω από το πόδι στήριξης. Ο μεγάλος </a:t>
            </a:r>
            <a:r>
              <a:rPr lang="el-GR" altLang="el-GR" sz="2400" dirty="0" err="1" smtClean="0">
                <a:latin typeface="Calibri" pitchFamily="34" charset="0"/>
              </a:rPr>
              <a:t>τροχαντήρας</a:t>
            </a:r>
            <a:r>
              <a:rPr lang="el-GR" altLang="el-GR" sz="2400" dirty="0" smtClean="0">
                <a:latin typeface="Calibri" pitchFamily="34" charset="0"/>
              </a:rPr>
              <a:t> ευρίσκεται στην κατακόρυφο διχοτόμο του πέλματος. </a:t>
            </a:r>
          </a:p>
          <a:p>
            <a:pPr marL="444500" indent="-444500">
              <a:buFont typeface="Wingdings" pitchFamily="2" charset="2"/>
              <a:buChar char="Ø"/>
            </a:pPr>
            <a:r>
              <a:rPr lang="el-GR" altLang="el-GR" sz="2400" dirty="0" smtClean="0">
                <a:latin typeface="Calibri" pitchFamily="34" charset="0"/>
              </a:rPr>
              <a:t>Προάγεται η σταθεροποίηση των άκρων και του κορμού.</a:t>
            </a:r>
          </a:p>
          <a:p>
            <a:pPr marL="444500" indent="-444500">
              <a:buFont typeface="Wingdings" pitchFamily="2" charset="2"/>
              <a:buChar char="Ø"/>
            </a:pPr>
            <a:r>
              <a:rPr lang="el-GR" altLang="el-GR" sz="2400" dirty="0" smtClean="0">
                <a:latin typeface="Calibri" pitchFamily="34" charset="0"/>
              </a:rPr>
              <a:t>Η λεκάνη ολοκληρώνει την στροφή.</a:t>
            </a:r>
          </a:p>
          <a:p>
            <a:pPr marL="444500" indent="-444500">
              <a:buFont typeface="Wingdings" pitchFamily="2" charset="2"/>
              <a:buChar char="Ø"/>
            </a:pPr>
            <a:r>
              <a:rPr lang="el-GR" altLang="el-GR" sz="2400" dirty="0" smtClean="0">
                <a:latin typeface="Calibri" pitchFamily="34" charset="0"/>
              </a:rPr>
              <a:t>Η άρθρωση του ισχίου και του γόνατος είναι σε έκταση.</a:t>
            </a:r>
          </a:p>
          <a:p>
            <a:pPr marL="444500" indent="-444500">
              <a:buFont typeface="Wingdings" pitchFamily="2" charset="2"/>
              <a:buChar char="Ø"/>
            </a:pPr>
            <a:r>
              <a:rPr lang="el-GR" altLang="el-GR" sz="2400" dirty="0" smtClean="0">
                <a:latin typeface="Calibri" pitchFamily="34" charset="0"/>
              </a:rPr>
              <a:t>Η </a:t>
            </a:r>
            <a:r>
              <a:rPr lang="el-GR" altLang="el-GR" sz="2400" dirty="0" err="1" smtClean="0">
                <a:latin typeface="Calibri" pitchFamily="34" charset="0"/>
              </a:rPr>
              <a:t>ποδοκνημική</a:t>
            </a:r>
            <a:r>
              <a:rPr lang="el-GR" altLang="el-GR" sz="2400" dirty="0" smtClean="0">
                <a:latin typeface="Calibri" pitchFamily="34" charset="0"/>
              </a:rPr>
              <a:t> άρθρωση σε ουδέτερη θέση καθώς είναι σε πλήρη επαφή με το έδαφος.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2379848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16631"/>
            <a:ext cx="8229600" cy="1054943"/>
          </a:xfrm>
        </p:spPr>
        <p:txBody>
          <a:bodyPr>
            <a:normAutofit fontScale="90000"/>
          </a:bodyPr>
          <a:lstStyle/>
          <a:p>
            <a:r>
              <a:rPr lang="el-GR" altLang="el-GR" sz="4400" dirty="0" smtClean="0">
                <a:latin typeface="Calibri" pitchFamily="34" charset="0"/>
              </a:rPr>
              <a:t>Βάδιση</a:t>
            </a:r>
            <a:r>
              <a:rPr lang="el-GR" altLang="el-GR" dirty="0">
                <a:latin typeface="Calibri" pitchFamily="34" charset="0"/>
              </a:rPr>
              <a:t/>
            </a:r>
            <a:br>
              <a:rPr lang="el-GR" altLang="el-GR" dirty="0">
                <a:latin typeface="Calibri" pitchFamily="34" charset="0"/>
              </a:rPr>
            </a:br>
            <a:r>
              <a:rPr lang="el-GR" altLang="el-GR" sz="3600" b="0" dirty="0" smtClean="0">
                <a:latin typeface="Calibri" pitchFamily="34" charset="0"/>
              </a:rPr>
              <a:t>Προϋποθέσεις</a:t>
            </a:r>
          </a:p>
        </p:txBody>
      </p:sp>
      <p:sp>
        <p:nvSpPr>
          <p:cNvPr id="5123" name="Rectangle 3"/>
          <p:cNvSpPr>
            <a:spLocks noGrp="1" noChangeArrowheads="1"/>
          </p:cNvSpPr>
          <p:nvPr>
            <p:ph idx="1"/>
          </p:nvPr>
        </p:nvSpPr>
        <p:spPr>
          <a:xfrm>
            <a:off x="457200" y="1412776"/>
            <a:ext cx="8229600" cy="4824536"/>
          </a:xfrm>
        </p:spPr>
        <p:txBody>
          <a:bodyPr/>
          <a:lstStyle/>
          <a:p>
            <a:pPr>
              <a:buFontTx/>
              <a:buNone/>
            </a:pPr>
            <a:r>
              <a:rPr lang="el-GR" altLang="el-GR" sz="2400" dirty="0" smtClean="0">
                <a:latin typeface="Calibri" pitchFamily="34" charset="0"/>
              </a:rPr>
              <a:t>Πρόκειται για ιδιαίτερα πολύπλοκη διαδικασία, που απαιτεί</a:t>
            </a:r>
            <a:r>
              <a:rPr lang="en-US" altLang="el-GR" sz="2400" dirty="0" smtClean="0">
                <a:latin typeface="Calibri" pitchFamily="34" charset="0"/>
              </a:rPr>
              <a:t>:</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Ισορροπία (ικανότητα διατήρησης της όρθιας θέσης)</a:t>
            </a:r>
            <a:r>
              <a:rPr lang="en-US" altLang="el-GR" sz="2400" dirty="0" smtClean="0">
                <a:latin typeface="Calibri" pitchFamily="34" charset="0"/>
              </a:rPr>
              <a:t>,</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Συντονισμό (διατήρηση ρυθμικής μετακίνησης)</a:t>
            </a:r>
            <a:r>
              <a:rPr lang="en-US" altLang="el-GR" sz="2400" dirty="0" smtClean="0">
                <a:latin typeface="Calibri" pitchFamily="34" charset="0"/>
              </a:rPr>
              <a:t>,</a:t>
            </a:r>
            <a:r>
              <a:rPr lang="el-GR" altLang="el-GR" sz="2400" dirty="0" smtClean="0">
                <a:latin typeface="Calibri" pitchFamily="34" charset="0"/>
              </a:rPr>
              <a:t> </a:t>
            </a:r>
          </a:p>
          <a:p>
            <a:pPr>
              <a:buFont typeface="Wingdings" pitchFamily="2" charset="2"/>
              <a:buChar char="Ø"/>
            </a:pPr>
            <a:r>
              <a:rPr lang="el-GR" altLang="el-GR" sz="2400" dirty="0" smtClean="0">
                <a:latin typeface="Calibri" pitchFamily="34" charset="0"/>
              </a:rPr>
              <a:t>Ιδιοδεκτικότητα και Κιναισθησία</a:t>
            </a:r>
            <a:r>
              <a:rPr lang="en-US" altLang="el-GR" sz="2400" dirty="0" smtClean="0">
                <a:latin typeface="Calibri" pitchFamily="34" charset="0"/>
              </a:rPr>
              <a:t>,</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Αρτιότητα στις αρθρώσεις και τους μύες (</a:t>
            </a:r>
            <a:r>
              <a:rPr lang="el-GR" altLang="el-GR" sz="2400" dirty="0" err="1" smtClean="0">
                <a:latin typeface="Calibri" pitchFamily="34" charset="0"/>
              </a:rPr>
              <a:t>μυοσκελετική</a:t>
            </a:r>
            <a:r>
              <a:rPr lang="el-GR" altLang="el-GR" sz="2400" dirty="0" smtClean="0">
                <a:latin typeface="Calibri" pitchFamily="34" charset="0"/>
              </a:rPr>
              <a:t> επάρκεια)</a:t>
            </a:r>
            <a:r>
              <a:rPr lang="en-US" altLang="el-GR" sz="2400" dirty="0" smtClean="0">
                <a:latin typeface="Calibri" pitchFamily="34" charset="0"/>
              </a:rPr>
              <a:t>,</a:t>
            </a:r>
            <a:r>
              <a:rPr lang="el-GR" altLang="el-GR" sz="2400" dirty="0" smtClean="0">
                <a:latin typeface="Calibri" pitchFamily="34" charset="0"/>
              </a:rPr>
              <a:t> </a:t>
            </a:r>
          </a:p>
          <a:p>
            <a:pPr>
              <a:buFont typeface="Wingdings" pitchFamily="2" charset="2"/>
              <a:buChar char="Ø"/>
            </a:pPr>
            <a:r>
              <a:rPr lang="el-GR" altLang="el-GR" sz="2400" dirty="0" smtClean="0">
                <a:latin typeface="Calibri" pitchFamily="34" charset="0"/>
              </a:rPr>
              <a:t>Νευρολογική επάρκεια (φυσιολογική οπτική, ακουστική και αισθητική λειτουργία). </a:t>
            </a:r>
            <a:endParaRPr lang="el-GR" altLang="el-GR" dirty="0" smtClean="0">
              <a:latin typeface="Calibri" pitchFamily="34" charset="0"/>
            </a:endParaRPr>
          </a:p>
          <a:p>
            <a:endParaRPr lang="el-GR" altLang="el-GR" dirty="0" smtClean="0">
              <a:latin typeface="Calibri" pitchFamily="34" charset="0"/>
            </a:endParaRPr>
          </a:p>
          <a:p>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5696963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altLang="el-GR" sz="4000" dirty="0" smtClean="0">
                <a:latin typeface="Calibri" pitchFamily="34" charset="0"/>
              </a:rPr>
              <a:t>Μέση Στήριξη </a:t>
            </a:r>
            <a:r>
              <a:rPr lang="el-GR" altLang="el-GR" sz="3200" b="0" dirty="0" smtClean="0">
                <a:latin typeface="Calibri" pitchFamily="34" charset="0"/>
              </a:rPr>
              <a:t>2/2</a:t>
            </a:r>
          </a:p>
        </p:txBody>
      </p:sp>
      <p:sp>
        <p:nvSpPr>
          <p:cNvPr id="61443" name="Rectangle 3"/>
          <p:cNvSpPr>
            <a:spLocks noGrp="1" noChangeArrowheads="1"/>
          </p:cNvSpPr>
          <p:nvPr>
            <p:ph idx="1"/>
          </p:nvPr>
        </p:nvSpPr>
        <p:spPr/>
        <p:txBody>
          <a:bodyPr>
            <a:normAutofit/>
          </a:bodyPr>
          <a:lstStyle/>
          <a:p>
            <a:pPr>
              <a:buFont typeface="Wingdings" pitchFamily="2" charset="2"/>
              <a:buChar char="Ø"/>
            </a:pPr>
            <a:r>
              <a:rPr lang="el-GR" altLang="el-GR" sz="2400" dirty="0" smtClean="0">
                <a:latin typeface="Calibri" pitchFamily="34" charset="0"/>
              </a:rPr>
              <a:t>Τα μυϊκά συστήματα,</a:t>
            </a:r>
            <a:r>
              <a:rPr lang="el-GR" altLang="el-GR" sz="2400" b="1" dirty="0" smtClean="0">
                <a:latin typeface="Calibri" pitchFamily="34" charset="0"/>
              </a:rPr>
              <a:t> </a:t>
            </a:r>
            <a:r>
              <a:rPr lang="el-GR" altLang="el-GR" sz="2400" dirty="0" smtClean="0">
                <a:latin typeface="Calibri" pitchFamily="34" charset="0"/>
              </a:rPr>
              <a:t>που ενεργοποιούνται, είναι</a:t>
            </a:r>
            <a:r>
              <a:rPr lang="en-US" altLang="el-GR" sz="2400" dirty="0" smtClean="0">
                <a:latin typeface="Calibri" pitchFamily="34" charset="0"/>
              </a:rPr>
              <a:t>:</a:t>
            </a:r>
            <a:endParaRPr lang="el-GR" altLang="el-GR" sz="2400" dirty="0" smtClean="0">
              <a:latin typeface="Calibri" pitchFamily="34" charset="0"/>
            </a:endParaRPr>
          </a:p>
          <a:p>
            <a:pPr marL="808038" lvl="1" indent="-350838">
              <a:buFont typeface="Wingdings" pitchFamily="2" charset="2"/>
              <a:buChar char="§"/>
            </a:pPr>
            <a:r>
              <a:rPr lang="el-GR" altLang="el-GR" sz="2400" dirty="0" smtClean="0">
                <a:latin typeface="Calibri" pitchFamily="34" charset="0"/>
              </a:rPr>
              <a:t>Οι </a:t>
            </a:r>
            <a:r>
              <a:rPr lang="el-GR" altLang="el-GR" sz="2400" dirty="0" err="1" smtClean="0">
                <a:latin typeface="Calibri" pitchFamily="34" charset="0"/>
              </a:rPr>
              <a:t>απαγωγοί</a:t>
            </a:r>
            <a:r>
              <a:rPr lang="el-GR" altLang="el-GR" sz="2400" dirty="0" smtClean="0">
                <a:latin typeface="Calibri" pitchFamily="34" charset="0"/>
              </a:rPr>
              <a:t> μύες του ισχίου</a:t>
            </a:r>
            <a:r>
              <a:rPr lang="en-US" altLang="el-GR" sz="2400" dirty="0" smtClean="0">
                <a:latin typeface="Calibri" pitchFamily="34" charset="0"/>
              </a:rPr>
              <a:t>.</a:t>
            </a:r>
            <a:endParaRPr lang="el-GR" altLang="el-GR" sz="2400" dirty="0" smtClean="0">
              <a:latin typeface="Calibri" pitchFamily="34" charset="0"/>
            </a:endParaRPr>
          </a:p>
          <a:p>
            <a:pPr marL="808038" lvl="1" indent="-350838">
              <a:buFont typeface="Wingdings" pitchFamily="2" charset="2"/>
              <a:buChar char="§"/>
            </a:pPr>
            <a:r>
              <a:rPr lang="el-GR" altLang="el-GR" sz="2400" dirty="0" smtClean="0">
                <a:latin typeface="Calibri" pitchFamily="34" charset="0"/>
              </a:rPr>
              <a:t>Οι πελματιαίοι καμπτήρες της </a:t>
            </a:r>
            <a:r>
              <a:rPr lang="el-GR" altLang="el-GR" sz="2400" dirty="0" err="1" smtClean="0">
                <a:latin typeface="Calibri" pitchFamily="34" charset="0"/>
              </a:rPr>
              <a:t>ποδοκνημικής</a:t>
            </a:r>
            <a:r>
              <a:rPr lang="el-GR" altLang="el-GR" sz="2400" dirty="0" smtClean="0">
                <a:latin typeface="Calibri" pitchFamily="34" charset="0"/>
              </a:rPr>
              <a:t> άρθρωσης, οι οποίοι προετοιμάζουν την προώθηση προς τα εμπρός</a:t>
            </a:r>
            <a:r>
              <a:rPr lang="en-US" altLang="el-GR" sz="2400" dirty="0" smtClean="0">
                <a:latin typeface="Calibri" pitchFamily="34" charset="0"/>
              </a:rPr>
              <a:t>.</a:t>
            </a:r>
            <a:endParaRPr lang="el-GR" altLang="el-GR" sz="2400" dirty="0" smtClean="0">
              <a:latin typeface="Calibri" pitchFamily="34" charset="0"/>
            </a:endParaRPr>
          </a:p>
          <a:p>
            <a:pPr marL="808038" lvl="1" indent="-350838">
              <a:buFont typeface="Wingdings" pitchFamily="2" charset="2"/>
              <a:buChar char="§"/>
            </a:pPr>
            <a:r>
              <a:rPr lang="el-GR" altLang="el-GR" sz="2400" dirty="0" smtClean="0">
                <a:latin typeface="Calibri" pitchFamily="34" charset="0"/>
              </a:rPr>
              <a:t>Ο οπίσθιος κνημιαίος και </a:t>
            </a:r>
            <a:r>
              <a:rPr lang="el-GR" altLang="el-GR" sz="2400" dirty="0" err="1" smtClean="0">
                <a:latin typeface="Calibri" pitchFamily="34" charset="0"/>
              </a:rPr>
              <a:t>περονιαίοι</a:t>
            </a:r>
            <a:r>
              <a:rPr lang="el-GR" altLang="el-GR" sz="2400" dirty="0" smtClean="0">
                <a:latin typeface="Calibri" pitchFamily="34" charset="0"/>
              </a:rPr>
              <a:t> μύες, οι οποίοι σταθεροποιούν το πίσω τμήμα του πέλματος.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630214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7544" y="116632"/>
            <a:ext cx="8229600" cy="1008112"/>
          </a:xfrm>
        </p:spPr>
        <p:txBody>
          <a:bodyPr>
            <a:noAutofit/>
          </a:bodyPr>
          <a:lstStyle/>
          <a:p>
            <a:r>
              <a:rPr lang="el-GR" altLang="el-GR" dirty="0" smtClean="0">
                <a:latin typeface="Calibri" pitchFamily="34" charset="0"/>
              </a:rPr>
              <a:t>Τελική</a:t>
            </a:r>
            <a:r>
              <a:rPr lang="en-US" altLang="el-GR" dirty="0" smtClean="0">
                <a:latin typeface="Calibri" pitchFamily="34" charset="0"/>
              </a:rPr>
              <a:t> </a:t>
            </a:r>
            <a:r>
              <a:rPr lang="el-GR" altLang="el-GR" dirty="0" smtClean="0">
                <a:latin typeface="Calibri" pitchFamily="34" charset="0"/>
              </a:rPr>
              <a:t>Στήριξη</a:t>
            </a:r>
            <a:r>
              <a:rPr lang="el-GR" altLang="el-GR" dirty="0">
                <a:latin typeface="Calibri" pitchFamily="34" charset="0"/>
              </a:rPr>
              <a:t/>
            </a:r>
            <a:br>
              <a:rPr lang="el-GR" altLang="el-GR" dirty="0">
                <a:latin typeface="Calibri" pitchFamily="34" charset="0"/>
              </a:rPr>
            </a:br>
            <a:r>
              <a:rPr lang="el-GR" altLang="el-GR" sz="3200" b="0" dirty="0" smtClean="0">
                <a:latin typeface="Calibri" pitchFamily="34" charset="0"/>
              </a:rPr>
              <a:t>Προ-αιώρηση 1/3</a:t>
            </a:r>
          </a:p>
        </p:txBody>
      </p:sp>
      <p:sp>
        <p:nvSpPr>
          <p:cNvPr id="63491" name="Rectangle 3"/>
          <p:cNvSpPr>
            <a:spLocks noGrp="1" noChangeArrowheads="1"/>
          </p:cNvSpPr>
          <p:nvPr>
            <p:ph idx="1"/>
          </p:nvPr>
        </p:nvSpPr>
        <p:spPr/>
        <p:txBody>
          <a:bodyPr/>
          <a:lstStyle/>
          <a:p>
            <a:pPr>
              <a:buFont typeface="Wingdings" pitchFamily="2" charset="2"/>
              <a:buChar char="Ø"/>
            </a:pPr>
            <a:r>
              <a:rPr lang="el-GR" altLang="el-GR" sz="2400" dirty="0" smtClean="0">
                <a:latin typeface="Calibri" pitchFamily="34" charset="0"/>
              </a:rPr>
              <a:t>Καθώς η πτέρνα ανασηκώνεται από το έδαφος και το βάρος του σώματος μετατοπίζεται προς το άλλο άκρο, τα φορτία προσανατολίζονται στη πρώτη </a:t>
            </a:r>
            <a:r>
              <a:rPr lang="el-GR" altLang="el-GR" sz="2400" dirty="0" err="1" smtClean="0">
                <a:latin typeface="Calibri" pitchFamily="34" charset="0"/>
              </a:rPr>
              <a:t>μεταταρσοφαλαγγική</a:t>
            </a:r>
            <a:r>
              <a:rPr lang="el-GR" altLang="el-GR" sz="2400" dirty="0" smtClean="0">
                <a:latin typeface="Calibri" pitchFamily="34" charset="0"/>
              </a:rPr>
              <a:t> άρθρωση.</a:t>
            </a:r>
          </a:p>
          <a:p>
            <a:pPr>
              <a:buFont typeface="Wingdings" pitchFamily="2" charset="2"/>
              <a:buChar char="Ø"/>
            </a:pPr>
            <a:r>
              <a:rPr lang="el-GR" altLang="el-GR" sz="2400" dirty="0" smtClean="0">
                <a:latin typeface="Calibri" pitchFamily="34" charset="0"/>
              </a:rPr>
              <a:t>Το άκρο πόδι μετατρέπεται σε ισχυρό μοχλό για να εξυπηρετήσει την προώθηση, την φάση της προ-αιώρησης.</a:t>
            </a:r>
          </a:p>
          <a:p>
            <a:pPr>
              <a:buFont typeface="Wingdings" pitchFamily="2" charset="2"/>
              <a:buChar char="Ø"/>
            </a:pPr>
            <a:r>
              <a:rPr lang="el-GR" altLang="el-GR" sz="2400" dirty="0" smtClean="0">
                <a:latin typeface="Calibri" pitchFamily="34" charset="0"/>
              </a:rPr>
              <a:t>Όταν αποκολλώνται τα δάχτυλα από το έδαφος, η </a:t>
            </a:r>
            <a:r>
              <a:rPr lang="el-GR" altLang="el-GR" sz="2400" dirty="0" err="1" smtClean="0">
                <a:latin typeface="Calibri" pitchFamily="34" charset="0"/>
              </a:rPr>
              <a:t>ποδοκνημική</a:t>
            </a:r>
            <a:r>
              <a:rPr lang="el-GR" altLang="el-GR" sz="2400" dirty="0" smtClean="0">
                <a:latin typeface="Calibri" pitchFamily="34" charset="0"/>
              </a:rPr>
              <a:t> άρθρωση έρχεται σε πελματιαία κάμψη και συμπεριφέρεται ως άκαμπτη ράβδος.</a:t>
            </a:r>
          </a:p>
          <a:p>
            <a:pPr lvl="1">
              <a:buFont typeface="Wingdings" pitchFamily="2" charset="2"/>
              <a:buChar char="ü"/>
            </a:pPr>
            <a:r>
              <a:rPr lang="el-GR" altLang="el-GR" sz="2400" dirty="0" smtClean="0">
                <a:latin typeface="Calibri" pitchFamily="34" charset="0"/>
              </a:rPr>
              <a:t> </a:t>
            </a:r>
            <a:r>
              <a:rPr lang="el-GR" altLang="el-GR" sz="2400" b="1" dirty="0" smtClean="0">
                <a:latin typeface="Calibri" pitchFamily="34" charset="0"/>
              </a:rPr>
              <a:t>Το πέλμα</a:t>
            </a:r>
            <a:r>
              <a:rPr lang="el-GR" altLang="el-GR" sz="2400" dirty="0" smtClean="0">
                <a:latin typeface="Calibri" pitchFamily="34" charset="0"/>
              </a:rPr>
              <a:t>, τότε, </a:t>
            </a:r>
            <a:r>
              <a:rPr lang="el-GR" altLang="el-GR" sz="2400" b="1" dirty="0" smtClean="0">
                <a:latin typeface="Calibri" pitchFamily="34" charset="0"/>
              </a:rPr>
              <a:t>δρα ως μοχλός</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5408195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1196752"/>
            <a:ext cx="8363272" cy="5544616"/>
          </a:xfrm>
        </p:spPr>
        <p:txBody>
          <a:bodyPr>
            <a:normAutofit/>
          </a:bodyPr>
          <a:lstStyle/>
          <a:p>
            <a:pPr>
              <a:buFont typeface="Wingdings" pitchFamily="2" charset="2"/>
              <a:buChar char="Ø"/>
            </a:pPr>
            <a:r>
              <a:rPr lang="el-GR" altLang="el-GR" sz="2200" dirty="0" smtClean="0">
                <a:latin typeface="Calibri" pitchFamily="34" charset="0"/>
              </a:rPr>
              <a:t>Η λεκάνη στρέφεται εμπρός από το μέρος του αντίθετου άκρου, το οποίο ευρίσκεται στη περίοδο αιώρησης. </a:t>
            </a:r>
          </a:p>
          <a:p>
            <a:pPr>
              <a:buFont typeface="Wingdings" pitchFamily="2" charset="2"/>
              <a:buChar char="Ø"/>
            </a:pPr>
            <a:r>
              <a:rPr lang="el-GR" altLang="el-GR" sz="2200" dirty="0" smtClean="0">
                <a:latin typeface="Calibri" pitchFamily="34" charset="0"/>
              </a:rPr>
              <a:t>Η άρθρωση του ισχίου ευρίσκεται σε υπερέκταση. </a:t>
            </a:r>
          </a:p>
          <a:p>
            <a:pPr>
              <a:buFont typeface="Wingdings" pitchFamily="2" charset="2"/>
              <a:buChar char="Ø"/>
            </a:pPr>
            <a:r>
              <a:rPr lang="el-GR" altLang="el-GR" sz="2200" dirty="0" smtClean="0">
                <a:latin typeface="Calibri" pitchFamily="34" charset="0"/>
              </a:rPr>
              <a:t>Το γόνατο του άκρου στήριξης είναι σε έκταση. </a:t>
            </a:r>
          </a:p>
          <a:p>
            <a:pPr>
              <a:buFont typeface="Wingdings" pitchFamily="2" charset="2"/>
              <a:buChar char="Ø"/>
            </a:pPr>
            <a:r>
              <a:rPr lang="el-GR" altLang="el-GR" sz="2200" dirty="0" smtClean="0">
                <a:latin typeface="Calibri" pitchFamily="34" charset="0"/>
              </a:rPr>
              <a:t>Στην εξέλιξη κάμπτεται και προετοιμάζεται για την περίοδο αιώρησης.</a:t>
            </a:r>
          </a:p>
          <a:p>
            <a:pPr>
              <a:buFont typeface="Wingdings" pitchFamily="2" charset="2"/>
              <a:buChar char="Ø"/>
            </a:pPr>
            <a:r>
              <a:rPr lang="el-GR" altLang="el-GR" sz="2200" dirty="0" smtClean="0">
                <a:latin typeface="Calibri" pitchFamily="34" charset="0"/>
              </a:rPr>
              <a:t>Η </a:t>
            </a:r>
            <a:r>
              <a:rPr lang="el-GR" altLang="el-GR" sz="2200" dirty="0" err="1" smtClean="0">
                <a:latin typeface="Calibri" pitchFamily="34" charset="0"/>
              </a:rPr>
              <a:t>υπαστραγαλική</a:t>
            </a:r>
            <a:r>
              <a:rPr lang="el-GR" altLang="el-GR" sz="2200" dirty="0" smtClean="0">
                <a:latin typeface="Calibri" pitchFamily="34" charset="0"/>
              </a:rPr>
              <a:t> άρθρωση κάνει υπτιασμό.</a:t>
            </a:r>
          </a:p>
          <a:p>
            <a:pPr>
              <a:buFont typeface="Wingdings" pitchFamily="2" charset="2"/>
              <a:buChar char="Ø"/>
            </a:pPr>
            <a:r>
              <a:rPr lang="el-GR" altLang="el-GR" sz="2200" dirty="0" smtClean="0">
                <a:latin typeface="Calibri" pitchFamily="34" charset="0"/>
              </a:rPr>
              <a:t>Η </a:t>
            </a:r>
            <a:r>
              <a:rPr lang="el-GR" altLang="el-GR" sz="2200" dirty="0" err="1" smtClean="0">
                <a:latin typeface="Calibri" pitchFamily="34" charset="0"/>
              </a:rPr>
              <a:t>ποδοκνημική</a:t>
            </a:r>
            <a:r>
              <a:rPr lang="el-GR" altLang="el-GR" sz="2200" dirty="0" smtClean="0">
                <a:latin typeface="Calibri" pitchFamily="34" charset="0"/>
              </a:rPr>
              <a:t> άρθρωση είναι σε ουδέτερη θέση ή κάνει πελματιαία κάμψη.</a:t>
            </a:r>
          </a:p>
          <a:p>
            <a:pPr>
              <a:buFont typeface="Wingdings" pitchFamily="2" charset="2"/>
              <a:buChar char="Ø"/>
            </a:pPr>
            <a:r>
              <a:rPr lang="el-GR" altLang="el-GR" sz="2200" dirty="0" smtClean="0">
                <a:latin typeface="Calibri" pitchFamily="34" charset="0"/>
              </a:rPr>
              <a:t>Η πρώτη </a:t>
            </a:r>
            <a:r>
              <a:rPr lang="el-GR" altLang="el-GR" sz="2200" dirty="0" err="1" smtClean="0">
                <a:latin typeface="Calibri" pitchFamily="34" charset="0"/>
              </a:rPr>
              <a:t>μεταταρσοφαλλαγγική</a:t>
            </a:r>
            <a:r>
              <a:rPr lang="el-GR" altLang="el-GR" sz="2200" dirty="0" smtClean="0">
                <a:latin typeface="Calibri" pitchFamily="34" charset="0"/>
              </a:rPr>
              <a:t> άρθρωση έρχεται σε ραχιαία κάμψη (δηλ. έκταση) 60 μοιρών.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
        <p:nvSpPr>
          <p:cNvPr id="6" name="Rectangle 2"/>
          <p:cNvSpPr>
            <a:spLocks noGrp="1" noChangeArrowheads="1"/>
          </p:cNvSpPr>
          <p:nvPr>
            <p:ph type="title"/>
          </p:nvPr>
        </p:nvSpPr>
        <p:spPr>
          <a:xfrm>
            <a:off x="467544" y="116632"/>
            <a:ext cx="8229600" cy="1008112"/>
          </a:xfrm>
        </p:spPr>
        <p:txBody>
          <a:bodyPr>
            <a:noAutofit/>
          </a:bodyPr>
          <a:lstStyle/>
          <a:p>
            <a:r>
              <a:rPr lang="el-GR" altLang="el-GR" dirty="0" smtClean="0">
                <a:latin typeface="Calibri" pitchFamily="34" charset="0"/>
              </a:rPr>
              <a:t>Τελική</a:t>
            </a:r>
            <a:r>
              <a:rPr lang="en-US" altLang="el-GR" dirty="0" smtClean="0">
                <a:latin typeface="Calibri" pitchFamily="34" charset="0"/>
              </a:rPr>
              <a:t> </a:t>
            </a:r>
            <a:r>
              <a:rPr lang="el-GR" altLang="el-GR" dirty="0" smtClean="0">
                <a:latin typeface="Calibri" pitchFamily="34" charset="0"/>
              </a:rPr>
              <a:t>Στήριξη</a:t>
            </a:r>
            <a:r>
              <a:rPr lang="el-GR" altLang="el-GR" dirty="0">
                <a:latin typeface="Calibri" pitchFamily="34" charset="0"/>
              </a:rPr>
              <a:t/>
            </a:r>
            <a:br>
              <a:rPr lang="el-GR" altLang="el-GR" dirty="0">
                <a:latin typeface="Calibri" pitchFamily="34" charset="0"/>
              </a:rPr>
            </a:br>
            <a:r>
              <a:rPr lang="el-GR" altLang="el-GR" sz="3200" b="0" dirty="0" smtClean="0">
                <a:latin typeface="Calibri" pitchFamily="34" charset="0"/>
              </a:rPr>
              <a:t>Προ-αιώρηση </a:t>
            </a:r>
            <a:r>
              <a:rPr lang="el-GR" altLang="el-GR" sz="3200" b="0" dirty="0">
                <a:latin typeface="Calibri" pitchFamily="34" charset="0"/>
              </a:rPr>
              <a:t>2</a:t>
            </a:r>
            <a:r>
              <a:rPr lang="el-GR" altLang="el-GR" sz="3200" b="0" dirty="0" smtClean="0">
                <a:latin typeface="Calibri" pitchFamily="34" charset="0"/>
              </a:rPr>
              <a:t>/3</a:t>
            </a:r>
          </a:p>
        </p:txBody>
      </p:sp>
    </p:spTree>
    <p:extLst>
      <p:ext uri="{BB962C8B-B14F-4D97-AF65-F5344CB8AC3E}">
        <p14:creationId xmlns:p14="http://schemas.microsoft.com/office/powerpoint/2010/main" val="1353655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2 - Θέση περιεχομένου"/>
          <p:cNvSpPr>
            <a:spLocks noGrp="1"/>
          </p:cNvSpPr>
          <p:nvPr>
            <p:ph idx="1"/>
          </p:nvPr>
        </p:nvSpPr>
        <p:spPr>
          <a:xfrm>
            <a:off x="457200" y="1196752"/>
            <a:ext cx="8147248" cy="5040560"/>
          </a:xfrm>
        </p:spPr>
        <p:txBody>
          <a:bodyPr>
            <a:normAutofit lnSpcReduction="10000"/>
          </a:bodyPr>
          <a:lstStyle/>
          <a:p>
            <a:pPr>
              <a:buFont typeface="Wingdings" pitchFamily="2" charset="2"/>
              <a:buNone/>
            </a:pPr>
            <a:r>
              <a:rPr lang="el-GR" altLang="el-GR" sz="2400" dirty="0" smtClean="0">
                <a:latin typeface="Calibri" pitchFamily="34" charset="0"/>
              </a:rPr>
              <a:t>Ενεργοποιούνται</a:t>
            </a:r>
            <a:r>
              <a:rPr lang="en-US" altLang="el-GR" sz="2400" dirty="0" smtClean="0">
                <a:latin typeface="Calibri" pitchFamily="34" charset="0"/>
              </a:rPr>
              <a:t>:</a:t>
            </a:r>
            <a:r>
              <a:rPr lang="el-GR" altLang="el-GR" sz="2400" dirty="0" smtClean="0">
                <a:latin typeface="Calibri" pitchFamily="34" charset="0"/>
              </a:rPr>
              <a:t> </a:t>
            </a:r>
          </a:p>
          <a:p>
            <a:pPr>
              <a:buFont typeface="Wingdings" pitchFamily="2" charset="2"/>
              <a:buChar char="Ø"/>
            </a:pPr>
            <a:r>
              <a:rPr lang="el-GR" altLang="el-GR" sz="2400" dirty="0" smtClean="0">
                <a:latin typeface="Calibri" pitchFamily="34" charset="0"/>
              </a:rPr>
              <a:t>Οι προσαγωγοί μύες του ισχίου και οι πελματιαίοι καμπτήρες της </a:t>
            </a:r>
            <a:r>
              <a:rPr lang="el-GR" altLang="el-GR" sz="2400" dirty="0" err="1" smtClean="0">
                <a:latin typeface="Calibri" pitchFamily="34" charset="0"/>
              </a:rPr>
              <a:t>ποδοκνημικής</a:t>
            </a:r>
            <a:r>
              <a:rPr lang="el-GR" altLang="el-GR" sz="2400" dirty="0" smtClean="0">
                <a:latin typeface="Calibri" pitchFamily="34" charset="0"/>
              </a:rPr>
              <a:t> άρθρωσης.</a:t>
            </a:r>
          </a:p>
          <a:p>
            <a:pPr>
              <a:buFont typeface="Wingdings" pitchFamily="2" charset="2"/>
              <a:buChar char="Ø"/>
            </a:pPr>
            <a:r>
              <a:rPr lang="el-GR" altLang="el-GR" sz="2400" dirty="0" smtClean="0">
                <a:latin typeface="Calibri" pitchFamily="34" charset="0"/>
              </a:rPr>
              <a:t>Ο </a:t>
            </a:r>
            <a:r>
              <a:rPr lang="el-GR" altLang="el-GR" sz="2400" dirty="0" err="1" smtClean="0">
                <a:latin typeface="Calibri" pitchFamily="34" charset="0"/>
              </a:rPr>
              <a:t>υποκνημίδιος</a:t>
            </a:r>
            <a:r>
              <a:rPr lang="el-GR" altLang="el-GR" sz="2400" dirty="0" smtClean="0">
                <a:latin typeface="Calibri" pitchFamily="34" charset="0"/>
              </a:rPr>
              <a:t> μυς κι ο οπίσθιος κνημιαίος μυς, που βοηθούν την ανύψωση της πτέρνας.</a:t>
            </a:r>
          </a:p>
          <a:p>
            <a:pPr>
              <a:buFont typeface="Wingdings" pitchFamily="2" charset="2"/>
              <a:buChar char="Ø"/>
            </a:pPr>
            <a:r>
              <a:rPr lang="el-GR" altLang="el-GR" sz="2400" dirty="0" smtClean="0">
                <a:latin typeface="Calibri" pitchFamily="34" charset="0"/>
              </a:rPr>
              <a:t>Οι μύες μακρός και βραχύς καμπτήρας του μεγάλου δακτύλου, </a:t>
            </a:r>
            <a:r>
              <a:rPr lang="el-GR" altLang="el-GR" sz="2400" dirty="0" err="1" smtClean="0">
                <a:latin typeface="Calibri" pitchFamily="34" charset="0"/>
              </a:rPr>
              <a:t>απαγωγός</a:t>
            </a:r>
            <a:r>
              <a:rPr lang="el-GR" altLang="el-GR" sz="2400" dirty="0" smtClean="0">
                <a:latin typeface="Calibri" pitchFamily="34" charset="0"/>
              </a:rPr>
              <a:t> και προσαγωγός του μεγάλου δακτύλου, που σταθεροποιούν το μεγάλο δάκτυλο του άκρου ποδιού.</a:t>
            </a:r>
          </a:p>
          <a:p>
            <a:pPr>
              <a:buFont typeface="Wingdings" pitchFamily="2" charset="2"/>
              <a:buChar char="Ø"/>
            </a:pPr>
            <a:r>
              <a:rPr lang="el-GR" altLang="el-GR" sz="2400" dirty="0" smtClean="0">
                <a:latin typeface="Calibri" pitchFamily="34" charset="0"/>
              </a:rPr>
              <a:t>Ο μακρός </a:t>
            </a:r>
            <a:r>
              <a:rPr lang="el-GR" altLang="el-GR" sz="2400" dirty="0" err="1" smtClean="0">
                <a:latin typeface="Calibri" pitchFamily="34" charset="0"/>
              </a:rPr>
              <a:t>εκτείνων</a:t>
            </a:r>
            <a:r>
              <a:rPr lang="el-GR" altLang="el-GR" sz="2400" dirty="0" smtClean="0">
                <a:latin typeface="Calibri" pitchFamily="34" charset="0"/>
              </a:rPr>
              <a:t> του μεγάλου δακτύλου, που είναι ο πρωταγωνιστής της έκτασης του μεγάλου δακτύλου.</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
        <p:nvSpPr>
          <p:cNvPr id="6" name="Rectangle 2"/>
          <p:cNvSpPr>
            <a:spLocks noGrp="1" noChangeArrowheads="1"/>
          </p:cNvSpPr>
          <p:nvPr>
            <p:ph type="title"/>
          </p:nvPr>
        </p:nvSpPr>
        <p:spPr>
          <a:xfrm>
            <a:off x="467544" y="116632"/>
            <a:ext cx="8229600" cy="1008112"/>
          </a:xfrm>
        </p:spPr>
        <p:txBody>
          <a:bodyPr>
            <a:noAutofit/>
          </a:bodyPr>
          <a:lstStyle/>
          <a:p>
            <a:r>
              <a:rPr lang="el-GR" altLang="el-GR" dirty="0" smtClean="0">
                <a:latin typeface="Calibri" pitchFamily="34" charset="0"/>
              </a:rPr>
              <a:t>Τελική</a:t>
            </a:r>
            <a:r>
              <a:rPr lang="en-US" altLang="el-GR" dirty="0" smtClean="0">
                <a:latin typeface="Calibri" pitchFamily="34" charset="0"/>
              </a:rPr>
              <a:t> </a:t>
            </a:r>
            <a:r>
              <a:rPr lang="el-GR" altLang="el-GR" dirty="0" smtClean="0">
                <a:latin typeface="Calibri" pitchFamily="34" charset="0"/>
              </a:rPr>
              <a:t>Στήριξη</a:t>
            </a:r>
            <a:r>
              <a:rPr lang="el-GR" altLang="el-GR" dirty="0">
                <a:latin typeface="Calibri" pitchFamily="34" charset="0"/>
              </a:rPr>
              <a:t/>
            </a:r>
            <a:br>
              <a:rPr lang="el-GR" altLang="el-GR" dirty="0">
                <a:latin typeface="Calibri" pitchFamily="34" charset="0"/>
              </a:rPr>
            </a:br>
            <a:r>
              <a:rPr lang="el-GR" altLang="el-GR" sz="3200" b="0" dirty="0" smtClean="0">
                <a:latin typeface="Calibri" pitchFamily="34" charset="0"/>
              </a:rPr>
              <a:t>Προ-αιώρηση 3/3</a:t>
            </a:r>
          </a:p>
        </p:txBody>
      </p:sp>
    </p:spTree>
    <p:extLst>
      <p:ext uri="{BB962C8B-B14F-4D97-AF65-F5344CB8AC3E}">
        <p14:creationId xmlns:p14="http://schemas.microsoft.com/office/powerpoint/2010/main" val="3194843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23528" y="1340768"/>
            <a:ext cx="8229600" cy="5040560"/>
          </a:xfrm>
        </p:spPr>
        <p:txBody>
          <a:bodyPr>
            <a:normAutofit/>
          </a:bodyPr>
          <a:lstStyle/>
          <a:p>
            <a:pPr>
              <a:buFont typeface="Wingdings" pitchFamily="2" charset="2"/>
              <a:buChar char="Ø"/>
            </a:pPr>
            <a:r>
              <a:rPr lang="el-GR" altLang="el-GR" sz="2400" dirty="0" smtClean="0">
                <a:latin typeface="Calibri" pitchFamily="34" charset="0"/>
              </a:rPr>
              <a:t>Στο ξεκίνημα της αρχικής αιώρησης η </a:t>
            </a:r>
            <a:r>
              <a:rPr lang="el-GR" altLang="el-GR" sz="2400" dirty="0" err="1" smtClean="0">
                <a:latin typeface="Calibri" pitchFamily="34" charset="0"/>
              </a:rPr>
              <a:t>υπαστραγαλική</a:t>
            </a:r>
            <a:r>
              <a:rPr lang="el-GR" altLang="el-GR" sz="2400" dirty="0" smtClean="0">
                <a:latin typeface="Calibri" pitchFamily="34" charset="0"/>
              </a:rPr>
              <a:t> άρθρωση κάνει πρηνισμό. </a:t>
            </a:r>
          </a:p>
          <a:p>
            <a:pPr>
              <a:buFont typeface="Wingdings" pitchFamily="2" charset="2"/>
              <a:buChar char="Ø"/>
            </a:pPr>
            <a:r>
              <a:rPr lang="el-GR" altLang="el-GR" sz="2400" dirty="0" smtClean="0">
                <a:latin typeface="Calibri" pitchFamily="34" charset="0"/>
              </a:rPr>
              <a:t>Η άρθρωση του γόνατος φθάνει την μέγιστη τροχιά κάμψης, δηλ. 60 μοίρες. </a:t>
            </a:r>
          </a:p>
          <a:p>
            <a:pPr>
              <a:buFont typeface="Wingdings" pitchFamily="2" charset="2"/>
              <a:buChar char="Ø"/>
            </a:pPr>
            <a:r>
              <a:rPr lang="el-GR" altLang="el-GR" sz="2400" dirty="0" smtClean="0">
                <a:latin typeface="Calibri" pitchFamily="34" charset="0"/>
              </a:rPr>
              <a:t>Το κάτω άκρο προωθείται πέραν του άκρου στήριξης </a:t>
            </a:r>
            <a:r>
              <a:rPr lang="en-US" altLang="el-GR" sz="2400" dirty="0" smtClean="0">
                <a:latin typeface="Calibri" pitchFamily="34" charset="0"/>
              </a:rPr>
              <a:t>.</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Η κνήμη κινείται ελεύθερα εμπρός, έρχεται σε κατακόρυφη θέση</a:t>
            </a:r>
            <a:r>
              <a:rPr lang="en-US" altLang="el-GR" sz="2400" dirty="0" smtClean="0">
                <a:latin typeface="Calibri" pitchFamily="34" charset="0"/>
              </a:rPr>
              <a:t>. </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Κατόπιν, το γόνατο εκτείνεται από το σημείο της μέγιστη κάμψης.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
        <p:nvSpPr>
          <p:cNvPr id="6" name="Rectangle 2"/>
          <p:cNvSpPr>
            <a:spLocks noGrp="1" noChangeArrowheads="1"/>
          </p:cNvSpPr>
          <p:nvPr>
            <p:ph type="title"/>
          </p:nvPr>
        </p:nvSpPr>
        <p:spPr>
          <a:xfrm>
            <a:off x="755576" y="116632"/>
            <a:ext cx="7941568" cy="908720"/>
          </a:xfrm>
        </p:spPr>
        <p:txBody>
          <a:bodyPr>
            <a:normAutofit/>
          </a:bodyPr>
          <a:lstStyle/>
          <a:p>
            <a:r>
              <a:rPr lang="el-GR" altLang="el-GR" sz="4000" dirty="0" smtClean="0">
                <a:latin typeface="Calibri" pitchFamily="34" charset="0"/>
              </a:rPr>
              <a:t>Αρχική - Μέση - Τελική</a:t>
            </a:r>
            <a:r>
              <a:rPr lang="el-GR" altLang="el-GR" dirty="0" smtClean="0">
                <a:latin typeface="Calibri" pitchFamily="34" charset="0"/>
              </a:rPr>
              <a:t> </a:t>
            </a:r>
            <a:r>
              <a:rPr lang="el-GR" altLang="el-GR" sz="4000" dirty="0" smtClean="0">
                <a:latin typeface="Calibri" pitchFamily="34" charset="0"/>
              </a:rPr>
              <a:t>Αιώρηση </a:t>
            </a:r>
            <a:r>
              <a:rPr lang="el-GR" altLang="el-GR" sz="3200" b="0" dirty="0" smtClean="0">
                <a:latin typeface="Calibri" pitchFamily="34" charset="0"/>
              </a:rPr>
              <a:t>1/2</a:t>
            </a:r>
          </a:p>
        </p:txBody>
      </p:sp>
    </p:spTree>
    <p:extLst>
      <p:ext uri="{BB962C8B-B14F-4D97-AF65-F5344CB8AC3E}">
        <p14:creationId xmlns:p14="http://schemas.microsoft.com/office/powerpoint/2010/main" val="1935009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39552" y="1340768"/>
            <a:ext cx="8229600" cy="5040560"/>
          </a:xfrm>
        </p:spPr>
        <p:txBody>
          <a:bodyPr>
            <a:normAutofit/>
          </a:bodyPr>
          <a:lstStyle/>
          <a:p>
            <a:pPr>
              <a:buFont typeface="Wingdings" pitchFamily="2" charset="2"/>
              <a:buChar char="Ø"/>
            </a:pPr>
            <a:r>
              <a:rPr lang="el-GR" altLang="el-GR" sz="2400" dirty="0" smtClean="0">
                <a:latin typeface="Calibri" pitchFamily="34" charset="0"/>
              </a:rPr>
              <a:t>Η </a:t>
            </a:r>
            <a:r>
              <a:rPr lang="el-GR" altLang="el-GR" sz="2400" dirty="0" err="1" smtClean="0">
                <a:latin typeface="Calibri" pitchFamily="34" charset="0"/>
              </a:rPr>
              <a:t>αστραγαλοκνημική</a:t>
            </a:r>
            <a:r>
              <a:rPr lang="el-GR" altLang="el-GR" sz="2400" dirty="0" smtClean="0">
                <a:latin typeface="Calibri" pitchFamily="34" charset="0"/>
              </a:rPr>
              <a:t> άρθρωση έρχεται σε ουδέτερη θέση ή μάλλον σε μικρή ραχιαία κάμψη. </a:t>
            </a:r>
          </a:p>
          <a:p>
            <a:pPr>
              <a:buFont typeface="Wingdings" pitchFamily="2" charset="2"/>
              <a:buChar char="Ø"/>
            </a:pPr>
            <a:r>
              <a:rPr lang="el-GR" altLang="el-GR" sz="2400" dirty="0" smtClean="0">
                <a:latin typeface="Calibri" pitchFamily="34" charset="0"/>
              </a:rPr>
              <a:t>Όλο το βάρος επιφορτίζει το άλλο άκρο.</a:t>
            </a:r>
          </a:p>
          <a:p>
            <a:pPr>
              <a:buFont typeface="Wingdings" pitchFamily="2" charset="2"/>
              <a:buChar char="Ø"/>
            </a:pPr>
            <a:r>
              <a:rPr lang="el-GR" altLang="el-GR" sz="2400" dirty="0" smtClean="0">
                <a:latin typeface="Calibri" pitchFamily="34" charset="0"/>
              </a:rPr>
              <a:t> Στην </a:t>
            </a:r>
            <a:r>
              <a:rPr lang="el-GR" altLang="el-GR" sz="2400" dirty="0" err="1" smtClean="0">
                <a:latin typeface="Calibri" pitchFamily="34" charset="0"/>
              </a:rPr>
              <a:t>αστραγαλοκνημική</a:t>
            </a:r>
            <a:r>
              <a:rPr lang="el-GR" altLang="el-GR" sz="2400" dirty="0" smtClean="0">
                <a:latin typeface="Calibri" pitchFamily="34" charset="0"/>
              </a:rPr>
              <a:t> άρθρωση γίνεται</a:t>
            </a:r>
            <a:r>
              <a:rPr lang="en-US" altLang="el-GR" sz="2400" dirty="0" smtClean="0">
                <a:latin typeface="Calibri" pitchFamily="34" charset="0"/>
              </a:rPr>
              <a:t> </a:t>
            </a:r>
            <a:r>
              <a:rPr lang="el-GR" altLang="el-GR" sz="2400" dirty="0" smtClean="0">
                <a:latin typeface="Calibri" pitchFamily="34" charset="0"/>
              </a:rPr>
              <a:t>υπτιασμός. </a:t>
            </a:r>
          </a:p>
          <a:p>
            <a:pPr>
              <a:buFont typeface="Wingdings" pitchFamily="2" charset="2"/>
              <a:buChar char="Ø"/>
            </a:pPr>
            <a:r>
              <a:rPr lang="el-GR" altLang="el-GR" sz="2400" dirty="0" smtClean="0">
                <a:latin typeface="Calibri" pitchFamily="34" charset="0"/>
              </a:rPr>
              <a:t>Η πτέρνα είναι έτοιμη να αρχίσει το επόμενο βήμα, προετοιμάζοντας την φάση της αρχικής επαφής.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
        <p:nvSpPr>
          <p:cNvPr id="6" name="Rectangle 2"/>
          <p:cNvSpPr>
            <a:spLocks noGrp="1" noChangeArrowheads="1"/>
          </p:cNvSpPr>
          <p:nvPr>
            <p:ph type="title"/>
          </p:nvPr>
        </p:nvSpPr>
        <p:spPr>
          <a:xfrm>
            <a:off x="755576" y="116632"/>
            <a:ext cx="7941568" cy="908720"/>
          </a:xfrm>
        </p:spPr>
        <p:txBody>
          <a:bodyPr>
            <a:normAutofit/>
          </a:bodyPr>
          <a:lstStyle/>
          <a:p>
            <a:r>
              <a:rPr lang="el-GR" altLang="el-GR" sz="4000" dirty="0" smtClean="0">
                <a:latin typeface="Calibri" pitchFamily="34" charset="0"/>
              </a:rPr>
              <a:t>Αρχική - Μέση - Τελική</a:t>
            </a:r>
            <a:r>
              <a:rPr lang="el-GR" altLang="el-GR" dirty="0" smtClean="0">
                <a:latin typeface="Calibri" pitchFamily="34" charset="0"/>
              </a:rPr>
              <a:t> </a:t>
            </a:r>
            <a:r>
              <a:rPr lang="el-GR" altLang="el-GR" sz="4000" dirty="0" smtClean="0">
                <a:latin typeface="Calibri" pitchFamily="34" charset="0"/>
              </a:rPr>
              <a:t>Αιώρηση </a:t>
            </a:r>
            <a:r>
              <a:rPr lang="el-GR" altLang="el-GR" sz="3200" b="0" dirty="0">
                <a:latin typeface="Calibri" pitchFamily="34" charset="0"/>
              </a:rPr>
              <a:t>2</a:t>
            </a:r>
            <a:r>
              <a:rPr lang="el-GR" altLang="el-GR" sz="3200" b="0" dirty="0" smtClean="0">
                <a:latin typeface="Calibri" pitchFamily="34" charset="0"/>
              </a:rPr>
              <a:t>/2</a:t>
            </a:r>
          </a:p>
        </p:txBody>
      </p:sp>
    </p:spTree>
    <p:extLst>
      <p:ext uri="{BB962C8B-B14F-4D97-AF65-F5344CB8AC3E}">
        <p14:creationId xmlns:p14="http://schemas.microsoft.com/office/powerpoint/2010/main" val="12147981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l-GR" altLang="el-GR" sz="4000" dirty="0" smtClean="0">
                <a:latin typeface="Calibri" pitchFamily="34" charset="0"/>
              </a:rPr>
              <a:t>Οι Μύες που Εργάζονται </a:t>
            </a:r>
            <a:br>
              <a:rPr lang="el-GR" altLang="el-GR" sz="4000" dirty="0" smtClean="0">
                <a:latin typeface="Calibri" pitchFamily="34" charset="0"/>
              </a:rPr>
            </a:br>
            <a:r>
              <a:rPr lang="el-GR" altLang="el-GR" sz="4000" dirty="0" smtClean="0">
                <a:latin typeface="Calibri" pitchFamily="34" charset="0"/>
              </a:rPr>
              <a:t>κατά τη βάδιση</a:t>
            </a:r>
          </a:p>
        </p:txBody>
      </p:sp>
      <p:pic>
        <p:nvPicPr>
          <p:cNvPr id="69635" name="Picture 4"/>
          <p:cNvPicPr>
            <a:picLocks noGrp="1" noChangeAspect="1" noChangeArrowheads="1"/>
          </p:cNvPicPr>
          <p:nvPr>
            <p:ph idx="1"/>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p:blipFill>
        <p:spPr>
          <a:xfrm>
            <a:off x="2627784" y="1700808"/>
            <a:ext cx="6443662" cy="4140491"/>
          </a:xfrm>
          <a:noFill/>
          <a:ln>
            <a:solidFill>
              <a:schemeClr val="tx1"/>
            </a:solidFill>
          </a:ln>
        </p:spPr>
      </p:pic>
      <p:sp>
        <p:nvSpPr>
          <p:cNvPr id="2" name="Ορθογώνιο 1"/>
          <p:cNvSpPr/>
          <p:nvPr/>
        </p:nvSpPr>
        <p:spPr>
          <a:xfrm>
            <a:off x="107504" y="1844824"/>
            <a:ext cx="2808312" cy="3600986"/>
          </a:xfrm>
          <a:prstGeom prst="rect">
            <a:avLst/>
          </a:prstGeom>
        </p:spPr>
        <p:txBody>
          <a:bodyPr wrap="square">
            <a:spAutoFit/>
          </a:bodyPr>
          <a:lstStyle/>
          <a:p>
            <a:pPr>
              <a:spcBef>
                <a:spcPts val="600"/>
              </a:spcBef>
            </a:pPr>
            <a:r>
              <a:rPr lang="el-GR" sz="2200" b="1" dirty="0" smtClean="0">
                <a:solidFill>
                  <a:prstClr val="black"/>
                </a:solidFill>
                <a:latin typeface="Calibri"/>
              </a:rPr>
              <a:t>Μύες</a:t>
            </a:r>
          </a:p>
          <a:p>
            <a:pPr>
              <a:spcBef>
                <a:spcPts val="600"/>
              </a:spcBef>
            </a:pPr>
            <a:r>
              <a:rPr lang="el-GR" sz="2200" dirty="0" err="1" smtClean="0">
                <a:solidFill>
                  <a:prstClr val="black"/>
                </a:solidFill>
                <a:latin typeface="Calibri"/>
              </a:rPr>
              <a:t>Λαγονοψοίτης</a:t>
            </a:r>
            <a:r>
              <a:rPr lang="el-GR" sz="2200" dirty="0" smtClean="0">
                <a:solidFill>
                  <a:prstClr val="black"/>
                </a:solidFill>
                <a:latin typeface="Calibri"/>
              </a:rPr>
              <a:t>.</a:t>
            </a:r>
          </a:p>
          <a:p>
            <a:pPr>
              <a:spcBef>
                <a:spcPts val="600"/>
              </a:spcBef>
            </a:pPr>
            <a:r>
              <a:rPr lang="el-GR" sz="2200" dirty="0" smtClean="0">
                <a:solidFill>
                  <a:prstClr val="black"/>
                </a:solidFill>
                <a:latin typeface="Calibri"/>
              </a:rPr>
              <a:t>Μεγάλος </a:t>
            </a:r>
            <a:r>
              <a:rPr lang="el-GR" sz="2200" dirty="0">
                <a:solidFill>
                  <a:prstClr val="black"/>
                </a:solidFill>
                <a:latin typeface="Calibri"/>
              </a:rPr>
              <a:t>Γλουτιαίος</a:t>
            </a:r>
            <a:r>
              <a:rPr lang="el-GR" sz="2200" dirty="0" smtClean="0">
                <a:solidFill>
                  <a:prstClr val="black"/>
                </a:solidFill>
                <a:latin typeface="Calibri"/>
              </a:rPr>
              <a:t>.</a:t>
            </a:r>
          </a:p>
          <a:p>
            <a:pPr>
              <a:spcBef>
                <a:spcPts val="600"/>
              </a:spcBef>
            </a:pPr>
            <a:r>
              <a:rPr lang="el-GR" sz="2200" dirty="0" smtClean="0">
                <a:solidFill>
                  <a:prstClr val="black"/>
                </a:solidFill>
                <a:latin typeface="Calibri"/>
              </a:rPr>
              <a:t>Ορθός </a:t>
            </a:r>
            <a:r>
              <a:rPr lang="el-GR" sz="2200" dirty="0">
                <a:solidFill>
                  <a:prstClr val="black"/>
                </a:solidFill>
                <a:latin typeface="Calibri"/>
              </a:rPr>
              <a:t>μηριαίος</a:t>
            </a:r>
            <a:r>
              <a:rPr lang="el-GR" sz="2200" dirty="0" smtClean="0">
                <a:solidFill>
                  <a:prstClr val="black"/>
                </a:solidFill>
                <a:latin typeface="Calibri"/>
              </a:rPr>
              <a:t>.</a:t>
            </a:r>
          </a:p>
          <a:p>
            <a:pPr>
              <a:spcBef>
                <a:spcPts val="600"/>
              </a:spcBef>
            </a:pPr>
            <a:r>
              <a:rPr lang="el-GR" sz="2200" dirty="0" err="1" smtClean="0">
                <a:solidFill>
                  <a:prstClr val="black"/>
                </a:solidFill>
                <a:latin typeface="Calibri"/>
              </a:rPr>
              <a:t>Εξω</a:t>
            </a:r>
            <a:r>
              <a:rPr lang="el-GR" sz="2200" dirty="0" smtClean="0">
                <a:solidFill>
                  <a:prstClr val="black"/>
                </a:solidFill>
                <a:latin typeface="Calibri"/>
              </a:rPr>
              <a:t> </a:t>
            </a:r>
            <a:r>
              <a:rPr lang="el-GR" sz="2200" dirty="0">
                <a:solidFill>
                  <a:prstClr val="black"/>
                </a:solidFill>
                <a:latin typeface="Calibri"/>
              </a:rPr>
              <a:t>Πλατύς</a:t>
            </a:r>
            <a:r>
              <a:rPr lang="el-GR" sz="2200" dirty="0" smtClean="0">
                <a:solidFill>
                  <a:prstClr val="black"/>
                </a:solidFill>
                <a:latin typeface="Calibri"/>
              </a:rPr>
              <a:t>.</a:t>
            </a:r>
          </a:p>
          <a:p>
            <a:pPr>
              <a:spcBef>
                <a:spcPts val="300"/>
              </a:spcBef>
            </a:pPr>
            <a:r>
              <a:rPr lang="el-GR" sz="2200" dirty="0" smtClean="0">
                <a:solidFill>
                  <a:prstClr val="black"/>
                </a:solidFill>
                <a:latin typeface="Calibri"/>
              </a:rPr>
              <a:t>Δικέφαλος </a:t>
            </a:r>
            <a:r>
              <a:rPr lang="el-GR" sz="2200" dirty="0">
                <a:solidFill>
                  <a:prstClr val="black"/>
                </a:solidFill>
                <a:latin typeface="Calibri"/>
              </a:rPr>
              <a:t>Μηριαίος</a:t>
            </a:r>
            <a:r>
              <a:rPr lang="el-GR" sz="2200" dirty="0" smtClean="0">
                <a:solidFill>
                  <a:prstClr val="black"/>
                </a:solidFill>
                <a:latin typeface="Calibri"/>
              </a:rPr>
              <a:t>.</a:t>
            </a:r>
          </a:p>
          <a:p>
            <a:pPr>
              <a:spcBef>
                <a:spcPts val="300"/>
              </a:spcBef>
            </a:pPr>
            <a:r>
              <a:rPr lang="el-GR" sz="2200" dirty="0" smtClean="0">
                <a:solidFill>
                  <a:prstClr val="black"/>
                </a:solidFill>
                <a:latin typeface="Calibri"/>
              </a:rPr>
              <a:t>Πρόσθιος </a:t>
            </a:r>
            <a:r>
              <a:rPr lang="el-GR" sz="2200" dirty="0">
                <a:solidFill>
                  <a:prstClr val="black"/>
                </a:solidFill>
                <a:latin typeface="Calibri"/>
              </a:rPr>
              <a:t>Κνημιαίος</a:t>
            </a:r>
            <a:r>
              <a:rPr lang="el-GR" sz="2200" dirty="0" smtClean="0">
                <a:solidFill>
                  <a:prstClr val="black"/>
                </a:solidFill>
                <a:latin typeface="Calibri"/>
              </a:rPr>
              <a:t>.</a:t>
            </a:r>
          </a:p>
          <a:p>
            <a:pPr>
              <a:spcBef>
                <a:spcPts val="300"/>
              </a:spcBef>
            </a:pPr>
            <a:r>
              <a:rPr lang="el-GR" sz="2200" dirty="0" err="1" smtClean="0">
                <a:solidFill>
                  <a:prstClr val="black"/>
                </a:solidFill>
                <a:latin typeface="Calibri"/>
              </a:rPr>
              <a:t>Γαστροκνήμιος</a:t>
            </a:r>
            <a:r>
              <a:rPr lang="el-GR" sz="2200" dirty="0" smtClean="0">
                <a:solidFill>
                  <a:prstClr val="black"/>
                </a:solidFill>
                <a:latin typeface="Calibri"/>
              </a:rPr>
              <a:t>.</a:t>
            </a:r>
          </a:p>
          <a:p>
            <a:pPr>
              <a:spcBef>
                <a:spcPts val="300"/>
              </a:spcBef>
            </a:pPr>
            <a:r>
              <a:rPr lang="el-GR" sz="2200" dirty="0" err="1" smtClean="0">
                <a:solidFill>
                  <a:prstClr val="black"/>
                </a:solidFill>
                <a:latin typeface="Calibri"/>
              </a:rPr>
              <a:t>Υποκνημίδιος</a:t>
            </a:r>
            <a:r>
              <a:rPr lang="el-GR" sz="2200" dirty="0">
                <a:solidFill>
                  <a:prstClr val="black"/>
                </a:solidFill>
                <a:latin typeface="Calibri"/>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13091662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altLang="el-GR" sz="4000" smtClean="0"/>
              <a:t>Ισχίο</a:t>
            </a:r>
          </a:p>
        </p:txBody>
      </p:sp>
      <p:sp>
        <p:nvSpPr>
          <p:cNvPr id="70659" name="Rectangle 3"/>
          <p:cNvSpPr>
            <a:spLocks noGrp="1" noChangeArrowheads="1"/>
          </p:cNvSpPr>
          <p:nvPr>
            <p:ph idx="1"/>
          </p:nvPr>
        </p:nvSpPr>
        <p:spPr/>
        <p:txBody>
          <a:bodyPr/>
          <a:lstStyle/>
          <a:p>
            <a:pPr>
              <a:buFont typeface="Wingdings" pitchFamily="2" charset="2"/>
              <a:buChar char="Ø"/>
            </a:pPr>
            <a:r>
              <a:rPr lang="el-GR" altLang="el-GR" sz="2400" dirty="0" smtClean="0">
                <a:latin typeface="Calibri" pitchFamily="34" charset="0"/>
              </a:rPr>
              <a:t>Στην </a:t>
            </a:r>
            <a:r>
              <a:rPr lang="el-GR" altLang="el-GR" sz="2400" b="1" dirty="0" smtClean="0">
                <a:latin typeface="Calibri" pitchFamily="34" charset="0"/>
              </a:rPr>
              <a:t>αρχή της περιόδου στήριξης</a:t>
            </a:r>
            <a:r>
              <a:rPr lang="el-GR" altLang="el-GR" sz="2400" dirty="0" smtClean="0">
                <a:latin typeface="Calibri" pitchFamily="34" charset="0"/>
              </a:rPr>
              <a:t>, το 60% του βάρους του σώματος μετατοπίζεται στο αντίθετο κάτω άκρο ξαφνικά</a:t>
            </a:r>
            <a:r>
              <a:rPr lang="en-US" altLang="el-GR" sz="2400" dirty="0" smtClean="0">
                <a:latin typeface="Calibri" pitchFamily="34" charset="0"/>
              </a:rPr>
              <a:t>, </a:t>
            </a:r>
            <a:r>
              <a:rPr lang="el-GR" altLang="el-GR" sz="2400" dirty="0" smtClean="0">
                <a:latin typeface="Calibri" pitchFamily="34" charset="0"/>
              </a:rPr>
              <a:t>σε λιγότερο από 20 </a:t>
            </a:r>
            <a:r>
              <a:rPr lang="en-US" altLang="el-GR" sz="2400" dirty="0" err="1" smtClean="0">
                <a:latin typeface="Calibri" pitchFamily="34" charset="0"/>
              </a:rPr>
              <a:t>millisececond</a:t>
            </a:r>
            <a:r>
              <a:rPr lang="en-US" altLang="el-GR" sz="2400" dirty="0" smtClean="0">
                <a:latin typeface="Calibri" pitchFamily="34" charset="0"/>
              </a:rPr>
              <a:t>. </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Αυτή η ξαφνική κατάσταση επηρεάζει-ενεργοποιεί κάθε μια από τις αρθρώσεις των κάτω άκρων. </a:t>
            </a:r>
          </a:p>
          <a:p>
            <a:pPr>
              <a:buFont typeface="Wingdings" pitchFamily="2" charset="2"/>
              <a:buChar char="Ø"/>
            </a:pPr>
            <a:r>
              <a:rPr lang="el-GR" altLang="el-GR" sz="2400" dirty="0" smtClean="0">
                <a:latin typeface="Calibri" pitchFamily="34" charset="0"/>
              </a:rPr>
              <a:t>Η δύναμη φόρτισης στην άρθρωση του ισχίου</a:t>
            </a:r>
            <a:r>
              <a:rPr lang="el-GR" altLang="el-GR" sz="2400" b="1" dirty="0" smtClean="0">
                <a:latin typeface="Calibri" pitchFamily="34" charset="0"/>
              </a:rPr>
              <a:t> </a:t>
            </a:r>
            <a:r>
              <a:rPr lang="el-GR" altLang="el-GR" sz="2400" dirty="0" smtClean="0">
                <a:latin typeface="Calibri" pitchFamily="34" charset="0"/>
              </a:rPr>
              <a:t>ελαττώνεται</a:t>
            </a:r>
            <a:r>
              <a:rPr lang="el-GR" altLang="el-GR" sz="2400" b="1" dirty="0" smtClean="0">
                <a:latin typeface="Calibri" pitchFamily="34" charset="0"/>
              </a:rPr>
              <a:t> </a:t>
            </a:r>
            <a:r>
              <a:rPr lang="el-GR" altLang="el-GR" sz="2400" dirty="0" smtClean="0">
                <a:latin typeface="Calibri" pitchFamily="34" charset="0"/>
              </a:rPr>
              <a:t>με την μυϊκή δραστηριότητα των απαγωγών μυών της άρθρωσης.</a:t>
            </a:r>
          </a:p>
          <a:p>
            <a:pPr>
              <a:buFont typeface="Wingdings" pitchFamily="2" charset="2"/>
              <a:buChar char="Ø"/>
            </a:pPr>
            <a:r>
              <a:rPr lang="el-GR" altLang="el-GR" sz="2400" dirty="0" smtClean="0">
                <a:latin typeface="Calibri" pitchFamily="34" charset="0"/>
              </a:rPr>
              <a:t>Το πέλμα δρα ως αποδέκτης της κρούσης κάνοντας πρηνισμό. </a:t>
            </a:r>
          </a:p>
          <a:p>
            <a:endParaRPr lang="en-US" altLang="el-GR" sz="2400" dirty="0" smtClean="0">
              <a:latin typeface="Calibri" pitchFamily="34" charset="0"/>
            </a:endParaRPr>
          </a:p>
          <a:p>
            <a:endParaRPr lang="el-GR" altLang="el-GR" sz="4000" dirty="0" smtClean="0">
              <a:latin typeface="Calibri" pitchFamily="34" charset="0"/>
            </a:endParaRPr>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26423485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altLang="el-GR" sz="4000" dirty="0" smtClean="0">
                <a:latin typeface="Calibri" pitchFamily="34" charset="0"/>
              </a:rPr>
              <a:t>Γόνατο </a:t>
            </a:r>
            <a:r>
              <a:rPr lang="el-GR" altLang="el-GR" sz="3200" b="0" dirty="0" smtClean="0">
                <a:latin typeface="Calibri" pitchFamily="34" charset="0"/>
              </a:rPr>
              <a:t>1/2</a:t>
            </a:r>
          </a:p>
        </p:txBody>
      </p:sp>
      <p:sp>
        <p:nvSpPr>
          <p:cNvPr id="72707" name="Rectangle 3"/>
          <p:cNvSpPr>
            <a:spLocks noGrp="1" noChangeArrowheads="1"/>
          </p:cNvSpPr>
          <p:nvPr>
            <p:ph idx="1"/>
          </p:nvPr>
        </p:nvSpPr>
        <p:spPr>
          <a:xfrm>
            <a:off x="457200" y="1196752"/>
            <a:ext cx="8291264" cy="5616624"/>
          </a:xfrm>
        </p:spPr>
        <p:txBody>
          <a:bodyPr>
            <a:noAutofit/>
          </a:bodyPr>
          <a:lstStyle/>
          <a:p>
            <a:pPr>
              <a:lnSpc>
                <a:spcPct val="110000"/>
              </a:lnSpc>
              <a:buFont typeface="Wingdings" pitchFamily="2" charset="2"/>
              <a:buChar char="Ø"/>
            </a:pPr>
            <a:r>
              <a:rPr lang="el-GR" altLang="el-GR" sz="2200" dirty="0" smtClean="0">
                <a:latin typeface="Calibri" pitchFamily="34" charset="0"/>
              </a:rPr>
              <a:t>Στη φάση της αρχικής επαφής, οι δυνάμεις αντίδρασης από το έδαφος, που εφαρμόζονται στο κάτω άκρο, προκαλούν τάση για κάμψη στο γόνατο. </a:t>
            </a:r>
          </a:p>
          <a:p>
            <a:pPr>
              <a:lnSpc>
                <a:spcPct val="110000"/>
              </a:lnSpc>
              <a:buFont typeface="Wingdings" pitchFamily="2" charset="2"/>
              <a:buChar char="Ø"/>
            </a:pPr>
            <a:r>
              <a:rPr lang="el-GR" altLang="el-GR" sz="2200" dirty="0" smtClean="0">
                <a:latin typeface="Calibri" pitchFamily="34" charset="0"/>
              </a:rPr>
              <a:t>Οι συμπιεστικές δυνάμεις, που αναπτύσσονται, είναι αυξημένες λόγω της κρούσης. Η επανάληψη των κινήσεων αυξάνει την μηχανική σταθερότητα του γόνατος με συνέπεια αυξημένες συμπιεστικές δυνάμεις και κραδασμούς.</a:t>
            </a:r>
          </a:p>
          <a:p>
            <a:pPr>
              <a:lnSpc>
                <a:spcPct val="110000"/>
              </a:lnSpc>
            </a:pPr>
            <a:r>
              <a:rPr lang="el-GR" altLang="el-GR" sz="2200" dirty="0">
                <a:latin typeface="Calibri" pitchFamily="34" charset="0"/>
              </a:rPr>
              <a:t>Στην φάση της ανταπόκρισης φόρτισης, η </a:t>
            </a:r>
            <a:r>
              <a:rPr lang="el-GR" altLang="el-GR" sz="2200" dirty="0" err="1">
                <a:latin typeface="Calibri" pitchFamily="34" charset="0"/>
              </a:rPr>
              <a:t>πλειομετρική</a:t>
            </a:r>
            <a:r>
              <a:rPr lang="el-GR" altLang="el-GR" sz="2200" dirty="0">
                <a:latin typeface="Calibri" pitchFamily="34" charset="0"/>
              </a:rPr>
              <a:t> δραστηριότητα του </a:t>
            </a:r>
            <a:r>
              <a:rPr lang="el-GR" altLang="el-GR" sz="2200" dirty="0" err="1">
                <a:latin typeface="Calibri" pitchFamily="34" charset="0"/>
              </a:rPr>
              <a:t>τετρακεφάλου</a:t>
            </a:r>
            <a:r>
              <a:rPr lang="el-GR" altLang="el-GR" sz="2200" dirty="0">
                <a:latin typeface="Calibri" pitchFamily="34" charset="0"/>
              </a:rPr>
              <a:t> μυός </a:t>
            </a:r>
            <a:r>
              <a:rPr lang="el-GR" altLang="el-GR" sz="2200" dirty="0" smtClean="0">
                <a:latin typeface="Calibri" pitchFamily="34" charset="0"/>
              </a:rPr>
              <a:t>εξασφαλίζει ισορροπία </a:t>
            </a:r>
            <a:r>
              <a:rPr lang="el-GR" altLang="el-GR" sz="2200" dirty="0">
                <a:latin typeface="Calibri" pitchFamily="34" charset="0"/>
              </a:rPr>
              <a:t>ανάμεσα στη φόρτιση (τους κραδασμούς) και την σταθερότητα του γόνατος</a:t>
            </a:r>
            <a:r>
              <a:rPr lang="el-GR" altLang="el-GR" sz="2200" dirty="0" smtClean="0">
                <a:latin typeface="Calibri" pitchFamily="34" charset="0"/>
              </a:rPr>
              <a:t>.</a:t>
            </a:r>
            <a:endParaRPr lang="el-GR" altLang="el-GR" sz="22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22099826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altLang="el-GR" sz="4000" dirty="0" smtClean="0">
                <a:latin typeface="Calibri" pitchFamily="34" charset="0"/>
              </a:rPr>
              <a:t>Γόνατο </a:t>
            </a:r>
            <a:r>
              <a:rPr lang="el-GR" altLang="el-GR" sz="3200" b="0" dirty="0">
                <a:latin typeface="Calibri" pitchFamily="34" charset="0"/>
              </a:rPr>
              <a:t>2</a:t>
            </a:r>
            <a:r>
              <a:rPr lang="el-GR" altLang="el-GR" sz="3200" b="0" dirty="0" smtClean="0">
                <a:latin typeface="Calibri" pitchFamily="34" charset="0"/>
              </a:rPr>
              <a:t>/2</a:t>
            </a:r>
          </a:p>
        </p:txBody>
      </p:sp>
      <p:sp>
        <p:nvSpPr>
          <p:cNvPr id="72707" name="Rectangle 3"/>
          <p:cNvSpPr>
            <a:spLocks noGrp="1" noChangeArrowheads="1"/>
          </p:cNvSpPr>
          <p:nvPr>
            <p:ph idx="1"/>
          </p:nvPr>
        </p:nvSpPr>
        <p:spPr>
          <a:xfrm>
            <a:off x="457200" y="1196752"/>
            <a:ext cx="8075240" cy="1224136"/>
          </a:xfrm>
        </p:spPr>
        <p:txBody>
          <a:bodyPr>
            <a:normAutofit/>
          </a:bodyPr>
          <a:lstStyle/>
          <a:p>
            <a:r>
              <a:rPr lang="el-GR" altLang="el-GR" sz="2200" dirty="0" smtClean="0">
                <a:latin typeface="Calibri" pitchFamily="34" charset="0"/>
              </a:rPr>
              <a:t>Στο δεύτερο μισό της περιόδου στήριξης, η διεύθυνση της δύναμης της αντίδρασης από το έδαφος περνά εμπρός από το γόνατο. Γίνεται έκταση και σταθεροποιείται.</a:t>
            </a:r>
            <a:r>
              <a:rPr lang="en-US" altLang="el-GR" sz="2200" dirty="0" smtClean="0">
                <a:latin typeface="Calibri" pitchFamily="34" charset="0"/>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
        <p:nvSpPr>
          <p:cNvPr id="3" name="Ορθογώνιο 2"/>
          <p:cNvSpPr/>
          <p:nvPr/>
        </p:nvSpPr>
        <p:spPr>
          <a:xfrm>
            <a:off x="3680427" y="6514353"/>
            <a:ext cx="2043701" cy="276999"/>
          </a:xfrm>
          <a:prstGeom prst="rect">
            <a:avLst/>
          </a:prstGeom>
        </p:spPr>
        <p:txBody>
          <a:bodyPr wrap="none">
            <a:spAutoFit/>
          </a:bodyPr>
          <a:lstStyle/>
          <a:p>
            <a:r>
              <a:rPr lang="en-US" sz="1200" dirty="0">
                <a:solidFill>
                  <a:prstClr val="black"/>
                </a:solidFill>
                <a:latin typeface="Calibri"/>
                <a:hlinkClick r:id="rId5"/>
              </a:rPr>
              <a:t>Muscle Activation During Gait</a:t>
            </a:r>
            <a:endParaRPr lang="el-GR" sz="1200" dirty="0">
              <a:solidFill>
                <a:prstClr val="black"/>
              </a:solidFill>
              <a:latin typeface="Calibri"/>
            </a:endParaRPr>
          </a:p>
        </p:txBody>
      </p:sp>
    </p:spTree>
    <p:controls>
      <mc:AlternateContent xmlns:mc="http://schemas.openxmlformats.org/markup-compatibility/2006">
        <mc:Choice xmlns:v="urn:schemas-microsoft-com:vml" Requires="v">
          <p:control spid="6151" name="ShockwaveFlash1" r:id="rId2" imgW="5255752" imgH="4150185"/>
        </mc:Choice>
        <mc:Fallback>
          <p:control name="ShockwaveFlash1" r:id="rId2" imgW="5255752" imgH="4150185">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124075" y="2420938"/>
                  <a:ext cx="5256213" cy="41497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796737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altLang="el-GR" sz="4000" dirty="0" smtClean="0">
                <a:latin typeface="Calibri" pitchFamily="34" charset="0"/>
              </a:rPr>
              <a:t>Οι Στόχοι της Βάδισης</a:t>
            </a:r>
          </a:p>
        </p:txBody>
      </p:sp>
      <p:sp>
        <p:nvSpPr>
          <p:cNvPr id="6147" name="Rectangle 3"/>
          <p:cNvSpPr>
            <a:spLocks noGrp="1" noChangeArrowheads="1"/>
          </p:cNvSpPr>
          <p:nvPr>
            <p:ph idx="1"/>
          </p:nvPr>
        </p:nvSpPr>
        <p:spPr>
          <a:xfrm>
            <a:off x="457200" y="1196752"/>
            <a:ext cx="8363272" cy="5472608"/>
          </a:xfrm>
        </p:spPr>
        <p:txBody>
          <a:bodyPr>
            <a:normAutofit/>
          </a:bodyPr>
          <a:lstStyle/>
          <a:p>
            <a:pPr marL="0" indent="0" eaLnBrk="1" hangingPunct="1">
              <a:buFontTx/>
              <a:buNone/>
            </a:pPr>
            <a:r>
              <a:rPr lang="el-GR" altLang="el-GR" sz="2300" dirty="0" smtClean="0"/>
              <a:t>Οι στόχοι της βάδισης διαμορφώνονται κατά προτεραιότητα όπως παρακάτω</a:t>
            </a:r>
            <a:r>
              <a:rPr lang="en-US" altLang="el-GR" sz="2300" dirty="0" smtClean="0"/>
              <a:t>:</a:t>
            </a:r>
            <a:endParaRPr lang="el-GR" altLang="el-GR" sz="2300" dirty="0" smtClean="0"/>
          </a:p>
          <a:p>
            <a:pPr marL="627063" lvl="1" indent="-387350" eaLnBrk="1" hangingPunct="1">
              <a:buFont typeface="Wingdings" pitchFamily="2" charset="2"/>
              <a:buChar char="Ø"/>
            </a:pPr>
            <a:r>
              <a:rPr lang="el-GR" altLang="el-GR" sz="2300" dirty="0" smtClean="0"/>
              <a:t>Μετακίνηση του σώματος προς τα εμπρός σε επιθυμητό στόχο με επιθυμητή ταχύτητα</a:t>
            </a:r>
            <a:r>
              <a:rPr lang="en-US" altLang="el-GR" sz="2300" dirty="0" smtClean="0"/>
              <a:t>.</a:t>
            </a:r>
            <a:endParaRPr lang="el-GR" altLang="el-GR" sz="2300" dirty="0" smtClean="0"/>
          </a:p>
          <a:p>
            <a:pPr marL="627063" lvl="1" indent="-387350" eaLnBrk="1" hangingPunct="1">
              <a:buFont typeface="Wingdings" pitchFamily="2" charset="2"/>
              <a:buChar char="Ø"/>
            </a:pPr>
            <a:r>
              <a:rPr lang="el-GR" altLang="el-GR" sz="2300" dirty="0" smtClean="0"/>
              <a:t>Η μικρότερη δυνατή κατανάλωση ενέργειας</a:t>
            </a:r>
            <a:r>
              <a:rPr lang="en-US" altLang="el-GR" sz="2300" dirty="0" smtClean="0"/>
              <a:t>.</a:t>
            </a:r>
            <a:endParaRPr lang="el-GR" altLang="el-GR" sz="2300" dirty="0" smtClean="0"/>
          </a:p>
          <a:p>
            <a:pPr marL="627063" lvl="1" indent="-387350" eaLnBrk="1" hangingPunct="1">
              <a:buFont typeface="Wingdings" pitchFamily="2" charset="2"/>
              <a:buChar char="Ø"/>
            </a:pPr>
            <a:r>
              <a:rPr lang="el-GR" altLang="el-GR" sz="2300" dirty="0" smtClean="0"/>
              <a:t>Η διαδικασία, να είναι απόλυτα ανώδυνη. Όποτε ασυνείδητα γίνονται όποιες αποκλίσεις από το φυσιολογικό</a:t>
            </a:r>
            <a:r>
              <a:rPr lang="en-US" altLang="el-GR" sz="2300" dirty="0" smtClean="0"/>
              <a:t>,</a:t>
            </a:r>
            <a:r>
              <a:rPr lang="el-GR" altLang="el-GR" sz="2300" dirty="0" smtClean="0"/>
              <a:t> εξυπηρετούν τον συγκεκριμένο στόχο</a:t>
            </a:r>
            <a:r>
              <a:rPr lang="en-US" altLang="el-GR" sz="2300" dirty="0" smtClean="0"/>
              <a:t>.</a:t>
            </a:r>
            <a:endParaRPr lang="el-GR" altLang="el-GR" sz="2300" dirty="0" smtClean="0"/>
          </a:p>
          <a:p>
            <a:pPr marL="627063" lvl="1" indent="-387350" eaLnBrk="1" hangingPunct="1">
              <a:buFont typeface="Wingdings" pitchFamily="2" charset="2"/>
              <a:buChar char="Ø"/>
            </a:pPr>
            <a:r>
              <a:rPr lang="el-GR" altLang="el-GR" sz="2300" dirty="0" smtClean="0"/>
              <a:t>Το άκρο πόδι να αποτελέσει μοχλό προώθησης του σώματος. </a:t>
            </a:r>
          </a:p>
          <a:p>
            <a:pPr marL="627063" lvl="1" indent="-387350" eaLnBrk="1" hangingPunct="1">
              <a:buFont typeface="Wingdings" pitchFamily="2" charset="2"/>
              <a:buChar char="Ø"/>
            </a:pPr>
            <a:r>
              <a:rPr lang="el-GR" altLang="el-GR" sz="2300" dirty="0" smtClean="0"/>
              <a:t>Το άκρο πόδι να απορροφήσει και να αποσβέσει τις πιέσεις</a:t>
            </a:r>
            <a:r>
              <a:rPr lang="en-US" altLang="el-GR" sz="2300" dirty="0" smtClean="0"/>
              <a:t>.</a:t>
            </a:r>
            <a:r>
              <a:rPr lang="el-GR" altLang="el-GR" sz="23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4344016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4 - Τίτλος"/>
          <p:cNvSpPr>
            <a:spLocks noGrp="1"/>
          </p:cNvSpPr>
          <p:nvPr>
            <p:ph type="title"/>
          </p:nvPr>
        </p:nvSpPr>
        <p:spPr/>
        <p:txBody>
          <a:bodyPr/>
          <a:lstStyle/>
          <a:p>
            <a:r>
              <a:rPr lang="el-GR" altLang="el-GR" sz="4000" smtClean="0">
                <a:latin typeface="Calibri" pitchFamily="34" charset="0"/>
              </a:rPr>
              <a:t>Ποδοκνημική Άρθρωση</a:t>
            </a:r>
          </a:p>
        </p:txBody>
      </p:sp>
      <p:sp>
        <p:nvSpPr>
          <p:cNvPr id="73730" name="Rectangle 3"/>
          <p:cNvSpPr>
            <a:spLocks noGrp="1" noChangeArrowheads="1"/>
          </p:cNvSpPr>
          <p:nvPr>
            <p:ph idx="1"/>
          </p:nvPr>
        </p:nvSpPr>
        <p:spPr>
          <a:xfrm>
            <a:off x="457200" y="1196752"/>
            <a:ext cx="8363272" cy="5328592"/>
          </a:xfrm>
        </p:spPr>
        <p:txBody>
          <a:bodyPr>
            <a:normAutofit/>
          </a:bodyPr>
          <a:lstStyle/>
          <a:p>
            <a:pPr>
              <a:lnSpc>
                <a:spcPct val="110000"/>
              </a:lnSpc>
              <a:buFont typeface="Wingdings" pitchFamily="2" charset="2"/>
              <a:buChar char="Ø"/>
            </a:pPr>
            <a:r>
              <a:rPr lang="el-GR" altLang="el-GR" sz="2200" dirty="0" smtClean="0">
                <a:latin typeface="Calibri" pitchFamily="34" charset="0"/>
              </a:rPr>
              <a:t>Οι ραχιαίοι καμπτήρες της </a:t>
            </a:r>
            <a:r>
              <a:rPr lang="el-GR" altLang="el-GR" sz="2200" dirty="0" err="1" smtClean="0">
                <a:latin typeface="Calibri" pitchFamily="34" charset="0"/>
              </a:rPr>
              <a:t>ποδοκνημικής</a:t>
            </a:r>
            <a:r>
              <a:rPr lang="el-GR" altLang="el-GR" sz="2200" dirty="0" smtClean="0">
                <a:latin typeface="Calibri" pitchFamily="34" charset="0"/>
              </a:rPr>
              <a:t> άρθρωσης στη </a:t>
            </a:r>
            <a:r>
              <a:rPr lang="el-GR" altLang="el-GR" sz="2200" b="1" dirty="0" smtClean="0">
                <a:latin typeface="Calibri" pitchFamily="34" charset="0"/>
              </a:rPr>
              <a:t>φάση της αρχικής επαφής</a:t>
            </a:r>
            <a:r>
              <a:rPr lang="el-GR" altLang="el-GR" sz="2200" dirty="0" smtClean="0">
                <a:latin typeface="Calibri" pitchFamily="34" charset="0"/>
              </a:rPr>
              <a:t> εργάζονται </a:t>
            </a:r>
            <a:r>
              <a:rPr lang="el-GR" altLang="el-GR" sz="2200" dirty="0" err="1" smtClean="0">
                <a:latin typeface="Calibri" pitchFamily="34" charset="0"/>
              </a:rPr>
              <a:t>μειομετρικά</a:t>
            </a:r>
            <a:r>
              <a:rPr lang="el-GR" altLang="el-GR" sz="2200" dirty="0" smtClean="0">
                <a:latin typeface="Calibri" pitchFamily="34" charset="0"/>
              </a:rPr>
              <a:t> και οδηγούν την άρθρωση σε ραχιαία κάμψη. </a:t>
            </a:r>
          </a:p>
          <a:p>
            <a:pPr>
              <a:lnSpc>
                <a:spcPct val="110000"/>
              </a:lnSpc>
              <a:buFont typeface="Wingdings" pitchFamily="2" charset="2"/>
              <a:buChar char="Ø"/>
            </a:pPr>
            <a:r>
              <a:rPr lang="el-GR" altLang="el-GR" sz="2200" dirty="0" smtClean="0">
                <a:latin typeface="Calibri" pitchFamily="34" charset="0"/>
              </a:rPr>
              <a:t>Στη </a:t>
            </a:r>
            <a:r>
              <a:rPr lang="el-GR" altLang="el-GR" sz="2200" b="1" dirty="0" smtClean="0">
                <a:latin typeface="Calibri" pitchFamily="34" charset="0"/>
              </a:rPr>
              <a:t>φάση της ανταπόκρισης</a:t>
            </a:r>
            <a:r>
              <a:rPr lang="el-GR" altLang="el-GR" sz="2200" dirty="0" smtClean="0">
                <a:latin typeface="Calibri" pitchFamily="34" charset="0"/>
              </a:rPr>
              <a:t> </a:t>
            </a:r>
            <a:r>
              <a:rPr lang="el-GR" altLang="el-GR" sz="2200" b="1" dirty="0" smtClean="0">
                <a:latin typeface="Calibri" pitchFamily="34" charset="0"/>
              </a:rPr>
              <a:t>φόρτισης, </a:t>
            </a:r>
            <a:r>
              <a:rPr lang="el-GR" altLang="el-GR" sz="2200" dirty="0" smtClean="0">
                <a:latin typeface="Calibri" pitchFamily="34" charset="0"/>
              </a:rPr>
              <a:t>η πελματιαία κάμψη που γίνεται, φαίνεται να είναι διαδικασία παθητική.  </a:t>
            </a:r>
          </a:p>
          <a:p>
            <a:pPr>
              <a:lnSpc>
                <a:spcPct val="110000"/>
              </a:lnSpc>
              <a:buFont typeface="Wingdings" pitchFamily="2" charset="2"/>
              <a:buChar char="Ø"/>
            </a:pPr>
            <a:r>
              <a:rPr lang="el-GR" altLang="el-GR" sz="2200" dirty="0" smtClean="0">
                <a:latin typeface="Calibri" pitchFamily="34" charset="0"/>
              </a:rPr>
              <a:t>Στην πραγματικότητα, μέχρι την στιγμή της διπλής στήριξης, η</a:t>
            </a:r>
            <a:r>
              <a:rPr lang="en-US" altLang="el-GR" sz="2200" dirty="0" smtClean="0">
                <a:latin typeface="Calibri" pitchFamily="34" charset="0"/>
              </a:rPr>
              <a:t> </a:t>
            </a:r>
            <a:r>
              <a:rPr lang="el-GR" altLang="el-GR" sz="2200" dirty="0" err="1" smtClean="0">
                <a:latin typeface="Calibri" pitchFamily="34" charset="0"/>
              </a:rPr>
              <a:t>πλειομετρική</a:t>
            </a:r>
            <a:r>
              <a:rPr lang="el-GR" altLang="el-GR" sz="2200" dirty="0" smtClean="0">
                <a:latin typeface="Calibri" pitchFamily="34" charset="0"/>
              </a:rPr>
              <a:t> δραστηριότητα των μυών της πρόσθιας επιφάνειας της κνήμης</a:t>
            </a:r>
            <a:r>
              <a:rPr lang="en-US" altLang="el-GR" sz="2200" dirty="0" smtClean="0">
                <a:latin typeface="Calibri" pitchFamily="34" charset="0"/>
              </a:rPr>
              <a:t>:</a:t>
            </a:r>
            <a:r>
              <a:rPr lang="el-GR" altLang="el-GR" sz="2200" dirty="0" smtClean="0">
                <a:latin typeface="Calibri" pitchFamily="34" charset="0"/>
              </a:rPr>
              <a:t> </a:t>
            </a:r>
          </a:p>
          <a:p>
            <a:pPr lvl="1">
              <a:lnSpc>
                <a:spcPct val="110000"/>
              </a:lnSpc>
              <a:buFont typeface="Wingdings" pitchFamily="2" charset="2"/>
              <a:buChar char="§"/>
            </a:pPr>
            <a:r>
              <a:rPr lang="el-GR" altLang="el-GR" sz="2200" dirty="0" smtClean="0">
                <a:latin typeface="Calibri" pitchFamily="34" charset="0"/>
              </a:rPr>
              <a:t>Ελέγχει την πτώση του πέλματος.</a:t>
            </a:r>
          </a:p>
          <a:p>
            <a:pPr lvl="1">
              <a:lnSpc>
                <a:spcPct val="110000"/>
              </a:lnSpc>
              <a:buFont typeface="Wingdings" pitchFamily="2" charset="2"/>
              <a:buChar char="§"/>
            </a:pPr>
            <a:r>
              <a:rPr lang="el-GR" altLang="el-GR" sz="2200" dirty="0" smtClean="0">
                <a:latin typeface="Calibri" pitchFamily="34" charset="0"/>
              </a:rPr>
              <a:t>Καθυστερεί την επαφή του μπροστινού τμήματος του άκρου ποδός με το έδαφος.</a:t>
            </a:r>
            <a:endParaRPr lang="en-US" altLang="el-GR" sz="22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19543192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l-GR" altLang="el-GR" smtClean="0">
                <a:latin typeface="Calibri" pitchFamily="34" charset="0"/>
              </a:rPr>
              <a:t>Λεκάνη</a:t>
            </a:r>
            <a:endParaRPr lang="el-GR" altLang="el-GR" sz="2400" smtClean="0"/>
          </a:p>
        </p:txBody>
      </p:sp>
      <p:sp>
        <p:nvSpPr>
          <p:cNvPr id="74755" name="Rectangle 3"/>
          <p:cNvSpPr>
            <a:spLocks noGrp="1" noChangeArrowheads="1"/>
          </p:cNvSpPr>
          <p:nvPr>
            <p:ph idx="1"/>
          </p:nvPr>
        </p:nvSpPr>
        <p:spPr/>
        <p:txBody>
          <a:bodyPr/>
          <a:lstStyle/>
          <a:p>
            <a:pPr>
              <a:buFont typeface="Wingdings" pitchFamily="2" charset="2"/>
              <a:buChar char="Ø"/>
            </a:pPr>
            <a:r>
              <a:rPr lang="el-GR" altLang="el-GR" sz="2400" dirty="0" smtClean="0">
                <a:latin typeface="Calibri" pitchFamily="34" charset="0"/>
              </a:rPr>
              <a:t>Κατά την εξέλιξη της βάδισης, η κίνηση της λεκάνης, μέσα στο χώρο σε συντονισμό με την κίνηση των αρθρώσεων του γόνατος και της </a:t>
            </a:r>
            <a:r>
              <a:rPr lang="el-GR" altLang="el-GR" sz="2400" dirty="0" err="1" smtClean="0">
                <a:latin typeface="Calibri" pitchFamily="34" charset="0"/>
              </a:rPr>
              <a:t>ποδοκνημικής</a:t>
            </a:r>
            <a:r>
              <a:rPr lang="el-GR" altLang="el-GR" sz="2400" dirty="0" smtClean="0">
                <a:latin typeface="Calibri" pitchFamily="34" charset="0"/>
              </a:rPr>
              <a:t> άρθρωσης περιορίζει την κίνηση του κέντρου μάζας του σώματος σε 4,4 </a:t>
            </a:r>
            <a:r>
              <a:rPr lang="en-US" altLang="el-GR" sz="2400" dirty="0" smtClean="0">
                <a:latin typeface="Calibri" pitchFamily="34" charset="0"/>
              </a:rPr>
              <a:t>cm</a:t>
            </a:r>
            <a:r>
              <a:rPr lang="el-GR" altLang="el-GR" sz="2400" dirty="0" smtClean="0">
                <a:latin typeface="Calibri" pitchFamily="34" charset="0"/>
              </a:rPr>
              <a:t> μόνο.</a:t>
            </a:r>
          </a:p>
          <a:p>
            <a:pPr eaLnBrk="1" hangingPunct="1">
              <a:buFont typeface="Wingdings" pitchFamily="2" charset="2"/>
              <a:buChar char="Ø"/>
            </a:pPr>
            <a:r>
              <a:rPr lang="el-GR" altLang="el-GR" sz="2400" dirty="0" smtClean="0">
                <a:latin typeface="Calibri" pitchFamily="34" charset="0"/>
              </a:rPr>
              <a:t>Όταν το σώμα από την περίοδο αιώρησης περνά στην περίοδο στήριξης, συσπώνται οι </a:t>
            </a:r>
            <a:r>
              <a:rPr lang="el-GR" altLang="el-GR" sz="2400" dirty="0" err="1" smtClean="0">
                <a:latin typeface="Calibri" pitchFamily="34" charset="0"/>
              </a:rPr>
              <a:t>εκτείνοντες</a:t>
            </a:r>
            <a:r>
              <a:rPr lang="el-GR" altLang="el-GR" sz="2400" dirty="0" smtClean="0">
                <a:latin typeface="Calibri" pitchFamily="34" charset="0"/>
              </a:rPr>
              <a:t> μύες του κορμού, με στόχο την σταθεροποίηση της σπονδυλικής στήλης και της λεκάνης, καθώς το βάρος μετατοπίζεται από το ένα πόδι στο άλλο. Έτσι εξασφαλίζεται η κίνηση των άκρων προς τα εμπρός με ελάχιστη κίνηση στον κορμό.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val="10403362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l-GR" altLang="el-GR" sz="4000" dirty="0" smtClean="0">
                <a:latin typeface="Calibri" pitchFamily="34" charset="0"/>
              </a:rPr>
              <a:t>Κορμός </a:t>
            </a:r>
            <a:endParaRPr lang="el-GR" altLang="el-GR" sz="2000" b="1" dirty="0" smtClean="0">
              <a:latin typeface="Calibri" pitchFamily="34" charset="0"/>
            </a:endParaRPr>
          </a:p>
        </p:txBody>
      </p:sp>
      <p:sp>
        <p:nvSpPr>
          <p:cNvPr id="76803" name="Rectangle 3"/>
          <p:cNvSpPr>
            <a:spLocks noGrp="1" noChangeArrowheads="1"/>
          </p:cNvSpPr>
          <p:nvPr>
            <p:ph idx="1"/>
          </p:nvPr>
        </p:nvSpPr>
        <p:spPr>
          <a:xfrm>
            <a:off x="457200" y="1196752"/>
            <a:ext cx="8291264" cy="5256584"/>
          </a:xfrm>
        </p:spPr>
        <p:txBody>
          <a:bodyPr/>
          <a:lstStyle/>
          <a:p>
            <a:pPr>
              <a:buFont typeface="Wingdings" pitchFamily="2" charset="2"/>
              <a:buChar char="Ø"/>
            </a:pPr>
            <a:r>
              <a:rPr lang="el-GR" altLang="el-GR" sz="2400" dirty="0" smtClean="0">
                <a:latin typeface="Calibri" pitchFamily="34" charset="0"/>
              </a:rPr>
              <a:t>Ο κορμός συνιστά το 50%, τα άνω άκρα και το κεφάλι το 25%, ενώ το αιωρούμενο άκρο λίγο περισσότερο από το 10% του βάρους του σώματος.</a:t>
            </a:r>
          </a:p>
          <a:p>
            <a:pPr>
              <a:buFont typeface="Wingdings" pitchFamily="2" charset="2"/>
              <a:buChar char="Ø"/>
            </a:pPr>
            <a:r>
              <a:rPr lang="el-GR" altLang="el-GR" sz="2400" dirty="0" smtClean="0">
                <a:latin typeface="Calibri" pitchFamily="34" charset="0"/>
              </a:rPr>
              <a:t>Ο κορμός, οι ώμοι και τα άνω άκρα στρίβουν για να υποστηρίξουν την ισορροπία και την σταθερότητα κατά την διάρκεια της βάδισης.</a:t>
            </a:r>
          </a:p>
          <a:p>
            <a:pPr>
              <a:buFont typeface="Wingdings" pitchFamily="2" charset="2"/>
              <a:buChar char="Ø"/>
            </a:pPr>
            <a:r>
              <a:rPr lang="el-GR" altLang="el-GR" sz="2400" dirty="0" smtClean="0">
                <a:latin typeface="Calibri" pitchFamily="34" charset="0"/>
              </a:rPr>
              <a:t>Τα άνω άκρα αιωρούνται συντονισμένα, το καθένα κάθε φορά, σε αντίθετη κατεύθυνση από το πόδι φόρτισης. Έτσι </a:t>
            </a:r>
            <a:r>
              <a:rPr lang="el-GR" altLang="el-GR" dirty="0" smtClean="0">
                <a:latin typeface="Calibri" pitchFamily="34" charset="0"/>
              </a:rPr>
              <a:t>εξασφαλίζεται ομαλά η </a:t>
            </a:r>
            <a:r>
              <a:rPr lang="el-GR" altLang="el-GR" sz="2400" dirty="0" smtClean="0">
                <a:latin typeface="Calibri" pitchFamily="34" charset="0"/>
              </a:rPr>
              <a:t>ισορροπία κατά τη βάδιση. </a:t>
            </a:r>
          </a:p>
          <a:p>
            <a:pPr>
              <a:buFont typeface="Wingdings" pitchFamily="2" charset="2"/>
              <a:buChar char="Ø"/>
            </a:pPr>
            <a:r>
              <a:rPr lang="el-GR" altLang="el-GR" sz="2400" dirty="0" smtClean="0">
                <a:latin typeface="Calibri" pitchFamily="34" charset="0"/>
              </a:rPr>
              <a:t>Η κίνηση των δύο κάτω άκρων είναι συντονισμένη,</a:t>
            </a:r>
            <a:r>
              <a:rPr lang="en-US" altLang="el-GR" sz="2400" dirty="0" smtClean="0">
                <a:latin typeface="Calibri" pitchFamily="34" charset="0"/>
              </a:rPr>
              <a:t> </a:t>
            </a:r>
            <a:r>
              <a:rPr lang="el-GR" altLang="el-GR" sz="2400" dirty="0" smtClean="0">
                <a:latin typeface="Calibri" pitchFamily="34" charset="0"/>
              </a:rPr>
              <a:t>ώστε κάθε στιγμή το ένα από αυτά είναι σε επαφή με το έδαφος.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21042045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7544" y="116632"/>
            <a:ext cx="8229600" cy="1008112"/>
          </a:xfrm>
        </p:spPr>
        <p:txBody>
          <a:bodyPr>
            <a:normAutofit fontScale="90000"/>
          </a:bodyPr>
          <a:lstStyle/>
          <a:p>
            <a:pPr eaLnBrk="1" hangingPunct="1"/>
            <a:r>
              <a:rPr lang="el-GR" altLang="el-GR" sz="4400" dirty="0" smtClean="0">
                <a:latin typeface="Calibri" pitchFamily="34" charset="0"/>
              </a:rPr>
              <a:t>Κύκλος Βάδισης </a:t>
            </a:r>
            <a:r>
              <a:rPr lang="el-GR" altLang="el-GR" sz="4000" dirty="0" smtClean="0">
                <a:latin typeface="Calibri" pitchFamily="34" charset="0"/>
              </a:rPr>
              <a:t/>
            </a:r>
            <a:br>
              <a:rPr lang="el-GR" altLang="el-GR" sz="4000" dirty="0" smtClean="0">
                <a:latin typeface="Calibri" pitchFamily="34" charset="0"/>
              </a:rPr>
            </a:br>
            <a:r>
              <a:rPr lang="el-GR" altLang="el-GR" sz="3600" b="0" dirty="0" smtClean="0">
                <a:latin typeface="Calibri" pitchFamily="34" charset="0"/>
              </a:rPr>
              <a:t>μυϊκή δραστηριότητα</a:t>
            </a:r>
          </a:p>
        </p:txBody>
      </p:sp>
      <p:graphicFrame>
        <p:nvGraphicFramePr>
          <p:cNvPr id="2" name="Πίνακας 1"/>
          <p:cNvGraphicFramePr>
            <a:graphicFrameLocks noGrp="1"/>
          </p:cNvGraphicFramePr>
          <p:nvPr>
            <p:extLst>
              <p:ext uri="{D42A27DB-BD31-4B8C-83A1-F6EECF244321}">
                <p14:modId xmlns:p14="http://schemas.microsoft.com/office/powerpoint/2010/main" val="3940691267"/>
              </p:ext>
            </p:extLst>
          </p:nvPr>
        </p:nvGraphicFramePr>
        <p:xfrm>
          <a:off x="395536" y="1196752"/>
          <a:ext cx="8352929" cy="5252575"/>
        </p:xfrm>
        <a:graphic>
          <a:graphicData uri="http://schemas.openxmlformats.org/drawingml/2006/table">
            <a:tbl>
              <a:tblPr firstRow="1" bandRow="1">
                <a:tableStyleId>{5940675A-B579-460E-94D1-54222C63F5DA}</a:tableStyleId>
              </a:tblPr>
              <a:tblGrid>
                <a:gridCol w="1745416"/>
                <a:gridCol w="719384"/>
                <a:gridCol w="821600"/>
                <a:gridCol w="821600"/>
                <a:gridCol w="821600"/>
                <a:gridCol w="821600"/>
                <a:gridCol w="821600"/>
                <a:gridCol w="958533"/>
                <a:gridCol w="821596"/>
              </a:tblGrid>
              <a:tr h="589135">
                <a:tc>
                  <a:txBody>
                    <a:bodyPr/>
                    <a:lstStyle/>
                    <a:p>
                      <a:r>
                        <a:rPr lang="el-GR" sz="2400" dirty="0" smtClean="0"/>
                        <a:t>----</a:t>
                      </a:r>
                      <a:endParaRPr lang="el-GR" sz="2400" dirty="0"/>
                    </a:p>
                  </a:txBody>
                  <a:tcPr/>
                </a:tc>
                <a:tc gridSpan="5">
                  <a:txBody>
                    <a:bodyPr/>
                    <a:lstStyle/>
                    <a:p>
                      <a:r>
                        <a:rPr lang="el-GR" dirty="0" smtClean="0"/>
                        <a:t>Περίοδος στήριξης 60%  </a:t>
                      </a:r>
                    </a:p>
                    <a:p>
                      <a:r>
                        <a:rPr lang="el-GR" dirty="0" smtClean="0"/>
                        <a:t>Φ1      Φ2     Φ3      Φ4</a:t>
                      </a:r>
                      <a:r>
                        <a:rPr lang="el-GR" baseline="0" dirty="0" smtClean="0"/>
                        <a:t>     Φ5</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gridSpan="3">
                  <a:txBody>
                    <a:bodyPr/>
                    <a:lstStyle/>
                    <a:p>
                      <a:r>
                        <a:rPr lang="el-GR" dirty="0" smtClean="0"/>
                        <a:t>Περίοδος αιώρησης 40%</a:t>
                      </a:r>
                    </a:p>
                    <a:p>
                      <a:r>
                        <a:rPr lang="el-GR" dirty="0" smtClean="0"/>
                        <a:t> Φ1      Φ2      Φ3</a:t>
                      </a:r>
                      <a:endParaRPr lang="el-GR" dirty="0"/>
                    </a:p>
                  </a:txBody>
                  <a:tcPr/>
                </a:tc>
                <a:tc hMerge="1">
                  <a:txBody>
                    <a:bodyPr/>
                    <a:lstStyle/>
                    <a:p>
                      <a:endParaRPr lang="el-GR" dirty="0"/>
                    </a:p>
                  </a:txBody>
                  <a:tcPr/>
                </a:tc>
                <a:tc hMerge="1">
                  <a:txBody>
                    <a:bodyPr/>
                    <a:lstStyle/>
                    <a:p>
                      <a:endParaRPr lang="el-GR" dirty="0"/>
                    </a:p>
                  </a:txBody>
                  <a:tcPr/>
                </a:tc>
              </a:tr>
              <a:tr h="341323">
                <a:tc>
                  <a:txBody>
                    <a:bodyPr/>
                    <a:lstStyle/>
                    <a:p>
                      <a:r>
                        <a:rPr lang="el-GR" dirty="0" smtClean="0"/>
                        <a:t>ΛΑΓΟΝΟΨΟΙΤΗΣ</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solidFill>
                      <a:schemeClr val="accent6">
                        <a:lumMod val="20000"/>
                        <a:lumOff val="80000"/>
                      </a:schemeClr>
                    </a:solidFill>
                  </a:tcPr>
                </a:tc>
                <a:tc>
                  <a:txBody>
                    <a:bodyPr/>
                    <a:lstStyle/>
                    <a:p>
                      <a:endParaRPr lang="el-GR" dirty="0"/>
                    </a:p>
                  </a:txBody>
                  <a:tcPr>
                    <a:solidFill>
                      <a:schemeClr val="accent6">
                        <a:lumMod val="20000"/>
                        <a:lumOff val="80000"/>
                      </a:schemeClr>
                    </a:solidFill>
                  </a:tcPr>
                </a:tc>
                <a:tc>
                  <a:txBody>
                    <a:bodyPr/>
                    <a:lstStyle/>
                    <a:p>
                      <a:endParaRPr lang="el-GR" dirty="0"/>
                    </a:p>
                  </a:txBody>
                  <a:tcPr>
                    <a:solidFill>
                      <a:schemeClr val="accent6">
                        <a:lumMod val="20000"/>
                        <a:lumOff val="80000"/>
                      </a:schemeClr>
                    </a:solidFill>
                  </a:tcPr>
                </a:tc>
                <a:tc>
                  <a:txBody>
                    <a:bodyPr/>
                    <a:lstStyle/>
                    <a:p>
                      <a:endParaRPr lang="el-GR" dirty="0"/>
                    </a:p>
                  </a:txBody>
                  <a:tcPr>
                    <a:solidFill>
                      <a:schemeClr val="accent6">
                        <a:lumMod val="20000"/>
                        <a:lumOff val="80000"/>
                      </a:schemeClr>
                    </a:solidFill>
                  </a:tcPr>
                </a:tc>
                <a:tc>
                  <a:txBody>
                    <a:bodyPr/>
                    <a:lstStyle/>
                    <a:p>
                      <a:endParaRPr lang="el-GR"/>
                    </a:p>
                  </a:txBody>
                  <a:tcPr/>
                </a:tc>
              </a:tr>
              <a:tr h="588246">
                <a:tc>
                  <a:txBody>
                    <a:bodyPr/>
                    <a:lstStyle/>
                    <a:p>
                      <a:r>
                        <a:rPr lang="el-GR" dirty="0" smtClean="0"/>
                        <a:t>ΜΕΓΑΛΟΣ ΓΛΟΥΤΙΑΙΟΣ</a:t>
                      </a:r>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588246">
                <a:tc>
                  <a:txBody>
                    <a:bodyPr/>
                    <a:lstStyle/>
                    <a:p>
                      <a:r>
                        <a:rPr lang="el-GR" dirty="0" smtClean="0"/>
                        <a:t>ΜΕΣΟΣ ΓΛΟΥΤΙΑΙΟΣ</a:t>
                      </a:r>
                      <a:endParaRPr lang="el-GR" dirty="0"/>
                    </a:p>
                  </a:txBody>
                  <a:tcPr/>
                </a:tc>
                <a:tc>
                  <a:txBody>
                    <a:bodyPr/>
                    <a:lstStyle/>
                    <a:p>
                      <a:endParaRPr lang="el-GR" dirty="0"/>
                    </a:p>
                  </a:txBody>
                  <a:tcPr>
                    <a:solidFill>
                      <a:schemeClr val="accent3">
                        <a:lumMod val="20000"/>
                        <a:lumOff val="80000"/>
                      </a:schemeClr>
                    </a:solidFill>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41323">
                <a:tc>
                  <a:txBody>
                    <a:bodyPr/>
                    <a:lstStyle/>
                    <a:p>
                      <a:r>
                        <a:rPr lang="el-GR" dirty="0" smtClean="0"/>
                        <a:t>ΙΣΧΙΟΚΝΗΜΙΑΙΟΙ</a:t>
                      </a:r>
                      <a:endParaRPr lang="el-GR" dirty="0"/>
                    </a:p>
                  </a:txBody>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41323">
                <a:tc>
                  <a:txBody>
                    <a:bodyPr/>
                    <a:lstStyle/>
                    <a:p>
                      <a:r>
                        <a:rPr lang="el-GR" dirty="0" smtClean="0"/>
                        <a:t>ΤΕΤΡΑΚΕΦΑΛΟΣ</a:t>
                      </a:r>
                      <a:endParaRPr lang="el-GR" dirty="0"/>
                    </a:p>
                  </a:txBody>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r>
              <a:tr h="588246">
                <a:tc>
                  <a:txBody>
                    <a:bodyPr/>
                    <a:lstStyle/>
                    <a:p>
                      <a:r>
                        <a:rPr lang="el-GR" dirty="0" smtClean="0"/>
                        <a:t>ΠΡΟΣΘΙΑΣ</a:t>
                      </a:r>
                      <a:r>
                        <a:rPr lang="el-GR" baseline="0" dirty="0" smtClean="0"/>
                        <a:t> ΕΠΙΦ. ΚΝΗΜΗΣ</a:t>
                      </a:r>
                      <a:endParaRPr lang="el-GR" dirty="0"/>
                    </a:p>
                  </a:txBody>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a:p>
                  </a:txBody>
                  <a:tcPr/>
                </a:tc>
                <a:tc>
                  <a:txBody>
                    <a:bodyPr/>
                    <a:lstStyle/>
                    <a:p>
                      <a:endParaRPr lang="el-GR"/>
                    </a:p>
                  </a:txBody>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a:p>
                  </a:txBody>
                  <a:tcPr/>
                </a:tc>
                <a:tc>
                  <a:txBody>
                    <a:bodyPr/>
                    <a:lstStyle/>
                    <a:p>
                      <a:endParaRPr lang="el-GR" dirty="0"/>
                    </a:p>
                  </a:txBody>
                  <a:tcPr/>
                </a:tc>
              </a:tr>
              <a:tr h="588246">
                <a:tc>
                  <a:txBody>
                    <a:bodyPr/>
                    <a:lstStyle/>
                    <a:p>
                      <a:r>
                        <a:rPr lang="el-GR" dirty="0" smtClean="0"/>
                        <a:t>ΟΠΙΣΘΙΑΣ</a:t>
                      </a:r>
                      <a:r>
                        <a:rPr lang="el-GR" baseline="0" dirty="0" smtClean="0"/>
                        <a:t> ΕΠΙΦ. ΚΝΗΜΗΣ</a:t>
                      </a:r>
                      <a:endParaRPr lang="el-GR" dirty="0"/>
                    </a:p>
                  </a:txBody>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solidFill>
                      <a:schemeClr val="accent6">
                        <a:lumMod val="20000"/>
                        <a:lumOff val="80000"/>
                      </a:schemeClr>
                    </a:solidFill>
                  </a:tcPr>
                </a:tc>
                <a:tc>
                  <a:txBody>
                    <a:bodyPr/>
                    <a:lstStyle/>
                    <a:p>
                      <a:endParaRPr lang="el-GR"/>
                    </a:p>
                  </a:txBody>
                  <a:tcPr>
                    <a:solidFill>
                      <a:schemeClr val="accent6">
                        <a:lumMod val="20000"/>
                        <a:lumOff val="80000"/>
                      </a:schemeClr>
                    </a:solidFill>
                  </a:tcPr>
                </a:tc>
                <a:tc>
                  <a:txBody>
                    <a:bodyPr/>
                    <a:lstStyle/>
                    <a:p>
                      <a:endParaRPr lang="el-GR" dirty="0"/>
                    </a:p>
                  </a:txBody>
                  <a:tcPr>
                    <a:solidFill>
                      <a:schemeClr val="accent6">
                        <a:lumMod val="20000"/>
                        <a:lumOff val="80000"/>
                      </a:schemeClr>
                    </a:solidFill>
                  </a:tcPr>
                </a:tc>
              </a:tr>
              <a:tr h="341323">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solidFill>
                      <a:schemeClr val="accent3">
                        <a:lumMod val="20000"/>
                        <a:lumOff val="80000"/>
                      </a:schemeClr>
                    </a:solidFill>
                  </a:tcPr>
                </a:tc>
                <a:tc>
                  <a:txBody>
                    <a:bodyPr/>
                    <a:lstStyle/>
                    <a:p>
                      <a:endParaRPr lang="el-GR" dirty="0"/>
                    </a:p>
                  </a:txBody>
                  <a:tcPr>
                    <a:solidFill>
                      <a:schemeClr val="accent6">
                        <a:lumMod val="20000"/>
                        <a:lumOff val="80000"/>
                      </a:schemeClr>
                    </a:solidFill>
                  </a:tcPr>
                </a:tc>
                <a:tc>
                  <a:txBody>
                    <a:bodyPr/>
                    <a:lstStyle/>
                    <a:p>
                      <a:endParaRPr lang="el-GR" dirty="0"/>
                    </a:p>
                  </a:txBody>
                  <a:tcPr>
                    <a:solidFill>
                      <a:schemeClr val="accent6">
                        <a:lumMod val="20000"/>
                        <a:lumOff val="80000"/>
                      </a:schemeClr>
                    </a:solidFill>
                  </a:tcPr>
                </a:tc>
                <a:tc>
                  <a:txBody>
                    <a:bodyPr/>
                    <a:lstStyle/>
                    <a:p>
                      <a:endParaRPr lang="el-GR"/>
                    </a:p>
                  </a:txBody>
                  <a:tcPr/>
                </a:tc>
                <a:tc>
                  <a:txBody>
                    <a:bodyPr/>
                    <a:lstStyle/>
                    <a:p>
                      <a:endParaRPr lang="el-GR"/>
                    </a:p>
                  </a:txBody>
                  <a:tcPr/>
                </a:tc>
                <a:tc>
                  <a:txBody>
                    <a:bodyPr/>
                    <a:lstStyle/>
                    <a:p>
                      <a:endParaRPr lang="el-GR" dirty="0"/>
                    </a:p>
                  </a:txBody>
                  <a:tcPr/>
                </a:tc>
              </a:tr>
              <a:tr h="589135">
                <a:tc gridSpan="3">
                  <a:txBody>
                    <a:bodyPr/>
                    <a:lstStyle/>
                    <a:p>
                      <a:r>
                        <a:rPr lang="el-GR" dirty="0" smtClean="0"/>
                        <a:t>Χαλαρός </a:t>
                      </a:r>
                      <a:endParaRPr lang="el-GR" dirty="0"/>
                    </a:p>
                  </a:txBody>
                  <a:tcPr/>
                </a:tc>
                <a:tc hMerge="1">
                  <a:txBody>
                    <a:bodyPr/>
                    <a:lstStyle/>
                    <a:p>
                      <a:endParaRPr lang="el-GR" dirty="0"/>
                    </a:p>
                  </a:txBody>
                  <a:tcPr/>
                </a:tc>
                <a:tc hMerge="1">
                  <a:txBody>
                    <a:bodyPr/>
                    <a:lstStyle/>
                    <a:p>
                      <a:endParaRPr lang="el-GR" dirty="0"/>
                    </a:p>
                  </a:txBody>
                  <a:tcPr/>
                </a:tc>
                <a:tc gridSpan="3">
                  <a:txBody>
                    <a:bodyPr/>
                    <a:lstStyle/>
                    <a:p>
                      <a:r>
                        <a:rPr lang="el-GR" dirty="0" err="1" smtClean="0"/>
                        <a:t>Μειομετρική</a:t>
                      </a:r>
                      <a:r>
                        <a:rPr lang="el-GR" dirty="0" smtClean="0"/>
                        <a:t> κίνηση</a:t>
                      </a:r>
                      <a:endParaRPr lang="el-GR" dirty="0"/>
                    </a:p>
                  </a:txBody>
                  <a:tcPr>
                    <a:solidFill>
                      <a:schemeClr val="accent6">
                        <a:lumMod val="20000"/>
                        <a:lumOff val="80000"/>
                      </a:schemeClr>
                    </a:solidFill>
                  </a:tcPr>
                </a:tc>
                <a:tc hMerge="1">
                  <a:txBody>
                    <a:bodyPr/>
                    <a:lstStyle/>
                    <a:p>
                      <a:endParaRPr lang="el-GR" dirty="0"/>
                    </a:p>
                  </a:txBody>
                  <a:tcPr/>
                </a:tc>
                <a:tc hMerge="1">
                  <a:txBody>
                    <a:bodyPr/>
                    <a:lstStyle/>
                    <a:p>
                      <a:endParaRPr lang="el-GR" dirty="0"/>
                    </a:p>
                  </a:txBody>
                  <a:tcPr/>
                </a:tc>
                <a:tc gridSpan="3">
                  <a:txBody>
                    <a:bodyPr/>
                    <a:lstStyle/>
                    <a:p>
                      <a:r>
                        <a:rPr lang="el-GR" dirty="0" err="1" smtClean="0"/>
                        <a:t>Πλειομετρική</a:t>
                      </a:r>
                      <a:r>
                        <a:rPr lang="el-GR" dirty="0" smtClean="0"/>
                        <a:t> κίνηση</a:t>
                      </a:r>
                      <a:endParaRPr lang="el-GR" dirty="0"/>
                    </a:p>
                  </a:txBody>
                  <a:tcPr>
                    <a:solidFill>
                      <a:schemeClr val="accent3">
                        <a:lumMod val="20000"/>
                        <a:lumOff val="80000"/>
                      </a:schemeClr>
                    </a:solidFill>
                  </a:tcPr>
                </a:tc>
                <a:tc hMerge="1">
                  <a:txBody>
                    <a:bodyPr/>
                    <a:lstStyle/>
                    <a:p>
                      <a:endParaRPr lang="el-GR" dirty="0"/>
                    </a:p>
                  </a:txBody>
                  <a:tcPr/>
                </a:tc>
                <a:tc hMerge="1">
                  <a:txBody>
                    <a:bodyPr/>
                    <a:lstStyle/>
                    <a:p>
                      <a:endParaRPr lang="el-GR" dirty="0"/>
                    </a:p>
                  </a:txBody>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38493599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7544" y="116632"/>
            <a:ext cx="8229600" cy="720080"/>
          </a:xfrm>
        </p:spPr>
        <p:txBody>
          <a:bodyPr>
            <a:normAutofit/>
          </a:bodyPr>
          <a:lstStyle/>
          <a:p>
            <a:r>
              <a:rPr lang="el-GR" altLang="el-GR" sz="4000" dirty="0" smtClean="0">
                <a:latin typeface="Calibri" pitchFamily="34" charset="0"/>
              </a:rPr>
              <a:t>Παράγοντες Βάδισης</a:t>
            </a:r>
            <a:endParaRPr lang="el-GR" altLang="el-GR" sz="3200" dirty="0" smtClean="0">
              <a:latin typeface="Calibri" pitchFamily="34" charset="0"/>
            </a:endParaRPr>
          </a:p>
        </p:txBody>
      </p:sp>
      <p:sp>
        <p:nvSpPr>
          <p:cNvPr id="78851" name="Rectangle 3"/>
          <p:cNvSpPr>
            <a:spLocks noGrp="1" noChangeArrowheads="1"/>
          </p:cNvSpPr>
          <p:nvPr>
            <p:ph idx="1"/>
          </p:nvPr>
        </p:nvSpPr>
        <p:spPr>
          <a:xfrm>
            <a:off x="636712" y="1196752"/>
            <a:ext cx="8111752" cy="5400600"/>
          </a:xfrm>
        </p:spPr>
        <p:txBody>
          <a:bodyPr>
            <a:noAutofit/>
          </a:bodyPr>
          <a:lstStyle/>
          <a:p>
            <a:pPr>
              <a:lnSpc>
                <a:spcPct val="90000"/>
              </a:lnSpc>
              <a:buFontTx/>
              <a:buNone/>
            </a:pPr>
            <a:r>
              <a:rPr lang="el-GR" altLang="el-GR" sz="2200" dirty="0" smtClean="0">
                <a:latin typeface="Calibri" pitchFamily="34" charset="0"/>
              </a:rPr>
              <a:t>Οι παράγοντες, που επηρεάζουν τις παραμέτρους της βάδισης</a:t>
            </a:r>
            <a:r>
              <a:rPr lang="en-US" altLang="el-GR" sz="2200" dirty="0" smtClean="0">
                <a:latin typeface="Calibri" pitchFamily="34" charset="0"/>
              </a:rPr>
              <a:t>:</a:t>
            </a:r>
            <a:endParaRPr lang="el-GR" altLang="el-GR" sz="2200" dirty="0" smtClean="0">
              <a:latin typeface="Calibri" pitchFamily="34" charset="0"/>
            </a:endParaRPr>
          </a:p>
          <a:p>
            <a:pPr>
              <a:lnSpc>
                <a:spcPct val="90000"/>
              </a:lnSpc>
              <a:buFont typeface="Wingdings" pitchFamily="2" charset="2"/>
              <a:buChar char="Ø"/>
            </a:pPr>
            <a:r>
              <a:rPr lang="el-GR" altLang="el-GR" sz="2200" dirty="0" smtClean="0">
                <a:latin typeface="Calibri" pitchFamily="34" charset="0"/>
              </a:rPr>
              <a:t>Η Ηλικία - Το Ύψος - Το Βάρος.</a:t>
            </a:r>
          </a:p>
          <a:p>
            <a:pPr>
              <a:lnSpc>
                <a:spcPct val="90000"/>
              </a:lnSpc>
              <a:buFont typeface="Wingdings" pitchFamily="2" charset="2"/>
              <a:buChar char="Ø"/>
            </a:pPr>
            <a:r>
              <a:rPr lang="el-GR" altLang="el-GR" sz="2200" dirty="0" smtClean="0">
                <a:latin typeface="Calibri" pitchFamily="34" charset="0"/>
              </a:rPr>
              <a:t>Το Φύλο. </a:t>
            </a:r>
          </a:p>
          <a:p>
            <a:pPr>
              <a:lnSpc>
                <a:spcPct val="90000"/>
              </a:lnSpc>
              <a:buFont typeface="Wingdings" pitchFamily="2" charset="2"/>
              <a:buChar char="Ø"/>
            </a:pPr>
            <a:r>
              <a:rPr lang="el-GR" altLang="el-GR" sz="2200" dirty="0" smtClean="0">
                <a:latin typeface="Calibri" pitchFamily="34" charset="0"/>
              </a:rPr>
              <a:t>Το Μέγεθος και το Σχήμα των Οστικών Κατασκευών.</a:t>
            </a:r>
          </a:p>
          <a:p>
            <a:pPr>
              <a:lnSpc>
                <a:spcPct val="90000"/>
              </a:lnSpc>
              <a:buFont typeface="Wingdings" pitchFamily="2" charset="2"/>
              <a:buChar char="Ø"/>
            </a:pPr>
            <a:r>
              <a:rPr lang="el-GR" altLang="el-GR" sz="2200" dirty="0" smtClean="0">
                <a:latin typeface="Calibri" pitchFamily="34" charset="0"/>
              </a:rPr>
              <a:t>Η Κατανομή της Μάζας στα Τμήματα του Σώματος.</a:t>
            </a:r>
          </a:p>
          <a:p>
            <a:pPr>
              <a:lnSpc>
                <a:spcPct val="90000"/>
              </a:lnSpc>
              <a:buFont typeface="Wingdings" pitchFamily="2" charset="2"/>
              <a:buChar char="Ø"/>
            </a:pPr>
            <a:r>
              <a:rPr lang="el-GR" altLang="el-GR" sz="2200" dirty="0" smtClean="0">
                <a:latin typeface="Calibri" pitchFamily="34" charset="0"/>
              </a:rPr>
              <a:t>Η Κινητικότητα Αρθρώσεων.  </a:t>
            </a:r>
          </a:p>
          <a:p>
            <a:pPr>
              <a:lnSpc>
                <a:spcPct val="90000"/>
              </a:lnSpc>
              <a:buFont typeface="Wingdings" pitchFamily="2" charset="2"/>
              <a:buChar char="Ø"/>
            </a:pPr>
            <a:r>
              <a:rPr lang="el-GR" altLang="el-GR" sz="2200" dirty="0" smtClean="0">
                <a:latin typeface="Calibri" pitchFamily="34" charset="0"/>
              </a:rPr>
              <a:t>Η Δύναμη των Μυών.</a:t>
            </a:r>
          </a:p>
          <a:p>
            <a:pPr>
              <a:lnSpc>
                <a:spcPct val="90000"/>
              </a:lnSpc>
              <a:buFont typeface="Wingdings" pitchFamily="2" charset="2"/>
              <a:buChar char="Ø"/>
            </a:pPr>
            <a:r>
              <a:rPr lang="el-GR" altLang="el-GR" sz="2200" dirty="0" smtClean="0">
                <a:latin typeface="Calibri" pitchFamily="34" charset="0"/>
              </a:rPr>
              <a:t>Ο Τύπος του Εδάφους. </a:t>
            </a:r>
          </a:p>
          <a:p>
            <a:pPr>
              <a:lnSpc>
                <a:spcPct val="90000"/>
              </a:lnSpc>
              <a:buFont typeface="Wingdings" pitchFamily="2" charset="2"/>
              <a:buChar char="Ø"/>
            </a:pPr>
            <a:r>
              <a:rPr lang="el-GR" altLang="el-GR" sz="2200" dirty="0" smtClean="0">
                <a:latin typeface="Calibri" pitchFamily="34" charset="0"/>
              </a:rPr>
              <a:t>Ο Τύπος Ένδυσης και Υπόδησης</a:t>
            </a:r>
            <a:r>
              <a:rPr lang="en-US" altLang="el-GR" sz="2200" dirty="0" smtClean="0">
                <a:latin typeface="Calibri" pitchFamily="34" charset="0"/>
              </a:rPr>
              <a:t> (</a:t>
            </a:r>
            <a:r>
              <a:rPr lang="el-GR" altLang="el-GR" sz="2200" dirty="0" smtClean="0">
                <a:latin typeface="Calibri" pitchFamily="34" charset="0"/>
              </a:rPr>
              <a:t>επηρεάζει τον διασκελισμό).</a:t>
            </a:r>
          </a:p>
          <a:p>
            <a:pPr>
              <a:lnSpc>
                <a:spcPct val="90000"/>
              </a:lnSpc>
              <a:buFont typeface="Wingdings" pitchFamily="2" charset="2"/>
              <a:buChar char="Ø"/>
            </a:pPr>
            <a:r>
              <a:rPr lang="el-GR" altLang="el-GR" sz="2200" dirty="0" smtClean="0">
                <a:latin typeface="Calibri" pitchFamily="34" charset="0"/>
              </a:rPr>
              <a:t>Οι Κλιματικές Συνθήκες.</a:t>
            </a:r>
          </a:p>
          <a:p>
            <a:pPr>
              <a:lnSpc>
                <a:spcPct val="90000"/>
              </a:lnSpc>
              <a:buFont typeface="Wingdings" pitchFamily="2" charset="2"/>
              <a:buChar char="Ø"/>
            </a:pPr>
            <a:r>
              <a:rPr lang="el-GR" altLang="el-GR" sz="2200" dirty="0" smtClean="0">
                <a:latin typeface="Calibri" pitchFamily="34" charset="0"/>
              </a:rPr>
              <a:t>Οι Συνήθειες.</a:t>
            </a:r>
          </a:p>
          <a:p>
            <a:pPr>
              <a:lnSpc>
                <a:spcPct val="90000"/>
              </a:lnSpc>
              <a:buFont typeface="Wingdings" pitchFamily="2" charset="2"/>
              <a:buChar char="Ø"/>
            </a:pPr>
            <a:r>
              <a:rPr lang="el-GR" altLang="el-GR" sz="2200" dirty="0" smtClean="0">
                <a:latin typeface="Calibri" pitchFamily="34" charset="0"/>
              </a:rPr>
              <a:t>Η Ψυχολογική Κατάσταση.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Tree>
    <p:extLst>
      <p:ext uri="{BB962C8B-B14F-4D97-AF65-F5344CB8AC3E}">
        <p14:creationId xmlns:p14="http://schemas.microsoft.com/office/powerpoint/2010/main" val="28508376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ltLang="el-GR" sz="4000" dirty="0" smtClean="0">
                <a:latin typeface="Calibri" pitchFamily="34" charset="0"/>
              </a:rPr>
              <a:t>Ηλικία</a:t>
            </a:r>
            <a:r>
              <a:rPr lang="el-GR" altLang="el-GR" sz="3600" dirty="0">
                <a:latin typeface="Calibri" pitchFamily="34" charset="0"/>
              </a:rPr>
              <a:t> </a:t>
            </a:r>
            <a:r>
              <a:rPr lang="el-GR" altLang="el-GR" sz="3200" b="0" dirty="0" smtClean="0">
                <a:latin typeface="Calibri" pitchFamily="34" charset="0"/>
              </a:rPr>
              <a:t>1/4</a:t>
            </a:r>
          </a:p>
        </p:txBody>
      </p:sp>
      <p:sp>
        <p:nvSpPr>
          <p:cNvPr id="79875" name="Rectangle 3"/>
          <p:cNvSpPr>
            <a:spLocks noGrp="1" noChangeArrowheads="1"/>
          </p:cNvSpPr>
          <p:nvPr>
            <p:ph idx="1"/>
          </p:nvPr>
        </p:nvSpPr>
        <p:spPr/>
        <p:txBody>
          <a:bodyPr/>
          <a:lstStyle/>
          <a:p>
            <a:pPr>
              <a:buFont typeface="Wingdings" pitchFamily="2" charset="2"/>
              <a:buChar char="Ø"/>
            </a:pPr>
            <a:r>
              <a:rPr lang="el-GR" altLang="el-GR" sz="2400" dirty="0" smtClean="0">
                <a:latin typeface="Calibri" pitchFamily="34" charset="0"/>
              </a:rPr>
              <a:t>Η εκμάθηση της βάδισης συμβαίνει το πρώτο χρόνο της ζωής του ατόμου. </a:t>
            </a:r>
          </a:p>
          <a:p>
            <a:pPr>
              <a:buFont typeface="Wingdings" pitchFamily="2" charset="2"/>
              <a:buChar char="Ø"/>
            </a:pPr>
            <a:r>
              <a:rPr lang="el-GR" altLang="el-GR" sz="2400" dirty="0" smtClean="0">
                <a:latin typeface="Calibri" pitchFamily="34" charset="0"/>
              </a:rPr>
              <a:t>Η ωρίμανση της βάδισης εξαρτάται από την ωρίμανση του κεντρικού νευρικού συστήματος. Αυτό συμβαίνει στην ηλικία των τριών έως πέντε χρόνων.</a:t>
            </a:r>
          </a:p>
          <a:p>
            <a:pPr>
              <a:buFont typeface="Wingdings" pitchFamily="2" charset="2"/>
              <a:buChar char="Ø"/>
            </a:pPr>
            <a:r>
              <a:rPr lang="el-GR" altLang="el-GR" sz="2400" dirty="0" smtClean="0">
                <a:latin typeface="Calibri" pitchFamily="34" charset="0"/>
              </a:rPr>
              <a:t>Η ωριμότητα της διαδικασίας χαρακτηρίζεται από τις παραμέτρους της.</a:t>
            </a:r>
          </a:p>
          <a:p>
            <a:pPr>
              <a:buFont typeface="Wingdings" pitchFamily="2" charset="2"/>
              <a:buChar char="Ø"/>
            </a:pPr>
            <a:r>
              <a:rPr lang="el-GR" altLang="el-GR" sz="2400" dirty="0" smtClean="0">
                <a:latin typeface="Calibri" pitchFamily="34" charset="0"/>
              </a:rPr>
              <a:t>Η διαδικασία της βάδισης θεωρείται ‘ώριμη’ από την ηλικία των 7 έως 60 χρόνων.</a:t>
            </a:r>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Tree>
    <p:extLst>
      <p:ext uri="{BB962C8B-B14F-4D97-AF65-F5344CB8AC3E}">
        <p14:creationId xmlns:p14="http://schemas.microsoft.com/office/powerpoint/2010/main" val="39473082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altLang="el-GR" dirty="0">
                <a:latin typeface="Calibri" pitchFamily="34" charset="0"/>
              </a:rPr>
              <a:t>Ηλικία</a:t>
            </a:r>
            <a:r>
              <a:rPr lang="el-GR" altLang="el-GR" sz="3600" dirty="0">
                <a:latin typeface="Calibri" pitchFamily="34" charset="0"/>
              </a:rPr>
              <a:t> </a:t>
            </a:r>
            <a:r>
              <a:rPr lang="el-GR" altLang="el-GR" sz="3200" b="0" dirty="0" smtClean="0">
                <a:latin typeface="Calibri" pitchFamily="34" charset="0"/>
              </a:rPr>
              <a:t>2/4</a:t>
            </a:r>
            <a:endParaRPr lang="el-GR" altLang="el-GR" sz="2000" dirty="0" smtClean="0">
              <a:latin typeface="Calibri" pitchFamily="34" charset="0"/>
            </a:endParaRPr>
          </a:p>
        </p:txBody>
      </p:sp>
      <p:sp>
        <p:nvSpPr>
          <p:cNvPr id="80899" name="Rectangle 3"/>
          <p:cNvSpPr>
            <a:spLocks noGrp="1" noChangeArrowheads="1"/>
          </p:cNvSpPr>
          <p:nvPr>
            <p:ph idx="1"/>
          </p:nvPr>
        </p:nvSpPr>
        <p:spPr/>
        <p:txBody>
          <a:bodyPr>
            <a:noAutofit/>
          </a:bodyPr>
          <a:lstStyle/>
          <a:p>
            <a:pPr>
              <a:lnSpc>
                <a:spcPct val="110000"/>
              </a:lnSpc>
              <a:spcBef>
                <a:spcPts val="600"/>
              </a:spcBef>
              <a:buFont typeface="Wingdings" pitchFamily="2" charset="2"/>
              <a:buChar char="Ø"/>
            </a:pPr>
            <a:r>
              <a:rPr lang="el-GR" altLang="el-GR" dirty="0" smtClean="0">
                <a:latin typeface="Calibri" pitchFamily="34" charset="0"/>
              </a:rPr>
              <a:t>Από την ηλικία των 9 έως 15 μηνών ο άνθρωπος αποκτά δυνατότητα να βαδίζει με ανεξαρτησία. </a:t>
            </a:r>
          </a:p>
          <a:p>
            <a:pPr>
              <a:lnSpc>
                <a:spcPct val="110000"/>
              </a:lnSpc>
              <a:spcBef>
                <a:spcPts val="600"/>
              </a:spcBef>
              <a:buFont typeface="Wingdings" pitchFamily="2" charset="2"/>
              <a:buChar char="Ø"/>
            </a:pPr>
            <a:r>
              <a:rPr lang="el-GR" altLang="el-GR" dirty="0" smtClean="0">
                <a:latin typeface="Calibri" pitchFamily="34" charset="0"/>
              </a:rPr>
              <a:t>Ένα μωρό, που μόλις άρχισε να περπατά, σε σύγκριση με έναν μέσο φυσιολογικό ενήλικα έχει</a:t>
            </a:r>
            <a:r>
              <a:rPr lang="en-US" altLang="el-GR" dirty="0" smtClean="0">
                <a:latin typeface="Calibri" pitchFamily="34" charset="0"/>
              </a:rPr>
              <a:t>:</a:t>
            </a:r>
            <a:endParaRPr lang="el-GR" altLang="el-GR" dirty="0" smtClean="0">
              <a:latin typeface="Calibri" pitchFamily="34" charset="0"/>
            </a:endParaRPr>
          </a:p>
          <a:p>
            <a:pPr lvl="1">
              <a:lnSpc>
                <a:spcPct val="110000"/>
              </a:lnSpc>
              <a:spcBef>
                <a:spcPts val="600"/>
              </a:spcBef>
              <a:buFont typeface="Wingdings" pitchFamily="2" charset="2"/>
              <a:buChar char="§"/>
            </a:pPr>
            <a:r>
              <a:rPr lang="el-GR" altLang="el-GR" dirty="0" smtClean="0">
                <a:latin typeface="Calibri" pitchFamily="34" charset="0"/>
              </a:rPr>
              <a:t> υψηλότερα το κέντρο βάρους του σώματος,</a:t>
            </a:r>
          </a:p>
          <a:p>
            <a:pPr lvl="1">
              <a:lnSpc>
                <a:spcPct val="110000"/>
              </a:lnSpc>
              <a:spcBef>
                <a:spcPts val="600"/>
              </a:spcBef>
              <a:buFont typeface="Wingdings" pitchFamily="2" charset="2"/>
              <a:buChar char="§"/>
            </a:pPr>
            <a:r>
              <a:rPr lang="el-GR" altLang="el-GR" dirty="0" smtClean="0">
                <a:latin typeface="Calibri" pitchFamily="34" charset="0"/>
              </a:rPr>
              <a:t> μεγαλύτερη βάση βάδισης (εύρος βήματος),</a:t>
            </a:r>
          </a:p>
          <a:p>
            <a:pPr lvl="1">
              <a:lnSpc>
                <a:spcPct val="110000"/>
              </a:lnSpc>
              <a:spcBef>
                <a:spcPts val="600"/>
              </a:spcBef>
              <a:buFont typeface="Wingdings" pitchFamily="2" charset="2"/>
              <a:buChar char="§"/>
            </a:pPr>
            <a:r>
              <a:rPr lang="el-GR" altLang="el-GR" dirty="0" smtClean="0">
                <a:latin typeface="Calibri" pitchFamily="34" charset="0"/>
              </a:rPr>
              <a:t> μικρότερο μήκος βήματος,</a:t>
            </a:r>
          </a:p>
          <a:p>
            <a:pPr lvl="1">
              <a:lnSpc>
                <a:spcPct val="110000"/>
              </a:lnSpc>
              <a:spcBef>
                <a:spcPts val="600"/>
              </a:spcBef>
              <a:buFont typeface="Wingdings" pitchFamily="2" charset="2"/>
              <a:buChar char="§"/>
            </a:pPr>
            <a:r>
              <a:rPr lang="el-GR" altLang="el-GR" dirty="0" smtClean="0">
                <a:latin typeface="Calibri" pitchFamily="34" charset="0"/>
              </a:rPr>
              <a:t> μικρότερη ταχύτητα βήματος,</a:t>
            </a:r>
          </a:p>
          <a:p>
            <a:pPr lvl="1">
              <a:lnSpc>
                <a:spcPct val="110000"/>
              </a:lnSpc>
              <a:spcBef>
                <a:spcPts val="600"/>
              </a:spcBef>
              <a:buFont typeface="Wingdings" pitchFamily="2" charset="2"/>
              <a:buChar char="§"/>
            </a:pPr>
            <a:r>
              <a:rPr lang="el-GR" altLang="el-GR" dirty="0" smtClean="0">
                <a:latin typeface="Calibri" pitchFamily="34" charset="0"/>
              </a:rPr>
              <a:t> μεγαλύτερο ρυθμό βάδισης,</a:t>
            </a:r>
          </a:p>
          <a:p>
            <a:pPr lvl="1">
              <a:lnSpc>
                <a:spcPct val="110000"/>
              </a:lnSpc>
              <a:spcBef>
                <a:spcPts val="600"/>
              </a:spcBef>
              <a:buFont typeface="Wingdings" pitchFamily="2" charset="2"/>
              <a:buChar char="§"/>
            </a:pPr>
            <a:r>
              <a:rPr lang="el-GR" altLang="el-GR" dirty="0" smtClean="0">
                <a:latin typeface="Calibri" pitchFamily="34" charset="0"/>
              </a:rPr>
              <a:t> ελαττωμένο χρόνο στήριξης στο ένα άκρο</a:t>
            </a:r>
            <a:r>
              <a:rPr lang="el-GR" altLang="el-GR" dirty="0">
                <a:latin typeface="Calibri" pitchFamily="34" charset="0"/>
              </a:rPr>
              <a:t>.</a:t>
            </a: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Tree>
    <p:extLst>
      <p:ext uri="{BB962C8B-B14F-4D97-AF65-F5344CB8AC3E}">
        <p14:creationId xmlns:p14="http://schemas.microsoft.com/office/powerpoint/2010/main" val="6287875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altLang="el-GR" dirty="0">
                <a:latin typeface="Calibri" pitchFamily="34" charset="0"/>
              </a:rPr>
              <a:t>Ηλικία</a:t>
            </a:r>
            <a:r>
              <a:rPr lang="el-GR" altLang="el-GR" sz="3600" dirty="0">
                <a:latin typeface="Calibri" pitchFamily="34" charset="0"/>
              </a:rPr>
              <a:t> </a:t>
            </a:r>
            <a:r>
              <a:rPr lang="el-GR" altLang="el-GR" sz="3200" b="0" dirty="0" smtClean="0">
                <a:latin typeface="Calibri" pitchFamily="34" charset="0"/>
              </a:rPr>
              <a:t>3/4</a:t>
            </a:r>
            <a:endParaRPr lang="el-GR" altLang="el-GR" sz="2000" dirty="0" smtClean="0">
              <a:latin typeface="Calibri" pitchFamily="34" charset="0"/>
            </a:endParaRPr>
          </a:p>
        </p:txBody>
      </p:sp>
      <p:sp>
        <p:nvSpPr>
          <p:cNvPr id="80899" name="Rectangle 3"/>
          <p:cNvSpPr>
            <a:spLocks noGrp="1" noChangeArrowheads="1"/>
          </p:cNvSpPr>
          <p:nvPr>
            <p:ph idx="1"/>
          </p:nvPr>
        </p:nvSpPr>
        <p:spPr/>
        <p:txBody>
          <a:bodyPr>
            <a:noAutofit/>
          </a:bodyPr>
          <a:lstStyle/>
          <a:p>
            <a:pPr>
              <a:buFont typeface="Wingdings" pitchFamily="2" charset="2"/>
              <a:buChar char="Ø"/>
            </a:pPr>
            <a:r>
              <a:rPr lang="el-GR" altLang="el-GR" dirty="0" smtClean="0">
                <a:latin typeface="Calibri" pitchFamily="34" charset="0"/>
              </a:rPr>
              <a:t>Μέχρι την ηλικία των 3 έως 5 χρόνων έχει αυξηθεί</a:t>
            </a:r>
            <a:r>
              <a:rPr lang="en-US" altLang="el-GR" dirty="0" smtClean="0">
                <a:latin typeface="Calibri" pitchFamily="34" charset="0"/>
              </a:rPr>
              <a:t>:</a:t>
            </a:r>
            <a:endParaRPr lang="el-GR" altLang="el-GR" dirty="0" smtClean="0">
              <a:latin typeface="Calibri" pitchFamily="34" charset="0"/>
            </a:endParaRPr>
          </a:p>
          <a:p>
            <a:pPr lvl="1">
              <a:buFont typeface="Wingdings" pitchFamily="2" charset="2"/>
              <a:buChar char="§"/>
            </a:pPr>
            <a:r>
              <a:rPr lang="el-GR" altLang="el-GR" dirty="0" smtClean="0">
                <a:latin typeface="Calibri" pitchFamily="34" charset="0"/>
              </a:rPr>
              <a:t>Το μήκος του διασκελισμού, </a:t>
            </a:r>
          </a:p>
          <a:p>
            <a:pPr lvl="1">
              <a:buFont typeface="Wingdings" pitchFamily="2" charset="2"/>
              <a:buChar char="§"/>
            </a:pPr>
            <a:r>
              <a:rPr lang="el-GR" altLang="el-GR" dirty="0" smtClean="0">
                <a:latin typeface="Calibri" pitchFamily="34" charset="0"/>
              </a:rPr>
              <a:t>Το μήκος του βήματος,  </a:t>
            </a:r>
          </a:p>
          <a:p>
            <a:pPr lvl="1">
              <a:buFont typeface="Wingdings" pitchFamily="2" charset="2"/>
              <a:buChar char="§"/>
            </a:pPr>
            <a:r>
              <a:rPr lang="el-GR" altLang="el-GR" dirty="0" smtClean="0">
                <a:latin typeface="Calibri" pitchFamily="34" charset="0"/>
              </a:rPr>
              <a:t>Η ταχύτητα βήματος.</a:t>
            </a:r>
          </a:p>
          <a:p>
            <a:pPr lvl="0">
              <a:lnSpc>
                <a:spcPct val="114000"/>
              </a:lnSpc>
            </a:pPr>
            <a:r>
              <a:rPr lang="el-GR" altLang="el-GR" dirty="0">
                <a:solidFill>
                  <a:prstClr val="black"/>
                </a:solidFill>
                <a:latin typeface="Calibri" pitchFamily="34" charset="0"/>
              </a:rPr>
              <a:t>Από την ηλικία των 6 έως 13 χρόνων κατά τη βάδιση οι τροχιές των αρθρώσεων </a:t>
            </a:r>
            <a:r>
              <a:rPr lang="el-GR" altLang="el-GR" dirty="0" smtClean="0">
                <a:solidFill>
                  <a:prstClr val="black"/>
                </a:solidFill>
                <a:latin typeface="Calibri" pitchFamily="34" charset="0"/>
              </a:rPr>
              <a:t>είναι μεγάλες , όπως σε </a:t>
            </a:r>
            <a:r>
              <a:rPr lang="el-GR" altLang="el-GR" dirty="0">
                <a:solidFill>
                  <a:prstClr val="black"/>
                </a:solidFill>
                <a:latin typeface="Calibri" pitchFamily="34" charset="0"/>
              </a:rPr>
              <a:t>φυσιολογικό </a:t>
            </a:r>
            <a:r>
              <a:rPr lang="el-GR" altLang="el-GR" dirty="0" smtClean="0">
                <a:solidFill>
                  <a:prstClr val="black"/>
                </a:solidFill>
                <a:latin typeface="Calibri" pitchFamily="34" charset="0"/>
              </a:rPr>
              <a:t>ενήλικα. Οι γραμμικές </a:t>
            </a:r>
            <a:r>
              <a:rPr lang="el-GR" altLang="el-GR" dirty="0">
                <a:solidFill>
                  <a:prstClr val="black"/>
                </a:solidFill>
                <a:latin typeface="Calibri" pitchFamily="34" charset="0"/>
              </a:rPr>
              <a:t>μετακινήσεις</a:t>
            </a:r>
            <a:r>
              <a:rPr lang="el-GR" altLang="el-GR" dirty="0" smtClean="0">
                <a:solidFill>
                  <a:prstClr val="black"/>
                </a:solidFill>
                <a:latin typeface="Calibri" pitchFamily="34" charset="0"/>
              </a:rPr>
              <a:t>, οι ταχύτητες </a:t>
            </a:r>
            <a:r>
              <a:rPr lang="el-GR" altLang="el-GR" dirty="0">
                <a:solidFill>
                  <a:prstClr val="black"/>
                </a:solidFill>
                <a:latin typeface="Calibri" pitchFamily="34" charset="0"/>
              </a:rPr>
              <a:t>και </a:t>
            </a:r>
            <a:r>
              <a:rPr lang="el-GR" altLang="el-GR" dirty="0" smtClean="0">
                <a:solidFill>
                  <a:prstClr val="black"/>
                </a:solidFill>
                <a:latin typeface="Calibri" pitchFamily="34" charset="0"/>
              </a:rPr>
              <a:t>οι επιταχύνσεις είναι μεγαλύτερες από ότι στους ενήλικες.</a:t>
            </a:r>
            <a:endParaRPr lang="el-GR" altLang="el-GR" dirty="0">
              <a:solidFill>
                <a:prstClr val="black"/>
              </a:solidFill>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a:solidFill>
                <a:prstClr val="black"/>
              </a:solidFill>
            </a:endParaRPr>
          </a:p>
        </p:txBody>
      </p:sp>
    </p:spTree>
    <p:extLst>
      <p:ext uri="{BB962C8B-B14F-4D97-AF65-F5344CB8AC3E}">
        <p14:creationId xmlns:p14="http://schemas.microsoft.com/office/powerpoint/2010/main" val="33279204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altLang="el-GR" dirty="0">
                <a:latin typeface="Calibri" pitchFamily="34" charset="0"/>
              </a:rPr>
              <a:t>Ηλικία</a:t>
            </a:r>
            <a:r>
              <a:rPr lang="el-GR" altLang="el-GR" sz="3600" dirty="0">
                <a:latin typeface="Calibri" pitchFamily="34" charset="0"/>
              </a:rPr>
              <a:t> </a:t>
            </a:r>
            <a:r>
              <a:rPr lang="el-GR" altLang="el-GR" sz="3200" b="0" dirty="0" smtClean="0">
                <a:latin typeface="Calibri" pitchFamily="34" charset="0"/>
              </a:rPr>
              <a:t>4/4</a:t>
            </a:r>
            <a:endParaRPr lang="el-GR" altLang="el-GR" sz="2000" dirty="0" smtClean="0">
              <a:latin typeface="Calibri" pitchFamily="34" charset="0"/>
            </a:endParaRPr>
          </a:p>
        </p:txBody>
      </p:sp>
      <p:sp>
        <p:nvSpPr>
          <p:cNvPr id="81923" name="Rectangle 3"/>
          <p:cNvSpPr>
            <a:spLocks noGrp="1" noChangeArrowheads="1"/>
          </p:cNvSpPr>
          <p:nvPr>
            <p:ph idx="1"/>
          </p:nvPr>
        </p:nvSpPr>
        <p:spPr>
          <a:xfrm>
            <a:off x="457200" y="1196752"/>
            <a:ext cx="8507288" cy="5472608"/>
          </a:xfrm>
        </p:spPr>
        <p:txBody>
          <a:bodyPr>
            <a:noAutofit/>
          </a:bodyPr>
          <a:lstStyle/>
          <a:p>
            <a:pPr>
              <a:lnSpc>
                <a:spcPct val="110000"/>
              </a:lnSpc>
              <a:buFont typeface="Wingdings" pitchFamily="2" charset="2"/>
              <a:buChar char="Ø"/>
            </a:pPr>
            <a:r>
              <a:rPr lang="el-GR" altLang="el-GR" sz="2200" dirty="0" smtClean="0">
                <a:latin typeface="Calibri" pitchFamily="34" charset="0"/>
              </a:rPr>
              <a:t>Μετά την ηλικία των 60 χρόνων η βάδιση ‘παρακμάζει’</a:t>
            </a:r>
            <a:r>
              <a:rPr lang="en-US" altLang="el-GR" sz="2200" dirty="0" smtClean="0">
                <a:latin typeface="Calibri" pitchFamily="34" charset="0"/>
              </a:rPr>
              <a:t>:</a:t>
            </a:r>
            <a:r>
              <a:rPr lang="el-GR" altLang="el-GR" sz="2200" dirty="0" smtClean="0">
                <a:latin typeface="Calibri" pitchFamily="34" charset="0"/>
              </a:rPr>
              <a:t> </a:t>
            </a:r>
          </a:p>
          <a:p>
            <a:pPr lvl="1">
              <a:lnSpc>
                <a:spcPct val="110000"/>
              </a:lnSpc>
              <a:buFont typeface="Wingdings" pitchFamily="2" charset="2"/>
              <a:buChar char="§"/>
            </a:pPr>
            <a:r>
              <a:rPr lang="el-GR" altLang="el-GR" sz="2200" dirty="0" smtClean="0">
                <a:latin typeface="Calibri" pitchFamily="34" charset="0"/>
              </a:rPr>
              <a:t>Ελαττώνεται η ταχύτητα βάδισης. </a:t>
            </a:r>
          </a:p>
          <a:p>
            <a:pPr lvl="1">
              <a:lnSpc>
                <a:spcPct val="110000"/>
              </a:lnSpc>
              <a:buFont typeface="Wingdings" pitchFamily="2" charset="2"/>
              <a:buChar char="§"/>
            </a:pPr>
            <a:r>
              <a:rPr lang="el-GR" altLang="el-GR" sz="2200" dirty="0" smtClean="0">
                <a:latin typeface="Calibri" pitchFamily="34" charset="0"/>
              </a:rPr>
              <a:t>Ελαττώνεται το μήκος του βήματος και του διασκελισμού.</a:t>
            </a:r>
          </a:p>
          <a:p>
            <a:pPr lvl="1">
              <a:lnSpc>
                <a:spcPct val="110000"/>
              </a:lnSpc>
              <a:buFont typeface="Wingdings" pitchFamily="2" charset="2"/>
              <a:buChar char="§"/>
            </a:pPr>
            <a:r>
              <a:rPr lang="el-GR" altLang="el-GR" sz="2200" dirty="0" smtClean="0">
                <a:latin typeface="Calibri" pitchFamily="34" charset="0"/>
              </a:rPr>
              <a:t>Ελαττώνεται ο χρόνος αιώρησης.</a:t>
            </a:r>
          </a:p>
          <a:p>
            <a:pPr lvl="1">
              <a:lnSpc>
                <a:spcPct val="110000"/>
              </a:lnSpc>
              <a:buFont typeface="Wingdings" pitchFamily="2" charset="2"/>
              <a:buChar char="§"/>
            </a:pPr>
            <a:r>
              <a:rPr lang="el-GR" altLang="el-GR" sz="2200" dirty="0" smtClean="0">
                <a:latin typeface="Calibri" pitchFamily="34" charset="0"/>
              </a:rPr>
              <a:t>Ελαττώνεται ο χρόνος στήριξης στο ένα άκρο.</a:t>
            </a:r>
          </a:p>
          <a:p>
            <a:pPr lvl="1">
              <a:lnSpc>
                <a:spcPct val="110000"/>
              </a:lnSpc>
              <a:buFont typeface="Wingdings" pitchFamily="2" charset="2"/>
              <a:buChar char="§"/>
            </a:pPr>
            <a:r>
              <a:rPr lang="el-GR" altLang="el-GR" sz="2200" dirty="0" smtClean="0">
                <a:latin typeface="Calibri" pitchFamily="34" charset="0"/>
              </a:rPr>
              <a:t>Αυξάνεται η διάρκεια της διπλής στήριξης.</a:t>
            </a:r>
          </a:p>
          <a:p>
            <a:pPr lvl="1">
              <a:lnSpc>
                <a:spcPct val="110000"/>
              </a:lnSpc>
              <a:buFont typeface="Wingdings" pitchFamily="2" charset="2"/>
              <a:buChar char="§"/>
            </a:pPr>
            <a:r>
              <a:rPr lang="el-GR" altLang="el-GR" sz="2200" dirty="0" smtClean="0">
                <a:latin typeface="Calibri" pitchFamily="34" charset="0"/>
              </a:rPr>
              <a:t>Αυξάνεται το εύρος βήματος.</a:t>
            </a:r>
            <a:endParaRPr lang="en-US" altLang="el-GR" sz="2200" dirty="0" smtClean="0">
              <a:latin typeface="Calibri" pitchFamily="34" charset="0"/>
            </a:endParaRPr>
          </a:p>
          <a:p>
            <a:pPr lvl="1">
              <a:lnSpc>
                <a:spcPct val="110000"/>
              </a:lnSpc>
              <a:buFont typeface="Wingdings" pitchFamily="2" charset="2"/>
              <a:buChar char="§"/>
            </a:pPr>
            <a:r>
              <a:rPr lang="el-GR" altLang="el-GR" sz="2200" dirty="0" smtClean="0">
                <a:latin typeface="Calibri" pitchFamily="34" charset="0"/>
              </a:rPr>
              <a:t>Ελαττώνεται η κάμψη του ώμου κατά την κίνηση του άνω άκρου προς τα εμπρός.</a:t>
            </a:r>
          </a:p>
          <a:p>
            <a:pPr lvl="1">
              <a:lnSpc>
                <a:spcPct val="110000"/>
              </a:lnSpc>
              <a:buFont typeface="Wingdings" pitchFamily="2" charset="2"/>
              <a:buChar char="§"/>
            </a:pPr>
            <a:r>
              <a:rPr lang="el-GR" altLang="el-GR" sz="2200" dirty="0" smtClean="0">
                <a:latin typeface="Calibri" pitchFamily="34" charset="0"/>
              </a:rPr>
              <a:t>Ελαττώνεται η έκταση του αγκώνα κατά την κίνηση του άνω άκρου προς τα πίσω.</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a:solidFill>
                <a:prstClr val="black"/>
              </a:solidFill>
            </a:endParaRPr>
          </a:p>
        </p:txBody>
      </p:sp>
    </p:spTree>
    <p:extLst>
      <p:ext uri="{BB962C8B-B14F-4D97-AF65-F5344CB8AC3E}">
        <p14:creationId xmlns:p14="http://schemas.microsoft.com/office/powerpoint/2010/main" val="11549957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altLang="el-GR" sz="4000" smtClean="0">
                <a:latin typeface="Calibri" pitchFamily="34" charset="0"/>
              </a:rPr>
              <a:t>Φύλο</a:t>
            </a:r>
          </a:p>
        </p:txBody>
      </p:sp>
      <p:sp>
        <p:nvSpPr>
          <p:cNvPr id="82947" name="Rectangle 3"/>
          <p:cNvSpPr>
            <a:spLocks noGrp="1" noChangeArrowheads="1"/>
          </p:cNvSpPr>
          <p:nvPr>
            <p:ph idx="1"/>
          </p:nvPr>
        </p:nvSpPr>
        <p:spPr>
          <a:xfrm>
            <a:off x="457200" y="1196752"/>
            <a:ext cx="8363272" cy="5400600"/>
          </a:xfrm>
        </p:spPr>
        <p:txBody>
          <a:bodyPr>
            <a:normAutofit/>
          </a:bodyPr>
          <a:lstStyle/>
          <a:p>
            <a:pPr>
              <a:lnSpc>
                <a:spcPct val="110000"/>
              </a:lnSpc>
              <a:buFont typeface="Wingdings" pitchFamily="2" charset="2"/>
              <a:buChar char="Ø"/>
            </a:pPr>
            <a:r>
              <a:rPr lang="el-GR" altLang="el-GR" sz="2200" dirty="0" smtClean="0">
                <a:latin typeface="Calibri" pitchFamily="34" charset="0"/>
              </a:rPr>
              <a:t>Το μήκος και η ταχύτητα βήματος των γυναικών είναι μικρότερα από τα αντίστοιχα των ανδρών.</a:t>
            </a:r>
          </a:p>
          <a:p>
            <a:pPr marL="355600" indent="0">
              <a:lnSpc>
                <a:spcPct val="110000"/>
              </a:lnSpc>
              <a:buNone/>
            </a:pPr>
            <a:r>
              <a:rPr lang="el-GR" altLang="el-GR" sz="2200" dirty="0" smtClean="0">
                <a:latin typeface="Calibri" pitchFamily="34" charset="0"/>
              </a:rPr>
              <a:t>Γυναίκες</a:t>
            </a:r>
            <a:r>
              <a:rPr lang="en-US" altLang="el-GR" sz="2200" dirty="0" smtClean="0">
                <a:latin typeface="Calibri" pitchFamily="34" charset="0"/>
              </a:rPr>
              <a:t>:</a:t>
            </a:r>
            <a:r>
              <a:rPr lang="el-GR" altLang="el-GR" sz="2200" dirty="0" smtClean="0">
                <a:latin typeface="Calibri" pitchFamily="34" charset="0"/>
              </a:rPr>
              <a:t> 110-129 </a:t>
            </a:r>
            <a:r>
              <a:rPr lang="en-US" altLang="el-GR" sz="2200" dirty="0" smtClean="0">
                <a:latin typeface="Calibri" pitchFamily="34" charset="0"/>
              </a:rPr>
              <a:t>cm/sec</a:t>
            </a:r>
            <a:r>
              <a:rPr lang="el-GR" altLang="el-GR" sz="2200" dirty="0" smtClean="0">
                <a:latin typeface="Calibri" pitchFamily="34" charset="0"/>
              </a:rPr>
              <a:t>. Άνδρες </a:t>
            </a:r>
            <a:r>
              <a:rPr lang="en-US" altLang="el-GR" sz="2200" dirty="0" smtClean="0">
                <a:latin typeface="Calibri" pitchFamily="34" charset="0"/>
              </a:rPr>
              <a:t>:</a:t>
            </a:r>
            <a:r>
              <a:rPr lang="el-GR" altLang="el-GR" sz="2200" dirty="0" smtClean="0">
                <a:latin typeface="Calibri" pitchFamily="34" charset="0"/>
              </a:rPr>
              <a:t> 118-134</a:t>
            </a:r>
            <a:r>
              <a:rPr lang="en-US" altLang="el-GR" sz="2200" dirty="0" smtClean="0">
                <a:latin typeface="Calibri" pitchFamily="34" charset="0"/>
              </a:rPr>
              <a:t>cm/sec</a:t>
            </a:r>
            <a:r>
              <a:rPr lang="el-GR" altLang="el-GR" sz="2200" dirty="0" smtClean="0">
                <a:latin typeface="Calibri" pitchFamily="34" charset="0"/>
              </a:rPr>
              <a:t> </a:t>
            </a:r>
          </a:p>
          <a:p>
            <a:pPr>
              <a:lnSpc>
                <a:spcPct val="110000"/>
              </a:lnSpc>
              <a:buFont typeface="Wingdings" pitchFamily="2" charset="2"/>
              <a:buChar char="Ø"/>
            </a:pPr>
            <a:r>
              <a:rPr lang="el-GR" altLang="el-GR" sz="2200" dirty="0" smtClean="0">
                <a:latin typeface="Calibri" pitchFamily="34" charset="0"/>
              </a:rPr>
              <a:t>Κατά την εξέλιξη της βάδισης, στις γυναίκες η τροχιά των αρθρώσεων είναι μικρότερη από την ανάλογη στους άνδρες. </a:t>
            </a:r>
          </a:p>
          <a:p>
            <a:pPr>
              <a:lnSpc>
                <a:spcPct val="110000"/>
              </a:lnSpc>
              <a:buFont typeface="Wingdings" pitchFamily="2" charset="2"/>
              <a:buChar char="Ø"/>
            </a:pPr>
            <a:r>
              <a:rPr lang="el-GR" altLang="el-GR" sz="2200" dirty="0" smtClean="0">
                <a:latin typeface="Calibri" pitchFamily="34" charset="0"/>
              </a:rPr>
              <a:t> Οι γυναίκες έχουν </a:t>
            </a:r>
            <a:r>
              <a:rPr lang="en-US" altLang="el-GR" sz="2200" dirty="0" smtClean="0">
                <a:latin typeface="Calibri" pitchFamily="34" charset="0"/>
              </a:rPr>
              <a:t>: </a:t>
            </a:r>
            <a:endParaRPr lang="el-GR" altLang="el-GR" sz="2200" dirty="0" smtClean="0">
              <a:latin typeface="Calibri" pitchFamily="34" charset="0"/>
            </a:endParaRPr>
          </a:p>
          <a:p>
            <a:pPr lvl="1">
              <a:lnSpc>
                <a:spcPct val="110000"/>
              </a:lnSpc>
              <a:buFont typeface="Wingdings" pitchFamily="2" charset="2"/>
              <a:buChar char="§"/>
            </a:pPr>
            <a:r>
              <a:rPr lang="el-GR" altLang="el-GR" sz="2200" dirty="0" smtClean="0">
                <a:latin typeface="Calibri" pitchFamily="34" charset="0"/>
              </a:rPr>
              <a:t>αυξημένο ρυθμό βάδισης,</a:t>
            </a:r>
          </a:p>
          <a:p>
            <a:pPr lvl="1">
              <a:lnSpc>
                <a:spcPct val="110000"/>
              </a:lnSpc>
              <a:buFont typeface="Wingdings" pitchFamily="2" charset="2"/>
              <a:buChar char="§"/>
            </a:pPr>
            <a:r>
              <a:rPr lang="el-GR" altLang="el-GR" sz="2200" dirty="0" smtClean="0">
                <a:latin typeface="Calibri" pitchFamily="34" charset="0"/>
              </a:rPr>
              <a:t>αυξημένο μήκος διασκελισμού, </a:t>
            </a:r>
          </a:p>
          <a:p>
            <a:pPr lvl="1">
              <a:lnSpc>
                <a:spcPct val="110000"/>
              </a:lnSpc>
              <a:buFont typeface="Wingdings" pitchFamily="2" charset="2"/>
              <a:buChar char="§"/>
            </a:pPr>
            <a:r>
              <a:rPr lang="el-GR" altLang="el-GR" sz="2200" dirty="0" smtClean="0">
                <a:latin typeface="Calibri" pitchFamily="34" charset="0"/>
              </a:rPr>
              <a:t>στη φάση της αρχικής επαφής, αυξημένη κάμψη ισχίου και ελαττωμένη έκταση γόνατος,</a:t>
            </a:r>
          </a:p>
          <a:p>
            <a:pPr lvl="1">
              <a:lnSpc>
                <a:spcPct val="110000"/>
              </a:lnSpc>
              <a:buFont typeface="Wingdings" pitchFamily="2" charset="2"/>
              <a:buChar char="§"/>
            </a:pPr>
            <a:r>
              <a:rPr lang="el-GR" altLang="el-GR" sz="2200" dirty="0" smtClean="0">
                <a:latin typeface="Calibri" pitchFamily="34" charset="0"/>
              </a:rPr>
              <a:t>στη φάση της προ-αιώρησης, μικρότερη κάμψη γόνατος.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a:solidFill>
                <a:prstClr val="black"/>
              </a:solidFill>
            </a:endParaRPr>
          </a:p>
        </p:txBody>
      </p:sp>
    </p:spTree>
    <p:extLst>
      <p:ext uri="{BB962C8B-B14F-4D97-AF65-F5344CB8AC3E}">
        <p14:creationId xmlns:p14="http://schemas.microsoft.com/office/powerpoint/2010/main" val="293464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altLang="el-GR" sz="4000" dirty="0" smtClean="0">
                <a:latin typeface="Calibri" pitchFamily="34" charset="0"/>
              </a:rPr>
              <a:t>Μ</a:t>
            </a:r>
            <a:r>
              <a:rPr lang="el-GR" altLang="el-GR" sz="4000" dirty="0" smtClean="0"/>
              <a:t>ύες </a:t>
            </a:r>
            <a:r>
              <a:rPr lang="el-GR" altLang="el-GR" sz="3200" b="0" dirty="0" smtClean="0"/>
              <a:t>1/2</a:t>
            </a:r>
          </a:p>
        </p:txBody>
      </p:sp>
      <p:pic>
        <p:nvPicPr>
          <p:cNvPr id="71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82336"/>
            <a:ext cx="3244089"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5"/>
          <p:cNvSpPr>
            <a:spLocks noChangeArrowheads="1"/>
          </p:cNvSpPr>
          <p:nvPr/>
        </p:nvSpPr>
        <p:spPr bwMode="auto">
          <a:xfrm>
            <a:off x="4139952" y="1656576"/>
            <a:ext cx="457893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lnSpc>
                <a:spcPct val="110000"/>
              </a:lnSpc>
              <a:spcBef>
                <a:spcPts val="1200"/>
              </a:spcBef>
              <a:buFont typeface="+mj-lt"/>
              <a:buAutoNum type="arabicPeriod"/>
            </a:pPr>
            <a:r>
              <a:rPr lang="el-GR" altLang="el-GR" sz="2200" dirty="0" smtClean="0">
                <a:solidFill>
                  <a:prstClr val="black"/>
                </a:solidFill>
                <a:latin typeface="Calibri"/>
              </a:rPr>
              <a:t>Μέσος Γλουτιαίος.</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smtClean="0">
                <a:solidFill>
                  <a:prstClr val="black"/>
                </a:solidFill>
                <a:latin typeface="Calibri"/>
              </a:rPr>
              <a:t>Ορθός Μηριαίος.</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err="1" smtClean="0">
                <a:solidFill>
                  <a:prstClr val="black"/>
                </a:solidFill>
                <a:latin typeface="Calibri"/>
              </a:rPr>
              <a:t>Υποκνημίδιος</a:t>
            </a:r>
            <a:r>
              <a:rPr lang="en-US" altLang="el-GR" sz="2200" dirty="0" smtClean="0">
                <a:solidFill>
                  <a:prstClr val="black"/>
                </a:solidFill>
                <a:latin typeface="Calibri"/>
              </a:rPr>
              <a:t> </a:t>
            </a:r>
            <a:r>
              <a:rPr lang="el-GR" altLang="el-GR" sz="2200" dirty="0" smtClean="0">
                <a:solidFill>
                  <a:prstClr val="black"/>
                </a:solidFill>
                <a:latin typeface="Calibri"/>
              </a:rPr>
              <a:t>.</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smtClean="0">
                <a:solidFill>
                  <a:prstClr val="black"/>
                </a:solidFill>
                <a:latin typeface="Calibri"/>
              </a:rPr>
              <a:t>Οπίσθιος Κνημιαίος.</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smtClean="0">
                <a:solidFill>
                  <a:prstClr val="black"/>
                </a:solidFill>
                <a:latin typeface="Calibri"/>
              </a:rPr>
              <a:t>Μακρός </a:t>
            </a:r>
            <a:r>
              <a:rPr lang="el-GR" altLang="el-GR" sz="2200" dirty="0" err="1" smtClean="0">
                <a:solidFill>
                  <a:prstClr val="black"/>
                </a:solidFill>
                <a:latin typeface="Calibri"/>
              </a:rPr>
              <a:t>Περονιαίος</a:t>
            </a:r>
            <a:r>
              <a:rPr lang="el-GR" altLang="el-GR" sz="2200" dirty="0" smtClean="0">
                <a:solidFill>
                  <a:prstClr val="black"/>
                </a:solidFill>
                <a:latin typeface="Calibri"/>
              </a:rPr>
              <a:t>.</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smtClean="0">
                <a:solidFill>
                  <a:prstClr val="black"/>
                </a:solidFill>
                <a:latin typeface="Calibri"/>
              </a:rPr>
              <a:t>Βραχύς </a:t>
            </a:r>
            <a:r>
              <a:rPr lang="el-GR" altLang="el-GR" sz="2200" dirty="0" err="1" smtClean="0">
                <a:solidFill>
                  <a:prstClr val="black"/>
                </a:solidFill>
                <a:latin typeface="Calibri"/>
              </a:rPr>
              <a:t>Περονιαίος</a:t>
            </a:r>
            <a:r>
              <a:rPr lang="el-GR" altLang="el-GR" sz="2200" dirty="0" smtClean="0">
                <a:solidFill>
                  <a:prstClr val="black"/>
                </a:solidFill>
                <a:latin typeface="Calibri"/>
              </a:rPr>
              <a:t>.</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err="1" smtClean="0">
                <a:solidFill>
                  <a:prstClr val="black"/>
                </a:solidFill>
                <a:latin typeface="Calibri"/>
              </a:rPr>
              <a:t>Ημιυμενώδης</a:t>
            </a:r>
            <a:r>
              <a:rPr lang="el-GR" altLang="el-GR" sz="2200" dirty="0" smtClean="0">
                <a:solidFill>
                  <a:prstClr val="black"/>
                </a:solidFill>
                <a:latin typeface="Calibri"/>
              </a:rPr>
              <a:t> </a:t>
            </a:r>
            <a:r>
              <a:rPr lang="el-GR" altLang="el-GR" sz="2200" dirty="0">
                <a:solidFill>
                  <a:prstClr val="black"/>
                </a:solidFill>
                <a:latin typeface="Calibri"/>
              </a:rPr>
              <a:t>και </a:t>
            </a:r>
            <a:r>
              <a:rPr lang="el-GR" altLang="el-GR" sz="2200" dirty="0" err="1" smtClean="0">
                <a:solidFill>
                  <a:prstClr val="black"/>
                </a:solidFill>
                <a:latin typeface="Calibri"/>
              </a:rPr>
              <a:t>Ημιτενοντώδης</a:t>
            </a:r>
            <a:r>
              <a:rPr lang="el-GR" altLang="el-GR" sz="2200" dirty="0" smtClean="0">
                <a:solidFill>
                  <a:prstClr val="black"/>
                </a:solidFill>
                <a:latin typeface="Calibri"/>
              </a:rPr>
              <a:t>.</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smtClean="0">
                <a:solidFill>
                  <a:prstClr val="black"/>
                </a:solidFill>
                <a:latin typeface="Calibri"/>
              </a:rPr>
              <a:t>Μέσος </a:t>
            </a:r>
            <a:r>
              <a:rPr lang="el-GR" altLang="el-GR" sz="2200" dirty="0">
                <a:solidFill>
                  <a:prstClr val="black"/>
                </a:solidFill>
                <a:latin typeface="Calibri"/>
              </a:rPr>
              <a:t>και Έσω </a:t>
            </a:r>
            <a:r>
              <a:rPr lang="el-GR" altLang="el-GR" sz="2200" dirty="0" smtClean="0">
                <a:solidFill>
                  <a:prstClr val="black"/>
                </a:solidFill>
                <a:latin typeface="Calibri"/>
              </a:rPr>
              <a:t>Πλατύς.</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smtClean="0">
                <a:solidFill>
                  <a:prstClr val="black"/>
                </a:solidFill>
                <a:latin typeface="Calibri"/>
              </a:rPr>
              <a:t>Μακρός</a:t>
            </a:r>
            <a:r>
              <a:rPr lang="en-US" altLang="el-GR" sz="2200" dirty="0" smtClean="0">
                <a:solidFill>
                  <a:prstClr val="black"/>
                </a:solidFill>
                <a:latin typeface="Calibri"/>
              </a:rPr>
              <a:t> </a:t>
            </a:r>
            <a:r>
              <a:rPr lang="el-GR" altLang="el-GR" sz="2200" dirty="0" smtClean="0">
                <a:solidFill>
                  <a:prstClr val="black"/>
                </a:solidFill>
                <a:latin typeface="Calibri"/>
              </a:rPr>
              <a:t>Προσαγωγός.</a:t>
            </a:r>
            <a:endParaRPr lang="el-GR" altLang="el-GR" sz="2200" dirty="0">
              <a:solidFill>
                <a:prstClr val="black"/>
              </a:solidFill>
              <a:latin typeface="Calibri"/>
            </a:endParaRPr>
          </a:p>
          <a:p>
            <a:pPr eaLnBrk="1" hangingPunct="1">
              <a:lnSpc>
                <a:spcPct val="110000"/>
              </a:lnSpc>
              <a:spcBef>
                <a:spcPts val="1200"/>
              </a:spcBef>
              <a:buFont typeface="+mj-lt"/>
              <a:buAutoNum type="arabicPeriod"/>
            </a:pPr>
            <a:r>
              <a:rPr lang="el-GR" altLang="el-GR" sz="2200" dirty="0" err="1" smtClean="0">
                <a:solidFill>
                  <a:prstClr val="black"/>
                </a:solidFill>
                <a:latin typeface="Calibri"/>
              </a:rPr>
              <a:t>Γαστροκνήμιος</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7177" name="Rectangle 9"/>
          <p:cNvSpPr>
            <a:spLocks noChangeArrowheads="1"/>
          </p:cNvSpPr>
          <p:nvPr/>
        </p:nvSpPr>
        <p:spPr bwMode="auto">
          <a:xfrm>
            <a:off x="357051" y="1124744"/>
            <a:ext cx="8076828" cy="64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nSpc>
                <a:spcPct val="80000"/>
              </a:lnSpc>
              <a:spcBef>
                <a:spcPct val="20000"/>
              </a:spcBef>
            </a:pPr>
            <a:r>
              <a:rPr lang="el-GR" altLang="el-GR" sz="2400" b="1" dirty="0">
                <a:solidFill>
                  <a:prstClr val="black"/>
                </a:solidFill>
              </a:rPr>
              <a:t>Οι μύες</a:t>
            </a:r>
            <a:r>
              <a:rPr lang="en-US" altLang="el-GR" sz="2400" b="1" dirty="0">
                <a:solidFill>
                  <a:prstClr val="black"/>
                </a:solidFill>
              </a:rPr>
              <a:t>,</a:t>
            </a:r>
            <a:r>
              <a:rPr lang="el-GR" altLang="el-GR" sz="2400" b="1" dirty="0">
                <a:solidFill>
                  <a:prstClr val="black"/>
                </a:solidFill>
              </a:rPr>
              <a:t> </a:t>
            </a:r>
            <a:r>
              <a:rPr lang="el-GR" altLang="el-GR" sz="2400" b="1" dirty="0" smtClean="0">
                <a:solidFill>
                  <a:prstClr val="black"/>
                </a:solidFill>
              </a:rPr>
              <a:t>που εμπλέκονται στη διαδικασία της βάδισης</a:t>
            </a:r>
            <a:endParaRPr lang="el-GR" altLang="el-GR" sz="2400" b="1"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2479280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smtClean="0"/>
              <a:t>4:</a:t>
            </a:r>
            <a:r>
              <a:rPr lang="el-GR" sz="2000" dirty="0" smtClean="0"/>
              <a:t> </a:t>
            </a:r>
            <a:r>
              <a:rPr lang="el-GR" sz="2000" dirty="0"/>
              <a:t>Βάδιση (</a:t>
            </a:r>
            <a:r>
              <a:rPr lang="el-GR" sz="2000" dirty="0" err="1"/>
              <a:t>α΄μέρος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a:t>
            </a:r>
            <a:r>
              <a:rPr lang="el-GR" sz="1800" dirty="0"/>
              <a:t>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Krq5H9NYLDU?index=14&amp;list=PLdE7uQbEO0TOTMev2Kbb7AqB2DmVLhpeA"/>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DP5-um6SvQI"/>
</p:tagLst>
</file>

<file path=ppt/tags/tag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5j4YRHf6Iyo"/>
</p:tagLst>
</file>

<file path=ppt/tags/tag5.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MON0b3z_qCs"/>
</p:tagLst>
</file>

<file path=ppt/tags/tag6.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Tj0BhlVaYHk"/>
</p:tagLst>
</file>

<file path=ppt/tags/tag7.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GV6CAZiv5Zo"/>
</p:tagLst>
</file>

<file path=ppt/theme/theme1.xml><?xml version="1.0" encoding="utf-8"?>
<a:theme xmlns:a="http://schemas.openxmlformats.org/drawingml/2006/main" name="template Βιολογική Μηχανική">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PLATE">
  <a:themeElements>
    <a:clrScheme name="Προσαρμοσμένο 1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Βιολογική Μηχανική</Template>
  <TotalTime>120</TotalTime>
  <Words>5721</Words>
  <Application>Microsoft Office PowerPoint</Application>
  <PresentationFormat>Προβολή στην οθόνη (4:3)</PresentationFormat>
  <Paragraphs>730</Paragraphs>
  <Slides>96</Slides>
  <Notes>28</Notes>
  <HiddenSlides>0</HiddenSlides>
  <MMClips>0</MMClips>
  <ScaleCrop>false</ScaleCrop>
  <HeadingPairs>
    <vt:vector size="4" baseType="variant">
      <vt:variant>
        <vt:lpstr>Θέμα</vt:lpstr>
      </vt:variant>
      <vt:variant>
        <vt:i4>6</vt:i4>
      </vt:variant>
      <vt:variant>
        <vt:lpstr>Τίτλοι διαφανειών</vt:lpstr>
      </vt:variant>
      <vt:variant>
        <vt:i4>96</vt:i4>
      </vt:variant>
    </vt:vector>
  </HeadingPairs>
  <TitlesOfParts>
    <vt:vector size="102" baseType="lpstr">
      <vt:lpstr>template Βιολογική Μηχανική</vt:lpstr>
      <vt:lpstr>TEMPLATE</vt:lpstr>
      <vt:lpstr>Προσαρμοσμένη σχεδίαση</vt:lpstr>
      <vt:lpstr>1_exo-opistho_simeiomata</vt:lpstr>
      <vt:lpstr>OC_template_updated</vt:lpstr>
      <vt:lpstr>1_TEMPLATE</vt:lpstr>
      <vt:lpstr>Βιολογική Μηχανική   Εργονομία (Θ)</vt:lpstr>
      <vt:lpstr>Ι. Βάδιση - Ανάλυση</vt:lpstr>
      <vt:lpstr>Γενικά Στοιχεία 1/2</vt:lpstr>
      <vt:lpstr>Γενικά Στοιχεία 2/2</vt:lpstr>
      <vt:lpstr>Βάδιση Ορισμός 1/2</vt:lpstr>
      <vt:lpstr>Βάδιση Ορισμός 2/2</vt:lpstr>
      <vt:lpstr>Βάδιση Προϋποθέσεις</vt:lpstr>
      <vt:lpstr>Οι Στόχοι της Βάδισης</vt:lpstr>
      <vt:lpstr>Μύες 1/2</vt:lpstr>
      <vt:lpstr>Μύες 2/2</vt:lpstr>
      <vt:lpstr>Παράμετροι Βάδισης</vt:lpstr>
      <vt:lpstr>Παράμετροι Χρόνου 1/7 </vt:lpstr>
      <vt:lpstr>Παράμετροι Χρόνου 2/7 </vt:lpstr>
      <vt:lpstr>Παράμετροι Χρόνου 3/7 </vt:lpstr>
      <vt:lpstr>Παράμετροι Χρόνου 4/7 </vt:lpstr>
      <vt:lpstr>Παράμετροι Χρόνου 5/7 </vt:lpstr>
      <vt:lpstr>Παράμετροι Χρόνου 6/7 </vt:lpstr>
      <vt:lpstr>Παράμετροι Χρόνου 7/7 </vt:lpstr>
      <vt:lpstr>Παράμετροι διαστήματος 1/4</vt:lpstr>
      <vt:lpstr>Παράμετροι διαστήματος 2/4</vt:lpstr>
      <vt:lpstr>Παράμετροι διαστήματος 3/4</vt:lpstr>
      <vt:lpstr>Παράμετροι διαστήματος 4/4</vt:lpstr>
      <vt:lpstr>Πλήρης Κύκλος Βάδισης Διασκελισμός</vt:lpstr>
      <vt:lpstr>Κύκλος Βάδισης 1/2</vt:lpstr>
      <vt:lpstr>Κύκλος Βάδισης 2/2</vt:lpstr>
      <vt:lpstr>Οι Φάσεις της Περιόδου Στήριξης</vt:lpstr>
      <vt:lpstr>Οι Φάσεις της Περιόδου Αιώρησης </vt:lpstr>
      <vt:lpstr>Κύκλος Βάδισης (διάγραμμα)</vt:lpstr>
      <vt:lpstr>Περίοδος Στήριξης,   Περίοδος Αιώρησης</vt:lpstr>
      <vt:lpstr>Κύκλος Βάδισης  συνδυασμός κάτω άκρων</vt:lpstr>
      <vt:lpstr>Διπλή Στήριξη 1/2</vt:lpstr>
      <vt:lpstr>Διπλή Στήριξη 2/2</vt:lpstr>
      <vt:lpstr>Περίοδος Στήριξης  φάση 1</vt:lpstr>
      <vt:lpstr>Περίοδος Στήριξης  φάση 2 </vt:lpstr>
      <vt:lpstr>Περίοδος στήριξης  φάση 3</vt:lpstr>
      <vt:lpstr>Περίοδος στήριξης  φάση 4</vt:lpstr>
      <vt:lpstr>Περίοδος Στήριξης φάση 5</vt:lpstr>
      <vt:lpstr> Περίοδος Στήριξης Φ1-Φ5 </vt:lpstr>
      <vt:lpstr> Περίοδος Αιώρησης Φ1-Φ3 </vt:lpstr>
      <vt:lpstr> Περίοδος Αιώρησης φάση 1</vt:lpstr>
      <vt:lpstr>Περίοδος Αιώρησης  φάση 2</vt:lpstr>
      <vt:lpstr>Περίοδος Αιώρησης  φάση 3</vt:lpstr>
      <vt:lpstr>Πλήρης κύκλος βάδισης</vt:lpstr>
      <vt:lpstr>Κατακόρυφη Μετατόπιση </vt:lpstr>
      <vt:lpstr> Πλάγια Μετατόπιση </vt:lpstr>
      <vt:lpstr>Μηχανισμοί Βάδισης </vt:lpstr>
      <vt:lpstr>Λεκάνη - Στροφή </vt:lpstr>
      <vt:lpstr>Λεκάνη – Πλάγια Κλίση 1/3</vt:lpstr>
      <vt:lpstr>Λεκάνη – Πλάγια Κλίση 2/3</vt:lpstr>
      <vt:lpstr>Λεκάνη – Πλάγια Κλίση 3/3</vt:lpstr>
      <vt:lpstr> Μηχανισμός Ποδοκνημικής</vt:lpstr>
      <vt:lpstr>Ποδοκνημική Άρθρωση σχήμα 1/2</vt:lpstr>
      <vt:lpstr>Μηχανισμός Άκρου Ποδός  Πέλματος</vt:lpstr>
      <vt:lpstr>    Κάμψη Γόνατος </vt:lpstr>
      <vt:lpstr>Κινητική και Κινηματική  </vt:lpstr>
      <vt:lpstr>Φορτίσεις κατά τη βάδιση</vt:lpstr>
      <vt:lpstr>Μεταβολικό κόστος</vt:lpstr>
      <vt:lpstr>Μυϊκή δραστηριότητα 1/2 </vt:lpstr>
      <vt:lpstr>Μυϊκή δραστηριότητα 2/2 </vt:lpstr>
      <vt:lpstr>Ενέργεια 1/2</vt:lpstr>
      <vt:lpstr>Ενέργεια 2/2</vt:lpstr>
      <vt:lpstr>Ταλάντωση</vt:lpstr>
      <vt:lpstr>Ταλάντωση σχήμα</vt:lpstr>
      <vt:lpstr>Αρχική Επαφή  Ανταπόκριση Φόρτισης 1/4</vt:lpstr>
      <vt:lpstr>Αρχική Επαφή  Ανταπόκριση Φόρτισης 2/4</vt:lpstr>
      <vt:lpstr>Αρχική Επαφή  Ανταπόκριση Φόρτισης 3/4</vt:lpstr>
      <vt:lpstr>Ποδοκνημική Άρθρωση σχήμα 2/2</vt:lpstr>
      <vt:lpstr>Αρχική Επαφή  Ανταπόκριση Φόρτισης 4/4</vt:lpstr>
      <vt:lpstr>Μέση Στήριξη 1/2</vt:lpstr>
      <vt:lpstr>Μέση Στήριξη 2/2</vt:lpstr>
      <vt:lpstr>Τελική Στήριξη Προ-αιώρηση 1/3</vt:lpstr>
      <vt:lpstr>Τελική Στήριξη Προ-αιώρηση 2/3</vt:lpstr>
      <vt:lpstr>Τελική Στήριξη Προ-αιώρηση 3/3</vt:lpstr>
      <vt:lpstr>Αρχική - Μέση - Τελική Αιώρηση 1/2</vt:lpstr>
      <vt:lpstr>Αρχική - Μέση - Τελική Αιώρηση 2/2</vt:lpstr>
      <vt:lpstr>Οι Μύες που Εργάζονται  κατά τη βάδιση</vt:lpstr>
      <vt:lpstr>Ισχίο</vt:lpstr>
      <vt:lpstr>Γόνατο 1/2</vt:lpstr>
      <vt:lpstr>Γόνατο 2/2</vt:lpstr>
      <vt:lpstr>Ποδοκνημική Άρθρωση</vt:lpstr>
      <vt:lpstr>Λεκάνη</vt:lpstr>
      <vt:lpstr>Κορμός </vt:lpstr>
      <vt:lpstr>Κύκλος Βάδισης  μυϊκή δραστηριότητα</vt:lpstr>
      <vt:lpstr>Παράγοντες Βάδισης</vt:lpstr>
      <vt:lpstr>Ηλικία 1/4</vt:lpstr>
      <vt:lpstr>Ηλικία 2/4</vt:lpstr>
      <vt:lpstr>Ηλικία 3/4</vt:lpstr>
      <vt:lpstr>Ηλικία 4/4</vt:lpstr>
      <vt:lpstr>Φύλο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 (Θ)</dc:title>
  <dc:creator>opencourses@teiath.gr</dc:creator>
  <cp:lastModifiedBy>fkaram2</cp:lastModifiedBy>
  <cp:revision>17</cp:revision>
  <dcterms:created xsi:type="dcterms:W3CDTF">2015-03-10T15:01:55Z</dcterms:created>
  <dcterms:modified xsi:type="dcterms:W3CDTF">2015-08-26T06:46:47Z</dcterms:modified>
</cp:coreProperties>
</file>