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9"/>
  </p:notesMasterIdLst>
  <p:handoutMasterIdLst>
    <p:handoutMasterId r:id="rId60"/>
  </p:handoutMasterIdLst>
  <p:sldIdLst>
    <p:sldId id="372" r:id="rId3"/>
    <p:sldId id="323" r:id="rId4"/>
    <p:sldId id="36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64" r:id="rId19"/>
    <p:sldId id="337" r:id="rId20"/>
    <p:sldId id="338" r:id="rId21"/>
    <p:sldId id="339" r:id="rId22"/>
    <p:sldId id="370" r:id="rId23"/>
    <p:sldId id="340" r:id="rId24"/>
    <p:sldId id="341" r:id="rId25"/>
    <p:sldId id="342" r:id="rId26"/>
    <p:sldId id="343" r:id="rId27"/>
    <p:sldId id="344" r:id="rId28"/>
    <p:sldId id="345" r:id="rId29"/>
    <p:sldId id="365" r:id="rId30"/>
    <p:sldId id="346" r:id="rId31"/>
    <p:sldId id="347" r:id="rId32"/>
    <p:sldId id="348" r:id="rId33"/>
    <p:sldId id="349" r:id="rId34"/>
    <p:sldId id="366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67" r:id="rId43"/>
    <p:sldId id="357" r:id="rId44"/>
    <p:sldId id="358" r:id="rId45"/>
    <p:sldId id="360" r:id="rId46"/>
    <p:sldId id="361" r:id="rId47"/>
    <p:sldId id="368" r:id="rId48"/>
    <p:sldId id="362" r:id="rId49"/>
    <p:sldId id="369" r:id="rId50"/>
    <p:sldId id="257" r:id="rId51"/>
    <p:sldId id="262" r:id="rId52"/>
    <p:sldId id="264" r:id="rId53"/>
    <p:sldId id="320" r:id="rId54"/>
    <p:sldId id="321" r:id="rId55"/>
    <p:sldId id="266" r:id="rId56"/>
    <p:sldId id="371" r:id="rId57"/>
    <p:sldId id="261" r:id="rId58"/>
  </p:sldIdLst>
  <p:sldSz cx="9144000" cy="6858000" type="screen4x3"/>
  <p:notesSz cx="7104063" cy="10234613"/>
  <p:custDataLst>
    <p:tags r:id="rId6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057" autoAdjust="0"/>
  </p:normalViewPr>
  <p:slideViewPr>
    <p:cSldViewPr>
      <p:cViewPr varScale="1">
        <p:scale>
          <a:sx n="106" d="100"/>
          <a:sy n="106" d="100"/>
        </p:scale>
        <p:origin x="-18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688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68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667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37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247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672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94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18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96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26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36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88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88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1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7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2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0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4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 marL="1143000" indent="-228600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−"/>
              <a:defRPr sz="2300"/>
            </a:lvl3pPr>
            <a:lvl4pPr>
              <a:lnSpc>
                <a:spcPct val="110000"/>
              </a:lnSpc>
              <a:spcBef>
                <a:spcPts val="1200"/>
              </a:spcBef>
              <a:defRPr sz="2300"/>
            </a:lvl4pPr>
            <a:lvl5pPr>
              <a:lnSpc>
                <a:spcPct val="110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6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15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Ph9tlaUSf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CC%20BY%203.0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commons.wikimedia.org/wiki/User:CFC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1113_The_Diaphragm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anatomybodyblog.com/13305-left-and-right-crus-diaphrag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calenu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ile_Upload_Bot_(Magnus_Manske)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114_Thorax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xternal_intercostal_muscles_frontal2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1/jp/deed.en" TargetMode="External"/><Relationship Id="rId4" Type="http://schemas.openxmlformats.org/officeDocument/2006/relationships/hyperlink" Target="http://commons.wikimedia.org/wiki/User:Was_a_be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uman_respiratory_system-NIH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7mike500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ternal_intercostal_muscles_frontal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1/jp/deed.en" TargetMode="External"/><Relationship Id="rId4" Type="http://schemas.openxmlformats.org/officeDocument/2006/relationships/hyperlink" Target="http://commons.wikimedia.org/wiki/User:Was_a_be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nermost_intercostal_muscles_frontal2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1/jp/deed.en" TargetMode="External"/><Relationship Id="rId4" Type="http://schemas.openxmlformats.org/officeDocument/2006/relationships/hyperlink" Target="http://commons.wikimedia.org/wiki/User:Was_a_be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nioglossu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Uwe_Gille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1/jp/deed.en" TargetMode="External"/><Relationship Id="rId5" Type="http://schemas.openxmlformats.org/officeDocument/2006/relationships/hyperlink" Target="http://commons.wikimedia.org/wiki/User:Was_a_bee" TargetMode="External"/><Relationship Id="rId4" Type="http://schemas.openxmlformats.org/officeDocument/2006/relationships/hyperlink" Target="http://commons.wikimedia.org/wiki/File:Serratus_posterior_superior_muscle_animation_small.gi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1/jp/deed.en" TargetMode="External"/><Relationship Id="rId5" Type="http://schemas.openxmlformats.org/officeDocument/2006/relationships/hyperlink" Target="http://commons.wikimedia.org/wiki/User:Was_a_bee" TargetMode="External"/><Relationship Id="rId4" Type="http://schemas.openxmlformats.org/officeDocument/2006/relationships/hyperlink" Target="http://commons.wikimedia.org/wiki/File:Serratus_posterior_inferior_muscle_animation.gi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Uwe_Gille" TargetMode="External"/><Relationship Id="rId4" Type="http://schemas.openxmlformats.org/officeDocument/2006/relationships/hyperlink" Target="https://commons.wikimedia.org/wiki/File:Levatores_costarum.pn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316_Inspiration_and_Expiration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wsmedical.info/heart-failure/muscles-of-the-thoracic-wall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VLXqICrsd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wetware.org/wiki/User:Shelly_Peyton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2.5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316_Inspiration_and_Expiration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2.1/jp/deed.en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commons.wikimedia.org/wiki/User:Was_a_be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ternum_composition.png" TargetMode="Externa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Pngbot" TargetMode="External"/><Relationship Id="rId5" Type="http://schemas.openxmlformats.org/officeDocument/2006/relationships/hyperlink" Target="http://commons.wikimedia.org/wiki/File:Gray315.png" TargetMode="Externa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Κινησιολογία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3999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Μηχανισμός αναπνευστικής λειτουργίας</a:t>
            </a:r>
            <a:endParaRPr lang="en-US" sz="2600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200" dirty="0" err="1">
                <a:solidFill>
                  <a:prstClr val="black"/>
                </a:solidFill>
              </a:rPr>
              <a:t>Παλίνα</a:t>
            </a:r>
            <a:r>
              <a:rPr lang="el-GR" sz="2200" dirty="0">
                <a:solidFill>
                  <a:prstClr val="black"/>
                </a:solidFill>
              </a:rPr>
              <a:t> </a:t>
            </a:r>
            <a:r>
              <a:rPr lang="el-GR" sz="2200" dirty="0" err="1">
                <a:solidFill>
                  <a:prstClr val="black"/>
                </a:solidFill>
              </a:rPr>
              <a:t>Καρακασίδου</a:t>
            </a:r>
            <a:r>
              <a:rPr lang="el-GR" sz="2200" dirty="0">
                <a:solidFill>
                  <a:prstClr val="black"/>
                </a:solidFill>
              </a:rPr>
              <a:t>, </a:t>
            </a:r>
            <a:r>
              <a:rPr lang="en-US" sz="2200" dirty="0">
                <a:solidFill>
                  <a:prstClr val="black"/>
                </a:solidFill>
              </a:rPr>
              <a:t>PT, OMT, </a:t>
            </a:r>
            <a:r>
              <a:rPr lang="en-US" sz="2200" dirty="0" err="1">
                <a:solidFill>
                  <a:prstClr val="black"/>
                </a:solidFill>
              </a:rPr>
              <a:t>MManipTher</a:t>
            </a:r>
            <a:r>
              <a:rPr lang="en-US" sz="2200" dirty="0">
                <a:solidFill>
                  <a:prstClr val="black"/>
                </a:solidFill>
              </a:rPr>
              <a:t>, MSc, PhD</a:t>
            </a:r>
          </a:p>
          <a:p>
            <a:pPr lvl="0">
              <a:spcBef>
                <a:spcPts val="0"/>
              </a:spcBef>
            </a:pPr>
            <a:r>
              <a:rPr lang="el-GR" sz="2200">
                <a:solidFill>
                  <a:prstClr val="black"/>
                </a:solidFill>
              </a:rPr>
              <a:t>Τμήμα Φυσικοθεραπείας</a:t>
            </a:r>
            <a:endParaRPr lang="el-GR" sz="2200" dirty="0">
              <a:solidFill>
                <a:prstClr val="black"/>
              </a:solidFill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6418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Στερνοπλευρικές αρθρώσεις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Χονδροστερνικές</a:t>
            </a:r>
            <a:r>
              <a:rPr lang="el-GR" dirty="0"/>
              <a:t> αρθρώσεις:</a:t>
            </a:r>
          </a:p>
          <a:p>
            <a:pPr lvl="1"/>
            <a:r>
              <a:rPr lang="el-GR" dirty="0"/>
              <a:t>Η 1</a:t>
            </a:r>
            <a:r>
              <a:rPr lang="el-GR" baseline="30000" dirty="0"/>
              <a:t>η</a:t>
            </a:r>
            <a:r>
              <a:rPr lang="el-GR" dirty="0"/>
              <a:t> άρθρωση είναι μία συνάρθρωση που παρέχει </a:t>
            </a:r>
            <a:r>
              <a:rPr lang="el-GR" b="1" dirty="0">
                <a:solidFill>
                  <a:srgbClr val="004A82"/>
                </a:solidFill>
              </a:rPr>
              <a:t>σχετικά </a:t>
            </a:r>
            <a:r>
              <a:rPr lang="el-GR" dirty="0"/>
              <a:t>άκαμπτη σύνδεση με το </a:t>
            </a:r>
            <a:r>
              <a:rPr lang="el-GR" dirty="0" smtClean="0"/>
              <a:t>στέρνο.</a:t>
            </a:r>
            <a:endParaRPr lang="el-GR" dirty="0"/>
          </a:p>
          <a:p>
            <a:pPr lvl="1"/>
            <a:r>
              <a:rPr lang="el-GR" dirty="0"/>
              <a:t>Η 2</a:t>
            </a:r>
            <a:r>
              <a:rPr lang="el-GR" baseline="30000" dirty="0"/>
              <a:t>η</a:t>
            </a:r>
            <a:r>
              <a:rPr lang="el-GR" dirty="0"/>
              <a:t> έως την 7</a:t>
            </a:r>
            <a:r>
              <a:rPr lang="el-GR" baseline="30000" dirty="0"/>
              <a:t>η</a:t>
            </a:r>
            <a:r>
              <a:rPr lang="el-GR" dirty="0"/>
              <a:t> πλευρά είναι διαρθρώσεις που επιτρέπουν μικρές κινήσεις </a:t>
            </a:r>
            <a:r>
              <a:rPr lang="el-GR" dirty="0" smtClean="0"/>
              <a:t>ολίσθησης.</a:t>
            </a:r>
            <a:endParaRPr lang="el-GR" dirty="0"/>
          </a:p>
          <a:p>
            <a:pPr lvl="1"/>
            <a:r>
              <a:rPr lang="el-GR" dirty="0"/>
              <a:t>Ορισμένες φορές και ιδιαίτερα στις κατώτερες αρθρώσεις υπάρχουν δίσκοι μεταξύ των αρθρικών επιφανειών, οπότε σε αυτές τις αρθρώσεις δεν υπάρχει αρθρική </a:t>
            </a:r>
            <a:r>
              <a:rPr lang="el-GR" dirty="0" smtClean="0"/>
              <a:t>κοιλότητα.</a:t>
            </a:r>
            <a:endParaRPr lang="el-GR" dirty="0"/>
          </a:p>
          <a:p>
            <a:pPr lvl="1"/>
            <a:r>
              <a:rPr lang="el-GR" dirty="0"/>
              <a:t>Η κάθε διάρθρωση περιβάλλεται από αρθρικό θύλακο που ενισχύεται από </a:t>
            </a:r>
            <a:r>
              <a:rPr lang="el-GR" dirty="0" smtClean="0"/>
              <a:t>συνδέσμους.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17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Μεσοχόνδρινες</a:t>
            </a:r>
            <a:r>
              <a:rPr lang="el-GR" dirty="0" smtClean="0"/>
              <a:t> αρθρώσεις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0" y="1196752"/>
            <a:ext cx="4114800" cy="5040560"/>
          </a:xfrm>
        </p:spPr>
        <p:txBody>
          <a:bodyPr/>
          <a:lstStyle/>
          <a:p>
            <a:r>
              <a:rPr lang="el-GR" dirty="0"/>
              <a:t>Οι χόνδροι της 5</a:t>
            </a:r>
            <a:r>
              <a:rPr lang="el-GR" baseline="30000" dirty="0"/>
              <a:t>ης</a:t>
            </a:r>
            <a:r>
              <a:rPr lang="el-GR" dirty="0"/>
              <a:t> έως της 10</a:t>
            </a:r>
            <a:r>
              <a:rPr lang="el-GR" baseline="30000" dirty="0"/>
              <a:t>ης</a:t>
            </a:r>
            <a:r>
              <a:rPr lang="el-GR" dirty="0"/>
              <a:t> πλευράς συνδέονται μεταξύ τους στις </a:t>
            </a:r>
            <a:r>
              <a:rPr lang="el-GR" dirty="0" err="1"/>
              <a:t>μεσοχόνδριες</a:t>
            </a:r>
            <a:r>
              <a:rPr lang="el-GR" dirty="0"/>
              <a:t> αρθρώσεις οι οποίες ενισχύονται από τους </a:t>
            </a:r>
            <a:r>
              <a:rPr lang="el-GR" dirty="0" err="1"/>
              <a:t>μεσοχόνδριους</a:t>
            </a:r>
            <a:r>
              <a:rPr lang="el-GR" dirty="0"/>
              <a:t> </a:t>
            </a:r>
            <a:r>
              <a:rPr lang="el-GR" dirty="0" smtClean="0"/>
              <a:t>συνδέσμους.</a:t>
            </a:r>
            <a:endParaRPr lang="el-GR" dirty="0"/>
          </a:p>
          <a:p>
            <a:r>
              <a:rPr lang="el-GR" dirty="0"/>
              <a:t>Η 11</a:t>
            </a:r>
            <a:r>
              <a:rPr lang="el-GR" baseline="30000" dirty="0"/>
              <a:t>η</a:t>
            </a:r>
            <a:r>
              <a:rPr lang="el-GR" dirty="0"/>
              <a:t> και η 12</a:t>
            </a:r>
            <a:r>
              <a:rPr lang="el-GR" baseline="30000" dirty="0"/>
              <a:t>η</a:t>
            </a:r>
            <a:r>
              <a:rPr lang="el-GR" dirty="0"/>
              <a:t> πλευρά δεν συνδέονται με το </a:t>
            </a:r>
            <a:r>
              <a:rPr lang="el-GR" dirty="0" smtClean="0"/>
              <a:t>στέρνο.</a:t>
            </a:r>
            <a:endParaRPr lang="el-GR" dirty="0"/>
          </a:p>
          <a:p>
            <a:endParaRPr lang="el-GR" dirty="0"/>
          </a:p>
        </p:txBody>
      </p:sp>
      <p:pic>
        <p:nvPicPr>
          <p:cNvPr id="7" name="Picture 2" descr="File:Gray3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129807" cy="53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3608" y="6236794"/>
            <a:ext cx="187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Gray315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Pngbot"/>
              </a:rPr>
              <a:t>Pngbot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8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Κίνηση των </a:t>
            </a:r>
            <a:r>
              <a:rPr lang="el-GR" dirty="0" err="1" smtClean="0"/>
              <a:t>πλευρο</a:t>
            </a:r>
            <a:r>
              <a:rPr lang="el-GR" dirty="0" smtClean="0"/>
              <a:t>-σπονδυλικών αρθρώσεων</a:t>
            </a:r>
            <a:endParaRPr lang="el-GR" dirty="0"/>
          </a:p>
        </p:txBody>
      </p:sp>
      <p:pic>
        <p:nvPicPr>
          <p:cNvPr id="4" name="Content Placeholder 3" descr="Κίνηση πλευροσπονδυλικών αρθρώσεων.t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" y="980728"/>
            <a:ext cx="3369385" cy="4536504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419872" y="1052736"/>
            <a:ext cx="5688632" cy="4968552"/>
          </a:xfrm>
        </p:spPr>
        <p:txBody>
          <a:bodyPr>
            <a:noAutofit/>
          </a:bodyPr>
          <a:lstStyle/>
          <a:p>
            <a:r>
              <a:rPr lang="el-GR" sz="2200" dirty="0" smtClean="0"/>
              <a:t>Η κίνηση των δύο </a:t>
            </a:r>
            <a:r>
              <a:rPr lang="el-GR" sz="2200" dirty="0" err="1" smtClean="0"/>
              <a:t>πλευρο</a:t>
            </a:r>
            <a:r>
              <a:rPr lang="el-GR" sz="2200" dirty="0" smtClean="0"/>
              <a:t>-σπονδυλικών αρθρώσεων γίνεται γύρω από τον άξονα που διασχίζει το κέντρο της κάθε άρθρωσης.</a:t>
            </a:r>
          </a:p>
          <a:p>
            <a:r>
              <a:rPr lang="el-GR" sz="2200" dirty="0" smtClean="0"/>
              <a:t>Για τις κάτω πλευρές ο άξονας ΧΧ΄ κείται πλησιέστερα προς το οβελιαίο επίπεδο, οπότε η ανύψωση των πλευρών αυξάνει την εγκάρσια διάμετρο του θώρακα.</a:t>
            </a:r>
          </a:p>
          <a:p>
            <a:r>
              <a:rPr lang="el-GR" sz="2200" dirty="0" smtClean="0"/>
              <a:t>Για τις άνω πλευρές ο άξονας ΥΥ΄ κείται πλησιέστερα προς το μετωπιαίο επίπεδο, οπότε η ανύψωση των πλευρών αυξάνει την προσθιοπίσθια διάμετρο του θώρακα.</a:t>
            </a:r>
          </a:p>
          <a:p>
            <a:r>
              <a:rPr lang="el-GR" sz="2200" dirty="0" smtClean="0"/>
              <a:t>Όταν ανεβαίνει η πλευρά κατά </a:t>
            </a:r>
            <a:r>
              <a:rPr lang="en-GB" sz="2200" dirty="0" smtClean="0"/>
              <a:t>h </a:t>
            </a:r>
            <a:r>
              <a:rPr lang="el-GR" sz="2200" dirty="0" smtClean="0"/>
              <a:t>μετατοπίζεται συγχρόνως προς τα εμπρός κατά 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44016" y="5971927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Οι άξονες των μεσαίων πλευρών σχηματίζουν γωνία 45</a:t>
            </a:r>
            <a:r>
              <a:rPr lang="el-GR" sz="2200" baseline="30000" dirty="0">
                <a:solidFill>
                  <a:prstClr val="black"/>
                </a:solidFill>
                <a:latin typeface="Calibri"/>
              </a:rPr>
              <a:t>ο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ως προς το οβελιαίο επίπεδο, οπότε η ανύψωσή τους αυξάνει και τις δύο διαμέτρους.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1970" y="5499953"/>
            <a:ext cx="30292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 smtClean="0">
                <a:latin typeface="+mn-lt"/>
              </a:rPr>
              <a:t>©</a:t>
            </a:r>
            <a:r>
              <a:rPr lang="el-GR" sz="1100" dirty="0" err="1" smtClean="0">
                <a:latin typeface="+mn-lt"/>
              </a:rPr>
              <a:t>Kapandji</a:t>
            </a:r>
            <a:r>
              <a:rPr lang="el-GR" sz="1100" dirty="0">
                <a:latin typeface="+mn-lt"/>
              </a:rPr>
              <a:t>, IA.: Η Λειτουργική Ανατομική των Αρθρώσεων, Τόμοι 1,2,3. Αθήνα: Ιατρικές Εκδόσεις Π.Χ. Πασχαλίδης, 2001</a:t>
            </a:r>
          </a:p>
        </p:txBody>
      </p:sp>
    </p:spTree>
    <p:extLst>
      <p:ext uri="{BB962C8B-B14F-4D97-AF65-F5344CB8AC3E}">
        <p14:creationId xmlns:p14="http://schemas.microsoft.com/office/powerpoint/2010/main" val="41175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Κινήσεις των πλευρών </a:t>
            </a:r>
            <a:r>
              <a:rPr lang="el-GR" sz="3000" b="0" dirty="0" smtClean="0"/>
              <a:t>1/3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Κατά την εισπνοή, η ανύψωση των πλευρών και του στέρνου προκαλεί κάμψη και στροφή των ευλύγιστων </a:t>
            </a:r>
            <a:r>
              <a:rPr lang="el-GR" dirty="0" smtClean="0"/>
              <a:t>χόνδρων.</a:t>
            </a:r>
            <a:endParaRPr lang="el-GR" dirty="0"/>
          </a:p>
          <a:p>
            <a:r>
              <a:rPr lang="el-GR" dirty="0"/>
              <a:t>Η συστροφή που προκαλείται στους χόνδρους αποθηκεύει ενέργεια η οποία:</a:t>
            </a:r>
          </a:p>
          <a:p>
            <a:pPr lvl="1"/>
            <a:r>
              <a:rPr lang="el-GR" dirty="0"/>
              <a:t>Μερικώς χρησιμοποιείται για την ανύψωση των </a:t>
            </a:r>
            <a:r>
              <a:rPr lang="el-GR" dirty="0" smtClean="0"/>
              <a:t>πλευρών.</a:t>
            </a:r>
            <a:endParaRPr lang="el-GR" dirty="0"/>
          </a:p>
          <a:p>
            <a:pPr lvl="1"/>
            <a:r>
              <a:rPr lang="el-GR" dirty="0"/>
              <a:t>Μερικώς χρησιμοποιείται για την επαναφορά των πλευρών στην αρχική θέση κατά την </a:t>
            </a:r>
            <a:r>
              <a:rPr lang="el-GR" dirty="0" smtClean="0"/>
              <a:t>εκπνοή.</a:t>
            </a:r>
            <a:endParaRPr lang="el-GR" dirty="0"/>
          </a:p>
          <a:p>
            <a:r>
              <a:rPr lang="el-GR" dirty="0"/>
              <a:t>Κατά την έντονη εισπνοή η κίνηση των πλευρών συνοδεύεται με ελαφρά έκταση της </a:t>
            </a:r>
            <a:r>
              <a:rPr lang="el-GR" dirty="0" smtClean="0"/>
              <a:t>ΘΜΣΣ.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95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Κινήσεις των πλευρών </a:t>
            </a:r>
            <a:r>
              <a:rPr lang="el-GR" sz="3000" b="0" dirty="0" smtClean="0"/>
              <a:t>2/3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Κατά την εκπνοή, οι εισπνευστικοί μύες χαλαρώνουν επιτρέποντας στις πλευρές και στο στέρνο να επανέρθουν στην προ-εισπνευστική τους κατάσταση.</a:t>
            </a:r>
          </a:p>
          <a:p>
            <a:r>
              <a:rPr lang="el-GR" dirty="0" smtClean="0"/>
              <a:t>Η κάθοδος των πλευρών και η κίνηση του στέρνου προς τα κάτω και πίσω μειώνουν της δύο διαμέτρους του θωρακικού κλωβού.</a:t>
            </a:r>
          </a:p>
          <a:p>
            <a:r>
              <a:rPr lang="el-GR" dirty="0" smtClean="0"/>
              <a:t>Κατά την έντονη εκπνοή, η κάθοδος των πλευρών και του στέρνου συνοδεύεται από ελαφρά κάμψη της ΘΜΣΣ.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3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Κινήσεις των πλευρών </a:t>
            </a:r>
            <a:r>
              <a:rPr lang="el-GR" sz="3000" b="0" dirty="0" smtClean="0"/>
              <a:t>3/3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συστολή του διαφράγματος κατά την εισπνοή αυξάνει και τις τρεις διαμέτρους του θωρακικού κλωβού (εγκάρσια, </a:t>
            </a:r>
            <a:r>
              <a:rPr lang="el-GR" dirty="0" err="1" smtClean="0"/>
              <a:t>προσθιοπίσθια</a:t>
            </a:r>
            <a:r>
              <a:rPr lang="el-GR" dirty="0" smtClean="0"/>
              <a:t>, κατακόρυφη).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483768" y="39292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dirty="0">
                <a:hlinkClick r:id="rId3"/>
              </a:rPr>
              <a:t>Ribcage Movement During Respiration</a:t>
            </a:r>
            <a:endParaRPr lang="en-US" dirty="0"/>
          </a:p>
        </p:txBody>
      </p:sp>
      <p:pic>
        <p:nvPicPr>
          <p:cNvPr id="6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93" y="3929211"/>
            <a:ext cx="449486" cy="4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Κινησιολογία αναπνοής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 κινησιολογία της αναπνοής είναι πολύπλοκη.</a:t>
            </a:r>
          </a:p>
          <a:p>
            <a:r>
              <a:rPr lang="el-GR" dirty="0" smtClean="0"/>
              <a:t>Αυτό το σύστημα χρειάζεται ακριβή έλεγχο των διαφορετικής έντασης αναπνευστικών κινήσεων (ήρεμη αναπνοή, βήξιμο, φτέρνισμα) και σχετικών δραστηριοτήτων όπως:</a:t>
            </a:r>
          </a:p>
          <a:p>
            <a:pPr lvl="1"/>
            <a:r>
              <a:rPr lang="el-GR" dirty="0" smtClean="0"/>
              <a:t>Γέλιο.</a:t>
            </a:r>
          </a:p>
          <a:p>
            <a:pPr lvl="1"/>
            <a:r>
              <a:rPr lang="el-GR" dirty="0" smtClean="0"/>
              <a:t>Χασμουρητό.</a:t>
            </a:r>
          </a:p>
          <a:p>
            <a:pPr lvl="1"/>
            <a:r>
              <a:rPr lang="el-GR" dirty="0" smtClean="0"/>
              <a:t>Κράτημα της αναπνοής κατά την κολύμβηση.</a:t>
            </a:r>
          </a:p>
          <a:p>
            <a:pPr lvl="1"/>
            <a:r>
              <a:rPr lang="el-GR" dirty="0" smtClean="0"/>
              <a:t>Αναστεναγμό.</a:t>
            </a:r>
          </a:p>
          <a:p>
            <a:pPr lvl="1"/>
            <a:r>
              <a:rPr lang="el-GR" dirty="0" smtClean="0"/>
              <a:t>Μύρισμα.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Κινησιολογία αναπνοής </a:t>
            </a:r>
            <a:r>
              <a:rPr lang="el-GR" sz="3000" b="0" dirty="0" smtClean="0"/>
              <a:t>2/3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Για την εκτέλεση όλων των αναπνευστικών κινήσεων συμβάλλουν πολλοί μύες.</a:t>
            </a:r>
          </a:p>
          <a:p>
            <a:r>
              <a:rPr lang="el-GR" dirty="0" smtClean="0"/>
              <a:t>Οι μύες αυτοί σε πολλές αναπνευστικές δραστηριότητες έχουν ταυτόχρονη και άμεση επίδραση στον έλεγχο και κίνηση του κορμού και της </a:t>
            </a:r>
            <a:r>
              <a:rPr lang="el-GR" dirty="0" err="1" smtClean="0"/>
              <a:t>κρανιο</a:t>
            </a:r>
            <a:r>
              <a:rPr lang="el-GR" dirty="0" smtClean="0"/>
              <a:t>-αυχενικής ένωσης και έμμεση επίδραση στον έλεγχο και κίνηση των άνω και κάτω άκρων.</a:t>
            </a:r>
          </a:p>
          <a:p>
            <a:r>
              <a:rPr lang="el-GR" dirty="0" smtClean="0"/>
              <a:t>Ακόμα και το διάφραγμα συμβάλλει στην σταθερότητα του κορμού.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7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Κινησιολογία αναπνοής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Όλοι οι μύες που </a:t>
            </a:r>
            <a:r>
              <a:rPr lang="el-GR" dirty="0" err="1" smtClean="0"/>
              <a:t>προσφύονται</a:t>
            </a:r>
            <a:r>
              <a:rPr lang="el-GR" dirty="0" smtClean="0"/>
              <a:t> στον θώρακα μπορούν δυνητικά να συμβάλλουν στην αναπνευστική λειτουργία.</a:t>
            </a:r>
          </a:p>
          <a:p>
            <a:r>
              <a:rPr lang="el-GR" dirty="0" smtClean="0"/>
              <a:t>Οι μύες που αυξάνουν τις διαμέτρους του θωρακικού κλωβού είναι οι εισπνευστικοί μύες.</a:t>
            </a:r>
          </a:p>
          <a:p>
            <a:r>
              <a:rPr lang="el-GR" dirty="0" smtClean="0"/>
              <a:t>Οι μύες που μειώνουν τις διαμέτρους του θωρακικού κλωβού είναι οι </a:t>
            </a:r>
            <a:r>
              <a:rPr lang="el-GR" dirty="0" err="1" smtClean="0"/>
              <a:t>εκπνευστικοί</a:t>
            </a:r>
            <a:r>
              <a:rPr lang="el-GR" dirty="0" smtClean="0"/>
              <a:t> μύες.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7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Μύες ήρεμης αναπνοής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μύες της ήρεμης αναπνοής είναι:</a:t>
            </a:r>
          </a:p>
          <a:p>
            <a:pPr lvl="1"/>
            <a:r>
              <a:rPr lang="el-GR" dirty="0" smtClean="0"/>
              <a:t>Το διάφραγμα.</a:t>
            </a:r>
          </a:p>
          <a:p>
            <a:pPr lvl="1"/>
            <a:r>
              <a:rPr lang="el-GR" dirty="0" smtClean="0"/>
              <a:t>Οι μεσοπλεύριοι.</a:t>
            </a:r>
          </a:p>
          <a:p>
            <a:pPr lvl="1"/>
            <a:r>
              <a:rPr lang="el-GR" dirty="0" smtClean="0"/>
              <a:t>Οι σκαληνοί.</a:t>
            </a:r>
          </a:p>
          <a:p>
            <a:r>
              <a:rPr lang="el-GR" dirty="0" smtClean="0"/>
              <a:t>Το διάφραγμα με την συστολή του συμβάλλει και στην σταθερότητα του αξονικού κορμού και εκτείνει ελαφρώς την ΣΣ, όμως σε προβλήματα του αναπνευστικού συστήματος χάνει αυτήν την λειτουργία του.</a:t>
            </a:r>
          </a:p>
          <a:p>
            <a:r>
              <a:rPr lang="el-GR" dirty="0" smtClean="0"/>
              <a:t>Οι μεσοπλεύριοι και οι σκαληνοί μύες σταθεροποιούν και στρέφουν τον αξονικό κορμό.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0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Αναπνοή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αναπνευστική λειτουργία είναι μία μηχανική διαδικασία κατά την οποία ο αέρας εισέρχεται (εισπνοή) και εξέρχεται (εκπνοή) από τους πνεύμονες και τους αεραγωγούς.</a:t>
            </a:r>
          </a:p>
          <a:p>
            <a:r>
              <a:rPr lang="el-GR" dirty="0" smtClean="0"/>
              <a:t>Η ήρεμη αναπνοή είναι ρυθμική με 12-20 αναπνοές το λεπτό.</a:t>
            </a:r>
          </a:p>
          <a:p>
            <a:r>
              <a:rPr lang="el-GR" dirty="0" smtClean="0"/>
              <a:t>Η αναπνευστική λειτουργία βοηθά στην ανταλλαγή αερίων μεταξύ των κυψελίδων των πνευμόνων και του αίματος.</a:t>
            </a:r>
          </a:p>
          <a:p>
            <a:r>
              <a:rPr lang="el-GR" dirty="0" smtClean="0"/>
              <a:t>Η λειτουργία αυτή είναι πολύ σημαντική για την διατήρηση της ζωής και κατ’ επέκταση για τον μεταβολισμό μέσα στον μυ όπου η χημική ενέργεια μετατρέπεται σε μηχανική.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2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Διάφραγμα </a:t>
            </a:r>
            <a:r>
              <a:rPr lang="el-GR" sz="3000" b="0" dirty="0" smtClean="0"/>
              <a:t>1/6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04764"/>
            <a:ext cx="4392488" cy="4104456"/>
          </a:xfrm>
        </p:spPr>
        <p:txBody>
          <a:bodyPr>
            <a:noAutofit/>
          </a:bodyPr>
          <a:lstStyle/>
          <a:p>
            <a:r>
              <a:rPr lang="el-GR" sz="2250" dirty="0"/>
              <a:t>Είναι ένας λεπτός </a:t>
            </a:r>
            <a:r>
              <a:rPr lang="el-GR" sz="2250" dirty="0" err="1"/>
              <a:t>μυο</a:t>
            </a:r>
            <a:r>
              <a:rPr lang="el-GR" sz="2250" dirty="0"/>
              <a:t>-</a:t>
            </a:r>
            <a:r>
              <a:rPr lang="el-GR" sz="2250" dirty="0" err="1"/>
              <a:t>τενόντιος</a:t>
            </a:r>
            <a:r>
              <a:rPr lang="el-GR" sz="2250" dirty="0"/>
              <a:t> θολωτός μυς που χωρίζει την θωρακική από την κοιλιακή </a:t>
            </a:r>
            <a:r>
              <a:rPr lang="el-GR" sz="2250" dirty="0" smtClean="0"/>
              <a:t>κοιλότητα.</a:t>
            </a:r>
            <a:endParaRPr lang="en-US" sz="2250" dirty="0"/>
          </a:p>
        </p:txBody>
      </p:sp>
      <p:pic>
        <p:nvPicPr>
          <p:cNvPr id="3074" name="Picture 2" descr="http://t3.gstatic.com/images?q=tbn:ANd9GcRRZBWmQPef_-NT3cXxN01OaYMLYdvSxaM1dhcp6UylONkFJj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24" y="908720"/>
            <a:ext cx="411474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853686" y="4584448"/>
            <a:ext cx="2430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anatomybodyblog.com</a:t>
            </a:r>
            <a:endParaRPr lang="el-GR" sz="1200" dirty="0">
              <a:latin typeface="+mn-lt"/>
            </a:endParaRPr>
          </a:p>
        </p:txBody>
      </p:sp>
      <p:pic>
        <p:nvPicPr>
          <p:cNvPr id="3076" name="Picture 4" descr="File:1113 The Diaphrag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" y="2852936"/>
            <a:ext cx="5493363" cy="401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3157934" y="6211470"/>
            <a:ext cx="2347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1113 The </a:t>
            </a:r>
            <a:r>
              <a:rPr lang="en-US" sz="1200" dirty="0" smtClean="0">
                <a:latin typeface="+mn-lt"/>
                <a:hlinkClick r:id="rId6"/>
              </a:rPr>
              <a:t>Diaphragm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8" action="ppaction://hlinkfile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1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Διάφραγμα </a:t>
            </a:r>
            <a:r>
              <a:rPr lang="el-GR" sz="3000" b="0" dirty="0"/>
              <a:t>2</a:t>
            </a:r>
            <a:r>
              <a:rPr lang="el-GR" sz="3000" b="0" dirty="0" smtClean="0"/>
              <a:t>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820472" cy="5544616"/>
          </a:xfrm>
        </p:spPr>
        <p:txBody>
          <a:bodyPr>
            <a:noAutofit/>
          </a:bodyPr>
          <a:lstStyle/>
          <a:p>
            <a:r>
              <a:rPr lang="el-GR" sz="2250" dirty="0" smtClean="0"/>
              <a:t>Εκφύεται</a:t>
            </a:r>
            <a:r>
              <a:rPr lang="el-GR" sz="2250" dirty="0"/>
              <a:t>:</a:t>
            </a:r>
          </a:p>
          <a:p>
            <a:pPr lvl="1"/>
            <a:r>
              <a:rPr lang="el-GR" sz="2250" dirty="0"/>
              <a:t>Πλευρικό τμήμα: από την έσω επιφάνεια της 6</a:t>
            </a:r>
            <a:r>
              <a:rPr lang="el-GR" sz="2250" baseline="30000" dirty="0"/>
              <a:t>ης</a:t>
            </a:r>
            <a:r>
              <a:rPr lang="el-GR" sz="2250" dirty="0"/>
              <a:t> έως 12</a:t>
            </a:r>
            <a:r>
              <a:rPr lang="el-GR" sz="2250" baseline="30000" dirty="0"/>
              <a:t>ης</a:t>
            </a:r>
            <a:r>
              <a:rPr lang="el-GR" sz="2250" dirty="0"/>
              <a:t> </a:t>
            </a:r>
            <a:r>
              <a:rPr lang="el-GR" sz="2250" dirty="0" smtClean="0"/>
              <a:t>πλευράς.</a:t>
            </a:r>
            <a:endParaRPr lang="el-GR" sz="2250" dirty="0"/>
          </a:p>
          <a:p>
            <a:pPr lvl="1"/>
            <a:r>
              <a:rPr lang="el-GR" sz="2250" dirty="0"/>
              <a:t>Στερνικό τμήμα: από την έσω επιφάνεια της ξιφοειδούς </a:t>
            </a:r>
            <a:r>
              <a:rPr lang="el-GR" sz="2250" dirty="0" smtClean="0"/>
              <a:t>απόφυσης.</a:t>
            </a:r>
            <a:endParaRPr lang="el-GR" sz="2250" dirty="0"/>
          </a:p>
          <a:p>
            <a:pPr lvl="1"/>
            <a:r>
              <a:rPr lang="el-GR" sz="2250" dirty="0"/>
              <a:t>Οσφυϊκό τμήμα: </a:t>
            </a:r>
          </a:p>
          <a:p>
            <a:pPr marL="990600" lvl="2" indent="-276225"/>
            <a:r>
              <a:rPr lang="el-GR" sz="2250" dirty="0" smtClean="0"/>
              <a:t>Με </a:t>
            </a:r>
            <a:r>
              <a:rPr lang="el-GR" sz="2250" dirty="0"/>
              <a:t>2 απονευρωτικά τόξα που συνδέονται με την </a:t>
            </a:r>
            <a:r>
              <a:rPr lang="el-GR" sz="2250" dirty="0" err="1"/>
              <a:t>περιτονία</a:t>
            </a:r>
            <a:r>
              <a:rPr lang="el-GR" sz="2250" dirty="0"/>
              <a:t> του </a:t>
            </a:r>
            <a:r>
              <a:rPr lang="el-GR" sz="2250" dirty="0" err="1"/>
              <a:t>ψοΐτη</a:t>
            </a:r>
            <a:r>
              <a:rPr lang="el-GR" sz="2250" dirty="0"/>
              <a:t> και του τετράγωνου </a:t>
            </a:r>
            <a:r>
              <a:rPr lang="el-GR" sz="2250" dirty="0" smtClean="0"/>
              <a:t>οσφυϊκού.</a:t>
            </a:r>
            <a:endParaRPr lang="el-GR" sz="2250" dirty="0"/>
          </a:p>
          <a:p>
            <a:pPr marL="990600" lvl="2" indent="-276225"/>
            <a:r>
              <a:rPr lang="el-GR" sz="2250" dirty="0"/>
              <a:t>Με 2 </a:t>
            </a:r>
            <a:r>
              <a:rPr lang="el-GR" sz="2250" dirty="0" err="1"/>
              <a:t>τενόντια</a:t>
            </a:r>
            <a:r>
              <a:rPr lang="el-GR" sz="2250" dirty="0"/>
              <a:t> σκέλη: το δεξί που </a:t>
            </a:r>
            <a:r>
              <a:rPr lang="el-GR" sz="2250" dirty="0" err="1"/>
              <a:t>προσφύεται</a:t>
            </a:r>
            <a:r>
              <a:rPr lang="el-GR" sz="2250" dirty="0"/>
              <a:t> στον Ο1-Ο3 και το αριστερό που </a:t>
            </a:r>
            <a:r>
              <a:rPr lang="el-GR" sz="2250" dirty="0" err="1"/>
              <a:t>προσφύεται</a:t>
            </a:r>
            <a:r>
              <a:rPr lang="el-GR" sz="2250" dirty="0"/>
              <a:t> στον Ο1, Ο2 και στους μεσοσπονδυλίους </a:t>
            </a:r>
            <a:r>
              <a:rPr lang="el-GR" sz="2250" dirty="0" smtClean="0"/>
              <a:t>δίσκους.</a:t>
            </a:r>
            <a:endParaRPr lang="el-GR" sz="2250" dirty="0"/>
          </a:p>
        </p:txBody>
      </p:sp>
    </p:spTree>
    <p:extLst>
      <p:ext uri="{BB962C8B-B14F-4D97-AF65-F5344CB8AC3E}">
        <p14:creationId xmlns:p14="http://schemas.microsoft.com/office/powerpoint/2010/main" val="16358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Διάφραγμα </a:t>
            </a:r>
            <a:r>
              <a:rPr lang="el-GR" sz="3000" b="0" dirty="0" smtClean="0"/>
              <a:t>3/6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3 περιφερικά τμήματα του διαφράγματος συγκλίνουν για να σχηματίσουν τον κεντρικό τένοντα στον άνω θόλο του </a:t>
            </a:r>
            <a:r>
              <a:rPr lang="el-GR" dirty="0" smtClean="0"/>
              <a:t>μυός.</a:t>
            </a:r>
            <a:endParaRPr lang="el-GR" dirty="0"/>
          </a:p>
          <a:p>
            <a:r>
              <a:rPr lang="el-GR" dirty="0"/>
              <a:t>Τα 3 τμήματα του διαφράγματος </a:t>
            </a:r>
            <a:r>
              <a:rPr lang="el-GR" dirty="0" err="1"/>
              <a:t>εννευρώνονται</a:t>
            </a:r>
            <a:r>
              <a:rPr lang="el-GR" dirty="0"/>
              <a:t> από τις Α3-Α5 </a:t>
            </a:r>
            <a:r>
              <a:rPr lang="el-GR" dirty="0" err="1"/>
              <a:t>νωτιαίες</a:t>
            </a:r>
            <a:r>
              <a:rPr lang="el-GR" dirty="0"/>
              <a:t> ρίζες (κυρίως Α4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Λόγω της θέσης του ήπατος στην κοιλιακή κοιλότητα, ο δεξιός θόλος του διαφράγματος βρίσκεται ελαφρώς ψηλότερα από τον </a:t>
            </a:r>
            <a:r>
              <a:rPr lang="el-GR" dirty="0" smtClean="0"/>
              <a:t>αριστερό.</a:t>
            </a:r>
            <a:endParaRPr lang="el-GR" dirty="0"/>
          </a:p>
          <a:p>
            <a:pPr>
              <a:buFont typeface="Wingdings" pitchFamily="2" charset="2"/>
              <a:buChar char="ü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48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Διάφραγμα </a:t>
            </a:r>
            <a:r>
              <a:rPr lang="el-GR" sz="3000" b="0" dirty="0" smtClean="0"/>
              <a:t>4/6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Κατά την ήρεμη εισπνοή, ο θόλος του διαφράγματος κατεβαίνει κατά ~</a:t>
            </a:r>
            <a:r>
              <a:rPr lang="en-US" dirty="0" smtClean="0"/>
              <a:t> </a:t>
            </a:r>
            <a:r>
              <a:rPr lang="el-GR" dirty="0" smtClean="0"/>
              <a:t>1.5 </a:t>
            </a:r>
            <a:r>
              <a:rPr lang="en-US" dirty="0" smtClean="0"/>
              <a:t>cm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Κατά την έντονη</a:t>
            </a:r>
            <a:r>
              <a:rPr lang="en-US" dirty="0" smtClean="0"/>
              <a:t> </a:t>
            </a:r>
            <a:r>
              <a:rPr lang="el-GR" dirty="0" smtClean="0"/>
              <a:t>εισπνοή το διάφραγμα </a:t>
            </a:r>
            <a:r>
              <a:rPr lang="el-GR" dirty="0" err="1" smtClean="0"/>
              <a:t>επιπεδοποιείται</a:t>
            </a:r>
            <a:r>
              <a:rPr lang="el-GR" dirty="0" smtClean="0"/>
              <a:t> και μπορεί να κατέβει 6-10 </a:t>
            </a:r>
            <a:r>
              <a:rPr lang="en-US" dirty="0" smtClean="0"/>
              <a:t>cm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Στην μέγιστη εισπνοή, ο δεξής θόλος κατεβαίνει έως το επίπεδο του σώματος του Θ11, ενώ ο αριστερός έως τον Θ12.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37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Διάφραγμα </a:t>
            </a:r>
            <a:r>
              <a:rPr lang="el-GR" sz="3000" b="0" dirty="0" smtClean="0"/>
              <a:t>5/6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Είναι ο πιο σημαντικός εισπνευστικός μυς, ο οποίος εκτελεί το 60% - 80% της αναπνευστικής λειτουργίας.</a:t>
            </a:r>
          </a:p>
          <a:p>
            <a:r>
              <a:rPr lang="el-GR" dirty="0" smtClean="0"/>
              <a:t>Ο κύριος ρόλος του είναι η αύξηση του ενδοθωρακικού όγκου σε όλες τις διαστάσεις που έχει σαν αποτέλεσμα την μείωση της ενδοθωρακικής πίεσης.</a:t>
            </a:r>
          </a:p>
          <a:p>
            <a:r>
              <a:rPr lang="el-GR" dirty="0" smtClean="0"/>
              <a:t>Είναι ο πρώτος μυς που ενεργοποιείται από το νευρικό σύστημα κατά την εισπνοή.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8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Διάφραγμα </a:t>
            </a:r>
            <a:r>
              <a:rPr lang="el-GR" sz="3000" b="0" dirty="0" smtClean="0"/>
              <a:t>6/6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σταθερές τις πλευρές, η αρχική συστολή του μυός κατεβάζει και </a:t>
            </a:r>
            <a:r>
              <a:rPr lang="el-GR" dirty="0" err="1"/>
              <a:t>επιπεδοποιεί</a:t>
            </a:r>
            <a:r>
              <a:rPr lang="el-GR" dirty="0"/>
              <a:t> τον θόλο με αποτέλεσμα να αυξάνεται η κάθετη διάμετρος του θωρακικού κλωβού.</a:t>
            </a:r>
          </a:p>
          <a:p>
            <a:r>
              <a:rPr lang="el-GR" dirty="0"/>
              <a:t>Η κάθοδος του θόλου του διαφράγματος βρίσκει αντίσταση από την αυξημένη </a:t>
            </a:r>
            <a:r>
              <a:rPr lang="el-GR" dirty="0" err="1"/>
              <a:t>ενδοκοιλιακή</a:t>
            </a:r>
            <a:r>
              <a:rPr lang="el-GR" dirty="0"/>
              <a:t> πίεση που δημιουργείται λόγω της συμπίεσης του περιεχομένου της κοιλιακής κοιλότητας και από την τάση που δημιουργείται κυρίως στον εγκάρσιο κοιλιακό μυ.</a:t>
            </a:r>
          </a:p>
          <a:p>
            <a:r>
              <a:rPr lang="el-GR" dirty="0"/>
              <a:t>Η αυξημένη </a:t>
            </a:r>
            <a:r>
              <a:rPr lang="el-GR" dirty="0" err="1"/>
              <a:t>ενδοκοιλιακή</a:t>
            </a:r>
            <a:r>
              <a:rPr lang="el-GR" dirty="0"/>
              <a:t> πίεση σταθεροποιεί τον θόλο του διαφράγματος επιτρέποντας στις μυϊκές ίνες να ανεβάσουν τις 6 κατώτερες πλευρές με αποτέλεσμα να αυξηθεί η εγκάρσια και η </a:t>
            </a:r>
            <a:r>
              <a:rPr lang="el-GR" dirty="0" err="1"/>
              <a:t>προσθιοπίσθια</a:t>
            </a:r>
            <a:r>
              <a:rPr lang="el-GR" dirty="0"/>
              <a:t> διάμετρος του θωρακικού </a:t>
            </a:r>
            <a:r>
              <a:rPr lang="el-GR" dirty="0" smtClean="0"/>
              <a:t>κλωβού.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8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Σκαληνοί μύες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499992" y="1124744"/>
            <a:ext cx="4426718" cy="5040560"/>
          </a:xfrm>
        </p:spPr>
        <p:txBody>
          <a:bodyPr/>
          <a:lstStyle/>
          <a:p>
            <a:r>
              <a:rPr lang="el-GR" dirty="0"/>
              <a:t>Με σταθερή την ΑΜΣΣ, η αμφίπλευρη συστολή των σκαληνών ανυψώνονται οι 2 άνω πλευρές και το στέρνο αυξάνοντας τον όγκο του θωρακικού </a:t>
            </a:r>
            <a:r>
              <a:rPr lang="el-GR" dirty="0" smtClean="0"/>
              <a:t>κλωβού.</a:t>
            </a:r>
            <a:endParaRPr lang="el-GR" dirty="0"/>
          </a:p>
          <a:p>
            <a:r>
              <a:rPr lang="el-GR" dirty="0"/>
              <a:t>Οι σκαληνοί μύες ενεργοποιούνται μαζί με το διάφραγμα σε κάθε κύκλο της αναπνευστικής </a:t>
            </a:r>
            <a:r>
              <a:rPr lang="el-GR" dirty="0" smtClean="0"/>
              <a:t>λειτουργίας.</a:t>
            </a:r>
            <a:endParaRPr lang="el-GR" dirty="0"/>
          </a:p>
          <a:p>
            <a:endParaRPr lang="el-GR" dirty="0"/>
          </a:p>
        </p:txBody>
      </p:sp>
      <p:pic>
        <p:nvPicPr>
          <p:cNvPr id="6146" name="Picture 2" descr="File:Scalen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9992" y="6157441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Scalenus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4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4" tooltip="User:File Upload Bot (Magnus Manske)"/>
              </a:rPr>
              <a:t>)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76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Μεσοπλεύριοι μύες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μία ομάδα 3 λεπτών μυών που </a:t>
            </a:r>
            <a:r>
              <a:rPr lang="el-GR" dirty="0" err="1"/>
              <a:t>πληρεί</a:t>
            </a:r>
            <a:r>
              <a:rPr lang="el-GR" dirty="0"/>
              <a:t> τον χώρο μεταξύ των δύο </a:t>
            </a:r>
            <a:r>
              <a:rPr lang="el-GR" dirty="0" smtClean="0"/>
              <a:t>πλευρών.</a:t>
            </a:r>
            <a:endParaRPr lang="el-GR" dirty="0"/>
          </a:p>
          <a:p>
            <a:r>
              <a:rPr lang="el-GR" dirty="0"/>
              <a:t>Η κάθε ομάδα αποτελείται από:</a:t>
            </a:r>
          </a:p>
          <a:p>
            <a:pPr lvl="1"/>
            <a:r>
              <a:rPr lang="el-GR" dirty="0"/>
              <a:t>Τον έξω μεσοπλεύριο </a:t>
            </a:r>
            <a:r>
              <a:rPr lang="el-GR" dirty="0" smtClean="0"/>
              <a:t>μυ.</a:t>
            </a:r>
            <a:endParaRPr lang="el-GR" dirty="0"/>
          </a:p>
          <a:p>
            <a:pPr lvl="1"/>
            <a:r>
              <a:rPr lang="el-GR" dirty="0"/>
              <a:t>Τον έσω μεσοπλεύριο </a:t>
            </a:r>
            <a:r>
              <a:rPr lang="el-GR" dirty="0" smtClean="0"/>
              <a:t>μυ.</a:t>
            </a:r>
            <a:endParaRPr lang="el-GR" dirty="0"/>
          </a:p>
          <a:p>
            <a:pPr lvl="1"/>
            <a:r>
              <a:rPr lang="el-GR" dirty="0"/>
              <a:t>Τον </a:t>
            </a:r>
            <a:r>
              <a:rPr lang="el-GR" dirty="0" err="1"/>
              <a:t>ενδοπλεύριο</a:t>
            </a:r>
            <a:r>
              <a:rPr lang="el-GR" dirty="0"/>
              <a:t> </a:t>
            </a:r>
            <a:r>
              <a:rPr lang="el-GR" dirty="0" smtClean="0"/>
              <a:t>μυ.</a:t>
            </a:r>
            <a:endParaRPr lang="el-GR" dirty="0"/>
          </a:p>
          <a:p>
            <a:r>
              <a:rPr lang="el-GR" dirty="0"/>
              <a:t>Η κάθε ομάδα </a:t>
            </a:r>
            <a:r>
              <a:rPr lang="el-GR" dirty="0" err="1"/>
              <a:t>εννευρώνεται</a:t>
            </a:r>
            <a:r>
              <a:rPr lang="el-GR" dirty="0"/>
              <a:t> από το αντίστοιχο μεσοπλεύριο </a:t>
            </a:r>
            <a:r>
              <a:rPr lang="el-GR" dirty="0" smtClean="0"/>
              <a:t>νεύρο.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43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Μεσοπλεύριοι μύες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7170" name="Picture 2" descr="File:1114 Thor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807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691680" y="6237312"/>
            <a:ext cx="5797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1114 </a:t>
            </a:r>
            <a:r>
              <a:rPr lang="en-US" sz="1200" dirty="0" smtClean="0">
                <a:latin typeface="+mn-lt"/>
                <a:hlinkClick r:id="rId3"/>
              </a:rPr>
              <a:t>Thorax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9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Μεσοπλεύριοι μύες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211960" y="1196752"/>
            <a:ext cx="4752528" cy="5472608"/>
          </a:xfrm>
        </p:spPr>
        <p:txBody>
          <a:bodyPr/>
          <a:lstStyle/>
          <a:p>
            <a:r>
              <a:rPr lang="el-GR" b="1" dirty="0"/>
              <a:t>Έξω μεσοπλεύριοι: </a:t>
            </a:r>
            <a:r>
              <a:rPr lang="el-GR" dirty="0"/>
              <a:t>11 σε κάθε πλευρά του </a:t>
            </a:r>
            <a:r>
              <a:rPr lang="el-GR" dirty="0" smtClean="0"/>
              <a:t>θώρακα.</a:t>
            </a:r>
            <a:endParaRPr lang="el-GR" dirty="0"/>
          </a:p>
          <a:p>
            <a:r>
              <a:rPr lang="el-GR" dirty="0"/>
              <a:t>Οι ίνες του έχουν την ανάλογη κατεύθυνση με τις ίνες του έξω λοξού κοιλιακού </a:t>
            </a:r>
            <a:r>
              <a:rPr lang="el-GR" dirty="0" smtClean="0"/>
              <a:t>μυός.</a:t>
            </a:r>
            <a:endParaRPr lang="el-GR" dirty="0"/>
          </a:p>
          <a:p>
            <a:r>
              <a:rPr lang="el-GR" dirty="0"/>
              <a:t>Είναι πιο ανεπτυγμένοι στην πλάγια επιφάνεια του </a:t>
            </a:r>
            <a:r>
              <a:rPr lang="el-GR" dirty="0" smtClean="0"/>
              <a:t>θώρακα.</a:t>
            </a:r>
            <a:endParaRPr lang="el-GR" dirty="0"/>
          </a:p>
          <a:p>
            <a:r>
              <a:rPr lang="el-GR" dirty="0"/>
              <a:t>Στην περιοχή των πλευρικών χόνδρων αντικαθίστανται με μεμβράνες (τις έξω μεσοπλεύριες μεμβράνες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8194" name="Picture 2" descr="File:External intercostal muscles fronta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104456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500" y="558924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External intercostal muscles </a:t>
            </a:r>
            <a:r>
              <a:rPr lang="en-US" sz="1200" dirty="0" smtClean="0">
                <a:latin typeface="+mn-lt"/>
                <a:hlinkClick r:id="rId3"/>
              </a:rPr>
              <a:t>frontal2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Was a bee"/>
              </a:rPr>
              <a:t>Was a bee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2.1 JP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4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Αναπνοή </a:t>
            </a:r>
            <a:r>
              <a:rPr lang="en-US" sz="3000" b="0" dirty="0" smtClean="0"/>
              <a:t>2</a:t>
            </a:r>
            <a:r>
              <a:rPr lang="el-GR" sz="3000" b="0" dirty="0" smtClean="0"/>
              <a:t>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4098" name="Picture 2" descr="File:Human respiratory system-NI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8840"/>
            <a:ext cx="7992888" cy="53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871700" y="6536377"/>
            <a:ext cx="5472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Human respiratory </a:t>
            </a:r>
            <a:r>
              <a:rPr lang="en-US" sz="1200" dirty="0" smtClean="0">
                <a:latin typeface="+mn-lt"/>
                <a:hlinkClick r:id="rId3"/>
              </a:rPr>
              <a:t>system-NIH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7mike5000"/>
              </a:rPr>
              <a:t>7mike5000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0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Μεσοπλεύριοι μύες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427984" y="1196752"/>
            <a:ext cx="4258816" cy="5040560"/>
          </a:xfrm>
        </p:spPr>
        <p:txBody>
          <a:bodyPr/>
          <a:lstStyle/>
          <a:p>
            <a:r>
              <a:rPr lang="el-GR" b="1" dirty="0"/>
              <a:t>Έσω μεσοπλεύριοι: </a:t>
            </a:r>
            <a:r>
              <a:rPr lang="el-GR" dirty="0"/>
              <a:t>11 ζεύγη που βρίσκονται κάτω από τους έξω μεσοπλεύριους </a:t>
            </a:r>
            <a:r>
              <a:rPr lang="el-GR" dirty="0" smtClean="0"/>
              <a:t>μύες.</a:t>
            </a:r>
            <a:endParaRPr lang="el-GR" dirty="0"/>
          </a:p>
          <a:p>
            <a:r>
              <a:rPr lang="el-GR" dirty="0"/>
              <a:t>Η κατεύθυνση των ινών τους είναι ανάλογη με την κατεύθυνση των ινών του έσω λοξού </a:t>
            </a:r>
            <a:r>
              <a:rPr lang="el-GR" dirty="0" smtClean="0"/>
              <a:t>κοιλιακού.</a:t>
            </a:r>
            <a:endParaRPr lang="el-GR" dirty="0"/>
          </a:p>
          <a:p>
            <a:r>
              <a:rPr lang="el-GR" dirty="0"/>
              <a:t>Είναι πιο ανεπτυγμένοι στην περιοχή των χόνδρων των </a:t>
            </a:r>
            <a:r>
              <a:rPr lang="el-GR" dirty="0" smtClean="0"/>
              <a:t>πλευρών.</a:t>
            </a:r>
            <a:endParaRPr lang="el-GR" dirty="0"/>
          </a:p>
        </p:txBody>
      </p:sp>
      <p:pic>
        <p:nvPicPr>
          <p:cNvPr id="9218" name="Picture 2" descr="File:Internal intercostal muscles fron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1459"/>
            <a:ext cx="4176464" cy="41764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5526" y="5646836"/>
            <a:ext cx="392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Internal intercostal muscles </a:t>
            </a:r>
            <a:r>
              <a:rPr lang="en-US" sz="1200" dirty="0" smtClean="0">
                <a:latin typeface="+mn-lt"/>
                <a:hlinkClick r:id="rId3"/>
              </a:rPr>
              <a:t>frontal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Was a bee"/>
              </a:rPr>
              <a:t>Was a bee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2.1 JP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9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Μεσοπλεύριοι μύες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139952" y="1196752"/>
            <a:ext cx="4823296" cy="4248472"/>
          </a:xfrm>
        </p:spPr>
        <p:txBody>
          <a:bodyPr>
            <a:normAutofit/>
          </a:bodyPr>
          <a:lstStyle/>
          <a:p>
            <a:r>
              <a:rPr lang="el-GR" dirty="0"/>
              <a:t>Οι </a:t>
            </a:r>
            <a:r>
              <a:rPr lang="el-GR" b="1" dirty="0" err="1"/>
              <a:t>ενδοπλεύριοι</a:t>
            </a:r>
            <a:r>
              <a:rPr lang="el-GR" b="1" dirty="0"/>
              <a:t> μύες </a:t>
            </a:r>
            <a:r>
              <a:rPr lang="el-GR" dirty="0"/>
              <a:t>βρίσκονται πιο βαθειά και είναι λιγότερο ανεπτυγμένοι από τους προηγούμενους δύο μεσοπλεύριους </a:t>
            </a:r>
            <a:r>
              <a:rPr lang="el-GR" dirty="0" smtClean="0"/>
              <a:t>μύες.</a:t>
            </a:r>
            <a:endParaRPr lang="el-GR" dirty="0"/>
          </a:p>
          <a:p>
            <a:r>
              <a:rPr lang="el-GR" dirty="0"/>
              <a:t>Οι ίνες των μυών αυτών έχουν την ίδια κατεύθυνση με τις ίνες των έσω μεσοπλεύριων μυών, αλλά διασχίζουν 1-2 μεσοπλεύρια </a:t>
            </a:r>
            <a:r>
              <a:rPr lang="el-GR" dirty="0" smtClean="0"/>
              <a:t>διαστήματα.</a:t>
            </a:r>
            <a:endParaRPr lang="el-GR" dirty="0"/>
          </a:p>
        </p:txBody>
      </p:sp>
      <p:pic>
        <p:nvPicPr>
          <p:cNvPr id="10242" name="Picture 2" descr="File:Innermost intercostal muscles fronta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7" y="1196752"/>
            <a:ext cx="3817665" cy="381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611560" y="5327135"/>
            <a:ext cx="7992888" cy="141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dirty="0">
                <a:solidFill>
                  <a:prstClr val="black"/>
                </a:solidFill>
                <a:latin typeface="Calibri"/>
              </a:rPr>
              <a:t>Είναι πιο ανεπτυγμένοι στις κατώτερες πλευρές.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dirty="0">
                <a:solidFill>
                  <a:prstClr val="black"/>
                </a:solidFill>
                <a:latin typeface="Calibri"/>
              </a:rPr>
              <a:t>Η ενέργειά τους δεν έχει διερευνηθεί πλήρως, θεωρείται ότι λειτουργούν όπως και οι έσω μεσοπλεύριοι μύες</a:t>
            </a:r>
            <a:r>
              <a:rPr lang="el-GR" sz="23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215516" y="5009159"/>
            <a:ext cx="392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Innermost intercostal muscles </a:t>
            </a:r>
            <a:r>
              <a:rPr lang="en-US" sz="1200" dirty="0" smtClean="0">
                <a:latin typeface="+mn-lt"/>
                <a:hlinkClick r:id="rId3"/>
              </a:rPr>
              <a:t>frontal2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Was a bee"/>
              </a:rPr>
              <a:t>Was a bee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2.1 JP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6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Λειτουργία μεσοπλεύριων μυών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 λειτουργία των μεσοπλεύριων μυών είναι ποικιλόμορφη και δεν έχει πλήρως κατανοηθεί.</a:t>
            </a:r>
          </a:p>
          <a:p>
            <a:r>
              <a:rPr lang="el-GR" dirty="0" smtClean="0"/>
              <a:t>Γενικά:</a:t>
            </a:r>
          </a:p>
          <a:p>
            <a:pPr lvl="1"/>
            <a:r>
              <a:rPr lang="el-GR" dirty="0" smtClean="0"/>
              <a:t>Οι έξω μεσοπλεύριοι μύες είναι κυρίως εισπνευστικοί. Η αποτελεσματικότητα αυτής της ενέργειας είναι μεγαλύτερη στην ραχιαία και κεφαλική περιοχή του θώρακος και μειώνεται στην </a:t>
            </a:r>
            <a:r>
              <a:rPr lang="el-GR" dirty="0" err="1" smtClean="0"/>
              <a:t>κοιλιακο</a:t>
            </a:r>
            <a:r>
              <a:rPr lang="el-GR" dirty="0" smtClean="0"/>
              <a:t>-</a:t>
            </a:r>
            <a:r>
              <a:rPr lang="el-GR" dirty="0" err="1" smtClean="0"/>
              <a:t>ουριαία</a:t>
            </a:r>
            <a:r>
              <a:rPr lang="el-GR" dirty="0" smtClean="0"/>
              <a:t> περιοχή.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2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Λειτουργία μεσοπλεύριων μυών </a:t>
            </a:r>
            <a:r>
              <a:rPr lang="el-GR" sz="3000" b="0" dirty="0" smtClean="0"/>
              <a:t>2/5</a:t>
            </a:r>
            <a:endParaRPr lang="el-GR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7675" lvl="1"/>
            <a:r>
              <a:rPr lang="el-GR" dirty="0" smtClean="0"/>
              <a:t>Οι </a:t>
            </a:r>
            <a:r>
              <a:rPr lang="el-GR" dirty="0" err="1" smtClean="0"/>
              <a:t>παραστερνικές</a:t>
            </a:r>
            <a:r>
              <a:rPr lang="el-GR" dirty="0" smtClean="0"/>
              <a:t> ίνες των έσω μεσοπλεύριων μυών είναι κυρίως εισπνευστικές. Η αποτελεσματικότητα αυτής της ενέργειας μειώνεται προοδευτικά από την κεφαλική προς την </a:t>
            </a:r>
            <a:r>
              <a:rPr lang="el-GR" dirty="0" err="1" smtClean="0"/>
              <a:t>ουριαία</a:t>
            </a:r>
            <a:r>
              <a:rPr lang="el-GR" dirty="0" smtClean="0"/>
              <a:t> κατεύθυνση.</a:t>
            </a:r>
          </a:p>
          <a:p>
            <a:pPr marL="447675" lvl="1"/>
            <a:r>
              <a:rPr lang="el-GR" dirty="0" smtClean="0"/>
              <a:t>Οι υπόλοιπες ίνες των έσω μεσοπλεύριων μυών (</a:t>
            </a:r>
            <a:r>
              <a:rPr lang="el-GR" dirty="0" err="1" smtClean="0"/>
              <a:t>μεσόστεες</a:t>
            </a:r>
            <a:r>
              <a:rPr lang="el-GR" dirty="0" smtClean="0"/>
              <a:t> ίνες) είναι κυρίως ίνες της έντονης εκπνοής. Η αποτελεσματικότητα της ενέργειάς τους είναι ίδια σε όλη την έκταση του θώρακα.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14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Λειτουργία μεσοπλεύριων μυών </a:t>
            </a:r>
            <a:r>
              <a:rPr lang="el-GR" sz="3000" b="0" dirty="0" smtClean="0"/>
              <a:t>3/5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Επιπλέον, οι μεσοπλεύριοι μύες ενεργοποιούνται κατά την στροφή του αξονικού κορμού.</a:t>
            </a:r>
          </a:p>
          <a:p>
            <a:r>
              <a:rPr lang="el-GR" dirty="0" smtClean="0"/>
              <a:t>Η ενεργοποίησή τους είναι ανάλογη με την ενεργοποίηση των λοξών κοιλιακών.</a:t>
            </a:r>
          </a:p>
          <a:p>
            <a:r>
              <a:rPr lang="el-GR" dirty="0" smtClean="0"/>
              <a:t>Οι έξω μεσοπλεύριοι ενεργοποιούνται περισσότερο στην αντίθετη στροφή (όπως ο έξω λοξός κοιλιακός).</a:t>
            </a:r>
          </a:p>
          <a:p>
            <a:r>
              <a:rPr lang="el-GR" dirty="0" smtClean="0"/>
              <a:t>Οι έσω μεσοπλεύριοι ενεργοποιούνται περισσότερο στην σύστοιχη στροφή (όπως ο έσω λοξός κοιλιακός).</a:t>
            </a:r>
          </a:p>
          <a:p>
            <a:r>
              <a:rPr lang="el-GR" dirty="0" smtClean="0"/>
              <a:t>Η εμβιομηχανική συμβολή τους στις αξονικές στροφές δεν έχει διερευνηθεί.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2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Λειτουργία μεσοπλεύριων μυών </a:t>
            </a:r>
            <a:r>
              <a:rPr lang="el-GR" sz="3000" b="0" dirty="0" smtClean="0"/>
              <a:t>4/5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88" y="1000108"/>
            <a:ext cx="8686800" cy="5857892"/>
          </a:xfrm>
        </p:spPr>
        <p:txBody>
          <a:bodyPr>
            <a:normAutofit/>
          </a:bodyPr>
          <a:lstStyle/>
          <a:p>
            <a:r>
              <a:rPr lang="el-GR" dirty="0" smtClean="0"/>
              <a:t>Κατά την εισπνοή, εκτός από την αύξηση του ενδοθωρακικού όγκου, οι έξω μεσοπλεύριοι και οι έσω </a:t>
            </a:r>
            <a:r>
              <a:rPr lang="el-GR" dirty="0" err="1" smtClean="0"/>
              <a:t>παραστερνικοί</a:t>
            </a:r>
            <a:r>
              <a:rPr lang="el-GR" dirty="0" smtClean="0"/>
              <a:t> μεσοπλεύριοι σταθεροποιούν τον θώρακα.</a:t>
            </a:r>
          </a:p>
          <a:p>
            <a:r>
              <a:rPr lang="el-GR" dirty="0" smtClean="0"/>
              <a:t>Αυτή η σταθεροποιητική ενέργειά τους είναι πολύ σημαντική, αλλά συνήθως παραβλέπεται.</a:t>
            </a:r>
          </a:p>
          <a:p>
            <a:r>
              <a:rPr lang="el-GR" dirty="0" smtClean="0"/>
              <a:t>Με την βοήθεια των σκαληνών μυών, αυτοί οι μύες εμποδίζουν την αναρρόφηση του θωρακικού τοιχώματος προς τα έσω λόγω της μειωμένης ενδοθωρακικής πίεσης που προκαλείται με την ενεργοποίηση του διαφράγματος.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4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Λειτουργία μεσοπλεύριων μυών </a:t>
            </a:r>
            <a:r>
              <a:rPr lang="el-GR" sz="3000" b="0" dirty="0" smtClean="0"/>
              <a:t>5/5</a:t>
            </a:r>
            <a:endParaRPr lang="el-GR" sz="4000" dirty="0"/>
          </a:p>
        </p:txBody>
      </p:sp>
      <p:pic>
        <p:nvPicPr>
          <p:cNvPr id="5" name="Content Placeholder 4" descr="Genioglossu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3952386" cy="43202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779912" y="1124744"/>
            <a:ext cx="5364088" cy="565705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Καθώς συστέλλονται οι μεσοπλεύριοι μύες κατά την εισπνοή για να σταθεροποιήσουν τον θωρακικό κλωβό, οι </a:t>
            </a:r>
            <a:r>
              <a:rPr lang="el-GR" sz="2200" dirty="0" err="1" smtClean="0"/>
              <a:t>παρα</a:t>
            </a:r>
            <a:r>
              <a:rPr lang="el-GR" sz="2200" dirty="0" smtClean="0"/>
              <a:t>-φαρυγγικοί μύες, επίσης, συστέλλονται για να ανοίξουν την άνω αναπνευστική οδό.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Ένας από τους κύριους μύες που διαστέλλει και κρατά σε διαστολή την άνω αναπνευστική οδό είναι ο </a:t>
            </a:r>
            <a:r>
              <a:rPr lang="el-GR" sz="2200" dirty="0" err="1" smtClean="0"/>
              <a:t>γενιογλωσσικός</a:t>
            </a:r>
            <a:r>
              <a:rPr lang="el-GR" sz="2200" dirty="0" smtClean="0"/>
              <a:t> μυς, κύριος μυς της γλώσσας.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Ο μυς αυτός έχει μελετηθεί εκτενώς, κυρίως λόγω του πιθανού ρόλου του στην αποφρακτική άπνοια κατά τον ύπνο.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611560" y="6021288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Genioglossus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Uwe Gille"/>
              </a:rPr>
              <a:t>Uwe </a:t>
            </a:r>
            <a:r>
              <a:rPr lang="en-US" sz="1200" dirty="0" err="1">
                <a:latin typeface="+mn-lt"/>
                <a:hlinkClick r:id="rId4" tooltip="User:Uwe Gille"/>
              </a:rPr>
              <a:t>Gille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1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000" dirty="0" smtClean="0"/>
              <a:t>Μύες έντονης εισπνοής ή επικουρικοί εισπνευστικοί </a:t>
            </a:r>
            <a:r>
              <a:rPr lang="el-GR" sz="2900" b="0" dirty="0" smtClean="0"/>
              <a:t>1/3</a:t>
            </a:r>
            <a:endParaRPr lang="el-GR" sz="2900" b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37594"/>
              </p:ext>
            </p:extLst>
          </p:nvPr>
        </p:nvGraphicFramePr>
        <p:xfrm>
          <a:off x="0" y="1052736"/>
          <a:ext cx="9144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4145632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Μύες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Ενέργεια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Εννεύρωση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Οπίσθιος άνω οδοντωτός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Αυξάνει τον ενδοθωρακικό όγκο με την ανύψωση των άνω πλευρών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Μεσοπλεύρια νεύρα Θ2-Θ5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Οπίσθιος κάτω οδοντωτός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Σταθεροποιεί</a:t>
                      </a:r>
                      <a:r>
                        <a:rPr lang="el-GR" sz="2000" baseline="0" dirty="0" smtClean="0"/>
                        <a:t> τις κάτω πλευρές για την αρχική συστολή του διαφράγματος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Μεσοπλεύρια νεύρα Θ9-Θ12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Ανελκτήρες</a:t>
                      </a:r>
                      <a:r>
                        <a:rPr lang="el-GR" sz="2000" baseline="0" dirty="0" smtClean="0"/>
                        <a:t> των πλευρών (μακροί και βραχύς)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Αυξάνουν τον ενδοθωρακικό όγκο με την ανύψωση των πλευρών</a:t>
                      </a: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Ραχιαίοι κλάδοι των παρακείμενων ραχιαίων θωρακικών ριζών (Α7-Θ11)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Στερνοκλειδομαστοειδής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Αυξάνει τον ενδοθωρακικό όγκο με την ανύψωση του στέρνου και των άνω πλευρών</a:t>
                      </a: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Κύρια: παραπληρωματικό νεύρο (ΧΙ συζυγία)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Πλατύς ραχιαίος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Αυξάνει τον ενδοθωρακικό όγκο με την ανύψωση των 4 κάτω πλευρών (απαραίτητη προϋπόθεση:</a:t>
                      </a:r>
                      <a:r>
                        <a:rPr lang="el-GR" sz="2000" baseline="0" dirty="0" smtClean="0"/>
                        <a:t> σταθεροί βραχίονες)</a:t>
                      </a:r>
                      <a:endParaRPr lang="el-GR" sz="2000" dirty="0" smtClean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Θωρακοραχιαίο</a:t>
                      </a:r>
                      <a:r>
                        <a:rPr lang="el-GR" sz="2000" dirty="0" smtClean="0"/>
                        <a:t> νεύρο (Α6-Α8)</a:t>
                      </a:r>
                      <a:endParaRPr lang="el-GR" sz="2000" dirty="0"/>
                    </a:p>
                  </a:txBody>
                  <a:tcPr marL="82296" marR="82296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1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000" dirty="0"/>
              <a:t>Μύες έντονης εισπνοής ή επικουρικοί εισπνευστικοί </a:t>
            </a:r>
            <a:r>
              <a:rPr lang="el-GR" sz="2900" b="0" dirty="0" smtClean="0"/>
              <a:t>2/3</a:t>
            </a:r>
            <a:endParaRPr lang="el-GR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169635"/>
              </p:ext>
            </p:extLst>
          </p:nvPr>
        </p:nvGraphicFramePr>
        <p:xfrm>
          <a:off x="0" y="869776"/>
          <a:ext cx="9144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457768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Μυες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Ενέργεια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Εννεύρωση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Λαγονοπλευρικός</a:t>
                      </a:r>
                      <a:r>
                        <a:rPr lang="el-GR" sz="2000" baseline="0" dirty="0" smtClean="0"/>
                        <a:t> θωρακικός και αυχενικός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Αυξάνουν τον ενδοθωρακικό όγκο με την έκταση του κορμού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Ραχιαίοι κλάδοι των παρακείμενων ραχιαίων κλάδων των νωτιαίων ριζών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Ελάσσων</a:t>
                      </a:r>
                      <a:r>
                        <a:rPr lang="el-GR" sz="2000" baseline="0" dirty="0" smtClean="0"/>
                        <a:t> θωρακικός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Αυξάνει τον ενδοθωρακικό όγκο με την ανύψωση των 4 άνω πλευρών (απαραίτητη προϋπόθεση: σταθεροποίηση της ωμοπλάτης από τον</a:t>
                      </a:r>
                      <a:r>
                        <a:rPr lang="el-GR" sz="2000" baseline="0" dirty="0" smtClean="0"/>
                        <a:t> άνω τραπεζοειδή και τον </a:t>
                      </a:r>
                      <a:r>
                        <a:rPr lang="el-GR" sz="2000" baseline="0" dirty="0" err="1" smtClean="0"/>
                        <a:t>ανελκτήρα</a:t>
                      </a:r>
                      <a:r>
                        <a:rPr lang="el-GR" sz="2000" baseline="0" dirty="0" smtClean="0"/>
                        <a:t> της ωμοπλάτης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Έσω θωρακικό νεύρο (Α8-Θ1)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Μείζων θωρακικός (στερνική μοίρα)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Αυξάνει τον ενδοθωρακικό όγκο</a:t>
                      </a:r>
                      <a:r>
                        <a:rPr lang="el-GR" sz="2000" baseline="0" dirty="0" smtClean="0"/>
                        <a:t> με την ανύψωσης των μέσων πλευρών και του στέρνου (πάντα με σταθερούς τους βραχίονες)</a:t>
                      </a: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Έσω θωρακικό νεύρο (Α8-Θ1)</a:t>
                      </a:r>
                    </a:p>
                    <a:p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Τετράγωνος οσφυϊκός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Σταθεροποιεί την 12</a:t>
                      </a:r>
                      <a:r>
                        <a:rPr lang="el-GR" sz="2000" baseline="30000" dirty="0" smtClean="0"/>
                        <a:t>η</a:t>
                      </a:r>
                      <a:r>
                        <a:rPr lang="el-GR" sz="2000" dirty="0" smtClean="0"/>
                        <a:t> πλευρά για την αρχική ενεργοποίηση</a:t>
                      </a:r>
                      <a:r>
                        <a:rPr lang="el-GR" sz="2000" baseline="0" dirty="0" smtClean="0"/>
                        <a:t> του διαφράγματος κατά την έντονη εισπνοή</a:t>
                      </a:r>
                      <a:endParaRPr lang="el-GR" sz="2000" dirty="0" smtClean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Πρόσθιοι</a:t>
                      </a:r>
                      <a:r>
                        <a:rPr lang="el-GR" sz="2000" baseline="0" dirty="0" smtClean="0"/>
                        <a:t> κλάδοι των νωτιαίων νεύρων (Θ12-Ο3)</a:t>
                      </a:r>
                      <a:endParaRPr lang="el-GR" sz="2000" dirty="0"/>
                    </a:p>
                  </a:txBody>
                  <a:tcPr marL="82296" marR="82296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6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Μύες έντονης εισπνοής ή επικουρικοί εισπνευστικοί </a:t>
            </a:r>
            <a:r>
              <a:rPr lang="el-GR" sz="3000" b="0" dirty="0" smtClean="0"/>
              <a:t>3/3</a:t>
            </a:r>
            <a:endParaRPr lang="el-G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Οι μύες αυτοί χρησιμοποιούνται:</a:t>
            </a:r>
          </a:p>
          <a:p>
            <a:pPr lvl="1" indent="-342900"/>
            <a:r>
              <a:rPr lang="el-GR" dirty="0" smtClean="0"/>
              <a:t>Από τους υγιείς ανθρώπους μόνο κατά την έντονη δραστηριότητα για να αυξήσουν τον ρυθμό και τον όγκο του εισπνεόμενου αέρα.</a:t>
            </a:r>
          </a:p>
          <a:p>
            <a:pPr lvl="1" indent="-342900"/>
            <a:r>
              <a:rPr lang="el-GR" dirty="0" smtClean="0"/>
              <a:t>Από τους ασθενείς κατά την ήρεμη αναπνοή για να αντισταθμίσουν την μειωμένη λειτουργικότητα των κύριων εισπνευστικών μυών.</a:t>
            </a:r>
          </a:p>
          <a:p>
            <a:pPr lvl="1" indent="-34290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2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Πνευμονικοί όγκοι</a:t>
            </a:r>
            <a:endParaRPr lang="el-GR" dirty="0"/>
          </a:p>
        </p:txBody>
      </p:sp>
      <p:pic>
        <p:nvPicPr>
          <p:cNvPr id="7" name="Content Placeholder 6" descr="Lung volumes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" y="908720"/>
            <a:ext cx="4052345" cy="3384376"/>
          </a:xfr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995936" y="1052736"/>
            <a:ext cx="4896544" cy="396044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Total lung capacity: </a:t>
            </a:r>
            <a:r>
              <a:rPr lang="el-GR" sz="2200" dirty="0" smtClean="0"/>
              <a:t>Ολική πνευμονική χωρητικότητα (5.5-6 </a:t>
            </a:r>
            <a:r>
              <a:rPr lang="en-US" sz="2200" dirty="0" smtClean="0"/>
              <a:t>L)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Vital capacity: </a:t>
            </a:r>
            <a:r>
              <a:rPr lang="el-GR" sz="2200" dirty="0" smtClean="0"/>
              <a:t>ζωτική χωρητικότητα</a:t>
            </a:r>
            <a:r>
              <a:rPr lang="en-US" sz="2200" dirty="0" smtClean="0"/>
              <a:t> (4.5 L)</a:t>
            </a:r>
            <a:r>
              <a:rPr lang="el-GR" sz="22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Residual volume: </a:t>
            </a:r>
            <a:r>
              <a:rPr lang="el-GR" sz="2200" dirty="0" smtClean="0"/>
              <a:t>Υπολειπόμενος όγκος αέρα.</a:t>
            </a:r>
            <a:endParaRPr lang="en-US" sz="22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Tidal volume</a:t>
            </a:r>
            <a:r>
              <a:rPr lang="el-GR" sz="2200" dirty="0" smtClean="0"/>
              <a:t>: αναπνεόμενος όγκος αέρα</a:t>
            </a:r>
            <a:r>
              <a:rPr lang="en-US" sz="2200" dirty="0" smtClean="0"/>
              <a:t> (0.5 L)</a:t>
            </a:r>
            <a:r>
              <a:rPr lang="el-GR" sz="2200" dirty="0" smtClean="0"/>
              <a:t>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467544" y="4581128"/>
            <a:ext cx="8568952" cy="204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Inspiratory capacity: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εισπνευστική χωρητικότητα.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Functional residual capacity: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λειτουργική υπολειπόμενη χωρητικότητα.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Inspiratory reserve volume: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εισπνεόμενος εφεδρικός όγκος.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Expiratory reserve volume: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εκπνεόμενος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εφεδρικός όγκος.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79512" y="4293096"/>
            <a:ext cx="4032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/>
              </a:rPr>
              <a:t>© </a:t>
            </a:r>
            <a:r>
              <a:rPr lang="en-US" sz="1100" dirty="0" smtClean="0">
                <a:latin typeface="+mn-lt"/>
              </a:rPr>
              <a:t>Donald </a:t>
            </a:r>
            <a:r>
              <a:rPr lang="en-US" sz="1100" dirty="0">
                <a:latin typeface="+mn-lt"/>
              </a:rPr>
              <a:t>A. Neumann, “Kinesiology of the Musculoskeletal System: Foundations for Rehabilitation”, Mosby/Elsevier, 2010</a:t>
            </a:r>
            <a:endParaRPr lang="el-GR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47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Οπίσθιοι οδοντωτοί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427984" y="1196752"/>
            <a:ext cx="4258816" cy="5040560"/>
          </a:xfrm>
        </p:spPr>
        <p:txBody>
          <a:bodyPr>
            <a:normAutofit/>
          </a:bodyPr>
          <a:lstStyle/>
          <a:p>
            <a:r>
              <a:rPr lang="el-GR" dirty="0"/>
              <a:t>Άνω οπίσθιος οδοντωτός:</a:t>
            </a:r>
          </a:p>
          <a:p>
            <a:pPr lvl="1"/>
            <a:r>
              <a:rPr lang="el-GR" dirty="0" err="1"/>
              <a:t>Έκφυση</a:t>
            </a:r>
            <a:r>
              <a:rPr lang="el-GR" dirty="0"/>
              <a:t>: ακανθώδεις αποφύσεις των Α6-Θ3 σπονδύλων περιλαμβανομένου του αυχενικού και του </a:t>
            </a:r>
            <a:r>
              <a:rPr lang="el-GR" dirty="0" err="1"/>
              <a:t>επακάνθιου</a:t>
            </a:r>
            <a:r>
              <a:rPr lang="el-GR" dirty="0"/>
              <a:t> συνδέσμου.</a:t>
            </a:r>
          </a:p>
          <a:p>
            <a:pPr lvl="1"/>
            <a:r>
              <a:rPr lang="el-GR" dirty="0"/>
              <a:t>Κατάφυση: οπίσθια επιφάνεια της 2</a:t>
            </a:r>
            <a:r>
              <a:rPr lang="el-GR" baseline="30000" dirty="0"/>
              <a:t>ης</a:t>
            </a:r>
            <a:r>
              <a:rPr lang="el-GR" dirty="0"/>
              <a:t> – 5</a:t>
            </a:r>
            <a:r>
              <a:rPr lang="el-GR" baseline="30000" dirty="0"/>
              <a:t>ης</a:t>
            </a:r>
            <a:r>
              <a:rPr lang="el-GR" dirty="0"/>
              <a:t> πλευράς κοντά στις γωνίες τους.	</a:t>
            </a:r>
          </a:p>
        </p:txBody>
      </p:sp>
      <p:pic>
        <p:nvPicPr>
          <p:cNvPr id="11266" name="Picture 2" descr="File:Serratus posterior superior muscle animation smal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04455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1529" y="5559623"/>
            <a:ext cx="392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Serratus posterior superior muscle animation </a:t>
            </a:r>
            <a:r>
              <a:rPr lang="en-US" sz="1200" dirty="0" smtClean="0">
                <a:latin typeface="+mn-lt"/>
                <a:hlinkClick r:id="rId4"/>
              </a:rPr>
              <a:t>small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Was a bee"/>
              </a:rPr>
              <a:t>Was a bee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BY-SA 2.1 JP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4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Οπίσθιοι οδοντωτοί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849688" y="1405905"/>
            <a:ext cx="4042792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Κάτω </a:t>
            </a:r>
            <a:r>
              <a:rPr lang="el-GR" dirty="0"/>
              <a:t>οπίσθιος οδοντωτός:</a:t>
            </a:r>
          </a:p>
          <a:p>
            <a:pPr lvl="1"/>
            <a:r>
              <a:rPr lang="el-GR" dirty="0" err="1"/>
              <a:t>Έκφυση</a:t>
            </a:r>
            <a:r>
              <a:rPr lang="el-GR" dirty="0"/>
              <a:t>: ακανθώδεις αποφύσεις και </a:t>
            </a:r>
            <a:r>
              <a:rPr lang="el-GR" dirty="0" err="1"/>
              <a:t>επακάνθιο</a:t>
            </a:r>
            <a:r>
              <a:rPr lang="el-GR" dirty="0"/>
              <a:t> σύνδεσμο των Θ11-Ο3 σπονδύλων.</a:t>
            </a:r>
          </a:p>
          <a:p>
            <a:pPr lvl="1"/>
            <a:r>
              <a:rPr lang="el-GR" dirty="0"/>
              <a:t>Κατάφυση: οπίσθια επιφάνεια της 9</a:t>
            </a:r>
            <a:r>
              <a:rPr lang="el-GR" baseline="30000" dirty="0"/>
              <a:t>ης</a:t>
            </a:r>
            <a:r>
              <a:rPr lang="el-GR" dirty="0"/>
              <a:t> – 12</a:t>
            </a:r>
            <a:r>
              <a:rPr lang="el-GR" baseline="30000" dirty="0"/>
              <a:t>ης</a:t>
            </a:r>
            <a:r>
              <a:rPr lang="el-GR" dirty="0"/>
              <a:t> πλευράς κοντά στις γωνίες τους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3314" name="Picture 2" descr="File:Serratus posterior inferior muscle 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490864" cy="4490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67544" y="6021288"/>
            <a:ext cx="392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Serratus posterior inferior muscle </a:t>
            </a:r>
            <a:r>
              <a:rPr lang="en-US" sz="1200" dirty="0" smtClean="0">
                <a:latin typeface="+mn-lt"/>
                <a:hlinkClick r:id="rId4"/>
              </a:rPr>
              <a:t>animation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Was a bee"/>
              </a:rPr>
              <a:t>Was a bee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BY-SA 2.1 JP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37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Ανελκτήρες</a:t>
            </a:r>
            <a:r>
              <a:rPr lang="el-GR" dirty="0" smtClean="0"/>
              <a:t> των πλευρών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779912" y="1600200"/>
            <a:ext cx="5364088" cy="4925144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300" dirty="0" smtClean="0"/>
              <a:t>Έκφυση του μακρού και βραχέος </a:t>
            </a:r>
            <a:r>
              <a:rPr lang="el-GR" sz="2300" dirty="0" err="1" smtClean="0"/>
              <a:t>ανελκτήρα</a:t>
            </a:r>
            <a:r>
              <a:rPr lang="el-GR" sz="2300" dirty="0" smtClean="0"/>
              <a:t> των πλευρών: κορυφές των εγκάρσιων αποφύσεων των Α7 – Θ11 σπονδύλων.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300" dirty="0" smtClean="0"/>
              <a:t>Κατάφυση βραχέος </a:t>
            </a:r>
            <a:r>
              <a:rPr lang="el-GR" sz="2300" dirty="0" err="1" smtClean="0"/>
              <a:t>ανελκτήρα</a:t>
            </a:r>
            <a:r>
              <a:rPr lang="el-GR" sz="2300" dirty="0" smtClean="0"/>
              <a:t> των πλευρών: οπίσθια επιφάνεια μεταξύ του φύματος και της γωνίας της υποκείμενης πλευράς.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300" dirty="0" smtClean="0"/>
              <a:t>Κατάφυση μακρού </a:t>
            </a:r>
            <a:r>
              <a:rPr lang="el-GR" sz="2300" dirty="0" err="1" smtClean="0"/>
              <a:t>ανελκτήρα</a:t>
            </a:r>
            <a:r>
              <a:rPr lang="el-GR" sz="2300" dirty="0" smtClean="0"/>
              <a:t> των πλευρών: ίδια περιοχή, αλλά στην μεθεπόμενη πλευρά.</a:t>
            </a:r>
            <a:endParaRPr lang="el-GR" sz="23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5122" name="Picture 2" descr="File:Levatores costar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468"/>
            <a:ext cx="3826138" cy="476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2211" y="6172328"/>
            <a:ext cx="2221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Levatores </a:t>
            </a:r>
            <a:r>
              <a:rPr lang="en-US" sz="1200" dirty="0" err="1" smtClean="0">
                <a:latin typeface="+mn-lt"/>
                <a:hlinkClick r:id="rId4"/>
              </a:rPr>
              <a:t>costarum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Uwe Gille"/>
              </a:rPr>
              <a:t>Uwe </a:t>
            </a:r>
            <a:r>
              <a:rPr lang="en-US" sz="1200" dirty="0" err="1">
                <a:latin typeface="+mn-lt"/>
                <a:hlinkClick r:id="rId5" tooltip="User:Uwe Gille"/>
              </a:rPr>
              <a:t>Gille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3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Ήρεμη εκπνοή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3928" y="1268760"/>
            <a:ext cx="4878571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Η ήρεμη εκπνοή είναι μία παθητική διαδικασία η οποία ωθείται από την ελαστική οπισθοδρόμηση του θώρακα και των πνευμόνων κατά την χαλάρωση του διαφράγματος.</a:t>
            </a:r>
          </a:p>
          <a:p>
            <a:r>
              <a:rPr lang="el-GR" dirty="0" smtClean="0"/>
              <a:t>Στους υγιείς πνεύμονες αυτή η παθητική διαδικασία έχει την ικανότητα να εξωθήσει ~ 500 </a:t>
            </a:r>
            <a:r>
              <a:rPr lang="en-US" dirty="0" smtClean="0"/>
              <a:t>ml</a:t>
            </a:r>
            <a:r>
              <a:rPr lang="el-GR" dirty="0" smtClean="0"/>
              <a:t> αέρα που αποτελεί τον φυσιολογικό όγκο αέρα της ήρεμης εκπνοής.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pic>
        <p:nvPicPr>
          <p:cNvPr id="2050" name="Picture 2" descr="File:2316 Inspiration and Expir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836711"/>
            <a:ext cx="3881762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419872" y="6232823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2316 Inspiration and </a:t>
            </a:r>
            <a:r>
              <a:rPr lang="en-US" sz="1200" dirty="0" smtClean="0">
                <a:latin typeface="+mn-lt"/>
                <a:hlinkClick r:id="rId3"/>
              </a:rPr>
              <a:t>Expiration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9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Μύες έντονης </a:t>
            </a:r>
            <a:r>
              <a:rPr lang="el-GR" dirty="0" smtClean="0"/>
              <a:t>εκπνοής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176713"/>
              </p:ext>
            </p:extLst>
          </p:nvPr>
        </p:nvGraphicFramePr>
        <p:xfrm>
          <a:off x="0" y="1964392"/>
          <a:ext cx="91440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0292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Μύες 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Ενέργεια 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Εννεύρωση</a:t>
                      </a:r>
                      <a:r>
                        <a:rPr lang="el-GR" sz="2000" baseline="0" dirty="0" smtClean="0"/>
                        <a:t> 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Κοιλιακοί μύες</a:t>
                      </a:r>
                    </a:p>
                    <a:p>
                      <a:r>
                        <a:rPr lang="el-GR" sz="2000" dirty="0" smtClean="0"/>
                        <a:t>Ορθός κοιλιακός</a:t>
                      </a:r>
                    </a:p>
                    <a:p>
                      <a:r>
                        <a:rPr lang="el-GR" sz="2000" dirty="0" smtClean="0"/>
                        <a:t>Έξω λοξός κοιλιακός</a:t>
                      </a:r>
                    </a:p>
                    <a:p>
                      <a:r>
                        <a:rPr lang="el-GR" sz="2000" dirty="0" smtClean="0"/>
                        <a:t>Έσω λοξός κοιλιακός</a:t>
                      </a:r>
                    </a:p>
                    <a:p>
                      <a:r>
                        <a:rPr lang="el-GR" sz="2000" dirty="0" smtClean="0"/>
                        <a:t>Εγκάρσιος κοιλιακός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2000" dirty="0" smtClean="0"/>
                        <a:t>Άμεση: Μειώνουν τον</a:t>
                      </a:r>
                      <a:r>
                        <a:rPr lang="el-GR" sz="2000" baseline="0" dirty="0" smtClean="0"/>
                        <a:t> ενδοθωρακικό όγκο με την κάμψη του κορμού και την </a:t>
                      </a:r>
                      <a:r>
                        <a:rPr lang="el-GR" sz="2000" baseline="0" dirty="0" err="1" smtClean="0"/>
                        <a:t>κατάσπαση</a:t>
                      </a:r>
                      <a:r>
                        <a:rPr lang="el-GR" sz="2000" baseline="0" dirty="0" smtClean="0"/>
                        <a:t> των πλευρών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2000" baseline="0" dirty="0" smtClean="0"/>
                        <a:t>Έμμεση (εγκάρσιος κοιλιακός): Συμπιέζει το περιεχόμενο της κοιλιάς αυξάνοντας την </a:t>
                      </a:r>
                      <a:r>
                        <a:rPr lang="el-GR" sz="2000" baseline="0" dirty="0" err="1" smtClean="0"/>
                        <a:t>ενδοκοιλιακή</a:t>
                      </a:r>
                      <a:r>
                        <a:rPr lang="el-GR" sz="2000" baseline="0" dirty="0" smtClean="0"/>
                        <a:t> πίεση, πιέζει το χαλαρό διάφραγμα προς τα άνω και μειώνει τον ενδοθωρακικό όγκο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Μεσοπλεύρια νεύρα (Θ7-Ο1)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Εγκάρσιος θωρακικός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000" dirty="0" smtClean="0"/>
                        <a:t>Μειώνει τον ενδοθωρακικό όγκο </a:t>
                      </a:r>
                      <a:r>
                        <a:rPr lang="el-GR" sz="2000" dirty="0" err="1" smtClean="0"/>
                        <a:t>κατασπώντας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τις πλευρές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Παρακείμενα μεσοπλεύρια νεύρα</a:t>
                      </a:r>
                      <a:endParaRPr lang="el-GR" sz="2000" dirty="0"/>
                    </a:p>
                  </a:txBody>
                  <a:tcPr marL="82296" marR="8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Έσω μεσοπλεύριοι (</a:t>
                      </a:r>
                      <a:r>
                        <a:rPr lang="el-GR" sz="2000" dirty="0" err="1" smtClean="0"/>
                        <a:t>μεσόστεες</a:t>
                      </a:r>
                      <a:r>
                        <a:rPr lang="el-GR" sz="2000" dirty="0" smtClean="0"/>
                        <a:t> ίνες)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000" dirty="0" smtClean="0"/>
                        <a:t>Μειώνουν τον ενδοθωρακικό</a:t>
                      </a:r>
                      <a:r>
                        <a:rPr lang="el-GR" sz="2000" baseline="0" dirty="0" smtClean="0"/>
                        <a:t> όγκο </a:t>
                      </a:r>
                      <a:r>
                        <a:rPr lang="el-GR" sz="2000" baseline="0" dirty="0" err="1" smtClean="0"/>
                        <a:t>κατασπώντας</a:t>
                      </a:r>
                      <a:r>
                        <a:rPr lang="el-GR" sz="2000" baseline="0" dirty="0" smtClean="0"/>
                        <a:t> τις πλευρές</a:t>
                      </a:r>
                      <a:endParaRPr lang="el-GR" sz="20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Μεσοπλεύρια νεύρα (Θ2-Θ12)</a:t>
                      </a:r>
                      <a:endParaRPr lang="el-GR" sz="2000" dirty="0"/>
                    </a:p>
                  </a:txBody>
                  <a:tcPr marL="82296" marR="82296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51520" y="1124744"/>
            <a:ext cx="85521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smtClean="0"/>
              <a:t>Όμως, κατά την έντονη εκπνοή ενεργοποιούνται όλοι οι εκπνευστικοί μύες για να μειώσουν τον ενδοθωρακικό όγκο.</a:t>
            </a: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25863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Κοιλιακοί μύες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 συστολή των κοιλιακών μυών για την βίαιη μείωση του ενδοθωρακικού όγκου χρησιμοποιείται κατά το βήξιμο, το φτάρνισμα ή έντονη εκπνοή έως το τέλος του ορίου του </a:t>
            </a:r>
            <a:r>
              <a:rPr lang="el-GR" dirty="0" err="1" smtClean="0"/>
              <a:t>εκπνεόμενου</a:t>
            </a:r>
            <a:r>
              <a:rPr lang="el-GR" dirty="0" smtClean="0"/>
              <a:t> εφεδρικού όγκου.</a:t>
            </a:r>
          </a:p>
          <a:p>
            <a:r>
              <a:rPr lang="el-GR" dirty="0" smtClean="0"/>
              <a:t>Η αύξηση της </a:t>
            </a:r>
            <a:r>
              <a:rPr lang="el-GR" dirty="0" err="1" smtClean="0"/>
              <a:t>ενδοκοιλιακής</a:t>
            </a:r>
            <a:r>
              <a:rPr lang="el-GR" dirty="0" smtClean="0"/>
              <a:t> πίεσης χρησιμοποιείται σε δραστηριότητες που περιλαμβάνουν τον χειρισμό </a:t>
            </a:r>
            <a:r>
              <a:rPr lang="en-US" dirty="0" err="1" smtClean="0"/>
              <a:t>Valsava</a:t>
            </a:r>
            <a:r>
              <a:rPr lang="el-GR" dirty="0" smtClean="0"/>
              <a:t> όπως κατά τον τοκετό, τις κενώσεις, την μεταφορά βαριών αντικειμένων κλπ.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2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Κοιλιακοί μύες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 και οι κοιλιακοί μύες περιγράφονται ως </a:t>
            </a:r>
            <a:r>
              <a:rPr lang="el-GR" dirty="0" err="1" smtClean="0"/>
              <a:t>εκπνευστικοί</a:t>
            </a:r>
            <a:r>
              <a:rPr lang="el-GR" dirty="0" smtClean="0"/>
              <a:t> μύες, εν τούτοις, η συστολή τους αυξάνει και την εισπνοή:</a:t>
            </a:r>
          </a:p>
          <a:p>
            <a:pPr lvl="1"/>
            <a:r>
              <a:rPr lang="el-GR" dirty="0" smtClean="0"/>
              <a:t>Καθώς το διάφραγμα πιέζεται προς τα επάνω κατά την έντονη εκπνοή, διατείνεται έως το βέλτιστο σημείο της καμπύλης μήκους τάσης.</a:t>
            </a:r>
          </a:p>
          <a:p>
            <a:pPr lvl="1"/>
            <a:r>
              <a:rPr lang="el-GR" dirty="0" smtClean="0"/>
              <a:t>Ως συνέπεια αυτής της διάτασης, το διάφραγμα έχει μεγαλύτερη δύναμη για να αρχίσει μία έντονη συστολή στο επόμενο κύκλο αναπνοής.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9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Εγκάρσιος θωρακικός μυς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211960" y="1196752"/>
            <a:ext cx="4968552" cy="5661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Βρίσκεται στην έσω επιφάνεια του θώρακα.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Εκφύεται από το κάτω 1/3 του σώματος του στέρνου και τα πλάγια της ξιφοειδούς απόφυσης.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err="1" smtClean="0"/>
              <a:t>Καταφύεται</a:t>
            </a:r>
            <a:r>
              <a:rPr lang="el-GR" sz="2300" dirty="0" smtClean="0"/>
              <a:t> στους πλευρικούς χόνδρους της 2</a:t>
            </a:r>
            <a:r>
              <a:rPr lang="el-GR" sz="2300" baseline="30000" dirty="0" smtClean="0"/>
              <a:t>ης</a:t>
            </a:r>
            <a:r>
              <a:rPr lang="el-GR" sz="2300" dirty="0" smtClean="0"/>
              <a:t> ή 3</a:t>
            </a:r>
            <a:r>
              <a:rPr lang="el-GR" sz="2300" baseline="30000" dirty="0" smtClean="0"/>
              <a:t>ης</a:t>
            </a:r>
            <a:r>
              <a:rPr lang="el-GR" sz="2300" dirty="0" smtClean="0"/>
              <a:t> έως της 6</a:t>
            </a:r>
            <a:r>
              <a:rPr lang="el-GR" sz="2300" baseline="30000" dirty="0" smtClean="0"/>
              <a:t>ης</a:t>
            </a:r>
            <a:r>
              <a:rPr lang="el-GR" sz="2300" dirty="0" smtClean="0"/>
              <a:t> πλευράς.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Η ενεργοποίησή του συγχρονίζεται με την ενεργοποίηση των κοιλιακών και των </a:t>
            </a:r>
            <a:r>
              <a:rPr lang="el-GR" sz="2300" dirty="0" err="1" smtClean="0"/>
              <a:t>μεσόστεων</a:t>
            </a:r>
            <a:r>
              <a:rPr lang="el-GR" sz="2300" dirty="0" smtClean="0"/>
              <a:t> ινών των έσω μεσοπλεύριων μυών κατά την έντονη εκπνοή.</a:t>
            </a:r>
            <a:endParaRPr lang="el-GR" sz="23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6146" name="Picture 2" descr="Posterior Thoracic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263802" cy="34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0" y="5085184"/>
            <a:ext cx="4263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guwsmedical.info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27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Μύες θωρακικού κλωβού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051720" y="321297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dirty="0">
                <a:hlinkClick r:id="rId3"/>
              </a:rPr>
              <a:t>Muscles of the Thoracic Wall - 3D Anatomy Tutorial</a:t>
            </a:r>
            <a:endParaRPr lang="en-US" dirty="0"/>
          </a:p>
        </p:txBody>
      </p:sp>
      <p:pic>
        <p:nvPicPr>
          <p:cNvPr id="1026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48497"/>
            <a:ext cx="383753" cy="38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Αναπνευστική λειτουργία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196752"/>
            <a:ext cx="5194920" cy="5544616"/>
          </a:xfrm>
        </p:spPr>
        <p:txBody>
          <a:bodyPr>
            <a:normAutofit/>
          </a:bodyPr>
          <a:lstStyle/>
          <a:p>
            <a:r>
              <a:rPr lang="el-GR" dirty="0" smtClean="0"/>
              <a:t>Είναι το αποτέλεσμα της συνδυασμένης δράσης ενεργητικών και παθητικών δυνάμεων που αλλάζουν τον όγκο μέσα στον θωρακικό κλωβό.</a:t>
            </a:r>
          </a:p>
          <a:p>
            <a:r>
              <a:rPr lang="el-GR" dirty="0" smtClean="0"/>
              <a:t>Η αλλαγή του όγκου του θωρακικού κλωβού, αλλάζει την ενδοθωρακική πίεση που εκφράζεται με τον νόμο του </a:t>
            </a:r>
            <a:r>
              <a:rPr lang="en-US" dirty="0" smtClean="0"/>
              <a:t>Boyle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Νόμο του </a:t>
            </a:r>
            <a:r>
              <a:rPr lang="en-US" dirty="0" smtClean="0"/>
              <a:t>Boyle</a:t>
            </a:r>
            <a:r>
              <a:rPr lang="el-GR" dirty="0" smtClean="0"/>
              <a:t>: όταν η θερμοκρασία και η μάζα είναι σταθερή, ο όγκος και η πίεση των αερίων είναι αντιστρόφως ανάλογα.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1"/>
            <a:ext cx="4009762" cy="29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/>
          <p:nvPr/>
        </p:nvSpPr>
        <p:spPr>
          <a:xfrm>
            <a:off x="5869753" y="4293096"/>
            <a:ext cx="295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Diaphragmatic breathing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»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Shelly Peyton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CC BY-SA 2.5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6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/>
              <a:t>Παλίνα</a:t>
            </a:r>
            <a:r>
              <a:rPr lang="el-GR" sz="2000" dirty="0"/>
              <a:t> </a:t>
            </a:r>
            <a:r>
              <a:rPr lang="el-GR" sz="2000" dirty="0" err="1"/>
              <a:t>Καρακασίδου</a:t>
            </a:r>
            <a:r>
              <a:rPr lang="el-GR" sz="2000" dirty="0"/>
              <a:t> 2014</a:t>
            </a:r>
            <a:r>
              <a:rPr lang="el-GR" sz="2000" dirty="0" smtClean="0"/>
              <a:t>. </a:t>
            </a:r>
            <a:r>
              <a:rPr lang="el-GR" sz="2000" dirty="0" err="1"/>
              <a:t>Παλίνα</a:t>
            </a:r>
            <a:r>
              <a:rPr lang="el-GR" sz="2000" dirty="0"/>
              <a:t> </a:t>
            </a:r>
            <a:r>
              <a:rPr lang="el-GR" sz="2000" dirty="0" err="1"/>
              <a:t>Καρακασίδου</a:t>
            </a:r>
            <a:r>
              <a:rPr lang="el-GR" sz="2000" dirty="0"/>
              <a:t>. «Κινησιολογία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Μηχανισμός αναπνευστικής λειτουργίας».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r>
              <a:rPr lang="en-US" sz="2000" dirty="0"/>
              <a:t>Donald A. Neumann, </a:t>
            </a:r>
            <a:r>
              <a:rPr lang="en-US" sz="2000" dirty="0" smtClean="0"/>
              <a:t>“Kinesiology </a:t>
            </a:r>
            <a:r>
              <a:rPr lang="en-US" sz="2000" dirty="0"/>
              <a:t>of the Musculoskeletal System: Foundations for </a:t>
            </a:r>
            <a:r>
              <a:rPr lang="en-US" sz="2000" dirty="0" smtClean="0"/>
              <a:t>Rehabilitation</a:t>
            </a:r>
            <a:r>
              <a:rPr lang="en-US" sz="2000" dirty="0"/>
              <a:t>”, Mosby/Elsevier, </a:t>
            </a:r>
            <a:r>
              <a:rPr lang="en-US" sz="2000" dirty="0" smtClean="0"/>
              <a:t>2010.</a:t>
            </a:r>
          </a:p>
          <a:p>
            <a:r>
              <a:rPr lang="el-GR" sz="2000" dirty="0" err="1"/>
              <a:t>Kapandji</a:t>
            </a:r>
            <a:r>
              <a:rPr lang="el-GR" sz="2000" dirty="0"/>
              <a:t>, IA.: Η Λειτουργική Ανατομική των Αρθρώσεων, Τόμοι 1,2,3. Αθήνα: Ιατρικές Εκδόσεις Π.Χ. Πασχαλίδης, 2001</a:t>
            </a:r>
            <a:r>
              <a:rPr lang="en-US" sz="200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04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900" y="116632"/>
            <a:ext cx="4211596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Μηχανισμός εισπνοής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1026" name="Picture 2" descr="File:2316 Inspiration and Expir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4824901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824901" y="6357190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2316 Inspiration and </a:t>
            </a:r>
            <a:r>
              <a:rPr lang="en-US" sz="1200" dirty="0" smtClean="0">
                <a:latin typeface="+mn-lt"/>
                <a:hlinkClick r:id="rId3"/>
              </a:rPr>
              <a:t>Expiration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82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Αρθρώσεις θωρακικού κλωβού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Μεταξύ λαβής στέρνου και σώματος στέρνου.</a:t>
            </a:r>
          </a:p>
          <a:p>
            <a:r>
              <a:rPr lang="el-GR" dirty="0" err="1" smtClean="0"/>
              <a:t>Πλευροχόνδρινες</a:t>
            </a:r>
            <a:r>
              <a:rPr lang="el-GR" dirty="0" smtClean="0"/>
              <a:t>  / </a:t>
            </a:r>
            <a:r>
              <a:rPr lang="el-GR" dirty="0" err="1" smtClean="0"/>
              <a:t>χονδροστερνικές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Μεσοχόνδρινες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Σπονδυλοπλευρικές</a:t>
            </a:r>
            <a:r>
              <a:rPr lang="el-GR" dirty="0" smtClean="0"/>
              <a:t> (έχουν ήδη αναφερθεί).</a:t>
            </a:r>
          </a:p>
          <a:p>
            <a:r>
              <a:rPr lang="el-GR" dirty="0" err="1" smtClean="0"/>
              <a:t>Πλευρεγκάρσιες</a:t>
            </a:r>
            <a:r>
              <a:rPr lang="el-GR" dirty="0" smtClean="0"/>
              <a:t> (έχουν ήδη αναφερθεί).</a:t>
            </a:r>
          </a:p>
          <a:p>
            <a:r>
              <a:rPr lang="el-GR" dirty="0" smtClean="0"/>
              <a:t>Μεσοσπονδύλιες και ΖΑ της ΘΜΣΣ (έχουν ήδη αναφερθεί).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1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Άρθρωση μεταξύ σώματος και λαβής στέρνου </a:t>
            </a:r>
            <a:endParaRPr lang="el-GR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18856" y="1484784"/>
            <a:ext cx="4561656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Είναι μία </a:t>
            </a:r>
            <a:r>
              <a:rPr lang="el-GR" sz="2300" dirty="0" err="1" smtClean="0"/>
              <a:t>ινοχόνδρινη</a:t>
            </a:r>
            <a:r>
              <a:rPr lang="el-GR" sz="2300" dirty="0" smtClean="0"/>
              <a:t> συνάρθρωση παρόμοια με την ηβική σύμφυση.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Μέσα στην άρθρωση υπάρχει δίσκος, ο οποίος οστεοποιείται σε προχωρημένη ηλικία.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300" dirty="0" smtClean="0"/>
              <a:t>Πριν την οστεοποίηση, η άρθρωση συμβάλλει στην </a:t>
            </a:r>
            <a:r>
              <a:rPr lang="el-GR" sz="2300" dirty="0" err="1" smtClean="0"/>
              <a:t>έκπτυξη</a:t>
            </a:r>
            <a:r>
              <a:rPr lang="el-GR" sz="2300" dirty="0" smtClean="0"/>
              <a:t> του θώρακα.</a:t>
            </a:r>
            <a:endParaRPr lang="el-GR" sz="23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1026" name="Picture 2" descr="File:Sternum composi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" y="1196752"/>
            <a:ext cx="4490864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karam2\Desktop\12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85" y="5687616"/>
            <a:ext cx="2301902" cy="10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55679" y="5752530"/>
            <a:ext cx="2184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Sternum </a:t>
            </a:r>
            <a:r>
              <a:rPr lang="en-US" sz="1200" dirty="0" smtClean="0">
                <a:latin typeface="+mn-lt"/>
                <a:hlinkClick r:id="rId6"/>
              </a:rPr>
              <a:t>composition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Was a bee"/>
              </a:rPr>
              <a:t>Was a bee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8"/>
              </a:rPr>
              <a:t>CC BY-SA 2.1 JP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9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Στερνοπλευρικές αρθρώσεις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191000" y="1600200"/>
            <a:ext cx="49530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Η σύνδεση των πλευρών με το στέρνο γίνεται μέσω των </a:t>
            </a:r>
            <a:r>
              <a:rPr lang="el-GR" sz="2200" dirty="0" err="1" smtClean="0"/>
              <a:t>πλευροχόνδρινων</a:t>
            </a:r>
            <a:r>
              <a:rPr lang="el-GR" sz="2200" dirty="0" smtClean="0"/>
              <a:t> και </a:t>
            </a:r>
            <a:r>
              <a:rPr lang="el-GR" sz="2200" dirty="0" err="1" smtClean="0"/>
              <a:t>χονδροστερνικών</a:t>
            </a:r>
            <a:r>
              <a:rPr lang="el-GR" sz="2200" dirty="0" smtClean="0"/>
              <a:t> αρθρώσεων.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err="1" smtClean="0"/>
              <a:t>Πλευροχόνδρινες</a:t>
            </a:r>
            <a:r>
              <a:rPr lang="el-GR" sz="2200" dirty="0" smtClean="0"/>
              <a:t> αρθρώσεις: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Δεν έχουν αρθρικό θύλακο, ούτε αρθρικούς συνδέσμους.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Το περιόστεο της κάθε πλευράς μεταπίπτει προοδευτικά σε περιχόνδριο του χόνδρου.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Επιτρέπουν πολύ μικρή κίνηση.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3074" name="Picture 2" descr="File:Gray31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129807" cy="53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3608" y="6236794"/>
            <a:ext cx="187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Gray315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6" tooltip="User:Pngbot"/>
              </a:rPr>
              <a:t>Pngbot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68863a85ded487f47f3bbfda933224d483ea29"/>
</p:tagLst>
</file>

<file path=ppt/theme/theme1.xml><?xml version="1.0" encoding="utf-8"?>
<a:theme xmlns:a="http://schemas.openxmlformats.org/drawingml/2006/main" name="template">
  <a:themeElements>
    <a:clrScheme name="Προσαρμοσμένο 1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398</TotalTime>
  <Words>3689</Words>
  <Application>Microsoft Office PowerPoint</Application>
  <PresentationFormat>Προβολή στην οθόνη (4:3)</PresentationFormat>
  <Paragraphs>402</Paragraphs>
  <Slides>56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56</vt:i4>
      </vt:variant>
    </vt:vector>
  </HeadingPairs>
  <TitlesOfParts>
    <vt:vector size="58" baseType="lpstr">
      <vt:lpstr>template</vt:lpstr>
      <vt:lpstr>1_OC_template_updated</vt:lpstr>
      <vt:lpstr>Κινησιολογία ΙI (Θ)</vt:lpstr>
      <vt:lpstr>Αναπνοή 1/2</vt:lpstr>
      <vt:lpstr>Αναπνοή 2/2</vt:lpstr>
      <vt:lpstr>Πνευμονικοί όγκοι</vt:lpstr>
      <vt:lpstr>Αναπνευστική λειτουργία</vt:lpstr>
      <vt:lpstr>Μηχανισμός εισπνοής</vt:lpstr>
      <vt:lpstr>Αρθρώσεις θωρακικού κλωβού</vt:lpstr>
      <vt:lpstr>Άρθρωση μεταξύ σώματος και λαβής στέρνου </vt:lpstr>
      <vt:lpstr>Στερνοπλευρικές αρθρώσεις 1/2</vt:lpstr>
      <vt:lpstr>Στερνοπλευρικές αρθρώσεις 2/2</vt:lpstr>
      <vt:lpstr>Μεσοχόνδρινες αρθρώσεις</vt:lpstr>
      <vt:lpstr>Κίνηση των πλευρο-σπονδυλικών αρθρώσεων</vt:lpstr>
      <vt:lpstr>Κινήσεις των πλευρών 1/3 </vt:lpstr>
      <vt:lpstr>Κινήσεις των πλευρών 2/3 </vt:lpstr>
      <vt:lpstr>Κινήσεις των πλευρών 3/3 </vt:lpstr>
      <vt:lpstr>Κινησιολογία αναπνοής 1/3</vt:lpstr>
      <vt:lpstr>Κινησιολογία αναπνοής 2/3</vt:lpstr>
      <vt:lpstr>Κινησιολογία αναπνοής 3/3</vt:lpstr>
      <vt:lpstr>Μύες ήρεμης αναπνοής</vt:lpstr>
      <vt:lpstr>Διάφραγμα 1/6 </vt:lpstr>
      <vt:lpstr>Διάφραγμα 2/6 </vt:lpstr>
      <vt:lpstr>Διάφραγμα 3/6 </vt:lpstr>
      <vt:lpstr>Διάφραγμα 4/6 </vt:lpstr>
      <vt:lpstr>Διάφραγμα 5/6 </vt:lpstr>
      <vt:lpstr>Διάφραγμα 6/6 </vt:lpstr>
      <vt:lpstr>Σκαληνοί μύες</vt:lpstr>
      <vt:lpstr>Μεσοπλεύριοι μύες 1/5</vt:lpstr>
      <vt:lpstr>Μεσοπλεύριοι μύες 2/5</vt:lpstr>
      <vt:lpstr>Μεσοπλεύριοι μύες 3/5</vt:lpstr>
      <vt:lpstr>Μεσοπλεύριοι μύες 4/5</vt:lpstr>
      <vt:lpstr>Μεσοπλεύριοι μύες 5/5</vt:lpstr>
      <vt:lpstr>Λειτουργία μεσοπλεύριων μυών 1/5</vt:lpstr>
      <vt:lpstr>Λειτουργία μεσοπλεύριων μυών 2/5</vt:lpstr>
      <vt:lpstr>Λειτουργία μεσοπλεύριων μυών 3/5</vt:lpstr>
      <vt:lpstr>Λειτουργία μεσοπλεύριων μυών 4/5</vt:lpstr>
      <vt:lpstr>Λειτουργία μεσοπλεύριων μυών 5/5</vt:lpstr>
      <vt:lpstr>Μύες έντονης εισπνοής ή επικουρικοί εισπνευστικοί 1/3</vt:lpstr>
      <vt:lpstr>Μύες έντονης εισπνοής ή επικουρικοί εισπνευστικοί 2/3</vt:lpstr>
      <vt:lpstr>Μύες έντονης εισπνοής ή επικουρικοί εισπνευστικοί 3/3</vt:lpstr>
      <vt:lpstr>Οπίσθιοι οδοντωτοί 1/2</vt:lpstr>
      <vt:lpstr>Οπίσθιοι οδοντωτοί 2/2</vt:lpstr>
      <vt:lpstr>Ανελκτήρες των πλευρών</vt:lpstr>
      <vt:lpstr>Ήρεμη εκπνοή</vt:lpstr>
      <vt:lpstr>Μύες έντονης εκπνοής</vt:lpstr>
      <vt:lpstr>Κοιλιακοί μύες 1/2</vt:lpstr>
      <vt:lpstr>Κοιλιακοί μύες 2/2</vt:lpstr>
      <vt:lpstr>Εγκάρσιος θωρακικός μυς</vt:lpstr>
      <vt:lpstr>Μύες θωρακικού κλωβού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Κινησιολογία ΙI (Θ)</dc:title>
  <dc:creator>fkaram2</dc:creator>
  <cp:lastModifiedBy>fkaram2</cp:lastModifiedBy>
  <cp:revision>44</cp:revision>
  <dcterms:created xsi:type="dcterms:W3CDTF">2015-04-24T09:34:00Z</dcterms:created>
  <dcterms:modified xsi:type="dcterms:W3CDTF">2015-10-15T13:25:09Z</dcterms:modified>
</cp:coreProperties>
</file>