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334" r:id="rId2"/>
    <p:sldId id="318" r:id="rId3"/>
    <p:sldId id="319" r:id="rId4"/>
    <p:sldId id="320" r:id="rId5"/>
    <p:sldId id="327" r:id="rId6"/>
    <p:sldId id="328" r:id="rId7"/>
    <p:sldId id="329" r:id="rId8"/>
    <p:sldId id="330" r:id="rId9"/>
    <p:sldId id="332" r:id="rId10"/>
    <p:sldId id="333" r:id="rId11"/>
    <p:sldId id="321" r:id="rId12"/>
    <p:sldId id="322" r:id="rId13"/>
    <p:sldId id="323" r:id="rId14"/>
    <p:sldId id="324" r:id="rId15"/>
    <p:sldId id="325" r:id="rId16"/>
    <p:sldId id="326" r:id="rId17"/>
    <p:sldId id="257" r:id="rId18"/>
    <p:sldId id="262" r:id="rId19"/>
    <p:sldId id="264" r:id="rId20"/>
    <p:sldId id="265" r:id="rId21"/>
    <p:sldId id="313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318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eridiaankleurentherapie.nl/index.php?pag=http://www.meridiaankleurentherapie.nl/pags/pag.php?p=1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BodduArunkumar/physiotherapy-1573165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Μάλαξη Συνδετικού Ιστού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Γεωργία Πέττα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Φυσικοθεραπείας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675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Μαλαξη = ανατολικες θεωριες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Ενεργεία </a:t>
            </a:r>
            <a:r>
              <a:rPr lang="en-US" altLang="el-GR" sz="2800" dirty="0" smtClean="0"/>
              <a:t> </a:t>
            </a:r>
            <a:r>
              <a:rPr lang="en-US" altLang="el-GR" sz="2800" dirty="0" smtClean="0"/>
              <a:t>chi = yin &amp; </a:t>
            </a:r>
            <a:r>
              <a:rPr lang="en-US" altLang="el-GR" sz="2800" dirty="0" err="1" smtClean="0"/>
              <a:t>yan</a:t>
            </a:r>
            <a:endParaRPr lang="en-US" altLang="el-GR" sz="2800" dirty="0" smtClean="0"/>
          </a:p>
          <a:p>
            <a:r>
              <a:rPr lang="el-GR" altLang="el-GR" sz="2800" dirty="0" smtClean="0"/>
              <a:t>Μέθοδος </a:t>
            </a:r>
            <a:r>
              <a:rPr lang="en-US" altLang="el-GR" sz="2800" dirty="0" smtClean="0"/>
              <a:t>K</a:t>
            </a:r>
            <a:r>
              <a:rPr lang="el-GR" altLang="el-GR" sz="2800" dirty="0" err="1" smtClean="0"/>
              <a:t>ίρλιαν</a:t>
            </a:r>
            <a:endParaRPr lang="el-GR" altLang="el-GR" sz="2800" dirty="0" smtClean="0"/>
          </a:p>
          <a:p>
            <a:r>
              <a:rPr lang="el-GR" altLang="el-GR" sz="2800" dirty="0" smtClean="0"/>
              <a:t>Κινεζική φιλοσοφία = δρόμοι </a:t>
            </a:r>
            <a:r>
              <a:rPr lang="el-GR" altLang="el-GR" sz="2800" dirty="0" smtClean="0"/>
              <a:t>της </a:t>
            </a:r>
            <a:r>
              <a:rPr lang="el-GR" altLang="el-GR" sz="2800" dirty="0" smtClean="0"/>
              <a:t>ενεργείας  </a:t>
            </a:r>
            <a:r>
              <a:rPr lang="el-GR" altLang="el-GR" sz="2800" dirty="0" smtClean="0"/>
              <a:t>=     </a:t>
            </a:r>
            <a:r>
              <a:rPr lang="el-GR" altLang="el-GR" sz="2800" dirty="0" smtClean="0"/>
              <a:t>μεσημβρινοί</a:t>
            </a:r>
            <a:endParaRPr lang="el-GR" altLang="el-GR" sz="2800" dirty="0" smtClean="0"/>
          </a:p>
          <a:p>
            <a:r>
              <a:rPr lang="el-GR" altLang="el-GR" sz="2800" dirty="0" smtClean="0"/>
              <a:t>5 </a:t>
            </a:r>
            <a:r>
              <a:rPr lang="el-GR" altLang="el-GR" sz="2800" dirty="0" smtClean="0"/>
              <a:t>στοιχειά </a:t>
            </a:r>
            <a:r>
              <a:rPr lang="el-GR" altLang="el-GR" sz="2800" dirty="0" smtClean="0"/>
              <a:t>της </a:t>
            </a:r>
            <a:r>
              <a:rPr lang="el-GR" altLang="el-GR" sz="2800" dirty="0" smtClean="0"/>
              <a:t>ζωής</a:t>
            </a:r>
            <a:endParaRPr lang="el-GR" altLang="el-GR" sz="2800" dirty="0" smtClean="0"/>
          </a:p>
          <a:p>
            <a:r>
              <a:rPr lang="el-GR" altLang="el-GR" sz="2800" dirty="0" smtClean="0"/>
              <a:t>Συσχέτιση </a:t>
            </a:r>
            <a:r>
              <a:rPr lang="el-GR" altLang="el-GR" sz="2800" dirty="0" smtClean="0"/>
              <a:t>με τα εσωτερικά </a:t>
            </a:r>
            <a:r>
              <a:rPr lang="el-GR" altLang="el-GR" sz="2800" dirty="0" smtClean="0"/>
              <a:t>όργανα</a:t>
            </a: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1097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Μάλαξη Συνδετικού Ιστού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sz="2600" dirty="0" smtClean="0"/>
              <a:t>«ανάλογα </a:t>
            </a:r>
            <a:r>
              <a:rPr lang="el-GR" sz="2600" dirty="0" smtClean="0"/>
              <a:t>με τους τομείς φυγόκεντρες νευροφυτικές ίνες ερεθίζονται μέσω παρακαμπτήριων οδών ή ενδιάμεσων </a:t>
            </a:r>
            <a:r>
              <a:rPr lang="el-GR" sz="2600" dirty="0" smtClean="0"/>
              <a:t>νεύρων»</a:t>
            </a:r>
          </a:p>
          <a:p>
            <a:r>
              <a:rPr lang="el-GR" sz="2600" dirty="0" smtClean="0"/>
              <a:t>«η ειδική μάλαξη του υποδόριου συνδετικού ιστού έχει αντανακλαστική επίδραση στις φυγόκεντρες ίνες» </a:t>
            </a:r>
            <a:endParaRPr lang="el-G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sz="2600" dirty="0" smtClean="0"/>
              <a:t>«Τα </a:t>
            </a:r>
            <a:r>
              <a:rPr lang="el-GR" sz="2600" dirty="0" smtClean="0"/>
              <a:t>ερεθίσματα από τη μάλαξη του υποδόριου Σ.Ι. δε μένουν τοπικά αλλά μεταδίδονται. Ερέθισμα  </a:t>
            </a:r>
            <a:r>
              <a:rPr lang="el-GR" sz="2600" dirty="0" err="1" smtClean="0"/>
              <a:t>σ΄</a:t>
            </a:r>
            <a:r>
              <a:rPr lang="el-GR" sz="2600" dirty="0" smtClean="0"/>
              <a:t> ένα </a:t>
            </a:r>
            <a:r>
              <a:rPr lang="el-GR" sz="2600" dirty="0" smtClean="0"/>
              <a:t>τομέα προερχόμενο από άλλους τομείς μέσω του συμπαθητικού στον εγκέφαλο. Έτσι ίσως εξηγείται η επίδραση σε </a:t>
            </a:r>
            <a:r>
              <a:rPr lang="el-GR" sz="2600" dirty="0" err="1" smtClean="0"/>
              <a:t>περοχές</a:t>
            </a:r>
            <a:r>
              <a:rPr lang="el-GR" sz="2600" dirty="0" smtClean="0"/>
              <a:t> </a:t>
            </a:r>
            <a:r>
              <a:rPr lang="el-GR" sz="2600" dirty="0" err="1" smtClean="0"/>
              <a:t>μακρυα</a:t>
            </a:r>
            <a:r>
              <a:rPr lang="el-GR" sz="2600" dirty="0" smtClean="0"/>
              <a:t> από το σημείο εφαρμογής της </a:t>
            </a:r>
            <a:r>
              <a:rPr lang="el-GR" sz="2600" dirty="0" smtClean="0"/>
              <a:t>θεραπείας»</a:t>
            </a:r>
            <a:endParaRPr lang="el-GR" sz="2600" dirty="0" smtClean="0"/>
          </a:p>
          <a:p>
            <a:pPr algn="r">
              <a:buNone/>
            </a:pPr>
            <a:r>
              <a:rPr lang="el-GR" dirty="0" smtClean="0"/>
              <a:t>     </a:t>
            </a:r>
            <a:r>
              <a:rPr lang="el-GR" sz="2200" dirty="0" smtClean="0"/>
              <a:t>(</a:t>
            </a:r>
            <a:r>
              <a:rPr lang="el-GR" sz="2200" dirty="0" err="1" smtClean="0"/>
              <a:t>Σακελλάρη&amp;Γώγου</a:t>
            </a:r>
            <a:r>
              <a:rPr lang="el-GR" sz="2200" dirty="0" smtClean="0"/>
              <a:t>)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4123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Μάλαξη Συνδετικού Ιστού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003232" cy="978123"/>
          </a:xfrm>
        </p:spPr>
        <p:txBody>
          <a:bodyPr anchor="t"/>
          <a:lstStyle/>
          <a:p>
            <a:r>
              <a:rPr lang="el-GR" dirty="0" smtClean="0">
                <a:solidFill>
                  <a:schemeClr val="tx2"/>
                </a:solidFill>
              </a:rPr>
              <a:t>Ζώνες υποδόριου συνδετικού ιστού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11" name="10 - Θέση περιεχομένου" descr="11_zones_053427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91680" y="2276872"/>
            <a:ext cx="2295525" cy="2324100"/>
          </a:xfrm>
        </p:spPr>
      </p:pic>
      <p:pic>
        <p:nvPicPr>
          <p:cNvPr id="14" name="13 - Θέση περιεχομένου" descr="HEAD-C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8104" y="2564904"/>
            <a:ext cx="1402080" cy="17769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547664" y="4653136"/>
            <a:ext cx="244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meridiaankleurentherapie.nl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Μάλαξη Συνδετικού Ιστού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Αξιολόγηση για διερεύνηση ζωνών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u="sng" dirty="0" smtClean="0"/>
              <a:t>Οπτική διαπίστωση</a:t>
            </a:r>
          </a:p>
          <a:p>
            <a:r>
              <a:rPr lang="el-GR" u="sng" dirty="0" smtClean="0"/>
              <a:t>Ψηλάφηση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/>
              <a:t>Παρασπονδυλική έλξη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/>
              <a:t>Μετατόπιση σε έκταση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/>
              <a:t>Αναδίπλωση δέρματος</a:t>
            </a:r>
          </a:p>
          <a:p>
            <a:r>
              <a:rPr lang="el-GR" u="sng" dirty="0" smtClean="0"/>
              <a:t>Σημασία των ζωνών</a:t>
            </a:r>
            <a:endParaRPr lang="el-GR" u="sng" dirty="0" smtClean="0"/>
          </a:p>
        </p:txBody>
      </p:sp>
      <p:pic>
        <p:nvPicPr>
          <p:cNvPr id="11" name="10 - Θέση περιεχομένου" descr="Connective_Tissue_Massag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484784"/>
            <a:ext cx="3159655" cy="46434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5399584" y="6130524"/>
            <a:ext cx="2483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Μάλαξη Συνδετικού Ιστού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l-GR" dirty="0" smtClean="0"/>
              <a:t>Χειρισμοί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Γάντζωμα - έλξη</a:t>
            </a:r>
          </a:p>
          <a:p>
            <a:r>
              <a:rPr lang="el-GR" dirty="0" smtClean="0"/>
              <a:t>Μεσοπλεύριες έλξεις</a:t>
            </a:r>
          </a:p>
          <a:p>
            <a:r>
              <a:rPr lang="el-GR" dirty="0" smtClean="0"/>
              <a:t>Εξισορροπητικές έλξεις</a:t>
            </a:r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r>
              <a:rPr lang="el-GR" dirty="0" smtClean="0"/>
              <a:t>Αντιδράσεις</a:t>
            </a:r>
            <a:endParaRPr lang="el-GR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 ασθενής έχει οξύ αίσθημα χαράγματος με μαχαίρι. Αν ο θεραπευτής δουλέψει με κλιμακούμενη ένταση το αίσθημα του ασθενούς είναι ανεκτό και μερικές φορές </a:t>
            </a:r>
            <a:r>
              <a:rPr lang="el-GR" dirty="0" smtClean="0"/>
              <a:t>«ευχάριστο»</a:t>
            </a:r>
            <a:endParaRPr lang="el-GR" dirty="0" smtClean="0"/>
          </a:p>
          <a:p>
            <a:r>
              <a:rPr lang="el-GR" dirty="0" smtClean="0"/>
              <a:t>Αμβλύ αίσθημα πίεσης ή μεικτό χαράγματος και πίεσης ή τριβής ,μάλλον οφείλεται σε μη κατάλληλη εφαρμογή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Μάλαξη Συνδετικού Ιστού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l-GR" dirty="0" smtClean="0"/>
              <a:t>Δερματικές αντιδράσεις 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Μπορεί να εμφανισθεί ερυθρός και ανάγλυφος δερμογραφισμός που μπορεί να διαρκέσει μέχρι 36 ώρες</a:t>
            </a:r>
          </a:p>
          <a:p>
            <a:r>
              <a:rPr lang="el-GR" dirty="0" smtClean="0"/>
              <a:t>Ο ασθενής δεν πρέπει να αισθάνεται πόνο στην πίεση των </a:t>
            </a:r>
            <a:r>
              <a:rPr lang="el-GR" dirty="0" smtClean="0"/>
              <a:t>«αιματωμάτων»</a:t>
            </a:r>
            <a:endParaRPr lang="el-GR" dirty="0"/>
          </a:p>
        </p:txBody>
      </p:sp>
      <p:pic>
        <p:nvPicPr>
          <p:cNvPr id="11" name="10 - Θέση περιεχομένου" descr="medicalbooks_2267_131599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76056" y="1844824"/>
            <a:ext cx="3052359" cy="4062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Μάλαξη Συνδετικού Ιστού</a:t>
            </a:r>
            <a:endParaRPr lang="el-GR" dirty="0"/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Άλλες αντιδράσεις</a:t>
            </a:r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Εφίδρωση</a:t>
            </a:r>
          </a:p>
          <a:p>
            <a:r>
              <a:rPr lang="el-GR" dirty="0" smtClean="0"/>
              <a:t>Αλλαγή στην θερμοκρασία των άκρων</a:t>
            </a:r>
          </a:p>
          <a:p>
            <a:r>
              <a:rPr lang="el-GR" dirty="0" smtClean="0"/>
              <a:t>Ταχυκαρδίες</a:t>
            </a:r>
          </a:p>
          <a:p>
            <a:r>
              <a:rPr lang="el-GR" dirty="0" smtClean="0"/>
              <a:t>Κεφαλαλγίες</a:t>
            </a:r>
          </a:p>
          <a:p>
            <a:pPr marL="0" indent="0">
              <a:buNone/>
            </a:pPr>
            <a:r>
              <a:rPr lang="el-GR" dirty="0" smtClean="0"/>
              <a:t>Όλα τα συμπτώματα πρέπει να αξιολογούνται </a:t>
            </a:r>
            <a:endParaRPr lang="el-GR" dirty="0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Μετά τις πρώτες συνεδρίες μπορεί να εμφανισθεί κόπωση ή ακόμα και υπνηλία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Πέττα 2014. Γεωργία Πέττα 2014. «Τεχνικές μάλαξης (Θ). Ενότητα 10: Μάλαξη Συνδετικού </a:t>
            </a:r>
            <a:r>
              <a:rPr lang="el-GR" sz="2000" dirty="0" smtClean="0"/>
              <a:t>Ιστού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Μάλαξη Συνδετικού Ιστού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τεχνική που βασίζεται σε χειρισμούς που αφορούν στον υποδόριο συνδετικό ιστό</a:t>
            </a:r>
          </a:p>
          <a:p>
            <a:r>
              <a:rPr lang="el-GR" sz="2800" dirty="0" smtClean="0"/>
              <a:t>Η μέθοδος ξεκινά  από παρατηρήσεις και τεχνικές της </a:t>
            </a:r>
            <a:r>
              <a:rPr lang="en-US" sz="2800" dirty="0" err="1" smtClean="0"/>
              <a:t>Dicke</a:t>
            </a:r>
            <a:r>
              <a:rPr lang="en-US" sz="2800" dirty="0" smtClean="0"/>
              <a:t> </a:t>
            </a:r>
            <a:r>
              <a:rPr lang="el-GR" sz="2800" dirty="0" smtClean="0"/>
              <a:t>από το 1929 </a:t>
            </a:r>
            <a:endParaRPr lang="en-US" sz="2800" dirty="0" smtClean="0"/>
          </a:p>
          <a:p>
            <a:endParaRPr lang="en-US" sz="2800" dirty="0" smtClean="0"/>
          </a:p>
          <a:p>
            <a:pPr algn="r">
              <a:buNone/>
            </a:pPr>
            <a:r>
              <a:rPr lang="el-GR" sz="2000" dirty="0" smtClean="0"/>
              <a:t>          </a:t>
            </a:r>
            <a:r>
              <a:rPr lang="en-US" sz="2000" dirty="0" smtClean="0"/>
              <a:t>(</a:t>
            </a:r>
            <a:r>
              <a:rPr lang="el-GR" sz="2000" dirty="0" smtClean="0"/>
              <a:t>Σακελλάρη</a:t>
            </a:r>
            <a:r>
              <a:rPr lang="el-GR" sz="2000" dirty="0" smtClean="0"/>
              <a:t>, Γώγου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Μάλαξη Συνδετικού Ιστού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038600" cy="5040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Υπάρχουν αναφορές που υποστηρίζουν την δυνατότητα επίδρασης της μάλαξης συνδετικού ιστού σε ενοχλήματα </a:t>
            </a:r>
            <a:r>
              <a:rPr lang="el-GR" dirty="0" smtClean="0"/>
              <a:t>γαστρεντερικού, κυκλοφορικού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καρδιαγγειακού συστήματος,</a:t>
            </a:r>
            <a:r>
              <a:rPr lang="en-US" dirty="0" smtClean="0"/>
              <a:t> </a:t>
            </a:r>
            <a:r>
              <a:rPr lang="el-GR" dirty="0" smtClean="0"/>
              <a:t>        χοληδόχου κύστεως, </a:t>
            </a:r>
            <a:r>
              <a:rPr lang="el-GR" dirty="0" smtClean="0"/>
              <a:t>ήπατος </a:t>
            </a:r>
            <a:r>
              <a:rPr lang="el-GR" dirty="0" err="1" smtClean="0"/>
              <a:t>κ.λ.π</a:t>
            </a:r>
            <a:r>
              <a:rPr lang="el-GR" dirty="0" smtClean="0"/>
              <a:t>.</a:t>
            </a:r>
            <a:endParaRPr lang="el-GR" dirty="0" smtClean="0"/>
          </a:p>
          <a:p>
            <a:pPr algn="r">
              <a:buNone/>
            </a:pPr>
            <a:r>
              <a:rPr lang="el-GR" sz="1900" dirty="0" smtClean="0"/>
              <a:t>(</a:t>
            </a:r>
            <a:r>
              <a:rPr lang="en-US" sz="1900" dirty="0" smtClean="0"/>
              <a:t>Frazer 1978,Gifford 1988)</a:t>
            </a:r>
            <a:endParaRPr lang="el-GR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355976" y="1196752"/>
            <a:ext cx="4536504" cy="56612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Με την κινητοποίηση του συνδετικού ιστού ενεργοποιούνται αντανακλαστικά φυσιολογικές αυτόνομες αντιδράσεις και εμφανίζονται μεταβολές στον καρδιακό ρυθμό, αρτηριακή πίεση</a:t>
            </a:r>
            <a:r>
              <a:rPr lang="el-GR" dirty="0" smtClean="0"/>
              <a:t>, δερματική </a:t>
            </a:r>
            <a:r>
              <a:rPr lang="el-GR" dirty="0" smtClean="0"/>
              <a:t>θερμοκρασία και γαλβανική δερματική αντίδραση</a:t>
            </a:r>
          </a:p>
          <a:p>
            <a:pPr algn="r">
              <a:buNone/>
            </a:pPr>
            <a:r>
              <a:rPr lang="el-GR" sz="1700" dirty="0" smtClean="0"/>
              <a:t>(</a:t>
            </a:r>
            <a:r>
              <a:rPr lang="en-US" sz="1700" dirty="0" err="1" smtClean="0"/>
              <a:t>Burch&amp;De</a:t>
            </a:r>
            <a:r>
              <a:rPr lang="en-US" sz="1700" dirty="0" smtClean="0"/>
              <a:t> Pasquale1965</a:t>
            </a:r>
            <a:r>
              <a:rPr lang="en-US" sz="1700" dirty="0" smtClean="0"/>
              <a:t>,</a:t>
            </a:r>
            <a:r>
              <a:rPr lang="el-GR" sz="1700" dirty="0" smtClean="0"/>
              <a:t> </a:t>
            </a:r>
            <a:r>
              <a:rPr lang="en-US" sz="1700" dirty="0" smtClean="0"/>
              <a:t> </a:t>
            </a:r>
            <a:r>
              <a:rPr lang="en-US" sz="1700" dirty="0" smtClean="0"/>
              <a:t>Kisner&amp;Taslitz1968,Watson 1994,Kaada&amp;Torsteinbo 1989, Sakellari&amp;Gogou2004) </a:t>
            </a:r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4123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Μάλαξη Συνδετικού Ιστού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1304764"/>
            <a:ext cx="4040188" cy="500066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ΑΠΟΤΕΛΕΣΜΑΤΑ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>
          <a:xfrm>
            <a:off x="467544" y="1928802"/>
            <a:ext cx="4040188" cy="4808575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Επίδραση σε ουλές ή τοπικές διαταραχές</a:t>
            </a:r>
          </a:p>
          <a:p>
            <a:r>
              <a:rPr lang="el-GR" dirty="0" smtClean="0"/>
              <a:t>Επίδραση με αγγειοκινητικές </a:t>
            </a:r>
            <a:r>
              <a:rPr lang="el-GR" dirty="0" smtClean="0"/>
              <a:t>αλλαγές (</a:t>
            </a:r>
            <a:r>
              <a:rPr lang="el-GR" dirty="0" smtClean="0"/>
              <a:t>ερυθρότητα</a:t>
            </a:r>
            <a:r>
              <a:rPr lang="el-GR" dirty="0" smtClean="0"/>
              <a:t>, θερμότητα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Επίδραση στον βαθμό οξύτητας του ιστού (δέσμευση νερού)</a:t>
            </a:r>
          </a:p>
          <a:p>
            <a:r>
              <a:rPr lang="el-GR" dirty="0" smtClean="0"/>
              <a:t>Επίδραση σε απομακρυσμένα όργανα συσχετισμένα με τους &lt;&lt;τομείς&gt;&gt;</a:t>
            </a:r>
          </a:p>
          <a:p>
            <a:pPr>
              <a:buNone/>
            </a:pPr>
            <a:r>
              <a:rPr lang="el-GR" sz="2000" dirty="0" smtClean="0"/>
              <a:t>                                 (</a:t>
            </a:r>
            <a:r>
              <a:rPr lang="en-US" sz="2000" dirty="0" err="1" smtClean="0"/>
              <a:t>Schiack</a:t>
            </a:r>
            <a:r>
              <a:rPr lang="en-US" sz="2000" dirty="0" smtClean="0"/>
              <a:t> 1985)</a:t>
            </a:r>
            <a:endParaRPr lang="el-GR" sz="2000" dirty="0" smtClean="0"/>
          </a:p>
          <a:p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295929"/>
            <a:ext cx="4041775" cy="517736"/>
          </a:xfrm>
        </p:spPr>
        <p:txBody>
          <a:bodyPr/>
          <a:lstStyle/>
          <a:p>
            <a:pPr algn="ctr"/>
            <a:r>
              <a:rPr lang="el-GR" dirty="0" smtClean="0"/>
              <a:t>«ΤΟΜΕΑΣ»</a:t>
            </a:r>
            <a:endParaRPr lang="el-GR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430850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Τομέας είναι ο χώρος επίδρασης ενός σπονδυλικού νεύρου και χωρίζεται σε τμήματα ανάλογα με </a:t>
            </a:r>
            <a:r>
              <a:rPr lang="el-GR" dirty="0" err="1" smtClean="0"/>
              <a:t>ιστική</a:t>
            </a:r>
            <a:r>
              <a:rPr lang="el-GR" dirty="0" smtClean="0"/>
              <a:t> ή οργανική περιοχή</a:t>
            </a:r>
          </a:p>
          <a:p>
            <a:r>
              <a:rPr lang="el-GR" dirty="0" err="1" smtClean="0"/>
              <a:t>Δερμοτομίο</a:t>
            </a:r>
            <a:endParaRPr lang="el-GR" dirty="0" smtClean="0"/>
          </a:p>
          <a:p>
            <a:r>
              <a:rPr lang="el-GR" dirty="0" err="1" smtClean="0"/>
              <a:t>Μυοτομίο</a:t>
            </a:r>
            <a:endParaRPr lang="el-GR" dirty="0" smtClean="0"/>
          </a:p>
          <a:p>
            <a:r>
              <a:rPr lang="el-GR" dirty="0" err="1" smtClean="0"/>
              <a:t>Εντεροτομίο</a:t>
            </a:r>
            <a:endParaRPr lang="el-GR" dirty="0" smtClean="0"/>
          </a:p>
          <a:p>
            <a:pPr algn="r">
              <a:buNone/>
            </a:pPr>
            <a:r>
              <a:rPr lang="el-GR" sz="2000" dirty="0" smtClean="0"/>
              <a:t>        </a:t>
            </a:r>
            <a:r>
              <a:rPr lang="el-GR" sz="2000" dirty="0" smtClean="0"/>
              <a:t>(</a:t>
            </a:r>
            <a:r>
              <a:rPr lang="el-GR" sz="2000" dirty="0" err="1" smtClean="0"/>
              <a:t>Σακέλλάρη&amp;Γώγου</a:t>
            </a:r>
            <a:r>
              <a:rPr lang="el-GR" sz="2000" dirty="0" smtClean="0"/>
              <a:t>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Μάλαξη υποδόριου συνδετικού ιστού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60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800" dirty="0" smtClean="0"/>
              <a:t>Σχέση παθήσεων εσωτερικών οργάνων με τον </a:t>
            </a:r>
            <a:r>
              <a:rPr lang="el-GR" sz="2800" b="1" dirty="0" smtClean="0"/>
              <a:t>«σύνδεσμο» </a:t>
            </a:r>
            <a:r>
              <a:rPr lang="el-GR" sz="2800" dirty="0" smtClean="0"/>
              <a:t>υποδόριου &amp; </a:t>
            </a:r>
            <a:r>
              <a:rPr lang="el-GR" sz="2800" dirty="0" err="1" smtClean="0"/>
              <a:t>περιτονίων</a:t>
            </a:r>
            <a:r>
              <a:rPr lang="el-GR" sz="2800" dirty="0" smtClean="0"/>
              <a:t> </a:t>
            </a:r>
          </a:p>
          <a:p>
            <a:pPr marL="966978" lvl="1" indent="-4572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Μεταβολισμός - πλύση ιστών</a:t>
            </a:r>
          </a:p>
          <a:p>
            <a:pPr marL="966978" lvl="1" indent="-4572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dirty="0" err="1" smtClean="0"/>
              <a:t>Νευροαντανακλαστική</a:t>
            </a:r>
            <a:r>
              <a:rPr lang="el-GR" dirty="0" smtClean="0"/>
              <a:t> σχέση - </a:t>
            </a:r>
            <a:r>
              <a:rPr lang="en-US" dirty="0" err="1" smtClean="0"/>
              <a:t>el.Dike</a:t>
            </a:r>
            <a:endParaRPr lang="en-US" dirty="0" smtClean="0"/>
          </a:p>
          <a:p>
            <a:pPr marL="566928" indent="-457200">
              <a:spcAft>
                <a:spcPts val="600"/>
              </a:spcAft>
              <a:buClr>
                <a:schemeClr val="tx1"/>
              </a:buClr>
              <a:defRPr/>
            </a:pPr>
            <a:r>
              <a:rPr lang="el-GR" sz="2800" dirty="0" smtClean="0"/>
              <a:t>Εικόνα αγγειίτιδας στο κάτω άκρο &amp; αύξηση τάσης δέρματος &amp; υποδόριου κοντά στο ιερό - λαγόνια ακρολοφία </a:t>
            </a:r>
            <a:r>
              <a:rPr lang="el-GR" sz="2800" dirty="0" smtClean="0">
                <a:sym typeface="Webdings"/>
              </a:rPr>
              <a:t> </a:t>
            </a:r>
            <a:r>
              <a:rPr lang="el-GR" sz="2800" dirty="0" smtClean="0"/>
              <a:t>παρατήρηση διαταραχών εσωτερικών οργάνων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59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υποδόριου συνδετικού ιστού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l-GR" sz="2800" b="1" dirty="0" smtClean="0">
                <a:solidFill>
                  <a:schemeClr val="tx2"/>
                </a:solidFill>
              </a:rPr>
              <a:t>Εξέλιξη της μεθόδου</a:t>
            </a:r>
          </a:p>
          <a:p>
            <a:pPr marL="566928" indent="-457200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sz="2800" dirty="0" smtClean="0"/>
              <a:t>Ζώνες στο δέρμα - όργανα</a:t>
            </a:r>
          </a:p>
          <a:p>
            <a:pPr marL="566928" indent="-457200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sz="2800" dirty="0" smtClean="0"/>
              <a:t>Παρατηρούνται διογκώσεις, εισδοχές, αυξημένη τάση, μέγιστα σημεία</a:t>
            </a:r>
          </a:p>
          <a:p>
            <a:pPr marL="566928" indent="-457200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sz="2800" dirty="0" smtClean="0"/>
              <a:t>Εξελίχθηκε στις γερμανόφωνες &amp; σε συνεχεία στις αγγλόφωνες χώρες (</a:t>
            </a:r>
            <a:r>
              <a:rPr lang="en-US" sz="2800" dirty="0" err="1" smtClean="0"/>
              <a:t>Ebner</a:t>
            </a:r>
            <a:r>
              <a:rPr lang="en-US" sz="2800" dirty="0" smtClean="0"/>
              <a:t> 1962</a:t>
            </a:r>
            <a:r>
              <a:rPr lang="el-GR" sz="2800" dirty="0"/>
              <a:t>)</a:t>
            </a:r>
            <a:r>
              <a:rPr lang="en-US" sz="2800" dirty="0" smtClean="0"/>
              <a:t>  </a:t>
            </a:r>
          </a:p>
          <a:p>
            <a:pPr marL="566928" indent="-457200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sz="2800" dirty="0" smtClean="0"/>
              <a:t>Αναπτύχθηκε μέχρι τις δεκαετίες του 80 και οι περισσότερες μελέτες  έρχονται από Γερμανία &amp; Σουηδία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428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υποδόριου συνδετικού ιστού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Χρησιμοποιούνται οι όροι:</a:t>
            </a:r>
          </a:p>
          <a:p>
            <a:r>
              <a:rPr lang="el-GR" altLang="el-GR" sz="2800" dirty="0" smtClean="0"/>
              <a:t>Αντανακλαστικές Ζώνες</a:t>
            </a:r>
          </a:p>
          <a:p>
            <a:r>
              <a:rPr lang="el-GR" altLang="el-GR" sz="2800" dirty="0" smtClean="0"/>
              <a:t>Ζώνες του </a:t>
            </a:r>
            <a:r>
              <a:rPr lang="en-US" altLang="el-GR" sz="2800" dirty="0" smtClean="0"/>
              <a:t>Head</a:t>
            </a:r>
          </a:p>
          <a:p>
            <a:pPr>
              <a:buFont typeface="Georgia" pitchFamily="18" charset="0"/>
              <a:buNone/>
            </a:pPr>
            <a:endParaRPr lang="en-US" altLang="el-GR" sz="2800" dirty="0" smtClean="0"/>
          </a:p>
          <a:p>
            <a:pPr marL="0" indent="0">
              <a:buFont typeface="Georgia" pitchFamily="18" charset="0"/>
              <a:buNone/>
            </a:pPr>
            <a:r>
              <a:rPr lang="el-GR" altLang="el-GR" sz="2800" dirty="0" smtClean="0"/>
              <a:t>Εκλύονται </a:t>
            </a:r>
            <a:r>
              <a:rPr lang="el-GR" altLang="el-GR" sz="2800" dirty="0" err="1" smtClean="0"/>
              <a:t>σπλαχνοδερματικά</a:t>
            </a:r>
            <a:r>
              <a:rPr lang="el-GR" altLang="el-GR" sz="2800" dirty="0" smtClean="0"/>
              <a:t> αντανακλαστικά που επηρεάζουν τον πόνο και την κυκλοφορία σε ένα όργανο ή σε απόμακρη περιοχή</a:t>
            </a:r>
          </a:p>
          <a:p>
            <a:pPr marL="0" indent="0">
              <a:buFont typeface="Georgia" pitchFamily="18" charset="0"/>
              <a:buNone/>
            </a:pPr>
            <a:endParaRPr lang="el-GR" altLang="el-GR" sz="2800" dirty="0" smtClean="0"/>
          </a:p>
          <a:p>
            <a:pPr algn="r">
              <a:buFont typeface="Georgia" pitchFamily="18" charset="0"/>
              <a:buNone/>
            </a:pPr>
            <a:r>
              <a:rPr lang="en-US" altLang="el-GR" sz="1800" dirty="0" smtClean="0"/>
              <a:t>Baker 1954,Kisner 1968, Schiack1985, </a:t>
            </a:r>
            <a:r>
              <a:rPr lang="en-US" altLang="el-GR" sz="1800" dirty="0" err="1" smtClean="0"/>
              <a:t>Torsteinbo</a:t>
            </a:r>
            <a:r>
              <a:rPr lang="en-US" altLang="el-GR" sz="1800" dirty="0" smtClean="0"/>
              <a:t> 1989</a:t>
            </a:r>
            <a:endParaRPr lang="el-GR" alt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19580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υποδόριου συνδετικού ιστού</a:t>
            </a:r>
            <a:r>
              <a:rPr lang="en-US" dirty="0" smtClean="0"/>
              <a:t>-</a:t>
            </a:r>
            <a:r>
              <a:rPr lang="el-GR" dirty="0" smtClean="0"/>
              <a:t>επίδραση</a:t>
            </a:r>
            <a:endParaRPr lang="el-GR" dirty="0"/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Αλλαγμένο συνδετικό ιστό</a:t>
            </a:r>
          </a:p>
          <a:p>
            <a:r>
              <a:rPr lang="el-GR" altLang="el-GR" sz="2800" dirty="0" err="1" smtClean="0"/>
              <a:t>Αιμοδυναμικές</a:t>
            </a:r>
            <a:r>
              <a:rPr lang="el-GR" altLang="el-GR" sz="2800" dirty="0" smtClean="0"/>
              <a:t> ρυθμίσεις (υπό έρευνα)</a:t>
            </a:r>
          </a:p>
          <a:p>
            <a:r>
              <a:rPr lang="el-GR" altLang="el-GR" sz="2800" dirty="0" smtClean="0"/>
              <a:t>Εξεργασία  κινητοποίησης υποδόριου ιστού</a:t>
            </a:r>
          </a:p>
          <a:p>
            <a:r>
              <a:rPr lang="el-GR" altLang="el-GR" sz="2800" dirty="0" smtClean="0"/>
              <a:t>Διασύνδεση με τους </a:t>
            </a:r>
            <a:r>
              <a:rPr lang="el-GR" altLang="el-GR" sz="2800" b="1" dirty="0" smtClean="0">
                <a:solidFill>
                  <a:schemeClr val="tx2"/>
                </a:solidFill>
              </a:rPr>
              <a:t>τομείς</a:t>
            </a:r>
          </a:p>
          <a:p>
            <a:pPr>
              <a:buFont typeface="Georgia" pitchFamily="18" charset="0"/>
              <a:buNone/>
            </a:pPr>
            <a:endParaRPr lang="el-GR" altLang="el-GR" sz="2800" dirty="0" smtClean="0"/>
          </a:p>
          <a:p>
            <a:pPr algn="ctr">
              <a:buFont typeface="Georgia" pitchFamily="18" charset="0"/>
              <a:buNone/>
            </a:pPr>
            <a:r>
              <a:rPr lang="el-GR" altLang="el-GR" sz="2800" b="1" dirty="0" smtClean="0">
                <a:solidFill>
                  <a:schemeClr val="tx2"/>
                </a:solidFill>
              </a:rPr>
              <a:t>Τομέας ονομάζεται ο χώρος επίδρασης ενός  σπονδυλικού νεύρου </a:t>
            </a:r>
          </a:p>
        </p:txBody>
      </p:sp>
    </p:spTree>
    <p:extLst>
      <p:ext uri="{BB962C8B-B14F-4D97-AF65-F5344CB8AC3E}">
        <p14:creationId xmlns:p14="http://schemas.microsoft.com/office/powerpoint/2010/main" val="23616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υποδόριου συνδετικού ιστού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800" b="1" dirty="0" smtClean="0">
                <a:solidFill>
                  <a:schemeClr val="tx2"/>
                </a:solidFill>
              </a:rPr>
              <a:t>Αξιολόγηση και θεραπεία ανά βαθμίδα</a:t>
            </a:r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2800" dirty="0" smtClean="0"/>
              <a:t>Βασική ή μικρή</a:t>
            </a:r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2800" dirty="0" smtClean="0"/>
              <a:t>Πρώτη 12θ-7θ</a:t>
            </a:r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2800" dirty="0" smtClean="0"/>
              <a:t>Δεύτερη 7θ-7</a:t>
            </a:r>
            <a:r>
              <a:rPr lang="el-GR" sz="2800" baseline="30000" dirty="0" smtClean="0"/>
              <a:t>α</a:t>
            </a:r>
            <a:endParaRPr lang="el-GR" sz="2800" dirty="0" smtClean="0"/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2800" dirty="0" smtClean="0"/>
              <a:t>Τρίτη ΑΜΣΣ</a:t>
            </a:r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2800" dirty="0" smtClean="0"/>
              <a:t>Άνω άκρα</a:t>
            </a:r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2800" dirty="0" smtClean="0"/>
              <a:t>Κάτω άκρα</a:t>
            </a:r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2800" dirty="0" smtClean="0"/>
              <a:t>Πρόσωπο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0685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2032d2314c32f6685d6ed66def796c64eedc35a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1227</Words>
  <Application>Microsoft Office PowerPoint</Application>
  <PresentationFormat>On-screen Show (4:3)</PresentationFormat>
  <Paragraphs>176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OC_template_updated</vt:lpstr>
      <vt:lpstr>Τεχνικές μάλαξης (Θ)</vt:lpstr>
      <vt:lpstr>Μάλαξη Συνδετικού Ιστού</vt:lpstr>
      <vt:lpstr>Μάλαξη Συνδετικού Ιστού</vt:lpstr>
      <vt:lpstr>Μάλαξη Συνδετικού Ιστού</vt:lpstr>
      <vt:lpstr>Μάλαξη υποδόριου συνδετικού ιστού</vt:lpstr>
      <vt:lpstr>Μάλαξη υποδόριου συνδετικού ιστού</vt:lpstr>
      <vt:lpstr>Μάλαξη υποδόριου συνδετικού ιστού</vt:lpstr>
      <vt:lpstr>Μάλαξη υποδόριου συνδετικού ιστού-επίδραση</vt:lpstr>
      <vt:lpstr>Μάλαξη υποδόριου συνδετικού ιστού</vt:lpstr>
      <vt:lpstr>Μαλαξη = ανατολικες θεωριες</vt:lpstr>
      <vt:lpstr>Μάλαξη Συνδετικού Ιστού</vt:lpstr>
      <vt:lpstr>Μάλαξη Συνδετικού Ιστού</vt:lpstr>
      <vt:lpstr>Μάλαξη Συνδετικού Ιστού</vt:lpstr>
      <vt:lpstr>Μάλαξη Συνδετικού Ιστού</vt:lpstr>
      <vt:lpstr>Μάλαξη Συνδετικού Ιστού</vt:lpstr>
      <vt:lpstr>Μάλαξη Συνδετικού Ιστού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366</cp:revision>
  <dcterms:created xsi:type="dcterms:W3CDTF">2013-03-04T13:35:19Z</dcterms:created>
  <dcterms:modified xsi:type="dcterms:W3CDTF">2015-10-23T09:39:24Z</dcterms:modified>
</cp:coreProperties>
</file>