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3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257" r:id="rId22"/>
    <p:sldId id="262" r:id="rId23"/>
    <p:sldId id="264" r:id="rId24"/>
    <p:sldId id="265" r:id="rId25"/>
    <p:sldId id="313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58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Μάλαξη, εγκάρσια τριβή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988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Οξεία φάση - Θεραπευτικό πρωτόκολλο</a:t>
            </a:r>
            <a:endParaRPr lang="el-GR" dirty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Θωπείες &amp; βαθιές ολισθαίνουσες </a:t>
            </a:r>
            <a:r>
              <a:rPr lang="el-GR" altLang="el-GR" dirty="0" err="1" smtClean="0"/>
              <a:t>αντρίψεις</a:t>
            </a:r>
            <a:r>
              <a:rPr lang="el-GR" altLang="el-GR" dirty="0" smtClean="0"/>
              <a:t> 10-20 </a:t>
            </a:r>
            <a:r>
              <a:rPr lang="en-US" altLang="el-GR" dirty="0" smtClean="0"/>
              <a:t>m </a:t>
            </a:r>
            <a:r>
              <a:rPr lang="el-GR" altLang="el-GR" dirty="0" smtClean="0"/>
              <a:t>σε μεγάλη περιοχή γύρω από την πάσχουσα περιοχή </a:t>
            </a:r>
          </a:p>
          <a:p>
            <a:r>
              <a:rPr lang="el-GR" altLang="el-GR" dirty="0" smtClean="0"/>
              <a:t>Εγκάρσια τριβές 1-3</a:t>
            </a:r>
            <a:r>
              <a:rPr lang="en-US" altLang="el-GR" dirty="0" smtClean="0"/>
              <a:t> m</a:t>
            </a:r>
            <a:endParaRPr lang="el-GR" altLang="el-GR" dirty="0" smtClean="0"/>
          </a:p>
          <a:p>
            <a:r>
              <a:rPr lang="el-GR" altLang="el-GR" dirty="0" smtClean="0"/>
              <a:t>Κρυοθεραπεία  </a:t>
            </a:r>
          </a:p>
        </p:txBody>
      </p:sp>
    </p:spTree>
    <p:extLst>
      <p:ext uri="{BB962C8B-B14F-4D97-AF65-F5344CB8AC3E}">
        <p14:creationId xmlns:p14="http://schemas.microsoft.com/office/powerpoint/2010/main" val="8813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Υποξεία </a:t>
            </a:r>
            <a:r>
              <a:rPr lang="el-GR" dirty="0"/>
              <a:t>φάση - Θεραπευτικό πρωτόκολλο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Μειώνεται ο χρόνος εφαρμογής γενικής μάλαξης, αυξάνεται η ένταση και ο χρόνος της εγκάρσιας</a:t>
            </a:r>
          </a:p>
          <a:p>
            <a:r>
              <a:rPr lang="el-GR" altLang="el-GR" dirty="0" smtClean="0"/>
              <a:t>Εισαγωγή κινησιοθεραπείας</a:t>
            </a:r>
          </a:p>
          <a:p>
            <a:r>
              <a:rPr lang="el-GR" altLang="el-GR" dirty="0" smtClean="0"/>
              <a:t>Κρυοθεραπεία</a:t>
            </a:r>
            <a:r>
              <a:rPr lang="en-US" altLang="el-GR" dirty="0" smtClean="0"/>
              <a:t>;</a:t>
            </a:r>
            <a:r>
              <a:rPr lang="el-GR" alt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3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Τελική </a:t>
            </a:r>
            <a:r>
              <a:rPr lang="el-GR" dirty="0"/>
              <a:t>φάση - Θεραπευτικό πρωτόκολλο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dirty="0" smtClean="0"/>
          </a:p>
          <a:p>
            <a:r>
              <a:rPr lang="el-GR" altLang="el-GR" dirty="0" smtClean="0"/>
              <a:t>Εγκάρσια μάλαξη εφαρμόζεται μέχρι πλήρη εξάλειψη των συμπτωμάτων</a:t>
            </a:r>
          </a:p>
          <a:p>
            <a:r>
              <a:rPr lang="el-GR" altLang="el-GR" dirty="0" smtClean="0"/>
              <a:t>Κινησιοθεραπεία – επανένταξη στην δραστηριότητα</a:t>
            </a:r>
          </a:p>
        </p:txBody>
      </p:sp>
    </p:spTree>
    <p:extLst>
      <p:ext uri="{BB962C8B-B14F-4D97-AF65-F5344CB8AC3E}">
        <p14:creationId xmlns:p14="http://schemas.microsoft.com/office/powerpoint/2010/main" val="34445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Έγκαυμα - Εγκάρσια μάλαξη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ρόλος της μάλαξης στο έγκαυμα στην οξεία φάση:  ήπιοι χειρισμοί γύρω και μακριά από το τραύμα για να υποβοηθηθεί η κυκλοφορία</a:t>
            </a:r>
          </a:p>
          <a:p>
            <a:r>
              <a:rPr lang="el-GR" altLang="el-GR" dirty="0" smtClean="0"/>
              <a:t>Ο ρόλος της μάλαξης μετά την επούλωση των ιστών: εν τω </a:t>
            </a:r>
            <a:r>
              <a:rPr lang="el-GR" altLang="el-GR" dirty="0" err="1" smtClean="0"/>
              <a:t>βάθει</a:t>
            </a:r>
            <a:r>
              <a:rPr lang="el-GR" altLang="el-GR" dirty="0" smtClean="0"/>
              <a:t> χειρισμοί για την κινητοποίηση και χαλάρωση της ουλής και κάθε </a:t>
            </a:r>
            <a:r>
              <a:rPr lang="el-GR" altLang="el-GR" dirty="0" err="1" smtClean="0"/>
              <a:t>βραχυσμένου</a:t>
            </a:r>
            <a:r>
              <a:rPr lang="el-GR" altLang="el-GR" dirty="0" smtClean="0"/>
              <a:t> συνδετικού ιστού</a:t>
            </a:r>
          </a:p>
        </p:txBody>
      </p:sp>
    </p:spTree>
    <p:extLst>
      <p:ext uri="{BB962C8B-B14F-4D97-AF65-F5344CB8AC3E}">
        <p14:creationId xmlns:p14="http://schemas.microsoft.com/office/powerpoint/2010/main" val="1358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Μάλαξη υποδόριου συνδετικού ιστού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dirty="0" smtClean="0"/>
              <a:t>Σχέση παθήσεων εσωτερικών οργάνων με τον </a:t>
            </a:r>
            <a:r>
              <a:rPr lang="el-GR" b="1" dirty="0" smtClean="0"/>
              <a:t>«σύνδεσμο» </a:t>
            </a:r>
            <a:r>
              <a:rPr lang="el-GR" dirty="0" smtClean="0"/>
              <a:t>υποδόριου &amp; </a:t>
            </a:r>
            <a:r>
              <a:rPr lang="el-GR" dirty="0" err="1" smtClean="0"/>
              <a:t>περιτονίων</a:t>
            </a:r>
            <a:r>
              <a:rPr lang="el-GR" dirty="0" smtClean="0"/>
              <a:t> </a:t>
            </a:r>
          </a:p>
          <a:p>
            <a:pPr marL="966978" lvl="1" indent="-4572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3200" dirty="0" err="1" smtClean="0"/>
              <a:t>Μεταβολισμος</a:t>
            </a:r>
            <a:r>
              <a:rPr lang="el-GR" sz="3200" dirty="0" smtClean="0"/>
              <a:t> - πλύση ιστών</a:t>
            </a:r>
          </a:p>
          <a:p>
            <a:pPr marL="966978" lvl="1" indent="-4572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l-GR" sz="3200" dirty="0" err="1" smtClean="0"/>
              <a:t>Νευροαντανακλαστική</a:t>
            </a:r>
            <a:r>
              <a:rPr lang="el-GR" sz="3200" dirty="0" smtClean="0"/>
              <a:t> σχέση - </a:t>
            </a:r>
            <a:r>
              <a:rPr lang="en-US" sz="3200" dirty="0" err="1" smtClean="0"/>
              <a:t>el.Dike</a:t>
            </a:r>
            <a:endParaRPr lang="en-US" sz="3200" dirty="0" smtClean="0"/>
          </a:p>
          <a:p>
            <a:pPr marL="566928" indent="-457200">
              <a:buClr>
                <a:schemeClr val="tx1"/>
              </a:buClr>
              <a:defRPr/>
            </a:pPr>
            <a:r>
              <a:rPr lang="el-GR" dirty="0" smtClean="0"/>
              <a:t>Εικόνα αγγειίτιδας στο κάτω άκρο &amp; αύξηση τάσης δέρματος &amp; υποδόριου κοντά στο ιερό - λαγόνια ακρολοφία </a:t>
            </a:r>
            <a:r>
              <a:rPr lang="el-GR" dirty="0" smtClean="0">
                <a:sym typeface="Webdings"/>
              </a:rPr>
              <a:t> </a:t>
            </a:r>
            <a:r>
              <a:rPr lang="el-GR" dirty="0" smtClean="0"/>
              <a:t>παρατήρηση διαταραχών εσωτερικών οργάνων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9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b="1" dirty="0" smtClean="0">
                <a:solidFill>
                  <a:schemeClr val="tx2"/>
                </a:solidFill>
              </a:rPr>
              <a:t>Εξέλιξη της μεθόδου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dirty="0" smtClean="0"/>
              <a:t>Ζώνες στο δέρμα - όργανα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dirty="0" smtClean="0"/>
              <a:t>Παρατηρούνται διογκώσεις, εισδοχές, αυξημένη τάση, μέγιστα σημεία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dirty="0" smtClean="0"/>
              <a:t>Εξελίχθηκε στις γερμανόφωνες &amp; σε συνεχεία στις αγγλόφωνες χώρες (</a:t>
            </a:r>
            <a:r>
              <a:rPr lang="en-US" dirty="0" err="1" smtClean="0"/>
              <a:t>Ebner</a:t>
            </a:r>
            <a:r>
              <a:rPr lang="en-US" dirty="0" smtClean="0"/>
              <a:t> 1962</a:t>
            </a:r>
            <a:r>
              <a:rPr lang="el-GR" dirty="0"/>
              <a:t>)</a:t>
            </a:r>
            <a:r>
              <a:rPr lang="en-US" dirty="0" smtClean="0"/>
              <a:t>  </a:t>
            </a:r>
          </a:p>
          <a:p>
            <a:pPr marL="566928" indent="-45720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l-GR" dirty="0" smtClean="0"/>
              <a:t>Αναπτύχθηκε μέχρι τις δεκαετίες του 80 και οι περισσότερες μελέτες  έρχονται από Γερμανία &amp; Σουηδία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8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Χρησιμοποιούνται οι όροι:</a:t>
            </a:r>
          </a:p>
          <a:p>
            <a:r>
              <a:rPr lang="el-GR" altLang="el-GR" dirty="0" smtClean="0"/>
              <a:t>Αντανακλαστικές Ζώνες</a:t>
            </a:r>
          </a:p>
          <a:p>
            <a:r>
              <a:rPr lang="el-GR" altLang="el-GR" dirty="0" smtClean="0"/>
              <a:t>Ζώνες του </a:t>
            </a:r>
            <a:r>
              <a:rPr lang="en-US" altLang="el-GR" dirty="0" smtClean="0"/>
              <a:t>Head</a:t>
            </a:r>
          </a:p>
          <a:p>
            <a:pPr>
              <a:buFont typeface="Georgia" pitchFamily="18" charset="0"/>
              <a:buNone/>
            </a:pPr>
            <a:endParaRPr lang="en-US" altLang="el-GR" dirty="0" smtClean="0"/>
          </a:p>
          <a:p>
            <a:pPr marL="0" indent="0">
              <a:buFont typeface="Georgia" pitchFamily="18" charset="0"/>
              <a:buNone/>
            </a:pPr>
            <a:r>
              <a:rPr lang="el-GR" altLang="el-GR" dirty="0" smtClean="0"/>
              <a:t>Εκλύονται </a:t>
            </a:r>
            <a:r>
              <a:rPr lang="el-GR" altLang="el-GR" dirty="0" err="1" smtClean="0"/>
              <a:t>σπλαχνοδερματικά</a:t>
            </a:r>
            <a:r>
              <a:rPr lang="el-GR" altLang="el-GR" dirty="0" smtClean="0"/>
              <a:t> αντανακλαστικά που επηρεάζουν τον πόνο και την κυκλοφορία σε ένα όργανο ή σε απόμακρη περιοχή</a:t>
            </a:r>
          </a:p>
          <a:p>
            <a:pPr marL="0" indent="0">
              <a:buFont typeface="Georgia" pitchFamily="18" charset="0"/>
              <a:buNone/>
            </a:pPr>
            <a:endParaRPr lang="el-GR" altLang="el-GR" dirty="0" smtClean="0"/>
          </a:p>
          <a:p>
            <a:pPr algn="r">
              <a:buFont typeface="Georgia" pitchFamily="18" charset="0"/>
              <a:buNone/>
            </a:pPr>
            <a:r>
              <a:rPr lang="en-US" altLang="el-GR" sz="2000" dirty="0" smtClean="0"/>
              <a:t>Baker 1954,Kisner 1968, Schiack1985, </a:t>
            </a:r>
            <a:r>
              <a:rPr lang="en-US" altLang="el-GR" sz="2000" dirty="0" err="1" smtClean="0"/>
              <a:t>Torsteinbo</a:t>
            </a:r>
            <a:r>
              <a:rPr lang="en-US" altLang="el-GR" sz="2000" dirty="0" smtClean="0"/>
              <a:t> 1989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9580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  <a:r>
              <a:rPr lang="en-US" dirty="0" smtClean="0"/>
              <a:t>-</a:t>
            </a:r>
            <a:r>
              <a:rPr lang="el-GR" dirty="0" smtClean="0"/>
              <a:t>επίδραση</a:t>
            </a:r>
            <a:endParaRPr lang="el-GR" dirty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Αλλαγμένο συνδετικό ιστό</a:t>
            </a:r>
          </a:p>
          <a:p>
            <a:r>
              <a:rPr lang="el-GR" altLang="el-GR" dirty="0" err="1" smtClean="0"/>
              <a:t>Αιμοδυναμικές</a:t>
            </a:r>
            <a:r>
              <a:rPr lang="el-GR" altLang="el-GR" dirty="0" smtClean="0"/>
              <a:t> ρυθμίσεις (υπό έρευνα)</a:t>
            </a:r>
          </a:p>
          <a:p>
            <a:r>
              <a:rPr lang="el-GR" altLang="el-GR" dirty="0" smtClean="0"/>
              <a:t>Εξεργασία  κινητοποίησης υποδόριου ιστού</a:t>
            </a:r>
          </a:p>
          <a:p>
            <a:r>
              <a:rPr lang="el-GR" altLang="el-GR" dirty="0" smtClean="0"/>
              <a:t>Διασύνδεση με τους </a:t>
            </a:r>
            <a:r>
              <a:rPr lang="el-GR" altLang="el-GR" b="1" dirty="0" smtClean="0">
                <a:solidFill>
                  <a:schemeClr val="tx2"/>
                </a:solidFill>
              </a:rPr>
              <a:t>τομείς</a:t>
            </a:r>
          </a:p>
          <a:p>
            <a:pPr>
              <a:buFont typeface="Georgia" pitchFamily="18" charset="0"/>
              <a:buNone/>
            </a:pPr>
            <a:endParaRPr lang="el-GR" altLang="el-GR" dirty="0" smtClean="0"/>
          </a:p>
          <a:p>
            <a:pPr algn="ctr">
              <a:buFont typeface="Georgia" pitchFamily="18" charset="0"/>
              <a:buNone/>
            </a:pPr>
            <a:r>
              <a:rPr lang="el-GR" altLang="el-GR" b="1" dirty="0" smtClean="0">
                <a:solidFill>
                  <a:schemeClr val="tx2"/>
                </a:solidFill>
              </a:rPr>
              <a:t>Τομέας ονομάζεται ο χώρος επίδρασης ενός  σπονδυλικού νεύρου </a:t>
            </a:r>
          </a:p>
        </p:txBody>
      </p:sp>
    </p:spTree>
    <p:extLst>
      <p:ext uri="{BB962C8B-B14F-4D97-AF65-F5344CB8AC3E}">
        <p14:creationId xmlns:p14="http://schemas.microsoft.com/office/powerpoint/2010/main" val="23616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 smtClean="0"/>
              <a:t>Δερμοτομ</a:t>
            </a:r>
            <a:r>
              <a:rPr lang="el-GR" altLang="el-GR" dirty="0" err="1"/>
              <a:t>ί</a:t>
            </a:r>
            <a:r>
              <a:rPr lang="el-GR" altLang="el-GR" dirty="0" err="1" smtClean="0"/>
              <a:t>α</a:t>
            </a:r>
            <a:endParaRPr lang="el-GR" altLang="el-GR" dirty="0" smtClean="0"/>
          </a:p>
          <a:p>
            <a:endParaRPr lang="el-GR" altLang="el-GR" dirty="0" smtClean="0"/>
          </a:p>
          <a:p>
            <a:r>
              <a:rPr lang="el-GR" altLang="el-GR" dirty="0" smtClean="0"/>
              <a:t>Μυοτομία</a:t>
            </a:r>
          </a:p>
          <a:p>
            <a:endParaRPr lang="el-GR" altLang="el-GR" dirty="0" smtClean="0"/>
          </a:p>
          <a:p>
            <a:r>
              <a:rPr lang="el-GR" altLang="el-GR" dirty="0" err="1" smtClean="0"/>
              <a:t>Εντεροτομία</a:t>
            </a:r>
            <a:r>
              <a:rPr lang="el-GR" alt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8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υποδόριου συνδετικού ιστού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l-GR" b="1" dirty="0" smtClean="0">
                <a:solidFill>
                  <a:schemeClr val="tx2"/>
                </a:solidFill>
              </a:rPr>
              <a:t>Αξιολόγηση και θεραπεία ανά βαθμίδα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Βασική ή μικρή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Πρώτη 12θ-7θ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Δεύτερη 7θ-7</a:t>
            </a:r>
            <a:r>
              <a:rPr lang="el-GR" baseline="30000" dirty="0" smtClean="0"/>
              <a:t>α</a:t>
            </a:r>
            <a:endParaRPr lang="el-GR" dirty="0" smtClean="0"/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Τρίτη ΑΜΣΣ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Άνω άκρα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Κάτω άκρα</a:t>
            </a:r>
          </a:p>
          <a:p>
            <a:pPr marL="624078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dirty="0" smtClean="0"/>
              <a:t>Πρόσωπο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8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Μάλαξη εγκάρσιας τριβής</a:t>
            </a:r>
            <a:br>
              <a:rPr lang="el-GR" dirty="0" smtClean="0"/>
            </a:br>
            <a:r>
              <a:rPr lang="el-GR" dirty="0" smtClean="0"/>
              <a:t>«εγκάρσια μάλαξη»</a:t>
            </a:r>
            <a:endParaRPr lang="el-GR" dirty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/>
              <a:t>H </a:t>
            </a:r>
            <a:r>
              <a:rPr lang="el-GR" altLang="el-GR" dirty="0" smtClean="0"/>
              <a:t>Βασική μηχανική επίδραση της είναι η εφαρμογή πίεσης στους υποδόριους ιστούς, ιδιαίτερα στην διαχωριστική επιφάνεια μεταξύ διαφορετικών ιστών</a:t>
            </a:r>
            <a:r>
              <a:rPr lang="el-GR" altLang="el-GR" dirty="0" smtClean="0"/>
              <a:t>, όπως </a:t>
            </a:r>
            <a:endParaRPr lang="el-GR" altLang="el-GR" dirty="0" smtClean="0"/>
          </a:p>
          <a:p>
            <a:pPr algn="ctr">
              <a:buFont typeface="Georgia" pitchFamily="18" charset="0"/>
              <a:buNone/>
            </a:pP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Δέρμα - </a:t>
            </a:r>
            <a:r>
              <a:rPr lang="el-GR" altLang="el-GR" b="1" dirty="0" err="1" smtClean="0">
                <a:solidFill>
                  <a:schemeClr val="accent2">
                    <a:lumMod val="75000"/>
                  </a:schemeClr>
                </a:solidFill>
              </a:rPr>
              <a:t>περιτονία</a:t>
            </a: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 - μυς…</a:t>
            </a:r>
          </a:p>
          <a:p>
            <a:r>
              <a:rPr lang="el-GR" altLang="el-GR" dirty="0" smtClean="0"/>
              <a:t>Η τεχνική εφαρμόζεται με μικρού μεγέθους κίνηση σε κατεύθυνση κάθετη στον φυσιολογικό προσανατολισμό των ινών ,όχι στο δέρμα αλλά στις βαθύτερες ίνες</a:t>
            </a:r>
            <a:endParaRPr lang="el-GR" altLang="el-G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Μαλαξη = ανατολικες θεωριες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Ενέργεια </a:t>
            </a:r>
            <a:r>
              <a:rPr lang="en-US" altLang="el-GR" dirty="0" smtClean="0"/>
              <a:t> </a:t>
            </a:r>
            <a:r>
              <a:rPr lang="en-US" altLang="el-GR" dirty="0" smtClean="0"/>
              <a:t>chi = yin &amp; </a:t>
            </a:r>
            <a:r>
              <a:rPr lang="en-US" altLang="el-GR" dirty="0" err="1" smtClean="0"/>
              <a:t>yan</a:t>
            </a:r>
            <a:endParaRPr lang="en-US" altLang="el-GR" dirty="0" smtClean="0"/>
          </a:p>
          <a:p>
            <a:endParaRPr lang="en-US" altLang="el-GR" dirty="0" smtClean="0"/>
          </a:p>
          <a:p>
            <a:r>
              <a:rPr lang="el-GR" altLang="el-GR" dirty="0" smtClean="0"/>
              <a:t>Μέθοδος </a:t>
            </a:r>
            <a:r>
              <a:rPr lang="en-US" altLang="el-GR" dirty="0" smtClean="0"/>
              <a:t>K</a:t>
            </a:r>
            <a:r>
              <a:rPr lang="el-GR" altLang="el-GR" dirty="0" err="1" smtClean="0"/>
              <a:t>ιρλιαν</a:t>
            </a:r>
            <a:endParaRPr lang="el-GR" altLang="el-GR" dirty="0" smtClean="0"/>
          </a:p>
          <a:p>
            <a:endParaRPr lang="el-GR" altLang="el-GR" dirty="0" smtClean="0"/>
          </a:p>
          <a:p>
            <a:r>
              <a:rPr lang="el-GR" altLang="el-GR" dirty="0" smtClean="0"/>
              <a:t>Κινεζική φιλοσοφία = δρόμοι </a:t>
            </a:r>
            <a:r>
              <a:rPr lang="el-GR" altLang="el-GR" dirty="0" smtClean="0"/>
              <a:t>της </a:t>
            </a:r>
            <a:r>
              <a:rPr lang="el-GR" altLang="el-GR" dirty="0" smtClean="0"/>
              <a:t>ενεργείας  </a:t>
            </a:r>
            <a:r>
              <a:rPr lang="el-GR" altLang="el-GR" dirty="0" smtClean="0"/>
              <a:t>=     </a:t>
            </a:r>
            <a:r>
              <a:rPr lang="el-GR" altLang="el-GR" dirty="0" smtClean="0"/>
              <a:t>μεσημβρινοί</a:t>
            </a:r>
            <a:endParaRPr lang="el-GR" altLang="el-GR" dirty="0" smtClean="0"/>
          </a:p>
          <a:p>
            <a:r>
              <a:rPr lang="el-GR" altLang="el-GR" dirty="0" smtClean="0"/>
              <a:t>5 </a:t>
            </a:r>
            <a:r>
              <a:rPr lang="el-GR" altLang="el-GR" dirty="0" smtClean="0"/>
              <a:t>στοιχειά </a:t>
            </a:r>
            <a:r>
              <a:rPr lang="el-GR" altLang="el-GR" dirty="0" smtClean="0"/>
              <a:t>της </a:t>
            </a:r>
            <a:r>
              <a:rPr lang="el-GR" altLang="el-GR" dirty="0" smtClean="0"/>
              <a:t>ζωής</a:t>
            </a:r>
            <a:endParaRPr lang="el-GR" altLang="el-GR" dirty="0" smtClean="0"/>
          </a:p>
          <a:p>
            <a:r>
              <a:rPr lang="el-GR" altLang="el-GR" dirty="0" smtClean="0"/>
              <a:t>Συσχέτιση </a:t>
            </a:r>
            <a:r>
              <a:rPr lang="el-GR" altLang="el-GR" dirty="0" smtClean="0"/>
              <a:t>με τα εσωτερικά </a:t>
            </a:r>
            <a:r>
              <a:rPr lang="el-GR" altLang="el-GR" dirty="0" smtClean="0"/>
              <a:t>όργανα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097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7: Μάλαξη, εγκάρσια </a:t>
            </a:r>
            <a:r>
              <a:rPr lang="el-GR" sz="2000" dirty="0" smtClean="0"/>
              <a:t>τριβή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μάλαξη»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dirty="0" smtClean="0"/>
              <a:t>Απαιτούνται άριστες γνώσεις ανατομίας  και η επίδραση είναι ουσιαστικά τοπική όταν εντοπίζεται η ακριβής περιοχή του προβλήματος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dirty="0" smtClean="0"/>
              <a:t>Η επεξεργασία υγιών ιστών δεν έχει κανένα αποτέλεσμα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b="1" dirty="0" smtClean="0"/>
              <a:t>Αποτελέσματα</a:t>
            </a:r>
            <a:r>
              <a:rPr lang="el-GR" dirty="0" smtClean="0"/>
              <a:t>: υπεραιμία &amp; αναλγησία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el-GR" dirty="0" smtClean="0"/>
              <a:t>                                 κινητικότητα-ελαστικότητα 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el-GR" dirty="0" smtClean="0"/>
              <a:t>                                 εξίδρωση στους ιστούς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el-GR" dirty="0" smtClean="0"/>
              <a:t>                                 ερεθισμός των μηχανουποδοχέων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47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</a:t>
            </a:r>
            <a:r>
              <a:rPr lang="el-GR" dirty="0" smtClean="0"/>
              <a:t>» - Ενδείξεις</a:t>
            </a:r>
            <a:endParaRPr lang="el-GR" dirty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l-GR" altLang="el-GR" dirty="0" smtClean="0"/>
              <a:t>Γαστέρα μυός</a:t>
            </a:r>
          </a:p>
          <a:p>
            <a:r>
              <a:rPr lang="el-GR" altLang="el-GR" dirty="0" err="1" smtClean="0"/>
              <a:t>Μυοτενόντια</a:t>
            </a:r>
            <a:r>
              <a:rPr lang="el-GR" altLang="el-GR" dirty="0" smtClean="0"/>
              <a:t> περιοχή</a:t>
            </a:r>
          </a:p>
          <a:p>
            <a:r>
              <a:rPr lang="el-GR" altLang="el-GR" dirty="0" smtClean="0"/>
              <a:t>Σύνδεσμος</a:t>
            </a:r>
          </a:p>
          <a:p>
            <a:r>
              <a:rPr lang="en-US" altLang="el-GR" dirty="0" smtClean="0"/>
              <a:t>TRIGGER POINTS (</a:t>
            </a:r>
            <a:r>
              <a:rPr lang="en-US" altLang="el-GR" dirty="0" err="1" smtClean="0"/>
              <a:t>travell</a:t>
            </a:r>
            <a:r>
              <a:rPr lang="en-US" altLang="el-GR" dirty="0" smtClean="0"/>
              <a:t> 1983)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964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μάλαξη» - </a:t>
            </a:r>
            <a:r>
              <a:rPr lang="el-GR" dirty="0" smtClean="0"/>
              <a:t>Αντενδείξεις</a:t>
            </a:r>
            <a:endParaRPr lang="el-GR" dirty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dirty="0" smtClean="0"/>
          </a:p>
          <a:p>
            <a:r>
              <a:rPr lang="el-GR" altLang="el-GR" dirty="0" smtClean="0"/>
              <a:t>Ενεργός βακτηρίαση μόλυνση</a:t>
            </a:r>
          </a:p>
          <a:p>
            <a:r>
              <a:rPr lang="el-GR" altLang="el-GR" dirty="0" smtClean="0"/>
              <a:t>Ενεργός αρθρίτιδα</a:t>
            </a:r>
          </a:p>
          <a:p>
            <a:r>
              <a:rPr lang="el-GR" altLang="el-GR" dirty="0" smtClean="0"/>
              <a:t>Οστεοποίηση μαλακών ιστών</a:t>
            </a:r>
          </a:p>
          <a:p>
            <a:r>
              <a:rPr lang="el-GR" altLang="el-GR" dirty="0" smtClean="0"/>
              <a:t>Αποτιτάνωση μαλακών ιστών</a:t>
            </a:r>
          </a:p>
          <a:p>
            <a:endParaRPr lang="el-GR" alt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b="1" dirty="0" smtClean="0">
                <a:solidFill>
                  <a:schemeClr val="accent2">
                    <a:lumMod val="75000"/>
                  </a:schemeClr>
                </a:solidFill>
              </a:rPr>
              <a:t>Προσοχή στο νευρικό ιστό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8788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μάλαξη»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Κυκλικές τριβές: 3-4 κινήσεις  αυξάνοντας βαθμιαία την πίεση και σε μετακίνηση που καλύπτει μόνο την περιοχή «θεραπείας»</a:t>
            </a:r>
          </a:p>
          <a:p>
            <a:r>
              <a:rPr lang="el-GR" altLang="el-GR" dirty="0" smtClean="0"/>
              <a:t>Εγκάρσιες τριβές: κινήσεις  κατά πλάτος του μήκους του </a:t>
            </a:r>
            <a:r>
              <a:rPr lang="el-GR" altLang="el-GR" dirty="0" err="1" smtClean="0"/>
              <a:t>θεραπευόμενου</a:t>
            </a:r>
            <a:r>
              <a:rPr lang="el-GR" altLang="el-GR" dirty="0" smtClean="0"/>
              <a:t> ιστού. Κίνηση «σάρωσης» σε επαρκές εύρος</a:t>
            </a:r>
          </a:p>
          <a:p>
            <a:pPr marL="0" indent="0">
              <a:buFont typeface="Georgia" pitchFamily="18" charset="0"/>
              <a:buNone/>
            </a:pPr>
            <a:r>
              <a:rPr lang="el-GR" altLang="el-GR" dirty="0" smtClean="0"/>
              <a:t>Σημασία έχει η τριβή &amp; όχι η πίεση και η κάθετη εφαρμογή γιατί ο στόχος είναι να διαχωριστούν οι ίνες  </a:t>
            </a:r>
          </a:p>
        </p:txBody>
      </p:sp>
    </p:spTree>
    <p:extLst>
      <p:ext uri="{BB962C8B-B14F-4D97-AF65-F5344CB8AC3E}">
        <p14:creationId xmlns:p14="http://schemas.microsoft.com/office/powerpoint/2010/main" val="36709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μάλαξη»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dirty="0" smtClean="0"/>
              <a:t>Οι ιστοί τοποθετούνται σε χαλαρή  θέση ,οι μυοτενόντιες κατασκευές σε βράχυνση και όλη η περιοχή να υποστηρίζεται 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dirty="0" smtClean="0"/>
              <a:t>Εξαιρείται η περίπτωση εφαρμογής σε ορογόνο έλυτρο ,οπότε ο μυς τοποθετείται σε διάταση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dirty="0" smtClean="0"/>
              <a:t>Ο φυσικοθεραπευτής για να μειώσει τις καταπονήσεις  μπορεί να χρησιμοποιεί το ένα δάκτυλο πάνω στο άλλο ώστε να αυξάνεται η πίεση χωρίς ιδιαίτερη προσπάθεια και πρέπει να εκπαιδευτεί να αλλάζει αριστερό με δεξιό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9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μάλαξη» </a:t>
            </a:r>
            <a:r>
              <a:rPr lang="el-GR" dirty="0" smtClean="0"/>
              <a:t>- Πίεση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Προοδευτική ανάλογα με την φάση επούλωσης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Αρκετή ώστε να μετακινείται το δέρμα μαζί με το δάκτυλο</a:t>
            </a:r>
            <a:r>
              <a:rPr lang="en-US" sz="2800" dirty="0" smtClean="0"/>
              <a:t>, </a:t>
            </a:r>
            <a:r>
              <a:rPr lang="el-GR" sz="2800" dirty="0" smtClean="0"/>
              <a:t>δεν ολισθαίνει ο πολφός του δακτύλου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Δεν συνιστώνται λιπαντικές ουσίες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Δεν πρέπει να γίνει γρήγορος ερεθισμός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2-3 </a:t>
            </a:r>
            <a:r>
              <a:rPr lang="en-US" sz="2800" dirty="0" smtClean="0"/>
              <a:t>m </a:t>
            </a:r>
            <a:r>
              <a:rPr lang="el-GR" sz="2800" dirty="0" smtClean="0"/>
              <a:t>ήπια και μόλις υποχωρήσει η πρώτη δυσφορία αυξάνεται η πίεση και αυτό συνεχίζεται προοδευτικά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Ο ασθενής πρέπει να ενημερώνεται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590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Μάλαξη εγκάρσιας τριβής</a:t>
            </a:r>
            <a:br>
              <a:rPr lang="el-GR" dirty="0"/>
            </a:br>
            <a:r>
              <a:rPr lang="el-GR" dirty="0"/>
              <a:t>«εγκάρσια μάλαξη» </a:t>
            </a:r>
            <a:r>
              <a:rPr lang="el-GR" dirty="0" smtClean="0"/>
              <a:t>- Διάρκεια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6-12 συνεδρίες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Προτιμάται εφαρμογή μέρα/ μέρα</a:t>
            </a:r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συνεδρία 5- 6 </a:t>
            </a:r>
            <a:r>
              <a:rPr lang="en-US" sz="2800" dirty="0" smtClean="0"/>
              <a:t>m </a:t>
            </a:r>
            <a:r>
              <a:rPr lang="el-GR" sz="2800" dirty="0" err="1" smtClean="0"/>
              <a:t>επαναξι</a:t>
            </a:r>
            <a:r>
              <a:rPr lang="en-US" sz="2800" dirty="0" smtClean="0"/>
              <a:t>o</a:t>
            </a:r>
            <a:r>
              <a:rPr lang="el-GR" sz="2800" dirty="0" err="1" smtClean="0"/>
              <a:t>λόγηση</a:t>
            </a:r>
            <a:endParaRPr lang="el-GR" sz="2800" dirty="0" smtClean="0"/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800" dirty="0" smtClean="0"/>
              <a:t>Τελευταία συν   16-20 </a:t>
            </a:r>
            <a:r>
              <a:rPr lang="en-US" sz="2800" dirty="0" smtClean="0"/>
              <a:t>m</a:t>
            </a:r>
            <a:endParaRPr lang="el-GR" sz="2800" dirty="0" smtClean="0"/>
          </a:p>
          <a:p>
            <a:pPr marL="365760" indent="-256032" fontAlgn="auto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endParaRPr lang="el-GR" sz="2800" dirty="0" smtClean="0"/>
          </a:p>
          <a:p>
            <a:pPr>
              <a:buClr>
                <a:schemeClr val="tx1"/>
              </a:buClr>
              <a:defRPr/>
            </a:pPr>
            <a:r>
              <a:rPr lang="el-GR" sz="2800" dirty="0" smtClean="0"/>
              <a:t>Η μείωση των συμπτωμάτων μπορεί να αλλάζει ανάμεσα στις ήμερες των συνεδριών, αλλά αν επανέρχονται  στα αρχικά επίπεδα πρέπει να εξεταστεί η περίπτωση ότι δεν είναι η κατάλληλη θεραπεία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047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fd8faed70fc4e2d2e1df47a66b879c86c4313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1307</Words>
  <Application>Microsoft Office PowerPoint</Application>
  <PresentationFormat>On-screen Show (4:3)</PresentationFormat>
  <Paragraphs>177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OC_template_updated</vt:lpstr>
      <vt:lpstr>Τεχνικές μάλαξης (Θ)</vt:lpstr>
      <vt:lpstr>Μάλαξη εγκάρσιας τριβής «εγκάρσια μάλαξη»</vt:lpstr>
      <vt:lpstr>Μάλαξη εγκάρσιας τριβής «εγκάρσια μάλαξη»</vt:lpstr>
      <vt:lpstr>Μάλαξη εγκάρσιας τριβής «εγκάρσια μάλαξη» - Ενδείξεις</vt:lpstr>
      <vt:lpstr>Μάλαξη εγκάρσιας τριβής «εγκάρσια μάλαξη» - Αντενδείξεις</vt:lpstr>
      <vt:lpstr>Μάλαξη εγκάρσιας τριβής «εγκάρσια μάλαξη»</vt:lpstr>
      <vt:lpstr>Μάλαξη εγκάρσιας τριβής «εγκάρσια μάλαξη»</vt:lpstr>
      <vt:lpstr>Μάλαξη εγκάρσιας τριβής «εγκάρσια μάλαξη» - Πίεση</vt:lpstr>
      <vt:lpstr>Μάλαξη εγκάρσιας τριβής «εγκάρσια μάλαξη» - Διάρκεια</vt:lpstr>
      <vt:lpstr>Οξεία φάση - Θεραπευτικό πρωτόκολλο</vt:lpstr>
      <vt:lpstr>Υποξεία φάση - Θεραπευτικό πρωτόκολλο</vt:lpstr>
      <vt:lpstr>Τελική φάση - Θεραπευτικό πρωτόκολλο</vt:lpstr>
      <vt:lpstr>Έγκαυμα - Εγκάρσια μάλαξη</vt:lpstr>
      <vt:lpstr>Μάλαξη υποδόριου συνδετικού ιστού</vt:lpstr>
      <vt:lpstr>Μάλαξη υποδόριου συνδετικού ιστού</vt:lpstr>
      <vt:lpstr>Μάλαξη υποδόριου συνδετικού ιστού</vt:lpstr>
      <vt:lpstr>Μάλαξη υποδόριου συνδετικού ιστού-επίδραση</vt:lpstr>
      <vt:lpstr>Μάλαξη υποδόριου συνδετικού ιστού</vt:lpstr>
      <vt:lpstr>Μάλαξη υποδόριου συνδετικού ιστού</vt:lpstr>
      <vt:lpstr>Μαλαξη = ανατολικες θεωριες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328</cp:revision>
  <dcterms:created xsi:type="dcterms:W3CDTF">2013-03-04T13:35:19Z</dcterms:created>
  <dcterms:modified xsi:type="dcterms:W3CDTF">2015-10-14T09:03:07Z</dcterms:modified>
</cp:coreProperties>
</file>