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32" r:id="rId1"/>
    <p:sldMasterId id="2147483684" r:id="rId2"/>
    <p:sldMasterId id="2147483697" r:id="rId3"/>
    <p:sldMasterId id="2147483709" r:id="rId4"/>
    <p:sldMasterId id="2147483720" r:id="rId5"/>
  </p:sldMasterIdLst>
  <p:notesMasterIdLst>
    <p:notesMasterId r:id="rId36"/>
  </p:notesMasterIdLst>
  <p:handoutMasterIdLst>
    <p:handoutMasterId r:id="rId37"/>
  </p:handoutMasterIdLst>
  <p:sldIdLst>
    <p:sldId id="256" r:id="rId6"/>
    <p:sldId id="382" r:id="rId7"/>
    <p:sldId id="310" r:id="rId8"/>
    <p:sldId id="378" r:id="rId9"/>
    <p:sldId id="357" r:id="rId10"/>
    <p:sldId id="356" r:id="rId11"/>
    <p:sldId id="380" r:id="rId12"/>
    <p:sldId id="377" r:id="rId13"/>
    <p:sldId id="373" r:id="rId14"/>
    <p:sldId id="372" r:id="rId15"/>
    <p:sldId id="371" r:id="rId16"/>
    <p:sldId id="374" r:id="rId17"/>
    <p:sldId id="346" r:id="rId18"/>
    <p:sldId id="367" r:id="rId19"/>
    <p:sldId id="319" r:id="rId20"/>
    <p:sldId id="368" r:id="rId21"/>
    <p:sldId id="364" r:id="rId22"/>
    <p:sldId id="321" r:id="rId23"/>
    <p:sldId id="383" r:id="rId24"/>
    <p:sldId id="328" r:id="rId25"/>
    <p:sldId id="375" r:id="rId26"/>
    <p:sldId id="376" r:id="rId27"/>
    <p:sldId id="365" r:id="rId28"/>
    <p:sldId id="257" r:id="rId29"/>
    <p:sldId id="267" r:id="rId30"/>
    <p:sldId id="269" r:id="rId31"/>
    <p:sldId id="276" r:id="rId32"/>
    <p:sldId id="277" r:id="rId33"/>
    <p:sldId id="271" r:id="rId34"/>
    <p:sldId id="274" r:id="rId35"/>
  </p:sldIdLst>
  <p:sldSz cx="9144000" cy="6858000" type="screen4x3"/>
  <p:notesSz cx="7104063" cy="10234613"/>
  <p:custDataLst>
    <p:tags r:id="rId3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34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http://leonchaitow.com/2009/02/06/whats-new/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http://leonchaitow.com/2009/02/06/whats-new/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https://it.wikipedia.org/wiki/Livelli_linfonodali_del_collo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3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3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1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2136-FEB4-4B28-87D2-DD408BBDFC3C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9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81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2136-FEB4-4B28-87D2-DD408BBDFC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716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7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8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0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8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50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20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6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ymphatic_system_(vector).sv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commons.wikimedia.org/w/index.php?title=User:JGM73&amp;action=edit&amp;redlink=1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commons.wikimedia.org/wiki/User:Flickr_upload_bot" TargetMode="External"/><Relationship Id="rId5" Type="http://schemas.openxmlformats.org/officeDocument/2006/relationships/hyperlink" Target="https://commons.wikimedia.org/wiki/File:Pg_126_Lymph_Vessels_of_the_finger.jpg" TargetMode="External"/><Relationship Id="rId4" Type="http://schemas.openxmlformats.org/officeDocument/2006/relationships/hyperlink" Target="http://etc.usf.edu/clipart/56600/56643/56643_hand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thelymphguy.com/wp-content/uploads/2013/02/Lymph-System.2.jpg" TargetMode="External"/><Relationship Id="rId4" Type="http://schemas.openxmlformats.org/officeDocument/2006/relationships/hyperlink" Target="http://www.hawaiinaturopathicretreat.com/procedures/detoxification/dry-skin-brushing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c446645d-d9bc-462d-9e33-8ebd950801ec@4/Anatomy-of-the-Lymphatic-and-I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creativecommons.org/licenses/by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ructions.kidshealth.org/wp/lymphedema-1210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rsangita.blogspot.gr/2011/12/healthy-lymphatic-system-key-to-good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ray602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commons.wikimedia.org/wiki/User:Pngbo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commons.wikimedia.org/wiki/User:Uwe_Gille" TargetMode="External"/><Relationship Id="rId4" Type="http://schemas.openxmlformats.org/officeDocument/2006/relationships/hyperlink" Target="https://commons.wikimedia.org/wiki/File:Gray604a.p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iomedica.pl/?page=69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elements.org.uk/lymphatic-drainage" TargetMode="Externa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3.bp.blogspot.com/_unGCI9Cqdys/SYx4j1fpHLI/AAAAAAAAAeY/0bNe1FKisKI/s1600-h/connective+tissue+zones.jpe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3.bp.blogspot.com/_unGCI9Cqdys/SYx4j1fpHLI/AAAAAAAAAeY/0bNe1FKisKI/s1600-h/connective+tissue+zones.jpe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BodduArunkumar/physiotherapy-1573165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ncbi.nlm.nih.gov/pmc/articles/PMC1478845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2201_Anatomy_of_the_Lymphatic_System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s://commons.wikimedia.org/wiki/User:CFC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Τεχνικές Μάλαξης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l-GR" sz="3600" b="1" dirty="0">
                <a:solidFill>
                  <a:schemeClr val="tx1"/>
                </a:solidFill>
                <a:latin typeface="+mn-lt"/>
              </a:rPr>
              <a:t>Ε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9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Λεμφική μάλαξη - Εφαρμογές</a:t>
            </a:r>
            <a:endParaRPr lang="en-US" sz="2600" dirty="0"/>
          </a:p>
          <a:p>
            <a:r>
              <a:rPr lang="el-GR" sz="2200" dirty="0"/>
              <a:t>Δωροθέα Μακρυγιάννη</a:t>
            </a:r>
            <a:r>
              <a:rPr lang="en-US" sz="2200" dirty="0"/>
              <a:t> Pt MSc</a:t>
            </a:r>
            <a:endParaRPr lang="el-GR" sz="2200" dirty="0"/>
          </a:p>
          <a:p>
            <a:r>
              <a:rPr lang="el-GR" sz="2200" dirty="0"/>
              <a:t>Τμήμα </a:t>
            </a:r>
            <a:r>
              <a:rPr lang="el-GR" sz="2200" dirty="0" smtClean="0"/>
              <a:t>Φυσικοθεραπείας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Λεμφικό Σύστημα </a:t>
            </a:r>
            <a:r>
              <a:rPr lang="el-GR" sz="3200" b="0" dirty="0" smtClean="0"/>
              <a:t>2/3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λεμφικό σύστημα αποτελείται από:</a:t>
            </a:r>
          </a:p>
          <a:p>
            <a:pPr lvl="1"/>
            <a:r>
              <a:rPr lang="el-GR" dirty="0" smtClean="0"/>
              <a:t>τα λεμφικά αγγεία, </a:t>
            </a:r>
          </a:p>
          <a:p>
            <a:pPr lvl="1"/>
            <a:r>
              <a:rPr lang="el-GR" dirty="0" smtClean="0"/>
              <a:t>το λεμφικό υγρό,</a:t>
            </a:r>
          </a:p>
          <a:p>
            <a:pPr lvl="1"/>
            <a:r>
              <a:rPr lang="el-GR" dirty="0" smtClean="0"/>
              <a:t>τις αμυγδαλές,</a:t>
            </a:r>
          </a:p>
          <a:p>
            <a:pPr lvl="1"/>
            <a:r>
              <a:rPr lang="el-GR" dirty="0" smtClean="0"/>
              <a:t>τον θύμο αδένα,</a:t>
            </a:r>
          </a:p>
          <a:p>
            <a:pPr lvl="1"/>
            <a:r>
              <a:rPr lang="el-GR" dirty="0" smtClean="0"/>
              <a:t>τον σπλήνα και </a:t>
            </a:r>
          </a:p>
          <a:p>
            <a:pPr lvl="1"/>
            <a:r>
              <a:rPr lang="el-GR" dirty="0" smtClean="0"/>
              <a:t>τους λεμφαδένες, που αναπτύσσονται στις αναστομώσεις των λεμφαγγείων.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Λεμφαδένες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grpSp>
        <p:nvGrpSpPr>
          <p:cNvPr id="3" name="Ομάδα 2"/>
          <p:cNvGrpSpPr/>
          <p:nvPr/>
        </p:nvGrpSpPr>
        <p:grpSpPr>
          <a:xfrm>
            <a:off x="1835696" y="980728"/>
            <a:ext cx="5237474" cy="5714522"/>
            <a:chOff x="1835696" y="980728"/>
            <a:chExt cx="5237474" cy="5714522"/>
          </a:xfrm>
        </p:grpSpPr>
        <p:pic>
          <p:nvPicPr>
            <p:cNvPr id="2050" name="Picture 2" descr="https://upload.wikimedia.org/wikipedia/commons/thumb/4/45/Lymphatic_system_(vector).svg/874px-Lymphatic_system_(vector).sv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980728"/>
              <a:ext cx="4877433" cy="5714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Ευθύγραμμο βέλος σύνδεσης 6"/>
            <p:cNvCxnSpPr/>
            <p:nvPr/>
          </p:nvCxnSpPr>
          <p:spPr>
            <a:xfrm flipV="1">
              <a:off x="2195736" y="2780928"/>
              <a:ext cx="1152128" cy="136815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ύγραμμο βέλος σύνδεσης 9"/>
            <p:cNvCxnSpPr/>
            <p:nvPr/>
          </p:nvCxnSpPr>
          <p:spPr>
            <a:xfrm flipH="1" flipV="1">
              <a:off x="5220072" y="1268760"/>
              <a:ext cx="1853098" cy="165618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ύγραμμο βέλος σύνδεσης 14"/>
            <p:cNvCxnSpPr/>
            <p:nvPr/>
          </p:nvCxnSpPr>
          <p:spPr>
            <a:xfrm>
              <a:off x="1835696" y="6453336"/>
              <a:ext cx="2088232" cy="3600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7"/>
          <p:cNvSpPr/>
          <p:nvPr/>
        </p:nvSpPr>
        <p:spPr>
          <a:xfrm>
            <a:off x="6146621" y="6165304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Lymphatic system (vector</a:t>
            </a:r>
            <a:r>
              <a:rPr lang="en-US" sz="1200" dirty="0" smtClean="0">
                <a:latin typeface="+mn-lt"/>
                <a:hlinkClick r:id="rId3"/>
              </a:rPr>
              <a:t>)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JGM73 (page does not exist)"/>
              </a:rPr>
              <a:t>JGM73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Λεμφικό Σύστημα </a:t>
            </a:r>
            <a:r>
              <a:rPr lang="el-GR" sz="3200" b="0" dirty="0" smtClean="0"/>
              <a:t>3/3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0405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 smtClean="0"/>
              <a:t>Πρόκειται για ανοιχτό κύκλωμα, μιας κατεύθυνσης, προς τα υποκλείδια αγγεία.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Δεν </a:t>
            </a:r>
            <a:r>
              <a:rPr lang="el-GR" dirty="0" smtClean="0"/>
              <a:t>υπάρχει αντλία, μόνο εξωτερικές πιέσεις υποβοηθούν την κίνηση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Εξαρτάται αποκλειστικά από:</a:t>
            </a:r>
          </a:p>
          <a:p>
            <a:pPr lvl="1">
              <a:lnSpc>
                <a:spcPct val="110000"/>
              </a:lnSpc>
            </a:pPr>
            <a:r>
              <a:rPr lang="el-GR" dirty="0" smtClean="0"/>
              <a:t>την σύσπαση των λείων μυών των τοιχωμάτων των αγγείων, </a:t>
            </a:r>
          </a:p>
          <a:p>
            <a:pPr lvl="1">
              <a:lnSpc>
                <a:spcPct val="110000"/>
              </a:lnSpc>
            </a:pPr>
            <a:r>
              <a:rPr lang="el-GR" dirty="0" smtClean="0"/>
              <a:t>την σύσπαση των μυών, </a:t>
            </a:r>
          </a:p>
          <a:p>
            <a:pPr lvl="1">
              <a:lnSpc>
                <a:spcPct val="110000"/>
              </a:lnSpc>
            </a:pPr>
            <a:r>
              <a:rPr lang="el-GR" dirty="0" smtClean="0"/>
              <a:t>την πίεση στην κοιλιακή χώρα και</a:t>
            </a:r>
          </a:p>
          <a:p>
            <a:pPr lvl="1">
              <a:lnSpc>
                <a:spcPct val="110000"/>
              </a:lnSpc>
            </a:pPr>
            <a:r>
              <a:rPr lang="el-GR" dirty="0" smtClean="0"/>
              <a:t>την πίεση στον θώρακα κατά την αναπνοή.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Άνω Άκρο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pic>
        <p:nvPicPr>
          <p:cNvPr id="5" name="Picture 2" descr="C:\Documents and Settings\dora\Τα έγγραφά μου\Pg_126_Lymph_Vessels_of_the_fing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991" b="22226"/>
          <a:stretch>
            <a:fillRect/>
          </a:stretch>
        </p:blipFill>
        <p:spPr bwMode="auto">
          <a:xfrm>
            <a:off x="755576" y="4221088"/>
            <a:ext cx="6378133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2" descr="C:\Documents and Settings\dora\Τα έγγραφά μου\56643_hand_m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7488832" cy="28785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7164288" y="4075271"/>
            <a:ext cx="144016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etc.usf.edu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755576" y="6093296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Pg 126 Lymph Vessels of the </a:t>
            </a:r>
            <a:r>
              <a:rPr lang="en-US" sz="1200" dirty="0" smtClean="0">
                <a:latin typeface="+mn-lt"/>
                <a:hlinkClick r:id="rId5"/>
              </a:rPr>
              <a:t>finger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6" tooltip="User:Flickr upload bot"/>
              </a:rPr>
              <a:t>Flickr upload bot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Παροχέτευση Λέμφου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pic>
        <p:nvPicPr>
          <p:cNvPr id="2050" name="Picture 2" descr="C:\Documents and Settings\dora\Τα έγγραφά μου\Lymph-flow.jpg"/>
          <p:cNvPicPr>
            <a:picLocks noChangeAspect="1" noChangeArrowheads="1"/>
          </p:cNvPicPr>
          <p:nvPr/>
        </p:nvPicPr>
        <p:blipFill>
          <a:blip r:embed="rId2" cstate="print"/>
          <a:srcRect t="4697" r="884"/>
          <a:stretch>
            <a:fillRect/>
          </a:stretch>
        </p:blipFill>
        <p:spPr bwMode="auto">
          <a:xfrm>
            <a:off x="101275" y="1124744"/>
            <a:ext cx="4902773" cy="53285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C:\Documents and Settings\dora\Τα έγγραφά μου\Lymph-System.2.jpg"/>
          <p:cNvPicPr>
            <a:picLocks noChangeAspect="1" noChangeArrowheads="1"/>
          </p:cNvPicPr>
          <p:nvPr/>
        </p:nvPicPr>
        <p:blipFill>
          <a:blip r:embed="rId3" cstate="print"/>
          <a:srcRect l="46206" r="45020" b="66495"/>
          <a:stretch>
            <a:fillRect/>
          </a:stretch>
        </p:blipFill>
        <p:spPr bwMode="auto">
          <a:xfrm>
            <a:off x="5724128" y="908720"/>
            <a:ext cx="1900241" cy="5588943"/>
          </a:xfrm>
          <a:prstGeom prst="rect">
            <a:avLst/>
          </a:prstGeom>
          <a:noFill/>
        </p:spPr>
      </p:pic>
      <p:sp>
        <p:nvSpPr>
          <p:cNvPr id="9" name="2 - Θέση περιεχομένου"/>
          <p:cNvSpPr>
            <a:spLocks noGrp="1"/>
          </p:cNvSpPr>
          <p:nvPr>
            <p:ph idx="1"/>
          </p:nvPr>
        </p:nvSpPr>
        <p:spPr>
          <a:xfrm>
            <a:off x="5072324" y="6497663"/>
            <a:ext cx="3203848" cy="360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200" dirty="0" smtClean="0">
                <a:hlinkClick r:id="rId4"/>
              </a:rPr>
              <a:t>hawaiinaturopathicretreat.com</a:t>
            </a:r>
            <a:endParaRPr lang="el-GR" sz="1200" dirty="0"/>
          </a:p>
        </p:txBody>
      </p:sp>
      <p:sp>
        <p:nvSpPr>
          <p:cNvPr id="10" name="9 - Ορθογώνιο"/>
          <p:cNvSpPr/>
          <p:nvPr/>
        </p:nvSpPr>
        <p:spPr>
          <a:xfrm>
            <a:off x="1832581" y="6497663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thelymphguy.com</a:t>
            </a:r>
            <a:endParaRPr lang="el-GR" sz="1200" dirty="0">
              <a:latin typeface="+mn-lt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7092280" y="6093296"/>
            <a:ext cx="576064" cy="36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Λεμφικά Αγγεία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472608"/>
          </a:xfrm>
        </p:spPr>
        <p:txBody>
          <a:bodyPr>
            <a:normAutofit/>
          </a:bodyPr>
          <a:lstStyle/>
          <a:p>
            <a:r>
              <a:rPr lang="el-GR" dirty="0" smtClean="0"/>
              <a:t>Τα λεμφικά αγγεία είναι τριχοειδή αγγεία σχεδόν της ίδιας δομής με αυτά του αίματος, μεγαλύτερα, ακανόνιστα και περισσότερο διαπερατά.</a:t>
            </a:r>
          </a:p>
          <a:p>
            <a:r>
              <a:rPr lang="el-GR" dirty="0" smtClean="0"/>
              <a:t>Ξεκινούν τυφλά στους ιστούς και υπάρχουν παντού στο σώμα εκτός από το νευρικό σύστημα, το μυελό των οστών, την επιδερμίδα και τα μάτια. </a:t>
            </a:r>
          </a:p>
          <a:p>
            <a:r>
              <a:rPr lang="el-GR" dirty="0" smtClean="0"/>
              <a:t>Αρχίζουν ως </a:t>
            </a:r>
            <a:r>
              <a:rPr lang="el-GR" dirty="0" smtClean="0"/>
              <a:t>τριχοειδή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r>
              <a:rPr lang="el-GR" dirty="0" smtClean="0"/>
              <a:t>και σχηματίζουν μεγαλύτερα αγγεία, μέχρι να καταλήξουν στο φλεβικό σύστημα με δύο μεγάλους αγωγούς:</a:t>
            </a:r>
          </a:p>
          <a:p>
            <a:pPr lvl="1"/>
            <a:r>
              <a:rPr lang="el-GR" dirty="0" smtClean="0"/>
              <a:t>τον μείζονα θωρακικό πόρο, αριστερά και </a:t>
            </a:r>
          </a:p>
          <a:p>
            <a:pPr lvl="1"/>
            <a:r>
              <a:rPr lang="el-GR" dirty="0" smtClean="0"/>
              <a:t>τον ελάσσονα θωρακικό </a:t>
            </a:r>
            <a:r>
              <a:rPr lang="el-GR" dirty="0" smtClean="0"/>
              <a:t>πόρο, </a:t>
            </a:r>
            <a:r>
              <a:rPr lang="el-GR" dirty="0" smtClean="0"/>
              <a:t>δεξιά.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Σχηματισμός Λέμφου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pic>
        <p:nvPicPr>
          <p:cNvPr id="5" name="Picture 2" descr="C:\Documents and Settings\dora\Τα έγγραφά μου\2202_Lymphatic_Capillari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145" y="1196752"/>
            <a:ext cx="8715067" cy="5040560"/>
          </a:xfrm>
          <a:prstGeom prst="rect">
            <a:avLst/>
          </a:prstGeom>
          <a:noFill/>
        </p:spPr>
      </p:pic>
      <p:sp>
        <p:nvSpPr>
          <p:cNvPr id="3" name="Ορθογώνιο 2"/>
          <p:cNvSpPr/>
          <p:nvPr/>
        </p:nvSpPr>
        <p:spPr>
          <a:xfrm>
            <a:off x="179512" y="6027003"/>
            <a:ext cx="4057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© 28 </a:t>
            </a:r>
            <a:r>
              <a:rPr lang="en-US" sz="1200" dirty="0" err="1">
                <a:latin typeface="+mn-lt"/>
              </a:rPr>
              <a:t>Ιουν</a:t>
            </a:r>
            <a:r>
              <a:rPr lang="en-US" sz="1200" dirty="0">
                <a:latin typeface="+mn-lt"/>
              </a:rPr>
              <a:t> 2013 </a:t>
            </a:r>
            <a:r>
              <a:rPr lang="en-US" sz="1200" dirty="0" err="1">
                <a:latin typeface="+mn-lt"/>
              </a:rPr>
              <a:t>OpenStax</a:t>
            </a:r>
            <a:r>
              <a:rPr lang="en-US" sz="1200" dirty="0">
                <a:latin typeface="+mn-lt"/>
              </a:rPr>
              <a:t> College. </a:t>
            </a:r>
            <a:r>
              <a:rPr lang="en-US" sz="1200" dirty="0">
                <a:latin typeface="+mn-lt"/>
                <a:hlinkClick r:id="rId3"/>
              </a:rPr>
              <a:t>Textbook content </a:t>
            </a:r>
            <a:r>
              <a:rPr lang="en-US" sz="1200" dirty="0">
                <a:latin typeface="+mn-lt"/>
              </a:rPr>
              <a:t>produced by </a:t>
            </a:r>
            <a:r>
              <a:rPr lang="en-US" sz="1200" dirty="0" err="1">
                <a:latin typeface="+mn-lt"/>
              </a:rPr>
              <a:t>OpenStax</a:t>
            </a:r>
            <a:r>
              <a:rPr lang="en-US" sz="1200" dirty="0">
                <a:latin typeface="+mn-lt"/>
              </a:rPr>
              <a:t> College is licensed under a </a:t>
            </a:r>
            <a:r>
              <a:rPr lang="en-US" sz="1200" dirty="0">
                <a:latin typeface="+mn-lt"/>
                <a:hlinkClick r:id="rId4"/>
              </a:rPr>
              <a:t>Creative Commons Attribution License 3.0</a:t>
            </a:r>
            <a:r>
              <a:rPr lang="en-US" sz="1200" dirty="0">
                <a:latin typeface="+mn-lt"/>
              </a:rPr>
              <a:t> license.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Λεμφαγγεία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pic>
        <p:nvPicPr>
          <p:cNvPr id="5" name="Picture 2" descr="C:\Documents and Settings\dora\Τα έγγραφά μου\lymphedema_a_enI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41" r="1181" b="4839"/>
          <a:stretch>
            <a:fillRect/>
          </a:stretch>
        </p:blipFill>
        <p:spPr bwMode="auto">
          <a:xfrm>
            <a:off x="323528" y="1340768"/>
            <a:ext cx="8409263" cy="4392488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6" name="5 - Ορθογώνιο"/>
          <p:cNvSpPr/>
          <p:nvPr/>
        </p:nvSpPr>
        <p:spPr>
          <a:xfrm>
            <a:off x="395536" y="5805264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instructions.kidshealth.org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Λεμφικά Αγγεία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Τα λεμφαγγεία συγκρινόμενα με τις φλέβες έχουν λεπτότερα τοιχώματα και περισσότερες βαλβίδες, που ανοίγουν σε μία κατεύθυνση. </a:t>
            </a:r>
          </a:p>
          <a:p>
            <a:r>
              <a:rPr lang="el-GR" dirty="0" smtClean="0"/>
              <a:t>Πρόκειται για δίκτυο μιας κατεύθυνσης, που αποστραγγίζει το πλεονάζον υγρό από το σώμα.</a:t>
            </a:r>
          </a:p>
          <a:p>
            <a:r>
              <a:rPr lang="el-GR" dirty="0" smtClean="0"/>
              <a:t>Στο ύψος του δεύτερου οσφυϊκού σπονδύλου σχηματίζεται μια δεξαμενή συγκέντρωσης των υγρών από τα άκρα και τον πεπτικό σωλήνα.</a:t>
            </a:r>
          </a:p>
          <a:p>
            <a:r>
              <a:rPr lang="el-GR" dirty="0" smtClean="0"/>
              <a:t>Η λέμφος έχει ανάλογη σύνθεση με το διάμεσο υγρό των ιστών και το πλάσμα του αίματος, με κύρια διαφορά την περιεκτικότητα σε πρωτεΐνες. </a:t>
            </a:r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Λεμφικό Σύστημα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pic>
        <p:nvPicPr>
          <p:cNvPr id="5" name="Picture 4" descr="C:\Documents and Settings\dora\Τα έγγραφά μου\edema n lymph flow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77299"/>
            <a:ext cx="3542774" cy="5398512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855197" y="6409423"/>
            <a:ext cx="3096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drsangita.blogspot.gr</a:t>
            </a:r>
            <a:endParaRPr lang="el-GR" sz="1200" dirty="0">
              <a:latin typeface="+mn-lt"/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4572000" y="1412776"/>
            <a:ext cx="4248472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 λεμφικό σύστημα είναι συμπληρωματικό του κυκλοφορικού συστήματος</a:t>
            </a:r>
          </a:p>
          <a:p>
            <a:pPr marL="34290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+mn-lt"/>
              </a:rPr>
              <a:t>Με την παροχέτευση της λέμφου, διατηρείται ο όγκος και η πίεση του αίματος και δεν δημιουργείται οίδημα</a:t>
            </a:r>
            <a:r>
              <a:rPr lang="el-GR" sz="2400" dirty="0" smtClean="0">
                <a:latin typeface="+mn-lt"/>
              </a:rPr>
              <a:t>.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Συνδετικός Ιστός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1124744"/>
            <a:ext cx="8157592" cy="5184576"/>
          </a:xfrm>
        </p:spPr>
        <p:txBody>
          <a:bodyPr/>
          <a:lstStyle/>
          <a:p>
            <a:r>
              <a:rPr lang="el-GR" dirty="0" smtClean="0"/>
              <a:t>Ο όρος συνδετικός ιστός αναφέρεται στην </a:t>
            </a:r>
            <a:r>
              <a:rPr lang="el-GR" dirty="0" err="1" smtClean="0"/>
              <a:t>περιτονία</a:t>
            </a:r>
            <a:r>
              <a:rPr lang="el-GR" dirty="0" smtClean="0"/>
              <a:t> που:</a:t>
            </a:r>
          </a:p>
          <a:p>
            <a:pPr lvl="1"/>
            <a:r>
              <a:rPr lang="el-GR" dirty="0" smtClean="0"/>
              <a:t>περιβάλλει,</a:t>
            </a:r>
          </a:p>
          <a:p>
            <a:pPr lvl="1"/>
            <a:r>
              <a:rPr lang="el-GR" dirty="0" smtClean="0"/>
              <a:t>προστατεύει και </a:t>
            </a:r>
          </a:p>
          <a:p>
            <a:pPr lvl="1"/>
            <a:r>
              <a:rPr lang="el-GR" dirty="0" smtClean="0"/>
              <a:t>υποστηρίζει </a:t>
            </a:r>
          </a:p>
          <a:p>
            <a:pPr lvl="1">
              <a:buNone/>
            </a:pPr>
            <a:r>
              <a:rPr lang="el-GR" dirty="0" smtClean="0"/>
              <a:t>όλους τους ιστούς, τις κατασκευές, του σώματος. </a:t>
            </a:r>
          </a:p>
          <a:p>
            <a:r>
              <a:rPr lang="el-GR" dirty="0" smtClean="0"/>
              <a:t>Είναι η «ουσία » που ενώνει τα όργανα και τα συστήματα του σώματος, ενώ παράλληλα τα ομαδοποιεί διακρίνοντάς τα μεταξύ τους.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Λειτουργία Λεμφικού Συστήματος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472608"/>
          </a:xfrm>
        </p:spPr>
        <p:txBody>
          <a:bodyPr>
            <a:normAutofit/>
          </a:bodyPr>
          <a:lstStyle/>
          <a:p>
            <a:r>
              <a:rPr lang="el-GR" dirty="0" smtClean="0"/>
              <a:t>Το λεμφικό σύστημα:</a:t>
            </a:r>
          </a:p>
          <a:p>
            <a:pPr lvl="1"/>
            <a:r>
              <a:rPr lang="el-GR" dirty="0" smtClean="0"/>
              <a:t>υποστηρίζει το ανοσοποιητικό σύστημα, αφού πολλοί παθογόνοι παράγοντες απομακρύνονται με τα λεμφοκύτταρα και τα αντισώματα.</a:t>
            </a:r>
          </a:p>
          <a:p>
            <a:pPr lvl="1"/>
            <a:r>
              <a:rPr lang="el-GR" dirty="0" smtClean="0"/>
              <a:t>μεταφέρει </a:t>
            </a:r>
            <a:r>
              <a:rPr lang="el-GR" dirty="0" smtClean="0"/>
              <a:t>προς τη κυκλοφορία (επιστρέφει στην καρδιά</a:t>
            </a:r>
            <a:r>
              <a:rPr lang="el-GR" dirty="0" smtClean="0"/>
              <a:t>):</a:t>
            </a:r>
            <a:endParaRPr lang="el-GR" dirty="0" smtClean="0"/>
          </a:p>
          <a:p>
            <a:pPr lvl="2"/>
            <a:r>
              <a:rPr lang="el-GR" dirty="0" smtClean="0"/>
              <a:t>λιπώδη κύτταρα από τον πεπτικό σωλήνα (</a:t>
            </a:r>
            <a:r>
              <a:rPr lang="el-GR" dirty="0" err="1" smtClean="0"/>
              <a:t>χυλοφόρα</a:t>
            </a:r>
            <a:r>
              <a:rPr lang="el-GR" dirty="0" smtClean="0"/>
              <a:t> αγγεία</a:t>
            </a:r>
            <a:r>
              <a:rPr lang="el-GR" dirty="0" smtClean="0"/>
              <a:t>),</a:t>
            </a:r>
            <a:endParaRPr lang="el-GR" dirty="0" smtClean="0"/>
          </a:p>
          <a:p>
            <a:pPr lvl="2"/>
            <a:r>
              <a:rPr lang="el-GR" dirty="0" smtClean="0"/>
              <a:t>πρωτεΐνες και </a:t>
            </a:r>
          </a:p>
          <a:p>
            <a:pPr lvl="2"/>
            <a:r>
              <a:rPr lang="el-GR" dirty="0" smtClean="0"/>
              <a:t>κυτταρικά συντρίμμια.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Λεμφικό Σύστημα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pic>
        <p:nvPicPr>
          <p:cNvPr id="5" name="Picture 2" descr="C:\Documents and Settings\dora\Τα έγγραφά μου\Gray60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5405586" cy="545964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Rectangle 7"/>
          <p:cNvSpPr/>
          <p:nvPr/>
        </p:nvSpPr>
        <p:spPr>
          <a:xfrm>
            <a:off x="5508104" y="6207695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Gray602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Pngbot"/>
              </a:rPr>
              <a:t>Pngbot</a:t>
            </a:r>
            <a:endParaRPr lang="en-US" sz="1200" dirty="0">
              <a:latin typeface="+mn-lt"/>
            </a:endParaRPr>
          </a:p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Λεμφικό Σύστημα </a:t>
            </a:r>
            <a:r>
              <a:rPr lang="el-GR" sz="3200" b="0" dirty="0" smtClean="0"/>
              <a:t>2/2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pic>
        <p:nvPicPr>
          <p:cNvPr id="15362" name="Picture 2" descr="C:\Documents and Settings\dora\Τα έγγραφά μου\Gray60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551" y="1124744"/>
            <a:ext cx="7589413" cy="5297983"/>
          </a:xfrm>
          <a:prstGeom prst="rect">
            <a:avLst/>
          </a:prstGeom>
          <a:noFill/>
        </p:spPr>
      </p:pic>
      <p:sp>
        <p:nvSpPr>
          <p:cNvPr id="7" name="Rectangle 7"/>
          <p:cNvSpPr/>
          <p:nvPr/>
        </p:nvSpPr>
        <p:spPr>
          <a:xfrm>
            <a:off x="1907704" y="6464369"/>
            <a:ext cx="4896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Gray604a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Uwe Gille"/>
              </a:rPr>
              <a:t>Uwe </a:t>
            </a:r>
            <a:r>
              <a:rPr lang="en-US" sz="1200" dirty="0" err="1">
                <a:latin typeface="+mn-lt"/>
                <a:hlinkClick r:id="rId5" tooltip="User:Uwe Gille"/>
              </a:rPr>
              <a:t>Gille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Μηχανική Υποστήριξη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pic>
        <p:nvPicPr>
          <p:cNvPr id="5" name="Picture 3" descr="C:\Documents and Settings\dora\Τα έγγραφά μου\mini_masa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933" t="30937" r="16804" b="9116"/>
          <a:stretch>
            <a:fillRect/>
          </a:stretch>
        </p:blipFill>
        <p:spPr bwMode="auto">
          <a:xfrm>
            <a:off x="755576" y="1556792"/>
            <a:ext cx="6749967" cy="403244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5 - Ορθογώνιο"/>
          <p:cNvSpPr/>
          <p:nvPr/>
        </p:nvSpPr>
        <p:spPr>
          <a:xfrm>
            <a:off x="3635896" y="5672281"/>
            <a:ext cx="1032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3"/>
              </a:rPr>
              <a:t>kriomedica.pl</a:t>
            </a:r>
            <a:endParaRPr lang="el-GR" sz="1200" dirty="0">
              <a:latin typeface="+mn-lt"/>
            </a:endParaRPr>
          </a:p>
        </p:txBody>
      </p:sp>
      <p:pic>
        <p:nvPicPr>
          <p:cNvPr id="7" name="Picture 5" descr="C:\Documents and Settings\dora\Τα έγγραφά μου\Lymphatic-Suit1-493x201.jpg"/>
          <p:cNvPicPr>
            <a:picLocks noChangeAspect="1" noChangeArrowheads="1"/>
          </p:cNvPicPr>
          <p:nvPr/>
        </p:nvPicPr>
        <p:blipFill>
          <a:blip r:embed="rId4" cstate="print"/>
          <a:srcRect r="53042" b="68701"/>
          <a:stretch>
            <a:fillRect/>
          </a:stretch>
        </p:blipFill>
        <p:spPr bwMode="auto">
          <a:xfrm>
            <a:off x="3923928" y="1340768"/>
            <a:ext cx="4770810" cy="129614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7 - Ορθογώνιο"/>
          <p:cNvSpPr/>
          <p:nvPr/>
        </p:nvSpPr>
        <p:spPr>
          <a:xfrm>
            <a:off x="7524328" y="2636912"/>
            <a:ext cx="14756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  <a:hlinkClick r:id="rId5"/>
              </a:rPr>
              <a:t>elements.org.uk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</a:t>
            </a:r>
            <a:r>
              <a:rPr lang="el-GR" sz="2000" dirty="0"/>
              <a:t>«Τεχνικές Μάλαξης (Ε). </a:t>
            </a:r>
            <a:r>
              <a:rPr lang="el-GR" sz="2000" dirty="0" smtClean="0"/>
              <a:t>Ενότητα 9</a:t>
            </a:r>
            <a:r>
              <a:rPr lang="en-US" sz="2000" dirty="0" smtClean="0"/>
              <a:t>:</a:t>
            </a:r>
            <a:r>
              <a:rPr lang="el-GR" sz="2000" dirty="0"/>
              <a:t> Λεμφική μάλαξη - Εφαρμογές».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</a:t>
            </a:r>
            <a:r>
              <a:rPr lang="el-GR" sz="1800" dirty="0" smtClean="0"/>
              <a:t>. Εξαιρούνται </a:t>
            </a:r>
            <a:r>
              <a:rPr lang="el-GR" sz="1800" dirty="0"/>
              <a:t>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</a:t>
            </a:r>
            <a:r>
              <a:rPr lang="el-GR" sz="1800" dirty="0" smtClean="0"/>
              <a:t>διαφάνεια «</a:t>
            </a:r>
            <a:r>
              <a:rPr lang="el-GR" sz="1800" dirty="0"/>
              <a:t>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αναφέρονται στο «Σημείωμα Χρήσης </a:t>
            </a:r>
            <a:r>
              <a:rPr lang="el-GR" sz="1800" dirty="0"/>
              <a:t>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Μάλαξη Συνδετικού Ιστού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εσωτερικά όργανα λόγω εμβρυικής προέλευσης (κατασκευής) </a:t>
            </a:r>
            <a:r>
              <a:rPr lang="el-GR" dirty="0" err="1" smtClean="0"/>
              <a:t>νευρώνονται</a:t>
            </a:r>
            <a:r>
              <a:rPr lang="el-GR" dirty="0" smtClean="0"/>
              <a:t> από το ίδιο σπονδυλικό νεύρο - σπονδυλικό επίπεδο - με συγκεκριμένο περιφερικό ιστό.</a:t>
            </a:r>
          </a:p>
          <a:p>
            <a:r>
              <a:rPr lang="el-GR" dirty="0" smtClean="0"/>
              <a:t>Σε περίπτωση κακής λειτουργίας συγκεκριμένου εσωτερικού οργάνου επηρεάζεται η ανάλογη περιοχή του δέρματος με τους αντίστοιχους μύες της κοινής νεύρωσης.</a:t>
            </a:r>
          </a:p>
          <a:p>
            <a:r>
              <a:rPr lang="el-GR" dirty="0" smtClean="0"/>
              <a:t>Με την μάλαξη συνδετικού ιστού (1898, 1917, 1953) εφαρμόζεται συγκεκριμένη τεχνική στους περιφερικούς ιστούς, η οποία προκαλεί αντανακλαστικές απαντήσεις, θετικές, για την λειτουργία του ανάλογου εσωτερικού οργάνου.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Μάλαξη Συνδετικού Ιστού </a:t>
            </a:r>
            <a:r>
              <a:rPr lang="el-GR" sz="3200" b="0" dirty="0" smtClean="0"/>
              <a:t>2/2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Με την εφαρμογή της τεχνικής σε περιφερικές </a:t>
            </a:r>
            <a:r>
              <a:rPr lang="el-GR" dirty="0" err="1" smtClean="0"/>
              <a:t>μυοσκελετικές</a:t>
            </a:r>
            <a:r>
              <a:rPr lang="el-GR" dirty="0" smtClean="0"/>
              <a:t> δομές, επιτυγχάνεται γενική εξισορρόπηση του αυτόνομου νευρικού συστήματος, με κατάλληλη παρέμβαση και διαχείριση του συνδετικού ιστού χάρις στην ύπαρξη των:</a:t>
            </a:r>
          </a:p>
          <a:p>
            <a:pPr lvl="1"/>
            <a:r>
              <a:rPr lang="el-GR" dirty="0" err="1" smtClean="0"/>
              <a:t>Δερμοτομίων</a:t>
            </a:r>
            <a:r>
              <a:rPr lang="el-GR" dirty="0" smtClean="0"/>
              <a:t> </a:t>
            </a:r>
          </a:p>
          <a:p>
            <a:pPr lvl="1"/>
            <a:r>
              <a:rPr lang="el-GR" dirty="0" err="1" smtClean="0"/>
              <a:t>Μυοτομύων</a:t>
            </a:r>
            <a:r>
              <a:rPr lang="el-GR" dirty="0" smtClean="0"/>
              <a:t> </a:t>
            </a:r>
          </a:p>
          <a:p>
            <a:pPr lvl="1"/>
            <a:r>
              <a:rPr lang="el-GR" dirty="0" err="1" smtClean="0"/>
              <a:t>Νευροτομύων</a:t>
            </a:r>
            <a:endParaRPr lang="el-GR" dirty="0" smtClean="0"/>
          </a:p>
          <a:p>
            <a:pPr lvl="1"/>
            <a:r>
              <a:rPr lang="el-GR" dirty="0" err="1" smtClean="0"/>
              <a:t>Σπλαχνοτομίων</a:t>
            </a:r>
            <a:endParaRPr lang="el-GR" dirty="0" smtClean="0"/>
          </a:p>
          <a:p>
            <a:pPr lvl="1"/>
            <a:r>
              <a:rPr lang="el-GR" dirty="0" err="1" smtClean="0"/>
              <a:t>Σκληροτομίων</a:t>
            </a:r>
            <a:r>
              <a:rPr lang="el-GR" dirty="0" smtClean="0"/>
              <a:t> και</a:t>
            </a:r>
          </a:p>
          <a:p>
            <a:pPr lvl="1"/>
            <a:r>
              <a:rPr lang="el-GR" dirty="0" err="1" smtClean="0"/>
              <a:t>Θυλακοτομίων</a:t>
            </a:r>
            <a:r>
              <a:rPr lang="el-GR" dirty="0" smtClean="0"/>
              <a:t>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Ζώνες του </a:t>
            </a:r>
            <a:r>
              <a:rPr lang="en-US" dirty="0" smtClean="0"/>
              <a:t>Head</a:t>
            </a:r>
            <a:r>
              <a:rPr lang="el-GR" dirty="0" smtClean="0"/>
              <a:t>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12" name="Picture 2" descr="C:\Documents and Settings\dora\Τα έγγραφά μου\connective tissue zones.jpeg"/>
          <p:cNvPicPr>
            <a:picLocks noChangeAspect="1" noChangeArrowheads="1"/>
          </p:cNvPicPr>
          <p:nvPr/>
        </p:nvPicPr>
        <p:blipFill>
          <a:blip r:embed="rId3" cstate="print"/>
          <a:srcRect r="67177" b="23692"/>
          <a:stretch>
            <a:fillRect/>
          </a:stretch>
        </p:blipFill>
        <p:spPr bwMode="auto">
          <a:xfrm>
            <a:off x="5185571" y="1124744"/>
            <a:ext cx="3274861" cy="5373216"/>
          </a:xfrm>
          <a:prstGeom prst="rect">
            <a:avLst/>
          </a:prstGeom>
          <a:noFill/>
        </p:spPr>
      </p:pic>
      <p:sp>
        <p:nvSpPr>
          <p:cNvPr id="13" name="2 - Θέση περιεχομένου"/>
          <p:cNvSpPr txBox="1">
            <a:spLocks/>
          </p:cNvSpPr>
          <p:nvPr/>
        </p:nvSpPr>
        <p:spPr>
          <a:xfrm>
            <a:off x="5761635" y="6497960"/>
            <a:ext cx="2232248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3.bp.blogspot.com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000" dirty="0"/>
              <a:t>Ουροδόχος Κύστη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/>
              <a:t>Έντερο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/>
              <a:t>Ήπαρ – Χολή (Χοληφόρα)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/>
              <a:t>Καρδιά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/>
              <a:t>Στόμαχος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/>
              <a:t>Αρτηριακές διαταραχές </a:t>
            </a:r>
            <a:r>
              <a:rPr lang="el-GR" sz="2000" dirty="0" smtClean="0"/>
              <a:t>κάτω άκρων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Κυκλοφορικό σύστημα άνω άκρων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Κεφαλή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Φλεβικό και λεμφικό σύστημα κάτω άκρων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Ζώνες του </a:t>
            </a:r>
            <a:r>
              <a:rPr lang="en-US" dirty="0" smtClean="0"/>
              <a:t>Head</a:t>
            </a:r>
            <a:r>
              <a:rPr lang="el-GR" dirty="0" smtClean="0"/>
              <a:t>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7" name="Picture 2" descr="C:\Documents and Settings\dora\Τα έγγραφά μου\connective tissue zones.jpeg"/>
          <p:cNvPicPr>
            <a:picLocks noChangeAspect="1" noChangeArrowheads="1"/>
          </p:cNvPicPr>
          <p:nvPr/>
        </p:nvPicPr>
        <p:blipFill>
          <a:blip r:embed="rId3" cstate="print"/>
          <a:srcRect l="33333" t="28455" r="33333"/>
          <a:stretch>
            <a:fillRect/>
          </a:stretch>
        </p:blipFill>
        <p:spPr bwMode="auto">
          <a:xfrm>
            <a:off x="4572000" y="908720"/>
            <a:ext cx="3758925" cy="5694696"/>
          </a:xfrm>
          <a:prstGeom prst="rect">
            <a:avLst/>
          </a:prstGeom>
          <a:noFill/>
        </p:spPr>
      </p:pic>
      <p:pic>
        <p:nvPicPr>
          <p:cNvPr id="10" name="Picture 2" descr="C:\Documents and Settings\dora\Τα έγγραφά μου\connective tissue zones.jpeg"/>
          <p:cNvPicPr>
            <a:picLocks noChangeAspect="1" noChangeArrowheads="1"/>
          </p:cNvPicPr>
          <p:nvPr/>
        </p:nvPicPr>
        <p:blipFill>
          <a:blip r:embed="rId3" cstate="print"/>
          <a:srcRect l="66667" b="24450"/>
          <a:stretch>
            <a:fillRect/>
          </a:stretch>
        </p:blipFill>
        <p:spPr bwMode="auto">
          <a:xfrm>
            <a:off x="539552" y="1196752"/>
            <a:ext cx="3331197" cy="5328592"/>
          </a:xfrm>
          <a:prstGeom prst="rect">
            <a:avLst/>
          </a:prstGeom>
          <a:noFill/>
        </p:spPr>
      </p:pic>
      <p:sp>
        <p:nvSpPr>
          <p:cNvPr id="12" name="2 - Θέση περιεχομένου"/>
          <p:cNvSpPr>
            <a:spLocks noGrp="1"/>
          </p:cNvSpPr>
          <p:nvPr>
            <p:ph idx="1"/>
          </p:nvPr>
        </p:nvSpPr>
        <p:spPr>
          <a:xfrm>
            <a:off x="35496" y="6525344"/>
            <a:ext cx="8229600" cy="2880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200" dirty="0" smtClean="0">
                <a:hlinkClick r:id="rId4"/>
              </a:rPr>
              <a:t>3.bp.blogspot.com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Θεραπεία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5" name="Picture 2" descr="C:\Documents and Settings\dora\Τα έγγραφά μου\physiotherapy-18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738" t="24874" r="50292" b="1676"/>
          <a:stretch>
            <a:fillRect/>
          </a:stretch>
        </p:blipFill>
        <p:spPr bwMode="auto">
          <a:xfrm>
            <a:off x="6012160" y="1123314"/>
            <a:ext cx="2071262" cy="5446654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6" name="Picture 2" descr="C:\Documents and Settings\dora\Τα έγγραφά μου\physiotherapy-18-638.jpg"/>
          <p:cNvPicPr>
            <a:picLocks noChangeAspect="1" noChangeArrowheads="1"/>
          </p:cNvPicPr>
          <p:nvPr/>
        </p:nvPicPr>
        <p:blipFill>
          <a:blip r:embed="rId2" cstate="print"/>
          <a:srcRect l="1463" t="25158" r="73294" b="2094"/>
          <a:stretch>
            <a:fillRect/>
          </a:stretch>
        </p:blipFill>
        <p:spPr bwMode="auto">
          <a:xfrm>
            <a:off x="467544" y="1124744"/>
            <a:ext cx="2516632" cy="5445224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7" name="6 - Ορθογώνιο"/>
          <p:cNvSpPr/>
          <p:nvPr/>
        </p:nvSpPr>
        <p:spPr>
          <a:xfrm>
            <a:off x="3347864" y="6320425"/>
            <a:ext cx="2376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slideshare.net</a:t>
            </a:r>
            <a:endParaRPr lang="el-GR" sz="1200" dirty="0" smtClean="0">
              <a:latin typeface="+mn-lt"/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3131840" y="1268760"/>
            <a:ext cx="2664296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Σημειώνεται η φορά, προς την οποία </a:t>
            </a:r>
            <a:r>
              <a:rPr lang="el-GR" sz="2400" dirty="0" smtClean="0">
                <a:latin typeface="+mn-lt"/>
              </a:rPr>
              <a:t>πρέπει να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εφαρμόζεται ο θεραπευτικός χειρισμός.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555776" y="6309320"/>
            <a:ext cx="432048" cy="2880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Βασικός Χειρισμός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28592" y="5949280"/>
            <a:ext cx="3347864" cy="288032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sz="1200" dirty="0" smtClean="0">
                <a:hlinkClick r:id="rId2"/>
              </a:rPr>
              <a:t>ncbi.nlm.nih.gov</a:t>
            </a:r>
            <a:endParaRPr lang="el-GR" sz="1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1026" name="Picture 2" descr="C:\Documents and Settings\dora\Τα έγγραφά μου\brjsmed00027-0021-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204864"/>
            <a:ext cx="4824536" cy="3673553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</p:pic>
      <p:pic>
        <p:nvPicPr>
          <p:cNvPr id="1027" name="Picture 3" descr="C:\Documents and Settings\dora\Τα έγγραφά μου\brjsmed00027-0022-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68760"/>
            <a:ext cx="3096344" cy="4641413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</p:pic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6588224" y="1268760"/>
            <a:ext cx="1656184" cy="792088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Χειρισμός</a:t>
            </a:r>
            <a:r>
              <a:rPr lang="el-GR" sz="2000" dirty="0" smtClean="0">
                <a:latin typeface="+mn-lt"/>
              </a:rPr>
              <a:t>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εξέτασης. </a:t>
            </a:r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4067944" y="1268760"/>
            <a:ext cx="2376264" cy="792088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Χειρισμός θεραπευτικός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- Δεξιό βέλος"/>
          <p:cNvSpPr/>
          <p:nvPr/>
        </p:nvSpPr>
        <p:spPr>
          <a:xfrm rot="10800000">
            <a:off x="3563888" y="1484784"/>
            <a:ext cx="432048" cy="360040"/>
          </a:xfrm>
          <a:prstGeom prst="rightArrow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Βέλος λυγισμένο προς τα επάνω"/>
          <p:cNvSpPr/>
          <p:nvPr/>
        </p:nvSpPr>
        <p:spPr>
          <a:xfrm flipV="1">
            <a:off x="8244408" y="1340768"/>
            <a:ext cx="395536" cy="720080"/>
          </a:xfrm>
          <a:prstGeom prst="bentUpArrow">
            <a:avLst>
              <a:gd name="adj1" fmla="val 31883"/>
              <a:gd name="adj2" fmla="val 25000"/>
              <a:gd name="adj3" fmla="val 25000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Λεμφικό Σύστημα </a:t>
            </a:r>
            <a:r>
              <a:rPr lang="el-GR" sz="3200" b="0" dirty="0" smtClean="0"/>
              <a:t>1/3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1026" name="Picture 2" descr="File:2201 Anatomy of the Lymphatic 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4851"/>
            <a:ext cx="5503887" cy="583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732409" y="6581001"/>
            <a:ext cx="56166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2201 Anatomy of the Lymphatic </a:t>
            </a:r>
            <a:r>
              <a:rPr lang="en-US" sz="1200" dirty="0" smtClean="0">
                <a:latin typeface="+mn-lt"/>
                <a:hlinkClick r:id="rId3"/>
              </a:rPr>
              <a:t>System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CFCF"/>
              </a:rPr>
              <a:t>CFCF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 Βιολογική Μηχανική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Βιολογική Μηχανική</Template>
  <TotalTime>1228</TotalTime>
  <Words>1303</Words>
  <Application>Microsoft Office PowerPoint</Application>
  <PresentationFormat>Προβολή στην οθόνη (4:3)</PresentationFormat>
  <Paragraphs>192</Paragraphs>
  <Slides>30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5</vt:i4>
      </vt:variant>
      <vt:variant>
        <vt:lpstr>Τίτλοι διαφανειών</vt:lpstr>
      </vt:variant>
      <vt:variant>
        <vt:i4>30</vt:i4>
      </vt:variant>
    </vt:vector>
  </HeadingPairs>
  <TitlesOfParts>
    <vt:vector size="35" baseType="lpstr">
      <vt:lpstr>template Βιολογική Μηχανική</vt:lpstr>
      <vt:lpstr>TEMPLATE</vt:lpstr>
      <vt:lpstr>Προσαρμοσμένη σχεδίαση</vt:lpstr>
      <vt:lpstr>1_exo-opistho_simeiomata</vt:lpstr>
      <vt:lpstr>OC_template_updated</vt:lpstr>
      <vt:lpstr>Τεχνικές Μάλαξης (Ε)</vt:lpstr>
      <vt:lpstr>Συνδετικός Ιστός </vt:lpstr>
      <vt:lpstr>Μάλαξη Συνδετικού Ιστού 1/2</vt:lpstr>
      <vt:lpstr>Μάλαξη Συνδετικού Ιστού 2/2</vt:lpstr>
      <vt:lpstr>Ζώνες του Head 1/2</vt:lpstr>
      <vt:lpstr>Ζώνες του Head 2/2</vt:lpstr>
      <vt:lpstr>Θεραπεία </vt:lpstr>
      <vt:lpstr>Βασικός Χειρισμός</vt:lpstr>
      <vt:lpstr>Λεμφικό Σύστημα 1/3</vt:lpstr>
      <vt:lpstr>Λεμφικό Σύστημα 2/3</vt:lpstr>
      <vt:lpstr>Λεμφαδένες </vt:lpstr>
      <vt:lpstr>Λεμφικό Σύστημα 3/3</vt:lpstr>
      <vt:lpstr>Άνω Άκρο </vt:lpstr>
      <vt:lpstr>Παροχέτευση Λέμφου</vt:lpstr>
      <vt:lpstr>Λεμφικά Αγγεία 1/2</vt:lpstr>
      <vt:lpstr>Σχηματισμός Λέμφου </vt:lpstr>
      <vt:lpstr>Λεμφαγγεία </vt:lpstr>
      <vt:lpstr>Λεμφικά Αγγεία 2/2</vt:lpstr>
      <vt:lpstr>Λεμφικό Σύστημα</vt:lpstr>
      <vt:lpstr>Λειτουργία Λεμφικού Συστήματος</vt:lpstr>
      <vt:lpstr>Λεμφικό Σύστημα 1/2</vt:lpstr>
      <vt:lpstr>Λεμφικό Σύστημα 2/2</vt:lpstr>
      <vt:lpstr>Μηχανική Υποστήριξη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Μάλαξης (Ε)</dc:title>
  <dc:creator>opencourses@teiath.gr</dc:creator>
  <cp:lastModifiedBy>fkaram2</cp:lastModifiedBy>
  <cp:revision>31</cp:revision>
  <dcterms:created xsi:type="dcterms:W3CDTF">2015-08-26T08:42:46Z</dcterms:created>
  <dcterms:modified xsi:type="dcterms:W3CDTF">2015-12-08T09:28:31Z</dcterms:modified>
</cp:coreProperties>
</file>