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0" r:id="rId3"/>
  </p:sldMasterIdLst>
  <p:notesMasterIdLst>
    <p:notesMasterId r:id="rId34"/>
  </p:notesMasterIdLst>
  <p:sldIdLst>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1" r:id="rId20"/>
    <p:sldId id="273" r:id="rId21"/>
    <p:sldId id="274" r:id="rId22"/>
    <p:sldId id="275" r:id="rId23"/>
    <p:sldId id="276" r:id="rId24"/>
    <p:sldId id="277" r:id="rId25"/>
    <p:sldId id="280" r:id="rId26"/>
    <p:sldId id="278" r:id="rId27"/>
    <p:sldId id="282" r:id="rId28"/>
    <p:sldId id="283" r:id="rId29"/>
    <p:sldId id="284" r:id="rId30"/>
    <p:sldId id="285" r:id="rId31"/>
    <p:sldId id="286" r:id="rId32"/>
    <p:sldId id="287" r:id="rId33"/>
  </p:sldIdLst>
  <p:sldSz cx="9144000" cy="6858000" type="screen4x3"/>
  <p:notesSz cx="6858000" cy="9144000"/>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D021A09-94A6-4225-9C86-BB94AAA1D005}" type="datetimeFigureOut">
              <a:rPr lang="el-GR"/>
              <a:pPr>
                <a:defRPr/>
              </a:pPr>
              <a:t>11/11/2015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36D6DD0-0223-466B-973A-F302761D1522}" type="slidenum">
              <a:rPr lang="el-GR"/>
              <a:pPr>
                <a:defRPr/>
              </a:pPr>
              <a:t>‹#›</a:t>
            </a:fld>
            <a:endParaRPr lang="el-GR"/>
          </a:p>
        </p:txBody>
      </p:sp>
    </p:spTree>
    <p:extLst>
      <p:ext uri="{BB962C8B-B14F-4D97-AF65-F5344CB8AC3E}">
        <p14:creationId xmlns:p14="http://schemas.microsoft.com/office/powerpoint/2010/main" val="6612973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spcBef>
                <a:spcPct val="0"/>
              </a:spcBef>
              <a:buFontTx/>
              <a:buChar char="•"/>
            </a:pPr>
            <a:endParaRPr lang="el-GR" altLang="el-GR" smtClean="0">
              <a:solidFill>
                <a:srgbClr val="FF0000"/>
              </a:solidFill>
            </a:endParaRPr>
          </a:p>
        </p:txBody>
      </p:sp>
      <p:sp>
        <p:nvSpPr>
          <p:cNvPr id="5120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0619E1-B1A2-4EEE-8611-586356945254}" type="slidenum">
              <a:rPr lang="el-GR" altLang="el-GR">
                <a:solidFill>
                  <a:srgbClr val="000000"/>
                </a:solidFill>
              </a:rPr>
              <a:pPr eaLnBrk="1" hangingPunct="1"/>
              <a:t>1</a:t>
            </a:fld>
            <a:endParaRPr lang="el-GR" altLang="el-G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222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32EA41-4821-4EFE-A914-9A6F3006E751}" type="slidenum">
              <a:rPr lang="el-GR" altLang="el-GR">
                <a:solidFill>
                  <a:srgbClr val="000000"/>
                </a:solidFill>
              </a:rPr>
              <a:pPr eaLnBrk="1" hangingPunct="1"/>
              <a:t>25</a:t>
            </a:fld>
            <a:endParaRPr lang="el-GR" altLang="el-G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F1FD68-01AE-4D9F-94A1-80F25413B9CC}" type="slidenum">
              <a:rPr lang="el-GR" altLang="el-GR">
                <a:solidFill>
                  <a:srgbClr val="000000"/>
                </a:solidFill>
              </a:rPr>
              <a:pPr eaLnBrk="1" hangingPunct="1"/>
              <a:t>26</a:t>
            </a:fld>
            <a:endParaRPr lang="el-GR" altLang="el-G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B99B8B-3B06-4664-A7CF-0EA0DC420029}" type="slidenum">
              <a:rPr lang="el-GR" altLang="el-GR">
                <a:solidFill>
                  <a:srgbClr val="000000"/>
                </a:solidFill>
              </a:rPr>
              <a:pPr eaLnBrk="1" hangingPunct="1"/>
              <a:t>27</a:t>
            </a:fld>
            <a:endParaRPr lang="el-GR" altLang="el-G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9FC758-766B-45B5-8DE7-FC907804E3D2}" type="slidenum">
              <a:rPr lang="el-GR" altLang="el-GR">
                <a:solidFill>
                  <a:srgbClr val="000000"/>
                </a:solidFill>
              </a:rPr>
              <a:pPr eaLnBrk="1" hangingPunct="1"/>
              <a:t>28</a:t>
            </a:fld>
            <a:endParaRPr lang="el-GR" altLang="el-G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33A5D0-5F93-4171-A5AB-2CD317686ADD}" type="slidenum">
              <a:rPr lang="el-GR" altLang="el-GR">
                <a:solidFill>
                  <a:srgbClr val="000000"/>
                </a:solidFill>
              </a:rPr>
              <a:pPr eaLnBrk="1" hangingPunct="1"/>
              <a:t>29</a:t>
            </a:fld>
            <a:endParaRPr lang="el-GR" altLang="el-G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spcBef>
                <a:spcPct val="0"/>
              </a:spcBef>
              <a:buFontTx/>
              <a:buChar char="•"/>
            </a:pPr>
            <a:endParaRPr lang="el-GR" altLang="el-GR" smtClean="0"/>
          </a:p>
        </p:txBody>
      </p:sp>
      <p:sp>
        <p:nvSpPr>
          <p:cNvPr id="5734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F51448-BFA0-4F98-AD8F-77D1C9FA80D2}" type="slidenum">
              <a:rPr lang="el-GR" altLang="el-GR">
                <a:solidFill>
                  <a:srgbClr val="000000"/>
                </a:solidFill>
              </a:rPr>
              <a:pPr eaLnBrk="1" hangingPunct="1"/>
              <a:t>30</a:t>
            </a:fld>
            <a:endParaRPr lang="el-GR" altLang="el-G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duotone>
              <a:schemeClr val="accent1">
                <a:shade val="45000"/>
                <a:satMod val="135000"/>
              </a:schemeClr>
              <a:prstClr val="white"/>
            </a:duotone>
            <a:extLst/>
          </a:blip>
          <a:stretch>
            <a:fillRect/>
          </a:stretch>
        </p:blipFill>
        <p:spPr>
          <a:xfrm>
            <a:off x="0" y="0"/>
            <a:ext cx="9144000" cy="6858000"/>
          </a:xfrm>
          <a:prstGeom prst="rect">
            <a:avLst/>
          </a:prstGeom>
        </p:spPr>
      </p:pic>
      <p:sp>
        <p:nvSpPr>
          <p:cNvPr id="5" name="Rounded Rectangle 4"/>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Rounded Rectangle 5"/>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23298FF9-C74D-448C-87E8-B9540E8D8E0A}" type="slidenum">
              <a:rPr lang="el-GR"/>
              <a:pPr>
                <a:defRPr/>
              </a:pPr>
              <a:t>‹#›</a:t>
            </a:fld>
            <a:endParaRPr lang="el-GR"/>
          </a:p>
        </p:txBody>
      </p:sp>
    </p:spTree>
    <p:extLst>
      <p:ext uri="{BB962C8B-B14F-4D97-AF65-F5344CB8AC3E}">
        <p14:creationId xmlns:p14="http://schemas.microsoft.com/office/powerpoint/2010/main" val="1672106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DD295650-4C32-4A59-9952-B7AB2B155370}" type="datetimeFigureOut">
              <a:rPr lang="el-GR"/>
              <a:pPr>
                <a:defRPr/>
              </a:pPr>
              <a:t>11/11/2015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F5B0C4B-62D9-4889-A3A0-D860CE8339FD}" type="slidenum">
              <a:rPr lang="el-GR"/>
              <a:pPr>
                <a:defRPr/>
              </a:pPr>
              <a:t>‹#›</a:t>
            </a:fld>
            <a:endParaRPr lang="el-GR"/>
          </a:p>
        </p:txBody>
      </p:sp>
    </p:spTree>
    <p:extLst>
      <p:ext uri="{BB962C8B-B14F-4D97-AF65-F5344CB8AC3E}">
        <p14:creationId xmlns:p14="http://schemas.microsoft.com/office/powerpoint/2010/main" val="130374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538985E7-872C-4B1C-B839-C14BF3558BAD}" type="datetimeFigureOut">
              <a:rPr lang="el-GR"/>
              <a:pPr>
                <a:defRPr/>
              </a:pPr>
              <a:t>11/11/2015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7F833B6-5577-479E-9604-C4720BE3A3F6}" type="slidenum">
              <a:rPr lang="el-GR"/>
              <a:pPr>
                <a:defRPr/>
              </a:pPr>
              <a:t>‹#›</a:t>
            </a:fld>
            <a:endParaRPr lang="el-GR"/>
          </a:p>
        </p:txBody>
      </p:sp>
    </p:spTree>
    <p:extLst>
      <p:ext uri="{BB962C8B-B14F-4D97-AF65-F5344CB8AC3E}">
        <p14:creationId xmlns:p14="http://schemas.microsoft.com/office/powerpoint/2010/main" val="3959746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F70CE53-7952-4873-BECD-3ABC4E2CC8DD}" type="datetimeFigureOut">
              <a:rPr lang="el-GR"/>
              <a:pPr>
                <a:defRPr/>
              </a:pPr>
              <a:t>11/11/2015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6B43FA6-012A-4679-808F-72612B0E3C6C}" type="slidenum">
              <a:rPr lang="el-GR"/>
              <a:pPr>
                <a:defRPr/>
              </a:pPr>
              <a:t>‹#›</a:t>
            </a:fld>
            <a:endParaRPr lang="el-GR"/>
          </a:p>
        </p:txBody>
      </p:sp>
    </p:spTree>
    <p:extLst>
      <p:ext uri="{BB962C8B-B14F-4D97-AF65-F5344CB8AC3E}">
        <p14:creationId xmlns:p14="http://schemas.microsoft.com/office/powerpoint/2010/main" val="176023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81F5C38-182F-42DF-97BB-D0DFC06894DB}" type="slidenum">
              <a:rPr lang="el-GR"/>
              <a:pPr>
                <a:defRPr/>
              </a:pPr>
              <a:t>‹#›</a:t>
            </a:fld>
            <a:endParaRPr lang="el-GR"/>
          </a:p>
        </p:txBody>
      </p:sp>
    </p:spTree>
    <p:extLst>
      <p:ext uri="{BB962C8B-B14F-4D97-AF65-F5344CB8AC3E}">
        <p14:creationId xmlns:p14="http://schemas.microsoft.com/office/powerpoint/2010/main" val="30713203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1F99573-ADA9-4378-A9E6-2A99927DE377}" type="slidenum">
              <a:rPr lang="el-GR"/>
              <a:pPr>
                <a:defRPr/>
              </a:pPr>
              <a:t>‹#›</a:t>
            </a:fld>
            <a:endParaRPr lang="el-GR"/>
          </a:p>
        </p:txBody>
      </p:sp>
    </p:spTree>
    <p:extLst>
      <p:ext uri="{BB962C8B-B14F-4D97-AF65-F5344CB8AC3E}">
        <p14:creationId xmlns:p14="http://schemas.microsoft.com/office/powerpoint/2010/main" val="382329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ounded Rectangle 4"/>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 name="Rounded Rectangle 5"/>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82CA30AA-A8DF-4277-B7FD-4557700C9CE5}" type="slidenum">
              <a:rPr lang="el-GR"/>
              <a:pPr>
                <a:defRPr/>
              </a:pPr>
              <a:t>‹#›</a:t>
            </a:fld>
            <a:endParaRPr lang="el-GR"/>
          </a:p>
        </p:txBody>
      </p:sp>
    </p:spTree>
    <p:extLst>
      <p:ext uri="{BB962C8B-B14F-4D97-AF65-F5344CB8AC3E}">
        <p14:creationId xmlns:p14="http://schemas.microsoft.com/office/powerpoint/2010/main" val="862619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ounded Rectangle 3"/>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 name="Rounded Rectangle 4"/>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F699751D-C36B-4F0A-B12B-CCDE106A0345}" type="slidenum">
              <a:rPr lang="el-GR"/>
              <a:pPr>
                <a:defRPr/>
              </a:pPr>
              <a:t>‹#›</a:t>
            </a:fld>
            <a:endParaRPr lang="el-GR"/>
          </a:p>
        </p:txBody>
      </p:sp>
    </p:spTree>
    <p:extLst>
      <p:ext uri="{BB962C8B-B14F-4D97-AF65-F5344CB8AC3E}">
        <p14:creationId xmlns:p14="http://schemas.microsoft.com/office/powerpoint/2010/main" val="832772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ounded Rectangle 7"/>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 name="Rounded Rectangle 8"/>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F32C5F24-C434-4365-861D-9C0ABE97420E}" type="slidenum">
              <a:rPr lang="el-GR"/>
              <a:pPr>
                <a:defRPr/>
              </a:pPr>
              <a:t>‹#›</a:t>
            </a:fld>
            <a:endParaRPr lang="el-GR"/>
          </a:p>
        </p:txBody>
      </p:sp>
    </p:spTree>
    <p:extLst>
      <p:ext uri="{BB962C8B-B14F-4D97-AF65-F5344CB8AC3E}">
        <p14:creationId xmlns:p14="http://schemas.microsoft.com/office/powerpoint/2010/main" val="124183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9949616-C045-4E96-A453-523C8762840A}" type="slidenum">
              <a:rPr lang="el-GR"/>
              <a:pPr>
                <a:defRPr/>
              </a:pPr>
              <a:t>‹#›</a:t>
            </a:fld>
            <a:endParaRPr lang="el-GR"/>
          </a:p>
        </p:txBody>
      </p:sp>
    </p:spTree>
    <p:extLst>
      <p:ext uri="{BB962C8B-B14F-4D97-AF65-F5344CB8AC3E}">
        <p14:creationId xmlns:p14="http://schemas.microsoft.com/office/powerpoint/2010/main" val="3148554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BD6EFF7-E640-497D-A3AC-EE0E60344D53}" type="slidenum">
              <a:rPr lang="el-GR"/>
              <a:pPr>
                <a:defRPr/>
              </a:pPr>
              <a:t>‹#›</a:t>
            </a:fld>
            <a:endParaRPr lang="el-GR"/>
          </a:p>
        </p:txBody>
      </p:sp>
    </p:spTree>
    <p:extLst>
      <p:ext uri="{BB962C8B-B14F-4D97-AF65-F5344CB8AC3E}">
        <p14:creationId xmlns:p14="http://schemas.microsoft.com/office/powerpoint/2010/main" val="388282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4E964EC3-17F7-4FE8-9133-15BDD0A53451}" type="datetimeFigureOut">
              <a:rPr lang="el-GR"/>
              <a:pPr>
                <a:defRPr/>
              </a:pPr>
              <a:t>11/11/2015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7846976-B8E3-422B-B30C-852513F0B234}" type="slidenum">
              <a:rPr lang="el-GR"/>
              <a:pPr>
                <a:defRPr/>
              </a:pPr>
              <a:t>‹#›</a:t>
            </a:fld>
            <a:endParaRPr lang="el-GR"/>
          </a:p>
        </p:txBody>
      </p:sp>
    </p:spTree>
    <p:extLst>
      <p:ext uri="{BB962C8B-B14F-4D97-AF65-F5344CB8AC3E}">
        <p14:creationId xmlns:p14="http://schemas.microsoft.com/office/powerpoint/2010/main" val="88498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F7F5795D-B4C9-48B6-8594-0B1A670D6BB4}" type="slidenum">
              <a:rPr lang="el-GR"/>
              <a:pPr>
                <a:defRPr/>
              </a:pPr>
              <a:t>‹#›</a:t>
            </a:fld>
            <a:endParaRPr lang="el-GR"/>
          </a:p>
        </p:txBody>
      </p:sp>
    </p:spTree>
    <p:extLst>
      <p:ext uri="{BB962C8B-B14F-4D97-AF65-F5344CB8AC3E}">
        <p14:creationId xmlns:p14="http://schemas.microsoft.com/office/powerpoint/2010/main" val="1697145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70B91BBD-CCBD-4F22-AA90-04556F396A36}" type="slidenum">
              <a:rPr lang="el-GR"/>
              <a:pPr>
                <a:defRPr/>
              </a:pPr>
              <a:t>‹#›</a:t>
            </a:fld>
            <a:endParaRPr lang="el-GR"/>
          </a:p>
        </p:txBody>
      </p:sp>
    </p:spTree>
    <p:extLst>
      <p:ext uri="{BB962C8B-B14F-4D97-AF65-F5344CB8AC3E}">
        <p14:creationId xmlns:p14="http://schemas.microsoft.com/office/powerpoint/2010/main" val="3674573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9E21813-A6C9-497D-A01E-EDE8A04D4D3B}" type="slidenum">
              <a:rPr lang="el-GR"/>
              <a:pPr>
                <a:defRPr/>
              </a:pPr>
              <a:t>‹#›</a:t>
            </a:fld>
            <a:endParaRPr lang="el-GR"/>
          </a:p>
        </p:txBody>
      </p:sp>
    </p:spTree>
    <p:extLst>
      <p:ext uri="{BB962C8B-B14F-4D97-AF65-F5344CB8AC3E}">
        <p14:creationId xmlns:p14="http://schemas.microsoft.com/office/powerpoint/2010/main" val="1306968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2B065D4-B912-4ED7-811B-F11DFC050C34}" type="slidenum">
              <a:rPr lang="el-GR"/>
              <a:pPr>
                <a:defRPr/>
              </a:pPr>
              <a:t>‹#›</a:t>
            </a:fld>
            <a:endParaRPr lang="el-GR"/>
          </a:p>
        </p:txBody>
      </p:sp>
    </p:spTree>
    <p:extLst>
      <p:ext uri="{BB962C8B-B14F-4D97-AF65-F5344CB8AC3E}">
        <p14:creationId xmlns:p14="http://schemas.microsoft.com/office/powerpoint/2010/main" val="1853062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92C0C6C-FCF4-40F3-BFA9-AF10AFF59A82}" type="slidenum">
              <a:rPr lang="el-GR"/>
              <a:pPr>
                <a:defRPr/>
              </a:pPr>
              <a:t>‹#›</a:t>
            </a:fld>
            <a:endParaRPr lang="el-GR"/>
          </a:p>
        </p:txBody>
      </p:sp>
    </p:spTree>
    <p:extLst>
      <p:ext uri="{BB962C8B-B14F-4D97-AF65-F5344CB8AC3E}">
        <p14:creationId xmlns:p14="http://schemas.microsoft.com/office/powerpoint/2010/main" val="2281704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27C5BE9-18D1-46A2-B7E0-C5023B195141}" type="slidenum">
              <a:rPr lang="el-GR"/>
              <a:pPr>
                <a:defRPr/>
              </a:pPr>
              <a:t>‹#›</a:t>
            </a:fld>
            <a:endParaRPr lang="el-GR"/>
          </a:p>
        </p:txBody>
      </p:sp>
    </p:spTree>
    <p:extLst>
      <p:ext uri="{BB962C8B-B14F-4D97-AF65-F5344CB8AC3E}">
        <p14:creationId xmlns:p14="http://schemas.microsoft.com/office/powerpoint/2010/main" val="3250381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4A7AED68-F629-4F7E-820A-CEF2444CD017}" type="slidenum">
              <a:rPr lang="el-GR"/>
              <a:pPr>
                <a:defRPr/>
              </a:pPr>
              <a:t>‹#›</a:t>
            </a:fld>
            <a:endParaRPr lang="el-GR"/>
          </a:p>
        </p:txBody>
      </p:sp>
    </p:spTree>
    <p:extLst>
      <p:ext uri="{BB962C8B-B14F-4D97-AF65-F5344CB8AC3E}">
        <p14:creationId xmlns:p14="http://schemas.microsoft.com/office/powerpoint/2010/main" val="733484023"/>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rtlCol="0">
            <a:normAutofit/>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2F80C69-F99B-489E-8AA4-9F0CE72B904D}" type="slidenum">
              <a:rPr lang="el-GR"/>
              <a:pPr>
                <a:defRPr/>
              </a:pPr>
              <a:t>‹#›</a:t>
            </a:fld>
            <a:endParaRPr lang="el-GR"/>
          </a:p>
        </p:txBody>
      </p:sp>
    </p:spTree>
    <p:extLst>
      <p:ext uri="{BB962C8B-B14F-4D97-AF65-F5344CB8AC3E}">
        <p14:creationId xmlns:p14="http://schemas.microsoft.com/office/powerpoint/2010/main" val="3200227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980EA883-036D-4A07-BC73-749C5EB6060F}" type="slidenum">
              <a:rPr lang="el-GR"/>
              <a:pPr>
                <a:defRPr/>
              </a:pPr>
              <a:t>‹#›</a:t>
            </a:fld>
            <a:endParaRPr lang="el-GR"/>
          </a:p>
        </p:txBody>
      </p:sp>
    </p:spTree>
    <p:extLst>
      <p:ext uri="{BB962C8B-B14F-4D97-AF65-F5344CB8AC3E}">
        <p14:creationId xmlns:p14="http://schemas.microsoft.com/office/powerpoint/2010/main" val="3489945362"/>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rtlCol="0">
            <a:normAutofit/>
          </a:bodyPr>
          <a:lstStyle/>
          <a:p>
            <a:pPr lvl="0"/>
            <a:endParaRPr lang="el-GR" noProof="0" smtClean="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F6C552E-ACE5-4DA9-8B0D-EC1401E243DF}" type="slidenum">
              <a:rPr lang="el-GR"/>
              <a:pPr>
                <a:defRPr/>
              </a:pPr>
              <a:t>‹#›</a:t>
            </a:fld>
            <a:endParaRPr lang="el-GR"/>
          </a:p>
        </p:txBody>
      </p:sp>
    </p:spTree>
    <p:extLst>
      <p:ext uri="{BB962C8B-B14F-4D97-AF65-F5344CB8AC3E}">
        <p14:creationId xmlns:p14="http://schemas.microsoft.com/office/powerpoint/2010/main" val="91442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DACF382-C529-4D79-A439-B8F6B65F77E0}" type="datetimeFigureOut">
              <a:rPr lang="el-GR"/>
              <a:pPr>
                <a:defRPr/>
              </a:pPr>
              <a:t>11/11/2015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275414B-93B5-489B-A480-E34026A52CD8}" type="slidenum">
              <a:rPr lang="el-GR"/>
              <a:pPr>
                <a:defRPr/>
              </a:pPr>
              <a:t>‹#›</a:t>
            </a:fld>
            <a:endParaRPr lang="el-GR"/>
          </a:p>
        </p:txBody>
      </p:sp>
    </p:spTree>
    <p:extLst>
      <p:ext uri="{BB962C8B-B14F-4D97-AF65-F5344CB8AC3E}">
        <p14:creationId xmlns:p14="http://schemas.microsoft.com/office/powerpoint/2010/main" val="253694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AB475B2F-B239-4733-8232-33D48DD24056}" type="slidenum">
              <a:rPr lang="el-GR"/>
              <a:pPr>
                <a:defRPr/>
              </a:pPr>
              <a:t>‹#›</a:t>
            </a:fld>
            <a:endParaRPr lang="el-GR"/>
          </a:p>
        </p:txBody>
      </p:sp>
    </p:spTree>
    <p:extLst>
      <p:ext uri="{BB962C8B-B14F-4D97-AF65-F5344CB8AC3E}">
        <p14:creationId xmlns:p14="http://schemas.microsoft.com/office/powerpoint/2010/main" val="1375724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F9624D9-0FD7-44DC-A1EC-CEDFCAB0A0B5}" type="slidenum">
              <a:rPr lang="el-GR"/>
              <a:pPr>
                <a:defRPr/>
              </a:pPr>
              <a:t>‹#›</a:t>
            </a:fld>
            <a:endParaRPr lang="el-GR"/>
          </a:p>
        </p:txBody>
      </p:sp>
    </p:spTree>
    <p:extLst>
      <p:ext uri="{BB962C8B-B14F-4D97-AF65-F5344CB8AC3E}">
        <p14:creationId xmlns:p14="http://schemas.microsoft.com/office/powerpoint/2010/main" val="1843351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32F1514-7299-4E5E-BA3A-6FE071CFA4AD}" type="slidenum">
              <a:rPr lang="el-GR"/>
              <a:pPr>
                <a:defRPr/>
              </a:pPr>
              <a:t>‹#›</a:t>
            </a:fld>
            <a:endParaRPr lang="el-GR"/>
          </a:p>
        </p:txBody>
      </p:sp>
    </p:spTree>
    <p:extLst>
      <p:ext uri="{BB962C8B-B14F-4D97-AF65-F5344CB8AC3E}">
        <p14:creationId xmlns:p14="http://schemas.microsoft.com/office/powerpoint/2010/main" val="2094456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ounded Rectangle 4"/>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 name="Rounded Rectangle 5"/>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4C5CEB9D-1B9C-4E82-9025-8E969C0AFB47}" type="slidenum">
              <a:rPr lang="el-GR"/>
              <a:pPr>
                <a:defRPr/>
              </a:pPr>
              <a:t>‹#›</a:t>
            </a:fld>
            <a:endParaRPr lang="el-GR"/>
          </a:p>
        </p:txBody>
      </p:sp>
    </p:spTree>
    <p:extLst>
      <p:ext uri="{BB962C8B-B14F-4D97-AF65-F5344CB8AC3E}">
        <p14:creationId xmlns:p14="http://schemas.microsoft.com/office/powerpoint/2010/main" val="4225733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ounded Rectangle 3"/>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 name="Rounded Rectangle 4"/>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B4C70A5F-849F-4116-8735-859641FD89CD}" type="slidenum">
              <a:rPr lang="el-GR"/>
              <a:pPr>
                <a:defRPr/>
              </a:pPr>
              <a:t>‹#›</a:t>
            </a:fld>
            <a:endParaRPr lang="el-GR"/>
          </a:p>
        </p:txBody>
      </p:sp>
    </p:spTree>
    <p:extLst>
      <p:ext uri="{BB962C8B-B14F-4D97-AF65-F5344CB8AC3E}">
        <p14:creationId xmlns:p14="http://schemas.microsoft.com/office/powerpoint/2010/main" val="2680061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ounded Rectangle 7"/>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 name="Rounded Rectangle 8"/>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1E51A52C-D9B2-4FDD-BB07-200072B1BBD9}" type="slidenum">
              <a:rPr lang="el-GR"/>
              <a:pPr>
                <a:defRPr/>
              </a:pPr>
              <a:t>‹#›</a:t>
            </a:fld>
            <a:endParaRPr lang="el-GR"/>
          </a:p>
        </p:txBody>
      </p:sp>
    </p:spTree>
    <p:extLst>
      <p:ext uri="{BB962C8B-B14F-4D97-AF65-F5344CB8AC3E}">
        <p14:creationId xmlns:p14="http://schemas.microsoft.com/office/powerpoint/2010/main" val="155418851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3629DEF-A602-4FDD-A57B-2646A9701BE1}" type="slidenum">
              <a:rPr lang="el-GR"/>
              <a:pPr>
                <a:defRPr/>
              </a:pPr>
              <a:t>‹#›</a:t>
            </a:fld>
            <a:endParaRPr lang="el-GR"/>
          </a:p>
        </p:txBody>
      </p:sp>
    </p:spTree>
    <p:extLst>
      <p:ext uri="{BB962C8B-B14F-4D97-AF65-F5344CB8AC3E}">
        <p14:creationId xmlns:p14="http://schemas.microsoft.com/office/powerpoint/2010/main" val="867639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3C3431C-2F57-4ECB-BD38-6A106C36553D}" type="slidenum">
              <a:rPr lang="el-GR"/>
              <a:pPr>
                <a:defRPr/>
              </a:pPr>
              <a:t>‹#›</a:t>
            </a:fld>
            <a:endParaRPr lang="el-GR"/>
          </a:p>
        </p:txBody>
      </p:sp>
    </p:spTree>
    <p:extLst>
      <p:ext uri="{BB962C8B-B14F-4D97-AF65-F5344CB8AC3E}">
        <p14:creationId xmlns:p14="http://schemas.microsoft.com/office/powerpoint/2010/main" val="299757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965632D9-F709-41DE-97F8-E468D3408D3F}" type="slidenum">
              <a:rPr lang="el-GR"/>
              <a:pPr>
                <a:defRPr/>
              </a:pPr>
              <a:t>‹#›</a:t>
            </a:fld>
            <a:endParaRPr lang="el-GR"/>
          </a:p>
        </p:txBody>
      </p:sp>
    </p:spTree>
    <p:extLst>
      <p:ext uri="{BB962C8B-B14F-4D97-AF65-F5344CB8AC3E}">
        <p14:creationId xmlns:p14="http://schemas.microsoft.com/office/powerpoint/2010/main" val="649648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3B721865-280A-4FBD-97EC-F6191F50BA7C}" type="slidenum">
              <a:rPr lang="el-GR"/>
              <a:pPr>
                <a:defRPr/>
              </a:pPr>
              <a:t>‹#›</a:t>
            </a:fld>
            <a:endParaRPr lang="el-GR"/>
          </a:p>
        </p:txBody>
      </p:sp>
    </p:spTree>
    <p:extLst>
      <p:ext uri="{BB962C8B-B14F-4D97-AF65-F5344CB8AC3E}">
        <p14:creationId xmlns:p14="http://schemas.microsoft.com/office/powerpoint/2010/main" val="50824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E9A0921F-59C4-4EF6-BF59-3205C2EF5A3F}" type="datetimeFigureOut">
              <a:rPr lang="el-GR"/>
              <a:pPr>
                <a:defRPr/>
              </a:pPr>
              <a:t>11/11/2015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7122D09-759B-4757-BD4C-7972893DEB71}" type="slidenum">
              <a:rPr lang="el-GR"/>
              <a:pPr>
                <a:defRPr/>
              </a:pPr>
              <a:t>‹#›</a:t>
            </a:fld>
            <a:endParaRPr lang="el-GR"/>
          </a:p>
        </p:txBody>
      </p:sp>
    </p:spTree>
    <p:extLst>
      <p:ext uri="{BB962C8B-B14F-4D97-AF65-F5344CB8AC3E}">
        <p14:creationId xmlns:p14="http://schemas.microsoft.com/office/powerpoint/2010/main" val="3832363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006E1CC-0AB3-48BB-B4D4-175695F9A2CE}" type="slidenum">
              <a:rPr lang="el-GR"/>
              <a:pPr>
                <a:defRPr/>
              </a:pPr>
              <a:t>‹#›</a:t>
            </a:fld>
            <a:endParaRPr lang="el-GR"/>
          </a:p>
        </p:txBody>
      </p:sp>
    </p:spTree>
    <p:extLst>
      <p:ext uri="{BB962C8B-B14F-4D97-AF65-F5344CB8AC3E}">
        <p14:creationId xmlns:p14="http://schemas.microsoft.com/office/powerpoint/2010/main" val="929442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E2BB1D3-85D3-4E08-A066-DF4DF4E976AC}" type="slidenum">
              <a:rPr lang="el-GR"/>
              <a:pPr>
                <a:defRPr/>
              </a:pPr>
              <a:t>‹#›</a:t>
            </a:fld>
            <a:endParaRPr lang="el-GR"/>
          </a:p>
        </p:txBody>
      </p:sp>
    </p:spTree>
    <p:extLst>
      <p:ext uri="{BB962C8B-B14F-4D97-AF65-F5344CB8AC3E}">
        <p14:creationId xmlns:p14="http://schemas.microsoft.com/office/powerpoint/2010/main" val="1845063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94C1045-08BF-4621-9C59-B60F55FE198B}" type="slidenum">
              <a:rPr lang="el-GR"/>
              <a:pPr>
                <a:defRPr/>
              </a:pPr>
              <a:t>‹#›</a:t>
            </a:fld>
            <a:endParaRPr lang="el-GR"/>
          </a:p>
        </p:txBody>
      </p:sp>
    </p:spTree>
    <p:extLst>
      <p:ext uri="{BB962C8B-B14F-4D97-AF65-F5344CB8AC3E}">
        <p14:creationId xmlns:p14="http://schemas.microsoft.com/office/powerpoint/2010/main" val="2069056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BDE7916-9798-4801-9256-83231F0E748C}" type="slidenum">
              <a:rPr lang="el-GR"/>
              <a:pPr>
                <a:defRPr/>
              </a:pPr>
              <a:t>‹#›</a:t>
            </a:fld>
            <a:endParaRPr lang="el-GR"/>
          </a:p>
        </p:txBody>
      </p:sp>
    </p:spTree>
    <p:extLst>
      <p:ext uri="{BB962C8B-B14F-4D97-AF65-F5344CB8AC3E}">
        <p14:creationId xmlns:p14="http://schemas.microsoft.com/office/powerpoint/2010/main" val="2756386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9F9FAB40-5A77-4FFA-9F88-3FE03BBD35E4}" type="slidenum">
              <a:rPr lang="el-GR"/>
              <a:pPr>
                <a:defRPr/>
              </a:pPr>
              <a:t>‹#›</a:t>
            </a:fld>
            <a:endParaRPr lang="el-GR"/>
          </a:p>
        </p:txBody>
      </p:sp>
    </p:spTree>
    <p:extLst>
      <p:ext uri="{BB962C8B-B14F-4D97-AF65-F5344CB8AC3E}">
        <p14:creationId xmlns:p14="http://schemas.microsoft.com/office/powerpoint/2010/main" val="806192799"/>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rtlCol="0">
            <a:normAutofit/>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EDD2FA7-3D48-480F-B172-C0B75E4BD416}" type="slidenum">
              <a:rPr lang="el-GR"/>
              <a:pPr>
                <a:defRPr/>
              </a:pPr>
              <a:t>‹#›</a:t>
            </a:fld>
            <a:endParaRPr lang="el-GR"/>
          </a:p>
        </p:txBody>
      </p:sp>
    </p:spTree>
    <p:extLst>
      <p:ext uri="{BB962C8B-B14F-4D97-AF65-F5344CB8AC3E}">
        <p14:creationId xmlns:p14="http://schemas.microsoft.com/office/powerpoint/2010/main" val="2558441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3F4BB02B-2C61-45B7-B59F-3D8F58B622F1}" type="slidenum">
              <a:rPr lang="el-GR"/>
              <a:pPr>
                <a:defRPr/>
              </a:pPr>
              <a:t>‹#›</a:t>
            </a:fld>
            <a:endParaRPr lang="el-GR"/>
          </a:p>
        </p:txBody>
      </p:sp>
    </p:spTree>
    <p:extLst>
      <p:ext uri="{BB962C8B-B14F-4D97-AF65-F5344CB8AC3E}">
        <p14:creationId xmlns:p14="http://schemas.microsoft.com/office/powerpoint/2010/main" val="1205319292"/>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rtlCol="0">
            <a:normAutofit/>
          </a:bodyPr>
          <a:lstStyle/>
          <a:p>
            <a:pPr lvl="0"/>
            <a:endParaRPr lang="el-GR" noProof="0" smtClean="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C76B5CD-22D7-42A3-BB30-697F6B4AE0A4}" type="slidenum">
              <a:rPr lang="el-GR"/>
              <a:pPr>
                <a:defRPr/>
              </a:pPr>
              <a:t>‹#›</a:t>
            </a:fld>
            <a:endParaRPr lang="el-GR"/>
          </a:p>
        </p:txBody>
      </p:sp>
    </p:spTree>
    <p:extLst>
      <p:ext uri="{BB962C8B-B14F-4D97-AF65-F5344CB8AC3E}">
        <p14:creationId xmlns:p14="http://schemas.microsoft.com/office/powerpoint/2010/main" val="2871957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918369C4-8C90-492B-8E93-A6772A9875EA}" type="slidenum">
              <a:rPr lang="el-GR"/>
              <a:pPr>
                <a:defRPr/>
              </a:pPr>
              <a:t>‹#›</a:t>
            </a:fld>
            <a:endParaRPr lang="el-GR"/>
          </a:p>
        </p:txBody>
      </p:sp>
    </p:spTree>
    <p:extLst>
      <p:ext uri="{BB962C8B-B14F-4D97-AF65-F5344CB8AC3E}">
        <p14:creationId xmlns:p14="http://schemas.microsoft.com/office/powerpoint/2010/main" val="69277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42E8BD30-5C8D-4C31-AF61-B780627246DD}" type="datetimeFigureOut">
              <a:rPr lang="el-GR"/>
              <a:pPr>
                <a:defRPr/>
              </a:pPr>
              <a:t>11/11/2015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AE1BFD7-B530-43DA-9AB6-B1348A8EB4C4}" type="slidenum">
              <a:rPr lang="el-GR"/>
              <a:pPr>
                <a:defRPr/>
              </a:pPr>
              <a:t>‹#›</a:t>
            </a:fld>
            <a:endParaRPr lang="el-GR"/>
          </a:p>
        </p:txBody>
      </p:sp>
    </p:spTree>
    <p:extLst>
      <p:ext uri="{BB962C8B-B14F-4D97-AF65-F5344CB8AC3E}">
        <p14:creationId xmlns:p14="http://schemas.microsoft.com/office/powerpoint/2010/main" val="126590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1D8F6DEB-8FF5-40A2-8FCC-0D7D111458D4}" type="datetimeFigureOut">
              <a:rPr lang="el-GR"/>
              <a:pPr>
                <a:defRPr/>
              </a:pPr>
              <a:t>11/11/2015</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B8900EEE-E1AC-4270-B2DF-87903EC1604D}" type="slidenum">
              <a:rPr lang="el-GR"/>
              <a:pPr>
                <a:defRPr/>
              </a:pPr>
              <a:t>‹#›</a:t>
            </a:fld>
            <a:endParaRPr lang="el-GR"/>
          </a:p>
        </p:txBody>
      </p:sp>
    </p:spTree>
    <p:extLst>
      <p:ext uri="{BB962C8B-B14F-4D97-AF65-F5344CB8AC3E}">
        <p14:creationId xmlns:p14="http://schemas.microsoft.com/office/powerpoint/2010/main" val="388312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90F58D8A-C963-4328-83BD-98C74CF86C3A}" type="datetimeFigureOut">
              <a:rPr lang="el-GR"/>
              <a:pPr>
                <a:defRPr/>
              </a:pPr>
              <a:t>11/11/2015</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9AA82B44-C1D9-409B-958E-DDFD8F096295}" type="slidenum">
              <a:rPr lang="el-GR"/>
              <a:pPr>
                <a:defRPr/>
              </a:pPr>
              <a:t>‹#›</a:t>
            </a:fld>
            <a:endParaRPr lang="el-GR"/>
          </a:p>
        </p:txBody>
      </p:sp>
    </p:spTree>
    <p:extLst>
      <p:ext uri="{BB962C8B-B14F-4D97-AF65-F5344CB8AC3E}">
        <p14:creationId xmlns:p14="http://schemas.microsoft.com/office/powerpoint/2010/main" val="203293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469C462E-1C1F-4D36-9ECE-1F5D1E80E7BA}" type="datetimeFigureOut">
              <a:rPr lang="el-GR"/>
              <a:pPr>
                <a:defRPr/>
              </a:pPr>
              <a:t>11/11/2015</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FFECF537-A93F-4DA3-A59A-80CA0EDF6CAF}" type="slidenum">
              <a:rPr lang="el-GR"/>
              <a:pPr>
                <a:defRPr/>
              </a:pPr>
              <a:t>‹#›</a:t>
            </a:fld>
            <a:endParaRPr lang="el-GR"/>
          </a:p>
        </p:txBody>
      </p:sp>
    </p:spTree>
    <p:extLst>
      <p:ext uri="{BB962C8B-B14F-4D97-AF65-F5344CB8AC3E}">
        <p14:creationId xmlns:p14="http://schemas.microsoft.com/office/powerpoint/2010/main" val="353403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341A7BCF-9998-4AB9-BF8F-F259A3A2A93E}" type="datetimeFigureOut">
              <a:rPr lang="el-GR"/>
              <a:pPr>
                <a:defRPr/>
              </a:pPr>
              <a:t>11/11/2015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06DFDFF-B816-4EFF-9F58-94FA74CDEC8E}" type="slidenum">
              <a:rPr lang="el-GR"/>
              <a:pPr>
                <a:defRPr/>
              </a:pPr>
              <a:t>‹#›</a:t>
            </a:fld>
            <a:endParaRPr lang="el-GR"/>
          </a:p>
        </p:txBody>
      </p:sp>
    </p:spTree>
    <p:extLst>
      <p:ext uri="{BB962C8B-B14F-4D97-AF65-F5344CB8AC3E}">
        <p14:creationId xmlns:p14="http://schemas.microsoft.com/office/powerpoint/2010/main" val="133185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390118-5E0C-4069-8F6B-0CEDC2CA7DB1}" type="datetimeFigureOut">
              <a:rPr lang="el-GR"/>
              <a:pPr>
                <a:defRPr/>
              </a:pPr>
              <a:t>11/11/2015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66849BB-DAF7-4961-84B2-E84AF0EC4BB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47"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endParaRPr lang="el-GR" altLang="el-GR" smtClean="0"/>
          </a:p>
        </p:txBody>
      </p:sp>
      <p:sp>
        <p:nvSpPr>
          <p:cNvPr id="205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cs typeface="+mn-cs"/>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solidFill>
                <a:cs typeface="+mn-cs"/>
              </a:defRPr>
            </a:lvl1pPr>
          </a:lstStyle>
          <a:p>
            <a:pPr>
              <a:defRPr/>
            </a:pPr>
            <a:fld id="{4872EF5C-3FD2-4EEB-ABF8-445E41BA0CD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25" r:id="rId1"/>
    <p:sldLayoutId id="2147483748" r:id="rId2"/>
    <p:sldLayoutId id="2147483749" r:id="rId3"/>
    <p:sldLayoutId id="2147483750" r:id="rId4"/>
    <p:sldLayoutId id="2147483751"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52" r:id="rId14"/>
    <p:sldLayoutId id="2147483734" r:id="rId15"/>
    <p:sldLayoutId id="2147483753" r:id="rId16"/>
    <p:sldLayoutId id="2147483735" r:id="rId17"/>
    <p:sldLayoutId id="2147483754" r:id="rId18"/>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endParaRPr lang="el-GR" altLang="el-GR" smtClean="0"/>
          </a:p>
        </p:txBody>
      </p:sp>
      <p:sp>
        <p:nvSpPr>
          <p:cNvPr id="3075"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cs typeface="+mn-cs"/>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solidFill>
                <a:cs typeface="+mn-cs"/>
              </a:defRPr>
            </a:lvl1pPr>
          </a:lstStyle>
          <a:p>
            <a:pPr>
              <a:defRPr/>
            </a:pPr>
            <a:fld id="{ECC5A736-9DDB-4B1D-8431-08627154558D}"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36" r:id="rId1"/>
    <p:sldLayoutId id="2147483755" r:id="rId2"/>
    <p:sldLayoutId id="2147483756" r:id="rId3"/>
    <p:sldLayoutId id="2147483757" r:id="rId4"/>
    <p:sldLayoutId id="2147483758"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59" r:id="rId14"/>
    <p:sldLayoutId id="2147483745" r:id="rId15"/>
    <p:sldLayoutId id="2147483760" r:id="rId16"/>
    <p:sldLayoutId id="2147483746" r:id="rId17"/>
    <p:sldLayoutId id="2147483761" r:id="rId18"/>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encephalos.gr/full/38-2-01g.ht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eaLnBrk="1" fontAlgn="auto" hangingPunct="1">
              <a:spcBef>
                <a:spcPts val="0"/>
              </a:spcBef>
              <a:spcAft>
                <a:spcPts val="0"/>
              </a:spcAft>
              <a:defRPr/>
            </a:pPr>
            <a:r>
              <a:rPr lang="el-GR" sz="3600" dirty="0">
                <a:latin typeface="+mn-lt"/>
              </a:rPr>
              <a:t>Φυσικοθεραπεία σε ειδικές </a:t>
            </a:r>
            <a:r>
              <a:rPr lang="el-GR" sz="3600">
                <a:latin typeface="+mn-lt"/>
              </a:rPr>
              <a:t>πληθυσμιακές </a:t>
            </a:r>
            <a:r>
              <a:rPr lang="el-GR" sz="3600" smtClean="0">
                <a:latin typeface="+mn-lt"/>
              </a:rPr>
              <a:t>μονάδες (Ε)</a:t>
            </a:r>
            <a:endParaRPr lang="el-GR" sz="3600" dirty="0">
              <a:latin typeface="+mn-lt"/>
            </a:endParaRPr>
          </a:p>
        </p:txBody>
      </p:sp>
      <p:sp>
        <p:nvSpPr>
          <p:cNvPr id="3" name="Υπότιτλος 2"/>
          <p:cNvSpPr>
            <a:spLocks noGrp="1"/>
          </p:cNvSpPr>
          <p:nvPr>
            <p:ph type="subTitle" idx="1"/>
          </p:nvPr>
        </p:nvSpPr>
        <p:spPr>
          <a:xfrm>
            <a:off x="1370013" y="3097213"/>
            <a:ext cx="6400800" cy="1752600"/>
          </a:xfrm>
        </p:spPr>
        <p:txBody>
          <a:bodyPr rtlCol="0">
            <a:normAutofit lnSpcReduction="10000"/>
          </a:bodyPr>
          <a:lstStyle/>
          <a:p>
            <a:pPr eaLnBrk="1" fontAlgn="auto" hangingPunct="1">
              <a:spcBef>
                <a:spcPts val="0"/>
              </a:spcBef>
              <a:spcAft>
                <a:spcPts val="1200"/>
              </a:spcAft>
              <a:defRPr/>
            </a:pPr>
            <a:r>
              <a:rPr lang="el-GR" sz="2800" b="1" dirty="0" smtClean="0"/>
              <a:t>Ενότητα</a:t>
            </a:r>
            <a:r>
              <a:rPr lang="en-US" sz="2800" b="1" dirty="0" smtClean="0"/>
              <a:t> </a:t>
            </a:r>
            <a:r>
              <a:rPr lang="el-GR" sz="2800" b="1" dirty="0" smtClean="0"/>
              <a:t>12</a:t>
            </a:r>
            <a:r>
              <a:rPr lang="el-GR" sz="2800" dirty="0" smtClean="0"/>
              <a:t>:</a:t>
            </a:r>
            <a:r>
              <a:rPr lang="en-US" sz="2800" dirty="0" smtClean="0"/>
              <a:t> </a:t>
            </a:r>
            <a:r>
              <a:rPr lang="el-GR" sz="2800" dirty="0"/>
              <a:t>Φυσικοθεραπεία στα ψυχικά νοσήματα</a:t>
            </a:r>
            <a:endParaRPr lang="en-US" sz="2800" dirty="0" smtClean="0"/>
          </a:p>
          <a:p>
            <a:pPr eaLnBrk="1" fontAlgn="auto" hangingPunct="1">
              <a:spcBef>
                <a:spcPts val="0"/>
              </a:spcBef>
              <a:spcAft>
                <a:spcPts val="0"/>
              </a:spcAft>
              <a:buFont typeface="Arial" pitchFamily="34" charset="0"/>
              <a:buNone/>
              <a:defRPr/>
            </a:pPr>
            <a:r>
              <a:rPr lang="el-GR" sz="2400" dirty="0" smtClean="0"/>
              <a:t>Γεωργία Πέττα</a:t>
            </a:r>
            <a:endParaRPr lang="el-GR" sz="2400" dirty="0"/>
          </a:p>
          <a:p>
            <a:pPr eaLnBrk="1" fontAlgn="auto" hangingPunct="1">
              <a:spcBef>
                <a:spcPts val="0"/>
              </a:spcBef>
              <a:spcAft>
                <a:spcPts val="0"/>
              </a:spcAft>
              <a:buFont typeface="Arial" pitchFamily="34" charset="0"/>
              <a:buNone/>
              <a:defRPr/>
            </a:pPr>
            <a:r>
              <a:rPr lang="el-GR" sz="2400" dirty="0"/>
              <a:t>Τμήμα </a:t>
            </a:r>
            <a:r>
              <a:rPr lang="el-GR" sz="2400" dirty="0" smtClean="0"/>
              <a:t>Φυσικοθεραπείας</a:t>
            </a:r>
            <a:endParaRPr lang="el-GR" sz="2400" dirty="0"/>
          </a:p>
        </p:txBody>
      </p:sp>
      <p:pic>
        <p:nvPicPr>
          <p:cNvPr id="19460" name="Picture 5" descr="Λογότυπο έργου Ανοικτών Ακαδημαϊκών Μαθημάτω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Λογότυπο Τεχνολογικού Ιδρύματος Αθήν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9"/>
          <p:cNvSpPr>
            <a:spLocks noChangeArrowheads="1"/>
          </p:cNvSpPr>
          <p:nvPr/>
        </p:nvSpPr>
        <p:spPr bwMode="auto">
          <a:xfrm>
            <a:off x="1241425" y="631825"/>
            <a:ext cx="666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rgbClr val="000000"/>
                </a:solidFill>
                <a:latin typeface="Calibri" pitchFamily="34" charset="0"/>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946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Rectangle 6"/>
          <p:cNvSpPr>
            <a:spLocks noChangeArrowheads="1"/>
          </p:cNvSpPr>
          <p:nvPr/>
        </p:nvSpPr>
        <p:spPr bwMode="auto">
          <a:xfrm>
            <a:off x="569913" y="4843463"/>
            <a:ext cx="8004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a:solidFill>
                  <a:srgbClr val="000000"/>
                </a:solidFill>
                <a:latin typeface="Calibri" pitchFamily="34" charset="0"/>
              </a:rPr>
              <a:t>Αμπελιώτης Γ., Δρίτσα Σ., Σαλούκα Κ., Τερζάκης Α., Τζένη Θ., Φιλέρη Χ., Φίλη 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468313" y="115888"/>
            <a:ext cx="8229600" cy="1081087"/>
          </a:xfrm>
        </p:spPr>
        <p:txBody>
          <a:bodyPr/>
          <a:lstStyle/>
          <a:p>
            <a:pPr eaLnBrk="1" hangingPunct="1"/>
            <a:r>
              <a:rPr lang="el-GR" altLang="el-GR" sz="4000" b="1" smtClean="0"/>
              <a:t>Αντιμετώπιση</a:t>
            </a:r>
          </a:p>
        </p:txBody>
      </p:sp>
      <p:sp>
        <p:nvSpPr>
          <p:cNvPr id="28675"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Σε μελέτη των  Anthony, Cohen  και Farkas(1999) διατυπώνεται με σαφήνεια η ανάγκη επαναδιατυπώσεως των μέχρι τώρα βασικών αρχών και θεωριών στη αντιμετώπιση των ατόμων με χρόνιες ψυχιατρικές δυσκολίες. Κύρια γραμμή πλεύσης τους είναι οι ασθενείς αυτοί να προσεγγίζονται με τρόπο ολιστικό, αναγνωρίζονται δηλαδή τόσο τα ψυχιατρικά τους μειονεκτήματα όσο και τα θετικά χαρακτηριστικά που ακόμα έχουν ως προσωπικότητες.</a:t>
            </a:r>
            <a:br>
              <a:rPr lang="el-GR" altLang="el-GR" sz="2400" smtClean="0"/>
            </a:br>
            <a:r>
              <a:rPr lang="el-GR" altLang="el-GR" sz="2400" smtClean="0"/>
              <a:t>Συνεπώς, φυσικοθεραπεία και ψυχολογία έρχονται σε μια στενή συνεργασία. Ο συνδυασμός τους χαρακτηρίζει την άνθηση της ιατρικής σκέψης και την πρόοδο της «φυσικής» θεραπείας.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468313" y="115888"/>
            <a:ext cx="8229600" cy="1081087"/>
          </a:xfrm>
        </p:spPr>
        <p:txBody>
          <a:bodyPr/>
          <a:lstStyle/>
          <a:p>
            <a:pPr eaLnBrk="1" hangingPunct="1"/>
            <a:r>
              <a:rPr lang="el-GR" altLang="el-GR" sz="4000" b="1" smtClean="0">
                <a:solidFill>
                  <a:srgbClr val="000000"/>
                </a:solidFill>
              </a:rPr>
              <a:t>Αντιμετώπιση</a:t>
            </a:r>
            <a:endParaRPr lang="el-GR" altLang="el-GR" smtClean="0"/>
          </a:p>
        </p:txBody>
      </p:sp>
      <p:sp>
        <p:nvSpPr>
          <p:cNvPr id="29699"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Σε χώρες τις Ευρώπης, της Αμερικής, στην Αυστραλία και στον Καναδά η συνεργασία μεταξύ αυτών των δύο πεδίων πραγματοποιείται εδώ και πολλά χρόνια.</a:t>
            </a:r>
            <a:br>
              <a:rPr lang="el-GR" altLang="el-GR" sz="2400" smtClean="0"/>
            </a:br>
            <a:r>
              <a:rPr lang="el-GR" altLang="el-GR" sz="2400" smtClean="0"/>
              <a:t>Η επιστήμη της φυσικοθεραπείας προσφέρει στον ψυχολογικά νοσούντα ασθενή όχι μόνο τα επιφανειακά και πρόδηλα αποτελέσματα (μηχανικό εύρος κίνησης, ελαστικότητα ιστών, ισορροπία κτλ) αλλά και βαθύτερα στοιχεία, όπως επικοινωνία με το περιβάλλον, ανάπτυξη διαπροσωπικών σχέσεων, αντιμετώπιση φόβων, ευεξία και χαλάρωση από το ασφυκτικό λανθασμένο τρόπο σκέψης τους.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81087"/>
          </a:xfrm>
        </p:spPr>
        <p:txBody>
          <a:bodyPr rtlCol="0">
            <a:normAutofit fontScale="90000"/>
          </a:bodyPr>
          <a:lstStyle/>
          <a:p>
            <a:pPr eaLnBrk="1" fontAlgn="auto" hangingPunct="1">
              <a:spcAft>
                <a:spcPts val="0"/>
              </a:spcAft>
              <a:defRPr/>
            </a:pPr>
            <a:r>
              <a:rPr lang="el-GR" sz="4000" b="1" dirty="0" smtClean="0"/>
              <a:t>Φυσικοθεραπεία &amp; ψυχικά νοσήματα</a:t>
            </a:r>
            <a:endParaRPr lang="el-GR" sz="4000" b="1" dirty="0"/>
          </a:p>
        </p:txBody>
      </p:sp>
      <p:sp>
        <p:nvSpPr>
          <p:cNvPr id="30723" name="2 - Θέση περιεχομένου"/>
          <p:cNvSpPr>
            <a:spLocks noGrp="1"/>
          </p:cNvSpPr>
          <p:nvPr>
            <p:ph idx="1"/>
          </p:nvPr>
        </p:nvSpPr>
        <p:spPr>
          <a:xfrm>
            <a:off x="457200" y="1484313"/>
            <a:ext cx="8229600" cy="4752975"/>
          </a:xfrm>
        </p:spPr>
        <p:txBody>
          <a:bodyPr/>
          <a:lstStyle/>
          <a:p>
            <a:pPr eaLnBrk="1" hangingPunct="1"/>
            <a:r>
              <a:rPr lang="en-US" altLang="el-GR" sz="2400" smtClean="0"/>
              <a:t>H </a:t>
            </a:r>
            <a:r>
              <a:rPr lang="el-GR" altLang="el-GR" sz="2400" smtClean="0"/>
              <a:t>ΦΥΣΙΚΟΘΕΡΑΠΕΥΤΙΚΗ ΠΡΟΣΕΓΓΙΣΗ περιλαμβάνει την αξιολόγηση και την θεραπεία ασθενών με πόνο, σωματόμορφες διαταραχές, άγχος, κατάθλιψη, διαταραχές προσωπικότητας, επίκτητο εγκεφαλικό τραύμα, άνοια, προβλήματα συμπεριφοράς, διατροφικές διαταραχές, εξαρτήσεις και άλλα. </a:t>
            </a:r>
            <a:br>
              <a:rPr lang="el-GR" altLang="el-GR" sz="2400" smtClean="0"/>
            </a:br>
            <a:r>
              <a:rPr lang="el-GR" altLang="el-GR" sz="2400" smtClean="0"/>
              <a:t>Μέσα από τις συνεδριάσεις ο ασθενής αναπτύσσει τα κινητικά του πρότυπα και την λειτουργικότητά τους ενώ ενισχύονται η μνήμη, η ικανότητα λεκτικής διαδικασίας, η πράξη ή η απραξία, η αυτονομία, η σωματική και η αισθητηριακή αντίληψη. </a:t>
            </a:r>
          </a:p>
          <a:p>
            <a:pPr eaLnBrk="1" hangingPunct="1"/>
            <a:endParaRPr lang="el-GR" altLang="el-GR"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81087"/>
          </a:xfrm>
        </p:spPr>
        <p:txBody>
          <a:bodyPr rtlCol="0">
            <a:normAutofit fontScale="90000"/>
          </a:bodyPr>
          <a:lstStyle/>
          <a:p>
            <a:pPr eaLnBrk="1" fontAlgn="auto" hangingPunct="1">
              <a:spcAft>
                <a:spcPts val="0"/>
              </a:spcAft>
              <a:defRPr/>
            </a:pPr>
            <a:r>
              <a:rPr lang="el-GR" sz="4000" b="1" dirty="0">
                <a:solidFill>
                  <a:prstClr val="black"/>
                </a:solidFill>
              </a:rPr>
              <a:t>Φυσικοθεραπεία &amp; ψυχικά νοσήματα</a:t>
            </a:r>
            <a:endParaRPr lang="el-GR" dirty="0"/>
          </a:p>
        </p:txBody>
      </p:sp>
      <p:sp>
        <p:nvSpPr>
          <p:cNvPr id="31747"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Προκειμένου να είναι αποτελεσματική η παρέμβαση του φυσικοθεραπευτή μέσα από την ολιστική αντιμετώπιση του προβλήματος κρίνεται απαραίτητο να κατανοήσει την στάση του ασθενούς του απέναντι στη πάθηση του ώστε να μπορέσει να επεξεργαστεί και να χειριστεί καλύτερα μελλοντικές καταστάσεις που ενδέχεται να παρουσιαστούν κατά τη διάρκεια της συνεδρίας.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81087"/>
          </a:xfrm>
        </p:spPr>
        <p:txBody>
          <a:bodyPr rtlCol="0">
            <a:normAutofit fontScale="90000"/>
          </a:bodyPr>
          <a:lstStyle/>
          <a:p>
            <a:pPr eaLnBrk="1" fontAlgn="auto" hangingPunct="1">
              <a:spcAft>
                <a:spcPts val="0"/>
              </a:spcAft>
              <a:defRPr/>
            </a:pPr>
            <a:r>
              <a:rPr lang="el-GR" sz="4000" b="1" dirty="0">
                <a:solidFill>
                  <a:prstClr val="black"/>
                </a:solidFill>
              </a:rPr>
              <a:t>Φυσικοθεραπεία &amp; ψυχικά νοσήματα</a:t>
            </a:r>
            <a:endParaRPr lang="el-GR" dirty="0"/>
          </a:p>
        </p:txBody>
      </p:sp>
      <p:sp>
        <p:nvSpPr>
          <p:cNvPr id="3" name="2 - Θέση περιεχομένου"/>
          <p:cNvSpPr>
            <a:spLocks noGrp="1"/>
          </p:cNvSpPr>
          <p:nvPr>
            <p:ph idx="1"/>
          </p:nvPr>
        </p:nvSpPr>
        <p:spPr>
          <a:xfrm>
            <a:off x="457200" y="1484313"/>
            <a:ext cx="8229600" cy="4752975"/>
          </a:xfrm>
        </p:spPr>
        <p:txBody>
          <a:bodyPr rtlCol="0">
            <a:normAutofit fontScale="62500" lnSpcReduction="20000"/>
          </a:bodyPr>
          <a:lstStyle/>
          <a:p>
            <a:pPr eaLnBrk="1" fontAlgn="auto" hangingPunct="1">
              <a:lnSpc>
                <a:spcPct val="120000"/>
              </a:lnSpc>
              <a:spcAft>
                <a:spcPts val="0"/>
              </a:spcAft>
              <a:buFont typeface="Arial" pitchFamily="34" charset="0"/>
              <a:buNone/>
              <a:defRPr/>
            </a:pPr>
            <a:r>
              <a:rPr lang="el-GR" b="1" dirty="0" smtClean="0"/>
              <a:t>Οι πιο συνήθεις ψυχολογικές αντιδράσεις των ασθενών είναι:</a:t>
            </a:r>
          </a:p>
          <a:p>
            <a:pPr marL="514350" indent="-514350" eaLnBrk="1" fontAlgn="auto" hangingPunct="1">
              <a:lnSpc>
                <a:spcPct val="120000"/>
              </a:lnSpc>
              <a:spcAft>
                <a:spcPts val="0"/>
              </a:spcAft>
              <a:buFont typeface="+mj-lt"/>
              <a:buAutoNum type="arabicPeriod"/>
              <a:defRPr/>
            </a:pPr>
            <a:r>
              <a:rPr lang="el-GR" dirty="0" smtClean="0"/>
              <a:t>Η άρνηση κατά την οποία ο ασθενής αρνείται να συνειδητοποιήσει τα συμπτώματα του και ελαχιστοποιεί τη σημασία τους.</a:t>
            </a:r>
          </a:p>
          <a:p>
            <a:pPr marL="514350" indent="-514350" eaLnBrk="1" fontAlgn="auto" hangingPunct="1">
              <a:lnSpc>
                <a:spcPct val="120000"/>
              </a:lnSpc>
              <a:spcAft>
                <a:spcPts val="0"/>
              </a:spcAft>
              <a:buFont typeface="+mj-lt"/>
              <a:buAutoNum type="arabicPeriod"/>
              <a:defRPr/>
            </a:pPr>
            <a:r>
              <a:rPr lang="el-GR" dirty="0" smtClean="0"/>
              <a:t>Η οργή όπου εκφράζεται κυρίως σε ευάλωτα πρόσωπα του περιβάλλοντος του ασθενούς με εριστικό τρόπο και συνήθως είναι </a:t>
            </a:r>
            <a:r>
              <a:rPr lang="el-GR" dirty="0" err="1" smtClean="0"/>
              <a:t>απαξιωτικός</a:t>
            </a:r>
            <a:r>
              <a:rPr lang="el-GR" dirty="0" smtClean="0"/>
              <a:t> προς στους φροντιστές του ενώ θυμώνει με την τύχη, τον θεό και οτιδήποτε μπορεί να «φταίει» για την κατάστασή του. </a:t>
            </a:r>
          </a:p>
          <a:p>
            <a:pPr marL="514350" indent="-514350" eaLnBrk="1" fontAlgn="auto" hangingPunct="1">
              <a:lnSpc>
                <a:spcPct val="120000"/>
              </a:lnSpc>
              <a:spcAft>
                <a:spcPts val="0"/>
              </a:spcAft>
              <a:buFont typeface="+mj-lt"/>
              <a:buAutoNum type="arabicPeriod"/>
              <a:defRPr/>
            </a:pPr>
            <a:r>
              <a:rPr lang="el-GR" dirty="0" smtClean="0"/>
              <a:t>Συναλλαγή και διαπραγμάτευση. Ο ασθενής σε αυτό το στάδιο ακολουθεί πιστά τις οδηγίες βρίσκεται σε επίγνωση της κατάστασής του και προσπαθεί να την διορθώσει. Αξίζει να σημειωθεί πως αυτή η συμπεριφορά μπορεί να είναι επιφανειακή και πως στην πραγματικότητα να καλύπτει μια παθητική επιθετικότητα. Επίσης εύκολα ο ασθενής μπορεί «απελπιστεί» όταν τα αποτελέσματα τις θεραπείας δεν είναι τα επιθυμητά.</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81087"/>
          </a:xfrm>
        </p:spPr>
        <p:txBody>
          <a:bodyPr rtlCol="0">
            <a:normAutofit fontScale="90000"/>
          </a:bodyPr>
          <a:lstStyle/>
          <a:p>
            <a:pPr eaLnBrk="1" fontAlgn="auto" hangingPunct="1">
              <a:spcAft>
                <a:spcPts val="0"/>
              </a:spcAft>
              <a:defRPr/>
            </a:pPr>
            <a:r>
              <a:rPr lang="el-GR" sz="4000" b="1" dirty="0">
                <a:solidFill>
                  <a:prstClr val="black"/>
                </a:solidFill>
              </a:rPr>
              <a:t>Φυσικοθεραπεία &amp; ψυχικά νοσήματα</a:t>
            </a:r>
            <a:endParaRPr lang="el-GR" dirty="0"/>
          </a:p>
        </p:txBody>
      </p:sp>
      <p:sp>
        <p:nvSpPr>
          <p:cNvPr id="3" name="2 - Θέση περιεχομένου"/>
          <p:cNvSpPr>
            <a:spLocks noGrp="1"/>
          </p:cNvSpPr>
          <p:nvPr>
            <p:ph idx="1"/>
          </p:nvPr>
        </p:nvSpPr>
        <p:spPr>
          <a:xfrm>
            <a:off x="457200" y="1484313"/>
            <a:ext cx="8229600" cy="5184775"/>
          </a:xfrm>
        </p:spPr>
        <p:txBody>
          <a:bodyPr rtlCol="0">
            <a:normAutofit fontScale="62500" lnSpcReduction="20000"/>
          </a:bodyPr>
          <a:lstStyle/>
          <a:p>
            <a:pPr eaLnBrk="1" fontAlgn="auto" hangingPunct="1">
              <a:lnSpc>
                <a:spcPct val="120000"/>
              </a:lnSpc>
              <a:spcAft>
                <a:spcPts val="0"/>
              </a:spcAft>
              <a:buFont typeface="Arial" pitchFamily="34" charset="0"/>
              <a:buNone/>
              <a:defRPr/>
            </a:pPr>
            <a:r>
              <a:rPr lang="el-GR" b="1" dirty="0" smtClean="0"/>
              <a:t>Οι πιο συνήθεις ψυχολογικές αντιδράσεις των ασθενών είναι</a:t>
            </a:r>
            <a:r>
              <a:rPr lang="en-US" b="1" dirty="0" smtClean="0"/>
              <a:t>:</a:t>
            </a:r>
            <a:endParaRPr lang="el-GR" b="1" dirty="0" smtClean="0"/>
          </a:p>
          <a:p>
            <a:pPr marL="514350" indent="-514350" eaLnBrk="1" fontAlgn="auto" hangingPunct="1">
              <a:lnSpc>
                <a:spcPct val="120000"/>
              </a:lnSpc>
              <a:spcAft>
                <a:spcPts val="0"/>
              </a:spcAft>
              <a:buFont typeface="+mj-lt"/>
              <a:buAutoNum type="arabicPeriod" startAt="4"/>
              <a:defRPr/>
            </a:pPr>
            <a:r>
              <a:rPr lang="el-GR" dirty="0" smtClean="0"/>
              <a:t>Η κατάθλιψη, στην οποία ασθενής θρηνεί για την χαμένη σωματική ευεξία του. Θα πρέπει να παρατηρηθεί γρήγορα από τον θεραπευτή καθώς η μη αντιμετώπιση της και η παραμονή του ασθενή σε αυτό το στάδιο μπορεί να οδηγήσει έως και σε αυτοκτονικές τάσεις.</a:t>
            </a:r>
          </a:p>
          <a:p>
            <a:pPr marL="514350" indent="-514350" eaLnBrk="1" fontAlgn="auto" hangingPunct="1">
              <a:lnSpc>
                <a:spcPct val="120000"/>
              </a:lnSpc>
              <a:spcAft>
                <a:spcPts val="0"/>
              </a:spcAft>
              <a:buFont typeface="+mj-lt"/>
              <a:buAutoNum type="arabicPeriod" startAt="4"/>
              <a:defRPr/>
            </a:pPr>
            <a:r>
              <a:rPr lang="el-GR" dirty="0" smtClean="0"/>
              <a:t>Η αποδοχή και η παραίτηση υπάρχει σε ασθενείς των οποίων η νόσος συνήθως αποτελεί και την αιτία θανάτου τους. Σε αυτή την κατάσταση δέχονται την σοβαρότητα της ασθένειας του αλλά ακολουθούν μια μηδενιστική θέση και παραιτούνται από την αντιμετώπισή της. Μερικές φορές η αιτία αυτής της στάσης έρχεται από τους συγγενείς τους ή επεκτείνεται προς αυτούς.</a:t>
            </a:r>
          </a:p>
          <a:p>
            <a:pPr marL="0" indent="0" eaLnBrk="1" fontAlgn="auto" hangingPunct="1">
              <a:lnSpc>
                <a:spcPct val="120000"/>
              </a:lnSpc>
              <a:spcAft>
                <a:spcPts val="0"/>
              </a:spcAft>
              <a:buFont typeface="Arial" pitchFamily="34" charset="0"/>
              <a:buNone/>
              <a:defRPr/>
            </a:pPr>
            <a:r>
              <a:rPr lang="el-GR" dirty="0" smtClean="0"/>
              <a:t>Ως γενικό πρότυπο συμπεριφοράς ο φυσικοθεραπευτής, εκτός από τον ηθικό και δεοντολογικό κώδικά που πρέπει να ακολουθεί θα πρέπει  να εκδηλώνει ενδιαφέρον για το πρόβλημα του ασθενούς, να έχει φιλική διάθεση και ειλικρίνεια. Να δείχνει ένα προσωπικό ενδιαφέρον (σε συνετά και πρέποντα όρια) και να μην έχει κανένα δείγμα επικριτικής στάσης.</a:t>
            </a:r>
          </a:p>
          <a:p>
            <a:pPr eaLnBrk="1" fontAlgn="auto" hangingPunct="1">
              <a:spcAft>
                <a:spcPts val="0"/>
              </a:spcAft>
              <a:buFont typeface="Arial" pitchFamily="34" charset="0"/>
              <a:buNone/>
              <a:defRPr/>
            </a:pP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81087"/>
          </a:xfrm>
        </p:spPr>
        <p:txBody>
          <a:bodyPr rtlCol="0">
            <a:normAutofit fontScale="90000"/>
          </a:bodyPr>
          <a:lstStyle/>
          <a:p>
            <a:pPr eaLnBrk="1" fontAlgn="auto" hangingPunct="1">
              <a:spcAft>
                <a:spcPts val="0"/>
              </a:spcAft>
              <a:defRPr/>
            </a:pPr>
            <a:r>
              <a:rPr lang="el-GR" sz="4000" b="1" dirty="0">
                <a:solidFill>
                  <a:prstClr val="black"/>
                </a:solidFill>
              </a:rPr>
              <a:t>Φυσικοθεραπεία &amp; ψυχικά νοσήματα</a:t>
            </a:r>
            <a:endParaRPr lang="el-GR" dirty="0"/>
          </a:p>
        </p:txBody>
      </p:sp>
      <p:sp>
        <p:nvSpPr>
          <p:cNvPr id="34819"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Ο ρόλος της φυσικοθεραπείας στην ψυχική υγεία περιλαμβάνει την αξιολόγηση και τη θεραπεία των ασθενών με πόνο, σωματόμορφες διαταραχές, άγχος, κατάθλιψη, διαταραχές προσωπικότητας, επίκτητο εγκεφαλικό τραύμα, άνοια, προβλήματα συμπεριφοράς, διατροφικές διαταραχές, εξαρτήσεις κ.α. Η θεραπεία και η αξιολόγηση γίνεται με σωματική δραστηριότητα, ασκήσεις ισορροπίας, επανεκπαίδευση της στάσης του σώματος και της κίνησης, τεχνικές χαλάρωσης, υδροθεραπεία, μάλαξη, θεραπευτική ιππασία, βελονισμό, ασκήσεις για την αναπνοή κ.α</a:t>
            </a:r>
          </a:p>
          <a:p>
            <a:pPr eaLnBrk="1" hangingPunct="1">
              <a:buFont typeface="Arial" charset="0"/>
              <a:buNone/>
            </a:pPr>
            <a:r>
              <a:rPr lang="el-GR" altLang="el-GR" sz="2400" smtClean="0"/>
              <a:t>                         </a:t>
            </a:r>
            <a:r>
              <a:rPr lang="en-US" altLang="el-GR" sz="2400" smtClean="0"/>
              <a:t>Caroline R. Richardson</a:t>
            </a:r>
            <a:r>
              <a:rPr lang="el-GR" altLang="el-GR" sz="2400" smtClean="0"/>
              <a:t> </a:t>
            </a:r>
            <a:r>
              <a:rPr lang="en-US" altLang="el-GR" sz="2400" smtClean="0"/>
              <a:t>et al</a:t>
            </a:r>
            <a:endParaRPr lang="el-GR" altLang="el-GR"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a:xfrm>
            <a:off x="179388" y="115888"/>
            <a:ext cx="8785225" cy="1081087"/>
          </a:xfrm>
        </p:spPr>
        <p:txBody>
          <a:bodyPr/>
          <a:lstStyle/>
          <a:p>
            <a:pPr eaLnBrk="1" hangingPunct="1"/>
            <a:r>
              <a:rPr lang="el-GR" altLang="el-GR" sz="3600" b="1" smtClean="0"/>
              <a:t>Θεραπευτική άσκηση &amp; ψυχικά νοσήματα</a:t>
            </a:r>
          </a:p>
        </p:txBody>
      </p:sp>
      <p:sp>
        <p:nvSpPr>
          <p:cNvPr id="35843"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Τα άτομα με ψυχικά νοσήματα συχνά παρουσιάζουν φτωχή φυσική κατάσταση και παρουσιάζουν σημαντικές ψυχολογικές, κοινωνικές και γνωστικές ανικανότητες. Επιπλέον από έρευνες έχει αποδειχτεί ότι είναι πιο παχύσαρκα σε σχέση με το γενικότερο πληθυσμό.Αν και τα οφέλη της άσκησης στην ψυχολογία είναι γνωστά, έχουν αρχίσει να γίνονται έρευνες σχετικά με τον αντίκτυπο της άσκησης στην ψυχική υγεία, αλλά και σε άτομα με σοβαρά ψυχικά νοσήματα.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a:xfrm>
            <a:off x="179388" y="115888"/>
            <a:ext cx="8785225" cy="1081087"/>
          </a:xfrm>
        </p:spPr>
        <p:txBody>
          <a:bodyPr/>
          <a:lstStyle/>
          <a:p>
            <a:pPr eaLnBrk="1" hangingPunct="1"/>
            <a:r>
              <a:rPr lang="el-GR" altLang="el-GR" sz="3600" b="1" smtClean="0">
                <a:solidFill>
                  <a:srgbClr val="000000"/>
                </a:solidFill>
              </a:rPr>
              <a:t>Θεραπευτική άσκηση &amp; ψυχικά νοσήματα</a:t>
            </a:r>
            <a:endParaRPr lang="el-GR" altLang="el-GR" smtClean="0"/>
          </a:p>
        </p:txBody>
      </p:sp>
      <p:sp>
        <p:nvSpPr>
          <p:cNvPr id="3" name="2 - Θέση περιεχομένου"/>
          <p:cNvSpPr>
            <a:spLocks noGrp="1"/>
          </p:cNvSpPr>
          <p:nvPr>
            <p:ph idx="1"/>
          </p:nvPr>
        </p:nvSpPr>
        <p:spPr>
          <a:xfrm>
            <a:off x="457200" y="1484313"/>
            <a:ext cx="8229600" cy="52578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l-GR" dirty="0" smtClean="0"/>
              <a:t>Η άσκηση αυξάνει την απελευθέρωση και τη σύνθεση διάφορων </a:t>
            </a:r>
            <a:r>
              <a:rPr lang="el-GR" dirty="0" err="1" smtClean="0"/>
              <a:t>νευροτροφικών</a:t>
            </a:r>
            <a:r>
              <a:rPr lang="el-GR" dirty="0" smtClean="0"/>
              <a:t> παραγόντων, που σχετίζονται με την καλύτερη γνωστική λειτουργία, τη </a:t>
            </a:r>
            <a:r>
              <a:rPr lang="el-GR" dirty="0" err="1" smtClean="0"/>
              <a:t>νευρογένεση</a:t>
            </a:r>
            <a:r>
              <a:rPr lang="el-GR" dirty="0" smtClean="0"/>
              <a:t>, την </a:t>
            </a:r>
            <a:r>
              <a:rPr lang="el-GR" dirty="0" err="1" smtClean="0"/>
              <a:t>αγγειογένεση</a:t>
            </a:r>
            <a:r>
              <a:rPr lang="el-GR" dirty="0" smtClean="0"/>
              <a:t> και την πλαστικότητα του εγκεφάλου. Η άσκηση μπορεί να ελαφρύνει τα συμπτώματα των ψυχικών νοσημάτων, όπως μειωμένη αυτοεκτίμηση και κοινωνική απομόνωση. </a:t>
            </a:r>
          </a:p>
          <a:p>
            <a:pPr eaLnBrk="1" fontAlgn="auto" hangingPunct="1">
              <a:lnSpc>
                <a:spcPct val="120000"/>
              </a:lnSpc>
              <a:spcAft>
                <a:spcPts val="0"/>
              </a:spcAft>
              <a:buFont typeface="Arial" pitchFamily="34" charset="0"/>
              <a:buChar char="•"/>
              <a:defRPr/>
            </a:pPr>
            <a:r>
              <a:rPr lang="el-GR" dirty="0" smtClean="0"/>
              <a:t>Ωστόσο, οργανωμένα προγράμματα άσκησης μπορούν να φανούν αποτελεσματικά σε  άτομα με σοβαρά ψυχικά νοσήματα, ειδικά το περπάτημα, αλλαγές στον τρόπο ζωής που επικεντρώνονται σε μέτριας έντασης δραστηριότητα. Θεωρείται ότι η άσκηση είναι από τις σημαντικότερες συνιστώσες στη θεραπεία των ψυχικών νοσημάτων, καθώς αποσκοπεί στην καλύτερη ποιότητα ζωής αυτών των ατόμων, αλλά και στην αποφυγή κοινωνικής απομόνωσης.</a:t>
            </a:r>
            <a:endParaRPr lang="en-US" dirty="0" smtClean="0"/>
          </a:p>
          <a:p>
            <a:pPr eaLnBrk="1" fontAlgn="auto" hangingPunct="1">
              <a:spcAft>
                <a:spcPts val="0"/>
              </a:spcAft>
              <a:buFont typeface="Arial" pitchFamily="34" charset="0"/>
              <a:buNone/>
              <a:defRPr/>
            </a:pPr>
            <a:r>
              <a:rPr lang="en-US" dirty="0" smtClean="0"/>
              <a:t>                                                                    </a:t>
            </a:r>
            <a:r>
              <a:rPr lang="en-US" dirty="0" err="1" smtClean="0"/>
              <a:t>Hedlund</a:t>
            </a:r>
            <a:r>
              <a:rPr lang="en-US" dirty="0" smtClean="0"/>
              <a:t> &amp;</a:t>
            </a:r>
            <a:r>
              <a:rPr lang="en-US" dirty="0" err="1" smtClean="0"/>
              <a:t>LGyllensten</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a:xfrm>
            <a:off x="179388" y="115888"/>
            <a:ext cx="8713787" cy="1081087"/>
          </a:xfrm>
        </p:spPr>
        <p:txBody>
          <a:bodyPr/>
          <a:lstStyle/>
          <a:p>
            <a:pPr eaLnBrk="1" hangingPunct="1"/>
            <a:r>
              <a:rPr lang="el-GR" altLang="el-GR" sz="3600" b="1" smtClean="0"/>
              <a:t>Θεραπευτική άσκηση &amp; ψυχικά νοσήματα</a:t>
            </a:r>
          </a:p>
        </p:txBody>
      </p:sp>
      <p:sp>
        <p:nvSpPr>
          <p:cNvPr id="37891" name="2 - Θέση περιεχομένου"/>
          <p:cNvSpPr>
            <a:spLocks noGrp="1"/>
          </p:cNvSpPr>
          <p:nvPr>
            <p:ph idx="1"/>
          </p:nvPr>
        </p:nvSpPr>
        <p:spPr>
          <a:xfrm>
            <a:off x="457200" y="1484313"/>
            <a:ext cx="8229600" cy="4752975"/>
          </a:xfrm>
        </p:spPr>
        <p:txBody>
          <a:bodyPr/>
          <a:lstStyle/>
          <a:p>
            <a:pPr eaLnBrk="1" hangingPunct="1"/>
            <a:r>
              <a:rPr lang="el-GR" altLang="el-GR" smtClean="0"/>
              <a:t> η κινησιοθεραπεία έχ αναδειχθεί σε σπουδαία στοιχεία συμπλήρωσης της κλινικής θεραπείας των ψυχικά πασχόντων. Εξυπηρετούν όχι μόνο την περίθαλψη τυχόν κινητικών μειονεκτημάτων, αλλά έχουν ακόμα σαν στόχο να προσφέρουν και να εξασκήσουν στον ασθενή νέους τρόπους επικοινωνίας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68313" y="115888"/>
            <a:ext cx="8229600" cy="1081087"/>
          </a:xfrm>
        </p:spPr>
        <p:txBody>
          <a:bodyPr/>
          <a:lstStyle/>
          <a:p>
            <a:pPr eaLnBrk="1" hangingPunct="1"/>
            <a:r>
              <a:rPr lang="el-GR" altLang="el-GR" sz="4000" b="1" smtClean="0"/>
              <a:t>Ορισμός</a:t>
            </a:r>
          </a:p>
        </p:txBody>
      </p:sp>
      <p:sp>
        <p:nvSpPr>
          <p:cNvPr id="20483"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Ως ψυχικό νόσημα ορίζεται ένα ψυχολογικό μοτίβο ή ανωμαλία, η οποία αντανακλάται στη συμπεριφορά και σχετίζεται γενικότερα με θλίψη ή με αναπηρία και δε θεωρείται μέρος μια φυσιολογικής ανάπτυξης της ψυχολογίας του ατόμου. Τα ψυχικά νοσήματα γενικότερα ορίζονται από το πώς ένας άνθρωπος αισθάνεται , συμπεριφέρεται, σκέφτεται και αντιλαμβάνεται όσα συμβαίνουν γύρω του. Αυτό μπορεί να σχετίζεται με γενικότερες περιοχές ή λειτουργίες του εγκεφάλου ή με το νευρικό σύστημα.</a:t>
            </a:r>
          </a:p>
          <a:p>
            <a:pPr eaLnBrk="1" hangingPunct="1"/>
            <a:endParaRPr lang="el-GR" altLang="el-GR"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a:xfrm>
            <a:off x="468313" y="115888"/>
            <a:ext cx="8229600" cy="1081087"/>
          </a:xfrm>
        </p:spPr>
        <p:txBody>
          <a:bodyPr/>
          <a:lstStyle/>
          <a:p>
            <a:pPr eaLnBrk="1" hangingPunct="1"/>
            <a:r>
              <a:rPr lang="el-GR" altLang="el-GR" sz="3600" b="1" smtClean="0"/>
              <a:t>Θεραπευτική άσκηση &amp; ψυχικά νοσήματα</a:t>
            </a:r>
            <a:r>
              <a:rPr lang="en-US" altLang="el-GR" sz="3600" b="1" smtClean="0"/>
              <a:t>:</a:t>
            </a:r>
            <a:r>
              <a:rPr lang="el-GR" altLang="el-GR" sz="3600" b="1" smtClean="0"/>
              <a:t> στόχοι</a:t>
            </a:r>
          </a:p>
        </p:txBody>
      </p:sp>
      <p:sp>
        <p:nvSpPr>
          <p:cNvPr id="38915" name="2 - Θέση περιεχομένου"/>
          <p:cNvSpPr>
            <a:spLocks noGrp="1"/>
          </p:cNvSpPr>
          <p:nvPr>
            <p:ph idx="1"/>
          </p:nvPr>
        </p:nvSpPr>
        <p:spPr>
          <a:xfrm>
            <a:off x="457200" y="1484313"/>
            <a:ext cx="8229600" cy="5257800"/>
          </a:xfrm>
        </p:spPr>
        <p:txBody>
          <a:bodyPr/>
          <a:lstStyle/>
          <a:p>
            <a:pPr eaLnBrk="1" hangingPunct="1"/>
            <a:r>
              <a:rPr lang="el-GR" altLang="el-GR" sz="2000" smtClean="0"/>
              <a:t>Βελτίωση των αισθητικών και ψυχοκινητικών λειτουργιών </a:t>
            </a:r>
          </a:p>
          <a:p>
            <a:pPr eaLnBrk="1" hangingPunct="1"/>
            <a:r>
              <a:rPr lang="el-GR" altLang="el-GR" sz="2000" smtClean="0"/>
              <a:t>Άσκηση της κοινωνικής αλληλοκάλυψης και την ικανότητα προσαγωγής στην ομάδα</a:t>
            </a:r>
          </a:p>
          <a:p>
            <a:pPr eaLnBrk="1" hangingPunct="1"/>
            <a:r>
              <a:rPr lang="el-GR" altLang="el-GR" sz="2000" smtClean="0"/>
              <a:t>Βελτίωση  και διαφοροποίηση των μυοκινητικών ικανοτήτων, με αποτέλεσμα την καλύτερη σχέση με το σώμα</a:t>
            </a:r>
          </a:p>
          <a:p>
            <a:pPr eaLnBrk="1" hangingPunct="1"/>
            <a:r>
              <a:rPr lang="el-GR" altLang="el-GR" sz="2000" smtClean="0"/>
              <a:t>Διερεύνηση των δυνατοτήτων απασχόλησης στην καθημερινότητα, μέσα από τη συμμετοχή σε γυμναστήρια, σε ομάδες χόμπι κλπ με στόχο την καλύτερη διάθεση του ελεύθερου χρόνου και την αύξηση της χαράς στη ζωή.                                                                                         </a:t>
            </a:r>
          </a:p>
          <a:p>
            <a:pPr eaLnBrk="1" hangingPunct="1"/>
            <a:r>
              <a:rPr lang="el-GR" altLang="el-GR" sz="2000" smtClean="0"/>
              <a:t>Ο εμπλουτισμός των σπορ και της κινησιοθεραπείας με διάφορες μεθόδους ‘χαλάρωσης’ προσφέρει ακόμα μια πιο διαφοροποιημένη θεραπευτική διάσταση στη μορφή αυτής της θεραπείας. Ιδιαίτερη εφαρμογή βρίσκουν αυτές οι μέθοδοι στη θεραπεία εξαρτημένων ασθενών, όπου οι σωματικές εκπτώσεις από τη χρόνια χρήση της ουσίας είναι πιο εμφανείς</a:t>
            </a:r>
          </a:p>
          <a:p>
            <a:pPr eaLnBrk="1" hangingPunct="1">
              <a:buFont typeface="Arial" charset="0"/>
              <a:buNone/>
            </a:pPr>
            <a:r>
              <a:rPr lang="el-GR" altLang="el-GR" sz="2000" smtClean="0"/>
              <a:t>                                                              </a:t>
            </a:r>
            <a:r>
              <a:rPr lang="en-US" altLang="el-GR" sz="2000" smtClean="0"/>
              <a:t>Andréa Deslandes</a:t>
            </a:r>
            <a:r>
              <a:rPr lang="el-GR" altLang="el-GR" sz="2000" smtClean="0"/>
              <a:t> </a:t>
            </a:r>
            <a:r>
              <a:rPr lang="en-US" altLang="el-GR" sz="2000" smtClean="0"/>
              <a:t>et al </a:t>
            </a:r>
            <a:endParaRPr lang="el-GR" altLang="el-GR"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a:xfrm>
            <a:off x="179388" y="115888"/>
            <a:ext cx="8785225" cy="1081087"/>
          </a:xfrm>
        </p:spPr>
        <p:txBody>
          <a:bodyPr/>
          <a:lstStyle/>
          <a:p>
            <a:pPr eaLnBrk="1" hangingPunct="1"/>
            <a:r>
              <a:rPr lang="el-GR" altLang="el-GR" sz="3600" b="1" smtClean="0">
                <a:solidFill>
                  <a:srgbClr val="000000"/>
                </a:solidFill>
              </a:rPr>
              <a:t>Θεραπευτική άσκηση &amp; ψυχικά νοσήματα</a:t>
            </a:r>
            <a:endParaRPr lang="el-GR" altLang="el-GR" smtClean="0"/>
          </a:p>
        </p:txBody>
      </p:sp>
      <p:sp>
        <p:nvSpPr>
          <p:cNvPr id="39939"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Αυτές οι θεραπείες έχουν μια γενικότερη ψυχοθεραπευτική δράση αφού, για παράδειγμα, βοηθούν στο ξεπέρασμα συναισθημάτων δυσφορίας, αναπτύσσουν την ικανότητα σωματικής άσκησης προσφέροντας το συναίσθημα ευεξίας, καλλιεργούν το κοινωνικό συναίσθημα και την ικανότητα λειτουργίας μέσα στην ομάδα. Πιθανές εμφανιζόμενες δυσκολίες και προβλήματα θα πρέπει να συζητούνται και να επεξεργάζονται από την ομάδα και τον υπεύθυνο θεραπευτή.</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a:xfrm>
            <a:off x="179388" y="115888"/>
            <a:ext cx="8785225" cy="1081087"/>
          </a:xfrm>
        </p:spPr>
        <p:txBody>
          <a:bodyPr/>
          <a:lstStyle/>
          <a:p>
            <a:pPr eaLnBrk="1" hangingPunct="1"/>
            <a:r>
              <a:rPr lang="el-GR" altLang="el-GR" sz="3600" b="1" smtClean="0">
                <a:solidFill>
                  <a:srgbClr val="000000"/>
                </a:solidFill>
              </a:rPr>
              <a:t>Θεραπευτική άσκηση &amp; ψυχικά νοσήματα</a:t>
            </a:r>
            <a:endParaRPr lang="el-GR" altLang="el-GR" smtClean="0"/>
          </a:p>
        </p:txBody>
      </p:sp>
      <p:sp>
        <p:nvSpPr>
          <p:cNvPr id="3" name="2 - Θέση περιεχομένου"/>
          <p:cNvSpPr>
            <a:spLocks noGrp="1"/>
          </p:cNvSpPr>
          <p:nvPr>
            <p:ph idx="1"/>
          </p:nvPr>
        </p:nvSpPr>
        <p:spPr>
          <a:xfrm>
            <a:off x="457200" y="1484313"/>
            <a:ext cx="8229600" cy="4752975"/>
          </a:xfrm>
        </p:spPr>
        <p:txBody>
          <a:bodyPr rtlCol="0">
            <a:normAutofit/>
          </a:bodyPr>
          <a:lstStyle/>
          <a:p>
            <a:pPr marL="0" indent="0" eaLnBrk="1" fontAlgn="auto" hangingPunct="1">
              <a:spcAft>
                <a:spcPts val="0"/>
              </a:spcAft>
              <a:buFont typeface="Arial" pitchFamily="34" charset="0"/>
              <a:buNone/>
              <a:defRPr/>
            </a:pPr>
            <a:r>
              <a:rPr lang="el-GR" sz="2400" dirty="0" smtClean="0"/>
              <a:t>Στην κλινική ψυχιατρική θεραπεία ή και γενικότερα στην ιατρική πράξη, δε θα πρέπει να ξεχνάμε ότι οι ‘μοντέρνες’ αυτές μέθοδοι θεραπείας έλκουν την καταγωγή τους από τα Ασκληπιεία της Αρχαίας Ελλάδας, όπου διοργανώνονταν ακόμα και αγώνες στα στάδια που διέθεταν οι κλινικές της εποχής, τότε καλλιεργώντας το ‘νους υγιής σε σώμα υγιές’</a:t>
            </a:r>
            <a:r>
              <a:rPr lang="en-US" sz="2400" dirty="0" smtClean="0"/>
              <a:t> </a:t>
            </a:r>
            <a:r>
              <a:rPr lang="el-GR" sz="2400" dirty="0" smtClean="0"/>
              <a:t> </a:t>
            </a:r>
          </a:p>
          <a:p>
            <a:pPr eaLnBrk="1" fontAlgn="auto" hangingPunct="1">
              <a:spcAft>
                <a:spcPts val="0"/>
              </a:spcAft>
              <a:buFont typeface="Arial" pitchFamily="34" charset="0"/>
              <a:buNone/>
              <a:defRPr/>
            </a:pPr>
            <a:endParaRPr lang="el-GR" dirty="0" smtClean="0"/>
          </a:p>
          <a:p>
            <a:pPr algn="r" eaLnBrk="1" fontAlgn="auto" hangingPunct="1">
              <a:spcAft>
                <a:spcPts val="0"/>
              </a:spcAft>
              <a:buFont typeface="Arial" pitchFamily="34" charset="0"/>
              <a:buNone/>
              <a:defRPr/>
            </a:pPr>
            <a:r>
              <a:rPr lang="el-GR" sz="2000" dirty="0" smtClean="0"/>
              <a:t>                                                </a:t>
            </a:r>
            <a:r>
              <a:rPr lang="en-US" sz="2000" dirty="0" smtClean="0"/>
              <a:t>Wendy Shepherd</a:t>
            </a:r>
            <a:endParaRPr lang="el-GR" sz="2000" dirty="0" smtClean="0"/>
          </a:p>
          <a:p>
            <a:pPr eaLnBrk="1" fontAlgn="auto" hangingPunct="1">
              <a:spcAft>
                <a:spcPts val="0"/>
              </a:spcAft>
              <a:buFont typeface="Arial" pitchFamily="34" charset="0"/>
              <a:buNone/>
              <a:defRPr/>
            </a:pPr>
            <a:r>
              <a:rPr lang="el-GR" dirty="0" smtClean="0"/>
              <a:t>   </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a:xfrm>
            <a:off x="468313" y="115888"/>
            <a:ext cx="8229600" cy="1081087"/>
          </a:xfrm>
        </p:spPr>
        <p:txBody>
          <a:bodyPr/>
          <a:lstStyle/>
          <a:p>
            <a:pPr eaLnBrk="1" hangingPunct="1"/>
            <a:r>
              <a:rPr lang="el-GR" altLang="el-GR" sz="4000" b="1" smtClean="0"/>
              <a:t>Βιβλιογραφία</a:t>
            </a:r>
            <a:endParaRPr lang="el-GR" altLang="el-GR" sz="4000" smtClean="0"/>
          </a:p>
        </p:txBody>
      </p:sp>
      <p:sp>
        <p:nvSpPr>
          <p:cNvPr id="41987" name="2 - Θέση περιεχομένου"/>
          <p:cNvSpPr>
            <a:spLocks noGrp="1"/>
          </p:cNvSpPr>
          <p:nvPr>
            <p:ph idx="1"/>
          </p:nvPr>
        </p:nvSpPr>
        <p:spPr>
          <a:xfrm>
            <a:off x="457200" y="1484313"/>
            <a:ext cx="8229600" cy="4752975"/>
          </a:xfrm>
        </p:spPr>
        <p:txBody>
          <a:bodyPr/>
          <a:lstStyle/>
          <a:p>
            <a:pPr eaLnBrk="1" hangingPunct="1"/>
            <a:r>
              <a:rPr lang="en-US" altLang="el-GR" sz="1800" smtClean="0"/>
              <a:t>Integrating Physical Activity IntoMental Health Services for PersonsWith Serious Mental Illness</a:t>
            </a:r>
            <a:br>
              <a:rPr lang="en-US" altLang="el-GR" sz="1800" smtClean="0"/>
            </a:br>
            <a:r>
              <a:rPr lang="en-US" altLang="el-GR" sz="1800" smtClean="0"/>
              <a:t>Caroline R. Richardson, M.D.</a:t>
            </a:r>
            <a:br>
              <a:rPr lang="en-US" altLang="el-GR" sz="1800" smtClean="0"/>
            </a:br>
            <a:r>
              <a:rPr lang="en-US" altLang="el-GR" sz="1800" smtClean="0"/>
              <a:t>Guy Faulkner, Ph.D.</a:t>
            </a:r>
            <a:br>
              <a:rPr lang="en-US" altLang="el-GR" sz="1800" smtClean="0"/>
            </a:br>
            <a:r>
              <a:rPr lang="en-US" altLang="el-GR" sz="1800" smtClean="0"/>
              <a:t>Judith McDevitt, Ph.D., F.N.P.</a:t>
            </a:r>
            <a:br>
              <a:rPr lang="en-US" altLang="el-GR" sz="1800" smtClean="0"/>
            </a:br>
            <a:r>
              <a:rPr lang="en-US" altLang="el-GR" sz="1800" smtClean="0"/>
              <a:t>Gary S. Skrinar, Ph.D.</a:t>
            </a:r>
            <a:br>
              <a:rPr lang="en-US" altLang="el-GR" sz="1800" smtClean="0"/>
            </a:br>
            <a:r>
              <a:rPr lang="en-US" altLang="el-GR" sz="1800" smtClean="0"/>
              <a:t>Dori S. Hutchinson, Sc.D.</a:t>
            </a:r>
            <a:br>
              <a:rPr lang="en-US" altLang="el-GR" sz="1800" smtClean="0"/>
            </a:br>
            <a:r>
              <a:rPr lang="en-US" altLang="el-GR" sz="1800" smtClean="0"/>
              <a:t>John D. Piette, Ph.D.</a:t>
            </a:r>
            <a:endParaRPr lang="el-GR" altLang="el-GR" sz="1800" smtClean="0"/>
          </a:p>
          <a:p>
            <a:pPr eaLnBrk="1" hangingPunct="1"/>
            <a:r>
              <a:rPr lang="en-US" altLang="el-GR" sz="1800" smtClean="0"/>
              <a:t>The experiences of basic body awareness therapy inpatients with schizophrenia</a:t>
            </a:r>
            <a:br>
              <a:rPr lang="en-US" altLang="el-GR" sz="1800" smtClean="0"/>
            </a:br>
            <a:r>
              <a:rPr lang="en-US" altLang="el-GR" sz="1800" smtClean="0"/>
              <a:t>Lena Hedlund,RPT,MSc*, AmandaLundvikGyllensten,RPT,PhD</a:t>
            </a:r>
            <a:endParaRPr lang="el-GR" altLang="el-GR" sz="1800" smtClean="0"/>
          </a:p>
          <a:p>
            <a:pPr eaLnBrk="1" hangingPunct="1"/>
            <a:r>
              <a:rPr lang="en-US" altLang="el-GR" sz="1800" smtClean="0"/>
              <a:t>Exercise and Mental Health:Many Reasons to Move</a:t>
            </a:r>
            <a:br>
              <a:rPr lang="en-US" altLang="el-GR" sz="1800" smtClean="0"/>
            </a:br>
            <a:r>
              <a:rPr lang="en-US" altLang="el-GR" sz="1800" smtClean="0"/>
              <a:t>Andréa Deslandes a Helena Moraes b Camila Ferreira c Heloisa Veiga c</a:t>
            </a:r>
            <a:br>
              <a:rPr lang="en-US" altLang="el-GR" sz="1800" smtClean="0"/>
            </a:br>
            <a:r>
              <a:rPr lang="en-US" altLang="el-GR" sz="1800" smtClean="0"/>
              <a:t>Heitor Silveira b Raphael Mouta b Fernando A.M.S. Pompeu d</a:t>
            </a:r>
            <a:br>
              <a:rPr lang="en-US" altLang="el-GR" sz="1800" smtClean="0"/>
            </a:br>
            <a:endParaRPr lang="el-GR" altLang="el-GR" sz="1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468313" y="115888"/>
            <a:ext cx="8229600" cy="1081087"/>
          </a:xfrm>
        </p:spPr>
        <p:txBody>
          <a:bodyPr/>
          <a:lstStyle/>
          <a:p>
            <a:pPr eaLnBrk="1" hangingPunct="1"/>
            <a:r>
              <a:rPr lang="el-GR" altLang="el-GR" sz="4000" b="1" smtClean="0">
                <a:solidFill>
                  <a:srgbClr val="000000"/>
                </a:solidFill>
              </a:rPr>
              <a:t>Βιβλιογραφία</a:t>
            </a:r>
            <a:endParaRPr lang="el-GR" altLang="el-GR" smtClean="0"/>
          </a:p>
        </p:txBody>
      </p:sp>
      <p:sp>
        <p:nvSpPr>
          <p:cNvPr id="43011" name="2 - Θέση περιεχομένου"/>
          <p:cNvSpPr>
            <a:spLocks noGrp="1"/>
          </p:cNvSpPr>
          <p:nvPr>
            <p:ph idx="1"/>
          </p:nvPr>
        </p:nvSpPr>
        <p:spPr>
          <a:xfrm>
            <a:off x="457200" y="1484313"/>
            <a:ext cx="8229600" cy="4752975"/>
          </a:xfrm>
        </p:spPr>
        <p:txBody>
          <a:bodyPr/>
          <a:lstStyle/>
          <a:p>
            <a:pPr eaLnBrk="1" hangingPunct="1"/>
            <a:r>
              <a:rPr lang="en-US" altLang="el-GR" sz="1600" smtClean="0"/>
              <a:t>Evandro Silva Freire Coutinho a Jerson Laks b</a:t>
            </a:r>
            <a:endParaRPr lang="el-GR" altLang="el-GR" sz="1600" smtClean="0"/>
          </a:p>
          <a:p>
            <a:pPr eaLnBrk="1" hangingPunct="1"/>
            <a:r>
              <a:rPr lang="en-US" altLang="el-GR" sz="1600" smtClean="0"/>
              <a:t>Anxiety DisordersA nation-wide survey of treatment approachesused by physiotherapistsby Joanne Walker</a:t>
            </a:r>
            <a:endParaRPr lang="el-GR" altLang="el-GR" sz="1600" smtClean="0"/>
          </a:p>
          <a:p>
            <a:pPr eaLnBrk="1" hangingPunct="1"/>
            <a:r>
              <a:rPr lang="en-US" altLang="el-GR" sz="1600" smtClean="0"/>
              <a:t>Wendy Shepherd</a:t>
            </a:r>
            <a:endParaRPr lang="el-GR" altLang="el-GR" sz="1600" smtClean="0"/>
          </a:p>
          <a:p>
            <a:pPr eaLnBrk="1" hangingPunct="1"/>
            <a:r>
              <a:rPr lang="en-US" altLang="el-GR" sz="1600" smtClean="0"/>
              <a:t>European Journal of Integrative Medicine 3 (2011) e259–e270Review</a:t>
            </a:r>
            <a:br>
              <a:rPr lang="en-US" altLang="el-GR" sz="1600" smtClean="0"/>
            </a:br>
            <a:r>
              <a:rPr lang="en-US" altLang="el-GR" sz="1600" smtClean="0"/>
              <a:t>Acupuncture treatment for depression—A systematic review andmeta-analysis</a:t>
            </a:r>
            <a:br>
              <a:rPr lang="en-US" altLang="el-GR" sz="1600" smtClean="0"/>
            </a:br>
            <a:r>
              <a:rPr lang="en-US" altLang="el-GR" sz="1600" smtClean="0"/>
              <a:t>Trine Stub a,∗, Terje Alræk a, Jianping Liu</a:t>
            </a:r>
            <a:endParaRPr lang="el-GR" altLang="el-GR" sz="1600" smtClean="0"/>
          </a:p>
          <a:p>
            <a:pPr eaLnBrk="1" hangingPunct="1"/>
            <a:r>
              <a:rPr lang="en-US" altLang="el-GR" sz="1600" smtClean="0"/>
              <a:t>Acupuncture for Psychiatric Illness:A Literature Review</a:t>
            </a:r>
            <a:br>
              <a:rPr lang="en-US" altLang="el-GR" sz="1600" smtClean="0"/>
            </a:br>
            <a:r>
              <a:rPr lang="en-US" altLang="el-GR" sz="1600" smtClean="0"/>
              <a:t>Noah Samuels, MD; Cornelius Gropp, MD; Shepherd Roee Singer, MD; Menachem Oberbaum, MD</a:t>
            </a:r>
            <a:endParaRPr lang="el-GR" altLang="el-GR" sz="1600" smtClean="0"/>
          </a:p>
          <a:p>
            <a:pPr eaLnBrk="1" hangingPunct="1"/>
            <a:r>
              <a:rPr lang="en-US" altLang="el-GR" sz="1600" smtClean="0"/>
              <a:t>Thesecretrealtruth.blogspot.com</a:t>
            </a:r>
            <a:endParaRPr lang="el-GR" altLang="el-GR" sz="1600" smtClean="0"/>
          </a:p>
          <a:p>
            <a:pPr eaLnBrk="1" hangingPunct="1"/>
            <a:r>
              <a:rPr lang="en-US" altLang="el-GR" sz="1600" smtClean="0"/>
              <a:t>Neurotalk.blogspot.com</a:t>
            </a:r>
            <a:endParaRPr lang="el-GR" altLang="el-GR" sz="1600" smtClean="0"/>
          </a:p>
          <a:p>
            <a:pPr eaLnBrk="1" hangingPunct="1"/>
            <a:r>
              <a:rPr lang="en-US" altLang="el-GR" sz="1600" smtClean="0"/>
              <a:t>Psixologia.medlook.gr</a:t>
            </a:r>
            <a:endParaRPr lang="el-GR" altLang="el-GR" sz="1600" smtClean="0"/>
          </a:p>
          <a:p>
            <a:pPr eaLnBrk="1" hangingPunct="1"/>
            <a:r>
              <a:rPr lang="en-US" altLang="el-GR" sz="1600" smtClean="0"/>
              <a:t>Physiofragou.gr/equipment/electrotherapy</a:t>
            </a:r>
            <a:endParaRPr lang="el-GR" altLang="el-GR" sz="1600" smtClean="0"/>
          </a:p>
          <a:p>
            <a:pPr eaLnBrk="1" hangingPunct="1"/>
            <a:r>
              <a:rPr lang="en-US" altLang="el-GR" sz="1600" u="sng" smtClean="0">
                <a:hlinkClick r:id="rId2"/>
              </a:rPr>
              <a:t>http://www.encephalos.gr/full/38-2-01g.htm</a:t>
            </a:r>
            <a:endParaRPr lang="el-GR" altLang="el-GR" sz="1600" smtClean="0"/>
          </a:p>
          <a:p>
            <a:pPr eaLnBrk="1" hangingPunct="1"/>
            <a:r>
              <a:rPr lang="en-US" altLang="el-GR" sz="1600" smtClean="0"/>
              <a:t>http://www.physiotherapy.asn.au/DocumentsFolder/Advocacy_Position_Mental_Health_2011.pdf</a:t>
            </a:r>
            <a:endParaRPr lang="el-GR" altLang="el-GR" sz="1600" smtClean="0"/>
          </a:p>
          <a:p>
            <a:pPr eaLnBrk="1" hangingPunct="1"/>
            <a:r>
              <a:rPr lang="en-US" altLang="el-GR" sz="1600" smtClean="0"/>
              <a:t>http://archive.scottish.parliament.uk/s3/committees/hs/inquiries/mentalhealthservices/MH06TheCharteredSocietyOfPhysiotherapyKenryckLloydJones.pdf</a:t>
            </a:r>
            <a:endParaRPr lang="el-GR" altLang="el-GR" sz="1600" smtClean="0"/>
          </a:p>
          <a:p>
            <a:pPr eaLnBrk="1" hangingPunct="1"/>
            <a:endParaRPr lang="el-GR" altLang="el-GR" sz="1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6"/>
          <p:cNvSpPr>
            <a:spLocks noGrp="1"/>
          </p:cNvSpPr>
          <p:nvPr>
            <p:ph type="ctrTitle"/>
          </p:nvPr>
        </p:nvSpPr>
        <p:spPr/>
        <p:txBody>
          <a:bodyPr/>
          <a:lstStyle/>
          <a:p>
            <a:pPr eaLnBrk="1" hangingPunct="1"/>
            <a:r>
              <a:rPr lang="el-GR" altLang="el-GR" smtClean="0"/>
              <a:t>Τέλος Ενότητας</a:t>
            </a:r>
          </a:p>
        </p:txBody>
      </p:sp>
      <p:sp>
        <p:nvSpPr>
          <p:cNvPr id="44035" name="Υπότιτλος 7"/>
          <p:cNvSpPr>
            <a:spLocks noGrp="1"/>
          </p:cNvSpPr>
          <p:nvPr>
            <p:ph type="subTitle" idx="1"/>
          </p:nvPr>
        </p:nvSpPr>
        <p:spPr/>
        <p:txBody>
          <a:bodyPr/>
          <a:lstStyle/>
          <a:p>
            <a:pPr eaLnBrk="1" hangingPunct="1"/>
            <a:endParaRPr lang="el-GR" altLang="el-GR" smtClean="0"/>
          </a:p>
        </p:txBody>
      </p:sp>
      <p:grpSp>
        <p:nvGrpSpPr>
          <p:cNvPr id="44036" name="Ομάδα 1"/>
          <p:cNvGrpSpPr>
            <a:grpSpLocks/>
          </p:cNvGrpSpPr>
          <p:nvPr/>
        </p:nvGrpSpPr>
        <p:grpSpPr bwMode="auto">
          <a:xfrm>
            <a:off x="1766888" y="5930900"/>
            <a:ext cx="5829300" cy="768350"/>
            <a:chOff x="1767633" y="5931169"/>
            <a:chExt cx="5828703" cy="768532"/>
          </a:xfrm>
        </p:grpSpPr>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ctrTitle"/>
          </p:nvPr>
        </p:nvSpPr>
        <p:spPr/>
        <p:txBody>
          <a:bodyPr/>
          <a:lstStyle/>
          <a:p>
            <a:pPr eaLnBrk="1" hangingPunct="1"/>
            <a:r>
              <a:rPr lang="el-GR" altLang="el-GR" sz="4400" smtClean="0"/>
              <a:t>Σημειώματα</a:t>
            </a:r>
          </a:p>
        </p:txBody>
      </p:sp>
      <p:sp>
        <p:nvSpPr>
          <p:cNvPr id="45059" name="Subtitle 1"/>
          <p:cNvSpPr>
            <a:spLocks noGrp="1"/>
          </p:cNvSpPr>
          <p:nvPr>
            <p:ph type="subTitle" idx="1"/>
          </p:nvPr>
        </p:nvSpPr>
        <p:spPr/>
        <p:txBody>
          <a:bodyPr/>
          <a:lstStyle/>
          <a:p>
            <a:pPr eaLnBrk="1" hangingPunct="1"/>
            <a:endParaRPr lang="el-GR" altLang="el-G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115888"/>
            <a:ext cx="8229600" cy="1081087"/>
          </a:xfrm>
        </p:spPr>
        <p:txBody>
          <a:bodyPr/>
          <a:lstStyle/>
          <a:p>
            <a:pPr eaLnBrk="1" hangingPunct="1"/>
            <a:r>
              <a:rPr lang="el-GR" altLang="el-GR" smtClean="0"/>
              <a:t>Σημείωμα Αναφοράς</a:t>
            </a:r>
          </a:p>
        </p:txBody>
      </p:sp>
      <p:sp>
        <p:nvSpPr>
          <p:cNvPr id="3" name="Content Placeholder 2"/>
          <p:cNvSpPr>
            <a:spLocks noGrp="1"/>
          </p:cNvSpPr>
          <p:nvPr>
            <p:ph idx="1"/>
          </p:nvPr>
        </p:nvSpPr>
        <p:spPr>
          <a:xfrm>
            <a:off x="457200" y="1341438"/>
            <a:ext cx="8229600" cy="4895850"/>
          </a:xfrm>
        </p:spPr>
        <p:txBody>
          <a:bodyPr rtlCol="0">
            <a:normAutofit/>
          </a:bodyPr>
          <a:lstStyle/>
          <a:p>
            <a:pPr marL="0" indent="0" eaLnBrk="1" fontAlgn="auto" hangingPunct="1">
              <a:spcAft>
                <a:spcPts val="0"/>
              </a:spcAft>
              <a:buFont typeface="Arial" pitchFamily="34" charset="0"/>
              <a:buNone/>
              <a:defRPr/>
            </a:pPr>
            <a:r>
              <a:rPr lang="el-GR" sz="2000" dirty="0" smtClean="0"/>
              <a:t>Copyright Τεχνολογικό Εκπαιδευτικό Ίδρυμα Αθήνας</a:t>
            </a:r>
            <a:r>
              <a:rPr lang="en-US" sz="2000" dirty="0" smtClean="0"/>
              <a:t>, </a:t>
            </a:r>
            <a:r>
              <a:rPr lang="el-GR" sz="2000" dirty="0"/>
              <a:t>Γεωργία Πέττα 2014. Γεωργία Πέττα. «Φυσικοθεραπεία σε ειδικές πληθυσμιακές μονάδες. Ενότητα 12: Φυσικοθεραπεία στα </a:t>
            </a:r>
            <a:r>
              <a:rPr lang="el-GR" sz="2000"/>
              <a:t>ψυχικά </a:t>
            </a:r>
            <a:r>
              <a:rPr lang="el-GR" sz="2000" smtClean="0"/>
              <a:t>νοσήματα».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pPr eaLnBrk="1" fontAlgn="auto" hangingPunct="1">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115888"/>
            <a:ext cx="8229600" cy="1081087"/>
          </a:xfrm>
        </p:spPr>
        <p:txBody>
          <a:bodyPr/>
          <a:lstStyle/>
          <a:p>
            <a:pPr eaLnBrk="1" hangingPunct="1"/>
            <a:r>
              <a:rPr lang="el-GR" altLang="el-GR" smtClean="0"/>
              <a:t>Σημείωμα Αδειοδότησης</a:t>
            </a:r>
          </a:p>
        </p:txBody>
      </p:sp>
      <p:sp>
        <p:nvSpPr>
          <p:cNvPr id="47107" name="Content Placeholder 2"/>
          <p:cNvSpPr>
            <a:spLocks noGrp="1"/>
          </p:cNvSpPr>
          <p:nvPr>
            <p:ph idx="1"/>
          </p:nvPr>
        </p:nvSpPr>
        <p:spPr>
          <a:xfrm>
            <a:off x="468313" y="1052513"/>
            <a:ext cx="8229600" cy="4897437"/>
          </a:xfrm>
        </p:spPr>
        <p:txBody>
          <a:bodyPr/>
          <a:lstStyle/>
          <a:p>
            <a:pPr marL="0" indent="0" eaLnBrk="1" hangingPunct="1">
              <a:buFont typeface="Arial" charset="0"/>
              <a:buNone/>
            </a:pPr>
            <a:r>
              <a:rPr lang="el-GR" altLang="el-GR" sz="18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charset="0"/>
              <a:buNone/>
            </a:pPr>
            <a:endParaRPr lang="el-GR" altLang="el-GR" sz="1800" smtClean="0"/>
          </a:p>
        </p:txBody>
      </p:sp>
      <p:pic>
        <p:nvPicPr>
          <p:cNvPr id="47108" name="Picture 22" descr="Λογότυπο για Άδειες χρήσης Creative Commons BY-NC-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554288"/>
            <a:ext cx="16494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 y="3155950"/>
            <a:ext cx="9037638" cy="3455988"/>
          </a:xfrm>
          <a:prstGeom prst="rect">
            <a:avLst/>
          </a:prstGeom>
        </p:spPr>
        <p:txBody>
          <a:bodyPr anchor="ctr">
            <a:normAutofit/>
          </a:bodyPr>
          <a:lstStyle/>
          <a:p>
            <a:pPr>
              <a:defRPr/>
            </a:pPr>
            <a:r>
              <a:rPr lang="el-GR" dirty="0">
                <a:solidFill>
                  <a:prstClr val="black"/>
                </a:solidFill>
                <a:latin typeface="Calibri"/>
              </a:rPr>
              <a:t>[1] http://creativecommons.org/licenses/by-nc-sa/4.0/ </a:t>
            </a:r>
            <a:endParaRPr lang="en-US" dirty="0">
              <a:solidFill>
                <a:prstClr val="black"/>
              </a:solidFill>
              <a:latin typeface="Calibri"/>
            </a:endParaRPr>
          </a:p>
          <a:p>
            <a:pPr>
              <a:defRPr/>
            </a:pPr>
            <a:endParaRPr lang="el-GR" dirty="0">
              <a:solidFill>
                <a:prstClr val="black"/>
              </a:solidFill>
              <a:latin typeface="Calibri"/>
            </a:endParaRPr>
          </a:p>
          <a:p>
            <a:pPr>
              <a:defRPr/>
            </a:pPr>
            <a:r>
              <a:rPr lang="el-GR" dirty="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buFont typeface="Arial" panose="020B0604020202020204" pitchFamily="34" charset="0"/>
              <a:buChar char="•"/>
              <a:defRP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defRP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τόπο</a:t>
            </a:r>
            <a:endParaRPr lang="en-US" dirty="0">
              <a:solidFill>
                <a:prstClr val="black"/>
              </a:solidFill>
              <a:latin typeface="Calibri"/>
            </a:endParaRPr>
          </a:p>
          <a:p>
            <a:pPr marL="342900" indent="-342900">
              <a:buFont typeface="Arial" panose="020B0604020202020204" pitchFamily="34" charset="0"/>
              <a:buChar char="•"/>
              <a:defRPr/>
            </a:pPr>
            <a:endParaRPr lang="el-GR" dirty="0">
              <a:solidFill>
                <a:prstClr val="black"/>
              </a:solidFill>
              <a:latin typeface="Calibri"/>
            </a:endParaRPr>
          </a:p>
          <a:p>
            <a:pPr>
              <a:defRPr/>
            </a:pPr>
            <a:r>
              <a:rPr lang="el-GR" dirty="0">
                <a:solidFill>
                  <a:prstClr val="black"/>
                </a:solidFill>
                <a:latin typeface="Calibri"/>
              </a:rPr>
              <a:t>Ο δικαιούχος μπορεί να παρέχει στον αδειοδόχο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115888"/>
            <a:ext cx="8229600" cy="1081087"/>
          </a:xfrm>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a:xfrm>
            <a:off x="457200" y="1341438"/>
            <a:ext cx="8229600" cy="4895850"/>
          </a:xfrm>
        </p:spPr>
        <p:txBody>
          <a:bodyPr rtlCol="0">
            <a:normAutofit/>
          </a:bodyPr>
          <a:lstStyle/>
          <a:p>
            <a:pPr marL="0" indent="0" eaLnBrk="1" fontAlgn="auto" hangingPunct="1">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a:t>τ</a:t>
            </a:r>
            <a:r>
              <a:rPr lang="en-US" sz="2000" dirty="0" smtClean="0"/>
              <a:t>ο </a:t>
            </a:r>
            <a:r>
              <a:rPr lang="en-US" sz="2000" dirty="0"/>
              <a:t>Σημείωμα Αναφοράς</a:t>
            </a:r>
            <a:endParaRPr lang="el-GR" sz="2000" dirty="0"/>
          </a:p>
          <a:p>
            <a:pPr lvl="1" eaLnBrk="1" fontAlgn="auto" hangingPunct="1">
              <a:spcAft>
                <a:spcPts val="0"/>
              </a:spcAft>
              <a:buFont typeface="Wingdings" panose="05000000000000000000" pitchFamily="2" charset="2"/>
              <a:buChar char="§"/>
              <a:defRPr/>
            </a:pPr>
            <a:r>
              <a:rPr lang="el-GR" sz="2000" dirty="0"/>
              <a:t>τ</a:t>
            </a:r>
            <a:r>
              <a:rPr lang="en-US" sz="2000" dirty="0" smtClean="0"/>
              <a:t>ο </a:t>
            </a:r>
            <a:r>
              <a:rPr lang="en-US" sz="2000" dirty="0"/>
              <a:t>Σημείωμα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itchFamily="34" charset="0"/>
              <a:buNone/>
              <a:defRPr/>
            </a:pPr>
            <a:r>
              <a:rPr lang="el-GR" sz="2400" dirty="0"/>
              <a:t>μαζί με τους συνοδευόμενους υπερσυνδέσμους.</a:t>
            </a:r>
          </a:p>
          <a:p>
            <a:pPr eaLnBrk="1" fontAlgn="auto" hangingPunct="1">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468313" y="115888"/>
            <a:ext cx="8229600" cy="1081087"/>
          </a:xfrm>
        </p:spPr>
        <p:txBody>
          <a:bodyPr/>
          <a:lstStyle/>
          <a:p>
            <a:pPr eaLnBrk="1" hangingPunct="1"/>
            <a:r>
              <a:rPr lang="el-GR" altLang="el-GR" sz="4000" b="1" smtClean="0"/>
              <a:t>Ψύχωση</a:t>
            </a:r>
            <a:endParaRPr lang="el-GR" altLang="el-GR" b="1" smtClean="0"/>
          </a:p>
        </p:txBody>
      </p:sp>
      <p:sp>
        <p:nvSpPr>
          <p:cNvPr id="21507"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Ο όρος ψύχωση χρησιμοποιείται για να περιγράψει την ιατρική κατάσταση που επηρεάζει τον εγκέφαλο, έτσι ώστε να υπάρχει απώλεια επαφής με την πραγματικότητα. Μπορεί να οδηγήσει σε αλλαγές στη διάθεση και στη σκέψη καθώς επίσης και σε αφύσικες ιδέες, κάνοντας δύσκολη την κατανόηση του πως αισθάνεται το πρόσωπο που αντιμετωπίζει ένα τέτοιο πρόβλημα. Όταν κάποιος νοσεί κατ’ αυτόν τον τρόπο ονομάζεται ψυχωσικό επεισόδιο. Η ψύχωση έχει μεγαλύτερη πιθανότητα να εμφανιστεί στους νέους και είναι αρκετά κοινή ασθένεια.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115888"/>
            <a:ext cx="8229600" cy="1081087"/>
          </a:xfrm>
        </p:spPr>
        <p:txBody>
          <a:bodyPr/>
          <a:lstStyle/>
          <a:p>
            <a:pPr eaLnBrk="1" hangingPunct="1"/>
            <a:r>
              <a:rPr lang="el-GR" altLang="el-GR" smtClean="0"/>
              <a:t>Χρηματοδότηση</a:t>
            </a:r>
          </a:p>
        </p:txBody>
      </p:sp>
      <p:sp>
        <p:nvSpPr>
          <p:cNvPr id="49155" name="Content Placeholder 2"/>
          <p:cNvSpPr>
            <a:spLocks noGrp="1"/>
          </p:cNvSpPr>
          <p:nvPr>
            <p:ph idx="1"/>
          </p:nvPr>
        </p:nvSpPr>
        <p:spPr>
          <a:xfrm>
            <a:off x="457200" y="1341438"/>
            <a:ext cx="8229600" cy="4895850"/>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ΤΕΙ Αθήνας</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9156"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468313" y="115888"/>
            <a:ext cx="8229600" cy="1081087"/>
          </a:xfrm>
        </p:spPr>
        <p:txBody>
          <a:bodyPr/>
          <a:lstStyle/>
          <a:p>
            <a:pPr eaLnBrk="1" hangingPunct="1"/>
            <a:r>
              <a:rPr lang="el-GR" altLang="el-GR" sz="4000" b="1" smtClean="0">
                <a:solidFill>
                  <a:srgbClr val="000000"/>
                </a:solidFill>
              </a:rPr>
              <a:t>Ψύχωση</a:t>
            </a:r>
            <a:endParaRPr lang="el-GR" altLang="el-GR" smtClean="0"/>
          </a:p>
        </p:txBody>
      </p:sp>
      <p:sp>
        <p:nvSpPr>
          <p:cNvPr id="22531"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Τα κύρια συμπτώματα της ψύχωσης  είναι η αποδιοργανωμένη σκέψη, οι παραισθήσεις, οι ψεύτικες πεποιθήσεις, η μείζων κατάθλιψη και η σχιζοφρενική διαταραχή. Από ενδείξεις φαίνεται ότι η ψύχωση προκαλείται από ένα συνδυασμό διάφορων βιολογικών παραγόντων, οι οποίοι δημιουργούν μια ευπάθεια στην ψύχωση κατά τη διάρκεια της εφηβείας ή της πρόωρης ενήλικης ζωής. Τα συμπτώματα μπορούν να προκύψουνσε αντίδραση στην πίεση, στο άγχος, στην κατάχρηση ναρκωτικών ουσιών ή μπορεί να είναι βιολογικά προδιαγεγραμμένο να προκύψουν σε ένα ορισμένο στάδιο ανάπτυξης ανεξάρτητα από τις εμπειρίες του ατόμου</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468313" y="115888"/>
            <a:ext cx="8229600" cy="1081087"/>
          </a:xfrm>
        </p:spPr>
        <p:txBody>
          <a:bodyPr/>
          <a:lstStyle/>
          <a:p>
            <a:pPr eaLnBrk="1" hangingPunct="1"/>
            <a:r>
              <a:rPr lang="el-GR" altLang="el-GR" sz="4000" b="1" smtClean="0">
                <a:solidFill>
                  <a:srgbClr val="000000"/>
                </a:solidFill>
              </a:rPr>
              <a:t>Ψύχωση</a:t>
            </a:r>
            <a:endParaRPr lang="el-GR" altLang="el-GR" smtClean="0"/>
          </a:p>
        </p:txBody>
      </p:sp>
      <p:sp>
        <p:nvSpPr>
          <p:cNvPr id="3" name="2 - Θέση περιεχομένου"/>
          <p:cNvSpPr>
            <a:spLocks noGrp="1"/>
          </p:cNvSpPr>
          <p:nvPr>
            <p:ph idx="1"/>
          </p:nvPr>
        </p:nvSpPr>
        <p:spPr>
          <a:xfrm>
            <a:off x="457200" y="1484313"/>
            <a:ext cx="8229600" cy="52578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l-GR" dirty="0" smtClean="0"/>
              <a:t>Η σημαντικότητα των παραγόντων εμφάνισης της ασθένειας είναι διαφορετική από άτομο σε άτομο. Τα συναισθήματα των ψυχωτικών ανθρώπων μπορούν να αλλάξουν χωρίς κανέναν προφανή λόγο. Οι αλλαγές στη διάθεση είναι συνήθεις, έτσι μπορούν να αισθανθούν κατά ασυνήθιστο τρόπο διεγερμένοι ή θλιμμένοι. Επιπλέον, μπορεί να είναι εξαιρετικά δραστήριοι ή να βρίσκονται σε λήθαργο, μένοντας καθισμένοι όλη την ημέρα. </a:t>
            </a:r>
          </a:p>
          <a:p>
            <a:pPr eaLnBrk="1" fontAlgn="auto" hangingPunct="1">
              <a:lnSpc>
                <a:spcPct val="120000"/>
              </a:lnSpc>
              <a:spcAft>
                <a:spcPts val="0"/>
              </a:spcAft>
              <a:buFont typeface="Arial" pitchFamily="34" charset="0"/>
              <a:buChar char="•"/>
              <a:defRPr/>
            </a:pPr>
            <a:r>
              <a:rPr lang="el-GR" dirty="0" smtClean="0"/>
              <a:t>Στο πρώτο επεισόδιο της ψύχωσης, η αιτία είναι ιδιαίτερα ασαφής. Επομένως είναι απαραίτητο για το πρόσωπο να έχει μια πλήρη ιατρική εξέταση, για να καταστήσει τη διάγνωση όσο το δυνατό σαφέστερη.</a:t>
            </a:r>
          </a:p>
          <a:p>
            <a:pPr eaLnBrk="1" fontAlgn="auto" hangingPunct="1">
              <a:lnSpc>
                <a:spcPct val="120000"/>
              </a:lnSpc>
              <a:spcAft>
                <a:spcPts val="0"/>
              </a:spcAft>
              <a:buFont typeface="Arial" pitchFamily="34" charset="0"/>
              <a:buChar char="•"/>
              <a:defRPr/>
            </a:pPr>
            <a:r>
              <a:rPr lang="el-GR" dirty="0" smtClean="0"/>
              <a:t>Όσο νωρίτερα αναγνωρίζεται η ψύχωση και αρχίζει η θεραπεία, τόσο καλύτερη είναι η προοπτική βελτίωσης. Η ψύχωση παρουσιάζεται σε πολλές μορφές και η πορεία και η έκβαση ποικίλουν από άνθρωπο σε άνθρωπο.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468313" y="115888"/>
            <a:ext cx="8229600" cy="1081087"/>
          </a:xfrm>
        </p:spPr>
        <p:txBody>
          <a:bodyPr/>
          <a:lstStyle/>
          <a:p>
            <a:pPr eaLnBrk="1" hangingPunct="1"/>
            <a:r>
              <a:rPr lang="el-GR" altLang="el-GR" sz="4000" b="1" smtClean="0"/>
              <a:t>Κυριότερες μορφές ψύχωσης</a:t>
            </a:r>
          </a:p>
        </p:txBody>
      </p:sp>
      <p:sp>
        <p:nvSpPr>
          <p:cNvPr id="24579"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Οργανική Ψύχωση-ψύχωση προκαλούμενη από ιατρική κατάσταση</a:t>
            </a:r>
          </a:p>
          <a:p>
            <a:pPr eaLnBrk="1" hangingPunct="1"/>
            <a:r>
              <a:rPr lang="el-GR" altLang="el-GR" sz="2400" smtClean="0"/>
              <a:t>Ψύχωση προκαλούμενη από ουσίες</a:t>
            </a:r>
          </a:p>
          <a:p>
            <a:pPr eaLnBrk="1" hangingPunct="1"/>
            <a:r>
              <a:rPr lang="el-GR" altLang="el-GR" sz="2400" smtClean="0"/>
              <a:t>Βραχεία Αντιδραστική Ψύχωση</a:t>
            </a:r>
          </a:p>
          <a:p>
            <a:pPr eaLnBrk="1" hangingPunct="1"/>
            <a:r>
              <a:rPr lang="el-GR" altLang="el-GR" sz="2400" smtClean="0"/>
              <a:t>Σχιζοφρένεια</a:t>
            </a:r>
          </a:p>
          <a:p>
            <a:pPr eaLnBrk="1" hangingPunct="1"/>
            <a:r>
              <a:rPr lang="el-GR" altLang="el-GR" sz="2400" smtClean="0"/>
              <a:t>Σχιζοφρενική διαταραχή</a:t>
            </a:r>
          </a:p>
          <a:p>
            <a:pPr eaLnBrk="1" hangingPunct="1"/>
            <a:r>
              <a:rPr lang="el-GR" altLang="el-GR" sz="2400" smtClean="0"/>
              <a:t>Διπολική διαταραχή(μανιακή κατάθλιψη)</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a:xfrm>
            <a:off x="468313" y="115888"/>
            <a:ext cx="8229600" cy="1081087"/>
          </a:xfrm>
        </p:spPr>
        <p:txBody>
          <a:bodyPr/>
          <a:lstStyle/>
          <a:p>
            <a:pPr eaLnBrk="1" hangingPunct="1"/>
            <a:r>
              <a:rPr lang="el-GR" altLang="el-GR" sz="4000" b="1" smtClean="0"/>
              <a:t>Σχιζοφρένεια</a:t>
            </a:r>
          </a:p>
        </p:txBody>
      </p:sp>
      <p:sp>
        <p:nvSpPr>
          <p:cNvPr id="25603" name="2 - Θέση περιεχομένου"/>
          <p:cNvSpPr>
            <a:spLocks noGrp="1"/>
          </p:cNvSpPr>
          <p:nvPr>
            <p:ph idx="1"/>
          </p:nvPr>
        </p:nvSpPr>
        <p:spPr>
          <a:xfrm>
            <a:off x="457200" y="1484313"/>
            <a:ext cx="8229600" cy="4752975"/>
          </a:xfrm>
        </p:spPr>
        <p:txBody>
          <a:bodyPr/>
          <a:lstStyle/>
          <a:p>
            <a:pPr eaLnBrk="1" hangingPunct="1"/>
            <a:r>
              <a:rPr lang="el-GR" altLang="el-GR" sz="2400" b="1" smtClean="0"/>
              <a:t>Καταθλιπτική ψύχωση: </a:t>
            </a:r>
            <a:r>
              <a:rPr lang="el-GR" altLang="el-GR" sz="2400" smtClean="0"/>
              <a:t>εμφανίζεται σταδιακά και παρουσιάζει μειωμένη νοητική σαφήνεια ακολουθούμενη από ασυνάρτητη ομιλία, εναλλαγές στη διάθεση, ανορεξία και αϋπνία.</a:t>
            </a:r>
          </a:p>
          <a:p>
            <a:pPr eaLnBrk="1" hangingPunct="1"/>
            <a:r>
              <a:rPr lang="el-GR" altLang="el-GR" sz="2400" b="1" smtClean="0"/>
              <a:t>Μανιακή ψύχωση:</a:t>
            </a:r>
            <a:r>
              <a:rPr lang="el-GR" altLang="el-GR" sz="2400" smtClean="0"/>
              <a:t> εμφανίζεται ξαφνικά και παρουσιάζεται με ευερεθιστότητα, υπερβολική κινητική δραστηριότητα και καταχρηστική και βίαιη συμπεριφορά. </a:t>
            </a:r>
          </a:p>
          <a:p>
            <a:pPr eaLnBrk="1" hangingPunct="1"/>
            <a:r>
              <a:rPr lang="el-GR" altLang="el-GR" sz="2400" b="1" smtClean="0"/>
              <a:t>Σχιζοφρενική διαταραχή: </a:t>
            </a:r>
            <a:r>
              <a:rPr lang="el-GR" altLang="el-GR" sz="2400" smtClean="0"/>
              <a:t>αυτή η διάγνωση δίνεται συνήθως όταν τα συμπτώματα διαρκέσουν για λιγότερο από έξι μήνες.</a:t>
            </a:r>
          </a:p>
          <a:p>
            <a:pPr eaLnBrk="1" hangingPunct="1"/>
            <a:endParaRPr lang="el-GR" altLang="el-GR" sz="2400" smtClean="0"/>
          </a:p>
          <a:p>
            <a:pPr eaLnBrk="1" hangingPunct="1"/>
            <a:endParaRPr lang="el-GR" altLang="el-GR"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1081087"/>
          </a:xfrm>
        </p:spPr>
        <p:txBody>
          <a:bodyPr rtlCol="0">
            <a:normAutofit fontScale="90000"/>
          </a:bodyPr>
          <a:lstStyle/>
          <a:p>
            <a:pPr eaLnBrk="1" fontAlgn="auto" hangingPunct="1">
              <a:spcAft>
                <a:spcPts val="0"/>
              </a:spcAft>
              <a:defRPr/>
            </a:pPr>
            <a:r>
              <a:rPr lang="el-GR" b="1" dirty="0" smtClean="0"/>
              <a:t>Διπολική διαταραχή(μανιακή κατάθλιψη</a:t>
            </a:r>
            <a:endParaRPr lang="el-GR" dirty="0"/>
          </a:p>
        </p:txBody>
      </p:sp>
      <p:sp>
        <p:nvSpPr>
          <p:cNvPr id="3" name="2 - Θέση περιεχομένου"/>
          <p:cNvSpPr>
            <a:spLocks noGrp="1"/>
          </p:cNvSpPr>
          <p:nvPr>
            <p:ph idx="1"/>
          </p:nvPr>
        </p:nvSpPr>
        <p:spPr>
          <a:xfrm>
            <a:off x="457200" y="1484313"/>
            <a:ext cx="8229600" cy="4752975"/>
          </a:xfrm>
        </p:spPr>
        <p:txBody>
          <a:bodyPr rtlCol="0">
            <a:normAutofit/>
          </a:bodyPr>
          <a:lstStyle/>
          <a:p>
            <a:pPr eaLnBrk="1" fontAlgn="auto" hangingPunct="1">
              <a:spcAft>
                <a:spcPts val="0"/>
              </a:spcAft>
              <a:buFont typeface="Arial" pitchFamily="34" charset="0"/>
              <a:buNone/>
              <a:defRPr/>
            </a:pPr>
            <a:r>
              <a:rPr lang="el-GR" sz="2400" b="1" dirty="0" smtClean="0"/>
              <a:t>‘διαταραχή διάθεσης’ </a:t>
            </a:r>
          </a:p>
          <a:p>
            <a:pPr marL="0" indent="0" eaLnBrk="1" fontAlgn="auto" hangingPunct="1">
              <a:spcAft>
                <a:spcPts val="0"/>
              </a:spcAft>
              <a:buFont typeface="Arial" pitchFamily="34" charset="0"/>
              <a:buNone/>
              <a:defRPr/>
            </a:pPr>
            <a:r>
              <a:rPr lang="el-GR" sz="2400" dirty="0" smtClean="0"/>
              <a:t>Η ψύχωση εμφανίζεται ως τμήμα μιας γενικότερης διαταραχής στη διάθεση, η οποία χαρακτηρίζεται από τις ακραίες εξάρσεις (μανία) και τα χαμηλότερα σημεία διάθεσης (κατάθλιψη). Τα ψυχωτικά συμπτώματα τείνουν να ταιριάξουν με τη διάθεση του προσώπου. Εάν είναι κατά ασυνήθιστο τρόπο συγκινημένοι ή ευτυχείς, μπορούν να εκτελέσουν καταπληκτικούς άθλους. Εάν είναι θλιμμένοι, μπορούν να ακούσουν φωνές να τους προτρέπουν να αυτοκτονήσουν. </a:t>
            </a:r>
          </a:p>
          <a:p>
            <a:pPr eaLnBrk="1" fontAlgn="auto" hangingPunct="1">
              <a:spcAft>
                <a:spcPts val="0"/>
              </a:spcAft>
              <a:buFont typeface="Arial" pitchFamily="34" charset="0"/>
              <a:buChar char="•"/>
              <a:defRPr/>
            </a:pPr>
            <a:endParaRPr lang="el-G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a:xfrm>
            <a:off x="468313" y="115888"/>
            <a:ext cx="8229600" cy="1081087"/>
          </a:xfrm>
        </p:spPr>
        <p:txBody>
          <a:bodyPr/>
          <a:lstStyle/>
          <a:p>
            <a:pPr eaLnBrk="1" hangingPunct="1"/>
            <a:r>
              <a:rPr lang="el-GR" altLang="el-GR" sz="4000" b="1" smtClean="0"/>
              <a:t>Αντιμετώπιση</a:t>
            </a:r>
            <a:endParaRPr lang="el-GR" altLang="el-GR" b="1" smtClean="0"/>
          </a:p>
        </p:txBody>
      </p:sp>
      <p:sp>
        <p:nvSpPr>
          <p:cNvPr id="27651" name="2 - Θέση περιεχομένου"/>
          <p:cNvSpPr>
            <a:spLocks noGrp="1"/>
          </p:cNvSpPr>
          <p:nvPr>
            <p:ph idx="1"/>
          </p:nvPr>
        </p:nvSpPr>
        <p:spPr>
          <a:xfrm>
            <a:off x="457200" y="1484313"/>
            <a:ext cx="8229600" cy="4752975"/>
          </a:xfrm>
        </p:spPr>
        <p:txBody>
          <a:bodyPr/>
          <a:lstStyle/>
          <a:p>
            <a:pPr eaLnBrk="1" hangingPunct="1"/>
            <a:r>
              <a:rPr lang="el-GR" altLang="el-GR" sz="2400" smtClean="0"/>
              <a:t>Με το πέρασμα των χρόνων η πλήρης τεχνοκρατική και βιοϊατρική αντιμετώπιση των ασθενειών παραγκωνίστηκε και έδωσε χώρο στην προσέγγισή  με βάση την αλληλεπίδραση σώματος και ψυχής. Το γεγονός αυτό ώθησε στην ανάπτυξη του τομέα της ψυχολογίας και ψυχιατρικής ιδιαίτερα κατά το τελευταίο μισό του αιώνα.</a:t>
            </a:r>
            <a:br>
              <a:rPr lang="el-GR" altLang="el-GR" sz="2400" smtClean="0"/>
            </a:br>
            <a:r>
              <a:rPr lang="el-GR" altLang="el-GR" sz="2400" smtClean="0"/>
              <a:t>Ταυτόχρονα η επιστήμη της φυσικοθεραπείας κερδίζει έδαφος και η ένταξη της φυσικής αντιμετώπισης των νοσημάτων γίνεται όλο και πιο αποδεκτή στην επιστημονική κοινότητα σε συνδυασμό πάντα με τα έγκυρα στοιχεία  που προέρχονται από τη σφαίρα της φυσιολογίας, νευρολογίας και της ανατομικής</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af22d6b9f0d7b2cf451a201399c93ef8903fcf"/>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2093</Words>
  <Application>Microsoft Office PowerPoint</Application>
  <PresentationFormat>On-screen Show (4:3)</PresentationFormat>
  <Paragraphs>126</Paragraphs>
  <Slides>30</Slides>
  <Notes>7</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Θέμα του Office</vt:lpstr>
      <vt:lpstr>OC_template_updated</vt:lpstr>
      <vt:lpstr>1_OC_template_updated</vt:lpstr>
      <vt:lpstr>Φυσικοθεραπεία σε ειδικές πληθυσμιακές μονάδες (Ε)</vt:lpstr>
      <vt:lpstr>Ορισμός</vt:lpstr>
      <vt:lpstr>Ψύχωση</vt:lpstr>
      <vt:lpstr>Ψύχωση</vt:lpstr>
      <vt:lpstr>Ψύχωση</vt:lpstr>
      <vt:lpstr>Κυριότερες μορφές ψύχωσης</vt:lpstr>
      <vt:lpstr>Σχιζοφρένεια</vt:lpstr>
      <vt:lpstr>Διπολική διαταραχή(μανιακή κατάθλιψη</vt:lpstr>
      <vt:lpstr>Αντιμετώπιση</vt:lpstr>
      <vt:lpstr>Αντιμετώπιση</vt:lpstr>
      <vt:lpstr>Αντιμετώπιση</vt:lpstr>
      <vt:lpstr>Φυσικοθεραπεία &amp; ψυχικά νοσήματα</vt:lpstr>
      <vt:lpstr>Φυσικοθεραπεία &amp; ψυχικά νοσήματα</vt:lpstr>
      <vt:lpstr>Φυσικοθεραπεία &amp; ψυχικά νοσήματα</vt:lpstr>
      <vt:lpstr>Φυσικοθεραπεία &amp; ψυχικά νοσήματα</vt:lpstr>
      <vt:lpstr>Φυσικοθεραπεία &amp; ψυχικά νοσήματα</vt:lpstr>
      <vt:lpstr>Θεραπευτική άσκηση &amp; ψυχικά νοσήματα</vt:lpstr>
      <vt:lpstr>Θεραπευτική άσκηση &amp; ψυχικά νοσήματα</vt:lpstr>
      <vt:lpstr>Θεραπευτική άσκηση &amp; ψυχικά νοσήματα</vt:lpstr>
      <vt:lpstr>Θεραπευτική άσκηση &amp; ψυχικά νοσήματα: στόχοι</vt:lpstr>
      <vt:lpstr>Θεραπευτική άσκηση &amp; ψυχικά νοσήματα</vt:lpstr>
      <vt:lpstr>Θεραπευτική άσκηση &amp; ψυχικά νοσήματα</vt:lpstr>
      <vt:lpstr>Βιβλιογραφία</vt:lpstr>
      <vt:lpstr>Βιβλιογραφία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Φυσικοθεραπεία στα ψυχικά νοσήματα</dc:title>
  <dc:creator>default</dc:creator>
  <cp:lastModifiedBy>alex</cp:lastModifiedBy>
  <cp:revision>19</cp:revision>
  <dcterms:created xsi:type="dcterms:W3CDTF">2015-08-24T22:09:29Z</dcterms:created>
  <dcterms:modified xsi:type="dcterms:W3CDTF">2015-11-11T10:41:45Z</dcterms:modified>
</cp:coreProperties>
</file>