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Lst>
  <p:notesMasterIdLst>
    <p:notesMasterId r:id="rId77"/>
  </p:notesMasterIdLst>
  <p:sldIdLst>
    <p:sldId id="328" r:id="rId3"/>
    <p:sldId id="256" r:id="rId4"/>
    <p:sldId id="324" r:id="rId5"/>
    <p:sldId id="325" r:id="rId6"/>
    <p:sldId id="257" r:id="rId7"/>
    <p:sldId id="258" r:id="rId8"/>
    <p:sldId id="278" r:id="rId9"/>
    <p:sldId id="279" r:id="rId10"/>
    <p:sldId id="280" r:id="rId11"/>
    <p:sldId id="281" r:id="rId12"/>
    <p:sldId id="282" r:id="rId13"/>
    <p:sldId id="283" r:id="rId14"/>
    <p:sldId id="284" r:id="rId15"/>
    <p:sldId id="285" r:id="rId16"/>
    <p:sldId id="286" r:id="rId17"/>
    <p:sldId id="287" r:id="rId18"/>
    <p:sldId id="288" r:id="rId19"/>
    <p:sldId id="326" r:id="rId20"/>
    <p:sldId id="289" r:id="rId21"/>
    <p:sldId id="290" r:id="rId22"/>
    <p:sldId id="291" r:id="rId23"/>
    <p:sldId id="259" r:id="rId24"/>
    <p:sldId id="260" r:id="rId25"/>
    <p:sldId id="261" r:id="rId26"/>
    <p:sldId id="262" r:id="rId27"/>
    <p:sldId id="263" r:id="rId28"/>
    <p:sldId id="264" r:id="rId29"/>
    <p:sldId id="327" r:id="rId30"/>
    <p:sldId id="265" r:id="rId31"/>
    <p:sldId id="266" r:id="rId32"/>
    <p:sldId id="267" r:id="rId33"/>
    <p:sldId id="268" r:id="rId34"/>
    <p:sldId id="269" r:id="rId35"/>
    <p:sldId id="270" r:id="rId36"/>
    <p:sldId id="271" r:id="rId37"/>
    <p:sldId id="272" r:id="rId38"/>
    <p:sldId id="273" r:id="rId39"/>
    <p:sldId id="274" r:id="rId40"/>
    <p:sldId id="275"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9" r:id="rId71"/>
    <p:sldId id="330" r:id="rId72"/>
    <p:sldId id="331" r:id="rId73"/>
    <p:sldId id="332" r:id="rId74"/>
    <p:sldId id="333" r:id="rId75"/>
    <p:sldId id="334" r:id="rId76"/>
  </p:sldIdLst>
  <p:sldSz cx="9144000" cy="6858000" type="screen4x3"/>
  <p:notesSz cx="6858000" cy="9144000"/>
  <p:custDataLst>
    <p:tags r:id="rId78"/>
  </p:custDataLst>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6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C6674-6A85-46C6-AFF8-556573A7D11A}"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l-GR"/>
        </a:p>
      </dgm:t>
    </dgm:pt>
    <dgm:pt modelId="{3B33784C-427F-42D3-9E69-26F24C828A7D}">
      <dgm:prSet phldrT="[Κείμενο]" custT="1"/>
      <dgm:spPr/>
      <dgm:t>
        <a:bodyPr/>
        <a:lstStyle/>
        <a:p>
          <a:r>
            <a:rPr lang="el-GR" sz="1800" dirty="0" smtClean="0"/>
            <a:t>Ορμονικές αλλαγές</a:t>
          </a:r>
          <a:endParaRPr lang="el-GR" sz="1800" dirty="0"/>
        </a:p>
      </dgm:t>
    </dgm:pt>
    <dgm:pt modelId="{DF2DBD1C-C7F6-4F9A-B724-7D7301FAE4CA}" type="parTrans" cxnId="{4A900938-4DF0-40FA-BD81-AAF899BE5BA8}">
      <dgm:prSet/>
      <dgm:spPr/>
      <dgm:t>
        <a:bodyPr/>
        <a:lstStyle/>
        <a:p>
          <a:endParaRPr lang="el-GR"/>
        </a:p>
      </dgm:t>
    </dgm:pt>
    <dgm:pt modelId="{027FE128-3D74-41A7-A38F-39984D53B87B}" type="sibTrans" cxnId="{4A900938-4DF0-40FA-BD81-AAF899BE5BA8}">
      <dgm:prSet/>
      <dgm:spPr/>
      <dgm:t>
        <a:bodyPr/>
        <a:lstStyle/>
        <a:p>
          <a:endParaRPr lang="el-GR"/>
        </a:p>
      </dgm:t>
    </dgm:pt>
    <dgm:pt modelId="{6F21CDA8-E5D2-4871-8410-E76F3098E4B8}">
      <dgm:prSet phldrT="[Κείμενο]"/>
      <dgm:spPr/>
      <dgm:t>
        <a:bodyPr/>
        <a:lstStyle/>
        <a:p>
          <a:r>
            <a:rPr lang="el-GR" dirty="0" smtClean="0"/>
            <a:t>Επηρεάζουν τα υπόλοιπα συστήματα για την υποστήριξη της ανάπτυξης του γονιμοποιημένου ωαρίου.</a:t>
          </a:r>
          <a:endParaRPr lang="el-GR" dirty="0"/>
        </a:p>
      </dgm:t>
    </dgm:pt>
    <dgm:pt modelId="{F4C62837-257D-483A-B97E-3EA646C0F93E}" type="parTrans" cxnId="{BFC14067-3FEF-46A5-9BE8-0EA8F9223E6D}">
      <dgm:prSet/>
      <dgm:spPr/>
      <dgm:t>
        <a:bodyPr/>
        <a:lstStyle/>
        <a:p>
          <a:endParaRPr lang="el-GR"/>
        </a:p>
      </dgm:t>
    </dgm:pt>
    <dgm:pt modelId="{A41DB255-71F3-478D-97E5-9B7D3850973C}" type="sibTrans" cxnId="{BFC14067-3FEF-46A5-9BE8-0EA8F9223E6D}">
      <dgm:prSet/>
      <dgm:spPr/>
      <dgm:t>
        <a:bodyPr/>
        <a:lstStyle/>
        <a:p>
          <a:endParaRPr lang="el-GR"/>
        </a:p>
      </dgm:t>
    </dgm:pt>
    <dgm:pt modelId="{206607E8-D367-49C0-8489-57BDA05B9C59}">
      <dgm:prSet phldrT="[Κείμενο]"/>
      <dgm:spPr/>
      <dgm:t>
        <a:bodyPr/>
        <a:lstStyle/>
        <a:p>
          <a:r>
            <a:rPr lang="el-GR" dirty="0" smtClean="0"/>
            <a:t>Διεγείρουν την ανάπτυξη της μήτρας, του πλακούντα και του μαστού</a:t>
          </a:r>
          <a:endParaRPr lang="el-GR" dirty="0"/>
        </a:p>
      </dgm:t>
    </dgm:pt>
    <dgm:pt modelId="{7A67D8ED-B625-46C2-A5C0-692A4F8D13C9}" type="parTrans" cxnId="{5235FCC6-439C-4719-937A-37C92FBD8CE3}">
      <dgm:prSet/>
      <dgm:spPr/>
      <dgm:t>
        <a:bodyPr/>
        <a:lstStyle/>
        <a:p>
          <a:endParaRPr lang="el-GR"/>
        </a:p>
      </dgm:t>
    </dgm:pt>
    <dgm:pt modelId="{4D7DF5D5-8C0C-446B-865C-129BB602C82C}" type="sibTrans" cxnId="{5235FCC6-439C-4719-937A-37C92FBD8CE3}">
      <dgm:prSet/>
      <dgm:spPr/>
      <dgm:t>
        <a:bodyPr/>
        <a:lstStyle/>
        <a:p>
          <a:endParaRPr lang="el-GR"/>
        </a:p>
      </dgm:t>
    </dgm:pt>
    <dgm:pt modelId="{B3A609AE-6F8F-46CB-85FC-9A4FEADF09D5}">
      <dgm:prSet phldrT="[Κείμενο]"/>
      <dgm:spPr/>
      <dgm:t>
        <a:bodyPr/>
        <a:lstStyle/>
        <a:p>
          <a:r>
            <a:rPr lang="el-GR" dirty="0" smtClean="0"/>
            <a:t>Αύξηση ελαστικότητας μυών  και συνδέσμων</a:t>
          </a:r>
          <a:endParaRPr lang="el-GR" dirty="0"/>
        </a:p>
      </dgm:t>
    </dgm:pt>
    <dgm:pt modelId="{2C7E49FC-3E1A-45EE-BA0B-0735E159F35B}" type="parTrans" cxnId="{07C8AB25-D44E-4F65-8C25-653079EE85D2}">
      <dgm:prSet/>
      <dgm:spPr/>
      <dgm:t>
        <a:bodyPr/>
        <a:lstStyle/>
        <a:p>
          <a:endParaRPr lang="el-GR"/>
        </a:p>
      </dgm:t>
    </dgm:pt>
    <dgm:pt modelId="{132568AE-3602-432A-95C0-AA98319F7493}" type="sibTrans" cxnId="{07C8AB25-D44E-4F65-8C25-653079EE85D2}">
      <dgm:prSet/>
      <dgm:spPr/>
      <dgm:t>
        <a:bodyPr/>
        <a:lstStyle/>
        <a:p>
          <a:endParaRPr lang="el-GR"/>
        </a:p>
      </dgm:t>
    </dgm:pt>
    <dgm:pt modelId="{444FB18D-4ABE-45EE-A3BA-295ACDB4A4E0}">
      <dgm:prSet phldrT="[Κείμενο]"/>
      <dgm:spPr/>
      <dgm:t>
        <a:bodyPr/>
        <a:lstStyle/>
        <a:p>
          <a:r>
            <a:rPr lang="el-GR" dirty="0" smtClean="0"/>
            <a:t>Αύξηση του μεταβολικού ρυθμού</a:t>
          </a:r>
          <a:endParaRPr lang="el-GR" dirty="0"/>
        </a:p>
      </dgm:t>
    </dgm:pt>
    <dgm:pt modelId="{3C97C844-B1FA-4B85-9243-71D0065B2401}" type="parTrans" cxnId="{36DEFAE8-1B32-45A1-8602-2AB51C469280}">
      <dgm:prSet/>
      <dgm:spPr/>
      <dgm:t>
        <a:bodyPr/>
        <a:lstStyle/>
        <a:p>
          <a:endParaRPr lang="el-GR"/>
        </a:p>
      </dgm:t>
    </dgm:pt>
    <dgm:pt modelId="{7E120E35-EDCD-4D35-B469-1933F946C1EB}" type="sibTrans" cxnId="{36DEFAE8-1B32-45A1-8602-2AB51C469280}">
      <dgm:prSet/>
      <dgm:spPr/>
      <dgm:t>
        <a:bodyPr/>
        <a:lstStyle/>
        <a:p>
          <a:endParaRPr lang="el-GR"/>
        </a:p>
      </dgm:t>
    </dgm:pt>
    <dgm:pt modelId="{593AE669-4044-4AA1-983E-0C3916A46903}" type="pres">
      <dgm:prSet presAssocID="{AF0C6674-6A85-46C6-AFF8-556573A7D11A}" presName="Name0" presStyleCnt="0">
        <dgm:presLayoutVars>
          <dgm:chPref val="1"/>
          <dgm:dir/>
          <dgm:animOne val="branch"/>
          <dgm:animLvl val="lvl"/>
          <dgm:resizeHandles val="exact"/>
        </dgm:presLayoutVars>
      </dgm:prSet>
      <dgm:spPr/>
      <dgm:t>
        <a:bodyPr/>
        <a:lstStyle/>
        <a:p>
          <a:endParaRPr lang="el-GR"/>
        </a:p>
      </dgm:t>
    </dgm:pt>
    <dgm:pt modelId="{A36D987B-D73E-4291-8D8A-AECE38968241}" type="pres">
      <dgm:prSet presAssocID="{3B33784C-427F-42D3-9E69-26F24C828A7D}" presName="root1" presStyleCnt="0"/>
      <dgm:spPr/>
    </dgm:pt>
    <dgm:pt modelId="{6C6AABB6-E8D4-41BF-9E8C-D9980C407EEC}" type="pres">
      <dgm:prSet presAssocID="{3B33784C-427F-42D3-9E69-26F24C828A7D}" presName="LevelOneTextNode" presStyleLbl="node0" presStyleIdx="0" presStyleCnt="1" custScaleY="70470">
        <dgm:presLayoutVars>
          <dgm:chPref val="3"/>
        </dgm:presLayoutVars>
      </dgm:prSet>
      <dgm:spPr/>
      <dgm:t>
        <a:bodyPr/>
        <a:lstStyle/>
        <a:p>
          <a:endParaRPr lang="el-GR"/>
        </a:p>
      </dgm:t>
    </dgm:pt>
    <dgm:pt modelId="{EA44F3C3-98C4-48C3-BC34-574C038E29DF}" type="pres">
      <dgm:prSet presAssocID="{3B33784C-427F-42D3-9E69-26F24C828A7D}" presName="level2hierChild" presStyleCnt="0"/>
      <dgm:spPr/>
    </dgm:pt>
    <dgm:pt modelId="{92EC0E43-5184-46DE-88B1-6F65DC69F25B}" type="pres">
      <dgm:prSet presAssocID="{F4C62837-257D-483A-B97E-3EA646C0F93E}" presName="conn2-1" presStyleLbl="parChTrans1D2" presStyleIdx="0" presStyleCnt="4"/>
      <dgm:spPr/>
      <dgm:t>
        <a:bodyPr/>
        <a:lstStyle/>
        <a:p>
          <a:endParaRPr lang="el-GR"/>
        </a:p>
      </dgm:t>
    </dgm:pt>
    <dgm:pt modelId="{C79512D9-714B-437B-A58B-198FEF30119A}" type="pres">
      <dgm:prSet presAssocID="{F4C62837-257D-483A-B97E-3EA646C0F93E}" presName="connTx" presStyleLbl="parChTrans1D2" presStyleIdx="0" presStyleCnt="4"/>
      <dgm:spPr/>
      <dgm:t>
        <a:bodyPr/>
        <a:lstStyle/>
        <a:p>
          <a:endParaRPr lang="el-GR"/>
        </a:p>
      </dgm:t>
    </dgm:pt>
    <dgm:pt modelId="{D53ED651-E271-4717-A9A6-0989E9520848}" type="pres">
      <dgm:prSet presAssocID="{6F21CDA8-E5D2-4871-8410-E76F3098E4B8}" presName="root2" presStyleCnt="0"/>
      <dgm:spPr/>
    </dgm:pt>
    <dgm:pt modelId="{A2393ADC-537D-439C-BD78-51CBA7B29FE5}" type="pres">
      <dgm:prSet presAssocID="{6F21CDA8-E5D2-4871-8410-E76F3098E4B8}" presName="LevelTwoTextNode" presStyleLbl="node2" presStyleIdx="0" presStyleCnt="4" custScaleX="123034" custScaleY="129002">
        <dgm:presLayoutVars>
          <dgm:chPref val="3"/>
        </dgm:presLayoutVars>
      </dgm:prSet>
      <dgm:spPr/>
      <dgm:t>
        <a:bodyPr/>
        <a:lstStyle/>
        <a:p>
          <a:endParaRPr lang="el-GR"/>
        </a:p>
      </dgm:t>
    </dgm:pt>
    <dgm:pt modelId="{FC5A891F-2DF8-4446-B780-1FF20F345753}" type="pres">
      <dgm:prSet presAssocID="{6F21CDA8-E5D2-4871-8410-E76F3098E4B8}" presName="level3hierChild" presStyleCnt="0"/>
      <dgm:spPr/>
    </dgm:pt>
    <dgm:pt modelId="{ED55E1F7-7725-4EDA-955C-24991F5931C7}" type="pres">
      <dgm:prSet presAssocID="{7A67D8ED-B625-46C2-A5C0-692A4F8D13C9}" presName="conn2-1" presStyleLbl="parChTrans1D2" presStyleIdx="1" presStyleCnt="4"/>
      <dgm:spPr/>
      <dgm:t>
        <a:bodyPr/>
        <a:lstStyle/>
        <a:p>
          <a:endParaRPr lang="el-GR"/>
        </a:p>
      </dgm:t>
    </dgm:pt>
    <dgm:pt modelId="{22D68D36-8459-4242-84C3-6ED09986080A}" type="pres">
      <dgm:prSet presAssocID="{7A67D8ED-B625-46C2-A5C0-692A4F8D13C9}" presName="connTx" presStyleLbl="parChTrans1D2" presStyleIdx="1" presStyleCnt="4"/>
      <dgm:spPr/>
      <dgm:t>
        <a:bodyPr/>
        <a:lstStyle/>
        <a:p>
          <a:endParaRPr lang="el-GR"/>
        </a:p>
      </dgm:t>
    </dgm:pt>
    <dgm:pt modelId="{65909F0F-2C5A-4772-8ADA-FD6E2F9319F2}" type="pres">
      <dgm:prSet presAssocID="{206607E8-D367-49C0-8489-57BDA05B9C59}" presName="root2" presStyleCnt="0"/>
      <dgm:spPr/>
    </dgm:pt>
    <dgm:pt modelId="{3FF22D0B-4466-491F-8CB2-D0C8CABFFC7D}" type="pres">
      <dgm:prSet presAssocID="{206607E8-D367-49C0-8489-57BDA05B9C59}" presName="LevelTwoTextNode" presStyleLbl="node2" presStyleIdx="1" presStyleCnt="4" custScaleX="124490" custScaleY="117936">
        <dgm:presLayoutVars>
          <dgm:chPref val="3"/>
        </dgm:presLayoutVars>
      </dgm:prSet>
      <dgm:spPr/>
      <dgm:t>
        <a:bodyPr/>
        <a:lstStyle/>
        <a:p>
          <a:endParaRPr lang="el-GR"/>
        </a:p>
      </dgm:t>
    </dgm:pt>
    <dgm:pt modelId="{B80DD930-86DB-4627-966E-F892D8F81A95}" type="pres">
      <dgm:prSet presAssocID="{206607E8-D367-49C0-8489-57BDA05B9C59}" presName="level3hierChild" presStyleCnt="0"/>
      <dgm:spPr/>
    </dgm:pt>
    <dgm:pt modelId="{CB512B2B-D58B-4F02-9091-4C1833ADCBA5}" type="pres">
      <dgm:prSet presAssocID="{2C7E49FC-3E1A-45EE-BA0B-0735E159F35B}" presName="conn2-1" presStyleLbl="parChTrans1D2" presStyleIdx="2" presStyleCnt="4"/>
      <dgm:spPr/>
      <dgm:t>
        <a:bodyPr/>
        <a:lstStyle/>
        <a:p>
          <a:endParaRPr lang="el-GR"/>
        </a:p>
      </dgm:t>
    </dgm:pt>
    <dgm:pt modelId="{51990EA4-A60C-4A94-8B13-7CDC51678CBD}" type="pres">
      <dgm:prSet presAssocID="{2C7E49FC-3E1A-45EE-BA0B-0735E159F35B}" presName="connTx" presStyleLbl="parChTrans1D2" presStyleIdx="2" presStyleCnt="4"/>
      <dgm:spPr/>
      <dgm:t>
        <a:bodyPr/>
        <a:lstStyle/>
        <a:p>
          <a:endParaRPr lang="el-GR"/>
        </a:p>
      </dgm:t>
    </dgm:pt>
    <dgm:pt modelId="{A54DDFD9-D052-4C8F-AE2B-1DD00F4D062C}" type="pres">
      <dgm:prSet presAssocID="{B3A609AE-6F8F-46CB-85FC-9A4FEADF09D5}" presName="root2" presStyleCnt="0"/>
      <dgm:spPr/>
    </dgm:pt>
    <dgm:pt modelId="{E0026E85-93D4-420A-9A54-4A87EEEDC4B9}" type="pres">
      <dgm:prSet presAssocID="{B3A609AE-6F8F-46CB-85FC-9A4FEADF09D5}" presName="LevelTwoTextNode" presStyleLbl="node2" presStyleIdx="2" presStyleCnt="4" custScaleX="125946" custScaleY="95804">
        <dgm:presLayoutVars>
          <dgm:chPref val="3"/>
        </dgm:presLayoutVars>
      </dgm:prSet>
      <dgm:spPr/>
      <dgm:t>
        <a:bodyPr/>
        <a:lstStyle/>
        <a:p>
          <a:endParaRPr lang="el-GR"/>
        </a:p>
      </dgm:t>
    </dgm:pt>
    <dgm:pt modelId="{3C5745CA-DBF1-4A99-85FA-0D03BFD2C3CA}" type="pres">
      <dgm:prSet presAssocID="{B3A609AE-6F8F-46CB-85FC-9A4FEADF09D5}" presName="level3hierChild" presStyleCnt="0"/>
      <dgm:spPr/>
    </dgm:pt>
    <dgm:pt modelId="{8FDA91F6-FA77-4EC8-829D-1848447930E9}" type="pres">
      <dgm:prSet presAssocID="{3C97C844-B1FA-4B85-9243-71D0065B2401}" presName="conn2-1" presStyleLbl="parChTrans1D2" presStyleIdx="3" presStyleCnt="4"/>
      <dgm:spPr/>
      <dgm:t>
        <a:bodyPr/>
        <a:lstStyle/>
        <a:p>
          <a:endParaRPr lang="el-GR"/>
        </a:p>
      </dgm:t>
    </dgm:pt>
    <dgm:pt modelId="{D9257942-BD3B-4065-B545-9B358DF2B1FC}" type="pres">
      <dgm:prSet presAssocID="{3C97C844-B1FA-4B85-9243-71D0065B2401}" presName="connTx" presStyleLbl="parChTrans1D2" presStyleIdx="3" presStyleCnt="4"/>
      <dgm:spPr/>
      <dgm:t>
        <a:bodyPr/>
        <a:lstStyle/>
        <a:p>
          <a:endParaRPr lang="el-GR"/>
        </a:p>
      </dgm:t>
    </dgm:pt>
    <dgm:pt modelId="{440DF0B1-268B-49A9-B12C-4A2888B86D5D}" type="pres">
      <dgm:prSet presAssocID="{444FB18D-4ABE-45EE-A3BA-295ACDB4A4E0}" presName="root2" presStyleCnt="0"/>
      <dgm:spPr/>
    </dgm:pt>
    <dgm:pt modelId="{B0B00B8D-7EEB-4173-92A3-EF269A01743B}" type="pres">
      <dgm:prSet presAssocID="{444FB18D-4ABE-45EE-A3BA-295ACDB4A4E0}" presName="LevelTwoTextNode" presStyleLbl="node2" presStyleIdx="3" presStyleCnt="4" custScaleX="125946" custScaleY="73852">
        <dgm:presLayoutVars>
          <dgm:chPref val="3"/>
        </dgm:presLayoutVars>
      </dgm:prSet>
      <dgm:spPr/>
      <dgm:t>
        <a:bodyPr/>
        <a:lstStyle/>
        <a:p>
          <a:endParaRPr lang="el-GR"/>
        </a:p>
      </dgm:t>
    </dgm:pt>
    <dgm:pt modelId="{DC70644C-DFC5-4046-BF22-AFBAF3F885CA}" type="pres">
      <dgm:prSet presAssocID="{444FB18D-4ABE-45EE-A3BA-295ACDB4A4E0}" presName="level3hierChild" presStyleCnt="0"/>
      <dgm:spPr/>
    </dgm:pt>
  </dgm:ptLst>
  <dgm:cxnLst>
    <dgm:cxn modelId="{5E2D37A8-5810-4CDB-9E43-248E88AE0CBB}" type="presOf" srcId="{B3A609AE-6F8F-46CB-85FC-9A4FEADF09D5}" destId="{E0026E85-93D4-420A-9A54-4A87EEEDC4B9}" srcOrd="0" destOrd="0" presId="urn:microsoft.com/office/officeart/2008/layout/HorizontalMultiLevelHierarchy"/>
    <dgm:cxn modelId="{F925C6DF-ED65-442C-82A4-1610D5DFC47E}" type="presOf" srcId="{206607E8-D367-49C0-8489-57BDA05B9C59}" destId="{3FF22D0B-4466-491F-8CB2-D0C8CABFFC7D}" srcOrd="0" destOrd="0" presId="urn:microsoft.com/office/officeart/2008/layout/HorizontalMultiLevelHierarchy"/>
    <dgm:cxn modelId="{8621236F-20A1-4705-A0DD-E984778F2779}" type="presOf" srcId="{2C7E49FC-3E1A-45EE-BA0B-0735E159F35B}" destId="{CB512B2B-D58B-4F02-9091-4C1833ADCBA5}" srcOrd="0" destOrd="0" presId="urn:microsoft.com/office/officeart/2008/layout/HorizontalMultiLevelHierarchy"/>
    <dgm:cxn modelId="{BF9A3C07-3E99-4ED0-ADA8-A2FE0FC820D7}" type="presOf" srcId="{F4C62837-257D-483A-B97E-3EA646C0F93E}" destId="{C79512D9-714B-437B-A58B-198FEF30119A}" srcOrd="1" destOrd="0" presId="urn:microsoft.com/office/officeart/2008/layout/HorizontalMultiLevelHierarchy"/>
    <dgm:cxn modelId="{588AACA0-C193-48F1-B4CB-F1C513A7C1BD}" type="presOf" srcId="{AF0C6674-6A85-46C6-AFF8-556573A7D11A}" destId="{593AE669-4044-4AA1-983E-0C3916A46903}" srcOrd="0" destOrd="0" presId="urn:microsoft.com/office/officeart/2008/layout/HorizontalMultiLevelHierarchy"/>
    <dgm:cxn modelId="{07C8AB25-D44E-4F65-8C25-653079EE85D2}" srcId="{3B33784C-427F-42D3-9E69-26F24C828A7D}" destId="{B3A609AE-6F8F-46CB-85FC-9A4FEADF09D5}" srcOrd="2" destOrd="0" parTransId="{2C7E49FC-3E1A-45EE-BA0B-0735E159F35B}" sibTransId="{132568AE-3602-432A-95C0-AA98319F7493}"/>
    <dgm:cxn modelId="{4FED5626-94C0-4FA9-87FF-07DA10D35411}" type="presOf" srcId="{F4C62837-257D-483A-B97E-3EA646C0F93E}" destId="{92EC0E43-5184-46DE-88B1-6F65DC69F25B}" srcOrd="0" destOrd="0" presId="urn:microsoft.com/office/officeart/2008/layout/HorizontalMultiLevelHierarchy"/>
    <dgm:cxn modelId="{B70B0EAB-AE27-4E5C-8A3F-5EA1EE75E1A4}" type="presOf" srcId="{2C7E49FC-3E1A-45EE-BA0B-0735E159F35B}" destId="{51990EA4-A60C-4A94-8B13-7CDC51678CBD}" srcOrd="1" destOrd="0" presId="urn:microsoft.com/office/officeart/2008/layout/HorizontalMultiLevelHierarchy"/>
    <dgm:cxn modelId="{36DEFAE8-1B32-45A1-8602-2AB51C469280}" srcId="{3B33784C-427F-42D3-9E69-26F24C828A7D}" destId="{444FB18D-4ABE-45EE-A3BA-295ACDB4A4E0}" srcOrd="3" destOrd="0" parTransId="{3C97C844-B1FA-4B85-9243-71D0065B2401}" sibTransId="{7E120E35-EDCD-4D35-B469-1933F946C1EB}"/>
    <dgm:cxn modelId="{55122DF2-E2CE-4F00-AFB9-402E415A9D97}" type="presOf" srcId="{3B33784C-427F-42D3-9E69-26F24C828A7D}" destId="{6C6AABB6-E8D4-41BF-9E8C-D9980C407EEC}" srcOrd="0" destOrd="0" presId="urn:microsoft.com/office/officeart/2008/layout/HorizontalMultiLevelHierarchy"/>
    <dgm:cxn modelId="{DADE3A83-9D46-481C-A7AF-50C2ED8E01D7}" type="presOf" srcId="{3C97C844-B1FA-4B85-9243-71D0065B2401}" destId="{8FDA91F6-FA77-4EC8-829D-1848447930E9}" srcOrd="0" destOrd="0" presId="urn:microsoft.com/office/officeart/2008/layout/HorizontalMultiLevelHierarchy"/>
    <dgm:cxn modelId="{4A900938-4DF0-40FA-BD81-AAF899BE5BA8}" srcId="{AF0C6674-6A85-46C6-AFF8-556573A7D11A}" destId="{3B33784C-427F-42D3-9E69-26F24C828A7D}" srcOrd="0" destOrd="0" parTransId="{DF2DBD1C-C7F6-4F9A-B724-7D7301FAE4CA}" sibTransId="{027FE128-3D74-41A7-A38F-39984D53B87B}"/>
    <dgm:cxn modelId="{6E323A2D-0615-4D79-A606-69B88E7B6090}" type="presOf" srcId="{7A67D8ED-B625-46C2-A5C0-692A4F8D13C9}" destId="{ED55E1F7-7725-4EDA-955C-24991F5931C7}" srcOrd="0" destOrd="0" presId="urn:microsoft.com/office/officeart/2008/layout/HorizontalMultiLevelHierarchy"/>
    <dgm:cxn modelId="{5235FCC6-439C-4719-937A-37C92FBD8CE3}" srcId="{3B33784C-427F-42D3-9E69-26F24C828A7D}" destId="{206607E8-D367-49C0-8489-57BDA05B9C59}" srcOrd="1" destOrd="0" parTransId="{7A67D8ED-B625-46C2-A5C0-692A4F8D13C9}" sibTransId="{4D7DF5D5-8C0C-446B-865C-129BB602C82C}"/>
    <dgm:cxn modelId="{B7ECED4B-98CD-469A-980A-28D5EF08ED7D}" type="presOf" srcId="{3C97C844-B1FA-4B85-9243-71D0065B2401}" destId="{D9257942-BD3B-4065-B545-9B358DF2B1FC}" srcOrd="1" destOrd="0" presId="urn:microsoft.com/office/officeart/2008/layout/HorizontalMultiLevelHierarchy"/>
    <dgm:cxn modelId="{25B103E4-C2ED-4E74-B969-A51DB491FCC8}" type="presOf" srcId="{7A67D8ED-B625-46C2-A5C0-692A4F8D13C9}" destId="{22D68D36-8459-4242-84C3-6ED09986080A}" srcOrd="1" destOrd="0" presId="urn:microsoft.com/office/officeart/2008/layout/HorizontalMultiLevelHierarchy"/>
    <dgm:cxn modelId="{BFC14067-3FEF-46A5-9BE8-0EA8F9223E6D}" srcId="{3B33784C-427F-42D3-9E69-26F24C828A7D}" destId="{6F21CDA8-E5D2-4871-8410-E76F3098E4B8}" srcOrd="0" destOrd="0" parTransId="{F4C62837-257D-483A-B97E-3EA646C0F93E}" sibTransId="{A41DB255-71F3-478D-97E5-9B7D3850973C}"/>
    <dgm:cxn modelId="{8CA2D523-09D1-4A46-9F95-04BA155FF425}" type="presOf" srcId="{6F21CDA8-E5D2-4871-8410-E76F3098E4B8}" destId="{A2393ADC-537D-439C-BD78-51CBA7B29FE5}" srcOrd="0" destOrd="0" presId="urn:microsoft.com/office/officeart/2008/layout/HorizontalMultiLevelHierarchy"/>
    <dgm:cxn modelId="{5718832A-A7AD-428B-ADA5-6FED167EE869}" type="presOf" srcId="{444FB18D-4ABE-45EE-A3BA-295ACDB4A4E0}" destId="{B0B00B8D-7EEB-4173-92A3-EF269A01743B}" srcOrd="0" destOrd="0" presId="urn:microsoft.com/office/officeart/2008/layout/HorizontalMultiLevelHierarchy"/>
    <dgm:cxn modelId="{E4A740DC-F41A-41E5-955D-212CA320DF31}" type="presParOf" srcId="{593AE669-4044-4AA1-983E-0C3916A46903}" destId="{A36D987B-D73E-4291-8D8A-AECE38968241}" srcOrd="0" destOrd="0" presId="urn:microsoft.com/office/officeart/2008/layout/HorizontalMultiLevelHierarchy"/>
    <dgm:cxn modelId="{B80B51A9-43FE-4D51-8A71-E430A59E7963}" type="presParOf" srcId="{A36D987B-D73E-4291-8D8A-AECE38968241}" destId="{6C6AABB6-E8D4-41BF-9E8C-D9980C407EEC}" srcOrd="0" destOrd="0" presId="urn:microsoft.com/office/officeart/2008/layout/HorizontalMultiLevelHierarchy"/>
    <dgm:cxn modelId="{7D29C320-DD5E-40A7-A21C-B20D7CF0873A}" type="presParOf" srcId="{A36D987B-D73E-4291-8D8A-AECE38968241}" destId="{EA44F3C3-98C4-48C3-BC34-574C038E29DF}" srcOrd="1" destOrd="0" presId="urn:microsoft.com/office/officeart/2008/layout/HorizontalMultiLevelHierarchy"/>
    <dgm:cxn modelId="{5B2E3D42-924E-4376-9921-4798D52CE604}" type="presParOf" srcId="{EA44F3C3-98C4-48C3-BC34-574C038E29DF}" destId="{92EC0E43-5184-46DE-88B1-6F65DC69F25B}" srcOrd="0" destOrd="0" presId="urn:microsoft.com/office/officeart/2008/layout/HorizontalMultiLevelHierarchy"/>
    <dgm:cxn modelId="{3611030A-6D54-4A5F-867C-FFA78EAEC7F9}" type="presParOf" srcId="{92EC0E43-5184-46DE-88B1-6F65DC69F25B}" destId="{C79512D9-714B-437B-A58B-198FEF30119A}" srcOrd="0" destOrd="0" presId="urn:microsoft.com/office/officeart/2008/layout/HorizontalMultiLevelHierarchy"/>
    <dgm:cxn modelId="{E70B4640-DF48-4342-90E1-8D460251C12A}" type="presParOf" srcId="{EA44F3C3-98C4-48C3-BC34-574C038E29DF}" destId="{D53ED651-E271-4717-A9A6-0989E9520848}" srcOrd="1" destOrd="0" presId="urn:microsoft.com/office/officeart/2008/layout/HorizontalMultiLevelHierarchy"/>
    <dgm:cxn modelId="{9F106931-780A-4F86-8E27-D4823B83D869}" type="presParOf" srcId="{D53ED651-E271-4717-A9A6-0989E9520848}" destId="{A2393ADC-537D-439C-BD78-51CBA7B29FE5}" srcOrd="0" destOrd="0" presId="urn:microsoft.com/office/officeart/2008/layout/HorizontalMultiLevelHierarchy"/>
    <dgm:cxn modelId="{BB15523A-B852-4CAD-B134-C26699D0CEF0}" type="presParOf" srcId="{D53ED651-E271-4717-A9A6-0989E9520848}" destId="{FC5A891F-2DF8-4446-B780-1FF20F345753}" srcOrd="1" destOrd="0" presId="urn:microsoft.com/office/officeart/2008/layout/HorizontalMultiLevelHierarchy"/>
    <dgm:cxn modelId="{EEDF752C-1BCD-4B1E-AF60-43499364FFD1}" type="presParOf" srcId="{EA44F3C3-98C4-48C3-BC34-574C038E29DF}" destId="{ED55E1F7-7725-4EDA-955C-24991F5931C7}" srcOrd="2" destOrd="0" presId="urn:microsoft.com/office/officeart/2008/layout/HorizontalMultiLevelHierarchy"/>
    <dgm:cxn modelId="{1C81BFC7-9ADC-4547-B3A2-4FE525435F7A}" type="presParOf" srcId="{ED55E1F7-7725-4EDA-955C-24991F5931C7}" destId="{22D68D36-8459-4242-84C3-6ED09986080A}" srcOrd="0" destOrd="0" presId="urn:microsoft.com/office/officeart/2008/layout/HorizontalMultiLevelHierarchy"/>
    <dgm:cxn modelId="{BB67156D-1362-4C20-B70D-EC2DE2FD1ED2}" type="presParOf" srcId="{EA44F3C3-98C4-48C3-BC34-574C038E29DF}" destId="{65909F0F-2C5A-4772-8ADA-FD6E2F9319F2}" srcOrd="3" destOrd="0" presId="urn:microsoft.com/office/officeart/2008/layout/HorizontalMultiLevelHierarchy"/>
    <dgm:cxn modelId="{F9C14713-CB8F-48BC-8BC8-D40177E9BE7D}" type="presParOf" srcId="{65909F0F-2C5A-4772-8ADA-FD6E2F9319F2}" destId="{3FF22D0B-4466-491F-8CB2-D0C8CABFFC7D}" srcOrd="0" destOrd="0" presId="urn:microsoft.com/office/officeart/2008/layout/HorizontalMultiLevelHierarchy"/>
    <dgm:cxn modelId="{7A10A788-3CB9-4CFD-A2C0-11FD752CB6B7}" type="presParOf" srcId="{65909F0F-2C5A-4772-8ADA-FD6E2F9319F2}" destId="{B80DD930-86DB-4627-966E-F892D8F81A95}" srcOrd="1" destOrd="0" presId="urn:microsoft.com/office/officeart/2008/layout/HorizontalMultiLevelHierarchy"/>
    <dgm:cxn modelId="{264DDB7C-3960-4898-8C64-C06D39E46E03}" type="presParOf" srcId="{EA44F3C3-98C4-48C3-BC34-574C038E29DF}" destId="{CB512B2B-D58B-4F02-9091-4C1833ADCBA5}" srcOrd="4" destOrd="0" presId="urn:microsoft.com/office/officeart/2008/layout/HorizontalMultiLevelHierarchy"/>
    <dgm:cxn modelId="{7F7F7B80-5317-483F-8EC7-5B232B33EE4D}" type="presParOf" srcId="{CB512B2B-D58B-4F02-9091-4C1833ADCBA5}" destId="{51990EA4-A60C-4A94-8B13-7CDC51678CBD}" srcOrd="0" destOrd="0" presId="urn:microsoft.com/office/officeart/2008/layout/HorizontalMultiLevelHierarchy"/>
    <dgm:cxn modelId="{AC62F738-725B-44C7-A293-E21E51FA9BED}" type="presParOf" srcId="{EA44F3C3-98C4-48C3-BC34-574C038E29DF}" destId="{A54DDFD9-D052-4C8F-AE2B-1DD00F4D062C}" srcOrd="5" destOrd="0" presId="urn:microsoft.com/office/officeart/2008/layout/HorizontalMultiLevelHierarchy"/>
    <dgm:cxn modelId="{70F89D84-6BCE-4AAA-8256-F9EFEA2616B0}" type="presParOf" srcId="{A54DDFD9-D052-4C8F-AE2B-1DD00F4D062C}" destId="{E0026E85-93D4-420A-9A54-4A87EEEDC4B9}" srcOrd="0" destOrd="0" presId="urn:microsoft.com/office/officeart/2008/layout/HorizontalMultiLevelHierarchy"/>
    <dgm:cxn modelId="{3C6DFDCE-49A2-4F42-9689-5DE3962962F0}" type="presParOf" srcId="{A54DDFD9-D052-4C8F-AE2B-1DD00F4D062C}" destId="{3C5745CA-DBF1-4A99-85FA-0D03BFD2C3CA}" srcOrd="1" destOrd="0" presId="urn:microsoft.com/office/officeart/2008/layout/HorizontalMultiLevelHierarchy"/>
    <dgm:cxn modelId="{4EEB85B5-DB8C-4A6F-95B3-9093C369CC5A}" type="presParOf" srcId="{EA44F3C3-98C4-48C3-BC34-574C038E29DF}" destId="{8FDA91F6-FA77-4EC8-829D-1848447930E9}" srcOrd="6" destOrd="0" presId="urn:microsoft.com/office/officeart/2008/layout/HorizontalMultiLevelHierarchy"/>
    <dgm:cxn modelId="{8EFAFD76-3854-4C1B-8682-65E52DE188CA}" type="presParOf" srcId="{8FDA91F6-FA77-4EC8-829D-1848447930E9}" destId="{D9257942-BD3B-4065-B545-9B358DF2B1FC}" srcOrd="0" destOrd="0" presId="urn:microsoft.com/office/officeart/2008/layout/HorizontalMultiLevelHierarchy"/>
    <dgm:cxn modelId="{6649A2C2-ACC5-457B-AC10-160E8DBBE5D1}" type="presParOf" srcId="{EA44F3C3-98C4-48C3-BC34-574C038E29DF}" destId="{440DF0B1-268B-49A9-B12C-4A2888B86D5D}" srcOrd="7" destOrd="0" presId="urn:microsoft.com/office/officeart/2008/layout/HorizontalMultiLevelHierarchy"/>
    <dgm:cxn modelId="{961C13DE-60E0-43FF-8212-6536BC9CFEBF}" type="presParOf" srcId="{440DF0B1-268B-49A9-B12C-4A2888B86D5D}" destId="{B0B00B8D-7EEB-4173-92A3-EF269A01743B}" srcOrd="0" destOrd="0" presId="urn:microsoft.com/office/officeart/2008/layout/HorizontalMultiLevelHierarchy"/>
    <dgm:cxn modelId="{F24F2714-9304-41AE-9D60-BD7BD72B1BF0}" type="presParOf" srcId="{440DF0B1-268B-49A9-B12C-4A2888B86D5D}" destId="{DC70644C-DFC5-4046-BF22-AFBAF3F885C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57C57-E64A-4FA2-A368-03183F4E53ED}" type="doc">
      <dgm:prSet loTypeId="urn:microsoft.com/office/officeart/2005/8/layout/radial2" loCatId="relationship" qsTypeId="urn:microsoft.com/office/officeart/2005/8/quickstyle/simple3" qsCatId="simple" csTypeId="urn:microsoft.com/office/officeart/2005/8/colors/colorful5" csCatId="colorful" phldr="1"/>
      <dgm:spPr/>
      <dgm:t>
        <a:bodyPr/>
        <a:lstStyle/>
        <a:p>
          <a:endParaRPr lang="el-GR"/>
        </a:p>
      </dgm:t>
    </dgm:pt>
    <dgm:pt modelId="{36437BC6-E013-436A-A8C4-2A3C368EDD69}">
      <dgm:prSet phldrT="[Κείμενο]" custT="1"/>
      <dgm:spPr/>
      <dgm:t>
        <a:bodyPr/>
        <a:lstStyle/>
        <a:p>
          <a:r>
            <a:rPr lang="el-GR" sz="1200" b="1" u="sng" dirty="0" smtClean="0"/>
            <a:t>Ουροποιητικό</a:t>
          </a:r>
          <a:r>
            <a:rPr lang="el-GR" sz="1200" b="1" dirty="0" smtClean="0"/>
            <a:t> Ουροδόχος κύστη ουρητήρες</a:t>
          </a:r>
          <a:endParaRPr lang="el-GR" sz="1200" b="1" dirty="0"/>
        </a:p>
      </dgm:t>
    </dgm:pt>
    <dgm:pt modelId="{63EC4E6A-D42A-4085-91E1-04A38DA05FB5}" type="parTrans" cxnId="{A52C6257-6674-4E48-93CB-DE3EEFC088AD}">
      <dgm:prSet/>
      <dgm:spPr/>
      <dgm:t>
        <a:bodyPr/>
        <a:lstStyle/>
        <a:p>
          <a:endParaRPr lang="el-GR"/>
        </a:p>
      </dgm:t>
    </dgm:pt>
    <dgm:pt modelId="{FF84198D-3467-448A-9E1F-F11113E8E349}" type="sibTrans" cxnId="{A52C6257-6674-4E48-93CB-DE3EEFC088AD}">
      <dgm:prSet/>
      <dgm:spPr/>
      <dgm:t>
        <a:bodyPr/>
        <a:lstStyle/>
        <a:p>
          <a:endParaRPr lang="el-GR"/>
        </a:p>
      </dgm:t>
    </dgm:pt>
    <dgm:pt modelId="{FB3E624E-41D9-4642-8DC2-88BB8334234D}">
      <dgm:prSet phldrT="[Κείμενο]" custT="1"/>
      <dgm:spPr/>
      <dgm:t>
        <a:bodyPr/>
        <a:lstStyle/>
        <a:p>
          <a:r>
            <a:rPr lang="el-GR" sz="1200" b="1" u="sng" dirty="0" smtClean="0"/>
            <a:t>Καρδιαγγειακό</a:t>
          </a:r>
          <a:r>
            <a:rPr lang="el-GR" sz="1200" b="1" dirty="0" smtClean="0"/>
            <a:t>  </a:t>
          </a:r>
        </a:p>
        <a:p>
          <a:r>
            <a:rPr lang="el-GR" sz="1200" b="1" dirty="0" smtClean="0"/>
            <a:t>Πίεση αιμοφόρων              αγγείων πυελικής περιοχής (κιρσοί, αιμορροΐδες)</a:t>
          </a:r>
          <a:endParaRPr lang="el-GR" sz="1200" b="1" dirty="0"/>
        </a:p>
      </dgm:t>
    </dgm:pt>
    <dgm:pt modelId="{F054EB36-AF3C-4BB4-8E2E-5905658E1ABC}" type="parTrans" cxnId="{7328DB89-3CD0-4BAD-B636-4C8C946C989C}">
      <dgm:prSet/>
      <dgm:spPr/>
      <dgm:t>
        <a:bodyPr/>
        <a:lstStyle/>
        <a:p>
          <a:endParaRPr lang="el-GR"/>
        </a:p>
      </dgm:t>
    </dgm:pt>
    <dgm:pt modelId="{0F246B6A-2A27-419C-83CE-12ABBC010A9F}" type="sibTrans" cxnId="{7328DB89-3CD0-4BAD-B636-4C8C946C989C}">
      <dgm:prSet/>
      <dgm:spPr/>
      <dgm:t>
        <a:bodyPr/>
        <a:lstStyle/>
        <a:p>
          <a:endParaRPr lang="el-GR"/>
        </a:p>
      </dgm:t>
    </dgm:pt>
    <dgm:pt modelId="{738B7A87-A39C-4C70-825B-FBAECA715DE9}">
      <dgm:prSet phldrT="[Κείμενο]" custT="1"/>
      <dgm:spPr/>
      <dgm:t>
        <a:bodyPr/>
        <a:lstStyle/>
        <a:p>
          <a:r>
            <a:rPr lang="el-GR" sz="1200" b="1" u="sng" dirty="0" smtClean="0">
              <a:latin typeface="+mj-lt"/>
            </a:rPr>
            <a:t>Αναπνευστικό</a:t>
          </a:r>
          <a:r>
            <a:rPr lang="el-GR" sz="1200" b="1" dirty="0" smtClean="0">
              <a:latin typeface="+mj-lt"/>
            </a:rPr>
            <a:t> </a:t>
          </a:r>
        </a:p>
        <a:p>
          <a:r>
            <a:rPr lang="el-GR" sz="1200" b="1" dirty="0" smtClean="0">
              <a:latin typeface="+mj-lt"/>
            </a:rPr>
            <a:t>Ανύψωση διαφράγματος </a:t>
          </a:r>
        </a:p>
        <a:p>
          <a:r>
            <a:rPr lang="el-GR" sz="1200" b="1" dirty="0" smtClean="0">
              <a:latin typeface="+mj-lt"/>
              <a:cs typeface="Arial"/>
            </a:rPr>
            <a:t>↑ θωρακικού κλωβού</a:t>
          </a:r>
          <a:endParaRPr lang="el-GR" sz="1200" b="1" dirty="0">
            <a:latin typeface="+mj-lt"/>
          </a:endParaRPr>
        </a:p>
      </dgm:t>
    </dgm:pt>
    <dgm:pt modelId="{ABE79966-4071-48B9-9EF3-F07FFD4C616D}" type="parTrans" cxnId="{99F2F3B7-55F8-4392-891B-5753E48169A5}">
      <dgm:prSet/>
      <dgm:spPr/>
      <dgm:t>
        <a:bodyPr/>
        <a:lstStyle/>
        <a:p>
          <a:endParaRPr lang="el-GR"/>
        </a:p>
      </dgm:t>
    </dgm:pt>
    <dgm:pt modelId="{A7D4D4F4-20DC-4EE0-89BC-79A4B17E9A98}" type="sibTrans" cxnId="{99F2F3B7-55F8-4392-891B-5753E48169A5}">
      <dgm:prSet/>
      <dgm:spPr/>
      <dgm:t>
        <a:bodyPr/>
        <a:lstStyle/>
        <a:p>
          <a:endParaRPr lang="el-GR"/>
        </a:p>
      </dgm:t>
    </dgm:pt>
    <dgm:pt modelId="{4F69D0A7-9BAC-48F8-8B26-089F54DF697A}">
      <dgm:prSet phldrT="[Κείμενο]" custT="1"/>
      <dgm:spPr/>
      <dgm:t>
        <a:bodyPr/>
        <a:lstStyle/>
        <a:p>
          <a:r>
            <a:rPr lang="el-GR" sz="1200" b="1" u="sng" dirty="0" smtClean="0"/>
            <a:t>Μυϊκό </a:t>
          </a:r>
        </a:p>
        <a:p>
          <a:r>
            <a:rPr lang="el-GR" sz="1200" b="1" dirty="0" smtClean="0"/>
            <a:t>Διάταση κοιλιακών μυών</a:t>
          </a:r>
        </a:p>
        <a:p>
          <a:r>
            <a:rPr lang="el-GR" sz="1200" b="1" dirty="0" smtClean="0"/>
            <a:t>Επιβάρυνση μυών πυελικού εδάφους </a:t>
          </a:r>
          <a:r>
            <a:rPr lang="el-GR" sz="700" dirty="0" smtClean="0"/>
            <a:t>                                                                  </a:t>
          </a:r>
          <a:endParaRPr lang="el-GR" sz="700" dirty="0"/>
        </a:p>
      </dgm:t>
    </dgm:pt>
    <dgm:pt modelId="{1ADD2CEF-411C-4F40-B151-C8BCB5436AD2}" type="parTrans" cxnId="{B0734E8F-33EE-4CFE-89B8-7AD4C4961E36}">
      <dgm:prSet/>
      <dgm:spPr/>
      <dgm:t>
        <a:bodyPr/>
        <a:lstStyle/>
        <a:p>
          <a:endParaRPr lang="el-GR"/>
        </a:p>
      </dgm:t>
    </dgm:pt>
    <dgm:pt modelId="{2E067BD2-FC54-4F32-83ED-687B249187B5}" type="sibTrans" cxnId="{B0734E8F-33EE-4CFE-89B8-7AD4C4961E36}">
      <dgm:prSet/>
      <dgm:spPr/>
      <dgm:t>
        <a:bodyPr/>
        <a:lstStyle/>
        <a:p>
          <a:endParaRPr lang="el-GR"/>
        </a:p>
      </dgm:t>
    </dgm:pt>
    <dgm:pt modelId="{105380C3-FDCF-44AB-8C9D-11D998F2454F}" type="pres">
      <dgm:prSet presAssocID="{09F57C57-E64A-4FA2-A368-03183F4E53ED}" presName="composite" presStyleCnt="0">
        <dgm:presLayoutVars>
          <dgm:chMax val="5"/>
          <dgm:dir/>
          <dgm:animLvl val="ctr"/>
          <dgm:resizeHandles val="exact"/>
        </dgm:presLayoutVars>
      </dgm:prSet>
      <dgm:spPr/>
      <dgm:t>
        <a:bodyPr/>
        <a:lstStyle/>
        <a:p>
          <a:endParaRPr lang="el-GR"/>
        </a:p>
      </dgm:t>
    </dgm:pt>
    <dgm:pt modelId="{B10EDFED-B096-48C7-A9D6-04BD98433FA5}" type="pres">
      <dgm:prSet presAssocID="{09F57C57-E64A-4FA2-A368-03183F4E53ED}" presName="cycle" presStyleCnt="0"/>
      <dgm:spPr/>
    </dgm:pt>
    <dgm:pt modelId="{D76A6307-4837-421E-8C1F-7CB2721DB108}" type="pres">
      <dgm:prSet presAssocID="{09F57C57-E64A-4FA2-A368-03183F4E53ED}" presName="centerShape" presStyleCnt="0"/>
      <dgm:spPr/>
    </dgm:pt>
    <dgm:pt modelId="{DCD18E47-50CE-4E15-898C-E38255207848}" type="pres">
      <dgm:prSet presAssocID="{09F57C57-E64A-4FA2-A368-03183F4E53ED}" presName="connSite" presStyleLbl="node1" presStyleIdx="0" presStyleCnt="5"/>
      <dgm:spPr/>
    </dgm:pt>
    <dgm:pt modelId="{1A4D3F44-526F-4922-996F-C49D20D359F6}" type="pres">
      <dgm:prSet presAssocID="{09F57C57-E64A-4FA2-A368-03183F4E53ED}" presName="visible" presStyleLbl="node1" presStyleIdx="0" presStyleCnt="5" custScaleX="107505" custScaleY="122238" custLinFactNeighborX="47503" custLinFactNeighborY="-7677"/>
      <dgm:spPr>
        <a:blipFill>
          <a:blip xmlns:r="http://schemas.openxmlformats.org/officeDocument/2006/relationships" r:embed="rId1">
            <a:extLst/>
          </a:blip>
          <a:srcRect/>
          <a:stretch>
            <a:fillRect t="-10000" b="-10000"/>
          </a:stretch>
        </a:blipFill>
      </dgm:spPr>
    </dgm:pt>
    <dgm:pt modelId="{15864868-A128-484E-AD4C-415B5617F40D}" type="pres">
      <dgm:prSet presAssocID="{63EC4E6A-D42A-4085-91E1-04A38DA05FB5}" presName="Name25" presStyleLbl="parChTrans1D1" presStyleIdx="0" presStyleCnt="4"/>
      <dgm:spPr/>
      <dgm:t>
        <a:bodyPr/>
        <a:lstStyle/>
        <a:p>
          <a:endParaRPr lang="el-GR"/>
        </a:p>
      </dgm:t>
    </dgm:pt>
    <dgm:pt modelId="{2A989A3A-E3E2-4C23-8F67-C1D511E892C8}" type="pres">
      <dgm:prSet presAssocID="{36437BC6-E013-436A-A8C4-2A3C368EDD69}" presName="node" presStyleCnt="0"/>
      <dgm:spPr/>
    </dgm:pt>
    <dgm:pt modelId="{C681E143-A23F-44B3-92D1-0CBC8AFC1FE7}" type="pres">
      <dgm:prSet presAssocID="{36437BC6-E013-436A-A8C4-2A3C368EDD69}" presName="parentNode" presStyleLbl="node1" presStyleIdx="1" presStyleCnt="5" custScaleX="259948" custScaleY="72518" custLinFactY="137651" custLinFactNeighborX="63817" custLinFactNeighborY="200000">
        <dgm:presLayoutVars>
          <dgm:chMax val="1"/>
          <dgm:bulletEnabled val="1"/>
        </dgm:presLayoutVars>
      </dgm:prSet>
      <dgm:spPr/>
      <dgm:t>
        <a:bodyPr/>
        <a:lstStyle/>
        <a:p>
          <a:endParaRPr lang="el-GR"/>
        </a:p>
      </dgm:t>
    </dgm:pt>
    <dgm:pt modelId="{7587BB6C-1C21-4D1B-8491-DB7576D37FE2}" type="pres">
      <dgm:prSet presAssocID="{36437BC6-E013-436A-A8C4-2A3C368EDD69}" presName="childNode" presStyleLbl="revTx" presStyleIdx="0" presStyleCnt="0">
        <dgm:presLayoutVars>
          <dgm:bulletEnabled val="1"/>
        </dgm:presLayoutVars>
      </dgm:prSet>
      <dgm:spPr/>
      <dgm:t>
        <a:bodyPr/>
        <a:lstStyle/>
        <a:p>
          <a:endParaRPr lang="el-GR"/>
        </a:p>
      </dgm:t>
    </dgm:pt>
    <dgm:pt modelId="{C243C4F2-833B-462E-A495-B79C944E5CBE}" type="pres">
      <dgm:prSet presAssocID="{F054EB36-AF3C-4BB4-8E2E-5905658E1ABC}" presName="Name25" presStyleLbl="parChTrans1D1" presStyleIdx="1" presStyleCnt="4"/>
      <dgm:spPr/>
      <dgm:t>
        <a:bodyPr/>
        <a:lstStyle/>
        <a:p>
          <a:endParaRPr lang="el-GR"/>
        </a:p>
      </dgm:t>
    </dgm:pt>
    <dgm:pt modelId="{EC30FBCA-D5F7-4B84-8C48-4AF668CEFF75}" type="pres">
      <dgm:prSet presAssocID="{FB3E624E-41D9-4642-8DC2-88BB8334234D}" presName="node" presStyleCnt="0"/>
      <dgm:spPr/>
    </dgm:pt>
    <dgm:pt modelId="{F117D57C-758E-4CF9-B5F7-379785420DD8}" type="pres">
      <dgm:prSet presAssocID="{FB3E624E-41D9-4642-8DC2-88BB8334234D}" presName="parentNode" presStyleLbl="node1" presStyleIdx="2" presStyleCnt="5" custScaleX="302025" custScaleY="122069" custLinFactX="85659" custLinFactY="30043" custLinFactNeighborX="100000" custLinFactNeighborY="100000">
        <dgm:presLayoutVars>
          <dgm:chMax val="1"/>
          <dgm:bulletEnabled val="1"/>
        </dgm:presLayoutVars>
      </dgm:prSet>
      <dgm:spPr/>
      <dgm:t>
        <a:bodyPr/>
        <a:lstStyle/>
        <a:p>
          <a:endParaRPr lang="el-GR"/>
        </a:p>
      </dgm:t>
    </dgm:pt>
    <dgm:pt modelId="{CCA1240D-8CA6-4B63-8905-88FBF7CCCE21}" type="pres">
      <dgm:prSet presAssocID="{FB3E624E-41D9-4642-8DC2-88BB8334234D}" presName="childNode" presStyleLbl="revTx" presStyleIdx="0" presStyleCnt="0">
        <dgm:presLayoutVars>
          <dgm:bulletEnabled val="1"/>
        </dgm:presLayoutVars>
      </dgm:prSet>
      <dgm:spPr/>
      <dgm:t>
        <a:bodyPr/>
        <a:lstStyle/>
        <a:p>
          <a:endParaRPr lang="el-GR"/>
        </a:p>
      </dgm:t>
    </dgm:pt>
    <dgm:pt modelId="{D2EC8BC6-B308-41B7-A9D0-043BA255C98A}" type="pres">
      <dgm:prSet presAssocID="{ABE79966-4071-48B9-9EF3-F07FFD4C616D}" presName="Name25" presStyleLbl="parChTrans1D1" presStyleIdx="2" presStyleCnt="4"/>
      <dgm:spPr/>
      <dgm:t>
        <a:bodyPr/>
        <a:lstStyle/>
        <a:p>
          <a:endParaRPr lang="el-GR"/>
        </a:p>
      </dgm:t>
    </dgm:pt>
    <dgm:pt modelId="{0A413A16-502E-4724-8614-0F821073F4E6}" type="pres">
      <dgm:prSet presAssocID="{738B7A87-A39C-4C70-825B-FBAECA715DE9}" presName="node" presStyleCnt="0"/>
      <dgm:spPr/>
    </dgm:pt>
    <dgm:pt modelId="{10B55820-538B-460D-8055-AFB2F695010A}" type="pres">
      <dgm:prSet presAssocID="{738B7A87-A39C-4C70-825B-FBAECA715DE9}" presName="parentNode" presStyleLbl="node1" presStyleIdx="3" presStyleCnt="5" custScaleX="348120" custScaleY="75792" custLinFactY="-100000" custLinFactNeighborX="45327" custLinFactNeighborY="-146956">
        <dgm:presLayoutVars>
          <dgm:chMax val="1"/>
          <dgm:bulletEnabled val="1"/>
        </dgm:presLayoutVars>
      </dgm:prSet>
      <dgm:spPr/>
      <dgm:t>
        <a:bodyPr/>
        <a:lstStyle/>
        <a:p>
          <a:endParaRPr lang="el-GR"/>
        </a:p>
      </dgm:t>
    </dgm:pt>
    <dgm:pt modelId="{BEBFEEA1-BB6C-4D02-95CF-97D8873EA15E}" type="pres">
      <dgm:prSet presAssocID="{738B7A87-A39C-4C70-825B-FBAECA715DE9}" presName="childNode" presStyleLbl="revTx" presStyleIdx="0" presStyleCnt="0">
        <dgm:presLayoutVars>
          <dgm:bulletEnabled val="1"/>
        </dgm:presLayoutVars>
      </dgm:prSet>
      <dgm:spPr/>
      <dgm:t>
        <a:bodyPr/>
        <a:lstStyle/>
        <a:p>
          <a:endParaRPr lang="el-GR"/>
        </a:p>
      </dgm:t>
    </dgm:pt>
    <dgm:pt modelId="{6BD65028-9F4C-4182-BF27-2A60A7185F64}" type="pres">
      <dgm:prSet presAssocID="{1ADD2CEF-411C-4F40-B151-C8BCB5436AD2}" presName="Name25" presStyleLbl="parChTrans1D1" presStyleIdx="3" presStyleCnt="4"/>
      <dgm:spPr/>
      <dgm:t>
        <a:bodyPr/>
        <a:lstStyle/>
        <a:p>
          <a:endParaRPr lang="el-GR"/>
        </a:p>
      </dgm:t>
    </dgm:pt>
    <dgm:pt modelId="{FC6A00A0-A816-4E58-9B5B-1EA427855EA3}" type="pres">
      <dgm:prSet presAssocID="{4F69D0A7-9BAC-48F8-8B26-089F54DF697A}" presName="node" presStyleCnt="0"/>
      <dgm:spPr/>
    </dgm:pt>
    <dgm:pt modelId="{ED86E2D5-5115-48FC-B509-CF72A89F91C6}" type="pres">
      <dgm:prSet presAssocID="{4F69D0A7-9BAC-48F8-8B26-089F54DF697A}" presName="parentNode" presStyleLbl="node1" presStyleIdx="4" presStyleCnt="5" custScaleX="296371" custScaleY="125551" custLinFactX="100000" custLinFactY="-100000" custLinFactNeighborX="179998" custLinFactNeighborY="-164967">
        <dgm:presLayoutVars>
          <dgm:chMax val="1"/>
          <dgm:bulletEnabled val="1"/>
        </dgm:presLayoutVars>
      </dgm:prSet>
      <dgm:spPr/>
      <dgm:t>
        <a:bodyPr/>
        <a:lstStyle/>
        <a:p>
          <a:endParaRPr lang="el-GR"/>
        </a:p>
      </dgm:t>
    </dgm:pt>
    <dgm:pt modelId="{B7868612-CF6F-4970-A033-BA888061A044}" type="pres">
      <dgm:prSet presAssocID="{4F69D0A7-9BAC-48F8-8B26-089F54DF697A}" presName="childNode" presStyleLbl="revTx" presStyleIdx="0" presStyleCnt="0">
        <dgm:presLayoutVars>
          <dgm:bulletEnabled val="1"/>
        </dgm:presLayoutVars>
      </dgm:prSet>
      <dgm:spPr/>
    </dgm:pt>
  </dgm:ptLst>
  <dgm:cxnLst>
    <dgm:cxn modelId="{99F2F3B7-55F8-4392-891B-5753E48169A5}" srcId="{09F57C57-E64A-4FA2-A368-03183F4E53ED}" destId="{738B7A87-A39C-4C70-825B-FBAECA715DE9}" srcOrd="2" destOrd="0" parTransId="{ABE79966-4071-48B9-9EF3-F07FFD4C616D}" sibTransId="{A7D4D4F4-20DC-4EE0-89BC-79A4B17E9A98}"/>
    <dgm:cxn modelId="{A0CD9113-B66D-4B72-B927-9E095B3B3AF9}" type="presOf" srcId="{4F69D0A7-9BAC-48F8-8B26-089F54DF697A}" destId="{ED86E2D5-5115-48FC-B509-CF72A89F91C6}" srcOrd="0" destOrd="0" presId="urn:microsoft.com/office/officeart/2005/8/layout/radial2"/>
    <dgm:cxn modelId="{3D4C79D5-BF43-42D0-9620-2DF1EEDC778B}" type="presOf" srcId="{F054EB36-AF3C-4BB4-8E2E-5905658E1ABC}" destId="{C243C4F2-833B-462E-A495-B79C944E5CBE}" srcOrd="0" destOrd="0" presId="urn:microsoft.com/office/officeart/2005/8/layout/radial2"/>
    <dgm:cxn modelId="{D92D652E-D72D-4FED-8D9B-656B59B56B38}" type="presOf" srcId="{ABE79966-4071-48B9-9EF3-F07FFD4C616D}" destId="{D2EC8BC6-B308-41B7-A9D0-043BA255C98A}" srcOrd="0" destOrd="0" presId="urn:microsoft.com/office/officeart/2005/8/layout/radial2"/>
    <dgm:cxn modelId="{5CCAD6C4-4FF4-4E1C-ABED-CF38521463C6}" type="presOf" srcId="{738B7A87-A39C-4C70-825B-FBAECA715DE9}" destId="{10B55820-538B-460D-8055-AFB2F695010A}" srcOrd="0" destOrd="0" presId="urn:microsoft.com/office/officeart/2005/8/layout/radial2"/>
    <dgm:cxn modelId="{7328DB89-3CD0-4BAD-B636-4C8C946C989C}" srcId="{09F57C57-E64A-4FA2-A368-03183F4E53ED}" destId="{FB3E624E-41D9-4642-8DC2-88BB8334234D}" srcOrd="1" destOrd="0" parTransId="{F054EB36-AF3C-4BB4-8E2E-5905658E1ABC}" sibTransId="{0F246B6A-2A27-419C-83CE-12ABBC010A9F}"/>
    <dgm:cxn modelId="{51F54525-BAA3-45AE-9639-04AA27551CE2}" type="presOf" srcId="{FB3E624E-41D9-4642-8DC2-88BB8334234D}" destId="{F117D57C-758E-4CF9-B5F7-379785420DD8}" srcOrd="0" destOrd="0" presId="urn:microsoft.com/office/officeart/2005/8/layout/radial2"/>
    <dgm:cxn modelId="{9AB5B851-92E7-4F2A-A4A4-7677594961C4}" type="presOf" srcId="{1ADD2CEF-411C-4F40-B151-C8BCB5436AD2}" destId="{6BD65028-9F4C-4182-BF27-2A60A7185F64}" srcOrd="0" destOrd="0" presId="urn:microsoft.com/office/officeart/2005/8/layout/radial2"/>
    <dgm:cxn modelId="{81C2CDDA-C053-49C2-B89A-71B02D4653ED}" type="presOf" srcId="{36437BC6-E013-436A-A8C4-2A3C368EDD69}" destId="{C681E143-A23F-44B3-92D1-0CBC8AFC1FE7}" srcOrd="0" destOrd="0" presId="urn:microsoft.com/office/officeart/2005/8/layout/radial2"/>
    <dgm:cxn modelId="{B0734E8F-33EE-4CFE-89B8-7AD4C4961E36}" srcId="{09F57C57-E64A-4FA2-A368-03183F4E53ED}" destId="{4F69D0A7-9BAC-48F8-8B26-089F54DF697A}" srcOrd="3" destOrd="0" parTransId="{1ADD2CEF-411C-4F40-B151-C8BCB5436AD2}" sibTransId="{2E067BD2-FC54-4F32-83ED-687B249187B5}"/>
    <dgm:cxn modelId="{774DAAC5-C465-418B-AA4B-AE0371E2862F}" type="presOf" srcId="{63EC4E6A-D42A-4085-91E1-04A38DA05FB5}" destId="{15864868-A128-484E-AD4C-415B5617F40D}" srcOrd="0" destOrd="0" presId="urn:microsoft.com/office/officeart/2005/8/layout/radial2"/>
    <dgm:cxn modelId="{5118B4AF-D1C9-4676-9468-A50B109A81A2}" type="presOf" srcId="{09F57C57-E64A-4FA2-A368-03183F4E53ED}" destId="{105380C3-FDCF-44AB-8C9D-11D998F2454F}" srcOrd="0" destOrd="0" presId="urn:microsoft.com/office/officeart/2005/8/layout/radial2"/>
    <dgm:cxn modelId="{A52C6257-6674-4E48-93CB-DE3EEFC088AD}" srcId="{09F57C57-E64A-4FA2-A368-03183F4E53ED}" destId="{36437BC6-E013-436A-A8C4-2A3C368EDD69}" srcOrd="0" destOrd="0" parTransId="{63EC4E6A-D42A-4085-91E1-04A38DA05FB5}" sibTransId="{FF84198D-3467-448A-9E1F-F11113E8E349}"/>
    <dgm:cxn modelId="{03687C68-DFEF-41BD-B4DB-28303103BC17}" type="presParOf" srcId="{105380C3-FDCF-44AB-8C9D-11D998F2454F}" destId="{B10EDFED-B096-48C7-A9D6-04BD98433FA5}" srcOrd="0" destOrd="0" presId="urn:microsoft.com/office/officeart/2005/8/layout/radial2"/>
    <dgm:cxn modelId="{1B114801-BC84-4840-8FA9-C29D292DFE15}" type="presParOf" srcId="{B10EDFED-B096-48C7-A9D6-04BD98433FA5}" destId="{D76A6307-4837-421E-8C1F-7CB2721DB108}" srcOrd="0" destOrd="0" presId="urn:microsoft.com/office/officeart/2005/8/layout/radial2"/>
    <dgm:cxn modelId="{369D51D2-31C8-41E4-B185-DF11365FA960}" type="presParOf" srcId="{D76A6307-4837-421E-8C1F-7CB2721DB108}" destId="{DCD18E47-50CE-4E15-898C-E38255207848}" srcOrd="0" destOrd="0" presId="urn:microsoft.com/office/officeart/2005/8/layout/radial2"/>
    <dgm:cxn modelId="{601F0137-D93E-4BAE-9531-5F5A57712BA4}" type="presParOf" srcId="{D76A6307-4837-421E-8C1F-7CB2721DB108}" destId="{1A4D3F44-526F-4922-996F-C49D20D359F6}" srcOrd="1" destOrd="0" presId="urn:microsoft.com/office/officeart/2005/8/layout/radial2"/>
    <dgm:cxn modelId="{D3F9136E-3542-4C80-AEA6-8DD710BB5AC7}" type="presParOf" srcId="{B10EDFED-B096-48C7-A9D6-04BD98433FA5}" destId="{15864868-A128-484E-AD4C-415B5617F40D}" srcOrd="1" destOrd="0" presId="urn:microsoft.com/office/officeart/2005/8/layout/radial2"/>
    <dgm:cxn modelId="{CAEE7959-3243-4983-B81D-E8FF3AD31F8F}" type="presParOf" srcId="{B10EDFED-B096-48C7-A9D6-04BD98433FA5}" destId="{2A989A3A-E3E2-4C23-8F67-C1D511E892C8}" srcOrd="2" destOrd="0" presId="urn:microsoft.com/office/officeart/2005/8/layout/radial2"/>
    <dgm:cxn modelId="{77395FF8-FF72-4A4C-947A-90A80A236F2F}" type="presParOf" srcId="{2A989A3A-E3E2-4C23-8F67-C1D511E892C8}" destId="{C681E143-A23F-44B3-92D1-0CBC8AFC1FE7}" srcOrd="0" destOrd="0" presId="urn:microsoft.com/office/officeart/2005/8/layout/radial2"/>
    <dgm:cxn modelId="{437A2763-3E7C-49DC-96C0-F53FD84EF44A}" type="presParOf" srcId="{2A989A3A-E3E2-4C23-8F67-C1D511E892C8}" destId="{7587BB6C-1C21-4D1B-8491-DB7576D37FE2}" srcOrd="1" destOrd="0" presId="urn:microsoft.com/office/officeart/2005/8/layout/radial2"/>
    <dgm:cxn modelId="{79EB51B0-D129-4976-BA03-27D38134A219}" type="presParOf" srcId="{B10EDFED-B096-48C7-A9D6-04BD98433FA5}" destId="{C243C4F2-833B-462E-A495-B79C944E5CBE}" srcOrd="3" destOrd="0" presId="urn:microsoft.com/office/officeart/2005/8/layout/radial2"/>
    <dgm:cxn modelId="{523AE3E9-0925-46B0-A687-54AA4D87C4B5}" type="presParOf" srcId="{B10EDFED-B096-48C7-A9D6-04BD98433FA5}" destId="{EC30FBCA-D5F7-4B84-8C48-4AF668CEFF75}" srcOrd="4" destOrd="0" presId="urn:microsoft.com/office/officeart/2005/8/layout/radial2"/>
    <dgm:cxn modelId="{06091F78-B9DC-4C47-B67C-10361B365B46}" type="presParOf" srcId="{EC30FBCA-D5F7-4B84-8C48-4AF668CEFF75}" destId="{F117D57C-758E-4CF9-B5F7-379785420DD8}" srcOrd="0" destOrd="0" presId="urn:microsoft.com/office/officeart/2005/8/layout/radial2"/>
    <dgm:cxn modelId="{3CF7E6EF-F6A3-4B00-82C9-E6BC815F64C4}" type="presParOf" srcId="{EC30FBCA-D5F7-4B84-8C48-4AF668CEFF75}" destId="{CCA1240D-8CA6-4B63-8905-88FBF7CCCE21}" srcOrd="1" destOrd="0" presId="urn:microsoft.com/office/officeart/2005/8/layout/radial2"/>
    <dgm:cxn modelId="{1B7EA924-15F4-4B59-BE98-06C3C30B8DEE}" type="presParOf" srcId="{B10EDFED-B096-48C7-A9D6-04BD98433FA5}" destId="{D2EC8BC6-B308-41B7-A9D0-043BA255C98A}" srcOrd="5" destOrd="0" presId="urn:microsoft.com/office/officeart/2005/8/layout/radial2"/>
    <dgm:cxn modelId="{5F82B0DC-6BD0-4D1D-983E-4F83A16D445A}" type="presParOf" srcId="{B10EDFED-B096-48C7-A9D6-04BD98433FA5}" destId="{0A413A16-502E-4724-8614-0F821073F4E6}" srcOrd="6" destOrd="0" presId="urn:microsoft.com/office/officeart/2005/8/layout/radial2"/>
    <dgm:cxn modelId="{1D8FF19C-80D3-4158-AA2E-3D9DECE4B197}" type="presParOf" srcId="{0A413A16-502E-4724-8614-0F821073F4E6}" destId="{10B55820-538B-460D-8055-AFB2F695010A}" srcOrd="0" destOrd="0" presId="urn:microsoft.com/office/officeart/2005/8/layout/radial2"/>
    <dgm:cxn modelId="{613333B9-CEB8-4306-87F9-BB9FA0261B6D}" type="presParOf" srcId="{0A413A16-502E-4724-8614-0F821073F4E6}" destId="{BEBFEEA1-BB6C-4D02-95CF-97D8873EA15E}" srcOrd="1" destOrd="0" presId="urn:microsoft.com/office/officeart/2005/8/layout/radial2"/>
    <dgm:cxn modelId="{3D3300E7-FCB4-44A0-ADFD-A520FAC054D1}" type="presParOf" srcId="{B10EDFED-B096-48C7-A9D6-04BD98433FA5}" destId="{6BD65028-9F4C-4182-BF27-2A60A7185F64}" srcOrd="7" destOrd="0" presId="urn:microsoft.com/office/officeart/2005/8/layout/radial2"/>
    <dgm:cxn modelId="{8CEB99AB-F353-4D98-AF19-10A8679C5869}" type="presParOf" srcId="{B10EDFED-B096-48C7-A9D6-04BD98433FA5}" destId="{FC6A00A0-A816-4E58-9B5B-1EA427855EA3}" srcOrd="8" destOrd="0" presId="urn:microsoft.com/office/officeart/2005/8/layout/radial2"/>
    <dgm:cxn modelId="{E18AC78C-0DB2-4E2E-9BAF-371E61D1B44F}" type="presParOf" srcId="{FC6A00A0-A816-4E58-9B5B-1EA427855EA3}" destId="{ED86E2D5-5115-48FC-B509-CF72A89F91C6}" srcOrd="0" destOrd="0" presId="urn:microsoft.com/office/officeart/2005/8/layout/radial2"/>
    <dgm:cxn modelId="{AC95585E-419A-40AE-8A2D-71827D8DA5E8}" type="presParOf" srcId="{FC6A00A0-A816-4E58-9B5B-1EA427855EA3}" destId="{B7868612-CF6F-4970-A033-BA888061A044}" srcOrd="1" destOrd="0" presId="urn:microsoft.com/office/officeart/2005/8/layout/radial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A91F6-FA77-4EC8-829D-1848447930E9}">
      <dsp:nvSpPr>
        <dsp:cNvPr id="0" name=""/>
        <dsp:cNvSpPr/>
      </dsp:nvSpPr>
      <dsp:spPr>
        <a:xfrm>
          <a:off x="785095" y="2264691"/>
          <a:ext cx="514924" cy="1639523"/>
        </a:xfrm>
        <a:custGeom>
          <a:avLst/>
          <a:gdLst/>
          <a:ahLst/>
          <a:cxnLst/>
          <a:rect l="0" t="0" r="0" b="0"/>
          <a:pathLst>
            <a:path>
              <a:moveTo>
                <a:pt x="0" y="0"/>
              </a:moveTo>
              <a:lnTo>
                <a:pt x="257462" y="0"/>
              </a:lnTo>
              <a:lnTo>
                <a:pt x="257462" y="1639523"/>
              </a:lnTo>
              <a:lnTo>
                <a:pt x="514924" y="16395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l-GR" sz="600" kern="1200"/>
        </a:p>
      </dsp:txBody>
      <dsp:txXfrm>
        <a:off x="999595" y="3041491"/>
        <a:ext cx="85924" cy="85924"/>
      </dsp:txXfrm>
    </dsp:sp>
    <dsp:sp modelId="{CB512B2B-D58B-4F02-9091-4C1833ADCBA5}">
      <dsp:nvSpPr>
        <dsp:cNvPr id="0" name=""/>
        <dsp:cNvSpPr/>
      </dsp:nvSpPr>
      <dsp:spPr>
        <a:xfrm>
          <a:off x="785095" y="2264691"/>
          <a:ext cx="514924" cy="777433"/>
        </a:xfrm>
        <a:custGeom>
          <a:avLst/>
          <a:gdLst/>
          <a:ahLst/>
          <a:cxnLst/>
          <a:rect l="0" t="0" r="0" b="0"/>
          <a:pathLst>
            <a:path>
              <a:moveTo>
                <a:pt x="0" y="0"/>
              </a:moveTo>
              <a:lnTo>
                <a:pt x="257462" y="0"/>
              </a:lnTo>
              <a:lnTo>
                <a:pt x="257462" y="777433"/>
              </a:lnTo>
              <a:lnTo>
                <a:pt x="514924" y="7774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1019245" y="2630095"/>
        <a:ext cx="46624" cy="46624"/>
      </dsp:txXfrm>
    </dsp:sp>
    <dsp:sp modelId="{ED55E1F7-7725-4EDA-955C-24991F5931C7}">
      <dsp:nvSpPr>
        <dsp:cNvPr id="0" name=""/>
        <dsp:cNvSpPr/>
      </dsp:nvSpPr>
      <dsp:spPr>
        <a:xfrm>
          <a:off x="785095" y="2007017"/>
          <a:ext cx="514924" cy="257674"/>
        </a:xfrm>
        <a:custGeom>
          <a:avLst/>
          <a:gdLst/>
          <a:ahLst/>
          <a:cxnLst/>
          <a:rect l="0" t="0" r="0" b="0"/>
          <a:pathLst>
            <a:path>
              <a:moveTo>
                <a:pt x="0" y="257674"/>
              </a:moveTo>
              <a:lnTo>
                <a:pt x="257462" y="257674"/>
              </a:lnTo>
              <a:lnTo>
                <a:pt x="257462" y="0"/>
              </a:lnTo>
              <a:lnTo>
                <a:pt x="51492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1028162" y="2121459"/>
        <a:ext cx="28789" cy="28789"/>
      </dsp:txXfrm>
    </dsp:sp>
    <dsp:sp modelId="{92EC0E43-5184-46DE-88B1-6F65DC69F25B}">
      <dsp:nvSpPr>
        <dsp:cNvPr id="0" name=""/>
        <dsp:cNvSpPr/>
      </dsp:nvSpPr>
      <dsp:spPr>
        <a:xfrm>
          <a:off x="785095" y="841616"/>
          <a:ext cx="514924" cy="1423074"/>
        </a:xfrm>
        <a:custGeom>
          <a:avLst/>
          <a:gdLst/>
          <a:ahLst/>
          <a:cxnLst/>
          <a:rect l="0" t="0" r="0" b="0"/>
          <a:pathLst>
            <a:path>
              <a:moveTo>
                <a:pt x="0" y="1423074"/>
              </a:moveTo>
              <a:lnTo>
                <a:pt x="257462" y="1423074"/>
              </a:lnTo>
              <a:lnTo>
                <a:pt x="257462" y="0"/>
              </a:lnTo>
              <a:lnTo>
                <a:pt x="51492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1004723" y="1515319"/>
        <a:ext cx="75668" cy="75668"/>
      </dsp:txXfrm>
    </dsp:sp>
    <dsp:sp modelId="{6C6AABB6-E8D4-41BF-9E8C-D9980C407EEC}">
      <dsp:nvSpPr>
        <dsp:cNvPr id="0" name=""/>
        <dsp:cNvSpPr/>
      </dsp:nvSpPr>
      <dsp:spPr>
        <a:xfrm rot="16200000">
          <a:off x="-1063038" y="1872218"/>
          <a:ext cx="2911321" cy="78494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t>Ορμονικές αλλαγές</a:t>
          </a:r>
          <a:endParaRPr lang="el-GR" sz="1800" kern="1200" dirty="0"/>
        </a:p>
      </dsp:txBody>
      <dsp:txXfrm>
        <a:off x="-1063038" y="1872218"/>
        <a:ext cx="2911321" cy="784945"/>
      </dsp:txXfrm>
    </dsp:sp>
    <dsp:sp modelId="{A2393ADC-537D-439C-BD78-51CBA7B29FE5}">
      <dsp:nvSpPr>
        <dsp:cNvPr id="0" name=""/>
        <dsp:cNvSpPr/>
      </dsp:nvSpPr>
      <dsp:spPr>
        <a:xfrm>
          <a:off x="1300020" y="335318"/>
          <a:ext cx="3167659" cy="101259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Επηρεάζουν τα υπόλοιπα συστήματα για την υποστήριξη της ανάπτυξης του γονιμοποιημένου ωαρίου.</a:t>
          </a:r>
          <a:endParaRPr lang="el-GR" sz="1600" kern="1200" dirty="0"/>
        </a:p>
      </dsp:txBody>
      <dsp:txXfrm>
        <a:off x="1300020" y="335318"/>
        <a:ext cx="3167659" cy="1012595"/>
      </dsp:txXfrm>
    </dsp:sp>
    <dsp:sp modelId="{3FF22D0B-4466-491F-8CB2-D0C8CABFFC7D}">
      <dsp:nvSpPr>
        <dsp:cNvPr id="0" name=""/>
        <dsp:cNvSpPr/>
      </dsp:nvSpPr>
      <dsp:spPr>
        <a:xfrm>
          <a:off x="1300020" y="1544150"/>
          <a:ext cx="3205146" cy="925733"/>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Διεγείρουν την ανάπτυξη της μήτρας, του πλακούντα και του μαστού</a:t>
          </a:r>
          <a:endParaRPr lang="el-GR" sz="1600" kern="1200" dirty="0"/>
        </a:p>
      </dsp:txBody>
      <dsp:txXfrm>
        <a:off x="1300020" y="1544150"/>
        <a:ext cx="3205146" cy="925733"/>
      </dsp:txXfrm>
    </dsp:sp>
    <dsp:sp modelId="{E0026E85-93D4-420A-9A54-4A87EEEDC4B9}">
      <dsp:nvSpPr>
        <dsp:cNvPr id="0" name=""/>
        <dsp:cNvSpPr/>
      </dsp:nvSpPr>
      <dsp:spPr>
        <a:xfrm>
          <a:off x="1300020" y="2666120"/>
          <a:ext cx="3242632" cy="75200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Αύξηση ελαστικότητας μυών  και συνδέσμων</a:t>
          </a:r>
          <a:endParaRPr lang="el-GR" sz="1600" kern="1200" dirty="0"/>
        </a:p>
      </dsp:txBody>
      <dsp:txXfrm>
        <a:off x="1300020" y="2666120"/>
        <a:ext cx="3242632" cy="752009"/>
      </dsp:txXfrm>
    </dsp:sp>
    <dsp:sp modelId="{B0B00B8D-7EEB-4173-92A3-EF269A01743B}">
      <dsp:nvSpPr>
        <dsp:cNvPr id="0" name=""/>
        <dsp:cNvSpPr/>
      </dsp:nvSpPr>
      <dsp:spPr>
        <a:xfrm>
          <a:off x="1300020" y="3614366"/>
          <a:ext cx="3242632" cy="57969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dirty="0" smtClean="0"/>
            <a:t>Αύξηση του μεταβολικού ρυθμού</a:t>
          </a:r>
          <a:endParaRPr lang="el-GR" sz="1600" kern="1200" dirty="0"/>
        </a:p>
      </dsp:txBody>
      <dsp:txXfrm>
        <a:off x="1300020" y="3614366"/>
        <a:ext cx="3242632" cy="579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65028-9F4C-4182-BF27-2A60A7185F64}">
      <dsp:nvSpPr>
        <dsp:cNvPr id="0" name=""/>
        <dsp:cNvSpPr/>
      </dsp:nvSpPr>
      <dsp:spPr>
        <a:xfrm rot="21570597">
          <a:off x="574063" y="2549406"/>
          <a:ext cx="1762792" cy="52558"/>
        </a:xfrm>
        <a:custGeom>
          <a:avLst/>
          <a:gdLst/>
          <a:ahLst/>
          <a:cxnLst/>
          <a:rect l="0" t="0" r="0" b="0"/>
          <a:pathLst>
            <a:path>
              <a:moveTo>
                <a:pt x="0" y="26279"/>
              </a:moveTo>
              <a:lnTo>
                <a:pt x="1762792" y="262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EC8BC6-B308-41B7-A9D0-043BA255C98A}">
      <dsp:nvSpPr>
        <dsp:cNvPr id="0" name=""/>
        <dsp:cNvSpPr/>
      </dsp:nvSpPr>
      <dsp:spPr>
        <a:xfrm rot="19954123">
          <a:off x="484694" y="1937088"/>
          <a:ext cx="1590266" cy="52558"/>
        </a:xfrm>
        <a:custGeom>
          <a:avLst/>
          <a:gdLst/>
          <a:ahLst/>
          <a:cxnLst/>
          <a:rect l="0" t="0" r="0" b="0"/>
          <a:pathLst>
            <a:path>
              <a:moveTo>
                <a:pt x="0" y="26279"/>
              </a:moveTo>
              <a:lnTo>
                <a:pt x="1590266" y="262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43C4F2-833B-462E-A495-B79C944E5CBE}">
      <dsp:nvSpPr>
        <dsp:cNvPr id="0" name=""/>
        <dsp:cNvSpPr/>
      </dsp:nvSpPr>
      <dsp:spPr>
        <a:xfrm rot="286891">
          <a:off x="571055" y="2675555"/>
          <a:ext cx="1747093" cy="52558"/>
        </a:xfrm>
        <a:custGeom>
          <a:avLst/>
          <a:gdLst/>
          <a:ahLst/>
          <a:cxnLst/>
          <a:rect l="0" t="0" r="0" b="0"/>
          <a:pathLst>
            <a:path>
              <a:moveTo>
                <a:pt x="0" y="26279"/>
              </a:moveTo>
              <a:lnTo>
                <a:pt x="1747093" y="262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864868-A128-484E-AD4C-415B5617F40D}">
      <dsp:nvSpPr>
        <dsp:cNvPr id="0" name=""/>
        <dsp:cNvSpPr/>
      </dsp:nvSpPr>
      <dsp:spPr>
        <a:xfrm rot="1121682">
          <a:off x="554120" y="2850614"/>
          <a:ext cx="757222" cy="52558"/>
        </a:xfrm>
        <a:custGeom>
          <a:avLst/>
          <a:gdLst/>
          <a:ahLst/>
          <a:cxnLst/>
          <a:rect l="0" t="0" r="0" b="0"/>
          <a:pathLst>
            <a:path>
              <a:moveTo>
                <a:pt x="0" y="26279"/>
              </a:moveTo>
              <a:lnTo>
                <a:pt x="757222" y="2627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4D3F44-526F-4922-996F-C49D20D359F6}">
      <dsp:nvSpPr>
        <dsp:cNvPr id="0" name=""/>
        <dsp:cNvSpPr/>
      </dsp:nvSpPr>
      <dsp:spPr>
        <a:xfrm>
          <a:off x="-11272" y="1611194"/>
          <a:ext cx="1525594" cy="1734668"/>
        </a:xfrm>
        <a:prstGeom prst="ellipse">
          <a:avLst/>
        </a:prstGeom>
        <a:blipFill>
          <a:blip xmlns:r="http://schemas.openxmlformats.org/officeDocument/2006/relationships" r:embed="rId1">
            <a:extLst/>
          </a:blip>
          <a:srcRect/>
          <a:stretch>
            <a:fillRect t="-10000" b="-10000"/>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681E143-A23F-44B3-92D1-0CBC8AFC1FE7}">
      <dsp:nvSpPr>
        <dsp:cNvPr id="0" name=""/>
        <dsp:cNvSpPr/>
      </dsp:nvSpPr>
      <dsp:spPr>
        <a:xfrm>
          <a:off x="888676" y="2927730"/>
          <a:ext cx="2213339" cy="617458"/>
        </a:xfrm>
        <a:prstGeom prst="ellipse">
          <a:avLst/>
        </a:prstGeom>
        <a:gradFill rotWithShape="0">
          <a:gsLst>
            <a:gs pos="0">
              <a:schemeClr val="accent5">
                <a:hueOff val="-2483469"/>
                <a:satOff val="9953"/>
                <a:lumOff val="2157"/>
                <a:alphaOff val="0"/>
                <a:tint val="50000"/>
                <a:satMod val="300000"/>
              </a:schemeClr>
            </a:gs>
            <a:gs pos="35000">
              <a:schemeClr val="accent5">
                <a:hueOff val="-2483469"/>
                <a:satOff val="9953"/>
                <a:lumOff val="2157"/>
                <a:alphaOff val="0"/>
                <a:tint val="37000"/>
                <a:satMod val="300000"/>
              </a:schemeClr>
            </a:gs>
            <a:gs pos="100000">
              <a:schemeClr val="accent5">
                <a:hueOff val="-2483469"/>
                <a:satOff val="9953"/>
                <a:lumOff val="215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b="1" u="sng" kern="1200" dirty="0" smtClean="0"/>
            <a:t>Ουροποιητικό</a:t>
          </a:r>
          <a:r>
            <a:rPr lang="el-GR" sz="1200" b="1" kern="1200" dirty="0" smtClean="0"/>
            <a:t> Ουροδόχος κύστη ουρητήρες</a:t>
          </a:r>
          <a:endParaRPr lang="el-GR" sz="1200" b="1" kern="1200" dirty="0"/>
        </a:p>
      </dsp:txBody>
      <dsp:txXfrm>
        <a:off x="1212812" y="3018155"/>
        <a:ext cx="1565067" cy="436608"/>
      </dsp:txXfrm>
    </dsp:sp>
    <dsp:sp modelId="{F117D57C-758E-4CF9-B5F7-379785420DD8}">
      <dsp:nvSpPr>
        <dsp:cNvPr id="0" name=""/>
        <dsp:cNvSpPr/>
      </dsp:nvSpPr>
      <dsp:spPr>
        <a:xfrm>
          <a:off x="2288425" y="2360291"/>
          <a:ext cx="2571606" cy="1039362"/>
        </a:xfrm>
        <a:prstGeom prst="ellips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b="1" u="sng" kern="1200" dirty="0" smtClean="0"/>
            <a:t>Καρδιαγγειακό</a:t>
          </a:r>
          <a:r>
            <a:rPr lang="el-GR" sz="1200" b="1" kern="1200" dirty="0" smtClean="0"/>
            <a:t>  </a:t>
          </a:r>
        </a:p>
        <a:p>
          <a:pPr lvl="0" algn="ctr" defTabSz="533400">
            <a:lnSpc>
              <a:spcPct val="90000"/>
            </a:lnSpc>
            <a:spcBef>
              <a:spcPct val="0"/>
            </a:spcBef>
            <a:spcAft>
              <a:spcPct val="35000"/>
            </a:spcAft>
          </a:pPr>
          <a:r>
            <a:rPr lang="el-GR" sz="1200" b="1" kern="1200" dirty="0" smtClean="0"/>
            <a:t>Πίεση αιμοφόρων              αγγείων πυελικής περιοχής (κιρσοί, αιμορροΐδες)</a:t>
          </a:r>
          <a:endParaRPr lang="el-GR" sz="1200" b="1" kern="1200" dirty="0"/>
        </a:p>
      </dsp:txBody>
      <dsp:txXfrm>
        <a:off x="2665028" y="2512502"/>
        <a:ext cx="1818400" cy="734940"/>
      </dsp:txXfrm>
    </dsp:sp>
    <dsp:sp modelId="{10B55820-538B-460D-8055-AFB2F695010A}">
      <dsp:nvSpPr>
        <dsp:cNvPr id="0" name=""/>
        <dsp:cNvSpPr/>
      </dsp:nvSpPr>
      <dsp:spPr>
        <a:xfrm>
          <a:off x="1076784" y="976843"/>
          <a:ext cx="2964084" cy="645334"/>
        </a:xfrm>
        <a:prstGeom prst="ellipse">
          <a:avLst/>
        </a:prstGeom>
        <a:gradFill rotWithShape="0">
          <a:gsLst>
            <a:gs pos="0">
              <a:schemeClr val="accent5">
                <a:hueOff val="-7450407"/>
                <a:satOff val="29858"/>
                <a:lumOff val="6471"/>
                <a:alphaOff val="0"/>
                <a:tint val="50000"/>
                <a:satMod val="300000"/>
              </a:schemeClr>
            </a:gs>
            <a:gs pos="35000">
              <a:schemeClr val="accent5">
                <a:hueOff val="-7450407"/>
                <a:satOff val="29858"/>
                <a:lumOff val="6471"/>
                <a:alphaOff val="0"/>
                <a:tint val="37000"/>
                <a:satMod val="300000"/>
              </a:schemeClr>
            </a:gs>
            <a:gs pos="100000">
              <a:schemeClr val="accent5">
                <a:hueOff val="-7450407"/>
                <a:satOff val="29858"/>
                <a:lumOff val="647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b="1" u="sng" kern="1200" dirty="0" smtClean="0">
              <a:latin typeface="+mj-lt"/>
            </a:rPr>
            <a:t>Αναπνευστικό</a:t>
          </a:r>
          <a:r>
            <a:rPr lang="el-GR" sz="1200" b="1" kern="1200" dirty="0" smtClean="0">
              <a:latin typeface="+mj-lt"/>
            </a:rPr>
            <a:t> </a:t>
          </a:r>
        </a:p>
        <a:p>
          <a:pPr lvl="0" algn="ctr" defTabSz="533400">
            <a:lnSpc>
              <a:spcPct val="90000"/>
            </a:lnSpc>
            <a:spcBef>
              <a:spcPct val="0"/>
            </a:spcBef>
            <a:spcAft>
              <a:spcPct val="35000"/>
            </a:spcAft>
          </a:pPr>
          <a:r>
            <a:rPr lang="el-GR" sz="1200" b="1" kern="1200" dirty="0" smtClean="0">
              <a:latin typeface="+mj-lt"/>
            </a:rPr>
            <a:t>Ανύψωση διαφράγματος </a:t>
          </a:r>
        </a:p>
        <a:p>
          <a:pPr lvl="0" algn="ctr" defTabSz="533400">
            <a:lnSpc>
              <a:spcPct val="90000"/>
            </a:lnSpc>
            <a:spcBef>
              <a:spcPct val="0"/>
            </a:spcBef>
            <a:spcAft>
              <a:spcPct val="35000"/>
            </a:spcAft>
          </a:pPr>
          <a:r>
            <a:rPr lang="el-GR" sz="1200" b="1" kern="1200" dirty="0" smtClean="0">
              <a:latin typeface="+mj-lt"/>
              <a:cs typeface="Arial"/>
            </a:rPr>
            <a:t>↑ θωρακικού κλωβού</a:t>
          </a:r>
          <a:endParaRPr lang="el-GR" sz="1200" b="1" kern="1200" dirty="0">
            <a:latin typeface="+mj-lt"/>
          </a:endParaRPr>
        </a:p>
      </dsp:txBody>
      <dsp:txXfrm>
        <a:off x="1510864" y="1071350"/>
        <a:ext cx="2095924" cy="456320"/>
      </dsp:txXfrm>
    </dsp:sp>
    <dsp:sp modelId="{ED86E2D5-5115-48FC-B509-CF72A89F91C6}">
      <dsp:nvSpPr>
        <dsp:cNvPr id="0" name=""/>
        <dsp:cNvSpPr/>
      </dsp:nvSpPr>
      <dsp:spPr>
        <a:xfrm>
          <a:off x="2336566" y="2022852"/>
          <a:ext cx="2523465" cy="1069010"/>
        </a:xfrm>
        <a:prstGeom prst="ellips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l-GR" sz="1200" b="1" u="sng" kern="1200" dirty="0" smtClean="0"/>
            <a:t>Μυϊκό </a:t>
          </a:r>
        </a:p>
        <a:p>
          <a:pPr lvl="0" algn="ctr" defTabSz="533400">
            <a:lnSpc>
              <a:spcPct val="90000"/>
            </a:lnSpc>
            <a:spcBef>
              <a:spcPct val="0"/>
            </a:spcBef>
            <a:spcAft>
              <a:spcPct val="35000"/>
            </a:spcAft>
          </a:pPr>
          <a:r>
            <a:rPr lang="el-GR" sz="1200" b="1" kern="1200" dirty="0" smtClean="0"/>
            <a:t>Διάταση κοιλιακών μυών</a:t>
          </a:r>
        </a:p>
        <a:p>
          <a:pPr lvl="0" algn="ctr" defTabSz="533400">
            <a:lnSpc>
              <a:spcPct val="90000"/>
            </a:lnSpc>
            <a:spcBef>
              <a:spcPct val="0"/>
            </a:spcBef>
            <a:spcAft>
              <a:spcPct val="35000"/>
            </a:spcAft>
          </a:pPr>
          <a:r>
            <a:rPr lang="el-GR" sz="1200" b="1" kern="1200" dirty="0" smtClean="0"/>
            <a:t>Επιβάρυνση μυών πυελικού εδάφους </a:t>
          </a:r>
          <a:r>
            <a:rPr lang="el-GR" sz="700" kern="1200" dirty="0" smtClean="0"/>
            <a:t>                                                                  </a:t>
          </a:r>
          <a:endParaRPr lang="el-GR" sz="700" kern="1200" dirty="0"/>
        </a:p>
      </dsp:txBody>
      <dsp:txXfrm>
        <a:off x="2706119" y="2179405"/>
        <a:ext cx="1784359" cy="75590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5FEC299-30EF-436B-AAD4-C5D2D16F2907}" type="datetimeFigureOut">
              <a:rPr lang="el-GR"/>
              <a:pPr>
                <a:defRPr/>
              </a:pPr>
              <a:t>11/11/2015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BFE5167-8DB6-4BF9-868D-009E04D084C8}" type="slidenum">
              <a:rPr lang="el-GR"/>
              <a:pPr>
                <a:defRPr/>
              </a:pPr>
              <a:t>‹#›</a:t>
            </a:fld>
            <a:endParaRPr lang="el-GR"/>
          </a:p>
        </p:txBody>
      </p:sp>
    </p:spTree>
    <p:extLst>
      <p:ext uri="{BB962C8B-B14F-4D97-AF65-F5344CB8AC3E}">
        <p14:creationId xmlns:p14="http://schemas.microsoft.com/office/powerpoint/2010/main" val="17033162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spcBef>
                <a:spcPct val="0"/>
              </a:spcBef>
              <a:buFontTx/>
              <a:buChar char="•"/>
            </a:pPr>
            <a:endParaRPr lang="el-GR" altLang="el-GR" smtClean="0">
              <a:solidFill>
                <a:srgbClr val="FF0000"/>
              </a:solidFill>
            </a:endParaRPr>
          </a:p>
        </p:txBody>
      </p:sp>
      <p:sp>
        <p:nvSpPr>
          <p:cNvPr id="512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D0619E1-B1A2-4EEE-8611-586356945254}" type="slidenum">
              <a:rPr lang="el-GR" altLang="el-GR">
                <a:solidFill>
                  <a:srgbClr val="000000"/>
                </a:solidFill>
              </a:rPr>
              <a:pPr eaLnBrk="1" hangingPunct="1"/>
              <a:t>1</a:t>
            </a:fld>
            <a:endParaRPr lang="el-GR" altLang="el-G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10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2947" name="Shape 10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Shape 110"/>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3971" name="Shape 11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Shape 11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4995" name="Shape 11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Shape 12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6019" name="Shape 12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129"/>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7043" name="Shape 13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Shape 135"/>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8067" name="Shape 1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14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9091" name="Shape 14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150"/>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0115" name="Shape 15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158"/>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1139" name="Shape 159"/>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166"/>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2163" name="Shape 16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Shape 49"/>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4755" name="Shape 5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74"/>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3187" name="Shape 17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182"/>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4211" name="Shape 18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19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5235" name="Shape 19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20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6259" name="Shape 20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210"/>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7283" name="Shape 21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Shape 219"/>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8307" name="Shape 22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22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9331" name="Shape 22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Shape 235"/>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0355" name="Shape 2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Shape 24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1379" name="Shape 24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Shape 24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2403" name="Shape 24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6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5779" name="Shape 6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Shape 254"/>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3427" name="Shape 25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22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632EA41-4821-4EFE-A914-9A6F3006E751}" type="slidenum">
              <a:rPr lang="el-GR" altLang="el-GR">
                <a:solidFill>
                  <a:srgbClr val="000000"/>
                </a:solidFill>
              </a:rPr>
              <a:pPr eaLnBrk="1" hangingPunct="1"/>
              <a:t>69</a:t>
            </a:fld>
            <a:endParaRPr lang="el-GR" altLang="el-G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CF1FD68-01AE-4D9F-94A1-80F25413B9CC}" type="slidenum">
              <a:rPr lang="el-GR" altLang="el-GR">
                <a:solidFill>
                  <a:srgbClr val="000000"/>
                </a:solidFill>
              </a:rPr>
              <a:pPr eaLnBrk="1" hangingPunct="1"/>
              <a:t>70</a:t>
            </a:fld>
            <a:endParaRPr lang="el-GR" altLang="el-G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FB99B8B-3B06-4664-A7CF-0EA0DC420029}" type="slidenum">
              <a:rPr lang="el-GR" altLang="el-GR">
                <a:solidFill>
                  <a:srgbClr val="000000"/>
                </a:solidFill>
              </a:rPr>
              <a:pPr eaLnBrk="1" hangingPunct="1"/>
              <a:t>71</a:t>
            </a:fld>
            <a:endParaRPr lang="el-GR" altLang="el-G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39FC758-766B-45B5-8DE7-FC907804E3D2}" type="slidenum">
              <a:rPr lang="el-GR" altLang="el-GR">
                <a:solidFill>
                  <a:srgbClr val="000000"/>
                </a:solidFill>
              </a:rPr>
              <a:pPr eaLnBrk="1" hangingPunct="1"/>
              <a:t>72</a:t>
            </a:fld>
            <a:endParaRPr lang="el-GR" altLang="el-G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33A5D0-5F93-4171-A5AB-2CD317686ADD}" type="slidenum">
              <a:rPr lang="el-GR" altLang="el-GR">
                <a:solidFill>
                  <a:srgbClr val="000000"/>
                </a:solidFill>
              </a:rPr>
              <a:pPr eaLnBrk="1" hangingPunct="1"/>
              <a:t>73</a:t>
            </a:fld>
            <a:endParaRPr lang="el-GR" altLang="el-G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a:spcBef>
                <a:spcPct val="0"/>
              </a:spcBef>
              <a:buFontTx/>
              <a:buChar char="•"/>
            </a:pPr>
            <a:endParaRPr lang="el-GR" altLang="el-GR" smtClean="0"/>
          </a:p>
        </p:txBody>
      </p:sp>
      <p:sp>
        <p:nvSpPr>
          <p:cNvPr id="573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F51448-BFA0-4F98-AD8F-77D1C9FA80D2}" type="slidenum">
              <a:rPr lang="el-GR" altLang="el-GR">
                <a:solidFill>
                  <a:srgbClr val="000000"/>
                </a:solidFill>
              </a:rPr>
              <a:pPr eaLnBrk="1" hangingPunct="1"/>
              <a:t>74</a:t>
            </a:fld>
            <a:endParaRPr lang="el-GR" altLang="el-G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69"/>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6803" name="Shape 7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7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8851" name="Shape 7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83"/>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9875" name="Shape 8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91"/>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0899" name="Shape 9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97"/>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1923" name="Shape 9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l-GR" altLang="el-G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duotone>
              <a:schemeClr val="accent1">
                <a:shade val="45000"/>
                <a:satMod val="135000"/>
              </a:schemeClr>
              <a:prstClr val="white"/>
            </a:duotone>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75E58E43-BEB6-4561-AE03-4CF86FBEFA05}" type="slidenum">
              <a:rPr lang="el-GR"/>
              <a:pPr>
                <a:defRPr/>
              </a:pPr>
              <a:t>‹#›</a:t>
            </a:fld>
            <a:endParaRPr lang="el-GR"/>
          </a:p>
        </p:txBody>
      </p:sp>
    </p:spTree>
    <p:extLst>
      <p:ext uri="{BB962C8B-B14F-4D97-AF65-F5344CB8AC3E}">
        <p14:creationId xmlns:p14="http://schemas.microsoft.com/office/powerpoint/2010/main" val="42151371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B9F1368-C23F-41B3-955D-7CBE5D11D77E}"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97E38CCA-45BB-4DCE-A038-DE0F2F3275DF}" type="slidenum">
              <a:rPr lang="el-GR"/>
              <a:pPr>
                <a:defRPr/>
              </a:pPr>
              <a:t>‹#›</a:t>
            </a:fld>
            <a:endParaRPr lang="el-GR"/>
          </a:p>
        </p:txBody>
      </p:sp>
    </p:spTree>
    <p:extLst>
      <p:ext uri="{BB962C8B-B14F-4D97-AF65-F5344CB8AC3E}">
        <p14:creationId xmlns:p14="http://schemas.microsoft.com/office/powerpoint/2010/main" val="395169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4395876A-3936-4E75-9420-93BB50CD26F5}"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5A01432-9C02-4A3B-8F08-27044A1BA370}" type="slidenum">
              <a:rPr lang="el-GR"/>
              <a:pPr>
                <a:defRPr/>
              </a:pPr>
              <a:t>‹#›</a:t>
            </a:fld>
            <a:endParaRPr lang="el-GR"/>
          </a:p>
        </p:txBody>
      </p:sp>
    </p:spTree>
    <p:extLst>
      <p:ext uri="{BB962C8B-B14F-4D97-AF65-F5344CB8AC3E}">
        <p14:creationId xmlns:p14="http://schemas.microsoft.com/office/powerpoint/2010/main" val="3215570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850BCD43-644C-45B0-9360-25F0ACBF2ED1}"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35DDE9C-E9B5-49EA-988E-FECC17EBA9FB}" type="slidenum">
              <a:rPr lang="el-GR"/>
              <a:pPr>
                <a:defRPr/>
              </a:pPr>
              <a:t>‹#›</a:t>
            </a:fld>
            <a:endParaRPr lang="el-GR"/>
          </a:p>
        </p:txBody>
      </p:sp>
    </p:spTree>
    <p:extLst>
      <p:ext uri="{BB962C8B-B14F-4D97-AF65-F5344CB8AC3E}">
        <p14:creationId xmlns:p14="http://schemas.microsoft.com/office/powerpoint/2010/main" val="2953656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4" name="Shape 16"/>
          <p:cNvSpPr>
            <a:spLocks noChangeArrowheads="1"/>
          </p:cNvSpPr>
          <p:nvPr/>
        </p:nvSpPr>
        <p:spPr bwMode="auto">
          <a:xfrm rot="10800000" flipH="1">
            <a:off x="0" y="1550988"/>
            <a:ext cx="9144000" cy="5307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latin typeface="Calibri" pitchFamily="34" charset="0"/>
            </a:endParaRPr>
          </a:p>
        </p:txBody>
      </p:sp>
      <p:sp>
        <p:nvSpPr>
          <p:cNvPr id="5" name="Shape 17"/>
          <p:cNvSpPr>
            <a:spLocks/>
          </p:cNvSpPr>
          <p:nvPr/>
        </p:nvSpPr>
        <p:spPr bwMode="auto">
          <a:xfrm flipH="1">
            <a:off x="4525963" y="762000"/>
            <a:ext cx="4618037" cy="787400"/>
          </a:xfrm>
          <a:custGeom>
            <a:avLst/>
            <a:gdLst>
              <a:gd name="T0" fmla="*/ 1199 w 4617373"/>
              <a:gd name="T1" fmla="*/ 1108924 h 1108924"/>
              <a:gd name="T2" fmla="*/ 4617373 w 4617373"/>
              <a:gd name="T3" fmla="*/ 1108924 h 1108924"/>
              <a:gd name="T4" fmla="*/ 0 w 4617373"/>
              <a:gd name="T5" fmla="*/ 0 h 1108924"/>
              <a:gd name="T6" fmla="*/ 1199 w 4617373"/>
              <a:gd name="T7" fmla="*/ 1108924 h 1108924"/>
              <a:gd name="T8" fmla="*/ 0 w 4617373"/>
              <a:gd name="T9" fmla="*/ 0 h 1108924"/>
              <a:gd name="T10" fmla="*/ 4617373 w 4617373"/>
              <a:gd name="T11" fmla="*/ 1108924 h 1108924"/>
            </a:gdLst>
            <a:ahLst/>
            <a:cxnLst>
              <a:cxn ang="0">
                <a:pos x="T0" y="T1"/>
              </a:cxn>
              <a:cxn ang="0">
                <a:pos x="T2" y="T3"/>
              </a:cxn>
              <a:cxn ang="0">
                <a:pos x="T4" y="T5"/>
              </a:cxn>
              <a:cxn ang="0">
                <a:pos x="T6" y="T7"/>
              </a:cxn>
            </a:cxnLst>
            <a:rect l="T8" t="T9" r="T10" b="T11"/>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7"/>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l-GR"/>
          </a:p>
        </p:txBody>
      </p:sp>
      <p:sp>
        <p:nvSpPr>
          <p:cNvPr id="6" name="Shape 18"/>
          <p:cNvSpPr>
            <a:spLocks/>
          </p:cNvSpPr>
          <p:nvPr/>
        </p:nvSpPr>
        <p:spPr bwMode="auto">
          <a:xfrm rot="10800000">
            <a:off x="4525963" y="1549400"/>
            <a:ext cx="4618037" cy="762000"/>
          </a:xfrm>
          <a:custGeom>
            <a:avLst/>
            <a:gdLst>
              <a:gd name="T0" fmla="*/ 1199 w 4617373"/>
              <a:gd name="T1" fmla="*/ 1108924 h 1108924"/>
              <a:gd name="T2" fmla="*/ 4617373 w 4617373"/>
              <a:gd name="T3" fmla="*/ 1108924 h 1108924"/>
              <a:gd name="T4" fmla="*/ 0 w 4617373"/>
              <a:gd name="T5" fmla="*/ 0 h 1108924"/>
              <a:gd name="T6" fmla="*/ 1199 w 4617373"/>
              <a:gd name="T7" fmla="*/ 1108924 h 1108924"/>
              <a:gd name="T8" fmla="*/ 0 w 4617373"/>
              <a:gd name="T9" fmla="*/ 0 h 1108924"/>
              <a:gd name="T10" fmla="*/ 4617373 w 4617373"/>
              <a:gd name="T11" fmla="*/ 1108924 h 1108924"/>
            </a:gdLst>
            <a:ahLst/>
            <a:cxnLst>
              <a:cxn ang="0">
                <a:pos x="T0" y="T1"/>
              </a:cxn>
              <a:cxn ang="0">
                <a:pos x="T2" y="T3"/>
              </a:cxn>
              <a:cxn ang="0">
                <a:pos x="T4" y="T5"/>
              </a:cxn>
              <a:cxn ang="0">
                <a:pos x="T6" y="T7"/>
              </a:cxn>
            </a:cxnLst>
            <a:rect l="T8" t="T9" r="T10" b="T11"/>
            <a:pathLst>
              <a:path w="4617373" h="1108924" extrusionOk="0">
                <a:moveTo>
                  <a:pt x="1199" y="1108924"/>
                </a:moveTo>
                <a:lnTo>
                  <a:pt x="4617373" y="1108924"/>
                </a:lnTo>
                <a:lnTo>
                  <a:pt x="0" y="0"/>
                </a:lnTo>
                <a:cubicBezTo>
                  <a:pt x="400" y="369641"/>
                  <a:pt x="799" y="739283"/>
                  <a:pt x="1199" y="1108924"/>
                </a:cubicBezTo>
                <a:close/>
              </a:path>
            </a:pathLst>
          </a:custGeom>
          <a:solidFill>
            <a:schemeClr val="tx1">
              <a:alpha val="784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l-GR"/>
          </a:p>
        </p:txBody>
      </p:sp>
      <p:sp>
        <p:nvSpPr>
          <p:cNvPr id="19" name="Shape 19"/>
          <p:cNvSpPr txBox="1">
            <a:spLocks noGrp="1"/>
          </p:cNvSpPr>
          <p:nvPr>
            <p:ph type="title"/>
          </p:nvPr>
        </p:nvSpPr>
        <p:spPr>
          <a:xfrm>
            <a:off x="457200" y="274637"/>
            <a:ext cx="8229600" cy="1143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1"/>
          </p:nvPr>
        </p:nvSpPr>
        <p:spPr>
          <a:xfrm>
            <a:off x="457200" y="1600201"/>
            <a:ext cx="8229600" cy="4967599"/>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21"/>
          <p:cNvSpPr txBox="1">
            <a:spLocks noGrp="1"/>
          </p:cNvSpPr>
          <p:nvPr>
            <p:ph type="sldNum" idx="10"/>
          </p:nvPr>
        </p:nvSpPr>
        <p:spPr>
          <a:xfrm>
            <a:off x="8556625" y="6332538"/>
            <a:ext cx="549275" cy="525462"/>
          </a:xfrm>
        </p:spPr>
        <p:txBody>
          <a:bodyPr lIns="91425" tIns="91425" rIns="91425" bIns="91425" anchorCtr="0">
            <a:noAutofit/>
          </a:bodyPr>
          <a:lstStyle>
            <a:lvl1pPr>
              <a:spcBef>
                <a:spcPts val="0"/>
              </a:spcBef>
              <a:buNone/>
              <a:defRPr>
                <a:solidFill>
                  <a:schemeClr val="dk2"/>
                </a:solidFill>
              </a:defRPr>
            </a:lvl1pPr>
          </a:lstStyle>
          <a:p>
            <a:pPr>
              <a:defRPr/>
            </a:pPr>
            <a:fld id="{09D6B40D-7724-441F-982C-62590A4A4FD0}" type="slidenum">
              <a:rPr lang="el"/>
              <a:pPr>
                <a:defRPr/>
              </a:pPr>
              <a:t>‹#›</a:t>
            </a:fld>
            <a:endParaRPr lang="el"/>
          </a:p>
        </p:txBody>
      </p:sp>
    </p:spTree>
    <p:extLst>
      <p:ext uri="{BB962C8B-B14F-4D97-AF65-F5344CB8AC3E}">
        <p14:creationId xmlns:p14="http://schemas.microsoft.com/office/powerpoint/2010/main" val="76030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5" name="Shape 23"/>
          <p:cNvSpPr>
            <a:spLocks noChangeArrowheads="1"/>
          </p:cNvSpPr>
          <p:nvPr/>
        </p:nvSpPr>
        <p:spPr bwMode="auto">
          <a:xfrm rot="10800000" flipH="1">
            <a:off x="0" y="1550988"/>
            <a:ext cx="9144000" cy="5307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a:latin typeface="Calibri" pitchFamily="34" charset="0"/>
            </a:endParaRPr>
          </a:p>
        </p:txBody>
      </p:sp>
      <p:sp>
        <p:nvSpPr>
          <p:cNvPr id="6" name="Shape 24"/>
          <p:cNvSpPr>
            <a:spLocks/>
          </p:cNvSpPr>
          <p:nvPr/>
        </p:nvSpPr>
        <p:spPr bwMode="auto">
          <a:xfrm rot="10800000">
            <a:off x="4525963" y="1549400"/>
            <a:ext cx="4618037" cy="762000"/>
          </a:xfrm>
          <a:custGeom>
            <a:avLst/>
            <a:gdLst>
              <a:gd name="T0" fmla="*/ 1199 w 4617373"/>
              <a:gd name="T1" fmla="*/ 1108924 h 1108924"/>
              <a:gd name="T2" fmla="*/ 4617373 w 4617373"/>
              <a:gd name="T3" fmla="*/ 1108924 h 1108924"/>
              <a:gd name="T4" fmla="*/ 0 w 4617373"/>
              <a:gd name="T5" fmla="*/ 0 h 1108924"/>
              <a:gd name="T6" fmla="*/ 1199 w 4617373"/>
              <a:gd name="T7" fmla="*/ 1108924 h 1108924"/>
              <a:gd name="T8" fmla="*/ 0 w 4617373"/>
              <a:gd name="T9" fmla="*/ 0 h 1108924"/>
              <a:gd name="T10" fmla="*/ 4617373 w 4617373"/>
              <a:gd name="T11" fmla="*/ 1108924 h 1108924"/>
            </a:gdLst>
            <a:ahLst/>
            <a:cxnLst>
              <a:cxn ang="0">
                <a:pos x="T0" y="T1"/>
              </a:cxn>
              <a:cxn ang="0">
                <a:pos x="T2" y="T3"/>
              </a:cxn>
              <a:cxn ang="0">
                <a:pos x="T4" y="T5"/>
              </a:cxn>
              <a:cxn ang="0">
                <a:pos x="T6" y="T7"/>
              </a:cxn>
            </a:cxnLst>
            <a:rect l="T8" t="T9" r="T10" b="T11"/>
            <a:pathLst>
              <a:path w="4617373" h="1108924" extrusionOk="0">
                <a:moveTo>
                  <a:pt x="1199" y="1108924"/>
                </a:moveTo>
                <a:lnTo>
                  <a:pt x="4617373" y="1108924"/>
                </a:lnTo>
                <a:lnTo>
                  <a:pt x="0" y="0"/>
                </a:lnTo>
                <a:cubicBezTo>
                  <a:pt x="400" y="369641"/>
                  <a:pt x="799" y="739283"/>
                  <a:pt x="1199" y="1108924"/>
                </a:cubicBezTo>
                <a:close/>
              </a:path>
            </a:pathLst>
          </a:custGeom>
          <a:solidFill>
            <a:schemeClr val="tx1">
              <a:alpha val="784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l-GR"/>
          </a:p>
        </p:txBody>
      </p:sp>
      <p:sp>
        <p:nvSpPr>
          <p:cNvPr id="7" name="Shape 27"/>
          <p:cNvSpPr>
            <a:spLocks/>
          </p:cNvSpPr>
          <p:nvPr/>
        </p:nvSpPr>
        <p:spPr bwMode="auto">
          <a:xfrm flipH="1">
            <a:off x="4525963" y="762000"/>
            <a:ext cx="4618037" cy="787400"/>
          </a:xfrm>
          <a:custGeom>
            <a:avLst/>
            <a:gdLst>
              <a:gd name="T0" fmla="*/ 1199 w 4617373"/>
              <a:gd name="T1" fmla="*/ 1108924 h 1108924"/>
              <a:gd name="T2" fmla="*/ 4617373 w 4617373"/>
              <a:gd name="T3" fmla="*/ 1108924 h 1108924"/>
              <a:gd name="T4" fmla="*/ 0 w 4617373"/>
              <a:gd name="T5" fmla="*/ 0 h 1108924"/>
              <a:gd name="T6" fmla="*/ 1199 w 4617373"/>
              <a:gd name="T7" fmla="*/ 1108924 h 1108924"/>
              <a:gd name="T8" fmla="*/ 0 w 4617373"/>
              <a:gd name="T9" fmla="*/ 0 h 1108924"/>
              <a:gd name="T10" fmla="*/ 4617373 w 4617373"/>
              <a:gd name="T11" fmla="*/ 1108924 h 1108924"/>
            </a:gdLst>
            <a:ahLst/>
            <a:cxnLst>
              <a:cxn ang="0">
                <a:pos x="T0" y="T1"/>
              </a:cxn>
              <a:cxn ang="0">
                <a:pos x="T2" y="T3"/>
              </a:cxn>
              <a:cxn ang="0">
                <a:pos x="T4" y="T5"/>
              </a:cxn>
              <a:cxn ang="0">
                <a:pos x="T6" y="T7"/>
              </a:cxn>
            </a:cxnLst>
            <a:rect l="T8" t="T9" r="T10" b="T11"/>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7"/>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l-GR"/>
          </a:p>
        </p:txBody>
      </p:sp>
      <p:sp>
        <p:nvSpPr>
          <p:cNvPr id="25" name="Shape 25"/>
          <p:cNvSpPr txBox="1">
            <a:spLocks noGrp="1"/>
          </p:cNvSpPr>
          <p:nvPr>
            <p:ph type="title"/>
          </p:nvPr>
        </p:nvSpPr>
        <p:spPr>
          <a:xfrm>
            <a:off x="457200" y="274637"/>
            <a:ext cx="8229600" cy="1143200"/>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body" idx="1"/>
          </p:nvPr>
        </p:nvSpPr>
        <p:spPr>
          <a:xfrm>
            <a:off x="457200" y="1600201"/>
            <a:ext cx="3994500" cy="4967599"/>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8" name="Shape 28"/>
          <p:cNvSpPr txBox="1">
            <a:spLocks noGrp="1"/>
          </p:cNvSpPr>
          <p:nvPr>
            <p:ph type="body" idx="2"/>
          </p:nvPr>
        </p:nvSpPr>
        <p:spPr>
          <a:xfrm>
            <a:off x="4692273" y="1600201"/>
            <a:ext cx="3994500" cy="4967599"/>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8" name="Shape 29"/>
          <p:cNvSpPr txBox="1">
            <a:spLocks noGrp="1"/>
          </p:cNvSpPr>
          <p:nvPr>
            <p:ph type="sldNum" idx="10"/>
          </p:nvPr>
        </p:nvSpPr>
        <p:spPr>
          <a:xfrm>
            <a:off x="8556625" y="6332538"/>
            <a:ext cx="549275" cy="525462"/>
          </a:xfrm>
        </p:spPr>
        <p:txBody>
          <a:bodyPr lIns="91425" tIns="91425" rIns="91425" bIns="91425" anchorCtr="0">
            <a:noAutofit/>
          </a:bodyPr>
          <a:lstStyle>
            <a:lvl1pPr>
              <a:spcBef>
                <a:spcPts val="0"/>
              </a:spcBef>
              <a:buNone/>
              <a:defRPr>
                <a:solidFill>
                  <a:schemeClr val="dk2"/>
                </a:solidFill>
              </a:defRPr>
            </a:lvl1pPr>
          </a:lstStyle>
          <a:p>
            <a:pPr>
              <a:defRPr/>
            </a:pPr>
            <a:fld id="{3E16E12D-BCAD-4ADB-AF0D-1FC9571F6B17}" type="slidenum">
              <a:rPr lang="el"/>
              <a:pPr>
                <a:defRPr/>
              </a:pPr>
              <a:t>‹#›</a:t>
            </a:fld>
            <a:endParaRPr lang="el"/>
          </a:p>
        </p:txBody>
      </p:sp>
    </p:spTree>
    <p:extLst>
      <p:ext uri="{BB962C8B-B14F-4D97-AF65-F5344CB8AC3E}">
        <p14:creationId xmlns:p14="http://schemas.microsoft.com/office/powerpoint/2010/main" val="408584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081F5C38-182F-42DF-97BB-D0DFC06894DB}" type="slidenum">
              <a:rPr lang="el-GR"/>
              <a:pPr>
                <a:defRPr/>
              </a:pPr>
              <a:t>‹#›</a:t>
            </a:fld>
            <a:endParaRPr lang="el-GR"/>
          </a:p>
        </p:txBody>
      </p:sp>
    </p:spTree>
    <p:extLst>
      <p:ext uri="{BB962C8B-B14F-4D97-AF65-F5344CB8AC3E}">
        <p14:creationId xmlns:p14="http://schemas.microsoft.com/office/powerpoint/2010/main" val="18758226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chemeClr val="bg1"/>
          </a:solidFill>
          <a:ln>
            <a:solidFill>
              <a:schemeClr val="accent1">
                <a:lumMod val="50000"/>
              </a:schemeClr>
            </a:solidFill>
          </a:ln>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a:solidFill>
            <a:schemeClr val="bg1"/>
          </a:solidFill>
          <a:ln>
            <a:solidFill>
              <a:schemeClr val="accent1">
                <a:lumMod val="50000"/>
              </a:schemeClr>
            </a:solid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91F99573-ADA9-4378-A9E6-2A99927DE377}" type="slidenum">
              <a:rPr lang="el-GR"/>
              <a:pPr>
                <a:defRPr/>
              </a:pPr>
              <a:t>‹#›</a:t>
            </a:fld>
            <a:endParaRPr lang="el-GR"/>
          </a:p>
        </p:txBody>
      </p:sp>
    </p:spTree>
    <p:extLst>
      <p:ext uri="{BB962C8B-B14F-4D97-AF65-F5344CB8AC3E}">
        <p14:creationId xmlns:p14="http://schemas.microsoft.com/office/powerpoint/2010/main" val="196706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ounded Rectangle 4"/>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6" name="Rounded Rectangle 5"/>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484784"/>
            <a:ext cx="8229600" cy="4752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82CA30AA-A8DF-4277-B7FD-4557700C9CE5}" type="slidenum">
              <a:rPr lang="el-GR"/>
              <a:pPr>
                <a:defRPr/>
              </a:pPr>
              <a:t>‹#›</a:t>
            </a:fld>
            <a:endParaRPr lang="el-GR"/>
          </a:p>
        </p:txBody>
      </p:sp>
    </p:spTree>
    <p:extLst>
      <p:ext uri="{BB962C8B-B14F-4D97-AF65-F5344CB8AC3E}">
        <p14:creationId xmlns:p14="http://schemas.microsoft.com/office/powerpoint/2010/main" val="2076566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ounded Rectangle 3"/>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4"/>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F699751D-C36B-4F0A-B12B-CCDE106A0345}" type="slidenum">
              <a:rPr lang="el-GR"/>
              <a:pPr>
                <a:defRPr/>
              </a:pPr>
              <a:t>‹#›</a:t>
            </a:fld>
            <a:endParaRPr lang="el-GR"/>
          </a:p>
        </p:txBody>
      </p:sp>
    </p:spTree>
    <p:extLst>
      <p:ext uri="{BB962C8B-B14F-4D97-AF65-F5344CB8AC3E}">
        <p14:creationId xmlns:p14="http://schemas.microsoft.com/office/powerpoint/2010/main" val="1767418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ounded Rectangle 7"/>
          <p:cNvSpPr/>
          <p:nvPr userDrawn="1"/>
        </p:nvSpPr>
        <p:spPr>
          <a:xfrm>
            <a:off x="179388" y="1341438"/>
            <a:ext cx="8785225" cy="5400675"/>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5" name="Rounded Rectangle 8"/>
          <p:cNvSpPr/>
          <p:nvPr userDrawn="1"/>
        </p:nvSpPr>
        <p:spPr>
          <a:xfrm>
            <a:off x="179388" y="115888"/>
            <a:ext cx="8785225" cy="1081087"/>
          </a:xfrm>
          <a:prstGeom prst="roundRect">
            <a:avLst>
              <a:gd name="adj" fmla="val 0"/>
            </a:avLst>
          </a:prstGeom>
          <a:solidFill>
            <a:schemeClr val="bg1"/>
          </a:solidFill>
          <a:ln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prstClr val="white"/>
              </a:solidFill>
            </a:endParaRPr>
          </a:p>
        </p:txBody>
      </p:sp>
      <p:sp>
        <p:nvSpPr>
          <p:cNvPr id="2" name="Title 1"/>
          <p:cNvSpPr>
            <a:spLocks noGrp="1"/>
          </p:cNvSpPr>
          <p:nvPr>
            <p:ph type="title"/>
          </p:nvPr>
        </p:nvSpPr>
        <p:spPr>
          <a:xfrm>
            <a:off x="467544" y="116632"/>
            <a:ext cx="8229600" cy="1080120"/>
          </a:xfrm>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a:xfrm>
            <a:off x="457200" y="1340768"/>
            <a:ext cx="8229600" cy="48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F32C5F24-C434-4365-861D-9C0ABE97420E}" type="slidenum">
              <a:rPr lang="el-GR"/>
              <a:pPr>
                <a:defRPr/>
              </a:pPr>
              <a:t>‹#›</a:t>
            </a:fld>
            <a:endParaRPr lang="el-GR"/>
          </a:p>
        </p:txBody>
      </p:sp>
    </p:spTree>
    <p:extLst>
      <p:ext uri="{BB962C8B-B14F-4D97-AF65-F5344CB8AC3E}">
        <p14:creationId xmlns:p14="http://schemas.microsoft.com/office/powerpoint/2010/main" val="368318736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0FA23430-4E08-48C3-B0DF-174A0BA2EA6F}"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76EA566-7B78-4B64-AB4E-32B6B3DDD5B6}" type="slidenum">
              <a:rPr lang="el-GR"/>
              <a:pPr>
                <a:defRPr/>
              </a:pPr>
              <a:t>‹#›</a:t>
            </a:fld>
            <a:endParaRPr lang="el-GR"/>
          </a:p>
        </p:txBody>
      </p:sp>
    </p:spTree>
    <p:extLst>
      <p:ext uri="{BB962C8B-B14F-4D97-AF65-F5344CB8AC3E}">
        <p14:creationId xmlns:p14="http://schemas.microsoft.com/office/powerpoint/2010/main" val="293855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9949616-C045-4E96-A453-523C8762840A}" type="slidenum">
              <a:rPr lang="el-GR"/>
              <a:pPr>
                <a:defRPr/>
              </a:pPr>
              <a:t>‹#›</a:t>
            </a:fld>
            <a:endParaRPr lang="el-GR"/>
          </a:p>
        </p:txBody>
      </p:sp>
    </p:spTree>
    <p:extLst>
      <p:ext uri="{BB962C8B-B14F-4D97-AF65-F5344CB8AC3E}">
        <p14:creationId xmlns:p14="http://schemas.microsoft.com/office/powerpoint/2010/main" val="2305855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FBD6EFF7-E640-497D-A3AC-EE0E60344D53}" type="slidenum">
              <a:rPr lang="el-GR"/>
              <a:pPr>
                <a:defRPr/>
              </a:pPr>
              <a:t>‹#›</a:t>
            </a:fld>
            <a:endParaRPr lang="el-GR"/>
          </a:p>
        </p:txBody>
      </p:sp>
    </p:spTree>
    <p:extLst>
      <p:ext uri="{BB962C8B-B14F-4D97-AF65-F5344CB8AC3E}">
        <p14:creationId xmlns:p14="http://schemas.microsoft.com/office/powerpoint/2010/main" val="3928259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F7F5795D-B4C9-48B6-8594-0B1A670D6BB4}" type="slidenum">
              <a:rPr lang="el-GR"/>
              <a:pPr>
                <a:defRPr/>
              </a:pPr>
              <a:t>‹#›</a:t>
            </a:fld>
            <a:endParaRPr lang="el-GR"/>
          </a:p>
        </p:txBody>
      </p:sp>
    </p:spTree>
    <p:extLst>
      <p:ext uri="{BB962C8B-B14F-4D97-AF65-F5344CB8AC3E}">
        <p14:creationId xmlns:p14="http://schemas.microsoft.com/office/powerpoint/2010/main" val="547264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70B91BBD-CCBD-4F22-AA90-04556F396A36}" type="slidenum">
              <a:rPr lang="el-GR"/>
              <a:pPr>
                <a:defRPr/>
              </a:pPr>
              <a:t>‹#›</a:t>
            </a:fld>
            <a:endParaRPr lang="el-GR"/>
          </a:p>
        </p:txBody>
      </p:sp>
    </p:spTree>
    <p:extLst>
      <p:ext uri="{BB962C8B-B14F-4D97-AF65-F5344CB8AC3E}">
        <p14:creationId xmlns:p14="http://schemas.microsoft.com/office/powerpoint/2010/main" val="2896386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9E21813-A6C9-497D-A01E-EDE8A04D4D3B}" type="slidenum">
              <a:rPr lang="el-GR"/>
              <a:pPr>
                <a:defRPr/>
              </a:pPr>
              <a:t>‹#›</a:t>
            </a:fld>
            <a:endParaRPr lang="el-GR"/>
          </a:p>
        </p:txBody>
      </p:sp>
    </p:spTree>
    <p:extLst>
      <p:ext uri="{BB962C8B-B14F-4D97-AF65-F5344CB8AC3E}">
        <p14:creationId xmlns:p14="http://schemas.microsoft.com/office/powerpoint/2010/main" val="1970055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2B065D4-B912-4ED7-811B-F11DFC050C34}" type="slidenum">
              <a:rPr lang="el-GR"/>
              <a:pPr>
                <a:defRPr/>
              </a:pPr>
              <a:t>‹#›</a:t>
            </a:fld>
            <a:endParaRPr lang="el-GR"/>
          </a:p>
        </p:txBody>
      </p:sp>
    </p:spTree>
    <p:extLst>
      <p:ext uri="{BB962C8B-B14F-4D97-AF65-F5344CB8AC3E}">
        <p14:creationId xmlns:p14="http://schemas.microsoft.com/office/powerpoint/2010/main" val="1666255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92C0C6C-FCF4-40F3-BFA9-AF10AFF59A82}" type="slidenum">
              <a:rPr lang="el-GR"/>
              <a:pPr>
                <a:defRPr/>
              </a:pPr>
              <a:t>‹#›</a:t>
            </a:fld>
            <a:endParaRPr lang="el-GR"/>
          </a:p>
        </p:txBody>
      </p:sp>
    </p:spTree>
    <p:extLst>
      <p:ext uri="{BB962C8B-B14F-4D97-AF65-F5344CB8AC3E}">
        <p14:creationId xmlns:p14="http://schemas.microsoft.com/office/powerpoint/2010/main" val="2960169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27C5BE9-18D1-46A2-B7E0-C5023B195141}" type="slidenum">
              <a:rPr lang="el-GR"/>
              <a:pPr>
                <a:defRPr/>
              </a:pPr>
              <a:t>‹#›</a:t>
            </a:fld>
            <a:endParaRPr lang="el-GR"/>
          </a:p>
        </p:txBody>
      </p:sp>
    </p:spTree>
    <p:extLst>
      <p:ext uri="{BB962C8B-B14F-4D97-AF65-F5344CB8AC3E}">
        <p14:creationId xmlns:p14="http://schemas.microsoft.com/office/powerpoint/2010/main" val="63290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A7AED68-F629-4F7E-820A-CEF2444CD017}" type="slidenum">
              <a:rPr lang="el-GR"/>
              <a:pPr>
                <a:defRPr/>
              </a:pPr>
              <a:t>‹#›</a:t>
            </a:fld>
            <a:endParaRPr lang="el-GR"/>
          </a:p>
        </p:txBody>
      </p:sp>
    </p:spTree>
    <p:extLst>
      <p:ext uri="{BB962C8B-B14F-4D97-AF65-F5344CB8AC3E}">
        <p14:creationId xmlns:p14="http://schemas.microsoft.com/office/powerpoint/2010/main" val="253206666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ClipArt"/>
          <p:cNvSpPr>
            <a:spLocks noGrp="1"/>
          </p:cNvSpPr>
          <p:nvPr>
            <p:ph type="clipArt" sz="half" idx="1"/>
          </p:nvPr>
        </p:nvSpPr>
        <p:spPr>
          <a:xfrm>
            <a:off x="685800" y="1981200"/>
            <a:ext cx="3810000" cy="4114800"/>
          </a:xfrm>
        </p:spPr>
        <p:txBody>
          <a:bodyPr rtlCol="0">
            <a:normAutofit/>
          </a:bodyPr>
          <a:lstStyle/>
          <a:p>
            <a:pPr lvl="0"/>
            <a:endParaRPr lang="el-GR" noProof="0" smtClean="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D2F80C69-F99B-489E-8AA4-9F0CE72B904D}" type="slidenum">
              <a:rPr lang="el-GR"/>
              <a:pPr>
                <a:defRPr/>
              </a:pPr>
              <a:t>‹#›</a:t>
            </a:fld>
            <a:endParaRPr lang="el-GR"/>
          </a:p>
        </p:txBody>
      </p:sp>
    </p:spTree>
    <p:extLst>
      <p:ext uri="{BB962C8B-B14F-4D97-AF65-F5344CB8AC3E}">
        <p14:creationId xmlns:p14="http://schemas.microsoft.com/office/powerpoint/2010/main" val="571674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CA27F36C-983C-465A-8049-7B5875DE910E}"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3060E52-670E-4E97-98B0-9123F1630EE1}" type="slidenum">
              <a:rPr lang="el-GR"/>
              <a:pPr>
                <a:defRPr/>
              </a:pPr>
              <a:t>‹#›</a:t>
            </a:fld>
            <a:endParaRPr lang="el-GR"/>
          </a:p>
        </p:txBody>
      </p:sp>
    </p:spTree>
    <p:extLst>
      <p:ext uri="{BB962C8B-B14F-4D97-AF65-F5344CB8AC3E}">
        <p14:creationId xmlns:p14="http://schemas.microsoft.com/office/powerpoint/2010/main" val="1968315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190500"/>
            <a:ext cx="7010400" cy="1527175"/>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524000" y="1905000"/>
            <a:ext cx="7010400" cy="4114800"/>
          </a:xfrm>
        </p:spPr>
        <p:txBody>
          <a:bodyPr rtlCol="0">
            <a:normAutofit/>
          </a:bodyPr>
          <a:lstStyle/>
          <a:p>
            <a:pPr lvl="0"/>
            <a:endParaRPr lang="el-GR" noProof="0" smtClean="0"/>
          </a:p>
        </p:txBody>
      </p:sp>
      <p:sp>
        <p:nvSpPr>
          <p:cNvPr id="4" name="3 - Θέση ημερομηνίας"/>
          <p:cNvSpPr>
            <a:spLocks noGrp="1"/>
          </p:cNvSpPr>
          <p:nvPr>
            <p:ph type="dt" sz="half" idx="10"/>
          </p:nvPr>
        </p:nvSpPr>
        <p:spPr>
          <a:xfrm>
            <a:off x="6629400" y="6248400"/>
            <a:ext cx="1905000" cy="457200"/>
          </a:xfrm>
        </p:spPr>
        <p:txBody>
          <a:bodyPr/>
          <a:lstStyle>
            <a:lvl1pPr>
              <a:defRPr/>
            </a:lvl1pPr>
          </a:lstStyle>
          <a:p>
            <a:pPr>
              <a:defRPr/>
            </a:pPr>
            <a:endParaRPr lang="el-GR"/>
          </a:p>
        </p:txBody>
      </p:sp>
      <p:sp>
        <p:nvSpPr>
          <p:cNvPr id="5" name="4 - Θέση υποσέλιδου"/>
          <p:cNvSpPr>
            <a:spLocks noGrp="1"/>
          </p:cNvSpPr>
          <p:nvPr>
            <p:ph type="ftr" sz="quarter" idx="11"/>
          </p:nvPr>
        </p:nvSpPr>
        <p:spPr>
          <a:xfrm>
            <a:off x="3276600" y="6248400"/>
            <a:ext cx="2895600" cy="457200"/>
          </a:xfrm>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1524000" y="6248400"/>
            <a:ext cx="1295400" cy="457200"/>
          </a:xfrm>
        </p:spPr>
        <p:txBody>
          <a:bodyPr/>
          <a:lstStyle>
            <a:lvl1pPr>
              <a:defRPr/>
            </a:lvl1pPr>
          </a:lstStyle>
          <a:p>
            <a:pPr>
              <a:defRPr/>
            </a:pPr>
            <a:fld id="{980EA883-036D-4A07-BC73-749C5EB6060F}" type="slidenum">
              <a:rPr lang="el-GR"/>
              <a:pPr>
                <a:defRPr/>
              </a:pPr>
              <a:t>‹#›</a:t>
            </a:fld>
            <a:endParaRPr lang="el-GR"/>
          </a:p>
        </p:txBody>
      </p:sp>
    </p:spTree>
    <p:extLst>
      <p:ext uri="{BB962C8B-B14F-4D97-AF65-F5344CB8AC3E}">
        <p14:creationId xmlns:p14="http://schemas.microsoft.com/office/powerpoint/2010/main" val="379465728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85800" y="1981200"/>
            <a:ext cx="3810000"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ClipArt"/>
          <p:cNvSpPr>
            <a:spLocks noGrp="1"/>
          </p:cNvSpPr>
          <p:nvPr>
            <p:ph type="clipArt" sz="half" idx="2"/>
          </p:nvPr>
        </p:nvSpPr>
        <p:spPr>
          <a:xfrm>
            <a:off x="4648200" y="1981200"/>
            <a:ext cx="3810000" cy="4114800"/>
          </a:xfrm>
        </p:spPr>
        <p:txBody>
          <a:bodyPr rtlCol="0">
            <a:normAutofit/>
          </a:bodyPr>
          <a:lstStyle/>
          <a:p>
            <a:pPr lvl="0"/>
            <a:endParaRPr lang="el-GR" noProof="0" smtClean="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4F6C552E-ACE5-4DA9-8B0D-EC1401E243DF}" type="slidenum">
              <a:rPr lang="el-GR"/>
              <a:pPr>
                <a:defRPr/>
              </a:pPr>
              <a:t>‹#›</a:t>
            </a:fld>
            <a:endParaRPr lang="el-GR"/>
          </a:p>
        </p:txBody>
      </p:sp>
    </p:spTree>
    <p:extLst>
      <p:ext uri="{BB962C8B-B14F-4D97-AF65-F5344CB8AC3E}">
        <p14:creationId xmlns:p14="http://schemas.microsoft.com/office/powerpoint/2010/main" val="349723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pPr>
              <a:defRPr/>
            </a:pPr>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pPr>
              <a:defRPr/>
            </a:pPr>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pPr>
              <a:defRPr/>
            </a:pPr>
            <a:fld id="{AB475B2F-B239-4733-8232-33D48DD24056}" type="slidenum">
              <a:rPr lang="el-GR"/>
              <a:pPr>
                <a:defRPr/>
              </a:pPr>
              <a:t>‹#›</a:t>
            </a:fld>
            <a:endParaRPr lang="el-GR"/>
          </a:p>
        </p:txBody>
      </p:sp>
    </p:spTree>
    <p:extLst>
      <p:ext uri="{BB962C8B-B14F-4D97-AF65-F5344CB8AC3E}">
        <p14:creationId xmlns:p14="http://schemas.microsoft.com/office/powerpoint/2010/main" val="903178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A0FACB42-F19D-4105-A880-F27E9B6B6CCF}" type="datetimeFigureOut">
              <a:rPr lang="el-GR"/>
              <a:pPr>
                <a:defRPr/>
              </a:pPr>
              <a:t>11/11/2015</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BEBD329-5494-48FD-ACA1-17627994A56D}" type="slidenum">
              <a:rPr lang="el-GR"/>
              <a:pPr>
                <a:defRPr/>
              </a:pPr>
              <a:t>‹#›</a:t>
            </a:fld>
            <a:endParaRPr lang="el-GR"/>
          </a:p>
        </p:txBody>
      </p:sp>
    </p:spTree>
    <p:extLst>
      <p:ext uri="{BB962C8B-B14F-4D97-AF65-F5344CB8AC3E}">
        <p14:creationId xmlns:p14="http://schemas.microsoft.com/office/powerpoint/2010/main" val="396894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F45822C6-327E-481F-B38B-D45CEB769121}"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9A30066E-F405-4930-943C-C2F2CFA43410}" type="slidenum">
              <a:rPr lang="el-GR"/>
              <a:pPr>
                <a:defRPr/>
              </a:pPr>
              <a:t>‹#›</a:t>
            </a:fld>
            <a:endParaRPr lang="el-GR"/>
          </a:p>
        </p:txBody>
      </p:sp>
    </p:spTree>
    <p:extLst>
      <p:ext uri="{BB962C8B-B14F-4D97-AF65-F5344CB8AC3E}">
        <p14:creationId xmlns:p14="http://schemas.microsoft.com/office/powerpoint/2010/main" val="13113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7E812F7F-B7E6-4FCE-8B6A-6381ADE562F8}" type="datetimeFigureOut">
              <a:rPr lang="el-GR"/>
              <a:pPr>
                <a:defRPr/>
              </a:pPr>
              <a:t>11/11/2015</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6E2B008D-A620-4D1B-BA05-75C099831BA0}" type="slidenum">
              <a:rPr lang="el-GR"/>
              <a:pPr>
                <a:defRPr/>
              </a:pPr>
              <a:t>‹#›</a:t>
            </a:fld>
            <a:endParaRPr lang="el-GR"/>
          </a:p>
        </p:txBody>
      </p:sp>
    </p:spTree>
    <p:extLst>
      <p:ext uri="{BB962C8B-B14F-4D97-AF65-F5344CB8AC3E}">
        <p14:creationId xmlns:p14="http://schemas.microsoft.com/office/powerpoint/2010/main" val="320176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330F33AB-9E55-4B6A-848B-1E05A29BAD50}" type="datetimeFigureOut">
              <a:rPr lang="el-GR"/>
              <a:pPr>
                <a:defRPr/>
              </a:pPr>
              <a:t>11/11/2015</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9B1A65B2-F55B-43A2-8801-0CE430FCB664}" type="slidenum">
              <a:rPr lang="el-GR"/>
              <a:pPr>
                <a:defRPr/>
              </a:pPr>
              <a:t>‹#›</a:t>
            </a:fld>
            <a:endParaRPr lang="el-GR"/>
          </a:p>
        </p:txBody>
      </p:sp>
    </p:spTree>
    <p:extLst>
      <p:ext uri="{BB962C8B-B14F-4D97-AF65-F5344CB8AC3E}">
        <p14:creationId xmlns:p14="http://schemas.microsoft.com/office/powerpoint/2010/main" val="833354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DEACCCC7-E6AD-499C-8223-AA6CF095DC7C}" type="datetimeFigureOut">
              <a:rPr lang="el-GR"/>
              <a:pPr>
                <a:defRPr/>
              </a:pPr>
              <a:t>11/11/2015</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BBF19314-D0A3-46A3-8DC6-1B6265367BDF}" type="slidenum">
              <a:rPr lang="el-GR"/>
              <a:pPr>
                <a:defRPr/>
              </a:pPr>
              <a:t>‹#›</a:t>
            </a:fld>
            <a:endParaRPr lang="el-GR"/>
          </a:p>
        </p:txBody>
      </p:sp>
    </p:spTree>
    <p:extLst>
      <p:ext uri="{BB962C8B-B14F-4D97-AF65-F5344CB8AC3E}">
        <p14:creationId xmlns:p14="http://schemas.microsoft.com/office/powerpoint/2010/main" val="338794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568B355-4ECD-4B19-B5D3-63BC5E4AE548}" type="datetimeFigureOut">
              <a:rPr lang="el-GR"/>
              <a:pPr>
                <a:defRPr/>
              </a:pPr>
              <a:t>11/11/2015</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52FEB058-083F-46D2-A179-BC6117D16A6F}" type="slidenum">
              <a:rPr lang="el-GR"/>
              <a:pPr>
                <a:defRPr/>
              </a:pPr>
              <a:t>‹#›</a:t>
            </a:fld>
            <a:endParaRPr lang="el-GR"/>
          </a:p>
        </p:txBody>
      </p:sp>
    </p:spTree>
    <p:extLst>
      <p:ext uri="{BB962C8B-B14F-4D97-AF65-F5344CB8AC3E}">
        <p14:creationId xmlns:p14="http://schemas.microsoft.com/office/powerpoint/2010/main" val="237719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264A4C-65D1-4C4E-8B86-7153F15A1110}" type="datetimeFigureOut">
              <a:rPr lang="el-GR"/>
              <a:pPr>
                <a:defRPr/>
              </a:pPr>
              <a:t>11/11/2015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C430D3E-0999-464A-8221-BF2DD8683E03}"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92"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 id="2147483694"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68313" y="115888"/>
            <a:ext cx="82296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smtClean="0"/>
              <a:t>Click to edit Master title style</a:t>
            </a:r>
            <a:endParaRPr lang="el-GR" altLang="el-GR" smtClean="0"/>
          </a:p>
        </p:txBody>
      </p:sp>
      <p:sp>
        <p:nvSpPr>
          <p:cNvPr id="2051" name="Text Placeholder 2"/>
          <p:cNvSpPr>
            <a:spLocks noGrp="1"/>
          </p:cNvSpPr>
          <p:nvPr>
            <p:ph type="body" idx="1"/>
          </p:nvPr>
        </p:nvSpPr>
        <p:spPr bwMode="auto">
          <a:xfrm>
            <a:off x="457200" y="1196975"/>
            <a:ext cx="82296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endParaRPr lang="el-GR" altLang="el-G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mn-cs"/>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solidFill>
                <a:cs typeface="+mn-cs"/>
              </a:defRPr>
            </a:lvl1pPr>
          </a:lstStyle>
          <a:p>
            <a:pPr>
              <a:defRPr/>
            </a:pPr>
            <a:fld id="{4872EF5C-3FD2-4EEB-ABF8-445E41BA0CDC}" type="slidenum">
              <a:rPr lang="el-GR"/>
              <a:pPr>
                <a:defRPr/>
              </a:pPr>
              <a:t>‹#›</a:t>
            </a:fld>
            <a:endParaRPr lang="el-GR"/>
          </a:p>
        </p:txBody>
      </p:sp>
    </p:spTree>
    <p:extLst>
      <p:ext uri="{BB962C8B-B14F-4D97-AF65-F5344CB8AC3E}">
        <p14:creationId xmlns:p14="http://schemas.microsoft.com/office/powerpoint/2010/main" val="24259975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kern="1200">
          <a:solidFill>
            <a:schemeClr val="tx1"/>
          </a:solidFill>
          <a:latin typeface="+mj-lt"/>
          <a:ea typeface="+mj-ea"/>
          <a:cs typeface="+mj-cs"/>
        </a:defRPr>
      </a:lvl1pPr>
      <a:lvl2pPr algn="ctr" rtl="0" eaLnBrk="0" fontAlgn="base" hangingPunct="0">
        <a:spcBef>
          <a:spcPct val="0"/>
        </a:spcBef>
        <a:spcAft>
          <a:spcPct val="0"/>
        </a:spcAft>
        <a:defRPr sz="4000" b="1">
          <a:solidFill>
            <a:schemeClr val="tx1"/>
          </a:solidFill>
          <a:latin typeface="Calibri" pitchFamily="34" charset="0"/>
        </a:defRPr>
      </a:lvl2pPr>
      <a:lvl3pPr algn="ctr" rtl="0" eaLnBrk="0" fontAlgn="base" hangingPunct="0">
        <a:spcBef>
          <a:spcPct val="0"/>
        </a:spcBef>
        <a:spcAft>
          <a:spcPct val="0"/>
        </a:spcAft>
        <a:defRPr sz="4000" b="1">
          <a:solidFill>
            <a:schemeClr val="tx1"/>
          </a:solidFill>
          <a:latin typeface="Calibri" pitchFamily="34" charset="0"/>
        </a:defRPr>
      </a:lvl3pPr>
      <a:lvl4pPr algn="ctr" rtl="0" eaLnBrk="0" fontAlgn="base" hangingPunct="0">
        <a:spcBef>
          <a:spcPct val="0"/>
        </a:spcBef>
        <a:spcAft>
          <a:spcPct val="0"/>
        </a:spcAft>
        <a:defRPr sz="4000" b="1">
          <a:solidFill>
            <a:schemeClr val="tx1"/>
          </a:solidFill>
          <a:latin typeface="Calibri" pitchFamily="34" charset="0"/>
        </a:defRPr>
      </a:lvl4pPr>
      <a:lvl5pPr algn="ctr" rtl="0" eaLnBrk="0" fontAlgn="base" hangingPunct="0">
        <a:spcBef>
          <a:spcPct val="0"/>
        </a:spcBef>
        <a:spcAft>
          <a:spcPct val="0"/>
        </a:spcAft>
        <a:defRPr sz="4000" b="1">
          <a:solidFill>
            <a:schemeClr val="tx1"/>
          </a:solidFill>
          <a:latin typeface="Calibri" pitchFamily="34" charset="0"/>
        </a:defRPr>
      </a:lvl5pPr>
      <a:lvl6pPr marL="457200" algn="ctr" rtl="0" fontAlgn="base">
        <a:spcBef>
          <a:spcPct val="0"/>
        </a:spcBef>
        <a:spcAft>
          <a:spcPct val="0"/>
        </a:spcAft>
        <a:defRPr sz="4000" b="1">
          <a:solidFill>
            <a:schemeClr val="tx1"/>
          </a:solidFill>
          <a:latin typeface="Calibri" pitchFamily="34" charset="0"/>
        </a:defRPr>
      </a:lvl6pPr>
      <a:lvl7pPr marL="914400" algn="ctr" rtl="0" fontAlgn="base">
        <a:spcBef>
          <a:spcPct val="0"/>
        </a:spcBef>
        <a:spcAft>
          <a:spcPct val="0"/>
        </a:spcAft>
        <a:defRPr sz="4000" b="1">
          <a:solidFill>
            <a:schemeClr val="tx1"/>
          </a:solidFill>
          <a:latin typeface="Calibri" pitchFamily="34" charset="0"/>
        </a:defRPr>
      </a:lvl7pPr>
      <a:lvl8pPr marL="1371600" algn="ctr" rtl="0" fontAlgn="base">
        <a:spcBef>
          <a:spcPct val="0"/>
        </a:spcBef>
        <a:spcAft>
          <a:spcPct val="0"/>
        </a:spcAft>
        <a:defRPr sz="4000" b="1">
          <a:solidFill>
            <a:schemeClr val="tx1"/>
          </a:solidFill>
          <a:latin typeface="Calibri" pitchFamily="34" charset="0"/>
        </a:defRPr>
      </a:lvl8pPr>
      <a:lvl9pPr marL="1828800" algn="ctr" rtl="0" fontAlgn="base">
        <a:spcBef>
          <a:spcPct val="0"/>
        </a:spcBef>
        <a:spcAft>
          <a:spcPct val="0"/>
        </a:spcAft>
        <a:defRPr sz="4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www.yeskid.gr/egkymosyni/frontida/toketos/ta-stadia-fysiologikoy-toketoy"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dx.doi.org/10.1155/2014/527940"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biomedcentral.com/1471-2393/13/71"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4213" y="1341438"/>
            <a:ext cx="7772400" cy="1470025"/>
          </a:xfrm>
        </p:spPr>
        <p:txBody>
          <a:bodyPr rtlCol="0">
            <a:normAutofit/>
          </a:bodyPr>
          <a:lstStyle/>
          <a:p>
            <a:pPr lvl="1" eaLnBrk="1" fontAlgn="auto" hangingPunct="1">
              <a:spcBef>
                <a:spcPts val="0"/>
              </a:spcBef>
              <a:spcAft>
                <a:spcPts val="0"/>
              </a:spcAft>
              <a:defRPr/>
            </a:pPr>
            <a:r>
              <a:rPr lang="el-GR" sz="3600" dirty="0">
                <a:latin typeface="+mn-lt"/>
              </a:rPr>
              <a:t>Φυσικοθεραπεία σε ειδικές </a:t>
            </a:r>
            <a:r>
              <a:rPr lang="el-GR" sz="3600">
                <a:latin typeface="+mn-lt"/>
              </a:rPr>
              <a:t>πληθυσμιακές </a:t>
            </a:r>
            <a:r>
              <a:rPr lang="el-GR" sz="3600" smtClean="0">
                <a:latin typeface="+mn-lt"/>
              </a:rPr>
              <a:t>μονάδες (Ε)</a:t>
            </a:r>
            <a:endParaRPr lang="el-GR" sz="3600" dirty="0">
              <a:latin typeface="+mn-lt"/>
            </a:endParaRPr>
          </a:p>
        </p:txBody>
      </p:sp>
      <p:sp>
        <p:nvSpPr>
          <p:cNvPr id="3" name="Υπότιτλος 2"/>
          <p:cNvSpPr>
            <a:spLocks noGrp="1"/>
          </p:cNvSpPr>
          <p:nvPr>
            <p:ph type="subTitle" idx="1"/>
          </p:nvPr>
        </p:nvSpPr>
        <p:spPr>
          <a:xfrm>
            <a:off x="1370013" y="3097213"/>
            <a:ext cx="6400800" cy="1752600"/>
          </a:xfrm>
        </p:spPr>
        <p:txBody>
          <a:bodyPr rtlCol="0">
            <a:normAutofit/>
          </a:bodyPr>
          <a:lstStyle/>
          <a:p>
            <a:pPr eaLnBrk="1" fontAlgn="auto" hangingPunct="1">
              <a:spcBef>
                <a:spcPts val="0"/>
              </a:spcBef>
              <a:spcAft>
                <a:spcPts val="1200"/>
              </a:spcAft>
              <a:defRPr/>
            </a:pPr>
            <a:r>
              <a:rPr lang="el-GR" sz="2800" b="1" dirty="0" smtClean="0"/>
              <a:t>Ενότητα</a:t>
            </a:r>
            <a:r>
              <a:rPr lang="en-US" sz="2800" b="1" dirty="0" smtClean="0"/>
              <a:t> </a:t>
            </a:r>
            <a:r>
              <a:rPr lang="el-GR" sz="2800" b="1" dirty="0" smtClean="0"/>
              <a:t>13</a:t>
            </a:r>
            <a:r>
              <a:rPr lang="el-GR" sz="2800" dirty="0" smtClean="0"/>
              <a:t>:</a:t>
            </a:r>
            <a:r>
              <a:rPr lang="en-US" sz="2800" dirty="0" smtClean="0"/>
              <a:t> </a:t>
            </a:r>
            <a:r>
              <a:rPr lang="el-GR" sz="2800" dirty="0" smtClean="0"/>
              <a:t>Εγκυμοσύνη και άσκηση</a:t>
            </a:r>
            <a:endParaRPr lang="en-US" sz="2800" dirty="0" smtClean="0"/>
          </a:p>
          <a:p>
            <a:pPr eaLnBrk="1" fontAlgn="auto" hangingPunct="1">
              <a:spcBef>
                <a:spcPts val="0"/>
              </a:spcBef>
              <a:spcAft>
                <a:spcPts val="0"/>
              </a:spcAft>
              <a:buFont typeface="Arial" pitchFamily="34" charset="0"/>
              <a:buNone/>
              <a:defRPr/>
            </a:pPr>
            <a:r>
              <a:rPr lang="el-GR" sz="2400" dirty="0" smtClean="0"/>
              <a:t>Γεωργία Πέττα</a:t>
            </a:r>
            <a:endParaRPr lang="el-GR" sz="2400" dirty="0"/>
          </a:p>
          <a:p>
            <a:pPr eaLnBrk="1" fontAlgn="auto" hangingPunct="1">
              <a:spcBef>
                <a:spcPts val="0"/>
              </a:spcBef>
              <a:spcAft>
                <a:spcPts val="0"/>
              </a:spcAft>
              <a:buFont typeface="Arial" pitchFamily="34" charset="0"/>
              <a:buNone/>
              <a:defRPr/>
            </a:pPr>
            <a:r>
              <a:rPr lang="el-GR" sz="2400" dirty="0"/>
              <a:t>Τμήμα </a:t>
            </a:r>
            <a:r>
              <a:rPr lang="el-GR" sz="2400" dirty="0" smtClean="0"/>
              <a:t>Φυσικοθεραπείας</a:t>
            </a:r>
            <a:endParaRPr lang="el-GR" sz="2400" dirty="0"/>
          </a:p>
        </p:txBody>
      </p:sp>
      <p:pic>
        <p:nvPicPr>
          <p:cNvPr id="19460" name="Picture 5" descr="Λογότυπο έργου Ανοικτών Ακαδημαϊκών Μαθημάτω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476250"/>
            <a:ext cx="8540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Λογότυπο Τεχνολογικού Ιδρύματος Αθήνα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76250"/>
            <a:ext cx="682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9"/>
          <p:cNvSpPr>
            <a:spLocks noChangeArrowheads="1"/>
          </p:cNvSpPr>
          <p:nvPr/>
        </p:nvSpPr>
        <p:spPr bwMode="auto">
          <a:xfrm>
            <a:off x="1241425" y="631825"/>
            <a:ext cx="666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l-GR" sz="1600">
                <a:solidFill>
                  <a:srgbClr val="000000"/>
                </a:solidFill>
                <a:latin typeface="Calibri" pitchFamily="34" charset="0"/>
              </a:rPr>
              <a:t>Ανοικτά Ακαδημαϊκά Μαθήματα στο ΤΕΙ Αθήνας</a:t>
            </a:r>
          </a:p>
        </p:txBody>
      </p:sp>
      <p:graphicFrame>
        <p:nvGraphicFramePr>
          <p:cNvPr id="4" name="Table 3"/>
          <p:cNvGraphicFramePr>
            <a:graphicFrameLocks noGrp="1"/>
          </p:cNvGraphicFramePr>
          <p:nvPr/>
        </p:nvGraphicFramePr>
        <p:xfrm>
          <a:off x="1760538" y="6088063"/>
          <a:ext cx="5695950" cy="792162"/>
        </p:xfrm>
        <a:graphic>
          <a:graphicData uri="http://schemas.openxmlformats.org/drawingml/2006/table">
            <a:tbl>
              <a:tblPr firstRow="1" firstCol="1" bandRow="1">
                <a:tableStyleId>{2D5ABB26-0587-4C30-8999-92F81FD0307C}</a:tableStyleId>
              </a:tblPr>
              <a:tblGrid>
                <a:gridCol w="2138838"/>
                <a:gridCol w="3557112"/>
              </a:tblGrid>
              <a:tr h="79216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94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5367338"/>
            <a:ext cx="1971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C:\Users\alex\Desktop\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538" y="5368925"/>
            <a:ext cx="33480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6"/>
          <p:cNvSpPr>
            <a:spLocks noChangeArrowheads="1"/>
          </p:cNvSpPr>
          <p:nvPr/>
        </p:nvSpPr>
        <p:spPr bwMode="auto">
          <a:xfrm>
            <a:off x="569913" y="4843463"/>
            <a:ext cx="800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altLang="el-GR">
                <a:solidFill>
                  <a:srgbClr val="000000"/>
                </a:solidFill>
                <a:latin typeface="Calibri" pitchFamily="34" charset="0"/>
              </a:rPr>
              <a:t>Αμπελιώτης Γ., Δρίτσα Σ., Σαλούκα Κ., Τερζάκης Α., Τζένη Θ., Φιλέρη Χ., Φίλη Φ.</a:t>
            </a:r>
          </a:p>
        </p:txBody>
      </p:sp>
    </p:spTree>
    <p:extLst>
      <p:ext uri="{BB962C8B-B14F-4D97-AF65-F5344CB8AC3E}">
        <p14:creationId xmlns:p14="http://schemas.microsoft.com/office/powerpoint/2010/main" val="551567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p:cNvSpPr>
            <a:spLocks noGrp="1"/>
          </p:cNvSpPr>
          <p:nvPr>
            <p:ph type="title"/>
          </p:nvPr>
        </p:nvSpPr>
        <p:spPr>
          <a:xfrm>
            <a:off x="468313" y="115888"/>
            <a:ext cx="8229600" cy="1081087"/>
          </a:xfrm>
        </p:spPr>
        <p:txBody>
          <a:bodyPr/>
          <a:lstStyle/>
          <a:p>
            <a:pPr eaLnBrk="1" hangingPunct="1"/>
            <a:r>
              <a:rPr lang="el-GR" altLang="el-GR" sz="4000" b="1" smtClean="0"/>
              <a:t>Πιθανές μυοσκελετικές διαταραχές</a:t>
            </a:r>
          </a:p>
        </p:txBody>
      </p:sp>
      <p:sp>
        <p:nvSpPr>
          <p:cNvPr id="3" name="Θέση περιεχομένου 2"/>
          <p:cNvSpPr>
            <a:spLocks noGrp="1"/>
          </p:cNvSpPr>
          <p:nvPr>
            <p:ph idx="1"/>
          </p:nvPr>
        </p:nvSpPr>
        <p:spPr>
          <a:xfrm>
            <a:off x="457200" y="1484313"/>
            <a:ext cx="8229600" cy="4752975"/>
          </a:xfrm>
        </p:spPr>
        <p:txBody>
          <a:bodyPr/>
          <a:lstStyle/>
          <a:p>
            <a:pPr eaLnBrk="1" hangingPunct="1">
              <a:defRPr/>
            </a:pPr>
            <a:r>
              <a:rPr lang="el-GR" sz="2400" dirty="0" smtClean="0"/>
              <a:t>Οσφυαλγία: </a:t>
            </a:r>
          </a:p>
          <a:p>
            <a:pPr eaLnBrk="1" hangingPunct="1">
              <a:defRPr/>
            </a:pPr>
            <a:r>
              <a:rPr lang="el-GR" sz="2400" dirty="0" smtClean="0"/>
              <a:t>Ο πόνος μπορεί να αρχίσει και πριν τις 12 εβδομάδες και να συνεχίσει και για 6 μήνες μετά τη γέννηση του </a:t>
            </a:r>
            <a:r>
              <a:rPr lang="el-GR" sz="2400" dirty="0" err="1" smtClean="0"/>
              <a:t>παιδιού.Εχουμε</a:t>
            </a:r>
            <a:r>
              <a:rPr lang="el-GR" sz="2400" dirty="0" smtClean="0"/>
              <a:t> 3 κύριους τύπους πόνου:</a:t>
            </a:r>
          </a:p>
          <a:p>
            <a:pPr marL="717550" indent="-358775" eaLnBrk="1" hangingPunct="1">
              <a:buFont typeface="+mj-lt"/>
              <a:buAutoNum type="arabicPeriod"/>
              <a:defRPr/>
            </a:pPr>
            <a:r>
              <a:rPr lang="el-GR" sz="2400" dirty="0" smtClean="0"/>
              <a:t>Πόνος που εντοπίζεται μόνο χαμηλά στη μέση, χωρίς αντανάκλαση σε πόδι. </a:t>
            </a:r>
          </a:p>
          <a:p>
            <a:pPr marL="717550" indent="-358775" eaLnBrk="1" hangingPunct="1">
              <a:buFont typeface="+mj-lt"/>
              <a:buAutoNum type="arabicPeriod"/>
              <a:defRPr/>
            </a:pPr>
            <a:r>
              <a:rPr lang="el-GR" sz="2400" dirty="0" smtClean="0"/>
              <a:t>Πόνος που εντοπίζεται στις </a:t>
            </a:r>
            <a:r>
              <a:rPr lang="el-GR" sz="2400" dirty="0" err="1" smtClean="0"/>
              <a:t>ιερολαγόνιες</a:t>
            </a:r>
            <a:r>
              <a:rPr lang="el-GR" sz="2400" dirty="0" smtClean="0"/>
              <a:t> αρθρώσεις, δηλαδή χαμηλότερα και </a:t>
            </a:r>
            <a:r>
              <a:rPr lang="el-GR" sz="2400" dirty="0" err="1" smtClean="0"/>
              <a:t>πιό</a:t>
            </a:r>
            <a:r>
              <a:rPr lang="el-GR" sz="2400" dirty="0" smtClean="0"/>
              <a:t> έξω από την οσφύ, και που συχνά ακτινοβολεί προς το πόδι μέχρι το γόνατο ή τη γάμπα</a:t>
            </a:r>
          </a:p>
          <a:p>
            <a:pPr marL="717550" indent="-358775" eaLnBrk="1" hangingPunct="1">
              <a:buFont typeface="+mj-lt"/>
              <a:buAutoNum type="arabicPeriod"/>
              <a:defRPr/>
            </a:pPr>
            <a:r>
              <a:rPr lang="el-GR" sz="2400" dirty="0" smtClean="0"/>
              <a:t>Νυκτερινός </a:t>
            </a:r>
            <a:r>
              <a:rPr lang="el-GR" sz="2400" dirty="0" err="1" smtClean="0"/>
              <a:t>πόνος.Μερικές</a:t>
            </a:r>
            <a:r>
              <a:rPr lang="el-GR" sz="2400" dirty="0" smtClean="0"/>
              <a:t> γυναίκες παραπονιούνται για πόνο στη μέση μόνο κατά την κατάκλιση, τη νύκτα</a:t>
            </a:r>
          </a:p>
          <a:p>
            <a:pPr eaLnBrk="1" hangingPunct="1">
              <a:defRPr/>
            </a:pPr>
            <a:endParaRPr lang="el-GR"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p:cNvSpPr>
            <a:spLocks noGrp="1"/>
          </p:cNvSpPr>
          <p:nvPr>
            <p:ph type="title"/>
          </p:nvPr>
        </p:nvSpPr>
        <p:spPr>
          <a:xfrm>
            <a:off x="468313" y="115888"/>
            <a:ext cx="8229600" cy="1081087"/>
          </a:xfrm>
        </p:spPr>
        <p:txBody>
          <a:bodyPr/>
          <a:lstStyle/>
          <a:p>
            <a:pPr eaLnBrk="1" hangingPunct="1"/>
            <a:r>
              <a:rPr lang="el-GR" altLang="el-GR" sz="4000" b="1" smtClean="0"/>
              <a:t>Φ/Θ Παρέμβαση:</a:t>
            </a:r>
          </a:p>
        </p:txBody>
      </p:sp>
      <p:sp>
        <p:nvSpPr>
          <p:cNvPr id="14339" name="Θέση περιεχομένου 2"/>
          <p:cNvSpPr>
            <a:spLocks noGrp="1"/>
          </p:cNvSpPr>
          <p:nvPr>
            <p:ph idx="1"/>
          </p:nvPr>
        </p:nvSpPr>
        <p:spPr>
          <a:xfrm>
            <a:off x="457200" y="1484313"/>
            <a:ext cx="8229600" cy="4752975"/>
          </a:xfrm>
        </p:spPr>
        <p:txBody>
          <a:bodyPr/>
          <a:lstStyle/>
          <a:p>
            <a:pPr eaLnBrk="1" hangingPunct="1"/>
            <a:r>
              <a:rPr lang="el-GR" altLang="el-GR" smtClean="0"/>
              <a:t>Ο/Η φυσικοθεραπευτής/τρια μπορεί να μάθει στην έγκυο </a:t>
            </a:r>
          </a:p>
          <a:p>
            <a:pPr eaLnBrk="1" hangingPunct="1"/>
            <a:r>
              <a:rPr lang="el-GR" altLang="el-GR" smtClean="0"/>
              <a:t>τις σωστές ασκήσεις </a:t>
            </a:r>
          </a:p>
          <a:p>
            <a:pPr eaLnBrk="1" hangingPunct="1"/>
            <a:r>
              <a:rPr lang="el-GR" altLang="el-GR" smtClean="0"/>
              <a:t> να εξηγήσει πως να τροποποιήσει το τρόπο που εκτελεί κάποιες καθημερινές δραστηριότητες για να μειώσει τον πόνο της. </a:t>
            </a:r>
          </a:p>
          <a:p>
            <a:pPr eaLnBrk="1" hangingPunct="1"/>
            <a:r>
              <a:rPr lang="el-GR" altLang="el-GR" smtClean="0"/>
              <a:t>Και να βοηθήσει με άλλες θεραπευτικές προσεγγίσεις όπως manual therapy ή ζώνη.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a:xfrm>
            <a:off x="468313" y="115888"/>
            <a:ext cx="8229600" cy="1081087"/>
          </a:xfrm>
        </p:spPr>
        <p:txBody>
          <a:bodyPr/>
          <a:lstStyle/>
          <a:p>
            <a:pPr eaLnBrk="1" hangingPunct="1"/>
            <a:r>
              <a:rPr lang="el-GR" altLang="el-GR" sz="4000" b="1" smtClean="0"/>
              <a:t>Σύνδρομο καρπιαίου σωλήνα:</a:t>
            </a:r>
          </a:p>
        </p:txBody>
      </p:sp>
      <p:sp>
        <p:nvSpPr>
          <p:cNvPr id="15363" name="Θέση περιεχομένου 2"/>
          <p:cNvSpPr>
            <a:spLocks noGrp="1"/>
          </p:cNvSpPr>
          <p:nvPr>
            <p:ph idx="1"/>
          </p:nvPr>
        </p:nvSpPr>
        <p:spPr>
          <a:xfrm>
            <a:off x="457200" y="1484313"/>
            <a:ext cx="8229600" cy="4752975"/>
          </a:xfrm>
        </p:spPr>
        <p:txBody>
          <a:bodyPr/>
          <a:lstStyle/>
          <a:p>
            <a:pPr eaLnBrk="1" hangingPunct="1"/>
            <a:endParaRPr lang="el-GR" altLang="el-GR" sz="2400" smtClean="0"/>
          </a:p>
          <a:p>
            <a:pPr eaLnBrk="1" hangingPunct="1"/>
            <a:r>
              <a:rPr lang="el-GR" altLang="el-GR" sz="2400" smtClean="0"/>
              <a:t>Ονομάζεται η διαταραχή που προκαλείται από βλάβη του μέσου νεύρου στο ύψος του καρπού. Εξαιτίας της μπορεί να αισθάνεστε μούδιασμα στα δάχτυλα ή και σε ολόκληρο το χέρι, συνήθως κατά τις βραδινές ώρες, ή να νιώθετε σαν να έχετε χάσει την αίσθηση της αφής.</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a:xfrm>
            <a:off x="468313" y="115888"/>
            <a:ext cx="8229600" cy="1081087"/>
          </a:xfrm>
        </p:spPr>
        <p:txBody>
          <a:bodyPr/>
          <a:lstStyle/>
          <a:p>
            <a:pPr eaLnBrk="1" hangingPunct="1"/>
            <a:r>
              <a:rPr lang="el-GR" altLang="el-GR" sz="4000" b="1" smtClean="0"/>
              <a:t>Φ/Θ Παρέμβαση:</a:t>
            </a:r>
          </a:p>
        </p:txBody>
      </p:sp>
      <p:sp>
        <p:nvSpPr>
          <p:cNvPr id="16387" name="Θέση περιεχομένου 2"/>
          <p:cNvSpPr>
            <a:spLocks noGrp="1"/>
          </p:cNvSpPr>
          <p:nvPr>
            <p:ph idx="1"/>
          </p:nvPr>
        </p:nvSpPr>
        <p:spPr>
          <a:xfrm>
            <a:off x="457200" y="1484313"/>
            <a:ext cx="8229600" cy="4752975"/>
          </a:xfrm>
        </p:spPr>
        <p:txBody>
          <a:bodyPr/>
          <a:lstStyle/>
          <a:p>
            <a:pPr eaLnBrk="1" hangingPunct="1"/>
            <a:r>
              <a:rPr lang="el-GR" altLang="el-GR" sz="2400" smtClean="0"/>
              <a:t>Αρχικά η παρέμβαση κατευθύνεται στην ανακούφιση τον συμπτωμάτων.</a:t>
            </a:r>
          </a:p>
          <a:p>
            <a:pPr eaLnBrk="1" hangingPunct="1"/>
            <a:r>
              <a:rPr lang="el-GR" altLang="el-GR" sz="2400" smtClean="0"/>
              <a:t>εφαρμογή νάρθηκα λειτουργικού ή σταθερού, </a:t>
            </a:r>
          </a:p>
          <a:p>
            <a:pPr eaLnBrk="1" hangingPunct="1"/>
            <a:r>
              <a:rPr lang="el-GR" altLang="el-GR" sz="2400" smtClean="0"/>
              <a:t>εφαρμογή φυσικών μέσων </a:t>
            </a:r>
          </a:p>
          <a:p>
            <a:pPr eaLnBrk="1" hangingPunct="1"/>
            <a:r>
              <a:rPr lang="el-GR" altLang="el-GR" sz="2400" smtClean="0"/>
              <a:t>εργονομικές συμβουλές κατά την καθημερινή δραστηριότητα.</a:t>
            </a:r>
          </a:p>
          <a:p>
            <a:pPr eaLnBrk="1" hangingPunct="1"/>
            <a:r>
              <a:rPr lang="el-GR" altLang="el-GR" sz="2400" smtClean="0"/>
              <a:t>και τεχνικές κινητοποίησης των οστών του καρπού</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p:cNvSpPr>
            <a:spLocks noGrp="1"/>
          </p:cNvSpPr>
          <p:nvPr>
            <p:ph type="title"/>
          </p:nvPr>
        </p:nvSpPr>
        <p:spPr>
          <a:xfrm>
            <a:off x="468313" y="115888"/>
            <a:ext cx="8229600" cy="1081087"/>
          </a:xfrm>
        </p:spPr>
        <p:txBody>
          <a:bodyPr/>
          <a:lstStyle/>
          <a:p>
            <a:pPr eaLnBrk="1" hangingPunct="1"/>
            <a:r>
              <a:rPr lang="el-GR" altLang="el-GR" sz="4000" b="1" smtClean="0"/>
              <a:t>Χαλάρωση μυών πυελικού εδάφους:</a:t>
            </a:r>
          </a:p>
        </p:txBody>
      </p:sp>
      <p:sp>
        <p:nvSpPr>
          <p:cNvPr id="17411" name="Θέση περιεχομένου 2"/>
          <p:cNvSpPr>
            <a:spLocks noGrp="1"/>
          </p:cNvSpPr>
          <p:nvPr>
            <p:ph idx="1"/>
          </p:nvPr>
        </p:nvSpPr>
        <p:spPr>
          <a:xfrm>
            <a:off x="457200" y="1484313"/>
            <a:ext cx="8229600" cy="4752975"/>
          </a:xfrm>
        </p:spPr>
        <p:txBody>
          <a:bodyPr/>
          <a:lstStyle/>
          <a:p>
            <a:pPr eaLnBrk="1" hangingPunct="1"/>
            <a:r>
              <a:rPr lang="el-GR" altLang="el-GR" sz="2400" smtClean="0"/>
              <a:t>Οι μύες του πυελικού εδάφους συχνά γίνονται αδύναμοι εξαιτίας φυσιολογικών ορμονικών αλλαγών στη διάρκεια της εγκυμοσύνης, και κυρίως μετά τον τοκετό εξαιτίας του φυσιολογικού τους τραυματισμού.</a:t>
            </a:r>
            <a:br>
              <a:rPr lang="el-GR" altLang="el-GR" sz="2400" smtClean="0"/>
            </a:br>
            <a:r>
              <a:rPr lang="el-GR" altLang="el-GR" sz="2400" smtClean="0"/>
              <a:t>Περισσότερες από τις μισές εγκύους γυναίκες αναφέρουν συμπτώματα ακράτειας ούρων, τα οποία παρατείνονται και μετά τον τοκετό και χειροτερεύσουν με το πέρασμα του χρόνου.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p:cNvSpPr>
            <a:spLocks noGrp="1"/>
          </p:cNvSpPr>
          <p:nvPr>
            <p:ph type="title"/>
          </p:nvPr>
        </p:nvSpPr>
        <p:spPr>
          <a:xfrm>
            <a:off x="468313" y="115888"/>
            <a:ext cx="8229600" cy="1081087"/>
          </a:xfrm>
        </p:spPr>
        <p:txBody>
          <a:bodyPr/>
          <a:lstStyle/>
          <a:p>
            <a:pPr eaLnBrk="1" hangingPunct="1"/>
            <a:r>
              <a:rPr lang="el-GR" altLang="el-GR" sz="4000" b="1" smtClean="0"/>
              <a:t>Φ/θ Παρέμβαση:</a:t>
            </a:r>
          </a:p>
        </p:txBody>
      </p:sp>
      <p:sp>
        <p:nvSpPr>
          <p:cNvPr id="18435" name="Θέση περιεχομένου 2"/>
          <p:cNvSpPr>
            <a:spLocks noGrp="1"/>
          </p:cNvSpPr>
          <p:nvPr>
            <p:ph idx="1"/>
          </p:nvPr>
        </p:nvSpPr>
        <p:spPr>
          <a:xfrm>
            <a:off x="457200" y="1484313"/>
            <a:ext cx="8229600" cy="4752975"/>
          </a:xfrm>
        </p:spPr>
        <p:txBody>
          <a:bodyPr/>
          <a:lstStyle/>
          <a:p>
            <a:pPr eaLnBrk="1" hangingPunct="1"/>
            <a:r>
              <a:rPr lang="el-GR" altLang="el-GR" sz="2400" smtClean="0"/>
              <a:t>Διόρθωση της στάσης του σώματος σε ασθενείς με χρόνιο πυελικό πόνο. </a:t>
            </a:r>
          </a:p>
          <a:p>
            <a:pPr eaLnBrk="1" hangingPunct="1"/>
            <a:r>
              <a:rPr lang="el-GR" altLang="el-GR" sz="2400" smtClean="0"/>
              <a:t>Οι ασθενείς εκπαιδεύονται στη σωστή στάση σώματος κατά τη διάρκεια λειτουργικών δραστηριοτήτων. </a:t>
            </a:r>
          </a:p>
          <a:p>
            <a:pPr eaLnBrk="1" hangingPunct="1"/>
            <a:r>
              <a:rPr lang="el-GR" altLang="el-GR" sz="2400" smtClean="0"/>
              <a:t>Θευραπευτικές ασκήσεις για τη σταθεροποίηση του κορμού και την ισορροπία των μυών γύρω από τη λεκάνη και το ισχίο, κρίνονται απαραίτητες. </a:t>
            </a:r>
          </a:p>
          <a:p>
            <a:pPr eaLnBrk="1" hangingPunct="1"/>
            <a:endParaRPr lang="el-GR" altLang="el-GR" sz="2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p:cNvSpPr>
            <a:spLocks noGrp="1"/>
          </p:cNvSpPr>
          <p:nvPr>
            <p:ph type="title"/>
          </p:nvPr>
        </p:nvSpPr>
        <p:spPr>
          <a:xfrm>
            <a:off x="468313" y="115888"/>
            <a:ext cx="8229600" cy="1081087"/>
          </a:xfrm>
        </p:spPr>
        <p:txBody>
          <a:bodyPr/>
          <a:lstStyle/>
          <a:p>
            <a:pPr eaLnBrk="1" hangingPunct="1"/>
            <a:r>
              <a:rPr lang="el-GR" altLang="el-GR" sz="3600" b="1" smtClean="0"/>
              <a:t>Χαλάρωση μυών της κοιλιακής χώρας και Καισαρική τομή:</a:t>
            </a:r>
          </a:p>
        </p:txBody>
      </p:sp>
      <p:sp>
        <p:nvSpPr>
          <p:cNvPr id="19459" name="Θέση περιεχομένου 2"/>
          <p:cNvSpPr>
            <a:spLocks noGrp="1"/>
          </p:cNvSpPr>
          <p:nvPr>
            <p:ph idx="1"/>
          </p:nvPr>
        </p:nvSpPr>
        <p:spPr>
          <a:xfrm>
            <a:off x="457200" y="1484313"/>
            <a:ext cx="8229600" cy="4752975"/>
          </a:xfrm>
        </p:spPr>
        <p:txBody>
          <a:bodyPr/>
          <a:lstStyle/>
          <a:p>
            <a:pPr eaLnBrk="1" hangingPunct="1"/>
            <a:r>
              <a:rPr lang="el-GR" altLang="el-GR" sz="2400" smtClean="0"/>
              <a:t>Η αύξηση της μήτρας προκαλεί διάταση στους μύες της κοιλιακής χωράς. Αυτό σε ορισμένες περιπτώσεις μπορεί να προκαλέσει διαχωρισμό των δύο μεγάλων παράλληλων ζωνών των μυών που ανταποκρίνονται στη μέση της κοιλιάς, μια κατάσταση που ονομάζεται Διάσταση </a:t>
            </a:r>
            <a:r>
              <a:rPr lang="en-US" altLang="el-GR" sz="2400" smtClean="0"/>
              <a:t>R</a:t>
            </a:r>
            <a:r>
              <a:rPr lang="el-GR" altLang="el-GR" sz="2400" smtClean="0"/>
              <a:t>ecti. Ενώ προκαλεί και χαλάρωση των αθρώσεων στην περιοχή της λεκάνης για την προετοιμασία του τοκετού.</a:t>
            </a:r>
          </a:p>
          <a:p>
            <a:pPr eaLnBrk="1" hangingPunct="1"/>
            <a:r>
              <a:rPr lang="el-GR" altLang="el-GR" sz="2400" smtClean="0"/>
              <a:t>Η καισαρική τομή είναι η γέννηση ενός παιδιού μέσα από τομή του κοιλιακού τοιχώματος, παρά από την λεκάκη και τον κόλπο. Υπάρχουν 3 είδη καισαρικών τομών:</a:t>
            </a:r>
          </a:p>
          <a:p>
            <a:pPr eaLnBrk="1" hangingPunct="1"/>
            <a:endParaRPr lang="el-GR" altLang="el-GR" sz="2400" smtClean="0"/>
          </a:p>
          <a:p>
            <a:pPr eaLnBrk="1" hangingPunct="1"/>
            <a:endParaRPr lang="el-GR" altLang="el-GR" sz="2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p:cNvSpPr>
            <a:spLocks noGrp="1"/>
          </p:cNvSpPr>
          <p:nvPr>
            <p:ph type="title"/>
          </p:nvPr>
        </p:nvSpPr>
        <p:spPr>
          <a:xfrm>
            <a:off x="468313" y="115888"/>
            <a:ext cx="8229600" cy="1081087"/>
          </a:xfrm>
        </p:spPr>
        <p:txBody>
          <a:bodyPr/>
          <a:lstStyle/>
          <a:p>
            <a:pPr eaLnBrk="1" hangingPunct="1"/>
            <a:r>
              <a:rPr lang="el-GR" altLang="el-GR" sz="4000" b="1" smtClean="0"/>
              <a:t>Καισαρική τομή:</a:t>
            </a:r>
          </a:p>
        </p:txBody>
      </p:sp>
      <p:sp>
        <p:nvSpPr>
          <p:cNvPr id="20483" name="Θέση περιεχομένου 2"/>
          <p:cNvSpPr>
            <a:spLocks noGrp="1"/>
          </p:cNvSpPr>
          <p:nvPr>
            <p:ph idx="1"/>
          </p:nvPr>
        </p:nvSpPr>
        <p:spPr>
          <a:xfrm>
            <a:off x="457200" y="1484313"/>
            <a:ext cx="8229600" cy="4752975"/>
          </a:xfrm>
        </p:spPr>
        <p:txBody>
          <a:bodyPr/>
          <a:lstStyle/>
          <a:p>
            <a:pPr eaLnBrk="1" hangingPunct="1"/>
            <a:r>
              <a:rPr lang="el-GR" altLang="el-GR" sz="2000" b="1" smtClean="0"/>
              <a:t>Χαμηλή Εγκάρσια Τομή</a:t>
            </a:r>
          </a:p>
          <a:p>
            <a:pPr eaLnBrk="1" hangingPunct="1"/>
            <a:r>
              <a:rPr lang="el-GR" altLang="el-GR" sz="2000" smtClean="0"/>
              <a:t>Είναι ο συνηθέστερος τύπος καισαρικής τομής. Αρχικά διατέμνεται και κατασπάται η κυστεομητρική πτυχή και στην συνέχεια διενεργείται χαμηλή εγκάρσια τομή στο κατώτερο τμήμα της μήτρας από όπου εξάγεται το έμβρυο. Η τομή συρράπτεται σε ένα ή δύο στρώματα. Η επούλωση της χαμηλής εγκάρσιας τομής είναι απολύτως ικανοποιητική και η τομή αυτή θεωρείται ιδιαίτερα ανθεκτική και με μειωμένες πιθανότητες ανάπτυξης ενδοπυελικών συμφύσεων. Η ασφάλεια της χαμηλής εγκάρσιας τομής και η ιδιαίτερα ικανοποιητική επούλωση της θα μπορούσε να αποδοθεί στο γεγονός ότι, στο σημείο που διενεργείται η τομή, η φορά των μυϊκών ινών είναι τέτοια ούτως ώστε ουσιαστικά γίνεται διάνοιξη και όχι διατομή των ινών.</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p:cNvSpPr>
            <a:spLocks noGrp="1"/>
          </p:cNvSpPr>
          <p:nvPr>
            <p:ph type="title"/>
          </p:nvPr>
        </p:nvSpPr>
        <p:spPr>
          <a:xfrm>
            <a:off x="468313" y="115888"/>
            <a:ext cx="8229600" cy="1081087"/>
          </a:xfrm>
        </p:spPr>
        <p:txBody>
          <a:bodyPr/>
          <a:lstStyle/>
          <a:p>
            <a:pPr eaLnBrk="1" hangingPunct="1"/>
            <a:r>
              <a:rPr lang="el-GR" altLang="el-GR" sz="4000" b="1" smtClean="0"/>
              <a:t>Καισαρική τομή:</a:t>
            </a:r>
          </a:p>
        </p:txBody>
      </p:sp>
      <p:sp>
        <p:nvSpPr>
          <p:cNvPr id="21507" name="Θέση περιεχομένου 2"/>
          <p:cNvSpPr>
            <a:spLocks noGrp="1"/>
          </p:cNvSpPr>
          <p:nvPr>
            <p:ph idx="1"/>
          </p:nvPr>
        </p:nvSpPr>
        <p:spPr>
          <a:xfrm>
            <a:off x="457200" y="1484313"/>
            <a:ext cx="8229600" cy="4752975"/>
          </a:xfrm>
        </p:spPr>
        <p:txBody>
          <a:bodyPr/>
          <a:lstStyle/>
          <a:p>
            <a:pPr eaLnBrk="1" hangingPunct="1"/>
            <a:r>
              <a:rPr lang="el-GR" altLang="el-GR" sz="2000" b="1" smtClean="0"/>
              <a:t>Κάθετη τομή</a:t>
            </a:r>
          </a:p>
          <a:p>
            <a:pPr eaLnBrk="1" hangingPunct="1"/>
            <a:r>
              <a:rPr lang="el-GR" altLang="el-GR" sz="2000" smtClean="0"/>
              <a:t>Κάθετη τομή μπορεί να γίνει στο ανώτερο τμήμα της μήτρας (υψηλή κάθετη) ή στο κατώτερο τμήμα μετά από διατομή και κατάσπαση της κυστεομητρικής πτυχής (χαμηλή κάθετη). Η κάθετη καισαρική τομή εφαρμόζεται σήμερα σε ελάχιστες περιπτώσεις, καθώς συνοδεύεται, ιδιαίτερα η υψηλή κάθετη, από αυξημένη μετεγχειρητική νοσηρότητα και αυξημένο κίνδυνο ρήξης της μήτρας σε επόμενη κύηση.</a:t>
            </a:r>
          </a:p>
          <a:p>
            <a:pPr eaLnBrk="1" hangingPunct="1"/>
            <a:r>
              <a:rPr lang="el-GR" altLang="el-GR" sz="2000" b="1" smtClean="0"/>
              <a:t>Συνδυασμός τομών</a:t>
            </a:r>
          </a:p>
          <a:p>
            <a:pPr eaLnBrk="1" hangingPunct="1"/>
            <a:r>
              <a:rPr lang="el-GR" altLang="el-GR" sz="2000" smtClean="0"/>
              <a:t>Ορισμένες φορές και αναλόγως των περιστάσεων μπορεί να γίνει επέκταση της αρχικής χαμηλής εγκάρσιας τομής είτε προς τα επάνω εν είδει αντεστραμμένου Τ είτε προς τα πλάγια δίκην J. Οι τομές αυτές, όπως είναι ευνόητο, είναι ήσσονος ανθεκτικότητας σε σχέση με την χαμηλή εγκάρσια τομη.</a:t>
            </a:r>
          </a:p>
          <a:p>
            <a:pPr eaLnBrk="1" hangingPunct="1"/>
            <a:endParaRPr lang="el-GR" altLang="el-GR" sz="20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a:xfrm>
            <a:off x="468313" y="115888"/>
            <a:ext cx="8229600" cy="1081087"/>
          </a:xfrm>
        </p:spPr>
        <p:txBody>
          <a:bodyPr/>
          <a:lstStyle/>
          <a:p>
            <a:pPr eaLnBrk="1" hangingPunct="1"/>
            <a:r>
              <a:rPr lang="el-GR" altLang="el-GR" sz="3600" b="1" smtClean="0"/>
              <a:t>Φ/Θ Παρέμβαση:</a:t>
            </a:r>
          </a:p>
        </p:txBody>
      </p:sp>
      <p:sp>
        <p:nvSpPr>
          <p:cNvPr id="22531" name="Content Placeholder 2"/>
          <p:cNvSpPr>
            <a:spLocks noGrp="1"/>
          </p:cNvSpPr>
          <p:nvPr>
            <p:ph idx="1"/>
          </p:nvPr>
        </p:nvSpPr>
        <p:spPr>
          <a:xfrm>
            <a:off x="457200" y="1484313"/>
            <a:ext cx="8229600" cy="4752975"/>
          </a:xfrm>
        </p:spPr>
        <p:txBody>
          <a:bodyPr/>
          <a:lstStyle/>
          <a:p>
            <a:pPr eaLnBrk="1" hangingPunct="1"/>
            <a:r>
              <a:rPr lang="el-GR" altLang="el-GR" sz="1800" smtClean="0"/>
              <a:t>Οι στόχοι του φυσικοθεραπευτικού προγράμματος θα ήταν:</a:t>
            </a:r>
          </a:p>
          <a:p>
            <a:pPr eaLnBrk="1" hangingPunct="1"/>
            <a:r>
              <a:rPr lang="el-GR" altLang="el-GR" sz="1800" smtClean="0"/>
              <a:t>Βελτίωση αντίληψης και του ελέγχου των μυών της κοιλιακής χώρας από την έγκυο μητέρα</a:t>
            </a:r>
          </a:p>
          <a:p>
            <a:pPr eaLnBrk="1" hangingPunct="1"/>
            <a:r>
              <a:rPr lang="el-GR" altLang="el-GR" sz="1800" smtClean="0"/>
              <a:t>Διατήρηση λειτουργίας των κοιλιακών μυών και πρόληψη ή διόρθωση της διατάσης αυτών</a:t>
            </a:r>
          </a:p>
          <a:p>
            <a:pPr eaLnBrk="1" hangingPunct="1"/>
            <a:r>
              <a:rPr lang="el-GR" altLang="el-GR" sz="1800" smtClean="0"/>
              <a:t>τόσο η αερόβια (περπάτημα, τρέξιμο, ποδήλατο, κολύμβηση) όσο και η αναερόβια (ασκήσεις για όλες τις μυϊκές ομάδες με ελαφρές αντιστάσεις, λάστιχα, αλτηράκια κ.α.) αποτελούν κατάλληλα είδη ασκήσεων και πριν και μετά την εγκυμοσύνη. Επίσης ένα σημαντικό είδος άσκησης που θα μπορούσε ο φυσικοθεραπευτής να δείξει είναι και οι </a:t>
            </a:r>
            <a:r>
              <a:rPr lang="en-US" altLang="el-GR" sz="1800" smtClean="0"/>
              <a:t>pilates. </a:t>
            </a:r>
            <a:r>
              <a:rPr lang="el-GR" altLang="el-GR" sz="1800" smtClean="0"/>
              <a:t>Με τις πιλάτες οι γυναίκες αποκτούν ένα γερό σώμα με πιο επίπεδη κοιλιά, λεπτή μέση, σφιχτούς γλουτούς και τονωμένα, λεπτά άκρα. Επίσης αποκτούν καλύτερο έλεγχο των μυών της λεκάνης και της κοιλίας και βοηθάει στην ενδυνάμωση τους, κάτι που διευκολύνει κατά την διάρκεια του τοκετού. Συνάμα υπάρχει και ενδυνάμωση του κορμού, καθιστώντας μια πιο άνετη εγκυμοσύνη με λιγότερο ή καθόλου πόνους και συμβάλλει στην βελτίωση της στάσης του σώματος.</a:t>
            </a:r>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l-GR" altLang="el-GR" sz="1800" smtClean="0"/>
          </a:p>
          <a:p>
            <a:pPr eaLnBrk="1" hangingPunct="1"/>
            <a:endParaRPr lang="en-US" altLang="el-GR" sz="1800" smtClean="0"/>
          </a:p>
          <a:p>
            <a:pPr eaLnBrk="1" hangingPunct="1"/>
            <a:endParaRPr lang="el-GR" altLang="el-GR" sz="1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a:xfrm>
            <a:off x="468313" y="115888"/>
            <a:ext cx="8229600" cy="1081087"/>
          </a:xfrm>
        </p:spPr>
        <p:txBody>
          <a:bodyPr/>
          <a:lstStyle/>
          <a:p>
            <a:pPr eaLnBrk="1" hangingPunct="1"/>
            <a:r>
              <a:rPr lang="el-GR" altLang="el-GR" sz="3600" b="1" smtClean="0"/>
              <a:t>Θεραπευτική άσκηση και εγκυμοσύνη</a:t>
            </a:r>
          </a:p>
        </p:txBody>
      </p:sp>
      <p:sp>
        <p:nvSpPr>
          <p:cNvPr id="5123" name="2 - Υπότιτλος"/>
          <p:cNvSpPr>
            <a:spLocks noGrp="1"/>
          </p:cNvSpPr>
          <p:nvPr>
            <p:ph idx="1"/>
          </p:nvPr>
        </p:nvSpPr>
        <p:spPr>
          <a:xfrm>
            <a:off x="457200" y="1484313"/>
            <a:ext cx="4402138" cy="4752975"/>
          </a:xfrm>
        </p:spPr>
        <p:txBody>
          <a:bodyPr/>
          <a:lstStyle/>
          <a:p>
            <a:pPr lvl="1" eaLnBrk="1" hangingPunct="1"/>
            <a:r>
              <a:rPr lang="el-GR" altLang="el-GR" sz="2000" smtClean="0"/>
              <a:t>Αποστολάκη Μυρτώ   </a:t>
            </a:r>
            <a:endParaRPr lang="el-GR" altLang="el-GR" smtClean="0"/>
          </a:p>
          <a:p>
            <a:pPr lvl="1" eaLnBrk="1" hangingPunct="1"/>
            <a:r>
              <a:rPr lang="el-GR" altLang="el-GR" sz="2000" smtClean="0"/>
              <a:t>Μακρής Παναγιώτης    </a:t>
            </a:r>
            <a:endParaRPr lang="el-GR" altLang="el-GR" smtClean="0"/>
          </a:p>
          <a:p>
            <a:pPr lvl="1" eaLnBrk="1" hangingPunct="1"/>
            <a:r>
              <a:rPr lang="el-GR" altLang="el-GR" sz="2000" smtClean="0"/>
              <a:t>Τζερεμές Νικόλαος                                                    </a:t>
            </a:r>
            <a:endParaRPr lang="el-GR" altLang="el-GR" smtClean="0"/>
          </a:p>
          <a:p>
            <a:pPr lvl="1" eaLnBrk="1" hangingPunct="1"/>
            <a:r>
              <a:rPr lang="el-GR" altLang="el-GR" sz="2000" smtClean="0"/>
              <a:t>Μακρίδου Ελένη - Αναστασία  </a:t>
            </a:r>
            <a:endParaRPr lang="el-GR" altLang="el-GR" smtClean="0"/>
          </a:p>
          <a:p>
            <a:pPr eaLnBrk="1" hangingPunct="1"/>
            <a:endParaRPr lang="el-GR" altLang="el-GR" sz="2400" smtClean="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163" y="3295650"/>
            <a:ext cx="47752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 Έλλειψη"/>
          <p:cNvSpPr/>
          <p:nvPr/>
        </p:nvSpPr>
        <p:spPr>
          <a:xfrm>
            <a:off x="4643438" y="3440113"/>
            <a:ext cx="914400" cy="3571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115888"/>
            <a:ext cx="8229600" cy="1081087"/>
          </a:xfrm>
        </p:spPr>
        <p:txBody>
          <a:bodyPr/>
          <a:lstStyle/>
          <a:p>
            <a:pPr eaLnBrk="1" hangingPunct="1"/>
            <a:r>
              <a:rPr lang="el-GR" altLang="el-GR" sz="4000" b="1" smtClean="0"/>
              <a:t>Φ/θ Παρέμβαση:</a:t>
            </a:r>
          </a:p>
        </p:txBody>
      </p:sp>
      <p:sp>
        <p:nvSpPr>
          <p:cNvPr id="23555" name="Content Placeholder 2"/>
          <p:cNvSpPr>
            <a:spLocks noGrp="1"/>
          </p:cNvSpPr>
          <p:nvPr>
            <p:ph idx="1"/>
          </p:nvPr>
        </p:nvSpPr>
        <p:spPr>
          <a:xfrm>
            <a:off x="457200" y="1484313"/>
            <a:ext cx="8229600" cy="4752975"/>
          </a:xfrm>
        </p:spPr>
        <p:txBody>
          <a:bodyPr/>
          <a:lstStyle/>
          <a:p>
            <a:pPr eaLnBrk="1" hangingPunct="1"/>
            <a:r>
              <a:rPr lang="el-GR" altLang="el-GR" sz="2000" smtClean="0"/>
              <a:t>Πλάνο θεραπείας σε καισαρική τομή</a:t>
            </a:r>
          </a:p>
          <a:p>
            <a:pPr eaLnBrk="1" hangingPunct="1"/>
            <a:r>
              <a:rPr lang="el-GR" altLang="el-GR" sz="2000" smtClean="0"/>
              <a:t>Εκμάθηση διαφραγματικής αναπνοής</a:t>
            </a:r>
          </a:p>
          <a:p>
            <a:pPr eaLnBrk="1" hangingPunct="1"/>
            <a:r>
              <a:rPr lang="el-GR" altLang="el-GR" sz="2000" smtClean="0"/>
              <a:t>Ενίσχυση αξίας τεχνικών βαθιάς διαφραγματικής αναπνοής (ανακούφιση του άγχους, προαγωγή χαλάρωσης μετά από άσκηση)</a:t>
            </a:r>
          </a:p>
          <a:p>
            <a:pPr eaLnBrk="1" hangingPunct="1"/>
            <a:r>
              <a:rPr lang="el-GR" altLang="el-GR" sz="2000" smtClean="0"/>
              <a:t>Υποστήριξη τομής με μαξιλάρι ή πετσέτα κατά το βήχα</a:t>
            </a:r>
          </a:p>
          <a:p>
            <a:pPr eaLnBrk="1" hangingPunct="1"/>
            <a:r>
              <a:rPr lang="el-GR" altLang="el-GR" sz="2000" smtClean="0"/>
              <a:t>Εναλλακτική μέθοδος αποβολής πτυέλων με βίαιη εκπνοή</a:t>
            </a:r>
          </a:p>
          <a:p>
            <a:pPr eaLnBrk="1" hangingPunct="1"/>
            <a:r>
              <a:rPr lang="el-GR" altLang="el-GR" sz="2000" smtClean="0"/>
              <a:t>Ασκήσεις μυικής αντλίας</a:t>
            </a:r>
          </a:p>
          <a:p>
            <a:pPr eaLnBrk="1" hangingPunct="1"/>
            <a:r>
              <a:rPr lang="el-GR" altLang="el-GR" sz="2000" smtClean="0"/>
              <a:t>Πρώιμη Κινητοποίηση – Βάδιση</a:t>
            </a:r>
          </a:p>
          <a:p>
            <a:pPr eaLnBrk="1" hangingPunct="1"/>
            <a:r>
              <a:rPr lang="el-GR" altLang="el-GR" sz="2000" smtClean="0"/>
              <a:t>Κινητοποίηση ουλής και εγκάρσια μάλαξης</a:t>
            </a:r>
          </a:p>
          <a:p>
            <a:pPr eaLnBrk="1" hangingPunct="1"/>
            <a:r>
              <a:rPr lang="el-GR" altLang="el-GR" sz="2000" smtClean="0"/>
              <a:t>Ήπιες ασκήσεις κοιλιακών μυών προς ενδυνάμωση τους</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p:cNvSpPr>
            <a:spLocks noGrp="1"/>
          </p:cNvSpPr>
          <p:nvPr>
            <p:ph type="title"/>
          </p:nvPr>
        </p:nvSpPr>
        <p:spPr>
          <a:xfrm>
            <a:off x="468313" y="115888"/>
            <a:ext cx="8229600" cy="1081087"/>
          </a:xfrm>
        </p:spPr>
        <p:txBody>
          <a:bodyPr/>
          <a:lstStyle/>
          <a:p>
            <a:pPr eaLnBrk="1" hangingPunct="1"/>
            <a:r>
              <a:rPr lang="el-GR" altLang="el-GR" sz="4000" b="1" smtClean="0"/>
              <a:t>Πήγες</a:t>
            </a:r>
          </a:p>
        </p:txBody>
      </p:sp>
      <p:sp>
        <p:nvSpPr>
          <p:cNvPr id="24579" name="Θέση περιεχομένου 2"/>
          <p:cNvSpPr>
            <a:spLocks noGrp="1"/>
          </p:cNvSpPr>
          <p:nvPr>
            <p:ph idx="1"/>
          </p:nvPr>
        </p:nvSpPr>
        <p:spPr>
          <a:xfrm>
            <a:off x="457200" y="1484313"/>
            <a:ext cx="8229600" cy="4752975"/>
          </a:xfrm>
        </p:spPr>
        <p:txBody>
          <a:bodyPr/>
          <a:lstStyle/>
          <a:p>
            <a:pPr eaLnBrk="1" hangingPunct="1"/>
            <a:r>
              <a:rPr lang="en-US" altLang="el-GR" sz="2400" smtClean="0"/>
              <a:t>Pelvicfloor.gr</a:t>
            </a:r>
            <a:endParaRPr lang="el-GR" altLang="el-GR" sz="2400" smtClean="0"/>
          </a:p>
          <a:p>
            <a:pPr eaLnBrk="1" hangingPunct="1"/>
            <a:r>
              <a:rPr lang="en-US" altLang="el-GR" sz="2400" smtClean="0"/>
              <a:t>journals.lww.com</a:t>
            </a:r>
          </a:p>
          <a:p>
            <a:pPr eaLnBrk="1" hangingPunct="1"/>
            <a:r>
              <a:rPr lang="en-US" altLang="el-GR" sz="2400" smtClean="0"/>
              <a:t>International Urogynecology Journal</a:t>
            </a:r>
            <a:endParaRPr lang="el-GR" altLang="el-GR" sz="2400" smtClean="0"/>
          </a:p>
          <a:p>
            <a:pPr eaLnBrk="1" hangingPunct="1"/>
            <a:r>
              <a:rPr lang="en-US" altLang="el-GR" sz="2400" smtClean="0"/>
              <a:t>ePhysio-kinisis</a:t>
            </a:r>
            <a:endParaRPr lang="el-GR" altLang="el-GR" sz="2400" smtClean="0"/>
          </a:p>
          <a:p>
            <a:pPr eaLnBrk="1" hangingPunct="1"/>
            <a:r>
              <a:rPr lang="en-US" altLang="el-GR" sz="2400" smtClean="0"/>
              <a:t>PubMed</a:t>
            </a:r>
            <a:endParaRPr lang="el-GR" altLang="el-GR" sz="2400" smtClean="0"/>
          </a:p>
          <a:p>
            <a:pPr eaLnBrk="1" hangingPunct="1"/>
            <a:r>
              <a:rPr lang="en-US" altLang="el-GR" sz="2400" smtClean="0"/>
              <a:t>onlinelibrary.wiley.com</a:t>
            </a:r>
            <a:endParaRPr lang="el-GR" altLang="el-GR" sz="2400" smtClean="0"/>
          </a:p>
          <a:p>
            <a:pPr eaLnBrk="1" hangingPunct="1"/>
            <a:r>
              <a:rPr lang="en-US" altLang="el-GR" sz="2400" smtClean="0"/>
              <a:t>Babybay.gr</a:t>
            </a:r>
            <a:endParaRPr lang="el-GR" altLang="el-GR" sz="2400" smtClean="0"/>
          </a:p>
          <a:p>
            <a:pPr eaLnBrk="1" hangingPunct="1"/>
            <a:r>
              <a:rPr lang="en-US" altLang="el-GR" sz="2400" smtClean="0"/>
              <a:t>Αναπαραγωγή στον άνθρωπο - Γενετική – 3</a:t>
            </a:r>
            <a:endParaRPr lang="el-GR" altLang="el-GR" sz="2400" smtClean="0"/>
          </a:p>
          <a:p>
            <a:pPr eaLnBrk="1" hangingPunct="1"/>
            <a:r>
              <a:rPr lang="en-US" altLang="el-GR" sz="2400" smtClean="0"/>
              <a:t>Happymom.gr</a:t>
            </a:r>
            <a:endParaRPr lang="el-GR" altLang="el-GR" sz="2400" smtClean="0"/>
          </a:p>
          <a:p>
            <a:pPr eaLnBrk="1" hangingPunct="1"/>
            <a:r>
              <a:rPr lang="en-US" altLang="el-GR" sz="2400" smtClean="0"/>
              <a:t>galinosphysiotherapy.gr</a:t>
            </a:r>
            <a:endParaRPr lang="el-GR" altLang="el-GR" sz="2400" smtClean="0"/>
          </a:p>
          <a:p>
            <a:pPr eaLnBrk="1" hangingPunct="1"/>
            <a:endParaRPr lang="el-GR" altLang="el-GR" sz="2400" smtClean="0"/>
          </a:p>
          <a:p>
            <a:pPr eaLnBrk="1" hangingPunct="1"/>
            <a:endParaRPr lang="el-GR" altLang="el-GR" sz="24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468313" y="115888"/>
            <a:ext cx="8229600" cy="1081087"/>
          </a:xfrm>
        </p:spPr>
        <p:txBody>
          <a:bodyPr/>
          <a:lstStyle/>
          <a:p>
            <a:pPr eaLnBrk="1" hangingPunct="1"/>
            <a:r>
              <a:rPr lang="el-GR" altLang="el-GR" sz="3600" b="1" smtClean="0"/>
              <a:t>Άσκηση και εγκυμοσύνη-αποτελέσματα</a:t>
            </a:r>
          </a:p>
        </p:txBody>
      </p:sp>
      <p:sp>
        <p:nvSpPr>
          <p:cNvPr id="25603"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βελτιωμένη καρδιαγγειακή λειτουργία,</a:t>
            </a:r>
          </a:p>
          <a:p>
            <a:pPr eaLnBrk="1" hangingPunct="1"/>
            <a:r>
              <a:rPr lang="el-GR" altLang="el-GR" sz="2400" smtClean="0"/>
              <a:t>περιορισμένη αύξηση βάρους και ο περιορισμός του λίπους,</a:t>
            </a:r>
          </a:p>
          <a:p>
            <a:pPr eaLnBrk="1" hangingPunct="1"/>
            <a:r>
              <a:rPr lang="el-GR" altLang="el-GR" sz="2400" smtClean="0"/>
              <a:t>βελτιωμένη συμπεριφορά και πνευματική κατάσταση,</a:t>
            </a:r>
          </a:p>
          <a:p>
            <a:pPr eaLnBrk="1" hangingPunct="1"/>
            <a:r>
              <a:rPr lang="el-GR" altLang="el-GR" sz="2400" smtClean="0"/>
              <a:t>ευκολότερος και με λιγότερες επιπλοκές τοκετός,</a:t>
            </a:r>
          </a:p>
          <a:p>
            <a:pPr eaLnBrk="1" hangingPunct="1"/>
            <a:r>
              <a:rPr lang="el-GR" altLang="el-GR" sz="2400" smtClean="0"/>
              <a:t>ταχεία ανάρρωση</a:t>
            </a:r>
          </a:p>
          <a:p>
            <a:pPr eaLnBrk="1" hangingPunct="1"/>
            <a:r>
              <a:rPr lang="el-GR" altLang="el-GR" sz="2400" smtClean="0"/>
              <a:t>βελτιωμένη φυσική κατάσταση</a:t>
            </a:r>
          </a:p>
          <a:p>
            <a:pPr eaLnBrk="1" hangingPunct="1"/>
            <a:r>
              <a:rPr lang="el-GR" altLang="el-GR" sz="2400" smtClean="0"/>
              <a:t>μείωση των πιθανοτήτων του τοκετού με καισαρική τομή</a:t>
            </a:r>
          </a:p>
          <a:p>
            <a:pPr lvl="1" eaLnBrk="1" hangingPunct="1"/>
            <a:endParaRPr lang="el-GR" altLang="el-GR" smtClean="0"/>
          </a:p>
          <a:p>
            <a:pPr eaLnBrk="1" hangingPunct="1"/>
            <a:endParaRPr lang="el-GR" altLang="el-GR"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a:spLocks noGrp="1"/>
          </p:cNvSpPr>
          <p:nvPr>
            <p:ph type="title"/>
          </p:nvPr>
        </p:nvSpPr>
        <p:spPr>
          <a:xfrm>
            <a:off x="468313" y="115888"/>
            <a:ext cx="8229600" cy="1081087"/>
          </a:xfrm>
        </p:spPr>
        <p:txBody>
          <a:bodyPr/>
          <a:lstStyle/>
          <a:p>
            <a:pPr eaLnBrk="1" hangingPunct="1"/>
            <a:r>
              <a:rPr lang="el-GR" altLang="el-GR" sz="3600" b="1" smtClean="0"/>
              <a:t>Άσκηση και εγκυμοσύνη-αποτελέσματα</a:t>
            </a:r>
            <a:endParaRPr lang="el-GR" altLang="el-GR" sz="3600" smtClean="0"/>
          </a:p>
        </p:txBody>
      </p:sp>
      <p:sp>
        <p:nvSpPr>
          <p:cNvPr id="26627" name="2 - Θέση περιεχομένου"/>
          <p:cNvSpPr>
            <a:spLocks noGrp="1"/>
          </p:cNvSpPr>
          <p:nvPr>
            <p:ph idx="1"/>
          </p:nvPr>
        </p:nvSpPr>
        <p:spPr>
          <a:xfrm>
            <a:off x="457200" y="1484313"/>
            <a:ext cx="8229600" cy="4752975"/>
          </a:xfrm>
        </p:spPr>
        <p:txBody>
          <a:bodyPr/>
          <a:lstStyle/>
          <a:p>
            <a:pPr marL="358775" lvl="1" indent="-358775" eaLnBrk="1" hangingPunct="1">
              <a:buFont typeface="Arial" charset="0"/>
              <a:buChar char="•"/>
            </a:pPr>
            <a:r>
              <a:rPr lang="el-GR" altLang="el-GR" sz="2400" smtClean="0"/>
              <a:t>μείωση διάστασης του ορθού κοιλιακού</a:t>
            </a:r>
          </a:p>
          <a:p>
            <a:pPr marL="358775" lvl="1" indent="-358775" eaLnBrk="1" hangingPunct="1">
              <a:buFont typeface="Arial" charset="0"/>
              <a:buChar char="•"/>
            </a:pPr>
            <a:r>
              <a:rPr lang="el-GR" altLang="el-GR" sz="2400" smtClean="0"/>
              <a:t>μείωση πιθανοτήτων εμφάνισης ακράτειας</a:t>
            </a:r>
          </a:p>
          <a:p>
            <a:pPr marL="358775" lvl="1" indent="-358775" eaLnBrk="1" hangingPunct="1">
              <a:buFont typeface="Arial" charset="0"/>
              <a:buChar char="•"/>
            </a:pPr>
            <a:r>
              <a:rPr lang="el-GR" altLang="el-GR" sz="2400" smtClean="0"/>
              <a:t>λιγότερα προβλήματα στη στάση σώματος</a:t>
            </a:r>
          </a:p>
          <a:p>
            <a:pPr marL="358775" lvl="1" indent="-358775" eaLnBrk="1" hangingPunct="1">
              <a:buFont typeface="Arial" charset="0"/>
              <a:buChar char="•"/>
            </a:pPr>
            <a:r>
              <a:rPr lang="el-GR" altLang="el-GR" sz="2400" smtClean="0"/>
              <a:t>ελάττωση πόνου στην ΟΜΣΣ</a:t>
            </a:r>
          </a:p>
          <a:p>
            <a:pPr marL="358775" lvl="1" indent="-358775" eaLnBrk="1" hangingPunct="1">
              <a:buFont typeface="Arial" charset="0"/>
              <a:buChar char="•"/>
            </a:pPr>
            <a:r>
              <a:rPr lang="el-GR" altLang="el-GR" sz="2400" smtClean="0"/>
              <a:t>μείωση οπίσθιος πυελικός πόνος</a:t>
            </a:r>
          </a:p>
          <a:p>
            <a:pPr marL="358775" lvl="1" indent="-358775" eaLnBrk="1" hangingPunct="1">
              <a:buFont typeface="Arial" charset="0"/>
              <a:buChar char="•"/>
            </a:pPr>
            <a:r>
              <a:rPr lang="el-GR" altLang="el-GR" sz="2400" smtClean="0"/>
              <a:t>αντιμετώπιση της οστεοπόρωσης</a:t>
            </a:r>
          </a:p>
          <a:p>
            <a:pPr marL="358775" lvl="1" indent="-358775" eaLnBrk="1" hangingPunct="1">
              <a:buFont typeface="Arial" charset="0"/>
              <a:buChar char="•"/>
            </a:pPr>
            <a:r>
              <a:rPr lang="el-GR" altLang="el-GR" sz="2400" smtClean="0"/>
              <a:t>θετική  επίδραση στον σακχαρώδη διαβήτη</a:t>
            </a:r>
          </a:p>
          <a:p>
            <a:pPr marL="358775" lvl="1" indent="-358775" eaLnBrk="1" hangingPunct="1">
              <a:buFont typeface="Arial" charset="0"/>
              <a:buChar char="•"/>
            </a:pPr>
            <a:r>
              <a:rPr lang="el-GR" altLang="el-GR" sz="2400" smtClean="0"/>
              <a:t>μείωση  του στρες</a:t>
            </a:r>
          </a:p>
          <a:p>
            <a:pPr marL="358775" lvl="1" indent="-358775" eaLnBrk="1" hangingPunct="1">
              <a:buFont typeface="Arial" charset="0"/>
              <a:buChar char="•"/>
            </a:pPr>
            <a:r>
              <a:rPr lang="el-GR" altLang="el-GR" sz="2400" smtClean="0"/>
              <a:t>αύξηση της αυτοπεποίθησης και τόνωση του ηθικού</a:t>
            </a:r>
          </a:p>
          <a:p>
            <a:pPr marL="358775" indent="-358775" eaLnBrk="1" hangingPunct="1"/>
            <a:endParaRPr lang="el-GR" altLang="el-GR"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a:xfrm>
            <a:off x="468313" y="115888"/>
            <a:ext cx="8229600" cy="1081087"/>
          </a:xfrm>
        </p:spPr>
        <p:txBody>
          <a:bodyPr/>
          <a:lstStyle/>
          <a:p>
            <a:pPr eaLnBrk="1" hangingPunct="1"/>
            <a:r>
              <a:rPr lang="el-GR" altLang="el-GR" sz="3600" b="1" smtClean="0"/>
              <a:t>Βραχυπρόθεσμα οφέλη της άσκησης στο νεογνό</a:t>
            </a:r>
          </a:p>
        </p:txBody>
      </p:sp>
      <p:sp>
        <p:nvSpPr>
          <p:cNvPr id="27651" name="2 - Θέση περιεχομένου"/>
          <p:cNvSpPr>
            <a:spLocks noGrp="1"/>
          </p:cNvSpPr>
          <p:nvPr>
            <p:ph idx="1"/>
          </p:nvPr>
        </p:nvSpPr>
        <p:spPr>
          <a:xfrm>
            <a:off x="457200" y="1484313"/>
            <a:ext cx="8229600" cy="4752975"/>
          </a:xfrm>
        </p:spPr>
        <p:txBody>
          <a:bodyPr/>
          <a:lstStyle/>
          <a:p>
            <a:pPr marL="457200" lvl="1" indent="-457200" eaLnBrk="1" hangingPunct="1">
              <a:buFont typeface="Arial" charset="0"/>
              <a:buChar char="•"/>
            </a:pPr>
            <a:r>
              <a:rPr lang="el-GR" altLang="el-GR" sz="2400" smtClean="0"/>
              <a:t>μείωση στο βάρος γέννησης -310 γρ</a:t>
            </a:r>
          </a:p>
          <a:p>
            <a:pPr marL="457200" lvl="1" indent="-457200" eaLnBrk="1" hangingPunct="1">
              <a:buFont typeface="Arial" charset="0"/>
              <a:buChar char="•"/>
            </a:pPr>
            <a:r>
              <a:rPr lang="el-GR" altLang="el-GR" sz="2400" smtClean="0"/>
              <a:t>μείωση του πάχους δερματικής πτυχής -1.5 mm</a:t>
            </a:r>
          </a:p>
          <a:p>
            <a:pPr marL="457200" lvl="1" indent="-457200" eaLnBrk="1" hangingPunct="1">
              <a:buFont typeface="Arial" charset="0"/>
              <a:buChar char="•"/>
            </a:pPr>
            <a:r>
              <a:rPr lang="el-GR" altLang="el-GR" sz="2400" smtClean="0"/>
              <a:t>μείωση στο υπολογιζόμενο ποσοστό λίπους σώματος -5%</a:t>
            </a:r>
          </a:p>
          <a:p>
            <a:pPr marL="457200" lvl="1" indent="-457200" eaLnBrk="1" hangingPunct="1">
              <a:buFont typeface="Arial" charset="0"/>
              <a:buChar char="•"/>
            </a:pPr>
            <a:r>
              <a:rPr lang="el-GR" altLang="el-GR" sz="2400" smtClean="0"/>
              <a:t>μείωση στην μάζα λίπους -220 γρ.</a:t>
            </a:r>
          </a:p>
          <a:p>
            <a:pPr eaLnBrk="1" hangingPunct="1"/>
            <a:endParaRPr lang="el-GR" altLang="el-GR" sz="2800" smtClean="0"/>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284538"/>
            <a:ext cx="522287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p:cNvSpPr>
            <a:spLocks noGrp="1"/>
          </p:cNvSpPr>
          <p:nvPr>
            <p:ph type="title"/>
          </p:nvPr>
        </p:nvSpPr>
        <p:spPr>
          <a:xfrm>
            <a:off x="468313" y="115888"/>
            <a:ext cx="8229600" cy="1081087"/>
          </a:xfrm>
        </p:spPr>
        <p:txBody>
          <a:bodyPr/>
          <a:lstStyle/>
          <a:p>
            <a:pPr eaLnBrk="1" hangingPunct="1"/>
            <a:r>
              <a:rPr lang="el-GR" altLang="el-GR" sz="3600" b="1" smtClean="0"/>
              <a:t>Μακροπρόθεσμα οφέλη της άσκησης στο νεογνό</a:t>
            </a:r>
          </a:p>
        </p:txBody>
      </p:sp>
      <p:sp>
        <p:nvSpPr>
          <p:cNvPr id="28675"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καλύτερες επιδόσεις στα τεστ νοημοσύνης</a:t>
            </a:r>
          </a:p>
          <a:p>
            <a:pPr eaLnBrk="1" hangingPunct="1"/>
            <a:r>
              <a:rPr lang="el-GR" altLang="el-GR" sz="2400" smtClean="0"/>
              <a:t>αυξημένη ικανότητα λόγου</a:t>
            </a:r>
          </a:p>
          <a:p>
            <a:pPr eaLnBrk="1" hangingPunct="1"/>
            <a:endParaRPr lang="el-GR" altLang="el-GR" smtClean="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388" y="2420938"/>
            <a:ext cx="39798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a:xfrm>
            <a:off x="468313" y="115888"/>
            <a:ext cx="8229600" cy="1081087"/>
          </a:xfrm>
        </p:spPr>
        <p:txBody>
          <a:bodyPr/>
          <a:lstStyle/>
          <a:p>
            <a:pPr eaLnBrk="1" hangingPunct="1"/>
            <a:r>
              <a:rPr lang="el-GR" altLang="el-GR" sz="3600" b="1" smtClean="0"/>
              <a:t>Προτεινόμενες ασκήσεις:</a:t>
            </a:r>
          </a:p>
        </p:txBody>
      </p:sp>
      <p:sp>
        <p:nvSpPr>
          <p:cNvPr id="29699"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ΑΕΡΟΒΙΕΣ ΑΣΚΗΣΕΙΣ (π.χ. περπάτημα, στατικό ποδήλατο)</a:t>
            </a:r>
          </a:p>
          <a:p>
            <a:pPr eaLnBrk="1" hangingPunct="1"/>
            <a:r>
              <a:rPr lang="el-GR" altLang="el-GR" sz="2400" smtClean="0"/>
              <a:t>ΚΟΛΥΜΒΗΣΗ</a:t>
            </a:r>
          </a:p>
          <a:p>
            <a:pPr eaLnBrk="1" hangingPunct="1"/>
            <a:r>
              <a:rPr lang="el-GR" altLang="el-GR" sz="2400" smtClean="0"/>
              <a:t>ΑΣΚΗΣΗ ΜΕΣΑ ΣΤΟ ΝΕΡΟ</a:t>
            </a:r>
          </a:p>
          <a:p>
            <a:pPr eaLnBrk="1" hangingPunct="1"/>
            <a:r>
              <a:rPr lang="el-GR" altLang="el-GR" sz="2400" smtClean="0"/>
              <a:t>ΑΣΚΗΣΕΙΣ ΣΕ ΣΤΡΩΜΑ</a:t>
            </a:r>
          </a:p>
          <a:p>
            <a:pPr lvl="1" eaLnBrk="1" hangingPunct="1"/>
            <a:endParaRPr lang="el-GR" altLang="el-GR" smtClean="0"/>
          </a:p>
          <a:p>
            <a:pPr eaLnBrk="1" hangingPunct="1"/>
            <a:endParaRPr lang="el-GR" altLang="el-GR"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a:xfrm>
            <a:off x="468313" y="115888"/>
            <a:ext cx="8229600" cy="1081087"/>
          </a:xfrm>
        </p:spPr>
        <p:txBody>
          <a:bodyPr/>
          <a:lstStyle/>
          <a:p>
            <a:pPr eaLnBrk="1" hangingPunct="1"/>
            <a:r>
              <a:rPr lang="el-GR" altLang="el-GR" sz="4000" b="1" smtClean="0"/>
              <a:t>Αερόβιες ασκήσεις</a:t>
            </a:r>
          </a:p>
        </p:txBody>
      </p:sp>
      <p:sp>
        <p:nvSpPr>
          <p:cNvPr id="30723" name="2 - Θέση περιεχομένου"/>
          <p:cNvSpPr>
            <a:spLocks noGrp="1"/>
          </p:cNvSpPr>
          <p:nvPr>
            <p:ph idx="1"/>
          </p:nvPr>
        </p:nvSpPr>
        <p:spPr>
          <a:xfrm>
            <a:off x="457200" y="1484313"/>
            <a:ext cx="8229600" cy="4752975"/>
          </a:xfrm>
        </p:spPr>
        <p:txBody>
          <a:bodyPr/>
          <a:lstStyle/>
          <a:p>
            <a:pPr marL="457200" lvl="1" indent="-457200" eaLnBrk="1" hangingPunct="1">
              <a:buFont typeface="Arial" charset="0"/>
              <a:buChar char="•"/>
            </a:pPr>
            <a:r>
              <a:rPr lang="el-GR" altLang="el-GR" sz="1800" smtClean="0"/>
              <a:t>Διάρκεια της αερόβιας άσκησης: 30-60 λεπτά</a:t>
            </a:r>
          </a:p>
          <a:p>
            <a:pPr marL="457200" lvl="1" indent="-457200" eaLnBrk="1" hangingPunct="1">
              <a:buFont typeface="Arial" charset="0"/>
              <a:buChar char="•"/>
            </a:pPr>
            <a:r>
              <a:rPr lang="el-GR" altLang="el-GR" sz="1800" smtClean="0"/>
              <a:t>Ένταση έως 140 παλμούς/λεπτό</a:t>
            </a:r>
          </a:p>
          <a:p>
            <a:pPr marL="457200" lvl="1" indent="-457200" eaLnBrk="1" hangingPunct="1">
              <a:buFont typeface="Arial" charset="0"/>
              <a:buChar char="•"/>
            </a:pPr>
            <a:r>
              <a:rPr lang="el-GR" altLang="el-GR" sz="1800" smtClean="0"/>
              <a:t>Συχνότητα: 3-4 φορές την εβδομάδα</a:t>
            </a:r>
          </a:p>
          <a:p>
            <a:pPr marL="457200" lvl="1" indent="-457200" eaLnBrk="1" hangingPunct="1">
              <a:buFont typeface="Arial" charset="0"/>
              <a:buChar char="•"/>
            </a:pPr>
            <a:r>
              <a:rPr lang="el-GR" altLang="el-GR" sz="1800" smtClean="0"/>
              <a:t>Θερμοκρασία σώματος έως 38 βαθμούς Κελσίου</a:t>
            </a:r>
          </a:p>
          <a:p>
            <a:pPr marL="457200" lvl="1" indent="-457200" eaLnBrk="1" hangingPunct="1">
              <a:buFont typeface="Arial" charset="0"/>
              <a:buChar char="•"/>
            </a:pPr>
            <a:r>
              <a:rPr lang="el-GR" altLang="el-GR" sz="1800" smtClean="0"/>
              <a:t>Οι έντονες ασκήσεις δεν θα πρέπει να διαρκούν πάνω από 15 λεπτά και η μέγιστη διάρκεια της άσκησης να μην ξεπεράσει ποτέ τα 30 λεπτά, ενώ  πρέπει να είναι χαμηλής έντασης με αρκετές επαναλήψεις.</a:t>
            </a:r>
          </a:p>
          <a:p>
            <a:pPr eaLnBrk="1" hangingPunct="1"/>
            <a:endParaRPr lang="el-GR" altLang="el-GR" sz="20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a:xfrm>
            <a:off x="468313" y="115888"/>
            <a:ext cx="8229600" cy="1081087"/>
          </a:xfrm>
        </p:spPr>
        <p:txBody>
          <a:bodyPr/>
          <a:lstStyle/>
          <a:p>
            <a:pPr eaLnBrk="1" hangingPunct="1"/>
            <a:r>
              <a:rPr lang="el-GR" altLang="el-GR" sz="4000" b="1" smtClean="0"/>
              <a:t>Αερόβιες ασκήσεις</a:t>
            </a:r>
          </a:p>
        </p:txBody>
      </p:sp>
      <p:sp>
        <p:nvSpPr>
          <p:cNvPr id="31747" name="2 - Θέση περιεχομένου"/>
          <p:cNvSpPr>
            <a:spLocks noGrp="1"/>
          </p:cNvSpPr>
          <p:nvPr>
            <p:ph idx="1"/>
          </p:nvPr>
        </p:nvSpPr>
        <p:spPr>
          <a:xfrm>
            <a:off x="457200" y="1484313"/>
            <a:ext cx="8229600" cy="4752975"/>
          </a:xfrm>
        </p:spPr>
        <p:txBody>
          <a:bodyPr/>
          <a:lstStyle/>
          <a:p>
            <a:pPr marL="457200" lvl="1" indent="-457200" eaLnBrk="1" hangingPunct="1">
              <a:buFont typeface="Arial" charset="0"/>
              <a:buChar char="•"/>
            </a:pPr>
            <a:r>
              <a:rPr lang="el-GR" altLang="el-GR" sz="1800" smtClean="0"/>
              <a:t>Ακόμη δεν θα πρέπει να εκτελούνται ασκήσεις σε ύπτια θέση πάνω από πέντε λεπτά την ημέρα μετά τον τέταρτο μήνα για να αποφευχθεί η συμπίεση της κοίλης φλέβας από την μήτρα.</a:t>
            </a:r>
          </a:p>
          <a:p>
            <a:pPr marL="457200" lvl="1" indent="-457200" eaLnBrk="1" hangingPunct="1">
              <a:buFont typeface="Arial" charset="0"/>
              <a:buChar char="•"/>
            </a:pPr>
            <a:r>
              <a:rPr lang="el-GR" altLang="el-GR" sz="1800" smtClean="0"/>
              <a:t>Επιπροσθέτως, απαραίτητο είναι να προηγείται μια ήπια ρυθμική δραστηριότητα για την προετοιμασία του καρδιαγγειακού και μυοσκελετικού συστήματος και να ακολουθεί μετά το πρόγραμμα των θεραπευτικών ασκήσεων αποθεραπεία για την σταδιακή επαναφορά των συστημάτων σε συνθήκες ηρεμίας. </a:t>
            </a:r>
          </a:p>
          <a:p>
            <a:pPr marL="457200" lvl="1" indent="-457200" eaLnBrk="1" hangingPunct="1">
              <a:buFont typeface="Arial" charset="0"/>
              <a:buChar char="•"/>
            </a:pPr>
            <a:r>
              <a:rPr lang="el-GR" altLang="el-GR" sz="1800" smtClean="0"/>
              <a:t>Κατά αυτόν τον τρόπο στο τέλος του προγράμματος εκτελούνται τεχνικές χαλάρωσης</a:t>
            </a:r>
          </a:p>
          <a:p>
            <a:pPr eaLnBrk="1" hangingPunct="1"/>
            <a:endParaRPr lang="el-GR" altLang="el-GR" sz="200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468313" y="115888"/>
            <a:ext cx="8229600" cy="1081087"/>
          </a:xfrm>
        </p:spPr>
        <p:txBody>
          <a:bodyPr/>
          <a:lstStyle/>
          <a:p>
            <a:pPr eaLnBrk="1" hangingPunct="1"/>
            <a:r>
              <a:rPr lang="el-GR" altLang="el-GR" sz="4000" b="1" smtClean="0">
                <a:solidFill>
                  <a:srgbClr val="000000"/>
                </a:solidFill>
              </a:rPr>
              <a:t>Αερόβιες ασκήσεις</a:t>
            </a:r>
            <a:endParaRPr lang="el-GR" altLang="el-GR" smtClean="0"/>
          </a:p>
        </p:txBody>
      </p:sp>
      <p:sp>
        <p:nvSpPr>
          <p:cNvPr id="32771"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Όσον αφορά τις εγκυμονούσες που δεν έχουν ιστορικό αερόβιας άσκησης το πρόγραμμα που προτείνεται είναι το εξής:</a:t>
            </a:r>
          </a:p>
          <a:p>
            <a:pPr lvl="1" eaLnBrk="1" hangingPunct="1"/>
            <a:endParaRPr lang="el-GR" altLang="el-GR" sz="2000" smtClean="0"/>
          </a:p>
          <a:p>
            <a:pPr lvl="1" eaLnBrk="1" hangingPunct="1"/>
            <a:r>
              <a:rPr lang="el-GR" altLang="el-GR" sz="2000" smtClean="0"/>
              <a:t>Άσκηση 3-5 φορές την εβδομάδα</a:t>
            </a:r>
          </a:p>
          <a:p>
            <a:pPr lvl="1" eaLnBrk="1" hangingPunct="1"/>
            <a:r>
              <a:rPr lang="el-GR" altLang="el-GR" sz="2000" smtClean="0"/>
              <a:t>Αρχικά στάδια: 15 λεπτά με σταδιακή αύξηση 1-2 λεπτά/ εβδομάδα μέχρι να φτάσει τα 25-30 λεπτά</a:t>
            </a:r>
          </a:p>
          <a:p>
            <a:pPr lvl="1" eaLnBrk="1" hangingPunct="1"/>
            <a:r>
              <a:rPr lang="el-GR" altLang="el-GR" sz="2000" smtClean="0"/>
              <a:t>Τελικά στάδια: η ένταση των ασκήσεων είναι απαραίτητο σταδιακά να μειώνεται (τελευταίες εβδομάδες του τρίτου τριμήνου)</a:t>
            </a:r>
          </a:p>
          <a:p>
            <a:pPr lvl="1" eaLnBrk="1" hangingPunct="1"/>
            <a:endParaRPr lang="el-GR" altLang="el-GR" sz="2000" smtClean="0"/>
          </a:p>
          <a:p>
            <a:pPr eaLnBrk="1" hangingPunct="1"/>
            <a:endParaRPr lang="el-GR" altLang="el-GR" sz="24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Εικόνα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060575"/>
            <a:ext cx="443071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a:xfrm>
            <a:off x="468313" y="115888"/>
            <a:ext cx="8229600" cy="1081087"/>
          </a:xfrm>
        </p:spPr>
        <p:txBody>
          <a:bodyPr rtlCol="0">
            <a:noAutofit/>
          </a:bodyPr>
          <a:lstStyle/>
          <a:p>
            <a:pPr eaLnBrk="1" fontAlgn="auto" hangingPunct="1">
              <a:spcAft>
                <a:spcPts val="0"/>
              </a:spcAft>
              <a:defRPr/>
            </a:pPr>
            <a:r>
              <a:rPr lang="el-GR" sz="3600" b="1" dirty="0" err="1">
                <a:solidFill>
                  <a:schemeClr val="tx1">
                    <a:lumMod val="95000"/>
                    <a:lumOff val="5000"/>
                  </a:schemeClr>
                </a:solidFill>
              </a:rPr>
              <a:t>Μυοσκελετικές</a:t>
            </a:r>
            <a:r>
              <a:rPr lang="el-GR" sz="3600" b="1" dirty="0">
                <a:solidFill>
                  <a:schemeClr val="tx1">
                    <a:lumMod val="95000"/>
                    <a:lumOff val="5000"/>
                  </a:schemeClr>
                </a:solidFill>
              </a:rPr>
              <a:t> μεταβολές κατά την διάρκεια της εγκυμοσύνης </a:t>
            </a:r>
          </a:p>
        </p:txBody>
      </p:sp>
      <p:sp>
        <p:nvSpPr>
          <p:cNvPr id="6148" name="Ορθογώνιο 4"/>
          <p:cNvSpPr>
            <a:spLocks noChangeArrowheads="1"/>
          </p:cNvSpPr>
          <p:nvPr/>
        </p:nvSpPr>
        <p:spPr bwMode="auto">
          <a:xfrm>
            <a:off x="600075" y="2636838"/>
            <a:ext cx="4572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Γιαννακού Ιωάννα </a:t>
            </a:r>
            <a:endParaRPr lang="el-GR" altLang="el-GR" sz="1000" b="1">
              <a:latin typeface="Century Gothic" pitchFamily="34" charset="0"/>
              <a:ea typeface="Meiryo" pitchFamily="34" charset="-128"/>
              <a:cs typeface="Times New Roman" pitchFamily="18" charset="0"/>
            </a:endParaRPr>
          </a:p>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Μαραγκός Άγγελος</a:t>
            </a:r>
            <a:endParaRPr lang="el-GR" altLang="el-GR" sz="1000" b="1">
              <a:latin typeface="Century Gothic" pitchFamily="34" charset="0"/>
              <a:ea typeface="Meiryo" pitchFamily="34" charset="-128"/>
              <a:cs typeface="Times New Roman" pitchFamily="18" charset="0"/>
            </a:endParaRPr>
          </a:p>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Μπάνου Αλεξάνδρα </a:t>
            </a:r>
            <a:endParaRPr lang="el-GR" altLang="el-GR" sz="1000" b="1">
              <a:latin typeface="Century Gothic" pitchFamily="34" charset="0"/>
              <a:ea typeface="Meiryo" pitchFamily="34" charset="-128"/>
              <a:cs typeface="Times New Roman" pitchFamily="18" charset="0"/>
            </a:endParaRPr>
          </a:p>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Ξαγά Ειρήνη</a:t>
            </a:r>
            <a:endParaRPr lang="el-GR" altLang="el-GR" sz="1000" b="1">
              <a:latin typeface="Century Gothic" pitchFamily="34" charset="0"/>
              <a:ea typeface="Meiryo" pitchFamily="34" charset="-128"/>
              <a:cs typeface="Times New Roman" pitchFamily="18" charset="0"/>
            </a:endParaRPr>
          </a:p>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Σαββόπουλος Μιχάλης</a:t>
            </a:r>
            <a:endParaRPr lang="el-GR" altLang="el-GR" sz="1000" b="1">
              <a:latin typeface="Century Gothic" pitchFamily="34" charset="0"/>
              <a:ea typeface="Meiryo" pitchFamily="34" charset="-128"/>
              <a:cs typeface="Times New Roman" pitchFamily="18" charset="0"/>
            </a:endParaRPr>
          </a:p>
          <a:p>
            <a:pPr eaLnBrk="1" hangingPunct="1">
              <a:lnSpc>
                <a:spcPct val="125000"/>
              </a:lnSpc>
              <a:spcBef>
                <a:spcPct val="0"/>
              </a:spcBef>
              <a:spcAft>
                <a:spcPts val="800"/>
              </a:spcAft>
              <a:buFontTx/>
              <a:buNone/>
            </a:pPr>
            <a:r>
              <a:rPr lang="el-GR" altLang="el-GR" sz="1800" b="1">
                <a:solidFill>
                  <a:srgbClr val="0D0D0D"/>
                </a:solidFill>
                <a:latin typeface="Century Gothic" pitchFamily="34" charset="0"/>
                <a:ea typeface="Meiryo" pitchFamily="34" charset="-128"/>
                <a:cs typeface="Times New Roman" pitchFamily="18" charset="0"/>
              </a:rPr>
              <a:t>Σκάσης Γιώργος </a:t>
            </a:r>
            <a:endParaRPr lang="el-GR" altLang="el-GR" sz="1000" b="1">
              <a:latin typeface="Century Gothic" pitchFamily="34" charset="0"/>
              <a:ea typeface="Meiryo"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468313" y="115888"/>
            <a:ext cx="8229600" cy="1081087"/>
          </a:xfrm>
        </p:spPr>
        <p:txBody>
          <a:bodyPr/>
          <a:lstStyle/>
          <a:p>
            <a:pPr eaLnBrk="1" hangingPunct="1"/>
            <a:r>
              <a:rPr lang="el-GR" altLang="el-GR" sz="4000" b="1" smtClean="0"/>
              <a:t>Ασκήσεις σε στρώμα</a:t>
            </a:r>
          </a:p>
        </p:txBody>
      </p:sp>
      <p:sp>
        <p:nvSpPr>
          <p:cNvPr id="33795"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Οι παρακάτω ενδεικτικές ασκήσεις θα πρέπει να γίνονται σύμφωνα με τις οδηγίες του γιατρού και εφόσον υπάρχει μια φυσιολογική εγκυμοσύνη. Επαναλάβετε την κάθε άσκηση 3 φορές με διάλειμμα 1-3 λεπτών μεταξύ των σετ.</a:t>
            </a:r>
          </a:p>
          <a:p>
            <a:pPr lvl="1" eaLnBrk="1" hangingPunct="1"/>
            <a:r>
              <a:rPr lang="el-GR" altLang="el-GR" sz="2000" smtClean="0"/>
              <a:t>Κοιλιακοί: Στήριξη στους πήχεις και τα δάχτυλα των ποδιών. Η κοιλιά σφιχτή και η πλάτη ίσια για 30 δευτερόλεπτα (“σανίδα”)</a:t>
            </a:r>
            <a:endParaRPr lang="en-US" altLang="el-GR" sz="2000" smtClean="0"/>
          </a:p>
          <a:p>
            <a:pPr lvl="1" eaLnBrk="1" hangingPunct="1"/>
            <a:r>
              <a:rPr lang="el-GR" altLang="el-GR" sz="2000" smtClean="0"/>
              <a:t>Δικέφαλοι-ώμοι: Πόδια ανοιχτά στο ύψος των ώμων, γόνατα ελαφρώς λυγισμένα κρατώντας αλτήρες. Λυγίζουν οι αγκώνες με τους αλτήρες να πλησιάζουν τους ώμους και στη συνέχεια τα χέρια ψηλά, στην ευθεία του σώματος.</a:t>
            </a:r>
          </a:p>
          <a:p>
            <a:pPr lvl="1" eaLnBrk="1" hangingPunct="1"/>
            <a:endParaRPr lang="el-GR" altLang="el-GR" sz="2000" smtClean="0"/>
          </a:p>
          <a:p>
            <a:pPr eaLnBrk="1" hangingPunct="1"/>
            <a:endParaRPr lang="el-GR" altLang="el-GR" sz="2400" smtClean="0"/>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025" y="5078413"/>
            <a:ext cx="3335338"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157788"/>
            <a:ext cx="2571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a:xfrm>
            <a:off x="468313" y="115888"/>
            <a:ext cx="8229600" cy="1081087"/>
          </a:xfrm>
        </p:spPr>
        <p:txBody>
          <a:bodyPr/>
          <a:lstStyle/>
          <a:p>
            <a:pPr eaLnBrk="1" hangingPunct="1"/>
            <a:r>
              <a:rPr lang="el-GR" altLang="el-GR" b="1" smtClean="0"/>
              <a:t>Ασκήσεις σε στρώμα</a:t>
            </a:r>
            <a:endParaRPr lang="el-GR" altLang="el-GR" smtClean="0"/>
          </a:p>
        </p:txBody>
      </p:sp>
      <p:sp>
        <p:nvSpPr>
          <p:cNvPr id="34819"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Πόδια: Τετραποδική στήριξη με καρπούς στο ύψος των ώμων. Τεντώστε το ένα πόδι προς τα πίσω,παράλληλα με το έδαφος. Μείνετε εκεί για δύο αναπνοές, με 10 επαναλήψεις.</a:t>
            </a:r>
          </a:p>
          <a:p>
            <a:pPr eaLnBrk="1" hangingPunct="1"/>
            <a:endParaRPr lang="el-GR" altLang="el-GR" sz="2400" smtClean="0"/>
          </a:p>
          <a:p>
            <a:pPr eaLnBrk="1" hangingPunct="1"/>
            <a:endParaRPr lang="el-GR" altLang="el-GR" sz="2400" smtClean="0"/>
          </a:p>
          <a:p>
            <a:pPr eaLnBrk="1" hangingPunct="1"/>
            <a:endParaRPr lang="en-US" altLang="el-GR" sz="2400" smtClean="0"/>
          </a:p>
          <a:p>
            <a:pPr eaLnBrk="1" hangingPunct="1"/>
            <a:r>
              <a:rPr lang="el-GR" altLang="el-GR" sz="2400" smtClean="0"/>
              <a:t>Πυελικό έδαφος: Σύσπαση μυών γύρω από τον κόλπο και τον πρωκτό μέχρι 10 δευτερόλεπτα και χαλάρωση. 10 – 20επαναλήψεις 3 φορές την ημέρα(“Kegel”)</a:t>
            </a:r>
          </a:p>
          <a:p>
            <a:pPr eaLnBrk="1" hangingPunct="1"/>
            <a:endParaRPr lang="el-GR" altLang="el-GR" sz="2400" smtClean="0"/>
          </a:p>
          <a:p>
            <a:pPr eaLnBrk="1" hangingPunct="1"/>
            <a:endParaRPr lang="el-GR" altLang="el-GR" sz="2400" smtClean="0"/>
          </a:p>
        </p:txBody>
      </p:sp>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2781300"/>
            <a:ext cx="25717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5229225"/>
            <a:ext cx="2879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2781300"/>
            <a:ext cx="26749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468313" y="115888"/>
            <a:ext cx="8229600" cy="1081087"/>
          </a:xfrm>
        </p:spPr>
        <p:txBody>
          <a:bodyPr/>
          <a:lstStyle/>
          <a:p>
            <a:pPr eaLnBrk="1" hangingPunct="1"/>
            <a:r>
              <a:rPr lang="el-GR" altLang="el-GR" b="1" smtClean="0"/>
              <a:t>Ασκήσεις σε στρώμα</a:t>
            </a:r>
            <a:endParaRPr lang="el-GR" altLang="el-GR" smtClean="0"/>
          </a:p>
        </p:txBody>
      </p:sp>
      <p:sp>
        <p:nvSpPr>
          <p:cNvPr id="35843" name="2 - Θέση περιεχομένου"/>
          <p:cNvSpPr>
            <a:spLocks noGrp="1"/>
          </p:cNvSpPr>
          <p:nvPr>
            <p:ph idx="1"/>
          </p:nvPr>
        </p:nvSpPr>
        <p:spPr>
          <a:xfrm>
            <a:off x="457200" y="1484313"/>
            <a:ext cx="8229600" cy="4752975"/>
          </a:xfrm>
        </p:spPr>
        <p:txBody>
          <a:bodyPr/>
          <a:lstStyle/>
          <a:p>
            <a:pPr eaLnBrk="1" hangingPunct="1"/>
            <a:r>
              <a:rPr lang="el-GR" altLang="el-GR" sz="2000" smtClean="0"/>
              <a:t>Εκτείνοντες κορμού: Τετραποδική στήριξη, εισπνέοντας οι κοιλιακοί ελεύθεροι με καμπύλη στη σπονδυλική στήλη. Εκπνέοντας, κύρτωση στην πλάτη, σφιγμένους κοιλιακούς και χαλαρό αυχένα, πηγούνι προς το στήθος.  3-4 επαναλήψεις(“στάση της γάτας")</a:t>
            </a:r>
          </a:p>
          <a:p>
            <a:pPr eaLnBrk="1" hangingPunct="1"/>
            <a:endParaRPr lang="en-US" altLang="el-GR" sz="2000" smtClean="0"/>
          </a:p>
          <a:p>
            <a:pPr eaLnBrk="1" hangingPunct="1"/>
            <a:endParaRPr lang="en-US" altLang="el-GR" sz="2000" smtClean="0"/>
          </a:p>
          <a:p>
            <a:pPr eaLnBrk="1" hangingPunct="1"/>
            <a:endParaRPr lang="en-US" altLang="el-GR" sz="2000" smtClean="0"/>
          </a:p>
          <a:p>
            <a:pPr eaLnBrk="1" hangingPunct="1"/>
            <a:endParaRPr lang="el-GR" altLang="el-GR" sz="2000" smtClean="0"/>
          </a:p>
          <a:p>
            <a:pPr eaLnBrk="1" hangingPunct="1"/>
            <a:r>
              <a:rPr lang="el-GR" altLang="el-GR" sz="2000" smtClean="0"/>
              <a:t>Αυχενικοί: Θέση οκλαδόν, αργή βαθιά εισπνοή, στροφή της κεφαλής διαγράφοντας μισό κύκλο. Εκπνοή και χαλάρωση αφήνοντας το κεφάλι να πέσει μπροστά. 4 με 5 φορές σε κάθε πλευρά για 3/4 φορές την ημέρα.</a:t>
            </a:r>
          </a:p>
          <a:p>
            <a:pPr lvl="1" eaLnBrk="1" hangingPunct="1"/>
            <a:endParaRPr lang="el-GR" altLang="el-GR" smtClean="0"/>
          </a:p>
          <a:p>
            <a:pPr eaLnBrk="1" hangingPunct="1"/>
            <a:endParaRPr lang="el-GR" altLang="el-GR"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951163"/>
            <a:ext cx="2481263"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318125"/>
            <a:ext cx="1646237"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a:xfrm>
            <a:off x="468313" y="115888"/>
            <a:ext cx="8229600" cy="1081087"/>
          </a:xfrm>
        </p:spPr>
        <p:txBody>
          <a:bodyPr/>
          <a:lstStyle/>
          <a:p>
            <a:pPr eaLnBrk="1" hangingPunct="1"/>
            <a:r>
              <a:rPr lang="el-GR" altLang="el-GR" sz="4000" b="1" smtClean="0"/>
              <a:t>Κολύμβηση</a:t>
            </a:r>
          </a:p>
        </p:txBody>
      </p:sp>
      <p:sp>
        <p:nvSpPr>
          <p:cNvPr id="36867" name="2 - Θέση περιεχομένου"/>
          <p:cNvSpPr>
            <a:spLocks noGrp="1"/>
          </p:cNvSpPr>
          <p:nvPr>
            <p:ph idx="1"/>
          </p:nvPr>
        </p:nvSpPr>
        <p:spPr>
          <a:xfrm>
            <a:off x="457200" y="1484313"/>
            <a:ext cx="8229600" cy="4752975"/>
          </a:xfrm>
        </p:spPr>
        <p:txBody>
          <a:bodyPr/>
          <a:lstStyle/>
          <a:p>
            <a:pPr marL="358775" lvl="1" indent="-358775" eaLnBrk="1" hangingPunct="1">
              <a:buFont typeface="Arial" charset="0"/>
              <a:buChar char="•"/>
            </a:pPr>
            <a:r>
              <a:rPr lang="el-GR" altLang="el-GR" sz="2400" smtClean="0"/>
              <a:t>αντικραδασμική άσκηση χάρη στο νερό         </a:t>
            </a:r>
          </a:p>
          <a:p>
            <a:pPr marL="358775" lvl="1" indent="-358775" eaLnBrk="1" hangingPunct="1">
              <a:buFont typeface="Arial" charset="0"/>
              <a:buChar char="•"/>
            </a:pPr>
            <a:r>
              <a:rPr lang="el-GR" altLang="el-GR" sz="2400" smtClean="0"/>
              <a:t>χρησιμοποιεί και τις δύο μεγάλες μυϊκές ομάδες (χέρια και  πόδια)                                       </a:t>
            </a:r>
          </a:p>
          <a:p>
            <a:pPr marL="358775" lvl="1" indent="-358775" eaLnBrk="1" hangingPunct="1">
              <a:buFont typeface="Arial" charset="0"/>
              <a:buChar char="•"/>
            </a:pPr>
            <a:r>
              <a:rPr lang="el-GR" altLang="el-GR" sz="2400" smtClean="0"/>
              <a:t>αν και χαμηλής έντασης, παρέχει καρδιαγγειακά οφέλη                                              </a:t>
            </a:r>
          </a:p>
          <a:p>
            <a:pPr marL="358775" lvl="1" indent="-358775" eaLnBrk="1" hangingPunct="1">
              <a:buFont typeface="Arial" charset="0"/>
              <a:buChar char="•"/>
            </a:pPr>
            <a:r>
              <a:rPr lang="el-GR" altLang="el-GR" sz="2400" smtClean="0"/>
              <a:t>αίσθηση λιγότερου σωματικού βάρους για την έγκυο                                              </a:t>
            </a:r>
          </a:p>
          <a:p>
            <a:pPr marL="358775" lvl="1" indent="-358775" eaLnBrk="1" hangingPunct="1">
              <a:buFont typeface="Arial" charset="0"/>
              <a:buChar char="•"/>
            </a:pPr>
            <a:r>
              <a:rPr lang="el-GR" altLang="el-GR" sz="2400" smtClean="0"/>
              <a:t>αύξηση μυϊκού τόνου, δύναμης και αντοχής   </a:t>
            </a:r>
          </a:p>
          <a:p>
            <a:pPr eaLnBrk="1" hangingPunct="1"/>
            <a:endParaRPr lang="el-GR" altLang="el-GR" sz="28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a:xfrm>
            <a:off x="468313" y="115888"/>
            <a:ext cx="8229600" cy="1081087"/>
          </a:xfrm>
        </p:spPr>
        <p:txBody>
          <a:bodyPr/>
          <a:lstStyle/>
          <a:p>
            <a:pPr eaLnBrk="1" hangingPunct="1"/>
            <a:r>
              <a:rPr lang="el-GR" altLang="el-GR" sz="4000" b="1" smtClean="0"/>
              <a:t>Τρόποι - κινήσεις κολύμβησης</a:t>
            </a:r>
          </a:p>
        </p:txBody>
      </p:sp>
      <p:sp>
        <p:nvSpPr>
          <p:cNvPr id="37891" name="2 - Θέση περιεχομένου"/>
          <p:cNvSpPr>
            <a:spLocks noGrp="1"/>
          </p:cNvSpPr>
          <p:nvPr>
            <p:ph idx="1"/>
          </p:nvPr>
        </p:nvSpPr>
        <p:spPr>
          <a:xfrm>
            <a:off x="457200" y="1484313"/>
            <a:ext cx="8229600" cy="4752975"/>
          </a:xfrm>
        </p:spPr>
        <p:txBody>
          <a:bodyPr/>
          <a:lstStyle/>
          <a:p>
            <a:pPr marL="358775" lvl="1" indent="-358775" eaLnBrk="1" hangingPunct="1">
              <a:buFont typeface="Arial" charset="0"/>
              <a:buChar char="•"/>
            </a:pPr>
            <a:r>
              <a:rPr lang="el-GR" altLang="el-GR" sz="2400" smtClean="0"/>
              <a:t>ΠΡΟΣΘΙΟ (δεν απαιτεί την περιστροφή του κορμού, χρειάζεται λιγότερη προσπάθεια και βοηθά στην εξουδετέρωση της αυξημένης καταπόνησης στην πλάτη λόγω του βάρους της κοιλιάς)</a:t>
            </a:r>
          </a:p>
          <a:p>
            <a:pPr marL="358775" lvl="1" indent="-358775" eaLnBrk="1" hangingPunct="1">
              <a:buFont typeface="Arial" charset="0"/>
              <a:buChar char="•"/>
            </a:pPr>
            <a:r>
              <a:rPr lang="el-GR" altLang="el-GR" sz="2400" smtClean="0"/>
              <a:t>'ΥΠΤΙΟ (επειδή το νερό μειώνει τις επιδράσεις της βαρύτητας στο σώμα, η έγκυος μπορεί να ξαπλώσει ανάσκελα και να κολυμπήσει χωρίς να διακινδυνεύσει να μειωθεί η ροή του αίματος, πράγμα που συμβαίνει με μία άσκηση εδάφους</a:t>
            </a:r>
          </a:p>
          <a:p>
            <a:pPr eaLnBrk="1" hangingPunct="1"/>
            <a:endParaRPr lang="el-GR" altLang="el-GR" sz="28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468313" y="115888"/>
            <a:ext cx="8229600" cy="1081087"/>
          </a:xfrm>
        </p:spPr>
        <p:txBody>
          <a:bodyPr/>
          <a:lstStyle/>
          <a:p>
            <a:pPr eaLnBrk="1" hangingPunct="1"/>
            <a:r>
              <a:rPr lang="el-GR" altLang="el-GR" sz="4000" b="1" smtClean="0"/>
              <a:t>Άσκηση μεσα στο νερό</a:t>
            </a:r>
          </a:p>
        </p:txBody>
      </p:sp>
      <p:sp>
        <p:nvSpPr>
          <p:cNvPr id="38915" name="2 - Θέση περιεχομένου"/>
          <p:cNvSpPr>
            <a:spLocks noGrp="1"/>
          </p:cNvSpPr>
          <p:nvPr>
            <p:ph idx="1"/>
          </p:nvPr>
        </p:nvSpPr>
        <p:spPr>
          <a:xfrm>
            <a:off x="457200" y="1484313"/>
            <a:ext cx="8229600" cy="4752975"/>
          </a:xfrm>
        </p:spPr>
        <p:txBody>
          <a:bodyPr/>
          <a:lstStyle/>
          <a:p>
            <a:pPr eaLnBrk="1" hangingPunct="1"/>
            <a:r>
              <a:rPr lang="el-GR" altLang="el-GR" sz="2800" smtClean="0"/>
              <a:t>Πρόγραμμα   </a:t>
            </a:r>
          </a:p>
          <a:p>
            <a:pPr lvl="2" eaLnBrk="1" hangingPunct="1"/>
            <a:r>
              <a:rPr lang="el-GR" altLang="el-GR" smtClean="0"/>
              <a:t>ασκήσεις σωστής αναπνοής </a:t>
            </a:r>
          </a:p>
          <a:p>
            <a:pPr lvl="2" eaLnBrk="1" hangingPunct="1"/>
            <a:r>
              <a:rPr lang="el-GR" altLang="el-GR" smtClean="0"/>
              <a:t>διατάσεις για να «ξεδιπλωθεί» το σώμα της εγκύου</a:t>
            </a:r>
          </a:p>
          <a:p>
            <a:pPr lvl="2" eaLnBrk="1" hangingPunct="1"/>
            <a:r>
              <a:rPr lang="el-GR" altLang="el-GR" smtClean="0"/>
              <a:t>ασκήσεις εμπέδωσης αλλά και αλλαγής στάσης του εμβρύου</a:t>
            </a:r>
          </a:p>
          <a:p>
            <a:pPr lvl="2" eaLnBrk="1" hangingPunct="1"/>
            <a:r>
              <a:rPr lang="el-GR" altLang="el-GR" smtClean="0"/>
              <a:t>ασκήσεις χαλάρωσης</a:t>
            </a:r>
          </a:p>
          <a:p>
            <a:pPr lvl="2" eaLnBrk="1" hangingPunct="1"/>
            <a:r>
              <a:rPr lang="el-GR" altLang="el-GR" smtClean="0"/>
              <a:t>ασκήσεις εξοικείωσης για γέννα στο νερό</a:t>
            </a:r>
          </a:p>
          <a:p>
            <a:pPr eaLnBrk="1" hangingPunct="1"/>
            <a:endParaRPr lang="el-GR" altLang="el-GR"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468313" y="115888"/>
            <a:ext cx="8229600" cy="1081087"/>
          </a:xfrm>
        </p:spPr>
        <p:txBody>
          <a:bodyPr/>
          <a:lstStyle/>
          <a:p>
            <a:pPr eaLnBrk="1" hangingPunct="1"/>
            <a:r>
              <a:rPr lang="el-GR" altLang="el-GR" sz="4000" b="1" smtClean="0"/>
              <a:t>Οφέλη της άσκησης στο νερό</a:t>
            </a:r>
          </a:p>
        </p:txBody>
      </p:sp>
      <p:sp>
        <p:nvSpPr>
          <p:cNvPr id="39939"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μικρότερο μέσο όρο αύξησης του σωματικού βάρους στη διάρκεια της εγκυμοσύνη</a:t>
            </a:r>
          </a:p>
          <a:p>
            <a:pPr eaLnBrk="1" hangingPunct="1"/>
            <a:r>
              <a:rPr lang="el-GR" altLang="el-GR" sz="2400" smtClean="0"/>
              <a:t>μικρότερη διάρκεια τοκετού</a:t>
            </a:r>
          </a:p>
          <a:p>
            <a:pPr eaLnBrk="1" hangingPunct="1"/>
            <a:r>
              <a:rPr lang="el-GR" altLang="el-GR" sz="2400" smtClean="0"/>
              <a:t>καλύτερη φυσική κατάσταση </a:t>
            </a:r>
          </a:p>
          <a:p>
            <a:pPr eaLnBrk="1" hangingPunct="1"/>
            <a:r>
              <a:rPr lang="el-GR" altLang="el-GR" sz="2400" smtClean="0"/>
              <a:t>πιο γρήγορη επαναφορά του σώματος στην προ εγκυμοσύνης κατάσταση</a:t>
            </a:r>
          </a:p>
          <a:p>
            <a:pPr eaLnBrk="1" hangingPunct="1"/>
            <a:r>
              <a:rPr lang="el-GR" altLang="el-GR" sz="2400" smtClean="0"/>
              <a:t>ψυχολογική ενίσχυση </a:t>
            </a:r>
          </a:p>
          <a:p>
            <a:pPr eaLnBrk="1" hangingPunct="1"/>
            <a:r>
              <a:rPr lang="el-GR" altLang="el-GR" sz="2400" smtClean="0"/>
              <a:t>λιγότεροι πόνοι στην οσφυϊκή χώρα, ενδυνάμωση του κορμού και των ποδιών </a:t>
            </a:r>
          </a:p>
          <a:p>
            <a:pPr eaLnBrk="1" hangingPunct="1"/>
            <a:r>
              <a:rPr lang="el-GR" altLang="el-GR" sz="2400" smtClean="0"/>
              <a:t>βοηθά στη βελτίωση της ισορροπίας, στην ευλυγισία της σπονδυλικής στήλης αλλά και στην ευθυγράμμιση αυτής </a:t>
            </a:r>
          </a:p>
          <a:p>
            <a:pPr eaLnBrk="1" hangingPunct="1"/>
            <a:r>
              <a:rPr lang="el-GR" altLang="el-GR" sz="2400" smtClean="0"/>
              <a:t>πρόληψη και αντιμετώπιση του διαβήτη της εγκυμοσύνης </a:t>
            </a:r>
          </a:p>
          <a:p>
            <a:pPr eaLnBrk="1" hangingPunct="1"/>
            <a:endParaRPr lang="el-GR" altLang="el-GR"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a:xfrm>
            <a:off x="468313" y="115888"/>
            <a:ext cx="8229600" cy="1081087"/>
          </a:xfrm>
        </p:spPr>
        <p:txBody>
          <a:bodyPr/>
          <a:lstStyle/>
          <a:p>
            <a:pPr eaLnBrk="1" hangingPunct="1"/>
            <a:r>
              <a:rPr lang="el-GR" altLang="el-GR" sz="3600" b="1" smtClean="0"/>
              <a:t>Αντενδείξεις άσκησης κατά την εγκυμοσύνη</a:t>
            </a:r>
          </a:p>
        </p:txBody>
      </p:sp>
      <p:sp>
        <p:nvSpPr>
          <p:cNvPr id="40963" name="2 - Θέση περιεχομένου"/>
          <p:cNvSpPr>
            <a:spLocks noGrp="1"/>
          </p:cNvSpPr>
          <p:nvPr>
            <p:ph idx="1"/>
          </p:nvPr>
        </p:nvSpPr>
        <p:spPr>
          <a:xfrm>
            <a:off x="457200" y="1484313"/>
            <a:ext cx="8229600" cy="4752975"/>
          </a:xfrm>
        </p:spPr>
        <p:txBody>
          <a:bodyPr/>
          <a:lstStyle/>
          <a:p>
            <a:pPr marL="457200" lvl="1" indent="-457200" eaLnBrk="1" hangingPunct="1">
              <a:buFont typeface="Arial" charset="0"/>
              <a:buChar char="•"/>
            </a:pPr>
            <a:r>
              <a:rPr lang="el-GR" altLang="el-GR" sz="2400" smtClean="0"/>
              <a:t>σοβαρή καρδιοπάθεια</a:t>
            </a:r>
          </a:p>
          <a:p>
            <a:pPr marL="457200" lvl="1" indent="-457200" eaLnBrk="1" hangingPunct="1">
              <a:buFont typeface="Arial" charset="0"/>
              <a:buChar char="•"/>
            </a:pPr>
            <a:r>
              <a:rPr lang="el-GR" altLang="el-GR" sz="2400" smtClean="0"/>
              <a:t>περιφερική καρδιοπάθεια</a:t>
            </a:r>
          </a:p>
          <a:p>
            <a:pPr marL="457200" lvl="1" indent="-457200" eaLnBrk="1" hangingPunct="1">
              <a:buFont typeface="Arial" charset="0"/>
              <a:buChar char="•"/>
            </a:pPr>
            <a:r>
              <a:rPr lang="el-GR" altLang="el-GR" sz="2400" smtClean="0"/>
              <a:t>ανθιστάμενη αρτηριακή υπέρταση ή υποτασικά επεισόδια κατά την άσκηση</a:t>
            </a:r>
          </a:p>
          <a:p>
            <a:pPr marL="457200" lvl="1" indent="-457200" eaLnBrk="1" hangingPunct="1">
              <a:buFont typeface="Arial" charset="0"/>
              <a:buChar char="•"/>
            </a:pPr>
            <a:r>
              <a:rPr lang="el-GR" altLang="el-GR" sz="2400" smtClean="0"/>
              <a:t>επαπειλούμενη αποβολή ή άλλα σοβαρά γυναικολογικά προβλήματα</a:t>
            </a:r>
          </a:p>
          <a:p>
            <a:pPr marL="457200" lvl="1" indent="-457200" eaLnBrk="1" hangingPunct="1">
              <a:buFont typeface="Arial" charset="0"/>
              <a:buChar char="•"/>
            </a:pPr>
            <a:r>
              <a:rPr lang="el-GR" altLang="el-GR" sz="2400" smtClean="0"/>
              <a:t>εμφάνιση προεκλαμψίας/εκλαμψίας</a:t>
            </a:r>
          </a:p>
          <a:p>
            <a:pPr marL="457200" lvl="1" indent="-457200" eaLnBrk="1" hangingPunct="1">
              <a:buFont typeface="Arial" charset="0"/>
              <a:buChar char="•"/>
            </a:pPr>
            <a:r>
              <a:rPr lang="el-GR" altLang="el-GR" sz="2400" smtClean="0"/>
              <a:t>σοβαρές διαταραχές θρέψης</a:t>
            </a:r>
          </a:p>
          <a:p>
            <a:pPr marL="457200" lvl="1" indent="-457200" eaLnBrk="1" hangingPunct="1">
              <a:buFont typeface="Arial" charset="0"/>
              <a:buChar char="•"/>
            </a:pPr>
            <a:r>
              <a:rPr lang="el-GR" altLang="el-GR" sz="2400" smtClean="0"/>
              <a:t>σοβαρές συστηματικές παθήσεις</a:t>
            </a:r>
          </a:p>
          <a:p>
            <a:pPr marL="457200" lvl="1" indent="-457200" eaLnBrk="1" hangingPunct="1">
              <a:buFont typeface="Arial" charset="0"/>
              <a:buChar char="•"/>
            </a:pPr>
            <a:r>
              <a:rPr lang="el-GR" altLang="el-GR" sz="2400" smtClean="0"/>
              <a:t>πλακούντας χαμηλής πρόσφυσης</a:t>
            </a:r>
          </a:p>
          <a:p>
            <a:pPr eaLnBrk="1" hangingPunct="1"/>
            <a:endParaRPr lang="el-GR" altLang="el-GR" sz="280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468313" y="115888"/>
            <a:ext cx="8229600" cy="1081087"/>
          </a:xfrm>
        </p:spPr>
        <p:txBody>
          <a:bodyPr/>
          <a:lstStyle/>
          <a:p>
            <a:pPr eaLnBrk="1" hangingPunct="1"/>
            <a:r>
              <a:rPr lang="el-GR" altLang="el-GR" sz="3600" b="1" smtClean="0"/>
              <a:t>Ενδείξεις διακοπής άσκησης κατά την κύηση</a:t>
            </a:r>
          </a:p>
        </p:txBody>
      </p:sp>
      <p:sp>
        <p:nvSpPr>
          <p:cNvPr id="41987"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αιμορραγία ή υγρά στον κόλπο</a:t>
            </a:r>
          </a:p>
          <a:p>
            <a:pPr eaLnBrk="1" hangingPunct="1"/>
            <a:r>
              <a:rPr lang="el-GR" altLang="el-GR" sz="2400" smtClean="0"/>
              <a:t>εμφάνιση οιδήματος στα σφύρα και στο πρόσωπο</a:t>
            </a:r>
          </a:p>
          <a:p>
            <a:pPr eaLnBrk="1" hangingPunct="1"/>
            <a:r>
              <a:rPr lang="el-GR" altLang="el-GR" sz="2400" smtClean="0"/>
              <a:t>έντονη κεφαλαλγία, ζάλη, διαταραχές όρασης</a:t>
            </a:r>
          </a:p>
          <a:p>
            <a:pPr eaLnBrk="1" hangingPunct="1"/>
            <a:r>
              <a:rPr lang="el-GR" altLang="el-GR" sz="2400" smtClean="0"/>
              <a:t>εμφάνιση φλεβίτιδας</a:t>
            </a:r>
          </a:p>
          <a:p>
            <a:pPr eaLnBrk="1" hangingPunct="1"/>
            <a:r>
              <a:rPr lang="el-GR" altLang="el-GR" sz="2400" smtClean="0"/>
              <a:t>αύξηση αρτηριακής πίεσης &gt;140/90 mm/Hg, καρδιακή συχνότητα &gt;</a:t>
            </a:r>
          </a:p>
          <a:p>
            <a:pPr eaLnBrk="1" hangingPunct="1"/>
            <a:r>
              <a:rPr lang="el-GR" altLang="el-GR" sz="2400" smtClean="0"/>
              <a:t>100 σφυγμούς/λεπτό σε ηρεμία</a:t>
            </a:r>
          </a:p>
          <a:p>
            <a:pPr eaLnBrk="1" hangingPunct="1"/>
            <a:r>
              <a:rPr lang="el-GR" altLang="el-GR" sz="2400" smtClean="0"/>
              <a:t>έκδηλη κόπωση, αίσθημα παλμών, θωρακικός πόνος</a:t>
            </a:r>
          </a:p>
          <a:p>
            <a:pPr eaLnBrk="1" hangingPunct="1"/>
            <a:r>
              <a:rPr lang="el-GR" altLang="el-GR" sz="2400" smtClean="0"/>
              <a:t>συσπάσεις στη μήτρα/ανεξήγητα κοιλιακά άλγη</a:t>
            </a:r>
          </a:p>
          <a:p>
            <a:pPr eaLnBrk="1" hangingPunct="1"/>
            <a:r>
              <a:rPr lang="el-GR" altLang="el-GR" sz="2400" smtClean="0"/>
              <a:t>ανεπαρκής αύξηση βάρους ( &lt;ένα κιλό/μήνα μετά τον      τρίτο μήνα )</a:t>
            </a:r>
          </a:p>
          <a:p>
            <a:pPr eaLnBrk="1" hangingPunct="1"/>
            <a:endParaRPr lang="el-GR" altLang="el-GR" sz="24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468313" y="115888"/>
            <a:ext cx="8229600" cy="1081087"/>
          </a:xfrm>
        </p:spPr>
        <p:txBody>
          <a:bodyPr/>
          <a:lstStyle/>
          <a:p>
            <a:pPr eaLnBrk="1" hangingPunct="1"/>
            <a:r>
              <a:rPr lang="el-GR" altLang="el-GR" sz="4000" b="1" smtClean="0"/>
              <a:t>Άσκηση μετά τον τοκετό</a:t>
            </a:r>
          </a:p>
        </p:txBody>
      </p:sp>
      <p:pic>
        <p:nvPicPr>
          <p:cNvPr id="430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8100" y="1484313"/>
            <a:ext cx="6527800" cy="475297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hape 46"/>
          <p:cNvSpPr>
            <a:spLocks noGrp="1"/>
          </p:cNvSpPr>
          <p:nvPr>
            <p:ph type="title"/>
          </p:nvPr>
        </p:nvSpPr>
        <p:spPr>
          <a:xfrm>
            <a:off x="468313" y="115888"/>
            <a:ext cx="8229600" cy="1081087"/>
          </a:xfrm>
        </p:spPr>
        <p:txBody>
          <a:bodyPr lIns="91425" tIns="91425" rIns="91425" bIns="91425"/>
          <a:lstStyle/>
          <a:p>
            <a:pPr eaLnBrk="1" hangingPunct="1"/>
            <a:r>
              <a:rPr lang="el-GR" altLang="el-GR" b="1" smtClean="0"/>
              <a:t>Άσκηση Μετά τον Τοκετό</a:t>
            </a:r>
          </a:p>
        </p:txBody>
      </p:sp>
      <p:sp>
        <p:nvSpPr>
          <p:cNvPr id="47" name="Shape 47"/>
          <p:cNvSpPr txBox="1">
            <a:spLocks noGrp="1"/>
          </p:cNvSpPr>
          <p:nvPr>
            <p:ph idx="1"/>
          </p:nvPr>
        </p:nvSpPr>
        <p:spPr>
          <a:xfrm>
            <a:off x="457200" y="1484313"/>
            <a:ext cx="8229600" cy="4752975"/>
          </a:xfrm>
        </p:spPr>
        <p:txBody>
          <a:bodyPr lIns="91425" tIns="91425" rIns="91425" bIns="91425" rtlCol="0">
            <a:noAutofit/>
          </a:bodyPr>
          <a:lstStyle/>
          <a:p>
            <a:pPr marL="0" indent="0" eaLnBrk="1" fontAlgn="auto" hangingPunct="1">
              <a:lnSpc>
                <a:spcPct val="115000"/>
              </a:lnSpc>
              <a:spcBef>
                <a:spcPts val="0"/>
              </a:spcBef>
              <a:spcAft>
                <a:spcPts val="0"/>
              </a:spcAft>
              <a:buClr>
                <a:schemeClr val="dk1"/>
              </a:buClr>
              <a:buSzPct val="45833"/>
              <a:buFont typeface="Arial"/>
              <a:buNone/>
              <a:defRPr/>
            </a:pPr>
            <a:r>
              <a:rPr lang="el" sz="2800" dirty="0" smtClean="0">
                <a:solidFill>
                  <a:srgbClr val="000000"/>
                </a:solidFill>
              </a:rPr>
              <a:t>Βέκιου </a:t>
            </a:r>
            <a:r>
              <a:rPr lang="el" sz="2800" dirty="0">
                <a:solidFill>
                  <a:srgbClr val="000000"/>
                </a:solidFill>
              </a:rPr>
              <a:t>Σαββίνα, Βλαχογιάννη Κυριακή, Ζέπου </a:t>
            </a:r>
            <a:r>
              <a:rPr lang="el" sz="2800" dirty="0" smtClean="0">
                <a:solidFill>
                  <a:srgbClr val="000000"/>
                </a:solidFill>
              </a:rPr>
              <a:t>Σοφία, Καλπακίδη </a:t>
            </a:r>
            <a:r>
              <a:rPr lang="el" sz="2800" dirty="0">
                <a:solidFill>
                  <a:srgbClr val="000000"/>
                </a:solidFill>
              </a:rPr>
              <a:t>Μαρία, Λιγνού Ελίζαμπεθ </a:t>
            </a:r>
            <a:r>
              <a:rPr lang="el" sz="2800" dirty="0" smtClean="0">
                <a:solidFill>
                  <a:srgbClr val="000000"/>
                </a:solidFill>
              </a:rPr>
              <a:t>Άννα </a:t>
            </a:r>
            <a:r>
              <a:rPr lang="el" sz="2800" dirty="0">
                <a:solidFill>
                  <a:srgbClr val="000000"/>
                </a:solidFill>
              </a:rPr>
              <a:t>&amp; Σύψα Ελένη</a:t>
            </a:r>
          </a:p>
          <a:p>
            <a:pPr eaLnBrk="1" fontAlgn="auto" hangingPunct="1">
              <a:spcBef>
                <a:spcPts val="0"/>
              </a:spcBef>
              <a:spcAft>
                <a:spcPts val="0"/>
              </a:spcAft>
              <a:buFont typeface="Arial" pitchFamily="34" charset="0"/>
              <a:buNone/>
              <a:defRPr/>
            </a:pPr>
            <a:endParaRPr dirty="0"/>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58"/>
          <p:cNvSpPr>
            <a:spLocks noGrp="1"/>
          </p:cNvSpPr>
          <p:nvPr>
            <p:ph type="title"/>
          </p:nvPr>
        </p:nvSpPr>
        <p:spPr>
          <a:xfrm>
            <a:off x="468313" y="115888"/>
            <a:ext cx="8229600" cy="1081087"/>
          </a:xfrm>
        </p:spPr>
        <p:txBody>
          <a:bodyPr/>
          <a:lstStyle/>
          <a:p>
            <a:pPr eaLnBrk="1" hangingPunct="1"/>
            <a:r>
              <a:rPr lang="el-GR" altLang="el-GR" smtClean="0"/>
              <a:t>Εισαγωγή </a:t>
            </a:r>
          </a:p>
        </p:txBody>
      </p:sp>
      <p:sp>
        <p:nvSpPr>
          <p:cNvPr id="44035" name="Shape 59"/>
          <p:cNvSpPr>
            <a:spLocks noGrp="1"/>
          </p:cNvSpPr>
          <p:nvPr>
            <p:ph idx="1"/>
          </p:nvPr>
        </p:nvSpPr>
        <p:spPr>
          <a:xfrm>
            <a:off x="457200" y="1484313"/>
            <a:ext cx="8229600" cy="4752975"/>
          </a:xfrm>
        </p:spPr>
        <p:txBody>
          <a:bodyPr/>
          <a:lstStyle/>
          <a:p>
            <a:pPr eaLnBrk="1" hangingPunct="1"/>
            <a:r>
              <a:rPr lang="el-GR" altLang="el-GR" sz="2400" smtClean="0"/>
              <a:t> Φυσιολογικός τοκετός ή καισαρική</a:t>
            </a:r>
          </a:p>
          <a:p>
            <a:pPr eaLnBrk="1" hangingPunct="1"/>
            <a:endParaRPr lang="el-GR" altLang="el-GR" smtClean="0"/>
          </a:p>
          <a:p>
            <a:pPr eaLnBrk="1" hangingPunct="1"/>
            <a:endParaRPr lang="el-GR" altLang="el-GR" smtClean="0"/>
          </a:p>
          <a:p>
            <a:pPr eaLnBrk="1" hangingPunct="1"/>
            <a:endParaRPr lang="el-GR" altLang="el-GR" smtClean="0"/>
          </a:p>
        </p:txBody>
      </p:sp>
      <p:pic>
        <p:nvPicPr>
          <p:cNvPr id="44036"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2492375"/>
            <a:ext cx="539750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Shape 6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1981200"/>
            <a:ext cx="204311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66"/>
          <p:cNvSpPr>
            <a:spLocks noGrp="1"/>
          </p:cNvSpPr>
          <p:nvPr>
            <p:ph type="title"/>
          </p:nvPr>
        </p:nvSpPr>
        <p:spPr>
          <a:xfrm>
            <a:off x="468313" y="115888"/>
            <a:ext cx="8229600" cy="1081087"/>
          </a:xfrm>
        </p:spPr>
        <p:txBody>
          <a:bodyPr/>
          <a:lstStyle/>
          <a:p>
            <a:pPr eaLnBrk="1" hangingPunct="1"/>
            <a:r>
              <a:rPr lang="el-GR" altLang="el-GR" sz="3600" b="1" smtClean="0"/>
              <a:t>Μεταβολές οργανικών συστημάτων (1/2)</a:t>
            </a: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34496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51100" y="1484313"/>
            <a:ext cx="1973263" cy="2862262"/>
          </a:xfrm>
          <a:prstGeom prst="rect">
            <a:avLst/>
          </a:prstGeom>
          <a:solidFill>
            <a:schemeClr val="bg1"/>
          </a:solidFill>
        </p:spPr>
        <p:txBody>
          <a:bodyPr>
            <a:spAutoFit/>
          </a:bodyPr>
          <a:lstStyle/>
          <a:p>
            <a:pPr fontAlgn="auto">
              <a:spcBef>
                <a:spcPts val="0"/>
              </a:spcBef>
              <a:spcAft>
                <a:spcPts val="0"/>
              </a:spcAft>
              <a:defRPr/>
            </a:pPr>
            <a:r>
              <a:rPr lang="el-GR" b="1" dirty="0">
                <a:solidFill>
                  <a:srgbClr val="DB780B"/>
                </a:solidFill>
                <a:latin typeface="+mn-lt"/>
                <a:cs typeface="+mn-cs"/>
              </a:rPr>
              <a:t>Οιστρογόνα</a:t>
            </a:r>
          </a:p>
          <a:p>
            <a:pPr fontAlgn="auto">
              <a:spcBef>
                <a:spcPts val="0"/>
              </a:spcBef>
              <a:spcAft>
                <a:spcPts val="0"/>
              </a:spcAft>
              <a:defRPr/>
            </a:pPr>
            <a:endParaRPr lang="el-GR" dirty="0">
              <a:latin typeface="+mn-lt"/>
              <a:cs typeface="+mn-cs"/>
            </a:endParaRPr>
          </a:p>
          <a:p>
            <a:pPr fontAlgn="auto">
              <a:spcBef>
                <a:spcPts val="0"/>
              </a:spcBef>
              <a:spcAft>
                <a:spcPts val="0"/>
              </a:spcAft>
              <a:defRPr/>
            </a:pPr>
            <a:r>
              <a:rPr lang="el-GR" b="1" dirty="0">
                <a:solidFill>
                  <a:schemeClr val="accent3">
                    <a:lumMod val="75000"/>
                  </a:schemeClr>
                </a:solidFill>
                <a:latin typeface="+mn-lt"/>
                <a:cs typeface="+mn-cs"/>
              </a:rPr>
              <a:t>Προγεστερόνη </a:t>
            </a:r>
          </a:p>
          <a:p>
            <a:pPr fontAlgn="auto">
              <a:spcBef>
                <a:spcPts val="0"/>
              </a:spcBef>
              <a:spcAft>
                <a:spcPts val="0"/>
              </a:spcAft>
              <a:defRPr/>
            </a:pPr>
            <a:endParaRPr lang="el-GR" dirty="0">
              <a:latin typeface="+mn-lt"/>
              <a:cs typeface="+mn-cs"/>
            </a:endParaRPr>
          </a:p>
          <a:p>
            <a:pPr fontAlgn="auto">
              <a:spcBef>
                <a:spcPts val="0"/>
              </a:spcBef>
              <a:spcAft>
                <a:spcPts val="0"/>
              </a:spcAft>
              <a:defRPr/>
            </a:pPr>
            <a:endParaRPr lang="el-GR" dirty="0">
              <a:latin typeface="+mn-lt"/>
              <a:cs typeface="+mn-cs"/>
            </a:endParaRPr>
          </a:p>
          <a:p>
            <a:pPr fontAlgn="auto">
              <a:spcBef>
                <a:spcPts val="0"/>
              </a:spcBef>
              <a:spcAft>
                <a:spcPts val="0"/>
              </a:spcAft>
              <a:defRPr/>
            </a:pPr>
            <a:endParaRPr lang="el-GR" dirty="0">
              <a:latin typeface="+mn-lt"/>
              <a:cs typeface="+mn-cs"/>
            </a:endParaRPr>
          </a:p>
          <a:p>
            <a:pPr fontAlgn="auto">
              <a:spcBef>
                <a:spcPts val="0"/>
              </a:spcBef>
              <a:spcAft>
                <a:spcPts val="0"/>
              </a:spcAft>
              <a:defRPr/>
            </a:pPr>
            <a:endParaRPr lang="el-GR" dirty="0">
              <a:latin typeface="+mn-lt"/>
              <a:cs typeface="+mn-cs"/>
            </a:endParaRPr>
          </a:p>
          <a:p>
            <a:pPr fontAlgn="auto">
              <a:spcBef>
                <a:spcPts val="0"/>
              </a:spcBef>
              <a:spcAft>
                <a:spcPts val="0"/>
              </a:spcAft>
              <a:defRPr/>
            </a:pPr>
            <a:endParaRPr lang="el-GR" dirty="0">
              <a:latin typeface="+mn-lt"/>
              <a:cs typeface="+mn-cs"/>
            </a:endParaRPr>
          </a:p>
          <a:p>
            <a:pPr fontAlgn="auto">
              <a:spcBef>
                <a:spcPts val="0"/>
              </a:spcBef>
              <a:spcAft>
                <a:spcPts val="0"/>
              </a:spcAft>
              <a:defRPr/>
            </a:pPr>
            <a:r>
              <a:rPr lang="el-GR" b="1" dirty="0" err="1">
                <a:solidFill>
                  <a:srgbClr val="2F6E20"/>
                </a:solidFill>
                <a:latin typeface="+mn-lt"/>
                <a:cs typeface="+mn-cs"/>
              </a:rPr>
              <a:t>Χοριακή</a:t>
            </a:r>
            <a:r>
              <a:rPr lang="el-GR" b="1" dirty="0">
                <a:solidFill>
                  <a:srgbClr val="2F6E20"/>
                </a:solidFill>
                <a:latin typeface="+mn-lt"/>
                <a:cs typeface="+mn-cs"/>
              </a:rPr>
              <a:t> </a:t>
            </a:r>
            <a:r>
              <a:rPr lang="el-GR" b="1" dirty="0" err="1">
                <a:solidFill>
                  <a:srgbClr val="2F6E20"/>
                </a:solidFill>
                <a:latin typeface="+mn-lt"/>
                <a:cs typeface="+mn-cs"/>
              </a:rPr>
              <a:t>γοναδοτροπίνη</a:t>
            </a:r>
            <a:endParaRPr lang="el-GR" b="1" dirty="0">
              <a:solidFill>
                <a:srgbClr val="2F6E20"/>
              </a:solidFill>
              <a:latin typeface="+mn-lt"/>
              <a:cs typeface="+mn-cs"/>
            </a:endParaRPr>
          </a:p>
        </p:txBody>
      </p:sp>
      <p:sp>
        <p:nvSpPr>
          <p:cNvPr id="45061" name="TextBox 5"/>
          <p:cNvSpPr txBox="1">
            <a:spLocks noChangeArrowheads="1"/>
          </p:cNvSpPr>
          <p:nvPr/>
        </p:nvSpPr>
        <p:spPr bwMode="auto">
          <a:xfrm>
            <a:off x="2451100" y="2274888"/>
            <a:ext cx="15128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l-GR" altLang="el-GR" sz="1800" b="1"/>
              <a:t>Προλακτίνη </a:t>
            </a:r>
          </a:p>
          <a:p>
            <a:pPr eaLnBrk="1" hangingPunct="1">
              <a:lnSpc>
                <a:spcPct val="150000"/>
              </a:lnSpc>
              <a:spcBef>
                <a:spcPct val="0"/>
              </a:spcBef>
              <a:buFontTx/>
              <a:buNone/>
            </a:pPr>
            <a:r>
              <a:rPr lang="el-GR" altLang="el-GR" sz="1800" b="1"/>
              <a:t>Ρελαξίνη</a:t>
            </a:r>
          </a:p>
          <a:p>
            <a:pPr eaLnBrk="1" hangingPunct="1">
              <a:lnSpc>
                <a:spcPct val="150000"/>
              </a:lnSpc>
              <a:spcBef>
                <a:spcPct val="0"/>
              </a:spcBef>
              <a:buFontTx/>
              <a:buNone/>
            </a:pPr>
            <a:r>
              <a:rPr lang="el-GR" altLang="el-GR" sz="1800" b="1"/>
              <a:t>Θυροτροπίνη </a:t>
            </a:r>
          </a:p>
          <a:p>
            <a:pPr eaLnBrk="1" hangingPunct="1">
              <a:spcBef>
                <a:spcPct val="0"/>
              </a:spcBef>
              <a:buFontTx/>
              <a:buNone/>
            </a:pPr>
            <a:endParaRPr lang="el-GR" altLang="el-GR" sz="1800"/>
          </a:p>
          <a:p>
            <a:pPr eaLnBrk="1" hangingPunct="1">
              <a:spcBef>
                <a:spcPct val="0"/>
              </a:spcBef>
              <a:buFontTx/>
              <a:buNone/>
            </a:pPr>
            <a:endParaRPr lang="el-GR" altLang="el-GR" sz="1800"/>
          </a:p>
        </p:txBody>
      </p:sp>
      <p:graphicFrame>
        <p:nvGraphicFramePr>
          <p:cNvPr id="2" name="Διάγραμμα 1"/>
          <p:cNvGraphicFramePr/>
          <p:nvPr/>
        </p:nvGraphicFramePr>
        <p:xfrm>
          <a:off x="4283968" y="1556792"/>
          <a:ext cx="4542803" cy="4529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a:xfrm>
            <a:off x="468313" y="115888"/>
            <a:ext cx="8229600" cy="1081087"/>
          </a:xfrm>
        </p:spPr>
        <p:txBody>
          <a:bodyPr/>
          <a:lstStyle/>
          <a:p>
            <a:pPr eaLnBrk="1" hangingPunct="1"/>
            <a:r>
              <a:rPr lang="el-GR" altLang="el-GR" sz="3600" b="1" smtClean="0"/>
              <a:t>Μεταβολές οργανικών συστημάτων (2/2)</a:t>
            </a:r>
          </a:p>
        </p:txBody>
      </p:sp>
      <p:pic>
        <p:nvPicPr>
          <p:cNvPr id="46083"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22438"/>
            <a:ext cx="2690812"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Διάγραμμα 8"/>
          <p:cNvGraphicFramePr/>
          <p:nvPr/>
        </p:nvGraphicFramePr>
        <p:xfrm>
          <a:off x="3851920" y="1196752"/>
          <a:ext cx="4860032" cy="5400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72"/>
          <p:cNvSpPr>
            <a:spLocks noGrp="1"/>
          </p:cNvSpPr>
          <p:nvPr>
            <p:ph type="title"/>
          </p:nvPr>
        </p:nvSpPr>
        <p:spPr>
          <a:xfrm>
            <a:off x="468313" y="115888"/>
            <a:ext cx="8229600" cy="1081087"/>
          </a:xfrm>
        </p:spPr>
        <p:txBody>
          <a:bodyPr/>
          <a:lstStyle/>
          <a:p>
            <a:pPr eaLnBrk="1" hangingPunct="1"/>
            <a:r>
              <a:rPr lang="el-GR" altLang="el-GR" smtClean="0"/>
              <a:t>Μηχανικές Αλλαγές</a:t>
            </a:r>
          </a:p>
        </p:txBody>
      </p:sp>
      <p:sp>
        <p:nvSpPr>
          <p:cNvPr id="47107" name="Shape 73"/>
          <p:cNvSpPr>
            <a:spLocks noGrp="1"/>
          </p:cNvSpPr>
          <p:nvPr>
            <p:ph idx="1"/>
          </p:nvPr>
        </p:nvSpPr>
        <p:spPr>
          <a:xfrm>
            <a:off x="457200" y="1484313"/>
            <a:ext cx="8229600" cy="4752975"/>
          </a:xfrm>
        </p:spPr>
        <p:txBody>
          <a:bodyPr/>
          <a:lstStyle/>
          <a:p>
            <a:pPr eaLnBrk="1" hangingPunct="1"/>
            <a:r>
              <a:rPr lang="el-GR" altLang="el-GR" sz="2400" smtClean="0"/>
              <a:t>Στάση σώματος          Μυοσκελετικά             Άσκηση</a:t>
            </a:r>
          </a:p>
          <a:p>
            <a:pPr eaLnBrk="1" hangingPunct="1"/>
            <a:r>
              <a:rPr lang="el-GR" altLang="el-GR" sz="2400" smtClean="0"/>
              <a:t>Κέντρο βάρους             προβλήματα              Εργονομικές</a:t>
            </a:r>
          </a:p>
          <a:p>
            <a:pPr eaLnBrk="1" hangingPunct="1"/>
            <a:r>
              <a:rPr lang="el-GR" altLang="el-GR" sz="2400" smtClean="0"/>
              <a:t>Ισορροπία                                                             παρεμβάσεις</a:t>
            </a:r>
          </a:p>
          <a:p>
            <a:pPr eaLnBrk="1" hangingPunct="1"/>
            <a:endParaRPr lang="el-GR" altLang="el-GR" sz="2400" smtClean="0"/>
          </a:p>
        </p:txBody>
      </p:sp>
      <p:pic>
        <p:nvPicPr>
          <p:cNvPr id="47108" name="Shape 7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3040063"/>
            <a:ext cx="540067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Shape 75"/>
          <p:cNvPicPr preferRelativeResize="0"/>
          <p:nvPr/>
        </p:nvPicPr>
        <p:blipFill>
          <a:blip r:embed="rId4">
            <a:alphaModFix/>
          </a:blip>
          <a:stretch>
            <a:fillRect/>
          </a:stretch>
        </p:blipFill>
        <p:spPr>
          <a:xfrm>
            <a:off x="6407863" y="2852936"/>
            <a:ext cx="1872208" cy="3740004"/>
          </a:xfrm>
          <a:prstGeom prst="rect">
            <a:avLst/>
          </a:prstGeom>
          <a:ln>
            <a:noFill/>
          </a:ln>
          <a:effectLst>
            <a:softEdge rad="112500"/>
          </a:effectLst>
        </p:spPr>
      </p:pic>
      <p:sp>
        <p:nvSpPr>
          <p:cNvPr id="2" name="Δεξιό βέλος 1"/>
          <p:cNvSpPr/>
          <p:nvPr/>
        </p:nvSpPr>
        <p:spPr>
          <a:xfrm>
            <a:off x="2987675" y="1916113"/>
            <a:ext cx="431800" cy="55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3" name="Δεξιό βέλος 2"/>
          <p:cNvSpPr/>
          <p:nvPr/>
        </p:nvSpPr>
        <p:spPr>
          <a:xfrm>
            <a:off x="5549900" y="1979613"/>
            <a:ext cx="5048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80"/>
          <p:cNvSpPr>
            <a:spLocks noGrp="1"/>
          </p:cNvSpPr>
          <p:nvPr>
            <p:ph type="title"/>
          </p:nvPr>
        </p:nvSpPr>
        <p:spPr>
          <a:xfrm>
            <a:off x="468313" y="115888"/>
            <a:ext cx="8229600" cy="1081087"/>
          </a:xfrm>
        </p:spPr>
        <p:txBody>
          <a:bodyPr/>
          <a:lstStyle/>
          <a:p>
            <a:pPr eaLnBrk="1" hangingPunct="1"/>
            <a:r>
              <a:rPr lang="el-GR" altLang="el-GR" sz="3600" b="1" smtClean="0"/>
              <a:t>Βάδιση (1/2)</a:t>
            </a:r>
          </a:p>
        </p:txBody>
      </p:sp>
      <p:sp>
        <p:nvSpPr>
          <p:cNvPr id="48131" name="Shape 81"/>
          <p:cNvSpPr>
            <a:spLocks noGrp="1"/>
          </p:cNvSpPr>
          <p:nvPr>
            <p:ph idx="1"/>
          </p:nvPr>
        </p:nvSpPr>
        <p:spPr>
          <a:xfrm>
            <a:off x="457200" y="1484313"/>
            <a:ext cx="8229600" cy="4752975"/>
          </a:xfrm>
        </p:spPr>
        <p:txBody>
          <a:bodyPr/>
          <a:lstStyle/>
          <a:p>
            <a:pPr eaLnBrk="1" hangingPunct="1"/>
            <a:r>
              <a:rPr lang="el-GR" altLang="el-GR" sz="2400" smtClean="0"/>
              <a:t>Μεγιστοποίηση ασφάλειας &amp; μείωση ενεργειακού κόστους</a:t>
            </a:r>
          </a:p>
          <a:p>
            <a:pPr eaLnBrk="1" hangingPunct="1"/>
            <a:r>
              <a:rPr lang="el-GR" altLang="el-GR" sz="2400" smtClean="0"/>
              <a:t>Μείωση μήκους διασκελισμού</a:t>
            </a:r>
          </a:p>
          <a:p>
            <a:pPr eaLnBrk="1" hangingPunct="1"/>
            <a:r>
              <a:rPr lang="el-GR" altLang="el-GR" sz="2400" smtClean="0"/>
              <a:t>Αύξηση πλάτους βήματος – αύξηση βάσης στήριξης </a:t>
            </a:r>
          </a:p>
          <a:p>
            <a:pPr eaLnBrk="1" hangingPunct="1"/>
            <a:r>
              <a:rPr lang="el-GR" altLang="el-GR" sz="2400" smtClean="0"/>
              <a:t>Μείωση διάρκειας μονοποδικής στήριξη</a:t>
            </a:r>
          </a:p>
          <a:p>
            <a:pPr eaLnBrk="1" hangingPunct="1"/>
            <a:r>
              <a:rPr lang="el-GR" altLang="el-GR" sz="2400" smtClean="0"/>
              <a:t>Κλείδωμα και υπερέκταση γόνατος στην σταση</a:t>
            </a:r>
          </a:p>
          <a:p>
            <a:pPr eaLnBrk="1" hangingPunct="1"/>
            <a:r>
              <a:rPr lang="el-GR" altLang="el-GR" sz="2400" smtClean="0"/>
              <a:t>Μεταβολή της ποδικής καμάρας</a:t>
            </a:r>
          </a:p>
          <a:p>
            <a:pPr eaLnBrk="1" hangingPunct="1"/>
            <a:endParaRPr lang="el-GR" altLang="el-GR" sz="2400" smtClean="0"/>
          </a:p>
          <a:p>
            <a:pPr eaLnBrk="1" hangingPunct="1"/>
            <a:endParaRPr lang="el-GR" altLang="el-GR" sz="2400" smtClean="0"/>
          </a:p>
          <a:p>
            <a:pPr eaLnBrk="1" hangingPunct="1"/>
            <a:endParaRPr lang="el-GR" altLang="el-GR" sz="2400" smtClean="0"/>
          </a:p>
          <a:p>
            <a:pPr eaLnBrk="1" hangingPunct="1"/>
            <a:endParaRPr lang="el-GR" altLang="el-GR" sz="2400" smtClean="0"/>
          </a:p>
          <a:p>
            <a:pPr eaLnBrk="1" hangingPunct="1"/>
            <a:endParaRPr lang="el-GR" altLang="el-GR" sz="2400" smtClean="0"/>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86"/>
          <p:cNvSpPr>
            <a:spLocks noGrp="1"/>
          </p:cNvSpPr>
          <p:nvPr>
            <p:ph type="title"/>
          </p:nvPr>
        </p:nvSpPr>
        <p:spPr>
          <a:xfrm>
            <a:off x="468313" y="115888"/>
            <a:ext cx="8229600" cy="1081087"/>
          </a:xfrm>
        </p:spPr>
        <p:txBody>
          <a:bodyPr/>
          <a:lstStyle/>
          <a:p>
            <a:pPr eaLnBrk="1" hangingPunct="1"/>
            <a:r>
              <a:rPr lang="el-GR" altLang="el-GR" sz="3600" b="1" smtClean="0"/>
              <a:t>Βάδιση (2/2)</a:t>
            </a:r>
          </a:p>
        </p:txBody>
      </p:sp>
      <p:sp>
        <p:nvSpPr>
          <p:cNvPr id="49155" name="Shape 87"/>
          <p:cNvSpPr>
            <a:spLocks noGrp="1"/>
          </p:cNvSpPr>
          <p:nvPr>
            <p:ph idx="1"/>
          </p:nvPr>
        </p:nvSpPr>
        <p:spPr>
          <a:xfrm>
            <a:off x="457200" y="1484313"/>
            <a:ext cx="8229600" cy="4752975"/>
          </a:xfrm>
        </p:spPr>
        <p:txBody>
          <a:bodyPr/>
          <a:lstStyle/>
          <a:p>
            <a:pPr eaLnBrk="1" hangingPunct="1"/>
            <a:r>
              <a:rPr lang="el-GR" altLang="el-GR" sz="2400" smtClean="0"/>
              <a:t>Αυτόματη επαναφορά</a:t>
            </a:r>
          </a:p>
          <a:p>
            <a:pPr eaLnBrk="1" hangingPunct="1"/>
            <a:r>
              <a:rPr lang="el-GR" altLang="el-GR" sz="2400" smtClean="0"/>
              <a:t>Κλείδωμα και υπερέκταση γόνατος</a:t>
            </a:r>
          </a:p>
          <a:p>
            <a:pPr eaLnBrk="1" hangingPunct="1"/>
            <a:r>
              <a:rPr lang="el-GR" altLang="el-GR" sz="2400" smtClean="0"/>
              <a:t>Μείωση μήκους διασκελισμού</a:t>
            </a:r>
          </a:p>
          <a:p>
            <a:pPr eaLnBrk="1" hangingPunct="1"/>
            <a:r>
              <a:rPr lang="el-GR" altLang="el-GR" sz="2400" smtClean="0"/>
              <a:t>Αύξηση πλάτους βήματος</a:t>
            </a:r>
          </a:p>
          <a:p>
            <a:pPr eaLnBrk="1" hangingPunct="1"/>
            <a:r>
              <a:rPr lang="el-GR" altLang="el-GR" sz="2400" smtClean="0"/>
              <a:t>Παραμονή</a:t>
            </a:r>
          </a:p>
          <a:p>
            <a:pPr eaLnBrk="1" hangingPunct="1"/>
            <a:r>
              <a:rPr lang="el-GR" altLang="el-GR" sz="2400" smtClean="0"/>
              <a:t>Μείωση ROM λεκάνης, ΘΜΣΣ και ΟΜΣΣ</a:t>
            </a:r>
          </a:p>
          <a:p>
            <a:pPr eaLnBrk="1" hangingPunct="1"/>
            <a:r>
              <a:rPr lang="el-GR" altLang="el-GR" sz="2400" smtClean="0"/>
              <a:t>Μεταβολή ποδικής καμάρας</a:t>
            </a:r>
          </a:p>
        </p:txBody>
      </p:sp>
      <p:pic>
        <p:nvPicPr>
          <p:cNvPr id="49156" name="Shape 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1484313"/>
            <a:ext cx="219233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Shape 8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365625"/>
            <a:ext cx="21923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94"/>
          <p:cNvSpPr>
            <a:spLocks noGrp="1"/>
          </p:cNvSpPr>
          <p:nvPr>
            <p:ph type="title"/>
          </p:nvPr>
        </p:nvSpPr>
        <p:spPr>
          <a:xfrm>
            <a:off x="468313" y="115888"/>
            <a:ext cx="8229600" cy="1081087"/>
          </a:xfrm>
        </p:spPr>
        <p:txBody>
          <a:bodyPr/>
          <a:lstStyle/>
          <a:p>
            <a:pPr eaLnBrk="1" hangingPunct="1"/>
            <a:r>
              <a:rPr lang="el-GR" altLang="el-GR" sz="3600" b="1" smtClean="0"/>
              <a:t>Κοκκυγοδυνία (1/3)</a:t>
            </a:r>
          </a:p>
        </p:txBody>
      </p:sp>
      <p:sp>
        <p:nvSpPr>
          <p:cNvPr id="50179" name="Shape 95"/>
          <p:cNvSpPr>
            <a:spLocks noGrp="1"/>
          </p:cNvSpPr>
          <p:nvPr>
            <p:ph idx="1"/>
          </p:nvPr>
        </p:nvSpPr>
        <p:spPr>
          <a:xfrm>
            <a:off x="457200" y="1484313"/>
            <a:ext cx="8229600" cy="4752975"/>
          </a:xfrm>
        </p:spPr>
        <p:txBody>
          <a:bodyPr/>
          <a:lstStyle/>
          <a:p>
            <a:pPr eaLnBrk="1" hangingPunct="1"/>
            <a:r>
              <a:rPr lang="el-GR" altLang="el-GR" sz="2000" smtClean="0"/>
              <a:t>--Κόκκυγας--</a:t>
            </a:r>
          </a:p>
          <a:p>
            <a:pPr eaLnBrk="1" hangingPunct="1"/>
            <a:r>
              <a:rPr lang="el-GR" altLang="el-GR" sz="2000" smtClean="0"/>
              <a:t>Συμβάλει σε σημαντικές βιομηχανικές λειτουργίες</a:t>
            </a:r>
          </a:p>
          <a:p>
            <a:pPr eaLnBrk="1" hangingPunct="1"/>
            <a:r>
              <a:rPr lang="el-GR" altLang="el-GR" sz="2000" smtClean="0"/>
              <a:t>Σημείο πρόσφυσης μυών, τενόντων και συνδέσμων.</a:t>
            </a:r>
          </a:p>
          <a:p>
            <a:pPr eaLnBrk="1" hangingPunct="1"/>
            <a:r>
              <a:rPr lang="el-GR" altLang="el-GR" sz="2000" smtClean="0"/>
              <a:t>Ρυθμίζουν τη λειτουργία της εγκράτειας των κοπράνων, της  εκκένωσης του εντέρου, ενώ βοηθάνε στη σωστή διαφραγματική αναπνοή.   </a:t>
            </a:r>
          </a:p>
          <a:p>
            <a:pPr eaLnBrk="1" hangingPunct="1"/>
            <a:r>
              <a:rPr lang="el-GR" altLang="el-GR" sz="2000" smtClean="0"/>
              <a:t>*Σημαντικοί σύνδεσμοι θεραπείας*</a:t>
            </a:r>
          </a:p>
          <a:p>
            <a:pPr eaLnBrk="1" hangingPunct="1"/>
            <a:r>
              <a:rPr lang="el-GR" altLang="el-GR" sz="2000" smtClean="0"/>
              <a:t>Μείζων Ισχιοϊερός </a:t>
            </a:r>
          </a:p>
          <a:p>
            <a:pPr eaLnBrk="1" hangingPunct="1"/>
            <a:r>
              <a:rPr lang="el-GR" altLang="el-GR" sz="2000" smtClean="0"/>
              <a:t>Ελάσσων Ισχιοϊερός </a:t>
            </a:r>
          </a:p>
          <a:p>
            <a:pPr eaLnBrk="1" hangingPunct="1"/>
            <a:r>
              <a:rPr lang="el-GR" altLang="el-GR" sz="2000" smtClean="0"/>
              <a:t>Προσθιο-πλάγιοι Ιερολαγόνιοι</a:t>
            </a:r>
          </a:p>
        </p:txBody>
      </p:sp>
      <p:pic>
        <p:nvPicPr>
          <p:cNvPr id="3" name="Εικόνα 2"/>
          <p:cNvPicPr>
            <a:picLocks noChangeAspect="1"/>
          </p:cNvPicPr>
          <p:nvPr/>
        </p:nvPicPr>
        <p:blipFill rotWithShape="1">
          <a:blip r:embed="rId3">
            <a:extLst/>
          </a:blip>
          <a:srcRect t="4197" b="22333"/>
          <a:stretch/>
        </p:blipFill>
        <p:spPr>
          <a:xfrm>
            <a:off x="4375526" y="4077072"/>
            <a:ext cx="2393089" cy="2447380"/>
          </a:xfrm>
          <a:prstGeom prst="rect">
            <a:avLst/>
          </a:prstGeom>
          <a:ln>
            <a:noFill/>
          </a:ln>
          <a:effectLst>
            <a:softEdge rad="112500"/>
          </a:effectLst>
        </p:spPr>
      </p:pic>
      <p:pic>
        <p:nvPicPr>
          <p:cNvPr id="50181" name="Εικόνα 3"/>
          <p:cNvPicPr>
            <a:picLocks noChangeAspect="1"/>
          </p:cNvPicPr>
          <p:nvPr/>
        </p:nvPicPr>
        <p:blipFill>
          <a:blip r:embed="rId4">
            <a:extLst>
              <a:ext uri="{28A0092B-C50C-407E-A947-70E740481C1C}">
                <a14:useLocalDpi xmlns:a14="http://schemas.microsoft.com/office/drawing/2010/main" val="0"/>
              </a:ext>
            </a:extLst>
          </a:blip>
          <a:srcRect t="11623"/>
          <a:stretch>
            <a:fillRect/>
          </a:stretch>
        </p:blipFill>
        <p:spPr bwMode="auto">
          <a:xfrm>
            <a:off x="6910388" y="4005263"/>
            <a:ext cx="18462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hape 100"/>
          <p:cNvSpPr>
            <a:spLocks noGrp="1"/>
          </p:cNvSpPr>
          <p:nvPr>
            <p:ph type="title"/>
          </p:nvPr>
        </p:nvSpPr>
        <p:spPr>
          <a:xfrm>
            <a:off x="468313" y="115888"/>
            <a:ext cx="8229600" cy="1081087"/>
          </a:xfrm>
        </p:spPr>
        <p:txBody>
          <a:bodyPr/>
          <a:lstStyle/>
          <a:p>
            <a:pPr eaLnBrk="1" hangingPunct="1"/>
            <a:r>
              <a:rPr lang="el-GR" altLang="el-GR" sz="3600" b="1" smtClean="0"/>
              <a:t>Κοκκυγοδυνία (2/3)</a:t>
            </a:r>
          </a:p>
        </p:txBody>
      </p:sp>
      <p:sp>
        <p:nvSpPr>
          <p:cNvPr id="51203" name="Shape 101"/>
          <p:cNvSpPr>
            <a:spLocks noGrp="1"/>
          </p:cNvSpPr>
          <p:nvPr>
            <p:ph idx="1"/>
          </p:nvPr>
        </p:nvSpPr>
        <p:spPr>
          <a:xfrm>
            <a:off x="457200" y="1484313"/>
            <a:ext cx="5554663" cy="4752975"/>
          </a:xfrm>
        </p:spPr>
        <p:txBody>
          <a:bodyPr/>
          <a:lstStyle/>
          <a:p>
            <a:pPr eaLnBrk="1" hangingPunct="1"/>
            <a:r>
              <a:rPr lang="el-GR" altLang="el-GR" sz="1800" smtClean="0"/>
              <a:t>--Βασικά συμπτώματα--</a:t>
            </a:r>
          </a:p>
          <a:p>
            <a:pPr eaLnBrk="1" hangingPunct="1"/>
            <a:r>
              <a:rPr lang="el-GR" altLang="el-GR" sz="1800" smtClean="0"/>
              <a:t>Οξύς εντοπισμένος πόνος στο κόκκυγα.</a:t>
            </a:r>
          </a:p>
          <a:p>
            <a:pPr eaLnBrk="1" hangingPunct="1"/>
            <a:r>
              <a:rPr lang="el-GR" altLang="el-GR" sz="1800" smtClean="0"/>
              <a:t>Αιμάτωμα στη περιοχή του κόκκυγα.</a:t>
            </a:r>
          </a:p>
          <a:p>
            <a:pPr eaLnBrk="1" hangingPunct="1"/>
            <a:r>
              <a:rPr lang="el-GR" altLang="el-GR" sz="1800" smtClean="0"/>
              <a:t>Πόνος κατά τη διάρκεια του καθίσματος ή με απευθείας πίεση στον κόκκυγα.</a:t>
            </a:r>
          </a:p>
          <a:p>
            <a:pPr eaLnBrk="1" hangingPunct="1"/>
            <a:r>
              <a:rPr lang="el-GR" altLang="el-GR" sz="1800" smtClean="0"/>
              <a:t>Πόνος στη μετακίνηση από την καθιστή στην όρθια στάση.</a:t>
            </a:r>
          </a:p>
          <a:p>
            <a:pPr eaLnBrk="1" hangingPunct="1"/>
            <a:r>
              <a:rPr lang="el-GR" altLang="el-GR" sz="1800" smtClean="0"/>
              <a:t>Πόνος στην αφόδευση.</a:t>
            </a:r>
          </a:p>
          <a:p>
            <a:pPr eaLnBrk="1" hangingPunct="1"/>
            <a:r>
              <a:rPr lang="el-GR" altLang="el-GR" sz="1800" smtClean="0"/>
              <a:t>Πόνος κατά την διάρκεια της σεξουαλικής επαφής.</a:t>
            </a:r>
          </a:p>
          <a:p>
            <a:pPr eaLnBrk="1" hangingPunct="1"/>
            <a:r>
              <a:rPr lang="el-GR" altLang="el-GR" sz="1800" smtClean="0"/>
              <a:t>--Επιπλοκές--</a:t>
            </a:r>
          </a:p>
          <a:p>
            <a:pPr eaLnBrk="1" hangingPunct="1"/>
            <a:r>
              <a:rPr lang="el-GR" altLang="el-GR" sz="1800" smtClean="0"/>
              <a:t>Ινώδεις ιστοί ,συμφύσεις.</a:t>
            </a:r>
          </a:p>
          <a:p>
            <a:pPr eaLnBrk="1" hangingPunct="1"/>
            <a:r>
              <a:rPr lang="el-GR" altLang="el-GR" sz="1800" smtClean="0"/>
              <a:t>Οσφυαλγία.</a:t>
            </a:r>
          </a:p>
          <a:p>
            <a:pPr eaLnBrk="1" hangingPunct="1"/>
            <a:r>
              <a:rPr lang="el-GR" altLang="el-GR" sz="1800" smtClean="0"/>
              <a:t>Κεφαλαλγία.</a:t>
            </a:r>
          </a:p>
          <a:p>
            <a:pPr eaLnBrk="1" hangingPunct="1"/>
            <a:r>
              <a:rPr lang="el-GR" altLang="el-GR" sz="1800" smtClean="0"/>
              <a:t>Συναισθηματική φόρτιση.</a:t>
            </a:r>
          </a:p>
          <a:p>
            <a:pPr eaLnBrk="1" hangingPunct="1"/>
            <a:r>
              <a:rPr lang="el-GR" altLang="el-GR" sz="1800" smtClean="0"/>
              <a:t>Ερεθισμός  σκληράς μήνιγγας μέσω του Τερματικού Νηματίου ( filum terminale).   </a:t>
            </a:r>
          </a:p>
          <a:p>
            <a:pPr eaLnBrk="1" hangingPunct="1"/>
            <a:endParaRPr lang="el-GR" altLang="el-GR" sz="1800" smtClean="0"/>
          </a:p>
        </p:txBody>
      </p:sp>
      <p:pic>
        <p:nvPicPr>
          <p:cNvPr id="2050" name="Picture 2"/>
          <p:cNvPicPr>
            <a:picLocks noChangeAspect="1" noChangeArrowheads="1"/>
          </p:cNvPicPr>
          <p:nvPr/>
        </p:nvPicPr>
        <p:blipFill>
          <a:blip r:embed="rId3">
            <a:extLst/>
          </a:blip>
          <a:srcRect/>
          <a:stretch>
            <a:fillRect/>
          </a:stretch>
        </p:blipFill>
        <p:spPr bwMode="auto">
          <a:xfrm>
            <a:off x="6184942" y="1772816"/>
            <a:ext cx="2259426" cy="1776198"/>
          </a:xfrm>
          <a:prstGeom prst="rect">
            <a:avLst/>
          </a:prstGeom>
          <a:ln>
            <a:noFill/>
          </a:ln>
          <a:effectLst>
            <a:softEdge rad="112500"/>
          </a:effectLst>
          <a:extLst/>
        </p:spPr>
      </p:pic>
      <p:pic>
        <p:nvPicPr>
          <p:cNvPr id="2" name="Εικόνα 1"/>
          <p:cNvPicPr>
            <a:picLocks noChangeAspect="1"/>
          </p:cNvPicPr>
          <p:nvPr/>
        </p:nvPicPr>
        <p:blipFill>
          <a:blip r:embed="rId4">
            <a:extLst/>
          </a:blip>
          <a:stretch>
            <a:fillRect/>
          </a:stretch>
        </p:blipFill>
        <p:spPr>
          <a:xfrm>
            <a:off x="6177415" y="3933056"/>
            <a:ext cx="2438980" cy="2184243"/>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106"/>
          <p:cNvSpPr>
            <a:spLocks noGrp="1"/>
          </p:cNvSpPr>
          <p:nvPr>
            <p:ph type="title"/>
          </p:nvPr>
        </p:nvSpPr>
        <p:spPr>
          <a:xfrm>
            <a:off x="468313" y="115888"/>
            <a:ext cx="8229600" cy="1081087"/>
          </a:xfrm>
        </p:spPr>
        <p:txBody>
          <a:bodyPr/>
          <a:lstStyle/>
          <a:p>
            <a:pPr eaLnBrk="1" hangingPunct="1"/>
            <a:r>
              <a:rPr lang="el-GR" altLang="el-GR" sz="3600" b="1" smtClean="0"/>
              <a:t>Κοκκυγοδυνία (3/3)</a:t>
            </a:r>
          </a:p>
        </p:txBody>
      </p:sp>
      <p:sp>
        <p:nvSpPr>
          <p:cNvPr id="52227" name="Shape 107"/>
          <p:cNvSpPr>
            <a:spLocks noGrp="1"/>
          </p:cNvSpPr>
          <p:nvPr>
            <p:ph idx="1"/>
          </p:nvPr>
        </p:nvSpPr>
        <p:spPr>
          <a:xfrm>
            <a:off x="457200" y="1484313"/>
            <a:ext cx="6062663" cy="4752975"/>
          </a:xfrm>
        </p:spPr>
        <p:txBody>
          <a:bodyPr/>
          <a:lstStyle/>
          <a:p>
            <a:pPr eaLnBrk="1" hangingPunct="1"/>
            <a:r>
              <a:rPr lang="el-GR" altLang="el-GR" sz="2400" smtClean="0"/>
              <a:t>--Αντιμετώπιση--</a:t>
            </a:r>
          </a:p>
          <a:p>
            <a:pPr eaLnBrk="1" hangingPunct="1"/>
            <a:r>
              <a:rPr lang="el-GR" altLang="el-GR" sz="2400" smtClean="0"/>
              <a:t>Μanual therapy στοχεύοντας στην χαλάρωση και την διάταση των μυών της περιοχής εφόσον η μυοπεριτοναϊκή ισορροπία αποκατασταθεί στην πυελική χώρα και στη σπονδυλική στήλη.</a:t>
            </a:r>
          </a:p>
          <a:p>
            <a:pPr eaLnBrk="1" hangingPunct="1"/>
            <a:r>
              <a:rPr lang="el-GR" altLang="el-GR" sz="2400" smtClean="0"/>
              <a:t>Συνδυαστικά  με τη μέθοδο «σύσπαση – χαλάρωση».</a:t>
            </a:r>
          </a:p>
          <a:p>
            <a:pPr eaLnBrk="1" hangingPunct="1"/>
            <a:r>
              <a:rPr lang="el-GR" altLang="el-GR" sz="2400" smtClean="0"/>
              <a:t>Χρήση ειδικών μαξιλαριών. </a:t>
            </a:r>
          </a:p>
          <a:p>
            <a:pPr eaLnBrk="1" hangingPunct="1"/>
            <a:r>
              <a:rPr lang="el-GR" altLang="el-GR" sz="2400" smtClean="0"/>
              <a:t>Αλλαγή του τρόπου καθίσματος: μεταφορά βάρους  κορμού προς τα μπροστά μειώνει την πίεση που ασκείται στον κόκκυγα</a:t>
            </a:r>
          </a:p>
          <a:p>
            <a:pPr eaLnBrk="1" hangingPunct="1"/>
            <a:endParaRPr lang="el-GR" altLang="el-GR" sz="2400" smtClean="0"/>
          </a:p>
          <a:p>
            <a:pPr eaLnBrk="1" hangingPunct="1"/>
            <a:endParaRPr lang="el-GR" altLang="el-GR" sz="2400" smtClean="0"/>
          </a:p>
        </p:txBody>
      </p:sp>
      <p:pic>
        <p:nvPicPr>
          <p:cNvPr id="52228" name="Shape 10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3241675"/>
            <a:ext cx="19812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p:cNvPicPr>
            <a:picLocks noChangeAspect="1"/>
          </p:cNvPicPr>
          <p:nvPr/>
        </p:nvPicPr>
        <p:blipFill rotWithShape="1">
          <a:blip r:embed="rId4">
            <a:extLst/>
          </a:blip>
          <a:srcRect l="24968" t="38095" r="24516" b="30245"/>
          <a:stretch/>
        </p:blipFill>
        <p:spPr>
          <a:xfrm>
            <a:off x="6516159" y="3645024"/>
            <a:ext cx="2247457" cy="2458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Εικόνα 3"/>
          <p:cNvPicPr>
            <a:picLocks noChangeAspect="1"/>
          </p:cNvPicPr>
          <p:nvPr/>
        </p:nvPicPr>
        <p:blipFill>
          <a:blip r:embed="rId5">
            <a:extLst/>
          </a:blip>
          <a:stretch>
            <a:fillRect/>
          </a:stretch>
        </p:blipFill>
        <p:spPr>
          <a:xfrm>
            <a:off x="6711921" y="1412776"/>
            <a:ext cx="2051695" cy="1626315"/>
          </a:xfrm>
          <a:prstGeom prst="rect">
            <a:avLst/>
          </a:prstGeom>
          <a:ln>
            <a:noFill/>
          </a:ln>
          <a:effectLst>
            <a:softEdge rad="112500"/>
          </a:effectLst>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113"/>
          <p:cNvSpPr>
            <a:spLocks noGrp="1"/>
          </p:cNvSpPr>
          <p:nvPr>
            <p:ph type="title"/>
          </p:nvPr>
        </p:nvSpPr>
        <p:spPr>
          <a:xfrm>
            <a:off x="468313" y="115888"/>
            <a:ext cx="8229600" cy="1081087"/>
          </a:xfrm>
        </p:spPr>
        <p:txBody>
          <a:bodyPr/>
          <a:lstStyle/>
          <a:p>
            <a:pPr eaLnBrk="1" hangingPunct="1"/>
            <a:r>
              <a:rPr lang="el-GR" altLang="el-GR" sz="3600" b="1" smtClean="0"/>
              <a:t>Πυελικό έδαφος (1/4)</a:t>
            </a:r>
          </a:p>
        </p:txBody>
      </p:sp>
      <p:sp>
        <p:nvSpPr>
          <p:cNvPr id="53251" name="Shape 114"/>
          <p:cNvSpPr>
            <a:spLocks noGrp="1"/>
          </p:cNvSpPr>
          <p:nvPr>
            <p:ph idx="1"/>
          </p:nvPr>
        </p:nvSpPr>
        <p:spPr>
          <a:xfrm>
            <a:off x="457200" y="1484313"/>
            <a:ext cx="8229600" cy="4752975"/>
          </a:xfrm>
        </p:spPr>
        <p:txBody>
          <a:bodyPr/>
          <a:lstStyle/>
          <a:p>
            <a:pPr eaLnBrk="1" hangingPunct="1"/>
            <a:r>
              <a:rPr lang="el-GR" altLang="el-GR" sz="2400" smtClean="0"/>
              <a:t>--Διαταραχές πυελικού εδάφους--</a:t>
            </a:r>
          </a:p>
          <a:p>
            <a:pPr eaLnBrk="1" hangingPunct="1"/>
            <a:r>
              <a:rPr lang="el-GR" altLang="el-GR" sz="2400" smtClean="0"/>
              <a:t>Τραυματισμός μυών</a:t>
            </a:r>
          </a:p>
          <a:p>
            <a:pPr eaLnBrk="1" hangingPunct="1"/>
            <a:r>
              <a:rPr lang="el-GR" altLang="el-GR" sz="2400" smtClean="0"/>
              <a:t>Απονεύρωση έσω αιδοιϊκού</a:t>
            </a:r>
          </a:p>
          <a:p>
            <a:pPr eaLnBrk="1" hangingPunct="1"/>
            <a:r>
              <a:rPr lang="el-GR" altLang="el-GR" sz="2400" smtClean="0"/>
              <a:t>Πρόπτωση</a:t>
            </a:r>
          </a:p>
          <a:p>
            <a:pPr eaLnBrk="1" hangingPunct="1"/>
            <a:r>
              <a:rPr lang="el-GR" altLang="el-GR" sz="2400" smtClean="0"/>
              <a:t>Πρωκτική ακράτεια</a:t>
            </a:r>
          </a:p>
          <a:p>
            <a:pPr eaLnBrk="1" hangingPunct="1"/>
            <a:r>
              <a:rPr lang="el-GR" altLang="el-GR" sz="2400" smtClean="0"/>
              <a:t>Ουρική ακράτεια</a:t>
            </a:r>
          </a:p>
          <a:p>
            <a:pPr eaLnBrk="1" hangingPunct="1"/>
            <a:endParaRPr lang="el-GR" altLang="el-GR" sz="2400" smtClean="0"/>
          </a:p>
        </p:txBody>
      </p:sp>
      <p:pic>
        <p:nvPicPr>
          <p:cNvPr id="53252" name="Shape 11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16188"/>
            <a:ext cx="36576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a:xfrm>
            <a:off x="468313" y="115888"/>
            <a:ext cx="8229600" cy="1081087"/>
          </a:xfrm>
        </p:spPr>
        <p:txBody>
          <a:bodyPr/>
          <a:lstStyle/>
          <a:p>
            <a:pPr eaLnBrk="1" hangingPunct="1"/>
            <a:r>
              <a:rPr lang="el-GR" altLang="el-GR" sz="4000" b="1" smtClean="0"/>
              <a:t>Εισαγωγή Ι</a:t>
            </a:r>
          </a:p>
        </p:txBody>
      </p:sp>
      <p:sp>
        <p:nvSpPr>
          <p:cNvPr id="8195" name="2 - Υπότιτλος"/>
          <p:cNvSpPr>
            <a:spLocks noGrp="1"/>
          </p:cNvSpPr>
          <p:nvPr>
            <p:ph idx="1"/>
          </p:nvPr>
        </p:nvSpPr>
        <p:spPr>
          <a:xfrm>
            <a:off x="457200" y="1484313"/>
            <a:ext cx="8229600" cy="4752975"/>
          </a:xfrm>
        </p:spPr>
        <p:txBody>
          <a:bodyPr/>
          <a:lstStyle/>
          <a:p>
            <a:pPr eaLnBrk="1" hangingPunct="1"/>
            <a:r>
              <a:rPr lang="el-GR" altLang="el-GR" sz="2400" smtClean="0"/>
              <a:t>Η εγκυμοσύνη είναι η περίοδος από τη σύλληψη ως τη γέννηση. Διαρκεί 40 εβδομάδες και διαιρείται σε τρία τρίμηνα. Τα οφέλη που προσφέρει η άσκηση στον άνθρωπο είναι γενικώς αναγνωρισμένα. Αντικειμενικά στοιχεία για την επίδραση της άσκησης στη μητέρα, το έμβρυο και την πορεία της εγκυμοσύνης είναι περιορισμένα. Η έγκυος πρέπει πάντα να αξιολογείται και η άσκηση να εξειδικεύεται με βάση την πορεία της εγκυμοσύνης και τις ιδιαιτερότητες της εγκυμονούσας , ώστε να αποτελεί μια ασφαλή και ωφέλιμη κατάσταση για την έγκυο και το έμβρυο.  </a:t>
            </a:r>
          </a:p>
          <a:p>
            <a:pPr eaLnBrk="1" hangingPunct="1"/>
            <a:endParaRPr lang="el-GR" altLang="el-GR" sz="2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hape 120"/>
          <p:cNvSpPr>
            <a:spLocks noGrp="1"/>
          </p:cNvSpPr>
          <p:nvPr>
            <p:ph type="title"/>
          </p:nvPr>
        </p:nvSpPr>
        <p:spPr>
          <a:xfrm>
            <a:off x="468313" y="115888"/>
            <a:ext cx="8229600" cy="1081087"/>
          </a:xfrm>
        </p:spPr>
        <p:txBody>
          <a:bodyPr/>
          <a:lstStyle/>
          <a:p>
            <a:pPr eaLnBrk="1" hangingPunct="1"/>
            <a:r>
              <a:rPr lang="el-GR" altLang="el-GR" sz="3600" b="1" smtClean="0"/>
              <a:t>Πυελικό έδαφος (2/4)</a:t>
            </a:r>
          </a:p>
        </p:txBody>
      </p:sp>
      <p:sp>
        <p:nvSpPr>
          <p:cNvPr id="54275" name="Shape 121"/>
          <p:cNvSpPr>
            <a:spLocks noGrp="1"/>
          </p:cNvSpPr>
          <p:nvPr>
            <p:ph idx="1"/>
          </p:nvPr>
        </p:nvSpPr>
        <p:spPr>
          <a:xfrm>
            <a:off x="457200" y="2133600"/>
            <a:ext cx="4475163" cy="4103688"/>
          </a:xfrm>
        </p:spPr>
        <p:txBody>
          <a:bodyPr/>
          <a:lstStyle/>
          <a:p>
            <a:pPr eaLnBrk="1" hangingPunct="1"/>
            <a:r>
              <a:rPr lang="el-GR" altLang="el-GR" sz="2400" smtClean="0"/>
              <a:t>Επιδρά στην ποιότητα ζωής</a:t>
            </a:r>
          </a:p>
          <a:p>
            <a:pPr eaLnBrk="1" hangingPunct="1"/>
            <a:r>
              <a:rPr lang="el-GR" altLang="el-GR" sz="2400" smtClean="0"/>
              <a:t>Περιορίζει τις καθημερινές δραστηριότητες</a:t>
            </a:r>
          </a:p>
          <a:p>
            <a:pPr eaLnBrk="1" hangingPunct="1"/>
            <a:r>
              <a:rPr lang="el-GR" altLang="el-GR" sz="2400" smtClean="0"/>
              <a:t>Μειώνει την αυτοπεποίθηση</a:t>
            </a:r>
          </a:p>
          <a:p>
            <a:pPr eaLnBrk="1" hangingPunct="1"/>
            <a:r>
              <a:rPr lang="el-GR" altLang="el-GR" sz="2400" smtClean="0"/>
              <a:t>Άγχος</a:t>
            </a:r>
          </a:p>
          <a:p>
            <a:pPr eaLnBrk="1" hangingPunct="1"/>
            <a:r>
              <a:rPr lang="el-GR" altLang="el-GR" sz="2400" smtClean="0"/>
              <a:t>Κατάθλιψη</a:t>
            </a:r>
          </a:p>
          <a:p>
            <a:pPr eaLnBrk="1" hangingPunct="1"/>
            <a:endParaRPr lang="el-GR" altLang="el-GR" sz="2400" smtClean="0"/>
          </a:p>
        </p:txBody>
      </p:sp>
      <p:sp>
        <p:nvSpPr>
          <p:cNvPr id="54276" name="Text Placeholder 3"/>
          <p:cNvSpPr>
            <a:spLocks noGrp="1"/>
          </p:cNvSpPr>
          <p:nvPr>
            <p:ph type="body" idx="4294967295"/>
          </p:nvPr>
        </p:nvSpPr>
        <p:spPr>
          <a:xfrm>
            <a:off x="4859338" y="2133600"/>
            <a:ext cx="3994150" cy="4291013"/>
          </a:xfrm>
        </p:spPr>
        <p:txBody>
          <a:bodyPr/>
          <a:lstStyle/>
          <a:p>
            <a:pPr eaLnBrk="1" hangingPunct="1">
              <a:spcBef>
                <a:spcPct val="0"/>
              </a:spcBef>
            </a:pPr>
            <a:r>
              <a:rPr lang="el-GR" altLang="el-GR" sz="2400" smtClean="0"/>
              <a:t>Τύποι ουρικής ακράτειας :</a:t>
            </a:r>
          </a:p>
          <a:p>
            <a:pPr eaLnBrk="1" hangingPunct="1">
              <a:spcBef>
                <a:spcPct val="0"/>
              </a:spcBef>
            </a:pPr>
            <a:r>
              <a:rPr lang="el-GR" altLang="el-GR" sz="2400" smtClean="0"/>
              <a:t>Ακράτεια επιτακτικού τύπου</a:t>
            </a:r>
          </a:p>
          <a:p>
            <a:pPr eaLnBrk="1" hangingPunct="1">
              <a:spcBef>
                <a:spcPct val="0"/>
              </a:spcBef>
            </a:pPr>
            <a:r>
              <a:rPr lang="el-GR" altLang="el-GR" sz="2400" smtClean="0"/>
              <a:t>Ακράτεια από υπερπλήρωση</a:t>
            </a:r>
          </a:p>
          <a:p>
            <a:pPr eaLnBrk="1" hangingPunct="1">
              <a:spcBef>
                <a:spcPct val="0"/>
              </a:spcBef>
            </a:pPr>
            <a:r>
              <a:rPr lang="el-GR" altLang="el-GR" sz="2400" i="1" u="sng" smtClean="0"/>
              <a:t>Ακράτεια κατά την προσπάθεια</a:t>
            </a:r>
          </a:p>
        </p:txBody>
      </p:sp>
      <p:sp>
        <p:nvSpPr>
          <p:cNvPr id="51205" name="TextBox 4"/>
          <p:cNvSpPr txBox="1">
            <a:spLocks noChangeArrowheads="1"/>
          </p:cNvSpPr>
          <p:nvPr/>
        </p:nvSpPr>
        <p:spPr bwMode="auto">
          <a:xfrm>
            <a:off x="2268538" y="1484313"/>
            <a:ext cx="446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l-GR" altLang="el-GR" sz="2400" b="1" dirty="0" smtClean="0">
                <a:latin typeface="+mn-lt"/>
              </a:rPr>
              <a:t> -- Ουρική Ακράτεια --</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68313" y="115888"/>
            <a:ext cx="8229600" cy="1081087"/>
          </a:xfrm>
        </p:spPr>
        <p:txBody>
          <a:bodyPr/>
          <a:lstStyle/>
          <a:p>
            <a:pPr eaLnBrk="1" hangingPunct="1"/>
            <a:r>
              <a:rPr lang="el-GR" altLang="el-GR" sz="3600" b="1" smtClean="0"/>
              <a:t>Πυελικό Έδαφος (3/4)</a:t>
            </a:r>
          </a:p>
        </p:txBody>
      </p:sp>
      <p:sp>
        <p:nvSpPr>
          <p:cNvPr id="55299" name="Text Placeholder 7"/>
          <p:cNvSpPr>
            <a:spLocks noGrp="1"/>
          </p:cNvSpPr>
          <p:nvPr>
            <p:ph idx="1"/>
          </p:nvPr>
        </p:nvSpPr>
        <p:spPr>
          <a:xfrm>
            <a:off x="457200" y="2043113"/>
            <a:ext cx="4402138" cy="4194175"/>
          </a:xfrm>
        </p:spPr>
        <p:txBody>
          <a:bodyPr/>
          <a:lstStyle/>
          <a:p>
            <a:pPr eaLnBrk="1" hangingPunct="1"/>
            <a:r>
              <a:rPr lang="el-GR" altLang="el-GR" sz="2000" b="1" smtClean="0"/>
              <a:t>Αιτίες: </a:t>
            </a:r>
          </a:p>
          <a:p>
            <a:pPr eaLnBrk="1" hangingPunct="1"/>
            <a:r>
              <a:rPr lang="el-GR" altLang="el-GR" sz="2000" smtClean="0"/>
              <a:t>οι αλλαγές στην ανατομία του ουροποιητικού συστήματος (στους μυς του πυελικού εδάφους ή βλάβη στα νεύρα) </a:t>
            </a:r>
          </a:p>
          <a:p>
            <a:pPr eaLnBrk="1" hangingPunct="1"/>
            <a:r>
              <a:rPr lang="el-GR" altLang="el-GR" sz="2000" smtClean="0"/>
              <a:t>κακή λειτουργία ή τραυματισμούς του σφιγκτήρα της ουρήθρας</a:t>
            </a:r>
          </a:p>
          <a:p>
            <a:pPr eaLnBrk="1" hangingPunct="1"/>
            <a:r>
              <a:rPr lang="el-GR" altLang="el-GR" sz="2000" b="1" smtClean="0"/>
              <a:t>Εγκυμοσύνη &amp; Τοκετός:</a:t>
            </a:r>
          </a:p>
          <a:p>
            <a:pPr eaLnBrk="1" hangingPunct="1"/>
            <a:r>
              <a:rPr lang="el-GR" altLang="el-GR" sz="2000" smtClean="0"/>
              <a:t>21 % με αυτόματη γέννηση</a:t>
            </a:r>
          </a:p>
          <a:p>
            <a:pPr eaLnBrk="1" hangingPunct="1"/>
            <a:r>
              <a:rPr lang="el-GR" altLang="el-GR" sz="2000" smtClean="0"/>
              <a:t>36 % με υποβοηθούμενη κολπική γέννηση </a:t>
            </a:r>
          </a:p>
          <a:p>
            <a:pPr eaLnBrk="1" hangingPunct="1"/>
            <a:endParaRPr lang="el-GR" altLang="el-GR" sz="2000" smtClean="0"/>
          </a:p>
        </p:txBody>
      </p:sp>
      <p:sp>
        <p:nvSpPr>
          <p:cNvPr id="55300" name="Text Placeholder 8"/>
          <p:cNvSpPr>
            <a:spLocks noGrp="1"/>
          </p:cNvSpPr>
          <p:nvPr>
            <p:ph type="body" idx="4294967295"/>
          </p:nvPr>
        </p:nvSpPr>
        <p:spPr>
          <a:xfrm>
            <a:off x="4951413" y="2043113"/>
            <a:ext cx="3994150" cy="4194175"/>
          </a:xfrm>
        </p:spPr>
        <p:txBody>
          <a:bodyPr/>
          <a:lstStyle/>
          <a:p>
            <a:pPr eaLnBrk="1" hangingPunct="1">
              <a:spcBef>
                <a:spcPct val="0"/>
              </a:spcBef>
            </a:pPr>
            <a:r>
              <a:rPr lang="el-GR" altLang="el-GR" sz="2000" b="1" smtClean="0"/>
              <a:t>Πότε εμφανίζεται</a:t>
            </a:r>
            <a:r>
              <a:rPr lang="el-GR" altLang="el-GR" sz="2000" smtClean="0"/>
              <a:t>:</a:t>
            </a:r>
          </a:p>
          <a:p>
            <a:pPr eaLnBrk="1" hangingPunct="1">
              <a:spcBef>
                <a:spcPct val="0"/>
              </a:spcBef>
            </a:pPr>
            <a:r>
              <a:rPr lang="el-GR" altLang="el-GR" sz="2000" smtClean="0"/>
              <a:t>Κατά την διάρκεια προσπάθειας:</a:t>
            </a:r>
          </a:p>
          <a:p>
            <a:pPr eaLnBrk="1" hangingPunct="1">
              <a:spcBef>
                <a:spcPct val="0"/>
              </a:spcBef>
            </a:pPr>
            <a:r>
              <a:rPr lang="el-GR" altLang="el-GR" sz="2000" smtClean="0"/>
              <a:t>Βήχα</a:t>
            </a:r>
          </a:p>
          <a:p>
            <a:pPr eaLnBrk="1" hangingPunct="1">
              <a:spcBef>
                <a:spcPct val="0"/>
              </a:spcBef>
            </a:pPr>
            <a:r>
              <a:rPr lang="el-GR" altLang="el-GR" sz="2000" smtClean="0"/>
              <a:t>Φτέρνισμα</a:t>
            </a:r>
          </a:p>
          <a:p>
            <a:pPr eaLnBrk="1" hangingPunct="1">
              <a:spcBef>
                <a:spcPct val="0"/>
              </a:spcBef>
            </a:pPr>
            <a:r>
              <a:rPr lang="el-GR" altLang="el-GR" sz="2000" smtClean="0"/>
              <a:t>Κινήσεις Σώματος</a:t>
            </a:r>
          </a:p>
        </p:txBody>
      </p:sp>
      <p:sp>
        <p:nvSpPr>
          <p:cNvPr id="52229" name="TextBox 9"/>
          <p:cNvSpPr txBox="1">
            <a:spLocks noChangeArrowheads="1"/>
          </p:cNvSpPr>
          <p:nvPr/>
        </p:nvSpPr>
        <p:spPr bwMode="auto">
          <a:xfrm>
            <a:off x="1944688" y="1490663"/>
            <a:ext cx="5256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l-GR" altLang="el-GR" sz="2400" b="1" dirty="0" smtClean="0">
                <a:latin typeface="+mn-lt"/>
              </a:rPr>
              <a:t> --Ακράτεια κατά την προσπάθεια--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126"/>
          <p:cNvSpPr>
            <a:spLocks noGrp="1"/>
          </p:cNvSpPr>
          <p:nvPr>
            <p:ph type="title"/>
          </p:nvPr>
        </p:nvSpPr>
        <p:spPr>
          <a:xfrm>
            <a:off x="468313" y="115888"/>
            <a:ext cx="8229600" cy="1081087"/>
          </a:xfrm>
        </p:spPr>
        <p:txBody>
          <a:bodyPr/>
          <a:lstStyle/>
          <a:p>
            <a:pPr eaLnBrk="1" hangingPunct="1"/>
            <a:r>
              <a:rPr lang="el-GR" altLang="el-GR" sz="3600" b="1" smtClean="0"/>
              <a:t>Πυελικό έδαφος (4/4)</a:t>
            </a:r>
          </a:p>
        </p:txBody>
      </p:sp>
      <p:sp>
        <p:nvSpPr>
          <p:cNvPr id="127" name="Shape 127"/>
          <p:cNvSpPr txBox="1">
            <a:spLocks noGrp="1"/>
          </p:cNvSpPr>
          <p:nvPr>
            <p:ph idx="1"/>
          </p:nvPr>
        </p:nvSpPr>
        <p:spPr>
          <a:xfrm>
            <a:off x="457200" y="1484313"/>
            <a:ext cx="8229600" cy="4752975"/>
          </a:xfrm>
        </p:spPr>
        <p:txBody>
          <a:bodyPr/>
          <a:lstStyle/>
          <a:p>
            <a:pPr marL="0" indent="0" algn="ctr" eaLnBrk="1" hangingPunct="1">
              <a:buFont typeface="Arial" charset="0"/>
              <a:buNone/>
              <a:defRPr/>
            </a:pPr>
            <a:r>
              <a:rPr lang="el-GR" sz="2400" b="1" dirty="0" smtClean="0"/>
              <a:t>--Ασκήσεις πυελικού εδάφους--</a:t>
            </a:r>
          </a:p>
          <a:p>
            <a:pPr eaLnBrk="1" hangingPunct="1">
              <a:defRPr/>
            </a:pPr>
            <a:r>
              <a:rPr lang="el-GR" sz="2000" dirty="0" smtClean="0"/>
              <a:t>Κάθε μέρα από 3 φορές την ημέρα και κράτημα για 3-6 </a:t>
            </a:r>
            <a:r>
              <a:rPr lang="el-GR" sz="2000" dirty="0" err="1" smtClean="0"/>
              <a:t>sec</a:t>
            </a:r>
            <a:endParaRPr lang="el-GR" sz="2000" dirty="0" smtClean="0"/>
          </a:p>
          <a:p>
            <a:pPr eaLnBrk="1" hangingPunct="1">
              <a:defRPr/>
            </a:pPr>
            <a:r>
              <a:rPr lang="el-GR" sz="2000" dirty="0" smtClean="0"/>
              <a:t>Καλές συνήθειες υγιεινής</a:t>
            </a:r>
          </a:p>
          <a:p>
            <a:pPr eaLnBrk="1" hangingPunct="1">
              <a:defRPr/>
            </a:pPr>
            <a:r>
              <a:rPr lang="el-GR" sz="2000" dirty="0" smtClean="0"/>
              <a:t>Ενυδάτωση</a:t>
            </a:r>
          </a:p>
          <a:p>
            <a:pPr eaLnBrk="1" hangingPunct="1">
              <a:defRPr/>
            </a:pPr>
            <a:endParaRPr lang="el-GR" sz="2000" dirty="0" smtClean="0"/>
          </a:p>
          <a:p>
            <a:pPr eaLnBrk="1" hangingPunct="1">
              <a:defRPr/>
            </a:pPr>
            <a:r>
              <a:rPr lang="el-GR" sz="2000" dirty="0" smtClean="0"/>
              <a:t>*Εξάσκηση*</a:t>
            </a:r>
          </a:p>
          <a:p>
            <a:pPr eaLnBrk="1" hangingPunct="1">
              <a:defRPr/>
            </a:pPr>
            <a:r>
              <a:rPr lang="el-GR" sz="2000" dirty="0" smtClean="0"/>
              <a:t>“</a:t>
            </a:r>
            <a:r>
              <a:rPr lang="el-GR" sz="2000" dirty="0" err="1" smtClean="0"/>
              <a:t>The</a:t>
            </a:r>
            <a:r>
              <a:rPr lang="el-GR" sz="2000" dirty="0" smtClean="0"/>
              <a:t> </a:t>
            </a:r>
            <a:r>
              <a:rPr lang="el-GR" sz="2000" dirty="0" err="1" smtClean="0"/>
              <a:t>Knack</a:t>
            </a:r>
            <a:r>
              <a:rPr lang="el-GR" sz="2000" dirty="0" smtClean="0"/>
              <a:t>”, </a:t>
            </a:r>
            <a:r>
              <a:rPr lang="el-GR" sz="2000" dirty="0" err="1" smtClean="0"/>
              <a:t>Συνσύσπαση</a:t>
            </a:r>
            <a:r>
              <a:rPr lang="el-GR" sz="2000" dirty="0" smtClean="0"/>
              <a:t> εγκάρσιων κοιλιακών και Σύσπαση μυών πυελικού εδάφους</a:t>
            </a:r>
          </a:p>
          <a:p>
            <a:pPr marL="0" indent="0" algn="ctr" eaLnBrk="1" hangingPunct="1">
              <a:buFont typeface="Arial" charset="0"/>
              <a:buNone/>
              <a:defRPr/>
            </a:pPr>
            <a:r>
              <a:rPr lang="el-GR" sz="2400" dirty="0" smtClean="0"/>
              <a:t>--</a:t>
            </a:r>
            <a:r>
              <a:rPr lang="el-GR" sz="2400" b="1" dirty="0" smtClean="0"/>
              <a:t>Αποτελέσματα-</a:t>
            </a:r>
            <a:r>
              <a:rPr lang="el-GR" sz="2400" dirty="0" smtClean="0"/>
              <a:t>-</a:t>
            </a:r>
          </a:p>
          <a:p>
            <a:pPr eaLnBrk="1" hangingPunct="1">
              <a:defRPr/>
            </a:pPr>
            <a:r>
              <a:rPr lang="el-GR" sz="2000" dirty="0" smtClean="0"/>
              <a:t>↓ ακράτειας</a:t>
            </a:r>
          </a:p>
          <a:p>
            <a:pPr eaLnBrk="1" hangingPunct="1">
              <a:defRPr/>
            </a:pPr>
            <a:endParaRPr lang="el-GR" dirty="0"/>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hape 133"/>
          <p:cNvSpPr>
            <a:spLocks noGrp="1"/>
          </p:cNvSpPr>
          <p:nvPr>
            <p:ph type="title"/>
          </p:nvPr>
        </p:nvSpPr>
        <p:spPr>
          <a:xfrm>
            <a:off x="468313" y="115888"/>
            <a:ext cx="8229600" cy="1081087"/>
          </a:xfrm>
        </p:spPr>
        <p:txBody>
          <a:bodyPr/>
          <a:lstStyle/>
          <a:p>
            <a:pPr eaLnBrk="1" hangingPunct="1"/>
            <a:r>
              <a:rPr lang="el-GR" altLang="el-GR" sz="3600" b="1" smtClean="0"/>
              <a:t>Στόχος άσκησης μετά τον τοκετό</a:t>
            </a:r>
          </a:p>
        </p:txBody>
      </p:sp>
      <p:sp>
        <p:nvSpPr>
          <p:cNvPr id="57347" name="Shape 132"/>
          <p:cNvSpPr>
            <a:spLocks noGrp="1"/>
          </p:cNvSpPr>
          <p:nvPr>
            <p:ph idx="1"/>
          </p:nvPr>
        </p:nvSpPr>
        <p:spPr>
          <a:xfrm>
            <a:off x="457200" y="1484313"/>
            <a:ext cx="8229600" cy="4752975"/>
          </a:xfrm>
        </p:spPr>
        <p:txBody>
          <a:bodyPr/>
          <a:lstStyle/>
          <a:p>
            <a:pPr eaLnBrk="1" hangingPunct="1"/>
            <a:r>
              <a:rPr lang="el-GR" altLang="el-GR" sz="2400" smtClean="0"/>
              <a:t>επαναφορά της μητέρας σε απόλυτα φυσιολογική κατάσταση</a:t>
            </a:r>
          </a:p>
          <a:p>
            <a:pPr eaLnBrk="1" hangingPunct="1"/>
            <a:r>
              <a:rPr lang="el-GR" altLang="el-GR" sz="2400" smtClean="0"/>
              <a:t>αποκατάσταση και δυνάμωμα των μυών του κάτω μέρους της λεκάνης και της κοιλιάς</a:t>
            </a:r>
          </a:p>
          <a:p>
            <a:pPr eaLnBrk="1" hangingPunct="1"/>
            <a:r>
              <a:rPr lang="el-GR" altLang="el-GR" sz="2400" smtClean="0"/>
              <a:t>επαναφορά της σπονδυλικής στήλης στην κανονική της θέση</a:t>
            </a:r>
          </a:p>
          <a:p>
            <a:pPr eaLnBrk="1" hangingPunct="1"/>
            <a:r>
              <a:rPr lang="el-GR" altLang="el-GR" sz="2400" smtClean="0"/>
              <a:t>ενδυνάμωση της καμάρας του πέλματος</a:t>
            </a:r>
          </a:p>
          <a:p>
            <a:pPr eaLnBrk="1" hangingPunct="1"/>
            <a:r>
              <a:rPr lang="el-GR" altLang="el-GR" sz="2400" smtClean="0"/>
              <a:t>πρόληψη ερεθισμών στις φλέβες</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139"/>
          <p:cNvSpPr>
            <a:spLocks noGrp="1"/>
          </p:cNvSpPr>
          <p:nvPr>
            <p:ph type="title"/>
          </p:nvPr>
        </p:nvSpPr>
        <p:spPr>
          <a:xfrm>
            <a:off x="468313" y="115888"/>
            <a:ext cx="8229600" cy="1081087"/>
          </a:xfrm>
        </p:spPr>
        <p:txBody>
          <a:bodyPr/>
          <a:lstStyle/>
          <a:p>
            <a:pPr eaLnBrk="1" hangingPunct="1"/>
            <a:r>
              <a:rPr lang="el-GR" altLang="el-GR" sz="3600" b="1" smtClean="0"/>
              <a:t>Υποδείξεις &amp; εντολές κατά την άσκηση</a:t>
            </a:r>
          </a:p>
        </p:txBody>
      </p:sp>
      <p:sp>
        <p:nvSpPr>
          <p:cNvPr id="58371" name="Shape 138"/>
          <p:cNvSpPr>
            <a:spLocks noGrp="1"/>
          </p:cNvSpPr>
          <p:nvPr>
            <p:ph idx="1"/>
          </p:nvPr>
        </p:nvSpPr>
        <p:spPr>
          <a:xfrm>
            <a:off x="457200" y="1484313"/>
            <a:ext cx="8229600" cy="4752975"/>
          </a:xfrm>
        </p:spPr>
        <p:txBody>
          <a:bodyPr/>
          <a:lstStyle/>
          <a:p>
            <a:pPr eaLnBrk="1" hangingPunct="1"/>
            <a:r>
              <a:rPr lang="el-GR" altLang="el-GR" sz="2400" smtClean="0"/>
              <a:t>Γυμναστική καθημερινά, από την αρχή της εγκυμοσύνης.</a:t>
            </a:r>
          </a:p>
          <a:p>
            <a:pPr eaLnBrk="1" hangingPunct="1"/>
            <a:r>
              <a:rPr lang="el-GR" altLang="el-GR" sz="2400" smtClean="0"/>
              <a:t>Εκτέλεση των ασκήσεων με ανοιχτό παράθυρο ή στο ύπαιθρο.</a:t>
            </a:r>
          </a:p>
          <a:p>
            <a:pPr eaLnBrk="1" hangingPunct="1"/>
            <a:r>
              <a:rPr lang="el-GR" altLang="el-GR" sz="2400" smtClean="0"/>
              <a:t>Κατά την γυμναστική, ήρεμες και βαθιές αναπνοές.</a:t>
            </a:r>
          </a:p>
          <a:p>
            <a:pPr eaLnBrk="1" hangingPunct="1"/>
            <a:r>
              <a:rPr lang="el-GR" altLang="el-GR" sz="2400" smtClean="0"/>
              <a:t>Εκτέλεση των ασκήσεων ελεύθερα, χωρίς περιττή ένταση και αποφυγή υπερβολικής σύσφιξης των κοιλιακών μυών.</a:t>
            </a:r>
          </a:p>
          <a:p>
            <a:pPr eaLnBrk="1" hangingPunct="1"/>
            <a:r>
              <a:rPr lang="el-GR" altLang="el-GR" sz="2400" smtClean="0"/>
              <a:t>Αρκετές ώρες ύπνου.</a:t>
            </a:r>
          </a:p>
          <a:p>
            <a:pPr eaLnBrk="1" hangingPunct="1"/>
            <a:r>
              <a:rPr lang="el-GR" altLang="el-GR" sz="2400" smtClean="0"/>
              <a:t>Συμπλήρωση των ασκήσεων με βόλτες σε καθαρό αέρα.</a:t>
            </a:r>
          </a:p>
          <a:p>
            <a:pPr eaLnBrk="1" hangingPunct="1"/>
            <a:endParaRPr lang="el-GR" altLang="el-GR" sz="2400" smtClean="0">
              <a:sym typeface="Arial" charset="0"/>
            </a:endParaRPr>
          </a:p>
          <a:p>
            <a:pPr eaLnBrk="1" hangingPunct="1"/>
            <a:endParaRPr lang="el-GR" altLang="el-GR" sz="2400" smtClean="0">
              <a:sym typeface="Arial" charset="0"/>
            </a:endParaRPr>
          </a:p>
        </p:txBody>
      </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hape 145"/>
          <p:cNvSpPr>
            <a:spLocks noGrp="1"/>
          </p:cNvSpPr>
          <p:nvPr>
            <p:ph type="title"/>
          </p:nvPr>
        </p:nvSpPr>
        <p:spPr>
          <a:xfrm>
            <a:off x="468313" y="115888"/>
            <a:ext cx="8229600" cy="1081087"/>
          </a:xfrm>
        </p:spPr>
        <p:txBody>
          <a:bodyPr/>
          <a:lstStyle/>
          <a:p>
            <a:pPr eaLnBrk="1" hangingPunct="1"/>
            <a:r>
              <a:rPr lang="el-GR" altLang="el-GR" sz="3600" b="1" smtClean="0"/>
              <a:t>Πρόγραμμα ασκήσεων κατά τη λοχεία (1)</a:t>
            </a:r>
          </a:p>
        </p:txBody>
      </p:sp>
      <p:sp>
        <p:nvSpPr>
          <p:cNvPr id="59395" name="Shape 144"/>
          <p:cNvSpPr>
            <a:spLocks noGrp="1"/>
          </p:cNvSpPr>
          <p:nvPr>
            <p:ph idx="1"/>
          </p:nvPr>
        </p:nvSpPr>
        <p:spPr>
          <a:xfrm>
            <a:off x="457200" y="1484313"/>
            <a:ext cx="8229600" cy="4752975"/>
          </a:xfrm>
        </p:spPr>
        <p:txBody>
          <a:bodyPr/>
          <a:lstStyle/>
          <a:p>
            <a:pPr eaLnBrk="1" hangingPunct="1"/>
            <a:r>
              <a:rPr lang="el-GR" altLang="el-GR" smtClean="0"/>
              <a:t>--Εκπαίδευση σύσπασης εγκάρσιου κοιλιακού--</a:t>
            </a:r>
          </a:p>
          <a:p>
            <a:pPr eaLnBrk="1" hangingPunct="1"/>
            <a:r>
              <a:rPr lang="el-GR" altLang="el-GR" smtClean="0"/>
              <a:t>Αρχική θέση είναι η ύπτια κατάκλιση, τα χέρια είναι δίπλα στο </a:t>
            </a:r>
          </a:p>
          <a:p>
            <a:pPr eaLnBrk="1" hangingPunct="1"/>
            <a:r>
              <a:rPr lang="el-GR" altLang="el-GR" smtClean="0"/>
              <a:t>         σώμα. Ζητείται από τη μητέρα να σφίξει τον εγκάρσιο κοιλιακό,</a:t>
            </a:r>
          </a:p>
          <a:p>
            <a:pPr eaLnBrk="1" hangingPunct="1"/>
            <a:r>
              <a:rPr lang="el-GR" altLang="el-GR" smtClean="0"/>
              <a:t>         μέχρι εκεί που η αναπνοή της θα είναι φυσιολογική. </a:t>
            </a:r>
          </a:p>
          <a:p>
            <a:pPr eaLnBrk="1" hangingPunct="1"/>
            <a:r>
              <a:rPr lang="el-GR" altLang="el-GR" smtClean="0"/>
              <a:t>          Επαναλάβετε δέκα φορές.</a:t>
            </a:r>
          </a:p>
          <a:p>
            <a:pPr eaLnBrk="1" hangingPunct="1"/>
            <a:endParaRPr lang="el-GR" altLang="el-GR" smtClean="0"/>
          </a:p>
          <a:p>
            <a:pPr eaLnBrk="1" hangingPunct="1"/>
            <a:endParaRPr lang="el-GR" altLang="el-GR" smtClean="0"/>
          </a:p>
          <a:p>
            <a:pPr eaLnBrk="1" hangingPunct="1"/>
            <a:endParaRPr lang="el-GR" altLang="el-GR" smtClean="0"/>
          </a:p>
          <a:p>
            <a:pPr eaLnBrk="1" hangingPunct="1"/>
            <a:r>
              <a:rPr lang="el-GR" altLang="el-GR" smtClean="0"/>
              <a:t>Αρχική θέση είναι η ύπτια κατάκλιση, τα χέρια είναι δίπλα στο σώμα. Ζητείται από τη μητέρα σε όλη τη διάρκεια της άσκησης να συσπά τον εγκάρσιο κοιλιακό και χωρίς να τον χαλαρώσει να προσπαθεί να κάνει απαγωγή </a:t>
            </a:r>
          </a:p>
          <a:p>
            <a:pPr eaLnBrk="1" hangingPunct="1"/>
            <a:r>
              <a:rPr lang="el-GR" altLang="el-GR" smtClean="0"/>
              <a:t>           στα πόδια της εναλλάξ.</a:t>
            </a:r>
          </a:p>
          <a:p>
            <a:pPr eaLnBrk="1" hangingPunct="1"/>
            <a:endParaRPr lang="el-GR" altLang="el-GR" smtClean="0">
              <a:sym typeface="Arial" charset="0"/>
            </a:endParaRPr>
          </a:p>
        </p:txBody>
      </p:sp>
      <p:pic>
        <p:nvPicPr>
          <p:cNvPr id="59396" name="Shape 14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1604963"/>
            <a:ext cx="285432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Shape 14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4676775"/>
            <a:ext cx="23209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Shape 14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713" y="4676775"/>
            <a:ext cx="22129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153"/>
          <p:cNvSpPr>
            <a:spLocks noGrp="1"/>
          </p:cNvSpPr>
          <p:nvPr>
            <p:ph type="title"/>
          </p:nvPr>
        </p:nvSpPr>
        <p:spPr>
          <a:xfrm>
            <a:off x="468313" y="115888"/>
            <a:ext cx="8229600" cy="1081087"/>
          </a:xfrm>
        </p:spPr>
        <p:txBody>
          <a:bodyPr/>
          <a:lstStyle/>
          <a:p>
            <a:pPr eaLnBrk="1" hangingPunct="1"/>
            <a:r>
              <a:rPr lang="el-GR" altLang="el-GR" sz="3600" b="1" smtClean="0"/>
              <a:t/>
            </a:r>
            <a:br>
              <a:rPr lang="el-GR" altLang="el-GR" sz="3600" b="1" smtClean="0"/>
            </a:br>
            <a:r>
              <a:rPr lang="el-GR" altLang="el-GR" sz="3600" b="1" smtClean="0"/>
              <a:t>Πρόγραμμα ασκήσεων κατά τη λοχεία (2)</a:t>
            </a:r>
            <a:br>
              <a:rPr lang="el-GR" altLang="el-GR" sz="3600" b="1" smtClean="0"/>
            </a:br>
            <a:endParaRPr lang="el-GR" altLang="el-GR" sz="3600" b="1" smtClean="0"/>
          </a:p>
        </p:txBody>
      </p:sp>
      <p:sp>
        <p:nvSpPr>
          <p:cNvPr id="60419" name="Shape 154"/>
          <p:cNvSpPr>
            <a:spLocks noGrp="1"/>
          </p:cNvSpPr>
          <p:nvPr>
            <p:ph idx="1"/>
          </p:nvPr>
        </p:nvSpPr>
        <p:spPr>
          <a:xfrm>
            <a:off x="457200" y="1484313"/>
            <a:ext cx="8229600" cy="4752975"/>
          </a:xfrm>
        </p:spPr>
        <p:txBody>
          <a:bodyPr/>
          <a:lstStyle/>
          <a:p>
            <a:pPr eaLnBrk="1" hangingPunct="1"/>
            <a:r>
              <a:rPr lang="el-GR" altLang="el-GR" smtClean="0"/>
              <a:t>--1η-2η εβδομάδα μετά την εγκυμοσύνη--</a:t>
            </a:r>
          </a:p>
          <a:p>
            <a:pPr eaLnBrk="1" hangingPunct="1"/>
            <a:r>
              <a:rPr lang="el-GR" altLang="el-GR" smtClean="0"/>
              <a:t>Αρχική θέση είναι η ύπτια κατάκλιση, τα χέρια είναι δίπλα στο σώμα. Κάμψτε και τεντώστε εναλλάξ τα πέλματα στην ποδοκνημική άρθρωση. Επαναλάβετε οχτώ μέχρι δέκα φορές.</a:t>
            </a:r>
          </a:p>
          <a:p>
            <a:pPr eaLnBrk="1" hangingPunct="1"/>
            <a:endParaRPr lang="el-GR" altLang="el-GR" smtClean="0"/>
          </a:p>
          <a:p>
            <a:pPr eaLnBrk="1" hangingPunct="1"/>
            <a:endParaRPr lang="el-GR" altLang="el-GR" smtClean="0"/>
          </a:p>
        </p:txBody>
      </p:sp>
      <p:pic>
        <p:nvPicPr>
          <p:cNvPr id="60420" name="Shape 15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2967038"/>
            <a:ext cx="3211512"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Shape 15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967038"/>
            <a:ext cx="3211513"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hape 161"/>
          <p:cNvSpPr>
            <a:spLocks noGrp="1"/>
          </p:cNvSpPr>
          <p:nvPr>
            <p:ph type="title"/>
          </p:nvPr>
        </p:nvSpPr>
        <p:spPr>
          <a:xfrm>
            <a:off x="468313" y="115888"/>
            <a:ext cx="8229600" cy="1081087"/>
          </a:xfrm>
        </p:spPr>
        <p:txBody>
          <a:bodyPr/>
          <a:lstStyle/>
          <a:p>
            <a:pPr eaLnBrk="1" hangingPunct="1"/>
            <a:r>
              <a:rPr lang="el-GR" altLang="el-GR" sz="3600" b="1" smtClean="0"/>
              <a:t>Πρόγραμμα ασκήσεων κατά τη λοχεία (3)</a:t>
            </a:r>
          </a:p>
        </p:txBody>
      </p:sp>
      <p:sp>
        <p:nvSpPr>
          <p:cNvPr id="61443" name="Shape 162"/>
          <p:cNvSpPr>
            <a:spLocks noGrp="1"/>
          </p:cNvSpPr>
          <p:nvPr>
            <p:ph idx="1"/>
          </p:nvPr>
        </p:nvSpPr>
        <p:spPr>
          <a:xfrm>
            <a:off x="457200" y="1484313"/>
            <a:ext cx="8229600" cy="4752975"/>
          </a:xfrm>
        </p:spPr>
        <p:txBody>
          <a:bodyPr/>
          <a:lstStyle/>
          <a:p>
            <a:pPr eaLnBrk="1" hangingPunct="1"/>
            <a:r>
              <a:rPr lang="el-GR" altLang="el-GR" smtClean="0"/>
              <a:t>--1η-2η εβδομάδα μετά την εγκυμοσύνη--</a:t>
            </a:r>
          </a:p>
          <a:p>
            <a:pPr eaLnBrk="1" hangingPunct="1"/>
            <a:r>
              <a:rPr lang="el-GR" altLang="el-GR" smtClean="0"/>
              <a:t>Αρχική θέση είναι η ύπτια κατάκλιση, τα χέρια είναι δίπλα στο σώμα, με τις παλάμες να ακουμπούν στο πάτωμα. Σφίξτε τους γλουτιαίους και τους κοιλιακούς μυς και σηκώστε τη λεκάνη. Αργά, κατεβάστε τη λεκάνη και χαλαρώστε. Επαναλάβετε πέντε με οχτώ φορές</a:t>
            </a:r>
          </a:p>
        </p:txBody>
      </p:sp>
      <p:pic>
        <p:nvPicPr>
          <p:cNvPr id="61444" name="Shape 16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3322638"/>
            <a:ext cx="31019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Shape 16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2319" b="-2319"/>
          <a:stretch>
            <a:fillRect/>
          </a:stretch>
        </p:blipFill>
        <p:spPr bwMode="auto">
          <a:xfrm>
            <a:off x="4624388" y="3322638"/>
            <a:ext cx="3059112"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169"/>
          <p:cNvSpPr>
            <a:spLocks noGrp="1"/>
          </p:cNvSpPr>
          <p:nvPr>
            <p:ph type="title"/>
          </p:nvPr>
        </p:nvSpPr>
        <p:spPr>
          <a:xfrm>
            <a:off x="468313" y="115888"/>
            <a:ext cx="8229600" cy="1081087"/>
          </a:xfrm>
        </p:spPr>
        <p:txBody>
          <a:bodyPr/>
          <a:lstStyle/>
          <a:p>
            <a:pPr eaLnBrk="1" hangingPunct="1"/>
            <a:r>
              <a:rPr lang="el-GR" altLang="el-GR" sz="3600" b="1" smtClean="0"/>
              <a:t>Πρόγραμμα ασκήσεων κατά τη λοχεία (4)</a:t>
            </a:r>
          </a:p>
        </p:txBody>
      </p:sp>
      <p:sp>
        <p:nvSpPr>
          <p:cNvPr id="62467" name="Shape 170"/>
          <p:cNvSpPr>
            <a:spLocks noGrp="1"/>
          </p:cNvSpPr>
          <p:nvPr>
            <p:ph idx="1"/>
          </p:nvPr>
        </p:nvSpPr>
        <p:spPr>
          <a:xfrm>
            <a:off x="457200" y="1484313"/>
            <a:ext cx="8229600" cy="4752975"/>
          </a:xfrm>
        </p:spPr>
        <p:txBody>
          <a:bodyPr/>
          <a:lstStyle/>
          <a:p>
            <a:pPr eaLnBrk="1" hangingPunct="1"/>
            <a:r>
              <a:rPr lang="el-GR" altLang="el-GR" smtClean="0"/>
              <a:t>--1η-2η εβδομάδα μετά την εγκυμοσύνη--</a:t>
            </a:r>
          </a:p>
          <a:p>
            <a:pPr eaLnBrk="1" hangingPunct="1"/>
            <a:r>
              <a:rPr lang="el-GR" altLang="el-GR" smtClean="0"/>
              <a:t>Αρχική θέση είναι η ύπτια κατάκλιση, τα πόδια είναι ελαφρά λυγισμένα στα γόνατα. Σφίξτε τον εγκάρσιο κοιλιακό σε όλη τη διάρκεια της άσκησης. Τοποθετείστε το δεξί πόδι στο γόνατο, ενώ οι μηροί των δύο ποδιών είναι ενωμένοι. Επιστρέψτε στην αρχική σας θέση. Κάντε το ίδιο με το αριστερό σας πόδι. Επαναλάβετε τρεις με πέντε φορές.</a:t>
            </a:r>
          </a:p>
          <a:p>
            <a:pPr eaLnBrk="1" hangingPunct="1"/>
            <a:endParaRPr lang="el-GR" altLang="el-GR" smtClean="0"/>
          </a:p>
          <a:p>
            <a:pPr eaLnBrk="1" hangingPunct="1"/>
            <a:endParaRPr lang="el-GR" altLang="el-GR" smtClean="0"/>
          </a:p>
        </p:txBody>
      </p:sp>
      <p:pic>
        <p:nvPicPr>
          <p:cNvPr id="62468" name="Shape 17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3509963"/>
            <a:ext cx="309245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Shape 17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3509963"/>
            <a:ext cx="31369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hape 177"/>
          <p:cNvSpPr>
            <a:spLocks noGrp="1"/>
          </p:cNvSpPr>
          <p:nvPr>
            <p:ph type="title"/>
          </p:nvPr>
        </p:nvSpPr>
        <p:spPr>
          <a:xfrm>
            <a:off x="468313" y="115888"/>
            <a:ext cx="8229600" cy="1081087"/>
          </a:xfrm>
        </p:spPr>
        <p:txBody>
          <a:bodyPr/>
          <a:lstStyle/>
          <a:p>
            <a:pPr eaLnBrk="1" hangingPunct="1"/>
            <a:r>
              <a:rPr lang="el-GR" altLang="el-GR" sz="3600" b="1" smtClean="0"/>
              <a:t>Πρόγραμμα ασκήσεων κατά τη λοχεία (5)</a:t>
            </a:r>
          </a:p>
        </p:txBody>
      </p:sp>
      <p:sp>
        <p:nvSpPr>
          <p:cNvPr id="63491" name="Shape 178"/>
          <p:cNvSpPr>
            <a:spLocks noGrp="1"/>
          </p:cNvSpPr>
          <p:nvPr>
            <p:ph idx="1"/>
          </p:nvPr>
        </p:nvSpPr>
        <p:spPr>
          <a:xfrm>
            <a:off x="457200" y="1484313"/>
            <a:ext cx="8229600" cy="4752975"/>
          </a:xfrm>
        </p:spPr>
        <p:txBody>
          <a:bodyPr/>
          <a:lstStyle/>
          <a:p>
            <a:pPr eaLnBrk="1" hangingPunct="1"/>
            <a:r>
              <a:rPr lang="el-GR" altLang="el-GR" smtClean="0"/>
              <a:t>--1η-2η εβδομάδα μετά την εγκυμοσύνη--</a:t>
            </a:r>
          </a:p>
          <a:p>
            <a:pPr eaLnBrk="1" hangingPunct="1"/>
            <a:r>
              <a:rPr lang="el-GR" altLang="el-GR" smtClean="0"/>
              <a:t>Αρχική θέση είναι η ύπτια κατάκλιση. Τοποθετείστε το ένα χέρι στην κοιλία στο ύψος του ομφαλού και το άλλο στον εγκάρσιο κοιλιακό. Σφίξτε τον εγκάρσιο κοιλιακό σε όλη τη διάρκεια της άσκησης. Σηκωθείτε μέχρι το ύψος των ωμοπλατών και ξαναφέρτε τις αργά στο πάτωμα. Επαναλάβετε τέσσερις με οχτώ φορές.</a:t>
            </a:r>
          </a:p>
          <a:p>
            <a:pPr eaLnBrk="1" hangingPunct="1"/>
            <a:endParaRPr lang="el-GR" altLang="el-GR" smtClean="0"/>
          </a:p>
          <a:p>
            <a:pPr eaLnBrk="1" hangingPunct="1"/>
            <a:endParaRPr lang="el-GR" altLang="el-GR" smtClean="0"/>
          </a:p>
        </p:txBody>
      </p:sp>
      <p:pic>
        <p:nvPicPr>
          <p:cNvPr id="63492" name="Shape 17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3535363"/>
            <a:ext cx="288607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Shape 18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63" y="3535363"/>
            <a:ext cx="2886075"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a:xfrm>
            <a:off x="468313" y="115888"/>
            <a:ext cx="8229600" cy="1081087"/>
          </a:xfrm>
        </p:spPr>
        <p:txBody>
          <a:bodyPr/>
          <a:lstStyle/>
          <a:p>
            <a:pPr eaLnBrk="1" hangingPunct="1"/>
            <a:r>
              <a:rPr lang="el-GR" altLang="el-GR" sz="4000" b="1" smtClean="0"/>
              <a:t>Εισαγωγή ΙΙ</a:t>
            </a:r>
          </a:p>
        </p:txBody>
      </p:sp>
      <p:sp>
        <p:nvSpPr>
          <p:cNvPr id="9219" name="2 - Θέση περιεχομένου"/>
          <p:cNvSpPr>
            <a:spLocks noGrp="1"/>
          </p:cNvSpPr>
          <p:nvPr>
            <p:ph idx="1"/>
          </p:nvPr>
        </p:nvSpPr>
        <p:spPr>
          <a:xfrm>
            <a:off x="457200" y="1484313"/>
            <a:ext cx="8229600" cy="4752975"/>
          </a:xfrm>
        </p:spPr>
        <p:txBody>
          <a:bodyPr/>
          <a:lstStyle/>
          <a:p>
            <a:pPr eaLnBrk="1" hangingPunct="1"/>
            <a:r>
              <a:rPr lang="el-GR" altLang="el-GR" sz="2400" smtClean="0"/>
              <a:t>Το πρόγραμμα θεραπευτικής άσκησης που θα ακολουθεί κάθε έγκυος γυναίκα πρέπει να είναι εξατομικευμένο ,να έχει ως βάση το ιατρικό ιστορικό της ,προβλήματα υγείας που δημιουργήθηκαν κατά την διάρκεια της κύησης, το επίπεδο της φυσικής κατάστασής της ,το στάδιο της εγκυμοσύνης ,την ψυχολογική της κατάσταση, το αν έχει ή όχι καλή διατροφή και την υποστήριξη που έχει από το οικογενειακό της περιβάλλον. Επομένως κρίνεται απαραίτητο η έγκυος γυναίκα να αξιολογείται λεπτομερώς πριν να συμμετάσχει σε οποιοδήποτε πρόγραμμα θεραπευτικής άσκησης.</a:t>
            </a:r>
          </a:p>
          <a:p>
            <a:pPr eaLnBrk="1" hangingPunct="1"/>
            <a:endParaRPr lang="el-GR" altLang="el-GR"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hape 185"/>
          <p:cNvSpPr>
            <a:spLocks noGrp="1"/>
          </p:cNvSpPr>
          <p:nvPr>
            <p:ph type="title"/>
          </p:nvPr>
        </p:nvSpPr>
        <p:spPr>
          <a:xfrm>
            <a:off x="468313" y="115888"/>
            <a:ext cx="8229600" cy="1081087"/>
          </a:xfrm>
        </p:spPr>
        <p:txBody>
          <a:bodyPr/>
          <a:lstStyle/>
          <a:p>
            <a:pPr eaLnBrk="1" hangingPunct="1"/>
            <a:r>
              <a:rPr lang="el-GR" altLang="el-GR" sz="3600" b="1" smtClean="0"/>
              <a:t/>
            </a:r>
            <a:br>
              <a:rPr lang="el-GR" altLang="el-GR" sz="3600" b="1" smtClean="0"/>
            </a:br>
            <a:r>
              <a:rPr lang="el-GR" altLang="el-GR" sz="3600" b="1" smtClean="0"/>
              <a:t>Πρόγραμμα ασκήσεων κατά τη λοχεία (6)</a:t>
            </a:r>
            <a:br>
              <a:rPr lang="el-GR" altLang="el-GR" sz="3600" b="1" smtClean="0"/>
            </a:br>
            <a:endParaRPr lang="el-GR" altLang="el-GR" sz="3600" b="1" smtClean="0"/>
          </a:p>
        </p:txBody>
      </p:sp>
      <p:sp>
        <p:nvSpPr>
          <p:cNvPr id="64515" name="Shape 186"/>
          <p:cNvSpPr>
            <a:spLocks noGrp="1"/>
          </p:cNvSpPr>
          <p:nvPr>
            <p:ph idx="1"/>
          </p:nvPr>
        </p:nvSpPr>
        <p:spPr>
          <a:xfrm>
            <a:off x="457200" y="1484313"/>
            <a:ext cx="8229600" cy="4752975"/>
          </a:xfrm>
        </p:spPr>
        <p:txBody>
          <a:bodyPr/>
          <a:lstStyle/>
          <a:p>
            <a:pPr eaLnBrk="1" hangingPunct="1"/>
            <a:r>
              <a:rPr lang="el-GR" altLang="el-GR" smtClean="0"/>
              <a:t>--3η-4η εβδομάδα μετά τον τοκετό--</a:t>
            </a:r>
          </a:p>
          <a:p>
            <a:pPr eaLnBrk="1" hangingPunct="1"/>
            <a:r>
              <a:rPr lang="el-GR" altLang="el-GR" smtClean="0"/>
              <a:t>Αρχική θέση είναι η ύπτια κατάκλιση. Τα πόδια είναι σταυρωμένα στους αστραγάλους, τα χέρια είναι δίπλα στο σώμα. Σφίξτε τον εγκάρσιο κοιλιακό σε όλη τη διάρκεια της άσκησης. Σηκώστε αργά τα χέρια, από μπροστά προς τα πάνω και κατεβάστε αργά τα χέρια από μπροστά και επιστρέψτε στην αρχική σας θέση. Επαναλάβετε έξι με οχτώ φορές.</a:t>
            </a:r>
          </a:p>
          <a:p>
            <a:pPr eaLnBrk="1" hangingPunct="1"/>
            <a:endParaRPr lang="el-GR" altLang="el-GR" smtClean="0"/>
          </a:p>
          <a:p>
            <a:pPr eaLnBrk="1" hangingPunct="1"/>
            <a:endParaRPr lang="el-GR" altLang="el-GR" smtClean="0"/>
          </a:p>
        </p:txBody>
      </p:sp>
      <p:pic>
        <p:nvPicPr>
          <p:cNvPr id="64516" name="Shape 18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00488"/>
            <a:ext cx="2657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Shape 18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3900488"/>
            <a:ext cx="2657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Shape 18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3900488"/>
            <a:ext cx="2657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194"/>
          <p:cNvSpPr>
            <a:spLocks noGrp="1"/>
          </p:cNvSpPr>
          <p:nvPr>
            <p:ph type="title"/>
          </p:nvPr>
        </p:nvSpPr>
        <p:spPr>
          <a:xfrm>
            <a:off x="468313" y="115888"/>
            <a:ext cx="8229600" cy="1081087"/>
          </a:xfrm>
        </p:spPr>
        <p:txBody>
          <a:bodyPr/>
          <a:lstStyle/>
          <a:p>
            <a:pPr eaLnBrk="1" hangingPunct="1"/>
            <a:r>
              <a:rPr lang="el-GR" altLang="el-GR" sz="3600" b="1" smtClean="0"/>
              <a:t>Πρόγραμμα ασκήσεων κατά τη λοχεία (7)</a:t>
            </a:r>
          </a:p>
        </p:txBody>
      </p:sp>
      <p:sp>
        <p:nvSpPr>
          <p:cNvPr id="65539" name="Shape 195"/>
          <p:cNvSpPr>
            <a:spLocks noGrp="1"/>
          </p:cNvSpPr>
          <p:nvPr>
            <p:ph idx="1"/>
          </p:nvPr>
        </p:nvSpPr>
        <p:spPr>
          <a:xfrm>
            <a:off x="457200" y="1484313"/>
            <a:ext cx="8229600" cy="4752975"/>
          </a:xfrm>
        </p:spPr>
        <p:txBody>
          <a:bodyPr/>
          <a:lstStyle/>
          <a:p>
            <a:pPr eaLnBrk="1" hangingPunct="1"/>
            <a:r>
              <a:rPr lang="el-GR" altLang="el-GR" smtClean="0"/>
              <a:t>--3η-4η εβδομάδα μετά τον τοκετό--</a:t>
            </a:r>
          </a:p>
          <a:p>
            <a:pPr eaLnBrk="1" hangingPunct="1"/>
            <a:r>
              <a:rPr lang="el-GR" altLang="el-GR" smtClean="0"/>
              <a:t>Αρχική θέση είναι η ύπτια κατάκλιση, τα χέρια είναι δίπλα στο σώμα. Σφίξτε τον εγκάρδιο κοιλιακό σε όλη τη διάρκεια της άσκησης. Σηκώστε και λυγίστε τα πόδια σας, ώστε οι κνήμες σας να είναι παράλληλες στο πάτωμα. Τεντώστε τα χέρια σας στην αρχική τους θέση. Σηκώστε και λυγίστε τα πόδια σας και ταυτόχρονα σηκώστε το πάνω μέρος του κορμού σας και το κεφάλι, τραβήξτε τα γόνατα σας, με τα χέρια προς το στήθος σας. Επιστρέψτε στην αρχική σας θέση. Επαναλάβετε τέσσερις με έξι φορές.</a:t>
            </a:r>
          </a:p>
          <a:p>
            <a:pPr eaLnBrk="1" hangingPunct="1"/>
            <a:endParaRPr lang="el-GR" altLang="el-GR" smtClean="0"/>
          </a:p>
          <a:p>
            <a:pPr eaLnBrk="1" hangingPunct="1"/>
            <a:endParaRPr lang="el-GR" altLang="el-GR" smtClean="0"/>
          </a:p>
        </p:txBody>
      </p:sp>
      <p:pic>
        <p:nvPicPr>
          <p:cNvPr id="65540" name="Shape 19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4248150"/>
            <a:ext cx="217328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Shape 19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175" y="4248150"/>
            <a:ext cx="217328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Shape 19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463" y="4248150"/>
            <a:ext cx="217328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Shape 19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0" y="4248150"/>
            <a:ext cx="21748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204"/>
          <p:cNvSpPr>
            <a:spLocks noGrp="1"/>
          </p:cNvSpPr>
          <p:nvPr>
            <p:ph type="title"/>
          </p:nvPr>
        </p:nvSpPr>
        <p:spPr>
          <a:xfrm>
            <a:off x="468313" y="115888"/>
            <a:ext cx="8229600" cy="1081087"/>
          </a:xfrm>
        </p:spPr>
        <p:txBody>
          <a:bodyPr/>
          <a:lstStyle/>
          <a:p>
            <a:pPr eaLnBrk="1" hangingPunct="1"/>
            <a:r>
              <a:rPr lang="el-GR" altLang="el-GR" sz="3600" b="1" smtClean="0"/>
              <a:t/>
            </a:r>
            <a:br>
              <a:rPr lang="el-GR" altLang="el-GR" sz="3600" b="1" smtClean="0"/>
            </a:br>
            <a:r>
              <a:rPr lang="el-GR" altLang="el-GR" sz="3600" b="1" smtClean="0"/>
              <a:t>Πρόγραμμα ασκήσεων κατά τη λοχεία (8)</a:t>
            </a:r>
            <a:br>
              <a:rPr lang="el-GR" altLang="el-GR" sz="3600" b="1" smtClean="0"/>
            </a:br>
            <a:endParaRPr lang="el-GR" altLang="el-GR" sz="3600" b="1" smtClean="0"/>
          </a:p>
        </p:txBody>
      </p:sp>
      <p:sp>
        <p:nvSpPr>
          <p:cNvPr id="66563" name="Shape 205"/>
          <p:cNvSpPr>
            <a:spLocks noGrp="1"/>
          </p:cNvSpPr>
          <p:nvPr>
            <p:ph idx="1"/>
          </p:nvPr>
        </p:nvSpPr>
        <p:spPr>
          <a:xfrm>
            <a:off x="457200" y="1484313"/>
            <a:ext cx="8229600" cy="4752975"/>
          </a:xfrm>
        </p:spPr>
        <p:txBody>
          <a:bodyPr/>
          <a:lstStyle/>
          <a:p>
            <a:pPr eaLnBrk="1" hangingPunct="1"/>
            <a:r>
              <a:rPr lang="el-GR" altLang="el-GR" smtClean="0"/>
              <a:t>--3η-4η εβδομάδα μετά τον τοκετό--</a:t>
            </a:r>
          </a:p>
          <a:p>
            <a:pPr eaLnBrk="1" hangingPunct="1"/>
            <a:r>
              <a:rPr lang="el-GR" altLang="el-GR" smtClean="0"/>
              <a:t>Αρχική θέση είναι η ύπτια θέση, τα χέρια είναι δίπλα στο σώμα. Λυγίστε τα πόδια σας και τοποθετείστε τα πέλματα σας στο πάτωμα. Σφίξτε τον εγκάρδιο κοιλιακό σε όλη τη διάρκεια της άσκησης και τους γλουτιαίους μυς. Ανασηκώστε τη λεκάνη σας όσο μπορείτε. Επαναλάβετε οχτώ με δέκα φορές.</a:t>
            </a:r>
          </a:p>
          <a:p>
            <a:pPr eaLnBrk="1" hangingPunct="1"/>
            <a:endParaRPr lang="el-GR" altLang="el-GR" smtClean="0"/>
          </a:p>
        </p:txBody>
      </p:sp>
      <p:pic>
        <p:nvPicPr>
          <p:cNvPr id="66564" name="Shape 20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97263"/>
            <a:ext cx="27193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Shape 20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3" y="3509963"/>
            <a:ext cx="2720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Shape 20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413" y="3509963"/>
            <a:ext cx="27193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hape 213"/>
          <p:cNvSpPr>
            <a:spLocks noGrp="1"/>
          </p:cNvSpPr>
          <p:nvPr>
            <p:ph type="title"/>
          </p:nvPr>
        </p:nvSpPr>
        <p:spPr>
          <a:xfrm>
            <a:off x="468313" y="115888"/>
            <a:ext cx="8229600" cy="1081087"/>
          </a:xfrm>
        </p:spPr>
        <p:txBody>
          <a:bodyPr/>
          <a:lstStyle/>
          <a:p>
            <a:pPr eaLnBrk="1" hangingPunct="1"/>
            <a:r>
              <a:rPr lang="el-GR" altLang="el-GR" sz="3600" b="1" smtClean="0"/>
              <a:t/>
            </a:r>
            <a:br>
              <a:rPr lang="el-GR" altLang="el-GR" sz="3600" b="1" smtClean="0"/>
            </a:br>
            <a:r>
              <a:rPr lang="el-GR" altLang="el-GR" sz="3600" b="1" smtClean="0"/>
              <a:t>Πρόγραμμα ασκήσεων κατά τη λοχεία (9)</a:t>
            </a:r>
            <a:br>
              <a:rPr lang="el-GR" altLang="el-GR" sz="3600" b="1" smtClean="0"/>
            </a:br>
            <a:endParaRPr lang="el-GR" altLang="el-GR" sz="3600" b="1" smtClean="0"/>
          </a:p>
        </p:txBody>
      </p:sp>
      <p:sp>
        <p:nvSpPr>
          <p:cNvPr id="67587" name="Shape 214"/>
          <p:cNvSpPr>
            <a:spLocks noGrp="1"/>
          </p:cNvSpPr>
          <p:nvPr>
            <p:ph idx="1"/>
          </p:nvPr>
        </p:nvSpPr>
        <p:spPr>
          <a:xfrm>
            <a:off x="457200" y="1484313"/>
            <a:ext cx="8229600" cy="4752975"/>
          </a:xfrm>
        </p:spPr>
        <p:txBody>
          <a:bodyPr/>
          <a:lstStyle/>
          <a:p>
            <a:pPr eaLnBrk="1" hangingPunct="1"/>
            <a:r>
              <a:rPr lang="el-GR" altLang="el-GR" smtClean="0"/>
              <a:t>--5η-6η εβδομάδα μετά τον τοκετό--</a:t>
            </a:r>
          </a:p>
          <a:p>
            <a:pPr eaLnBrk="1" hangingPunct="1"/>
            <a:r>
              <a:rPr lang="el-GR" altLang="el-GR" smtClean="0"/>
              <a:t>Αρχική θέση είναι η ύπτια κατάκλιση, τα χέρια είναι δίπλα στο σώμα. Σφίξτε τον εγκάρδιο κοιλιακό σε όλη τη διάρκεια της άσκησης. Σηκώστε το αριστερό σας πόδι τεντωμένο. Κατεβάστε το πόδι σας στην αρχική του θέση. Κάντε το ίδιο και με το δεξί σας πόδι. Επαναλάβετε έξι φορές.</a:t>
            </a:r>
          </a:p>
          <a:p>
            <a:pPr eaLnBrk="1" hangingPunct="1"/>
            <a:endParaRPr lang="el-GR" altLang="el-GR" smtClean="0"/>
          </a:p>
        </p:txBody>
      </p:sp>
      <p:pic>
        <p:nvPicPr>
          <p:cNvPr id="67588" name="Shape 21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82975"/>
            <a:ext cx="26971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Shape 2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363" y="3470275"/>
            <a:ext cx="284638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Shape 2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470275"/>
            <a:ext cx="289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222"/>
          <p:cNvSpPr>
            <a:spLocks noGrp="1"/>
          </p:cNvSpPr>
          <p:nvPr>
            <p:ph type="title"/>
          </p:nvPr>
        </p:nvSpPr>
        <p:spPr>
          <a:xfrm>
            <a:off x="395288" y="115888"/>
            <a:ext cx="8424862" cy="1081087"/>
          </a:xfrm>
        </p:spPr>
        <p:txBody>
          <a:bodyPr/>
          <a:lstStyle/>
          <a:p>
            <a:pPr eaLnBrk="1" hangingPunct="1"/>
            <a:r>
              <a:rPr lang="el-GR" altLang="el-GR" sz="3600" b="1" smtClean="0"/>
              <a:t>Πρόγραμμα ασκήσεων κατά τη λοχεία (10)</a:t>
            </a:r>
          </a:p>
        </p:txBody>
      </p:sp>
      <p:sp>
        <p:nvSpPr>
          <p:cNvPr id="68611" name="Shape 223"/>
          <p:cNvSpPr>
            <a:spLocks noGrp="1"/>
          </p:cNvSpPr>
          <p:nvPr>
            <p:ph idx="1"/>
          </p:nvPr>
        </p:nvSpPr>
        <p:spPr>
          <a:xfrm>
            <a:off x="457200" y="1484313"/>
            <a:ext cx="8229600" cy="4752975"/>
          </a:xfrm>
        </p:spPr>
        <p:txBody>
          <a:bodyPr/>
          <a:lstStyle/>
          <a:p>
            <a:pPr eaLnBrk="1" hangingPunct="1"/>
            <a:r>
              <a:rPr lang="el-GR" altLang="el-GR" smtClean="0"/>
              <a:t>--5η-6η εβδομάδα μετά τον τοκετό--</a:t>
            </a:r>
          </a:p>
          <a:p>
            <a:pPr eaLnBrk="1" hangingPunct="1"/>
            <a:r>
              <a:rPr lang="el-GR" altLang="el-GR" smtClean="0"/>
              <a:t>Αρχική θέση είναι η ύπτια,τα χέρια είναι στην ανάταση. Ταυτόχρονα, σηκωθείτε στην εδραία θέση, λυγίστε τα πόδια, πιάστε τα γόνατα με τα χέρια σας. Αργά επιστρέψτε στην αρχική σας θέση. Επαναλάβετε έξι φορές, με ένα μικρό διάλειμμα, μετά την τρίτη επανάληψη.</a:t>
            </a:r>
          </a:p>
          <a:p>
            <a:pPr eaLnBrk="1" hangingPunct="1"/>
            <a:endParaRPr lang="el-GR" altLang="el-GR" smtClean="0"/>
          </a:p>
          <a:p>
            <a:pPr eaLnBrk="1" hangingPunct="1"/>
            <a:endParaRPr lang="el-GR" altLang="el-GR" smtClean="0"/>
          </a:p>
        </p:txBody>
      </p:sp>
      <p:pic>
        <p:nvPicPr>
          <p:cNvPr id="68612" name="Shape 2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197225"/>
            <a:ext cx="305117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Shape 22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3197225"/>
            <a:ext cx="3049588"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hape 230"/>
          <p:cNvSpPr>
            <a:spLocks noGrp="1"/>
          </p:cNvSpPr>
          <p:nvPr>
            <p:ph type="title"/>
          </p:nvPr>
        </p:nvSpPr>
        <p:spPr>
          <a:xfrm>
            <a:off x="468313" y="115888"/>
            <a:ext cx="8229600" cy="1081087"/>
          </a:xfrm>
        </p:spPr>
        <p:txBody>
          <a:bodyPr/>
          <a:lstStyle/>
          <a:p>
            <a:pPr eaLnBrk="1" hangingPunct="1"/>
            <a:r>
              <a:rPr lang="el-GR" altLang="el-GR" smtClean="0"/>
              <a:t>Συμπέρασμα</a:t>
            </a:r>
          </a:p>
        </p:txBody>
      </p:sp>
      <p:sp>
        <p:nvSpPr>
          <p:cNvPr id="69635" name="Shape 231"/>
          <p:cNvSpPr>
            <a:spLocks noGrp="1"/>
          </p:cNvSpPr>
          <p:nvPr>
            <p:ph idx="1"/>
          </p:nvPr>
        </p:nvSpPr>
        <p:spPr>
          <a:xfrm>
            <a:off x="457200" y="1484313"/>
            <a:ext cx="8229600" cy="4752975"/>
          </a:xfrm>
        </p:spPr>
        <p:txBody>
          <a:bodyPr/>
          <a:lstStyle/>
          <a:p>
            <a:pPr eaLnBrk="1" hangingPunct="1"/>
            <a:r>
              <a:rPr lang="el-GR" altLang="el-GR" smtClean="0"/>
              <a:t>     Η άσκηση πριν και μετά την εγκυμοσύνη έχει μόνο ευεργετικά αποτελέσματα, εφόσον πραγματοποιείται με σωστό τρόπο. Για αυτό κιόλας επισημαίνεται στις μητέρες μετά τη γέννα να ξεκινήσουν άσκηση.</a:t>
            </a:r>
          </a:p>
          <a:p>
            <a:pPr eaLnBrk="1" hangingPunct="1"/>
            <a:endParaRPr lang="el-GR" altLang="el-GR" smtClean="0"/>
          </a:p>
          <a:p>
            <a:pPr eaLnBrk="1" hangingPunct="1"/>
            <a:endParaRPr lang="el-GR" altLang="el-GR" smtClean="0"/>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hape 238"/>
          <p:cNvSpPr>
            <a:spLocks noGrp="1"/>
          </p:cNvSpPr>
          <p:nvPr>
            <p:ph type="title"/>
          </p:nvPr>
        </p:nvSpPr>
        <p:spPr>
          <a:xfrm>
            <a:off x="468313" y="115888"/>
            <a:ext cx="8229600" cy="1081087"/>
          </a:xfrm>
        </p:spPr>
        <p:txBody>
          <a:bodyPr/>
          <a:lstStyle/>
          <a:p>
            <a:pPr eaLnBrk="1" hangingPunct="1"/>
            <a:r>
              <a:rPr lang="el-GR" altLang="el-GR" smtClean="0"/>
              <a:t>Βιβλιογραφία (1/2)</a:t>
            </a:r>
          </a:p>
        </p:txBody>
      </p:sp>
      <p:sp>
        <p:nvSpPr>
          <p:cNvPr id="70659" name="Shape 239"/>
          <p:cNvSpPr>
            <a:spLocks noGrp="1"/>
          </p:cNvSpPr>
          <p:nvPr>
            <p:ph idx="1"/>
          </p:nvPr>
        </p:nvSpPr>
        <p:spPr>
          <a:xfrm>
            <a:off x="457200" y="1484313"/>
            <a:ext cx="8229600" cy="4752975"/>
          </a:xfrm>
        </p:spPr>
        <p:txBody>
          <a:bodyPr/>
          <a:lstStyle/>
          <a:p>
            <a:pPr eaLnBrk="1" hangingPunct="1"/>
            <a:r>
              <a:rPr lang="el-GR" altLang="el-GR" smtClean="0"/>
              <a:t>→Εισαγωγής</a:t>
            </a:r>
          </a:p>
          <a:p>
            <a:pPr eaLnBrk="1" hangingPunct="1"/>
            <a:r>
              <a:rPr lang="el-GR" altLang="el-GR" smtClean="0"/>
              <a:t>Αριστοτέλης Δ. Λουφόπουλος: Επεμβατικός Τοκετός,2007</a:t>
            </a:r>
          </a:p>
          <a:p>
            <a:pPr eaLnBrk="1" hangingPunct="1"/>
            <a:r>
              <a:rPr lang="el-GR" altLang="el-GR" smtClean="0"/>
              <a:t>Βαγγέλης Σκοτινιώτης (2015), Η ΟΣΤΕΟΠΑΘΗΤΙΚΗ ΚΑΙ ΤΑ ΜΥΟΣΚΕΛΕΤΙΚΑ ΠΡΟΒΛΗΜΑΤΑ ΤΗΣ ΕΓΚΥΜΟΣΥΝΗΣ, Πανελλήνιος Σύλλογος Οστεοπαθητικής</a:t>
            </a:r>
          </a:p>
          <a:p>
            <a:pPr eaLnBrk="1" hangingPunct="1"/>
            <a:r>
              <a:rPr lang="el-GR" altLang="el-GR" smtClean="0"/>
              <a:t> Στέλλα Παπανικόλα:</a:t>
            </a:r>
            <a:r>
              <a:rPr lang="el-GR" altLang="el-GR" smtClean="0">
                <a:hlinkClick r:id="rId3"/>
              </a:rPr>
              <a:t> Τα στάδια του φυσιολογικού τοκετού</a:t>
            </a:r>
            <a:r>
              <a:rPr lang="el-GR" altLang="el-GR" smtClean="0"/>
              <a:t>,2009</a:t>
            </a:r>
          </a:p>
          <a:p>
            <a:pPr eaLnBrk="1" hangingPunct="1"/>
            <a:r>
              <a:rPr lang="en-US" altLang="el-GR" smtClean="0"/>
              <a:t>William’s Obstetrics Twenty-Second Ed. Cunningham, F. Gary, et al, Ch. 25.: Cesarean Procedure,2014</a:t>
            </a:r>
          </a:p>
          <a:p>
            <a:pPr eaLnBrk="1" hangingPunct="1"/>
            <a:r>
              <a:rPr lang="en-US" altLang="el-GR" smtClean="0"/>
              <a:t>Carolyn Kisner, MS, PT / Lynn Allen Colby, MS, PT : </a:t>
            </a:r>
            <a:r>
              <a:rPr lang="el-GR" altLang="el-GR" smtClean="0"/>
              <a:t>Θεραπευτικές Ασκήσεις – Βασικές αρχές και Τεχνικές: Βασικές αρχές άσκησης σε έγκυο ασθενή, 1996</a:t>
            </a:r>
          </a:p>
          <a:p>
            <a:pPr eaLnBrk="1" hangingPunct="1"/>
            <a:endParaRPr lang="el-GR" altLang="el-GR" smtClean="0"/>
          </a:p>
          <a:p>
            <a:pPr eaLnBrk="1" hangingPunct="1"/>
            <a:r>
              <a:rPr lang="el-GR" altLang="el-GR" smtClean="0"/>
              <a:t>→ Σκοπός άσκησης &amp; πρόγραμμα</a:t>
            </a:r>
          </a:p>
          <a:p>
            <a:pPr eaLnBrk="1" hangingPunct="1"/>
            <a:r>
              <a:rPr lang="en-US" altLang="el-GR" smtClean="0"/>
              <a:t>J. Ross and A. Zbirkova (1986). </a:t>
            </a:r>
            <a:r>
              <a:rPr lang="el-GR" altLang="el-GR" smtClean="0"/>
              <a:t>Γυμναστική για την έγκυο και το βρέφος. Θεσσαλονίκη: Εκδόσεις </a:t>
            </a:r>
            <a:r>
              <a:rPr lang="en-US" altLang="el-GR" smtClean="0"/>
              <a:t>Salto</a:t>
            </a:r>
          </a:p>
          <a:p>
            <a:pPr eaLnBrk="1" hangingPunct="1"/>
            <a:r>
              <a:rPr lang="el-GR" altLang="el-GR" smtClean="0"/>
              <a:t>Ε. Μπάρλου-Πανοπούλου (1987). Εγχειρίδιο Φυσικοθεραπείας. Αθήνα. Β’ έκδοση</a:t>
            </a:r>
          </a:p>
          <a:p>
            <a:pPr eaLnBrk="1" hangingPunct="1"/>
            <a:r>
              <a:rPr lang="en-US" altLang="el-GR" smtClean="0"/>
              <a:t>C. Kisner and L.A. Colby (1996).</a:t>
            </a:r>
            <a:r>
              <a:rPr lang="el-GR" altLang="el-GR" smtClean="0"/>
              <a:t>Θεραπευτικές Ασκήσεις – Βασικές αρχές και Τεχνικές.Αθήνα: Εκδόσεις Σιώκης</a:t>
            </a:r>
          </a:p>
          <a:p>
            <a:pPr eaLnBrk="1" hangingPunct="1"/>
            <a:endParaRPr lang="el-GR" altLang="el-GR" smtClean="0">
              <a:sym typeface="Arial" charset="0"/>
            </a:endParaRPr>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hape 244"/>
          <p:cNvSpPr>
            <a:spLocks noGrp="1"/>
          </p:cNvSpPr>
          <p:nvPr>
            <p:ph type="title"/>
          </p:nvPr>
        </p:nvSpPr>
        <p:spPr>
          <a:xfrm>
            <a:off x="468313" y="115888"/>
            <a:ext cx="8229600" cy="1081087"/>
          </a:xfrm>
        </p:spPr>
        <p:txBody>
          <a:bodyPr/>
          <a:lstStyle/>
          <a:p>
            <a:pPr eaLnBrk="1" hangingPunct="1"/>
            <a:r>
              <a:rPr lang="el-GR" altLang="el-GR" smtClean="0"/>
              <a:t>Βιβλιογραφία (2/2)</a:t>
            </a:r>
          </a:p>
        </p:txBody>
      </p:sp>
      <p:sp>
        <p:nvSpPr>
          <p:cNvPr id="71683" name="Shape 245"/>
          <p:cNvSpPr>
            <a:spLocks noGrp="1"/>
          </p:cNvSpPr>
          <p:nvPr>
            <p:ph idx="1"/>
          </p:nvPr>
        </p:nvSpPr>
        <p:spPr>
          <a:xfrm>
            <a:off x="457200" y="1484313"/>
            <a:ext cx="8229600" cy="4752975"/>
          </a:xfrm>
        </p:spPr>
        <p:txBody>
          <a:bodyPr/>
          <a:lstStyle/>
          <a:p>
            <a:pPr eaLnBrk="1" hangingPunct="1"/>
            <a:r>
              <a:rPr lang="el-GR" altLang="el-GR" smtClean="0"/>
              <a:t>→Μελέτες</a:t>
            </a:r>
          </a:p>
          <a:p>
            <a:pPr eaLnBrk="1" hangingPunct="1"/>
            <a:r>
              <a:rPr lang="en-US" altLang="el-GR" smtClean="0"/>
              <a:t>Branco, M., Santos-Rocha, R. and Vieira, F. (2014). Biomechanics of Gait during Pregnancy. The Scientific World Journal, [online] 2014, pp.1-5. Available at: </a:t>
            </a:r>
            <a:r>
              <a:rPr lang="en-US" altLang="el-GR" smtClean="0">
                <a:hlinkClick r:id="rId3"/>
              </a:rPr>
              <a:t>http://dx.doi.org/10.1155/2014/527940</a:t>
            </a:r>
            <a:r>
              <a:rPr lang="en-US" altLang="el-GR" smtClean="0"/>
              <a:t> [Accessed 12 Jun. 2015].</a:t>
            </a:r>
          </a:p>
          <a:p>
            <a:pPr eaLnBrk="1" hangingPunct="1"/>
            <a:r>
              <a:rPr lang="en-US" altLang="el-GR" smtClean="0"/>
              <a:t>Fonti, Y., Giordano, R., Cacciatore, A., Romano, M. and La Rosa, B. (2009). Post partum pelvic floor changes. Journal of Prenatal Medicine, 3(4), pp.57-59.</a:t>
            </a:r>
          </a:p>
          <a:p>
            <a:pPr eaLnBrk="1" hangingPunct="1"/>
            <a:r>
              <a:rPr lang="en-US" altLang="el-GR" smtClean="0"/>
              <a:t>Gilleard, W. (2013). Trunk motion and gait characteristics of pregnant women when walking: report of a longitudinal study with a control group. BMC Pregnancy and Childbirth, [online] 13(1), p.71. Available at: </a:t>
            </a:r>
            <a:r>
              <a:rPr lang="en-US" altLang="el-GR" smtClean="0">
                <a:hlinkClick r:id="rId4"/>
              </a:rPr>
              <a:t>http://www.biomedcentral.com/1471-2393/13/71</a:t>
            </a:r>
            <a:r>
              <a:rPr lang="en-US" altLang="el-GR" smtClean="0"/>
              <a:t> [Accessed 12 Jun. 2015].</a:t>
            </a:r>
          </a:p>
          <a:p>
            <a:pPr eaLnBrk="1" hangingPunct="1"/>
            <a:r>
              <a:rPr lang="en-US" altLang="el-GR" smtClean="0"/>
              <a:t>Chiarelli, P. (2002). Promoting urinary continence in women after delivery: randomised controlled trial. BMJ, 324(7348), pp.1241-1241.</a:t>
            </a:r>
          </a:p>
          <a:p>
            <a:pPr eaLnBrk="1" hangingPunct="1"/>
            <a:endParaRPr lang="en-US" altLang="el-GR" smtClean="0"/>
          </a:p>
          <a:p>
            <a:pPr eaLnBrk="1" hangingPunct="1"/>
            <a:endParaRPr lang="en-US" altLang="el-GR" smtClean="0"/>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Shape 25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1604963"/>
            <a:ext cx="59769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Έλλειψη"/>
          <p:cNvSpPr/>
          <p:nvPr/>
        </p:nvSpPr>
        <p:spPr>
          <a:xfrm>
            <a:off x="3857625" y="3929063"/>
            <a:ext cx="1057275" cy="428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72708" name="Title 1"/>
          <p:cNvSpPr>
            <a:spLocks noGrp="1"/>
          </p:cNvSpPr>
          <p:nvPr>
            <p:ph type="title"/>
          </p:nvPr>
        </p:nvSpPr>
        <p:spPr>
          <a:xfrm>
            <a:off x="468313" y="115888"/>
            <a:ext cx="8229600" cy="1081087"/>
          </a:xfrm>
        </p:spPr>
        <p:txBody>
          <a:bodyPr/>
          <a:lstStyle/>
          <a:p>
            <a:pPr eaLnBrk="1" hangingPunct="1"/>
            <a:endParaRPr lang="el-GR" altLang="el-GR" smtClean="0"/>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6"/>
          <p:cNvSpPr>
            <a:spLocks noGrp="1"/>
          </p:cNvSpPr>
          <p:nvPr>
            <p:ph type="ctrTitle"/>
          </p:nvPr>
        </p:nvSpPr>
        <p:spPr/>
        <p:txBody>
          <a:bodyPr/>
          <a:lstStyle/>
          <a:p>
            <a:pPr eaLnBrk="1" hangingPunct="1"/>
            <a:r>
              <a:rPr lang="el-GR" altLang="el-GR" smtClean="0"/>
              <a:t>Τέλος Ενότητας</a:t>
            </a:r>
          </a:p>
        </p:txBody>
      </p:sp>
      <p:sp>
        <p:nvSpPr>
          <p:cNvPr id="44035" name="Υπότιτλος 7"/>
          <p:cNvSpPr>
            <a:spLocks noGrp="1"/>
          </p:cNvSpPr>
          <p:nvPr>
            <p:ph type="subTitle" idx="1"/>
          </p:nvPr>
        </p:nvSpPr>
        <p:spPr/>
        <p:txBody>
          <a:bodyPr/>
          <a:lstStyle/>
          <a:p>
            <a:pPr eaLnBrk="1" hangingPunct="1"/>
            <a:endParaRPr lang="el-GR" altLang="el-GR" smtClean="0"/>
          </a:p>
        </p:txBody>
      </p:sp>
      <p:grpSp>
        <p:nvGrpSpPr>
          <p:cNvPr id="44036" name="Ομάδα 1"/>
          <p:cNvGrpSpPr>
            <a:grpSpLocks/>
          </p:cNvGrpSpPr>
          <p:nvPr/>
        </p:nvGrpSpPr>
        <p:grpSpPr bwMode="auto">
          <a:xfrm>
            <a:off x="1766888" y="5930900"/>
            <a:ext cx="5829300" cy="768350"/>
            <a:chOff x="1767633" y="5931169"/>
            <a:chExt cx="5828703" cy="768532"/>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descr="C:\Users\alex\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31169"/>
              <a:ext cx="3672408" cy="7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19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468313" y="115888"/>
            <a:ext cx="8229600" cy="1081087"/>
          </a:xfrm>
        </p:spPr>
        <p:txBody>
          <a:bodyPr/>
          <a:lstStyle/>
          <a:p>
            <a:pPr eaLnBrk="1" hangingPunct="1"/>
            <a:r>
              <a:rPr lang="el-GR" altLang="el-GR" sz="4000" b="1" smtClean="0"/>
              <a:t>Εισαγωγή ΙΙΙ</a:t>
            </a:r>
          </a:p>
        </p:txBody>
      </p:sp>
      <p:sp>
        <p:nvSpPr>
          <p:cNvPr id="10243" name="Θέση περιεχομένου 2"/>
          <p:cNvSpPr>
            <a:spLocks noGrp="1"/>
          </p:cNvSpPr>
          <p:nvPr>
            <p:ph idx="1"/>
          </p:nvPr>
        </p:nvSpPr>
        <p:spPr>
          <a:xfrm>
            <a:off x="457200" y="1484313"/>
            <a:ext cx="8229600" cy="4752975"/>
          </a:xfrm>
        </p:spPr>
        <p:txBody>
          <a:bodyPr/>
          <a:lstStyle/>
          <a:p>
            <a:pPr eaLnBrk="1" hangingPunct="1">
              <a:buFont typeface="Wingdings" pitchFamily="2" charset="2"/>
              <a:buChar char="ü"/>
            </a:pPr>
            <a:r>
              <a:rPr lang="el-GR" altLang="el-GR" sz="2000" smtClean="0"/>
              <a:t>Κατά την περίοδο της εγκυμοσύνης στο σώμα και στον οργανισμό της γυναίκας συμβαίνουν κάποιες μυοσκελετικές διαταραχές </a:t>
            </a:r>
          </a:p>
          <a:p>
            <a:pPr eaLnBrk="1" hangingPunct="1">
              <a:buFont typeface="Wingdings" pitchFamily="2" charset="2"/>
              <a:buChar char="ü"/>
            </a:pPr>
            <a:endParaRPr lang="el-GR" altLang="el-GR" sz="2000" smtClean="0"/>
          </a:p>
          <a:p>
            <a:pPr eaLnBrk="1" hangingPunct="1">
              <a:buFont typeface="Wingdings" pitchFamily="2" charset="2"/>
              <a:buChar char="ü"/>
            </a:pPr>
            <a:r>
              <a:rPr lang="el-GR" altLang="el-GR" sz="2000" smtClean="0"/>
              <a:t>Στις μυοσκελετικές αυτές διαταραχές περιλαμβάνεται η οσφυαλγία, η χαλάρωση μυών της κοιλίας και μυών πυελικού εδάφους, σύνδρομο καρπιαίου σωλήνα </a:t>
            </a:r>
          </a:p>
          <a:p>
            <a:pPr eaLnBrk="1" hangingPunct="1"/>
            <a:endParaRPr lang="el-GR" altLang="el-GR"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ctrTitle"/>
          </p:nvPr>
        </p:nvSpPr>
        <p:spPr/>
        <p:txBody>
          <a:bodyPr/>
          <a:lstStyle/>
          <a:p>
            <a:pPr eaLnBrk="1" hangingPunct="1"/>
            <a:r>
              <a:rPr lang="el-GR" altLang="el-GR" sz="4400" smtClean="0"/>
              <a:t>Σημειώματα</a:t>
            </a:r>
          </a:p>
        </p:txBody>
      </p:sp>
      <p:sp>
        <p:nvSpPr>
          <p:cNvPr id="45059" name="Subtitle 1"/>
          <p:cNvSpPr>
            <a:spLocks noGrp="1"/>
          </p:cNvSpPr>
          <p:nvPr>
            <p:ph type="subTitle" idx="1"/>
          </p:nvPr>
        </p:nvSpPr>
        <p:spPr/>
        <p:txBody>
          <a:bodyPr/>
          <a:lstStyle/>
          <a:p>
            <a:pPr eaLnBrk="1" hangingPunct="1"/>
            <a:endParaRPr lang="el-GR" altLang="el-GR" smtClean="0"/>
          </a:p>
        </p:txBody>
      </p:sp>
    </p:spTree>
    <p:extLst>
      <p:ext uri="{BB962C8B-B14F-4D97-AF65-F5344CB8AC3E}">
        <p14:creationId xmlns:p14="http://schemas.microsoft.com/office/powerpoint/2010/main" val="18871210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68313" y="115888"/>
            <a:ext cx="8229600" cy="1081087"/>
          </a:xfrm>
        </p:spPr>
        <p:txBody>
          <a:bodyPr/>
          <a:lstStyle/>
          <a:p>
            <a:pPr eaLnBrk="1" hangingPunct="1"/>
            <a:r>
              <a:rPr lang="el-GR" altLang="el-GR" smtClean="0"/>
              <a:t>Σημείωμα Αναφοράς</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000" dirty="0" smtClean="0"/>
              <a:t>Copyright Τεχνολογικό Εκπαιδευτικό Ίδρυμα Αθήνας</a:t>
            </a:r>
            <a:r>
              <a:rPr lang="en-US" sz="2000" dirty="0" smtClean="0"/>
              <a:t>, </a:t>
            </a:r>
            <a:r>
              <a:rPr lang="el-GR" sz="2000" dirty="0"/>
              <a:t>Γεωργία Πέττα 2014. Γεωργία Πέττα. «Φυσικοθεραπεία σε ειδικές πληθυσμιακές μονάδες. Ενότητα 13: Εγκυμοσύνη και </a:t>
            </a:r>
            <a:r>
              <a:rPr lang="el-GR" sz="2000" dirty="0" smtClean="0"/>
              <a:t>άσκηση</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pPr eaLnBrk="1" fontAlgn="auto" hangingPunct="1">
              <a:spcAft>
                <a:spcPts val="0"/>
              </a:spcAft>
              <a:buFont typeface="Arial" pitchFamily="34" charset="0"/>
              <a:buChar char="•"/>
              <a:defRPr/>
            </a:pPr>
            <a:endParaRPr lang="el-GR" sz="2000" dirty="0"/>
          </a:p>
        </p:txBody>
      </p:sp>
    </p:spTree>
    <p:extLst>
      <p:ext uri="{BB962C8B-B14F-4D97-AF65-F5344CB8AC3E}">
        <p14:creationId xmlns:p14="http://schemas.microsoft.com/office/powerpoint/2010/main" val="20406898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68313" y="115888"/>
            <a:ext cx="8229600" cy="1081087"/>
          </a:xfrm>
        </p:spPr>
        <p:txBody>
          <a:bodyPr/>
          <a:lstStyle/>
          <a:p>
            <a:pPr eaLnBrk="1" hangingPunct="1"/>
            <a:r>
              <a:rPr lang="el-GR" altLang="el-GR" smtClean="0"/>
              <a:t>Σημείωμα Αδειοδότησης</a:t>
            </a:r>
          </a:p>
        </p:txBody>
      </p:sp>
      <p:sp>
        <p:nvSpPr>
          <p:cNvPr id="47107" name="Content Placeholder 2"/>
          <p:cNvSpPr>
            <a:spLocks noGrp="1"/>
          </p:cNvSpPr>
          <p:nvPr>
            <p:ph idx="1"/>
          </p:nvPr>
        </p:nvSpPr>
        <p:spPr>
          <a:xfrm>
            <a:off x="468313" y="1052513"/>
            <a:ext cx="8229600" cy="4897437"/>
          </a:xfrm>
        </p:spPr>
        <p:txBody>
          <a:bodyPr/>
          <a:lstStyle/>
          <a:p>
            <a:pPr marL="0" indent="0" eaLnBrk="1" hangingPunct="1">
              <a:buFont typeface="Arial" charset="0"/>
              <a:buNone/>
            </a:pPr>
            <a:r>
              <a:rPr lang="el-GR" altLang="el-GR" sz="18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charset="0"/>
              <a:buNone/>
            </a:pPr>
            <a:endParaRPr lang="el-GR" altLang="el-GR" sz="1800" smtClean="0"/>
          </a:p>
        </p:txBody>
      </p:sp>
      <p:pic>
        <p:nvPicPr>
          <p:cNvPr id="47108" name="Picture 22" descr="Λογότυπο για Άδειες χρήσης Creative Commons BY-NC-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554288"/>
            <a:ext cx="16494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3155950"/>
            <a:ext cx="9037638" cy="3455988"/>
          </a:xfrm>
          <a:prstGeom prst="rect">
            <a:avLst/>
          </a:prstGeom>
        </p:spPr>
        <p:txBody>
          <a:bodyPr anchor="ctr">
            <a:normAutofit/>
          </a:bodyPr>
          <a:lstStyle/>
          <a:p>
            <a:pPr>
              <a:defRPr/>
            </a:pPr>
            <a:r>
              <a:rPr lang="el-GR" dirty="0">
                <a:solidFill>
                  <a:prstClr val="black"/>
                </a:solidFill>
                <a:latin typeface="Calibri"/>
              </a:rPr>
              <a:t>[1] http://creativecommons.org/licenses/by-nc-sa/4.0/ </a:t>
            </a:r>
            <a:endParaRPr lang="en-US" dirty="0">
              <a:solidFill>
                <a:prstClr val="black"/>
              </a:solidFill>
              <a:latin typeface="Calibri"/>
            </a:endParaRPr>
          </a:p>
          <a:p>
            <a:pPr>
              <a:defRPr/>
            </a:pPr>
            <a:endParaRPr lang="el-GR" dirty="0">
              <a:solidFill>
                <a:prstClr val="black"/>
              </a:solidFill>
              <a:latin typeface="Calibri"/>
            </a:endParaRPr>
          </a:p>
          <a:p>
            <a:pPr>
              <a:defRPr/>
            </a:pPr>
            <a:r>
              <a:rPr lang="el-GR" dirty="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buFont typeface="Arial" panose="020B0604020202020204" pitchFamily="34" charset="0"/>
              <a:buChar char="•"/>
              <a:defRP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buFont typeface="Arial" panose="020B0604020202020204" pitchFamily="34" charset="0"/>
              <a:buChar char="•"/>
              <a:defRP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τόπο</a:t>
            </a:r>
            <a:endParaRPr lang="en-US" dirty="0">
              <a:solidFill>
                <a:prstClr val="black"/>
              </a:solidFill>
              <a:latin typeface="Calibri"/>
            </a:endParaRPr>
          </a:p>
          <a:p>
            <a:pPr marL="342900" indent="-342900">
              <a:buFont typeface="Arial" panose="020B0604020202020204" pitchFamily="34" charset="0"/>
              <a:buChar char="•"/>
              <a:defRPr/>
            </a:pPr>
            <a:endParaRPr lang="el-GR" dirty="0">
              <a:solidFill>
                <a:prstClr val="black"/>
              </a:solidFill>
              <a:latin typeface="Calibri"/>
            </a:endParaRPr>
          </a:p>
          <a:p>
            <a:pPr>
              <a:defRPr/>
            </a:pPr>
            <a:r>
              <a:rPr lang="el-GR" dirty="0">
                <a:solidFill>
                  <a:prstClr val="black"/>
                </a:solidFill>
                <a:latin typeface="Calibri"/>
              </a:rPr>
              <a:t>Ο δικαιούχος μπορεί να παρέχει στον αδειοδόχο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8813248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68313" y="115888"/>
            <a:ext cx="8229600" cy="1081087"/>
          </a:xfrm>
        </p:spPr>
        <p:txBody>
          <a:bodyPr/>
          <a:lstStyle/>
          <a:p>
            <a:pPr eaLnBrk="1" hangingPunct="1"/>
            <a:r>
              <a:rPr lang="el-GR" altLang="el-GR" smtClean="0"/>
              <a:t>Διατήρηση Σημειωμάτων</a:t>
            </a:r>
          </a:p>
        </p:txBody>
      </p:sp>
      <p:sp>
        <p:nvSpPr>
          <p:cNvPr id="3" name="Content Placeholder 2"/>
          <p:cNvSpPr>
            <a:spLocks noGrp="1"/>
          </p:cNvSpPr>
          <p:nvPr>
            <p:ph idx="1"/>
          </p:nvPr>
        </p:nvSpPr>
        <p:spPr>
          <a:xfrm>
            <a:off x="457200" y="1341438"/>
            <a:ext cx="8229600" cy="4895850"/>
          </a:xfrm>
        </p:spPr>
        <p:txBody>
          <a:bodyPr rtlCol="0">
            <a:normAutofit/>
          </a:bodyPr>
          <a:lstStyle/>
          <a:p>
            <a:pPr marL="0" indent="0" eaLnBrk="1" fontAlgn="auto" hangingPunct="1">
              <a:spcAft>
                <a:spcPts val="0"/>
              </a:spcAft>
              <a:buFont typeface="Arial"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Αναφοράς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ο </a:t>
            </a:r>
            <a:r>
              <a:rPr lang="en-US" sz="2000" dirty="0"/>
              <a:t>Σημείωμα Αδειοδότησης</a:t>
            </a:r>
            <a:endParaRPr lang="el-GR" sz="2000" dirty="0"/>
          </a:p>
          <a:p>
            <a:pPr lvl="1" eaLnBrk="1" fontAlgn="auto" hangingPunct="1">
              <a:spcAft>
                <a:spcPts val="0"/>
              </a:spcAft>
              <a:buFont typeface="Wingdings" panose="05000000000000000000" pitchFamily="2" charset="2"/>
              <a:buChar char="§"/>
              <a:defRPr/>
            </a:pPr>
            <a:r>
              <a:rPr lang="el-GR" sz="2000" dirty="0"/>
              <a:t>τ</a:t>
            </a:r>
            <a:r>
              <a:rPr lang="en-US" sz="2000" dirty="0" smtClean="0"/>
              <a:t>η </a:t>
            </a:r>
            <a:r>
              <a:rPr lang="en-US" sz="2000" dirty="0"/>
              <a:t>δήλωση </a:t>
            </a:r>
            <a:r>
              <a:rPr lang="el-GR" sz="2000" dirty="0" smtClean="0"/>
              <a:t>Δ</a:t>
            </a:r>
            <a:r>
              <a:rPr lang="en-US" sz="2000" dirty="0" smtClean="0"/>
              <a:t>ια</a:t>
            </a:r>
            <a:r>
              <a:rPr lang="el-GR" sz="2000" dirty="0" smtClean="0"/>
              <a:t>τήρησης</a:t>
            </a:r>
            <a:r>
              <a:rPr lang="en-US" sz="2000" dirty="0" smtClean="0"/>
              <a:t> </a:t>
            </a:r>
            <a:r>
              <a:rPr lang="en-US" sz="2000" dirty="0"/>
              <a:t>Σημειωμάτων</a:t>
            </a:r>
            <a:endParaRPr lang="el-GR" sz="2000" dirty="0"/>
          </a:p>
          <a:p>
            <a:pPr lvl="1" eaLnBrk="1" fontAlgn="auto" hangingPunct="1">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p>
          <a:p>
            <a:pPr marL="0" indent="0" eaLnBrk="1" fontAlgn="auto" hangingPunct="1">
              <a:spcAft>
                <a:spcPts val="0"/>
              </a:spcAft>
              <a:buFont typeface="Arial" pitchFamily="34" charset="0"/>
              <a:buNone/>
              <a:defRPr/>
            </a:pPr>
            <a:r>
              <a:rPr lang="el-GR" sz="2400" dirty="0"/>
              <a:t>μαζί με τους συνοδευόμενους υπερσυνδέσμους.</a:t>
            </a:r>
          </a:p>
          <a:p>
            <a:pPr eaLnBrk="1" fontAlgn="auto" hangingPunct="1">
              <a:spcAft>
                <a:spcPts val="0"/>
              </a:spcAft>
              <a:buFont typeface="Arial" pitchFamily="34" charset="0"/>
              <a:buChar char="•"/>
              <a:defRPr/>
            </a:pPr>
            <a:endParaRPr lang="el-GR" sz="2000" dirty="0"/>
          </a:p>
        </p:txBody>
      </p:sp>
    </p:spTree>
    <p:extLst>
      <p:ext uri="{BB962C8B-B14F-4D97-AF65-F5344CB8AC3E}">
        <p14:creationId xmlns:p14="http://schemas.microsoft.com/office/powerpoint/2010/main" val="25332149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68313" y="115888"/>
            <a:ext cx="8229600" cy="1081087"/>
          </a:xfrm>
        </p:spPr>
        <p:txBody>
          <a:bodyPr/>
          <a:lstStyle/>
          <a:p>
            <a:pPr eaLnBrk="1" hangingPunct="1"/>
            <a:r>
              <a:rPr lang="el-GR" altLang="el-GR" smtClean="0"/>
              <a:t>Χρηματοδότηση</a:t>
            </a:r>
          </a:p>
        </p:txBody>
      </p:sp>
      <p:sp>
        <p:nvSpPr>
          <p:cNvPr id="49155" name="Content Placeholder 2"/>
          <p:cNvSpPr>
            <a:spLocks noGrp="1"/>
          </p:cNvSpPr>
          <p:nvPr>
            <p:ph idx="1"/>
          </p:nvPr>
        </p:nvSpPr>
        <p:spPr>
          <a:xfrm>
            <a:off x="457200" y="1341438"/>
            <a:ext cx="8229600" cy="4895850"/>
          </a:xfrm>
        </p:spPr>
        <p:txBody>
          <a:bodyPr/>
          <a:lstStyle/>
          <a:p>
            <a:pPr eaLnBrk="1" hangingPunct="1"/>
            <a:r>
              <a:rPr lang="el-GR" altLang="el-GR" sz="2000" smtClean="0"/>
              <a:t>Το παρόν εκπαιδευτικό υλικό έχει αναπτυχθεί στ</a:t>
            </a:r>
            <a:r>
              <a:rPr lang="en-US" altLang="el-GR" sz="2000" smtClean="0"/>
              <a:t>o</a:t>
            </a:r>
            <a:r>
              <a:rPr lang="el-GR" altLang="el-GR" sz="2000" smtClean="0"/>
              <a:t> πλαίσι</a:t>
            </a:r>
            <a:r>
              <a:rPr lang="en-US" altLang="el-GR" sz="2000" smtClean="0"/>
              <a:t>o</a:t>
            </a:r>
            <a:r>
              <a:rPr lang="el-GR" altLang="el-GR" sz="2000" smtClean="0"/>
              <a:t>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ΤΕΙ Αθήνας</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49156"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18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a:xfrm>
            <a:off x="468313" y="115888"/>
            <a:ext cx="8229600" cy="1081087"/>
          </a:xfrm>
        </p:spPr>
        <p:txBody>
          <a:bodyPr/>
          <a:lstStyle/>
          <a:p>
            <a:pPr eaLnBrk="1" hangingPunct="1"/>
            <a:r>
              <a:rPr lang="el-GR" altLang="el-GR" sz="4000" b="1" smtClean="0"/>
              <a:t>Στάδια εγκυμοσύνης</a:t>
            </a:r>
          </a:p>
        </p:txBody>
      </p:sp>
      <p:sp>
        <p:nvSpPr>
          <p:cNvPr id="11267" name="Θέση περιεχομένου 2"/>
          <p:cNvSpPr>
            <a:spLocks noGrp="1"/>
          </p:cNvSpPr>
          <p:nvPr>
            <p:ph idx="1"/>
          </p:nvPr>
        </p:nvSpPr>
        <p:spPr>
          <a:xfrm>
            <a:off x="457200" y="1484313"/>
            <a:ext cx="8229600" cy="4752975"/>
          </a:xfrm>
        </p:spPr>
        <p:txBody>
          <a:bodyPr/>
          <a:lstStyle/>
          <a:p>
            <a:pPr eaLnBrk="1" hangingPunct="1"/>
            <a:r>
              <a:rPr lang="el-GR" altLang="el-GR" sz="2400" smtClean="0"/>
              <a:t>Η εγκυμοσύνη περιλαμβάνει στάδια τα οποία χωρίζονται σε εβδομάδες ή τρίμηνα. </a:t>
            </a:r>
          </a:p>
          <a:p>
            <a:pPr eaLnBrk="1" hangingPunct="1"/>
            <a:r>
              <a:rPr lang="el-GR" altLang="el-GR" sz="2400" b="1" smtClean="0"/>
              <a:t>1ο Στάδιο εγκυμοσύνης - Εβδομάδα 1</a:t>
            </a:r>
          </a:p>
          <a:p>
            <a:pPr eaLnBrk="1" hangingPunct="1"/>
            <a:r>
              <a:rPr lang="el-GR" altLang="el-GR" sz="2400" smtClean="0"/>
              <a:t>Κατά την πρώτη εβδομάδα της εγκυμοσύνης, η βλαστοκύστη ενσωματώνεται στο εσωτερικό της μήτρας</a:t>
            </a:r>
          </a:p>
          <a:p>
            <a:pPr eaLnBrk="1" hangingPunct="1"/>
            <a:r>
              <a:rPr lang="el-GR" altLang="el-GR" sz="2400" b="1" smtClean="0"/>
              <a:t>2ο Στάδιο εγκυμοσύνης - Εβδομάδα 4</a:t>
            </a:r>
          </a:p>
          <a:p>
            <a:pPr eaLnBrk="1" hangingPunct="1"/>
            <a:r>
              <a:rPr lang="el-GR" altLang="el-GR" sz="2400" smtClean="0"/>
              <a:t>Με την 4η εβδομάδα, έχει σχηματιστεί το έμβρυο και ο λεκιθικός σάκος. Αυτό θα εμφανιστεί στο υπερηχογράφημα ως ένας σκοτεινός κύκλος</a:t>
            </a:r>
          </a:p>
          <a:p>
            <a:pPr eaLnBrk="1" hangingPunct="1"/>
            <a:r>
              <a:rPr lang="el-GR" altLang="el-GR" sz="2400" b="1" smtClean="0"/>
              <a:t>3ο Στάδιο εγκυμοσύνης - Εβδομάδα 8</a:t>
            </a:r>
          </a:p>
          <a:p>
            <a:pPr eaLnBrk="1" hangingPunct="1"/>
            <a:r>
              <a:rPr lang="el-GR" altLang="el-GR" sz="2400" smtClean="0"/>
              <a:t>Σε αυτό το στάδιο μιλάμε για έμβρυο. Ο λεκιθικός σάκος έχει φύγει και ο πλακούντας ξεκινάει την ανάπτυξη του. </a:t>
            </a:r>
          </a:p>
          <a:p>
            <a:pPr eaLnBrk="1" hangingPunct="1"/>
            <a:endParaRPr lang="el-GR" altLang="el-GR" sz="2400" smtClean="0"/>
          </a:p>
          <a:p>
            <a:pPr eaLnBrk="1" hangingPunct="1"/>
            <a:endParaRPr lang="el-GR" altLang="el-GR" sz="2400" smtClean="0"/>
          </a:p>
          <a:p>
            <a:pPr eaLnBrk="1" hangingPunct="1"/>
            <a:endParaRPr lang="el-GR" altLang="el-GR" sz="24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a:xfrm>
            <a:off x="468313" y="115888"/>
            <a:ext cx="8229600" cy="1081087"/>
          </a:xfrm>
        </p:spPr>
        <p:txBody>
          <a:bodyPr/>
          <a:lstStyle/>
          <a:p>
            <a:pPr eaLnBrk="1" hangingPunct="1"/>
            <a:r>
              <a:rPr lang="el-GR" altLang="el-GR" sz="4000" b="1" smtClean="0"/>
              <a:t>Στάδια εγκυμοσύνης</a:t>
            </a:r>
          </a:p>
        </p:txBody>
      </p:sp>
      <p:sp>
        <p:nvSpPr>
          <p:cNvPr id="12291" name="Θέση περιεχομένου 2"/>
          <p:cNvSpPr>
            <a:spLocks noGrp="1"/>
          </p:cNvSpPr>
          <p:nvPr>
            <p:ph idx="1"/>
          </p:nvPr>
        </p:nvSpPr>
        <p:spPr>
          <a:xfrm>
            <a:off x="457200" y="1484313"/>
            <a:ext cx="8229600" cy="4752975"/>
          </a:xfrm>
        </p:spPr>
        <p:txBody>
          <a:bodyPr/>
          <a:lstStyle/>
          <a:p>
            <a:pPr eaLnBrk="1" hangingPunct="1"/>
            <a:r>
              <a:rPr lang="el-GR" altLang="el-GR" sz="2300" b="1" smtClean="0"/>
              <a:t>4ο Στάδιο εγκυμοσύνης - Εβδομάδα 12</a:t>
            </a:r>
          </a:p>
          <a:p>
            <a:pPr eaLnBrk="1" hangingPunct="1"/>
            <a:r>
              <a:rPr lang="el-GR" altLang="el-GR" sz="2300" smtClean="0"/>
              <a:t>Ένας υπέρηχος την 12η εβδομάδα της κύησης θα δείξει ένα έντονο καρδιακό παλμό, τον πλακούντα, τον ομφάλιο λώρο, τα χέρια και τα πόδια. Αυτό είναι το τέλος του πρώτου τριμήνου</a:t>
            </a:r>
          </a:p>
          <a:p>
            <a:pPr eaLnBrk="1" hangingPunct="1"/>
            <a:r>
              <a:rPr lang="el-GR" altLang="el-GR" sz="2300" b="1" smtClean="0"/>
              <a:t>5ο Στάδιο εγκυμοσύνης - Εβδομάδα 24</a:t>
            </a:r>
          </a:p>
          <a:p>
            <a:pPr eaLnBrk="1" hangingPunct="1"/>
            <a:r>
              <a:rPr lang="el-GR" altLang="el-GR" sz="2300" smtClean="0"/>
              <a:t>Η 24η εβδομάδα είναι μια σημαντική στιγμή για το έμβρυο. Οι πιθανότητες επιβίωσης μετά τον πρόωρο τοκετό αυξάνονται σημαντικά με κάθε εβδομάδα που περνά</a:t>
            </a:r>
          </a:p>
          <a:p>
            <a:pPr eaLnBrk="1" hangingPunct="1"/>
            <a:r>
              <a:rPr lang="el-GR" altLang="el-GR" sz="2300" b="1" smtClean="0"/>
              <a:t>6ο Στάδιο εγκυμοσύνης - Εβδομάδα 40</a:t>
            </a:r>
          </a:p>
          <a:p>
            <a:pPr eaLnBrk="1" hangingPunct="1"/>
            <a:r>
              <a:rPr lang="el-GR" altLang="el-GR" sz="2300" smtClean="0"/>
              <a:t>Ο ενδομήτριος χώρος έχει εξαντληθεί από την εγκυμοσύνη. Η κίνηση από το έμβρυο έχει επιβραδυνθεί λίγο, γιατί δεν υπάρχει αρκετός χώρος</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02e4c5d0748f379e8819151deb21b9f7ca1a3a"/>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170</TotalTime>
  <Words>4266</Words>
  <Application>Microsoft Office PowerPoint</Application>
  <PresentationFormat>On-screen Show (4:3)</PresentationFormat>
  <Paragraphs>470</Paragraphs>
  <Slides>74</Slides>
  <Notes>36</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Θέμα του Office</vt:lpstr>
      <vt:lpstr>OC_template_updated</vt:lpstr>
      <vt:lpstr>Φυσικοθεραπεία σε ειδικές πληθυσμιακές μονάδες (Ε)</vt:lpstr>
      <vt:lpstr>Θεραπευτική άσκηση και εγκυμοσύνη</vt:lpstr>
      <vt:lpstr>Μυοσκελετικές μεταβολές κατά την διάρκεια της εγκυμοσύνης </vt:lpstr>
      <vt:lpstr>Άσκηση Μετά τον Τοκετό</vt:lpstr>
      <vt:lpstr>Εισαγωγή Ι</vt:lpstr>
      <vt:lpstr>Εισαγωγή ΙΙ</vt:lpstr>
      <vt:lpstr>Εισαγωγή ΙΙΙ</vt:lpstr>
      <vt:lpstr>Στάδια εγκυμοσύνης</vt:lpstr>
      <vt:lpstr>Στάδια εγκυμοσύνης</vt:lpstr>
      <vt:lpstr>Πιθανές μυοσκελετικές διαταραχές</vt:lpstr>
      <vt:lpstr>Φ/Θ Παρέμβαση:</vt:lpstr>
      <vt:lpstr>Σύνδρομο καρπιαίου σωλήνα:</vt:lpstr>
      <vt:lpstr>Φ/Θ Παρέμβαση:</vt:lpstr>
      <vt:lpstr>Χαλάρωση μυών πυελικού εδάφους:</vt:lpstr>
      <vt:lpstr>Φ/θ Παρέμβαση:</vt:lpstr>
      <vt:lpstr>Χαλάρωση μυών της κοιλιακής χώρας και Καισαρική τομή:</vt:lpstr>
      <vt:lpstr>Καισαρική τομή:</vt:lpstr>
      <vt:lpstr>Καισαρική τομή:</vt:lpstr>
      <vt:lpstr>Φ/Θ Παρέμβαση:</vt:lpstr>
      <vt:lpstr>Φ/θ Παρέμβαση:</vt:lpstr>
      <vt:lpstr>Πήγες</vt:lpstr>
      <vt:lpstr>Άσκηση και εγκυμοσύνη-αποτελέσματα</vt:lpstr>
      <vt:lpstr>Άσκηση και εγκυμοσύνη-αποτελέσματα</vt:lpstr>
      <vt:lpstr>Βραχυπρόθεσμα οφέλη της άσκησης στο νεογνό</vt:lpstr>
      <vt:lpstr>Μακροπρόθεσμα οφέλη της άσκησης στο νεογνό</vt:lpstr>
      <vt:lpstr>Προτεινόμενες ασκήσεις:</vt:lpstr>
      <vt:lpstr>Αερόβιες ασκήσεις</vt:lpstr>
      <vt:lpstr>Αερόβιες ασκήσεις</vt:lpstr>
      <vt:lpstr>Αερόβιες ασκήσεις</vt:lpstr>
      <vt:lpstr>Ασκήσεις σε στρώμα</vt:lpstr>
      <vt:lpstr>Ασκήσεις σε στρώμα</vt:lpstr>
      <vt:lpstr>Ασκήσεις σε στρώμα</vt:lpstr>
      <vt:lpstr>Κολύμβηση</vt:lpstr>
      <vt:lpstr>Τρόποι - κινήσεις κολύμβησης</vt:lpstr>
      <vt:lpstr>Άσκηση μεσα στο νερό</vt:lpstr>
      <vt:lpstr>Οφέλη της άσκησης στο νερό</vt:lpstr>
      <vt:lpstr>Αντενδείξεις άσκησης κατά την εγκυμοσύνη</vt:lpstr>
      <vt:lpstr>Ενδείξεις διακοπής άσκησης κατά την κύηση</vt:lpstr>
      <vt:lpstr>Άσκηση μετά τον τοκετό</vt:lpstr>
      <vt:lpstr>Εισαγωγή </vt:lpstr>
      <vt:lpstr>Μεταβολές οργανικών συστημάτων (1/2)</vt:lpstr>
      <vt:lpstr>Μεταβολές οργανικών συστημάτων (2/2)</vt:lpstr>
      <vt:lpstr>Μηχανικές Αλλαγές</vt:lpstr>
      <vt:lpstr>Βάδιση (1/2)</vt:lpstr>
      <vt:lpstr>Βάδιση (2/2)</vt:lpstr>
      <vt:lpstr>Κοκκυγοδυνία (1/3)</vt:lpstr>
      <vt:lpstr>Κοκκυγοδυνία (2/3)</vt:lpstr>
      <vt:lpstr>Κοκκυγοδυνία (3/3)</vt:lpstr>
      <vt:lpstr>Πυελικό έδαφος (1/4)</vt:lpstr>
      <vt:lpstr>Πυελικό έδαφος (2/4)</vt:lpstr>
      <vt:lpstr>Πυελικό Έδαφος (3/4)</vt:lpstr>
      <vt:lpstr>Πυελικό έδαφος (4/4)</vt:lpstr>
      <vt:lpstr>Στόχος άσκησης μετά τον τοκετό</vt:lpstr>
      <vt:lpstr>Υποδείξεις &amp; εντολές κατά την άσκηση</vt:lpstr>
      <vt:lpstr>Πρόγραμμα ασκήσεων κατά τη λοχεία (1)</vt:lpstr>
      <vt:lpstr> Πρόγραμμα ασκήσεων κατά τη λοχεία (2) </vt:lpstr>
      <vt:lpstr>Πρόγραμμα ασκήσεων κατά τη λοχεία (3)</vt:lpstr>
      <vt:lpstr>Πρόγραμμα ασκήσεων κατά τη λοχεία (4)</vt:lpstr>
      <vt:lpstr>Πρόγραμμα ασκήσεων κατά τη λοχεία (5)</vt:lpstr>
      <vt:lpstr> Πρόγραμμα ασκήσεων κατά τη λοχεία (6) </vt:lpstr>
      <vt:lpstr>Πρόγραμμα ασκήσεων κατά τη λοχεία (7)</vt:lpstr>
      <vt:lpstr> Πρόγραμμα ασκήσεων κατά τη λοχεία (8) </vt:lpstr>
      <vt:lpstr> Πρόγραμμα ασκήσεων κατά τη λοχεία (9) </vt:lpstr>
      <vt:lpstr>Πρόγραμμα ασκήσεων κατά τη λοχεία (10)</vt:lpstr>
      <vt:lpstr>Συμπέρασμα</vt:lpstr>
      <vt:lpstr>Βιβλιογραφία (1/2)</vt:lpstr>
      <vt:lpstr>Βιβλιογραφία (2/2)</vt:lpstr>
      <vt:lpstr>PowerPoint Presentation</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ΤΕΙ ΑΘΗΝΑΣ Τμήμα Φυσικοθεραπείας</dc:title>
  <dc:creator>entos</dc:creator>
  <cp:lastModifiedBy>alex</cp:lastModifiedBy>
  <cp:revision>28</cp:revision>
  <dcterms:created xsi:type="dcterms:W3CDTF">2015-06-16T11:24:04Z</dcterms:created>
  <dcterms:modified xsi:type="dcterms:W3CDTF">2015-11-11T10:41:33Z</dcterms:modified>
</cp:coreProperties>
</file>