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9"/>
  </p:notesMasterIdLst>
  <p:handoutMasterIdLst>
    <p:handoutMasterId r:id="rId50"/>
  </p:handoutMasterIdLst>
  <p:sldIdLst>
    <p:sldId id="256" r:id="rId3"/>
    <p:sldId id="272" r:id="rId4"/>
    <p:sldId id="323" r:id="rId5"/>
    <p:sldId id="324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18" r:id="rId39"/>
    <p:sldId id="319" r:id="rId40"/>
    <p:sldId id="320" r:id="rId41"/>
    <p:sldId id="257" r:id="rId42"/>
    <p:sldId id="262" r:id="rId43"/>
    <p:sldId id="264" r:id="rId44"/>
    <p:sldId id="269" r:id="rId45"/>
    <p:sldId id="270" r:id="rId46"/>
    <p:sldId id="266" r:id="rId47"/>
    <p:sldId id="261" r:id="rId48"/>
  </p:sldIdLst>
  <p:sldSz cx="9144000" cy="6858000" type="screen4x3"/>
  <p:notesSz cx="7104063" cy="10234613"/>
  <p:custDataLst>
    <p:tags r:id="rId5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5185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https://commons.wikimedia.org/wiki/File:Chest_Xray_PA_3-8-2010.png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9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https://commons.wikimedia.org/wiki/File:Chest_Xray_PA_3-8-2010.png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244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https://commons.wikimedia.org/wiki/File:PneumonisWedge09.JPG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863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https://en.wikipedia.org/wiki/File:Unterlappenatelektase_rechts_pa.jpg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84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https://commons.wikimedia.org/wiki/File:Medical_X-Ray_imaging_WFH07_nevit.jpg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5082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https://commons.wikimedia.org/wiki/File:Bullus_emphasemaCT.png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9805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008112"/>
          </a:xfrm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875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7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pod.org/category/thoracic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ile:Unterlappenatelektase_rechts_pa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emedicine.com/cgi-bin/foxweb.exe/makezoom@/em/makezoom?picture=\websites\emedicine\radio\images\Large\68906890CF_CT_IMAGE.JPG&amp;template=izoom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www.emedicine.com/cgi-bin/foxweb.exe/makezoom@/em/makezoom?picture=\websites\emedicine\radio\images\Large\2983RAD0059-08.JPG&amp;template=izoom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2.png"/><Relationship Id="rId2" Type="http://schemas.openxmlformats.org/officeDocument/2006/relationships/hyperlink" Target="http://www.emedicine.com/cgi-bin/foxweb.exe/makezoom@/em/makezoom?picture=\websites\emedicine\radio\images\Large\2983RAD0059-08.JPG&amp;template=izoom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jpeg"/><Relationship Id="rId4" Type="http://schemas.openxmlformats.org/officeDocument/2006/relationships/hyperlink" Target="http://www.emedicine.com/cgi-bin/foxweb.exe/makezoom@/em/makezoom?picture=\websites\emedicine\radio\images\Large\68906890CF_CT_IMAGE.JPG&amp;template=izoom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Barrowchest.JPG" TargetMode="Externa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Bullus_emphasemaCT.png" TargetMode="Externa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770_RespiratorySystem_02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emedicine.com/cgi-bin/foxweb.exe/makezoom@/em/makezoom?picture=\websites\emedicine\emerg\images\Large\482PNEUMOTHORAXCHANG2.JPG&amp;template=izoom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auma.org/index.php/main/image/60/" TargetMode="External"/><Relationship Id="rId5" Type="http://schemas.microsoft.com/office/2007/relationships/hdphoto" Target="../media/hdphoto1.wdp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oracentesis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Pleural_effusion_CT_axial_WTF.jpg" TargetMode="Externa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hyperlink" Target="https://commons.wikimedia.org/wiki/File:Pleural_effusion_CT_axial_WTF.jpg" TargetMode="External"/><Relationship Id="rId2" Type="http://schemas.openxmlformats.org/officeDocument/2006/relationships/hyperlink" Target="http://www.emedicine.com/cgi-bin/foxweb.exe/makezoom@/em/makezoom?picture=\websites\emedicine\radio\images\Large\10741074PLEURAL_EFFUSION.JPG&amp;template=izoom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s://en.wikipedia.org/wiki/Pleural_effusion" TargetMode="Externa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radiographics.rsnajnls.org/cgi/content/full/24/6/1617/F5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Lung_cancer" TargetMode="Externa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radiographics.rsnajnls.org/cgi/content/full/25/3/763/F2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jpeg"/><Relationship Id="rId2" Type="http://schemas.openxmlformats.org/officeDocument/2006/relationships/hyperlink" Target="http://radiographics.rsnajnls.org/cgi/content/full/22/2/351/F4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dicine.com/cgi-bin/foxweb.exe/makezoom@/em/makezoom?picture=\websites\emedicine\radio\images\Large\10829_1082RUL_COLLAPSE_PANEW.JPG&amp;template=izoom2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www.emedicine.com/cgi-bin/foxweb.exe/makezoom@/em/makezoom?picture=\websites\emedicine\radio\images\Large\77557755SCLC-CT_PUL_INV_2.JPG&amp;template=izoom2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hyperlink" Target="http://www.emedicine.com/cgi-bin/foxweb.exe/makezoom@/em/makezoom?picture=\websites\emedicine\radio\images\Large\50405040SAMUEL-SMALL-LIVMETS.JPG&amp;template=izoom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dicine.com/cgi-bin/foxweb.exe/makezoom@/em/makezoom?picture=\websites\emedicine\radio\images\Large\50995099RADRENAL7CMA.JPG&amp;template=izoom2" TargetMode="External"/><Relationship Id="rId5" Type="http://schemas.openxmlformats.org/officeDocument/2006/relationships/image" Target="../media/image47.jpeg"/><Relationship Id="rId4" Type="http://schemas.openxmlformats.org/officeDocument/2006/relationships/hyperlink" Target="http://www.emedicine.com/cgi-bin/foxweb.exe/makezoom@/em/makezoom?picture=\websites\emedicine\radio\images\Large\50415041BRAINMETS1.JPG&amp;template=izoom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uman_respiratory_system-NIH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7mike500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hyperlink" Target="http://www.emedicine.com/cgi-bin/foxweb.exe/makezoom@/em/makezoom?picture=\websites\emedicine\radio\images\Large\77587758SCLC-CT_LIVER_METS_32.JPG&amp;template=izoom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dicine.com/cgi-bin/foxweb.exe/makezoom@/em/makezoom?picture=\websites\emedicine\radio\images\Large\77627762SCLC-MR_BRAIN_METS_15.JPG&amp;template=izoom2" TargetMode="External"/><Relationship Id="rId5" Type="http://schemas.openxmlformats.org/officeDocument/2006/relationships/image" Target="../media/image50.jpeg"/><Relationship Id="rId4" Type="http://schemas.openxmlformats.org/officeDocument/2006/relationships/hyperlink" Target="http://www.emedicine.com/cgi-bin/foxweb.exe/makezoom@/em/makezoom?picture=\websites\emedicine\radio\images\Large\77607760SCLC-CT_ADR_MET_35.JPG&amp;template=izoom2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radiographics.rsnajnls.org/cgi/content/full/24/5/1269/F17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hyperlink" Target="http://www.emedicine.com/cgi-bin/foxweb.exe/makezoom@/em/makezoom?picture=\websites\emedicine\radio\images\Large\60386038MYELOMA-NUCMED2.JPG&amp;template=izoom2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radiographics.rsnajnls.org/cgi/content/full/24/6/1617/F13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hyperlink" Target="http://radiographics.rsnajnls.org/content/vol24/issue6/images/large/g04nv09c13b.jpe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radiographics.rsnajnls.org/cgi/content/full/25/3/841/F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hyperlink" Target="http://radiographics.rsnajnls.org/cgi/content/full/25/3/841/F2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hyperlink" Target="http://radiographics.rsnajnls.org/content/vol22/issue4/images/large/g02jl01g2a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diographics.rsnajnls.org/cgi/content/full/22/4/739/F11B" TargetMode="External"/><Relationship Id="rId5" Type="http://schemas.openxmlformats.org/officeDocument/2006/relationships/image" Target="../media/image59.png"/><Relationship Id="rId4" Type="http://schemas.openxmlformats.org/officeDocument/2006/relationships/hyperlink" Target="http://radiographics.rsnajnls.org/cgi/content/full/22/4/739/F12A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graphics.rsnajnls.org/content/vol22/issue4/images/large/g02jl01g2a.jpeg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edicine.com/cgi-bin/foxweb.exe/makezoom@/em/makezoom?picture=\websites\emedicine\radio\images\Large\5453RAD0055-06.JPG&amp;template=izoom2" TargetMode="External"/><Relationship Id="rId13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4.jpeg"/><Relationship Id="rId12" Type="http://schemas.openxmlformats.org/officeDocument/2006/relationships/hyperlink" Target="http://www.emedicine.com/cgi-bin/foxweb.exe/makezoom@/em/makezoom?picture=\websites\emedicine\radio\images\Large\63494_6349ENDO1.JPG&amp;template=izoom2" TargetMode="External"/><Relationship Id="rId2" Type="http://schemas.openxmlformats.org/officeDocument/2006/relationships/hyperlink" Target="http://www.emedicine.com/cgi-bin/foxweb.exe/makezoom@/em/makezoom?picture=\websites\emedicine\emerg\images\Large\637LUNGFACE.JPG&amp;template=izoom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dicine.com/cgi-bin/foxweb.exe/makezoom@/em/makezoom?picture=\websites\emedicine\radio\images\Large\1282RAD0885-01.JPG&amp;template=izoom2" TargetMode="External"/><Relationship Id="rId11" Type="http://schemas.openxmlformats.org/officeDocument/2006/relationships/image" Target="../media/image66.jpeg"/><Relationship Id="rId5" Type="http://schemas.openxmlformats.org/officeDocument/2006/relationships/image" Target="../media/image63.jpeg"/><Relationship Id="rId15" Type="http://schemas.openxmlformats.org/officeDocument/2006/relationships/image" Target="../media/image68.jpeg"/><Relationship Id="rId10" Type="http://schemas.openxmlformats.org/officeDocument/2006/relationships/hyperlink" Target="http://www.emedicine.com/cgi-bin/foxweb.exe/makezoom@/em/makezoom?picture=\websites\emedicine\radio\images\Large\63462_6346ANTDZ2.JPG&amp;template=izoom2" TargetMode="External"/><Relationship Id="rId4" Type="http://schemas.openxmlformats.org/officeDocument/2006/relationships/hyperlink" Target="http://www.emedicine.com/cgi-bin/foxweb.exe/makezoom@/em/makezoom?picture=\websites\emedicine\emerg\images\Large\637LUNGSIDE.JPG&amp;template=izoom2" TargetMode="External"/><Relationship Id="rId9" Type="http://schemas.openxmlformats.org/officeDocument/2006/relationships/image" Target="../media/image65.jpeg"/><Relationship Id="rId14" Type="http://schemas.openxmlformats.org/officeDocument/2006/relationships/hyperlink" Target="http://www.emedicine.com/cgi-bin/foxweb.exe/makezoom@/em/makezoom?picture=\websites\emedicine\radio\images\Large\63483_6348ATELECTI.JPG&amp;template=izoom2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edicine.com/cgi-bin/foxweb.exe/makezoom@/em/makezoom?picture=\websites\emedicine\radio\images\Large\69016901TB_BRONC_PA.JPG&amp;template=izoom2" TargetMode="External"/><Relationship Id="rId13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1.jpeg"/><Relationship Id="rId12" Type="http://schemas.openxmlformats.org/officeDocument/2006/relationships/hyperlink" Target="http://www.emedicine.com/cgi-bin/foxweb.exe/makezoom@/em/makezoom?picture=\websites\emedicine\radio\images\Large\75917591ASPERGILLOMA.JPG&amp;template=izoom2" TargetMode="External"/><Relationship Id="rId2" Type="http://schemas.openxmlformats.org/officeDocument/2006/relationships/hyperlink" Target="http://www.emedicine.com/cgi-bin/foxweb.exe/makezoom@/em/makezoom?picture=\websites\emedicine\radio\images\Large\63505_6350ENDO2.JPG&amp;template=izoom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dicine.com/cgi-bin/foxweb.exe/makezoom@/em/makezoom?picture=\websites\emedicine\radio\images\Large\63561_6356MUCUS2.JPG&amp;template=izoom2" TargetMode="External"/><Relationship Id="rId11" Type="http://schemas.openxmlformats.org/officeDocument/2006/relationships/image" Target="../media/image73.jpeg"/><Relationship Id="rId5" Type="http://schemas.openxmlformats.org/officeDocument/2006/relationships/image" Target="../media/image70.jpeg"/><Relationship Id="rId10" Type="http://schemas.openxmlformats.org/officeDocument/2006/relationships/hyperlink" Target="http://www.emedicine.com/cgi-bin/foxweb.exe/makezoom@/em/makezoom?picture=\websites\emedicine\radio\images\Large\69046904TB_BRONC_LAT.JPG&amp;template=izoom2" TargetMode="External"/><Relationship Id="rId4" Type="http://schemas.openxmlformats.org/officeDocument/2006/relationships/hyperlink" Target="http://www.emedicine.com/cgi-bin/foxweb.exe/makezoom@/em/makezoom?picture=\websites\emedicine\radio\images\Large\63516_6351ENDOB.JPG&amp;template=izoom2" TargetMode="External"/><Relationship Id="rId9" Type="http://schemas.openxmlformats.org/officeDocument/2006/relationships/image" Target="../media/image7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edicine.com/cgi-bin/foxweb.exe/makezoom@/em/makezoom?picture=\websites\emedicine\radio\images\Large\78897889MORGAN_CT.JPG&amp;template=izoom2" TargetMode="External"/><Relationship Id="rId13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7.jpeg"/><Relationship Id="rId12" Type="http://schemas.openxmlformats.org/officeDocument/2006/relationships/hyperlink" Target="http://www.emedicine.com/cgi-bin/foxweb.exe/makezoom@/em/makezoom?picture=\websites\emedicine\radio\images\Large\78937893GINSBURG_PA.JPG&amp;template=izoom2" TargetMode="External"/><Relationship Id="rId2" Type="http://schemas.openxmlformats.org/officeDocument/2006/relationships/hyperlink" Target="http://www.emedicine.com/cgi-bin/foxweb.exe/makezoom@/em/makezoom?picture=\websites\emedicine\radio\images\Large\75957595FIGURE_6_PPTB_RASMUSSEN.JPG&amp;template=izoom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dicine.com/cgi-bin/foxweb.exe/makezoom@/em/makezoom?picture=\websites\emedicine\radio\images\Large\75947594POST_PRIMARY_EFFUSION.JPG&amp;template=izoom2" TargetMode="External"/><Relationship Id="rId11" Type="http://schemas.openxmlformats.org/officeDocument/2006/relationships/image" Target="../media/image79.jpeg"/><Relationship Id="rId5" Type="http://schemas.openxmlformats.org/officeDocument/2006/relationships/image" Target="../media/image76.jpeg"/><Relationship Id="rId15" Type="http://schemas.openxmlformats.org/officeDocument/2006/relationships/image" Target="../media/image81.jpeg"/><Relationship Id="rId10" Type="http://schemas.openxmlformats.org/officeDocument/2006/relationships/hyperlink" Target="http://www.emedicine.com/cgi-bin/foxweb.exe/makezoom@/em/makezoom?picture=\websites\emedicine\radio\images\Large\78927892ALEXANDER_PA.JPG&amp;template=izoom2" TargetMode="External"/><Relationship Id="rId4" Type="http://schemas.openxmlformats.org/officeDocument/2006/relationships/hyperlink" Target="http://www.emedicine.com/cgi-bin/foxweb.exe/makezoom@/em/makezoom?picture=\websites\emedicine\radio\images\Large\78887888MORGAN_PA.JPG&amp;template=izoom2" TargetMode="External"/><Relationship Id="rId9" Type="http://schemas.openxmlformats.org/officeDocument/2006/relationships/image" Target="../media/image78.jpeg"/><Relationship Id="rId14" Type="http://schemas.openxmlformats.org/officeDocument/2006/relationships/hyperlink" Target="http://www.emedicine.com/cgi-bin/foxweb.exe/makezoom@/em/makezoom?picture=\websites\emedicine\radio\images\Large\79227922RBB102.JPG&amp;template=izoom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espiratory_system_complete_en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CFC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Chest_Xray_Lateral_3-8-2010.png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lideplayer.com/slide/3897913/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://commons.wikimedia.org/wiki/User:7mike500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Lobar_pneumonia_illustrated.jpg" TargetMode="External"/><Relationship Id="rId5" Type="http://schemas.openxmlformats.org/officeDocument/2006/relationships/hyperlink" Target="https://commons.wikimedia.org/wiki/User:File_Upload_Bot_(Magnus_Manske)" TargetMode="External"/><Relationship Id="rId4" Type="http://schemas.openxmlformats.org/officeDocument/2006/relationships/hyperlink" Target="https://commons.wikimedia.org/wiki/File:New_Pneumonia_cartoon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Chest_Xray_Lateral_3-8-2010.png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584176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Στοιχεία Διαγνωστικής Απεικόνισης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Θώρακας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Γεωργία Οικονόμου, Αναπληρώτρια Καθηγήτρια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PneumonisWedge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98" y="1412776"/>
            <a:ext cx="6048672" cy="45365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Πνευμονία – πύκνωση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 smtClean="0"/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332410" y="4779729"/>
            <a:ext cx="25922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 smtClean="0">
                <a:solidFill>
                  <a:schemeClr val="bg1"/>
                </a:solidFill>
                <a:latin typeface="+mn-lt"/>
              </a:rPr>
              <a:t>Πύκνωση</a:t>
            </a:r>
            <a:endParaRPr lang="el-GR" altLang="el-GR" sz="20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κορυφαίου τμήματος δεξιού κάτω λοβού</a:t>
            </a:r>
          </a:p>
        </p:txBody>
      </p:sp>
      <p:sp>
        <p:nvSpPr>
          <p:cNvPr id="10246" name="Line 10"/>
          <p:cNvSpPr>
            <a:spLocks noChangeShapeType="1"/>
          </p:cNvSpPr>
          <p:nvPr/>
        </p:nvSpPr>
        <p:spPr bwMode="auto">
          <a:xfrm>
            <a:off x="2600848" y="4005064"/>
            <a:ext cx="6477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9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3" name="Rectangle 2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464372" cy="52565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Οι κυψελίδες δεν έχουν αέρα (άσπρο χρώμα/σκίαση) και συμπίπτουν.</a:t>
            </a:r>
          </a:p>
          <a:p>
            <a:pPr eaLnBrk="1" hangingPunct="1">
              <a:defRPr/>
            </a:pPr>
            <a:r>
              <a:rPr lang="el-GR" dirty="0" smtClean="0"/>
              <a:t>Το </a:t>
            </a:r>
            <a:r>
              <a:rPr lang="el-GR" dirty="0" err="1" smtClean="0"/>
              <a:t>ατελεκτατικό</a:t>
            </a:r>
            <a:r>
              <a:rPr lang="el-GR" dirty="0" smtClean="0"/>
              <a:t> τμήμα έχει μικρότερο όγκο από το φυσιολογικό.</a:t>
            </a:r>
          </a:p>
        </p:txBody>
      </p:sp>
      <p:sp>
        <p:nvSpPr>
          <p:cNvPr id="11269" name="Text Box 24"/>
          <p:cNvSpPr txBox="1">
            <a:spLocks noChangeArrowheads="1"/>
          </p:cNvSpPr>
          <p:nvPr/>
        </p:nvSpPr>
        <p:spPr bwMode="auto">
          <a:xfrm>
            <a:off x="3635375" y="6021387"/>
            <a:ext cx="3851275" cy="7794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 err="1">
                <a:latin typeface="+mn-lt"/>
              </a:rPr>
              <a:t>Ατελεκτασία</a:t>
            </a:r>
            <a:r>
              <a:rPr lang="el-GR" altLang="el-GR" dirty="0">
                <a:latin typeface="+mn-lt"/>
              </a:rPr>
              <a:t> αριστερού πνεύμονα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dirty="0">
                <a:latin typeface="+mn-lt"/>
              </a:rPr>
              <a:t>(η καρδιά όλη αριστερά)</a:t>
            </a:r>
          </a:p>
        </p:txBody>
      </p:sp>
      <p:sp>
        <p:nvSpPr>
          <p:cNvPr id="11271" name="Text Box 26"/>
          <p:cNvSpPr txBox="1">
            <a:spLocks noChangeArrowheads="1"/>
          </p:cNvSpPr>
          <p:nvPr/>
        </p:nvSpPr>
        <p:spPr bwMode="auto">
          <a:xfrm>
            <a:off x="5651500" y="549275"/>
            <a:ext cx="3276600" cy="7794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>
                <a:latin typeface="+mn-lt"/>
              </a:rPr>
              <a:t>Ατελεκτασία δεξιού πνεύμονα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>
                <a:latin typeface="+mn-lt"/>
              </a:rPr>
              <a:t>Η τραχεία προς τα δεξιά</a:t>
            </a:r>
          </a:p>
        </p:txBody>
      </p:sp>
      <p:sp>
        <p:nvSpPr>
          <p:cNvPr id="11272" name="Line 27"/>
          <p:cNvSpPr>
            <a:spLocks noChangeShapeType="1"/>
          </p:cNvSpPr>
          <p:nvPr/>
        </p:nvSpPr>
        <p:spPr bwMode="auto">
          <a:xfrm>
            <a:off x="6011863" y="3933825"/>
            <a:ext cx="1081087" cy="10080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11273" name="Picture 28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"/>
          <a:stretch>
            <a:fillRect/>
          </a:stretch>
        </p:blipFill>
        <p:spPr bwMode="auto">
          <a:xfrm>
            <a:off x="4787900" y="1412875"/>
            <a:ext cx="4356100" cy="4095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4" name="Line 30"/>
          <p:cNvSpPr>
            <a:spLocks noChangeShapeType="1"/>
          </p:cNvSpPr>
          <p:nvPr/>
        </p:nvSpPr>
        <p:spPr bwMode="auto">
          <a:xfrm>
            <a:off x="6084888" y="1341438"/>
            <a:ext cx="431800" cy="8636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Ατελεκτασία</a:t>
            </a:r>
            <a:r>
              <a:rPr lang="el-GR" dirty="0" smtClean="0"/>
              <a:t>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pic>
        <p:nvPicPr>
          <p:cNvPr id="49154" name="Picture 2" descr="https://www.hawaii.edu/medicine/pediatrics/pemxray/v3c20g.jpg"/>
          <p:cNvPicPr>
            <a:picLocks noChangeAspect="1" noChangeArrowheads="1"/>
          </p:cNvPicPr>
          <p:nvPr/>
        </p:nvPicPr>
        <p:blipFill>
          <a:blip r:embed="rId3" cstate="print"/>
          <a:srcRect r="42233"/>
          <a:stretch>
            <a:fillRect/>
          </a:stretch>
        </p:blipFill>
        <p:spPr bwMode="auto">
          <a:xfrm>
            <a:off x="179512" y="4248149"/>
            <a:ext cx="3312368" cy="2609851"/>
          </a:xfrm>
          <a:prstGeom prst="rect">
            <a:avLst/>
          </a:prstGeom>
          <a:noFill/>
        </p:spPr>
      </p:pic>
      <p:sp>
        <p:nvSpPr>
          <p:cNvPr id="11270" name="Line 25"/>
          <p:cNvSpPr>
            <a:spLocks noChangeShapeType="1"/>
          </p:cNvSpPr>
          <p:nvPr/>
        </p:nvSpPr>
        <p:spPr bwMode="auto">
          <a:xfrm flipH="1" flipV="1">
            <a:off x="2483768" y="5949279"/>
            <a:ext cx="1080120" cy="432047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99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>
                <a:solidFill>
                  <a:prstClr val="white"/>
                </a:solidFill>
              </a:rPr>
              <a:t>Ατελεκτασία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2/5</a:t>
            </a:r>
            <a:endParaRPr lang="el-GR" dirty="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424936" cy="187220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Η </a:t>
            </a:r>
            <a:r>
              <a:rPr lang="el-GR" dirty="0" err="1" smtClean="0"/>
              <a:t>ατελεκτασία</a:t>
            </a:r>
            <a:r>
              <a:rPr lang="el-GR" dirty="0" smtClean="0"/>
              <a:t> δημιουργεί διαφορετικές εικόνες ανάλογα με το λοβό που εντοπίζεται.</a:t>
            </a:r>
          </a:p>
          <a:p>
            <a:pPr eaLnBrk="1" hangingPunct="1">
              <a:defRPr/>
            </a:pPr>
            <a:r>
              <a:rPr lang="el-GR" dirty="0" smtClean="0"/>
              <a:t>Ατελεκτασία δεξιού άνω λοβού.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48130" name="Picture 2" descr="Golden S 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564904"/>
            <a:ext cx="3799806" cy="395180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067944" y="624834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radpod.org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639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Ατελεκτασία</a:t>
            </a:r>
            <a:r>
              <a:rPr lang="el-GR" dirty="0" smtClean="0"/>
              <a:t> δεξιού μέσου λοβού</a:t>
            </a:r>
          </a:p>
        </p:txBody>
      </p:sp>
      <p:pic>
        <p:nvPicPr>
          <p:cNvPr id="13316" name="Picture 5" descr="image1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r="13765"/>
          <a:stretch>
            <a:fillRect/>
          </a:stretch>
        </p:blipFill>
        <p:spPr bwMode="auto">
          <a:xfrm>
            <a:off x="5940425" y="2276475"/>
            <a:ext cx="3240088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Image1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1" t="10535"/>
          <a:stretch>
            <a:fillRect/>
          </a:stretch>
        </p:blipFill>
        <p:spPr bwMode="auto">
          <a:xfrm>
            <a:off x="467544" y="2276475"/>
            <a:ext cx="1872208" cy="425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2916238" y="3644900"/>
            <a:ext cx="24479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Φυσιολογική θέση μέσου </a:t>
            </a:r>
            <a:r>
              <a:rPr lang="el-GR" altLang="el-GR" sz="2000" dirty="0" smtClean="0">
                <a:solidFill>
                  <a:schemeClr val="bg1"/>
                </a:solidFill>
                <a:latin typeface="+mn-lt"/>
              </a:rPr>
              <a:t>λοβού.</a:t>
            </a:r>
            <a:endParaRPr lang="el-GR" altLang="el-GR" sz="20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l-GR" altLang="el-GR" sz="20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l-GR" altLang="el-GR" sz="2000" dirty="0" err="1">
                <a:solidFill>
                  <a:schemeClr val="bg1"/>
                </a:solidFill>
                <a:latin typeface="+mn-lt"/>
              </a:rPr>
              <a:t>Μέιωση</a:t>
            </a: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 του όγκου του μέσου λοβού – πλησίασμα των </a:t>
            </a:r>
            <a:r>
              <a:rPr lang="el-GR" altLang="el-GR" sz="2000" dirty="0" err="1">
                <a:solidFill>
                  <a:schemeClr val="bg1"/>
                </a:solidFill>
                <a:latin typeface="+mn-lt"/>
              </a:rPr>
              <a:t>μεσολοβίων</a:t>
            </a: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l-GR" altLang="el-GR" sz="2000" dirty="0" smtClean="0">
                <a:solidFill>
                  <a:schemeClr val="bg1"/>
                </a:solidFill>
                <a:latin typeface="+mn-lt"/>
              </a:rPr>
              <a:t>σχισμών.</a:t>
            </a:r>
            <a:endParaRPr lang="el-GR" altLang="el-G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319" name="Line 12"/>
          <p:cNvSpPr>
            <a:spLocks noChangeShapeType="1"/>
          </p:cNvSpPr>
          <p:nvPr/>
        </p:nvSpPr>
        <p:spPr bwMode="auto">
          <a:xfrm>
            <a:off x="5364163" y="56610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20" name="Line 13"/>
          <p:cNvSpPr>
            <a:spLocks noChangeShapeType="1"/>
          </p:cNvSpPr>
          <p:nvPr/>
        </p:nvSpPr>
        <p:spPr bwMode="auto">
          <a:xfrm flipH="1">
            <a:off x="971600" y="4005064"/>
            <a:ext cx="2016224" cy="1296144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21" name="Line 14"/>
          <p:cNvSpPr>
            <a:spLocks noChangeShapeType="1"/>
          </p:cNvSpPr>
          <p:nvPr/>
        </p:nvSpPr>
        <p:spPr bwMode="auto">
          <a:xfrm flipV="1">
            <a:off x="5076056" y="4911724"/>
            <a:ext cx="1512069" cy="38948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22" name="AutoShape 15"/>
          <p:cNvSpPr>
            <a:spLocks/>
          </p:cNvSpPr>
          <p:nvPr/>
        </p:nvSpPr>
        <p:spPr bwMode="auto">
          <a:xfrm rot="-1445148">
            <a:off x="6737350" y="4603750"/>
            <a:ext cx="131763" cy="446088"/>
          </a:xfrm>
          <a:prstGeom prst="leftBrace">
            <a:avLst>
              <a:gd name="adj1" fmla="val 46504"/>
              <a:gd name="adj2" fmla="val 48019"/>
            </a:avLst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l-GR">
              <a:solidFill>
                <a:schemeClr val="bg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prstClr val="white"/>
                </a:solidFill>
              </a:rPr>
              <a:t>Ατελεκτασία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3/5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77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prstClr val="white"/>
                </a:solidFill>
              </a:rPr>
              <a:t>Ατελεκτασία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4/5</a:t>
            </a:r>
            <a:endParaRPr lang="el-GR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2068"/>
            <a:ext cx="4104655" cy="3464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87500" y="4869160"/>
            <a:ext cx="4392612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 dirty="0" err="1">
                <a:solidFill>
                  <a:schemeClr val="bg1"/>
                </a:solidFill>
                <a:latin typeface="+mn-lt"/>
              </a:rPr>
              <a:t>Ατελεκτασία</a:t>
            </a:r>
            <a:r>
              <a:rPr lang="el-GR" altLang="el-GR" sz="2200" dirty="0">
                <a:solidFill>
                  <a:schemeClr val="bg1"/>
                </a:solidFill>
                <a:latin typeface="+mn-lt"/>
              </a:rPr>
              <a:t> – τμήμα του πνεύμονα χωρίς αέρα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200" dirty="0">
                <a:solidFill>
                  <a:schemeClr val="bg1"/>
                </a:solidFill>
                <a:latin typeface="+mn-lt"/>
              </a:rPr>
              <a:t>Αξονική τομογραφία θώρακος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 flipV="1">
            <a:off x="3383806" y="3501007"/>
            <a:ext cx="1908918" cy="1440159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836613"/>
            <a:ext cx="3098800" cy="5497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5435600" y="5099050"/>
            <a:ext cx="100806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58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>
                <a:solidFill>
                  <a:prstClr val="white"/>
                </a:solidFill>
              </a:rPr>
              <a:t>Ατελεκτασία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5/5</a:t>
            </a:r>
            <a:endParaRPr lang="el-GR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320480" cy="525658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Παθητική ή δευτερογενής ατελεκτασία η</a:t>
            </a:r>
            <a:r>
              <a:rPr lang="el-GR" sz="2400" dirty="0" smtClean="0"/>
              <a:t> πιο συνηθισμένη μορφή, συναντάται σε ασθενείς μετεγχειρητικά που λόγω πόνου δεν αναπνέουν βαθειά.</a:t>
            </a:r>
          </a:p>
          <a:p>
            <a:pPr eaLnBrk="1" hangingPunct="1">
              <a:defRPr/>
            </a:pPr>
            <a:r>
              <a:rPr lang="el-GR" sz="2400" dirty="0" smtClean="0"/>
              <a:t>Εντοπίζεται στις πνευμονικές βάσεις και οφείλεται σε ατελή </a:t>
            </a:r>
            <a:r>
              <a:rPr lang="el-GR" sz="2400" dirty="0" err="1" smtClean="0"/>
              <a:t>έκπτυξη</a:t>
            </a:r>
            <a:r>
              <a:rPr lang="el-GR" sz="2400" dirty="0" smtClean="0"/>
              <a:t> των περιφερικών τμημάτων του πνεύμονα.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4100" name="Picture 4" descr="File:Unterlappenatelektase rechts 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40" y="1484784"/>
            <a:ext cx="4495834" cy="46348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4048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Ατελεκτασία δεξιού κάτω λοβού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6136" y="1196752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en.wikipedia.org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51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032448" cy="52565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Η αύξηση της διαμέτρου των βρόγχων.</a:t>
            </a:r>
          </a:p>
          <a:p>
            <a:pPr eaLnBrk="1" hangingPunct="1">
              <a:defRPr/>
            </a:pPr>
            <a:r>
              <a:rPr lang="el-GR" dirty="0" smtClean="0"/>
              <a:t>Το φυσιολογικό βρογχικό και αγγειακό δένδρο εμφανίζει διακλαδώσεις μικρότερης διαμέτρου προς την περιφέρεια του πνεύμονα.</a:t>
            </a:r>
          </a:p>
        </p:txBody>
      </p:sp>
      <p:pic>
        <p:nvPicPr>
          <p:cNvPr id="16388" name="Picture 4" descr="68906890CF_CT_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350"/>
            <a:ext cx="4608512" cy="2625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7" descr="2983RAD0059-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54" y="2924175"/>
            <a:ext cx="3740150" cy="3213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5399088" y="6165304"/>
            <a:ext cx="3744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Αξονικές τομογραφίες θώρακος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Βρογχεκτασία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7104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Βρογχεκτασία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sz="3600" dirty="0" smtClean="0"/>
          </a:p>
        </p:txBody>
      </p:sp>
      <p:pic>
        <p:nvPicPr>
          <p:cNvPr id="17411" name="Picture 11" descr="2983RAD0059-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894" y="4546600"/>
            <a:ext cx="2713718" cy="23310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17" descr="68906890CF_CT_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2852738"/>
            <a:ext cx="2954337" cy="1684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0" y="2133599"/>
            <a:ext cx="3889375" cy="4321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1115616" y="6454774"/>
            <a:ext cx="1655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α/α θώρακος</a:t>
            </a:r>
          </a:p>
        </p:txBody>
      </p:sp>
      <p:pic>
        <p:nvPicPr>
          <p:cNvPr id="17415" name="Picture 22"/>
          <p:cNvPicPr>
            <a:picLocks noChangeAspect="1" noChangeArrowheads="1"/>
          </p:cNvPicPr>
          <p:nvPr/>
        </p:nvPicPr>
        <p:blipFill>
          <a:blip r:embed="rId7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6" r="44774" b="14468"/>
          <a:stretch>
            <a:fillRect/>
          </a:stretch>
        </p:blipFill>
        <p:spPr bwMode="auto">
          <a:xfrm>
            <a:off x="3995738" y="0"/>
            <a:ext cx="2843212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Line 24"/>
          <p:cNvSpPr>
            <a:spLocks noChangeShapeType="1"/>
          </p:cNvSpPr>
          <p:nvPr/>
        </p:nvSpPr>
        <p:spPr bwMode="auto">
          <a:xfrm flipV="1">
            <a:off x="5219700" y="3716338"/>
            <a:ext cx="13668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8" name="Text Box 26"/>
          <p:cNvSpPr txBox="1">
            <a:spLocks noChangeArrowheads="1"/>
          </p:cNvSpPr>
          <p:nvPr/>
        </p:nvSpPr>
        <p:spPr bwMode="auto">
          <a:xfrm>
            <a:off x="4156769" y="4546600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 err="1">
                <a:solidFill>
                  <a:schemeClr val="bg1"/>
                </a:solidFill>
                <a:latin typeface="+mn-lt"/>
              </a:rPr>
              <a:t>Βρογχεκτασίες</a:t>
            </a:r>
            <a:endParaRPr lang="el-GR" altLang="el-GR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419" name="Picture 27"/>
          <p:cNvPicPr>
            <a:picLocks noChangeAspect="1" noChangeArrowheads="1"/>
          </p:cNvPicPr>
          <p:nvPr/>
        </p:nvPicPr>
        <p:blipFill>
          <a:blip r:embed="rId7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6" r="44774" b="14468"/>
          <a:stretch>
            <a:fillRect/>
          </a:stretch>
        </p:blipFill>
        <p:spPr bwMode="auto">
          <a:xfrm>
            <a:off x="3995738" y="0"/>
            <a:ext cx="2843212" cy="2852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0" name="Text Box 28"/>
          <p:cNvSpPr txBox="1">
            <a:spLocks noChangeArrowheads="1"/>
          </p:cNvSpPr>
          <p:nvPr/>
        </p:nvSpPr>
        <p:spPr bwMode="auto">
          <a:xfrm>
            <a:off x="6858689" y="764704"/>
            <a:ext cx="20875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Φυσιολογικός πνεύμονας αξονική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94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l-GR" sz="3600" dirty="0" smtClean="0"/>
              <a:t>Εμφύσημα </a:t>
            </a:r>
            <a:r>
              <a:rPr lang="el-GR" sz="3000" b="0" dirty="0" smtClean="0"/>
              <a:t>1/2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5122" name="Picture 2" descr="File:Barrowchest.JP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176464" cy="494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Medical X-Ray imaging WFH07 nevit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97" y="1268760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187624" y="6237312"/>
            <a:ext cx="2790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commons.wikimedia.org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10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Εμφύσημα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sz="3600" dirty="0" smtClean="0"/>
          </a:p>
        </p:txBody>
      </p:sp>
      <p:sp>
        <p:nvSpPr>
          <p:cNvPr id="57360" name="Rectangle 16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3456384" cy="31683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Μείωση της πυκνότητας του πνεύμονα (πιο μαύρο).</a:t>
            </a:r>
          </a:p>
          <a:p>
            <a:pPr eaLnBrk="1" hangingPunct="1">
              <a:defRPr/>
            </a:pPr>
            <a:r>
              <a:rPr lang="el-GR" dirty="0" smtClean="0"/>
              <a:t>Περιοχές με αέρα χωρίς λειτουργικές δυνατότητες (ανταλλαγή αερίων).</a:t>
            </a:r>
          </a:p>
        </p:txBody>
      </p:sp>
      <p:pic>
        <p:nvPicPr>
          <p:cNvPr id="19461" name="Picture 14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6" r="44774" b="14468"/>
          <a:stretch>
            <a:fillRect/>
          </a:stretch>
        </p:blipFill>
        <p:spPr bwMode="auto">
          <a:xfrm>
            <a:off x="3995738" y="260648"/>
            <a:ext cx="2843212" cy="2852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 Box 15"/>
          <p:cNvSpPr txBox="1">
            <a:spLocks noChangeArrowheads="1"/>
          </p:cNvSpPr>
          <p:nvPr/>
        </p:nvSpPr>
        <p:spPr bwMode="auto">
          <a:xfrm>
            <a:off x="6877050" y="2467055"/>
            <a:ext cx="2087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</a:rPr>
              <a:t>Φυσιολογικός πνεύμονας αξονική </a:t>
            </a:r>
          </a:p>
        </p:txBody>
      </p:sp>
      <p:sp>
        <p:nvSpPr>
          <p:cNvPr id="19465" name="Text Box 18"/>
          <p:cNvSpPr txBox="1">
            <a:spLocks noChangeArrowheads="1"/>
          </p:cNvSpPr>
          <p:nvPr/>
        </p:nvSpPr>
        <p:spPr bwMode="auto">
          <a:xfrm>
            <a:off x="1844518" y="5157192"/>
            <a:ext cx="2144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</a:rPr>
              <a:t>Εμφύσημα </a:t>
            </a:r>
            <a:r>
              <a:rPr lang="el-GR" altLang="el-GR" dirty="0" smtClean="0">
                <a:solidFill>
                  <a:schemeClr val="bg1"/>
                </a:solidFill>
                <a:latin typeface="+mn-lt"/>
              </a:rPr>
              <a:t>αξονική </a:t>
            </a:r>
            <a:r>
              <a:rPr lang="el-GR" altLang="el-GR" dirty="0">
                <a:solidFill>
                  <a:schemeClr val="bg1"/>
                </a:solidFill>
                <a:latin typeface="+mn-lt"/>
              </a:rPr>
              <a:t>θώρακος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876256" y="644825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6146" name="Picture 2" descr="File:Bullus emphasemaC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520" y="3199093"/>
            <a:ext cx="4685365" cy="35480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24852" y="6540940"/>
            <a:ext cx="20162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commons.wikimedia.org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93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Ανατομία – Φυσιολογία </a:t>
            </a:r>
            <a:r>
              <a:rPr lang="el-GR" sz="3000" b="0" dirty="0" smtClean="0"/>
              <a:t>1/3</a:t>
            </a:r>
          </a:p>
        </p:txBody>
      </p:sp>
      <p:pic>
        <p:nvPicPr>
          <p:cNvPr id="6" name="Picture 2" descr="File:Blausen 0770 RespiratorySystem 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72" y="1086589"/>
            <a:ext cx="6812235" cy="54497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750772" y="6536377"/>
            <a:ext cx="7585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/>
                <a:hlinkClick r:id="rId3"/>
              </a:rPr>
              <a:t>Blausen 0770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/>
                <a:hlinkClick r:id="rId3"/>
              </a:rPr>
              <a:t>RespiratorySystem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/>
                <a:hlinkClick r:id="rId3"/>
              </a:rPr>
              <a:t>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alibri"/>
                <a:hlinkClick r:id="rId3"/>
              </a:rPr>
              <a:t>02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Calibri"/>
                <a:hlinkClick r:id="rId4" tooltip="User:BruceBlaus"/>
              </a:rPr>
              <a:t>BruceBlaus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5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ile:09-01-Pneumothora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98" y="2793844"/>
            <a:ext cx="3795102" cy="38141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8" name="Rectangle 20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68400"/>
            <a:ext cx="4104456" cy="46370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Bef>
                <a:spcPts val="1200"/>
              </a:spcBef>
              <a:defRPr/>
            </a:pPr>
            <a:r>
              <a:rPr lang="el-GR" sz="2400" dirty="0" smtClean="0">
                <a:solidFill>
                  <a:schemeClr val="bg1"/>
                </a:solidFill>
              </a:rPr>
              <a:t>Αέρας στην </a:t>
            </a:r>
            <a:r>
              <a:rPr lang="el-GR" sz="2400" dirty="0" err="1" smtClean="0">
                <a:solidFill>
                  <a:schemeClr val="bg1"/>
                </a:solidFill>
              </a:rPr>
              <a:t>υπεζωκοτική</a:t>
            </a:r>
            <a:r>
              <a:rPr lang="el-GR" sz="2400" dirty="0" smtClean="0">
                <a:solidFill>
                  <a:schemeClr val="bg1"/>
                </a:solidFill>
              </a:rPr>
              <a:t> κοιλότητα.</a:t>
            </a:r>
          </a:p>
          <a:p>
            <a:pPr lvl="1" eaLnBrk="1" hangingPunct="1">
              <a:lnSpc>
                <a:spcPct val="105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 smtClean="0">
                <a:solidFill>
                  <a:schemeClr val="bg1"/>
                </a:solidFill>
              </a:rPr>
              <a:t>Αυτόματα (εμφύσημα χωρίς εμφανή αιτία).</a:t>
            </a:r>
          </a:p>
          <a:p>
            <a:pPr lvl="1" eaLnBrk="1" hangingPunct="1">
              <a:lnSpc>
                <a:spcPct val="105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 err="1" smtClean="0">
                <a:solidFill>
                  <a:schemeClr val="bg1"/>
                </a:solidFill>
              </a:rPr>
              <a:t>Ιατρογενής</a:t>
            </a:r>
            <a:r>
              <a:rPr lang="el-GR" sz="2400" dirty="0" smtClean="0">
                <a:solidFill>
                  <a:schemeClr val="bg1"/>
                </a:solidFill>
              </a:rPr>
              <a:t> (χειρουργείο, παρακέντηση).</a:t>
            </a:r>
          </a:p>
          <a:p>
            <a:pPr lvl="1" eaLnBrk="1" hangingPunct="1">
              <a:lnSpc>
                <a:spcPct val="105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 smtClean="0">
                <a:solidFill>
                  <a:schemeClr val="bg1"/>
                </a:solidFill>
              </a:rPr>
              <a:t>Τραύμα.</a:t>
            </a:r>
          </a:p>
          <a:p>
            <a:pPr eaLnBrk="1" hangingPunct="1">
              <a:lnSpc>
                <a:spcPct val="105000"/>
              </a:lnSpc>
              <a:spcBef>
                <a:spcPts val="1200"/>
              </a:spcBef>
              <a:defRPr/>
            </a:pPr>
            <a:r>
              <a:rPr lang="el-GR" sz="2400" dirty="0" smtClean="0">
                <a:solidFill>
                  <a:schemeClr val="bg1"/>
                </a:solidFill>
              </a:rPr>
              <a:t>Ανάγγεια περιοχή στην περιφέρεια συνήθως.</a:t>
            </a:r>
          </a:p>
        </p:txBody>
      </p:sp>
      <p:sp>
        <p:nvSpPr>
          <p:cNvPr id="20487" name="Line 22"/>
          <p:cNvSpPr>
            <a:spLocks noChangeShapeType="1"/>
          </p:cNvSpPr>
          <p:nvPr/>
        </p:nvSpPr>
        <p:spPr bwMode="auto">
          <a:xfrm flipV="1">
            <a:off x="4176067" y="4581128"/>
            <a:ext cx="1836093" cy="8612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488" name="Line 23"/>
          <p:cNvSpPr>
            <a:spLocks noChangeShapeType="1"/>
          </p:cNvSpPr>
          <p:nvPr/>
        </p:nvSpPr>
        <p:spPr bwMode="auto">
          <a:xfrm flipV="1">
            <a:off x="5042824" y="5157192"/>
            <a:ext cx="1401384" cy="100833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489" name="Text Box 24"/>
          <p:cNvSpPr txBox="1">
            <a:spLocks noChangeArrowheads="1"/>
          </p:cNvSpPr>
          <p:nvPr/>
        </p:nvSpPr>
        <p:spPr bwMode="auto">
          <a:xfrm>
            <a:off x="2376844" y="5811585"/>
            <a:ext cx="29703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Συμπιεσμένος – </a:t>
            </a:r>
            <a:r>
              <a:rPr lang="el-GR" altLang="el-GR" sz="2000" dirty="0" err="1">
                <a:solidFill>
                  <a:schemeClr val="bg1"/>
                </a:solidFill>
                <a:latin typeface="+mn-lt"/>
              </a:rPr>
              <a:t>ατελεκτατικός</a:t>
            </a: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l-GR" altLang="el-GR" sz="2000" dirty="0" err="1">
                <a:solidFill>
                  <a:schemeClr val="bg1"/>
                </a:solidFill>
                <a:latin typeface="+mn-lt"/>
              </a:rPr>
              <a:t>πνέυμονας</a:t>
            </a:r>
            <a:endParaRPr lang="el-GR" altLang="el-G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Πνευμοθώραξ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pic>
        <p:nvPicPr>
          <p:cNvPr id="7170" name="Picture 2" descr="File:Pneumothorax 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48" y="188640"/>
            <a:ext cx="3587552" cy="25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1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>
                <a:solidFill>
                  <a:prstClr val="white"/>
                </a:solidFill>
              </a:rPr>
              <a:t>Πνευμοθώραξ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24744"/>
            <a:ext cx="9073008" cy="57606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l-GR" dirty="0" smtClean="0"/>
              <a:t>Η θέση του αέρα εξαρτάται από τη βαρύτητα (στο υψηλότερο σημείο).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12738" y="2240433"/>
            <a:ext cx="40432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Ύπτια α/α (ΜΕΘ) (μαύρη γραμμή γύρω από την καρδιά)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179512" y="2708920"/>
            <a:ext cx="5076825" cy="4028761"/>
            <a:chOff x="0" y="2829239"/>
            <a:chExt cx="5076825" cy="4028761"/>
          </a:xfrm>
        </p:grpSpPr>
        <p:pic>
          <p:nvPicPr>
            <p:cNvPr id="22532" name="Picture 4" descr="482PNEUMOTHORAXCHANG2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76575"/>
              <a:ext cx="5076825" cy="37814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5" name="Line 7"/>
            <p:cNvSpPr>
              <a:spLocks noChangeShapeType="1"/>
            </p:cNvSpPr>
            <p:nvPr/>
          </p:nvSpPr>
          <p:spPr bwMode="auto">
            <a:xfrm>
              <a:off x="2675086" y="2829239"/>
              <a:ext cx="817414" cy="2112649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796136" y="2240433"/>
            <a:ext cx="27717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Όρθια α/α (στο άνω μέρος του </a:t>
            </a:r>
            <a:r>
              <a:rPr lang="el-GR" altLang="el-GR" sz="2000" dirty="0" err="1">
                <a:solidFill>
                  <a:schemeClr val="bg1"/>
                </a:solidFill>
                <a:latin typeface="+mn-lt"/>
              </a:rPr>
              <a:t>ημιθωρακίου</a:t>
            </a: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pic>
        <p:nvPicPr>
          <p:cNvPr id="8194" name="Picture 2" descr="http://www.trauma.org/phpThumb/phpThumb.php?src=http://www.trauma.org/images/image_library/chest0018a.jpg&amp;w=400&amp;h=302.10696920583&amp;q=75&amp;fltr%5b%5d=usm|80|0.5|3&amp;aoe=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4" r="3578"/>
          <a:stretch/>
        </p:blipFill>
        <p:spPr bwMode="auto">
          <a:xfrm>
            <a:off x="5364089" y="2975236"/>
            <a:ext cx="3664502" cy="30290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364089" y="6004255"/>
            <a:ext cx="38004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trauma.org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40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smtClean="0"/>
              <a:t>Πλευριτική συλλογή </a:t>
            </a:r>
            <a:r>
              <a:rPr lang="el-GR" sz="3000" b="0" dirty="0" smtClean="0"/>
              <a:t>1/2</a:t>
            </a:r>
          </a:p>
        </p:txBody>
      </p:sp>
      <p:sp>
        <p:nvSpPr>
          <p:cNvPr id="62480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Υγρό στην </a:t>
            </a:r>
            <a:r>
              <a:rPr lang="el-GR" dirty="0" err="1" smtClean="0"/>
              <a:t>υπεζωκοτική</a:t>
            </a:r>
            <a:r>
              <a:rPr lang="el-GR" dirty="0" smtClean="0"/>
              <a:t> κοιλότητα.</a:t>
            </a:r>
          </a:p>
          <a:p>
            <a:pPr eaLnBrk="1" hangingPunct="1">
              <a:defRPr/>
            </a:pPr>
            <a:r>
              <a:rPr lang="el-GR" dirty="0" smtClean="0"/>
              <a:t>Ανάλογα με το ιστορικό.</a:t>
            </a:r>
          </a:p>
          <a:p>
            <a:pPr lvl="1" eaLnBrk="1" hangingPunct="1">
              <a:defRPr/>
            </a:pPr>
            <a:r>
              <a:rPr lang="el-GR" dirty="0" smtClean="0"/>
              <a:t>Πύον, </a:t>
            </a:r>
          </a:p>
          <a:p>
            <a:pPr lvl="1" eaLnBrk="1" hangingPunct="1">
              <a:defRPr/>
            </a:pPr>
            <a:r>
              <a:rPr lang="el-GR" dirty="0" smtClean="0"/>
              <a:t>Αίμα, </a:t>
            </a:r>
          </a:p>
          <a:p>
            <a:pPr lvl="1" eaLnBrk="1" hangingPunct="1">
              <a:defRPr/>
            </a:pPr>
            <a:r>
              <a:rPr lang="el-GR" dirty="0" smtClean="0"/>
              <a:t>Λέμφος, </a:t>
            </a:r>
          </a:p>
          <a:p>
            <a:pPr lvl="1" eaLnBrk="1" hangingPunct="1">
              <a:defRPr/>
            </a:pPr>
            <a:r>
              <a:rPr lang="el-GR" dirty="0" smtClean="0"/>
              <a:t>Καρκινικό.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34818" name="Picture 2" descr="https://upload.wikimedia.org/wikipedia/commons/5/57/Left-sided_Pleural_Effusion.jpg"/>
          <p:cNvPicPr>
            <a:picLocks noChangeAspect="1" noChangeArrowheads="1"/>
          </p:cNvPicPr>
          <p:nvPr/>
        </p:nvPicPr>
        <p:blipFill>
          <a:blip r:embed="rId2" cstate="print"/>
          <a:srcRect l="6340" t="6379" r="3322" b="7273"/>
          <a:stretch>
            <a:fillRect/>
          </a:stretch>
        </p:blipFill>
        <p:spPr bwMode="auto">
          <a:xfrm>
            <a:off x="5255341" y="260648"/>
            <a:ext cx="3853163" cy="3312368"/>
          </a:xfrm>
          <a:prstGeom prst="rect">
            <a:avLst/>
          </a:prstGeom>
          <a:noFill/>
        </p:spPr>
      </p:pic>
      <p:sp>
        <p:nvSpPr>
          <p:cNvPr id="8" name="Rectangle 7">
            <a:hlinkClick r:id="rId3"/>
          </p:cNvPr>
          <p:cNvSpPr/>
          <p:nvPr/>
        </p:nvSpPr>
        <p:spPr>
          <a:xfrm>
            <a:off x="3966908" y="3357554"/>
            <a:ext cx="12907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en.wikipedia.org</a:t>
            </a:r>
            <a:endParaRPr lang="en-US" sz="1200" dirty="0"/>
          </a:p>
        </p:txBody>
      </p:sp>
      <p:pic>
        <p:nvPicPr>
          <p:cNvPr id="34820" name="Picture 4" descr="https://upload.wikimedia.org/wikipedia/commons/f/fe/Pleural_effusion_CT_axial_WT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696286"/>
            <a:ext cx="4320480" cy="308914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965760" y="6551973"/>
            <a:ext cx="1853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commons.wikimedia.org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939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Πλευριτική συλλογή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sz="3600" dirty="0" smtClean="0"/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24744"/>
            <a:ext cx="4320480" cy="221853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>
                <a:solidFill>
                  <a:schemeClr val="bg1"/>
                </a:solidFill>
              </a:rPr>
              <a:t>Θέση του υγρού εξαρτάται από τη βαρύτητα.</a:t>
            </a:r>
          </a:p>
          <a:p>
            <a:pPr eaLnBrk="1" hangingPunct="1">
              <a:defRPr/>
            </a:pPr>
            <a:r>
              <a:rPr lang="el-GR" sz="2400" dirty="0" smtClean="0">
                <a:solidFill>
                  <a:schemeClr val="bg1"/>
                </a:solidFill>
              </a:rPr>
              <a:t>Βαρύτερο από τον πνεύμονα και τον αέρα.</a:t>
            </a:r>
          </a:p>
        </p:txBody>
      </p:sp>
      <p:pic>
        <p:nvPicPr>
          <p:cNvPr id="24582" name="Picture 10" descr="10741074PLEURAL_EFFUS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6962"/>
            <a:ext cx="3168129" cy="27225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6227763" y="22050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</a:rPr>
              <a:t>α/α όρθια θέση</a:t>
            </a:r>
          </a:p>
        </p:txBody>
      </p:sp>
      <p:sp>
        <p:nvSpPr>
          <p:cNvPr id="24584" name="Line 13"/>
          <p:cNvSpPr>
            <a:spLocks noChangeShapeType="1"/>
          </p:cNvSpPr>
          <p:nvPr/>
        </p:nvSpPr>
        <p:spPr bwMode="auto">
          <a:xfrm flipV="1">
            <a:off x="8027988" y="1844675"/>
            <a:ext cx="504825" cy="5762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755576" y="6369724"/>
            <a:ext cx="3096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 smtClean="0">
                <a:solidFill>
                  <a:schemeClr val="bg1"/>
                </a:solidFill>
                <a:latin typeface="+mn-lt"/>
              </a:rPr>
              <a:t>Α/α </a:t>
            </a: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οριζόντια δέσμη (Α)</a:t>
            </a:r>
          </a:p>
        </p:txBody>
      </p:sp>
      <p:sp>
        <p:nvSpPr>
          <p:cNvPr id="24586" name="Text Box 15"/>
          <p:cNvSpPr txBox="1">
            <a:spLocks noChangeArrowheads="1"/>
          </p:cNvSpPr>
          <p:nvPr/>
        </p:nvSpPr>
        <p:spPr bwMode="auto">
          <a:xfrm>
            <a:off x="6031013" y="6341258"/>
            <a:ext cx="2302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Αξονική θώρακος </a:t>
            </a:r>
          </a:p>
        </p:txBody>
      </p:sp>
      <p:sp>
        <p:nvSpPr>
          <p:cNvPr id="24587" name="Line 16"/>
          <p:cNvSpPr>
            <a:spLocks noChangeShapeType="1"/>
          </p:cNvSpPr>
          <p:nvPr/>
        </p:nvSpPr>
        <p:spPr bwMode="auto">
          <a:xfrm>
            <a:off x="6300788" y="4322763"/>
            <a:ext cx="287337" cy="676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33794" name="Picture 2" descr="https://upload.wikimedia.org/wikipedia/commons/e/e7/Pleural_effusion.jpg"/>
          <p:cNvPicPr>
            <a:picLocks noChangeAspect="1" noChangeArrowheads="1"/>
          </p:cNvPicPr>
          <p:nvPr/>
        </p:nvPicPr>
        <p:blipFill>
          <a:blip r:embed="rId4" cstate="print"/>
          <a:srcRect l="5559" t="1979" r="6905" b="1049"/>
          <a:stretch>
            <a:fillRect/>
          </a:stretch>
        </p:blipFill>
        <p:spPr bwMode="auto">
          <a:xfrm>
            <a:off x="467544" y="2921426"/>
            <a:ext cx="3672408" cy="327178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95536" y="6150228"/>
            <a:ext cx="1853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en.wikipedia.org</a:t>
            </a:r>
            <a:endParaRPr lang="en-US" sz="1200" dirty="0"/>
          </a:p>
        </p:txBody>
      </p:sp>
      <p:pic>
        <p:nvPicPr>
          <p:cNvPr id="17" name="Picture 4" descr="https://upload.wikimedia.org/wikipedia/commons/f/fe/Pleural_effusion_CT_axial_WT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3520" y="3140968"/>
            <a:ext cx="4320480" cy="3089144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7290048" y="6165304"/>
            <a:ext cx="1853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7"/>
              </a:rPr>
              <a:t>commons.wikimedia.org</a:t>
            </a:r>
            <a:endParaRPr lang="en-US" sz="1200" dirty="0"/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6119664" y="5148910"/>
            <a:ext cx="144462" cy="14287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Υδροπνευμοθώρακας</a:t>
            </a:r>
            <a:endParaRPr lang="el-GR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err="1" smtClean="0"/>
              <a:t>Υδραερικό</a:t>
            </a:r>
            <a:r>
              <a:rPr lang="el-GR" dirty="0" smtClean="0"/>
              <a:t> επίπεδο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4"/>
          <a:stretch>
            <a:fillRect/>
          </a:stretch>
        </p:blipFill>
        <p:spPr bwMode="auto">
          <a:xfrm>
            <a:off x="3739834" y="2060848"/>
            <a:ext cx="5260598" cy="41769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23528" y="4914368"/>
            <a:ext cx="36723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α/α θώρακος 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000" dirty="0" err="1">
                <a:solidFill>
                  <a:schemeClr val="bg1"/>
                </a:solidFill>
                <a:latin typeface="+mn-lt"/>
              </a:rPr>
              <a:t>Υδροπνευμοθώρακας</a:t>
            </a: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 αριστερά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000" i="1" dirty="0">
                <a:solidFill>
                  <a:schemeClr val="bg1"/>
                </a:solidFill>
                <a:latin typeface="+mn-lt"/>
              </a:rPr>
              <a:t>Βέλη</a:t>
            </a: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, αέρας – </a:t>
            </a:r>
            <a:r>
              <a:rPr lang="el-GR" altLang="el-GR" sz="2000" i="1" dirty="0" smtClean="0">
                <a:solidFill>
                  <a:schemeClr val="bg1"/>
                </a:solidFill>
                <a:latin typeface="+mn-lt"/>
              </a:rPr>
              <a:t>άστρο</a:t>
            </a:r>
            <a:r>
              <a:rPr lang="el-GR" altLang="el-GR" sz="20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υγρό</a:t>
            </a:r>
          </a:p>
        </p:txBody>
      </p:sp>
      <p:sp>
        <p:nvSpPr>
          <p:cNvPr id="97288" name="AutoShape 8"/>
          <p:cNvSpPr>
            <a:spLocks noChangeArrowheads="1"/>
          </p:cNvSpPr>
          <p:nvPr/>
        </p:nvSpPr>
        <p:spPr bwMode="auto">
          <a:xfrm>
            <a:off x="7596187" y="5576088"/>
            <a:ext cx="144463" cy="144463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87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Συμπαγής ιστός </a:t>
            </a:r>
          </a:p>
        </p:txBody>
      </p:sp>
      <p:pic>
        <p:nvPicPr>
          <p:cNvPr id="26630" name="Picture 15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2388690"/>
            <a:ext cx="3960440" cy="44912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Text Box 18"/>
          <p:cNvSpPr txBox="1">
            <a:spLocks noChangeArrowheads="1"/>
          </p:cNvSpPr>
          <p:nvPr/>
        </p:nvSpPr>
        <p:spPr bwMode="auto">
          <a:xfrm>
            <a:off x="3347912" y="6491287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/>
              <a:t>αξονική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732240" y="636901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Μάζες </a:t>
            </a:r>
            <a:r>
              <a:rPr lang="el-GR" dirty="0" smtClean="0"/>
              <a:t>– όγκοι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pic>
        <p:nvPicPr>
          <p:cNvPr id="31748" name="Picture 4" descr="https://upload.wikimedia.org/wikipedia/commons/0/03/LungCACXR.PN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933950" y="908720"/>
            <a:ext cx="4210050" cy="4086226"/>
          </a:xfrm>
          <a:prstGeom prst="rect">
            <a:avLst/>
          </a:prstGeom>
          <a:noFill/>
        </p:spPr>
      </p:pic>
      <p:sp>
        <p:nvSpPr>
          <p:cNvPr id="26631" name="Text Box 17"/>
          <p:cNvSpPr txBox="1">
            <a:spLocks noChangeArrowheads="1"/>
          </p:cNvSpPr>
          <p:nvPr/>
        </p:nvSpPr>
        <p:spPr bwMode="auto">
          <a:xfrm>
            <a:off x="6300291" y="4646464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/>
              <a:t>α/α θώρακος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88224" y="5157192"/>
            <a:ext cx="1334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5"/>
              </a:rPr>
              <a:t>en.wikipedia.org/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90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Μάζες – όγκοι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Διάγνωση </a:t>
            </a:r>
          </a:p>
          <a:p>
            <a:pPr lvl="1" eaLnBrk="1" hangingPunct="1">
              <a:defRPr/>
            </a:pPr>
            <a:r>
              <a:rPr lang="el-GR" smtClean="0"/>
              <a:t>Ακτινολογικά χαρακτηριστικά</a:t>
            </a:r>
          </a:p>
          <a:p>
            <a:pPr lvl="1" eaLnBrk="1" hangingPunct="1">
              <a:defRPr/>
            </a:pPr>
            <a:r>
              <a:rPr lang="el-GR" smtClean="0"/>
              <a:t>Κατευθυνόμενη βιοψία</a:t>
            </a:r>
          </a:p>
          <a:p>
            <a:pPr eaLnBrk="1" hangingPunct="1">
              <a:defRPr/>
            </a:pPr>
            <a:r>
              <a:rPr lang="el-GR" smtClean="0"/>
              <a:t>Σταδιοποίηση </a:t>
            </a:r>
          </a:p>
        </p:txBody>
      </p:sp>
      <p:pic>
        <p:nvPicPr>
          <p:cNvPr id="27652" name="Picture 4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23" y="2420888"/>
            <a:ext cx="4625672" cy="41166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051720" y="4906307"/>
            <a:ext cx="29527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Κατευθυνόμενη με αξονική παρακέντηση 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Βέλος – βελόνη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Μ </a:t>
            </a:r>
            <a:r>
              <a:rPr lang="el-GR" altLang="el-GR" sz="2000" dirty="0" smtClean="0">
                <a:solidFill>
                  <a:schemeClr val="bg1"/>
                </a:solidFill>
                <a:latin typeface="+mn-lt"/>
              </a:rPr>
              <a:t>– μάζα</a:t>
            </a:r>
            <a:endParaRPr lang="el-GR" altLang="el-G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08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Σταδιοποίηση</a:t>
            </a:r>
            <a:r>
              <a:rPr lang="el-GR" dirty="0" smtClean="0"/>
              <a:t> </a:t>
            </a:r>
            <a:r>
              <a:rPr lang="el-GR" sz="3000" b="0" dirty="0" smtClean="0"/>
              <a:t>1/4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Τοπική έκταση του όγκου.</a:t>
            </a:r>
          </a:p>
          <a:p>
            <a:pPr eaLnBrk="1" hangingPunct="1">
              <a:defRPr/>
            </a:pPr>
            <a:r>
              <a:rPr lang="el-GR" dirty="0" smtClean="0"/>
              <a:t>Εντόπιση όγκου σε άλλα όργανα</a:t>
            </a:r>
          </a:p>
          <a:p>
            <a:pPr lvl="1" eaLnBrk="1" hangingPunct="1">
              <a:defRPr/>
            </a:pPr>
            <a:r>
              <a:rPr lang="el-GR" dirty="0" smtClean="0"/>
              <a:t>Αξονική εγκεφάλου – τραχήλου – θώρακος- άνω/κάτω κοιλίας.</a:t>
            </a:r>
          </a:p>
          <a:p>
            <a:pPr lvl="1" eaLnBrk="1" hangingPunct="1">
              <a:defRPr/>
            </a:pPr>
            <a:r>
              <a:rPr lang="el-GR" dirty="0" smtClean="0"/>
              <a:t>Ανά περίπτωση και μαγνητική τομογραφία.</a:t>
            </a:r>
          </a:p>
          <a:p>
            <a:pPr lvl="1" eaLnBrk="1" hangingPunct="1">
              <a:defRPr/>
            </a:pPr>
            <a:r>
              <a:rPr lang="el-GR" dirty="0" smtClean="0"/>
              <a:t>Σπινθηρογράφημα οστών.</a:t>
            </a:r>
          </a:p>
          <a:p>
            <a:pPr lvl="1" eaLnBrk="1" hangingPunct="1">
              <a:defRPr/>
            </a:pPr>
            <a:r>
              <a:rPr lang="el-GR" dirty="0" smtClean="0"/>
              <a:t>ΡΕΤ/Αξονική.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93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>
                <a:solidFill>
                  <a:prstClr val="white"/>
                </a:solidFill>
              </a:rPr>
              <a:t>Σταδιοποίηση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2/4</a:t>
            </a:r>
            <a:endParaRPr lang="el-GR" dirty="0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Τοπική έκταση του όγκου</a:t>
            </a:r>
          </a:p>
          <a:p>
            <a:pPr lvl="1" eaLnBrk="1" hangingPunct="1">
              <a:defRPr/>
            </a:pPr>
            <a:r>
              <a:rPr lang="el-GR" smtClean="0"/>
              <a:t>Λεμφαδένες  (αστέρια)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5292725" y="227806"/>
            <a:ext cx="3635375" cy="3090863"/>
            <a:chOff x="5508625" y="444500"/>
            <a:chExt cx="3635375" cy="3090863"/>
          </a:xfrm>
        </p:grpSpPr>
        <p:pic>
          <p:nvPicPr>
            <p:cNvPr id="29701" name="Picture 6" descr=" 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1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625" y="444500"/>
              <a:ext cx="3635375" cy="30908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6732588" y="1773238"/>
              <a:ext cx="287337" cy="215900"/>
            </a:xfrm>
            <a:prstGeom prst="star5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5292725" y="3376613"/>
            <a:ext cx="3851275" cy="3308350"/>
            <a:chOff x="5292725" y="3376613"/>
            <a:chExt cx="3851275" cy="3308350"/>
          </a:xfrm>
        </p:grpSpPr>
        <p:pic>
          <p:nvPicPr>
            <p:cNvPr id="29700" name="Picture 4" descr="77557755SCLC-CT_PUL_INV_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725" y="3376613"/>
              <a:ext cx="3851275" cy="33083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>
              <a:off x="7812088" y="5229225"/>
              <a:ext cx="144462" cy="144463"/>
            </a:xfrm>
            <a:prstGeom prst="star5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452738" y="3203112"/>
            <a:ext cx="4608512" cy="3481851"/>
            <a:chOff x="827088" y="3500438"/>
            <a:chExt cx="3924300" cy="3044825"/>
          </a:xfrm>
        </p:grpSpPr>
        <p:pic>
          <p:nvPicPr>
            <p:cNvPr id="29704" name="Picture 10" descr="10829_1082RUL_COLLAPSE_PANEW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3500438"/>
              <a:ext cx="3924300" cy="30448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>
              <a:off x="2268538" y="4076700"/>
              <a:ext cx="144462" cy="144463"/>
            </a:xfrm>
            <a:prstGeom prst="star5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88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9" descr="50405040SAMUEL-SMALL-LIVMET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514725"/>
            <a:ext cx="371792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1" descr="50415041BRAINMETS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5888"/>
            <a:ext cx="3205162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3" descr="50995099RADRENAL7CM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87788"/>
            <a:ext cx="3455987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prstClr val="white"/>
                </a:solidFill>
              </a:rPr>
              <a:t>Σταδιοποίηση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3/4</a:t>
            </a:r>
            <a:endParaRPr lang="el-GR" dirty="0"/>
          </a:p>
        </p:txBody>
      </p:sp>
      <p:sp>
        <p:nvSpPr>
          <p:cNvPr id="4123" name="Rectangle 27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424936" cy="525658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Μεταστάσεις σε αξονική τομογραφία</a:t>
            </a:r>
          </a:p>
          <a:p>
            <a:pPr lvl="1" eaLnBrk="1" hangingPunct="1">
              <a:defRPr/>
            </a:pPr>
            <a:r>
              <a:rPr lang="el-GR" dirty="0" smtClean="0"/>
              <a:t>Εγκέφαλος</a:t>
            </a:r>
          </a:p>
          <a:p>
            <a:pPr lvl="1" eaLnBrk="1" hangingPunct="1">
              <a:defRPr/>
            </a:pPr>
            <a:r>
              <a:rPr lang="el-GR" dirty="0" smtClean="0"/>
              <a:t>Ήπαρ</a:t>
            </a:r>
          </a:p>
          <a:p>
            <a:pPr lvl="1" eaLnBrk="1" hangingPunct="1">
              <a:defRPr/>
            </a:pPr>
            <a:r>
              <a:rPr lang="el-GR" dirty="0" smtClean="0"/>
              <a:t>επινεφρίδια</a:t>
            </a:r>
          </a:p>
        </p:txBody>
      </p:sp>
      <p:sp>
        <p:nvSpPr>
          <p:cNvPr id="30727" name="Line 28"/>
          <p:cNvSpPr>
            <a:spLocks noChangeShapeType="1"/>
          </p:cNvSpPr>
          <p:nvPr/>
        </p:nvSpPr>
        <p:spPr bwMode="auto">
          <a:xfrm flipV="1">
            <a:off x="2555776" y="1268411"/>
            <a:ext cx="4895949" cy="86444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8" name="Line 29"/>
          <p:cNvSpPr>
            <a:spLocks noChangeShapeType="1"/>
          </p:cNvSpPr>
          <p:nvPr/>
        </p:nvSpPr>
        <p:spPr bwMode="auto">
          <a:xfrm>
            <a:off x="1979712" y="2636912"/>
            <a:ext cx="3887688" cy="2447851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9" name="Line 30"/>
          <p:cNvSpPr>
            <a:spLocks noChangeShapeType="1"/>
          </p:cNvSpPr>
          <p:nvPr/>
        </p:nvSpPr>
        <p:spPr bwMode="auto">
          <a:xfrm>
            <a:off x="1835150" y="3356993"/>
            <a:ext cx="431800" cy="237705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64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Ανατομία – Φυσιολογία </a:t>
            </a:r>
            <a:r>
              <a:rPr lang="el-GR" sz="30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Picture 2" descr="File:Human respiratory system-NI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6779"/>
            <a:ext cx="7776864" cy="51745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473968" y="6440726"/>
            <a:ext cx="61926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/>
                <a:hlinkClick r:id="rId3"/>
              </a:rPr>
              <a:t>Human respiratory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alibri"/>
                <a:hlinkClick r:id="rId3"/>
              </a:rPr>
              <a:t>system-NIH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alibri"/>
                <a:hlinkClick r:id="rId4" tooltip="User:7mike5000"/>
              </a:rPr>
              <a:t>7mike5000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46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prstClr val="white"/>
                </a:solidFill>
              </a:rPr>
              <a:t>Σταδιοποίηση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4/4</a:t>
            </a:r>
            <a:endParaRPr lang="el-GR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Μεταστάσεις </a:t>
            </a:r>
          </a:p>
          <a:p>
            <a:pPr lvl="1" eaLnBrk="1" hangingPunct="1">
              <a:defRPr/>
            </a:pPr>
            <a:r>
              <a:rPr lang="el-GR" dirty="0" smtClean="0"/>
              <a:t>Μαγνητική εγκεφάλου	</a:t>
            </a:r>
          </a:p>
          <a:p>
            <a:pPr lvl="1" eaLnBrk="1" hangingPunct="1">
              <a:defRPr/>
            </a:pPr>
            <a:r>
              <a:rPr lang="el-GR" dirty="0" smtClean="0"/>
              <a:t>Αξονική ήπατος</a:t>
            </a:r>
          </a:p>
        </p:txBody>
      </p:sp>
      <p:pic>
        <p:nvPicPr>
          <p:cNvPr id="31748" name="Picture 5" descr="77587758SCLC-CT_LIVER_METS_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b="18575"/>
          <a:stretch>
            <a:fillRect/>
          </a:stretch>
        </p:blipFill>
        <p:spPr bwMode="auto">
          <a:xfrm>
            <a:off x="0" y="3714750"/>
            <a:ext cx="42846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77607760SCLC-CT_ADR_MET_3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2" r="43480"/>
          <a:stretch>
            <a:fillRect/>
          </a:stretch>
        </p:blipFill>
        <p:spPr bwMode="auto">
          <a:xfrm>
            <a:off x="4355976" y="3716338"/>
            <a:ext cx="317481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 descr="77627762SCLC-MR_BRAIN_METS_1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t="9550" r="13914" b="8414"/>
          <a:stretch>
            <a:fillRect/>
          </a:stretch>
        </p:blipFill>
        <p:spPr bwMode="auto">
          <a:xfrm>
            <a:off x="5435600" y="9525"/>
            <a:ext cx="37084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Line 10"/>
          <p:cNvSpPr>
            <a:spLocks noChangeShapeType="1"/>
          </p:cNvSpPr>
          <p:nvPr/>
        </p:nvSpPr>
        <p:spPr bwMode="auto">
          <a:xfrm flipV="1">
            <a:off x="4211960" y="1484312"/>
            <a:ext cx="2736528" cy="7207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752" name="Line 11"/>
          <p:cNvSpPr>
            <a:spLocks noChangeShapeType="1"/>
          </p:cNvSpPr>
          <p:nvPr/>
        </p:nvSpPr>
        <p:spPr bwMode="auto">
          <a:xfrm flipV="1">
            <a:off x="4211960" y="1989138"/>
            <a:ext cx="3528690" cy="2159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753" name="Line 12"/>
          <p:cNvSpPr>
            <a:spLocks noChangeShapeType="1"/>
          </p:cNvSpPr>
          <p:nvPr/>
        </p:nvSpPr>
        <p:spPr bwMode="auto">
          <a:xfrm flipH="1">
            <a:off x="1116013" y="2924945"/>
            <a:ext cx="863699" cy="179945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754" name="Line 13"/>
          <p:cNvSpPr>
            <a:spLocks noChangeShapeType="1"/>
          </p:cNvSpPr>
          <p:nvPr/>
        </p:nvSpPr>
        <p:spPr bwMode="auto">
          <a:xfrm>
            <a:off x="1979712" y="2924945"/>
            <a:ext cx="360263" cy="194391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755" name="Text Box 14"/>
          <p:cNvSpPr txBox="1">
            <a:spLocks noChangeArrowheads="1"/>
          </p:cNvSpPr>
          <p:nvPr/>
        </p:nvSpPr>
        <p:spPr bwMode="auto">
          <a:xfrm>
            <a:off x="7596337" y="4653136"/>
            <a:ext cx="154766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Αξονική 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Φυσιολογικό ήπαρ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41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smtClean="0"/>
              <a:t>Σπινθηρογράφημα οστών</a:t>
            </a:r>
          </a:p>
        </p:txBody>
      </p:sp>
      <p:pic>
        <p:nvPicPr>
          <p:cNvPr id="32773" name="Picture 8" descr=" 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06" y="3284984"/>
            <a:ext cx="1791791" cy="3412935"/>
          </a:xfrm>
          <a:ln>
            <a:solidFill>
              <a:schemeClr val="tx1"/>
            </a:solidFill>
          </a:ln>
        </p:spPr>
      </p:pic>
      <p:sp>
        <p:nvSpPr>
          <p:cNvPr id="65546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169862" y="2327275"/>
            <a:ext cx="4906963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>
                <a:solidFill>
                  <a:schemeClr val="bg1"/>
                </a:solidFill>
              </a:rPr>
              <a:t>Πρόσληψη </a:t>
            </a:r>
            <a:r>
              <a:rPr lang="el-GR" sz="2400" dirty="0" err="1" smtClean="0">
                <a:solidFill>
                  <a:schemeClr val="bg1"/>
                </a:solidFill>
              </a:rPr>
              <a:t>ραδιοφαρμάκου</a:t>
            </a:r>
            <a:r>
              <a:rPr lang="el-GR" sz="2400" dirty="0" smtClean="0">
                <a:solidFill>
                  <a:schemeClr val="bg1"/>
                </a:solidFill>
              </a:rPr>
              <a:t> σημαίνει αύξηση του μεταβολισμού τοπικά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 smtClean="0">
                <a:solidFill>
                  <a:schemeClr val="bg1"/>
                </a:solidFill>
              </a:rPr>
              <a:t>στις μεταστάσεις,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 smtClean="0">
                <a:solidFill>
                  <a:schemeClr val="bg1"/>
                </a:solidFill>
              </a:rPr>
              <a:t>σε καλοήθεις παθήσεις (κατάγματα, φλεγμονές).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l-GR" sz="2400" dirty="0" smtClean="0">
                <a:solidFill>
                  <a:schemeClr val="bg1"/>
                </a:solidFill>
              </a:rPr>
              <a:t>Σημασία στη σύγκριση και λοιπή απεικόνιση.</a:t>
            </a:r>
          </a:p>
        </p:txBody>
      </p:sp>
      <p:pic>
        <p:nvPicPr>
          <p:cNvPr id="32772" name="Picture 7" descr="60386038MYELOMA-NUCMED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7"/>
            <a:ext cx="3384352" cy="29079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Line 11"/>
          <p:cNvSpPr>
            <a:spLocks noChangeShapeType="1"/>
          </p:cNvSpPr>
          <p:nvPr/>
        </p:nvSpPr>
        <p:spPr bwMode="auto">
          <a:xfrm flipV="1">
            <a:off x="4211960" y="2132856"/>
            <a:ext cx="2304727" cy="13681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5" name="Line 12"/>
          <p:cNvSpPr>
            <a:spLocks noChangeShapeType="1"/>
          </p:cNvSpPr>
          <p:nvPr/>
        </p:nvSpPr>
        <p:spPr bwMode="auto">
          <a:xfrm>
            <a:off x="4932041" y="5661248"/>
            <a:ext cx="2160239" cy="43157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43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FDG-PET</a:t>
            </a:r>
            <a:endParaRPr lang="el-GR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Διαφορική διάγνωση μεταξύ καλοήθους – κακοήθους όγκου</a:t>
            </a:r>
          </a:p>
          <a:p>
            <a:pPr lvl="1" eaLnBrk="1" hangingPunct="1">
              <a:defRPr/>
            </a:pPr>
            <a:r>
              <a:rPr lang="el-GR" dirty="0" smtClean="0"/>
              <a:t>Πρόσληψη </a:t>
            </a:r>
            <a:r>
              <a:rPr lang="el-GR" dirty="0" err="1" smtClean="0"/>
              <a:t>ραδιοφαρμάκου</a:t>
            </a:r>
            <a:r>
              <a:rPr lang="el-GR" dirty="0" smtClean="0"/>
              <a:t> στην κακοήθεια</a:t>
            </a:r>
          </a:p>
        </p:txBody>
      </p:sp>
      <p:pic>
        <p:nvPicPr>
          <p:cNvPr id="33796" name="Picture 5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65" y="2865530"/>
            <a:ext cx="3323660" cy="34787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7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78102"/>
            <a:ext cx="4795991" cy="34661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1132139" y="6341258"/>
            <a:ext cx="2017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αξονική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6106370" y="6344295"/>
            <a:ext cx="719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ΡΕΤ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89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3240360" cy="52565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Computer </a:t>
            </a:r>
            <a:r>
              <a:rPr lang="en-GB" dirty="0" smtClean="0"/>
              <a:t>Assisted Diagnosis </a:t>
            </a:r>
            <a:r>
              <a:rPr lang="el-GR" dirty="0" smtClean="0"/>
              <a:t>- Υποβοήθηση διάγνωσης.</a:t>
            </a:r>
          </a:p>
          <a:p>
            <a:pPr eaLnBrk="1" hangingPunct="1">
              <a:defRPr/>
            </a:pPr>
            <a:r>
              <a:rPr lang="el-GR" dirty="0" smtClean="0"/>
              <a:t>Λογισμικά υπολογιστών αναλύουν την εικόνα.</a:t>
            </a:r>
          </a:p>
          <a:p>
            <a:pPr eaLnBrk="1" hangingPunct="1">
              <a:defRPr/>
            </a:pPr>
            <a:r>
              <a:rPr lang="el-GR" dirty="0" smtClean="0"/>
              <a:t>Υποδεικνύουν και </a:t>
            </a:r>
            <a:r>
              <a:rPr lang="el-GR" dirty="0" err="1" smtClean="0"/>
              <a:t>ογκομετρούν</a:t>
            </a:r>
            <a:r>
              <a:rPr lang="el-GR" dirty="0" smtClean="0"/>
              <a:t> αλλοιώσεις.</a:t>
            </a:r>
          </a:p>
        </p:txBody>
      </p:sp>
      <p:pic>
        <p:nvPicPr>
          <p:cNvPr id="34819" name="Picture 5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46" y="3140968"/>
            <a:ext cx="4452601" cy="33843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7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14" y="404664"/>
            <a:ext cx="5920658" cy="26642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87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l-GR" sz="3600" dirty="0" smtClean="0"/>
              <a:t>Πνευμονική Εμβολή </a:t>
            </a:r>
            <a:r>
              <a:rPr lang="el-GR" sz="3000" b="0" dirty="0" smtClean="0"/>
              <a:t>1/2</a:t>
            </a:r>
          </a:p>
        </p:txBody>
      </p:sp>
      <p:pic>
        <p:nvPicPr>
          <p:cNvPr id="35843" name="Picture 3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8" y="3017862"/>
            <a:ext cx="4575560" cy="3514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312" y="276249"/>
            <a:ext cx="3459401" cy="2577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 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3017862"/>
            <a:ext cx="3426470" cy="34957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94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Πνευμονική Εμβολή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Θρόμβος αποφράσσει κλάδους της πνευμονικής αρτηρίας.</a:t>
            </a:r>
          </a:p>
          <a:p>
            <a:pPr eaLnBrk="1" hangingPunct="1">
              <a:defRPr/>
            </a:pPr>
            <a:r>
              <a:rPr lang="el-GR" dirty="0" smtClean="0"/>
              <a:t>Αξονική αγγειογραφία πνευμονικών αρτηριών (χορήγηση σκιαγραφικού, αγγεία λευκά).</a:t>
            </a:r>
          </a:p>
          <a:p>
            <a:pPr eaLnBrk="1" hangingPunct="1">
              <a:defRPr/>
            </a:pPr>
            <a:r>
              <a:rPr lang="el-GR" dirty="0" smtClean="0"/>
              <a:t>Παλαιότερα μόνη μέθοδος το σπινθηρογράφημα.</a:t>
            </a:r>
          </a:p>
          <a:p>
            <a:pPr eaLnBrk="1" hangingPunct="1">
              <a:defRPr/>
            </a:pPr>
            <a:r>
              <a:rPr lang="el-GR" dirty="0" smtClean="0"/>
              <a:t>Παρατηρείται συχνότερα σε:</a:t>
            </a:r>
          </a:p>
          <a:p>
            <a:pPr lvl="1" eaLnBrk="1" hangingPunct="1">
              <a:defRPr/>
            </a:pPr>
            <a:r>
              <a:rPr lang="el-GR" dirty="0" smtClean="0"/>
              <a:t>Ακινητοποιημένους ασθενείς (συχνά μετεγχειρητικά),</a:t>
            </a:r>
          </a:p>
          <a:p>
            <a:pPr lvl="1" eaLnBrk="1" hangingPunct="1">
              <a:defRPr/>
            </a:pPr>
            <a:r>
              <a:rPr lang="el-GR" dirty="0" smtClean="0"/>
              <a:t>Καρκινοπαθείς.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2782024" cy="1008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/>
              <a:t>Αξονική </a:t>
            </a:r>
            <a:br>
              <a:rPr lang="el-GR" dirty="0" smtClean="0"/>
            </a:br>
            <a:r>
              <a:rPr lang="el-GR" dirty="0" smtClean="0"/>
              <a:t>αγγεογραφία πνευμονικών αρτηριών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2132856"/>
            <a:ext cx="2088232" cy="1224136"/>
          </a:xfrm>
        </p:spPr>
        <p:txBody>
          <a:bodyPr/>
          <a:lstStyle/>
          <a:p>
            <a:pPr eaLnBrk="1" hangingPunct="1">
              <a:buNone/>
              <a:defRPr/>
            </a:pPr>
            <a:endParaRPr lang="el-GR" dirty="0" smtClean="0"/>
          </a:p>
          <a:p>
            <a:pPr eaLnBrk="1" hangingPunct="1">
              <a:buNone/>
              <a:defRPr/>
            </a:pPr>
            <a:r>
              <a:rPr lang="el-GR" dirty="0" smtClean="0">
                <a:solidFill>
                  <a:srgbClr val="FFC000"/>
                </a:solidFill>
              </a:rPr>
              <a:t>Έμβολα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"/>
          <a:stretch>
            <a:fillRect/>
          </a:stretch>
        </p:blipFill>
        <p:spPr bwMode="auto">
          <a:xfrm>
            <a:off x="3649663" y="0"/>
            <a:ext cx="5494337" cy="4581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" r="-493"/>
          <a:stretch>
            <a:fillRect/>
          </a:stretch>
        </p:blipFill>
        <p:spPr bwMode="auto">
          <a:xfrm>
            <a:off x="0" y="3644900"/>
            <a:ext cx="4211638" cy="3213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2987823" y="2276474"/>
            <a:ext cx="2808139" cy="648469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3059832" y="2708274"/>
            <a:ext cx="4033118" cy="21667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500563" y="5516563"/>
            <a:ext cx="4176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Φυσιολογική </a:t>
            </a:r>
            <a:r>
              <a:rPr lang="el-GR" altLang="el-GR" sz="2000" dirty="0" smtClean="0">
                <a:solidFill>
                  <a:schemeClr val="bg1"/>
                </a:solidFill>
                <a:latin typeface="+mn-lt"/>
              </a:rPr>
              <a:t>σκιαγράφηση πνευμονικών αρτηριών (</a:t>
            </a: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αστερίσκοι)</a:t>
            </a:r>
          </a:p>
        </p:txBody>
      </p:sp>
      <p:sp>
        <p:nvSpPr>
          <p:cNvPr id="108554" name="AutoShape 10"/>
          <p:cNvSpPr>
            <a:spLocks noChangeArrowheads="1"/>
          </p:cNvSpPr>
          <p:nvPr/>
        </p:nvSpPr>
        <p:spPr bwMode="auto">
          <a:xfrm>
            <a:off x="3131840" y="5445348"/>
            <a:ext cx="215900" cy="215900"/>
          </a:xfrm>
          <a:prstGeom prst="star5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8555" name="AutoShape 11"/>
          <p:cNvSpPr>
            <a:spLocks noChangeArrowheads="1"/>
          </p:cNvSpPr>
          <p:nvPr/>
        </p:nvSpPr>
        <p:spPr bwMode="auto">
          <a:xfrm>
            <a:off x="1835820" y="4869160"/>
            <a:ext cx="215900" cy="215900"/>
          </a:xfrm>
          <a:prstGeom prst="star5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7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l-GR" sz="3600" dirty="0" smtClean="0"/>
              <a:t>Πρωτοπαθής φυματίωση </a:t>
            </a:r>
            <a:r>
              <a:rPr lang="el-GR" sz="3000" b="0" dirty="0" smtClean="0"/>
              <a:t>1/2</a:t>
            </a:r>
          </a:p>
        </p:txBody>
      </p:sp>
      <p:pic>
        <p:nvPicPr>
          <p:cNvPr id="51203" name="Picture 3" descr="637LUNGFA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1268760"/>
            <a:ext cx="2627793" cy="22589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637LUNGSID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01" y="1576734"/>
            <a:ext cx="2232571" cy="19181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1282RAD0885-0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11289"/>
            <a:ext cx="3241675" cy="2786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5453RAD0055-0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96850"/>
            <a:ext cx="2484437" cy="213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63462_6346ANTDZ2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33564"/>
            <a:ext cx="2736850" cy="235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63494_6349ENDO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20938"/>
            <a:ext cx="2519362" cy="216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63483_6348ATELECTI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4661195"/>
            <a:ext cx="2282576" cy="19618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59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Πρωτοπαθής φυματίωση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sz="3600" dirty="0" smtClean="0"/>
          </a:p>
        </p:txBody>
      </p:sp>
      <p:pic>
        <p:nvPicPr>
          <p:cNvPr id="52227" name="Picture 3" descr="63505_6350ENDO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35475"/>
            <a:ext cx="2520950" cy="2166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63516_6351ENDO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38650"/>
            <a:ext cx="2520950" cy="2166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63561_6356MUCUS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51263"/>
            <a:ext cx="3311525" cy="284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69016901TB_BRONC_P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241655"/>
            <a:ext cx="2753816" cy="23667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 descr="69046904TB_BRONC_LAT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698" y="1389423"/>
            <a:ext cx="2593454" cy="22284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75917591ASPERGILLOM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06" y="1389423"/>
            <a:ext cx="3024633" cy="25993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0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l-GR" sz="3200" smtClean="0"/>
              <a:t>Δευτεροπαθής Φυματίωση</a:t>
            </a:r>
          </a:p>
        </p:txBody>
      </p:sp>
      <p:pic>
        <p:nvPicPr>
          <p:cNvPr id="53251" name="Picture 3" descr="75957595FIGURE_6_PPTB_RASMUSS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76700"/>
            <a:ext cx="2789278" cy="239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78887888MORGAN_P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0338"/>
            <a:ext cx="2592388" cy="2228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75947594POST_PRIMARY_EFFUS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4076700"/>
            <a:ext cx="2808288" cy="241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78897889MORGAN_C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93963"/>
            <a:ext cx="2305050" cy="198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78927892ALEXANDER_PA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9" y="1503363"/>
            <a:ext cx="2736850" cy="23521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78937893GINSBURG_P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484313"/>
            <a:ext cx="2758409" cy="23712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9" descr="79227922RBB102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05338"/>
            <a:ext cx="2303463" cy="1979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13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724128" y="116632"/>
            <a:ext cx="3419871" cy="144016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prstClr val="white"/>
                </a:solidFill>
              </a:rPr>
              <a:t>Ανατομία – Φυσιολογία </a:t>
            </a:r>
            <a:r>
              <a:rPr lang="el-GR" sz="30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5" name="Picture 2" descr="File:Respiratory system complete e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272"/>
            <a:ext cx="5852972" cy="6651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Rectangle 7"/>
          <p:cNvSpPr/>
          <p:nvPr/>
        </p:nvSpPr>
        <p:spPr>
          <a:xfrm>
            <a:off x="5929911" y="6351711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Respiratory system complete </a:t>
            </a:r>
            <a:r>
              <a:rPr lang="en-US" sz="1200" dirty="0" err="1" smtClean="0">
                <a:latin typeface="+mn-lt"/>
                <a:hlinkClick r:id="rId3"/>
              </a:rPr>
              <a:t>en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u="sng" dirty="0" smtClean="0">
                <a:latin typeface="+mn-lt"/>
                <a:hlinkClick r:id="rId4" tooltip="User:CFCF"/>
              </a:rPr>
              <a:t>CFCF</a:t>
            </a:r>
            <a:r>
              <a:rPr lang="el-GR" sz="1200" u="sng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4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Οικονόμου </a:t>
            </a:r>
            <a:r>
              <a:rPr lang="el-GR" sz="2000" dirty="0" smtClean="0"/>
              <a:t>2014. </a:t>
            </a:r>
            <a:r>
              <a:rPr lang="el-GR" sz="2000" dirty="0"/>
              <a:t>Γεωργία Οικονόμου. «Στοιχεία Διαγνωστικής Απεικόνισης.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/>
              <a:t> Θώρακας».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16632"/>
            <a:ext cx="4427983" cy="1008112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Ακτινοανατομία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</a:p>
        </p:txBody>
      </p:sp>
      <p:sp>
        <p:nvSpPr>
          <p:cNvPr id="5126" name="Text Box 18"/>
          <p:cNvSpPr txBox="1">
            <a:spLocks noChangeArrowheads="1"/>
          </p:cNvSpPr>
          <p:nvPr/>
        </p:nvSpPr>
        <p:spPr bwMode="auto">
          <a:xfrm>
            <a:off x="827584" y="764704"/>
            <a:ext cx="784887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 dirty="0">
                <a:solidFill>
                  <a:schemeClr val="bg1"/>
                </a:solidFill>
                <a:latin typeface="+mn-lt"/>
              </a:rPr>
              <a:t>Φυσιολογική </a:t>
            </a:r>
            <a:endParaRPr lang="el-GR" altLang="el-GR" sz="2200" dirty="0" smtClean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l-GR" altLang="el-GR" sz="2200" dirty="0" smtClean="0">
                <a:solidFill>
                  <a:schemeClr val="bg1"/>
                </a:solidFill>
                <a:latin typeface="+mn-lt"/>
              </a:rPr>
              <a:t>α/α</a:t>
            </a:r>
            <a:r>
              <a:rPr lang="en-US" altLang="el-GR" sz="2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l-GR" altLang="el-GR" sz="2200" dirty="0" smtClean="0">
                <a:solidFill>
                  <a:schemeClr val="bg1"/>
                </a:solidFill>
                <a:latin typeface="+mn-lt"/>
              </a:rPr>
              <a:t>Θώρακος</a:t>
            </a:r>
            <a:r>
              <a:rPr lang="en-US" altLang="el-GR" sz="2200" dirty="0" smtClean="0">
                <a:solidFill>
                  <a:schemeClr val="bg1"/>
                </a:solidFill>
                <a:latin typeface="+mn-lt"/>
              </a:rPr>
              <a:t> F                                 </a:t>
            </a:r>
            <a:r>
              <a:rPr lang="el-GR" altLang="el-GR" sz="2200" dirty="0" smtClean="0">
                <a:solidFill>
                  <a:schemeClr val="bg1"/>
                </a:solidFill>
                <a:latin typeface="+mn-lt"/>
              </a:rPr>
              <a:t>             </a:t>
            </a:r>
            <a:r>
              <a:rPr lang="en-US" altLang="el-GR" sz="2200" dirty="0" smtClean="0">
                <a:solidFill>
                  <a:schemeClr val="bg1"/>
                </a:solidFill>
                <a:latin typeface="+mn-lt"/>
              </a:rPr>
              <a:t>        </a:t>
            </a:r>
            <a:r>
              <a:rPr lang="el-GR" altLang="el-GR" sz="2200" dirty="0" smtClean="0">
                <a:solidFill>
                  <a:schemeClr val="bg1"/>
                </a:solidFill>
                <a:latin typeface="+mn-lt"/>
              </a:rPr>
              <a:t>α/α Θώρακος Ρ</a:t>
            </a:r>
            <a:endParaRPr lang="el-GR" alt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1026" name="Picture 2" descr="File:Chest Xray Lateral 3-8-20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022" y="1700808"/>
            <a:ext cx="3640466" cy="44869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Chest Xray PA 3-8-20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5362"/>
            <a:ext cx="5063760" cy="41044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707904" y="6309320"/>
            <a:ext cx="2664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commons.wikimedia.org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5368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0" descr="chr4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5039"/>
          <a:stretch/>
        </p:blipFill>
        <p:spPr>
          <a:xfrm>
            <a:off x="6823925" y="980728"/>
            <a:ext cx="2299317" cy="2422568"/>
          </a:xfrm>
          <a:ln>
            <a:solidFill>
              <a:schemeClr val="tx1"/>
            </a:solidFill>
          </a:ln>
        </p:spPr>
      </p:pic>
      <p:pic>
        <p:nvPicPr>
          <p:cNvPr id="6148" name="Picture 5" descr="image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472930" cy="34563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Text Box 17"/>
          <p:cNvSpPr txBox="1">
            <a:spLocks noChangeArrowheads="1"/>
          </p:cNvSpPr>
          <p:nvPr/>
        </p:nvSpPr>
        <p:spPr bwMode="auto">
          <a:xfrm>
            <a:off x="5096725" y="1268759"/>
            <a:ext cx="172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Αγγειογραφία πνευμονικών αρτηριών</a:t>
            </a:r>
          </a:p>
        </p:txBody>
      </p:sp>
      <p:sp>
        <p:nvSpPr>
          <p:cNvPr id="6152" name="Text Box 18"/>
          <p:cNvSpPr txBox="1">
            <a:spLocks noChangeArrowheads="1"/>
          </p:cNvSpPr>
          <p:nvPr/>
        </p:nvSpPr>
        <p:spPr bwMode="auto">
          <a:xfrm>
            <a:off x="6876256" y="5085184"/>
            <a:ext cx="226774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dirty="0" smtClean="0">
                <a:solidFill>
                  <a:schemeClr val="bg1"/>
                </a:solidFill>
                <a:latin typeface="+mn-lt"/>
              </a:rPr>
              <a:t>Βρογχογραφία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000" dirty="0" smtClean="0">
                <a:solidFill>
                  <a:schemeClr val="bg1"/>
                </a:solidFill>
                <a:latin typeface="+mn-lt"/>
              </a:rPr>
              <a:t>(δεν γίνεται πλέον)</a:t>
            </a:r>
            <a:endParaRPr lang="el-GR" altLang="el-G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16632"/>
            <a:ext cx="4427983" cy="1008112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Ακτινοανατομία</a:t>
            </a:r>
            <a:r>
              <a:rPr lang="el-GR" dirty="0" smtClean="0"/>
              <a:t> </a:t>
            </a:r>
            <a:r>
              <a:rPr lang="el-GR" sz="3000" b="0" dirty="0" smtClean="0"/>
              <a:t>2/2</a:t>
            </a:r>
          </a:p>
        </p:txBody>
      </p:sp>
      <p:pic>
        <p:nvPicPr>
          <p:cNvPr id="50180" name="Picture 4" descr="http://images.slideplayer.com/13/3897913/slides/slide_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5" t="7175" r="5640" b="9201"/>
          <a:stretch/>
        </p:blipFill>
        <p:spPr bwMode="auto">
          <a:xfrm>
            <a:off x="3632801" y="3212976"/>
            <a:ext cx="3191124" cy="35420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483768" y="6478015"/>
            <a:ext cx="1149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slideplayer.com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69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Πύκνωση </a:t>
            </a:r>
            <a:r>
              <a:rPr lang="el-GR" sz="3000" b="0" dirty="0" smtClean="0"/>
              <a:t>1/2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1008112"/>
          </a:xfrm>
        </p:spPr>
        <p:txBody>
          <a:bodyPr>
            <a:normAutofit/>
          </a:bodyPr>
          <a:lstStyle/>
          <a:p>
            <a:r>
              <a:rPr lang="el-GR" sz="2200" dirty="0"/>
              <a:t>Αντικατάσταση του αέρα των κυψελίδων από υλικό, συνήθως </a:t>
            </a:r>
            <a:r>
              <a:rPr lang="el-GR" sz="2200" dirty="0" smtClean="0"/>
              <a:t>υγρό.</a:t>
            </a:r>
            <a:endParaRPr lang="el-GR" sz="2200" dirty="0"/>
          </a:p>
        </p:txBody>
      </p:sp>
      <p:pic>
        <p:nvPicPr>
          <p:cNvPr id="49154" name="Picture 2" descr="File:Lobar pneumonia illustra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48" y="1628801"/>
            <a:ext cx="4960856" cy="41044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File:New Pneumonia cart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888432" cy="47534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322684" y="6351711"/>
            <a:ext cx="360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New Pneumonia </a:t>
            </a:r>
            <a:r>
              <a:rPr lang="en-US" sz="1200" dirty="0" smtClean="0">
                <a:latin typeface="+mn-lt"/>
                <a:hlinkClick r:id="rId4"/>
              </a:rPr>
              <a:t>cartoon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u="sng" dirty="0">
                <a:latin typeface="+mn-lt"/>
                <a:hlinkClick r:id="rId5" tooltip="User:File Upload Bot (Magnus Manske)"/>
              </a:rPr>
              <a:t>File Upload Bot (Magnus </a:t>
            </a:r>
            <a:r>
              <a:rPr lang="en-US" sz="1200" u="sng" dirty="0" err="1">
                <a:latin typeface="+mn-lt"/>
                <a:hlinkClick r:id="rId5" tooltip="User:File Upload Bot (Magnus Manske)"/>
              </a:rPr>
              <a:t>Manske</a:t>
            </a:r>
            <a:r>
              <a:rPr lang="en-US" sz="1200" u="sng" dirty="0">
                <a:latin typeface="+mn-lt"/>
                <a:hlinkClick r:id="rId5" tooltip="User:File Upload Bot (Magnus Manske)"/>
              </a:rPr>
              <a:t>)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4147649" y="5805264"/>
            <a:ext cx="4960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Lobar pneumonia </a:t>
            </a:r>
            <a:r>
              <a:rPr lang="en-US" sz="1200" dirty="0" smtClean="0">
                <a:latin typeface="+mn-lt"/>
                <a:hlinkClick r:id="rId6"/>
              </a:rPr>
              <a:t>illustrated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  <a:hlinkClick r:id="rId7" tooltip="User:7mike5000"/>
              </a:rPr>
              <a:t>7mike5000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19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Πύκνωση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 smtClean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Συνάγουμε τον τύπο του υγρού από το ιστορικό και λοιπό εργαστηριακό έλεγχο</a:t>
            </a:r>
          </a:p>
          <a:p>
            <a:pPr lvl="1" eaLnBrk="1" hangingPunct="1">
              <a:defRPr/>
            </a:pPr>
            <a:r>
              <a:rPr lang="el-GR" smtClean="0"/>
              <a:t>Τραύμα – αίμα</a:t>
            </a:r>
          </a:p>
          <a:p>
            <a:pPr lvl="1" eaLnBrk="1" hangingPunct="1">
              <a:defRPr/>
            </a:pPr>
            <a:r>
              <a:rPr lang="el-GR" smtClean="0"/>
              <a:t>Πυρετός/απόχρεμψη - λοίμωξη/πνευμονία</a:t>
            </a:r>
          </a:p>
          <a:p>
            <a:pPr lvl="1" eaLnBrk="1" hangingPunct="1">
              <a:defRPr/>
            </a:pPr>
            <a:r>
              <a:rPr lang="el-GR" smtClean="0"/>
              <a:t>Καρδιακή ανεπάρκεια – πνευμονικό οίδημα</a:t>
            </a:r>
          </a:p>
          <a:p>
            <a:pPr lvl="1" eaLnBrk="1" hangingPunct="1">
              <a:defRPr/>
            </a:pPr>
            <a:r>
              <a:rPr lang="el-GR" smtClean="0"/>
              <a:t>Καρκινικά κύτταρα – βρογχοκυψελδικό καρκίνωμα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81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Πνευμονία – πύκνωση </a:t>
            </a:r>
            <a:r>
              <a:rPr lang="el-GR" sz="3000" b="0" dirty="0" smtClean="0"/>
              <a:t>1/2</a:t>
            </a:r>
          </a:p>
        </p:txBody>
      </p:sp>
      <p:pic>
        <p:nvPicPr>
          <p:cNvPr id="9220" name="Picture 6" descr="image9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36" y="2348880"/>
            <a:ext cx="4483868" cy="368466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0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310031" y="1124744"/>
            <a:ext cx="8833969" cy="1224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>
                <a:solidFill>
                  <a:schemeClr val="bg1"/>
                </a:solidFill>
              </a:rPr>
              <a:t>Ο φυσιολογικός πνεύμονας είναι μαύρος (διαυγαστικός, αέρας) από πάνω έως κάτω.</a:t>
            </a:r>
          </a:p>
        </p:txBody>
      </p:sp>
      <p:sp>
        <p:nvSpPr>
          <p:cNvPr id="9222" name="Text Box 14"/>
          <p:cNvSpPr txBox="1">
            <a:spLocks noChangeArrowheads="1"/>
          </p:cNvSpPr>
          <p:nvPr/>
        </p:nvSpPr>
        <p:spPr bwMode="auto">
          <a:xfrm>
            <a:off x="1259632" y="6021288"/>
            <a:ext cx="18054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>
                <a:solidFill>
                  <a:schemeClr val="bg1"/>
                </a:solidFill>
                <a:latin typeface="+mn-lt"/>
              </a:rPr>
              <a:t>Φυσιολογικό</a:t>
            </a:r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5292154" y="6021289"/>
            <a:ext cx="3312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dirty="0">
                <a:solidFill>
                  <a:schemeClr val="bg1"/>
                </a:solidFill>
                <a:latin typeface="+mn-lt"/>
              </a:rPr>
              <a:t>Πνευμονία δεξιού άνω λοβού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11" name="Picture 4" descr="File:Chest Xray PA 3-8-20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" y="2348880"/>
            <a:ext cx="4530734" cy="36724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1"/>
          <p:cNvSpPr/>
          <p:nvPr/>
        </p:nvSpPr>
        <p:spPr>
          <a:xfrm>
            <a:off x="35496" y="6525344"/>
            <a:ext cx="2664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commons.wikimedia.org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4739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2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2A1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322</TotalTime>
  <Words>1379</Words>
  <Application>Microsoft Office PowerPoint</Application>
  <PresentationFormat>Προβολή στην οθόνη (4:3)</PresentationFormat>
  <Paragraphs>285</Paragraphs>
  <Slides>46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46</vt:i4>
      </vt:variant>
    </vt:vector>
  </HeadingPairs>
  <TitlesOfParts>
    <vt:vector size="48" baseType="lpstr">
      <vt:lpstr>exo-opistho_simeiomata</vt:lpstr>
      <vt:lpstr>OC_template_updated</vt:lpstr>
      <vt:lpstr>Στοιχεία Διαγνωστικής Απεικόνισης</vt:lpstr>
      <vt:lpstr>Ανατομία – Φυσιολογία 1/3</vt:lpstr>
      <vt:lpstr>Ανατομία – Φυσιολογία 2/3</vt:lpstr>
      <vt:lpstr>Ανατομία – Φυσιολογία 3/3</vt:lpstr>
      <vt:lpstr>Ακτινοανατομία 1/2</vt:lpstr>
      <vt:lpstr>Ακτινοανατομία 2/2</vt:lpstr>
      <vt:lpstr>Πύκνωση 1/2</vt:lpstr>
      <vt:lpstr>Πύκνωση 2/2</vt:lpstr>
      <vt:lpstr>Πνευμονία – πύκνωση 1/2</vt:lpstr>
      <vt:lpstr>Πνευμονία – πύκνωση 2/2</vt:lpstr>
      <vt:lpstr>Ατελεκτασία 1/5</vt:lpstr>
      <vt:lpstr>Ατελεκτασία 2/5</vt:lpstr>
      <vt:lpstr>Ατελεκτασία 3/5</vt:lpstr>
      <vt:lpstr>Ατελεκτασία 4/5</vt:lpstr>
      <vt:lpstr>Ατελεκτασία 5/5</vt:lpstr>
      <vt:lpstr>Βρογχεκτασία 1/2</vt:lpstr>
      <vt:lpstr>Βρογχεκτασία 2/2</vt:lpstr>
      <vt:lpstr>Εμφύσημα 1/2</vt:lpstr>
      <vt:lpstr>Εμφύσημα 2/2</vt:lpstr>
      <vt:lpstr>Πνευμοθώραξ 1/2</vt:lpstr>
      <vt:lpstr>Πνευμοθώραξ 2/2</vt:lpstr>
      <vt:lpstr>Πλευριτική συλλογή 1/2</vt:lpstr>
      <vt:lpstr>Πλευριτική συλλογή 2/2</vt:lpstr>
      <vt:lpstr>Υδροπνευμοθώρακας</vt:lpstr>
      <vt:lpstr>Μάζες – όγκοι 1/2</vt:lpstr>
      <vt:lpstr>Μάζες – όγκοι 2/2</vt:lpstr>
      <vt:lpstr>Σταδιοποίηση 1/4</vt:lpstr>
      <vt:lpstr>Σταδιοποίηση 2/4</vt:lpstr>
      <vt:lpstr>Σταδιοποίηση 3/4</vt:lpstr>
      <vt:lpstr>Σταδιοποίηση 4/4</vt:lpstr>
      <vt:lpstr>Σπινθηρογράφημα οστών</vt:lpstr>
      <vt:lpstr>FDG-PET</vt:lpstr>
      <vt:lpstr>CAD</vt:lpstr>
      <vt:lpstr>Πνευμονική Εμβολή 1/2</vt:lpstr>
      <vt:lpstr>Πνευμονική Εμβολή 2/2</vt:lpstr>
      <vt:lpstr>Αξονική  αγγεογραφία πνευμονικών αρτηριών</vt:lpstr>
      <vt:lpstr>Πρωτοπαθής φυματίωση 1/2</vt:lpstr>
      <vt:lpstr>Πρωτοπαθής φυματίωση 2/2</vt:lpstr>
      <vt:lpstr>Δευτεροπαθής Φυματίωση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Στοιχεία Διαγνωστικής Απεικόνισης</dc:title>
  <dc:creator>fkaram2</dc:creator>
  <cp:lastModifiedBy>fkaram2</cp:lastModifiedBy>
  <cp:revision>17</cp:revision>
  <dcterms:created xsi:type="dcterms:W3CDTF">2015-10-20T10:25:18Z</dcterms:created>
  <dcterms:modified xsi:type="dcterms:W3CDTF">2015-12-05T10:32:53Z</dcterms:modified>
</cp:coreProperties>
</file>