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10"/>
  </p:notesMasterIdLst>
  <p:handoutMasterIdLst>
    <p:handoutMasterId r:id="rId111"/>
  </p:handoutMasterIdLst>
  <p:sldIdLst>
    <p:sldId id="256" r:id="rId3"/>
    <p:sldId id="272" r:id="rId4"/>
    <p:sldId id="367" r:id="rId5"/>
    <p:sldId id="366" r:id="rId6"/>
    <p:sldId id="379" r:id="rId7"/>
    <p:sldId id="380" r:id="rId8"/>
    <p:sldId id="273" r:id="rId9"/>
    <p:sldId id="276" r:id="rId10"/>
    <p:sldId id="368" r:id="rId11"/>
    <p:sldId id="369" r:id="rId12"/>
    <p:sldId id="277" r:id="rId13"/>
    <p:sldId id="278" r:id="rId14"/>
    <p:sldId id="279" r:id="rId15"/>
    <p:sldId id="280" r:id="rId16"/>
    <p:sldId id="376" r:id="rId17"/>
    <p:sldId id="377" r:id="rId18"/>
    <p:sldId id="378" r:id="rId19"/>
    <p:sldId id="281" r:id="rId20"/>
    <p:sldId id="282" r:id="rId21"/>
    <p:sldId id="283" r:id="rId22"/>
    <p:sldId id="284" r:id="rId23"/>
    <p:sldId id="285" r:id="rId24"/>
    <p:sldId id="287" r:id="rId25"/>
    <p:sldId id="288" r:id="rId26"/>
    <p:sldId id="289" r:id="rId27"/>
    <p:sldId id="290" r:id="rId28"/>
    <p:sldId id="293" r:id="rId29"/>
    <p:sldId id="374" r:id="rId30"/>
    <p:sldId id="294" r:id="rId31"/>
    <p:sldId id="295" r:id="rId32"/>
    <p:sldId id="296" r:id="rId33"/>
    <p:sldId id="381" r:id="rId34"/>
    <p:sldId id="297" r:id="rId35"/>
    <p:sldId id="298" r:id="rId36"/>
    <p:sldId id="382"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7" r:id="rId55"/>
    <p:sldId id="318" r:id="rId56"/>
    <p:sldId id="319" r:id="rId57"/>
    <p:sldId id="320" r:id="rId58"/>
    <p:sldId id="321" r:id="rId59"/>
    <p:sldId id="322"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5" r:id="rId81"/>
    <p:sldId id="346" r:id="rId82"/>
    <p:sldId id="347" r:id="rId83"/>
    <p:sldId id="348" r:id="rId84"/>
    <p:sldId id="349" r:id="rId85"/>
    <p:sldId id="350"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83" r:id="rId99"/>
    <p:sldId id="384" r:id="rId100"/>
    <p:sldId id="385" r:id="rId101"/>
    <p:sldId id="386" r:id="rId102"/>
    <p:sldId id="257" r:id="rId103"/>
    <p:sldId id="262" r:id="rId104"/>
    <p:sldId id="264" r:id="rId105"/>
    <p:sldId id="269" r:id="rId106"/>
    <p:sldId id="270" r:id="rId107"/>
    <p:sldId id="266" r:id="rId108"/>
    <p:sldId id="261" r:id="rId109"/>
  </p:sldIdLst>
  <p:sldSz cx="9144000" cy="6858000" type="screen4x3"/>
  <p:notesSz cx="7104063" cy="10234613"/>
  <p:custDataLst>
    <p:tags r:id="rId112"/>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95185"/>
    <a:srgbClr val="333399"/>
    <a:srgbClr val="4545C3"/>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5" d="100"/>
          <a:sy n="105" d="100"/>
        </p:scale>
        <p:origin x="-19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gs" Target="tags/tag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5/12/2015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5/12/2015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a:p>
        </p:txBody>
      </p:sp>
    </p:spTree>
    <p:extLst>
      <p:ext uri="{BB962C8B-B14F-4D97-AF65-F5344CB8AC3E}">
        <p14:creationId xmlns:p14="http://schemas.microsoft.com/office/powerpoint/2010/main" val="827478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a:p>
        </p:txBody>
      </p:sp>
    </p:spTree>
    <p:extLst>
      <p:ext uri="{BB962C8B-B14F-4D97-AF65-F5344CB8AC3E}">
        <p14:creationId xmlns:p14="http://schemas.microsoft.com/office/powerpoint/2010/main" val="117519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48</a:t>
            </a:fld>
            <a:endParaRPr lang="el-GR"/>
          </a:p>
        </p:txBody>
      </p:sp>
    </p:spTree>
    <p:extLst>
      <p:ext uri="{BB962C8B-B14F-4D97-AF65-F5344CB8AC3E}">
        <p14:creationId xmlns:p14="http://schemas.microsoft.com/office/powerpoint/2010/main" val="238425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87</a:t>
            </a:fld>
            <a:endParaRPr lang="el-GR"/>
          </a:p>
        </p:txBody>
      </p:sp>
    </p:spTree>
    <p:extLst>
      <p:ext uri="{BB962C8B-B14F-4D97-AF65-F5344CB8AC3E}">
        <p14:creationId xmlns:p14="http://schemas.microsoft.com/office/powerpoint/2010/main" val="249212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90</a:t>
            </a:fld>
            <a:endParaRPr lang="el-GR"/>
          </a:p>
        </p:txBody>
      </p:sp>
    </p:spTree>
    <p:extLst>
      <p:ext uri="{BB962C8B-B14F-4D97-AF65-F5344CB8AC3E}">
        <p14:creationId xmlns:p14="http://schemas.microsoft.com/office/powerpoint/2010/main" val="1980843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100</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102</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105</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extLst>
      <p:ext uri="{BB962C8B-B14F-4D97-AF65-F5344CB8AC3E}">
        <p14:creationId xmlns:p14="http://schemas.microsoft.com/office/powerpoint/2010/main" val="197952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106</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a:t>
            </a:fld>
            <a:endParaRPr lang="el-GR"/>
          </a:p>
        </p:txBody>
      </p:sp>
    </p:spTree>
    <p:extLst>
      <p:ext uri="{BB962C8B-B14F-4D97-AF65-F5344CB8AC3E}">
        <p14:creationId xmlns:p14="http://schemas.microsoft.com/office/powerpoint/2010/main" val="17156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a:p>
        </p:txBody>
      </p:sp>
    </p:spTree>
    <p:extLst>
      <p:ext uri="{BB962C8B-B14F-4D97-AF65-F5344CB8AC3E}">
        <p14:creationId xmlns:p14="http://schemas.microsoft.com/office/powerpoint/2010/main" val="17156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a:p>
        </p:txBody>
      </p:sp>
    </p:spTree>
    <p:extLst>
      <p:ext uri="{BB962C8B-B14F-4D97-AF65-F5344CB8AC3E}">
        <p14:creationId xmlns:p14="http://schemas.microsoft.com/office/powerpoint/2010/main" val="40139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158932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156386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a:p>
        </p:txBody>
      </p:sp>
    </p:spTree>
    <p:extLst>
      <p:ext uri="{BB962C8B-B14F-4D97-AF65-F5344CB8AC3E}">
        <p14:creationId xmlns:p14="http://schemas.microsoft.com/office/powerpoint/2010/main" val="317817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a:p>
        </p:txBody>
      </p:sp>
    </p:spTree>
    <p:extLst>
      <p:ext uri="{BB962C8B-B14F-4D97-AF65-F5344CB8AC3E}">
        <p14:creationId xmlns:p14="http://schemas.microsoft.com/office/powerpoint/2010/main" val="271649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l-GR"/>
          </a:p>
        </p:txBody>
      </p:sp>
      <p:sp>
        <p:nvSpPr>
          <p:cNvPr id="7" name="Rectangle 3"/>
          <p:cNvSpPr>
            <a:spLocks noGrp="1" noChangeArrowheads="1"/>
          </p:cNvSpPr>
          <p:nvPr>
            <p:ph type="sldNum" sz="quarter" idx="11"/>
          </p:nvPr>
        </p:nvSpPr>
        <p:spPr>
          <a:ln/>
        </p:spPr>
        <p:txBody>
          <a:bodyPr/>
          <a:lstStyle>
            <a:lvl1pPr>
              <a:defRPr/>
            </a:lvl1pPr>
          </a:lstStyle>
          <a:p>
            <a:pPr>
              <a:defRPr/>
            </a:pPr>
            <a:fld id="{7EAEB4B2-791F-4A0B-B7C7-ACD5B40B24A3}" type="slidenum">
              <a:rPr lang="el-GR"/>
              <a:pPr>
                <a:defRPr/>
              </a:pPr>
              <a:t>‹#›</a:t>
            </a:fld>
            <a:endParaRPr lang="el-GR"/>
          </a:p>
        </p:txBody>
      </p:sp>
      <p:sp>
        <p:nvSpPr>
          <p:cNvPr id="8"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60053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98DFF6A0-3235-4A34-AB1B-E413F978DE08}" type="slidenum">
              <a:rPr lang="el-GR"/>
              <a:pPr>
                <a:defRPr/>
              </a:pPr>
              <a:t>‹#›</a:t>
            </a:fld>
            <a:endParaRPr lang="el-GR"/>
          </a:p>
        </p:txBody>
      </p:sp>
      <p:sp>
        <p:nvSpPr>
          <p:cNvPr id="9"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19345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7A1E7BEF-7800-44E7-B578-3D0B678D123A}"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3947687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008112"/>
          </a:xfrm>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340768"/>
            <a:ext cx="8424936" cy="5256584"/>
          </a:xfrm>
        </p:spPr>
        <p:txBody>
          <a:bodyPr>
            <a:normAutofit/>
          </a:bodyPr>
          <a:lstStyle>
            <a:lvl1pPr>
              <a:lnSpc>
                <a:spcPct val="110000"/>
              </a:lnSpc>
              <a:spcBef>
                <a:spcPts val="1200"/>
              </a:spcBef>
              <a:defRPr sz="2400">
                <a:solidFill>
                  <a:schemeClr val="bg1"/>
                </a:solidFill>
              </a:defRPr>
            </a:lvl1pPr>
            <a:lvl2pPr marL="742950" indent="-382588">
              <a:lnSpc>
                <a:spcPct val="110000"/>
              </a:lnSpc>
              <a:spcBef>
                <a:spcPts val="1200"/>
              </a:spcBef>
              <a:buFont typeface="Courier New" panose="02070309020205020404" pitchFamily="49" charset="0"/>
              <a:buChar char="o"/>
              <a:defRPr sz="2400">
                <a:solidFill>
                  <a:schemeClr val="bg1"/>
                </a:solidFill>
              </a:defRPr>
            </a:lvl2pPr>
            <a:lvl3pPr marL="1143000" indent="-338138">
              <a:lnSpc>
                <a:spcPct val="110000"/>
              </a:lnSpc>
              <a:spcBef>
                <a:spcPts val="1200"/>
              </a:spcBef>
              <a:buFont typeface="Wingdings" panose="05000000000000000000" pitchFamily="2" charset="2"/>
              <a:buChar char="ü"/>
              <a:defRPr sz="2400">
                <a:solidFill>
                  <a:schemeClr val="bg1"/>
                </a:solidFill>
              </a:defRPr>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5">
              <a:lumMod val="75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4">
              <a:lumMod val="75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87536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7"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708" r:id="rId12"/>
    <p:sldLayoutId id="2147483709" r:id="rId13"/>
    <p:sldLayoutId id="2147483710" r:id="rId14"/>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wikiradiography.net/page/Pelvis+Radiographic+Anatom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cnx.org/contents/14fb4ad7-39a1-4eee-ab6e-3ef2482e3e22@7.16:61/Anatomy_&amp;_Physiology"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14fb4ad7-39a1-4eee-ab6e-3ef2482e3e22@7.16:61/Anatomy_&amp;_Physiolog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14fb4ad7-39a1-4eee-ab6e-3ef2482e3e22@7.16:61/Anatomy_&amp;_Physiolog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Pelvis_(male)_animation02.gif" TargetMode="External"/><Relationship Id="rId3" Type="http://schemas.openxmlformats.org/officeDocument/2006/relationships/image" Target="../media/image5.pn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BruceBlaus" TargetMode="External"/><Relationship Id="rId10" Type="http://schemas.openxmlformats.org/officeDocument/2006/relationships/hyperlink" Target="http://creativecommons.org/licenses/by-sa/2.1/jp/deed.en" TargetMode="External"/><Relationship Id="rId4" Type="http://schemas.openxmlformats.org/officeDocument/2006/relationships/hyperlink" Target="https://commons.wikimedia.org/wiki/File:Blausen_0723_Pelvis.png" TargetMode="External"/><Relationship Id="rId9" Type="http://schemas.openxmlformats.org/officeDocument/2006/relationships/hyperlink" Target="http://commons.wikimedia.org/wiki/User:Was_a_be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emedicine.medscape.com/article/1247426" TargetMode="Externa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emedicine.medscape.com/article/3945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auntminnie.com/index.aspx?sec=sup&amp;sub=adv&amp;pag=dis&amp;ItemID=79265" TargetMode="External"/><Relationship Id="rId5" Type="http://schemas.openxmlformats.org/officeDocument/2006/relationships/hyperlink" Target="http://www.med.uottawa.ca/radiology/eng" TargetMode="Externa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commons.wikimedia.org/wiki/User:Was_a_bee" TargetMode="External"/><Relationship Id="rId3" Type="http://schemas.openxmlformats.org/officeDocument/2006/relationships/image" Target="../media/image45.jpeg"/><Relationship Id="rId7" Type="http://schemas.openxmlformats.org/officeDocument/2006/relationships/hyperlink" Target="https://commons.wikimedia.org/wiki/File:Femur_-_animation7.gif"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hyperlink" Target="http://creativecommons.org/licenses/by/3.0/" TargetMode="External"/><Relationship Id="rId4" Type="http://schemas.openxmlformats.org/officeDocument/2006/relationships/hyperlink" Target="http://cnx.org/contents/6c5b58ca-6c6d-4ab3-8b41-60c8733a3144@4/Synovial_Joints" TargetMode="External"/><Relationship Id="rId9" Type="http://schemas.openxmlformats.org/officeDocument/2006/relationships/hyperlink" Target="http://creativecommons.org/licenses/by-sa/2.1/jp/deed.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nx.org/contents/14fb4ad7-39a1-4eee-ab6e-3ef2482e3e22@6.27:52/Anatomy-&amp;-Physiology"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en.wikipedia.org/wiki/Acetabular_fractu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radpod.org/2006/12/26/posterior-hip-dislocation/"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cademic.amc.edu/martino/grossanatomy/site/Medical/CASES/Lower%20limb/POP_UPS/femoral%20neck%20fracture%20anspop_up4.htm"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ommons.wikimedia.org/wiki/User:Frank_Gaillard" TargetMode="External"/><Relationship Id="rId5" Type="http://schemas.openxmlformats.org/officeDocument/2006/relationships/hyperlink" Target="https://commons.wikimedia.org/wiki/File:Fumur_Posterior_annoted.png"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Skeletal_pelvis-pubis.sv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s://commons.wikimedia.org/wiki/User:Fred_the_Oyste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emedicine.medscape.com/article/39059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www.learningradiology.com/index.ht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s://en.wikipedia.org/wiki/Hip_fractu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mayoclinic.org/diseases-conditions/hip-fracture/multimedia/hip-fractures/img-20008002"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emedicine.com/cgi-bin/foxweb.exe/makezoom@/em/makezoom?picture=\websites\emedicine\sports\images\Large\19122pin4.jpg&amp;template=izoom2" TargetMode="External"/><Relationship Id="rId1" Type="http://schemas.openxmlformats.org/officeDocument/2006/relationships/slideLayout" Target="../slideLayouts/slideLayout2.xml"/><Relationship Id="rId5" Type="http://schemas.openxmlformats.org/officeDocument/2006/relationships/hyperlink" Target="https://en.wikipedia.org/wiki/Hip_fracture" TargetMode="Externa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emedicine.medscape.com/article/413810-overview"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nx.org/contents/14fb4ad7-39a1-4eee-ab6e-3ef2482e3e22@6.27:52/Anatomy-&amp;-Physiology"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sciencedirect.com/science/article/pii/S0720048X07001593" TargetMode="Externa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nx.org/contents/14fb4ad7-39a1-4eee-ab6e-3ef2482e3e22@6.27:52/Anatomy-&amp;-Physiology"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emedicine.com/cgi-bin/foxweb.exe/makezoom@/em/makezoom?picture=\websites\emedicine\orthoped\images\Large\1296ort0456-02.jpg&amp;template=izoom2"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hyperlink" Target="http://emedicine.medscape.com/article/408225-overview"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wjgnet.com/2218-5836/full/v4/i2/32.htm" TargetMode="External"/><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portsdancemedicine.gr/pathologia-ishiou-kai-arthroskopisi.php" TargetMode="External"/><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hyperlink" Target="http://www.wellsphere.com/endurance-training-article/femoroacetabular-impingement-8211-etiology-diagnosis-and-treatment-of-fai/1377488"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thesportsphysiotherapist.com/femoroacetabular-impingement-current-research-and-best-practice/"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portsdancemedicine.gr/pathologia-ishiou-kai-arthroskopisi.php" TargetMode="External"/><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wikiradiography.net/page/Pelvis+Radiographic+Anatomy"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portsdancemedicine.gr/pathologia-ishiou-kai-arthroskopisi.php" TargetMode="External"/><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radiologyassistant.nl/en/p431c8258e7ac3/hip-arthroplasty" TargetMode="External"/><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commons.wikimedia.org/wiki/File:Morbus_Paget_Becken1.png" TargetMode="External"/><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hyperlink" Target="https://en.wikipedia.org/wiki/Paget's_disease_of_bone" TargetMode="External"/><Relationship Id="rId4" Type="http://schemas.openxmlformats.org/officeDocument/2006/relationships/image" Target="../media/image144.jpeg"/></Relationships>
</file>

<file path=ppt/slides/_rels/slide98.xml.rels><?xml version="1.0" encoding="UTF-8" standalone="yes"?>
<Relationships xmlns="http://schemas.openxmlformats.org/package/2006/relationships"><Relationship Id="rId3" Type="http://schemas.openxmlformats.org/officeDocument/2006/relationships/hyperlink" Target="http://www.radpod.org/2007/08/22/pagets-disease-2/" TargetMode="External"/><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hyperlink" Target="https://en.wikipedia.org/wiki/Paget's_disease_of_bone" TargetMode="External"/><Relationship Id="rId4" Type="http://schemas.openxmlformats.org/officeDocument/2006/relationships/image" Target="../media/image146.jpeg"/></Relationships>
</file>

<file path=ppt/slides/_rels/slide99.xml.rels><?xml version="1.0" encoding="UTF-8" standalone="yes"?>
<Relationships xmlns="http://schemas.openxmlformats.org/package/2006/relationships"><Relationship Id="rId3" Type="http://schemas.openxmlformats.org/officeDocument/2006/relationships/hyperlink" Target="https://upload.wikimedia.org/wikipedia/commons/f/f8/Paget's_disease_Wellcome_L0009971.jpg" TargetMode="External"/><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hyperlink" Target="http://www.medscape.com/viewarticle/713989_13" TargetMode="Externa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584176"/>
          </a:xfrm>
        </p:spPr>
        <p:txBody>
          <a:bodyPr>
            <a:normAutofit/>
          </a:bodyPr>
          <a:lstStyle/>
          <a:p>
            <a:pPr lvl="1" algn="ctr"/>
            <a:r>
              <a:rPr lang="el-GR" sz="3600" b="1" dirty="0" smtClean="0">
                <a:solidFill>
                  <a:schemeClr val="tx1"/>
                </a:solidFill>
                <a:latin typeface="+mn-lt"/>
              </a:rPr>
              <a:t>Στοιχεία Διαγνωστικής Απεικόνισης</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1916633"/>
          </a:xfrm>
        </p:spPr>
        <p:txBody>
          <a:bodyPr>
            <a:normAutofit/>
          </a:bodyPr>
          <a:lstStyle/>
          <a:p>
            <a:pPr>
              <a:spcBef>
                <a:spcPts val="0"/>
              </a:spcBef>
              <a:spcAft>
                <a:spcPts val="1200"/>
              </a:spcAft>
            </a:pPr>
            <a:r>
              <a:rPr lang="el-GR" sz="2600" b="1" dirty="0" smtClean="0"/>
              <a:t>Ενότητα 5</a:t>
            </a:r>
            <a:r>
              <a:rPr lang="el-GR" sz="2600" dirty="0" smtClean="0"/>
              <a:t>:</a:t>
            </a:r>
            <a:r>
              <a:rPr lang="en-US" sz="2600" dirty="0" smtClean="0"/>
              <a:t> </a:t>
            </a:r>
            <a:r>
              <a:rPr lang="el-GR" sz="2600" dirty="0" smtClean="0"/>
              <a:t>Λεκάνη – Ισχία</a:t>
            </a:r>
            <a:endParaRPr lang="en-US" sz="2600" dirty="0" smtClean="0"/>
          </a:p>
          <a:p>
            <a:pPr>
              <a:spcBef>
                <a:spcPts val="0"/>
              </a:spcBef>
            </a:pPr>
            <a:r>
              <a:rPr lang="el-GR" sz="2200" dirty="0" smtClean="0"/>
              <a:t>Γεωργία Οικονόμου, Αναπληρώτρια Καθηγήτρια</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Α/α λεκάνης – ισχίων </a:t>
            </a:r>
            <a:r>
              <a:rPr lang="el-GR" sz="3000" b="0" dirty="0" smtClean="0">
                <a:solidFill>
                  <a:prstClr val="white"/>
                </a:solidFill>
              </a:rPr>
              <a:t>(γυναίκα)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sp>
        <p:nvSpPr>
          <p:cNvPr id="5" name="Ορθογώνιο 4"/>
          <p:cNvSpPr/>
          <p:nvPr/>
        </p:nvSpPr>
        <p:spPr>
          <a:xfrm>
            <a:off x="3826067" y="6254125"/>
            <a:ext cx="1565920" cy="276999"/>
          </a:xfrm>
          <a:prstGeom prst="rect">
            <a:avLst/>
          </a:prstGeom>
        </p:spPr>
        <p:txBody>
          <a:bodyPr wrap="square">
            <a:spAutoFit/>
          </a:bodyPr>
          <a:lstStyle/>
          <a:p>
            <a:pPr algn="ctr"/>
            <a:r>
              <a:rPr lang="en-US" sz="1200" dirty="0" smtClean="0">
                <a:latin typeface="+mn-lt"/>
                <a:hlinkClick r:id="rId3"/>
              </a:rPr>
              <a:t>wikiradiography.net</a:t>
            </a:r>
            <a:endParaRPr lang="el-GR" sz="1200" dirty="0">
              <a:latin typeface="+mn-lt"/>
            </a:endParaRPr>
          </a:p>
        </p:txBody>
      </p:sp>
      <p:pic>
        <p:nvPicPr>
          <p:cNvPr id="104450" name="Picture 2" descr="Radiographic Anatomy - Pelvis AP Fem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235352"/>
            <a:ext cx="7905750" cy="5010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8161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5" y="116632"/>
            <a:ext cx="5014272" cy="1440160"/>
          </a:xfrm>
        </p:spPr>
        <p:txBody>
          <a:bodyPr>
            <a:normAutofit/>
          </a:bodyPr>
          <a:lstStyle/>
          <a:p>
            <a:r>
              <a:rPr lang="el-GR" dirty="0" smtClean="0"/>
              <a:t>Νόσος </a:t>
            </a:r>
            <a:r>
              <a:rPr lang="en-US" dirty="0" smtClean="0"/>
              <a:t>Paget</a:t>
            </a:r>
            <a:r>
              <a:rPr lang="el-GR" dirty="0" smtClean="0"/>
              <a:t> </a:t>
            </a:r>
            <a:br>
              <a:rPr lang="el-GR" dirty="0" smtClean="0"/>
            </a:br>
            <a:r>
              <a:rPr lang="el-GR" dirty="0" smtClean="0"/>
              <a:t> Σπονδυλική στήλη</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99</a:t>
            </a:fld>
            <a:endParaRPr lang="el-GR" dirty="0"/>
          </a:p>
        </p:txBody>
      </p:sp>
      <p:pic>
        <p:nvPicPr>
          <p:cNvPr id="160770" name="Picture 2"/>
          <p:cNvPicPr>
            <a:picLocks noChangeAspect="1" noChangeArrowheads="1"/>
          </p:cNvPicPr>
          <p:nvPr/>
        </p:nvPicPr>
        <p:blipFill>
          <a:blip r:embed="rId2" cstate="print"/>
          <a:srcRect/>
          <a:stretch>
            <a:fillRect/>
          </a:stretch>
        </p:blipFill>
        <p:spPr bwMode="auto">
          <a:xfrm>
            <a:off x="611560" y="3284984"/>
            <a:ext cx="7956376" cy="3281618"/>
          </a:xfrm>
          <a:prstGeom prst="rect">
            <a:avLst/>
          </a:prstGeom>
          <a:noFill/>
          <a:ln w="9525">
            <a:noFill/>
            <a:miter lim="800000"/>
            <a:headEnd/>
            <a:tailEnd/>
          </a:ln>
        </p:spPr>
      </p:pic>
      <p:pic>
        <p:nvPicPr>
          <p:cNvPr id="160771" name="Picture 3"/>
          <p:cNvPicPr>
            <a:picLocks noChangeAspect="1" noChangeArrowheads="1"/>
          </p:cNvPicPr>
          <p:nvPr/>
        </p:nvPicPr>
        <p:blipFill>
          <a:blip r:embed="rId3" cstate="print"/>
          <a:srcRect/>
          <a:stretch>
            <a:fillRect/>
          </a:stretch>
        </p:blipFill>
        <p:spPr bwMode="auto">
          <a:xfrm>
            <a:off x="5868144" y="116632"/>
            <a:ext cx="3275856" cy="2929371"/>
          </a:xfrm>
          <a:prstGeom prst="rect">
            <a:avLst/>
          </a:prstGeom>
          <a:noFill/>
          <a:ln w="9525">
            <a:noFill/>
            <a:miter lim="800000"/>
            <a:headEnd/>
            <a:tailEnd/>
          </a:ln>
        </p:spPr>
      </p:pic>
      <p:sp>
        <p:nvSpPr>
          <p:cNvPr id="7" name="TextBox 6"/>
          <p:cNvSpPr txBox="1"/>
          <p:nvPr/>
        </p:nvSpPr>
        <p:spPr>
          <a:xfrm>
            <a:off x="467544" y="1700808"/>
            <a:ext cx="5328592" cy="1015663"/>
          </a:xfrm>
          <a:prstGeom prst="rect">
            <a:avLst/>
          </a:prstGeom>
          <a:noFill/>
        </p:spPr>
        <p:txBody>
          <a:bodyPr wrap="square" rtlCol="0">
            <a:spAutoFit/>
          </a:bodyPr>
          <a:lstStyle/>
          <a:p>
            <a:r>
              <a:rPr lang="el-GR" sz="2000" dirty="0" smtClean="0">
                <a:solidFill>
                  <a:schemeClr val="bg1"/>
                </a:solidFill>
              </a:rPr>
              <a:t>Μεγαλύτερος σπόνδυλος με έντονη δοκίδωση </a:t>
            </a:r>
          </a:p>
          <a:p>
            <a:r>
              <a:rPr lang="el-GR" sz="2000" dirty="0" smtClean="0">
                <a:solidFill>
                  <a:schemeClr val="bg1"/>
                </a:solidFill>
              </a:rPr>
              <a:t>Συμπίεση του νωτιαίου σωλήνα  (ΑΤ σε άλλο ασθενή)</a:t>
            </a:r>
            <a:endParaRPr lang="en-US" sz="2000" dirty="0">
              <a:solidFill>
                <a:schemeClr val="bg1"/>
              </a:solidFill>
            </a:endParaRPr>
          </a:p>
        </p:txBody>
      </p:sp>
      <p:sp>
        <p:nvSpPr>
          <p:cNvPr id="8" name="Rectangle 7"/>
          <p:cNvSpPr/>
          <p:nvPr/>
        </p:nvSpPr>
        <p:spPr>
          <a:xfrm>
            <a:off x="3275856" y="6581001"/>
            <a:ext cx="2542684" cy="276999"/>
          </a:xfrm>
          <a:prstGeom prst="rect">
            <a:avLst/>
          </a:prstGeom>
        </p:spPr>
        <p:txBody>
          <a:bodyPr wrap="none">
            <a:spAutoFit/>
          </a:bodyPr>
          <a:lstStyle/>
          <a:p>
            <a:r>
              <a:rPr lang="en-US" sz="1200" dirty="0" smtClean="0">
                <a:solidFill>
                  <a:schemeClr val="bg1">
                    <a:lumMod val="75000"/>
                  </a:schemeClr>
                </a:solidFill>
              </a:rPr>
              <a:t>Skeletal </a:t>
            </a:r>
            <a:r>
              <a:rPr lang="en-US" sz="1200" dirty="0" err="1" smtClean="0">
                <a:solidFill>
                  <a:schemeClr val="bg1">
                    <a:lumMod val="75000"/>
                  </a:schemeClr>
                </a:solidFill>
              </a:rPr>
              <a:t>Radiol</a:t>
            </a:r>
            <a:r>
              <a:rPr lang="en-US" sz="1200" dirty="0" smtClean="0">
                <a:solidFill>
                  <a:schemeClr val="bg1">
                    <a:lumMod val="75000"/>
                  </a:schemeClr>
                </a:solidFill>
              </a:rPr>
              <a:t> (2007) 36:609–626</a:t>
            </a:r>
            <a:endParaRPr lang="en-US" sz="1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Οικονόμου </a:t>
            </a:r>
            <a:r>
              <a:rPr lang="el-GR" sz="2000" dirty="0" smtClean="0"/>
              <a:t>2014. </a:t>
            </a:r>
            <a:r>
              <a:rPr lang="el-GR" sz="2000" dirty="0"/>
              <a:t>Γεωργία Οικονόμου. «Στοιχεία Διαγνωστικής Απεικόνισης. </a:t>
            </a:r>
            <a:r>
              <a:rPr lang="el-GR" sz="2000" dirty="0" smtClean="0"/>
              <a:t>Ενότητα 5</a:t>
            </a:r>
            <a:r>
              <a:rPr lang="en-US" sz="2000" dirty="0" smtClean="0"/>
              <a:t>:</a:t>
            </a:r>
            <a:r>
              <a:rPr lang="el-GR" sz="2000" dirty="0"/>
              <a:t> Λεκάνη – Ισχία».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368152"/>
          </a:xfrm>
        </p:spPr>
        <p:txBody>
          <a:bodyPr>
            <a:normAutofit/>
          </a:bodyPr>
          <a:lstStyle/>
          <a:p>
            <a:pPr eaLnBrk="1" hangingPunct="1">
              <a:defRPr/>
            </a:pPr>
            <a:r>
              <a:rPr lang="el-GR" dirty="0" smtClean="0"/>
              <a:t>Παρατηρείστε </a:t>
            </a:r>
            <a:br>
              <a:rPr lang="el-GR" dirty="0" smtClean="0"/>
            </a:br>
            <a:r>
              <a:rPr lang="el-GR" dirty="0" smtClean="0"/>
              <a:t>τον αυχένα των μηριαίων !!</a:t>
            </a:r>
            <a:endParaRPr lang="en-US" dirty="0" smtClean="0"/>
          </a:p>
        </p:txBody>
      </p:sp>
      <p:sp>
        <p:nvSpPr>
          <p:cNvPr id="3" name="Content Placeholder 2"/>
          <p:cNvSpPr>
            <a:spLocks noGrp="1"/>
          </p:cNvSpPr>
          <p:nvPr>
            <p:ph idx="1"/>
          </p:nvPr>
        </p:nvSpPr>
        <p:spPr>
          <a:xfrm>
            <a:off x="251520" y="1796786"/>
            <a:ext cx="4212468" cy="539089"/>
          </a:xfrm>
        </p:spPr>
        <p:txBody>
          <a:bodyPr/>
          <a:lstStyle/>
          <a:p>
            <a:pPr marL="0" indent="0" eaLnBrk="1" hangingPunct="1">
              <a:buNone/>
              <a:defRPr/>
            </a:pPr>
            <a:r>
              <a:rPr lang="el-GR" dirty="0" smtClean="0"/>
              <a:t>Σωστή θέση ποδιών</a:t>
            </a:r>
            <a:endParaRPr lang="en-US" dirty="0" smtClean="0"/>
          </a:p>
        </p:txBody>
      </p:sp>
      <p:sp>
        <p:nvSpPr>
          <p:cNvPr id="4" name="Content Placeholder 3"/>
          <p:cNvSpPr>
            <a:spLocks noGrp="1"/>
          </p:cNvSpPr>
          <p:nvPr>
            <p:ph sz="half" idx="4294967295"/>
          </p:nvPr>
        </p:nvSpPr>
        <p:spPr>
          <a:xfrm>
            <a:off x="4718443" y="1795868"/>
            <a:ext cx="4038600" cy="504205"/>
          </a:xfrm>
        </p:spPr>
        <p:txBody>
          <a:bodyPr>
            <a:normAutofit/>
          </a:bodyPr>
          <a:lstStyle/>
          <a:p>
            <a:pPr marL="0" indent="0" eaLnBrk="1" hangingPunct="1">
              <a:buNone/>
              <a:defRPr/>
            </a:pPr>
            <a:r>
              <a:rPr lang="el-GR" sz="2400" dirty="0" smtClean="0">
                <a:solidFill>
                  <a:schemeClr val="bg1"/>
                </a:solidFill>
              </a:rPr>
              <a:t>Λάθος θέση ποδιών</a:t>
            </a:r>
            <a:endParaRPr lang="en-US" sz="2400" dirty="0" smtClean="0">
              <a:solidFill>
                <a:schemeClr val="bg1"/>
              </a:solidFill>
            </a:endParaRPr>
          </a:p>
        </p:txBody>
      </p:sp>
      <p:pic>
        <p:nvPicPr>
          <p:cNvPr id="92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0073"/>
            <a:ext cx="4408165" cy="3433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2300073"/>
            <a:ext cx="4335034" cy="3433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Tree>
    <p:extLst>
      <p:ext uri="{BB962C8B-B14F-4D97-AF65-F5344CB8AC3E}">
        <p14:creationId xmlns:p14="http://schemas.microsoft.com/office/powerpoint/2010/main" val="361549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Τι διαφορές βλέπετε;</a:t>
            </a:r>
            <a:endParaRPr lang="en-US" dirty="0"/>
          </a:p>
        </p:txBody>
      </p:sp>
      <p:pic>
        <p:nvPicPr>
          <p:cNvPr id="10245" name="Picture 4" descr="xray9-02"/>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a:stretch>
            <a:fillRect/>
          </a:stretch>
        </p:blipFill>
        <p:spPr bwMode="auto">
          <a:xfrm>
            <a:off x="5580112" y="1700213"/>
            <a:ext cx="3395663" cy="4281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8" descr="pelvis.JPG (10065 by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020" y="1700212"/>
            <a:ext cx="5243076" cy="4281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Tree>
    <p:extLst>
      <p:ext uri="{BB962C8B-B14F-4D97-AF65-F5344CB8AC3E}">
        <p14:creationId xmlns:p14="http://schemas.microsoft.com/office/powerpoint/2010/main" val="2487430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Α/α λεκάνης-ισχίων</a:t>
            </a:r>
          </a:p>
        </p:txBody>
      </p:sp>
      <p:pic>
        <p:nvPicPr>
          <p:cNvPr id="11267" name="Picture 4" descr="xray9-02"/>
          <p:cNvPicPr>
            <a:picLocks noGrp="1" noChangeAspect="1" noChangeArrowheads="1"/>
          </p:cNvPicPr>
          <p:nvPr>
            <p:ph idx="1"/>
          </p:nvPr>
        </p:nvPicPr>
        <p:blipFill>
          <a:blip r:embed="rId3" cstate="print">
            <a:lum bright="12000" contrast="-6000"/>
            <a:extLst>
              <a:ext uri="{28A0092B-C50C-407E-A947-70E740481C1C}">
                <a14:useLocalDpi xmlns:a14="http://schemas.microsoft.com/office/drawing/2010/main" val="0"/>
              </a:ext>
            </a:extLst>
          </a:blip>
          <a:stretch>
            <a:fillRect/>
          </a:stretch>
        </p:blipFill>
        <p:spPr>
          <a:xfrm>
            <a:off x="5868144" y="1246294"/>
            <a:ext cx="3054303" cy="4207303"/>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8" descr="pelvis.JPG (10065 bytes)"/>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259500" y="1222374"/>
            <a:ext cx="5176595" cy="4227198"/>
          </a:xfrm>
          <a:noFill/>
          <a:ln>
            <a:solidFill>
              <a:schemeClr val="tx1"/>
            </a:solidFill>
          </a:ln>
          <a:extLst>
            <a:ext uri="{909E8E84-426E-40DD-AFC4-6F175D3DCCD1}">
              <a14:hiddenFill xmlns:a14="http://schemas.microsoft.com/office/drawing/2010/main">
                <a:solidFill>
                  <a:srgbClr val="FFFFFF"/>
                </a:solidFill>
              </a14:hiddenFill>
            </a:ext>
          </a:extLst>
        </p:spPr>
      </p:pic>
      <p:sp>
        <p:nvSpPr>
          <p:cNvPr id="11269" name="Text Box 11"/>
          <p:cNvSpPr txBox="1">
            <a:spLocks noChangeArrowheads="1"/>
          </p:cNvSpPr>
          <p:nvPr/>
        </p:nvSpPr>
        <p:spPr bwMode="auto">
          <a:xfrm>
            <a:off x="5796136" y="5392087"/>
            <a:ext cx="334786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200" dirty="0">
                <a:solidFill>
                  <a:schemeClr val="bg1"/>
                </a:solidFill>
                <a:latin typeface="+mn-lt"/>
              </a:rPr>
              <a:t>Α/α </a:t>
            </a:r>
            <a:r>
              <a:rPr lang="el-GR" altLang="el-GR" sz="2200" dirty="0" smtClean="0">
                <a:solidFill>
                  <a:schemeClr val="bg1"/>
                </a:solidFill>
                <a:latin typeface="+mn-lt"/>
              </a:rPr>
              <a:t>λεκάνης-ισχίων </a:t>
            </a:r>
            <a:r>
              <a:rPr lang="el-GR" altLang="el-GR" sz="2200" dirty="0">
                <a:solidFill>
                  <a:schemeClr val="bg1"/>
                </a:solidFill>
                <a:latin typeface="+mn-lt"/>
              </a:rPr>
              <a:t>σκύλου</a:t>
            </a:r>
          </a:p>
          <a:p>
            <a:pPr eaLnBrk="1" hangingPunct="1">
              <a:spcBef>
                <a:spcPct val="50000"/>
              </a:spcBef>
            </a:pPr>
            <a:r>
              <a:rPr lang="el-GR" altLang="el-GR" sz="2200" dirty="0">
                <a:solidFill>
                  <a:schemeClr val="bg1"/>
                </a:solidFill>
                <a:latin typeface="+mn-lt"/>
              </a:rPr>
              <a:t>Ρηχή κοτύλη αριστερά</a:t>
            </a:r>
          </a:p>
        </p:txBody>
      </p:sp>
      <p:sp>
        <p:nvSpPr>
          <p:cNvPr id="11270" name="Text Box 13"/>
          <p:cNvSpPr txBox="1">
            <a:spLocks noChangeArrowheads="1"/>
          </p:cNvSpPr>
          <p:nvPr/>
        </p:nvSpPr>
        <p:spPr bwMode="auto">
          <a:xfrm>
            <a:off x="5868145" y="1224070"/>
            <a:ext cx="50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400" b="1" dirty="0">
                <a:solidFill>
                  <a:schemeClr val="bg1"/>
                </a:solidFill>
              </a:rPr>
              <a:t>Δ</a:t>
            </a:r>
          </a:p>
        </p:txBody>
      </p:sp>
      <p:sp>
        <p:nvSpPr>
          <p:cNvPr id="11271" name="Text Box 14"/>
          <p:cNvSpPr txBox="1">
            <a:spLocks noChangeArrowheads="1"/>
          </p:cNvSpPr>
          <p:nvPr/>
        </p:nvSpPr>
        <p:spPr bwMode="auto">
          <a:xfrm>
            <a:off x="395288" y="5359412"/>
            <a:ext cx="453707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200" dirty="0">
                <a:solidFill>
                  <a:schemeClr val="bg1"/>
                </a:solidFill>
                <a:latin typeface="+mn-lt"/>
              </a:rPr>
              <a:t>Α/α λεκάνης – ισχίων </a:t>
            </a:r>
            <a:r>
              <a:rPr lang="el-GR" altLang="el-GR" sz="2200" dirty="0" err="1">
                <a:solidFill>
                  <a:schemeClr val="bg1"/>
                </a:solidFill>
                <a:latin typeface="+mn-lt"/>
              </a:rPr>
              <a:t>προσθιοπίσθια</a:t>
            </a:r>
            <a:endParaRPr lang="el-GR" altLang="el-GR" sz="2200" dirty="0">
              <a:solidFill>
                <a:schemeClr val="bg1"/>
              </a:solidFill>
              <a:latin typeface="+mn-lt"/>
            </a:endParaRPr>
          </a:p>
          <a:p>
            <a:pPr eaLnBrk="1" hangingPunct="1">
              <a:spcBef>
                <a:spcPct val="50000"/>
              </a:spcBef>
            </a:pPr>
            <a:r>
              <a:rPr lang="el-GR" altLang="el-GR" sz="2200" dirty="0">
                <a:solidFill>
                  <a:schemeClr val="bg1"/>
                </a:solidFill>
                <a:latin typeface="+mn-lt"/>
              </a:rPr>
              <a:t>Σπάνια γίνεται πλάγια λήψη, λόγω πολλαπλών </a:t>
            </a:r>
            <a:r>
              <a:rPr lang="el-GR" altLang="el-GR" sz="2200" dirty="0" err="1">
                <a:solidFill>
                  <a:schemeClr val="bg1"/>
                </a:solidFill>
                <a:latin typeface="+mn-lt"/>
              </a:rPr>
              <a:t>επιπροβολών</a:t>
            </a:r>
            <a:r>
              <a:rPr lang="el-GR" altLang="el-GR" sz="2200" dirty="0">
                <a:solidFill>
                  <a:schemeClr val="bg1"/>
                </a:solidFill>
                <a:latin typeface="+mn-lt"/>
              </a:rPr>
              <a:t>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Tree>
    <p:extLst>
      <p:ext uri="{BB962C8B-B14F-4D97-AF65-F5344CB8AC3E}">
        <p14:creationId xmlns:p14="http://schemas.microsoft.com/office/powerpoint/2010/main" val="1459382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052736"/>
            <a:ext cx="4176464" cy="720080"/>
          </a:xfrm>
        </p:spPr>
        <p:txBody>
          <a:bodyPr>
            <a:noAutofit/>
          </a:bodyPr>
          <a:lstStyle/>
          <a:p>
            <a:pPr marL="0" indent="0" eaLnBrk="1" hangingPunct="1">
              <a:buNone/>
              <a:defRPr/>
            </a:pPr>
            <a:r>
              <a:rPr lang="el-GR" sz="3200" b="1" dirty="0" smtClean="0"/>
              <a:t>Α/α λεκάνης – ισχίων </a:t>
            </a:r>
            <a:endParaRPr lang="en-US" sz="3200" b="1" dirty="0" smtClean="0"/>
          </a:p>
        </p:txBody>
      </p:sp>
      <p:sp>
        <p:nvSpPr>
          <p:cNvPr id="4" name="Content Placeholder 3"/>
          <p:cNvSpPr>
            <a:spLocks noGrp="1"/>
          </p:cNvSpPr>
          <p:nvPr>
            <p:ph sz="half" idx="4294967295"/>
          </p:nvPr>
        </p:nvSpPr>
        <p:spPr>
          <a:xfrm>
            <a:off x="5580112" y="4725144"/>
            <a:ext cx="3312368" cy="1368152"/>
          </a:xfrm>
        </p:spPr>
        <p:txBody>
          <a:bodyPr>
            <a:noAutofit/>
          </a:bodyPr>
          <a:lstStyle/>
          <a:p>
            <a:pPr marL="0" indent="0">
              <a:lnSpc>
                <a:spcPct val="110000"/>
              </a:lnSpc>
              <a:spcBef>
                <a:spcPts val="0"/>
              </a:spcBef>
              <a:buNone/>
              <a:defRPr/>
            </a:pPr>
            <a:r>
              <a:rPr lang="el-GR" b="1" dirty="0" smtClean="0">
                <a:solidFill>
                  <a:schemeClr val="bg1"/>
                </a:solidFill>
              </a:rPr>
              <a:t>Α/α </a:t>
            </a:r>
          </a:p>
          <a:p>
            <a:pPr marL="0" indent="0">
              <a:lnSpc>
                <a:spcPct val="110000"/>
              </a:lnSpc>
              <a:spcBef>
                <a:spcPts val="0"/>
              </a:spcBef>
              <a:buNone/>
              <a:defRPr/>
            </a:pPr>
            <a:r>
              <a:rPr lang="el-GR" b="1" dirty="0" smtClean="0">
                <a:solidFill>
                  <a:schemeClr val="bg1"/>
                </a:solidFill>
              </a:rPr>
              <a:t>πυελικής εισόδου</a:t>
            </a:r>
            <a:endParaRPr lang="en-US" b="1" dirty="0" smtClean="0">
              <a:solidFill>
                <a:schemeClr val="bg1"/>
              </a:solidFill>
            </a:endParaRPr>
          </a:p>
        </p:txBody>
      </p:sp>
      <p:pic>
        <p:nvPicPr>
          <p:cNvPr id="1229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3550" y="0"/>
            <a:ext cx="487045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86113"/>
            <a:ext cx="55641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extLst>
      <p:ext uri="{BB962C8B-B14F-4D97-AF65-F5344CB8AC3E}">
        <p14:creationId xmlns:p14="http://schemas.microsoft.com/office/powerpoint/2010/main" val="3009848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Ισχίο </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14</a:t>
            </a:fld>
            <a:endParaRPr lang="el-GR">
              <a:solidFill>
                <a:prstClr val="white">
                  <a:lumMod val="95000"/>
                </a:prstClr>
              </a:solidFill>
            </a:endParaRPr>
          </a:p>
        </p:txBody>
      </p:sp>
      <p:pic>
        <p:nvPicPr>
          <p:cNvPr id="1026" name="Picture 2" descr="This figure shows different views of the hip joint. The top panel shows the frontal view of the right hip joint, the middle panel shows the anterior view, and the bottom panel shows the posterior 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1340768"/>
            <a:ext cx="8712968" cy="50277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Ορθογώνιο 2"/>
          <p:cNvSpPr/>
          <p:nvPr/>
        </p:nvSpPr>
        <p:spPr>
          <a:xfrm>
            <a:off x="251520" y="6351711"/>
            <a:ext cx="6768752" cy="461665"/>
          </a:xfrm>
          <a:prstGeom prst="rect">
            <a:avLst/>
          </a:prstGeom>
        </p:spPr>
        <p:txBody>
          <a:bodyPr wrap="square">
            <a:spAutoFit/>
          </a:bodyPr>
          <a:lstStyle/>
          <a:p>
            <a:r>
              <a:rPr lang="en-US" sz="1200" dirty="0">
                <a:solidFill>
                  <a:prstClr val="white">
                    <a:lumMod val="75000"/>
                  </a:prstClr>
                </a:solidFill>
                <a:latin typeface="Calibri"/>
              </a:rPr>
              <a:t>© 7 </a:t>
            </a:r>
            <a:r>
              <a:rPr lang="en-US" sz="1200" dirty="0" err="1">
                <a:solidFill>
                  <a:prstClr val="white">
                    <a:lumMod val="75000"/>
                  </a:prstClr>
                </a:solidFill>
                <a:latin typeface="Calibri"/>
              </a:rPr>
              <a:t>Νοε</a:t>
            </a:r>
            <a:r>
              <a:rPr lang="en-US" sz="1200" dirty="0">
                <a:solidFill>
                  <a:prstClr val="white">
                    <a:lumMod val="75000"/>
                  </a:prstClr>
                </a:solidFill>
                <a:latin typeface="Calibri"/>
              </a:rPr>
              <a:t> 2014 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a:t>
            </a:r>
            <a:r>
              <a:rPr lang="en-US" sz="1200" dirty="0">
                <a:solidFill>
                  <a:prstClr val="white">
                    <a:lumMod val="75000"/>
                  </a:prstClr>
                </a:solidFill>
                <a:latin typeface="Calibri"/>
                <a:hlinkClick r:id="rId3"/>
              </a:rPr>
              <a:t>Textbook content </a:t>
            </a:r>
            <a:r>
              <a:rPr lang="en-US" sz="1200" dirty="0">
                <a:solidFill>
                  <a:prstClr val="white">
                    <a:lumMod val="75000"/>
                  </a:prstClr>
                </a:solidFill>
                <a:latin typeface="Calibri"/>
              </a:rPr>
              <a:t>produced by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is licensed under a </a:t>
            </a:r>
            <a:r>
              <a:rPr lang="en-US" sz="1200" dirty="0">
                <a:solidFill>
                  <a:prstClr val="white">
                    <a:lumMod val="75000"/>
                  </a:prstClr>
                </a:solidFill>
                <a:latin typeface="Calibri"/>
                <a:hlinkClick r:id="rId4"/>
              </a:rPr>
              <a:t>Creative Commons Attribution License 4.0</a:t>
            </a:r>
            <a:r>
              <a:rPr lang="en-US" sz="1200" dirty="0">
                <a:solidFill>
                  <a:prstClr val="white">
                    <a:lumMod val="75000"/>
                  </a:prstClr>
                </a:solidFill>
                <a:latin typeface="Calibri"/>
              </a:rPr>
              <a:t> license.</a:t>
            </a:r>
            <a:endParaRPr lang="el-GR" sz="1200" dirty="0">
              <a:solidFill>
                <a:prstClr val="white">
                  <a:lumMod val="75000"/>
                </a:prstClr>
              </a:solidFill>
              <a:latin typeface="Calibri"/>
            </a:endParaRPr>
          </a:p>
        </p:txBody>
      </p:sp>
    </p:spTree>
    <p:extLst>
      <p:ext uri="{BB962C8B-B14F-4D97-AF65-F5344CB8AC3E}">
        <p14:creationId xmlns:p14="http://schemas.microsoft.com/office/powerpoint/2010/main" val="819696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Ισχίο </a:t>
            </a:r>
            <a:r>
              <a:rPr lang="el-GR" sz="3000" b="0" dirty="0" smtClean="0"/>
              <a:t>(Πρόσθια Όψη)</a:t>
            </a:r>
            <a:endParaRPr lang="el-GR" sz="3000" b="0"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15</a:t>
            </a:fld>
            <a:endParaRPr lang="el-GR">
              <a:solidFill>
                <a:prstClr val="white">
                  <a:lumMod val="95000"/>
                </a:prstClr>
              </a:solidFill>
            </a:endParaRPr>
          </a:p>
        </p:txBody>
      </p:sp>
      <p:pic>
        <p:nvPicPr>
          <p:cNvPr id="8" name="Picture 2" descr="This figure shows different views of the hip joint. The top panel shows the frontal view of the right hip joint, the middle panel shows the anterior view, and the bottom panel shows the posterior 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4792" y="1340768"/>
            <a:ext cx="8633240" cy="49685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2"/>
          <p:cNvSpPr/>
          <p:nvPr/>
        </p:nvSpPr>
        <p:spPr>
          <a:xfrm>
            <a:off x="323528" y="6309320"/>
            <a:ext cx="6768752" cy="461665"/>
          </a:xfrm>
          <a:prstGeom prst="rect">
            <a:avLst/>
          </a:prstGeom>
        </p:spPr>
        <p:txBody>
          <a:bodyPr wrap="square">
            <a:spAutoFit/>
          </a:bodyPr>
          <a:lstStyle/>
          <a:p>
            <a:r>
              <a:rPr lang="en-US" sz="1200" dirty="0">
                <a:solidFill>
                  <a:prstClr val="white">
                    <a:lumMod val="75000"/>
                  </a:prstClr>
                </a:solidFill>
                <a:latin typeface="Calibri"/>
              </a:rPr>
              <a:t>© 7 </a:t>
            </a:r>
            <a:r>
              <a:rPr lang="en-US" sz="1200" dirty="0" err="1">
                <a:solidFill>
                  <a:prstClr val="white">
                    <a:lumMod val="75000"/>
                  </a:prstClr>
                </a:solidFill>
                <a:latin typeface="Calibri"/>
              </a:rPr>
              <a:t>Νοε</a:t>
            </a:r>
            <a:r>
              <a:rPr lang="en-US" sz="1200" dirty="0">
                <a:solidFill>
                  <a:prstClr val="white">
                    <a:lumMod val="75000"/>
                  </a:prstClr>
                </a:solidFill>
                <a:latin typeface="Calibri"/>
              </a:rPr>
              <a:t> 2014 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a:t>
            </a:r>
            <a:r>
              <a:rPr lang="en-US" sz="1200" dirty="0">
                <a:solidFill>
                  <a:prstClr val="white">
                    <a:lumMod val="75000"/>
                  </a:prstClr>
                </a:solidFill>
                <a:latin typeface="Calibri"/>
                <a:hlinkClick r:id="rId4"/>
              </a:rPr>
              <a:t>Textbook content </a:t>
            </a:r>
            <a:r>
              <a:rPr lang="en-US" sz="1200" dirty="0">
                <a:solidFill>
                  <a:prstClr val="white">
                    <a:lumMod val="75000"/>
                  </a:prstClr>
                </a:solidFill>
                <a:latin typeface="Calibri"/>
              </a:rPr>
              <a:t>produced by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is licensed under a </a:t>
            </a:r>
            <a:r>
              <a:rPr lang="en-US" sz="1200" dirty="0">
                <a:solidFill>
                  <a:prstClr val="white">
                    <a:lumMod val="75000"/>
                  </a:prstClr>
                </a:solidFill>
                <a:latin typeface="Calibri"/>
                <a:hlinkClick r:id="rId5"/>
              </a:rPr>
              <a:t>Creative Commons Attribution License 4.0</a:t>
            </a:r>
            <a:r>
              <a:rPr lang="en-US" sz="1200" dirty="0">
                <a:solidFill>
                  <a:prstClr val="white">
                    <a:lumMod val="75000"/>
                  </a:prstClr>
                </a:solidFill>
                <a:latin typeface="Calibri"/>
              </a:rPr>
              <a:t> license.</a:t>
            </a:r>
            <a:endParaRPr lang="el-GR" sz="1200" dirty="0">
              <a:solidFill>
                <a:prstClr val="white">
                  <a:lumMod val="75000"/>
                </a:prstClr>
              </a:solidFill>
              <a:latin typeface="Calibri"/>
            </a:endParaRPr>
          </a:p>
        </p:txBody>
      </p:sp>
    </p:spTree>
    <p:extLst>
      <p:ext uri="{BB962C8B-B14F-4D97-AF65-F5344CB8AC3E}">
        <p14:creationId xmlns:p14="http://schemas.microsoft.com/office/powerpoint/2010/main" val="2148945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prstClr val="white"/>
                </a:solidFill>
              </a:rPr>
              <a:t>Ισχίο </a:t>
            </a:r>
            <a:r>
              <a:rPr lang="el-GR" sz="3000" b="0" dirty="0" smtClean="0">
                <a:solidFill>
                  <a:prstClr val="white"/>
                </a:solidFill>
              </a:rPr>
              <a:t>(Οπίσθια </a:t>
            </a:r>
            <a:r>
              <a:rPr lang="el-GR" sz="3000" b="0" dirty="0">
                <a:solidFill>
                  <a:prstClr val="white"/>
                </a:solidFill>
              </a:rPr>
              <a:t>Όψη)</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16</a:t>
            </a:fld>
            <a:endParaRPr lang="el-GR">
              <a:solidFill>
                <a:prstClr val="white">
                  <a:lumMod val="95000"/>
                </a:prstClr>
              </a:solidFill>
            </a:endParaRPr>
          </a:p>
        </p:txBody>
      </p:sp>
      <p:pic>
        <p:nvPicPr>
          <p:cNvPr id="9" name="Picture 2" descr="This figure shows different views of the hip joint. The top panel shows the frontal view of the right hip joint, the middle panel shows the anterior view, and the bottom panel shows the posterior 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1340768"/>
            <a:ext cx="8714627" cy="4824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2"/>
          <p:cNvSpPr/>
          <p:nvPr/>
        </p:nvSpPr>
        <p:spPr>
          <a:xfrm>
            <a:off x="254469" y="6159667"/>
            <a:ext cx="6768752" cy="461665"/>
          </a:xfrm>
          <a:prstGeom prst="rect">
            <a:avLst/>
          </a:prstGeom>
        </p:spPr>
        <p:txBody>
          <a:bodyPr wrap="square">
            <a:spAutoFit/>
          </a:bodyPr>
          <a:lstStyle/>
          <a:p>
            <a:r>
              <a:rPr lang="en-US" sz="1200" dirty="0">
                <a:solidFill>
                  <a:prstClr val="white">
                    <a:lumMod val="75000"/>
                  </a:prstClr>
                </a:solidFill>
                <a:latin typeface="Calibri"/>
              </a:rPr>
              <a:t>© 7 </a:t>
            </a:r>
            <a:r>
              <a:rPr lang="en-US" sz="1200" dirty="0" err="1">
                <a:solidFill>
                  <a:prstClr val="white">
                    <a:lumMod val="75000"/>
                  </a:prstClr>
                </a:solidFill>
                <a:latin typeface="Calibri"/>
              </a:rPr>
              <a:t>Νοε</a:t>
            </a:r>
            <a:r>
              <a:rPr lang="en-US" sz="1200" dirty="0">
                <a:solidFill>
                  <a:prstClr val="white">
                    <a:lumMod val="75000"/>
                  </a:prstClr>
                </a:solidFill>
                <a:latin typeface="Calibri"/>
              </a:rPr>
              <a:t> 2014 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a:t>
            </a:r>
            <a:r>
              <a:rPr lang="en-US" sz="1200" dirty="0">
                <a:solidFill>
                  <a:prstClr val="white">
                    <a:lumMod val="75000"/>
                  </a:prstClr>
                </a:solidFill>
                <a:latin typeface="Calibri"/>
                <a:hlinkClick r:id="rId4"/>
              </a:rPr>
              <a:t>Textbook content </a:t>
            </a:r>
            <a:r>
              <a:rPr lang="en-US" sz="1200" dirty="0">
                <a:solidFill>
                  <a:prstClr val="white">
                    <a:lumMod val="75000"/>
                  </a:prstClr>
                </a:solidFill>
                <a:latin typeface="Calibri"/>
              </a:rPr>
              <a:t>produced by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is licensed under a </a:t>
            </a:r>
            <a:r>
              <a:rPr lang="en-US" sz="1200" dirty="0">
                <a:solidFill>
                  <a:prstClr val="white">
                    <a:lumMod val="75000"/>
                  </a:prstClr>
                </a:solidFill>
                <a:latin typeface="Calibri"/>
                <a:hlinkClick r:id="rId5"/>
              </a:rPr>
              <a:t>Creative Commons Attribution License 4.0</a:t>
            </a:r>
            <a:r>
              <a:rPr lang="en-US" sz="1200" dirty="0">
                <a:solidFill>
                  <a:prstClr val="white">
                    <a:lumMod val="75000"/>
                  </a:prstClr>
                </a:solidFill>
                <a:latin typeface="Calibri"/>
              </a:rPr>
              <a:t> license.</a:t>
            </a:r>
            <a:endParaRPr lang="el-GR" sz="1200" dirty="0">
              <a:solidFill>
                <a:prstClr val="white">
                  <a:lumMod val="75000"/>
                </a:prstClr>
              </a:solidFill>
              <a:latin typeface="Calibri"/>
            </a:endParaRPr>
          </a:p>
        </p:txBody>
      </p:sp>
    </p:spTree>
    <p:extLst>
      <p:ext uri="{BB962C8B-B14F-4D97-AF65-F5344CB8AC3E}">
        <p14:creationId xmlns:p14="http://schemas.microsoft.com/office/powerpoint/2010/main" val="118851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5" name="Rectangle 11"/>
          <p:cNvSpPr>
            <a:spLocks noGrp="1" noRot="1" noChangeArrowheads="1"/>
          </p:cNvSpPr>
          <p:nvPr>
            <p:ph type="title"/>
          </p:nvPr>
        </p:nvSpPr>
        <p:spPr/>
        <p:txBody>
          <a:bodyPr/>
          <a:lstStyle/>
          <a:p>
            <a:pPr algn="l" eaLnBrk="1" hangingPunct="1">
              <a:defRPr/>
            </a:pPr>
            <a:r>
              <a:rPr lang="el-GR" dirty="0" smtClean="0"/>
              <a:t>Ισχία</a:t>
            </a:r>
          </a:p>
        </p:txBody>
      </p:sp>
      <p:pic>
        <p:nvPicPr>
          <p:cNvPr id="13315" name="Picture 4"/>
          <p:cNvPicPr>
            <a:picLocks noGrp="1" noChangeAspect="1" noChangeArrowheads="1"/>
          </p:cNvPicPr>
          <p:nvPr>
            <p:ph idx="1"/>
          </p:nvPr>
        </p:nvPicPr>
        <p:blipFill>
          <a:blip r:embed="rId2" cstate="print">
            <a:lum contrast="28000"/>
            <a:extLst>
              <a:ext uri="{28A0092B-C50C-407E-A947-70E740481C1C}">
                <a14:useLocalDpi xmlns:a14="http://schemas.microsoft.com/office/drawing/2010/main" val="0"/>
              </a:ext>
            </a:extLst>
          </a:blip>
          <a:stretch>
            <a:fillRect/>
          </a:stretch>
        </p:blipFill>
        <p:spPr>
          <a:xfrm>
            <a:off x="179512" y="3127115"/>
            <a:ext cx="5275760" cy="3415421"/>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7" descr="isxionFnew"/>
          <p:cNvPicPr preferRelativeResize="0">
            <a:picLocks noGrp="1" noChangeArrowheads="1"/>
          </p:cNvPicPr>
          <p:nvPr>
            <p:ph sz="quarter" idx="4294967295"/>
          </p:nvPr>
        </p:nvPicPr>
        <p:blipFill>
          <a:blip r:embed="rId3" cstate="print">
            <a:lum bright="-2000" contrast="2000"/>
            <a:extLst>
              <a:ext uri="{28A0092B-C50C-407E-A947-70E740481C1C}">
                <a14:useLocalDpi xmlns:a14="http://schemas.microsoft.com/office/drawing/2010/main" val="0"/>
              </a:ext>
            </a:extLst>
          </a:blip>
          <a:srcRect/>
          <a:stretch>
            <a:fillRect/>
          </a:stretch>
        </p:blipFill>
        <p:spPr>
          <a:xfrm>
            <a:off x="4355976" y="188640"/>
            <a:ext cx="4736777" cy="2808560"/>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7" name="Picture 10" descr="isxioyPrnew"/>
          <p:cNvPicPr preferRelativeResize="0">
            <a:picLocks noGrp="1" noChangeArrowheads="1"/>
          </p:cNvPicPr>
          <p:nvPr>
            <p:ph sz="quarter" idx="4294967295"/>
          </p:nvPr>
        </p:nvPicPr>
        <p:blipFill>
          <a:blip r:embed="rId4" cstate="print">
            <a:lum bright="6000" contrast="42000"/>
            <a:extLst>
              <a:ext uri="{28A0092B-C50C-407E-A947-70E740481C1C}">
                <a14:useLocalDpi xmlns:a14="http://schemas.microsoft.com/office/drawing/2010/main" val="0"/>
              </a:ext>
            </a:extLst>
          </a:blip>
          <a:srcRect/>
          <a:stretch>
            <a:fillRect/>
          </a:stretch>
        </p:blipFill>
        <p:spPr>
          <a:xfrm>
            <a:off x="5508104" y="3135993"/>
            <a:ext cx="3528392" cy="3389351"/>
          </a:xfrm>
          <a:noFill/>
          <a:ln>
            <a:solidFill>
              <a:schemeClr val="tx1"/>
            </a:solidFill>
          </a:ln>
          <a:extLst>
            <a:ext uri="{909E8E84-426E-40DD-AFC4-6F175D3DCCD1}">
              <a14:hiddenFill xmlns:a14="http://schemas.microsoft.com/office/drawing/2010/main">
                <a:solidFill>
                  <a:srgbClr val="FFFFFF"/>
                </a:solidFill>
              </a14:hiddenFill>
            </a:ext>
          </a:extLst>
        </p:spPr>
      </p:pic>
      <p:sp>
        <p:nvSpPr>
          <p:cNvPr id="13318" name="Text Box 13"/>
          <p:cNvSpPr txBox="1">
            <a:spLocks noChangeArrowheads="1"/>
          </p:cNvSpPr>
          <p:nvPr/>
        </p:nvSpPr>
        <p:spPr bwMode="auto">
          <a:xfrm>
            <a:off x="370274" y="1190276"/>
            <a:ext cx="41297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457200" indent="-457200" eaLnBrk="1" hangingPunct="1">
              <a:spcBef>
                <a:spcPct val="50000"/>
              </a:spcBef>
              <a:buClr>
                <a:srgbClr val="FFC000"/>
              </a:buClr>
              <a:buFont typeface="+mj-lt"/>
              <a:buAutoNum type="arabicPeriod"/>
            </a:pPr>
            <a:r>
              <a:rPr lang="el-GR" altLang="el-GR" sz="2400" b="1" dirty="0">
                <a:solidFill>
                  <a:schemeClr val="bg1"/>
                </a:solidFill>
                <a:latin typeface="+mn-lt"/>
              </a:rPr>
              <a:t>Α/α ισχίων </a:t>
            </a:r>
            <a:r>
              <a:rPr lang="en-US" altLang="el-GR" sz="2400" b="1" dirty="0">
                <a:solidFill>
                  <a:schemeClr val="bg1"/>
                </a:solidFill>
                <a:latin typeface="+mn-lt"/>
              </a:rPr>
              <a:t>F</a:t>
            </a:r>
            <a:endParaRPr lang="el-GR" altLang="el-GR" sz="2400" b="1" dirty="0">
              <a:solidFill>
                <a:schemeClr val="bg1"/>
              </a:solidFill>
              <a:latin typeface="+mn-lt"/>
            </a:endParaRPr>
          </a:p>
          <a:p>
            <a:pPr marL="457200" indent="-457200" eaLnBrk="1" hangingPunct="1">
              <a:spcBef>
                <a:spcPct val="50000"/>
              </a:spcBef>
              <a:buClr>
                <a:srgbClr val="FFC000"/>
              </a:buClr>
              <a:buFont typeface="+mj-lt"/>
              <a:buAutoNum type="arabicPeriod"/>
            </a:pPr>
            <a:r>
              <a:rPr lang="el-GR" altLang="el-GR" sz="2400" b="1" dirty="0" smtClean="0">
                <a:solidFill>
                  <a:schemeClr val="bg1"/>
                </a:solidFill>
                <a:latin typeface="+mn-lt"/>
              </a:rPr>
              <a:t>Α/α ισχίου πλάγια</a:t>
            </a:r>
            <a:endParaRPr lang="el-GR" altLang="el-GR" sz="2400" b="1" dirty="0">
              <a:solidFill>
                <a:schemeClr val="bg1"/>
              </a:solidFill>
              <a:latin typeface="+mn-lt"/>
            </a:endParaRPr>
          </a:p>
          <a:p>
            <a:pPr marL="457200" indent="-457200" eaLnBrk="1" hangingPunct="1">
              <a:spcBef>
                <a:spcPct val="50000"/>
              </a:spcBef>
              <a:buClr>
                <a:srgbClr val="FFC000"/>
              </a:buClr>
              <a:buFont typeface="+mj-lt"/>
              <a:buAutoNum type="arabicPeriod"/>
            </a:pPr>
            <a:r>
              <a:rPr lang="el-GR" altLang="el-GR" sz="2400" b="1" dirty="0">
                <a:solidFill>
                  <a:schemeClr val="bg1"/>
                </a:solidFill>
                <a:latin typeface="+mn-lt"/>
              </a:rPr>
              <a:t>Α/α σε βατραχοειδή θέση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
        <p:nvSpPr>
          <p:cNvPr id="11" name="TextBox 10"/>
          <p:cNvSpPr txBox="1"/>
          <p:nvPr/>
        </p:nvSpPr>
        <p:spPr>
          <a:xfrm>
            <a:off x="5436096" y="2492896"/>
            <a:ext cx="432048" cy="369332"/>
          </a:xfrm>
          <a:prstGeom prst="rect">
            <a:avLst/>
          </a:prstGeom>
          <a:noFill/>
        </p:spPr>
        <p:txBody>
          <a:bodyPr wrap="square" rtlCol="0">
            <a:spAutoFit/>
          </a:bodyPr>
          <a:lstStyle/>
          <a:p>
            <a:r>
              <a:rPr lang="el-GR" b="1" dirty="0" smtClean="0">
                <a:solidFill>
                  <a:srgbClr val="FFC000"/>
                </a:solidFill>
              </a:rPr>
              <a:t>1</a:t>
            </a:r>
            <a:endParaRPr lang="en-US" b="1" dirty="0">
              <a:solidFill>
                <a:srgbClr val="FFC000"/>
              </a:solidFill>
            </a:endParaRPr>
          </a:p>
        </p:txBody>
      </p:sp>
      <p:sp>
        <p:nvSpPr>
          <p:cNvPr id="14" name="TextBox 13"/>
          <p:cNvSpPr txBox="1"/>
          <p:nvPr/>
        </p:nvSpPr>
        <p:spPr>
          <a:xfrm>
            <a:off x="5652120" y="3356992"/>
            <a:ext cx="432048" cy="369332"/>
          </a:xfrm>
          <a:prstGeom prst="rect">
            <a:avLst/>
          </a:prstGeom>
          <a:noFill/>
        </p:spPr>
        <p:txBody>
          <a:bodyPr wrap="square" rtlCol="0">
            <a:spAutoFit/>
          </a:bodyPr>
          <a:lstStyle/>
          <a:p>
            <a:r>
              <a:rPr lang="el-GR" b="1" dirty="0" smtClean="0">
                <a:solidFill>
                  <a:srgbClr val="FFC000"/>
                </a:solidFill>
              </a:rPr>
              <a:t>2</a:t>
            </a:r>
            <a:endParaRPr lang="en-US" b="1" dirty="0">
              <a:solidFill>
                <a:srgbClr val="FFC000"/>
              </a:solidFill>
            </a:endParaRPr>
          </a:p>
        </p:txBody>
      </p:sp>
      <p:sp>
        <p:nvSpPr>
          <p:cNvPr id="15" name="TextBox 14"/>
          <p:cNvSpPr txBox="1"/>
          <p:nvPr/>
        </p:nvSpPr>
        <p:spPr>
          <a:xfrm>
            <a:off x="4139952" y="5877272"/>
            <a:ext cx="432048" cy="369332"/>
          </a:xfrm>
          <a:prstGeom prst="rect">
            <a:avLst/>
          </a:prstGeom>
          <a:noFill/>
        </p:spPr>
        <p:txBody>
          <a:bodyPr wrap="square" rtlCol="0">
            <a:spAutoFit/>
          </a:bodyPr>
          <a:lstStyle/>
          <a:p>
            <a:r>
              <a:rPr lang="el-GR" b="1" dirty="0" smtClean="0">
                <a:solidFill>
                  <a:srgbClr val="FFC000"/>
                </a:solidFill>
              </a:rPr>
              <a:t>3</a:t>
            </a:r>
            <a:endParaRPr lang="en-US" b="1" dirty="0">
              <a:solidFill>
                <a:srgbClr val="FFC000"/>
              </a:solidFill>
            </a:endParaRPr>
          </a:p>
        </p:txBody>
      </p:sp>
    </p:spTree>
    <p:extLst>
      <p:ext uri="{BB962C8B-B14F-4D97-AF65-F5344CB8AC3E}">
        <p14:creationId xmlns:p14="http://schemas.microsoft.com/office/powerpoint/2010/main" val="3223667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95" y="1422985"/>
            <a:ext cx="4067175" cy="3387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27921"/>
            <a:ext cx="4022725"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
        <p:nvSpPr>
          <p:cNvPr id="6" name="Τίτλος 2"/>
          <p:cNvSpPr>
            <a:spLocks noGrp="1"/>
          </p:cNvSpPr>
          <p:nvPr>
            <p:ph type="title"/>
          </p:nvPr>
        </p:nvSpPr>
        <p:spPr>
          <a:xfrm>
            <a:off x="61784" y="116632"/>
            <a:ext cx="9082215" cy="1008112"/>
          </a:xfrm>
        </p:spPr>
        <p:txBody>
          <a:bodyPr/>
          <a:lstStyle/>
          <a:p>
            <a:r>
              <a:rPr lang="el-GR" dirty="0" smtClean="0"/>
              <a:t>Α/α ισχίων – Πρόσθια λήψη</a:t>
            </a:r>
            <a:endParaRPr lang="el-GR" dirty="0"/>
          </a:p>
        </p:txBody>
      </p:sp>
    </p:spTree>
    <p:extLst>
      <p:ext uri="{BB962C8B-B14F-4D97-AF65-F5344CB8AC3E}">
        <p14:creationId xmlns:p14="http://schemas.microsoft.com/office/powerpoint/2010/main" val="2911832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Πύελος</a:t>
            </a:r>
            <a:r>
              <a:rPr lang="en-US" dirty="0" smtClean="0"/>
              <a:t> </a:t>
            </a:r>
            <a:r>
              <a:rPr lang="en-US" sz="3000" b="0" dirty="0" smtClean="0"/>
              <a:t>1/3</a:t>
            </a:r>
            <a:r>
              <a:rPr lang="el-GR" dirty="0" smtClean="0"/>
              <a:t> </a:t>
            </a:r>
            <a:endParaRPr lang="el-GR" dirty="0"/>
          </a:p>
        </p:txBody>
      </p:sp>
      <p:pic>
        <p:nvPicPr>
          <p:cNvPr id="99330" name="Picture 2" descr="File:Blausen 0723 Pelv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1456" y="369125"/>
            <a:ext cx="6147048" cy="6147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
        <p:nvSpPr>
          <p:cNvPr id="9" name="Rectangle 7"/>
          <p:cNvSpPr/>
          <p:nvPr/>
        </p:nvSpPr>
        <p:spPr>
          <a:xfrm>
            <a:off x="2961456" y="6536377"/>
            <a:ext cx="6147048"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Blausen 0723 </a:t>
            </a:r>
            <a:r>
              <a:rPr lang="en-US" sz="1200" dirty="0" smtClean="0">
                <a:latin typeface="+mn-lt"/>
                <a:hlinkClick r:id="rId4"/>
              </a:rPr>
              <a:t>Pelvis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err="1">
                <a:latin typeface="+mn-lt"/>
                <a:hlinkClick r:id="rId5" tooltip="User:BruceBlaus"/>
              </a:rPr>
              <a:t>BruceBlaus</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pic>
        <p:nvPicPr>
          <p:cNvPr id="99332" name="Picture 4" descr="File:Pelvis (male) animation02.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2564903"/>
            <a:ext cx="3168352" cy="3168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7"/>
          <p:cNvSpPr/>
          <p:nvPr/>
        </p:nvSpPr>
        <p:spPr>
          <a:xfrm>
            <a:off x="107504" y="5733256"/>
            <a:ext cx="2853952"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8"/>
              </a:rPr>
              <a:t>Pelvis (male) </a:t>
            </a:r>
            <a:r>
              <a:rPr lang="en-US" sz="1200" dirty="0" smtClean="0">
                <a:latin typeface="+mn-lt"/>
                <a:hlinkClick r:id="rId8"/>
              </a:rPr>
              <a:t>animation02</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solidFill>
                  <a:schemeClr val="bg1">
                    <a:lumMod val="75000"/>
                  </a:schemeClr>
                </a:solidFill>
                <a:latin typeface="+mn-lt"/>
                <a:hlinkClick r:id="rId9" tooltip="User:Was a bee"/>
              </a:rPr>
              <a:t>Was a bee</a:t>
            </a:r>
            <a:r>
              <a:rPr lang="el-GR" sz="1200" dirty="0" smtClean="0">
                <a:solidFill>
                  <a:schemeClr val="bg1">
                    <a:lumMod val="75000"/>
                  </a:schemeClr>
                </a:solidFill>
                <a:latin typeface="+mn-lt"/>
              </a:rPr>
              <a:t> διαθέσιμη με άδεια </a:t>
            </a:r>
            <a:r>
              <a:rPr lang="en-US" sz="1200" dirty="0">
                <a:solidFill>
                  <a:schemeClr val="bg1">
                    <a:lumMod val="75000"/>
                  </a:schemeClr>
                </a:solidFill>
                <a:latin typeface="+mn-lt"/>
                <a:hlinkClick r:id="rId10"/>
              </a:rPr>
              <a:t>CC BY-SA 2.1 JP</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3939035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951" y="1276554"/>
            <a:ext cx="4105951" cy="2944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268413"/>
            <a:ext cx="4643437" cy="4594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
        <p:nvSpPr>
          <p:cNvPr id="6" name="Τίτλος 2"/>
          <p:cNvSpPr>
            <a:spLocks noGrp="1"/>
          </p:cNvSpPr>
          <p:nvPr>
            <p:ph type="title"/>
          </p:nvPr>
        </p:nvSpPr>
        <p:spPr>
          <a:xfrm>
            <a:off x="61784" y="116632"/>
            <a:ext cx="9082215" cy="1008112"/>
          </a:xfrm>
        </p:spPr>
        <p:txBody>
          <a:bodyPr/>
          <a:lstStyle/>
          <a:p>
            <a:r>
              <a:rPr lang="el-GR" dirty="0" smtClean="0"/>
              <a:t>Α/α ισχίων – Πλάγια λήψη</a:t>
            </a:r>
            <a:endParaRPr lang="el-GR" dirty="0"/>
          </a:p>
        </p:txBody>
      </p:sp>
    </p:spTree>
    <p:extLst>
      <p:ext uri="{BB962C8B-B14F-4D97-AF65-F5344CB8AC3E}">
        <p14:creationId xmlns:p14="http://schemas.microsoft.com/office/powerpoint/2010/main" val="1725341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28" y="1412875"/>
            <a:ext cx="4338638" cy="3455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663" y="1412875"/>
            <a:ext cx="4478337"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
        <p:nvSpPr>
          <p:cNvPr id="6" name="Τίτλος 2"/>
          <p:cNvSpPr>
            <a:spLocks noGrp="1"/>
          </p:cNvSpPr>
          <p:nvPr>
            <p:ph type="title"/>
          </p:nvPr>
        </p:nvSpPr>
        <p:spPr>
          <a:xfrm>
            <a:off x="61784" y="116632"/>
            <a:ext cx="9082215" cy="1008112"/>
          </a:xfrm>
        </p:spPr>
        <p:txBody>
          <a:bodyPr/>
          <a:lstStyle/>
          <a:p>
            <a:r>
              <a:rPr lang="el-GR" dirty="0" smtClean="0"/>
              <a:t>Α/α ισχίων – πλάγια λήψη σε κάταγμα</a:t>
            </a:r>
            <a:endParaRPr lang="el-GR" dirty="0"/>
          </a:p>
        </p:txBody>
      </p:sp>
    </p:spTree>
    <p:extLst>
      <p:ext uri="{BB962C8B-B14F-4D97-AF65-F5344CB8AC3E}">
        <p14:creationId xmlns:p14="http://schemas.microsoft.com/office/powerpoint/2010/main" val="313663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3251"/>
          <a:stretch>
            <a:fillRect/>
          </a:stretch>
        </p:blipFill>
        <p:spPr bwMode="auto">
          <a:xfrm>
            <a:off x="179512" y="1700758"/>
            <a:ext cx="432048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629" y="1844824"/>
            <a:ext cx="4403725" cy="3167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Τίτλος 2"/>
          <p:cNvSpPr>
            <a:spLocks noGrp="1"/>
          </p:cNvSpPr>
          <p:nvPr>
            <p:ph type="title"/>
          </p:nvPr>
        </p:nvSpPr>
        <p:spPr/>
        <p:txBody>
          <a:bodyPr/>
          <a:lstStyle/>
          <a:p>
            <a:r>
              <a:rPr lang="el-GR" dirty="0" smtClean="0"/>
              <a:t>Α/α ισχίων – Βατραχοειδής θέση</a:t>
            </a:r>
            <a:endParaRPr lang="el-GR" dirty="0"/>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Tree>
    <p:extLst>
      <p:ext uri="{BB962C8B-B14F-4D97-AF65-F5344CB8AC3E}">
        <p14:creationId xmlns:p14="http://schemas.microsoft.com/office/powerpoint/2010/main" val="1036774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a:stretch>
            <a:fillRect/>
          </a:stretch>
        </p:blipFill>
        <p:spPr bwMode="auto">
          <a:xfrm>
            <a:off x="5076056" y="188913"/>
            <a:ext cx="374491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116" y="220431"/>
            <a:ext cx="4087421" cy="343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116" y="4454885"/>
            <a:ext cx="38893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4438882" y="6566945"/>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l-GR" altLang="el-GR" sz="1200" dirty="0" smtClean="0">
                <a:latin typeface="+mn-lt"/>
                <a:hlinkClick r:id="rId5"/>
              </a:rPr>
              <a:t>emedicine.medscape.com</a:t>
            </a:r>
            <a:endParaRPr lang="el-GR" altLang="el-GR" sz="1200" dirty="0">
              <a:latin typeface="+mn-lt"/>
            </a:endParaRPr>
          </a:p>
        </p:txBody>
      </p:sp>
      <p:sp>
        <p:nvSpPr>
          <p:cNvPr id="19462" name="Text Box 9"/>
          <p:cNvSpPr txBox="1">
            <a:spLocks noChangeArrowheads="1"/>
          </p:cNvSpPr>
          <p:nvPr/>
        </p:nvSpPr>
        <p:spPr bwMode="auto">
          <a:xfrm>
            <a:off x="468313" y="3606289"/>
            <a:ext cx="3240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Ανιούσα κυστεογραφία</a:t>
            </a:r>
          </a:p>
          <a:p>
            <a:pPr eaLnBrk="1" hangingPunct="1">
              <a:spcBef>
                <a:spcPts val="0"/>
              </a:spcBef>
            </a:pPr>
            <a:r>
              <a:rPr lang="el-GR" altLang="el-GR" dirty="0">
                <a:solidFill>
                  <a:schemeClr val="bg1"/>
                </a:solidFill>
                <a:latin typeface="+mn-lt"/>
              </a:rPr>
              <a:t>Μετατόπιση ουροδόχου κύστης</a:t>
            </a:r>
          </a:p>
        </p:txBody>
      </p:sp>
      <p:sp>
        <p:nvSpPr>
          <p:cNvPr id="19463" name="Text Box 10"/>
          <p:cNvSpPr txBox="1">
            <a:spLocks noChangeArrowheads="1"/>
          </p:cNvSpPr>
          <p:nvPr/>
        </p:nvSpPr>
        <p:spPr bwMode="auto">
          <a:xfrm>
            <a:off x="4282490" y="5779532"/>
            <a:ext cx="3385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ts val="0"/>
              </a:spcBef>
            </a:pPr>
            <a:r>
              <a:rPr lang="el-GR" altLang="el-GR" dirty="0">
                <a:solidFill>
                  <a:schemeClr val="bg1"/>
                </a:solidFill>
                <a:latin typeface="+mn-lt"/>
              </a:rPr>
              <a:t>Ανιούσα </a:t>
            </a:r>
            <a:r>
              <a:rPr lang="el-GR" altLang="el-GR" dirty="0" err="1">
                <a:solidFill>
                  <a:schemeClr val="bg1"/>
                </a:solidFill>
                <a:latin typeface="+mn-lt"/>
              </a:rPr>
              <a:t>ουρηθρογραφία</a:t>
            </a:r>
            <a:endParaRPr lang="el-GR" altLang="el-GR" dirty="0">
              <a:solidFill>
                <a:schemeClr val="bg1"/>
              </a:solidFill>
              <a:latin typeface="+mn-lt"/>
            </a:endParaRPr>
          </a:p>
          <a:p>
            <a:pPr eaLnBrk="1" hangingPunct="1">
              <a:spcBef>
                <a:spcPts val="0"/>
              </a:spcBef>
            </a:pPr>
            <a:r>
              <a:rPr lang="el-GR" altLang="el-GR" dirty="0">
                <a:solidFill>
                  <a:schemeClr val="bg1"/>
                </a:solidFill>
                <a:latin typeface="+mn-lt"/>
              </a:rPr>
              <a:t>Τραυματισμός ουρήθρας</a:t>
            </a:r>
          </a:p>
        </p:txBody>
      </p:sp>
      <p:sp>
        <p:nvSpPr>
          <p:cNvPr id="19464" name="Text Box 11"/>
          <p:cNvSpPr txBox="1">
            <a:spLocks noChangeArrowheads="1"/>
          </p:cNvSpPr>
          <p:nvPr/>
        </p:nvSpPr>
        <p:spPr bwMode="auto">
          <a:xfrm>
            <a:off x="5076056" y="3673018"/>
            <a:ext cx="30243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ts val="0"/>
              </a:spcBef>
            </a:pPr>
            <a:r>
              <a:rPr lang="el-GR" altLang="el-GR" dirty="0">
                <a:solidFill>
                  <a:schemeClr val="bg1"/>
                </a:solidFill>
                <a:latin typeface="+mn-lt"/>
              </a:rPr>
              <a:t>Αξονική Τομογραφία:</a:t>
            </a:r>
          </a:p>
          <a:p>
            <a:pPr eaLnBrk="1" hangingPunct="1">
              <a:spcBef>
                <a:spcPts val="0"/>
              </a:spcBef>
            </a:pPr>
            <a:r>
              <a:rPr lang="el-GR" altLang="el-GR" dirty="0">
                <a:solidFill>
                  <a:schemeClr val="bg1"/>
                </a:solidFill>
                <a:latin typeface="+mn-lt"/>
              </a:rPr>
              <a:t>Κάταγμα ιερού οστού</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spTree>
    <p:extLst>
      <p:ext uri="{BB962C8B-B14F-4D97-AF65-F5344CB8AC3E}">
        <p14:creationId xmlns:p14="http://schemas.microsoft.com/office/powerpoint/2010/main" val="1556624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1" name="Rectangle 17"/>
          <p:cNvSpPr>
            <a:spLocks noGrp="1" noRot="1" noChangeArrowheads="1"/>
          </p:cNvSpPr>
          <p:nvPr>
            <p:ph type="title"/>
          </p:nvPr>
        </p:nvSpPr>
        <p:spPr/>
        <p:txBody>
          <a:bodyPr/>
          <a:lstStyle/>
          <a:p>
            <a:pPr eaLnBrk="1" hangingPunct="1">
              <a:defRPr/>
            </a:pPr>
            <a:r>
              <a:rPr lang="el-GR" dirty="0" smtClean="0"/>
              <a:t>Πύελος - Τραύμα</a:t>
            </a:r>
          </a:p>
        </p:txBody>
      </p:sp>
      <p:pic>
        <p:nvPicPr>
          <p:cNvPr id="20483" name="Picture 10"/>
          <p:cNvPicPr>
            <a:picLocks noGrp="1" noChangeAspect="1" noChangeArrowheads="1"/>
          </p:cNvPicPr>
          <p:nvPr>
            <p:ph idx="1"/>
          </p:nvPr>
        </p:nvPicPr>
        <p:blipFill>
          <a:blip r:embed="rId2" cstate="print">
            <a:lum bright="12000"/>
            <a:extLst>
              <a:ext uri="{28A0092B-C50C-407E-A947-70E740481C1C}">
                <a14:useLocalDpi xmlns:a14="http://schemas.microsoft.com/office/drawing/2010/main" val="0"/>
              </a:ext>
            </a:extLst>
          </a:blip>
          <a:stretch>
            <a:fillRect/>
          </a:stretch>
        </p:blipFill>
        <p:spPr>
          <a:xfrm>
            <a:off x="4864827" y="1268760"/>
            <a:ext cx="4022857" cy="3360711"/>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4" name="Picture 13"/>
          <p:cNvPicPr>
            <a:picLocks noGrp="1" noChangeAspect="1" noChangeArrowheads="1"/>
          </p:cNvPicPr>
          <p:nvPr>
            <p:ph sz="quarter" idx="4294967295"/>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a:xfrm>
            <a:off x="581919" y="1268760"/>
            <a:ext cx="4063107" cy="3312368"/>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0485" name="Text Box 21"/>
          <p:cNvSpPr txBox="1">
            <a:spLocks noChangeArrowheads="1"/>
          </p:cNvSpPr>
          <p:nvPr/>
        </p:nvSpPr>
        <p:spPr bwMode="auto">
          <a:xfrm>
            <a:off x="539552" y="4581128"/>
            <a:ext cx="30956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ts val="0"/>
              </a:spcBef>
            </a:pPr>
            <a:r>
              <a:rPr lang="el-GR" altLang="el-GR" sz="2000" dirty="0">
                <a:solidFill>
                  <a:schemeClr val="bg1"/>
                </a:solidFill>
                <a:latin typeface="+mn-lt"/>
              </a:rPr>
              <a:t>Α/α λεκάνης – ισχίων (λεπτομέρεια):</a:t>
            </a:r>
          </a:p>
          <a:p>
            <a:pPr eaLnBrk="1" hangingPunct="1">
              <a:spcBef>
                <a:spcPts val="0"/>
              </a:spcBef>
            </a:pPr>
            <a:r>
              <a:rPr lang="el-GR" altLang="el-GR" sz="2000" dirty="0">
                <a:solidFill>
                  <a:schemeClr val="bg1"/>
                </a:solidFill>
                <a:latin typeface="+mn-lt"/>
              </a:rPr>
              <a:t>Διάσταση ηβικής σύμφυσης </a:t>
            </a:r>
          </a:p>
        </p:txBody>
      </p:sp>
      <p:sp>
        <p:nvSpPr>
          <p:cNvPr id="20486" name="Text Box 22"/>
          <p:cNvSpPr txBox="1">
            <a:spLocks noChangeArrowheads="1"/>
          </p:cNvSpPr>
          <p:nvPr/>
        </p:nvSpPr>
        <p:spPr bwMode="auto">
          <a:xfrm>
            <a:off x="4860032" y="4653136"/>
            <a:ext cx="36252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ts val="0"/>
              </a:spcBef>
            </a:pPr>
            <a:r>
              <a:rPr lang="el-GR" altLang="el-GR" sz="2000" dirty="0">
                <a:solidFill>
                  <a:schemeClr val="bg1"/>
                </a:solidFill>
                <a:latin typeface="+mn-lt"/>
              </a:rPr>
              <a:t>Αξονική τομογραφία πυέλου:</a:t>
            </a:r>
          </a:p>
          <a:p>
            <a:pPr eaLnBrk="1" hangingPunct="1">
              <a:spcBef>
                <a:spcPts val="0"/>
              </a:spcBef>
            </a:pPr>
            <a:r>
              <a:rPr lang="el-GR" altLang="el-GR" sz="2000" dirty="0">
                <a:solidFill>
                  <a:schemeClr val="bg1"/>
                </a:solidFill>
                <a:latin typeface="+mn-lt"/>
              </a:rPr>
              <a:t>Διάσταση δεξιάς </a:t>
            </a:r>
            <a:r>
              <a:rPr lang="el-GR" altLang="el-GR" sz="2000" dirty="0" err="1">
                <a:solidFill>
                  <a:schemeClr val="bg1"/>
                </a:solidFill>
                <a:latin typeface="+mn-lt"/>
              </a:rPr>
              <a:t>ιερολαγονίου</a:t>
            </a:r>
            <a:r>
              <a:rPr lang="el-GR" altLang="el-GR" sz="2000" dirty="0">
                <a:solidFill>
                  <a:schemeClr val="bg1"/>
                </a:solidFill>
                <a:latin typeface="+mn-lt"/>
              </a:rPr>
              <a:t> αρθρώσεως</a:t>
            </a:r>
          </a:p>
        </p:txBody>
      </p:sp>
      <p:sp>
        <p:nvSpPr>
          <p:cNvPr id="20487" name="Rectangle 23"/>
          <p:cNvSpPr>
            <a:spLocks noChangeArrowheads="1"/>
          </p:cNvSpPr>
          <p:nvPr/>
        </p:nvSpPr>
        <p:spPr bwMode="auto">
          <a:xfrm>
            <a:off x="7092280" y="6079110"/>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l-GR" altLang="el-GR" sz="1200" dirty="0" smtClean="0">
                <a:latin typeface="+mn-lt"/>
                <a:hlinkClick r:id="rId4" action="ppaction://hlinkfile"/>
              </a:rPr>
              <a:t>emedicine.medscape.com</a:t>
            </a:r>
            <a:endParaRPr lang="el-GR" altLang="el-GR" sz="12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spTree>
    <p:extLst>
      <p:ext uri="{BB962C8B-B14F-4D97-AF65-F5344CB8AC3E}">
        <p14:creationId xmlns:p14="http://schemas.microsoft.com/office/powerpoint/2010/main" val="3793865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22"/>
          <p:cNvSpPr txBox="1">
            <a:spLocks noChangeArrowheads="1"/>
          </p:cNvSpPr>
          <p:nvPr/>
        </p:nvSpPr>
        <p:spPr bwMode="auto">
          <a:xfrm>
            <a:off x="4175448" y="836712"/>
            <a:ext cx="49685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457200" indent="-457200" eaLnBrk="1" hangingPunct="1">
              <a:spcBef>
                <a:spcPts val="0"/>
              </a:spcBef>
              <a:buClr>
                <a:srgbClr val="FFC000"/>
              </a:buClr>
              <a:buFont typeface="+mj-lt"/>
              <a:buAutoNum type="arabicPeriod"/>
            </a:pPr>
            <a:r>
              <a:rPr lang="el-GR" altLang="el-GR" sz="2000" dirty="0" smtClean="0">
                <a:solidFill>
                  <a:schemeClr val="bg1"/>
                </a:solidFill>
                <a:latin typeface="+mn-lt"/>
              </a:rPr>
              <a:t>Φυσιολογική 3-</a:t>
            </a:r>
            <a:r>
              <a:rPr lang="en-US" altLang="el-GR" sz="2000" dirty="0" smtClean="0">
                <a:solidFill>
                  <a:schemeClr val="bg1"/>
                </a:solidFill>
                <a:latin typeface="+mn-lt"/>
              </a:rPr>
              <a:t>D</a:t>
            </a:r>
            <a:r>
              <a:rPr lang="el-GR" altLang="el-GR" sz="2000" dirty="0" smtClean="0">
                <a:solidFill>
                  <a:schemeClr val="bg1"/>
                </a:solidFill>
                <a:latin typeface="+mn-lt"/>
              </a:rPr>
              <a:t> αξονική: </a:t>
            </a:r>
            <a:r>
              <a:rPr lang="el-GR" altLang="el-GR" sz="2000" dirty="0" smtClean="0">
                <a:solidFill>
                  <a:schemeClr val="bg1"/>
                </a:solidFill>
                <a:latin typeface="+mj-lt"/>
              </a:rPr>
              <a:t>Απομάκρυνση των μαλακών μορίων</a:t>
            </a:r>
            <a:endParaRPr lang="en-US" altLang="el-GR" sz="2000" dirty="0" smtClean="0">
              <a:solidFill>
                <a:schemeClr val="bg1"/>
              </a:solidFill>
              <a:latin typeface="+mj-lt"/>
            </a:endParaRPr>
          </a:p>
          <a:p>
            <a:pPr marL="457200" indent="-457200" eaLnBrk="1" hangingPunct="1">
              <a:spcBef>
                <a:spcPts val="0"/>
              </a:spcBef>
              <a:buClr>
                <a:srgbClr val="FFC000"/>
              </a:buClr>
              <a:buFont typeface="+mj-lt"/>
              <a:buAutoNum type="arabicPeriod"/>
            </a:pPr>
            <a:r>
              <a:rPr lang="el-GR" altLang="el-GR" sz="2000" dirty="0" smtClean="0">
                <a:solidFill>
                  <a:schemeClr val="bg1"/>
                </a:solidFill>
                <a:latin typeface="+mn-lt"/>
              </a:rPr>
              <a:t>Α/α λεκάνης με κατάγματα</a:t>
            </a:r>
          </a:p>
          <a:p>
            <a:pPr marL="457200" indent="-457200" eaLnBrk="1" hangingPunct="1">
              <a:spcBef>
                <a:spcPts val="0"/>
              </a:spcBef>
              <a:buClr>
                <a:srgbClr val="FFC000"/>
              </a:buClr>
              <a:buFont typeface="+mj-lt"/>
              <a:buAutoNum type="arabicPeriod"/>
            </a:pPr>
            <a:r>
              <a:rPr lang="el-GR" altLang="el-GR" sz="2000" dirty="0" smtClean="0">
                <a:solidFill>
                  <a:schemeClr val="bg1"/>
                </a:solidFill>
                <a:latin typeface="+mn-lt"/>
              </a:rPr>
              <a:t>Αξονική </a:t>
            </a:r>
            <a:r>
              <a:rPr lang="el-GR" altLang="el-GR" sz="2000" dirty="0">
                <a:solidFill>
                  <a:schemeClr val="bg1"/>
                </a:solidFill>
                <a:latin typeface="+mn-lt"/>
              </a:rPr>
              <a:t>τομογραφία</a:t>
            </a:r>
            <a:r>
              <a:rPr lang="el-GR" altLang="el-GR" sz="2000" dirty="0" smtClean="0">
                <a:solidFill>
                  <a:schemeClr val="bg1"/>
                </a:solidFill>
                <a:latin typeface="+mn-lt"/>
              </a:rPr>
              <a:t>: Επεξεργασία </a:t>
            </a:r>
            <a:r>
              <a:rPr lang="el-GR" altLang="el-GR" sz="2000" dirty="0">
                <a:solidFill>
                  <a:schemeClr val="bg1"/>
                </a:solidFill>
                <a:latin typeface="+mn-lt"/>
              </a:rPr>
              <a:t>εικόνας 3</a:t>
            </a:r>
            <a:r>
              <a:rPr lang="en-US" altLang="el-GR" sz="2000" dirty="0" smtClean="0">
                <a:solidFill>
                  <a:schemeClr val="bg1"/>
                </a:solidFill>
                <a:latin typeface="+mn-lt"/>
              </a:rPr>
              <a:t>D. </a:t>
            </a:r>
            <a:r>
              <a:rPr lang="el-GR" altLang="el-GR" sz="2000" dirty="0" smtClean="0">
                <a:solidFill>
                  <a:schemeClr val="bg1"/>
                </a:solidFill>
                <a:latin typeface="+mn-lt"/>
              </a:rPr>
              <a:t>Καθαρότερη απεικόνιση των καταγμάτων από την α/α</a:t>
            </a:r>
            <a:endParaRPr lang="el-GR" altLang="el-GR" sz="2000" dirty="0">
              <a:solidFill>
                <a:schemeClr val="bg1"/>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95234" name="Picture 2" descr="https://www.auntminnie.com/user/images/content_images/nws_rad/2007_12_12_16_21_39_706.jpg"/>
          <p:cNvPicPr>
            <a:picLocks noChangeAspect="1" noChangeArrowheads="1"/>
          </p:cNvPicPr>
          <p:nvPr/>
        </p:nvPicPr>
        <p:blipFill>
          <a:blip r:embed="rId3" cstate="print"/>
          <a:srcRect/>
          <a:stretch>
            <a:fillRect/>
          </a:stretch>
        </p:blipFill>
        <p:spPr bwMode="auto">
          <a:xfrm>
            <a:off x="4283968" y="3285864"/>
            <a:ext cx="3816424" cy="3190780"/>
          </a:xfrm>
          <a:prstGeom prst="rect">
            <a:avLst/>
          </a:prstGeom>
          <a:noFill/>
        </p:spPr>
      </p:pic>
      <p:pic>
        <p:nvPicPr>
          <p:cNvPr id="95236" name="Picture 4" descr="http://www.med.uottawa.ca/radiology/assets/img/img_side_02.jpg"/>
          <p:cNvPicPr>
            <a:picLocks noChangeAspect="1" noChangeArrowheads="1"/>
          </p:cNvPicPr>
          <p:nvPr/>
        </p:nvPicPr>
        <p:blipFill>
          <a:blip r:embed="rId4" cstate="print"/>
          <a:srcRect/>
          <a:stretch>
            <a:fillRect/>
          </a:stretch>
        </p:blipFill>
        <p:spPr bwMode="auto">
          <a:xfrm>
            <a:off x="251520" y="260648"/>
            <a:ext cx="3744416" cy="2715908"/>
          </a:xfrm>
          <a:prstGeom prst="rect">
            <a:avLst/>
          </a:prstGeom>
          <a:noFill/>
        </p:spPr>
      </p:pic>
      <p:sp>
        <p:nvSpPr>
          <p:cNvPr id="11" name="Rectangle 10"/>
          <p:cNvSpPr/>
          <p:nvPr/>
        </p:nvSpPr>
        <p:spPr>
          <a:xfrm>
            <a:off x="1331640" y="2996952"/>
            <a:ext cx="1268296" cy="276999"/>
          </a:xfrm>
          <a:prstGeom prst="rect">
            <a:avLst/>
          </a:prstGeom>
        </p:spPr>
        <p:txBody>
          <a:bodyPr wrap="none">
            <a:spAutoFit/>
          </a:bodyPr>
          <a:lstStyle/>
          <a:p>
            <a:r>
              <a:rPr lang="en-US" sz="1200" dirty="0" smtClean="0">
                <a:hlinkClick r:id="rId5"/>
              </a:rPr>
              <a:t>med.uottawa.ca</a:t>
            </a:r>
            <a:endParaRPr lang="en-US" sz="1200" dirty="0"/>
          </a:p>
        </p:txBody>
      </p:sp>
      <p:sp>
        <p:nvSpPr>
          <p:cNvPr id="12" name="Rectangle 11"/>
          <p:cNvSpPr/>
          <p:nvPr/>
        </p:nvSpPr>
        <p:spPr>
          <a:xfrm>
            <a:off x="3766522" y="6525344"/>
            <a:ext cx="1453550" cy="276999"/>
          </a:xfrm>
          <a:prstGeom prst="rect">
            <a:avLst/>
          </a:prstGeom>
        </p:spPr>
        <p:txBody>
          <a:bodyPr wrap="square">
            <a:spAutoFit/>
          </a:bodyPr>
          <a:lstStyle/>
          <a:p>
            <a:r>
              <a:rPr lang="en-US" sz="1200" dirty="0" smtClean="0">
                <a:hlinkClick r:id="rId6"/>
              </a:rPr>
              <a:t>auntminnie.com</a:t>
            </a:r>
            <a:endParaRPr lang="en-US" dirty="0"/>
          </a:p>
        </p:txBody>
      </p:sp>
      <p:pic>
        <p:nvPicPr>
          <p:cNvPr id="95238" name="Picture 6" descr="http://www.auntminnie.com/user/images/content_images/nws_rad/2007_12_12_16_21_22_706.jpg"/>
          <p:cNvPicPr>
            <a:picLocks noChangeAspect="1" noChangeArrowheads="1"/>
          </p:cNvPicPr>
          <p:nvPr/>
        </p:nvPicPr>
        <p:blipFill>
          <a:blip r:embed="rId7" cstate="print"/>
          <a:srcRect/>
          <a:stretch>
            <a:fillRect/>
          </a:stretch>
        </p:blipFill>
        <p:spPr bwMode="auto">
          <a:xfrm>
            <a:off x="395536" y="3573016"/>
            <a:ext cx="3744416" cy="2915821"/>
          </a:xfrm>
          <a:prstGeom prst="rect">
            <a:avLst/>
          </a:prstGeom>
          <a:noFill/>
        </p:spPr>
      </p:pic>
      <p:sp>
        <p:nvSpPr>
          <p:cNvPr id="14" name="TextBox 13"/>
          <p:cNvSpPr txBox="1"/>
          <p:nvPr/>
        </p:nvSpPr>
        <p:spPr>
          <a:xfrm>
            <a:off x="3563888" y="2636912"/>
            <a:ext cx="432048" cy="369332"/>
          </a:xfrm>
          <a:prstGeom prst="rect">
            <a:avLst/>
          </a:prstGeom>
          <a:noFill/>
        </p:spPr>
        <p:txBody>
          <a:bodyPr wrap="square" rtlCol="0">
            <a:spAutoFit/>
          </a:bodyPr>
          <a:lstStyle/>
          <a:p>
            <a:r>
              <a:rPr lang="en-US" b="1" dirty="0" smtClean="0">
                <a:solidFill>
                  <a:srgbClr val="FFC000"/>
                </a:solidFill>
              </a:rPr>
              <a:t>1</a:t>
            </a:r>
            <a:endParaRPr lang="en-US" b="1" dirty="0">
              <a:solidFill>
                <a:srgbClr val="FFC000"/>
              </a:solidFill>
            </a:endParaRPr>
          </a:p>
        </p:txBody>
      </p:sp>
      <p:sp>
        <p:nvSpPr>
          <p:cNvPr id="15" name="TextBox 14"/>
          <p:cNvSpPr txBox="1"/>
          <p:nvPr/>
        </p:nvSpPr>
        <p:spPr>
          <a:xfrm>
            <a:off x="7394826" y="5982968"/>
            <a:ext cx="547036" cy="369332"/>
          </a:xfrm>
          <a:prstGeom prst="rect">
            <a:avLst/>
          </a:prstGeom>
          <a:solidFill>
            <a:schemeClr val="bg1">
              <a:lumMod val="50000"/>
            </a:schemeClr>
          </a:solidFill>
        </p:spPr>
        <p:txBody>
          <a:bodyPr wrap="square" rtlCol="0">
            <a:spAutoFit/>
          </a:bodyPr>
          <a:lstStyle/>
          <a:p>
            <a:r>
              <a:rPr lang="en-US" b="1" dirty="0" smtClean="0">
                <a:solidFill>
                  <a:srgbClr val="FFC000"/>
                </a:solidFill>
              </a:rPr>
              <a:t>3</a:t>
            </a:r>
            <a:endParaRPr lang="en-US" b="1" dirty="0">
              <a:solidFill>
                <a:srgbClr val="FFC000"/>
              </a:solidFill>
            </a:endParaRPr>
          </a:p>
        </p:txBody>
      </p:sp>
      <p:sp>
        <p:nvSpPr>
          <p:cNvPr id="16" name="TextBox 15"/>
          <p:cNvSpPr txBox="1"/>
          <p:nvPr/>
        </p:nvSpPr>
        <p:spPr>
          <a:xfrm>
            <a:off x="2843808" y="6021288"/>
            <a:ext cx="432048" cy="369332"/>
          </a:xfrm>
          <a:prstGeom prst="rect">
            <a:avLst/>
          </a:prstGeom>
          <a:noFill/>
        </p:spPr>
        <p:txBody>
          <a:bodyPr wrap="square" rtlCol="0">
            <a:spAutoFit/>
          </a:bodyPr>
          <a:lstStyle/>
          <a:p>
            <a:r>
              <a:rPr lang="en-US" b="1" dirty="0" smtClean="0">
                <a:solidFill>
                  <a:srgbClr val="FFC000"/>
                </a:solidFill>
              </a:rPr>
              <a:t>2</a:t>
            </a:r>
            <a:endParaRPr lang="en-US" b="1" dirty="0">
              <a:solidFill>
                <a:srgbClr val="FFC000"/>
              </a:solidFill>
            </a:endParaRPr>
          </a:p>
        </p:txBody>
      </p:sp>
    </p:spTree>
    <p:extLst>
      <p:ext uri="{BB962C8B-B14F-4D97-AF65-F5344CB8AC3E}">
        <p14:creationId xmlns:p14="http://schemas.microsoft.com/office/powerpoint/2010/main" val="21093060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Α/α λεκάνης – </a:t>
            </a:r>
            <a:r>
              <a:rPr lang="el-GR" dirty="0" smtClean="0"/>
              <a:t>ισχίων</a:t>
            </a:r>
            <a:endParaRPr lang="el-GR" dirty="0"/>
          </a:p>
        </p:txBody>
      </p:sp>
      <p:pic>
        <p:nvPicPr>
          <p:cNvPr id="22532" name="Picture 4" descr="hipap.JPG (6496 by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228" y="1340768"/>
            <a:ext cx="5832882" cy="4680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3203848" y="6053226"/>
            <a:ext cx="30602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smtClean="0">
                <a:solidFill>
                  <a:schemeClr val="bg1"/>
                </a:solidFill>
                <a:latin typeface="+mn-lt"/>
              </a:rPr>
              <a:t>Σταθεροποίηση </a:t>
            </a:r>
            <a:r>
              <a:rPr lang="el-GR" altLang="el-GR" sz="2000" dirty="0">
                <a:solidFill>
                  <a:schemeClr val="bg1"/>
                </a:solidFill>
                <a:latin typeface="+mn-lt"/>
              </a:rPr>
              <a:t>λεκάνης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val="1085247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Κινητικότητα </a:t>
            </a:r>
            <a:r>
              <a:rPr lang="el-GR" sz="3000" b="0" dirty="0" smtClean="0"/>
              <a:t>1/2</a:t>
            </a:r>
            <a:endParaRPr lang="el-GR" sz="3000" b="0" dirty="0"/>
          </a:p>
        </p:txBody>
      </p:sp>
      <p:sp>
        <p:nvSpPr>
          <p:cNvPr id="3" name="Content Placeholder 2"/>
          <p:cNvSpPr>
            <a:spLocks noGrp="1"/>
          </p:cNvSpPr>
          <p:nvPr>
            <p:ph idx="1"/>
          </p:nvPr>
        </p:nvSpPr>
        <p:spPr/>
        <p:txBody>
          <a:bodyPr>
            <a:normAutofit fontScale="85000" lnSpcReduction="10000"/>
          </a:bodyPr>
          <a:lstStyle/>
          <a:p>
            <a:pPr eaLnBrk="1" hangingPunct="1">
              <a:buFont typeface="Wingdings" pitchFamily="2" charset="2"/>
              <a:buNone/>
              <a:defRPr/>
            </a:pPr>
            <a:r>
              <a:rPr lang="el-GR" sz="2800" b="1" dirty="0" smtClean="0"/>
              <a:t>Οι κινήσεις της άρθρωσης του ισχίου είναι:</a:t>
            </a:r>
          </a:p>
          <a:p>
            <a:pPr eaLnBrk="1" hangingPunct="1">
              <a:defRPr/>
            </a:pPr>
            <a:r>
              <a:rPr lang="el-GR" sz="2800" dirty="0" smtClean="0"/>
              <a:t>Κάμψη (140°).</a:t>
            </a:r>
          </a:p>
          <a:p>
            <a:pPr eaLnBrk="1" hangingPunct="1">
              <a:defRPr/>
            </a:pPr>
            <a:r>
              <a:rPr lang="el-GR" sz="2800" dirty="0" smtClean="0"/>
              <a:t>Έκταση (20°).</a:t>
            </a:r>
          </a:p>
          <a:p>
            <a:pPr eaLnBrk="1" hangingPunct="1">
              <a:defRPr/>
            </a:pPr>
            <a:r>
              <a:rPr lang="el-GR" sz="2800" dirty="0" smtClean="0"/>
              <a:t>Προσαγωγή (30° με ισχίο σε έκταση, 20° με ισχίο σε κάμψη).</a:t>
            </a:r>
          </a:p>
          <a:p>
            <a:pPr eaLnBrk="1" hangingPunct="1">
              <a:defRPr/>
            </a:pPr>
            <a:r>
              <a:rPr lang="el-GR" sz="2800" dirty="0" smtClean="0"/>
              <a:t>Απαγωγή (50° με ισχίο σε έκταση, 80° με ισχίο σε κάμψη).</a:t>
            </a:r>
          </a:p>
          <a:p>
            <a:pPr eaLnBrk="1" hangingPunct="1">
              <a:defRPr/>
            </a:pPr>
            <a:r>
              <a:rPr lang="el-GR" sz="2800" dirty="0" smtClean="0"/>
              <a:t>Έξω στροφή (30° με ισχίο σε έκταση, 50° με ισχίο σε κάμψη).</a:t>
            </a:r>
          </a:p>
          <a:p>
            <a:pPr eaLnBrk="1" hangingPunct="1">
              <a:defRPr/>
            </a:pPr>
            <a:r>
              <a:rPr lang="el-GR" sz="2800" dirty="0" smtClean="0"/>
              <a:t>Έσω στροφή (40°).</a:t>
            </a:r>
          </a:p>
          <a:p>
            <a:pPr marL="0" indent="0">
              <a:buNone/>
              <a:defRPr/>
            </a:pPr>
            <a:r>
              <a:rPr lang="el-GR" sz="2800" b="1" dirty="0" smtClean="0"/>
              <a:t>Ενδοθυλακικοί σύνδεσμοι</a:t>
            </a:r>
            <a:r>
              <a:rPr lang="el-GR" sz="2800" dirty="0" smtClean="0"/>
              <a:t>: </a:t>
            </a:r>
            <a:r>
              <a:rPr lang="el-GR" sz="2800" dirty="0" err="1" smtClean="0"/>
              <a:t>στρογγύλος</a:t>
            </a:r>
            <a:r>
              <a:rPr lang="el-GR" sz="2800" dirty="0" smtClean="0"/>
              <a:t> σύνδεσμος.</a:t>
            </a:r>
          </a:p>
          <a:p>
            <a:pPr marL="0" indent="0">
              <a:buNone/>
              <a:defRPr/>
            </a:pPr>
            <a:r>
              <a:rPr lang="el-GR" sz="2800" b="1" dirty="0" smtClean="0"/>
              <a:t>Εξωθυλακικοί σύνδεσμοι</a:t>
            </a:r>
            <a:r>
              <a:rPr lang="el-GR" sz="2800" dirty="0" smtClean="0"/>
              <a:t>: ισχιομηριαίος, ηβομηριαίος και </a:t>
            </a:r>
            <a:r>
              <a:rPr lang="el-GR" sz="2800" dirty="0" err="1" smtClean="0"/>
              <a:t>λαγονομηριαίος</a:t>
            </a:r>
            <a:r>
              <a:rPr lang="el-GR" sz="2800" dirty="0" smtClean="0"/>
              <a:t> σύνδεσμος.</a:t>
            </a:r>
            <a:endParaRPr lang="en-US" sz="2800"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Tree>
    <p:extLst>
      <p:ext uri="{BB962C8B-B14F-4D97-AF65-F5344CB8AC3E}">
        <p14:creationId xmlns:p14="http://schemas.microsoft.com/office/powerpoint/2010/main" val="969034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Κινητικότητα </a:t>
            </a:r>
            <a:r>
              <a:rPr lang="el-GR" sz="3000" b="0" dirty="0" smtClean="0">
                <a:solidFill>
                  <a:prstClr val="white"/>
                </a:solidFill>
              </a:rPr>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pic>
        <p:nvPicPr>
          <p:cNvPr id="5" name="Picture 2" descr="This composite image shows the different types of synovial joints in the body. In the center of the figure is a skeleton, and call outs from each joint show their names and location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23927" y="1772816"/>
            <a:ext cx="1445533" cy="47669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This composite image shows the different types of synovial joints in the body. In the center of the figure is a skeleton, and call outs from each joint show their names and loca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88640"/>
            <a:ext cx="2592288" cy="6349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14 - Ευθύγραμμο βέλος σύνδεσης"/>
          <p:cNvCxnSpPr/>
          <p:nvPr/>
        </p:nvCxnSpPr>
        <p:spPr>
          <a:xfrm flipV="1">
            <a:off x="5148064" y="1358488"/>
            <a:ext cx="1296144" cy="1656184"/>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Ορθογώνιο 9"/>
          <p:cNvSpPr/>
          <p:nvPr/>
        </p:nvSpPr>
        <p:spPr>
          <a:xfrm>
            <a:off x="4572000" y="188640"/>
            <a:ext cx="1944216" cy="1107996"/>
          </a:xfrm>
          <a:prstGeom prst="rect">
            <a:avLst/>
          </a:prstGeom>
        </p:spPr>
        <p:txBody>
          <a:bodyPr wrap="square">
            <a:spAutoFit/>
          </a:bodyPr>
          <a:lstStyle/>
          <a:p>
            <a:r>
              <a:rPr lang="en-US" sz="1100" dirty="0">
                <a:solidFill>
                  <a:schemeClr val="bg1">
                    <a:lumMod val="75000"/>
                  </a:schemeClr>
                </a:solidFill>
                <a:latin typeface="+mn-lt"/>
              </a:rPr>
              <a:t>© 28 </a:t>
            </a:r>
            <a:r>
              <a:rPr lang="en-US" sz="1100" dirty="0" err="1">
                <a:solidFill>
                  <a:schemeClr val="bg1">
                    <a:lumMod val="75000"/>
                  </a:schemeClr>
                </a:solidFill>
                <a:latin typeface="+mn-lt"/>
              </a:rPr>
              <a:t>Ιουν</a:t>
            </a:r>
            <a:r>
              <a:rPr lang="en-US" sz="1100" dirty="0">
                <a:solidFill>
                  <a:schemeClr val="bg1">
                    <a:lumMod val="75000"/>
                  </a:schemeClr>
                </a:solidFill>
                <a:latin typeface="+mn-lt"/>
              </a:rPr>
              <a:t> 2013 </a:t>
            </a:r>
            <a:r>
              <a:rPr lang="en-US" sz="1100" dirty="0" err="1">
                <a:solidFill>
                  <a:schemeClr val="bg1">
                    <a:lumMod val="75000"/>
                  </a:schemeClr>
                </a:solidFill>
                <a:latin typeface="+mn-lt"/>
              </a:rPr>
              <a:t>OpenStax</a:t>
            </a:r>
            <a:r>
              <a:rPr lang="en-US" sz="1100" dirty="0">
                <a:solidFill>
                  <a:schemeClr val="bg1">
                    <a:lumMod val="75000"/>
                  </a:schemeClr>
                </a:solidFill>
                <a:latin typeface="+mn-lt"/>
              </a:rPr>
              <a:t> College. </a:t>
            </a:r>
            <a:r>
              <a:rPr lang="en-US" sz="1100" dirty="0">
                <a:solidFill>
                  <a:schemeClr val="bg1">
                    <a:lumMod val="75000"/>
                  </a:schemeClr>
                </a:solidFill>
                <a:latin typeface="+mn-lt"/>
                <a:hlinkClick r:id="rId4"/>
              </a:rPr>
              <a:t>Textbook content </a:t>
            </a:r>
            <a:r>
              <a:rPr lang="en-US" sz="1100" dirty="0">
                <a:solidFill>
                  <a:schemeClr val="bg1">
                    <a:lumMod val="75000"/>
                  </a:schemeClr>
                </a:solidFill>
                <a:latin typeface="+mn-lt"/>
              </a:rPr>
              <a:t>produced by </a:t>
            </a:r>
            <a:r>
              <a:rPr lang="en-US" sz="1100" dirty="0" err="1">
                <a:solidFill>
                  <a:schemeClr val="bg1">
                    <a:lumMod val="75000"/>
                  </a:schemeClr>
                </a:solidFill>
                <a:latin typeface="+mn-lt"/>
              </a:rPr>
              <a:t>OpenStax</a:t>
            </a:r>
            <a:r>
              <a:rPr lang="en-US" sz="1100" dirty="0">
                <a:solidFill>
                  <a:schemeClr val="bg1">
                    <a:lumMod val="75000"/>
                  </a:schemeClr>
                </a:solidFill>
                <a:latin typeface="+mn-lt"/>
              </a:rPr>
              <a:t> College is licensed under a </a:t>
            </a:r>
            <a:r>
              <a:rPr lang="en-US" sz="1100" dirty="0">
                <a:solidFill>
                  <a:schemeClr val="bg1">
                    <a:lumMod val="75000"/>
                  </a:schemeClr>
                </a:solidFill>
                <a:latin typeface="+mn-lt"/>
                <a:hlinkClick r:id="rId5"/>
              </a:rPr>
              <a:t>Creative Commons Attribution License 3.0</a:t>
            </a:r>
            <a:r>
              <a:rPr lang="en-US" sz="1100" dirty="0">
                <a:solidFill>
                  <a:schemeClr val="bg1">
                    <a:lumMod val="75000"/>
                  </a:schemeClr>
                </a:solidFill>
                <a:latin typeface="+mn-lt"/>
              </a:rPr>
              <a:t> license.</a:t>
            </a:r>
            <a:endParaRPr lang="el-GR" sz="1100" dirty="0">
              <a:solidFill>
                <a:schemeClr val="bg1">
                  <a:lumMod val="75000"/>
                </a:schemeClr>
              </a:solidFill>
              <a:latin typeface="+mn-lt"/>
            </a:endParaRPr>
          </a:p>
        </p:txBody>
      </p:sp>
      <p:pic>
        <p:nvPicPr>
          <p:cNvPr id="2050" name="Picture 2" descr="File:Femur - animation7.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772816"/>
            <a:ext cx="3528392" cy="35283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7"/>
          <p:cNvSpPr/>
          <p:nvPr/>
        </p:nvSpPr>
        <p:spPr>
          <a:xfrm>
            <a:off x="392261" y="5343599"/>
            <a:ext cx="3030886"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7"/>
              </a:rPr>
              <a:t>Femur - </a:t>
            </a:r>
            <a:r>
              <a:rPr lang="en-US" sz="1200" dirty="0" smtClean="0">
                <a:latin typeface="+mn-lt"/>
                <a:hlinkClick r:id="rId7"/>
              </a:rPr>
              <a:t>animation7</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solidFill>
                  <a:schemeClr val="bg1">
                    <a:lumMod val="75000"/>
                  </a:schemeClr>
                </a:solidFill>
                <a:latin typeface="+mn-lt"/>
                <a:hlinkClick r:id="rId8" tooltip="User:Was a bee"/>
              </a:rPr>
              <a:t>Was a bee</a:t>
            </a:r>
            <a:r>
              <a:rPr lang="el-GR" sz="1200" dirty="0" smtClean="0">
                <a:solidFill>
                  <a:schemeClr val="bg1">
                    <a:lumMod val="75000"/>
                  </a:schemeClr>
                </a:solidFill>
                <a:latin typeface="+mn-lt"/>
              </a:rPr>
              <a:t> διαθέσιμη με άδεια </a:t>
            </a:r>
            <a:r>
              <a:rPr lang="en-US" sz="1200" dirty="0">
                <a:solidFill>
                  <a:schemeClr val="bg1">
                    <a:lumMod val="75000"/>
                  </a:schemeClr>
                </a:solidFill>
                <a:latin typeface="+mn-lt"/>
                <a:hlinkClick r:id="rId9"/>
              </a:rPr>
              <a:t>CC BY-SA 2.1 JP</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281280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14"/>
          <p:cNvSpPr>
            <a:spLocks noGrp="1" noRot="1" noChangeArrowheads="1"/>
          </p:cNvSpPr>
          <p:nvPr>
            <p:ph type="title"/>
          </p:nvPr>
        </p:nvSpPr>
        <p:spPr/>
        <p:txBody>
          <a:bodyPr/>
          <a:lstStyle/>
          <a:p>
            <a:pPr eaLnBrk="1" hangingPunct="1">
              <a:defRPr/>
            </a:pPr>
            <a:r>
              <a:rPr lang="el-GR" dirty="0" smtClean="0"/>
              <a:t>Κοτύλη – Τραύμα </a:t>
            </a:r>
            <a:r>
              <a:rPr lang="el-GR" sz="3000" b="0" dirty="0" smtClean="0"/>
              <a:t>1/4</a:t>
            </a:r>
          </a:p>
        </p:txBody>
      </p:sp>
      <p:pic>
        <p:nvPicPr>
          <p:cNvPr id="26627" name="Picture 4"/>
          <p:cNvPicPr>
            <a:picLocks noGrp="1" noChangeAspect="1" noChangeArrowheads="1"/>
          </p:cNvPicPr>
          <p:nvPr>
            <p:ph idx="1"/>
          </p:nvPr>
        </p:nvPicPr>
        <p:blipFill>
          <a:blip r:embed="rId3" cstate="print">
            <a:lum bright="-18000" contrast="24000"/>
            <a:extLst>
              <a:ext uri="{28A0092B-C50C-407E-A947-70E740481C1C}">
                <a14:useLocalDpi xmlns:a14="http://schemas.microsoft.com/office/drawing/2010/main" val="0"/>
              </a:ext>
            </a:extLst>
          </a:blip>
          <a:stretch>
            <a:fillRect/>
          </a:stretch>
        </p:blipFill>
        <p:spPr>
          <a:xfrm>
            <a:off x="5004048" y="1484784"/>
            <a:ext cx="3600400" cy="4602863"/>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6628" name="Text Box 19"/>
          <p:cNvSpPr txBox="1">
            <a:spLocks noChangeArrowheads="1"/>
          </p:cNvSpPr>
          <p:nvPr/>
        </p:nvSpPr>
        <p:spPr bwMode="auto">
          <a:xfrm>
            <a:off x="611560" y="1484784"/>
            <a:ext cx="38882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marL="342900" indent="-342900" eaLnBrk="1" hangingPunct="1">
              <a:spcBef>
                <a:spcPct val="50000"/>
              </a:spcBef>
              <a:buFont typeface="Arial" panose="020B0604020202020204" pitchFamily="34" charset="0"/>
              <a:buChar char="•"/>
            </a:pPr>
            <a:r>
              <a:rPr lang="el-GR" altLang="el-GR" sz="2400" dirty="0">
                <a:solidFill>
                  <a:schemeClr val="bg1"/>
                </a:solidFill>
                <a:latin typeface="+mn-lt"/>
              </a:rPr>
              <a:t>Πολύπλοκη οστική ανατομία με </a:t>
            </a:r>
            <a:r>
              <a:rPr lang="el-GR" altLang="el-GR" sz="2400" dirty="0" err="1" smtClean="0">
                <a:solidFill>
                  <a:schemeClr val="bg1"/>
                </a:solidFill>
                <a:latin typeface="+mn-lt"/>
              </a:rPr>
              <a:t>επιπροβολές</a:t>
            </a:r>
            <a:r>
              <a:rPr lang="el-GR" altLang="el-GR" sz="2400" dirty="0" smtClean="0">
                <a:solidFill>
                  <a:schemeClr val="bg1"/>
                </a:solidFill>
                <a:latin typeface="+mn-lt"/>
              </a:rPr>
              <a:t>.</a:t>
            </a:r>
            <a:endParaRPr lang="el-GR" altLang="el-GR" sz="2400" dirty="0">
              <a:solidFill>
                <a:schemeClr val="bg1"/>
              </a:solidFill>
              <a:latin typeface="+mn-lt"/>
            </a:endParaRPr>
          </a:p>
          <a:p>
            <a:pPr marL="342900" indent="-342900" eaLnBrk="1" hangingPunct="1">
              <a:spcBef>
                <a:spcPct val="50000"/>
              </a:spcBef>
              <a:buFont typeface="Arial" panose="020B0604020202020204" pitchFamily="34" charset="0"/>
              <a:buChar char="•"/>
            </a:pPr>
            <a:r>
              <a:rPr lang="el-GR" altLang="el-GR" sz="2400" dirty="0">
                <a:solidFill>
                  <a:schemeClr val="bg1"/>
                </a:solidFill>
                <a:latin typeface="+mn-lt"/>
              </a:rPr>
              <a:t>Υπάρχουν επιπλέον ειδικές </a:t>
            </a:r>
            <a:r>
              <a:rPr lang="el-GR" altLang="el-GR" sz="2400" dirty="0" smtClean="0">
                <a:solidFill>
                  <a:schemeClr val="bg1"/>
                </a:solidFill>
                <a:latin typeface="+mn-lt"/>
              </a:rPr>
              <a:t>λήψεις.</a:t>
            </a:r>
            <a:endParaRPr lang="el-GR" altLang="el-GR" sz="2400" dirty="0">
              <a:solidFill>
                <a:schemeClr val="bg1"/>
              </a:solidFill>
              <a:latin typeface="+mn-lt"/>
            </a:endParaRPr>
          </a:p>
          <a:p>
            <a:pPr marL="342900" indent="-342900" eaLnBrk="1" hangingPunct="1">
              <a:spcBef>
                <a:spcPct val="50000"/>
              </a:spcBef>
              <a:buFont typeface="Arial" panose="020B0604020202020204" pitchFamily="34" charset="0"/>
              <a:buChar char="•"/>
            </a:pPr>
            <a:endParaRPr lang="el-GR" altLang="el-GR" sz="2400" dirty="0">
              <a:solidFill>
                <a:schemeClr val="bg1"/>
              </a:solidFill>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Tree>
    <p:extLst>
      <p:ext uri="{BB962C8B-B14F-4D97-AF65-F5344CB8AC3E}">
        <p14:creationId xmlns:p14="http://schemas.microsoft.com/office/powerpoint/2010/main" val="2824516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prstClr val="white"/>
                </a:solidFill>
              </a:rPr>
              <a:t>Πύελος</a:t>
            </a:r>
            <a:r>
              <a:rPr lang="en-US" dirty="0" smtClean="0">
                <a:solidFill>
                  <a:prstClr val="white"/>
                </a:solidFill>
              </a:rPr>
              <a:t> </a:t>
            </a:r>
            <a:r>
              <a:rPr lang="el-GR" sz="3000" b="0" dirty="0" smtClean="0">
                <a:solidFill>
                  <a:prstClr val="white"/>
                </a:solidFill>
              </a:rPr>
              <a:t>2</a:t>
            </a:r>
            <a:r>
              <a:rPr lang="en-US" sz="3000" b="0" dirty="0" smtClean="0">
                <a:solidFill>
                  <a:prstClr val="white"/>
                </a:solidFill>
              </a:rPr>
              <a:t>/3</a:t>
            </a:r>
            <a:r>
              <a:rPr lang="el-GR" dirty="0" smtClean="0">
                <a:solidFill>
                  <a:prstClr val="white"/>
                </a:solidFill>
              </a:rPr>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pic>
        <p:nvPicPr>
          <p:cNvPr id="102402" name="Picture 2" descr="This figure shows the bone of the pelv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707215" cy="5247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827584" y="6351710"/>
            <a:ext cx="5910324" cy="461665"/>
          </a:xfrm>
          <a:prstGeom prst="rect">
            <a:avLst/>
          </a:prstGeom>
        </p:spPr>
        <p:txBody>
          <a:bodyPr wrap="square">
            <a:spAutoFit/>
          </a:bodyPr>
          <a:lstStyle/>
          <a:p>
            <a:r>
              <a:rPr lang="en-US" sz="1200" dirty="0">
                <a:solidFill>
                  <a:schemeClr val="bg1">
                    <a:lumMod val="75000"/>
                  </a:schemeClr>
                </a:solidFill>
                <a:latin typeface="+mn-lt"/>
              </a:rPr>
              <a:t>© 30 </a:t>
            </a:r>
            <a:r>
              <a:rPr lang="en-US" sz="1200" dirty="0" err="1">
                <a:solidFill>
                  <a:schemeClr val="bg1">
                    <a:lumMod val="75000"/>
                  </a:schemeClr>
                </a:solidFill>
                <a:latin typeface="+mn-lt"/>
              </a:rPr>
              <a:t>Ιουλ</a:t>
            </a:r>
            <a:r>
              <a:rPr lang="en-US" sz="1200" dirty="0">
                <a:solidFill>
                  <a:schemeClr val="bg1">
                    <a:lumMod val="75000"/>
                  </a:schemeClr>
                </a:solidFill>
                <a:latin typeface="+mn-lt"/>
              </a:rPr>
              <a:t> 2014 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3"/>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4"/>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396407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prstClr val="white"/>
                </a:solidFill>
              </a:rPr>
              <a:t>Κοτύλη – Τραύμα </a:t>
            </a:r>
            <a:r>
              <a:rPr lang="el-GR" sz="3000" b="0" dirty="0" smtClean="0">
                <a:solidFill>
                  <a:prstClr val="white"/>
                </a:solidFill>
              </a:rPr>
              <a:t>2/4</a:t>
            </a:r>
            <a:endParaRPr lang="el-GR" dirty="0"/>
          </a:p>
        </p:txBody>
      </p:sp>
      <p:pic>
        <p:nvPicPr>
          <p:cNvPr id="276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509120"/>
            <a:ext cx="3887788" cy="2233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3"/>
          <p:cNvPicPr>
            <a:picLocks noChangeAspect="1" noChangeArrowheads="1"/>
          </p:cNvPicPr>
          <p:nvPr/>
        </p:nvPicPr>
        <p:blipFill>
          <a:blip r:embed="rId3" cstate="print">
            <a:lum bright="-24000" contrast="24000"/>
            <a:extLst>
              <a:ext uri="{28A0092B-C50C-407E-A947-70E740481C1C}">
                <a14:useLocalDpi xmlns:a14="http://schemas.microsoft.com/office/drawing/2010/main" val="0"/>
              </a:ext>
            </a:extLst>
          </a:blip>
          <a:srcRect/>
          <a:stretch>
            <a:fillRect/>
          </a:stretch>
        </p:blipFill>
        <p:spPr bwMode="auto">
          <a:xfrm>
            <a:off x="5076056" y="62577"/>
            <a:ext cx="3383732" cy="43590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4"/>
          <p:cNvPicPr>
            <a:picLocks noChangeAspect="1" noChangeArrowheads="1"/>
          </p:cNvPicPr>
          <p:nvPr/>
        </p:nvPicPr>
        <p:blipFill>
          <a:blip r:embed="rId4" cstate="print">
            <a:lum bright="-18000" contrast="24000"/>
            <a:extLst>
              <a:ext uri="{28A0092B-C50C-407E-A947-70E740481C1C}">
                <a14:useLocalDpi xmlns:a14="http://schemas.microsoft.com/office/drawing/2010/main" val="0"/>
              </a:ext>
            </a:extLst>
          </a:blip>
          <a:srcRect/>
          <a:stretch>
            <a:fillRect/>
          </a:stretch>
        </p:blipFill>
        <p:spPr bwMode="auto">
          <a:xfrm>
            <a:off x="286340" y="1628800"/>
            <a:ext cx="3997628" cy="5113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Tree>
    <p:extLst>
      <p:ext uri="{BB962C8B-B14F-4D97-AF65-F5344CB8AC3E}">
        <p14:creationId xmlns:p14="http://schemas.microsoft.com/office/powerpoint/2010/main" val="2963167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Κοτύλη – Τραύμα </a:t>
            </a:r>
            <a:r>
              <a:rPr lang="el-GR" sz="3000" b="0" dirty="0" smtClean="0">
                <a:solidFill>
                  <a:prstClr val="white"/>
                </a:solidFill>
              </a:rPr>
              <a:t>3/4</a:t>
            </a:r>
            <a:endParaRPr lang="el-GR" dirty="0"/>
          </a:p>
        </p:txBody>
      </p:sp>
      <p:sp>
        <p:nvSpPr>
          <p:cNvPr id="75779" name="Rectangle 3"/>
          <p:cNvSpPr>
            <a:spLocks noGrp="1" noChangeArrowheads="1"/>
          </p:cNvSpPr>
          <p:nvPr>
            <p:ph idx="1"/>
          </p:nvPr>
        </p:nvSpPr>
        <p:spPr>
          <a:xfrm>
            <a:off x="323528" y="1340768"/>
            <a:ext cx="3744441" cy="5256584"/>
          </a:xfrm>
        </p:spPr>
        <p:txBody>
          <a:bodyPr/>
          <a:lstStyle/>
          <a:p>
            <a:pPr eaLnBrk="1" hangingPunct="1">
              <a:defRPr/>
            </a:pPr>
            <a:r>
              <a:rPr lang="el-GR" dirty="0" smtClean="0"/>
              <a:t>Η αξονική τομογραφία δίνει καλύτερες δυνατότητες εκτίμησης λεπτομερειών και επεξεργασίας εικόνας.</a:t>
            </a:r>
          </a:p>
        </p:txBody>
      </p:sp>
      <p:pic>
        <p:nvPicPr>
          <p:cNvPr id="28675" name="Picture 4"/>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4716016" y="116632"/>
            <a:ext cx="4319587" cy="2952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305" y="3068960"/>
            <a:ext cx="2706241" cy="349765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7" name="Text Box 7"/>
          <p:cNvSpPr txBox="1">
            <a:spLocks noChangeArrowheads="1"/>
          </p:cNvSpPr>
          <p:nvPr/>
        </p:nvSpPr>
        <p:spPr bwMode="auto">
          <a:xfrm>
            <a:off x="3645570" y="4812291"/>
            <a:ext cx="27007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400" dirty="0">
                <a:solidFill>
                  <a:schemeClr val="bg1"/>
                </a:solidFill>
                <a:latin typeface="+mn-lt"/>
              </a:rPr>
              <a:t>3-</a:t>
            </a:r>
            <a:r>
              <a:rPr lang="en-US" altLang="el-GR" sz="2400" dirty="0">
                <a:solidFill>
                  <a:schemeClr val="bg1"/>
                </a:solidFill>
                <a:latin typeface="+mn-lt"/>
              </a:rPr>
              <a:t>D</a:t>
            </a:r>
            <a:r>
              <a:rPr lang="el-GR" altLang="el-GR" sz="2400" dirty="0">
                <a:solidFill>
                  <a:schemeClr val="bg1"/>
                </a:solidFill>
                <a:latin typeface="+mn-lt"/>
              </a:rPr>
              <a:t> εικόνα κοτύλης: </a:t>
            </a:r>
          </a:p>
          <a:p>
            <a:pPr eaLnBrk="1" hangingPunct="1">
              <a:spcBef>
                <a:spcPct val="50000"/>
              </a:spcBef>
            </a:pPr>
            <a:r>
              <a:rPr lang="el-GR" altLang="el-GR" sz="2400" dirty="0">
                <a:solidFill>
                  <a:schemeClr val="bg1"/>
                </a:solidFill>
                <a:latin typeface="+mn-lt"/>
              </a:rPr>
              <a:t>απομάκρυνση μηριαίου και μαλακών μορίων </a:t>
            </a:r>
          </a:p>
        </p:txBody>
      </p:sp>
      <p:sp>
        <p:nvSpPr>
          <p:cNvPr id="28678" name="Line 8"/>
          <p:cNvSpPr>
            <a:spLocks noChangeShapeType="1"/>
          </p:cNvSpPr>
          <p:nvPr/>
        </p:nvSpPr>
        <p:spPr bwMode="auto">
          <a:xfrm flipV="1">
            <a:off x="3707905" y="1700808"/>
            <a:ext cx="144016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Tree>
    <p:extLst>
      <p:ext uri="{BB962C8B-B14F-4D97-AF65-F5344CB8AC3E}">
        <p14:creationId xmlns:p14="http://schemas.microsoft.com/office/powerpoint/2010/main" val="3115973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99992" y="-42"/>
            <a:ext cx="4139951" cy="1008112"/>
          </a:xfrm>
        </p:spPr>
        <p:txBody>
          <a:bodyPr>
            <a:normAutofit fontScale="90000"/>
          </a:bodyPr>
          <a:lstStyle/>
          <a:p>
            <a:r>
              <a:rPr lang="el-GR" dirty="0" smtClean="0">
                <a:solidFill>
                  <a:prstClr val="white"/>
                </a:solidFill>
              </a:rPr>
              <a:t>Κοτύλη – Τραύμα </a:t>
            </a:r>
            <a:r>
              <a:rPr lang="el-GR" sz="3000" b="0" dirty="0" smtClean="0">
                <a:solidFill>
                  <a:prstClr val="white"/>
                </a:solidFill>
              </a:rPr>
              <a:t>4/4</a:t>
            </a:r>
            <a:endParaRPr lang="en-US" dirty="0"/>
          </a:p>
        </p:txBody>
      </p:sp>
      <p:sp>
        <p:nvSpPr>
          <p:cNvPr id="3" name="Content Placeholder 2"/>
          <p:cNvSpPr>
            <a:spLocks noGrp="1"/>
          </p:cNvSpPr>
          <p:nvPr>
            <p:ph idx="1"/>
          </p:nvPr>
        </p:nvSpPr>
        <p:spPr>
          <a:xfrm>
            <a:off x="4499992" y="908720"/>
            <a:ext cx="3600400" cy="2880320"/>
          </a:xfrm>
        </p:spPr>
        <p:txBody>
          <a:bodyPr>
            <a:normAutofit/>
          </a:bodyPr>
          <a:lstStyle/>
          <a:p>
            <a:r>
              <a:rPr lang="el-GR" dirty="0" smtClean="0"/>
              <a:t>Α/α λεκάνης-ισχίων</a:t>
            </a:r>
          </a:p>
          <a:p>
            <a:pPr>
              <a:buNone/>
            </a:pPr>
            <a:endParaRPr lang="el-GR" dirty="0" smtClean="0"/>
          </a:p>
          <a:p>
            <a:endParaRPr lang="el-GR" dirty="0" smtClean="0"/>
          </a:p>
          <a:p>
            <a:r>
              <a:rPr lang="el-GR" dirty="0" smtClean="0"/>
              <a:t>Αξονική τομογραφία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pic>
        <p:nvPicPr>
          <p:cNvPr id="155650" name="Picture 2" descr="https://upload.wikimedia.org/wikipedia/commons/9/93/Acetabular_Fracture_CT.png"/>
          <p:cNvPicPr>
            <a:picLocks noChangeAspect="1" noChangeArrowheads="1"/>
          </p:cNvPicPr>
          <p:nvPr/>
        </p:nvPicPr>
        <p:blipFill>
          <a:blip r:embed="rId2" cstate="print"/>
          <a:srcRect/>
          <a:stretch>
            <a:fillRect/>
          </a:stretch>
        </p:blipFill>
        <p:spPr bwMode="auto">
          <a:xfrm flipH="1">
            <a:off x="3491880" y="3043361"/>
            <a:ext cx="5616625" cy="3842023"/>
          </a:xfrm>
          <a:prstGeom prst="rect">
            <a:avLst/>
          </a:prstGeom>
          <a:noFill/>
        </p:spPr>
      </p:pic>
      <p:pic>
        <p:nvPicPr>
          <p:cNvPr id="155652" name="Picture 4" descr="https://upload.wikimedia.org/wikipedia/commons/thumb/8/8a/AcetabularfracX.png/800px-AcetabularfracX.png"/>
          <p:cNvPicPr>
            <a:picLocks noChangeAspect="1" noChangeArrowheads="1"/>
          </p:cNvPicPr>
          <p:nvPr/>
        </p:nvPicPr>
        <p:blipFill>
          <a:blip r:embed="rId3" cstate="print"/>
          <a:srcRect/>
          <a:stretch>
            <a:fillRect/>
          </a:stretch>
        </p:blipFill>
        <p:spPr bwMode="auto">
          <a:xfrm>
            <a:off x="35496" y="116632"/>
            <a:ext cx="4490580" cy="3672408"/>
          </a:xfrm>
          <a:prstGeom prst="rect">
            <a:avLst/>
          </a:prstGeom>
          <a:noFill/>
        </p:spPr>
      </p:pic>
      <p:sp>
        <p:nvSpPr>
          <p:cNvPr id="7" name="Rectangle 6"/>
          <p:cNvSpPr/>
          <p:nvPr/>
        </p:nvSpPr>
        <p:spPr>
          <a:xfrm>
            <a:off x="1691680" y="4293096"/>
            <a:ext cx="1440160" cy="288032"/>
          </a:xfrm>
          <a:prstGeom prst="rect">
            <a:avLst/>
          </a:prstGeom>
        </p:spPr>
        <p:txBody>
          <a:bodyPr wrap="square">
            <a:spAutoFit/>
          </a:bodyPr>
          <a:lstStyle/>
          <a:p>
            <a:r>
              <a:rPr lang="en-US" sz="1200" dirty="0" smtClean="0">
                <a:hlinkClick r:id="rId4"/>
              </a:rPr>
              <a:t>en.wikipedia.org</a:t>
            </a:r>
            <a:endParaRPr lang="en-U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Α/α μετά από χειρουργική </a:t>
            </a:r>
            <a:r>
              <a:rPr lang="el-GR" dirty="0" smtClean="0"/>
              <a:t>αποκατάσταση</a:t>
            </a:r>
            <a:endParaRPr lang="el-GR" dirty="0"/>
          </a:p>
        </p:txBody>
      </p:sp>
      <p:pic>
        <p:nvPicPr>
          <p:cNvPr id="29700" name="Picture 4"/>
          <p:cNvPicPr>
            <a:picLocks noChangeAspect="1" noChangeArrowheads="1"/>
          </p:cNvPicPr>
          <p:nvPr/>
        </p:nvPicPr>
        <p:blipFill>
          <a:blip r:embed="rId2" cstate="print">
            <a:lum bright="-24000" contrast="24000"/>
            <a:extLst>
              <a:ext uri="{28A0092B-C50C-407E-A947-70E740481C1C}">
                <a14:useLocalDpi xmlns:a14="http://schemas.microsoft.com/office/drawing/2010/main" val="0"/>
              </a:ext>
            </a:extLst>
          </a:blip>
          <a:srcRect/>
          <a:stretch>
            <a:fillRect/>
          </a:stretch>
        </p:blipFill>
        <p:spPr bwMode="auto">
          <a:xfrm>
            <a:off x="639925" y="1844824"/>
            <a:ext cx="3466184" cy="4464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5117689" y="1844824"/>
            <a:ext cx="3718137" cy="4464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Line 6"/>
          <p:cNvSpPr>
            <a:spLocks noChangeShapeType="1"/>
          </p:cNvSpPr>
          <p:nvPr/>
        </p:nvSpPr>
        <p:spPr bwMode="auto">
          <a:xfrm>
            <a:off x="4361245" y="1052736"/>
            <a:ext cx="858827" cy="72008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Tree>
    <p:extLst>
      <p:ext uri="{BB962C8B-B14F-4D97-AF65-F5344CB8AC3E}">
        <p14:creationId xmlns:p14="http://schemas.microsoft.com/office/powerpoint/2010/main" val="249793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8"/>
          <p:cNvSpPr>
            <a:spLocks noGrp="1" noRot="1" noChangeArrowheads="1"/>
          </p:cNvSpPr>
          <p:nvPr>
            <p:ph type="title"/>
          </p:nvPr>
        </p:nvSpPr>
        <p:spPr/>
        <p:txBody>
          <a:bodyPr/>
          <a:lstStyle/>
          <a:p>
            <a:pPr>
              <a:defRPr/>
            </a:pPr>
            <a:r>
              <a:rPr lang="el-GR" dirty="0" smtClean="0"/>
              <a:t>Εξάρθρημα</a:t>
            </a:r>
          </a:p>
        </p:txBody>
      </p:sp>
      <p:pic>
        <p:nvPicPr>
          <p:cNvPr id="30724" name="Picture 4"/>
          <p:cNvPicPr>
            <a:picLocks noGrp="1" noChangeAspect="1" noChangeArrowheads="1"/>
          </p:cNvPicPr>
          <p:nvPr>
            <p:ph idx="1"/>
          </p:nvPr>
        </p:nvPicPr>
        <p:blipFill>
          <a:blip r:embed="rId2" cstate="print">
            <a:lum bright="-6000" contrast="-6000"/>
            <a:extLst>
              <a:ext uri="{28A0092B-C50C-407E-A947-70E740481C1C}">
                <a14:useLocalDpi xmlns:a14="http://schemas.microsoft.com/office/drawing/2010/main" val="0"/>
              </a:ext>
            </a:extLst>
          </a:blip>
          <a:stretch>
            <a:fillRect/>
          </a:stretch>
        </p:blipFill>
        <p:spPr>
          <a:xfrm>
            <a:off x="179512" y="2492895"/>
            <a:ext cx="3384376" cy="4317991"/>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2538" name="Rectangle 10"/>
          <p:cNvSpPr>
            <a:spLocks noGrp="1" noChangeArrowheads="1"/>
          </p:cNvSpPr>
          <p:nvPr>
            <p:ph type="body" idx="4294967295"/>
          </p:nvPr>
        </p:nvSpPr>
        <p:spPr>
          <a:xfrm>
            <a:off x="251520" y="1124744"/>
            <a:ext cx="8229600" cy="1512168"/>
          </a:xfrm>
        </p:spPr>
        <p:txBody>
          <a:bodyPr>
            <a:noAutofit/>
          </a:bodyPr>
          <a:lstStyle/>
          <a:p>
            <a:pPr eaLnBrk="1" hangingPunct="1">
              <a:lnSpc>
                <a:spcPct val="110000"/>
              </a:lnSpc>
              <a:defRPr/>
            </a:pPr>
            <a:r>
              <a:rPr lang="el-GR" sz="2400" dirty="0" smtClean="0">
                <a:solidFill>
                  <a:schemeClr val="bg1"/>
                </a:solidFill>
              </a:rPr>
              <a:t>Πάντα επανάληψη της ακτινογραφίας μετά την ανάταξη (εξαρθρημάτων / καταγμάτων), για ανάδειξη καταγμάτων και διάταξης.</a:t>
            </a:r>
          </a:p>
        </p:txBody>
      </p:sp>
      <p:pic>
        <p:nvPicPr>
          <p:cNvPr id="30725" name="Picture 7"/>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050437" y="2507942"/>
            <a:ext cx="3093563" cy="3934892"/>
          </a:xfrm>
          <a:noFill/>
          <a:ln>
            <a:solidFill>
              <a:schemeClr val="tx1"/>
            </a:solidFill>
          </a:ln>
          <a:extLst>
            <a:ext uri="{909E8E84-426E-40DD-AFC4-6F175D3DCCD1}">
              <a14:hiddenFill xmlns:a14="http://schemas.microsoft.com/office/drawing/2010/main">
                <a:solidFill>
                  <a:srgbClr val="FFFFFF"/>
                </a:solidFill>
              </a14:hiddenFill>
            </a:ext>
          </a:extLst>
        </p:spPr>
      </p:pic>
      <p:sp>
        <p:nvSpPr>
          <p:cNvPr id="30726" name="Text Box 11"/>
          <p:cNvSpPr txBox="1">
            <a:spLocks noChangeArrowheads="1"/>
          </p:cNvSpPr>
          <p:nvPr/>
        </p:nvSpPr>
        <p:spPr bwMode="auto">
          <a:xfrm>
            <a:off x="3635102" y="2492896"/>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Α/α αριστερού ισχίου: </a:t>
            </a:r>
            <a:r>
              <a:rPr lang="el-GR" altLang="el-GR" dirty="0" err="1">
                <a:solidFill>
                  <a:schemeClr val="bg1"/>
                </a:solidFill>
                <a:latin typeface="+mn-lt"/>
              </a:rPr>
              <a:t>Εξάρθρημα</a:t>
            </a:r>
            <a:r>
              <a:rPr lang="el-GR" altLang="el-GR" dirty="0">
                <a:solidFill>
                  <a:schemeClr val="bg1"/>
                </a:solidFill>
                <a:latin typeface="+mn-lt"/>
              </a:rPr>
              <a:t> ισχίου</a:t>
            </a:r>
          </a:p>
        </p:txBody>
      </p:sp>
      <p:sp>
        <p:nvSpPr>
          <p:cNvPr id="30727" name="Text Box 12"/>
          <p:cNvSpPr txBox="1">
            <a:spLocks noChangeArrowheads="1"/>
          </p:cNvSpPr>
          <p:nvPr/>
        </p:nvSpPr>
        <p:spPr bwMode="auto">
          <a:xfrm>
            <a:off x="3635896" y="5445224"/>
            <a:ext cx="25193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Α/α μετά από ανάταξη:</a:t>
            </a:r>
          </a:p>
          <a:p>
            <a:pPr eaLnBrk="1" hangingPunct="1">
              <a:spcBef>
                <a:spcPct val="50000"/>
              </a:spcBef>
            </a:pPr>
            <a:r>
              <a:rPr lang="el-GR" altLang="el-GR" dirty="0">
                <a:solidFill>
                  <a:schemeClr val="bg1"/>
                </a:solidFill>
                <a:latin typeface="+mn-lt"/>
              </a:rPr>
              <a:t>Κάταγμα </a:t>
            </a:r>
            <a:r>
              <a:rPr lang="el-GR" altLang="el-GR" dirty="0" err="1">
                <a:solidFill>
                  <a:schemeClr val="bg1"/>
                </a:solidFill>
                <a:latin typeface="+mn-lt"/>
              </a:rPr>
              <a:t>οπισθίως</a:t>
            </a:r>
            <a:r>
              <a:rPr lang="el-GR" altLang="el-GR" dirty="0">
                <a:solidFill>
                  <a:schemeClr val="bg1"/>
                </a:solidFill>
                <a:latin typeface="+mn-lt"/>
              </a:rPr>
              <a:t> στην κοτύλη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Tree>
    <p:extLst>
      <p:ext uri="{BB962C8B-B14F-4D97-AF65-F5344CB8AC3E}">
        <p14:creationId xmlns:p14="http://schemas.microsoft.com/office/powerpoint/2010/main" val="10500140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Αξονική τομογραφία μετά την ανάταξη</a:t>
            </a:r>
            <a:endParaRPr lang="en-US" dirty="0"/>
          </a:p>
        </p:txBody>
      </p:sp>
      <p:sp>
        <p:nvSpPr>
          <p:cNvPr id="3" name="Content Placeholder 2"/>
          <p:cNvSpPr>
            <a:spLocks noGrp="1"/>
          </p:cNvSpPr>
          <p:nvPr>
            <p:ph idx="1"/>
          </p:nvPr>
        </p:nvSpPr>
        <p:spPr>
          <a:xfrm>
            <a:off x="1403648" y="1340768"/>
            <a:ext cx="6624736" cy="792088"/>
          </a:xfrm>
        </p:spPr>
        <p:txBody>
          <a:bodyPr/>
          <a:lstStyle/>
          <a:p>
            <a:pPr>
              <a:buNone/>
            </a:pPr>
            <a:r>
              <a:rPr lang="el-GR" dirty="0" smtClean="0"/>
              <a:t>Ακόμα περισσότερες λεπτομέρειες από την α/α.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pic>
        <p:nvPicPr>
          <p:cNvPr id="156674" name="Picture 2" descr="https://encrypted-tbn1.gstatic.com/images?q=tbn:ANd9GcTbLaZyhxnEuh1xCmkqdqxtWYHR71ScO-e4VsSMbPjKvKxHkU8hBw"/>
          <p:cNvPicPr>
            <a:picLocks noChangeAspect="1" noChangeArrowheads="1"/>
          </p:cNvPicPr>
          <p:nvPr/>
        </p:nvPicPr>
        <p:blipFill>
          <a:blip r:embed="rId2" cstate="print"/>
          <a:srcRect/>
          <a:stretch>
            <a:fillRect/>
          </a:stretch>
        </p:blipFill>
        <p:spPr bwMode="auto">
          <a:xfrm>
            <a:off x="2411760" y="1988840"/>
            <a:ext cx="4086225" cy="4086226"/>
          </a:xfrm>
          <a:prstGeom prst="rect">
            <a:avLst/>
          </a:prstGeom>
          <a:noFill/>
        </p:spPr>
      </p:pic>
      <p:sp>
        <p:nvSpPr>
          <p:cNvPr id="6" name="Rectangle 5"/>
          <p:cNvSpPr/>
          <p:nvPr/>
        </p:nvSpPr>
        <p:spPr>
          <a:xfrm>
            <a:off x="3995936" y="6093296"/>
            <a:ext cx="1080120" cy="288032"/>
          </a:xfrm>
          <a:prstGeom prst="rect">
            <a:avLst/>
          </a:prstGeom>
        </p:spPr>
        <p:txBody>
          <a:bodyPr wrap="square">
            <a:spAutoFit/>
          </a:bodyPr>
          <a:lstStyle/>
          <a:p>
            <a:r>
              <a:rPr lang="en-US" sz="1200" dirty="0" smtClean="0">
                <a:hlinkClick r:id="rId3"/>
              </a:rPr>
              <a:t>radpod.org</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916137"/>
            <a:ext cx="4319588" cy="4321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916136"/>
            <a:ext cx="3570924" cy="4321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l-GR" dirty="0" smtClean="0"/>
              <a:t>Διάσταση ηβικής σύμφυσης</a:t>
            </a:r>
            <a:endParaRPr lang="en-US" dirty="0"/>
          </a:p>
        </p:txBody>
      </p:sp>
      <p:sp>
        <p:nvSpPr>
          <p:cNvPr id="7" name="Content Placeholder 6"/>
          <p:cNvSpPr>
            <a:spLocks noGrp="1"/>
          </p:cNvSpPr>
          <p:nvPr>
            <p:ph idx="1"/>
          </p:nvPr>
        </p:nvSpPr>
        <p:spPr>
          <a:xfrm>
            <a:off x="1043608" y="1196752"/>
            <a:ext cx="6768752" cy="576064"/>
          </a:xfrm>
        </p:spPr>
        <p:txBody>
          <a:bodyPr>
            <a:normAutofit fontScale="92500"/>
          </a:bodyPr>
          <a:lstStyle/>
          <a:p>
            <a:pPr>
              <a:buNone/>
            </a:pPr>
            <a:r>
              <a:rPr lang="el-GR" dirty="0" smtClean="0"/>
              <a:t>Συνήθως συνυπάρχει κάκωση της ουροδόχου - ουρήθρας</a:t>
            </a:r>
            <a:endParaRPr lang="en-US"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Tree>
    <p:extLst>
      <p:ext uri="{BB962C8B-B14F-4D97-AF65-F5344CB8AC3E}">
        <p14:creationId xmlns:p14="http://schemas.microsoft.com/office/powerpoint/2010/main" val="3817729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1" name="Rectangle 11"/>
          <p:cNvSpPr>
            <a:spLocks noGrp="1" noRot="1" noChangeArrowheads="1"/>
          </p:cNvSpPr>
          <p:nvPr>
            <p:ph type="title"/>
          </p:nvPr>
        </p:nvSpPr>
        <p:spPr/>
        <p:txBody>
          <a:bodyPr/>
          <a:lstStyle/>
          <a:p>
            <a:pPr algn="l" eaLnBrk="1" hangingPunct="1">
              <a:defRPr/>
            </a:pPr>
            <a:r>
              <a:rPr lang="el-GR" dirty="0" smtClean="0"/>
              <a:t>Μηριαίο - Κάταγμα</a:t>
            </a:r>
          </a:p>
        </p:txBody>
      </p:sp>
      <p:pic>
        <p:nvPicPr>
          <p:cNvPr id="32771" name="Picture 3"/>
          <p:cNvPicPr>
            <a:picLocks noGrp="1" noChangeAspect="1" noChangeArrowheads="1"/>
          </p:cNvPicPr>
          <p:nvPr>
            <p:ph idx="1"/>
          </p:nvPr>
        </p:nvPicPr>
        <p:blipFill>
          <a:blip r:embed="rId2" cstate="print">
            <a:lum contrast="6000"/>
            <a:extLst>
              <a:ext uri="{28A0092B-C50C-407E-A947-70E740481C1C}">
                <a14:useLocalDpi xmlns:a14="http://schemas.microsoft.com/office/drawing/2010/main" val="0"/>
              </a:ext>
            </a:extLst>
          </a:blip>
          <a:stretch>
            <a:fillRect/>
          </a:stretch>
        </p:blipFill>
        <p:spPr>
          <a:xfrm>
            <a:off x="361091" y="1268760"/>
            <a:ext cx="3363642" cy="4268440"/>
          </a:xfrm>
          <a:ln>
            <a:solidFill>
              <a:schemeClr val="tx1"/>
            </a:solidFill>
          </a:ln>
        </p:spPr>
      </p:pic>
      <p:sp>
        <p:nvSpPr>
          <p:cNvPr id="30747" name="Rectangle 27"/>
          <p:cNvSpPr>
            <a:spLocks noGrp="1" noChangeArrowheads="1"/>
          </p:cNvSpPr>
          <p:nvPr>
            <p:ph type="body" sz="half" idx="4294967295"/>
          </p:nvPr>
        </p:nvSpPr>
        <p:spPr>
          <a:xfrm>
            <a:off x="3779912" y="3284984"/>
            <a:ext cx="5194300" cy="3645024"/>
          </a:xfrm>
        </p:spPr>
        <p:txBody>
          <a:bodyPr>
            <a:normAutofit/>
          </a:bodyPr>
          <a:lstStyle/>
          <a:p>
            <a:pPr eaLnBrk="1" hangingPunct="1">
              <a:lnSpc>
                <a:spcPct val="105000"/>
              </a:lnSpc>
              <a:spcBef>
                <a:spcPts val="900"/>
              </a:spcBef>
              <a:defRPr/>
            </a:pPr>
            <a:r>
              <a:rPr lang="el-GR" sz="2400" dirty="0" smtClean="0">
                <a:solidFill>
                  <a:schemeClr val="bg1"/>
                </a:solidFill>
              </a:rPr>
              <a:t>Ηλικιωμένοι </a:t>
            </a:r>
          </a:p>
          <a:p>
            <a:pPr eaLnBrk="1" hangingPunct="1">
              <a:lnSpc>
                <a:spcPct val="105000"/>
              </a:lnSpc>
              <a:spcBef>
                <a:spcPts val="900"/>
              </a:spcBef>
              <a:defRPr/>
            </a:pPr>
            <a:r>
              <a:rPr lang="el-GR" sz="2400" dirty="0" smtClean="0">
                <a:solidFill>
                  <a:schemeClr val="bg1"/>
                </a:solidFill>
              </a:rPr>
              <a:t>Συχνά ελάχιστο τραύμα</a:t>
            </a:r>
          </a:p>
          <a:p>
            <a:pPr eaLnBrk="1" hangingPunct="1">
              <a:lnSpc>
                <a:spcPct val="105000"/>
              </a:lnSpc>
              <a:spcBef>
                <a:spcPts val="900"/>
              </a:spcBef>
              <a:defRPr/>
            </a:pPr>
            <a:r>
              <a:rPr lang="el-GR" sz="2400" dirty="0" smtClean="0">
                <a:solidFill>
                  <a:schemeClr val="bg1"/>
                </a:solidFill>
              </a:rPr>
              <a:t>Χαμηλή οστική πυκνότητα</a:t>
            </a:r>
          </a:p>
          <a:p>
            <a:pPr eaLnBrk="1" hangingPunct="1">
              <a:lnSpc>
                <a:spcPct val="105000"/>
              </a:lnSpc>
              <a:spcBef>
                <a:spcPts val="900"/>
              </a:spcBef>
              <a:defRPr/>
            </a:pPr>
            <a:r>
              <a:rPr lang="el-GR" sz="2400" dirty="0" smtClean="0">
                <a:solidFill>
                  <a:schemeClr val="bg1"/>
                </a:solidFill>
              </a:rPr>
              <a:t>Δυσκολία κίνησης, ίλιγγος, μη οικείο περιβάλλον</a:t>
            </a:r>
          </a:p>
          <a:p>
            <a:pPr eaLnBrk="1" hangingPunct="1">
              <a:lnSpc>
                <a:spcPct val="105000"/>
              </a:lnSpc>
              <a:spcBef>
                <a:spcPts val="900"/>
              </a:spcBef>
              <a:defRPr/>
            </a:pPr>
            <a:r>
              <a:rPr lang="el-GR" sz="2400" dirty="0" smtClean="0">
                <a:solidFill>
                  <a:schemeClr val="bg1"/>
                </a:solidFill>
              </a:rPr>
              <a:t>15-20% πεθαίνουν εντός 1 έτους</a:t>
            </a:r>
          </a:p>
          <a:p>
            <a:pPr eaLnBrk="1" hangingPunct="1">
              <a:lnSpc>
                <a:spcPct val="105000"/>
              </a:lnSpc>
              <a:spcBef>
                <a:spcPts val="900"/>
              </a:spcBef>
              <a:defRPr/>
            </a:pPr>
            <a:r>
              <a:rPr lang="el-GR" sz="2400" dirty="0" smtClean="0">
                <a:solidFill>
                  <a:schemeClr val="bg1"/>
                </a:solidFill>
              </a:rPr>
              <a:t>Η θέση καθορίζει τη θεραπεία</a:t>
            </a:r>
          </a:p>
        </p:txBody>
      </p:sp>
      <p:pic>
        <p:nvPicPr>
          <p:cNvPr id="32773" name="Picture 28"/>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6453634" y="188912"/>
            <a:ext cx="2582862" cy="3240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 Box 29"/>
          <p:cNvSpPr txBox="1">
            <a:spLocks noChangeArrowheads="1"/>
          </p:cNvSpPr>
          <p:nvPr/>
        </p:nvSpPr>
        <p:spPr bwMode="auto">
          <a:xfrm>
            <a:off x="385763" y="5537200"/>
            <a:ext cx="29621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err="1">
                <a:solidFill>
                  <a:schemeClr val="bg1"/>
                </a:solidFill>
                <a:latin typeface="+mn-lt"/>
              </a:rPr>
              <a:t>Κλνική</a:t>
            </a:r>
            <a:r>
              <a:rPr lang="el-GR" altLang="el-GR" sz="2000" dirty="0">
                <a:solidFill>
                  <a:schemeClr val="bg1"/>
                </a:solidFill>
                <a:latin typeface="+mn-lt"/>
              </a:rPr>
              <a:t> εικόνα </a:t>
            </a:r>
            <a:r>
              <a:rPr lang="el-GR" altLang="el-GR" sz="2000" dirty="0" err="1">
                <a:solidFill>
                  <a:schemeClr val="bg1"/>
                </a:solidFill>
                <a:latin typeface="+mn-lt"/>
              </a:rPr>
              <a:t>διατροχαντηρίου</a:t>
            </a:r>
            <a:r>
              <a:rPr lang="el-GR" altLang="el-GR" sz="2000" dirty="0">
                <a:solidFill>
                  <a:schemeClr val="bg1"/>
                </a:solidFill>
                <a:latin typeface="+mn-lt"/>
              </a:rPr>
              <a:t> κατάγματος: Κοντό άκρο σε έξω στροφή</a:t>
            </a:r>
          </a:p>
        </p:txBody>
      </p:sp>
      <p:sp>
        <p:nvSpPr>
          <p:cNvPr id="32775" name="Text Box 30"/>
          <p:cNvSpPr txBox="1">
            <a:spLocks noChangeArrowheads="1"/>
          </p:cNvSpPr>
          <p:nvPr/>
        </p:nvSpPr>
        <p:spPr bwMode="auto">
          <a:xfrm>
            <a:off x="4161410" y="1268760"/>
            <a:ext cx="2305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Αιμάτωση μηριαίας κεφαλής</a:t>
            </a:r>
          </a:p>
        </p:txBody>
      </p:sp>
      <p:sp>
        <p:nvSpPr>
          <p:cNvPr id="32776" name="AutoShape 31"/>
          <p:cNvSpPr>
            <a:spLocks noChangeArrowheads="1"/>
          </p:cNvSpPr>
          <p:nvPr/>
        </p:nvSpPr>
        <p:spPr bwMode="auto">
          <a:xfrm>
            <a:off x="467544" y="3679631"/>
            <a:ext cx="574799" cy="360363"/>
          </a:xfrm>
          <a:prstGeom prst="rightArrow">
            <a:avLst>
              <a:gd name="adj1" fmla="val 50000"/>
              <a:gd name="adj2" fmla="val 5456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en-US" alt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Tree>
    <p:extLst>
      <p:ext uri="{BB962C8B-B14F-4D97-AF65-F5344CB8AC3E}">
        <p14:creationId xmlns:p14="http://schemas.microsoft.com/office/powerpoint/2010/main" val="240916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Αγγείωση μηριαίας κεφαλής</a:t>
            </a:r>
            <a:endParaRPr lang="en-US" dirty="0" smtClean="0"/>
          </a:p>
        </p:txBody>
      </p:sp>
      <p:sp>
        <p:nvSpPr>
          <p:cNvPr id="3" name="Content Placeholder 2"/>
          <p:cNvSpPr>
            <a:spLocks noGrp="1"/>
          </p:cNvSpPr>
          <p:nvPr>
            <p:ph idx="1"/>
          </p:nvPr>
        </p:nvSpPr>
        <p:spPr/>
        <p:txBody>
          <a:bodyPr/>
          <a:lstStyle/>
          <a:p>
            <a:pPr eaLnBrk="1" hangingPunct="1">
              <a:defRPr/>
            </a:pPr>
            <a:r>
              <a:rPr lang="el-GR" dirty="0" smtClean="0"/>
              <a:t>Η θέση του κατάγματος καθορίζει το ενδεχόμενο νέκρωσης της κεφαλής.  </a:t>
            </a:r>
            <a:endParaRPr lang="en-US"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pic>
        <p:nvPicPr>
          <p:cNvPr id="6" name="Picture 2" descr="https://academic.amc.edu/martino/grossanatomy/site/Medical/CASES/Lower%20limb/POP_UPS/images/femoral%20vesse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254806"/>
            <a:ext cx="8209444" cy="4196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331906" y="6464369"/>
            <a:ext cx="6624736" cy="276999"/>
          </a:xfrm>
          <a:prstGeom prst="rect">
            <a:avLst/>
          </a:prstGeom>
        </p:spPr>
        <p:txBody>
          <a:bodyPr wrap="square">
            <a:spAutoFit/>
          </a:bodyPr>
          <a:lstStyle/>
          <a:p>
            <a:pPr algn="ctr"/>
            <a:r>
              <a:rPr lang="en-US" sz="1200" dirty="0" smtClean="0">
                <a:latin typeface="+mn-lt"/>
                <a:hlinkClick r:id="rId3"/>
              </a:rPr>
              <a:t>academic.amc.edu</a:t>
            </a:r>
            <a:endParaRPr lang="el-GR" sz="1200" dirty="0">
              <a:latin typeface="+mn-lt"/>
            </a:endParaRPr>
          </a:p>
        </p:txBody>
      </p:sp>
    </p:spTree>
    <p:extLst>
      <p:ext uri="{BB962C8B-B14F-4D97-AF65-F5344CB8AC3E}">
        <p14:creationId xmlns:p14="http://schemas.microsoft.com/office/powerpoint/2010/main" val="883034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defRPr/>
            </a:pPr>
            <a:r>
              <a:rPr lang="el-GR" dirty="0" smtClean="0"/>
              <a:t>Θέση κατάγματος</a:t>
            </a:r>
            <a:endParaRPr lang="en-US" dirty="0" smtClean="0"/>
          </a:p>
        </p:txBody>
      </p:sp>
      <p:sp>
        <p:nvSpPr>
          <p:cNvPr id="47107" name="Content Placeholder 2"/>
          <p:cNvSpPr>
            <a:spLocks noGrp="1"/>
          </p:cNvSpPr>
          <p:nvPr>
            <p:ph idx="1"/>
          </p:nvPr>
        </p:nvSpPr>
        <p:spPr/>
        <p:txBody>
          <a:bodyPr/>
          <a:lstStyle/>
          <a:p>
            <a:pPr eaLnBrk="1" hangingPunct="1">
              <a:defRPr/>
            </a:pPr>
            <a:r>
              <a:rPr lang="el-GR" dirty="0" smtClean="0"/>
              <a:t>Αυχενικό</a:t>
            </a:r>
            <a:endParaRPr lang="en-US" dirty="0" smtClean="0"/>
          </a:p>
          <a:p>
            <a:pPr eaLnBrk="1" hangingPunct="1">
              <a:defRPr/>
            </a:pPr>
            <a:r>
              <a:rPr lang="el-GR" dirty="0" smtClean="0"/>
              <a:t>Υποκεφαλικό </a:t>
            </a:r>
            <a:endParaRPr lang="en-US" dirty="0" smtClean="0"/>
          </a:p>
          <a:p>
            <a:pPr eaLnBrk="1" hangingPunct="1">
              <a:defRPr/>
            </a:pPr>
            <a:r>
              <a:rPr lang="el-GR" dirty="0" smtClean="0"/>
              <a:t>Διατροχαντήριο (εξωαρθρικό)</a:t>
            </a:r>
            <a:endParaRPr lang="en-US"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grpSp>
        <p:nvGrpSpPr>
          <p:cNvPr id="6" name="Ομάδα 5"/>
          <p:cNvGrpSpPr/>
          <p:nvPr/>
        </p:nvGrpSpPr>
        <p:grpSpPr>
          <a:xfrm>
            <a:off x="755576" y="3212976"/>
            <a:ext cx="7704856" cy="3084878"/>
            <a:chOff x="827584" y="3717032"/>
            <a:chExt cx="7210231" cy="2710898"/>
          </a:xfrm>
        </p:grpSpPr>
        <p:pic>
          <p:nvPicPr>
            <p:cNvPr id="5122" name="Picture 2" descr="File:Fumur Posterior annoted.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bwMode="auto">
            <a:xfrm>
              <a:off x="827584" y="3717032"/>
              <a:ext cx="7210231" cy="2710898"/>
            </a:xfrm>
            <a:prstGeom prst="rect">
              <a:avLst/>
            </a:prstGeom>
            <a:noFill/>
            <a:extLst>
              <a:ext uri="{909E8E84-426E-40DD-AFC4-6F175D3DCCD1}">
                <a14:hiddenFill xmlns:a14="http://schemas.microsoft.com/office/drawing/2010/main">
                  <a:solidFill>
                    <a:srgbClr val="FFFFFF"/>
                  </a:solidFill>
                </a14:hiddenFill>
              </a:ext>
            </a:extLst>
          </p:spPr>
        </p:pic>
        <p:sp>
          <p:nvSpPr>
            <p:cNvPr id="3" name="Ελεύθερη σχεδίαση 2"/>
            <p:cNvSpPr/>
            <p:nvPr/>
          </p:nvSpPr>
          <p:spPr>
            <a:xfrm>
              <a:off x="3773010" y="4412202"/>
              <a:ext cx="381740" cy="479394"/>
            </a:xfrm>
            <a:custGeom>
              <a:avLst/>
              <a:gdLst>
                <a:gd name="connsiteX0" fmla="*/ 0 w 381740"/>
                <a:gd name="connsiteY0" fmla="*/ 479394 h 479394"/>
                <a:gd name="connsiteX1" fmla="*/ 8877 w 381740"/>
                <a:gd name="connsiteY1" fmla="*/ 417250 h 479394"/>
                <a:gd name="connsiteX2" fmla="*/ 53266 w 381740"/>
                <a:gd name="connsiteY2" fmla="*/ 417250 h 479394"/>
                <a:gd name="connsiteX3" fmla="*/ 62143 w 381740"/>
                <a:gd name="connsiteY3" fmla="*/ 346229 h 479394"/>
                <a:gd name="connsiteX4" fmla="*/ 133165 w 381740"/>
                <a:gd name="connsiteY4" fmla="*/ 292963 h 479394"/>
                <a:gd name="connsiteX5" fmla="*/ 177553 w 381740"/>
                <a:gd name="connsiteY5" fmla="*/ 213064 h 479394"/>
                <a:gd name="connsiteX6" fmla="*/ 248574 w 381740"/>
                <a:gd name="connsiteY6" fmla="*/ 177553 h 479394"/>
                <a:gd name="connsiteX7" fmla="*/ 301840 w 381740"/>
                <a:gd name="connsiteY7" fmla="*/ 88777 h 479394"/>
                <a:gd name="connsiteX8" fmla="*/ 355107 w 381740"/>
                <a:gd name="connsiteY8" fmla="*/ 35511 h 479394"/>
                <a:gd name="connsiteX9" fmla="*/ 381740 w 381740"/>
                <a:gd name="connsiteY9" fmla="*/ 0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740" h="479394">
                  <a:moveTo>
                    <a:pt x="0" y="479394"/>
                  </a:moveTo>
                  <a:cubicBezTo>
                    <a:pt x="-1" y="453500"/>
                    <a:pt x="-1" y="427607"/>
                    <a:pt x="8877" y="417250"/>
                  </a:cubicBezTo>
                  <a:cubicBezTo>
                    <a:pt x="17755" y="406893"/>
                    <a:pt x="44388" y="429087"/>
                    <a:pt x="53266" y="417250"/>
                  </a:cubicBezTo>
                  <a:cubicBezTo>
                    <a:pt x="62144" y="405413"/>
                    <a:pt x="48827" y="366943"/>
                    <a:pt x="62143" y="346229"/>
                  </a:cubicBezTo>
                  <a:cubicBezTo>
                    <a:pt x="75460" y="325514"/>
                    <a:pt x="113930" y="315157"/>
                    <a:pt x="133165" y="292963"/>
                  </a:cubicBezTo>
                  <a:cubicBezTo>
                    <a:pt x="152400" y="270769"/>
                    <a:pt x="158318" y="232299"/>
                    <a:pt x="177553" y="213064"/>
                  </a:cubicBezTo>
                  <a:cubicBezTo>
                    <a:pt x="196788" y="193829"/>
                    <a:pt x="227860" y="198267"/>
                    <a:pt x="248574" y="177553"/>
                  </a:cubicBezTo>
                  <a:cubicBezTo>
                    <a:pt x="269288" y="156839"/>
                    <a:pt x="284085" y="112451"/>
                    <a:pt x="301840" y="88777"/>
                  </a:cubicBezTo>
                  <a:cubicBezTo>
                    <a:pt x="319596" y="65103"/>
                    <a:pt x="341790" y="50307"/>
                    <a:pt x="355107" y="35511"/>
                  </a:cubicBezTo>
                  <a:cubicBezTo>
                    <a:pt x="368424" y="20715"/>
                    <a:pt x="375082" y="10357"/>
                    <a:pt x="38174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Ελεύθερη σχεδίαση 4"/>
            <p:cNvSpPr/>
            <p:nvPr/>
          </p:nvSpPr>
          <p:spPr>
            <a:xfrm>
              <a:off x="4101483" y="4190260"/>
              <a:ext cx="612560" cy="1340528"/>
            </a:xfrm>
            <a:custGeom>
              <a:avLst/>
              <a:gdLst>
                <a:gd name="connsiteX0" fmla="*/ 0 w 612560"/>
                <a:gd name="connsiteY0" fmla="*/ 1340528 h 1340528"/>
                <a:gd name="connsiteX1" fmla="*/ 79900 w 612560"/>
                <a:gd name="connsiteY1" fmla="*/ 1296140 h 1340528"/>
                <a:gd name="connsiteX2" fmla="*/ 150921 w 612560"/>
                <a:gd name="connsiteY2" fmla="*/ 1278385 h 1340528"/>
                <a:gd name="connsiteX3" fmla="*/ 213065 w 612560"/>
                <a:gd name="connsiteY3" fmla="*/ 1171853 h 1340528"/>
                <a:gd name="connsiteX4" fmla="*/ 275208 w 612560"/>
                <a:gd name="connsiteY4" fmla="*/ 1074198 h 1340528"/>
                <a:gd name="connsiteX5" fmla="*/ 346230 w 612560"/>
                <a:gd name="connsiteY5" fmla="*/ 994299 h 1340528"/>
                <a:gd name="connsiteX6" fmla="*/ 426129 w 612560"/>
                <a:gd name="connsiteY6" fmla="*/ 887767 h 1340528"/>
                <a:gd name="connsiteX7" fmla="*/ 479395 w 612560"/>
                <a:gd name="connsiteY7" fmla="*/ 719091 h 1340528"/>
                <a:gd name="connsiteX8" fmla="*/ 523783 w 612560"/>
                <a:gd name="connsiteY8" fmla="*/ 639192 h 1340528"/>
                <a:gd name="connsiteX9" fmla="*/ 568171 w 612560"/>
                <a:gd name="connsiteY9" fmla="*/ 479394 h 1340528"/>
                <a:gd name="connsiteX10" fmla="*/ 594804 w 612560"/>
                <a:gd name="connsiteY10" fmla="*/ 381740 h 1340528"/>
                <a:gd name="connsiteX11" fmla="*/ 612560 w 612560"/>
                <a:gd name="connsiteY11" fmla="*/ 239697 h 1340528"/>
                <a:gd name="connsiteX12" fmla="*/ 594804 w 612560"/>
                <a:gd name="connsiteY12" fmla="*/ 159798 h 1340528"/>
                <a:gd name="connsiteX13" fmla="*/ 559294 w 612560"/>
                <a:gd name="connsiteY13" fmla="*/ 106532 h 1340528"/>
                <a:gd name="connsiteX14" fmla="*/ 550416 w 612560"/>
                <a:gd name="connsiteY14" fmla="*/ 62144 h 1340528"/>
                <a:gd name="connsiteX15" fmla="*/ 550416 w 612560"/>
                <a:gd name="connsiteY15" fmla="*/ 35511 h 1340528"/>
                <a:gd name="connsiteX16" fmla="*/ 550416 w 612560"/>
                <a:gd name="connsiteY16" fmla="*/ 0 h 13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560" h="1340528">
                  <a:moveTo>
                    <a:pt x="0" y="1340528"/>
                  </a:moveTo>
                  <a:cubicBezTo>
                    <a:pt x="27373" y="1323512"/>
                    <a:pt x="54747" y="1306497"/>
                    <a:pt x="79900" y="1296140"/>
                  </a:cubicBezTo>
                  <a:cubicBezTo>
                    <a:pt x="105054" y="1285783"/>
                    <a:pt x="128727" y="1299099"/>
                    <a:pt x="150921" y="1278385"/>
                  </a:cubicBezTo>
                  <a:cubicBezTo>
                    <a:pt x="173115" y="1257670"/>
                    <a:pt x="192351" y="1205884"/>
                    <a:pt x="213065" y="1171853"/>
                  </a:cubicBezTo>
                  <a:cubicBezTo>
                    <a:pt x="233780" y="1137822"/>
                    <a:pt x="253014" y="1103790"/>
                    <a:pt x="275208" y="1074198"/>
                  </a:cubicBezTo>
                  <a:cubicBezTo>
                    <a:pt x="297402" y="1044606"/>
                    <a:pt x="321077" y="1025371"/>
                    <a:pt x="346230" y="994299"/>
                  </a:cubicBezTo>
                  <a:cubicBezTo>
                    <a:pt x="371383" y="963227"/>
                    <a:pt x="403935" y="933635"/>
                    <a:pt x="426129" y="887767"/>
                  </a:cubicBezTo>
                  <a:cubicBezTo>
                    <a:pt x="448323" y="841899"/>
                    <a:pt x="463119" y="760520"/>
                    <a:pt x="479395" y="719091"/>
                  </a:cubicBezTo>
                  <a:cubicBezTo>
                    <a:pt x="495671" y="677662"/>
                    <a:pt x="508987" y="679141"/>
                    <a:pt x="523783" y="639192"/>
                  </a:cubicBezTo>
                  <a:cubicBezTo>
                    <a:pt x="538579" y="599242"/>
                    <a:pt x="556334" y="522303"/>
                    <a:pt x="568171" y="479394"/>
                  </a:cubicBezTo>
                  <a:cubicBezTo>
                    <a:pt x="580008" y="436485"/>
                    <a:pt x="587406" y="421689"/>
                    <a:pt x="594804" y="381740"/>
                  </a:cubicBezTo>
                  <a:cubicBezTo>
                    <a:pt x="602202" y="341790"/>
                    <a:pt x="612560" y="276687"/>
                    <a:pt x="612560" y="239697"/>
                  </a:cubicBezTo>
                  <a:cubicBezTo>
                    <a:pt x="612560" y="202707"/>
                    <a:pt x="603682" y="181992"/>
                    <a:pt x="594804" y="159798"/>
                  </a:cubicBezTo>
                  <a:cubicBezTo>
                    <a:pt x="585926" y="137604"/>
                    <a:pt x="566692" y="122808"/>
                    <a:pt x="559294" y="106532"/>
                  </a:cubicBezTo>
                  <a:cubicBezTo>
                    <a:pt x="551896" y="90256"/>
                    <a:pt x="551896" y="73981"/>
                    <a:pt x="550416" y="62144"/>
                  </a:cubicBezTo>
                  <a:cubicBezTo>
                    <a:pt x="548936" y="50307"/>
                    <a:pt x="550416" y="35511"/>
                    <a:pt x="550416" y="35511"/>
                  </a:cubicBezTo>
                  <a:lnTo>
                    <a:pt x="550416"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Rectangle 7"/>
          <p:cNvSpPr/>
          <p:nvPr/>
        </p:nvSpPr>
        <p:spPr>
          <a:xfrm>
            <a:off x="1507833" y="6318021"/>
            <a:ext cx="6147048"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5"/>
              </a:rPr>
              <a:t>Fumur Posterior </a:t>
            </a:r>
            <a:r>
              <a:rPr lang="en-US" sz="1200" dirty="0" err="1" smtClean="0">
                <a:latin typeface="+mn-lt"/>
                <a:hlinkClick r:id="rId5"/>
              </a:rPr>
              <a:t>annoted</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6" tooltip="User:Frank Gaillard"/>
              </a:rPr>
              <a:t>Frank Gaillard</a:t>
            </a:r>
            <a:r>
              <a:rPr lang="el-GR" sz="1200" dirty="0" smtClean="0">
                <a:solidFill>
                  <a:schemeClr val="bg1">
                    <a:lumMod val="75000"/>
                  </a:schemeClr>
                </a:solidFill>
                <a:latin typeface="+mn-lt"/>
              </a:rPr>
              <a:t> διαθέσιμο με άδεια </a:t>
            </a:r>
            <a:r>
              <a:rPr lang="en-US" sz="1200" dirty="0">
                <a:latin typeface="+mn-lt"/>
                <a:hlinkClick r:id="rId7"/>
              </a:rPr>
              <a:t>CC BY-SA 3.0</a:t>
            </a:r>
            <a:endParaRPr lang="en-US" sz="1200" dirty="0">
              <a:latin typeface="+mn-lt"/>
            </a:endParaRPr>
          </a:p>
        </p:txBody>
      </p:sp>
    </p:spTree>
    <p:extLst>
      <p:ext uri="{BB962C8B-B14F-4D97-AF65-F5344CB8AC3E}">
        <p14:creationId xmlns:p14="http://schemas.microsoft.com/office/powerpoint/2010/main" val="17406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prstClr val="white"/>
                </a:solidFill>
              </a:rPr>
              <a:t>Πύελος</a:t>
            </a:r>
            <a:r>
              <a:rPr lang="en-US" dirty="0" smtClean="0">
                <a:solidFill>
                  <a:prstClr val="white"/>
                </a:solidFill>
              </a:rPr>
              <a:t> </a:t>
            </a:r>
            <a:r>
              <a:rPr lang="el-GR" sz="3000" b="0" dirty="0" smtClean="0">
                <a:solidFill>
                  <a:prstClr val="white"/>
                </a:solidFill>
              </a:rPr>
              <a:t>3</a:t>
            </a:r>
            <a:r>
              <a:rPr lang="en-US" sz="3000" b="0" dirty="0" smtClean="0">
                <a:solidFill>
                  <a:prstClr val="white"/>
                </a:solidFill>
              </a:rPr>
              <a:t>/3</a:t>
            </a:r>
            <a:r>
              <a:rPr lang="el-GR" dirty="0" smtClean="0">
                <a:solidFill>
                  <a:prstClr val="white"/>
                </a:solidFill>
              </a:rPr>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pic>
        <p:nvPicPr>
          <p:cNvPr id="101378" name="Picture 2" descr="File:Skeletal pelvis-pubis.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8016" y="1628800"/>
            <a:ext cx="6259046" cy="3888432"/>
          </a:xfrm>
          <a:prstGeom prst="rect">
            <a:avLst/>
          </a:prstGeom>
          <a:solidFill>
            <a:schemeClr val="bg1"/>
          </a:solidFill>
          <a:ln>
            <a:solidFill>
              <a:schemeClr val="tx1"/>
            </a:solidFill>
          </a:ln>
        </p:spPr>
      </p:pic>
      <p:sp>
        <p:nvSpPr>
          <p:cNvPr id="5" name="Ορθογώνιο 4"/>
          <p:cNvSpPr/>
          <p:nvPr/>
        </p:nvSpPr>
        <p:spPr>
          <a:xfrm>
            <a:off x="273209" y="1772816"/>
            <a:ext cx="2714615" cy="3785652"/>
          </a:xfrm>
          <a:prstGeom prst="rect">
            <a:avLst/>
          </a:prstGeom>
        </p:spPr>
        <p:txBody>
          <a:bodyPr wrap="square">
            <a:spAutoFit/>
          </a:bodyPr>
          <a:lstStyle/>
          <a:p>
            <a:pPr marL="342900" indent="-342900">
              <a:spcBef>
                <a:spcPts val="600"/>
              </a:spcBef>
              <a:buFont typeface="+mj-lt"/>
              <a:buAutoNum type="arabicPeriod"/>
            </a:pPr>
            <a:r>
              <a:rPr lang="en-US" sz="2000" dirty="0">
                <a:solidFill>
                  <a:schemeClr val="bg1"/>
                </a:solidFill>
                <a:latin typeface="+mn-lt"/>
              </a:rPr>
              <a:t>Sacrum,</a:t>
            </a:r>
          </a:p>
          <a:p>
            <a:pPr marL="342900" indent="-342900">
              <a:spcBef>
                <a:spcPts val="600"/>
              </a:spcBef>
              <a:buFont typeface="+mj-lt"/>
              <a:buAutoNum type="arabicPeriod"/>
            </a:pPr>
            <a:r>
              <a:rPr lang="en-US" sz="2000" dirty="0">
                <a:solidFill>
                  <a:schemeClr val="bg1"/>
                </a:solidFill>
                <a:latin typeface="+mn-lt"/>
              </a:rPr>
              <a:t>Ilium,</a:t>
            </a:r>
          </a:p>
          <a:p>
            <a:pPr marL="342900" indent="-342900">
              <a:spcBef>
                <a:spcPts val="600"/>
              </a:spcBef>
              <a:buFont typeface="+mj-lt"/>
              <a:buAutoNum type="arabicPeriod"/>
            </a:pPr>
            <a:r>
              <a:rPr lang="en-US" sz="2000" dirty="0">
                <a:solidFill>
                  <a:schemeClr val="bg1"/>
                </a:solidFill>
                <a:latin typeface="+mn-lt"/>
              </a:rPr>
              <a:t>Ischium,</a:t>
            </a:r>
          </a:p>
          <a:p>
            <a:pPr marL="342900" indent="-342900">
              <a:spcBef>
                <a:spcPts val="600"/>
              </a:spcBef>
              <a:buFont typeface="+mj-lt"/>
              <a:buAutoNum type="arabicPeriod"/>
            </a:pPr>
            <a:r>
              <a:rPr lang="en-US" sz="2000" dirty="0">
                <a:solidFill>
                  <a:schemeClr val="bg1"/>
                </a:solidFill>
                <a:latin typeface="+mn-lt"/>
              </a:rPr>
              <a:t>Pubis,</a:t>
            </a:r>
          </a:p>
          <a:p>
            <a:pPr marL="342900" indent="-342900">
              <a:spcBef>
                <a:spcPts val="600"/>
              </a:spcBef>
              <a:buFont typeface="+mj-lt"/>
              <a:buAutoNum type="arabicPeriod"/>
            </a:pPr>
            <a:r>
              <a:rPr lang="en-US" sz="2000" dirty="0">
                <a:solidFill>
                  <a:schemeClr val="bg1"/>
                </a:solidFill>
                <a:latin typeface="+mn-lt"/>
              </a:rPr>
              <a:t>Pubic </a:t>
            </a:r>
            <a:r>
              <a:rPr lang="en-US" sz="2000" dirty="0" err="1">
                <a:solidFill>
                  <a:schemeClr val="bg1"/>
                </a:solidFill>
                <a:latin typeface="+mn-lt"/>
              </a:rPr>
              <a:t>symphisis</a:t>
            </a:r>
            <a:r>
              <a:rPr lang="en-US" sz="2000" dirty="0">
                <a:solidFill>
                  <a:schemeClr val="bg1"/>
                </a:solidFill>
                <a:latin typeface="+mn-lt"/>
              </a:rPr>
              <a:t>,</a:t>
            </a:r>
          </a:p>
          <a:p>
            <a:pPr marL="342900" indent="-342900">
              <a:spcBef>
                <a:spcPts val="600"/>
              </a:spcBef>
              <a:buFont typeface="+mj-lt"/>
              <a:buAutoNum type="arabicPeriod"/>
            </a:pPr>
            <a:r>
              <a:rPr lang="en-US" sz="2000" dirty="0">
                <a:solidFill>
                  <a:schemeClr val="bg1"/>
                </a:solidFill>
                <a:latin typeface="+mn-lt"/>
              </a:rPr>
              <a:t>Acetabulum,</a:t>
            </a:r>
          </a:p>
          <a:p>
            <a:pPr marL="342900" indent="-342900">
              <a:spcBef>
                <a:spcPts val="600"/>
              </a:spcBef>
              <a:buFont typeface="+mj-lt"/>
              <a:buAutoNum type="arabicPeriod"/>
            </a:pPr>
            <a:r>
              <a:rPr lang="en-US" sz="2000" dirty="0">
                <a:solidFill>
                  <a:schemeClr val="bg1"/>
                </a:solidFill>
                <a:latin typeface="+mn-lt"/>
              </a:rPr>
              <a:t>Obturator foramen,</a:t>
            </a:r>
          </a:p>
          <a:p>
            <a:pPr marL="342900" indent="-342900">
              <a:spcBef>
                <a:spcPts val="600"/>
              </a:spcBef>
              <a:buFont typeface="+mj-lt"/>
              <a:buAutoNum type="arabicPeriod"/>
            </a:pPr>
            <a:r>
              <a:rPr lang="en-US" sz="2000" dirty="0">
                <a:solidFill>
                  <a:schemeClr val="bg1"/>
                </a:solidFill>
                <a:latin typeface="+mn-lt"/>
              </a:rPr>
              <a:t>Coccyx,</a:t>
            </a:r>
          </a:p>
          <a:p>
            <a:pPr>
              <a:spcBef>
                <a:spcPts val="600"/>
              </a:spcBef>
            </a:pPr>
            <a:r>
              <a:rPr lang="en-US" sz="2000" dirty="0">
                <a:solidFill>
                  <a:schemeClr val="bg1"/>
                </a:solidFill>
                <a:latin typeface="+mn-lt"/>
              </a:rPr>
              <a:t>Red dotted line = Linea terminalis</a:t>
            </a:r>
            <a:endParaRPr lang="el-GR" sz="2000" dirty="0">
              <a:solidFill>
                <a:schemeClr val="bg1"/>
              </a:solidFill>
              <a:latin typeface="+mn-lt"/>
            </a:endParaRPr>
          </a:p>
        </p:txBody>
      </p:sp>
      <p:sp>
        <p:nvSpPr>
          <p:cNvPr id="7" name="Rectangle 7"/>
          <p:cNvSpPr/>
          <p:nvPr/>
        </p:nvSpPr>
        <p:spPr>
          <a:xfrm>
            <a:off x="2828015" y="5558468"/>
            <a:ext cx="6266931"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3"/>
              </a:rPr>
              <a:t>Skeletal </a:t>
            </a:r>
            <a:r>
              <a:rPr lang="en-US" sz="1200" dirty="0" smtClean="0">
                <a:latin typeface="+mn-lt"/>
                <a:hlinkClick r:id="rId3"/>
              </a:rPr>
              <a:t>pelvis-pubis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latin typeface="+mn-lt"/>
                <a:hlinkClick r:id="rId4" tooltip="User:Fred the Oyster"/>
              </a:rPr>
              <a:t>Fred the Oyster</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5"/>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011785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8"/>
          <p:cNvPicPr>
            <a:picLocks noGrp="1" noChangeAspect="1" noChangeArrowheads="1"/>
          </p:cNvPicPr>
          <p:nvPr>
            <p:ph idx="1"/>
          </p:nvPr>
        </p:nvPicPr>
        <p:blipFill>
          <a:blip r:embed="rId2" cstate="print">
            <a:lum contrast="6000"/>
            <a:extLst>
              <a:ext uri="{28A0092B-C50C-407E-A947-70E740481C1C}">
                <a14:useLocalDpi xmlns:a14="http://schemas.microsoft.com/office/drawing/2010/main" val="0"/>
              </a:ext>
            </a:extLst>
          </a:blip>
          <a:stretch>
            <a:fillRect/>
          </a:stretch>
        </p:blipFill>
        <p:spPr>
          <a:xfrm>
            <a:off x="179512" y="1268760"/>
            <a:ext cx="4602031" cy="4752528"/>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3584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763" y="2004707"/>
            <a:ext cx="4283741" cy="4520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7"/>
          <p:cNvSpPr>
            <a:spLocks noChangeArrowheads="1"/>
          </p:cNvSpPr>
          <p:nvPr/>
        </p:nvSpPr>
        <p:spPr bwMode="auto">
          <a:xfrm>
            <a:off x="3005995" y="6302306"/>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l-GR" altLang="el-GR" sz="1200" dirty="0" smtClean="0">
                <a:latin typeface="+mn-lt"/>
                <a:hlinkClick r:id="rId4"/>
              </a:rPr>
              <a:t>emedicine.medscape.com</a:t>
            </a:r>
            <a:endParaRPr lang="el-GR" altLang="el-GR" sz="1200" dirty="0">
              <a:latin typeface="+mn-lt"/>
            </a:endParaRPr>
          </a:p>
        </p:txBody>
      </p:sp>
      <p:sp>
        <p:nvSpPr>
          <p:cNvPr id="35846" name="Line 9"/>
          <p:cNvSpPr>
            <a:spLocks noChangeShapeType="1"/>
          </p:cNvSpPr>
          <p:nvPr/>
        </p:nvSpPr>
        <p:spPr bwMode="auto">
          <a:xfrm>
            <a:off x="1259632" y="2708920"/>
            <a:ext cx="64770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5847" name="Line 10"/>
          <p:cNvSpPr>
            <a:spLocks noChangeShapeType="1"/>
          </p:cNvSpPr>
          <p:nvPr/>
        </p:nvSpPr>
        <p:spPr bwMode="auto">
          <a:xfrm>
            <a:off x="5652120" y="2484523"/>
            <a:ext cx="647700" cy="7921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
        <p:nvSpPr>
          <p:cNvPr id="3" name="Τίτλος 2"/>
          <p:cNvSpPr>
            <a:spLocks noGrp="1"/>
          </p:cNvSpPr>
          <p:nvPr>
            <p:ph type="title"/>
          </p:nvPr>
        </p:nvSpPr>
        <p:spPr/>
        <p:txBody>
          <a:bodyPr/>
          <a:lstStyle/>
          <a:p>
            <a:r>
              <a:rPr lang="el-GR" dirty="0"/>
              <a:t>Κάταγμα μηριαίου </a:t>
            </a:r>
            <a:r>
              <a:rPr lang="el-GR" dirty="0" smtClean="0"/>
              <a:t>αυχένα </a:t>
            </a:r>
            <a:r>
              <a:rPr lang="el-GR" sz="3000" b="0" dirty="0" smtClean="0"/>
              <a:t>1/2</a:t>
            </a:r>
            <a:endParaRPr lang="el-GR" sz="3000" b="0" dirty="0"/>
          </a:p>
        </p:txBody>
      </p:sp>
    </p:spTree>
    <p:extLst>
      <p:ext uri="{BB962C8B-B14F-4D97-AF65-F5344CB8AC3E}">
        <p14:creationId xmlns:p14="http://schemas.microsoft.com/office/powerpoint/2010/main" val="3264138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a:defRPr/>
            </a:pPr>
            <a:r>
              <a:rPr lang="el-GR" dirty="0">
                <a:solidFill>
                  <a:prstClr val="white"/>
                </a:solidFill>
              </a:rPr>
              <a:t>Κάταγμα μηριαίου αυχένα </a:t>
            </a:r>
            <a:r>
              <a:rPr lang="el-GR" sz="3000" b="0" dirty="0" smtClean="0">
                <a:solidFill>
                  <a:prstClr val="white"/>
                </a:solidFill>
              </a:rPr>
              <a:t>2/2</a:t>
            </a:r>
            <a:endParaRPr lang="el-GR" dirty="0" smtClean="0"/>
          </a:p>
        </p:txBody>
      </p:sp>
      <p:pic>
        <p:nvPicPr>
          <p:cNvPr id="36868" name="Picture 4"/>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4716016" y="1182688"/>
            <a:ext cx="4356100" cy="5345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85023"/>
            <a:ext cx="4473575" cy="475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8264832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Κάταγμα </a:t>
            </a:r>
            <a:r>
              <a:rPr lang="el-GR" dirty="0" smtClean="0"/>
              <a:t>αυχένα </a:t>
            </a:r>
            <a:r>
              <a:rPr lang="el-GR" dirty="0"/>
              <a:t>σε </a:t>
            </a:r>
            <a:r>
              <a:rPr lang="el-GR" dirty="0" smtClean="0"/>
              <a:t>παιδί</a:t>
            </a:r>
            <a:endParaRPr lang="el-GR" dirty="0"/>
          </a:p>
        </p:txBody>
      </p:sp>
      <p:pic>
        <p:nvPicPr>
          <p:cNvPr id="37892" name="Picture 4"/>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bwMode="auto">
          <a:xfrm>
            <a:off x="2339752" y="1196752"/>
            <a:ext cx="4511675" cy="5329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3017654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defRPr/>
            </a:pPr>
            <a:r>
              <a:rPr lang="el-GR" dirty="0" err="1" smtClean="0"/>
              <a:t>Διατροχαντήριο</a:t>
            </a:r>
            <a:r>
              <a:rPr lang="el-GR" dirty="0" smtClean="0"/>
              <a:t> κάταγμα </a:t>
            </a:r>
            <a:r>
              <a:rPr lang="el-GR" sz="3000" b="0" dirty="0" smtClean="0"/>
              <a:t>1/3</a:t>
            </a:r>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088" y="1412875"/>
            <a:ext cx="4252912"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63" y="1412874"/>
            <a:ext cx="4252743" cy="489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p:cNvSpPr txBox="1">
            <a:spLocks noChangeArrowheads="1"/>
          </p:cNvSpPr>
          <p:nvPr/>
        </p:nvSpPr>
        <p:spPr bwMode="auto">
          <a:xfrm>
            <a:off x="303781" y="6303963"/>
            <a:ext cx="2089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a:solidFill>
                  <a:schemeClr val="bg1"/>
                </a:solidFill>
                <a:latin typeface="+mn-lt"/>
              </a:rPr>
              <a:t>Α/α δεξιού ισχίου</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
        <p:nvSpPr>
          <p:cNvPr id="4" name="Ορθογώνιο 3"/>
          <p:cNvSpPr/>
          <p:nvPr/>
        </p:nvSpPr>
        <p:spPr>
          <a:xfrm>
            <a:off x="2455406" y="6502372"/>
            <a:ext cx="4572000" cy="276999"/>
          </a:xfrm>
          <a:prstGeom prst="rect">
            <a:avLst/>
          </a:prstGeom>
        </p:spPr>
        <p:txBody>
          <a:bodyPr>
            <a:spAutoFit/>
          </a:bodyPr>
          <a:lstStyle/>
          <a:p>
            <a:pPr algn="ctr"/>
            <a:r>
              <a:rPr lang="en-US" sz="1200" dirty="0" smtClean="0">
                <a:latin typeface="+mn-lt"/>
                <a:hlinkClick r:id="rId4"/>
              </a:rPr>
              <a:t>learningradiology.com</a:t>
            </a:r>
            <a:endParaRPr lang="el-GR" sz="1200" dirty="0">
              <a:latin typeface="+mn-lt"/>
            </a:endParaRPr>
          </a:p>
        </p:txBody>
      </p:sp>
    </p:spTree>
    <p:extLst>
      <p:ext uri="{BB962C8B-B14F-4D97-AF65-F5344CB8AC3E}">
        <p14:creationId xmlns:p14="http://schemas.microsoft.com/office/powerpoint/2010/main" val="4208060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lstStyle/>
          <a:p>
            <a:pPr>
              <a:defRPr/>
            </a:pPr>
            <a:r>
              <a:rPr lang="el-GR" dirty="0" err="1">
                <a:solidFill>
                  <a:prstClr val="white"/>
                </a:solidFill>
              </a:rPr>
              <a:t>Διατροχαντήριο</a:t>
            </a:r>
            <a:r>
              <a:rPr lang="el-GR" dirty="0">
                <a:solidFill>
                  <a:prstClr val="white"/>
                </a:solidFill>
              </a:rPr>
              <a:t> κάταγμα </a:t>
            </a:r>
            <a:r>
              <a:rPr lang="el-GR" sz="3000" b="0" dirty="0" smtClean="0">
                <a:solidFill>
                  <a:prstClr val="white"/>
                </a:solidFill>
              </a:rPr>
              <a:t>2/3</a:t>
            </a:r>
            <a:endParaRPr lang="el-GR" dirty="0" smtClean="0"/>
          </a:p>
        </p:txBody>
      </p:sp>
      <p:pic>
        <p:nvPicPr>
          <p:cNvPr id="39939" name="Picture 3"/>
          <p:cNvPicPr>
            <a:picLocks noGrp="1" noChangeAspect="1" noChangeArrowheads="1"/>
          </p:cNvPicPr>
          <p:nvPr>
            <p:ph idx="1"/>
          </p:nvPr>
        </p:nvPicPr>
        <p:blipFill>
          <a:blip r:embed="rId2" cstate="print">
            <a:lum contrast="12000"/>
            <a:extLst>
              <a:ext uri="{28A0092B-C50C-407E-A947-70E740481C1C}">
                <a14:useLocalDpi xmlns:a14="http://schemas.microsoft.com/office/drawing/2010/main" val="0"/>
              </a:ext>
            </a:extLst>
          </a:blip>
          <a:stretch>
            <a:fillRect/>
          </a:stretch>
        </p:blipFill>
        <p:spPr>
          <a:xfrm>
            <a:off x="251520" y="1262318"/>
            <a:ext cx="4152407" cy="3325251"/>
          </a:xfrm>
          <a:ln>
            <a:solidFill>
              <a:schemeClr val="tx1"/>
            </a:solidFill>
          </a:ln>
        </p:spPr>
      </p:pic>
      <p:pic>
        <p:nvPicPr>
          <p:cNvPr id="399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8958" y="260648"/>
            <a:ext cx="28924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081169"/>
            <a:ext cx="2951163" cy="3746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Tree>
    <p:extLst>
      <p:ext uri="{BB962C8B-B14F-4D97-AF65-F5344CB8AC3E}">
        <p14:creationId xmlns:p14="http://schemas.microsoft.com/office/powerpoint/2010/main" val="2634013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61785" y="116632"/>
            <a:ext cx="4654232" cy="1512168"/>
          </a:xfrm>
        </p:spPr>
        <p:txBody>
          <a:bodyPr/>
          <a:lstStyle/>
          <a:p>
            <a:r>
              <a:rPr lang="el-GR" dirty="0" err="1">
                <a:solidFill>
                  <a:prstClr val="white"/>
                </a:solidFill>
              </a:rPr>
              <a:t>Διατροχαντήριο</a:t>
            </a:r>
            <a:r>
              <a:rPr lang="el-GR" dirty="0">
                <a:solidFill>
                  <a:prstClr val="white"/>
                </a:solidFill>
              </a:rPr>
              <a:t> κάταγμα </a:t>
            </a:r>
            <a:r>
              <a:rPr lang="el-GR" sz="3000" b="0" dirty="0" smtClean="0">
                <a:solidFill>
                  <a:prstClr val="white"/>
                </a:solidFill>
              </a:rPr>
              <a:t>3/3</a:t>
            </a:r>
            <a:endParaRPr lang="el-GR" dirty="0"/>
          </a:p>
        </p:txBody>
      </p:sp>
      <p:pic>
        <p:nvPicPr>
          <p:cNvPr id="4096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28800"/>
            <a:ext cx="3552667" cy="51130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Θέση αριθμού διαφάνειας 8"/>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pic>
        <p:nvPicPr>
          <p:cNvPr id="72706" name="Picture 2" descr="https://upload.wikimedia.org/wikipedia/commons/thumb/1/11/Cdm_hip_fracture_343.jpg/800px-Cdm_hip_fracture_343.jpg"/>
          <p:cNvPicPr>
            <a:picLocks noChangeAspect="1" noChangeArrowheads="1"/>
          </p:cNvPicPr>
          <p:nvPr/>
        </p:nvPicPr>
        <p:blipFill>
          <a:blip r:embed="rId3" cstate="print"/>
          <a:srcRect/>
          <a:stretch>
            <a:fillRect/>
          </a:stretch>
        </p:blipFill>
        <p:spPr bwMode="auto">
          <a:xfrm>
            <a:off x="4602090" y="764704"/>
            <a:ext cx="4541910" cy="3445992"/>
          </a:xfrm>
          <a:prstGeom prst="rect">
            <a:avLst/>
          </a:prstGeom>
          <a:noFill/>
        </p:spPr>
      </p:pic>
      <p:sp>
        <p:nvSpPr>
          <p:cNvPr id="8" name="Rectangle 7"/>
          <p:cNvSpPr/>
          <p:nvPr/>
        </p:nvSpPr>
        <p:spPr>
          <a:xfrm>
            <a:off x="6372200" y="4293096"/>
            <a:ext cx="1290738" cy="276999"/>
          </a:xfrm>
          <a:prstGeom prst="rect">
            <a:avLst/>
          </a:prstGeom>
        </p:spPr>
        <p:txBody>
          <a:bodyPr wrap="none">
            <a:spAutoFit/>
          </a:bodyPr>
          <a:lstStyle/>
          <a:p>
            <a:r>
              <a:rPr lang="en-US" sz="1200" dirty="0" smtClean="0">
                <a:hlinkClick r:id="rId4"/>
              </a:rPr>
              <a:t>en.wikipedia.org</a:t>
            </a:r>
            <a:endParaRPr lang="en-US" sz="1200" dirty="0"/>
          </a:p>
        </p:txBody>
      </p:sp>
    </p:spTree>
    <p:extLst>
      <p:ext uri="{BB962C8B-B14F-4D97-AF65-F5344CB8AC3E}">
        <p14:creationId xmlns:p14="http://schemas.microsoft.com/office/powerpoint/2010/main" val="4096957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Άλλες μέθοδοι απεικόνισης </a:t>
            </a:r>
            <a:r>
              <a:rPr lang="el-GR" sz="3000" b="0" dirty="0" smtClean="0"/>
              <a:t>1/2</a:t>
            </a:r>
            <a:endParaRPr lang="el-GR" sz="3000" b="0" dirty="0"/>
          </a:p>
        </p:txBody>
      </p:sp>
      <p:sp>
        <p:nvSpPr>
          <p:cNvPr id="84995" name="Rectangle 3"/>
          <p:cNvSpPr>
            <a:spLocks noGrp="1" noChangeArrowheads="1"/>
          </p:cNvSpPr>
          <p:nvPr>
            <p:ph idx="1"/>
          </p:nvPr>
        </p:nvSpPr>
        <p:spPr>
          <a:xfrm>
            <a:off x="289682" y="1229941"/>
            <a:ext cx="8424936" cy="5256584"/>
          </a:xfrm>
        </p:spPr>
        <p:txBody>
          <a:bodyPr>
            <a:normAutofit/>
          </a:bodyPr>
          <a:lstStyle/>
          <a:p>
            <a:pPr eaLnBrk="1" hangingPunct="1">
              <a:defRPr/>
            </a:pPr>
            <a:r>
              <a:rPr lang="el-GR" sz="2200" dirty="0" smtClean="0"/>
              <a:t>Επειδή πρόκειται κυρίως για σπογγώδες οστό το κάταγμα μπορεί να μη φανεί στην 1</a:t>
            </a:r>
            <a:r>
              <a:rPr lang="el-GR" sz="2200" baseline="30000" dirty="0" smtClean="0"/>
              <a:t>η</a:t>
            </a:r>
            <a:r>
              <a:rPr lang="el-GR" sz="2200" dirty="0" smtClean="0"/>
              <a:t> α/α</a:t>
            </a:r>
          </a:p>
          <a:p>
            <a:pPr eaLnBrk="1" hangingPunct="1">
              <a:defRPr/>
            </a:pPr>
            <a:r>
              <a:rPr lang="el-GR" sz="2200" dirty="0" smtClean="0"/>
              <a:t>Επανάληψη εάν ο πόνος επιμένει μετά 10μερο &amp;/ή</a:t>
            </a:r>
          </a:p>
          <a:p>
            <a:pPr eaLnBrk="1" hangingPunct="1">
              <a:defRPr/>
            </a:pPr>
            <a:r>
              <a:rPr lang="el-GR" sz="2200" dirty="0" smtClean="0"/>
              <a:t>Μαγνητική / Αξονική – σπινθηρογράφημα</a:t>
            </a:r>
          </a:p>
        </p:txBody>
      </p:sp>
      <p:pic>
        <p:nvPicPr>
          <p:cNvPr id="4198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263" y="3180779"/>
            <a:ext cx="3744912" cy="2622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5"/>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611188" y="3180779"/>
            <a:ext cx="3890962" cy="2974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89" name="Text Box 6"/>
          <p:cNvSpPr txBox="1">
            <a:spLocks noChangeArrowheads="1"/>
          </p:cNvSpPr>
          <p:nvPr/>
        </p:nvSpPr>
        <p:spPr bwMode="auto">
          <a:xfrm>
            <a:off x="5148263" y="5805488"/>
            <a:ext cx="37449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Σπινθηρογράφημα: πρόσληψη </a:t>
            </a:r>
            <a:r>
              <a:rPr lang="el-GR" altLang="el-GR" sz="2000" dirty="0" err="1">
                <a:solidFill>
                  <a:schemeClr val="bg1"/>
                </a:solidFill>
                <a:latin typeface="+mn-lt"/>
              </a:rPr>
              <a:t>ραδιοφαρμάκου</a:t>
            </a:r>
            <a:r>
              <a:rPr lang="el-GR" altLang="el-GR" sz="2000" dirty="0">
                <a:solidFill>
                  <a:schemeClr val="bg1"/>
                </a:solidFill>
                <a:latin typeface="+mn-lt"/>
              </a:rPr>
              <a:t> </a:t>
            </a:r>
            <a:r>
              <a:rPr lang="el-GR" altLang="el-GR" sz="2000" dirty="0" err="1">
                <a:solidFill>
                  <a:schemeClr val="bg1"/>
                </a:solidFill>
                <a:latin typeface="+mn-lt"/>
              </a:rPr>
              <a:t>στόν</a:t>
            </a:r>
            <a:r>
              <a:rPr lang="el-GR" altLang="el-GR" sz="2000" dirty="0">
                <a:solidFill>
                  <a:schemeClr val="bg1"/>
                </a:solidFill>
                <a:latin typeface="+mn-lt"/>
              </a:rPr>
              <a:t> αυχένα του δεξιού μηριαίου</a:t>
            </a:r>
          </a:p>
        </p:txBody>
      </p:sp>
      <p:sp>
        <p:nvSpPr>
          <p:cNvPr id="41990" name="Text Box 7"/>
          <p:cNvSpPr txBox="1">
            <a:spLocks noChangeArrowheads="1"/>
          </p:cNvSpPr>
          <p:nvPr/>
        </p:nvSpPr>
        <p:spPr bwMode="auto">
          <a:xfrm>
            <a:off x="611188" y="6093296"/>
            <a:ext cx="3889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Μαγνητική τομογραφία: Οίδημα στον αυχένα του δεξιού μηριαίου</a:t>
            </a:r>
          </a:p>
        </p:txBody>
      </p:sp>
      <p:sp>
        <p:nvSpPr>
          <p:cNvPr id="41991" name="Line 8"/>
          <p:cNvSpPr>
            <a:spLocks noChangeShapeType="1"/>
          </p:cNvSpPr>
          <p:nvPr/>
        </p:nvSpPr>
        <p:spPr bwMode="auto">
          <a:xfrm>
            <a:off x="539750" y="3789363"/>
            <a:ext cx="792163" cy="576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1992" name="Line 9"/>
          <p:cNvSpPr>
            <a:spLocks noChangeShapeType="1"/>
          </p:cNvSpPr>
          <p:nvPr/>
        </p:nvSpPr>
        <p:spPr bwMode="auto">
          <a:xfrm flipH="1" flipV="1">
            <a:off x="6156325" y="5013325"/>
            <a:ext cx="360363" cy="6477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3517630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white"/>
                </a:solidFill>
              </a:rPr>
              <a:t>Άλλες μέθοδοι απεικόνισης </a:t>
            </a:r>
            <a:r>
              <a:rPr lang="el-GR" sz="3000" b="0" dirty="0" smtClean="0">
                <a:solidFill>
                  <a:prstClr val="white"/>
                </a:solidFill>
              </a:rPr>
              <a:t>2/2</a:t>
            </a:r>
            <a:endParaRPr lang="el-GR" dirty="0"/>
          </a:p>
        </p:txBody>
      </p:sp>
      <p:sp>
        <p:nvSpPr>
          <p:cNvPr id="100355" name="Rectangle 3"/>
          <p:cNvSpPr>
            <a:spLocks noGrp="1" noChangeArrowheads="1"/>
          </p:cNvSpPr>
          <p:nvPr>
            <p:ph idx="1"/>
          </p:nvPr>
        </p:nvSpPr>
        <p:spPr/>
        <p:txBody>
          <a:bodyPr/>
          <a:lstStyle/>
          <a:p>
            <a:pPr eaLnBrk="1" hangingPunct="1">
              <a:defRPr/>
            </a:pPr>
            <a:r>
              <a:rPr lang="el-GR" smtClean="0"/>
              <a:t>Αξονική τομογραφία</a:t>
            </a:r>
          </a:p>
          <a:p>
            <a:pPr lvl="1" eaLnBrk="1" hangingPunct="1">
              <a:defRPr/>
            </a:pPr>
            <a:r>
              <a:rPr lang="el-GR" smtClean="0"/>
              <a:t>Κάταγμα αυχένα</a:t>
            </a:r>
          </a:p>
        </p:txBody>
      </p:sp>
      <p:pic>
        <p:nvPicPr>
          <p:cNvPr id="430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294" y="1340768"/>
            <a:ext cx="4697413" cy="385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337065"/>
            <a:ext cx="3776662" cy="324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val="3992195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l" eaLnBrk="1" hangingPunct="1">
              <a:defRPr/>
            </a:pPr>
            <a:r>
              <a:rPr lang="el-GR" dirty="0" smtClean="0"/>
              <a:t>Θεραπεία</a:t>
            </a:r>
            <a:endParaRPr lang="en-US"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pic>
        <p:nvPicPr>
          <p:cNvPr id="1026" name="Picture 2" descr="Illustration showing a variety of hip repair techniques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474" y="1052736"/>
            <a:ext cx="5096813" cy="55427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329880" y="6595591"/>
            <a:ext cx="4572000" cy="276999"/>
          </a:xfrm>
          <a:prstGeom prst="rect">
            <a:avLst/>
          </a:prstGeom>
        </p:spPr>
        <p:txBody>
          <a:bodyPr>
            <a:spAutoFit/>
          </a:bodyPr>
          <a:lstStyle/>
          <a:p>
            <a:pPr algn="ctr"/>
            <a:r>
              <a:rPr lang="en-US" sz="1200" dirty="0" smtClean="0">
                <a:latin typeface="Calibri"/>
                <a:hlinkClick r:id="rId3"/>
              </a:rPr>
              <a:t>©</a:t>
            </a:r>
            <a:r>
              <a:rPr lang="en-US" sz="1200" dirty="0" smtClean="0">
                <a:latin typeface="+mn-lt"/>
                <a:hlinkClick r:id="rId3"/>
              </a:rPr>
              <a:t>mayoclinic.org</a:t>
            </a:r>
            <a:endParaRPr lang="el-GR" sz="1200" dirty="0">
              <a:latin typeface="+mn-lt"/>
            </a:endParaRPr>
          </a:p>
        </p:txBody>
      </p:sp>
    </p:spTree>
    <p:extLst>
      <p:ext uri="{BB962C8B-B14F-4D97-AF65-F5344CB8AC3E}">
        <p14:creationId xmlns:p14="http://schemas.microsoft.com/office/powerpoint/2010/main" val="27849366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defRPr/>
            </a:pPr>
            <a:r>
              <a:rPr lang="el-GR" dirty="0" smtClean="0"/>
              <a:t>Διατροχαντήριο κάταγμα – </a:t>
            </a:r>
            <a:r>
              <a:rPr lang="el-GR" dirty="0" err="1" smtClean="0"/>
              <a:t>Ήλωση</a:t>
            </a:r>
            <a:r>
              <a:rPr lang="en-US" dirty="0" smtClean="0"/>
              <a:t> </a:t>
            </a:r>
            <a:r>
              <a:rPr lang="en-US" sz="3000" b="0" dirty="0" smtClean="0"/>
              <a:t>1/3</a:t>
            </a:r>
          </a:p>
        </p:txBody>
      </p:sp>
      <p:sp>
        <p:nvSpPr>
          <p:cNvPr id="51203" name="Content Placeholder 2"/>
          <p:cNvSpPr>
            <a:spLocks noGrp="1"/>
          </p:cNvSpPr>
          <p:nvPr>
            <p:ph idx="1"/>
          </p:nvPr>
        </p:nvSpPr>
        <p:spPr/>
        <p:txBody>
          <a:bodyPr/>
          <a:lstStyle/>
          <a:p>
            <a:pPr>
              <a:defRPr/>
            </a:pPr>
            <a:r>
              <a:rPr lang="el-GR" dirty="0" smtClean="0"/>
              <a:t>Δυναμική ήλωση με λάμα</a:t>
            </a:r>
            <a:endParaRPr lang="en-US" dirty="0" smtClean="0"/>
          </a:p>
          <a:p>
            <a:pPr>
              <a:defRPr/>
            </a:pPr>
            <a:r>
              <a:rPr lang="el-GR" dirty="0" smtClean="0"/>
              <a:t>Δυναμική ήλωση με ενδομυελικό ήλο</a:t>
            </a:r>
            <a:endParaRPr lang="en-US" dirty="0" smtClean="0"/>
          </a:p>
        </p:txBody>
      </p:sp>
      <p:pic>
        <p:nvPicPr>
          <p:cNvPr id="4" name="Picture 3" descr="images-5.jpeg"/>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344215" y="3149804"/>
            <a:ext cx="2916238" cy="3498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images-8.jpeg"/>
          <p:cNvPicPr>
            <a:picLocks noChangeAspect="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6275415" y="3141663"/>
            <a:ext cx="2617065" cy="3506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2"/>
          <p:cNvPicPr>
            <a:picLocks noChangeAspect="1" noChangeArrowheads="1"/>
          </p:cNvPicPr>
          <p:nvPr/>
        </p:nvPicPr>
        <p:blipFill>
          <a:blip r:embed="rId5" cstate="print">
            <a:lum bright="10000" contrast="20000"/>
            <a:extLst>
              <a:ext uri="{28A0092B-C50C-407E-A947-70E740481C1C}">
                <a14:useLocalDpi xmlns:a14="http://schemas.microsoft.com/office/drawing/2010/main" val="0"/>
              </a:ext>
            </a:extLst>
          </a:blip>
          <a:srcRect/>
          <a:stretch>
            <a:fillRect/>
          </a:stretch>
        </p:blipFill>
        <p:spPr bwMode="auto">
          <a:xfrm>
            <a:off x="3378776" y="3149804"/>
            <a:ext cx="2761997" cy="3498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Tree>
    <p:extLst>
      <p:ext uri="{BB962C8B-B14F-4D97-AF65-F5344CB8AC3E}">
        <p14:creationId xmlns:p14="http://schemas.microsoft.com/office/powerpoint/2010/main" val="3117122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Οστά πυέλου και </a:t>
            </a:r>
            <a:r>
              <a:rPr lang="el-GR" dirty="0" smtClean="0"/>
              <a:t>σύνδεσμοι </a:t>
            </a:r>
            <a:r>
              <a:rPr lang="el-GR" sz="3000" b="0" dirty="0" smtClean="0"/>
              <a:t>1/2</a:t>
            </a:r>
            <a:endParaRPr lang="el-GR" sz="3000" b="0" dirty="0"/>
          </a:p>
        </p:txBody>
      </p:sp>
      <p:sp>
        <p:nvSpPr>
          <p:cNvPr id="72707" name="Rectangle 3"/>
          <p:cNvSpPr>
            <a:spLocks noGrp="1" noChangeArrowheads="1"/>
          </p:cNvSpPr>
          <p:nvPr>
            <p:ph idx="1"/>
          </p:nvPr>
        </p:nvSpPr>
        <p:spPr>
          <a:xfrm>
            <a:off x="251520" y="1196752"/>
            <a:ext cx="8352928" cy="5256584"/>
          </a:xfrm>
        </p:spPr>
        <p:txBody>
          <a:bodyPr>
            <a:normAutofit/>
          </a:bodyPr>
          <a:lstStyle/>
          <a:p>
            <a:pPr eaLnBrk="1" hangingPunct="1">
              <a:defRPr/>
            </a:pPr>
            <a:r>
              <a:rPr lang="el-GR" dirty="0" smtClean="0"/>
              <a:t>Τα οστά της πυέλου σχηματίζουν δακτύλιο.</a:t>
            </a:r>
          </a:p>
          <a:p>
            <a:pPr eaLnBrk="1" hangingPunct="1">
              <a:defRPr/>
            </a:pPr>
            <a:r>
              <a:rPr lang="el-GR" dirty="0" smtClean="0"/>
              <a:t>Σε περίπτωση σοβαρού τραυματισμού υπάρχουν συχνά κατάγματα  σε δύο περιοχές (η μία μπορεί να είναι η ιερολαγόνια άρθρωση).</a:t>
            </a:r>
          </a:p>
          <a:p>
            <a:pPr eaLnBrk="1" hangingPunct="1">
              <a:defRPr/>
            </a:pPr>
            <a:r>
              <a:rPr lang="el-GR" dirty="0" smtClean="0"/>
              <a:t>Περικλείουν σημαντικά όργανα (ουροδόχο κύστη, ουρήθρα, έσω γεννητικά όργανα περιφερικό παχύ και λεπτό έντερο και τα λαγόνια αγγεία).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4</a:t>
            </a:fld>
            <a:endParaRPr lang="el-GR">
              <a:solidFill>
                <a:prstClr val="white">
                  <a:lumMod val="95000"/>
                </a:prstClr>
              </a:solidFill>
            </a:endParaRPr>
          </a:p>
        </p:txBody>
      </p:sp>
    </p:spTree>
    <p:extLst>
      <p:ext uri="{BB962C8B-B14F-4D97-AF65-F5344CB8AC3E}">
        <p14:creationId xmlns:p14="http://schemas.microsoft.com/office/powerpoint/2010/main" val="3839805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solidFill>
                  <a:prstClr val="white"/>
                </a:solidFill>
              </a:rPr>
              <a:t>Διατροχαντήριο</a:t>
            </a:r>
            <a:r>
              <a:rPr lang="el-GR" dirty="0">
                <a:solidFill>
                  <a:prstClr val="white"/>
                </a:solidFill>
              </a:rPr>
              <a:t> κάταγμα – </a:t>
            </a:r>
            <a:r>
              <a:rPr lang="el-GR" dirty="0" err="1">
                <a:solidFill>
                  <a:prstClr val="white"/>
                </a:solidFill>
              </a:rPr>
              <a:t>Ήλωση</a:t>
            </a:r>
            <a:r>
              <a:rPr lang="en-US" dirty="0">
                <a:solidFill>
                  <a:prstClr val="white"/>
                </a:solidFill>
              </a:rPr>
              <a:t> </a:t>
            </a:r>
            <a:r>
              <a:rPr lang="en-US" sz="3000" b="0" dirty="0" smtClean="0">
                <a:solidFill>
                  <a:prstClr val="white"/>
                </a:solidFill>
              </a:rPr>
              <a:t>2/3</a:t>
            </a:r>
            <a:endParaRPr lang="el-GR" dirty="0"/>
          </a:p>
        </p:txBody>
      </p:sp>
      <p:pic>
        <p:nvPicPr>
          <p:cNvPr id="46083" name="Picture 4"/>
          <p:cNvPicPr>
            <a:picLocks noGrp="1" noChangeAspect="1" noChangeArrowheads="1"/>
          </p:cNvPicPr>
          <p:nvPr>
            <p:ph idx="1"/>
          </p:nvPr>
        </p:nvPicPr>
        <p:blipFill>
          <a:blip r:embed="rId2" cstate="print">
            <a:lum bright="6000"/>
            <a:extLst>
              <a:ext uri="{28A0092B-C50C-407E-A947-70E740481C1C}">
                <a14:useLocalDpi xmlns:a14="http://schemas.microsoft.com/office/drawing/2010/main" val="0"/>
              </a:ext>
            </a:extLst>
          </a:blip>
          <a:stretch>
            <a:fillRect/>
          </a:stretch>
        </p:blipFill>
        <p:spPr>
          <a:xfrm>
            <a:off x="3349148" y="1124744"/>
            <a:ext cx="2667890" cy="3456384"/>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46084" name="Picture 1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6193729" y="2852936"/>
            <a:ext cx="2867441" cy="3672011"/>
          </a:xfrm>
          <a:noFill/>
          <a:extLst>
            <a:ext uri="{909E8E84-426E-40DD-AFC4-6F175D3DCCD1}">
              <a14:hiddenFill xmlns:a14="http://schemas.microsoft.com/office/drawing/2010/main">
                <a:solidFill>
                  <a:srgbClr val="FFFFFF"/>
                </a:solidFill>
              </a14:hiddenFill>
            </a:ext>
          </a:extLst>
        </p:spPr>
      </p:pic>
      <p:pic>
        <p:nvPicPr>
          <p:cNvPr id="46085" name="Picture 20"/>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a:stretch>
            <a:fillRect/>
          </a:stretch>
        </p:blipFill>
        <p:spPr bwMode="auto">
          <a:xfrm>
            <a:off x="176453" y="3429000"/>
            <a:ext cx="3125787" cy="32750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 Box 21"/>
          <p:cNvSpPr txBox="1">
            <a:spLocks noChangeArrowheads="1"/>
          </p:cNvSpPr>
          <p:nvPr/>
        </p:nvSpPr>
        <p:spPr bwMode="auto">
          <a:xfrm>
            <a:off x="1115616" y="1280954"/>
            <a:ext cx="25726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Α/α  δεξιού ισχίου: Δυναμική </a:t>
            </a:r>
            <a:r>
              <a:rPr lang="el-GR" altLang="el-GR" sz="2000" dirty="0" err="1">
                <a:solidFill>
                  <a:schemeClr val="bg1"/>
                </a:solidFill>
                <a:latin typeface="+mn-lt"/>
              </a:rPr>
              <a:t>ήλωση</a:t>
            </a:r>
            <a:endParaRPr lang="el-GR" altLang="el-GR" sz="2000" dirty="0">
              <a:solidFill>
                <a:schemeClr val="bg1"/>
              </a:solidFill>
              <a:latin typeface="+mn-lt"/>
            </a:endParaRPr>
          </a:p>
        </p:txBody>
      </p:sp>
      <p:sp>
        <p:nvSpPr>
          <p:cNvPr id="46087" name="Text Box 22"/>
          <p:cNvSpPr txBox="1">
            <a:spLocks noChangeArrowheads="1"/>
          </p:cNvSpPr>
          <p:nvPr/>
        </p:nvSpPr>
        <p:spPr bwMode="auto">
          <a:xfrm>
            <a:off x="3302240" y="6303902"/>
            <a:ext cx="27617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a:solidFill>
                  <a:schemeClr val="bg1"/>
                </a:solidFill>
                <a:latin typeface="+mn-lt"/>
              </a:rPr>
              <a:t>Α/α ισχίου: κάταγμα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Tree>
    <p:extLst>
      <p:ext uri="{BB962C8B-B14F-4D97-AF65-F5344CB8AC3E}">
        <p14:creationId xmlns:p14="http://schemas.microsoft.com/office/powerpoint/2010/main" val="3931560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solidFill>
                  <a:prstClr val="white"/>
                </a:solidFill>
              </a:rPr>
              <a:t>Διατροχαντήριο</a:t>
            </a:r>
            <a:r>
              <a:rPr lang="el-GR" dirty="0">
                <a:solidFill>
                  <a:prstClr val="white"/>
                </a:solidFill>
              </a:rPr>
              <a:t> κάταγμα – </a:t>
            </a:r>
            <a:r>
              <a:rPr lang="el-GR" dirty="0" err="1">
                <a:solidFill>
                  <a:prstClr val="white"/>
                </a:solidFill>
              </a:rPr>
              <a:t>Ήλωση</a:t>
            </a:r>
            <a:r>
              <a:rPr lang="en-US" dirty="0">
                <a:solidFill>
                  <a:prstClr val="white"/>
                </a:solidFill>
              </a:rPr>
              <a:t> </a:t>
            </a:r>
            <a:r>
              <a:rPr lang="en-US" sz="3000" b="0" dirty="0" smtClean="0">
                <a:solidFill>
                  <a:prstClr val="white"/>
                </a:solidFill>
              </a:rPr>
              <a:t>3/3</a:t>
            </a:r>
            <a:endParaRPr lang="el-GR" dirty="0"/>
          </a:p>
        </p:txBody>
      </p:sp>
      <p:sp>
        <p:nvSpPr>
          <p:cNvPr id="52227" name="Content Placeholder 2"/>
          <p:cNvSpPr>
            <a:spLocks noGrp="1"/>
          </p:cNvSpPr>
          <p:nvPr>
            <p:ph idx="1"/>
          </p:nvPr>
        </p:nvSpPr>
        <p:spPr>
          <a:xfrm>
            <a:off x="611560" y="1340768"/>
            <a:ext cx="8208912" cy="648072"/>
          </a:xfrm>
        </p:spPr>
        <p:txBody>
          <a:bodyPr/>
          <a:lstStyle/>
          <a:p>
            <a:pPr>
              <a:buNone/>
              <a:defRPr/>
            </a:pPr>
            <a:r>
              <a:rPr lang="el-GR" dirty="0" smtClean="0"/>
              <a:t>Καιρό μετά τη θεραπεία μπορεί να συμβεί άσηπτη νέκρωση</a:t>
            </a:r>
            <a:endParaRPr lang="en-US" dirty="0" smtClean="0"/>
          </a:p>
        </p:txBody>
      </p:sp>
      <p:pic>
        <p:nvPicPr>
          <p:cNvPr id="4" name="Picture 3" descr="images-7.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010" y="2276872"/>
            <a:ext cx="5689302" cy="38216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extLst>
      <p:ext uri="{BB962C8B-B14F-4D97-AF65-F5344CB8AC3E}">
        <p14:creationId xmlns:p14="http://schemas.microsoft.com/office/powerpoint/2010/main" val="238528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defRPr/>
            </a:pPr>
            <a:r>
              <a:rPr lang="el-GR" dirty="0" smtClean="0"/>
              <a:t>Αυχενικό – υποκεφαλικό Αρθοπλαστική </a:t>
            </a:r>
            <a:endParaRPr lang="en-US" dirty="0" smtClean="0"/>
          </a:p>
        </p:txBody>
      </p:sp>
      <p:sp>
        <p:nvSpPr>
          <p:cNvPr id="53251" name="Content Placeholder 2"/>
          <p:cNvSpPr>
            <a:spLocks noGrp="1"/>
          </p:cNvSpPr>
          <p:nvPr>
            <p:ph idx="1"/>
          </p:nvPr>
        </p:nvSpPr>
        <p:spPr/>
        <p:txBody>
          <a:bodyPr/>
          <a:lstStyle/>
          <a:p>
            <a:pPr>
              <a:defRPr/>
            </a:pPr>
            <a:r>
              <a:rPr lang="el-GR" dirty="0" smtClean="0"/>
              <a:t>Ημιαρθροπλαστική </a:t>
            </a:r>
            <a:endParaRPr lang="en-US" dirty="0" smtClean="0"/>
          </a:p>
          <a:p>
            <a:pPr>
              <a:defRPr/>
            </a:pPr>
            <a:r>
              <a:rPr lang="el-GR" dirty="0" smtClean="0"/>
              <a:t>Ολική αρθροπλαστική </a:t>
            </a:r>
            <a:endParaRPr lang="en-US" dirty="0" smtClean="0"/>
          </a:p>
        </p:txBody>
      </p:sp>
      <p:pic>
        <p:nvPicPr>
          <p:cNvPr id="4" name="Picture 3" descr="images-3.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780928"/>
            <a:ext cx="3384376" cy="3385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2" descr="Hip replacement Image 3684-PH.jpg"/>
          <p:cNvPicPr>
            <a:picLocks noChangeAspect="1" noChangeArrowheads="1"/>
          </p:cNvPicPr>
          <p:nvPr/>
        </p:nvPicPr>
        <p:blipFill>
          <a:blip r:embed="rId3" cstate="print">
            <a:extLst>
              <a:ext uri="{28A0092B-C50C-407E-A947-70E740481C1C}">
                <a14:useLocalDpi xmlns:a14="http://schemas.microsoft.com/office/drawing/2010/main" val="0"/>
              </a:ext>
            </a:extLst>
          </a:blip>
          <a:srcRect r="3226" b="5254"/>
          <a:stretch>
            <a:fillRect/>
          </a:stretch>
        </p:blipFill>
        <p:spPr bwMode="auto">
          <a:xfrm>
            <a:off x="446607" y="2780928"/>
            <a:ext cx="4319587" cy="3402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spTree>
    <p:extLst>
      <p:ext uri="{BB962C8B-B14F-4D97-AF65-F5344CB8AC3E}">
        <p14:creationId xmlns:p14="http://schemas.microsoft.com/office/powerpoint/2010/main" val="19447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err="1" smtClean="0"/>
              <a:t>Επιφυσιολίσθηση</a:t>
            </a:r>
            <a:r>
              <a:rPr lang="el-GR" dirty="0" smtClean="0"/>
              <a:t> </a:t>
            </a:r>
            <a:r>
              <a:rPr lang="el-GR" sz="3000" b="0" dirty="0" smtClean="0"/>
              <a:t>1/6</a:t>
            </a:r>
            <a:endParaRPr lang="en-US" sz="3000" b="0" dirty="0" smtClean="0"/>
          </a:p>
        </p:txBody>
      </p:sp>
      <p:pic>
        <p:nvPicPr>
          <p:cNvPr id="50180" name="Picture 7"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514764"/>
            <a:ext cx="4514850" cy="3778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pic>
        <p:nvPicPr>
          <p:cNvPr id="63490" name="Picture 2" descr="https://upload.wikimedia.org/wikipedia/commons/2/2d/Hueftgelenk-gesund.jpg"/>
          <p:cNvPicPr>
            <a:picLocks noChangeAspect="1" noChangeArrowheads="1"/>
          </p:cNvPicPr>
          <p:nvPr/>
        </p:nvPicPr>
        <p:blipFill>
          <a:blip r:embed="rId4" cstate="print"/>
          <a:srcRect/>
          <a:stretch>
            <a:fillRect/>
          </a:stretch>
        </p:blipFill>
        <p:spPr bwMode="auto">
          <a:xfrm flipH="1">
            <a:off x="251520" y="1484784"/>
            <a:ext cx="4176464" cy="3877775"/>
          </a:xfrm>
          <a:prstGeom prst="rect">
            <a:avLst/>
          </a:prstGeom>
          <a:noFill/>
        </p:spPr>
      </p:pic>
      <p:sp>
        <p:nvSpPr>
          <p:cNvPr id="8" name="Rectangle 7"/>
          <p:cNvSpPr/>
          <p:nvPr/>
        </p:nvSpPr>
        <p:spPr>
          <a:xfrm>
            <a:off x="1547664" y="5373216"/>
            <a:ext cx="1290738" cy="276999"/>
          </a:xfrm>
          <a:prstGeom prst="rect">
            <a:avLst/>
          </a:prstGeom>
        </p:spPr>
        <p:txBody>
          <a:bodyPr wrap="none">
            <a:spAutoFit/>
          </a:bodyPr>
          <a:lstStyle/>
          <a:p>
            <a:r>
              <a:rPr lang="en-US" sz="1200" dirty="0" smtClean="0">
                <a:hlinkClick r:id="rId5"/>
              </a:rPr>
              <a:t>en.wikipedia.org</a:t>
            </a:r>
            <a:endParaRPr lang="en-US" sz="1200" dirty="0"/>
          </a:p>
        </p:txBody>
      </p:sp>
    </p:spTree>
    <p:extLst>
      <p:ext uri="{BB962C8B-B14F-4D97-AF65-F5344CB8AC3E}">
        <p14:creationId xmlns:p14="http://schemas.microsoft.com/office/powerpoint/2010/main" val="40139624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a:solidFill>
                  <a:prstClr val="white"/>
                </a:solidFill>
              </a:rPr>
              <a:t>Επιφυσιολίσθηση</a:t>
            </a:r>
            <a:r>
              <a:rPr lang="el-GR" dirty="0">
                <a:solidFill>
                  <a:prstClr val="white"/>
                </a:solidFill>
              </a:rPr>
              <a:t> </a:t>
            </a:r>
            <a:r>
              <a:rPr lang="el-GR" sz="3000" b="0" dirty="0" smtClean="0">
                <a:solidFill>
                  <a:prstClr val="white"/>
                </a:solidFill>
              </a:rPr>
              <a:t>2/6</a:t>
            </a:r>
            <a:endParaRPr lang="el-GR" dirty="0"/>
          </a:p>
        </p:txBody>
      </p:sp>
      <p:pic>
        <p:nvPicPr>
          <p:cNvPr id="5120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799" y="1412875"/>
            <a:ext cx="3904175" cy="4946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12875"/>
            <a:ext cx="3862387" cy="4946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spTree>
    <p:extLst>
      <p:ext uri="{BB962C8B-B14F-4D97-AF65-F5344CB8AC3E}">
        <p14:creationId xmlns:p14="http://schemas.microsoft.com/office/powerpoint/2010/main" val="7675014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pPr>
              <a:defRPr/>
            </a:pPr>
            <a:r>
              <a:rPr lang="el-GR" dirty="0" err="1">
                <a:solidFill>
                  <a:prstClr val="white"/>
                </a:solidFill>
              </a:rPr>
              <a:t>Επιφυσιολίσθηση</a:t>
            </a:r>
            <a:r>
              <a:rPr lang="el-GR" dirty="0">
                <a:solidFill>
                  <a:prstClr val="white"/>
                </a:solidFill>
              </a:rPr>
              <a:t> </a:t>
            </a:r>
            <a:r>
              <a:rPr lang="el-GR" sz="3000" b="0" dirty="0" smtClean="0">
                <a:solidFill>
                  <a:prstClr val="white"/>
                </a:solidFill>
              </a:rPr>
              <a:t>3/6</a:t>
            </a:r>
            <a:endParaRPr lang="el-GR" dirty="0" smtClean="0"/>
          </a:p>
        </p:txBody>
      </p:sp>
      <p:sp>
        <p:nvSpPr>
          <p:cNvPr id="79875" name="Rectangle 3"/>
          <p:cNvSpPr>
            <a:spLocks noGrp="1" noChangeArrowheads="1"/>
          </p:cNvSpPr>
          <p:nvPr>
            <p:ph idx="1"/>
          </p:nvPr>
        </p:nvSpPr>
        <p:spPr>
          <a:xfrm>
            <a:off x="323527" y="1340768"/>
            <a:ext cx="4431035" cy="5256584"/>
          </a:xfrm>
        </p:spPr>
        <p:txBody>
          <a:bodyPr/>
          <a:lstStyle/>
          <a:p>
            <a:pPr eaLnBrk="1" hangingPunct="1">
              <a:defRPr/>
            </a:pPr>
            <a:r>
              <a:rPr lang="el-GR" dirty="0" smtClean="0"/>
              <a:t>Η συχνότερη παθολογία του ισχίου στην εφηβεία</a:t>
            </a:r>
            <a:r>
              <a:rPr lang="en-US" dirty="0" smtClean="0"/>
              <a:t>.</a:t>
            </a:r>
            <a:endParaRPr lang="el-GR" dirty="0" smtClean="0"/>
          </a:p>
          <a:p>
            <a:pPr eaLnBrk="1" hangingPunct="1">
              <a:defRPr/>
            </a:pPr>
            <a:r>
              <a:rPr lang="el-GR" dirty="0" smtClean="0"/>
              <a:t>Ολίσθηση της επίφυσης σε σχέση με τον αυχένα κατά μήκος της </a:t>
            </a:r>
            <a:r>
              <a:rPr lang="el-GR" dirty="0" err="1" smtClean="0"/>
              <a:t>επιφυσιακής</a:t>
            </a:r>
            <a:r>
              <a:rPr lang="el-GR" dirty="0" smtClean="0"/>
              <a:t> γραμμής</a:t>
            </a:r>
            <a:r>
              <a:rPr lang="en-US" dirty="0" smtClean="0"/>
              <a:t>.</a:t>
            </a:r>
            <a:endParaRPr lang="el-GR" dirty="0" smtClean="0"/>
          </a:p>
          <a:p>
            <a:pPr eaLnBrk="1" hangingPunct="1">
              <a:defRPr/>
            </a:pPr>
            <a:r>
              <a:rPr lang="el-GR" dirty="0" smtClean="0"/>
              <a:t>Μπορεί να είναι </a:t>
            </a:r>
            <a:r>
              <a:rPr lang="el-GR" dirty="0" err="1" smtClean="0"/>
              <a:t>αμφοτερόπλευρη</a:t>
            </a:r>
            <a:r>
              <a:rPr lang="en-US" dirty="0" smtClean="0"/>
              <a:t>.</a:t>
            </a:r>
            <a:endParaRPr lang="el-GR" dirty="0" smtClean="0"/>
          </a:p>
        </p:txBody>
      </p:sp>
      <p:pic>
        <p:nvPicPr>
          <p:cNvPr id="52228" name="Picture 4"/>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4754563" y="1484313"/>
            <a:ext cx="4389437" cy="3711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29" name="Text Box 5"/>
          <p:cNvSpPr txBox="1">
            <a:spLocks noChangeArrowheads="1"/>
          </p:cNvSpPr>
          <p:nvPr/>
        </p:nvSpPr>
        <p:spPr bwMode="auto">
          <a:xfrm>
            <a:off x="4677405" y="5195888"/>
            <a:ext cx="356017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Α/α αριστερού ισχίου:</a:t>
            </a:r>
          </a:p>
          <a:p>
            <a:pPr eaLnBrk="1" hangingPunct="1">
              <a:spcBef>
                <a:spcPct val="50000"/>
              </a:spcBef>
            </a:pPr>
            <a:r>
              <a:rPr lang="el-GR" altLang="el-GR" sz="2000" dirty="0" err="1">
                <a:solidFill>
                  <a:schemeClr val="bg1"/>
                </a:solidFill>
                <a:latin typeface="+mn-lt"/>
              </a:rPr>
              <a:t>Επιφυσιολίσθηση</a:t>
            </a:r>
            <a:endParaRPr lang="el-GR" altLang="el-GR" sz="2000" dirty="0">
              <a:solidFill>
                <a:schemeClr val="bg1"/>
              </a:solidFill>
              <a:latin typeface="+mn-lt"/>
            </a:endParaRPr>
          </a:p>
        </p:txBody>
      </p:sp>
      <p:sp>
        <p:nvSpPr>
          <p:cNvPr id="52230" name="Rectangle 6"/>
          <p:cNvSpPr>
            <a:spLocks noChangeArrowheads="1"/>
          </p:cNvSpPr>
          <p:nvPr/>
        </p:nvSpPr>
        <p:spPr bwMode="auto">
          <a:xfrm>
            <a:off x="7325232" y="5252399"/>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l-GR" altLang="el-GR" sz="1200" dirty="0" smtClean="0">
                <a:latin typeface="+mn-lt"/>
                <a:hlinkClick r:id="rId3"/>
              </a:rPr>
              <a:t>emedicine.medscape.com</a:t>
            </a:r>
            <a:endParaRPr lang="el-GR" altLang="el-GR" sz="12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spTree>
    <p:extLst>
      <p:ext uri="{BB962C8B-B14F-4D97-AF65-F5344CB8AC3E}">
        <p14:creationId xmlns:p14="http://schemas.microsoft.com/office/powerpoint/2010/main" val="4486445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a:solidFill>
                  <a:prstClr val="white"/>
                </a:solidFill>
              </a:rPr>
              <a:t>Επιφυσιολίσθηση</a:t>
            </a:r>
            <a:r>
              <a:rPr lang="el-GR" dirty="0">
                <a:solidFill>
                  <a:prstClr val="white"/>
                </a:solidFill>
              </a:rPr>
              <a:t> </a:t>
            </a:r>
            <a:r>
              <a:rPr lang="el-GR" sz="3000" b="0" dirty="0" smtClean="0">
                <a:solidFill>
                  <a:prstClr val="white"/>
                </a:solidFill>
              </a:rPr>
              <a:t>4/6</a:t>
            </a:r>
            <a:endParaRPr lang="el-GR" dirty="0"/>
          </a:p>
        </p:txBody>
      </p:sp>
      <p:pic>
        <p:nvPicPr>
          <p:cNvPr id="53252" name="Picture 2"/>
          <p:cNvPicPr>
            <a:picLocks noChangeAspect="1" noChangeArrowheads="1"/>
          </p:cNvPicPr>
          <p:nvPr/>
        </p:nvPicPr>
        <p:blipFill>
          <a:blip r:embed="rId2" cstate="print">
            <a:lum bright="10000" contrast="-20000"/>
            <a:extLst>
              <a:ext uri="{28A0092B-C50C-407E-A947-70E740481C1C}">
                <a14:useLocalDpi xmlns:a14="http://schemas.microsoft.com/office/drawing/2010/main" val="0"/>
              </a:ext>
            </a:extLst>
          </a:blip>
          <a:srcRect/>
          <a:stretch>
            <a:fillRect/>
          </a:stretch>
        </p:blipFill>
        <p:spPr bwMode="auto">
          <a:xfrm>
            <a:off x="263286" y="2205038"/>
            <a:ext cx="8629194" cy="2808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spTree>
    <p:extLst>
      <p:ext uri="{BB962C8B-B14F-4D97-AF65-F5344CB8AC3E}">
        <p14:creationId xmlns:p14="http://schemas.microsoft.com/office/powerpoint/2010/main" val="1386257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err="1">
                <a:solidFill>
                  <a:prstClr val="white"/>
                </a:solidFill>
              </a:rPr>
              <a:t>Επιφυσιολίσθηση</a:t>
            </a:r>
            <a:r>
              <a:rPr lang="el-GR" dirty="0">
                <a:solidFill>
                  <a:prstClr val="white"/>
                </a:solidFill>
              </a:rPr>
              <a:t> </a:t>
            </a:r>
            <a:r>
              <a:rPr lang="el-GR" sz="3000" b="0" dirty="0" smtClean="0">
                <a:solidFill>
                  <a:prstClr val="white"/>
                </a:solidFill>
              </a:rPr>
              <a:t>5/6</a:t>
            </a:r>
            <a:endParaRPr lang="el-GR" dirty="0"/>
          </a:p>
        </p:txBody>
      </p:sp>
      <p:pic>
        <p:nvPicPr>
          <p:cNvPr id="54276" name="Picture 7" descr="P1010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02" y="1758280"/>
            <a:ext cx="3820890" cy="45510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5" descr="post 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917" y="1340768"/>
            <a:ext cx="4121539" cy="49854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spTree>
    <p:extLst>
      <p:ext uri="{BB962C8B-B14F-4D97-AF65-F5344CB8AC3E}">
        <p14:creationId xmlns:p14="http://schemas.microsoft.com/office/powerpoint/2010/main" val="24727198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0" name="Rectangle 14"/>
          <p:cNvSpPr>
            <a:spLocks noGrp="1" noRot="1" noChangeArrowheads="1"/>
          </p:cNvSpPr>
          <p:nvPr>
            <p:ph type="title"/>
          </p:nvPr>
        </p:nvSpPr>
        <p:spPr/>
        <p:txBody>
          <a:bodyPr/>
          <a:lstStyle/>
          <a:p>
            <a:pPr>
              <a:defRPr/>
            </a:pPr>
            <a:r>
              <a:rPr lang="el-GR" dirty="0" err="1">
                <a:solidFill>
                  <a:prstClr val="white"/>
                </a:solidFill>
              </a:rPr>
              <a:t>Επιφυσιολίσθηση</a:t>
            </a:r>
            <a:r>
              <a:rPr lang="el-GR" dirty="0">
                <a:solidFill>
                  <a:prstClr val="white"/>
                </a:solidFill>
              </a:rPr>
              <a:t> </a:t>
            </a:r>
            <a:r>
              <a:rPr lang="el-GR" sz="3000" b="0" dirty="0" smtClean="0">
                <a:solidFill>
                  <a:prstClr val="white"/>
                </a:solidFill>
              </a:rPr>
              <a:t>6/6</a:t>
            </a:r>
            <a:endParaRPr lang="el-GR" dirty="0" smtClean="0"/>
          </a:p>
        </p:txBody>
      </p:sp>
      <p:pic>
        <p:nvPicPr>
          <p:cNvPr id="55299" name="Picture 4"/>
          <p:cNvPicPr>
            <a:picLocks noGrp="1" noChangeAspect="1" noChangeArrowheads="1"/>
          </p:cNvPicPr>
          <p:nvPr>
            <p:ph idx="1"/>
          </p:nvPr>
        </p:nvPicPr>
        <p:blipFill>
          <a:blip r:embed="rId2" cstate="print">
            <a:lum bright="-6000"/>
            <a:extLst>
              <a:ext uri="{28A0092B-C50C-407E-A947-70E740481C1C}">
                <a14:useLocalDpi xmlns:a14="http://schemas.microsoft.com/office/drawing/2010/main" val="0"/>
              </a:ext>
            </a:extLst>
          </a:blip>
          <a:stretch>
            <a:fillRect/>
          </a:stretch>
        </p:blipFill>
        <p:spPr>
          <a:xfrm>
            <a:off x="116891" y="1484784"/>
            <a:ext cx="2726917" cy="3521373"/>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55300" name="Picture 3"/>
          <p:cNvPicPr>
            <a:picLocks noGrp="1" noChangeAspect="1" noChangeArrowheads="1"/>
          </p:cNvPicPr>
          <p:nvPr>
            <p:ph type="body" idx="4294967295"/>
          </p:nvPr>
        </p:nvPicPr>
        <p:blipFill>
          <a:blip r:embed="rId3" cstate="print">
            <a:lum bright="-24000" contrast="36000"/>
            <a:extLst>
              <a:ext uri="{28A0092B-C50C-407E-A947-70E740481C1C}">
                <a14:useLocalDpi xmlns:a14="http://schemas.microsoft.com/office/drawing/2010/main" val="0"/>
              </a:ext>
            </a:extLst>
          </a:blip>
          <a:srcRect/>
          <a:stretch>
            <a:fillRect/>
          </a:stretch>
        </p:blipFill>
        <p:spPr>
          <a:xfrm>
            <a:off x="2915816" y="2564904"/>
            <a:ext cx="2952750" cy="4022725"/>
          </a:xfrm>
          <a:ln>
            <a:solidFill>
              <a:schemeClr val="tx1"/>
            </a:solidFill>
          </a:ln>
        </p:spPr>
      </p:pic>
      <p:pic>
        <p:nvPicPr>
          <p:cNvPr id="55301" name="Picture 1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938646" y="1484784"/>
            <a:ext cx="3171825" cy="4032250"/>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spTree>
    <p:extLst>
      <p:ext uri="{BB962C8B-B14F-4D97-AF65-F5344CB8AC3E}">
        <p14:creationId xmlns:p14="http://schemas.microsoft.com/office/powerpoint/2010/main" val="3416828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defRPr/>
            </a:pPr>
            <a:r>
              <a:rPr lang="el-GR" dirty="0" smtClean="0"/>
              <a:t>Άσηπτη νέκρωση</a:t>
            </a:r>
            <a:endParaRPr lang="en-US"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sp>
        <p:nvSpPr>
          <p:cNvPr id="4" name="Θέση περιεχομένου 3"/>
          <p:cNvSpPr>
            <a:spLocks noGrp="1"/>
          </p:cNvSpPr>
          <p:nvPr>
            <p:ph idx="1"/>
          </p:nvPr>
        </p:nvSpPr>
        <p:spPr/>
        <p:txBody>
          <a:bodyPr/>
          <a:lstStyle/>
          <a:p>
            <a:r>
              <a:rPr lang="el-GR" dirty="0"/>
              <a:t>Διαταραχή της αιμάτωσης που οδηγεί σε οστική νέκρωση </a:t>
            </a:r>
          </a:p>
          <a:p>
            <a:r>
              <a:rPr lang="el-GR" dirty="0" smtClean="0"/>
              <a:t>Προκαλεί </a:t>
            </a:r>
            <a:endParaRPr lang="el-GR" dirty="0"/>
          </a:p>
          <a:p>
            <a:pPr lvl="1"/>
            <a:r>
              <a:rPr lang="el-GR" dirty="0" smtClean="0"/>
              <a:t>Πόνο</a:t>
            </a:r>
            <a:endParaRPr lang="el-GR" dirty="0"/>
          </a:p>
          <a:p>
            <a:pPr lvl="1"/>
            <a:r>
              <a:rPr lang="el-GR" dirty="0"/>
              <a:t>Μειωμένο εύρος κίνησης</a:t>
            </a:r>
          </a:p>
          <a:p>
            <a:endParaRPr lang="el-GR" dirty="0"/>
          </a:p>
        </p:txBody>
      </p:sp>
    </p:spTree>
    <p:extLst>
      <p:ext uri="{BB962C8B-B14F-4D97-AF65-F5344CB8AC3E}">
        <p14:creationId xmlns:p14="http://schemas.microsoft.com/office/powerpoint/2010/main" val="501665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Οστά πυέλου και </a:t>
            </a:r>
            <a:r>
              <a:rPr lang="el-GR" dirty="0" smtClean="0"/>
              <a:t>σύνδεσμοι </a:t>
            </a:r>
            <a:r>
              <a:rPr lang="el-GR" sz="3000" b="0" dirty="0"/>
              <a:t>2</a:t>
            </a:r>
            <a:r>
              <a:rPr lang="el-GR" sz="3000" b="0" dirty="0" smtClean="0"/>
              <a:t>/2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white">
                    <a:lumMod val="95000"/>
                  </a:prstClr>
                </a:solidFill>
              </a:rPr>
              <a:pPr>
                <a:defRPr/>
              </a:pPr>
              <a:t>5</a:t>
            </a:fld>
            <a:endParaRPr lang="el-GR">
              <a:solidFill>
                <a:prstClr val="white">
                  <a:lumMod val="95000"/>
                </a:prstClr>
              </a:solidFill>
            </a:endParaRPr>
          </a:p>
        </p:txBody>
      </p:sp>
      <p:pic>
        <p:nvPicPr>
          <p:cNvPr id="83970" name="Picture 2" descr="This figure shows the pelvic bone. The ligaments in the pelvis are labe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82" y="1412776"/>
            <a:ext cx="8053194" cy="4824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594082" y="6250366"/>
            <a:ext cx="5910324" cy="461665"/>
          </a:xfrm>
          <a:prstGeom prst="rect">
            <a:avLst/>
          </a:prstGeom>
        </p:spPr>
        <p:txBody>
          <a:bodyPr wrap="square">
            <a:spAutoFit/>
          </a:bodyPr>
          <a:lstStyle/>
          <a:p>
            <a:r>
              <a:rPr lang="en-US" sz="1200" dirty="0">
                <a:solidFill>
                  <a:prstClr val="white">
                    <a:lumMod val="75000"/>
                  </a:prstClr>
                </a:solidFill>
                <a:latin typeface="Calibri"/>
              </a:rPr>
              <a:t>© 30 </a:t>
            </a:r>
            <a:r>
              <a:rPr lang="en-US" sz="1200" dirty="0" err="1">
                <a:solidFill>
                  <a:prstClr val="white">
                    <a:lumMod val="75000"/>
                  </a:prstClr>
                </a:solidFill>
                <a:latin typeface="Calibri"/>
              </a:rPr>
              <a:t>Ιουλ</a:t>
            </a:r>
            <a:r>
              <a:rPr lang="en-US" sz="1200" dirty="0">
                <a:solidFill>
                  <a:prstClr val="white">
                    <a:lumMod val="75000"/>
                  </a:prstClr>
                </a:solidFill>
                <a:latin typeface="Calibri"/>
              </a:rPr>
              <a:t> 2014 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a:t>
            </a:r>
            <a:r>
              <a:rPr lang="en-US" sz="1200" dirty="0">
                <a:solidFill>
                  <a:prstClr val="white">
                    <a:lumMod val="75000"/>
                  </a:prstClr>
                </a:solidFill>
                <a:latin typeface="Calibri"/>
                <a:hlinkClick r:id="rId3"/>
              </a:rPr>
              <a:t>Textbook content </a:t>
            </a:r>
            <a:r>
              <a:rPr lang="en-US" sz="1200" dirty="0">
                <a:solidFill>
                  <a:prstClr val="white">
                    <a:lumMod val="75000"/>
                  </a:prstClr>
                </a:solidFill>
                <a:latin typeface="Calibri"/>
              </a:rPr>
              <a:t>produced by </a:t>
            </a:r>
            <a:r>
              <a:rPr lang="en-US" sz="1200" dirty="0" err="1">
                <a:solidFill>
                  <a:prstClr val="white">
                    <a:lumMod val="75000"/>
                  </a:prstClr>
                </a:solidFill>
                <a:latin typeface="Calibri"/>
              </a:rPr>
              <a:t>OpenStax</a:t>
            </a:r>
            <a:r>
              <a:rPr lang="en-US" sz="1200" dirty="0">
                <a:solidFill>
                  <a:prstClr val="white">
                    <a:lumMod val="75000"/>
                  </a:prstClr>
                </a:solidFill>
                <a:latin typeface="Calibri"/>
              </a:rPr>
              <a:t> College is licensed under a </a:t>
            </a:r>
            <a:r>
              <a:rPr lang="en-US" sz="1200" dirty="0">
                <a:solidFill>
                  <a:prstClr val="white">
                    <a:lumMod val="75000"/>
                  </a:prstClr>
                </a:solidFill>
                <a:latin typeface="Calibri"/>
                <a:hlinkClick r:id="rId4"/>
              </a:rPr>
              <a:t>Creative Commons Attribution License 3.0</a:t>
            </a:r>
            <a:r>
              <a:rPr lang="en-US" sz="1200" dirty="0">
                <a:solidFill>
                  <a:prstClr val="white">
                    <a:lumMod val="75000"/>
                  </a:prstClr>
                </a:solidFill>
                <a:latin typeface="Calibri"/>
              </a:rPr>
              <a:t> license.</a:t>
            </a:r>
            <a:endParaRPr lang="el-GR" sz="1200" dirty="0">
              <a:solidFill>
                <a:prstClr val="white">
                  <a:lumMod val="75000"/>
                </a:prstClr>
              </a:solidFill>
              <a:latin typeface="Calibri"/>
            </a:endParaRPr>
          </a:p>
        </p:txBody>
      </p:sp>
    </p:spTree>
    <p:extLst>
      <p:ext uri="{BB962C8B-B14F-4D97-AF65-F5344CB8AC3E}">
        <p14:creationId xmlns:p14="http://schemas.microsoft.com/office/powerpoint/2010/main" val="2455370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defRPr/>
            </a:pPr>
            <a:r>
              <a:rPr lang="el-GR" dirty="0" smtClean="0"/>
              <a:t>Άσηπτη νέκρωση - ονόματα</a:t>
            </a:r>
            <a:r>
              <a:rPr lang="en-US" dirty="0" smtClean="0"/>
              <a:t>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sp>
        <p:nvSpPr>
          <p:cNvPr id="3" name="Θέση περιεχομένου 2"/>
          <p:cNvSpPr>
            <a:spLocks noGrp="1"/>
          </p:cNvSpPr>
          <p:nvPr>
            <p:ph idx="1"/>
          </p:nvPr>
        </p:nvSpPr>
        <p:spPr/>
        <p:txBody>
          <a:bodyPr/>
          <a:lstStyle/>
          <a:p>
            <a:r>
              <a:rPr lang="en-US" dirty="0"/>
              <a:t>AVN (avascular necrosis)</a:t>
            </a:r>
          </a:p>
          <a:p>
            <a:r>
              <a:rPr lang="el-GR" dirty="0" err="1"/>
              <a:t>Οστεονέκρωση</a:t>
            </a:r>
            <a:r>
              <a:rPr lang="el-GR" dirty="0"/>
              <a:t> </a:t>
            </a:r>
          </a:p>
          <a:p>
            <a:r>
              <a:rPr lang="el-GR" dirty="0"/>
              <a:t>Άσηπτη νέκρωση</a:t>
            </a:r>
          </a:p>
          <a:p>
            <a:r>
              <a:rPr lang="el-GR" dirty="0"/>
              <a:t>Ισχαιμική νέκρωση</a:t>
            </a:r>
          </a:p>
          <a:p>
            <a:r>
              <a:rPr lang="el-GR" dirty="0"/>
              <a:t>Οστικό </a:t>
            </a:r>
            <a:r>
              <a:rPr lang="el-GR" dirty="0" err="1" smtClean="0"/>
              <a:t>έμφρακτο</a:t>
            </a:r>
            <a:endParaRPr lang="el-GR" dirty="0"/>
          </a:p>
        </p:txBody>
      </p:sp>
    </p:spTree>
    <p:extLst>
      <p:ext uri="{BB962C8B-B14F-4D97-AF65-F5344CB8AC3E}">
        <p14:creationId xmlns:p14="http://schemas.microsoft.com/office/powerpoint/2010/main" val="3560248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defRPr/>
            </a:pPr>
            <a:r>
              <a:rPr lang="el-GR" dirty="0" smtClean="0"/>
              <a:t>Θέσεις </a:t>
            </a:r>
            <a:endParaRPr lang="en-US"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sp>
        <p:nvSpPr>
          <p:cNvPr id="3" name="Θέση περιεχομένου 2"/>
          <p:cNvSpPr>
            <a:spLocks noGrp="1"/>
          </p:cNvSpPr>
          <p:nvPr>
            <p:ph idx="1"/>
          </p:nvPr>
        </p:nvSpPr>
        <p:spPr/>
        <p:txBody>
          <a:bodyPr/>
          <a:lstStyle/>
          <a:p>
            <a:r>
              <a:rPr lang="el-GR" dirty="0"/>
              <a:t>Κεφαλή του μηριαίου - συνηθέστερη</a:t>
            </a:r>
          </a:p>
          <a:p>
            <a:r>
              <a:rPr lang="el-GR" dirty="0"/>
              <a:t>Κεφαλή </a:t>
            </a:r>
            <a:r>
              <a:rPr lang="el-GR" dirty="0" err="1"/>
              <a:t>βραχιονίου</a:t>
            </a:r>
            <a:endParaRPr lang="el-GR" dirty="0"/>
          </a:p>
          <a:p>
            <a:r>
              <a:rPr lang="el-GR" dirty="0"/>
              <a:t>Οδόντας του Α2 σπονδύλου</a:t>
            </a:r>
          </a:p>
          <a:p>
            <a:r>
              <a:rPr lang="el-GR" dirty="0"/>
              <a:t>Σκαφοειδές του καρπού</a:t>
            </a:r>
          </a:p>
          <a:p>
            <a:r>
              <a:rPr lang="el-GR" dirty="0"/>
              <a:t>Μηνοειδές του καρπού</a:t>
            </a:r>
          </a:p>
          <a:p>
            <a:r>
              <a:rPr lang="el-GR" dirty="0"/>
              <a:t>Αστράγαλος </a:t>
            </a:r>
          </a:p>
        </p:txBody>
      </p:sp>
    </p:spTree>
    <p:extLst>
      <p:ext uri="{BB962C8B-B14F-4D97-AF65-F5344CB8AC3E}">
        <p14:creationId xmlns:p14="http://schemas.microsoft.com/office/powerpoint/2010/main" val="10926557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defRPr/>
            </a:pPr>
            <a:r>
              <a:rPr lang="el-GR" dirty="0" smtClean="0"/>
              <a:t>Αιτιολογία</a:t>
            </a:r>
            <a:endParaRPr lang="en-US"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
        <p:nvSpPr>
          <p:cNvPr id="3" name="Θέση περιεχομένου 2"/>
          <p:cNvSpPr>
            <a:spLocks noGrp="1"/>
          </p:cNvSpPr>
          <p:nvPr>
            <p:ph idx="1"/>
          </p:nvPr>
        </p:nvSpPr>
        <p:spPr/>
        <p:txBody>
          <a:bodyPr/>
          <a:lstStyle/>
          <a:p>
            <a:r>
              <a:rPr lang="el-GR" dirty="0"/>
              <a:t>Τραύμα </a:t>
            </a:r>
          </a:p>
          <a:p>
            <a:r>
              <a:rPr lang="el-GR" dirty="0"/>
              <a:t>Αλκοόλ</a:t>
            </a:r>
          </a:p>
          <a:p>
            <a:r>
              <a:rPr lang="el-GR" dirty="0"/>
              <a:t>Στεροειδή  (&amp; ν. </a:t>
            </a:r>
            <a:r>
              <a:rPr lang="en-US" dirty="0"/>
              <a:t>Cushing)</a:t>
            </a:r>
          </a:p>
          <a:p>
            <a:r>
              <a:rPr lang="el-GR" dirty="0"/>
              <a:t>Παγκρεατίτιδα </a:t>
            </a:r>
          </a:p>
          <a:p>
            <a:r>
              <a:rPr lang="el-GR" dirty="0"/>
              <a:t>Νόσοι κολλαγόνου</a:t>
            </a:r>
          </a:p>
          <a:p>
            <a:r>
              <a:rPr lang="el-GR" dirty="0"/>
              <a:t>Καταδύσεις (</a:t>
            </a:r>
            <a:r>
              <a:rPr lang="en-US" dirty="0"/>
              <a:t>Caisson’s Disease)</a:t>
            </a:r>
          </a:p>
          <a:p>
            <a:r>
              <a:rPr lang="el-GR" dirty="0"/>
              <a:t>Δρεπανοκυτταρική αναιμία</a:t>
            </a:r>
          </a:p>
          <a:p>
            <a:r>
              <a:rPr lang="el-GR" dirty="0"/>
              <a:t>Ακτινοθεραπεία</a:t>
            </a:r>
          </a:p>
          <a:p>
            <a:r>
              <a:rPr lang="el-GR" dirty="0"/>
              <a:t>Ιδιοπαθής (30</a:t>
            </a:r>
            <a:r>
              <a:rPr lang="el-GR" dirty="0" smtClean="0"/>
              <a:t>%)</a:t>
            </a:r>
            <a:endParaRPr lang="el-GR" dirty="0"/>
          </a:p>
        </p:txBody>
      </p:sp>
    </p:spTree>
    <p:extLst>
      <p:ext uri="{BB962C8B-B14F-4D97-AF65-F5344CB8AC3E}">
        <p14:creationId xmlns:p14="http://schemas.microsoft.com/office/powerpoint/2010/main" val="27308055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Σταδιοποίηση</a:t>
            </a:r>
            <a:endParaRPr lang="en-US" dirty="0"/>
          </a:p>
        </p:txBody>
      </p:sp>
      <p:graphicFrame>
        <p:nvGraphicFramePr>
          <p:cNvPr id="5" name="Group 27"/>
          <p:cNvGraphicFramePr>
            <a:graphicFrameLocks noGrp="1"/>
          </p:cNvGraphicFramePr>
          <p:nvPr>
            <p:extLst>
              <p:ext uri="{D42A27DB-BD31-4B8C-83A1-F6EECF244321}">
                <p14:modId xmlns:p14="http://schemas.microsoft.com/office/powerpoint/2010/main" val="1096421996"/>
              </p:ext>
            </p:extLst>
          </p:nvPr>
        </p:nvGraphicFramePr>
        <p:xfrm>
          <a:off x="609600" y="1700213"/>
          <a:ext cx="8001000" cy="4227896"/>
        </p:xfrm>
        <a:graphic>
          <a:graphicData uri="http://schemas.openxmlformats.org/drawingml/2006/table">
            <a:tbl>
              <a:tblPr>
                <a:tableStyleId>{BDBED569-4797-4DF1-A0F4-6AAB3CD982D8}</a:tableStyleId>
              </a:tblPr>
              <a:tblGrid>
                <a:gridCol w="2018184"/>
                <a:gridCol w="5982816"/>
              </a:tblGrid>
              <a:tr h="93606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Στάδιο Ι</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Φυσιολογική α/α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Ευρήματα στη ΜΤ &amp; / ή σπινθηρογράφημα</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r>
              <a:tr h="70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Στάδιο</a:t>
                      </a:r>
                      <a:r>
                        <a:rPr kumimoji="0" lang="en-US" sz="2200" u="none" strike="noStrike" cap="none" normalizeH="0" baseline="0" dirty="0" smtClean="0">
                          <a:ln>
                            <a:noFill/>
                          </a:ln>
                          <a:solidFill>
                            <a:schemeClr val="bg1"/>
                          </a:solidFill>
                          <a:effectLst/>
                        </a:rPr>
                        <a:t> II</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Κυστικές ή σκληρυντικές αλλοιώσεις στην α/α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Διατήρηση του σχήματος της κεφαλής</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r>
              <a:tr h="136809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Στάδιο</a:t>
                      </a:r>
                      <a:r>
                        <a:rPr kumimoji="0" lang="en-US" sz="2200" u="none" strike="noStrike" cap="none" normalizeH="0" baseline="0" dirty="0" smtClean="0">
                          <a:ln>
                            <a:noFill/>
                          </a:ln>
                          <a:solidFill>
                            <a:schemeClr val="bg1"/>
                          </a:solidFill>
                          <a:effectLst/>
                        </a:rPr>
                        <a:t> III</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u="none" strike="noStrike" cap="none" normalizeH="0" baseline="0" dirty="0" smtClean="0">
                          <a:ln>
                            <a:noFill/>
                          </a:ln>
                          <a:solidFill>
                            <a:schemeClr val="bg1"/>
                          </a:solidFill>
                          <a:effectLst/>
                        </a:rPr>
                        <a:t>crescent sign</a:t>
                      </a:r>
                    </a:p>
                    <a:p>
                      <a:pPr lvl="1" eaLnBrk="1" hangingPunct="1">
                        <a:buClr>
                          <a:schemeClr val="tx1"/>
                        </a:buClr>
                        <a:buFont typeface="Arial" charset="0"/>
                        <a:buNone/>
                        <a:defRPr/>
                      </a:pPr>
                      <a:r>
                        <a:rPr lang="en-US" sz="2200" dirty="0" err="1" smtClean="0">
                          <a:solidFill>
                            <a:schemeClr val="bg1"/>
                          </a:solidFill>
                        </a:rPr>
                        <a:t>IIIa</a:t>
                      </a:r>
                      <a:r>
                        <a:rPr lang="en-US" sz="2200" dirty="0" smtClean="0">
                          <a:solidFill>
                            <a:schemeClr val="bg1"/>
                          </a:solidFill>
                        </a:rPr>
                        <a:t> 15% </a:t>
                      </a:r>
                      <a:r>
                        <a:rPr lang="el-GR" sz="2200" dirty="0" smtClean="0">
                          <a:solidFill>
                            <a:schemeClr val="bg1"/>
                          </a:solidFill>
                        </a:rPr>
                        <a:t>της</a:t>
                      </a:r>
                      <a:r>
                        <a:rPr lang="el-GR" sz="2200" baseline="0" dirty="0" smtClean="0">
                          <a:solidFill>
                            <a:schemeClr val="bg1"/>
                          </a:solidFill>
                        </a:rPr>
                        <a:t> κεφαλής</a:t>
                      </a:r>
                      <a:endParaRPr lang="en-US" sz="2200" dirty="0" smtClean="0">
                        <a:solidFill>
                          <a:schemeClr val="bg1"/>
                        </a:solidFill>
                      </a:endParaRPr>
                    </a:p>
                    <a:p>
                      <a:pPr lvl="1" eaLnBrk="1" hangingPunct="1">
                        <a:buClr>
                          <a:schemeClr val="tx1"/>
                        </a:buClr>
                        <a:buFont typeface="Arial" charset="0"/>
                        <a:buNone/>
                        <a:defRPr/>
                      </a:pPr>
                      <a:r>
                        <a:rPr lang="en-US" sz="2200" dirty="0" err="1" smtClean="0">
                          <a:solidFill>
                            <a:schemeClr val="bg1"/>
                          </a:solidFill>
                        </a:rPr>
                        <a:t>IIIb</a:t>
                      </a:r>
                      <a:r>
                        <a:rPr lang="en-US" sz="2200" dirty="0" smtClean="0">
                          <a:solidFill>
                            <a:schemeClr val="bg1"/>
                          </a:solidFill>
                        </a:rPr>
                        <a:t> 15-30%</a:t>
                      </a:r>
                    </a:p>
                    <a:p>
                      <a:pPr lvl="1" eaLnBrk="1" hangingPunct="1">
                        <a:buFont typeface="Arial" charset="0"/>
                        <a:buNone/>
                        <a:defRPr/>
                      </a:pPr>
                      <a:r>
                        <a:rPr lang="en-US" sz="2200" dirty="0" err="1" smtClean="0">
                          <a:solidFill>
                            <a:schemeClr val="bg1"/>
                          </a:solidFill>
                        </a:rPr>
                        <a:t>IIIc</a:t>
                      </a:r>
                      <a:r>
                        <a:rPr lang="en-US" sz="2200" dirty="0" smtClean="0">
                          <a:solidFill>
                            <a:schemeClr val="bg1"/>
                          </a:solidFill>
                        </a:rPr>
                        <a:t> </a:t>
                      </a:r>
                      <a:r>
                        <a:rPr lang="el-GR" sz="2200" dirty="0" smtClean="0">
                          <a:solidFill>
                            <a:schemeClr val="bg1"/>
                          </a:solidFill>
                        </a:rPr>
                        <a:t>&gt;</a:t>
                      </a:r>
                      <a:r>
                        <a:rPr lang="en-US" sz="2200" dirty="0" smtClean="0">
                          <a:solidFill>
                            <a:schemeClr val="bg1"/>
                          </a:solidFill>
                        </a:rPr>
                        <a:t>30%</a:t>
                      </a:r>
                    </a:p>
                  </a:txBody>
                  <a:tcPr marT="45718" marB="45718" horzOverflow="overflow"/>
                </a:tc>
              </a:tr>
              <a:tr h="108580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Στάδιο</a:t>
                      </a:r>
                      <a:r>
                        <a:rPr kumimoji="0" lang="en-US" sz="2200" u="none" strike="noStrike" cap="none" normalizeH="0" baseline="0" dirty="0" smtClean="0">
                          <a:ln>
                            <a:noFill/>
                          </a:ln>
                          <a:solidFill>
                            <a:schemeClr val="bg1"/>
                          </a:solidFill>
                          <a:effectLst/>
                        </a:rPr>
                        <a:t> IV</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2200" u="none" strike="noStrike" cap="none" normalizeH="0" baseline="0" dirty="0" smtClean="0">
                          <a:ln>
                            <a:noFill/>
                          </a:ln>
                          <a:solidFill>
                            <a:schemeClr val="bg1"/>
                          </a:solidFill>
                          <a:effectLst/>
                        </a:rPr>
                        <a:t>Επιπέδωση της μηριαίας κεφαλής, μείωση του μεσαρθρίου διαστήματος, αποδιοργάνωση της άρθρωσης</a:t>
                      </a:r>
                      <a:endParaRPr kumimoji="0" lang="en-US" sz="2200" b="0" i="0" u="none" strike="noStrike" cap="none" normalizeH="0" baseline="0" dirty="0" smtClean="0">
                        <a:ln>
                          <a:noFill/>
                        </a:ln>
                        <a:solidFill>
                          <a:schemeClr val="bg1"/>
                        </a:solidFill>
                        <a:effectLst/>
                        <a:latin typeface="Arial" charset="0"/>
                        <a:ea typeface="ＭＳ Ｐゴシック" pitchFamily="28" charset="-128"/>
                      </a:endParaRPr>
                    </a:p>
                  </a:txBody>
                  <a:tcPr marT="45718" marB="45718" horzOverflow="overflow"/>
                </a:tc>
              </a:tr>
            </a:tbl>
          </a:graphicData>
        </a:graphic>
      </p:graphicFrame>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spTree>
    <p:extLst>
      <p:ext uri="{BB962C8B-B14F-4D97-AF65-F5344CB8AC3E}">
        <p14:creationId xmlns:p14="http://schemas.microsoft.com/office/powerpoint/2010/main" val="6773848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n-US" dirty="0" smtClean="0"/>
              <a:t>Crescent sign</a:t>
            </a:r>
            <a:endParaRPr lang="el-GR" dirty="0"/>
          </a:p>
        </p:txBody>
      </p:sp>
      <p:pic>
        <p:nvPicPr>
          <p:cNvPr id="62467" name="Picture 6" descr="F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78" y="1988840"/>
            <a:ext cx="4579938" cy="482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69" name="Picture 6" descr="http://images.radiopaedia.org/images/1488707/93788de0129d4b3c309fa5c9ca2888_big_gal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88640"/>
            <a:ext cx="4957762" cy="475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Tree>
    <p:extLst>
      <p:ext uri="{BB962C8B-B14F-4D97-AF65-F5344CB8AC3E}">
        <p14:creationId xmlns:p14="http://schemas.microsoft.com/office/powerpoint/2010/main" val="39775362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2" descr="Full-size image (106 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001" y="980728"/>
            <a:ext cx="5973257" cy="5400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4" name="Rectangle 5"/>
          <p:cNvSpPr>
            <a:spLocks noChangeArrowheads="1"/>
          </p:cNvSpPr>
          <p:nvPr/>
        </p:nvSpPr>
        <p:spPr bwMode="auto">
          <a:xfrm>
            <a:off x="3840225" y="6562555"/>
            <a:ext cx="1728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altLang="el-GR" sz="1200" dirty="0" smtClean="0">
                <a:solidFill>
                  <a:schemeClr val="bg1"/>
                </a:solidFill>
                <a:latin typeface="+mn-lt"/>
                <a:hlinkClick r:id="rId3"/>
              </a:rPr>
              <a:t>sciencedirect.com</a:t>
            </a:r>
            <a:endParaRPr lang="en-US" altLang="el-GR" sz="1200" dirty="0">
              <a:solidFill>
                <a:schemeClr val="bg1"/>
              </a:solidFill>
              <a:latin typeface="+mn-lt"/>
            </a:endParaRPr>
          </a:p>
        </p:txBody>
      </p:sp>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Tree>
    <p:extLst>
      <p:ext uri="{BB962C8B-B14F-4D97-AF65-F5344CB8AC3E}">
        <p14:creationId xmlns:p14="http://schemas.microsoft.com/office/powerpoint/2010/main" val="37343984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2" descr="http://images.radiopaedia.org/images/1865470/88cba9a6ae78f1d2b62e4e8c07eacf_big_galler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524"/>
          <a:stretch/>
        </p:blipFill>
        <p:spPr bwMode="auto">
          <a:xfrm>
            <a:off x="1835150" y="908720"/>
            <a:ext cx="5473700" cy="554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Tree>
    <p:extLst>
      <p:ext uri="{BB962C8B-B14F-4D97-AF65-F5344CB8AC3E}">
        <p14:creationId xmlns:p14="http://schemas.microsoft.com/office/powerpoint/2010/main" val="3703019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2" descr="http://images.radiopaedia.org/images/263/6eab191f4cef5198eb006698e69e24_galle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4986" y="980728"/>
            <a:ext cx="5832475" cy="5251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Tree>
    <p:extLst>
      <p:ext uri="{BB962C8B-B14F-4D97-AF65-F5344CB8AC3E}">
        <p14:creationId xmlns:p14="http://schemas.microsoft.com/office/powerpoint/2010/main" val="35438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Content Placeholder 3" descr="100_0383.JPG"/>
          <p:cNvPicPr>
            <a:picLocks noChangeAspect="1"/>
          </p:cNvPicPr>
          <p:nvPr/>
        </p:nvPicPr>
        <p:blipFill>
          <a:blip r:embed="rId2" cstate="print">
            <a:lum bright="-10000"/>
            <a:grayscl/>
            <a:extLst>
              <a:ext uri="{28A0092B-C50C-407E-A947-70E740481C1C}">
                <a14:useLocalDpi xmlns:a14="http://schemas.microsoft.com/office/drawing/2010/main" val="0"/>
              </a:ext>
            </a:extLst>
          </a:blip>
          <a:srcRect/>
          <a:stretch>
            <a:fillRect/>
          </a:stretch>
        </p:blipFill>
        <p:spPr bwMode="auto">
          <a:xfrm>
            <a:off x="1110087" y="1052736"/>
            <a:ext cx="6918297" cy="48245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Tree>
    <p:extLst>
      <p:ext uri="{BB962C8B-B14F-4D97-AF65-F5344CB8AC3E}">
        <p14:creationId xmlns:p14="http://schemas.microsoft.com/office/powerpoint/2010/main" val="15904046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3.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1620" y="1700808"/>
            <a:ext cx="3779838" cy="3779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images-5.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93" y="1700808"/>
            <a:ext cx="5049901" cy="3784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spTree>
    <p:extLst>
      <p:ext uri="{BB962C8B-B14F-4D97-AF65-F5344CB8AC3E}">
        <p14:creationId xmlns:p14="http://schemas.microsoft.com/office/powerpoint/2010/main" val="2000708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pic>
        <p:nvPicPr>
          <p:cNvPr id="98306" name="Picture 2" descr="This figure shows the right hip bone. The left panel shows the lateral view, and the right panel shows the medial 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676" y="908720"/>
            <a:ext cx="7296732" cy="52440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947676" y="6135686"/>
            <a:ext cx="5910324" cy="461665"/>
          </a:xfrm>
          <a:prstGeom prst="rect">
            <a:avLst/>
          </a:prstGeom>
        </p:spPr>
        <p:txBody>
          <a:bodyPr wrap="square">
            <a:spAutoFit/>
          </a:bodyPr>
          <a:lstStyle/>
          <a:p>
            <a:r>
              <a:rPr lang="en-US" sz="1200" dirty="0">
                <a:solidFill>
                  <a:schemeClr val="bg1">
                    <a:lumMod val="75000"/>
                  </a:schemeClr>
                </a:solidFill>
                <a:latin typeface="+mn-lt"/>
              </a:rPr>
              <a:t>© 30 </a:t>
            </a:r>
            <a:r>
              <a:rPr lang="en-US" sz="1200" dirty="0" err="1">
                <a:solidFill>
                  <a:schemeClr val="bg1">
                    <a:lumMod val="75000"/>
                  </a:schemeClr>
                </a:solidFill>
                <a:latin typeface="+mn-lt"/>
              </a:rPr>
              <a:t>Ιουλ</a:t>
            </a:r>
            <a:r>
              <a:rPr lang="en-US" sz="1200" dirty="0">
                <a:solidFill>
                  <a:schemeClr val="bg1">
                    <a:lumMod val="75000"/>
                  </a:schemeClr>
                </a:solidFill>
                <a:latin typeface="+mn-lt"/>
              </a:rPr>
              <a:t> 2014 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3"/>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4"/>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10913820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85" y="908720"/>
            <a:ext cx="9082215" cy="1944216"/>
          </a:xfrm>
        </p:spPr>
        <p:txBody>
          <a:bodyPr>
            <a:normAutofit fontScale="90000"/>
          </a:bodyPr>
          <a:lstStyle/>
          <a:p>
            <a:r>
              <a:rPr lang="el-GR" dirty="0">
                <a:latin typeface="+mn-lt"/>
              </a:rPr>
              <a:t>Κυστικές </a:t>
            </a:r>
            <a:r>
              <a:rPr lang="el-GR" dirty="0" smtClean="0">
                <a:latin typeface="+mn-lt"/>
              </a:rPr>
              <a:t>περιοχές</a:t>
            </a:r>
            <a:r>
              <a:rPr lang="en-US" dirty="0" smtClean="0">
                <a:latin typeface="+mn-lt"/>
              </a:rPr>
              <a:t/>
            </a:r>
            <a:br>
              <a:rPr lang="en-US" dirty="0" smtClean="0">
                <a:latin typeface="+mn-lt"/>
              </a:rPr>
            </a:br>
            <a:r>
              <a:rPr lang="el-GR" dirty="0" smtClean="0">
                <a:latin typeface="+mn-lt"/>
              </a:rPr>
              <a:t>                                             </a:t>
            </a:r>
            <a:br>
              <a:rPr lang="el-GR" dirty="0" smtClean="0">
                <a:latin typeface="+mn-lt"/>
              </a:rPr>
            </a:br>
            <a:r>
              <a:rPr lang="el-GR" dirty="0" smtClean="0">
                <a:latin typeface="+mn-lt"/>
              </a:rPr>
              <a:t>                                               Μείωση </a:t>
            </a:r>
            <a:r>
              <a:rPr lang="el-GR" dirty="0">
                <a:latin typeface="+mn-lt"/>
              </a:rPr>
              <a:t>διαστήματος</a:t>
            </a:r>
          </a:p>
        </p:txBody>
      </p:sp>
      <p:pic>
        <p:nvPicPr>
          <p:cNvPr id="68612" name="Content Placeholder 6" descr="picture 7.jpg"/>
          <p:cNvPicPr>
            <a:picLocks noChangeAspect="1"/>
          </p:cNvPicPr>
          <p:nvPr/>
        </p:nvPicPr>
        <p:blipFill>
          <a:blip r:embed="rId2" cstate="print">
            <a:lum bright="-20000" contrast="20000"/>
            <a:extLst>
              <a:ext uri="{28A0092B-C50C-407E-A947-70E740481C1C}">
                <a14:useLocalDpi xmlns:a14="http://schemas.microsoft.com/office/drawing/2010/main" val="0"/>
              </a:ext>
            </a:extLst>
          </a:blip>
          <a:srcRect t="14136"/>
          <a:stretch>
            <a:fillRect/>
          </a:stretch>
        </p:blipFill>
        <p:spPr bwMode="auto">
          <a:xfrm>
            <a:off x="305102" y="1754980"/>
            <a:ext cx="3505200" cy="4659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3" name="Content Placeholder 4" descr="picture 5.jpg"/>
          <p:cNvPicPr>
            <a:picLocks noChangeAspect="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3923928" y="2944018"/>
            <a:ext cx="5168900" cy="347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Tree>
    <p:extLst>
      <p:ext uri="{BB962C8B-B14F-4D97-AF65-F5344CB8AC3E}">
        <p14:creationId xmlns:p14="http://schemas.microsoft.com/office/powerpoint/2010/main" val="2150147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defRPr/>
            </a:pPr>
            <a:r>
              <a:rPr lang="en-US" dirty="0" smtClean="0"/>
              <a:t>MRI </a:t>
            </a:r>
            <a:r>
              <a:rPr lang="el-GR" dirty="0" smtClean="0"/>
              <a:t>στάδιο</a:t>
            </a:r>
            <a:r>
              <a:rPr lang="en-US" dirty="0" smtClean="0"/>
              <a:t> IV</a:t>
            </a:r>
          </a:p>
        </p:txBody>
      </p:sp>
      <p:pic>
        <p:nvPicPr>
          <p:cNvPr id="6963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484784"/>
            <a:ext cx="6286921"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Tree>
    <p:extLst>
      <p:ext uri="{BB962C8B-B14F-4D97-AF65-F5344CB8AC3E}">
        <p14:creationId xmlns:p14="http://schemas.microsoft.com/office/powerpoint/2010/main" val="26104922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Content Placeholder 3" descr="1132739_SER_1_IMG_1.jpg"/>
          <p:cNvPicPr>
            <a:picLocks noGrp="1" noChangeAspect="1"/>
          </p:cNvPicPr>
          <p:nvPr>
            <p:ph idx="1"/>
          </p:nvPr>
        </p:nvPicPr>
        <p:blipFill rotWithShape="1">
          <a:blip r:embed="rId2" cstate="print">
            <a:lum bright="-10000"/>
            <a:extLst>
              <a:ext uri="{28A0092B-C50C-407E-A947-70E740481C1C}">
                <a14:useLocalDpi xmlns:a14="http://schemas.microsoft.com/office/drawing/2010/main" val="0"/>
              </a:ext>
            </a:extLst>
          </a:blip>
          <a:srcRect/>
          <a:stretch/>
        </p:blipFill>
        <p:spPr>
          <a:xfrm>
            <a:off x="395536" y="1628800"/>
            <a:ext cx="8415120" cy="4536504"/>
          </a:xfr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val="23321315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2" descr="http://www.med.harvard.edu/jpnm/bonetf/Case13/BoneSca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1" y="1556792"/>
            <a:ext cx="7407037" cy="48245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sp>
        <p:nvSpPr>
          <p:cNvPr id="2" name="TextBox 1"/>
          <p:cNvSpPr txBox="1"/>
          <p:nvPr/>
        </p:nvSpPr>
        <p:spPr>
          <a:xfrm>
            <a:off x="2699792" y="1053316"/>
            <a:ext cx="3415485" cy="430887"/>
          </a:xfrm>
          <a:prstGeom prst="rect">
            <a:avLst/>
          </a:prstGeom>
          <a:noFill/>
        </p:spPr>
        <p:txBody>
          <a:bodyPr wrap="square" rtlCol="0">
            <a:spAutoFit/>
          </a:bodyPr>
          <a:lstStyle/>
          <a:p>
            <a:pPr algn="ctr"/>
            <a:r>
              <a:rPr lang="el-GR" sz="2200" dirty="0" smtClean="0">
                <a:solidFill>
                  <a:schemeClr val="bg1"/>
                </a:solidFill>
                <a:latin typeface="+mn-lt"/>
              </a:rPr>
              <a:t>Σπινθηρογράφημα </a:t>
            </a:r>
            <a:endParaRPr lang="el-GR" sz="2200" dirty="0">
              <a:solidFill>
                <a:schemeClr val="bg1"/>
              </a:solidFill>
              <a:latin typeface="+mn-lt"/>
            </a:endParaRPr>
          </a:p>
        </p:txBody>
      </p:sp>
    </p:spTree>
    <p:extLst>
      <p:ext uri="{BB962C8B-B14F-4D97-AF65-F5344CB8AC3E}">
        <p14:creationId xmlns:p14="http://schemas.microsoft.com/office/powerpoint/2010/main" val="2201539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defRPr/>
            </a:pPr>
            <a:r>
              <a:rPr lang="el-GR" dirty="0" smtClean="0"/>
              <a:t>Αποσυμπίεση με ή χωρίς ήλωση</a:t>
            </a:r>
            <a:r>
              <a:rPr lang="en-US" dirty="0" smtClean="0"/>
              <a:t>	</a:t>
            </a:r>
          </a:p>
        </p:txBody>
      </p:sp>
      <p:pic>
        <p:nvPicPr>
          <p:cNvPr id="4" name="Picture 3" descr="DownloadedFile-1.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6583"/>
            <a:ext cx="3712134" cy="37330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ownloadedFile-2.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646" y="4436175"/>
            <a:ext cx="2338150" cy="15734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DownloadedFile-3.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796" y="2275847"/>
            <a:ext cx="280670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
        <p:nvSpPr>
          <p:cNvPr id="3" name="Θέση περιεχομένου 2"/>
          <p:cNvSpPr>
            <a:spLocks noGrp="1"/>
          </p:cNvSpPr>
          <p:nvPr>
            <p:ph idx="1"/>
          </p:nvPr>
        </p:nvSpPr>
        <p:spPr>
          <a:xfrm>
            <a:off x="323528" y="1340768"/>
            <a:ext cx="8424936" cy="576064"/>
          </a:xfrm>
        </p:spPr>
        <p:txBody>
          <a:bodyPr/>
          <a:lstStyle/>
          <a:p>
            <a:r>
              <a:rPr lang="el-GR" dirty="0"/>
              <a:t>Στάδια Ι ή </a:t>
            </a:r>
            <a:r>
              <a:rPr lang="el-GR" dirty="0" smtClean="0"/>
              <a:t>ΙΙ</a:t>
            </a:r>
            <a:endParaRPr lang="el-GR" dirty="0"/>
          </a:p>
        </p:txBody>
      </p:sp>
    </p:spTree>
    <p:extLst>
      <p:ext uri="{BB962C8B-B14F-4D97-AF65-F5344CB8AC3E}">
        <p14:creationId xmlns:p14="http://schemas.microsoft.com/office/powerpoint/2010/main" val="827002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accel="50000" decel="5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1.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8485212" cy="29530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spTree>
    <p:extLst>
      <p:ext uri="{BB962C8B-B14F-4D97-AF65-F5344CB8AC3E}">
        <p14:creationId xmlns:p14="http://schemas.microsoft.com/office/powerpoint/2010/main" val="1691017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defRPr/>
            </a:pPr>
            <a:r>
              <a:rPr lang="el-GR" dirty="0" smtClean="0"/>
              <a:t>Αρθροπλαστική </a:t>
            </a:r>
            <a:endParaRPr lang="en-US" dirty="0" smtClean="0"/>
          </a:p>
        </p:txBody>
      </p:sp>
      <p:grpSp>
        <p:nvGrpSpPr>
          <p:cNvPr id="5" name="Ομάδα 4"/>
          <p:cNvGrpSpPr/>
          <p:nvPr/>
        </p:nvGrpSpPr>
        <p:grpSpPr>
          <a:xfrm>
            <a:off x="611560" y="2636912"/>
            <a:ext cx="8083622" cy="3881411"/>
            <a:chOff x="611560" y="2342557"/>
            <a:chExt cx="8083622" cy="3881411"/>
          </a:xfrm>
        </p:grpSpPr>
        <p:pic>
          <p:nvPicPr>
            <p:cNvPr id="4" name="Picture 3" descr="images-7.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42557"/>
              <a:ext cx="2880544" cy="388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Content Placeholder 3" descr="1223587_SER_1001_IMG_1001.jpg"/>
            <p:cNvPicPr>
              <a:picLocks noChangeAspect="1"/>
            </p:cNvPicPr>
            <p:nvPr/>
          </p:nvPicPr>
          <p:blipFill rotWithShape="1">
            <a:blip r:embed="rId3" cstate="print">
              <a:extLst>
                <a:ext uri="{28A0092B-C50C-407E-A947-70E740481C1C}">
                  <a14:useLocalDpi xmlns:a14="http://schemas.microsoft.com/office/drawing/2010/main" val="0"/>
                </a:ext>
              </a:extLst>
            </a:blip>
            <a:srcRect l="-177" r="-45"/>
            <a:stretch/>
          </p:blipFill>
          <p:spPr bwMode="auto">
            <a:xfrm>
              <a:off x="3563888" y="2348880"/>
              <a:ext cx="5131294"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sp>
        <p:nvSpPr>
          <p:cNvPr id="3" name="Θέση περιεχομένου 2"/>
          <p:cNvSpPr>
            <a:spLocks noGrp="1"/>
          </p:cNvSpPr>
          <p:nvPr>
            <p:ph idx="1"/>
          </p:nvPr>
        </p:nvSpPr>
        <p:spPr>
          <a:xfrm>
            <a:off x="323528" y="1340768"/>
            <a:ext cx="8424936" cy="1656184"/>
          </a:xfrm>
        </p:spPr>
        <p:txBody>
          <a:bodyPr/>
          <a:lstStyle/>
          <a:p>
            <a:r>
              <a:rPr lang="el-GR" dirty="0"/>
              <a:t>Όταν υπάρχει μεγάλη αποδιοργάνωση της άρθρωσης </a:t>
            </a:r>
          </a:p>
          <a:p>
            <a:r>
              <a:rPr lang="el-GR" dirty="0" smtClean="0"/>
              <a:t>Ηλικία</a:t>
            </a:r>
            <a:endParaRPr lang="el-GR" dirty="0"/>
          </a:p>
        </p:txBody>
      </p:sp>
    </p:spTree>
    <p:extLst>
      <p:ext uri="{BB962C8B-B14F-4D97-AF65-F5344CB8AC3E}">
        <p14:creationId xmlns:p14="http://schemas.microsoft.com/office/powerpoint/2010/main" val="6117444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defRPr/>
            </a:pPr>
            <a:r>
              <a:rPr lang="el-GR" dirty="0" smtClean="0"/>
              <a:t>Επανασχηματισμός άρθρωσης </a:t>
            </a:r>
            <a:endParaRPr lang="en-US" dirty="0" smtClean="0"/>
          </a:p>
        </p:txBody>
      </p:sp>
      <p:pic>
        <p:nvPicPr>
          <p:cNvPr id="4" name="Picture 3" descr="images-6.jpe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5536" y="4135963"/>
            <a:ext cx="3312736" cy="2389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descr="914465_SER_1001_IMG_1001.jpg"/>
          <p:cNvPicPr>
            <a:picLocks noChangeAspect="1"/>
          </p:cNvPicPr>
          <p:nvPr/>
        </p:nvPicPr>
        <p:blipFill rotWithShape="1">
          <a:blip r:embed="rId3" cstate="print">
            <a:extLst>
              <a:ext uri="{28A0092B-C50C-407E-A947-70E740481C1C}">
                <a14:useLocalDpi xmlns:a14="http://schemas.microsoft.com/office/drawing/2010/main" val="0"/>
              </a:ext>
            </a:extLst>
          </a:blip>
          <a:srcRect l="-376" r="-639"/>
          <a:stretch/>
        </p:blipFill>
        <p:spPr bwMode="auto">
          <a:xfrm>
            <a:off x="3995936" y="3072283"/>
            <a:ext cx="4911295" cy="34530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sp>
        <p:nvSpPr>
          <p:cNvPr id="3" name="Θέση περιεχομένου 2"/>
          <p:cNvSpPr>
            <a:spLocks noGrp="1"/>
          </p:cNvSpPr>
          <p:nvPr>
            <p:ph idx="1"/>
          </p:nvPr>
        </p:nvSpPr>
        <p:spPr>
          <a:xfrm>
            <a:off x="323528" y="1340768"/>
            <a:ext cx="8424936" cy="1872208"/>
          </a:xfrm>
        </p:spPr>
        <p:txBody>
          <a:bodyPr/>
          <a:lstStyle/>
          <a:p>
            <a:r>
              <a:rPr lang="el-GR" dirty="0"/>
              <a:t>Ηλικία</a:t>
            </a:r>
          </a:p>
          <a:p>
            <a:r>
              <a:rPr lang="el-GR" dirty="0"/>
              <a:t>Διατήρηση οστού</a:t>
            </a:r>
          </a:p>
          <a:p>
            <a:r>
              <a:rPr lang="el-GR" dirty="0" smtClean="0"/>
              <a:t>Πιο </a:t>
            </a:r>
            <a:r>
              <a:rPr lang="el-GR" dirty="0"/>
              <a:t>λειτουργική </a:t>
            </a:r>
            <a:r>
              <a:rPr lang="el-GR" dirty="0" smtClean="0"/>
              <a:t>αντικατάσταση</a:t>
            </a:r>
            <a:endParaRPr lang="el-GR" dirty="0"/>
          </a:p>
        </p:txBody>
      </p:sp>
    </p:spTree>
    <p:extLst>
      <p:ext uri="{BB962C8B-B14F-4D97-AF65-F5344CB8AC3E}">
        <p14:creationId xmlns:p14="http://schemas.microsoft.com/office/powerpoint/2010/main" val="2190483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defRPr/>
            </a:pPr>
            <a:r>
              <a:rPr lang="el-GR" dirty="0" smtClean="0"/>
              <a:t>Ολική </a:t>
            </a:r>
            <a:r>
              <a:rPr lang="en-US" dirty="0" smtClean="0"/>
              <a:t>Vs </a:t>
            </a:r>
            <a:r>
              <a:rPr lang="el-GR" dirty="0" smtClean="0"/>
              <a:t>επανασχηματισμός</a:t>
            </a:r>
            <a:endParaRPr lang="en-US" dirty="0" smtClean="0"/>
          </a:p>
        </p:txBody>
      </p:sp>
      <p:pic>
        <p:nvPicPr>
          <p:cNvPr id="76803" name="Content Placeholder 3" descr="1223587_SER_1001_IMG_1001.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7704" y="1484784"/>
            <a:ext cx="5694136" cy="4680520"/>
          </a:xfrm>
          <a:ln>
            <a:solidFill>
              <a:schemeClr val="tx1"/>
            </a:solidFill>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spTree>
    <p:extLst>
      <p:ext uri="{BB962C8B-B14F-4D97-AF65-F5344CB8AC3E}">
        <p14:creationId xmlns:p14="http://schemas.microsoft.com/office/powerpoint/2010/main" val="22799650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2" name="Rectangle 20"/>
          <p:cNvSpPr>
            <a:spLocks noGrp="1" noRot="1" noChangeArrowheads="1"/>
          </p:cNvSpPr>
          <p:nvPr>
            <p:ph type="title"/>
          </p:nvPr>
        </p:nvSpPr>
        <p:spPr/>
        <p:txBody>
          <a:bodyPr/>
          <a:lstStyle/>
          <a:p>
            <a:pPr eaLnBrk="1" hangingPunct="1">
              <a:defRPr/>
            </a:pPr>
            <a:r>
              <a:rPr lang="el-GR" dirty="0" err="1" smtClean="0"/>
              <a:t>Δυσπλαστικό</a:t>
            </a:r>
            <a:r>
              <a:rPr lang="el-GR" dirty="0" smtClean="0"/>
              <a:t> ισχίο - </a:t>
            </a:r>
            <a:r>
              <a:rPr lang="en-US" dirty="0" smtClean="0"/>
              <a:t>DDH</a:t>
            </a:r>
            <a:endParaRPr lang="el-GR" dirty="0" smtClean="0"/>
          </a:p>
        </p:txBody>
      </p:sp>
      <p:pic>
        <p:nvPicPr>
          <p:cNvPr id="78852"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34" y="4940308"/>
            <a:ext cx="5759450" cy="1892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3" name="Text Box 33"/>
          <p:cNvSpPr txBox="1">
            <a:spLocks noChangeArrowheads="1"/>
          </p:cNvSpPr>
          <p:nvPr/>
        </p:nvSpPr>
        <p:spPr bwMode="auto">
          <a:xfrm>
            <a:off x="6372200" y="4814896"/>
            <a:ext cx="2016769" cy="20177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Τύποι ισχίων</a:t>
            </a:r>
          </a:p>
          <a:p>
            <a:pPr eaLnBrk="1" hangingPunct="1">
              <a:spcBef>
                <a:spcPct val="50000"/>
              </a:spcBef>
            </a:pPr>
            <a:r>
              <a:rPr lang="el-GR" altLang="el-GR" dirty="0">
                <a:solidFill>
                  <a:schemeClr val="bg1"/>
                </a:solidFill>
                <a:latin typeface="+mn-lt"/>
              </a:rPr>
              <a:t>Α: Φυσιολογικό</a:t>
            </a:r>
          </a:p>
          <a:p>
            <a:pPr eaLnBrk="1" hangingPunct="1">
              <a:spcBef>
                <a:spcPct val="50000"/>
              </a:spcBef>
            </a:pPr>
            <a:r>
              <a:rPr lang="el-GR" altLang="el-GR" dirty="0">
                <a:solidFill>
                  <a:schemeClr val="bg1"/>
                </a:solidFill>
                <a:latin typeface="+mn-lt"/>
              </a:rPr>
              <a:t>Β: </a:t>
            </a:r>
            <a:r>
              <a:rPr lang="el-GR" altLang="el-GR" dirty="0" err="1">
                <a:solidFill>
                  <a:schemeClr val="bg1"/>
                </a:solidFill>
                <a:latin typeface="+mn-lt"/>
              </a:rPr>
              <a:t>Δυσπλαστικό</a:t>
            </a:r>
            <a:endParaRPr lang="el-GR" altLang="el-GR" dirty="0">
              <a:solidFill>
                <a:schemeClr val="bg1"/>
              </a:solidFill>
              <a:latin typeface="+mn-lt"/>
            </a:endParaRPr>
          </a:p>
          <a:p>
            <a:pPr eaLnBrk="1" hangingPunct="1">
              <a:spcBef>
                <a:spcPct val="50000"/>
              </a:spcBef>
            </a:pPr>
            <a:r>
              <a:rPr lang="en-US" altLang="el-GR" dirty="0">
                <a:solidFill>
                  <a:schemeClr val="bg1"/>
                </a:solidFill>
                <a:latin typeface="+mn-lt"/>
              </a:rPr>
              <a:t>C</a:t>
            </a:r>
            <a:r>
              <a:rPr lang="el-GR" altLang="el-GR" dirty="0">
                <a:solidFill>
                  <a:schemeClr val="bg1"/>
                </a:solidFill>
                <a:latin typeface="+mn-lt"/>
              </a:rPr>
              <a:t>: </a:t>
            </a:r>
            <a:r>
              <a:rPr lang="el-GR" altLang="el-GR" dirty="0" err="1">
                <a:solidFill>
                  <a:schemeClr val="bg1"/>
                </a:solidFill>
                <a:latin typeface="+mn-lt"/>
              </a:rPr>
              <a:t>Υπεξάρθρημα</a:t>
            </a:r>
            <a:r>
              <a:rPr lang="el-GR" altLang="el-GR" dirty="0">
                <a:solidFill>
                  <a:schemeClr val="bg1"/>
                </a:solidFill>
                <a:latin typeface="+mn-lt"/>
              </a:rPr>
              <a:t> </a:t>
            </a:r>
          </a:p>
          <a:p>
            <a:pPr eaLnBrk="1" hangingPunct="1">
              <a:spcBef>
                <a:spcPct val="50000"/>
              </a:spcBef>
            </a:pPr>
            <a:r>
              <a:rPr lang="en-US" altLang="el-GR" dirty="0">
                <a:solidFill>
                  <a:schemeClr val="bg1"/>
                </a:solidFill>
                <a:latin typeface="+mn-lt"/>
              </a:rPr>
              <a:t>D</a:t>
            </a:r>
            <a:r>
              <a:rPr lang="el-GR" altLang="el-GR" dirty="0">
                <a:solidFill>
                  <a:schemeClr val="bg1"/>
                </a:solidFill>
                <a:latin typeface="+mn-lt"/>
              </a:rPr>
              <a:t>: </a:t>
            </a:r>
            <a:r>
              <a:rPr lang="el-GR" altLang="el-GR" dirty="0" err="1">
                <a:solidFill>
                  <a:schemeClr val="bg1"/>
                </a:solidFill>
                <a:latin typeface="+mn-lt"/>
              </a:rPr>
              <a:t>Εξάρθρημα</a:t>
            </a:r>
            <a:endParaRPr lang="el-GR" altLang="el-GR" dirty="0">
              <a:solidFill>
                <a:schemeClr val="bg1"/>
              </a:solidFill>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78</a:t>
            </a:fld>
            <a:endParaRPr lang="el-GR" dirty="0"/>
          </a:p>
        </p:txBody>
      </p:sp>
      <p:sp>
        <p:nvSpPr>
          <p:cNvPr id="3" name="Θέση περιεχομένου 2"/>
          <p:cNvSpPr>
            <a:spLocks noGrp="1"/>
          </p:cNvSpPr>
          <p:nvPr>
            <p:ph idx="1"/>
          </p:nvPr>
        </p:nvSpPr>
        <p:spPr>
          <a:xfrm>
            <a:off x="323528" y="1340768"/>
            <a:ext cx="8424936" cy="4968552"/>
          </a:xfrm>
        </p:spPr>
        <p:txBody>
          <a:bodyPr/>
          <a:lstStyle/>
          <a:p>
            <a:r>
              <a:rPr lang="el-GR" dirty="0"/>
              <a:t>Παθολογική διαμόρφωση της κοτύλης (ρηχή κοτύλη) που επιτρέπει </a:t>
            </a:r>
            <a:r>
              <a:rPr lang="el-GR" dirty="0" err="1"/>
              <a:t>υπεξάρθρημα</a:t>
            </a:r>
            <a:r>
              <a:rPr lang="el-GR" dirty="0"/>
              <a:t> ή </a:t>
            </a:r>
            <a:r>
              <a:rPr lang="el-GR" dirty="0" err="1"/>
              <a:t>εξάρθρημα</a:t>
            </a:r>
            <a:r>
              <a:rPr lang="el-GR" dirty="0"/>
              <a:t> της κεφαλής του μηριαίου</a:t>
            </a:r>
          </a:p>
          <a:p>
            <a:r>
              <a:rPr lang="el-GR" dirty="0"/>
              <a:t>Συχνότερη στα κορίτσια</a:t>
            </a:r>
          </a:p>
          <a:p>
            <a:r>
              <a:rPr lang="el-GR" dirty="0"/>
              <a:t>Συχνότερη στα πρωτότοκα</a:t>
            </a:r>
          </a:p>
          <a:p>
            <a:r>
              <a:rPr lang="el-GR" dirty="0"/>
              <a:t>Συχνότερη σε ισχιακή προβολή</a:t>
            </a:r>
          </a:p>
          <a:p>
            <a:r>
              <a:rPr lang="el-GR" dirty="0"/>
              <a:t>Συχνότερη επί οικογενειακού ιστορικού</a:t>
            </a:r>
          </a:p>
          <a:p>
            <a:endParaRPr lang="el-GR" dirty="0"/>
          </a:p>
        </p:txBody>
      </p:sp>
    </p:spTree>
    <p:extLst>
      <p:ext uri="{BB962C8B-B14F-4D97-AF65-F5344CB8AC3E}">
        <p14:creationId xmlns:p14="http://schemas.microsoft.com/office/powerpoint/2010/main" val="1917833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a:spLocks noGrp="1" noRot="1" noChangeArrowheads="1"/>
          </p:cNvSpPr>
          <p:nvPr>
            <p:ph type="title"/>
          </p:nvPr>
        </p:nvSpPr>
        <p:spPr/>
        <p:txBody>
          <a:bodyPr/>
          <a:lstStyle/>
          <a:p>
            <a:pPr eaLnBrk="1" hangingPunct="1">
              <a:defRPr/>
            </a:pPr>
            <a:r>
              <a:rPr lang="el-GR" dirty="0" smtClean="0"/>
              <a:t>Α/α λεκάνης – ισχίων </a:t>
            </a:r>
          </a:p>
        </p:txBody>
      </p:sp>
      <p:pic>
        <p:nvPicPr>
          <p:cNvPr id="8195" name="Picture 4" descr="anatomialekanis"/>
          <p:cNvPicPr preferRelativeResize="0">
            <a:picLocks noGrp="1" noChangeAspect="1" noChangeArrowheads="1"/>
          </p:cNvPicPr>
          <p:nvPr>
            <p:ph idx="1"/>
          </p:nvPr>
        </p:nvPicPr>
        <p:blipFill>
          <a:blip r:embed="rId2" cstate="print">
            <a:lum bright="10000" contrast="16000"/>
            <a:extLst>
              <a:ext uri="{28A0092B-C50C-407E-A947-70E740481C1C}">
                <a14:useLocalDpi xmlns:a14="http://schemas.microsoft.com/office/drawing/2010/main" val="0"/>
              </a:ext>
            </a:extLst>
          </a:blip>
          <a:stretch>
            <a:fillRect/>
          </a:stretch>
        </p:blipFill>
        <p:spPr>
          <a:xfrm>
            <a:off x="173360" y="1181593"/>
            <a:ext cx="4554983" cy="3111503"/>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7" descr="lekanisFnew"/>
          <p:cNvPicPr preferRelativeResize="0">
            <a:picLocks noGrp="1" noChangeArrowheads="1"/>
          </p:cNvPicPr>
          <p:nvPr>
            <p:ph sz="half" idx="4294967295"/>
          </p:nvPr>
        </p:nvPicPr>
        <p:blipFill>
          <a:blip r:embed="rId3" cstate="print">
            <a:lum bright="6000" contrast="24000"/>
            <a:extLst>
              <a:ext uri="{28A0092B-C50C-407E-A947-70E740481C1C}">
                <a14:useLocalDpi xmlns:a14="http://schemas.microsoft.com/office/drawing/2010/main" val="0"/>
              </a:ext>
            </a:extLst>
          </a:blip>
          <a:srcRect/>
          <a:stretch>
            <a:fillRect/>
          </a:stretch>
        </p:blipFill>
        <p:spPr>
          <a:xfrm>
            <a:off x="4788024" y="1181593"/>
            <a:ext cx="4268147" cy="3104318"/>
          </a:xfrm>
          <a:noFill/>
          <a:ln>
            <a:solidFill>
              <a:schemeClr val="tx1"/>
            </a:solidFill>
          </a:ln>
          <a:extLst>
            <a:ext uri="{909E8E84-426E-40DD-AFC4-6F175D3DCCD1}">
              <a14:hiddenFill xmlns:a14="http://schemas.microsoft.com/office/drawing/2010/main">
                <a:solidFill>
                  <a:srgbClr val="FFFFFF"/>
                </a:solidFill>
              </a14:hiddenFill>
            </a:ext>
          </a:extLst>
        </p:spPr>
      </p:pic>
      <p:sp>
        <p:nvSpPr>
          <p:cNvPr id="8197" name="Text Box 10"/>
          <p:cNvSpPr txBox="1">
            <a:spLocks noChangeArrowheads="1"/>
          </p:cNvSpPr>
          <p:nvPr/>
        </p:nvSpPr>
        <p:spPr bwMode="auto">
          <a:xfrm>
            <a:off x="204062" y="4437112"/>
            <a:ext cx="8893175" cy="193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lnSpc>
                <a:spcPct val="110000"/>
              </a:lnSpc>
            </a:pPr>
            <a:r>
              <a:rPr lang="el-GR" altLang="el-GR" sz="2200" b="1" dirty="0">
                <a:solidFill>
                  <a:srgbClr val="FFC000"/>
                </a:solidFill>
                <a:latin typeface="+mn-lt"/>
              </a:rPr>
              <a:t>1.</a:t>
            </a:r>
            <a:r>
              <a:rPr lang="el-GR" altLang="el-GR" sz="2200" b="1" dirty="0">
                <a:solidFill>
                  <a:schemeClr val="bg1"/>
                </a:solidFill>
                <a:latin typeface="+mn-lt"/>
              </a:rPr>
              <a:t> </a:t>
            </a:r>
            <a:r>
              <a:rPr lang="el-GR" altLang="el-GR" sz="2200" dirty="0">
                <a:solidFill>
                  <a:schemeClr val="bg1"/>
                </a:solidFill>
                <a:latin typeface="+mn-lt"/>
              </a:rPr>
              <a:t>Πρόσθια κάτω λαγόνια άκανθα, </a:t>
            </a:r>
            <a:r>
              <a:rPr lang="el-GR" altLang="el-GR" sz="2200" b="1" dirty="0">
                <a:solidFill>
                  <a:srgbClr val="FFC000"/>
                </a:solidFill>
                <a:latin typeface="+mn-lt"/>
              </a:rPr>
              <a:t>2.</a:t>
            </a:r>
            <a:r>
              <a:rPr lang="el-GR" altLang="el-GR" sz="2200" b="1" dirty="0">
                <a:solidFill>
                  <a:schemeClr val="bg1"/>
                </a:solidFill>
                <a:latin typeface="+mn-lt"/>
              </a:rPr>
              <a:t> </a:t>
            </a:r>
            <a:r>
              <a:rPr lang="el-GR" altLang="el-GR" sz="2200" dirty="0">
                <a:solidFill>
                  <a:schemeClr val="bg1"/>
                </a:solidFill>
                <a:latin typeface="+mn-lt"/>
              </a:rPr>
              <a:t>Ιερό οστό, </a:t>
            </a:r>
            <a:r>
              <a:rPr lang="el-GR" altLang="el-GR" sz="2200" b="1" dirty="0">
                <a:solidFill>
                  <a:srgbClr val="FFC000"/>
                </a:solidFill>
                <a:latin typeface="+mn-lt"/>
              </a:rPr>
              <a:t>3.</a:t>
            </a:r>
            <a:r>
              <a:rPr lang="el-GR" altLang="el-GR" sz="2200" dirty="0">
                <a:solidFill>
                  <a:srgbClr val="FFC000"/>
                </a:solidFill>
                <a:latin typeface="+mn-lt"/>
              </a:rPr>
              <a:t> </a:t>
            </a:r>
            <a:r>
              <a:rPr lang="el-GR" altLang="el-GR" sz="2200" dirty="0">
                <a:solidFill>
                  <a:schemeClr val="bg1"/>
                </a:solidFill>
                <a:latin typeface="+mn-lt"/>
              </a:rPr>
              <a:t>Πρόσθια άνω λαγόνια άκανθα, </a:t>
            </a:r>
            <a:r>
              <a:rPr lang="el-GR" altLang="el-GR" sz="2200" b="1" dirty="0">
                <a:solidFill>
                  <a:srgbClr val="FFC000"/>
                </a:solidFill>
                <a:latin typeface="+mn-lt"/>
              </a:rPr>
              <a:t>4. </a:t>
            </a:r>
            <a:r>
              <a:rPr lang="el-GR" altLang="el-GR" sz="2200" dirty="0">
                <a:solidFill>
                  <a:schemeClr val="bg1"/>
                </a:solidFill>
                <a:latin typeface="+mn-lt"/>
              </a:rPr>
              <a:t>Ηβική σύμφυση, </a:t>
            </a:r>
            <a:r>
              <a:rPr lang="el-GR" altLang="el-GR" sz="2200" b="1" dirty="0">
                <a:solidFill>
                  <a:srgbClr val="FFC000"/>
                </a:solidFill>
                <a:latin typeface="+mn-lt"/>
              </a:rPr>
              <a:t>5. </a:t>
            </a:r>
            <a:r>
              <a:rPr lang="el-GR" altLang="el-GR" sz="2200" dirty="0">
                <a:solidFill>
                  <a:schemeClr val="bg1"/>
                </a:solidFill>
                <a:latin typeface="+mn-lt"/>
              </a:rPr>
              <a:t>Λαγόνιο οστό, </a:t>
            </a:r>
            <a:r>
              <a:rPr lang="el-GR" altLang="el-GR" sz="2200" b="1" dirty="0">
                <a:solidFill>
                  <a:srgbClr val="FFC000"/>
                </a:solidFill>
                <a:latin typeface="+mn-lt"/>
              </a:rPr>
              <a:t>6. </a:t>
            </a:r>
            <a:r>
              <a:rPr lang="el-GR" altLang="el-GR" sz="2200" dirty="0">
                <a:solidFill>
                  <a:schemeClr val="bg1"/>
                </a:solidFill>
                <a:latin typeface="+mn-lt"/>
              </a:rPr>
              <a:t>Κόκκυγας, </a:t>
            </a:r>
            <a:r>
              <a:rPr lang="el-GR" altLang="el-GR" sz="2200" b="1" dirty="0">
                <a:solidFill>
                  <a:srgbClr val="FFC000"/>
                </a:solidFill>
                <a:latin typeface="+mn-lt"/>
              </a:rPr>
              <a:t>7. </a:t>
            </a:r>
            <a:r>
              <a:rPr lang="el-GR" altLang="el-GR" sz="2200" dirty="0">
                <a:solidFill>
                  <a:schemeClr val="bg1"/>
                </a:solidFill>
                <a:latin typeface="+mn-lt"/>
              </a:rPr>
              <a:t>5ος οσφυϊκός σπόνδυλος, </a:t>
            </a:r>
            <a:r>
              <a:rPr lang="el-GR" altLang="el-GR" sz="2200" b="1" dirty="0">
                <a:solidFill>
                  <a:srgbClr val="FFC000"/>
                </a:solidFill>
                <a:latin typeface="+mn-lt"/>
              </a:rPr>
              <a:t>8. </a:t>
            </a:r>
            <a:r>
              <a:rPr lang="el-GR" altLang="el-GR" sz="2200" dirty="0" err="1">
                <a:solidFill>
                  <a:schemeClr val="bg1"/>
                </a:solidFill>
                <a:latin typeface="+mn-lt"/>
              </a:rPr>
              <a:t>Ιερολαγόνια</a:t>
            </a:r>
            <a:r>
              <a:rPr lang="el-GR" altLang="el-GR" sz="2200" dirty="0">
                <a:solidFill>
                  <a:schemeClr val="bg1"/>
                </a:solidFill>
                <a:latin typeface="+mn-lt"/>
              </a:rPr>
              <a:t> άρθρωση, </a:t>
            </a:r>
            <a:r>
              <a:rPr lang="el-GR" altLang="el-GR" sz="2200" b="1" dirty="0">
                <a:solidFill>
                  <a:srgbClr val="FFC000"/>
                </a:solidFill>
                <a:latin typeface="+mn-lt"/>
              </a:rPr>
              <a:t>9. </a:t>
            </a:r>
            <a:r>
              <a:rPr lang="el-GR" altLang="el-GR" sz="2200" dirty="0">
                <a:solidFill>
                  <a:schemeClr val="bg1"/>
                </a:solidFill>
                <a:latin typeface="+mn-lt"/>
              </a:rPr>
              <a:t>Ηβικό οστό, </a:t>
            </a:r>
            <a:r>
              <a:rPr lang="el-GR" altLang="el-GR" sz="2200" b="1" dirty="0" smtClean="0">
                <a:solidFill>
                  <a:srgbClr val="FFC000"/>
                </a:solidFill>
                <a:latin typeface="+mn-lt"/>
              </a:rPr>
              <a:t>10.</a:t>
            </a:r>
            <a:r>
              <a:rPr lang="el-GR" altLang="el-GR" sz="2200" dirty="0" smtClean="0">
                <a:solidFill>
                  <a:schemeClr val="bg1"/>
                </a:solidFill>
                <a:latin typeface="+mn-lt"/>
              </a:rPr>
              <a:t> Αυχένας </a:t>
            </a:r>
            <a:r>
              <a:rPr lang="el-GR" altLang="el-GR" sz="2200" dirty="0">
                <a:solidFill>
                  <a:schemeClr val="bg1"/>
                </a:solidFill>
                <a:latin typeface="+mn-lt"/>
              </a:rPr>
              <a:t>του μηριαίου, </a:t>
            </a:r>
            <a:r>
              <a:rPr lang="el-GR" altLang="el-GR" sz="2200" b="1" dirty="0">
                <a:solidFill>
                  <a:srgbClr val="FFC000"/>
                </a:solidFill>
                <a:latin typeface="+mn-lt"/>
              </a:rPr>
              <a:t>11. </a:t>
            </a:r>
            <a:r>
              <a:rPr lang="el-GR" altLang="el-GR" sz="2200" dirty="0">
                <a:solidFill>
                  <a:schemeClr val="bg1"/>
                </a:solidFill>
                <a:latin typeface="+mn-lt"/>
              </a:rPr>
              <a:t>Κεφαλή του μηριαίου,</a:t>
            </a:r>
            <a:r>
              <a:rPr lang="el-GR" altLang="el-GR" sz="2200" b="1" dirty="0">
                <a:solidFill>
                  <a:schemeClr val="bg1"/>
                </a:solidFill>
                <a:latin typeface="+mn-lt"/>
              </a:rPr>
              <a:t> </a:t>
            </a:r>
            <a:r>
              <a:rPr lang="el-GR" altLang="el-GR" sz="2200" b="1" dirty="0">
                <a:solidFill>
                  <a:srgbClr val="FFC000"/>
                </a:solidFill>
                <a:latin typeface="+mn-lt"/>
              </a:rPr>
              <a:t>12.</a:t>
            </a:r>
            <a:r>
              <a:rPr lang="el-GR" altLang="el-GR" sz="2200" dirty="0">
                <a:solidFill>
                  <a:srgbClr val="FFC000"/>
                </a:solidFill>
                <a:latin typeface="+mn-lt"/>
              </a:rPr>
              <a:t> </a:t>
            </a:r>
            <a:r>
              <a:rPr lang="en-US" altLang="el-GR" sz="2200" dirty="0">
                <a:solidFill>
                  <a:schemeClr val="bg1"/>
                </a:solidFill>
                <a:latin typeface="+mn-lt"/>
              </a:rPr>
              <a:t>M</a:t>
            </a:r>
            <a:r>
              <a:rPr lang="el-GR" altLang="el-GR" sz="2200" dirty="0" err="1">
                <a:solidFill>
                  <a:schemeClr val="bg1"/>
                </a:solidFill>
                <a:latin typeface="+mn-lt"/>
              </a:rPr>
              <a:t>είζων</a:t>
            </a:r>
            <a:r>
              <a:rPr lang="el-GR" altLang="el-GR" sz="2200" dirty="0">
                <a:solidFill>
                  <a:schemeClr val="bg1"/>
                </a:solidFill>
                <a:latin typeface="+mn-lt"/>
              </a:rPr>
              <a:t> </a:t>
            </a:r>
            <a:r>
              <a:rPr lang="el-GR" altLang="el-GR" sz="2200" dirty="0" err="1">
                <a:solidFill>
                  <a:schemeClr val="bg1"/>
                </a:solidFill>
                <a:latin typeface="+mn-lt"/>
              </a:rPr>
              <a:t>τροχαντήρας</a:t>
            </a:r>
            <a:r>
              <a:rPr lang="el-GR" altLang="el-GR" sz="2200" dirty="0">
                <a:solidFill>
                  <a:schemeClr val="bg1"/>
                </a:solidFill>
                <a:latin typeface="+mn-lt"/>
              </a:rPr>
              <a:t>, </a:t>
            </a:r>
            <a:r>
              <a:rPr lang="el-GR" altLang="el-GR" sz="2200" b="1" dirty="0">
                <a:solidFill>
                  <a:srgbClr val="FFC000"/>
                </a:solidFill>
                <a:latin typeface="+mn-lt"/>
              </a:rPr>
              <a:t>13.</a:t>
            </a:r>
            <a:r>
              <a:rPr lang="el-GR" altLang="el-GR" sz="2200" dirty="0">
                <a:solidFill>
                  <a:srgbClr val="FFC000"/>
                </a:solidFill>
                <a:latin typeface="+mn-lt"/>
              </a:rPr>
              <a:t> </a:t>
            </a:r>
            <a:r>
              <a:rPr lang="el-GR" altLang="el-GR" sz="2200" dirty="0">
                <a:solidFill>
                  <a:schemeClr val="bg1"/>
                </a:solidFill>
                <a:latin typeface="+mn-lt"/>
              </a:rPr>
              <a:t>Ελάσσων </a:t>
            </a:r>
            <a:r>
              <a:rPr lang="el-GR" altLang="el-GR" sz="2200" dirty="0" err="1">
                <a:solidFill>
                  <a:schemeClr val="bg1"/>
                </a:solidFill>
                <a:latin typeface="+mn-lt"/>
              </a:rPr>
              <a:t>τροχαντήρας</a:t>
            </a:r>
            <a:r>
              <a:rPr lang="el-GR" altLang="el-GR" sz="2200" dirty="0">
                <a:solidFill>
                  <a:schemeClr val="bg1"/>
                </a:solidFill>
                <a:latin typeface="+mn-lt"/>
              </a:rPr>
              <a:t>, </a:t>
            </a:r>
            <a:r>
              <a:rPr lang="el-GR" altLang="el-GR" sz="2200" b="1" dirty="0">
                <a:solidFill>
                  <a:srgbClr val="FFC000"/>
                </a:solidFill>
                <a:latin typeface="+mn-lt"/>
              </a:rPr>
              <a:t>14.</a:t>
            </a:r>
            <a:r>
              <a:rPr lang="el-GR" altLang="el-GR" sz="2200" dirty="0">
                <a:solidFill>
                  <a:srgbClr val="FFC000"/>
                </a:solidFill>
                <a:latin typeface="+mn-lt"/>
              </a:rPr>
              <a:t> </a:t>
            </a:r>
            <a:r>
              <a:rPr lang="el-GR" altLang="el-GR" sz="2200" dirty="0">
                <a:solidFill>
                  <a:schemeClr val="bg1"/>
                </a:solidFill>
                <a:latin typeface="+mn-lt"/>
              </a:rPr>
              <a:t>Ισχιακό οστό, </a:t>
            </a:r>
            <a:r>
              <a:rPr lang="el-GR" altLang="el-GR" sz="2200" b="1" dirty="0">
                <a:solidFill>
                  <a:srgbClr val="FFC000"/>
                </a:solidFill>
                <a:latin typeface="+mn-lt"/>
              </a:rPr>
              <a:t>15. </a:t>
            </a:r>
            <a:r>
              <a:rPr lang="el-GR" altLang="el-GR" sz="2200" dirty="0">
                <a:solidFill>
                  <a:schemeClr val="bg1"/>
                </a:solidFill>
                <a:latin typeface="+mn-lt"/>
              </a:rPr>
              <a:t>Κοτύλη.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Tree>
    <p:extLst>
      <p:ext uri="{BB962C8B-B14F-4D97-AF65-F5344CB8AC3E}">
        <p14:creationId xmlns:p14="http://schemas.microsoft.com/office/powerpoint/2010/main" val="4268836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323528" y="1340768"/>
            <a:ext cx="4680520" cy="5256584"/>
          </a:xfrm>
        </p:spPr>
        <p:txBody>
          <a:bodyPr/>
          <a:lstStyle/>
          <a:p>
            <a:pPr eaLnBrk="1" hangingPunct="1">
              <a:defRPr/>
            </a:pPr>
            <a:r>
              <a:rPr lang="el-GR" dirty="0" smtClean="0"/>
              <a:t>Χρειάζεται έγκαιρη διάγνωση</a:t>
            </a:r>
            <a:r>
              <a:rPr lang="en-US" dirty="0" smtClean="0"/>
              <a:t>.</a:t>
            </a:r>
            <a:endParaRPr lang="el-GR" dirty="0" smtClean="0"/>
          </a:p>
          <a:p>
            <a:pPr eaLnBrk="1" hangingPunct="1">
              <a:defRPr/>
            </a:pPr>
            <a:r>
              <a:rPr lang="el-GR" dirty="0" smtClean="0"/>
              <a:t>Δύσκολη διάγνωση με α/α επειδή η οστεοποίηση στην περιοχή του ισχίου καθυστερεί</a:t>
            </a:r>
            <a:r>
              <a:rPr lang="en-US" dirty="0" smtClean="0"/>
              <a:t>.</a:t>
            </a:r>
            <a:r>
              <a:rPr lang="el-GR" dirty="0" smtClean="0"/>
              <a:t> </a:t>
            </a:r>
          </a:p>
          <a:p>
            <a:pPr eaLnBrk="1" hangingPunct="1">
              <a:defRPr/>
            </a:pPr>
            <a:r>
              <a:rPr lang="el-GR" dirty="0" smtClean="0"/>
              <a:t>Χρησιμοποιούνται έμμεσα στοιχεία από την α/α (γραμμές και τόξα)</a:t>
            </a:r>
            <a:r>
              <a:rPr lang="en-US" dirty="0" smtClean="0"/>
              <a:t>.</a:t>
            </a:r>
            <a:endParaRPr lang="el-GR" dirty="0" smtClean="0"/>
          </a:p>
        </p:txBody>
      </p:sp>
      <p:pic>
        <p:nvPicPr>
          <p:cNvPr id="79876" name="Picture 4"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484783"/>
            <a:ext cx="4104456" cy="3612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spTree>
    <p:extLst>
      <p:ext uri="{BB962C8B-B14F-4D97-AF65-F5344CB8AC3E}">
        <p14:creationId xmlns:p14="http://schemas.microsoft.com/office/powerpoint/2010/main" val="1070979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213789" y="4314714"/>
            <a:ext cx="3915097" cy="2232248"/>
          </a:xfrm>
        </p:spPr>
        <p:txBody>
          <a:bodyPr/>
          <a:lstStyle/>
          <a:p>
            <a:pPr eaLnBrk="1" hangingPunct="1">
              <a:defRPr/>
            </a:pPr>
            <a:r>
              <a:rPr lang="el-GR" dirty="0" smtClean="0"/>
              <a:t>Προσέξτε την ατελή οστεοποίηση της κεφαλής του μηριαίου δεξιά (παθολογική πλευρά)</a:t>
            </a:r>
          </a:p>
        </p:txBody>
      </p:sp>
      <p:pic>
        <p:nvPicPr>
          <p:cNvPr id="8090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4323479" cy="30647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1" name="Picture 8"/>
          <p:cNvPicPr>
            <a:picLocks noChangeAspect="1" noChangeArrowheads="1"/>
          </p:cNvPicPr>
          <p:nvPr/>
        </p:nvPicPr>
        <p:blipFill>
          <a:blip r:embed="rId3" cstate="print">
            <a:lum bright="-24000" contrast="-24000"/>
            <a:extLst>
              <a:ext uri="{28A0092B-C50C-407E-A947-70E740481C1C}">
                <a14:useLocalDpi xmlns:a14="http://schemas.microsoft.com/office/drawing/2010/main" val="0"/>
              </a:ext>
            </a:extLst>
          </a:blip>
          <a:srcRect/>
          <a:stretch>
            <a:fillRect/>
          </a:stretch>
        </p:blipFill>
        <p:spPr bwMode="auto">
          <a:xfrm>
            <a:off x="4572000" y="3239523"/>
            <a:ext cx="4464496" cy="33454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2" name="Line 9"/>
          <p:cNvSpPr>
            <a:spLocks noChangeShapeType="1"/>
          </p:cNvSpPr>
          <p:nvPr/>
        </p:nvSpPr>
        <p:spPr bwMode="auto">
          <a:xfrm>
            <a:off x="5219700" y="4652963"/>
            <a:ext cx="1008063" cy="863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l-GR"/>
          </a:p>
        </p:txBody>
      </p:sp>
      <p:sp>
        <p:nvSpPr>
          <p:cNvPr id="80903" name="Line 10"/>
          <p:cNvSpPr>
            <a:spLocks noChangeShapeType="1"/>
          </p:cNvSpPr>
          <p:nvPr/>
        </p:nvSpPr>
        <p:spPr bwMode="auto">
          <a:xfrm flipV="1">
            <a:off x="7164388" y="5072063"/>
            <a:ext cx="1296987" cy="358775"/>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l-GR"/>
          </a:p>
        </p:txBody>
      </p:sp>
      <p:sp>
        <p:nvSpPr>
          <p:cNvPr id="80904" name="Line 11"/>
          <p:cNvSpPr>
            <a:spLocks noChangeShapeType="1"/>
          </p:cNvSpPr>
          <p:nvPr/>
        </p:nvSpPr>
        <p:spPr bwMode="auto">
          <a:xfrm>
            <a:off x="5435600" y="5229225"/>
            <a:ext cx="2592388" cy="142875"/>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l-GR"/>
          </a:p>
        </p:txBody>
      </p:sp>
      <p:sp>
        <p:nvSpPr>
          <p:cNvPr id="80905" name="Text Box 12"/>
          <p:cNvSpPr txBox="1">
            <a:spLocks noChangeArrowheads="1"/>
          </p:cNvSpPr>
          <p:nvPr/>
        </p:nvSpPr>
        <p:spPr bwMode="auto">
          <a:xfrm>
            <a:off x="4496949" y="1261863"/>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Φυσιολογική α/α</a:t>
            </a:r>
          </a:p>
        </p:txBody>
      </p:sp>
      <p:sp>
        <p:nvSpPr>
          <p:cNvPr id="80906" name="Text Box 13"/>
          <p:cNvSpPr txBox="1">
            <a:spLocks noChangeArrowheads="1"/>
          </p:cNvSpPr>
          <p:nvPr/>
        </p:nvSpPr>
        <p:spPr bwMode="auto">
          <a:xfrm>
            <a:off x="5219700" y="2338714"/>
            <a:ext cx="38811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spcBef>
                <a:spcPct val="50000"/>
              </a:spcBef>
            </a:pPr>
            <a:r>
              <a:rPr lang="el-GR" altLang="el-GR" dirty="0" err="1">
                <a:solidFill>
                  <a:schemeClr val="bg1"/>
                </a:solidFill>
                <a:latin typeface="+mn-lt"/>
              </a:rPr>
              <a:t>Εξάρθρημα</a:t>
            </a:r>
            <a:r>
              <a:rPr lang="el-GR" altLang="el-GR" dirty="0">
                <a:solidFill>
                  <a:schemeClr val="bg1"/>
                </a:solidFill>
                <a:latin typeface="+mn-lt"/>
              </a:rPr>
              <a:t> δεξιού ισχίου: Ρηχή κοτύλη (μεγάλη γωνία) και απομάκρυνση της μηριαίας κεφαλής</a:t>
            </a:r>
          </a:p>
        </p:txBody>
      </p:sp>
      <p:sp>
        <p:nvSpPr>
          <p:cNvPr id="80907" name="Rectangle 14"/>
          <p:cNvSpPr>
            <a:spLocks noChangeArrowheads="1"/>
          </p:cNvSpPr>
          <p:nvPr/>
        </p:nvSpPr>
        <p:spPr bwMode="auto">
          <a:xfrm>
            <a:off x="2771800" y="6314548"/>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l-GR" altLang="el-GR" sz="1200" dirty="0" smtClean="0">
                <a:latin typeface="+mn-lt"/>
                <a:hlinkClick r:id="rId4"/>
              </a:rPr>
              <a:t>emedicine.medscape.com</a:t>
            </a:r>
            <a:endParaRPr lang="el-GR" altLang="el-GR" sz="1200" dirty="0">
              <a:latin typeface="+mn-lt"/>
            </a:endParaRPr>
          </a:p>
        </p:txBody>
      </p:sp>
      <p:sp>
        <p:nvSpPr>
          <p:cNvPr id="80908" name="Text Box 15"/>
          <p:cNvSpPr txBox="1">
            <a:spLocks noChangeArrowheads="1"/>
          </p:cNvSpPr>
          <p:nvPr/>
        </p:nvSpPr>
        <p:spPr bwMode="auto">
          <a:xfrm>
            <a:off x="4787900" y="3500438"/>
            <a:ext cx="360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b="1"/>
              <a:t>Δ</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spTree>
    <p:extLst>
      <p:ext uri="{BB962C8B-B14F-4D97-AF65-F5344CB8AC3E}">
        <p14:creationId xmlns:p14="http://schemas.microsoft.com/office/powerpoint/2010/main" val="27951174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052736"/>
            <a:ext cx="7272164" cy="51816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spTree>
    <p:extLst>
      <p:ext uri="{BB962C8B-B14F-4D97-AF65-F5344CB8AC3E}">
        <p14:creationId xmlns:p14="http://schemas.microsoft.com/office/powerpoint/2010/main" val="9261522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Rectangle 11"/>
          <p:cNvSpPr>
            <a:spLocks noGrp="1" noRot="1" noChangeArrowheads="1"/>
          </p:cNvSpPr>
          <p:nvPr>
            <p:ph type="title"/>
          </p:nvPr>
        </p:nvSpPr>
        <p:spPr/>
        <p:txBody>
          <a:bodyPr/>
          <a:lstStyle/>
          <a:p>
            <a:pPr eaLnBrk="1" hangingPunct="1">
              <a:defRPr/>
            </a:pPr>
            <a:r>
              <a:rPr lang="en-US" smtClean="0"/>
              <a:t>DDH</a:t>
            </a:r>
            <a:endParaRPr lang="el-GR" smtClean="0"/>
          </a:p>
        </p:txBody>
      </p:sp>
      <p:sp>
        <p:nvSpPr>
          <p:cNvPr id="28689" name="Rectangle 17"/>
          <p:cNvSpPr>
            <a:spLocks noGrp="1" noChangeArrowheads="1"/>
          </p:cNvSpPr>
          <p:nvPr>
            <p:ph idx="1"/>
          </p:nvPr>
        </p:nvSpPr>
        <p:spPr/>
        <p:txBody>
          <a:bodyPr/>
          <a:lstStyle/>
          <a:p>
            <a:pPr eaLnBrk="1" hangingPunct="1">
              <a:defRPr/>
            </a:pPr>
            <a:r>
              <a:rPr lang="el-GR" dirty="0" smtClean="0"/>
              <a:t>Η υπερηχογραφία αποτελεί εξέταση επιλογής επειδή σε αυτή τη φάση οστεοποίησης επιτρέπει την άριστη απεικόνιση της ανατομίας μηριαίας κεφαλής και κοτύλης</a:t>
            </a:r>
            <a:r>
              <a:rPr lang="en-US" dirty="0" smtClean="0"/>
              <a:t>.</a:t>
            </a:r>
            <a:r>
              <a:rPr lang="el-GR" dirty="0" smtClean="0"/>
              <a:t> </a:t>
            </a:r>
          </a:p>
        </p:txBody>
      </p:sp>
      <p:sp>
        <p:nvSpPr>
          <p:cNvPr id="82949" name="Text Box 19"/>
          <p:cNvSpPr txBox="1">
            <a:spLocks noChangeArrowheads="1"/>
          </p:cNvSpPr>
          <p:nvPr/>
        </p:nvSpPr>
        <p:spPr bwMode="auto">
          <a:xfrm>
            <a:off x="540395" y="5334719"/>
            <a:ext cx="33115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Υπερηχογράφημα σε ισχίο βρέφους: μηριαία κεφαλή (χόνδρος, τελείες), κοτύλη (βέλος), λαγόνιο οστό (αστέρι).</a:t>
            </a:r>
          </a:p>
        </p:txBody>
      </p:sp>
      <p:grpSp>
        <p:nvGrpSpPr>
          <p:cNvPr id="3" name="Ομάδα 2"/>
          <p:cNvGrpSpPr/>
          <p:nvPr/>
        </p:nvGrpSpPr>
        <p:grpSpPr>
          <a:xfrm>
            <a:off x="3595387" y="2705288"/>
            <a:ext cx="5404151" cy="3820055"/>
            <a:chOff x="3595387" y="2705288"/>
            <a:chExt cx="5404151" cy="3820055"/>
          </a:xfrm>
        </p:grpSpPr>
        <p:pic>
          <p:nvPicPr>
            <p:cNvPr id="8294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87" y="2705288"/>
              <a:ext cx="5404151" cy="382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AutoShape 20"/>
            <p:cNvSpPr>
              <a:spLocks noChangeArrowheads="1"/>
            </p:cNvSpPr>
            <p:nvPr/>
          </p:nvSpPr>
          <p:spPr bwMode="auto">
            <a:xfrm rot="-4132516">
              <a:off x="6797522" y="5081727"/>
              <a:ext cx="863600" cy="144463"/>
            </a:xfrm>
            <a:prstGeom prst="rightArrow">
              <a:avLst>
                <a:gd name="adj1" fmla="val 50000"/>
                <a:gd name="adj2" fmla="val 149450"/>
              </a:avLst>
            </a:prstGeom>
            <a:solidFill>
              <a:schemeClr val="accent1"/>
            </a:solidFill>
            <a:ln w="9525">
              <a:solidFill>
                <a:schemeClr val="bg1"/>
              </a:solidFill>
              <a:miter lim="800000"/>
              <a:headEnd/>
              <a:tailEnd/>
            </a:ln>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en-US" altLang="el-GR"/>
            </a:p>
          </p:txBody>
        </p:sp>
        <p:sp>
          <p:nvSpPr>
            <p:cNvPr id="28693" name="AutoShape 21"/>
            <p:cNvSpPr>
              <a:spLocks noChangeArrowheads="1"/>
            </p:cNvSpPr>
            <p:nvPr/>
          </p:nvSpPr>
          <p:spPr bwMode="auto">
            <a:xfrm>
              <a:off x="6012160" y="4149080"/>
              <a:ext cx="215900" cy="217488"/>
            </a:xfrm>
            <a:prstGeom prst="star5">
              <a:avLst/>
            </a:prstGeom>
            <a:solidFill>
              <a:schemeClr val="accent1"/>
            </a:solidFill>
            <a:ln w="9525">
              <a:solidFill>
                <a:schemeClr val="bg1"/>
              </a:solidFill>
              <a:miter lim="800000"/>
              <a:headEnd/>
              <a:tailEnd/>
            </a:ln>
            <a:effectLst/>
          </p:spPr>
          <p:txBody>
            <a:bodyPr wrap="none" anchor="ctr"/>
            <a:lstStyle/>
            <a:p>
              <a:pPr>
                <a:defRPr/>
              </a:pPr>
              <a:endParaRPr lang="en-US"/>
            </a:p>
          </p:txBody>
        </p: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82</a:t>
            </a:fld>
            <a:endParaRPr lang="el-GR"/>
          </a:p>
        </p:txBody>
      </p:sp>
    </p:spTree>
    <p:extLst>
      <p:ext uri="{BB962C8B-B14F-4D97-AF65-F5344CB8AC3E}">
        <p14:creationId xmlns:p14="http://schemas.microsoft.com/office/powerpoint/2010/main" val="23410124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defRPr/>
            </a:pPr>
            <a:r>
              <a:rPr lang="en-US" smtClean="0"/>
              <a:t>DDH / US</a:t>
            </a:r>
            <a:endParaRPr lang="el-GR" smtClean="0"/>
          </a:p>
        </p:txBody>
      </p:sp>
      <p:sp>
        <p:nvSpPr>
          <p:cNvPr id="50190" name="Rectangle 14"/>
          <p:cNvSpPr>
            <a:spLocks noGrp="1" noChangeArrowheads="1"/>
          </p:cNvSpPr>
          <p:nvPr>
            <p:ph idx="1"/>
          </p:nvPr>
        </p:nvSpPr>
        <p:spPr>
          <a:xfrm>
            <a:off x="323528" y="1340768"/>
            <a:ext cx="5040560" cy="5256584"/>
          </a:xfrm>
        </p:spPr>
        <p:txBody>
          <a:bodyPr/>
          <a:lstStyle/>
          <a:p>
            <a:pPr eaLnBrk="1" hangingPunct="1">
              <a:defRPr/>
            </a:pPr>
            <a:r>
              <a:rPr lang="el-GR" dirty="0" smtClean="0"/>
              <a:t>Στο 90% των περιπτώσεων η αποκατάσταση είναι πλήρης εάν η θεραπεία αρχίσει έγκαιρα</a:t>
            </a:r>
            <a:r>
              <a:rPr lang="en-US" dirty="0" smtClean="0"/>
              <a:t>.</a:t>
            </a:r>
            <a:endParaRPr lang="el-GR" dirty="0" smtClean="0"/>
          </a:p>
          <a:p>
            <a:pPr eaLnBrk="1" hangingPunct="1">
              <a:defRPr/>
            </a:pPr>
            <a:r>
              <a:rPr lang="el-GR" dirty="0" smtClean="0"/>
              <a:t>Η θεραπεία συνίσταται σε τοποθέτηση του μηριαίου σε τέτοια θέση που να πιέζει διαρκώς την κοτύλη</a:t>
            </a:r>
            <a:r>
              <a:rPr lang="en-US" dirty="0" smtClean="0"/>
              <a:t>.</a:t>
            </a:r>
            <a:endParaRPr lang="el-GR" dirty="0" smtClean="0"/>
          </a:p>
          <a:p>
            <a:pPr eaLnBrk="1" hangingPunct="1">
              <a:defRPr/>
            </a:pPr>
            <a:r>
              <a:rPr lang="el-GR" dirty="0" smtClean="0"/>
              <a:t>Αυτό αποτελεί το ερέθισμα για τη φυσιολογική της διαμόρφωση</a:t>
            </a:r>
            <a:r>
              <a:rPr lang="en-US" dirty="0" smtClean="0"/>
              <a:t>.</a:t>
            </a:r>
            <a:endParaRPr lang="el-GR" dirty="0" smtClean="0"/>
          </a:p>
          <a:p>
            <a:pPr eaLnBrk="1" hangingPunct="1">
              <a:buFont typeface="Wingdings" pitchFamily="2" charset="2"/>
              <a:buNone/>
              <a:defRPr/>
            </a:pPr>
            <a:endParaRPr lang="el-GR" dirty="0" smtClean="0"/>
          </a:p>
        </p:txBody>
      </p:sp>
      <p:sp>
        <p:nvSpPr>
          <p:cNvPr id="83973" name="Text Box 16"/>
          <p:cNvSpPr txBox="1">
            <a:spLocks noChangeArrowheads="1"/>
          </p:cNvSpPr>
          <p:nvPr/>
        </p:nvSpPr>
        <p:spPr bwMode="auto">
          <a:xfrm>
            <a:off x="5940152" y="4365104"/>
            <a:ext cx="295035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dirty="0">
                <a:solidFill>
                  <a:schemeClr val="bg1"/>
                </a:solidFill>
                <a:latin typeface="+mn-lt"/>
              </a:rPr>
              <a:t>Βρέφος με </a:t>
            </a:r>
            <a:r>
              <a:rPr lang="el-GR" altLang="el-GR" dirty="0" smtClean="0">
                <a:solidFill>
                  <a:schemeClr val="bg1"/>
                </a:solidFill>
                <a:latin typeface="+mn-lt"/>
              </a:rPr>
              <a:t>ειδική </a:t>
            </a:r>
            <a:r>
              <a:rPr lang="el-GR" altLang="el-GR" dirty="0">
                <a:solidFill>
                  <a:schemeClr val="bg1"/>
                </a:solidFill>
                <a:latin typeface="+mn-lt"/>
              </a:rPr>
              <a:t>εξάρτηση</a:t>
            </a:r>
          </a:p>
          <a:p>
            <a:pPr eaLnBrk="1" hangingPunct="1">
              <a:spcBef>
                <a:spcPct val="50000"/>
              </a:spcBef>
            </a:pPr>
            <a:r>
              <a:rPr lang="el-GR" altLang="el-GR" dirty="0">
                <a:solidFill>
                  <a:schemeClr val="bg1"/>
                </a:solidFill>
                <a:latin typeface="+mn-lt"/>
              </a:rPr>
              <a:t>Προσέξτε τη θέση των μηριαίων οστών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83</a:t>
            </a:fld>
            <a:endParaRPr lang="el-GR"/>
          </a:p>
        </p:txBody>
      </p:sp>
      <p:pic>
        <p:nvPicPr>
          <p:cNvPr id="31746" name="Picture 2" descr="http://www.wjgnet.com/2218-5836/full/v4/i2/WJO-4-32-g002.jpg"/>
          <p:cNvPicPr>
            <a:picLocks noChangeAspect="1" noChangeArrowheads="1"/>
          </p:cNvPicPr>
          <p:nvPr/>
        </p:nvPicPr>
        <p:blipFill>
          <a:blip r:embed="rId2" cstate="print"/>
          <a:srcRect/>
          <a:stretch>
            <a:fillRect/>
          </a:stretch>
        </p:blipFill>
        <p:spPr bwMode="auto">
          <a:xfrm>
            <a:off x="5436096" y="764704"/>
            <a:ext cx="3456384" cy="3079780"/>
          </a:xfrm>
          <a:prstGeom prst="rect">
            <a:avLst/>
          </a:prstGeom>
          <a:noFill/>
        </p:spPr>
      </p:pic>
      <p:sp>
        <p:nvSpPr>
          <p:cNvPr id="8" name="Rectangle 7"/>
          <p:cNvSpPr/>
          <p:nvPr/>
        </p:nvSpPr>
        <p:spPr>
          <a:xfrm>
            <a:off x="6516216" y="3861048"/>
            <a:ext cx="1440160" cy="276999"/>
          </a:xfrm>
          <a:prstGeom prst="rect">
            <a:avLst/>
          </a:prstGeom>
        </p:spPr>
        <p:txBody>
          <a:bodyPr wrap="square">
            <a:spAutoFit/>
          </a:bodyPr>
          <a:lstStyle/>
          <a:p>
            <a:r>
              <a:rPr lang="en-US" sz="1200" dirty="0" smtClean="0">
                <a:hlinkClick r:id="rId3"/>
              </a:rPr>
              <a:t>wjgnet.com</a:t>
            </a:r>
            <a:endParaRPr lang="en-US" sz="1200" dirty="0"/>
          </a:p>
        </p:txBody>
      </p:sp>
    </p:spTree>
    <p:extLst>
      <p:ext uri="{BB962C8B-B14F-4D97-AF65-F5344CB8AC3E}">
        <p14:creationId xmlns:p14="http://schemas.microsoft.com/office/powerpoint/2010/main" val="26803648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Οστεοαρθρίτιδα</a:t>
            </a:r>
            <a:r>
              <a:rPr lang="en-US" dirty="0" smtClean="0"/>
              <a:t> </a:t>
            </a:r>
            <a:r>
              <a:rPr lang="en-US" sz="3000" b="0" dirty="0" smtClean="0"/>
              <a:t>1/2</a:t>
            </a:r>
          </a:p>
        </p:txBody>
      </p:sp>
      <p:pic>
        <p:nvPicPr>
          <p:cNvPr id="88068" name="Picture 2" descr="http://sportsdancemedicine.gr/wp-content/uploads/2013/04/FAI-image-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63" y="2276475"/>
            <a:ext cx="8785225" cy="2768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sp>
        <p:nvSpPr>
          <p:cNvPr id="7" name="Ορθογώνιο 6"/>
          <p:cNvSpPr/>
          <p:nvPr/>
        </p:nvSpPr>
        <p:spPr>
          <a:xfrm>
            <a:off x="2195736" y="5157192"/>
            <a:ext cx="4572000" cy="276999"/>
          </a:xfrm>
          <a:prstGeom prst="rect">
            <a:avLst/>
          </a:prstGeom>
        </p:spPr>
        <p:txBody>
          <a:bodyPr>
            <a:spAutoFit/>
          </a:bodyPr>
          <a:lstStyle/>
          <a:p>
            <a:pPr algn="ctr"/>
            <a:r>
              <a:rPr lang="en-US" sz="1200" dirty="0" smtClean="0">
                <a:solidFill>
                  <a:schemeClr val="bg1"/>
                </a:solidFill>
                <a:latin typeface="+mn-lt"/>
                <a:hlinkClick r:id="rId3"/>
              </a:rPr>
              <a:t>sportsdancemedicine.gr</a:t>
            </a:r>
            <a:endParaRPr lang="el-GR" sz="1200" dirty="0">
              <a:solidFill>
                <a:schemeClr val="bg1"/>
              </a:solidFill>
              <a:latin typeface="+mn-lt"/>
            </a:endParaRPr>
          </a:p>
        </p:txBody>
      </p:sp>
    </p:spTree>
    <p:extLst>
      <p:ext uri="{BB962C8B-B14F-4D97-AF65-F5344CB8AC3E}">
        <p14:creationId xmlns:p14="http://schemas.microsoft.com/office/powerpoint/2010/main" val="30467332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prstClr val="white"/>
                </a:solidFill>
              </a:rPr>
              <a:t>Οστεοαρθρίτιδα</a:t>
            </a:r>
            <a:r>
              <a:rPr lang="en-US" dirty="0">
                <a:solidFill>
                  <a:prstClr val="white"/>
                </a:solidFill>
              </a:rPr>
              <a:t> </a:t>
            </a:r>
            <a:r>
              <a:rPr lang="en-US" sz="3000" b="0" dirty="0" smtClean="0">
                <a:solidFill>
                  <a:prstClr val="white"/>
                </a:solidFill>
              </a:rPr>
              <a:t>2/2</a:t>
            </a:r>
            <a:endParaRPr lang="en-US" dirty="0" smtClean="0"/>
          </a:p>
        </p:txBody>
      </p:sp>
      <p:sp>
        <p:nvSpPr>
          <p:cNvPr id="3" name="Content Placeholder 2"/>
          <p:cNvSpPr>
            <a:spLocks noGrp="1"/>
          </p:cNvSpPr>
          <p:nvPr>
            <p:ph idx="1"/>
          </p:nvPr>
        </p:nvSpPr>
        <p:spPr>
          <a:xfrm>
            <a:off x="683568" y="1340768"/>
            <a:ext cx="7848872" cy="5256584"/>
          </a:xfrm>
        </p:spPr>
        <p:txBody>
          <a:bodyPr/>
          <a:lstStyle/>
          <a:p>
            <a:pPr marL="0" indent="0" eaLnBrk="1" hangingPunct="1">
              <a:buFont typeface="Wingdings" pitchFamily="2" charset="2"/>
              <a:buNone/>
              <a:defRPr/>
            </a:pPr>
            <a:r>
              <a:rPr lang="el-GR" dirty="0" smtClean="0"/>
              <a:t>Η ΜΤ είναι η ενδεδειγμένη εξέταση.</a:t>
            </a:r>
          </a:p>
          <a:p>
            <a:pPr marL="0" indent="0" eaLnBrk="1" hangingPunct="1">
              <a:buFont typeface="Wingdings" pitchFamily="2" charset="2"/>
              <a:buNone/>
              <a:defRPr/>
            </a:pPr>
            <a:r>
              <a:rPr lang="el-GR" dirty="0" smtClean="0"/>
              <a:t>Χρησιμοποιείται (με αρθρογράφημα ή χωρίς) σε: </a:t>
            </a:r>
          </a:p>
          <a:p>
            <a:pPr eaLnBrk="1" hangingPunct="1">
              <a:defRPr/>
            </a:pPr>
            <a:r>
              <a:rPr lang="el-GR" dirty="0" smtClean="0"/>
              <a:t>αρχόμενη αρθρίτιδα σε νέους ασθενείς, </a:t>
            </a:r>
          </a:p>
          <a:p>
            <a:pPr eaLnBrk="1" hangingPunct="1">
              <a:defRPr/>
            </a:pPr>
            <a:r>
              <a:rPr lang="el-GR" dirty="0" smtClean="0"/>
              <a:t>κοτυλομηριαία πρόσκρουση,</a:t>
            </a:r>
          </a:p>
          <a:p>
            <a:pPr eaLnBrk="1" hangingPunct="1">
              <a:defRPr/>
            </a:pPr>
            <a:r>
              <a:rPr lang="el-GR" dirty="0" smtClean="0"/>
              <a:t>αναπτυξιακή δυσπλασία του ισχίου, </a:t>
            </a:r>
          </a:p>
          <a:p>
            <a:pPr eaLnBrk="1" hangingPunct="1">
              <a:defRPr/>
            </a:pPr>
            <a:r>
              <a:rPr lang="el-GR" dirty="0" smtClean="0"/>
              <a:t>χόνδρινες βλάβες του ισχίου</a:t>
            </a:r>
            <a:r>
              <a:rPr lang="en-US" dirty="0" smtClean="0"/>
              <a:t>,</a:t>
            </a:r>
            <a:endParaRPr lang="el-GR" dirty="0" smtClean="0"/>
          </a:p>
          <a:p>
            <a:pPr marL="0" indent="0" eaLnBrk="1" hangingPunct="1">
              <a:buFont typeface="Wingdings" pitchFamily="2" charset="2"/>
              <a:buNone/>
              <a:defRPr/>
            </a:pPr>
            <a:r>
              <a:rPr lang="el-GR" dirty="0" smtClean="0"/>
              <a:t>προκείμενου να δώσει επιπλέον πληροφορίες για την έκταση των χόνδρινων ελλειμμάτων, ή το βαθμό ρήξης του επιχείλιου χόνδρου και την έκταση αυτού. </a:t>
            </a:r>
            <a:endParaRPr lang="en-US"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spTree>
    <p:extLst>
      <p:ext uri="{BB962C8B-B14F-4D97-AF65-F5344CB8AC3E}">
        <p14:creationId xmlns:p14="http://schemas.microsoft.com/office/powerpoint/2010/main" val="6595041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Σύνδρομο κοτυλομηριαίας πρόσκρουσης</a:t>
            </a:r>
            <a:endParaRPr lang="en-US" dirty="0" smtClean="0"/>
          </a:p>
        </p:txBody>
      </p:sp>
      <p:sp>
        <p:nvSpPr>
          <p:cNvPr id="3" name="Content Placeholder 2"/>
          <p:cNvSpPr>
            <a:spLocks noGrp="1"/>
          </p:cNvSpPr>
          <p:nvPr>
            <p:ph idx="1"/>
          </p:nvPr>
        </p:nvSpPr>
        <p:spPr>
          <a:xfrm>
            <a:off x="323528" y="1340768"/>
            <a:ext cx="8424936" cy="1650428"/>
          </a:xfrm>
        </p:spPr>
        <p:txBody>
          <a:bodyPr/>
          <a:lstStyle/>
          <a:p>
            <a:pPr eaLnBrk="1" hangingPunct="1">
              <a:defRPr/>
            </a:pPr>
            <a:r>
              <a:rPr lang="el-GR" dirty="0" smtClean="0"/>
              <a:t>Αλλοιώσεις στον επιχείλιο χόνδρο και τη μηριάια κεφαλή λόγω ακραίων θέσεων υπέρκαμψης και υπερέκτασης του ισχίου ή συχνών </a:t>
            </a:r>
            <a:r>
              <a:rPr lang="el-GR" dirty="0" err="1" smtClean="0"/>
              <a:t>μικρο</a:t>
            </a:r>
            <a:r>
              <a:rPr lang="el-GR" dirty="0" smtClean="0"/>
              <a:t>-τραυματισμών</a:t>
            </a:r>
            <a:r>
              <a:rPr lang="en-US" dirty="0" smtClean="0"/>
              <a:t>.</a:t>
            </a:r>
            <a:r>
              <a:rPr lang="el-GR" dirty="0" smtClean="0"/>
              <a:t> </a:t>
            </a:r>
            <a:endParaRPr lang="en-US"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86</a:t>
            </a:fld>
            <a:endParaRPr lang="el-GR"/>
          </a:p>
        </p:txBody>
      </p:sp>
      <p:grpSp>
        <p:nvGrpSpPr>
          <p:cNvPr id="5" name="Ομάδα 4"/>
          <p:cNvGrpSpPr/>
          <p:nvPr/>
        </p:nvGrpSpPr>
        <p:grpSpPr>
          <a:xfrm>
            <a:off x="155575" y="2991196"/>
            <a:ext cx="8880921" cy="2886076"/>
            <a:chOff x="155575" y="3120263"/>
            <a:chExt cx="8520881" cy="2546741"/>
          </a:xfrm>
        </p:grpSpPr>
        <p:pic>
          <p:nvPicPr>
            <p:cNvPr id="1026" name="Picture 2" descr="hip cam imping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3120264"/>
              <a:ext cx="4303401" cy="2546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ip pincer imping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120263"/>
              <a:ext cx="4104456" cy="2546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6" name="Ορθογώνιο 5"/>
          <p:cNvSpPr/>
          <p:nvPr/>
        </p:nvSpPr>
        <p:spPr>
          <a:xfrm>
            <a:off x="2411760" y="5963898"/>
            <a:ext cx="4572000" cy="276999"/>
          </a:xfrm>
          <a:prstGeom prst="rect">
            <a:avLst/>
          </a:prstGeom>
        </p:spPr>
        <p:txBody>
          <a:bodyPr>
            <a:spAutoFit/>
          </a:bodyPr>
          <a:lstStyle/>
          <a:p>
            <a:pPr algn="ctr"/>
            <a:r>
              <a:rPr lang="en-US" sz="1200" dirty="0" smtClean="0">
                <a:latin typeface="+mn-lt"/>
                <a:hlinkClick r:id="rId4"/>
              </a:rPr>
              <a:t>wellsphere.com</a:t>
            </a:r>
            <a:endParaRPr lang="el-GR" sz="1200" dirty="0">
              <a:latin typeface="+mn-lt"/>
            </a:endParaRPr>
          </a:p>
        </p:txBody>
      </p:sp>
    </p:spTree>
    <p:extLst>
      <p:ext uri="{BB962C8B-B14F-4D97-AF65-F5344CB8AC3E}">
        <p14:creationId xmlns:p14="http://schemas.microsoft.com/office/powerpoint/2010/main" val="34514366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defRPr/>
            </a:pPr>
            <a:r>
              <a:rPr lang="el-GR" dirty="0" smtClean="0"/>
              <a:t>Ανάπτυξη οστού στην πλευρά του αυχένα</a:t>
            </a:r>
          </a:p>
          <a:p>
            <a:pPr eaLnBrk="1" hangingPunct="1">
              <a:defRPr/>
            </a:pPr>
            <a:r>
              <a:rPr lang="el-GR" dirty="0" smtClean="0"/>
              <a:t>Στην πλευρά της κοτύλης</a:t>
            </a:r>
            <a:r>
              <a:rPr lang="en-US" dirty="0" smtClean="0"/>
              <a:t> </a:t>
            </a:r>
          </a:p>
          <a:p>
            <a:pPr eaLnBrk="1" hangingPunct="1">
              <a:defRPr/>
            </a:pPr>
            <a:r>
              <a:rPr lang="el-GR" dirty="0" smtClean="0"/>
              <a:t>Μεικτή</a:t>
            </a:r>
            <a:endParaRPr lang="en-US" dirty="0" smtClean="0"/>
          </a:p>
        </p:txBody>
      </p:sp>
      <p:pic>
        <p:nvPicPr>
          <p:cNvPr id="91140" name="Picture 2" descr="http://sportsdancemedicine.gr/wp-content/uploads/2013/04/cam-impingement-image-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492896"/>
            <a:ext cx="5084054" cy="3644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87</a:t>
            </a:fld>
            <a:endParaRPr lang="el-GR"/>
          </a:p>
        </p:txBody>
      </p:sp>
      <p:sp>
        <p:nvSpPr>
          <p:cNvPr id="2" name="Ορθογώνιο 1"/>
          <p:cNvSpPr/>
          <p:nvPr/>
        </p:nvSpPr>
        <p:spPr>
          <a:xfrm>
            <a:off x="5322955" y="6137349"/>
            <a:ext cx="2286000" cy="276999"/>
          </a:xfrm>
          <a:prstGeom prst="rect">
            <a:avLst/>
          </a:prstGeom>
        </p:spPr>
        <p:txBody>
          <a:bodyPr wrap="square">
            <a:spAutoFit/>
          </a:bodyPr>
          <a:lstStyle/>
          <a:p>
            <a:pPr algn="ctr"/>
            <a:r>
              <a:rPr lang="en-US" sz="1200" dirty="0" smtClean="0">
                <a:latin typeface="+mn-lt"/>
                <a:hlinkClick r:id="rId4"/>
              </a:rPr>
              <a:t>thesportsphysiotherapist.com</a:t>
            </a:r>
            <a:endParaRPr lang="el-GR" sz="1200" dirty="0">
              <a:latin typeface="+mn-lt"/>
            </a:endParaRPr>
          </a:p>
        </p:txBody>
      </p:sp>
    </p:spTree>
    <p:extLst>
      <p:ext uri="{BB962C8B-B14F-4D97-AF65-F5344CB8AC3E}">
        <p14:creationId xmlns:p14="http://schemas.microsoft.com/office/powerpoint/2010/main" val="33528874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2" descr="http://sportsdancemedicine.gr/wp-content/uploads/2013/04/mri-HIP-image-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38" y="2060575"/>
            <a:ext cx="8743950" cy="3443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88</a:t>
            </a:fld>
            <a:endParaRPr lang="el-GR"/>
          </a:p>
        </p:txBody>
      </p:sp>
      <p:sp>
        <p:nvSpPr>
          <p:cNvPr id="7" name="Ορθογώνιο 6"/>
          <p:cNvSpPr/>
          <p:nvPr/>
        </p:nvSpPr>
        <p:spPr>
          <a:xfrm>
            <a:off x="2195736" y="5605789"/>
            <a:ext cx="4572000" cy="276999"/>
          </a:xfrm>
          <a:prstGeom prst="rect">
            <a:avLst/>
          </a:prstGeom>
        </p:spPr>
        <p:txBody>
          <a:bodyPr>
            <a:spAutoFit/>
          </a:bodyPr>
          <a:lstStyle/>
          <a:p>
            <a:pPr algn="ctr"/>
            <a:r>
              <a:rPr lang="en-US" sz="1200" dirty="0" smtClean="0">
                <a:solidFill>
                  <a:schemeClr val="bg1"/>
                </a:solidFill>
                <a:latin typeface="+mn-lt"/>
                <a:hlinkClick r:id="rId3"/>
              </a:rPr>
              <a:t>sportsdancemedicine.gr</a:t>
            </a:r>
            <a:endParaRPr lang="el-GR" sz="1200" dirty="0">
              <a:solidFill>
                <a:schemeClr val="bg1"/>
              </a:solidFill>
              <a:latin typeface="+mn-lt"/>
            </a:endParaRPr>
          </a:p>
        </p:txBody>
      </p:sp>
    </p:spTree>
    <p:extLst>
      <p:ext uri="{BB962C8B-B14F-4D97-AF65-F5344CB8AC3E}">
        <p14:creationId xmlns:p14="http://schemas.microsoft.com/office/powerpoint/2010/main" val="3428326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Α/α λεκάνης – ισχίων </a:t>
            </a:r>
            <a:r>
              <a:rPr lang="el-GR" sz="3000" b="0" dirty="0" smtClean="0"/>
              <a:t>(άνδρας)</a:t>
            </a:r>
            <a:endParaRPr lang="el-GR" sz="30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pic>
        <p:nvPicPr>
          <p:cNvPr id="103426" name="Picture 2" descr="Radiographic Anatomy - Pelvis AP M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1268760"/>
            <a:ext cx="8138953" cy="482453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826067" y="6254125"/>
            <a:ext cx="1565920" cy="276999"/>
          </a:xfrm>
          <a:prstGeom prst="rect">
            <a:avLst/>
          </a:prstGeom>
        </p:spPr>
        <p:txBody>
          <a:bodyPr wrap="square">
            <a:spAutoFit/>
          </a:bodyPr>
          <a:lstStyle/>
          <a:p>
            <a:pPr algn="ctr"/>
            <a:r>
              <a:rPr lang="en-US" sz="1200" dirty="0" smtClean="0">
                <a:latin typeface="+mn-lt"/>
                <a:hlinkClick r:id="rId4"/>
              </a:rPr>
              <a:t>wikiradiography.net</a:t>
            </a:r>
            <a:endParaRPr lang="el-GR" sz="1200" dirty="0">
              <a:latin typeface="+mn-lt"/>
            </a:endParaRPr>
          </a:p>
        </p:txBody>
      </p:sp>
    </p:spTree>
    <p:extLst>
      <p:ext uri="{BB962C8B-B14F-4D97-AF65-F5344CB8AC3E}">
        <p14:creationId xmlns:p14="http://schemas.microsoft.com/office/powerpoint/2010/main" val="37685691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2" descr="http://sportsdancemedicine.gr/wp-content/uploads/2013/04/MRI-image-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783849"/>
            <a:ext cx="7875565" cy="38883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89</a:t>
            </a:fld>
            <a:endParaRPr lang="el-GR"/>
          </a:p>
        </p:txBody>
      </p:sp>
      <p:sp>
        <p:nvSpPr>
          <p:cNvPr id="2" name="Ορθογώνιο 1"/>
          <p:cNvSpPr/>
          <p:nvPr/>
        </p:nvSpPr>
        <p:spPr>
          <a:xfrm>
            <a:off x="2195736" y="5744289"/>
            <a:ext cx="4572000" cy="276999"/>
          </a:xfrm>
          <a:prstGeom prst="rect">
            <a:avLst/>
          </a:prstGeom>
        </p:spPr>
        <p:txBody>
          <a:bodyPr>
            <a:spAutoFit/>
          </a:bodyPr>
          <a:lstStyle/>
          <a:p>
            <a:pPr algn="ctr"/>
            <a:r>
              <a:rPr lang="en-US" sz="1200" dirty="0" smtClean="0">
                <a:solidFill>
                  <a:schemeClr val="bg1"/>
                </a:solidFill>
                <a:latin typeface="+mn-lt"/>
                <a:hlinkClick r:id="rId3"/>
              </a:rPr>
              <a:t>sportsdancemedicine.gr</a:t>
            </a:r>
            <a:endParaRPr lang="el-GR" sz="1200" dirty="0">
              <a:solidFill>
                <a:schemeClr val="bg1"/>
              </a:solidFill>
              <a:latin typeface="+mn-lt"/>
            </a:endParaRPr>
          </a:p>
        </p:txBody>
      </p:sp>
    </p:spTree>
    <p:extLst>
      <p:ext uri="{BB962C8B-B14F-4D97-AF65-F5344CB8AC3E}">
        <p14:creationId xmlns:p14="http://schemas.microsoft.com/office/powerpoint/2010/main" val="16565281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l-GR" dirty="0" smtClean="0"/>
              <a:t>Ολική </a:t>
            </a:r>
            <a:r>
              <a:rPr lang="el-GR" dirty="0" err="1" smtClean="0"/>
              <a:t>αρθροπλαστική</a:t>
            </a:r>
            <a:r>
              <a:rPr lang="el-GR" dirty="0" smtClean="0"/>
              <a:t> </a:t>
            </a:r>
            <a:r>
              <a:rPr lang="el-GR" sz="3000" b="0" dirty="0" smtClean="0"/>
              <a:t>1/3</a:t>
            </a:r>
            <a:endParaRPr lang="en-US" sz="3000" b="0" dirty="0" smtClean="0"/>
          </a:p>
        </p:txBody>
      </p:sp>
      <p:sp>
        <p:nvSpPr>
          <p:cNvPr id="3" name="Content Placeholder 2"/>
          <p:cNvSpPr>
            <a:spLocks noGrp="1"/>
          </p:cNvSpPr>
          <p:nvPr>
            <p:ph idx="1"/>
          </p:nvPr>
        </p:nvSpPr>
        <p:spPr/>
        <p:txBody>
          <a:bodyPr/>
          <a:lstStyle/>
          <a:p>
            <a:pPr eaLnBrk="1" hangingPunct="1">
              <a:defRPr/>
            </a:pPr>
            <a:endParaRPr lang="en-US" dirty="0" smtClean="0"/>
          </a:p>
          <a:p>
            <a:pPr eaLnBrk="1" hangingPunct="1">
              <a:defRPr/>
            </a:pPr>
            <a:r>
              <a:rPr lang="el-GR" dirty="0" smtClean="0"/>
              <a:t>Οστεοαρθρίτιδα</a:t>
            </a:r>
          </a:p>
          <a:p>
            <a:pPr eaLnBrk="1" hangingPunct="1">
              <a:defRPr/>
            </a:pPr>
            <a:r>
              <a:rPr lang="el-GR" dirty="0" smtClean="0"/>
              <a:t>Ρευματοειδής αρθρίτιδα</a:t>
            </a:r>
          </a:p>
          <a:p>
            <a:pPr eaLnBrk="1" hangingPunct="1">
              <a:defRPr/>
            </a:pPr>
            <a:r>
              <a:rPr lang="el-GR" dirty="0" smtClean="0"/>
              <a:t>Άσηπτη νέκρωση</a:t>
            </a:r>
          </a:p>
          <a:p>
            <a:pPr eaLnBrk="1" hangingPunct="1">
              <a:defRPr/>
            </a:pPr>
            <a:r>
              <a:rPr lang="el-GR" dirty="0" smtClean="0"/>
              <a:t>Ανατομικές ανωμαλίες</a:t>
            </a:r>
          </a:p>
          <a:p>
            <a:pPr eaLnBrk="1" hangingPunct="1">
              <a:defRPr/>
            </a:pPr>
            <a:r>
              <a:rPr lang="el-GR" dirty="0" smtClean="0"/>
              <a:t>Τραύμα </a:t>
            </a:r>
            <a:endParaRPr lang="en-US"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90</a:t>
            </a:fld>
            <a:endParaRPr lang="el-GR"/>
          </a:p>
        </p:txBody>
      </p:sp>
    </p:spTree>
    <p:extLst>
      <p:ext uri="{BB962C8B-B14F-4D97-AF65-F5344CB8AC3E}">
        <p14:creationId xmlns:p14="http://schemas.microsoft.com/office/powerpoint/2010/main" val="26717618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prstClr val="white"/>
                </a:solidFill>
              </a:rPr>
              <a:t>Ολική </a:t>
            </a:r>
            <a:r>
              <a:rPr lang="el-GR" dirty="0" err="1">
                <a:solidFill>
                  <a:prstClr val="white"/>
                </a:solidFill>
              </a:rPr>
              <a:t>αρθροπλαστική</a:t>
            </a:r>
            <a:r>
              <a:rPr lang="el-GR" dirty="0">
                <a:solidFill>
                  <a:prstClr val="white"/>
                </a:solidFill>
              </a:rPr>
              <a:t> </a:t>
            </a:r>
            <a:r>
              <a:rPr lang="el-GR" sz="3000" b="0" dirty="0" smtClean="0">
                <a:solidFill>
                  <a:prstClr val="white"/>
                </a:solidFill>
              </a:rPr>
              <a:t>2/3</a:t>
            </a:r>
            <a:endParaRPr lang="en-US" dirty="0"/>
          </a:p>
        </p:txBody>
      </p:sp>
      <p:pic>
        <p:nvPicPr>
          <p:cNvPr id="95236" name="Picture 2" descr="Modular Total hip arthroplasty sys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090" y="1628800"/>
            <a:ext cx="7121318" cy="3803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5237" name="Rectangle 4"/>
          <p:cNvSpPr>
            <a:spLocks noChangeArrowheads="1"/>
          </p:cNvSpPr>
          <p:nvPr/>
        </p:nvSpPr>
        <p:spPr bwMode="auto">
          <a:xfrm>
            <a:off x="1886574" y="5593963"/>
            <a:ext cx="5594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altLang="el-GR" sz="1200" dirty="0" smtClean="0">
                <a:latin typeface="+mn-lt"/>
                <a:hlinkClick r:id="rId3"/>
              </a:rPr>
              <a:t>radiologyassistant.nl</a:t>
            </a:r>
            <a:endParaRPr lang="en-US" altLang="el-GR" sz="1200" dirty="0">
              <a:latin typeface="+mn-lt"/>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91</a:t>
            </a:fld>
            <a:endParaRPr lang="el-GR"/>
          </a:p>
        </p:txBody>
      </p:sp>
    </p:spTree>
    <p:extLst>
      <p:ext uri="{BB962C8B-B14F-4D97-AF65-F5344CB8AC3E}">
        <p14:creationId xmlns:p14="http://schemas.microsoft.com/office/powerpoint/2010/main" val="15575922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7" name="Rectangle 11"/>
          <p:cNvSpPr>
            <a:spLocks noGrp="1" noRot="1" noChangeArrowheads="1"/>
          </p:cNvSpPr>
          <p:nvPr>
            <p:ph type="title"/>
          </p:nvPr>
        </p:nvSpPr>
        <p:spPr/>
        <p:txBody>
          <a:bodyPr/>
          <a:lstStyle/>
          <a:p>
            <a:pPr>
              <a:defRPr/>
            </a:pPr>
            <a:r>
              <a:rPr lang="el-GR" dirty="0">
                <a:solidFill>
                  <a:prstClr val="white"/>
                </a:solidFill>
              </a:rPr>
              <a:t>Ολική </a:t>
            </a:r>
            <a:r>
              <a:rPr lang="el-GR" dirty="0" err="1">
                <a:solidFill>
                  <a:prstClr val="white"/>
                </a:solidFill>
              </a:rPr>
              <a:t>αρθροπλαστική</a:t>
            </a:r>
            <a:r>
              <a:rPr lang="el-GR" dirty="0">
                <a:solidFill>
                  <a:prstClr val="white"/>
                </a:solidFill>
              </a:rPr>
              <a:t> </a:t>
            </a:r>
            <a:r>
              <a:rPr lang="el-GR" sz="3000" b="0" dirty="0" smtClean="0">
                <a:solidFill>
                  <a:prstClr val="white"/>
                </a:solidFill>
              </a:rPr>
              <a:t>3/3</a:t>
            </a:r>
            <a:endParaRPr lang="el-GR" dirty="0" smtClean="0"/>
          </a:p>
        </p:txBody>
      </p:sp>
      <p:pic>
        <p:nvPicPr>
          <p:cNvPr id="96259" name="Picture 4"/>
          <p:cNvPicPr>
            <a:picLocks noGrp="1" noChangeAspect="1" noChangeArrowheads="1"/>
          </p:cNvPicPr>
          <p:nvPr>
            <p:ph idx="1"/>
          </p:nvPr>
        </p:nvPicPr>
        <p:blipFill>
          <a:blip r:embed="rId2" cstate="print">
            <a:lum contrast="18000"/>
            <a:grayscl/>
            <a:extLst>
              <a:ext uri="{28A0092B-C50C-407E-A947-70E740481C1C}">
                <a14:useLocalDpi xmlns:a14="http://schemas.microsoft.com/office/drawing/2010/main" val="0"/>
              </a:ext>
            </a:extLst>
          </a:blip>
          <a:stretch>
            <a:fillRect/>
          </a:stretch>
        </p:blipFill>
        <p:spPr>
          <a:xfrm>
            <a:off x="683568" y="1369368"/>
            <a:ext cx="3793021" cy="4889722"/>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96260" name="Picture 7"/>
          <p:cNvPicPr>
            <a:picLocks noGrp="1" noChangeAspect="1" noChangeArrowheads="1"/>
          </p:cNvPicPr>
          <p:nvPr>
            <p:ph sz="quarter" idx="4294967295"/>
          </p:nvPr>
        </p:nvPicPr>
        <p:blipFill>
          <a:blip r:embed="rId3" cstate="print">
            <a:lum bright="-6000"/>
            <a:extLst>
              <a:ext uri="{28A0092B-C50C-407E-A947-70E740481C1C}">
                <a14:useLocalDpi xmlns:a14="http://schemas.microsoft.com/office/drawing/2010/main" val="0"/>
              </a:ext>
            </a:extLst>
          </a:blip>
          <a:srcRect/>
          <a:stretch>
            <a:fillRect/>
          </a:stretch>
        </p:blipFill>
        <p:spPr>
          <a:xfrm>
            <a:off x="4659511" y="1340768"/>
            <a:ext cx="3908425" cy="4951413"/>
          </a:xfr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92</a:t>
            </a:fld>
            <a:endParaRPr lang="el-GR"/>
          </a:p>
        </p:txBody>
      </p:sp>
    </p:spTree>
    <p:extLst>
      <p:ext uri="{BB962C8B-B14F-4D97-AF65-F5344CB8AC3E}">
        <p14:creationId xmlns:p14="http://schemas.microsoft.com/office/powerpoint/2010/main" val="23686542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pPr eaLnBrk="1" hangingPunct="1">
              <a:defRPr/>
            </a:pPr>
            <a:r>
              <a:rPr lang="el-GR" dirty="0" smtClean="0"/>
              <a:t>Α/ες προσθετικών</a:t>
            </a:r>
          </a:p>
        </p:txBody>
      </p:sp>
      <p:sp>
        <p:nvSpPr>
          <p:cNvPr id="89091" name="Rectangle 3"/>
          <p:cNvSpPr>
            <a:spLocks noGrp="1" noChangeArrowheads="1"/>
          </p:cNvSpPr>
          <p:nvPr>
            <p:ph idx="1"/>
          </p:nvPr>
        </p:nvSpPr>
        <p:spPr/>
        <p:txBody>
          <a:bodyPr>
            <a:normAutofit/>
          </a:bodyPr>
          <a:lstStyle/>
          <a:p>
            <a:pPr eaLnBrk="1" hangingPunct="1">
              <a:defRPr/>
            </a:pPr>
            <a:r>
              <a:rPr lang="el-GR" dirty="0" smtClean="0"/>
              <a:t>Η α/α πρέπει να περιλαμβάνει όλο το μέταλλο</a:t>
            </a:r>
          </a:p>
          <a:p>
            <a:pPr eaLnBrk="1" hangingPunct="1">
              <a:defRPr/>
            </a:pPr>
            <a:r>
              <a:rPr lang="el-GR" dirty="0" smtClean="0"/>
              <a:t>Σημασία έχει η σύγκριση με προηγούμενες</a:t>
            </a:r>
          </a:p>
          <a:p>
            <a:pPr eaLnBrk="1" hangingPunct="1">
              <a:defRPr/>
            </a:pPr>
            <a:r>
              <a:rPr lang="el-GR" dirty="0" smtClean="0"/>
              <a:t>Επιπλοκές</a:t>
            </a:r>
          </a:p>
          <a:p>
            <a:pPr lvl="1" eaLnBrk="1" hangingPunct="1">
              <a:defRPr/>
            </a:pPr>
            <a:r>
              <a:rPr lang="el-GR" dirty="0" smtClean="0"/>
              <a:t>Φλεγμονή</a:t>
            </a:r>
          </a:p>
          <a:p>
            <a:pPr lvl="1" eaLnBrk="1" hangingPunct="1">
              <a:defRPr/>
            </a:pPr>
            <a:r>
              <a:rPr lang="el-GR" dirty="0" smtClean="0"/>
              <a:t>Χαλάρωση </a:t>
            </a:r>
          </a:p>
          <a:p>
            <a:pPr lvl="1" eaLnBrk="1" hangingPunct="1">
              <a:defRPr/>
            </a:pPr>
            <a:r>
              <a:rPr lang="el-GR" dirty="0" smtClean="0"/>
              <a:t>Εξάρθρημα</a:t>
            </a:r>
          </a:p>
          <a:p>
            <a:pPr lvl="1" eaLnBrk="1" hangingPunct="1">
              <a:defRPr/>
            </a:pPr>
            <a:r>
              <a:rPr lang="el-GR" dirty="0" smtClean="0"/>
              <a:t>Κάταγμα</a:t>
            </a:r>
          </a:p>
        </p:txBody>
      </p:sp>
      <p:pic>
        <p:nvPicPr>
          <p:cNvPr id="97284" name="Picture 6"/>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3851275" y="2781300"/>
            <a:ext cx="4968875" cy="3744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7285" name="Text Box 9"/>
          <p:cNvSpPr txBox="1">
            <a:spLocks noChangeArrowheads="1"/>
          </p:cNvSpPr>
          <p:nvPr/>
        </p:nvSpPr>
        <p:spPr bwMode="auto">
          <a:xfrm>
            <a:off x="7235825" y="6165850"/>
            <a:ext cx="1476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400"/>
              <a:t>κάταγμα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93</a:t>
            </a:fld>
            <a:endParaRPr lang="el-GR"/>
          </a:p>
        </p:txBody>
      </p:sp>
    </p:spTree>
    <p:extLst>
      <p:ext uri="{BB962C8B-B14F-4D97-AF65-F5344CB8AC3E}">
        <p14:creationId xmlns:p14="http://schemas.microsoft.com/office/powerpoint/2010/main" val="9391836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7"/>
          <p:cNvPicPr>
            <a:picLocks noChangeAspect="1" noChangeArrowheads="1"/>
          </p:cNvPicPr>
          <p:nvPr/>
        </p:nvPicPr>
        <p:blipFill>
          <a:blip r:embed="rId2" cstate="print">
            <a:lum bright="12000" contrast="24000"/>
            <a:extLst>
              <a:ext uri="{28A0092B-C50C-407E-A947-70E740481C1C}">
                <a14:useLocalDpi xmlns:a14="http://schemas.microsoft.com/office/drawing/2010/main" val="0"/>
              </a:ext>
            </a:extLst>
          </a:blip>
          <a:srcRect/>
          <a:stretch>
            <a:fillRect/>
          </a:stretch>
        </p:blipFill>
        <p:spPr bwMode="auto">
          <a:xfrm>
            <a:off x="250825" y="1268413"/>
            <a:ext cx="6300788" cy="5192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8309" name="Text Box 8"/>
          <p:cNvSpPr txBox="1">
            <a:spLocks noChangeArrowheads="1"/>
          </p:cNvSpPr>
          <p:nvPr/>
        </p:nvSpPr>
        <p:spPr bwMode="auto">
          <a:xfrm>
            <a:off x="6588124" y="5993306"/>
            <a:ext cx="2016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l-GR" altLang="el-GR" sz="2000" dirty="0">
                <a:solidFill>
                  <a:schemeClr val="bg1"/>
                </a:solidFill>
                <a:latin typeface="+mn-lt"/>
              </a:rPr>
              <a:t>φλεγμονή</a:t>
            </a: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94</a:t>
            </a:fld>
            <a:endParaRPr lang="el-GR"/>
          </a:p>
        </p:txBody>
      </p:sp>
    </p:spTree>
    <p:extLst>
      <p:ext uri="{BB962C8B-B14F-4D97-AF65-F5344CB8AC3E}">
        <p14:creationId xmlns:p14="http://schemas.microsoft.com/office/powerpoint/2010/main" val="40080106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2" descr="http://img.medscape.com/pi/emed/ckb/radiology/336139-398669-15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775" y="1124744"/>
            <a:ext cx="3816350" cy="5686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95</a:t>
            </a:fld>
            <a:endParaRPr lang="el-GR"/>
          </a:p>
        </p:txBody>
      </p:sp>
      <p:sp>
        <p:nvSpPr>
          <p:cNvPr id="2" name="TextBox 1"/>
          <p:cNvSpPr txBox="1"/>
          <p:nvPr/>
        </p:nvSpPr>
        <p:spPr>
          <a:xfrm>
            <a:off x="2941749" y="682266"/>
            <a:ext cx="3476401" cy="430887"/>
          </a:xfrm>
          <a:prstGeom prst="rect">
            <a:avLst/>
          </a:prstGeom>
          <a:noFill/>
        </p:spPr>
        <p:txBody>
          <a:bodyPr wrap="none" rtlCol="0">
            <a:spAutoFit/>
          </a:bodyPr>
          <a:lstStyle/>
          <a:p>
            <a:r>
              <a:rPr lang="el-GR" sz="2200" dirty="0" err="1" smtClean="0">
                <a:solidFill>
                  <a:schemeClr val="bg1"/>
                </a:solidFill>
                <a:latin typeface="+mn-lt"/>
              </a:rPr>
              <a:t>Εξάρθρημα</a:t>
            </a:r>
            <a:r>
              <a:rPr lang="el-GR" sz="2200" dirty="0" smtClean="0">
                <a:solidFill>
                  <a:schemeClr val="bg1"/>
                </a:solidFill>
                <a:latin typeface="+mn-lt"/>
              </a:rPr>
              <a:t> </a:t>
            </a:r>
            <a:r>
              <a:rPr lang="el-GR" sz="2200" dirty="0" err="1" smtClean="0">
                <a:solidFill>
                  <a:schemeClr val="bg1"/>
                </a:solidFill>
                <a:latin typeface="+mn-lt"/>
              </a:rPr>
              <a:t>αρθροπλαστικής</a:t>
            </a:r>
            <a:endParaRPr lang="el-GR" sz="2200" dirty="0">
              <a:solidFill>
                <a:schemeClr val="bg1"/>
              </a:solidFill>
              <a:latin typeface="+mn-lt"/>
            </a:endParaRPr>
          </a:p>
        </p:txBody>
      </p:sp>
    </p:spTree>
    <p:extLst>
      <p:ext uri="{BB962C8B-B14F-4D97-AF65-F5344CB8AC3E}">
        <p14:creationId xmlns:p14="http://schemas.microsoft.com/office/powerpoint/2010/main" val="5594203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Νόσος </a:t>
            </a:r>
            <a:r>
              <a:rPr lang="en-US" dirty="0" smtClean="0"/>
              <a:t>Paget</a:t>
            </a:r>
            <a:endParaRPr lang="en-US" dirty="0"/>
          </a:p>
        </p:txBody>
      </p:sp>
      <p:sp>
        <p:nvSpPr>
          <p:cNvPr id="3" name="Content Placeholder 2"/>
          <p:cNvSpPr>
            <a:spLocks noGrp="1"/>
          </p:cNvSpPr>
          <p:nvPr>
            <p:ph idx="1"/>
          </p:nvPr>
        </p:nvSpPr>
        <p:spPr>
          <a:xfrm>
            <a:off x="323528" y="1340768"/>
            <a:ext cx="4032448" cy="5256584"/>
          </a:xfrm>
        </p:spPr>
        <p:txBody>
          <a:bodyPr/>
          <a:lstStyle/>
          <a:p>
            <a:r>
              <a:rPr lang="el-GR" dirty="0" smtClean="0"/>
              <a:t>Σε μεγαλύτερες ηλικίες, κυρίως άνδρες</a:t>
            </a:r>
          </a:p>
          <a:p>
            <a:r>
              <a:rPr lang="el-GR" dirty="0" smtClean="0"/>
              <a:t>Σε πολλαπλά οστά</a:t>
            </a:r>
          </a:p>
          <a:p>
            <a:r>
              <a:rPr lang="el-GR" dirty="0" smtClean="0"/>
              <a:t>Έντονη απορρόφηση και παραγωγή οστού </a:t>
            </a:r>
            <a:r>
              <a:rPr lang="el-GR" smtClean="0"/>
              <a:t>με αποδιοργάνωση </a:t>
            </a:r>
            <a:r>
              <a:rPr lang="el-GR" dirty="0" smtClean="0"/>
              <a:t>της δομής του οστού</a:t>
            </a:r>
          </a:p>
          <a:p>
            <a:r>
              <a:rPr lang="el-GR" dirty="0" smtClean="0"/>
              <a:t>Διόγκωση των οστών και αδρή δοκίδωση</a:t>
            </a:r>
          </a:p>
          <a:p>
            <a:r>
              <a:rPr lang="el-GR" dirty="0" smtClean="0"/>
              <a:t>Κύρτωση των μακρών οστών</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96</a:t>
            </a:fld>
            <a:endParaRPr lang="el-GR"/>
          </a:p>
        </p:txBody>
      </p:sp>
      <p:pic>
        <p:nvPicPr>
          <p:cNvPr id="1026" name="Picture 2" descr="https://upload.wikimedia.org/wikipedia/commons/c/c8/Morbus_Paget_Becken1.png"/>
          <p:cNvPicPr>
            <a:picLocks noChangeAspect="1" noChangeArrowheads="1"/>
          </p:cNvPicPr>
          <p:nvPr/>
        </p:nvPicPr>
        <p:blipFill>
          <a:blip r:embed="rId2" cstate="print"/>
          <a:srcRect/>
          <a:stretch>
            <a:fillRect/>
          </a:stretch>
        </p:blipFill>
        <p:spPr bwMode="auto">
          <a:xfrm>
            <a:off x="5041005" y="173564"/>
            <a:ext cx="4102995" cy="2862090"/>
          </a:xfrm>
          <a:prstGeom prst="rect">
            <a:avLst/>
          </a:prstGeom>
          <a:noFill/>
        </p:spPr>
      </p:pic>
      <p:sp>
        <p:nvSpPr>
          <p:cNvPr id="6" name="Rectangle 5"/>
          <p:cNvSpPr/>
          <p:nvPr/>
        </p:nvSpPr>
        <p:spPr>
          <a:xfrm>
            <a:off x="6228184" y="2996952"/>
            <a:ext cx="2016224" cy="276999"/>
          </a:xfrm>
          <a:prstGeom prst="rect">
            <a:avLst/>
          </a:prstGeom>
        </p:spPr>
        <p:txBody>
          <a:bodyPr wrap="square">
            <a:spAutoFit/>
          </a:bodyPr>
          <a:lstStyle/>
          <a:p>
            <a:r>
              <a:rPr lang="en-US" sz="1200" dirty="0" smtClean="0">
                <a:hlinkClick r:id="rId3"/>
              </a:rPr>
              <a:t>commons.wikimedia.org</a:t>
            </a:r>
            <a:endParaRPr lang="en-US" sz="1200" dirty="0"/>
          </a:p>
        </p:txBody>
      </p:sp>
      <p:pic>
        <p:nvPicPr>
          <p:cNvPr id="1030" name="Picture 6" descr="https://upload.wikimedia.org/wikipedia/commons/thumb/9/98/Paget%27s_disease_R_coxal.jpg/1024px-Paget%27s_disease_R_coxal.jpg"/>
          <p:cNvPicPr>
            <a:picLocks noChangeAspect="1" noChangeArrowheads="1"/>
          </p:cNvPicPr>
          <p:nvPr/>
        </p:nvPicPr>
        <p:blipFill>
          <a:blip r:embed="rId4" cstate="print"/>
          <a:srcRect/>
          <a:stretch>
            <a:fillRect/>
          </a:stretch>
        </p:blipFill>
        <p:spPr bwMode="auto">
          <a:xfrm>
            <a:off x="4787008" y="3356992"/>
            <a:ext cx="4356992" cy="3128097"/>
          </a:xfrm>
          <a:prstGeom prst="rect">
            <a:avLst/>
          </a:prstGeom>
          <a:noFill/>
        </p:spPr>
      </p:pic>
      <p:sp>
        <p:nvSpPr>
          <p:cNvPr id="9" name="Rectangle 8"/>
          <p:cNvSpPr/>
          <p:nvPr/>
        </p:nvSpPr>
        <p:spPr>
          <a:xfrm>
            <a:off x="6372200" y="6453336"/>
            <a:ext cx="1728192" cy="288032"/>
          </a:xfrm>
          <a:prstGeom prst="rect">
            <a:avLst/>
          </a:prstGeom>
        </p:spPr>
        <p:txBody>
          <a:bodyPr wrap="square">
            <a:spAutoFit/>
          </a:bodyPr>
          <a:lstStyle/>
          <a:p>
            <a:r>
              <a:rPr lang="en-US" sz="1200" dirty="0" smtClean="0">
                <a:hlinkClick r:id="rId5"/>
              </a:rPr>
              <a:t>en.wikipedia.org</a:t>
            </a:r>
            <a:endParaRPr lang="en-US" sz="12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Νόσος </a:t>
            </a:r>
            <a:r>
              <a:rPr lang="en-US" dirty="0" smtClean="0"/>
              <a:t>Paget</a:t>
            </a:r>
            <a:r>
              <a:rPr lang="el-GR" dirty="0" smtClean="0"/>
              <a:t> - κρανίο</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97</a:t>
            </a:fld>
            <a:endParaRPr lang="el-GR"/>
          </a:p>
        </p:txBody>
      </p:sp>
      <p:pic>
        <p:nvPicPr>
          <p:cNvPr id="5" name="Picture 4" descr="Pagetâ€™s disease of the skull"/>
          <p:cNvPicPr>
            <a:picLocks noChangeAspect="1" noChangeArrowheads="1"/>
          </p:cNvPicPr>
          <p:nvPr/>
        </p:nvPicPr>
        <p:blipFill>
          <a:blip r:embed="rId2" cstate="print"/>
          <a:srcRect/>
          <a:stretch>
            <a:fillRect/>
          </a:stretch>
        </p:blipFill>
        <p:spPr bwMode="auto">
          <a:xfrm>
            <a:off x="323528" y="2636912"/>
            <a:ext cx="4363296" cy="3822442"/>
          </a:xfrm>
          <a:prstGeom prst="rect">
            <a:avLst/>
          </a:prstGeom>
          <a:noFill/>
        </p:spPr>
      </p:pic>
      <p:sp>
        <p:nvSpPr>
          <p:cNvPr id="6" name="Rectangle 5"/>
          <p:cNvSpPr/>
          <p:nvPr/>
        </p:nvSpPr>
        <p:spPr>
          <a:xfrm>
            <a:off x="1763688" y="6581001"/>
            <a:ext cx="1152128" cy="276999"/>
          </a:xfrm>
          <a:prstGeom prst="rect">
            <a:avLst/>
          </a:prstGeom>
        </p:spPr>
        <p:txBody>
          <a:bodyPr wrap="square">
            <a:spAutoFit/>
          </a:bodyPr>
          <a:lstStyle/>
          <a:p>
            <a:r>
              <a:rPr lang="en-US" sz="1200" dirty="0" smtClean="0">
                <a:hlinkClick r:id="rId3"/>
              </a:rPr>
              <a:t>radpod.org</a:t>
            </a:r>
            <a:endParaRPr lang="en-US" sz="1200" dirty="0"/>
          </a:p>
        </p:txBody>
      </p:sp>
      <p:pic>
        <p:nvPicPr>
          <p:cNvPr id="159746" name="Picture 2" descr="Pagets skull.jpg"/>
          <p:cNvPicPr>
            <a:picLocks noChangeAspect="1" noChangeArrowheads="1"/>
          </p:cNvPicPr>
          <p:nvPr/>
        </p:nvPicPr>
        <p:blipFill>
          <a:blip r:embed="rId4" cstate="print"/>
          <a:srcRect/>
          <a:stretch>
            <a:fillRect/>
          </a:stretch>
        </p:blipFill>
        <p:spPr bwMode="auto">
          <a:xfrm>
            <a:off x="5004048" y="2420888"/>
            <a:ext cx="3672408" cy="4021101"/>
          </a:xfrm>
          <a:prstGeom prst="rect">
            <a:avLst/>
          </a:prstGeom>
          <a:noFill/>
        </p:spPr>
      </p:pic>
      <p:sp>
        <p:nvSpPr>
          <p:cNvPr id="8" name="Rectangle 7"/>
          <p:cNvSpPr/>
          <p:nvPr/>
        </p:nvSpPr>
        <p:spPr>
          <a:xfrm>
            <a:off x="6228184" y="6381328"/>
            <a:ext cx="2016224" cy="276999"/>
          </a:xfrm>
          <a:prstGeom prst="rect">
            <a:avLst/>
          </a:prstGeom>
        </p:spPr>
        <p:txBody>
          <a:bodyPr wrap="square">
            <a:spAutoFit/>
          </a:bodyPr>
          <a:lstStyle/>
          <a:p>
            <a:r>
              <a:rPr lang="en-US" sz="1200" dirty="0" smtClean="0">
                <a:hlinkClick r:id="rId5"/>
              </a:rPr>
              <a:t>en.wikipedia.org</a:t>
            </a:r>
            <a:endParaRPr lang="en-US" sz="12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Νόσος </a:t>
            </a:r>
            <a:r>
              <a:rPr lang="en-US" dirty="0" smtClean="0"/>
              <a:t>Paget</a:t>
            </a:r>
            <a:r>
              <a:rPr lang="el-GR" dirty="0" smtClean="0"/>
              <a:t> – Μακρά οστά</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98</a:t>
            </a:fld>
            <a:endParaRPr lang="el-GR"/>
          </a:p>
        </p:txBody>
      </p:sp>
      <p:pic>
        <p:nvPicPr>
          <p:cNvPr id="158722" name="Picture 2" descr="https://upload.wikimedia.org/wikipedia/commons/f/f8/Paget%27s_disease_Wellcome_L0009971.jpg"/>
          <p:cNvPicPr>
            <a:picLocks noChangeAspect="1" noChangeArrowheads="1"/>
          </p:cNvPicPr>
          <p:nvPr/>
        </p:nvPicPr>
        <p:blipFill>
          <a:blip r:embed="rId2" cstate="print"/>
          <a:srcRect/>
          <a:stretch>
            <a:fillRect/>
          </a:stretch>
        </p:blipFill>
        <p:spPr bwMode="auto">
          <a:xfrm>
            <a:off x="5507037" y="919753"/>
            <a:ext cx="3313435" cy="5583139"/>
          </a:xfrm>
          <a:prstGeom prst="rect">
            <a:avLst/>
          </a:prstGeom>
          <a:noFill/>
        </p:spPr>
      </p:pic>
      <p:sp>
        <p:nvSpPr>
          <p:cNvPr id="6" name="Rectangle 5"/>
          <p:cNvSpPr/>
          <p:nvPr/>
        </p:nvSpPr>
        <p:spPr>
          <a:xfrm>
            <a:off x="6587157" y="6536377"/>
            <a:ext cx="1421904" cy="276999"/>
          </a:xfrm>
          <a:prstGeom prst="rect">
            <a:avLst/>
          </a:prstGeom>
        </p:spPr>
        <p:txBody>
          <a:bodyPr wrap="square">
            <a:spAutoFit/>
          </a:bodyPr>
          <a:lstStyle/>
          <a:p>
            <a:r>
              <a:rPr lang="en-US" sz="1200" dirty="0" smtClean="0">
                <a:hlinkClick r:id="rId3"/>
              </a:rPr>
              <a:t>wikimedia.org</a:t>
            </a:r>
            <a:endParaRPr lang="en-US" sz="1200" dirty="0"/>
          </a:p>
        </p:txBody>
      </p:sp>
      <p:pic>
        <p:nvPicPr>
          <p:cNvPr id="158726" name="Picture 6" descr="http://img.medscape.com/article/706/733/706733-fig1.jpg"/>
          <p:cNvPicPr>
            <a:picLocks noChangeAspect="1" noChangeArrowheads="1"/>
          </p:cNvPicPr>
          <p:nvPr/>
        </p:nvPicPr>
        <p:blipFill>
          <a:blip r:embed="rId4" cstate="print"/>
          <a:srcRect/>
          <a:stretch>
            <a:fillRect/>
          </a:stretch>
        </p:blipFill>
        <p:spPr bwMode="auto">
          <a:xfrm>
            <a:off x="179512" y="2060848"/>
            <a:ext cx="5257800" cy="3838576"/>
          </a:xfrm>
          <a:prstGeom prst="rect">
            <a:avLst/>
          </a:prstGeom>
          <a:noFill/>
        </p:spPr>
      </p:pic>
      <p:sp>
        <p:nvSpPr>
          <p:cNvPr id="10" name="Rectangle 9"/>
          <p:cNvSpPr/>
          <p:nvPr/>
        </p:nvSpPr>
        <p:spPr>
          <a:xfrm>
            <a:off x="2195736" y="6021288"/>
            <a:ext cx="1584176" cy="288032"/>
          </a:xfrm>
          <a:prstGeom prst="rect">
            <a:avLst/>
          </a:prstGeom>
        </p:spPr>
        <p:txBody>
          <a:bodyPr wrap="square">
            <a:spAutoFit/>
          </a:bodyPr>
          <a:lstStyle/>
          <a:p>
            <a:r>
              <a:rPr lang="en-US" sz="1200" dirty="0" smtClean="0">
                <a:hlinkClick r:id="rId5"/>
              </a:rPr>
              <a:t>medscape.com</a:t>
            </a:r>
            <a:endParaRPr lang="en-US" sz="12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Προσαρμοσμένο 2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2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B2A1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520</TotalTime>
  <Words>2213</Words>
  <Application>Microsoft Office PowerPoint</Application>
  <PresentationFormat>Προβολή στην οθόνη (4:3)</PresentationFormat>
  <Paragraphs>503</Paragraphs>
  <Slides>107</Slides>
  <Notes>20</Notes>
  <HiddenSlides>0</HiddenSlides>
  <MMClips>0</MMClips>
  <ScaleCrop>false</ScaleCrop>
  <HeadingPairs>
    <vt:vector size="4" baseType="variant">
      <vt:variant>
        <vt:lpstr>Θέμα</vt:lpstr>
      </vt:variant>
      <vt:variant>
        <vt:i4>2</vt:i4>
      </vt:variant>
      <vt:variant>
        <vt:lpstr>Τίτλοι διαφανειών</vt:lpstr>
      </vt:variant>
      <vt:variant>
        <vt:i4>107</vt:i4>
      </vt:variant>
    </vt:vector>
  </HeadingPairs>
  <TitlesOfParts>
    <vt:vector size="109" baseType="lpstr">
      <vt:lpstr>exo-opistho_simeiomata</vt:lpstr>
      <vt:lpstr>OC_template_updated</vt:lpstr>
      <vt:lpstr>Στοιχεία Διαγνωστικής Απεικόνισης</vt:lpstr>
      <vt:lpstr>Πύελος 1/3 </vt:lpstr>
      <vt:lpstr>Πύελος 2/3 </vt:lpstr>
      <vt:lpstr>Πύελος 3/3 </vt:lpstr>
      <vt:lpstr>Οστά πυέλου και σύνδεσμοι 1/2</vt:lpstr>
      <vt:lpstr>Οστά πυέλου και σύνδεσμοι 2/2</vt:lpstr>
      <vt:lpstr>Παρουσίαση του PowerPoint</vt:lpstr>
      <vt:lpstr>Α/α λεκάνης – ισχίων </vt:lpstr>
      <vt:lpstr>Α/α λεκάνης – ισχίων (άνδρας)</vt:lpstr>
      <vt:lpstr>Α/α λεκάνης – ισχίων (γυναίκα)</vt:lpstr>
      <vt:lpstr>Παρατηρείστε  τον αυχένα των μηριαίων !!</vt:lpstr>
      <vt:lpstr>Τι διαφορές βλέπετε;</vt:lpstr>
      <vt:lpstr>Α/α λεκάνης-ισχίων</vt:lpstr>
      <vt:lpstr>Παρουσίαση του PowerPoint</vt:lpstr>
      <vt:lpstr>Ισχίο </vt:lpstr>
      <vt:lpstr>Ισχίο (Πρόσθια Όψη)</vt:lpstr>
      <vt:lpstr>Ισχίο (Οπίσθια Όψη)</vt:lpstr>
      <vt:lpstr>Ισχία</vt:lpstr>
      <vt:lpstr>Α/α ισχίων – Πρόσθια λήψη</vt:lpstr>
      <vt:lpstr>Α/α ισχίων – Πλάγια λήψη</vt:lpstr>
      <vt:lpstr>Α/α ισχίων – πλάγια λήψη σε κάταγμα</vt:lpstr>
      <vt:lpstr>Α/α ισχίων – Βατραχοειδής θέση</vt:lpstr>
      <vt:lpstr>Παρουσίαση του PowerPoint</vt:lpstr>
      <vt:lpstr>Πύελος - Τραύμα</vt:lpstr>
      <vt:lpstr>Παρουσίαση του PowerPoint</vt:lpstr>
      <vt:lpstr>Α/α λεκάνης – ισχίων</vt:lpstr>
      <vt:lpstr>Κινητικότητα 1/2</vt:lpstr>
      <vt:lpstr>Κινητικότητα 2/2</vt:lpstr>
      <vt:lpstr>Κοτύλη – Τραύμα 1/4</vt:lpstr>
      <vt:lpstr>Κοτύλη – Τραύμα 2/4</vt:lpstr>
      <vt:lpstr>Κοτύλη – Τραύμα 3/4</vt:lpstr>
      <vt:lpstr>Κοτύλη – Τραύμα 4/4</vt:lpstr>
      <vt:lpstr>Α/α μετά από χειρουργική αποκατάσταση</vt:lpstr>
      <vt:lpstr>Εξάρθρημα</vt:lpstr>
      <vt:lpstr>Αξονική τομογραφία μετά την ανάταξη</vt:lpstr>
      <vt:lpstr>Διάσταση ηβικής σύμφυσης</vt:lpstr>
      <vt:lpstr>Μηριαίο - Κάταγμα</vt:lpstr>
      <vt:lpstr>Αγγείωση μηριαίας κεφαλής</vt:lpstr>
      <vt:lpstr>Θέση κατάγματος</vt:lpstr>
      <vt:lpstr>Κάταγμα μηριαίου αυχένα 1/2</vt:lpstr>
      <vt:lpstr>Κάταγμα μηριαίου αυχένα 2/2</vt:lpstr>
      <vt:lpstr>Κάταγμα αυχένα σε παιδί</vt:lpstr>
      <vt:lpstr>Διατροχαντήριο κάταγμα 1/3</vt:lpstr>
      <vt:lpstr>Διατροχαντήριο κάταγμα 2/3</vt:lpstr>
      <vt:lpstr>Διατροχαντήριο κάταγμα 3/3</vt:lpstr>
      <vt:lpstr>Άλλες μέθοδοι απεικόνισης 1/2</vt:lpstr>
      <vt:lpstr>Άλλες μέθοδοι απεικόνισης 2/2</vt:lpstr>
      <vt:lpstr>Θεραπεία</vt:lpstr>
      <vt:lpstr>Διατροχαντήριο κάταγμα – Ήλωση 1/3</vt:lpstr>
      <vt:lpstr>Διατροχαντήριο κάταγμα – Ήλωση 2/3</vt:lpstr>
      <vt:lpstr>Διατροχαντήριο κάταγμα – Ήλωση 3/3</vt:lpstr>
      <vt:lpstr>Αυχενικό – υποκεφαλικό Αρθοπλαστική </vt:lpstr>
      <vt:lpstr>Επιφυσιολίσθηση 1/6</vt:lpstr>
      <vt:lpstr>Επιφυσιολίσθηση 2/6</vt:lpstr>
      <vt:lpstr>Επιφυσιολίσθηση 3/6</vt:lpstr>
      <vt:lpstr>Επιφυσιολίσθηση 4/6</vt:lpstr>
      <vt:lpstr>Επιφυσιολίσθηση 5/6</vt:lpstr>
      <vt:lpstr>Επιφυσιολίσθηση 6/6</vt:lpstr>
      <vt:lpstr>Άσηπτη νέκρωση</vt:lpstr>
      <vt:lpstr>Άσηπτη νέκρωση - ονόματα </vt:lpstr>
      <vt:lpstr>Θέσεις </vt:lpstr>
      <vt:lpstr>Αιτιολογία</vt:lpstr>
      <vt:lpstr>Σταδιοποίηση</vt:lpstr>
      <vt:lpstr>Crescent sign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Κυστικές περιοχές                                                                                              Μείωση διαστήματος</vt:lpstr>
      <vt:lpstr>MRI στάδιο IV</vt:lpstr>
      <vt:lpstr>Παρουσίαση του PowerPoint</vt:lpstr>
      <vt:lpstr>Παρουσίαση του PowerPoint</vt:lpstr>
      <vt:lpstr>Αποσυμπίεση με ή χωρίς ήλωση </vt:lpstr>
      <vt:lpstr>Παρουσίαση του PowerPoint</vt:lpstr>
      <vt:lpstr>Αρθροπλαστική </vt:lpstr>
      <vt:lpstr>Επανασχηματισμός άρθρωσης </vt:lpstr>
      <vt:lpstr>Ολική Vs επανασχηματισμός</vt:lpstr>
      <vt:lpstr>Δυσπλαστικό ισχίο - DDH</vt:lpstr>
      <vt:lpstr>Παρουσίαση του PowerPoint</vt:lpstr>
      <vt:lpstr>Παρουσίαση του PowerPoint</vt:lpstr>
      <vt:lpstr>Παρουσίαση του PowerPoint</vt:lpstr>
      <vt:lpstr>DDH</vt:lpstr>
      <vt:lpstr>DDH / US</vt:lpstr>
      <vt:lpstr>Οστεοαρθρίτιδα 1/2</vt:lpstr>
      <vt:lpstr>Οστεοαρθρίτιδα 2/2</vt:lpstr>
      <vt:lpstr>Σύνδρομο κοτυλομηριαίας πρόσκρουσης</vt:lpstr>
      <vt:lpstr>Παρουσίαση του PowerPoint</vt:lpstr>
      <vt:lpstr>Παρουσίαση του PowerPoint</vt:lpstr>
      <vt:lpstr>Παρουσίαση του PowerPoint</vt:lpstr>
      <vt:lpstr>Ολική αρθροπλαστική 1/3</vt:lpstr>
      <vt:lpstr>Ολική αρθροπλαστική 2/3</vt:lpstr>
      <vt:lpstr>Ολική αρθροπλαστική 3/3</vt:lpstr>
      <vt:lpstr>Α/ες προσθετικών</vt:lpstr>
      <vt:lpstr>Παρουσίαση του PowerPoint</vt:lpstr>
      <vt:lpstr>Παρουσίαση του PowerPoint</vt:lpstr>
      <vt:lpstr>Νόσος Paget</vt:lpstr>
      <vt:lpstr>Νόσος Paget - κρανίο</vt:lpstr>
      <vt:lpstr>Νόσος Paget – Μακρά οστά</vt:lpstr>
      <vt:lpstr>Νόσος Paget   Σπονδυλική στήλη</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Στοιχεία Διαγνωστικής Απεικόνισης</dc:title>
  <dc:creator>fkaram2</dc:creator>
  <cp:lastModifiedBy>fkaram2</cp:lastModifiedBy>
  <cp:revision>41</cp:revision>
  <dcterms:created xsi:type="dcterms:W3CDTF">2015-10-21T13:05:10Z</dcterms:created>
  <dcterms:modified xsi:type="dcterms:W3CDTF">2015-12-05T10:31:57Z</dcterms:modified>
</cp:coreProperties>
</file>