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80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70" r:id="rId11"/>
    <p:sldId id="272" r:id="rId12"/>
    <p:sldId id="273" r:id="rId13"/>
    <p:sldId id="277" r:id="rId14"/>
    <p:sldId id="278" r:id="rId15"/>
    <p:sldId id="279" r:id="rId16"/>
    <p:sldId id="262" r:id="rId17"/>
    <p:sldId id="268" r:id="rId18"/>
    <p:sldId id="280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C3C3C3"/>
    <a:srgbClr val="F9F267"/>
    <a:srgbClr val="5F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D94C0-C0A4-48E1-8FF6-85384C4B833F}" type="datetimeFigureOut">
              <a:rPr lang="el-GR" smtClean="0"/>
              <a:t>1/12/2014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E811C-28BA-45BA-A398-9D56BB191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7853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8F6B3517-8A92-4CB0-A049-C2CB9D44D1D4}" type="datetimeFigureOut">
              <a:rPr lang="el-GR" smtClean="0"/>
              <a:t>1/12/2014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F82E79A6-4A1C-45F1-AEF1-C7A5EB4B378C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97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3517-8A92-4CB0-A049-C2CB9D44D1D4}" type="datetimeFigureOut">
              <a:rPr lang="el-GR" smtClean="0"/>
              <a:t>1/12/2014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79A6-4A1C-45F1-AEF1-C7A5EB4B37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026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3517-8A92-4CB0-A049-C2CB9D44D1D4}" type="datetimeFigureOut">
              <a:rPr lang="el-GR" smtClean="0"/>
              <a:t>1/12/2014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79A6-4A1C-45F1-AEF1-C7A5EB4B378C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74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3517-8A92-4CB0-A049-C2CB9D44D1D4}" type="datetimeFigureOut">
              <a:rPr lang="el-GR" smtClean="0"/>
              <a:t>1/12/2014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79A6-4A1C-45F1-AEF1-C7A5EB4B378C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05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3517-8A92-4CB0-A049-C2CB9D44D1D4}" type="datetimeFigureOut">
              <a:rPr lang="el-GR" smtClean="0"/>
              <a:t>1/12/2014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79A6-4A1C-45F1-AEF1-C7A5EB4B37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4675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3517-8A92-4CB0-A049-C2CB9D44D1D4}" type="datetimeFigureOut">
              <a:rPr lang="el-GR" smtClean="0"/>
              <a:t>1/12/2014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79A6-4A1C-45F1-AEF1-C7A5EB4B378C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222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3517-8A92-4CB0-A049-C2CB9D44D1D4}" type="datetimeFigureOut">
              <a:rPr lang="el-GR" smtClean="0"/>
              <a:t>1/12/2014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79A6-4A1C-45F1-AEF1-C7A5EB4B378C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473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3517-8A92-4CB0-A049-C2CB9D44D1D4}" type="datetimeFigureOut">
              <a:rPr lang="el-GR" smtClean="0"/>
              <a:t>1/12/2014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79A6-4A1C-45F1-AEF1-C7A5EB4B378C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818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3517-8A92-4CB0-A049-C2CB9D44D1D4}" type="datetimeFigureOut">
              <a:rPr lang="el-GR" smtClean="0"/>
              <a:t>1/12/2014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79A6-4A1C-45F1-AEF1-C7A5EB4B378C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79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3517-8A92-4CB0-A049-C2CB9D44D1D4}" type="datetimeFigureOut">
              <a:rPr lang="el-GR" smtClean="0"/>
              <a:t>1/12/2014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79A6-4A1C-45F1-AEF1-C7A5EB4B37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004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3517-8A92-4CB0-A049-C2CB9D44D1D4}" type="datetimeFigureOut">
              <a:rPr lang="el-GR" smtClean="0"/>
              <a:t>1/12/2014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79A6-4A1C-45F1-AEF1-C7A5EB4B378C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83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3517-8A92-4CB0-A049-C2CB9D44D1D4}" type="datetimeFigureOut">
              <a:rPr lang="el-GR" smtClean="0"/>
              <a:t>1/12/2014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79A6-4A1C-45F1-AEF1-C7A5EB4B378C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99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3517-8A92-4CB0-A049-C2CB9D44D1D4}" type="datetimeFigureOut">
              <a:rPr lang="el-GR" smtClean="0"/>
              <a:t>1/12/2014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79A6-4A1C-45F1-AEF1-C7A5EB4B378C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4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3517-8A92-4CB0-A049-C2CB9D44D1D4}" type="datetimeFigureOut">
              <a:rPr lang="el-GR" smtClean="0"/>
              <a:t>1/12/2014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79A6-4A1C-45F1-AEF1-C7A5EB4B378C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3517-8A92-4CB0-A049-C2CB9D44D1D4}" type="datetimeFigureOut">
              <a:rPr lang="el-GR" smtClean="0"/>
              <a:t>1/12/2014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79A6-4A1C-45F1-AEF1-C7A5EB4B37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076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3517-8A92-4CB0-A049-C2CB9D44D1D4}" type="datetimeFigureOut">
              <a:rPr lang="el-GR" smtClean="0"/>
              <a:t>1/12/2014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79A6-4A1C-45F1-AEF1-C7A5EB4B378C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9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3517-8A92-4CB0-A049-C2CB9D44D1D4}" type="datetimeFigureOut">
              <a:rPr lang="el-GR" smtClean="0"/>
              <a:t>1/12/2014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79A6-4A1C-45F1-AEF1-C7A5EB4B37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136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2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6B3517-8A92-4CB0-A049-C2CB9D44D1D4}" type="datetimeFigureOut">
              <a:rPr lang="el-GR" smtClean="0"/>
              <a:t>1/12/2014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2E79A6-4A1C-45F1-AEF1-C7A5EB4B37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83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1" r:id="rId1"/>
    <p:sldLayoutId id="2147485582" r:id="rId2"/>
    <p:sldLayoutId id="2147485583" r:id="rId3"/>
    <p:sldLayoutId id="2147485584" r:id="rId4"/>
    <p:sldLayoutId id="2147485585" r:id="rId5"/>
    <p:sldLayoutId id="2147485586" r:id="rId6"/>
    <p:sldLayoutId id="2147485587" r:id="rId7"/>
    <p:sldLayoutId id="2147485588" r:id="rId8"/>
    <p:sldLayoutId id="2147485589" r:id="rId9"/>
    <p:sldLayoutId id="2147485590" r:id="rId10"/>
    <p:sldLayoutId id="2147485591" r:id="rId11"/>
    <p:sldLayoutId id="2147485592" r:id="rId12"/>
    <p:sldLayoutId id="2147485593" r:id="rId13"/>
    <p:sldLayoutId id="2147485594" r:id="rId14"/>
    <p:sldLayoutId id="2147485595" r:id="rId15"/>
    <p:sldLayoutId id="2147485596" r:id="rId16"/>
    <p:sldLayoutId id="2147485597" r:id="rId1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ho.int/entity/alliance-projects/mohpakistan_medicines/en/-18k" TargetMode="External"/><Relationship Id="rId3" Type="http://schemas.openxmlformats.org/officeDocument/2006/relationships/hyperlink" Target="http://www.who.int/Surgery/publications/obstetricsafetyprotocols" TargetMode="External"/><Relationship Id="rId7" Type="http://schemas.openxmlformats.org/officeDocument/2006/relationships/hyperlink" Target="http://www.inewsgr.com/+&#966;&#945;&#961;&#956;&#945;&#954;&#959;&#960;&#959;&#953;&#959;&#943;_farmakopoioi.htm" TargetMode="External"/><Relationship Id="rId12" Type="http://schemas.openxmlformats.org/officeDocument/2006/relationships/hyperlink" Target="http://www.who.int/mediacentre/newsreleases" TargetMode="External"/><Relationship Id="rId2" Type="http://schemas.openxmlformats.org/officeDocument/2006/relationships/hyperlink" Target="http://www.who.int/entity/bulletin/volumes/85/10/06-037911/en/42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" TargetMode="External"/><Relationship Id="rId11" Type="http://schemas.openxmlformats.org/officeDocument/2006/relationships/hyperlink" Target="http://www.gnomikologikon.gr/" TargetMode="External"/><Relationship Id="rId5" Type="http://schemas.openxmlformats.org/officeDocument/2006/relationships/hyperlink" Target="http://www.nlm.nih.gov/medlinesplus/druginfo/natural/998" TargetMode="External"/><Relationship Id="rId10" Type="http://schemas.openxmlformats.org/officeDocument/2006/relationships/hyperlink" Target="http://www.nlm.nih.gov/medlineplus/ency/artcle/0003" TargetMode="External"/><Relationship Id="rId4" Type="http://schemas.openxmlformats.org/officeDocument/2006/relationships/hyperlink" Target="http://www.nlm.nih.gov/medlineplus/ensy/article/002423" TargetMode="External"/><Relationship Id="rId9" Type="http://schemas.openxmlformats.org/officeDocument/2006/relationships/hyperlink" Target="https://www.wikipedia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1024336"/>
            <a:ext cx="9601196" cy="984768"/>
          </a:xfrm>
          <a:solidFill>
            <a:srgbClr val="F9F267"/>
          </a:solidFill>
          <a:ln>
            <a:noFill/>
          </a:ln>
        </p:spPr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ΜΑΓΝΗΣΙΟ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2" y="1906073"/>
            <a:ext cx="9601196" cy="3969795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ΣΕΛΜΑΝΗ ΜΑΛΕΒΗ</a:t>
            </a:r>
          </a:p>
          <a:p>
            <a:pPr marL="0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ΦΟΙΤΗΤΡΙΑ ΜΑΙΕΥΤΙΚΗΣ</a:t>
            </a:r>
          </a:p>
          <a:p>
            <a:pPr marL="0" indent="0">
              <a:buNone/>
            </a:pPr>
            <a:r>
              <a:rPr lang="el-GR" dirty="0" smtClean="0">
                <a:latin typeface="Arial Narrow" panose="020B0606020202030204" pitchFamily="34" charset="0"/>
              </a:rPr>
              <a:t>ΤΕΙ ΑΘΗΝΑΣ</a:t>
            </a:r>
          </a:p>
          <a:p>
            <a:pPr marL="0" indent="0" algn="ctr"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ΠΑΡΟΥΣΙΑΣΗ ΣΤΑ ΠΛΑΙΣΙΑ ΤΟΥ ΜΑΘΗΜΑΤΟΣ</a:t>
            </a:r>
          </a:p>
          <a:p>
            <a:pPr marL="0" indent="0" algn="ctr"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&lt;&lt;ΚΟΙΝΟΤΙΚΗ ΜΑΙΕΥΤΙΚΗ-ΓΥΝΑΙΚΟΛΟΓΙΚΗ ΦΡΟΝΤΙΔΑ-ΑΓΩΓΗ ΥΓΕΙΑΣ&gt;&gt;</a:t>
            </a:r>
          </a:p>
          <a:p>
            <a:pPr marL="0" indent="0" algn="r">
              <a:buNone/>
            </a:pPr>
            <a:r>
              <a:rPr 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ΥΠΕΥΘΥΝΗ ΚΑΘΗΓΗΤΡΙΑ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ΒΙΒΙΛΑΚΗ ΒΙΚΤΩΡΙΑ</a:t>
            </a:r>
          </a:p>
        </p:txBody>
      </p:sp>
    </p:spTree>
    <p:extLst>
      <p:ext uri="{BB962C8B-B14F-4D97-AF65-F5344CB8AC3E}">
        <p14:creationId xmlns:p14="http://schemas.microsoft.com/office/powerpoint/2010/main" val="410994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ΠΡΟΣΟΧΗ</a:t>
            </a:r>
            <a:endParaRPr lang="el-G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 Πρόσληψη μεγάλης ποσότητας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Ca,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μπορεί να προκαλέσει έλλειψη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Mg,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για αυτό και χορηγείται σε ποσοστό 3 προς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(22)</a:t>
            </a:r>
            <a:endParaRPr lang="el-G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Επίσης το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παρ'ολο που είναι απαραίτητο για την έκκριση και δράση της παραθυρεοειδούς ορμόνης(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PTH),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δεν πρέπει να είναι σε υψηλά επίπεδα διότι αναστέλλουν την έκκρισή της </a:t>
            </a:r>
          </a:p>
          <a:p>
            <a:pPr marL="0" indent="0">
              <a:buNone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l-G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ΙΔΙΑΙΤΕΡΗ ΠΡΟΣΟΧΗ ΟΣΟΝ ΑΦΟΡΑ ΤΗΝ ΠΡΟΣΛΗΨΗ ΜΑΓΝΗΣΙΟΥ</a:t>
            </a:r>
          </a:p>
          <a:p>
            <a:pPr marL="0" indent="0">
              <a:buNone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Έλλειψη 3"/>
          <p:cNvSpPr/>
          <p:nvPr/>
        </p:nvSpPr>
        <p:spPr>
          <a:xfrm>
            <a:off x="3918856" y="1074058"/>
            <a:ext cx="4093029" cy="11611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973945" y="4746171"/>
            <a:ext cx="8186057" cy="40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9649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3" y="510989"/>
            <a:ext cx="9601196" cy="1855695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ΠΟΤΕ ΚΑΙ ΠΩΣ ΧΟΡΗΓΕΙΤΑΙ</a:t>
            </a:r>
            <a:b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ΤΟ ΜΑΓΝΗΣΙΟ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(2)(16)</a:t>
            </a:r>
            <a:r>
              <a:rPr lang="el-G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0988" y="2460813"/>
            <a:ext cx="11066931" cy="361725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Υπέρταση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Συμπληρωματική χορήγηση Μαγνησίου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Προεκλαμψία(ήπια):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Γίνεται απλή παρακολούθηση των γυναικών με ήπιες αυξήσεις ΑΠ και πρωτειναιμία,χωρίς σοβαρά σημεία και συμπτώματα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Προεκλαμψία(σοβαρή):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- Αν η συστολική πίεση ξεπεράσει τα 170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ή η διαστολική τα 100-105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και η ηλικία κύησης είναι μικρότερη των 30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,χορηγείται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MgSo4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ως κατασταλτικό, στην αντιμετώπιση των εκλαμπτικών σπασμών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Εκλαμψία:</a:t>
            </a: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Άμεση χορήγηση Μ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gSo4 </a:t>
            </a: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την φλεβική γραμμή που είναι ήδη εγκατεστημένη και άμεση χορήγηση Οξυγόνου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HELLP</a:t>
            </a:r>
            <a:r>
              <a:rPr lang="el-GR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Θειϊκό Μαγνήσιο χορηγείται ως δευτερεύουσα έγχυση στη βασική ενδοφλέβια γραμμή(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piggyback) </a:t>
            </a: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ογκομετρική αντλία έγχυσης</a:t>
            </a:r>
          </a:p>
          <a:p>
            <a:pPr marL="0" indent="0">
              <a:buNone/>
            </a:pP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.Αρχική δόση φόρτισης 4 έως 6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So4 </a:t>
            </a: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ανάλογα με το πρωτόκολλο ή την ιατρική οδηγία για 15 έως 30 λεπτά. Ακολουθεί δόση συντήρησης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MgSo4 </a:t>
            </a: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οποίο είναι αραιωμένο σε ενδοφλέβιο δ/μα σύμφωνα με ιατρική οδηγία.Χορηγείται με ρυθμό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2gr/</a:t>
            </a:r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ώρα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l-G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6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3" y="982133"/>
            <a:ext cx="9601196" cy="788611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ΕΡΕΥΝΕΣ</a:t>
            </a:r>
            <a:endParaRPr lang="el-G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Σύμφωνα με έρευνες το θειικό Μαγνήσιο μπορεί να μειώσει κατά το ήμισυ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υς σπασμούς,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καθώς και τον κίνδυνο θανάτου σε έγκυες γυναίκες με προβλήματα αρτηριακής πίεσης</a:t>
            </a:r>
            <a:r>
              <a:rPr lang="el-G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.(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28)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Επίσης 15 διεθνείς οργανισμοί έχουν υποστηρίξει την χρήση του θειικού μαγνησίου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για την θεραπεία και την πρόληψη του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MgSo4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.(18)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Χρησιμοποιείται σε πολλές Χώρες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l-GR" sz="1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Όμως </a:t>
            </a:r>
            <a:r>
              <a:rPr lang="el-G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σύμφωνα με μελέτες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δεν χρησιμοποιείται ευρέως για την πρόληψη και θεραπεία της προεκλαμψίας </a:t>
            </a:r>
          </a:p>
        </p:txBody>
      </p:sp>
    </p:spTree>
    <p:extLst>
      <p:ext uri="{BB962C8B-B14F-4D97-AF65-F5344CB8AC3E}">
        <p14:creationId xmlns:p14="http://schemas.microsoft.com/office/powerpoint/2010/main" val="12657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006323"/>
          </a:xfrm>
        </p:spPr>
        <p:txBody>
          <a:bodyPr/>
          <a:lstStyle/>
          <a:p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Ο ΡΟΛΟΣ ΤΗΣ ΜΑΙΑΣ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2172" y="2409371"/>
            <a:ext cx="8345714" cy="3831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Εκπαίδευση Γυναίκας και Οικογένειας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Εξηγούμε τους λόγους χορήγησης του Μαγνησίου,τις αναμενόμενες αντιδράσεις, παρακολούθηση για πρόληψη διαταραχών 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l-GR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Χορήγηση </a:t>
            </a:r>
            <a:endParaRPr lang="el-G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Επιβεβαιώνουμε την ιατρική οδηγία και χορηγούμε το Θειϊκό Μαγνήσιο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l-GR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Εκτίμηση της Μητέρας και του Εμβρύου</a:t>
            </a:r>
          </a:p>
          <a:p>
            <a:pPr>
              <a:buClr>
                <a:schemeClr val="accent2"/>
              </a:buClr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Παρακολούθηση </a:t>
            </a:r>
            <a:r>
              <a:rPr lang="el-G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ΑΠ,σφυγμού,αναπνευστικής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συχνότητας,εμβρυΪκής καρδιακής συχνότητας,συστολές κάθε 15-20 λεπτά,ανάλογα με τη κατάσταση της γυναίκας</a:t>
            </a:r>
          </a:p>
          <a:p>
            <a:pPr>
              <a:buClr>
                <a:schemeClr val="accent2"/>
              </a:buClr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Παρακολούθηση λευκωματουρίας,επιπέδου συνείδησης,επιγαστραλγίας ανά ώρα,αντανακλαστικών κεφαλαλγίας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l-GR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Αναγνώριση καταστάσεων που πρέπει να αναφέρονται 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Οποιεσδήποτε παθολογικές εργαστηριακές εξετάσεις 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ΑΠ:συστολική ( &gt;60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mmHg,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διαστολική &gt;110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mmHg 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ή και τα δύο)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Αναπνευστική συχνότητα ( &lt;/ 12 αναπνοές/Λεπτό)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Αποβολή ούρων (&lt; 25-30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ώρα)</a:t>
            </a:r>
          </a:p>
          <a:p>
            <a:pPr marL="0" indent="0">
              <a:buClr>
                <a:schemeClr val="accent2"/>
              </a:buClr>
              <a:buNone/>
            </a:pPr>
            <a:endParaRPr lang="el-G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el-G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el-G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el-GR" sz="1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l-G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2438399"/>
            <a:ext cx="2541814" cy="38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4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ΣΥΝΕΧΕΙΑ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3" y="2556932"/>
            <a:ext cx="7427684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Επείγοντα μέτρα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Διατηρούμε το δίσκο επείγουσας φαρμακευτικής δίπλα στο κρεβάτι της γυναίκας με εξοπλισμό διασωλήνωσης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Διατηρούμε ανυψωμένα τα προστατευτικά κικγλιδώματα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Διατηρούμε χαμηλό φωτισμό</a:t>
            </a:r>
          </a:p>
          <a:p>
            <a:pPr marL="0" indent="0">
              <a:buNone/>
            </a:pPr>
            <a:r>
              <a:rPr lang="el-GR" sz="18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ΠΡΟΣΟΧΗ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απώλεια αντανακλαστικών της επιγονατίδας, η αναπνευστική καταστολή,η ολιγουρία και το μειωμένο επίπεδο συνείδησης αποτελούν σημεία τοξικότητας( γλυκονικό ασβέστιο(δ/μα 10%)-αντίδοτο)από Μαγνήσιο. Αμέσως γίνεται διακοπή</a:t>
            </a:r>
          </a:p>
          <a:p>
            <a:pPr marL="0" indent="0">
              <a:buNone/>
            </a:pPr>
            <a:endParaRPr lang="el-GR" sz="1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514" y="2496457"/>
            <a:ext cx="2888343" cy="36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85407" y="2297723"/>
            <a:ext cx="8158688" cy="82061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&lt;&lt;Κάλλιον το Προλαμβάνειν ή το Θεραπεύειν&gt;&gt;</a:t>
            </a:r>
            <a:endParaRPr lang="el-G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345723" y="3927231"/>
            <a:ext cx="4816312" cy="398584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Ιπποκράτης </a:t>
            </a:r>
            <a:r>
              <a:rPr lang="el-GR" sz="1600" b="1" dirty="0" smtClean="0"/>
              <a:t>460</a:t>
            </a:r>
            <a:r>
              <a:rPr lang="el-GR" b="1" dirty="0" smtClean="0"/>
              <a:t>-</a:t>
            </a:r>
            <a:r>
              <a:rPr lang="el-GR" sz="1600" b="1" dirty="0" smtClean="0"/>
              <a:t>377π.Χ,Πατέρας της Ιατρικής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3861482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3" y="982132"/>
            <a:ext cx="9601196" cy="1369181"/>
          </a:xfrm>
        </p:spPr>
        <p:txBody>
          <a:bodyPr>
            <a:normAutofit/>
          </a:bodyPr>
          <a:lstStyle/>
          <a:p>
            <a:r>
              <a:rPr 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ΒΙΒΛΙΟΓΡΑΦΙΑ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2353" y="2433918"/>
            <a:ext cx="10945907" cy="3818965"/>
          </a:xfrm>
        </p:spPr>
        <p:txBody>
          <a:bodyPr>
            <a:normAutofit fontScale="70000" lnSpcReduction="20000"/>
          </a:bodyPr>
          <a:lstStyle/>
          <a:p>
            <a:pPr marL="457189" indent="-457189">
              <a:buClrTx/>
              <a:buFont typeface="+mj-lt"/>
              <a:buAutoNum type="arabicPeriod"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Αντώνης Ζαμπέλας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(2003),Η Διατροφή στα στάδια της ζωής,Ιατρικές εκδόσεις Π.Χ Πασχαλίδης(39-40)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Lowdermilk ,Perry, Cashion(2010),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Νοσηλευτική Μητρότητας, Ιατρικές Εκδόσεις Λαγός Δημήτριος(281)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Susan C.deWit (2001),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Βασικές Αρχές και Δεξιότητες της Νοσηλευτικής Φροντίδας, Ιατρικές εκδόσεις Λαγός Δημήτριος(489,495)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Golf, Sieghard W, Magnesium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Wirksamkeit Verschieden Verbindungen,Dtsch Artebl 1998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; 95(10):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A-523/B-423/C-399.</a:t>
            </a:r>
          </a:p>
          <a:p>
            <a:pPr marL="457189" indent="-457189">
              <a:buClrTx/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EB,Magnesium und Vitamin E bei Diabetes,Dtsch Arztebl 1996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:93(42):Α-2713/Β-2332/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C-2164</a:t>
            </a:r>
          </a:p>
          <a:p>
            <a:pPr marL="457189" indent="-457189">
              <a:buClrTx/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Conradt,Armin,Ern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örung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Magnesium nicht aufgefuert,Dtsch  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tebl 2013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;110(27-28):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A-1376/B-1205/C-1189</a:t>
            </a:r>
          </a:p>
          <a:p>
            <a:pPr marL="457189" indent="-457189">
              <a:buClrTx/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örle,Steffen,Evidenybasierte Medi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zin am Beispiel der diabetischen Retinopathie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schlusswort,Dtsch Arzebl 2006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; 103(20):Α-1384</a:t>
            </a:r>
          </a:p>
          <a:p>
            <a:pPr marL="457189" indent="-457189">
              <a:buClrTx/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Humphrey S,Kirby R,Rudloff E,Magnesium physiology and clinical therapy in veterinary critical care,Jvet crit Care(San Antonio).2014 </a:t>
            </a:r>
          </a:p>
          <a:p>
            <a:pPr marL="457189" indent="-457189">
              <a:buClrTx/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Tin SS,Wiwanitkit V,Symptomatic hypomagnesemia and proton pump inhibotors,Indian J Crit Care Med.2014</a:t>
            </a:r>
          </a:p>
          <a:p>
            <a:pPr marL="457189" indent="-457189">
              <a:buClrTx/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Ayuk J,Gottoes NJ,How should hypomagnesaemia be investigated and treated?Clin Endocrinol(Oxf)2011 Dec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75(6)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746-6</a:t>
            </a:r>
          </a:p>
          <a:p>
            <a:pPr marL="457189" indent="-457189">
              <a:buClrTx/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Conradt,Armin,Ernährung in der Schwangerschaft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Für das Leben des Kindes prägend von Berthold Koletzko,Dtsch 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tebl 2013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(27-28):Α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-1376/B-1205/C-1189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Conradt,Armin,Primärprävention der Frühgeburt etwas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zu Kurz gekommen,Dtsch Arzerblatt Int 2013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;110(33-34):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557-8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Schleußner,Ekkehard,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Zu dem Beitraq Prohende Fr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uhgeburt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Prävention, Diagnostic und Therapie von Prof.Dr.Med Ekkehard Schleußner,Dtsch 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ztebl Int 2013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;110(33-34):560;</a:t>
            </a:r>
          </a:p>
          <a:p>
            <a:pPr marL="457189" indent="-457189">
              <a:buClrTx/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Leinm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uler,Renate,Fruhgeburt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eine Hypothek für das Leben,Dtsch Arztebl 2001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:98(12)Α-740/Β-605/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C-565</a:t>
            </a:r>
          </a:p>
          <a:p>
            <a:pPr marL="457189" indent="-457189">
              <a:buClrTx/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Zarcone R,Cardone G,Bellini P,Role of magnesium in pregnancy,Panminerva Med,1994 Dec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36(4)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168-70</a:t>
            </a:r>
          </a:p>
          <a:p>
            <a:pPr marL="0" indent="0">
              <a:buClrTx/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ΒΙΒΛΙΟΓΡΑΦΙΑ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189" indent="-457189">
              <a:buClrTx/>
              <a:buFont typeface="+mj-lt"/>
              <a:buAutoNum type="arabicPeriod" startAt="16"/>
            </a:pPr>
            <a:r>
              <a:rPr lang="el-G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Γεώργιος Μ.Ιατράκης(2009),Φυσιολογία και Παθολογία Μητέρας Εμβρύου,Εκδόσεις </a:t>
            </a:r>
            <a:r>
              <a:rPr lang="el-G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Δεσμός(501-504)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Blanchard A,Vargas-Poussou R,Magnesium disorders,Nephrol Ther.2012 Sep28.French)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Magnesium sulfate is not used for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pre-eclampsia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eclampsia in Mexico and Thailand as much as it should be(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www.who.int/entity/bulletin/volumes/85/10/06-037911/en/42k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189" indent="-457189">
              <a:buClrTx/>
              <a:buFont typeface="+mj-lt"/>
              <a:buAutoNum type="arabicPeriod" startAt="16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of Labour(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www.who.int/Surgery/publications/obstetricsafetyprotocols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189" indent="-457189">
              <a:buClrTx/>
              <a:buFont typeface="+mj-lt"/>
              <a:buAutoNum type="arabicPeriod" startAt="16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Magnesium in Diet(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www.nlm.nih.gov/medlineplus/ensy/article/002423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189" indent="-457189">
              <a:buClrTx/>
              <a:buFont typeface="+mj-lt"/>
              <a:buAutoNum type="arabicPeriod" startAt="16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Magnesium(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www.nlm.nih.gov/medlinesplus/druginfo/natural/998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189" indent="-457189">
              <a:buClrTx/>
              <a:buFont typeface="+mj-lt"/>
              <a:buAutoNum type="arabicPeriod" startAt="16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Pictures(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www.flickr.com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)nlm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www.inewsgr.com/+</a:t>
            </a:r>
            <a:r>
              <a:rPr lang="el-G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φαρμακοποιοί_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farmakopoioi.htm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189" indent="-457189">
              <a:buClrTx/>
              <a:buFont typeface="+mj-lt"/>
              <a:buAutoNum type="arabicPeriod" startAt="16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Medicines Policy Research – Pakistan(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www.Who.int/entity/alliance-projects/mohpakistan_medicines/en/-18k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r>
              <a:rPr lang="el-G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Μαγνήσιο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</a:t>
            </a:r>
            <a:r>
              <a:rPr lang="el-G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: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//www.wikipedia.org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189" indent="-457189">
              <a:buClrTx/>
              <a:buFont typeface="+mj-lt"/>
              <a:buAutoNum type="arabicPeriod" startAt="16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Hypomagnesaemia(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www.nlm.nih.gov/medlineplus/ency/artcle/0003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www.gnomikologikon.gr</a:t>
            </a:r>
            <a:endParaRPr lang="el-G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Inexpensive drug prevents fetal convulsions in pregnant women study finds(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www.who.int/mediacentre/newsreleases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189" indent="-457189">
              <a:buClrTx/>
              <a:buFont typeface="+mj-lt"/>
              <a:buAutoNum type="arabicPeriod" startAt="16"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endParaRPr lang="el-G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Tx/>
              <a:buFont typeface="+mj-lt"/>
              <a:buAutoNum type="arabicPeriod" startAt="16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ΣΑΣ ΕΥΧΑΡΙΣΤΩ ΠΟΛΥ</a:t>
            </a: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324429" y="5425696"/>
            <a:ext cx="9609667" cy="493712"/>
          </a:xfrm>
        </p:spPr>
        <p:txBody>
          <a:bodyPr>
            <a:normAutofit fontScale="77500" lnSpcReduction="20000"/>
          </a:bodyPr>
          <a:lstStyle/>
          <a:p>
            <a:endParaRPr lang="el-GR" dirty="0" smtClean="0"/>
          </a:p>
          <a:p>
            <a:r>
              <a:rPr lang="el-GR" dirty="0"/>
              <a:t>΄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48" y="3355848"/>
            <a:ext cx="146304" cy="146304"/>
          </a:xfrm>
          <a:prstGeom prst="rect">
            <a:avLst/>
          </a:prstGeom>
        </p:spPr>
      </p:pic>
      <p:pic>
        <p:nvPicPr>
          <p:cNvPr id="10" name="Θέση εικόνας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3" b="255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675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399" y="1012874"/>
            <a:ext cx="7314029" cy="99880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ΓΕΝΙΚΑ</a:t>
            </a: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1" r="19461"/>
          <a:stretch>
            <a:fillRect/>
          </a:stretch>
        </p:blipFill>
        <p:spPr>
          <a:xfrm>
            <a:off x="8969188" y="539537"/>
            <a:ext cx="2782715" cy="3066595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295399" y="2194561"/>
            <a:ext cx="7918939" cy="3742007"/>
          </a:xfrm>
        </p:spPr>
        <p:txBody>
          <a:bodyPr>
            <a:normAutofit fontScale="70000" lnSpcReduction="20000"/>
          </a:bodyPr>
          <a:lstStyle/>
          <a:p>
            <a:pPr marL="342891" indent="-342891" algn="l">
              <a:buClrTx/>
              <a:buFont typeface="Wingdings" panose="05000000000000000000" pitchFamily="2" charset="2"/>
              <a:buChar char="§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Το Μαγνήσιο είναι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χημικό στοιχείο</a:t>
            </a:r>
          </a:p>
          <a:p>
            <a:pPr marL="342891" indent="-342891" algn="l">
              <a:buClrTx/>
              <a:buFont typeface="Wingdings" panose="05000000000000000000" pitchFamily="2" charset="2"/>
              <a:buChar char="§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Πολλές ενώσεις του χρησιμοποιούνται καθημερινά για ιατρικούς λόγους</a:t>
            </a:r>
          </a:p>
          <a:p>
            <a:pPr marL="342891" indent="-342891" algn="l">
              <a:buClrTx/>
              <a:buFont typeface="Wingdings" panose="05000000000000000000" pitchFamily="2" charset="2"/>
              <a:buChar char="§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Και για σταθεροποίηση παθολογικής διέγερσης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νεύρων,αίματος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(24)</a:t>
            </a:r>
            <a:endParaRPr 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 algn="l">
              <a:buClrTx/>
              <a:buFont typeface="Wingdings" panose="05000000000000000000" pitchFamily="2" charset="2"/>
              <a:buChar char="§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Το μεγαλύτερο ποσοστό  βρίσκεται στα οστά( &gt;50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(1)(11)</a:t>
            </a:r>
            <a:endParaRPr 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 algn="l">
              <a:buClrTx/>
              <a:buFont typeface="Wingdings" panose="05000000000000000000" pitchFamily="2" charset="2"/>
              <a:buChar char="§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Το υπόλοιπο βρίσκεται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ενδοκυτταρικά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(14)</a:t>
            </a:r>
            <a:endParaRPr 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 algn="l">
              <a:buClrTx/>
              <a:buFont typeface="Wingdings" panose="05000000000000000000" pitchFamily="2" charset="2"/>
              <a:buChar char="§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Ελάχιστη ποσότητα στον ορό του αίματος(περίπου 1%)</a:t>
            </a:r>
          </a:p>
          <a:p>
            <a:pPr marL="342891" indent="-342891" algn="l">
              <a:buClrTx/>
              <a:buFont typeface="Wingdings" panose="05000000000000000000" pitchFamily="2" charset="2"/>
              <a:buChar char="§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Οι φυσιολογικές τιμές του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είναι μέχρι 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mg/dl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 algn="l">
              <a:buClrTx/>
              <a:buFont typeface="Wingdings" panose="05000000000000000000" pitchFamily="2" charset="2"/>
              <a:buChar char="§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Τα ποσά είναι συγκεντρωμένα στα νευρικά και μυικά κύτταρα </a:t>
            </a:r>
          </a:p>
          <a:p>
            <a:pPr marL="342891" indent="-342891" algn="l">
              <a:buClrTx/>
              <a:buFont typeface="Wingdings" panose="05000000000000000000" pitchFamily="2" charset="2"/>
              <a:buChar char="§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Το Μαγνήσιο χρησιμοποιείται  για περισσότερες από 300 βιοχημικές αντιδράσεις στον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οργανισμό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(11)(12)(13)(14)(19)</a:t>
            </a:r>
            <a:endParaRPr 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 algn="l">
              <a:buClrTx/>
              <a:buFont typeface="Wingdings" panose="05000000000000000000" pitchFamily="2" charset="2"/>
              <a:buChar char="§"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 algn="l">
              <a:buClrTx/>
              <a:buFont typeface="Wingdings" panose="05000000000000000000" pitchFamily="2" charset="2"/>
              <a:buChar char="§"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ClrTx/>
              <a:buFont typeface="Wingdings" panose="05000000000000000000" pitchFamily="2" charset="2"/>
              <a:buChar char="§"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93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ΓΕΝΙΚΑ(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ΣΥΝΕΧΕΙΑ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Tx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Τα ποσά του Μαγνησίου είναι συγκεντρωμένα στα νευρικά και μυϊκά κύτταρα</a:t>
            </a:r>
          </a:p>
          <a:p>
            <a:pPr>
              <a:buClrTx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Συμβάλλει στην ομαλή  λειτουργία του μυϊκού και νευρικού συστήματος </a:t>
            </a:r>
          </a:p>
          <a:p>
            <a:pPr>
              <a:buClrTx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Στην ενίσχυση του ανοσοποιητικού συστήματος </a:t>
            </a:r>
          </a:p>
          <a:p>
            <a:pPr>
              <a:buClrTx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Στην ορμονική ισορροπία </a:t>
            </a:r>
          </a:p>
          <a:p>
            <a:pPr>
              <a:buClrTx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Στον μεταβολισμό των υδατανθράκων και των λιπαρών οξέων για την παραγωγή ενέργειας </a:t>
            </a:r>
          </a:p>
          <a:p>
            <a:pPr>
              <a:buClrTx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Λαμβάνει μέρος στην ενεργοποίηση της βιταμίνης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Την απελευθέρωση της παραθυροειδούς ορμόνης(για την αύξηση των επιπέδων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στο αίμα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3813" y="982665"/>
            <a:ext cx="3718455" cy="958679"/>
          </a:xfrm>
        </p:spPr>
        <p:txBody>
          <a:bodyPr>
            <a:normAutofit/>
          </a:bodyPr>
          <a:lstStyle/>
          <a:p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ΛΕΙΤΟΥΡΓΙΕΣ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17" y="982667"/>
            <a:ext cx="3573195" cy="3564000"/>
          </a:xfr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63500" dir="6000000" algn="ctr" rotWithShape="0">
              <a:schemeClr val="accent3">
                <a:lumMod val="75000"/>
              </a:schemeClr>
            </a:outerShdw>
            <a:softEdge rad="317500"/>
          </a:effectLst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73723" y="2897945"/>
            <a:ext cx="6963508" cy="336217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l-GR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Μαγνήσιο συμβάλλει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Στην διατήρηση υγιών οστών</a:t>
            </a:r>
          </a:p>
          <a:p>
            <a:pPr marL="342891" indent="-342891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Στην μείωση του στρες</a:t>
            </a:r>
          </a:p>
          <a:p>
            <a:pPr marL="342891" indent="-342891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Στη μείωση των ημικρανιών</a:t>
            </a:r>
          </a:p>
          <a:p>
            <a:pPr marL="342891" indent="-342891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Στην ενίσχυση της μνήμης</a:t>
            </a:r>
          </a:p>
          <a:p>
            <a:pPr marL="342891" indent="-342891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Στην αντιμετώπιση μυϊκών σπασμών και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κραμπών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(19)(22)</a:t>
            </a:r>
            <a:endParaRPr lang="el-G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Στην καλή λειτουργία της καρδιάς ,των νεφρών, των μυών </a:t>
            </a:r>
          </a:p>
          <a:p>
            <a:pPr marL="342891" indent="-342891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Στην ρύθμιση επιπέδων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γλυκόζης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(19)</a:t>
            </a:r>
            <a:endParaRPr lang="el-G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Στην μείωση ‘’κακής’’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χοληστερόλης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(19)</a:t>
            </a:r>
            <a:endParaRPr lang="el-G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4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12000"/>
                  <a:lumOff val="8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ΟΡΙΣΜΟΣ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tx1"/>
                </a:solidFill>
              </a:rPr>
              <a:t>ΥΠΟΜΑΓΝΗΣΙΑΙΜΙΑ</a:t>
            </a:r>
            <a:endParaRPr lang="el-GR" u="sng" dirty="0">
              <a:solidFill>
                <a:schemeClr val="tx1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Όταν οι τιμές Μαγνησίου είναι &lt;1,3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mEq/L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Συχνό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φαινόμενο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(8)</a:t>
            </a:r>
            <a:endParaRPr lang="el-G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Σοβαρή κλινική κατάσταση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Συχνά αδιάγνωστη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u="sng" dirty="0">
                <a:solidFill>
                  <a:schemeClr val="tx1"/>
                </a:solidFill>
              </a:rPr>
              <a:t>ΥΠΕΡΜΑΓΝΗΣΙΑΙΜΙΑ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Όταν οι τιμές Μαγνησίου είναι &gt;2,1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mEq/L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Σπάνιο φαινόμενο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Σοβαρή κλινική κατάσταση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ΑΙΤΙΑ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l-GR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ΥΠΟΜΑΓΝΗΣΙΑΙΜΙΑ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(8)(9)(10)</a:t>
            </a:r>
            <a:endParaRPr lang="el-G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295400" y="3243263"/>
            <a:ext cx="4718304" cy="296885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Αλκοολισμός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Νεφρικές Παθήσεις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(8)(10)</a:t>
            </a:r>
            <a:endParaRPr lang="el-G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Υποσιτισμός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(9)(17)(25)</a:t>
            </a:r>
            <a:endParaRPr lang="el-G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Φάρμακα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Απώλεια από το Γ.Ε.Σ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Χρόνια Διάρροια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Πολυουρία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ΥΠΕΡΜΑΓΝΗΣΙΑΙΜΙΑ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Χρόνια Νεφρική Ανεπάρκεια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Υποθυρεοειδισμός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Θεραπεία Μαγνησίου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Υπερβολική χρήση Καθαρκτικών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Υπερβολική χρήση Αντιόξινων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Εισρόφηση Θαλασσινού νερού</a:t>
            </a:r>
          </a:p>
          <a:p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8000">
              <a:srgbClr val="EBC0A5"/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ΣΥΜΠΤΩΜΑΤΑ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7137229"/>
              </p:ext>
            </p:extLst>
          </p:nvPr>
        </p:nvGraphicFramePr>
        <p:xfrm>
          <a:off x="1298575" y="2560639"/>
          <a:ext cx="4718051" cy="223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051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ΛΟΓΩ</a:t>
                      </a:r>
                      <a:r>
                        <a:rPr lang="el-GR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ΜΕΙΩΣΗΣ</a:t>
                      </a:r>
                      <a:r>
                        <a:rPr lang="el-G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ΜΑΓΝΗΣΙΟΥ</a:t>
                      </a:r>
                      <a:endParaRPr lang="el-G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l-G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Αυπνία</a:t>
                      </a:r>
                      <a:endParaRPr lang="el-GR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Κράμπες</a:t>
                      </a:r>
                      <a:endParaRPr lang="el-G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Τρόμοι</a:t>
                      </a:r>
                      <a:endParaRPr lang="el-G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Διαταραχή</a:t>
                      </a:r>
                      <a:r>
                        <a:rPr lang="el-GR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μνήμης</a:t>
                      </a:r>
                      <a:endParaRPr lang="el-G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Νευρομυική</a:t>
                      </a:r>
                      <a:r>
                        <a:rPr lang="el-GR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Δυσλειτουργία</a:t>
                      </a:r>
                      <a:endParaRPr lang="el-G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Θέση περιεχομένου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4420265"/>
              </p:ext>
            </p:extLst>
          </p:nvPr>
        </p:nvGraphicFramePr>
        <p:xfrm>
          <a:off x="6181725" y="2560639"/>
          <a:ext cx="4718051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051"/>
              </a:tblGrid>
              <a:tr h="375920">
                <a:tc>
                  <a:txBody>
                    <a:bodyPr/>
                    <a:lstStyle/>
                    <a:p>
                      <a:r>
                        <a:rPr lang="el-GR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ΛΟΓΩ</a:t>
                      </a:r>
                      <a:r>
                        <a:rPr lang="el-GR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ΑΥΞΗΣΗΣ ΜΑΓΝΗΣΙΟΥ</a:t>
                      </a:r>
                      <a:endParaRPr lang="el-GR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Ναυτία</a:t>
                      </a:r>
                      <a:endParaRPr lang="el-G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Έμετος</a:t>
                      </a:r>
                      <a:endParaRPr lang="el-G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Μυική</a:t>
                      </a:r>
                      <a:r>
                        <a:rPr lang="el-GR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αδυναμία</a:t>
                      </a:r>
                      <a:endParaRPr lang="el-G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Υπόταση</a:t>
                      </a:r>
                      <a:endParaRPr lang="el-G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Εφίδρωση</a:t>
                      </a:r>
                      <a:endParaRPr lang="el-G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1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3813" y="986973"/>
            <a:ext cx="4410303" cy="1364343"/>
          </a:xfrm>
        </p:spPr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ΠΟΙΕΣ ΤΡΟΦΕΣ ΕΙΝΑΙ ΠΛΟΥΣΙΕΣ ΣΕ ΜΑΓΝΗΣΙΟ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72" y="638629"/>
            <a:ext cx="4992915" cy="4383315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285744" indent="-285744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Πράσινα Λαχανικά</a:t>
            </a:r>
          </a:p>
          <a:p>
            <a:pPr marL="285744" indent="-285744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Σπανάκι</a:t>
            </a:r>
          </a:p>
          <a:p>
            <a:pPr marL="285744" indent="-285744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Μπανάνες</a:t>
            </a:r>
          </a:p>
          <a:p>
            <a:pPr marL="285744" indent="-285744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Φασόλια</a:t>
            </a:r>
          </a:p>
          <a:p>
            <a:pPr marL="285744" indent="-285744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Ξηροί καρποί(Αμύγδαλα ,κάσιους)</a:t>
            </a:r>
          </a:p>
          <a:p>
            <a:pPr marL="285744" indent="-285744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Ψάρια(Μπακαλιάρος, Σολομός)</a:t>
            </a:r>
          </a:p>
          <a:p>
            <a:pPr marL="285744" indent="-285744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Δημητριακά ολικής αλέσεως</a:t>
            </a:r>
          </a:p>
          <a:p>
            <a:pPr marL="285744" indent="-285744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Κακάο</a:t>
            </a:r>
          </a:p>
          <a:p>
            <a:pPr marL="285744" indent="-285744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r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r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37131" y="900953"/>
            <a:ext cx="3765176" cy="158675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ΤΟ ΜΑΓΝΗΣΙΟ ΣΤΗ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ΚΥΗΣΗ</a:t>
            </a:r>
            <a:b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95087" y="3125195"/>
            <a:ext cx="6691085" cy="3057892"/>
          </a:xfrm>
        </p:spPr>
        <p:txBody>
          <a:bodyPr>
            <a:normAutofit fontScale="92500"/>
          </a:bodyPr>
          <a:lstStyle/>
          <a:p>
            <a:pPr marL="285744" indent="-285744" algn="l">
              <a:buClr>
                <a:srgbClr val="B02A8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ίναι απαραίτητο στην εγκυμοσύνη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buClr>
                <a:srgbClr val="B02A80"/>
              </a:buClr>
              <a:buFont typeface="Arial" panose="020B0604020202020204" pitchFamily="34" charset="0"/>
              <a:buChar char="•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Βελτιώνει την λειτουργία της εμβρυοπλακουντιακής μονάδας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buClr>
                <a:srgbClr val="B02A80"/>
              </a:buClr>
              <a:buFont typeface="Arial" panose="020B0604020202020204" pitchFamily="34" charset="0"/>
              <a:buChar char="•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Μειώνει τον κίνδυνο πρόωρης ρήξης των υμένων</a:t>
            </a:r>
          </a:p>
          <a:p>
            <a:pPr marL="285744" indent="-285744" algn="l">
              <a:buClr>
                <a:srgbClr val="B02A80"/>
              </a:buClr>
              <a:buFont typeface="Arial" panose="020B0604020202020204" pitchFamily="34" charset="0"/>
              <a:buChar char="•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Χορηγείται όταν υπάρχει αυξημένος κίνδυνος για πρόωρο τοκετό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(12)(13)(14)</a:t>
            </a:r>
            <a:endParaRPr lang="el-G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buClr>
                <a:srgbClr val="B02A80"/>
              </a:buClr>
              <a:buFont typeface="Arial" panose="020B0604020202020204" pitchFamily="34" charset="0"/>
              <a:buChar char="•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Σε γυναίκες με αυξημένο κίνδυνο τοξαιμίας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(15)</a:t>
            </a:r>
            <a:endParaRPr lang="el-G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buClr>
                <a:srgbClr val="B02A80"/>
              </a:buClr>
              <a:buFont typeface="Arial" panose="020B0604020202020204" pitchFamily="34" charset="0"/>
              <a:buChar char="•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Σύμφωνα με έρευνες το ΘειΪκό Μαγνήσιο(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MgSo4)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φάρμακο εκλογής για την θεραπεία και την πρόληψη της </a:t>
            </a:r>
            <a:r>
              <a:rPr lang="el-GR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Προεκλαμψίας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και της </a:t>
            </a:r>
            <a:r>
              <a:rPr lang="el-GR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Εκλαμψίας </a:t>
            </a:r>
            <a:r>
              <a:rPr lang="en-US" sz="1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(23)</a:t>
            </a:r>
            <a:endParaRPr lang="el-GR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B02A80"/>
              </a:buClr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σχετικά φθηνό</a:t>
            </a:r>
          </a:p>
          <a:p>
            <a:pPr marL="285744" indent="-285744" algn="l">
              <a:buClr>
                <a:srgbClr val="B02A80"/>
              </a:buClr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buClr>
                <a:srgbClr val="B02A80"/>
              </a:buClr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buClr>
                <a:srgbClr val="B02A80"/>
              </a:buClr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buClr>
                <a:srgbClr val="B02A80"/>
              </a:buClr>
              <a:buFont typeface="Arial" panose="020B0604020202020204" pitchFamily="34" charset="0"/>
              <a:buChar char="•"/>
            </a:pPr>
            <a:endParaRPr lang="el-GR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buClr>
                <a:srgbClr val="B02A80"/>
              </a:buClr>
              <a:buFont typeface="Arial" panose="020B0604020202020204" pitchFamily="34" charset="0"/>
              <a:buChar char="•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71" y="766483"/>
            <a:ext cx="3892924" cy="3924300"/>
          </a:xfrm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098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1087</TotalTime>
  <Words>1194</Words>
  <Application>Microsoft Office PowerPoint</Application>
  <PresentationFormat>Ευρεία οθόνη</PresentationFormat>
  <Paragraphs>204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Garamond</vt:lpstr>
      <vt:lpstr>Wingdings</vt:lpstr>
      <vt:lpstr>Οργανικό</vt:lpstr>
      <vt:lpstr>ΜΑΓΝΗΣΙΟ</vt:lpstr>
      <vt:lpstr>ΓΕΝΙΚΑ</vt:lpstr>
      <vt:lpstr>ΓΕΝΙΚΑ(ΣΥΝΕΧΕΙΑ)</vt:lpstr>
      <vt:lpstr>ΛΕΙΤΟΥΡΓΙΕΣ</vt:lpstr>
      <vt:lpstr>ΟΡΙΣΜΟΣ </vt:lpstr>
      <vt:lpstr>ΑΙΤΙΑ</vt:lpstr>
      <vt:lpstr>ΣΥΜΠΤΩΜΑΤΑ</vt:lpstr>
      <vt:lpstr>ΠΟΙΕΣ ΤΡΟΦΕΣ ΕΙΝΑΙ ΠΛΟΥΣΙΕΣ ΣΕ ΜΑΓΝΗΣΙΟ</vt:lpstr>
      <vt:lpstr>ΤΟ ΜΑΓΝΗΣΙΟ ΣΤΗ ΚΥΗΣΗ </vt:lpstr>
      <vt:lpstr>ΠΡΟΣΟΧΗ</vt:lpstr>
      <vt:lpstr>ΠΟΤΕ ΚΑΙ ΠΩΣ ΧΟΡΗΓΕΙΤΑΙ ΤΟ ΜΑΓΝΗΣΙΟ(2)(16) </vt:lpstr>
      <vt:lpstr>ΕΡΕΥΝΕΣ</vt:lpstr>
      <vt:lpstr>Ο ΡΟΛΟΣ ΤΗΣ ΜΑΙΑΣ</vt:lpstr>
      <vt:lpstr>ΣΥΝΕΧΕΙΑ</vt:lpstr>
      <vt:lpstr>&lt;&lt;Κάλλιον το Προλαμβάνειν ή το Θεραπεύειν&gt;&gt;</vt:lpstr>
      <vt:lpstr>ΒΙΒΛΙΟΓΡΑΦΙΑ</vt:lpstr>
      <vt:lpstr>ΒΙΒΛΙΟΓΡΑΦΙΑ</vt:lpstr>
      <vt:lpstr>ΣΑΣ ΕΥΧΑΡΙΣΤΩ ΠΟΛΥ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malevi selmani</dc:creator>
  <cp:lastModifiedBy>malevi selmani</cp:lastModifiedBy>
  <cp:revision>120</cp:revision>
  <dcterms:created xsi:type="dcterms:W3CDTF">2014-11-27T22:22:37Z</dcterms:created>
  <dcterms:modified xsi:type="dcterms:W3CDTF">2014-12-01T18:22:12Z</dcterms:modified>
</cp:coreProperties>
</file>