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6" r:id="rId2"/>
    <p:sldId id="270" r:id="rId3"/>
    <p:sldId id="267" r:id="rId4"/>
    <p:sldId id="291" r:id="rId5"/>
    <p:sldId id="297" r:id="rId6"/>
    <p:sldId id="303" r:id="rId7"/>
    <p:sldId id="296" r:id="rId8"/>
    <p:sldId id="292" r:id="rId9"/>
    <p:sldId id="305" r:id="rId10"/>
    <p:sldId id="307" r:id="rId11"/>
    <p:sldId id="269" r:id="rId12"/>
    <p:sldId id="293" r:id="rId13"/>
    <p:sldId id="306" r:id="rId14"/>
    <p:sldId id="299" r:id="rId15"/>
    <p:sldId id="295" r:id="rId16"/>
    <p:sldId id="290" r:id="rId17"/>
  </p:sldIdLst>
  <p:sldSz cx="9144000" cy="5508625"/>
  <p:notesSz cx="6858000" cy="9144000"/>
  <p:defaultTextStyle>
    <a:defPPr>
      <a:defRPr lang="el-GR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6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  <a:srgbClr val="FF0066"/>
    <a:srgbClr val="000066"/>
    <a:srgbClr val="FF99CC"/>
    <a:srgbClr val="FF3399"/>
    <a:srgbClr val="0099CC"/>
    <a:srgbClr val="D60093"/>
    <a:srgbClr val="660066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Φωτεινό στυλ 1 - Έμφαση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Φωτεινό στυλ 3 - Έμφαση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5305" autoAdjust="0"/>
  </p:normalViewPr>
  <p:slideViewPr>
    <p:cSldViewPr>
      <p:cViewPr varScale="1">
        <p:scale>
          <a:sx n="77" d="100"/>
          <a:sy n="77" d="100"/>
        </p:scale>
        <p:origin x="-1188" y="-90"/>
      </p:cViewPr>
      <p:guideLst>
        <p:guide orient="horz" pos="173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D45AD-0DD2-4540-94F5-2A1C8928070C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584200" y="685800"/>
            <a:ext cx="5689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0F74-1FA7-4698-8FA8-EAD9C14C67F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B0F74-1FA7-4698-8FA8-EAD9C14C67FD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711245"/>
            <a:ext cx="7772400" cy="1180784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121554"/>
            <a:ext cx="6400800" cy="140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177250"/>
            <a:ext cx="2057400" cy="3775703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77250"/>
            <a:ext cx="6019800" cy="3775703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539802"/>
            <a:ext cx="7772400" cy="1094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334795"/>
            <a:ext cx="7772400" cy="120501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32872"/>
            <a:ext cx="4038600" cy="29200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32872"/>
            <a:ext cx="4038600" cy="29200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0601"/>
            <a:ext cx="8229600" cy="91810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33065"/>
            <a:ext cx="4040188" cy="5138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746950"/>
            <a:ext cx="4040188" cy="31738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233065"/>
            <a:ext cx="4041775" cy="5138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1746950"/>
            <a:ext cx="4041775" cy="31738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9" y="219325"/>
            <a:ext cx="3008313" cy="9334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19329"/>
            <a:ext cx="5111750" cy="470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9" y="1152735"/>
            <a:ext cx="3008313" cy="37680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856038"/>
            <a:ext cx="5486400" cy="4552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92207"/>
            <a:ext cx="5486400" cy="3305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311265"/>
            <a:ext cx="5486400" cy="646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20601"/>
            <a:ext cx="8229600" cy="918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85346"/>
            <a:ext cx="8229600" cy="3635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5105684"/>
            <a:ext cx="2133600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45F3-139C-4EC6-9A2B-45BB5F0E6EFD}" type="datetimeFigureOut">
              <a:rPr lang="el-GR" smtClean="0"/>
              <a:pPr/>
              <a:t>21/1/2015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5105684"/>
            <a:ext cx="2895600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5105684"/>
            <a:ext cx="2133600" cy="2932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EF19E-2E3C-43F3-96CA-992F3BE31F9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85786" y="325421"/>
            <a:ext cx="7643866" cy="3000396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FF0066"/>
                </a:solidFill>
              </a:rPr>
              <a:t>ΒΑΣΙΚΕΣ ΕΞΕΤΑΣΕΙΣ ΚΑΤΑ ΤΗ ΔΙΑΡΚΕΙΑ ΤΗΣ ΚΥΗΣΗΣ</a:t>
            </a:r>
            <a:br>
              <a:rPr lang="el-GR" b="1" dirty="0" smtClean="0">
                <a:solidFill>
                  <a:srgbClr val="FF0066"/>
                </a:solidFill>
              </a:rPr>
            </a:br>
            <a:r>
              <a:rPr lang="el-GR" sz="2000" b="1" dirty="0" smtClean="0">
                <a:solidFill>
                  <a:srgbClr val="FF0066"/>
                </a:solidFill>
              </a:rPr>
              <a:t>ΦΟΙΤΗΤΡΙΑ ΡΟΥΣΣΟΥ ΠΑΝΑΓΙΩΤΑ </a:t>
            </a:r>
            <a:endParaRPr lang="el-GR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0601"/>
            <a:ext cx="8229600" cy="17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54039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57488"/>
                <a:gridCol w="6286512"/>
              </a:tblGrid>
              <a:tr h="70178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ΕΞΕΤΑΣΕΙΣ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ΤΙΜΕΣ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ΚΡΑΤΙΚΟΥ ΤΙΜΟΛΟΓΙΟΥ</a:t>
                      </a:r>
                    </a:p>
                    <a:p>
                      <a:pPr algn="ctr"/>
                      <a:r>
                        <a:rPr lang="el-GR" sz="2000" dirty="0" smtClean="0"/>
                        <a:t>(ΕΟΠΥΥ)</a:t>
                      </a:r>
                      <a:endParaRPr lang="el-GR" sz="2000" dirty="0"/>
                    </a:p>
                  </a:txBody>
                  <a:tcPr/>
                </a:tc>
              </a:tr>
              <a:tr h="761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ΟΜΑΔΑ</a:t>
                      </a:r>
                      <a:r>
                        <a:rPr lang="el-GR" b="1" baseline="0" dirty="0" smtClean="0"/>
                        <a:t> ΑΙΜΑΤΟΣ &amp;</a:t>
                      </a:r>
                      <a:r>
                        <a:rPr lang="en-US" b="1" baseline="0" dirty="0" smtClean="0"/>
                        <a:t>RHESUS</a:t>
                      </a:r>
                      <a:endParaRPr lang="el-GR" b="1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8.00€</a:t>
                      </a:r>
                      <a:endParaRPr lang="el-GR" sz="2000" b="1" dirty="0"/>
                    </a:p>
                  </a:txBody>
                  <a:tcPr/>
                </a:tc>
              </a:tr>
              <a:tr h="9153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ΗΛΕΚΤΡΟΦΟΡΙΣΗ ΑΙΜΟΣΦΑΙΡΙΝΗΣ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11,89€</a:t>
                      </a:r>
                      <a:endParaRPr lang="el-GR" sz="2000" b="1" dirty="0"/>
                    </a:p>
                  </a:txBody>
                  <a:tcPr/>
                </a:tc>
              </a:tr>
              <a:tr h="851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rgbClr val="FF0000"/>
                          </a:solidFill>
                        </a:rPr>
                        <a:t>ΛΙΣΤΕΡΙΑ</a:t>
                      </a:r>
                      <a:r>
                        <a:rPr lang="el-GR" sz="1800" b="1" dirty="0" smtClean="0"/>
                        <a:t> </a:t>
                      </a:r>
                      <a:endParaRPr lang="en-U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/>
                        <a:t>&amp;ΤΟΞΟΠΛΑΣΜΑ</a:t>
                      </a:r>
                      <a:endParaRPr lang="en-US" sz="1800" b="1" dirty="0" smtClean="0"/>
                    </a:p>
                    <a:p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FF0000"/>
                          </a:solidFill>
                        </a:rPr>
                        <a:t>4.00 €</a:t>
                      </a:r>
                      <a:r>
                        <a:rPr lang="el-GR" sz="2000" b="1" dirty="0" smtClean="0"/>
                        <a:t> &amp; 6,22</a:t>
                      </a:r>
                      <a:r>
                        <a:rPr lang="el-GR" sz="2000" b="1" baseline="0" dirty="0" smtClean="0"/>
                        <a:t> €</a:t>
                      </a:r>
                      <a:endParaRPr lang="el-GR" sz="2000" b="1" dirty="0"/>
                    </a:p>
                  </a:txBody>
                  <a:tcPr/>
                </a:tc>
              </a:tr>
              <a:tr h="7017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VDRL </a:t>
                      </a:r>
                      <a:r>
                        <a:rPr lang="el-GR" b="1" dirty="0" smtClean="0"/>
                        <a:t>ΣΥΦΙΛΗΣ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  </a:t>
                      </a:r>
                      <a:r>
                        <a:rPr lang="el-GR" sz="2000" b="1" dirty="0" smtClean="0"/>
                        <a:t>4,05</a:t>
                      </a:r>
                      <a:r>
                        <a:rPr lang="el-GR" sz="2000" b="1" baseline="0" dirty="0" smtClean="0"/>
                        <a:t> €</a:t>
                      </a:r>
                      <a:r>
                        <a:rPr lang="el-GR" b="1" dirty="0" smtClean="0"/>
                        <a:t>     </a:t>
                      </a:r>
                    </a:p>
                    <a:p>
                      <a:pPr algn="ctr"/>
                      <a:endParaRPr lang="el-GR" sz="2000" b="1" dirty="0"/>
                    </a:p>
                  </a:txBody>
                  <a:tcPr/>
                </a:tc>
              </a:tr>
              <a:tr h="967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ΙΟΛΟΓΙΚΟΣ</a:t>
                      </a:r>
                      <a:r>
                        <a:rPr lang="el-GR" b="1" baseline="0" dirty="0" smtClean="0"/>
                        <a:t> ΕΛΕΓΧΟΣ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l-GR" sz="1400" b="0" baseline="0" dirty="0" smtClean="0"/>
                        <a:t>                                   Αυστρ. Αντιγόνο    </a:t>
                      </a:r>
                      <a:r>
                        <a:rPr lang="en-US" sz="1400" b="1" baseline="0" dirty="0" smtClean="0"/>
                        <a:t>9,51€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l-GR" sz="1400" baseline="0" dirty="0" smtClean="0"/>
                        <a:t>                                   Αντισώματα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ερυθράς     </a:t>
                      </a:r>
                      <a:r>
                        <a:rPr lang="el-GR" sz="1400" b="1" baseline="0" dirty="0" smtClean="0"/>
                        <a:t>87,16 €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l-GR" sz="1400" baseline="0" dirty="0" smtClean="0"/>
                        <a:t>                                   Μεγαλοκυτταροιό     </a:t>
                      </a:r>
                      <a:r>
                        <a:rPr lang="el-GR" sz="1400" b="1" baseline="0" dirty="0" smtClean="0"/>
                        <a:t>11.00 €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el-GR" sz="1400" baseline="0" dirty="0" smtClean="0"/>
                        <a:t>                                   </a:t>
                      </a:r>
                      <a:r>
                        <a:rPr lang="en-US" sz="1400" baseline="0" dirty="0" smtClean="0"/>
                        <a:t>HIV</a:t>
                      </a:r>
                      <a:r>
                        <a:rPr lang="el-GR" sz="1400" baseline="0" dirty="0" smtClean="0"/>
                        <a:t>    </a:t>
                      </a:r>
                      <a:r>
                        <a:rPr lang="el-GR" sz="1400" b="1" baseline="0" dirty="0" smtClean="0"/>
                        <a:t>9.00€</a:t>
                      </a:r>
                      <a:endParaRPr lang="el-GR" sz="1400" dirty="0"/>
                    </a:p>
                  </a:txBody>
                  <a:tcPr/>
                </a:tc>
              </a:tr>
              <a:tr h="6409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ΚΑΜΠΥΛΗ ΣΑΚΧΑΡΟΥ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9,04€</a:t>
                      </a:r>
                      <a:endParaRPr lang="el-GR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-1"/>
            <a:ext cx="9144000" cy="5508625"/>
          </a:xfrm>
        </p:spPr>
        <p:txBody>
          <a:bodyPr/>
          <a:lstStyle/>
          <a:p>
            <a:pPr algn="ctr">
              <a:buNone/>
            </a:pPr>
            <a:endParaRPr lang="el-GR" b="1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el-GR" b="1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el-GR" b="1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endParaRPr lang="el-GR" b="1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buNone/>
            </a:pPr>
            <a:r>
              <a:rPr lang="el-GR" sz="4000" b="1" u="sng" dirty="0" smtClean="0">
                <a:solidFill>
                  <a:srgbClr val="0099CC"/>
                </a:solidFill>
              </a:rPr>
              <a:t>ΥΠΕΡΗΧΟΓΡΑΦΗΜΑΤΑ</a:t>
            </a:r>
            <a:r>
              <a:rPr lang="el-GR" b="1" u="sng" dirty="0" smtClean="0">
                <a:solidFill>
                  <a:srgbClr val="0099CC"/>
                </a:solidFill>
              </a:rPr>
              <a:t> </a:t>
            </a:r>
            <a:r>
              <a:rPr lang="el-GR" sz="4000" b="1" u="sng" dirty="0" smtClean="0">
                <a:solidFill>
                  <a:srgbClr val="0099CC"/>
                </a:solidFill>
              </a:rPr>
              <a:t>ΣΤΗΝ ΚΥΗΣΗ</a:t>
            </a:r>
          </a:p>
          <a:p>
            <a:pPr>
              <a:buNone/>
            </a:pPr>
            <a:r>
              <a:rPr lang="el-GR" sz="2400" b="1" u="sng" dirty="0" smtClean="0">
                <a:solidFill>
                  <a:srgbClr val="FF0066"/>
                </a:solidFill>
              </a:rPr>
              <a:t>                                                                     </a:t>
            </a:r>
            <a:endParaRPr lang="el-GR" sz="2400" b="1" u="sng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0"/>
            <a:ext cx="9143999" cy="5508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l-GR" sz="2600" dirty="0" smtClean="0">
                <a:solidFill>
                  <a:srgbClr val="002060"/>
                </a:solidFill>
              </a:rPr>
              <a:t>Α</a:t>
            </a:r>
            <a:r>
              <a:rPr lang="el-GR" sz="2600" dirty="0" smtClean="0">
                <a:solidFill>
                  <a:srgbClr val="002060"/>
                </a:solidFill>
              </a:rPr>
              <a:t>΄</a:t>
            </a:r>
            <a:r>
              <a:rPr lang="en-US" sz="2600" dirty="0" smtClean="0">
                <a:solidFill>
                  <a:srgbClr val="002060"/>
                </a:solidFill>
              </a:rPr>
              <a:t>U/S</a:t>
            </a:r>
            <a:r>
              <a:rPr lang="en-US" sz="2600" dirty="0" smtClean="0">
                <a:solidFill>
                  <a:srgbClr val="002060"/>
                </a:solidFill>
              </a:rPr>
              <a:t>→</a:t>
            </a:r>
            <a:r>
              <a:rPr lang="el-GR" sz="2600" dirty="0" smtClean="0">
                <a:solidFill>
                  <a:srgbClr val="002060"/>
                </a:solidFill>
              </a:rPr>
              <a:t>7</a:t>
            </a:r>
            <a:r>
              <a:rPr lang="el-GR" sz="2600" baseline="30000" dirty="0" smtClean="0">
                <a:solidFill>
                  <a:srgbClr val="002060"/>
                </a:solidFill>
              </a:rPr>
              <a:t>η</a:t>
            </a:r>
            <a:r>
              <a:rPr lang="el-GR" sz="2600" dirty="0" smtClean="0">
                <a:solidFill>
                  <a:srgbClr val="002060"/>
                </a:solidFill>
              </a:rPr>
              <a:t> εβδομάδα κύησης</a:t>
            </a:r>
          </a:p>
          <a:p>
            <a:pPr>
              <a:buNone/>
            </a:pPr>
            <a:r>
              <a:rPr lang="el-GR" sz="2600" dirty="0" smtClean="0">
                <a:solidFill>
                  <a:srgbClr val="002060"/>
                </a:solidFill>
              </a:rPr>
              <a:t>Β΄</a:t>
            </a:r>
            <a:r>
              <a:rPr lang="en-US" sz="2600" dirty="0" smtClean="0">
                <a:solidFill>
                  <a:srgbClr val="002060"/>
                </a:solidFill>
              </a:rPr>
              <a:t>U/S→ </a:t>
            </a:r>
            <a:r>
              <a:rPr lang="en-US" sz="2600" dirty="0" smtClean="0">
                <a:solidFill>
                  <a:srgbClr val="002060"/>
                </a:solidFill>
              </a:rPr>
              <a:t>11 – 14</a:t>
            </a:r>
            <a:r>
              <a:rPr lang="el-GR" sz="2600" baseline="30000" dirty="0" smtClean="0">
                <a:solidFill>
                  <a:srgbClr val="002060"/>
                </a:solidFill>
              </a:rPr>
              <a:t>η</a:t>
            </a:r>
            <a:r>
              <a:rPr lang="el-GR" sz="2600" dirty="0" smtClean="0">
                <a:solidFill>
                  <a:srgbClr val="002060"/>
                </a:solidFill>
              </a:rPr>
              <a:t> εβδομάδα κύησης</a:t>
            </a:r>
          </a:p>
          <a:p>
            <a:pPr>
              <a:buNone/>
            </a:pPr>
            <a:r>
              <a:rPr lang="el-GR" sz="2600" dirty="0" smtClean="0">
                <a:solidFill>
                  <a:srgbClr val="002060"/>
                </a:solidFill>
              </a:rPr>
              <a:t>Γ΄</a:t>
            </a:r>
            <a:r>
              <a:rPr lang="en-US" sz="2600" dirty="0" smtClean="0">
                <a:solidFill>
                  <a:srgbClr val="002060"/>
                </a:solidFill>
              </a:rPr>
              <a:t>U/S</a:t>
            </a:r>
            <a:r>
              <a:rPr lang="el-GR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002060"/>
                </a:solidFill>
              </a:rPr>
              <a:t>→</a:t>
            </a:r>
            <a:r>
              <a:rPr lang="en-US" sz="2600" dirty="0" smtClean="0">
                <a:solidFill>
                  <a:srgbClr val="002060"/>
                </a:solidFill>
              </a:rPr>
              <a:t>20 – 23</a:t>
            </a:r>
            <a:r>
              <a:rPr lang="el-GR" sz="2600" baseline="30000" dirty="0" smtClean="0">
                <a:solidFill>
                  <a:srgbClr val="002060"/>
                </a:solidFill>
              </a:rPr>
              <a:t>η</a:t>
            </a:r>
            <a:r>
              <a:rPr lang="el-GR" sz="2600" dirty="0" smtClean="0">
                <a:solidFill>
                  <a:srgbClr val="002060"/>
                </a:solidFill>
              </a:rPr>
              <a:t> εβδομάδα  κύησης</a:t>
            </a:r>
          </a:p>
          <a:p>
            <a:pPr>
              <a:buNone/>
            </a:pPr>
            <a:r>
              <a:rPr lang="el-GR" sz="2600" dirty="0" smtClean="0">
                <a:solidFill>
                  <a:srgbClr val="002060"/>
                </a:solidFill>
              </a:rPr>
              <a:t>Δ΄</a:t>
            </a:r>
            <a:r>
              <a:rPr lang="en-US" sz="2600" dirty="0" smtClean="0">
                <a:solidFill>
                  <a:srgbClr val="002060"/>
                </a:solidFill>
              </a:rPr>
              <a:t>U/S→</a:t>
            </a:r>
            <a:r>
              <a:rPr lang="en-US" sz="2600" dirty="0" smtClean="0">
                <a:solidFill>
                  <a:srgbClr val="002060"/>
                </a:solidFill>
              </a:rPr>
              <a:t>32</a:t>
            </a:r>
            <a:r>
              <a:rPr lang="el-GR" sz="2600" baseline="30000" dirty="0" smtClean="0">
                <a:solidFill>
                  <a:srgbClr val="002060"/>
                </a:solidFill>
              </a:rPr>
              <a:t>η</a:t>
            </a:r>
            <a:r>
              <a:rPr lang="el-GR" sz="2600" dirty="0" smtClean="0">
                <a:solidFill>
                  <a:srgbClr val="002060"/>
                </a:solidFill>
              </a:rPr>
              <a:t> εβδομάδα κύησης</a:t>
            </a:r>
          </a:p>
          <a:p>
            <a:pPr>
              <a:buNone/>
            </a:pPr>
            <a:endParaRPr lang="en-US" sz="1200" dirty="0" smtClean="0">
              <a:solidFill>
                <a:srgbClr val="0099CC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0099CC"/>
              </a:solidFill>
            </a:endParaRP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l-GR" sz="1200" b="1" dirty="0" smtClean="0">
                <a:solidFill>
                  <a:srgbClr val="FF0000"/>
                </a:solidFill>
              </a:rPr>
              <a:t>οι ιδιωτικές τιμές που αναγράφονται είναι ενδεικτικές.</a:t>
            </a:r>
            <a:endParaRPr lang="el-GR" sz="1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l-GR" sz="1800" dirty="0" smtClean="0"/>
          </a:p>
          <a:p>
            <a:pP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Font typeface="Wingdings" pitchFamily="2" charset="2"/>
              <a:buChar char="Ø"/>
            </a:pPr>
            <a:endParaRPr lang="el-GR" sz="1800" dirty="0" smtClean="0"/>
          </a:p>
          <a:p>
            <a:pPr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1700" dirty="0">
              <a:solidFill>
                <a:srgbClr val="FF0000"/>
              </a:solidFill>
            </a:endParaRPr>
          </a:p>
        </p:txBody>
      </p:sp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0" y="2682873"/>
          <a:ext cx="9144000" cy="285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384"/>
                <a:gridCol w="3248418"/>
                <a:gridCol w="4267198"/>
              </a:tblGrid>
              <a:tr h="94545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u="sng" dirty="0" smtClean="0">
                          <a:solidFill>
                            <a:srgbClr val="FF0000"/>
                          </a:solidFill>
                        </a:rPr>
                        <a:t>Κρατικό</a:t>
                      </a:r>
                      <a:r>
                        <a:rPr lang="el-GR" sz="2400" b="0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l-GR" sz="2400" b="1" u="sng" baseline="0" dirty="0" smtClean="0">
                          <a:solidFill>
                            <a:srgbClr val="FF0000"/>
                          </a:solidFill>
                        </a:rPr>
                        <a:t>Τιμολόγιο</a:t>
                      </a:r>
                      <a:endParaRPr lang="el-G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="1" u="sng" dirty="0" smtClean="0">
                          <a:solidFill>
                            <a:srgbClr val="FF0000"/>
                          </a:solidFill>
                        </a:rPr>
                        <a:t>Ιδιωτικά</a:t>
                      </a:r>
                      <a:endParaRPr lang="el-GR" sz="24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4784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.U/S</a:t>
                      </a:r>
                      <a:r>
                        <a:rPr lang="el-GR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l-GR" sz="1600" b="1" dirty="0" smtClean="0">
                          <a:solidFill>
                            <a:srgbClr val="FF0000"/>
                          </a:solidFill>
                        </a:rPr>
                        <a:t>(δωρεάν</a:t>
                      </a:r>
                      <a:r>
                        <a:rPr lang="el-GR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l-G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baseline="0" dirty="0" smtClean="0"/>
                        <a:t>         8,28€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       </a:t>
                      </a:r>
                      <a:r>
                        <a:rPr lang="el-GR" sz="1800" b="1" dirty="0" smtClean="0"/>
                        <a:t>40 €</a:t>
                      </a:r>
                      <a:endParaRPr lang="el-GR" sz="1800" b="1" dirty="0"/>
                    </a:p>
                  </a:txBody>
                  <a:tcPr/>
                </a:tc>
              </a:tr>
              <a:tr h="56300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2.U/S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         42 €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90 – 120 € (+ ορμονολο-</a:t>
                      </a:r>
                    </a:p>
                    <a:p>
                      <a:pPr algn="ctr"/>
                      <a:r>
                        <a:rPr lang="el-GR" sz="1600" b="1" dirty="0" smtClean="0"/>
                        <a:t>                γικές εξετάσεις)</a:t>
                      </a:r>
                      <a:endParaRPr lang="el-GR" sz="1600" b="1" dirty="0"/>
                    </a:p>
                  </a:txBody>
                  <a:tcPr/>
                </a:tc>
              </a:tr>
              <a:tr h="45728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3.U/S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      </a:t>
                      </a:r>
                      <a:r>
                        <a:rPr lang="el-GR" sz="2000" b="1" baseline="0" dirty="0" smtClean="0"/>
                        <a:t> </a:t>
                      </a:r>
                      <a:r>
                        <a:rPr lang="el-GR" sz="2000" b="1" dirty="0" smtClean="0"/>
                        <a:t>58 €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         80 – 110 €</a:t>
                      </a:r>
                      <a:endParaRPr lang="el-GR" sz="2000" b="1" dirty="0"/>
                    </a:p>
                  </a:txBody>
                  <a:tcPr/>
                </a:tc>
              </a:tr>
              <a:tr h="3852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4.U/S</a:t>
                      </a:r>
                      <a:endParaRPr lang="el-G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         55 €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         60 – 80 €</a:t>
                      </a:r>
                      <a:endParaRPr lang="el-GR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5 - Εικόνα" descr="125859612_dba5f1b1de_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38" y="0"/>
            <a:ext cx="3500462" cy="26114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0601"/>
            <a:ext cx="8229600" cy="17625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-1"/>
            <a:ext cx="9144000" cy="55086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600" dirty="0" smtClean="0">
                <a:solidFill>
                  <a:srgbClr val="FF0000"/>
                </a:solidFill>
              </a:rPr>
              <a:t>Ποιός μπορεί να πραγματοποιήσει</a:t>
            </a:r>
          </a:p>
          <a:p>
            <a:pPr>
              <a:buNone/>
            </a:pPr>
            <a:r>
              <a:rPr lang="el-GR" sz="3600" dirty="0" smtClean="0">
                <a:solidFill>
                  <a:srgbClr val="FF0000"/>
                </a:solidFill>
              </a:rPr>
              <a:t> τα </a:t>
            </a:r>
            <a:r>
              <a:rPr lang="en-US" sz="3600" dirty="0" smtClean="0">
                <a:solidFill>
                  <a:srgbClr val="FF0000"/>
                </a:solidFill>
              </a:rPr>
              <a:t>U/S</a:t>
            </a:r>
            <a:r>
              <a:rPr lang="el-GR" sz="3600" dirty="0" smtClean="0">
                <a:solidFill>
                  <a:srgbClr val="FF0000"/>
                </a:solidFill>
              </a:rPr>
              <a:t> στην κύηση</a:t>
            </a:r>
            <a:r>
              <a:rPr lang="en-US" sz="3600" dirty="0" smtClean="0">
                <a:solidFill>
                  <a:srgbClr val="FF0000"/>
                </a:solidFill>
              </a:rPr>
              <a:t>;</a:t>
            </a:r>
            <a:r>
              <a:rPr lang="el-GR" sz="36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l-GR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3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4000" dirty="0" smtClean="0">
                <a:solidFill>
                  <a:srgbClr val="002060"/>
                </a:solidFill>
              </a:rPr>
              <a:t>Εξειδικευμένο </a:t>
            </a:r>
          </a:p>
          <a:p>
            <a:pPr>
              <a:buNone/>
            </a:pPr>
            <a:r>
              <a:rPr lang="el-GR" sz="4000" dirty="0" smtClean="0">
                <a:solidFill>
                  <a:srgbClr val="002060"/>
                </a:solidFill>
              </a:rPr>
              <a:t>   γυναικολόγο  ή </a:t>
            </a:r>
          </a:p>
          <a:p>
            <a:pPr>
              <a:buNone/>
            </a:pPr>
            <a:r>
              <a:rPr lang="el-GR" sz="4000" dirty="0" smtClean="0">
                <a:solidFill>
                  <a:srgbClr val="002060"/>
                </a:solidFill>
              </a:rPr>
              <a:t>   υπερηχογραφιστή</a:t>
            </a:r>
          </a:p>
          <a:p>
            <a:pPr>
              <a:buNone/>
            </a:pPr>
            <a:endParaRPr lang="el-GR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3600" dirty="0">
              <a:solidFill>
                <a:srgbClr val="FF0000"/>
              </a:solidFill>
            </a:endParaRPr>
          </a:p>
        </p:txBody>
      </p:sp>
      <p:pic>
        <p:nvPicPr>
          <p:cNvPr id="33" name="32 - Εικόνα" descr="4536623895_3d7578fd23_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539866"/>
            <a:ext cx="3571900" cy="37862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918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-1"/>
            <a:ext cx="9144000" cy="5508625"/>
          </a:xfrm>
        </p:spPr>
        <p:txBody>
          <a:bodyPr/>
          <a:lstStyle/>
          <a:p>
            <a:pPr algn="ctr">
              <a:buNone/>
            </a:pPr>
            <a:r>
              <a:rPr lang="el-GR" sz="3600" b="1" u="sng" dirty="0" smtClean="0">
                <a:solidFill>
                  <a:srgbClr val="FF0066"/>
                </a:solidFill>
              </a:rPr>
              <a:t>ΡΑΝΤΕΒΟΥ ΣΕ ΔΗΜΟΣΙΑ ΝΟΣΟΚΟΜΕΙΑ</a:t>
            </a:r>
          </a:p>
          <a:p>
            <a:pPr algn="ctr">
              <a:buNone/>
            </a:pPr>
            <a:endParaRPr lang="el-GR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FF0066"/>
                </a:solidFill>
              </a:rPr>
              <a:t>             </a:t>
            </a:r>
            <a:r>
              <a:rPr lang="el-GR" sz="2400" b="1" u="sng" dirty="0" smtClean="0"/>
              <a:t>ΝΟΣΟΚΟΜΕΙΑ ΕΣΥ</a:t>
            </a:r>
            <a:r>
              <a:rPr lang="el-GR" sz="2400" b="1" dirty="0" smtClean="0">
                <a:solidFill>
                  <a:srgbClr val="FF0066"/>
                </a:solidFill>
              </a:rPr>
              <a:t>                     </a:t>
            </a:r>
            <a:r>
              <a:rPr lang="el-GR" sz="2400" b="1" u="sng" dirty="0" smtClean="0"/>
              <a:t>ΠΑΝΕΠΙΣΤΗΜΙΑΚΑ ΝΟΣΟΚΟΜΕΙΑ</a:t>
            </a:r>
          </a:p>
          <a:p>
            <a:pPr>
              <a:buNone/>
            </a:pPr>
            <a:endParaRPr lang="el-GR" sz="2400" u="sng" dirty="0" smtClean="0">
              <a:solidFill>
                <a:srgbClr val="FF0066"/>
              </a:solidFill>
            </a:endParaRPr>
          </a:p>
          <a:p>
            <a:pPr algn="ctr">
              <a:buNone/>
            </a:pPr>
            <a:r>
              <a:rPr lang="el-GR" sz="4400" b="1" dirty="0" smtClean="0">
                <a:solidFill>
                  <a:srgbClr val="FF0066"/>
                </a:solidFill>
              </a:rPr>
              <a:t>   1535</a:t>
            </a:r>
            <a:r>
              <a:rPr lang="el-GR" sz="3600" b="1" dirty="0" smtClean="0">
                <a:solidFill>
                  <a:srgbClr val="FF0066"/>
                </a:solidFill>
              </a:rPr>
              <a:t>                           ΣΤΟ ΤΗΛΕΦΩΝΟ</a:t>
            </a:r>
          </a:p>
          <a:p>
            <a:pPr algn="ctr">
              <a:buNone/>
            </a:pPr>
            <a:r>
              <a:rPr lang="el-GR" sz="3600" b="1" dirty="0" smtClean="0">
                <a:solidFill>
                  <a:srgbClr val="FF0066"/>
                </a:solidFill>
              </a:rPr>
              <a:t>                                          ΤΟΥ ΝΟΣΟΚΟΜΕΙΟΥ              </a:t>
            </a:r>
            <a:endParaRPr lang="el-GR" sz="3600" u="sng" dirty="0">
              <a:solidFill>
                <a:srgbClr val="FF0066"/>
              </a:solidFill>
            </a:endParaRPr>
          </a:p>
        </p:txBody>
      </p:sp>
      <p:pic>
        <p:nvPicPr>
          <p:cNvPr id="4" name="3 - Εικόνα" descr="icono-telefono-naranj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40130"/>
            <a:ext cx="1643074" cy="17145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459052"/>
            <a:ext cx="8229600" cy="918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-1"/>
            <a:ext cx="9143999" cy="5508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000" b="1" dirty="0" smtClean="0">
                <a:solidFill>
                  <a:srgbClr val="FF0066"/>
                </a:solidFill>
              </a:rPr>
              <a:t>Η ΑΞΙΑ ΤΗΣ ΜΑΙΑΣ ΣΤΗ ΠΑΡΑΚΟΛΟΥΘΗΣΗ ΤΗΣ ΚΥΗΣΗΣ</a:t>
            </a:r>
            <a:endParaRPr lang="el-GR" sz="40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-317522"/>
            <a:ext cx="8229600" cy="3000396"/>
          </a:xfrm>
        </p:spPr>
        <p:txBody>
          <a:bodyPr>
            <a:noAutofit/>
          </a:bodyPr>
          <a:lstStyle/>
          <a:p>
            <a:endParaRPr lang="el-GR" sz="2800" dirty="0" smtClean="0"/>
          </a:p>
          <a:p>
            <a:pPr algn="ctr">
              <a:buNone/>
            </a:pPr>
            <a:r>
              <a:rPr lang="el-GR" sz="4400" b="1" dirty="0" smtClean="0">
                <a:solidFill>
                  <a:srgbClr val="0099CC"/>
                </a:solidFill>
              </a:rPr>
              <a:t>ΣΑΣ ΕΥΧΑΡΙΣΤΩ ΠΟΛΥ!!!!</a:t>
            </a:r>
            <a:endParaRPr lang="el-GR" sz="4400" b="1" dirty="0">
              <a:solidFill>
                <a:srgbClr val="0099CC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6732240" cy="504032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endParaRPr lang="el-GR" sz="2400" dirty="0" smtClean="0"/>
          </a:p>
          <a:p>
            <a:pPr>
              <a:buFont typeface="Wingdings" pitchFamily="2" charset="2"/>
              <a:buChar char="v"/>
            </a:pPr>
            <a:endParaRPr lang="el-GR" sz="2400" dirty="0" smtClean="0"/>
          </a:p>
          <a:p>
            <a:pPr>
              <a:buFont typeface="Wingdings" pitchFamily="2" charset="2"/>
              <a:buChar char="v"/>
            </a:pPr>
            <a:endParaRPr lang="el-GR" sz="2400" dirty="0" smtClean="0"/>
          </a:p>
          <a:p>
            <a:pPr>
              <a:buFont typeface="Wingdings" pitchFamily="2" charset="2"/>
              <a:buChar char="v"/>
            </a:pPr>
            <a:r>
              <a:rPr lang="el-GR" sz="4600" dirty="0" smtClean="0">
                <a:solidFill>
                  <a:srgbClr val="FF0066"/>
                </a:solidFill>
              </a:rPr>
              <a:t>Αφού διαπιστωθεί η κύηση, η γυναίκα θα πρέπει να ακολουθήσει μια σειρά εξετάσεων .</a:t>
            </a:r>
          </a:p>
          <a:p>
            <a:pPr>
              <a:buNone/>
            </a:pPr>
            <a:endParaRPr lang="el-GR" sz="4600" dirty="0" smtClean="0">
              <a:solidFill>
                <a:srgbClr val="FF0066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l-GR" sz="4600" dirty="0" smtClean="0">
                <a:solidFill>
                  <a:srgbClr val="FF0066"/>
                </a:solidFill>
              </a:rPr>
              <a:t>Στόχος αυτών των εξετάσεων είναι η εξασφάλιση της  ομαλής εξέλιξης και έκβασης της κύησης καθώς και της μετέπειτα υγείας τόσο της μητέρας όσο και του νεογνού.</a:t>
            </a:r>
          </a:p>
          <a:p>
            <a:pPr>
              <a:buFont typeface="Wingdings" pitchFamily="2" charset="2"/>
              <a:buChar char="v"/>
            </a:pPr>
            <a:endParaRPr lang="el-GR" sz="2400" dirty="0" smtClean="0"/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endParaRPr lang="el-GR" b="1" dirty="0" smtClean="0"/>
          </a:p>
          <a:p>
            <a:endParaRPr lang="el-GR" sz="24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5086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l-GR" sz="2800" dirty="0" smtClean="0"/>
          </a:p>
          <a:p>
            <a:pPr algn="ctr">
              <a:buNone/>
            </a:pPr>
            <a:r>
              <a:rPr lang="el-GR" sz="2800" u="sng" dirty="0" smtClean="0"/>
              <a:t>ΣΥΧΝΟΤΗΤΑ ΕΠΙΣΚΕΨΕΩΝ</a:t>
            </a:r>
          </a:p>
          <a:p>
            <a:pPr algn="ctr">
              <a:buNone/>
            </a:pPr>
            <a:endParaRPr lang="el-GR" sz="2800" dirty="0" smtClean="0"/>
          </a:p>
          <a:p>
            <a:r>
              <a:rPr lang="el-GR" sz="3600" dirty="0" smtClean="0">
                <a:solidFill>
                  <a:srgbClr val="FF0066"/>
                </a:solidFill>
              </a:rPr>
              <a:t>Έως 32</a:t>
            </a:r>
            <a:r>
              <a:rPr lang="en-US" sz="3600" dirty="0" smtClean="0">
                <a:solidFill>
                  <a:srgbClr val="FF0066"/>
                </a:solidFill>
              </a:rPr>
              <a:t>w</a:t>
            </a:r>
            <a:r>
              <a:rPr lang="el-GR" sz="3600" dirty="0" smtClean="0">
                <a:solidFill>
                  <a:srgbClr val="FF0066"/>
                </a:solidFill>
              </a:rPr>
              <a:t>/κάθε μήνα</a:t>
            </a:r>
          </a:p>
          <a:p>
            <a:endParaRPr lang="el-GR" sz="2800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el-GR" sz="2800" dirty="0" smtClean="0">
              <a:solidFill>
                <a:srgbClr val="FF0066"/>
              </a:solidFill>
            </a:endParaRPr>
          </a:p>
          <a:p>
            <a:r>
              <a:rPr lang="el-GR" sz="3600" dirty="0" smtClean="0">
                <a:solidFill>
                  <a:srgbClr val="FF0066"/>
                </a:solidFill>
              </a:rPr>
              <a:t>32 </a:t>
            </a:r>
            <a:r>
              <a:rPr lang="en-US" sz="3600" dirty="0" smtClean="0">
                <a:solidFill>
                  <a:srgbClr val="FF0066"/>
                </a:solidFill>
              </a:rPr>
              <a:t>-</a:t>
            </a:r>
            <a:r>
              <a:rPr lang="el-GR" sz="3600" dirty="0" smtClean="0">
                <a:solidFill>
                  <a:srgbClr val="FF0066"/>
                </a:solidFill>
              </a:rPr>
              <a:t> 36</a:t>
            </a:r>
            <a:r>
              <a:rPr lang="en-US" sz="3600" dirty="0" smtClean="0">
                <a:solidFill>
                  <a:srgbClr val="FF0066"/>
                </a:solidFill>
              </a:rPr>
              <a:t>w</a:t>
            </a:r>
            <a:r>
              <a:rPr lang="el-GR" sz="3600" dirty="0" smtClean="0">
                <a:solidFill>
                  <a:srgbClr val="FF0066"/>
                </a:solidFill>
              </a:rPr>
              <a:t>/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l-GR" sz="3600" dirty="0" smtClean="0">
                <a:solidFill>
                  <a:srgbClr val="FF0066"/>
                </a:solidFill>
              </a:rPr>
              <a:t>δύο φορές το μήνα</a:t>
            </a:r>
          </a:p>
          <a:p>
            <a:endParaRPr lang="el-GR" sz="2800" dirty="0" smtClean="0">
              <a:solidFill>
                <a:srgbClr val="FF0066"/>
              </a:solidFill>
            </a:endParaRPr>
          </a:p>
          <a:p>
            <a:endParaRPr lang="el-GR" sz="2800" dirty="0" smtClean="0">
              <a:solidFill>
                <a:srgbClr val="FF0066"/>
              </a:solidFill>
            </a:endParaRPr>
          </a:p>
          <a:p>
            <a:r>
              <a:rPr lang="el-GR" sz="3600" dirty="0" smtClean="0">
                <a:solidFill>
                  <a:srgbClr val="FF0066"/>
                </a:solidFill>
              </a:rPr>
              <a:t>&gt; 36</a:t>
            </a:r>
            <a:r>
              <a:rPr lang="en-US" sz="3600" dirty="0" smtClean="0">
                <a:solidFill>
                  <a:srgbClr val="FF0066"/>
                </a:solidFill>
              </a:rPr>
              <a:t>w</a:t>
            </a:r>
            <a:r>
              <a:rPr lang="el-GR" sz="3600" dirty="0" smtClean="0">
                <a:solidFill>
                  <a:srgbClr val="FF0066"/>
                </a:solidFill>
              </a:rPr>
              <a:t>/</a:t>
            </a:r>
            <a:r>
              <a:rPr lang="en-US" sz="3600" dirty="0" smtClean="0">
                <a:solidFill>
                  <a:srgbClr val="FF0066"/>
                </a:solidFill>
              </a:rPr>
              <a:t> </a:t>
            </a:r>
            <a:r>
              <a:rPr lang="el-GR" sz="3600" dirty="0" smtClean="0">
                <a:solidFill>
                  <a:srgbClr val="FF0066"/>
                </a:solidFill>
              </a:rPr>
              <a:t>κάθε εβδομάδα</a:t>
            </a:r>
          </a:p>
          <a:p>
            <a:pPr>
              <a:buNone/>
            </a:pPr>
            <a:endParaRPr lang="el-GR" sz="2400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el-GR" sz="2400" dirty="0" smtClean="0">
              <a:solidFill>
                <a:srgbClr val="FF0066"/>
              </a:solidFill>
            </a:endParaRPr>
          </a:p>
          <a:p>
            <a:endParaRPr lang="el-GR" sz="28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-1"/>
            <a:ext cx="9144000" cy="55086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b="1" u="sng" dirty="0" smtClean="0"/>
              <a:t>ΠΡΩΤΗ ΕΠΙΣΚΕΨΗ</a:t>
            </a:r>
          </a:p>
          <a:p>
            <a:pPr algn="ctr">
              <a:buNone/>
            </a:pPr>
            <a:endParaRPr lang="el-GR" sz="2800" dirty="0" smtClean="0"/>
          </a:p>
          <a:p>
            <a:pPr>
              <a:buClr>
                <a:schemeClr val="accent2"/>
              </a:buClr>
            </a:pPr>
            <a:r>
              <a:rPr lang="el-GR" sz="3600" b="1" dirty="0" smtClean="0">
                <a:solidFill>
                  <a:srgbClr val="FF0066"/>
                </a:solidFill>
              </a:rPr>
              <a:t>Αρτηριακή Πίεση και σφυγμός</a:t>
            </a:r>
          </a:p>
          <a:p>
            <a:pPr>
              <a:buClr>
                <a:schemeClr val="accent2"/>
              </a:buClr>
            </a:pPr>
            <a:r>
              <a:rPr lang="el-GR" sz="3600" b="1" dirty="0" smtClean="0">
                <a:solidFill>
                  <a:srgbClr val="FF0066"/>
                </a:solidFill>
              </a:rPr>
              <a:t>Μέτρηση Βάρους Σώματος και ύψους</a:t>
            </a:r>
          </a:p>
          <a:p>
            <a:pPr>
              <a:buClr>
                <a:schemeClr val="accent2"/>
              </a:buClr>
            </a:pPr>
            <a:r>
              <a:rPr lang="el-GR" sz="3600" b="1" dirty="0" smtClean="0">
                <a:solidFill>
                  <a:srgbClr val="FF0066"/>
                </a:solidFill>
              </a:rPr>
              <a:t>Γυναικολογική εξέταση και εκτίμηση της πυέλου</a:t>
            </a:r>
          </a:p>
          <a:p>
            <a:pPr>
              <a:buClr>
                <a:schemeClr val="accent2"/>
              </a:buClr>
            </a:pPr>
            <a:r>
              <a:rPr lang="el-GR" sz="3600" b="1" dirty="0" smtClean="0">
                <a:solidFill>
                  <a:srgbClr val="FF0066"/>
                </a:solidFill>
              </a:rPr>
              <a:t>Καρδιολογική εξέταση</a:t>
            </a:r>
          </a:p>
          <a:p>
            <a:pPr>
              <a:buClr>
                <a:schemeClr val="accent2"/>
              </a:buClr>
            </a:pPr>
            <a:r>
              <a:rPr lang="el-GR" sz="3600" b="1" dirty="0" smtClean="0">
                <a:solidFill>
                  <a:srgbClr val="FF0066"/>
                </a:solidFill>
              </a:rPr>
              <a:t>Έλεγχος των μαστών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0601"/>
            <a:ext cx="8229600" cy="1048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-1"/>
            <a:ext cx="9144000" cy="55086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ΓΕΝΙΚΗ ΑΙΜΑΤΟΣ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ΔΙΑΣΤΑΥΡΩΣΗ ΑΙΜΑΤΟΣ ΚΑΙ  </a:t>
            </a:r>
            <a:r>
              <a:rPr lang="en-US" sz="2000" b="1" dirty="0" smtClean="0"/>
              <a:t>RHESUS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ΗΛΕΚΤΡΟΦΟΡΗΣΗ ΑΙΜΟΣΦΑΙΡΙΝΗΣ(γίνεται τη 14 εβδομάδα) 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ΒΙΟΧΗΜΙΚΕΣ ΕΞΕΤΑΣΕΙΣ (σάκχαρο ,ουρία ,κρεατινίνη , σίδηρο ,φερριτίνη ,ασβέστιο , μαγνήσιο)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ΓΕΝΙΚΗ ΟΥΡΩΝ(λεύκωμα , γλυκόζη ,κετόνες</a:t>
            </a:r>
            <a:r>
              <a:rPr lang="en-US" sz="2000" b="1" dirty="0" smtClean="0"/>
              <a:t>)</a:t>
            </a: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 ΚΑΛΛΙΕΡΓΕΙΑ ΟΥΡΩΝ 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VDRL </a:t>
            </a:r>
            <a:r>
              <a:rPr lang="el-GR" sz="2000" b="1" dirty="0" smtClean="0"/>
              <a:t>ΣΥΦΙΛΗΣ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ΛΙΣΤΕΡΙΑ &amp;ΤΟΞΟΠΛΑΣΜΑ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ΙΟΛΟΓΙΚΟΣ ΕΛΕΓΧΟΣ (αντισώματα ερυθράς , </a:t>
            </a:r>
          </a:p>
          <a:p>
            <a:pPr>
              <a:buNone/>
            </a:pPr>
            <a:r>
              <a:rPr lang="el-GR" sz="2000" b="1" dirty="0" smtClean="0"/>
              <a:t>     αυστραλιανό αντιγόνο , μεγαλοκυτταροιό και </a:t>
            </a:r>
            <a:r>
              <a:rPr lang="en-US" sz="2000" b="1" dirty="0" smtClean="0"/>
              <a:t>HIV)</a:t>
            </a: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ΚΑΛΛΙΕΡΓΕΙΑ ΚΟΛΠΙΚΟΥ ΥΓΡΟΥ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ΚΑΜΠΥΛΗ ΣΑΚΧΑΡΟΥ (μετά την 24</a:t>
            </a:r>
            <a:r>
              <a:rPr lang="el-GR" sz="2000" b="1" baseline="30000" dirty="0" smtClean="0"/>
              <a:t>η</a:t>
            </a:r>
            <a:r>
              <a:rPr lang="el-GR" sz="2000" b="1" dirty="0" smtClean="0"/>
              <a:t> εβδομάδα κύησης)</a:t>
            </a:r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ΤΕΣΤ ΠΑΠΑΝΙΚΟΛΑΟΥ </a:t>
            </a:r>
          </a:p>
        </p:txBody>
      </p:sp>
      <p:pic>
        <p:nvPicPr>
          <p:cNvPr id="4" name="3 - Εικόνα" descr="Vacutainer_blood_bott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111370"/>
            <a:ext cx="2857488" cy="303614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91810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-1"/>
            <a:ext cx="9144000" cy="5508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sz="2800" u="sng" dirty="0" smtClean="0">
                <a:solidFill>
                  <a:srgbClr val="FF0066"/>
                </a:solidFill>
              </a:rPr>
              <a:t>ΑΠΟ ΠΟΙΟΝ ΜΠΟΡΩ ΝΑ ΠΑΡΩ ΤΟ ΠΑΡΑΠΕΜΠΤΙΚΟ </a:t>
            </a:r>
            <a:endParaRPr lang="en-US" sz="2800" u="sng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0066"/>
                </a:solidFill>
              </a:rPr>
              <a:t>    </a:t>
            </a:r>
            <a:r>
              <a:rPr lang="el-GR" sz="2800" u="sng" dirty="0" smtClean="0">
                <a:solidFill>
                  <a:srgbClr val="FF0066"/>
                </a:solidFill>
              </a:rPr>
              <a:t>ΤΩΝ ΕΞΕΤΑΣΕΩ</a:t>
            </a:r>
            <a:r>
              <a:rPr lang="en-US" sz="2800" u="sng" dirty="0" smtClean="0">
                <a:solidFill>
                  <a:srgbClr val="FF0066"/>
                </a:solidFill>
              </a:rPr>
              <a:t>N;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l-GR" sz="3600" b="1" dirty="0" smtClean="0"/>
              <a:t>ΓΥΝΑΙΚΟΛΟΓΟΣ </a:t>
            </a:r>
            <a:r>
              <a:rPr lang="en-US" sz="3600" b="1" dirty="0" smtClean="0"/>
              <a:t>– </a:t>
            </a:r>
            <a:r>
              <a:rPr lang="el-GR" sz="3600" b="1" dirty="0" smtClean="0"/>
              <a:t>ΜΑΙΕΥΤΗΡΑΣ ΣΥΜΒΕΒΛΗΜΕΝΟΣ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l-GR" sz="3600" b="1" dirty="0" smtClean="0"/>
              <a:t>ΜΕ ΤΟΝ ΕΟΠΥΥ </a:t>
            </a:r>
          </a:p>
          <a:p>
            <a:pPr>
              <a:buNone/>
            </a:pPr>
            <a:r>
              <a:rPr lang="el-GR" sz="3600" dirty="0" smtClean="0"/>
              <a:t>                     ↓</a:t>
            </a:r>
            <a:endParaRPr lang="el-GR" sz="2400" dirty="0" smtClean="0"/>
          </a:p>
          <a:p>
            <a:pPr>
              <a:buNone/>
            </a:pPr>
            <a:r>
              <a:rPr lang="el-GR" sz="2400" dirty="0" smtClean="0"/>
              <a:t>              </a:t>
            </a:r>
            <a:r>
              <a:rPr lang="el-GR" sz="2800" b="1" dirty="0" smtClean="0">
                <a:solidFill>
                  <a:srgbClr val="CC0066"/>
                </a:solidFill>
              </a:rPr>
              <a:t>(</a:t>
            </a:r>
            <a:r>
              <a:rPr lang="el-GR" sz="2400" dirty="0" smtClean="0"/>
              <a:t> </a:t>
            </a:r>
            <a:r>
              <a:rPr lang="el-GR" sz="2800" b="1" dirty="0" smtClean="0">
                <a:solidFill>
                  <a:srgbClr val="CC0066"/>
                </a:solidFill>
              </a:rPr>
              <a:t>ΕΘΝΙΚΟΣ ΟΡΓΑΝΙΣΜΟΣ </a:t>
            </a:r>
          </a:p>
          <a:p>
            <a:pPr>
              <a:buNone/>
            </a:pPr>
            <a:r>
              <a:rPr lang="el-GR" sz="2800" b="1" dirty="0" smtClean="0">
                <a:solidFill>
                  <a:srgbClr val="CC0066"/>
                </a:solidFill>
              </a:rPr>
              <a:t>            ΠΑΡΟΧΗΣ ΥΠΗΡΕΣΙΩΝ ΥΓΕΙΑΣ)</a:t>
            </a:r>
            <a:endParaRPr lang="el-GR" sz="3600" b="1" dirty="0" smtClean="0">
              <a:solidFill>
                <a:srgbClr val="CC0066"/>
              </a:solidFill>
            </a:endParaRPr>
          </a:p>
        </p:txBody>
      </p:sp>
      <p:pic>
        <p:nvPicPr>
          <p:cNvPr id="4" name="3 - Εικόνα" descr="doctor-145198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825618"/>
            <a:ext cx="1627190" cy="325437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508624"/>
          </a:xfrm>
        </p:spPr>
        <p:txBody>
          <a:bodyPr/>
          <a:lstStyle/>
          <a:p>
            <a:pPr>
              <a:buNone/>
            </a:pPr>
            <a:r>
              <a:rPr lang="el-GR" b="1" u="sng" dirty="0" smtClean="0"/>
              <a:t>  </a:t>
            </a:r>
            <a:r>
              <a:rPr lang="el-GR" sz="3600" b="1" u="sng" dirty="0" smtClean="0"/>
              <a:t>Κέντρο Υγείας Αλιβερίου </a:t>
            </a:r>
            <a:r>
              <a:rPr lang="el-GR" b="1" dirty="0" smtClean="0"/>
              <a:t>→</a:t>
            </a:r>
            <a:r>
              <a:rPr lang="el-GR" dirty="0" smtClean="0"/>
              <a:t> </a:t>
            </a:r>
            <a:r>
              <a:rPr lang="el-GR" b="1" u="sng" dirty="0" smtClean="0">
                <a:solidFill>
                  <a:srgbClr val="FF0000"/>
                </a:solidFill>
              </a:rPr>
              <a:t>ΔΩΡΕΑΝ ΓΙΑ ΟΛΟΥΣ.</a:t>
            </a:r>
          </a:p>
          <a:p>
            <a:pPr>
              <a:buNone/>
            </a:pPr>
            <a:endParaRPr lang="el-GR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         </a:t>
            </a:r>
            <a:r>
              <a:rPr lang="el-GR" sz="2800" b="1" u="sng" dirty="0" smtClean="0"/>
              <a:t>ΑΙΜΑΤΟΣ</a:t>
            </a:r>
            <a:r>
              <a:rPr lang="el-GR" sz="2800" b="1" dirty="0" smtClean="0"/>
              <a:t>             </a:t>
            </a:r>
            <a:r>
              <a:rPr lang="el-GR" sz="2800" b="1" u="sng" dirty="0" smtClean="0"/>
              <a:t>ΟΥΡΩΝ</a:t>
            </a:r>
            <a:r>
              <a:rPr lang="el-GR" sz="2800" b="1" dirty="0" smtClean="0"/>
              <a:t>               </a:t>
            </a:r>
            <a:r>
              <a:rPr lang="el-GR" sz="2800" b="1" u="sng" dirty="0" smtClean="0"/>
              <a:t>ΓΥΝΑΙΚΟΛΟΓΙΚΕΣ</a:t>
            </a:r>
            <a:r>
              <a:rPr lang="el-GR" sz="2800" b="1" dirty="0" smtClean="0"/>
              <a:t>   </a:t>
            </a:r>
          </a:p>
          <a:p>
            <a:pPr>
              <a:buNone/>
            </a:pPr>
            <a:endParaRPr lang="el-GR" sz="2800" b="1" dirty="0" smtClean="0"/>
          </a:p>
          <a:p>
            <a:pPr algn="ctr">
              <a:buNone/>
            </a:pPr>
            <a:r>
              <a:rPr lang="el-GR" sz="2400" b="1" dirty="0" smtClean="0">
                <a:solidFill>
                  <a:srgbClr val="0000CC"/>
                </a:solidFill>
              </a:rPr>
              <a:t>         Γενική αίματος              Γενική ούρων            Τεστ Παπανικολάου</a:t>
            </a:r>
          </a:p>
          <a:p>
            <a:pPr algn="ctr">
              <a:buFont typeface="Wingdings" pitchFamily="2" charset="2"/>
              <a:buChar char="ü"/>
            </a:pPr>
            <a:endParaRPr lang="el-GR" sz="2400" b="1" dirty="0" smtClean="0">
              <a:solidFill>
                <a:srgbClr val="0000CC"/>
              </a:solidFill>
            </a:endParaRPr>
          </a:p>
          <a:p>
            <a:pPr algn="ctr">
              <a:buNone/>
            </a:pPr>
            <a:r>
              <a:rPr lang="el-GR" sz="2400" b="1" dirty="0" smtClean="0">
                <a:solidFill>
                  <a:srgbClr val="0000CC"/>
                </a:solidFill>
              </a:rPr>
              <a:t>     Βιοχημικός έλεγχος         Καλλιέργεια ούρων   Καλλιέργεια κολπικού </a:t>
            </a:r>
          </a:p>
          <a:p>
            <a:pPr algn="ctr">
              <a:buNone/>
            </a:pPr>
            <a:r>
              <a:rPr lang="el-GR" sz="2400" b="1" dirty="0" smtClean="0">
                <a:solidFill>
                  <a:srgbClr val="0000CC"/>
                </a:solidFill>
              </a:rPr>
              <a:t>                                                                                                    υγρού</a:t>
            </a:r>
          </a:p>
          <a:p>
            <a:pPr algn="ctr">
              <a:buNone/>
            </a:pPr>
            <a:r>
              <a:rPr lang="el-GR" sz="2400" b="1" dirty="0" smtClean="0">
                <a:solidFill>
                  <a:srgbClr val="0000CC"/>
                </a:solidFill>
              </a:rPr>
              <a:t>                                                                                      Ακρόαση εμβρυικών    </a:t>
            </a:r>
          </a:p>
          <a:p>
            <a:pPr algn="ctr">
              <a:buNone/>
            </a:pPr>
            <a:r>
              <a:rPr lang="el-GR" sz="2400" b="1" dirty="0" smtClean="0">
                <a:solidFill>
                  <a:srgbClr val="0000CC"/>
                </a:solidFill>
              </a:rPr>
              <a:t>                                                                                      παλμών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55086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u="sng" dirty="0" smtClean="0"/>
              <a:t>ΣΕ ΚΑΘΕ ΕΠΙΣΚΕΨΗ </a:t>
            </a:r>
            <a:r>
              <a:rPr lang="el-GR" b="1" dirty="0" smtClean="0"/>
              <a:t>→ </a:t>
            </a:r>
            <a:r>
              <a:rPr lang="el-GR" b="1" u="sng" dirty="0" smtClean="0"/>
              <a:t>ΚΕΝΤΡΟ ΥΓΕΙΑΣ ΑΛΙΒΕΡΙΟΥ </a:t>
            </a:r>
          </a:p>
          <a:p>
            <a:pPr marL="514350" indent="-514350">
              <a:buClr>
                <a:schemeClr val="accent2"/>
              </a:buClr>
            </a:pPr>
            <a:r>
              <a:rPr lang="el-GR" b="1" dirty="0" smtClean="0">
                <a:solidFill>
                  <a:srgbClr val="FF0066"/>
                </a:solidFill>
              </a:rPr>
              <a:t>Ακρόαση παλμών εμβρύου</a:t>
            </a:r>
          </a:p>
          <a:p>
            <a:pPr marL="514350" indent="-514350">
              <a:buClr>
                <a:schemeClr val="accent2"/>
              </a:buClr>
            </a:pPr>
            <a:r>
              <a:rPr lang="el-GR" b="1" dirty="0" smtClean="0">
                <a:solidFill>
                  <a:srgbClr val="FF0066"/>
                </a:solidFill>
              </a:rPr>
              <a:t>Βάρος  Σώματος</a:t>
            </a:r>
          </a:p>
          <a:p>
            <a:pPr marL="514350" indent="-514350">
              <a:buClr>
                <a:schemeClr val="accent2"/>
              </a:buClr>
            </a:pPr>
            <a:r>
              <a:rPr lang="el-GR" b="1" dirty="0" smtClean="0">
                <a:solidFill>
                  <a:srgbClr val="FF0066"/>
                </a:solidFill>
              </a:rPr>
              <a:t>Αρτηριακή Πίεση</a:t>
            </a:r>
          </a:p>
          <a:p>
            <a:pPr marL="514350" indent="-514350">
              <a:buClr>
                <a:schemeClr val="accent2"/>
              </a:buClr>
            </a:pPr>
            <a:r>
              <a:rPr lang="el-GR" b="1" dirty="0" smtClean="0">
                <a:solidFill>
                  <a:srgbClr val="FF0066"/>
                </a:solidFill>
              </a:rPr>
              <a:t>Έλεγχος κάτω άκρων για οιδήματα</a:t>
            </a:r>
          </a:p>
          <a:p>
            <a:pPr marL="514350" indent="-514350">
              <a:buClr>
                <a:schemeClr val="accent2"/>
              </a:buClr>
            </a:pPr>
            <a:r>
              <a:rPr lang="el-GR" b="1" dirty="0" smtClean="0">
                <a:solidFill>
                  <a:srgbClr val="FF0066"/>
                </a:solidFill>
              </a:rPr>
              <a:t>Έλεγχος αποτελεσμάτων προηγούμενων εξετάσεων</a:t>
            </a:r>
          </a:p>
          <a:p>
            <a:pPr marL="514350" indent="-514350">
              <a:buClr>
                <a:schemeClr val="accent2"/>
              </a:buClr>
            </a:pPr>
            <a:r>
              <a:rPr lang="el-GR" b="1" dirty="0" smtClean="0">
                <a:solidFill>
                  <a:srgbClr val="FF0066"/>
                </a:solidFill>
              </a:rPr>
              <a:t>Ύψος πυθμένα της μήτρας </a:t>
            </a:r>
            <a:endParaRPr lang="en-US" b="1" dirty="0" smtClean="0">
              <a:solidFill>
                <a:srgbClr val="FF0066"/>
              </a:solidFill>
            </a:endParaRPr>
          </a:p>
          <a:p>
            <a:pPr marL="514350" indent="-514350">
              <a:buClr>
                <a:schemeClr val="accent2"/>
              </a:buClr>
            </a:pPr>
            <a:r>
              <a:rPr lang="el-GR" b="1" dirty="0" smtClean="0">
                <a:solidFill>
                  <a:srgbClr val="FF0066"/>
                </a:solidFill>
              </a:rPr>
              <a:t> Έλεγχος των μαστών </a:t>
            </a:r>
            <a:endParaRPr lang="en-US" b="1" dirty="0" smtClean="0">
              <a:solidFill>
                <a:srgbClr val="FF0066"/>
              </a:solidFill>
            </a:endParaRPr>
          </a:p>
          <a:p>
            <a:pPr marL="514350" indent="-514350">
              <a:buClr>
                <a:schemeClr val="accent2"/>
              </a:buClr>
              <a:buNone/>
            </a:pPr>
            <a:endParaRPr lang="el-GR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el-GR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5786446" y="611172"/>
          <a:ext cx="2714643" cy="794660"/>
        </p:xfrm>
        <a:graphic>
          <a:graphicData uri="http://schemas.openxmlformats.org/drawingml/2006/table">
            <a:tbl>
              <a:tblPr/>
              <a:tblGrid>
                <a:gridCol w="2714643"/>
              </a:tblGrid>
              <a:tr h="794660">
                <a:tc>
                  <a:txBody>
                    <a:bodyPr/>
                    <a:lstStyle/>
                    <a:p>
                      <a:r>
                        <a:rPr lang="el-GR" sz="3600" dirty="0" smtClean="0"/>
                        <a:t>    </a:t>
                      </a:r>
                      <a:r>
                        <a:rPr lang="el-GR" sz="3600" b="1" dirty="0" smtClean="0">
                          <a:solidFill>
                            <a:srgbClr val="FF0000"/>
                          </a:solidFill>
                        </a:rPr>
                        <a:t>ΔΩΡΕΑΝ</a:t>
                      </a:r>
                      <a:endParaRPr lang="el-GR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 flipV="1">
            <a:off x="457200" y="174882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552888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089087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ΑΣΦΑΛΙΣΜΕΝΕΣ</a:t>
                      </a:r>
                    </a:p>
                    <a:p>
                      <a:pPr algn="ctr"/>
                      <a:r>
                        <a:rPr lang="el-GR" dirty="0" smtClean="0">
                          <a:solidFill>
                            <a:schemeClr val="tx1"/>
                          </a:solidFill>
                        </a:rPr>
                        <a:t>(ΕΟΠΥΥ)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ΧΩΡΙΣ ΑΣΦΑΛΕΙΑ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tx1"/>
                          </a:solidFill>
                        </a:rPr>
                        <a:t>ΑΠΟΡΕΣ</a:t>
                      </a:r>
                    </a:p>
                    <a:p>
                      <a:pPr algn="ctr"/>
                      <a:endParaRPr lang="el-GR" dirty="0"/>
                    </a:p>
                  </a:txBody>
                  <a:tcPr/>
                </a:tc>
              </a:tr>
              <a:tr h="1408081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ΙΔΙΩΤΙΚΑ</a:t>
                      </a:r>
                      <a:r>
                        <a:rPr lang="el-GR" sz="2000" dirty="0" smtClean="0"/>
                        <a:t> </a:t>
                      </a:r>
                      <a:r>
                        <a:rPr lang="el-GR" sz="2000" b="1" dirty="0" smtClean="0">
                          <a:solidFill>
                            <a:schemeClr val="tx1"/>
                          </a:solidFill>
                        </a:rPr>
                        <a:t>ΜΙΚΡΟΒΙΟΛΟΓΙΚΑ</a:t>
                      </a:r>
                      <a:r>
                        <a:rPr lang="el-GR" sz="2000" dirty="0" smtClean="0"/>
                        <a:t> </a:t>
                      </a:r>
                      <a:r>
                        <a:rPr lang="el-GR" sz="2000" b="1" dirty="0" smtClean="0"/>
                        <a:t>&amp; ΔΙΑΓΝΩΣΤΙΚΑ</a:t>
                      </a:r>
                      <a:r>
                        <a:rPr lang="el-GR" sz="2000" dirty="0" smtClean="0"/>
                        <a:t> </a:t>
                      </a:r>
                      <a:r>
                        <a:rPr lang="el-GR" sz="2000" b="1" dirty="0" smtClean="0"/>
                        <a:t>ΚΕΝΤΡΑ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rgbClr val="000066"/>
                          </a:solidFill>
                        </a:rPr>
                        <a:t>15%</a:t>
                      </a: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rgbClr val="000066"/>
                          </a:solidFill>
                        </a:rPr>
                        <a:t>ΣΥΜΜΕΤΟΧΗ</a:t>
                      </a:r>
                      <a:endParaRPr lang="el-GR" sz="2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ΠΟΙΚΙΛΕΙ ΑΝΑΛΟΓΑ </a:t>
                      </a:r>
                    </a:p>
                    <a:p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ΜΕ ΤΟ ΚΕΝΤΡΟ</a:t>
                      </a:r>
                      <a:endParaRPr lang="el-GR" sz="2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408081">
                <a:tc>
                  <a:txBody>
                    <a:bodyPr/>
                    <a:lstStyle/>
                    <a:p>
                      <a:endParaRPr lang="el-GR" sz="2000" b="1" dirty="0" smtClean="0"/>
                    </a:p>
                    <a:p>
                      <a:r>
                        <a:rPr lang="el-GR" sz="2000" b="1" dirty="0" smtClean="0"/>
                        <a:t>ΔΗΜΟΣΙΑ</a:t>
                      </a:r>
                      <a:r>
                        <a:rPr lang="el-GR" sz="2000" b="1" baseline="0" dirty="0" smtClean="0"/>
                        <a:t> ΝΟΣΟΚΟΜΕΙΑ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400" b="1" dirty="0" smtClean="0">
                        <a:solidFill>
                          <a:srgbClr val="000066"/>
                        </a:solidFill>
                      </a:endParaRPr>
                    </a:p>
                    <a:p>
                      <a:pPr algn="ctr"/>
                      <a:r>
                        <a:rPr lang="el-GR" sz="2400" b="1" dirty="0" smtClean="0">
                          <a:solidFill>
                            <a:srgbClr val="000066"/>
                          </a:solidFill>
                        </a:rPr>
                        <a:t>ΔΩΡΕΑΝ</a:t>
                      </a:r>
                      <a:endParaRPr lang="el-GR" sz="24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ΤΙΜΕΣ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ΚΡΑΤΙΚΟΥ ΤΙΜΟΛΟΓΙΟΥ 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ΕΟΠΥΥ</a:t>
                      </a:r>
                      <a:endParaRPr lang="el-GR" sz="2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600" b="1" dirty="0" smtClean="0">
                          <a:solidFill>
                            <a:srgbClr val="000066"/>
                          </a:solidFill>
                        </a:rPr>
                        <a:t>ΠΡΟΝΟΙΑ</a:t>
                      </a:r>
                    </a:p>
                    <a:p>
                      <a:pPr algn="ctr"/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(ΒΙΒΛΙΑΡΙΟ ΑΠΟΡΙΑΣ)</a:t>
                      </a:r>
                      <a:endParaRPr lang="el-GR" sz="2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  <a:tr h="1603378">
                <a:tc>
                  <a:txBody>
                    <a:bodyPr/>
                    <a:lstStyle/>
                    <a:p>
                      <a:endParaRPr lang="el-GR" sz="2000" b="1" dirty="0" smtClean="0"/>
                    </a:p>
                    <a:p>
                      <a:r>
                        <a:rPr lang="el-GR" sz="2000" b="1" dirty="0" smtClean="0"/>
                        <a:t>ΙΔΙΩΤΙΚΑ ΝΟΣΟΚΟΜΕΙΑ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ΠΟΙΚΙΛΕΙ ΑΝΑΛΟΓΑ </a:t>
                      </a:r>
                    </a:p>
                    <a:p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ΜΕ</a:t>
                      </a:r>
                      <a:r>
                        <a:rPr lang="el-GR" sz="2000" b="1" baseline="0" dirty="0" smtClean="0">
                          <a:solidFill>
                            <a:srgbClr val="000066"/>
                          </a:solidFill>
                        </a:rPr>
                        <a:t> ΤΟ ΝΟΣΟΚΟΜΕΙΟ</a:t>
                      </a:r>
                      <a:endParaRPr lang="el-GR" sz="2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b="1" dirty="0" smtClean="0">
                        <a:solidFill>
                          <a:srgbClr val="000066"/>
                        </a:solidFill>
                      </a:endParaRPr>
                    </a:p>
                    <a:p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ΠΟΙΚΙΛΕΙ ΑΝΑΛΟΓΑ </a:t>
                      </a:r>
                    </a:p>
                    <a:p>
                      <a:r>
                        <a:rPr lang="el-GR" sz="2000" b="1" dirty="0" smtClean="0">
                          <a:solidFill>
                            <a:srgbClr val="000066"/>
                          </a:solidFill>
                        </a:rPr>
                        <a:t>ΜΕ</a:t>
                      </a:r>
                      <a:r>
                        <a:rPr lang="el-GR" sz="2000" b="1" baseline="0" dirty="0" smtClean="0">
                          <a:solidFill>
                            <a:srgbClr val="000066"/>
                          </a:solidFill>
                        </a:rPr>
                        <a:t> ΤΟ ΝΟΣΟΚΟΜΕΙΟ</a:t>
                      </a:r>
                      <a:endParaRPr lang="el-GR" sz="2000" b="1" dirty="0" smtClean="0">
                        <a:solidFill>
                          <a:srgbClr val="000066"/>
                        </a:solidFill>
                      </a:endParaRP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2268</TotalTime>
  <Words>501</Words>
  <Application>Microsoft Office PowerPoint</Application>
  <PresentationFormat>Προσαρμογή</PresentationFormat>
  <Paragraphs>184</Paragraphs>
  <Slides>16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ΒΑΣΙΚΕΣ ΕΞΕΤΑΣΕΙΣ ΚΑΤΑ ΤΗ ΔΙΑΡΚΕΙΑ ΤΗΣ ΚΥΗΣΗΣ ΦΟΙΤΗΤΡΙΑ ΡΟΥΣΣΟΥ ΠΑΝΑΓΙΩΤΑ </vt:lpstr>
      <vt:lpstr>Διαφάνεια 2</vt:lpstr>
      <vt:lpstr>Διαφάνεια 3</vt:lpstr>
      <vt:lpstr> </vt:lpstr>
      <vt:lpstr> </vt:lpstr>
      <vt:lpstr>  </vt:lpstr>
      <vt:lpstr>    </vt:lpstr>
      <vt:lpstr>Διαφάνεια 8</vt:lpstr>
      <vt:lpstr>  </vt:lpstr>
      <vt:lpstr> </vt:lpstr>
      <vt:lpstr>Διαφάνεια 11</vt:lpstr>
      <vt:lpstr> </vt:lpstr>
      <vt:lpstr>  </vt:lpstr>
      <vt:lpstr>  </vt:lpstr>
      <vt:lpstr>   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Vaggelitsa</dc:creator>
  <cp:lastModifiedBy>Giota Roussou</cp:lastModifiedBy>
  <cp:revision>245</cp:revision>
  <dcterms:created xsi:type="dcterms:W3CDTF">2015-01-06T12:42:03Z</dcterms:created>
  <dcterms:modified xsi:type="dcterms:W3CDTF">2015-01-21T19:08:56Z</dcterms:modified>
</cp:coreProperties>
</file>