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57" r:id="rId10"/>
    <p:sldId id="264" r:id="rId11"/>
    <p:sldId id="283" r:id="rId12"/>
    <p:sldId id="258" r:id="rId13"/>
    <p:sldId id="287" r:id="rId14"/>
    <p:sldId id="288" r:id="rId15"/>
    <p:sldId id="289" r:id="rId16"/>
    <p:sldId id="290" r:id="rId17"/>
    <p:sldId id="291" r:id="rId18"/>
    <p:sldId id="292" r:id="rId19"/>
    <p:sldId id="263" r:id="rId20"/>
    <p:sldId id="282" r:id="rId21"/>
    <p:sldId id="273" r:id="rId22"/>
    <p:sldId id="270" r:id="rId23"/>
    <p:sldId id="284" r:id="rId24"/>
    <p:sldId id="285" r:id="rId25"/>
    <p:sldId id="27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B4EE3F6-8986-42FF-80FA-398011448DF1}" type="datetimeFigureOut">
              <a:rPr lang="el-GR" smtClean="0"/>
              <a:pPr/>
              <a:t>19/1/2015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B28E24-C766-4075-BA0C-0F7E25AA4BC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ΠΡΟΛΗΨΗ ΓΥΝΑΙΚΟΛΟΓΙΚΟΥ ΚΑΡΚΙΝΟΥ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843808" y="2250280"/>
            <a:ext cx="5759648" cy="42750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2400" b="1" dirty="0" smtClean="0">
                <a:latin typeface="Calibri" panose="020F0502020204030204" pitchFamily="34" charset="0"/>
              </a:rPr>
              <a:t>Ομιλία στα πλαίσια της ημερίδας «Υγεία της Γυναίκας»</a:t>
            </a:r>
          </a:p>
          <a:p>
            <a:pPr algn="l"/>
            <a:r>
              <a:rPr lang="el-GR" sz="1800" b="1" dirty="0" smtClean="0">
                <a:latin typeface="Calibri" panose="020F0502020204030204" pitchFamily="34" charset="0"/>
              </a:rPr>
              <a:t>Αλιβέρι,22/1/2015</a:t>
            </a:r>
          </a:p>
          <a:p>
            <a:pPr algn="l"/>
            <a:endParaRPr lang="el-GR" sz="1800" b="1" dirty="0" smtClean="0">
              <a:latin typeface="Calibri" panose="020F0502020204030204" pitchFamily="34" charset="0"/>
            </a:endParaRPr>
          </a:p>
          <a:p>
            <a:pPr algn="ctr"/>
            <a:endParaRPr lang="el-GR" sz="1800" b="1" dirty="0" smtClean="0">
              <a:latin typeface="Calibri" panose="020F0502020204030204" pitchFamily="34" charset="0"/>
            </a:endParaRPr>
          </a:p>
          <a:p>
            <a:r>
              <a:rPr 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Ομιλήτριες</a:t>
            </a:r>
            <a:r>
              <a:rPr lang="el-GR" sz="2000" b="1" dirty="0" smtClean="0">
                <a:latin typeface="Calibri" panose="020F0502020204030204" pitchFamily="34" charset="0"/>
              </a:rPr>
              <a:t>: Ιωσήφ Μαρία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Ψυχαράκη Φωτεινή</a:t>
            </a:r>
          </a:p>
          <a:p>
            <a:endParaRPr lang="el-GR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Συντακτική ομάδα:  </a:t>
            </a:r>
            <a:endParaRPr lang="el-GR" sz="2000" b="1" dirty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Καβαλαράκη Αικατερίνη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Καρακίτσου Λυγερή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Μίσιαλη Στεφανία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Μπακαλέξη Κωνσταντίνα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Μπαλάφα Θεοδώρα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Παναγοπούλου Παρασκευή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Χρονάκη Πηνελόπη</a:t>
            </a:r>
            <a:endParaRPr lang="en-US" sz="2800" b="1" dirty="0" smtClean="0"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860"/>
            <a:ext cx="2195736" cy="1745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12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Τι μπορεί να προκαλέσει τον καρκίνο του μαστού;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375476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Κληρονομικό/ατομικό ιστορικό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Ατομικό ιστορικό καρκίνου ωοθηκών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Πρώτη εγκυμοσύνη σε μεγάλη ηλικία (&gt;30 ετών)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Ατοκία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Μη θηλασμός</a:t>
            </a:r>
          </a:p>
          <a:p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l-GR" dirty="0" smtClean="0">
              <a:latin typeface="Calibri" pitchFamily="34" charset="0"/>
            </a:endParaRPr>
          </a:p>
          <a:p>
            <a:pPr marL="64008" indent="0">
              <a:buNone/>
            </a:pPr>
            <a:endParaRPr lang="el-GR" dirty="0"/>
          </a:p>
        </p:txBody>
      </p:sp>
      <p:pic>
        <p:nvPicPr>
          <p:cNvPr id="4" name="3 - Εικόνα" descr="Sad-woman-feeling-a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480" y="2564904"/>
            <a:ext cx="468052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52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Τι μπορεί να προκαλέσει τον καρκίνο του μαστού;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6131024" cy="4572000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Ακτινοβολία / Ακτινοθεραπεία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Λήψη ορμονών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Αυξημένη κατανάλωση κόκκινου κρέατος και αλκοόλ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Παχυσαρκία/κακή διατροφή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Ελαττωμένη φυσική δραστηριότητα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Κάπνισμα</a:t>
            </a:r>
            <a:endParaRPr lang="el-GR" dirty="0"/>
          </a:p>
        </p:txBody>
      </p:sp>
      <p:pic>
        <p:nvPicPr>
          <p:cNvPr id="4" name="3 - Εικόνα" descr="15399_funny-monkey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2132856"/>
            <a:ext cx="238125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l-GR" sz="6600" b="1" u="sng" dirty="0" smtClean="0">
                <a:latin typeface="Calibri" pitchFamily="34" charset="0"/>
              </a:rPr>
              <a:t>ΣΥΜΠΤΩΜΑΤΑ</a:t>
            </a:r>
            <a:r>
              <a:rPr lang="en-US" sz="6600" b="1" u="sng" dirty="0" smtClean="0">
                <a:latin typeface="Calibri" pitchFamily="34" charset="0"/>
              </a:rPr>
              <a:t> </a:t>
            </a:r>
            <a:endParaRPr lang="el-GR" sz="66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87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Jun.-19_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3" r="323"/>
          <a:stretch>
            <a:fillRect/>
          </a:stretch>
        </p:blipFill>
        <p:spPr/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ΨΗΛΑΦΗΤΟ ΚΙΝΗΤΟ Ή ΜΗ ΚΙΝΗΤΟ ΟΖΙΔΙΟ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c01c17b69370c051af806352ad51f99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610" b="7610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ΑΣΥΜΜΕΤΡΙΑ ΜΑΣΤΟΥ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Ορώδης-ρύση-300x2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6" r="8336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ΕΚΚΡΙΣΗ ΘΗΛΗΣ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ΕΡΩΤΗΣΗ-115-2-300x2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" r="93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ΕΡΥΘΡΟΤΗΤΑ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Εικόνα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83" b="8483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ΕΙΣΟΛΚΗ ΘΗΛΗΣ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Εικόνα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23" b="2623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accent2"/>
                </a:solidFill>
                <a:latin typeface="Calibri" pitchFamily="34" charset="0"/>
              </a:rPr>
              <a:t>ΟΨΗ ΦΛΟΙΟΥ ΠΟΡΤΟΚΑΛΙΟΥ</a:t>
            </a:r>
            <a:endParaRPr lang="el-G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rmAutofit/>
          </a:bodyPr>
          <a:lstStyle/>
          <a:p>
            <a:r>
              <a:rPr lang="el-GR" dirty="0" smtClean="0">
                <a:effectLst/>
                <a:latin typeface="Calibri" pitchFamily="34" charset="0"/>
              </a:rPr>
              <a:t>Τι μπορώ να κάνω για να προλάβω τον καρκίνο του μαστού;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endParaRPr lang="el-GR" sz="1800" dirty="0">
              <a:effectLst/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b="1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Δεν καπνίζω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 Δεν πίνω αλκοόλ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Δεν τρώω κόκκινο κρέας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Γυμνάζομαι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Τρέφομαι υγιεινά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Calibri" panose="020F0502020204030204" pitchFamily="34" charset="0"/>
              </a:rPr>
              <a:t>Θηλάζω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6" name="5 - Εικόνα" descr="050612140656_6315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77072"/>
            <a:ext cx="2736303" cy="2348111"/>
          </a:xfrm>
          <a:prstGeom prst="rect">
            <a:avLst/>
          </a:prstGeom>
        </p:spPr>
      </p:pic>
      <p:pic>
        <p:nvPicPr>
          <p:cNvPr id="10" name="9 - Εικόνα" descr="close-up-stop-smoking-alcohol-drinking-street-33618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2944063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41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/>
                <a:latin typeface="Calibri" pitchFamily="34" charset="0"/>
              </a:rPr>
              <a:t>ΚΑΡΚΙΝΟΣ ΤΟΥ ΤΡΑΧΗΛΟΥ ΤΗΣ ΜΗΤΡΑΣ</a:t>
            </a:r>
            <a:endParaRPr lang="el-GR" b="1" dirty="0">
              <a:effectLst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8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988840"/>
          </a:xfrm>
        </p:spPr>
        <p:txBody>
          <a:bodyPr>
            <a:noAutofit/>
          </a:bodyPr>
          <a:lstStyle/>
          <a:p>
            <a:pPr algn="ctr"/>
            <a:r>
              <a:rPr lang="el-GR" sz="4800" b="1" u="sng" dirty="0" smtClean="0">
                <a:effectLst/>
                <a:latin typeface="Calibri" pitchFamily="34" charset="0"/>
              </a:rPr>
              <a:t>ΕΞΕΤΑΣΕΙΣ ΓΙΑ ΤΗΝ ΠΡΟΛΗΨΗ ΤΟΥ ΚΑΡΚΙΝΟΥ ΤΟΥ ΜΑΣΤΟΥ</a:t>
            </a:r>
            <a:endParaRPr lang="el-GR" sz="4800" b="1" u="sng" dirty="0">
              <a:effectLst/>
              <a:latin typeface="Calibri" pitchFamily="34" charset="0"/>
            </a:endParaRPr>
          </a:p>
        </p:txBody>
      </p:sp>
      <p:pic>
        <p:nvPicPr>
          <p:cNvPr id="7" name="6 - Εικόνα" descr="cancer-roz-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6732240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/>
                <a:latin typeface="Calibri" pitchFamily="34" charset="0"/>
              </a:rPr>
              <a:t>ΚΛΙΝΙΚΗ ΕΞΕΤΑΣΗ</a:t>
            </a:r>
            <a:endParaRPr lang="el-GR" b="1" dirty="0">
              <a:effectLst/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844824"/>
            <a:ext cx="8686800" cy="1186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u="sng" dirty="0" smtClean="0">
                <a:latin typeface="Calibri" panose="020F0502020204030204" pitchFamily="34" charset="0"/>
              </a:rPr>
              <a:t>Γίνεται κατά την επίσκεψη για τεστ Παπ από τη μαία.</a:t>
            </a:r>
          </a:p>
          <a:p>
            <a:pPr marL="64008" indent="0">
              <a:buNone/>
            </a:pPr>
            <a:endParaRPr lang="el-GR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l-GR" sz="1800" dirty="0">
              <a:latin typeface="Calibri" panose="020F0502020204030204" pitchFamily="34" charset="0"/>
            </a:endParaRPr>
          </a:p>
        </p:txBody>
      </p:sp>
      <p:pic>
        <p:nvPicPr>
          <p:cNvPr id="5" name="4 - Εικόνα" descr="karkinos-mastou-patrat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289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/>
                <a:latin typeface="Calibri" pitchFamily="34" charset="0"/>
              </a:rPr>
              <a:t>ΜΑΣΤΟΓΡΑΦΙΑ</a:t>
            </a:r>
            <a:endParaRPr lang="el-GR" b="1" dirty="0">
              <a:effectLst/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9672" y="1556792"/>
            <a:ext cx="6012160" cy="1944216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</a:rPr>
              <a:t>Συστήνεται ετήσια </a:t>
            </a:r>
            <a:r>
              <a:rPr lang="el-GR" dirty="0">
                <a:latin typeface="Calibri" panose="020F0502020204030204" pitchFamily="34" charset="0"/>
              </a:rPr>
              <a:t>μαστογραφία  από τα </a:t>
            </a:r>
            <a:r>
              <a:rPr lang="el-GR" dirty="0" smtClean="0">
                <a:latin typeface="Calibri" panose="020F0502020204030204" pitchFamily="34" charset="0"/>
              </a:rPr>
              <a:t>40 για όλες τις γυναίκες!!!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4968552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901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Calibri" pitchFamily="34" charset="0"/>
              </a:rPr>
              <a:t>ΥΠΕΡΗΧΟΣ</a:t>
            </a:r>
            <a:endParaRPr lang="el-GR" b="1" dirty="0">
              <a:latin typeface="Calibri" pitchFamily="34" charset="0"/>
            </a:endParaRPr>
          </a:p>
        </p:txBody>
      </p:sp>
      <p:pic>
        <p:nvPicPr>
          <p:cNvPr id="4" name="3 - Θέση περιεχομένου" descr="υπέρηχος-μαστο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877794" cy="45664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el-GR" b="1" dirty="0" smtClean="0">
                <a:latin typeface="Calibri" pitchFamily="34" charset="0"/>
              </a:rPr>
              <a:t>ΑΥΤΟΕΞΕΤΑΣΗ</a:t>
            </a:r>
            <a:endParaRPr lang="el-GR" b="1" dirty="0">
              <a:latin typeface="Calibri" pitchFamily="34" charset="0"/>
            </a:endParaRPr>
          </a:p>
        </p:txBody>
      </p:sp>
      <p:pic>
        <p:nvPicPr>
          <p:cNvPr id="4" name="3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116631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ΣΑΣ ΕΥΧΑΡΙΣΤΟΥΜΕ ΓΙΑ ΤΗΝ ΠΡΟΣΟΧΗ ΣΑΣ!!!!</a:t>
            </a:r>
            <a:endParaRPr lang="el-GR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51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Εισαγωγή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Είναι </a:t>
            </a:r>
            <a:r>
              <a:rPr lang="el-GR" b="1" dirty="0" smtClean="0">
                <a:latin typeface="Calibri" panose="020F0502020204030204" pitchFamily="34" charset="0"/>
              </a:rPr>
              <a:t>ο τρίτος σε σειρά συχνότερος καρκίνος </a:t>
            </a:r>
            <a:r>
              <a:rPr lang="el-GR" dirty="0" smtClean="0">
                <a:latin typeface="Calibri" panose="020F0502020204030204" pitchFamily="34" charset="0"/>
              </a:rPr>
              <a:t>στην γυναίκα μετά τον καρκίνο του μαστού και του ενδομητρίου.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3" descr="E:\PANEPISTIMIO\meeftiki\z\bibilaki-koinotiki Z'\drash st aliberi\καρδι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42915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u="sng" dirty="0" smtClean="0">
                <a:latin typeface="Calibri" panose="020F0502020204030204" pitchFamily="34" charset="0"/>
              </a:rPr>
              <a:t>Παράγοντες κινδύνου</a:t>
            </a:r>
            <a:br>
              <a:rPr lang="el-GR" sz="4400" b="1" u="sng" dirty="0" smtClean="0">
                <a:latin typeface="Calibri" panose="020F0502020204030204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Το κάπνισμα.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Η παχυσαρκία.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Ο μεγάλος αριθμός κυήσεων και τοκετών.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Η μακροχρόνια χρήση αντισυλληπτικών.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Ο μεγάλος αριθμός των σεξουαλικών συντρόφων.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Η συνύπαρξη άλλων σεξουαλικά μεταδιδόμενων νοσημάτων.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Ο ιός HPV (μεταδίδεται με την σεξουαλική                              επαφή).</a:t>
            </a:r>
          </a:p>
          <a:p>
            <a:endParaRPr lang="el-GR" dirty="0"/>
          </a:p>
        </p:txBody>
      </p:sp>
      <p:pic>
        <p:nvPicPr>
          <p:cNvPr id="4" name="Picture 3" descr="E:\PANEPISTIMIO\meeftiki\z\bibilaki-koinotiki Z'\drash st aliberi\κατάλογο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1766890" cy="2232248"/>
          </a:xfrm>
          <a:prstGeom prst="rect">
            <a:avLst/>
          </a:prstGeom>
          <a:noFill/>
        </p:spPr>
      </p:pic>
      <p:pic>
        <p:nvPicPr>
          <p:cNvPr id="5" name="Picture 2" descr="E:\PANEPISTIMIO\meeftiki\z\bibilaki-koinotiki Z'\drash st aliberi\παχισαρκε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72138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4258816" cy="4826008"/>
          </a:xfrm>
        </p:spPr>
        <p:txBody>
          <a:bodyPr>
            <a:normAutofit fontScale="77500" lnSpcReduction="20000"/>
          </a:bodyPr>
          <a:lstStyle/>
          <a:p>
            <a:r>
              <a:rPr lang="el-GR" sz="4800" b="1" u="sng" dirty="0" smtClean="0">
                <a:latin typeface="Calibri" panose="020F0502020204030204" pitchFamily="34" charset="0"/>
              </a:rPr>
              <a:t>Μέτρα πρόληψης</a:t>
            </a:r>
          </a:p>
          <a:p>
            <a:pPr>
              <a:buNone/>
            </a:pPr>
            <a:endParaRPr lang="el-GR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Μην καπνίζετε.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Σωστή διατροφή-Αυξήστε την πρόσληψη φρούτων και λαχανικών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Άσκηση.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</a:rPr>
              <a:t>Προφυλακτικό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latin typeface="Calibri" panose="020F0502020204030204" pitchFamily="34" charset="0"/>
              </a:rPr>
              <a:t>Αποφύγετε τους πολλούς εναλλασσόμενους ερωτικούς συντρόφους.</a:t>
            </a:r>
            <a:endParaRPr lang="el-GR" sz="2800" u="sng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latin typeface="Calibri" panose="020F0502020204030204" pitchFamily="34" charset="0"/>
              </a:rPr>
              <a:t>Εμβόλιο.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latin typeface="Calibri" panose="020F0502020204030204" pitchFamily="34" charset="0"/>
              </a:rPr>
              <a:t> Τεστ Παπανικολάου.</a:t>
            </a:r>
            <a:endParaRPr lang="el-GR" dirty="0"/>
          </a:p>
        </p:txBody>
      </p:sp>
      <p:pic>
        <p:nvPicPr>
          <p:cNvPr id="4" name="Picture 4" descr="E:\PANEPISTIMIO\meeftiki\z\bibilaki-koinotiki Z'\drash st aliberi\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162175" cy="2114550"/>
          </a:xfrm>
          <a:prstGeom prst="rect">
            <a:avLst/>
          </a:prstGeom>
          <a:noFill/>
        </p:spPr>
      </p:pic>
      <p:pic>
        <p:nvPicPr>
          <p:cNvPr id="5" name="Picture 2" descr="E:\PANEPISTIMIO\meeftiki\z\bibilaki-koinotiki Z'\drash st aliberi\gd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29042"/>
            <a:ext cx="2000264" cy="2928958"/>
          </a:xfrm>
          <a:prstGeom prst="rect">
            <a:avLst/>
          </a:prstGeom>
          <a:noFill/>
        </p:spPr>
      </p:pic>
      <p:pic>
        <p:nvPicPr>
          <p:cNvPr id="6" name="Picture 3" descr="E:\PANEPISTIMIO\meeftiki\z\bibilaki-koinotiki Z'\drash st aliberi\αο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0480"/>
            <a:ext cx="214312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Κυριότερα μέτρα πρόληψης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u="sng" dirty="0" smtClean="0">
                <a:latin typeface="Calibri" panose="020F0502020204030204" pitchFamily="34" charset="0"/>
              </a:rPr>
              <a:t>Προληπτικός </a:t>
            </a:r>
            <a:r>
              <a:rPr lang="el-GR" b="1" u="sng" dirty="0" smtClean="0">
                <a:latin typeface="Calibri" panose="020F0502020204030204" pitchFamily="34" charset="0"/>
              </a:rPr>
              <a:t>Εμβολιασμός</a:t>
            </a:r>
            <a:r>
              <a:rPr lang="el-GR" b="1" u="sng" dirty="0" smtClean="0">
                <a:latin typeface="Calibri" panose="020F0502020204030204" pitchFamily="34" charset="0"/>
              </a:rPr>
              <a:t>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u="sng" dirty="0" smtClean="0">
                <a:latin typeface="Calibri" panose="020F0502020204030204" pitchFamily="34" charset="0"/>
              </a:rPr>
              <a:t> Προληπτικός έλεγχος Παπανικολάου</a:t>
            </a:r>
          </a:p>
          <a:p>
            <a:endParaRPr lang="el-GR" dirty="0"/>
          </a:p>
        </p:txBody>
      </p:sp>
      <p:pic>
        <p:nvPicPr>
          <p:cNvPr id="4" name="Picture 4" descr="E:\PANEPISTIMIO\meeftiki\z\bibilaki-koinotiki Z'\drash st aliberi\εμβολι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143272" cy="3286148"/>
          </a:xfrm>
          <a:prstGeom prst="rect">
            <a:avLst/>
          </a:prstGeom>
          <a:noFill/>
        </p:spPr>
      </p:pic>
      <p:pic>
        <p:nvPicPr>
          <p:cNvPr id="6" name="Picture 5" descr="E:\PANEPISTIMIO\meeftiki\z\bibilaki-koinotiki Z'\drash st aliberi\πα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800" y="3212976"/>
            <a:ext cx="4052580" cy="321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ΠΡΟΥΠΟΘΕΣΕΙΣ ΓΙΑ ΤΗ ΛΗΨΗ ΤΟΥ ΤΕΣΤ ΠΑΠ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39552" y="2924944"/>
            <a:ext cx="4618856" cy="272570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Calibri" panose="020F0502020204030204" pitchFamily="34" charset="0"/>
              </a:rPr>
              <a:t> 1.   ΌΧΙ έμμηνο ρύση</a:t>
            </a:r>
          </a:p>
          <a:p>
            <a:pPr marL="64008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  2. ΟΧΙ σεξουαλική επαφή</a:t>
            </a:r>
          </a:p>
          <a:p>
            <a:pPr marL="64008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   3.ΌΧΙ κολπικές πλύσεις</a:t>
            </a:r>
            <a:endParaRPr lang="el-GR" dirty="0"/>
          </a:p>
        </p:txBody>
      </p:sp>
      <p:pic>
        <p:nvPicPr>
          <p:cNvPr id="7" name="Picture 2" descr="E:\PANEPISTIMIO\meeftiki\z\bibilaki-koinotiki Z'\drash st aliberi\σδγφδγ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479688" cy="320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effectLst/>
                <a:latin typeface="Calibri" panose="020F0502020204030204" pitchFamily="34" charset="0"/>
              </a:rPr>
              <a:t>ΣΥΜΠΕΡΑΣΜΑΤΙΚΑ</a:t>
            </a:r>
            <a:endParaRPr lang="el-GR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4474840" cy="4570528"/>
          </a:xfrm>
        </p:spPr>
        <p:txBody>
          <a:bodyPr/>
          <a:lstStyle/>
          <a:p>
            <a:pPr marL="64008" indent="0">
              <a:buNone/>
            </a:pPr>
            <a:r>
              <a:rPr lang="el-GR" b="1" u="sng" dirty="0" smtClean="0">
                <a:latin typeface="Calibri" panose="020F0502020204030204" pitchFamily="34" charset="0"/>
              </a:rPr>
              <a:t>Το τεστ Παπανικολάου:</a:t>
            </a:r>
          </a:p>
          <a:p>
            <a:pPr marL="64008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1. Είναι </a:t>
            </a:r>
            <a:r>
              <a:rPr lang="el-GR" b="1" dirty="0" smtClean="0">
                <a:latin typeface="Calibri" panose="020F0502020204030204" pitchFamily="34" charset="0"/>
              </a:rPr>
              <a:t>ΔΩΡΕΑΝ</a:t>
            </a:r>
            <a:r>
              <a:rPr lang="el-GR" dirty="0" smtClean="0">
                <a:latin typeface="Calibri" panose="020F0502020204030204" pitchFamily="34" charset="0"/>
              </a:rPr>
              <a:t> </a:t>
            </a:r>
          </a:p>
          <a:p>
            <a:pPr marL="64008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2. </a:t>
            </a:r>
            <a:r>
              <a:rPr lang="el-GR" b="1" dirty="0" smtClean="0">
                <a:latin typeface="Calibri" panose="020F0502020204030204" pitchFamily="34" charset="0"/>
              </a:rPr>
              <a:t>ΔΕΝ</a:t>
            </a:r>
            <a:r>
              <a:rPr lang="el-GR" dirty="0" smtClean="0">
                <a:latin typeface="Calibri" panose="020F0502020204030204" pitchFamily="34" charset="0"/>
              </a:rPr>
              <a:t> πονάει</a:t>
            </a:r>
          </a:p>
          <a:p>
            <a:pPr marL="64008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3. Διαρκεί </a:t>
            </a:r>
            <a:r>
              <a:rPr lang="el-GR" b="1" dirty="0" smtClean="0">
                <a:latin typeface="Calibri" panose="020F0502020204030204" pitchFamily="34" charset="0"/>
              </a:rPr>
              <a:t>3</a:t>
            </a:r>
            <a:r>
              <a:rPr lang="el-GR" b="1" baseline="30000" dirty="0" smtClean="0">
                <a:latin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</a:rPr>
              <a:t> λεπτά</a:t>
            </a:r>
            <a:endParaRPr lang="el-GR" b="1" dirty="0" smtClean="0"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4. Προλαμβάνει τον ΚΑΡΚΙΝΟ </a:t>
            </a:r>
          </a:p>
          <a:p>
            <a:pPr marL="64008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     του τραχήλου.</a:t>
            </a:r>
          </a:p>
          <a:p>
            <a:endParaRPr lang="el-GR" dirty="0"/>
          </a:p>
        </p:txBody>
      </p:sp>
      <p:pic>
        <p:nvPicPr>
          <p:cNvPr id="4" name="Picture 3" descr="E:\PANEPISTIMIO\meeftiki\z\bibilaki-koinotiki Z'\drash st aliberi\τεστ πα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 smtClean="0">
                <a:latin typeface="Calibri" pitchFamily="34" charset="0"/>
              </a:rPr>
              <a:t>ΚΑΡΚΙΝΟΣ ΜΑΣΤΟΥ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latin typeface="Calibri" pitchFamily="34" charset="0"/>
              </a:rPr>
              <a:t>Είναι ο πρώτος σε συχνότητα καρκίνος στις Ελληνίδες!!!!</a:t>
            </a:r>
            <a:endParaRPr lang="el-GR" u="sng" dirty="0">
              <a:latin typeface="Calibri" pitchFamily="34" charset="0"/>
            </a:endParaRPr>
          </a:p>
        </p:txBody>
      </p:sp>
      <p:pic>
        <p:nvPicPr>
          <p:cNvPr id="4" name="3 - Εικόνα" descr="breast-exam3_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12976"/>
            <a:ext cx="5184576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05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712</TotalTime>
  <Words>343</Words>
  <Application>Microsoft Office PowerPoint</Application>
  <PresentationFormat>Προβολή στην οθόνη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Ζωντάνια</vt:lpstr>
      <vt:lpstr>ΠΡΟΛΗΨΗ ΓΥΝΑΙΚΟΛΟΓΙΚΟΥ ΚΑΡΚΙΝΟΥ</vt:lpstr>
      <vt:lpstr>ΚΑΡΚΙΝΟΣ ΤΟΥ ΤΡΑΧΗΛΟΥ ΤΗΣ ΜΗΤΡΑΣ</vt:lpstr>
      <vt:lpstr>Εισαγωγή</vt:lpstr>
      <vt:lpstr>Παράγοντες κινδύνου </vt:lpstr>
      <vt:lpstr>Διαφάνεια 5</vt:lpstr>
      <vt:lpstr>Κυριότερα μέτρα πρόληψης</vt:lpstr>
      <vt:lpstr>ΠΡΟΥΠΟΘΕΣΕΙΣ ΓΙΑ ΤΗ ΛΗΨΗ ΤΟΥ ΤΕΣΤ ΠΑΠ</vt:lpstr>
      <vt:lpstr>ΣΥΜΠΕΡΑΣΜΑΤΙΚΑ</vt:lpstr>
      <vt:lpstr>ΚΑΡΚΙΝΟΣ ΜΑΣΤΟΥ</vt:lpstr>
      <vt:lpstr>Τι μπορεί να προκαλέσει τον καρκίνο του μαστού;</vt:lpstr>
      <vt:lpstr>Τι μπορεί να προκαλέσει τον καρκίνο του μαστού;</vt:lpstr>
      <vt:lpstr>ΣΥΜΠΤΩΜΑΤΑ 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Τι μπορώ να κάνω για να προλάβω τον καρκίνο του μαστού; </vt:lpstr>
      <vt:lpstr>ΕΞΕΤΑΣΕΙΣ ΓΙΑ ΤΗΝ ΠΡΟΛΗΨΗ ΤΟΥ ΚΑΡΚΙΝΟΥ ΤΟΥ ΜΑΣΤΟΥ</vt:lpstr>
      <vt:lpstr>ΚΛΙΝΙΚΗ ΕΞΕΤΑΣΗ</vt:lpstr>
      <vt:lpstr>ΜΑΣΤΟΓΡΑΦΙΑ</vt:lpstr>
      <vt:lpstr>ΥΠΕΡΗΧΟΣ</vt:lpstr>
      <vt:lpstr>ΑΥΤΟΕΞΕΤΑΣΗ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Κωνσταντινα</dc:creator>
  <cp:lastModifiedBy>Πσιχαλάκη</cp:lastModifiedBy>
  <cp:revision>77</cp:revision>
  <dcterms:created xsi:type="dcterms:W3CDTF">2015-01-17T11:51:13Z</dcterms:created>
  <dcterms:modified xsi:type="dcterms:W3CDTF">2015-01-19T21:13:45Z</dcterms:modified>
</cp:coreProperties>
</file>