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62" r:id="rId12"/>
    <p:sldId id="264" r:id="rId13"/>
    <p:sldId id="276" r:id="rId14"/>
    <p:sldId id="277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9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5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1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2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0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3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9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3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7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3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7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8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BEFE-6CEA-414A-815A-B39DCE33412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03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805EB-F336-4FE1-8CCB-12B67C2DA09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9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hyperlink" Target="http://engmechanics.blogspot.gr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microsoft.com/office/2007/relationships/hdphoto" Target="../media/hdphoto1.wdp"/><Relationship Id="rId5" Type="http://schemas.openxmlformats.org/officeDocument/2006/relationships/image" Target="../media/image5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microsoft.com/office/2007/relationships/hdphoto" Target="../media/hdphoto2.wdp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microsoft.com/office/2007/relationships/hdphoto" Target="../media/hdphoto5.wdp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3.png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Υπολογισμός </a:t>
            </a:r>
            <a:r>
              <a:rPr lang="el-GR" sz="2600" dirty="0" err="1"/>
              <a:t>στρεπτικών</a:t>
            </a:r>
            <a:r>
              <a:rPr lang="el-GR" sz="2600" dirty="0"/>
              <a:t> </a:t>
            </a:r>
            <a:r>
              <a:rPr lang="el-GR" sz="2600" dirty="0" smtClean="0"/>
              <a:t>τάσεων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</a:t>
            </a:r>
            <a:r>
              <a:rPr lang="en-US" sz="2200" dirty="0" smtClean="0"/>
              <a:t> </a:t>
            </a:r>
            <a:r>
              <a:rPr lang="el-GR" sz="2200" dirty="0" smtClean="0"/>
              <a:t>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/>
              <a:t> Υπολογισμός </a:t>
            </a:r>
            <a:r>
              <a:rPr lang="el-GR" sz="2000" dirty="0" err="1"/>
              <a:t>στρεπτικών</a:t>
            </a:r>
            <a:r>
              <a:rPr lang="el-GR" sz="2000" dirty="0"/>
              <a:t> τάσεων».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Στρέψη του πλοίου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34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223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Στρεπτικές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καταπονήσεις αναπτύσσονται σε ένα πλοίο κυρίως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916700" lvl="2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λόγω της πλεύσης σε πλάγιους μετωπικούς ή ακολουθούντες κυματισμούς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(quartering seas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916700" lvl="2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λόγω ασύμμετρης φόρτωσης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πλοίου.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μέγεθος των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στρεπτικών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καταπονήσεων καθορίζεται σε μεγάλο βαθμό από την ύπαρξη ή όχι μεγάλων ανοιγμάτων στο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κατάστρωμα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eaLnBrk="1" hangingPunct="1">
              <a:spcBef>
                <a:spcPct val="50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στρεπτικές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καταπονήσεις πρέπει να λαμβάνονται υπ’ όψη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719138" lvl="1" indent="-268288" eaLnBrk="1" hangingPunct="1">
              <a:spcBef>
                <a:spcPct val="50000"/>
              </a:spcBef>
              <a:buFont typeface="Calibri" pitchFamily="34" charset="0"/>
              <a:buChar char="‒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στον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υπολογισμό της διαμήκους αντοχής σε πλοία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container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719138" lvl="1" indent="-268288" eaLnBrk="1" hangingPunct="1">
              <a:spcBef>
                <a:spcPct val="50000"/>
              </a:spcBef>
              <a:buFont typeface="Calibri" pitchFamily="34" charset="0"/>
              <a:buChar char="‒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στον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υπολογισμό της εγκάρσιας αντοχής πλοίων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catamaran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Στρέψη συμπαγών κυκλικών διατομών</a:t>
            </a:r>
          </a:p>
        </p:txBody>
      </p:sp>
      <p:graphicFrame>
        <p:nvGraphicFramePr>
          <p:cNvPr id="1028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56023709"/>
              </p:ext>
            </p:extLst>
          </p:nvPr>
        </p:nvGraphicFramePr>
        <p:xfrm>
          <a:off x="5295900" y="1341438"/>
          <a:ext cx="15938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Εξίσωση" r:id="rId4" imgW="711000" imgH="393480" progId="Equation.3">
                  <p:embed/>
                </p:oleObj>
              </mc:Choice>
              <mc:Fallback>
                <p:oleObj name="Εξίσωση" r:id="rId4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341438"/>
                        <a:ext cx="15938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41936"/>
              </p:ext>
            </p:extLst>
          </p:nvPr>
        </p:nvGraphicFramePr>
        <p:xfrm>
          <a:off x="5292725" y="2314575"/>
          <a:ext cx="29591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Εξίσωση" r:id="rId6" imgW="1498320" imgH="431640" progId="Equation.3">
                  <p:embed/>
                </p:oleObj>
              </mc:Choice>
              <mc:Fallback>
                <p:oleObj name="Εξίσωση" r:id="rId6" imgW="1498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314575"/>
                        <a:ext cx="29591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16250093"/>
              </p:ext>
            </p:extLst>
          </p:nvPr>
        </p:nvGraphicFramePr>
        <p:xfrm>
          <a:off x="5292080" y="3140968"/>
          <a:ext cx="1828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Εξίσωση" r:id="rId8" imgW="723586" imgH="380835" progId="Equation.3">
                  <p:embed/>
                </p:oleObj>
              </mc:Choice>
              <mc:Fallback>
                <p:oleObj name="Εξίσωση" r:id="rId8" imgW="72358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140968"/>
                        <a:ext cx="18288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13579" r="26311" b="15947"/>
          <a:stretch>
            <a:fillRect/>
          </a:stretch>
        </p:blipFill>
        <p:spPr bwMode="auto">
          <a:xfrm>
            <a:off x="1111424" y="4080216"/>
            <a:ext cx="2438400" cy="2268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4395161" y="3934123"/>
            <a:ext cx="4495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όπου: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το μέτρο διάτμησης του υλικού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φ η γωνία στροφής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l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το μήκος του άξονα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 η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διατμητική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τάση λόγω στρέψης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 η ασκούμενη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στρεπτική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ροπή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prstClr val="black"/>
                </a:solidFill>
                <a:latin typeface="Calibri"/>
              </a:rPr>
              <a:t>Jp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η πολική ροπή αδράνειας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60" name="Picture 36" descr="http://4.bp.blogspot.com/_aDnUYI_aMy4/TR98IKNSzkI/AAAAAAAAAEE/lDQLgBi9Jbc/s640/800px-Torsion_of_circular_cylinde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32434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899592" y="3759667"/>
            <a:ext cx="2862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13"/>
              </a:rPr>
              <a:t>engmechanics.blogspot.gr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8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Κατανομή </a:t>
            </a:r>
            <a:r>
              <a:rPr lang="el-GR" dirty="0" err="1" smtClean="0">
                <a:solidFill>
                  <a:srgbClr val="004B82"/>
                </a:solidFill>
              </a:rPr>
              <a:t>στρεπτικών</a:t>
            </a:r>
            <a:r>
              <a:rPr lang="el-GR" dirty="0" smtClean="0">
                <a:solidFill>
                  <a:srgbClr val="004B82"/>
                </a:solidFill>
              </a:rPr>
              <a:t> τάσεων</a:t>
            </a: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1662" r="19083" b="15329"/>
          <a:stretch>
            <a:fillRect/>
          </a:stretch>
        </p:blipFill>
        <p:spPr bwMode="auto">
          <a:xfrm>
            <a:off x="643492" y="1268760"/>
            <a:ext cx="3429000" cy="2824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887866" y="4238625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dirty="0">
                <a:solidFill>
                  <a:prstClr val="black"/>
                </a:solidFill>
                <a:latin typeface="+mj-lt"/>
              </a:rPr>
              <a:t>Συμπαγής κυκλική διατομή</a:t>
            </a:r>
          </a:p>
        </p:txBody>
      </p:sp>
      <p:graphicFrame>
        <p:nvGraphicFramePr>
          <p:cNvPr id="2050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190683"/>
              </p:ext>
            </p:extLst>
          </p:nvPr>
        </p:nvGraphicFramePr>
        <p:xfrm>
          <a:off x="1684892" y="4869159"/>
          <a:ext cx="1662972" cy="87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672808" imgH="355446" progId="Equation.3">
                  <p:embed/>
                </p:oleObj>
              </mc:Choice>
              <mc:Fallback>
                <p:oleObj name="Equation" r:id="rId6" imgW="672808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892" y="4869159"/>
                        <a:ext cx="1662972" cy="878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10884" r="20528" b="15811"/>
          <a:stretch>
            <a:fillRect/>
          </a:stretch>
        </p:blipFill>
        <p:spPr bwMode="auto">
          <a:xfrm>
            <a:off x="4739208" y="1247978"/>
            <a:ext cx="3438525" cy="2874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4972570" y="4227576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dirty="0">
                <a:solidFill>
                  <a:prstClr val="black"/>
                </a:solidFill>
                <a:latin typeface="+mj-lt"/>
              </a:rPr>
              <a:t>Δακτυλιοειδής διατομή</a:t>
            </a:r>
          </a:p>
        </p:txBody>
      </p:sp>
      <p:graphicFrame>
        <p:nvGraphicFramePr>
          <p:cNvPr id="2051" name="Object 1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51260487"/>
              </p:ext>
            </p:extLst>
          </p:nvPr>
        </p:nvGraphicFramePr>
        <p:xfrm>
          <a:off x="5334000" y="4897437"/>
          <a:ext cx="2362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0" imgW="1028254" imgH="355446" progId="Equation.3">
                  <p:embed/>
                </p:oleObj>
              </mc:Choice>
              <mc:Fallback>
                <p:oleObj name="Equation" r:id="rId10" imgW="1028254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97437"/>
                        <a:ext cx="23622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3209958" y="5715000"/>
            <a:ext cx="272408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D </a:t>
            </a:r>
            <a:r>
              <a:rPr lang="el-GR" dirty="0">
                <a:solidFill>
                  <a:prstClr val="black"/>
                </a:solidFill>
              </a:rPr>
              <a:t>εξωτερική διάμετρος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d </a:t>
            </a:r>
            <a:r>
              <a:rPr lang="el-GR" dirty="0">
                <a:solidFill>
                  <a:prstClr val="black"/>
                </a:solidFill>
              </a:rPr>
              <a:t>εσωτερική διάμετρος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6388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Στρέψη </a:t>
            </a:r>
            <a:r>
              <a:rPr lang="el-GR" dirty="0" err="1" smtClean="0">
                <a:solidFill>
                  <a:srgbClr val="004B82"/>
                </a:solidFill>
              </a:rPr>
              <a:t>λεπτότοιχων</a:t>
            </a:r>
            <a:r>
              <a:rPr lang="el-GR" dirty="0" smtClean="0">
                <a:solidFill>
                  <a:srgbClr val="004B82"/>
                </a:solidFill>
              </a:rPr>
              <a:t>  διατομών</a:t>
            </a:r>
            <a:r>
              <a:rPr lang="en-US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(1 </a:t>
            </a:r>
            <a:r>
              <a:rPr lang="el-GR" sz="3200" b="0" dirty="0" smtClean="0">
                <a:solidFill>
                  <a:srgbClr val="004B82"/>
                </a:solidFill>
              </a:rPr>
              <a:t>από 2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307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0863" r="4626" b="15811"/>
          <a:stretch>
            <a:fillRect/>
          </a:stretch>
        </p:blipFill>
        <p:spPr bwMode="auto">
          <a:xfrm>
            <a:off x="457200" y="1197375"/>
            <a:ext cx="3881438" cy="251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4749048" y="1125316"/>
            <a:ext cx="4114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Όταν το πάχος της διατομής είναι αρκετά λεπτό οι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στρεπτικές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τάσεις τ μπορεί να θεωρηθεί ότι είναι σταθερές κατά το πάχος. Τότε το γινόμενο: </a:t>
            </a:r>
          </a:p>
        </p:txBody>
      </p:sp>
      <p:graphicFrame>
        <p:nvGraphicFramePr>
          <p:cNvPr id="3074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265456"/>
              </p:ext>
            </p:extLst>
          </p:nvPr>
        </p:nvGraphicFramePr>
        <p:xfrm>
          <a:off x="6156176" y="2589390"/>
          <a:ext cx="1633782" cy="74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6" imgW="419100" imgH="190500" progId="Equation.3">
                  <p:embed/>
                </p:oleObj>
              </mc:Choice>
              <mc:Fallback>
                <p:oleObj name="Equation" r:id="rId6" imgW="419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589390"/>
                        <a:ext cx="1633782" cy="742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4731327" y="3332018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διατηρείται σταθερό σε ολόκληρη την περιφέρεια της διατομής.</a:t>
            </a:r>
          </a:p>
        </p:txBody>
      </p:sp>
      <p:sp>
        <p:nvSpPr>
          <p:cNvPr id="3080" name="Text Box 21"/>
          <p:cNvSpPr txBox="1">
            <a:spLocks noChangeArrowheads="1"/>
          </p:cNvSpPr>
          <p:nvPr/>
        </p:nvSpPr>
        <p:spPr bwMode="auto">
          <a:xfrm>
            <a:off x="457200" y="4114800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Υπο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προϋποθέσεις η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στρεπτική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ροπή Τ δεν προκαλεί αξονικές τάσεις. Η τάση τ υπολογίζεται από την ακόλουθη σχέση:</a:t>
            </a:r>
          </a:p>
        </p:txBody>
      </p:sp>
      <p:graphicFrame>
        <p:nvGraphicFramePr>
          <p:cNvPr id="3075" name="Object 2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63548876"/>
              </p:ext>
            </p:extLst>
          </p:nvPr>
        </p:nvGraphicFramePr>
        <p:xfrm>
          <a:off x="1666081" y="4884241"/>
          <a:ext cx="58118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Εξίσωση" r:id="rId8" imgW="2654280" imgH="393480" progId="Equation.3">
                  <p:embed/>
                </p:oleObj>
              </mc:Choice>
              <mc:Fallback>
                <p:oleObj name="Εξίσωση" r:id="rId8" imgW="2654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081" y="4884241"/>
                        <a:ext cx="58118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24"/>
          <p:cNvSpPr txBox="1">
            <a:spLocks noChangeArrowheads="1"/>
          </p:cNvSpPr>
          <p:nvPr/>
        </p:nvSpPr>
        <p:spPr bwMode="auto">
          <a:xfrm>
            <a:off x="457200" y="6019800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όπου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ds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στοιχειώδες μήκος και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η (κλειστή) επιφάνεια της διατομής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6388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Στρέψη </a:t>
            </a:r>
            <a:r>
              <a:rPr lang="el-GR" dirty="0" err="1" smtClean="0">
                <a:solidFill>
                  <a:srgbClr val="004B82"/>
                </a:solidFill>
              </a:rPr>
              <a:t>λεπτότοιχων</a:t>
            </a:r>
            <a:r>
              <a:rPr lang="el-GR" dirty="0" smtClean="0">
                <a:solidFill>
                  <a:srgbClr val="004B82"/>
                </a:solidFill>
              </a:rPr>
              <a:t>  διατομών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2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0863" r="4626" b="15811"/>
          <a:stretch>
            <a:fillRect/>
          </a:stretch>
        </p:blipFill>
        <p:spPr bwMode="auto">
          <a:xfrm>
            <a:off x="463383" y="1448345"/>
            <a:ext cx="3881438" cy="251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800600" y="1063625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γωνία στροφής ανά μονάδα μήκους δίδεται από τη σχέση: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578059"/>
              </p:ext>
            </p:extLst>
          </p:nvPr>
        </p:nvGraphicFramePr>
        <p:xfrm>
          <a:off x="5860482" y="1700808"/>
          <a:ext cx="1519829" cy="98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6" imgW="545626" imgH="355292" progId="Equation.3">
                  <p:embed/>
                </p:oleObj>
              </mc:Choice>
              <mc:Fallback>
                <p:oleObj name="Equation" r:id="rId6" imgW="545626" imgH="3552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482" y="1700808"/>
                        <a:ext cx="1519829" cy="989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800600" y="2667000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όπου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J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στρεπτικός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συντελεστής 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torsional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constant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που δίδεται από τη σχέση:</a:t>
            </a:r>
          </a:p>
        </p:txBody>
      </p:sp>
      <p:graphicFrame>
        <p:nvGraphicFramePr>
          <p:cNvPr id="4099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03315514"/>
              </p:ext>
            </p:extLst>
          </p:nvPr>
        </p:nvGraphicFramePr>
        <p:xfrm>
          <a:off x="6012160" y="3756237"/>
          <a:ext cx="14652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8" imgW="558558" imgH="533169" progId="Equation.3">
                  <p:embed/>
                </p:oleObj>
              </mc:Choice>
              <mc:Fallback>
                <p:oleObj name="Equation" r:id="rId8" imgW="558558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756237"/>
                        <a:ext cx="1465262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457200" y="5273675"/>
            <a:ext cx="8534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όπου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L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το μήκος της περιφέρειας της διατομής και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dl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στοιχειώδες μήκος επί της περιφέρειας.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Υπολογισμός </a:t>
            </a:r>
            <a:r>
              <a:rPr lang="el-GR" dirty="0" err="1" smtClean="0">
                <a:solidFill>
                  <a:srgbClr val="004B82"/>
                </a:solidFill>
              </a:rPr>
              <a:t>στρεπτικών</a:t>
            </a:r>
            <a:r>
              <a:rPr lang="el-GR" dirty="0" smtClean="0">
                <a:solidFill>
                  <a:srgbClr val="004B82"/>
                </a:solidFill>
              </a:rPr>
              <a:t> τάσεων σε πλοίο </a:t>
            </a:r>
            <a:r>
              <a:rPr lang="en-US" sz="3200" b="0" dirty="0" smtClean="0">
                <a:solidFill>
                  <a:srgbClr val="004B82"/>
                </a:solidFill>
              </a:rPr>
              <a:t>(1</a:t>
            </a:r>
            <a:r>
              <a:rPr lang="el-GR" sz="3200" b="0" dirty="0" smtClean="0">
                <a:solidFill>
                  <a:srgbClr val="004B82"/>
                </a:solidFill>
              </a:rPr>
              <a:t> από 2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251520" y="1244897"/>
            <a:ext cx="878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Στην περίπτωση πλοίου με Ν κλειστές κυψέλες ισχύουν οι σχέσεις:</a:t>
            </a:r>
          </a:p>
        </p:txBody>
      </p:sp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6295" r="6071" b="15811"/>
          <a:stretch>
            <a:fillRect/>
          </a:stretch>
        </p:blipFill>
        <p:spPr bwMode="auto">
          <a:xfrm>
            <a:off x="381000" y="1706562"/>
            <a:ext cx="4724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955630"/>
              </p:ext>
            </p:extLst>
          </p:nvPr>
        </p:nvGraphicFramePr>
        <p:xfrm>
          <a:off x="5213806" y="2110053"/>
          <a:ext cx="3244394" cy="97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6" imgW="1206500" imgH="431800" progId="Equation.3">
                  <p:embed/>
                </p:oleObj>
              </mc:Choice>
              <mc:Fallback>
                <p:oleObj name="Equation" r:id="rId6" imgW="120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806" y="2110053"/>
                        <a:ext cx="3244394" cy="975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8610600" y="234888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i="1" dirty="0">
                <a:solidFill>
                  <a:prstClr val="black"/>
                </a:solidFill>
              </a:rPr>
              <a:t>(1)</a:t>
            </a:r>
          </a:p>
        </p:txBody>
      </p:sp>
      <p:graphicFrame>
        <p:nvGraphicFramePr>
          <p:cNvPr id="5123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18864808"/>
              </p:ext>
            </p:extLst>
          </p:nvPr>
        </p:nvGraphicFramePr>
        <p:xfrm>
          <a:off x="5220072" y="3457631"/>
          <a:ext cx="32004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8" imgW="1396394" imgH="444307" progId="Equation.3">
                  <p:embed/>
                </p:oleObj>
              </mc:Choice>
              <mc:Fallback>
                <p:oleObj name="Equation" r:id="rId8" imgW="139639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457631"/>
                        <a:ext cx="32004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8610600" y="361235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i="1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251520" y="4876800"/>
            <a:ext cx="577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Στους κοινούς κλάδους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cd)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fe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)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ισχύει:</a:t>
            </a:r>
          </a:p>
        </p:txBody>
      </p:sp>
      <p:graphicFrame>
        <p:nvGraphicFramePr>
          <p:cNvPr id="5125" name="Object 1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5415747"/>
              </p:ext>
            </p:extLst>
          </p:nvPr>
        </p:nvGraphicFramePr>
        <p:xfrm>
          <a:off x="1153893" y="5338465"/>
          <a:ext cx="4066179" cy="5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0" imgW="1562100" imgH="203200" progId="Equation.3">
                  <p:embed/>
                </p:oleObj>
              </mc:Choice>
              <mc:Fallback>
                <p:oleObj name="Equation" r:id="rId10" imgW="156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893" y="5338465"/>
                        <a:ext cx="4066179" cy="5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90366253"/>
              </p:ext>
            </p:extLst>
          </p:nvPr>
        </p:nvGraphicFramePr>
        <p:xfrm>
          <a:off x="1115616" y="5949281"/>
          <a:ext cx="4320480" cy="55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2" imgW="1574800" imgH="203200" progId="Equation.3">
                  <p:embed/>
                </p:oleObj>
              </mc:Choice>
              <mc:Fallback>
                <p:oleObj name="Equation" r:id="rId12" imgW="157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949281"/>
                        <a:ext cx="4320480" cy="55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Υπολογισμός </a:t>
            </a:r>
            <a:r>
              <a:rPr lang="el-GR" dirty="0" err="1" smtClean="0">
                <a:solidFill>
                  <a:srgbClr val="004B82"/>
                </a:solidFill>
              </a:rPr>
              <a:t>στρεπτικών</a:t>
            </a:r>
            <a:r>
              <a:rPr lang="el-GR" dirty="0" smtClean="0">
                <a:solidFill>
                  <a:srgbClr val="004B82"/>
                </a:solidFill>
              </a:rPr>
              <a:t> τάσεων σε πλοίο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2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07504" y="1188243"/>
            <a:ext cx="8212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Για τον υπολογισμό των τάσεων ακολουθούμε τα εξής βήματα: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4746995" y="1772816"/>
            <a:ext cx="439700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60000" indent="-3600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Υπολογίζουμε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τις γωνίες στροφής ανά μονάδα μήκους 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θ/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dx)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για το κάθε κελί από τη σχέση (2).</a:t>
            </a:r>
          </a:p>
          <a:p>
            <a:pPr marL="360000" indent="-3600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Εξισώνουμε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ανά δύο τις εκφράσεις για τις γωνίες στροφής ανά μονάδα μήκους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των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κελιών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(Ν-1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) εξισώσεις</a:t>
            </a:r>
          </a:p>
          <a:p>
            <a:pPr marL="360000" indent="-3600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Οι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(Ν-1) εξισώσεις μαζί με την εξίσωση (1) επιλύονται και υπολογίζονται οι ροές 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360000" indent="-3600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Στη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συνέχεια υπολογίζονται οι τάσεις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6295" r="6071" b="15811"/>
          <a:stretch>
            <a:fillRect/>
          </a:stretch>
        </p:blipFill>
        <p:spPr bwMode="auto">
          <a:xfrm>
            <a:off x="22595" y="1901164"/>
            <a:ext cx="4724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814e831c9f1b671b7585eeff4a8a51d712af"/>
</p:tagLst>
</file>

<file path=ppt/theme/theme1.xml><?xml version="1.0" encoding="utf-8"?>
<a:theme xmlns:a="http://schemas.openxmlformats.org/drawingml/2006/main" name="Αντοχή πλοίου 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</Template>
  <TotalTime>3</TotalTime>
  <Words>993</Words>
  <Application>Microsoft Office PowerPoint</Application>
  <PresentationFormat>On-screen Show (4:3)</PresentationFormat>
  <Paragraphs>122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Αντοχή πλοίου Ι</vt:lpstr>
      <vt:lpstr>OC_template_updated</vt:lpstr>
      <vt:lpstr>Εξίσωση</vt:lpstr>
      <vt:lpstr>Equation</vt:lpstr>
      <vt:lpstr>Αντοχή πλοίου Ι (Θ)</vt:lpstr>
      <vt:lpstr>Στρέψη του πλοίου</vt:lpstr>
      <vt:lpstr>Στρέψη συμπαγών κυκλικών διατομών</vt:lpstr>
      <vt:lpstr>Κατανομή στρεπτικών τάσεων</vt:lpstr>
      <vt:lpstr>Στρέψη λεπτότοιχων  διατομών (1 από 2)</vt:lpstr>
      <vt:lpstr>Στρέψη λεπτότοιχων  διατομών (2 από 2)</vt:lpstr>
      <vt:lpstr>Υπολογισμός στρεπτικών τάσεων σε πλοίο (1 από 2)</vt:lpstr>
      <vt:lpstr>Υπολογισμός στρεπτικών τάσεων σε πλοίο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</dc:title>
  <dc:creator>opencourses@teiath.gr</dc:creator>
  <cp:lastModifiedBy>alex</cp:lastModifiedBy>
  <cp:revision>9</cp:revision>
  <dcterms:created xsi:type="dcterms:W3CDTF">2014-10-14T12:04:52Z</dcterms:created>
  <dcterms:modified xsi:type="dcterms:W3CDTF">2015-02-24T14:30:48Z</dcterms:modified>
</cp:coreProperties>
</file>