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94"/>
  </p:notesMasterIdLst>
  <p:handoutMasterIdLst>
    <p:handoutMasterId r:id="rId95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257" r:id="rId87"/>
    <p:sldId id="262" r:id="rId88"/>
    <p:sldId id="264" r:id="rId89"/>
    <p:sldId id="350" r:id="rId90"/>
    <p:sldId id="351" r:id="rId91"/>
    <p:sldId id="266" r:id="rId92"/>
    <p:sldId id="261" r:id="rId93"/>
  </p:sldIdLst>
  <p:sldSz cx="9144000" cy="6858000" type="screen4x3"/>
  <p:notesSz cx="7104063" cy="10234613"/>
  <p:custDataLst>
    <p:tags r:id="rId9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 varScale="1">
        <p:scale>
          <a:sx n="111" d="100"/>
          <a:sy n="111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atomy_Heart_English_Tiesworks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BD28BB-2E4C-4072-966E-C6CEA0EBA39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98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19813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077AF144-6CC8-4A5B-AE1B-1C0E46804069}" type="slidenum">
              <a:rPr lang="en-US" sz="1300">
                <a:solidFill>
                  <a:prstClr val="black"/>
                </a:solidFill>
              </a:rPr>
              <a:pPr algn="r"/>
              <a:t>9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35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46A666-B777-48FC-BF0C-ADFD39A941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18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21861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A6DF4725-AF52-423E-88CC-C5057FCC1A17}" type="slidenum">
              <a:rPr lang="en-US" sz="1300">
                <a:solidFill>
                  <a:prstClr val="black"/>
                </a:solidFill>
              </a:rPr>
              <a:pPr algn="r"/>
              <a:t>10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55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4C9331-1F03-4CE5-8D87-754D2B9957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28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22885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6B6510BD-E0C9-4739-A30E-51F7F5A2A816}" type="slidenum">
              <a:rPr lang="en-US" sz="1300">
                <a:solidFill>
                  <a:prstClr val="black"/>
                </a:solidFill>
              </a:rPr>
              <a:pPr algn="r"/>
              <a:t>11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59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6C76BB51-FDB0-42D5-A2C8-3A4448AF517D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12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2390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b="0" dirty="0" smtClean="0"/>
          </a:p>
        </p:txBody>
      </p:sp>
      <p:sp>
        <p:nvSpPr>
          <p:cNvPr id="123909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EB50828E-A29A-4633-BC0D-A5EC47DA80F0}" type="slidenum">
              <a:rPr lang="en-US" sz="1300">
                <a:solidFill>
                  <a:prstClr val="black"/>
                </a:solidFill>
              </a:rPr>
              <a:pPr algn="r"/>
              <a:t>12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59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02F740-13EA-49D4-AD1D-D6F02DEA23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49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24933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95B2C408-1253-4655-A397-673B4264154E}" type="slidenum">
              <a:rPr lang="en-US" sz="1300">
                <a:solidFill>
                  <a:prstClr val="black"/>
                </a:solidFill>
              </a:rPr>
              <a:pPr algn="r"/>
              <a:t>13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8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BD81DE-A672-4B59-88BE-E355ED5365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800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28005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A263DE0C-D06E-4186-82FA-66B9D38F4F0D}" type="slidenum">
              <a:rPr lang="en-US" sz="1300">
                <a:solidFill>
                  <a:prstClr val="black"/>
                </a:solidFill>
              </a:rPr>
              <a:pPr algn="r"/>
              <a:t>14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10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69988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084CA-84E0-4602-85AC-1669FA5212A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5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171012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A7E85-4C02-4E41-9237-0207898BEF0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27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72036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D06A6D-865F-4457-8E20-9D814E9164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16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73060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80D50C-5329-438B-96F3-35BB4CAD3C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8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57F83-819B-4065-8540-F987BD090F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26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12645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E0A37FB8-5BDB-4FDD-BE37-55CC84C05D69}" type="slidenum">
              <a:rPr lang="en-US" sz="1300">
                <a:solidFill>
                  <a:prstClr val="black"/>
                </a:solidFill>
              </a:rPr>
              <a:pPr algn="r"/>
              <a:t>1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40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75108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5482F8-1CE9-4C08-9FC0-A12992C3DC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85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76132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3AF386-D804-4C40-8847-5EEB4C30BA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36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77156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3E4213-B35E-483B-A99C-F85ACAFFE9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99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92A11-EE25-442E-B881-1B169514B4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029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40293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1FF647BA-BC6C-4785-AC30-30110A790BD3}" type="slidenum">
              <a:rPr lang="en-US" sz="1300">
                <a:solidFill>
                  <a:prstClr val="black"/>
                </a:solidFill>
              </a:rPr>
              <a:pPr algn="r"/>
              <a:t>26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97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5E2620-6B65-41B8-BCA4-11852AC015F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13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41317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26AFFE6B-E986-4F06-84A9-1CEE6C6336DC}" type="slidenum">
              <a:rPr lang="en-US" sz="1300">
                <a:solidFill>
                  <a:prstClr val="black"/>
                </a:solidFill>
              </a:rPr>
              <a:pPr algn="r"/>
              <a:t>27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87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E9DBC-A07C-47D5-9E65-79D2EC789F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23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4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42341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D03FFE77-969B-4862-A296-27BF82CD5A08}" type="slidenum">
              <a:rPr lang="en-US" sz="1300">
                <a:solidFill>
                  <a:prstClr val="black"/>
                </a:solidFill>
              </a:rPr>
              <a:pPr algn="r"/>
              <a:t>28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4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ACBA82-E74A-4F7B-9DFE-B84E9E78924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33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43365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03E2B469-2934-4148-ACFC-1908C3B3C6C8}" type="slidenum">
              <a:rPr lang="en-US" sz="1300">
                <a:solidFill>
                  <a:prstClr val="black"/>
                </a:solidFill>
              </a:rPr>
              <a:pPr algn="r"/>
              <a:t>29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78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F17BA-ADFB-49B6-8D77-C31AD0286A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4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44389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C8D82D45-2FEE-4649-933A-59043E9F98A2}" type="slidenum">
              <a:rPr lang="en-US" sz="1300">
                <a:solidFill>
                  <a:prstClr val="black"/>
                </a:solidFill>
              </a:rPr>
              <a:pPr algn="r"/>
              <a:t>30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68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269316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E6F230-C48F-4DF5-832C-FFF304AFC73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29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5E0D2-CD49-41E3-94BC-24A89B06DA1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643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46437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47ED87FF-77CA-4BB8-A451-96BC33990B4C}" type="slidenum">
              <a:rPr lang="en-US" sz="1300">
                <a:solidFill>
                  <a:prstClr val="black"/>
                </a:solidFill>
              </a:rPr>
              <a:pPr algn="r"/>
              <a:t>32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5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6BEBE-FB3E-4915-8C72-CFB83ECD4E4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46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14693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3D1EA209-B86F-4057-B280-3C041D24DE74}" type="slidenum">
              <a:rPr lang="en-US" sz="1300">
                <a:solidFill>
                  <a:prstClr val="black"/>
                </a:solidFill>
              </a:rPr>
              <a:pPr algn="r"/>
              <a:t>2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97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1DEA39-17A4-4381-B4A4-DBBC0476081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8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48485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84900EAB-C74A-4A91-B5F1-F1967E9ACF81}" type="slidenum">
              <a:rPr lang="en-US" sz="1300">
                <a:solidFill>
                  <a:prstClr val="black"/>
                </a:solidFill>
              </a:rPr>
              <a:pPr algn="r"/>
              <a:t>33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90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206D3-EB97-4CEB-8970-3AD5962C4A3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49509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A3C6486A-4209-4736-9331-0850AAC380E9}" type="slidenum">
              <a:rPr lang="en-US" sz="1300">
                <a:solidFill>
                  <a:prstClr val="black"/>
                </a:solidFill>
              </a:rPr>
              <a:pPr algn="r"/>
              <a:t>34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04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F8F993-DA67-407F-87B1-1C2984C81B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50533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4DA977F4-939F-4E7E-890E-566CB89C4EA0}" type="slidenum">
              <a:rPr lang="en-US" sz="1300">
                <a:solidFill>
                  <a:prstClr val="black"/>
                </a:solidFill>
              </a:rPr>
              <a:pPr algn="r"/>
              <a:t>35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96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0FBBD-66BA-4D3B-9CD1-92CD54E98BA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155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51557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E9DD73B4-9411-44FA-8248-5D091C5F0BB9}" type="slidenum">
              <a:rPr lang="en-US" sz="1300">
                <a:solidFill>
                  <a:prstClr val="black"/>
                </a:solidFill>
              </a:rPr>
              <a:pPr algn="r"/>
              <a:t>36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532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0FBBD-66BA-4D3B-9CD1-92CD54E98BA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155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51557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E9DD73B4-9411-44FA-8248-5D091C5F0BB9}" type="slidenum">
              <a:rPr lang="en-US" sz="1300">
                <a:solidFill>
                  <a:prstClr val="black"/>
                </a:solidFill>
              </a:rPr>
              <a:pPr algn="r"/>
              <a:t>37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532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19912-3AEC-4187-9E21-1240975B6C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257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8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52581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14352911-947C-4A01-A540-8FF372C07469}" type="slidenum">
              <a:rPr lang="en-US" sz="1300">
                <a:solidFill>
                  <a:prstClr val="black"/>
                </a:solidFill>
              </a:rPr>
              <a:pPr algn="r"/>
              <a:t>38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635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416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6B484-A6AB-46C0-94A7-9EBC18F0797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3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53605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CDAE9E9F-5299-4750-A3D4-CF71A65DD100}" type="slidenum">
              <a:rPr lang="en-US" sz="1300">
                <a:solidFill>
                  <a:prstClr val="black"/>
                </a:solidFill>
              </a:rPr>
              <a:pPr algn="r"/>
              <a:t>40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285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064E81-8CC6-46EB-BA69-DD8D5A89217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5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55653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5F1995A3-E181-4340-9BC4-A0D2DAA4BFC6}" type="slidenum">
              <a:rPr lang="en-US" sz="1300">
                <a:solidFill>
                  <a:prstClr val="black"/>
                </a:solidFill>
              </a:rPr>
              <a:pPr algn="r"/>
              <a:t>41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975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E0D2C-6F5C-447C-9D71-7947575AF5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6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56677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D6855C91-BB31-4345-AA71-1D6EC68F94B9}" type="slidenum">
              <a:rPr lang="en-US" sz="1300">
                <a:solidFill>
                  <a:prstClr val="black"/>
                </a:solidFill>
              </a:rPr>
              <a:pPr algn="r"/>
              <a:t>42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4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D1E3D-0E00-4352-91E3-EAD9ADD4EF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571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15717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B13BE4C7-7DA9-40ED-A638-1F284A8A302B}" type="slidenum">
              <a:rPr lang="en-US" sz="1300">
                <a:solidFill>
                  <a:prstClr val="black"/>
                </a:solidFill>
              </a:rPr>
              <a:pPr algn="r"/>
              <a:t>3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134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E4C39E5F-EA82-423B-AB25-514693D5243E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43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5769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70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57701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B5D78C6C-E00F-4CA9-8ACB-F91E57AC7B8A}" type="slidenum">
              <a:rPr lang="en-US" sz="1300">
                <a:solidFill>
                  <a:prstClr val="black"/>
                </a:solidFill>
              </a:rPr>
              <a:pPr algn="r"/>
              <a:t>43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867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E531C-C83B-45CC-9C0E-006EDD322F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872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58725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A28DF6DD-1AEE-4B54-8A77-FCE9621D54DE}" type="slidenum">
              <a:rPr lang="en-US" sz="1300">
                <a:solidFill>
                  <a:prstClr val="black"/>
                </a:solidFill>
              </a:rPr>
              <a:pPr algn="r"/>
              <a:t>44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46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BACF6F-1D82-4E2B-A878-FF5A83983A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974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59749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683EF371-B880-4FBB-9E44-B7E3A19DFD61}" type="slidenum">
              <a:rPr lang="en-US" sz="1300">
                <a:solidFill>
                  <a:prstClr val="black"/>
                </a:solidFill>
              </a:rPr>
              <a:pPr algn="r"/>
              <a:t>45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532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FC263BCB-99EE-48A9-8527-A06608714D3A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46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6077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60773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3E1DDDBA-F926-40EA-B7F3-107F04E1103B}" type="slidenum">
              <a:rPr lang="en-US" sz="1300">
                <a:solidFill>
                  <a:prstClr val="black"/>
                </a:solidFill>
              </a:rPr>
              <a:pPr algn="r"/>
              <a:t>46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698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6FA05-355D-47DB-ABA2-0EDA4A5F4E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6179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61797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B5505F6E-CACE-444D-AE64-01966E5F20A1}" type="slidenum">
              <a:rPr lang="en-US" sz="1300">
                <a:solidFill>
                  <a:prstClr val="black"/>
                </a:solidFill>
              </a:rPr>
              <a:pPr algn="r"/>
              <a:t>47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517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199AE4-4285-4C56-A17C-0E1C015756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62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62821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7AD05897-58A4-4580-A944-534F710771EC}" type="slidenum">
              <a:rPr lang="en-US" sz="1300">
                <a:solidFill>
                  <a:prstClr val="black"/>
                </a:solidFill>
              </a:rPr>
              <a:pPr algn="r"/>
              <a:t>48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108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85193-43DD-4E2A-9FF6-8E8E2DF6D1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63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63845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9AE755A0-EB91-42FC-B4F7-9920CD994E49}" type="slidenum">
              <a:rPr lang="en-US" sz="1300">
                <a:solidFill>
                  <a:prstClr val="black"/>
                </a:solidFill>
              </a:rPr>
              <a:pPr algn="r"/>
              <a:t>49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57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CD65-FEC2-4FA6-B109-643E58F8F1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64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64869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0EF43791-7C1E-46B4-8780-B401EF95D38A}" type="slidenum">
              <a:rPr lang="en-US" sz="1300">
                <a:solidFill>
                  <a:prstClr val="black"/>
                </a:solidFill>
              </a:rPr>
              <a:pPr algn="r"/>
              <a:t>50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368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3190A25A-4A93-4B32-8325-61C5180A5A5E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51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6691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66917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E6968C96-47F0-458E-BA26-5DF324133375}" type="slidenum">
              <a:rPr lang="en-US" sz="1300">
                <a:solidFill>
                  <a:prstClr val="black"/>
                </a:solidFill>
              </a:rPr>
              <a:pPr algn="r"/>
              <a:t>51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304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2A8E559D-D8F7-496E-AC8B-1D01CF990B68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52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6793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4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67941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BEF97401-ABB7-418D-B629-7DE1C14E371D}" type="slidenum">
              <a:rPr lang="en-US" sz="1300">
                <a:solidFill>
                  <a:prstClr val="black"/>
                </a:solidFill>
              </a:rPr>
              <a:pPr algn="r"/>
              <a:t>52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9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8264B0-8E94-4D67-AD13-9B687AAD28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673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4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16741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740388A7-68B1-47B1-B6B1-9443D353303A}" type="slidenum">
              <a:rPr lang="en-US" sz="1300">
                <a:solidFill>
                  <a:prstClr val="black"/>
                </a:solidFill>
              </a:rPr>
              <a:pPr algn="r"/>
              <a:t>4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815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504DB-89FC-49B7-A2D3-E2418119C3F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68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68965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CB973948-AA8B-447A-A7DA-95264C8BAC2C}" type="slidenum">
              <a:rPr lang="en-US" sz="1300">
                <a:solidFill>
                  <a:prstClr val="black"/>
                </a:solidFill>
              </a:rPr>
              <a:pPr algn="r"/>
              <a:t>53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31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6ADCBD3E-FA70-48ED-8A80-E3C6D4405598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54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69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69989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E0217E4D-3F8D-49E0-AC71-9DE0F3E0901A}" type="slidenum">
              <a:rPr lang="en-US" sz="1300">
                <a:solidFill>
                  <a:prstClr val="black"/>
                </a:solidFill>
              </a:rPr>
              <a:pPr algn="r"/>
              <a:t>54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147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771E37F2-AA20-4151-869C-9C6C66ADA2A5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55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7101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71013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C29434EB-6472-4C81-AF6F-B0C42EC29A6A}" type="slidenum">
              <a:rPr lang="en-US" sz="1300">
                <a:solidFill>
                  <a:prstClr val="black"/>
                </a:solidFill>
              </a:rPr>
              <a:pPr algn="r"/>
              <a:t>55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1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1A50409D-CD37-444B-8D8B-CB218DF1B592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56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7305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6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73061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2D41B64C-A68E-4629-82C6-5282FDE5D314}" type="slidenum">
              <a:rPr lang="en-US" sz="1300">
                <a:solidFill>
                  <a:prstClr val="black"/>
                </a:solidFill>
              </a:rPr>
              <a:pPr algn="r"/>
              <a:t>56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992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270340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DEEB6FBA-D478-44F1-A630-AC5C2AEE8EB8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57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839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04D27175-BDAC-475E-95D8-2549D61BD6ED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58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7613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76133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500B8283-3D91-42B6-87C2-E7ED5CCDFC4F}" type="slidenum">
              <a:rPr lang="en-US" sz="1300">
                <a:solidFill>
                  <a:prstClr val="black"/>
                </a:solidFill>
              </a:rPr>
              <a:pPr algn="r"/>
              <a:t>58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437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10D842A6-4866-434A-8F32-5AC3A22F8470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59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7715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77157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A4CC9F37-6712-42E2-A2E5-77F0540C17D0}" type="slidenum">
              <a:rPr lang="en-US" sz="1300">
                <a:solidFill>
                  <a:prstClr val="black"/>
                </a:solidFill>
              </a:rPr>
              <a:pPr algn="r"/>
              <a:t>59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373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A198F-2191-4156-AE0D-E3F71C5EDE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9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79205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5C2F6664-0B68-4A09-820C-8165D7E41041}" type="slidenum">
              <a:rPr lang="en-US" sz="1300">
                <a:solidFill>
                  <a:prstClr val="black"/>
                </a:solidFill>
              </a:rPr>
              <a:pPr algn="r"/>
              <a:t>60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636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74F3E3D3-5EE2-453F-A187-F421678A5E54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61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8022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80229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BE823A98-217A-494B-A05F-806A687E0BF5}" type="slidenum">
              <a:rPr lang="en-US" sz="1300">
                <a:solidFill>
                  <a:prstClr val="black"/>
                </a:solidFill>
              </a:rPr>
              <a:pPr algn="r"/>
              <a:t>61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771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699AA0B8-E9BE-4830-8039-F3CFB1A5A25E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62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8125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81253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C176C23D-F8C1-403C-A39D-50B72F5B1AC1}" type="slidenum">
              <a:rPr lang="en-US" sz="1300">
                <a:solidFill>
                  <a:prstClr val="black"/>
                </a:solidFill>
              </a:rPr>
              <a:pPr algn="r"/>
              <a:t>62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0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8264B0-8E94-4D67-AD13-9B687AAD287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673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4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16741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740388A7-68B1-47B1-B6B1-9443D353303A}" type="slidenum">
              <a:rPr lang="en-US" sz="1300">
                <a:solidFill>
                  <a:prstClr val="black"/>
                </a:solidFill>
              </a:rPr>
              <a:pPr algn="r"/>
              <a:t>5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919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801AFD14-7F47-4198-9ABD-2D2987CC0F80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63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8227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82277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40DBEEC9-327F-40A5-943A-BE934DC29FD5}" type="slidenum">
              <a:rPr lang="en-US" sz="1300">
                <a:solidFill>
                  <a:prstClr val="black"/>
                </a:solidFill>
              </a:rPr>
              <a:pPr algn="r"/>
              <a:t>63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035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CA4B2417-217A-43C0-BEA0-E1E166C3E04F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64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8329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30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83301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0C88682A-63C5-4A3B-B04D-794DFBF00DD7}" type="slidenum">
              <a:rPr lang="en-US" sz="1300">
                <a:solidFill>
                  <a:prstClr val="black"/>
                </a:solidFill>
              </a:rPr>
              <a:pPr algn="r"/>
              <a:t>64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364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0791771F-85CB-411B-BD35-93B26B016F3B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65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8432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84325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77DE3A61-9769-4384-A809-6BE935B37083}" type="slidenum">
              <a:rPr lang="en-US" sz="1300">
                <a:solidFill>
                  <a:prstClr val="black"/>
                </a:solidFill>
              </a:rPr>
              <a:pPr algn="r"/>
              <a:t>65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715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C6A75-5E4A-4661-8F18-F169D00B22C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85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85349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5076CE3B-C4D9-489D-8DA4-14EE73E473E3}" type="slidenum">
              <a:rPr lang="en-US" sz="1300">
                <a:solidFill>
                  <a:prstClr val="black"/>
                </a:solidFill>
              </a:rPr>
              <a:pPr algn="r"/>
              <a:t>66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045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A690AE9B-B023-494E-A86A-09913DA941F3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67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8637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186373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7E885B5F-726D-47C3-8D00-591CDFA92DC9}" type="slidenum">
              <a:rPr lang="en-US" sz="1300">
                <a:solidFill>
                  <a:prstClr val="black"/>
                </a:solidFill>
              </a:rPr>
              <a:pPr algn="r"/>
              <a:t>67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340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3126FC07-B840-4471-9CD5-E3C854299E02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68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8739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87397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485D59CA-4046-4382-A7E2-F01687F42269}" type="slidenum">
              <a:rPr lang="en-US" sz="1300">
                <a:solidFill>
                  <a:prstClr val="black"/>
                </a:solidFill>
              </a:rPr>
              <a:pPr algn="r"/>
              <a:t>68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549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B14E008B-B7F1-46C5-A6E7-E2808C821451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69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9046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90469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FC8AC6E7-39E4-403E-8B4B-14E51E1F5003}" type="slidenum">
              <a:rPr lang="en-US" sz="1300">
                <a:solidFill>
                  <a:prstClr val="black"/>
                </a:solidFill>
              </a:rPr>
              <a:pPr algn="r"/>
              <a:t>69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079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41EB2469-F281-4542-9C64-7BDA9683AD53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70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9149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91493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08DBC89D-E220-4EC0-8E1C-EB13AB777C28}" type="slidenum">
              <a:rPr lang="en-US" sz="1300">
                <a:solidFill>
                  <a:prstClr val="black"/>
                </a:solidFill>
              </a:rPr>
              <a:pPr algn="r"/>
              <a:t>70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489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78CD30B5-B6CB-47C5-B558-922028530ACD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71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9456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94565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67D05E4A-C526-4F66-9157-0573E76ED7D8}" type="slidenum">
              <a:rPr lang="en-US" sz="1300">
                <a:solidFill>
                  <a:prstClr val="black"/>
                </a:solidFill>
              </a:rPr>
              <a:pPr algn="r"/>
              <a:t>71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378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C24C8CF5-81A2-48EF-A87F-D620288D9B12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72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9661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96613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6277DDD9-C44B-49C4-B343-90D740483399}" type="slidenum">
              <a:rPr lang="en-US" sz="1300">
                <a:solidFill>
                  <a:prstClr val="black"/>
                </a:solidFill>
              </a:rPr>
              <a:pPr algn="r"/>
              <a:t>72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1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3FF69-3747-463D-B2A9-8EE2DF2867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776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117765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6A3539BF-B7C9-48AD-B611-4BB169B2E59A}" type="slidenum">
              <a:rPr lang="en-US" sz="1300">
                <a:solidFill>
                  <a:prstClr val="black"/>
                </a:solidFill>
              </a:rPr>
              <a:pPr algn="r"/>
              <a:t>6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781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4281CA-EF5D-4629-A30C-D446F49348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9763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97637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79440C0A-22B6-457C-9EC0-40AE1A5C24E9}" type="slidenum">
              <a:rPr lang="en-US" sz="1300">
                <a:solidFill>
                  <a:prstClr val="black"/>
                </a:solidFill>
              </a:rPr>
              <a:pPr algn="r"/>
              <a:t>73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03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037AC-E8E6-4DBD-87EC-CBEC530B5DC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9865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6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98661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46F51F8D-CB10-4202-8294-30A9B70D89D1}" type="slidenum">
              <a:rPr lang="en-US" sz="1300">
                <a:solidFill>
                  <a:prstClr val="black"/>
                </a:solidFill>
              </a:rPr>
              <a:pPr algn="r"/>
              <a:t>74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5959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BA425-99F1-47F7-9590-7BA50224B9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9968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99685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CFE0110B-014D-46EF-BC71-24B533F7D234}" type="slidenum">
              <a:rPr lang="en-US" sz="1300">
                <a:solidFill>
                  <a:prstClr val="black"/>
                </a:solidFill>
              </a:rPr>
              <a:pPr algn="r"/>
              <a:t>75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349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304E8578-89CC-4E08-9F05-3FAF5D1CDE66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76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20070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200709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C291F1C1-18C1-4155-8052-F63E4F6C85A8}" type="slidenum">
              <a:rPr lang="en-US" sz="1300">
                <a:solidFill>
                  <a:prstClr val="black"/>
                </a:solidFill>
              </a:rPr>
              <a:pPr algn="r"/>
              <a:t>76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9927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81FEBDDB-ADDA-4F3F-8C27-5E1FFA92B155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77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206851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2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206853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3A68B04F-FFDD-4FD7-A80B-79593B0F07B4}" type="slidenum">
              <a:rPr lang="en-US" sz="1300">
                <a:solidFill>
                  <a:prstClr val="black"/>
                </a:solidFill>
              </a:rPr>
              <a:pPr algn="r"/>
              <a:t>77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956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B8CF8367-713F-4C86-91D1-257AC7955474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78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207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207877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9AE54EB2-EE5E-46B5-B9E4-30E2735B34FB}" type="slidenum">
              <a:rPr lang="en-US" sz="1300">
                <a:solidFill>
                  <a:prstClr val="black"/>
                </a:solidFill>
              </a:rPr>
              <a:pPr algn="r"/>
              <a:t>78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8997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98D77740-17C5-4907-A550-61F35434C14F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79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208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9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208901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0AAA08A4-B606-4CA2-95DE-D8883E46FD3E}" type="slidenum">
              <a:rPr lang="en-US" sz="1300">
                <a:solidFill>
                  <a:prstClr val="black"/>
                </a:solidFill>
              </a:rPr>
              <a:pPr algn="r"/>
              <a:t>79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275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753E3785-BDBB-4704-BBA7-1BA62747F60E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80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209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209925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313ED060-1BF1-49D3-9EE4-DF5CCFB0C7BE}" type="slidenum">
              <a:rPr lang="en-US" sz="1300">
                <a:solidFill>
                  <a:prstClr val="black"/>
                </a:solidFill>
              </a:rPr>
              <a:pPr algn="r"/>
              <a:t>80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3168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>
              <a:defRPr/>
            </a:pPr>
            <a:fld id="{14CAD759-B6FA-4509-ADE8-400BB364325D}" type="slidenum">
              <a:rPr lang="en-US" sz="1300">
                <a:solidFill>
                  <a:prstClr val="black"/>
                </a:solidFill>
              </a:rPr>
              <a:pPr algn="r" eaLnBrk="0" hangingPunct="0">
                <a:defRPr/>
              </a:pPr>
              <a:t>81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210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210949" name="Slide Number Placeholder 3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CC95221B-BA45-428C-A9E1-CFCB81510A34}" type="slidenum">
              <a:rPr lang="en-US" sz="1300">
                <a:solidFill>
                  <a:prstClr val="black"/>
                </a:solidFill>
              </a:rPr>
              <a:pPr algn="r"/>
              <a:t>81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4006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3FF69-3747-463D-B2A9-8EE2DF2867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776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117765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6A3539BF-B7C9-48AD-B611-4BB169B2E59A}" type="slidenum">
              <a:rPr lang="en-US" sz="1300">
                <a:solidFill>
                  <a:prstClr val="black"/>
                </a:solidFill>
              </a:rPr>
              <a:pPr algn="r"/>
              <a:t>7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7810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1C4F0C-19D7-4F13-9BCC-1F13DBD180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878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>
              <a:hlinkClick r:id="rId3"/>
            </a:endParaRPr>
          </a:p>
        </p:txBody>
      </p:sp>
      <p:sp>
        <p:nvSpPr>
          <p:cNvPr id="118789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EBF907FA-B71C-4CD1-BD17-2302B01E351F}" type="slidenum">
              <a:rPr lang="en-US" sz="1300">
                <a:solidFill>
                  <a:prstClr val="black"/>
                </a:solidFill>
              </a:rPr>
              <a:pPr algn="r"/>
              <a:t>8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5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5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8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3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2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8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8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0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5A8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2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9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0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8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502D1-721E-4FB3-9B2C-7158B31AA5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68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3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9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3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7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5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8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0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8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5A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6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chopen.com/books/current-concepts-in-general-thoracic-surgery/localized-drug-delivery-for-cardiothoracic-surger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www.intechopen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470_HeartWall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CC%20BY-SA%203.0" TargetMode="External"/><Relationship Id="rId5" Type="http://schemas.openxmlformats.org/officeDocument/2006/relationships/hyperlink" Target="http://commons.wikimedia.org/w/index.php?title=User:Anton_Becker&amp;action=edit&amp;redlink=1" TargetMode="External"/><Relationship Id="rId4" Type="http://schemas.openxmlformats.org/officeDocument/2006/relationships/hyperlink" Target="http://commons.wikimedia.org/wiki/File:Glanzstreifen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sa/2.0/deed.en" TargetMode="External"/><Relationship Id="rId4" Type="http://schemas.openxmlformats.org/officeDocument/2006/relationships/hyperlink" Target="http://www.flickr.com/photos/60881556@N05/5759153357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nd/2.0/deed.en" TargetMode="External"/><Relationship Id="rId5" Type="http://schemas.openxmlformats.org/officeDocument/2006/relationships/hyperlink" Target="http://www.flickr.com/photos/carolinabio/" TargetMode="External"/><Relationship Id="rId4" Type="http://schemas.openxmlformats.org/officeDocument/2006/relationships/hyperlink" Target="http://www.flickr.com/photos/60881556@N05/5759153357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d/2.0/deed.en" TargetMode="External"/><Relationship Id="rId4" Type="http://schemas.openxmlformats.org/officeDocument/2006/relationships/hyperlink" Target="http://www.flickr.com/photos/yosoynuts/262334217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arolinabio/5118103169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hyperlink" Target="http://creativecommons.org/licenses/by-nc-nd/2.0/deed.en" TargetMode="External"/><Relationship Id="rId4" Type="http://schemas.openxmlformats.org/officeDocument/2006/relationships/hyperlink" Target="http://www.flickr.com/photos/carolinabio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medicinexplained.blogspot.gr/2011/06/cardiac-muscles-properties-morphology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n.wikipedia.org/wiki/File:Myofilament.sv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arek_Mazurkiewicz" TargetMode="External"/><Relationship Id="rId4" Type="http://schemas.openxmlformats.org/officeDocument/2006/relationships/hyperlink" Target="http://commons.wikimedia.org/wiki/File:Sarcomere_diagram2.sv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File:Wiki_Heart_Antomy_Ties_van_Brussel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iki_Heart_Antomy_Ties_van_Brussel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-sa/3.0/deed.e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File:Wiki_Heart_Antomy_Ties_van_Brussel.jp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Dcoetzee" TargetMode="External"/><Relationship Id="rId4" Type="http://schemas.openxmlformats.org/officeDocument/2006/relationships/hyperlink" Target="http://commons.wikimedia.org/wiki/File:Blausen_0168_CardiovascularSystem.pn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Illu_pulmonary_circuit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LadyofHats" TargetMode="External"/><Relationship Id="rId4" Type="http://schemas.openxmlformats.org/officeDocument/2006/relationships/hyperlink" Target="http://commons.wikimedia.org/wiki/File:Circulatory_System_en.sv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Surface_anatomy_of_the_heart.pn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LadyofHats" TargetMode="External"/><Relationship Id="rId4" Type="http://schemas.openxmlformats.org/officeDocument/2006/relationships/hyperlink" Target="http://commons.wikimedia.org/wiki/File:Circulatory_System_en.sv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Eug&amp;action=edit&amp;redlink=1" TargetMode="External"/><Relationship Id="rId4" Type="http://schemas.openxmlformats.org/officeDocument/2006/relationships/hyperlink" Target="http://commons.wikimedia.org/wiki/File:Heart_diagram_blood_flow_en.sv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commons.wikimedia.org/wiki/User:Sevela.p" TargetMode="External"/><Relationship Id="rId4" Type="http://schemas.openxmlformats.org/officeDocument/2006/relationships/hyperlink" Target="http://commons.wikimedia.org/wiki/File:Heart_anterior_view_coronal_section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en.wikipedia.org/wiki/File:Coronary_arteries.p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commons.wikimedia.org/wiki/User:Christian2003" TargetMode="External"/><Relationship Id="rId4" Type="http://schemas.openxmlformats.org/officeDocument/2006/relationships/hyperlink" Target="http://commons.wikimedia.org/wiki/File:Human_heart_with_coronary_arteries_new.png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Mikael_H%C3%A4ggstr%C3%B6m" TargetMode="External"/><Relationship Id="rId5" Type="http://schemas.openxmlformats.org/officeDocument/2006/relationships/hyperlink" Target="http://commons.wikimedia.org/wiki/File:Man_shadow_with_organs.png" TargetMode="Externa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bd.najjar" TargetMode="External"/><Relationship Id="rId4" Type="http://schemas.openxmlformats.org/officeDocument/2006/relationships/hyperlink" Target="http://commons.wikimedia.org/wiki/File:Control-of-heart-by-heart-conduction-system..jpg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acemaker_potential_annotated.gif" TargetMode="External"/><Relationship Id="rId3" Type="http://schemas.openxmlformats.org/officeDocument/2006/relationships/image" Target="../media/image30.gif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Kalumet" TargetMode="External"/><Relationship Id="rId5" Type="http://schemas.openxmlformats.org/officeDocument/2006/relationships/hyperlink" Target="http://commons.wikimedia.org/wiki/File:ECG_Principle_fast.gif" TargetMode="External"/><Relationship Id="rId4" Type="http://schemas.openxmlformats.org/officeDocument/2006/relationships/image" Target="../media/image31.gif"/><Relationship Id="rId9" Type="http://schemas.openxmlformats.org/officeDocument/2006/relationships/hyperlink" Target="http://commons.wikimedia.org/wiki/User:Silvia3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Silvia3" TargetMode="External"/><Relationship Id="rId5" Type="http://schemas.openxmlformats.org/officeDocument/2006/relationships/hyperlink" Target="http://commons.wikimedia.org/wiki/File:Action_potential_ventr_myocyte.gif" TargetMode="External"/><Relationship Id="rId4" Type="http://schemas.openxmlformats.org/officeDocument/2006/relationships/hyperlink" Target="http://en.wikipedia.org/wiki/Cardiac_action_potential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commons.wikimedia.org/wiki/User:JHeuser" TargetMode="External"/><Relationship Id="rId4" Type="http://schemas.openxmlformats.org/officeDocument/2006/relationships/hyperlink" Target="http://en.wikipedia.org/wiki/File:RLS_12blauLeg.png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968.png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adhero88" TargetMode="External"/><Relationship Id="rId4" Type="http://schemas.openxmlformats.org/officeDocument/2006/relationships/hyperlink" Target="http://commons.wikimedia.org/wiki/File:ConductionsystemoftheheartwithouttheHeart.png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nuclearcardiologyseminars.net/autonomic.htm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people.eku.edu/ritchisong/301notes5.htm" TargetMode="External"/><Relationship Id="rId4" Type="http://schemas.microsoft.com/office/2007/relationships/hdphoto" Target="../media/hdphoto2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474.pn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Tom_L%C3%BCck" TargetMode="External"/><Relationship Id="rId4" Type="http://schemas.openxmlformats.org/officeDocument/2006/relationships/hyperlink" Target="http://commons.wikimedia.org/wiki/File:WPW.jpeg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Heart_systole.svg" TargetMode="External"/><Relationship Id="rId3" Type="http://schemas.openxmlformats.org/officeDocument/2006/relationships/image" Target="../media/image39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Reytan" TargetMode="External"/><Relationship Id="rId5" Type="http://schemas.openxmlformats.org/officeDocument/2006/relationships/hyperlink" Target="http://commons.wikimedia.org/wiki/File:Heart_diastole.png" TargetMode="External"/><Relationship Id="rId4" Type="http://schemas.openxmlformats.org/officeDocument/2006/relationships/image" Target="../media/image40.png"/><Relationship Id="rId9" Type="http://schemas.openxmlformats.org/officeDocument/2006/relationships/hyperlink" Target="http://commons.wikimedia.org/wiki/User:Mtcv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ada" TargetMode="External"/><Relationship Id="rId4" Type="http://schemas.openxmlformats.org/officeDocument/2006/relationships/hyperlink" Target="http://commons.wikimedia.org/wiki/File:Diagram_of_the_human_heart_(cropped)_el.png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2.5/deed.en" TargetMode="External"/><Relationship Id="rId5" Type="http://schemas.openxmlformats.org/officeDocument/2006/relationships/hyperlink" Target="http://commons.wikimedia.org/w/index.php?title=User:DanielChangMD&amp;action=edit&amp;redlink=1" TargetMode="External"/><Relationship Id="rId4" Type="http://schemas.openxmlformats.org/officeDocument/2006/relationships/hyperlink" Target="http://commons.wikimedia.org/wiki/File:Wiggers_Diagram.png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F.chiodo" TargetMode="External"/><Relationship Id="rId4" Type="http://schemas.openxmlformats.org/officeDocument/2006/relationships/hyperlink" Target="http://commons.wikimedia.org/wiki/File:Apex-cardiogram.JPG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/index.php?title=User:Huckfinne&amp;action=edit&amp;redlink=1" TargetMode="External"/><Relationship Id="rId4" Type="http://schemas.openxmlformats.org/officeDocument/2006/relationships/hyperlink" Target="http://en.wikipedia.org/wiki/File:Starling_RAP_combined.svg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339_Electrocardiogram.png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Dcoetzee" TargetMode="External"/><Relationship Id="rId4" Type="http://schemas.openxmlformats.org/officeDocument/2006/relationships/hyperlink" Target="http://en.wikipedia.org/wiki/File:Blausen_0260_CoronaryVessels_Anterior.png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Dcoetzee" TargetMode="External"/><Relationship Id="rId4" Type="http://schemas.openxmlformats.org/officeDocument/2006/relationships/hyperlink" Target="http://commons.wikimedia.org/wiki/File:Blausen_0724_PericardialSac.png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</a:t>
            </a:r>
            <a:r>
              <a:rPr lang="el-GR" sz="2600" dirty="0"/>
              <a:t>: Ανατομία &amp; φυσιολογία της καρδιάς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</a:t>
                      </a:r>
                      <a:r>
                        <a:rPr lang="el-GR" sz="1000" dirty="0" smtClean="0">
                          <a:effectLst/>
                        </a:rPr>
                        <a:t>διαθέσιμο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Υπότιτλος 2"/>
          <p:cNvSpPr txBox="1">
            <a:spLocks/>
          </p:cNvSpPr>
          <p:nvPr/>
        </p:nvSpPr>
        <p:spPr>
          <a:xfrm>
            <a:off x="611560" y="3861048"/>
            <a:ext cx="424847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Χρυσούλα Τσίου,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Αναπληρώτρια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4860032" y="3861048"/>
            <a:ext cx="352839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Ουρανία Γκοβίνα,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Επίκουρη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 bIns="91440" anchor="b">
            <a:noAutofit/>
          </a:bodyPr>
          <a:lstStyle/>
          <a:p>
            <a:r>
              <a:rPr lang="el-GR" dirty="0" smtClean="0"/>
              <a:t>Ανατομία της καρδιάς - Περικαρδιακός σάκος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507288" cy="5040560"/>
          </a:xfrm>
        </p:spPr>
        <p:txBody>
          <a:bodyPr>
            <a:normAutofit/>
          </a:bodyPr>
          <a:lstStyle/>
          <a:p>
            <a:pPr lvl="1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b="1" dirty="0" smtClean="0"/>
              <a:t>Καλύμματα</a:t>
            </a:r>
            <a:r>
              <a:rPr lang="el-GR" sz="2400" dirty="0" smtClean="0"/>
              <a:t> </a:t>
            </a:r>
          </a:p>
          <a:p>
            <a:pPr lvl="2" indent="-457200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 Περικάρδιο </a:t>
            </a:r>
          </a:p>
          <a:p>
            <a:pPr lvl="3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Ορογόνος υμένας με 2 πέταλα (το περίτονο ή εξωτερικό, το περισπλάχνιο ή επικάρδιο που είναι εσωτερικό-κολλημένο στην καρδιά),</a:t>
            </a:r>
          </a:p>
          <a:p>
            <a:pPr lvl="3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 Περικαρδιακή κοιλότητα ανάμεσα στα 2 πέταλά του.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r>
              <a:rPr lang="el-GR" dirty="0" smtClean="0"/>
              <a:t>Ανατομία της καρδιάς </a:t>
            </a:r>
            <a:r>
              <a:rPr lang="el-GR" sz="3200" b="0" dirty="0" smtClean="0"/>
              <a:t>(1 από 4)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marL="661988" lvl="1" indent="-43200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sz="2400" b="1" dirty="0" smtClean="0"/>
              <a:t>Καλύμματα</a:t>
            </a:r>
            <a:r>
              <a:rPr lang="el-GR" sz="2400" dirty="0" smtClean="0"/>
              <a:t> </a:t>
            </a:r>
          </a:p>
          <a:p>
            <a:pPr marL="1062038" lvl="2" indent="-432000">
              <a:lnSpc>
                <a:spcPct val="150000"/>
              </a:lnSpc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l-GR" dirty="0" smtClean="0"/>
              <a:t>Η περικαρδιακή κοιλότητα περιέχει μια λεπτή επιφάνεια ορώδους υγρού,</a:t>
            </a:r>
          </a:p>
          <a:p>
            <a:pPr marL="1062038" lvl="2" indent="-432000">
              <a:lnSpc>
                <a:spcPct val="150000"/>
              </a:lnSpc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l-GR" dirty="0" smtClean="0"/>
              <a:t>Περικαρδίτιδα είναι φλεγμονή του περικαρδίου που μπορεί να οδηγήσει σε συμφύσεις μεταξύ των στρωμάτων ή σε συλλογή υγρού μέσα στην περικαρδιακή κοιλότητα (καρδιακός πωματισμός).</a:t>
            </a:r>
          </a:p>
          <a:p>
            <a:pPr indent="-432000">
              <a:lnSpc>
                <a:spcPct val="150000"/>
              </a:lnSpc>
              <a:spcBef>
                <a:spcPts val="1200"/>
              </a:spcBef>
              <a:buSzPct val="130000"/>
              <a:buFont typeface="Wingdings" panose="05000000000000000000" pitchFamily="2" charset="2"/>
              <a:buChar char="q"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r>
              <a:rPr lang="el-GR" dirty="0"/>
              <a:t>Ανατομία της καρδιάς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4) </a:t>
            </a:r>
            <a:endParaRPr lang="el-G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lvl="1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b="1" dirty="0" smtClean="0"/>
              <a:t>Τοιχώματα της καρδιάς</a:t>
            </a:r>
            <a:r>
              <a:rPr lang="el-GR" sz="2400" dirty="0" smtClean="0"/>
              <a:t> </a:t>
            </a:r>
          </a:p>
          <a:p>
            <a:pPr lvl="2" indent="-457200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Eπικάρδιο.</a:t>
            </a:r>
          </a:p>
          <a:p>
            <a:pPr lvl="2" indent="-457200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Μυοκάρδιο.</a:t>
            </a:r>
          </a:p>
          <a:p>
            <a:pPr lvl="2" indent="-457200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Ενδοκάρδιο.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 της καρδιάς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4)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834711" y="6525344"/>
            <a:ext cx="6049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cap="all" dirty="0" smtClean="0">
                <a:solidFill>
                  <a:prstClr val="black"/>
                </a:solidFill>
                <a:latin typeface="Calibri"/>
                <a:hlinkClick r:id="rId3"/>
              </a:rPr>
              <a:t>ANATOMY</a:t>
            </a:r>
            <a:r>
              <a:rPr lang="en-US" sz="1200" cap="all" dirty="0">
                <a:solidFill>
                  <a:prstClr val="black"/>
                </a:solidFill>
                <a:latin typeface="Calibri"/>
                <a:hlinkClick r:id="rId3"/>
              </a:rPr>
              <a:t>. OF THE </a:t>
            </a:r>
            <a:r>
              <a:rPr lang="en-US" sz="1200" cap="all" dirty="0" smtClean="0">
                <a:solidFill>
                  <a:prstClr val="black"/>
                </a:solidFill>
                <a:latin typeface="Calibri"/>
                <a:hlinkClick r:id="rId3"/>
              </a:rPr>
              <a:t>PERICARDIUM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,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intechopen.com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6" name="Picture 4" descr="media/imag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08302"/>
            <a:ext cx="5544616" cy="54930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r>
              <a:rPr lang="el-GR" dirty="0"/>
              <a:t>Ανατομία της καρδιάς </a:t>
            </a:r>
            <a:r>
              <a:rPr lang="el-GR" sz="3200" b="0" dirty="0" smtClean="0"/>
              <a:t>(4 </a:t>
            </a:r>
            <a:r>
              <a:rPr lang="el-GR" sz="3200" b="0" dirty="0"/>
              <a:t>από 4</a:t>
            </a:r>
            <a:r>
              <a:rPr lang="el-GR" sz="3200" b="0" dirty="0" smtClean="0"/>
              <a:t>) </a:t>
            </a:r>
            <a:endParaRPr lang="el-G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b="1" dirty="0" smtClean="0"/>
              <a:t>Τοιχώματα της καρδιάς</a:t>
            </a:r>
            <a:r>
              <a:rPr lang="el-GR" sz="2400" dirty="0" smtClean="0"/>
              <a:t> 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Eπικάρδιο</a:t>
            </a:r>
            <a:r>
              <a:rPr lang="en-US" dirty="0" smtClean="0"/>
              <a:t>:</a:t>
            </a:r>
            <a:r>
              <a:rPr lang="el-GR" dirty="0" smtClean="0"/>
              <a:t> ταυτίζεται με το περισπλάχνιο πέταλο του μυοκαρδίου,</a:t>
            </a:r>
            <a:endParaRPr lang="en-US" dirty="0" smtClean="0"/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Μυοκάρδιο</a:t>
            </a:r>
            <a:r>
              <a:rPr lang="en-US" dirty="0" smtClean="0"/>
              <a:t>:</a:t>
            </a:r>
            <a:r>
              <a:rPr lang="el-GR" dirty="0" smtClean="0"/>
              <a:t> είναι η κύρια μάζα του συσταλτού καρδιακού μυός (μυϊκά ινίδια),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Ενδοκάρδιο</a:t>
            </a:r>
            <a:r>
              <a:rPr lang="en-US" dirty="0" smtClean="0"/>
              <a:t>:</a:t>
            </a:r>
            <a:r>
              <a:rPr lang="el-GR" dirty="0" smtClean="0"/>
              <a:t> είναι από ενδοθηλιακό έλυτρο που καλύπτει το εσωτερικό των καρδιακών κοιλοτήτων, των βαλβίδων και των μεγάλων αγγείων.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</a:t>
            </a:r>
            <a:r>
              <a:rPr lang="el-GR" dirty="0" smtClean="0"/>
              <a:t>οιχώματα </a:t>
            </a:r>
            <a:r>
              <a:rPr lang="el-GR" dirty="0"/>
              <a:t>της </a:t>
            </a:r>
            <a:r>
              <a:rPr lang="el-GR" dirty="0" smtClean="0"/>
              <a:t>καρδιάς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098" name="Picture 2" descr="File:Blausen 0470 HeartW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87" y="1182711"/>
            <a:ext cx="5213624" cy="5213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/>
          <p:nvPr/>
        </p:nvSpPr>
        <p:spPr>
          <a:xfrm>
            <a:off x="3134629" y="6396335"/>
            <a:ext cx="2874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Blausen 0470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HeartWall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BruceBlaus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5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dirty="0" smtClean="0"/>
              <a:t>Χαρακτηριστικά του καρδιακού μυός</a:t>
            </a:r>
          </a:p>
        </p:txBody>
      </p:sp>
      <p:sp>
        <p:nvSpPr>
          <p:cNvPr id="20484" name="Rectangle 3075"/>
          <p:cNvSpPr>
            <a:spLocks noGrp="1" noChangeArrowheads="1"/>
          </p:cNvSpPr>
          <p:nvPr>
            <p:ph idx="1"/>
          </p:nvPr>
        </p:nvSpPr>
        <p:spPr>
          <a:xfrm>
            <a:off x="22920" y="1412776"/>
            <a:ext cx="4621088" cy="511256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</a:pPr>
            <a:r>
              <a:rPr lang="el-GR" sz="2200" dirty="0" smtClean="0"/>
              <a:t>Διαμορφώνει το μεγαλύτερο μέρος των τοιχωμάτων της καρδιάς (μυοκάρδιο),</a:t>
            </a:r>
          </a:p>
          <a:p>
            <a:pPr eaLnBrk="1" hangingPunct="1">
              <a:lnSpc>
                <a:spcPct val="112000"/>
              </a:lnSpc>
            </a:pPr>
            <a:r>
              <a:rPr lang="el-GR" sz="2200" dirty="0" smtClean="0"/>
              <a:t>Αυτόνομος (χωρίς τη θέληση του ανθρώπου),</a:t>
            </a:r>
          </a:p>
          <a:p>
            <a:pPr eaLnBrk="1" hangingPunct="1">
              <a:lnSpc>
                <a:spcPct val="112000"/>
              </a:lnSpc>
            </a:pPr>
            <a:r>
              <a:rPr lang="el-GR" sz="2200" dirty="0" smtClean="0"/>
              <a:t>Αυτορυθμιζόμενος (λειτουργεί χωρίς εξωτερικά ερεθίσματα),</a:t>
            </a:r>
          </a:p>
          <a:p>
            <a:pPr eaLnBrk="1" hangingPunct="1">
              <a:lnSpc>
                <a:spcPct val="112000"/>
              </a:lnSpc>
            </a:pPr>
            <a:r>
              <a:rPr lang="el-GR" sz="2200" dirty="0" smtClean="0"/>
              <a:t>Γρήγορη χωρίς κόπο συστολή,</a:t>
            </a:r>
          </a:p>
          <a:p>
            <a:pPr eaLnBrk="1" hangingPunct="1">
              <a:lnSpc>
                <a:spcPct val="112000"/>
              </a:lnSpc>
            </a:pPr>
            <a:r>
              <a:rPr lang="el-GR" sz="2200" dirty="0" smtClean="0"/>
              <a:t>Ο σταθερός ρυθμός μπορεί να τροποποιηθεί από νευρικά και ορμονικά ερεθίσματα.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122" name="Picture 2" descr="File:Glanzstreif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500502" cy="3600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5608511" y="5054885"/>
            <a:ext cx="2427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Glanzstreifen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Anton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Becker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 action="ppaction://hlinkfile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 action="ppaction://hlinkfile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9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pPr eaLnBrk="1" hangingPunct="1"/>
            <a:r>
              <a:rPr lang="el-GR" sz="4000" b="1" dirty="0" smtClean="0"/>
              <a:t>Καρδιακός μυϊκός ιστός </a:t>
            </a:r>
            <a:r>
              <a:rPr lang="el-GR" sz="3200" b="0" dirty="0" smtClean="0"/>
              <a:t>(1 από 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l-GR" sz="2400" dirty="0" smtClean="0"/>
              <a:t>Γραμμωτός,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l-GR" sz="2400" dirty="0" smtClean="0"/>
              <a:t>Μονοκύτταρα,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l-GR" sz="2400" dirty="0" smtClean="0"/>
              <a:t>Μονοπύρηνα,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l-GR" sz="2400" dirty="0" smtClean="0"/>
              <a:t>Διακλαδισμένα κύτταρα,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el-GR" sz="2400" dirty="0" smtClean="0"/>
              <a:t> </a:t>
            </a:r>
            <a:r>
              <a:rPr lang="el-GR" sz="2400" dirty="0"/>
              <a:t>Δ</a:t>
            </a:r>
            <a:r>
              <a:rPr lang="el-GR" sz="2400" dirty="0" smtClean="0"/>
              <a:t>ίσκοι.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farm3.staticflickr.com/2621/5759153357_0bca2e02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412776"/>
            <a:ext cx="4742433" cy="3786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5078729" y="5312209"/>
            <a:ext cx="3008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Muscle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Types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doctorwonder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BY-NC-SA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6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dirty="0" smtClean="0"/>
              <a:t>Καρδιακός μυϊκός</a:t>
            </a:r>
            <a:r>
              <a:rPr lang="el-GR" sz="4000" dirty="0" smtClean="0"/>
              <a:t> ι</a:t>
            </a:r>
            <a:r>
              <a:rPr lang="el-GR" sz="4000" b="1" dirty="0" smtClean="0"/>
              <a:t>στός </a:t>
            </a:r>
            <a:r>
              <a:rPr lang="el-GR" sz="3200" b="0" dirty="0" smtClean="0"/>
              <a:t>(2 από 2)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132856"/>
            <a:ext cx="4084506" cy="2520280"/>
          </a:xfrm>
        </p:spPr>
        <p:txBody>
          <a:bodyPr>
            <a:noAutofit/>
          </a:bodyPr>
          <a:lstStyle/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l-GR" sz="2400" dirty="0" smtClean="0"/>
              <a:t>Πλούσιος ανεφοδιασμός αίματος,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l-GR" sz="2400" dirty="0" smtClean="0"/>
              <a:t>Μονοπύρηνα (περιστασιακά μπορούν να γίνονται διπύρηνα).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farm2.staticflickr.com/1428/5118103169_58bd036d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10" y="1772816"/>
            <a:ext cx="4762500" cy="3209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4919749" y="5073884"/>
            <a:ext cx="3307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Muscle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Types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Carolina Biological Supply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Company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BY-NC-ND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1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Συσταλτό μυοκάρδιο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spcBef>
                <a:spcPts val="1200"/>
              </a:spcBef>
            </a:pPr>
            <a:r>
              <a:rPr lang="el-GR" sz="2400" b="1" dirty="0" smtClean="0"/>
              <a:t>Συστολή-χάλαση</a:t>
            </a:r>
            <a:endParaRPr lang="el-GR" sz="2400" b="1" dirty="0"/>
          </a:p>
          <a:p>
            <a:pPr marL="357188" lvl="2" indent="0">
              <a:spcBef>
                <a:spcPts val="1200"/>
              </a:spcBef>
              <a:buNone/>
            </a:pPr>
            <a:r>
              <a:rPr lang="el-GR" dirty="0" smtClean="0"/>
              <a:t>Συστολή (διέγερση μυοκαρδιακής ίνας).</a:t>
            </a:r>
          </a:p>
          <a:p>
            <a:pPr>
              <a:spcBef>
                <a:spcPts val="1200"/>
              </a:spcBef>
            </a:pPr>
            <a:r>
              <a:rPr lang="el-GR" sz="2400" b="1" dirty="0" smtClean="0"/>
              <a:t>Θεωρία διολίσθησης μικκυλίων </a:t>
            </a:r>
            <a:r>
              <a:rPr lang="en-US" sz="2400" b="1" dirty="0" smtClean="0"/>
              <a:t>Huxley</a:t>
            </a:r>
          </a:p>
          <a:p>
            <a:pPr marL="355600" indent="0">
              <a:spcBef>
                <a:spcPts val="1200"/>
              </a:spcBef>
              <a:buNone/>
            </a:pPr>
            <a:r>
              <a:rPr lang="el-GR" sz="2400" dirty="0" smtClean="0"/>
              <a:t>Η διέγερση προκαλεί χημικές αντιδράσεις στις συσταλτές πρωτεΐνες (μικκύλια) και στις ρυθμιστικές.</a:t>
            </a:r>
          </a:p>
          <a:p>
            <a:pPr marL="355600" indent="0">
              <a:spcBef>
                <a:spcPts val="1200"/>
              </a:spcBef>
              <a:buNone/>
            </a:pPr>
            <a:r>
              <a:rPr lang="el-GR" sz="2400" dirty="0" smtClean="0"/>
              <a:t>Τα μικκύλια είναι διατεταγμένα παράλληλα μέσα στα μυόϊνίδια και κατά τη συστολή τα μικκύλια συνδέονται μεταξύ τους πρόσκαιρα.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Ανατομία &amp; φυσιολογία </a:t>
            </a:r>
            <a:r>
              <a:rPr lang="el-GR" dirty="0" smtClean="0"/>
              <a:t>της καρδιάς</a:t>
            </a:r>
            <a:endParaRPr lang="el-GR" dirty="0"/>
          </a:p>
        </p:txBody>
      </p:sp>
      <p:pic>
        <p:nvPicPr>
          <p:cNvPr id="2050" name="Picture 2" descr="File:Gray12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17" y="1223827"/>
            <a:ext cx="4023767" cy="49190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3392996" y="6225768"/>
            <a:ext cx="2358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Weaving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loom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yosoynuts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BY-ND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Μυοϊνίδια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Πολύ ανεπτυγμένα στο μυϊκό κύτταρο,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Αποτελούνται από :</a:t>
            </a:r>
            <a:endParaRPr lang="el-GR" sz="2400" dirty="0"/>
          </a:p>
          <a:p>
            <a:pPr lvl="1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λεπτά μικκύλια (ακτίνη),</a:t>
            </a:r>
            <a:endParaRPr lang="el-GR" sz="2400" dirty="0"/>
          </a:p>
          <a:p>
            <a:pPr lvl="1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παχέα μικκύλια (μυοσίνη),</a:t>
            </a:r>
            <a:endParaRPr lang="el-GR" sz="2400" dirty="0"/>
          </a:p>
          <a:p>
            <a:pPr lvl="1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χαλαρωτικές πρωτεΐνες (τροπονίνη, τροπομυοσίνη),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Εμφανίζουν λωρίδες σκοτεινές Α και φωτεινές Ι (εμφάνιση εγκάρσιας γράμμωσης).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Σαρκομέρια</a:t>
            </a:r>
            <a:br>
              <a:rPr lang="el-GR" dirty="0" smtClean="0"/>
            </a:br>
            <a:r>
              <a:rPr lang="el-GR" sz="3200" dirty="0" smtClean="0"/>
              <a:t>(λειτουργική μονάδα του μυοϊνιδίου)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Αφορίζεται από 2 γραμμές Ζ-Ζ (εγκάρσιες μεμβράνες στο μέσο της φωτεινής λωρίδας που συμβάλλουν στην πλευρική ευθυγράμμιση),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Τα μικκύλια ακτίνης διατίθενται εξαγωνικώς γύρω από τη μυοσίνη,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Οι συσταλτικές πρωτεΐνες διολισθαίνουν και δημιουργούν βράχυνση ή επιμήκυνση της μυοκαρδιακής ίνας.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Ρυθμιστικές πρωτεΐνες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Η τροπονίνη και η τροπομυοσίνη εμποδίζουν στη φάση της ηρεμίας την αλληλεπίδραση της ακτίνης με τη μυοσίνη,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Τα </a:t>
            </a:r>
            <a:r>
              <a:rPr lang="en-US" sz="2400" dirty="0" smtClean="0"/>
              <a:t>Ca++ </a:t>
            </a:r>
            <a:r>
              <a:rPr lang="el-GR" sz="2400" dirty="0" smtClean="0"/>
              <a:t>εισέρχονται στην ίνα και προκαλούν έκλυση </a:t>
            </a:r>
            <a:r>
              <a:rPr lang="en-US" sz="2400" dirty="0" smtClean="0"/>
              <a:t>Ca++ </a:t>
            </a:r>
            <a:r>
              <a:rPr lang="el-GR" sz="2400" dirty="0" smtClean="0"/>
              <a:t>από το σαρκοπλασματικό δίκτυο,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Ενεργοποιούνται χημικές αντιδράσεις και σχηματίζεται ακτομυοσίνη με αποτέλεσμα τη συστολή,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Τα απελευθερούμενα </a:t>
            </a:r>
            <a:r>
              <a:rPr lang="en-US" sz="2400" dirty="0" smtClean="0"/>
              <a:t>Ca++ </a:t>
            </a:r>
            <a:r>
              <a:rPr lang="el-GR" sz="2400" dirty="0" smtClean="0"/>
              <a:t>ενώνονται με την τροπονίνη και αίρεται η ανασταλτική δράση της τροπομυοσίνης.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dirty="0" smtClean="0"/>
              <a:t>Δίσκοι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4978896" cy="554461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b="1" dirty="0" smtClean="0"/>
              <a:t>Συνδέσεις χιαστές: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l-GR" sz="2400" dirty="0" smtClean="0"/>
              <a:t>Ηλεκτρικές συνάψεις,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l-GR" sz="2400" dirty="0" smtClean="0"/>
              <a:t>Διέγερση που διαδίδεται γρήγορα,</a:t>
            </a:r>
          </a:p>
          <a:p>
            <a:pPr eaLnBrk="1" hangingPunct="1"/>
            <a:r>
              <a:rPr lang="el-GR" sz="2400" b="1" dirty="0" smtClean="0"/>
              <a:t>Συνδέσεις σφιχτές: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l-GR" sz="2400" dirty="0" smtClean="0"/>
              <a:t>Βοηθούν τη συγκράτηση  του αίματος μέσα στον καρδιακό ιστό,</a:t>
            </a:r>
          </a:p>
          <a:p>
            <a:pPr eaLnBrk="1" hangingPunct="1"/>
            <a:r>
              <a:rPr lang="el-GR" sz="2400" b="1" dirty="0" smtClean="0"/>
              <a:t>Δεσμοσωμάτια: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l-GR" sz="2400" dirty="0" smtClean="0"/>
              <a:t>Καρδιακά κύτταρα που αντέχουν στην μεγάλη πίεση που ασκείται  από το αίμα στη διάρκεια της συστολής.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5004048" y="4265908"/>
            <a:ext cx="3967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Human cardiac muscle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Carolina Biological Supply Company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BY-NC-ND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004048" y="1443758"/>
            <a:ext cx="3995182" cy="2696541"/>
            <a:chOff x="5004048" y="1443758"/>
            <a:chExt cx="3995182" cy="2696541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443758"/>
              <a:ext cx="3995182" cy="2696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Δεξιό βέλος 3"/>
            <p:cNvSpPr/>
            <p:nvPr/>
          </p:nvSpPr>
          <p:spPr>
            <a:xfrm>
              <a:off x="5508104" y="2204864"/>
              <a:ext cx="432048" cy="144016"/>
            </a:xfrm>
            <a:prstGeom prst="right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" name="Δεξιό βέλος 4"/>
            <p:cNvSpPr/>
            <p:nvPr/>
          </p:nvSpPr>
          <p:spPr>
            <a:xfrm>
              <a:off x="5508104" y="2420888"/>
              <a:ext cx="432048" cy="144016"/>
            </a:xfrm>
            <a:prstGeom prst="right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2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dirty="0" smtClean="0"/>
              <a:t>Ραβδώσεις /Σαρκομερή</a:t>
            </a:r>
            <a:r>
              <a:rPr lang="el-GR" dirty="0" smtClean="0"/>
              <a:t>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0"/>
            <a:ext cx="4932040" cy="5445224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200" b="1" dirty="0" smtClean="0"/>
              <a:t>Δίσκοι Ζ:</a:t>
            </a:r>
            <a:r>
              <a:rPr lang="el-GR" sz="2200" dirty="0" smtClean="0"/>
              <a:t> το όριο μεταξύ </a:t>
            </a:r>
            <a:r>
              <a:rPr lang="el-GR" sz="2200" b="1" dirty="0" smtClean="0"/>
              <a:t>σαρκομερών</a:t>
            </a:r>
            <a:r>
              <a:rPr lang="el-GR" sz="2200" dirty="0" smtClean="0"/>
              <a:t> είναι λεπτές πρωτεϊνικές ίνες,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200" b="1" dirty="0" smtClean="0"/>
              <a:t>Ανισότροπη ζώνη Α</a:t>
            </a:r>
            <a:r>
              <a:rPr lang="el-GR" sz="2200" dirty="0" smtClean="0"/>
              <a:t> πυκνή επικάλυψη (μυοσίνη) ίνες &amp; λεπτές ίνες,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200" b="1" dirty="0" smtClean="0"/>
              <a:t>Ι (ισοτροπική) ζώνη:</a:t>
            </a:r>
            <a:r>
              <a:rPr lang="el-GR" sz="2200" dirty="0" smtClean="0"/>
              <a:t> λεπτές (από ακτίνιο) ίνες,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200" b="1" dirty="0" smtClean="0"/>
              <a:t>Γραμμή Ζ:</a:t>
            </a:r>
            <a:r>
              <a:rPr lang="el-GR" sz="2200" dirty="0" smtClean="0"/>
              <a:t> διχοτομεί κάθε ζώνη Ι,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200" b="1" dirty="0" smtClean="0"/>
              <a:t>Ζώνη Χ:</a:t>
            </a:r>
            <a:r>
              <a:rPr lang="el-GR" sz="2200" dirty="0" smtClean="0"/>
              <a:t> παχιές ίνες,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200" b="1" dirty="0" smtClean="0"/>
              <a:t>Γραμμή Μ:</a:t>
            </a:r>
            <a:r>
              <a:rPr lang="el-GR" sz="2200" dirty="0" smtClean="0"/>
              <a:t> πρωτεΐνες δένουν παρακείμενες παχιές ίνες.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://4.bp.blogspot.com/-JXT5kiQ-Wc4/Tgr3elu-2QI/AAAAAAAAAIA/mekAtumXLio/s400/morphology+cardiac+mus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4073682" cy="36153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327741" y="5284859"/>
            <a:ext cx="3282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medicinexplained.blogspot.gr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6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dirty="0" smtClean="0"/>
              <a:t>Mυονημάτια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4797152"/>
            <a:ext cx="8568952" cy="17716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200" b="1" dirty="0" smtClean="0"/>
              <a:t>Λεπτές ίνες:</a:t>
            </a:r>
            <a:r>
              <a:rPr lang="el-GR" sz="2200" dirty="0" smtClean="0"/>
              <a:t> ακτίνιο (συν κάποια τροπομυοσίνη &amp; τροπονίνη),</a:t>
            </a:r>
          </a:p>
          <a:p>
            <a:pPr eaLnBrk="1" hangingPunct="1"/>
            <a:r>
              <a:rPr lang="el-GR" sz="2200" b="1" dirty="0" smtClean="0"/>
              <a:t>Παχιές ίνες:</a:t>
            </a:r>
            <a:r>
              <a:rPr lang="el-GR" sz="2200" dirty="0" smtClean="0"/>
              <a:t> μυοσίνη,</a:t>
            </a:r>
          </a:p>
          <a:p>
            <a:pPr eaLnBrk="1" hangingPunct="1"/>
            <a:r>
              <a:rPr lang="el-GR" sz="2200" b="1" dirty="0" smtClean="0"/>
              <a:t>Ελαστικές ίνες:</a:t>
            </a:r>
            <a:r>
              <a:rPr lang="el-GR" sz="2200" dirty="0" smtClean="0"/>
              <a:t> συνδέουν τη μυοσίνη στους δίσκους Ζ (πολύ υψηλό μοριακό βάρος).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22" y="1396715"/>
            <a:ext cx="6695901" cy="2849320"/>
          </a:xfrm>
          <a:ln>
            <a:solidFill>
              <a:schemeClr val="tx1"/>
            </a:solidFill>
          </a:ln>
        </p:spPr>
      </p:pic>
      <p:sp>
        <p:nvSpPr>
          <p:cNvPr id="8" name="Rectangle 8"/>
          <p:cNvSpPr/>
          <p:nvPr/>
        </p:nvSpPr>
        <p:spPr>
          <a:xfrm>
            <a:off x="2051720" y="4301099"/>
            <a:ext cx="50583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Myofilament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Mikael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Häggström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8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Σαρκομερή</a:t>
            </a:r>
            <a:r>
              <a:rPr lang="el-GR" dirty="0" smtClean="0"/>
              <a:t>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760"/>
            <a:ext cx="3456384" cy="5214491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200" dirty="0" smtClean="0"/>
              <a:t>Συστατικά της μυϊκής ίνας</a:t>
            </a:r>
            <a:r>
              <a:rPr lang="en-US" sz="2200" dirty="0" smtClean="0"/>
              <a:t>:</a:t>
            </a:r>
            <a:r>
              <a:rPr lang="el-GR" sz="2200" dirty="0" smtClean="0"/>
              <a:t> τακτοποιημένα μυονημάτια σε συσταλτή μονάδα,</a:t>
            </a:r>
          </a:p>
          <a:p>
            <a:pPr eaLnBrk="1" hangingPunct="1"/>
            <a:r>
              <a:rPr lang="el-GR" sz="2200" b="1" dirty="0" smtClean="0"/>
              <a:t>Λειτουργική μονάδα</a:t>
            </a:r>
            <a:r>
              <a:rPr lang="el-GR" sz="2200" dirty="0" smtClean="0"/>
              <a:t> ραβδωτή για συστολή μυών,</a:t>
            </a:r>
          </a:p>
          <a:p>
            <a:pPr eaLnBrk="1" hangingPunct="1"/>
            <a:r>
              <a:rPr lang="el-GR" sz="2200" dirty="0" smtClean="0"/>
              <a:t>Παράγουν την ορατή ζώνη (ραβδώσεις),</a:t>
            </a:r>
          </a:p>
          <a:p>
            <a:pPr eaLnBrk="1" hangingPunct="1"/>
            <a:r>
              <a:rPr lang="el-GR" sz="2200" dirty="0" smtClean="0"/>
              <a:t>Μυονημάτια μεταξύ δύο διαδοχικών δίσκων Ζ.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Sarcomere diagram2.sv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r="12018"/>
          <a:stretch/>
        </p:blipFill>
        <p:spPr bwMode="auto">
          <a:xfrm>
            <a:off x="3322446" y="1268760"/>
            <a:ext cx="5801032" cy="48196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4435679" y="6165304"/>
            <a:ext cx="3574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Sarcomere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diagram2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Marek Mazurkiewicz"/>
              </a:rPr>
              <a:t>Marek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Marek Mazurkiewicz"/>
              </a:rPr>
              <a:t>Mazurkiewicz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0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Καρδιακές κοιλότητες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377405" y="1296895"/>
            <a:ext cx="8598767" cy="4529301"/>
            <a:chOff x="545232" y="1549971"/>
            <a:chExt cx="8598767" cy="4529301"/>
          </a:xfrm>
        </p:grpSpPr>
        <p:sp>
          <p:nvSpPr>
            <p:cNvPr id="31748" name="Text Box 9"/>
            <p:cNvSpPr txBox="1">
              <a:spLocks noChangeArrowheads="1"/>
            </p:cNvSpPr>
            <p:nvPr/>
          </p:nvSpPr>
          <p:spPr bwMode="auto">
            <a:xfrm>
              <a:off x="545232" y="4941907"/>
              <a:ext cx="1359768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Δεξιά Κοιλία</a:t>
              </a:r>
            </a:p>
          </p:txBody>
        </p:sp>
        <p:sp>
          <p:nvSpPr>
            <p:cNvPr id="31749" name="Text Box 8"/>
            <p:cNvSpPr txBox="1">
              <a:spLocks noChangeArrowheads="1"/>
            </p:cNvSpPr>
            <p:nvPr/>
          </p:nvSpPr>
          <p:spPr bwMode="auto">
            <a:xfrm>
              <a:off x="585936" y="3084493"/>
              <a:ext cx="1547664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Δεξιός κόλπος</a:t>
              </a:r>
            </a:p>
          </p:txBody>
        </p:sp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7162800" y="3343275"/>
              <a:ext cx="1981199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Αριστερός</a:t>
              </a:r>
            </a:p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Κόλπος</a:t>
              </a:r>
            </a:p>
          </p:txBody>
        </p:sp>
        <p:sp>
          <p:nvSpPr>
            <p:cNvPr id="31753" name="Text Box 4"/>
            <p:cNvSpPr txBox="1">
              <a:spLocks noChangeArrowheads="1"/>
            </p:cNvSpPr>
            <p:nvPr/>
          </p:nvSpPr>
          <p:spPr bwMode="auto">
            <a:xfrm>
              <a:off x="7162800" y="5248275"/>
              <a:ext cx="1813372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Αριστερά</a:t>
              </a:r>
            </a:p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Κοιλία</a:t>
              </a:r>
            </a:p>
          </p:txBody>
        </p:sp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469" y="1549971"/>
              <a:ext cx="4588861" cy="4418903"/>
            </a:xfrm>
            <a:prstGeom prst="rect">
              <a:avLst/>
            </a:prstGeom>
          </p:spPr>
        </p:pic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 flipH="1">
              <a:off x="1905000" y="5486400"/>
              <a:ext cx="762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1750" name="Line 7"/>
            <p:cNvSpPr>
              <a:spLocks noChangeShapeType="1"/>
            </p:cNvSpPr>
            <p:nvPr/>
          </p:nvSpPr>
          <p:spPr bwMode="auto">
            <a:xfrm flipH="1">
              <a:off x="2133600" y="3717032"/>
              <a:ext cx="533400" cy="169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1754" name="Line 3"/>
            <p:cNvSpPr>
              <a:spLocks noChangeShapeType="1"/>
            </p:cNvSpPr>
            <p:nvPr/>
          </p:nvSpPr>
          <p:spPr bwMode="auto">
            <a:xfrm>
              <a:off x="6781800" y="3084493"/>
              <a:ext cx="381000" cy="9541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1755" name="Line 2"/>
            <p:cNvSpPr>
              <a:spLocks noChangeShapeType="1"/>
            </p:cNvSpPr>
            <p:nvPr/>
          </p:nvSpPr>
          <p:spPr bwMode="auto">
            <a:xfrm>
              <a:off x="6781800" y="4972051"/>
              <a:ext cx="381000" cy="819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Rectangle 8"/>
          <p:cNvSpPr/>
          <p:nvPr/>
        </p:nvSpPr>
        <p:spPr>
          <a:xfrm>
            <a:off x="1967355" y="6331447"/>
            <a:ext cx="5661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Wiki Heart Antomy Ties van Brussel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Tvanbr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0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r>
              <a:rPr lang="el-GR" dirty="0" smtClean="0"/>
              <a:t>Κοιλότητες της καρδιάς </a:t>
            </a:r>
            <a:r>
              <a:rPr lang="el-GR" sz="3200" b="0" dirty="0" smtClean="0">
                <a:latin typeface="+mn-lt"/>
              </a:rPr>
              <a:t>(1 από 4)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b="1" dirty="0" smtClean="0"/>
              <a:t>Καρδιακές κοιλότητες</a:t>
            </a:r>
          </a:p>
          <a:p>
            <a:pPr marL="360000" lvl="2" indent="-457200">
              <a:lnSpc>
                <a:spcPct val="120000"/>
              </a:lnSpc>
              <a:spcBef>
                <a:spcPts val="1200"/>
              </a:spcBef>
            </a:pPr>
            <a:r>
              <a:rPr lang="el-GR" b="1" dirty="0" smtClean="0"/>
              <a:t>Κόλποι</a:t>
            </a:r>
          </a:p>
          <a:p>
            <a:pPr marL="1274400" lvl="5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Χαρακτηριστικά γνωρίσματα :</a:t>
            </a:r>
          </a:p>
          <a:p>
            <a:pPr marL="1731600" lvl="7" indent="-457200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400" dirty="0" smtClean="0"/>
              <a:t>μικρές, με λεπτά τοιχώματα κοιλότητες,</a:t>
            </a:r>
          </a:p>
          <a:p>
            <a:pPr marL="342900" lvl="1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b="1" dirty="0" smtClean="0"/>
              <a:t>Λειτουργίες:</a:t>
            </a:r>
          </a:p>
          <a:p>
            <a:pPr marL="817200" lvl="3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Παραλαμβάνουν το αίμα που επιστρέφει στην καρδιά από την κυκλοφορία,</a:t>
            </a:r>
          </a:p>
          <a:p>
            <a:pPr marL="817200" lvl="3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Εξωθούν το αίμα στις παρακείμενες κοιλίες.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r>
              <a:rPr lang="el-GR" dirty="0"/>
              <a:t>Κοιλότητες της καρδιάς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4) </a:t>
            </a:r>
            <a:endParaRPr lang="el-GR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000" lvl="2" indent="-432000">
              <a:lnSpc>
                <a:spcPct val="120000"/>
              </a:lnSpc>
              <a:spcBef>
                <a:spcPts val="1200"/>
              </a:spcBef>
            </a:pPr>
            <a:r>
              <a:rPr lang="el-GR" b="1" dirty="0" smtClean="0"/>
              <a:t>Κόλποι</a:t>
            </a:r>
          </a:p>
          <a:p>
            <a:pPr marL="853200" lvl="4" indent="-4320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Παραλαμβάνουν αίμα από :</a:t>
            </a:r>
          </a:p>
          <a:p>
            <a:pPr marL="1335600" lvl="6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Δεξιά πλευρά</a:t>
            </a:r>
            <a:r>
              <a:rPr lang="el-GR" sz="2400" dirty="0"/>
              <a:t>,</a:t>
            </a:r>
            <a:endParaRPr lang="el-GR" sz="2400" dirty="0" smtClean="0"/>
          </a:p>
          <a:p>
            <a:pPr marL="1335600" lvl="6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Άνω και κάτω κοίλη φλέβα</a:t>
            </a:r>
            <a:r>
              <a:rPr lang="el-GR" sz="2400" dirty="0"/>
              <a:t>,</a:t>
            </a:r>
            <a:endParaRPr lang="el-GR" sz="2400" dirty="0" smtClean="0"/>
          </a:p>
          <a:p>
            <a:pPr marL="1335600" lvl="6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Στεφανιαίο κόλπο (εκβολή αίματος μυοκαρδίου)</a:t>
            </a:r>
            <a:r>
              <a:rPr lang="el-GR" sz="2400" dirty="0"/>
              <a:t>,</a:t>
            </a:r>
            <a:endParaRPr lang="el-GR" sz="2400" dirty="0" smtClean="0"/>
          </a:p>
          <a:p>
            <a:pPr marL="1335600" lvl="6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Αριστερή πλευρά</a:t>
            </a:r>
            <a:r>
              <a:rPr lang="el-GR" sz="2400" dirty="0"/>
              <a:t>,</a:t>
            </a:r>
            <a:endParaRPr lang="el-GR" sz="2400" dirty="0" smtClean="0"/>
          </a:p>
          <a:p>
            <a:pPr marL="1335600" lvl="6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Πνευμονικές φλέβες 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Ανατομία της </a:t>
            </a:r>
            <a:r>
              <a:rPr lang="el-GR" dirty="0" smtClean="0"/>
              <a:t>καρδιάς</a:t>
            </a:r>
            <a:br>
              <a:rPr lang="el-GR" dirty="0" smtClean="0"/>
            </a:br>
            <a:r>
              <a:rPr lang="el-GR" sz="3200" dirty="0" smtClean="0"/>
              <a:t>(Μέγεθος, θέση, προσανατολισμός)</a:t>
            </a:r>
            <a:endParaRPr lang="el-GR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571500" indent="-457200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Εσωκλείεται στο μεσοθωράκιο,</a:t>
            </a:r>
          </a:p>
          <a:p>
            <a:pPr marL="571500" indent="-457200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Βάση (άνω οπίσθια επιφάνεια),</a:t>
            </a:r>
          </a:p>
          <a:p>
            <a:pPr marL="571500" indent="-457200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Κορυφή (πρόσθια επιφάνεια με κλίση προς τα κάτω).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r>
              <a:rPr lang="el-GR" dirty="0"/>
              <a:t>Κοιλότητες της καρδιάς </a:t>
            </a:r>
            <a:r>
              <a:rPr lang="el-GR" sz="3200" b="0" dirty="0" smtClean="0"/>
              <a:t>(3 </a:t>
            </a:r>
            <a:r>
              <a:rPr lang="el-GR" sz="3200" b="0" dirty="0"/>
              <a:t>από 4) </a:t>
            </a:r>
            <a:endParaRPr lang="el-GR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000" lvl="2" indent="-457200">
              <a:lnSpc>
                <a:spcPct val="120000"/>
              </a:lnSpc>
              <a:spcBef>
                <a:spcPts val="1200"/>
              </a:spcBef>
            </a:pPr>
            <a:r>
              <a:rPr lang="el-GR" b="1" dirty="0" smtClean="0"/>
              <a:t>Κοιλίες</a:t>
            </a:r>
          </a:p>
          <a:p>
            <a:pPr marL="853200" lvl="4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Χαρακτηριστικά γνωρίσματα :</a:t>
            </a:r>
          </a:p>
          <a:p>
            <a:pPr marL="1310400" lvl="6" indent="-4572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 smtClean="0"/>
              <a:t>Αποτελούν το μεγαλύτερο μέρος της μάζας της καρδιάς,</a:t>
            </a:r>
          </a:p>
          <a:p>
            <a:pPr marL="1310400" lvl="6" indent="-4572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 smtClean="0"/>
              <a:t>Τα τοιχώματα της αριστερής κοιλίας είναι 3 φορές παχύτερα από εκείνα της δεξιάς κοιλίας.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r>
              <a:rPr lang="el-GR" dirty="0"/>
              <a:t>Κοιλότητες της καρδιάς </a:t>
            </a:r>
            <a:r>
              <a:rPr lang="el-GR" sz="3200" b="0" dirty="0" smtClean="0"/>
              <a:t>(4 </a:t>
            </a:r>
            <a:r>
              <a:rPr lang="el-GR" sz="3200" b="0" dirty="0"/>
              <a:t>από 4) </a:t>
            </a:r>
            <a:endParaRPr lang="el-GR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000" lvl="2" indent="-432000">
              <a:lnSpc>
                <a:spcPct val="120000"/>
              </a:lnSpc>
              <a:spcBef>
                <a:spcPts val="1200"/>
              </a:spcBef>
              <a:buSzPct val="100000"/>
            </a:pPr>
            <a:r>
              <a:rPr lang="el-GR" b="1" dirty="0" smtClean="0"/>
              <a:t>Κοιλίες</a:t>
            </a:r>
            <a:r>
              <a:rPr lang="el-GR" dirty="0" smtClean="0"/>
              <a:t> </a:t>
            </a:r>
          </a:p>
          <a:p>
            <a:pPr marL="853200" lvl="4" indent="-432000">
              <a:lnSpc>
                <a:spcPct val="120000"/>
              </a:lnSpc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l-GR" sz="2400" dirty="0" smtClean="0"/>
              <a:t>Λειτουργίες :</a:t>
            </a:r>
          </a:p>
          <a:p>
            <a:pPr marL="1310400" lvl="6" indent="-4320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 smtClean="0"/>
              <a:t>Παραλαμβάνουν το αίμα από τους κόλπους ,</a:t>
            </a:r>
          </a:p>
          <a:p>
            <a:pPr marL="1310400" lvl="6" indent="-4320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 smtClean="0"/>
              <a:t>Εξωθούν αίμα στους πνεύμονες (δεξιά κοιλία) και στην αορτή (αριστερή κοιλία) 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b="1" dirty="0" smtClean="0"/>
              <a:t>Πορεία του αίματος μέσω της καρδιάς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1140476" y="6494848"/>
            <a:ext cx="6863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Wiki Heart Antomy Ties van Brussel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Tvanbr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050" name="Picture 2" descr="File:Diagram of the human heart (cropped) 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0" y="980727"/>
            <a:ext cx="5514121" cy="55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02568"/>
          </a:xfrm>
        </p:spPr>
        <p:txBody>
          <a:bodyPr>
            <a:noAutofit/>
          </a:bodyPr>
          <a:lstStyle/>
          <a:p>
            <a:r>
              <a:rPr lang="el-GR" dirty="0"/>
              <a:t>Αιμοφόρα αγγεία που συνδέονται με την καρδιά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58824" y="1450032"/>
            <a:ext cx="8985176" cy="5271443"/>
            <a:chOff x="158824" y="1450032"/>
            <a:chExt cx="8985176" cy="5271443"/>
          </a:xfrm>
        </p:grpSpPr>
        <p:sp>
          <p:nvSpPr>
            <p:cNvPr id="37892" name="Text Box 9"/>
            <p:cNvSpPr txBox="1">
              <a:spLocks noChangeArrowheads="1"/>
            </p:cNvSpPr>
            <p:nvPr/>
          </p:nvSpPr>
          <p:spPr bwMode="auto">
            <a:xfrm>
              <a:off x="4229773" y="1450032"/>
              <a:ext cx="963854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Αορτή</a:t>
              </a:r>
            </a:p>
          </p:txBody>
        </p:sp>
        <p:sp>
          <p:nvSpPr>
            <p:cNvPr id="37893" name="Text Box 8"/>
            <p:cNvSpPr txBox="1">
              <a:spLocks noChangeArrowheads="1"/>
            </p:cNvSpPr>
            <p:nvPr/>
          </p:nvSpPr>
          <p:spPr bwMode="auto">
            <a:xfrm>
              <a:off x="6074147" y="1672425"/>
              <a:ext cx="3069853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Πνευμονικές αρτηρίες</a:t>
              </a:r>
            </a:p>
          </p:txBody>
        </p:sp>
        <p:sp>
          <p:nvSpPr>
            <p:cNvPr id="37895" name="Text Box 6"/>
            <p:cNvSpPr txBox="1">
              <a:spLocks noChangeArrowheads="1"/>
            </p:cNvSpPr>
            <p:nvPr/>
          </p:nvSpPr>
          <p:spPr bwMode="auto">
            <a:xfrm>
              <a:off x="158824" y="2365429"/>
              <a:ext cx="1613122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Άνω </a:t>
              </a:r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Κοίλη φλέβα</a:t>
              </a:r>
            </a:p>
          </p:txBody>
        </p:sp>
        <p:sp>
          <p:nvSpPr>
            <p:cNvPr id="37896" name="Text Box 5"/>
            <p:cNvSpPr txBox="1">
              <a:spLocks noChangeArrowheads="1"/>
            </p:cNvSpPr>
            <p:nvPr/>
          </p:nvSpPr>
          <p:spPr bwMode="auto">
            <a:xfrm>
              <a:off x="161736" y="5890478"/>
              <a:ext cx="1765522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Κάτω </a:t>
              </a:r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Κοίλη φλέβα</a:t>
              </a:r>
            </a:p>
          </p:txBody>
        </p:sp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60" y="2522579"/>
              <a:ext cx="4191379" cy="4036142"/>
            </a:xfrm>
            <a:prstGeom prst="rect">
              <a:avLst/>
            </a:prstGeom>
          </p:spPr>
        </p:pic>
        <p:sp>
          <p:nvSpPr>
            <p:cNvPr id="37898" name="Line 3"/>
            <p:cNvSpPr>
              <a:spLocks noChangeShapeType="1"/>
            </p:cNvSpPr>
            <p:nvPr/>
          </p:nvSpPr>
          <p:spPr bwMode="auto">
            <a:xfrm flipH="1" flipV="1">
              <a:off x="1771946" y="2780928"/>
              <a:ext cx="927846" cy="10454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7899" name="Line 2"/>
            <p:cNvSpPr>
              <a:spLocks noChangeShapeType="1"/>
            </p:cNvSpPr>
            <p:nvPr/>
          </p:nvSpPr>
          <p:spPr bwMode="auto">
            <a:xfrm flipH="1">
              <a:off x="3707904" y="1920929"/>
              <a:ext cx="1003796" cy="7159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H="1" flipV="1">
              <a:off x="1944516" y="6165301"/>
              <a:ext cx="827283" cy="2880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7894" name="Text Box 7"/>
            <p:cNvSpPr txBox="1">
              <a:spLocks noChangeArrowheads="1"/>
            </p:cNvSpPr>
            <p:nvPr/>
          </p:nvSpPr>
          <p:spPr bwMode="auto">
            <a:xfrm>
              <a:off x="6447655" y="4686591"/>
              <a:ext cx="2664297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Πνευμονική φλέβα</a:t>
              </a:r>
            </a:p>
          </p:txBody>
        </p:sp>
        <p:sp>
          <p:nvSpPr>
            <p:cNvPr id="14" name="Line 2"/>
            <p:cNvSpPr>
              <a:spLocks noChangeShapeType="1"/>
            </p:cNvSpPr>
            <p:nvPr/>
          </p:nvSpPr>
          <p:spPr bwMode="auto">
            <a:xfrm flipH="1">
              <a:off x="6503641" y="2134090"/>
              <a:ext cx="1566952" cy="1438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H="1" flipV="1">
              <a:off x="6503639" y="4298101"/>
              <a:ext cx="1164703" cy="388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8"/>
          <p:cNvSpPr/>
          <p:nvPr/>
        </p:nvSpPr>
        <p:spPr>
          <a:xfrm>
            <a:off x="2153131" y="6519518"/>
            <a:ext cx="5661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Wiki Heart Antomy Ties van Brussel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Tvanbr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6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r>
              <a:rPr lang="el-GR" dirty="0" smtClean="0"/>
              <a:t>Κυκλοφορία του αίματος </a:t>
            </a:r>
            <a:r>
              <a:rPr lang="el-GR" sz="3200" b="0" dirty="0" smtClean="0"/>
              <a:t>(1 από 3)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Διάβαση του αίματος μέσω της καρδιάς</a:t>
            </a:r>
            <a:r>
              <a:rPr lang="el-GR" sz="2400" dirty="0"/>
              <a:t>,</a:t>
            </a:r>
            <a:endParaRPr lang="el-GR" sz="2400" dirty="0" smtClean="0"/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Πνευμονική κυκλοφορία :</a:t>
            </a:r>
          </a:p>
          <a:p>
            <a:pPr lvl="3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Λειτουργεί αυστηρά ως σύστημα ανταλλαγής αερίων ,</a:t>
            </a:r>
          </a:p>
          <a:p>
            <a:pPr lvl="3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Η δεξιά πλευρά της καρδιάς είναι η αντλία της πνευμονικής κυκλοφορίας ,</a:t>
            </a:r>
          </a:p>
          <a:p>
            <a:pPr lvl="3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Αυτή είναι η μικρή -χαμηλής αντίστασης-κυκλοφορία.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Κυκλοφορία του αίματος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Blausen 0168 CardiovascularSyste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/>
          <a:stretch/>
        </p:blipFill>
        <p:spPr bwMode="auto">
          <a:xfrm>
            <a:off x="1714500" y="1196752"/>
            <a:ext cx="5715000" cy="5252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1741401" y="6450169"/>
            <a:ext cx="5661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Blausen 0168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CardiovascularSystem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Dcoetzee"/>
              </a:rPr>
              <a:t>Dcoetzee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28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r>
              <a:rPr lang="el-GR" dirty="0"/>
              <a:t>Κυκλοφορία του αίματος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Διάβαση του αίματος μέσω της καρδιάς,</a:t>
            </a:r>
          </a:p>
          <a:p>
            <a:pPr lvl="3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Συστηματική κυκλοφορία :</a:t>
            </a:r>
          </a:p>
          <a:p>
            <a:pPr lvl="4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Λειτουργεί ως κύκλωμα ανταλλαγής αερίων και θρεπτικών ουσιών,</a:t>
            </a:r>
          </a:p>
          <a:p>
            <a:pPr lvl="4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Η αριστερή πλευρά της καρδιάς είναι η αντλία της συστηματικής κυκλοφορίας που αρδεύει το σύνολο των ιστών του σώματος,</a:t>
            </a:r>
          </a:p>
          <a:p>
            <a:pPr lvl="4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Αυτή είναι η μεγάλη –υψηλής αντίστασης-κυκλοφορία που διασχίζει όλο το σώμα.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Μικρή </a:t>
            </a:r>
            <a:r>
              <a:rPr lang="el-GR" dirty="0" smtClean="0"/>
              <a:t>Κυκλοφορία</a:t>
            </a:r>
            <a:endParaRPr lang="el-GR" dirty="0"/>
          </a:p>
        </p:txBody>
      </p:sp>
      <p:pic>
        <p:nvPicPr>
          <p:cNvPr id="182276" name="Picture 6" descr="pulmonary_circ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25" y="1470536"/>
            <a:ext cx="8837950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741401" y="5859788"/>
            <a:ext cx="5661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Illu pulmonary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circuit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Arcadian"/>
              </a:rPr>
              <a:t>Arcadian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6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95936" y="116632"/>
            <a:ext cx="5148064" cy="908720"/>
          </a:xfrm>
        </p:spPr>
        <p:txBody>
          <a:bodyPr/>
          <a:lstStyle/>
          <a:p>
            <a:r>
              <a:rPr lang="el-GR" dirty="0" smtClean="0"/>
              <a:t>Μεγάλη </a:t>
            </a:r>
            <a:r>
              <a:rPr lang="el-GR" dirty="0"/>
              <a:t>Κυκλοφορία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146" name="Picture 2" descr="File:Circulatory System 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689"/>
            <a:ext cx="4568743" cy="64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4211961" y="6112585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Circulatory System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LadyofHats"/>
              </a:rPr>
              <a:t>LadyofHats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0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Αρτηρίες - Φλέβες</a:t>
            </a:r>
          </a:p>
        </p:txBody>
      </p:sp>
      <p:sp>
        <p:nvSpPr>
          <p:cNvPr id="190466" name="Rectangle 4"/>
          <p:cNvSpPr>
            <a:spLocks noGrp="1" noChangeArrowheads="1"/>
          </p:cNvSpPr>
          <p:nvPr>
            <p:ph idx="1"/>
          </p:nvPr>
        </p:nvSpPr>
        <p:spPr>
          <a:xfrm>
            <a:off x="251520" y="1484065"/>
            <a:ext cx="4546848" cy="504056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l-GR" sz="2400" dirty="0"/>
              <a:t> </a:t>
            </a:r>
            <a:r>
              <a:rPr lang="el-GR" sz="2400" b="1" dirty="0"/>
              <a:t>Αρτηρίες</a:t>
            </a:r>
            <a:endParaRPr lang="el-GR" sz="2400" dirty="0"/>
          </a:p>
          <a:p>
            <a:pPr marL="360000" lvl="1" indent="-360000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/>
              <a:t>Περιέχουν αρτηριακό </a:t>
            </a:r>
            <a:r>
              <a:rPr lang="el-GR" sz="2400" dirty="0" smtClean="0"/>
              <a:t>αίμα,</a:t>
            </a:r>
            <a:endParaRPr lang="el-GR" sz="2400" dirty="0"/>
          </a:p>
          <a:p>
            <a:pPr marL="360000" lvl="1" indent="-360000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/>
              <a:t>Μεγαλύτερη </a:t>
            </a:r>
            <a:r>
              <a:rPr lang="el-GR" sz="2400" dirty="0" smtClean="0"/>
              <a:t>ελαστικότητα,</a:t>
            </a:r>
            <a:endParaRPr lang="el-GR" sz="2400" dirty="0"/>
          </a:p>
          <a:p>
            <a:pPr marL="360000" lvl="1" indent="-360000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/>
              <a:t>Χωρίς </a:t>
            </a:r>
            <a:r>
              <a:rPr lang="el-GR" sz="2400" dirty="0" smtClean="0"/>
              <a:t>βαλβίδες,</a:t>
            </a:r>
            <a:endParaRPr lang="el-GR" sz="2400" dirty="0"/>
          </a:p>
          <a:p>
            <a:pPr marL="360000" lvl="1" indent="-360000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/>
              <a:t>Μικρότερη </a:t>
            </a:r>
            <a:r>
              <a:rPr lang="el-GR" sz="2400" dirty="0" smtClean="0"/>
              <a:t>διάμετρο,</a:t>
            </a:r>
            <a:endParaRPr lang="el-GR" sz="2400" dirty="0"/>
          </a:p>
          <a:p>
            <a:pPr marL="360000" lvl="1" indent="-360000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/>
              <a:t>Με </a:t>
            </a:r>
            <a:r>
              <a:rPr lang="el-GR" sz="2400" dirty="0" smtClean="0"/>
              <a:t>σφυγμό,</a:t>
            </a:r>
            <a:endParaRPr lang="el-GR" sz="2400" dirty="0"/>
          </a:p>
          <a:p>
            <a:pPr marL="360000" lvl="1" indent="-360000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/>
              <a:t>Λιγότερες σε </a:t>
            </a:r>
            <a:r>
              <a:rPr lang="el-GR" sz="2400" dirty="0" smtClean="0"/>
              <a:t>αριθμό,</a:t>
            </a:r>
            <a:endParaRPr lang="el-GR" sz="2400" dirty="0"/>
          </a:p>
          <a:p>
            <a:pPr marL="360000" lvl="1" indent="-360000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/>
              <a:t>Μικρότερη </a:t>
            </a:r>
            <a:r>
              <a:rPr lang="el-GR" sz="2400" dirty="0" smtClean="0"/>
              <a:t>χωρητικότητα.</a:t>
            </a:r>
            <a:endParaRPr lang="el-GR" sz="2400" dirty="0"/>
          </a:p>
        </p:txBody>
      </p:sp>
      <p:sp>
        <p:nvSpPr>
          <p:cNvPr id="190467" name="Rectangle 5"/>
          <p:cNvSpPr>
            <a:spLocks noChangeArrowheads="1"/>
          </p:cNvSpPr>
          <p:nvPr/>
        </p:nvSpPr>
        <p:spPr bwMode="auto">
          <a:xfrm>
            <a:off x="4462910" y="1484784"/>
            <a:ext cx="468109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000" indent="-360000">
              <a:spcBef>
                <a:spcPts val="1200"/>
              </a:spcBef>
              <a:defRPr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Φλέβες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288000" lvl="1" indent="-360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Περιέχουν φλεβικό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αίμα,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288000" lvl="1" indent="-360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Μικρότερη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ελαστικότητα,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288000" lvl="1" indent="-360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Έχουν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βαλβίδες,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288000" lvl="1" indent="-360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Μεγαλύτερη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διάμετρο,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288000" lvl="1" indent="-360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Χωρίς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σφυγμό,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288000" lvl="1" indent="-360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Περισσότερες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αριθμητικά,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288000" lvl="1" indent="-360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Μεγαλύτερη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χωρητικότητα.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355976" y="1484784"/>
            <a:ext cx="0" cy="4680520"/>
          </a:xfrm>
          <a:prstGeom prst="line">
            <a:avLst/>
          </a:prstGeom>
          <a:ln w="25400">
            <a:solidFill>
              <a:srgbClr val="005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build="p"/>
      <p:bldP spid="1904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>
              <a:defRPr/>
            </a:pPr>
            <a:r>
              <a:rPr lang="el-GR" dirty="0"/>
              <a:t>Θέση της καρδιάς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961642" y="1628800"/>
            <a:ext cx="418235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</a:rPr>
              <a:t>Σημειώσεις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  <a:ea typeface="SimSun" panose="02010600030101010101" pitchFamily="2" charset="-122"/>
              </a:rPr>
              <a:t>:</a:t>
            </a:r>
            <a:endParaRPr lang="el-GR" sz="22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Στον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μεσοπνευμόνιο χώρο, μεταξύ πλευρικών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κοιλοτήτων,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Οπίσθιο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στέρνου,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Ελαφριά κλίση προς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τη μέση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γραμμή,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Προς την αριστερή πλευρά.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File:Surface anatomy of the hear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3"/>
          <a:stretch/>
        </p:blipFill>
        <p:spPr bwMode="auto">
          <a:xfrm>
            <a:off x="395536" y="1062335"/>
            <a:ext cx="4392488" cy="5240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1169" y="6351711"/>
            <a:ext cx="3141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Surface anatomy of the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heart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Mikael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Häggström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55976" y="343689"/>
            <a:ext cx="4629200" cy="11521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κυκλοφορικό </a:t>
            </a:r>
            <a:r>
              <a:rPr lang="el-GR" dirty="0" smtClean="0"/>
              <a:t>σύστημα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2" descr="File:Circulatory System 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689"/>
            <a:ext cx="4568743" cy="64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4211961" y="6112585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Circulatory System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LadyofHats"/>
              </a:rPr>
              <a:t>LadyofHats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7514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808312"/>
          </a:xfrm>
        </p:spPr>
        <p:txBody>
          <a:bodyPr>
            <a:normAutofit/>
          </a:bodyPr>
          <a:lstStyle/>
          <a:p>
            <a:pPr marL="571500" indent="-457200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Αυτές επιβάλλουν τη μονόδρομη ροή του αίματος μέσω της καρδιάς,</a:t>
            </a:r>
          </a:p>
          <a:p>
            <a:pPr marL="571500" indent="-457200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Οι βαλβίδες ανοίγουν και κλείνουν αυτόματα όταν υπάρχουν διαφορές στην πίεση του αίματος ανάμεσα στις δύο πλευρές τους.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Βαλβίδες της καρδιάς </a:t>
            </a:r>
            <a:r>
              <a:rPr lang="el-GR" sz="3200" b="0" dirty="0" smtClean="0"/>
              <a:t>(1 από 3) 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32603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725" lvl="2" indent="-431800">
              <a:lnSpc>
                <a:spcPct val="120000"/>
              </a:lnSpc>
              <a:spcBef>
                <a:spcPts val="1200"/>
              </a:spcBef>
            </a:pPr>
            <a:r>
              <a:rPr lang="el-GR" dirty="0" smtClean="0"/>
              <a:t>Κολποκοιλιακές βαλβίδες:</a:t>
            </a:r>
          </a:p>
          <a:p>
            <a:pPr marL="1076325" lvl="3" indent="-4318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Οι βαλβίδες κλείνουν όταν η πίεση στην κοιλία αυξάνει και έτσι δεν επιτρέπουν την παλινδρόμηση του αίματος στους κόλπους ,</a:t>
            </a:r>
          </a:p>
          <a:p>
            <a:pPr marL="1076325" lvl="3" indent="-4318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Tριγλώχιν (δεξιά πλευρά),</a:t>
            </a:r>
          </a:p>
          <a:p>
            <a:pPr marL="1076325" lvl="3" indent="-4318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Διγλώχιν (μητροειδής) (αριστερή πλευρά).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Βαλβίδες της καρδιάς </a:t>
            </a: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>
            <a:normAutofit/>
          </a:bodyPr>
          <a:lstStyle/>
          <a:p>
            <a:r>
              <a:rPr lang="el-GR" dirty="0"/>
              <a:t>Βαλβίδες της καρδιάς </a:t>
            </a:r>
            <a:r>
              <a:rPr lang="el-GR" sz="3200" b="0" dirty="0" smtClean="0"/>
              <a:t>(3 </a:t>
            </a:r>
            <a:r>
              <a:rPr lang="el-GR" sz="3200" b="0" dirty="0"/>
              <a:t>από 3)</a:t>
            </a:r>
            <a:endParaRPr lang="el-GR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indent="-432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Βαλβίδες της καρδιάς :</a:t>
            </a:r>
          </a:p>
          <a:p>
            <a:pPr lvl="2" indent="-4320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b="1" dirty="0" smtClean="0"/>
              <a:t>Μηνοειδείς βαλβίδες</a:t>
            </a:r>
            <a:r>
              <a:rPr lang="el-GR" dirty="0" smtClean="0"/>
              <a:t>,</a:t>
            </a:r>
          </a:p>
          <a:p>
            <a:pPr marL="1752600" lvl="3" indent="-4320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τοποθετημένες μεταξύ των κοιλιών και των μεγάλων αρτηριών,</a:t>
            </a:r>
          </a:p>
          <a:p>
            <a:pPr marL="1752600" lvl="3" indent="-4320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Αυτές ανοίγουν όταν η πίεση που δημιουργείται στην αντίστοιχη κοιλία είναι μεγαλύτερη από την πίεση της αρτηρίας και κλείνουν όταν η κοιλία χαλαρώνει και η αρτηριακή πίεση υπερβαίνει την πίεση της κοιλίας ,</a:t>
            </a:r>
          </a:p>
          <a:p>
            <a:pPr marL="1752600" lvl="3" indent="-4320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Πνευμονική (δεξιά πλευρά), </a:t>
            </a:r>
          </a:p>
          <a:p>
            <a:pPr marL="1752600" lvl="3" indent="-4320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Αορτική (αριστερή πλευρά) 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Βαλβίδες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74733" y="871755"/>
            <a:ext cx="8936023" cy="5620918"/>
            <a:chOff x="74733" y="871755"/>
            <a:chExt cx="8936023" cy="5620918"/>
          </a:xfrm>
        </p:grpSpPr>
        <p:pic>
          <p:nvPicPr>
            <p:cNvPr id="3074" name="Picture 2" descr="File:Heart diagram blood flow en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352" y="871755"/>
              <a:ext cx="5013250" cy="5620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0" name="Text Box 12"/>
            <p:cNvSpPr txBox="1">
              <a:spLocks noChangeArrowheads="1"/>
            </p:cNvSpPr>
            <p:nvPr/>
          </p:nvSpPr>
          <p:spPr bwMode="auto">
            <a:xfrm>
              <a:off x="7540781" y="1448979"/>
              <a:ext cx="1469975" cy="10156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Πνευμονική μηνοειδής βαλβίδα</a:t>
              </a:r>
            </a:p>
          </p:txBody>
        </p:sp>
        <p:sp>
          <p:nvSpPr>
            <p:cNvPr id="50181" name="Text Box 11"/>
            <p:cNvSpPr txBox="1">
              <a:spLocks noChangeArrowheads="1"/>
            </p:cNvSpPr>
            <p:nvPr/>
          </p:nvSpPr>
          <p:spPr bwMode="auto">
            <a:xfrm>
              <a:off x="7351602" y="2810729"/>
              <a:ext cx="1325959" cy="10156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Αορτική</a:t>
              </a:r>
            </a:p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μηνοειδής βαλβίδα</a:t>
              </a:r>
            </a:p>
          </p:txBody>
        </p:sp>
        <p:sp>
          <p:nvSpPr>
            <p:cNvPr id="50182" name="Text Box 10"/>
            <p:cNvSpPr txBox="1">
              <a:spLocks noChangeArrowheads="1"/>
            </p:cNvSpPr>
            <p:nvPr/>
          </p:nvSpPr>
          <p:spPr bwMode="auto">
            <a:xfrm>
              <a:off x="6957356" y="4639944"/>
              <a:ext cx="1550491" cy="10156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Αριστερή κΚ</a:t>
              </a:r>
            </a:p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(μητροειδής) βαλβίδα</a:t>
              </a:r>
            </a:p>
          </p:txBody>
        </p:sp>
        <p:sp>
          <p:nvSpPr>
            <p:cNvPr id="50183" name="Text Box 9"/>
            <p:cNvSpPr txBox="1">
              <a:spLocks noChangeArrowheads="1"/>
            </p:cNvSpPr>
            <p:nvPr/>
          </p:nvSpPr>
          <p:spPr bwMode="auto">
            <a:xfrm>
              <a:off x="74733" y="1936813"/>
              <a:ext cx="2267744" cy="7078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Δεξιά 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κΚ</a:t>
              </a: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(τριγλώχιν</a:t>
              </a: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)</a:t>
              </a:r>
            </a:p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βαλβίδα</a:t>
              </a:r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>
              <a:off x="1560402" y="2642611"/>
              <a:ext cx="2399928" cy="1676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0185" name="Line 7"/>
            <p:cNvSpPr>
              <a:spLocks noChangeShapeType="1"/>
            </p:cNvSpPr>
            <p:nvPr/>
          </p:nvSpPr>
          <p:spPr bwMode="auto">
            <a:xfrm>
              <a:off x="5472498" y="3896091"/>
              <a:ext cx="2214736" cy="7438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0186" name="Line 6"/>
            <p:cNvSpPr>
              <a:spLocks noChangeShapeType="1"/>
            </p:cNvSpPr>
            <p:nvPr/>
          </p:nvSpPr>
          <p:spPr bwMode="auto">
            <a:xfrm flipV="1">
              <a:off x="5112458" y="3289007"/>
              <a:ext cx="2249083" cy="6070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0187" name="Line 5"/>
            <p:cNvSpPr>
              <a:spLocks noChangeShapeType="1"/>
            </p:cNvSpPr>
            <p:nvPr/>
          </p:nvSpPr>
          <p:spPr bwMode="auto">
            <a:xfrm flipV="1">
              <a:off x="4633248" y="1970061"/>
              <a:ext cx="2870754" cy="1712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0188" name="Text Box 4"/>
            <p:cNvSpPr txBox="1">
              <a:spLocks noChangeArrowheads="1"/>
            </p:cNvSpPr>
            <p:nvPr/>
          </p:nvSpPr>
          <p:spPr bwMode="auto">
            <a:xfrm>
              <a:off x="91434" y="3826392"/>
              <a:ext cx="1184176" cy="7078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Τενόντιες 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χορδές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89" name="Line 3"/>
            <p:cNvSpPr>
              <a:spLocks noChangeShapeType="1"/>
            </p:cNvSpPr>
            <p:nvPr/>
          </p:nvSpPr>
          <p:spPr bwMode="auto">
            <a:xfrm>
              <a:off x="1255602" y="4319011"/>
              <a:ext cx="3136776" cy="441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0190" name="Line 2"/>
            <p:cNvSpPr>
              <a:spLocks noChangeShapeType="1"/>
            </p:cNvSpPr>
            <p:nvPr/>
          </p:nvSpPr>
          <p:spPr bwMode="auto">
            <a:xfrm flipV="1">
              <a:off x="646002" y="5147775"/>
              <a:ext cx="3987246" cy="3142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" name="Ορθογώνιο 4"/>
            <p:cNvSpPr/>
            <p:nvPr/>
          </p:nvSpPr>
          <p:spPr>
            <a:xfrm>
              <a:off x="95382" y="5255497"/>
              <a:ext cx="171816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θηλοειδής μυς</a:t>
              </a: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V="1">
              <a:off x="4824426" y="1970060"/>
              <a:ext cx="2716355" cy="18563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Rectangle 8"/>
          <p:cNvSpPr/>
          <p:nvPr/>
        </p:nvSpPr>
        <p:spPr>
          <a:xfrm>
            <a:off x="3121712" y="6396335"/>
            <a:ext cx="265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Heart diagram blood flow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Eug (page does not exist)"/>
              </a:rPr>
              <a:t>Eug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Τίτλος 3"/>
          <p:cNvSpPr txBox="1">
            <a:spLocks/>
          </p:cNvSpPr>
          <p:nvPr/>
        </p:nvSpPr>
        <p:spPr>
          <a:xfrm>
            <a:off x="539552" y="18864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5A87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dirty="0" smtClean="0"/>
              <a:t>Βαλβίδες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algn="l" eaLnBrk="1" hangingPunct="1"/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268760"/>
            <a:ext cx="7859216" cy="50405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>
                <a:solidFill>
                  <a:prstClr val="black"/>
                </a:solidFill>
              </a:rPr>
              <a:t> Μεταξύ Δ. Κόλπου &amp; Δ. κοιλίας</a:t>
            </a:r>
            <a:r>
              <a:rPr lang="el-GR" sz="2200" dirty="0" smtClean="0">
                <a:solidFill>
                  <a:prstClr val="black"/>
                </a:solidFill>
              </a:rPr>
              <a:t>,</a:t>
            </a:r>
          </a:p>
          <a:p>
            <a:pPr marL="4445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200" b="1" dirty="0" smtClean="0">
                <a:solidFill>
                  <a:srgbClr val="004A82"/>
                </a:solidFill>
              </a:rPr>
              <a:t>τριγλώχιν </a:t>
            </a:r>
            <a:r>
              <a:rPr lang="el-GR" sz="2200" b="1" dirty="0">
                <a:solidFill>
                  <a:srgbClr val="004A82"/>
                </a:solidFill>
              </a:rPr>
              <a:t>βαλβίδα.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>
                <a:solidFill>
                  <a:prstClr val="black"/>
                </a:solidFill>
              </a:rPr>
              <a:t>Μεταξύ Δ. κοιλίας &amp; πνευμονικής αρτηρίας,</a:t>
            </a:r>
          </a:p>
          <a:p>
            <a:pPr marL="4445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200" b="1" dirty="0" smtClean="0">
                <a:solidFill>
                  <a:srgbClr val="004A82"/>
                </a:solidFill>
              </a:rPr>
              <a:t>πνευμονική </a:t>
            </a:r>
            <a:r>
              <a:rPr lang="el-GR" sz="2200" b="1" dirty="0">
                <a:solidFill>
                  <a:srgbClr val="004A82"/>
                </a:solidFill>
              </a:rPr>
              <a:t>βαλβίδα.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/>
              <a:t>Μεταξύ του αριστερού κόλπου και της αριστερής κοιλίας,</a:t>
            </a:r>
          </a:p>
          <a:p>
            <a:pPr marL="4445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200" b="1" dirty="0" smtClean="0">
                <a:solidFill>
                  <a:srgbClr val="004A82"/>
                </a:solidFill>
              </a:rPr>
              <a:t>μητροειδής </a:t>
            </a:r>
            <a:r>
              <a:rPr lang="el-GR" sz="2200" b="1" dirty="0">
                <a:solidFill>
                  <a:srgbClr val="004A82"/>
                </a:solidFill>
              </a:rPr>
              <a:t>βαλβίδα.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>
                <a:solidFill>
                  <a:prstClr val="black"/>
                </a:solidFill>
              </a:rPr>
              <a:t>Μεταξύ της αριστερής κοιλίας &amp; της αορτής,</a:t>
            </a:r>
          </a:p>
          <a:p>
            <a:pPr marL="4445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200" b="1" dirty="0" smtClean="0">
                <a:solidFill>
                  <a:srgbClr val="004A82"/>
                </a:solidFill>
              </a:rPr>
              <a:t>αορτική </a:t>
            </a:r>
            <a:r>
              <a:rPr lang="el-GR" sz="2200" b="1" dirty="0">
                <a:solidFill>
                  <a:srgbClr val="004A82"/>
                </a:solidFill>
              </a:rPr>
              <a:t>βαλβίδα.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Κολποκοιλιακές βαλβίδες</a:t>
            </a:r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4067944" y="2492896"/>
            <a:ext cx="4896544" cy="172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Οι τενόντιες χορδές συνδέουν τις κολποκοιλιακές βαλβίδες με τους αντίστοιχους θηλοειδείς μυς στις κοιλίες της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καρδίας.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170" name="Picture 2" descr="File:Heart anterior view coronal se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686175" cy="5705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 flipH="1">
            <a:off x="2195736" y="3833466"/>
            <a:ext cx="1368152" cy="5891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 flipV="1">
            <a:off x="611560" y="5085184"/>
            <a:ext cx="648072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/>
          <p:cNvSpPr/>
          <p:nvPr/>
        </p:nvSpPr>
        <p:spPr>
          <a:xfrm>
            <a:off x="3865686" y="6230261"/>
            <a:ext cx="308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Heart anterior view coronal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section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Sevela.p"/>
              </a:rPr>
              <a:t>Sevela.p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BY 2.5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5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Στεφανιαία κυκλοφορία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2" y="1212008"/>
            <a:ext cx="7663134" cy="4521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8"/>
          <p:cNvSpPr/>
          <p:nvPr/>
        </p:nvSpPr>
        <p:spPr>
          <a:xfrm>
            <a:off x="2637291" y="5952537"/>
            <a:ext cx="3839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nl-NL" sz="1200" dirty="0">
                <a:solidFill>
                  <a:prstClr val="black"/>
                </a:solidFill>
                <a:hlinkClick r:id="rId4"/>
              </a:rPr>
              <a:t>Coronary arteries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hlinkClick r:id="rId5" tooltip="User:Mikael Häggström"/>
              </a:rPr>
              <a:t>Mikael </a:t>
            </a:r>
            <a:r>
              <a:rPr lang="en-US" sz="1200" dirty="0" smtClean="0">
                <a:solidFill>
                  <a:prstClr val="black"/>
                </a:solidFill>
                <a:hlinkClick r:id="rId5" tooltip="User:Mikael Häggström"/>
              </a:rPr>
              <a:t>Häggström</a:t>
            </a:r>
            <a:r>
              <a:rPr lang="el-GR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2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Στεφανιαία </a:t>
            </a:r>
            <a:r>
              <a:rPr lang="el-GR" dirty="0" smtClean="0"/>
              <a:t>αγγεία</a:t>
            </a:r>
            <a:endParaRPr lang="el-GR" dirty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6581"/>
            <a:ext cx="4355976" cy="5661248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Τα στεφανιαία αγγεία (RCA) &amp; (LCA) δηλ., οι στεφανιαίες αρτηρίες εκφύονται στη βάση της αορτής,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 smtClean="0"/>
              <a:t>Αιμάτωση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αριστερή στεφανιαία αρτηρία  αιματώνει την αριστερή καρδιά,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Δεξιά στεφανιαία αρτηρία αιματώνει την αριστερή καρδιά.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122" name="Picture 2" descr="File:Human heart with coronary arteries 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176766" cy="52014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4772252" y="6326164"/>
            <a:ext cx="3344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Human heart with coronary arteries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new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Christian2003"/>
              </a:rPr>
              <a:t>Christian2003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2.5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6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r>
              <a:rPr lang="el-GR" dirty="0" smtClean="0"/>
              <a:t>Στεφανιαία κυκλοφορία </a:t>
            </a:r>
            <a:r>
              <a:rPr lang="el-GR" sz="3200" b="0" dirty="0" smtClean="0"/>
              <a:t>(1 από 3)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b="1" dirty="0" smtClean="0"/>
              <a:t>Στεφανιαίες αρτηρίες:</a:t>
            </a:r>
          </a:p>
          <a:p>
            <a:pPr lvl="2" indent="-4320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Οι στεφανιαίες αρτηρίες εκφύονται στη βάση της αορτής και παραδίδουν οξυγονωμένο αίμα μόνο όταν η καρδιά είναι χαλαρωμένη (φάση καρδιακής διαστολής),</a:t>
            </a:r>
          </a:p>
          <a:p>
            <a:pPr lvl="2" indent="-4320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Η καρδιά είναι 0.5% του βάρους του σώματος και λαμβάνει το 5%  από το συνολικό ανεφοδιασμό του σώματος  σε αίμα (το περισσότερο αίμα στην αριστερά κοιλία).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Ανατομική θέση της </a:t>
            </a:r>
            <a:r>
              <a:rPr lang="el-GR" dirty="0" smtClean="0"/>
              <a:t>καρδιάς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1448883" y="1273033"/>
            <a:ext cx="7363006" cy="4302597"/>
            <a:chOff x="1448883" y="1273033"/>
            <a:chExt cx="7363006" cy="4302597"/>
          </a:xfrm>
        </p:grpSpPr>
        <p:pic>
          <p:nvPicPr>
            <p:cNvPr id="4098" name="Picture 2" descr="File:Man shadow with organ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27" b="17251"/>
            <a:stretch/>
          </p:blipFill>
          <p:spPr bwMode="auto">
            <a:xfrm>
              <a:off x="1448883" y="1273033"/>
              <a:ext cx="5808504" cy="430259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425547" y="1664942"/>
              <a:ext cx="124264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l-GR" sz="2000" baseline="30000" dirty="0" smtClean="0">
                  <a:solidFill>
                    <a:prstClr val="black"/>
                  </a:solidFill>
                  <a:latin typeface="Calibri"/>
                </a:rPr>
                <a:t>ο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 πλευρό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38139" y="2237117"/>
              <a:ext cx="89652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Στέρνο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25547" y="2756364"/>
              <a:ext cx="138634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Διάφραγμα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" name="Ευθύγραμμο βέλος σύνδεσης 7"/>
            <p:cNvCxnSpPr>
              <a:stCxn id="3" idx="1"/>
            </p:cNvCxnSpPr>
            <p:nvPr/>
          </p:nvCxnSpPr>
          <p:spPr>
            <a:xfrm flipH="1">
              <a:off x="4977275" y="1864997"/>
              <a:ext cx="2448272" cy="5721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>
              <a:stCxn id="5" idx="1"/>
            </p:cNvCxnSpPr>
            <p:nvPr/>
          </p:nvCxnSpPr>
          <p:spPr>
            <a:xfrm flipH="1">
              <a:off x="4473219" y="2437172"/>
              <a:ext cx="2964920" cy="6383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>
              <a:stCxn id="6" idx="1"/>
            </p:cNvCxnSpPr>
            <p:nvPr/>
          </p:nvCxnSpPr>
          <p:spPr>
            <a:xfrm flipH="1">
              <a:off x="4617235" y="2956419"/>
              <a:ext cx="2808312" cy="7807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8"/>
          <p:cNvSpPr/>
          <p:nvPr/>
        </p:nvSpPr>
        <p:spPr>
          <a:xfrm>
            <a:off x="2904101" y="5733256"/>
            <a:ext cx="2898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Man shadow with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organs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Mikael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Häggström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r>
              <a:rPr lang="el-GR" dirty="0"/>
              <a:t>Στεφανιαία κυκλοφορία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 </a:t>
            </a:r>
            <a:endParaRPr lang="el-GR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4320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b="1" dirty="0" smtClean="0"/>
              <a:t>Στεφανιαίες αρτηρίες:</a:t>
            </a:r>
          </a:p>
          <a:p>
            <a:pPr lvl="2" indent="-4320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Αριστερή κύρια στεφανιαία αρτηρία,</a:t>
            </a:r>
          </a:p>
          <a:p>
            <a:pPr lvl="3" indent="-4320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Αριστερή πρόσθια κατιούσα αρτηρία: αιματώνει το μεταξύ των κοιλιών διάφραγμα και τα πρόσθια τοιχώματα και των δύο κοιλιών,</a:t>
            </a:r>
          </a:p>
          <a:p>
            <a:pPr lvl="3" indent="-4320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Περισπώμενη αρτηρία: αιματώνει τον αριστερό κόλπο και στη συνέχεια τα τοιχώματα της αριστερής κοιλίας.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r>
              <a:rPr lang="el-GR" dirty="0"/>
              <a:t>Στεφανιαία κυκλοφορία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 </a:t>
            </a:r>
            <a:endParaRPr lang="el-GR" dirty="0" smtClean="0"/>
          </a:p>
        </p:txBody>
      </p:sp>
      <p:sp>
        <p:nvSpPr>
          <p:cNvPr id="57347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0588" lvl="1" indent="-57150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sz="2400" b="1" dirty="0" smtClean="0"/>
              <a:t>Στεφανιαίες αρτηρίες:</a:t>
            </a:r>
            <a:endParaRPr lang="el-GR" sz="2400" b="1" dirty="0"/>
          </a:p>
          <a:p>
            <a:pPr marL="1062038" lvl="2" indent="-342900">
              <a:lnSpc>
                <a:spcPct val="12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l-GR" dirty="0" smtClean="0"/>
              <a:t>Δεξιά κύρια στεφανιαία αρτηρία,</a:t>
            </a:r>
          </a:p>
          <a:p>
            <a:pPr marL="1062038" lvl="2" indent="-342900">
              <a:lnSpc>
                <a:spcPct val="12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l-GR" dirty="0" smtClean="0"/>
              <a:t>Οπίσθια κατιούσα μεσοκοιλιακή αρτηρία: αιματώνει το οπίσθιο τοίχωμα και των δύο κοιλιών,</a:t>
            </a:r>
          </a:p>
          <a:p>
            <a:pPr marL="1062038" lvl="2" indent="-342900">
              <a:lnSpc>
                <a:spcPct val="12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l-GR" dirty="0" smtClean="0"/>
              <a:t>Επιχείλια αρτηρία: αιματώνει από το μέσον του τοιχώματος της δεξιά καρδιάς.</a:t>
            </a:r>
          </a:p>
          <a:p>
            <a:pPr marL="650875" lvl="1" indent="-45720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sz="2400" dirty="0" smtClean="0"/>
              <a:t>Οι καρδιακές φλέβες παροχετεύουν στις αρτηρίες που ενώνονται ως Στεφανιαίος κόλπος που εκκενώνει το αίμα στον δεξιό κόλπο.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Συστολή του καρδιακού μυός</a:t>
            </a: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3494495" y="1801050"/>
            <a:ext cx="5271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Σημειώσεις: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Φυσιολογία της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συστολής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3494495" y="2594521"/>
            <a:ext cx="5542001" cy="270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0" indent="-432000">
              <a:lnSpc>
                <a:spcPct val="150000"/>
              </a:lnSpc>
              <a:spcBef>
                <a:spcPts val="1200"/>
              </a:spcBef>
              <a:buFontTx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ίνα χρησιμοποιεί το μηχανισμό της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συστολής,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60000" indent="-432000">
              <a:lnSpc>
                <a:spcPct val="150000"/>
              </a:lnSpc>
              <a:spcBef>
                <a:spcPts val="1200"/>
              </a:spcBef>
              <a:buFontTx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 ίδιος μηχανισμός που χρησιμοποιείται από σκελετικούς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μύες.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02812" y="3326909"/>
            <a:ext cx="65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00</a:t>
            </a:r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5" name="Ομάδα 54"/>
          <p:cNvGrpSpPr/>
          <p:nvPr/>
        </p:nvGrpSpPr>
        <p:grpSpPr>
          <a:xfrm>
            <a:off x="-15044" y="1059258"/>
            <a:ext cx="3513383" cy="5735830"/>
            <a:chOff x="-15044" y="1059258"/>
            <a:chExt cx="3513383" cy="5735830"/>
          </a:xfrm>
        </p:grpSpPr>
        <p:sp>
          <p:nvSpPr>
            <p:cNvPr id="31" name="Ορθογώνιο 30"/>
            <p:cNvSpPr/>
            <p:nvPr/>
          </p:nvSpPr>
          <p:spPr>
            <a:xfrm>
              <a:off x="985303" y="4077072"/>
              <a:ext cx="1426458" cy="22058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7" name="Ορθογώνιο 36"/>
            <p:cNvSpPr/>
            <p:nvPr/>
          </p:nvSpPr>
          <p:spPr>
            <a:xfrm>
              <a:off x="2428847" y="4077072"/>
              <a:ext cx="351033" cy="22058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1070711" y="1146591"/>
              <a:ext cx="45719" cy="22322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1115616" y="1147436"/>
              <a:ext cx="144016" cy="22322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" name="Ορθογώνιο 4"/>
            <p:cNvSpPr/>
            <p:nvPr/>
          </p:nvSpPr>
          <p:spPr>
            <a:xfrm>
              <a:off x="865223" y="1124744"/>
              <a:ext cx="2410632" cy="12609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895149" y="1328287"/>
              <a:ext cx="2377440" cy="915957"/>
            </a:xfrm>
            <a:custGeom>
              <a:avLst/>
              <a:gdLst>
                <a:gd name="connsiteX0" fmla="*/ 0 w 2377440"/>
                <a:gd name="connsiteY0" fmla="*/ 904774 h 915957"/>
                <a:gd name="connsiteX1" fmla="*/ 77003 w 2377440"/>
                <a:gd name="connsiteY1" fmla="*/ 914399 h 915957"/>
                <a:gd name="connsiteX2" fmla="*/ 134754 w 2377440"/>
                <a:gd name="connsiteY2" fmla="*/ 875898 h 915957"/>
                <a:gd name="connsiteX3" fmla="*/ 134754 w 2377440"/>
                <a:gd name="connsiteY3" fmla="*/ 654517 h 915957"/>
                <a:gd name="connsiteX4" fmla="*/ 134754 w 2377440"/>
                <a:gd name="connsiteY4" fmla="*/ 490888 h 915957"/>
                <a:gd name="connsiteX5" fmla="*/ 163630 w 2377440"/>
                <a:gd name="connsiteY5" fmla="*/ 288757 h 915957"/>
                <a:gd name="connsiteX6" fmla="*/ 163630 w 2377440"/>
                <a:gd name="connsiteY6" fmla="*/ 144378 h 915957"/>
                <a:gd name="connsiteX7" fmla="*/ 163630 w 2377440"/>
                <a:gd name="connsiteY7" fmla="*/ 9625 h 915957"/>
                <a:gd name="connsiteX8" fmla="*/ 192506 w 2377440"/>
                <a:gd name="connsiteY8" fmla="*/ 423511 h 915957"/>
                <a:gd name="connsiteX9" fmla="*/ 192506 w 2377440"/>
                <a:gd name="connsiteY9" fmla="*/ 654517 h 915957"/>
                <a:gd name="connsiteX10" fmla="*/ 211756 w 2377440"/>
                <a:gd name="connsiteY10" fmla="*/ 818147 h 915957"/>
                <a:gd name="connsiteX11" fmla="*/ 231007 w 2377440"/>
                <a:gd name="connsiteY11" fmla="*/ 904774 h 915957"/>
                <a:gd name="connsiteX12" fmla="*/ 433137 w 2377440"/>
                <a:gd name="connsiteY12" fmla="*/ 914399 h 915957"/>
                <a:gd name="connsiteX13" fmla="*/ 933651 w 2377440"/>
                <a:gd name="connsiteY13" fmla="*/ 914399 h 915957"/>
                <a:gd name="connsiteX14" fmla="*/ 1337912 w 2377440"/>
                <a:gd name="connsiteY14" fmla="*/ 914399 h 915957"/>
                <a:gd name="connsiteX15" fmla="*/ 1559293 w 2377440"/>
                <a:gd name="connsiteY15" fmla="*/ 914399 h 915957"/>
                <a:gd name="connsiteX16" fmla="*/ 1886552 w 2377440"/>
                <a:gd name="connsiteY16" fmla="*/ 904774 h 915957"/>
                <a:gd name="connsiteX17" fmla="*/ 2107933 w 2377440"/>
                <a:gd name="connsiteY17" fmla="*/ 914399 h 915957"/>
                <a:gd name="connsiteX18" fmla="*/ 2310064 w 2377440"/>
                <a:gd name="connsiteY18" fmla="*/ 904774 h 915957"/>
                <a:gd name="connsiteX19" fmla="*/ 2377440 w 2377440"/>
                <a:gd name="connsiteY19" fmla="*/ 904774 h 91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77440" h="915957">
                  <a:moveTo>
                    <a:pt x="0" y="904774"/>
                  </a:moveTo>
                  <a:cubicBezTo>
                    <a:pt x="27272" y="911993"/>
                    <a:pt x="54544" y="919212"/>
                    <a:pt x="77003" y="914399"/>
                  </a:cubicBezTo>
                  <a:cubicBezTo>
                    <a:pt x="99462" y="909586"/>
                    <a:pt x="125129" y="919212"/>
                    <a:pt x="134754" y="875898"/>
                  </a:cubicBezTo>
                  <a:cubicBezTo>
                    <a:pt x="144379" y="832584"/>
                    <a:pt x="134754" y="654517"/>
                    <a:pt x="134754" y="654517"/>
                  </a:cubicBezTo>
                  <a:cubicBezTo>
                    <a:pt x="134754" y="590349"/>
                    <a:pt x="129941" y="551848"/>
                    <a:pt x="134754" y="490888"/>
                  </a:cubicBezTo>
                  <a:cubicBezTo>
                    <a:pt x="139567" y="429928"/>
                    <a:pt x="158817" y="346509"/>
                    <a:pt x="163630" y="288757"/>
                  </a:cubicBezTo>
                  <a:cubicBezTo>
                    <a:pt x="168443" y="231005"/>
                    <a:pt x="163630" y="144378"/>
                    <a:pt x="163630" y="144378"/>
                  </a:cubicBezTo>
                  <a:cubicBezTo>
                    <a:pt x="163630" y="97856"/>
                    <a:pt x="158817" y="-36897"/>
                    <a:pt x="163630" y="9625"/>
                  </a:cubicBezTo>
                  <a:cubicBezTo>
                    <a:pt x="168443" y="56147"/>
                    <a:pt x="187693" y="316029"/>
                    <a:pt x="192506" y="423511"/>
                  </a:cubicBezTo>
                  <a:cubicBezTo>
                    <a:pt x="197319" y="530993"/>
                    <a:pt x="189298" y="588744"/>
                    <a:pt x="192506" y="654517"/>
                  </a:cubicBezTo>
                  <a:cubicBezTo>
                    <a:pt x="195714" y="720290"/>
                    <a:pt x="205339" y="776437"/>
                    <a:pt x="211756" y="818147"/>
                  </a:cubicBezTo>
                  <a:cubicBezTo>
                    <a:pt x="218173" y="859856"/>
                    <a:pt x="194110" y="888732"/>
                    <a:pt x="231007" y="904774"/>
                  </a:cubicBezTo>
                  <a:cubicBezTo>
                    <a:pt x="267904" y="920816"/>
                    <a:pt x="316030" y="912795"/>
                    <a:pt x="433137" y="914399"/>
                  </a:cubicBezTo>
                  <a:cubicBezTo>
                    <a:pt x="550244" y="916003"/>
                    <a:pt x="933651" y="914399"/>
                    <a:pt x="933651" y="914399"/>
                  </a:cubicBezTo>
                  <a:lnTo>
                    <a:pt x="1337912" y="914399"/>
                  </a:lnTo>
                  <a:cubicBezTo>
                    <a:pt x="1442186" y="914399"/>
                    <a:pt x="1467853" y="916003"/>
                    <a:pt x="1559293" y="914399"/>
                  </a:cubicBezTo>
                  <a:cubicBezTo>
                    <a:pt x="1650733" y="912795"/>
                    <a:pt x="1795112" y="904774"/>
                    <a:pt x="1886552" y="904774"/>
                  </a:cubicBezTo>
                  <a:cubicBezTo>
                    <a:pt x="1977992" y="904774"/>
                    <a:pt x="2037348" y="914399"/>
                    <a:pt x="2107933" y="914399"/>
                  </a:cubicBezTo>
                  <a:cubicBezTo>
                    <a:pt x="2178518" y="914399"/>
                    <a:pt x="2265146" y="906378"/>
                    <a:pt x="2310064" y="904774"/>
                  </a:cubicBezTo>
                  <a:cubicBezTo>
                    <a:pt x="2354982" y="903170"/>
                    <a:pt x="2366211" y="903972"/>
                    <a:pt x="2377440" y="904774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865222" y="2447787"/>
              <a:ext cx="2482641" cy="9310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1155032" y="2485140"/>
              <a:ext cx="356548" cy="902953"/>
            </a:xfrm>
            <a:custGeom>
              <a:avLst/>
              <a:gdLst>
                <a:gd name="connsiteX0" fmla="*/ 0 w 356548"/>
                <a:gd name="connsiteY0" fmla="*/ 883702 h 902953"/>
                <a:gd name="connsiteX1" fmla="*/ 28875 w 356548"/>
                <a:gd name="connsiteY1" fmla="*/ 787449 h 902953"/>
                <a:gd name="connsiteX2" fmla="*/ 48126 w 356548"/>
                <a:gd name="connsiteY2" fmla="*/ 671946 h 902953"/>
                <a:gd name="connsiteX3" fmla="*/ 125128 w 356548"/>
                <a:gd name="connsiteY3" fmla="*/ 190683 h 902953"/>
                <a:gd name="connsiteX4" fmla="*/ 154004 w 356548"/>
                <a:gd name="connsiteY4" fmla="*/ 55929 h 902953"/>
                <a:gd name="connsiteX5" fmla="*/ 182880 w 356548"/>
                <a:gd name="connsiteY5" fmla="*/ 7803 h 902953"/>
                <a:gd name="connsiteX6" fmla="*/ 250256 w 356548"/>
                <a:gd name="connsiteY6" fmla="*/ 209934 h 902953"/>
                <a:gd name="connsiteX7" fmla="*/ 259882 w 356548"/>
                <a:gd name="connsiteY7" fmla="*/ 373563 h 902953"/>
                <a:gd name="connsiteX8" fmla="*/ 269507 w 356548"/>
                <a:gd name="connsiteY8" fmla="*/ 498692 h 902953"/>
                <a:gd name="connsiteX9" fmla="*/ 279132 w 356548"/>
                <a:gd name="connsiteY9" fmla="*/ 671946 h 902953"/>
                <a:gd name="connsiteX10" fmla="*/ 288757 w 356548"/>
                <a:gd name="connsiteY10" fmla="*/ 768199 h 902953"/>
                <a:gd name="connsiteX11" fmla="*/ 346509 w 356548"/>
                <a:gd name="connsiteY11" fmla="*/ 864452 h 902953"/>
                <a:gd name="connsiteX12" fmla="*/ 356134 w 356548"/>
                <a:gd name="connsiteY12" fmla="*/ 902953 h 90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6548" h="902953">
                  <a:moveTo>
                    <a:pt x="0" y="883702"/>
                  </a:moveTo>
                  <a:cubicBezTo>
                    <a:pt x="10427" y="853222"/>
                    <a:pt x="20854" y="822742"/>
                    <a:pt x="28875" y="787449"/>
                  </a:cubicBezTo>
                  <a:cubicBezTo>
                    <a:pt x="36896" y="752156"/>
                    <a:pt x="32084" y="771407"/>
                    <a:pt x="48126" y="671946"/>
                  </a:cubicBezTo>
                  <a:cubicBezTo>
                    <a:pt x="64168" y="572485"/>
                    <a:pt x="107482" y="293352"/>
                    <a:pt x="125128" y="190683"/>
                  </a:cubicBezTo>
                  <a:cubicBezTo>
                    <a:pt x="142774" y="88014"/>
                    <a:pt x="144379" y="86409"/>
                    <a:pt x="154004" y="55929"/>
                  </a:cubicBezTo>
                  <a:cubicBezTo>
                    <a:pt x="163629" y="25449"/>
                    <a:pt x="166838" y="-17865"/>
                    <a:pt x="182880" y="7803"/>
                  </a:cubicBezTo>
                  <a:cubicBezTo>
                    <a:pt x="198922" y="33471"/>
                    <a:pt x="237422" y="148974"/>
                    <a:pt x="250256" y="209934"/>
                  </a:cubicBezTo>
                  <a:cubicBezTo>
                    <a:pt x="263090" y="270894"/>
                    <a:pt x="256674" y="325437"/>
                    <a:pt x="259882" y="373563"/>
                  </a:cubicBezTo>
                  <a:cubicBezTo>
                    <a:pt x="263090" y="421689"/>
                    <a:pt x="266299" y="448962"/>
                    <a:pt x="269507" y="498692"/>
                  </a:cubicBezTo>
                  <a:cubicBezTo>
                    <a:pt x="272715" y="548422"/>
                    <a:pt x="275924" y="627028"/>
                    <a:pt x="279132" y="671946"/>
                  </a:cubicBezTo>
                  <a:cubicBezTo>
                    <a:pt x="282340" y="716864"/>
                    <a:pt x="277528" y="736115"/>
                    <a:pt x="288757" y="768199"/>
                  </a:cubicBezTo>
                  <a:cubicBezTo>
                    <a:pt x="299986" y="800283"/>
                    <a:pt x="335280" y="841993"/>
                    <a:pt x="346509" y="864452"/>
                  </a:cubicBezTo>
                  <a:cubicBezTo>
                    <a:pt x="357739" y="886911"/>
                    <a:pt x="356936" y="894932"/>
                    <a:pt x="356134" y="902953"/>
                  </a:cubicBezTo>
                </a:path>
              </a:pathLst>
            </a:cu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59218" y="1747940"/>
              <a:ext cx="20132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Action Potential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04745" y="1059258"/>
              <a:ext cx="12313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SKELETAL MUSCLE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2354" y="1122487"/>
              <a:ext cx="685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+30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4204" y="1445178"/>
              <a:ext cx="342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0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8567" y="1743921"/>
              <a:ext cx="685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mV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8566" y="2034321"/>
              <a:ext cx="685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-85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81102" y="2713258"/>
              <a:ext cx="1607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Constraction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5044" y="2713258"/>
              <a:ext cx="1047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Tension 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" name="Ευθύγραμμο βέλος σύνδεσης 16"/>
            <p:cNvCxnSpPr/>
            <p:nvPr/>
          </p:nvCxnSpPr>
          <p:spPr>
            <a:xfrm flipV="1">
              <a:off x="718590" y="2464055"/>
              <a:ext cx="0" cy="3373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 flipH="1">
              <a:off x="750139" y="3091301"/>
              <a:ext cx="913" cy="3132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22236" y="3329317"/>
              <a:ext cx="342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0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5662" y="3309888"/>
              <a:ext cx="654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100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25318" y="3326909"/>
              <a:ext cx="654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</a:rPr>
                <a:t>00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66786" y="3590078"/>
              <a:ext cx="1675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Time (msec)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9" name="Ορθογώνιο 28"/>
            <p:cNvSpPr/>
            <p:nvPr/>
          </p:nvSpPr>
          <p:spPr>
            <a:xfrm>
              <a:off x="865222" y="4077072"/>
              <a:ext cx="2407229" cy="12961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0" name="Ελεύθερη σχεδίαση 29"/>
            <p:cNvSpPr/>
            <p:nvPr/>
          </p:nvSpPr>
          <p:spPr>
            <a:xfrm>
              <a:off x="866274" y="4254366"/>
              <a:ext cx="2396690" cy="1039885"/>
            </a:xfrm>
            <a:custGeom>
              <a:avLst/>
              <a:gdLst>
                <a:gd name="connsiteX0" fmla="*/ 0 w 2396690"/>
                <a:gd name="connsiteY0" fmla="*/ 1039529 h 1039885"/>
                <a:gd name="connsiteX1" fmla="*/ 144379 w 2396690"/>
                <a:gd name="connsiteY1" fmla="*/ 1020278 h 1039885"/>
                <a:gd name="connsiteX2" fmla="*/ 202130 w 2396690"/>
                <a:gd name="connsiteY2" fmla="*/ 952901 h 1039885"/>
                <a:gd name="connsiteX3" fmla="*/ 202130 w 2396690"/>
                <a:gd name="connsiteY3" fmla="*/ 789272 h 1039885"/>
                <a:gd name="connsiteX4" fmla="*/ 221381 w 2396690"/>
                <a:gd name="connsiteY4" fmla="*/ 596767 h 1039885"/>
                <a:gd name="connsiteX5" fmla="*/ 250257 w 2396690"/>
                <a:gd name="connsiteY5" fmla="*/ 423512 h 1039885"/>
                <a:gd name="connsiteX6" fmla="*/ 288758 w 2396690"/>
                <a:gd name="connsiteY6" fmla="*/ 231007 h 1039885"/>
                <a:gd name="connsiteX7" fmla="*/ 288758 w 2396690"/>
                <a:gd name="connsiteY7" fmla="*/ 86628 h 1039885"/>
                <a:gd name="connsiteX8" fmla="*/ 308008 w 2396690"/>
                <a:gd name="connsiteY8" fmla="*/ 0 h 1039885"/>
                <a:gd name="connsiteX9" fmla="*/ 317633 w 2396690"/>
                <a:gd name="connsiteY9" fmla="*/ 86628 h 1039885"/>
                <a:gd name="connsiteX10" fmla="*/ 490888 w 2396690"/>
                <a:gd name="connsiteY10" fmla="*/ 163630 h 1039885"/>
                <a:gd name="connsiteX11" fmla="*/ 683393 w 2396690"/>
                <a:gd name="connsiteY11" fmla="*/ 163630 h 1039885"/>
                <a:gd name="connsiteX12" fmla="*/ 847023 w 2396690"/>
                <a:gd name="connsiteY12" fmla="*/ 163630 h 1039885"/>
                <a:gd name="connsiteX13" fmla="*/ 1126155 w 2396690"/>
                <a:gd name="connsiteY13" fmla="*/ 202131 h 1039885"/>
                <a:gd name="connsiteX14" fmla="*/ 1251284 w 2396690"/>
                <a:gd name="connsiteY14" fmla="*/ 221381 h 1039885"/>
                <a:gd name="connsiteX15" fmla="*/ 1424539 w 2396690"/>
                <a:gd name="connsiteY15" fmla="*/ 336885 h 1039885"/>
                <a:gd name="connsiteX16" fmla="*/ 1617044 w 2396690"/>
                <a:gd name="connsiteY16" fmla="*/ 529390 h 1039885"/>
                <a:gd name="connsiteX17" fmla="*/ 1751798 w 2396690"/>
                <a:gd name="connsiteY17" fmla="*/ 712270 h 1039885"/>
                <a:gd name="connsiteX18" fmla="*/ 1857675 w 2396690"/>
                <a:gd name="connsiteY18" fmla="*/ 866274 h 1039885"/>
                <a:gd name="connsiteX19" fmla="*/ 1925052 w 2396690"/>
                <a:gd name="connsiteY19" fmla="*/ 962527 h 1039885"/>
                <a:gd name="connsiteX20" fmla="*/ 1982804 w 2396690"/>
                <a:gd name="connsiteY20" fmla="*/ 1029903 h 1039885"/>
                <a:gd name="connsiteX21" fmla="*/ 2252311 w 2396690"/>
                <a:gd name="connsiteY21" fmla="*/ 1039529 h 1039885"/>
                <a:gd name="connsiteX22" fmla="*/ 2338939 w 2396690"/>
                <a:gd name="connsiteY22" fmla="*/ 1029903 h 1039885"/>
                <a:gd name="connsiteX23" fmla="*/ 2396690 w 2396690"/>
                <a:gd name="connsiteY23" fmla="*/ 1039529 h 103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96690" h="1039885">
                  <a:moveTo>
                    <a:pt x="0" y="1039529"/>
                  </a:moveTo>
                  <a:cubicBezTo>
                    <a:pt x="55345" y="1037122"/>
                    <a:pt x="110691" y="1034716"/>
                    <a:pt x="144379" y="1020278"/>
                  </a:cubicBezTo>
                  <a:cubicBezTo>
                    <a:pt x="178067" y="1005840"/>
                    <a:pt x="192505" y="991402"/>
                    <a:pt x="202130" y="952901"/>
                  </a:cubicBezTo>
                  <a:cubicBezTo>
                    <a:pt x="211755" y="914400"/>
                    <a:pt x="198922" y="848628"/>
                    <a:pt x="202130" y="789272"/>
                  </a:cubicBezTo>
                  <a:cubicBezTo>
                    <a:pt x="205338" y="729916"/>
                    <a:pt x="213360" y="657727"/>
                    <a:pt x="221381" y="596767"/>
                  </a:cubicBezTo>
                  <a:cubicBezTo>
                    <a:pt x="229402" y="535807"/>
                    <a:pt x="239027" y="484472"/>
                    <a:pt x="250257" y="423512"/>
                  </a:cubicBezTo>
                  <a:cubicBezTo>
                    <a:pt x="261487" y="362552"/>
                    <a:pt x="282341" y="287154"/>
                    <a:pt x="288758" y="231007"/>
                  </a:cubicBezTo>
                  <a:cubicBezTo>
                    <a:pt x="295175" y="174860"/>
                    <a:pt x="285550" y="125129"/>
                    <a:pt x="288758" y="86628"/>
                  </a:cubicBezTo>
                  <a:cubicBezTo>
                    <a:pt x="291966" y="48127"/>
                    <a:pt x="303196" y="0"/>
                    <a:pt x="308008" y="0"/>
                  </a:cubicBezTo>
                  <a:cubicBezTo>
                    <a:pt x="312820" y="0"/>
                    <a:pt x="287153" y="59356"/>
                    <a:pt x="317633" y="86628"/>
                  </a:cubicBezTo>
                  <a:cubicBezTo>
                    <a:pt x="348113" y="113900"/>
                    <a:pt x="429928" y="150796"/>
                    <a:pt x="490888" y="163630"/>
                  </a:cubicBezTo>
                  <a:cubicBezTo>
                    <a:pt x="551848" y="176464"/>
                    <a:pt x="683393" y="163630"/>
                    <a:pt x="683393" y="163630"/>
                  </a:cubicBezTo>
                  <a:cubicBezTo>
                    <a:pt x="742749" y="163630"/>
                    <a:pt x="773229" y="157213"/>
                    <a:pt x="847023" y="163630"/>
                  </a:cubicBezTo>
                  <a:cubicBezTo>
                    <a:pt x="920817" y="170047"/>
                    <a:pt x="1058778" y="192506"/>
                    <a:pt x="1126155" y="202131"/>
                  </a:cubicBezTo>
                  <a:cubicBezTo>
                    <a:pt x="1193532" y="211756"/>
                    <a:pt x="1201553" y="198922"/>
                    <a:pt x="1251284" y="221381"/>
                  </a:cubicBezTo>
                  <a:cubicBezTo>
                    <a:pt x="1301015" y="243840"/>
                    <a:pt x="1363579" y="285550"/>
                    <a:pt x="1424539" y="336885"/>
                  </a:cubicBezTo>
                  <a:cubicBezTo>
                    <a:pt x="1485499" y="388220"/>
                    <a:pt x="1562501" y="466826"/>
                    <a:pt x="1617044" y="529390"/>
                  </a:cubicBezTo>
                  <a:cubicBezTo>
                    <a:pt x="1671587" y="591954"/>
                    <a:pt x="1711693" y="656123"/>
                    <a:pt x="1751798" y="712270"/>
                  </a:cubicBezTo>
                  <a:cubicBezTo>
                    <a:pt x="1791903" y="768417"/>
                    <a:pt x="1828799" y="824564"/>
                    <a:pt x="1857675" y="866274"/>
                  </a:cubicBezTo>
                  <a:cubicBezTo>
                    <a:pt x="1886551" y="907983"/>
                    <a:pt x="1904197" y="935255"/>
                    <a:pt x="1925052" y="962527"/>
                  </a:cubicBezTo>
                  <a:cubicBezTo>
                    <a:pt x="1945907" y="989798"/>
                    <a:pt x="1928261" y="1017069"/>
                    <a:pt x="1982804" y="1029903"/>
                  </a:cubicBezTo>
                  <a:cubicBezTo>
                    <a:pt x="2037347" y="1042737"/>
                    <a:pt x="2192955" y="1039529"/>
                    <a:pt x="2252311" y="1039529"/>
                  </a:cubicBezTo>
                  <a:cubicBezTo>
                    <a:pt x="2311667" y="1039529"/>
                    <a:pt x="2314876" y="1029903"/>
                    <a:pt x="2338939" y="1029903"/>
                  </a:cubicBezTo>
                  <a:cubicBezTo>
                    <a:pt x="2363002" y="1029903"/>
                    <a:pt x="2379846" y="1034716"/>
                    <a:pt x="2396690" y="1039529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8" name="Ορθογώνιο 37"/>
            <p:cNvSpPr/>
            <p:nvPr/>
          </p:nvSpPr>
          <p:spPr>
            <a:xfrm>
              <a:off x="865222" y="5471545"/>
              <a:ext cx="2442638" cy="811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0" name="Ελεύθερη σχεδίαση 39"/>
            <p:cNvSpPr/>
            <p:nvPr/>
          </p:nvSpPr>
          <p:spPr>
            <a:xfrm>
              <a:off x="1253067" y="5549432"/>
              <a:ext cx="1851377" cy="738479"/>
            </a:xfrm>
            <a:custGeom>
              <a:avLst/>
              <a:gdLst>
                <a:gd name="connsiteX0" fmla="*/ 0 w 1851377"/>
                <a:gd name="connsiteY0" fmla="*/ 727190 h 738479"/>
                <a:gd name="connsiteX1" fmla="*/ 214489 w 1851377"/>
                <a:gd name="connsiteY1" fmla="*/ 625590 h 738479"/>
                <a:gd name="connsiteX2" fmla="*/ 349955 w 1851377"/>
                <a:gd name="connsiteY2" fmla="*/ 546568 h 738479"/>
                <a:gd name="connsiteX3" fmla="*/ 564444 w 1851377"/>
                <a:gd name="connsiteY3" fmla="*/ 253057 h 738479"/>
                <a:gd name="connsiteX4" fmla="*/ 654755 w 1851377"/>
                <a:gd name="connsiteY4" fmla="*/ 162746 h 738479"/>
                <a:gd name="connsiteX5" fmla="*/ 767644 w 1851377"/>
                <a:gd name="connsiteY5" fmla="*/ 61146 h 738479"/>
                <a:gd name="connsiteX6" fmla="*/ 857955 w 1851377"/>
                <a:gd name="connsiteY6" fmla="*/ 4701 h 738479"/>
                <a:gd name="connsiteX7" fmla="*/ 982133 w 1851377"/>
                <a:gd name="connsiteY7" fmla="*/ 15990 h 738479"/>
                <a:gd name="connsiteX8" fmla="*/ 1106311 w 1851377"/>
                <a:gd name="connsiteY8" fmla="*/ 117590 h 738479"/>
                <a:gd name="connsiteX9" fmla="*/ 1241777 w 1851377"/>
                <a:gd name="connsiteY9" fmla="*/ 230479 h 738479"/>
                <a:gd name="connsiteX10" fmla="*/ 1298222 w 1851377"/>
                <a:gd name="connsiteY10" fmla="*/ 365946 h 738479"/>
                <a:gd name="connsiteX11" fmla="*/ 1422400 w 1851377"/>
                <a:gd name="connsiteY11" fmla="*/ 490124 h 738479"/>
                <a:gd name="connsiteX12" fmla="*/ 1603022 w 1851377"/>
                <a:gd name="connsiteY12" fmla="*/ 682035 h 738479"/>
                <a:gd name="connsiteX13" fmla="*/ 1715911 w 1851377"/>
                <a:gd name="connsiteY13" fmla="*/ 715901 h 738479"/>
                <a:gd name="connsiteX14" fmla="*/ 1851377 w 1851377"/>
                <a:gd name="connsiteY14" fmla="*/ 738479 h 73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377" h="738479">
                  <a:moveTo>
                    <a:pt x="0" y="727190"/>
                  </a:moveTo>
                  <a:cubicBezTo>
                    <a:pt x="78081" y="691442"/>
                    <a:pt x="156163" y="655694"/>
                    <a:pt x="214489" y="625590"/>
                  </a:cubicBezTo>
                  <a:cubicBezTo>
                    <a:pt x="272815" y="595486"/>
                    <a:pt x="291629" y="608657"/>
                    <a:pt x="349955" y="546568"/>
                  </a:cubicBezTo>
                  <a:cubicBezTo>
                    <a:pt x="408281" y="484479"/>
                    <a:pt x="513644" y="317027"/>
                    <a:pt x="564444" y="253057"/>
                  </a:cubicBezTo>
                  <a:cubicBezTo>
                    <a:pt x="615244" y="189087"/>
                    <a:pt x="620888" y="194731"/>
                    <a:pt x="654755" y="162746"/>
                  </a:cubicBezTo>
                  <a:cubicBezTo>
                    <a:pt x="688622" y="130761"/>
                    <a:pt x="733777" y="87487"/>
                    <a:pt x="767644" y="61146"/>
                  </a:cubicBezTo>
                  <a:cubicBezTo>
                    <a:pt x="801511" y="34805"/>
                    <a:pt x="822207" y="12227"/>
                    <a:pt x="857955" y="4701"/>
                  </a:cubicBezTo>
                  <a:cubicBezTo>
                    <a:pt x="893703" y="-2825"/>
                    <a:pt x="940740" y="-2825"/>
                    <a:pt x="982133" y="15990"/>
                  </a:cubicBezTo>
                  <a:cubicBezTo>
                    <a:pt x="1023526" y="34805"/>
                    <a:pt x="1106311" y="117590"/>
                    <a:pt x="1106311" y="117590"/>
                  </a:cubicBezTo>
                  <a:cubicBezTo>
                    <a:pt x="1149585" y="153338"/>
                    <a:pt x="1209792" y="189086"/>
                    <a:pt x="1241777" y="230479"/>
                  </a:cubicBezTo>
                  <a:cubicBezTo>
                    <a:pt x="1273762" y="271872"/>
                    <a:pt x="1268118" y="322672"/>
                    <a:pt x="1298222" y="365946"/>
                  </a:cubicBezTo>
                  <a:cubicBezTo>
                    <a:pt x="1328326" y="409220"/>
                    <a:pt x="1371600" y="437443"/>
                    <a:pt x="1422400" y="490124"/>
                  </a:cubicBezTo>
                  <a:cubicBezTo>
                    <a:pt x="1473200" y="542805"/>
                    <a:pt x="1554104" y="644406"/>
                    <a:pt x="1603022" y="682035"/>
                  </a:cubicBezTo>
                  <a:cubicBezTo>
                    <a:pt x="1651940" y="719664"/>
                    <a:pt x="1674519" y="706494"/>
                    <a:pt x="1715911" y="715901"/>
                  </a:cubicBezTo>
                  <a:cubicBezTo>
                    <a:pt x="1757303" y="725308"/>
                    <a:pt x="1804340" y="731893"/>
                    <a:pt x="1851377" y="738479"/>
                  </a:cubicBezTo>
                </a:path>
              </a:pathLst>
            </a:cu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0" y="5661170"/>
              <a:ext cx="1047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Tension 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5" name="Ευθύγραμμο βέλος σύνδεσης 44"/>
            <p:cNvCxnSpPr/>
            <p:nvPr/>
          </p:nvCxnSpPr>
          <p:spPr>
            <a:xfrm flipV="1">
              <a:off x="745230" y="5471545"/>
              <a:ext cx="0" cy="3373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εία γραμμή σύνδεσης 45"/>
            <p:cNvCxnSpPr/>
            <p:nvPr/>
          </p:nvCxnSpPr>
          <p:spPr>
            <a:xfrm flipH="1">
              <a:off x="745230" y="5996132"/>
              <a:ext cx="913" cy="3132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61818" y="4066764"/>
              <a:ext cx="685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+30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2634" y="4399227"/>
              <a:ext cx="342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0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8565" y="4694798"/>
              <a:ext cx="685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mV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9180" y="5093254"/>
              <a:ext cx="685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-90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66786" y="6425756"/>
              <a:ext cx="1675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Time (msec)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Ευθύγραμμο βέλος σύνδεσης 51"/>
            <p:cNvCxnSpPr/>
            <p:nvPr/>
          </p:nvCxnSpPr>
          <p:spPr>
            <a:xfrm>
              <a:off x="2779880" y="6610422"/>
              <a:ext cx="567983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εία γραμμή σύνδεσης 53"/>
            <p:cNvCxnSpPr/>
            <p:nvPr/>
          </p:nvCxnSpPr>
          <p:spPr>
            <a:xfrm flipV="1">
              <a:off x="751510" y="6618456"/>
              <a:ext cx="724152" cy="75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922236" y="6234892"/>
              <a:ext cx="342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0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60555" y="6234892"/>
              <a:ext cx="654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100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62568" y="6241090"/>
              <a:ext cx="654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</a:rPr>
                <a:t>00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43776" y="6240755"/>
              <a:ext cx="654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3</a:t>
              </a:r>
              <a:r>
                <a:rPr lang="en-US" dirty="0" smtClean="0">
                  <a:solidFill>
                    <a:prstClr val="black"/>
                  </a:solidFill>
                </a:rPr>
                <a:t>00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13068" y="4031682"/>
              <a:ext cx="12313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CARDIAC MUSCLE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58002" y="4788074"/>
              <a:ext cx="20132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Action Potential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35425" y="5965688"/>
              <a:ext cx="1607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Constraction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7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dirty="0"/>
              <a:t>Ερεθισματαγωγό σύστημα της καρδιάς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170" name="Picture 2" descr="File:Control-of-heart-by-heart-conduction-system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7" y="1340768"/>
            <a:ext cx="7510986" cy="46496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2899893" y="6093296"/>
            <a:ext cx="3344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Control-of-heart-by-heart-conduction-system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Abd.najjar"/>
              </a:rPr>
              <a:t>Abd.najjar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63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pPr marL="1117600" indent="-1117600"/>
            <a:r>
              <a:rPr lang="el-GR" dirty="0" smtClean="0"/>
              <a:t>Φυσιολογία της καρδιάς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1 από 8</a:t>
            </a:r>
            <a:r>
              <a:rPr lang="en-US" sz="3200" b="0" dirty="0" smtClean="0"/>
              <a:t>)</a:t>
            </a:r>
            <a:r>
              <a:rPr lang="el-GR" sz="3200" b="0" dirty="0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Ηλεκτρικά σήματα : 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Ενδογενές σύστημα διέγερσης της καρδιάς, </a:t>
            </a:r>
          </a:p>
          <a:p>
            <a:pPr lvl="3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Η δυνατότητα του καρδιακού μυός να εκπολώνεται και να επαναπολώνεται είναι έμφυτη (δεν απαιτείται κανένα νευρικό ερέθισμα ή υποκίνηση), </a:t>
            </a:r>
          </a:p>
          <a:p>
            <a:pPr lvl="3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Οι νευρικές ώσεις μπορούν να αλλάξουν τον βασικό ρυθμό –δραστηριότητα της καρδιάς- γεγονός που καθορίζεται από τους φυσικούς κανόνες 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pPr marL="1117600" indent="-1117600"/>
            <a:r>
              <a:rPr lang="el-GR" dirty="0"/>
              <a:t>Φυσιολογία της καρδιάς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 </a:t>
            </a:r>
            <a:r>
              <a:rPr lang="el-GR" sz="3200" b="0" dirty="0"/>
              <a:t>από 8</a:t>
            </a:r>
            <a:r>
              <a:rPr lang="en-US" sz="3200" b="0" dirty="0" smtClean="0"/>
              <a:t>)</a:t>
            </a:r>
            <a:endParaRPr lang="el-GR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90600"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Ηλεκτρικά σήματα :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Δυνατότητα διέγερσης που παράγεται από αυτορυθμιζόμενα κύτταρα.</a:t>
            </a:r>
          </a:p>
          <a:p>
            <a:pPr marL="1752600" lvl="3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Ακολουθία διέγερσης :</a:t>
            </a:r>
          </a:p>
          <a:p>
            <a:pPr marL="2209800" lvl="4" indent="-457200">
              <a:lnSpc>
                <a:spcPct val="120000"/>
              </a:lnSpc>
              <a:spcBef>
                <a:spcPts val="1200"/>
              </a:spcBef>
              <a:buFontTx/>
              <a:buChar char="ο"/>
            </a:pPr>
            <a:r>
              <a:rPr lang="el-GR" sz="2400" dirty="0" smtClean="0"/>
              <a:t>Φλεβόκομβος, </a:t>
            </a:r>
          </a:p>
          <a:p>
            <a:pPr marL="2209800" lvl="4" indent="-457200">
              <a:lnSpc>
                <a:spcPct val="120000"/>
              </a:lnSpc>
              <a:spcBef>
                <a:spcPts val="1200"/>
              </a:spcBef>
              <a:buFontTx/>
              <a:buChar char="ο"/>
            </a:pPr>
            <a:r>
              <a:rPr lang="el-GR" sz="2400" dirty="0" smtClean="0"/>
              <a:t>Κολποκοιλιακός κόμβος ,</a:t>
            </a:r>
          </a:p>
          <a:p>
            <a:pPr marL="2209800" lvl="4" indent="-457200">
              <a:lnSpc>
                <a:spcPct val="120000"/>
              </a:lnSpc>
              <a:spcBef>
                <a:spcPts val="1200"/>
              </a:spcBef>
              <a:buFontTx/>
              <a:buChar char="ο"/>
            </a:pPr>
            <a:r>
              <a:rPr lang="el-GR" sz="2400" dirty="0" smtClean="0"/>
              <a:t>Κολποκοιλιακή δέσμη (δεμάτιο του </a:t>
            </a:r>
            <a:r>
              <a:rPr lang="en-US" sz="2400" dirty="0" smtClean="0"/>
              <a:t>His</a:t>
            </a:r>
            <a:r>
              <a:rPr lang="el-GR" sz="2400" dirty="0" smtClean="0"/>
              <a:t>), </a:t>
            </a:r>
          </a:p>
          <a:p>
            <a:pPr marL="2209800" lvl="4" indent="-457200">
              <a:lnSpc>
                <a:spcPct val="120000"/>
              </a:lnSpc>
              <a:spcBef>
                <a:spcPts val="1200"/>
              </a:spcBef>
              <a:buFontTx/>
              <a:buChar char="ο"/>
            </a:pPr>
            <a:r>
              <a:rPr lang="el-GR" sz="2400" dirty="0" smtClean="0"/>
              <a:t>Κλάδοι δεσμών,</a:t>
            </a:r>
          </a:p>
          <a:p>
            <a:pPr marL="2209800" lvl="4" indent="-457200">
              <a:lnSpc>
                <a:spcPct val="120000"/>
              </a:lnSpc>
              <a:spcBef>
                <a:spcPts val="1200"/>
              </a:spcBef>
              <a:buFontTx/>
              <a:buChar char="ο"/>
            </a:pPr>
            <a:r>
              <a:rPr lang="el-GR" sz="2400" dirty="0" smtClean="0"/>
              <a:t>Ίνες Purkinje.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Ηλεκτρική διέγερση της καρδιάς</a:t>
            </a:r>
          </a:p>
        </p:txBody>
      </p:sp>
      <p:sp>
        <p:nvSpPr>
          <p:cNvPr id="161795" name="Rectangle 4"/>
          <p:cNvSpPr>
            <a:spLocks noGrp="1" noChangeArrowheads="1"/>
          </p:cNvSpPr>
          <p:nvPr>
            <p:ph idx="1"/>
          </p:nvPr>
        </p:nvSpPr>
        <p:spPr>
          <a:xfrm>
            <a:off x="4572000" y="1211559"/>
            <a:ext cx="4574230" cy="5156982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400" b="1" dirty="0" smtClean="0"/>
              <a:t>Ερεθισματαγωγό Σύστημα: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/>
              <a:t>Φλεβόκομβος («βηματοδότης καρδιάς»),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/>
              <a:t>Διακομβικές οδοί,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/>
              <a:t>Κολποκοιλιακός κόμβος,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/>
              <a:t>Κολποκοιλιακό Δεμάτιο (</a:t>
            </a:r>
            <a:r>
              <a:rPr lang="en-US" sz="2400" dirty="0" smtClean="0"/>
              <a:t>His</a:t>
            </a:r>
            <a:r>
              <a:rPr lang="el-GR" sz="2400" dirty="0" smtClean="0"/>
              <a:t>),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/>
              <a:t>Αριστερό - δεξιό σκέλος δεματίου του </a:t>
            </a:r>
            <a:r>
              <a:rPr lang="en-US" sz="2400" dirty="0" smtClean="0"/>
              <a:t>His</a:t>
            </a:r>
            <a:r>
              <a:rPr 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194" name="Picture 2" descr="File:Pacemaker potential annotated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9963" r="5634" b="8021"/>
          <a:stretch/>
        </p:blipFill>
        <p:spPr bwMode="auto">
          <a:xfrm>
            <a:off x="117205" y="1211559"/>
            <a:ext cx="4210159" cy="2808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ECG Principle fast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59974"/>
            <a:ext cx="2448272" cy="279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7205" y="6295995"/>
            <a:ext cx="264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ECG Principle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fast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 tooltip="User:Kalumet"/>
              </a:rPr>
              <a:t>Kalumet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0" y="4019872"/>
            <a:ext cx="2299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8"/>
              </a:rPr>
              <a:t>Pacemaker potential </a:t>
            </a:r>
            <a:r>
              <a:rPr lang="en-US" sz="1200" dirty="0" smtClean="0">
                <a:solidFill>
                  <a:prstClr val="black"/>
                </a:solidFill>
                <a:hlinkClick r:id="rId8"/>
              </a:rPr>
              <a:t>annotated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hlinkClick r:id="rId9" tooltip="User:Silvia3"/>
              </a:rPr>
              <a:t>Silvia3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9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Ηλεκτρική δραστηριότητα του καρδιακού </a:t>
            </a:r>
            <a:r>
              <a:rPr lang="el-GR" dirty="0" smtClean="0"/>
              <a:t>μυός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9218" name="Picture 2" descr="File:Action potential ventr myocy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77" y="1857162"/>
            <a:ext cx="4235623" cy="317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16189"/>
              </p:ext>
            </p:extLst>
          </p:nvPr>
        </p:nvGraphicFramePr>
        <p:xfrm>
          <a:off x="107504" y="1844824"/>
          <a:ext cx="4870580" cy="3392321"/>
        </p:xfrm>
        <a:graphic>
          <a:graphicData uri="http://schemas.openxmlformats.org/drawingml/2006/table">
            <a:tbl>
              <a:tblPr first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82351"/>
                <a:gridCol w="541176"/>
                <a:gridCol w="1328801"/>
                <a:gridCol w="1224136"/>
                <a:gridCol w="694116"/>
              </a:tblGrid>
              <a:tr h="616907">
                <a:tc>
                  <a:txBody>
                    <a:bodyPr/>
                    <a:lstStyle/>
                    <a:p>
                      <a:pPr algn="ctr"/>
                      <a:r>
                        <a:rPr lang="en-US" sz="1900" i="0" dirty="0">
                          <a:effectLst/>
                        </a:rPr>
                        <a:t>Element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i="0" dirty="0">
                          <a:effectLst/>
                        </a:rPr>
                        <a:t>Ion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i="0" dirty="0">
                          <a:effectLst/>
                        </a:rPr>
                        <a:t>Extracellular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i="0" dirty="0">
                          <a:effectLst/>
                        </a:rPr>
                        <a:t>Intracellular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i="0" dirty="0">
                          <a:effectLst/>
                        </a:rPr>
                        <a:t>Ratio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17780">
                <a:tc>
                  <a:txBody>
                    <a:bodyPr/>
                    <a:lstStyle/>
                    <a:p>
                      <a:pPr algn="l"/>
                      <a:r>
                        <a:rPr lang="en-US" sz="1900" i="0" dirty="0"/>
                        <a:t>Sodium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i="0" dirty="0"/>
                        <a:t>Na</a:t>
                      </a:r>
                      <a:r>
                        <a:rPr lang="en-US" sz="1900" i="0" baseline="30000" dirty="0">
                          <a:effectLst/>
                        </a:rPr>
                        <a:t>+</a:t>
                      </a:r>
                      <a:endParaRPr lang="en-US" sz="1900" i="0" dirty="0"/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i="0" dirty="0"/>
                        <a:t>135 - 145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i="0" dirty="0"/>
                        <a:t>10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i="0" dirty="0"/>
                        <a:t>14:1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780">
                <a:tc>
                  <a:txBody>
                    <a:bodyPr/>
                    <a:lstStyle/>
                    <a:p>
                      <a:pPr algn="l"/>
                      <a:r>
                        <a:rPr lang="en-US" sz="1900" i="0" dirty="0"/>
                        <a:t>Potassium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i="0" dirty="0"/>
                        <a:t>K</a:t>
                      </a:r>
                      <a:r>
                        <a:rPr lang="en-US" sz="1900" i="0" baseline="30000" dirty="0">
                          <a:effectLst/>
                        </a:rPr>
                        <a:t>+</a:t>
                      </a:r>
                      <a:endParaRPr lang="en-US" sz="1900" i="0" dirty="0"/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i="0" dirty="0"/>
                        <a:t>3.5 - 5.0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i="0" dirty="0"/>
                        <a:t>155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i="0" dirty="0"/>
                        <a:t>1:30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780">
                <a:tc>
                  <a:txBody>
                    <a:bodyPr/>
                    <a:lstStyle/>
                    <a:p>
                      <a:pPr algn="l"/>
                      <a:r>
                        <a:rPr lang="en-US" sz="1900" i="0" dirty="0"/>
                        <a:t>Chloride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i="0" dirty="0"/>
                        <a:t>Cl</a:t>
                      </a:r>
                      <a:r>
                        <a:rPr lang="en-US" sz="1900" i="0" baseline="30000" dirty="0">
                          <a:effectLst/>
                        </a:rPr>
                        <a:t>-</a:t>
                      </a:r>
                      <a:endParaRPr lang="en-US" sz="1900" i="0" dirty="0"/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i="0" dirty="0"/>
                        <a:t>95 - 110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i="0" dirty="0"/>
                        <a:t>10 - 20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i="0" dirty="0"/>
                        <a:t>4:1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780">
                <a:tc>
                  <a:txBody>
                    <a:bodyPr/>
                    <a:lstStyle/>
                    <a:p>
                      <a:pPr algn="l"/>
                      <a:r>
                        <a:rPr lang="en-US" sz="1900" i="0" dirty="0"/>
                        <a:t>Calcium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i="0" dirty="0"/>
                        <a:t>Ca</a:t>
                      </a:r>
                      <a:r>
                        <a:rPr lang="en-US" sz="1900" i="0" baseline="30000" dirty="0">
                          <a:effectLst/>
                        </a:rPr>
                        <a:t>2+</a:t>
                      </a:r>
                      <a:endParaRPr lang="en-US" sz="1900" i="0" dirty="0"/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i="0" dirty="0"/>
                        <a:t>2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900" i="0" dirty="0"/>
                        <a:t>10</a:t>
                      </a:r>
                      <a:r>
                        <a:rPr lang="el-GR" sz="1900" i="0" baseline="30000" dirty="0">
                          <a:effectLst/>
                        </a:rPr>
                        <a:t>−4</a:t>
                      </a:r>
                      <a:endParaRPr lang="el-GR" sz="1900" i="0" dirty="0"/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i="0" dirty="0"/>
                        <a:t>2 x 10</a:t>
                      </a:r>
                      <a:r>
                        <a:rPr lang="en-US" sz="1900" i="0" baseline="30000" dirty="0">
                          <a:effectLst/>
                        </a:rPr>
                        <a:t>4</a:t>
                      </a:r>
                      <a:r>
                        <a:rPr lang="en-US" sz="1900" i="0" dirty="0"/>
                        <a:t>:1</a:t>
                      </a: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3948">
                <a:tc gridSpan="5">
                  <a:txBody>
                    <a:bodyPr/>
                    <a:lstStyle/>
                    <a:p>
                      <a:pPr algn="ctr"/>
                      <a:r>
                        <a:rPr lang="en-US" sz="1900" i="0" dirty="0">
                          <a:effectLst/>
                        </a:rPr>
                        <a:t>Although intracellular Ca</a:t>
                      </a:r>
                      <a:r>
                        <a:rPr lang="en-US" sz="1900" i="0" baseline="30000" dirty="0">
                          <a:effectLst/>
                        </a:rPr>
                        <a:t>2+</a:t>
                      </a:r>
                      <a:r>
                        <a:rPr lang="en-US" sz="1900" i="0" dirty="0">
                          <a:effectLst/>
                        </a:rPr>
                        <a:t> content is about 2 mM, most of this is bound or sequestered in intracellular organelles (mitochondria and sarcoplasmic reticulum).</a:t>
                      </a:r>
                      <a:r>
                        <a:rPr lang="en-US" sz="1900" b="0" i="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4"/>
                        </a:rPr>
                        <a:t>[6]</a:t>
                      </a:r>
                      <a:endParaRPr lang="en-US" sz="1900" i="0" dirty="0">
                        <a:effectLst/>
                      </a:endParaRPr>
                    </a:p>
                  </a:txBody>
                  <a:tcPr marL="9503" marR="9503" marT="9503" marB="95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8"/>
          <p:cNvSpPr/>
          <p:nvPr/>
        </p:nvSpPr>
        <p:spPr>
          <a:xfrm>
            <a:off x="5847437" y="5358459"/>
            <a:ext cx="2730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Action potential ventr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myocyte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 tooltip="User:Silvia3"/>
              </a:rPr>
              <a:t>Silvia3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43608" y="5358459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Intra- and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extracellular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ion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concentrations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,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BY-SA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4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Σύστημα βηματοδοτών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944" y="918896"/>
            <a:ext cx="5076056" cy="57504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l-GR" sz="2000" dirty="0" smtClean="0"/>
              <a:t>Κύτταρα αυτορυθμού: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sz="2000" dirty="0" smtClean="0"/>
              <a:t>τα καρδιακά κύτταρα διεγείρονται επανειλημμένα και έχουν αυτόματη δυνατότητα διέγερσης,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sz="2000" dirty="0" smtClean="0"/>
              <a:t>Κύτταρα αυτορυθμού: σύστημα διέγερσης,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l-GR" sz="2000" dirty="0" smtClean="0"/>
              <a:t>Βηματοδότες.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l-GR" sz="2000" dirty="0" smtClean="0"/>
              <a:t>Φλεβόκομβος,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el-GR" dirty="0" smtClean="0"/>
              <a:t>προέλευση της καρδιακής διέγερσης,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el-GR" dirty="0" smtClean="0"/>
              <a:t>διεγέρσεις 60-100/min,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l-GR" sz="2000" dirty="0" smtClean="0"/>
              <a:t>Κολποκοιλιακός κόμβος,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l-GR" sz="2000" dirty="0" smtClean="0"/>
              <a:t>σύστημα διέγερσης,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el-GR" dirty="0" smtClean="0"/>
              <a:t>Κολποκοιλιακό δεμάτιο του </a:t>
            </a:r>
            <a:r>
              <a:rPr lang="en-US" dirty="0" smtClean="0"/>
              <a:t>His</a:t>
            </a:r>
            <a:r>
              <a:rPr lang="el-GR" dirty="0" smtClean="0"/>
              <a:t>,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el-GR" dirty="0" smtClean="0"/>
              <a:t>Ίνες Purkinje,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el-GR" dirty="0" smtClean="0"/>
              <a:t>Κλάδοι δεσμών.</a:t>
            </a:r>
          </a:p>
        </p:txBody>
      </p:sp>
      <p:sp>
        <p:nvSpPr>
          <p:cNvPr id="66569" name="Text Box 15"/>
          <p:cNvSpPr txBox="1">
            <a:spLocks noChangeArrowheads="1"/>
          </p:cNvSpPr>
          <p:nvPr/>
        </p:nvSpPr>
        <p:spPr bwMode="auto">
          <a:xfrm>
            <a:off x="3969" y="6140558"/>
            <a:ext cx="5648151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prstClr val="black"/>
                </a:solidFill>
                <a:latin typeface="Calibri"/>
              </a:rPr>
              <a:t>Είναι σαν η καρδιά να είναι δικινητήρια μονάδα από: τους κόλπους και τις κοιλίες!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9218" name="Picture 2" descr="File:RLS 12blauLe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792"/>
            <a:ext cx="3458212" cy="521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 rot="16200000">
            <a:off x="2738944" y="3303864"/>
            <a:ext cx="2304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RLS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12blauLeg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JHeuser"/>
              </a:rPr>
              <a:t>JHeuser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2.5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718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Ηλεκτροφυσιολογία καρδιακής συστολής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6550" indent="-409575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/>
              <a:t>Συστολή καρδιακής μυϊκής ίνας - προϊόν </a:t>
            </a:r>
            <a:r>
              <a:rPr lang="el-GR" sz="2400" dirty="0" smtClean="0"/>
              <a:t>ηλεκτρικού ερεθίσματος,</a:t>
            </a:r>
            <a:endParaRPr lang="el-GR" sz="2400" dirty="0"/>
          </a:p>
          <a:p>
            <a:pPr marL="360000" indent="-432000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/>
              <a:t>Δυναμικό </a:t>
            </a:r>
            <a:r>
              <a:rPr lang="el-GR" sz="2400" dirty="0" smtClean="0"/>
              <a:t>ηρεμίας,</a:t>
            </a:r>
            <a:endParaRPr lang="el-GR" sz="2400" dirty="0"/>
          </a:p>
          <a:p>
            <a:pPr marL="360000" indent="-432000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/>
              <a:t>Δυναμικό </a:t>
            </a:r>
            <a:r>
              <a:rPr lang="el-GR" sz="2400" dirty="0" smtClean="0"/>
              <a:t>δράσης,</a:t>
            </a:r>
            <a:endParaRPr lang="el-GR" sz="2400" dirty="0"/>
          </a:p>
          <a:p>
            <a:pPr marL="360000" indent="-432000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Εκπόλωση,</a:t>
            </a:r>
            <a:endParaRPr lang="el-GR" sz="2400" dirty="0"/>
          </a:p>
          <a:p>
            <a:pPr marL="360000" indent="-432000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Επαναπόλωση,</a:t>
            </a:r>
            <a:endParaRPr lang="el-GR" sz="2400" dirty="0"/>
          </a:p>
          <a:p>
            <a:pPr marL="360000" indent="-432000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/>
              <a:t>Ανερέθιστη </a:t>
            </a:r>
            <a:r>
              <a:rPr lang="el-GR" sz="2400" dirty="0" smtClean="0"/>
              <a:t>περίοδος.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60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Ανατομική θέση της </a:t>
            </a:r>
            <a:r>
              <a:rPr lang="el-GR" dirty="0" smtClean="0"/>
              <a:t>καρδιάς </a:t>
            </a: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pic>
        <p:nvPicPr>
          <p:cNvPr id="2050" name="Picture 2" descr="File:Gray9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37" y="967202"/>
            <a:ext cx="6742568" cy="529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/>
          <p:nvPr/>
        </p:nvSpPr>
        <p:spPr>
          <a:xfrm>
            <a:off x="3309079" y="6545988"/>
            <a:ext cx="3650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Gray968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Pngbot</a:t>
            </a:r>
            <a:r>
              <a:rPr lang="el-GR" sz="1200" dirty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707" y="5135660"/>
            <a:ext cx="12859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Πνεύμονες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940" y="4193236"/>
            <a:ext cx="2541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Θωρακικός σπόνδυλος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257" y="3337862"/>
            <a:ext cx="9128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Καρδιά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464" y="2440006"/>
            <a:ext cx="8963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στέρνο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6" name="Ευθύγραμμο βέλος σύνδεσης 15"/>
          <p:cNvCxnSpPr>
            <a:stCxn id="7" idx="3"/>
          </p:cNvCxnSpPr>
          <p:nvPr/>
        </p:nvCxnSpPr>
        <p:spPr>
          <a:xfrm flipV="1">
            <a:off x="1903636" y="4816270"/>
            <a:ext cx="1790328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>
            <a:off x="3045892" y="5068298"/>
            <a:ext cx="4176464" cy="67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>
            <a:stCxn id="9" idx="3"/>
          </p:cNvCxnSpPr>
          <p:nvPr/>
        </p:nvCxnSpPr>
        <p:spPr>
          <a:xfrm>
            <a:off x="2527268" y="4377902"/>
            <a:ext cx="3099753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>
            <a:stCxn id="11" idx="3"/>
          </p:cNvCxnSpPr>
          <p:nvPr/>
        </p:nvCxnSpPr>
        <p:spPr>
          <a:xfrm flipV="1">
            <a:off x="1713071" y="2728038"/>
            <a:ext cx="3421053" cy="794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>
            <a:stCxn id="14" idx="3"/>
          </p:cNvCxnSpPr>
          <p:nvPr/>
        </p:nvCxnSpPr>
        <p:spPr>
          <a:xfrm flipV="1">
            <a:off x="1704863" y="1647918"/>
            <a:ext cx="3645285" cy="9767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κομβικό </a:t>
            </a:r>
            <a:r>
              <a:rPr lang="el-GR" dirty="0" smtClean="0"/>
              <a:t>σύστημα</a:t>
            </a:r>
            <a:endParaRPr lang="el-GR" dirty="0"/>
          </a:p>
        </p:txBody>
      </p:sp>
      <p:sp>
        <p:nvSpPr>
          <p:cNvPr id="69636" name="Text Box 9"/>
          <p:cNvSpPr txBox="1">
            <a:spLocks noChangeArrowheads="1"/>
          </p:cNvSpPr>
          <p:nvPr/>
        </p:nvSpPr>
        <p:spPr bwMode="auto">
          <a:xfrm>
            <a:off x="214807" y="1196752"/>
            <a:ext cx="86720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Αυτή η ηλεκτρική ώση διέρχεται κατά μήκος των εξειδικευμένων ινών διάβασης &amp; διάδοσης διεξαγωγής σε ένα κύμα που ξεπερνά τη διέγερση των 2 κόλπων στο σημείο που συνδέονται με τις 2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κοιλίες.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067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39747" y="2420888"/>
            <a:ext cx="3419872" cy="374745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200" dirty="0" smtClean="0"/>
              <a:t>Με εξειδικευμένα αρχικά κύτταρα,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200" dirty="0" smtClean="0"/>
              <a:t>Φλεβόκομβος,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200" dirty="0" smtClean="0"/>
              <a:t>Κόμβος κολποκοιλιακός,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200" dirty="0" smtClean="0"/>
              <a:t>Κλάδος δεσμών,</a:t>
            </a:r>
          </a:p>
          <a:p>
            <a:pPr lvl="1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200" dirty="0" smtClean="0"/>
              <a:t>Ίνες Purkinje.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l-GR" sz="2200" dirty="0" smtClean="0"/>
              <a:t>Αυτορρύθμιση.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1266" name="Picture 2" descr="File:ConductionsystemoftheheartwithouttheHe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5991027" cy="29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971600" y="5937514"/>
            <a:ext cx="3644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ConductionsystemoftheheartwithouttheHeart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Madhero88"/>
              </a:rPr>
              <a:t>Madhero88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2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pPr marL="1117600" indent="-1117600"/>
            <a:r>
              <a:rPr lang="el-GR" dirty="0" smtClean="0"/>
              <a:t>Φυσιολογία της καρδιάς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3 από 8</a:t>
            </a:r>
            <a:r>
              <a:rPr lang="en-US" sz="3200" b="0" dirty="0" smtClean="0"/>
              <a:t>)</a:t>
            </a:r>
            <a:r>
              <a:rPr lang="el-GR" sz="3200" b="0" dirty="0" smtClean="0"/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Ηλεκτρικά σήματα :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Εξωγενής εννεύρωση της καρδιάς ,</a:t>
            </a:r>
          </a:p>
          <a:p>
            <a:pPr lvl="3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Ί</a:t>
            </a:r>
            <a:r>
              <a:rPr lang="el-GR" sz="2400" dirty="0" smtClean="0"/>
              <a:t>νες του αυτόνομου νευρικού συστήματος επιταχύνουν ή εμποδίζουν το ρυθμό της καρδιάς που καθορίζεται από το ενδογενές ερεθισματαγωγό σύστημα 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του ρυθμού της καρδιάς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8840"/>
            <a:ext cx="3059832" cy="15918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Αυτόνομη νεύρωση. </a:t>
            </a:r>
          </a:p>
          <a:p>
            <a:pPr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Ορμόνες.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42" name="Picture 2" descr="http://nuclearcardiologyseminars.net/images/nerv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529" y="1423812"/>
            <a:ext cx="6040967" cy="43256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575852" y="5943723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nuclearcardiologyseminars.net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6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Συμπαθητικό και </a:t>
            </a:r>
            <a:r>
              <a:rPr lang="el-GR" dirty="0" smtClean="0"/>
              <a:t>παρασυμπαθητικό </a:t>
            </a:r>
            <a:r>
              <a:rPr lang="el-GR" dirty="0"/>
              <a:t>σύστημα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idx="1"/>
          </p:nvPr>
        </p:nvSpPr>
        <p:spPr>
          <a:xfrm>
            <a:off x="518864" y="1412776"/>
            <a:ext cx="8229600" cy="20882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Συμπαθητικό – η καρδιακή συχνότητα επηρεάζεται από το Ca++ ορού,</a:t>
            </a:r>
          </a:p>
          <a:p>
            <a:pPr eaLnBrk="1" hangingPunct="1">
              <a:defRPr/>
            </a:pPr>
            <a:r>
              <a:rPr lang="el-GR" sz="2400" dirty="0" smtClean="0"/>
              <a:t>Παρασυμπαθητικό - επιβραδύνει την καρδιακή συχνότητα γεγονός που εξαρτάται από το K+ και την </a:t>
            </a:r>
            <a:r>
              <a:rPr lang="el-GR" sz="2400" dirty="0" smtClean="0">
                <a:sym typeface="Symbol" pitchFamily="18" charset="2"/>
              </a:rPr>
              <a:t></a:t>
            </a:r>
            <a:r>
              <a:rPr lang="el-GR" sz="2400" dirty="0" smtClean="0"/>
              <a:t> Ca++ του ορού.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95536" y="6200428"/>
            <a:ext cx="835292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Διαμόρφωση της καρδιακής συχνότητας από το νευρικό σύστημα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705600" y="644887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1266" name="Picture 2" descr="http://people.eku.edu/ritchisong/sa-node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90" y="3140967"/>
            <a:ext cx="5382420" cy="297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336418" y="5973094"/>
            <a:ext cx="2525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people.eku.edu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72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του συχνότητας της καρδιάς</a:t>
            </a:r>
          </a:p>
        </p:txBody>
      </p:sp>
      <p:sp>
        <p:nvSpPr>
          <p:cNvPr id="172035" name="Rectangle 5"/>
          <p:cNvSpPr>
            <a:spLocks noGrp="1" noChangeArrowheads="1"/>
          </p:cNvSpPr>
          <p:nvPr>
            <p:ph idx="1"/>
          </p:nvPr>
        </p:nvSpPr>
        <p:spPr>
          <a:xfrm>
            <a:off x="4196130" y="1340768"/>
            <a:ext cx="4896544" cy="50405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b="1" dirty="0" smtClean="0">
                <a:solidFill>
                  <a:srgbClr val="005A87"/>
                </a:solidFill>
              </a:rPr>
              <a:t>Τασεοϋποδοχείς </a:t>
            </a:r>
            <a:r>
              <a:rPr lang="el-GR" sz="2400" dirty="0" smtClean="0"/>
              <a:t>της αορτής και καρωτιδικό όργανο ελέγχου κόλπων (πίεση του αίματος).</a:t>
            </a:r>
          </a:p>
          <a:p>
            <a:pPr lvl="1" eaLnBrk="1" hangingPunct="1">
              <a:buSzPct val="83000"/>
              <a:buFont typeface="Courier New" panose="02070309020205020404" pitchFamily="49" charset="0"/>
              <a:buChar char="o"/>
              <a:defRPr/>
            </a:pPr>
            <a:r>
              <a:rPr lang="el-GR" sz="2400" b="1" dirty="0" smtClean="0">
                <a:solidFill>
                  <a:srgbClr val="005A87"/>
                </a:solidFill>
              </a:rPr>
              <a:t>Καρδιο-ανασταλτικό κέντρο,</a:t>
            </a:r>
          </a:p>
          <a:p>
            <a:pPr lvl="1" eaLnBrk="1" hangingPunct="1">
              <a:buSzPct val="83000"/>
              <a:buFont typeface="Courier New" panose="02070309020205020404" pitchFamily="49" charset="0"/>
              <a:buChar char="o"/>
              <a:defRPr/>
            </a:pPr>
            <a:r>
              <a:rPr lang="el-GR" sz="2400" b="1" dirty="0" smtClean="0">
                <a:solidFill>
                  <a:srgbClr val="005A87"/>
                </a:solidFill>
              </a:rPr>
              <a:t>Καρδιο-επιταχυντής κέντρο,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l-GR" sz="2400" b="1" dirty="0" smtClean="0">
                <a:solidFill>
                  <a:srgbClr val="005A87"/>
                </a:solidFill>
              </a:rPr>
              <a:t>Ορμονικές επιρροές.</a:t>
            </a:r>
          </a:p>
          <a:p>
            <a:pPr>
              <a:buSzPct val="50000"/>
              <a:defRPr/>
            </a:pPr>
            <a:endParaRPr lang="el-GR" sz="2400" dirty="0" smtClean="0">
              <a:solidFill>
                <a:schemeClr val="tx2"/>
              </a:solidFill>
            </a:endParaRP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4405680" y="4221088"/>
            <a:ext cx="4477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Καρωτιδικός κόλπος - </a:t>
            </a:r>
            <a:r>
              <a:rPr lang="el-GR" sz="2400" b="1" dirty="0">
                <a:solidFill>
                  <a:srgbClr val="005A87"/>
                </a:solidFill>
                <a:latin typeface="Calibri"/>
              </a:rPr>
              <a:t>Γλωσσοφαρυγγικό νεύρο </a:t>
            </a:r>
          </a:p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Αορτικοί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τασεοϋποδοχείς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el-GR" sz="2400" b="1" dirty="0">
                <a:solidFill>
                  <a:srgbClr val="005A87"/>
                </a:solidFill>
                <a:latin typeface="Calibri"/>
              </a:rPr>
              <a:t>Πνευμονογαστρικό </a:t>
            </a:r>
            <a:r>
              <a:rPr lang="el-GR" sz="2400" b="1" dirty="0" smtClean="0">
                <a:solidFill>
                  <a:srgbClr val="005A87"/>
                </a:solidFill>
                <a:latin typeface="Calibri"/>
              </a:rPr>
              <a:t>Νεύρο</a:t>
            </a:r>
            <a:endParaRPr lang="el-GR" sz="2400" b="1" dirty="0">
              <a:solidFill>
                <a:srgbClr val="005A87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2290" name="Picture 2" descr="File:Gray4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6" y="1174033"/>
            <a:ext cx="4010144" cy="52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487557" y="6534834"/>
            <a:ext cx="3803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Gray474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2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r>
              <a:rPr lang="el-GR" dirty="0"/>
              <a:t>Συντονισμός της αντλίας: Ηλεκτρική ροή σημάτων</a:t>
            </a: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5580112" y="2147119"/>
            <a:ext cx="3535155" cy="33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l-GR" sz="2400" b="1" dirty="0">
                <a:solidFill>
                  <a:prstClr val="black"/>
                </a:solidFill>
                <a:latin typeface="Calibri"/>
              </a:rPr>
              <a:t>Ηλεκτρική διέγερση  της καρδιάς</a:t>
            </a:r>
          </a:p>
          <a:p>
            <a:endParaRPr lang="el-GR" sz="2400" b="1" dirty="0">
              <a:solidFill>
                <a:srgbClr val="3F3F3F"/>
              </a:solidFill>
              <a:latin typeface="Calibri"/>
            </a:endParaRPr>
          </a:p>
          <a:p>
            <a:r>
              <a:rPr lang="el-GR" sz="2400" b="1" dirty="0">
                <a:solidFill>
                  <a:srgbClr val="005A87"/>
                </a:solidFill>
                <a:latin typeface="Calibri"/>
              </a:rPr>
              <a:t>Ζωτικότητα:</a:t>
            </a:r>
            <a:r>
              <a:rPr lang="el-GR" sz="2400" dirty="0">
                <a:solidFill>
                  <a:srgbClr val="005A87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5A87"/>
                </a:solidFill>
                <a:latin typeface="Calibri"/>
              </a:rPr>
              <a:t>Καρδιαγγειακό σύστημα:</a:t>
            </a:r>
            <a:r>
              <a:rPr lang="el-GR" sz="2400" dirty="0">
                <a:solidFill>
                  <a:srgbClr val="005A87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5A87"/>
                </a:solidFill>
                <a:latin typeface="Calibri"/>
              </a:rPr>
              <a:t>Σύστημα Ενδογενούς διέγερσης</a:t>
            </a:r>
          </a:p>
          <a:p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2290" name="Picture 2" descr="File:WPW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2066"/>
            <a:ext cx="5326757" cy="3705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862670" y="5805263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WPW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Tom Lück"/>
              </a:rPr>
              <a:t>Tom Lück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409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Ρύθμιση καρδιακής λειτουργίας</a:t>
            </a:r>
          </a:p>
        </p:txBody>
      </p:sp>
      <p:sp>
        <p:nvSpPr>
          <p:cNvPr id="174082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Ενδογενής αυτορρύθμιση,</a:t>
            </a:r>
          </a:p>
          <a:p>
            <a:pPr lvl="2" indent="-457200" eaLnBrk="1" hangingPunct="1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Φλεβική επιστροφή - διάταση καρδιάς.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Έλεγχος συχνότητας - έντασης καρδιακής συστολής από το Αυτόνομο Νευρικό Σύστημα (ΑΝΣ),</a:t>
            </a:r>
          </a:p>
          <a:p>
            <a:pPr lvl="2" indent="-457200" eaLnBrk="1" hangingPunct="1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Συμπαθητικό Σύστημα: </a:t>
            </a:r>
            <a:r>
              <a:rPr lang="el-GR" b="1" dirty="0" smtClean="0"/>
              <a:t>↑,</a:t>
            </a:r>
            <a:endParaRPr lang="el-GR" dirty="0" smtClean="0"/>
          </a:p>
          <a:p>
            <a:pPr lvl="2" indent="-457200" eaLnBrk="1" hangingPunct="1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Παρασυμπαθητικό Σύστημα (Πνευμονογαστρικό νεύρο): </a:t>
            </a:r>
            <a:r>
              <a:rPr lang="el-GR" b="1" dirty="0" smtClean="0"/>
              <a:t>↓.</a:t>
            </a:r>
            <a:endParaRPr lang="el-GR" dirty="0" smtClean="0"/>
          </a:p>
          <a:p>
            <a:pPr lvl="2" indent="-457200">
              <a:lnSpc>
                <a:spcPct val="120000"/>
              </a:lnSpc>
              <a:spcBef>
                <a:spcPts val="1200"/>
              </a:spcBef>
              <a:buSzPct val="50000"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pPr marL="1117600" indent="-1117600"/>
            <a:r>
              <a:rPr lang="el-GR" dirty="0"/>
              <a:t>Φυσιολογία της καρδιάς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4 </a:t>
            </a:r>
            <a:r>
              <a:rPr lang="el-GR" sz="3200" b="0" dirty="0"/>
              <a:t>από 8</a:t>
            </a:r>
            <a:r>
              <a:rPr lang="en-US" sz="3200" b="0" dirty="0"/>
              <a:t>)</a:t>
            </a:r>
            <a:r>
              <a:rPr lang="el-GR" sz="3200" b="0" dirty="0"/>
              <a:t> </a:t>
            </a:r>
            <a:endParaRPr lang="el-GR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4320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Μηχανικά γεγονότα: Ο καρδιακός κύκλος</a:t>
            </a:r>
          </a:p>
          <a:p>
            <a:pPr lvl="2" indent="-432000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Όροι :</a:t>
            </a:r>
          </a:p>
          <a:p>
            <a:pPr lvl="3" indent="-4320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Συστολή: περίοδος συστολικής δραστηριότητας καρδιακών κοιλοτήτων,</a:t>
            </a:r>
          </a:p>
          <a:p>
            <a:pPr lvl="3" indent="-4320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Διαστολή: περίοδος χαλάρωσης  και διαστολής των καρδιακών κοιλοτήτων.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Καρδιακός κύκλος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5" name="Ορθογώνιο 4"/>
          <p:cNvSpPr/>
          <p:nvPr/>
        </p:nvSpPr>
        <p:spPr>
          <a:xfrm>
            <a:off x="395288" y="980728"/>
            <a:ext cx="8209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Ο καρδιακός κύκλος είναι η περίοδος από το τέλος του ενός χτύπου της καρδιάς μέχρι το τέλος του επόμενου χτύπου και περιλαμβάνει συστολή &amp; χαλάρωση των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κοιλοτήτων.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367641" y="6088559"/>
            <a:ext cx="8569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Tx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 Η συχνότητα των καρδιακών κύκλων είναι 72 το λεπτό και ο κάθε κύκλος διαρκεί 0.8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δευτερόλεπτα.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827584" y="2088724"/>
            <a:ext cx="7560840" cy="4113066"/>
            <a:chOff x="827584" y="2088724"/>
            <a:chExt cx="7560840" cy="4113066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1790490" y="2088724"/>
              <a:ext cx="5897387" cy="4113066"/>
              <a:chOff x="934263" y="1376187"/>
              <a:chExt cx="7625836" cy="5304223"/>
            </a:xfrm>
          </p:grpSpPr>
          <p:grpSp>
            <p:nvGrpSpPr>
              <p:cNvPr id="17" name="Ομάδα 16"/>
              <p:cNvGrpSpPr/>
              <p:nvPr/>
            </p:nvGrpSpPr>
            <p:grpSpPr>
              <a:xfrm rot="18280812">
                <a:off x="1847755" y="1330007"/>
                <a:ext cx="5304223" cy="5396583"/>
                <a:chOff x="2080523" y="2387047"/>
                <a:chExt cx="4212468" cy="3408736"/>
              </a:xfrm>
            </p:grpSpPr>
            <p:sp>
              <p:nvSpPr>
                <p:cNvPr id="24" name="Κυκλικό βέλος 23"/>
                <p:cNvSpPr/>
                <p:nvPr/>
              </p:nvSpPr>
              <p:spPr>
                <a:xfrm rot="20906589">
                  <a:off x="2080523" y="2387047"/>
                  <a:ext cx="4212468" cy="3240360"/>
                </a:xfrm>
                <a:prstGeom prst="circular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Κυκλικό βέλος 24"/>
                <p:cNvSpPr/>
                <p:nvPr/>
              </p:nvSpPr>
              <p:spPr>
                <a:xfrm rot="10106589">
                  <a:off x="2080523" y="2555423"/>
                  <a:ext cx="4212468" cy="3240360"/>
                </a:xfrm>
                <a:prstGeom prst="circular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8" name="Picture 2" descr="File:Heart diastol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2506177"/>
                <a:ext cx="1260619" cy="1626605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19" name="Picture 4" descr="File:Heart systole.sv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0120" y="2447453"/>
                <a:ext cx="1351641" cy="1744054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20" name="Picture 6" descr="File:Heart diastol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3113" y="4008486"/>
                <a:ext cx="1200014" cy="1548405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934263" y="2852936"/>
                <a:ext cx="14774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prstClr val="black"/>
                    </a:solidFill>
                    <a:latin typeface="Calibri"/>
                  </a:rPr>
                  <a:t>Συστολή των κόλπων</a:t>
                </a:r>
                <a:endParaRPr lang="el-GR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863737" y="2852936"/>
                <a:ext cx="1696362" cy="1190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prstClr val="black"/>
                    </a:solidFill>
                    <a:latin typeface="Calibri"/>
                  </a:rPr>
                  <a:t>Συστολή των κοιλιών</a:t>
                </a:r>
                <a:endParaRPr lang="el-GR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895893" y="5704859"/>
                <a:ext cx="1752958" cy="83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prstClr val="black"/>
                    </a:solidFill>
                    <a:latin typeface="Calibri"/>
                  </a:rPr>
                  <a:t>Διαστολή των κοιλιών</a:t>
                </a:r>
                <a:endParaRPr lang="el-GR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Rectangle 8"/>
            <p:cNvSpPr/>
            <p:nvPr/>
          </p:nvSpPr>
          <p:spPr>
            <a:xfrm>
              <a:off x="827584" y="2919418"/>
              <a:ext cx="21814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“</a:t>
              </a:r>
              <a:r>
                <a:rPr lang="en-US" sz="1000" dirty="0">
                  <a:solidFill>
                    <a:prstClr val="black"/>
                  </a:solidFill>
                  <a:latin typeface="Calibri"/>
                  <a:hlinkClick r:id="rId5"/>
                </a:rPr>
                <a:t>Heart </a:t>
              </a:r>
              <a:r>
                <a:rPr lang="en-US" sz="1000" dirty="0" smtClean="0">
                  <a:solidFill>
                    <a:prstClr val="black"/>
                  </a:solidFill>
                  <a:latin typeface="Calibri"/>
                  <a:hlinkClick r:id="rId5"/>
                </a:rPr>
                <a:t>diastole</a:t>
              </a:r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”,</a:t>
              </a:r>
              <a:r>
                <a:rPr lang="el-GR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 από</a:t>
              </a:r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  </a:t>
              </a:r>
              <a:r>
                <a:rPr lang="en-US" sz="1000" dirty="0">
                  <a:solidFill>
                    <a:prstClr val="black"/>
                  </a:solidFill>
                  <a:latin typeface="Calibri"/>
                  <a:hlinkClick r:id="rId6" tooltip="User:Reytan"/>
                </a:rPr>
                <a:t>Reytan</a:t>
              </a:r>
              <a:r>
                <a:rPr lang="el-GR" sz="10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διαθέσιμο με άδεια</a:t>
              </a:r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 </a:t>
              </a:r>
              <a:r>
                <a:rPr lang="en-US" sz="1000" dirty="0" smtClean="0">
                  <a:solidFill>
                    <a:prstClr val="black"/>
                  </a:solidFill>
                  <a:latin typeface="Calibri"/>
                  <a:hlinkClick r:id="rId7"/>
                </a:rPr>
                <a:t>CC </a:t>
              </a:r>
              <a:r>
                <a:rPr lang="en-US" sz="1000" dirty="0">
                  <a:solidFill>
                    <a:prstClr val="black"/>
                  </a:solidFill>
                  <a:latin typeface="Calibri"/>
                  <a:hlinkClick r:id="rId7"/>
                </a:rPr>
                <a:t>BY-SA 3.0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Rectangle 8"/>
            <p:cNvSpPr/>
            <p:nvPr/>
          </p:nvSpPr>
          <p:spPr>
            <a:xfrm>
              <a:off x="6206429" y="2764195"/>
              <a:ext cx="21819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“</a:t>
              </a:r>
              <a:r>
                <a:rPr lang="en-US" sz="1000" dirty="0">
                  <a:solidFill>
                    <a:prstClr val="black"/>
                  </a:solidFill>
                  <a:latin typeface="Calibri"/>
                  <a:hlinkClick r:id="rId8"/>
                </a:rPr>
                <a:t>Heart </a:t>
              </a:r>
              <a:r>
                <a:rPr lang="en-US" sz="1000" dirty="0" smtClean="0">
                  <a:solidFill>
                    <a:prstClr val="black"/>
                  </a:solidFill>
                  <a:latin typeface="Calibri"/>
                  <a:hlinkClick r:id="rId8"/>
                </a:rPr>
                <a:t>systole</a:t>
              </a:r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”,</a:t>
              </a:r>
              <a:r>
                <a:rPr lang="el-GR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 από</a:t>
              </a:r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  </a:t>
              </a:r>
              <a:r>
                <a:rPr lang="en-US" sz="1000" dirty="0">
                  <a:solidFill>
                    <a:prstClr val="black"/>
                  </a:solidFill>
                  <a:latin typeface="Calibri"/>
                  <a:hlinkClick r:id="rId9" tooltip="User:Mtcv"/>
                </a:rPr>
                <a:t>Mtcv</a:t>
              </a:r>
              <a:r>
                <a:rPr lang="el-GR" sz="10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l-GR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διαθέσιμο με άδεια</a:t>
              </a:r>
              <a:r>
                <a:rPr lang="en-US" sz="10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 </a:t>
              </a:r>
              <a:r>
                <a:rPr lang="en-US" sz="1000" dirty="0">
                  <a:solidFill>
                    <a:prstClr val="black"/>
                  </a:solidFill>
                  <a:latin typeface="Calibri"/>
                  <a:hlinkClick r:id="rId7"/>
                </a:rPr>
                <a:t>CC BY-SA 3.0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>
              <a:defRPr/>
            </a:pPr>
            <a:r>
              <a:rPr lang="el-GR" dirty="0"/>
              <a:t>Καρδιακός κύκλος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11560" y="1111749"/>
            <a:ext cx="8458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l-GR" sz="2400" b="1" dirty="0">
                <a:solidFill>
                  <a:prstClr val="black"/>
                </a:solidFill>
                <a:latin typeface="Calibri"/>
              </a:rPr>
              <a:t>Ορισμός: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Καρδιακός κύκλος είναι η διαδοχική συστολή και χάλαση της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καρδιάς.</a:t>
            </a:r>
          </a:p>
          <a:p>
            <a:pPr lvl="0">
              <a:spcBef>
                <a:spcPct val="50000"/>
              </a:spcBef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Στάδια: </a:t>
            </a:r>
          </a:p>
          <a:p>
            <a:pPr marL="342900" lvl="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Κοιλιακή πλήρωση,</a:t>
            </a:r>
          </a:p>
          <a:p>
            <a:pPr marL="342900" lvl="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Κοιλιακή συστολή,</a:t>
            </a:r>
          </a:p>
          <a:p>
            <a:pPr marL="342900" lvl="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Ισοογκομετρική χάλαση.</a:t>
            </a:r>
          </a:p>
          <a:p>
            <a:pPr lvl="0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 κύκλος και ο Συγχρονισμός του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επαναλαμβάνεται 70-80 φορές/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min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Καρδιά και μεγάλα αγγεία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pic>
        <p:nvPicPr>
          <p:cNvPr id="1026" name="Picture 2" descr="Αρχείο:Diagram of the human heart (cropped) 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836712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/>
          <p:nvPr/>
        </p:nvSpPr>
        <p:spPr>
          <a:xfrm>
            <a:off x="3329382" y="6247460"/>
            <a:ext cx="3157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l-GR" sz="1200" dirty="0">
                <a:solidFill>
                  <a:prstClr val="black"/>
                </a:solidFill>
                <a:latin typeface="Calibri"/>
                <a:hlinkClick r:id="rId4"/>
              </a:rPr>
              <a:t>Diagram of the human heart (cropped) 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4"/>
              </a:rPr>
              <a:t>el.png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Dada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Καρδιακός κύκλος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95536" y="1124744"/>
            <a:ext cx="8640960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Βήματα στην παραγωγή της καρδιακής ώθησης και σύνδεση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βημάτων.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ΒΗΜΑ 1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Παθητική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πλήρωση.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ΒΗΜΑ 2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Κολπική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συστολή.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ΒΗΜΑΤΑ 1 &amp; 2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l-GR" sz="2200" b="1" dirty="0">
                <a:solidFill>
                  <a:srgbClr val="004A82"/>
                </a:solidFill>
                <a:latin typeface="Calibri"/>
              </a:rPr>
              <a:t>Μεσαία ως τελική φάση διαστολής (κοιλιακή πλήρωση</a:t>
            </a:r>
            <a:r>
              <a:rPr lang="el-GR" sz="2200" b="1" dirty="0" smtClean="0">
                <a:solidFill>
                  <a:srgbClr val="004A82"/>
                </a:solidFill>
                <a:latin typeface="Calibri"/>
              </a:rPr>
              <a:t>).</a:t>
            </a:r>
            <a:endParaRPr lang="el-GR" sz="2200" b="1" dirty="0">
              <a:solidFill>
                <a:srgbClr val="004A82"/>
              </a:solidFill>
              <a:latin typeface="Calibri"/>
            </a:endParaRPr>
          </a:p>
          <a:p>
            <a:pPr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ΒΗΜΑ 3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Κλείνουν οι κΚ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βαλβίδες.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ΒΗΜΑ 4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Ανοίγουν οι μηνοειδείς βαλβίδες και οι κοιλίες εξωθούν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αίμα.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ΒΗΜΑΤΑ 3 &amp; 4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>
                <a:solidFill>
                  <a:srgbClr val="004A82"/>
                </a:solidFill>
                <a:latin typeface="Calibri"/>
              </a:rPr>
              <a:t>Κοιλιακή συστολή (κόλποι σε χάλαση</a:t>
            </a:r>
            <a:r>
              <a:rPr lang="el-GR" sz="2200" b="1" dirty="0" smtClean="0">
                <a:solidFill>
                  <a:srgbClr val="004A82"/>
                </a:solidFill>
                <a:latin typeface="Calibri"/>
              </a:rPr>
              <a:t>).</a:t>
            </a:r>
            <a:endParaRPr lang="el-GR" sz="2200" b="1" dirty="0">
              <a:solidFill>
                <a:srgbClr val="004A82"/>
              </a:solidFill>
              <a:latin typeface="Calibri"/>
            </a:endParaRPr>
          </a:p>
          <a:p>
            <a:pPr>
              <a:spcBef>
                <a:spcPts val="18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ΒΗΜΑ 5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σοογκομετρική χάλαση (πρώιμη φάση διαστολής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Καρδιακός κύκλος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pic>
        <p:nvPicPr>
          <p:cNvPr id="14338" name="Picture 2" descr="File:Wiggers Di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12768" cy="49907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/>
          <p:nvPr/>
        </p:nvSpPr>
        <p:spPr>
          <a:xfrm>
            <a:off x="2609782" y="6307632"/>
            <a:ext cx="392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Wiggers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Diagram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DanielChangMD (page does not exist)"/>
              </a:rPr>
              <a:t>DanielChangMD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2.5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Σχηματική απεικόνιση των καρδιακών ήχων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5362" name="Picture 2" descr="File:Apex-cardi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84" y="1484784"/>
            <a:ext cx="4680520" cy="47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/>
          <p:nvPr/>
        </p:nvSpPr>
        <p:spPr>
          <a:xfrm>
            <a:off x="3239852" y="6296498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Apex-cardiogram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 tooltip="User:F.chiodo"/>
              </a:rPr>
              <a:t>F.chiodo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9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Καρδιακή </a:t>
            </a:r>
            <a:r>
              <a:rPr lang="el-GR" dirty="0" smtClean="0"/>
              <a:t>λειτουργία</a:t>
            </a:r>
            <a:endParaRPr lang="el-GR" dirty="0"/>
          </a:p>
        </p:txBody>
      </p:sp>
      <p:sp>
        <p:nvSpPr>
          <p:cNvPr id="163842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Συστολή - Διαστολή Μυοκαρδίου,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Καρδιακή συχνότητα (60</a:t>
            </a:r>
            <a:r>
              <a:rPr lang="en-US" sz="2400" dirty="0" smtClean="0"/>
              <a:t>-</a:t>
            </a:r>
            <a:r>
              <a:rPr lang="el-GR" sz="2400" dirty="0" smtClean="0"/>
              <a:t>90/min),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Ενδοκολπικές - Ενδοκοιλιακές πιέσεις /διαδοχικό άνοιγμα - σύγκλειση βαλβίδων,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1ος - 2ος καρδιακός τόνος,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Όγκος παλμού (70ml),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Κατά λεπτό όγκος αίματος (ΚΛΟΑ).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12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Καρδιοδυναμική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r>
              <a:rPr lang="el-GR" sz="2400" dirty="0" smtClean="0"/>
              <a:t>Όγκοι :</a:t>
            </a:r>
          </a:p>
          <a:p>
            <a:pPr lvl="1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Όγκος διαστολής (</a:t>
            </a:r>
            <a:r>
              <a:rPr lang="en-US" sz="2400" dirty="0" smtClean="0"/>
              <a:t>EDV)</a:t>
            </a:r>
            <a:r>
              <a:rPr lang="el-GR" sz="2400" dirty="0" smtClean="0"/>
              <a:t>,</a:t>
            </a:r>
          </a:p>
          <a:p>
            <a:pPr lvl="1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Όγκος συστολής </a:t>
            </a:r>
            <a:r>
              <a:rPr lang="en-US" sz="2400" dirty="0" smtClean="0"/>
              <a:t>(ESV)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lvl="1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Όγκος παλμού </a:t>
            </a:r>
            <a:r>
              <a:rPr lang="en-US" sz="2400" dirty="0" smtClean="0"/>
              <a:t>(SV)</a:t>
            </a:r>
            <a:r>
              <a:rPr lang="el-GR" sz="2400" dirty="0" smtClean="0"/>
              <a:t>,</a:t>
            </a:r>
          </a:p>
          <a:p>
            <a:pPr lvl="1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Κλάσμα εξώθησης,</a:t>
            </a:r>
          </a:p>
          <a:p>
            <a:pPr lvl="1" indent="-457200">
              <a:lnSpc>
                <a:spcPct val="150000"/>
              </a:lnSpc>
              <a:spcBef>
                <a:spcPts val="1200"/>
              </a:spcBef>
              <a:buSzPct val="114000"/>
              <a:buFont typeface="Arial" panose="020B0604020202020204" pitchFamily="34" charset="0"/>
              <a:buChar char="•"/>
              <a:defRPr/>
            </a:pPr>
            <a:r>
              <a:rPr lang="el-GR" sz="2400" b="1" dirty="0" smtClean="0"/>
              <a:t>Καρδιακή παροχή.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της καρδιακής παροχής</a:t>
            </a:r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5796136" y="1672177"/>
            <a:ext cx="3275856" cy="337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Καρδιακή παροχή είναι το ποσό (όγκος) αίματος που εξωθείται από την καρδιά προς την πνευμονική και τη συστηματική κυκλοφορία μέσα σε ένα λεπτό.</a:t>
            </a:r>
          </a:p>
        </p:txBody>
      </p:sp>
      <p:sp>
        <p:nvSpPr>
          <p:cNvPr id="91141" name="Rectangle 7"/>
          <p:cNvSpPr>
            <a:spLocks noChangeArrowheads="1"/>
          </p:cNvSpPr>
          <p:nvPr/>
        </p:nvSpPr>
        <p:spPr bwMode="auto">
          <a:xfrm>
            <a:off x="683568" y="5496511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005A87"/>
                </a:solidFill>
                <a:latin typeface="Calibri"/>
              </a:rPr>
              <a:t>Η καρδιακή παροχή είναι δείκτης που δείχνει πόσο καλά λειτουργεί η καρδιά σαν αντλία. Η καρδιακή παροχή στους ενήλικες είναι 4-8 </a:t>
            </a:r>
            <a:r>
              <a:rPr lang="en-US" sz="2400" b="1" dirty="0">
                <a:solidFill>
                  <a:srgbClr val="005A87"/>
                </a:solidFill>
                <a:latin typeface="Calibri"/>
              </a:rPr>
              <a:t>lit/min</a:t>
            </a:r>
            <a:endParaRPr lang="el-GR" sz="2400" b="1" dirty="0">
              <a:solidFill>
                <a:srgbClr val="005A87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4338" name="Picture 2" descr="File:Starling RAP combined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9" y="1242598"/>
            <a:ext cx="4896544" cy="42384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 rot="16200000">
            <a:off x="-884004" y="3131007"/>
            <a:ext cx="277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Starling RAP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combined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Huckfinne (page does not exist)"/>
              </a:rPr>
              <a:t>Huckfinne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4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Καρδιακή παροχή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Ογκος παλμού είναι ο κατά λεπτό όγκος αίματος (ΚΛΟΑ).</a:t>
            </a:r>
          </a:p>
          <a:p>
            <a:pPr marL="495300" indent="-495300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Κλάσμα εξώθησης είναι το ποσοστό του συνολικού όγκου αίματος που περιέχει η κοιλία στο τέλος της διαστολής και το οποίο εξωθείται με κάθε παλμό :</a:t>
            </a:r>
          </a:p>
          <a:p>
            <a:pPr lvl="1" indent="-457200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Προφόρτιο-Μεταφόρτιο,</a:t>
            </a:r>
          </a:p>
          <a:p>
            <a:pPr lvl="1" indent="-457200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Αρχή </a:t>
            </a:r>
            <a:r>
              <a:rPr lang="en-US" sz="2400" dirty="0" smtClean="0"/>
              <a:t>Frank Starling</a:t>
            </a:r>
            <a:r>
              <a:rPr lang="el-GR" sz="2400" dirty="0" smtClean="0"/>
              <a:t>,</a:t>
            </a:r>
          </a:p>
          <a:p>
            <a:pPr lvl="1" indent="-457200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Συσταλτικότητα,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dirty="0" smtClean="0"/>
              <a:t>Ορμόνες,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dirty="0" smtClean="0"/>
              <a:t>Αυτόνομος δραστηριότητα.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>
              <a:defRPr/>
            </a:pPr>
            <a:r>
              <a:rPr lang="el-GR" dirty="0"/>
              <a:t>Καρδιακή παροχή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>
              <a:solidFill>
                <a:srgbClr val="DFD50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b="1" dirty="0" smtClean="0"/>
              <a:t>Προφορτίο</a:t>
            </a:r>
            <a:r>
              <a:rPr lang="en-US" sz="2400" b="1" dirty="0" smtClean="0"/>
              <a:t>: </a:t>
            </a:r>
            <a:r>
              <a:rPr lang="el-GR" sz="2400" dirty="0" smtClean="0"/>
              <a:t>το μέγεθος της διάτασης των μυϊκών ινών της καρδιάς στο τέλος της διαστολής λίγο πριν από τη συστολή των κοιλιών,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b="1" dirty="0" smtClean="0"/>
              <a:t>Μεταφορτίο</a:t>
            </a:r>
            <a:r>
              <a:rPr lang="en-US" sz="2400" b="1" dirty="0" smtClean="0"/>
              <a:t>: </a:t>
            </a:r>
            <a:r>
              <a:rPr lang="en-US" sz="2400" dirty="0" smtClean="0"/>
              <a:t>o</a:t>
            </a:r>
            <a:r>
              <a:rPr lang="el-GR" sz="2400" dirty="0" smtClean="0"/>
              <a:t>νομάζεται η αντίσταση που πρέπει να υπερνικήσουν οι κοιλίες προκειμένου να εξωθήσουν το αίμα που περιέχουν,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b="1" dirty="0" smtClean="0"/>
              <a:t>Νόμος του </a:t>
            </a:r>
            <a:r>
              <a:rPr lang="en-US" sz="2400" b="1" dirty="0" smtClean="0"/>
              <a:t>Starling:</a:t>
            </a:r>
            <a:endParaRPr lang="el-GR" sz="2400" b="1" dirty="0" smtClean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Συσχέτιση τελοδιαστολικού όγκου με όγκο παλμού,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«Η ενέργεια της συστολής μιας μυϊκής ίνας είναι ανάλογη του αρχικού της μήκους».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Ηλεκτροκαρδιογράφημα (ECG):</a:t>
            </a:r>
            <a:br>
              <a:rPr lang="el-GR" dirty="0"/>
            </a:br>
            <a:r>
              <a:rPr lang="el-GR" dirty="0"/>
              <a:t>Ηλεκτρική δραστηριότητα της καρδιάς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Blausen 0339 Electrocardio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93304"/>
            <a:ext cx="6096000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2591780" y="6309320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Blausen 0339 </a:t>
            </a:r>
            <a:r>
              <a:rPr lang="en-US" sz="1200" dirty="0" smtClean="0">
                <a:latin typeface="+mn-lt"/>
                <a:hlinkClick r:id="rId4"/>
              </a:rPr>
              <a:t>Electrocardiogram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5" tooltip="User:BruceBlaus"/>
              </a:rPr>
              <a:t>BruceBlaus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023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pPr marL="1117600" indent="-1117600"/>
            <a:r>
              <a:rPr lang="el-GR" dirty="0" smtClean="0"/>
              <a:t>Φυσιολογία της καρδιάς </a:t>
            </a:r>
            <a:r>
              <a:rPr lang="el-GR" sz="3200" b="0" dirty="0" smtClean="0"/>
              <a:t>(5 από 8</a:t>
            </a:r>
            <a:r>
              <a:rPr lang="en-US" sz="3200" b="0" dirty="0" smtClean="0"/>
              <a:t>)</a:t>
            </a:r>
            <a:r>
              <a:rPr lang="el-GR" sz="3200" b="0" dirty="0" smtClean="0"/>
              <a:t>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Ηλεκτρικά σήματα.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Ηλεκτροκαρδιογράφημα,</a:t>
            </a:r>
          </a:p>
          <a:p>
            <a:pPr marL="1752600" lvl="3" indent="-4572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 smtClean="0"/>
              <a:t>το ECG αποτελείται από σειρά τριών κυμάτων : </a:t>
            </a:r>
          </a:p>
          <a:p>
            <a:pPr lvl="4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Κύμα </a:t>
            </a:r>
            <a:r>
              <a:rPr lang="en-US" sz="2400" dirty="0" smtClean="0"/>
              <a:t>P</a:t>
            </a:r>
            <a:r>
              <a:rPr lang="el-GR" sz="2400" dirty="0" smtClean="0"/>
              <a:t>: ενδοκολπική εκπόλωση που αρχίζει από τον φλεβόμβο ,</a:t>
            </a:r>
          </a:p>
          <a:p>
            <a:pPr lvl="4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QRS σύνθετο: κοιλιακή εκπόλωση,</a:t>
            </a:r>
            <a:endParaRPr lang="en-US" sz="2400" dirty="0" smtClean="0"/>
          </a:p>
          <a:p>
            <a:pPr lvl="4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 Κύμα Τ: επαναπόλωση κοιλιών.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Καρδιά και μεγάλα αγγεία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pic>
        <p:nvPicPr>
          <p:cNvPr id="2050" name="Picture 2" descr="File:Blausen 0260 CoronaryVessels Anterio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1359044" y="1124744"/>
            <a:ext cx="6425913" cy="5256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/>
          <p:nvPr/>
        </p:nvSpPr>
        <p:spPr>
          <a:xfrm>
            <a:off x="2993403" y="6399860"/>
            <a:ext cx="3157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Blausen 0260 CoronaryVessels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Anterior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Dcoetzee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4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pPr marL="1117600" indent="-1117600"/>
            <a:r>
              <a:rPr lang="el-GR" dirty="0"/>
              <a:t>Φυσιολογία της καρδιάς </a:t>
            </a:r>
            <a:r>
              <a:rPr lang="el-GR" sz="3200" b="0" dirty="0" smtClean="0"/>
              <a:t>(6 </a:t>
            </a:r>
            <a:r>
              <a:rPr lang="el-GR" sz="3200" b="0" dirty="0"/>
              <a:t>από 8</a:t>
            </a:r>
            <a:r>
              <a:rPr lang="en-US" sz="3200" b="0" dirty="0"/>
              <a:t>)</a:t>
            </a:r>
            <a:r>
              <a:rPr lang="el-GR" sz="3200" b="0" dirty="0"/>
              <a:t> </a:t>
            </a:r>
            <a:endParaRPr lang="el-GR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90600" lvl="1" indent="-457200">
              <a:lnSpc>
                <a:spcPct val="120000"/>
              </a:lnSpc>
              <a:spcBef>
                <a:spcPts val="1200"/>
              </a:spcBef>
              <a:buFont typeface="Wingdings 2" pitchFamily="18" charset="2"/>
              <a:buChar char=""/>
            </a:pPr>
            <a:r>
              <a:rPr lang="el-GR" sz="2400" dirty="0" smtClean="0"/>
              <a:t>Ηλεκτρικά σήματα,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Ηλεκτροκαρδιογράφημα,</a:t>
            </a:r>
          </a:p>
          <a:p>
            <a:pPr marL="1752600" lvl="3" indent="-4572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 smtClean="0"/>
              <a:t>ηλεκτρικά ρεύματα που παράγονται και διαβιβάζονται μέσω της καρδιάς και διαδίδονται σε όλο το σώμα και μπορεί να ελεγχθούν,</a:t>
            </a:r>
          </a:p>
          <a:p>
            <a:pPr marL="1752600" lvl="3" indent="-4572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 smtClean="0"/>
              <a:t>η γραφική καταγραφή των ηλεκτρικών αλλαγών κατά τη διάρκεια της καρδιάς  δραστηριότητας καλείται ηλεκτροκαρδιογράφημα (ECG ή EKG).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>
            <a:normAutofit/>
          </a:bodyPr>
          <a:lstStyle/>
          <a:p>
            <a:pPr marL="1117600" indent="-1117600"/>
            <a:r>
              <a:rPr lang="el-GR" dirty="0"/>
              <a:t>Φυσιολογία της καρδιάς </a:t>
            </a:r>
            <a:r>
              <a:rPr lang="el-GR" sz="3200" b="0" dirty="0" smtClean="0"/>
              <a:t>(7 </a:t>
            </a:r>
            <a:r>
              <a:rPr lang="el-GR" sz="3200" b="0" dirty="0"/>
              <a:t>από 8</a:t>
            </a:r>
            <a:r>
              <a:rPr lang="en-US" sz="3200" b="0" dirty="0"/>
              <a:t>)</a:t>
            </a:r>
            <a:r>
              <a:rPr lang="el-GR" sz="3200" b="0" dirty="0"/>
              <a:t> </a:t>
            </a:r>
            <a:endParaRPr lang="el-GR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Ηλεκτρικά σήματα,</a:t>
            </a:r>
          </a:p>
          <a:p>
            <a:pPr lvl="2" indent="-457200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dirty="0" smtClean="0"/>
              <a:t>Ηλεκτροκαρδιογράφημα,</a:t>
            </a:r>
          </a:p>
          <a:p>
            <a:pPr marL="1682750" lvl="2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dirty="0" smtClean="0"/>
              <a:t>Διάστημα (</a:t>
            </a:r>
            <a:r>
              <a:rPr lang="en-US" dirty="0" smtClean="0"/>
              <a:t>p</a:t>
            </a:r>
            <a:r>
              <a:rPr lang="el-GR" dirty="0" smtClean="0"/>
              <a:t>-</a:t>
            </a:r>
            <a:r>
              <a:rPr lang="en-US" dirty="0" smtClean="0"/>
              <a:t>Q</a:t>
            </a:r>
            <a:r>
              <a:rPr lang="el-GR" dirty="0" smtClean="0"/>
              <a:t>): χρόνος από αρχή της ενδοκολπικής διέγερσης ως την αρχή της κοιλιακής διέγερσης και περιλαμβάνει τη συστολή των κόλπων και η μετάβαση του κύματος εκπόλωσης μέσω του λοιπού συστήματος διέγερσης .</a:t>
            </a:r>
          </a:p>
          <a:p>
            <a:pPr marL="2209800" lvl="4" indent="-457200">
              <a:lnSpc>
                <a:spcPct val="120000"/>
              </a:lnSpc>
              <a:spcBef>
                <a:spcPts val="1200"/>
              </a:spcBef>
            </a:pPr>
            <a:endParaRPr lang="el-GR" sz="2400" u="sng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bIns="91440" anchor="b"/>
          <a:lstStyle/>
          <a:p>
            <a:pPr marL="1117600" indent="-1117600"/>
            <a:r>
              <a:rPr lang="el-GR" dirty="0"/>
              <a:t>Φυσιολογία της καρδιάς </a:t>
            </a:r>
            <a:r>
              <a:rPr lang="el-GR" sz="3200" b="0" dirty="0" smtClean="0"/>
              <a:t>(8 </a:t>
            </a:r>
            <a:r>
              <a:rPr lang="el-GR" sz="3200" b="0" dirty="0"/>
              <a:t>από 8</a:t>
            </a:r>
            <a:r>
              <a:rPr lang="en-US" sz="3200" b="0" dirty="0"/>
              <a:t>)</a:t>
            </a:r>
            <a:r>
              <a:rPr lang="el-GR" sz="3200" b="0" dirty="0"/>
              <a:t> </a:t>
            </a:r>
            <a:endParaRPr lang="el-GR" dirty="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0588" lvl="1" indent="-457200">
              <a:lnSpc>
                <a:spcPct val="12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sz="2400" dirty="0" smtClean="0"/>
              <a:t>Ηλεκτρικά σήματα,</a:t>
            </a:r>
          </a:p>
          <a:p>
            <a:pPr marL="1050925" lvl="2" indent="-457200">
              <a:lnSpc>
                <a:spcPct val="120000"/>
              </a:lnSpc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l-GR" dirty="0" smtClean="0"/>
              <a:t>Ηλεκτροκαρδιογράφημα,</a:t>
            </a:r>
          </a:p>
          <a:p>
            <a:pPr marL="1600200" lvl="4" indent="-457200">
              <a:lnSpc>
                <a:spcPct val="12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l-GR" sz="2400" dirty="0" smtClean="0"/>
              <a:t>Κύμα Τ: κοιλιακή επαναπόλωση ,</a:t>
            </a:r>
          </a:p>
          <a:p>
            <a:pPr marL="1600200" lvl="4" indent="-457200">
              <a:lnSpc>
                <a:spcPct val="12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l-GR" sz="2400" dirty="0" smtClean="0"/>
              <a:t>Q-T διάστημα: χρόνος από την αρχή κοιλιακής εκπόλωσης μέσω της επαναπόλωσης και περιλαμβάνει τη συστολή των κοιλιών 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SzPct val="130000"/>
              <a:buFontTx/>
              <a:buNone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Princilla  Lemone, Karen Burke, </a:t>
            </a:r>
            <a:r>
              <a:rPr lang="el-GR" sz="2400" dirty="0" smtClean="0"/>
              <a:t>Παθολογική-Χειρουργική </a:t>
            </a:r>
            <a:r>
              <a:rPr lang="el-GR" sz="2400" dirty="0"/>
              <a:t>Νοσηλευτική, τομ. 3, </a:t>
            </a:r>
            <a:r>
              <a:rPr lang="el-GR" sz="2400" dirty="0" smtClean="0"/>
              <a:t>Εκδ</a:t>
            </a:r>
            <a:r>
              <a:rPr lang="el-GR" sz="2400" dirty="0"/>
              <a:t>. Δ. Λαγός,  Αθήνα </a:t>
            </a:r>
            <a:r>
              <a:rPr lang="el-GR" sz="2400" dirty="0" smtClean="0"/>
              <a:t>2004.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Susan C. Dewit. </a:t>
            </a:r>
            <a:r>
              <a:rPr lang="el-GR" sz="2400" dirty="0" smtClean="0"/>
              <a:t>Παθολογική-Χειρουργική </a:t>
            </a:r>
            <a:r>
              <a:rPr lang="el-GR" sz="2400" dirty="0"/>
              <a:t>Νοσηλευτική, τ.1,  Ιατρ. Εκδ. </a:t>
            </a:r>
            <a:r>
              <a:rPr lang="el-GR" sz="2400" dirty="0" smtClean="0"/>
              <a:t>Π.Χ. Πασχαλίδης</a:t>
            </a:r>
            <a:r>
              <a:rPr lang="el-GR" sz="2400" dirty="0"/>
              <a:t>,  Αθήνα </a:t>
            </a:r>
            <a:r>
              <a:rPr lang="el-GR" sz="2400" dirty="0" smtClean="0"/>
              <a:t>2009.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Ά.Σαχίνη-Καρδάση, Μ.Πάνου, </a:t>
            </a:r>
            <a:r>
              <a:rPr lang="el-GR" sz="2400" dirty="0" smtClean="0"/>
              <a:t>Παθολογική-Χειρουργική </a:t>
            </a:r>
            <a:r>
              <a:rPr lang="el-GR" sz="2400" dirty="0"/>
              <a:t>Νοσηλευτική, τ.2, Ιατρ. Εκδ. Βήτα,  Αθήνα </a:t>
            </a:r>
            <a:r>
              <a:rPr lang="el-GR" sz="2400" dirty="0" smtClean="0"/>
              <a:t>2002.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S.B.Ulrich, S.W.Canale, S.A.Wendell, </a:t>
            </a:r>
            <a:r>
              <a:rPr lang="el-GR" sz="2400" dirty="0" smtClean="0"/>
              <a:t>Παθολογική-Χειρουργική </a:t>
            </a:r>
            <a:r>
              <a:rPr lang="el-GR" sz="2400" dirty="0"/>
              <a:t>Νοσηλευτική, Σχεδιασμός Νοσηλευτικής Φροντίδας, 3η </a:t>
            </a:r>
            <a:r>
              <a:rPr lang="el-GR" sz="2400" dirty="0" smtClean="0"/>
              <a:t>έκδοση. </a:t>
            </a:r>
            <a:r>
              <a:rPr lang="el-GR" sz="2400" dirty="0"/>
              <a:t>Εκδ. Δ. Λαγός,  Αθήνα </a:t>
            </a:r>
            <a:r>
              <a:rPr lang="el-GR" sz="2400" dirty="0" smtClean="0"/>
              <a:t>1997.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Watson R. </a:t>
            </a:r>
            <a:r>
              <a:rPr lang="el-GR" sz="2400" dirty="0" smtClean="0"/>
              <a:t>Ανατομία και Φυσιολογία για Νοσηλευτές</a:t>
            </a:r>
            <a:r>
              <a:rPr lang="en-US" sz="2400" dirty="0" smtClean="0"/>
              <a:t>, </a:t>
            </a:r>
            <a:r>
              <a:rPr lang="el-GR" sz="2400" dirty="0" smtClean="0"/>
              <a:t>12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έκδοση. Εκδ. Λαγός, Αθήνα 2007.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Χρυσούλα Τσίου, Ουρανία Γκοβίνα 2014. </a:t>
            </a:r>
            <a:r>
              <a:rPr lang="el-GR" sz="2000" dirty="0"/>
              <a:t>Χρυσούλα Τσίου, Ουρανία Γκοβίνα. </a:t>
            </a:r>
            <a:r>
              <a:rPr lang="el-GR" sz="2000" dirty="0" smtClean="0"/>
              <a:t>«Παθολογική Νοση</a:t>
            </a:r>
            <a:r>
              <a:rPr lang="el-GR" sz="2000" dirty="0"/>
              <a:t>λ</a:t>
            </a:r>
            <a:r>
              <a:rPr lang="el-GR" sz="2000" dirty="0" smtClean="0"/>
              <a:t>ευτική </a:t>
            </a:r>
            <a:r>
              <a:rPr lang="el-GR" sz="2000" dirty="0" smtClean="0"/>
              <a:t>ΙΙ (Θ).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/>
              <a:t> Ανατομία &amp; φυσιολογία της καρδιάς».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2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8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περικάρδιο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descr="File:Blausen 0724 PericardialSa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6"/>
          <a:stretch/>
        </p:blipFill>
        <p:spPr bwMode="auto">
          <a:xfrm>
            <a:off x="1848392" y="1124744"/>
            <a:ext cx="544721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/>
          <p:nvPr/>
        </p:nvSpPr>
        <p:spPr>
          <a:xfrm>
            <a:off x="3134629" y="6177919"/>
            <a:ext cx="2874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Blausen 0724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PericardialSac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Dcoetzee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9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244</TotalTime>
  <Words>4217</Words>
  <Application>Microsoft Office PowerPoint</Application>
  <PresentationFormat>Προβολή στην οθόνη (4:3)</PresentationFormat>
  <Paragraphs>802</Paragraphs>
  <Slides>90</Slides>
  <Notes>84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90</vt:i4>
      </vt:variant>
    </vt:vector>
  </HeadingPairs>
  <TitlesOfParts>
    <vt:vector size="93" baseType="lpstr">
      <vt:lpstr>template</vt:lpstr>
      <vt:lpstr>OC_template_updated</vt:lpstr>
      <vt:lpstr>1_OC_template_updated</vt:lpstr>
      <vt:lpstr>Παθολογική Νοσηλευτική ΙΙ (Θ)</vt:lpstr>
      <vt:lpstr>Ανατομία &amp; φυσιολογία της καρδιάς</vt:lpstr>
      <vt:lpstr>Ανατομία της καρδιάς (Μέγεθος, θέση, προσανατολισμός)</vt:lpstr>
      <vt:lpstr>Θέση της καρδιάς</vt:lpstr>
      <vt:lpstr>Ανατομική θέση της καρδιάς (1 από 2)</vt:lpstr>
      <vt:lpstr>Ανατομική θέση της καρδιάς (2 από 2)</vt:lpstr>
      <vt:lpstr>Καρδιά και μεγάλα αγγεία (1 από 2)</vt:lpstr>
      <vt:lpstr>Καρδιά και μεγάλα αγγεία (2 από 2)</vt:lpstr>
      <vt:lpstr>Το περικάρδιο</vt:lpstr>
      <vt:lpstr>Ανατομία της καρδιάς - Περικαρδιακός σάκος </vt:lpstr>
      <vt:lpstr>Ανατομία της καρδιάς (1 από 4) </vt:lpstr>
      <vt:lpstr>Ανατομία της καρδιάς (2 από 4) </vt:lpstr>
      <vt:lpstr>Ανατομία της καρδιάς (3 από 4) </vt:lpstr>
      <vt:lpstr>Ανατομία της καρδιάς (4 από 4) </vt:lpstr>
      <vt:lpstr>Τοιχώματα της καρδιάς</vt:lpstr>
      <vt:lpstr>Χαρακτηριστικά του καρδιακού μυός</vt:lpstr>
      <vt:lpstr>Καρδιακός μυϊκός ιστός (1 από 2)</vt:lpstr>
      <vt:lpstr>Καρδιακός μυϊκός ιστός (2 από 2) </vt:lpstr>
      <vt:lpstr>Συσταλτό μυοκάρδιο</vt:lpstr>
      <vt:lpstr>Μυοϊνίδια</vt:lpstr>
      <vt:lpstr>Σαρκομέρια (λειτουργική μονάδα του μυοϊνιδίου)</vt:lpstr>
      <vt:lpstr>Ρυθμιστικές πρωτεΐνες</vt:lpstr>
      <vt:lpstr>Δίσκοι</vt:lpstr>
      <vt:lpstr>Ραβδώσεις /Σαρκομερή </vt:lpstr>
      <vt:lpstr>Mυονημάτια</vt:lpstr>
      <vt:lpstr>Σαρκομερή </vt:lpstr>
      <vt:lpstr>Καρδιακές κοιλότητες</vt:lpstr>
      <vt:lpstr>Κοιλότητες της καρδιάς (1 από 4) </vt:lpstr>
      <vt:lpstr>Κοιλότητες της καρδιάς (2 από 4) </vt:lpstr>
      <vt:lpstr>Κοιλότητες της καρδιάς (3 από 4) </vt:lpstr>
      <vt:lpstr>Κοιλότητες της καρδιάς (4 από 4) </vt:lpstr>
      <vt:lpstr>Πορεία του αίματος μέσω της καρδιάς</vt:lpstr>
      <vt:lpstr>Αιμοφόρα αγγεία που συνδέονται με την καρδιά</vt:lpstr>
      <vt:lpstr>Κυκλοφορία του αίματος (1 από 3)</vt:lpstr>
      <vt:lpstr>Κυκλοφορία του αίματος (2 από 3)</vt:lpstr>
      <vt:lpstr>Κυκλοφορία του αίματος (3 από 3)</vt:lpstr>
      <vt:lpstr>Μικρή Κυκλοφορία</vt:lpstr>
      <vt:lpstr>Μεγάλη Κυκλοφορία</vt:lpstr>
      <vt:lpstr>Αρτηρίες - Φλέβες</vt:lpstr>
      <vt:lpstr>Το κυκλοφορικό σύστημα</vt:lpstr>
      <vt:lpstr>Βαλβίδες της καρδιάς (1 από 3) </vt:lpstr>
      <vt:lpstr>Βαλβίδες της καρδιάς (2 από 3)</vt:lpstr>
      <vt:lpstr>Βαλβίδες της καρδιάς (3 από 3)</vt:lpstr>
      <vt:lpstr>Βαλβίδες (1 από 2)</vt:lpstr>
      <vt:lpstr> </vt:lpstr>
      <vt:lpstr>Κολποκοιλιακές βαλβίδες</vt:lpstr>
      <vt:lpstr>Στεφανιαία κυκλοφορία</vt:lpstr>
      <vt:lpstr>Στεφανιαία αγγεία</vt:lpstr>
      <vt:lpstr>Στεφανιαία κυκλοφορία (1 από 3) </vt:lpstr>
      <vt:lpstr>Στεφανιαία κυκλοφορία (2 από 3) </vt:lpstr>
      <vt:lpstr>Στεφανιαία κυκλοφορία (3 από 3) </vt:lpstr>
      <vt:lpstr>Συστολή του καρδιακού μυός</vt:lpstr>
      <vt:lpstr>Ερεθισματαγωγό σύστημα της καρδιάς</vt:lpstr>
      <vt:lpstr>Φυσιολογία της καρδιάς (1 από 8) </vt:lpstr>
      <vt:lpstr>Φυσιολογία της καρδιάς (2 από 8)</vt:lpstr>
      <vt:lpstr>Ηλεκτρική διέγερση της καρδιάς</vt:lpstr>
      <vt:lpstr>Ηλεκτρική δραστηριότητα του καρδιακού μυός</vt:lpstr>
      <vt:lpstr>Σύστημα βηματοδοτών</vt:lpstr>
      <vt:lpstr>Ηλεκτροφυσιολογία καρδιακής συστολής</vt:lpstr>
      <vt:lpstr>Το κομβικό σύστημα</vt:lpstr>
      <vt:lpstr>Φυσιολογία της καρδιάς (3 από 8) </vt:lpstr>
      <vt:lpstr>Έλεγχος του ρυθμού της καρδιάς</vt:lpstr>
      <vt:lpstr>Συμπαθητικό και παρασυμπαθητικό σύστημα</vt:lpstr>
      <vt:lpstr>Έλεγχος του συχνότητας της καρδιάς</vt:lpstr>
      <vt:lpstr>Συντονισμός της αντλίας: Ηλεκτρική ροή σημάτων</vt:lpstr>
      <vt:lpstr>Ρύθμιση καρδιακής λειτουργίας</vt:lpstr>
      <vt:lpstr>Φυσιολογία της καρδιάς (4 από 8) </vt:lpstr>
      <vt:lpstr>Καρδιακός κύκλος (1 από 4)</vt:lpstr>
      <vt:lpstr>Καρδιακός κύκλος (2 από 4)</vt:lpstr>
      <vt:lpstr>Καρδιακός κύκλος (3 από 4)</vt:lpstr>
      <vt:lpstr>Καρδιακός κύκλος (4 από 4)</vt:lpstr>
      <vt:lpstr>Σχηματική απεικόνιση των καρδιακών ήχων</vt:lpstr>
      <vt:lpstr>Καρδιακή λειτουργία</vt:lpstr>
      <vt:lpstr>Καρδιοδυναμική</vt:lpstr>
      <vt:lpstr>Ορισμός της καρδιακής παροχής</vt:lpstr>
      <vt:lpstr>Καρδιακή παροχή (1 από 2)</vt:lpstr>
      <vt:lpstr>Καρδιακή παροχή (2 από 2)</vt:lpstr>
      <vt:lpstr>Ηλεκτροκαρδιογράφημα (ECG): Ηλεκτρική δραστηριότητα της καρδιάς</vt:lpstr>
      <vt:lpstr>Φυσιολογία της καρδιάς (5 από 8) </vt:lpstr>
      <vt:lpstr>Φυσιολογία της καρδιάς (6 από 8) </vt:lpstr>
      <vt:lpstr>Φυσιολογία της καρδιάς (7 από 8) </vt:lpstr>
      <vt:lpstr>Φυσιολογία της καρδιάς (8 από 8) 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Παθολογική Νοσηλευτική ΙΙ</dc:title>
  <dc:creator>opencourses@teiath.gr</dc:creator>
  <cp:lastModifiedBy>natasakar new</cp:lastModifiedBy>
  <cp:revision>22</cp:revision>
  <dcterms:created xsi:type="dcterms:W3CDTF">2014-10-17T08:51:12Z</dcterms:created>
  <dcterms:modified xsi:type="dcterms:W3CDTF">2015-04-02T14:05:51Z</dcterms:modified>
</cp:coreProperties>
</file>