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7" r:id="rId6"/>
    <p:sldId id="268" r:id="rId7"/>
    <p:sldId id="269" r:id="rId8"/>
    <p:sldId id="294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57" r:id="rId33"/>
    <p:sldId id="262" r:id="rId34"/>
    <p:sldId id="264" r:id="rId35"/>
    <p:sldId id="295" r:id="rId36"/>
    <p:sldId id="296" r:id="rId37"/>
    <p:sldId id="297" r:id="rId38"/>
    <p:sldId id="298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DA78EA-F8A9-4C52-B537-45AAB6E278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16067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8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16069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/>
            <a:fld id="{D307EE9F-5E00-4D3F-B714-CAF3572D9602}" type="slidenum">
              <a:rPr lang="en-US" sz="1300">
                <a:solidFill>
                  <a:prstClr val="black"/>
                </a:solidFill>
              </a:rPr>
              <a:pPr algn="r"/>
              <a:t>4</a:t>
            </a:fld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9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7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4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9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3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0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1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2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8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0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0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6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2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1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3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8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7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8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0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4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9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3.0/" TargetMode="External"/><Relationship Id="rId5" Type="http://schemas.openxmlformats.org/officeDocument/2006/relationships/hyperlink" Target="http://www.derangedphysiology.com/php/CVC/Central-venous-pressure-measurement.php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esthesia.hku.hk/LearNet/measure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heg.de/en/products/product/4461_Medifix-Infusion_system_for_measurement_of_the_Central_Venous_Pressure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it" TargetMode="External"/><Relationship Id="rId5" Type="http://schemas.openxmlformats.org/officeDocument/2006/relationships/hyperlink" Target="http://commons.wikimedia.org/w/index.php?title=User:Tariq_Abdulla&amp;action=edit&amp;redlink=1" TargetMode="External"/><Relationship Id="rId4" Type="http://schemas.openxmlformats.org/officeDocument/2006/relationships/hyperlink" Target="http://commons.wikimedia.org/wiki/Image:Pulmonary_artery_catheter_english.JPG?uselang=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Ana9021&amp;action=edit&amp;redlink=1" TargetMode="External"/><Relationship Id="rId4" Type="http://schemas.openxmlformats.org/officeDocument/2006/relationships/hyperlink" Target="http://commons.wikimedia.org/wiki/File:Swan-Ganz_catheter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rade_1_hypertension.jpg" TargetMode="External"/><Relationship Id="rId13" Type="http://schemas.openxmlformats.org/officeDocument/2006/relationships/hyperlink" Target="http://creativecommons.org/licenses/by-sa/3.0/deed.en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12" Type="http://schemas.openxmlformats.org/officeDocument/2006/relationships/hyperlink" Target="http://commons.wikimedia.org/wiki/File:Cm3412-3422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commons.wikimedia.org/wiki/User:Solaris2006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2.0/deed.en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commons.wikimedia.org/wiki/User:BrokenSphere" TargetMode="External"/><Relationship Id="rId15" Type="http://schemas.openxmlformats.org/officeDocument/2006/relationships/hyperlink" Target="http://commons.wikimedia.org/wiki/File:Digital_Blood_Pressure_Monitor.jpg" TargetMode="External"/><Relationship Id="rId10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File:Sage_Instruments_sphygmomanometer.JPG" TargetMode="External"/><Relationship Id="rId9" Type="http://schemas.openxmlformats.org/officeDocument/2006/relationships/hyperlink" Target="http://commons.wikimedia.org/wiki/User:Stevenfruitsmaak" TargetMode="External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Νοσηλευτική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Αιμοδυναμική παρακολούθηση καρδιολογικού ασθενούς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611560" y="3861048"/>
            <a:ext cx="424847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Χρυσούλα Τσίου,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Αναπληρώτρια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sp>
        <p:nvSpPr>
          <p:cNvPr id="14" name="Υπότιτλος 2"/>
          <p:cNvSpPr txBox="1">
            <a:spLocks/>
          </p:cNvSpPr>
          <p:nvPr/>
        </p:nvSpPr>
        <p:spPr>
          <a:xfrm>
            <a:off x="4860032" y="3861048"/>
            <a:ext cx="3528392" cy="1200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Ουρανία Γκοβίνα,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Επίκουρη Καθηγήτρια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παρακολούθηση </a:t>
            </a:r>
            <a:r>
              <a:rPr lang="el-GR" sz="3200" b="0" dirty="0" smtClean="0"/>
              <a:t>(6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Νοσηλευτική Φροντίδα </a:t>
            </a:r>
          </a:p>
          <a:p>
            <a:r>
              <a:rPr lang="el-GR" b="1" dirty="0" smtClean="0"/>
              <a:t>Άσηπτη τεχνική </a:t>
            </a:r>
            <a:r>
              <a:rPr lang="el-GR" dirty="0" smtClean="0"/>
              <a:t>στην </a:t>
            </a:r>
            <a:r>
              <a:rPr lang="el-GR" dirty="0"/>
              <a:t>τοποθέτηση και στο σημείο εισόδου των </a:t>
            </a:r>
            <a:r>
              <a:rPr lang="el-GR" dirty="0" smtClean="0"/>
              <a:t>καθετήρων.</a:t>
            </a:r>
            <a:endParaRPr lang="el-GR" dirty="0"/>
          </a:p>
          <a:p>
            <a:r>
              <a:rPr lang="el-GR" b="1" dirty="0" smtClean="0"/>
              <a:t>Πρόληψη λοιμώξεων </a:t>
            </a:r>
            <a:r>
              <a:rPr lang="el-GR" dirty="0" smtClean="0"/>
              <a:t>με </a:t>
            </a:r>
            <a:r>
              <a:rPr lang="el-GR" dirty="0"/>
              <a:t>α) έλεγχο καθετήρων &amp; φλέβας σε κάθε βάρδια, β) αλλαγή διαλυμάτων/24 ώρες, γ) αλλαγή σωλήνων/72 ώρες, δ) έκπλυση βαλβίδων &amp; 3-way μετά από κάθε αιμοληψία από το </a:t>
            </a:r>
            <a:r>
              <a:rPr lang="el-GR" dirty="0" smtClean="0"/>
              <a:t>σύστημα.</a:t>
            </a:r>
            <a:endParaRPr lang="el-GR" dirty="0"/>
          </a:p>
          <a:p>
            <a:r>
              <a:rPr lang="el-GR" b="1" dirty="0" smtClean="0"/>
              <a:t>Έλεγχος αιμάτωσης σκέλους </a:t>
            </a:r>
            <a:r>
              <a:rPr lang="el-GR" dirty="0" smtClean="0"/>
              <a:t>με </a:t>
            </a:r>
            <a:r>
              <a:rPr lang="el-GR" dirty="0"/>
              <a:t>έλεγχο σφυγμού &amp; αιμάτωσης γύρω από το σημείο αυτό. </a:t>
            </a:r>
          </a:p>
          <a:p>
            <a:r>
              <a:rPr lang="el-GR" b="1" dirty="0" smtClean="0"/>
              <a:t>Πρόληψη αιμορραγίας</a:t>
            </a:r>
            <a:r>
              <a:rPr lang="el-GR" dirty="0" smtClean="0"/>
              <a:t>. </a:t>
            </a:r>
            <a:r>
              <a:rPr lang="el-GR" dirty="0"/>
              <a:t>Όταν αφαιρείται η γραμμή ασκείται πίεση για 5-15 min &amp; μεγαλύτερη επαγρύπνηση στις </a:t>
            </a:r>
            <a:r>
              <a:rPr lang="el-GR" dirty="0" smtClean="0"/>
              <a:t>αρτηρίες.</a:t>
            </a:r>
            <a:endParaRPr lang="el-GR" dirty="0"/>
          </a:p>
          <a:p>
            <a:r>
              <a:rPr lang="el-GR" b="1" dirty="0" smtClean="0"/>
              <a:t>Πρόληψη αποσυνδέσεων συστήματος </a:t>
            </a:r>
            <a:r>
              <a:rPr lang="el-GR" dirty="0" smtClean="0"/>
              <a:t>με </a:t>
            </a:r>
            <a:r>
              <a:rPr lang="el-GR" dirty="0"/>
              <a:t>έλεγχο σημείων σύνδεσης &amp; </a:t>
            </a:r>
            <a:r>
              <a:rPr lang="el-GR" dirty="0" smtClean="0"/>
              <a:t>βαλβίδων.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0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παρακολούθηση </a:t>
            </a:r>
            <a:r>
              <a:rPr lang="el-GR" sz="3200" b="0" dirty="0" smtClean="0"/>
              <a:t>(7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Νοσηλευτική Φροντίδα </a:t>
            </a:r>
          </a:p>
          <a:p>
            <a:r>
              <a:rPr lang="el-GR" b="1" dirty="0" smtClean="0"/>
              <a:t>Πρόληψη ηλεκτροπληξίας </a:t>
            </a:r>
            <a:r>
              <a:rPr lang="el-GR" dirty="0" smtClean="0"/>
              <a:t>με </a:t>
            </a:r>
            <a:r>
              <a:rPr lang="el-GR" dirty="0"/>
              <a:t>τη σωστή γείωση, την αρτιότητα &amp; την καλή λειτουργία των ηλεκτρικών </a:t>
            </a:r>
            <a:r>
              <a:rPr lang="el-GR" dirty="0" smtClean="0"/>
              <a:t>συσκευών.</a:t>
            </a:r>
            <a:endParaRPr lang="el-GR" dirty="0"/>
          </a:p>
          <a:p>
            <a:r>
              <a:rPr lang="el-GR" b="1" dirty="0" smtClean="0"/>
              <a:t>Επιλεκτική ακινητοποίηση ασθενούς </a:t>
            </a:r>
            <a:r>
              <a:rPr lang="el-GR" dirty="0" smtClean="0"/>
              <a:t>αν </a:t>
            </a:r>
            <a:r>
              <a:rPr lang="el-GR" dirty="0"/>
              <a:t>είναι διεγερτικός ή δεν </a:t>
            </a:r>
            <a:r>
              <a:rPr lang="el-GR" dirty="0" smtClean="0"/>
              <a:t>προσέχει.</a:t>
            </a:r>
            <a:endParaRPr lang="el-GR" dirty="0"/>
          </a:p>
          <a:p>
            <a:r>
              <a:rPr lang="el-GR" b="1" dirty="0" smtClean="0"/>
              <a:t>Αποφυγή διάτασης ή περιέλιξης σωληνώσεων </a:t>
            </a:r>
            <a:r>
              <a:rPr lang="el-GR" dirty="0" smtClean="0"/>
              <a:t>γιατί </a:t>
            </a:r>
            <a:r>
              <a:rPr lang="el-GR" dirty="0"/>
              <a:t>κινδυνεύει να φράξει ή να μετατοπιστεί ο </a:t>
            </a:r>
            <a:r>
              <a:rPr lang="el-GR" dirty="0" smtClean="0"/>
              <a:t>καθετήρας.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Πιθανές επιπλοκές τοποθέτησης κεντρικού καθετήρα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5232" y="1412776"/>
            <a:ext cx="2818656" cy="5040560"/>
          </a:xfrm>
        </p:spPr>
        <p:txBody>
          <a:bodyPr/>
          <a:lstStyle/>
          <a:p>
            <a:r>
              <a:rPr lang="el-GR" dirty="0" smtClean="0"/>
              <a:t>Αιμορραγία,</a:t>
            </a:r>
            <a:endParaRPr lang="el-GR" dirty="0"/>
          </a:p>
          <a:p>
            <a:r>
              <a:rPr lang="el-GR" dirty="0" smtClean="0"/>
              <a:t>Αιμάτωμα,</a:t>
            </a:r>
            <a:endParaRPr lang="el-GR" dirty="0"/>
          </a:p>
          <a:p>
            <a:r>
              <a:rPr lang="el-GR" dirty="0" smtClean="0"/>
              <a:t>Πνευμοθώρακας,</a:t>
            </a:r>
            <a:endParaRPr lang="el-GR" dirty="0"/>
          </a:p>
          <a:p>
            <a:r>
              <a:rPr lang="el-GR" dirty="0" smtClean="0"/>
              <a:t>Αιμοθώρακας,</a:t>
            </a:r>
            <a:endParaRPr lang="el-GR" dirty="0"/>
          </a:p>
          <a:p>
            <a:r>
              <a:rPr lang="el-GR" dirty="0"/>
              <a:t>Τρώση </a:t>
            </a:r>
            <a:r>
              <a:rPr lang="el-GR" dirty="0" smtClean="0"/>
              <a:t>αρτηρίας,</a:t>
            </a:r>
            <a:endParaRPr lang="el-GR" dirty="0"/>
          </a:p>
          <a:p>
            <a:r>
              <a:rPr lang="el-GR" dirty="0" smtClean="0"/>
              <a:t>Αρρυθμίες,</a:t>
            </a:r>
            <a:endParaRPr lang="el-GR" dirty="0"/>
          </a:p>
          <a:p>
            <a:r>
              <a:rPr lang="el-GR" dirty="0" smtClean="0"/>
              <a:t>Φλεβόσπασμος,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220072" y="1393296"/>
            <a:ext cx="36004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Λοίμωξη,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Εμβολή </a:t>
            </a:r>
            <a:r>
              <a:rPr lang="el-GR" dirty="0" smtClean="0">
                <a:solidFill>
                  <a:prstClr val="black"/>
                </a:solidFill>
              </a:rPr>
              <a:t>αέρος,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Θρομβοεμβολή,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Κάκωση βραχιόνιου </a:t>
            </a:r>
            <a:r>
              <a:rPr lang="el-GR" dirty="0" smtClean="0">
                <a:solidFill>
                  <a:prstClr val="black"/>
                </a:solidFill>
              </a:rPr>
              <a:t>νεύρου,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Κάκωση του θωρακικού </a:t>
            </a:r>
            <a:r>
              <a:rPr lang="el-GR" dirty="0" smtClean="0">
                <a:solidFill>
                  <a:prstClr val="black"/>
                </a:solidFill>
              </a:rPr>
              <a:t>πόρου.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355976" y="1484784"/>
            <a:ext cx="0" cy="35283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Αιματηρή μέτρηση αρτηριακής πίεσης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Ενδείξεις:</a:t>
            </a:r>
          </a:p>
          <a:p>
            <a:r>
              <a:rPr lang="el-GR" dirty="0"/>
              <a:t>Καταπληξία (shock), αιμοδυναμική αστάθεια, βαριά σήψη, τραύμα, εγχειρίσεις καρδιάς, αγγείων, </a:t>
            </a:r>
            <a:r>
              <a:rPr lang="el-GR" dirty="0" smtClean="0"/>
              <a:t>εγκεφάλου.</a:t>
            </a:r>
            <a:endParaRPr lang="el-GR" dirty="0"/>
          </a:p>
          <a:p>
            <a:r>
              <a:rPr lang="el-GR" dirty="0"/>
              <a:t>Ελεγχόμενη υπόταση, χορήγηση ινοτρόπων, συχνά αέρια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Διασωληνωμένοι ασθενείς σε μηχανική </a:t>
            </a:r>
            <a:r>
              <a:rPr lang="el-GR" dirty="0" smtClean="0"/>
              <a:t>υποστήριξη.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38099" y="1196752"/>
            <a:ext cx="3970784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Αντενδείξεις:</a:t>
            </a: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Αιμορραγική </a:t>
            </a:r>
            <a:r>
              <a:rPr lang="el-GR" dirty="0" smtClean="0">
                <a:solidFill>
                  <a:prstClr val="black"/>
                </a:solidFill>
              </a:rPr>
              <a:t>διάθεση.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Ιστορικό αρτηριακής </a:t>
            </a:r>
            <a:r>
              <a:rPr lang="el-GR" dirty="0" smtClean="0">
                <a:solidFill>
                  <a:prstClr val="black"/>
                </a:solidFill>
              </a:rPr>
              <a:t>εμβολής.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Προηγηθείσα επέμβαση στο αγγείο ή </a:t>
            </a:r>
            <a:r>
              <a:rPr lang="el-GR" dirty="0" smtClean="0">
                <a:solidFill>
                  <a:prstClr val="black"/>
                </a:solidFill>
              </a:rPr>
              <a:t>fistula.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Ελαττωματική αιμάτωση της </a:t>
            </a:r>
            <a:r>
              <a:rPr lang="el-GR" dirty="0" smtClean="0">
                <a:solidFill>
                  <a:prstClr val="black"/>
                </a:solidFill>
              </a:rPr>
              <a:t>περιοχής.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Τοπικά φυσήματα, ασθενείς σφύξεις 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355976" y="1340768"/>
            <a:ext cx="0" cy="439248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Παρακολούθηση της αρτηριακής </a:t>
            </a:r>
            <a:r>
              <a:rPr lang="el-GR" dirty="0"/>
              <a:t>π</a:t>
            </a:r>
            <a:r>
              <a:rPr lang="el-GR" dirty="0" smtClean="0"/>
              <a:t>ίεσης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b="1" dirty="0" smtClean="0"/>
              <a:t>Πως γίνεται; 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Με </a:t>
            </a:r>
            <a:r>
              <a:rPr lang="el-GR" sz="2200" dirty="0"/>
              <a:t>τοποθέτηση μόνιμης αρτηριακής γραμμής που επιτρέπει τη μόνιμη &amp; συνεχή παρακολούθηση  της αρτηριακής πίεσης &amp; παρέχει εύκολη πρόσβαση για τη λήψη δειγμάτων αρτηριακού </a:t>
            </a:r>
            <a:r>
              <a:rPr lang="el-GR" sz="2200" dirty="0" smtClean="0"/>
              <a:t>αίματος.</a:t>
            </a:r>
            <a:endParaRPr lang="el-GR" sz="2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b="1" dirty="0" smtClean="0"/>
              <a:t>Που χρησιμεύει;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Χρησιμεύει </a:t>
            </a:r>
            <a:r>
              <a:rPr lang="el-GR" sz="2200" dirty="0"/>
              <a:t>στις ΜΕΘ και στις καρδιολογικές μονάδες για την εκτίμηση του όγκου του αίματος, για την παρακολούθηση της επίδρασης των αγγειοδιασταλτικών φαρμάκων &amp; για τη συχνή μέτρηση των αερίων </a:t>
            </a:r>
            <a:r>
              <a:rPr lang="el-GR" sz="2200" dirty="0" smtClean="0"/>
              <a:t>αίματος.</a:t>
            </a:r>
            <a:endParaRPr lang="el-GR" sz="2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2200" b="1" dirty="0" smtClean="0"/>
              <a:t>Τι μετρά;</a:t>
            </a:r>
          </a:p>
          <a:p>
            <a:pPr>
              <a:spcBef>
                <a:spcPts val="600"/>
              </a:spcBef>
            </a:pPr>
            <a:r>
              <a:rPr lang="el-GR" sz="2200" dirty="0" smtClean="0"/>
              <a:t>Συστολική </a:t>
            </a:r>
            <a:r>
              <a:rPr lang="el-GR" sz="2200" dirty="0"/>
              <a:t>πίεση που αντανακλά την πίεση που παράγεται για την καρδιακή συστολή (φ.τ. 120 mm Hg). </a:t>
            </a:r>
          </a:p>
          <a:p>
            <a:pPr>
              <a:spcBef>
                <a:spcPts val="600"/>
              </a:spcBef>
            </a:pPr>
            <a:r>
              <a:rPr lang="el-GR" sz="2200" dirty="0"/>
              <a:t>Διαστολική πίεση (φ.τ. 80 mm Hg).</a:t>
            </a:r>
          </a:p>
          <a:p>
            <a:pPr>
              <a:spcBef>
                <a:spcPts val="600"/>
              </a:spcBef>
            </a:pPr>
            <a:r>
              <a:rPr lang="el-GR" sz="2200" dirty="0"/>
              <a:t>Μέση Αρτηριακή Πίεση (ΜΑΠ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Μέση αρτηριακή πίεση (ΜΑΠ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Είναι η μέση πίεση της αρτηριακής κυκλοφορίας στη διάρκεια του καρδιακού κύκλου &amp; είναι δείκτης αιμάτωσης των ιστών (φ.τ. 70-90 mm Hg).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b="1" dirty="0" smtClean="0">
                <a:solidFill>
                  <a:srgbClr val="820000"/>
                </a:solidFill>
              </a:rPr>
              <a:t>Υπολογισμός ΜΑΠ </a:t>
            </a:r>
            <a:r>
              <a:rPr lang="el-GR" dirty="0"/>
              <a:t>= (ΣΑΠ + 2 χ ΔΑΠ)/3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Κυματομορφή αρτηριακής πίεσης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4" descr="arttra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720" y="1340768"/>
            <a:ext cx="5226648" cy="2448272"/>
          </a:xfrm>
          <a:noFill/>
        </p:spPr>
      </p:pic>
      <p:sp>
        <p:nvSpPr>
          <p:cNvPr id="6" name="Ορθογώνιο 5"/>
          <p:cNvSpPr/>
          <p:nvPr/>
        </p:nvSpPr>
        <p:spPr>
          <a:xfrm>
            <a:off x="539552" y="414908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Ρυθμός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αύξησης της πίεσης, σχετίζεται με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τη συσταλτικότητα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μυοκαρδίου,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Όγκος παλμού,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Χρόνος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συστολής, μυοκαρδιακή κατανάλωση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οξυγόνου,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lphaLcPeriod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Χρόνος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διαστολής, προσφορά οξυγόνου στο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μυοκάρδιο.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κεντρικής φλεβικής πίεσης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4834880" cy="2088232"/>
          </a:xfrm>
        </p:spPr>
        <p:txBody>
          <a:bodyPr/>
          <a:lstStyle/>
          <a:p>
            <a:r>
              <a:rPr lang="el-GR" dirty="0"/>
              <a:t>Εκτίμηση για τη χορήγηση </a:t>
            </a:r>
            <a:r>
              <a:rPr lang="el-GR" dirty="0" smtClean="0"/>
              <a:t>υγρών,</a:t>
            </a:r>
            <a:endParaRPr lang="el-GR" dirty="0"/>
          </a:p>
          <a:p>
            <a:r>
              <a:rPr lang="el-GR" dirty="0"/>
              <a:t>Αξιολόγηση της λειτουργίας της καρδιάς ως </a:t>
            </a:r>
            <a:r>
              <a:rPr lang="el-GR" dirty="0" smtClean="0"/>
              <a:t>αντλίας,</a:t>
            </a:r>
            <a:endParaRPr lang="el-GR" dirty="0"/>
          </a:p>
          <a:p>
            <a:r>
              <a:rPr lang="el-GR" dirty="0"/>
              <a:t>Φ.Τ. 2 – 8 </a:t>
            </a:r>
            <a:r>
              <a:rPr lang="el-GR" dirty="0" smtClean="0"/>
              <a:t>mmHg.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2" descr="CVP transducer set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4980477" cy="30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5148064" y="566124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Anatomy of the CVP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transducer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BY-NC-SA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4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</a:t>
            </a:r>
            <a:r>
              <a:rPr lang="el-GR" dirty="0"/>
              <a:t>ή</a:t>
            </a:r>
            <a:r>
              <a:rPr lang="el-GR" dirty="0" smtClean="0"/>
              <a:t>ς καταγραφή</a:t>
            </a:r>
            <a:r>
              <a:rPr lang="en-US" dirty="0" smtClean="0"/>
              <a:t> </a:t>
            </a:r>
            <a:r>
              <a:rPr lang="el-GR" dirty="0"/>
              <a:t>με </a:t>
            </a:r>
            <a:r>
              <a:rPr lang="en-US" dirty="0"/>
              <a:t>monitor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4" descr="Diagram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4" y="1034934"/>
            <a:ext cx="7275932" cy="54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429000" y="649188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anaesthesia.hku.hk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Μέτρηση με στήλη ύδατος</a:t>
            </a:r>
            <a:br>
              <a:rPr lang="el-GR" dirty="0"/>
            </a:br>
            <a:r>
              <a:rPr lang="el-GR" dirty="0"/>
              <a:t>(Φ.Τ. 8-15 cm H2o)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23" y="1196751"/>
            <a:ext cx="5273665" cy="527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992188" y="6505902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gheg.de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2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Αιμοδυναμική παρακολούθηση </a:t>
            </a:r>
            <a:r>
              <a:rPr lang="el-GR" sz="3200" b="0" dirty="0" smtClean="0"/>
              <a:t>(1 από 7)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Τι είναι; </a:t>
            </a:r>
          </a:p>
          <a:p>
            <a:pPr marL="355600" indent="0">
              <a:buNone/>
            </a:pPr>
            <a:r>
              <a:rPr lang="el-GR" dirty="0" smtClean="0"/>
              <a:t>Είναι </a:t>
            </a:r>
            <a:r>
              <a:rPr lang="el-GR" dirty="0"/>
              <a:t>η μελέτη των δυνάμεων που ασκούνται μέσα στο κυκλοφορικό </a:t>
            </a:r>
            <a:r>
              <a:rPr lang="el-GR" dirty="0" smtClean="0"/>
              <a:t>σύστημα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Που χρησιμεύει;</a:t>
            </a:r>
          </a:p>
          <a:p>
            <a:pPr marL="355600" indent="0">
              <a:buNone/>
            </a:pPr>
            <a:r>
              <a:rPr lang="el-GR" dirty="0" smtClean="0"/>
              <a:t>Χρησιμεύει </a:t>
            </a:r>
            <a:r>
              <a:rPr lang="el-GR" dirty="0"/>
              <a:t>για την εκτίμηση της καρδιακής λειτουργίας ασθενών που βρίσκονται σε κρίσιμη ή ασταθή </a:t>
            </a:r>
            <a:r>
              <a:rPr lang="el-GR" dirty="0" smtClean="0"/>
              <a:t>κατάσταση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Τι μετρά;</a:t>
            </a:r>
          </a:p>
          <a:p>
            <a:pPr marL="355600" indent="0">
              <a:buNone/>
            </a:pPr>
            <a:r>
              <a:rPr lang="el-GR" dirty="0" smtClean="0"/>
              <a:t>Μετρά </a:t>
            </a:r>
            <a:r>
              <a:rPr lang="el-GR" dirty="0"/>
              <a:t>την καρδιακή συχνότητα, ΑΠ, ΚΦΠ, πνευμονικές πιέσεις, </a:t>
            </a:r>
            <a:r>
              <a:rPr lang="el-GR" dirty="0" smtClean="0"/>
              <a:t>ΚΠ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Παθολογικές τιμές </a:t>
            </a:r>
            <a:r>
              <a:rPr lang="el-GR" dirty="0" smtClean="0"/>
              <a:t>ΚΦΠ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397078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Αυξημένη </a:t>
            </a:r>
            <a:r>
              <a:rPr lang="el-GR" b="1" dirty="0" smtClean="0"/>
              <a:t>ΚΦΠ</a:t>
            </a:r>
            <a:endParaRPr lang="el-GR" b="1" dirty="0"/>
          </a:p>
          <a:p>
            <a:r>
              <a:rPr lang="el-GR" dirty="0"/>
              <a:t>Ανεπάρκεια </a:t>
            </a:r>
            <a:r>
              <a:rPr lang="el-GR" dirty="0" smtClean="0"/>
              <a:t>τριγλώχινας.</a:t>
            </a:r>
            <a:endParaRPr lang="el-GR" dirty="0"/>
          </a:p>
          <a:p>
            <a:r>
              <a:rPr lang="el-GR" dirty="0"/>
              <a:t>Καρδιακός </a:t>
            </a:r>
            <a:r>
              <a:rPr lang="el-GR" dirty="0" smtClean="0"/>
              <a:t>επιπωματισμός.</a:t>
            </a:r>
            <a:endParaRPr lang="el-GR" dirty="0"/>
          </a:p>
          <a:p>
            <a:r>
              <a:rPr lang="el-GR" dirty="0"/>
              <a:t>Στένωση </a:t>
            </a:r>
            <a:r>
              <a:rPr lang="el-GR" dirty="0" smtClean="0"/>
              <a:t>πνευμονικής.</a:t>
            </a:r>
            <a:endParaRPr lang="el-GR" dirty="0"/>
          </a:p>
          <a:p>
            <a:r>
              <a:rPr lang="el-GR" dirty="0"/>
              <a:t>Πνευμονική </a:t>
            </a:r>
            <a:r>
              <a:rPr lang="el-GR" dirty="0" smtClean="0"/>
              <a:t>υπέρταση.</a:t>
            </a:r>
            <a:endParaRPr lang="el-GR" dirty="0"/>
          </a:p>
          <a:p>
            <a:r>
              <a:rPr lang="el-GR" dirty="0"/>
              <a:t>Ανεπάρκεια δεξιάς </a:t>
            </a:r>
            <a:r>
              <a:rPr lang="el-GR" dirty="0" smtClean="0"/>
              <a:t>κοιλίας.</a:t>
            </a:r>
            <a:endParaRPr lang="el-GR" dirty="0"/>
          </a:p>
          <a:p>
            <a:r>
              <a:rPr lang="el-GR" dirty="0"/>
              <a:t>Υπερφόρτωση με </a:t>
            </a:r>
            <a:r>
              <a:rPr lang="el-GR" dirty="0" smtClean="0"/>
              <a:t>υγρά.</a:t>
            </a:r>
            <a:endParaRPr lang="el-GR" dirty="0"/>
          </a:p>
          <a:p>
            <a:r>
              <a:rPr lang="el-GR" dirty="0"/>
              <a:t>Αυξημένη PEEP σε μηχανικό </a:t>
            </a:r>
            <a:r>
              <a:rPr lang="el-GR" dirty="0" smtClean="0"/>
              <a:t>αερισμό.</a:t>
            </a:r>
            <a:endParaRPr lang="el-GR" dirty="0"/>
          </a:p>
          <a:p>
            <a:r>
              <a:rPr lang="el-GR" dirty="0"/>
              <a:t>Αριστερή καρδιακή </a:t>
            </a:r>
            <a:r>
              <a:rPr lang="el-GR" dirty="0" smtClean="0"/>
              <a:t>ανεπάρκεια.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788024" y="1268760"/>
            <a:ext cx="388843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>
                <a:solidFill>
                  <a:prstClr val="black"/>
                </a:solidFill>
              </a:rPr>
              <a:t>Ελαττωμένη </a:t>
            </a:r>
            <a:r>
              <a:rPr lang="el-GR" b="1" dirty="0" smtClean="0">
                <a:solidFill>
                  <a:prstClr val="black"/>
                </a:solidFill>
              </a:rPr>
              <a:t>ΚΦΠ</a:t>
            </a:r>
            <a:endParaRPr lang="el-GR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Αιμορραγία.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Υπογκαιμία.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Σηπτικό </a:t>
            </a:r>
            <a:r>
              <a:rPr lang="el-GR" dirty="0" smtClean="0">
                <a:solidFill>
                  <a:prstClr val="black"/>
                </a:solidFill>
              </a:rPr>
              <a:t>Shock.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Περιφερική </a:t>
            </a:r>
            <a:r>
              <a:rPr lang="el-GR" dirty="0" smtClean="0">
                <a:solidFill>
                  <a:prstClr val="black"/>
                </a:solidFill>
              </a:rPr>
              <a:t>αγγειοδιαστολή.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Κατακράτηση υγρών στον 3ο </a:t>
            </a:r>
            <a:r>
              <a:rPr lang="el-GR" dirty="0" smtClean="0">
                <a:solidFill>
                  <a:prstClr val="black"/>
                </a:solidFill>
              </a:rPr>
              <a:t>χώρο.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Αποκλεισμός του </a:t>
            </a:r>
            <a:r>
              <a:rPr lang="el-GR" dirty="0" smtClean="0">
                <a:solidFill>
                  <a:prstClr val="black"/>
                </a:solidFill>
              </a:rPr>
              <a:t>συμπαθητικού.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427984" y="1340768"/>
            <a:ext cx="0" cy="47525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ΚΦΠ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Στοιχεία συστήματος μέτρησης </a:t>
            </a:r>
          </a:p>
          <a:p>
            <a:r>
              <a:rPr lang="el-GR" b="1" dirty="0" smtClean="0"/>
              <a:t>Ενδαγγειακός καθετήρας,</a:t>
            </a:r>
          </a:p>
          <a:p>
            <a:r>
              <a:rPr lang="el-GR" b="1" dirty="0" smtClean="0"/>
              <a:t>Βαλβίδα 3 κατευθύνσεων (3-way) </a:t>
            </a:r>
            <a:r>
              <a:rPr lang="el-GR" dirty="0" smtClean="0"/>
              <a:t>για </a:t>
            </a:r>
            <a:r>
              <a:rPr lang="el-GR" dirty="0"/>
              <a:t>λήψη δειγμάτων </a:t>
            </a:r>
            <a:r>
              <a:rPr lang="el-GR" dirty="0" smtClean="0"/>
              <a:t>αίματος,</a:t>
            </a:r>
            <a:endParaRPr lang="el-GR" dirty="0"/>
          </a:p>
          <a:p>
            <a:r>
              <a:rPr lang="el-GR" b="1" dirty="0" smtClean="0"/>
              <a:t>Μανόμετρο ύδατος,</a:t>
            </a:r>
          </a:p>
          <a:p>
            <a:r>
              <a:rPr lang="el-GR" b="1" dirty="0" smtClean="0"/>
              <a:t>Ενδοφλέβιο διάλυμα ορού,</a:t>
            </a:r>
          </a:p>
          <a:p>
            <a:r>
              <a:rPr lang="el-GR" b="1" dirty="0" smtClean="0"/>
              <a:t>Συσκευή ορού. </a:t>
            </a:r>
          </a:p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ΚΦΠ </a:t>
            </a:r>
            <a:r>
              <a:rPr lang="el-GR" sz="3200" b="0" dirty="0" smtClean="0"/>
              <a:t>(2 από 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Και επί σύνδεσης με μορφομετατροπέα απαιτούνται επιπλέον:</a:t>
            </a:r>
          </a:p>
          <a:p>
            <a:r>
              <a:rPr lang="el-GR" b="1" dirty="0" smtClean="0"/>
              <a:t>Στερεός σωλήνας υψηλής πίεσης.</a:t>
            </a:r>
          </a:p>
          <a:p>
            <a:r>
              <a:rPr lang="el-GR" b="1" dirty="0" smtClean="0"/>
              <a:t>Βαλβίδες &amp; σύστημα συνεχούς έκπλυσης </a:t>
            </a:r>
            <a:r>
              <a:rPr lang="el-GR" dirty="0" smtClean="0"/>
              <a:t>με </a:t>
            </a:r>
            <a:r>
              <a:rPr lang="el-GR" dirty="0"/>
              <a:t>φυσιολογικό ορό ή ηπαρινισμένο αλατούχο </a:t>
            </a:r>
            <a:r>
              <a:rPr lang="el-GR" dirty="0" smtClean="0"/>
              <a:t>διάλυμα.</a:t>
            </a:r>
            <a:endParaRPr lang="el-GR" dirty="0"/>
          </a:p>
          <a:p>
            <a:r>
              <a:rPr lang="el-GR" b="1" dirty="0" smtClean="0"/>
              <a:t>Μορφομετατροπέας</a:t>
            </a:r>
            <a:r>
              <a:rPr lang="el-GR" dirty="0" smtClean="0"/>
              <a:t> </a:t>
            </a:r>
            <a:r>
              <a:rPr lang="el-GR" dirty="0"/>
              <a:t>συνδεδεμένος στο σύστημα μέσω στερεού σωλήνα υψηλής πίεσης μεταφράζει τις πιέσεις σε ηλεκτρικό σήμα που απεικονίζεται σε </a:t>
            </a:r>
            <a:r>
              <a:rPr lang="el-GR" dirty="0" smtClean="0"/>
              <a:t>οθόνη.</a:t>
            </a:r>
            <a:endParaRPr lang="el-GR" dirty="0"/>
          </a:p>
          <a:p>
            <a:r>
              <a:rPr lang="el-GR" b="1" dirty="0" smtClean="0"/>
              <a:t>Οθόνη απεικόνισης ενδαγγειακής πίεσης.</a:t>
            </a:r>
          </a:p>
          <a:p>
            <a:r>
              <a:rPr lang="el-GR" b="1" dirty="0" smtClean="0"/>
              <a:t>Σάκος έγχυσης υπό πίεση (μανόμετρο) </a:t>
            </a:r>
            <a:r>
              <a:rPr lang="el-GR" dirty="0" smtClean="0"/>
              <a:t>για </a:t>
            </a:r>
            <a:r>
              <a:rPr lang="el-GR" dirty="0"/>
              <a:t>την αποτροπή σχηματισμού θρόμβων μέσα στον </a:t>
            </a:r>
            <a:r>
              <a:rPr lang="el-GR" dirty="0" smtClean="0"/>
              <a:t>καθετήρα.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Παρακολούθηση πίεσης πνευμονικής αρτηρίας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r>
              <a:rPr lang="el-GR" sz="2200" b="1" dirty="0" smtClean="0"/>
              <a:t>Πως γίνεται; </a:t>
            </a:r>
          </a:p>
          <a:p>
            <a:pPr marL="355600" indent="0">
              <a:buNone/>
            </a:pPr>
            <a:r>
              <a:rPr lang="el-GR" sz="2200" dirty="0" smtClean="0"/>
              <a:t>Με </a:t>
            </a:r>
            <a:r>
              <a:rPr lang="el-GR" sz="2200" dirty="0"/>
              <a:t>παρακέντηση κεντρικής φλέβας (συνήθως έσω σφαγίτιδας ή υποκλειδίου) και τοποθέτηση καθετήρα της πνευμονικής αρτηρίας γνωστού ως Swan-Ganz που έχει στο απώτερο άκρο ένα μπαλονάκι. Ο καθετήρας παρασύρεται με τη ροή του </a:t>
            </a:r>
            <a:r>
              <a:rPr lang="el-GR" sz="2200" dirty="0" smtClean="0"/>
              <a:t>αίματος: Δ.Κόλπος → Δ.Κοιλία → Πνευμονική Αρτηρία → Πνευμονικό </a:t>
            </a:r>
            <a:r>
              <a:rPr lang="el-GR" sz="2200" dirty="0"/>
              <a:t>αρτηρίδιο</a:t>
            </a:r>
            <a:r>
              <a:rPr lang="el-GR" sz="2200" dirty="0" smtClean="0"/>
              <a:t>. Το </a:t>
            </a:r>
            <a:r>
              <a:rPr lang="el-GR" sz="2200" dirty="0"/>
              <a:t>μπαλόνι ξεφουσκώνεται &amp; οι ειδικά διαμορφωμένοι αυλοί του καθετήρα μετράνε τις </a:t>
            </a:r>
            <a:r>
              <a:rPr lang="el-GR" sz="2200" dirty="0" smtClean="0"/>
              <a:t>πιέσεις.</a:t>
            </a:r>
            <a:endParaRPr lang="el-GR" sz="2200" dirty="0"/>
          </a:p>
          <a:p>
            <a:r>
              <a:rPr lang="el-GR" sz="2200" b="1" dirty="0" smtClean="0"/>
              <a:t>Που χρησιμεύει;</a:t>
            </a:r>
          </a:p>
          <a:p>
            <a:pPr marL="355600" indent="0">
              <a:buNone/>
            </a:pPr>
            <a:r>
              <a:rPr lang="el-GR" sz="2200" dirty="0" smtClean="0"/>
              <a:t>Χρησιμεύει </a:t>
            </a:r>
            <a:r>
              <a:rPr lang="el-GR" sz="2200" dirty="0"/>
              <a:t>στις ΜΕΘ και στις στεφανιαίες μονάδες για την αξιολόγηση της λειτουργίας της Α.Κοιλίας &amp; γενικότερα ολόκληρης της </a:t>
            </a:r>
            <a:r>
              <a:rPr lang="el-GR" sz="2200" dirty="0" smtClean="0"/>
              <a:t>καρδιάς.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Παρακολούθηση πίεσης πνευμονικής αρτηρίας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b="1" dirty="0" smtClean="0"/>
              <a:t>Τι μετρά;</a:t>
            </a:r>
          </a:p>
          <a:p>
            <a:pPr marL="355600" indent="0">
              <a:lnSpc>
                <a:spcPct val="110000"/>
              </a:lnSpc>
              <a:buNone/>
            </a:pPr>
            <a:r>
              <a:rPr lang="el-GR" dirty="0" smtClean="0"/>
              <a:t>Την </a:t>
            </a:r>
            <a:r>
              <a:rPr lang="el-GR" dirty="0"/>
              <a:t>πίεση του Δ</a:t>
            </a:r>
            <a:r>
              <a:rPr lang="el-GR" dirty="0" smtClean="0"/>
              <a:t>. Κόλπου</a:t>
            </a:r>
            <a:r>
              <a:rPr lang="el-GR" dirty="0"/>
              <a:t>, της πνευμονικής αρτηρίας &amp; των αριστερών κοιλοτήτων. Πνευμονική αρτηρία: Φ.Τ.25/10 mmHg, &amp;  Μέση τιμή=15 mmHg. Αυτή αυξάνει σε Α.Κ.Α. Όταν φθάσει το μπαλόνι στα τριχοειδή &amp; το ξαναφουσκώνουμε τότε μετριέται η πίεση των πνευμονικών τριχοειδών (πίεση ενσφηνώσεως τριχοειδών) που αντανακλά την πίεση του Α</a:t>
            </a:r>
            <a:r>
              <a:rPr lang="el-GR" dirty="0" smtClean="0"/>
              <a:t>. Κόλπου </a:t>
            </a:r>
            <a:r>
              <a:rPr lang="el-GR" dirty="0"/>
              <a:t>&amp; είναι ίση με τη διαστολική πίεση της Α.Κοιλίας. Αυτή έχει φ.τ.8-12 mmHg, αυξάνεται σε Α.Κ.Α. &amp; καρδιακό επιπωματισμό &amp; μειώνεται σε υπογκαιμία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Πίεση ενσφήνωσης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Wedge pressure ή PAOP = Pulmonary Artery Occlusion </a:t>
            </a:r>
            <a:r>
              <a:rPr lang="el-GR" dirty="0" smtClean="0"/>
              <a:t>Pressure.</a:t>
            </a:r>
            <a:endParaRPr lang="el-GR" dirty="0"/>
          </a:p>
          <a:p>
            <a:r>
              <a:rPr lang="el-GR" dirty="0"/>
              <a:t>ΦΤ = </a:t>
            </a:r>
            <a:r>
              <a:rPr lang="el-GR" dirty="0" smtClean="0"/>
              <a:t>6-12mmHg.</a:t>
            </a:r>
            <a:endParaRPr lang="el-GR" dirty="0"/>
          </a:p>
          <a:p>
            <a:r>
              <a:rPr lang="el-GR" dirty="0"/>
              <a:t>Εκτίμηση προφόρτιου αριστερής κοιλίας (τελοδιαστολικός όγκος των κοιλιών ή το ποσό των μυϊκών ινών που εκτείνονται πριν από την επόμενη συστολή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smtClean="0"/>
              <a:t>↑ </a:t>
            </a:r>
            <a:r>
              <a:rPr lang="el-GR" dirty="0"/>
              <a:t>καρδιογενή καταπληξία &amp; καρδιακό </a:t>
            </a:r>
            <a:r>
              <a:rPr lang="el-GR" dirty="0" smtClean="0"/>
              <a:t>επιπωματισμό.</a:t>
            </a:r>
            <a:endParaRPr lang="el-GR" dirty="0"/>
          </a:p>
          <a:p>
            <a:r>
              <a:rPr lang="el-GR" dirty="0"/>
              <a:t>↓ σήψη, σηπτική καταπληξία, </a:t>
            </a:r>
            <a:r>
              <a:rPr lang="el-GR" dirty="0" smtClean="0"/>
              <a:t>υπογκαιμία.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Αιμοδυναμική μέτρηση </a:t>
            </a:r>
            <a:r>
              <a:rPr lang="el-GR" dirty="0"/>
              <a:t>με καθετήρα πνευμονικής </a:t>
            </a:r>
            <a:r>
              <a:rPr lang="el-GR" dirty="0" smtClean="0"/>
              <a:t>αρτηρίας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Picture 2" descr="Pulmonary artery cathe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/>
          <a:stretch/>
        </p:blipFill>
        <p:spPr bwMode="auto">
          <a:xfrm>
            <a:off x="2100263" y="1313894"/>
            <a:ext cx="4943475" cy="55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41630" y="6561516"/>
            <a:ext cx="6660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Pulmonary artery catheter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english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Tariq Abdulla (la pagina non esiste)"/>
              </a:rPr>
              <a:t>Tariq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Tariq Abdulla (la pagina non esiste)"/>
              </a:rPr>
              <a:t>Abdulla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3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Κυματομορφές του καθετήρα πνευμονικής αρτηρίας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Swan-Ganz cathe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 bwMode="auto">
          <a:xfrm>
            <a:off x="520446" y="1556792"/>
            <a:ext cx="7620000" cy="345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079612" y="594928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Swan-Ganz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catheter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Ana9021 (page does not exist)"/>
              </a:rPr>
              <a:t>Ana9021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Princilla  Lemone, Karen Burke,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τομ. 3, Ιατρ. Εκδ. Δ. Λαγός,  Αθήνα </a:t>
            </a:r>
            <a:r>
              <a:rPr lang="el-GR" dirty="0" smtClean="0"/>
              <a:t>2004.</a:t>
            </a:r>
            <a:endParaRPr lang="el-GR" dirty="0"/>
          </a:p>
          <a:p>
            <a:r>
              <a:rPr lang="en-US" dirty="0"/>
              <a:t>Susan C. Dewit.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τ.1,  Ιατρ. Εκδ. Π.Χ.Πασχαλίδης,  Αθήνα </a:t>
            </a:r>
            <a:r>
              <a:rPr lang="el-GR" dirty="0" smtClean="0"/>
              <a:t>2009.</a:t>
            </a:r>
            <a:endParaRPr lang="el-GR" dirty="0"/>
          </a:p>
          <a:p>
            <a:r>
              <a:rPr lang="el-GR" dirty="0"/>
              <a:t>Ά.Σαχίνη-Καρδάση, Μ.Πάνου,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τ.2, Ιατρ. Εκδ. Βήτα,  Αθήνα </a:t>
            </a:r>
            <a:r>
              <a:rPr lang="el-GR" dirty="0" smtClean="0"/>
              <a:t>2002.</a:t>
            </a:r>
            <a:endParaRPr lang="el-GR" dirty="0"/>
          </a:p>
          <a:p>
            <a:r>
              <a:rPr lang="en-US" dirty="0"/>
              <a:t>S.B.Ulrich, S.W.Canale, S.A.Wendell, </a:t>
            </a:r>
            <a:r>
              <a:rPr lang="el-GR" dirty="0" smtClean="0"/>
              <a:t>Παθολογική-Χειρουργική </a:t>
            </a:r>
            <a:r>
              <a:rPr lang="el-GR" dirty="0"/>
              <a:t>Νοσηλευτική, Σχεδιασμός Νοσηλευτικής Φροντίδας, 3η </a:t>
            </a:r>
            <a:r>
              <a:rPr lang="el-GR" dirty="0" smtClean="0"/>
              <a:t>έκδοση, </a:t>
            </a:r>
            <a:r>
              <a:rPr lang="el-GR" dirty="0"/>
              <a:t>Εκδ. Δ. Λαγός,  Αθήνα </a:t>
            </a:r>
            <a:r>
              <a:rPr lang="el-GR" dirty="0" smtClean="0"/>
              <a:t>1997.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παρακολούθηση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7)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Αεροδυναμικές παράμετροι (άμεσες)</a:t>
            </a:r>
          </a:p>
          <a:p>
            <a:pPr marL="355600" indent="0">
              <a:buNone/>
            </a:pPr>
            <a:r>
              <a:rPr lang="el-GR" dirty="0" smtClean="0"/>
              <a:t>Μετρώνται </a:t>
            </a:r>
            <a:r>
              <a:rPr lang="el-GR" dirty="0"/>
              <a:t>κατ’ ευθείαν με συσκευή παρακολούθησης και είναι η καρδιακή συχνότητα, η αρτηριακή πίεση &amp; οι φλεβικές </a:t>
            </a:r>
            <a:r>
              <a:rPr lang="el-GR" dirty="0" smtClean="0"/>
              <a:t>πιέσεις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Αεροδυναμικές παράμετροι (έμμεσες) </a:t>
            </a:r>
          </a:p>
          <a:p>
            <a:pPr marL="355600" indent="0">
              <a:buNone/>
            </a:pPr>
            <a:r>
              <a:rPr lang="el-GR" dirty="0" smtClean="0"/>
              <a:t>Είναι </a:t>
            </a:r>
            <a:r>
              <a:rPr lang="el-GR" dirty="0"/>
              <a:t>έμμεσες ή παράγωγες μετρήσεις που υπολογίζονται με βάση τα άμεσα δεδομένα &amp; χρησιμοποιούνται στις ΜΕΘ. Αυτές είναι ο καρδιακός δείκτης, η μέση αρτηριακή πίεση (ΜΑΠ) &amp; ο όγκος </a:t>
            </a:r>
            <a:r>
              <a:rPr lang="el-GR" dirty="0" smtClean="0"/>
              <a:t>παλμού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Χρυσούλα Τσίου, Ουρανία Γκοβίνα 2014. </a:t>
            </a:r>
            <a:r>
              <a:rPr lang="el-GR" sz="2000" dirty="0"/>
              <a:t>Χρυσούλα Τσίου, Ουρανία Γκοβίνα. </a:t>
            </a:r>
            <a:r>
              <a:rPr lang="el-GR" sz="2000" dirty="0" smtClean="0"/>
              <a:t>«Παθολογική Νοσηλευτική </a:t>
            </a:r>
            <a:r>
              <a:rPr lang="el-GR" sz="2000" dirty="0"/>
              <a:t>ΙΙ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 </a:t>
            </a:r>
            <a:r>
              <a:rPr lang="el-GR" sz="2000" dirty="0"/>
              <a:t>Αιμοδυναμική παρακολούθηση καρδιολογικού ασθενούς».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012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 </a:t>
            </a:r>
            <a:r>
              <a:rPr lang="el-GR" dirty="0" smtClean="0"/>
              <a:t>επεμβατική αιμοδυναμική παρακολούθηση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Ηλεκτροκαρδιογράφημα,</a:t>
            </a:r>
            <a:endParaRPr lang="el-GR" dirty="0"/>
          </a:p>
          <a:p>
            <a:r>
              <a:rPr lang="el-GR" dirty="0"/>
              <a:t>Αρτηριακός </a:t>
            </a:r>
            <a:r>
              <a:rPr lang="el-GR" dirty="0" smtClean="0"/>
              <a:t>σφυγμός,</a:t>
            </a:r>
            <a:endParaRPr lang="el-GR" dirty="0"/>
          </a:p>
          <a:p>
            <a:r>
              <a:rPr lang="el-GR" dirty="0"/>
              <a:t>Αναίμακτη αρτηριακή </a:t>
            </a:r>
            <a:r>
              <a:rPr lang="el-GR" dirty="0" smtClean="0"/>
              <a:t>πίεση,</a:t>
            </a:r>
            <a:endParaRPr lang="el-GR" dirty="0"/>
          </a:p>
          <a:p>
            <a:r>
              <a:rPr lang="el-GR" dirty="0" smtClean="0"/>
              <a:t>Θερμοκρασία,</a:t>
            </a:r>
            <a:endParaRPr lang="el-GR" dirty="0"/>
          </a:p>
          <a:p>
            <a:r>
              <a:rPr lang="el-GR" dirty="0"/>
              <a:t>Κορεσμός της αιμοσφαιρίνης σε </a:t>
            </a:r>
            <a:r>
              <a:rPr lang="el-GR" dirty="0" smtClean="0"/>
              <a:t>οξυγόνο.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Μέτρηση </a:t>
            </a:r>
            <a:r>
              <a:rPr lang="el-GR" dirty="0" smtClean="0"/>
              <a:t>αρτηριακής </a:t>
            </a:r>
            <a:r>
              <a:rPr lang="el-GR" dirty="0"/>
              <a:t>π</a:t>
            </a:r>
            <a:r>
              <a:rPr lang="el-GR" dirty="0" smtClean="0"/>
              <a:t>ίεσης</a:t>
            </a:r>
            <a:r>
              <a:rPr lang="en-US" dirty="0" smtClean="0"/>
              <a:t> (</a:t>
            </a:r>
            <a:r>
              <a:rPr lang="el-GR" dirty="0" smtClean="0"/>
              <a:t>αναίμακτη)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5352"/>
            <a:ext cx="2232248" cy="297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8"/>
          <p:cNvSpPr/>
          <p:nvPr/>
        </p:nvSpPr>
        <p:spPr>
          <a:xfrm>
            <a:off x="-83651" y="4001683"/>
            <a:ext cx="3287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latin typeface="Calibri"/>
                <a:hlinkClick r:id="rId4"/>
              </a:rPr>
              <a:t>Sage </a:t>
            </a:r>
            <a:r>
              <a:rPr lang="nl-NL" sz="1200" dirty="0" smtClean="0">
                <a:solidFill>
                  <a:prstClr val="black"/>
                </a:solidFill>
                <a:latin typeface="Calibri"/>
                <a:hlinkClick r:id="rId4"/>
              </a:rPr>
              <a:t>Instruments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 </a:t>
            </a:r>
            <a:r>
              <a:rPr lang="nl-NL" sz="1200" dirty="0" smtClean="0">
                <a:solidFill>
                  <a:prstClr val="black"/>
                </a:solidFill>
                <a:latin typeface="Calibri"/>
                <a:hlinkClick r:id="rId4"/>
              </a:rPr>
              <a:t>sphygmomanometer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BrokenSphere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CC BY-SA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835456" cy="1885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57594" y="3298354"/>
            <a:ext cx="315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latin typeface="Calibri"/>
                <a:hlinkClick r:id="rId8"/>
              </a:rPr>
              <a:t>Grade 1 hypertension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Stevenfruitsmaak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43" y="1412776"/>
            <a:ext cx="2700203" cy="181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8"/>
          <p:cNvSpPr/>
          <p:nvPr/>
        </p:nvSpPr>
        <p:spPr>
          <a:xfrm>
            <a:off x="6319796" y="3231108"/>
            <a:ext cx="2347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latin typeface="Calibri"/>
                <a:hlinkClick r:id="rId12"/>
              </a:rPr>
              <a:t>Cm3412-3422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Caremate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3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91" y="4001683"/>
            <a:ext cx="2170706" cy="2385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8"/>
          <p:cNvSpPr/>
          <p:nvPr/>
        </p:nvSpPr>
        <p:spPr>
          <a:xfrm>
            <a:off x="3060373" y="6423719"/>
            <a:ext cx="3043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nl-NL" sz="1200" dirty="0">
                <a:solidFill>
                  <a:prstClr val="black"/>
                </a:solidFill>
                <a:latin typeface="Calibri"/>
                <a:hlinkClick r:id="rId15"/>
              </a:rPr>
              <a:t>Digital Blood Pressure Monitor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6"/>
              </a:rPr>
              <a:t>Solaris2006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3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Επεμβατική αιμοδυναμική παρακολούθηση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060848"/>
            <a:ext cx="4402832" cy="2376264"/>
          </a:xfrm>
        </p:spPr>
        <p:txBody>
          <a:bodyPr/>
          <a:lstStyle/>
          <a:p>
            <a:r>
              <a:rPr lang="el-GR" dirty="0"/>
              <a:t>Αιματηρή αρτηριακή </a:t>
            </a:r>
            <a:r>
              <a:rPr lang="el-GR" dirty="0" smtClean="0"/>
              <a:t>πίεση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Κεντρική φλεβική </a:t>
            </a:r>
            <a:r>
              <a:rPr lang="el-GR" dirty="0" smtClean="0"/>
              <a:t>πίεση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Πίεση πνευμονικής </a:t>
            </a:r>
            <a:r>
              <a:rPr lang="el-GR" dirty="0" smtClean="0"/>
              <a:t>αρτηρίας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Καρδιακή </a:t>
            </a:r>
            <a:r>
              <a:rPr lang="el-GR" dirty="0" smtClean="0"/>
              <a:t>παροχή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παρακολούθηση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</a:t>
            </a:r>
            <a:r>
              <a:rPr lang="el-GR" sz="3200" b="0" dirty="0" smtClean="0"/>
              <a:t>7)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Στοιχεία συστήματος παρακολούθησης. </a:t>
            </a:r>
          </a:p>
          <a:p>
            <a:r>
              <a:rPr lang="el-GR" b="1" dirty="0" smtClean="0"/>
              <a:t>Ενδαρτηριακ</a:t>
            </a:r>
            <a:r>
              <a:rPr lang="el-GR" b="1" dirty="0"/>
              <a:t>ό</a:t>
            </a:r>
            <a:r>
              <a:rPr lang="el-GR" b="1" dirty="0" smtClean="0"/>
              <a:t>ς ή ενδαγγειακός καθετήρας.</a:t>
            </a:r>
          </a:p>
          <a:p>
            <a:r>
              <a:rPr lang="el-GR" b="1" dirty="0" smtClean="0"/>
              <a:t>Βαλβίδα 3 κατευθύνσεων (3-way) </a:t>
            </a:r>
            <a:r>
              <a:rPr lang="el-GR" dirty="0" smtClean="0"/>
              <a:t>για </a:t>
            </a:r>
            <a:r>
              <a:rPr lang="el-GR" dirty="0"/>
              <a:t>λήψη δειγμάτων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b="1" dirty="0" smtClean="0"/>
              <a:t>Στερεός σωλήνας υψηλής πίεσης.</a:t>
            </a:r>
          </a:p>
          <a:p>
            <a:r>
              <a:rPr lang="el-GR" b="1" dirty="0" smtClean="0"/>
              <a:t>Βαλβίδες &amp; σύστημα συνεχούς έκπλυσης </a:t>
            </a:r>
            <a:r>
              <a:rPr lang="el-GR" dirty="0" smtClean="0"/>
              <a:t>με </a:t>
            </a:r>
            <a:r>
              <a:rPr lang="el-GR" dirty="0"/>
              <a:t>φυσιολογικό ορό ή ηπαρινισμένο αλατούχο </a:t>
            </a:r>
            <a:r>
              <a:rPr lang="el-GR" dirty="0" smtClean="0"/>
              <a:t>διάλυμα.</a:t>
            </a:r>
            <a:endParaRPr lang="el-GR" dirty="0"/>
          </a:p>
          <a:p>
            <a:r>
              <a:rPr lang="el-GR" b="1" dirty="0" smtClean="0"/>
              <a:t>Μορφομετατροπέας </a:t>
            </a:r>
            <a:r>
              <a:rPr lang="el-GR" dirty="0" smtClean="0"/>
              <a:t>συνδεδεμένος </a:t>
            </a:r>
            <a:r>
              <a:rPr lang="el-GR" dirty="0"/>
              <a:t>στο σύστημα μέσω στερεού σωλήνα υψηλής πίεσης μεταφράζει τις πιέσεις σε ηλεκτρικό σήμα που απεικονίζεται σε </a:t>
            </a:r>
            <a:r>
              <a:rPr lang="el-GR" dirty="0" smtClean="0"/>
              <a:t>οθόνη.</a:t>
            </a:r>
            <a:endParaRPr lang="el-GR" dirty="0"/>
          </a:p>
          <a:p>
            <a:r>
              <a:rPr lang="el-GR" b="1" dirty="0" smtClean="0"/>
              <a:t>Οθόνη απεικόνισης ενδαγγειακής πίεσης.</a:t>
            </a:r>
          </a:p>
          <a:p>
            <a:r>
              <a:rPr lang="el-GR" b="1" dirty="0" smtClean="0"/>
              <a:t>Σάκος έγχυσης υπό πίεση (μανόμετρο) </a:t>
            </a:r>
            <a:r>
              <a:rPr lang="el-GR" dirty="0" smtClean="0"/>
              <a:t>για </a:t>
            </a:r>
            <a:r>
              <a:rPr lang="el-GR" dirty="0"/>
              <a:t>την αποτροπή σχηματισμού θρόμβων μέσα στον </a:t>
            </a:r>
            <a:r>
              <a:rPr lang="el-GR" dirty="0" smtClean="0"/>
              <a:t>καθετήρα.</a:t>
            </a:r>
            <a:endParaRPr lang="el-GR" dirty="0"/>
          </a:p>
          <a:p>
            <a:r>
              <a:rPr lang="el-GR" b="1" dirty="0" smtClean="0"/>
              <a:t>Συσκευή ορού.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</a:t>
            </a:r>
            <a:r>
              <a:rPr lang="el-GR" dirty="0" smtClean="0"/>
              <a:t>παρακολούθηση </a:t>
            </a:r>
            <a:r>
              <a:rPr lang="el-GR" sz="3200" b="0" dirty="0" smtClean="0"/>
              <a:t>(4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7)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200" b="1" dirty="0" smtClean="0">
                <a:solidFill>
                  <a:srgbClr val="004A82"/>
                </a:solidFill>
              </a:rPr>
              <a:t>Νοσηλευτική Φροντίδα </a:t>
            </a:r>
          </a:p>
          <a:p>
            <a:r>
              <a:rPr lang="el-GR" sz="2200" b="1" dirty="0" smtClean="0"/>
              <a:t>Εξασφάλιση ακρίβειας μετρήσεων </a:t>
            </a:r>
            <a:r>
              <a:rPr lang="el-GR" sz="2200" dirty="0" smtClean="0"/>
              <a:t>με </a:t>
            </a:r>
            <a:r>
              <a:rPr lang="el-GR" sz="2200" dirty="0"/>
              <a:t>βαθμονόμηση συστήματος &amp; μηδενισμό μετατροπέα/βάρδια &amp; σε κάθε αλλαγή θέσης του </a:t>
            </a:r>
            <a:r>
              <a:rPr lang="el-GR" sz="2200" dirty="0" smtClean="0"/>
              <a:t>ασθενούς.</a:t>
            </a:r>
            <a:endParaRPr lang="el-GR" sz="2200" dirty="0"/>
          </a:p>
          <a:p>
            <a:r>
              <a:rPr lang="el-GR" sz="2200" b="1" dirty="0" smtClean="0"/>
              <a:t>Επισήμανση θέσης Δ. Κόλπου </a:t>
            </a:r>
            <a:r>
              <a:rPr lang="el-GR" sz="2200" dirty="0" smtClean="0"/>
              <a:t>με </a:t>
            </a:r>
            <a:r>
              <a:rPr lang="el-GR" sz="2200" dirty="0"/>
              <a:t>μαρκαδόρο. Είναι το σημείο αναφοράς όλων των μετρήσεων &amp; βρίσκεται στο 4ο μεσοπλεύριο διάστημα στη μέση μασχαλιαία </a:t>
            </a:r>
            <a:r>
              <a:rPr lang="el-GR" sz="2200" dirty="0" smtClean="0"/>
              <a:t>γραμμή.</a:t>
            </a:r>
            <a:endParaRPr lang="el-GR" sz="2200" dirty="0"/>
          </a:p>
          <a:p>
            <a:r>
              <a:rPr lang="el-GR" sz="2200" b="1" dirty="0" smtClean="0"/>
              <a:t>Οι μετρήσεις δεν πρέπει να επηρεάζονται από την ενδοθωρακική πίεση</a:t>
            </a:r>
            <a:r>
              <a:rPr lang="el-GR" sz="2200" dirty="0" smtClean="0"/>
              <a:t>. </a:t>
            </a:r>
            <a:r>
              <a:rPr lang="el-GR" sz="2200" dirty="0"/>
              <a:t>Οι μετρήσεις πρέπει να γίνονται μεταξύ των αναπνευστικών </a:t>
            </a:r>
            <a:r>
              <a:rPr lang="el-GR" sz="2200" dirty="0" smtClean="0"/>
              <a:t>κινήσεων.</a:t>
            </a:r>
            <a:endParaRPr lang="el-GR" sz="2200" dirty="0"/>
          </a:p>
          <a:p>
            <a:r>
              <a:rPr lang="el-GR" sz="2200" b="1" dirty="0" smtClean="0"/>
              <a:t>Εξασφάλιση πίεσης διαλύματος έκπλυσης</a:t>
            </a:r>
            <a:r>
              <a:rPr lang="el-GR" sz="2200" dirty="0" smtClean="0"/>
              <a:t> </a:t>
            </a:r>
            <a:r>
              <a:rPr lang="el-GR" sz="2200" dirty="0"/>
              <a:t>300 mm Hg </a:t>
            </a:r>
            <a:r>
              <a:rPr lang="el-GR" sz="2200" dirty="0" smtClean="0"/>
              <a:t>σταθερά.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Αιμοδυναμική παρακολούθηση </a:t>
            </a:r>
            <a:r>
              <a:rPr lang="el-GR" sz="3200" b="0" dirty="0" smtClean="0"/>
              <a:t>(5 </a:t>
            </a:r>
            <a:r>
              <a:rPr lang="el-GR" sz="3200" b="0" dirty="0"/>
              <a:t>από</a:t>
            </a:r>
            <a:r>
              <a:rPr lang="en-US" sz="3200" b="0" dirty="0"/>
              <a:t> </a:t>
            </a:r>
            <a:r>
              <a:rPr lang="el-GR" sz="3200" b="0" dirty="0" smtClean="0"/>
              <a:t>7)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Νοσηλευτική </a:t>
            </a:r>
            <a:r>
              <a:rPr lang="el-GR" b="1" dirty="0">
                <a:solidFill>
                  <a:srgbClr val="004A82"/>
                </a:solidFill>
              </a:rPr>
              <a:t>Φροντίδα </a:t>
            </a:r>
          </a:p>
          <a:p>
            <a:r>
              <a:rPr lang="el-GR" b="1" dirty="0" smtClean="0"/>
              <a:t>Επισήμανση ανοδικών &amp; καθοδικών τάσεων πιέσεων </a:t>
            </a:r>
            <a:r>
              <a:rPr lang="el-GR" dirty="0" smtClean="0"/>
              <a:t>παρά </a:t>
            </a:r>
            <a:r>
              <a:rPr lang="el-GR" dirty="0"/>
              <a:t>των επιμέρους </a:t>
            </a:r>
            <a:r>
              <a:rPr lang="el-GR" dirty="0" smtClean="0"/>
              <a:t>τιμών.</a:t>
            </a:r>
            <a:endParaRPr lang="el-GR" dirty="0"/>
          </a:p>
          <a:p>
            <a:r>
              <a:rPr lang="el-GR" b="1" dirty="0" smtClean="0"/>
              <a:t>Εξασφάλιση ακτινογραφίας θώρακα </a:t>
            </a:r>
            <a:r>
              <a:rPr lang="el-GR" dirty="0" smtClean="0"/>
              <a:t>αμέσως </a:t>
            </a:r>
            <a:r>
              <a:rPr lang="el-GR" dirty="0"/>
              <a:t>μετά από την τοποθέτηση κεντρικής γραμμής &amp; πριν την έγχυση iv </a:t>
            </a:r>
            <a:r>
              <a:rPr lang="el-GR" dirty="0" smtClean="0"/>
              <a:t>υγρών.</a:t>
            </a:r>
            <a:endParaRPr lang="el-GR" dirty="0"/>
          </a:p>
          <a:p>
            <a:r>
              <a:rPr lang="el-GR" b="1" dirty="0" smtClean="0"/>
              <a:t>Άνοιγμα συναγερμού &amp; ρύθμιση ορίων </a:t>
            </a:r>
            <a:r>
              <a:rPr lang="el-GR" dirty="0" smtClean="0"/>
              <a:t>ειδοποίησης </a:t>
            </a:r>
            <a:r>
              <a:rPr lang="el-GR" dirty="0"/>
              <a:t>αιμοδυναμικής </a:t>
            </a:r>
            <a:r>
              <a:rPr lang="el-GR" dirty="0" smtClean="0"/>
              <a:t>αστάθειας.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1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87</TotalTime>
  <Words>2094</Words>
  <Application>Microsoft Office PowerPoint</Application>
  <PresentationFormat>Προβολή στην οθόνη (4:3)</PresentationFormat>
  <Paragraphs>272</Paragraphs>
  <Slides>35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35</vt:i4>
      </vt:variant>
    </vt:vector>
  </HeadingPairs>
  <TitlesOfParts>
    <vt:vector size="39" baseType="lpstr">
      <vt:lpstr>template</vt:lpstr>
      <vt:lpstr>OC_template_updated</vt:lpstr>
      <vt:lpstr>1_OC_template_updated</vt:lpstr>
      <vt:lpstr>1_template</vt:lpstr>
      <vt:lpstr>Παθολογική Νοσηλευτική ΙΙ (Θ)</vt:lpstr>
      <vt:lpstr>Αιμοδυναμική παρακολούθηση (1 από 7) </vt:lpstr>
      <vt:lpstr>Αιμοδυναμική παρακολούθηση (2 από 7) </vt:lpstr>
      <vt:lpstr>Μη επεμβατική αιμοδυναμική παρακολούθηση</vt:lpstr>
      <vt:lpstr>Μέτρηση αρτηριακής πίεσης (αναίμακτη)</vt:lpstr>
      <vt:lpstr>Επεμβατική αιμοδυναμική παρακολούθηση</vt:lpstr>
      <vt:lpstr>Αιμοδυναμική παρακολούθηση (3 από 7) </vt:lpstr>
      <vt:lpstr>Αιμοδυναμική παρακολούθηση (4 από 7) </vt:lpstr>
      <vt:lpstr>Αιμοδυναμική παρακολούθηση (5 από 7) </vt:lpstr>
      <vt:lpstr>Αιμοδυναμική παρακολούθηση (6 από 7)</vt:lpstr>
      <vt:lpstr>Αιμοδυναμική παρακολούθηση (7 από 7)</vt:lpstr>
      <vt:lpstr>Πιθανές επιπλοκές τοποθέτησης κεντρικού καθετήρα</vt:lpstr>
      <vt:lpstr>Αιματηρή μέτρηση αρτηριακής πίεσης</vt:lpstr>
      <vt:lpstr>Παρακολούθηση της αρτηριακής πίεσης</vt:lpstr>
      <vt:lpstr>Μέση αρτηριακή πίεση (ΜΑΠ)</vt:lpstr>
      <vt:lpstr>Κυματομορφή αρτηριακής πίεσης</vt:lpstr>
      <vt:lpstr>Μέτρηση κεντρικής φλεβικής πίεσης</vt:lpstr>
      <vt:lpstr>Συνεχής καταγραφή με monitor</vt:lpstr>
      <vt:lpstr>Μέτρηση με στήλη ύδατος (Φ.Τ. 8-15 cm H2o)</vt:lpstr>
      <vt:lpstr>Παθολογικές τιμές ΚΦΠ</vt:lpstr>
      <vt:lpstr>ΚΦΠ (1 από 2)</vt:lpstr>
      <vt:lpstr>ΚΦΠ (2 από 2)</vt:lpstr>
      <vt:lpstr>Παρακολούθηση πίεσης πνευμονικής αρτηρίας (1 από 2)</vt:lpstr>
      <vt:lpstr>Παρακολούθηση πίεσης πνευμονικής αρτηρίας (2 από 2)</vt:lpstr>
      <vt:lpstr>Πίεση ενσφήνωσης</vt:lpstr>
      <vt:lpstr>Αιμοδυναμική μέτρηση με καθετήρα πνευμονικής αρτηρίας</vt:lpstr>
      <vt:lpstr>Κυματομορφές του καθετήρα πνευμονικής αρτηρίας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Νοσηλευτική ΙΙ</dc:title>
  <dc:creator>opencourses@teiath.gr</dc:creator>
  <cp:lastModifiedBy>natasakar new</cp:lastModifiedBy>
  <cp:revision>11</cp:revision>
  <dcterms:created xsi:type="dcterms:W3CDTF">2014-10-20T09:43:03Z</dcterms:created>
  <dcterms:modified xsi:type="dcterms:W3CDTF">2015-04-06T13:37:51Z</dcterms:modified>
</cp:coreProperties>
</file>