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47"/>
  </p:notesMasterIdLst>
  <p:handoutMasterIdLst>
    <p:handoutMasterId r:id="rId48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257" r:id="rId40"/>
    <p:sldId id="262" r:id="rId41"/>
    <p:sldId id="264" r:id="rId42"/>
    <p:sldId id="302" r:id="rId43"/>
    <p:sldId id="303" r:id="rId44"/>
    <p:sldId id="266" r:id="rId45"/>
    <p:sldId id="261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3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0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3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77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1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14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6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5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2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5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4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9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6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9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3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5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7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6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5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hyperlink" Target="http://pixabay.com/en/users/Nemo/" TargetMode="External"/><Relationship Id="rId4" Type="http://schemas.openxmlformats.org/officeDocument/2006/relationships/hyperlink" Target="http://pixabay.com/en/bottle-cartoon-pill-free-medicine-30353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ennifrog/3064534119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jennifro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limowreck666/340295923/" TargetMode="External"/><Relationship Id="rId7" Type="http://schemas.openxmlformats.org/officeDocument/2006/relationships/hyperlink" Target="http://www.flickr.com/photos/limowreck666/340295918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://creativecommons.org/licenses/by-nc-nd/2.0/deed.en" TargetMode="External"/><Relationship Id="rId4" Type="http://schemas.openxmlformats.org/officeDocument/2006/relationships/hyperlink" Target="http://www.flickr.com/photos/limowreck666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sa/2.0/deed.en" TargetMode="External"/><Relationship Id="rId5" Type="http://schemas.openxmlformats.org/officeDocument/2006/relationships/hyperlink" Target="http://www.flickr.com/photos/justonemorebook/" TargetMode="External"/><Relationship Id="rId4" Type="http://schemas.openxmlformats.org/officeDocument/2006/relationships/hyperlink" Target="http://www.flickr.com/photos/justonemorebook/4258024004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aminar_Flow_Cabinet_for_Tissue_Culture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2.0/deed.en" TargetMode="External"/><Relationship Id="rId4" Type="http://schemas.openxmlformats.org/officeDocument/2006/relationships/hyperlink" Target="http://commons.wikimedia.org/wiki/User:Flickr_upload_bot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deed.en" TargetMode="External"/><Relationship Id="rId3" Type="http://schemas.openxmlformats.org/officeDocument/2006/relationships/hyperlink" Target="http://commons.wikimedia.org/wiki/File:Mixing_the_medications_at_the_laminar_flow_cabinet.jpg" TargetMode="External"/><Relationship Id="rId7" Type="http://schemas.openxmlformats.org/officeDocument/2006/relationships/hyperlink" Target="https://commons.wikimedia.org/wiki/File:Bien_protegida_contra_la_exposici%C3%B3n_laboral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hyperlink" Target="http://creativecommons.org/licenses/by-sa/2.0/deed.en" TargetMode="External"/><Relationship Id="rId4" Type="http://schemas.openxmlformats.org/officeDocument/2006/relationships/hyperlink" Target="http://commons.wikimedia.org/wiki/User:Flickr_upload_bot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net.gr/main.asp?page=showauthor&amp;personsid=100262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7163072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Χημειοθεραπεία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Σ</a:t>
            </a:r>
            <a:r>
              <a:rPr lang="el-GR" sz="2400" dirty="0" smtClean="0"/>
              <a:t>. Παρισσόπουλος</a:t>
            </a:r>
            <a:r>
              <a:rPr lang="el-GR" sz="2400" dirty="0"/>
              <a:t>, Μ</a:t>
            </a:r>
            <a:r>
              <a:rPr lang="el-GR" sz="2400" dirty="0" smtClean="0"/>
              <a:t>. Μπουζίκα</a:t>
            </a:r>
            <a:r>
              <a:rPr lang="el-GR" sz="2400" dirty="0"/>
              <a:t>, </a:t>
            </a:r>
            <a:r>
              <a:rPr lang="el-GR" sz="2400" dirty="0" smtClean="0"/>
              <a:t>Β</a:t>
            </a:r>
            <a:r>
              <a:rPr lang="el-GR" sz="2400" dirty="0" smtClean="0"/>
              <a:t>. Κουτσοπούλου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l-GR" dirty="0"/>
              <a:t>Αλκυλιούντες </a:t>
            </a:r>
            <a:r>
              <a:rPr lang="el-GR" dirty="0"/>
              <a:t>π</a:t>
            </a:r>
            <a:r>
              <a:rPr lang="el-GR" dirty="0" smtClean="0"/>
              <a:t>αράγοντες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5400"/>
              </a:spcBef>
              <a:buNone/>
            </a:pPr>
            <a:r>
              <a:rPr lang="el-GR" sz="2400" dirty="0" smtClean="0"/>
              <a:t>Δρουν </a:t>
            </a:r>
            <a:r>
              <a:rPr lang="el-GR" sz="2400" b="1" dirty="0">
                <a:solidFill>
                  <a:srgbClr val="820000"/>
                </a:solidFill>
              </a:rPr>
              <a:t>σε όλες τις φάσεις</a:t>
            </a:r>
            <a:r>
              <a:rPr lang="el-GR" sz="2400" b="1" dirty="0" smtClean="0">
                <a:solidFill>
                  <a:srgbClr val="820000"/>
                </a:solidFill>
              </a:rPr>
              <a:t>: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2400" dirty="0" smtClean="0"/>
              <a:t>Κυτταροτοξικά </a:t>
            </a:r>
            <a:r>
              <a:rPr lang="el-GR" sz="2400" dirty="0"/>
              <a:t>και </a:t>
            </a:r>
            <a:r>
              <a:rPr lang="el-GR" sz="2400" dirty="0" smtClean="0"/>
              <a:t>μεταλλαξιογόνα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Εκλεκτική </a:t>
            </a:r>
            <a:r>
              <a:rPr lang="el-GR" sz="2400" dirty="0"/>
              <a:t>δράση στα κύτταρα που πολλαπλασιάζονται με ταχύ </a:t>
            </a:r>
            <a:r>
              <a:rPr lang="el-GR" sz="2400" dirty="0" smtClean="0"/>
              <a:t>ρυθμό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Προμιτωτική φάση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00808"/>
            <a:ext cx="7848872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476"/>
            <a:ext cx="8229600" cy="908720"/>
          </a:xfrm>
        </p:spPr>
        <p:txBody>
          <a:bodyPr/>
          <a:lstStyle/>
          <a:p>
            <a:r>
              <a:rPr lang="el-GR" dirty="0"/>
              <a:t>Αναστολείς της κυτταρικής μίτωσης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 smtClean="0"/>
              <a:t>Εμποδίζουν </a:t>
            </a:r>
            <a:r>
              <a:rPr lang="el-GR" sz="2400" b="1" dirty="0" smtClean="0">
                <a:solidFill>
                  <a:srgbClr val="820000"/>
                </a:solidFill>
              </a:rPr>
              <a:t>τη </a:t>
            </a:r>
            <a:r>
              <a:rPr lang="el-GR" sz="2400" b="1" dirty="0">
                <a:solidFill>
                  <a:srgbClr val="820000"/>
                </a:solidFill>
              </a:rPr>
              <a:t>σύνθεση DNA - RNA </a:t>
            </a:r>
            <a:r>
              <a:rPr lang="el-GR" sz="2400" dirty="0"/>
              <a:t>άρα και τη </a:t>
            </a:r>
            <a:r>
              <a:rPr lang="el-GR" sz="2400" dirty="0" smtClean="0"/>
              <a:t>μίτωση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4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 smtClean="0"/>
              <a:t>Φυτικά </a:t>
            </a:r>
            <a:r>
              <a:rPr lang="el-GR" sz="2400" dirty="0"/>
              <a:t>αλκαλοειδή βινκριστίνη &amp; αντιβιοτικά με κυτταροτοξική </a:t>
            </a:r>
            <a:r>
              <a:rPr lang="el-GR" sz="2400" dirty="0" smtClean="0"/>
              <a:t>δράση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Διάφορα φάρμακα όπως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 smtClean="0"/>
              <a:t>Ορμόνες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 smtClean="0"/>
              <a:t>Νιτροζουρίες </a:t>
            </a:r>
            <a:r>
              <a:rPr lang="el-GR" sz="2400" dirty="0"/>
              <a:t>(παρεμβαίνουν στη σύνθεση του DNA &amp; RNA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 smtClean="0"/>
              <a:t>Ταξάνες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 smtClean="0"/>
              <a:t>Βιολογικοί </a:t>
            </a:r>
            <a:r>
              <a:rPr lang="el-GR" sz="2400" dirty="0"/>
              <a:t>τροποποιητές ή ανοσορρυθμιστές όπως </a:t>
            </a:r>
            <a:r>
              <a:rPr lang="el-GR" sz="2400" b="1" dirty="0">
                <a:solidFill>
                  <a:srgbClr val="820000"/>
                </a:solidFill>
              </a:rPr>
              <a:t>ιντερφερόνη, ιντερλευκίνη </a:t>
            </a:r>
            <a:r>
              <a:rPr lang="el-GR" sz="2400" dirty="0"/>
              <a:t>- ενισχύουν τη δραστηριότητα των λεμφοκυττάτων.</a:t>
            </a:r>
          </a:p>
          <a:p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Χημειοθεραπεία - γενικοί κανόνες </a:t>
            </a:r>
            <a:r>
              <a:rPr lang="el-GR" sz="3200" b="0" dirty="0" smtClean="0"/>
              <a:t>(1 από</a:t>
            </a:r>
            <a:r>
              <a:rPr lang="en-US" sz="3200" b="0" dirty="0" smtClean="0"/>
              <a:t>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20000"/>
                </a:solidFill>
              </a:rPr>
              <a:t>ΣΧΗΜΑ</a:t>
            </a:r>
          </a:p>
          <a:p>
            <a:pPr marL="719138" indent="-366713">
              <a:spcBef>
                <a:spcPts val="1800"/>
              </a:spcBef>
            </a:pPr>
            <a:r>
              <a:rPr lang="el-GR" sz="2400" dirty="0" smtClean="0"/>
              <a:t>Συνδυασμένη </a:t>
            </a:r>
            <a:r>
              <a:rPr lang="el-GR" sz="2400" dirty="0"/>
              <a:t>χημειοθεραπεία με περισσότερα από ένα </a:t>
            </a:r>
            <a:r>
              <a:rPr lang="el-GR" sz="2400" dirty="0" smtClean="0"/>
              <a:t>φάρμακα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20000"/>
                </a:solidFill>
              </a:rPr>
              <a:t>ΚΥΚΛΟΣ</a:t>
            </a:r>
          </a:p>
          <a:p>
            <a:pPr marL="719138" indent="-366713">
              <a:spcBef>
                <a:spcPts val="1800"/>
              </a:spcBef>
            </a:pPr>
            <a:r>
              <a:rPr lang="el-GR" sz="2400" dirty="0" smtClean="0"/>
              <a:t>Αριθμός </a:t>
            </a:r>
            <a:r>
              <a:rPr lang="el-GR" sz="2400" dirty="0"/>
              <a:t>των σχημάτων που γίνονται σε προκαθορισμένα κανονικά διαστήματα, συνήθως διάρκειας 21 </a:t>
            </a:r>
            <a:r>
              <a:rPr lang="el-GR" sz="2400" dirty="0" smtClean="0"/>
              <a:t>ημερών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719138" indent="-366713">
              <a:spcBef>
                <a:spcPts val="1800"/>
              </a:spcBef>
            </a:pPr>
            <a:r>
              <a:rPr lang="el-GR" sz="2400" dirty="0" smtClean="0"/>
              <a:t>Περίοδος </a:t>
            </a:r>
            <a:r>
              <a:rPr lang="el-GR" sz="2400" dirty="0"/>
              <a:t>αναπαύσεως &gt; περιόδου </a:t>
            </a:r>
            <a:r>
              <a:rPr lang="el-GR" sz="2400" dirty="0" smtClean="0"/>
              <a:t>θεραπείας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719138" indent="-366713">
              <a:spcBef>
                <a:spcPts val="1800"/>
              </a:spcBef>
            </a:pPr>
            <a:r>
              <a:rPr lang="el-GR" sz="2400" dirty="0" smtClean="0"/>
              <a:t>Αριθμός </a:t>
            </a:r>
            <a:r>
              <a:rPr lang="el-GR" sz="2400" dirty="0"/>
              <a:t>κύκλων εξαρτάται από την τοξικότητα των </a:t>
            </a:r>
            <a:r>
              <a:rPr lang="el-GR" sz="2400" dirty="0" smtClean="0"/>
              <a:t>φαρμάκων</a:t>
            </a:r>
            <a:r>
              <a:rPr lang="en-US" sz="2400" dirty="0" smtClean="0"/>
              <a:t>.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Χημειοθεραπεία - γενικοί κανόνες </a:t>
            </a:r>
            <a:r>
              <a:rPr lang="el-GR" sz="3200" b="0" dirty="0" smtClean="0"/>
              <a:t>(2 από</a:t>
            </a:r>
            <a:r>
              <a:rPr lang="en-US" sz="3200" b="0" dirty="0" smtClean="0"/>
              <a:t>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rgbClr val="820000"/>
                </a:solidFill>
              </a:rPr>
              <a:t>ΕΠΙΛΟΓΗ </a:t>
            </a:r>
            <a:r>
              <a:rPr lang="el-GR" sz="2600" b="1" dirty="0" smtClean="0">
                <a:solidFill>
                  <a:srgbClr val="820000"/>
                </a:solidFill>
              </a:rPr>
              <a:t>ΣΧΗΜΑΤΟΣ</a:t>
            </a:r>
          </a:p>
          <a:p>
            <a:pPr marL="627063" indent="-274638">
              <a:tabLst>
                <a:tab pos="627063" algn="l"/>
              </a:tabLst>
            </a:pPr>
            <a:r>
              <a:rPr lang="el-GR" sz="2600" dirty="0" smtClean="0"/>
              <a:t>Ιστολογικός τύπος</a:t>
            </a:r>
            <a:r>
              <a:rPr lang="en-US" sz="2600" dirty="0" smtClean="0"/>
              <a:t>,</a:t>
            </a:r>
            <a:endParaRPr lang="el-GR" sz="2600" dirty="0"/>
          </a:p>
          <a:p>
            <a:pPr marL="627063" indent="-274638">
              <a:tabLst>
                <a:tab pos="627063" algn="l"/>
              </a:tabLst>
            </a:pPr>
            <a:r>
              <a:rPr lang="el-GR" sz="2600" dirty="0"/>
              <a:t>Η εντόπιση του </a:t>
            </a:r>
            <a:r>
              <a:rPr lang="el-GR" sz="2600" dirty="0" smtClean="0"/>
              <a:t>όγκου</a:t>
            </a:r>
            <a:r>
              <a:rPr lang="en-US" sz="2600" dirty="0" smtClean="0"/>
              <a:t>,</a:t>
            </a:r>
            <a:endParaRPr lang="el-GR" sz="2600" dirty="0"/>
          </a:p>
          <a:p>
            <a:pPr marL="627063" indent="-274638">
              <a:tabLst>
                <a:tab pos="627063" algn="l"/>
              </a:tabLst>
            </a:pPr>
            <a:r>
              <a:rPr lang="el-GR" sz="2600" dirty="0" smtClean="0"/>
              <a:t>Το </a:t>
            </a:r>
            <a:r>
              <a:rPr lang="el-GR" sz="2600" dirty="0"/>
              <a:t>στάδιο εξέλιξης της </a:t>
            </a:r>
            <a:r>
              <a:rPr lang="el-GR" sz="2600" dirty="0" smtClean="0"/>
              <a:t>νεοπλασίας</a:t>
            </a:r>
            <a:r>
              <a:rPr lang="en-US" sz="2600" dirty="0" smtClean="0"/>
              <a:t>,</a:t>
            </a:r>
            <a:endParaRPr lang="el-GR" sz="2600" dirty="0"/>
          </a:p>
          <a:p>
            <a:pPr marL="627063" indent="-274638">
              <a:tabLst>
                <a:tab pos="627063" algn="l"/>
              </a:tabLst>
            </a:pPr>
            <a:r>
              <a:rPr lang="el-GR" sz="2600" dirty="0"/>
              <a:t>ΔΟΣΗ </a:t>
            </a:r>
            <a:r>
              <a:rPr lang="el-GR" sz="2600" dirty="0" smtClean="0"/>
              <a:t>ΦΑΡΜΑΚΩΝ</a:t>
            </a:r>
            <a:r>
              <a:rPr lang="en-US" sz="2600" dirty="0" smtClean="0"/>
              <a:t>,</a:t>
            </a:r>
            <a:endParaRPr lang="el-GR" sz="2600" dirty="0"/>
          </a:p>
          <a:p>
            <a:pPr marL="627063" indent="-274638">
              <a:tabLst>
                <a:tab pos="627063" algn="l"/>
              </a:tabLst>
            </a:pPr>
            <a:r>
              <a:rPr lang="el-GR" sz="2600" dirty="0" smtClean="0"/>
              <a:t>Λαμβάνεται υπόψη η επιφάνεια του σώματος σε m2 (νομόγραμμα)</a:t>
            </a:r>
            <a:r>
              <a:rPr lang="en-US" sz="2600" dirty="0" smtClean="0"/>
              <a:t>.</a:t>
            </a:r>
            <a:endParaRPr lang="el-GR" sz="2600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600" b="1" dirty="0" smtClean="0">
                <a:solidFill>
                  <a:srgbClr val="820000"/>
                </a:solidFill>
              </a:rPr>
              <a:t>ΠΡΟΕΤΟΙΜΑΣΙΑ</a:t>
            </a:r>
          </a:p>
          <a:p>
            <a:pPr marL="627063" indent="-274638"/>
            <a:r>
              <a:rPr lang="el-GR" sz="2600" dirty="0" smtClean="0"/>
              <a:t>Προετοιμασία των κυτταροτοξικών φαρμάκων από ειδικευμένο προσωπικό &amp; από ειδικά εκπαιδευμένο νοσηλευτικό προσωπικό</a:t>
            </a:r>
            <a:r>
              <a:rPr lang="en-US" sz="2600" dirty="0" smtClean="0"/>
              <a:t>,</a:t>
            </a:r>
            <a:endParaRPr lang="el-GR" sz="2600" dirty="0" smtClean="0"/>
          </a:p>
          <a:p>
            <a:pPr marL="627063" indent="-274638"/>
            <a:r>
              <a:rPr lang="el-GR" sz="2600" dirty="0" smtClean="0"/>
              <a:t>Τρέχοντα ερευνητικά πρωτόκολλα (clinical trials)</a:t>
            </a:r>
            <a:r>
              <a:rPr lang="en-US" sz="2600" dirty="0" smtClean="0"/>
              <a:t>.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Οδοί </a:t>
            </a:r>
            <a:r>
              <a:rPr lang="el-GR" dirty="0" smtClean="0"/>
              <a:t>Χορήγησης </a:t>
            </a:r>
            <a:r>
              <a:rPr lang="el-GR" dirty="0"/>
              <a:t>κ</a:t>
            </a:r>
            <a:r>
              <a:rPr lang="el-GR" dirty="0" smtClean="0"/>
              <a:t>υτταροστατικών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6347048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3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Από το </a:t>
            </a:r>
            <a:r>
              <a:rPr lang="el-GR" sz="2400" dirty="0" smtClean="0"/>
              <a:t>στόμα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Τοπική θεραπεία (κακοήθεις δερματικές παθήσεις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Υποδόρια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Ενδομυϊκά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Ενδοφλέβια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Ενδο-αρτηριακά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Με έγχυση στις </a:t>
            </a:r>
            <a:r>
              <a:rPr lang="el-GR" sz="2400" dirty="0" smtClean="0"/>
              <a:t>κοιλότητες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86" y="1449855"/>
            <a:ext cx="1679848" cy="1611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714862" y="3116465"/>
            <a:ext cx="213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bottle cartoon pill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Nemo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3356992"/>
            <a:ext cx="980002" cy="28135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flipV="1">
            <a:off x="3563888" y="4653136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Ενδοφλέβια </a:t>
            </a:r>
            <a:r>
              <a:rPr lang="el-GR" dirty="0" smtClean="0"/>
              <a:t>Χορήγηση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Η πιο συχνή </a:t>
            </a:r>
            <a:r>
              <a:rPr lang="el-GR" sz="2400" dirty="0" smtClean="0"/>
              <a:t>μέθοδος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Κατάλληλη φλεβική προσπέλαση:</a:t>
            </a:r>
          </a:p>
          <a:p>
            <a:pPr marL="719138" indent="-366713">
              <a:spcBef>
                <a:spcPts val="2400"/>
              </a:spcBef>
              <a:buFont typeface="Courier New" pitchFamily="49" charset="0"/>
              <a:buChar char="o"/>
            </a:pPr>
            <a:r>
              <a:rPr lang="el-GR" sz="2400" dirty="0" smtClean="0"/>
              <a:t>Περιφερική </a:t>
            </a:r>
            <a:r>
              <a:rPr lang="el-GR" sz="2400" dirty="0"/>
              <a:t>φλέβα, ή</a:t>
            </a:r>
          </a:p>
          <a:p>
            <a:pPr marL="719138" indent="-366713">
              <a:spcBef>
                <a:spcPts val="2400"/>
              </a:spcBef>
              <a:buFont typeface="Courier New" pitchFamily="49" charset="0"/>
              <a:buChar char="o"/>
            </a:pPr>
            <a:r>
              <a:rPr lang="el-GR" sz="2400" dirty="0" smtClean="0"/>
              <a:t>Κεντρική </a:t>
            </a:r>
            <a:r>
              <a:rPr lang="el-GR" sz="2400" dirty="0"/>
              <a:t>φλεβική </a:t>
            </a:r>
            <a:r>
              <a:rPr lang="el-GR" sz="2400" dirty="0" smtClean="0"/>
              <a:t>οδό</a:t>
            </a:r>
            <a:r>
              <a:rPr lang="en-US" sz="2400" dirty="0" smtClean="0"/>
              <a:t>.</a:t>
            </a:r>
            <a:endParaRPr lang="el-GR" sz="2400" dirty="0"/>
          </a:p>
          <a:p>
            <a:pPr marL="1071563" indent="-352425">
              <a:spcBef>
                <a:spcPts val="24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820000"/>
                </a:solidFill>
              </a:rPr>
              <a:t>Hickman </a:t>
            </a:r>
            <a:r>
              <a:rPr lang="el-GR" sz="2400" b="1" dirty="0" smtClean="0">
                <a:solidFill>
                  <a:srgbClr val="820000"/>
                </a:solidFill>
              </a:rPr>
              <a:t>line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 marL="1071563" indent="-352425">
              <a:spcBef>
                <a:spcPts val="2400"/>
              </a:spcBef>
            </a:pPr>
            <a:r>
              <a:rPr lang="el-GR" sz="2400" dirty="0"/>
              <a:t>Σύστημα Εμφύτευσης Συσκευής Αγγειακής Πρόσβασης </a:t>
            </a:r>
            <a:r>
              <a:rPr lang="el-GR" sz="2400" b="1" dirty="0" smtClean="0">
                <a:solidFill>
                  <a:srgbClr val="820000"/>
                </a:solidFill>
              </a:rPr>
              <a:t>Port-a-</a:t>
            </a:r>
            <a:r>
              <a:rPr lang="el-GR" sz="2400" b="1" dirty="0" err="1" smtClean="0">
                <a:solidFill>
                  <a:srgbClr val="820000"/>
                </a:solidFill>
              </a:rPr>
              <a:t>cath</a:t>
            </a:r>
            <a:r>
              <a:rPr lang="en-US" sz="2400" b="1" dirty="0" smtClean="0">
                <a:solidFill>
                  <a:srgbClr val="820000"/>
                </a:solidFill>
              </a:rPr>
              <a:t>.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Η ενδοφλέβια χορήγηση διακρίνεται σε </a:t>
            </a:r>
            <a:r>
              <a:rPr lang="el-GR" sz="2400" dirty="0" smtClean="0"/>
              <a:t>bolus </a:t>
            </a:r>
            <a:r>
              <a:rPr lang="el-GR" sz="2400" dirty="0"/>
              <a:t>ένεση και σε στάγδην </a:t>
            </a:r>
            <a:r>
              <a:rPr lang="el-GR" sz="2400" dirty="0" smtClean="0"/>
              <a:t>έγχυση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5" name="Εικόνα 4" descr="ασθενής με νετροπενία που εχει υποβληθεί σε χημειοθεραπεί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51" y="1183184"/>
            <a:ext cx="3203848" cy="2402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599403" y="3586070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I</a:t>
            </a:r>
            <a:r>
              <a:rPr lang="da-DK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n 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hospital with Neutropenia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Jenny Mealing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Καθετήρας </a:t>
            </a:r>
            <a:r>
              <a:rPr lang="en-US" dirty="0" smtClean="0"/>
              <a:t>Hickman Line</a:t>
            </a:r>
            <a:endParaRPr lang="el-GR" dirty="0"/>
          </a:p>
        </p:txBody>
      </p:sp>
      <p:pic>
        <p:nvPicPr>
          <p:cNvPr id="5" name="Θέση περιεχομένου 4" descr="διάγραμμα τοποθέτησης καθετήρα Hickman Lin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" y="1898170"/>
            <a:ext cx="4464496" cy="3348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71359" y="5285469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hickman-line diagram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Dave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Campbell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7" name="Εικόνα 6" descr="Καθετήρας Hickman Line σε ασθενή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93" y="1898170"/>
            <a:ext cx="4464496" cy="3348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5"/>
          <p:cNvSpPr/>
          <p:nvPr/>
        </p:nvSpPr>
        <p:spPr>
          <a:xfrm>
            <a:off x="5436096" y="5284947"/>
            <a:ext cx="3250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hickman-line genuine article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Dave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Campbell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Καθετήρας </a:t>
            </a:r>
            <a:r>
              <a:rPr lang="en-US" dirty="0" smtClean="0"/>
              <a:t>Port-a-cath</a:t>
            </a:r>
            <a:endParaRPr lang="el-GR" dirty="0"/>
          </a:p>
        </p:txBody>
      </p:sp>
      <p:pic>
        <p:nvPicPr>
          <p:cNvPr id="6" name="Εικόνα 5" descr="Καθετήρας Hickman Line σε ασθενή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14" y="1844823"/>
            <a:ext cx="4593372" cy="3445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5"/>
          <p:cNvSpPr/>
          <p:nvPr/>
        </p:nvSpPr>
        <p:spPr>
          <a:xfrm>
            <a:off x="2653444" y="5374981"/>
            <a:ext cx="4006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Port-a-cath connected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J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ustOneMoreBook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! Children's Book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Podcast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BY-NC-SA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Κριτήρια </a:t>
            </a:r>
            <a:r>
              <a:rPr lang="el-GR" dirty="0"/>
              <a:t>ε</a:t>
            </a:r>
            <a:r>
              <a:rPr lang="el-GR" dirty="0" smtClean="0"/>
              <a:t>πιλογής </a:t>
            </a:r>
            <a:r>
              <a:rPr lang="el-GR" dirty="0"/>
              <a:t>φ</a:t>
            </a:r>
            <a:r>
              <a:rPr lang="el-GR" dirty="0" smtClean="0"/>
              <a:t>λέβας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Καταλληλόλητα της φλέβας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Ορατή</a:t>
            </a:r>
            <a:r>
              <a:rPr lang="el-GR" sz="2400" dirty="0"/>
              <a:t>, ψηλαφητή, ευθεία, ελαστική και σταθερή (προς αποφυγή εξαγγείωσης - νέκρωσης ιστών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Φλέβες: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Αντιβραχίου</a:t>
            </a:r>
            <a:r>
              <a:rPr lang="el-GR" sz="2400" dirty="0"/>
              <a:t>, ραχιαίας επιφάνειας άκρας χείρας, καμπή αγκώνα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Η Φλεβοκέντηση </a:t>
            </a:r>
            <a:r>
              <a:rPr lang="el-GR" sz="2400" b="1" dirty="0">
                <a:solidFill>
                  <a:srgbClr val="820000"/>
                </a:solidFill>
              </a:rPr>
              <a:t>πρέπει να αποφεύγεται σε :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Ουλοποιημένες &amp; εξελκωμένες </a:t>
            </a:r>
            <a:r>
              <a:rPr lang="el-GR" sz="2400" dirty="0" smtClean="0"/>
              <a:t>περιοχές</a:t>
            </a:r>
            <a:r>
              <a:rPr lang="en-US" sz="2400" dirty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Άκρα </a:t>
            </a:r>
            <a:r>
              <a:rPr lang="el-GR" sz="2400" dirty="0"/>
              <a:t>με λεμφοίδημα, κάταγμα, τραύματα, </a:t>
            </a:r>
            <a:r>
              <a:rPr lang="el-GR" sz="2400" dirty="0" smtClean="0"/>
              <a:t>θρομβοφλεβίτιδα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716507"/>
            <a:ext cx="4212468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7544" y="3284984"/>
            <a:ext cx="4212468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8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Παθολογική Νοσηλευτική Ι</a:t>
            </a:r>
            <a:br>
              <a:rPr lang="el-GR" dirty="0" smtClean="0"/>
            </a:br>
            <a:r>
              <a:rPr lang="el-GR" dirty="0" smtClean="0"/>
              <a:t>Εργαστήριο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47340" y="15567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40" y="2204864"/>
            <a:ext cx="8424936" cy="4032448"/>
          </a:xfrm>
          <a:ln>
            <a:solidFill>
              <a:srgbClr val="004A8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Γ’ Χειμερινό Εξάμηνο</a:t>
            </a:r>
            <a:r>
              <a:rPr lang="en-US" sz="2400" b="1" dirty="0" smtClean="0"/>
              <a:t> </a:t>
            </a:r>
            <a:r>
              <a:rPr lang="el-GR" sz="2400" b="1" dirty="0" smtClean="0"/>
              <a:t>2012-2013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Τμήμα Νοσηλευτικής, ΤΕΙ Αθήνας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dirty="0" smtClean="0"/>
              <a:t>Το Εργαστήριο Διδάσκεται Σε Ομάδες 20 Ατόμων Από Τους Εξής Καθηγητές</a:t>
            </a:r>
            <a:r>
              <a:rPr lang="el-GR" sz="2400" dirty="0" smtClean="0"/>
              <a:t>:</a:t>
            </a:r>
          </a:p>
          <a:p>
            <a:pPr marL="0" indent="0" algn="ctr">
              <a:spcBef>
                <a:spcPts val="3600"/>
              </a:spcBef>
              <a:buNone/>
            </a:pPr>
            <a:endParaRPr lang="el-GR" sz="24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 smtClean="0"/>
              <a:t>Ο</a:t>
            </a:r>
            <a:r>
              <a:rPr lang="el-GR" sz="2400" dirty="0" smtClean="0"/>
              <a:t>. Γκοβίνα</a:t>
            </a:r>
            <a:r>
              <a:rPr lang="el-GR" sz="2400" dirty="0" smtClean="0"/>
              <a:t>, Χ</a:t>
            </a:r>
            <a:r>
              <a:rPr lang="el-GR" sz="2400" dirty="0" smtClean="0"/>
              <a:t>. Τσίου</a:t>
            </a:r>
            <a:r>
              <a:rPr lang="el-GR" sz="2400" dirty="0" smtClean="0"/>
              <a:t>, Σ</a:t>
            </a:r>
            <a:r>
              <a:rPr lang="el-GR" sz="2400" dirty="0" smtClean="0"/>
              <a:t>. Παρισσόπουλος</a:t>
            </a:r>
            <a:r>
              <a:rPr lang="el-GR" sz="2400" dirty="0" smtClean="0"/>
              <a:t>, Μ</a:t>
            </a:r>
            <a:r>
              <a:rPr lang="el-GR" sz="2400" dirty="0" smtClean="0"/>
              <a:t>. Μπουζίκα,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 smtClean="0"/>
              <a:t>Θ. Στρουμπούκη</a:t>
            </a:r>
            <a:r>
              <a:rPr lang="el-GR" sz="2400" dirty="0" smtClean="0"/>
              <a:t>, Γ</a:t>
            </a:r>
            <a:r>
              <a:rPr lang="el-GR" sz="2400" dirty="0" smtClean="0"/>
              <a:t>. Τουλιά</a:t>
            </a:r>
            <a:r>
              <a:rPr lang="en-US" sz="2400" dirty="0" smtClean="0"/>
              <a:t>, </a:t>
            </a:r>
            <a:r>
              <a:rPr lang="el-GR" sz="2400" dirty="0" smtClean="0"/>
              <a:t>Β</a:t>
            </a:r>
            <a:r>
              <a:rPr lang="el-GR" sz="2400" dirty="0" smtClean="0"/>
              <a:t>. Κουτσοπούλου</a:t>
            </a:r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Σημείο </a:t>
            </a:r>
            <a:r>
              <a:rPr lang="el-GR" dirty="0"/>
              <a:t>φ</a:t>
            </a:r>
            <a:r>
              <a:rPr lang="el-GR" dirty="0" smtClean="0"/>
              <a:t>λεβοκέντησης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Σημείο φλεβοκέντησης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Αλλαγή </a:t>
            </a:r>
            <a:r>
              <a:rPr lang="el-GR" sz="2400" dirty="0"/>
              <a:t>κάθε 48 ώρες, ή καθημερινά εάν τα φάρμακα είναι ιδιαίτερα </a:t>
            </a:r>
            <a:r>
              <a:rPr lang="el-GR" sz="2400" dirty="0" smtClean="0"/>
              <a:t>ερεθιστικά,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Έλεγχος για σημεία ερεθισμού και φλεβίτιδας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Φλεβοκαθετήρες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Προσφέρουν </a:t>
            </a:r>
            <a:r>
              <a:rPr lang="el-GR" sz="2400" dirty="0"/>
              <a:t>σταθερότητα και ασφάλεια σε αντίθεση με τις </a:t>
            </a:r>
            <a:r>
              <a:rPr lang="el-GR" sz="2400" dirty="0" smtClean="0"/>
              <a:t>πεταλούδες,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Χρήση </a:t>
            </a:r>
            <a:r>
              <a:rPr lang="el-GR" sz="2400" dirty="0"/>
              <a:t>20-22G διαμέτρου, για αυξημένη ροή αίματος γύρω από τον </a:t>
            </a:r>
            <a:r>
              <a:rPr lang="el-GR" sz="2400" dirty="0" smtClean="0"/>
              <a:t>φλεβοκαθετήρα.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716507"/>
            <a:ext cx="4212468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4077072"/>
            <a:ext cx="4212468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Εξαγγείωση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ΣΥΜΠΤΩΜΑΤΟΛΟΓΙΑ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Ασθενής : αίσθημα καύσου ή τσούξιμο περιοχή </a:t>
            </a:r>
            <a:r>
              <a:rPr lang="el-GR" sz="2400" dirty="0" smtClean="0"/>
              <a:t>καθετήρα,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Οίδημα στην </a:t>
            </a:r>
            <a:r>
              <a:rPr lang="el-GR" sz="2400" dirty="0" smtClean="0"/>
              <a:t>περιοχή,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Δεν υπάρχει επιστροφή αίματος στον </a:t>
            </a:r>
            <a:r>
              <a:rPr lang="el-GR" sz="2400" dirty="0" smtClean="0"/>
              <a:t>καθετήρα,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Αντίσταση κατά τη χορήγηση bolus ή κατά τη διάρκεια flushing με N/S 0.9</a:t>
            </a:r>
            <a:r>
              <a:rPr lang="el-GR" sz="2400" dirty="0" smtClean="0"/>
              <a:t>%.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716507"/>
            <a:ext cx="4212468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Εξαγγείωση </a:t>
            </a:r>
            <a:r>
              <a:rPr lang="el-GR" sz="3200" b="0" dirty="0" smtClean="0"/>
              <a:t>(2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ΑΝΤΙΜΕΤΩΠΙΣΗ</a:t>
            </a:r>
          </a:p>
          <a:p>
            <a:pPr>
              <a:spcBef>
                <a:spcPts val="2400"/>
              </a:spcBef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Σταματάμε </a:t>
            </a:r>
            <a:r>
              <a:rPr lang="el-GR" sz="2400" b="1" dirty="0">
                <a:solidFill>
                  <a:srgbClr val="820000"/>
                </a:solidFill>
              </a:rPr>
              <a:t>τη χορήγηση του </a:t>
            </a:r>
            <a:r>
              <a:rPr lang="el-GR" sz="2400" b="1" dirty="0" smtClean="0">
                <a:solidFill>
                  <a:srgbClr val="820000"/>
                </a:solidFill>
              </a:rPr>
              <a:t>φαρμάκου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Ενημερώνουμε</a:t>
            </a:r>
            <a:r>
              <a:rPr lang="el-GR" sz="2400" dirty="0" smtClean="0"/>
              <a:t> </a:t>
            </a:r>
            <a:r>
              <a:rPr lang="el-GR" sz="2400" dirty="0"/>
              <a:t>τον θεράποντα γιατρό &amp; ακολουθούμε το πρωτόκολλο αντιμετώπισης για το συγκεκριμένο </a:t>
            </a:r>
            <a:r>
              <a:rPr lang="el-GR" sz="2400" dirty="0" smtClean="0"/>
              <a:t>φάρμακο,</a:t>
            </a:r>
            <a:endParaRPr lang="el-GR" sz="2400" dirty="0"/>
          </a:p>
          <a:p>
            <a:pPr>
              <a:spcBef>
                <a:spcPts val="2400"/>
              </a:spcBef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Χορηγούμε </a:t>
            </a:r>
            <a:r>
              <a:rPr lang="el-GR" sz="2400" b="1" dirty="0">
                <a:solidFill>
                  <a:srgbClr val="820000"/>
                </a:solidFill>
              </a:rPr>
              <a:t>αντίδοτο </a:t>
            </a:r>
            <a:r>
              <a:rPr lang="el-GR" sz="2400" dirty="0"/>
              <a:t>αφού αναρροφηθεί το χ/θ </a:t>
            </a:r>
            <a:r>
              <a:rPr lang="el-GR" sz="2400" dirty="0" smtClean="0"/>
              <a:t>φάρμακο,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Βγάζουμε </a:t>
            </a:r>
            <a:r>
              <a:rPr lang="el-GR" sz="2400" dirty="0"/>
              <a:t>τον καθετήρα και κάνουμε εμποτισμούς με το αντίδοτο ή την κορτιζόνη στους </a:t>
            </a:r>
            <a:r>
              <a:rPr lang="el-GR" sz="2400" dirty="0" smtClean="0"/>
              <a:t>γύρ</a:t>
            </a:r>
            <a:r>
              <a:rPr lang="el-GR" sz="2400" dirty="0"/>
              <a:t>ω</a:t>
            </a:r>
            <a:r>
              <a:rPr lang="el-GR" sz="2400" dirty="0" smtClean="0"/>
              <a:t> </a:t>
            </a:r>
            <a:r>
              <a:rPr lang="el-GR" sz="2400" dirty="0"/>
              <a:t>ιστούς με σύριγγα </a:t>
            </a:r>
            <a:r>
              <a:rPr lang="el-GR" sz="2400" dirty="0" smtClean="0"/>
              <a:t>ινσουλίνης,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Δεν </a:t>
            </a:r>
            <a:r>
              <a:rPr lang="el-GR" sz="2400" dirty="0"/>
              <a:t>πιέζουμε την </a:t>
            </a:r>
            <a:r>
              <a:rPr lang="el-GR" sz="2400" dirty="0" smtClean="0"/>
              <a:t>περιοχή.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716507"/>
            <a:ext cx="4212468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Εξαγγείωση </a:t>
            </a:r>
            <a:r>
              <a:rPr lang="el-GR" sz="3200" b="0" dirty="0" smtClean="0"/>
              <a:t>(3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27268" cy="5040560"/>
          </a:xfrm>
        </p:spPr>
        <p:txBody>
          <a:bodyPr/>
          <a:lstStyle/>
          <a:p>
            <a:pPr marL="0" indent="0">
              <a:spcBef>
                <a:spcPts val="360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ΑΝΤΙΜΕΤΩΠΙΣΗ (συνέχεια)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  <a:buClr>
                <a:schemeClr val="tx1"/>
              </a:buClr>
            </a:pPr>
            <a:r>
              <a:rPr lang="el-GR" sz="2400" dirty="0" smtClean="0"/>
              <a:t>Κάλυψη </a:t>
            </a:r>
            <a:r>
              <a:rPr lang="el-GR" sz="2400" dirty="0"/>
              <a:t>με αποστειρωμένες </a:t>
            </a:r>
            <a:r>
              <a:rPr lang="el-GR" sz="2400" dirty="0" smtClean="0"/>
              <a:t>γάζες,</a:t>
            </a:r>
            <a:endParaRPr lang="el-GR" sz="2400" dirty="0"/>
          </a:p>
          <a:p>
            <a:pPr>
              <a:spcBef>
                <a:spcPts val="2400"/>
              </a:spcBef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Αλοιφή </a:t>
            </a:r>
            <a:r>
              <a:rPr lang="el-GR" sz="2400" b="1" dirty="0">
                <a:solidFill>
                  <a:srgbClr val="820000"/>
                </a:solidFill>
              </a:rPr>
              <a:t>κορτιζόνης 2 φορές ημερησίως</a:t>
            </a:r>
            <a:r>
              <a:rPr lang="el-GR" sz="2400" dirty="0"/>
              <a:t>, ανάρροπη θέση του </a:t>
            </a:r>
            <a:r>
              <a:rPr lang="el-GR" sz="2400" dirty="0" smtClean="0"/>
              <a:t>άκρου,</a:t>
            </a:r>
            <a:endParaRPr lang="el-GR" sz="2400" dirty="0"/>
          </a:p>
          <a:p>
            <a:pPr>
              <a:spcBef>
                <a:spcPts val="2400"/>
              </a:spcBef>
              <a:buClr>
                <a:schemeClr val="tx1"/>
              </a:buClr>
            </a:pPr>
            <a:r>
              <a:rPr lang="el-GR" sz="2400" dirty="0" smtClean="0"/>
              <a:t>Ψυχρά </a:t>
            </a:r>
            <a:r>
              <a:rPr lang="el-GR" sz="2400" dirty="0"/>
              <a:t>επιθέματα, θερμά επιθέματα μόνο σε παράγωγα του </a:t>
            </a:r>
            <a:r>
              <a:rPr lang="el-GR" sz="2400" dirty="0" smtClean="0"/>
              <a:t>vincristive,</a:t>
            </a:r>
            <a:endParaRPr lang="el-GR" sz="2400" dirty="0"/>
          </a:p>
          <a:p>
            <a:pPr>
              <a:spcBef>
                <a:spcPts val="2400"/>
              </a:spcBef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Καταγραφή </a:t>
            </a:r>
            <a:r>
              <a:rPr lang="el-GR" sz="2400" b="1" dirty="0">
                <a:solidFill>
                  <a:srgbClr val="820000"/>
                </a:solidFill>
              </a:rPr>
              <a:t>του συμβάντος </a:t>
            </a:r>
            <a:r>
              <a:rPr lang="el-GR" sz="2400" dirty="0"/>
              <a:t>και παρακολούθηση της </a:t>
            </a:r>
            <a:r>
              <a:rPr lang="el-GR" sz="2400" dirty="0" smtClean="0"/>
              <a:t>περιοχής.</a:t>
            </a:r>
            <a:endParaRPr lang="el-GR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716507"/>
            <a:ext cx="4212468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Παρεμβάσεις </a:t>
            </a:r>
            <a:r>
              <a:rPr lang="el-GR" dirty="0"/>
              <a:t>κ</a:t>
            </a:r>
            <a:r>
              <a:rPr lang="el-GR" dirty="0" smtClean="0"/>
              <a:t>ατά </a:t>
            </a:r>
            <a:r>
              <a:rPr lang="el-GR" dirty="0"/>
              <a:t>την </a:t>
            </a:r>
            <a:r>
              <a:rPr lang="el-GR" dirty="0"/>
              <a:t>έ</a:t>
            </a:r>
            <a:r>
              <a:rPr lang="el-GR" dirty="0" smtClean="0"/>
              <a:t>ναρξη </a:t>
            </a:r>
            <a:r>
              <a:rPr lang="el-GR" dirty="0"/>
              <a:t>ή </a:t>
            </a:r>
            <a:r>
              <a:rPr lang="el-GR" dirty="0"/>
              <a:t>χ</a:t>
            </a:r>
            <a:r>
              <a:rPr lang="el-GR" dirty="0" smtClean="0"/>
              <a:t>ορήγηση </a:t>
            </a:r>
            <a:r>
              <a:rPr lang="el-GR" dirty="0"/>
              <a:t>χ</a:t>
            </a:r>
            <a:r>
              <a:rPr lang="el-GR" dirty="0" smtClean="0"/>
              <a:t>ημειοθεραπείας </a:t>
            </a:r>
            <a:r>
              <a:rPr lang="el-GR" sz="3600" b="0" dirty="0" smtClean="0"/>
              <a:t>(1 από2)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Αξιολόγηση εξετάσεων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Γενικές </a:t>
            </a:r>
            <a:r>
              <a:rPr lang="el-GR" sz="2400" dirty="0"/>
              <a:t>εξετάσεις αίματος ή </a:t>
            </a:r>
            <a:r>
              <a:rPr lang="el-GR" sz="2400" dirty="0" smtClean="0"/>
              <a:t>ούρων,</a:t>
            </a:r>
            <a:endParaRPr lang="el-GR" sz="24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Ακτινογραφία θώρακος,</a:t>
            </a:r>
            <a:endParaRPr lang="el-GR" sz="24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Ηπατική </a:t>
            </a:r>
            <a:r>
              <a:rPr lang="el-GR" sz="2400" dirty="0"/>
              <a:t>λειτουργία </a:t>
            </a:r>
            <a:r>
              <a:rPr lang="el-GR" sz="2400" dirty="0" smtClean="0"/>
              <a:t>(σε </a:t>
            </a:r>
            <a:r>
              <a:rPr lang="el-GR" sz="2400" dirty="0"/>
              <a:t>χρήση Methotrexate ηπατοτοξικό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Νεφρική λειτουργία</a:t>
            </a:r>
          </a:p>
          <a:p>
            <a:pPr lvl="1">
              <a:spcBef>
                <a:spcPts val="3600"/>
              </a:spcBef>
              <a:buFont typeface="Wingdings" panose="05000000000000000000" pitchFamily="2" charset="2"/>
              <a:buChar char="ü"/>
            </a:pPr>
            <a:r>
              <a:rPr lang="el-GR" sz="2000" dirty="0" smtClean="0"/>
              <a:t>ενυδάτωση ασθενούς </a:t>
            </a:r>
            <a:r>
              <a:rPr lang="el-GR" sz="2000" dirty="0"/>
              <a:t>12 ώρες πριν έως και μερικές ώρες μετά την έναρξη </a:t>
            </a:r>
            <a:r>
              <a:rPr lang="el-GR" sz="2000" dirty="0" smtClean="0"/>
              <a:t>χ/θ.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1182167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2204864"/>
            <a:ext cx="4212468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Παρεμβάσεις </a:t>
            </a:r>
            <a:r>
              <a:rPr lang="el-GR" dirty="0" smtClean="0"/>
              <a:t>κατά </a:t>
            </a:r>
            <a:r>
              <a:rPr lang="el-GR" dirty="0"/>
              <a:t>την </a:t>
            </a:r>
            <a:r>
              <a:rPr lang="el-GR" dirty="0"/>
              <a:t>έ</a:t>
            </a:r>
            <a:r>
              <a:rPr lang="el-GR" dirty="0" smtClean="0"/>
              <a:t>ναρξη </a:t>
            </a:r>
            <a:r>
              <a:rPr lang="el-GR" dirty="0"/>
              <a:t>ή </a:t>
            </a:r>
            <a:r>
              <a:rPr lang="el-GR" dirty="0" smtClean="0"/>
              <a:t>χορήγηση </a:t>
            </a:r>
            <a:r>
              <a:rPr lang="el-GR" dirty="0"/>
              <a:t>χ</a:t>
            </a:r>
            <a:r>
              <a:rPr lang="el-GR" dirty="0" smtClean="0"/>
              <a:t>ημειοθεραπείας </a:t>
            </a: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820000"/>
                </a:solidFill>
              </a:rPr>
              <a:t>Φωτοπροστασία</a:t>
            </a:r>
            <a:r>
              <a:rPr lang="el-GR" sz="2400" dirty="0" smtClean="0"/>
              <a:t> </a:t>
            </a:r>
            <a:r>
              <a:rPr lang="el-GR" sz="2400" dirty="0"/>
              <a:t>σε ορισμένα </a:t>
            </a:r>
            <a:r>
              <a:rPr lang="en-US" sz="2400" dirty="0"/>
              <a:t>iv </a:t>
            </a:r>
            <a:r>
              <a:rPr lang="el-GR" sz="2400" dirty="0"/>
              <a:t>φάρμακα πχ </a:t>
            </a:r>
            <a:r>
              <a:rPr lang="en-US" sz="2400" dirty="0"/>
              <a:t>Oncovin, Adpbastina</a:t>
            </a:r>
            <a:r>
              <a:rPr lang="en-US" sz="2400" dirty="0" smtClean="0"/>
              <a:t>)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24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rgbClr val="820000"/>
                </a:solidFill>
              </a:rPr>
              <a:t>Ο</a:t>
            </a:r>
            <a:r>
              <a:rPr lang="el-GR" sz="2400" b="1" baseline="-25000" dirty="0">
                <a:solidFill>
                  <a:srgbClr val="820000"/>
                </a:solidFill>
              </a:rPr>
              <a:t>2</a:t>
            </a:r>
            <a:r>
              <a:rPr lang="el-GR" sz="2400" dirty="0"/>
              <a:t> σε περίπτωση αλλεργικού </a:t>
            </a:r>
            <a:r>
              <a:rPr lang="en-US" sz="2400" dirty="0" smtClean="0"/>
              <a:t>shock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24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820000"/>
                </a:solidFill>
              </a:rPr>
              <a:t>Αντίδοτα</a:t>
            </a:r>
            <a:r>
              <a:rPr lang="el-GR" sz="2400" dirty="0" smtClean="0"/>
              <a:t> </a:t>
            </a:r>
            <a:r>
              <a:rPr lang="el-GR" sz="2400" dirty="0"/>
              <a:t>για τα φάρμακα όπως </a:t>
            </a:r>
            <a:r>
              <a:rPr lang="en-US" sz="2400" dirty="0"/>
              <a:t>Methotrexate </a:t>
            </a:r>
            <a:r>
              <a:rPr lang="en-US" sz="2400" dirty="0" smtClean="0"/>
              <a:t>Leucoverin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24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820000"/>
                </a:solidFill>
              </a:rPr>
              <a:t>Αντιεμετικά,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αντιμετώπιση σπασμών με </a:t>
            </a:r>
            <a:r>
              <a:rPr lang="en-US" sz="2400" dirty="0"/>
              <a:t>Calsium Gluconate, Magnesium </a:t>
            </a:r>
            <a:r>
              <a:rPr lang="en-US" sz="2400" dirty="0" smtClean="0"/>
              <a:t>Chloride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24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820000"/>
                </a:solidFill>
              </a:rPr>
              <a:t>Αντίδοτα </a:t>
            </a:r>
            <a:r>
              <a:rPr lang="el-GR" sz="2400" b="1" dirty="0">
                <a:solidFill>
                  <a:srgbClr val="820000"/>
                </a:solidFill>
              </a:rPr>
              <a:t>για νέκρωμα </a:t>
            </a:r>
            <a:r>
              <a:rPr lang="el-GR" sz="2400" b="1" dirty="0" smtClean="0">
                <a:solidFill>
                  <a:srgbClr val="820000"/>
                </a:solidFill>
              </a:rPr>
              <a:t>φλεβών </a:t>
            </a:r>
            <a:r>
              <a:rPr lang="el-GR" sz="2400" dirty="0"/>
              <a:t>πχ </a:t>
            </a:r>
            <a:r>
              <a:rPr lang="en-US" sz="2400" dirty="0"/>
              <a:t>Sodium </a:t>
            </a:r>
            <a:r>
              <a:rPr lang="en-US" sz="2400" dirty="0" smtClean="0"/>
              <a:t>Sulfate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9532" y="1182167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8356" y="1988840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Χορήγηση </a:t>
            </a:r>
            <a:r>
              <a:rPr lang="el-GR" dirty="0" smtClean="0"/>
              <a:t>χημειοθεραπείας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87824" y="3212976"/>
            <a:ext cx="30346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Η </a:t>
            </a:r>
            <a:r>
              <a:rPr lang="el-GR" b="1" dirty="0" smtClean="0">
                <a:solidFill>
                  <a:srgbClr val="820000"/>
                </a:solidFill>
              </a:rPr>
              <a:t>Διαδικασία</a:t>
            </a:r>
            <a:endParaRPr lang="el-GR" b="1" dirty="0">
              <a:solidFill>
                <a:srgbClr val="820000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5" name="Rectangle 5"/>
          <p:cNvSpPr/>
          <p:nvPr/>
        </p:nvSpPr>
        <p:spPr>
          <a:xfrm>
            <a:off x="359532" y="126876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532" y="497763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08720"/>
          </a:xfrm>
        </p:spPr>
        <p:txBody>
          <a:bodyPr>
            <a:normAutofit/>
          </a:bodyPr>
          <a:lstStyle/>
          <a:p>
            <a:r>
              <a:rPr lang="el-GR" dirty="0"/>
              <a:t>Χορήγηση </a:t>
            </a:r>
            <a:r>
              <a:rPr lang="el-GR" dirty="0" smtClean="0"/>
              <a:t>χημειοθεραπείας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820000"/>
                </a:solidFill>
              </a:rPr>
              <a:t>Ελέγχουμε την ιατρική οδηγία: </a:t>
            </a:r>
            <a:r>
              <a:rPr lang="el-GR" sz="2400" dirty="0"/>
              <a:t>όνομα ασθενούς, το φάρμακο, τη δόση, την οδό </a:t>
            </a:r>
            <a:r>
              <a:rPr lang="el-GR" sz="2400" dirty="0" smtClean="0"/>
              <a:t>χορήγησης,</a:t>
            </a:r>
            <a:endParaRPr lang="el-GR" sz="24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820000"/>
                </a:solidFill>
              </a:rPr>
              <a:t>Παραλαμβάνουμε </a:t>
            </a:r>
            <a:r>
              <a:rPr lang="el-GR" sz="2400" dirty="0"/>
              <a:t>ή </a:t>
            </a:r>
            <a:r>
              <a:rPr lang="el-GR" sz="2400" b="1" dirty="0">
                <a:solidFill>
                  <a:srgbClr val="820000"/>
                </a:solidFill>
              </a:rPr>
              <a:t>ετοιμάζουμε </a:t>
            </a:r>
            <a:r>
              <a:rPr lang="el-GR" sz="2400" dirty="0"/>
              <a:t>το </a:t>
            </a:r>
            <a:r>
              <a:rPr lang="el-GR" sz="2400" dirty="0" smtClean="0"/>
              <a:t>υλικό,</a:t>
            </a:r>
            <a:endParaRPr lang="el-GR" sz="24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Ενημερώνουμε</a:t>
            </a:r>
            <a:r>
              <a:rPr lang="el-GR" sz="2400" dirty="0" smtClean="0"/>
              <a:t> </a:t>
            </a:r>
            <a:r>
              <a:rPr lang="el-GR" sz="2400" dirty="0"/>
              <a:t>τον </a:t>
            </a:r>
            <a:r>
              <a:rPr lang="el-GR" sz="2400" dirty="0" smtClean="0"/>
              <a:t>ασθενή,</a:t>
            </a:r>
            <a:endParaRPr lang="el-GR" sz="24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dirty="0" smtClean="0"/>
              <a:t>Στο </a:t>
            </a:r>
            <a:r>
              <a:rPr lang="el-GR" sz="2400" dirty="0"/>
              <a:t>τροχήλατο φάρμακα έκτακτου ανάγκης για αλλεργική </a:t>
            </a:r>
            <a:r>
              <a:rPr lang="el-GR" sz="2400" dirty="0" smtClean="0"/>
              <a:t>αντίδραση : </a:t>
            </a:r>
            <a:r>
              <a:rPr lang="el-GR" sz="2400" i="1" dirty="0" smtClean="0"/>
              <a:t>ντοπαμίνη</a:t>
            </a:r>
            <a:r>
              <a:rPr lang="el-GR" sz="2400" i="1" dirty="0"/>
              <a:t>, επινεφρίνη, αμινοφυλλίνη, διμεθινδένη, </a:t>
            </a:r>
            <a:r>
              <a:rPr lang="el-GR" sz="2400" i="1" dirty="0" smtClean="0"/>
              <a:t>κορτιζόνη,</a:t>
            </a:r>
            <a:endParaRPr lang="el-GR" sz="2400" i="1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820000"/>
                </a:solidFill>
              </a:rPr>
              <a:t>Φλεβοκέντηση</a:t>
            </a:r>
            <a:r>
              <a:rPr lang="el-GR" sz="2400" dirty="0"/>
              <a:t> ή </a:t>
            </a:r>
            <a:r>
              <a:rPr lang="el-GR" sz="2400" b="1" dirty="0">
                <a:solidFill>
                  <a:srgbClr val="820000"/>
                </a:solidFill>
              </a:rPr>
              <a:t>έλεγχος βατότητας της φλεβικής </a:t>
            </a:r>
            <a:r>
              <a:rPr lang="el-GR" sz="2400" b="1" dirty="0" smtClean="0">
                <a:solidFill>
                  <a:srgbClr val="820000"/>
                </a:solidFill>
              </a:rPr>
              <a:t>προσπέλασης,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dirty="0"/>
              <a:t>Έκπλυση γραμμής με  N/S 0,9% για έλεγχο </a:t>
            </a:r>
            <a:r>
              <a:rPr lang="el-GR" sz="2400" dirty="0" smtClean="0"/>
              <a:t>εξαγγείωσης,</a:t>
            </a:r>
            <a:endParaRPr lang="el-GR" sz="24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dirty="0"/>
              <a:t>Χορηγούμε αντιεμετικό ( ιατρική οδηγία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Χορήγηση </a:t>
            </a:r>
            <a:r>
              <a:rPr lang="el-GR" dirty="0" smtClean="0"/>
              <a:t>χημειοθεραπείας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l-GR" sz="2800" dirty="0"/>
              <a:t>Το ερεθιστικό φάρμακο χορηγείται πρώτο, και συνιστάται έκπλυση γραμμής </a:t>
            </a:r>
            <a:r>
              <a:rPr lang="el-GR" sz="2800" b="1" dirty="0">
                <a:solidFill>
                  <a:srgbClr val="820000"/>
                </a:solidFill>
              </a:rPr>
              <a:t>ανάμεσα</a:t>
            </a:r>
            <a:r>
              <a:rPr lang="el-GR" sz="2800" dirty="0"/>
              <a:t> στα </a:t>
            </a:r>
            <a:r>
              <a:rPr lang="el-GR" sz="2800" dirty="0" smtClean="0"/>
              <a:t>φάρμακα,</a:t>
            </a:r>
            <a:endParaRPr lang="el-GR" sz="2800" dirty="0"/>
          </a:p>
          <a:p>
            <a:pPr>
              <a:spcBef>
                <a:spcPts val="1200"/>
              </a:spcBef>
            </a:pPr>
            <a:r>
              <a:rPr lang="el-GR" sz="2800" dirty="0"/>
              <a:t>Βραδεία χορήγηση ως </a:t>
            </a:r>
            <a:r>
              <a:rPr lang="el-GR" sz="2800" b="1" dirty="0">
                <a:solidFill>
                  <a:srgbClr val="820000"/>
                </a:solidFill>
              </a:rPr>
              <a:t>bolus </a:t>
            </a:r>
            <a:r>
              <a:rPr lang="el-GR" sz="2800" dirty="0"/>
              <a:t>με έλεγχο της ροής αίματος προς τα </a:t>
            </a:r>
            <a:r>
              <a:rPr lang="el-GR" sz="2800" dirty="0" smtClean="0"/>
              <a:t>πίσω,</a:t>
            </a:r>
            <a:endParaRPr lang="el-GR" sz="2800" dirty="0"/>
          </a:p>
          <a:p>
            <a:pPr>
              <a:spcBef>
                <a:spcPts val="1200"/>
              </a:spcBef>
            </a:pPr>
            <a:r>
              <a:rPr lang="el-GR" sz="2800" dirty="0" smtClean="0"/>
              <a:t>Χορήγηση </a:t>
            </a:r>
            <a:r>
              <a:rPr lang="el-GR" sz="2800" dirty="0"/>
              <a:t>με </a:t>
            </a:r>
            <a:r>
              <a:rPr lang="el-GR" sz="2800" b="1" dirty="0">
                <a:solidFill>
                  <a:srgbClr val="820000"/>
                </a:solidFill>
              </a:rPr>
              <a:t>ηλεκτρονικές </a:t>
            </a:r>
            <a:r>
              <a:rPr lang="el-GR" sz="2800" b="1" dirty="0" smtClean="0">
                <a:solidFill>
                  <a:srgbClr val="820000"/>
                </a:solidFill>
              </a:rPr>
              <a:t>αντλίες,</a:t>
            </a:r>
            <a:endParaRPr lang="el-GR" sz="2800" b="1" dirty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800" dirty="0" smtClean="0"/>
              <a:t>Χορήγηση </a:t>
            </a:r>
            <a:r>
              <a:rPr lang="el-GR" sz="2800" dirty="0"/>
              <a:t>διαλυμάτων σε θερμοκρασία δωματίου, προσοχή όταν το διάλυμα φυλάσσεται στο </a:t>
            </a:r>
            <a:r>
              <a:rPr lang="el-GR" sz="2800" dirty="0" smtClean="0"/>
              <a:t>ψυγείο,</a:t>
            </a:r>
            <a:endParaRPr lang="el-GR" sz="28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800" b="1" dirty="0" smtClean="0">
                <a:solidFill>
                  <a:srgbClr val="820000"/>
                </a:solidFill>
              </a:rPr>
              <a:t>Διακοπή </a:t>
            </a:r>
            <a:r>
              <a:rPr lang="el-GR" sz="2800" b="1" dirty="0">
                <a:solidFill>
                  <a:srgbClr val="820000"/>
                </a:solidFill>
              </a:rPr>
              <a:t>της χορήγησης </a:t>
            </a:r>
            <a:r>
              <a:rPr lang="el-GR" sz="2800" dirty="0"/>
              <a:t>όταν μειωθεί ή διακοπεί η ροή του φαρμάκου + έκπλυση με φυσιολογικό ορό (για έκπλυση της φλέβας</a:t>
            </a:r>
            <a:r>
              <a:rPr lang="el-GR" sz="2800" dirty="0" smtClean="0"/>
              <a:t>),</a:t>
            </a:r>
            <a:endParaRPr lang="el-GR" sz="28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800" b="1" dirty="0" smtClean="0">
                <a:solidFill>
                  <a:srgbClr val="820000"/>
                </a:solidFill>
              </a:rPr>
              <a:t>Απορρίπτουμε</a:t>
            </a:r>
            <a:r>
              <a:rPr lang="el-GR" sz="2800" dirty="0" smtClean="0"/>
              <a:t> </a:t>
            </a:r>
            <a:r>
              <a:rPr lang="el-GR" sz="2800" dirty="0"/>
              <a:t>προσεκτικά όλα τα χρησιμοποιημένα υλικά στους ειδικούς </a:t>
            </a:r>
            <a:r>
              <a:rPr lang="el-GR" sz="2800" dirty="0" smtClean="0"/>
              <a:t>κάδους,</a:t>
            </a:r>
            <a:endParaRPr lang="el-GR" sz="28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800" b="1" dirty="0" smtClean="0">
                <a:solidFill>
                  <a:srgbClr val="820000"/>
                </a:solidFill>
              </a:rPr>
              <a:t>Καταγραφή</a:t>
            </a:r>
            <a:r>
              <a:rPr lang="el-GR" sz="2800" dirty="0" smtClean="0"/>
              <a:t> </a:t>
            </a:r>
            <a:r>
              <a:rPr lang="el-GR" sz="2800" dirty="0"/>
              <a:t>της διαδικασίας </a:t>
            </a:r>
            <a:r>
              <a:rPr lang="el-GR" sz="2800" dirty="0" smtClean="0"/>
              <a:t>στη </a:t>
            </a:r>
            <a:r>
              <a:rPr lang="el-GR" sz="2800" dirty="0"/>
              <a:t>λογοδοσία και στη καρτέλα των </a:t>
            </a:r>
            <a:r>
              <a:rPr lang="el-GR" sz="2800" dirty="0" smtClean="0"/>
              <a:t>φαρμάκων.</a:t>
            </a:r>
            <a:endParaRPr lang="el-GR" sz="28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Προβλήματα  - </a:t>
            </a:r>
            <a:r>
              <a:rPr lang="el-GR" dirty="0"/>
              <a:t>α</a:t>
            </a:r>
            <a:r>
              <a:rPr lang="el-GR" dirty="0" smtClean="0"/>
              <a:t>ντιδράσεις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Οι </a:t>
            </a:r>
            <a:r>
              <a:rPr lang="el-GR" sz="2400" dirty="0"/>
              <a:t>Παρενέργειες των κυτταροστατικών διακρίνονται σε </a:t>
            </a:r>
            <a:r>
              <a:rPr lang="el-GR" sz="2400" b="1" dirty="0">
                <a:solidFill>
                  <a:srgbClr val="820000"/>
                </a:solidFill>
              </a:rPr>
              <a:t>πρώιμες</a:t>
            </a:r>
            <a:r>
              <a:rPr lang="el-GR" sz="2400" dirty="0">
                <a:solidFill>
                  <a:srgbClr val="820000"/>
                </a:solidFill>
              </a:rPr>
              <a:t> </a:t>
            </a:r>
            <a:r>
              <a:rPr lang="el-GR" sz="2400" dirty="0"/>
              <a:t>ή </a:t>
            </a:r>
            <a:r>
              <a:rPr lang="el-GR" sz="2400" b="1" dirty="0" smtClean="0">
                <a:solidFill>
                  <a:srgbClr val="820000"/>
                </a:solidFill>
              </a:rPr>
              <a:t>όψιμες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Παρατηρούνται σχεδόν σε όλα τα </a:t>
            </a:r>
            <a:r>
              <a:rPr lang="el-GR" sz="2400" dirty="0" smtClean="0"/>
              <a:t>συστήματα :</a:t>
            </a:r>
            <a:endParaRPr lang="el-GR" sz="2400" dirty="0"/>
          </a:p>
          <a:p>
            <a:pPr marL="809625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Ναυτία </a:t>
            </a:r>
            <a:r>
              <a:rPr lang="el-GR" sz="2400" b="1" dirty="0">
                <a:solidFill>
                  <a:srgbClr val="004A82"/>
                </a:solidFill>
              </a:rPr>
              <a:t>και </a:t>
            </a:r>
            <a:r>
              <a:rPr lang="el-GR" sz="2400" b="1" dirty="0" smtClean="0">
                <a:solidFill>
                  <a:srgbClr val="004A82"/>
                </a:solidFill>
              </a:rPr>
              <a:t>έμετος,</a:t>
            </a:r>
            <a:endParaRPr lang="el-GR" sz="2400" b="1" dirty="0">
              <a:solidFill>
                <a:srgbClr val="004A82"/>
              </a:solidFill>
            </a:endParaRPr>
          </a:p>
          <a:p>
            <a:pPr marL="809625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Ανορεξία</a:t>
            </a:r>
            <a:r>
              <a:rPr lang="el-GR" sz="2400" b="1" dirty="0">
                <a:solidFill>
                  <a:srgbClr val="004A82"/>
                </a:solidFill>
              </a:rPr>
              <a:t>, απώλεια </a:t>
            </a:r>
            <a:r>
              <a:rPr lang="el-GR" sz="2400" b="1" dirty="0" smtClean="0">
                <a:solidFill>
                  <a:srgbClr val="004A82"/>
                </a:solidFill>
              </a:rPr>
              <a:t>βάρους,</a:t>
            </a:r>
            <a:endParaRPr lang="el-GR" sz="2400" b="1" dirty="0">
              <a:solidFill>
                <a:srgbClr val="004A82"/>
              </a:solidFill>
            </a:endParaRPr>
          </a:p>
          <a:p>
            <a:pPr marL="809625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Διάρροια-δυσκοιλιότητα,</a:t>
            </a:r>
            <a:endParaRPr lang="el-GR" sz="2400" b="1" dirty="0">
              <a:solidFill>
                <a:srgbClr val="004A82"/>
              </a:solidFill>
            </a:endParaRPr>
          </a:p>
          <a:p>
            <a:pPr marL="809625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Ξηρότητα </a:t>
            </a:r>
            <a:r>
              <a:rPr lang="el-GR" sz="2400" b="1" dirty="0">
                <a:solidFill>
                  <a:srgbClr val="004A82"/>
                </a:solidFill>
              </a:rPr>
              <a:t>στόματος, </a:t>
            </a:r>
            <a:r>
              <a:rPr lang="el-GR" sz="2400" b="1" dirty="0" smtClean="0">
                <a:solidFill>
                  <a:srgbClr val="004A82"/>
                </a:solidFill>
              </a:rPr>
              <a:t>στοματίτιδα,</a:t>
            </a:r>
            <a:endParaRPr lang="el-GR" sz="2400" b="1" dirty="0">
              <a:solidFill>
                <a:srgbClr val="004A82"/>
              </a:solidFill>
            </a:endParaRPr>
          </a:p>
          <a:p>
            <a:pPr marL="809625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Αλωπεκία προσωρινή,</a:t>
            </a:r>
            <a:endParaRPr lang="el-GR" sz="2400" b="1" dirty="0">
              <a:solidFill>
                <a:srgbClr val="004A82"/>
              </a:solidFill>
            </a:endParaRPr>
          </a:p>
          <a:p>
            <a:pPr marL="809625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Υπέρχρωση </a:t>
            </a:r>
            <a:r>
              <a:rPr lang="el-GR" sz="2400" b="1" dirty="0">
                <a:solidFill>
                  <a:srgbClr val="004A82"/>
                </a:solidFill>
              </a:rPr>
              <a:t>και αλλεργικές εκδηλώσεις </a:t>
            </a:r>
            <a:r>
              <a:rPr lang="el-GR" sz="2400" b="1" dirty="0" smtClean="0">
                <a:solidFill>
                  <a:srgbClr val="004A82"/>
                </a:solidFill>
              </a:rPr>
              <a:t>δέρματος,</a:t>
            </a:r>
            <a:endParaRPr lang="el-GR" sz="2400" b="1" dirty="0">
              <a:solidFill>
                <a:srgbClr val="004A82"/>
              </a:solidFill>
            </a:endParaRPr>
          </a:p>
          <a:p>
            <a:pPr marL="809625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Καταστολή </a:t>
            </a:r>
            <a:r>
              <a:rPr lang="el-GR" sz="2400" b="1" dirty="0">
                <a:solidFill>
                  <a:srgbClr val="004A82"/>
                </a:solidFill>
              </a:rPr>
              <a:t>του μυελού των οστών &amp; αναιμία, λευκοπενία, </a:t>
            </a:r>
            <a:r>
              <a:rPr lang="el-GR" sz="2400" b="1" dirty="0" smtClean="0">
                <a:solidFill>
                  <a:srgbClr val="004A82"/>
                </a:solidFill>
              </a:rPr>
              <a:t>θρομβοπενία.</a:t>
            </a:r>
            <a:endParaRPr lang="el-GR" sz="2400" b="1" dirty="0">
              <a:solidFill>
                <a:srgbClr val="004A8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Μαθήματος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Ο εκπαιδευόμενος θα είναι σε θέση να:</a:t>
            </a:r>
          </a:p>
          <a:p>
            <a:pPr lvl="1"/>
            <a:r>
              <a:rPr lang="el-GR" dirty="0" smtClean="0"/>
              <a:t>Περιγράφει και ταξινομεί τα κυτταροστατικά φάρμακα,</a:t>
            </a:r>
          </a:p>
          <a:p>
            <a:pPr lvl="1"/>
            <a:r>
              <a:rPr lang="el-GR" dirty="0" smtClean="0"/>
              <a:t>Αναγνωρίζει και συγκρίνει οδούς χορήγησης,</a:t>
            </a:r>
          </a:p>
          <a:p>
            <a:pPr lvl="1"/>
            <a:r>
              <a:rPr lang="el-GR" dirty="0" smtClean="0"/>
              <a:t>Ονομάζει παρεμβάσεις σε περίπτωση εξαγγείωσης του φαρμάκου,</a:t>
            </a:r>
          </a:p>
          <a:p>
            <a:pPr lvl="1"/>
            <a:r>
              <a:rPr lang="el-GR" dirty="0" smtClean="0"/>
              <a:t>Περιγράφει τα στάδια της διαδικασίας και ειδικά τα μέτρα ασφαλείας.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ασφαλείας </a:t>
            </a:r>
            <a:r>
              <a:rPr lang="el-GR" sz="3200" b="0" dirty="0" smtClean="0"/>
              <a:t>(1 από </a:t>
            </a:r>
            <a:r>
              <a:rPr lang="el-GR" sz="3200" b="0" dirty="0" smtClean="0"/>
              <a:t>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9532" y="1196752"/>
            <a:ext cx="8784468" cy="5040560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Η μόλυνση επέρχεται με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Άμεση επαφή,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Εισπνοή,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</a:t>
            </a:r>
            <a:r>
              <a:rPr lang="el-GR" sz="2400" dirty="0" smtClean="0"/>
              <a:t>εροδιασκορπισμό </a:t>
            </a:r>
            <a:r>
              <a:rPr lang="el-GR" sz="2400" dirty="0"/>
              <a:t>και μόλυνση τροφίμων και </a:t>
            </a:r>
            <a:r>
              <a:rPr lang="el-GR" sz="2400" dirty="0" smtClean="0"/>
              <a:t>ποτών.</a:t>
            </a:r>
            <a:endParaRPr lang="el-GR" sz="2400" dirty="0"/>
          </a:p>
          <a:p>
            <a:pPr marL="0" indent="0">
              <a:spcBef>
                <a:spcPts val="42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ΟΧΙ στην κατανάλωση ή διατήρηση</a:t>
            </a:r>
            <a:r>
              <a:rPr lang="el-GR" sz="2400" dirty="0"/>
              <a:t> (στο ψυγείο) </a:t>
            </a:r>
            <a:r>
              <a:rPr lang="el-GR" sz="2400" b="1" dirty="0">
                <a:solidFill>
                  <a:srgbClr val="820000"/>
                </a:solidFill>
              </a:rPr>
              <a:t>τροφής / ποτών / καπνίσματος</a:t>
            </a:r>
            <a:r>
              <a:rPr lang="el-GR" sz="2400" dirty="0"/>
              <a:t> στο χώρο προετοιμασίας των </a:t>
            </a:r>
            <a:r>
              <a:rPr lang="el-GR" sz="2400" dirty="0" smtClean="0"/>
              <a:t>χημειοφαρμακευτικών </a:t>
            </a:r>
            <a:r>
              <a:rPr lang="el-GR" sz="2400" dirty="0"/>
              <a:t>σκευασμάτων</a:t>
            </a:r>
          </a:p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235131" y="4149080"/>
            <a:ext cx="8729357" cy="1152128"/>
          </a:xfrm>
          <a:prstGeom prst="rect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716507"/>
            <a:ext cx="4212468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ασφαλείας </a:t>
            </a:r>
            <a:r>
              <a:rPr lang="el-GR" sz="3200" b="0" dirty="0" smtClean="0"/>
              <a:t>(2 από </a:t>
            </a:r>
            <a:r>
              <a:rPr lang="el-GR" sz="3200" b="0" dirty="0" smtClean="0"/>
              <a:t>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820000"/>
                </a:solidFill>
              </a:rPr>
              <a:t>Απαραίτητος </a:t>
            </a:r>
            <a:r>
              <a:rPr lang="el-GR" sz="2400" b="1" dirty="0" smtClean="0">
                <a:solidFill>
                  <a:srgbClr val="820000"/>
                </a:solidFill>
              </a:rPr>
              <a:t>εξοπλισμός</a:t>
            </a:r>
            <a:endParaRPr lang="el-GR" sz="2400" b="1" dirty="0">
              <a:solidFill>
                <a:srgbClr val="820000"/>
              </a:solidFill>
            </a:endParaRPr>
          </a:p>
          <a:p>
            <a:pPr marL="809625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Μακριά </a:t>
            </a:r>
            <a:r>
              <a:rPr lang="el-GR" sz="2400" dirty="0"/>
              <a:t>ποδιά με </a:t>
            </a:r>
            <a:r>
              <a:rPr lang="el-GR" sz="2400" dirty="0" smtClean="0"/>
              <a:t>μανίκια,</a:t>
            </a:r>
            <a:endParaRPr lang="el-GR" sz="2400" dirty="0"/>
          </a:p>
          <a:p>
            <a:pPr marL="809625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Σκούφος χειρουργείου,</a:t>
            </a:r>
            <a:endParaRPr lang="el-GR" sz="2400" dirty="0"/>
          </a:p>
          <a:p>
            <a:pPr marL="809625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Γάντια χοντρά,</a:t>
            </a:r>
            <a:endParaRPr lang="el-GR" sz="2400" dirty="0"/>
          </a:p>
          <a:p>
            <a:pPr marL="809625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Προστατευτικά γυαλιά,</a:t>
            </a:r>
            <a:endParaRPr lang="el-GR" sz="2400" dirty="0"/>
          </a:p>
          <a:p>
            <a:pPr marL="809625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Μάσκα </a:t>
            </a:r>
            <a:r>
              <a:rPr lang="el-GR" sz="2400" dirty="0"/>
              <a:t>προστατευτική ενισχυμένη ή χειρουργείου </a:t>
            </a:r>
            <a:r>
              <a:rPr lang="el-GR" sz="2400" dirty="0" smtClean="0"/>
              <a:t>διπλή.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Απεκκρίσεις ασθενών: </a:t>
            </a:r>
            <a:r>
              <a:rPr lang="el-GR" sz="2400" b="1" dirty="0">
                <a:solidFill>
                  <a:srgbClr val="004A82"/>
                </a:solidFill>
              </a:rPr>
              <a:t>αίμα, ούρα, εμέσματα </a:t>
            </a:r>
            <a:r>
              <a:rPr lang="el-GR" sz="2400" b="1" dirty="0">
                <a:solidFill>
                  <a:srgbClr val="075119"/>
                </a:solidFill>
              </a:rPr>
              <a:t>κλπ είναι μολυσματικά για 48 ώρες, ο χειρισμός τους γίνεται με γάντια, τοποθετούνται σε ειδικές σακούλες  και μπαίνουν στο πλυντήριο 48 ώρες μετά τη </a:t>
            </a:r>
            <a:r>
              <a:rPr lang="el-GR" sz="2400" b="1" dirty="0" smtClean="0">
                <a:solidFill>
                  <a:srgbClr val="075119"/>
                </a:solidFill>
              </a:rPr>
              <a:t>χ/θ.</a:t>
            </a:r>
            <a:endParaRPr lang="el-GR" sz="2400" b="1" dirty="0">
              <a:solidFill>
                <a:srgbClr val="07511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ασφαλείας </a:t>
            </a:r>
            <a:r>
              <a:rPr lang="el-GR" sz="3200" b="0" dirty="0" smtClean="0"/>
              <a:t>(3 από </a:t>
            </a:r>
            <a:r>
              <a:rPr lang="el-GR" sz="3200" b="0" dirty="0" smtClean="0"/>
              <a:t>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466728" cy="5040560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Θάλαμος κάθετης νηματικής ροής </a:t>
            </a:r>
            <a:r>
              <a:rPr lang="el-GR" sz="2400" dirty="0"/>
              <a:t>= προστασία στον χειριστή &amp; </a:t>
            </a:r>
            <a:r>
              <a:rPr lang="el-GR" sz="2400" dirty="0" smtClean="0"/>
              <a:t>περιβάλλον,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 smtClean="0"/>
              <a:t>Ψυγείο</a:t>
            </a:r>
            <a:r>
              <a:rPr lang="el-GR" sz="2400" dirty="0"/>
              <a:t>, </a:t>
            </a:r>
            <a:r>
              <a:rPr lang="el-GR" sz="2400" dirty="0" smtClean="0"/>
              <a:t>νεροχύτης </a:t>
            </a:r>
            <a:r>
              <a:rPr lang="el-GR" sz="2400" dirty="0"/>
              <a:t>+ απαραίτητα </a:t>
            </a:r>
            <a:r>
              <a:rPr lang="el-GR" sz="2400" dirty="0" smtClean="0"/>
              <a:t>υλικά.</a:t>
            </a:r>
            <a:endParaRPr lang="el-GR" sz="2400" dirty="0"/>
          </a:p>
        </p:txBody>
      </p:sp>
      <p:pic>
        <p:nvPicPr>
          <p:cNvPr id="5" name="Εικόνα 4" descr="Θάλαμος κάθετης νηματικής ροής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52" y="1268760"/>
            <a:ext cx="4417616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056624" y="5847655"/>
            <a:ext cx="347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Laminar Flow Cabinet for Tissue Culture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Flickr upload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bot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ασφαλείας </a:t>
            </a:r>
            <a:r>
              <a:rPr lang="el-GR" sz="3200" b="0" dirty="0" smtClean="0"/>
              <a:t>(4 από </a:t>
            </a:r>
            <a:r>
              <a:rPr lang="el-GR" sz="3200" b="0" dirty="0" smtClean="0"/>
              <a:t>6)</a:t>
            </a:r>
            <a:endParaRPr lang="el-GR" sz="3200" b="0" dirty="0"/>
          </a:p>
        </p:txBody>
      </p:sp>
      <p:pic>
        <p:nvPicPr>
          <p:cNvPr id="5" name="Θέση περιεχομένου 4" descr="δουλεύοντας σε Θάλαμο κάθετης νηματικής ροής 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215102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31540" y="4616028"/>
            <a:ext cx="3855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Mixing the medications at the laminar flow cabinet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Flickr upload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bot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7" name="Εικόνα 6" descr="δουλεύοντας σε Θάλαμο κάθετης νηματικής ροής 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64" y="1790895"/>
            <a:ext cx="4215101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5"/>
          <p:cNvSpPr/>
          <p:nvPr/>
        </p:nvSpPr>
        <p:spPr>
          <a:xfrm>
            <a:off x="4968043" y="4599207"/>
            <a:ext cx="3855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Bien protegida contra la exposición laboral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Brujogomez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ασφαλείας </a:t>
            </a:r>
            <a:r>
              <a:rPr lang="el-GR" sz="3200" b="0" dirty="0" smtClean="0"/>
              <a:t>(5 από </a:t>
            </a:r>
            <a:r>
              <a:rPr lang="el-GR" sz="3200" b="0" dirty="0" smtClean="0"/>
              <a:t>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Τακτικός </a:t>
            </a:r>
            <a:r>
              <a:rPr lang="el-GR" sz="2400" b="1" dirty="0">
                <a:solidFill>
                  <a:srgbClr val="820000"/>
                </a:solidFill>
              </a:rPr>
              <a:t>έλεγχος </a:t>
            </a:r>
            <a:r>
              <a:rPr lang="el-GR" sz="2400" dirty="0"/>
              <a:t>του φίλτρου &amp; σωστής ροής του </a:t>
            </a:r>
            <a:r>
              <a:rPr lang="el-GR" sz="2400" dirty="0" smtClean="0"/>
              <a:t>αέρα,</a:t>
            </a:r>
            <a:endParaRPr lang="el-GR" sz="2400" dirty="0"/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Κατάλληλη </a:t>
            </a:r>
            <a:r>
              <a:rPr lang="el-GR" sz="2400" b="1" dirty="0">
                <a:solidFill>
                  <a:srgbClr val="820000"/>
                </a:solidFill>
              </a:rPr>
              <a:t>ενδυμασία </a:t>
            </a:r>
          </a:p>
          <a:p>
            <a:pPr marL="722313" indent="-369888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Στολή</a:t>
            </a:r>
            <a:r>
              <a:rPr lang="el-GR" sz="2400" dirty="0"/>
              <a:t>, γάντια, γυαλιά, μάσκα, </a:t>
            </a:r>
            <a:r>
              <a:rPr lang="el-GR" sz="2400" dirty="0" smtClean="0"/>
              <a:t>σκούφος,</a:t>
            </a:r>
            <a:endParaRPr lang="el-GR" sz="2400" dirty="0"/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Αποστειρωμένο </a:t>
            </a:r>
            <a:r>
              <a:rPr lang="el-GR" sz="2400" b="1" dirty="0">
                <a:solidFill>
                  <a:srgbClr val="820000"/>
                </a:solidFill>
              </a:rPr>
              <a:t>απορροφητικό χαρτί</a:t>
            </a:r>
            <a:r>
              <a:rPr lang="el-GR" sz="2400" dirty="0"/>
              <a:t> +αδιάβροχη </a:t>
            </a:r>
            <a:r>
              <a:rPr lang="el-GR" sz="2400" dirty="0" smtClean="0"/>
              <a:t>επιφάνεια,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ΟΧΙ αέρας στα φιαλίδια (διασπορά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Το </a:t>
            </a:r>
            <a:r>
              <a:rPr lang="el-GR" sz="2400" dirty="0"/>
              <a:t>νεφροειδές (για τα φάρμακα) + </a:t>
            </a:r>
            <a:r>
              <a:rPr lang="el-GR" sz="2400" b="1" dirty="0">
                <a:solidFill>
                  <a:srgbClr val="820000"/>
                </a:solidFill>
              </a:rPr>
              <a:t>όλα τα υλικά μετά τη χρήση τους απορρίπτονται</a:t>
            </a:r>
            <a:r>
              <a:rPr lang="el-GR" sz="2400" dirty="0"/>
              <a:t> στα τοξικά 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Μετά </a:t>
            </a:r>
            <a:r>
              <a:rPr lang="el-GR" sz="2400" dirty="0"/>
              <a:t>τη διαδικασία οι επιφάνειες </a:t>
            </a:r>
            <a:r>
              <a:rPr lang="el-GR" sz="2400" b="1" dirty="0">
                <a:solidFill>
                  <a:srgbClr val="820000"/>
                </a:solidFill>
              </a:rPr>
              <a:t>ξεπλένονται με  </a:t>
            </a:r>
            <a:r>
              <a:rPr lang="el-GR" sz="2400" b="1" dirty="0" smtClean="0">
                <a:solidFill>
                  <a:srgbClr val="820000"/>
                </a:solidFill>
              </a:rPr>
              <a:t>νερό,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 smtClean="0"/>
              <a:t>Το </a:t>
            </a:r>
            <a:r>
              <a:rPr lang="el-GR" sz="2400" b="1" dirty="0">
                <a:solidFill>
                  <a:srgbClr val="820000"/>
                </a:solidFill>
              </a:rPr>
              <a:t>μηχάνημα μένει ανοιχτό 10 </a:t>
            </a:r>
            <a:r>
              <a:rPr lang="el-GR" sz="2400" b="1" dirty="0" smtClean="0">
                <a:solidFill>
                  <a:srgbClr val="820000"/>
                </a:solidFill>
              </a:rPr>
              <a:t>λεπτά </a:t>
            </a:r>
            <a:r>
              <a:rPr lang="el-GR" sz="2400" dirty="0" smtClean="0"/>
              <a:t>μετά </a:t>
            </a:r>
            <a:r>
              <a:rPr lang="el-GR" sz="2400" dirty="0"/>
              <a:t>τη χρησιμοποίηση </a:t>
            </a:r>
            <a:r>
              <a:rPr lang="el-GR" sz="2400" dirty="0" smtClean="0"/>
              <a:t>του.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ασφαλείας </a:t>
            </a:r>
            <a:r>
              <a:rPr lang="el-GR" sz="3200" b="0" dirty="0" smtClean="0"/>
              <a:t>(6 </a:t>
            </a:r>
            <a:r>
              <a:rPr lang="el-GR" sz="3200" b="0" dirty="0" smtClean="0"/>
              <a:t>από </a:t>
            </a:r>
            <a:r>
              <a:rPr lang="el-GR" sz="3200" b="0" dirty="0" smtClean="0"/>
              <a:t>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</a:pPr>
            <a:r>
              <a:rPr lang="el-GR" sz="3100" dirty="0"/>
              <a:t>Φορέστε </a:t>
            </a:r>
            <a:r>
              <a:rPr lang="el-GR" sz="3100" b="1" dirty="0">
                <a:solidFill>
                  <a:srgbClr val="820000"/>
                </a:solidFill>
              </a:rPr>
              <a:t>προστατευτικό </a:t>
            </a:r>
            <a:r>
              <a:rPr lang="el-GR" sz="3100" b="1" dirty="0" smtClean="0">
                <a:solidFill>
                  <a:srgbClr val="820000"/>
                </a:solidFill>
              </a:rPr>
              <a:t>υλικό,</a:t>
            </a:r>
            <a:endParaRPr lang="el-GR" sz="31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3100" dirty="0"/>
              <a:t>Τοποθετείστε τετράγωνο αδιάβροχο κάτω από τον </a:t>
            </a:r>
            <a:r>
              <a:rPr lang="el-GR" sz="3100" dirty="0" smtClean="0"/>
              <a:t>φλεβοκαθετήρα,</a:t>
            </a:r>
            <a:endParaRPr lang="el-GR" sz="3100" dirty="0"/>
          </a:p>
          <a:p>
            <a:pPr>
              <a:spcBef>
                <a:spcPts val="2400"/>
              </a:spcBef>
            </a:pPr>
            <a:r>
              <a:rPr lang="el-GR" sz="3100" dirty="0" smtClean="0"/>
              <a:t>Όλο </a:t>
            </a:r>
            <a:r>
              <a:rPr lang="el-GR" sz="3100" dirty="0"/>
              <a:t>το χρησιμοποιηθέν υλικό πετιέται σε </a:t>
            </a:r>
            <a:r>
              <a:rPr lang="el-GR" sz="3100" b="1" dirty="0">
                <a:solidFill>
                  <a:srgbClr val="820000"/>
                </a:solidFill>
              </a:rPr>
              <a:t>ειδικούς </a:t>
            </a:r>
            <a:r>
              <a:rPr lang="el-GR" sz="3100" b="1" dirty="0" smtClean="0">
                <a:solidFill>
                  <a:srgbClr val="820000"/>
                </a:solidFill>
              </a:rPr>
              <a:t>σάκους,</a:t>
            </a:r>
            <a:endParaRPr lang="el-GR" sz="31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3100" dirty="0"/>
              <a:t>Η αποκομιδή των </a:t>
            </a:r>
            <a:r>
              <a:rPr lang="el-GR" sz="3100" dirty="0" smtClean="0"/>
              <a:t>απορριμμάτων,</a:t>
            </a:r>
            <a:endParaRPr lang="el-GR" sz="3100" dirty="0"/>
          </a:p>
          <a:p>
            <a:pPr marL="719138" indent="-366713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3100" dirty="0"/>
              <a:t>Αιχμηρά αντικείμενα σε ειδικά δοχεία που δεν </a:t>
            </a:r>
            <a:r>
              <a:rPr lang="el-GR" sz="3100" dirty="0" smtClean="0"/>
              <a:t>τρυπιούνται,</a:t>
            </a:r>
            <a:endParaRPr lang="el-GR" sz="3100" dirty="0"/>
          </a:p>
          <a:p>
            <a:pPr marL="719138" indent="-366713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3100" dirty="0"/>
              <a:t>Συσκευές χορήγησης + υπόλοιπο υλικό τοποθετούνται σε σακούλες με ένδειξη </a:t>
            </a:r>
            <a:r>
              <a:rPr lang="el-GR" sz="3100" b="1" dirty="0" smtClean="0">
                <a:solidFill>
                  <a:srgbClr val="820000"/>
                </a:solidFill>
              </a:rPr>
              <a:t>ΜΟΛΥΣΜΑΤΙΚΑ,</a:t>
            </a:r>
            <a:endParaRPr lang="el-GR" sz="3100" b="1" dirty="0">
              <a:solidFill>
                <a:srgbClr val="820000"/>
              </a:solidFill>
            </a:endParaRPr>
          </a:p>
          <a:p>
            <a:pPr marL="719138" indent="-366713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3100" b="1" dirty="0" smtClean="0">
                <a:solidFill>
                  <a:srgbClr val="820000"/>
                </a:solidFill>
              </a:rPr>
              <a:t>Τα </a:t>
            </a:r>
            <a:r>
              <a:rPr lang="el-GR" sz="3100" b="1" dirty="0">
                <a:solidFill>
                  <a:srgbClr val="820000"/>
                </a:solidFill>
              </a:rPr>
              <a:t>υγρά - σε αποχέτευση </a:t>
            </a:r>
            <a:r>
              <a:rPr lang="el-GR" sz="3100" dirty="0"/>
              <a:t>+ ξεπλένονται με άφθονο </a:t>
            </a:r>
            <a:r>
              <a:rPr lang="el-GR" sz="3100" dirty="0" smtClean="0"/>
              <a:t>νερό,</a:t>
            </a:r>
            <a:endParaRPr lang="el-GR" sz="3100" dirty="0"/>
          </a:p>
          <a:p>
            <a:pPr marL="719138" indent="-366713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3100" dirty="0" smtClean="0"/>
              <a:t>Το </a:t>
            </a:r>
            <a:r>
              <a:rPr lang="el-GR" sz="3100" dirty="0"/>
              <a:t>μη αναλώσιμο υλικό πλένεται καλά και </a:t>
            </a:r>
            <a:r>
              <a:rPr lang="el-GR" sz="3100" dirty="0" smtClean="0"/>
              <a:t>απολυμαίνεται,</a:t>
            </a:r>
            <a:endParaRPr lang="el-GR" sz="3100" dirty="0"/>
          </a:p>
          <a:p>
            <a:pPr marL="719138" indent="-366713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3100" dirty="0" smtClean="0"/>
              <a:t>Τα </a:t>
            </a:r>
            <a:r>
              <a:rPr lang="el-GR" sz="3100" dirty="0"/>
              <a:t>άχρηστα υλικά συλλέγονται </a:t>
            </a:r>
            <a:r>
              <a:rPr lang="el-GR" sz="3100" dirty="0" smtClean="0"/>
              <a:t>+ καίγονται </a:t>
            </a:r>
            <a:r>
              <a:rPr lang="el-GR" sz="3100" dirty="0"/>
              <a:t>στους </a:t>
            </a:r>
            <a:r>
              <a:rPr lang="el-GR" sz="3100" dirty="0" smtClean="0"/>
              <a:t>κλιβάνους.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4006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GB" sz="2400" dirty="0" smtClean="0"/>
              <a:t>Ignatavicious</a:t>
            </a:r>
            <a:r>
              <a:rPr lang="el-GR" sz="2400" dirty="0" smtClean="0"/>
              <a:t>, </a:t>
            </a:r>
            <a:r>
              <a:rPr lang="en-GB" sz="2400" dirty="0" smtClean="0"/>
              <a:t>Workman</a:t>
            </a:r>
            <a:r>
              <a:rPr lang="el-GR" sz="2400" dirty="0" smtClean="0"/>
              <a:t> (2008) Παθολογική &amp; Χειρουγική Νοσηλευτική. Κριτική σκέψη για συνεργατική φροντίδα</a:t>
            </a:r>
            <a:r>
              <a:rPr lang="en-GB" sz="2400" dirty="0" smtClean="0"/>
              <a:t> </a:t>
            </a:r>
            <a:r>
              <a:rPr lang="el-GR" sz="2400" dirty="0" smtClean="0"/>
              <a:t>(Επ. Ελ. Έκδοσης Βασιλειάδου Α), Εκδόσεις ΒΗΤΑ, Αθήνα.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GB" sz="2400" u="sng" dirty="0" smtClean="0">
                <a:hlinkClick r:id="rId2"/>
              </a:rPr>
              <a:t>Lynn</a:t>
            </a:r>
            <a:r>
              <a:rPr lang="en-GB" sz="2400" dirty="0" smtClean="0"/>
              <a:t> P</a:t>
            </a:r>
            <a:r>
              <a:rPr lang="el-GR" sz="2400" dirty="0" smtClean="0"/>
              <a:t>. (2012) Κλινικές νοσηλευτικές δεξιότητες και νοσηλευτική διεργασία Έγχρωμος άτλας. Ιατρικές Εκδόσεις Π. Χ. Πασχαλίδης, Αθήνα.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Wells </a:t>
            </a:r>
            <a:r>
              <a:rPr lang="en-US" sz="2400" dirty="0"/>
              <a:t>S (2008) Venous access in oncology and haematology patients: part one. Nursing Standard. 22, 52, </a:t>
            </a:r>
            <a:r>
              <a:rPr lang="en-US" sz="2400" dirty="0" smtClean="0"/>
              <a:t>39-46</a:t>
            </a:r>
            <a:r>
              <a:rPr lang="el-GR" sz="2400" dirty="0"/>
              <a:t>.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Wells S (2008) Venous access in oncology and haematology patients: part two. Nursing Standard. 23, 1, </a:t>
            </a:r>
            <a:r>
              <a:rPr lang="en-US" sz="2400" dirty="0" smtClean="0"/>
              <a:t>35-42</a:t>
            </a:r>
            <a:r>
              <a:rPr lang="el-GR" sz="2400" dirty="0"/>
              <a:t>.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400" dirty="0"/>
              <a:t>Λαβδανίτη Μ. &amp; Δημητριάδου Α. (2009) Εξαγγείωση Κυτταροστατικών Φαρμάκων – ο Ρόλος του Νοσηλευτή. Νοσηλευτική 48(3) </a:t>
            </a:r>
            <a:r>
              <a:rPr lang="el-GR" sz="2400" dirty="0" smtClean="0"/>
              <a:t>268-275.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</a:t>
            </a:r>
            <a:r>
              <a:rPr lang="el-GR" sz="2000" dirty="0" smtClean="0"/>
              <a:t>Αθήνας, Στυλιανός </a:t>
            </a:r>
            <a:r>
              <a:rPr lang="el-GR" sz="2000" dirty="0"/>
              <a:t>Παρισσόπουλος </a:t>
            </a:r>
            <a:r>
              <a:rPr lang="el-GR" sz="2000" dirty="0" smtClean="0"/>
              <a:t>201</a:t>
            </a:r>
            <a:r>
              <a:rPr lang="en-US" sz="2000" dirty="0" smtClean="0"/>
              <a:t>3</a:t>
            </a:r>
            <a:r>
              <a:rPr lang="el-GR" sz="2000" dirty="0" smtClean="0"/>
              <a:t>. </a:t>
            </a:r>
            <a:r>
              <a:rPr lang="el-GR" sz="2000" dirty="0"/>
              <a:t>Στυλιανός Παρισσόπουλος. </a:t>
            </a:r>
            <a:r>
              <a:rPr lang="el-GR" sz="2000" dirty="0" smtClean="0"/>
              <a:t>«Παθολογική Νοσηλευτική Ι (Ε). Ενότητα 11</a:t>
            </a:r>
            <a:r>
              <a:rPr lang="en-US" sz="2000" dirty="0" smtClean="0"/>
              <a:t>:</a:t>
            </a:r>
            <a:r>
              <a:rPr lang="el-GR" sz="2000" dirty="0" smtClean="0"/>
              <a:t> Χημειοθεραπεία».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19196"/>
          </a:xfrm>
        </p:spPr>
        <p:txBody>
          <a:bodyPr/>
          <a:lstStyle/>
          <a:p>
            <a:r>
              <a:rPr lang="el-GR" dirty="0" smtClean="0"/>
              <a:t>Χημειοθεραπεία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l-GR" sz="2800" dirty="0" smtClean="0"/>
              <a:t>Νεοπλάσματα</a:t>
            </a:r>
            <a:r>
              <a:rPr lang="en-US" sz="2800" dirty="0" smtClean="0"/>
              <a:t> </a:t>
            </a:r>
            <a:r>
              <a:rPr lang="el-GR" sz="2800" b="1" dirty="0" smtClean="0">
                <a:solidFill>
                  <a:srgbClr val="820000"/>
                </a:solidFill>
              </a:rPr>
              <a:t>καλοήθη </a:t>
            </a:r>
            <a:r>
              <a:rPr lang="el-GR" sz="2800" dirty="0"/>
              <a:t>και </a:t>
            </a:r>
            <a:r>
              <a:rPr lang="el-GR" sz="2800" b="1" dirty="0" smtClean="0">
                <a:solidFill>
                  <a:srgbClr val="820000"/>
                </a:solidFill>
              </a:rPr>
              <a:t>κακοήθη.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800" dirty="0" smtClean="0"/>
              <a:t>Σκοπός </a:t>
            </a:r>
            <a:r>
              <a:rPr lang="el-GR" sz="2800" dirty="0"/>
              <a:t>της θεραπευτικής αγωγής νεοπλασμάτων είναι η ριζική καταστροφή </a:t>
            </a:r>
            <a:r>
              <a:rPr lang="el-GR" sz="2800" dirty="0" smtClean="0"/>
              <a:t>τους,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6" name="Rectangle 5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1844353" cy="223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5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3932" y="10476"/>
            <a:ext cx="8229600" cy="908720"/>
          </a:xfrm>
        </p:spPr>
        <p:txBody>
          <a:bodyPr/>
          <a:lstStyle/>
          <a:p>
            <a:r>
              <a:rPr lang="el-GR" dirty="0"/>
              <a:t>Μέθοδοι </a:t>
            </a:r>
            <a:r>
              <a:rPr lang="el-GR" dirty="0"/>
              <a:t>θ</a:t>
            </a:r>
            <a:r>
              <a:rPr lang="el-GR" dirty="0" smtClean="0"/>
              <a:t>εραπείας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600" dirty="0" smtClean="0"/>
              <a:t>Χειρουργική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600" b="1" dirty="0" smtClean="0">
                <a:solidFill>
                  <a:srgbClr val="820000"/>
                </a:solidFill>
              </a:rPr>
              <a:t>Χημειοθεραπεία</a:t>
            </a:r>
            <a:r>
              <a:rPr lang="en-US" sz="2600" b="1" dirty="0" smtClean="0">
                <a:solidFill>
                  <a:srgbClr val="820000"/>
                </a:solidFill>
              </a:rPr>
              <a:t>,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spcBef>
                <a:spcPts val="3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600" dirty="0" smtClean="0"/>
              <a:t>Ακτινοθεραπεία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3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600" dirty="0" smtClean="0"/>
              <a:t>Ανοσοθεραπεία</a:t>
            </a:r>
            <a:r>
              <a:rPr lang="en-US" sz="2600" dirty="0" smtClean="0"/>
              <a:t>.</a:t>
            </a:r>
            <a:endParaRPr lang="el-GR" sz="2600" dirty="0"/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38400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9532" y="1916832"/>
            <a:ext cx="8424936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9532" y="2564904"/>
            <a:ext cx="8424936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784468" y="1196752"/>
            <a:ext cx="13464" cy="3098436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476"/>
            <a:ext cx="8229600" cy="908720"/>
          </a:xfrm>
        </p:spPr>
        <p:txBody>
          <a:bodyPr/>
          <a:lstStyle/>
          <a:p>
            <a:r>
              <a:rPr lang="el-GR" dirty="0"/>
              <a:t>Χημειοθεραπεία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/>
              <a:t>Είναι η χρήση φαρμακευτικών σκευασμάτων, με σκοπό την καταστροφή των καρκινικών κυττάρων </a:t>
            </a:r>
            <a:r>
              <a:rPr lang="el-GR" sz="2600" dirty="0" smtClean="0"/>
              <a:t>και </a:t>
            </a:r>
            <a:r>
              <a:rPr lang="el-GR" sz="2600" dirty="0"/>
              <a:t>αποσκοπεί στην</a:t>
            </a:r>
            <a:r>
              <a:rPr lang="el-GR" sz="2600" dirty="0" smtClean="0"/>
              <a:t>:</a:t>
            </a:r>
            <a:endParaRPr lang="el-GR" sz="2600" dirty="0"/>
          </a:p>
          <a:p>
            <a:pPr>
              <a:spcBef>
                <a:spcPts val="3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Εξάλειψη της </a:t>
            </a:r>
            <a:r>
              <a:rPr lang="el-GR" sz="2400" dirty="0" smtClean="0"/>
              <a:t>νόσου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Περιορισμό των </a:t>
            </a:r>
            <a:r>
              <a:rPr lang="el-GR" sz="2400" dirty="0" smtClean="0"/>
              <a:t>μεταστάσεων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Παράταση της </a:t>
            </a:r>
            <a:r>
              <a:rPr lang="el-GR" sz="2400" dirty="0" smtClean="0"/>
              <a:t>ζωής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Βελτίωση της ποιότητας </a:t>
            </a:r>
            <a:r>
              <a:rPr lang="el-GR" sz="2400" dirty="0" smtClean="0"/>
              <a:t>ζωής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2204864"/>
            <a:ext cx="7848872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8834"/>
            <a:ext cx="8229600" cy="908720"/>
          </a:xfrm>
        </p:spPr>
        <p:txBody>
          <a:bodyPr/>
          <a:lstStyle/>
          <a:p>
            <a:r>
              <a:rPr lang="el-GR" dirty="0"/>
              <a:t>Κυτταρικός </a:t>
            </a:r>
            <a:r>
              <a:rPr lang="el-GR" dirty="0"/>
              <a:t>κ</a:t>
            </a:r>
            <a:r>
              <a:rPr lang="el-GR" dirty="0" smtClean="0"/>
              <a:t>ύκλος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820000"/>
                </a:solidFill>
              </a:rPr>
              <a:t>G0:</a:t>
            </a:r>
            <a:r>
              <a:rPr lang="el-GR" sz="2400" dirty="0" smtClean="0"/>
              <a:t> </a:t>
            </a:r>
            <a:r>
              <a:rPr lang="el-GR" sz="2400" dirty="0"/>
              <a:t>φάση ηρεμίας (τα κύτταρα δεν διαιρούνται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G1:</a:t>
            </a:r>
            <a:r>
              <a:rPr lang="el-GR" sz="2400" dirty="0"/>
              <a:t> φάση πριν την σύνθεση DNA (σύνθεση πρωτεϊνών και </a:t>
            </a:r>
            <a:r>
              <a:rPr lang="el-GR" sz="2400" dirty="0" smtClean="0"/>
              <a:t>RNA)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S:</a:t>
            </a:r>
            <a:r>
              <a:rPr lang="el-GR" sz="2400" dirty="0"/>
              <a:t> φάση σύνθεσης DNA (συσχετίζεται η σύνθεση RNA + πρωτεϊνών. Εδώ </a:t>
            </a:r>
            <a:r>
              <a:rPr lang="el-GR" sz="2400" dirty="0" smtClean="0"/>
              <a:t>δρουν </a:t>
            </a:r>
            <a:r>
              <a:rPr lang="el-GR" sz="2400" dirty="0"/>
              <a:t>οι αντιμεταβολίτες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G2:</a:t>
            </a:r>
            <a:r>
              <a:rPr lang="el-GR" sz="2400" dirty="0"/>
              <a:t> φάση μετά τη σύνθεση DNA και </a:t>
            </a:r>
            <a:r>
              <a:rPr lang="el-GR" sz="2400" dirty="0" smtClean="0"/>
              <a:t>πριν </a:t>
            </a:r>
            <a:r>
              <a:rPr lang="el-GR" sz="2400" dirty="0"/>
              <a:t>τη μίτωση (συνεχίζεται η σύνθεση RNA και μπορεί να αρχίσει η μίτωση ή να διακοπεί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M: </a:t>
            </a:r>
            <a:r>
              <a:rPr lang="el-GR" sz="2400" dirty="0"/>
              <a:t>φάση μίτωσης συνεχίζεται αργά η σύνθεση RNA. Τα νέα κύτταρα μπαίνουν στη φάση </a:t>
            </a:r>
            <a:r>
              <a:rPr lang="el-GR" sz="2400" dirty="0" smtClean="0"/>
              <a:t>G0 </a:t>
            </a:r>
            <a:r>
              <a:rPr lang="el-GR" sz="2400" dirty="0"/>
              <a:t>ή συνεχίζουν τον κυτταρικό </a:t>
            </a:r>
            <a:r>
              <a:rPr lang="el-GR" sz="2400" dirty="0" smtClean="0"/>
              <a:t>κύκλο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5771"/>
            <a:ext cx="8229600" cy="908720"/>
          </a:xfrm>
        </p:spPr>
        <p:txBody>
          <a:bodyPr/>
          <a:lstStyle/>
          <a:p>
            <a:r>
              <a:rPr lang="el-GR" dirty="0"/>
              <a:t>Ταξινόμηση </a:t>
            </a:r>
            <a:r>
              <a:rPr lang="el-GR" dirty="0"/>
              <a:t>κ</a:t>
            </a:r>
            <a:r>
              <a:rPr lang="el-GR" dirty="0" smtClean="0"/>
              <a:t>υτταροστατικών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Αντιμεταβολίτες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3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Αλκυλιούντες παράγοντες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3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Αναστολείς της κυτταρικής μίτωσης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3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Διάφορα: ορμόνες κλπ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336"/>
            <a:ext cx="8229600" cy="908720"/>
          </a:xfrm>
        </p:spPr>
        <p:txBody>
          <a:bodyPr/>
          <a:lstStyle/>
          <a:p>
            <a:r>
              <a:rPr lang="el-GR" dirty="0"/>
              <a:t>Αντιμεταβολίτες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5400"/>
              </a:spcBef>
              <a:buNone/>
            </a:pPr>
            <a:r>
              <a:rPr lang="el-GR" sz="2400" dirty="0" smtClean="0"/>
              <a:t>Δρουν </a:t>
            </a:r>
            <a:r>
              <a:rPr lang="el-GR" sz="2400" b="1" dirty="0">
                <a:solidFill>
                  <a:srgbClr val="820000"/>
                </a:solidFill>
              </a:rPr>
              <a:t>στη φάση S (φάση  σύνθεσης DNA) </a:t>
            </a:r>
            <a:r>
              <a:rPr lang="el-GR" sz="2400" b="1" dirty="0" smtClean="0">
                <a:solidFill>
                  <a:srgbClr val="820000"/>
                </a:solidFill>
              </a:rPr>
              <a:t>: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Υποκαθιστούν </a:t>
            </a:r>
            <a:r>
              <a:rPr lang="el-GR" sz="2400" dirty="0"/>
              <a:t>τις ουσίες που είναι απαραίτητες για τη βιοσύνθεση των νουκλεϊνικών οξέων (μεταβολίτες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Απορροφούνται </a:t>
            </a:r>
            <a:r>
              <a:rPr lang="el-GR" sz="2400" dirty="0"/>
              <a:t>από τα ένζυμα των οποίων μπλοκάρουν </a:t>
            </a:r>
            <a:r>
              <a:rPr lang="el-GR" sz="2400" dirty="0" smtClean="0"/>
              <a:t>τη δράση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00808"/>
            <a:ext cx="7848872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208087aa187b901a2a8a15ec3153c3e5b0176765"/>
</p:tagLst>
</file>

<file path=ppt/theme/theme1.xml><?xml version="1.0" encoding="utf-8"?>
<a:theme xmlns:a="http://schemas.openxmlformats.org/drawingml/2006/main" name="OC_template_updated">
  <a:themeElements>
    <a:clrScheme name="Προσαρμοσμένο 1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2187</Words>
  <Application>Microsoft Office PowerPoint</Application>
  <PresentationFormat>Προβολή στην οθόνη (4:3)</PresentationFormat>
  <Paragraphs>324</Paragraphs>
  <Slides>43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43</vt:i4>
      </vt:variant>
    </vt:vector>
  </HeadingPairs>
  <TitlesOfParts>
    <vt:vector size="46" baseType="lpstr">
      <vt:lpstr>OC_template_updated</vt:lpstr>
      <vt:lpstr>1_OC_template_updated</vt:lpstr>
      <vt:lpstr>2_OC_template_updated</vt:lpstr>
      <vt:lpstr>Παθολογική Νοσηλευτική Ι (Ε)</vt:lpstr>
      <vt:lpstr>Παθολογική Νοσηλευτική Ι Εργαστήριο</vt:lpstr>
      <vt:lpstr>Στόχοι Μαθήματος</vt:lpstr>
      <vt:lpstr>Χημειοθεραπεία (1 από 2) </vt:lpstr>
      <vt:lpstr>Μέθοδοι θεραπείας</vt:lpstr>
      <vt:lpstr>Χημειοθεραπεία (2 από 2)</vt:lpstr>
      <vt:lpstr>Κυτταρικός κύκλος</vt:lpstr>
      <vt:lpstr>Ταξινόμηση κυτταροστατικών</vt:lpstr>
      <vt:lpstr>Αντιμεταβολίτες</vt:lpstr>
      <vt:lpstr>Αλκυλιούντες παράγοντες</vt:lpstr>
      <vt:lpstr>Αναστολείς της κυτταρικής μίτωσης</vt:lpstr>
      <vt:lpstr>Διάφορα φάρμακα όπως:</vt:lpstr>
      <vt:lpstr>Χημειοθεραπεία - γενικοί κανόνες (1 από 2)</vt:lpstr>
      <vt:lpstr>Χημειοθεραπεία - γενικοί κανόνες (2 από 2)</vt:lpstr>
      <vt:lpstr>Οδοί Χορήγησης κυτταροστατικών</vt:lpstr>
      <vt:lpstr>Ενδοφλέβια Χορήγηση</vt:lpstr>
      <vt:lpstr>Καθετήρας Hickman Line</vt:lpstr>
      <vt:lpstr>Καθετήρας Port-a-cath</vt:lpstr>
      <vt:lpstr>Κριτήρια επιλογής φλέβας</vt:lpstr>
      <vt:lpstr>Σημείο φλεβοκέντησης</vt:lpstr>
      <vt:lpstr>Εξαγγείωση (1 από 3)</vt:lpstr>
      <vt:lpstr>Εξαγγείωση (2 από 3)</vt:lpstr>
      <vt:lpstr>Εξαγγείωση (3 από 3)</vt:lpstr>
      <vt:lpstr>Παρεμβάσεις κατά την έναρξη ή χορήγηση χημειοθεραπείας (1 από2)</vt:lpstr>
      <vt:lpstr>Παρεμβάσεις κατά την έναρξη ή χορήγηση χημειοθεραπείας (2 από 2)</vt:lpstr>
      <vt:lpstr>Χορήγηση χημειοθεραπείας</vt:lpstr>
      <vt:lpstr>Χορήγηση χημειοθεραπείας (1 από 2)</vt:lpstr>
      <vt:lpstr>Χορήγηση χημειοθεραπείας (2 από 2)</vt:lpstr>
      <vt:lpstr>Προβλήματα  - αντιδράσεις</vt:lpstr>
      <vt:lpstr>Μέτρα ασφαλείας (1 από 6)</vt:lpstr>
      <vt:lpstr>Μέτρα ασφαλείας (2 από 6)</vt:lpstr>
      <vt:lpstr>Μέτρα ασφαλείας (3 από 6)</vt:lpstr>
      <vt:lpstr>Μέτρα ασφαλείας (4 από 6)</vt:lpstr>
      <vt:lpstr>Μέτρα ασφαλείας (5 από 6)</vt:lpstr>
      <vt:lpstr>Μέτρα ασφαλείας (6 από 6)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44</cp:revision>
  <dcterms:created xsi:type="dcterms:W3CDTF">2013-03-04T13:35:19Z</dcterms:created>
  <dcterms:modified xsi:type="dcterms:W3CDTF">2015-03-19T09:05:30Z</dcterms:modified>
</cp:coreProperties>
</file>