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5"/>
  </p:notesMasterIdLst>
  <p:handoutMasterIdLst>
    <p:handoutMasterId r:id="rId4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257" r:id="rId38"/>
    <p:sldId id="262" r:id="rId39"/>
    <p:sldId id="264" r:id="rId40"/>
    <p:sldId id="301" r:id="rId41"/>
    <p:sldId id="302"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96056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219127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51214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22255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574911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9240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3701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51644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43686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29336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8150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378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50836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Clr>
          <a:srgbClr val="004A8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A82"/>
        </a:buClr>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4A82"/>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hat-when-how.com/nursing/special-skin-and-wound-care-client-care-nursing-part-3/"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Χειρουργική Νοσηλευτική Ι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a:t>Χειρουργικό Στρες και Επούλωση </a:t>
            </a:r>
            <a:r>
              <a:rPr lang="el-GR" sz="2600" dirty="0" smtClean="0"/>
              <a:t>Τραύματος</a:t>
            </a:r>
          </a:p>
          <a:p>
            <a:pPr>
              <a:spcBef>
                <a:spcPts val="0"/>
              </a:spcBef>
              <a:spcAft>
                <a:spcPts val="1800"/>
              </a:spcAft>
            </a:pPr>
            <a:r>
              <a:rPr lang="el-GR" sz="2200" dirty="0" smtClean="0"/>
              <a:t>Αντωνία </a:t>
            </a:r>
            <a:r>
              <a:rPr lang="el-GR" sz="2200" dirty="0"/>
              <a:t>Καλογιάννη, Καθηγήτρια </a:t>
            </a:r>
            <a:r>
              <a:rPr lang="el-GR" sz="2200" dirty="0" smtClean="0"/>
              <a:t>Εφαρμογών</a:t>
            </a:r>
          </a:p>
          <a:p>
            <a:pPr>
              <a:spcBef>
                <a:spcPts val="0"/>
              </a:spcBef>
            </a:pPr>
            <a:r>
              <a:rPr lang="el-GR" sz="2200" dirty="0" smtClean="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Δράση ορμονών - </a:t>
            </a:r>
            <a:r>
              <a:rPr lang="el-GR" dirty="0" err="1" smtClean="0"/>
              <a:t>Κατεχολαμίνες</a:t>
            </a:r>
            <a:endParaRPr lang="el-GR" dirty="0"/>
          </a:p>
        </p:txBody>
      </p:sp>
      <p:sp>
        <p:nvSpPr>
          <p:cNvPr id="3" name="Θέση περιεχομένου 2"/>
          <p:cNvSpPr>
            <a:spLocks noGrp="1"/>
          </p:cNvSpPr>
          <p:nvPr>
            <p:ph idx="1"/>
          </p:nvPr>
        </p:nvSpPr>
        <p:spPr>
          <a:xfrm>
            <a:off x="457200" y="1196752"/>
            <a:ext cx="8686800" cy="5040560"/>
          </a:xfrm>
        </p:spPr>
        <p:txBody>
          <a:bodyPr/>
          <a:lstStyle/>
          <a:p>
            <a:pPr marL="0" indent="0" algn="ctr">
              <a:spcBef>
                <a:spcPts val="1800"/>
              </a:spcBef>
              <a:buNone/>
            </a:pPr>
            <a:r>
              <a:rPr lang="el-GR" b="1" dirty="0">
                <a:solidFill>
                  <a:srgbClr val="004A82"/>
                </a:solidFill>
              </a:rPr>
              <a:t>Αδρεναλίνη και </a:t>
            </a:r>
            <a:r>
              <a:rPr lang="el-GR" b="1" dirty="0" err="1" smtClean="0">
                <a:solidFill>
                  <a:srgbClr val="004A82"/>
                </a:solidFill>
              </a:rPr>
              <a:t>νοραδρεναλίνη</a:t>
            </a:r>
            <a:endParaRPr lang="el-GR" dirty="0"/>
          </a:p>
          <a:p>
            <a:pPr>
              <a:spcBef>
                <a:spcPts val="1800"/>
              </a:spcBef>
            </a:pPr>
            <a:r>
              <a:rPr lang="el-GR" dirty="0" err="1" smtClean="0"/>
              <a:t>↑Έντασης</a:t>
            </a:r>
            <a:r>
              <a:rPr lang="el-GR" dirty="0" smtClean="0"/>
              <a:t> </a:t>
            </a:r>
            <a:r>
              <a:rPr lang="el-GR" dirty="0"/>
              <a:t>της καρδιακής συστολής </a:t>
            </a:r>
          </a:p>
          <a:p>
            <a:pPr>
              <a:spcBef>
                <a:spcPts val="1800"/>
              </a:spcBef>
            </a:pPr>
            <a:r>
              <a:rPr lang="el-GR" dirty="0" err="1" smtClean="0"/>
              <a:t>↑Συχνότητας</a:t>
            </a:r>
            <a:r>
              <a:rPr lang="el-GR" dirty="0" smtClean="0"/>
              <a:t> </a:t>
            </a:r>
            <a:r>
              <a:rPr lang="el-GR" dirty="0"/>
              <a:t>καρδιακής συστολής </a:t>
            </a:r>
          </a:p>
          <a:p>
            <a:pPr>
              <a:spcBef>
                <a:spcPts val="1800"/>
              </a:spcBef>
            </a:pPr>
            <a:r>
              <a:rPr lang="el-GR" dirty="0" err="1" smtClean="0"/>
              <a:t>Δ↑ιεγερσιμότητας</a:t>
            </a:r>
            <a:r>
              <a:rPr lang="el-GR" dirty="0" smtClean="0"/>
              <a:t> </a:t>
            </a:r>
            <a:r>
              <a:rPr lang="el-GR" dirty="0"/>
              <a:t>του μυοκαρδίου </a:t>
            </a:r>
          </a:p>
          <a:p>
            <a:pPr>
              <a:spcBef>
                <a:spcPts val="1800"/>
              </a:spcBef>
            </a:pPr>
            <a:r>
              <a:rPr lang="el-GR" dirty="0"/>
              <a:t>Αγγειοσυστολή </a:t>
            </a:r>
            <a:r>
              <a:rPr lang="el-GR" dirty="0" smtClean="0">
                <a:sym typeface="Wingdings" panose="05000000000000000000" pitchFamily="2" charset="2"/>
              </a:rPr>
              <a:t> ↑</a:t>
            </a:r>
            <a:r>
              <a:rPr lang="el-GR" dirty="0" smtClean="0"/>
              <a:t> Α.Π</a:t>
            </a:r>
            <a:r>
              <a:rPr lang="el-GR" dirty="0"/>
              <a:t>.</a:t>
            </a:r>
          </a:p>
          <a:p>
            <a:pPr>
              <a:spcBef>
                <a:spcPts val="1800"/>
              </a:spcBef>
            </a:pPr>
            <a:r>
              <a:rPr lang="el-GR" dirty="0" err="1"/>
              <a:t>Βρογχοδιαστολή</a:t>
            </a:r>
            <a:r>
              <a:rPr lang="el-GR" dirty="0"/>
              <a:t> </a:t>
            </a:r>
            <a:r>
              <a:rPr lang="el-GR" dirty="0" smtClean="0">
                <a:sym typeface="Wingdings" panose="05000000000000000000" pitchFamily="2" charset="2"/>
              </a:rPr>
              <a:t></a:t>
            </a:r>
            <a:r>
              <a:rPr lang="el-GR" dirty="0" smtClean="0"/>
              <a:t> </a:t>
            </a:r>
            <a:r>
              <a:rPr lang="el-GR" dirty="0"/>
              <a:t>υποβοήθηση της αναπνευστικής λειτουργίας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
        <p:nvSpPr>
          <p:cNvPr id="7" name="Δεξιό άγκιστρο 6"/>
          <p:cNvSpPr/>
          <p:nvPr/>
        </p:nvSpPr>
        <p:spPr>
          <a:xfrm>
            <a:off x="5436096" y="1916832"/>
            <a:ext cx="792088" cy="1440160"/>
          </a:xfrm>
          <a:prstGeom prst="rightBrace">
            <a:avLst/>
          </a:prstGeom>
          <a:ln w="28575">
            <a:solidFill>
              <a:srgbClr val="004A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8" name="Ορθογώνιο 7"/>
          <p:cNvSpPr/>
          <p:nvPr/>
        </p:nvSpPr>
        <p:spPr>
          <a:xfrm>
            <a:off x="6365304" y="2036747"/>
            <a:ext cx="2771800" cy="1200329"/>
          </a:xfrm>
          <a:prstGeom prst="rect">
            <a:avLst/>
          </a:prstGeom>
        </p:spPr>
        <p:txBody>
          <a:bodyPr wrap="square">
            <a:spAutoFit/>
          </a:bodyPr>
          <a:lstStyle/>
          <a:p>
            <a:pPr marL="342900" indent="-342900">
              <a:buClr>
                <a:srgbClr val="004A82"/>
              </a:buClr>
              <a:buFont typeface="Wingdings" panose="05000000000000000000" pitchFamily="2" charset="2"/>
              <a:buChar char="ü"/>
            </a:pPr>
            <a:r>
              <a:rPr lang="el-GR" sz="2400" dirty="0" smtClean="0">
                <a:solidFill>
                  <a:prstClr val="black"/>
                </a:solidFill>
                <a:latin typeface="Calibri"/>
              </a:rPr>
              <a:t>Αύξηση </a:t>
            </a:r>
            <a:endParaRPr lang="el-GR" sz="2400" dirty="0">
              <a:solidFill>
                <a:prstClr val="black"/>
              </a:solidFill>
              <a:latin typeface="Calibri"/>
            </a:endParaRPr>
          </a:p>
          <a:p>
            <a:pPr marL="355600"/>
            <a:r>
              <a:rPr lang="el-GR" sz="2400" dirty="0">
                <a:solidFill>
                  <a:prstClr val="black"/>
                </a:solidFill>
                <a:latin typeface="Calibri"/>
              </a:rPr>
              <a:t>Καρδιακής παροχής</a:t>
            </a:r>
          </a:p>
        </p:txBody>
      </p:sp>
    </p:spTree>
    <p:extLst>
      <p:ext uri="{BB962C8B-B14F-4D97-AF65-F5344CB8AC3E}">
        <p14:creationId xmlns:p14="http://schemas.microsoft.com/office/powerpoint/2010/main" val="2369826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ορμονών - </a:t>
            </a:r>
            <a:r>
              <a:rPr lang="el-GR" dirty="0" err="1" smtClean="0"/>
              <a:t>Κορτιζόλη</a:t>
            </a:r>
            <a:endParaRPr lang="el-GR" dirty="0"/>
          </a:p>
        </p:txBody>
      </p:sp>
      <p:sp>
        <p:nvSpPr>
          <p:cNvPr id="3" name="Θέση περιεχομένου 2"/>
          <p:cNvSpPr>
            <a:spLocks noGrp="1"/>
          </p:cNvSpPr>
          <p:nvPr>
            <p:ph idx="1"/>
          </p:nvPr>
        </p:nvSpPr>
        <p:spPr/>
        <p:txBody>
          <a:bodyPr/>
          <a:lstStyle/>
          <a:p>
            <a:pPr>
              <a:spcBef>
                <a:spcPts val="1800"/>
              </a:spcBef>
            </a:pPr>
            <a:r>
              <a:rPr lang="el-GR" dirty="0"/>
              <a:t>Νεογλυκογένεση (παραγωγή γλυκογόνου από </a:t>
            </a:r>
            <a:r>
              <a:rPr lang="el-GR" dirty="0" err="1"/>
              <a:t>γλυκογενητικά</a:t>
            </a:r>
            <a:r>
              <a:rPr lang="el-GR" dirty="0"/>
              <a:t> αμινοξέα) </a:t>
            </a:r>
            <a:r>
              <a:rPr lang="el-GR" dirty="0" smtClean="0">
                <a:sym typeface="Wingdings" panose="05000000000000000000" pitchFamily="2" charset="2"/>
              </a:rPr>
              <a:t></a:t>
            </a:r>
            <a:r>
              <a:rPr lang="el-GR" dirty="0" smtClean="0"/>
              <a:t> </a:t>
            </a:r>
            <a:r>
              <a:rPr lang="el-GR" b="1" dirty="0">
                <a:solidFill>
                  <a:srgbClr val="004A82"/>
                </a:solidFill>
              </a:rPr>
              <a:t>Υπεργλυκαιμία</a:t>
            </a:r>
          </a:p>
          <a:p>
            <a:pPr>
              <a:spcBef>
                <a:spcPts val="1800"/>
              </a:spcBef>
            </a:pPr>
            <a:r>
              <a:rPr lang="el-GR" dirty="0" err="1"/>
              <a:t>Λιπόλυση</a:t>
            </a:r>
            <a:r>
              <a:rPr lang="el-GR" dirty="0"/>
              <a:t> </a:t>
            </a:r>
            <a:r>
              <a:rPr lang="el-GR" dirty="0" smtClean="0"/>
              <a:t>(↑ </a:t>
            </a:r>
            <a:r>
              <a:rPr lang="el-GR" dirty="0"/>
              <a:t>λιπαρών </a:t>
            </a:r>
            <a:r>
              <a:rPr lang="el-GR" dirty="0" smtClean="0"/>
              <a:t>οξέων</a:t>
            </a:r>
            <a:r>
              <a:rPr lang="en-US" dirty="0" smtClean="0"/>
              <a:t> </a:t>
            </a:r>
            <a:r>
              <a:rPr lang="el-GR" dirty="0" smtClean="0"/>
              <a:t>στο αίμα)</a:t>
            </a:r>
            <a:endParaRPr lang="el-GR" dirty="0"/>
          </a:p>
          <a:p>
            <a:pPr>
              <a:spcBef>
                <a:spcPts val="1800"/>
              </a:spcBef>
            </a:pPr>
            <a:r>
              <a:rPr lang="el-GR" dirty="0" err="1"/>
              <a:t>↑</a:t>
            </a:r>
            <a:r>
              <a:rPr lang="el-GR" dirty="0" err="1" smtClean="0"/>
              <a:t>Ευαισθησίας</a:t>
            </a:r>
            <a:r>
              <a:rPr lang="el-GR" dirty="0" smtClean="0"/>
              <a:t> </a:t>
            </a:r>
            <a:r>
              <a:rPr lang="el-GR" dirty="0"/>
              <a:t>του καρδιαγγειακού στη δράση των </a:t>
            </a:r>
            <a:r>
              <a:rPr lang="el-GR" dirty="0" err="1"/>
              <a:t>κατεχολαμινών</a:t>
            </a:r>
            <a:endParaRPr lang="el-GR" dirty="0"/>
          </a:p>
          <a:p>
            <a:pPr>
              <a:spcBef>
                <a:spcPts val="1800"/>
              </a:spcBef>
            </a:pPr>
            <a:r>
              <a:rPr lang="el-GR" dirty="0" err="1"/>
              <a:t>↑</a:t>
            </a:r>
            <a:r>
              <a:rPr lang="el-GR" b="1" dirty="0" err="1" smtClean="0">
                <a:solidFill>
                  <a:srgbClr val="004A82"/>
                </a:solidFill>
              </a:rPr>
              <a:t>HCl</a:t>
            </a:r>
            <a:r>
              <a:rPr lang="el-GR" b="1" dirty="0" smtClean="0">
                <a:solidFill>
                  <a:srgbClr val="004A82"/>
                </a:solidFill>
              </a:rPr>
              <a:t>  </a:t>
            </a:r>
            <a:r>
              <a:rPr lang="el-GR" b="1" dirty="0">
                <a:solidFill>
                  <a:srgbClr val="004A82"/>
                </a:solidFill>
              </a:rPr>
              <a:t>και </a:t>
            </a:r>
            <a:r>
              <a:rPr lang="el-GR" b="1" dirty="0" err="1" smtClean="0">
                <a:solidFill>
                  <a:srgbClr val="004A82"/>
                </a:solidFill>
              </a:rPr>
              <a:t>↓αντίστασης</a:t>
            </a:r>
            <a:r>
              <a:rPr lang="el-GR" b="1" dirty="0" smtClean="0">
                <a:solidFill>
                  <a:srgbClr val="004A82"/>
                </a:solidFill>
              </a:rPr>
              <a:t> </a:t>
            </a:r>
            <a:r>
              <a:rPr lang="el-GR" b="1" dirty="0">
                <a:solidFill>
                  <a:srgbClr val="004A82"/>
                </a:solidFill>
              </a:rPr>
              <a:t>γαστρικού βλεννογόνου</a:t>
            </a:r>
          </a:p>
          <a:p>
            <a:pPr>
              <a:spcBef>
                <a:spcPts val="1800"/>
              </a:spcBef>
            </a:pPr>
            <a:r>
              <a:rPr lang="el-GR" dirty="0"/>
              <a:t>ΚΝΣ: Αίσθημα ευεξίας και ευφορίας και αναλγητική </a:t>
            </a:r>
            <a:r>
              <a:rPr lang="el-GR" dirty="0" smtClean="0"/>
              <a:t>δράση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2146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a:t>
            </a:r>
            <a:r>
              <a:rPr lang="el-GR" dirty="0" err="1" smtClean="0"/>
              <a:t>Γλυκαγόνης</a:t>
            </a:r>
            <a:endParaRPr lang="el-GR" dirty="0"/>
          </a:p>
        </p:txBody>
      </p:sp>
      <p:sp>
        <p:nvSpPr>
          <p:cNvPr id="3" name="Θέση περιεχομένου 2"/>
          <p:cNvSpPr>
            <a:spLocks noGrp="1"/>
          </p:cNvSpPr>
          <p:nvPr>
            <p:ph idx="1"/>
          </p:nvPr>
        </p:nvSpPr>
        <p:spPr>
          <a:xfrm>
            <a:off x="457200" y="1196752"/>
            <a:ext cx="8579296" cy="5040560"/>
          </a:xfrm>
        </p:spPr>
        <p:txBody>
          <a:bodyPr/>
          <a:lstStyle/>
          <a:p>
            <a:pPr marL="0" indent="0" algn="ctr">
              <a:buNone/>
            </a:pPr>
            <a:r>
              <a:rPr lang="el-GR" b="1" dirty="0" err="1">
                <a:solidFill>
                  <a:srgbClr val="004A82"/>
                </a:solidFill>
              </a:rPr>
              <a:t>Υπερλυκαιμικός</a:t>
            </a:r>
            <a:r>
              <a:rPr lang="el-GR" b="1" dirty="0">
                <a:solidFill>
                  <a:srgbClr val="004A82"/>
                </a:solidFill>
              </a:rPr>
              <a:t> παράγοντας</a:t>
            </a:r>
            <a:r>
              <a:rPr lang="el-GR" b="1" dirty="0"/>
              <a:t/>
            </a:r>
            <a:br>
              <a:rPr lang="el-GR" b="1" dirty="0"/>
            </a:br>
            <a:r>
              <a:rPr lang="el-GR" b="1" dirty="0"/>
              <a:t>Ανταγωνίζεται την </a:t>
            </a:r>
            <a:r>
              <a:rPr lang="el-GR" b="1" dirty="0" smtClean="0"/>
              <a:t>ινσουλίνη</a:t>
            </a:r>
          </a:p>
          <a:p>
            <a:pPr>
              <a:spcBef>
                <a:spcPts val="1200"/>
              </a:spcBef>
            </a:pPr>
            <a:r>
              <a:rPr lang="el-GR" dirty="0"/>
              <a:t>Αύξηση της γλυκόζης του </a:t>
            </a:r>
            <a:r>
              <a:rPr lang="el-GR" dirty="0" smtClean="0"/>
              <a:t>αίματος.</a:t>
            </a:r>
            <a:endParaRPr lang="el-GR" dirty="0"/>
          </a:p>
          <a:p>
            <a:pPr lvl="1">
              <a:spcBef>
                <a:spcPts val="1200"/>
              </a:spcBef>
            </a:pPr>
            <a:r>
              <a:rPr lang="el-GR" dirty="0" err="1" smtClean="0"/>
              <a:t>Γλυκογονόλυση</a:t>
            </a:r>
            <a:r>
              <a:rPr lang="el-GR" dirty="0" smtClean="0"/>
              <a:t>.</a:t>
            </a:r>
            <a:endParaRPr lang="el-GR" dirty="0"/>
          </a:p>
          <a:p>
            <a:pPr lvl="1">
              <a:spcBef>
                <a:spcPts val="1200"/>
              </a:spcBef>
            </a:pPr>
            <a:r>
              <a:rPr lang="el-GR" dirty="0" smtClean="0"/>
              <a:t>Νεογλυκογένεση.</a:t>
            </a:r>
            <a:endParaRPr lang="el-GR" dirty="0"/>
          </a:p>
          <a:p>
            <a:pPr lvl="1">
              <a:spcBef>
                <a:spcPts val="1200"/>
              </a:spcBef>
            </a:pPr>
            <a:r>
              <a:rPr lang="el-GR" dirty="0" err="1" smtClean="0"/>
              <a:t>Λιπόλυση</a:t>
            </a:r>
            <a:r>
              <a:rPr lang="el-GR" dirty="0" smtClean="0"/>
              <a:t>.</a:t>
            </a:r>
            <a:endParaRPr lang="el-GR" dirty="0"/>
          </a:p>
          <a:p>
            <a:pPr>
              <a:spcBef>
                <a:spcPts val="1200"/>
              </a:spcBef>
            </a:pPr>
            <a:r>
              <a:rPr lang="el-GR" dirty="0"/>
              <a:t>Κινητοποίηση λίπους </a:t>
            </a:r>
            <a:r>
              <a:rPr lang="el-GR" dirty="0" smtClean="0"/>
              <a:t>(↑ λιπαρών </a:t>
            </a:r>
            <a:r>
              <a:rPr lang="el-GR" dirty="0"/>
              <a:t>οξέων, </a:t>
            </a:r>
            <a:r>
              <a:rPr lang="el-GR" dirty="0" err="1"/>
              <a:t>κετονικών</a:t>
            </a:r>
            <a:r>
              <a:rPr lang="el-GR" dirty="0"/>
              <a:t> σωμάτων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144519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a:t>
            </a:r>
            <a:r>
              <a:rPr lang="el-GR" dirty="0" err="1" smtClean="0"/>
              <a:t>Ρενίνης</a:t>
            </a:r>
            <a:endParaRPr lang="el-GR" dirty="0"/>
          </a:p>
        </p:txBody>
      </p:sp>
      <p:sp>
        <p:nvSpPr>
          <p:cNvPr id="3" name="Θέση περιεχομένου 2"/>
          <p:cNvSpPr>
            <a:spLocks noGrp="1"/>
          </p:cNvSpPr>
          <p:nvPr>
            <p:ph idx="1"/>
          </p:nvPr>
        </p:nvSpPr>
        <p:spPr>
          <a:xfrm>
            <a:off x="457200" y="1196752"/>
            <a:ext cx="8229600" cy="3600400"/>
          </a:xfrm>
        </p:spPr>
        <p:txBody>
          <a:bodyPr>
            <a:normAutofit/>
          </a:bodyPr>
          <a:lstStyle/>
          <a:p>
            <a:pPr>
              <a:spcBef>
                <a:spcPts val="1800"/>
              </a:spcBef>
            </a:pPr>
            <a:r>
              <a:rPr lang="el-GR" dirty="0"/>
              <a:t>Χώρος παραγωγής</a:t>
            </a:r>
          </a:p>
          <a:p>
            <a:pPr lvl="1">
              <a:spcBef>
                <a:spcPts val="1800"/>
              </a:spcBef>
            </a:pPr>
            <a:r>
              <a:rPr lang="el-GR" sz="2400" dirty="0" err="1"/>
              <a:t>παρασπειραματοειδής</a:t>
            </a:r>
            <a:r>
              <a:rPr lang="el-GR" sz="2400" dirty="0"/>
              <a:t>  σχηματισμός</a:t>
            </a:r>
          </a:p>
          <a:p>
            <a:pPr>
              <a:spcBef>
                <a:spcPts val="1800"/>
              </a:spcBef>
            </a:pPr>
            <a:r>
              <a:rPr lang="el-GR" dirty="0" err="1"/>
              <a:t>Εκλυτικοί</a:t>
            </a:r>
            <a:r>
              <a:rPr lang="el-GR" dirty="0"/>
              <a:t> παράγοντες</a:t>
            </a:r>
          </a:p>
          <a:p>
            <a:pPr lvl="1">
              <a:spcBef>
                <a:spcPts val="1800"/>
              </a:spcBef>
            </a:pPr>
            <a:r>
              <a:rPr lang="el-GR" sz="2400" dirty="0" err="1" smtClean="0"/>
              <a:t>↓πίεσης</a:t>
            </a:r>
            <a:r>
              <a:rPr lang="el-GR" sz="2400" dirty="0" smtClean="0"/>
              <a:t> </a:t>
            </a:r>
            <a:r>
              <a:rPr lang="el-GR" sz="2400" dirty="0"/>
              <a:t>στη νεφρική αρτηρία</a:t>
            </a:r>
          </a:p>
          <a:p>
            <a:pPr lvl="1">
              <a:spcBef>
                <a:spcPts val="1800"/>
              </a:spcBef>
            </a:pPr>
            <a:r>
              <a:rPr lang="el-GR" sz="2400" dirty="0" err="1" smtClean="0"/>
              <a:t>↓NaCl</a:t>
            </a:r>
            <a:r>
              <a:rPr lang="el-GR" sz="2400" dirty="0" smtClean="0"/>
              <a:t> </a:t>
            </a:r>
            <a:r>
              <a:rPr lang="el-GR" sz="2400" dirty="0"/>
              <a:t>στο άπω </a:t>
            </a:r>
            <a:r>
              <a:rPr lang="el-GR" sz="2400" dirty="0" err="1" smtClean="0"/>
              <a:t>εσπειραμέν</a:t>
            </a:r>
            <a:r>
              <a:rPr lang="en-US" sz="2400" dirty="0" smtClean="0"/>
              <a:t>o</a:t>
            </a:r>
            <a:r>
              <a:rPr lang="el-GR" sz="2400" dirty="0" smtClean="0"/>
              <a:t> </a:t>
            </a:r>
            <a:r>
              <a:rPr lang="el-GR" sz="2400" dirty="0"/>
              <a:t>σωληνάριο</a:t>
            </a:r>
          </a:p>
          <a:p>
            <a:pPr>
              <a:spcBef>
                <a:spcPts val="1800"/>
              </a:spcBef>
            </a:pPr>
            <a:r>
              <a:rPr lang="el-GR" dirty="0" err="1"/>
              <a:t>Ρενίνη</a:t>
            </a:r>
            <a:r>
              <a:rPr lang="el-GR" dirty="0"/>
              <a:t> </a:t>
            </a:r>
            <a:r>
              <a:rPr lang="el-GR" dirty="0" smtClean="0">
                <a:sym typeface="Wingdings" panose="05000000000000000000" pitchFamily="2" charset="2"/>
              </a:rPr>
              <a:t> </a:t>
            </a:r>
            <a:r>
              <a:rPr lang="el-GR" dirty="0" err="1" smtClean="0"/>
              <a:t>αγγειοτασίνη</a:t>
            </a:r>
            <a:r>
              <a:rPr lang="el-GR" dirty="0" smtClean="0"/>
              <a:t> </a:t>
            </a:r>
            <a:r>
              <a:rPr lang="el-GR" dirty="0"/>
              <a:t>Ι </a:t>
            </a:r>
            <a:r>
              <a:rPr lang="el-GR" dirty="0" smtClean="0">
                <a:sym typeface="Wingdings" panose="05000000000000000000" pitchFamily="2" charset="2"/>
              </a:rPr>
              <a:t> </a:t>
            </a:r>
            <a:r>
              <a:rPr lang="el-GR" dirty="0" err="1" smtClean="0"/>
              <a:t>αγγειοτασίνη</a:t>
            </a:r>
            <a:r>
              <a:rPr lang="el-GR" dirty="0" smtClean="0"/>
              <a:t> </a:t>
            </a:r>
            <a:r>
              <a:rPr lang="el-GR" dirty="0"/>
              <a:t>Ι </a:t>
            </a:r>
            <a:r>
              <a:rPr lang="el-GR" dirty="0" err="1"/>
              <a:t>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
        <p:nvSpPr>
          <p:cNvPr id="6" name="Ορθογώνιο 5"/>
          <p:cNvSpPr/>
          <p:nvPr/>
        </p:nvSpPr>
        <p:spPr>
          <a:xfrm>
            <a:off x="323528" y="5167496"/>
            <a:ext cx="4375108" cy="400110"/>
          </a:xfrm>
          <a:prstGeom prst="rect">
            <a:avLst/>
          </a:prstGeom>
          <a:ln>
            <a:solidFill>
              <a:srgbClr val="004A82"/>
            </a:solidFill>
          </a:ln>
        </p:spPr>
        <p:txBody>
          <a:bodyPr wrap="none">
            <a:spAutoFit/>
          </a:bodyPr>
          <a:lstStyle/>
          <a:p>
            <a:r>
              <a:rPr lang="el-GR" sz="2000" dirty="0">
                <a:solidFill>
                  <a:prstClr val="black"/>
                </a:solidFill>
                <a:latin typeface="Calibri"/>
              </a:rPr>
              <a:t>Ισχυρός αγγειοσυσταλτικός παράγοντας</a:t>
            </a:r>
          </a:p>
        </p:txBody>
      </p:sp>
      <p:sp>
        <p:nvSpPr>
          <p:cNvPr id="7" name="Ορθογώνιο 6"/>
          <p:cNvSpPr/>
          <p:nvPr/>
        </p:nvSpPr>
        <p:spPr>
          <a:xfrm>
            <a:off x="5292080" y="5167496"/>
            <a:ext cx="1590051" cy="400110"/>
          </a:xfrm>
          <a:prstGeom prst="rect">
            <a:avLst/>
          </a:prstGeom>
          <a:ln>
            <a:solidFill>
              <a:srgbClr val="004A82"/>
            </a:solidFill>
          </a:ln>
        </p:spPr>
        <p:txBody>
          <a:bodyPr wrap="none">
            <a:spAutoFit/>
          </a:bodyPr>
          <a:lstStyle/>
          <a:p>
            <a:r>
              <a:rPr lang="el-GR" sz="2000" dirty="0" err="1">
                <a:solidFill>
                  <a:prstClr val="black"/>
                </a:solidFill>
                <a:latin typeface="Calibri"/>
              </a:rPr>
              <a:t>αλδοστερόνη</a:t>
            </a:r>
            <a:endParaRPr lang="el-GR" sz="2000" dirty="0">
              <a:solidFill>
                <a:prstClr val="black"/>
              </a:solidFill>
              <a:latin typeface="Calibri"/>
            </a:endParaRPr>
          </a:p>
        </p:txBody>
      </p:sp>
      <p:sp>
        <p:nvSpPr>
          <p:cNvPr id="8" name="Ορθογώνιο 7"/>
          <p:cNvSpPr/>
          <p:nvPr/>
        </p:nvSpPr>
        <p:spPr>
          <a:xfrm>
            <a:off x="1836859" y="6037257"/>
            <a:ext cx="1348446" cy="400110"/>
          </a:xfrm>
          <a:prstGeom prst="rect">
            <a:avLst/>
          </a:prstGeom>
          <a:ln>
            <a:solidFill>
              <a:srgbClr val="004A82"/>
            </a:solidFill>
          </a:ln>
        </p:spPr>
        <p:txBody>
          <a:bodyPr wrap="none">
            <a:spAutoFit/>
          </a:bodyPr>
          <a:lstStyle/>
          <a:p>
            <a:r>
              <a:rPr lang="el-GR" sz="2000" dirty="0">
                <a:solidFill>
                  <a:prstClr val="black"/>
                </a:solidFill>
                <a:latin typeface="Calibri"/>
              </a:rPr>
              <a:t>Αύξηση ΑΠ</a:t>
            </a:r>
          </a:p>
        </p:txBody>
      </p:sp>
      <p:cxnSp>
        <p:nvCxnSpPr>
          <p:cNvPr id="10" name="Ευθύγραμμο βέλος σύνδεσης 9"/>
          <p:cNvCxnSpPr>
            <a:endCxn id="6" idx="0"/>
          </p:cNvCxnSpPr>
          <p:nvPr/>
        </p:nvCxnSpPr>
        <p:spPr>
          <a:xfrm flipH="1">
            <a:off x="2511082" y="4581128"/>
            <a:ext cx="620758" cy="586368"/>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6" idx="2"/>
            <a:endCxn id="8" idx="0"/>
          </p:cNvCxnSpPr>
          <p:nvPr/>
        </p:nvCxnSpPr>
        <p:spPr>
          <a:xfrm>
            <a:off x="2511082" y="5567606"/>
            <a:ext cx="0" cy="469651"/>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endCxn id="7" idx="0"/>
          </p:cNvCxnSpPr>
          <p:nvPr/>
        </p:nvCxnSpPr>
        <p:spPr>
          <a:xfrm>
            <a:off x="5220072" y="4581128"/>
            <a:ext cx="867034" cy="586368"/>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956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a:t>
            </a:r>
            <a:r>
              <a:rPr lang="el-GR" dirty="0" err="1" smtClean="0"/>
              <a:t>Αλδοστερόνης</a:t>
            </a:r>
            <a:endParaRPr lang="el-GR" dirty="0"/>
          </a:p>
        </p:txBody>
      </p:sp>
      <p:sp>
        <p:nvSpPr>
          <p:cNvPr id="3" name="Θέση περιεχομένου 2"/>
          <p:cNvSpPr>
            <a:spLocks noGrp="1"/>
          </p:cNvSpPr>
          <p:nvPr>
            <p:ph idx="1"/>
          </p:nvPr>
        </p:nvSpPr>
        <p:spPr>
          <a:xfrm>
            <a:off x="899592" y="1340768"/>
            <a:ext cx="7787208" cy="4896544"/>
          </a:xfrm>
        </p:spPr>
        <p:txBody>
          <a:bodyPr/>
          <a:lstStyle/>
          <a:p>
            <a:pPr>
              <a:spcBef>
                <a:spcPts val="1800"/>
              </a:spcBef>
            </a:pPr>
            <a:r>
              <a:rPr lang="el-GR" dirty="0"/>
              <a:t>Κατακράτηση </a:t>
            </a:r>
            <a:r>
              <a:rPr lang="el-GR" dirty="0" smtClean="0"/>
              <a:t>ύδατος.</a:t>
            </a:r>
            <a:endParaRPr lang="el-GR" dirty="0"/>
          </a:p>
          <a:p>
            <a:pPr>
              <a:spcBef>
                <a:spcPts val="1800"/>
              </a:spcBef>
            </a:pPr>
            <a:r>
              <a:rPr lang="el-GR" dirty="0"/>
              <a:t>Κατακράτηση </a:t>
            </a:r>
            <a:r>
              <a:rPr lang="el-GR" dirty="0" err="1"/>
              <a:t>Na</a:t>
            </a:r>
            <a:r>
              <a:rPr lang="el-GR" dirty="0"/>
              <a:t> (Cl</a:t>
            </a:r>
            <a:r>
              <a:rPr lang="el-GR" dirty="0" smtClean="0"/>
              <a:t>).</a:t>
            </a:r>
            <a:endParaRPr lang="el-GR" dirty="0"/>
          </a:p>
          <a:p>
            <a:pPr>
              <a:spcBef>
                <a:spcPts val="1800"/>
              </a:spcBef>
            </a:pPr>
            <a:r>
              <a:rPr lang="el-GR" dirty="0"/>
              <a:t>Αποβολή Κ  (Η</a:t>
            </a:r>
            <a:r>
              <a:rPr lang="el-GR" dirty="0" smtClean="0"/>
              <a:t>).</a:t>
            </a:r>
            <a:endParaRPr lang="el-GR" dirty="0"/>
          </a:p>
          <a:p>
            <a:pPr>
              <a:spcBef>
                <a:spcPts val="1800"/>
              </a:spcBef>
            </a:pPr>
            <a:r>
              <a:rPr lang="el-GR" dirty="0"/>
              <a:t>Αύξηση όγκου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3685660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Δράση </a:t>
            </a:r>
            <a:r>
              <a:rPr lang="el-GR" dirty="0" err="1" smtClean="0"/>
              <a:t>Αντιδιουρητικής</a:t>
            </a:r>
            <a:r>
              <a:rPr lang="el-GR" dirty="0" smtClean="0"/>
              <a:t> Ορμόνης (</a:t>
            </a:r>
            <a:r>
              <a:rPr lang="en-US" dirty="0" smtClean="0"/>
              <a:t>ADH)</a:t>
            </a:r>
            <a:endParaRPr lang="el-GR" dirty="0"/>
          </a:p>
        </p:txBody>
      </p:sp>
      <p:sp>
        <p:nvSpPr>
          <p:cNvPr id="3" name="Θέση περιεχομένου 2"/>
          <p:cNvSpPr>
            <a:spLocks noGrp="1"/>
          </p:cNvSpPr>
          <p:nvPr>
            <p:ph idx="1"/>
          </p:nvPr>
        </p:nvSpPr>
        <p:spPr/>
        <p:txBody>
          <a:bodyPr>
            <a:normAutofit/>
          </a:bodyPr>
          <a:lstStyle/>
          <a:p>
            <a:pPr>
              <a:spcBef>
                <a:spcPts val="1800"/>
              </a:spcBef>
            </a:pPr>
            <a:r>
              <a:rPr lang="el-GR" b="1" dirty="0">
                <a:solidFill>
                  <a:srgbClr val="004A82"/>
                </a:solidFill>
              </a:rPr>
              <a:t>Άπω </a:t>
            </a:r>
            <a:r>
              <a:rPr lang="el-GR" b="1" dirty="0" err="1">
                <a:solidFill>
                  <a:srgbClr val="004A82"/>
                </a:solidFill>
              </a:rPr>
              <a:t>εσπειραμένο</a:t>
            </a:r>
            <a:r>
              <a:rPr lang="el-GR" b="1" dirty="0">
                <a:solidFill>
                  <a:srgbClr val="004A82"/>
                </a:solidFill>
              </a:rPr>
              <a:t> σωληνάριο  </a:t>
            </a:r>
          </a:p>
          <a:p>
            <a:pPr lvl="1">
              <a:spcBef>
                <a:spcPts val="600"/>
              </a:spcBef>
            </a:pPr>
            <a:r>
              <a:rPr lang="el-GR" sz="2400" dirty="0" err="1"/>
              <a:t>επαναρρόφηση</a:t>
            </a:r>
            <a:r>
              <a:rPr lang="el-GR" sz="2400" dirty="0"/>
              <a:t> Η</a:t>
            </a:r>
            <a:r>
              <a:rPr lang="el-GR" sz="2400" baseline="-25000" dirty="0"/>
              <a:t>2</a:t>
            </a:r>
            <a:r>
              <a:rPr lang="el-GR" sz="2400" dirty="0"/>
              <a:t>Ο</a:t>
            </a:r>
          </a:p>
          <a:p>
            <a:pPr>
              <a:spcBef>
                <a:spcPts val="1800"/>
              </a:spcBef>
            </a:pPr>
            <a:r>
              <a:rPr lang="el-GR" b="1" dirty="0" err="1">
                <a:solidFill>
                  <a:srgbClr val="004A82"/>
                </a:solidFill>
              </a:rPr>
              <a:t>Αρτηρίδια</a:t>
            </a:r>
            <a:r>
              <a:rPr lang="el-GR" b="1" dirty="0">
                <a:solidFill>
                  <a:srgbClr val="004A82"/>
                </a:solidFill>
              </a:rPr>
              <a:t> δέρματος και σπλάγχνων</a:t>
            </a:r>
          </a:p>
          <a:p>
            <a:pPr lvl="1">
              <a:spcBef>
                <a:spcPts val="600"/>
              </a:spcBef>
            </a:pPr>
            <a:r>
              <a:rPr lang="el-GR" sz="2400" dirty="0"/>
              <a:t>Σύσπαση</a:t>
            </a:r>
          </a:p>
          <a:p>
            <a:pPr>
              <a:spcBef>
                <a:spcPts val="1800"/>
              </a:spcBef>
            </a:pPr>
            <a:r>
              <a:rPr lang="el-GR" b="1" dirty="0">
                <a:solidFill>
                  <a:srgbClr val="004A82"/>
                </a:solidFill>
              </a:rPr>
              <a:t>Σκοπός: </a:t>
            </a:r>
          </a:p>
          <a:p>
            <a:pPr lvl="1">
              <a:spcBef>
                <a:spcPts val="600"/>
              </a:spcBef>
            </a:pPr>
            <a:r>
              <a:rPr lang="el-GR" sz="2400" dirty="0"/>
              <a:t>Αύξηση του όγκου του αίματος και ΑΠ </a:t>
            </a:r>
          </a:p>
          <a:p>
            <a:pPr lvl="1">
              <a:spcBef>
                <a:spcPts val="600"/>
              </a:spcBef>
            </a:pPr>
            <a:r>
              <a:rPr lang="el-GR" sz="2400" dirty="0"/>
              <a:t>Εξοικονόμηση αίματος για ζωτικά </a:t>
            </a:r>
            <a:r>
              <a:rPr lang="el-GR" sz="2400" dirty="0" smtClean="0"/>
              <a:t>όργανα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803036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Μεταβολική απάντηση στο τραύμα</a:t>
            </a:r>
            <a:endParaRPr lang="el-GR" dirty="0"/>
          </a:p>
        </p:txBody>
      </p:sp>
      <p:sp>
        <p:nvSpPr>
          <p:cNvPr id="3" name="Θέση περιεχομένου 2"/>
          <p:cNvSpPr>
            <a:spLocks noGrp="1"/>
          </p:cNvSpPr>
          <p:nvPr>
            <p:ph idx="1"/>
          </p:nvPr>
        </p:nvSpPr>
        <p:spPr/>
        <p:txBody>
          <a:bodyPr>
            <a:normAutofit/>
          </a:bodyPr>
          <a:lstStyle/>
          <a:p>
            <a:pPr>
              <a:spcBef>
                <a:spcPts val="1200"/>
              </a:spcBef>
            </a:pPr>
            <a:r>
              <a:rPr lang="el-GR" dirty="0"/>
              <a:t>Υπεργλυκαιμία</a:t>
            </a:r>
          </a:p>
          <a:p>
            <a:pPr>
              <a:spcBef>
                <a:spcPts val="1200"/>
              </a:spcBef>
            </a:pPr>
            <a:r>
              <a:rPr lang="el-GR" dirty="0"/>
              <a:t>Αυξημένη κινητοποίηση των λιπαρών οξέων και αύξηση στον ορό του αίματος</a:t>
            </a:r>
          </a:p>
          <a:p>
            <a:pPr>
              <a:spcBef>
                <a:spcPts val="1200"/>
              </a:spcBef>
            </a:pPr>
            <a:r>
              <a:rPr lang="el-GR" dirty="0"/>
              <a:t>Εντυπωσιακά αυξημένος καταβολισμός πρωτεϊνών</a:t>
            </a:r>
          </a:p>
          <a:p>
            <a:pPr lvl="1">
              <a:spcBef>
                <a:spcPts val="1200"/>
              </a:spcBef>
            </a:pPr>
            <a:r>
              <a:rPr lang="el-GR" sz="2400" dirty="0"/>
              <a:t>Εμφάνιση πρωτεϊνών οξείας φάσης</a:t>
            </a:r>
          </a:p>
          <a:p>
            <a:pPr lvl="1">
              <a:spcBef>
                <a:spcPts val="1200"/>
              </a:spcBef>
            </a:pPr>
            <a:r>
              <a:rPr lang="el-GR" sz="2400" dirty="0" err="1" smtClean="0"/>
              <a:t>Γλυκονεογένεση</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702492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Κατηγορίες ασθενών με αυξημένο κίνδυνο επιπλοκών στο τραύμα</a:t>
            </a:r>
            <a:endParaRPr lang="el-GR" dirty="0"/>
          </a:p>
        </p:txBody>
      </p:sp>
      <p:sp>
        <p:nvSpPr>
          <p:cNvPr id="3" name="Θέση περιεχομένου 2"/>
          <p:cNvSpPr>
            <a:spLocks noGrp="1"/>
          </p:cNvSpPr>
          <p:nvPr>
            <p:ph idx="1"/>
          </p:nvPr>
        </p:nvSpPr>
        <p:spPr>
          <a:xfrm>
            <a:off x="457200" y="1412776"/>
            <a:ext cx="8229600" cy="4824536"/>
          </a:xfrm>
        </p:spPr>
        <p:txBody>
          <a:bodyPr/>
          <a:lstStyle/>
          <a:p>
            <a:pPr>
              <a:spcBef>
                <a:spcPts val="1200"/>
              </a:spcBef>
            </a:pPr>
            <a:r>
              <a:rPr lang="el-GR" dirty="0"/>
              <a:t>Διαβητικοί και γενικά ασθενείς με παθήσεις ενδοκρινών αδένων (επινεφρίδια, θυρεοειδής</a:t>
            </a:r>
            <a:r>
              <a:rPr lang="el-GR" dirty="0" smtClean="0"/>
              <a:t>).</a:t>
            </a:r>
            <a:endParaRPr lang="el-GR" dirty="0"/>
          </a:p>
          <a:p>
            <a:pPr>
              <a:spcBef>
                <a:spcPts val="1200"/>
              </a:spcBef>
            </a:pPr>
            <a:r>
              <a:rPr lang="el-GR" dirty="0" smtClean="0"/>
              <a:t>Καρδιολογικοί.</a:t>
            </a:r>
            <a:endParaRPr lang="el-GR" dirty="0"/>
          </a:p>
          <a:p>
            <a:pPr>
              <a:spcBef>
                <a:spcPts val="1200"/>
              </a:spcBef>
            </a:pPr>
            <a:r>
              <a:rPr lang="el-GR" dirty="0" smtClean="0"/>
              <a:t>Αναπνευστικοί.</a:t>
            </a:r>
            <a:endParaRPr lang="el-GR" dirty="0"/>
          </a:p>
          <a:p>
            <a:pPr>
              <a:spcBef>
                <a:spcPts val="1200"/>
              </a:spcBef>
            </a:pPr>
            <a:r>
              <a:rPr lang="el-GR" dirty="0" smtClean="0"/>
              <a:t>Νεφροπαθείς.</a:t>
            </a:r>
            <a:endParaRPr lang="el-GR" dirty="0"/>
          </a:p>
          <a:p>
            <a:pPr>
              <a:spcBef>
                <a:spcPts val="1200"/>
              </a:spcBef>
            </a:pPr>
            <a:r>
              <a:rPr lang="el-GR" dirty="0" smtClean="0"/>
              <a:t>Ασθενείς με κακή θρέψη (υποσιτισμός).</a:t>
            </a:r>
            <a:endParaRPr lang="el-GR" dirty="0"/>
          </a:p>
          <a:p>
            <a:pPr>
              <a:spcBef>
                <a:spcPts val="1200"/>
              </a:spcBef>
            </a:pPr>
            <a:r>
              <a:rPr lang="el-GR" dirty="0"/>
              <a:t>Άλλα χρόνια νοσήματα (</a:t>
            </a:r>
            <a:r>
              <a:rPr lang="el-GR" dirty="0" err="1"/>
              <a:t>αγγειοπάθειες</a:t>
            </a:r>
            <a:r>
              <a:rPr lang="el-GR" dirty="0"/>
              <a:t> κλπ</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1346449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Προβλήματα ασθενών με τραύμα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pPr>
              <a:spcBef>
                <a:spcPts val="1200"/>
              </a:spcBef>
            </a:pPr>
            <a:r>
              <a:rPr lang="el-GR" dirty="0"/>
              <a:t>Πόνος</a:t>
            </a:r>
          </a:p>
          <a:p>
            <a:pPr>
              <a:spcBef>
                <a:spcPts val="1200"/>
              </a:spcBef>
            </a:pPr>
            <a:r>
              <a:rPr lang="el-GR" dirty="0"/>
              <a:t>Διαταραχές ύδατος και ηλεκτρολυτών</a:t>
            </a:r>
          </a:p>
          <a:p>
            <a:pPr>
              <a:spcBef>
                <a:spcPts val="1200"/>
              </a:spcBef>
            </a:pPr>
            <a:r>
              <a:rPr lang="el-GR" dirty="0"/>
              <a:t>Διαταραχές της </a:t>
            </a:r>
            <a:r>
              <a:rPr lang="el-GR" dirty="0" err="1"/>
              <a:t>οξεοβασικής</a:t>
            </a:r>
            <a:r>
              <a:rPr lang="el-GR" dirty="0"/>
              <a:t> ισορροπίας</a:t>
            </a:r>
          </a:p>
          <a:p>
            <a:pPr>
              <a:spcBef>
                <a:spcPts val="1200"/>
              </a:spcBef>
            </a:pPr>
            <a:r>
              <a:rPr lang="el-GR" dirty="0"/>
              <a:t>Διαταραχές της αναπνευστικής λειτουργίας</a:t>
            </a:r>
          </a:p>
          <a:p>
            <a:pPr lvl="1">
              <a:spcBef>
                <a:spcPts val="1200"/>
              </a:spcBef>
            </a:pPr>
            <a:r>
              <a:rPr lang="el-GR" sz="2400" dirty="0" err="1"/>
              <a:t>Υποαερισμός</a:t>
            </a:r>
            <a:endParaRPr lang="el-GR" sz="2400" dirty="0"/>
          </a:p>
          <a:p>
            <a:pPr lvl="1">
              <a:spcBef>
                <a:spcPts val="1200"/>
              </a:spcBef>
            </a:pPr>
            <a:r>
              <a:rPr lang="el-GR" sz="2400" dirty="0"/>
              <a:t>Αναποτελεσματικός τύπος αναπνοών</a:t>
            </a:r>
          </a:p>
          <a:p>
            <a:pPr>
              <a:spcBef>
                <a:spcPts val="1200"/>
              </a:spcBef>
            </a:pPr>
            <a:r>
              <a:rPr lang="el-GR" dirty="0"/>
              <a:t>Διαταραχές της καρδιακής λειτουργίας</a:t>
            </a:r>
          </a:p>
          <a:p>
            <a:pPr lvl="1">
              <a:spcBef>
                <a:spcPts val="1200"/>
              </a:spcBef>
            </a:pPr>
            <a:r>
              <a:rPr lang="el-GR" sz="2400" dirty="0"/>
              <a:t>Μειωμένη καρδιακή </a:t>
            </a:r>
            <a:r>
              <a:rPr lang="el-GR" sz="2400" dirty="0" smtClean="0"/>
              <a:t>παροχή</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064175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Προβλήματα ασθενών με τραύμα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p:txBody>
          <a:bodyPr>
            <a:normAutofit/>
          </a:bodyPr>
          <a:lstStyle/>
          <a:p>
            <a:pPr>
              <a:spcBef>
                <a:spcPts val="1200"/>
              </a:spcBef>
            </a:pPr>
            <a:r>
              <a:rPr lang="el-GR" dirty="0" smtClean="0"/>
              <a:t>Διαταραχές </a:t>
            </a:r>
            <a:r>
              <a:rPr lang="el-GR" dirty="0"/>
              <a:t>θρέψης</a:t>
            </a:r>
          </a:p>
          <a:p>
            <a:pPr lvl="1">
              <a:spcBef>
                <a:spcPts val="1200"/>
              </a:spcBef>
            </a:pPr>
            <a:r>
              <a:rPr lang="el-GR" sz="2400" dirty="0"/>
              <a:t>Καταβολισμός λευκωμάτων</a:t>
            </a:r>
          </a:p>
          <a:p>
            <a:pPr>
              <a:spcBef>
                <a:spcPts val="1200"/>
              </a:spcBef>
            </a:pPr>
            <a:r>
              <a:rPr lang="el-GR" dirty="0"/>
              <a:t>Αυξημένος κίνδυνος λοιμώξεων</a:t>
            </a:r>
          </a:p>
          <a:p>
            <a:pPr>
              <a:spcBef>
                <a:spcPts val="1200"/>
              </a:spcBef>
            </a:pPr>
            <a:r>
              <a:rPr lang="el-GR" dirty="0"/>
              <a:t>Αυξημένος κίνδυνος επιπλοκών από διάφορα συστήματα</a:t>
            </a:r>
          </a:p>
          <a:p>
            <a:pPr lvl="1">
              <a:spcBef>
                <a:spcPts val="1200"/>
              </a:spcBef>
            </a:pPr>
            <a:r>
              <a:rPr lang="el-GR" sz="2400" dirty="0"/>
              <a:t>Ο.Ν.Α.</a:t>
            </a:r>
          </a:p>
          <a:p>
            <a:pPr lvl="1">
              <a:spcBef>
                <a:spcPts val="1200"/>
              </a:spcBef>
            </a:pPr>
            <a:r>
              <a:rPr lang="el-GR" sz="2400" dirty="0"/>
              <a:t>Οξέα έλκη </a:t>
            </a:r>
            <a:r>
              <a:rPr lang="el-GR" sz="2400" dirty="0" smtClean="0"/>
              <a:t>στομάχου</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308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44824"/>
            <a:ext cx="8229600" cy="2520280"/>
          </a:xfrm>
          <a:ln w="19050">
            <a:solidFill>
              <a:srgbClr val="004A82"/>
            </a:solidFill>
          </a:ln>
        </p:spPr>
        <p:txBody>
          <a:bodyPr>
            <a:normAutofit/>
          </a:bodyPr>
          <a:lstStyle/>
          <a:p>
            <a:pPr marL="742950" indent="-742950">
              <a:buFont typeface="+mj-lt"/>
              <a:buAutoNum type="arabicPeriod"/>
            </a:pPr>
            <a:r>
              <a:rPr lang="el-GR" dirty="0" smtClean="0"/>
              <a:t>Ενδοκρινική και μεταβολική απάντηση </a:t>
            </a:r>
            <a:br>
              <a:rPr lang="el-GR" dirty="0" smtClean="0"/>
            </a:br>
            <a:r>
              <a:rPr lang="el-GR" dirty="0" smtClean="0"/>
              <a:t>στο τραύμα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433683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48880"/>
            <a:ext cx="8229600" cy="1152128"/>
          </a:xfrm>
          <a:ln w="19050">
            <a:solidFill>
              <a:srgbClr val="004A82"/>
            </a:solidFill>
          </a:ln>
        </p:spPr>
        <p:txBody>
          <a:bodyPr/>
          <a:lstStyle/>
          <a:p>
            <a:r>
              <a:rPr lang="el-GR" dirty="0" smtClean="0"/>
              <a:t>Επούλωση Τραύματος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311718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Επούλωση τραύματος</a:t>
            </a:r>
            <a:br>
              <a:rPr lang="el-GR" dirty="0" smtClean="0"/>
            </a:br>
            <a:r>
              <a:rPr lang="el-GR" sz="3300" b="0" dirty="0" smtClean="0"/>
              <a:t>(είδη)</a:t>
            </a:r>
            <a:endParaRPr lang="el-GR" sz="3300" b="0" dirty="0"/>
          </a:p>
        </p:txBody>
      </p:sp>
      <p:sp>
        <p:nvSpPr>
          <p:cNvPr id="3" name="Θέση περιεχομένου 2"/>
          <p:cNvSpPr>
            <a:spLocks noGrp="1"/>
          </p:cNvSpPr>
          <p:nvPr>
            <p:ph idx="1"/>
          </p:nvPr>
        </p:nvSpPr>
        <p:spPr>
          <a:xfrm>
            <a:off x="179512" y="1412776"/>
            <a:ext cx="5832647" cy="5445224"/>
          </a:xfrm>
        </p:spPr>
        <p:txBody>
          <a:bodyPr>
            <a:normAutofit fontScale="92500" lnSpcReduction="20000"/>
          </a:bodyPr>
          <a:lstStyle/>
          <a:p>
            <a:pPr>
              <a:lnSpc>
                <a:spcPct val="110000"/>
              </a:lnSpc>
            </a:pPr>
            <a:r>
              <a:rPr lang="el-GR" b="1" dirty="0" smtClean="0">
                <a:solidFill>
                  <a:srgbClr val="004A82"/>
                </a:solidFill>
              </a:rPr>
              <a:t>Κατά </a:t>
            </a:r>
            <a:r>
              <a:rPr lang="el-GR" b="1" dirty="0" err="1">
                <a:solidFill>
                  <a:srgbClr val="004A82"/>
                </a:solidFill>
              </a:rPr>
              <a:t>Α΄σκοπό</a:t>
            </a:r>
            <a:endParaRPr lang="el-GR" b="1" dirty="0">
              <a:solidFill>
                <a:srgbClr val="004A82"/>
              </a:solidFill>
            </a:endParaRPr>
          </a:p>
          <a:p>
            <a:pPr marL="355600" indent="0">
              <a:lnSpc>
                <a:spcPct val="110000"/>
              </a:lnSpc>
              <a:buNone/>
            </a:pPr>
            <a:r>
              <a:rPr lang="el-GR" dirty="0" smtClean="0"/>
              <a:t>Μικρή </a:t>
            </a:r>
            <a:r>
              <a:rPr lang="el-GR" dirty="0"/>
              <a:t>ή μηδαμινή απώλεια </a:t>
            </a:r>
            <a:r>
              <a:rPr lang="el-GR" dirty="0" smtClean="0"/>
              <a:t>ιστών. </a:t>
            </a:r>
            <a:r>
              <a:rPr lang="el-GR" dirty="0"/>
              <a:t>Τα χείλη του τραύματος  </a:t>
            </a:r>
            <a:r>
              <a:rPr lang="el-GR" dirty="0" err="1"/>
              <a:t>συμπλησιάζουν</a:t>
            </a:r>
            <a:r>
              <a:rPr lang="el-GR" dirty="0"/>
              <a:t> ομαλά. Δε χρειάζεται ανάπτυξη μεγάλης ποσότητας ουλώδους </a:t>
            </a:r>
            <a:r>
              <a:rPr lang="el-GR" dirty="0" smtClean="0"/>
              <a:t>ιστού (</a:t>
            </a:r>
            <a:r>
              <a:rPr lang="el-GR" dirty="0"/>
              <a:t>πχ χειρουργικό τραύμα</a:t>
            </a:r>
            <a:r>
              <a:rPr lang="el-GR" dirty="0" smtClean="0"/>
              <a:t>).</a:t>
            </a:r>
            <a:endParaRPr lang="el-GR" dirty="0"/>
          </a:p>
          <a:p>
            <a:pPr>
              <a:lnSpc>
                <a:spcPct val="110000"/>
              </a:lnSpc>
            </a:pPr>
            <a:r>
              <a:rPr lang="el-GR" b="1" dirty="0">
                <a:solidFill>
                  <a:srgbClr val="004A82"/>
                </a:solidFill>
              </a:rPr>
              <a:t>Κατά Β΄ σκοπό</a:t>
            </a:r>
          </a:p>
          <a:p>
            <a:pPr marL="355600" indent="0">
              <a:lnSpc>
                <a:spcPct val="110000"/>
              </a:lnSpc>
              <a:buNone/>
            </a:pPr>
            <a:r>
              <a:rPr lang="el-GR" dirty="0" smtClean="0"/>
              <a:t>Σημαντική </a:t>
            </a:r>
            <a:r>
              <a:rPr lang="el-GR" dirty="0"/>
              <a:t>απώλεια ιστών ή παρουσία ξένων σωμάτων. Το τραύμα παραμένει ανοικτό . Γεμίζει με κοκκιώδη ιστό που στη συνέχεια καλύπτεται από </a:t>
            </a:r>
            <a:r>
              <a:rPr lang="el-GR" dirty="0" smtClean="0"/>
              <a:t>επιθήλιο.</a:t>
            </a:r>
            <a:endParaRPr lang="el-GR" dirty="0"/>
          </a:p>
          <a:p>
            <a:pPr>
              <a:lnSpc>
                <a:spcPct val="110000"/>
              </a:lnSpc>
            </a:pPr>
            <a:r>
              <a:rPr lang="el-GR" b="1" dirty="0">
                <a:solidFill>
                  <a:srgbClr val="004A82"/>
                </a:solidFill>
              </a:rPr>
              <a:t>Κατά Γ΄ σκοπό</a:t>
            </a:r>
          </a:p>
          <a:p>
            <a:pPr marL="355600" indent="0">
              <a:lnSpc>
                <a:spcPct val="110000"/>
              </a:lnSpc>
              <a:buNone/>
            </a:pPr>
            <a:r>
              <a:rPr lang="el-GR" dirty="0" smtClean="0"/>
              <a:t>Παραμένουν </a:t>
            </a:r>
            <a:r>
              <a:rPr lang="el-GR" dirty="0"/>
              <a:t>ανοικτά για 4-5 ημέρες. Ύστερα συρράπτονται ή καλύπτονται με  μοσχεύματα (Εκτεταμένα  και βαθιά τραύματα, εγκαύματα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pic>
        <p:nvPicPr>
          <p:cNvPr id="5" name="Picture 5" descr="Wound healing. (A) First intention (most surgical incisions). Clean incision, early suturing, hairline scar. (B) Second intention (tissue must granulate in). Irregular wound, granulation, skin grows over scar (C) Third intention (wound edges brought together some time after wound occurs). Open wound, increased granulation. late suturing, wide s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4075" y="1412776"/>
            <a:ext cx="3181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6300614" y="6016565"/>
            <a:ext cx="2448272" cy="276999"/>
          </a:xfrm>
          <a:prstGeom prst="rect">
            <a:avLst/>
          </a:prstGeom>
        </p:spPr>
        <p:txBody>
          <a:bodyPr wrap="square">
            <a:spAutoFit/>
          </a:bodyPr>
          <a:lstStyle/>
          <a:p>
            <a:pPr algn="ctr"/>
            <a:r>
              <a:rPr lang="en-US" sz="1200" dirty="0" smtClean="0">
                <a:solidFill>
                  <a:prstClr val="black"/>
                </a:solidFill>
                <a:latin typeface="Calibri"/>
                <a:hlinkClick r:id="rId3"/>
              </a:rPr>
              <a:t>what-when-how.com</a:t>
            </a:r>
            <a:endParaRPr lang="el-GR" sz="1200" dirty="0">
              <a:solidFill>
                <a:prstClr val="black"/>
              </a:solidFill>
              <a:latin typeface="Calibri"/>
            </a:endParaRPr>
          </a:p>
        </p:txBody>
      </p:sp>
    </p:spTree>
    <p:extLst>
      <p:ext uri="{BB962C8B-B14F-4D97-AF65-F5344CB8AC3E}">
        <p14:creationId xmlns:p14="http://schemas.microsoft.com/office/powerpoint/2010/main" val="1267215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Επούλωση τραύματος</a:t>
            </a:r>
            <a:br>
              <a:rPr lang="el-GR" dirty="0" smtClean="0"/>
            </a:br>
            <a:r>
              <a:rPr lang="el-GR" sz="3300" b="0" dirty="0" smtClean="0"/>
              <a:t>(Φάσεις επούλωσης)</a:t>
            </a:r>
            <a:endParaRPr lang="el-GR" sz="3300" b="0" dirty="0"/>
          </a:p>
        </p:txBody>
      </p:sp>
      <p:sp>
        <p:nvSpPr>
          <p:cNvPr id="3" name="Θέση περιεχομένου 2"/>
          <p:cNvSpPr>
            <a:spLocks noGrp="1"/>
          </p:cNvSpPr>
          <p:nvPr>
            <p:ph idx="1"/>
          </p:nvPr>
        </p:nvSpPr>
        <p:spPr>
          <a:xfrm>
            <a:off x="457200" y="1412776"/>
            <a:ext cx="8229600" cy="4824536"/>
          </a:xfrm>
        </p:spPr>
        <p:txBody>
          <a:bodyPr>
            <a:normAutofit/>
          </a:bodyPr>
          <a:lstStyle/>
          <a:p>
            <a:pPr marL="457200" indent="-457200">
              <a:buFont typeface="+mj-lt"/>
              <a:buAutoNum type="arabicPeriod"/>
            </a:pPr>
            <a:r>
              <a:rPr lang="el-GR" dirty="0" smtClean="0"/>
              <a:t>Φλεγμονής.</a:t>
            </a:r>
          </a:p>
          <a:p>
            <a:pPr marL="457200" indent="-457200">
              <a:buFont typeface="+mj-lt"/>
              <a:buAutoNum type="arabicPeriod"/>
            </a:pPr>
            <a:r>
              <a:rPr lang="el-GR" dirty="0" err="1" smtClean="0"/>
              <a:t>Επιθηλιοποίησης</a:t>
            </a:r>
            <a:r>
              <a:rPr lang="el-GR" dirty="0" smtClean="0"/>
              <a:t>.</a:t>
            </a:r>
          </a:p>
          <a:p>
            <a:pPr marL="457200" indent="-457200">
              <a:buFont typeface="+mj-lt"/>
              <a:buAutoNum type="arabicPeriod"/>
            </a:pPr>
            <a:r>
              <a:rPr lang="el-GR" dirty="0" err="1" smtClean="0"/>
              <a:t>Ινοπλασίας</a:t>
            </a:r>
            <a:r>
              <a:rPr lang="el-GR" dirty="0" smtClean="0"/>
              <a:t> και σχηματισμού ουλής.</a:t>
            </a:r>
          </a:p>
          <a:p>
            <a:pPr marL="0" indent="0" algn="ctr">
              <a:buNone/>
            </a:pPr>
            <a:r>
              <a:rPr lang="el-GR" b="1" dirty="0" smtClean="0"/>
              <a:t>ή</a:t>
            </a:r>
          </a:p>
          <a:p>
            <a:pPr marL="457200" indent="-457200">
              <a:buFont typeface="+mj-lt"/>
              <a:buAutoNum type="arabicPeriod"/>
            </a:pPr>
            <a:r>
              <a:rPr lang="el-GR" dirty="0" smtClean="0"/>
              <a:t>Φλεγμονής.</a:t>
            </a:r>
          </a:p>
          <a:p>
            <a:pPr marL="457200" indent="-457200">
              <a:buFont typeface="+mj-lt"/>
              <a:buAutoNum type="arabicPeriod"/>
            </a:pPr>
            <a:r>
              <a:rPr lang="el-GR" dirty="0" smtClean="0"/>
              <a:t>Κοκκιωμάτωσης.</a:t>
            </a:r>
          </a:p>
          <a:p>
            <a:pPr marL="457200" indent="-457200">
              <a:buFont typeface="+mj-lt"/>
              <a:buAutoNum type="arabicPeriod"/>
            </a:pPr>
            <a:r>
              <a:rPr lang="el-GR" dirty="0" err="1" smtClean="0"/>
              <a:t>Επιθηλιοποιήσεως</a:t>
            </a:r>
            <a:r>
              <a:rPr lang="el-GR" dirty="0" smtClean="0"/>
              <a:t>.</a:t>
            </a:r>
          </a:p>
          <a:p>
            <a:pPr marL="457200" indent="-457200">
              <a:buFont typeface="+mj-lt"/>
              <a:buAutoNum type="arabicPeriod"/>
            </a:pPr>
            <a:r>
              <a:rPr lang="el-GR" dirty="0" err="1" smtClean="0"/>
              <a:t>Ινοπλασίας</a:t>
            </a:r>
            <a:r>
              <a:rPr lang="el-GR" dirty="0" smtClean="0"/>
              <a:t>.</a:t>
            </a:r>
          </a:p>
          <a:p>
            <a:pPr marL="457200" indent="-457200">
              <a:buFont typeface="+mj-lt"/>
              <a:buAutoNum type="arabicPeriod"/>
            </a:pPr>
            <a:r>
              <a:rPr lang="el-GR" dirty="0" smtClean="0"/>
              <a:t>Ρικνώσεως.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638110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Αιμόσταση και Φλεγμονή</a:t>
            </a:r>
            <a:endParaRPr lang="el-GR" dirty="0"/>
          </a:p>
        </p:txBody>
      </p:sp>
      <p:sp>
        <p:nvSpPr>
          <p:cNvPr id="3" name="Θέση περιεχομένου 2"/>
          <p:cNvSpPr>
            <a:spLocks noGrp="1"/>
          </p:cNvSpPr>
          <p:nvPr>
            <p:ph idx="1"/>
          </p:nvPr>
        </p:nvSpPr>
        <p:spPr>
          <a:xfrm>
            <a:off x="457200" y="1196752"/>
            <a:ext cx="8686800" cy="5040560"/>
          </a:xfrm>
        </p:spPr>
        <p:txBody>
          <a:bodyPr>
            <a:normAutofit/>
          </a:bodyPr>
          <a:lstStyle/>
          <a:p>
            <a:pPr marL="0" indent="0">
              <a:buNone/>
            </a:pPr>
            <a:r>
              <a:rPr lang="el-GR" altLang="el-GR" dirty="0" smtClean="0"/>
              <a:t>(</a:t>
            </a:r>
            <a:r>
              <a:rPr lang="el-GR" altLang="el-GR" dirty="0"/>
              <a:t>1-4 ημέρες)</a:t>
            </a:r>
          </a:p>
          <a:p>
            <a:r>
              <a:rPr lang="el-GR" altLang="el-GR" dirty="0"/>
              <a:t>Αρχικά </a:t>
            </a:r>
            <a:r>
              <a:rPr lang="el-GR" altLang="el-GR" dirty="0" err="1"/>
              <a:t>Αγγειοσύσπαση</a:t>
            </a:r>
            <a:endParaRPr lang="el-GR" altLang="el-GR" dirty="0"/>
          </a:p>
          <a:p>
            <a:r>
              <a:rPr lang="el-GR" altLang="el-GR" dirty="0"/>
              <a:t>Αιμοπετάλια </a:t>
            </a:r>
            <a:r>
              <a:rPr lang="el-GR" altLang="el-GR" dirty="0">
                <a:sym typeface="Symbol" pitchFamily="18" charset="2"/>
              </a:rPr>
              <a:t></a:t>
            </a:r>
            <a:r>
              <a:rPr lang="el-GR" altLang="el-GR" dirty="0"/>
              <a:t> (ερυθρός θρόμβος), ινώδες δίκτυο (λευκός θρόμβος)</a:t>
            </a:r>
          </a:p>
          <a:p>
            <a:r>
              <a:rPr lang="el-GR" altLang="el-GR" dirty="0"/>
              <a:t>Ενεργοποίηση παραγόντων πήξεως και απελευθέρωση ουσιών (</a:t>
            </a:r>
            <a:r>
              <a:rPr lang="el-GR" altLang="el-GR" dirty="0" err="1"/>
              <a:t>προσταγλανδίνη</a:t>
            </a:r>
            <a:r>
              <a:rPr lang="el-GR" altLang="el-GR" dirty="0"/>
              <a:t>,  </a:t>
            </a:r>
            <a:r>
              <a:rPr lang="el-GR" altLang="el-GR" dirty="0" err="1"/>
              <a:t>ισταμίνη</a:t>
            </a:r>
            <a:r>
              <a:rPr lang="el-GR" altLang="el-GR" dirty="0"/>
              <a:t>) </a:t>
            </a:r>
            <a:r>
              <a:rPr lang="el-GR" altLang="el-GR" dirty="0">
                <a:sym typeface="Symbol" pitchFamily="18" charset="2"/>
              </a:rPr>
              <a:t></a:t>
            </a:r>
          </a:p>
          <a:p>
            <a:pPr marL="538163" lvl="1"/>
            <a:r>
              <a:rPr lang="el-GR" altLang="el-GR" sz="2400" dirty="0">
                <a:sym typeface="Symbol" pitchFamily="18" charset="2"/>
              </a:rPr>
              <a:t> τριχοειδική διαπερατότητα: </a:t>
            </a:r>
            <a:r>
              <a:rPr lang="el-GR" altLang="el-GR" sz="2400" dirty="0"/>
              <a:t>έξοδος αρχικά πολυμορφοπύρηνων και αργότερα </a:t>
            </a:r>
            <a:r>
              <a:rPr lang="el-GR" altLang="el-GR" sz="2400" dirty="0" err="1" smtClean="0"/>
              <a:t>μακροφάγων</a:t>
            </a:r>
            <a:r>
              <a:rPr lang="el-GR" altLang="el-GR" sz="2400" dirty="0"/>
              <a:t> </a:t>
            </a:r>
            <a:r>
              <a:rPr lang="el-GR" altLang="el-GR" sz="2400" dirty="0" smtClean="0"/>
              <a:t>(</a:t>
            </a:r>
            <a:r>
              <a:rPr lang="el-GR" altLang="el-GR" sz="2400" dirty="0" err="1" smtClean="0"/>
              <a:t>φαγοκύττωση</a:t>
            </a:r>
            <a:r>
              <a:rPr lang="el-GR" altLang="el-GR" sz="2400" dirty="0"/>
              <a:t>)</a:t>
            </a:r>
          </a:p>
          <a:p>
            <a:pPr marL="538163" lvl="1"/>
            <a:r>
              <a:rPr lang="el-GR" altLang="el-GR" sz="2400" dirty="0"/>
              <a:t> αγγειοδιαστολή, </a:t>
            </a:r>
          </a:p>
          <a:p>
            <a:pPr marL="538163" lvl="1"/>
            <a:r>
              <a:rPr lang="el-GR" altLang="el-GR" sz="2400" dirty="0" err="1">
                <a:sym typeface="Symbol" pitchFamily="18" charset="2"/>
              </a:rPr>
              <a:t></a:t>
            </a:r>
            <a:r>
              <a:rPr lang="el-GR" altLang="el-GR" sz="2400" dirty="0"/>
              <a:t> αιματικής ροής έξοδος πολυμορφοπύρηνων και </a:t>
            </a:r>
            <a:r>
              <a:rPr lang="el-GR" altLang="el-GR" sz="2400" dirty="0" err="1"/>
              <a:t>μακροφάγων</a:t>
            </a:r>
            <a:r>
              <a:rPr lang="el-GR" altLang="el-GR" sz="2400" dirty="0"/>
              <a:t> (</a:t>
            </a:r>
            <a:r>
              <a:rPr lang="el-GR" altLang="el-GR" sz="2400" dirty="0" err="1"/>
              <a:t>φαγοκύττωση</a:t>
            </a:r>
            <a:r>
              <a:rPr lang="el-GR" altLang="el-GR" sz="2400"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2435174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Φάση Φλεγμονής</a:t>
            </a:r>
            <a:endParaRPr lang="el-GR" dirty="0"/>
          </a:p>
        </p:txBody>
      </p:sp>
      <p:sp>
        <p:nvSpPr>
          <p:cNvPr id="3" name="Θέση περιεχομένου 2"/>
          <p:cNvSpPr>
            <a:spLocks noGrp="1"/>
          </p:cNvSpPr>
          <p:nvPr>
            <p:ph idx="1"/>
          </p:nvPr>
        </p:nvSpPr>
        <p:spPr>
          <a:xfrm>
            <a:off x="457200" y="1340768"/>
            <a:ext cx="8686800" cy="4896544"/>
          </a:xfrm>
        </p:spPr>
        <p:txBody>
          <a:bodyPr>
            <a:normAutofit/>
          </a:bodyPr>
          <a:lstStyle/>
          <a:p>
            <a:pPr>
              <a:spcBef>
                <a:spcPts val="1200"/>
              </a:spcBef>
            </a:pPr>
            <a:r>
              <a:rPr lang="el-GR" b="1" dirty="0">
                <a:solidFill>
                  <a:srgbClr val="004A82"/>
                </a:solidFill>
              </a:rPr>
              <a:t>Πολυμορφοπύρηνα: </a:t>
            </a:r>
            <a:r>
              <a:rPr lang="el-GR" dirty="0"/>
              <a:t>φαγοκύτωση, καθαρισμός του τραύματος</a:t>
            </a:r>
          </a:p>
          <a:p>
            <a:pPr lvl="1">
              <a:spcBef>
                <a:spcPts val="1200"/>
              </a:spcBef>
              <a:spcAft>
                <a:spcPts val="2400"/>
              </a:spcAft>
            </a:pPr>
            <a:r>
              <a:rPr lang="el-GR" sz="2400" dirty="0"/>
              <a:t>Παραμονή 2-3 </a:t>
            </a:r>
            <a:r>
              <a:rPr lang="el-GR" sz="2400" dirty="0" smtClean="0"/>
              <a:t>ημέρες.</a:t>
            </a:r>
            <a:endParaRPr lang="el-GR" sz="2400" dirty="0"/>
          </a:p>
          <a:p>
            <a:pPr>
              <a:spcBef>
                <a:spcPts val="1200"/>
              </a:spcBef>
            </a:pPr>
            <a:r>
              <a:rPr lang="el-GR" b="1" dirty="0" err="1">
                <a:solidFill>
                  <a:srgbClr val="004A82"/>
                </a:solidFill>
              </a:rPr>
              <a:t>Μακροφάγα</a:t>
            </a:r>
            <a:endParaRPr lang="el-GR" b="1" dirty="0">
              <a:solidFill>
                <a:srgbClr val="004A82"/>
              </a:solidFill>
            </a:endParaRPr>
          </a:p>
          <a:p>
            <a:pPr lvl="1">
              <a:spcBef>
                <a:spcPts val="1200"/>
              </a:spcBef>
            </a:pPr>
            <a:r>
              <a:rPr lang="el-GR" sz="2400" dirty="0"/>
              <a:t>Παραμονή 1 εβδομάδα </a:t>
            </a:r>
            <a:r>
              <a:rPr lang="el-GR" sz="2400" dirty="0" smtClean="0"/>
              <a:t>περίπου.</a:t>
            </a:r>
            <a:endParaRPr lang="el-GR" sz="2400" dirty="0"/>
          </a:p>
          <a:p>
            <a:pPr lvl="1">
              <a:spcBef>
                <a:spcPts val="1200"/>
              </a:spcBef>
            </a:pPr>
            <a:r>
              <a:rPr lang="el-GR" sz="2400" dirty="0" smtClean="0"/>
              <a:t>Συνεχίζουν </a:t>
            </a:r>
            <a:r>
              <a:rPr lang="el-GR" sz="2400" dirty="0"/>
              <a:t>τον «καθαρισμό του τραύματος (</a:t>
            </a:r>
            <a:r>
              <a:rPr lang="el-GR" sz="2400" dirty="0" err="1"/>
              <a:t>κολλαγενάση</a:t>
            </a:r>
            <a:r>
              <a:rPr lang="el-GR" sz="2400" dirty="0"/>
              <a:t>, </a:t>
            </a:r>
            <a:r>
              <a:rPr lang="el-GR" sz="2400" dirty="0" err="1"/>
              <a:t>ελαστάση</a:t>
            </a:r>
            <a:r>
              <a:rPr lang="el-GR" sz="2400" dirty="0"/>
              <a:t>, άλλα ένζυμα</a:t>
            </a:r>
            <a:r>
              <a:rPr lang="el-GR" sz="2400" dirty="0" smtClean="0"/>
              <a:t>).</a:t>
            </a:r>
            <a:endParaRPr lang="el-GR" sz="2400" dirty="0"/>
          </a:p>
          <a:p>
            <a:pPr lvl="1">
              <a:spcBef>
                <a:spcPts val="1200"/>
              </a:spcBef>
            </a:pPr>
            <a:r>
              <a:rPr lang="el-GR" sz="2400" dirty="0"/>
              <a:t>Παράγουν αυξητικούς παράγοντες (</a:t>
            </a:r>
            <a:r>
              <a:rPr lang="el-GR" sz="2400" dirty="0" err="1"/>
              <a:t>κυτοκίνες</a:t>
            </a:r>
            <a:r>
              <a:rPr lang="el-GR" sz="2400" dirty="0"/>
              <a:t>, παράγοντες συμπληρώματος) </a:t>
            </a:r>
            <a:r>
              <a:rPr lang="el-GR" sz="2400" dirty="0" err="1" smtClean="0">
                <a:sym typeface="Wingdings" panose="05000000000000000000" pitchFamily="2" charset="2"/>
              </a:rPr>
              <a:t></a:t>
            </a:r>
            <a:r>
              <a:rPr lang="el-GR" sz="2400" dirty="0" err="1" smtClean="0"/>
              <a:t>πολ</a:t>
            </a:r>
            <a:r>
              <a:rPr lang="el-GR" sz="2400" dirty="0" smtClean="0"/>
              <a:t>/</a:t>
            </a:r>
            <a:r>
              <a:rPr lang="el-GR" sz="2400" dirty="0" err="1" smtClean="0"/>
              <a:t>σμός</a:t>
            </a:r>
            <a:r>
              <a:rPr lang="el-GR" sz="2400" dirty="0" smtClean="0"/>
              <a:t> </a:t>
            </a:r>
            <a:r>
              <a:rPr lang="el-GR" sz="2400" dirty="0" err="1"/>
              <a:t>ινοβλαστών</a:t>
            </a:r>
            <a:r>
              <a:rPr lang="el-GR" sz="2400" dirty="0"/>
              <a:t> και παραγωγή </a:t>
            </a:r>
            <a:r>
              <a:rPr lang="el-GR" sz="2400" dirty="0" smtClean="0"/>
              <a:t>κολλαγόνου.</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231569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Φάση Κοκκιωμάτωσης</a:t>
            </a:r>
            <a:endParaRPr lang="el-GR" dirty="0"/>
          </a:p>
        </p:txBody>
      </p:sp>
      <p:sp>
        <p:nvSpPr>
          <p:cNvPr id="3" name="Θέση περιεχομένου 2"/>
          <p:cNvSpPr>
            <a:spLocks noGrp="1"/>
          </p:cNvSpPr>
          <p:nvPr>
            <p:ph idx="1"/>
          </p:nvPr>
        </p:nvSpPr>
        <p:spPr>
          <a:xfrm>
            <a:off x="457200" y="1196752"/>
            <a:ext cx="8686800" cy="5040560"/>
          </a:xfrm>
        </p:spPr>
        <p:txBody>
          <a:bodyPr>
            <a:normAutofit/>
          </a:bodyPr>
          <a:lstStyle/>
          <a:p>
            <a:r>
              <a:rPr lang="el-GR" b="1" dirty="0">
                <a:solidFill>
                  <a:srgbClr val="004A82"/>
                </a:solidFill>
              </a:rPr>
              <a:t>Παραγωγή κοκκιώδους ιστού </a:t>
            </a:r>
          </a:p>
          <a:p>
            <a:pPr lvl="1"/>
            <a:r>
              <a:rPr lang="el-GR" dirty="0"/>
              <a:t>Υγιής </a:t>
            </a:r>
            <a:r>
              <a:rPr lang="el-GR" dirty="0" err="1"/>
              <a:t>ροδόχροος</a:t>
            </a:r>
            <a:r>
              <a:rPr lang="el-GR" dirty="0"/>
              <a:t> ιστός, αποτελεί τη βάση για την </a:t>
            </a:r>
            <a:r>
              <a:rPr lang="el-GR" dirty="0" err="1" smtClean="0"/>
              <a:t>επιθηλιοποίηση</a:t>
            </a:r>
            <a:r>
              <a:rPr lang="el-GR" dirty="0" smtClean="0"/>
              <a:t>.</a:t>
            </a:r>
            <a:endParaRPr lang="el-GR" dirty="0"/>
          </a:p>
          <a:p>
            <a:pPr lvl="1"/>
            <a:r>
              <a:rPr lang="el-GR" dirty="0"/>
              <a:t> Σε χειρουργικά τραύματα (ομαλά χείλη) μικρή παραγωγή κοκκιώδους </a:t>
            </a:r>
            <a:r>
              <a:rPr lang="el-GR" dirty="0" smtClean="0"/>
              <a:t>ιστού.</a:t>
            </a:r>
            <a:endParaRPr lang="el-GR" dirty="0"/>
          </a:p>
          <a:p>
            <a:pPr lvl="1"/>
            <a:r>
              <a:rPr lang="el-GR" dirty="0" smtClean="0"/>
              <a:t>Στο </a:t>
            </a:r>
            <a:r>
              <a:rPr lang="el-GR" dirty="0" err="1"/>
              <a:t>β΄και</a:t>
            </a:r>
            <a:r>
              <a:rPr lang="el-GR" dirty="0"/>
              <a:t> </a:t>
            </a:r>
            <a:r>
              <a:rPr lang="el-GR" dirty="0" err="1"/>
              <a:t>γ΄σκοπό</a:t>
            </a:r>
            <a:r>
              <a:rPr lang="el-GR" dirty="0"/>
              <a:t>  μεγαλύτερη </a:t>
            </a:r>
            <a:r>
              <a:rPr lang="el-GR" dirty="0" smtClean="0"/>
              <a:t>παραγωγή.</a:t>
            </a:r>
            <a:endParaRPr lang="el-GR" dirty="0"/>
          </a:p>
          <a:p>
            <a:r>
              <a:rPr lang="el-GR" b="1" dirty="0">
                <a:solidFill>
                  <a:srgbClr val="004A82"/>
                </a:solidFill>
              </a:rPr>
              <a:t>Κυρίαρχο  ρόλο έχουν οι </a:t>
            </a:r>
            <a:r>
              <a:rPr lang="el-GR" b="1" dirty="0" err="1">
                <a:solidFill>
                  <a:srgbClr val="004A82"/>
                </a:solidFill>
              </a:rPr>
              <a:t>ινοβλάστες</a:t>
            </a:r>
            <a:endParaRPr lang="el-GR" b="1" dirty="0">
              <a:solidFill>
                <a:srgbClr val="004A82"/>
              </a:solidFill>
            </a:endParaRPr>
          </a:p>
          <a:p>
            <a:pPr lvl="1"/>
            <a:r>
              <a:rPr lang="el-GR" dirty="0"/>
              <a:t>Παραγωγή </a:t>
            </a:r>
            <a:r>
              <a:rPr lang="el-GR" dirty="0" smtClean="0"/>
              <a:t>κολλαγόνου.</a:t>
            </a:r>
            <a:endParaRPr lang="el-GR" dirty="0"/>
          </a:p>
          <a:p>
            <a:r>
              <a:rPr lang="el-GR" b="1" dirty="0">
                <a:solidFill>
                  <a:srgbClr val="004A82"/>
                </a:solidFill>
              </a:rPr>
              <a:t>Αιτία μετανάστευσης  των </a:t>
            </a:r>
            <a:r>
              <a:rPr lang="el-GR" b="1" dirty="0" err="1">
                <a:solidFill>
                  <a:srgbClr val="004A82"/>
                </a:solidFill>
              </a:rPr>
              <a:t>ινοβλαστών</a:t>
            </a:r>
            <a:r>
              <a:rPr lang="el-GR" b="1" dirty="0">
                <a:solidFill>
                  <a:srgbClr val="004A82"/>
                </a:solidFill>
              </a:rPr>
              <a:t>: οι αυξητικοί παράγοντες (PDGF-β,  TNF, IL-1 EGF </a:t>
            </a:r>
            <a:r>
              <a:rPr lang="el-GR" b="1" dirty="0" err="1">
                <a:solidFill>
                  <a:srgbClr val="004A82"/>
                </a:solidFill>
              </a:rPr>
              <a:t>κ.α</a:t>
            </a:r>
            <a:r>
              <a:rPr lang="el-GR" b="1" dirty="0">
                <a:solidFill>
                  <a:srgbClr val="004A82"/>
                </a:solidFill>
              </a:rPr>
              <a:t>)</a:t>
            </a:r>
          </a:p>
          <a:p>
            <a:r>
              <a:rPr lang="el-GR" b="1" dirty="0" err="1">
                <a:solidFill>
                  <a:srgbClr val="004A82"/>
                </a:solidFill>
              </a:rPr>
              <a:t>Αγγειογένεση</a:t>
            </a:r>
            <a:r>
              <a:rPr lang="el-GR" b="1" dirty="0">
                <a:solidFill>
                  <a:srgbClr val="004A82"/>
                </a:solidFill>
              </a:rPr>
              <a:t> </a:t>
            </a:r>
          </a:p>
          <a:p>
            <a:pPr lvl="1"/>
            <a:r>
              <a:rPr lang="el-GR" dirty="0"/>
              <a:t>Ερεθίσματα </a:t>
            </a:r>
            <a:r>
              <a:rPr lang="el-GR" dirty="0" smtClean="0"/>
              <a:t>: Χαμηλό </a:t>
            </a:r>
            <a:r>
              <a:rPr lang="el-GR" dirty="0" err="1"/>
              <a:t>pH</a:t>
            </a:r>
            <a:r>
              <a:rPr lang="el-GR" dirty="0"/>
              <a:t> και η τοπική </a:t>
            </a:r>
            <a:r>
              <a:rPr lang="el-GR" dirty="0" err="1" smtClean="0"/>
              <a:t>υποξία</a:t>
            </a:r>
            <a:r>
              <a:rPr lang="el-GR" dirty="0" smtClean="0"/>
              <a:t>.</a:t>
            </a:r>
            <a:endParaRPr lang="el-GR" dirty="0"/>
          </a:p>
          <a:p>
            <a:pPr lvl="1"/>
            <a:r>
              <a:rPr lang="el-GR" dirty="0"/>
              <a:t>Νεόπλαστο δίκτυο </a:t>
            </a:r>
            <a:r>
              <a:rPr lang="el-GR" dirty="0" smtClean="0"/>
              <a:t>αγγείων.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2141457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Κολλαγόνο</a:t>
            </a:r>
            <a:endParaRPr lang="el-GR" dirty="0"/>
          </a:p>
        </p:txBody>
      </p:sp>
      <p:sp>
        <p:nvSpPr>
          <p:cNvPr id="3" name="Θέση περιεχομένου 2"/>
          <p:cNvSpPr>
            <a:spLocks noGrp="1"/>
          </p:cNvSpPr>
          <p:nvPr>
            <p:ph idx="1"/>
          </p:nvPr>
        </p:nvSpPr>
        <p:spPr/>
        <p:txBody>
          <a:bodyPr>
            <a:normAutofit/>
          </a:bodyPr>
          <a:lstStyle/>
          <a:p>
            <a:r>
              <a:rPr lang="el-GR" dirty="0"/>
              <a:t>Κυριότεροι τύποι κολλαγόνου: I, II, III,  IV, V</a:t>
            </a:r>
          </a:p>
          <a:p>
            <a:r>
              <a:rPr lang="el-GR" b="1" dirty="0">
                <a:solidFill>
                  <a:srgbClr val="004A82"/>
                </a:solidFill>
              </a:rPr>
              <a:t>Ο τύπος ΙΙΙ </a:t>
            </a:r>
            <a:r>
              <a:rPr lang="el-GR" dirty="0"/>
              <a:t>παράγεται από τον κοκκιώδη ιστό στα δερματικά τραύματα, αν και φυσιολογικά δεν βρίσκεται σε μεγάλη ποσότητα στο </a:t>
            </a:r>
            <a:r>
              <a:rPr lang="el-GR" dirty="0" smtClean="0"/>
              <a:t>δέρμα.</a:t>
            </a:r>
            <a:endParaRPr lang="el-GR" dirty="0"/>
          </a:p>
          <a:p>
            <a:r>
              <a:rPr lang="el-GR" b="1" dirty="0">
                <a:solidFill>
                  <a:srgbClr val="004A82"/>
                </a:solidFill>
              </a:rPr>
              <a:t>Απαραίτητα στοιχεία για την παρασκευή</a:t>
            </a:r>
            <a:r>
              <a:rPr lang="el-GR" dirty="0"/>
              <a:t> του:</a:t>
            </a:r>
          </a:p>
          <a:p>
            <a:pPr lvl="1"/>
            <a:r>
              <a:rPr lang="el-GR" b="1" dirty="0">
                <a:solidFill>
                  <a:srgbClr val="004A82"/>
                </a:solidFill>
              </a:rPr>
              <a:t>Αμινοξέα</a:t>
            </a:r>
            <a:r>
              <a:rPr lang="el-GR" dirty="0"/>
              <a:t> </a:t>
            </a:r>
            <a:r>
              <a:rPr lang="el-GR" dirty="0" smtClean="0"/>
              <a:t>όπως:</a:t>
            </a:r>
            <a:endParaRPr lang="el-GR" dirty="0"/>
          </a:p>
          <a:p>
            <a:pPr lvl="2"/>
            <a:r>
              <a:rPr lang="el-GR" sz="2200" dirty="0" err="1" smtClean="0"/>
              <a:t>Λυσίνη</a:t>
            </a:r>
            <a:r>
              <a:rPr lang="el-GR" sz="2200" dirty="0" smtClean="0"/>
              <a:t>.</a:t>
            </a:r>
            <a:endParaRPr lang="el-GR" sz="2200" dirty="0"/>
          </a:p>
          <a:p>
            <a:pPr lvl="2"/>
            <a:r>
              <a:rPr lang="el-GR" sz="2200" dirty="0" err="1" smtClean="0"/>
              <a:t>Προλίνη</a:t>
            </a:r>
            <a:r>
              <a:rPr lang="el-GR" sz="2200" dirty="0" smtClean="0"/>
              <a:t>.</a:t>
            </a:r>
            <a:endParaRPr lang="el-GR" sz="2200" dirty="0"/>
          </a:p>
          <a:p>
            <a:pPr lvl="2"/>
            <a:r>
              <a:rPr lang="el-GR" sz="2200" dirty="0" err="1" smtClean="0"/>
              <a:t>Υδροξυπρολίνη</a:t>
            </a:r>
            <a:r>
              <a:rPr lang="el-GR" sz="2200" dirty="0" smtClean="0"/>
              <a:t>.</a:t>
            </a:r>
            <a:endParaRPr lang="el-GR" sz="2200" dirty="0"/>
          </a:p>
          <a:p>
            <a:pPr lvl="1"/>
            <a:r>
              <a:rPr lang="el-GR" b="1" dirty="0" smtClean="0">
                <a:solidFill>
                  <a:srgbClr val="004A82"/>
                </a:solidFill>
              </a:rPr>
              <a:t>Σίδηρος.</a:t>
            </a:r>
            <a:endParaRPr lang="el-GR" b="1" dirty="0">
              <a:solidFill>
                <a:srgbClr val="004A82"/>
              </a:solidFill>
            </a:endParaRPr>
          </a:p>
          <a:p>
            <a:pPr lvl="1"/>
            <a:r>
              <a:rPr lang="el-GR" b="1" dirty="0">
                <a:solidFill>
                  <a:srgbClr val="004A82"/>
                </a:solidFill>
              </a:rPr>
              <a:t>Βιταμίνη C (</a:t>
            </a:r>
            <a:r>
              <a:rPr lang="el-GR" b="1" dirty="0" err="1">
                <a:solidFill>
                  <a:srgbClr val="004A82"/>
                </a:solidFill>
              </a:rPr>
              <a:t>ασκορβικό</a:t>
            </a:r>
            <a:r>
              <a:rPr lang="el-GR" b="1" dirty="0">
                <a:solidFill>
                  <a:srgbClr val="004A82"/>
                </a:solidFill>
              </a:rPr>
              <a:t> οξύ</a:t>
            </a:r>
            <a:r>
              <a:rPr lang="el-GR" b="1" dirty="0" smtClean="0">
                <a:solidFill>
                  <a:srgbClr val="004A82"/>
                </a:solidFill>
              </a:rPr>
              <a:t>).</a:t>
            </a:r>
            <a:endParaRPr lang="el-GR" b="1" dirty="0">
              <a:solidFill>
                <a:srgbClr val="004A82"/>
              </a:solidFill>
            </a:endParaRPr>
          </a:p>
          <a:p>
            <a:pPr lvl="1"/>
            <a:r>
              <a:rPr lang="el-GR" b="1" dirty="0" smtClean="0">
                <a:solidFill>
                  <a:srgbClr val="004A82"/>
                </a:solidFill>
              </a:rPr>
              <a:t>Οξυγόνο.</a:t>
            </a:r>
            <a:endParaRPr 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592271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Φάση </a:t>
            </a:r>
            <a:r>
              <a:rPr lang="el-GR" dirty="0" err="1" smtClean="0"/>
              <a:t>Επιθηλιοποίησης</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dirty="0"/>
              <a:t>Επαναδημιουργία επιδερμίδας (καλυπτικού επιθηλίου) στην επιφάνεια του </a:t>
            </a:r>
            <a:r>
              <a:rPr lang="el-GR" dirty="0" smtClean="0"/>
              <a:t>τραύματος.</a:t>
            </a:r>
            <a:endParaRPr lang="el-GR" dirty="0"/>
          </a:p>
          <a:p>
            <a:pPr>
              <a:lnSpc>
                <a:spcPct val="114000"/>
              </a:lnSpc>
              <a:spcBef>
                <a:spcPts val="1800"/>
              </a:spcBef>
            </a:pPr>
            <a:r>
              <a:rPr lang="el-GR" dirty="0"/>
              <a:t>Επιθηλιακά κύτταρα επιδερμίδας, των θυλάκων των τριχών, των σμηγματογόνων αδένων, ιδρωτοποιών </a:t>
            </a:r>
            <a:r>
              <a:rPr lang="el-GR" dirty="0" smtClean="0"/>
              <a:t>κλπ.</a:t>
            </a:r>
            <a:endParaRPr lang="el-GR" dirty="0"/>
          </a:p>
          <a:p>
            <a:pPr>
              <a:lnSpc>
                <a:spcPct val="114000"/>
              </a:lnSpc>
              <a:spcBef>
                <a:spcPts val="1800"/>
              </a:spcBef>
            </a:pPr>
            <a:r>
              <a:rPr lang="el-GR" dirty="0"/>
              <a:t>Στρώμα επιθηλίου καλύπτει τον κοκκιώδη </a:t>
            </a:r>
            <a:r>
              <a:rPr lang="el-GR" dirty="0" smtClean="0"/>
              <a:t>ιστό.</a:t>
            </a:r>
            <a:endParaRPr lang="el-GR" dirty="0"/>
          </a:p>
          <a:p>
            <a:pPr>
              <a:lnSpc>
                <a:spcPct val="114000"/>
              </a:lnSpc>
              <a:spcBef>
                <a:spcPts val="1800"/>
              </a:spcBef>
            </a:pPr>
            <a:r>
              <a:rPr lang="el-GR" dirty="0" err="1"/>
              <a:t>Επιθηλιοποίηση</a:t>
            </a:r>
            <a:r>
              <a:rPr lang="el-GR" dirty="0"/>
              <a:t> σε καθαρά χειρουργικά τραύματα είναι ταχεία (24-48 h στον </a:t>
            </a:r>
            <a:r>
              <a:rPr lang="el-GR" dirty="0" err="1"/>
              <a:t>α΄σκοπό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2603435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Φάση συρρίκνωσης και αναδιαμόρφωσης της ουλής </a:t>
            </a:r>
            <a:r>
              <a:rPr lang="el-GR" sz="3300" b="0" dirty="0" smtClean="0"/>
              <a:t>1/2</a:t>
            </a:r>
            <a:endParaRPr lang="el-GR" sz="3300" b="0" dirty="0"/>
          </a:p>
        </p:txBody>
      </p:sp>
      <p:sp>
        <p:nvSpPr>
          <p:cNvPr id="3" name="Θέση περιεχομένου 2"/>
          <p:cNvSpPr>
            <a:spLocks noGrp="1"/>
          </p:cNvSpPr>
          <p:nvPr>
            <p:ph idx="1"/>
          </p:nvPr>
        </p:nvSpPr>
        <p:spPr>
          <a:xfrm>
            <a:off x="457200" y="1412776"/>
            <a:ext cx="8229600" cy="4824536"/>
          </a:xfrm>
        </p:spPr>
        <p:txBody>
          <a:bodyPr>
            <a:normAutofit/>
          </a:bodyPr>
          <a:lstStyle/>
          <a:p>
            <a:pPr>
              <a:lnSpc>
                <a:spcPct val="112000"/>
              </a:lnSpc>
              <a:spcBef>
                <a:spcPts val="1200"/>
              </a:spcBef>
            </a:pPr>
            <a:r>
              <a:rPr lang="el-GR" b="1" dirty="0">
                <a:solidFill>
                  <a:srgbClr val="004A82"/>
                </a:solidFill>
              </a:rPr>
              <a:t> Συστολή ή συρρίκνωση: </a:t>
            </a:r>
            <a:r>
              <a:rPr lang="el-GR" dirty="0"/>
              <a:t>η μείωση του εμβαδού του </a:t>
            </a:r>
            <a:r>
              <a:rPr lang="el-GR" dirty="0" smtClean="0"/>
              <a:t>τραύματος.</a:t>
            </a:r>
            <a:endParaRPr lang="el-GR" dirty="0"/>
          </a:p>
          <a:p>
            <a:pPr lvl="1">
              <a:lnSpc>
                <a:spcPct val="112000"/>
              </a:lnSpc>
              <a:spcBef>
                <a:spcPts val="1200"/>
              </a:spcBef>
            </a:pPr>
            <a:r>
              <a:rPr lang="el-GR" sz="2400" dirty="0"/>
              <a:t>Δεν έχει σχέση με το μέγεθος του </a:t>
            </a:r>
            <a:r>
              <a:rPr lang="el-GR" sz="2400" dirty="0" smtClean="0"/>
              <a:t>τραύματος.</a:t>
            </a:r>
            <a:endParaRPr lang="el-GR" sz="2400" dirty="0"/>
          </a:p>
          <a:p>
            <a:pPr lvl="1">
              <a:lnSpc>
                <a:spcPct val="112000"/>
              </a:lnSpc>
              <a:spcBef>
                <a:spcPts val="1200"/>
              </a:spcBef>
            </a:pPr>
            <a:r>
              <a:rPr lang="el-GR" sz="2400" dirty="0"/>
              <a:t>Συμβαίνει σε ανοικτά </a:t>
            </a:r>
            <a:r>
              <a:rPr lang="el-GR" sz="2400" dirty="0" smtClean="0"/>
              <a:t>τραύματα.</a:t>
            </a:r>
            <a:endParaRPr lang="el-GR" sz="2400" dirty="0"/>
          </a:p>
          <a:p>
            <a:pPr lvl="1">
              <a:lnSpc>
                <a:spcPct val="112000"/>
              </a:lnSpc>
              <a:spcBef>
                <a:spcPts val="1200"/>
              </a:spcBef>
            </a:pPr>
            <a:r>
              <a:rPr lang="el-GR" sz="2400" dirty="0"/>
              <a:t>Αρχίζει 4-5 ημέρες μετά τον τραυματισμό και ολοκληρώνεται σε 15 </a:t>
            </a:r>
            <a:r>
              <a:rPr lang="el-GR" sz="2400" dirty="0" smtClean="0"/>
              <a:t>ημέρες περίπου.</a:t>
            </a:r>
            <a:endParaRPr lang="el-GR" sz="2400" dirty="0"/>
          </a:p>
          <a:p>
            <a:pPr lvl="1">
              <a:lnSpc>
                <a:spcPct val="112000"/>
              </a:lnSpc>
              <a:spcBef>
                <a:spcPts val="1200"/>
              </a:spcBef>
            </a:pPr>
            <a:r>
              <a:rPr lang="el-GR" sz="2400" dirty="0"/>
              <a:t>Πιθανή θεωρία: μερικοί </a:t>
            </a:r>
            <a:r>
              <a:rPr lang="el-GR" sz="2400" dirty="0" err="1"/>
              <a:t>ινοβλάστες</a:t>
            </a:r>
            <a:r>
              <a:rPr lang="el-GR" sz="2400" dirty="0"/>
              <a:t> αποκτούν ιδιότητες λείων μυϊκών </a:t>
            </a:r>
            <a:r>
              <a:rPr lang="el-GR" sz="2400" dirty="0" smtClean="0"/>
              <a:t>ινών.</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1951405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Φάση συρρίκνωσης και αναδιαμόρφωσης της ουλής </a:t>
            </a:r>
            <a:r>
              <a:rPr lang="el-GR" sz="3300" b="0" dirty="0" smtClean="0"/>
              <a:t>2/2</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
        <p:nvSpPr>
          <p:cNvPr id="5" name="Θέση περιεχομένου 4"/>
          <p:cNvSpPr>
            <a:spLocks noGrp="1"/>
          </p:cNvSpPr>
          <p:nvPr>
            <p:ph idx="1"/>
          </p:nvPr>
        </p:nvSpPr>
        <p:spPr>
          <a:xfrm>
            <a:off x="457200" y="1412776"/>
            <a:ext cx="8507288" cy="5400600"/>
          </a:xfrm>
        </p:spPr>
        <p:txBody>
          <a:bodyPr>
            <a:normAutofit/>
          </a:bodyPr>
          <a:lstStyle/>
          <a:p>
            <a:r>
              <a:rPr lang="el-GR" sz="2200" b="1" dirty="0">
                <a:solidFill>
                  <a:srgbClr val="004A82"/>
                </a:solidFill>
              </a:rPr>
              <a:t>Αναδιαμόρφωση της ουλής:  </a:t>
            </a:r>
            <a:r>
              <a:rPr lang="el-GR" sz="2200" dirty="0"/>
              <a:t>μεταβολές της ουλής μέχρι την τελική μορφή της (προσομοίωση με την </a:t>
            </a:r>
            <a:r>
              <a:rPr lang="el-GR" sz="2200" dirty="0" smtClean="0"/>
              <a:t>αρχικό φυσιολογικό ιστό )</a:t>
            </a:r>
            <a:endParaRPr lang="el-GR" sz="2200" dirty="0"/>
          </a:p>
          <a:p>
            <a:pPr lvl="1"/>
            <a:r>
              <a:rPr lang="el-GR" dirty="0"/>
              <a:t>Διάρκεια : &gt; 6 </a:t>
            </a:r>
            <a:r>
              <a:rPr lang="el-GR" dirty="0" smtClean="0"/>
              <a:t>μήνες.</a:t>
            </a:r>
            <a:endParaRPr lang="el-GR" dirty="0"/>
          </a:p>
          <a:p>
            <a:r>
              <a:rPr lang="el-GR" sz="2200" b="1" dirty="0">
                <a:solidFill>
                  <a:srgbClr val="004A82"/>
                </a:solidFill>
              </a:rPr>
              <a:t>3 εβδομάδες μετά τον τραυματισμό  η παραγωγή κολλαγόνου σταθεροποιείται: </a:t>
            </a:r>
            <a:r>
              <a:rPr lang="el-GR" sz="2200" dirty="0"/>
              <a:t>συνεχής παραγωγή κολλαγόνου και αποδόμηση του  έτσι ώστε να προσανατολίζεται με τις γραμμές τάσεις του δέρματος </a:t>
            </a:r>
            <a:r>
              <a:rPr lang="el-GR" sz="2200" dirty="0" smtClean="0">
                <a:sym typeface="Wingdings" panose="05000000000000000000" pitchFamily="2" charset="2"/>
              </a:rPr>
              <a:t></a:t>
            </a:r>
            <a:r>
              <a:rPr lang="el-GR" sz="2200" dirty="0" smtClean="0"/>
              <a:t> </a:t>
            </a:r>
            <a:r>
              <a:rPr lang="el-GR" sz="2200" dirty="0"/>
              <a:t>αύξηση της αντοχής της </a:t>
            </a:r>
            <a:r>
              <a:rPr lang="el-GR" sz="2200" dirty="0" smtClean="0"/>
              <a:t>ουλής.</a:t>
            </a:r>
            <a:endParaRPr lang="el-GR" sz="2200" dirty="0"/>
          </a:p>
          <a:p>
            <a:pPr lvl="1"/>
            <a:r>
              <a:rPr lang="el-GR" dirty="0"/>
              <a:t>(κολλαγόνο τύπου ΙΙΙ αντικαθίσταται σταδιακά από κολλαγόνο τύπου Ι</a:t>
            </a:r>
            <a:r>
              <a:rPr lang="el-GR" dirty="0" smtClean="0"/>
              <a:t>).</a:t>
            </a:r>
            <a:endParaRPr lang="el-GR" dirty="0"/>
          </a:p>
          <a:p>
            <a:pPr lvl="1"/>
            <a:r>
              <a:rPr lang="el-GR" dirty="0"/>
              <a:t>Αρχικά : Δύναμη θραύσης της ουλής μόνο 15</a:t>
            </a:r>
            <a:r>
              <a:rPr lang="el-GR" dirty="0" smtClean="0"/>
              <a:t>%.</a:t>
            </a:r>
            <a:endParaRPr lang="el-GR" dirty="0"/>
          </a:p>
          <a:p>
            <a:pPr lvl="1"/>
            <a:r>
              <a:rPr lang="el-GR" dirty="0"/>
              <a:t>6 εβδομάδες μετά τον τραυματισμό: αντοχή της ουλής 80-90</a:t>
            </a:r>
            <a:r>
              <a:rPr lang="el-GR" dirty="0" smtClean="0"/>
              <a:t>%.</a:t>
            </a:r>
            <a:endParaRPr lang="el-GR" dirty="0"/>
          </a:p>
          <a:p>
            <a:pPr lvl="1"/>
            <a:r>
              <a:rPr lang="el-GR" dirty="0"/>
              <a:t>6 μήνες μετά: 80% (τελικό</a:t>
            </a:r>
            <a:r>
              <a:rPr lang="el-GR" dirty="0" smtClean="0"/>
              <a:t>).</a:t>
            </a:r>
            <a:endParaRPr lang="el-GR" dirty="0"/>
          </a:p>
        </p:txBody>
      </p:sp>
    </p:spTree>
    <p:extLst>
      <p:ext uri="{BB962C8B-B14F-4D97-AF65-F5344CB8AC3E}">
        <p14:creationId xmlns:p14="http://schemas.microsoft.com/office/powerpoint/2010/main" val="62203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Μεταβολισμός</a:t>
            </a:r>
            <a:endParaRPr lang="el-GR" dirty="0"/>
          </a:p>
        </p:txBody>
      </p:sp>
      <p:sp>
        <p:nvSpPr>
          <p:cNvPr id="3" name="Θέση περιεχομένου 2"/>
          <p:cNvSpPr>
            <a:spLocks noGrp="1"/>
          </p:cNvSpPr>
          <p:nvPr>
            <p:ph idx="1"/>
          </p:nvPr>
        </p:nvSpPr>
        <p:spPr/>
        <p:txBody>
          <a:bodyPr>
            <a:normAutofit/>
          </a:bodyPr>
          <a:lstStyle/>
          <a:p>
            <a:r>
              <a:rPr lang="el-GR" sz="2200" b="1" dirty="0" smtClean="0">
                <a:solidFill>
                  <a:srgbClr val="004A82"/>
                </a:solidFill>
              </a:rPr>
              <a:t>Μεταβολισμός</a:t>
            </a:r>
          </a:p>
          <a:p>
            <a:pPr marL="355600" indent="0">
              <a:spcBef>
                <a:spcPts val="300"/>
              </a:spcBef>
              <a:buNone/>
            </a:pPr>
            <a:r>
              <a:rPr lang="el-GR" sz="2200" dirty="0" smtClean="0"/>
              <a:t>Σύνολο </a:t>
            </a:r>
            <a:r>
              <a:rPr lang="el-GR" sz="2200" dirty="0"/>
              <a:t>φυσικοχημικών αντιδράσεων με τις οποίες παράγεται και διατηρείται η ζώσα </a:t>
            </a:r>
            <a:r>
              <a:rPr lang="el-GR" sz="2200" dirty="0" smtClean="0"/>
              <a:t>ύλη.</a:t>
            </a:r>
            <a:endParaRPr lang="el-GR" sz="2200" dirty="0"/>
          </a:p>
          <a:p>
            <a:r>
              <a:rPr lang="el-GR" sz="2200" b="1" dirty="0">
                <a:solidFill>
                  <a:srgbClr val="004A82"/>
                </a:solidFill>
              </a:rPr>
              <a:t>Αναβολισμός</a:t>
            </a:r>
          </a:p>
          <a:p>
            <a:pPr marL="355600" indent="0">
              <a:spcBef>
                <a:spcPts val="300"/>
              </a:spcBef>
              <a:buNone/>
            </a:pPr>
            <a:r>
              <a:rPr lang="el-GR" sz="2200" dirty="0"/>
              <a:t>Σύνθεση ουσιών από απλούστερες </a:t>
            </a:r>
            <a:r>
              <a:rPr lang="el-GR" sz="2200" dirty="0" smtClean="0"/>
              <a:t>ουσίες.</a:t>
            </a:r>
            <a:endParaRPr lang="el-GR" sz="2200" dirty="0"/>
          </a:p>
          <a:p>
            <a:r>
              <a:rPr lang="el-GR" sz="2200" b="1" dirty="0">
                <a:solidFill>
                  <a:srgbClr val="004A82"/>
                </a:solidFill>
              </a:rPr>
              <a:t>Καταβολισμός</a:t>
            </a:r>
          </a:p>
          <a:p>
            <a:pPr marL="355600" indent="0">
              <a:spcBef>
                <a:spcPts val="300"/>
              </a:spcBef>
              <a:buNone/>
            </a:pPr>
            <a:r>
              <a:rPr lang="el-GR" sz="2200" dirty="0"/>
              <a:t>Διάσπαση θρεπτικών ουσιών με σκοπό την παραγωγή </a:t>
            </a:r>
            <a:r>
              <a:rPr lang="el-GR" sz="2200" dirty="0" smtClean="0"/>
              <a:t>ενέργειας.</a:t>
            </a:r>
            <a:endParaRPr lang="el-GR" sz="2200" dirty="0"/>
          </a:p>
          <a:p>
            <a:r>
              <a:rPr lang="el-GR" sz="2200" b="1" dirty="0">
                <a:solidFill>
                  <a:srgbClr val="004A82"/>
                </a:solidFill>
              </a:rPr>
              <a:t>Ενδιάμεσος μεταβολισμός</a:t>
            </a:r>
          </a:p>
          <a:p>
            <a:pPr marL="355600" indent="0">
              <a:spcBef>
                <a:spcPts val="300"/>
              </a:spcBef>
              <a:buNone/>
            </a:pPr>
            <a:r>
              <a:rPr lang="el-GR" sz="2200" dirty="0"/>
              <a:t>Σύνολο φυσικοχημικών αντιδράσεων με τις οποίες ο οργανισμός συνθέτει τα συστατικά των κυττάρων από τις θρεπτικές ουσίες που προσλαμβάνει με τις τροφές και τις διασπά σε απλούστερες ενώσεις είτε για να χρησιμοποιηθούν είτε για να </a:t>
            </a:r>
            <a:r>
              <a:rPr lang="el-GR" sz="2200" dirty="0" smtClean="0"/>
              <a:t>αποβληθούν.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64029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Ενδεικτικός χρόνος επούλωσης ανά ιστό</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spcBef>
                <a:spcPts val="4800"/>
              </a:spcBef>
            </a:pPr>
            <a:r>
              <a:rPr lang="el-GR" b="1" dirty="0">
                <a:solidFill>
                  <a:srgbClr val="004A82"/>
                </a:solidFill>
              </a:rPr>
              <a:t>ΔΕΡΜΑ: </a:t>
            </a:r>
            <a:r>
              <a:rPr lang="el-GR" dirty="0"/>
              <a:t>2-3 Εβδομάδες</a:t>
            </a:r>
          </a:p>
          <a:p>
            <a:pPr>
              <a:spcBef>
                <a:spcPts val="4800"/>
              </a:spcBef>
            </a:pPr>
            <a:r>
              <a:rPr lang="el-GR" b="1" dirty="0">
                <a:solidFill>
                  <a:srgbClr val="004A82"/>
                </a:solidFill>
              </a:rPr>
              <a:t>ΚΟΙΛΙΑΚΗ ΑΠΟΝΕΥΡΩΣΗ: </a:t>
            </a:r>
            <a:r>
              <a:rPr lang="el-GR" dirty="0" smtClean="0"/>
              <a:t>6 </a:t>
            </a:r>
            <a:r>
              <a:rPr lang="el-GR" dirty="0"/>
              <a:t>Εβδομάδες-6 μήνες(+)</a:t>
            </a:r>
          </a:p>
          <a:p>
            <a:pPr>
              <a:spcBef>
                <a:spcPts val="4800"/>
              </a:spcBef>
            </a:pPr>
            <a:r>
              <a:rPr lang="el-GR" b="1" dirty="0">
                <a:solidFill>
                  <a:srgbClr val="004A82"/>
                </a:solidFill>
              </a:rPr>
              <a:t>ΤΕΝΟΝΤΕΣ ΚΑΙ ΣΥΝΔΕΣΜΟΙ: </a:t>
            </a:r>
            <a:r>
              <a:rPr lang="el-GR" dirty="0"/>
              <a:t>3 Μήνες-1 </a:t>
            </a:r>
            <a:r>
              <a:rPr lang="el-GR" dirty="0" smtClean="0"/>
              <a:t>Έτος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593321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Επικάλυψη τραύματος</a:t>
            </a:r>
            <a:endParaRPr lang="el-GR" dirty="0"/>
          </a:p>
        </p:txBody>
      </p:sp>
      <p:sp>
        <p:nvSpPr>
          <p:cNvPr id="3" name="Θέση περιεχομένου 2"/>
          <p:cNvSpPr>
            <a:spLocks noGrp="1"/>
          </p:cNvSpPr>
          <p:nvPr>
            <p:ph idx="1"/>
          </p:nvPr>
        </p:nvSpPr>
        <p:spPr>
          <a:xfrm>
            <a:off x="457200" y="1268760"/>
            <a:ext cx="8229600" cy="5040560"/>
          </a:xfrm>
        </p:spPr>
        <p:txBody>
          <a:bodyPr/>
          <a:lstStyle/>
          <a:p>
            <a:r>
              <a:rPr lang="el-GR" dirty="0"/>
              <a:t>Αν δεν υπάρχει έκκριση αφαιρείται σε 48 ώρες</a:t>
            </a:r>
            <a:br>
              <a:rPr lang="el-GR" dirty="0"/>
            </a:br>
            <a:r>
              <a:rPr lang="el-GR" dirty="0"/>
              <a:t>Αν υπάρχει αναζητείται η προέλευση και η </a:t>
            </a:r>
            <a:r>
              <a:rPr lang="el-GR" dirty="0" smtClean="0"/>
              <a:t>αιτία</a:t>
            </a:r>
          </a:p>
          <a:p>
            <a:pPr marL="0" indent="0">
              <a:buNone/>
            </a:pPr>
            <a:endParaRPr lang="el-GR" dirty="0"/>
          </a:p>
          <a:p>
            <a:pPr marL="0" indent="0" algn="ctr">
              <a:spcAft>
                <a:spcPts val="1200"/>
              </a:spcAft>
              <a:buNone/>
            </a:pPr>
            <a:r>
              <a:rPr lang="el-GR" sz="4000" b="1" dirty="0" smtClean="0">
                <a:solidFill>
                  <a:srgbClr val="004A82"/>
                </a:solidFill>
              </a:rPr>
              <a:t>Αφαίρεση ραμμάτων</a:t>
            </a:r>
          </a:p>
          <a:p>
            <a:r>
              <a:rPr lang="el-GR" dirty="0"/>
              <a:t>Εξαρτάται από την εντόπιση (αισθητικό αποτέλεσμα) και την τάση </a:t>
            </a:r>
            <a:br>
              <a:rPr lang="el-GR" dirty="0"/>
            </a:br>
            <a:r>
              <a:rPr lang="el-GR" dirty="0"/>
              <a:t>Πχ: πρόσωπο: 4η-5η </a:t>
            </a:r>
            <a:r>
              <a:rPr lang="el-GR" dirty="0" smtClean="0"/>
              <a:t>ημέρα.</a:t>
            </a:r>
            <a:r>
              <a:rPr lang="el-GR" dirty="0"/>
              <a:t/>
            </a:r>
            <a:br>
              <a:rPr lang="el-GR" dirty="0"/>
            </a:br>
            <a:r>
              <a:rPr lang="el-GR" dirty="0"/>
              <a:t>Κορμός άκρα 7η –10η </a:t>
            </a:r>
            <a:r>
              <a:rPr lang="el-GR" dirty="0" smtClean="0"/>
              <a:t>ημέρα.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2301915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Απαραίτητα στοιχεία για την επούλωση</a:t>
            </a:r>
            <a:endParaRPr lang="el-GR" dirty="0"/>
          </a:p>
        </p:txBody>
      </p:sp>
      <p:sp>
        <p:nvSpPr>
          <p:cNvPr id="3" name="Θέση περιεχομένου 2"/>
          <p:cNvSpPr>
            <a:spLocks noGrp="1"/>
          </p:cNvSpPr>
          <p:nvPr>
            <p:ph idx="1"/>
          </p:nvPr>
        </p:nvSpPr>
        <p:spPr>
          <a:xfrm>
            <a:off x="899592" y="1340768"/>
            <a:ext cx="7787208" cy="4896544"/>
          </a:xfrm>
        </p:spPr>
        <p:txBody>
          <a:bodyPr>
            <a:normAutofit/>
          </a:bodyPr>
          <a:lstStyle/>
          <a:p>
            <a:pPr>
              <a:spcBef>
                <a:spcPts val="1200"/>
              </a:spcBef>
            </a:pPr>
            <a:r>
              <a:rPr lang="el-GR" sz="2600" dirty="0" smtClean="0"/>
              <a:t>Αμινοξέα.</a:t>
            </a:r>
            <a:endParaRPr lang="el-GR" sz="2600" dirty="0"/>
          </a:p>
          <a:p>
            <a:pPr>
              <a:spcBef>
                <a:spcPts val="1200"/>
              </a:spcBef>
            </a:pPr>
            <a:r>
              <a:rPr lang="el-GR" sz="2600" dirty="0" smtClean="0"/>
              <a:t>Οξυγόνο.</a:t>
            </a:r>
            <a:endParaRPr lang="el-GR" sz="2600" dirty="0"/>
          </a:p>
          <a:p>
            <a:pPr>
              <a:spcBef>
                <a:spcPts val="1200"/>
              </a:spcBef>
            </a:pPr>
            <a:r>
              <a:rPr lang="el-GR" sz="2600" dirty="0"/>
              <a:t>Βιταμίνη Α (</a:t>
            </a:r>
            <a:r>
              <a:rPr lang="el-GR" sz="2600" dirty="0" err="1"/>
              <a:t>επιθηλιοποίηση</a:t>
            </a:r>
            <a:r>
              <a:rPr lang="el-GR" sz="2600" dirty="0" smtClean="0"/>
              <a:t>).</a:t>
            </a:r>
            <a:endParaRPr lang="el-GR" sz="2600" dirty="0"/>
          </a:p>
          <a:p>
            <a:pPr>
              <a:spcBef>
                <a:spcPts val="1200"/>
              </a:spcBef>
            </a:pPr>
            <a:r>
              <a:rPr lang="el-GR" sz="2600" dirty="0"/>
              <a:t>Βιταμίνη D (νέο οστό</a:t>
            </a:r>
            <a:r>
              <a:rPr lang="el-GR" sz="2600" dirty="0" smtClean="0"/>
              <a:t>).</a:t>
            </a:r>
            <a:endParaRPr lang="el-GR" sz="2600" dirty="0"/>
          </a:p>
          <a:p>
            <a:pPr>
              <a:spcBef>
                <a:spcPts val="1200"/>
              </a:spcBef>
            </a:pPr>
            <a:r>
              <a:rPr lang="el-GR" sz="2600" dirty="0"/>
              <a:t>Βιταμίνη C (κολλαγόνο</a:t>
            </a:r>
            <a:r>
              <a:rPr lang="el-GR" sz="2600" dirty="0" smtClean="0"/>
              <a:t>).</a:t>
            </a:r>
            <a:endParaRPr lang="el-GR" sz="2600" dirty="0"/>
          </a:p>
          <a:p>
            <a:pPr>
              <a:spcBef>
                <a:spcPts val="1200"/>
              </a:spcBef>
            </a:pPr>
            <a:r>
              <a:rPr lang="el-GR" sz="2600" dirty="0"/>
              <a:t>Σίδηρος </a:t>
            </a:r>
            <a:r>
              <a:rPr lang="el-GR" sz="2600" dirty="0" smtClean="0"/>
              <a:t>.</a:t>
            </a:r>
            <a:endParaRPr lang="el-GR" sz="2600" dirty="0"/>
          </a:p>
          <a:p>
            <a:pPr>
              <a:spcBef>
                <a:spcPts val="1200"/>
              </a:spcBef>
            </a:pPr>
            <a:r>
              <a:rPr lang="el-GR" sz="2600" dirty="0" smtClean="0"/>
              <a:t>Ψευδάργυρος.</a:t>
            </a:r>
            <a:endParaRPr lang="el-GR" sz="2600" dirty="0"/>
          </a:p>
          <a:p>
            <a:pPr>
              <a:spcBef>
                <a:spcPts val="1200"/>
              </a:spcBef>
            </a:pPr>
            <a:r>
              <a:rPr lang="el-GR" sz="2600" dirty="0"/>
              <a:t>Χαλκός μαγγάνιο </a:t>
            </a:r>
            <a:r>
              <a:rPr lang="el-GR" sz="2600" dirty="0" smtClean="0"/>
              <a:t>κλπ.</a:t>
            </a: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1079802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Παράγοντες ανασταλτικοί της επούλωσης </a:t>
            </a:r>
            <a:r>
              <a:rPr lang="el-GR" sz="3300" b="0" dirty="0" smtClean="0"/>
              <a:t>1/2</a:t>
            </a:r>
            <a:endParaRPr lang="el-GR" sz="3300" b="0" dirty="0"/>
          </a:p>
        </p:txBody>
      </p:sp>
      <p:sp>
        <p:nvSpPr>
          <p:cNvPr id="3" name="Θέση περιεχομένου 2"/>
          <p:cNvSpPr>
            <a:spLocks noGrp="1"/>
          </p:cNvSpPr>
          <p:nvPr>
            <p:ph idx="1"/>
          </p:nvPr>
        </p:nvSpPr>
        <p:spPr>
          <a:xfrm>
            <a:off x="1043608" y="1340768"/>
            <a:ext cx="7643192" cy="5040560"/>
          </a:xfrm>
        </p:spPr>
        <p:txBody>
          <a:bodyPr/>
          <a:lstStyle/>
          <a:p>
            <a:pPr marL="88900" indent="0">
              <a:spcBef>
                <a:spcPts val="1800"/>
              </a:spcBef>
              <a:buNone/>
            </a:pPr>
            <a:r>
              <a:rPr lang="el-GR" sz="2800" b="1" dirty="0" smtClean="0">
                <a:solidFill>
                  <a:srgbClr val="004A82"/>
                </a:solidFill>
              </a:rPr>
              <a:t>Τοπικοί</a:t>
            </a:r>
            <a:endParaRPr lang="el-GR" sz="2800" b="1" dirty="0">
              <a:solidFill>
                <a:srgbClr val="004A82"/>
              </a:solidFill>
            </a:endParaRPr>
          </a:p>
          <a:p>
            <a:pPr>
              <a:spcBef>
                <a:spcPts val="1800"/>
              </a:spcBef>
            </a:pPr>
            <a:r>
              <a:rPr lang="el-GR" dirty="0"/>
              <a:t>Ισχαιμία</a:t>
            </a:r>
          </a:p>
          <a:p>
            <a:pPr>
              <a:spcBef>
                <a:spcPts val="1800"/>
              </a:spcBef>
            </a:pPr>
            <a:r>
              <a:rPr lang="el-GR" dirty="0"/>
              <a:t>Αιμάτωμα</a:t>
            </a:r>
          </a:p>
          <a:p>
            <a:pPr>
              <a:spcBef>
                <a:spcPts val="1800"/>
              </a:spcBef>
            </a:pPr>
            <a:r>
              <a:rPr lang="el-GR" dirty="0"/>
              <a:t>Λοίμωξη</a:t>
            </a:r>
          </a:p>
          <a:p>
            <a:pPr>
              <a:spcBef>
                <a:spcPts val="1800"/>
              </a:spcBef>
            </a:pPr>
            <a:r>
              <a:rPr lang="el-GR" dirty="0"/>
              <a:t>Κακή χειρουργική τεχνική </a:t>
            </a:r>
          </a:p>
          <a:p>
            <a:pPr marL="355600" indent="0">
              <a:spcBef>
                <a:spcPts val="1800"/>
              </a:spcBef>
              <a:buNone/>
            </a:pPr>
            <a:r>
              <a:rPr lang="el-GR" dirty="0"/>
              <a:t>(σφικτά ράμματα)</a:t>
            </a:r>
          </a:p>
          <a:p>
            <a:pPr>
              <a:spcBef>
                <a:spcPts val="1800"/>
              </a:spcBef>
            </a:pPr>
            <a:r>
              <a:rPr lang="el-GR" dirty="0"/>
              <a:t>Ακτινοβολία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1786248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Παράγοντες ανασταλτικοί της επούλωσης </a:t>
            </a:r>
            <a:r>
              <a:rPr lang="el-GR" sz="3300" b="0" dirty="0"/>
              <a:t>2</a:t>
            </a:r>
            <a:r>
              <a:rPr lang="el-GR" sz="3300" b="0" dirty="0" smtClean="0"/>
              <a:t>/2</a:t>
            </a:r>
            <a:endParaRPr lang="el-GR" sz="3300" b="0" dirty="0"/>
          </a:p>
        </p:txBody>
      </p:sp>
      <p:sp>
        <p:nvSpPr>
          <p:cNvPr id="3" name="Θέση περιεχομένου 2"/>
          <p:cNvSpPr>
            <a:spLocks noGrp="1"/>
          </p:cNvSpPr>
          <p:nvPr>
            <p:ph idx="1"/>
          </p:nvPr>
        </p:nvSpPr>
        <p:spPr>
          <a:xfrm>
            <a:off x="1043608" y="1340768"/>
            <a:ext cx="7643192" cy="5040560"/>
          </a:xfrm>
        </p:spPr>
        <p:txBody>
          <a:bodyPr>
            <a:normAutofit/>
          </a:bodyPr>
          <a:lstStyle/>
          <a:p>
            <a:pPr marL="88900" indent="0">
              <a:spcBef>
                <a:spcPts val="1800"/>
              </a:spcBef>
              <a:buNone/>
            </a:pPr>
            <a:r>
              <a:rPr lang="el-GR" sz="2800" b="1" dirty="0" smtClean="0">
                <a:solidFill>
                  <a:srgbClr val="004A82"/>
                </a:solidFill>
              </a:rPr>
              <a:t>Γενικοί </a:t>
            </a:r>
            <a:endParaRPr lang="el-GR" sz="2800" b="1" dirty="0">
              <a:solidFill>
                <a:srgbClr val="004A82"/>
              </a:solidFill>
            </a:endParaRPr>
          </a:p>
          <a:p>
            <a:pPr marL="546100" indent="-457200">
              <a:spcBef>
                <a:spcPts val="1800"/>
              </a:spcBef>
            </a:pPr>
            <a:r>
              <a:rPr lang="el-GR" dirty="0" smtClean="0"/>
              <a:t>Ηλικία.</a:t>
            </a:r>
            <a:endParaRPr lang="el-GR" dirty="0"/>
          </a:p>
          <a:p>
            <a:pPr marL="546100" indent="-457200">
              <a:spcBef>
                <a:spcPts val="1800"/>
              </a:spcBef>
            </a:pPr>
            <a:r>
              <a:rPr lang="el-GR" dirty="0"/>
              <a:t>Κακή </a:t>
            </a:r>
            <a:r>
              <a:rPr lang="el-GR" dirty="0" smtClean="0"/>
              <a:t>διατροφή/Θρέψη.</a:t>
            </a:r>
            <a:endParaRPr lang="el-GR" dirty="0"/>
          </a:p>
          <a:p>
            <a:pPr marL="546100" indent="-457200">
              <a:spcBef>
                <a:spcPts val="1800"/>
              </a:spcBef>
            </a:pPr>
            <a:r>
              <a:rPr lang="el-GR" dirty="0" smtClean="0"/>
              <a:t>Διαβήτης.</a:t>
            </a:r>
            <a:endParaRPr lang="el-GR" dirty="0"/>
          </a:p>
          <a:p>
            <a:pPr marL="546100" indent="-457200">
              <a:spcBef>
                <a:spcPts val="1800"/>
              </a:spcBef>
            </a:pPr>
            <a:r>
              <a:rPr lang="el-GR" dirty="0" smtClean="0"/>
              <a:t>Σήψη.</a:t>
            </a:r>
            <a:endParaRPr lang="el-GR" dirty="0"/>
          </a:p>
          <a:p>
            <a:pPr marL="546100" indent="-457200">
              <a:spcBef>
                <a:spcPts val="1800"/>
              </a:spcBef>
            </a:pPr>
            <a:r>
              <a:rPr lang="el-GR" dirty="0" smtClean="0"/>
              <a:t>Στεροειδή.</a:t>
            </a:r>
            <a:endParaRPr lang="el-GR" dirty="0"/>
          </a:p>
          <a:p>
            <a:pPr marL="546100" indent="-457200">
              <a:spcBef>
                <a:spcPts val="1800"/>
              </a:spcBef>
            </a:pPr>
            <a:r>
              <a:rPr lang="el-GR" dirty="0" err="1"/>
              <a:t>Κυτταροτοξικά</a:t>
            </a:r>
            <a:r>
              <a:rPr lang="el-GR" dirty="0"/>
              <a:t> </a:t>
            </a:r>
            <a:r>
              <a:rPr lang="el-GR" dirty="0" smtClean="0"/>
              <a:t>φάρμακα.</a:t>
            </a:r>
            <a:endParaRPr lang="el-GR" dirty="0"/>
          </a:p>
          <a:p>
            <a:pPr marL="546100" indent="-457200">
              <a:spcBef>
                <a:spcPts val="1800"/>
              </a:spcBef>
            </a:pPr>
            <a:r>
              <a:rPr lang="el-GR" dirty="0"/>
              <a:t>Άλλοι (ουραιμία, ίκτερος κλπ</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3731642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a:t>
            </a:r>
            <a:endParaRPr lang="el-GR" dirty="0"/>
          </a:p>
        </p:txBody>
      </p:sp>
      <p:sp>
        <p:nvSpPr>
          <p:cNvPr id="3" name="Θέση περιεχομένου 2"/>
          <p:cNvSpPr>
            <a:spLocks noGrp="1"/>
          </p:cNvSpPr>
          <p:nvPr>
            <p:ph idx="1"/>
          </p:nvPr>
        </p:nvSpPr>
        <p:spPr/>
        <p:txBody>
          <a:bodyPr/>
          <a:lstStyle/>
          <a:p>
            <a:pPr>
              <a:lnSpc>
                <a:spcPct val="110000"/>
              </a:lnSpc>
              <a:spcBef>
                <a:spcPts val="1200"/>
              </a:spcBef>
            </a:pPr>
            <a:r>
              <a:rPr lang="el-GR" dirty="0" smtClean="0"/>
              <a:t>Επούλωση: φυσιολογική </a:t>
            </a:r>
            <a:r>
              <a:rPr lang="el-GR" dirty="0"/>
              <a:t>διεργασία που εξασφαλίζει την ανατομική και λειτουργική </a:t>
            </a:r>
            <a:r>
              <a:rPr lang="el-GR" dirty="0" smtClean="0"/>
              <a:t>ακεραιότητα</a:t>
            </a:r>
            <a:r>
              <a:rPr lang="en-US" dirty="0" smtClean="0"/>
              <a:t>.</a:t>
            </a:r>
            <a:endParaRPr lang="el-GR" dirty="0"/>
          </a:p>
          <a:p>
            <a:pPr>
              <a:lnSpc>
                <a:spcPct val="110000"/>
              </a:lnSpc>
              <a:spcBef>
                <a:spcPts val="1200"/>
              </a:spcBef>
            </a:pPr>
            <a:r>
              <a:rPr lang="el-GR" dirty="0"/>
              <a:t>Η φλεγμονή </a:t>
            </a:r>
            <a:r>
              <a:rPr lang="el-GR" dirty="0" smtClean="0"/>
              <a:t>είναι απαραίτητη </a:t>
            </a:r>
            <a:r>
              <a:rPr lang="el-GR" dirty="0"/>
              <a:t>φάση για την </a:t>
            </a:r>
            <a:r>
              <a:rPr lang="el-GR" dirty="0" smtClean="0"/>
              <a:t>επούλωση</a:t>
            </a:r>
            <a:r>
              <a:rPr lang="en-US" dirty="0" smtClean="0"/>
              <a:t>.</a:t>
            </a:r>
            <a:endParaRPr lang="el-GR" dirty="0"/>
          </a:p>
          <a:p>
            <a:pPr>
              <a:lnSpc>
                <a:spcPct val="110000"/>
              </a:lnSpc>
              <a:spcBef>
                <a:spcPts val="1200"/>
              </a:spcBef>
            </a:pPr>
            <a:r>
              <a:rPr lang="el-GR" dirty="0" smtClean="0"/>
              <a:t>Επούλωση: μπορεί να επηρεαστεί αρνητικά  από</a:t>
            </a:r>
          </a:p>
          <a:p>
            <a:pPr lvl="1">
              <a:lnSpc>
                <a:spcPct val="110000"/>
              </a:lnSpc>
              <a:spcBef>
                <a:spcPts val="1200"/>
              </a:spcBef>
            </a:pPr>
            <a:r>
              <a:rPr lang="el-GR" sz="2400" dirty="0" smtClean="0"/>
              <a:t>Τοπικούς </a:t>
            </a:r>
            <a:r>
              <a:rPr lang="el-GR" sz="2400" dirty="0"/>
              <a:t>παράγοντες πχ η λοίμωξη καθώς και </a:t>
            </a:r>
            <a:endParaRPr lang="en-US" sz="2400" dirty="0" smtClean="0"/>
          </a:p>
          <a:p>
            <a:pPr lvl="1">
              <a:lnSpc>
                <a:spcPct val="110000"/>
              </a:lnSpc>
              <a:spcBef>
                <a:spcPts val="1200"/>
              </a:spcBef>
            </a:pPr>
            <a:r>
              <a:rPr lang="el-GR" sz="2400" dirty="0" smtClean="0"/>
              <a:t>Συστηματικούς </a:t>
            </a:r>
            <a:r>
              <a:rPr lang="el-GR" sz="2400" dirty="0"/>
              <a:t>παράγοντες πχ ΣΔ, αναιμία υποσιτισμός, </a:t>
            </a:r>
            <a:r>
              <a:rPr lang="el-GR" sz="2400" dirty="0" smtClean="0"/>
              <a:t>φάρμακα</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806374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Αντωνία Καλογιάννη </a:t>
            </a:r>
            <a:r>
              <a:rPr lang="el-GR" sz="2000" dirty="0" smtClean="0"/>
              <a:t>2014. </a:t>
            </a:r>
            <a:r>
              <a:rPr lang="el-GR" sz="2000" dirty="0"/>
              <a:t>Αντωνία Καλογιάννη. «Χειρουργική Νοσηλευτική Ι (Θ). </a:t>
            </a:r>
            <a:r>
              <a:rPr lang="el-GR" sz="2000" dirty="0" smtClean="0"/>
              <a:t>Ενότητα </a:t>
            </a:r>
            <a:r>
              <a:rPr lang="el-GR" sz="2000" dirty="0"/>
              <a:t>5</a:t>
            </a:r>
            <a:r>
              <a:rPr lang="en-US" sz="2000" dirty="0" smtClean="0"/>
              <a:t>:</a:t>
            </a:r>
            <a:r>
              <a:rPr lang="el-GR" sz="2000" dirty="0"/>
              <a:t> Χειρουργικό Στρες και Επούλωση </a:t>
            </a:r>
            <a:r>
              <a:rPr lang="el-GR" sz="2000" dirty="0" smtClean="0"/>
              <a:t>Τραύματος».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Τραύμα</a:t>
            </a:r>
            <a:r>
              <a:rPr lang="el-GR" dirty="0"/>
              <a:t> </a:t>
            </a:r>
            <a:r>
              <a:rPr lang="el-GR" dirty="0" smtClean="0"/>
              <a:t/>
            </a:r>
            <a:br>
              <a:rPr lang="el-GR" dirty="0" smtClean="0"/>
            </a:br>
            <a:r>
              <a:rPr lang="el-GR" dirty="0" smtClean="0"/>
              <a:t>Κάκωση, </a:t>
            </a:r>
            <a:r>
              <a:rPr lang="en-US" dirty="0" smtClean="0"/>
              <a:t>Stress</a:t>
            </a:r>
            <a:endParaRPr lang="el-GR"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a:t>Κάθε ερέθισμα ή κατάσταση που τείνει να διαταράξει την ισορροπία και ομοιοστασία του </a:t>
            </a:r>
            <a:r>
              <a:rPr lang="el-GR" dirty="0" smtClean="0"/>
              <a:t>οργανισμού.</a:t>
            </a:r>
            <a:endParaRPr lang="el-GR" dirty="0"/>
          </a:p>
          <a:p>
            <a:pPr lvl="1"/>
            <a:r>
              <a:rPr lang="el-GR" sz="2400" dirty="0" smtClean="0"/>
              <a:t>Πόνος.</a:t>
            </a:r>
            <a:endParaRPr lang="el-GR" sz="2400" dirty="0"/>
          </a:p>
          <a:p>
            <a:pPr lvl="1"/>
            <a:r>
              <a:rPr lang="el-GR" sz="2400" dirty="0" smtClean="0"/>
              <a:t>Άγχος.</a:t>
            </a:r>
            <a:endParaRPr lang="el-GR" sz="2400" dirty="0"/>
          </a:p>
          <a:p>
            <a:pPr lvl="1"/>
            <a:r>
              <a:rPr lang="el-GR" sz="2400" dirty="0" smtClean="0"/>
              <a:t>Αναισθησία.</a:t>
            </a:r>
            <a:endParaRPr lang="el-GR" sz="2400" dirty="0"/>
          </a:p>
          <a:p>
            <a:pPr lvl="1"/>
            <a:r>
              <a:rPr lang="el-GR" sz="2400" dirty="0"/>
              <a:t>Καταστροφή </a:t>
            </a:r>
            <a:r>
              <a:rPr lang="el-GR" sz="2400" dirty="0" smtClean="0"/>
              <a:t>ιστών.</a:t>
            </a:r>
            <a:endParaRPr lang="el-GR" sz="2400" dirty="0"/>
          </a:p>
          <a:p>
            <a:pPr lvl="1"/>
            <a:r>
              <a:rPr lang="el-GR" sz="2400" dirty="0"/>
              <a:t>Απώλεια </a:t>
            </a:r>
            <a:r>
              <a:rPr lang="el-GR" sz="2400" dirty="0" smtClean="0"/>
              <a:t>αίματος.</a:t>
            </a:r>
            <a:endParaRPr lang="el-GR" sz="2400" dirty="0"/>
          </a:p>
          <a:p>
            <a:pPr lvl="1"/>
            <a:r>
              <a:rPr lang="el-GR" sz="2400" dirty="0" smtClean="0"/>
              <a:t>Λοίμωξη.</a:t>
            </a:r>
            <a:endParaRPr lang="el-GR" sz="2400" dirty="0"/>
          </a:p>
          <a:p>
            <a:r>
              <a:rPr lang="el-GR" dirty="0" err="1"/>
              <a:t>Critical</a:t>
            </a:r>
            <a:r>
              <a:rPr lang="el-GR" dirty="0"/>
              <a:t> </a:t>
            </a:r>
            <a:r>
              <a:rPr lang="el-GR" dirty="0" err="1"/>
              <a:t>illness</a:t>
            </a:r>
            <a:r>
              <a:rPr lang="el-GR" dirty="0"/>
              <a:t> (κρίσιμη νόσος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645031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Φάσεις μεταβολικής απάντησης του τραύματος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2236378574"/>
              </p:ext>
            </p:extLst>
          </p:nvPr>
        </p:nvGraphicFramePr>
        <p:xfrm>
          <a:off x="1070188" y="1628800"/>
          <a:ext cx="7003624" cy="4511040"/>
        </p:xfrm>
        <a:graphic>
          <a:graphicData uri="http://schemas.openxmlformats.org/drawingml/2006/table">
            <a:tbl>
              <a:tblPr firstRow="1" bandRow="1">
                <a:tableStyleId>{5940675A-B579-460E-94D1-54222C63F5DA}</a:tableStyleId>
              </a:tblPr>
              <a:tblGrid>
                <a:gridCol w="3240360"/>
                <a:gridCol w="3763264"/>
              </a:tblGrid>
              <a:tr h="370840">
                <a:tc>
                  <a:txBody>
                    <a:bodyPr/>
                    <a:lstStyle/>
                    <a:p>
                      <a:r>
                        <a:rPr lang="el-GR" sz="2000" dirty="0" smtClean="0">
                          <a:latin typeface="+mn-lt"/>
                        </a:rPr>
                        <a:t>Βλάβης</a:t>
                      </a:r>
                      <a:endParaRPr lang="el-GR" sz="2000" dirty="0">
                        <a:latin typeface="+mn-lt"/>
                      </a:endParaRPr>
                    </a:p>
                  </a:txBody>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Διάρκεια: 24-36 ώρες</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sym typeface="Symbol" pitchFamily="18" charset="2"/>
                        </a:rPr>
                        <a:t> καρδιακή παροχή</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sym typeface="Symbol" pitchFamily="18" charset="2"/>
                        </a:rPr>
                        <a:t> κατανάλωση Ο2</a:t>
                      </a:r>
                      <a:endParaRPr kumimoji="0" lang="el-GR" sz="2000" b="0" i="0" u="none" strike="noStrike" cap="none" normalizeH="0" baseline="0" dirty="0" smtClean="0">
                        <a:ln>
                          <a:noFill/>
                        </a:ln>
                        <a:solidFill>
                          <a:schemeClr val="tx1"/>
                        </a:solidFill>
                        <a:effectLst/>
                        <a:latin typeface="+mn-lt"/>
                      </a:endParaRPr>
                    </a:p>
                  </a:txBody>
                  <a:tcPr horzOverflow="overflow"/>
                </a:tc>
              </a:tr>
              <a:tr h="370840">
                <a:tc>
                  <a:txBody>
                    <a:bodyPr/>
                    <a:lstStyle/>
                    <a:p>
                      <a:r>
                        <a:rPr lang="el-GR" sz="2000" b="1" dirty="0" smtClean="0">
                          <a:solidFill>
                            <a:srgbClr val="004A82"/>
                          </a:solidFill>
                          <a:latin typeface="+mn-lt"/>
                        </a:rPr>
                        <a:t>Καταβολισμού</a:t>
                      </a:r>
                      <a:r>
                        <a:rPr lang="el-GR" sz="2000" b="1" baseline="0" dirty="0" smtClean="0">
                          <a:solidFill>
                            <a:srgbClr val="004A82"/>
                          </a:solidFill>
                          <a:latin typeface="+mn-lt"/>
                        </a:rPr>
                        <a:t> ή Ροής</a:t>
                      </a:r>
                      <a:endParaRPr lang="el-GR" sz="2000" b="1" dirty="0">
                        <a:solidFill>
                          <a:srgbClr val="004A82"/>
                        </a:solidFill>
                        <a:latin typeface="+mn-lt"/>
                      </a:endParaRPr>
                    </a:p>
                  </a:txBody>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004A82"/>
                          </a:solidFill>
                          <a:effectLst/>
                          <a:latin typeface="+mn-lt"/>
                        </a:rPr>
                        <a:t>Διάρκεια: 1-4 ημέρες</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004A82"/>
                          </a:solidFill>
                          <a:effectLst/>
                          <a:latin typeface="+mn-lt"/>
                          <a:sym typeface="Symbol" pitchFamily="18" charset="2"/>
                        </a:rPr>
                        <a:t> καρδιακή παροχή</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004A82"/>
                          </a:solidFill>
                          <a:effectLst/>
                          <a:latin typeface="+mn-lt"/>
                          <a:sym typeface="Symbol" pitchFamily="18" charset="2"/>
                        </a:rPr>
                        <a:t> κατανάλωση Ο2</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004A82"/>
                          </a:solidFill>
                          <a:effectLst/>
                          <a:latin typeface="+mn-lt"/>
                          <a:sym typeface="Symbol" pitchFamily="18" charset="2"/>
                        </a:rPr>
                        <a:t> θερμοκρασίας</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004A82"/>
                          </a:solidFill>
                          <a:effectLst/>
                          <a:latin typeface="+mn-lt"/>
                          <a:sym typeface="Symbol" pitchFamily="18" charset="2"/>
                        </a:rPr>
                        <a:t> Παραγωγή ενέργειας</a:t>
                      </a:r>
                    </a:p>
                  </a:txBody>
                  <a:tcPr horzOverflow="overflow"/>
                </a:tc>
              </a:tr>
              <a:tr h="370840">
                <a:tc>
                  <a:txBody>
                    <a:bodyPr/>
                    <a:lstStyle/>
                    <a:p>
                      <a:r>
                        <a:rPr lang="el-GR" sz="2000" dirty="0" smtClean="0">
                          <a:latin typeface="+mn-lt"/>
                        </a:rPr>
                        <a:t>Ανα</a:t>
                      </a:r>
                      <a:r>
                        <a:rPr lang="el-GR" sz="2000" baseline="0" dirty="0" smtClean="0">
                          <a:latin typeface="+mn-lt"/>
                        </a:rPr>
                        <a:t>βολισμός</a:t>
                      </a:r>
                      <a:endParaRPr lang="el-GR" sz="2000" dirty="0">
                        <a:latin typeface="+mn-lt"/>
                      </a:endParaRPr>
                    </a:p>
                  </a:txBody>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Διάρκεια: λίγες εβδομάδες</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sym typeface="Symbol" pitchFamily="18" charset="2"/>
                        </a:rPr>
                        <a:t>Αποκατάσταση </a:t>
                      </a:r>
                      <a:r>
                        <a:rPr kumimoji="0" lang="el-GR" sz="2000" b="0" i="0" u="none" strike="noStrike" cap="none" normalizeH="0" baseline="0" dirty="0" err="1" smtClean="0">
                          <a:ln>
                            <a:noFill/>
                          </a:ln>
                          <a:solidFill>
                            <a:schemeClr val="tx1"/>
                          </a:solidFill>
                          <a:effectLst/>
                          <a:latin typeface="+mn-lt"/>
                          <a:sym typeface="Symbol" pitchFamily="18" charset="2"/>
                        </a:rPr>
                        <a:t>λιπαποθηκών</a:t>
                      </a:r>
                      <a:endParaRPr kumimoji="0" lang="el-GR" sz="2000" b="0" i="0" u="none" strike="noStrike" cap="none" normalizeH="0" baseline="0" dirty="0" smtClean="0">
                        <a:ln>
                          <a:noFill/>
                        </a:ln>
                        <a:solidFill>
                          <a:schemeClr val="tx1"/>
                        </a:solidFill>
                        <a:effectLst/>
                        <a:latin typeface="+mn-lt"/>
                      </a:endParaRPr>
                    </a:p>
                  </a:txBody>
                  <a:tcPr horzOverflow="overflow"/>
                </a:tc>
              </a:tr>
              <a:tr h="370840">
                <a:tc>
                  <a:txBody>
                    <a:bodyPr/>
                    <a:lstStyle/>
                    <a:p>
                      <a:r>
                        <a:rPr lang="el-GR" sz="2000" b="1" dirty="0" smtClean="0">
                          <a:solidFill>
                            <a:srgbClr val="004A82"/>
                          </a:solidFill>
                          <a:latin typeface="+mn-lt"/>
                        </a:rPr>
                        <a:t>Ανάρρωση </a:t>
                      </a:r>
                      <a:endParaRPr lang="el-GR" sz="2000" b="1" dirty="0">
                        <a:solidFill>
                          <a:srgbClr val="004A82"/>
                        </a:solidFill>
                        <a:latin typeface="+mn-lt"/>
                      </a:endParaRPr>
                    </a:p>
                  </a:txBody>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004A82"/>
                          </a:solidFill>
                          <a:effectLst/>
                          <a:latin typeface="+mn-lt"/>
                        </a:rPr>
                        <a:t>Διάρκεια: εβδομάδες - μήνες</a:t>
                      </a:r>
                      <a:endParaRPr kumimoji="0" lang="en-US" sz="2000" b="1" i="0" u="none" strike="noStrike" cap="none" normalizeH="0" baseline="0" dirty="0" smtClean="0">
                        <a:ln>
                          <a:noFill/>
                        </a:ln>
                        <a:solidFill>
                          <a:srgbClr val="004A82"/>
                        </a:solidFill>
                        <a:effectLst/>
                        <a:latin typeface="+mn-lt"/>
                        <a:sym typeface="Symbol" pitchFamily="18" charset="2"/>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004A82"/>
                          </a:solidFill>
                          <a:effectLst/>
                          <a:latin typeface="+mn-lt"/>
                          <a:sym typeface="Symbol" pitchFamily="18" charset="2"/>
                        </a:rPr>
                        <a:t>Αποθήκευση</a:t>
                      </a:r>
                      <a:endParaRPr kumimoji="0" lang="el-GR" sz="2000" b="1" i="0" u="none" strike="noStrike" cap="none" normalizeH="0" baseline="0" dirty="0" smtClean="0">
                        <a:ln>
                          <a:noFill/>
                        </a:ln>
                        <a:solidFill>
                          <a:srgbClr val="004A82"/>
                        </a:solidFill>
                        <a:effectLst/>
                        <a:latin typeface="+mn-lt"/>
                      </a:endParaRPr>
                    </a:p>
                  </a:txBody>
                  <a:tcPr horzOverflow="overflow"/>
                </a:tc>
              </a:tr>
            </a:tbl>
          </a:graphicData>
        </a:graphic>
      </p:graphicFrame>
    </p:spTree>
    <p:extLst>
      <p:ext uri="{BB962C8B-B14F-4D97-AF65-F5344CB8AC3E}">
        <p14:creationId xmlns:p14="http://schemas.microsoft.com/office/powerpoint/2010/main" val="57716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Γενική απάντηση</a:t>
            </a:r>
            <a:endParaRPr lang="el-GR" dirty="0"/>
          </a:p>
        </p:txBody>
      </p:sp>
      <p:sp>
        <p:nvSpPr>
          <p:cNvPr id="3" name="Θέση περιεχομένου 2"/>
          <p:cNvSpPr>
            <a:spLocks noGrp="1"/>
          </p:cNvSpPr>
          <p:nvPr>
            <p:ph idx="1"/>
          </p:nvPr>
        </p:nvSpPr>
        <p:spPr/>
        <p:txBody>
          <a:bodyPr/>
          <a:lstStyle/>
          <a:p>
            <a:pPr>
              <a:spcBef>
                <a:spcPts val="1800"/>
              </a:spcBef>
            </a:pPr>
            <a:r>
              <a:rPr lang="el-GR" dirty="0"/>
              <a:t>Κατακράτηση </a:t>
            </a:r>
            <a:r>
              <a:rPr lang="el-GR" dirty="0" err="1"/>
              <a:t>Na</a:t>
            </a:r>
            <a:r>
              <a:rPr lang="el-GR" dirty="0"/>
              <a:t> </a:t>
            </a:r>
          </a:p>
          <a:p>
            <a:pPr>
              <a:spcBef>
                <a:spcPts val="1800"/>
              </a:spcBef>
            </a:pPr>
            <a:r>
              <a:rPr lang="el-GR" dirty="0"/>
              <a:t>Αρνητικό </a:t>
            </a:r>
            <a:r>
              <a:rPr lang="el-GR" dirty="0" err="1"/>
              <a:t>ισοζυγίο</a:t>
            </a:r>
            <a:r>
              <a:rPr lang="el-GR" dirty="0"/>
              <a:t> αζώτου </a:t>
            </a:r>
          </a:p>
          <a:p>
            <a:pPr>
              <a:spcBef>
                <a:spcPts val="1800"/>
              </a:spcBef>
            </a:pPr>
            <a:r>
              <a:rPr lang="el-GR" dirty="0"/>
              <a:t>Ελάττωση διούρησης</a:t>
            </a:r>
          </a:p>
          <a:p>
            <a:pPr>
              <a:spcBef>
                <a:spcPts val="1800"/>
              </a:spcBef>
            </a:pPr>
            <a:r>
              <a:rPr lang="el-GR" dirty="0"/>
              <a:t>Υπεργλυκαιμία</a:t>
            </a:r>
          </a:p>
          <a:p>
            <a:pPr>
              <a:spcBef>
                <a:spcPts val="1800"/>
              </a:spcBef>
            </a:pPr>
            <a:r>
              <a:rPr lang="el-GR" dirty="0" err="1"/>
              <a:t>Λιπόλυση</a:t>
            </a:r>
            <a:endParaRPr lang="el-GR" dirty="0"/>
          </a:p>
          <a:p>
            <a:pPr>
              <a:spcBef>
                <a:spcPts val="1800"/>
              </a:spcBef>
            </a:pPr>
            <a:r>
              <a:rPr lang="el-GR" dirty="0" err="1"/>
              <a:t>↑</a:t>
            </a:r>
            <a:r>
              <a:rPr lang="el-GR" dirty="0" err="1" smtClean="0"/>
              <a:t>Κατανάλωση</a:t>
            </a:r>
            <a:r>
              <a:rPr lang="el-GR" dirty="0" smtClean="0"/>
              <a:t> </a:t>
            </a:r>
            <a:r>
              <a:rPr lang="el-GR" dirty="0"/>
              <a:t>Ο2</a:t>
            </a:r>
          </a:p>
          <a:p>
            <a:pPr>
              <a:spcBef>
                <a:spcPts val="1800"/>
              </a:spcBef>
            </a:pPr>
            <a:r>
              <a:rPr lang="el-GR" dirty="0" err="1" smtClean="0"/>
              <a:t>↓Ανοσολογική</a:t>
            </a:r>
            <a:r>
              <a:rPr lang="el-GR" dirty="0" smtClean="0"/>
              <a:t> </a:t>
            </a:r>
            <a:r>
              <a:rPr lang="el-GR" dirty="0"/>
              <a:t>απάντηση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641556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Ενδοκρινική απάντηση στο τραύμα </a:t>
            </a:r>
            <a:r>
              <a:rPr lang="el-GR" sz="3000" b="0" dirty="0" smtClean="0"/>
              <a:t>1/2</a:t>
            </a:r>
            <a:endParaRPr lang="el-GR" sz="3000" b="0" dirty="0"/>
          </a:p>
        </p:txBody>
      </p:sp>
      <p:sp>
        <p:nvSpPr>
          <p:cNvPr id="3" name="Θέση περιεχομένου 2"/>
          <p:cNvSpPr>
            <a:spLocks noGrp="1"/>
          </p:cNvSpPr>
          <p:nvPr>
            <p:ph idx="1"/>
          </p:nvPr>
        </p:nvSpPr>
        <p:spPr>
          <a:xfrm>
            <a:off x="971600" y="1700808"/>
            <a:ext cx="4114800" cy="5040560"/>
          </a:xfrm>
        </p:spPr>
        <p:txBody>
          <a:bodyPr/>
          <a:lstStyle/>
          <a:p>
            <a:pPr marL="0" indent="0">
              <a:spcBef>
                <a:spcPts val="1200"/>
              </a:spcBef>
              <a:buNone/>
            </a:pPr>
            <a:r>
              <a:rPr lang="el-GR" b="1" dirty="0">
                <a:solidFill>
                  <a:srgbClr val="004A82"/>
                </a:solidFill>
              </a:rPr>
              <a:t>Καταβολικές ορμόνες</a:t>
            </a:r>
          </a:p>
          <a:p>
            <a:pPr>
              <a:spcBef>
                <a:spcPts val="1200"/>
              </a:spcBef>
            </a:pPr>
            <a:r>
              <a:rPr lang="el-GR" dirty="0" err="1" smtClean="0"/>
              <a:t>↑Κορτιζόλη</a:t>
            </a:r>
            <a:endParaRPr lang="el-GR" dirty="0"/>
          </a:p>
          <a:p>
            <a:pPr>
              <a:spcBef>
                <a:spcPts val="1200"/>
              </a:spcBef>
            </a:pPr>
            <a:r>
              <a:rPr lang="el-GR" dirty="0" err="1" smtClean="0"/>
              <a:t>↑Κατεχολαμίνες</a:t>
            </a:r>
            <a:endParaRPr lang="el-GR" dirty="0"/>
          </a:p>
          <a:p>
            <a:pPr>
              <a:spcBef>
                <a:spcPts val="1200"/>
              </a:spcBef>
            </a:pPr>
            <a:r>
              <a:rPr lang="el-GR" dirty="0" err="1" smtClean="0"/>
              <a:t>↑Γλυκαγόνη</a:t>
            </a:r>
            <a:endParaRPr lang="el-GR" dirty="0"/>
          </a:p>
          <a:p>
            <a:pPr>
              <a:spcBef>
                <a:spcPts val="1200"/>
              </a:spcBef>
            </a:pPr>
            <a:r>
              <a:rPr lang="el-GR" dirty="0" err="1" smtClean="0"/>
              <a:t>↑(</a:t>
            </a:r>
            <a:r>
              <a:rPr lang="el-GR" dirty="0" err="1"/>
              <a:t>Αυξητική</a:t>
            </a:r>
            <a:r>
              <a:rPr lang="el-GR" dirty="0"/>
              <a:t> ορμόνη)</a:t>
            </a:r>
          </a:p>
          <a:p>
            <a:pPr>
              <a:spcBef>
                <a:spcPts val="1200"/>
              </a:spcBef>
            </a:pPr>
            <a:r>
              <a:rPr lang="el-GR" dirty="0"/>
              <a:t>Ενδογενή </a:t>
            </a:r>
            <a:r>
              <a:rPr lang="el-GR" dirty="0" err="1" smtClean="0"/>
              <a:t>οπιοειδή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6" name="Ορθογώνιο 5"/>
          <p:cNvSpPr/>
          <p:nvPr/>
        </p:nvSpPr>
        <p:spPr>
          <a:xfrm>
            <a:off x="5220072" y="1772816"/>
            <a:ext cx="2952328" cy="2400657"/>
          </a:xfrm>
          <a:prstGeom prst="rect">
            <a:avLst/>
          </a:prstGeom>
        </p:spPr>
        <p:txBody>
          <a:bodyPr wrap="square">
            <a:spAutoFit/>
          </a:bodyPr>
          <a:lstStyle/>
          <a:p>
            <a:pPr>
              <a:spcBef>
                <a:spcPts val="1200"/>
              </a:spcBef>
            </a:pPr>
            <a:r>
              <a:rPr lang="el-GR" sz="2400" b="1" dirty="0">
                <a:solidFill>
                  <a:srgbClr val="004A82"/>
                </a:solidFill>
                <a:latin typeface="Calibri"/>
              </a:rPr>
              <a:t>Αναβολικές ορμόνες</a:t>
            </a:r>
          </a:p>
          <a:p>
            <a:pPr marL="342900" indent="-342900">
              <a:spcBef>
                <a:spcPts val="1200"/>
              </a:spcBef>
              <a:buClr>
                <a:srgbClr val="004A82"/>
              </a:buClr>
              <a:buFont typeface="Arial" panose="020B0604020202020204" pitchFamily="34" charset="0"/>
              <a:buChar char="•"/>
            </a:pPr>
            <a:r>
              <a:rPr lang="el-GR" sz="2400" dirty="0" err="1" smtClean="0">
                <a:solidFill>
                  <a:prstClr val="black"/>
                </a:solidFill>
                <a:latin typeface="Calibri"/>
              </a:rPr>
              <a:t>↓Ινσουλίνη</a:t>
            </a:r>
            <a:r>
              <a:rPr lang="el-GR" sz="2400" dirty="0" smtClean="0">
                <a:solidFill>
                  <a:prstClr val="black"/>
                </a:solidFill>
                <a:latin typeface="Calibri"/>
              </a:rPr>
              <a:t> </a:t>
            </a:r>
            <a:endParaRPr lang="el-GR" sz="2400" dirty="0">
              <a:solidFill>
                <a:prstClr val="black"/>
              </a:solidFill>
              <a:latin typeface="Calibri"/>
            </a:endParaRPr>
          </a:p>
          <a:p>
            <a:pPr marL="342900" indent="-342900">
              <a:spcBef>
                <a:spcPts val="1200"/>
              </a:spcBef>
              <a:buClr>
                <a:srgbClr val="004A82"/>
              </a:buClr>
              <a:buFont typeface="Arial" panose="020B0604020202020204" pitchFamily="34" charset="0"/>
              <a:buChar char="•"/>
            </a:pPr>
            <a:r>
              <a:rPr lang="el-GR" sz="2400" dirty="0" err="1" smtClean="0">
                <a:solidFill>
                  <a:prstClr val="black"/>
                </a:solidFill>
                <a:latin typeface="Calibri"/>
              </a:rPr>
              <a:t>↓Τεστοστερόνη</a:t>
            </a:r>
            <a:endParaRPr lang="el-GR" sz="2400" dirty="0">
              <a:solidFill>
                <a:prstClr val="black"/>
              </a:solidFill>
              <a:latin typeface="Calibri"/>
            </a:endParaRPr>
          </a:p>
          <a:p>
            <a:pPr marL="342900" indent="-342900">
              <a:spcBef>
                <a:spcPts val="1200"/>
              </a:spcBef>
              <a:buClr>
                <a:srgbClr val="004A82"/>
              </a:buClr>
              <a:buFont typeface="Arial" panose="020B0604020202020204" pitchFamily="34" charset="0"/>
              <a:buChar char="•"/>
            </a:pPr>
            <a:r>
              <a:rPr lang="el-GR" sz="2400" dirty="0" err="1" smtClean="0">
                <a:solidFill>
                  <a:prstClr val="black"/>
                </a:solidFill>
                <a:latin typeface="Calibri"/>
              </a:rPr>
              <a:t>↓(</a:t>
            </a:r>
            <a:r>
              <a:rPr lang="el-GR" sz="2400" dirty="0" err="1">
                <a:solidFill>
                  <a:prstClr val="black"/>
                </a:solidFill>
                <a:latin typeface="Calibri"/>
              </a:rPr>
              <a:t>Αυξητική</a:t>
            </a:r>
            <a:r>
              <a:rPr lang="el-GR" sz="2400" dirty="0">
                <a:solidFill>
                  <a:prstClr val="black"/>
                </a:solidFill>
                <a:latin typeface="Calibri"/>
              </a:rPr>
              <a:t> ορμόνη</a:t>
            </a:r>
            <a:r>
              <a:rPr lang="el-GR" sz="2400" dirty="0" smtClean="0">
                <a:solidFill>
                  <a:prstClr val="black"/>
                </a:solidFill>
                <a:latin typeface="Calibri"/>
              </a:rPr>
              <a:t>)</a:t>
            </a:r>
            <a:endParaRPr lang="el-GR" sz="2400" dirty="0">
              <a:solidFill>
                <a:prstClr val="black"/>
              </a:solidFill>
              <a:latin typeface="Calibri"/>
            </a:endParaRPr>
          </a:p>
        </p:txBody>
      </p:sp>
      <p:cxnSp>
        <p:nvCxnSpPr>
          <p:cNvPr id="8" name="Ευθεία γραμμή σύνδεσης 7"/>
          <p:cNvCxnSpPr/>
          <p:nvPr/>
        </p:nvCxnSpPr>
        <p:spPr>
          <a:xfrm>
            <a:off x="4644008" y="1916832"/>
            <a:ext cx="0" cy="2736304"/>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3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Ενδοκρινική απάντηση στο τραύμα </a:t>
            </a:r>
            <a:r>
              <a:rPr lang="el-GR" sz="3000" b="0" dirty="0" smtClean="0"/>
              <a:t>2/2</a:t>
            </a:r>
            <a:endParaRPr lang="el-GR" dirty="0"/>
          </a:p>
        </p:txBody>
      </p:sp>
      <p:sp>
        <p:nvSpPr>
          <p:cNvPr id="3" name="Θέση περιεχομένου 2"/>
          <p:cNvSpPr>
            <a:spLocks noGrp="1"/>
          </p:cNvSpPr>
          <p:nvPr>
            <p:ph idx="1"/>
          </p:nvPr>
        </p:nvSpPr>
        <p:spPr/>
        <p:txBody>
          <a:bodyPr>
            <a:normAutofit/>
          </a:bodyPr>
          <a:lstStyle/>
          <a:p>
            <a:pPr>
              <a:spcBef>
                <a:spcPts val="1200"/>
              </a:spcBef>
            </a:pPr>
            <a:r>
              <a:rPr lang="el-GR" dirty="0" smtClean="0"/>
              <a:t>Σκοπός </a:t>
            </a:r>
            <a:endParaRPr lang="el-GR" dirty="0"/>
          </a:p>
          <a:p>
            <a:pPr lvl="1">
              <a:spcBef>
                <a:spcPts val="1200"/>
              </a:spcBef>
            </a:pPr>
            <a:r>
              <a:rPr lang="el-GR" sz="2400" dirty="0" smtClean="0"/>
              <a:t>Διατήρηση </a:t>
            </a:r>
            <a:r>
              <a:rPr lang="el-GR" sz="2400" dirty="0"/>
              <a:t>ικανοποιητικού όγκου </a:t>
            </a:r>
            <a:r>
              <a:rPr lang="el-GR" sz="2400" dirty="0" smtClean="0"/>
              <a:t>αίματος.</a:t>
            </a:r>
            <a:endParaRPr lang="el-GR" sz="2400" dirty="0"/>
          </a:p>
          <a:p>
            <a:pPr lvl="1">
              <a:spcBef>
                <a:spcPts val="1200"/>
              </a:spcBef>
            </a:pPr>
            <a:r>
              <a:rPr lang="el-GR" sz="2400" dirty="0" smtClean="0"/>
              <a:t>Διατήρηση </a:t>
            </a:r>
            <a:r>
              <a:rPr lang="el-GR" sz="2400" dirty="0"/>
              <a:t>ικανοποιητικής Α.Π.</a:t>
            </a:r>
          </a:p>
          <a:p>
            <a:pPr lvl="1">
              <a:spcBef>
                <a:spcPts val="1200"/>
              </a:spcBef>
              <a:spcAft>
                <a:spcPts val="2400"/>
              </a:spcAft>
            </a:pPr>
            <a:r>
              <a:rPr lang="el-GR" sz="2400" dirty="0" smtClean="0"/>
              <a:t>Κινητοποίηση </a:t>
            </a:r>
            <a:r>
              <a:rPr lang="el-GR" sz="2400" dirty="0"/>
              <a:t>υποστρώματος για κάλυψη των αυξημένων </a:t>
            </a:r>
            <a:r>
              <a:rPr lang="el-GR" sz="2400" dirty="0" smtClean="0"/>
              <a:t>αναγκών </a:t>
            </a:r>
            <a:r>
              <a:rPr lang="el-GR" sz="2400" dirty="0"/>
              <a:t>του </a:t>
            </a:r>
            <a:r>
              <a:rPr lang="el-GR" sz="2400" dirty="0" smtClean="0"/>
              <a:t>οργανισμού.</a:t>
            </a:r>
            <a:endParaRPr lang="el-GR" dirty="0"/>
          </a:p>
          <a:p>
            <a:pPr>
              <a:spcBef>
                <a:spcPts val="1200"/>
              </a:spcBef>
              <a:buFont typeface="Wingdings" panose="05000000000000000000" pitchFamily="2" charset="2"/>
              <a:buChar char="ü"/>
            </a:pPr>
            <a:r>
              <a:rPr lang="el-GR" b="1" dirty="0">
                <a:solidFill>
                  <a:srgbClr val="004A82"/>
                </a:solidFill>
              </a:rPr>
              <a:t>ΟΜΟΙΟΣΤΑΣΙΑ – ΕΠΙΒΙΩΣΗ ΤΟΥ </a:t>
            </a:r>
            <a:r>
              <a:rPr lang="el-GR" b="1" dirty="0" smtClean="0">
                <a:solidFill>
                  <a:srgbClr val="004A82"/>
                </a:solidFill>
              </a:rPr>
              <a:t>ΟΡΓΑΝΙΣΜΟΥ</a:t>
            </a:r>
            <a:endParaRPr 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424610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Ινσουλίνης</a:t>
            </a:r>
            <a:endParaRPr lang="el-GR" dirty="0"/>
          </a:p>
        </p:txBody>
      </p:sp>
      <p:sp>
        <p:nvSpPr>
          <p:cNvPr id="3" name="Θέση περιεχομένου 2"/>
          <p:cNvSpPr>
            <a:spLocks noGrp="1"/>
          </p:cNvSpPr>
          <p:nvPr>
            <p:ph idx="1"/>
          </p:nvPr>
        </p:nvSpPr>
        <p:spPr/>
        <p:txBody>
          <a:bodyPr/>
          <a:lstStyle/>
          <a:p>
            <a:r>
              <a:rPr lang="el-GR" dirty="0"/>
              <a:t>Υπογλυκαιμία</a:t>
            </a:r>
          </a:p>
          <a:p>
            <a:pPr lvl="1"/>
            <a:r>
              <a:rPr lang="el-GR" dirty="0"/>
              <a:t>Είσοδος γλυκόζης στα κύτταρα *(εξαιρούνται ο εγκέφαλος, ο αμφιβληστροειδής </a:t>
            </a:r>
            <a:r>
              <a:rPr lang="el-GR" dirty="0" smtClean="0"/>
              <a:t>).</a:t>
            </a:r>
            <a:endParaRPr lang="el-GR" dirty="0"/>
          </a:p>
          <a:p>
            <a:pPr lvl="1"/>
            <a:r>
              <a:rPr lang="el-GR" dirty="0"/>
              <a:t>Σύνθεση γλυκογόνου από </a:t>
            </a:r>
            <a:r>
              <a:rPr lang="el-GR" dirty="0" smtClean="0"/>
              <a:t>γλυκόζη </a:t>
            </a:r>
            <a:r>
              <a:rPr lang="el-GR" dirty="0"/>
              <a:t>στα ηπατικά κύτταρα και στις μυϊκές ίνες των γραμμωτών </a:t>
            </a:r>
            <a:r>
              <a:rPr lang="el-GR" dirty="0" smtClean="0"/>
              <a:t>μυών.</a:t>
            </a:r>
            <a:endParaRPr lang="el-GR" dirty="0"/>
          </a:p>
          <a:p>
            <a:pPr lvl="1"/>
            <a:r>
              <a:rPr lang="el-GR" dirty="0"/>
              <a:t>Περιορίζει τη </a:t>
            </a:r>
            <a:r>
              <a:rPr lang="el-GR" dirty="0" err="1" smtClean="0"/>
              <a:t>νεογλυκογένεση</a:t>
            </a:r>
            <a:r>
              <a:rPr lang="el-GR" dirty="0" smtClean="0"/>
              <a:t>.</a:t>
            </a:r>
            <a:endParaRPr lang="el-GR" dirty="0"/>
          </a:p>
          <a:p>
            <a:pPr lvl="1"/>
            <a:r>
              <a:rPr lang="el-GR" dirty="0"/>
              <a:t>Προάγει τη μετατροπή της γλυκόζης σε </a:t>
            </a:r>
            <a:r>
              <a:rPr lang="el-GR" dirty="0" smtClean="0"/>
              <a:t>λίπος.</a:t>
            </a:r>
            <a:endParaRPr lang="el-GR" dirty="0"/>
          </a:p>
          <a:p>
            <a:r>
              <a:rPr lang="el-GR" dirty="0"/>
              <a:t>Αναστέλλει τη </a:t>
            </a:r>
            <a:r>
              <a:rPr lang="el-GR" dirty="0" err="1" smtClean="0"/>
              <a:t>λιπόλυση</a:t>
            </a:r>
            <a:r>
              <a:rPr lang="el-GR" dirty="0" smtClean="0"/>
              <a:t>.</a:t>
            </a:r>
            <a:endParaRPr lang="el-GR" dirty="0"/>
          </a:p>
          <a:p>
            <a:r>
              <a:rPr lang="el-GR" dirty="0"/>
              <a:t>Προάγει τον αναβολισμό των λευκωμάτων</a:t>
            </a:r>
            <a:r>
              <a:rPr lang="el-GR" dirty="0" smtClean="0"/>
              <a:t>*.</a:t>
            </a:r>
          </a:p>
          <a:p>
            <a:pPr marL="0" indent="0">
              <a:buNone/>
            </a:pPr>
            <a:endParaRPr lang="el-GR" dirty="0"/>
          </a:p>
          <a:p>
            <a:pPr marL="0" indent="0">
              <a:buNone/>
            </a:pPr>
            <a:r>
              <a:rPr lang="el-GR" dirty="0"/>
              <a:t>*Προκαλεί μετακίνηση Καλίου από τον </a:t>
            </a:r>
            <a:r>
              <a:rPr lang="el-GR" dirty="0" err="1"/>
              <a:t>εξωκυττάριο</a:t>
            </a:r>
            <a:r>
              <a:rPr lang="el-GR" dirty="0"/>
              <a:t> στον ενδοκυττάριο χώρο </a:t>
            </a:r>
            <a:r>
              <a:rPr lang="el-GR" dirty="0" err="1" smtClean="0">
                <a:sym typeface="Wingdings" panose="05000000000000000000" pitchFamily="2" charset="2"/>
              </a:rPr>
              <a:t></a:t>
            </a:r>
            <a:r>
              <a:rPr lang="el-GR" dirty="0" err="1" smtClean="0"/>
              <a:t>Υποκαλιαιμία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8587936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4ab8fd9dfb02e994656efbc8d78e32588109e5e"/>
</p:tagLst>
</file>

<file path=ppt/theme/theme1.xml><?xml version="1.0" encoding="utf-8"?>
<a:theme xmlns:a="http://schemas.openxmlformats.org/drawingml/2006/main" name="template final">
  <a:themeElements>
    <a:clrScheme name="Προσαρμοσμένο 1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TotalTime>
  <Words>1948</Words>
  <Application>Microsoft Office PowerPoint</Application>
  <PresentationFormat>On-screen Show (4:3)</PresentationFormat>
  <Paragraphs>362</Paragraphs>
  <Slides>42</Slides>
  <Notes>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template final</vt:lpstr>
      <vt:lpstr>1_OC_template_updated</vt:lpstr>
      <vt:lpstr>Χειρουργική Νοσηλευτική Ι (Θ)</vt:lpstr>
      <vt:lpstr>Ενδοκρινική και μεταβολική απάντηση  στο τραύμα</vt:lpstr>
      <vt:lpstr>Μεταβολισμός</vt:lpstr>
      <vt:lpstr>Τραύμα  Κάκωση, Stress</vt:lpstr>
      <vt:lpstr>Φάσεις μεταβολικής απάντησης του τραύματος</vt:lpstr>
      <vt:lpstr>Γενική απάντηση</vt:lpstr>
      <vt:lpstr>Ενδοκρινική απάντηση στο τραύμα 1/2</vt:lpstr>
      <vt:lpstr>Ενδοκρινική απάντηση στο τραύμα 2/2</vt:lpstr>
      <vt:lpstr>Δράση Ινσουλίνης</vt:lpstr>
      <vt:lpstr>Δράση ορμονών - Κατεχολαμίνες</vt:lpstr>
      <vt:lpstr>Δράση ορμονών - Κορτιζόλη</vt:lpstr>
      <vt:lpstr>Δράση Γλυκαγόνης</vt:lpstr>
      <vt:lpstr>Δράση Ρενίνης</vt:lpstr>
      <vt:lpstr>Δράση Αλδοστερόνης</vt:lpstr>
      <vt:lpstr>Δράση Αντιδιουρητικής Ορμόνης (ADH)</vt:lpstr>
      <vt:lpstr>Μεταβολική απάντηση στο τραύμα</vt:lpstr>
      <vt:lpstr>Κατηγορίες ασθενών με αυξημένο κίνδυνο επιπλοκών στο τραύμα</vt:lpstr>
      <vt:lpstr>Προβλήματα ασθενών με τραύμα 1/2</vt:lpstr>
      <vt:lpstr>Προβλήματα ασθενών με τραύμα 2/2</vt:lpstr>
      <vt:lpstr>Επούλωση Τραύματος</vt:lpstr>
      <vt:lpstr>Επούλωση τραύματος (είδη)</vt:lpstr>
      <vt:lpstr>Επούλωση τραύματος (Φάσεις επούλωσης)</vt:lpstr>
      <vt:lpstr>Αιμόσταση και Φλεγμονή</vt:lpstr>
      <vt:lpstr>Φάση Φλεγμονής</vt:lpstr>
      <vt:lpstr>Φάση Κοκκιωμάτωσης</vt:lpstr>
      <vt:lpstr>Κολλαγόνο</vt:lpstr>
      <vt:lpstr>Φάση Επιθηλιοποίησης</vt:lpstr>
      <vt:lpstr>Φάση συρρίκνωσης και αναδιαμόρφωσης της ουλής 1/2</vt:lpstr>
      <vt:lpstr>Φάση συρρίκνωσης και αναδιαμόρφωσης της ουλής 2/2</vt:lpstr>
      <vt:lpstr>Ενδεικτικός χρόνος επούλωσης ανά ιστό</vt:lpstr>
      <vt:lpstr>Επικάλυψη τραύματος</vt:lpstr>
      <vt:lpstr>Απαραίτητα στοιχεία για την επούλωση</vt:lpstr>
      <vt:lpstr>Παράγοντες ανασταλτικοί της επούλωσης 1/2</vt:lpstr>
      <vt:lpstr>Παράγοντες ανασταλτικοί της επούλωσης 2/2</vt:lpstr>
      <vt:lpstr>Συμπεράσματα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Χειρουργική Νοσηλευτική Ι (Θ)</dc:title>
  <dc:creator>opencourses@teiath.gr</dc:creator>
  <cp:lastModifiedBy>alex</cp:lastModifiedBy>
  <cp:revision>5</cp:revision>
  <dcterms:created xsi:type="dcterms:W3CDTF">2014-10-15T06:39:26Z</dcterms:created>
  <dcterms:modified xsi:type="dcterms:W3CDTF">2015-04-16T08:36:04Z</dcterms:modified>
</cp:coreProperties>
</file>