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44"/>
  </p:notesMasterIdLst>
  <p:handoutMasterIdLst>
    <p:handoutMasterId r:id="rId145"/>
  </p:handoutMasterIdLst>
  <p:sldIdLst>
    <p:sldId id="256" r:id="rId2"/>
    <p:sldId id="267" r:id="rId3"/>
    <p:sldId id="268" r:id="rId4"/>
    <p:sldId id="269" r:id="rId5"/>
    <p:sldId id="270" r:id="rId6"/>
    <p:sldId id="371" r:id="rId7"/>
    <p:sldId id="372" r:id="rId8"/>
    <p:sldId id="271" r:id="rId9"/>
    <p:sldId id="272" r:id="rId10"/>
    <p:sldId id="373" r:id="rId11"/>
    <p:sldId id="273" r:id="rId12"/>
    <p:sldId id="274" r:id="rId13"/>
    <p:sldId id="275" r:id="rId14"/>
    <p:sldId id="276" r:id="rId15"/>
    <p:sldId id="374" r:id="rId16"/>
    <p:sldId id="277" r:id="rId17"/>
    <p:sldId id="375"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376" r:id="rId35"/>
    <p:sldId id="294" r:id="rId36"/>
    <p:sldId id="295" r:id="rId37"/>
    <p:sldId id="296" r:id="rId38"/>
    <p:sldId id="297" r:id="rId39"/>
    <p:sldId id="298" r:id="rId40"/>
    <p:sldId id="377" r:id="rId41"/>
    <p:sldId id="299" r:id="rId42"/>
    <p:sldId id="378" r:id="rId43"/>
    <p:sldId id="300" r:id="rId44"/>
    <p:sldId id="301" r:id="rId45"/>
    <p:sldId id="302" r:id="rId46"/>
    <p:sldId id="303" r:id="rId47"/>
    <p:sldId id="379" r:id="rId48"/>
    <p:sldId id="304" r:id="rId49"/>
    <p:sldId id="305" r:id="rId50"/>
    <p:sldId id="306" r:id="rId51"/>
    <p:sldId id="307" r:id="rId52"/>
    <p:sldId id="380" r:id="rId53"/>
    <p:sldId id="308" r:id="rId54"/>
    <p:sldId id="381" r:id="rId55"/>
    <p:sldId id="309" r:id="rId56"/>
    <p:sldId id="382" r:id="rId57"/>
    <p:sldId id="310" r:id="rId58"/>
    <p:sldId id="311" r:id="rId59"/>
    <p:sldId id="383"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84" r:id="rId77"/>
    <p:sldId id="328" r:id="rId78"/>
    <p:sldId id="329" r:id="rId79"/>
    <p:sldId id="330" r:id="rId80"/>
    <p:sldId id="331" r:id="rId81"/>
    <p:sldId id="332" r:id="rId82"/>
    <p:sldId id="333" r:id="rId83"/>
    <p:sldId id="386" r:id="rId84"/>
    <p:sldId id="387" r:id="rId85"/>
    <p:sldId id="334" r:id="rId86"/>
    <p:sldId id="388" r:id="rId87"/>
    <p:sldId id="390" r:id="rId88"/>
    <p:sldId id="335" r:id="rId89"/>
    <p:sldId id="336" r:id="rId90"/>
    <p:sldId id="337" r:id="rId91"/>
    <p:sldId id="391" r:id="rId92"/>
    <p:sldId id="338" r:id="rId93"/>
    <p:sldId id="392" r:id="rId94"/>
    <p:sldId id="339" r:id="rId95"/>
    <p:sldId id="340" r:id="rId96"/>
    <p:sldId id="341" r:id="rId97"/>
    <p:sldId id="342" r:id="rId98"/>
    <p:sldId id="343" r:id="rId99"/>
    <p:sldId id="344" r:id="rId100"/>
    <p:sldId id="345" r:id="rId101"/>
    <p:sldId id="346" r:id="rId102"/>
    <p:sldId id="347" r:id="rId103"/>
    <p:sldId id="393" r:id="rId104"/>
    <p:sldId id="348" r:id="rId105"/>
    <p:sldId id="349" r:id="rId106"/>
    <p:sldId id="395" r:id="rId107"/>
    <p:sldId id="394" r:id="rId108"/>
    <p:sldId id="350" r:id="rId109"/>
    <p:sldId id="351" r:id="rId110"/>
    <p:sldId id="352" r:id="rId111"/>
    <p:sldId id="353" r:id="rId112"/>
    <p:sldId id="354" r:id="rId113"/>
    <p:sldId id="355" r:id="rId114"/>
    <p:sldId id="356" r:id="rId115"/>
    <p:sldId id="357" r:id="rId116"/>
    <p:sldId id="396" r:id="rId117"/>
    <p:sldId id="358" r:id="rId118"/>
    <p:sldId id="397" r:id="rId119"/>
    <p:sldId id="359" r:id="rId120"/>
    <p:sldId id="398" r:id="rId121"/>
    <p:sldId id="360" r:id="rId122"/>
    <p:sldId id="399" r:id="rId123"/>
    <p:sldId id="361" r:id="rId124"/>
    <p:sldId id="400" r:id="rId125"/>
    <p:sldId id="362" r:id="rId126"/>
    <p:sldId id="401" r:id="rId127"/>
    <p:sldId id="363" r:id="rId128"/>
    <p:sldId id="364" r:id="rId129"/>
    <p:sldId id="365" r:id="rId130"/>
    <p:sldId id="366" r:id="rId131"/>
    <p:sldId id="367" r:id="rId132"/>
    <p:sldId id="402" r:id="rId133"/>
    <p:sldId id="368" r:id="rId134"/>
    <p:sldId id="403" r:id="rId135"/>
    <p:sldId id="369" r:id="rId136"/>
    <p:sldId id="370" r:id="rId137"/>
    <p:sldId id="257" r:id="rId138"/>
    <p:sldId id="262" r:id="rId139"/>
    <p:sldId id="264" r:id="rId140"/>
    <p:sldId id="265" r:id="rId141"/>
    <p:sldId id="266" r:id="rId142"/>
    <p:sldId id="261" r:id="rId143"/>
  </p:sldIdLst>
  <p:sldSz cx="9144000" cy="6858000" type="screen4x3"/>
  <p:notesSz cx="7104063" cy="10234613"/>
  <p:custDataLst>
    <p:tags r:id="rId146"/>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2"/>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p:scale>
          <a:sx n="90" d="100"/>
          <a:sy n="90" d="100"/>
        </p:scale>
        <p:origin x="552"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7/11/2014</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7/11/2014</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112</a:t>
            </a:fld>
            <a:endParaRPr lang="el-GR"/>
          </a:p>
        </p:txBody>
      </p:sp>
    </p:spTree>
    <p:extLst>
      <p:ext uri="{BB962C8B-B14F-4D97-AF65-F5344CB8AC3E}">
        <p14:creationId xmlns:p14="http://schemas.microsoft.com/office/powerpoint/2010/main" val="45863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127</a:t>
            </a:fld>
            <a:endParaRPr lang="el-GR"/>
          </a:p>
        </p:txBody>
      </p:sp>
    </p:spTree>
    <p:extLst>
      <p:ext uri="{BB962C8B-B14F-4D97-AF65-F5344CB8AC3E}">
        <p14:creationId xmlns:p14="http://schemas.microsoft.com/office/powerpoint/2010/main" val="224420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136</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139</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140</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141</a:t>
            </a:fld>
            <a:endParaRPr lang="el-G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0B6CFB5-D028-48D1-A769-7F1B001BFE8E}" type="datetimeFigureOut">
              <a:rPr lang="el-GR" smtClean="0"/>
              <a:pPr/>
              <a:t>7/11/2014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75EF0DEB-0563-4ABA-8DEF-F2D12431DDD3}" type="slidenum">
              <a:rPr lang="el-GR" smtClean="0"/>
              <a:pPr/>
              <a:t>‹#›</a:t>
            </a:fld>
            <a:endParaRPr lang="el-GR" dirty="0"/>
          </a:p>
        </p:txBody>
      </p:sp>
    </p:spTree>
    <p:extLst>
      <p:ext uri="{BB962C8B-B14F-4D97-AF65-F5344CB8AC3E}">
        <p14:creationId xmlns:p14="http://schemas.microsoft.com/office/powerpoint/2010/main" val="136095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11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jpe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jpeg"/></Relationships>
</file>

<file path=ppt/slides/_rels/slide11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24.jpe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fda.gov/downloads/ForConsumers/ConsumerUpdates/UCM164395.pdf" TargetMode="Externa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User:Stvltvs"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creativecommons.org/licenses/by-sa/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Βασικές αρχές Νοσηλευτικής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2</a:t>
            </a:r>
            <a:r>
              <a:rPr lang="el-GR" sz="2800" dirty="0" smtClean="0"/>
              <a:t>:</a:t>
            </a:r>
            <a:r>
              <a:rPr lang="en-US" sz="2800" dirty="0" smtClean="0"/>
              <a:t> </a:t>
            </a:r>
            <a:r>
              <a:rPr lang="el-GR" sz="2800" dirty="0" smtClean="0"/>
              <a:t>Προσωπική Υγιεινή &amp; Καθαριότητα</a:t>
            </a:r>
            <a:endParaRPr lang="en-US" sz="2800" dirty="0" smtClean="0"/>
          </a:p>
          <a:p>
            <a:pPr>
              <a:spcBef>
                <a:spcPts val="0"/>
              </a:spcBef>
            </a:pPr>
            <a:r>
              <a:rPr lang="el-GR" sz="2400" dirty="0" smtClean="0"/>
              <a:t>Μάρθα </a:t>
            </a:r>
            <a:r>
              <a:rPr lang="el-GR" sz="2400" dirty="0" err="1" smtClean="0"/>
              <a:t>Κελέση</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σώματος </a:t>
            </a:r>
            <a:r>
              <a:rPr lang="el-GR" sz="2800" b="0" dirty="0" smtClean="0">
                <a:solidFill>
                  <a:prstClr val="black"/>
                </a:solidFill>
              </a:rPr>
              <a:t>(2/4</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Η φροντίδα σώματος περιλαμβάνει τεχνικές περιποίησης ολόκληρου του σώματος. Παρέχεται από το νοσηλευτή, από τον ίδιο τον ασθενή ή και από την οικογένειά του.</a:t>
            </a:r>
          </a:p>
          <a:p>
            <a:r>
              <a:rPr lang="el-GR" sz="2400" dirty="0" smtClean="0"/>
              <a:t> Η φροντίδα του σώματος παρέχει αίσθημα ευεξίας και καθαριότητας, διατήρηση ή βελτίωση της εικόνας του ατόμου, τόνωση της κυκλοφορίας του αίματος και πρόληψη των ενδονοσοκομειακών λοιμώξεων, ενώ παράλληλα δίνεται η δυνατότητα στο νοσηλευτή να κάνει μια συνολική εκτίμηση του δέρματος για παρουσία προβλημάτων. </a:t>
            </a:r>
          </a:p>
          <a:p>
            <a:endParaRPr lang="el-GR" sz="2400" dirty="0"/>
          </a:p>
        </p:txBody>
      </p:sp>
    </p:spTree>
    <p:extLst>
      <p:ext uri="{BB962C8B-B14F-4D97-AF65-F5344CB8AC3E}">
        <p14:creationId xmlns:p14="http://schemas.microsoft.com/office/powerpoint/2010/main" val="27224629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a:bodyPr>
          <a:lstStyle/>
          <a:p>
            <a:r>
              <a:rPr lang="el-GR" sz="3600" dirty="0"/>
              <a:t>Φροντίδα διαβητικού ποδιού </a:t>
            </a:r>
            <a:r>
              <a:rPr lang="el-GR" sz="2800" b="0" dirty="0" smtClean="0"/>
              <a:t>(4/4</a:t>
            </a:r>
            <a:r>
              <a:rPr lang="el-GR" sz="2800" b="0" dirty="0"/>
              <a:t>) </a:t>
            </a:r>
            <a:endParaRPr lang="el-GR" sz="3600" b="1" dirty="0"/>
          </a:p>
        </p:txBody>
      </p:sp>
      <p:sp>
        <p:nvSpPr>
          <p:cNvPr id="3" name="2 - Θέση περιεχομένου"/>
          <p:cNvSpPr>
            <a:spLocks noGrp="1"/>
          </p:cNvSpPr>
          <p:nvPr>
            <p:ph idx="1"/>
          </p:nvPr>
        </p:nvSpPr>
        <p:spPr/>
        <p:txBody>
          <a:bodyPr>
            <a:noAutofit/>
          </a:bodyPr>
          <a:lstStyle/>
          <a:p>
            <a:pPr marL="0" indent="0">
              <a:buNone/>
            </a:pPr>
            <a:r>
              <a:rPr lang="el-GR" sz="2400" dirty="0" smtClean="0"/>
              <a:t>Για την πρόληψη ή ελαχιστοποίηση του τραυματισμού ή της δυσφορίας του ασθενή με διαταραχές αισθητικότητας, προτείνονται τα ακόλουθα: </a:t>
            </a:r>
          </a:p>
          <a:p>
            <a:pPr lvl="0"/>
            <a:r>
              <a:rPr lang="el-GR" sz="2400" dirty="0" smtClean="0"/>
              <a:t>Ικανότητα διάκρισης οξέος / αμβλύ πόνου, θερμού / ψυχρού</a:t>
            </a:r>
          </a:p>
          <a:p>
            <a:pPr lvl="0"/>
            <a:r>
              <a:rPr lang="el-GR" sz="2400" dirty="0" smtClean="0"/>
              <a:t>Αναγνώριση ύπαρξης παραισθησίας</a:t>
            </a:r>
          </a:p>
          <a:p>
            <a:pPr lvl="0"/>
            <a:r>
              <a:rPr lang="el-GR" sz="2400" dirty="0" smtClean="0"/>
              <a:t>Περιορισμένη χρησιμοποίηση του πάσχοντος μέλους του σώματος  </a:t>
            </a:r>
          </a:p>
          <a:p>
            <a:pPr lvl="0"/>
            <a:r>
              <a:rPr lang="el-GR" sz="2400" dirty="0" smtClean="0"/>
              <a:t>Καθημερινή εξέταση δέρματος</a:t>
            </a:r>
          </a:p>
          <a:p>
            <a:pPr lvl="0"/>
            <a:r>
              <a:rPr lang="el-GR" sz="2400" dirty="0" smtClean="0"/>
              <a:t>Χρήση θερμομέτρου</a:t>
            </a:r>
          </a:p>
          <a:p>
            <a:pPr lvl="0"/>
            <a:r>
              <a:rPr lang="el-GR" sz="2400" dirty="0" smtClean="0"/>
              <a:t>Κατάλληλα παπούτσια με καλή εφαρμογή</a:t>
            </a:r>
          </a:p>
          <a:p>
            <a:pPr lvl="0"/>
            <a:r>
              <a:rPr lang="el-GR" sz="2400" dirty="0" smtClean="0"/>
              <a:t>Αποφυγή περπατήματος με γυμνά πόδια</a:t>
            </a:r>
          </a:p>
          <a:p>
            <a:pPr lvl="0"/>
            <a:r>
              <a:rPr lang="el-GR" sz="2400" dirty="0" smtClean="0"/>
              <a:t>Ρύθμιση σακχάρου του αίματος</a:t>
            </a:r>
          </a:p>
          <a:p>
            <a:endParaRPr lang="el-GR" sz="2400" dirty="0"/>
          </a:p>
        </p:txBody>
      </p:sp>
    </p:spTree>
    <p:extLst>
      <p:ext uri="{BB962C8B-B14F-4D97-AF65-F5344CB8AC3E}">
        <p14:creationId xmlns:p14="http://schemas.microsoft.com/office/powerpoint/2010/main" val="11218232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Περιβάλλον ασθενή </a:t>
            </a:r>
            <a:r>
              <a:rPr lang="el-GR" sz="3600" dirty="0"/>
              <a:t>-</a:t>
            </a:r>
            <a:r>
              <a:rPr lang="el-GR" sz="3600" b="1" dirty="0" smtClean="0"/>
              <a:t> Στρώσιμο κενού κρεβατιού </a:t>
            </a:r>
            <a:r>
              <a:rPr lang="el-GR" sz="2800" b="0" dirty="0" smtClean="0"/>
              <a:t>(1/13)</a:t>
            </a:r>
            <a:endParaRPr lang="el-GR" sz="2800" b="0" dirty="0"/>
          </a:p>
        </p:txBody>
      </p:sp>
      <p:sp>
        <p:nvSpPr>
          <p:cNvPr id="3" name="2 - Θέση περιεχομένου"/>
          <p:cNvSpPr>
            <a:spLocks noGrp="1"/>
          </p:cNvSpPr>
          <p:nvPr>
            <p:ph idx="1"/>
          </p:nvPr>
        </p:nvSpPr>
        <p:spPr>
          <a:xfrm>
            <a:off x="457200" y="1196752"/>
            <a:ext cx="8229600" cy="5256584"/>
          </a:xfrm>
        </p:spPr>
        <p:txBody>
          <a:bodyPr>
            <a:noAutofit/>
          </a:bodyPr>
          <a:lstStyle/>
          <a:p>
            <a:pPr>
              <a:spcBef>
                <a:spcPts val="300"/>
              </a:spcBef>
              <a:buNone/>
            </a:pPr>
            <a:r>
              <a:rPr lang="el-GR" sz="2400" b="1" dirty="0" smtClean="0"/>
              <a:t>Υλικό</a:t>
            </a:r>
            <a:endParaRPr lang="el-GR" sz="2400" dirty="0" smtClean="0"/>
          </a:p>
          <a:p>
            <a:pPr>
              <a:spcBef>
                <a:spcPts val="300"/>
              </a:spcBef>
            </a:pPr>
            <a:r>
              <a:rPr lang="el-GR" sz="2400" dirty="0" smtClean="0"/>
              <a:t>Καθαρά γάντια</a:t>
            </a:r>
          </a:p>
          <a:p>
            <a:pPr>
              <a:spcBef>
                <a:spcPts val="300"/>
              </a:spcBef>
            </a:pPr>
            <a:r>
              <a:rPr lang="el-GR" sz="2400" dirty="0" smtClean="0"/>
              <a:t>Δύο σεντόνια</a:t>
            </a:r>
          </a:p>
          <a:p>
            <a:pPr>
              <a:spcBef>
                <a:spcPts val="300"/>
              </a:spcBef>
            </a:pPr>
            <a:r>
              <a:rPr lang="el-GR" sz="2400" dirty="0" smtClean="0"/>
              <a:t>Ημισέντονο (προαιρετικά)</a:t>
            </a:r>
          </a:p>
          <a:p>
            <a:pPr>
              <a:spcBef>
                <a:spcPts val="300"/>
              </a:spcBef>
            </a:pPr>
            <a:r>
              <a:rPr lang="el-GR" sz="2400" dirty="0" smtClean="0"/>
              <a:t>Κουβέρτα</a:t>
            </a:r>
          </a:p>
          <a:p>
            <a:pPr>
              <a:spcBef>
                <a:spcPts val="300"/>
              </a:spcBef>
            </a:pPr>
            <a:r>
              <a:rPr lang="el-GR" sz="2400" dirty="0" smtClean="0"/>
              <a:t>Κάλυμμα</a:t>
            </a:r>
          </a:p>
          <a:p>
            <a:pPr>
              <a:spcBef>
                <a:spcPts val="300"/>
              </a:spcBef>
            </a:pPr>
            <a:r>
              <a:rPr lang="el-GR" sz="2400" dirty="0" smtClean="0"/>
              <a:t>Αντισηπτικό διάλυμα</a:t>
            </a:r>
          </a:p>
          <a:p>
            <a:pPr>
              <a:spcBef>
                <a:spcPts val="300"/>
              </a:spcBef>
            </a:pPr>
            <a:r>
              <a:rPr lang="el-GR" sz="2400" dirty="0" smtClean="0"/>
              <a:t>Γάζες ή σφουγγάρι</a:t>
            </a:r>
          </a:p>
          <a:p>
            <a:pPr>
              <a:spcBef>
                <a:spcPts val="300"/>
              </a:spcBef>
            </a:pPr>
            <a:r>
              <a:rPr lang="el-GR" sz="2400" dirty="0" smtClean="0"/>
              <a:t>Μαξιλαροθήκες</a:t>
            </a:r>
          </a:p>
          <a:p>
            <a:pPr>
              <a:spcBef>
                <a:spcPts val="300"/>
              </a:spcBef>
            </a:pPr>
            <a:r>
              <a:rPr lang="el-GR" sz="2400" dirty="0" smtClean="0"/>
              <a:t>Σάκος ακάθαρτων</a:t>
            </a:r>
          </a:p>
          <a:p>
            <a:pPr>
              <a:spcBef>
                <a:spcPts val="300"/>
              </a:spcBef>
            </a:pPr>
            <a:r>
              <a:rPr lang="el-GR" sz="2400" dirty="0" smtClean="0"/>
              <a:t>Αδιάβροχο πεδίο</a:t>
            </a:r>
          </a:p>
          <a:p>
            <a:pPr>
              <a:spcBef>
                <a:spcPts val="300"/>
              </a:spcBef>
            </a:pPr>
            <a:r>
              <a:rPr lang="el-GR" sz="2400" dirty="0" smtClean="0"/>
              <a:t>Ατομικός προστατευτικός εξοπλισμός </a:t>
            </a:r>
          </a:p>
          <a:p>
            <a:pPr>
              <a:spcBef>
                <a:spcPts val="300"/>
              </a:spcBef>
            </a:pPr>
            <a:r>
              <a:rPr lang="el-GR" sz="2400" dirty="0" smtClean="0"/>
              <a:t>Καρέκλα.</a:t>
            </a:r>
          </a:p>
        </p:txBody>
      </p:sp>
    </p:spTree>
    <p:extLst>
      <p:ext uri="{BB962C8B-B14F-4D97-AF65-F5344CB8AC3E}">
        <p14:creationId xmlns:p14="http://schemas.microsoft.com/office/powerpoint/2010/main" val="10572410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(2/13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Η διαδικασία αυτή απαιτεί την παρουσία δύο νοσηλευτών, οι οποίοι εργάζονται παράλληλα. Πλύνετε τα χέρια σας.</a:t>
            </a:r>
          </a:p>
          <a:p>
            <a:pPr lvl="0"/>
            <a:r>
              <a:rPr lang="el-GR" sz="2400" dirty="0" smtClean="0"/>
              <a:t>Συγκεντρώστε τον εξοπλισμό σας με τη σειρά που θα χρησιμοποιηθεί πάνω στην καρέκλα δίπλα στο κρεβάτι (στο νοσοκομείο λόγω του ότι στρώνονται πολλά κρεβάτια κατά την πρωινή φροντίδα, οι νοσηλευτές ετοιμάζουν ένα τροχήλατο με στοίβα από σεντόνια, βοηθητικά σεντόνια, πάνες μιας χρήσης και ό,τι άλλο χρειάζονται).</a:t>
            </a:r>
          </a:p>
          <a:p>
            <a:pPr lvl="0"/>
            <a:r>
              <a:rPr lang="el-GR" sz="2400" dirty="0" smtClean="0"/>
              <a:t>Φορέστε καθαρά γάντια (προαιρετικά).</a:t>
            </a:r>
          </a:p>
          <a:p>
            <a:endParaRPr lang="el-GR" sz="2400" dirty="0" smtClean="0"/>
          </a:p>
        </p:txBody>
      </p:sp>
    </p:spTree>
    <p:extLst>
      <p:ext uri="{BB962C8B-B14F-4D97-AF65-F5344CB8AC3E}">
        <p14:creationId xmlns:p14="http://schemas.microsoft.com/office/powerpoint/2010/main" val="19567780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(3/13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Προσαρμόστε το κρεβάτι στο επιθυμητό ύψος εργασίας και κατεβάστε τα κάγκελα ασφαλείας.</a:t>
            </a:r>
          </a:p>
          <a:p>
            <a:pPr lvl="0"/>
            <a:r>
              <a:rPr lang="el-GR" sz="2400" dirty="0" smtClean="0"/>
              <a:t>Ελέγξτε τα σεντόνια για αντικείμενα (προσωπικά αντικείμενα ή υλικό από προηγούμενη διαδικασία όπως βελόνες, εργαλεία).</a:t>
            </a:r>
          </a:p>
          <a:p>
            <a:pPr lvl="0"/>
            <a:r>
              <a:rPr lang="el-GR" sz="2400" dirty="0" smtClean="0"/>
              <a:t> Χαλαρώστε όλο τον ιματισμό ξεκινώντας από το πάνω μέρος κι έπειτα συνεχίστε στο κάτω μέρος.</a:t>
            </a:r>
          </a:p>
          <a:p>
            <a:pPr lvl="0"/>
            <a:r>
              <a:rPr lang="el-GR" sz="2400" dirty="0" smtClean="0"/>
              <a:t>Διπλώστε στα τέσσερα ξεχωριστά το κάλυμμα και την κουβέρτα που θα ξαναχρησιμοποιηθούν πάνω στο κρεβάτι (Εικόνα 2α) και τοποθετήστε τα πάνω σε καθαρή καρέκλα.</a:t>
            </a:r>
          </a:p>
          <a:p>
            <a:endParaRPr lang="el-GR" sz="2400" dirty="0" smtClean="0"/>
          </a:p>
        </p:txBody>
      </p:sp>
    </p:spTree>
    <p:extLst>
      <p:ext uri="{BB962C8B-B14F-4D97-AF65-F5344CB8AC3E}">
        <p14:creationId xmlns:p14="http://schemas.microsoft.com/office/powerpoint/2010/main" val="887404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(4/13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a:xfrm>
            <a:off x="457200" y="1196752"/>
            <a:ext cx="8363272" cy="5040560"/>
          </a:xfrm>
        </p:spPr>
        <p:txBody>
          <a:bodyPr>
            <a:noAutofit/>
          </a:bodyPr>
          <a:lstStyle/>
          <a:p>
            <a:pPr lvl="0"/>
            <a:r>
              <a:rPr lang="el-GR" sz="2400" dirty="0" smtClean="0"/>
              <a:t>Τυλίξτε όλα τα λερωμένα σεντόνια μέσα στο κατωσέντονο και απορρίψτε τα αμέσως στο σάκο με τα άπλυτα. Μην τα ακουμπάτε στο πάτωμα, πάνω σε έπιπλα ή πάνω σας. </a:t>
            </a:r>
            <a:r>
              <a:rPr lang="el-GR" sz="2400" i="1" dirty="0" smtClean="0"/>
              <a:t> </a:t>
            </a:r>
            <a:endParaRPr lang="el-GR" sz="2400" dirty="0" smtClean="0"/>
          </a:p>
          <a:p>
            <a:pPr lvl="0"/>
            <a:r>
              <a:rPr lang="el-GR" sz="2400" dirty="0" smtClean="0"/>
              <a:t>Τραβήξτε το στρώμα στην κορυφή του κρεβατιού.</a:t>
            </a:r>
          </a:p>
          <a:p>
            <a:pPr lvl="0"/>
            <a:r>
              <a:rPr lang="el-GR" sz="2400" dirty="0" smtClean="0"/>
              <a:t>Καθαρίστε το στρώμα με αντισηπτικό, εάν είναι εμφανώς λερωμένο από σωματικά υγρά ή αντισηπτικά διαλύματα όπως </a:t>
            </a:r>
            <a:r>
              <a:rPr lang="en-US" sz="2400" dirty="0" smtClean="0"/>
              <a:t>Betadine</a:t>
            </a:r>
            <a:r>
              <a:rPr lang="el-GR" sz="2400" dirty="0" smtClean="0"/>
              <a:t>.</a:t>
            </a:r>
          </a:p>
          <a:p>
            <a:pPr lvl="0"/>
            <a:r>
              <a:rPr lang="el-GR" sz="2400" dirty="0" smtClean="0"/>
              <a:t>Τοποθετήστε το αδιάβροχο ημισέντονο πάνω σε παλαιού τύπου στρώμα που δεν διαθέτει αδιάβροχη επένδυση.                                                                                                                                                          </a:t>
            </a:r>
          </a:p>
          <a:p>
            <a:pPr lvl="0"/>
            <a:r>
              <a:rPr lang="el-GR" sz="2400" dirty="0" smtClean="0"/>
              <a:t>Τοποθετήστε το κατωσέντονο με την κεντρική του πτυχή στο μέσον του κρεβατιού ώστε οι άκρες του να καλύπτουν ομοιόμορφα το στρώμα και αρκετά ψηλά για να έχετε επαρκές μήκος σεντονιού να το διπλώσετε κάτω από το πάνω μέρος του στρώματος του κρεβατιού.</a:t>
            </a:r>
          </a:p>
        </p:txBody>
      </p:sp>
    </p:spTree>
    <p:extLst>
      <p:ext uri="{BB962C8B-B14F-4D97-AF65-F5344CB8AC3E}">
        <p14:creationId xmlns:p14="http://schemas.microsoft.com/office/powerpoint/2010/main" val="28811137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(5/13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Εργαζόμενοι οι δυο νοσηλευτές παράλληλα, τοποθετείστε το κατωσέντονο κάτω από το πάνω μέρος του στρώματος κάνοντας τη γωνία. Βάλτε το υπόλοιπο κατωσέντονο κάτω από το στρώμα. Στο κάτω μέρος του στρώματος μπορείτε να κάνετε γωνία είτε φάκελο είτε το σεντόνι να εφάπτεται με το κάτω μέρος του στρώματος (ανάλογα με το μέγεθος του σεντονιού). </a:t>
            </a:r>
          </a:p>
        </p:txBody>
      </p:sp>
    </p:spTree>
    <p:extLst>
      <p:ext uri="{BB962C8B-B14F-4D97-AF65-F5344CB8AC3E}">
        <p14:creationId xmlns:p14="http://schemas.microsoft.com/office/powerpoint/2010/main" val="24781744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(6/13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Τοποθετήστε το πανωσέντονο με την ανάποδη πλευρά στο κρεβάτι, την κεντρική του πτυχή στο μέσον του κρεβατιού και το φαρδύ στρίφωμα στην κορυφή του κρεβατιού στο ίδιο μήκος με το στρώμα. Ανοίξτε την κουβέρτα (όχι από την ανάποδη πλευρά) και αφήστε την 15-20 </a:t>
            </a:r>
            <a:r>
              <a:rPr lang="en-US" sz="2400" dirty="0" smtClean="0"/>
              <a:t>cm</a:t>
            </a:r>
            <a:r>
              <a:rPr lang="el-GR" sz="2400" dirty="0" smtClean="0"/>
              <a:t> χαμηλότερα από την άκρη του σεντονιού. Ανοίξτε το κάλυμμα (όχι από την ανάποδη πλευρά) και αφήστε το 5 </a:t>
            </a:r>
            <a:r>
              <a:rPr lang="en-US" sz="2400" dirty="0" smtClean="0"/>
              <a:t>cm</a:t>
            </a:r>
            <a:r>
              <a:rPr lang="el-GR" sz="2400" dirty="0" smtClean="0"/>
              <a:t> ψηλότερα από την κουβέρτα.</a:t>
            </a:r>
            <a:r>
              <a:rPr lang="el-GR" sz="2400" i="1" dirty="0" smtClean="0"/>
              <a:t>   </a:t>
            </a:r>
            <a:endParaRPr lang="el-GR" sz="2400" dirty="0" smtClean="0"/>
          </a:p>
        </p:txBody>
      </p:sp>
    </p:spTree>
    <p:extLst>
      <p:ext uri="{BB962C8B-B14F-4D97-AF65-F5344CB8AC3E}">
        <p14:creationId xmlns:p14="http://schemas.microsoft.com/office/powerpoint/2010/main" val="2297970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(7/13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Γυρίστε το πάνω μέρος του καλύμματος να καλύψει το πάνω μέρος της κουβέρτας.</a:t>
            </a:r>
          </a:p>
          <a:p>
            <a:pPr lvl="0"/>
            <a:r>
              <a:rPr lang="el-GR" sz="2400" dirty="0" smtClean="0"/>
              <a:t>Γυρίστε το πανωσέντονο να καλύψει την κουβέρτα και το κάλυμμα.</a:t>
            </a:r>
          </a:p>
          <a:p>
            <a:pPr lvl="0"/>
            <a:r>
              <a:rPr lang="el-GR" sz="2400" dirty="0" smtClean="0"/>
              <a:t>Διπλώστε το πανωσέντονο και την κουβέρτα (όχι το κάλυμμα) κάτω από το κάτω μέρος του στρώματος, και από τις δύο πλευρές του κρεβατιού,  και κάντε τις γωνίες.</a:t>
            </a:r>
          </a:p>
        </p:txBody>
      </p:sp>
    </p:spTree>
    <p:extLst>
      <p:ext uri="{BB962C8B-B14F-4D97-AF65-F5344CB8AC3E}">
        <p14:creationId xmlns:p14="http://schemas.microsoft.com/office/powerpoint/2010/main" val="28393649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(8/13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Διπλώστε το κάλυμμα κάτω από το κάτω μέρος του στρώματος και από τις δύο πλευρές του κρεβατιού,  και κάντε ανοικτές γωνίες.</a:t>
            </a:r>
            <a:r>
              <a:rPr lang="el-GR" sz="2400" i="1" dirty="0" smtClean="0"/>
              <a:t> </a:t>
            </a:r>
            <a:endParaRPr lang="el-GR" sz="2400" dirty="0" smtClean="0"/>
          </a:p>
          <a:p>
            <a:pPr lvl="0"/>
            <a:r>
              <a:rPr lang="el-GR" sz="2400" dirty="0" smtClean="0"/>
              <a:t>Τοποθετήστε τα μαξιλάρια πάνω στο κρεβάτι Κρατήστε την μαξιλαροθήκη στο ένα χέρι και με το άλλο βάλτε μέσα το μαξιλάρι. Κρατώντας την άκρη του μαξιλαριού τραβήξτε την μαξιλαροθήκη να καλύψει το μαξιλάρι.</a:t>
            </a:r>
            <a:r>
              <a:rPr lang="el-GR" sz="2400" i="1" dirty="0" smtClean="0"/>
              <a:t> </a:t>
            </a:r>
            <a:endParaRPr lang="el-GR" sz="2400" dirty="0" smtClean="0"/>
          </a:p>
          <a:p>
            <a:pPr lvl="0"/>
            <a:r>
              <a:rPr lang="el-GR" sz="2400" dirty="0" smtClean="0"/>
              <a:t>Τοποθετήστε τα μαξιλάρια με την ανοικτή πλευρά προς το παράθυρο.</a:t>
            </a:r>
          </a:p>
          <a:p>
            <a:pPr lvl="0"/>
            <a:r>
              <a:rPr lang="el-GR" sz="2400" dirty="0" smtClean="0"/>
              <a:t>Εάν αναμένετε ασθενή, αναδιπλώνετε τα κλινοσκεπάσματα ριπιδοειδώς είτε προς τα κάτω, είτε προς το πλάι, με το άνοιγμα από την πλευρά που θα τοποθετηθεί ο ασθενής.</a:t>
            </a:r>
          </a:p>
          <a:p>
            <a:pPr lvl="0"/>
            <a:r>
              <a:rPr lang="el-GR" sz="2400" dirty="0" smtClean="0"/>
              <a:t>Διατηρήστε το κουδούνι κλήσης σε προσιτή θέση για τον ασθενή.</a:t>
            </a:r>
          </a:p>
        </p:txBody>
      </p:sp>
    </p:spTree>
    <p:extLst>
      <p:ext uri="{BB962C8B-B14F-4D97-AF65-F5344CB8AC3E}">
        <p14:creationId xmlns:p14="http://schemas.microsoft.com/office/powerpoint/2010/main" val="9794470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Περιβάλλον ασθενή - Στρώσιμο κενού κρεβατιού </a:t>
            </a:r>
            <a:r>
              <a:rPr lang="el-GR" sz="2800" b="0" dirty="0" smtClean="0">
                <a:solidFill>
                  <a:prstClr val="black"/>
                </a:solidFill>
              </a:rPr>
              <a:t>(9/13</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Τοποθετήστε το κρεβάτι σε χαμηλή θέση.</a:t>
            </a:r>
          </a:p>
          <a:p>
            <a:pPr lvl="0"/>
            <a:r>
              <a:rPr lang="el-GR" sz="2400" dirty="0" smtClean="0"/>
              <a:t>Απομακρύνετε το σάκο ακάθαρτου ιματισμού.</a:t>
            </a:r>
          </a:p>
          <a:p>
            <a:pPr lvl="0"/>
            <a:r>
              <a:rPr lang="el-GR" sz="2400" dirty="0" smtClean="0"/>
              <a:t>Βγάλτε τα γάντια και πλύνετε τα χέρια σας. </a:t>
            </a:r>
          </a:p>
          <a:p>
            <a:pPr lvl="0"/>
            <a:r>
              <a:rPr lang="el-GR" sz="2400" dirty="0" smtClean="0"/>
              <a:t>Τακτοποιείστε το χώρο και τα αντικείμενα γύρω από το κρεβάτι καθώς και τα προσωπικά αντικείμενα του ασθενή (γυαλιά, είδη καλλωπισμού </a:t>
            </a:r>
            <a:r>
              <a:rPr lang="el-GR" sz="2400" dirty="0" err="1" smtClean="0"/>
              <a:t>κ.λπ</a:t>
            </a:r>
            <a:r>
              <a:rPr lang="el-GR" sz="2400" dirty="0" smtClean="0"/>
              <a:t>).</a:t>
            </a:r>
          </a:p>
          <a:p>
            <a:endParaRPr lang="el-GR" sz="2400" dirty="0" smtClean="0"/>
          </a:p>
        </p:txBody>
      </p:sp>
    </p:spTree>
    <p:extLst>
      <p:ext uri="{BB962C8B-B14F-4D97-AF65-F5344CB8AC3E}">
        <p14:creationId xmlns:p14="http://schemas.microsoft.com/office/powerpoint/2010/main" val="4264709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a:bodyPr>
          <a:lstStyle/>
          <a:p>
            <a:r>
              <a:rPr lang="el-GR" sz="3600" dirty="0"/>
              <a:t>Φροντίδα σώματος </a:t>
            </a:r>
            <a:r>
              <a:rPr lang="el-GR" sz="2800" b="0" dirty="0" smtClean="0">
                <a:solidFill>
                  <a:prstClr val="black"/>
                </a:solidFill>
              </a:rPr>
              <a:t>(3/4</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300" dirty="0" smtClean="0"/>
              <a:t>Θα πρέπει να λαμβάνεται υπόψη ότι πολύ συχνά η έννοια της υγιεινής ενδεχομένως να διαφέρει λόγω θρησκευτικών και πνευματικών πεποιθήσεων, οπότε η καθημερινή φροντίδα υπόκειται σε τροποποιήσεις έτσι ώστε να ικανοποιούνται οι ιδιαιτερότητες αυτές. </a:t>
            </a:r>
          </a:p>
          <a:p>
            <a:r>
              <a:rPr lang="el-GR" sz="2300" dirty="0" smtClean="0"/>
              <a:t>Για τη φροντίδα του ασθενή απαιτείται η λήψη προστατευτικών μέτρων, τόσο για τον ίδιο, όσο και για το νοσηλευτικό προσωπικό. Πιο συγκεκριμένα, ο νοσηλευτής θα πρέπει να φέρει ατομικό προστατευτικό εξοπλισμό όπως γάντια, ειδική ποδιά, μάσκα και σε κάποιες περιπτώσεις ειδικά γυαλιά. </a:t>
            </a:r>
          </a:p>
          <a:p>
            <a:r>
              <a:rPr lang="el-GR" sz="2300" dirty="0" smtClean="0"/>
              <a:t>Ο νοσηλευτής θα πρέπει να κάνει σχολαστική υγιεινή των χεριών του με ειδικό διάλυμα και να χρησιμοποιεί διαφορετικά υλικά ανά ασθενή ή να αποστειρώνονται (σκεύη) πριν χρησιμοποιηθούν σε άλλον ασθενή. </a:t>
            </a:r>
          </a:p>
          <a:p>
            <a:endParaRPr lang="el-GR" sz="2300" dirty="0"/>
          </a:p>
        </p:txBody>
      </p:sp>
    </p:spTree>
    <p:extLst>
      <p:ext uri="{BB962C8B-B14F-4D97-AF65-F5344CB8AC3E}">
        <p14:creationId xmlns:p14="http://schemas.microsoft.com/office/powerpoint/2010/main" val="13657811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482" y="1340768"/>
            <a:ext cx="2851118" cy="2232248"/>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510" y="1340768"/>
            <a:ext cx="3004219" cy="2232248"/>
          </a:xfrm>
          <a:prstGeom prst="rect">
            <a:avLst/>
          </a:prstGeom>
          <a:noFill/>
          <a:ln w="9525">
            <a:noFill/>
            <a:miter lim="800000"/>
            <a:headEnd/>
            <a:tailEnd/>
          </a:ln>
        </p:spPr>
      </p:pic>
      <p:pic>
        <p:nvPicPr>
          <p:cNvPr id="563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046" y="1340768"/>
            <a:ext cx="2778076" cy="2232248"/>
          </a:xfrm>
          <a:prstGeom prst="rect">
            <a:avLst/>
          </a:prstGeom>
          <a:noFill/>
          <a:ln w="9525">
            <a:noFill/>
            <a:miter lim="800000"/>
            <a:headEnd/>
            <a:tailEnd/>
          </a:ln>
        </p:spPr>
      </p:pic>
      <p:pic>
        <p:nvPicPr>
          <p:cNvPr id="563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482" y="4047816"/>
            <a:ext cx="2851118" cy="2376264"/>
          </a:xfrm>
          <a:prstGeom prst="rect">
            <a:avLst/>
          </a:prstGeom>
          <a:noFill/>
          <a:ln w="9525">
            <a:noFill/>
            <a:miter lim="800000"/>
            <a:headEnd/>
            <a:tailEnd/>
          </a:ln>
        </p:spPr>
      </p:pic>
      <p:pic>
        <p:nvPicPr>
          <p:cNvPr id="563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510" y="4047815"/>
            <a:ext cx="2972760" cy="2376264"/>
          </a:xfrm>
          <a:prstGeom prst="rect">
            <a:avLst/>
          </a:prstGeom>
          <a:noFill/>
          <a:ln w="9525">
            <a:noFill/>
            <a:miter lim="800000"/>
            <a:headEnd/>
            <a:tailEnd/>
          </a:ln>
        </p:spPr>
      </p:pic>
      <p:pic>
        <p:nvPicPr>
          <p:cNvPr id="563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1046" y="4047815"/>
            <a:ext cx="2778075" cy="2376264"/>
          </a:xfrm>
          <a:prstGeom prst="rect">
            <a:avLst/>
          </a:prstGeom>
          <a:noFill/>
          <a:ln w="9525">
            <a:noFill/>
            <a:miter lim="800000"/>
            <a:headEnd/>
            <a:tailEnd/>
          </a:ln>
        </p:spPr>
      </p:pic>
      <p:sp>
        <p:nvSpPr>
          <p:cNvPr id="10" name="9 - Στρογγυλεμένο ορθογώνιο"/>
          <p:cNvSpPr/>
          <p:nvPr/>
        </p:nvSpPr>
        <p:spPr>
          <a:xfrm>
            <a:off x="153481" y="3668470"/>
            <a:ext cx="8785641" cy="2926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2" name="Title 1"/>
          <p:cNvSpPr>
            <a:spLocks noGrp="1"/>
          </p:cNvSpPr>
          <p:nvPr>
            <p:ph type="title"/>
          </p:nvPr>
        </p:nvSpPr>
        <p:spPr/>
        <p:txBody>
          <a:bodyPr>
            <a:normAutofit fontScale="90000"/>
          </a:bodyPr>
          <a:lstStyle/>
          <a:p>
            <a:r>
              <a:rPr lang="el-GR" dirty="0"/>
              <a:t>Περιβάλλον ασθενή - Στρώσιμο κενού κρεβατιού </a:t>
            </a:r>
            <a:r>
              <a:rPr lang="el-GR" sz="3200" b="0" dirty="0"/>
              <a:t>(</a:t>
            </a:r>
            <a:r>
              <a:rPr lang="el-GR" sz="3200" b="0" dirty="0" smtClean="0"/>
              <a:t>10/13</a:t>
            </a:r>
            <a:r>
              <a:rPr lang="el-GR" sz="3200" b="0" dirty="0"/>
              <a:t>)</a:t>
            </a:r>
            <a:endParaRPr lang="el-GR" dirty="0"/>
          </a:p>
        </p:txBody>
      </p:sp>
    </p:spTree>
    <p:extLst>
      <p:ext uri="{BB962C8B-B14F-4D97-AF65-F5344CB8AC3E}">
        <p14:creationId xmlns:p14="http://schemas.microsoft.com/office/powerpoint/2010/main" val="13895383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7706"/>
            <a:ext cx="2736303" cy="1541214"/>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167706"/>
            <a:ext cx="2664296" cy="1541214"/>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167706"/>
            <a:ext cx="2565224" cy="1541214"/>
          </a:xfrm>
          <a:prstGeom prst="rect">
            <a:avLst/>
          </a:prstGeom>
          <a:noFill/>
          <a:ln w="9525">
            <a:noFill/>
            <a:miter lim="800000"/>
            <a:headEnd/>
            <a:tailEnd/>
          </a:ln>
        </p:spPr>
      </p:pic>
      <p:pic>
        <p:nvPicPr>
          <p:cNvPr id="573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2852936"/>
            <a:ext cx="2736303" cy="1660971"/>
          </a:xfrm>
          <a:prstGeom prst="rect">
            <a:avLst/>
          </a:prstGeom>
          <a:noFill/>
          <a:ln w="9525">
            <a:noFill/>
            <a:miter lim="800000"/>
            <a:headEnd/>
            <a:tailEnd/>
          </a:ln>
        </p:spPr>
      </p:pic>
      <p:pic>
        <p:nvPicPr>
          <p:cNvPr id="573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5" y="2852936"/>
            <a:ext cx="2664295" cy="1656184"/>
          </a:xfrm>
          <a:prstGeom prst="rect">
            <a:avLst/>
          </a:prstGeom>
          <a:noFill/>
          <a:ln w="9525">
            <a:noFill/>
            <a:miter lim="800000"/>
            <a:headEnd/>
            <a:tailEnd/>
          </a:ln>
        </p:spPr>
      </p:pic>
      <p:pic>
        <p:nvPicPr>
          <p:cNvPr id="573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2852936"/>
            <a:ext cx="2565224" cy="1656184"/>
          </a:xfrm>
          <a:prstGeom prst="rect">
            <a:avLst/>
          </a:prstGeom>
          <a:noFill/>
          <a:ln w="9525">
            <a:noFill/>
            <a:miter lim="800000"/>
            <a:headEnd/>
            <a:tailEnd/>
          </a:ln>
        </p:spPr>
      </p:pic>
      <p:pic>
        <p:nvPicPr>
          <p:cNvPr id="573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67" y="4653136"/>
            <a:ext cx="2744879" cy="1727646"/>
          </a:xfrm>
          <a:prstGeom prst="rect">
            <a:avLst/>
          </a:prstGeom>
          <a:noFill/>
          <a:ln w="9525">
            <a:noFill/>
            <a:miter lim="800000"/>
            <a:headEnd/>
            <a:tailEnd/>
          </a:ln>
        </p:spPr>
      </p:pic>
      <p:pic>
        <p:nvPicPr>
          <p:cNvPr id="5735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7864" y="4653136"/>
            <a:ext cx="2694289" cy="1727646"/>
          </a:xfrm>
          <a:prstGeom prst="rect">
            <a:avLst/>
          </a:prstGeom>
          <a:noFill/>
          <a:ln w="9525">
            <a:noFill/>
            <a:miter lim="800000"/>
            <a:headEnd/>
            <a:tailEnd/>
          </a:ln>
        </p:spPr>
      </p:pic>
      <p:pic>
        <p:nvPicPr>
          <p:cNvPr id="5735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6176" y="4653136"/>
            <a:ext cx="2565224" cy="1727646"/>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t>Περιβάλλον ασθενή - Στρώσιμο κενού κρεβατιού </a:t>
            </a:r>
            <a:r>
              <a:rPr lang="el-GR" sz="3200" b="0" dirty="0"/>
              <a:t>(</a:t>
            </a:r>
            <a:r>
              <a:rPr lang="el-GR" sz="3200" b="0" dirty="0" smtClean="0"/>
              <a:t>11/13</a:t>
            </a:r>
            <a:r>
              <a:rPr lang="el-GR" sz="3200" b="0" dirty="0"/>
              <a:t>)</a:t>
            </a:r>
            <a:endParaRPr lang="el-GR" dirty="0"/>
          </a:p>
        </p:txBody>
      </p:sp>
    </p:spTree>
    <p:extLst>
      <p:ext uri="{BB962C8B-B14F-4D97-AF65-F5344CB8AC3E}">
        <p14:creationId xmlns:p14="http://schemas.microsoft.com/office/powerpoint/2010/main" val="3324188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028" y="1069493"/>
            <a:ext cx="2664296" cy="1656184"/>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653" y="1069493"/>
            <a:ext cx="2472922" cy="1656184"/>
          </a:xfrm>
          <a:prstGeom prst="rect">
            <a:avLst/>
          </a:prstGeom>
          <a:noFill/>
          <a:ln w="9525">
            <a:noFill/>
            <a:miter lim="800000"/>
            <a:headEnd/>
            <a:tailEnd/>
          </a:ln>
        </p:spPr>
      </p:pic>
      <p:pic>
        <p:nvPicPr>
          <p:cNvPr id="583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105497"/>
            <a:ext cx="2700300" cy="1620180"/>
          </a:xfrm>
          <a:prstGeom prst="rect">
            <a:avLst/>
          </a:prstGeom>
          <a:noFill/>
          <a:ln w="9525">
            <a:noFill/>
            <a:miter lim="800000"/>
            <a:headEnd/>
            <a:tailEnd/>
          </a:ln>
        </p:spPr>
      </p:pic>
      <p:pic>
        <p:nvPicPr>
          <p:cNvPr id="583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244" y="2895943"/>
            <a:ext cx="2664296" cy="1656184"/>
          </a:xfrm>
          <a:prstGeom prst="rect">
            <a:avLst/>
          </a:prstGeom>
          <a:noFill/>
          <a:ln w="9525">
            <a:noFill/>
            <a:miter lim="800000"/>
            <a:headEnd/>
            <a:tailEnd/>
          </a:ln>
        </p:spPr>
      </p:pic>
      <p:pic>
        <p:nvPicPr>
          <p:cNvPr id="583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5" y="2895943"/>
            <a:ext cx="2520719" cy="1656184"/>
          </a:xfrm>
          <a:prstGeom prst="rect">
            <a:avLst/>
          </a:prstGeom>
          <a:noFill/>
          <a:ln w="9525">
            <a:noFill/>
            <a:miter lim="800000"/>
            <a:headEnd/>
            <a:tailEnd/>
          </a:ln>
        </p:spPr>
      </p:pic>
      <p:pic>
        <p:nvPicPr>
          <p:cNvPr id="583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60" y="2895943"/>
            <a:ext cx="2700300" cy="1656184"/>
          </a:xfrm>
          <a:prstGeom prst="rect">
            <a:avLst/>
          </a:prstGeom>
          <a:noFill/>
          <a:ln w="9525">
            <a:noFill/>
            <a:miter lim="800000"/>
            <a:headEnd/>
            <a:tailEnd/>
          </a:ln>
        </p:spPr>
      </p:pic>
      <p:pic>
        <p:nvPicPr>
          <p:cNvPr id="5837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244" y="4757870"/>
            <a:ext cx="2664296" cy="1632595"/>
          </a:xfrm>
          <a:prstGeom prst="rect">
            <a:avLst/>
          </a:prstGeom>
          <a:noFill/>
          <a:ln w="9525">
            <a:noFill/>
            <a:miter lim="800000"/>
            <a:headEnd/>
            <a:tailEnd/>
          </a:ln>
        </p:spPr>
      </p:pic>
      <p:pic>
        <p:nvPicPr>
          <p:cNvPr id="5837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5855" y="4757870"/>
            <a:ext cx="2520720" cy="1632595"/>
          </a:xfrm>
          <a:prstGeom prst="rect">
            <a:avLst/>
          </a:prstGeom>
          <a:noFill/>
          <a:ln w="9525">
            <a:noFill/>
            <a:miter lim="800000"/>
            <a:headEnd/>
            <a:tailEnd/>
          </a:ln>
        </p:spPr>
      </p:pic>
      <p:pic>
        <p:nvPicPr>
          <p:cNvPr id="5837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2160" y="4757870"/>
            <a:ext cx="1350150" cy="1296144"/>
          </a:xfrm>
          <a:prstGeom prst="rect">
            <a:avLst/>
          </a:prstGeom>
          <a:noFill/>
          <a:ln w="9525">
            <a:noFill/>
            <a:miter lim="800000"/>
            <a:headEnd/>
            <a:tailEnd/>
          </a:ln>
        </p:spPr>
      </p:pic>
      <p:pic>
        <p:nvPicPr>
          <p:cNvPr id="5837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2310" y="5085184"/>
            <a:ext cx="1350150" cy="1305281"/>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t>Περιβάλλον ασθενή - Στρώσιμο κενού κρεβατιού </a:t>
            </a:r>
            <a:r>
              <a:rPr lang="el-GR" sz="3200" b="0" dirty="0"/>
              <a:t>(</a:t>
            </a:r>
            <a:r>
              <a:rPr lang="el-GR" sz="3200" b="0" dirty="0" smtClean="0"/>
              <a:t>12/13</a:t>
            </a:r>
            <a:r>
              <a:rPr lang="el-GR" sz="3200" b="0" dirty="0"/>
              <a:t>)</a:t>
            </a:r>
            <a:endParaRPr lang="el-GR" dirty="0"/>
          </a:p>
        </p:txBody>
      </p:sp>
      <p:sp>
        <p:nvSpPr>
          <p:cNvPr id="15" name="9 - Στρογγυλεμένο ορθογώνιο"/>
          <p:cNvSpPr/>
          <p:nvPr/>
        </p:nvSpPr>
        <p:spPr>
          <a:xfrm>
            <a:off x="7350848" y="4757870"/>
            <a:ext cx="1361612" cy="3273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16" name="9 - Στρογγυλεμένο ορθογώνιο"/>
          <p:cNvSpPr/>
          <p:nvPr/>
        </p:nvSpPr>
        <p:spPr>
          <a:xfrm>
            <a:off x="6012160" y="6054014"/>
            <a:ext cx="1361612" cy="3364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Tree>
    <p:extLst>
      <p:ext uri="{BB962C8B-B14F-4D97-AF65-F5344CB8AC3E}">
        <p14:creationId xmlns:p14="http://schemas.microsoft.com/office/powerpoint/2010/main" val="6710754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Στρογγυλεμένο ορθογώνιο"/>
          <p:cNvSpPr/>
          <p:nvPr/>
        </p:nvSpPr>
        <p:spPr>
          <a:xfrm>
            <a:off x="827584" y="2767766"/>
            <a:ext cx="7416823" cy="46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Τοποθέτηση μαξιλαροθηκών</a:t>
            </a:r>
            <a:endParaRPr lang="el-GR" sz="2400" dirty="0"/>
          </a:p>
        </p:txBody>
      </p:sp>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3" y="1041230"/>
            <a:ext cx="2215172" cy="1606320"/>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4624" y="1029243"/>
            <a:ext cx="2389316" cy="1618307"/>
          </a:xfrm>
          <a:prstGeom prst="rect">
            <a:avLst/>
          </a:prstGeom>
          <a:noFill/>
          <a:ln w="9525">
            <a:noFill/>
            <a:miter lim="800000"/>
            <a:headEnd/>
            <a:tailEnd/>
          </a:ln>
        </p:spPr>
      </p:pic>
      <p:pic>
        <p:nvPicPr>
          <p:cNvPr id="593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488" y="1041230"/>
            <a:ext cx="2529835" cy="1606320"/>
          </a:xfrm>
          <a:prstGeom prst="rect">
            <a:avLst/>
          </a:prstGeom>
          <a:noFill/>
          <a:ln w="9525">
            <a:noFill/>
            <a:miter lim="800000"/>
            <a:headEnd/>
            <a:tailEnd/>
          </a:ln>
        </p:spPr>
      </p:pic>
      <p:pic>
        <p:nvPicPr>
          <p:cNvPr id="593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3356992"/>
            <a:ext cx="2215171" cy="1656184"/>
          </a:xfrm>
          <a:prstGeom prst="rect">
            <a:avLst/>
          </a:prstGeom>
          <a:noFill/>
          <a:ln w="9525">
            <a:noFill/>
            <a:miter lim="800000"/>
            <a:headEnd/>
            <a:tailEnd/>
          </a:ln>
        </p:spPr>
      </p:pic>
      <p:pic>
        <p:nvPicPr>
          <p:cNvPr id="593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4623" y="3356992"/>
            <a:ext cx="2389316" cy="1656184"/>
          </a:xfrm>
          <a:prstGeom prst="rect">
            <a:avLst/>
          </a:prstGeom>
          <a:noFill/>
          <a:ln w="9525">
            <a:noFill/>
            <a:miter lim="800000"/>
            <a:headEnd/>
            <a:tailEnd/>
          </a:ln>
        </p:spPr>
      </p:pic>
      <p:pic>
        <p:nvPicPr>
          <p:cNvPr id="5939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4572" y="3356992"/>
            <a:ext cx="2540751" cy="1656184"/>
          </a:xfrm>
          <a:prstGeom prst="rect">
            <a:avLst/>
          </a:prstGeom>
          <a:noFill/>
          <a:ln w="9525">
            <a:noFill/>
            <a:miter lim="800000"/>
            <a:headEnd/>
            <a:tailEnd/>
          </a:ln>
        </p:spPr>
      </p:pic>
      <p:pic>
        <p:nvPicPr>
          <p:cNvPr id="5940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7584" y="5157192"/>
            <a:ext cx="2209742" cy="1584176"/>
          </a:xfrm>
          <a:prstGeom prst="rect">
            <a:avLst/>
          </a:prstGeom>
          <a:noFill/>
          <a:ln w="9525">
            <a:noFill/>
            <a:miter lim="800000"/>
            <a:headEnd/>
            <a:tailEnd/>
          </a:ln>
        </p:spPr>
      </p:pic>
      <p:pic>
        <p:nvPicPr>
          <p:cNvPr id="5940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4623" y="5157192"/>
            <a:ext cx="2376264" cy="1584176"/>
          </a:xfrm>
          <a:prstGeom prst="rect">
            <a:avLst/>
          </a:prstGeom>
          <a:noFill/>
          <a:ln w="9525">
            <a:noFill/>
            <a:miter lim="800000"/>
            <a:headEnd/>
            <a:tailEnd/>
          </a:ln>
        </p:spPr>
      </p:pic>
      <p:pic>
        <p:nvPicPr>
          <p:cNvPr id="59403"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8854" y="5157192"/>
            <a:ext cx="2535554" cy="1584176"/>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l-GR" dirty="0"/>
              <a:t>Περιβάλλον ασθενή - Στρώσιμο κενού κρεβατιού </a:t>
            </a:r>
            <a:r>
              <a:rPr lang="el-GR" sz="3200" b="0" dirty="0"/>
              <a:t>(</a:t>
            </a:r>
            <a:r>
              <a:rPr lang="el-GR" sz="3200" b="0" dirty="0" smtClean="0"/>
              <a:t>13/13</a:t>
            </a:r>
            <a:r>
              <a:rPr lang="el-GR" sz="3200" b="0" dirty="0"/>
              <a:t>)</a:t>
            </a:r>
            <a:endParaRPr lang="el-GR" dirty="0"/>
          </a:p>
        </p:txBody>
      </p:sp>
    </p:spTree>
    <p:extLst>
      <p:ext uri="{BB962C8B-B14F-4D97-AF65-F5344CB8AC3E}">
        <p14:creationId xmlns:p14="http://schemas.microsoft.com/office/powerpoint/2010/main" val="22140286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Στρώσιμο κρεβατιού με ασθενή </a:t>
            </a:r>
            <a:r>
              <a:rPr lang="el-GR" sz="2800" b="0" dirty="0" smtClean="0"/>
              <a:t>(1/16)</a:t>
            </a:r>
            <a:endParaRPr lang="el-GR" sz="2800" b="0" dirty="0"/>
          </a:p>
        </p:txBody>
      </p:sp>
      <p:sp>
        <p:nvSpPr>
          <p:cNvPr id="3" name="2 - Θέση περιεχομένου"/>
          <p:cNvSpPr>
            <a:spLocks noGrp="1"/>
          </p:cNvSpPr>
          <p:nvPr>
            <p:ph idx="1"/>
          </p:nvPr>
        </p:nvSpPr>
        <p:spPr/>
        <p:txBody>
          <a:bodyPr>
            <a:noAutofit/>
          </a:bodyPr>
          <a:lstStyle/>
          <a:p>
            <a:pPr>
              <a:buNone/>
            </a:pPr>
            <a:r>
              <a:rPr lang="el-GR" sz="2400" b="1" dirty="0" smtClean="0"/>
              <a:t>Υλικό</a:t>
            </a:r>
            <a:endParaRPr lang="el-GR" sz="2400" dirty="0" smtClean="0"/>
          </a:p>
          <a:p>
            <a:pPr>
              <a:spcBef>
                <a:spcPts val="300"/>
              </a:spcBef>
            </a:pPr>
            <a:r>
              <a:rPr lang="el-GR" sz="2400" dirty="0" smtClean="0"/>
              <a:t>Καθαρά γάντια</a:t>
            </a:r>
          </a:p>
          <a:p>
            <a:pPr>
              <a:spcBef>
                <a:spcPts val="300"/>
              </a:spcBef>
            </a:pPr>
            <a:r>
              <a:rPr lang="el-GR" sz="2400" dirty="0" smtClean="0"/>
              <a:t>Δύο σεντόνια</a:t>
            </a:r>
          </a:p>
          <a:p>
            <a:pPr>
              <a:spcBef>
                <a:spcPts val="300"/>
              </a:spcBef>
            </a:pPr>
            <a:r>
              <a:rPr lang="el-GR" sz="2400" dirty="0" smtClean="0"/>
              <a:t>Ημισέντονο (προαιρετικά)</a:t>
            </a:r>
          </a:p>
          <a:p>
            <a:pPr>
              <a:spcBef>
                <a:spcPts val="300"/>
              </a:spcBef>
            </a:pPr>
            <a:r>
              <a:rPr lang="el-GR" sz="2400" dirty="0" smtClean="0"/>
              <a:t>Κουβέρτα</a:t>
            </a:r>
          </a:p>
          <a:p>
            <a:pPr>
              <a:spcBef>
                <a:spcPts val="300"/>
              </a:spcBef>
            </a:pPr>
            <a:r>
              <a:rPr lang="el-GR" sz="2400" dirty="0" smtClean="0"/>
              <a:t>Κάλυμμα</a:t>
            </a:r>
          </a:p>
          <a:p>
            <a:pPr>
              <a:spcBef>
                <a:spcPts val="300"/>
              </a:spcBef>
            </a:pPr>
            <a:r>
              <a:rPr lang="el-GR" sz="2400" dirty="0" smtClean="0"/>
              <a:t>Αντισηπτικό διάλυμα</a:t>
            </a:r>
          </a:p>
          <a:p>
            <a:pPr>
              <a:spcBef>
                <a:spcPts val="300"/>
              </a:spcBef>
            </a:pPr>
            <a:r>
              <a:rPr lang="el-GR" sz="2400" dirty="0" smtClean="0"/>
              <a:t>Γάζες ή σφουγγάρι</a:t>
            </a:r>
          </a:p>
          <a:p>
            <a:pPr>
              <a:spcBef>
                <a:spcPts val="300"/>
              </a:spcBef>
            </a:pPr>
            <a:r>
              <a:rPr lang="el-GR" sz="2400" dirty="0" smtClean="0"/>
              <a:t>Μαξιλαροθήκες</a:t>
            </a:r>
          </a:p>
          <a:p>
            <a:pPr>
              <a:spcBef>
                <a:spcPts val="300"/>
              </a:spcBef>
            </a:pPr>
            <a:r>
              <a:rPr lang="el-GR" sz="2400" dirty="0" err="1" smtClean="0"/>
              <a:t>Σάκκος</a:t>
            </a:r>
            <a:r>
              <a:rPr lang="el-GR" sz="2400" dirty="0" smtClean="0"/>
              <a:t> ακάθαρτων</a:t>
            </a:r>
          </a:p>
          <a:p>
            <a:pPr>
              <a:spcBef>
                <a:spcPts val="300"/>
              </a:spcBef>
            </a:pPr>
            <a:r>
              <a:rPr lang="el-GR" sz="2400" dirty="0" smtClean="0"/>
              <a:t>Αδιάβροχο πεδίο</a:t>
            </a:r>
          </a:p>
          <a:p>
            <a:pPr>
              <a:spcBef>
                <a:spcPts val="300"/>
              </a:spcBef>
            </a:pPr>
            <a:r>
              <a:rPr lang="el-GR" sz="2400" dirty="0" smtClean="0"/>
              <a:t>Ατομικός προστατευτικός εξοπλισμός </a:t>
            </a:r>
          </a:p>
          <a:p>
            <a:pPr>
              <a:spcBef>
                <a:spcPts val="300"/>
              </a:spcBef>
            </a:pPr>
            <a:r>
              <a:rPr lang="el-GR" sz="2400" dirty="0" smtClean="0"/>
              <a:t>Καρέκλα. </a:t>
            </a:r>
          </a:p>
          <a:p>
            <a:endParaRPr lang="el-GR" sz="2400" dirty="0" smtClean="0"/>
          </a:p>
        </p:txBody>
      </p:sp>
    </p:spTree>
    <p:extLst>
      <p:ext uri="{BB962C8B-B14F-4D97-AF65-F5344CB8AC3E}">
        <p14:creationId xmlns:p14="http://schemas.microsoft.com/office/powerpoint/2010/main" val="2869191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(2/16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Η διαδικασία αυτή απαιτεί την παρουσία δυο νοσηλευτών.</a:t>
            </a:r>
          </a:p>
          <a:p>
            <a:pPr lvl="0"/>
            <a:r>
              <a:rPr lang="el-GR" sz="2400" dirty="0" smtClean="0"/>
              <a:t>Εξηγήστε τη διαδικασία στον ασθενή. Ελέγξτε τον φάκελό του εάν έχει περιορισμούς στις αλλαγές θέσης.</a:t>
            </a:r>
          </a:p>
          <a:p>
            <a:pPr lvl="0"/>
            <a:r>
              <a:rPr lang="el-GR" sz="2400" dirty="0" smtClean="0"/>
              <a:t>Πλύνετε τα χέρια σας.  </a:t>
            </a:r>
          </a:p>
          <a:p>
            <a:pPr lvl="0"/>
            <a:r>
              <a:rPr lang="el-GR" sz="2400" dirty="0" smtClean="0"/>
              <a:t>Συγκεντρώστε το υλικό σας στην καρέκλα δίπλα στο κρεβάτι με τη σειρά που θα χρησιμοποιηθεί (στο νοσοκομείο λόγω του ότι στρώνονται πολλά κρεβάτια κατά την πρωινή φροντίδα, οι νοσηλευτές ετοιμάζουν ένα τροχήλατο με στοίβα από σεντόνια, βοηθητικά σεντόνια, πάνες μιας χρήσης και ό,τι άλλο χρειάζονται). </a:t>
            </a:r>
          </a:p>
          <a:p>
            <a:endParaRPr lang="el-GR" sz="2400" dirty="0" smtClean="0"/>
          </a:p>
        </p:txBody>
      </p:sp>
    </p:spTree>
    <p:extLst>
      <p:ext uri="{BB962C8B-B14F-4D97-AF65-F5344CB8AC3E}">
        <p14:creationId xmlns:p14="http://schemas.microsoft.com/office/powerpoint/2010/main" val="9320313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(3/16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Κλείστε την πόρτα ή την κουρτίνα γύρω από το κρεβάτι. </a:t>
            </a:r>
          </a:p>
          <a:p>
            <a:pPr lvl="0"/>
            <a:r>
              <a:rPr lang="el-GR" sz="2400" dirty="0" smtClean="0"/>
              <a:t>Φορέστε γάντια και ποδιά εάν υπάρχουν βιολογικά υγρά ή ο ασθενής φέρει μεταδοτικούς μικροοργανισμούς.</a:t>
            </a:r>
          </a:p>
          <a:p>
            <a:pPr lvl="0"/>
            <a:r>
              <a:rPr lang="el-GR" sz="2400" dirty="0" smtClean="0"/>
              <a:t>Προσαρμόστε το κρεβάτι στο επιθυμητό ύψος εργασίας. Χαμηλώστε τα πλαϊνά κάγκελα από τη μία πλευρά και βάλτε το κρεβάτι σε επίπεδη θέση εάν δεν αντενδείκνυται.</a:t>
            </a:r>
          </a:p>
          <a:p>
            <a:pPr lvl="0"/>
            <a:r>
              <a:rPr lang="el-GR" sz="2400" dirty="0" smtClean="0"/>
              <a:t>Ελέγξτε τα σεντόνια και από τις δυο πλευρές για προσωπικά αντικείμενα του ασθενή ή αν είναι κάποια παροχέτευση ή κάποιος </a:t>
            </a:r>
            <a:r>
              <a:rPr lang="el-GR" sz="2400" dirty="0" err="1" smtClean="0"/>
              <a:t>ρινογαστρικός</a:t>
            </a:r>
            <a:r>
              <a:rPr lang="el-GR" sz="2400" dirty="0" smtClean="0"/>
              <a:t> σωλήνας στερεωμένα στο σεντόνι. </a:t>
            </a:r>
          </a:p>
          <a:p>
            <a:endParaRPr lang="el-GR" sz="2400" dirty="0" smtClean="0"/>
          </a:p>
        </p:txBody>
      </p:sp>
    </p:spTree>
    <p:extLst>
      <p:ext uri="{BB962C8B-B14F-4D97-AF65-F5344CB8AC3E}">
        <p14:creationId xmlns:p14="http://schemas.microsoft.com/office/powerpoint/2010/main" val="22257051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(4/16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Αφαιρέστε την κουβέρτα και το κάλυμμα ξεχωριστά διπλώνοντάς τα στα τέσσερα και βάλτε τα πάνω στην καρέκλα.</a:t>
            </a:r>
          </a:p>
          <a:p>
            <a:pPr lvl="0"/>
            <a:r>
              <a:rPr lang="el-GR" sz="2400" dirty="0" smtClean="0"/>
              <a:t>Τοποθετήστε την κουβέρτα νοσηλείας πάνω στον ασθενή και απομακρύνετε το πανωσέντονο, βάζοντας τα χέρια σας και πιάνοντας το πανωσέντονο κάτω από την κουβέρτα, ζητώντας παράλληλα από τον ασθενή να κρατά την κουβέρτα. Απορρίψτε το πανωσέντονο στο σάκο ακάθαρτου ιματισμού. Μπορείτε να χρησιμοποιήσετε το πανωσέντονο που έχει σαν κουβέρτα νοσηλείας, σε περίπτωση που αυτή δεν υπάρχει.</a:t>
            </a:r>
          </a:p>
          <a:p>
            <a:pPr lvl="0"/>
            <a:r>
              <a:rPr lang="el-GR" sz="2400" dirty="0" smtClean="0"/>
              <a:t>Με συγχρονισμένες κινήσεις τραβήξτε το στρώμα προς τα επάνω.</a:t>
            </a:r>
          </a:p>
          <a:p>
            <a:pPr lvl="0"/>
            <a:endParaRPr lang="el-GR" sz="2400" dirty="0" smtClean="0"/>
          </a:p>
        </p:txBody>
      </p:sp>
    </p:spTree>
    <p:extLst>
      <p:ext uri="{BB962C8B-B14F-4D97-AF65-F5344CB8AC3E}">
        <p14:creationId xmlns:p14="http://schemas.microsoft.com/office/powerpoint/2010/main" val="4038683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(5/16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Μετακινήστε το πόδι που βρίσκεται στην πλευρά σας πάνω από το άλλο και γυρίστε τον ασθενή στο πλάι προς την αντίθετη πλευρά, διατηρώντας το μαξιλάρι κάτω από το κεφάλι του. Το κάγκελο ασφαλείας της αντίθετης πλευράς παραμένει σηκωμένο. Ο δεύτερος νοσηλευτής διατηρεί τον ασθενή στην θέση αυτή χωρίς να βοηθά στο στρώσιμο. </a:t>
            </a:r>
          </a:p>
          <a:p>
            <a:r>
              <a:rPr lang="el-GR" sz="2400" dirty="0" smtClean="0"/>
              <a:t> Χαλαρώστε το κατωσέντονο και το ημισέντονο από το στρώμα στην πλευρά εργασίας.</a:t>
            </a:r>
          </a:p>
          <a:p>
            <a:pPr lvl="0"/>
            <a:r>
              <a:rPr lang="el-GR" sz="2400" dirty="0" smtClean="0"/>
              <a:t>Διπλώστε το κατωσέντονο, το ημισέντονο (και το αδιάβροχο) όσο πιο κοντά στον ασθενή γίνεται (Εικόνα 2). Εάν ο ασθενής έχει προστατευτική πάνα, την τυλίγετε προς την πλευρά του ασθενή, χωριστά από τα σεντόνια.</a:t>
            </a:r>
            <a:r>
              <a:rPr lang="el-GR" sz="2400" i="1" dirty="0" smtClean="0"/>
              <a:t> </a:t>
            </a:r>
            <a:endParaRPr lang="el-GR" sz="2400" dirty="0" smtClean="0"/>
          </a:p>
          <a:p>
            <a:pPr lvl="0"/>
            <a:endParaRPr lang="el-GR" sz="2400" dirty="0" smtClean="0"/>
          </a:p>
        </p:txBody>
      </p:sp>
    </p:spTree>
    <p:extLst>
      <p:ext uri="{BB962C8B-B14F-4D97-AF65-F5344CB8AC3E}">
        <p14:creationId xmlns:p14="http://schemas.microsoft.com/office/powerpoint/2010/main" val="36218200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(6/16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Καθαρίστε με αντισηπτικό την πλευρά του στρώματος που έχει αποκαλυφθεί, εφόσον έχει σωματικά υγρά ή κατάλοιπα αντισηπτικών διαλυμάτων (</a:t>
            </a:r>
            <a:r>
              <a:rPr lang="en-US" sz="2400" dirty="0" smtClean="0"/>
              <a:t>betadine</a:t>
            </a:r>
            <a:r>
              <a:rPr lang="el-GR" sz="2400" dirty="0" smtClean="0"/>
              <a:t>).</a:t>
            </a:r>
          </a:p>
          <a:p>
            <a:pPr lvl="0"/>
            <a:r>
              <a:rPr lang="el-GR" sz="2400" dirty="0" smtClean="0"/>
              <a:t>Τοποθετήστε το αδιάβροχο ημισέντονο πάνω σε παλαιού τύπου στρώμα που δε διαθέτει αδιάβροχη επένδυση. Εάν το στρώμα διαθέτει αδιάβροχο κάλυμμα, δεν τοποθετούμε αδιάβροχο στο κρεβάτι.</a:t>
            </a:r>
          </a:p>
          <a:p>
            <a:pPr lvl="0"/>
            <a:r>
              <a:rPr lang="el-GR" sz="2400" dirty="0" smtClean="0"/>
              <a:t>Τοποθετήστε το κατωσέντονο με την κεντρική του πτυχή στο μέσον του κρεβατιού ώστε οι άκρες του να καλύπτουν ομοιόμορφα το στρώμα και αρκετά ψηλά για να έχετε επαρκές μήκος σεντονιού να το διπλώσετε κάτω από το πάνω μέρος του στρώματος του κρεβατιού.</a:t>
            </a:r>
            <a:r>
              <a:rPr lang="el-GR" sz="2400" i="1" dirty="0" smtClean="0"/>
              <a:t> </a:t>
            </a:r>
            <a:endParaRPr lang="el-GR" sz="2400" dirty="0" smtClean="0"/>
          </a:p>
          <a:p>
            <a:endParaRPr lang="el-GR" sz="2400" dirty="0" smtClean="0"/>
          </a:p>
        </p:txBody>
      </p:sp>
    </p:spTree>
    <p:extLst>
      <p:ext uri="{BB962C8B-B14F-4D97-AF65-F5344CB8AC3E}">
        <p14:creationId xmlns:p14="http://schemas.microsoft.com/office/powerpoint/2010/main" val="193809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a:bodyPr>
          <a:lstStyle/>
          <a:p>
            <a:r>
              <a:rPr lang="el-GR" sz="3600" dirty="0"/>
              <a:t>Φροντίδα σώματος </a:t>
            </a:r>
            <a:r>
              <a:rPr lang="el-GR" sz="2800" b="0" dirty="0" smtClean="0">
                <a:solidFill>
                  <a:prstClr val="black"/>
                </a:solidFill>
              </a:rPr>
              <a:t>(4/4</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8291264" cy="5040560"/>
          </a:xfrm>
        </p:spPr>
        <p:txBody>
          <a:bodyPr>
            <a:noAutofit/>
          </a:bodyPr>
          <a:lstStyle/>
          <a:p>
            <a:r>
              <a:rPr lang="el-GR" sz="2300" dirty="0" smtClean="0"/>
              <a:t>Μια πλήρης φροντίδα σε νοσοκομειακό περιβάλλον περιλαμβάνει το λουτρό σώματος, τη φροντίδα των μαλλιών, της γενειάδας ή του μουστακιού, των νυχιών, των αυτιών, τη φροντίδα των ματιών, τη στοματική υγιεινή και φυσικά τις ενέργειες που απαιτούνται για την πρόληψη των κατακλίσεων. </a:t>
            </a:r>
          </a:p>
          <a:p>
            <a:r>
              <a:rPr lang="el-GR" sz="2300" dirty="0" smtClean="0"/>
              <a:t>Προσφέρεται είτε σε περιπατητικό είτε σε κατακεκλιμμένο ασθενή. Στην περίπτωση που ο ασθενής είναι περιπατητικός (σηκώνεται δηλαδή από το κρεβάτι και έχει μερική ικανότητα αυτοεξυπηρέτησης), συχνά βοηθά ένα μέλος της οικογένειας και τα υλικά της φροντίδας είναι ατομικά. Παράλληλα, θα πρέπει να έχει εξασφαλιστεί η ασφάλεια του χώρου του λουτρού πριν ο ασθενής κατευθυνθεί προς τα εκεί. Για τον κατακεκλιμμένο ασθενή, συνήθως απαιτούνται δυο νοσηλευτές και ενδέχεται μερικώς να είναι αυτοεξυπηρετούμενος (όπως για τη φροντίδα περινέου ή την  περιποίηση της στοματικής κοιλότητας).</a:t>
            </a:r>
          </a:p>
          <a:p>
            <a:endParaRPr lang="el-GR" sz="2300" dirty="0"/>
          </a:p>
        </p:txBody>
      </p:sp>
    </p:spTree>
    <p:extLst>
      <p:ext uri="{BB962C8B-B14F-4D97-AF65-F5344CB8AC3E}">
        <p14:creationId xmlns:p14="http://schemas.microsoft.com/office/powerpoint/2010/main" val="31056181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(7/16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Στρώστε το καθαρό κατωσέντονο στην πλευρά σας, όσο πιο κοντά στον ασθενή μπορείτε και κάτω από το παλιό σεντόνι. Προστατέψτε το καθαρό σεντόνι από το βρώμικο (εάν είναι υγρό) με μια πάνα μιας χρήσης.</a:t>
            </a:r>
          </a:p>
          <a:p>
            <a:pPr lvl="0"/>
            <a:r>
              <a:rPr lang="el-GR" sz="2400" dirty="0" smtClean="0"/>
              <a:t>Βάλτε το βοηθητικό σεντόνι (ημισέντονο) με την κεντρική του πτυχή στο κέντρο του στρώματος ώστε να εκτείνεται κάτω από τις ώμους του ασθενή έως και τους μηρούς. Εάν χρησιμοποιείτε προστατευτική πάνα, τοποθετήστε τη πάνω από το ημισέντονο, στο ύψος των ισχίων του ασθενή</a:t>
            </a:r>
            <a:r>
              <a:rPr lang="el-GR" sz="2400" i="1" dirty="0" smtClean="0"/>
              <a:t>.</a:t>
            </a:r>
            <a:endParaRPr lang="el-GR" sz="2400" dirty="0" smtClean="0"/>
          </a:p>
          <a:p>
            <a:endParaRPr lang="el-GR" sz="2400" dirty="0" smtClean="0"/>
          </a:p>
        </p:txBody>
      </p:sp>
    </p:spTree>
    <p:extLst>
      <p:ext uri="{BB962C8B-B14F-4D97-AF65-F5344CB8AC3E}">
        <p14:creationId xmlns:p14="http://schemas.microsoft.com/office/powerpoint/2010/main" val="39106769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(8/16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Βάλτε το κατωσέντονο κάτω από το πάνω μέρος του στρώματος στη μια πλευρά κάνοντας τη γωνία. Βάλτε το υπόλοιπο κατωσέντονο κάτω από το στρώμα και το ημισέντονο μαζί. Στο κάτω μέρος του στρώματος μπορείτε να κάνετε είτε γωνία, είτε φάκελο, είτε το σεντόνι να εφάπτεται με το κάτω μέρος του στρώματος (ανάλογα με το μέγεθος του σεντονιού).</a:t>
            </a:r>
          </a:p>
          <a:p>
            <a:pPr lvl="0"/>
            <a:r>
              <a:rPr lang="el-GR" sz="2400" dirty="0" smtClean="0"/>
              <a:t>Σηκώστε το πλαϊνό κάγκελο και βοηθήστε τον ασθενή να γυρίσει πρώτα στην αρχική του θέση (ύπτια θέση) και μετά προς την άλλη πλευρά. Ο δεύτερος νοσηλευτής εκτελεί την ίδια διαδικασία από την πλευρά που είναι.</a:t>
            </a:r>
            <a:r>
              <a:rPr lang="el-GR" sz="2400" i="1" dirty="0" smtClean="0"/>
              <a:t> </a:t>
            </a:r>
            <a:endParaRPr lang="el-GR" sz="2400" dirty="0" smtClean="0"/>
          </a:p>
        </p:txBody>
      </p:sp>
    </p:spTree>
    <p:extLst>
      <p:ext uri="{BB962C8B-B14F-4D97-AF65-F5344CB8AC3E}">
        <p14:creationId xmlns:p14="http://schemas.microsoft.com/office/powerpoint/2010/main" val="281427832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smtClean="0">
                <a:solidFill>
                  <a:prstClr val="black"/>
                </a:solidFill>
              </a:rPr>
              <a:t>(9/16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Κατεβάστε το κάγκελο και διαχωρίστε το λερωμένο κατωσέντονο και το βοηθητικό σεντόνι από την  προστατευτική πάνα (και το αδιάβροχο σεντόνι), συγκεντρώστε τα στο κέντρο του στρώματος διπλώνοντάς τα και απορρίψτε τα στο σάκο ακάθαρτου ιματισμού. Τυλίξτε χωριστά την προστατευτική πάνα και απορρίψτε την αμέσως στον κάδο των  σκουπιδιών. Στη συνέχεια, τυλίξτε το αδιάβροχο σεντόνι και απορρίψτε το στο σάκο ακάθαρτου ιματισμού.</a:t>
            </a:r>
          </a:p>
          <a:p>
            <a:r>
              <a:rPr lang="el-GR" sz="2400" dirty="0" smtClean="0"/>
              <a:t>Καθαρίστε με αντισηπτικό την πλευρά του στρώματος που έχει αποκαλυφθεί, εφόσον είναι λερωμένο.</a:t>
            </a:r>
          </a:p>
        </p:txBody>
      </p:sp>
    </p:spTree>
    <p:extLst>
      <p:ext uri="{BB962C8B-B14F-4D97-AF65-F5344CB8AC3E}">
        <p14:creationId xmlns:p14="http://schemas.microsoft.com/office/powerpoint/2010/main" val="20388043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10/16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Autofit/>
          </a:bodyPr>
          <a:lstStyle/>
          <a:p>
            <a:pPr lvl="0"/>
            <a:r>
              <a:rPr lang="el-GR" sz="2400" dirty="0" smtClean="0"/>
              <a:t>Τραβήξτε απαλά το αδιάβροχο το σεντόνι, το κατωσέντονο, το βοηθητικό σεντόνι κι ενδεχομένως την προστατευτική πάνα που βρίσκονται κάτω από τον ασθενή. Το αδιάβροχο σεντόνι δε στερεώνεται κάτω από το στρώμα. Βάλτε το κατωσέντονο και το βοηθητικό σεντόνι κάτω από το στρώμα κάνοντας στο πάνω μέρος του στρώματος τη γωνία. Στο κάτω μέρος του στρώματος μπορείτε να κάνετε είτε γωνία, είτε φάκελο, είτε το σεντόνι να εφάπτεται με το κάτω μέρος του στρώματος (ανάλογα με το μέγεθος του σεντονιού). Σηκώνετε το κάγκελο ασφαλείας.</a:t>
            </a:r>
          </a:p>
        </p:txBody>
      </p:sp>
    </p:spTree>
    <p:extLst>
      <p:ext uri="{BB962C8B-B14F-4D97-AF65-F5344CB8AC3E}">
        <p14:creationId xmlns:p14="http://schemas.microsoft.com/office/powerpoint/2010/main" val="3139774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11/16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r>
              <a:rPr lang="el-GR" sz="2400" dirty="0" smtClean="0"/>
              <a:t>Βοηθήστε τον ασθενή να γυρίσει στο κέντρο του κρεβατιού. Απομακρύνετε το μαξιλάρι από το κεφάλι του ασθενή, αφαιρέστε τη λερωμένη μαξιλαροθήκη και τοποθετήστε την καθαρή μαζεύοντάς την  στο ένα χέρι και με το άλλο βάλτε μέσα το μαξιλάρι. Στη συνέχεια, κρατώντας την άκρη του μαξιλαριού τραβήξτε τη μαξιλαροθήκη ώστε να καλύψει το μαξιλάρι και επανατοποθετήστε το με την ανοιχτή πλευρά προς το παράθυρο.</a:t>
            </a:r>
          </a:p>
          <a:p>
            <a:pPr>
              <a:buNone/>
            </a:pPr>
            <a:endParaRPr lang="el-GR" sz="2400" dirty="0" smtClean="0"/>
          </a:p>
        </p:txBody>
      </p:sp>
    </p:spTree>
    <p:extLst>
      <p:ext uri="{BB962C8B-B14F-4D97-AF65-F5344CB8AC3E}">
        <p14:creationId xmlns:p14="http://schemas.microsoft.com/office/powerpoint/2010/main" val="203016359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12/16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Τοποθετήστε το πανωσέντονο με την ανάποδη πλευρά στο κρεβάτι, με την κεντρική του πτυχή στο μέσον του κρεβατιού και με το φαρδύ στρίφωμα στην κορυφή του κρεβατιού (αναδιπλώστε στο ύψος του λαιμού του ασθενούς). Ζητήστε από τον ασθενή να το κρατά, αφαιρέστε την κουβέρτα νοσηλείας ή το χρησιμοποιημένο πανωσέντονο και απορρίψτε τα στο σάκο ακάθαρτου ιματισμού. Ανοίξτε την κουβέρτα (όχι από την ανάποδη πλευρά) και αφήστε την 15-20</a:t>
            </a:r>
            <a:r>
              <a:rPr lang="en-US" sz="2400" dirty="0" smtClean="0"/>
              <a:t>cm</a:t>
            </a:r>
            <a:r>
              <a:rPr lang="en-US" sz="2400" b="1" dirty="0" smtClean="0"/>
              <a:t> </a:t>
            </a:r>
            <a:r>
              <a:rPr lang="el-GR" sz="2400" dirty="0" smtClean="0"/>
              <a:t>χαμηλότερα από την άκρη του σεντονιού. Ανοίξτε το κάλυμμα (όχι από την ανάποδη πλευρά) και αφήστε το 5</a:t>
            </a:r>
            <a:r>
              <a:rPr lang="en-US" sz="2400" dirty="0" smtClean="0"/>
              <a:t>cm</a:t>
            </a:r>
            <a:r>
              <a:rPr lang="el-GR" sz="2400" dirty="0" smtClean="0"/>
              <a:t> ψηλότερα από την κουβέρτα.</a:t>
            </a:r>
          </a:p>
        </p:txBody>
      </p:sp>
    </p:spTree>
    <p:extLst>
      <p:ext uri="{BB962C8B-B14F-4D97-AF65-F5344CB8AC3E}">
        <p14:creationId xmlns:p14="http://schemas.microsoft.com/office/powerpoint/2010/main" val="327167160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13/16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r>
              <a:rPr lang="el-GR" sz="2400" dirty="0" smtClean="0"/>
              <a:t>Γυρίστε το πάνω μέρος του καλύμματος να καλύψει το πάνω μέρος τις κουβέρτας.</a:t>
            </a:r>
          </a:p>
          <a:p>
            <a:pPr lvl="0"/>
            <a:r>
              <a:rPr lang="el-GR" sz="2400" dirty="0" smtClean="0"/>
              <a:t>Γυρίστε το πανωσέντονο να καλύψει την κουβέρτα και το κάλυμμα.</a:t>
            </a:r>
          </a:p>
          <a:p>
            <a:pPr lvl="0"/>
            <a:r>
              <a:rPr lang="el-GR" sz="2400" dirty="0" smtClean="0"/>
              <a:t>Διπλώστε το πανωσέντονο και την κουβέρτα (όχι το κάλυμμα) κάτω από το κάτω μέρος του στρώματος, και από τις δύο πλευρές του κρεβατιού,  και κάντε τις γωνίες.</a:t>
            </a:r>
          </a:p>
        </p:txBody>
      </p:sp>
    </p:spTree>
    <p:extLst>
      <p:ext uri="{BB962C8B-B14F-4D97-AF65-F5344CB8AC3E}">
        <p14:creationId xmlns:p14="http://schemas.microsoft.com/office/powerpoint/2010/main" val="2784046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14/16</a:t>
            </a:r>
            <a:r>
              <a:rPr lang="el-GR" sz="2800" b="0" dirty="0">
                <a:solidFill>
                  <a:prstClr val="black"/>
                </a:solidFill>
              </a:rPr>
              <a:t>)</a:t>
            </a:r>
            <a:endParaRPr lang="el-GR" sz="2800" b="1" dirty="0"/>
          </a:p>
        </p:txBody>
      </p:sp>
      <p:sp>
        <p:nvSpPr>
          <p:cNvPr id="3" name="2 - Θέση περιεχομένου"/>
          <p:cNvSpPr>
            <a:spLocks noGrp="1"/>
          </p:cNvSpPr>
          <p:nvPr>
            <p:ph idx="1"/>
          </p:nvPr>
        </p:nvSpPr>
        <p:spPr/>
        <p:txBody>
          <a:bodyPr>
            <a:normAutofit/>
          </a:bodyPr>
          <a:lstStyle/>
          <a:p>
            <a:pPr lvl="0"/>
            <a:r>
              <a:rPr lang="el-GR" sz="2400" dirty="0" smtClean="0"/>
              <a:t>Διπλώστε το κάλυμμα κάτω από το κάτω μέρος του στρώματος και από τις δύο πλευρές του κρεβατιού,  και κάντε ανοικτές γωνίες.</a:t>
            </a:r>
          </a:p>
          <a:p>
            <a:pPr lvl="0"/>
            <a:r>
              <a:rPr lang="el-GR" sz="2400" dirty="0" smtClean="0"/>
              <a:t>Διατηρήστε το κουδούνι κλήσης σε προσιτή θέση.</a:t>
            </a:r>
          </a:p>
          <a:p>
            <a:pPr lvl="0"/>
            <a:r>
              <a:rPr lang="el-GR" sz="2400" dirty="0" smtClean="0"/>
              <a:t>Τοποθετήστε το κρεβάτι στη χαμηλή θέση. </a:t>
            </a:r>
          </a:p>
          <a:p>
            <a:pPr lvl="0"/>
            <a:r>
              <a:rPr lang="el-GR" sz="2400" dirty="0" smtClean="0"/>
              <a:t>Απομακρύνετε το σάκο ακάθαρτου ιματισμού. </a:t>
            </a:r>
          </a:p>
          <a:p>
            <a:pPr lvl="0"/>
            <a:r>
              <a:rPr lang="el-GR" sz="2400" dirty="0" smtClean="0"/>
              <a:t>Βγάλτε τα γάντια και πλύνετε τα χέρια σας.  </a:t>
            </a:r>
          </a:p>
          <a:p>
            <a:r>
              <a:rPr lang="el-GR" sz="2400" dirty="0" smtClean="0"/>
              <a:t>Τακτοποιείστε το χώρο και τα αντικείμενα γύρω από το κρεβάτι.</a:t>
            </a:r>
          </a:p>
        </p:txBody>
      </p:sp>
    </p:spTree>
    <p:extLst>
      <p:ext uri="{BB962C8B-B14F-4D97-AF65-F5344CB8AC3E}">
        <p14:creationId xmlns:p14="http://schemas.microsoft.com/office/powerpoint/2010/main" val="23633020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219522"/>
            <a:ext cx="2376264" cy="1734535"/>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75856" y="1219522"/>
            <a:ext cx="2376264" cy="1743300"/>
          </a:xfrm>
          <a:prstGeom prst="rect">
            <a:avLst/>
          </a:prstGeom>
          <a:noFill/>
          <a:ln w="9525">
            <a:noFill/>
            <a:miter lim="800000"/>
            <a:headEnd/>
            <a:tailEnd/>
          </a:ln>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097"/>
          <a:stretch/>
        </p:blipFill>
        <p:spPr bwMode="auto">
          <a:xfrm>
            <a:off x="5788006" y="1219522"/>
            <a:ext cx="2448272" cy="174330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3046670"/>
            <a:ext cx="2376264" cy="1800200"/>
          </a:xfrm>
          <a:prstGeom prst="rect">
            <a:avLst/>
          </a:prstGeom>
          <a:noFill/>
          <a:ln w="9525">
            <a:noFill/>
            <a:miter lim="800000"/>
            <a:headEnd/>
            <a:tailEnd/>
          </a:ln>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275856" y="3046670"/>
            <a:ext cx="2376264" cy="1800200"/>
          </a:xfrm>
          <a:prstGeom prst="rect">
            <a:avLst/>
          </a:prstGeom>
          <a:noFill/>
          <a:ln w="9525">
            <a:noFill/>
            <a:miter lim="800000"/>
            <a:headEnd/>
            <a:tailEnd/>
          </a:ln>
        </p:spPr>
      </p:pic>
      <p:pic>
        <p:nvPicPr>
          <p:cNvPr id="103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
          <a:stretch/>
        </p:blipFill>
        <p:spPr bwMode="auto">
          <a:xfrm>
            <a:off x="5788006" y="3046670"/>
            <a:ext cx="2448272" cy="180020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576" y="4941168"/>
            <a:ext cx="2376264" cy="1781357"/>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5856" y="4941168"/>
            <a:ext cx="2376264" cy="1781357"/>
          </a:xfrm>
          <a:prstGeom prst="rect">
            <a:avLst/>
          </a:prstGeom>
          <a:noFill/>
          <a:ln w="9525">
            <a:noFill/>
            <a:miter lim="800000"/>
            <a:headEnd/>
            <a:tailEnd/>
          </a:ln>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8006" y="4941168"/>
            <a:ext cx="2448272" cy="1781356"/>
          </a:xfrm>
          <a:prstGeom prst="rect">
            <a:avLst/>
          </a:prstGeom>
          <a:noFill/>
          <a:ln w="9525">
            <a:noFill/>
            <a:miter lim="800000"/>
            <a:headEnd/>
            <a:tailEnd/>
          </a:ln>
        </p:spPr>
      </p:pic>
      <p:sp>
        <p:nvSpPr>
          <p:cNvPr id="2" name="Title 1"/>
          <p:cNvSpPr>
            <a:spLocks noGrp="1"/>
          </p:cNvSpPr>
          <p:nvPr>
            <p:ph type="title"/>
          </p:nvPr>
        </p:nvSpPr>
        <p:spPr/>
        <p:txBody>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15/16</a:t>
            </a:r>
            <a:r>
              <a:rPr lang="el-GR" sz="2800" b="0" dirty="0">
                <a:solidFill>
                  <a:prstClr val="black"/>
                </a:solidFill>
              </a:rPr>
              <a:t>)</a:t>
            </a:r>
            <a:endParaRPr lang="el-GR" dirty="0"/>
          </a:p>
        </p:txBody>
      </p:sp>
    </p:spTree>
    <p:extLst>
      <p:ext uri="{BB962C8B-B14F-4D97-AF65-F5344CB8AC3E}">
        <p14:creationId xmlns:p14="http://schemas.microsoft.com/office/powerpoint/2010/main" val="7815640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818" y="1988840"/>
            <a:ext cx="2808312" cy="223224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7146" y="1988840"/>
            <a:ext cx="2567900" cy="223224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449" y="1988840"/>
            <a:ext cx="2851573" cy="2232248"/>
          </a:xfrm>
          <a:prstGeom prst="rect">
            <a:avLst/>
          </a:prstGeom>
          <a:noFill/>
          <a:ln w="9525">
            <a:noFill/>
            <a:miter lim="800000"/>
            <a:headEnd/>
            <a:tailEnd/>
          </a:ln>
        </p:spPr>
      </p:pic>
      <p:sp>
        <p:nvSpPr>
          <p:cNvPr id="3" name="Title 2"/>
          <p:cNvSpPr>
            <a:spLocks noGrp="1"/>
          </p:cNvSpPr>
          <p:nvPr>
            <p:ph type="title"/>
          </p:nvPr>
        </p:nvSpPr>
        <p:spPr/>
        <p:txBody>
          <a:bodyPr/>
          <a:lstStyle/>
          <a:p>
            <a:r>
              <a:rPr lang="el-GR" sz="3600" dirty="0">
                <a:solidFill>
                  <a:prstClr val="black"/>
                </a:solidFill>
              </a:rPr>
              <a:t>Στρώσιμο κρεβατιού με ασθενή </a:t>
            </a:r>
            <a:r>
              <a:rPr lang="el-GR" sz="2800" b="0" dirty="0">
                <a:solidFill>
                  <a:prstClr val="black"/>
                </a:solidFill>
              </a:rPr>
              <a:t>(</a:t>
            </a:r>
            <a:r>
              <a:rPr lang="el-GR" sz="2800" b="0" dirty="0" smtClean="0">
                <a:solidFill>
                  <a:prstClr val="black"/>
                </a:solidFill>
              </a:rPr>
              <a:t>16/16</a:t>
            </a:r>
            <a:r>
              <a:rPr lang="el-GR" sz="2800" b="0" dirty="0">
                <a:solidFill>
                  <a:prstClr val="black"/>
                </a:solidFill>
              </a:rPr>
              <a:t>)</a:t>
            </a:r>
            <a:endParaRPr lang="el-GR" dirty="0"/>
          </a:p>
        </p:txBody>
      </p:sp>
    </p:spTree>
    <p:extLst>
      <p:ext uri="{BB962C8B-B14F-4D97-AF65-F5344CB8AC3E}">
        <p14:creationId xmlns:p14="http://schemas.microsoft.com/office/powerpoint/2010/main" val="913466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t>(1/8)</a:t>
            </a:r>
            <a:endParaRPr lang="el-GR" sz="2800" b="0" dirty="0"/>
          </a:p>
        </p:txBody>
      </p:sp>
      <p:sp>
        <p:nvSpPr>
          <p:cNvPr id="3" name="2 - Θέση περιεχομένου"/>
          <p:cNvSpPr>
            <a:spLocks noGrp="1"/>
          </p:cNvSpPr>
          <p:nvPr>
            <p:ph idx="1"/>
          </p:nvPr>
        </p:nvSpPr>
        <p:spPr/>
        <p:txBody>
          <a:bodyPr>
            <a:normAutofit/>
          </a:bodyPr>
          <a:lstStyle/>
          <a:p>
            <a:pPr>
              <a:buNone/>
            </a:pPr>
            <a:r>
              <a:rPr lang="el-GR" sz="2400" b="1" dirty="0" smtClean="0"/>
              <a:t>Υλικό</a:t>
            </a:r>
            <a:endParaRPr lang="el-GR" sz="2400" dirty="0" smtClean="0"/>
          </a:p>
          <a:p>
            <a:r>
              <a:rPr lang="el-GR" sz="2400" dirty="0" smtClean="0"/>
              <a:t>Κανάτα με ζεστό νερό</a:t>
            </a:r>
          </a:p>
          <a:p>
            <a:r>
              <a:rPr lang="el-GR" sz="2400" dirty="0" smtClean="0"/>
              <a:t>Σαμπουάν</a:t>
            </a:r>
          </a:p>
          <a:p>
            <a:r>
              <a:rPr lang="el-GR" sz="2400" dirty="0" smtClean="0"/>
              <a:t>Προστατευτική πάνα (ή αδιάβροχο)</a:t>
            </a:r>
          </a:p>
          <a:p>
            <a:r>
              <a:rPr lang="el-GR" sz="2400" dirty="0" smtClean="0"/>
              <a:t>Καθαρά γάντια</a:t>
            </a:r>
          </a:p>
          <a:p>
            <a:r>
              <a:rPr lang="el-GR" sz="2400" dirty="0" smtClean="0"/>
              <a:t>Λουτήρας με δοχείο συλλογής υγρών</a:t>
            </a:r>
          </a:p>
          <a:p>
            <a:r>
              <a:rPr lang="el-GR" sz="2400" dirty="0" smtClean="0"/>
              <a:t>Πετσέτες</a:t>
            </a:r>
          </a:p>
          <a:p>
            <a:r>
              <a:rPr lang="el-GR" sz="2400" dirty="0" smtClean="0"/>
              <a:t>Κουβέρτα νοσηλείας</a:t>
            </a:r>
          </a:p>
          <a:p>
            <a:r>
              <a:rPr lang="el-GR" sz="2400" dirty="0" smtClean="0"/>
              <a:t>Σεντόνι</a:t>
            </a:r>
          </a:p>
          <a:p>
            <a:r>
              <a:rPr lang="el-GR" sz="2400" dirty="0" smtClean="0"/>
              <a:t>Χτένα ή βούρτσα</a:t>
            </a:r>
          </a:p>
          <a:p>
            <a:r>
              <a:rPr lang="el-GR" sz="2400" dirty="0" smtClean="0"/>
              <a:t>Σεσουάρ</a:t>
            </a:r>
          </a:p>
          <a:p>
            <a:endParaRPr lang="el-GR" dirty="0"/>
          </a:p>
        </p:txBody>
      </p:sp>
    </p:spTree>
    <p:extLst>
      <p:ext uri="{BB962C8B-B14F-4D97-AF65-F5344CB8AC3E}">
        <p14:creationId xmlns:p14="http://schemas.microsoft.com/office/powerpoint/2010/main" val="24857283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3600" b="1" dirty="0" smtClean="0"/>
              <a:t>Κίνδυνοι εγκλωβισμού στο </a:t>
            </a:r>
            <a:br>
              <a:rPr lang="el-GR" sz="3600" b="1" dirty="0" smtClean="0"/>
            </a:br>
            <a:r>
              <a:rPr lang="el-GR" sz="3600" b="1" dirty="0" smtClean="0"/>
              <a:t>νοσοκομειακό κρεβάτι </a:t>
            </a:r>
            <a:r>
              <a:rPr lang="el-GR" sz="2800" b="0" dirty="0" smtClean="0"/>
              <a:t>(1</a:t>
            </a:r>
            <a:r>
              <a:rPr lang="en-US" sz="2800" b="0" dirty="0" smtClean="0"/>
              <a:t>/2</a:t>
            </a:r>
            <a:r>
              <a:rPr lang="el-GR" sz="2800" b="0" dirty="0" smtClean="0"/>
              <a:t>)</a:t>
            </a:r>
            <a:endParaRPr lang="el-GR" sz="2800" b="0" dirty="0"/>
          </a:p>
        </p:txBody>
      </p:sp>
      <p:sp>
        <p:nvSpPr>
          <p:cNvPr id="3" name="2 - Θέση περιεχομένου"/>
          <p:cNvSpPr>
            <a:spLocks noGrp="1"/>
          </p:cNvSpPr>
          <p:nvPr>
            <p:ph idx="1"/>
          </p:nvPr>
        </p:nvSpPr>
        <p:spPr/>
        <p:txBody>
          <a:bodyPr>
            <a:normAutofit/>
          </a:bodyPr>
          <a:lstStyle/>
          <a:p>
            <a:r>
              <a:rPr lang="el-GR" sz="2400" dirty="0" smtClean="0"/>
              <a:t>Ο εγκλωβισμός ασθενών είναι ασυνήθιστος, ωστόσο όταν παρουσιάζεται, συχνά είναι μοιραίος. </a:t>
            </a:r>
          </a:p>
          <a:p>
            <a:r>
              <a:rPr lang="el-GR" sz="2400" dirty="0" smtClean="0"/>
              <a:t>Οι συνέπειες του εγκλωβισμού  είναι καταστρεπτικές για τον ασθενή, την οικογένεια και το προσωπικό των νοσοκομείων.</a:t>
            </a:r>
          </a:p>
          <a:p>
            <a:r>
              <a:rPr lang="el-GR" sz="2400" dirty="0" smtClean="0"/>
              <a:t>Τέτοια συμβάντα εγκλωβισμού σε νοσοκομειακά κρεβάτια αναφέρθηκαν στο </a:t>
            </a:r>
            <a:r>
              <a:rPr lang="en-US" sz="2400" dirty="0" smtClean="0"/>
              <a:t>Food and Drugs Administration</a:t>
            </a:r>
            <a:r>
              <a:rPr lang="el-GR" sz="2400" dirty="0" smtClean="0"/>
              <a:t> (</a:t>
            </a:r>
            <a:r>
              <a:rPr lang="en-US" sz="2400" dirty="0" smtClean="0"/>
              <a:t>FDA</a:t>
            </a:r>
            <a:r>
              <a:rPr lang="el-GR" sz="2400" dirty="0" smtClean="0"/>
              <a:t>’</a:t>
            </a:r>
            <a:r>
              <a:rPr lang="en-US" sz="2400" dirty="0" smtClean="0"/>
              <a:t>s</a:t>
            </a:r>
            <a:r>
              <a:rPr lang="el-GR" sz="2400" dirty="0" smtClean="0"/>
              <a:t>) </a:t>
            </a:r>
            <a:r>
              <a:rPr lang="en-US" sz="2400" dirty="0" smtClean="0"/>
              <a:t>Center for Devices and Radiological Health</a:t>
            </a:r>
            <a:r>
              <a:rPr lang="el-GR" sz="2400" dirty="0" smtClean="0"/>
              <a:t>. </a:t>
            </a:r>
          </a:p>
          <a:p>
            <a:r>
              <a:rPr lang="el-GR" sz="2400" dirty="0" smtClean="0"/>
              <a:t>Στην Ελλάδα παρόμοια περιστατικά δεν έχουν αναφερθεί είτε γιατί δεν υπάρχει σύστημα καταγραφής είτε γιατί δεν αναφέρθηκαν από τους ίδιους τους νοσηλευτές. </a:t>
            </a:r>
          </a:p>
          <a:p>
            <a:endParaRPr lang="el-GR" sz="2400" dirty="0"/>
          </a:p>
        </p:txBody>
      </p:sp>
    </p:spTree>
    <p:extLst>
      <p:ext uri="{BB962C8B-B14F-4D97-AF65-F5344CB8AC3E}">
        <p14:creationId xmlns:p14="http://schemas.microsoft.com/office/powerpoint/2010/main" val="22723108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Κίνδυνοι εγκλωβισμού στο </a:t>
            </a:r>
            <a:br>
              <a:rPr lang="el-GR" sz="3600" dirty="0">
                <a:solidFill>
                  <a:prstClr val="black"/>
                </a:solidFill>
              </a:rPr>
            </a:br>
            <a:r>
              <a:rPr lang="el-GR" sz="3600" dirty="0">
                <a:solidFill>
                  <a:prstClr val="black"/>
                </a:solidFill>
              </a:rPr>
              <a:t>νοσοκομειακό κρεβάτι </a:t>
            </a:r>
            <a:r>
              <a:rPr lang="el-GR" sz="2800" b="0" dirty="0" smtClean="0">
                <a:solidFill>
                  <a:prstClr val="black"/>
                </a:solidFill>
              </a:rPr>
              <a:t>(</a:t>
            </a:r>
            <a:r>
              <a:rPr lang="en-US" sz="2800" b="0" dirty="0" smtClean="0">
                <a:solidFill>
                  <a:prstClr val="black"/>
                </a:solidFill>
              </a:rPr>
              <a:t>2/2</a:t>
            </a:r>
            <a:r>
              <a:rPr lang="el-GR" sz="2800" b="0" dirty="0">
                <a:solidFill>
                  <a:prstClr val="black"/>
                </a:solidFill>
              </a:rPr>
              <a:t>)</a:t>
            </a:r>
            <a:endParaRPr lang="el-GR" sz="3600" dirty="0"/>
          </a:p>
        </p:txBody>
      </p:sp>
      <p:sp>
        <p:nvSpPr>
          <p:cNvPr id="3" name="2 - Θέση περιεχομένου"/>
          <p:cNvSpPr>
            <a:spLocks noGrp="1"/>
          </p:cNvSpPr>
          <p:nvPr>
            <p:ph idx="1"/>
          </p:nvPr>
        </p:nvSpPr>
        <p:spPr/>
        <p:txBody>
          <a:bodyPr>
            <a:noAutofit/>
          </a:bodyPr>
          <a:lstStyle/>
          <a:p>
            <a:r>
              <a:rPr lang="el-GR" sz="2400" dirty="0" smtClean="0"/>
              <a:t>Ασθενείς σε υψηλότερο κίνδυνο για εγκλωβισμό είναι οι ηλικιωμένοι ή ευπαθείς ενήλικες και όσοι έχουν προβλήματα, όπως η ταραχή, παραλήρημα, σύγχυση, πόνο, ανεξέλεγκτη κίνηση του σώματος, υποξία, ενσφήνωση κοπράνων ή οξεία κατακράτηση ούρων.</a:t>
            </a:r>
          </a:p>
          <a:p>
            <a:r>
              <a:rPr lang="el-GR" sz="2400" dirty="0" smtClean="0"/>
              <a:t>Ο κίνδυνος εγκλωβισμού αυξάνεται με τα μεγάλα κενά ή ανοίγματα στο σύστημα του κρεβατιού  που θα μπορούσαν να παγιδεύσουν λαιμό, κεφάλι ή στήθος ενός ασθενή. Τα κενά μπορούν  να δημιουργηθούν  από στρώματα που δεν είναι το συνιστώμενο μέγεθος, χαλαρές πλευρικές ράγες ή στοιχεία σχεδίασης, όπως είναι  ευρεία διαστήματα μεταξύ των  ανοιγμάτων στο κιγκλίδωμα. </a:t>
            </a:r>
          </a:p>
          <a:p>
            <a:endParaRPr lang="el-GR" sz="2400" dirty="0"/>
          </a:p>
        </p:txBody>
      </p:sp>
    </p:spTree>
    <p:extLst>
      <p:ext uri="{BB962C8B-B14F-4D97-AF65-F5344CB8AC3E}">
        <p14:creationId xmlns:p14="http://schemas.microsoft.com/office/powerpoint/2010/main" val="42431461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Κίνδυνοι εγκλωβισμού στο </a:t>
            </a:r>
            <a:br>
              <a:rPr lang="el-GR" sz="3600" dirty="0">
                <a:solidFill>
                  <a:prstClr val="black"/>
                </a:solidFill>
              </a:rPr>
            </a:br>
            <a:r>
              <a:rPr lang="el-GR" sz="3600" dirty="0">
                <a:solidFill>
                  <a:prstClr val="black"/>
                </a:solidFill>
              </a:rPr>
              <a:t>νοσοκομειακό κρεβάτι </a:t>
            </a:r>
            <a:r>
              <a:rPr lang="el-GR" sz="2800" b="0" dirty="0" smtClean="0">
                <a:solidFill>
                  <a:prstClr val="black"/>
                </a:solidFill>
              </a:rPr>
              <a:t>(</a:t>
            </a:r>
            <a:r>
              <a:rPr lang="en-US" sz="2800" b="0" dirty="0" smtClean="0">
                <a:solidFill>
                  <a:prstClr val="black"/>
                </a:solidFill>
              </a:rPr>
              <a:t>2/2</a:t>
            </a:r>
            <a:r>
              <a:rPr lang="el-GR" sz="2800" b="0" dirty="0">
                <a:solidFill>
                  <a:prstClr val="black"/>
                </a:solidFill>
              </a:rPr>
              <a:t>)</a:t>
            </a:r>
            <a:endParaRPr lang="el-GR" sz="3600" dirty="0"/>
          </a:p>
        </p:txBody>
      </p:sp>
      <p:sp>
        <p:nvSpPr>
          <p:cNvPr id="3" name="2 - Θέση περιεχομένου"/>
          <p:cNvSpPr>
            <a:spLocks noGrp="1"/>
          </p:cNvSpPr>
          <p:nvPr>
            <p:ph idx="1"/>
          </p:nvPr>
        </p:nvSpPr>
        <p:spPr/>
        <p:txBody>
          <a:bodyPr>
            <a:noAutofit/>
          </a:bodyPr>
          <a:lstStyle/>
          <a:p>
            <a:r>
              <a:rPr lang="el-GR" sz="2400" dirty="0" smtClean="0"/>
              <a:t>Εγκλωβισμός παρουσιάζεται σε όλα τα ιδρύματα υγειονομικής περίθαλψης όπως είναι τα ιδρύματα μακροχρόνιας περίθαλψης (επικρατέστερα), τα νοσοκομεία καθώς και στο σπίτι.</a:t>
            </a:r>
          </a:p>
          <a:p>
            <a:endParaRPr lang="el-GR" sz="2400" dirty="0"/>
          </a:p>
        </p:txBody>
      </p:sp>
    </p:spTree>
    <p:extLst>
      <p:ext uri="{BB962C8B-B14F-4D97-AF65-F5344CB8AC3E}">
        <p14:creationId xmlns:p14="http://schemas.microsoft.com/office/powerpoint/2010/main" val="8247774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Μέτρα προστασίας </a:t>
            </a:r>
            <a:endParaRPr lang="el-GR" sz="3600" b="1" dirty="0"/>
          </a:p>
        </p:txBody>
      </p:sp>
      <p:sp>
        <p:nvSpPr>
          <p:cNvPr id="3" name="2 - Θέση περιεχομένου"/>
          <p:cNvSpPr>
            <a:spLocks noGrp="1"/>
          </p:cNvSpPr>
          <p:nvPr>
            <p:ph idx="1"/>
          </p:nvPr>
        </p:nvSpPr>
        <p:spPr>
          <a:xfrm>
            <a:off x="457200" y="1196752"/>
            <a:ext cx="8219256" cy="5040560"/>
          </a:xfrm>
        </p:spPr>
        <p:txBody>
          <a:bodyPr>
            <a:noAutofit/>
          </a:bodyPr>
          <a:lstStyle/>
          <a:p>
            <a:r>
              <a:rPr lang="el-GR" sz="2400" dirty="0" smtClean="0"/>
              <a:t>Εξοικειωθείτε με τις επτά ζώνες του νοσοκομειακού κρεβατιού, στις οποίες  μπορεί να προκύψει εγκλωβισμός. </a:t>
            </a:r>
          </a:p>
          <a:p>
            <a:pPr lvl="0"/>
            <a:r>
              <a:rPr lang="el-GR" sz="2400" dirty="0" smtClean="0"/>
              <a:t>Μην χρησιμοποιείτε αυτόματα τα πλευρικά κιγκλιδώματα. </a:t>
            </a:r>
          </a:p>
          <a:p>
            <a:pPr lvl="0"/>
            <a:r>
              <a:rPr lang="el-GR" sz="2400" dirty="0" smtClean="0"/>
              <a:t>Καθιερώστε μια διεπιστημονική ομάδα που θα είναι υπεύθυνη για την αξιολόγηση των ήδη υπαρχόντων συστημάτων κρεβατιών για τους κινδύνους εγκλωβισμού και τη λήψη διορθωτικών μέτρων, όπως απαιτείται για να διατηρηθούν  και να αναβαθμιστούν τα υπάρχοντα κρεβάτια, στρώματα, και πλευρικά κιγκλιδώματα.</a:t>
            </a:r>
          </a:p>
          <a:p>
            <a:endParaRPr lang="el-GR" sz="2400" dirty="0"/>
          </a:p>
        </p:txBody>
      </p:sp>
    </p:spTree>
    <p:extLst>
      <p:ext uri="{BB962C8B-B14F-4D97-AF65-F5344CB8AC3E}">
        <p14:creationId xmlns:p14="http://schemas.microsoft.com/office/powerpoint/2010/main" val="410836833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Μέτρα προστασίας </a:t>
            </a:r>
            <a:endParaRPr lang="el-GR" sz="3600" b="1" dirty="0"/>
          </a:p>
        </p:txBody>
      </p:sp>
      <p:sp>
        <p:nvSpPr>
          <p:cNvPr id="3" name="2 - Θέση περιεχομένου"/>
          <p:cNvSpPr>
            <a:spLocks noGrp="1"/>
          </p:cNvSpPr>
          <p:nvPr>
            <p:ph idx="1"/>
          </p:nvPr>
        </p:nvSpPr>
        <p:spPr>
          <a:xfrm>
            <a:off x="457200" y="1196752"/>
            <a:ext cx="8219256" cy="5040560"/>
          </a:xfrm>
        </p:spPr>
        <p:txBody>
          <a:bodyPr>
            <a:noAutofit/>
          </a:bodyPr>
          <a:lstStyle/>
          <a:p>
            <a:pPr lvl="0"/>
            <a:r>
              <a:rPr lang="el-GR" sz="2400" dirty="0" smtClean="0"/>
              <a:t>Βεβαιωθείτε ότι το πλαίσιο του νοσοκομειακού κρεβατιού, το στρώμα, και  οι ράγες είναι συμβατά μεταξύ τους. </a:t>
            </a:r>
          </a:p>
          <a:p>
            <a:pPr lvl="0"/>
            <a:r>
              <a:rPr lang="el-GR" sz="2400" dirty="0" smtClean="0"/>
              <a:t>Επικοινωνήστε με τον κατασκευαστή του νοσοκομειακού κρεβατιού, που είναι η καλύτερη πηγή σας για πληροφορίες σχετικά με την ασφάλεια του κρεβατιού  και των εξαρτημάτων του.</a:t>
            </a:r>
          </a:p>
          <a:p>
            <a:pPr lvl="0"/>
            <a:r>
              <a:rPr lang="el-GR" sz="2400" dirty="0" smtClean="0"/>
              <a:t>Εκπαιδεύστε τον εαυτό σας σχετικά με τον εγκλωβισμό. </a:t>
            </a:r>
          </a:p>
          <a:p>
            <a:endParaRPr lang="el-GR" sz="2400" dirty="0"/>
          </a:p>
        </p:txBody>
      </p:sp>
    </p:spTree>
    <p:extLst>
      <p:ext uri="{BB962C8B-B14F-4D97-AF65-F5344CB8AC3E}">
        <p14:creationId xmlns:p14="http://schemas.microsoft.com/office/powerpoint/2010/main" val="257942196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Ζώνες</a:t>
            </a:r>
            <a:endParaRPr lang="el-GR" dirty="0"/>
          </a:p>
        </p:txBody>
      </p:sp>
      <p:sp>
        <p:nvSpPr>
          <p:cNvPr id="3" name="Content Placeholder 2"/>
          <p:cNvSpPr>
            <a:spLocks noGrp="1"/>
          </p:cNvSpPr>
          <p:nvPr>
            <p:ph idx="1"/>
          </p:nvPr>
        </p:nvSpPr>
        <p:spPr>
          <a:xfrm>
            <a:off x="457199" y="1196752"/>
            <a:ext cx="4222819" cy="3528392"/>
          </a:xfrm>
        </p:spPr>
        <p:txBody>
          <a:bodyPr>
            <a:normAutofit/>
          </a:bodyPr>
          <a:lstStyle/>
          <a:p>
            <a:pPr marL="361950" indent="-361950" fontAlgn="base">
              <a:spcBef>
                <a:spcPts val="600"/>
              </a:spcBef>
              <a:spcAft>
                <a:spcPct val="0"/>
              </a:spcAft>
              <a:tabLst>
                <a:tab pos="361950" algn="l"/>
              </a:tabLst>
            </a:pPr>
            <a:r>
              <a:rPr lang="el-GR" sz="2000" dirty="0" smtClean="0">
                <a:solidFill>
                  <a:srgbClr val="000000"/>
                </a:solidFill>
                <a:ea typeface="Times New Roman" pitchFamily="18" charset="0"/>
                <a:cs typeface="Arial" pitchFamily="34" charset="0"/>
              </a:rPr>
              <a:t>Ζώνη </a:t>
            </a:r>
            <a:r>
              <a:rPr lang="el-GR" sz="2000" dirty="0">
                <a:solidFill>
                  <a:srgbClr val="000000"/>
                </a:solidFill>
                <a:ea typeface="Times New Roman" pitchFamily="18" charset="0"/>
                <a:cs typeface="Arial" pitchFamily="34" charset="0"/>
              </a:rPr>
              <a:t>1. Μέσα στο </a:t>
            </a:r>
            <a:r>
              <a:rPr lang="el-GR" sz="2000" dirty="0" smtClean="0">
                <a:solidFill>
                  <a:srgbClr val="000000"/>
                </a:solidFill>
                <a:ea typeface="Times New Roman" pitchFamily="18" charset="0"/>
                <a:cs typeface="Arial" pitchFamily="34" charset="0"/>
              </a:rPr>
              <a:t>κιγκλίδωμα</a:t>
            </a:r>
            <a:endParaRPr lang="en-US" sz="2000" dirty="0" smtClean="0">
              <a:solidFill>
                <a:srgbClr val="000000"/>
              </a:solidFill>
              <a:ea typeface="Times New Roman" pitchFamily="18" charset="0"/>
              <a:cs typeface="Arial" pitchFamily="34" charset="0"/>
            </a:endParaRPr>
          </a:p>
          <a:p>
            <a:pPr marL="361950" indent="-361950" fontAlgn="base">
              <a:spcBef>
                <a:spcPts val="600"/>
              </a:spcBef>
              <a:spcAft>
                <a:spcPct val="0"/>
              </a:spcAft>
              <a:tabLst>
                <a:tab pos="361950" algn="l"/>
              </a:tabLst>
            </a:pPr>
            <a:r>
              <a:rPr lang="el-GR" sz="2000" dirty="0" smtClean="0">
                <a:solidFill>
                  <a:srgbClr val="000000"/>
                </a:solidFill>
                <a:ea typeface="Times New Roman" pitchFamily="18" charset="0"/>
                <a:cs typeface="Arial" pitchFamily="34" charset="0"/>
              </a:rPr>
              <a:t>Ζώνη </a:t>
            </a:r>
            <a:r>
              <a:rPr lang="el-GR" sz="2000" dirty="0">
                <a:solidFill>
                  <a:srgbClr val="000000"/>
                </a:solidFill>
                <a:ea typeface="Times New Roman" pitchFamily="18" charset="0"/>
                <a:cs typeface="Arial" pitchFamily="34" charset="0"/>
              </a:rPr>
              <a:t>2. Κάτω από το κιγκλίδωμα, μεταξύ της υποστήριξης του κιγκλιδώματος  ή δίπλα σε ένα μόνο </a:t>
            </a:r>
            <a:r>
              <a:rPr lang="el-GR" sz="2000" dirty="0" smtClean="0">
                <a:solidFill>
                  <a:srgbClr val="000000"/>
                </a:solidFill>
                <a:ea typeface="Times New Roman" pitchFamily="18" charset="0"/>
                <a:cs typeface="Arial" pitchFamily="34" charset="0"/>
              </a:rPr>
              <a:t>κιγκλίδωμα</a:t>
            </a:r>
            <a:endParaRPr lang="en-US" sz="2000" dirty="0" smtClean="0">
              <a:solidFill>
                <a:srgbClr val="000000"/>
              </a:solidFill>
              <a:ea typeface="Times New Roman" pitchFamily="18" charset="0"/>
              <a:cs typeface="Arial" pitchFamily="34" charset="0"/>
            </a:endParaRPr>
          </a:p>
          <a:p>
            <a:pPr marL="361950" indent="-361950" fontAlgn="base">
              <a:spcBef>
                <a:spcPts val="600"/>
              </a:spcBef>
              <a:spcAft>
                <a:spcPct val="0"/>
              </a:spcAft>
              <a:tabLst>
                <a:tab pos="361950" algn="l"/>
              </a:tabLst>
            </a:pPr>
            <a:r>
              <a:rPr lang="el-GR" sz="2000" dirty="0" smtClean="0">
                <a:solidFill>
                  <a:srgbClr val="000000"/>
                </a:solidFill>
                <a:ea typeface="Times New Roman" pitchFamily="18" charset="0"/>
                <a:cs typeface="Arial" pitchFamily="34" charset="0"/>
              </a:rPr>
              <a:t>Ζώνη </a:t>
            </a:r>
            <a:r>
              <a:rPr lang="el-GR" sz="2000" dirty="0">
                <a:solidFill>
                  <a:srgbClr val="000000"/>
                </a:solidFill>
                <a:ea typeface="Times New Roman" pitchFamily="18" charset="0"/>
                <a:cs typeface="Arial" pitchFamily="34" charset="0"/>
              </a:rPr>
              <a:t>3. Μεταξύ του κιγκλιδώματος και του στρώματος.</a:t>
            </a:r>
            <a:endParaRPr lang="el-GR" sz="2000" dirty="0">
              <a:cs typeface="Arial" pitchFamily="34" charset="0"/>
            </a:endParaRPr>
          </a:p>
          <a:p>
            <a:pPr marL="361950" indent="-361950" eaLnBrk="0" fontAlgn="base" hangingPunct="0">
              <a:spcBef>
                <a:spcPts val="600"/>
              </a:spcBef>
              <a:spcAft>
                <a:spcPct val="0"/>
              </a:spcAft>
              <a:tabLst>
                <a:tab pos="361950" algn="l"/>
              </a:tabLst>
            </a:pPr>
            <a:r>
              <a:rPr lang="el-GR" sz="2000" dirty="0">
                <a:solidFill>
                  <a:srgbClr val="000000"/>
                </a:solidFill>
                <a:ea typeface="Times New Roman" pitchFamily="18" charset="0"/>
                <a:cs typeface="Arial" pitchFamily="34" charset="0"/>
              </a:rPr>
              <a:t>Ζώνη 4. Κάτω από το  κιγκλίδωμα, στο τέλος του </a:t>
            </a:r>
            <a:r>
              <a:rPr lang="el-GR" sz="2000" dirty="0" smtClean="0">
                <a:solidFill>
                  <a:srgbClr val="000000"/>
                </a:solidFill>
                <a:ea typeface="Times New Roman" pitchFamily="18" charset="0"/>
                <a:cs typeface="Arial" pitchFamily="34" charset="0"/>
              </a:rPr>
              <a:t>κιγκλιδώματος</a:t>
            </a:r>
            <a:endParaRPr lang="el-GR" sz="2000" dirty="0"/>
          </a:p>
        </p:txBody>
      </p:sp>
      <p:sp>
        <p:nvSpPr>
          <p:cNvPr id="4" name="Rectangle 3"/>
          <p:cNvSpPr/>
          <p:nvPr/>
        </p:nvSpPr>
        <p:spPr>
          <a:xfrm>
            <a:off x="457199" y="4293096"/>
            <a:ext cx="8496944" cy="1785104"/>
          </a:xfrm>
          <a:prstGeom prst="rect">
            <a:avLst/>
          </a:prstGeom>
        </p:spPr>
        <p:txBody>
          <a:bodyPr wrap="square">
            <a:spAutoFit/>
          </a:bodyPr>
          <a:lstStyle/>
          <a:p>
            <a:pPr marL="361950" indent="-361950" eaLnBrk="0" hangingPunct="0">
              <a:spcBef>
                <a:spcPts val="600"/>
              </a:spcBef>
              <a:buFont typeface="Arial" panose="020B0604020202020204" pitchFamily="34" charset="0"/>
              <a:buChar char="•"/>
            </a:pPr>
            <a:r>
              <a:rPr lang="el-GR" sz="2000" dirty="0">
                <a:solidFill>
                  <a:srgbClr val="000000"/>
                </a:solidFill>
                <a:latin typeface="+mn-lt"/>
                <a:ea typeface="Times New Roman" pitchFamily="18" charset="0"/>
                <a:cs typeface="Arial" pitchFamily="34" charset="0"/>
              </a:rPr>
              <a:t>Ζώνη 5. Μεταξύ των διασπασμένων κιγκλιδωμάτων του κρεβατιού</a:t>
            </a:r>
            <a:endParaRPr lang="en-US" sz="2000" dirty="0">
              <a:solidFill>
                <a:srgbClr val="000000"/>
              </a:solidFill>
              <a:latin typeface="+mn-lt"/>
              <a:ea typeface="Times New Roman" pitchFamily="18" charset="0"/>
              <a:cs typeface="Arial" pitchFamily="34" charset="0"/>
            </a:endParaRPr>
          </a:p>
          <a:p>
            <a:pPr marL="361950" indent="-361950" eaLnBrk="0" hangingPunct="0">
              <a:spcBef>
                <a:spcPts val="600"/>
              </a:spcBef>
              <a:buFont typeface="Arial" panose="020B0604020202020204" pitchFamily="34" charset="0"/>
              <a:buChar char="•"/>
            </a:pPr>
            <a:r>
              <a:rPr lang="el-GR" sz="2000" dirty="0">
                <a:solidFill>
                  <a:srgbClr val="000000"/>
                </a:solidFill>
                <a:latin typeface="+mn-lt"/>
                <a:ea typeface="Times New Roman" pitchFamily="18" charset="0"/>
                <a:cs typeface="Arial" pitchFamily="34" charset="0"/>
              </a:rPr>
              <a:t>Ζώνη 6. Μεταξύ του τέλους του κιγκλιδώματος και του πλάγιου τελειώματος του </a:t>
            </a:r>
            <a:r>
              <a:rPr lang="el-GR" sz="2000" dirty="0" err="1">
                <a:solidFill>
                  <a:srgbClr val="000000"/>
                </a:solidFill>
                <a:latin typeface="+mn-lt"/>
                <a:ea typeface="Times New Roman" pitchFamily="18" charset="0"/>
                <a:cs typeface="Arial" pitchFamily="34" charset="0"/>
              </a:rPr>
              <a:t>κεφαλαριού</a:t>
            </a:r>
            <a:r>
              <a:rPr lang="el-GR" sz="2000" dirty="0">
                <a:solidFill>
                  <a:srgbClr val="000000"/>
                </a:solidFill>
                <a:latin typeface="+mn-lt"/>
                <a:ea typeface="Times New Roman" pitchFamily="18" charset="0"/>
                <a:cs typeface="Arial" pitchFamily="34" charset="0"/>
              </a:rPr>
              <a:t> ή του κάτω μέρους του κρεβατιού</a:t>
            </a:r>
            <a:endParaRPr lang="en-US" sz="2000" dirty="0">
              <a:solidFill>
                <a:srgbClr val="000000"/>
              </a:solidFill>
              <a:latin typeface="+mn-lt"/>
              <a:ea typeface="Times New Roman" pitchFamily="18" charset="0"/>
              <a:cs typeface="Arial" pitchFamily="34" charset="0"/>
            </a:endParaRPr>
          </a:p>
          <a:p>
            <a:pPr marL="361950" indent="-361950" eaLnBrk="0" hangingPunct="0">
              <a:spcBef>
                <a:spcPts val="600"/>
              </a:spcBef>
              <a:buFont typeface="Arial" panose="020B0604020202020204" pitchFamily="34" charset="0"/>
              <a:buChar char="•"/>
            </a:pPr>
            <a:r>
              <a:rPr lang="el-GR" sz="2000" dirty="0">
                <a:solidFill>
                  <a:srgbClr val="000000"/>
                </a:solidFill>
                <a:latin typeface="+mn-lt"/>
                <a:ea typeface="Times New Roman" pitchFamily="18" charset="0"/>
                <a:cs typeface="Arial" pitchFamily="34" charset="0"/>
              </a:rPr>
              <a:t>Ζώνη 7. Μεταξύ του </a:t>
            </a:r>
            <a:r>
              <a:rPr lang="el-GR" sz="2000" dirty="0" err="1">
                <a:solidFill>
                  <a:srgbClr val="000000"/>
                </a:solidFill>
                <a:latin typeface="+mn-lt"/>
                <a:ea typeface="Times New Roman" pitchFamily="18" charset="0"/>
                <a:cs typeface="Arial" pitchFamily="34" charset="0"/>
              </a:rPr>
              <a:t>κεφαλαριού</a:t>
            </a:r>
            <a:r>
              <a:rPr lang="el-GR" sz="2000" dirty="0">
                <a:solidFill>
                  <a:srgbClr val="000000"/>
                </a:solidFill>
                <a:latin typeface="+mn-lt"/>
                <a:ea typeface="Times New Roman" pitchFamily="18" charset="0"/>
                <a:cs typeface="Arial" pitchFamily="34" charset="0"/>
              </a:rPr>
              <a:t> ή του κάτω μέρους του κρεβατιού και του τέλους του στρώματος</a:t>
            </a:r>
            <a:endParaRPr lang="el-GR" sz="2000" dirty="0">
              <a:latin typeface="+mn-lt"/>
              <a:cs typeface="Arial" pitchFamily="34" charset="0"/>
            </a:endParaRPr>
          </a:p>
        </p:txBody>
      </p:sp>
      <p:pic>
        <p:nvPicPr>
          <p:cNvPr id="1026" name="Picture 2" descr="C:\Users\alex\Desktop\6-11-2014 5-25-29 μμ.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4" y="795338"/>
            <a:ext cx="4467225" cy="3448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49485" y="3874056"/>
            <a:ext cx="721801" cy="307777"/>
          </a:xfrm>
          <a:prstGeom prst="rect">
            <a:avLst/>
          </a:prstGeom>
        </p:spPr>
        <p:txBody>
          <a:bodyPr wrap="none">
            <a:spAutoFit/>
          </a:bodyPr>
          <a:lstStyle/>
          <a:p>
            <a:pPr algn="ctr"/>
            <a:r>
              <a:rPr lang="en-US" sz="1400" dirty="0" smtClean="0">
                <a:latin typeface="+mn-lt"/>
                <a:ea typeface="Times New Roman" pitchFamily="18" charset="0"/>
                <a:cs typeface="Arial" pitchFamily="34" charset="0"/>
                <a:hlinkClick r:id="rId3"/>
              </a:rPr>
              <a:t>fda</a:t>
            </a:r>
            <a:r>
              <a:rPr lang="el-GR" sz="1400" dirty="0" smtClean="0">
                <a:latin typeface="+mn-lt"/>
                <a:ea typeface="Times New Roman" pitchFamily="18" charset="0"/>
                <a:cs typeface="Arial" pitchFamily="34" charset="0"/>
                <a:hlinkClick r:id="rId3"/>
              </a:rPr>
              <a:t>.</a:t>
            </a:r>
            <a:r>
              <a:rPr lang="en-US" sz="1400" dirty="0" err="1" smtClean="0">
                <a:latin typeface="+mn-lt"/>
                <a:ea typeface="Times New Roman" pitchFamily="18" charset="0"/>
                <a:cs typeface="Arial" pitchFamily="34" charset="0"/>
                <a:hlinkClick r:id="rId3"/>
              </a:rPr>
              <a:t>gov</a:t>
            </a:r>
            <a:endParaRPr lang="el-GR" sz="1400" dirty="0">
              <a:latin typeface="+mn-lt"/>
            </a:endParaRPr>
          </a:p>
        </p:txBody>
      </p:sp>
    </p:spTree>
    <p:extLst>
      <p:ext uri="{BB962C8B-B14F-4D97-AF65-F5344CB8AC3E}">
        <p14:creationId xmlns:p14="http://schemas.microsoft.com/office/powerpoint/2010/main" val="188387000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Βιβλιογραφία</a:t>
            </a:r>
            <a:endParaRPr lang="el-GR" sz="3600" dirty="0">
              <a:solidFill>
                <a:schemeClr val="tx1"/>
              </a:solidFill>
            </a:endParaRPr>
          </a:p>
        </p:txBody>
      </p:sp>
      <p:sp>
        <p:nvSpPr>
          <p:cNvPr id="3" name="Content Placeholder 2"/>
          <p:cNvSpPr>
            <a:spLocks noGrp="1"/>
          </p:cNvSpPr>
          <p:nvPr>
            <p:ph idx="1"/>
          </p:nvPr>
        </p:nvSpPr>
        <p:spPr/>
        <p:txBody>
          <a:bodyPr>
            <a:normAutofit/>
          </a:bodyPr>
          <a:lstStyle/>
          <a:p>
            <a:r>
              <a:rPr lang="el-GR" sz="2400" dirty="0"/>
              <a:t>Δ. Παπαγεωργίου, Μ. </a:t>
            </a:r>
            <a:r>
              <a:rPr lang="el-GR" sz="2400" dirty="0" err="1"/>
              <a:t>Κελέση</a:t>
            </a:r>
            <a:r>
              <a:rPr lang="el-GR" sz="2400" dirty="0"/>
              <a:t> </a:t>
            </a:r>
            <a:r>
              <a:rPr lang="en-US" sz="2400" dirty="0" smtClean="0"/>
              <a:t>-</a:t>
            </a:r>
            <a:r>
              <a:rPr lang="el-GR" sz="2400" dirty="0" smtClean="0"/>
              <a:t> </a:t>
            </a:r>
            <a:r>
              <a:rPr lang="el-GR" sz="2400" dirty="0" err="1"/>
              <a:t>Σταυροπούλου</a:t>
            </a:r>
            <a:r>
              <a:rPr lang="el-GR" sz="2400" dirty="0"/>
              <a:t>, Γ. </a:t>
            </a:r>
            <a:r>
              <a:rPr lang="el-GR" sz="2400" dirty="0" err="1"/>
              <a:t>Φασόη</a:t>
            </a:r>
            <a:r>
              <a:rPr lang="el-GR" sz="2400" dirty="0"/>
              <a:t> - </a:t>
            </a:r>
            <a:r>
              <a:rPr lang="el-GR" sz="2400" dirty="0" err="1"/>
              <a:t>Μπαρκά</a:t>
            </a:r>
            <a:r>
              <a:rPr lang="el-GR" sz="2400" dirty="0"/>
              <a:t>. </a:t>
            </a:r>
            <a:r>
              <a:rPr lang="en-US" sz="2400" dirty="0" smtClean="0"/>
              <a:t>“</a:t>
            </a:r>
            <a:r>
              <a:rPr lang="el-GR" sz="2400" i="1" dirty="0" smtClean="0"/>
              <a:t>ΒΑΣΙΚΗ </a:t>
            </a:r>
            <a:r>
              <a:rPr lang="el-GR" sz="2400" i="1" dirty="0"/>
              <a:t>ΝΟΣΗΛΕΥΤΙΚΗ </a:t>
            </a:r>
            <a:r>
              <a:rPr lang="en-US" sz="2400" i="1" dirty="0" smtClean="0"/>
              <a:t>- </a:t>
            </a:r>
            <a:r>
              <a:rPr lang="el-GR" sz="2400" i="1" dirty="0" smtClean="0"/>
              <a:t>Θεωρία</a:t>
            </a:r>
            <a:r>
              <a:rPr lang="el-GR" sz="2400" i="1" dirty="0"/>
              <a:t>, Εκπαίδευση, </a:t>
            </a:r>
            <a:r>
              <a:rPr lang="el-GR" sz="2400" i="1" dirty="0" smtClean="0"/>
              <a:t>Εφαρμογή</a:t>
            </a:r>
            <a:r>
              <a:rPr lang="en-US" sz="2400" dirty="0" smtClean="0"/>
              <a:t>”</a:t>
            </a:r>
            <a:r>
              <a:rPr lang="el-GR" sz="2400" dirty="0" smtClean="0"/>
              <a:t>. </a:t>
            </a:r>
            <a:r>
              <a:rPr lang="el-GR" sz="2400" dirty="0"/>
              <a:t>Ιατρικές εκδόσεις Κωνσταντάρα, Αθήνα, 2013.</a:t>
            </a:r>
          </a:p>
        </p:txBody>
      </p:sp>
    </p:spTree>
    <p:extLst>
      <p:ext uri="{BB962C8B-B14F-4D97-AF65-F5344CB8AC3E}">
        <p14:creationId xmlns:p14="http://schemas.microsoft.com/office/powerpoint/2010/main" val="20425305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Μάρθα </a:t>
            </a:r>
            <a:r>
              <a:rPr lang="el-GR" sz="2000" dirty="0" err="1"/>
              <a:t>Κελέση</a:t>
            </a:r>
            <a:r>
              <a:rPr lang="el-GR" sz="2000" dirty="0"/>
              <a:t> 2014. Μάρθα </a:t>
            </a:r>
            <a:r>
              <a:rPr lang="el-GR" sz="2000" dirty="0" err="1"/>
              <a:t>Κελέση</a:t>
            </a:r>
            <a:r>
              <a:rPr lang="el-GR" sz="2000" dirty="0"/>
              <a:t>. «Βασικές αρχές Νοσηλευτικής. Ενότητα 2: Προσωπική Υγιεινή &amp; </a:t>
            </a:r>
            <a:r>
              <a:rPr lang="el-GR" sz="2000" dirty="0" smtClean="0"/>
              <a:t>Καθαριότητα».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solidFill>
                  <a:prstClr val="black"/>
                </a:solidFill>
              </a:rPr>
              <a:t>(2/8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Εξηγήστε τη διαδικασία στον ασθενή. </a:t>
            </a:r>
          </a:p>
          <a:p>
            <a:pPr lvl="0"/>
            <a:r>
              <a:rPr lang="el-GR" sz="2400" dirty="0" smtClean="0"/>
              <a:t>Αφαιρέστε τα γυαλιά του ασθενούς, αν φοράει. </a:t>
            </a:r>
          </a:p>
          <a:p>
            <a:pPr lvl="0"/>
            <a:r>
              <a:rPr lang="el-GR" sz="2400" dirty="0" smtClean="0"/>
              <a:t>Πλύνετε τα χέρια σας και φορέστε γάντια (προαιρετικά).</a:t>
            </a:r>
          </a:p>
          <a:p>
            <a:pPr lvl="0"/>
            <a:r>
              <a:rPr lang="el-GR" sz="2400" dirty="0" smtClean="0"/>
              <a:t>Κατεβάστε το κρεβάτι σε επίπεδη και ελαφρώς ανάρροπη θέση.</a:t>
            </a:r>
          </a:p>
          <a:p>
            <a:pPr lvl="0"/>
            <a:r>
              <a:rPr lang="el-GR" sz="2400" dirty="0" smtClean="0"/>
              <a:t>Αφαιρέστε το μαξιλάρι από το κεφάλι.</a:t>
            </a:r>
          </a:p>
          <a:p>
            <a:pPr lvl="0"/>
            <a:r>
              <a:rPr lang="el-GR" sz="2400" dirty="0" smtClean="0"/>
              <a:t>Βοηθήστε τον ασθενή να ανεβεί πιο ψηλά στο κρεβάτι.</a:t>
            </a:r>
          </a:p>
          <a:p>
            <a:pPr lvl="0"/>
            <a:r>
              <a:rPr lang="el-GR" sz="2400" dirty="0" smtClean="0"/>
              <a:t>Τοποθετήστε την προστατευτική πάνα  κάτω από το κεφάλι του ασθενή. </a:t>
            </a:r>
          </a:p>
        </p:txBody>
      </p:sp>
    </p:spTree>
    <p:extLst>
      <p:ext uri="{BB962C8B-B14F-4D97-AF65-F5344CB8AC3E}">
        <p14:creationId xmlns:p14="http://schemas.microsoft.com/office/powerpoint/2010/main" val="2416804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solidFill>
                  <a:prstClr val="black"/>
                </a:solidFill>
              </a:rPr>
              <a:t>(3/8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Τοποθετήστε το λουτήρα πάνω στην προστατευτική πάνα και κάτω από το κεφάλι του ασθενή. </a:t>
            </a:r>
          </a:p>
          <a:p>
            <a:pPr lvl="0"/>
            <a:r>
              <a:rPr lang="el-GR" sz="2400" dirty="0" smtClean="0"/>
              <a:t>Τοποθετήστε ένα σεντόνι κυλινδρικά διπλωμένο κάτω από τον αυχένα (προαιρετικά).</a:t>
            </a:r>
          </a:p>
          <a:p>
            <a:pPr lvl="0"/>
            <a:r>
              <a:rPr lang="el-GR" sz="2400" dirty="0" smtClean="0"/>
              <a:t>Αφαιρέστε την κουβέρτα και το κάλυμμα. Διπλώστε στα δύο (προαιρετικά). </a:t>
            </a:r>
          </a:p>
          <a:p>
            <a:pPr lvl="0"/>
            <a:r>
              <a:rPr lang="el-GR" sz="2400" dirty="0" smtClean="0"/>
              <a:t>Τοποθετήστε την κουβέρτα νοσηλείας επάνω στον ασθενή και απομακρύνετε το πανωσέντονο βάζοντας τα χέρια σας και πιάνοντας το πανωσέντονο κάτω από την κουβέρτα νοσηλείας. Απορρίψτε το πανωσέντονο στο σάκο ακάθαρτου ιματισμού (προαιρετικά).</a:t>
            </a:r>
          </a:p>
          <a:p>
            <a:pPr lvl="0"/>
            <a:r>
              <a:rPr lang="el-GR" sz="2400" dirty="0" smtClean="0"/>
              <a:t>Βάλτε μια πετσέτα στο θώρακα.</a:t>
            </a:r>
          </a:p>
          <a:p>
            <a:endParaRPr lang="el-GR" sz="2400" dirty="0"/>
          </a:p>
        </p:txBody>
      </p:sp>
    </p:spTree>
    <p:extLst>
      <p:ext uri="{BB962C8B-B14F-4D97-AF65-F5344CB8AC3E}">
        <p14:creationId xmlns:p14="http://schemas.microsoft.com/office/powerpoint/2010/main" val="496734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solidFill>
                  <a:prstClr val="black"/>
                </a:solidFill>
              </a:rPr>
              <a:t>(4/8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Χτενίστε τον ασθενή.</a:t>
            </a:r>
          </a:p>
          <a:p>
            <a:pPr lvl="0"/>
            <a:r>
              <a:rPr lang="el-GR" sz="2400" dirty="0" smtClean="0"/>
              <a:t>Ελέγξτε τη θερμοκρασία του νερού που βρίσκεται μέσα στην κανάτα ρίχνοντας λίγο νερό στην έσω επιφάνεια του αντιβραχίου σας (43-46</a:t>
            </a:r>
            <a:r>
              <a:rPr lang="el-GR" sz="2400" baseline="30000" dirty="0" smtClean="0"/>
              <a:t>ο</a:t>
            </a:r>
            <a:r>
              <a:rPr lang="el-GR" sz="2400" dirty="0" smtClean="0"/>
              <a:t> </a:t>
            </a:r>
            <a:r>
              <a:rPr lang="en-US" sz="2400" dirty="0" smtClean="0"/>
              <a:t>C</a:t>
            </a:r>
            <a:r>
              <a:rPr lang="el-GR" sz="2400" dirty="0" smtClean="0"/>
              <a:t>). Στη συνέχεια βρέξτε λίγο το κεφάλι του ασθενή και ρωτήστε τον εάν είναι ανεκτό. </a:t>
            </a:r>
          </a:p>
          <a:p>
            <a:pPr lvl="0"/>
            <a:r>
              <a:rPr lang="el-GR" sz="2400" dirty="0" smtClean="0"/>
              <a:t>Βάλτε μια μικρή πετσέτα διπλωμένη ριπιδοειδώς στα μάτια του ασθενή και ζητήστε του να την κρατά για όση ώρα διαρκέσει το λούσιμο. </a:t>
            </a:r>
          </a:p>
          <a:p>
            <a:pPr lvl="0"/>
            <a:r>
              <a:rPr lang="el-GR" sz="2400" dirty="0" smtClean="0"/>
              <a:t>Βρέξτε το κεφάλι αργά.</a:t>
            </a:r>
          </a:p>
          <a:p>
            <a:pPr lvl="0"/>
            <a:r>
              <a:rPr lang="el-GR" sz="2400" dirty="0" smtClean="0"/>
              <a:t>Βάλτε σαμπουάν στα χέρια σας, απλώστε στο τριχωτό της κεφαλής και με ήπιες κινήσεις σαπουνίστε.</a:t>
            </a:r>
          </a:p>
          <a:p>
            <a:endParaRPr lang="el-GR" sz="2400" dirty="0"/>
          </a:p>
        </p:txBody>
      </p:sp>
    </p:spTree>
    <p:extLst>
      <p:ext uri="{BB962C8B-B14F-4D97-AF65-F5344CB8AC3E}">
        <p14:creationId xmlns:p14="http://schemas.microsoft.com/office/powerpoint/2010/main" val="1035454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solidFill>
                  <a:prstClr val="black"/>
                </a:solidFill>
              </a:rPr>
              <a:t>(5/8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Ξεπλένετε καλά το κεφάλι.</a:t>
            </a:r>
          </a:p>
          <a:p>
            <a:pPr lvl="0"/>
            <a:r>
              <a:rPr lang="el-GR" sz="2400" dirty="0" smtClean="0"/>
              <a:t>Αδειάστε το περιεχόμενο του λουτήρα.</a:t>
            </a:r>
          </a:p>
          <a:p>
            <a:pPr lvl="0"/>
            <a:r>
              <a:rPr lang="el-GR" sz="2400" dirty="0" smtClean="0"/>
              <a:t>Σκουπίστε το κεφάλι με μια πετσέτα ταμποναριστά.</a:t>
            </a:r>
          </a:p>
          <a:p>
            <a:pPr lvl="0"/>
            <a:r>
              <a:rPr lang="el-GR" sz="2400" dirty="0" smtClean="0"/>
              <a:t>Χτενίστε τα μαλλιά του ασθενή.</a:t>
            </a:r>
          </a:p>
          <a:p>
            <a:pPr lvl="0"/>
            <a:r>
              <a:rPr lang="el-GR" sz="2400" dirty="0" smtClean="0"/>
              <a:t>Στεγνώνετε με σεσουάρ, αν το επιθυμεί ο ασθενής.</a:t>
            </a:r>
          </a:p>
          <a:p>
            <a:pPr lvl="0"/>
            <a:r>
              <a:rPr lang="el-GR" sz="2400" dirty="0" smtClean="0"/>
              <a:t>Τοποθετήστε το μαξιλάρι, βάλτε τον ασθενή στην αρχική του θέση και ανασηκώστε το κρεβάτι.</a:t>
            </a:r>
          </a:p>
          <a:p>
            <a:pPr lvl="0"/>
            <a:r>
              <a:rPr lang="el-GR" sz="2400" dirty="0" smtClean="0"/>
              <a:t>Πλύνετε τα χέρια σας (και αφαιρέστε τα γάντια).</a:t>
            </a:r>
          </a:p>
          <a:p>
            <a:endParaRPr lang="el-GR" sz="2400" dirty="0"/>
          </a:p>
        </p:txBody>
      </p:sp>
    </p:spTree>
    <p:extLst>
      <p:ext uri="{BB962C8B-B14F-4D97-AF65-F5344CB8AC3E}">
        <p14:creationId xmlns:p14="http://schemas.microsoft.com/office/powerpoint/2010/main" val="2457174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600" dirty="0"/>
              <a:t>Λούσιμο κλινήρη ασθενή </a:t>
            </a:r>
            <a:r>
              <a:rPr lang="el-GR" sz="2800" b="0" dirty="0" smtClean="0">
                <a:solidFill>
                  <a:prstClr val="black"/>
                </a:solidFill>
              </a:rPr>
              <a:t>(6/8</a:t>
            </a:r>
            <a:r>
              <a:rPr lang="el-GR" sz="2800" b="0" dirty="0">
                <a:solidFill>
                  <a:prstClr val="black"/>
                </a:solidFill>
              </a:rPr>
              <a:t>)</a:t>
            </a:r>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810" y="1012731"/>
            <a:ext cx="2540769" cy="18002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061" y="1012730"/>
            <a:ext cx="2698038" cy="18002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26" y="2870139"/>
            <a:ext cx="2592288" cy="177774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8810" y="2870140"/>
            <a:ext cx="2540769" cy="1782997"/>
          </a:xfrm>
          <a:prstGeom prst="rect">
            <a:avLst/>
          </a:prstGeom>
          <a:noFill/>
          <a:ln w="9525">
            <a:noFill/>
            <a:miter lim="800000"/>
            <a:headEnd/>
            <a:tailEnd/>
          </a:ln>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2061" y="2870139"/>
            <a:ext cx="2698038" cy="1782998"/>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426" y="4716911"/>
            <a:ext cx="2592288" cy="1910387"/>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8810" y="4716912"/>
            <a:ext cx="2534960" cy="1910387"/>
          </a:xfrm>
          <a:prstGeom prst="rect">
            <a:avLst/>
          </a:prstGeom>
          <a:noFill/>
          <a:ln w="9525">
            <a:noFill/>
            <a:miter lim="800000"/>
            <a:headEnd/>
            <a:tailEnd/>
          </a:ln>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2061" y="4716911"/>
            <a:ext cx="2697222" cy="1910388"/>
          </a:xfrm>
          <a:prstGeom prst="rect">
            <a:avLst/>
          </a:prstGeom>
          <a:noFill/>
          <a:ln w="9525">
            <a:noFill/>
            <a:miter lim="800000"/>
            <a:headEnd/>
            <a:tailEnd/>
          </a:ln>
        </p:spPr>
      </p:pic>
      <p:pic>
        <p:nvPicPr>
          <p:cNvPr id="15" name="Picture 2"/>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460426" y="1012730"/>
            <a:ext cx="2592288" cy="1800200"/>
          </a:xfrm>
          <a:prstGeom prst="rect">
            <a:avLst/>
          </a:prstGeom>
          <a:noFill/>
          <a:ln w="9525">
            <a:noFill/>
            <a:miter lim="800000"/>
            <a:headEnd/>
            <a:tailEnd/>
          </a:ln>
        </p:spPr>
      </p:pic>
    </p:spTree>
    <p:extLst>
      <p:ext uri="{BB962C8B-B14F-4D97-AF65-F5344CB8AC3E}">
        <p14:creationId xmlns:p14="http://schemas.microsoft.com/office/powerpoint/2010/main" val="107893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600" dirty="0"/>
              <a:t>Λούσιμο κλινήρη ασθενή </a:t>
            </a:r>
            <a:r>
              <a:rPr lang="el-GR" sz="2800" b="0" dirty="0" smtClean="0">
                <a:solidFill>
                  <a:prstClr val="black"/>
                </a:solidFill>
              </a:rPr>
              <a:t>(7/8</a:t>
            </a:r>
            <a:r>
              <a:rPr lang="el-GR" sz="2800" b="0" dirty="0">
                <a:solidFill>
                  <a:prstClr val="black"/>
                </a:solidFill>
              </a:rPr>
              <a:t>)</a:t>
            </a:r>
            <a:endParaRPr lang="el-GR" sz="36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489" y="1044269"/>
            <a:ext cx="2736304" cy="18002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393" y="1044269"/>
            <a:ext cx="2550205" cy="1800200"/>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981014" y="1044269"/>
            <a:ext cx="2562363" cy="1800200"/>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81015" y="2901808"/>
            <a:ext cx="2562362" cy="1949395"/>
          </a:xfrm>
          <a:prstGeom prst="rect">
            <a:avLst/>
          </a:prstGeom>
          <a:noFill/>
          <a:ln w="9525">
            <a:noFill/>
            <a:miter lim="800000"/>
            <a:headEnd/>
            <a:tailEnd/>
          </a:ln>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488" y="4918795"/>
            <a:ext cx="2736305" cy="1822573"/>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393" y="4918795"/>
            <a:ext cx="2550205" cy="1822573"/>
          </a:xfrm>
          <a:prstGeom prst="rect">
            <a:avLst/>
          </a:prstGeom>
          <a:noFill/>
          <a:ln w="9525">
            <a:noFill/>
            <a:miter lim="800000"/>
            <a:headEnd/>
            <a:tailEnd/>
          </a:ln>
        </p:spPr>
      </p:pic>
      <p:pic>
        <p:nvPicPr>
          <p:cNvPr id="13" name="Picture 2"/>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550489" y="2914898"/>
            <a:ext cx="2736304" cy="1949395"/>
          </a:xfrm>
          <a:prstGeom prst="rect">
            <a:avLst/>
          </a:prstGeom>
          <a:noFill/>
          <a:ln w="9525">
            <a:noFill/>
            <a:miter lim="800000"/>
            <a:headEnd/>
            <a:tailEnd/>
          </a:ln>
        </p:spPr>
      </p:pic>
      <p:sp>
        <p:nvSpPr>
          <p:cNvPr id="2" name="Rectangle 1"/>
          <p:cNvSpPr/>
          <p:nvPr/>
        </p:nvSpPr>
        <p:spPr>
          <a:xfrm>
            <a:off x="3347393" y="2901808"/>
            <a:ext cx="2550205" cy="19493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5987093" y="4918795"/>
            <a:ext cx="2550205" cy="18225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775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pPr algn="ctr"/>
            <a:r>
              <a:rPr lang="el-GR" sz="3600" b="1" dirty="0" smtClean="0"/>
              <a:t>Δέρμα  </a:t>
            </a:r>
            <a:br>
              <a:rPr lang="el-GR" sz="3600" b="1" dirty="0" smtClean="0"/>
            </a:br>
            <a:r>
              <a:rPr lang="el-GR" sz="3600" b="1" dirty="0" smtClean="0"/>
              <a:t>ανατομία &amp; φυσιολογία </a:t>
            </a:r>
            <a:r>
              <a:rPr lang="el-GR" sz="2800" b="0" dirty="0" smtClean="0"/>
              <a:t>(1/6)</a:t>
            </a:r>
            <a:endParaRPr lang="el-GR" sz="2800" b="0" dirty="0"/>
          </a:p>
        </p:txBody>
      </p:sp>
      <p:sp>
        <p:nvSpPr>
          <p:cNvPr id="5" name="4 - Θέση περιεχομένου"/>
          <p:cNvSpPr>
            <a:spLocks noGrp="1"/>
          </p:cNvSpPr>
          <p:nvPr>
            <p:ph idx="1"/>
          </p:nvPr>
        </p:nvSpPr>
        <p:spPr>
          <a:xfrm>
            <a:off x="457200" y="1196752"/>
            <a:ext cx="8579296" cy="5040560"/>
          </a:xfrm>
        </p:spPr>
        <p:txBody>
          <a:bodyPr>
            <a:noAutofit/>
          </a:bodyPr>
          <a:lstStyle/>
          <a:p>
            <a:r>
              <a:rPr lang="el-GR" sz="2400" dirty="0" smtClean="0"/>
              <a:t>Το δέρμα είναι το μεγαλύτερο όργανο του ανθρωπίνου σώματος με μέση επιφάνεια περίπου 2 m</a:t>
            </a:r>
            <a:r>
              <a:rPr lang="el-GR" sz="2400" baseline="30000" dirty="0" smtClean="0"/>
              <a:t>2</a:t>
            </a:r>
            <a:r>
              <a:rPr lang="el-GR" sz="2400" dirty="0" smtClean="0"/>
              <a:t> και βάρος περίπου 4 kg. </a:t>
            </a:r>
          </a:p>
          <a:p>
            <a:r>
              <a:rPr lang="el-GR" sz="2400" dirty="0" smtClean="0"/>
              <a:t>Το δέρμα ρυθμίζει  τη θερμοκρασία του σώματός μας γύρω στους 36,4 με 37 βαθμούς Κελσίου. </a:t>
            </a:r>
          </a:p>
          <a:p>
            <a:r>
              <a:rPr lang="el-GR" sz="2400" dirty="0" smtClean="0"/>
              <a:t>Είναι το αισθητήριο όργανο της αφής. </a:t>
            </a:r>
          </a:p>
          <a:p>
            <a:r>
              <a:rPr lang="el-GR" sz="2400" dirty="0" smtClean="0"/>
              <a:t>Στο δέρμα, με την ακτινοβολία των υπεριωδών ακτίνων του ηλίου, σχηματίζεται η βιταμίνη D. </a:t>
            </a:r>
          </a:p>
          <a:p>
            <a:r>
              <a:rPr lang="el-GR" sz="2400" dirty="0" smtClean="0"/>
              <a:t>Το δέρμα έχει δύο στιβάδες. Την επιδερμίδα, η οποία είναι η εξωτερική, επιθηλιακή στιβάδα και το χόριο ή κυρίως δέρμα το οποίο αποτελεί την εσωτερική στιβάδα. </a:t>
            </a:r>
          </a:p>
          <a:p>
            <a:r>
              <a:rPr lang="el-GR" sz="2400" dirty="0" smtClean="0"/>
              <a:t>Το δέρμα έχει επίσης και κάποια εξαρτήματα τα οποία είναι οι αδένες (σμηγματογόνοι και ιδρωτοποιοί), οι τρίχες και τα νύχια.</a:t>
            </a:r>
          </a:p>
          <a:p>
            <a:endParaRPr lang="el-GR" sz="2400" dirty="0"/>
          </a:p>
        </p:txBody>
      </p:sp>
    </p:spTree>
    <p:extLst>
      <p:ext uri="{BB962C8B-B14F-4D97-AF65-F5344CB8AC3E}">
        <p14:creationId xmlns:p14="http://schemas.microsoft.com/office/powerpoint/2010/main" val="831238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Λούσιμο κλινήρη ασθενή </a:t>
            </a:r>
            <a:r>
              <a:rPr lang="el-GR" sz="2800" b="0" dirty="0" smtClean="0">
                <a:solidFill>
                  <a:prstClr val="black"/>
                </a:solidFill>
              </a:rPr>
              <a:t>(8/8)</a:t>
            </a:r>
            <a:endParaRPr lang="el-GR" sz="2400" dirty="0">
              <a:solidFill>
                <a:srgbClr val="004B82"/>
              </a:solidFill>
            </a:endParaRPr>
          </a:p>
        </p:txBody>
      </p:sp>
      <p:sp>
        <p:nvSpPr>
          <p:cNvPr id="3" name="2 - Θέση περιεχομένου"/>
          <p:cNvSpPr>
            <a:spLocks noGrp="1"/>
          </p:cNvSpPr>
          <p:nvPr>
            <p:ph idx="1"/>
          </p:nvPr>
        </p:nvSpPr>
        <p:spPr/>
        <p:txBody>
          <a:bodyPr>
            <a:normAutofit/>
          </a:bodyPr>
          <a:lstStyle/>
          <a:p>
            <a:pPr lvl="1">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2550881401"/>
              </p:ext>
            </p:extLst>
          </p:nvPr>
        </p:nvGraphicFramePr>
        <p:xfrm>
          <a:off x="395537" y="1988840"/>
          <a:ext cx="8352927" cy="2448272"/>
        </p:xfrm>
        <a:graphic>
          <a:graphicData uri="http://schemas.openxmlformats.org/drawingml/2006/table">
            <a:tbl>
              <a:tblPr firstRow="1" bandRow="1">
                <a:tableStyleId>{5C22544A-7EE6-4342-B048-85BDC9FD1C3A}</a:tableStyleId>
              </a:tblPr>
              <a:tblGrid>
                <a:gridCol w="1584175"/>
                <a:gridCol w="936104"/>
                <a:gridCol w="5832648"/>
              </a:tblGrid>
              <a:tr h="495080">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1953192">
                <a:tc>
                  <a:txBody>
                    <a:bodyPr/>
                    <a:lstStyle/>
                    <a:p>
                      <a:r>
                        <a:rPr lang="el-GR" sz="2400" dirty="0" smtClean="0"/>
                        <a:t>11/3 / 2014</a:t>
                      </a:r>
                      <a:endParaRPr lang="el-GR" sz="2400" dirty="0"/>
                    </a:p>
                  </a:txBody>
                  <a:tcPr/>
                </a:tc>
                <a:tc>
                  <a:txBody>
                    <a:bodyPr/>
                    <a:lstStyle/>
                    <a:p>
                      <a:r>
                        <a:rPr lang="el-GR" sz="2400" dirty="0" smtClean="0"/>
                        <a:t>08.00</a:t>
                      </a:r>
                      <a:endParaRPr lang="el-GR" sz="2400" dirty="0"/>
                    </a:p>
                  </a:txBody>
                  <a:tcPr/>
                </a:tc>
                <a:tc>
                  <a:txBody>
                    <a:bodyPr/>
                    <a:lstStyle/>
                    <a:p>
                      <a:r>
                        <a:rPr lang="el-GR" sz="2400" i="1" dirty="0" smtClean="0"/>
                        <a:t>Έγινε λούσιμο κεφαλής. Δεν παρατηρήθηκαν δερματικές αλλοιώσεις.</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1651550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Χτένισμα μαλλιών ασθενή </a:t>
            </a:r>
            <a:r>
              <a:rPr lang="el-GR" sz="2800" b="0" dirty="0" smtClean="0">
                <a:solidFill>
                  <a:prstClr val="black"/>
                </a:solidFill>
              </a:rPr>
              <a:t>(1/3)</a:t>
            </a:r>
            <a:endParaRPr lang="el-GR" sz="3600" b="1" dirty="0"/>
          </a:p>
        </p:txBody>
      </p:sp>
      <p:sp>
        <p:nvSpPr>
          <p:cNvPr id="3" name="2 - Θέση περιεχομένου"/>
          <p:cNvSpPr>
            <a:spLocks noGrp="1"/>
          </p:cNvSpPr>
          <p:nvPr>
            <p:ph idx="1"/>
          </p:nvPr>
        </p:nvSpPr>
        <p:spPr/>
        <p:txBody>
          <a:bodyPr>
            <a:normAutofit/>
          </a:bodyPr>
          <a:lstStyle/>
          <a:p>
            <a:pPr>
              <a:buNone/>
            </a:pPr>
            <a:r>
              <a:rPr lang="el-GR" sz="2800" b="1" dirty="0" smtClean="0"/>
              <a:t>Υλικό</a:t>
            </a:r>
            <a:endParaRPr lang="el-GR" sz="2800" dirty="0" smtClean="0"/>
          </a:p>
          <a:p>
            <a:r>
              <a:rPr lang="el-GR" sz="2800" dirty="0" smtClean="0"/>
              <a:t>Χτένα ή βούρτσα</a:t>
            </a:r>
          </a:p>
          <a:p>
            <a:r>
              <a:rPr lang="el-GR" sz="2800" dirty="0" smtClean="0"/>
              <a:t>Πετσέτα</a:t>
            </a:r>
          </a:p>
          <a:p>
            <a:endParaRPr lang="el-GR" sz="2800" dirty="0"/>
          </a:p>
        </p:txBody>
      </p:sp>
    </p:spTree>
    <p:extLst>
      <p:ext uri="{BB962C8B-B14F-4D97-AF65-F5344CB8AC3E}">
        <p14:creationId xmlns:p14="http://schemas.microsoft.com/office/powerpoint/2010/main" val="714458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Χτένισμα μαλλιών ασθενή </a:t>
            </a:r>
            <a:r>
              <a:rPr lang="el-GR" sz="2800" b="0" dirty="0" smtClean="0">
                <a:solidFill>
                  <a:prstClr val="black"/>
                </a:solidFill>
              </a:rPr>
              <a:t>(2/3</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Εξηγήστε τη διαδικασία στον ασθενή.</a:t>
            </a:r>
          </a:p>
          <a:p>
            <a:pPr lvl="0"/>
            <a:r>
              <a:rPr lang="el-GR" sz="2400" dirty="0" smtClean="0"/>
              <a:t>Πλύνετε τα χέρια σας.</a:t>
            </a:r>
          </a:p>
          <a:p>
            <a:pPr lvl="0"/>
            <a:r>
              <a:rPr lang="el-GR" sz="2400" dirty="0" smtClean="0"/>
              <a:t>Τοποθετήστε τον ασθενή σε καρέκλα ή σε καθιστή θέση στο κρεβάτι.</a:t>
            </a:r>
          </a:p>
          <a:p>
            <a:pPr lvl="0"/>
            <a:r>
              <a:rPr lang="el-GR" sz="2400" dirty="0" smtClean="0"/>
              <a:t>Ελέγξτε το τριχωτό της κεφαλής για αμυχές, εκζέματα. </a:t>
            </a:r>
          </a:p>
          <a:p>
            <a:pPr lvl="0"/>
            <a:r>
              <a:rPr lang="el-GR" sz="2400" dirty="0" smtClean="0"/>
              <a:t>Βάλτε μια πετσέτα στους ώμους.</a:t>
            </a:r>
          </a:p>
          <a:p>
            <a:pPr lvl="0"/>
            <a:r>
              <a:rPr lang="el-GR" sz="2400" dirty="0" smtClean="0"/>
              <a:t>Αφαιρέστε τα γυαλιά, αν φορά ο ασθενής.</a:t>
            </a:r>
          </a:p>
          <a:p>
            <a:pPr lvl="0"/>
            <a:r>
              <a:rPr lang="el-GR" sz="2400" dirty="0" smtClean="0"/>
              <a:t>Χρησιμοποιήστε χτένα ή βούρτσα.</a:t>
            </a:r>
          </a:p>
          <a:p>
            <a:pPr lvl="0"/>
            <a:r>
              <a:rPr lang="el-GR" sz="2400" dirty="0" smtClean="0"/>
              <a:t>Τοποθετήστε ξανά τα γυαλιά.</a:t>
            </a:r>
          </a:p>
          <a:p>
            <a:pPr lvl="0"/>
            <a:r>
              <a:rPr lang="el-GR" sz="2400" dirty="0" smtClean="0"/>
              <a:t>Απομακρύνετε την πετσέτα από τους ώμους και απορρίψτε την στο κάδο ακάθαρτου ιματισμού.</a:t>
            </a:r>
          </a:p>
          <a:p>
            <a:pPr lvl="0"/>
            <a:r>
              <a:rPr lang="el-GR" sz="2400" dirty="0" smtClean="0"/>
              <a:t>Πλύνετε τα χέρια σας.</a:t>
            </a:r>
          </a:p>
        </p:txBody>
      </p:sp>
    </p:spTree>
    <p:extLst>
      <p:ext uri="{BB962C8B-B14F-4D97-AF65-F5344CB8AC3E}">
        <p14:creationId xmlns:p14="http://schemas.microsoft.com/office/powerpoint/2010/main" val="1815720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Χτένισμα μαλλιών ασθενή </a:t>
            </a:r>
            <a:r>
              <a:rPr lang="el-GR" sz="2800" b="0" dirty="0" smtClean="0">
                <a:solidFill>
                  <a:prstClr val="black"/>
                </a:solidFill>
              </a:rPr>
              <a:t>(3/3)</a:t>
            </a:r>
            <a:endParaRPr lang="el-GR" sz="2400" dirty="0">
              <a:solidFill>
                <a:srgbClr val="004B82"/>
              </a:solidFill>
            </a:endParaRPr>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1490706830"/>
              </p:ext>
            </p:extLst>
          </p:nvPr>
        </p:nvGraphicFramePr>
        <p:xfrm>
          <a:off x="395537" y="2132856"/>
          <a:ext cx="8352927" cy="2448272"/>
        </p:xfrm>
        <a:graphic>
          <a:graphicData uri="http://schemas.openxmlformats.org/drawingml/2006/table">
            <a:tbl>
              <a:tblPr firstRow="1" bandRow="1">
                <a:tableStyleId>{5C22544A-7EE6-4342-B048-85BDC9FD1C3A}</a:tableStyleId>
              </a:tblPr>
              <a:tblGrid>
                <a:gridCol w="1584175"/>
                <a:gridCol w="936104"/>
                <a:gridCol w="5832648"/>
              </a:tblGrid>
              <a:tr h="495080">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1953192">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08.00</a:t>
                      </a:r>
                      <a:endParaRPr lang="el-GR" sz="2400" dirty="0"/>
                    </a:p>
                  </a:txBody>
                  <a:tcPr/>
                </a:tc>
                <a:tc>
                  <a:txBody>
                    <a:bodyPr/>
                    <a:lstStyle/>
                    <a:p>
                      <a:r>
                        <a:rPr kumimoji="0" lang="el-GR" sz="2400" i="1" kern="1200" dirty="0" smtClean="0">
                          <a:solidFill>
                            <a:schemeClr val="dk1"/>
                          </a:solidFill>
                          <a:latin typeface="+mn-lt"/>
                          <a:ea typeface="+mn-ea"/>
                          <a:cs typeface="+mn-cs"/>
                        </a:rPr>
                        <a:t>Μετά το λούσιμο και κατά το χτένισμα το μαλλιών παρατηρήθηκε έντονη τριχόπτωση. Ενημερώθηκε ο γιατρός. Ζητήθηκε παρέμβαση από δερματολόγο.</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1374559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rmAutofit fontScale="90000"/>
          </a:bodyPr>
          <a:lstStyle/>
          <a:p>
            <a:r>
              <a:rPr lang="el-GR" b="1" dirty="0" smtClean="0"/>
              <a:t>Ξύρισμα προσώπου σε άνδρα ασθενή </a:t>
            </a:r>
            <a:r>
              <a:rPr lang="el-GR" sz="3100" b="0" dirty="0" smtClean="0"/>
              <a:t>(1/5)</a:t>
            </a:r>
            <a:endParaRPr lang="el-GR" sz="3100" b="0" dirty="0"/>
          </a:p>
        </p:txBody>
      </p:sp>
      <p:sp>
        <p:nvSpPr>
          <p:cNvPr id="3" name="2 - Θέση περιεχομένου"/>
          <p:cNvSpPr>
            <a:spLocks noGrp="1"/>
          </p:cNvSpPr>
          <p:nvPr>
            <p:ph idx="1"/>
          </p:nvPr>
        </p:nvSpPr>
        <p:spPr/>
        <p:txBody>
          <a:bodyPr>
            <a:normAutofit/>
          </a:bodyPr>
          <a:lstStyle/>
          <a:p>
            <a:pPr>
              <a:buNone/>
            </a:pPr>
            <a:r>
              <a:rPr lang="el-GR" sz="2400" b="1" dirty="0" smtClean="0"/>
              <a:t>Υλικό</a:t>
            </a:r>
            <a:endParaRPr lang="el-GR" sz="2400" dirty="0" smtClean="0"/>
          </a:p>
          <a:p>
            <a:r>
              <a:rPr lang="el-GR" sz="2400" dirty="0" smtClean="0"/>
              <a:t>Αφρός ξυρίσματος</a:t>
            </a:r>
          </a:p>
          <a:p>
            <a:r>
              <a:rPr lang="el-GR" sz="2400" dirty="0" smtClean="0"/>
              <a:t>Ξυραφάκι ή ηλεκτρική ξυριστική μηχανή</a:t>
            </a:r>
          </a:p>
          <a:p>
            <a:r>
              <a:rPr lang="el-GR" sz="2400" dirty="0" smtClean="0"/>
              <a:t>Πετσέτα</a:t>
            </a:r>
          </a:p>
          <a:p>
            <a:r>
              <a:rPr lang="el-GR" sz="2400" dirty="0" smtClean="0"/>
              <a:t>Καθρέφτης</a:t>
            </a:r>
          </a:p>
          <a:p>
            <a:r>
              <a:rPr lang="el-GR" sz="2400" dirty="0" smtClean="0"/>
              <a:t>Μικρό ψαλίδι</a:t>
            </a:r>
          </a:p>
          <a:p>
            <a:r>
              <a:rPr lang="el-GR" sz="2400" dirty="0" smtClean="0"/>
              <a:t>Μικρή λεκάνη με νερό ή ποτήρι</a:t>
            </a:r>
          </a:p>
          <a:p>
            <a:r>
              <a:rPr lang="el-GR" sz="2400" dirty="0" smtClean="0"/>
              <a:t>Καθαρά γάντια</a:t>
            </a:r>
          </a:p>
          <a:p>
            <a:r>
              <a:rPr lang="en-US" sz="2400" dirty="0" smtClean="0"/>
              <a:t>After shave</a:t>
            </a:r>
            <a:r>
              <a:rPr lang="el-GR" sz="2400" dirty="0" smtClean="0"/>
              <a:t> ή κολόνια</a:t>
            </a:r>
          </a:p>
          <a:p>
            <a:pPr>
              <a:buNone/>
            </a:pPr>
            <a:endParaRPr lang="el-GR" dirty="0" smtClean="0"/>
          </a:p>
          <a:p>
            <a:endParaRPr lang="el-GR" dirty="0"/>
          </a:p>
        </p:txBody>
      </p:sp>
    </p:spTree>
    <p:extLst>
      <p:ext uri="{BB962C8B-B14F-4D97-AF65-F5344CB8AC3E}">
        <p14:creationId xmlns:p14="http://schemas.microsoft.com/office/powerpoint/2010/main" val="600201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rmAutofit/>
          </a:bodyPr>
          <a:lstStyle/>
          <a:p>
            <a:r>
              <a:rPr lang="el-GR" sz="3600" dirty="0"/>
              <a:t>Ξύρισμα προσώπου σε άνδρα ασθενή </a:t>
            </a:r>
            <a:r>
              <a:rPr lang="el-GR" sz="2800" b="0" dirty="0" smtClean="0"/>
              <a:t>(2/5</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Εξηγήστε τη διαδικασία στον ασθενή.</a:t>
            </a:r>
          </a:p>
          <a:p>
            <a:pPr lvl="0"/>
            <a:r>
              <a:rPr lang="el-GR" sz="2400" dirty="0" smtClean="0"/>
              <a:t>Πλύνετε τα χέρια σας.</a:t>
            </a:r>
          </a:p>
          <a:p>
            <a:pPr lvl="0"/>
            <a:r>
              <a:rPr lang="el-GR" sz="2400" dirty="0" smtClean="0"/>
              <a:t>Βάλτε γάντια μιας χρήσης.</a:t>
            </a:r>
          </a:p>
          <a:p>
            <a:pPr lvl="0"/>
            <a:r>
              <a:rPr lang="el-GR" sz="2400" dirty="0" smtClean="0"/>
              <a:t>Τοποθετήστε τον ασθενή σε υψηλή θέση </a:t>
            </a:r>
            <a:r>
              <a:rPr lang="en-US" sz="2400" dirty="0" smtClean="0"/>
              <a:t>fowler</a:t>
            </a:r>
            <a:r>
              <a:rPr lang="el-GR" sz="2400" dirty="0" smtClean="0"/>
              <a:t> στο κρεβάτι.</a:t>
            </a:r>
          </a:p>
          <a:p>
            <a:pPr lvl="0"/>
            <a:r>
              <a:rPr lang="el-GR" sz="2400" dirty="0" smtClean="0"/>
              <a:t>Βάλτε μια πετσέτα στο θώρακα.</a:t>
            </a:r>
          </a:p>
          <a:p>
            <a:pPr lvl="0"/>
            <a:r>
              <a:rPr lang="el-GR" sz="2400" dirty="0" smtClean="0"/>
              <a:t>Βρέξτε μια μικρή πετσέτα και απλώστε την στο πρόσωπο.</a:t>
            </a:r>
          </a:p>
          <a:p>
            <a:pPr lvl="0"/>
            <a:r>
              <a:rPr lang="el-GR" sz="2400" dirty="0" smtClean="0"/>
              <a:t>Βάλτε αφρό ξυρίσματος στα χέρια σας και απλώστε τον στο πρόσωπο του ασθενή.</a:t>
            </a:r>
          </a:p>
          <a:p>
            <a:pPr lvl="0"/>
            <a:r>
              <a:rPr lang="el-GR" sz="2400" dirty="0" smtClean="0"/>
              <a:t>Ξυρίστε από την πλευρά που στέκεστε με κάθετες κινήσεις και σύμφωνα με τη φορά των τριχών (όχι κόντρα).</a:t>
            </a:r>
          </a:p>
          <a:p>
            <a:endParaRPr lang="el-GR" sz="2400" dirty="0"/>
          </a:p>
        </p:txBody>
      </p:sp>
    </p:spTree>
    <p:extLst>
      <p:ext uri="{BB962C8B-B14F-4D97-AF65-F5344CB8AC3E}">
        <p14:creationId xmlns:p14="http://schemas.microsoft.com/office/powerpoint/2010/main" val="3931277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rmAutofit/>
          </a:bodyPr>
          <a:lstStyle/>
          <a:p>
            <a:r>
              <a:rPr lang="el-GR" sz="3600" dirty="0"/>
              <a:t>Ξύρισμα προσώπου σε άνδρα ασθενή </a:t>
            </a:r>
            <a:r>
              <a:rPr lang="el-GR" sz="2800" b="0" dirty="0" smtClean="0"/>
              <a:t>(3/5</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Ξεπλένετε το ξυραφάκι μέσα σε ποτήρι με νερό ή σε μικρή λεκάνη.</a:t>
            </a:r>
          </a:p>
          <a:p>
            <a:pPr lvl="0"/>
            <a:r>
              <a:rPr lang="el-GR" sz="2400" dirty="0" smtClean="0"/>
              <a:t>Αν ο ασθενής διαθέτει ξυριστική μηχανή, βρέξτε το πρόσωπο και ξυρίστε με κυκλικές κινήσεις.</a:t>
            </a:r>
          </a:p>
          <a:p>
            <a:pPr lvl="0"/>
            <a:r>
              <a:rPr lang="el-GR" sz="2400" dirty="0" smtClean="0"/>
              <a:t>Με ένα μικρό ψαλιδάκι και έναν καθρέφτη που κρατά ο ασθενής, περιποιηθείτε το μούσι και το μουστάκι του, αν το επιθυμεί ο ίδιος.</a:t>
            </a:r>
          </a:p>
          <a:p>
            <a:pPr lvl="0"/>
            <a:r>
              <a:rPr lang="el-GR" sz="2400" dirty="0" smtClean="0"/>
              <a:t>Όταν τελειώσετε, σκουπίστε με την πετσέτα και βάλτε </a:t>
            </a:r>
            <a:r>
              <a:rPr lang="en-US" sz="2400" dirty="0" smtClean="0"/>
              <a:t>after shave</a:t>
            </a:r>
            <a:r>
              <a:rPr lang="el-GR" sz="2400" dirty="0" smtClean="0"/>
              <a:t> ή κολόνια.</a:t>
            </a:r>
          </a:p>
          <a:p>
            <a:pPr lvl="0"/>
            <a:r>
              <a:rPr lang="el-GR" sz="2400" dirty="0" smtClean="0"/>
              <a:t>Απομακρύνετε τα υλικά που χρησιμοποιήσατε.</a:t>
            </a:r>
          </a:p>
          <a:p>
            <a:pPr lvl="0"/>
            <a:r>
              <a:rPr lang="el-GR" sz="2400" dirty="0" smtClean="0"/>
              <a:t>Τοποθετήστε τον ασθενή στη θέση που επιθυμεί.</a:t>
            </a:r>
          </a:p>
          <a:p>
            <a:pPr lvl="0"/>
            <a:r>
              <a:rPr lang="el-GR" sz="2400" dirty="0" smtClean="0"/>
              <a:t>Βγάλτε τα γάντια και απορρίψτε τα.</a:t>
            </a:r>
          </a:p>
          <a:p>
            <a:pPr lvl="0"/>
            <a:r>
              <a:rPr lang="el-GR" sz="2400" dirty="0" smtClean="0"/>
              <a:t>Πλύνετε τα χέρια σας.</a:t>
            </a:r>
          </a:p>
          <a:p>
            <a:endParaRPr lang="el-GR" sz="2400" dirty="0" smtClean="0"/>
          </a:p>
          <a:p>
            <a:endParaRPr lang="el-GR" sz="2400" dirty="0"/>
          </a:p>
        </p:txBody>
      </p:sp>
    </p:spTree>
    <p:extLst>
      <p:ext uri="{BB962C8B-B14F-4D97-AF65-F5344CB8AC3E}">
        <p14:creationId xmlns:p14="http://schemas.microsoft.com/office/powerpoint/2010/main" val="2045449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6632"/>
            <a:ext cx="9144000" cy="908720"/>
          </a:xfrm>
        </p:spPr>
        <p:txBody>
          <a:bodyPr>
            <a:normAutofit fontScale="90000"/>
          </a:bodyPr>
          <a:lstStyle/>
          <a:p>
            <a:r>
              <a:rPr lang="el-GR" dirty="0"/>
              <a:t>Ξύρισμα προσώπου σε άνδρα ασθενή </a:t>
            </a:r>
            <a:r>
              <a:rPr lang="el-GR" sz="3100" b="0" dirty="0" smtClean="0"/>
              <a:t>(4/5</a:t>
            </a:r>
            <a:r>
              <a:rPr lang="el-GR" sz="3100" b="0" dirty="0"/>
              <a:t>)</a:t>
            </a:r>
            <a:endParaRPr lang="el-GR"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16" y="1011232"/>
            <a:ext cx="2808312" cy="162568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3394" y="1011232"/>
            <a:ext cx="2736304" cy="162568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346" y="2731746"/>
            <a:ext cx="2761758" cy="1656184"/>
          </a:xfrm>
          <a:prstGeom prst="rect">
            <a:avLst/>
          </a:prstGeom>
          <a:noFill/>
          <a:ln w="9525">
            <a:noFill/>
            <a:miter lim="800000"/>
            <a:headEnd/>
            <a:tailEnd/>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16" y="2731746"/>
            <a:ext cx="2808312" cy="1656184"/>
          </a:xfrm>
          <a:prstGeom prst="rect">
            <a:avLst/>
          </a:prstGeom>
          <a:noFill/>
          <a:ln w="9525">
            <a:noFill/>
            <a:miter lim="800000"/>
            <a:headEnd/>
            <a:tailEnd/>
          </a:ln>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3394" y="2731746"/>
            <a:ext cx="2670250" cy="1656184"/>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346" y="4475952"/>
            <a:ext cx="2761758" cy="1714698"/>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16" y="4475952"/>
            <a:ext cx="2808311" cy="1714698"/>
          </a:xfrm>
          <a:prstGeom prst="rect">
            <a:avLst/>
          </a:prstGeom>
          <a:noFill/>
          <a:ln w="9525">
            <a:noFill/>
            <a:miter lim="800000"/>
            <a:headEnd/>
            <a:tailEnd/>
          </a:ln>
        </p:spPr>
      </p:pic>
      <p:pic>
        <p:nvPicPr>
          <p:cNvPr id="14" name="Picture 2"/>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bwMode="auto">
          <a:xfrm>
            <a:off x="352346" y="1011232"/>
            <a:ext cx="2761758" cy="1633521"/>
          </a:xfrm>
          <a:prstGeom prst="rect">
            <a:avLst/>
          </a:prstGeom>
          <a:noFill/>
          <a:ln w="9525">
            <a:noFill/>
            <a:miter lim="800000"/>
            <a:headEnd/>
            <a:tailEnd/>
          </a:ln>
        </p:spPr>
      </p:pic>
      <p:sp>
        <p:nvSpPr>
          <p:cNvPr id="12" name="Rectangle 11"/>
          <p:cNvSpPr/>
          <p:nvPr/>
        </p:nvSpPr>
        <p:spPr>
          <a:xfrm>
            <a:off x="6087332" y="4475953"/>
            <a:ext cx="2686312" cy="17146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751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908720"/>
          </a:xfrm>
        </p:spPr>
        <p:txBody>
          <a:bodyPr>
            <a:noAutofit/>
          </a:bodyPr>
          <a:lstStyle/>
          <a:p>
            <a:r>
              <a:rPr lang="el-GR" sz="3600" dirty="0"/>
              <a:t>Ξύρισμα προσώπου σε άνδρα ασθενή </a:t>
            </a:r>
            <a:r>
              <a:rPr lang="el-GR" sz="2800" b="0" dirty="0" smtClean="0"/>
              <a:t>(5/5</a:t>
            </a:r>
            <a:r>
              <a:rPr lang="el-GR" sz="2800" b="0" dirty="0"/>
              <a:t>)</a:t>
            </a:r>
            <a:endParaRPr lang="el-GR" sz="28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1295055969"/>
              </p:ext>
            </p:extLst>
          </p:nvPr>
        </p:nvGraphicFramePr>
        <p:xfrm>
          <a:off x="539552" y="2132856"/>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08.00</a:t>
                      </a:r>
                      <a:endParaRPr lang="el-GR" sz="2400" dirty="0"/>
                    </a:p>
                  </a:txBody>
                  <a:tcPr/>
                </a:tc>
                <a:tc>
                  <a:txBody>
                    <a:bodyPr/>
                    <a:lstStyle/>
                    <a:p>
                      <a:r>
                        <a:rPr kumimoji="0" lang="el-GR" sz="2400" i="1" kern="1200" dirty="0" smtClean="0">
                          <a:solidFill>
                            <a:schemeClr val="dk1"/>
                          </a:solidFill>
                          <a:latin typeface="+mn-lt"/>
                          <a:ea typeface="+mn-ea"/>
                          <a:cs typeface="+mn-cs"/>
                        </a:rPr>
                        <a:t>Κατά το ξύρισμα του ασθενή, χρησιμοποιήθηκε ηλεκτρική ξυριστική μηχανή για την αποφυγή του κινδύνου αιμορραγίας λόγω λήψης αντιπηκτικών φαρμάκων.</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2266973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Η σημασία της στοματικής υγιεινής</a:t>
            </a:r>
            <a:endParaRPr lang="el-GR" sz="3600" b="1" dirty="0"/>
          </a:p>
        </p:txBody>
      </p:sp>
      <p:sp>
        <p:nvSpPr>
          <p:cNvPr id="3" name="2 - Θέση περιεχομένου"/>
          <p:cNvSpPr>
            <a:spLocks noGrp="1"/>
          </p:cNvSpPr>
          <p:nvPr>
            <p:ph idx="1"/>
          </p:nvPr>
        </p:nvSpPr>
        <p:spPr/>
        <p:txBody>
          <a:bodyPr>
            <a:noAutofit/>
          </a:bodyPr>
          <a:lstStyle/>
          <a:p>
            <a:r>
              <a:rPr lang="el-GR" sz="2400" dirty="0" smtClean="0"/>
              <a:t>Τα προβλήματα της στοματικής υγείας μπορεί να έχουν δυσμενή επίδραση στην ποιότητα της ζωής και είναι περισσότερο διαδεδομένα σε ενήλικες μεγαλύτερης ηλικίας, αλλά δεν προκαλούνται από γήρανση. </a:t>
            </a:r>
          </a:p>
          <a:p>
            <a:r>
              <a:rPr lang="el-GR" sz="2400" dirty="0" smtClean="0"/>
              <a:t>Η καλή στοματική υγιεινή μπορεί να επηρεάσει σημαντικά την ποιότητα της ζωής ενός ατόμου και ιδιαίτερα ενέργειες όπως η μάσηση, η κατάποση, η ομιλία, η αισθητική του προσώπου και η κοινωνική αλληλεπίδραση.</a:t>
            </a:r>
          </a:p>
          <a:p>
            <a:r>
              <a:rPr lang="el-GR" sz="2400" dirty="0" smtClean="0"/>
              <a:t>Ο Παγκόσμιος Οργανισμός Υγείας (ΠΟΥ) θεωρεί τη στοματική υγεία αναπόσπαστο μέρος της  γενικής υγείας, καθοριστικό παράγοντα για την ποιότητα ζωής και ουσιαστικής σημασίας για την ευημερία του ατόμου. </a:t>
            </a:r>
          </a:p>
          <a:p>
            <a:r>
              <a:rPr lang="el-GR" sz="2400" dirty="0" smtClean="0"/>
              <a:t>Τα δύο κορυφαία παγκόσμια στοματικά προβλήματα είναι η τερηδόνα και η περιοδοντική νόσος. </a:t>
            </a:r>
          </a:p>
          <a:p>
            <a:endParaRPr lang="el-GR" sz="2400" dirty="0"/>
          </a:p>
        </p:txBody>
      </p:sp>
    </p:spTree>
    <p:extLst>
      <p:ext uri="{BB962C8B-B14F-4D97-AF65-F5344CB8AC3E}">
        <p14:creationId xmlns:p14="http://schemas.microsoft.com/office/powerpoint/2010/main" val="326112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476672"/>
            <a:ext cx="7772400" cy="1470025"/>
          </a:xfrm>
        </p:spPr>
        <p:txBody>
          <a:bodyPr/>
          <a:lstStyle/>
          <a:p>
            <a:r>
              <a:rPr lang="el-GR" dirty="0" smtClean="0"/>
              <a:t>Στιβάδες δέρματος</a:t>
            </a:r>
            <a:endParaRPr lang="el-GR" dirty="0"/>
          </a:p>
        </p:txBody>
      </p:sp>
      <p:pic>
        <p:nvPicPr>
          <p:cNvPr id="7" name="Picture 2" descr="http://upload.wikimedia.org/wikipedia/commons/thumb/e/e1/Skin_layers.svg/1280px-Skin_lay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735" y="1988840"/>
            <a:ext cx="5608530" cy="3851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75230" y="5848683"/>
            <a:ext cx="3793539" cy="276999"/>
          </a:xfrm>
          <a:prstGeom prst="rect">
            <a:avLst/>
          </a:prstGeom>
        </p:spPr>
        <p:txBody>
          <a:bodyPr wrap="none">
            <a:spAutoFit/>
          </a:bodyPr>
          <a:lstStyle/>
          <a:p>
            <a:r>
              <a:rPr lang="en-US" sz="1200" dirty="0" smtClean="0">
                <a:solidFill>
                  <a:schemeClr val="tx1">
                    <a:lumMod val="75000"/>
                    <a:lumOff val="25000"/>
                  </a:schemeClr>
                </a:solidFill>
                <a:latin typeface="+mn-lt"/>
              </a:rPr>
              <a:t>“Skin layers” </a:t>
            </a:r>
            <a:r>
              <a:rPr lang="el-GR" sz="1200" dirty="0" smtClean="0">
                <a:solidFill>
                  <a:schemeClr val="tx1">
                    <a:lumMod val="75000"/>
                    <a:lumOff val="25000"/>
                  </a:schemeClr>
                </a:solidFill>
                <a:latin typeface="+mn-lt"/>
              </a:rPr>
              <a:t>από </a:t>
            </a:r>
            <a:r>
              <a:rPr lang="en-US" sz="1200" dirty="0" err="1" smtClean="0">
                <a:solidFill>
                  <a:schemeClr val="tx1">
                    <a:lumMod val="75000"/>
                    <a:lumOff val="25000"/>
                  </a:schemeClr>
                </a:solidFill>
                <a:latin typeface="+mn-lt"/>
                <a:hlinkClick r:id="rId3"/>
              </a:rPr>
              <a:t>Stvltvs</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4"/>
              </a:rPr>
              <a:t>CC BY-SA 3.0</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181535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Φροντίδα στοματικής κοιλότητας</a:t>
            </a:r>
            <a:endParaRPr lang="el-GR" sz="3600" b="1" dirty="0"/>
          </a:p>
        </p:txBody>
      </p:sp>
      <p:sp>
        <p:nvSpPr>
          <p:cNvPr id="3" name="2 - Θέση περιεχομένου"/>
          <p:cNvSpPr>
            <a:spLocks noGrp="1"/>
          </p:cNvSpPr>
          <p:nvPr>
            <p:ph idx="1"/>
          </p:nvPr>
        </p:nvSpPr>
        <p:spPr>
          <a:xfrm>
            <a:off x="457200" y="1196752"/>
            <a:ext cx="8435280" cy="5040560"/>
          </a:xfrm>
        </p:spPr>
        <p:txBody>
          <a:bodyPr>
            <a:noAutofit/>
          </a:bodyPr>
          <a:lstStyle/>
          <a:p>
            <a:r>
              <a:rPr lang="el-GR" sz="2400" dirty="0" smtClean="0"/>
              <a:t>Η καθαριότητα του στόματος περιλαμβάνει το βούρτσισμα και το ξέπλυμα των δοντιών, της γλώσσας, της υπερώας και των έσω επιφανειών των παρειών. </a:t>
            </a:r>
          </a:p>
          <a:p>
            <a:r>
              <a:rPr lang="el-GR" sz="2400" dirty="0" smtClean="0"/>
              <a:t>Συνιστάται το βούρτσισμα των δοντιών να γίνεται κατ’ ελάχιστο δύο φορές ημερησίως, ενώ η ενυδάτωση της στοματικής κοιλότητας κάθε 2-4 ώρες. </a:t>
            </a:r>
          </a:p>
          <a:p>
            <a:r>
              <a:rPr lang="el-GR" sz="2400" dirty="0" smtClean="0"/>
              <a:t>Κατά τη φροντίδα, ο νοσηλευτής εστιάζει την προσοχή του στην παρουσία αφθών, τη λύση της συνεχείας του βλεννογόνου, τυχόν αιμορραγική διάθεση και οδοντική πλάκα.</a:t>
            </a:r>
          </a:p>
          <a:p>
            <a:r>
              <a:rPr lang="el-GR" sz="2400" dirty="0" smtClean="0"/>
              <a:t> Η τεχνητή οδοντοστοιχία απαιτεί καθημερινό βούρτσισμα των δοντιών, τουλάχιστον τρεις φορές ημερησίως, με μια μαλακή οδοντόβουρτσα και χρήση στοματικού διαλύματος που δεν περιέχει χλωρεξιδίνη γιατί ενδέχεται να προκαλέσει οξείες αλλεργικές αντιδράσεις. </a:t>
            </a:r>
            <a:endParaRPr lang="el-GR" sz="2400" dirty="0"/>
          </a:p>
        </p:txBody>
      </p:sp>
    </p:spTree>
    <p:extLst>
      <p:ext uri="{BB962C8B-B14F-4D97-AF65-F5344CB8AC3E}">
        <p14:creationId xmlns:p14="http://schemas.microsoft.com/office/powerpoint/2010/main" val="2744080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3600" b="1" dirty="0" smtClean="0"/>
              <a:t>Φροντίδα στοματικής κοιλότητας σε εξαρτημένο ασθενή </a:t>
            </a:r>
            <a:r>
              <a:rPr lang="el-GR" sz="2800" b="0" dirty="0" smtClean="0"/>
              <a:t>(1/6)</a:t>
            </a:r>
            <a:endParaRPr lang="el-GR" sz="2800" b="0" dirty="0"/>
          </a:p>
        </p:txBody>
      </p:sp>
      <p:sp>
        <p:nvSpPr>
          <p:cNvPr id="3" name="2 - Θέση περιεχομένου"/>
          <p:cNvSpPr>
            <a:spLocks noGrp="1"/>
          </p:cNvSpPr>
          <p:nvPr>
            <p:ph idx="1"/>
          </p:nvPr>
        </p:nvSpPr>
        <p:spPr/>
        <p:txBody>
          <a:bodyPr>
            <a:noAutofit/>
          </a:bodyPr>
          <a:lstStyle/>
          <a:p>
            <a:pPr>
              <a:buNone/>
            </a:pPr>
            <a:r>
              <a:rPr lang="el-GR" sz="2400" b="1" dirty="0" smtClean="0"/>
              <a:t>Υλικό</a:t>
            </a:r>
            <a:endParaRPr lang="el-GR" sz="2400" dirty="0" smtClean="0"/>
          </a:p>
          <a:p>
            <a:r>
              <a:rPr lang="el-GR" sz="2400" dirty="0" smtClean="0"/>
              <a:t>Καθαρά γάντια</a:t>
            </a:r>
          </a:p>
          <a:p>
            <a:r>
              <a:rPr lang="el-GR" sz="2400" dirty="0" smtClean="0"/>
              <a:t>Πετσέτα</a:t>
            </a:r>
          </a:p>
          <a:p>
            <a:r>
              <a:rPr lang="el-GR" sz="2400" dirty="0" smtClean="0"/>
              <a:t>Νεφροειδές</a:t>
            </a:r>
          </a:p>
          <a:p>
            <a:r>
              <a:rPr lang="el-GR" sz="2400" dirty="0" smtClean="0"/>
              <a:t>Σπάτουλα</a:t>
            </a:r>
          </a:p>
          <a:p>
            <a:r>
              <a:rPr lang="el-GR" sz="2400" dirty="0" smtClean="0"/>
              <a:t>Στοματοφαρυγγικός αεραγωγός (προαιρετικά)</a:t>
            </a:r>
          </a:p>
          <a:p>
            <a:r>
              <a:rPr lang="el-GR" sz="2400" dirty="0" smtClean="0"/>
              <a:t>Οδοντόβουρτσα</a:t>
            </a:r>
          </a:p>
          <a:p>
            <a:r>
              <a:rPr lang="el-GR" sz="2400" dirty="0" smtClean="0"/>
              <a:t>Οδοντόπαστα</a:t>
            </a:r>
          </a:p>
          <a:p>
            <a:r>
              <a:rPr lang="el-GR" sz="2400" dirty="0" smtClean="0"/>
              <a:t>Σύριγγα</a:t>
            </a:r>
          </a:p>
          <a:p>
            <a:r>
              <a:rPr lang="el-GR" sz="2400" dirty="0" smtClean="0"/>
              <a:t>Γάζες</a:t>
            </a:r>
          </a:p>
          <a:p>
            <a:r>
              <a:rPr lang="el-GR" sz="2400" dirty="0" smtClean="0"/>
              <a:t>Χαρτοβάμβακα</a:t>
            </a:r>
          </a:p>
          <a:p>
            <a:r>
              <a:rPr lang="el-GR" sz="2400" dirty="0" smtClean="0"/>
              <a:t>Βαζελίνη</a:t>
            </a:r>
            <a:endParaRPr lang="el-GR" sz="2400" dirty="0"/>
          </a:p>
        </p:txBody>
      </p:sp>
    </p:spTree>
    <p:extLst>
      <p:ext uri="{BB962C8B-B14F-4D97-AF65-F5344CB8AC3E}">
        <p14:creationId xmlns:p14="http://schemas.microsoft.com/office/powerpoint/2010/main" val="410116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t>Φροντίδα στοματικής κοιλότητας σε εξαρτημένο ασθενή </a:t>
            </a:r>
            <a:r>
              <a:rPr lang="el-GR" sz="2800" b="0" dirty="0" smtClean="0"/>
              <a:t>(2/6)</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Αναγνωρίστε τον ασθενή και εξηγήστε του τη διαδικασία.</a:t>
            </a:r>
          </a:p>
          <a:p>
            <a:pPr lvl="0"/>
            <a:r>
              <a:rPr lang="el-GR" sz="2400" dirty="0" smtClean="0"/>
              <a:t>Πλύνετε τα χέρια σας.</a:t>
            </a:r>
          </a:p>
          <a:p>
            <a:pPr lvl="0"/>
            <a:r>
              <a:rPr lang="el-GR" sz="2400" dirty="0" smtClean="0"/>
              <a:t>Φορέστε γάντια μιας χρήσης.</a:t>
            </a:r>
          </a:p>
          <a:p>
            <a:pPr lvl="0"/>
            <a:r>
              <a:rPr lang="el-GR" sz="2400" dirty="0" smtClean="0"/>
              <a:t>Συγκεντρώστε το υλικό στο τραπέζι / κομοδίνο του ασθενή.</a:t>
            </a:r>
          </a:p>
          <a:p>
            <a:pPr lvl="0"/>
            <a:r>
              <a:rPr lang="el-GR" sz="2400" dirty="0" smtClean="0"/>
              <a:t>Εξασφαλίστε ιδιωτικό περιβάλλον. Ανεβάστε το κρεβάτι σε άνετο σημείο εργασίας, κατεβάστε το κάγκελο και γυρίστε τον ασθενή στο πλάι με το κεφάλι μπροστά. Συγκρατήστε την πλάτη με ένα μαξιλάρι. Βάλτε την πετσέτα στο στήθος και ένα νεφροειδές κάτω από το σαγόνι.</a:t>
            </a:r>
          </a:p>
          <a:p>
            <a:pPr lvl="0"/>
            <a:r>
              <a:rPr lang="el-GR" sz="2400" dirty="0" smtClean="0"/>
              <a:t>Ανοίξτε με ήπιες κινήσεις το στόμα του ασθενή και εισάγετε τη σπάτουλα ανάμεσα στους πίσω γομφίους ή τοποθετήστε τον στοματοφαρυγγικό αεραγωγό, εάν είναι απαραίτητο.</a:t>
            </a:r>
          </a:p>
        </p:txBody>
      </p:sp>
    </p:spTree>
    <p:extLst>
      <p:ext uri="{BB962C8B-B14F-4D97-AF65-F5344CB8AC3E}">
        <p14:creationId xmlns:p14="http://schemas.microsoft.com/office/powerpoint/2010/main" val="2957266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t>Φροντίδα στοματικής κοιλότητας σε εξαρτημένο ασθενή </a:t>
            </a:r>
            <a:r>
              <a:rPr lang="el-GR" sz="2800" b="0" dirty="0" smtClean="0"/>
              <a:t>(3/6)</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Εάν υπάρχουν δόντια, βουρτσίστε τα προσεκτικά με οδοντόβουρτσα και οδοντόπαστα. Αφαιρέστε τις τεχνητές οδοντοστοιχίες εάν υπάρχουν, και καθαρίστε τις πριν τις επανατοποθετήσετε. Χρησιμοποιήστε σπάτουλα με γάζα, βρέξτε με νερό, φυσιολογικό ορό ή αραιωμένο στοματικό διάλυμα και καθαρίστε τα ούλα, τους βλεννογόνους και τη γλώσσα.  </a:t>
            </a:r>
          </a:p>
          <a:p>
            <a:pPr lvl="0"/>
            <a:r>
              <a:rPr lang="el-GR" sz="2400" dirty="0" smtClean="0"/>
              <a:t>Χρησιμοποιήστε σπάτουλα με γάζα εμποτισμένη σε στοματικό διάλυμα και εάν θέλετε, ρίξτε ελαφρά με τη σύριγγα μικρή ποσότητα νερού για να ξεβγάλετε. Τοποθετήστε το κεφάλι του ασθενή σε θέση που να επιτρέπει την έξοδο του νερού από τη στοματική κοιλότητα ή εφαρμόστε αναρρόφηση για να παροχετευτεί το νερό. </a:t>
            </a:r>
          </a:p>
        </p:txBody>
      </p:sp>
    </p:spTree>
    <p:extLst>
      <p:ext uri="{BB962C8B-B14F-4D97-AF65-F5344CB8AC3E}">
        <p14:creationId xmlns:p14="http://schemas.microsoft.com/office/powerpoint/2010/main" val="3303977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t>Φροντίδα στοματικής κοιλότητας σε εξαρτημένο ασθενή </a:t>
            </a:r>
            <a:r>
              <a:rPr lang="el-GR" sz="2800" b="0" dirty="0" smtClean="0"/>
              <a:t>(4/6)</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Εφαρμόστε βαζελίνη στα χείλη του ασθενή.</a:t>
            </a:r>
          </a:p>
          <a:p>
            <a:pPr lvl="0"/>
            <a:r>
              <a:rPr lang="el-GR" sz="2400" dirty="0" smtClean="0"/>
              <a:t>Μαζέψτε το υλικό, τοποθετήστε τον ασθενή σε άνετη θέση, ανυψώστε τα κάγκελα και χαμηλώστε το κρεβάτι. Καταγράψτε ασυνήθιστη αιμορραγία ή φλεγμονές που τυχόν παρατηρηθούν.</a:t>
            </a:r>
          </a:p>
          <a:p>
            <a:pPr lvl="0"/>
            <a:r>
              <a:rPr lang="el-GR" sz="2400" dirty="0" smtClean="0"/>
              <a:t>Αφαιρέστε τα γάντια από μέσα προς τα έξω και πετάξτε τα.</a:t>
            </a:r>
          </a:p>
          <a:p>
            <a:pPr lvl="0"/>
            <a:r>
              <a:rPr lang="el-GR" sz="2400" dirty="0" smtClean="0"/>
              <a:t>Πλύνετε τα χέρια σας.</a:t>
            </a:r>
          </a:p>
        </p:txBody>
      </p:sp>
    </p:spTree>
    <p:extLst>
      <p:ext uri="{BB962C8B-B14F-4D97-AF65-F5344CB8AC3E}">
        <p14:creationId xmlns:p14="http://schemas.microsoft.com/office/powerpoint/2010/main" val="2783902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sz="3600" dirty="0"/>
              <a:t>Φροντίδα στοματικής κοιλότητας σε εξαρτημένο ασθενή </a:t>
            </a:r>
            <a:r>
              <a:rPr lang="el-GR" sz="2800" b="0" dirty="0" smtClean="0"/>
              <a:t>(5/6)</a:t>
            </a:r>
            <a:endParaRPr lang="el-GR" sz="3200" dirty="0"/>
          </a:p>
        </p:txBody>
      </p:sp>
      <p:pic>
        <p:nvPicPr>
          <p:cNvPr id="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67224" y="1340768"/>
            <a:ext cx="3678520" cy="24482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144" y="1340768"/>
            <a:ext cx="3608064" cy="244827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24" y="4077072"/>
            <a:ext cx="3672408" cy="252028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920" y="4077072"/>
            <a:ext cx="3608064" cy="2520280"/>
          </a:xfrm>
          <a:prstGeom prst="rect">
            <a:avLst/>
          </a:prstGeom>
          <a:noFill/>
          <a:ln w="9525">
            <a:noFill/>
            <a:miter lim="800000"/>
            <a:headEnd/>
            <a:tailEnd/>
          </a:ln>
        </p:spPr>
      </p:pic>
    </p:spTree>
    <p:extLst>
      <p:ext uri="{BB962C8B-B14F-4D97-AF65-F5344CB8AC3E}">
        <p14:creationId xmlns:p14="http://schemas.microsoft.com/office/powerpoint/2010/main" val="40555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t>Φροντίδα στοματικής κοιλότητας σε εξαρτημένο ασθενή </a:t>
            </a:r>
            <a:r>
              <a:rPr lang="el-GR" sz="2800" b="0" dirty="0" smtClean="0"/>
              <a:t>(6/6)</a:t>
            </a:r>
            <a:endParaRPr lang="el-GR" sz="32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349274589"/>
              </p:ext>
            </p:extLst>
          </p:nvPr>
        </p:nvGraphicFramePr>
        <p:xfrm>
          <a:off x="395537" y="2132856"/>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08.00</a:t>
                      </a:r>
                      <a:endParaRPr lang="el-GR" sz="2400" dirty="0"/>
                    </a:p>
                  </a:txBody>
                  <a:tcPr/>
                </a:tc>
                <a:tc>
                  <a:txBody>
                    <a:bodyPr/>
                    <a:lstStyle/>
                    <a:p>
                      <a:r>
                        <a:rPr kumimoji="0" lang="el-GR" sz="2400" i="1" kern="1200" dirty="0" smtClean="0">
                          <a:solidFill>
                            <a:schemeClr val="dk1"/>
                          </a:solidFill>
                          <a:latin typeface="+mn-lt"/>
                          <a:ea typeface="+mn-ea"/>
                          <a:cs typeface="+mn-cs"/>
                        </a:rPr>
                        <a:t>Ο βλεννογόνος της στοματικής κοιλότητας δεν παρουσιάζει αιμορραγία ή εξελκώσεις. Τα χείλη είναι ελαφρώς αφυδατωμένα. Επαλείφθηκαν με βαζελίνη</a:t>
                      </a:r>
                      <a:endParaRPr lang="el-GR" sz="2400" dirty="0"/>
                    </a:p>
                  </a:txBody>
                  <a:tcPr/>
                </a:tc>
              </a:tr>
            </a:tbl>
          </a:graphicData>
        </a:graphic>
      </p:graphicFrame>
      <p:sp>
        <p:nvSpPr>
          <p:cNvPr id="5" name="Rectangle 4"/>
          <p:cNvSpPr/>
          <p:nvPr/>
        </p:nvSpPr>
        <p:spPr>
          <a:xfrm>
            <a:off x="2516891" y="1117134"/>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2129929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Φροντίδα τεχνητής οδοντοστοιχίας </a:t>
            </a:r>
            <a:r>
              <a:rPr lang="el-GR" sz="2800" b="0" dirty="0" smtClean="0"/>
              <a:t>(1/8)</a:t>
            </a:r>
            <a:endParaRPr lang="el-GR" sz="2800" b="0" dirty="0"/>
          </a:p>
        </p:txBody>
      </p:sp>
      <p:sp>
        <p:nvSpPr>
          <p:cNvPr id="3" name="2 - Θέση περιεχομένου"/>
          <p:cNvSpPr>
            <a:spLocks noGrp="1"/>
          </p:cNvSpPr>
          <p:nvPr>
            <p:ph idx="1"/>
          </p:nvPr>
        </p:nvSpPr>
        <p:spPr/>
        <p:txBody>
          <a:bodyPr>
            <a:noAutofit/>
          </a:bodyPr>
          <a:lstStyle/>
          <a:p>
            <a:pPr>
              <a:buNone/>
            </a:pPr>
            <a:r>
              <a:rPr lang="el-GR" sz="2400" b="1" dirty="0" smtClean="0"/>
              <a:t>Υλικό</a:t>
            </a:r>
            <a:endParaRPr lang="el-GR" sz="2400" dirty="0" smtClean="0"/>
          </a:p>
          <a:p>
            <a:r>
              <a:rPr lang="el-GR" sz="2400" dirty="0" smtClean="0"/>
              <a:t>Καθαρά γάντια</a:t>
            </a:r>
          </a:p>
          <a:p>
            <a:r>
              <a:rPr lang="el-GR" sz="2400" dirty="0" smtClean="0"/>
              <a:t>Πετσέτες</a:t>
            </a:r>
          </a:p>
          <a:p>
            <a:r>
              <a:rPr lang="el-GR" sz="2400" dirty="0" smtClean="0"/>
              <a:t>Γάζες</a:t>
            </a:r>
          </a:p>
          <a:p>
            <a:r>
              <a:rPr lang="el-GR" sz="2400" dirty="0" smtClean="0"/>
              <a:t>Ειδικό κύπελλο φύλαξης</a:t>
            </a:r>
          </a:p>
          <a:p>
            <a:r>
              <a:rPr lang="el-GR" sz="2400" dirty="0" smtClean="0"/>
              <a:t>Οδοντόβουρτσα</a:t>
            </a:r>
          </a:p>
          <a:p>
            <a:r>
              <a:rPr lang="el-GR" sz="2400" dirty="0" smtClean="0"/>
              <a:t>Οδοντόκρεμα</a:t>
            </a:r>
          </a:p>
          <a:p>
            <a:r>
              <a:rPr lang="el-GR" sz="2400" dirty="0" smtClean="0"/>
              <a:t>Στοματικό διάλυμα</a:t>
            </a:r>
          </a:p>
          <a:p>
            <a:r>
              <a:rPr lang="el-GR" sz="2400" dirty="0" smtClean="0"/>
              <a:t>Ειδική κόλλα οδοντοστοιχιών</a:t>
            </a:r>
          </a:p>
          <a:p>
            <a:r>
              <a:rPr lang="el-GR" sz="2400" dirty="0" smtClean="0"/>
              <a:t>Χαρτοβάμβακα</a:t>
            </a:r>
          </a:p>
          <a:p>
            <a:endParaRPr lang="el-GR" sz="2400" dirty="0"/>
          </a:p>
        </p:txBody>
      </p:sp>
    </p:spTree>
    <p:extLst>
      <p:ext uri="{BB962C8B-B14F-4D97-AF65-F5344CB8AC3E}">
        <p14:creationId xmlns:p14="http://schemas.microsoft.com/office/powerpoint/2010/main" val="1112026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a:t>
            </a:r>
            <a:r>
              <a:rPr lang="el-GR" sz="3600" dirty="0" smtClean="0"/>
              <a:t>τεχνητής </a:t>
            </a:r>
            <a:r>
              <a:rPr lang="el-GR" sz="3600" dirty="0"/>
              <a:t>οδοντοστοιχίας </a:t>
            </a:r>
            <a:r>
              <a:rPr lang="el-GR" sz="2800" b="0" dirty="0" smtClean="0"/>
              <a:t>(2/8</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Προσδιορίστε αν ο ασθενής μπορεί να φροντίσει την καθαριότητα της οδοντοστοιχίας του ή χρειάζεται βοήθεια.</a:t>
            </a:r>
          </a:p>
          <a:p>
            <a:pPr lvl="0"/>
            <a:r>
              <a:rPr lang="el-GR" sz="2400" dirty="0" smtClean="0"/>
              <a:t>Αναγνωρίστε τον ασθενή και εξηγήστε του τη διαδικασία.</a:t>
            </a:r>
          </a:p>
          <a:p>
            <a:pPr lvl="0"/>
            <a:r>
              <a:rPr lang="el-GR" sz="2400" dirty="0" smtClean="0"/>
              <a:t>Τοποθετήστε τον ασθενή σε υψηλή θέση </a:t>
            </a:r>
            <a:r>
              <a:rPr lang="en-US" sz="2400" dirty="0" smtClean="0"/>
              <a:t>fowler</a:t>
            </a:r>
            <a:r>
              <a:rPr lang="el-GR" sz="2400" dirty="0" smtClean="0"/>
              <a:t> ή σε καρέκλα.</a:t>
            </a:r>
          </a:p>
          <a:p>
            <a:pPr lvl="0"/>
            <a:r>
              <a:rPr lang="el-GR" sz="2400" dirty="0" smtClean="0"/>
              <a:t>Πλύνετε τα χέρια σας. </a:t>
            </a:r>
          </a:p>
          <a:p>
            <a:pPr lvl="0"/>
            <a:r>
              <a:rPr lang="el-GR" sz="2400" dirty="0" smtClean="0"/>
              <a:t>Φορέστε γάντια.</a:t>
            </a:r>
          </a:p>
          <a:p>
            <a:pPr lvl="0"/>
            <a:r>
              <a:rPr lang="el-GR" sz="2400" dirty="0" smtClean="0"/>
              <a:t>Βάλτε μια πετσέτα στο στήθος του ασθενούς.</a:t>
            </a:r>
          </a:p>
          <a:p>
            <a:pPr lvl="0"/>
            <a:r>
              <a:rPr lang="el-GR" sz="2400" dirty="0" smtClean="0"/>
              <a:t>Κρατώντας μια γάζα, πιάστε το πάνω τμήμα της οδοντοστοιχίας και με ήπιες κινήσεις αφαιρέστε την. Τοποθετήστε την στο ατομικό ποτήρι. </a:t>
            </a:r>
          </a:p>
          <a:p>
            <a:endParaRPr lang="el-GR" sz="2400" dirty="0"/>
          </a:p>
        </p:txBody>
      </p:sp>
    </p:spTree>
    <p:extLst>
      <p:ext uri="{BB962C8B-B14F-4D97-AF65-F5344CB8AC3E}">
        <p14:creationId xmlns:p14="http://schemas.microsoft.com/office/powerpoint/2010/main" val="1371880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a:t>
            </a:r>
            <a:r>
              <a:rPr lang="el-GR" sz="3600" dirty="0" smtClean="0"/>
              <a:t>τεχνητής </a:t>
            </a:r>
            <a:r>
              <a:rPr lang="el-GR" sz="3600" dirty="0"/>
              <a:t>οδοντοστοιχίας </a:t>
            </a:r>
            <a:r>
              <a:rPr lang="el-GR" sz="2800" b="0" dirty="0" smtClean="0"/>
              <a:t>(3/8</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Με τον ίδιο τρόπο, αφαιρέστε και το κάτω τμήμα της οδοντοστοιχίας και τοποθετήστε το στο ατομικό ποτήρι.</a:t>
            </a:r>
          </a:p>
          <a:p>
            <a:pPr lvl="0"/>
            <a:r>
              <a:rPr lang="el-GR" sz="2400" dirty="0" smtClean="0"/>
              <a:t>Σκεπάστε το ατομικό ποτήρι και κατευθυνθείτε προς τον νιπτήρα.</a:t>
            </a:r>
          </a:p>
          <a:p>
            <a:pPr lvl="0"/>
            <a:r>
              <a:rPr lang="el-GR" sz="2400" dirty="0" smtClean="0"/>
              <a:t>Ακουμπήστε μια μικρή πετσέτα μέσα στο νιπτήρα. Ανοίξτε τη βρύση και διατηρήστε την ανοικτή μέχρι να τελειώσει η διαδικασία.</a:t>
            </a:r>
          </a:p>
          <a:p>
            <a:endParaRPr lang="el-GR" sz="2400" dirty="0"/>
          </a:p>
        </p:txBody>
      </p:sp>
    </p:spTree>
    <p:extLst>
      <p:ext uri="{BB962C8B-B14F-4D97-AF65-F5344CB8AC3E}">
        <p14:creationId xmlns:p14="http://schemas.microsoft.com/office/powerpoint/2010/main" val="1914108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3600" b="1" dirty="0" smtClean="0"/>
              <a:t>Δέρμα  </a:t>
            </a:r>
            <a:br>
              <a:rPr lang="el-GR" sz="3600" b="1" dirty="0" smtClean="0"/>
            </a:br>
            <a:r>
              <a:rPr lang="el-GR" sz="3600" b="1" dirty="0" smtClean="0"/>
              <a:t>ανατομία &amp; φυσιολογία </a:t>
            </a:r>
            <a:r>
              <a:rPr lang="el-GR" sz="2800" b="0" dirty="0" smtClean="0">
                <a:solidFill>
                  <a:prstClr val="black"/>
                </a:solidFill>
              </a:rPr>
              <a:t>(2/6)</a:t>
            </a:r>
            <a:endParaRPr lang="el-GR" sz="3600" dirty="0"/>
          </a:p>
        </p:txBody>
      </p:sp>
      <p:sp>
        <p:nvSpPr>
          <p:cNvPr id="5" name="4 - Θέση περιεχομένου"/>
          <p:cNvSpPr>
            <a:spLocks noGrp="1"/>
          </p:cNvSpPr>
          <p:nvPr>
            <p:ph idx="1"/>
          </p:nvPr>
        </p:nvSpPr>
        <p:spPr/>
        <p:txBody>
          <a:bodyPr>
            <a:normAutofit/>
          </a:bodyPr>
          <a:lstStyle/>
          <a:p>
            <a:r>
              <a:rPr lang="el-GR" sz="2800" dirty="0" smtClean="0"/>
              <a:t>Η επιδερμίδα είναι το ανώτερο στρώμα, που βρίσκεται σε άμεση επαφή με τον εξωτερικό κόσμο. </a:t>
            </a:r>
          </a:p>
          <a:p>
            <a:r>
              <a:rPr lang="el-GR" sz="2800" b="1" dirty="0" smtClean="0">
                <a:solidFill>
                  <a:srgbClr val="820000"/>
                </a:solidFill>
              </a:rPr>
              <a:t>Στιβάδες επιδερμίδας:</a:t>
            </a:r>
            <a:r>
              <a:rPr lang="el-GR" sz="2800" dirty="0" smtClean="0">
                <a:solidFill>
                  <a:srgbClr val="820000"/>
                </a:solidFill>
              </a:rPr>
              <a:t> </a:t>
            </a:r>
          </a:p>
          <a:p>
            <a:pPr marL="719138" lvl="1" indent="-365125"/>
            <a:r>
              <a:rPr lang="el-GR" sz="2400" dirty="0" smtClean="0"/>
              <a:t>Βασική ή μητρική στιβάδα</a:t>
            </a:r>
          </a:p>
          <a:p>
            <a:pPr marL="719138" lvl="1" indent="-365125"/>
            <a:r>
              <a:rPr lang="el-GR" sz="2400" dirty="0" err="1" smtClean="0"/>
              <a:t>Μαλπιγιανή</a:t>
            </a:r>
            <a:r>
              <a:rPr lang="el-GR" sz="2400" dirty="0" smtClean="0"/>
              <a:t> ή ακανθωτή στιβάδα </a:t>
            </a:r>
          </a:p>
          <a:p>
            <a:pPr marL="719138" lvl="1" indent="-365125"/>
            <a:r>
              <a:rPr lang="el-GR" sz="2400" dirty="0" smtClean="0"/>
              <a:t>Κοκκώδης στιβάδα</a:t>
            </a:r>
          </a:p>
          <a:p>
            <a:pPr marL="719138" lvl="1" indent="-365125"/>
            <a:r>
              <a:rPr lang="el-GR" sz="2400" dirty="0" smtClean="0"/>
              <a:t>Κεράτινη στιβάδα </a:t>
            </a:r>
          </a:p>
          <a:p>
            <a:r>
              <a:rPr lang="el-GR" sz="2800" dirty="0" smtClean="0"/>
              <a:t>Στις παλάμες και τα πέλματα μεταξύ της κεράτινης και της κοκκώδους στιβάδας υπάρχει μια επιπλέον στιβάδα, η διαυγής, που λέγεται έτσι διότι δε βάφεται με τις κοινές χρωστικές. </a:t>
            </a:r>
          </a:p>
          <a:p>
            <a:endParaRPr lang="el-GR" sz="2800" dirty="0"/>
          </a:p>
        </p:txBody>
      </p:sp>
    </p:spTree>
    <p:extLst>
      <p:ext uri="{BB962C8B-B14F-4D97-AF65-F5344CB8AC3E}">
        <p14:creationId xmlns:p14="http://schemas.microsoft.com/office/powerpoint/2010/main" val="3752920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a:t>
            </a:r>
            <a:r>
              <a:rPr lang="el-GR" sz="3600" dirty="0" smtClean="0"/>
              <a:t>τεχνητής </a:t>
            </a:r>
            <a:r>
              <a:rPr lang="el-GR" sz="3600" dirty="0"/>
              <a:t>οδοντοστοιχίας </a:t>
            </a:r>
            <a:r>
              <a:rPr lang="el-GR" sz="2800" b="0" dirty="0" smtClean="0"/>
              <a:t>(4/8</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Πάρτε το ένα τμήμα της οδοντοστοιχίας, βάλτε οδοντόπαστα στην οδοντόβουρτσα, βουρτσίστε και από τις δυο πλευρές και ξεπλύνετε καλά παρατηρώντας την οδοντοστοιχία για ραγίσματα ή άλλες αλλοιώσεις. Ακουμπήστε την πάνω σε μια καθαρή χαρτοπετσέτα, πλάι στο νιπτήρα .</a:t>
            </a:r>
          </a:p>
          <a:p>
            <a:pPr lvl="0"/>
            <a:r>
              <a:rPr lang="el-GR" sz="2400" dirty="0" smtClean="0"/>
              <a:t>Κάντε την ίδια διαδικασία και για το άλλο τμήμα της οδοντοστοιχίας.</a:t>
            </a:r>
          </a:p>
          <a:p>
            <a:pPr lvl="0"/>
            <a:r>
              <a:rPr lang="el-GR" sz="2400" dirty="0" smtClean="0"/>
              <a:t>Ξεπλύνετε καλά το ειδικό κύπελλο φύλαξης των οδοντοστοιχιών.</a:t>
            </a:r>
          </a:p>
          <a:p>
            <a:pPr lvl="0"/>
            <a:r>
              <a:rPr lang="el-GR" sz="2400" dirty="0" smtClean="0"/>
              <a:t>Επιστρέψτε στον ασθενή έχοντας τις πλυμένες οδοντοστοιχίες στο ειδικό κύπελλο.</a:t>
            </a:r>
          </a:p>
          <a:p>
            <a:endParaRPr lang="el-GR" sz="2400" dirty="0"/>
          </a:p>
        </p:txBody>
      </p:sp>
    </p:spTree>
    <p:extLst>
      <p:ext uri="{BB962C8B-B14F-4D97-AF65-F5344CB8AC3E}">
        <p14:creationId xmlns:p14="http://schemas.microsoft.com/office/powerpoint/2010/main" val="31497762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Φροντίδα </a:t>
            </a:r>
            <a:r>
              <a:rPr lang="el-GR" sz="3600" dirty="0"/>
              <a:t>τεχνητής οδοντοστοιχίας </a:t>
            </a:r>
            <a:r>
              <a:rPr lang="el-GR" sz="2800" b="0" dirty="0" smtClean="0"/>
              <a:t>(5/8</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Βάλτε σε ένα πλαστικό ποτήρι λίγη ποσότητα στοματικού διαλύματος, συμπληρώστε νερό και ένα καλαμάκι και προσφέρετέ το στον ασθενή.</a:t>
            </a:r>
          </a:p>
          <a:p>
            <a:pPr lvl="0"/>
            <a:r>
              <a:rPr lang="el-GR" sz="2400" dirty="0" smtClean="0"/>
              <a:t>Ζητήστε από τον ασθενή να ξεπλύνει το στόμα του και να αποβάλλει το στοματικό διάλυμα μέσα στο νεφροειδές. Σκουπίστε τα χείλη του με την πετσέτα που βρίσκεται στο στήθος του.</a:t>
            </a:r>
          </a:p>
          <a:p>
            <a:pPr lvl="0"/>
            <a:r>
              <a:rPr lang="el-GR" sz="2400" dirty="0" smtClean="0"/>
              <a:t>Ανοίξτε το κύπελλο, πάρτε την οδοντοστοιχία και βάλτε στην έσω επιφάνεια της, την ειδική κόλλα.</a:t>
            </a:r>
          </a:p>
          <a:p>
            <a:pPr lvl="0"/>
            <a:r>
              <a:rPr lang="el-GR" sz="2400" dirty="0" smtClean="0"/>
              <a:t>Ζητήστε από τον ασθενή να ανοίξει το στόμα του και τοποθετήστε πρώτα το πάνω τμήμα της οδοντοστοιχίας.</a:t>
            </a:r>
          </a:p>
          <a:p>
            <a:endParaRPr lang="el-GR" sz="2400" dirty="0"/>
          </a:p>
        </p:txBody>
      </p:sp>
    </p:spTree>
    <p:extLst>
      <p:ext uri="{BB962C8B-B14F-4D97-AF65-F5344CB8AC3E}">
        <p14:creationId xmlns:p14="http://schemas.microsoft.com/office/powerpoint/2010/main" val="2175510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Φροντίδα </a:t>
            </a:r>
            <a:r>
              <a:rPr lang="el-GR" sz="3600" dirty="0"/>
              <a:t>τεχνητής οδοντοστοιχίας </a:t>
            </a:r>
            <a:r>
              <a:rPr lang="el-GR" sz="2800" b="0" dirty="0" smtClean="0"/>
              <a:t>(6/8</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Τοποθετείστε το κάτω τμήμα της οδοντοστοιχίας. Ασκήστε πίεση κατά την εφαρμογή</a:t>
            </a:r>
          </a:p>
          <a:p>
            <a:pPr lvl="0"/>
            <a:r>
              <a:rPr lang="el-GR" sz="2400" dirty="0" smtClean="0"/>
              <a:t>Ρωτήστε τον ασθενή πώς αισθάνεται.</a:t>
            </a:r>
          </a:p>
          <a:p>
            <a:pPr lvl="0"/>
            <a:r>
              <a:rPr lang="el-GR" sz="2400" dirty="0" smtClean="0"/>
              <a:t>Σκουπίστε το στόμα με την πετσέτα και απομακρύνετέ την.</a:t>
            </a:r>
          </a:p>
          <a:p>
            <a:pPr lvl="0"/>
            <a:r>
              <a:rPr lang="el-GR" sz="2400" dirty="0" smtClean="0"/>
              <a:t>Τοποθετήστε τον ασθενή στη θέση που επιθυμεί.</a:t>
            </a:r>
          </a:p>
          <a:p>
            <a:pPr lvl="0"/>
            <a:r>
              <a:rPr lang="el-GR" sz="2400" dirty="0" smtClean="0"/>
              <a:t>Βάλτε το ειδικό κύπελλο φύλαξης στο κομοδίνο του ασθενή.</a:t>
            </a:r>
          </a:p>
          <a:p>
            <a:pPr lvl="0"/>
            <a:r>
              <a:rPr lang="el-GR" sz="2400" dirty="0" smtClean="0"/>
              <a:t>Βγάλτε τα γάντια. Πλύνετε τα χέρια σας</a:t>
            </a:r>
          </a:p>
          <a:p>
            <a:endParaRPr lang="el-GR" sz="2400" dirty="0"/>
          </a:p>
        </p:txBody>
      </p:sp>
    </p:spTree>
    <p:extLst>
      <p:ext uri="{BB962C8B-B14F-4D97-AF65-F5344CB8AC3E}">
        <p14:creationId xmlns:p14="http://schemas.microsoft.com/office/powerpoint/2010/main" val="606410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sz="3600" dirty="0"/>
              <a:t>Φροντίδα τεχνητής </a:t>
            </a:r>
            <a:r>
              <a:rPr lang="el-GR" sz="3600" dirty="0" smtClean="0"/>
              <a:t>οδοντοστοιχίας </a:t>
            </a:r>
            <a:r>
              <a:rPr lang="el-GR" sz="2800" b="0" dirty="0" smtClean="0"/>
              <a:t>(7/8</a:t>
            </a:r>
            <a:r>
              <a:rPr lang="el-GR" sz="2800" b="0" dirty="0"/>
              <a:t>)</a:t>
            </a:r>
            <a:endParaRPr lang="el-GR" sz="2800" dirty="0"/>
          </a:p>
        </p:txBody>
      </p:sp>
      <p:pic>
        <p:nvPicPr>
          <p:cNvPr id="307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2368" y="1052736"/>
            <a:ext cx="3784848" cy="2448272"/>
          </a:xfrm>
          <a:prstGeom prst="rect">
            <a:avLst/>
          </a:prstGeom>
          <a:noFill/>
          <a:ln w="9525">
            <a:noFill/>
            <a:miter lim="800000"/>
            <a:headEnd/>
            <a:tailEnd/>
          </a:ln>
        </p:spPr>
      </p:pic>
      <p:pic>
        <p:nvPicPr>
          <p:cNvPr id="307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933056"/>
            <a:ext cx="3888432" cy="2429445"/>
          </a:xfrm>
          <a:prstGeom prst="rect">
            <a:avLst/>
          </a:prstGeom>
          <a:noFill/>
          <a:ln w="9525">
            <a:noFill/>
            <a:miter lim="800000"/>
            <a:headEnd/>
            <a:tailEnd/>
          </a:ln>
        </p:spPr>
      </p:pic>
      <p:pic>
        <p:nvPicPr>
          <p:cNvPr id="307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368" y="3933055"/>
            <a:ext cx="3784848" cy="2429445"/>
          </a:xfrm>
          <a:prstGeom prst="rect">
            <a:avLst/>
          </a:prstGeom>
          <a:noFill/>
          <a:ln w="9525">
            <a:noFill/>
            <a:miter lim="800000"/>
            <a:headEnd/>
            <a:tailEnd/>
          </a:ln>
        </p:spPr>
      </p:pic>
      <p:pic>
        <p:nvPicPr>
          <p:cNvPr id="11"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052736"/>
            <a:ext cx="3864080" cy="2448272"/>
          </a:xfrm>
          <a:prstGeom prst="rect">
            <a:avLst/>
          </a:prstGeom>
          <a:noFill/>
          <a:ln w="9525">
            <a:noFill/>
            <a:miter lim="800000"/>
            <a:headEnd/>
            <a:tailEnd/>
          </a:ln>
        </p:spPr>
      </p:pic>
    </p:spTree>
    <p:extLst>
      <p:ext uri="{BB962C8B-B14F-4D97-AF65-F5344CB8AC3E}">
        <p14:creationId xmlns:p14="http://schemas.microsoft.com/office/powerpoint/2010/main" val="415444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Φροντίδα </a:t>
            </a:r>
            <a:r>
              <a:rPr lang="el-GR" sz="3600" dirty="0"/>
              <a:t>τεχνητής οδοντοστοιχίας </a:t>
            </a:r>
            <a:r>
              <a:rPr lang="el-GR" sz="2800" b="0" dirty="0" smtClean="0"/>
              <a:t>(8/8</a:t>
            </a:r>
            <a:r>
              <a:rPr lang="el-GR" sz="2800" b="0" dirty="0"/>
              <a:t>)</a:t>
            </a:r>
            <a:endParaRPr lang="el-GR" sz="32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3752730054"/>
              </p:ext>
            </p:extLst>
          </p:nvPr>
        </p:nvGraphicFramePr>
        <p:xfrm>
          <a:off x="539552" y="2132856"/>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08.00</a:t>
                      </a:r>
                      <a:endParaRPr lang="el-GR" sz="2400" dirty="0"/>
                    </a:p>
                  </a:txBody>
                  <a:tcPr/>
                </a:tc>
                <a:tc>
                  <a:txBody>
                    <a:bodyPr/>
                    <a:lstStyle/>
                    <a:p>
                      <a:r>
                        <a:rPr kumimoji="0" lang="el-GR" sz="2400" i="1" kern="1200" dirty="0" smtClean="0">
                          <a:solidFill>
                            <a:schemeClr val="dk1"/>
                          </a:solidFill>
                          <a:latin typeface="+mn-lt"/>
                          <a:ea typeface="+mn-ea"/>
                          <a:cs typeface="+mn-cs"/>
                        </a:rPr>
                        <a:t>Παρασχέθηκε στοματική περιποίηση. Δεν υπάρχουν ενδείξεις αιμορραγίας, εξέλκωσης ή φλεγμονής. Πραγματοποιήθηκε φροντίδα της τεχνητής οδοντοστοιχίας.</a:t>
                      </a:r>
                      <a:endParaRPr lang="el-GR" sz="2400" dirty="0"/>
                    </a:p>
                  </a:txBody>
                  <a:tcPr/>
                </a:tc>
              </a:tr>
            </a:tbl>
          </a:graphicData>
        </a:graphic>
      </p:graphicFrame>
      <p:sp>
        <p:nvSpPr>
          <p:cNvPr id="5" name="Rectangle 4"/>
          <p:cNvSpPr/>
          <p:nvPr/>
        </p:nvSpPr>
        <p:spPr>
          <a:xfrm>
            <a:off x="2516890" y="89976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1087718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a:t>
            </a:r>
            <a:r>
              <a:rPr lang="el-GR" sz="3600" dirty="0" smtClean="0"/>
              <a:t>σώματος </a:t>
            </a:r>
            <a:r>
              <a:rPr lang="el-GR" sz="2800" b="0" dirty="0" smtClean="0"/>
              <a:t>(1/28)</a:t>
            </a:r>
            <a:endParaRPr lang="el-GR" sz="2800" b="0" dirty="0"/>
          </a:p>
        </p:txBody>
      </p:sp>
      <p:sp>
        <p:nvSpPr>
          <p:cNvPr id="3" name="2 - Θέση περιεχομένου"/>
          <p:cNvSpPr>
            <a:spLocks noGrp="1"/>
          </p:cNvSpPr>
          <p:nvPr>
            <p:ph idx="1"/>
          </p:nvPr>
        </p:nvSpPr>
        <p:spPr/>
        <p:txBody>
          <a:bodyPr>
            <a:noAutofit/>
          </a:bodyPr>
          <a:lstStyle/>
          <a:p>
            <a:r>
              <a:rPr lang="el-GR" sz="2400" dirty="0" smtClean="0"/>
              <a:t>Με το λουτρό σώματος απομακρύνονται οι μικροοργανισμοί, οι εκκρίσεις του σώματος και οι δυσάρεστες μυρωδιές, ενώ παράλληλα τονώνεται η κυκλοφορία του αίματος. </a:t>
            </a:r>
          </a:p>
          <a:p>
            <a:r>
              <a:rPr lang="el-GR" sz="2400" dirty="0" smtClean="0"/>
              <a:t>Πριν ξεκινήσουμε το λουτρό, θα πρέπει να διακρίνουμε τις  ομάδες</a:t>
            </a:r>
            <a:r>
              <a:rPr lang="en-GB" sz="2400" dirty="0" smtClean="0"/>
              <a:t> </a:t>
            </a:r>
            <a:r>
              <a:rPr lang="el-GR" sz="2400" dirty="0" smtClean="0"/>
              <a:t>υψηλού</a:t>
            </a:r>
            <a:r>
              <a:rPr lang="en-GB" sz="2400" dirty="0" smtClean="0"/>
              <a:t> </a:t>
            </a:r>
            <a:r>
              <a:rPr lang="el-GR" sz="2400" dirty="0" smtClean="0"/>
              <a:t>κινδύνου, όπως είναι οι ηλικιωμένοι, τα παιδιά, οι ασθενείς με ψυχιατρικές νόσους, τα άτομα με νευρολογική δυσλειτουργία, οι επιληπτικοί, τα άτομα με μαθησιακές δυσκολίες και κάποιοι ασθενείς με καρδιολογικά και κυκλοφορικά προβλήματα.</a:t>
            </a:r>
          </a:p>
          <a:p>
            <a:r>
              <a:rPr lang="el-GR" sz="2400" dirty="0" smtClean="0"/>
              <a:t> Όταν υπάρχει ξηροδερμία, η συχνότητα περιορίζεται σε μια ή δυο φορές την εβδομάδα. </a:t>
            </a:r>
          </a:p>
          <a:p>
            <a:r>
              <a:rPr lang="el-GR" sz="2400" dirty="0" smtClean="0"/>
              <a:t>Εάν υπάρχουν δερματικά νοσήματα, απαιτείται η συνδρομή του δερματολόγου.</a:t>
            </a:r>
          </a:p>
        </p:txBody>
      </p:sp>
    </p:spTree>
    <p:extLst>
      <p:ext uri="{BB962C8B-B14F-4D97-AF65-F5344CB8AC3E}">
        <p14:creationId xmlns:p14="http://schemas.microsoft.com/office/powerpoint/2010/main" val="4152210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a:t>
            </a:r>
            <a:r>
              <a:rPr lang="el-GR" sz="3600" dirty="0" smtClean="0"/>
              <a:t>σώματος </a:t>
            </a:r>
            <a:r>
              <a:rPr lang="el-GR" sz="2800" b="0" dirty="0" smtClean="0">
                <a:solidFill>
                  <a:prstClr val="black"/>
                </a:solidFill>
              </a:rPr>
              <a:t>(2/28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Όλοι οι ασθενείς χρήζουν παρακολούθησης από το νοσηλευτικό προσωπικό με σεβασμό προς την αξιοπρέπειά τους. </a:t>
            </a:r>
          </a:p>
          <a:p>
            <a:r>
              <a:rPr lang="el-GR" sz="2400" dirty="0" smtClean="0"/>
              <a:t>Η χρήση κατάλληλων χώρων και κατάλληλων αντιολισθητικών υλικών, η ύπαρξη μπαρών, καρέκλας και κουδουνιού ασφαλείας αυξάνουν την ασφάλεια αλλά και την ιδιωτικότητα του ασθενή. </a:t>
            </a:r>
          </a:p>
          <a:p>
            <a:r>
              <a:rPr lang="el-GR" sz="2400" dirty="0" smtClean="0"/>
              <a:t>Στο λουτρό των περιπατητικών ασθενών ελέγχουμε πάντα την ικανότητα αυτοεξυπηρέτησης, παρέχεται νερό στην κατάλληλη θερμοκρασία και πετσέτες, και εξασφαλίζουμε ένα ζεστό περιβάλλον. </a:t>
            </a:r>
          </a:p>
        </p:txBody>
      </p:sp>
    </p:spTree>
    <p:extLst>
      <p:ext uri="{BB962C8B-B14F-4D97-AF65-F5344CB8AC3E}">
        <p14:creationId xmlns:p14="http://schemas.microsoft.com/office/powerpoint/2010/main" val="2842660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(3/28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Σε ασθενείς που είναι κατακεκλιμμένοι και μερικώς αυτοεξυπηρετούμενοι, το λουτρό μπορεί να γίνει από έναν νοσηλευτή, είτε τον ίδιο τον ασθενή (σε ορισμένα σημεία του σώματος) είτε και από ένα άτομο της οικογένειάς του. </a:t>
            </a:r>
          </a:p>
          <a:p>
            <a:r>
              <a:rPr lang="el-GR" sz="2400" dirty="0" smtClean="0"/>
              <a:t>Σε ασθενείς που είναι κατεσταλμένοι ή βρίσκονται σε κώμα, απαιτείται η συνδρομή 2-3 νοσηλευτών και θα πρέπει να γίνονται ήπιοι χειρισμοί προκειμένου να μην τραυματιστεί το δέρμα του ασθενή.</a:t>
            </a:r>
            <a:endParaRPr lang="el-GR" sz="2400" dirty="0"/>
          </a:p>
        </p:txBody>
      </p:sp>
    </p:spTree>
    <p:extLst>
      <p:ext uri="{BB962C8B-B14F-4D97-AF65-F5344CB8AC3E}">
        <p14:creationId xmlns:p14="http://schemas.microsoft.com/office/powerpoint/2010/main" val="3784461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solidFill>
                  <a:prstClr val="black"/>
                </a:solidFill>
              </a:rPr>
              <a:t>Λουτρό σώματος </a:t>
            </a:r>
            <a:r>
              <a:rPr lang="el-GR" sz="2800" b="0" dirty="0" smtClean="0">
                <a:solidFill>
                  <a:prstClr val="black"/>
                </a:solidFill>
              </a:rPr>
              <a:t>(4/28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a:buNone/>
            </a:pPr>
            <a:r>
              <a:rPr lang="el-GR" sz="2400" b="1" dirty="0" smtClean="0"/>
              <a:t>Υλικό</a:t>
            </a:r>
            <a:endParaRPr lang="el-GR" sz="2400" dirty="0" smtClean="0"/>
          </a:p>
          <a:p>
            <a:r>
              <a:rPr lang="el-GR" sz="2400" dirty="0" smtClean="0"/>
              <a:t>Λεκάνη με ζεστό νερό</a:t>
            </a:r>
          </a:p>
          <a:p>
            <a:r>
              <a:rPr lang="el-GR" sz="2400" dirty="0" smtClean="0"/>
              <a:t>Τρίφτης</a:t>
            </a:r>
          </a:p>
          <a:p>
            <a:r>
              <a:rPr lang="el-GR" sz="2400" dirty="0" smtClean="0"/>
              <a:t>Πετσέτες</a:t>
            </a:r>
          </a:p>
          <a:p>
            <a:r>
              <a:rPr lang="el-GR" sz="2400" dirty="0" smtClean="0"/>
              <a:t>Κουβέρτα νοσηλείας</a:t>
            </a:r>
          </a:p>
          <a:p>
            <a:r>
              <a:rPr lang="el-GR" sz="2400" dirty="0" err="1" smtClean="0"/>
              <a:t>Σκοραμίδα</a:t>
            </a:r>
            <a:r>
              <a:rPr lang="el-GR" sz="2400" dirty="0" smtClean="0"/>
              <a:t> ή ουροδοχείο</a:t>
            </a:r>
          </a:p>
          <a:p>
            <a:r>
              <a:rPr lang="el-GR" sz="2400" dirty="0" smtClean="0"/>
              <a:t>Σάκος ακάθαρτου ιματισμού</a:t>
            </a:r>
          </a:p>
          <a:p>
            <a:r>
              <a:rPr lang="el-GR" sz="2400" dirty="0" smtClean="0"/>
              <a:t>Καθαρά γάντια</a:t>
            </a:r>
          </a:p>
          <a:p>
            <a:r>
              <a:rPr lang="el-GR" sz="2400" dirty="0" smtClean="0"/>
              <a:t>Προϊόντα καθαρισμού δέρματος</a:t>
            </a:r>
          </a:p>
          <a:p>
            <a:r>
              <a:rPr lang="el-GR" sz="2400" dirty="0" smtClean="0"/>
              <a:t>Πανάκια καθαρισμού</a:t>
            </a:r>
          </a:p>
          <a:p>
            <a:r>
              <a:rPr lang="el-GR" sz="2400" dirty="0" smtClean="0"/>
              <a:t>Σεντόνια</a:t>
            </a:r>
          </a:p>
          <a:p>
            <a:endParaRPr lang="el-GR" sz="2400" dirty="0"/>
          </a:p>
        </p:txBody>
      </p:sp>
    </p:spTree>
    <p:extLst>
      <p:ext uri="{BB962C8B-B14F-4D97-AF65-F5344CB8AC3E}">
        <p14:creationId xmlns:p14="http://schemas.microsoft.com/office/powerpoint/2010/main" val="7932096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(5/28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8507288" cy="5040560"/>
          </a:xfrm>
        </p:spPr>
        <p:txBody>
          <a:bodyPr>
            <a:noAutofit/>
          </a:bodyPr>
          <a:lstStyle/>
          <a:p>
            <a:pPr lvl="0"/>
            <a:r>
              <a:rPr lang="el-GR" sz="2400" dirty="0" smtClean="0"/>
              <a:t>Εξηγήστε στον ασθενή τη διαδικασία και εκτιμήστε κατά πόσο μπορεί να βοηθήσει. Ανατρέξτε στο φάκελό του για τυχόν περιορισμούς.</a:t>
            </a:r>
          </a:p>
          <a:p>
            <a:pPr lvl="0"/>
            <a:r>
              <a:rPr lang="el-GR" sz="2400" dirty="0" smtClean="0"/>
              <a:t>Συγκεντρώστε το υλικό στο τραπέζι του ασθενή.</a:t>
            </a:r>
          </a:p>
          <a:p>
            <a:pPr lvl="0"/>
            <a:r>
              <a:rPr lang="el-GR" sz="2400" dirty="0" smtClean="0"/>
              <a:t>Κλείστε την  πόρτα του δωματίου και τοποθετήστε παραβάν. Ρυθμίστε τη θερμοκρασία του δωματίου εάν είναι εφικτό. </a:t>
            </a:r>
          </a:p>
          <a:p>
            <a:pPr lvl="0"/>
            <a:r>
              <a:rPr lang="el-GR" sz="2400" dirty="0" smtClean="0"/>
              <a:t>Σηκώστε το κρεβάτι σε άνετη θέση εργασίας (υψηλή θέση).</a:t>
            </a:r>
          </a:p>
          <a:p>
            <a:pPr lvl="0"/>
            <a:r>
              <a:rPr lang="el-GR" sz="2400" dirty="0" smtClean="0"/>
              <a:t>Πλύνετε τα χέρια σας.</a:t>
            </a:r>
          </a:p>
          <a:p>
            <a:pPr lvl="0"/>
            <a:r>
              <a:rPr lang="el-GR" sz="2400" dirty="0" smtClean="0"/>
              <a:t>Φορέστε γάντια, μπλούζα ή και χειρουργική μάσκα εάν υπάρχουν βιολογικά υγρά ή ο ασθενής φέρει μεταδοτικούς μικροοργανισμούς.</a:t>
            </a:r>
          </a:p>
        </p:txBody>
      </p:sp>
    </p:spTree>
    <p:extLst>
      <p:ext uri="{BB962C8B-B14F-4D97-AF65-F5344CB8AC3E}">
        <p14:creationId xmlns:p14="http://schemas.microsoft.com/office/powerpoint/2010/main" val="4129062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Τίτλος"/>
          <p:cNvSpPr>
            <a:spLocks noGrp="1"/>
          </p:cNvSpPr>
          <p:nvPr>
            <p:ph type="title"/>
          </p:nvPr>
        </p:nvSpPr>
        <p:spPr/>
        <p:txBody>
          <a:bodyPr>
            <a:noAutofit/>
          </a:bodyPr>
          <a:lstStyle/>
          <a:p>
            <a:r>
              <a:rPr lang="el-GR" sz="3600" dirty="0"/>
              <a:t>Δέρμα  </a:t>
            </a:r>
            <a:br>
              <a:rPr lang="el-GR" sz="3600" dirty="0"/>
            </a:br>
            <a:r>
              <a:rPr lang="el-GR" sz="3600" dirty="0"/>
              <a:t>ανατομία &amp; φυσιολογία </a:t>
            </a:r>
            <a:r>
              <a:rPr lang="el-GR" sz="2800" b="0" dirty="0" smtClean="0">
                <a:solidFill>
                  <a:prstClr val="black"/>
                </a:solidFill>
              </a:rPr>
              <a:t>(3/6)</a:t>
            </a:r>
            <a:endParaRPr lang="el-GR" sz="3600" dirty="0"/>
          </a:p>
        </p:txBody>
      </p:sp>
      <p:sp>
        <p:nvSpPr>
          <p:cNvPr id="5" name="4 - Θέση περιεχομένου"/>
          <p:cNvSpPr>
            <a:spLocks noGrp="1"/>
          </p:cNvSpPr>
          <p:nvPr>
            <p:ph idx="1"/>
          </p:nvPr>
        </p:nvSpPr>
        <p:spPr/>
        <p:txBody>
          <a:bodyPr>
            <a:normAutofit/>
          </a:bodyPr>
          <a:lstStyle/>
          <a:p>
            <a:r>
              <a:rPr lang="el-GR" sz="2400" b="1" dirty="0" smtClean="0"/>
              <a:t>Το χόριο ή κυρίως δέρμα</a:t>
            </a:r>
            <a:r>
              <a:rPr lang="el-GR" sz="2400" dirty="0" smtClean="0"/>
              <a:t> είναι το ενδιάμεσο στρώμα του δέρματος, πλούσιο σε νερό και σε διάφορα μόρια, τα οποία προσδίδουν ανθεκτικότητα και ελαστικότητα στο δέρμα. </a:t>
            </a:r>
          </a:p>
          <a:p>
            <a:r>
              <a:rPr lang="el-GR" sz="2400" b="1" dirty="0" smtClean="0"/>
              <a:t>Ο υποδόριος ιστός</a:t>
            </a:r>
            <a:r>
              <a:rPr lang="el-GR" sz="2400" dirty="0" smtClean="0"/>
              <a:t> είναι το κατώτερο στρώμα του δέρματος. Χρησιμεύει για να προστατεύει τα οστά, τους μύες καθώς και τα εσωτερικά όργανα από τα χτυπήματα. </a:t>
            </a:r>
          </a:p>
        </p:txBody>
      </p:sp>
    </p:spTree>
    <p:extLst>
      <p:ext uri="{BB962C8B-B14F-4D97-AF65-F5344CB8AC3E}">
        <p14:creationId xmlns:p14="http://schemas.microsoft.com/office/powerpoint/2010/main" val="21712765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(6/28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a:t>Αφαιρέστε από τον ασθενή  τις ελαστικές κάλτσες ή τους επιδέσμους πρόληψης </a:t>
            </a:r>
            <a:r>
              <a:rPr lang="el-GR" sz="2400" dirty="0" err="1"/>
              <a:t>θρομβοεμβολών</a:t>
            </a:r>
            <a:r>
              <a:rPr lang="el-GR" sz="2400" dirty="0"/>
              <a:t> των κάτω άκρων, αν έχει.</a:t>
            </a:r>
          </a:p>
          <a:p>
            <a:pPr lvl="0"/>
            <a:r>
              <a:rPr lang="el-GR" sz="2400" dirty="0" smtClean="0"/>
              <a:t>Δώστε </a:t>
            </a:r>
            <a:r>
              <a:rPr lang="el-GR" sz="2400" dirty="0"/>
              <a:t>στον ασθενή </a:t>
            </a:r>
            <a:r>
              <a:rPr lang="el-GR" sz="2400" dirty="0" err="1"/>
              <a:t>σκοραμίδα</a:t>
            </a:r>
            <a:r>
              <a:rPr lang="el-GR" sz="2400" dirty="0"/>
              <a:t> ή ουροδοχείο.</a:t>
            </a:r>
          </a:p>
          <a:p>
            <a:pPr lvl="0"/>
            <a:r>
              <a:rPr lang="el-GR" sz="2400" dirty="0" smtClean="0"/>
              <a:t>Κατεβάστε το κάγκελο από την πλευρά σας. Ελέγξτε αν κάποια παροχέτευση ή κάποιος </a:t>
            </a:r>
            <a:r>
              <a:rPr lang="el-GR" sz="2400" dirty="0" err="1" smtClean="0"/>
              <a:t>ρινογαστρικός</a:t>
            </a:r>
            <a:r>
              <a:rPr lang="el-GR" sz="2400" dirty="0" smtClean="0"/>
              <a:t> σωλήνας είναι στερεωμένος στο σεντόνι, απελευθερώστε τα και βοηθήστε τον ασθενή να έρθει προς το μέρος σας. Έχετε τον ασθενή σε ύπτια θέση.</a:t>
            </a:r>
          </a:p>
          <a:p>
            <a:pPr lvl="0"/>
            <a:r>
              <a:rPr lang="el-GR" sz="2400" dirty="0" smtClean="0"/>
              <a:t>Αφαιρέστε την κουβέρτα και το κάλυμμα διπλώνοντάς τα στα τέσσερα και βάλτε τα πάνω στην καρέκλα.</a:t>
            </a:r>
          </a:p>
          <a:p>
            <a:endParaRPr lang="el-GR" sz="2400" dirty="0"/>
          </a:p>
        </p:txBody>
      </p:sp>
    </p:spTree>
    <p:extLst>
      <p:ext uri="{BB962C8B-B14F-4D97-AF65-F5344CB8AC3E}">
        <p14:creationId xmlns:p14="http://schemas.microsoft.com/office/powerpoint/2010/main" val="15934965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(7/28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8435280" cy="5040560"/>
          </a:xfrm>
        </p:spPr>
        <p:txBody>
          <a:bodyPr>
            <a:noAutofit/>
          </a:bodyPr>
          <a:lstStyle/>
          <a:p>
            <a:r>
              <a:rPr lang="el-GR" sz="2400" dirty="0" smtClean="0"/>
              <a:t>Τοποθετήστε </a:t>
            </a:r>
            <a:r>
              <a:rPr lang="el-GR" sz="2400" dirty="0"/>
              <a:t>την κουβέρτα νοσηλείας επάνω στον ασθενή και απομακρύνετε το πανωσέντονο βάζοντας τα χέρια σας και πιάνοντας το πανωσέντονο κάτω από την κουβέρτα, ζητώντας παράλληλα από τον ασθενή να κρατά την κουβέρτα. Απορρίψτε το πανωσέντονο στο σάκο ακάθαρτου ιματισμού.</a:t>
            </a:r>
          </a:p>
          <a:p>
            <a:pPr lvl="0"/>
            <a:r>
              <a:rPr lang="el-GR" sz="2400" dirty="0" smtClean="0"/>
              <a:t>Αφαιρέστε την πιτζάμα ή το νυχτικό του ασθενούς ενώ διατηρείτε τη κουβέρτα νοσηλείας στην θέση της.  Εάν ο ασθενής έχει ορό στο δεξί χέρι, αφαιρέστε πρώτα το μανίκι της  πιτζάμας από το αριστερό χέρι. Ξεκρεμάστε τον ορό και περάστε τον μέσα από το μανίκι της πιτζάμας μαζί με τη συσκευή ορού. Τοποθετήστε τον ορό στο </a:t>
            </a:r>
            <a:r>
              <a:rPr lang="el-GR" sz="2400" dirty="0" err="1" smtClean="0"/>
              <a:t>στατώ</a:t>
            </a:r>
            <a:r>
              <a:rPr lang="el-GR" sz="2400" dirty="0" smtClean="0"/>
              <a:t> και ελέγξτε την ροή του.</a:t>
            </a:r>
          </a:p>
        </p:txBody>
      </p:sp>
    </p:spTree>
    <p:extLst>
      <p:ext uri="{BB962C8B-B14F-4D97-AF65-F5344CB8AC3E}">
        <p14:creationId xmlns:p14="http://schemas.microsoft.com/office/powerpoint/2010/main" val="4227108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(8/28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8435280" cy="5040560"/>
          </a:xfrm>
        </p:spPr>
        <p:txBody>
          <a:bodyPr>
            <a:noAutofit/>
          </a:bodyPr>
          <a:lstStyle/>
          <a:p>
            <a:pPr lvl="0"/>
            <a:r>
              <a:rPr lang="el-GR" sz="2400" dirty="0" smtClean="0"/>
              <a:t>Σηκώστε το πλαϊνό κάγκελο ασφαλείας. Γεμίστε τη λεκάνη με αρκετό νερό σε θερμοκρασία περίπου 43</a:t>
            </a:r>
            <a:r>
              <a:rPr lang="el-GR" sz="2400" baseline="30000" dirty="0" smtClean="0"/>
              <a:t>ο</a:t>
            </a:r>
            <a:r>
              <a:rPr lang="el-GR" sz="2400" dirty="0" smtClean="0"/>
              <a:t>-46</a:t>
            </a:r>
            <a:r>
              <a:rPr lang="el-GR" sz="2400" baseline="30000" dirty="0" smtClean="0"/>
              <a:t>ο</a:t>
            </a:r>
            <a:r>
              <a:rPr lang="el-GR" sz="2400" dirty="0" smtClean="0"/>
              <a:t>. Αλλάζετε το νερό όπως απαιτείται κατά τη διάρκεια του μπάνιου. Κατεβάστε το κάγκελο αφού επιστρέψετε με το νερό για να ξεκινήσετε το μπάνιο.</a:t>
            </a:r>
          </a:p>
          <a:p>
            <a:pPr lvl="0"/>
            <a:r>
              <a:rPr lang="el-GR" sz="2400" dirty="0" smtClean="0"/>
              <a:t>Ζητήστε από τον ασθενή να ελέγξει τη θερμοκρασία του νερού.</a:t>
            </a:r>
          </a:p>
          <a:p>
            <a:pPr lvl="0"/>
            <a:r>
              <a:rPr lang="el-GR" sz="2400" dirty="0" smtClean="0"/>
              <a:t>Απομακρύνετε το μαξιλάρι από το κεφάλι του ασθενή και τοποθετήστε μια πετσέτα στη θέση του μαξιλαριού.</a:t>
            </a:r>
          </a:p>
          <a:p>
            <a:pPr lvl="0"/>
            <a:r>
              <a:rPr lang="el-GR" sz="2400" dirty="0"/>
              <a:t>Απλώστε μια πετσέτα στο θώρακα του ασθενή πάνω από την κουβέρτα νοσηλείας ή την πετσέτα του.</a:t>
            </a:r>
            <a:endParaRPr lang="el-GR" sz="2000" dirty="0"/>
          </a:p>
          <a:p>
            <a:pPr lvl="0"/>
            <a:endParaRPr lang="el-GR" sz="2400" dirty="0" smtClean="0"/>
          </a:p>
          <a:p>
            <a:endParaRPr lang="el-GR" sz="2400" dirty="0"/>
          </a:p>
        </p:txBody>
      </p:sp>
    </p:spTree>
    <p:extLst>
      <p:ext uri="{BB962C8B-B14F-4D97-AF65-F5344CB8AC3E}">
        <p14:creationId xmlns:p14="http://schemas.microsoft.com/office/powerpoint/2010/main" val="864102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(9/28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a:t>Βρέξτε το τρίφτη, χωρίς σαπούνι και σκουπίστε το ένα μάτι από τη μέσα γωνία προς τα έξω. Ξεπλύνετε ή αλλάξτε πλευρά στον τρίφτη πριν κάνετε το ίδιο στο άλλο μάτι. Σκουπίστε καλά τα μάτια με την πετσέτα του θώρακα.</a:t>
            </a:r>
          </a:p>
          <a:p>
            <a:pPr lvl="0"/>
            <a:r>
              <a:rPr lang="el-GR" sz="2400" dirty="0" smtClean="0"/>
              <a:t>Εάν έχετε ασθενή που είναι αναίσθητος και βρίσκεται σε μηχανική υποστήριξη αναπνοής, καθαρίστε τα μάτια όπως αναφέρεται στο προηγούμενο βήμα, τοποθετήστε οφθαλμικές σταγόνες ή αλοιφή και κλείστε τα μάτια με μικρές γάζες.</a:t>
            </a:r>
          </a:p>
          <a:p>
            <a:pPr lvl="0"/>
            <a:r>
              <a:rPr lang="el-GR" sz="2400" dirty="0" smtClean="0"/>
              <a:t>Πλύνετε με τον τρίφτη το πρόσωπο, τον τράχηλο και τα αυτιά, αποφεύγοντας το σαπούνι στο πρόσωπο εάν δεν το επιθυμεί ο ασθενής. Σκουπίστε με την πετσέτα του θώρακα και βάλτε ενυδατική κρέμα, εάν ενδείκνυται. </a:t>
            </a:r>
          </a:p>
        </p:txBody>
      </p:sp>
    </p:spTree>
    <p:extLst>
      <p:ext uri="{BB962C8B-B14F-4D97-AF65-F5344CB8AC3E}">
        <p14:creationId xmlns:p14="http://schemas.microsoft.com/office/powerpoint/2010/main" val="38329022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(10/28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a:t>Αν είναι άνδρας, ρωτήστε τον αν θέλει να τον ξυρίσετε</a:t>
            </a:r>
            <a:r>
              <a:rPr lang="el-GR" sz="2400" dirty="0" smtClean="0"/>
              <a:t>.</a:t>
            </a:r>
          </a:p>
          <a:p>
            <a:r>
              <a:rPr lang="el-GR" sz="2400" dirty="0" smtClean="0"/>
              <a:t>Εκθέστε το χέρι του ασθενή από την πλευρά σας και βάλτε κατά μήκος μια πετσέτα από κάτω. Πλύνετε το χέρι, ξεκινώντας από το αντιβράχιο, βραχίονα και δελτοειδή μυ μέχρι και τη μασχάλη, ασκώντας ήπιες κάθετες κινήσεις. Στη συνέχεια, ανασηκώστε το χέρι για να αποκαλυφθεί η μασχάλη και πλύνετέ την. Σκουπίστε καλά με την πετσέτα που ήταν στο θώρακα. Ρωτήστε τον ασθενή αν θέλει αποσμητικό μασχάλης.</a:t>
            </a:r>
          </a:p>
          <a:p>
            <a:endParaRPr lang="el-GR" sz="2400" dirty="0"/>
          </a:p>
        </p:txBody>
      </p:sp>
    </p:spTree>
    <p:extLst>
      <p:ext uri="{BB962C8B-B14F-4D97-AF65-F5344CB8AC3E}">
        <p14:creationId xmlns:p14="http://schemas.microsoft.com/office/powerpoint/2010/main" val="6774897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(11/28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smtClean="0"/>
              <a:t>Τοποθετείστε μια διπλωμένη πετσέτα στο κρεβάτι δίπλα στο χέρι του ασθενή και βάλτε το χέρι του ασθενή στη λεκάνη. Πλύνετε, ξεβγάλετε εάν χρειάζεται και στεγνώστε.  Απλώστε ενυδατική κρέμα αν θέλει ο ασθενής.</a:t>
            </a:r>
          </a:p>
          <a:p>
            <a:r>
              <a:rPr lang="el-GR" sz="2400" dirty="0" smtClean="0"/>
              <a:t>Σηκώστε το κάγκελο και πηγαίνετε από την άλλη πλευρά, κατεβάστε το κάγκελο ασφαλείας και επαναλάβετε τις ενέργειες 21 και 22 για το χέρι προς την πλευρά σας.</a:t>
            </a:r>
          </a:p>
          <a:p>
            <a:r>
              <a:rPr lang="el-GR" sz="2400" dirty="0" smtClean="0"/>
              <a:t>Απλώστε μια πετσέτα στο θώρακα του ασθενή.  Κατεβάστε την κουβέρτα νοσηλείας μέχρι τον ομφαλό του ασθενή. Ανασηκώστε τη πετσέτα, πλύνετε και ξεβγάλετε εάν χρειάζεται και στεγνώστε το στήθος. Έχετε το θώρακα σκεπασμένο ανάμεσα στο πλύσιμο και το ξέβγαλμα.  Δώστε ιδιαίτερη προσοχή στην καθαριότητα των πτυχών του δέρματος κάτω από το στήθος, κυρίως στις γυναίκες.</a:t>
            </a:r>
          </a:p>
          <a:p>
            <a:endParaRPr lang="el-GR" sz="2400" dirty="0"/>
          </a:p>
        </p:txBody>
      </p:sp>
    </p:spTree>
    <p:extLst>
      <p:ext uri="{BB962C8B-B14F-4D97-AF65-F5344CB8AC3E}">
        <p14:creationId xmlns:p14="http://schemas.microsoft.com/office/powerpoint/2010/main" val="2413867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(12/28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Κατεβάστε την κουβέρτα νοσηλείας στο περίνεο ενώ διατηρείτε την πετσέτα στο θώρακα κατεβάζοντάς την έως και λίγο πιο κάτω από τον ομφαλό.</a:t>
            </a:r>
          </a:p>
          <a:p>
            <a:r>
              <a:rPr lang="el-GR" sz="2400" dirty="0" smtClean="0"/>
              <a:t>Πλύνετε, ξεβγάλετε εάν χρειάζεται και στεγνώστε την κοιλιά. Προσεκτικά επισκοπήστε και καθαρίστε την </a:t>
            </a:r>
            <a:r>
              <a:rPr lang="el-GR" sz="2400" dirty="0" err="1" smtClean="0"/>
              <a:t>περιομφαλική</a:t>
            </a:r>
            <a:r>
              <a:rPr lang="el-GR" sz="2400" dirty="0" smtClean="0"/>
              <a:t> περιοχή και όσες πτυχές δέρματος υπάρχουν.</a:t>
            </a:r>
          </a:p>
          <a:p>
            <a:r>
              <a:rPr lang="el-GR" sz="2400" dirty="0"/>
              <a:t>Επαναφέρετε την κουβέρτα νοσηλείας στην αρχική της θέση και εκθέστε το πόδι που είναι στην πλευρά σας. Τοποθετείστε κάτω από το πόδι μια πετσέτα. Πλύνετε το πόδι ασκώντας ήπιες, κάθετες κινήσεις αρχίζοντας από την πτέρνα προς το γόνατο και από το γόνατο προς την βουβωνική χώρα.  Ξεβγάλετε εάν χρειάζεται και στεγνώστε</a:t>
            </a:r>
            <a:r>
              <a:rPr lang="el-GR" sz="2400" dirty="0" smtClean="0"/>
              <a:t>.</a:t>
            </a:r>
          </a:p>
          <a:p>
            <a:endParaRPr lang="el-GR" sz="2400" dirty="0"/>
          </a:p>
        </p:txBody>
      </p:sp>
    </p:spTree>
    <p:extLst>
      <p:ext uri="{BB962C8B-B14F-4D97-AF65-F5344CB8AC3E}">
        <p14:creationId xmlns:p14="http://schemas.microsoft.com/office/powerpoint/2010/main" val="581771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(13/28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Διπλώστε μια πετσέτα κοντά στο πόδι και βάλτε τη λεκάνη πάνω. Βάλτε το πόδι μέσα στην λεκάνη (προαιρετικά) κρατώντας την πτέρνα με το χέρι σας και υποστηρίζοντας το πόδι στο βραχίονά σας. Πλύνετε το πόδι ασκώντας σταθερή δύναμη, ξεβγάλετε εάν χρειάζεται και στεγνώστε δίνοντας ιδιαίτερη προσοχή στις περιοχές ανάμεσα στα δάχτυλα. Απλώστε ενυδατική κρέμα, αν ο ασθενής το επιθυμεί. Σηκώστε το κάγκελο.</a:t>
            </a:r>
          </a:p>
          <a:p>
            <a:r>
              <a:rPr lang="el-GR" sz="2400" dirty="0" smtClean="0"/>
              <a:t>Πηγαίνετε στην άλλη πλευρά και επαναλάβετε τις ενέργειες για το άλλο πόδι.</a:t>
            </a:r>
          </a:p>
          <a:p>
            <a:r>
              <a:rPr lang="el-GR" sz="2400" dirty="0" smtClean="0"/>
              <a:t>Έχοντας τον ασθενή σκεπασμένο με την κουβέρτα νοσηλείας, αλλάξτε νερό και πανάκι πλυσίματος σε αυτό το σημείο ή και νωρίτερα εάν απαιτηθεί.</a:t>
            </a:r>
          </a:p>
        </p:txBody>
      </p:sp>
    </p:spTree>
    <p:extLst>
      <p:ext uri="{BB962C8B-B14F-4D97-AF65-F5344CB8AC3E}">
        <p14:creationId xmlns:p14="http://schemas.microsoft.com/office/powerpoint/2010/main" val="3149822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(14/28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smtClean="0"/>
              <a:t>Βοηθήστε τον ασθενή να γυρίσει σε πλάγια θέση. Τοποθετήστε μια πετσέτα κάτω από την πλάτη του ασθενούς.</a:t>
            </a:r>
          </a:p>
          <a:p>
            <a:r>
              <a:rPr lang="el-GR" sz="2400" dirty="0" smtClean="0"/>
              <a:t>Πλύνετε αρχικά την πλάτη και σκουπίστε καλά με την  πετσέτα που βρίσκεται από κάτω. Αν ο ασθενής το επιθυμεί, απλώστε ενυδατική κρέμα ή άλλο προϊόν προστασίας του δέρματος στην πλάτη του ασθενή και ασκήστε ελαφριά μάλαξη. </a:t>
            </a:r>
          </a:p>
          <a:p>
            <a:r>
              <a:rPr lang="el-GR" sz="2400" dirty="0" smtClean="0"/>
              <a:t>Δώστε ιδιαίτερη προσοχή στην καθαριότητα ανάμεσα στις πτυχές των γλουτών και παρατηρήστε για σημεία ερυθρότητας ή τραυματισμού του δέρματος στην περιοχή του κόκκυγα. </a:t>
            </a:r>
          </a:p>
        </p:txBody>
      </p:sp>
    </p:spTree>
    <p:extLst>
      <p:ext uri="{BB962C8B-B14F-4D97-AF65-F5344CB8AC3E}">
        <p14:creationId xmlns:p14="http://schemas.microsoft.com/office/powerpoint/2010/main" val="4099461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(15/28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Βοηθήστε τον ασθενή να γυρίσει στην ύπτια θέση και ανεβάστε το κάγκελο. Γεμίστε τη λεκάνη με καθαρό ζεστό νερό. Αφαιρέστε τα γάντια. </a:t>
            </a:r>
          </a:p>
          <a:p>
            <a:pPr lvl="0"/>
            <a:r>
              <a:rPr lang="el-GR" sz="2400" dirty="0" smtClean="0"/>
              <a:t>Βάλτε καθαρά γάντια.  Ζητήστε από τον ασθενή να πλύνει μόνος του τα γεννητικά του όργανα με ειδικά μαντηλάκια τοπικής καθαριότητας, εάν μπορεί, και ανυψώνετε την πλάτη του κρεβατιού του για να τον διευκολύνετε.  Εάν δεν μπορεί, καθαρίστε την </a:t>
            </a:r>
            <a:r>
              <a:rPr lang="el-GR" sz="2400" dirty="0" err="1" smtClean="0"/>
              <a:t>περινεϊκή</a:t>
            </a:r>
            <a:r>
              <a:rPr lang="el-GR" sz="2400" dirty="0" smtClean="0"/>
              <a:t> περιοχή του ασθενούς. Αφαιρέστε τα γάντια.</a:t>
            </a:r>
          </a:p>
          <a:p>
            <a:endParaRPr lang="el-GR" sz="2400" dirty="0"/>
          </a:p>
        </p:txBody>
      </p:sp>
    </p:spTree>
    <p:extLst>
      <p:ext uri="{BB962C8B-B14F-4D97-AF65-F5344CB8AC3E}">
        <p14:creationId xmlns:p14="http://schemas.microsoft.com/office/powerpoint/2010/main" val="203683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Τίτλος"/>
          <p:cNvSpPr>
            <a:spLocks noGrp="1"/>
          </p:cNvSpPr>
          <p:nvPr>
            <p:ph type="title"/>
          </p:nvPr>
        </p:nvSpPr>
        <p:spPr/>
        <p:txBody>
          <a:bodyPr>
            <a:noAutofit/>
          </a:bodyPr>
          <a:lstStyle/>
          <a:p>
            <a:r>
              <a:rPr lang="el-GR" sz="3600" dirty="0"/>
              <a:t>Δέρμα  </a:t>
            </a:r>
            <a:br>
              <a:rPr lang="el-GR" sz="3600" dirty="0"/>
            </a:br>
            <a:r>
              <a:rPr lang="el-GR" sz="3600" dirty="0"/>
              <a:t>ανατομία &amp; φυσιολογία </a:t>
            </a:r>
            <a:r>
              <a:rPr lang="el-GR" sz="2800" b="0" dirty="0" smtClean="0">
                <a:solidFill>
                  <a:prstClr val="black"/>
                </a:solidFill>
              </a:rPr>
              <a:t>(4/6)</a:t>
            </a:r>
            <a:endParaRPr lang="el-GR" sz="3600" dirty="0"/>
          </a:p>
        </p:txBody>
      </p:sp>
      <p:sp>
        <p:nvSpPr>
          <p:cNvPr id="5" name="4 - Θέση περιεχομένου"/>
          <p:cNvSpPr>
            <a:spLocks noGrp="1"/>
          </p:cNvSpPr>
          <p:nvPr>
            <p:ph idx="1"/>
          </p:nvPr>
        </p:nvSpPr>
        <p:spPr/>
        <p:txBody>
          <a:bodyPr>
            <a:noAutofit/>
          </a:bodyPr>
          <a:lstStyle/>
          <a:p>
            <a:r>
              <a:rPr lang="el-GR" sz="2400" b="1" dirty="0" smtClean="0"/>
              <a:t>Τα αγγεία του δέρματος (αρτηρίες – φλέβες - τριχοειδή) </a:t>
            </a:r>
            <a:r>
              <a:rPr lang="el-GR" sz="2400" dirty="0" smtClean="0"/>
              <a:t>Δημιουργούν 2 κύρια οριζόντια πλέγματα. </a:t>
            </a:r>
          </a:p>
          <a:p>
            <a:pPr marL="268288" indent="0">
              <a:buNone/>
            </a:pPr>
            <a:r>
              <a:rPr lang="el-GR" sz="2400" dirty="0" smtClean="0"/>
              <a:t>Το πρώτο είναι το εν τω βάθει αγγειακό πλέγμα τροφοδοτεί τους ιδρωτοποιούς αδένες και τους θυλάκους των τριχών. </a:t>
            </a:r>
          </a:p>
          <a:p>
            <a:pPr marL="268288" indent="0">
              <a:buNone/>
            </a:pPr>
            <a:r>
              <a:rPr lang="el-GR" sz="2400" dirty="0" smtClean="0"/>
              <a:t>Το άλλο, το επιπολής αγγειακό πλέγμα εκπέμπει τις τριχοειδείς αγκύλες, οι οποίες αιματώνουν τις ανώτερες στιβάδες του χορίου και την επιδερμίδα.</a:t>
            </a:r>
            <a:r>
              <a:rPr lang="el-GR" sz="2400" b="1" dirty="0" smtClean="0"/>
              <a:t> </a:t>
            </a:r>
          </a:p>
          <a:p>
            <a:pPr marL="268288" indent="0">
              <a:buNone/>
            </a:pPr>
            <a:r>
              <a:rPr lang="el-GR" sz="2400" dirty="0" smtClean="0"/>
              <a:t>Υπάρχουν, επίσης, λεμφαγγεία όπως επίσης και πλήθος αισθητικών νεύρων και νευρικών απολήξεων, τα οποία εξασφαλίζουν την αίσθηση της αφής και τις πολλαπλές παραλλαγές της (πόνος - αίσθηση θερμού - ψυχρού, πίεσης).</a:t>
            </a:r>
          </a:p>
          <a:p>
            <a:endParaRPr lang="el-GR" sz="2000" dirty="0"/>
          </a:p>
        </p:txBody>
      </p:sp>
    </p:spTree>
    <p:extLst>
      <p:ext uri="{BB962C8B-B14F-4D97-AF65-F5344CB8AC3E}">
        <p14:creationId xmlns:p14="http://schemas.microsoft.com/office/powerpoint/2010/main" val="1143534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(16/28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Βάλτε καθαρά γάντια και βοηθήστε τον ασθενή να φορέσει καθαρή πιτζάμα ή νυχτικό. Εάν έχει ορό ο ασθενής, περάστε πρώτα όλο το σύστημα (ορός και συσκευή) από το μανίκι του χεριού που έχει τον φλεβοκαθετήρα.</a:t>
            </a:r>
          </a:p>
          <a:p>
            <a:pPr lvl="0"/>
            <a:r>
              <a:rPr lang="el-GR" sz="2400" dirty="0" smtClean="0"/>
              <a:t>Ελέγξτε αν ο ορός και η συσκευή ορού λειτουργούν κανονικά.</a:t>
            </a:r>
          </a:p>
          <a:p>
            <a:pPr lvl="0"/>
            <a:r>
              <a:rPr lang="el-GR" sz="2400" dirty="0" smtClean="0"/>
              <a:t>Σκεπάστε το μαξιλάρι με μια πετσέτα και χτενίστε τα μαλλιά.</a:t>
            </a:r>
          </a:p>
          <a:p>
            <a:pPr lvl="0"/>
            <a:r>
              <a:rPr lang="el-GR" sz="2400" dirty="0" smtClean="0"/>
              <a:t>Αλλάξτε τα σεντόνια. </a:t>
            </a:r>
          </a:p>
          <a:p>
            <a:pPr lvl="0"/>
            <a:r>
              <a:rPr lang="el-GR" sz="2400" dirty="0" smtClean="0"/>
              <a:t>Πλύνετε τα χέρια σας.</a:t>
            </a:r>
          </a:p>
          <a:p>
            <a:pPr lvl="0"/>
            <a:r>
              <a:rPr lang="el-GR" sz="2400" dirty="0" smtClean="0"/>
              <a:t>Καταγράψτε όλα όσα παρατηρήσατε την ώρα του μπάνιου στο φάκελο του ασθενή.</a:t>
            </a:r>
          </a:p>
          <a:p>
            <a:endParaRPr lang="el-GR" sz="2400" dirty="0"/>
          </a:p>
        </p:txBody>
      </p:sp>
    </p:spTree>
    <p:extLst>
      <p:ext uri="{BB962C8B-B14F-4D97-AF65-F5344CB8AC3E}">
        <p14:creationId xmlns:p14="http://schemas.microsoft.com/office/powerpoint/2010/main" val="2424616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600" dirty="0"/>
              <a:t>Λουτρό σώματος </a:t>
            </a:r>
            <a:r>
              <a:rPr lang="el-GR" sz="2800" b="0" dirty="0" smtClean="0">
                <a:solidFill>
                  <a:prstClr val="black"/>
                </a:solidFill>
              </a:rPr>
              <a:t>(17/28</a:t>
            </a:r>
            <a:r>
              <a:rPr lang="el-GR" sz="2800" b="0" dirty="0">
                <a:solidFill>
                  <a:prstClr val="black"/>
                </a:solidFill>
              </a:rPr>
              <a:t>)</a:t>
            </a:r>
            <a:endParaRPr lang="el-GR" sz="3600"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87" y="2206336"/>
            <a:ext cx="2884051" cy="19522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169" y="1196752"/>
            <a:ext cx="2166367" cy="2304256"/>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6320" y="4249864"/>
            <a:ext cx="2108758" cy="218407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807" y="4249862"/>
            <a:ext cx="2139770" cy="2184071"/>
          </a:xfrm>
          <a:prstGeom prst="rect">
            <a:avLst/>
          </a:prstGeom>
          <a:noFill/>
          <a:ln w="9525">
            <a:noFill/>
            <a:miter lim="800000"/>
            <a:headEnd/>
            <a:tailEnd/>
          </a:ln>
        </p:spPr>
      </p:pic>
      <p:sp>
        <p:nvSpPr>
          <p:cNvPr id="9" name="8 - Στρογγυλεμένο ορθογώνιο"/>
          <p:cNvSpPr/>
          <p:nvPr/>
        </p:nvSpPr>
        <p:spPr>
          <a:xfrm>
            <a:off x="442896" y="1196752"/>
            <a:ext cx="2891242"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Τοποθέτηση σκοραμίδας</a:t>
            </a:r>
            <a:endParaRPr lang="el-GR" sz="2400" dirty="0"/>
          </a:p>
        </p:txBody>
      </p:sp>
      <p:sp>
        <p:nvSpPr>
          <p:cNvPr id="10" name="9 - Στρογγυλεμένο ορθογώνιο"/>
          <p:cNvSpPr/>
          <p:nvPr/>
        </p:nvSpPr>
        <p:spPr>
          <a:xfrm>
            <a:off x="4098704" y="3582504"/>
            <a:ext cx="4613873" cy="5760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Τοποθέτηση κουβέρτας νοσηλείας</a:t>
            </a:r>
            <a:endParaRPr lang="el-GR" sz="2400" dirty="0"/>
          </a:p>
        </p:txBody>
      </p:sp>
    </p:spTree>
    <p:extLst>
      <p:ext uri="{BB962C8B-B14F-4D97-AF65-F5344CB8AC3E}">
        <p14:creationId xmlns:p14="http://schemas.microsoft.com/office/powerpoint/2010/main" val="41502454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smtClean="0">
                <a:solidFill>
                  <a:prstClr val="black"/>
                </a:solidFill>
              </a:rPr>
              <a:t>(18/28</a:t>
            </a:r>
            <a:r>
              <a:rPr lang="el-GR" sz="2800" b="0" dirty="0">
                <a:solidFill>
                  <a:prstClr val="black"/>
                </a:solidFill>
              </a:rPr>
              <a:t>)</a:t>
            </a:r>
            <a:endParaRPr lang="el-GR" dirty="0"/>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1599" y="1124744"/>
            <a:ext cx="5987505" cy="2149830"/>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944" y="4535226"/>
            <a:ext cx="2880320" cy="201812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184" y="4535226"/>
            <a:ext cx="2940399" cy="2018128"/>
          </a:xfrm>
          <a:prstGeom prst="rect">
            <a:avLst/>
          </a:prstGeom>
          <a:noFill/>
          <a:ln w="9525">
            <a:noFill/>
            <a:miter lim="800000"/>
            <a:headEnd/>
            <a:tailEnd/>
          </a:ln>
        </p:spPr>
      </p:pic>
      <p:sp>
        <p:nvSpPr>
          <p:cNvPr id="8" name="7 - Στρογγυλεμένο ορθογώνιο"/>
          <p:cNvSpPr/>
          <p:nvPr/>
        </p:nvSpPr>
        <p:spPr>
          <a:xfrm>
            <a:off x="2123184" y="3354930"/>
            <a:ext cx="4505920" cy="1078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Έλεγχος θερμοκρασίας νερού και τοποθέτηση πετσετών</a:t>
            </a:r>
            <a:endParaRPr lang="el-GR" sz="2400" dirty="0"/>
          </a:p>
        </p:txBody>
      </p:sp>
    </p:spTree>
    <p:extLst>
      <p:ext uri="{BB962C8B-B14F-4D97-AF65-F5344CB8AC3E}">
        <p14:creationId xmlns:p14="http://schemas.microsoft.com/office/powerpoint/2010/main" val="14392929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z="3600" dirty="0">
                <a:solidFill>
                  <a:prstClr val="black"/>
                </a:solidFill>
              </a:rPr>
              <a:t>Λουτρό σώματος </a:t>
            </a:r>
            <a:r>
              <a:rPr lang="el-GR" sz="2800" b="0" dirty="0" smtClean="0">
                <a:solidFill>
                  <a:prstClr val="black"/>
                </a:solidFill>
              </a:rPr>
              <a:t>(19/28</a:t>
            </a:r>
            <a:r>
              <a:rPr lang="el-GR" sz="2800" b="0" dirty="0">
                <a:solidFill>
                  <a:prstClr val="black"/>
                </a:solidFill>
              </a:rPr>
              <a:t>)</a:t>
            </a:r>
            <a:endParaRPr lang="el-GR"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5" y="1207809"/>
            <a:ext cx="2654995" cy="224632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67" y="1207809"/>
            <a:ext cx="2669663" cy="224632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6394" y="3984848"/>
            <a:ext cx="2664296" cy="2448272"/>
          </a:xfrm>
          <a:prstGeom prst="rect">
            <a:avLst/>
          </a:prstGeom>
          <a:noFill/>
          <a:ln w="9525">
            <a:noFill/>
            <a:miter lim="800000"/>
            <a:headEnd/>
            <a:tailEnd/>
          </a:ln>
        </p:spPr>
      </p:pic>
      <p:pic>
        <p:nvPicPr>
          <p:cNvPr id="430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67" y="3984848"/>
            <a:ext cx="2664296" cy="2448272"/>
          </a:xfrm>
          <a:prstGeom prst="rect">
            <a:avLst/>
          </a:prstGeom>
          <a:noFill/>
          <a:ln w="9525">
            <a:noFill/>
            <a:miter lim="800000"/>
            <a:headEnd/>
            <a:tailEnd/>
          </a:ln>
        </p:spPr>
      </p:pic>
      <p:sp>
        <p:nvSpPr>
          <p:cNvPr id="9" name="8 - Στρογγυλεμένο ορθογώνιο"/>
          <p:cNvSpPr/>
          <p:nvPr/>
        </p:nvSpPr>
        <p:spPr>
          <a:xfrm>
            <a:off x="1835695" y="3501008"/>
            <a:ext cx="5405967"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προσώπου</a:t>
            </a:r>
            <a:endParaRPr lang="el-GR" sz="2400" dirty="0"/>
          </a:p>
        </p:txBody>
      </p:sp>
    </p:spTree>
    <p:extLst>
      <p:ext uri="{BB962C8B-B14F-4D97-AF65-F5344CB8AC3E}">
        <p14:creationId xmlns:p14="http://schemas.microsoft.com/office/powerpoint/2010/main" val="4181095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z="3600" dirty="0">
                <a:solidFill>
                  <a:prstClr val="black"/>
                </a:solidFill>
              </a:rPr>
              <a:t>Λουτρό σώματος </a:t>
            </a:r>
            <a:r>
              <a:rPr lang="el-GR" sz="2800" b="0" dirty="0" smtClean="0">
                <a:solidFill>
                  <a:prstClr val="black"/>
                </a:solidFill>
              </a:rPr>
              <a:t>(20/28</a:t>
            </a:r>
            <a:r>
              <a:rPr lang="el-GR" sz="2800" b="0" dirty="0">
                <a:solidFill>
                  <a:prstClr val="black"/>
                </a:solidFill>
              </a:rPr>
              <a:t>)</a:t>
            </a:r>
            <a:endParaRPr lang="el-GR" dirty="0"/>
          </a:p>
        </p:txBody>
      </p:sp>
      <p:pic>
        <p:nvPicPr>
          <p:cNvPr id="460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8877" y="1188627"/>
            <a:ext cx="2588945" cy="2378194"/>
          </a:xfrm>
          <a:prstGeom prst="rect">
            <a:avLst/>
          </a:prstGeom>
          <a:noFill/>
          <a:ln w="9525">
            <a:noFill/>
            <a:miter lim="800000"/>
            <a:headEnd/>
            <a:tailEnd/>
          </a:ln>
        </p:spPr>
      </p:pic>
      <p:pic>
        <p:nvPicPr>
          <p:cNvPr id="4608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899" y="1188626"/>
            <a:ext cx="2598531" cy="2378195"/>
          </a:xfrm>
          <a:prstGeom prst="rect">
            <a:avLst/>
          </a:prstGeom>
          <a:noFill/>
          <a:ln w="9525">
            <a:noFill/>
            <a:miter lim="800000"/>
            <a:headEnd/>
            <a:tailEnd/>
          </a:ln>
        </p:spPr>
      </p:pic>
      <p:pic>
        <p:nvPicPr>
          <p:cNvPr id="4608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762" y="4211711"/>
            <a:ext cx="1642251" cy="2477316"/>
          </a:xfrm>
          <a:prstGeom prst="rect">
            <a:avLst/>
          </a:prstGeom>
          <a:noFill/>
          <a:ln w="9525">
            <a:noFill/>
            <a:miter lim="800000"/>
            <a:headEnd/>
            <a:tailEnd/>
          </a:ln>
        </p:spPr>
      </p:pic>
      <p:pic>
        <p:nvPicPr>
          <p:cNvPr id="4608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8877" y="4211711"/>
            <a:ext cx="2588945" cy="2477316"/>
          </a:xfrm>
          <a:prstGeom prst="rect">
            <a:avLst/>
          </a:prstGeom>
          <a:noFill/>
          <a:ln w="9525">
            <a:noFill/>
            <a:miter lim="800000"/>
            <a:headEnd/>
            <a:tailEnd/>
          </a:ln>
        </p:spPr>
      </p:pic>
      <p:pic>
        <p:nvPicPr>
          <p:cNvPr id="4608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485" y="4211711"/>
            <a:ext cx="2588945" cy="2477316"/>
          </a:xfrm>
          <a:prstGeom prst="rect">
            <a:avLst/>
          </a:prstGeom>
          <a:noFill/>
          <a:ln w="9525">
            <a:noFill/>
            <a:miter lim="800000"/>
            <a:headEnd/>
            <a:tailEnd/>
          </a:ln>
        </p:spPr>
      </p:pic>
      <p:sp>
        <p:nvSpPr>
          <p:cNvPr id="12" name="11 - Στρογγυλεμένο ορθογώνιο"/>
          <p:cNvSpPr/>
          <p:nvPr/>
        </p:nvSpPr>
        <p:spPr>
          <a:xfrm>
            <a:off x="1130685" y="3663837"/>
            <a:ext cx="7002745" cy="460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άνω άκρων</a:t>
            </a:r>
            <a:endParaRPr lang="el-GR" sz="2400" dirty="0"/>
          </a:p>
        </p:txBody>
      </p:sp>
    </p:spTree>
    <p:extLst>
      <p:ext uri="{BB962C8B-B14F-4D97-AF65-F5344CB8AC3E}">
        <p14:creationId xmlns:p14="http://schemas.microsoft.com/office/powerpoint/2010/main" val="3414168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032" y="1418112"/>
            <a:ext cx="6768752" cy="2870173"/>
          </a:xfrm>
          <a:prstGeom prst="rect">
            <a:avLst/>
          </a:prstGeom>
          <a:noFill/>
          <a:ln w="9525">
            <a:noFill/>
            <a:miter lim="800000"/>
            <a:headEnd/>
            <a:tailEnd/>
          </a:ln>
        </p:spPr>
      </p:pic>
      <p:sp>
        <p:nvSpPr>
          <p:cNvPr id="5" name="4 - Στρογγυλεμένο ορθογώνιο"/>
          <p:cNvSpPr/>
          <p:nvPr/>
        </p:nvSpPr>
        <p:spPr>
          <a:xfrm>
            <a:off x="495032" y="4365104"/>
            <a:ext cx="6768752" cy="72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άκρας χείρας</a:t>
            </a:r>
            <a:endParaRPr lang="el-GR" sz="2400" dirty="0"/>
          </a:p>
        </p:txBody>
      </p:sp>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21/28</a:t>
            </a:r>
            <a:r>
              <a:rPr lang="el-GR" sz="2800" b="0" dirty="0">
                <a:solidFill>
                  <a:prstClr val="black"/>
                </a:solidFill>
              </a:rPr>
              <a:t>)</a:t>
            </a:r>
            <a:endParaRPr lang="el-GR" dirty="0"/>
          </a:p>
        </p:txBody>
      </p:sp>
    </p:spTree>
    <p:extLst>
      <p:ext uri="{BB962C8B-B14F-4D97-AF65-F5344CB8AC3E}">
        <p14:creationId xmlns:p14="http://schemas.microsoft.com/office/powerpoint/2010/main" val="537885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550" y="1124744"/>
            <a:ext cx="3879434" cy="2038347"/>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24744"/>
            <a:ext cx="3784848" cy="2038347"/>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 y="3861048"/>
            <a:ext cx="3879344" cy="2140328"/>
          </a:xfrm>
          <a:prstGeom prst="rect">
            <a:avLst/>
          </a:prstGeom>
          <a:noFill/>
          <a:ln w="9525">
            <a:noFill/>
            <a:miter lim="800000"/>
            <a:headEnd/>
            <a:tailEnd/>
          </a:ln>
        </p:spPr>
      </p:pic>
      <p:pic>
        <p:nvPicPr>
          <p:cNvPr id="481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861048"/>
            <a:ext cx="3784848" cy="2140328"/>
          </a:xfrm>
          <a:prstGeom prst="rect">
            <a:avLst/>
          </a:prstGeom>
          <a:noFill/>
          <a:ln w="9525">
            <a:noFill/>
            <a:miter lim="800000"/>
            <a:headEnd/>
            <a:tailEnd/>
          </a:ln>
        </p:spPr>
      </p:pic>
      <p:sp>
        <p:nvSpPr>
          <p:cNvPr id="6" name="5 - Στρογγυλεμένο ορθογώνιο"/>
          <p:cNvSpPr/>
          <p:nvPr/>
        </p:nvSpPr>
        <p:spPr>
          <a:xfrm>
            <a:off x="548640" y="3212976"/>
            <a:ext cx="7808208" cy="5040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θωρακικής χώρας</a:t>
            </a:r>
            <a:endParaRPr lang="el-GR" sz="2400" dirty="0"/>
          </a:p>
        </p:txBody>
      </p:sp>
      <p:sp>
        <p:nvSpPr>
          <p:cNvPr id="7" name="6 - Στρογγυλεμένο ορθογώνιο"/>
          <p:cNvSpPr/>
          <p:nvPr/>
        </p:nvSpPr>
        <p:spPr>
          <a:xfrm>
            <a:off x="548640" y="6059344"/>
            <a:ext cx="7808208" cy="548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κοιλιακής χώρας</a:t>
            </a:r>
            <a:endParaRPr lang="el-GR" sz="2400" dirty="0"/>
          </a:p>
        </p:txBody>
      </p:sp>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22/28</a:t>
            </a:r>
            <a:r>
              <a:rPr lang="el-GR" sz="2800" b="0" dirty="0">
                <a:solidFill>
                  <a:prstClr val="black"/>
                </a:solidFill>
              </a:rPr>
              <a:t>)</a:t>
            </a:r>
            <a:endParaRPr lang="el-GR" dirty="0"/>
          </a:p>
        </p:txBody>
      </p:sp>
    </p:spTree>
    <p:extLst>
      <p:ext uri="{BB962C8B-B14F-4D97-AF65-F5344CB8AC3E}">
        <p14:creationId xmlns:p14="http://schemas.microsoft.com/office/powerpoint/2010/main" val="3223680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058" y="1196752"/>
            <a:ext cx="2424740" cy="2209146"/>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337" y="1196752"/>
            <a:ext cx="2501331" cy="2209146"/>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625" y="1196752"/>
            <a:ext cx="2374792" cy="2209146"/>
          </a:xfrm>
          <a:prstGeom prst="rect">
            <a:avLst/>
          </a:prstGeom>
          <a:noFill/>
          <a:ln w="9525">
            <a:noFill/>
            <a:miter lim="800000"/>
            <a:headEnd/>
            <a:tailEnd/>
          </a:ln>
        </p:spPr>
      </p:pic>
      <p:pic>
        <p:nvPicPr>
          <p:cNvPr id="4915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001" y="4293096"/>
            <a:ext cx="2438797" cy="2297381"/>
          </a:xfrm>
          <a:prstGeom prst="rect">
            <a:avLst/>
          </a:prstGeom>
          <a:noFill/>
          <a:ln w="9525">
            <a:noFill/>
            <a:miter lim="800000"/>
            <a:headEnd/>
            <a:tailEnd/>
          </a:ln>
        </p:spPr>
      </p:pic>
      <p:pic>
        <p:nvPicPr>
          <p:cNvPr id="4915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7337" y="4286599"/>
            <a:ext cx="2501331" cy="2303878"/>
          </a:xfrm>
          <a:prstGeom prst="rect">
            <a:avLst/>
          </a:prstGeom>
          <a:noFill/>
          <a:ln w="9525">
            <a:noFill/>
            <a:miter lim="800000"/>
            <a:headEnd/>
            <a:tailEnd/>
          </a:ln>
        </p:spPr>
      </p:pic>
      <p:pic>
        <p:nvPicPr>
          <p:cNvPr id="4915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9625" y="4286599"/>
            <a:ext cx="2376264" cy="2303878"/>
          </a:xfrm>
          <a:prstGeom prst="rect">
            <a:avLst/>
          </a:prstGeom>
          <a:noFill/>
          <a:ln w="9525">
            <a:noFill/>
            <a:miter lim="800000"/>
            <a:headEnd/>
            <a:tailEnd/>
          </a:ln>
        </p:spPr>
      </p:pic>
      <p:sp>
        <p:nvSpPr>
          <p:cNvPr id="8" name="7 - Στρογγυλεμένο ορθογώνιο"/>
          <p:cNvSpPr/>
          <p:nvPr/>
        </p:nvSpPr>
        <p:spPr>
          <a:xfrm>
            <a:off x="837057" y="3489150"/>
            <a:ext cx="7487360" cy="72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κάτω άκρων</a:t>
            </a:r>
            <a:endParaRPr lang="el-GR" sz="2400" dirty="0"/>
          </a:p>
        </p:txBody>
      </p:sp>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23/28</a:t>
            </a:r>
            <a:r>
              <a:rPr lang="el-GR" sz="2800" b="0" dirty="0">
                <a:solidFill>
                  <a:prstClr val="black"/>
                </a:solidFill>
              </a:rPr>
              <a:t>)</a:t>
            </a:r>
            <a:endParaRPr lang="el-GR" dirty="0"/>
          </a:p>
        </p:txBody>
      </p:sp>
    </p:spTree>
    <p:extLst>
      <p:ext uri="{BB962C8B-B14F-4D97-AF65-F5344CB8AC3E}">
        <p14:creationId xmlns:p14="http://schemas.microsoft.com/office/powerpoint/2010/main" val="10144505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920" y="1052736"/>
            <a:ext cx="2332741" cy="2376264"/>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367" y="1052736"/>
            <a:ext cx="2387250" cy="2376264"/>
          </a:xfrm>
          <a:prstGeom prst="rect">
            <a:avLst/>
          </a:prstGeom>
          <a:noFill/>
          <a:ln w="9525">
            <a:noFill/>
            <a:miter lim="800000"/>
            <a:headEnd/>
            <a:tailEnd/>
          </a:ln>
        </p:spPr>
      </p:pic>
      <p:pic>
        <p:nvPicPr>
          <p:cNvPr id="501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013" y="4379522"/>
            <a:ext cx="2400988" cy="2448272"/>
          </a:xfrm>
          <a:prstGeom prst="rect">
            <a:avLst/>
          </a:prstGeom>
          <a:noFill/>
          <a:ln w="9525">
            <a:noFill/>
            <a:miter lim="800000"/>
            <a:headEnd/>
            <a:tailEnd/>
          </a:ln>
        </p:spPr>
      </p:pic>
      <p:pic>
        <p:nvPicPr>
          <p:cNvPr id="501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9263" y="4379522"/>
            <a:ext cx="2511129" cy="2448272"/>
          </a:xfrm>
          <a:prstGeom prst="rect">
            <a:avLst/>
          </a:prstGeom>
          <a:noFill/>
          <a:ln w="9525">
            <a:noFill/>
            <a:miter lim="800000"/>
            <a:headEnd/>
            <a:tailEnd/>
          </a:ln>
        </p:spPr>
      </p:pic>
      <p:sp>
        <p:nvSpPr>
          <p:cNvPr id="6" name="5 - Στρογγυλεμένο ορθογώνιο"/>
          <p:cNvSpPr/>
          <p:nvPr/>
        </p:nvSpPr>
        <p:spPr>
          <a:xfrm>
            <a:off x="899592" y="3501008"/>
            <a:ext cx="7200800" cy="8151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Καθαριότητα άκρου ποδιού</a:t>
            </a:r>
            <a:endParaRPr lang="el-GR" sz="2400" dirty="0"/>
          </a:p>
        </p:txBody>
      </p:sp>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24/28</a:t>
            </a:r>
            <a:r>
              <a:rPr lang="el-GR" sz="2800" b="0" dirty="0">
                <a:solidFill>
                  <a:prstClr val="black"/>
                </a:solidFill>
              </a:rPr>
              <a:t>)</a:t>
            </a:r>
            <a:endParaRPr lang="el-GR" dirty="0"/>
          </a:p>
        </p:txBody>
      </p:sp>
    </p:spTree>
    <p:extLst>
      <p:ext uri="{BB962C8B-B14F-4D97-AF65-F5344CB8AC3E}">
        <p14:creationId xmlns:p14="http://schemas.microsoft.com/office/powerpoint/2010/main" val="30803492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634" y="2349248"/>
            <a:ext cx="3518130" cy="2519912"/>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2514" y="2348881"/>
            <a:ext cx="3582978" cy="2520279"/>
          </a:xfrm>
          <a:prstGeom prst="rect">
            <a:avLst/>
          </a:prstGeom>
          <a:noFill/>
          <a:ln w="9525">
            <a:noFill/>
            <a:miter lim="800000"/>
            <a:headEnd/>
            <a:tailEnd/>
          </a:ln>
        </p:spPr>
      </p:pic>
      <p:sp>
        <p:nvSpPr>
          <p:cNvPr id="4" name="3 - Στρογγυλεμένο ορθογώνιο"/>
          <p:cNvSpPr/>
          <p:nvPr/>
        </p:nvSpPr>
        <p:spPr>
          <a:xfrm>
            <a:off x="3696074" y="2348880"/>
            <a:ext cx="1728192" cy="2520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Τοποθέτηση πετσέτας στη πλάτη</a:t>
            </a:r>
            <a:endParaRPr lang="el-GR" sz="2400" dirty="0"/>
          </a:p>
        </p:txBody>
      </p:sp>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25/28</a:t>
            </a:r>
            <a:r>
              <a:rPr lang="el-GR" sz="2800" b="0" dirty="0">
                <a:solidFill>
                  <a:prstClr val="black"/>
                </a:solidFill>
              </a:rPr>
              <a:t>)</a:t>
            </a:r>
            <a:endParaRPr lang="el-GR" dirty="0"/>
          </a:p>
        </p:txBody>
      </p:sp>
    </p:spTree>
    <p:extLst>
      <p:ext uri="{BB962C8B-B14F-4D97-AF65-F5344CB8AC3E}">
        <p14:creationId xmlns:p14="http://schemas.microsoft.com/office/powerpoint/2010/main" val="2332700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3600" dirty="0"/>
              <a:t>Δέρμα  </a:t>
            </a:r>
            <a:br>
              <a:rPr lang="el-GR" sz="3600" dirty="0"/>
            </a:br>
            <a:r>
              <a:rPr lang="el-GR" sz="3600" dirty="0"/>
              <a:t>ανατομία &amp; φυσιολογία </a:t>
            </a:r>
            <a:r>
              <a:rPr lang="el-GR" sz="2800" b="0" dirty="0" smtClean="0">
                <a:solidFill>
                  <a:prstClr val="black"/>
                </a:solidFill>
              </a:rPr>
              <a:t>(5/6)</a:t>
            </a:r>
            <a:endParaRPr lang="el-GR" sz="3600" dirty="0"/>
          </a:p>
        </p:txBody>
      </p:sp>
      <p:sp>
        <p:nvSpPr>
          <p:cNvPr id="3" name="2 - Θέση περιεχομένου"/>
          <p:cNvSpPr>
            <a:spLocks noGrp="1"/>
          </p:cNvSpPr>
          <p:nvPr>
            <p:ph idx="1"/>
          </p:nvPr>
        </p:nvSpPr>
        <p:spPr/>
        <p:txBody>
          <a:bodyPr>
            <a:normAutofit/>
          </a:bodyPr>
          <a:lstStyle/>
          <a:p>
            <a:r>
              <a:rPr lang="el-GR" sz="2400" dirty="0" smtClean="0"/>
              <a:t>Τα εξαρτήματα του δέρματος είναι οι τρίχες, οι αδένες (ιδρωτοποιοί, σμηγματογόνοι) και τα νύχια.  </a:t>
            </a:r>
          </a:p>
          <a:p>
            <a:r>
              <a:rPr lang="el-GR" sz="2400" dirty="0" smtClean="0"/>
              <a:t>Η τρίχα είναι ένας σύνθετος ιστός, που αποτελείται από τη ρίζα (follicle ή root) και το στέλεχος (shaft). </a:t>
            </a:r>
          </a:p>
          <a:p>
            <a:r>
              <a:rPr lang="el-GR" sz="2400" dirty="0" smtClean="0"/>
              <a:t>Οι σμηγματογόνοι αδένες είναι βυθισμένοι στο χόριο, στο μεγαλύτερο μέρος του δέρματος και παράγουν το σμήγμα το οποίο κινείται βαθμιαία προς την επιφάνεια του δέρματος. Αρχίζουν να λειτουργούν κατά την εφηβεία. </a:t>
            </a:r>
          </a:p>
          <a:p>
            <a:endParaRPr lang="el-GR" sz="2400" dirty="0"/>
          </a:p>
        </p:txBody>
      </p:sp>
    </p:spTree>
    <p:extLst>
      <p:ext uri="{BB962C8B-B14F-4D97-AF65-F5344CB8AC3E}">
        <p14:creationId xmlns:p14="http://schemas.microsoft.com/office/powerpoint/2010/main" val="1391229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01" y="1160747"/>
            <a:ext cx="2560085" cy="1764194"/>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118" y="1160747"/>
            <a:ext cx="2482940" cy="1764194"/>
          </a:xfrm>
          <a:prstGeom prst="rect">
            <a:avLst/>
          </a:prstGeom>
          <a:noFill/>
          <a:ln w="9525">
            <a:noFill/>
            <a:miter lim="800000"/>
            <a:headEnd/>
            <a:tailEnd/>
          </a:ln>
        </p:spPr>
      </p:pic>
      <p:pic>
        <p:nvPicPr>
          <p:cNvPr id="522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60193" y="1160747"/>
            <a:ext cx="2563455" cy="1764194"/>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801" y="2988700"/>
            <a:ext cx="2560284" cy="1728192"/>
          </a:xfrm>
          <a:prstGeom prst="rect">
            <a:avLst/>
          </a:prstGeom>
          <a:noFill/>
          <a:ln w="9525">
            <a:noFill/>
            <a:miter lim="800000"/>
            <a:headEnd/>
            <a:tailEnd/>
          </a:ln>
        </p:spPr>
      </p:pic>
      <p:pic>
        <p:nvPicPr>
          <p:cNvPr id="522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8118" y="4787833"/>
            <a:ext cx="2482940" cy="1918717"/>
          </a:xfrm>
          <a:prstGeom prst="rect">
            <a:avLst/>
          </a:prstGeom>
          <a:noFill/>
          <a:ln w="9525">
            <a:noFill/>
            <a:miter lim="800000"/>
            <a:headEnd/>
            <a:tailEnd/>
          </a:ln>
        </p:spPr>
      </p:pic>
      <p:pic>
        <p:nvPicPr>
          <p:cNvPr id="522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0193" y="4787833"/>
            <a:ext cx="2563455" cy="1918717"/>
          </a:xfrm>
          <a:prstGeom prst="rect">
            <a:avLst/>
          </a:prstGeom>
          <a:noFill/>
          <a:ln w="9525">
            <a:noFill/>
            <a:miter lim="800000"/>
            <a:headEnd/>
            <a:tailEnd/>
          </a:ln>
        </p:spPr>
      </p:pic>
      <p:pic>
        <p:nvPicPr>
          <p:cNvPr id="522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801" y="4787833"/>
            <a:ext cx="2566981" cy="1918717"/>
          </a:xfrm>
          <a:prstGeom prst="rect">
            <a:avLst/>
          </a:prstGeom>
          <a:noFill/>
          <a:ln w="9525">
            <a:noFill/>
            <a:miter lim="800000"/>
            <a:headEnd/>
            <a:tailEnd/>
          </a:ln>
        </p:spPr>
      </p:pic>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26/28</a:t>
            </a:r>
            <a:r>
              <a:rPr lang="el-GR" sz="2800" b="0" dirty="0">
                <a:solidFill>
                  <a:prstClr val="black"/>
                </a:solidFill>
              </a:rPr>
              <a:t>)</a:t>
            </a:r>
            <a:endParaRPr lang="el-GR" dirty="0"/>
          </a:p>
        </p:txBody>
      </p:sp>
      <p:sp>
        <p:nvSpPr>
          <p:cNvPr id="11" name="3 - Στρογγυλεμένο ορθογώνιο"/>
          <p:cNvSpPr/>
          <p:nvPr/>
        </p:nvSpPr>
        <p:spPr>
          <a:xfrm>
            <a:off x="3308118" y="2988700"/>
            <a:ext cx="5115530" cy="17281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Καθαριότητα πλάτης</a:t>
            </a:r>
          </a:p>
        </p:txBody>
      </p:sp>
    </p:spTree>
    <p:extLst>
      <p:ext uri="{BB962C8B-B14F-4D97-AF65-F5344CB8AC3E}">
        <p14:creationId xmlns:p14="http://schemas.microsoft.com/office/powerpoint/2010/main" val="29335330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220" y="1165662"/>
            <a:ext cx="3888432" cy="2520280"/>
          </a:xfrm>
          <a:prstGeom prst="rect">
            <a:avLst/>
          </a:prstGeom>
          <a:noFill/>
          <a:ln w="9525">
            <a:noFill/>
            <a:miter lim="800000"/>
            <a:headEnd/>
            <a:tailEnd/>
          </a:ln>
        </p:spPr>
      </p:pic>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428" y="3988236"/>
            <a:ext cx="3960440" cy="2440947"/>
          </a:xfrm>
          <a:prstGeom prst="rect">
            <a:avLst/>
          </a:prstGeom>
          <a:noFill/>
          <a:ln w="9525">
            <a:noFill/>
            <a:miter lim="800000"/>
            <a:headEnd/>
            <a:tailEnd/>
          </a:ln>
        </p:spPr>
      </p:pic>
      <p:sp>
        <p:nvSpPr>
          <p:cNvPr id="2" name="Title 1"/>
          <p:cNvSpPr>
            <a:spLocks noGrp="1"/>
          </p:cNvSpPr>
          <p:nvPr>
            <p:ph type="title"/>
          </p:nvPr>
        </p:nvSpPr>
        <p:spPr/>
        <p:txBody>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27/28</a:t>
            </a:r>
            <a:r>
              <a:rPr lang="el-GR" sz="2800" b="0" dirty="0">
                <a:solidFill>
                  <a:prstClr val="black"/>
                </a:solidFill>
              </a:rPr>
              <a:t>)</a:t>
            </a:r>
            <a:endParaRPr lang="el-GR" dirty="0"/>
          </a:p>
        </p:txBody>
      </p:sp>
      <p:sp>
        <p:nvSpPr>
          <p:cNvPr id="8" name="3 - Στρογγυλεμένο ορθογώνιο"/>
          <p:cNvSpPr/>
          <p:nvPr/>
        </p:nvSpPr>
        <p:spPr>
          <a:xfrm>
            <a:off x="5798398" y="1165662"/>
            <a:ext cx="1874470" cy="2520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Καθαριότητα γλουτών</a:t>
            </a:r>
          </a:p>
        </p:txBody>
      </p:sp>
      <p:sp>
        <p:nvSpPr>
          <p:cNvPr id="9" name="3 - Στρογγυλεμένο ορθογώνιο"/>
          <p:cNvSpPr/>
          <p:nvPr/>
        </p:nvSpPr>
        <p:spPr>
          <a:xfrm>
            <a:off x="1840220" y="3988235"/>
            <a:ext cx="1800200" cy="24409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Φροντίδα </a:t>
            </a:r>
            <a:r>
              <a:rPr lang="el-GR" sz="2400" dirty="0" err="1" smtClean="0"/>
              <a:t>περινεϊκής</a:t>
            </a:r>
            <a:r>
              <a:rPr lang="el-GR" sz="2400" dirty="0" smtClean="0"/>
              <a:t> </a:t>
            </a:r>
            <a:r>
              <a:rPr lang="el-GR" sz="2400" dirty="0"/>
              <a:t>χώρας</a:t>
            </a:r>
          </a:p>
        </p:txBody>
      </p:sp>
    </p:spTree>
    <p:extLst>
      <p:ext uri="{BB962C8B-B14F-4D97-AF65-F5344CB8AC3E}">
        <p14:creationId xmlns:p14="http://schemas.microsoft.com/office/powerpoint/2010/main" val="13028703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Λουτρό σώματος </a:t>
            </a:r>
            <a:r>
              <a:rPr lang="el-GR" sz="2800" b="0" dirty="0">
                <a:solidFill>
                  <a:prstClr val="black"/>
                </a:solidFill>
              </a:rPr>
              <a:t>(</a:t>
            </a:r>
            <a:r>
              <a:rPr lang="el-GR" sz="2800" b="0" dirty="0" smtClean="0">
                <a:solidFill>
                  <a:prstClr val="black"/>
                </a:solidFill>
              </a:rPr>
              <a:t>28/28</a:t>
            </a:r>
            <a:r>
              <a:rPr lang="el-GR" sz="2800" b="0" dirty="0">
                <a:solidFill>
                  <a:prstClr val="black"/>
                </a:solidFill>
              </a:rPr>
              <a:t>)</a:t>
            </a:r>
            <a:endParaRPr lang="el-GR" sz="24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1415133126"/>
              </p:ext>
            </p:extLst>
          </p:nvPr>
        </p:nvGraphicFramePr>
        <p:xfrm>
          <a:off x="539552" y="2132856"/>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10.00</a:t>
                      </a:r>
                      <a:endParaRPr lang="el-GR" sz="2400" dirty="0"/>
                    </a:p>
                  </a:txBody>
                  <a:tcPr/>
                </a:tc>
                <a:tc>
                  <a:txBody>
                    <a:bodyPr/>
                    <a:lstStyle/>
                    <a:p>
                      <a:r>
                        <a:rPr kumimoji="0" lang="el-GR" sz="2400" i="1" kern="1200" dirty="0" smtClean="0">
                          <a:solidFill>
                            <a:schemeClr val="dk1"/>
                          </a:solidFill>
                          <a:latin typeface="+mn-lt"/>
                          <a:ea typeface="+mn-ea"/>
                          <a:cs typeface="+mn-cs"/>
                        </a:rPr>
                        <a:t>Πραγματοποιήθηκε λουτρό σώματος. Παρατηρήθηκε ερυθρότητα στο σημείο του κόκκυγα. Ενημερώθηκε ο γιατρός.</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18414289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Φροντίδα περινέου </a:t>
            </a:r>
            <a:r>
              <a:rPr lang="el-GR" sz="2800" b="0" dirty="0" smtClean="0"/>
              <a:t>(1/8)</a:t>
            </a:r>
            <a:endParaRPr lang="el-GR" sz="2800" b="0" dirty="0"/>
          </a:p>
        </p:txBody>
      </p:sp>
      <p:sp>
        <p:nvSpPr>
          <p:cNvPr id="3" name="2 - Θέση περιεχομένου"/>
          <p:cNvSpPr>
            <a:spLocks noGrp="1"/>
          </p:cNvSpPr>
          <p:nvPr>
            <p:ph idx="1"/>
          </p:nvPr>
        </p:nvSpPr>
        <p:spPr/>
        <p:txBody>
          <a:bodyPr>
            <a:normAutofit/>
          </a:bodyPr>
          <a:lstStyle/>
          <a:p>
            <a:r>
              <a:rPr lang="el-GR" sz="2800" dirty="0" smtClean="0"/>
              <a:t>Απαιτείται εφαρμογή κανόνων υγιεινής και κατάλληλων πρακτικών φροντίδας για να προληφθεί η μετάδοση παθογόνων μικροοργανισμών στον ασθενή από το περιβάλλον του νοσοκομείου. </a:t>
            </a:r>
          </a:p>
          <a:p>
            <a:r>
              <a:rPr lang="el-GR" sz="2800" dirty="0" smtClean="0"/>
              <a:t>Θα πρέπει να γίνεται καθημερινά με νερό και ουδέτερο σαπούνι ή αφρόλουτρο.</a:t>
            </a:r>
          </a:p>
          <a:p>
            <a:r>
              <a:rPr lang="el-GR" sz="2800" dirty="0" smtClean="0"/>
              <a:t>Μετά την κένωση του εντέρου να χρησιμοποιείται απαλό καθαριστικό προϊόν και να γίνεται προσεκτικό στέγνωμα της περιοχής.</a:t>
            </a:r>
          </a:p>
          <a:p>
            <a:endParaRPr lang="el-GR" sz="2800" dirty="0"/>
          </a:p>
        </p:txBody>
      </p:sp>
    </p:spTree>
    <p:extLst>
      <p:ext uri="{BB962C8B-B14F-4D97-AF65-F5344CB8AC3E}">
        <p14:creationId xmlns:p14="http://schemas.microsoft.com/office/powerpoint/2010/main" val="31304440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περινέου </a:t>
            </a:r>
            <a:r>
              <a:rPr lang="el-GR" sz="2800" b="0" dirty="0" smtClean="0"/>
              <a:t>(2/8</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a:buNone/>
            </a:pPr>
            <a:r>
              <a:rPr lang="el-GR" sz="2800" b="1" dirty="0" smtClean="0"/>
              <a:t>Υλικό</a:t>
            </a:r>
            <a:endParaRPr lang="el-GR" sz="2800" dirty="0" smtClean="0"/>
          </a:p>
          <a:p>
            <a:r>
              <a:rPr lang="el-GR" sz="2800" dirty="0" smtClean="0"/>
              <a:t>Λεκάνη με ζεστό νερό</a:t>
            </a:r>
          </a:p>
          <a:p>
            <a:r>
              <a:rPr lang="el-GR" sz="2800" dirty="0" smtClean="0"/>
              <a:t>Πετσέτες</a:t>
            </a:r>
          </a:p>
          <a:p>
            <a:r>
              <a:rPr lang="el-GR" sz="2800" dirty="0" smtClean="0"/>
              <a:t>Κουβέρτα νοσηλείας</a:t>
            </a:r>
          </a:p>
          <a:p>
            <a:r>
              <a:rPr lang="el-GR" sz="2800" dirty="0" err="1" smtClean="0"/>
              <a:t>Σκοραμίδα</a:t>
            </a:r>
            <a:r>
              <a:rPr lang="el-GR" sz="2800" dirty="0" smtClean="0"/>
              <a:t> ή ουροδοχείο </a:t>
            </a:r>
          </a:p>
          <a:p>
            <a:r>
              <a:rPr lang="el-GR" sz="2800" dirty="0" smtClean="0"/>
              <a:t>Σάκος ακάθαρτου ιματισμού</a:t>
            </a:r>
          </a:p>
          <a:p>
            <a:r>
              <a:rPr lang="el-GR" sz="2800" dirty="0" smtClean="0"/>
              <a:t>Καθαρά γάντια</a:t>
            </a:r>
          </a:p>
          <a:p>
            <a:r>
              <a:rPr lang="el-GR" sz="2800" dirty="0" smtClean="0"/>
              <a:t>Προϊόντα καθαρισμού δέρματος</a:t>
            </a:r>
          </a:p>
          <a:p>
            <a:r>
              <a:rPr lang="el-GR" sz="2800" dirty="0" smtClean="0"/>
              <a:t>Πανάκια καθαρισμού </a:t>
            </a:r>
          </a:p>
          <a:p>
            <a:endParaRPr lang="el-GR" sz="2800" dirty="0"/>
          </a:p>
        </p:txBody>
      </p:sp>
    </p:spTree>
    <p:extLst>
      <p:ext uri="{BB962C8B-B14F-4D97-AF65-F5344CB8AC3E}">
        <p14:creationId xmlns:p14="http://schemas.microsoft.com/office/powerpoint/2010/main" val="38274205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περινέου </a:t>
            </a:r>
            <a:r>
              <a:rPr lang="el-GR" sz="2800" b="0" dirty="0" smtClean="0"/>
              <a:t>(3/8</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Εξηγήστε τη διαδικασία στον ασθενή.</a:t>
            </a:r>
          </a:p>
          <a:p>
            <a:pPr lvl="0"/>
            <a:r>
              <a:rPr lang="el-GR" sz="2400" dirty="0" smtClean="0"/>
              <a:t>Πλύνετε τα χέρια σας. Φορέστε γάντια μιας χρήσης</a:t>
            </a:r>
          </a:p>
          <a:p>
            <a:pPr lvl="0"/>
            <a:r>
              <a:rPr lang="el-GR" sz="2400" dirty="0" smtClean="0"/>
              <a:t>Τοποθετείστε τον ασθενή σε ύπτια θέση.</a:t>
            </a:r>
          </a:p>
          <a:p>
            <a:pPr lvl="0"/>
            <a:r>
              <a:rPr lang="el-GR" sz="2400" dirty="0" smtClean="0"/>
              <a:t>Βάλτε παραβάν.</a:t>
            </a:r>
          </a:p>
          <a:p>
            <a:pPr lvl="0"/>
            <a:r>
              <a:rPr lang="el-GR" sz="2400" dirty="0" smtClean="0"/>
              <a:t>Κατεβάστε τα κλινοσκεπάσματα στο κάτω μέρος του κρεβατιού.</a:t>
            </a:r>
          </a:p>
          <a:p>
            <a:pPr lvl="0"/>
            <a:r>
              <a:rPr lang="el-GR" sz="2400" dirty="0" smtClean="0"/>
              <a:t>Σηκώστε την πιτζάμα/ νυχτικό και βάλτε μια πετσέτα στην κοιλιακή χώρα.</a:t>
            </a:r>
          </a:p>
        </p:txBody>
      </p:sp>
    </p:spTree>
    <p:extLst>
      <p:ext uri="{BB962C8B-B14F-4D97-AF65-F5344CB8AC3E}">
        <p14:creationId xmlns:p14="http://schemas.microsoft.com/office/powerpoint/2010/main" val="40548518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περινέου </a:t>
            </a:r>
            <a:r>
              <a:rPr lang="el-GR" sz="2800" b="0" dirty="0" smtClean="0"/>
              <a:t>(4/8</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Αφαιρέστε το εσώρουχο του ασθενή.</a:t>
            </a:r>
          </a:p>
          <a:p>
            <a:pPr lvl="0"/>
            <a:r>
              <a:rPr lang="el-GR" sz="2400" dirty="0" smtClean="0"/>
              <a:t>Βρέξτε το πανάκι πλυσίματος, βάλτε σαπούνι και πλύνετε πρώτα την έσω επιφάνεια των μηρών.</a:t>
            </a:r>
          </a:p>
          <a:p>
            <a:pPr lvl="0"/>
            <a:r>
              <a:rPr lang="el-GR" sz="2400" dirty="0" smtClean="0"/>
              <a:t>Ξεβγάλετε και σκουπίστε με τη δεύτερη πετσέτα.</a:t>
            </a:r>
          </a:p>
          <a:p>
            <a:pPr lvl="0"/>
            <a:r>
              <a:rPr lang="el-GR" sz="2400" dirty="0" smtClean="0"/>
              <a:t>Αν είναι γυναίκα, κάμψτε τα γόνατα της ασθενούς (γυναικολογική στάση).</a:t>
            </a:r>
          </a:p>
          <a:p>
            <a:pPr lvl="0"/>
            <a:r>
              <a:rPr lang="el-GR" sz="2400" dirty="0" smtClean="0"/>
              <a:t>Τοποθετήστε την πετσέτα που σκουπίσατε τους μηρούς, πάνω στα γόνατα με κατεύθυνση προς τα πέλματα, αφήνοντας ένα άνοιγμα στην περιοχή των γεννητικών οργάνων. </a:t>
            </a:r>
          </a:p>
          <a:p>
            <a:endParaRPr lang="el-GR" sz="2400" dirty="0"/>
          </a:p>
        </p:txBody>
      </p:sp>
    </p:spTree>
    <p:extLst>
      <p:ext uri="{BB962C8B-B14F-4D97-AF65-F5344CB8AC3E}">
        <p14:creationId xmlns:p14="http://schemas.microsoft.com/office/powerpoint/2010/main" val="4544953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περινέου </a:t>
            </a:r>
            <a:r>
              <a:rPr lang="el-GR" sz="2800" b="0" dirty="0" smtClean="0"/>
              <a:t>(5/8</a:t>
            </a:r>
            <a:r>
              <a:rPr lang="el-GR" sz="2800" b="0" dirty="0"/>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Ανοίξτε τα έξω γεννητικά όργανα με το ένα χέρι και με το άλλο με μια κίνηση από το πιο καθαρό προς το πιο βρώμικο (από την ηβική προς την πρωκτική περιοχή) πλένετε με το πανάκι τη μια πλευρά (από πάνω προς τα κάτω). Ξεβγάλετε και σκουπίστε ταμποναριστά.</a:t>
            </a:r>
          </a:p>
          <a:p>
            <a:pPr lvl="0"/>
            <a:r>
              <a:rPr lang="el-GR" sz="2400" dirty="0" smtClean="0"/>
              <a:t>Επαναλαμβάνετε τη διαδικασία και στην άλλη πλευρά των έξω γεννητικών οργάνων. Ξεβγάλετε και σκουπίστε με τη πετσέτα ταμποναριστά.</a:t>
            </a:r>
          </a:p>
          <a:p>
            <a:pPr lvl="0"/>
            <a:r>
              <a:rPr lang="el-GR" sz="2400" dirty="0" smtClean="0"/>
              <a:t>Αν είναι άνδρας, τοποθετήστε τον σε ύπτια θέση χωρίς να κάνετε κάμψη στα γόνατα. Διατηρείτε τις πετσέτες σε κοιλιά και μηρούς με το άνοιγμα στο ύψος των γεννητικών οργάνων (έχει προηγηθεί πλύσιμο των μηρών).</a:t>
            </a:r>
          </a:p>
          <a:p>
            <a:pPr lvl="0"/>
            <a:r>
              <a:rPr lang="el-GR" sz="2400" dirty="0" smtClean="0"/>
              <a:t>Τοποθετείστε το πέος πάνω στην πετσέτα των μηρών.</a:t>
            </a:r>
          </a:p>
          <a:p>
            <a:endParaRPr lang="el-GR" sz="2400" dirty="0"/>
          </a:p>
        </p:txBody>
      </p:sp>
    </p:spTree>
    <p:extLst>
      <p:ext uri="{BB962C8B-B14F-4D97-AF65-F5344CB8AC3E}">
        <p14:creationId xmlns:p14="http://schemas.microsoft.com/office/powerpoint/2010/main" val="23165948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περινέου </a:t>
            </a:r>
            <a:r>
              <a:rPr lang="el-GR" sz="2800" b="0" dirty="0" smtClean="0"/>
              <a:t>(6/8</a:t>
            </a:r>
            <a:r>
              <a:rPr lang="el-GR" sz="2800" b="0" dirty="0"/>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Βρέξτε το πανάκι πλυσίματος, βάλτε σαπούνι και με περιστροφικές κινήσεις καθαρίστε πρώτα τη βάλανο με κατεύθυνση προς τους όρχεις. Ξεβγάλετε και σκουπίστε ταμποναριστά.</a:t>
            </a:r>
          </a:p>
          <a:p>
            <a:pPr lvl="0"/>
            <a:r>
              <a:rPr lang="el-GR" sz="2400" dirty="0" smtClean="0"/>
              <a:t>Ανασηκώστε τους όρχεις, πλύνετε και σκουπίστε ταμποναριστά.</a:t>
            </a:r>
          </a:p>
          <a:p>
            <a:pPr lvl="0"/>
            <a:r>
              <a:rPr lang="el-GR" sz="2400" dirty="0" smtClean="0"/>
              <a:t>Απορρίψτε τις πετσέτες στο κάδο ακάθαρτου ιματισμού.</a:t>
            </a:r>
          </a:p>
          <a:p>
            <a:pPr lvl="0"/>
            <a:r>
              <a:rPr lang="el-GR" sz="2400" dirty="0" smtClean="0"/>
              <a:t>Βγάλτε τα γάντια προσεκτικά.</a:t>
            </a:r>
          </a:p>
          <a:p>
            <a:pPr lvl="0"/>
            <a:r>
              <a:rPr lang="el-GR" sz="2400" dirty="0" smtClean="0"/>
              <a:t>Πλύνετε τα χέρια σας.</a:t>
            </a:r>
          </a:p>
          <a:p>
            <a:pPr lvl="0"/>
            <a:r>
              <a:rPr lang="el-GR" sz="2400" dirty="0" smtClean="0"/>
              <a:t>Βοηθήστε τον ασθενή να ντυθεί. Τοποθετήστε τον σε άνετη θέση.</a:t>
            </a:r>
          </a:p>
          <a:p>
            <a:pPr lvl="0"/>
            <a:r>
              <a:rPr lang="el-GR" sz="2400" dirty="0" smtClean="0"/>
              <a:t>Καταγράψτε τυχόν ευρήματα.</a:t>
            </a:r>
          </a:p>
          <a:p>
            <a:endParaRPr lang="el-GR" sz="2400" dirty="0"/>
          </a:p>
        </p:txBody>
      </p:sp>
    </p:spTree>
    <p:extLst>
      <p:ext uri="{BB962C8B-B14F-4D97-AF65-F5344CB8AC3E}">
        <p14:creationId xmlns:p14="http://schemas.microsoft.com/office/powerpoint/2010/main" val="19666067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600" dirty="0"/>
              <a:t>Φροντίδα περινέου </a:t>
            </a:r>
            <a:r>
              <a:rPr lang="el-GR" sz="2800" b="0" dirty="0" smtClean="0"/>
              <a:t>(7/8</a:t>
            </a:r>
            <a:r>
              <a:rPr lang="el-GR" sz="2800" b="0" dirty="0"/>
              <a:t>)</a:t>
            </a:r>
            <a:endParaRPr lang="el-GR" sz="3600" dirty="0"/>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344" y="1107062"/>
            <a:ext cx="2853626" cy="2296821"/>
          </a:xfrm>
          <a:prstGeom prst="rect">
            <a:avLst/>
          </a:prstGeom>
          <a:noFill/>
          <a:ln w="9525">
            <a:noFill/>
            <a:miter lim="800000"/>
            <a:headEnd/>
            <a:tailEnd/>
          </a:ln>
        </p:spPr>
      </p:pic>
      <p:pic>
        <p:nvPicPr>
          <p:cNvPr id="542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247" y="1107062"/>
            <a:ext cx="2500767" cy="2296821"/>
          </a:xfrm>
          <a:prstGeom prst="rect">
            <a:avLst/>
          </a:prstGeom>
          <a:noFill/>
          <a:ln w="9525">
            <a:noFill/>
            <a:miter lim="800000"/>
            <a:headEnd/>
            <a:tailEnd/>
          </a:ln>
        </p:spPr>
      </p:pic>
      <p:pic>
        <p:nvPicPr>
          <p:cNvPr id="542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344" y="4293096"/>
            <a:ext cx="2852748" cy="2160240"/>
          </a:xfrm>
          <a:prstGeom prst="rect">
            <a:avLst/>
          </a:prstGeom>
          <a:noFill/>
          <a:ln w="9525">
            <a:noFill/>
            <a:miter lim="800000"/>
            <a:headEnd/>
            <a:tailEnd/>
          </a:ln>
        </p:spPr>
      </p:pic>
      <p:pic>
        <p:nvPicPr>
          <p:cNvPr id="542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277" y="4293096"/>
            <a:ext cx="2472200" cy="2158886"/>
          </a:xfrm>
          <a:prstGeom prst="rect">
            <a:avLst/>
          </a:prstGeom>
          <a:noFill/>
          <a:ln w="9525">
            <a:noFill/>
            <a:miter lim="800000"/>
            <a:headEnd/>
            <a:tailEnd/>
          </a:ln>
        </p:spPr>
      </p:pic>
      <p:pic>
        <p:nvPicPr>
          <p:cNvPr id="5427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28247" y="4293096"/>
            <a:ext cx="2500767" cy="2158886"/>
          </a:xfrm>
          <a:prstGeom prst="rect">
            <a:avLst/>
          </a:prstGeom>
          <a:noFill/>
          <a:ln w="9525">
            <a:noFill/>
            <a:miter lim="800000"/>
            <a:headEnd/>
            <a:tailEnd/>
          </a:ln>
        </p:spPr>
      </p:pic>
      <p:sp>
        <p:nvSpPr>
          <p:cNvPr id="10" name="9 - Στρογγυλεμένο ορθογώνιο"/>
          <p:cNvSpPr/>
          <p:nvPr/>
        </p:nvSpPr>
        <p:spPr>
          <a:xfrm>
            <a:off x="350222" y="3493823"/>
            <a:ext cx="7978792" cy="7272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Φροντίδα γεννητικών οργάνων σε γυναίκα και άνδρα</a:t>
            </a:r>
            <a:endParaRPr lang="el-GR" sz="2400" dirty="0"/>
          </a:p>
        </p:txBody>
      </p:sp>
      <p:pic>
        <p:nvPicPr>
          <p:cNvPr id="11" name="Picture 3"/>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3278277" y="1107062"/>
            <a:ext cx="2472200" cy="2296820"/>
          </a:xfrm>
          <a:prstGeom prst="rect">
            <a:avLst/>
          </a:prstGeom>
          <a:noFill/>
          <a:ln w="9525">
            <a:noFill/>
            <a:miter lim="800000"/>
            <a:headEnd/>
            <a:tailEnd/>
          </a:ln>
        </p:spPr>
      </p:pic>
    </p:spTree>
    <p:extLst>
      <p:ext uri="{BB962C8B-B14F-4D97-AF65-F5344CB8AC3E}">
        <p14:creationId xmlns:p14="http://schemas.microsoft.com/office/powerpoint/2010/main" val="380241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3600" dirty="0"/>
              <a:t>Δέρμα  </a:t>
            </a:r>
            <a:br>
              <a:rPr lang="el-GR" sz="3600" dirty="0"/>
            </a:br>
            <a:r>
              <a:rPr lang="el-GR" sz="3600" dirty="0"/>
              <a:t>ανατομία &amp; φυσιολογία </a:t>
            </a:r>
            <a:r>
              <a:rPr lang="el-GR" sz="2800" b="0" dirty="0" smtClean="0">
                <a:solidFill>
                  <a:prstClr val="black"/>
                </a:solidFill>
              </a:rPr>
              <a:t>(6/6)</a:t>
            </a:r>
            <a:endParaRPr lang="el-GR" sz="3600" dirty="0"/>
          </a:p>
        </p:txBody>
      </p:sp>
      <p:sp>
        <p:nvSpPr>
          <p:cNvPr id="3" name="2 - Θέση περιεχομένου"/>
          <p:cNvSpPr>
            <a:spLocks noGrp="1"/>
          </p:cNvSpPr>
          <p:nvPr>
            <p:ph idx="1"/>
          </p:nvPr>
        </p:nvSpPr>
        <p:spPr/>
        <p:txBody>
          <a:bodyPr>
            <a:normAutofit/>
          </a:bodyPr>
          <a:lstStyle/>
          <a:p>
            <a:r>
              <a:rPr lang="el-GR" sz="2400" dirty="0" smtClean="0"/>
              <a:t>Οι ιδρωτοποιοί αδένες υπάρχουν σε όλη την επιφάνεια του δέρματος εκτός από το δέρμα των φρυδιών, την έσω επιφάνεια του πτερυγίου του αυτιού, το έσω πέταλο της ακροποσθίας και τα μικρά χείλη του αιδοίου. Οι περισσότεροι εντοπίζονται στα πέλματα, τις παλάμες, το πρόσωπο και τη μασχάλη. </a:t>
            </a:r>
          </a:p>
          <a:p>
            <a:r>
              <a:rPr lang="el-GR" sz="2400" dirty="0" smtClean="0"/>
              <a:t>Λειτουργίες: </a:t>
            </a:r>
            <a:r>
              <a:rPr lang="el-GR" sz="2400" i="1" dirty="0" smtClean="0"/>
              <a:t>η </a:t>
            </a:r>
            <a:r>
              <a:rPr lang="el-GR" sz="2400" dirty="0" smtClean="0"/>
              <a:t>εφίδρωση ελέγχεται κυρίως από το νευρικό σύστημα και ανάλογα με το ερέθισμα που την προκαλεί, διακρίνεται σε: συγκινησιακή, θερμορυθμιστική, και γευστική. Οι ιδρωτοποιοί αδένες λειτουργούν ως επικουρικό απεκκριτικό όργανο για την απομάκρυνση ουσιών που είναι άχρηστες για τον οργανισμό (ουρία, ουρικό οξύ).</a:t>
            </a:r>
          </a:p>
          <a:p>
            <a:endParaRPr lang="el-GR" sz="2800" dirty="0"/>
          </a:p>
        </p:txBody>
      </p:sp>
    </p:spTree>
    <p:extLst>
      <p:ext uri="{BB962C8B-B14F-4D97-AF65-F5344CB8AC3E}">
        <p14:creationId xmlns:p14="http://schemas.microsoft.com/office/powerpoint/2010/main" val="4293669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Φροντίδα περινέου </a:t>
            </a:r>
            <a:r>
              <a:rPr lang="el-GR" sz="2800" b="0" dirty="0" smtClean="0">
                <a:solidFill>
                  <a:prstClr val="black"/>
                </a:solidFill>
              </a:rPr>
              <a:t>(8/8</a:t>
            </a:r>
            <a:r>
              <a:rPr lang="el-GR" sz="2800" b="0" dirty="0">
                <a:solidFill>
                  <a:prstClr val="black"/>
                </a:solidFill>
              </a:rPr>
              <a:t>)</a:t>
            </a:r>
            <a:endParaRPr lang="el-GR" sz="24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3832100177"/>
              </p:ext>
            </p:extLst>
          </p:nvPr>
        </p:nvGraphicFramePr>
        <p:xfrm>
          <a:off x="395537" y="1844824"/>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10.00</a:t>
                      </a:r>
                      <a:endParaRPr lang="el-GR" sz="2400" dirty="0"/>
                    </a:p>
                  </a:txBody>
                  <a:tcPr/>
                </a:tc>
                <a:tc>
                  <a:txBody>
                    <a:bodyPr/>
                    <a:lstStyle/>
                    <a:p>
                      <a:r>
                        <a:rPr kumimoji="0" lang="el-GR" sz="2400" i="1" kern="1200" dirty="0" smtClean="0">
                          <a:solidFill>
                            <a:schemeClr val="dk1"/>
                          </a:solidFill>
                          <a:latin typeface="+mn-lt"/>
                          <a:ea typeface="+mn-ea"/>
                          <a:cs typeface="+mn-cs"/>
                        </a:rPr>
                        <a:t>Εφαρμόσθηκε περινεική φροντίδα. </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9256033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Αλλαγή ενδυμάτων ασθενή </a:t>
            </a:r>
            <a:r>
              <a:rPr lang="el-GR" sz="2800" b="0" dirty="0" smtClean="0">
                <a:solidFill>
                  <a:prstClr val="black"/>
                </a:solidFill>
              </a:rPr>
              <a:t>(1/8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a:buNone/>
            </a:pPr>
            <a:r>
              <a:rPr lang="el-GR" b="1" dirty="0" smtClean="0"/>
              <a:t>Υλικό</a:t>
            </a:r>
            <a:endParaRPr lang="el-GR" dirty="0" smtClean="0"/>
          </a:p>
          <a:p>
            <a:r>
              <a:rPr lang="el-GR" dirty="0" smtClean="0"/>
              <a:t>Κουβέρτα νοσηλείας</a:t>
            </a:r>
          </a:p>
          <a:p>
            <a:r>
              <a:rPr lang="el-GR" dirty="0" smtClean="0"/>
              <a:t>Καθαρές πυτζάμες ή νυχτικού</a:t>
            </a:r>
          </a:p>
          <a:p>
            <a:endParaRPr lang="el-GR" dirty="0"/>
          </a:p>
        </p:txBody>
      </p:sp>
    </p:spTree>
    <p:extLst>
      <p:ext uri="{BB962C8B-B14F-4D97-AF65-F5344CB8AC3E}">
        <p14:creationId xmlns:p14="http://schemas.microsoft.com/office/powerpoint/2010/main" val="30519280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Αξιολογήστε τον ασθενή για κινητικούς περιορισμούς ή αν έχει ορό.</a:t>
            </a:r>
          </a:p>
          <a:p>
            <a:pPr lvl="0"/>
            <a:r>
              <a:rPr lang="el-GR" sz="2400" dirty="0" smtClean="0"/>
              <a:t>Φορέστε γάντια (προαιρετικά). </a:t>
            </a:r>
          </a:p>
          <a:p>
            <a:pPr lvl="0"/>
            <a:r>
              <a:rPr lang="el-GR" sz="2400" dirty="0" smtClean="0"/>
              <a:t>Τοποθετήστε τον ασθενή σε </a:t>
            </a:r>
            <a:r>
              <a:rPr lang="el-GR" sz="2400" dirty="0" err="1" smtClean="0"/>
              <a:t>ημικαθιστή</a:t>
            </a:r>
            <a:r>
              <a:rPr lang="el-GR" sz="2400" dirty="0" smtClean="0"/>
              <a:t> θέση στο κρεβάτι. </a:t>
            </a:r>
          </a:p>
          <a:p>
            <a:pPr lvl="0"/>
            <a:r>
              <a:rPr lang="el-GR" sz="2400" dirty="0" smtClean="0"/>
              <a:t>Βάλτε πάνω από τα κλινοσκεπάσματα την κουβέρτα νοσηλείας. </a:t>
            </a:r>
          </a:p>
          <a:p>
            <a:pPr lvl="0"/>
            <a:r>
              <a:rPr lang="el-GR" sz="2400" dirty="0" smtClean="0"/>
              <a:t>Αν φορά νυχτικό (γυναίκα) ή / και  έχει ορό, κάντε τις παρακάτω ενέργειες:</a:t>
            </a:r>
          </a:p>
          <a:p>
            <a:pPr marL="808038" indent="-446088">
              <a:buFont typeface="+mj-lt"/>
              <a:buAutoNum type="arabicPeriod"/>
            </a:pPr>
            <a:r>
              <a:rPr lang="el-GR" sz="2400" dirty="0" smtClean="0"/>
              <a:t>βγάλτε πρώτα το μανίκι του   χεριού που είναι απέναντί σας ή το μανίκι του χεριού που δεν έχει τον ορό, αφού πρώτα κατεβάσετε το κάγκελο ασφαλείας, </a:t>
            </a:r>
          </a:p>
        </p:txBody>
      </p:sp>
    </p:spTree>
    <p:extLst>
      <p:ext uri="{BB962C8B-B14F-4D97-AF65-F5344CB8AC3E}">
        <p14:creationId xmlns:p14="http://schemas.microsoft.com/office/powerpoint/2010/main" val="6164038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(3/8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a:t>Αν φορά νυχτικό (γυναίκα) ή / και  έχει ορό, κάντε τις παρακάτω </a:t>
            </a:r>
            <a:r>
              <a:rPr lang="el-GR" sz="2400" dirty="0" smtClean="0"/>
              <a:t>ενέργειες </a:t>
            </a:r>
            <a:r>
              <a:rPr lang="en-US" sz="2400" dirty="0"/>
              <a:t>(</a:t>
            </a:r>
            <a:r>
              <a:rPr lang="el-GR" sz="2400" dirty="0"/>
              <a:t>συνέχεια</a:t>
            </a:r>
            <a:r>
              <a:rPr lang="el-GR" sz="2400" dirty="0" smtClean="0"/>
              <a:t>):</a:t>
            </a:r>
          </a:p>
          <a:p>
            <a:pPr marL="808038" indent="-446088">
              <a:buFont typeface="+mj-lt"/>
              <a:buAutoNum type="arabicPeriod" startAt="2"/>
            </a:pPr>
            <a:r>
              <a:rPr lang="el-GR" sz="2400" dirty="0" smtClean="0"/>
              <a:t>βγάλτε πρώτα το μανίκι του   χεριού που είναι απέναντί σας ή το μανίκι του χεριού που δεν έχει τον ορό, αφού πρώτα κατεβάσετε το κάγκελο ασφαλείας, </a:t>
            </a:r>
            <a:endParaRPr lang="en-US" sz="2400" dirty="0" smtClean="0"/>
          </a:p>
          <a:p>
            <a:pPr marL="808038" indent="-446088">
              <a:buFont typeface="+mj-lt"/>
              <a:buAutoNum type="arabicPeriod" startAt="2"/>
            </a:pPr>
            <a:r>
              <a:rPr lang="el-GR" sz="2400" dirty="0" smtClean="0"/>
              <a:t>περάστε </a:t>
            </a:r>
            <a:r>
              <a:rPr lang="el-GR" sz="2400" dirty="0"/>
              <a:t>το κεφάλι μέσα από το λαιμό του νυχτικού και σηκώστε το κάγκελο, </a:t>
            </a:r>
          </a:p>
          <a:p>
            <a:pPr marL="808038" indent="-446088">
              <a:buFont typeface="+mj-lt"/>
              <a:buAutoNum type="arabicPeriod" startAt="2"/>
            </a:pPr>
            <a:r>
              <a:rPr lang="el-GR" sz="2400" dirty="0" smtClean="0"/>
              <a:t>πηγαίνετε </a:t>
            </a:r>
            <a:r>
              <a:rPr lang="el-GR" sz="2400" dirty="0"/>
              <a:t>από την άλλη πλευρά και κατεβάστε το κάγκελο. Βγάλτε το μανίκι από το άλλο χέρι (που έχει τον ορό) ξεκρεμώντας τον ορό από το </a:t>
            </a:r>
            <a:r>
              <a:rPr lang="el-GR" sz="2400" dirty="0" err="1"/>
              <a:t>στατό</a:t>
            </a:r>
            <a:r>
              <a:rPr lang="el-GR" sz="2400" dirty="0"/>
              <a:t> και περνώντας τον προσεκτικά μέσα από το μανίκι,</a:t>
            </a:r>
          </a:p>
          <a:p>
            <a:pPr marL="808038" indent="-446088">
              <a:buFont typeface="+mj-lt"/>
              <a:buAutoNum type="arabicPeriod" startAt="2"/>
            </a:pPr>
            <a:r>
              <a:rPr lang="el-GR" sz="2400" dirty="0" smtClean="0"/>
              <a:t>κρεμάστε </a:t>
            </a:r>
            <a:r>
              <a:rPr lang="el-GR" sz="2400" dirty="0"/>
              <a:t>ξανά τον ορό πάνω στο </a:t>
            </a:r>
            <a:r>
              <a:rPr lang="el-GR" sz="2400" dirty="0" err="1"/>
              <a:t>στατό</a:t>
            </a:r>
            <a:r>
              <a:rPr lang="el-GR" sz="2400" dirty="0"/>
              <a:t>, </a:t>
            </a:r>
          </a:p>
        </p:txBody>
      </p:sp>
    </p:spTree>
    <p:extLst>
      <p:ext uri="{BB962C8B-B14F-4D97-AF65-F5344CB8AC3E}">
        <p14:creationId xmlns:p14="http://schemas.microsoft.com/office/powerpoint/2010/main" val="5032194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(4/8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r>
              <a:rPr lang="el-GR" sz="2400" dirty="0"/>
              <a:t>Αν φορά νυχτικό (γυναίκα) ή / και  έχει ορό, κάντε τις παρακάτω ενέργειες </a:t>
            </a:r>
            <a:r>
              <a:rPr lang="en-US" sz="2400" dirty="0"/>
              <a:t>(</a:t>
            </a:r>
            <a:r>
              <a:rPr lang="el-GR" sz="2400" dirty="0"/>
              <a:t>συνέχεια):</a:t>
            </a:r>
          </a:p>
          <a:p>
            <a:pPr marL="808038" indent="-446088">
              <a:buFont typeface="+mj-lt"/>
              <a:buAutoNum type="arabicPeriod" startAt="6"/>
            </a:pPr>
            <a:r>
              <a:rPr lang="el-GR" sz="2400" dirty="0" smtClean="0"/>
              <a:t>βάλτε </a:t>
            </a:r>
            <a:r>
              <a:rPr lang="el-GR" sz="2400" dirty="0"/>
              <a:t>το μανίκι του χεριού που δεν έχει τον ορό, </a:t>
            </a:r>
          </a:p>
          <a:p>
            <a:pPr marL="808038" indent="-446088">
              <a:buFont typeface="+mj-lt"/>
              <a:buAutoNum type="arabicPeriod" startAt="6"/>
            </a:pPr>
            <a:r>
              <a:rPr lang="el-GR" sz="2400" dirty="0" smtClean="0"/>
              <a:t>πηγαίνετε </a:t>
            </a:r>
            <a:r>
              <a:rPr lang="el-GR" sz="2400" dirty="0"/>
              <a:t>από την άλλη πλευρά, ξεκρεμάστε τον ορό και περάστε τον μέσα από το μανίκι και έπειτα το χέρι, </a:t>
            </a:r>
          </a:p>
          <a:p>
            <a:pPr marL="808038" indent="-446088">
              <a:buFont typeface="+mj-lt"/>
              <a:buAutoNum type="arabicPeriod" startAt="6"/>
            </a:pPr>
            <a:r>
              <a:rPr lang="el-GR" sz="2400" dirty="0" smtClean="0"/>
              <a:t>τραβήξτε </a:t>
            </a:r>
            <a:r>
              <a:rPr lang="el-GR" sz="2400" dirty="0"/>
              <a:t>το λερωμένο νυχτικό, καθώς κρατάει ο ασθενής την κουβέρτα νοσηλείας, και απορρίψτε τα στον κάδο με τον ακάθαρτο ιματισμό, </a:t>
            </a:r>
          </a:p>
          <a:p>
            <a:pPr marL="808038" indent="-446088">
              <a:buFont typeface="+mj-lt"/>
              <a:buAutoNum type="arabicPeriod" startAt="6"/>
            </a:pPr>
            <a:r>
              <a:rPr lang="el-GR" sz="2400" dirty="0" smtClean="0"/>
              <a:t>ελέγξτε </a:t>
            </a:r>
            <a:r>
              <a:rPr lang="el-GR" sz="2400" dirty="0"/>
              <a:t>αν ο ορός λειτουργεί κανονικά.</a:t>
            </a:r>
          </a:p>
        </p:txBody>
      </p:sp>
    </p:spTree>
    <p:extLst>
      <p:ext uri="{BB962C8B-B14F-4D97-AF65-F5344CB8AC3E}">
        <p14:creationId xmlns:p14="http://schemas.microsoft.com/office/powerpoint/2010/main" val="39093359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(5/8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8075240" cy="5040560"/>
          </a:xfrm>
        </p:spPr>
        <p:txBody>
          <a:bodyPr>
            <a:normAutofit lnSpcReduction="10000"/>
          </a:bodyPr>
          <a:lstStyle/>
          <a:p>
            <a:r>
              <a:rPr lang="el-GR" sz="2400" dirty="0"/>
              <a:t>Αν φορά νυχτικό (γυναίκα) ή / και  έχει ορό, κάντε τις παρακάτω ενέργειες </a:t>
            </a:r>
            <a:r>
              <a:rPr lang="en-US" sz="2400" dirty="0"/>
              <a:t>(</a:t>
            </a:r>
            <a:r>
              <a:rPr lang="el-GR" sz="2400" dirty="0"/>
              <a:t>συνέχεια):</a:t>
            </a:r>
          </a:p>
          <a:p>
            <a:pPr marL="808038" indent="-446088">
              <a:buFont typeface="+mj-lt"/>
              <a:buAutoNum type="arabicPeriod"/>
            </a:pPr>
            <a:r>
              <a:rPr lang="el-GR" sz="2400" dirty="0" smtClean="0"/>
              <a:t>βγάλτε πρώτα το μανίκι του χεριού που είναι απέναντί σας ή το μανίκι του χεριού που δεν έχει τον ορό, αφού πρώτα κατεβάσετε το κάγκελο ασφαλείας,</a:t>
            </a:r>
          </a:p>
          <a:p>
            <a:pPr marL="808038" indent="-446088">
              <a:buFont typeface="+mj-lt"/>
              <a:buAutoNum type="arabicPeriod"/>
            </a:pPr>
            <a:r>
              <a:rPr lang="el-GR" sz="2400" dirty="0" smtClean="0"/>
              <a:t>τραβήξτε την πλάτη της πυτζάμας προς την άλλη πλευρά,</a:t>
            </a:r>
          </a:p>
          <a:p>
            <a:pPr marL="808038" indent="-446088">
              <a:buFont typeface="+mj-lt"/>
              <a:buAutoNum type="arabicPeriod"/>
            </a:pPr>
            <a:r>
              <a:rPr lang="el-GR" sz="2400" dirty="0" smtClean="0"/>
              <a:t>πηγαίνετε από την άλλη πλευρά και κατεβάστε το κάγκελο. Βγάλτε το μανίκι από το άλλο χέρι (που έχει τον ορό), ξεκρεμώντας τον ορό από το στατό και περνώντας τον προσεκτικά μέσα από το μανίκι,</a:t>
            </a:r>
          </a:p>
          <a:p>
            <a:pPr marL="808038" indent="-446088">
              <a:buFont typeface="+mj-lt"/>
              <a:buAutoNum type="arabicPeriod"/>
            </a:pPr>
            <a:r>
              <a:rPr lang="el-GR" sz="2400" dirty="0" smtClean="0"/>
              <a:t>κρεμάστε ξανά τον ορό πάνω στο στατό και απορρίψτε το σακάκι,</a:t>
            </a:r>
          </a:p>
        </p:txBody>
      </p:sp>
    </p:spTree>
    <p:extLst>
      <p:ext uri="{BB962C8B-B14F-4D97-AF65-F5344CB8AC3E}">
        <p14:creationId xmlns:p14="http://schemas.microsoft.com/office/powerpoint/2010/main" val="16188378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(6/8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7859216" cy="5040560"/>
          </a:xfrm>
        </p:spPr>
        <p:txBody>
          <a:bodyPr>
            <a:normAutofit/>
          </a:bodyPr>
          <a:lstStyle/>
          <a:p>
            <a:r>
              <a:rPr lang="el-GR" sz="2400" dirty="0"/>
              <a:t>Αν φορά νυχτικό (γυναίκα) ή / και  έχει ορό, κάντε τις παρακάτω ενέργειες </a:t>
            </a:r>
            <a:r>
              <a:rPr lang="en-US" sz="2400" dirty="0"/>
              <a:t>(</a:t>
            </a:r>
            <a:r>
              <a:rPr lang="el-GR" sz="2400" dirty="0"/>
              <a:t>συνέχεια):</a:t>
            </a:r>
          </a:p>
          <a:p>
            <a:pPr marL="808038" indent="-446088">
              <a:buFont typeface="+mj-lt"/>
              <a:buAutoNum type="arabicPeriod" startAt="5"/>
            </a:pPr>
            <a:r>
              <a:rPr lang="el-GR" sz="2400" dirty="0" smtClean="0"/>
              <a:t>απλώστε </a:t>
            </a:r>
            <a:r>
              <a:rPr lang="el-GR" sz="2400" dirty="0"/>
              <a:t>το σακάκι της καθαρής πυτζάμας και βάλτε πρώτα το μανίκι του χεριού που δεν έχει ορό, </a:t>
            </a:r>
          </a:p>
          <a:p>
            <a:pPr marL="808038" indent="-446088">
              <a:buFont typeface="+mj-lt"/>
              <a:buAutoNum type="arabicPeriod" startAt="5"/>
            </a:pPr>
            <a:r>
              <a:rPr lang="el-GR" sz="2400" dirty="0" smtClean="0"/>
              <a:t>πηγαίνετε </a:t>
            </a:r>
            <a:r>
              <a:rPr lang="el-GR" sz="2400" dirty="0"/>
              <a:t>από την άλλη πλευρά, ξεκρεμάστε τον ορό και περάστε τον μέσα από το μανίκι και έπειτα το χέρι,</a:t>
            </a:r>
          </a:p>
          <a:p>
            <a:pPr marL="808038" indent="-446088">
              <a:buFont typeface="+mj-lt"/>
              <a:buAutoNum type="arabicPeriod" startAt="5"/>
            </a:pPr>
            <a:r>
              <a:rPr lang="el-GR" sz="2400" dirty="0" smtClean="0"/>
              <a:t>κουμπώστε </a:t>
            </a:r>
            <a:r>
              <a:rPr lang="el-GR" sz="2400" dirty="0"/>
              <a:t>τα κουμπιά (αν υπάρχουν),</a:t>
            </a:r>
          </a:p>
          <a:p>
            <a:pPr marL="808038" indent="-446088">
              <a:buFont typeface="+mj-lt"/>
              <a:buAutoNum type="arabicPeriod" startAt="5"/>
            </a:pPr>
            <a:r>
              <a:rPr lang="el-GR" sz="2400" dirty="0" smtClean="0"/>
              <a:t>ελέγξτε </a:t>
            </a:r>
            <a:r>
              <a:rPr lang="el-GR" sz="2400" dirty="0"/>
              <a:t>αν ο ορός λειτουργεί κανονικά</a:t>
            </a:r>
            <a:r>
              <a:rPr lang="el-GR" sz="2400" dirty="0" smtClean="0"/>
              <a:t>,</a:t>
            </a:r>
          </a:p>
          <a:p>
            <a:pPr marL="808038" indent="-446088">
              <a:buFont typeface="+mj-lt"/>
              <a:buAutoNum type="arabicPeriod" startAt="5"/>
            </a:pPr>
            <a:r>
              <a:rPr lang="el-GR" sz="2400" dirty="0" smtClean="0"/>
              <a:t>ζητήστε </a:t>
            </a:r>
            <a:r>
              <a:rPr lang="el-GR" sz="2400" dirty="0"/>
              <a:t>από τον ασθενή να κάμψει τα γόνατα και να σηκώσει τα ισχία, για να κατεβάσετε το παντελόνι της πυτζάμας, και απορρίψτε το, </a:t>
            </a:r>
          </a:p>
          <a:p>
            <a:pPr marL="808038" indent="-446088">
              <a:buFont typeface="+mj-lt"/>
              <a:buAutoNum type="arabicPeriod" startAt="5"/>
            </a:pPr>
            <a:endParaRPr lang="el-GR" sz="2400" dirty="0" smtClean="0"/>
          </a:p>
          <a:p>
            <a:pPr marL="808038" indent="-446088">
              <a:buFont typeface="+mj-lt"/>
              <a:buAutoNum type="arabicPeriod" startAt="5"/>
            </a:pPr>
            <a:endParaRPr lang="el-GR" sz="2400" dirty="0"/>
          </a:p>
        </p:txBody>
      </p:sp>
    </p:spTree>
    <p:extLst>
      <p:ext uri="{BB962C8B-B14F-4D97-AF65-F5344CB8AC3E}">
        <p14:creationId xmlns:p14="http://schemas.microsoft.com/office/powerpoint/2010/main" val="10387257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Αλλαγή ενδυμάτων ασθενή </a:t>
            </a:r>
            <a:r>
              <a:rPr lang="el-GR" sz="2800" b="0" dirty="0" smtClean="0">
                <a:solidFill>
                  <a:prstClr val="black"/>
                </a:solidFill>
              </a:rPr>
              <a:t>(7/8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a:xfrm>
            <a:off x="457200" y="1196752"/>
            <a:ext cx="7859216" cy="5040560"/>
          </a:xfrm>
        </p:spPr>
        <p:txBody>
          <a:bodyPr>
            <a:normAutofit/>
          </a:bodyPr>
          <a:lstStyle/>
          <a:p>
            <a:r>
              <a:rPr lang="el-GR" sz="2400" dirty="0"/>
              <a:t>Αν φορά νυχτικό (γυναίκα) ή / και  έχει ορό, κάντε τις παρακάτω ενέργειες </a:t>
            </a:r>
            <a:r>
              <a:rPr lang="en-US" sz="2400" dirty="0"/>
              <a:t>(</a:t>
            </a:r>
            <a:r>
              <a:rPr lang="el-GR" sz="2400" dirty="0"/>
              <a:t>συνέχεια):</a:t>
            </a:r>
          </a:p>
          <a:p>
            <a:pPr marL="989013" indent="-627063">
              <a:buFont typeface="+mj-lt"/>
              <a:buAutoNum type="arabicPeriod" startAt="10"/>
            </a:pPr>
            <a:r>
              <a:rPr lang="el-GR" sz="2400" dirty="0" smtClean="0"/>
              <a:t>βάλτε </a:t>
            </a:r>
            <a:r>
              <a:rPr lang="el-GR" sz="2400" dirty="0"/>
              <a:t>πρώτα το ένα πόδι κι έπειτα  το άλλο στο παντελόνι και με τον ίδιο τρόπο, τραβήξτε προς τα ισχία. Κουμπώστε, αν έχει κουμπιά το παντελόνι.</a:t>
            </a:r>
          </a:p>
          <a:p>
            <a:pPr lvl="0"/>
            <a:r>
              <a:rPr lang="el-GR" sz="2400" dirty="0"/>
              <a:t>Τοποθετήστε τον ασθενή σε άνετη θέση.</a:t>
            </a:r>
          </a:p>
          <a:p>
            <a:pPr lvl="0"/>
            <a:r>
              <a:rPr lang="el-GR" sz="2400" dirty="0"/>
              <a:t>Αφαιρέστε τα γάντια, αν φοράτε. Πλύνετε τα χέρια. </a:t>
            </a:r>
          </a:p>
          <a:p>
            <a:endParaRPr lang="el-GR" sz="2400" dirty="0"/>
          </a:p>
          <a:p>
            <a:pPr marL="808038" indent="-446088">
              <a:buFont typeface="+mj-lt"/>
              <a:buAutoNum type="arabicPeriod" startAt="5"/>
            </a:pPr>
            <a:endParaRPr lang="el-GR" sz="2400" dirty="0" smtClean="0"/>
          </a:p>
          <a:p>
            <a:pPr marL="808038" indent="-446088">
              <a:buFont typeface="+mj-lt"/>
              <a:buAutoNum type="arabicPeriod" startAt="5"/>
            </a:pPr>
            <a:endParaRPr lang="el-GR" sz="2400" dirty="0"/>
          </a:p>
        </p:txBody>
      </p:sp>
    </p:spTree>
    <p:extLst>
      <p:ext uri="{BB962C8B-B14F-4D97-AF65-F5344CB8AC3E}">
        <p14:creationId xmlns:p14="http://schemas.microsoft.com/office/powerpoint/2010/main" val="37259689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Αλλαγή ενδυμάτων ασθενή </a:t>
            </a:r>
            <a:r>
              <a:rPr lang="el-GR" sz="2800" b="0" dirty="0" smtClean="0">
                <a:solidFill>
                  <a:prstClr val="black"/>
                </a:solidFill>
              </a:rPr>
              <a:t>(8/8</a:t>
            </a:r>
            <a:r>
              <a:rPr lang="el-GR" sz="2800" b="0" dirty="0">
                <a:solidFill>
                  <a:prstClr val="black"/>
                </a:solidFill>
              </a:rPr>
              <a:t>)</a:t>
            </a:r>
            <a:endParaRPr lang="el-GR" sz="2400" i="1" dirty="0"/>
          </a:p>
        </p:txBody>
      </p:sp>
      <p:graphicFrame>
        <p:nvGraphicFramePr>
          <p:cNvPr id="4" name="3 - Πίνακας"/>
          <p:cNvGraphicFramePr>
            <a:graphicFrameLocks noGrp="1"/>
          </p:cNvGraphicFramePr>
          <p:nvPr>
            <p:extLst>
              <p:ext uri="{D42A27DB-BD31-4B8C-83A1-F6EECF244321}">
                <p14:modId xmlns:p14="http://schemas.microsoft.com/office/powerpoint/2010/main" val="2228272473"/>
              </p:ext>
            </p:extLst>
          </p:nvPr>
        </p:nvGraphicFramePr>
        <p:xfrm>
          <a:off x="395537" y="1844824"/>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10.00</a:t>
                      </a:r>
                      <a:endParaRPr lang="el-GR" sz="2400" dirty="0"/>
                    </a:p>
                  </a:txBody>
                  <a:tcPr/>
                </a:tc>
                <a:tc>
                  <a:txBody>
                    <a:bodyPr/>
                    <a:lstStyle/>
                    <a:p>
                      <a:r>
                        <a:rPr kumimoji="0" lang="el-GR" sz="2400" i="1" kern="1200" dirty="0" smtClean="0">
                          <a:solidFill>
                            <a:schemeClr val="dk1"/>
                          </a:solidFill>
                          <a:latin typeface="+mn-lt"/>
                          <a:ea typeface="+mn-ea"/>
                          <a:cs typeface="+mn-cs"/>
                        </a:rPr>
                        <a:t>Μετά την ολοκλήρωση του λουτρού σώματος, αλλάχθηκαν τα ενδύματα του ασθενή.</a:t>
                      </a:r>
                      <a:endParaRPr lang="el-GR" sz="2400" dirty="0"/>
                    </a:p>
                  </a:txBody>
                  <a:tcPr/>
                </a:tc>
              </a:tr>
            </a:tbl>
          </a:graphicData>
        </a:graphic>
      </p:graphicFrame>
      <p:sp>
        <p:nvSpPr>
          <p:cNvPr id="6" name="Rectangle 5"/>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32503742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Φροντίδα νυχιών </a:t>
            </a:r>
            <a:r>
              <a:rPr lang="el-GR" sz="2800" b="0" dirty="0" smtClean="0">
                <a:solidFill>
                  <a:prstClr val="black"/>
                </a:solidFill>
              </a:rPr>
              <a:t>(1/8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a:buNone/>
            </a:pPr>
            <a:r>
              <a:rPr lang="el-GR" sz="2400" b="1" dirty="0" smtClean="0"/>
              <a:t>Υλικό</a:t>
            </a:r>
            <a:endParaRPr lang="el-GR" sz="2400" dirty="0" smtClean="0"/>
          </a:p>
          <a:p>
            <a:r>
              <a:rPr lang="el-GR" sz="2400" dirty="0" smtClean="0"/>
              <a:t>Καθαρά γάντια</a:t>
            </a:r>
          </a:p>
          <a:p>
            <a:r>
              <a:rPr lang="el-GR" sz="2400" dirty="0" smtClean="0"/>
              <a:t>Προστατευτική πάνα</a:t>
            </a:r>
          </a:p>
          <a:p>
            <a:r>
              <a:rPr lang="el-GR" sz="2400" dirty="0" smtClean="0"/>
              <a:t>Νεφροειδές με ζεστό νερό</a:t>
            </a:r>
          </a:p>
          <a:p>
            <a:r>
              <a:rPr lang="el-GR" sz="2400" dirty="0" smtClean="0"/>
              <a:t>Λεκάνη με ζεστό νερό</a:t>
            </a:r>
          </a:p>
          <a:p>
            <a:r>
              <a:rPr lang="el-GR" sz="2400" dirty="0" smtClean="0"/>
              <a:t>Ενυδατική κρέμα </a:t>
            </a:r>
          </a:p>
          <a:p>
            <a:r>
              <a:rPr lang="el-GR" sz="2400" dirty="0" smtClean="0"/>
              <a:t>Νυχοκόπτης</a:t>
            </a:r>
          </a:p>
          <a:p>
            <a:r>
              <a:rPr lang="el-GR" sz="2400" dirty="0" smtClean="0"/>
              <a:t>Χαρτοβάμβακο</a:t>
            </a:r>
          </a:p>
          <a:p>
            <a:r>
              <a:rPr lang="el-GR" sz="2400" dirty="0" smtClean="0"/>
              <a:t>Λίμα</a:t>
            </a:r>
          </a:p>
          <a:p>
            <a:r>
              <a:rPr lang="el-GR" sz="2400" dirty="0" err="1" smtClean="0"/>
              <a:t>Σάκκος</a:t>
            </a:r>
            <a:r>
              <a:rPr lang="el-GR" sz="2400" dirty="0" smtClean="0"/>
              <a:t> ακάθαρτου ιματισμού.</a:t>
            </a:r>
          </a:p>
          <a:p>
            <a:endParaRPr lang="el-GR" sz="2400" dirty="0"/>
          </a:p>
        </p:txBody>
      </p:sp>
    </p:spTree>
    <p:extLst>
      <p:ext uri="{BB962C8B-B14F-4D97-AF65-F5344CB8AC3E}">
        <p14:creationId xmlns:p14="http://schemas.microsoft.com/office/powerpoint/2010/main" val="3129762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smtClean="0"/>
              <a:t>Φροντίδα σώματος </a:t>
            </a:r>
            <a:r>
              <a:rPr lang="el-GR" sz="2800" b="0" dirty="0">
                <a:solidFill>
                  <a:prstClr val="black"/>
                </a:solidFill>
              </a:rPr>
              <a:t>(</a:t>
            </a:r>
            <a:r>
              <a:rPr lang="el-GR" sz="2800" b="0" dirty="0" smtClean="0">
                <a:solidFill>
                  <a:prstClr val="black"/>
                </a:solidFill>
              </a:rPr>
              <a:t>1/4)</a:t>
            </a:r>
            <a:endParaRPr lang="el-GR" sz="3600" b="1" dirty="0"/>
          </a:p>
        </p:txBody>
      </p:sp>
      <p:sp>
        <p:nvSpPr>
          <p:cNvPr id="3" name="2 - Θέση περιεχομένου"/>
          <p:cNvSpPr>
            <a:spLocks noGrp="1"/>
          </p:cNvSpPr>
          <p:nvPr>
            <p:ph idx="1"/>
          </p:nvPr>
        </p:nvSpPr>
        <p:spPr/>
        <p:txBody>
          <a:bodyPr>
            <a:noAutofit/>
          </a:bodyPr>
          <a:lstStyle/>
          <a:p>
            <a:r>
              <a:rPr lang="el-GR" sz="2400" dirty="0" smtClean="0"/>
              <a:t>Σύμφωνα με το  υπ΄ αριθμόν 351 Π.Δ. του 1989 (τεύχος 1ο, αρ.φυλ.15): Η φροντίδα σώματος του ασθενούς αποτελεί νοσηλευτική πράξη. Η Νοσηλευτική Δεοντολογία στο άρθρο 3 αναφέρει</a:t>
            </a:r>
            <a:r>
              <a:rPr lang="el-GR" sz="2400" b="1" dirty="0" smtClean="0"/>
              <a:t>:</a:t>
            </a:r>
            <a:r>
              <a:rPr lang="el-GR" sz="2400" dirty="0" smtClean="0"/>
              <a:t> «Ιδιαίτερο καθήκον του νοσηλευτή αποτελεί η φροντίδα του ασθενή με τη δημιουργία του κατάλληλου θεραπευτικού περιβάλλοντος ώστε ο ασθενής να απολαμβάνει τη μέγιστη δυνατή σωματική, ψυχική και πνευματική υγεία». </a:t>
            </a:r>
          </a:p>
          <a:p>
            <a:r>
              <a:rPr lang="el-GR" sz="2400" dirty="0" smtClean="0"/>
              <a:t>Στο άρθρο 5</a:t>
            </a:r>
            <a:r>
              <a:rPr lang="el-GR" sz="2400" b="1" dirty="0" smtClean="0"/>
              <a:t>:</a:t>
            </a:r>
            <a:r>
              <a:rPr lang="el-GR" sz="2400" dirty="0" smtClean="0"/>
              <a:t> «Ο νοσηλευτής οφείλει απόλυτο σεβασμό στην προσωπικότητα, την αξιοπρέπεια και την τιμή του ασθενή».</a:t>
            </a:r>
          </a:p>
        </p:txBody>
      </p:sp>
    </p:spTree>
    <p:extLst>
      <p:ext uri="{BB962C8B-B14F-4D97-AF65-F5344CB8AC3E}">
        <p14:creationId xmlns:p14="http://schemas.microsoft.com/office/powerpoint/2010/main" val="15695812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νυχιών </a:t>
            </a:r>
            <a:r>
              <a:rPr lang="el-GR" sz="2800" b="0" dirty="0" smtClean="0">
                <a:solidFill>
                  <a:prstClr val="black"/>
                </a:solidFill>
              </a:rPr>
              <a:t>(2/8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Εξηγήστε τη διαδικασία στον ασθενή.</a:t>
            </a:r>
          </a:p>
          <a:p>
            <a:pPr lvl="0"/>
            <a:r>
              <a:rPr lang="el-GR" sz="2400" dirty="0" smtClean="0"/>
              <a:t>Τοποθετήστε τον ασθενή σε καρέκλα ή στο κρεβάτι σε υψηλή θέση </a:t>
            </a:r>
            <a:r>
              <a:rPr lang="en-US" sz="2400" dirty="0" smtClean="0"/>
              <a:t>fowler</a:t>
            </a:r>
            <a:r>
              <a:rPr lang="el-GR" sz="2400" dirty="0" smtClean="0"/>
              <a:t>.</a:t>
            </a:r>
          </a:p>
          <a:p>
            <a:pPr lvl="0"/>
            <a:r>
              <a:rPr lang="el-GR" sz="2400" dirty="0" smtClean="0"/>
              <a:t>Πλύνετε τα χέρια σας.</a:t>
            </a:r>
          </a:p>
          <a:p>
            <a:pPr lvl="0"/>
            <a:r>
              <a:rPr lang="el-GR" sz="2400" dirty="0" smtClean="0"/>
              <a:t>Τοποθετήστε μια προστατευτική πάνα κάτω από τα πέλματα.</a:t>
            </a:r>
          </a:p>
          <a:p>
            <a:pPr lvl="0"/>
            <a:r>
              <a:rPr lang="el-GR" sz="2400" dirty="0" smtClean="0"/>
              <a:t>Επισκοπήστε όλα τα άκρα για αμυχές, οιδήματα και φλεγμονές.</a:t>
            </a:r>
          </a:p>
          <a:p>
            <a:endParaRPr lang="el-GR" sz="2400" dirty="0"/>
          </a:p>
        </p:txBody>
      </p:sp>
    </p:spTree>
    <p:extLst>
      <p:ext uri="{BB962C8B-B14F-4D97-AF65-F5344CB8AC3E}">
        <p14:creationId xmlns:p14="http://schemas.microsoft.com/office/powerpoint/2010/main" val="21440081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νυχιών </a:t>
            </a:r>
            <a:r>
              <a:rPr lang="el-GR" sz="2800" b="0" dirty="0" smtClean="0">
                <a:solidFill>
                  <a:prstClr val="black"/>
                </a:solidFill>
              </a:rPr>
              <a:t>(3/8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Φέρτε το τραπέζι φαγητού μπροστά από τον ασθενή και τοποθετήστε πάνω σε αυτό μια πετσέτα, πάνω στην οποία βάλτε το νεφροειδές με το ζεστό νερό. Δίπλα από το νεφροειδές ακουμπήστε μερικά φύλλα </a:t>
            </a:r>
            <a:r>
              <a:rPr lang="el-GR" sz="2400" dirty="0" err="1" smtClean="0"/>
              <a:t>χαρτοβάμβακα</a:t>
            </a:r>
            <a:r>
              <a:rPr lang="el-GR" sz="2400" dirty="0" smtClean="0"/>
              <a:t>. Αφού ελέγξετε τη θερμοκρασία του νερού, ζητήστε από τον ασθενή να βάλει τα χέρια του μέσα στο νεφροειδές.</a:t>
            </a:r>
          </a:p>
          <a:p>
            <a:pPr lvl="0"/>
            <a:r>
              <a:rPr lang="el-GR" sz="2400" dirty="0" smtClean="0"/>
              <a:t>Ελέγξτε τη θερμοκρασία του νερού και τοποθετήστε τα πόδια μέσα στη λεκάνη με το ζεστό νερό.</a:t>
            </a:r>
          </a:p>
          <a:p>
            <a:pPr lvl="0"/>
            <a:r>
              <a:rPr lang="el-GR" sz="2400" dirty="0" smtClean="0"/>
              <a:t>Ζητήστε από τον ασθενή να παραμείνουν τα άκρα μέσα στο ζεστό νερό για 10 – 20 λεπτά.</a:t>
            </a:r>
          </a:p>
          <a:p>
            <a:endParaRPr lang="el-GR" sz="2400" dirty="0"/>
          </a:p>
        </p:txBody>
      </p:sp>
    </p:spTree>
    <p:extLst>
      <p:ext uri="{BB962C8B-B14F-4D97-AF65-F5344CB8AC3E}">
        <p14:creationId xmlns:p14="http://schemas.microsoft.com/office/powerpoint/2010/main" val="28352271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νυχιών </a:t>
            </a:r>
            <a:r>
              <a:rPr lang="el-GR" sz="2800" b="0" dirty="0" smtClean="0">
                <a:solidFill>
                  <a:prstClr val="black"/>
                </a:solidFill>
              </a:rPr>
              <a:t>(4/8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Autofit/>
          </a:bodyPr>
          <a:lstStyle/>
          <a:p>
            <a:pPr lvl="0"/>
            <a:r>
              <a:rPr lang="el-GR" sz="2400" dirty="0" smtClean="0"/>
              <a:t>Πλύνετε τα χέρια σας.</a:t>
            </a:r>
          </a:p>
          <a:p>
            <a:pPr lvl="0"/>
            <a:r>
              <a:rPr lang="el-GR" sz="2400" dirty="0" smtClean="0"/>
              <a:t>Μετά από 10 λεπτά, αντικαταστήστε το νερό με νέο, ζεστό νερό.</a:t>
            </a:r>
          </a:p>
          <a:p>
            <a:pPr lvl="0"/>
            <a:r>
              <a:rPr lang="el-GR" sz="2400" dirty="0" smtClean="0"/>
              <a:t>Αφού περάσουν 20 λεπτά, επιστρέψτε κοντά στον ασθενή.</a:t>
            </a:r>
          </a:p>
          <a:p>
            <a:pPr lvl="0"/>
            <a:r>
              <a:rPr lang="el-GR" sz="2400" dirty="0" smtClean="0"/>
              <a:t>Βγάλτε το ένα χέρι από το νεφροειδές, το άλλο παραμένει στο νερό, και ακουμπήστε το πάνω σε χαρτοβάμβακο. </a:t>
            </a:r>
          </a:p>
          <a:p>
            <a:pPr lvl="0"/>
            <a:r>
              <a:rPr lang="el-GR" sz="2400" dirty="0" smtClean="0"/>
              <a:t>Με το μυτερό εξάρτημα του νυχοκόπτη καθαρίστε τις ακαθαρσίες κάτω από τα νύχια.</a:t>
            </a:r>
          </a:p>
          <a:p>
            <a:pPr lvl="0"/>
            <a:r>
              <a:rPr lang="el-GR" sz="2400" dirty="0" smtClean="0"/>
              <a:t>Επαναλάβετε τον καθαρισμό και στο άλλο χέρι. </a:t>
            </a:r>
          </a:p>
          <a:p>
            <a:endParaRPr lang="el-GR" sz="2400" dirty="0"/>
          </a:p>
        </p:txBody>
      </p:sp>
    </p:spTree>
    <p:extLst>
      <p:ext uri="{BB962C8B-B14F-4D97-AF65-F5344CB8AC3E}">
        <p14:creationId xmlns:p14="http://schemas.microsoft.com/office/powerpoint/2010/main" val="2082629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νυχιών </a:t>
            </a:r>
            <a:r>
              <a:rPr lang="el-GR" sz="2800" b="0" dirty="0" smtClean="0">
                <a:solidFill>
                  <a:prstClr val="black"/>
                </a:solidFill>
              </a:rPr>
              <a:t>(5/8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Σκουπίστε τα δάκτυλα με τα φύλλα </a:t>
            </a:r>
            <a:r>
              <a:rPr lang="el-GR" sz="2400" dirty="0" err="1" smtClean="0"/>
              <a:t>χαρτοβάμβακα</a:t>
            </a:r>
            <a:r>
              <a:rPr lang="el-GR" sz="2400" dirty="0" smtClean="0"/>
              <a:t>, τυλίξτε τα και απορρίψτε τα στον κάδο.</a:t>
            </a:r>
          </a:p>
          <a:p>
            <a:pPr lvl="0"/>
            <a:r>
              <a:rPr lang="el-GR" sz="2400" dirty="0" smtClean="0"/>
              <a:t>Κόψτε τα νύχια, όχι πολύ κοντά, λιμάρετέ τα, ενώ τα χέρια ακουμπούν πάνω στην πετσέτα του τραπεζιού.</a:t>
            </a:r>
          </a:p>
          <a:p>
            <a:pPr lvl="0"/>
            <a:r>
              <a:rPr lang="el-GR" sz="2400" dirty="0" smtClean="0"/>
              <a:t>Όταν τελειώσετε, τινάξτε την πετσέτα μέσα στον κάδο σκουπιδιών και απορρίψτε την στο κάδο ακάθαρτου ιματισμού.</a:t>
            </a:r>
          </a:p>
          <a:p>
            <a:pPr lvl="0"/>
            <a:r>
              <a:rPr lang="el-GR" sz="2400" dirty="0" smtClean="0"/>
              <a:t>Βγάλτε το ένα πόδι από τη λεκάνη, το άλλο παραμένει μέσα στο νερό, σκουπίστε το και ακουμπήστε το πάνω σε πετσέτα.</a:t>
            </a:r>
          </a:p>
          <a:p>
            <a:pPr lvl="0"/>
            <a:r>
              <a:rPr lang="el-GR" sz="2400" dirty="0" smtClean="0"/>
              <a:t>Με το μυτερό εξάρτημα του νυχοκόπτη καθαρίστε τις ακαθαρσίες κάτω από τα νύχια.</a:t>
            </a:r>
          </a:p>
          <a:p>
            <a:endParaRPr lang="el-GR" sz="2400" dirty="0"/>
          </a:p>
        </p:txBody>
      </p:sp>
    </p:spTree>
    <p:extLst>
      <p:ext uri="{BB962C8B-B14F-4D97-AF65-F5344CB8AC3E}">
        <p14:creationId xmlns:p14="http://schemas.microsoft.com/office/powerpoint/2010/main" val="25896499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Φροντίδα νυχιών </a:t>
            </a:r>
            <a:r>
              <a:rPr lang="el-GR" sz="2800" b="0" dirty="0" smtClean="0">
                <a:solidFill>
                  <a:prstClr val="black"/>
                </a:solidFill>
              </a:rPr>
              <a:t>(6/8</a:t>
            </a:r>
            <a:r>
              <a:rPr lang="el-GR" sz="2800" b="0" dirty="0">
                <a:solidFill>
                  <a:prstClr val="black"/>
                </a:solidFill>
              </a:rPr>
              <a:t>)</a:t>
            </a:r>
            <a:endParaRPr lang="el-GR" sz="3600" b="1" dirty="0"/>
          </a:p>
        </p:txBody>
      </p:sp>
      <p:sp>
        <p:nvSpPr>
          <p:cNvPr id="3" name="2 - Θέση περιεχομένου"/>
          <p:cNvSpPr>
            <a:spLocks noGrp="1"/>
          </p:cNvSpPr>
          <p:nvPr>
            <p:ph idx="1"/>
          </p:nvPr>
        </p:nvSpPr>
        <p:spPr/>
        <p:txBody>
          <a:bodyPr>
            <a:normAutofit/>
          </a:bodyPr>
          <a:lstStyle/>
          <a:p>
            <a:pPr lvl="0"/>
            <a:r>
              <a:rPr lang="el-GR" sz="2400" dirty="0" smtClean="0"/>
              <a:t>Κόψτε τα νύχια του ποδιού οριζόντια και λαμβάνοντας πάντα υπόψη τις επιθυμίες του ασθενή, λιμάρετέ τα.</a:t>
            </a:r>
          </a:p>
          <a:p>
            <a:pPr lvl="0"/>
            <a:r>
              <a:rPr lang="el-GR" sz="2400" dirty="0" smtClean="0"/>
              <a:t>Όταν τελειώσετε με το ένα πόδι, τινάξτε την πετσέτα μέσα στο κάδο σκουπιδιών.</a:t>
            </a:r>
          </a:p>
          <a:p>
            <a:pPr lvl="0"/>
            <a:r>
              <a:rPr lang="el-GR" sz="2400" dirty="0" smtClean="0"/>
              <a:t>Βάλτε ενυδατική κρέμα στο πόδι που φροντίσατε.</a:t>
            </a:r>
          </a:p>
          <a:p>
            <a:pPr lvl="0"/>
            <a:r>
              <a:rPr lang="el-GR" sz="2400" dirty="0" smtClean="0"/>
              <a:t>Επαναλαμβάνετε τις ενέργειες και στο άλλο πόδι.</a:t>
            </a:r>
          </a:p>
          <a:p>
            <a:pPr lvl="0"/>
            <a:r>
              <a:rPr lang="el-GR" sz="2400" dirty="0" smtClean="0"/>
              <a:t>Απορρίψτε την πετσέτα στον κάδο ακάθαρτου ιματισμού.</a:t>
            </a:r>
          </a:p>
          <a:p>
            <a:pPr lvl="0"/>
            <a:r>
              <a:rPr lang="el-GR" sz="2400" dirty="0" smtClean="0"/>
              <a:t>Απομακρύνετε τα υλικά που χρησιμοποιήσατε.</a:t>
            </a:r>
          </a:p>
          <a:p>
            <a:pPr lvl="0"/>
            <a:r>
              <a:rPr lang="el-GR" sz="2400" dirty="0" smtClean="0"/>
              <a:t>Βγάλτε τα γάντια. </a:t>
            </a:r>
          </a:p>
          <a:p>
            <a:pPr lvl="0"/>
            <a:r>
              <a:rPr lang="el-GR" sz="2400" dirty="0" smtClean="0"/>
              <a:t>Πλύνετε τα χέρια σας.</a:t>
            </a:r>
          </a:p>
          <a:p>
            <a:pPr lvl="0"/>
            <a:r>
              <a:rPr lang="el-GR" sz="2400" dirty="0" smtClean="0"/>
              <a:t>Τοποθετήστε τον ασθενή σε άνετη θέση.</a:t>
            </a:r>
          </a:p>
          <a:p>
            <a:endParaRPr lang="el-GR" sz="2400" dirty="0"/>
          </a:p>
        </p:txBody>
      </p:sp>
    </p:spTree>
    <p:extLst>
      <p:ext uri="{BB962C8B-B14F-4D97-AF65-F5344CB8AC3E}">
        <p14:creationId xmlns:p14="http://schemas.microsoft.com/office/powerpoint/2010/main" val="5699933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z="3600" dirty="0">
                <a:solidFill>
                  <a:prstClr val="black"/>
                </a:solidFill>
              </a:rPr>
              <a:t>Φροντίδα νυχιών </a:t>
            </a:r>
            <a:r>
              <a:rPr lang="el-GR" sz="2800" b="0" dirty="0" smtClean="0">
                <a:solidFill>
                  <a:prstClr val="black"/>
                </a:solidFill>
              </a:rPr>
              <a:t>(7/8</a:t>
            </a:r>
            <a:r>
              <a:rPr lang="el-GR" sz="2800" b="0" dirty="0">
                <a:solidFill>
                  <a:prstClr val="black"/>
                </a:solidFill>
              </a:rPr>
              <a:t>)</a:t>
            </a:r>
            <a:endParaRPr lang="el-GR" dirty="0"/>
          </a:p>
        </p:txBody>
      </p:sp>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23" y="1375750"/>
            <a:ext cx="2736304" cy="1872208"/>
          </a:xfrm>
          <a:prstGeom prst="rect">
            <a:avLst/>
          </a:prstGeom>
          <a:noFill/>
          <a:ln w="9525">
            <a:noFill/>
            <a:miter lim="800000"/>
            <a:headEnd/>
            <a:tailEnd/>
          </a:ln>
        </p:spPr>
      </p:pic>
      <p:pic>
        <p:nvPicPr>
          <p:cNvPr id="553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6236" y="1375750"/>
            <a:ext cx="2622955" cy="1872208"/>
          </a:xfrm>
          <a:prstGeom prst="rect">
            <a:avLst/>
          </a:prstGeom>
          <a:noFill/>
          <a:ln w="9525">
            <a:noFill/>
            <a:miter lim="800000"/>
            <a:headEnd/>
            <a:tailEnd/>
          </a:ln>
        </p:spPr>
      </p:pic>
      <p:pic>
        <p:nvPicPr>
          <p:cNvPr id="553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23" y="4135476"/>
            <a:ext cx="2736304" cy="2550021"/>
          </a:xfrm>
          <a:prstGeom prst="rect">
            <a:avLst/>
          </a:prstGeom>
          <a:noFill/>
          <a:ln w="9525">
            <a:noFill/>
            <a:miter lim="800000"/>
            <a:headEnd/>
            <a:tailEnd/>
          </a:ln>
        </p:spPr>
      </p:pic>
      <p:pic>
        <p:nvPicPr>
          <p:cNvPr id="553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4135476"/>
            <a:ext cx="2664296" cy="2520280"/>
          </a:xfrm>
          <a:prstGeom prst="rect">
            <a:avLst/>
          </a:prstGeom>
          <a:noFill/>
          <a:ln w="9525">
            <a:noFill/>
            <a:miter lim="800000"/>
            <a:headEnd/>
            <a:tailEnd/>
          </a:ln>
        </p:spPr>
      </p:pic>
      <p:sp>
        <p:nvSpPr>
          <p:cNvPr id="9" name="8 - Στρογγυλεμένο ορθογώνιο"/>
          <p:cNvSpPr/>
          <p:nvPr/>
        </p:nvSpPr>
        <p:spPr>
          <a:xfrm>
            <a:off x="370823" y="3358521"/>
            <a:ext cx="8383595"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Φροντίδα νυχιών</a:t>
            </a:r>
            <a:endParaRPr lang="el-GR" sz="2400" dirty="0"/>
          </a:p>
        </p:txBody>
      </p:sp>
      <p:pic>
        <p:nvPicPr>
          <p:cNvPr id="10" name="Picture 3"/>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3283216" y="1369957"/>
            <a:ext cx="2656936" cy="1878001"/>
          </a:xfrm>
          <a:prstGeom prst="rect">
            <a:avLst/>
          </a:prstGeom>
          <a:noFill/>
          <a:ln w="9525">
            <a:noFill/>
            <a:miter lim="800000"/>
            <a:headEnd/>
            <a:tailEnd/>
          </a:ln>
        </p:spPr>
      </p:pic>
      <p:sp>
        <p:nvSpPr>
          <p:cNvPr id="12" name="9 - Στρογγυλεμένο ορθογώνιο"/>
          <p:cNvSpPr/>
          <p:nvPr/>
        </p:nvSpPr>
        <p:spPr>
          <a:xfrm>
            <a:off x="6106236" y="4135476"/>
            <a:ext cx="2620460" cy="2520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Tree>
    <p:extLst>
      <p:ext uri="{BB962C8B-B14F-4D97-AF65-F5344CB8AC3E}">
        <p14:creationId xmlns:p14="http://schemas.microsoft.com/office/powerpoint/2010/main" val="17354133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a:solidFill>
                  <a:prstClr val="black"/>
                </a:solidFill>
              </a:rPr>
              <a:t>Φροντίδα νυχιών </a:t>
            </a:r>
            <a:r>
              <a:rPr lang="el-GR" sz="2800" b="0" dirty="0" smtClean="0">
                <a:solidFill>
                  <a:prstClr val="black"/>
                </a:solidFill>
              </a:rPr>
              <a:t>(8/8</a:t>
            </a:r>
            <a:r>
              <a:rPr lang="el-GR" sz="2800" b="0" dirty="0">
                <a:solidFill>
                  <a:prstClr val="black"/>
                </a:solidFill>
              </a:rPr>
              <a:t>)</a:t>
            </a:r>
            <a:endParaRPr lang="el-GR" sz="2400" i="1" dirty="0"/>
          </a:p>
        </p:txBody>
      </p:sp>
      <p:sp>
        <p:nvSpPr>
          <p:cNvPr id="3" name="2 - Θέση περιεχομένου"/>
          <p:cNvSpPr>
            <a:spLocks noGrp="1"/>
          </p:cNvSpPr>
          <p:nvPr>
            <p:ph idx="1"/>
          </p:nvPr>
        </p:nvSpPr>
        <p:spPr/>
        <p:txBody>
          <a:bodyPr>
            <a:normAutofit/>
          </a:bodyPr>
          <a:lstStyle/>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smtClean="0"/>
          </a:p>
          <a:p>
            <a:endParaRPr lang="el-GR" dirty="0"/>
          </a:p>
        </p:txBody>
      </p:sp>
      <p:graphicFrame>
        <p:nvGraphicFramePr>
          <p:cNvPr id="4" name="3 - Πίνακας"/>
          <p:cNvGraphicFramePr>
            <a:graphicFrameLocks noGrp="1"/>
          </p:cNvGraphicFramePr>
          <p:nvPr>
            <p:extLst>
              <p:ext uri="{D42A27DB-BD31-4B8C-83A1-F6EECF244321}">
                <p14:modId xmlns:p14="http://schemas.microsoft.com/office/powerpoint/2010/main" val="718056745"/>
              </p:ext>
            </p:extLst>
          </p:nvPr>
        </p:nvGraphicFramePr>
        <p:xfrm>
          <a:off x="395537" y="1700808"/>
          <a:ext cx="8352927" cy="3096344"/>
        </p:xfrm>
        <a:graphic>
          <a:graphicData uri="http://schemas.openxmlformats.org/drawingml/2006/table">
            <a:tbl>
              <a:tblPr firstRow="1" bandRow="1">
                <a:tableStyleId>{5C22544A-7EE6-4342-B048-85BDC9FD1C3A}</a:tableStyleId>
              </a:tblPr>
              <a:tblGrid>
                <a:gridCol w="1584175"/>
                <a:gridCol w="936104"/>
                <a:gridCol w="5832648"/>
              </a:tblGrid>
              <a:tr h="626131">
                <a:tc>
                  <a:txBody>
                    <a:bodyPr/>
                    <a:lstStyle/>
                    <a:p>
                      <a:r>
                        <a:rPr lang="el-GR" sz="2400" dirty="0" smtClean="0"/>
                        <a:t>Ημερ/νία</a:t>
                      </a:r>
                      <a:endParaRPr lang="el-GR" sz="2400" dirty="0"/>
                    </a:p>
                  </a:txBody>
                  <a:tcPr>
                    <a:solidFill>
                      <a:srgbClr val="0070C0"/>
                    </a:solidFill>
                  </a:tcPr>
                </a:tc>
                <a:tc>
                  <a:txBody>
                    <a:bodyPr/>
                    <a:lstStyle/>
                    <a:p>
                      <a:r>
                        <a:rPr lang="el-GR" sz="2400" dirty="0" smtClean="0"/>
                        <a:t>Ώρα</a:t>
                      </a:r>
                      <a:endParaRPr lang="el-GR" sz="2400" dirty="0"/>
                    </a:p>
                  </a:txBody>
                  <a:tcPr>
                    <a:solidFill>
                      <a:srgbClr val="0070C0"/>
                    </a:solidFill>
                  </a:tcPr>
                </a:tc>
                <a:tc>
                  <a:txBody>
                    <a:bodyPr/>
                    <a:lstStyle/>
                    <a:p>
                      <a:endParaRPr lang="el-GR" sz="2400" dirty="0"/>
                    </a:p>
                  </a:txBody>
                  <a:tcPr>
                    <a:solidFill>
                      <a:srgbClr val="0070C0"/>
                    </a:solidFill>
                  </a:tcPr>
                </a:tc>
              </a:tr>
              <a:tr h="2470213">
                <a:tc>
                  <a:txBody>
                    <a:bodyPr/>
                    <a:lstStyle/>
                    <a:p>
                      <a:r>
                        <a:rPr lang="el-GR" sz="2400" dirty="0" smtClean="0"/>
                        <a:t>11 /3 /</a:t>
                      </a:r>
                      <a:r>
                        <a:rPr lang="el-GR" sz="2400" baseline="0" dirty="0" smtClean="0"/>
                        <a:t> </a:t>
                      </a:r>
                      <a:r>
                        <a:rPr lang="el-GR" sz="2400" dirty="0" smtClean="0"/>
                        <a:t>2014</a:t>
                      </a:r>
                      <a:endParaRPr lang="el-GR" sz="2400" dirty="0"/>
                    </a:p>
                  </a:txBody>
                  <a:tcPr/>
                </a:tc>
                <a:tc>
                  <a:txBody>
                    <a:bodyPr/>
                    <a:lstStyle/>
                    <a:p>
                      <a:r>
                        <a:rPr lang="el-GR" sz="2400" dirty="0" smtClean="0"/>
                        <a:t>10.00</a:t>
                      </a:r>
                      <a:endParaRPr lang="el-GR" sz="2400" dirty="0"/>
                    </a:p>
                  </a:txBody>
                  <a:tcPr/>
                </a:tc>
                <a:tc>
                  <a:txBody>
                    <a:bodyPr/>
                    <a:lstStyle/>
                    <a:p>
                      <a:r>
                        <a:rPr kumimoji="0" lang="el-GR" sz="2400" i="1" kern="1200" dirty="0" smtClean="0">
                          <a:solidFill>
                            <a:schemeClr val="dk1"/>
                          </a:solidFill>
                          <a:latin typeface="+mn-lt"/>
                          <a:ea typeface="+mn-ea"/>
                          <a:cs typeface="+mn-cs"/>
                        </a:rPr>
                        <a:t>Πραγματοποιήθηκε καλό στέγνωμα των ποδιών και κοπή νυχιών. Εφαρμόσθηκε ενυδατική κρέμα για τη διατήρηση της ακεραιότητας του δέρματος.</a:t>
                      </a:r>
                      <a:endParaRPr lang="el-GR" sz="2400" dirty="0"/>
                    </a:p>
                  </a:txBody>
                  <a:tcPr/>
                </a:tc>
              </a:tr>
            </a:tbl>
          </a:graphicData>
        </a:graphic>
      </p:graphicFrame>
      <p:sp>
        <p:nvSpPr>
          <p:cNvPr id="5" name="Rectangle 4"/>
          <p:cNvSpPr/>
          <p:nvPr/>
        </p:nvSpPr>
        <p:spPr>
          <a:xfrm>
            <a:off x="2523363" y="836712"/>
            <a:ext cx="4097275" cy="523220"/>
          </a:xfrm>
          <a:prstGeom prst="rect">
            <a:avLst/>
          </a:prstGeom>
        </p:spPr>
        <p:txBody>
          <a:bodyPr wrap="none">
            <a:spAutoFit/>
          </a:bodyPr>
          <a:lstStyle/>
          <a:p>
            <a:r>
              <a:rPr lang="el-GR" sz="2800" b="1" dirty="0">
                <a:solidFill>
                  <a:srgbClr val="004B82"/>
                </a:solidFill>
                <a:latin typeface="+mn-lt"/>
              </a:rPr>
              <a:t>Παράδειγμα τεκμηρίωσης</a:t>
            </a:r>
            <a:endParaRPr lang="el-GR" sz="2800" b="1" dirty="0">
              <a:latin typeface="+mn-lt"/>
            </a:endParaRPr>
          </a:p>
        </p:txBody>
      </p:sp>
    </p:spTree>
    <p:extLst>
      <p:ext uri="{BB962C8B-B14F-4D97-AF65-F5344CB8AC3E}">
        <p14:creationId xmlns:p14="http://schemas.microsoft.com/office/powerpoint/2010/main" val="16916592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smtClean="0"/>
              <a:t>Φροντίδα διαβητικού ποδιού </a:t>
            </a:r>
            <a:r>
              <a:rPr lang="el-GR" sz="2800" b="0" dirty="0" smtClean="0"/>
              <a:t>(1/4) </a:t>
            </a:r>
            <a:endParaRPr lang="el-GR" sz="2800" b="0" dirty="0"/>
          </a:p>
        </p:txBody>
      </p:sp>
      <p:sp>
        <p:nvSpPr>
          <p:cNvPr id="3" name="2 - Θέση περιεχομένου"/>
          <p:cNvSpPr>
            <a:spLocks noGrp="1"/>
          </p:cNvSpPr>
          <p:nvPr>
            <p:ph idx="1"/>
          </p:nvPr>
        </p:nvSpPr>
        <p:spPr/>
        <p:txBody>
          <a:bodyPr>
            <a:normAutofit/>
          </a:bodyPr>
          <a:lstStyle/>
          <a:p>
            <a:r>
              <a:rPr lang="el-GR" sz="2400" dirty="0" smtClean="0"/>
              <a:t>Στη «δημιουργία» του διαβητικού ποδιού συμβάλλουν κυρίως η περιφερική αγγειοπάθεια και η νευροπάθεια του σακχαρώδη  διαβήτη. </a:t>
            </a:r>
          </a:p>
          <a:p>
            <a:r>
              <a:rPr lang="el-GR" sz="2400" dirty="0" smtClean="0"/>
              <a:t>Η περιφερική αγγειοπάθεια είναι η απόφραξη των περιφερειακών τμημάτων του αρτηριακού δικτύου των κάτω άκρων και χαρακτηρίζεται από επιταχυνόμενη βαρύτητα εξέλιξης με αποτέλεσμα ισχαιμία των κάτω άκρων, διαλείπουσα χωλότητα, εξέλκωση. </a:t>
            </a:r>
          </a:p>
          <a:p>
            <a:r>
              <a:rPr lang="el-GR" sz="2400" dirty="0" smtClean="0"/>
              <a:t>Η συμμετρική αισθητικοκινητική νευροπάθεια είναι η πιο συχνή μορφή νευροπάθειας του διαβήτη, ενώ συχνά στα κάτω άκρα συνυπάρχει και η νευροπάθεια του αυτόνομου νευρικού συστήματος. Αυτή έχει ως συνέπεια ο ασθενής να μην αντιλαμβάνεται τον πόνο και τη θερμοκρασία. </a:t>
            </a:r>
          </a:p>
          <a:p>
            <a:endParaRPr lang="el-GR" sz="2400" dirty="0"/>
          </a:p>
        </p:txBody>
      </p:sp>
    </p:spTree>
    <p:extLst>
      <p:ext uri="{BB962C8B-B14F-4D97-AF65-F5344CB8AC3E}">
        <p14:creationId xmlns:p14="http://schemas.microsoft.com/office/powerpoint/2010/main" val="22206205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a:bodyPr>
          <a:lstStyle/>
          <a:p>
            <a:r>
              <a:rPr lang="el-GR" sz="3600" dirty="0"/>
              <a:t>Φροντίδα διαβητικού ποδιού </a:t>
            </a:r>
            <a:r>
              <a:rPr lang="el-GR" sz="2800" b="0" dirty="0" smtClean="0"/>
              <a:t>(2/4</a:t>
            </a:r>
            <a:r>
              <a:rPr lang="el-GR" sz="2800" b="0" dirty="0"/>
              <a:t>) </a:t>
            </a:r>
            <a:endParaRPr lang="el-GR" sz="3600" b="1" dirty="0"/>
          </a:p>
        </p:txBody>
      </p:sp>
      <p:sp>
        <p:nvSpPr>
          <p:cNvPr id="3" name="2 - Θέση περιεχομένου"/>
          <p:cNvSpPr>
            <a:spLocks noGrp="1"/>
          </p:cNvSpPr>
          <p:nvPr>
            <p:ph idx="1"/>
          </p:nvPr>
        </p:nvSpPr>
        <p:spPr/>
        <p:txBody>
          <a:bodyPr>
            <a:normAutofit/>
          </a:bodyPr>
          <a:lstStyle/>
          <a:p>
            <a:r>
              <a:rPr lang="el-GR" sz="2400" dirty="0" smtClean="0"/>
              <a:t>Στην προληπτική αντιμετώπιση των διαβητικών ελκών και ευρύτερα του διαβητικού ποδιού, κυρίαρχη θέση έχουν οι ποδίατροι για την αντιμετώπιση δυσμορφιών (όπως οι κάλοι), η χρήση ειδικών υποδημάτων, η διακοπή του καπνίσματος, η αντιμετώπιση της διαβητικής νευροπάθειας και αγγειοπάθειας και βεβαίως η άριστη ρύθμιση του σακχάρου.</a:t>
            </a:r>
          </a:p>
          <a:p>
            <a:r>
              <a:rPr lang="el-GR" sz="2400" dirty="0" smtClean="0"/>
              <a:t>Ο ρόλος του Νοσηλευτή στη φροντίδα του διαβητικού ποδιού αφορά στην κλινική εξέταση των κάτω άκρων, την πρόληψη ή ελαχιστοποίηση του τραυματισμού ή της δυσφορίας του ασθενή με διαταραχές αισθητικότητας, την παροχή οδηγιών φροντίδας ποδιών και τέλος, τη φροντίδα του διαβητικού έλκους. </a:t>
            </a:r>
          </a:p>
          <a:p>
            <a:endParaRPr lang="el-GR" sz="2400" dirty="0"/>
          </a:p>
        </p:txBody>
      </p:sp>
    </p:spTree>
    <p:extLst>
      <p:ext uri="{BB962C8B-B14F-4D97-AF65-F5344CB8AC3E}">
        <p14:creationId xmlns:p14="http://schemas.microsoft.com/office/powerpoint/2010/main" val="32196354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a:bodyPr>
          <a:lstStyle/>
          <a:p>
            <a:r>
              <a:rPr lang="el-GR" sz="3600" dirty="0"/>
              <a:t>Φροντίδα διαβητικού ποδιού </a:t>
            </a:r>
            <a:r>
              <a:rPr lang="el-GR" sz="2800" b="0" dirty="0" smtClean="0"/>
              <a:t>(3/4</a:t>
            </a:r>
            <a:r>
              <a:rPr lang="el-GR" sz="2800" b="0" dirty="0"/>
              <a:t>) </a:t>
            </a:r>
            <a:endParaRPr lang="el-GR" sz="3600" b="1" dirty="0"/>
          </a:p>
        </p:txBody>
      </p:sp>
      <p:sp>
        <p:nvSpPr>
          <p:cNvPr id="3" name="2 - Θέση περιεχομένου"/>
          <p:cNvSpPr>
            <a:spLocks noGrp="1"/>
          </p:cNvSpPr>
          <p:nvPr>
            <p:ph idx="1"/>
          </p:nvPr>
        </p:nvSpPr>
        <p:spPr/>
        <p:txBody>
          <a:bodyPr>
            <a:noAutofit/>
          </a:bodyPr>
          <a:lstStyle/>
          <a:p>
            <a:pPr marL="0" indent="0">
              <a:buNone/>
            </a:pPr>
            <a:r>
              <a:rPr lang="el-GR" sz="2400" dirty="0" smtClean="0"/>
              <a:t>Ο νοσηλευτής κατηγοριοποιεί τους ασθενείς ανάλογα με τους κινδύνους που εμφανίζουν τα πόδια σε: </a:t>
            </a:r>
          </a:p>
          <a:p>
            <a:r>
              <a:rPr lang="el-GR" sz="2400" b="1" dirty="0" smtClean="0">
                <a:solidFill>
                  <a:srgbClr val="820000"/>
                </a:solidFill>
              </a:rPr>
              <a:t>Κατηγορία κινδύνου 0 </a:t>
            </a:r>
            <a:r>
              <a:rPr lang="el-GR" sz="2400" b="1" dirty="0" smtClean="0"/>
              <a:t>(εμφανίζει </a:t>
            </a:r>
            <a:r>
              <a:rPr lang="el-GR" sz="2400" dirty="0" smtClean="0"/>
              <a:t>νόσο που οδηγεί σε απώλεια της αισθητικότητας, διατηρεί αισθητικότητα</a:t>
            </a:r>
            <a:r>
              <a:rPr lang="el-GR" sz="2400" i="1" dirty="0" smtClean="0"/>
              <a:t>, δ</a:t>
            </a:r>
            <a:r>
              <a:rPr lang="el-GR" sz="2400" dirty="0" smtClean="0"/>
              <a:t>εν έχει εμφανίσει έως τώρα πελματιαίο έλκος)</a:t>
            </a:r>
          </a:p>
          <a:p>
            <a:r>
              <a:rPr lang="el-GR" sz="2400" b="1" dirty="0" smtClean="0">
                <a:solidFill>
                  <a:srgbClr val="820000"/>
                </a:solidFill>
              </a:rPr>
              <a:t>Κατηγορία κινδύνου 1 </a:t>
            </a:r>
            <a:r>
              <a:rPr lang="el-GR" sz="2400" b="1" dirty="0" smtClean="0"/>
              <a:t>(δε </a:t>
            </a:r>
            <a:r>
              <a:rPr lang="el-GR" sz="2400" dirty="0" smtClean="0"/>
              <a:t>διατηρεί αισθητικότητα, δεν έχει εμφανίσει έως τώρα πελματιαίο έλκος, δεν εμφανίζει δυσπλασία στους άκρους πόδες)</a:t>
            </a:r>
          </a:p>
          <a:p>
            <a:r>
              <a:rPr lang="el-GR" sz="2400" b="1" dirty="0" smtClean="0">
                <a:solidFill>
                  <a:srgbClr val="820000"/>
                </a:solidFill>
              </a:rPr>
              <a:t>Κατηγορία κινδύνου 2 </a:t>
            </a:r>
            <a:r>
              <a:rPr lang="el-GR" sz="2400" b="1" dirty="0" smtClean="0"/>
              <a:t>(δε διατηρεί </a:t>
            </a:r>
            <a:r>
              <a:rPr lang="el-GR" sz="2400" dirty="0" smtClean="0"/>
              <a:t>αισθητικότητα, δεν έχει εμφανίσει έως τώρα πελματιαίο έλκος, εμφανίζει δυσπλασία στους άκρους πόδες)</a:t>
            </a:r>
          </a:p>
          <a:p>
            <a:r>
              <a:rPr lang="el-GR" sz="2400" b="1" dirty="0" smtClean="0">
                <a:solidFill>
                  <a:srgbClr val="820000"/>
                </a:solidFill>
              </a:rPr>
              <a:t>Κατηγορία κινδύνου 3 </a:t>
            </a:r>
            <a:r>
              <a:rPr lang="el-GR" sz="2400" b="1" dirty="0" smtClean="0"/>
              <a:t>(δε </a:t>
            </a:r>
            <a:r>
              <a:rPr lang="el-GR" sz="2400" dirty="0" smtClean="0"/>
              <a:t>διατηρεί αισθητικότητα, έχει εμφανίσει πελματιαίο έλκος).</a:t>
            </a:r>
          </a:p>
          <a:p>
            <a:endParaRPr lang="el-GR" sz="2400" dirty="0"/>
          </a:p>
        </p:txBody>
      </p:sp>
    </p:spTree>
    <p:extLst>
      <p:ext uri="{BB962C8B-B14F-4D97-AF65-F5344CB8AC3E}">
        <p14:creationId xmlns:p14="http://schemas.microsoft.com/office/powerpoint/2010/main" val="2109668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243</TotalTime>
  <Words>8046</Words>
  <Application>Microsoft Office PowerPoint</Application>
  <PresentationFormat>On-screen Show (4:3)</PresentationFormat>
  <Paragraphs>738</Paragraphs>
  <Slides>142</Slides>
  <Notes>9</Notes>
  <HiddenSlides>0</HiddenSlides>
  <MMClips>0</MMClip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exo-opistho_simeiomata</vt:lpstr>
      <vt:lpstr>Βασικές αρχές Νοσηλευτικής</vt:lpstr>
      <vt:lpstr>Δέρμα   ανατομία &amp; φυσιολογία (1/6)</vt:lpstr>
      <vt:lpstr>Στιβάδες δέρματος</vt:lpstr>
      <vt:lpstr>Δέρμα   ανατομία &amp; φυσιολογία (2/6)</vt:lpstr>
      <vt:lpstr>Δέρμα   ανατομία &amp; φυσιολογία (3/6)</vt:lpstr>
      <vt:lpstr>Δέρμα   ανατομία &amp; φυσιολογία (4/6)</vt:lpstr>
      <vt:lpstr>Δέρμα   ανατομία &amp; φυσιολογία (5/6)</vt:lpstr>
      <vt:lpstr>Δέρμα   ανατομία &amp; φυσιολογία (6/6)</vt:lpstr>
      <vt:lpstr>Φροντίδα σώματος (1/4)</vt:lpstr>
      <vt:lpstr>Φροντίδα σώματος (2/4)</vt:lpstr>
      <vt:lpstr>Φροντίδα σώματος (3/4)</vt:lpstr>
      <vt:lpstr>Φροντίδα σώματος (4/4)</vt:lpstr>
      <vt:lpstr>Λούσιμο κλινήρη ασθενή (1/8)</vt:lpstr>
      <vt:lpstr>Λούσιμο κλινήρη ασθενή (2/8)</vt:lpstr>
      <vt:lpstr>Λούσιμο κλινήρη ασθενή (3/8)</vt:lpstr>
      <vt:lpstr>Λούσιμο κλινήρη ασθενή (4/8)</vt:lpstr>
      <vt:lpstr>Λούσιμο κλινήρη ασθενή (5/8)</vt:lpstr>
      <vt:lpstr>Λούσιμο κλινήρη ασθενή (6/8)</vt:lpstr>
      <vt:lpstr>Λούσιμο κλινήρη ασθενή (7/8)</vt:lpstr>
      <vt:lpstr>Λούσιμο κλινήρη ασθενή (8/8)</vt:lpstr>
      <vt:lpstr>Χτένισμα μαλλιών ασθενή (1/3)</vt:lpstr>
      <vt:lpstr>Χτένισμα μαλλιών ασθενή (2/3)</vt:lpstr>
      <vt:lpstr>Χτένισμα μαλλιών ασθενή (3/3)</vt:lpstr>
      <vt:lpstr>Ξύρισμα προσώπου σε άνδρα ασθενή (1/5)</vt:lpstr>
      <vt:lpstr>Ξύρισμα προσώπου σε άνδρα ασθενή (2/5)</vt:lpstr>
      <vt:lpstr>Ξύρισμα προσώπου σε άνδρα ασθενή (3/5)</vt:lpstr>
      <vt:lpstr>Ξύρισμα προσώπου σε άνδρα ασθενή (4/5)</vt:lpstr>
      <vt:lpstr>Ξύρισμα προσώπου σε άνδρα ασθενή (5/5)</vt:lpstr>
      <vt:lpstr>Η σημασία της στοματικής υγιεινής</vt:lpstr>
      <vt:lpstr>Φροντίδα στοματικής κοιλότητας</vt:lpstr>
      <vt:lpstr>Φροντίδα στοματικής κοιλότητας σε εξαρτημένο ασθενή (1/6)</vt:lpstr>
      <vt:lpstr>Φροντίδα στοματικής κοιλότητας σε εξαρτημένο ασθενή (2/6)</vt:lpstr>
      <vt:lpstr>Φροντίδα στοματικής κοιλότητας σε εξαρτημένο ασθενή (3/6)</vt:lpstr>
      <vt:lpstr>Φροντίδα στοματικής κοιλότητας σε εξαρτημένο ασθενή (4/6)</vt:lpstr>
      <vt:lpstr>Φροντίδα στοματικής κοιλότητας σε εξαρτημένο ασθενή (5/6)</vt:lpstr>
      <vt:lpstr>Φροντίδα στοματικής κοιλότητας σε εξαρτημένο ασθενή (6/6)</vt:lpstr>
      <vt:lpstr>Φροντίδα τεχνητής οδοντοστοιχίας (1/8)</vt:lpstr>
      <vt:lpstr>Φροντίδα τεχνητής οδοντοστοιχίας (2/8)</vt:lpstr>
      <vt:lpstr>Φροντίδα τεχνητής οδοντοστοιχίας (3/8)</vt:lpstr>
      <vt:lpstr>Φροντίδα τεχνητής οδοντοστοιχίας (4/8)</vt:lpstr>
      <vt:lpstr>Φροντίδα τεχνητής οδοντοστοιχίας (5/8)</vt:lpstr>
      <vt:lpstr>Φροντίδα τεχνητής οδοντοστοιχίας (6/8)</vt:lpstr>
      <vt:lpstr>Φροντίδα τεχνητής οδοντοστοιχίας (7/8)</vt:lpstr>
      <vt:lpstr>Φροντίδα τεχνητής οδοντοστοιχίας (8/8)</vt:lpstr>
      <vt:lpstr>Λουτρό σώματος (1/28)</vt:lpstr>
      <vt:lpstr>Λουτρό σώματος (2/28)</vt:lpstr>
      <vt:lpstr>Λουτρό σώματος (3/28)</vt:lpstr>
      <vt:lpstr>Λουτρό σώματος (4/28)</vt:lpstr>
      <vt:lpstr>Λουτρό σώματος (5/28)</vt:lpstr>
      <vt:lpstr>Λουτρό σώματος (6/28)</vt:lpstr>
      <vt:lpstr>Λουτρό σώματος (7/28)</vt:lpstr>
      <vt:lpstr>Λουτρό σώματος (8/28)</vt:lpstr>
      <vt:lpstr>Λουτρό σώματος (9/28)</vt:lpstr>
      <vt:lpstr>Λουτρό σώματος (10/28)</vt:lpstr>
      <vt:lpstr>Λουτρό σώματος (11/28)</vt:lpstr>
      <vt:lpstr>Λουτρό σώματος (12/28)</vt:lpstr>
      <vt:lpstr>Λουτρό σώματος (13/28)</vt:lpstr>
      <vt:lpstr>Λουτρό σώματος (14/28)</vt:lpstr>
      <vt:lpstr>Λουτρό σώματος (15/28)</vt:lpstr>
      <vt:lpstr>Λουτρό σώματος (16/28)</vt:lpstr>
      <vt:lpstr>Λουτρό σώματος (17/28)</vt:lpstr>
      <vt:lpstr>Λουτρό σώματος (18/28)</vt:lpstr>
      <vt:lpstr>Λουτρό σώματος (19/28)</vt:lpstr>
      <vt:lpstr>Λουτρό σώματος (20/28)</vt:lpstr>
      <vt:lpstr>Λουτρό σώματος (21/28)</vt:lpstr>
      <vt:lpstr>Λουτρό σώματος (22/28)</vt:lpstr>
      <vt:lpstr>Λουτρό σώματος (23/28)</vt:lpstr>
      <vt:lpstr>Λουτρό σώματος (24/28)</vt:lpstr>
      <vt:lpstr>Λουτρό σώματος (25/28)</vt:lpstr>
      <vt:lpstr>Λουτρό σώματος (26/28)</vt:lpstr>
      <vt:lpstr>Λουτρό σώματος (27/28)</vt:lpstr>
      <vt:lpstr>Λουτρό σώματος (28/28)</vt:lpstr>
      <vt:lpstr>Φροντίδα περινέου (1/8)</vt:lpstr>
      <vt:lpstr>Φροντίδα περινέου (2/8)</vt:lpstr>
      <vt:lpstr>Φροντίδα περινέου (3/8)</vt:lpstr>
      <vt:lpstr>Φροντίδα περινέου (4/8)</vt:lpstr>
      <vt:lpstr>Φροντίδα περινέου (5/8)</vt:lpstr>
      <vt:lpstr>Φροντίδα περινέου (6/8)</vt:lpstr>
      <vt:lpstr>Φροντίδα περινέου (7/8)</vt:lpstr>
      <vt:lpstr>Φροντίδα περινέου (8/8)</vt:lpstr>
      <vt:lpstr>Αλλαγή ενδυμάτων ασθενή (1/8)</vt:lpstr>
      <vt:lpstr>Αλλαγή ενδυμάτων ασθενή (2/8)</vt:lpstr>
      <vt:lpstr>Αλλαγή ενδυμάτων ασθενή (3/8)</vt:lpstr>
      <vt:lpstr>Αλλαγή ενδυμάτων ασθενή (4/8)</vt:lpstr>
      <vt:lpstr>Αλλαγή ενδυμάτων ασθενή (5/8)</vt:lpstr>
      <vt:lpstr>Αλλαγή ενδυμάτων ασθενή (6/8)</vt:lpstr>
      <vt:lpstr>Αλλαγή ενδυμάτων ασθενή (7/8)</vt:lpstr>
      <vt:lpstr>Αλλαγή ενδυμάτων ασθενή (8/8)</vt:lpstr>
      <vt:lpstr>Φροντίδα νυχιών (1/8)</vt:lpstr>
      <vt:lpstr>Φροντίδα νυχιών (2/8)</vt:lpstr>
      <vt:lpstr>Φροντίδα νυχιών (3/8)</vt:lpstr>
      <vt:lpstr>Φροντίδα νυχιών (4/8)</vt:lpstr>
      <vt:lpstr>Φροντίδα νυχιών (5/8)</vt:lpstr>
      <vt:lpstr>Φροντίδα νυχιών (6/8)</vt:lpstr>
      <vt:lpstr>Φροντίδα νυχιών (7/8)</vt:lpstr>
      <vt:lpstr>Φροντίδα νυχιών (8/8)</vt:lpstr>
      <vt:lpstr>Φροντίδα διαβητικού ποδιού (1/4) </vt:lpstr>
      <vt:lpstr>Φροντίδα διαβητικού ποδιού (2/4) </vt:lpstr>
      <vt:lpstr>Φροντίδα διαβητικού ποδιού (3/4) </vt:lpstr>
      <vt:lpstr>Φροντίδα διαβητικού ποδιού (4/4) </vt:lpstr>
      <vt:lpstr>Περιβάλλον ασθενή - Στρώσιμο κενού κρεβατιού (1/13)</vt:lpstr>
      <vt:lpstr>Περιβάλλον ασθενή - Στρώσιμο κενού κρεβατιού (2/13)</vt:lpstr>
      <vt:lpstr>Περιβάλλον ασθενή - Στρώσιμο κενού κρεβατιού (3/13)</vt:lpstr>
      <vt:lpstr>Περιβάλλον ασθενή - Στρώσιμο κενού κρεβατιού (4/13)</vt:lpstr>
      <vt:lpstr>Περιβάλλον ασθενή - Στρώσιμο κενού κρεβατιού (5/13)</vt:lpstr>
      <vt:lpstr>Περιβάλλον ασθενή - Στρώσιμο κενού κρεβατιού (6/13)</vt:lpstr>
      <vt:lpstr>Περιβάλλον ασθενή - Στρώσιμο κενού κρεβατιού (7/13)</vt:lpstr>
      <vt:lpstr>Περιβάλλον ασθενή - Στρώσιμο κενού κρεβατιού (8/13)</vt:lpstr>
      <vt:lpstr>Περιβάλλον ασθενή - Στρώσιμο κενού κρεβατιού (9/13)</vt:lpstr>
      <vt:lpstr>Περιβάλλον ασθενή - Στρώσιμο κενού κρεβατιού (10/13)</vt:lpstr>
      <vt:lpstr>Περιβάλλον ασθενή - Στρώσιμο κενού κρεβατιού (11/13)</vt:lpstr>
      <vt:lpstr>Περιβάλλον ασθενή - Στρώσιμο κενού κρεβατιού (12/13)</vt:lpstr>
      <vt:lpstr>Περιβάλλον ασθενή - Στρώσιμο κενού κρεβατιού (13/13)</vt:lpstr>
      <vt:lpstr>Στρώσιμο κρεβατιού με ασθενή (1/16)</vt:lpstr>
      <vt:lpstr>Στρώσιμο κρεβατιού με ασθενή (2/16)</vt:lpstr>
      <vt:lpstr>Στρώσιμο κρεβατιού με ασθενή (3/16)</vt:lpstr>
      <vt:lpstr>Στρώσιμο κρεβατιού με ασθενή (4/16)</vt:lpstr>
      <vt:lpstr>Στρώσιμο κρεβατιού με ασθενή (5/16)</vt:lpstr>
      <vt:lpstr>Στρώσιμο κρεβατιού με ασθενή (6/16)</vt:lpstr>
      <vt:lpstr>Στρώσιμο κρεβατιού με ασθενή (7/16)</vt:lpstr>
      <vt:lpstr>Στρώσιμο κρεβατιού με ασθενή (8/16)</vt:lpstr>
      <vt:lpstr>Στρώσιμο κρεβατιού με ασθενή (9/16)</vt:lpstr>
      <vt:lpstr>Στρώσιμο κρεβατιού με ασθενή (10/16)</vt:lpstr>
      <vt:lpstr>Στρώσιμο κρεβατιού με ασθενή (11/16)</vt:lpstr>
      <vt:lpstr>Στρώσιμο κρεβατιού με ασθενή (12/16)</vt:lpstr>
      <vt:lpstr>Στρώσιμο κρεβατιού με ασθενή (13/16)</vt:lpstr>
      <vt:lpstr>Στρώσιμο κρεβατιού με ασθενή (14/16)</vt:lpstr>
      <vt:lpstr>Στρώσιμο κρεβατιού με ασθενή (15/16)</vt:lpstr>
      <vt:lpstr>Στρώσιμο κρεβατιού με ασθενή (16/16)</vt:lpstr>
      <vt:lpstr>Κίνδυνοι εγκλωβισμού στο  νοσοκομειακό κρεβάτι (1/2)</vt:lpstr>
      <vt:lpstr>Κίνδυνοι εγκλωβισμού στο  νοσοκομειακό κρεβάτι (2/2)</vt:lpstr>
      <vt:lpstr>Κίνδυνοι εγκλωβισμού στο  νοσοκομειακό κρεβάτι (2/2)</vt:lpstr>
      <vt:lpstr>Μέτρα προστασίας </vt:lpstr>
      <vt:lpstr>Μέτρα προστασίας </vt:lpstr>
      <vt:lpstr>Ζώνες</vt:lpstr>
      <vt:lpstr>Βιβλιογραφία</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ΤΙΤΛΟΣ ΜΑΘΗΜΑΤΟΣ</dc:title>
  <dc:creator>opencourses@teiath.gr</dc:creator>
  <cp:lastModifiedBy>alex</cp:lastModifiedBy>
  <cp:revision>25</cp:revision>
  <dcterms:created xsi:type="dcterms:W3CDTF">2014-11-05T14:20:16Z</dcterms:created>
  <dcterms:modified xsi:type="dcterms:W3CDTF">2014-11-07T11:20:34Z</dcterms:modified>
</cp:coreProperties>
</file>