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activeX/activeX1.xml" ContentType="application/vnd.ms-office.activeX+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107"/>
  </p:notesMasterIdLst>
  <p:handoutMasterIdLst>
    <p:handoutMasterId r:id="rId108"/>
  </p:handoutMasterIdLst>
  <p:sldIdLst>
    <p:sldId id="256" r:id="rId2"/>
    <p:sldId id="267" r:id="rId3"/>
    <p:sldId id="268" r:id="rId4"/>
    <p:sldId id="269" r:id="rId5"/>
    <p:sldId id="270" r:id="rId6"/>
    <p:sldId id="271" r:id="rId7"/>
    <p:sldId id="272" r:id="rId8"/>
    <p:sldId id="273" r:id="rId9"/>
    <p:sldId id="274" r:id="rId10"/>
    <p:sldId id="275" r:id="rId11"/>
    <p:sldId id="276" r:id="rId12"/>
    <p:sldId id="277" r:id="rId13"/>
    <p:sldId id="278" r:id="rId14"/>
    <p:sldId id="279" r:id="rId15"/>
    <p:sldId id="361" r:id="rId16"/>
    <p:sldId id="280" r:id="rId17"/>
    <p:sldId id="281" r:id="rId18"/>
    <p:sldId id="362"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63" r:id="rId95"/>
    <p:sldId id="357" r:id="rId96"/>
    <p:sldId id="364" r:id="rId97"/>
    <p:sldId id="358" r:id="rId98"/>
    <p:sldId id="359" r:id="rId99"/>
    <p:sldId id="360" r:id="rId100"/>
    <p:sldId id="257" r:id="rId101"/>
    <p:sldId id="262" r:id="rId102"/>
    <p:sldId id="264" r:id="rId103"/>
    <p:sldId id="265" r:id="rId104"/>
    <p:sldId id="266" r:id="rId105"/>
    <p:sldId id="261" r:id="rId106"/>
  </p:sldIdLst>
  <p:sldSz cx="9144000" cy="6858000" type="screen4x3"/>
  <p:notesSz cx="7104063" cy="10234613"/>
  <p:custDataLst>
    <p:tags r:id="rId109"/>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82"/>
    <a:srgbClr val="820000"/>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p:scale>
          <a:sx n="70" d="100"/>
          <a:sy n="70" d="100"/>
        </p:scale>
        <p:origin x="-330" y="-8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gs" Target="tags/tag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15/6/2015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15/6/2015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62</a:t>
            </a:fld>
            <a:endParaRPr lang="el-GR"/>
          </a:p>
        </p:txBody>
      </p:sp>
    </p:spTree>
    <p:extLst>
      <p:ext uri="{BB962C8B-B14F-4D97-AF65-F5344CB8AC3E}">
        <p14:creationId xmlns:p14="http://schemas.microsoft.com/office/powerpoint/2010/main" val="2538379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99</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100</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101</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102</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103</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104</a:t>
            </a:fld>
            <a:endParaRPr lang="el-GR"/>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0B6CFB5-D028-48D1-A769-7F1B001BFE8E}" type="datetimeFigureOut">
              <a:rPr lang="el-GR" smtClean="0"/>
              <a:pPr/>
              <a:t>15/6/2015</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75EF0DEB-0563-4ABA-8DEF-F2D12431DDD3}" type="slidenum">
              <a:rPr lang="el-GR" smtClean="0"/>
              <a:pPr/>
              <a:t>‹#›</a:t>
            </a:fld>
            <a:endParaRPr lang="el-GR" dirty="0"/>
          </a:p>
        </p:txBody>
      </p:sp>
    </p:spTree>
    <p:extLst>
      <p:ext uri="{BB962C8B-B14F-4D97-AF65-F5344CB8AC3E}">
        <p14:creationId xmlns:p14="http://schemas.microsoft.com/office/powerpoint/2010/main" val="136095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8" Type="http://schemas.openxmlformats.org/officeDocument/2006/relationships/hyperlink" Target="http://commons.wikimedia.org/wiki/User:PhilippN" TargetMode="External"/><Relationship Id="rId3" Type="http://schemas.openxmlformats.org/officeDocument/2006/relationships/hyperlink" Target="http://www.flickr.com/photos/anulyra/2210675143/" TargetMode="External"/><Relationship Id="rId7" Type="http://schemas.openxmlformats.org/officeDocument/2006/relationships/hyperlink" Target="http://commons.wikimedia.org/wiki/File:PEG_01.jpg" TargetMode="External"/><Relationship Id="rId12" Type="http://schemas.openxmlformats.org/officeDocument/2006/relationships/hyperlink" Target="http://commons.wikimedia.org/wiki/User:Gilo1969" TargetMode="Externa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hyperlink" Target="http://commons.wikimedia.org/wiki/File:PEG_tube_kit.jpg" TargetMode="External"/><Relationship Id="rId5" Type="http://schemas.openxmlformats.org/officeDocument/2006/relationships/hyperlink" Target="http://creativecommons.org/licenses/by-nc-nd/2.0/deed.en" TargetMode="External"/><Relationship Id="rId10" Type="http://schemas.openxmlformats.org/officeDocument/2006/relationships/image" Target="../media/image21.jpeg"/><Relationship Id="rId4" Type="http://schemas.openxmlformats.org/officeDocument/2006/relationships/hyperlink" Target="http://www.flickr.com/photos/anulyra/sets/983741/with/2210675143/" TargetMode="External"/><Relationship Id="rId9" Type="http://schemas.openxmlformats.org/officeDocument/2006/relationships/hyperlink" Target="http://creativecommons.org/licenses/by-sa/3.0/deed.en"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http://en.wikipedia.org/wiki/File:Nebulizer.JPG"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creativecommons.org/licenses/by-sa/4.0/deed.en" TargetMode="External"/><Relationship Id="rId5" Type="http://schemas.openxmlformats.org/officeDocument/2006/relationships/hyperlink" Target="http://commons.wikimedia.org/wiki/User:Jmh649" TargetMode="External"/><Relationship Id="rId4" Type="http://schemas.openxmlformats.org/officeDocument/2006/relationships/hyperlink" Target="http://en.wikipedia.org/wiki/File:Nebulizerpipe.J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en.wikipedia.org/wiki/User:Kristoferb" TargetMode="External"/><Relationship Id="rId3" Type="http://schemas.openxmlformats.org/officeDocument/2006/relationships/image" Target="../media/image25.jpeg"/><Relationship Id="rId7" Type="http://schemas.openxmlformats.org/officeDocument/2006/relationships/hyperlink" Target="http://en.wikipedia.org/wiki/File:Cipla_inhaler.jpg" TargetMode="Externa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Jmh649" TargetMode="External"/><Relationship Id="rId4" Type="http://schemas.openxmlformats.org/officeDocument/2006/relationships/hyperlink" Target="http://commons.wikimedia.org/wiki/File:Salbutamol2.JP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27.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s://www.youtube.com/channel/UCibec6gJfL_LPYUhZBxhaKQ" TargetMode="External"/><Relationship Id="rId5" Type="http://schemas.openxmlformats.org/officeDocument/2006/relationships/hyperlink" Target="https://www.youtube.com/watch?v=i5wedFjirmM" TargetMode="Externa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pixabay.com/en/photos/needle/" TargetMode="External"/><Relationship Id="rId3" Type="http://schemas.openxmlformats.org/officeDocument/2006/relationships/image" Target="../media/image34.jpeg"/><Relationship Id="rId7" Type="http://schemas.openxmlformats.org/officeDocument/2006/relationships/hyperlink" Target="http://creativecommons.org/licenses/by-sa/3.0/" TargetMode="Externa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11" Type="http://schemas.openxmlformats.org/officeDocument/2006/relationships/image" Target="../media/image35.jpeg"/><Relationship Id="rId5" Type="http://schemas.openxmlformats.org/officeDocument/2006/relationships/hyperlink" Target="http://commons.wikimedia.org/wiki/User:Bobjgalindo" TargetMode="External"/><Relationship Id="rId10" Type="http://schemas.openxmlformats.org/officeDocument/2006/relationships/hyperlink" Target="http://pixabay.com/go/?t=/service/terms/#download_terms" TargetMode="External"/><Relationship Id="rId4" Type="http://schemas.openxmlformats.org/officeDocument/2006/relationships/hyperlink" Target="http://en.wikipedia.org/wiki/Hypodermic_needle#mediaviewer/File:HypodermicNeedles.jpg" TargetMode="External"/><Relationship Id="rId9" Type="http://schemas.openxmlformats.org/officeDocument/2006/relationships/hyperlink" Target="http://pixabay.com/en/users/beni195bb-21150/"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hyperlink" Target="http://creativecommons.org/licenses/by-sa/3.0/deed.en" TargetMode="External"/><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hyperlink" Target="http://commons.wikimedia.org/wiki/User:Ignis" TargetMode="Externa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hyperlink" Target="http://commons.wikimedia.org/wiki/File:Drug_ampoule_JPN.jpg" TargetMode="External"/><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4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9.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8.jpeg"/><Relationship Id="rId5" Type="http://schemas.microsoft.com/office/2007/relationships/hdphoto" Target="../media/hdphoto2.wdp"/><Relationship Id="rId10" Type="http://schemas.openxmlformats.org/officeDocument/2006/relationships/hyperlink" Target="http://what-when-how.com/paramedic-care/principles-of-medication-administration-clinical-essentials-paramedic-care-part-6/" TargetMode="External"/><Relationship Id="rId4" Type="http://schemas.openxmlformats.org/officeDocument/2006/relationships/image" Target="../media/image57.jpeg"/><Relationship Id="rId9" Type="http://schemas.microsoft.com/office/2007/relationships/hdphoto" Target="../media/hdphoto4.wdp"/></Relationships>
</file>

<file path=ppt/slides/_rels/slide72.xml.rels><?xml version="1.0" encoding="UTF-8" standalone="yes"?>
<Relationships xmlns="http://schemas.openxmlformats.org/package/2006/relationships"><Relationship Id="rId8" Type="http://schemas.openxmlformats.org/officeDocument/2006/relationships/hyperlink" Target="http://commons.wikimedia.org/w/index.php?title=User:Juchong&amp;action=edit&amp;redlink=1" TargetMode="External"/><Relationship Id="rId3" Type="http://schemas.openxmlformats.org/officeDocument/2006/relationships/image" Target="../media/image61.jpeg"/><Relationship Id="rId7" Type="http://schemas.openxmlformats.org/officeDocument/2006/relationships/hyperlink" Target="http://commons.wikimedia.org/wiki/File:Subcutaneous_injection.png?uselang=el" TargetMode="Externa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www.youtube.com/watch?v=AX_RHZ7c0Qs"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hyperlink" Target="http://commons.wikimedia.org/wiki/User:Raeky" TargetMode="External"/><Relationship Id="rId5" Type="http://schemas.openxmlformats.org/officeDocument/2006/relationships/hyperlink" Target="http://en.wikipedia.org/wiki/Mantoux_test#mediaviewer/File:Mantoux_tuberculin_skin_test.jpg" TargetMode="External"/><Relationship Id="rId4" Type="http://schemas.openxmlformats.org/officeDocument/2006/relationships/hyperlink" Target="http://what-when-how.com/nursing/allergic-immune-and-autoimmune-disorders-adult-care-nursing-part-1/"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flickr.com/photos/momboleum/3583782642/" TargetMode="External"/><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hyperlink" Target="http://creativecommons.org/licenses/by-nc-nd/2.0/deed.en" TargetMode="External"/><Relationship Id="rId4" Type="http://schemas.openxmlformats.org/officeDocument/2006/relationships/hyperlink" Target="http://www.flickr.com/photos/momboleum/" TargetMode="External"/></Relationships>
</file>

<file path=ppt/slides/_rels/slide7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en.wikipedia.org/wiki/Subcutaneous_injection#mediaviewer/File:Insulin_pump_with_infusion_set.jpg"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hyperlink" Target="http://commons.wikimedia.org/wiki/User:ZooFari" TargetMode="Externa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hyperlink" Target="http://commons.wikimedia.org/wiki/User:Pngbot" TargetMode="External"/><Relationship Id="rId3" Type="http://schemas.openxmlformats.org/officeDocument/2006/relationships/hyperlink" Target="http://www.flickr.com/photos/ne014x/7265757334/" TargetMode="External"/><Relationship Id="rId7" Type="http://schemas.openxmlformats.org/officeDocument/2006/relationships/hyperlink" Target="http://en.wikipedia.org/wiki/Cephalic_vein" TargetMode="Externa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creativecommons.org/licenses/by-nc/2.0/deed.en" TargetMode="External"/><Relationship Id="rId4" Type="http://schemas.openxmlformats.org/officeDocument/2006/relationships/hyperlink" Target="http://www.flickr.com/photos/ne014x/"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commons.wikimedia.org/wiki/File:%CE%9F%CE%B3%CE%BA%CE%BF%CE%BC%CE%B5%CF%84%CF%81%CE%B9%CE%BA%CE%AE_%CE%B1%CE%BD%CF%84%CE%BB%CE%AF%CE%B1_%CF%87%CE%BF%CF%81%CE%AE%CE%B3%CE%B7%CF%83%CE%B7%CF%82_%CF%85%CE%B3%CF%81%CF%8E%CE%BD.png" TargetMode="Externa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Open_courses_tei_athinas" TargetMode="External"/><Relationship Id="rId4" Type="http://schemas.openxmlformats.org/officeDocument/2006/relationships/hyperlink" Target="http://commons.wikimedia.org/wiki/File:%CE%95%CE%B9%CE%BA%CF%8C%CE%BD%CE%B12%CE%A3%CF%8D%CF%83%CF%84%CE%B7%CE%BC%CE%B1_%CE%B5%CE%BD%CE%B4%CE%BF%CF%86%CE%BB%CE%AD%CE%B2%CE%B9%CE%B1%CF%82_%CE%AD%CE%B3%CF%87%CF%85%CF%83%CE%B7%CF%82_%CF%84%CF%8D%CF%80%CE%BF%CF%85_%CF%83%CF%8D%CF%81%CE%B9%CE%B3%CE%B3%CE%B1%CF%82.png"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Βασικές αρχές Νοσηλευτικής</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a:bodyPr>
          <a:lstStyle/>
          <a:p>
            <a:pPr>
              <a:spcBef>
                <a:spcPts val="0"/>
              </a:spcBef>
              <a:spcAft>
                <a:spcPts val="1200"/>
              </a:spcAft>
            </a:pPr>
            <a:r>
              <a:rPr lang="el-GR" sz="2800" b="1" dirty="0" smtClean="0"/>
              <a:t>Ενότητα 3</a:t>
            </a:r>
            <a:r>
              <a:rPr lang="el-GR" sz="2800" dirty="0" smtClean="0"/>
              <a:t>:</a:t>
            </a:r>
            <a:r>
              <a:rPr lang="en-US" sz="2800" dirty="0" smtClean="0"/>
              <a:t> </a:t>
            </a:r>
            <a:r>
              <a:rPr lang="el-GR" sz="2800" dirty="0" smtClean="0"/>
              <a:t>Φάρμακα</a:t>
            </a:r>
            <a:endParaRPr lang="en-US" sz="2800" dirty="0" smtClean="0"/>
          </a:p>
          <a:p>
            <a:pPr>
              <a:spcBef>
                <a:spcPts val="0"/>
              </a:spcBef>
            </a:pPr>
            <a:r>
              <a:rPr lang="el-GR" sz="2400" dirty="0" smtClean="0"/>
              <a:t>Μάρθα </a:t>
            </a:r>
            <a:r>
              <a:rPr lang="el-GR" sz="2400" dirty="0" err="1" smtClean="0"/>
              <a:t>Κελέση</a:t>
            </a:r>
            <a:endParaRPr lang="el-GR" sz="24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5"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pPr algn="ctr"/>
            <a:r>
              <a:rPr lang="el-GR" b="1" dirty="0" smtClean="0">
                <a:latin typeface="+mn-lt"/>
                <a:ea typeface="Verdana" pitchFamily="34" charset="0"/>
                <a:cs typeface="Verdana" pitchFamily="34" charset="0"/>
              </a:rPr>
              <a:t>Ανεπιθύμητες ενέργειες των φαρμάκων</a:t>
            </a:r>
            <a:endParaRPr lang="el-GR" b="1" dirty="0">
              <a:latin typeface="+mn-lt"/>
              <a:ea typeface="Verdana" pitchFamily="34" charset="0"/>
              <a:cs typeface="Verdana" pitchFamily="34" charset="0"/>
            </a:endParaRPr>
          </a:p>
        </p:txBody>
      </p:sp>
      <p:sp>
        <p:nvSpPr>
          <p:cNvPr id="2" name="1 - Θέση περιεχομένου"/>
          <p:cNvSpPr>
            <a:spLocks noGrp="1"/>
          </p:cNvSpPr>
          <p:nvPr>
            <p:ph idx="1"/>
          </p:nvPr>
        </p:nvSpPr>
        <p:spPr/>
        <p:txBody>
          <a:bodyPr vert="horz" lIns="91440" tIns="45720" rIns="91440" bIns="45720" rtlCol="0">
            <a:normAutofit/>
          </a:bodyPr>
          <a:lstStyle/>
          <a:p>
            <a:r>
              <a:rPr lang="el-GR" sz="2400" b="1" dirty="0">
                <a:solidFill>
                  <a:srgbClr val="820000"/>
                </a:solidFill>
                <a:ea typeface="Verdana" pitchFamily="34" charset="0"/>
                <a:cs typeface="Verdana" pitchFamily="34" charset="0"/>
              </a:rPr>
              <a:t>Οξείες </a:t>
            </a:r>
            <a:r>
              <a:rPr lang="el-GR" sz="2400" dirty="0">
                <a:ea typeface="Verdana" pitchFamily="34" charset="0"/>
                <a:cs typeface="Verdana" pitchFamily="34" charset="0"/>
              </a:rPr>
              <a:t>(εμφανίζονται από την έναρξη της αγωγής έως και λίγες ώρες μετά).</a:t>
            </a:r>
          </a:p>
          <a:p>
            <a:endParaRPr lang="el-GR" sz="2400" dirty="0">
              <a:ea typeface="Verdana" pitchFamily="34" charset="0"/>
              <a:cs typeface="Verdana" pitchFamily="34" charset="0"/>
            </a:endParaRPr>
          </a:p>
          <a:p>
            <a:r>
              <a:rPr lang="el-GR" sz="2400" b="1" dirty="0">
                <a:solidFill>
                  <a:srgbClr val="820000"/>
                </a:solidFill>
                <a:ea typeface="Verdana" pitchFamily="34" charset="0"/>
                <a:cs typeface="Verdana" pitchFamily="34" charset="0"/>
              </a:rPr>
              <a:t>Βραχυπρόθεσμες</a:t>
            </a:r>
            <a:r>
              <a:rPr lang="el-GR" sz="2400" dirty="0">
                <a:ea typeface="Verdana" pitchFamily="34" charset="0"/>
                <a:cs typeface="Verdana" pitchFamily="34" charset="0"/>
              </a:rPr>
              <a:t> (εμφανίζονται μετά από λίγες εβδομάδες  έως και μήνες).</a:t>
            </a:r>
          </a:p>
          <a:p>
            <a:endParaRPr lang="el-GR" sz="2400" dirty="0">
              <a:ea typeface="Verdana" pitchFamily="34" charset="0"/>
              <a:cs typeface="Verdana" pitchFamily="34" charset="0"/>
            </a:endParaRPr>
          </a:p>
          <a:p>
            <a:r>
              <a:rPr lang="el-GR" sz="2400" b="1" dirty="0">
                <a:solidFill>
                  <a:srgbClr val="820000"/>
                </a:solidFill>
                <a:ea typeface="Verdana" pitchFamily="34" charset="0"/>
                <a:cs typeface="Verdana" pitchFamily="34" charset="0"/>
              </a:rPr>
              <a:t>Μακροπρόθεσμες </a:t>
            </a:r>
            <a:r>
              <a:rPr lang="el-GR" sz="2400" dirty="0">
                <a:ea typeface="Verdana" pitchFamily="34" charset="0"/>
                <a:cs typeface="Verdana" pitchFamily="34" charset="0"/>
              </a:rPr>
              <a:t>(εμφανίζονται μετά από μήνες έως και χρόνια).</a:t>
            </a:r>
          </a:p>
          <a:p>
            <a:endParaRPr lang="el-GR" sz="2400" dirty="0">
              <a:ea typeface="Verdana" pitchFamily="34" charset="0"/>
              <a:cs typeface="Verdana" pitchFamily="34" charset="0"/>
            </a:endParaRPr>
          </a:p>
        </p:txBody>
      </p:sp>
    </p:spTree>
    <p:extLst>
      <p:ext uri="{BB962C8B-B14F-4D97-AF65-F5344CB8AC3E}">
        <p14:creationId xmlns:p14="http://schemas.microsoft.com/office/powerpoint/2010/main" val="17049383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Μάρθα </a:t>
            </a:r>
            <a:r>
              <a:rPr lang="el-GR" sz="2000" dirty="0" err="1"/>
              <a:t>Κελέση</a:t>
            </a:r>
            <a:r>
              <a:rPr lang="el-GR" sz="2000" dirty="0"/>
              <a:t> 2014. Μάρθα </a:t>
            </a:r>
            <a:r>
              <a:rPr lang="el-GR" sz="2000" dirty="0" err="1"/>
              <a:t>Κελέση</a:t>
            </a:r>
            <a:r>
              <a:rPr lang="el-GR" sz="2000" dirty="0"/>
              <a:t>. «Βασικές αρχές Νοσηλευτικής. Ενότητα 3: </a:t>
            </a:r>
            <a:r>
              <a:rPr lang="el-GR" sz="2000" dirty="0" smtClean="0"/>
              <a:t>Φάρμακα».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1728192"/>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55500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r>
              <a:rPr lang="el-GR" dirty="0">
                <a:latin typeface="+mn-lt"/>
              </a:rPr>
              <a:t>[1] http://creativecommons.org/licenses/by-nc-sa/4.0/ </a:t>
            </a:r>
            <a:endParaRPr lang="en-US" dirty="0" smtClean="0">
              <a:latin typeface="+mn-lt"/>
            </a:endParaRPr>
          </a:p>
          <a:p>
            <a:endParaRPr lang="el-GR" dirty="0">
              <a:latin typeface="+mn-lt"/>
            </a:endParaRPr>
          </a:p>
          <a:p>
            <a:r>
              <a:rPr lang="el-GR" dirty="0">
                <a:latin typeface="+mn-lt"/>
              </a:rPr>
              <a:t>Ως </a:t>
            </a:r>
            <a:r>
              <a:rPr lang="el-GR" b="1" dirty="0">
                <a:latin typeface="+mn-lt"/>
              </a:rPr>
              <a:t>Μη Εμπορική</a:t>
            </a:r>
            <a:r>
              <a:rPr lang="el-GR" dirty="0">
                <a:latin typeface="+mn-lt"/>
              </a:rPr>
              <a:t> ορίζεται η χρήση:</a:t>
            </a:r>
          </a:p>
          <a:p>
            <a:pPr marL="342900" lvl="0" indent="-342900">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marL="342900" lvl="0" indent="-342900">
              <a:buFont typeface="Arial" panose="020B0604020202020204" pitchFamily="34" charset="0"/>
              <a:buChar char="•"/>
            </a:pPr>
            <a:endParaRPr lang="el-GR" dirty="0">
              <a:latin typeface="+mn-lt"/>
            </a:endParaRPr>
          </a:p>
          <a:p>
            <a:r>
              <a:rPr lang="el-GR" dirty="0" smtClean="0">
                <a:latin typeface="+mn-lt"/>
              </a:rPr>
              <a:t>Ο </a:t>
            </a:r>
            <a:r>
              <a:rPr lang="el-GR" dirty="0">
                <a:latin typeface="+mn-lt"/>
              </a:rPr>
              <a:t>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4937158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latin typeface="+mn-lt"/>
                <a:ea typeface="Verdana" pitchFamily="34" charset="0"/>
                <a:cs typeface="Verdana" pitchFamily="34" charset="0"/>
              </a:rPr>
              <a:t>Αλληλεπιδράσεις φαρμάκων</a:t>
            </a:r>
            <a:endParaRPr lang="el-GR" sz="3600" b="1" dirty="0">
              <a:latin typeface="+mn-lt"/>
              <a:ea typeface="Verdana" pitchFamily="34" charset="0"/>
              <a:cs typeface="Verdana" pitchFamily="34" charset="0"/>
            </a:endParaRPr>
          </a:p>
        </p:txBody>
      </p:sp>
      <p:sp>
        <p:nvSpPr>
          <p:cNvPr id="2" name="1 - Θέση περιεχομένου"/>
          <p:cNvSpPr>
            <a:spLocks noGrp="1"/>
          </p:cNvSpPr>
          <p:nvPr>
            <p:ph idx="1"/>
          </p:nvPr>
        </p:nvSpPr>
        <p:spPr/>
        <p:txBody>
          <a:bodyPr vert="horz" lIns="91440" tIns="45720" rIns="91440" bIns="45720" rtlCol="0">
            <a:normAutofit/>
          </a:bodyPr>
          <a:lstStyle/>
          <a:p>
            <a:r>
              <a:rPr lang="el-GR" sz="2400" dirty="0" smtClean="0">
                <a:ea typeface="Verdana" pitchFamily="34" charset="0"/>
                <a:cs typeface="Verdana" pitchFamily="34" charset="0"/>
              </a:rPr>
              <a:t>Η </a:t>
            </a:r>
            <a:r>
              <a:rPr lang="el-GR" sz="2400" dirty="0">
                <a:ea typeface="Verdana" pitchFamily="34" charset="0"/>
                <a:cs typeface="Verdana" pitchFamily="34" charset="0"/>
              </a:rPr>
              <a:t>ταυτόχρονη λήψη δύο ή περισσοτέρων φαρμάκων μπορεί να οδηγήσει στην εμφάνιση κάποιας μεταξύ τους αλληλεπίδρασης που μπορεί να έχει σαν συνέπεια τη μείωση ή την αύξηση της δράσης ενός απ’ αυτά. Οι αλληλεπιδράσεις ανήκουν σε δύο κατηγορίες: </a:t>
            </a:r>
          </a:p>
          <a:p>
            <a:r>
              <a:rPr lang="el-GR" sz="2400" dirty="0" smtClean="0">
                <a:ea typeface="Verdana" pitchFamily="34" charset="0"/>
                <a:cs typeface="Verdana" pitchFamily="34" charset="0"/>
              </a:rPr>
              <a:t>Εκείνες </a:t>
            </a:r>
            <a:r>
              <a:rPr lang="el-GR" sz="2400" dirty="0">
                <a:ea typeface="Verdana" pitchFamily="34" charset="0"/>
                <a:cs typeface="Verdana" pitchFamily="34" charset="0"/>
              </a:rPr>
              <a:t>που επηρεάζουν την παροχή της ποσότητας του φαρμάκου στο σημείο δράσης του στον οργανισμό   (</a:t>
            </a:r>
            <a:r>
              <a:rPr lang="el-GR" sz="2400" dirty="0" err="1">
                <a:ea typeface="Verdana" pitchFamily="34" charset="0"/>
                <a:cs typeface="Verdana" pitchFamily="34" charset="0"/>
              </a:rPr>
              <a:t>φαρμακοκινητικές</a:t>
            </a:r>
            <a:r>
              <a:rPr lang="el-GR" sz="2400" dirty="0">
                <a:ea typeface="Verdana" pitchFamily="34" charset="0"/>
                <a:cs typeface="Verdana" pitchFamily="34" charset="0"/>
              </a:rPr>
              <a:t>), και</a:t>
            </a:r>
          </a:p>
          <a:p>
            <a:r>
              <a:rPr lang="el-GR" sz="2400" dirty="0" smtClean="0">
                <a:ea typeface="Verdana" pitchFamily="34" charset="0"/>
                <a:cs typeface="Verdana" pitchFamily="34" charset="0"/>
              </a:rPr>
              <a:t>Εκείνες </a:t>
            </a:r>
            <a:r>
              <a:rPr lang="el-GR" sz="2400" dirty="0">
                <a:ea typeface="Verdana" pitchFamily="34" charset="0"/>
                <a:cs typeface="Verdana" pitchFamily="34" charset="0"/>
              </a:rPr>
              <a:t>που αλλάζουν την ανταπόκριση του οργανισμού (φαρμακοδυναμικές).</a:t>
            </a:r>
          </a:p>
          <a:p>
            <a:endParaRPr lang="el-GR" sz="2400" dirty="0">
              <a:ea typeface="Verdana" pitchFamily="34" charset="0"/>
              <a:cs typeface="Verdana" pitchFamily="34" charset="0"/>
            </a:endParaRPr>
          </a:p>
        </p:txBody>
      </p:sp>
    </p:spTree>
    <p:extLst>
      <p:ext uri="{BB962C8B-B14F-4D97-AF65-F5344CB8AC3E}">
        <p14:creationId xmlns:p14="http://schemas.microsoft.com/office/powerpoint/2010/main" val="4207886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pPr algn="ctr"/>
            <a:r>
              <a:rPr lang="el-GR" b="1" dirty="0" smtClean="0">
                <a:latin typeface="+mn-lt"/>
                <a:ea typeface="Verdana" pitchFamily="34" charset="0"/>
                <a:cs typeface="Verdana" pitchFamily="34" charset="0"/>
              </a:rPr>
              <a:t>Παράδειγμα αλληλεπίδρασης με αλλά φάρμακα</a:t>
            </a:r>
            <a:endParaRPr lang="el-GR" b="1" dirty="0">
              <a:latin typeface="+mn-lt"/>
              <a:ea typeface="Verdana" pitchFamily="34" charset="0"/>
              <a:cs typeface="Verdana" pitchFamily="34" charset="0"/>
            </a:endParaRPr>
          </a:p>
        </p:txBody>
      </p:sp>
      <p:sp>
        <p:nvSpPr>
          <p:cNvPr id="2" name="1 - Θέση περιεχομένου"/>
          <p:cNvSpPr>
            <a:spLocks noGrp="1"/>
          </p:cNvSpPr>
          <p:nvPr>
            <p:ph idx="1"/>
          </p:nvPr>
        </p:nvSpPr>
        <p:spPr/>
        <p:txBody>
          <a:bodyPr vert="horz" lIns="91440" tIns="45720" rIns="91440" bIns="45720" rtlCol="0">
            <a:normAutofit/>
          </a:bodyPr>
          <a:lstStyle/>
          <a:p>
            <a:r>
              <a:rPr lang="el-GR" sz="2400" dirty="0">
                <a:ea typeface="Verdana" pitchFamily="34" charset="0"/>
                <a:cs typeface="Verdana" pitchFamily="34" charset="0"/>
              </a:rPr>
              <a:t>Σε περίπτωση λήψης καταπραϋντικών, ηρεμιστικών ή κάποιου </a:t>
            </a:r>
            <a:r>
              <a:rPr lang="el-GR" sz="2400" dirty="0" err="1">
                <a:ea typeface="Verdana" pitchFamily="34" charset="0"/>
                <a:cs typeface="Verdana" pitchFamily="34" charset="0"/>
              </a:rPr>
              <a:t>αντιυπερτασικού</a:t>
            </a:r>
            <a:r>
              <a:rPr lang="el-GR" sz="2400" dirty="0">
                <a:ea typeface="Verdana" pitchFamily="34" charset="0"/>
                <a:cs typeface="Verdana" pitchFamily="34" charset="0"/>
              </a:rPr>
              <a:t> ή αντικαταθλιπτικού φαρμάκου, θα πρέπει να συζητηθεί με το γιατρό ή το φαρμακοποιό η ταυτόχρονη λήψη </a:t>
            </a:r>
            <a:r>
              <a:rPr lang="el-GR" sz="2400" dirty="0" err="1">
                <a:ea typeface="Verdana" pitchFamily="34" charset="0"/>
                <a:cs typeface="Verdana" pitchFamily="34" charset="0"/>
              </a:rPr>
              <a:t>αντιισταμινικών</a:t>
            </a:r>
            <a:r>
              <a:rPr lang="el-GR" sz="2400" dirty="0">
                <a:ea typeface="Verdana" pitchFamily="34" charset="0"/>
                <a:cs typeface="Verdana" pitchFamily="34" charset="0"/>
              </a:rPr>
              <a:t> φαρμάκων.</a:t>
            </a:r>
          </a:p>
        </p:txBody>
      </p:sp>
    </p:spTree>
    <p:extLst>
      <p:ext uri="{BB962C8B-B14F-4D97-AF65-F5344CB8AC3E}">
        <p14:creationId xmlns:p14="http://schemas.microsoft.com/office/powerpoint/2010/main" val="3741630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b="1" dirty="0" smtClean="0">
                <a:solidFill>
                  <a:schemeClr val="tx1"/>
                </a:solidFill>
              </a:rPr>
              <a:t>Η σημασία των αλληλεπιδράσεων</a:t>
            </a:r>
            <a:endParaRPr lang="el-GR" sz="3600" b="1" dirty="0">
              <a:solidFill>
                <a:schemeClr val="tx1"/>
              </a:solidFill>
            </a:endParaRPr>
          </a:p>
        </p:txBody>
      </p:sp>
      <p:sp>
        <p:nvSpPr>
          <p:cNvPr id="2" name="1 - Θέση περιεχομένου"/>
          <p:cNvSpPr>
            <a:spLocks noGrp="1"/>
          </p:cNvSpPr>
          <p:nvPr>
            <p:ph idx="1"/>
          </p:nvPr>
        </p:nvSpPr>
        <p:spPr/>
        <p:txBody>
          <a:bodyPr vert="horz" lIns="91440" tIns="45720" rIns="91440" bIns="45720" rtlCol="0">
            <a:normAutofit/>
          </a:bodyPr>
          <a:lstStyle/>
          <a:p>
            <a:pPr marL="0" indent="0">
              <a:buNone/>
            </a:pPr>
            <a:r>
              <a:rPr lang="el-GR" sz="2400" dirty="0" smtClean="0">
                <a:ea typeface="Verdana" pitchFamily="34" charset="0"/>
                <a:cs typeface="Verdana" pitchFamily="34" charset="0"/>
              </a:rPr>
              <a:t>Ιδιαίτερη </a:t>
            </a:r>
            <a:r>
              <a:rPr lang="el-GR" sz="2400" dirty="0">
                <a:ea typeface="Verdana" pitchFamily="34" charset="0"/>
                <a:cs typeface="Verdana" pitchFamily="34" charset="0"/>
              </a:rPr>
              <a:t>προσοχή απαιτείται στη χορήγηση φαρμάκων </a:t>
            </a:r>
            <a:r>
              <a:rPr lang="el-GR" sz="2400" dirty="0" smtClean="0">
                <a:ea typeface="Verdana" pitchFamily="34" charset="0"/>
                <a:cs typeface="Verdana" pitchFamily="34" charset="0"/>
              </a:rPr>
              <a:t>στις ακόλουθες </a:t>
            </a:r>
            <a:r>
              <a:rPr lang="el-GR" sz="2400" dirty="0">
                <a:ea typeface="Verdana" pitchFamily="34" charset="0"/>
                <a:cs typeface="Verdana" pitchFamily="34" charset="0"/>
              </a:rPr>
              <a:t>περιπτώσεις:</a:t>
            </a:r>
          </a:p>
          <a:p>
            <a:r>
              <a:rPr lang="el-GR" sz="2400" dirty="0" smtClean="0">
                <a:ea typeface="Verdana" pitchFamily="34" charset="0"/>
                <a:cs typeface="Verdana" pitchFamily="34" charset="0"/>
              </a:rPr>
              <a:t>Ασθενείς </a:t>
            </a:r>
            <a:r>
              <a:rPr lang="el-GR" sz="2400" dirty="0">
                <a:ea typeface="Verdana" pitchFamily="34" charset="0"/>
                <a:cs typeface="Verdana" pitchFamily="34" charset="0"/>
              </a:rPr>
              <a:t>με χρόνιες παθήσεις όπως υπέρταση, διαβήτης, καρδιοπάθειες </a:t>
            </a:r>
          </a:p>
          <a:p>
            <a:r>
              <a:rPr lang="el-GR" sz="2400" dirty="0" smtClean="0">
                <a:ea typeface="Verdana" pitchFamily="34" charset="0"/>
                <a:cs typeface="Verdana" pitchFamily="34" charset="0"/>
              </a:rPr>
              <a:t>Ηλικιωμένοι </a:t>
            </a:r>
            <a:r>
              <a:rPr lang="el-GR" sz="2400" dirty="0">
                <a:ea typeface="Verdana" pitchFamily="34" charset="0"/>
                <a:cs typeface="Verdana" pitchFamily="34" charset="0"/>
              </a:rPr>
              <a:t>και ασθενείς με ηπατική και νεφρική δυσλειτουργία</a:t>
            </a:r>
          </a:p>
          <a:p>
            <a:r>
              <a:rPr lang="el-GR" sz="2400" dirty="0" smtClean="0">
                <a:ea typeface="Verdana" pitchFamily="34" charset="0"/>
                <a:cs typeface="Verdana" pitchFamily="34" charset="0"/>
              </a:rPr>
              <a:t>Ασθενείς </a:t>
            </a:r>
            <a:r>
              <a:rPr lang="el-GR" sz="2400" dirty="0">
                <a:ea typeface="Verdana" pitchFamily="34" charset="0"/>
                <a:cs typeface="Verdana" pitchFamily="34" charset="0"/>
              </a:rPr>
              <a:t>που λαμβάνουν ψυχιατρικά φάρμακα και κατασταλτικά του ΚΝΣ</a:t>
            </a:r>
          </a:p>
          <a:p>
            <a:r>
              <a:rPr lang="el-GR" sz="2400" dirty="0" smtClean="0">
                <a:ea typeface="Verdana" pitchFamily="34" charset="0"/>
                <a:cs typeface="Verdana" pitchFamily="34" charset="0"/>
              </a:rPr>
              <a:t>Ασθενείς </a:t>
            </a:r>
            <a:r>
              <a:rPr lang="el-GR" sz="2400" dirty="0">
                <a:ea typeface="Verdana" pitchFamily="34" charset="0"/>
                <a:cs typeface="Verdana" pitchFamily="34" charset="0"/>
              </a:rPr>
              <a:t>που λαμβάνουν </a:t>
            </a:r>
            <a:r>
              <a:rPr lang="el-GR" sz="2400" dirty="0" err="1">
                <a:ea typeface="Verdana" pitchFamily="34" charset="0"/>
                <a:cs typeface="Verdana" pitchFamily="34" charset="0"/>
              </a:rPr>
              <a:t>αντιισταμινικά</a:t>
            </a:r>
            <a:r>
              <a:rPr lang="el-GR" sz="2400" dirty="0">
                <a:ea typeface="Verdana" pitchFamily="34" charset="0"/>
                <a:cs typeface="Verdana" pitchFamily="34" charset="0"/>
              </a:rPr>
              <a:t> φάρμακα</a:t>
            </a:r>
          </a:p>
          <a:p>
            <a:r>
              <a:rPr lang="el-GR" sz="2400" dirty="0" smtClean="0">
                <a:ea typeface="Verdana" pitchFamily="34" charset="0"/>
                <a:cs typeface="Verdana" pitchFamily="34" charset="0"/>
              </a:rPr>
              <a:t>Ασθενείς </a:t>
            </a:r>
            <a:r>
              <a:rPr lang="el-GR" sz="2400" dirty="0">
                <a:ea typeface="Verdana" pitchFamily="34" charset="0"/>
                <a:cs typeface="Verdana" pitchFamily="34" charset="0"/>
              </a:rPr>
              <a:t>που λαμβάνουν αντιβιοτικά, </a:t>
            </a:r>
            <a:r>
              <a:rPr lang="el-GR" sz="2400" dirty="0" err="1">
                <a:ea typeface="Verdana" pitchFamily="34" charset="0"/>
                <a:cs typeface="Verdana" pitchFamily="34" charset="0"/>
              </a:rPr>
              <a:t>αντιμυκητισιακά</a:t>
            </a:r>
            <a:endParaRPr lang="el-GR" sz="2400" dirty="0">
              <a:ea typeface="Verdana" pitchFamily="34" charset="0"/>
              <a:cs typeface="Verdana" pitchFamily="34" charset="0"/>
            </a:endParaRPr>
          </a:p>
          <a:p>
            <a:r>
              <a:rPr lang="el-GR" sz="2400" dirty="0" smtClean="0">
                <a:ea typeface="Verdana" pitchFamily="34" charset="0"/>
                <a:cs typeface="Verdana" pitchFamily="34" charset="0"/>
              </a:rPr>
              <a:t>Ασθενείς </a:t>
            </a:r>
            <a:r>
              <a:rPr lang="el-GR" sz="2400" dirty="0">
                <a:ea typeface="Verdana" pitchFamily="34" charset="0"/>
                <a:cs typeface="Verdana" pitchFamily="34" charset="0"/>
              </a:rPr>
              <a:t>που λαμβάνουν αντιπηκτικά</a:t>
            </a:r>
          </a:p>
          <a:p>
            <a:r>
              <a:rPr lang="el-GR" sz="2400" dirty="0" smtClean="0">
                <a:ea typeface="Verdana" pitchFamily="34" charset="0"/>
                <a:cs typeface="Verdana" pitchFamily="34" charset="0"/>
              </a:rPr>
              <a:t>Ασθενείς </a:t>
            </a:r>
            <a:r>
              <a:rPr lang="el-GR" sz="2400" dirty="0">
                <a:ea typeface="Verdana" pitchFamily="34" charset="0"/>
                <a:cs typeface="Verdana" pitchFamily="34" charset="0"/>
              </a:rPr>
              <a:t>σε ορμονική θεραπεία.</a:t>
            </a:r>
          </a:p>
          <a:p>
            <a:endParaRPr lang="el-GR" sz="2400" dirty="0">
              <a:ea typeface="Verdana" pitchFamily="34" charset="0"/>
              <a:cs typeface="Verdana" pitchFamily="34" charset="0"/>
            </a:endParaRPr>
          </a:p>
        </p:txBody>
      </p:sp>
    </p:spTree>
    <p:extLst>
      <p:ext uri="{BB962C8B-B14F-4D97-AF65-F5344CB8AC3E}">
        <p14:creationId xmlns:p14="http://schemas.microsoft.com/office/powerpoint/2010/main" val="2149966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b="1" dirty="0" smtClean="0"/>
              <a:t>Γενικές αρχές χορήγησης φαρμάκων </a:t>
            </a:r>
            <a:r>
              <a:rPr lang="el-GR" sz="2800" b="0" dirty="0" smtClean="0"/>
              <a:t>(1/5)</a:t>
            </a:r>
            <a:endParaRPr lang="el-GR" sz="2800" b="0" dirty="0"/>
          </a:p>
        </p:txBody>
      </p:sp>
      <p:sp>
        <p:nvSpPr>
          <p:cNvPr id="2" name="1 - Θέση περιεχομένου"/>
          <p:cNvSpPr>
            <a:spLocks noGrp="1"/>
          </p:cNvSpPr>
          <p:nvPr>
            <p:ph idx="1"/>
          </p:nvPr>
        </p:nvSpPr>
        <p:spPr/>
        <p:txBody>
          <a:bodyPr vert="horz" lIns="91440" tIns="45720" rIns="91440" bIns="45720" rtlCol="0">
            <a:noAutofit/>
          </a:bodyPr>
          <a:lstStyle/>
          <a:p>
            <a:r>
              <a:rPr lang="el-GR" sz="2400" dirty="0">
                <a:ea typeface="Verdana" pitchFamily="34" charset="0"/>
                <a:cs typeface="Verdana" pitchFamily="34" charset="0"/>
              </a:rPr>
              <a:t>Χορηγείτε τα φάρμακα πάντοτε βάσει γραπτής ιατρικής οδηγίας</a:t>
            </a:r>
          </a:p>
          <a:p>
            <a:r>
              <a:rPr lang="el-GR" sz="2400" dirty="0">
                <a:ea typeface="Verdana" pitchFamily="34" charset="0"/>
                <a:cs typeface="Verdana" pitchFamily="34" charset="0"/>
              </a:rPr>
              <a:t>Φροντίστε να γνωρίζετε  τον ασθενή, τη διάγνωσή του και το θεραπευτικό σκοπό του φαρμάκου </a:t>
            </a:r>
          </a:p>
          <a:p>
            <a:r>
              <a:rPr lang="el-GR" sz="2400" dirty="0">
                <a:ea typeface="Verdana" pitchFamily="34" charset="0"/>
                <a:cs typeface="Verdana" pitchFamily="34" charset="0"/>
              </a:rPr>
              <a:t>Εργάζεστε μπροστά στο φαρμακείο με αυξημένη συγκέντρωση σε αυτό που κάνετε, χωρίς συνομιλίες, έχοντας επαρκή φωτισμό και πλυμένα χέρια </a:t>
            </a:r>
          </a:p>
          <a:p>
            <a:endParaRPr lang="el-GR" sz="2400" dirty="0">
              <a:ea typeface="Verdana" pitchFamily="34" charset="0"/>
              <a:cs typeface="Verdana" pitchFamily="34" charset="0"/>
            </a:endParaRPr>
          </a:p>
        </p:txBody>
      </p:sp>
    </p:spTree>
    <p:extLst>
      <p:ext uri="{BB962C8B-B14F-4D97-AF65-F5344CB8AC3E}">
        <p14:creationId xmlns:p14="http://schemas.microsoft.com/office/powerpoint/2010/main" val="2121352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solidFill>
                  <a:prstClr val="black"/>
                </a:solidFill>
              </a:rPr>
              <a:t>Γενικές αρχές χορήγησης φαρμάκων </a:t>
            </a:r>
            <a:r>
              <a:rPr lang="el-GR" sz="2800" b="0" dirty="0" smtClean="0">
                <a:solidFill>
                  <a:prstClr val="black"/>
                </a:solidFill>
              </a:rPr>
              <a:t>(2/5</a:t>
            </a:r>
            <a:r>
              <a:rPr lang="el-GR" sz="2800" b="0" dirty="0">
                <a:solidFill>
                  <a:prstClr val="black"/>
                </a:solidFill>
              </a:rPr>
              <a:t>)</a:t>
            </a:r>
            <a:endParaRPr lang="el-GR" sz="3200" b="1" dirty="0"/>
          </a:p>
        </p:txBody>
      </p:sp>
      <p:sp>
        <p:nvSpPr>
          <p:cNvPr id="2" name="1 - Θέση περιεχομένου"/>
          <p:cNvSpPr>
            <a:spLocks noGrp="1"/>
          </p:cNvSpPr>
          <p:nvPr>
            <p:ph idx="1"/>
          </p:nvPr>
        </p:nvSpPr>
        <p:spPr/>
        <p:txBody>
          <a:bodyPr vert="horz" lIns="91440" tIns="45720" rIns="91440" bIns="45720" rtlCol="0">
            <a:noAutofit/>
          </a:bodyPr>
          <a:lstStyle/>
          <a:p>
            <a:r>
              <a:rPr lang="el-GR" sz="2400" dirty="0" smtClean="0">
                <a:ea typeface="Verdana" pitchFamily="34" charset="0"/>
                <a:cs typeface="Verdana" pitchFamily="34" charset="0"/>
              </a:rPr>
              <a:t>Σύμφωνα </a:t>
            </a:r>
            <a:r>
              <a:rPr lang="el-GR" sz="2400" dirty="0">
                <a:ea typeface="Verdana" pitchFamily="34" charset="0"/>
                <a:cs typeface="Verdana" pitchFamily="34" charset="0"/>
              </a:rPr>
              <a:t>με την ιατρική οδηγία, παίρνετε το φάρμακο και ελέγχετε την ονομασία  του φαρμάκου, την ημερομηνία λήξης και τη σύσταση του </a:t>
            </a:r>
          </a:p>
          <a:p>
            <a:r>
              <a:rPr lang="el-GR" sz="2400" dirty="0">
                <a:ea typeface="Verdana" pitchFamily="34" charset="0"/>
                <a:cs typeface="Verdana" pitchFamily="34" charset="0"/>
              </a:rPr>
              <a:t>Πριν χορηγήσετε το φάρμακο διαβάστε την ετικέτα του 3 φορές</a:t>
            </a:r>
          </a:p>
          <a:p>
            <a:r>
              <a:rPr lang="el-GR" sz="2400" dirty="0">
                <a:ea typeface="Verdana" pitchFamily="34" charset="0"/>
                <a:cs typeface="Verdana" pitchFamily="34" charset="0"/>
              </a:rPr>
              <a:t>Μη χορηγείτε φάρμακα από φιαλίδιο χωρίς ετικέτα ή από συσκευασία που δεν είναι ευανάγνωστο την ονομασία του φαρμάκου </a:t>
            </a:r>
          </a:p>
          <a:p>
            <a:r>
              <a:rPr lang="el-GR" sz="2400" dirty="0">
                <a:ea typeface="Verdana" pitchFamily="34" charset="0"/>
                <a:cs typeface="Verdana" pitchFamily="34" charset="0"/>
              </a:rPr>
              <a:t>Μη διακόπτετε την εργασία της προετοιμασίας των φαρμάκων. </a:t>
            </a:r>
          </a:p>
          <a:p>
            <a:endParaRPr lang="el-GR" sz="2400" dirty="0">
              <a:ea typeface="Verdana" pitchFamily="34" charset="0"/>
              <a:cs typeface="Verdana" pitchFamily="34" charset="0"/>
            </a:endParaRPr>
          </a:p>
        </p:txBody>
      </p:sp>
    </p:spTree>
    <p:extLst>
      <p:ext uri="{BB962C8B-B14F-4D97-AF65-F5344CB8AC3E}">
        <p14:creationId xmlns:p14="http://schemas.microsoft.com/office/powerpoint/2010/main" val="2250633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solidFill>
                  <a:prstClr val="black"/>
                </a:solidFill>
              </a:rPr>
              <a:t>Γενικές αρχές χορήγησης φαρμάκων </a:t>
            </a:r>
            <a:r>
              <a:rPr lang="el-GR" sz="2800" b="0" dirty="0" smtClean="0">
                <a:solidFill>
                  <a:prstClr val="black"/>
                </a:solidFill>
              </a:rPr>
              <a:t>(3/5</a:t>
            </a:r>
            <a:r>
              <a:rPr lang="el-GR" sz="2800" b="0" dirty="0">
                <a:solidFill>
                  <a:prstClr val="black"/>
                </a:solidFill>
              </a:rPr>
              <a:t>)</a:t>
            </a:r>
            <a:endParaRPr lang="el-GR" sz="3200" dirty="0"/>
          </a:p>
        </p:txBody>
      </p:sp>
      <p:sp>
        <p:nvSpPr>
          <p:cNvPr id="2" name="1 - Θέση περιεχομένου"/>
          <p:cNvSpPr>
            <a:spLocks noGrp="1"/>
          </p:cNvSpPr>
          <p:nvPr>
            <p:ph idx="1"/>
          </p:nvPr>
        </p:nvSpPr>
        <p:spPr/>
        <p:txBody>
          <a:bodyPr>
            <a:normAutofit/>
          </a:bodyPr>
          <a:lstStyle/>
          <a:p>
            <a:pPr lvl="0"/>
            <a:r>
              <a:rPr lang="el-GR" sz="2400" dirty="0" smtClean="0"/>
              <a:t>Μεταφέρετε τα φάρμακα από το χώρο της προετοιμασίας στο θάλαμο με τον ειδικό δίσκο σε ποτηράκια με το ονοματεπώνυμο του ασθενούς, το φάρμακο, τη δόση και τις ώρες χορήγησής τους ή σε φακελάκια, ανάλογα με το σύστημα του νοσοκομείου</a:t>
            </a:r>
          </a:p>
          <a:p>
            <a:pPr lvl="0"/>
            <a:r>
              <a:rPr lang="el-GR" sz="2400" dirty="0" smtClean="0"/>
              <a:t>Όταν χορηγείτε φάρμακα σε περισσότερους από έναν ασθενείς, σας διευκολύνει η τακτοποίηση τους στο  δίσκο κατά θαλάμους. </a:t>
            </a:r>
          </a:p>
          <a:p>
            <a:pPr lvl="0"/>
            <a:r>
              <a:rPr lang="el-GR" sz="2400" dirty="0" smtClean="0"/>
              <a:t>Όταν φθάσετε στον ασθενή, βεβαιωθείτε ότι είναι ο ίδιος. </a:t>
            </a:r>
          </a:p>
          <a:p>
            <a:pPr lvl="0"/>
            <a:r>
              <a:rPr lang="el-GR" sz="2400" dirty="0" smtClean="0"/>
              <a:t>Χορηγείτε και τσεκάρετε μόνο τα φάρμακα που προετοιμάσατε και χορηγήσατε εσείς προσωπικά και ποτέ φάρμακα που ετοίμασε άλλος. </a:t>
            </a:r>
          </a:p>
          <a:p>
            <a:endParaRPr lang="el-GR" sz="2400" dirty="0"/>
          </a:p>
        </p:txBody>
      </p:sp>
    </p:spTree>
    <p:extLst>
      <p:ext uri="{BB962C8B-B14F-4D97-AF65-F5344CB8AC3E}">
        <p14:creationId xmlns:p14="http://schemas.microsoft.com/office/powerpoint/2010/main" val="3020963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solidFill>
                  <a:prstClr val="black"/>
                </a:solidFill>
              </a:rPr>
              <a:t>Γενικές αρχές χορήγησης φαρμάκων </a:t>
            </a:r>
            <a:r>
              <a:rPr lang="el-GR" sz="2800" b="0" dirty="0" smtClean="0">
                <a:solidFill>
                  <a:prstClr val="black"/>
                </a:solidFill>
              </a:rPr>
              <a:t>(4/5</a:t>
            </a:r>
            <a:r>
              <a:rPr lang="el-GR" sz="2800" b="0" dirty="0">
                <a:solidFill>
                  <a:prstClr val="black"/>
                </a:solidFill>
              </a:rPr>
              <a:t>)</a:t>
            </a:r>
            <a:endParaRPr lang="el-GR" sz="3200" dirty="0"/>
          </a:p>
        </p:txBody>
      </p:sp>
      <p:sp>
        <p:nvSpPr>
          <p:cNvPr id="2" name="1 - Θέση περιεχομένου"/>
          <p:cNvSpPr>
            <a:spLocks noGrp="1"/>
          </p:cNvSpPr>
          <p:nvPr>
            <p:ph idx="1"/>
          </p:nvPr>
        </p:nvSpPr>
        <p:spPr/>
        <p:txBody>
          <a:bodyPr>
            <a:normAutofit/>
          </a:bodyPr>
          <a:lstStyle/>
          <a:p>
            <a:pPr lvl="0"/>
            <a:r>
              <a:rPr lang="el-GR" sz="2400" dirty="0" smtClean="0"/>
              <a:t>Πριν απομακρυνθείτε, βεβαιωθείτε, ότι ο ασθενής έλαβε το φάρμακο </a:t>
            </a:r>
          </a:p>
          <a:p>
            <a:pPr lvl="0"/>
            <a:r>
              <a:rPr lang="el-GR" sz="2400" dirty="0" smtClean="0"/>
              <a:t>Καλλιεργείτε και ανανεώνετε συνεχώς το αίσθημα της νοσηλευτικής ευθύνης σχετικά με τη χορήγηση των φαρμάκων ώστε να μην κάνετε λάθη. Αν όμως γίνει κάποιο λάθος, οπότε κινδυνεύει η υγεία ή και η ζωή του ασθενή, μη διστάσετε να το ανακοινώσετε αμέσως στην προϊσταμένη του τμήματος ή και στο γιατρό, ώστε να χορηγηθούν αντίδοτα για να διασφαλιστεί η υγεία του ασθενή </a:t>
            </a:r>
          </a:p>
        </p:txBody>
      </p:sp>
    </p:spTree>
    <p:extLst>
      <p:ext uri="{BB962C8B-B14F-4D97-AF65-F5344CB8AC3E}">
        <p14:creationId xmlns:p14="http://schemas.microsoft.com/office/powerpoint/2010/main" val="3375583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solidFill>
                  <a:prstClr val="black"/>
                </a:solidFill>
              </a:rPr>
              <a:t>Γενικές αρχές χορήγησης φαρμάκων </a:t>
            </a:r>
            <a:r>
              <a:rPr lang="el-GR" sz="2800" b="0" dirty="0" smtClean="0">
                <a:solidFill>
                  <a:prstClr val="black"/>
                </a:solidFill>
              </a:rPr>
              <a:t>(5/5</a:t>
            </a:r>
            <a:r>
              <a:rPr lang="el-GR" sz="2800" b="0" dirty="0">
                <a:solidFill>
                  <a:prstClr val="black"/>
                </a:solidFill>
              </a:rPr>
              <a:t>)</a:t>
            </a:r>
            <a:endParaRPr lang="el-GR" sz="3200" dirty="0"/>
          </a:p>
        </p:txBody>
      </p:sp>
      <p:sp>
        <p:nvSpPr>
          <p:cNvPr id="2" name="1 - Θέση περιεχομένου"/>
          <p:cNvSpPr>
            <a:spLocks noGrp="1"/>
          </p:cNvSpPr>
          <p:nvPr>
            <p:ph idx="1"/>
          </p:nvPr>
        </p:nvSpPr>
        <p:spPr/>
        <p:txBody>
          <a:bodyPr>
            <a:normAutofit/>
          </a:bodyPr>
          <a:lstStyle/>
          <a:p>
            <a:pPr lvl="0"/>
            <a:r>
              <a:rPr lang="el-GR" sz="2400" dirty="0" smtClean="0"/>
              <a:t>Η παράλειψη χορήγησης φαρμάκου αποτελεί λάθος, επομένως και ευθύνη του νοσηλευτή</a:t>
            </a:r>
          </a:p>
          <a:p>
            <a:pPr lvl="0"/>
            <a:r>
              <a:rPr lang="el-GR" sz="2400" dirty="0" smtClean="0"/>
              <a:t>Αν ο ασθενής αρνείται να πάρει ένα φάρμακο, ιδιαίτερα όταν είναι σημαντικό για τη θεραπεία του, προσπαθήστε με την επικοινωνία να βρείτε την αιτία και να τον πείσετε για την αναγκαιότητα της λήψης του</a:t>
            </a:r>
          </a:p>
          <a:p>
            <a:pPr lvl="0"/>
            <a:r>
              <a:rPr lang="el-GR" sz="2400" dirty="0" smtClean="0"/>
              <a:t>Πρέπει να ακολουθείτε τον παρακάτω κανόνα των 6 σωστών σημείων: σωστός ασθενής, σωστό φάρμακο, σωστή δόση, σωστή ώρα, σωστή οδός χορήγησης, σωστή τεκμηρίωση.</a:t>
            </a:r>
          </a:p>
          <a:p>
            <a:endParaRPr lang="el-GR" sz="2400" dirty="0"/>
          </a:p>
        </p:txBody>
      </p:sp>
    </p:spTree>
    <p:extLst>
      <p:ext uri="{BB962C8B-B14F-4D97-AF65-F5344CB8AC3E}">
        <p14:creationId xmlns:p14="http://schemas.microsoft.com/office/powerpoint/2010/main" val="367474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94" descr="entyp+¬_503"/>
          <p:cNvPicPr>
            <a:picLocks noChangeAspect="1" noChangeArrowheads="1"/>
          </p:cNvPicPr>
          <p:nvPr/>
        </p:nvPicPr>
        <p:blipFill>
          <a:blip r:embed="rId2" cstate="print"/>
          <a:srcRect/>
          <a:stretch>
            <a:fillRect/>
          </a:stretch>
        </p:blipFill>
        <p:spPr bwMode="auto">
          <a:xfrm>
            <a:off x="3597290" y="116632"/>
            <a:ext cx="5455031" cy="6641976"/>
          </a:xfrm>
          <a:prstGeom prst="rect">
            <a:avLst/>
          </a:prstGeom>
          <a:noFill/>
          <a:ln w="9525">
            <a:noFill/>
            <a:miter lim="800000"/>
            <a:headEnd/>
            <a:tailEnd/>
          </a:ln>
        </p:spPr>
      </p:pic>
      <p:sp>
        <p:nvSpPr>
          <p:cNvPr id="2" name="Title 1"/>
          <p:cNvSpPr>
            <a:spLocks noGrp="1"/>
          </p:cNvSpPr>
          <p:nvPr>
            <p:ph type="title"/>
          </p:nvPr>
        </p:nvSpPr>
        <p:spPr>
          <a:xfrm>
            <a:off x="0" y="2528900"/>
            <a:ext cx="3779912" cy="908720"/>
          </a:xfrm>
        </p:spPr>
        <p:txBody>
          <a:bodyPr>
            <a:normAutofit fontScale="90000"/>
          </a:bodyPr>
          <a:lstStyle/>
          <a:p>
            <a:r>
              <a:rPr lang="el-GR" dirty="0" smtClean="0"/>
              <a:t>Ιατρικές </a:t>
            </a:r>
            <a:br>
              <a:rPr lang="el-GR" dirty="0" smtClean="0"/>
            </a:br>
            <a:r>
              <a:rPr lang="el-GR" dirty="0" smtClean="0"/>
              <a:t>Οδηγίες</a:t>
            </a:r>
            <a:endParaRPr lang="el-GR" dirty="0"/>
          </a:p>
        </p:txBody>
      </p:sp>
    </p:spTree>
    <p:extLst>
      <p:ext uri="{BB962C8B-B14F-4D97-AF65-F5344CB8AC3E}">
        <p14:creationId xmlns:p14="http://schemas.microsoft.com/office/powerpoint/2010/main" val="1656395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smtClean="0">
                <a:latin typeface="+mn-lt"/>
                <a:ea typeface="Verdana" pitchFamily="34" charset="0"/>
                <a:cs typeface="Verdana" pitchFamily="34" charset="0"/>
              </a:rPr>
              <a:t>Εθνικός Οργανισμός Φαρμάκων</a:t>
            </a:r>
            <a:endParaRPr lang="el-GR" sz="3600" b="1" dirty="0">
              <a:latin typeface="+mn-lt"/>
              <a:ea typeface="Verdana" pitchFamily="34" charset="0"/>
              <a:cs typeface="Verdana" pitchFamily="34" charset="0"/>
            </a:endParaRPr>
          </a:p>
        </p:txBody>
      </p:sp>
      <p:sp>
        <p:nvSpPr>
          <p:cNvPr id="2" name="1 - Θέση περιεχομένου"/>
          <p:cNvSpPr>
            <a:spLocks noGrp="1"/>
          </p:cNvSpPr>
          <p:nvPr>
            <p:ph idx="1"/>
          </p:nvPr>
        </p:nvSpPr>
        <p:spPr/>
        <p:txBody>
          <a:bodyPr>
            <a:normAutofit/>
          </a:bodyPr>
          <a:lstStyle/>
          <a:p>
            <a:r>
              <a:rPr lang="el-GR" sz="2400" dirty="0" smtClean="0">
                <a:ea typeface="Verdana" pitchFamily="34" charset="0"/>
                <a:cs typeface="Verdana" pitchFamily="34" charset="0"/>
              </a:rPr>
              <a:t>Ο Εθνικός Οργανισμός Φαρμάκων (ΕΟΦ), ιδρύθηκε το 1983 με το Ν. 1316 και είναι Νομικό Πρόσωπο Δημοσίου Δικαίου του Υπουργείου Υγείας. Αποστολή του ΕΟΦ είναι η προστασία της Δημόσιας Υγείας σε σχέση με την κυκλοφορία στην Ελλάδα φαρμακευτικών προϊόντων ανθρώπινης και κτηνιατρικής χρήσης, </a:t>
            </a:r>
            <a:r>
              <a:rPr lang="el-GR" sz="2400" dirty="0" err="1" smtClean="0">
                <a:ea typeface="Verdana" pitchFamily="34" charset="0"/>
                <a:cs typeface="Verdana" pitchFamily="34" charset="0"/>
              </a:rPr>
              <a:t>φαρμακούχων</a:t>
            </a:r>
            <a:r>
              <a:rPr lang="el-GR" sz="2400" dirty="0" smtClean="0">
                <a:ea typeface="Verdana" pitchFamily="34" charset="0"/>
                <a:cs typeface="Verdana" pitchFamily="34" charset="0"/>
              </a:rPr>
              <a:t> ζωοτροφών και προσθετικών ζωοτροφών, τροφίμων ειδικής διατροφής και συμπληρωμάτων διατροφής, </a:t>
            </a:r>
            <a:r>
              <a:rPr lang="el-GR" sz="2400" dirty="0" err="1" smtClean="0">
                <a:ea typeface="Verdana" pitchFamily="34" charset="0"/>
                <a:cs typeface="Verdana" pitchFamily="34" charset="0"/>
              </a:rPr>
              <a:t>βιοκτόνων</a:t>
            </a:r>
            <a:r>
              <a:rPr lang="el-GR" sz="2400" dirty="0" smtClean="0">
                <a:ea typeface="Verdana" pitchFamily="34" charset="0"/>
                <a:cs typeface="Verdana" pitchFamily="34" charset="0"/>
              </a:rPr>
              <a:t>, ιατρικών βοηθημάτων και καλλυντικών.</a:t>
            </a:r>
          </a:p>
          <a:p>
            <a:endParaRPr lang="el-GR" sz="2400" dirty="0"/>
          </a:p>
        </p:txBody>
      </p:sp>
    </p:spTree>
    <p:extLst>
      <p:ext uri="{BB962C8B-B14F-4D97-AF65-F5344CB8AC3E}">
        <p14:creationId xmlns:p14="http://schemas.microsoft.com/office/powerpoint/2010/main" val="4541591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b="1" dirty="0" smtClean="0"/>
              <a:t>Ορθή χορήγηση φαρμάκων</a:t>
            </a:r>
            <a:endParaRPr lang="el-GR" sz="3600" b="1" dirty="0"/>
          </a:p>
        </p:txBody>
      </p:sp>
      <p:sp>
        <p:nvSpPr>
          <p:cNvPr id="2" name="1 - Θέση περιεχομένου"/>
          <p:cNvSpPr>
            <a:spLocks noGrp="1"/>
          </p:cNvSpPr>
          <p:nvPr>
            <p:ph idx="1"/>
          </p:nvPr>
        </p:nvSpPr>
        <p:spPr/>
        <p:txBody>
          <a:bodyPr>
            <a:normAutofit/>
          </a:bodyPr>
          <a:lstStyle/>
          <a:p>
            <a:r>
              <a:rPr lang="el-GR" sz="2800" dirty="0" smtClean="0"/>
              <a:t>Σωστή φαρμακευτική αγωγή</a:t>
            </a:r>
          </a:p>
          <a:p>
            <a:r>
              <a:rPr lang="el-GR" sz="2800" dirty="0" smtClean="0"/>
              <a:t>Σωστή δόση</a:t>
            </a:r>
          </a:p>
          <a:p>
            <a:r>
              <a:rPr lang="el-GR" sz="2800" dirty="0" smtClean="0"/>
              <a:t>Σωστός ασθενής</a:t>
            </a:r>
          </a:p>
          <a:p>
            <a:r>
              <a:rPr lang="el-GR" sz="2800" dirty="0" smtClean="0"/>
              <a:t>Σωστή οδός χορήγησης</a:t>
            </a:r>
          </a:p>
          <a:p>
            <a:r>
              <a:rPr lang="el-GR" sz="2800" dirty="0" smtClean="0"/>
              <a:t>Σωστός χρόνος</a:t>
            </a:r>
          </a:p>
          <a:p>
            <a:r>
              <a:rPr lang="el-GR" sz="2800" dirty="0" smtClean="0"/>
              <a:t>Κατάλληλη τεκμηρίωση</a:t>
            </a:r>
            <a:endParaRPr lang="el-GR" sz="2800" dirty="0"/>
          </a:p>
        </p:txBody>
      </p:sp>
    </p:spTree>
    <p:extLst>
      <p:ext uri="{BB962C8B-B14F-4D97-AF65-F5344CB8AC3E}">
        <p14:creationId xmlns:p14="http://schemas.microsoft.com/office/powerpoint/2010/main" val="1076704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95" descr="entyp+¬_504"/>
          <p:cNvPicPr>
            <a:picLocks noChangeAspect="1" noChangeArrowheads="1"/>
          </p:cNvPicPr>
          <p:nvPr/>
        </p:nvPicPr>
        <p:blipFill>
          <a:blip r:embed="rId2" cstate="print"/>
          <a:srcRect/>
          <a:stretch>
            <a:fillRect/>
          </a:stretch>
        </p:blipFill>
        <p:spPr bwMode="auto">
          <a:xfrm>
            <a:off x="3203848" y="117886"/>
            <a:ext cx="5764881" cy="6593668"/>
          </a:xfrm>
          <a:prstGeom prst="rect">
            <a:avLst/>
          </a:prstGeom>
          <a:noFill/>
          <a:ln w="9525">
            <a:noFill/>
            <a:miter lim="800000"/>
            <a:headEnd/>
            <a:tailEnd/>
          </a:ln>
        </p:spPr>
      </p:pic>
      <p:sp>
        <p:nvSpPr>
          <p:cNvPr id="2" name="Title 1"/>
          <p:cNvSpPr>
            <a:spLocks noGrp="1"/>
          </p:cNvSpPr>
          <p:nvPr>
            <p:ph type="title"/>
          </p:nvPr>
        </p:nvSpPr>
        <p:spPr>
          <a:xfrm>
            <a:off x="179512" y="2506000"/>
            <a:ext cx="3240360" cy="908720"/>
          </a:xfrm>
        </p:spPr>
        <p:txBody>
          <a:bodyPr>
            <a:normAutofit fontScale="90000"/>
          </a:bodyPr>
          <a:lstStyle/>
          <a:p>
            <a:r>
              <a:rPr lang="el-GR" dirty="0" smtClean="0"/>
              <a:t>Χορήγηση Φαρμάκων</a:t>
            </a:r>
            <a:endParaRPr lang="el-GR" dirty="0"/>
          </a:p>
        </p:txBody>
      </p:sp>
    </p:spTree>
    <p:extLst>
      <p:ext uri="{BB962C8B-B14F-4D97-AF65-F5344CB8AC3E}">
        <p14:creationId xmlns:p14="http://schemas.microsoft.com/office/powerpoint/2010/main" val="4001018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Οδοί χορήγησης φαρμάκων</a:t>
            </a:r>
            <a:endParaRPr lang="el-GR" sz="3600" b="1" dirty="0"/>
          </a:p>
        </p:txBody>
      </p:sp>
      <p:sp>
        <p:nvSpPr>
          <p:cNvPr id="2" name="1 - Θέση περιεχομένου"/>
          <p:cNvSpPr>
            <a:spLocks noGrp="1"/>
          </p:cNvSpPr>
          <p:nvPr>
            <p:ph idx="1"/>
          </p:nvPr>
        </p:nvSpPr>
        <p:spPr/>
        <p:txBody>
          <a:bodyPr>
            <a:normAutofit/>
          </a:bodyPr>
          <a:lstStyle/>
          <a:p>
            <a:pPr>
              <a:spcAft>
                <a:spcPts val="1200"/>
              </a:spcAft>
            </a:pPr>
            <a:r>
              <a:rPr lang="el-GR" sz="2400" b="1" dirty="0" smtClean="0">
                <a:solidFill>
                  <a:srgbClr val="820000"/>
                </a:solidFill>
              </a:rPr>
              <a:t>Τοπική χορήγηση</a:t>
            </a:r>
            <a:r>
              <a:rPr lang="el-GR" sz="2400" dirty="0" smtClean="0"/>
              <a:t>: η ουσία χορηγείται απευθείας στο σημείο που απαιτείται ώστε να δράσει το φάρμακο.</a:t>
            </a:r>
          </a:p>
          <a:p>
            <a:pPr>
              <a:spcAft>
                <a:spcPts val="1200"/>
              </a:spcAft>
            </a:pPr>
            <a:r>
              <a:rPr lang="el-GR" sz="2400" b="1" dirty="0" smtClean="0">
                <a:solidFill>
                  <a:srgbClr val="820000"/>
                </a:solidFill>
              </a:rPr>
              <a:t>Εντερική χορήγηση</a:t>
            </a:r>
            <a:r>
              <a:rPr lang="el-GR" sz="2400" dirty="0" smtClean="0"/>
              <a:t>: η επιθυμητή δράση είναι συστηματική, η ουσία χορηγείται δια της πεπτικής οδού.</a:t>
            </a:r>
          </a:p>
          <a:p>
            <a:pPr>
              <a:spcAft>
                <a:spcPts val="1200"/>
              </a:spcAft>
            </a:pPr>
            <a:r>
              <a:rPr lang="el-GR" sz="2400" b="1" dirty="0" smtClean="0">
                <a:solidFill>
                  <a:srgbClr val="820000"/>
                </a:solidFill>
              </a:rPr>
              <a:t>Παρεντερική χορήγηση</a:t>
            </a:r>
            <a:r>
              <a:rPr lang="el-GR" sz="2400" dirty="0" smtClean="0"/>
              <a:t>: συστηματική δράση, η ουσία χορηγείται από άλλες οδούς, εκτός της πεπτικής.</a:t>
            </a:r>
          </a:p>
          <a:p>
            <a:pPr>
              <a:spcAft>
                <a:spcPts val="1200"/>
              </a:spcAft>
            </a:pPr>
            <a:endParaRPr lang="el-GR" sz="2400" dirty="0"/>
          </a:p>
        </p:txBody>
      </p:sp>
    </p:spTree>
    <p:extLst>
      <p:ext uri="{BB962C8B-B14F-4D97-AF65-F5344CB8AC3E}">
        <p14:creationId xmlns:p14="http://schemas.microsoft.com/office/powerpoint/2010/main" val="2391805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Τοπική χορήγηση φαρμάκων</a:t>
            </a:r>
            <a:endParaRPr lang="el-GR" sz="3600" b="1" dirty="0"/>
          </a:p>
        </p:txBody>
      </p:sp>
      <p:sp>
        <p:nvSpPr>
          <p:cNvPr id="2" name="1 - Θέση περιεχομένου"/>
          <p:cNvSpPr>
            <a:spLocks noGrp="1"/>
          </p:cNvSpPr>
          <p:nvPr>
            <p:ph idx="1"/>
          </p:nvPr>
        </p:nvSpPr>
        <p:spPr/>
        <p:txBody>
          <a:bodyPr>
            <a:noAutofit/>
          </a:bodyPr>
          <a:lstStyle/>
          <a:p>
            <a:pPr lvl="0">
              <a:spcAft>
                <a:spcPts val="1200"/>
              </a:spcAft>
            </a:pPr>
            <a:r>
              <a:rPr lang="el-GR" sz="2800" dirty="0" smtClean="0"/>
              <a:t>Επιδερμικά</a:t>
            </a:r>
          </a:p>
          <a:p>
            <a:pPr lvl="0">
              <a:spcAft>
                <a:spcPts val="1200"/>
              </a:spcAft>
            </a:pPr>
            <a:r>
              <a:rPr lang="el-GR" sz="2800" dirty="0" smtClean="0"/>
              <a:t>Μέσω εισπνοής</a:t>
            </a:r>
          </a:p>
          <a:p>
            <a:pPr lvl="0">
              <a:spcAft>
                <a:spcPts val="1200"/>
              </a:spcAft>
            </a:pPr>
            <a:r>
              <a:rPr lang="el-GR" sz="2800" dirty="0" smtClean="0"/>
              <a:t>Οφθαλμική ενστάλαξη</a:t>
            </a:r>
          </a:p>
          <a:p>
            <a:pPr lvl="0">
              <a:spcAft>
                <a:spcPts val="1200"/>
              </a:spcAft>
            </a:pPr>
            <a:r>
              <a:rPr lang="el-GR" sz="2800" dirty="0" err="1" smtClean="0"/>
              <a:t>Ωτική</a:t>
            </a:r>
            <a:r>
              <a:rPr lang="el-GR" sz="2800" dirty="0" smtClean="0"/>
              <a:t> ενστάλαξη</a:t>
            </a:r>
          </a:p>
          <a:p>
            <a:pPr lvl="0">
              <a:spcAft>
                <a:spcPts val="1200"/>
              </a:spcAft>
            </a:pPr>
            <a:r>
              <a:rPr lang="el-GR" sz="2800" dirty="0" err="1" smtClean="0"/>
              <a:t>Ενδορρινικά</a:t>
            </a:r>
            <a:endParaRPr lang="el-GR" sz="2800" dirty="0" smtClean="0"/>
          </a:p>
          <a:p>
            <a:pPr>
              <a:spcAft>
                <a:spcPts val="1200"/>
              </a:spcAft>
            </a:pPr>
            <a:r>
              <a:rPr lang="el-GR" sz="2800" dirty="0" smtClean="0"/>
              <a:t>Μέσω υποκλυσμού</a:t>
            </a:r>
            <a:endParaRPr lang="el-GR" sz="2800" dirty="0"/>
          </a:p>
        </p:txBody>
      </p:sp>
    </p:spTree>
    <p:extLst>
      <p:ext uri="{BB962C8B-B14F-4D97-AF65-F5344CB8AC3E}">
        <p14:creationId xmlns:p14="http://schemas.microsoft.com/office/powerpoint/2010/main" val="1374356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Εντερική χορήγηση φαρμάκων</a:t>
            </a:r>
            <a:endParaRPr lang="el-GR" sz="3600" b="1" dirty="0"/>
          </a:p>
        </p:txBody>
      </p:sp>
      <p:sp>
        <p:nvSpPr>
          <p:cNvPr id="2" name="1 - Θέση περιεχομένου"/>
          <p:cNvSpPr>
            <a:spLocks noGrp="1"/>
          </p:cNvSpPr>
          <p:nvPr>
            <p:ph idx="1"/>
          </p:nvPr>
        </p:nvSpPr>
        <p:spPr/>
        <p:txBody>
          <a:bodyPr>
            <a:normAutofit/>
          </a:bodyPr>
          <a:lstStyle/>
          <a:p>
            <a:pPr lvl="0">
              <a:spcAft>
                <a:spcPts val="1200"/>
              </a:spcAft>
            </a:pPr>
            <a:r>
              <a:rPr lang="el-GR" sz="2800" dirty="0" smtClean="0"/>
              <a:t>Από το στόμα</a:t>
            </a:r>
          </a:p>
          <a:p>
            <a:pPr lvl="0">
              <a:spcAft>
                <a:spcPts val="1200"/>
              </a:spcAft>
            </a:pPr>
            <a:r>
              <a:rPr lang="el-GR" sz="2800" dirty="0" smtClean="0"/>
              <a:t>Από το ορθό</a:t>
            </a:r>
          </a:p>
          <a:p>
            <a:pPr lvl="0">
              <a:spcAft>
                <a:spcPts val="1200"/>
              </a:spcAft>
            </a:pPr>
            <a:r>
              <a:rPr lang="el-GR" sz="2800" dirty="0" smtClean="0"/>
              <a:t>Από την γαστροστομία / νηστιδοστομία</a:t>
            </a:r>
          </a:p>
          <a:p>
            <a:pPr>
              <a:spcAft>
                <a:spcPts val="1200"/>
              </a:spcAft>
            </a:pPr>
            <a:r>
              <a:rPr lang="el-GR" sz="2800" dirty="0" smtClean="0"/>
              <a:t>Από τον ρινογαστρικό και ρινοεντερικό καθετήρα </a:t>
            </a:r>
            <a:endParaRPr lang="el-GR" sz="2800" dirty="0"/>
          </a:p>
        </p:txBody>
      </p:sp>
    </p:spTree>
    <p:extLst>
      <p:ext uri="{BB962C8B-B14F-4D97-AF65-F5344CB8AC3E}">
        <p14:creationId xmlns:p14="http://schemas.microsoft.com/office/powerpoint/2010/main" val="30931043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Παρεντερική χορήγηση φαρμάκων</a:t>
            </a:r>
            <a:endParaRPr lang="el-GR" sz="3600" b="1" dirty="0"/>
          </a:p>
        </p:txBody>
      </p:sp>
      <p:sp>
        <p:nvSpPr>
          <p:cNvPr id="2" name="1 - Θέση περιεχομένου"/>
          <p:cNvSpPr>
            <a:spLocks noGrp="1"/>
          </p:cNvSpPr>
          <p:nvPr>
            <p:ph idx="1"/>
          </p:nvPr>
        </p:nvSpPr>
        <p:spPr/>
        <p:txBody>
          <a:bodyPr>
            <a:normAutofit lnSpcReduction="10000"/>
          </a:bodyPr>
          <a:lstStyle/>
          <a:p>
            <a:pPr lvl="0">
              <a:spcAft>
                <a:spcPts val="1200"/>
              </a:spcAft>
            </a:pPr>
            <a:r>
              <a:rPr lang="el-GR" sz="2800" dirty="0" smtClean="0"/>
              <a:t>Υποδόρια</a:t>
            </a:r>
          </a:p>
          <a:p>
            <a:pPr lvl="0">
              <a:spcAft>
                <a:spcPts val="1200"/>
              </a:spcAft>
            </a:pPr>
            <a:r>
              <a:rPr lang="el-GR" sz="2800" dirty="0" smtClean="0"/>
              <a:t>Ενδοδερμικά</a:t>
            </a:r>
          </a:p>
          <a:p>
            <a:pPr lvl="0">
              <a:spcAft>
                <a:spcPts val="1200"/>
              </a:spcAft>
            </a:pPr>
            <a:r>
              <a:rPr lang="el-GR" sz="2800" dirty="0" smtClean="0"/>
              <a:t>Ενδομυϊκά</a:t>
            </a:r>
          </a:p>
          <a:p>
            <a:pPr lvl="0">
              <a:spcAft>
                <a:spcPts val="1200"/>
              </a:spcAft>
            </a:pPr>
            <a:r>
              <a:rPr lang="el-GR" sz="2800" dirty="0" smtClean="0"/>
              <a:t>Ενδοφλέβια</a:t>
            </a:r>
          </a:p>
          <a:p>
            <a:pPr lvl="0">
              <a:spcAft>
                <a:spcPts val="1200"/>
              </a:spcAft>
            </a:pPr>
            <a:r>
              <a:rPr lang="el-GR" sz="2800" dirty="0" err="1" smtClean="0"/>
              <a:t>Ενδοαρτηριακά</a:t>
            </a:r>
            <a:endParaRPr lang="el-GR" sz="2800" dirty="0" smtClean="0"/>
          </a:p>
          <a:p>
            <a:pPr lvl="0">
              <a:spcAft>
                <a:spcPts val="1200"/>
              </a:spcAft>
            </a:pPr>
            <a:r>
              <a:rPr lang="el-GR" sz="2800" dirty="0" err="1" smtClean="0"/>
              <a:t>Ενδοκαρδιακά</a:t>
            </a:r>
            <a:endParaRPr lang="el-GR" sz="2800" dirty="0" smtClean="0"/>
          </a:p>
          <a:p>
            <a:pPr lvl="0">
              <a:spcAft>
                <a:spcPts val="1200"/>
              </a:spcAft>
            </a:pPr>
            <a:r>
              <a:rPr lang="el-GR" sz="2800" dirty="0" err="1" smtClean="0"/>
              <a:t>Ενδομυελικά</a:t>
            </a:r>
            <a:endParaRPr lang="el-GR" sz="2800" dirty="0" smtClean="0"/>
          </a:p>
          <a:p>
            <a:pPr>
              <a:spcAft>
                <a:spcPts val="1200"/>
              </a:spcAft>
            </a:pPr>
            <a:r>
              <a:rPr lang="el-GR" sz="2800" dirty="0" err="1" smtClean="0"/>
              <a:t>Ενδοπεριτοναϊκά</a:t>
            </a:r>
            <a:endParaRPr lang="el-GR" sz="2800" dirty="0"/>
          </a:p>
        </p:txBody>
      </p:sp>
    </p:spTree>
    <p:extLst>
      <p:ext uri="{BB962C8B-B14F-4D97-AF65-F5344CB8AC3E}">
        <p14:creationId xmlns:p14="http://schemas.microsoft.com/office/powerpoint/2010/main" val="1475514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b="1" dirty="0" smtClean="0"/>
              <a:t>Λοιπές οδοί χορήγησης φαρμάκων</a:t>
            </a:r>
            <a:endParaRPr lang="el-GR" sz="3600" b="1" dirty="0"/>
          </a:p>
        </p:txBody>
      </p:sp>
      <p:sp>
        <p:nvSpPr>
          <p:cNvPr id="2" name="1 - Θέση περιεχομένου"/>
          <p:cNvSpPr>
            <a:spLocks noGrp="1"/>
          </p:cNvSpPr>
          <p:nvPr>
            <p:ph idx="1"/>
          </p:nvPr>
        </p:nvSpPr>
        <p:spPr/>
        <p:txBody>
          <a:bodyPr>
            <a:normAutofit/>
          </a:bodyPr>
          <a:lstStyle/>
          <a:p>
            <a:pPr lvl="0"/>
            <a:r>
              <a:rPr lang="el-GR" sz="2800" dirty="0" err="1" smtClean="0"/>
              <a:t>Ενδοραχιαία</a:t>
            </a:r>
            <a:endParaRPr lang="el-GR" sz="2800" dirty="0" smtClean="0"/>
          </a:p>
          <a:p>
            <a:pPr lvl="0"/>
            <a:endParaRPr lang="el-GR" sz="2800" dirty="0" smtClean="0"/>
          </a:p>
          <a:p>
            <a:pPr lvl="0"/>
            <a:r>
              <a:rPr lang="el-GR" sz="2800" dirty="0" err="1" smtClean="0"/>
              <a:t>Επισκληρίδιος</a:t>
            </a:r>
            <a:endParaRPr lang="el-GR" sz="2800" dirty="0" smtClean="0"/>
          </a:p>
          <a:p>
            <a:pPr lvl="0"/>
            <a:endParaRPr lang="el-GR" sz="2800" dirty="0" smtClean="0"/>
          </a:p>
          <a:p>
            <a:r>
              <a:rPr lang="el-GR" sz="2800" dirty="0" err="1" smtClean="0"/>
              <a:t>Ενδοοστική</a:t>
            </a:r>
            <a:endParaRPr lang="el-GR" sz="2800" dirty="0"/>
          </a:p>
        </p:txBody>
      </p:sp>
    </p:spTree>
    <p:extLst>
      <p:ext uri="{BB962C8B-B14F-4D97-AF65-F5344CB8AC3E}">
        <p14:creationId xmlns:p14="http://schemas.microsoft.com/office/powerpoint/2010/main" val="4086235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Χρόνος δράσης των φαρμάκων </a:t>
            </a:r>
            <a:r>
              <a:rPr lang="el-GR" sz="2800" b="0" dirty="0" smtClean="0"/>
              <a:t>(1/2)</a:t>
            </a:r>
            <a:endParaRPr lang="el-GR" sz="2800" b="0" dirty="0"/>
          </a:p>
        </p:txBody>
      </p:sp>
      <p:sp>
        <p:nvSpPr>
          <p:cNvPr id="2" name="1 - Θέση περιεχομένου"/>
          <p:cNvSpPr>
            <a:spLocks noGrp="1"/>
          </p:cNvSpPr>
          <p:nvPr>
            <p:ph idx="1"/>
          </p:nvPr>
        </p:nvSpPr>
        <p:spPr/>
        <p:txBody>
          <a:bodyPr>
            <a:normAutofit/>
          </a:bodyPr>
          <a:lstStyle/>
          <a:p>
            <a:r>
              <a:rPr lang="el-GR" sz="2800" dirty="0" smtClean="0"/>
              <a:t>Ενδοφλέβια  </a:t>
            </a:r>
            <a:r>
              <a:rPr lang="el-GR" sz="2800" b="1" dirty="0" smtClean="0">
                <a:solidFill>
                  <a:srgbClr val="820000"/>
                </a:solidFill>
              </a:rPr>
              <a:t>30 - 60 </a:t>
            </a:r>
            <a:r>
              <a:rPr lang="en-US" sz="2800" b="1" dirty="0" smtClean="0">
                <a:solidFill>
                  <a:srgbClr val="820000"/>
                </a:solidFill>
              </a:rPr>
              <a:t>sec</a:t>
            </a:r>
            <a:endParaRPr lang="el-GR" sz="2800" b="1" dirty="0" smtClean="0">
              <a:solidFill>
                <a:srgbClr val="820000"/>
              </a:solidFill>
            </a:endParaRPr>
          </a:p>
          <a:p>
            <a:pPr>
              <a:buNone/>
            </a:pPr>
            <a:endParaRPr lang="el-GR" sz="2800" dirty="0" smtClean="0"/>
          </a:p>
          <a:p>
            <a:r>
              <a:rPr lang="el-GR" sz="2800" dirty="0" err="1" smtClean="0"/>
              <a:t>Ενδοοστική</a:t>
            </a:r>
            <a:r>
              <a:rPr lang="el-GR" sz="2800" dirty="0" smtClean="0"/>
              <a:t>  </a:t>
            </a:r>
            <a:r>
              <a:rPr lang="el-GR" sz="2800" b="1" dirty="0" smtClean="0">
                <a:solidFill>
                  <a:srgbClr val="820000"/>
                </a:solidFill>
              </a:rPr>
              <a:t>30 - 60 </a:t>
            </a:r>
            <a:r>
              <a:rPr lang="en-US" sz="2800" b="1" dirty="0" smtClean="0">
                <a:solidFill>
                  <a:srgbClr val="820000"/>
                </a:solidFill>
              </a:rPr>
              <a:t>sec</a:t>
            </a:r>
            <a:endParaRPr lang="el-GR" sz="2800" b="1" dirty="0" smtClean="0">
              <a:solidFill>
                <a:srgbClr val="820000"/>
              </a:solidFill>
            </a:endParaRPr>
          </a:p>
          <a:p>
            <a:pPr>
              <a:buNone/>
            </a:pPr>
            <a:endParaRPr lang="el-GR" sz="2800" dirty="0" smtClean="0"/>
          </a:p>
          <a:p>
            <a:r>
              <a:rPr lang="el-GR" sz="2800" dirty="0" smtClean="0"/>
              <a:t>Ενδοτραχειακή </a:t>
            </a:r>
            <a:r>
              <a:rPr lang="el-GR" sz="2800" b="1" dirty="0" smtClean="0">
                <a:solidFill>
                  <a:srgbClr val="820000"/>
                </a:solidFill>
              </a:rPr>
              <a:t>2-3 </a:t>
            </a:r>
            <a:r>
              <a:rPr lang="en-GB" sz="2800" b="1" dirty="0" smtClean="0">
                <a:solidFill>
                  <a:srgbClr val="820000"/>
                </a:solidFill>
              </a:rPr>
              <a:t>min</a:t>
            </a:r>
            <a:endParaRPr lang="el-GR" sz="2800" b="1" dirty="0" smtClean="0">
              <a:solidFill>
                <a:srgbClr val="820000"/>
              </a:solidFill>
            </a:endParaRPr>
          </a:p>
          <a:p>
            <a:pPr>
              <a:buNone/>
            </a:pPr>
            <a:endParaRPr lang="el-GR" sz="2800" dirty="0" smtClean="0"/>
          </a:p>
          <a:p>
            <a:r>
              <a:rPr lang="el-GR" sz="2800" dirty="0" smtClean="0"/>
              <a:t>Εισπνεόμενα  </a:t>
            </a:r>
            <a:r>
              <a:rPr lang="el-GR" sz="2800" b="1" dirty="0" smtClean="0">
                <a:solidFill>
                  <a:srgbClr val="820000"/>
                </a:solidFill>
              </a:rPr>
              <a:t>2-3 </a:t>
            </a:r>
            <a:r>
              <a:rPr lang="en-GB" sz="2800" b="1" dirty="0" smtClean="0">
                <a:solidFill>
                  <a:srgbClr val="820000"/>
                </a:solidFill>
              </a:rPr>
              <a:t>min</a:t>
            </a:r>
            <a:endParaRPr lang="el-GR" sz="2800" b="1" dirty="0" smtClean="0">
              <a:solidFill>
                <a:srgbClr val="820000"/>
              </a:solidFill>
            </a:endParaRPr>
          </a:p>
          <a:p>
            <a:endParaRPr lang="el-GR" sz="2800" dirty="0" smtClean="0"/>
          </a:p>
          <a:p>
            <a:r>
              <a:rPr lang="el-GR" sz="2800" dirty="0" smtClean="0"/>
              <a:t>Υπογλώσσια  </a:t>
            </a:r>
            <a:r>
              <a:rPr lang="el-GR" sz="2800" b="1" dirty="0" smtClean="0">
                <a:solidFill>
                  <a:srgbClr val="820000"/>
                </a:solidFill>
              </a:rPr>
              <a:t>3-5 </a:t>
            </a:r>
            <a:r>
              <a:rPr lang="en-GB" sz="2800" b="1" dirty="0" smtClean="0">
                <a:solidFill>
                  <a:srgbClr val="820000"/>
                </a:solidFill>
              </a:rPr>
              <a:t>min</a:t>
            </a:r>
            <a:endParaRPr lang="el-GR" sz="2800" b="1" dirty="0" smtClean="0">
              <a:solidFill>
                <a:srgbClr val="820000"/>
              </a:solidFill>
            </a:endParaRPr>
          </a:p>
          <a:p>
            <a:pPr>
              <a:buNone/>
            </a:pPr>
            <a:endParaRPr lang="el-GR" sz="2800" dirty="0" smtClean="0"/>
          </a:p>
        </p:txBody>
      </p:sp>
    </p:spTree>
    <p:extLst>
      <p:ext uri="{BB962C8B-B14F-4D97-AF65-F5344CB8AC3E}">
        <p14:creationId xmlns:p14="http://schemas.microsoft.com/office/powerpoint/2010/main" val="855367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t>Χρόνος δράσης των φαρμάκων </a:t>
            </a:r>
            <a:r>
              <a:rPr lang="el-GR" sz="2800" b="0" dirty="0" smtClean="0"/>
              <a:t>(2/2</a:t>
            </a:r>
            <a:r>
              <a:rPr lang="el-GR" sz="2800" b="0" dirty="0"/>
              <a:t>)</a:t>
            </a:r>
            <a:endParaRPr lang="el-GR" sz="3200" dirty="0"/>
          </a:p>
        </p:txBody>
      </p:sp>
      <p:sp>
        <p:nvSpPr>
          <p:cNvPr id="2" name="1 - Θέση περιεχομένου"/>
          <p:cNvSpPr>
            <a:spLocks noGrp="1"/>
          </p:cNvSpPr>
          <p:nvPr>
            <p:ph idx="1"/>
          </p:nvPr>
        </p:nvSpPr>
        <p:spPr/>
        <p:txBody>
          <a:bodyPr>
            <a:normAutofit/>
          </a:bodyPr>
          <a:lstStyle/>
          <a:p>
            <a:r>
              <a:rPr lang="el-GR" sz="2800" dirty="0" smtClean="0"/>
              <a:t>Ενδομυϊκή  </a:t>
            </a:r>
            <a:r>
              <a:rPr lang="el-GR" sz="2800" b="1" dirty="0" smtClean="0">
                <a:solidFill>
                  <a:srgbClr val="820000"/>
                </a:solidFill>
              </a:rPr>
              <a:t>10-20 </a:t>
            </a:r>
            <a:r>
              <a:rPr lang="en-GB" sz="2800" b="1" dirty="0" smtClean="0">
                <a:solidFill>
                  <a:srgbClr val="820000"/>
                </a:solidFill>
              </a:rPr>
              <a:t>min</a:t>
            </a:r>
            <a:endParaRPr lang="el-GR" sz="2800" b="1" dirty="0" smtClean="0">
              <a:solidFill>
                <a:srgbClr val="820000"/>
              </a:solidFill>
            </a:endParaRPr>
          </a:p>
          <a:p>
            <a:endParaRPr lang="el-GR" sz="2800" dirty="0" smtClean="0"/>
          </a:p>
          <a:p>
            <a:r>
              <a:rPr lang="el-GR" sz="2800" dirty="0" smtClean="0"/>
              <a:t>Υποδόρια  </a:t>
            </a:r>
            <a:r>
              <a:rPr lang="el-GR" sz="2800" b="1" dirty="0" smtClean="0">
                <a:solidFill>
                  <a:srgbClr val="820000"/>
                </a:solidFill>
              </a:rPr>
              <a:t>15-30 </a:t>
            </a:r>
            <a:r>
              <a:rPr lang="en-GB" sz="2800" b="1" dirty="0" smtClean="0">
                <a:solidFill>
                  <a:srgbClr val="820000"/>
                </a:solidFill>
              </a:rPr>
              <a:t>min</a:t>
            </a:r>
            <a:endParaRPr lang="el-GR" sz="2800" b="1" dirty="0" smtClean="0">
              <a:solidFill>
                <a:srgbClr val="820000"/>
              </a:solidFill>
            </a:endParaRPr>
          </a:p>
          <a:p>
            <a:endParaRPr lang="el-GR" sz="2800" dirty="0" smtClean="0"/>
          </a:p>
          <a:p>
            <a:r>
              <a:rPr lang="el-GR" sz="2800" dirty="0" err="1" smtClean="0"/>
              <a:t>Διορθικά</a:t>
            </a:r>
            <a:r>
              <a:rPr lang="el-GR" sz="2800" dirty="0" smtClean="0"/>
              <a:t>  </a:t>
            </a:r>
            <a:r>
              <a:rPr lang="el-GR" sz="2800" b="1" dirty="0" smtClean="0">
                <a:solidFill>
                  <a:srgbClr val="820000"/>
                </a:solidFill>
              </a:rPr>
              <a:t>5-30 </a:t>
            </a:r>
            <a:r>
              <a:rPr lang="en-GB" sz="2800" b="1" dirty="0" smtClean="0">
                <a:solidFill>
                  <a:srgbClr val="820000"/>
                </a:solidFill>
              </a:rPr>
              <a:t>min</a:t>
            </a:r>
            <a:endParaRPr lang="el-GR" sz="2800" b="1" dirty="0" smtClean="0">
              <a:solidFill>
                <a:srgbClr val="820000"/>
              </a:solidFill>
            </a:endParaRPr>
          </a:p>
          <a:p>
            <a:endParaRPr lang="el-GR" sz="2800" dirty="0" smtClean="0"/>
          </a:p>
          <a:p>
            <a:r>
              <a:rPr lang="el-GR" sz="2800" dirty="0" smtClean="0"/>
              <a:t>Κατάποση  </a:t>
            </a:r>
            <a:r>
              <a:rPr lang="el-GR" sz="2800" b="1" dirty="0" smtClean="0">
                <a:solidFill>
                  <a:srgbClr val="820000"/>
                </a:solidFill>
              </a:rPr>
              <a:t>30-90 </a:t>
            </a:r>
            <a:r>
              <a:rPr lang="en-GB" sz="2800" b="1" dirty="0" smtClean="0">
                <a:solidFill>
                  <a:srgbClr val="820000"/>
                </a:solidFill>
              </a:rPr>
              <a:t>min</a:t>
            </a:r>
            <a:endParaRPr lang="el-GR" sz="2800" b="1" dirty="0" smtClean="0">
              <a:solidFill>
                <a:srgbClr val="820000"/>
              </a:solidFill>
            </a:endParaRPr>
          </a:p>
          <a:p>
            <a:endParaRPr lang="el-GR" sz="2800" dirty="0" smtClean="0"/>
          </a:p>
          <a:p>
            <a:r>
              <a:rPr lang="el-GR" sz="2800" dirty="0" err="1" smtClean="0"/>
              <a:t>Διαδερμικά</a:t>
            </a:r>
            <a:r>
              <a:rPr lang="el-GR" sz="2800" dirty="0" smtClean="0"/>
              <a:t> - </a:t>
            </a:r>
            <a:r>
              <a:rPr lang="el-GR" sz="2800" b="1" dirty="0" smtClean="0">
                <a:solidFill>
                  <a:srgbClr val="820000"/>
                </a:solidFill>
              </a:rPr>
              <a:t>ποικίλει (από λεπτά έως και ώρα)</a:t>
            </a:r>
          </a:p>
          <a:p>
            <a:endParaRPr lang="el-GR" sz="2800" dirty="0"/>
          </a:p>
        </p:txBody>
      </p:sp>
    </p:spTree>
    <p:extLst>
      <p:ext uri="{BB962C8B-B14F-4D97-AF65-F5344CB8AC3E}">
        <p14:creationId xmlns:p14="http://schemas.microsoft.com/office/powerpoint/2010/main" val="4261204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Ώρες χορήγησης φαρμάκων</a:t>
            </a:r>
            <a:endParaRPr lang="el-GR" sz="3600" b="1" dirty="0"/>
          </a:p>
        </p:txBody>
      </p:sp>
      <p:graphicFrame>
        <p:nvGraphicFramePr>
          <p:cNvPr id="5" name="4 - Θέση περιεχομένου"/>
          <p:cNvGraphicFramePr>
            <a:graphicFrameLocks noGrp="1"/>
          </p:cNvGraphicFramePr>
          <p:nvPr>
            <p:ph idx="1"/>
            <p:extLst>
              <p:ext uri="{D42A27DB-BD31-4B8C-83A1-F6EECF244321}">
                <p14:modId xmlns:p14="http://schemas.microsoft.com/office/powerpoint/2010/main" val="2405919232"/>
              </p:ext>
            </p:extLst>
          </p:nvPr>
        </p:nvGraphicFramePr>
        <p:xfrm>
          <a:off x="457200" y="1196975"/>
          <a:ext cx="8229599" cy="4392488"/>
        </p:xfrm>
        <a:graphic>
          <a:graphicData uri="http://schemas.openxmlformats.org/drawingml/2006/table">
            <a:tbl>
              <a:tblPr firstRow="1" bandRow="1">
                <a:tableStyleId>{5C22544A-7EE6-4342-B048-85BDC9FD1C3A}</a:tableStyleId>
              </a:tblPr>
              <a:tblGrid>
                <a:gridCol w="946448"/>
                <a:gridCol w="936104"/>
                <a:gridCol w="936104"/>
                <a:gridCol w="1080120"/>
                <a:gridCol w="1152128"/>
                <a:gridCol w="1584176"/>
                <a:gridCol w="1594519"/>
              </a:tblGrid>
              <a:tr h="1376335">
                <a:tc>
                  <a:txBody>
                    <a:bodyPr/>
                    <a:lstStyle/>
                    <a:p>
                      <a:r>
                        <a:rPr lang="en-US" sz="2400" dirty="0" smtClean="0"/>
                        <a:t>x1</a:t>
                      </a:r>
                      <a:endParaRPr lang="el-GR" sz="2400" dirty="0"/>
                    </a:p>
                  </a:txBody>
                  <a:tcPr>
                    <a:solidFill>
                      <a:srgbClr val="0070C0"/>
                    </a:solidFill>
                  </a:tcPr>
                </a:tc>
                <a:tc>
                  <a:txBody>
                    <a:bodyPr/>
                    <a:lstStyle/>
                    <a:p>
                      <a:r>
                        <a:rPr lang="en-US" sz="2400" dirty="0" smtClean="0"/>
                        <a:t>x2</a:t>
                      </a:r>
                      <a:endParaRPr lang="el-GR" sz="2400" dirty="0"/>
                    </a:p>
                  </a:txBody>
                  <a:tcPr>
                    <a:solidFill>
                      <a:srgbClr val="0070C0"/>
                    </a:solidFill>
                  </a:tcPr>
                </a:tc>
                <a:tc>
                  <a:txBody>
                    <a:bodyPr/>
                    <a:lstStyle/>
                    <a:p>
                      <a:r>
                        <a:rPr lang="en-US" sz="2400" dirty="0" smtClean="0"/>
                        <a:t>x4</a:t>
                      </a:r>
                      <a:endParaRPr lang="el-GR" sz="2400" dirty="0"/>
                    </a:p>
                  </a:txBody>
                  <a:tcPr>
                    <a:solidFill>
                      <a:srgbClr val="0070C0"/>
                    </a:solidFill>
                  </a:tcPr>
                </a:tc>
                <a:tc>
                  <a:txBody>
                    <a:bodyPr/>
                    <a:lstStyle/>
                    <a:p>
                      <a:r>
                        <a:rPr lang="en-US" sz="2400" dirty="0" smtClean="0"/>
                        <a:t>x6</a:t>
                      </a:r>
                      <a:endParaRPr lang="el-GR" sz="2400" dirty="0"/>
                    </a:p>
                  </a:txBody>
                  <a:tcPr>
                    <a:solidFill>
                      <a:srgbClr val="0070C0"/>
                    </a:solidFill>
                  </a:tcPr>
                </a:tc>
                <a:tc>
                  <a:txBody>
                    <a:bodyPr/>
                    <a:lstStyle/>
                    <a:p>
                      <a:r>
                        <a:rPr lang="el-GR" sz="2400" dirty="0" smtClean="0"/>
                        <a:t>Σιρόπι</a:t>
                      </a:r>
                      <a:endParaRPr lang="el-GR" sz="2400" dirty="0"/>
                    </a:p>
                  </a:txBody>
                  <a:tcPr>
                    <a:solidFill>
                      <a:srgbClr val="0070C0"/>
                    </a:solidFill>
                  </a:tcPr>
                </a:tc>
                <a:tc>
                  <a:txBody>
                    <a:bodyPr/>
                    <a:lstStyle/>
                    <a:p>
                      <a:r>
                        <a:rPr lang="el-GR" sz="2400" dirty="0" smtClean="0"/>
                        <a:t>Μέτρηση σακχάρου </a:t>
                      </a:r>
                      <a:r>
                        <a:rPr lang="en-US" sz="2400" dirty="0" smtClean="0"/>
                        <a:t>x3</a:t>
                      </a:r>
                      <a:endParaRPr lang="el-GR" sz="2400" dirty="0"/>
                    </a:p>
                  </a:txBody>
                  <a:tcPr>
                    <a:solidFill>
                      <a:srgbClr val="0070C0"/>
                    </a:solidFill>
                  </a:tcPr>
                </a:tc>
                <a:tc>
                  <a:txBody>
                    <a:bodyPr/>
                    <a:lstStyle/>
                    <a:p>
                      <a:r>
                        <a:rPr lang="el-GR" sz="2400" dirty="0" smtClean="0"/>
                        <a:t>Αντιβίωση </a:t>
                      </a:r>
                      <a:r>
                        <a:rPr lang="en-US" sz="2400" dirty="0" smtClean="0"/>
                        <a:t>x3</a:t>
                      </a:r>
                      <a:endParaRPr lang="el-GR" sz="2400" dirty="0"/>
                    </a:p>
                  </a:txBody>
                  <a:tcPr>
                    <a:solidFill>
                      <a:srgbClr val="0070C0"/>
                    </a:solidFill>
                  </a:tcPr>
                </a:tc>
              </a:tr>
              <a:tr h="3016153">
                <a:tc>
                  <a:txBody>
                    <a:bodyPr/>
                    <a:lstStyle/>
                    <a:p>
                      <a:r>
                        <a:rPr lang="el-GR" sz="2400" dirty="0" smtClean="0"/>
                        <a:t>08:00</a:t>
                      </a:r>
                      <a:endParaRPr lang="el-GR" sz="2400" dirty="0"/>
                    </a:p>
                  </a:txBody>
                  <a:tcPr/>
                </a:tc>
                <a:tc>
                  <a:txBody>
                    <a:bodyPr/>
                    <a:lstStyle/>
                    <a:p>
                      <a:r>
                        <a:rPr lang="el-GR" sz="2400" dirty="0" smtClean="0"/>
                        <a:t>08:00</a:t>
                      </a:r>
                    </a:p>
                    <a:p>
                      <a:r>
                        <a:rPr lang="el-GR" sz="2400" dirty="0" smtClean="0"/>
                        <a:t>20:00</a:t>
                      </a:r>
                      <a:endParaRPr lang="el-GR" sz="2400" dirty="0"/>
                    </a:p>
                  </a:txBody>
                  <a:tcPr/>
                </a:tc>
                <a:tc>
                  <a:txBody>
                    <a:bodyPr/>
                    <a:lstStyle/>
                    <a:p>
                      <a:r>
                        <a:rPr kumimoji="0" lang="el-GR" sz="2400" kern="1200" dirty="0" smtClean="0">
                          <a:solidFill>
                            <a:schemeClr val="dk1"/>
                          </a:solidFill>
                          <a:latin typeface="+mn-lt"/>
                          <a:ea typeface="+mn-ea"/>
                          <a:cs typeface="+mn-cs"/>
                        </a:rPr>
                        <a:t>06:00 12:00 18:00 24:00</a:t>
                      </a:r>
                      <a:endParaRPr lang="el-GR" sz="2400" dirty="0"/>
                    </a:p>
                  </a:txBody>
                  <a:tcPr/>
                </a:tc>
                <a:tc>
                  <a:txBody>
                    <a:bodyPr/>
                    <a:lstStyle/>
                    <a:p>
                      <a:r>
                        <a:rPr kumimoji="0" lang="el-GR" sz="2400" kern="1200" dirty="0" smtClean="0">
                          <a:solidFill>
                            <a:schemeClr val="dk1"/>
                          </a:solidFill>
                          <a:latin typeface="+mn-lt"/>
                          <a:ea typeface="+mn-ea"/>
                          <a:cs typeface="+mn-cs"/>
                        </a:rPr>
                        <a:t>02:00 06:00  10:00 14:00 18:00 22:00</a:t>
                      </a:r>
                      <a:endParaRPr lang="el-GR" sz="2400" dirty="0"/>
                    </a:p>
                  </a:txBody>
                  <a:tcPr/>
                </a:tc>
                <a:tc>
                  <a:txBody>
                    <a:bodyPr/>
                    <a:lstStyle/>
                    <a:p>
                      <a:r>
                        <a:rPr lang="el-GR" sz="2400" dirty="0" smtClean="0"/>
                        <a:t>08:00</a:t>
                      </a:r>
                    </a:p>
                    <a:p>
                      <a:r>
                        <a:rPr lang="el-GR" sz="2400" dirty="0" smtClean="0"/>
                        <a:t>14:00</a:t>
                      </a:r>
                    </a:p>
                    <a:p>
                      <a:r>
                        <a:rPr lang="el-GR" sz="2400" dirty="0" smtClean="0"/>
                        <a:t>22:00</a:t>
                      </a:r>
                      <a:endParaRPr lang="el-GR" sz="2400" dirty="0"/>
                    </a:p>
                  </a:txBody>
                  <a:tcPr/>
                </a:tc>
                <a:tc>
                  <a:txBody>
                    <a:bodyPr/>
                    <a:lstStyle/>
                    <a:p>
                      <a:r>
                        <a:rPr kumimoji="0" lang="el-GR" sz="2400" kern="1200" dirty="0" smtClean="0">
                          <a:solidFill>
                            <a:schemeClr val="dk1"/>
                          </a:solidFill>
                          <a:latin typeface="+mn-lt"/>
                          <a:ea typeface="+mn-ea"/>
                          <a:cs typeface="+mn-cs"/>
                        </a:rPr>
                        <a:t>Πριν τα γεύματα </a:t>
                      </a:r>
                    </a:p>
                    <a:p>
                      <a:r>
                        <a:rPr kumimoji="0" lang="el-GR" sz="2400" kern="1200" dirty="0" smtClean="0">
                          <a:solidFill>
                            <a:schemeClr val="dk1"/>
                          </a:solidFill>
                          <a:latin typeface="+mn-lt"/>
                          <a:ea typeface="+mn-ea"/>
                          <a:cs typeface="+mn-cs"/>
                        </a:rPr>
                        <a:t>08:00 </a:t>
                      </a:r>
                    </a:p>
                    <a:p>
                      <a:r>
                        <a:rPr kumimoji="0" lang="el-GR" sz="2400" kern="1200" dirty="0" smtClean="0">
                          <a:solidFill>
                            <a:schemeClr val="dk1"/>
                          </a:solidFill>
                          <a:latin typeface="+mn-lt"/>
                          <a:ea typeface="+mn-ea"/>
                          <a:cs typeface="+mn-cs"/>
                        </a:rPr>
                        <a:t>12:00</a:t>
                      </a:r>
                    </a:p>
                    <a:p>
                      <a:r>
                        <a:rPr kumimoji="0" lang="el-GR" sz="2400" kern="1200" dirty="0" smtClean="0">
                          <a:solidFill>
                            <a:schemeClr val="dk1"/>
                          </a:solidFill>
                          <a:latin typeface="+mn-lt"/>
                          <a:ea typeface="+mn-ea"/>
                          <a:cs typeface="+mn-cs"/>
                        </a:rPr>
                        <a:t>18:00</a:t>
                      </a:r>
                      <a:endParaRPr lang="el-GR" sz="2400" dirty="0"/>
                    </a:p>
                  </a:txBody>
                  <a:tcPr/>
                </a:tc>
                <a:tc>
                  <a:txBody>
                    <a:bodyPr/>
                    <a:lstStyle/>
                    <a:p>
                      <a:r>
                        <a:rPr kumimoji="0" lang="el-GR" sz="2400" kern="1200" dirty="0" smtClean="0">
                          <a:solidFill>
                            <a:schemeClr val="dk1"/>
                          </a:solidFill>
                          <a:latin typeface="+mn-lt"/>
                          <a:ea typeface="+mn-ea"/>
                          <a:cs typeface="+mn-cs"/>
                        </a:rPr>
                        <a:t>06:00 </a:t>
                      </a:r>
                    </a:p>
                    <a:p>
                      <a:r>
                        <a:rPr kumimoji="0" lang="el-GR" sz="2400" kern="1200" dirty="0" smtClean="0">
                          <a:solidFill>
                            <a:schemeClr val="dk1"/>
                          </a:solidFill>
                          <a:latin typeface="+mn-lt"/>
                          <a:ea typeface="+mn-ea"/>
                          <a:cs typeface="+mn-cs"/>
                        </a:rPr>
                        <a:t>14:00 </a:t>
                      </a:r>
                    </a:p>
                    <a:p>
                      <a:r>
                        <a:rPr kumimoji="0" lang="el-GR" sz="2400" kern="1200" dirty="0" smtClean="0">
                          <a:solidFill>
                            <a:schemeClr val="dk1"/>
                          </a:solidFill>
                          <a:latin typeface="+mn-lt"/>
                          <a:ea typeface="+mn-ea"/>
                          <a:cs typeface="+mn-cs"/>
                        </a:rPr>
                        <a:t>22:00</a:t>
                      </a:r>
                      <a:endParaRPr lang="el-GR" sz="2400" dirty="0"/>
                    </a:p>
                  </a:txBody>
                  <a:tcPr/>
                </a:tc>
              </a:tr>
            </a:tbl>
          </a:graphicData>
        </a:graphic>
      </p:graphicFrame>
    </p:spTree>
    <p:extLst>
      <p:ext uri="{BB962C8B-B14F-4D97-AF65-F5344CB8AC3E}">
        <p14:creationId xmlns:p14="http://schemas.microsoft.com/office/powerpoint/2010/main" val="3711559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vert="horz" lIns="91440" tIns="45720" rIns="91440" bIns="45720" rtlCol="0" anchor="ctr">
            <a:normAutofit/>
          </a:bodyPr>
          <a:lstStyle/>
          <a:p>
            <a:r>
              <a:rPr lang="el-GR" sz="3600" dirty="0" smtClean="0">
                <a:latin typeface="+mn-lt"/>
                <a:ea typeface="Verdana" pitchFamily="34" charset="0"/>
                <a:cs typeface="Verdana" pitchFamily="34" charset="0"/>
              </a:rPr>
              <a:t>Κιτρίνη κάρτα ΕΟΦ</a:t>
            </a:r>
            <a:endParaRPr lang="el-GR" sz="3600" dirty="0">
              <a:latin typeface="+mn-lt"/>
              <a:ea typeface="Verdana" pitchFamily="34" charset="0"/>
              <a:cs typeface="Verdana" pitchFamily="34" charset="0"/>
            </a:endParaRPr>
          </a:p>
        </p:txBody>
      </p:sp>
      <p:sp>
        <p:nvSpPr>
          <p:cNvPr id="2" name="1 - Θέση περιεχομένου"/>
          <p:cNvSpPr>
            <a:spLocks noGrp="1"/>
          </p:cNvSpPr>
          <p:nvPr>
            <p:ph idx="1"/>
          </p:nvPr>
        </p:nvSpPr>
        <p:spPr/>
        <p:txBody>
          <a:bodyPr vert="horz" lIns="91440" tIns="45720" rIns="91440" bIns="45720" rtlCol="0">
            <a:normAutofit/>
          </a:bodyPr>
          <a:lstStyle/>
          <a:p>
            <a:pPr marL="0" indent="0">
              <a:buNone/>
            </a:pPr>
            <a:r>
              <a:rPr lang="el-GR" sz="2400" dirty="0" smtClean="0">
                <a:ea typeface="Verdana" pitchFamily="34" charset="0"/>
                <a:cs typeface="Verdana" pitchFamily="34" charset="0"/>
              </a:rPr>
              <a:t>Τα </a:t>
            </a:r>
            <a:r>
              <a:rPr lang="el-GR" sz="2400" dirty="0">
                <a:ea typeface="Verdana" pitchFamily="34" charset="0"/>
                <a:cs typeface="Verdana" pitchFamily="34" charset="0"/>
              </a:rPr>
              <a:t>κριτήρια Σοβαρότητας Ανεπιθύμητης Ενέργειας που έχει ορίσει, είναι:</a:t>
            </a:r>
          </a:p>
          <a:p>
            <a:r>
              <a:rPr lang="el-GR" sz="2400" dirty="0">
                <a:ea typeface="Verdana" pitchFamily="34" charset="0"/>
                <a:cs typeface="Verdana" pitchFamily="34" charset="0"/>
              </a:rPr>
              <a:t>Θάνατος</a:t>
            </a:r>
          </a:p>
          <a:p>
            <a:r>
              <a:rPr lang="el-GR" sz="2400" dirty="0">
                <a:ea typeface="Verdana" pitchFamily="34" charset="0"/>
                <a:cs typeface="Verdana" pitchFamily="34" charset="0"/>
              </a:rPr>
              <a:t>Άμεσα απειλητική για τη ζωή ΑΕ</a:t>
            </a:r>
          </a:p>
          <a:p>
            <a:r>
              <a:rPr lang="el-GR" sz="2400" dirty="0">
                <a:ea typeface="Verdana" pitchFamily="34" charset="0"/>
                <a:cs typeface="Verdana" pitchFamily="34" charset="0"/>
              </a:rPr>
              <a:t>Πρόκληση ή παράταση νοσηλείας</a:t>
            </a:r>
          </a:p>
          <a:p>
            <a:r>
              <a:rPr lang="el-GR" sz="2400" dirty="0">
                <a:ea typeface="Verdana" pitchFamily="34" charset="0"/>
                <a:cs typeface="Verdana" pitchFamily="34" charset="0"/>
              </a:rPr>
              <a:t>Πρόκληση σοβαρής βλάβης ή εμμένουσα ΑΕ</a:t>
            </a:r>
          </a:p>
          <a:p>
            <a:r>
              <a:rPr lang="el-GR" sz="2400" dirty="0">
                <a:ea typeface="Verdana" pitchFamily="34" charset="0"/>
                <a:cs typeface="Verdana" pitchFamily="34" charset="0"/>
              </a:rPr>
              <a:t>Συγγενής ανωμαλία/ βλάβη κατά τον τοκετό</a:t>
            </a:r>
          </a:p>
          <a:p>
            <a:r>
              <a:rPr lang="el-GR" sz="2400" dirty="0">
                <a:ea typeface="Verdana" pitchFamily="34" charset="0"/>
                <a:cs typeface="Verdana" pitchFamily="34" charset="0"/>
              </a:rPr>
              <a:t>Σημαντικό ιατρικό συμβάν</a:t>
            </a:r>
          </a:p>
          <a:p>
            <a:endParaRPr lang="el-GR" sz="2400" dirty="0">
              <a:ea typeface="Verdana" pitchFamily="34" charset="0"/>
              <a:cs typeface="Verdana" pitchFamily="34" charset="0"/>
            </a:endParaRPr>
          </a:p>
        </p:txBody>
      </p:sp>
    </p:spTree>
    <p:extLst>
      <p:ext uri="{BB962C8B-B14F-4D97-AF65-F5344CB8AC3E}">
        <p14:creationId xmlns:p14="http://schemas.microsoft.com/office/powerpoint/2010/main" val="303768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Φαρμακευτικά λάθη – Αίτιες </a:t>
            </a:r>
            <a:r>
              <a:rPr lang="el-GR" sz="2800" b="0" dirty="0" smtClean="0"/>
              <a:t>(1/3)</a:t>
            </a:r>
            <a:endParaRPr lang="el-GR" sz="2800" b="0" dirty="0"/>
          </a:p>
        </p:txBody>
      </p:sp>
      <p:sp>
        <p:nvSpPr>
          <p:cNvPr id="2" name="1 - Θέση περιεχομένου"/>
          <p:cNvSpPr>
            <a:spLocks noGrp="1"/>
          </p:cNvSpPr>
          <p:nvPr>
            <p:ph idx="1"/>
          </p:nvPr>
        </p:nvSpPr>
        <p:spPr/>
        <p:txBody>
          <a:bodyPr>
            <a:normAutofit/>
          </a:bodyPr>
          <a:lstStyle/>
          <a:p>
            <a:r>
              <a:rPr lang="el-GR" sz="2400" dirty="0" smtClean="0"/>
              <a:t>Έλλειψη επαρκούς γνώσης  σχετικά με τα χορηγούμενα φάρμακα</a:t>
            </a:r>
          </a:p>
          <a:p>
            <a:r>
              <a:rPr lang="el-GR" sz="2400" dirty="0" smtClean="0"/>
              <a:t>Έλλειψη πληροφοριών για τον ίδιο τον ασθενή / λανθασμένη λήψη ιστορικού και ανεπαρκής παρακολούθηση του ασθενή</a:t>
            </a:r>
          </a:p>
          <a:p>
            <a:r>
              <a:rPr lang="el-GR" sz="2400" dirty="0" smtClean="0"/>
              <a:t>Κακογραμμένες </a:t>
            </a:r>
            <a:r>
              <a:rPr lang="el-GR" sz="2400" dirty="0" err="1" smtClean="0"/>
              <a:t>συνταγογραφήσεις</a:t>
            </a:r>
            <a:r>
              <a:rPr lang="el-GR" sz="2400" dirty="0" smtClean="0"/>
              <a:t> </a:t>
            </a:r>
          </a:p>
          <a:p>
            <a:r>
              <a:rPr lang="el-GR" sz="2400" dirty="0" smtClean="0"/>
              <a:t>Λανθασμένη οδός χορήγησης των φαρμάκων από τους νοσηλευτές  </a:t>
            </a:r>
          </a:p>
          <a:p>
            <a:r>
              <a:rPr lang="el-GR" sz="2400" dirty="0" smtClean="0"/>
              <a:t>Λανθασμένη μεταφορά/αντιγραφή της ιατρικής οδηγίας στο νοσηλευτικό δελτίο χορήγησης φαρμάκων  </a:t>
            </a:r>
          </a:p>
          <a:p>
            <a:r>
              <a:rPr lang="el-GR" sz="2400" dirty="0" smtClean="0"/>
              <a:t>Λανθασμένη διαχείριση των φαρμάκων από το φαρμακείο του νοσοκομείου</a:t>
            </a:r>
          </a:p>
          <a:p>
            <a:endParaRPr lang="el-GR" sz="2400" dirty="0"/>
          </a:p>
        </p:txBody>
      </p:sp>
    </p:spTree>
    <p:extLst>
      <p:ext uri="{BB962C8B-B14F-4D97-AF65-F5344CB8AC3E}">
        <p14:creationId xmlns:p14="http://schemas.microsoft.com/office/powerpoint/2010/main" val="4039340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t>Φαρμακευτικά λάθη – Αίτιες </a:t>
            </a:r>
            <a:r>
              <a:rPr lang="el-GR" sz="2800" b="0" dirty="0" smtClean="0"/>
              <a:t>(2/3</a:t>
            </a:r>
            <a:r>
              <a:rPr lang="el-GR" sz="2800" b="0" dirty="0"/>
              <a:t>)</a:t>
            </a:r>
            <a:endParaRPr lang="el-GR" sz="3600" dirty="0"/>
          </a:p>
        </p:txBody>
      </p:sp>
      <p:sp>
        <p:nvSpPr>
          <p:cNvPr id="2" name="1 - Θέση περιεχομένου"/>
          <p:cNvSpPr>
            <a:spLocks noGrp="1"/>
          </p:cNvSpPr>
          <p:nvPr>
            <p:ph idx="1"/>
          </p:nvPr>
        </p:nvSpPr>
        <p:spPr/>
        <p:txBody>
          <a:bodyPr>
            <a:normAutofit/>
          </a:bodyPr>
          <a:lstStyle/>
          <a:p>
            <a:r>
              <a:rPr lang="el-GR" sz="2400" dirty="0" smtClean="0"/>
              <a:t>Λανθασμένη αποθήκευση των φαρμάκων</a:t>
            </a:r>
          </a:p>
          <a:p>
            <a:r>
              <a:rPr lang="el-GR" sz="2400" dirty="0" smtClean="0"/>
              <a:t>Λανθασμένη αναγνώριση φαρμάκων. Μη ευκρίνεια της ετικέτας του φαρμάκου</a:t>
            </a:r>
          </a:p>
          <a:p>
            <a:r>
              <a:rPr lang="el-GR" sz="2400" dirty="0" smtClean="0"/>
              <a:t>Λανθασμένη δοσολογία.  Λανθασμένη δόση, κυρίως λόγω μη αναρρόφησης ολόκληρης της ποσότητας από το φιαλίδιο.</a:t>
            </a:r>
          </a:p>
          <a:p>
            <a:r>
              <a:rPr lang="el-GR" sz="2400" dirty="0" smtClean="0"/>
              <a:t>Λανθασμένη χρήση της αντλίας χορήγησης παρεντερικών φαρμάκων.  Απουσία ελέγχου του ρυθμού χορήγησης των ενδοφλέβιων διαλυμάτων.</a:t>
            </a:r>
          </a:p>
          <a:p>
            <a:r>
              <a:rPr lang="el-GR" sz="2400" dirty="0" smtClean="0"/>
              <a:t>Τεχνική προετοιμασίας – ανασύσταση με διαφορετικό διαλύτη από αυτόν που συστήνει η φαρμακευτική εταιρεία. </a:t>
            </a:r>
          </a:p>
          <a:p>
            <a:endParaRPr lang="el-GR" sz="2400" dirty="0"/>
          </a:p>
        </p:txBody>
      </p:sp>
    </p:spTree>
    <p:extLst>
      <p:ext uri="{BB962C8B-B14F-4D97-AF65-F5344CB8AC3E}">
        <p14:creationId xmlns:p14="http://schemas.microsoft.com/office/powerpoint/2010/main" val="34449920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t>Φαρμακευτικά λάθη – Αίτιες </a:t>
            </a:r>
            <a:r>
              <a:rPr lang="el-GR" sz="2800" b="0" dirty="0" smtClean="0"/>
              <a:t>(3/3</a:t>
            </a:r>
            <a:r>
              <a:rPr lang="el-GR" sz="2800" b="0" dirty="0"/>
              <a:t>)</a:t>
            </a:r>
            <a:endParaRPr lang="el-GR" sz="3600" dirty="0"/>
          </a:p>
        </p:txBody>
      </p:sp>
      <p:sp>
        <p:nvSpPr>
          <p:cNvPr id="2" name="1 - Θέση περιεχομένου"/>
          <p:cNvSpPr>
            <a:spLocks noGrp="1"/>
          </p:cNvSpPr>
          <p:nvPr>
            <p:ph idx="1"/>
          </p:nvPr>
        </p:nvSpPr>
        <p:spPr/>
        <p:txBody>
          <a:bodyPr>
            <a:noAutofit/>
          </a:bodyPr>
          <a:lstStyle/>
          <a:p>
            <a:r>
              <a:rPr lang="el-GR" sz="2400" dirty="0" smtClean="0"/>
              <a:t>Χορήγηση της δόσης του φαρμάκου νωρίτερα ή αργότερα από το προκαθορισμένο χρονικό διάστημα.</a:t>
            </a:r>
          </a:p>
          <a:p>
            <a:r>
              <a:rPr lang="el-GR" sz="2400" dirty="0" smtClean="0"/>
              <a:t>Μη άσηπτη τεχνική κατά την αναρρόφηση του διαλύματος (όπως το πώμα του φιαλιδίου δεν απολυμαίνεται, ύπαρξη ανοιγμένου παραθύρου στο χώρο προετοιμασίας).</a:t>
            </a:r>
          </a:p>
          <a:p>
            <a:r>
              <a:rPr lang="el-GR" sz="2400" dirty="0" smtClean="0"/>
              <a:t>Ταχεία έγχυση των εφάπαξ δόσεων (συνιστάται 3-λεπτη διάρκεια).</a:t>
            </a:r>
          </a:p>
          <a:p>
            <a:r>
              <a:rPr lang="el-GR" sz="2400" dirty="0" smtClean="0"/>
              <a:t>Ασυμβατότητα φαρμάκων.</a:t>
            </a:r>
          </a:p>
          <a:p>
            <a:r>
              <a:rPr lang="el-GR" sz="2400" dirty="0" smtClean="0"/>
              <a:t>Ανεπαρκής τεκμηρίωση.</a:t>
            </a:r>
          </a:p>
          <a:p>
            <a:endParaRPr lang="el-GR" sz="2400" dirty="0"/>
          </a:p>
        </p:txBody>
      </p:sp>
    </p:spTree>
    <p:extLst>
      <p:ext uri="{BB962C8B-B14F-4D97-AF65-F5344CB8AC3E}">
        <p14:creationId xmlns:p14="http://schemas.microsoft.com/office/powerpoint/2010/main" val="25962825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Ηλεκτρονική Συνταγογράφηση</a:t>
            </a:r>
            <a:endParaRPr lang="el-GR" sz="3600" b="1" dirty="0"/>
          </a:p>
        </p:txBody>
      </p:sp>
      <p:sp>
        <p:nvSpPr>
          <p:cNvPr id="2" name="1 - Θέση περιεχομένου"/>
          <p:cNvSpPr>
            <a:spLocks noGrp="1"/>
          </p:cNvSpPr>
          <p:nvPr>
            <p:ph idx="1"/>
          </p:nvPr>
        </p:nvSpPr>
        <p:spPr/>
        <p:txBody>
          <a:bodyPr>
            <a:normAutofit/>
          </a:bodyPr>
          <a:lstStyle/>
          <a:p>
            <a:r>
              <a:rPr lang="el-GR" sz="2800" dirty="0" smtClean="0"/>
              <a:t>Ο όρος «Ηλεκτρονική Συνταγογράφηση», γνωστός και ως </a:t>
            </a:r>
            <a:r>
              <a:rPr lang="en-US" sz="2800" dirty="0" smtClean="0"/>
              <a:t>CPOE</a:t>
            </a:r>
            <a:r>
              <a:rPr lang="el-GR" sz="2800" dirty="0" smtClean="0"/>
              <a:t> (</a:t>
            </a:r>
            <a:r>
              <a:rPr lang="en-US" sz="2800" dirty="0" smtClean="0"/>
              <a:t>computerized physician order entry</a:t>
            </a:r>
            <a:r>
              <a:rPr lang="el-GR" sz="2800" dirty="0" smtClean="0"/>
              <a:t>) ερμηνεύει την παραγωγή, διακίνηση και έλεγχο των ιατρικών συνταγών και των παραπεμπτικών για ιατρικές πράξεις, με τη χρήση τεχνολογίας Η/Υ και Τηλεπικοινωνιών, με τρόπο που διασφαλίζει την εγκυρότητα, την ασφάλεια και τη διαφάνεια των διακινούμενων πληροφοριών. </a:t>
            </a:r>
            <a:endParaRPr lang="el-GR" sz="2800" dirty="0"/>
          </a:p>
        </p:txBody>
      </p:sp>
    </p:spTree>
    <p:extLst>
      <p:ext uri="{BB962C8B-B14F-4D97-AF65-F5344CB8AC3E}">
        <p14:creationId xmlns:p14="http://schemas.microsoft.com/office/powerpoint/2010/main" val="41319938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Στόχοι ηλεκτρονικής συνταγογράφησης</a:t>
            </a:r>
            <a:endParaRPr lang="el-GR" sz="3600" b="1" dirty="0"/>
          </a:p>
        </p:txBody>
      </p:sp>
      <p:sp>
        <p:nvSpPr>
          <p:cNvPr id="2" name="1 - Θέση περιεχομένου"/>
          <p:cNvSpPr>
            <a:spLocks noGrp="1"/>
          </p:cNvSpPr>
          <p:nvPr>
            <p:ph idx="1"/>
          </p:nvPr>
        </p:nvSpPr>
        <p:spPr/>
        <p:txBody>
          <a:bodyPr>
            <a:noAutofit/>
          </a:bodyPr>
          <a:lstStyle/>
          <a:p>
            <a:pPr lvl="0"/>
            <a:r>
              <a:rPr lang="el-GR" sz="2400" dirty="0" smtClean="0"/>
              <a:t>ο εκσυγχρονισμός του συστήματος φαρμακευτικής περίθαλψης, </a:t>
            </a:r>
          </a:p>
          <a:p>
            <a:pPr lvl="0"/>
            <a:r>
              <a:rPr lang="el-GR" sz="2400" dirty="0" smtClean="0"/>
              <a:t>η ταυτοποίηση και αντιμετώπιση των παραγόντων εκείνων που διασφαλίζουν την ευρεία και επιτυχή επιχειρησιακή της λειτουργία, </a:t>
            </a:r>
          </a:p>
          <a:p>
            <a:pPr lvl="0"/>
            <a:r>
              <a:rPr lang="el-GR" sz="2400" dirty="0" smtClean="0"/>
              <a:t>η διευκόλυνση εισαγωγής και αξιοποίησης των διαδικασιών Ηλεκτρονικής Συνταγογράφησης στην καθημερινή πρακτική, </a:t>
            </a:r>
          </a:p>
          <a:p>
            <a:pPr lvl="0"/>
            <a:r>
              <a:rPr lang="el-GR" sz="2400" dirty="0" smtClean="0"/>
              <a:t>η επίτευξη ευνοϊκού περιβάλλοντος λειτουργίας που θα βασίζεται στη διαφάνεια και την ευρεία αποδοχή και συμμετοχή των εμπλεκομένων στις σχετικές διαδικασίες. </a:t>
            </a:r>
          </a:p>
          <a:p>
            <a:endParaRPr lang="el-GR" sz="2400" dirty="0"/>
          </a:p>
        </p:txBody>
      </p:sp>
    </p:spTree>
    <p:extLst>
      <p:ext uri="{BB962C8B-B14F-4D97-AF65-F5344CB8AC3E}">
        <p14:creationId xmlns:p14="http://schemas.microsoft.com/office/powerpoint/2010/main" val="32022676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pPr algn="ctr"/>
            <a:r>
              <a:rPr lang="el-GR" b="1" dirty="0" smtClean="0"/>
              <a:t>Εντερική χορήγηση φαρμάκων</a:t>
            </a:r>
            <a:br>
              <a:rPr lang="el-GR" b="1" dirty="0" smtClean="0"/>
            </a:br>
            <a:r>
              <a:rPr lang="el-GR" b="1" dirty="0" smtClean="0"/>
              <a:t>από το στόμα </a:t>
            </a:r>
            <a:r>
              <a:rPr lang="el-GR" sz="3600" b="1" dirty="0" smtClean="0"/>
              <a:t>(</a:t>
            </a:r>
            <a:r>
              <a:rPr lang="en-US" sz="3600" b="1" dirty="0" smtClean="0"/>
              <a:t>Per </a:t>
            </a:r>
            <a:r>
              <a:rPr lang="en-US" sz="3600" b="1" dirty="0" err="1" smtClean="0"/>
              <a:t>os</a:t>
            </a:r>
            <a:r>
              <a:rPr lang="en-US" sz="3600" b="1" dirty="0" smtClean="0"/>
              <a:t>, PO)</a:t>
            </a:r>
            <a:endParaRPr lang="el-GR" sz="3600" b="1" dirty="0"/>
          </a:p>
        </p:txBody>
      </p:sp>
      <p:sp>
        <p:nvSpPr>
          <p:cNvPr id="2" name="1 - Θέση περιεχομένου"/>
          <p:cNvSpPr>
            <a:spLocks noGrp="1"/>
          </p:cNvSpPr>
          <p:nvPr>
            <p:ph idx="1"/>
          </p:nvPr>
        </p:nvSpPr>
        <p:spPr/>
        <p:txBody>
          <a:bodyPr>
            <a:normAutofit/>
          </a:bodyPr>
          <a:lstStyle/>
          <a:p>
            <a:r>
              <a:rPr lang="el-GR" sz="2400" dirty="0" smtClean="0"/>
              <a:t>Υπάρχει ένας μεγάλος αριθμός φαρμακευτικών σκευασμάτων σε στερεή και υγρή μορφή, οι οποίες χορηγούνται από το στόμα. Οι σημαντικότερες απ’ αυτές είναι τα δισκία, οι κάψουλες, οι σκόνες, οι κόκκοι, τα σιρόπια, τα διαλύματα και τα εναιωρήματα. </a:t>
            </a:r>
            <a:endParaRPr lang="en-US" sz="2400" dirty="0" smtClean="0"/>
          </a:p>
          <a:p>
            <a:r>
              <a:rPr lang="en-US" sz="2400" dirty="0" smtClean="0"/>
              <a:t>T</a:t>
            </a:r>
            <a:r>
              <a:rPr lang="el-GR" sz="2400" dirty="0" smtClean="0"/>
              <a:t>α τελευταία χρόνια αναπτύχθηκαν εξειδικευμένες μορφές, οι οποίες εξυπηρετούν συγκεκριμένους σκοπούς. Ενδεικτικά αναφέρονται τα επικαλυμμένα με ειδικό περίβλημα δισκία τα οποία περνούν αδιάλυτα από το στομάχι, Άλλη κατηγορία εξειδικευμένων μορφών αποτελούν τα διάφορα ιδιοσκευάσματα βραδείας απελευθέρωσης, τα οποία εξασφαλίζουν σταδιακή απελευθέρωση της δραστικής ουσίας και παρατεταμένη φαρμακολογική δράση. </a:t>
            </a:r>
          </a:p>
          <a:p>
            <a:endParaRPr lang="el-GR" sz="2400" dirty="0" smtClean="0"/>
          </a:p>
          <a:p>
            <a:endParaRPr lang="el-GR" sz="2400" dirty="0"/>
          </a:p>
        </p:txBody>
      </p:sp>
    </p:spTree>
    <p:extLst>
      <p:ext uri="{BB962C8B-B14F-4D97-AF65-F5344CB8AC3E}">
        <p14:creationId xmlns:p14="http://schemas.microsoft.com/office/powerpoint/2010/main" val="8022563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Μειονεκτήματα</a:t>
            </a:r>
            <a:endParaRPr lang="el-GR" sz="3600" b="1" dirty="0"/>
          </a:p>
        </p:txBody>
      </p:sp>
      <p:sp>
        <p:nvSpPr>
          <p:cNvPr id="2" name="1 - Θέση περιεχομένου"/>
          <p:cNvSpPr>
            <a:spLocks noGrp="1"/>
          </p:cNvSpPr>
          <p:nvPr>
            <p:ph idx="1"/>
          </p:nvPr>
        </p:nvSpPr>
        <p:spPr>
          <a:xfrm>
            <a:off x="457200" y="1196752"/>
            <a:ext cx="8435280" cy="5040560"/>
          </a:xfrm>
        </p:spPr>
        <p:txBody>
          <a:bodyPr>
            <a:noAutofit/>
          </a:bodyPr>
          <a:lstStyle/>
          <a:p>
            <a:r>
              <a:rPr lang="el-GR" sz="2200" dirty="0" smtClean="0"/>
              <a:t>Κάθε φάρμακο που χορηγείται από το στόμα εκτίθεται στη δράση του χαμηλού </a:t>
            </a:r>
            <a:r>
              <a:rPr lang="el-GR" sz="2200" dirty="0" err="1" smtClean="0"/>
              <a:t>pH</a:t>
            </a:r>
            <a:r>
              <a:rPr lang="el-GR" sz="2200" dirty="0" smtClean="0"/>
              <a:t>, των πεπτικών ενζύμων και της μικροβιακής εντερικής χλωρίδας. </a:t>
            </a:r>
          </a:p>
          <a:p>
            <a:r>
              <a:rPr lang="el-GR" sz="2200" dirty="0" smtClean="0"/>
              <a:t>Ο μεταβολισμός «πρώτης διόδου» από το έντερο ή το ήπαρ περιορίζει την αποτελεσματικότητα πολλών φαρμάκων που λαμβάνονται από το στόμα. </a:t>
            </a:r>
          </a:p>
          <a:p>
            <a:r>
              <a:rPr lang="el-GR" sz="2200" dirty="0" smtClean="0"/>
              <a:t>Πολλά φάρμακα, όπως η αδρεναλίνη, η </a:t>
            </a:r>
            <a:r>
              <a:rPr lang="el-GR" sz="2200" dirty="0" err="1" smtClean="0"/>
              <a:t>ισταμίνη</a:t>
            </a:r>
            <a:r>
              <a:rPr lang="el-GR" sz="2200" dirty="0" smtClean="0"/>
              <a:t> και όλα όσα έχουν πρωτεϊνική δομή, δε μπορούν να χορηγηθούν από το στόμα, γιατί διασπώνται ολοσχερώς από τις πεπτικές εκκρίσεις. </a:t>
            </a:r>
          </a:p>
          <a:p>
            <a:r>
              <a:rPr lang="el-GR" sz="2200" dirty="0" smtClean="0"/>
              <a:t>Συχνά παρατηρούνται αλληλεπιδράσεις μεταξύ των χορηγούμενων από το στόμα φαρμάκων και των συστατικών της τροφής. Χαρακτηριστικό παράδειγμα αποτελεί η εξουδετέρωση των </a:t>
            </a:r>
            <a:r>
              <a:rPr lang="el-GR" sz="2200" dirty="0" err="1" smtClean="0"/>
              <a:t>τετρακυκλινών</a:t>
            </a:r>
            <a:r>
              <a:rPr lang="el-GR" sz="2200" dirty="0" smtClean="0"/>
              <a:t> από τα ιόντα ασβεστίου, μαγνησίου και σιδήρου. </a:t>
            </a:r>
          </a:p>
          <a:p>
            <a:endParaRPr lang="el-GR" sz="2400" dirty="0"/>
          </a:p>
        </p:txBody>
      </p:sp>
    </p:spTree>
    <p:extLst>
      <p:ext uri="{BB962C8B-B14F-4D97-AF65-F5344CB8AC3E}">
        <p14:creationId xmlns:p14="http://schemas.microsoft.com/office/powerpoint/2010/main" val="33179491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Πλεονεκτήματα</a:t>
            </a:r>
            <a:endParaRPr lang="el-GR" sz="3600" b="1" dirty="0"/>
          </a:p>
        </p:txBody>
      </p:sp>
      <p:sp>
        <p:nvSpPr>
          <p:cNvPr id="2" name="1 - Θέση περιεχομένου"/>
          <p:cNvSpPr>
            <a:spLocks noGrp="1"/>
          </p:cNvSpPr>
          <p:nvPr>
            <p:ph idx="1"/>
          </p:nvPr>
        </p:nvSpPr>
        <p:spPr>
          <a:xfrm>
            <a:off x="457200" y="1196752"/>
            <a:ext cx="8229600" cy="5472608"/>
          </a:xfrm>
        </p:spPr>
        <p:txBody>
          <a:bodyPr>
            <a:normAutofit fontScale="70000" lnSpcReduction="20000"/>
          </a:bodyPr>
          <a:lstStyle/>
          <a:p>
            <a:pPr lvl="0">
              <a:lnSpc>
                <a:spcPct val="120000"/>
              </a:lnSpc>
            </a:pPr>
            <a:r>
              <a:rPr lang="el-GR" dirty="0" smtClean="0"/>
              <a:t>Είναι ανώδυνη και εύκολη</a:t>
            </a:r>
          </a:p>
          <a:p>
            <a:pPr lvl="0">
              <a:lnSpc>
                <a:spcPct val="120000"/>
              </a:lnSpc>
            </a:pPr>
            <a:r>
              <a:rPr lang="el-GR" dirty="0" smtClean="0"/>
              <a:t>Η διάλυσή του διευκολύνεται λόγω των άφθονων πεπτικών εκκρίσεων.</a:t>
            </a:r>
          </a:p>
          <a:p>
            <a:pPr lvl="0">
              <a:lnSpc>
                <a:spcPct val="120000"/>
              </a:lnSpc>
            </a:pPr>
            <a:r>
              <a:rPr lang="el-GR" dirty="0" smtClean="0"/>
              <a:t>Ο ρυθμός της απορρόφησης μπορεί να μεταβληθεί ανάλογα με την φαρμακοτεχνική μορφή (ευκολία αποσάθρωσης δισκίου, διαλυτότητα του περιβλήματος της κάψουλας).</a:t>
            </a:r>
          </a:p>
          <a:p>
            <a:pPr lvl="0">
              <a:lnSpc>
                <a:spcPct val="120000"/>
              </a:lnSpc>
            </a:pPr>
            <a:r>
              <a:rPr lang="el-GR" dirty="0" smtClean="0"/>
              <a:t>Η σχετικά αργή απορρόφηση από το πεπτικό. Έτσι, σε περίπτωση λάθους υπάρχει η δυνατότητα έγκαιρης επέμβασης</a:t>
            </a:r>
          </a:p>
          <a:p>
            <a:pPr lvl="0">
              <a:lnSpc>
                <a:spcPct val="120000"/>
              </a:lnSpc>
            </a:pPr>
            <a:r>
              <a:rPr lang="el-GR" dirty="0" smtClean="0"/>
              <a:t>Η απορρόφηση ορισμένων φαρμάκων από την στοματική κοιλότητα ή από το ορθό, παρέχει τη δυνατότητα της απ ευθείας εισόδου στην μεγάλη κυκλοφορία παρακάμπτοντας τον εντερικό βλεννογόνο και το ήπαρ, που θα μπορούσαν να μεταβολίσουν και να αδρανοποιήσουν το φάρμακο (φαινόμενο αρχικής διάβασης).</a:t>
            </a:r>
          </a:p>
          <a:p>
            <a:pPr lvl="0">
              <a:lnSpc>
                <a:spcPct val="120000"/>
              </a:lnSpc>
            </a:pPr>
            <a:r>
              <a:rPr lang="el-GR" dirty="0" smtClean="0"/>
              <a:t>Έχει χαμηλό κόστος επειδή δεν απαιτούνται στείρες συνθήκες κατά την παρασκευή και την χορήγηση του φαρμάκου.</a:t>
            </a:r>
          </a:p>
          <a:p>
            <a:pPr>
              <a:lnSpc>
                <a:spcPct val="120000"/>
              </a:lnSpc>
            </a:pPr>
            <a:endParaRPr lang="el-GR" dirty="0"/>
          </a:p>
        </p:txBody>
      </p:sp>
    </p:spTree>
    <p:extLst>
      <p:ext uri="{BB962C8B-B14F-4D97-AF65-F5344CB8AC3E}">
        <p14:creationId xmlns:p14="http://schemas.microsoft.com/office/powerpoint/2010/main" val="4952337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Πιθανές επιπλοκές</a:t>
            </a:r>
            <a:endParaRPr lang="el-GR" sz="3600" b="1" dirty="0"/>
          </a:p>
        </p:txBody>
      </p:sp>
      <p:sp>
        <p:nvSpPr>
          <p:cNvPr id="2" name="1 - Θέση περιεχομένου"/>
          <p:cNvSpPr>
            <a:spLocks noGrp="1"/>
          </p:cNvSpPr>
          <p:nvPr>
            <p:ph idx="1"/>
          </p:nvPr>
        </p:nvSpPr>
        <p:spPr/>
        <p:txBody>
          <a:bodyPr>
            <a:noAutofit/>
          </a:bodyPr>
          <a:lstStyle/>
          <a:p>
            <a:pPr lvl="0">
              <a:spcAft>
                <a:spcPts val="1200"/>
              </a:spcAft>
            </a:pPr>
            <a:r>
              <a:rPr lang="el-GR" sz="2800" dirty="0" smtClean="0"/>
              <a:t>Το φάρμακο μπορεί να αλληλεπιδράσει με άλλα φάρμακα που παίρνει ο ασθενής και να μεταβληθεί το επιθυμητό αποτελέσματα. </a:t>
            </a:r>
          </a:p>
          <a:p>
            <a:pPr lvl="0">
              <a:spcAft>
                <a:spcPts val="1200"/>
              </a:spcAft>
            </a:pPr>
            <a:r>
              <a:rPr lang="el-GR" sz="2800" dirty="0" smtClean="0"/>
              <a:t>Ο ασθενής μπορεί να αρνηθεί τη χορήγηση του φαρμάκου.</a:t>
            </a:r>
          </a:p>
          <a:p>
            <a:pPr lvl="0">
              <a:spcAft>
                <a:spcPts val="1200"/>
              </a:spcAft>
            </a:pPr>
            <a:r>
              <a:rPr lang="el-GR" sz="2800" dirty="0" smtClean="0"/>
              <a:t>Μπορεί το φάρμακο να είναι δύσκολο στην κατάποση.</a:t>
            </a:r>
          </a:p>
          <a:p>
            <a:pPr lvl="0">
              <a:spcAft>
                <a:spcPts val="1200"/>
              </a:spcAft>
            </a:pPr>
            <a:r>
              <a:rPr lang="el-GR" sz="2800" dirty="0" smtClean="0"/>
              <a:t>Το φάρμακο μπορεί να ερεθίσει τον γαστρεντερικό σωλήνα.</a:t>
            </a:r>
          </a:p>
          <a:p>
            <a:endParaRPr lang="el-GR" sz="2800" dirty="0"/>
          </a:p>
        </p:txBody>
      </p:sp>
    </p:spTree>
    <p:extLst>
      <p:ext uri="{BB962C8B-B14F-4D97-AF65-F5344CB8AC3E}">
        <p14:creationId xmlns:p14="http://schemas.microsoft.com/office/powerpoint/2010/main" val="4822940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97" descr="DSC04068"/>
          <p:cNvPicPr>
            <a:picLocks noChangeAspect="1" noChangeArrowheads="1"/>
          </p:cNvPicPr>
          <p:nvPr/>
        </p:nvPicPr>
        <p:blipFill>
          <a:blip r:embed="rId2" cstate="print"/>
          <a:srcRect/>
          <a:stretch>
            <a:fillRect/>
          </a:stretch>
        </p:blipFill>
        <p:spPr bwMode="auto">
          <a:xfrm>
            <a:off x="827584" y="1069987"/>
            <a:ext cx="2387600" cy="1790700"/>
          </a:xfrm>
          <a:prstGeom prst="rect">
            <a:avLst/>
          </a:prstGeom>
          <a:noFill/>
          <a:ln w="9525">
            <a:noFill/>
            <a:miter lim="800000"/>
            <a:headEnd/>
            <a:tailEnd/>
          </a:ln>
        </p:spPr>
      </p:pic>
      <p:pic>
        <p:nvPicPr>
          <p:cNvPr id="1027" name="Εικόνα 98" descr="DSC04069"/>
          <p:cNvPicPr>
            <a:picLocks noChangeAspect="1" noChangeArrowheads="1"/>
          </p:cNvPicPr>
          <p:nvPr/>
        </p:nvPicPr>
        <p:blipFill>
          <a:blip r:embed="rId3" cstate="print"/>
          <a:srcRect/>
          <a:stretch>
            <a:fillRect/>
          </a:stretch>
        </p:blipFill>
        <p:spPr bwMode="auto">
          <a:xfrm>
            <a:off x="3275856" y="1069987"/>
            <a:ext cx="2376264" cy="1800200"/>
          </a:xfrm>
          <a:prstGeom prst="rect">
            <a:avLst/>
          </a:prstGeom>
          <a:noFill/>
          <a:ln w="9525">
            <a:noFill/>
            <a:miter lim="800000"/>
            <a:headEnd/>
            <a:tailEnd/>
          </a:ln>
        </p:spPr>
      </p:pic>
      <p:pic>
        <p:nvPicPr>
          <p:cNvPr id="1028" name="Εικόνα 99" descr="DSC04070"/>
          <p:cNvPicPr>
            <a:picLocks noChangeAspect="1" noChangeArrowheads="1"/>
          </p:cNvPicPr>
          <p:nvPr/>
        </p:nvPicPr>
        <p:blipFill>
          <a:blip r:embed="rId4" cstate="print"/>
          <a:srcRect/>
          <a:stretch>
            <a:fillRect/>
          </a:stretch>
        </p:blipFill>
        <p:spPr bwMode="auto">
          <a:xfrm>
            <a:off x="5724128" y="1069988"/>
            <a:ext cx="2311400" cy="1800200"/>
          </a:xfrm>
          <a:prstGeom prst="rect">
            <a:avLst/>
          </a:prstGeom>
          <a:noFill/>
          <a:ln w="9525">
            <a:noFill/>
            <a:miter lim="800000"/>
            <a:headEnd/>
            <a:tailEnd/>
          </a:ln>
        </p:spPr>
      </p:pic>
      <p:pic>
        <p:nvPicPr>
          <p:cNvPr id="1029" name="Εικόνα 100" descr="DSC04073"/>
          <p:cNvPicPr>
            <a:picLocks noChangeAspect="1" noChangeArrowheads="1"/>
          </p:cNvPicPr>
          <p:nvPr/>
        </p:nvPicPr>
        <p:blipFill>
          <a:blip r:embed="rId5" cstate="print"/>
          <a:srcRect/>
          <a:stretch>
            <a:fillRect/>
          </a:stretch>
        </p:blipFill>
        <p:spPr bwMode="auto">
          <a:xfrm>
            <a:off x="827584" y="2959448"/>
            <a:ext cx="2376264" cy="1894936"/>
          </a:xfrm>
          <a:prstGeom prst="rect">
            <a:avLst/>
          </a:prstGeom>
          <a:noFill/>
          <a:ln w="9525">
            <a:noFill/>
            <a:miter lim="800000"/>
            <a:headEnd/>
            <a:tailEnd/>
          </a:ln>
        </p:spPr>
      </p:pic>
      <p:pic>
        <p:nvPicPr>
          <p:cNvPr id="1030" name="Εικόνα 101" descr="DSC04075"/>
          <p:cNvPicPr>
            <a:picLocks noChangeAspect="1" noChangeArrowheads="1"/>
          </p:cNvPicPr>
          <p:nvPr/>
        </p:nvPicPr>
        <p:blipFill>
          <a:blip r:embed="rId6" cstate="print"/>
          <a:srcRect/>
          <a:stretch>
            <a:fillRect/>
          </a:stretch>
        </p:blipFill>
        <p:spPr bwMode="auto">
          <a:xfrm>
            <a:off x="5724128" y="2959448"/>
            <a:ext cx="2311400" cy="1894936"/>
          </a:xfrm>
          <a:prstGeom prst="rect">
            <a:avLst/>
          </a:prstGeom>
          <a:noFill/>
          <a:ln w="9525">
            <a:noFill/>
            <a:miter lim="800000"/>
            <a:headEnd/>
            <a:tailEnd/>
          </a:ln>
        </p:spPr>
      </p:pic>
      <p:pic>
        <p:nvPicPr>
          <p:cNvPr id="1031" name="Picture 7" descr="ΔΕΞΙΟΤΗΤΑ 9"/>
          <p:cNvPicPr>
            <a:picLocks noChangeAspect="1" noChangeArrowheads="1"/>
          </p:cNvPicPr>
          <p:nvPr/>
        </p:nvPicPr>
        <p:blipFill>
          <a:blip r:embed="rId7" cstate="print"/>
          <a:srcRect/>
          <a:stretch>
            <a:fillRect/>
          </a:stretch>
        </p:blipFill>
        <p:spPr bwMode="auto">
          <a:xfrm>
            <a:off x="824872" y="4931035"/>
            <a:ext cx="2390311" cy="1872208"/>
          </a:xfrm>
          <a:prstGeom prst="rect">
            <a:avLst/>
          </a:prstGeom>
          <a:noFill/>
          <a:ln w="9525">
            <a:noFill/>
            <a:miter lim="800000"/>
            <a:headEnd/>
            <a:tailEnd/>
          </a:ln>
        </p:spPr>
      </p:pic>
      <p:pic>
        <p:nvPicPr>
          <p:cNvPr id="1032" name="Picture 8" descr="DSC04304"/>
          <p:cNvPicPr>
            <a:picLocks noChangeAspect="1" noChangeArrowheads="1"/>
          </p:cNvPicPr>
          <p:nvPr/>
        </p:nvPicPr>
        <p:blipFill>
          <a:blip r:embed="rId8" cstate="print"/>
          <a:srcRect/>
          <a:stretch>
            <a:fillRect/>
          </a:stretch>
        </p:blipFill>
        <p:spPr bwMode="auto">
          <a:xfrm>
            <a:off x="3284706" y="4931035"/>
            <a:ext cx="2367413" cy="187220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l-GR" sz="3600" dirty="0" smtClean="0"/>
              <a:t>Χορήγηση φαρμάκων από το στόμα</a:t>
            </a:r>
            <a:endParaRPr lang="el-GR" sz="3600" dirty="0"/>
          </a:p>
        </p:txBody>
      </p:sp>
      <p:sp>
        <p:nvSpPr>
          <p:cNvPr id="4" name="Rectangle 3"/>
          <p:cNvSpPr/>
          <p:nvPr/>
        </p:nvSpPr>
        <p:spPr>
          <a:xfrm>
            <a:off x="3284394" y="2959448"/>
            <a:ext cx="2367726" cy="18949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p:cNvSpPr/>
          <p:nvPr/>
        </p:nvSpPr>
        <p:spPr>
          <a:xfrm>
            <a:off x="5724128" y="4931035"/>
            <a:ext cx="2311400" cy="18536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8907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vert="horz" lIns="91440" tIns="45720" rIns="91440" bIns="45720" rtlCol="0" anchor="ctr">
            <a:normAutofit/>
          </a:bodyPr>
          <a:lstStyle/>
          <a:p>
            <a:r>
              <a:rPr lang="el-GR" sz="3600" dirty="0" smtClean="0">
                <a:latin typeface="+mn-lt"/>
                <a:ea typeface="Verdana" pitchFamily="34" charset="0"/>
                <a:cs typeface="Verdana" pitchFamily="34" charset="0"/>
              </a:rPr>
              <a:t>Φαρμακολογία</a:t>
            </a:r>
            <a:endParaRPr lang="el-GR" sz="3600" dirty="0">
              <a:latin typeface="+mn-lt"/>
              <a:ea typeface="Verdana" pitchFamily="34" charset="0"/>
              <a:cs typeface="Verdana" pitchFamily="34" charset="0"/>
            </a:endParaRPr>
          </a:p>
        </p:txBody>
      </p:sp>
      <p:sp>
        <p:nvSpPr>
          <p:cNvPr id="2" name="1 - Θέση περιεχομένου"/>
          <p:cNvSpPr>
            <a:spLocks noGrp="1"/>
          </p:cNvSpPr>
          <p:nvPr>
            <p:ph idx="1"/>
          </p:nvPr>
        </p:nvSpPr>
        <p:spPr/>
        <p:txBody>
          <a:bodyPr vert="horz" lIns="91440" tIns="45720" rIns="91440" bIns="45720" rtlCol="0">
            <a:normAutofit/>
          </a:bodyPr>
          <a:lstStyle/>
          <a:p>
            <a:r>
              <a:rPr lang="el-GR" sz="2400" b="1" dirty="0">
                <a:solidFill>
                  <a:srgbClr val="820000"/>
                </a:solidFill>
                <a:ea typeface="Verdana" pitchFamily="34" charset="0"/>
                <a:cs typeface="Verdana" pitchFamily="34" charset="0"/>
              </a:rPr>
              <a:t>Φαρμακοδυναμική</a:t>
            </a:r>
            <a:r>
              <a:rPr lang="el-GR" sz="2400" dirty="0">
                <a:ea typeface="Verdana" pitchFamily="34" charset="0"/>
                <a:cs typeface="Verdana" pitchFamily="34" charset="0"/>
              </a:rPr>
              <a:t>: Η επίδραση των φαρμάκων στο ανθρώπινο σώμα </a:t>
            </a:r>
          </a:p>
          <a:p>
            <a:r>
              <a:rPr lang="el-GR" sz="2400" b="1" dirty="0">
                <a:solidFill>
                  <a:srgbClr val="820000"/>
                </a:solidFill>
                <a:ea typeface="Verdana" pitchFamily="34" charset="0"/>
                <a:cs typeface="Verdana" pitchFamily="34" charset="0"/>
              </a:rPr>
              <a:t>Φαρμακοκινητική</a:t>
            </a:r>
            <a:r>
              <a:rPr lang="el-GR" sz="2400" dirty="0">
                <a:ea typeface="Verdana" pitchFamily="34" charset="0"/>
                <a:cs typeface="Verdana" pitchFamily="34" charset="0"/>
              </a:rPr>
              <a:t>: η πορεία του φαρμάκου εντός του ανθρωπίνου σώματος</a:t>
            </a:r>
          </a:p>
          <a:p>
            <a:r>
              <a:rPr lang="el-GR" sz="2400" b="1" dirty="0">
                <a:solidFill>
                  <a:srgbClr val="820000"/>
                </a:solidFill>
                <a:ea typeface="Verdana" pitchFamily="34" charset="0"/>
                <a:cs typeface="Verdana" pitchFamily="34" charset="0"/>
              </a:rPr>
              <a:t>Ισχύς</a:t>
            </a:r>
            <a:r>
              <a:rPr lang="el-GR" sz="2400" dirty="0">
                <a:ea typeface="Verdana" pitchFamily="34" charset="0"/>
                <a:cs typeface="Verdana" pitchFamily="34" charset="0"/>
              </a:rPr>
              <a:t>: ποσότητα του φαρμάκου (συνήθως εκφρασμένη σε χιλιοστόγραμμα) που χρειάζεται για να παραχθεί ένα αποτέλεσμα, όπως η ανακούφιση από τον πόνο ή η μείωση της αρτηριακής πίεσης. </a:t>
            </a:r>
          </a:p>
          <a:p>
            <a:r>
              <a:rPr lang="el-GR" sz="2400" b="1" dirty="0">
                <a:solidFill>
                  <a:srgbClr val="820000"/>
                </a:solidFill>
                <a:ea typeface="Verdana" pitchFamily="34" charset="0"/>
                <a:cs typeface="Verdana" pitchFamily="34" charset="0"/>
              </a:rPr>
              <a:t>Αποτελεσματικότητα</a:t>
            </a:r>
            <a:r>
              <a:rPr lang="el-GR" sz="2400" dirty="0">
                <a:ea typeface="Verdana" pitchFamily="34" charset="0"/>
                <a:cs typeface="Verdana" pitchFamily="34" charset="0"/>
              </a:rPr>
              <a:t>: αναφέρεται στη μεγαλύτερη ενδεχόμενη θεραπευτική ανταπόκριση που μπορεί να παράγει ένα φάρμακο. </a:t>
            </a:r>
          </a:p>
        </p:txBody>
      </p:sp>
    </p:spTree>
    <p:extLst>
      <p:ext uri="{BB962C8B-B14F-4D97-AF65-F5344CB8AC3E}">
        <p14:creationId xmlns:p14="http://schemas.microsoft.com/office/powerpoint/2010/main" val="10578879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Υπογλώσσια χορήγηση φαρμάκων</a:t>
            </a:r>
            <a:endParaRPr lang="el-GR" sz="3600" b="1" dirty="0"/>
          </a:p>
        </p:txBody>
      </p:sp>
      <p:sp>
        <p:nvSpPr>
          <p:cNvPr id="2" name="1 - Θέση περιεχομένου"/>
          <p:cNvSpPr>
            <a:spLocks noGrp="1"/>
          </p:cNvSpPr>
          <p:nvPr>
            <p:ph idx="1"/>
          </p:nvPr>
        </p:nvSpPr>
        <p:spPr/>
        <p:txBody>
          <a:bodyPr>
            <a:noAutofit/>
          </a:bodyPr>
          <a:lstStyle/>
          <a:p>
            <a:pPr marL="0" indent="0">
              <a:buNone/>
            </a:pPr>
            <a:r>
              <a:rPr lang="el-GR" sz="2400" dirty="0" smtClean="0"/>
              <a:t>Το στόμα και ιδιαίτερα η περιοχή κάτω από τη γλώσσα, έχει χρησιμοποιηθεί κατά καιρούς για τη χορήγηση φαρμάκων. </a:t>
            </a:r>
          </a:p>
          <a:p>
            <a:pPr marL="0" indent="0">
              <a:buNone/>
            </a:pPr>
            <a:r>
              <a:rPr lang="el-GR" sz="2400" dirty="0" smtClean="0"/>
              <a:t>Παρ’ όλο που ο βλεννογόνος του στόματος απορροφά εύκολα και διαθέτει καλή αιμάτωση, το φάρμακο που θα χορηγηθεί υπογλώσσια χρειάζεται να πληροί ορισμένες προϋποθέσεις:</a:t>
            </a:r>
          </a:p>
          <a:p>
            <a:pPr lvl="0"/>
            <a:r>
              <a:rPr lang="el-GR" sz="2400" dirty="0" smtClean="0"/>
              <a:t>Να διαλύεται γρήγορα στο σάλιο.</a:t>
            </a:r>
          </a:p>
          <a:p>
            <a:pPr lvl="0"/>
            <a:r>
              <a:rPr lang="el-GR" sz="2400" dirty="0" smtClean="0"/>
              <a:t>Να έχει φαρμακολογικό αποτέλεσμα σε μικρές δόσεις.</a:t>
            </a:r>
          </a:p>
          <a:p>
            <a:pPr lvl="0"/>
            <a:r>
              <a:rPr lang="el-GR" sz="2400" dirty="0" smtClean="0"/>
              <a:t>Να μην προκαλεί τοπικό ερεθισμό.</a:t>
            </a:r>
          </a:p>
          <a:p>
            <a:endParaRPr lang="el-GR" sz="2400" dirty="0"/>
          </a:p>
        </p:txBody>
      </p:sp>
    </p:spTree>
    <p:extLst>
      <p:ext uri="{BB962C8B-B14F-4D97-AF65-F5344CB8AC3E}">
        <p14:creationId xmlns:p14="http://schemas.microsoft.com/office/powerpoint/2010/main" val="15140854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Χορήγηση φαρμάκων από το ορθό </a:t>
            </a:r>
            <a:r>
              <a:rPr lang="el-GR" sz="2800" b="0" dirty="0" smtClean="0"/>
              <a:t>(1/2)</a:t>
            </a:r>
            <a:endParaRPr lang="el-GR" sz="2800" b="0" dirty="0"/>
          </a:p>
        </p:txBody>
      </p:sp>
      <p:sp>
        <p:nvSpPr>
          <p:cNvPr id="2" name="1 - Θέση περιεχομένου"/>
          <p:cNvSpPr>
            <a:spLocks noGrp="1"/>
          </p:cNvSpPr>
          <p:nvPr>
            <p:ph idx="1"/>
          </p:nvPr>
        </p:nvSpPr>
        <p:spPr/>
        <p:txBody>
          <a:bodyPr>
            <a:normAutofit/>
          </a:bodyPr>
          <a:lstStyle/>
          <a:p>
            <a:pPr marL="0" indent="0">
              <a:buNone/>
            </a:pPr>
            <a:r>
              <a:rPr lang="el-GR" sz="2400" dirty="0" smtClean="0"/>
              <a:t>Η χορήγηση φαρμάκων σε υπόθετα έχει πολλά πλεονεκτήματα έναντι άλλων φαρμακοτεχνικών μορφών, διότι είναι δυνατή όταν:</a:t>
            </a:r>
          </a:p>
          <a:p>
            <a:pPr lvl="0"/>
            <a:r>
              <a:rPr lang="el-GR" sz="2400" dirty="0" smtClean="0"/>
              <a:t>ο ασθενής δεν μπορεί να συνεργαστεί</a:t>
            </a:r>
          </a:p>
          <a:p>
            <a:pPr lvl="0"/>
            <a:r>
              <a:rPr lang="el-GR" sz="2400" dirty="0" smtClean="0"/>
              <a:t>όταν ο ασθενής κάνει εμετούς</a:t>
            </a:r>
          </a:p>
          <a:p>
            <a:pPr lvl="0"/>
            <a:r>
              <a:rPr lang="el-GR" sz="2400" dirty="0" smtClean="0"/>
              <a:t>όταν το φάρμακο έχει άσχημη οσμή και γεύση</a:t>
            </a:r>
          </a:p>
          <a:p>
            <a:pPr lvl="0"/>
            <a:r>
              <a:rPr lang="el-GR" sz="2400" dirty="0" smtClean="0"/>
              <a:t>όταν τα γαστρικά ή εντερικά υγρά αλλοιώνουν τη φαρμακευτική ουσία.</a:t>
            </a:r>
          </a:p>
          <a:p>
            <a:pPr marL="0" indent="0">
              <a:buNone/>
            </a:pPr>
            <a:r>
              <a:rPr lang="el-GR" sz="2400" dirty="0" smtClean="0"/>
              <a:t>Επιπλέον, πρόκειται για μια εύκολη και ανώδυνη χορήγηση φαρμάκου, επομένως  γίνεται καλύτερα αποδεκτή από τον ασθενή και αυξάνει τη συμμόρφωσή του συγκριτικά με τις παρεντερικές χορηγήσεις (όπως η ενδομυϊκή). </a:t>
            </a:r>
          </a:p>
          <a:p>
            <a:endParaRPr lang="el-GR" sz="2400" dirty="0"/>
          </a:p>
        </p:txBody>
      </p:sp>
    </p:spTree>
    <p:extLst>
      <p:ext uri="{BB962C8B-B14F-4D97-AF65-F5344CB8AC3E}">
        <p14:creationId xmlns:p14="http://schemas.microsoft.com/office/powerpoint/2010/main" val="12902607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103" descr="Χωρίς τίτλο"/>
          <p:cNvPicPr>
            <a:picLocks noChangeAspect="1" noChangeArrowheads="1"/>
          </p:cNvPicPr>
          <p:nvPr/>
        </p:nvPicPr>
        <p:blipFill>
          <a:blip r:embed="rId2" cstate="print"/>
          <a:srcRect/>
          <a:stretch>
            <a:fillRect/>
          </a:stretch>
        </p:blipFill>
        <p:spPr bwMode="auto">
          <a:xfrm>
            <a:off x="359532" y="1484784"/>
            <a:ext cx="2736304" cy="2232248"/>
          </a:xfrm>
          <a:prstGeom prst="rect">
            <a:avLst/>
          </a:prstGeom>
          <a:noFill/>
          <a:ln w="9525">
            <a:noFill/>
            <a:miter lim="800000"/>
            <a:headEnd/>
            <a:tailEnd/>
          </a:ln>
        </p:spPr>
      </p:pic>
      <p:pic>
        <p:nvPicPr>
          <p:cNvPr id="3075" name="Εικόνα 104" descr="ΔΕΞΙΟΤΗΤΑ 7"/>
          <p:cNvPicPr>
            <a:picLocks noChangeAspect="1" noChangeArrowheads="1"/>
          </p:cNvPicPr>
          <p:nvPr/>
        </p:nvPicPr>
        <p:blipFill>
          <a:blip r:embed="rId3" cstate="print"/>
          <a:srcRect/>
          <a:stretch>
            <a:fillRect/>
          </a:stretch>
        </p:blipFill>
        <p:spPr bwMode="auto">
          <a:xfrm>
            <a:off x="3167844" y="1484784"/>
            <a:ext cx="2808312" cy="2232248"/>
          </a:xfrm>
          <a:prstGeom prst="rect">
            <a:avLst/>
          </a:prstGeom>
          <a:noFill/>
          <a:ln w="9525">
            <a:noFill/>
            <a:miter lim="800000"/>
            <a:headEnd/>
            <a:tailEnd/>
          </a:ln>
        </p:spPr>
      </p:pic>
      <p:pic>
        <p:nvPicPr>
          <p:cNvPr id="3076" name="Εικόνα 105" descr="ΔΕΞΙΟΤΗΤΑ 7"/>
          <p:cNvPicPr>
            <a:picLocks noChangeAspect="1" noChangeArrowheads="1"/>
          </p:cNvPicPr>
          <p:nvPr/>
        </p:nvPicPr>
        <p:blipFill>
          <a:blip r:embed="rId4" cstate="print"/>
          <a:srcRect/>
          <a:stretch>
            <a:fillRect/>
          </a:stretch>
        </p:blipFill>
        <p:spPr bwMode="auto">
          <a:xfrm>
            <a:off x="6048164" y="1484784"/>
            <a:ext cx="2647950" cy="2232248"/>
          </a:xfrm>
          <a:prstGeom prst="rect">
            <a:avLst/>
          </a:prstGeom>
          <a:noFill/>
          <a:ln w="9525">
            <a:noFill/>
            <a:miter lim="800000"/>
            <a:headEnd/>
            <a:tailEnd/>
          </a:ln>
        </p:spPr>
      </p:pic>
      <p:pic>
        <p:nvPicPr>
          <p:cNvPr id="3077" name="Εικόνα 106" descr="ΔΕΞΙΟΤΗΤΑ 7"/>
          <p:cNvPicPr>
            <a:picLocks noChangeAspect="1" noChangeArrowheads="1"/>
          </p:cNvPicPr>
          <p:nvPr/>
        </p:nvPicPr>
        <p:blipFill>
          <a:blip r:embed="rId5" cstate="print"/>
          <a:srcRect/>
          <a:stretch>
            <a:fillRect/>
          </a:stretch>
        </p:blipFill>
        <p:spPr bwMode="auto">
          <a:xfrm>
            <a:off x="1475656" y="4149080"/>
            <a:ext cx="2916932" cy="2304256"/>
          </a:xfrm>
          <a:prstGeom prst="rect">
            <a:avLst/>
          </a:prstGeom>
          <a:noFill/>
          <a:ln w="9525">
            <a:noFill/>
            <a:miter lim="800000"/>
            <a:headEnd/>
            <a:tailEnd/>
          </a:ln>
        </p:spPr>
      </p:pic>
      <p:pic>
        <p:nvPicPr>
          <p:cNvPr id="3078" name="Εικόνα 107" descr="ΔΕΞΙΟΤΗΤΑ 7"/>
          <p:cNvPicPr>
            <a:picLocks noChangeAspect="1" noChangeArrowheads="1"/>
          </p:cNvPicPr>
          <p:nvPr/>
        </p:nvPicPr>
        <p:blipFill>
          <a:blip r:embed="rId6" cstate="print"/>
          <a:srcRect/>
          <a:stretch>
            <a:fillRect/>
          </a:stretch>
        </p:blipFill>
        <p:spPr bwMode="auto">
          <a:xfrm>
            <a:off x="4499992" y="4149080"/>
            <a:ext cx="2952328" cy="2304256"/>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l-GR" sz="3600" dirty="0"/>
              <a:t>Χορήγηση φαρμάκων από το ορθό </a:t>
            </a:r>
            <a:r>
              <a:rPr lang="el-GR" sz="2800" b="0" dirty="0"/>
              <a:t>(1/2)</a:t>
            </a:r>
            <a:endParaRPr lang="el-GR" sz="3600" dirty="0"/>
          </a:p>
        </p:txBody>
      </p:sp>
    </p:spTree>
    <p:extLst>
      <p:ext uri="{BB962C8B-B14F-4D97-AF65-F5344CB8AC3E}">
        <p14:creationId xmlns:p14="http://schemas.microsoft.com/office/powerpoint/2010/main" val="18701386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116632"/>
            <a:ext cx="9144000" cy="908720"/>
          </a:xfrm>
        </p:spPr>
        <p:txBody>
          <a:bodyPr>
            <a:noAutofit/>
          </a:bodyPr>
          <a:lstStyle/>
          <a:p>
            <a:pPr algn="ctr"/>
            <a:r>
              <a:rPr lang="el-GR" sz="3600" b="1" dirty="0" smtClean="0"/>
              <a:t>Χορήγηση φαρμάκων μέσω </a:t>
            </a:r>
            <a:r>
              <a:rPr lang="el-GR" sz="3600" b="1" dirty="0" err="1" smtClean="0"/>
              <a:t>ρινογαστρικού</a:t>
            </a:r>
            <a:r>
              <a:rPr lang="el-GR" sz="3600" b="1" dirty="0" smtClean="0"/>
              <a:t> </a:t>
            </a:r>
            <a:br>
              <a:rPr lang="el-GR" sz="3600" b="1" dirty="0" smtClean="0"/>
            </a:br>
            <a:r>
              <a:rPr lang="el-GR" sz="3600" b="1" dirty="0" smtClean="0"/>
              <a:t>και </a:t>
            </a:r>
            <a:r>
              <a:rPr lang="el-GR" sz="3600" b="1" dirty="0" err="1" smtClean="0"/>
              <a:t>ρινονηστιδικού</a:t>
            </a:r>
            <a:r>
              <a:rPr lang="el-GR" sz="3600" b="1" dirty="0" smtClean="0"/>
              <a:t> σωλήνα</a:t>
            </a:r>
            <a:endParaRPr lang="el-GR" sz="3600" b="1" dirty="0"/>
          </a:p>
        </p:txBody>
      </p:sp>
      <p:pic>
        <p:nvPicPr>
          <p:cNvPr id="6" name="Picture 2" descr="Καθετήρας PEG γαστροστομί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596" y="1494383"/>
            <a:ext cx="2618416" cy="18960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345764" y="3440340"/>
            <a:ext cx="2625248" cy="646331"/>
          </a:xfrm>
          <a:prstGeom prst="rect">
            <a:avLst/>
          </a:prstGeom>
        </p:spPr>
        <p:txBody>
          <a:bodyPr wrap="square">
            <a:spAutoFit/>
          </a:bodyPr>
          <a:lstStyle/>
          <a:p>
            <a:pPr algn="ctr"/>
            <a:r>
              <a:rPr lang="en-US" sz="1200" dirty="0">
                <a:solidFill>
                  <a:prstClr val="black">
                    <a:lumMod val="75000"/>
                    <a:lumOff val="25000"/>
                  </a:prstClr>
                </a:solidFill>
                <a:latin typeface="Calibri"/>
                <a:cs typeface="Arial" charset="0"/>
              </a:rPr>
              <a:t>“</a:t>
            </a:r>
            <a:r>
              <a:rPr lang="en-US" sz="1200" dirty="0">
                <a:solidFill>
                  <a:prstClr val="black">
                    <a:lumMod val="75000"/>
                    <a:lumOff val="25000"/>
                  </a:prstClr>
                </a:solidFill>
                <a:latin typeface="Calibri"/>
                <a:cs typeface="Arial" charset="0"/>
                <a:hlinkClick r:id="rId3"/>
              </a:rPr>
              <a:t>gbutton </a:t>
            </a:r>
            <a:r>
              <a:rPr lang="en-US" sz="1200" dirty="0" err="1">
                <a:solidFill>
                  <a:prstClr val="black">
                    <a:lumMod val="75000"/>
                    <a:lumOff val="25000"/>
                  </a:prstClr>
                </a:solidFill>
                <a:latin typeface="Calibri"/>
                <a:cs typeface="Arial" charset="0"/>
                <a:hlinkClick r:id="rId3"/>
              </a:rPr>
              <a:t>gtube</a:t>
            </a:r>
            <a:r>
              <a:rPr lang="en-US" sz="1200" dirty="0">
                <a:solidFill>
                  <a:prstClr val="black">
                    <a:lumMod val="75000"/>
                    <a:lumOff val="25000"/>
                  </a:prstClr>
                </a:solidFill>
                <a:latin typeface="Calibri"/>
                <a:cs typeface="Arial" charset="0"/>
                <a:hlinkClick r:id="rId3"/>
              </a:rPr>
              <a:t> g-tube g-button gastrostomy</a:t>
            </a:r>
            <a:r>
              <a:rPr lang="en-US" sz="1200" dirty="0">
                <a:solidFill>
                  <a:prstClr val="black">
                    <a:lumMod val="75000"/>
                    <a:lumOff val="25000"/>
                  </a:prstClr>
                </a:solidFill>
                <a:latin typeface="Calibri"/>
                <a:cs typeface="Arial" charset="0"/>
              </a:rPr>
              <a:t>”,  </a:t>
            </a:r>
            <a:r>
              <a:rPr lang="el-GR" sz="1200" dirty="0" smtClean="0">
                <a:solidFill>
                  <a:prstClr val="black">
                    <a:lumMod val="75000"/>
                    <a:lumOff val="25000"/>
                  </a:prstClr>
                </a:solidFill>
                <a:latin typeface="Calibri"/>
                <a:cs typeface="Arial" charset="0"/>
              </a:rPr>
              <a:t>από</a:t>
            </a:r>
            <a:r>
              <a:rPr lang="en-US" sz="1200" dirty="0">
                <a:solidFill>
                  <a:prstClr val="black">
                    <a:lumMod val="75000"/>
                    <a:lumOff val="25000"/>
                  </a:prstClr>
                </a:solidFill>
                <a:latin typeface="Calibri"/>
                <a:cs typeface="Arial" charset="0"/>
              </a:rPr>
              <a:t> </a:t>
            </a:r>
            <a:r>
              <a:rPr lang="en-US" sz="1200" dirty="0">
                <a:solidFill>
                  <a:prstClr val="black"/>
                </a:solidFill>
                <a:latin typeface="Calibri"/>
                <a:cs typeface="Arial" charset="0"/>
                <a:hlinkClick r:id="rId4"/>
              </a:rPr>
              <a:t>Children's Hospital </a:t>
            </a:r>
            <a:r>
              <a:rPr lang="el-GR" sz="1200" dirty="0" smtClean="0">
                <a:solidFill>
                  <a:prstClr val="black">
                    <a:lumMod val="75000"/>
                    <a:lumOff val="25000"/>
                  </a:prstClr>
                </a:solidFill>
                <a:latin typeface="Calibri"/>
                <a:cs typeface="Arial" charset="0"/>
              </a:rPr>
              <a:t>διαθέσιμο με άδεια</a:t>
            </a:r>
            <a:r>
              <a:rPr lang="en-US" sz="1200" dirty="0" smtClean="0">
                <a:solidFill>
                  <a:prstClr val="black">
                    <a:lumMod val="75000"/>
                    <a:lumOff val="25000"/>
                  </a:prstClr>
                </a:solidFill>
                <a:latin typeface="Calibri"/>
                <a:cs typeface="Arial" charset="0"/>
              </a:rPr>
              <a:t>  </a:t>
            </a:r>
            <a:r>
              <a:rPr lang="en-US" sz="1200" dirty="0">
                <a:solidFill>
                  <a:prstClr val="black">
                    <a:lumMod val="75000"/>
                    <a:lumOff val="25000"/>
                  </a:prstClr>
                </a:solidFill>
                <a:latin typeface="Calibri"/>
                <a:cs typeface="Arial" charset="0"/>
                <a:hlinkClick r:id="rId5"/>
              </a:rPr>
              <a:t>CC BY-NC-ND 2.0</a:t>
            </a:r>
            <a:endParaRPr lang="en-US" sz="1200" dirty="0">
              <a:solidFill>
                <a:prstClr val="black">
                  <a:lumMod val="75000"/>
                  <a:lumOff val="25000"/>
                </a:prstClr>
              </a:solidFill>
              <a:latin typeface="Calibri"/>
              <a:cs typeface="Arial" charset="0"/>
            </a:endParaRPr>
          </a:p>
        </p:txBody>
      </p:sp>
      <p:pic>
        <p:nvPicPr>
          <p:cNvPr id="8" name="Picture 2" descr="Καθετήρας PEG γαστροστομία"/>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1494383"/>
            <a:ext cx="5717701" cy="45365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45764" y="6073278"/>
            <a:ext cx="2625248" cy="461665"/>
          </a:xfrm>
          <a:prstGeom prst="rect">
            <a:avLst/>
          </a:prstGeom>
        </p:spPr>
        <p:txBody>
          <a:bodyPr wrap="square">
            <a:spAutoFit/>
          </a:bodyPr>
          <a:lstStyle/>
          <a:p>
            <a:pPr algn="ctr"/>
            <a:r>
              <a:rPr lang="en-US" sz="1200" dirty="0" smtClean="0">
                <a:solidFill>
                  <a:prstClr val="black">
                    <a:lumMod val="75000"/>
                    <a:lumOff val="25000"/>
                  </a:prstClr>
                </a:solidFill>
                <a:latin typeface="Calibri"/>
                <a:cs typeface="Arial" charset="0"/>
              </a:rPr>
              <a:t>“</a:t>
            </a:r>
            <a:r>
              <a:rPr lang="en-US" sz="1200" dirty="0" smtClean="0">
                <a:solidFill>
                  <a:prstClr val="black">
                    <a:lumMod val="75000"/>
                    <a:lumOff val="25000"/>
                  </a:prstClr>
                </a:solidFill>
                <a:latin typeface="Calibri"/>
                <a:cs typeface="Arial" charset="0"/>
                <a:hlinkClick r:id="rId7"/>
              </a:rPr>
              <a:t>PEG 01</a:t>
            </a:r>
            <a:r>
              <a:rPr lang="en-US" sz="1200" dirty="0">
                <a:solidFill>
                  <a:prstClr val="black">
                    <a:lumMod val="75000"/>
                    <a:lumOff val="25000"/>
                  </a:prstClr>
                </a:solidFill>
                <a:latin typeface="Calibri"/>
                <a:cs typeface="Arial" charset="0"/>
              </a:rPr>
              <a:t>”,  </a:t>
            </a:r>
            <a:r>
              <a:rPr lang="el-GR" sz="1200" dirty="0" smtClean="0">
                <a:solidFill>
                  <a:prstClr val="black">
                    <a:lumMod val="75000"/>
                    <a:lumOff val="25000"/>
                  </a:prstClr>
                </a:solidFill>
                <a:latin typeface="Calibri"/>
                <a:cs typeface="Arial" charset="0"/>
              </a:rPr>
              <a:t>από</a:t>
            </a:r>
            <a:r>
              <a:rPr lang="en-US" sz="1200" dirty="0" smtClean="0">
                <a:solidFill>
                  <a:prstClr val="black">
                    <a:lumMod val="75000"/>
                    <a:lumOff val="25000"/>
                  </a:prstClr>
                </a:solidFill>
                <a:latin typeface="Calibri"/>
                <a:cs typeface="Arial" charset="0"/>
              </a:rPr>
              <a:t> </a:t>
            </a:r>
            <a:r>
              <a:rPr lang="en-US" sz="1200" dirty="0" err="1" smtClean="0">
                <a:solidFill>
                  <a:prstClr val="black">
                    <a:lumMod val="75000"/>
                    <a:lumOff val="25000"/>
                  </a:prstClr>
                </a:solidFill>
                <a:latin typeface="Calibri"/>
                <a:cs typeface="Arial" charset="0"/>
                <a:hlinkClick r:id="rId8"/>
              </a:rPr>
              <a:t>PhilippN</a:t>
            </a:r>
            <a:r>
              <a:rPr lang="el-GR" sz="1200" dirty="0" smtClean="0">
                <a:solidFill>
                  <a:prstClr val="black"/>
                </a:solidFill>
                <a:latin typeface="Calibri"/>
                <a:cs typeface="Arial" charset="0"/>
              </a:rPr>
              <a:t> </a:t>
            </a:r>
            <a:r>
              <a:rPr lang="en-US" sz="1200" dirty="0" smtClean="0">
                <a:solidFill>
                  <a:prstClr val="black">
                    <a:lumMod val="75000"/>
                    <a:lumOff val="25000"/>
                  </a:prstClr>
                </a:solidFill>
                <a:latin typeface="Calibri"/>
                <a:cs typeface="Arial" charset="0"/>
              </a:rPr>
              <a:t> </a:t>
            </a:r>
            <a:r>
              <a:rPr lang="el-GR" sz="1200" dirty="0" smtClean="0">
                <a:solidFill>
                  <a:prstClr val="black">
                    <a:lumMod val="75000"/>
                    <a:lumOff val="25000"/>
                  </a:prstClr>
                </a:solidFill>
                <a:latin typeface="Calibri"/>
                <a:cs typeface="Arial" charset="0"/>
              </a:rPr>
              <a:t>διαθέσιμο με άδεια</a:t>
            </a:r>
            <a:r>
              <a:rPr lang="en-US" sz="1200" dirty="0" smtClean="0">
                <a:solidFill>
                  <a:prstClr val="black">
                    <a:lumMod val="75000"/>
                    <a:lumOff val="25000"/>
                  </a:prstClr>
                </a:solidFill>
                <a:latin typeface="Calibri"/>
                <a:cs typeface="Arial" charset="0"/>
              </a:rPr>
              <a:t>  </a:t>
            </a:r>
            <a:r>
              <a:rPr lang="en-US" sz="1200" dirty="0">
                <a:solidFill>
                  <a:prstClr val="black">
                    <a:lumMod val="75000"/>
                    <a:lumOff val="25000"/>
                  </a:prstClr>
                </a:solidFill>
                <a:latin typeface="Calibri"/>
                <a:cs typeface="Arial" charset="0"/>
                <a:hlinkClick r:id="rId9"/>
              </a:rPr>
              <a:t>CC BY-SA 3.0</a:t>
            </a:r>
            <a:endParaRPr lang="en-US" sz="1200" dirty="0">
              <a:solidFill>
                <a:prstClr val="black">
                  <a:lumMod val="75000"/>
                  <a:lumOff val="25000"/>
                </a:prstClr>
              </a:solidFill>
              <a:latin typeface="Calibri"/>
              <a:cs typeface="Arial" charset="0"/>
            </a:endParaRPr>
          </a:p>
        </p:txBody>
      </p:sp>
      <p:pic>
        <p:nvPicPr>
          <p:cNvPr id="10" name="Picture 3" descr="Καθετήρας PEG γαστροστομία"/>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764" y="4158679"/>
            <a:ext cx="2625248" cy="18722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4606058" y="6073278"/>
            <a:ext cx="2625248" cy="461665"/>
          </a:xfrm>
          <a:prstGeom prst="rect">
            <a:avLst/>
          </a:prstGeom>
        </p:spPr>
        <p:txBody>
          <a:bodyPr wrap="square">
            <a:spAutoFit/>
          </a:bodyPr>
          <a:lstStyle/>
          <a:p>
            <a:pPr algn="ctr"/>
            <a:r>
              <a:rPr lang="en-US" sz="1200" dirty="0">
                <a:solidFill>
                  <a:prstClr val="black">
                    <a:lumMod val="75000"/>
                    <a:lumOff val="25000"/>
                  </a:prstClr>
                </a:solidFill>
                <a:latin typeface="Calibri"/>
                <a:cs typeface="Arial" charset="0"/>
              </a:rPr>
              <a:t>“</a:t>
            </a:r>
            <a:r>
              <a:rPr lang="en-US" sz="1200" dirty="0">
                <a:solidFill>
                  <a:prstClr val="black">
                    <a:lumMod val="75000"/>
                    <a:lumOff val="25000"/>
                  </a:prstClr>
                </a:solidFill>
                <a:latin typeface="Calibri"/>
                <a:cs typeface="Arial" charset="0"/>
                <a:hlinkClick r:id="rId11"/>
              </a:rPr>
              <a:t>PEG tube kit</a:t>
            </a:r>
            <a:r>
              <a:rPr lang="en-US" sz="1200" dirty="0">
                <a:solidFill>
                  <a:prstClr val="black">
                    <a:lumMod val="75000"/>
                    <a:lumOff val="25000"/>
                  </a:prstClr>
                </a:solidFill>
                <a:latin typeface="Calibri"/>
                <a:cs typeface="Arial" charset="0"/>
              </a:rPr>
              <a:t>”,  </a:t>
            </a:r>
            <a:r>
              <a:rPr lang="el-GR" sz="1200" dirty="0" smtClean="0">
                <a:solidFill>
                  <a:prstClr val="black">
                    <a:lumMod val="75000"/>
                    <a:lumOff val="25000"/>
                  </a:prstClr>
                </a:solidFill>
                <a:latin typeface="Calibri"/>
                <a:cs typeface="Arial" charset="0"/>
              </a:rPr>
              <a:t>από</a:t>
            </a:r>
            <a:r>
              <a:rPr lang="en-US" sz="1200" dirty="0">
                <a:solidFill>
                  <a:prstClr val="black">
                    <a:lumMod val="75000"/>
                    <a:lumOff val="25000"/>
                  </a:prstClr>
                </a:solidFill>
                <a:latin typeface="Calibri"/>
                <a:cs typeface="Arial" charset="0"/>
              </a:rPr>
              <a:t> </a:t>
            </a:r>
            <a:r>
              <a:rPr lang="en-US" sz="1200" dirty="0">
                <a:solidFill>
                  <a:prstClr val="black"/>
                </a:solidFill>
                <a:latin typeface="Calibri"/>
                <a:cs typeface="Arial" charset="0"/>
                <a:hlinkClick r:id="rId12"/>
              </a:rPr>
              <a:t>Gilo1969</a:t>
            </a:r>
            <a:endParaRPr lang="en-US" sz="1200" dirty="0">
              <a:solidFill>
                <a:prstClr val="black"/>
              </a:solidFill>
              <a:latin typeface="Calibri"/>
              <a:cs typeface="Arial" charset="0"/>
            </a:endParaRPr>
          </a:p>
          <a:p>
            <a:pPr algn="ctr"/>
            <a:r>
              <a:rPr lang="el-GR" sz="1200" dirty="0" smtClean="0">
                <a:solidFill>
                  <a:prstClr val="black"/>
                </a:solidFill>
                <a:latin typeface="Calibri"/>
                <a:cs typeface="Arial" charset="0"/>
              </a:rPr>
              <a:t> </a:t>
            </a:r>
            <a:r>
              <a:rPr lang="en-US" sz="1200" dirty="0">
                <a:solidFill>
                  <a:prstClr val="black">
                    <a:lumMod val="75000"/>
                    <a:lumOff val="25000"/>
                  </a:prstClr>
                </a:solidFill>
                <a:latin typeface="Calibri"/>
                <a:cs typeface="Arial" charset="0"/>
              </a:rPr>
              <a:t> </a:t>
            </a:r>
            <a:r>
              <a:rPr lang="el-GR" sz="1200" dirty="0" smtClean="0">
                <a:solidFill>
                  <a:prstClr val="black">
                    <a:lumMod val="75000"/>
                    <a:lumOff val="25000"/>
                  </a:prstClr>
                </a:solidFill>
                <a:latin typeface="Calibri"/>
                <a:cs typeface="Arial" charset="0"/>
              </a:rPr>
              <a:t>διαθέσιμο με άδεια</a:t>
            </a:r>
            <a:r>
              <a:rPr lang="en-US" sz="1200" dirty="0" smtClean="0">
                <a:solidFill>
                  <a:prstClr val="black">
                    <a:lumMod val="75000"/>
                    <a:lumOff val="25000"/>
                  </a:prstClr>
                </a:solidFill>
                <a:latin typeface="Calibri"/>
                <a:cs typeface="Arial" charset="0"/>
              </a:rPr>
              <a:t>  </a:t>
            </a:r>
            <a:r>
              <a:rPr lang="en-US" sz="1200" dirty="0">
                <a:solidFill>
                  <a:prstClr val="black">
                    <a:lumMod val="75000"/>
                    <a:lumOff val="25000"/>
                  </a:prstClr>
                </a:solidFill>
                <a:latin typeface="Calibri"/>
                <a:cs typeface="Arial" charset="0"/>
                <a:hlinkClick r:id="rId9"/>
              </a:rPr>
              <a:t>CC BY-SA 3.0</a:t>
            </a:r>
            <a:endParaRPr lang="en-US" sz="1200" dirty="0">
              <a:solidFill>
                <a:prstClr val="black">
                  <a:lumMod val="75000"/>
                  <a:lumOff val="25000"/>
                </a:prstClr>
              </a:solidFill>
              <a:latin typeface="Calibri"/>
              <a:cs typeface="Arial" charset="0"/>
            </a:endParaRPr>
          </a:p>
        </p:txBody>
      </p:sp>
    </p:spTree>
    <p:extLst>
      <p:ext uri="{BB962C8B-B14F-4D97-AF65-F5344CB8AC3E}">
        <p14:creationId xmlns:p14="http://schemas.microsoft.com/office/powerpoint/2010/main" val="12825116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Τοπική χορήγηση φαρμάκων</a:t>
            </a:r>
            <a:endParaRPr lang="el-GR" sz="3600" b="1" dirty="0"/>
          </a:p>
        </p:txBody>
      </p:sp>
      <p:sp>
        <p:nvSpPr>
          <p:cNvPr id="2" name="1 - Θέση περιεχομένου"/>
          <p:cNvSpPr>
            <a:spLocks noGrp="1"/>
          </p:cNvSpPr>
          <p:nvPr>
            <p:ph idx="1"/>
          </p:nvPr>
        </p:nvSpPr>
        <p:spPr/>
        <p:txBody>
          <a:bodyPr>
            <a:normAutofit/>
          </a:bodyPr>
          <a:lstStyle/>
          <a:p>
            <a:r>
              <a:rPr lang="el-GR" sz="2400" dirty="0" smtClean="0"/>
              <a:t>Βασικός στόχος της τοπικής χορήγησης φαρμάκων είναι να περιοριστεί η φαρμακολογική ενέργεια σε μια συγκεκριμένη περιοχή. </a:t>
            </a:r>
          </a:p>
          <a:p>
            <a:r>
              <a:rPr lang="el-GR" sz="2400" dirty="0" smtClean="0"/>
              <a:t>Ειδικότερα, για επιδερμική χορήγηση χρησιμοποιούνται αλοιφές, κρέμες, σκόνες, πάστες, </a:t>
            </a:r>
            <a:r>
              <a:rPr lang="el-GR" sz="2400" dirty="0" err="1" smtClean="0"/>
              <a:t>εκδόρια</a:t>
            </a:r>
            <a:r>
              <a:rPr lang="el-GR" sz="2400" dirty="0" smtClean="0"/>
              <a:t>, αερολύματα. Η απορρόφηση των φαρμάκων επιδερμικής χρήσης είναι περιορισμένη εξαιτίας του φραγμού της επιδερμίδας. </a:t>
            </a:r>
          </a:p>
          <a:p>
            <a:r>
              <a:rPr lang="el-GR" sz="2400" dirty="0" smtClean="0"/>
              <a:t>Οι κυριότερες φαρμακοτεχνικές μορφές για τοπική χορήγηση επί των βλεννογόνων των οφθαλμών, της στοματικής κοιλότητας, του φάρυγγα, του κόλπου, της μήτρας, του μαστού, της ουρήθρας, περιλαμβάνουν διαλύματα, εναιωρήματα, υπόθετα, κρέμες, αλοιφές, σπόγγους, αερολύματα, αφρό.</a:t>
            </a:r>
            <a:endParaRPr lang="el-GR" sz="2400" dirty="0"/>
          </a:p>
        </p:txBody>
      </p:sp>
    </p:spTree>
    <p:extLst>
      <p:ext uri="{BB962C8B-B14F-4D97-AF65-F5344CB8AC3E}">
        <p14:creationId xmlns:p14="http://schemas.microsoft.com/office/powerpoint/2010/main" val="1756802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Χορήγηση φαρμάκων από το δέρμα</a:t>
            </a:r>
            <a:endParaRPr lang="el-GR" sz="3600" b="1" dirty="0"/>
          </a:p>
        </p:txBody>
      </p:sp>
      <p:sp>
        <p:nvSpPr>
          <p:cNvPr id="2" name="1 - Θέση περιεχομένου"/>
          <p:cNvSpPr>
            <a:spLocks noGrp="1"/>
          </p:cNvSpPr>
          <p:nvPr>
            <p:ph idx="1"/>
          </p:nvPr>
        </p:nvSpPr>
        <p:spPr/>
        <p:txBody>
          <a:bodyPr>
            <a:normAutofit/>
          </a:bodyPr>
          <a:lstStyle/>
          <a:p>
            <a:pPr>
              <a:spcAft>
                <a:spcPts val="600"/>
              </a:spcAft>
            </a:pPr>
            <a:r>
              <a:rPr lang="el-GR" sz="2400" b="1" dirty="0" smtClean="0">
                <a:solidFill>
                  <a:srgbClr val="004B82"/>
                </a:solidFill>
              </a:rPr>
              <a:t>Τοπική / Δερματική χορήγηση</a:t>
            </a:r>
            <a:r>
              <a:rPr lang="el-GR" sz="2400" dirty="0" smtClean="0"/>
              <a:t>: εφαρμογή για την τοπική φροντίδα του δέρματος ή τη θεραπεία δερματικών παθήσεων όπως στην ακμή.</a:t>
            </a:r>
          </a:p>
          <a:p>
            <a:pPr>
              <a:spcAft>
                <a:spcPts val="600"/>
              </a:spcAft>
            </a:pPr>
            <a:r>
              <a:rPr lang="el-GR" sz="2400" b="1" dirty="0" smtClean="0">
                <a:solidFill>
                  <a:srgbClr val="004B82"/>
                </a:solidFill>
              </a:rPr>
              <a:t>Τοπική / Περιφερειακή χορήγηση</a:t>
            </a:r>
            <a:r>
              <a:rPr lang="el-GR" sz="2400" dirty="0" smtClean="0"/>
              <a:t>:  χορήγηση με στόχο την τοπική ανακούφιση των ιστών που βρίσκονται κάτω από την περιοχή της εφαρμογής (οστεοαρθρίτιδα).</a:t>
            </a:r>
          </a:p>
          <a:p>
            <a:pPr>
              <a:spcAft>
                <a:spcPts val="600"/>
              </a:spcAft>
            </a:pPr>
            <a:r>
              <a:rPr lang="el-GR" sz="2400" b="1" dirty="0" smtClean="0">
                <a:solidFill>
                  <a:srgbClr val="004B82"/>
                </a:solidFill>
              </a:rPr>
              <a:t>Διαδερμική χορήγηση</a:t>
            </a:r>
            <a:r>
              <a:rPr lang="el-GR" sz="2400" dirty="0" smtClean="0"/>
              <a:t>: περιλαμβάνει ένα σύνολο κλινικών μεθόδων που στοχεύουν στη συστηματική κατανομή του φαρμάκου στον οργανισμό.</a:t>
            </a:r>
          </a:p>
        </p:txBody>
      </p:sp>
    </p:spTree>
    <p:extLst>
      <p:ext uri="{BB962C8B-B14F-4D97-AF65-F5344CB8AC3E}">
        <p14:creationId xmlns:p14="http://schemas.microsoft.com/office/powerpoint/2010/main" val="23951306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Autofit/>
          </a:bodyPr>
          <a:lstStyle/>
          <a:p>
            <a:pPr algn="ctr"/>
            <a:r>
              <a:rPr lang="el-GR" sz="3200" b="1" dirty="0" smtClean="0"/>
              <a:t>Τοπική και διαθερμική χορήγηση φαρμάκων με νέα φαρμακοτεχνικά σκευάσματα</a:t>
            </a:r>
            <a:endParaRPr lang="el-GR" sz="3200" b="1" dirty="0"/>
          </a:p>
        </p:txBody>
      </p:sp>
      <p:sp>
        <p:nvSpPr>
          <p:cNvPr id="2" name="1 - Θέση περιεχομένου"/>
          <p:cNvSpPr>
            <a:spLocks noGrp="1"/>
          </p:cNvSpPr>
          <p:nvPr>
            <p:ph idx="1"/>
          </p:nvPr>
        </p:nvSpPr>
        <p:spPr/>
        <p:txBody>
          <a:bodyPr>
            <a:normAutofit/>
          </a:bodyPr>
          <a:lstStyle/>
          <a:p>
            <a:pPr>
              <a:spcAft>
                <a:spcPts val="600"/>
              </a:spcAft>
            </a:pPr>
            <a:r>
              <a:rPr lang="el-GR" sz="2400" dirty="0" smtClean="0"/>
              <a:t>Διατάξεις </a:t>
            </a:r>
            <a:r>
              <a:rPr lang="el-GR" sz="2400" dirty="0" err="1" smtClean="0"/>
              <a:t>μικρο</a:t>
            </a:r>
            <a:r>
              <a:rPr lang="el-GR" sz="2400" dirty="0" smtClean="0"/>
              <a:t>-βελονών (</a:t>
            </a:r>
            <a:r>
              <a:rPr lang="el-GR" sz="2400" dirty="0" err="1" smtClean="0"/>
              <a:t>Micro</a:t>
            </a:r>
            <a:r>
              <a:rPr lang="el-GR" sz="2400" dirty="0" smtClean="0"/>
              <a:t>-</a:t>
            </a:r>
            <a:r>
              <a:rPr lang="el-GR" sz="2400" dirty="0" err="1" smtClean="0"/>
              <a:t>needle</a:t>
            </a:r>
            <a:r>
              <a:rPr lang="el-GR" sz="2400" dirty="0" smtClean="0"/>
              <a:t> </a:t>
            </a:r>
            <a:r>
              <a:rPr lang="el-GR" sz="2400" dirty="0" err="1" smtClean="0"/>
              <a:t>Arrays</a:t>
            </a:r>
            <a:r>
              <a:rPr lang="el-GR" sz="2400" dirty="0" smtClean="0"/>
              <a:t>)</a:t>
            </a:r>
          </a:p>
          <a:p>
            <a:pPr>
              <a:spcAft>
                <a:spcPts val="600"/>
              </a:spcAft>
            </a:pPr>
            <a:r>
              <a:rPr lang="el-GR" sz="2400" dirty="0" smtClean="0"/>
              <a:t>Συστήματα υπερήχων</a:t>
            </a:r>
          </a:p>
          <a:p>
            <a:pPr>
              <a:spcAft>
                <a:spcPts val="600"/>
              </a:spcAft>
            </a:pPr>
            <a:r>
              <a:rPr lang="el-GR" sz="2400" dirty="0" err="1" smtClean="0"/>
              <a:t>Ιοντοφόρηση</a:t>
            </a:r>
            <a:endParaRPr lang="el-GR" sz="2400" dirty="0" smtClean="0"/>
          </a:p>
          <a:p>
            <a:pPr>
              <a:spcAft>
                <a:spcPts val="600"/>
              </a:spcAft>
            </a:pPr>
            <a:r>
              <a:rPr lang="el-GR" sz="2400" dirty="0" err="1" smtClean="0"/>
              <a:t>Ηλεκτροφόρηση</a:t>
            </a:r>
            <a:endParaRPr lang="el-GR" sz="2400" dirty="0" smtClean="0"/>
          </a:p>
          <a:p>
            <a:pPr>
              <a:spcAft>
                <a:spcPts val="600"/>
              </a:spcAft>
            </a:pPr>
            <a:r>
              <a:rPr lang="el-GR" sz="2400" dirty="0" smtClean="0"/>
              <a:t>Ακτινοβολία </a:t>
            </a:r>
            <a:r>
              <a:rPr lang="en-GB" sz="2400" dirty="0" smtClean="0"/>
              <a:t>Laser</a:t>
            </a:r>
            <a:endParaRPr lang="el-GR" sz="2400" dirty="0" smtClean="0"/>
          </a:p>
          <a:p>
            <a:pPr>
              <a:spcAft>
                <a:spcPts val="600"/>
              </a:spcAft>
            </a:pPr>
            <a:r>
              <a:rPr lang="el-GR" sz="2400" dirty="0" smtClean="0"/>
              <a:t>Ενέσεις χωρίς βελόνες</a:t>
            </a:r>
            <a:r>
              <a:rPr lang="en-GB" sz="2400" dirty="0" smtClean="0"/>
              <a:t> (Needle-less injectors)</a:t>
            </a:r>
            <a:endParaRPr lang="el-GR" sz="2400" dirty="0" smtClean="0"/>
          </a:p>
          <a:p>
            <a:pPr>
              <a:spcAft>
                <a:spcPts val="600"/>
              </a:spcAft>
            </a:pPr>
            <a:r>
              <a:rPr lang="el-GR" sz="2400" dirty="0" err="1" smtClean="0"/>
              <a:t>Νανο</a:t>
            </a:r>
            <a:r>
              <a:rPr lang="el-GR" sz="2400" dirty="0" smtClean="0"/>
              <a:t>-συστήματα μεταφοράς ουσιών</a:t>
            </a:r>
          </a:p>
          <a:p>
            <a:pPr>
              <a:spcAft>
                <a:spcPts val="600"/>
              </a:spcAft>
            </a:pPr>
            <a:r>
              <a:rPr lang="el-GR" sz="2400" dirty="0" err="1" smtClean="0"/>
              <a:t>Λιποσώματα</a:t>
            </a:r>
            <a:endParaRPr lang="el-GR" sz="2400" dirty="0" smtClean="0"/>
          </a:p>
        </p:txBody>
      </p:sp>
    </p:spTree>
    <p:extLst>
      <p:ext uri="{BB962C8B-B14F-4D97-AF65-F5344CB8AC3E}">
        <p14:creationId xmlns:p14="http://schemas.microsoft.com/office/powerpoint/2010/main" val="6099188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251520" y="116632"/>
            <a:ext cx="8640960" cy="908720"/>
          </a:xfrm>
        </p:spPr>
        <p:txBody>
          <a:bodyPr>
            <a:noAutofit/>
          </a:bodyPr>
          <a:lstStyle/>
          <a:p>
            <a:pPr algn="ctr"/>
            <a:r>
              <a:rPr lang="el-GR" sz="3600" b="1" dirty="0" smtClean="0"/>
              <a:t>Πλεονεκτήματα κατά την κλινική εφαρμογή</a:t>
            </a:r>
            <a:endParaRPr lang="el-GR" sz="3600" b="1" dirty="0"/>
          </a:p>
        </p:txBody>
      </p:sp>
      <p:sp>
        <p:nvSpPr>
          <p:cNvPr id="2" name="1 - Θέση περιεχομένου"/>
          <p:cNvSpPr>
            <a:spLocks noGrp="1"/>
          </p:cNvSpPr>
          <p:nvPr>
            <p:ph idx="1"/>
          </p:nvPr>
        </p:nvSpPr>
        <p:spPr/>
        <p:txBody>
          <a:bodyPr>
            <a:noAutofit/>
          </a:bodyPr>
          <a:lstStyle/>
          <a:p>
            <a:r>
              <a:rPr lang="el-GR" sz="2200" dirty="0" smtClean="0"/>
              <a:t>Διατήρηση σταθερών θεραπευτικών επιπέδων του φαρμάκου</a:t>
            </a:r>
          </a:p>
          <a:p>
            <a:r>
              <a:rPr lang="el-GR" sz="2200" dirty="0" smtClean="0"/>
              <a:t>Μείωση της δόσης και των παρενεργειών σε άλλα συστήματα του οργανισμού</a:t>
            </a:r>
          </a:p>
          <a:p>
            <a:r>
              <a:rPr lang="el-GR" sz="2200" dirty="0" smtClean="0"/>
              <a:t>Σχετικά ανώδυνη και μη επεμβατική εναλλακτική θεραπεία</a:t>
            </a:r>
          </a:p>
          <a:p>
            <a:r>
              <a:rPr lang="el-GR" sz="2200" dirty="0" smtClean="0"/>
              <a:t>Αποφυγή της διόδου του φαρμάκου από το πεπτικό σύστημα και της πιθανότητας αλληλεπίδρασης με άλλα φάρμακα ή τροφή</a:t>
            </a:r>
          </a:p>
          <a:p>
            <a:r>
              <a:rPr lang="el-GR" sz="2200" dirty="0" smtClean="0"/>
              <a:t>Ταχύτητα και αμεσότητα στο χρόνο δράσης</a:t>
            </a:r>
          </a:p>
          <a:p>
            <a:r>
              <a:rPr lang="el-GR" sz="2200" dirty="0" smtClean="0"/>
              <a:t>Έλεγχος αποδέσμευσης της δραστικής ουσίας</a:t>
            </a:r>
          </a:p>
          <a:p>
            <a:r>
              <a:rPr lang="el-GR" sz="2200" dirty="0" smtClean="0"/>
              <a:t>Σχετικά χαμηλό κόστος και εύκολη εφαρμογή (και σε </a:t>
            </a:r>
            <a:r>
              <a:rPr lang="el-GR" sz="2200" dirty="0" err="1" smtClean="0"/>
              <a:t>εξωνοσοκομειακό</a:t>
            </a:r>
            <a:r>
              <a:rPr lang="el-GR" sz="2200" dirty="0" smtClean="0"/>
              <a:t> περιβάλλον)</a:t>
            </a:r>
          </a:p>
          <a:p>
            <a:r>
              <a:rPr lang="el-GR" sz="2200" dirty="0" smtClean="0"/>
              <a:t>Δυνατότητες για </a:t>
            </a:r>
            <a:r>
              <a:rPr lang="el-GR" sz="2200" dirty="0" err="1" smtClean="0"/>
              <a:t>αυτοχορήγηση</a:t>
            </a:r>
            <a:r>
              <a:rPr lang="el-GR" sz="2200" dirty="0" smtClean="0"/>
              <a:t>, θεραπεία διάρκειας αρκετών ημερών με μία μόνο εφαρμογή ή και για την άμεση διακοπή της θεραπείας.</a:t>
            </a:r>
          </a:p>
          <a:p>
            <a:endParaRPr lang="el-GR" sz="2200" dirty="0"/>
          </a:p>
        </p:txBody>
      </p:sp>
    </p:spTree>
    <p:extLst>
      <p:ext uri="{BB962C8B-B14F-4D97-AF65-F5344CB8AC3E}">
        <p14:creationId xmlns:p14="http://schemas.microsoft.com/office/powerpoint/2010/main" val="13351215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Χορήγηση φαρμάκων μέσω εισπνοής</a:t>
            </a:r>
            <a:endParaRPr lang="el-GR" sz="3600" b="1" dirty="0"/>
          </a:p>
        </p:txBody>
      </p:sp>
      <p:sp>
        <p:nvSpPr>
          <p:cNvPr id="2" name="1 - Θέση περιεχομένου"/>
          <p:cNvSpPr>
            <a:spLocks noGrp="1"/>
          </p:cNvSpPr>
          <p:nvPr>
            <p:ph idx="1"/>
          </p:nvPr>
        </p:nvSpPr>
        <p:spPr/>
        <p:txBody>
          <a:bodyPr>
            <a:normAutofit/>
          </a:bodyPr>
          <a:lstStyle/>
          <a:p>
            <a:r>
              <a:rPr lang="el-GR" sz="2400" dirty="0" smtClean="0"/>
              <a:t>Οι πνεύμονες αποτελούν ένα από τα πιο σημαντικά όργανα απορρόφησης φαρμάκων.</a:t>
            </a:r>
          </a:p>
          <a:p>
            <a:r>
              <a:rPr lang="el-GR" sz="2400" dirty="0" smtClean="0"/>
              <a:t>Τα εισπνεόμενα φάρμακα χρησιμοποιούνται κυρίως στην αντιμετώπιση των αναπνευστικών παθήσεων.</a:t>
            </a:r>
          </a:p>
          <a:p>
            <a:r>
              <a:rPr lang="el-GR" sz="2400" dirty="0" smtClean="0"/>
              <a:t>Η οδός αυτή έχει χρησιμοποιηθεί για τη χορήγηση αναισθητικών φαρμάκων με τη μορφή </a:t>
            </a:r>
            <a:r>
              <a:rPr lang="el-GR" sz="2400" dirty="0" err="1" smtClean="0"/>
              <a:t>aerosols</a:t>
            </a:r>
            <a:endParaRPr lang="el-GR" sz="2400" dirty="0" smtClean="0"/>
          </a:p>
          <a:p>
            <a:r>
              <a:rPr lang="el-GR" sz="2400" dirty="0" smtClean="0"/>
              <a:t>Οι παρενέργειες εμφανίζονται όταν οι χορηγούμενες δόσεις είναι μεγάλες</a:t>
            </a:r>
          </a:p>
          <a:p>
            <a:r>
              <a:rPr lang="fr-FR" sz="2400" dirty="0" smtClean="0"/>
              <a:t>Ο </a:t>
            </a:r>
            <a:r>
              <a:rPr lang="fr-FR" sz="2400" dirty="0" err="1" smtClean="0"/>
              <a:t>νεφελοποιητής</a:t>
            </a:r>
            <a:r>
              <a:rPr lang="fr-FR" sz="2400" dirty="0" smtClean="0"/>
              <a:t> </a:t>
            </a:r>
            <a:r>
              <a:rPr lang="fr-FR" sz="2400" dirty="0" err="1" smtClean="0"/>
              <a:t>είναι</a:t>
            </a:r>
            <a:r>
              <a:rPr lang="fr-FR" sz="2400" dirty="0" smtClean="0"/>
              <a:t> </a:t>
            </a:r>
            <a:r>
              <a:rPr lang="fr-FR" sz="2400" dirty="0" err="1" smtClean="0"/>
              <a:t>μία</a:t>
            </a:r>
            <a:r>
              <a:rPr lang="fr-FR" sz="2400" dirty="0" smtClean="0"/>
              <a:t> </a:t>
            </a:r>
            <a:r>
              <a:rPr lang="fr-FR" sz="2400" dirty="0" err="1" smtClean="0"/>
              <a:t>συσκευή</a:t>
            </a:r>
            <a:r>
              <a:rPr lang="fr-FR" sz="2400" dirty="0" smtClean="0"/>
              <a:t> η </a:t>
            </a:r>
            <a:r>
              <a:rPr lang="fr-FR" sz="2400" dirty="0" err="1" smtClean="0"/>
              <a:t>οποία</a:t>
            </a:r>
            <a:r>
              <a:rPr lang="fr-FR" sz="2400" dirty="0" smtClean="0"/>
              <a:t> διευκολύνει </a:t>
            </a:r>
            <a:r>
              <a:rPr lang="fr-FR" sz="2400" dirty="0" err="1" smtClean="0"/>
              <a:t>τη</a:t>
            </a:r>
            <a:r>
              <a:rPr lang="fr-FR" sz="2400" dirty="0" smtClean="0"/>
              <a:t> </a:t>
            </a:r>
            <a:r>
              <a:rPr lang="fr-FR" sz="2400" dirty="0" err="1" smtClean="0"/>
              <a:t>χορήγηση</a:t>
            </a:r>
            <a:r>
              <a:rPr lang="fr-FR" sz="2400" dirty="0" smtClean="0"/>
              <a:t> </a:t>
            </a:r>
            <a:r>
              <a:rPr lang="fr-FR" sz="2400" dirty="0" err="1" smtClean="0"/>
              <a:t>των</a:t>
            </a:r>
            <a:r>
              <a:rPr lang="fr-FR" sz="2400" dirty="0" smtClean="0"/>
              <a:t> </a:t>
            </a:r>
            <a:r>
              <a:rPr lang="fr-FR" sz="2400" dirty="0" err="1" smtClean="0"/>
              <a:t>εισπνεόμενων</a:t>
            </a:r>
            <a:r>
              <a:rPr lang="fr-FR" sz="2400" dirty="0" smtClean="0"/>
              <a:t> </a:t>
            </a:r>
            <a:r>
              <a:rPr lang="fr-FR" sz="2400" dirty="0" err="1" smtClean="0"/>
              <a:t>φαρμάκων</a:t>
            </a:r>
            <a:endParaRPr lang="el-GR" sz="2400" dirty="0"/>
          </a:p>
        </p:txBody>
      </p:sp>
    </p:spTree>
    <p:extLst>
      <p:ext uri="{BB962C8B-B14F-4D97-AF65-F5344CB8AC3E}">
        <p14:creationId xmlns:p14="http://schemas.microsoft.com/office/powerpoint/2010/main" val="7319454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a:bodyPr>
          <a:lstStyle/>
          <a:p>
            <a:pPr algn="ctr"/>
            <a:r>
              <a:rPr lang="el-GR" sz="3600" b="1" dirty="0" err="1" smtClean="0"/>
              <a:t>Νεφελοποιητές</a:t>
            </a:r>
            <a:endParaRPr lang="el-GR" sz="3600" b="1" dirty="0"/>
          </a:p>
        </p:txBody>
      </p:sp>
      <p:pic>
        <p:nvPicPr>
          <p:cNvPr id="1026" name="Picture 2" descr="File:Nebulizerpipe.JPG"/>
          <p:cNvPicPr>
            <a:picLocks noChangeAspect="1" noChangeArrowheads="1"/>
          </p:cNvPicPr>
          <p:nvPr/>
        </p:nvPicPr>
        <p:blipFill rotWithShape="1">
          <a:blip r:embed="rId2">
            <a:extLst>
              <a:ext uri="{28A0092B-C50C-407E-A947-70E740481C1C}">
                <a14:useLocalDpi xmlns:a14="http://schemas.microsoft.com/office/drawing/2010/main" val="0"/>
              </a:ext>
            </a:extLst>
          </a:blip>
          <a:srcRect l="5810" r="5355"/>
          <a:stretch/>
        </p:blipFill>
        <p:spPr bwMode="auto">
          <a:xfrm>
            <a:off x="1262064" y="1340768"/>
            <a:ext cx="3526808" cy="4150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Nebuliz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340768"/>
            <a:ext cx="2808312" cy="41502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33500" y="5490983"/>
            <a:ext cx="280831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Nebulizerpipe</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Jmh649"/>
              </a:rPr>
              <a:t>James </a:t>
            </a:r>
            <a:r>
              <a:rPr lang="en-US" sz="1200" dirty="0" err="1">
                <a:solidFill>
                  <a:schemeClr val="tx1">
                    <a:lumMod val="75000"/>
                    <a:lumOff val="25000"/>
                  </a:schemeClr>
                </a:solidFill>
                <a:latin typeface="+mn-lt"/>
                <a:hlinkClick r:id="rId5" tooltip="User:Jmh649"/>
              </a:rPr>
              <a:t>Heilman</a:t>
            </a:r>
            <a:r>
              <a:rPr lang="en-US" sz="1200" dirty="0">
                <a:solidFill>
                  <a:schemeClr val="tx1">
                    <a:lumMod val="75000"/>
                    <a:lumOff val="25000"/>
                  </a:schemeClr>
                </a:solidFill>
                <a:latin typeface="+mn-lt"/>
                <a:hlinkClick r:id="rId5" tooltip="User:Jmh649"/>
              </a:rPr>
              <a:t>, </a:t>
            </a:r>
            <a:r>
              <a:rPr lang="en-US" sz="1200" dirty="0" smtClean="0">
                <a:solidFill>
                  <a:schemeClr val="tx1">
                    <a:lumMod val="75000"/>
                    <a:lumOff val="25000"/>
                  </a:schemeClr>
                </a:solidFill>
                <a:latin typeface="+mn-lt"/>
                <a:hlinkClick r:id="rId5" tooltip="User:Jmh649"/>
              </a:rPr>
              <a:t>MD</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a:t>
            </a:r>
            <a:r>
              <a:rPr lang="en-US" sz="1200" dirty="0" smtClean="0">
                <a:solidFill>
                  <a:schemeClr val="tx1">
                    <a:lumMod val="75000"/>
                    <a:lumOff val="25000"/>
                  </a:schemeClr>
                </a:solidFill>
                <a:latin typeface="+mn-lt"/>
                <a:hlinkClick r:id="rId6"/>
              </a:rPr>
              <a:t>4.0</a:t>
            </a:r>
            <a:endParaRPr lang="en-US" sz="1200" dirty="0">
              <a:solidFill>
                <a:schemeClr val="tx1">
                  <a:lumMod val="75000"/>
                  <a:lumOff val="25000"/>
                </a:schemeClr>
              </a:solidFill>
              <a:latin typeface="+mn-lt"/>
            </a:endParaRPr>
          </a:p>
        </p:txBody>
      </p:sp>
      <p:sp>
        <p:nvSpPr>
          <p:cNvPr id="9" name="Rectangle 8"/>
          <p:cNvSpPr/>
          <p:nvPr/>
        </p:nvSpPr>
        <p:spPr>
          <a:xfrm>
            <a:off x="5004048" y="5490982"/>
            <a:ext cx="280831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7"/>
              </a:rPr>
              <a:t>Nebulizer</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Jmh649"/>
              </a:rPr>
              <a:t>James </a:t>
            </a:r>
            <a:r>
              <a:rPr lang="en-US" sz="1200" dirty="0" err="1">
                <a:solidFill>
                  <a:schemeClr val="tx1">
                    <a:lumMod val="75000"/>
                    <a:lumOff val="25000"/>
                  </a:schemeClr>
                </a:solidFill>
                <a:latin typeface="+mn-lt"/>
                <a:hlinkClick r:id="rId5" tooltip="User:Jmh649"/>
              </a:rPr>
              <a:t>Heilman</a:t>
            </a:r>
            <a:r>
              <a:rPr lang="en-US" sz="1200" dirty="0">
                <a:solidFill>
                  <a:schemeClr val="tx1">
                    <a:lumMod val="75000"/>
                    <a:lumOff val="25000"/>
                  </a:schemeClr>
                </a:solidFill>
                <a:latin typeface="+mn-lt"/>
                <a:hlinkClick r:id="rId5" tooltip="User:Jmh649"/>
              </a:rPr>
              <a:t>, </a:t>
            </a:r>
            <a:r>
              <a:rPr lang="en-US" sz="1200" dirty="0" smtClean="0">
                <a:solidFill>
                  <a:schemeClr val="tx1">
                    <a:lumMod val="75000"/>
                    <a:lumOff val="25000"/>
                  </a:schemeClr>
                </a:solidFill>
                <a:latin typeface="+mn-lt"/>
                <a:hlinkClick r:id="rId5" tooltip="User:Jmh649"/>
              </a:rPr>
              <a:t>MD</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a:t>
            </a:r>
            <a:r>
              <a:rPr lang="en-US" sz="1200" dirty="0" smtClean="0">
                <a:solidFill>
                  <a:schemeClr val="tx1">
                    <a:lumMod val="75000"/>
                    <a:lumOff val="25000"/>
                  </a:schemeClr>
                </a:solidFill>
                <a:latin typeface="+mn-lt"/>
                <a:hlinkClick r:id="rId6"/>
              </a:rPr>
              <a:t>4.0</a:t>
            </a:r>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1035574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vert="horz" lIns="91440" tIns="45720" rIns="91440" bIns="45720" rtlCol="0" anchor="ctr">
            <a:normAutofit/>
          </a:bodyPr>
          <a:lstStyle/>
          <a:p>
            <a:r>
              <a:rPr lang="el-GR" sz="3600" dirty="0" smtClean="0">
                <a:latin typeface="+mn-lt"/>
                <a:ea typeface="Verdana" pitchFamily="34" charset="0"/>
                <a:cs typeface="Verdana" pitchFamily="34" charset="0"/>
              </a:rPr>
              <a:t>Ονόματα φαρμάκων</a:t>
            </a:r>
            <a:endParaRPr lang="el-GR" sz="3600" dirty="0">
              <a:latin typeface="+mn-lt"/>
              <a:ea typeface="Verdana" pitchFamily="34" charset="0"/>
              <a:cs typeface="Verdana" pitchFamily="34" charset="0"/>
            </a:endParaRPr>
          </a:p>
        </p:txBody>
      </p:sp>
      <p:sp>
        <p:nvSpPr>
          <p:cNvPr id="2" name="1 - Θέση περιεχομένου"/>
          <p:cNvSpPr>
            <a:spLocks noGrp="1"/>
          </p:cNvSpPr>
          <p:nvPr>
            <p:ph idx="1"/>
          </p:nvPr>
        </p:nvSpPr>
        <p:spPr/>
        <p:txBody>
          <a:bodyPr vert="horz" lIns="91440" tIns="45720" rIns="91440" bIns="45720" rtlCol="0">
            <a:normAutofit/>
          </a:bodyPr>
          <a:lstStyle/>
          <a:p>
            <a:r>
              <a:rPr lang="el-GR" sz="2400" b="1" dirty="0">
                <a:solidFill>
                  <a:srgbClr val="820000"/>
                </a:solidFill>
                <a:ea typeface="Verdana" pitchFamily="34" charset="0"/>
                <a:cs typeface="Verdana" pitchFamily="34" charset="0"/>
              </a:rPr>
              <a:t>Η χημική ονομασία </a:t>
            </a:r>
            <a:r>
              <a:rPr lang="el-GR" sz="2400" dirty="0">
                <a:ea typeface="Verdana" pitchFamily="34" charset="0"/>
                <a:cs typeface="Verdana" pitchFamily="34" charset="0"/>
              </a:rPr>
              <a:t>προκύπτει με βάση τους κανόνες της ονοματολογίας των χημικών ενώσεων ενώ το εμπορικό όνομα αναγράφεται πάντα με κεφαλαία γράμματα και επιλέγεται από τον κατασκευαστή. </a:t>
            </a:r>
          </a:p>
          <a:p>
            <a:r>
              <a:rPr lang="el-GR" sz="2400" b="1" dirty="0">
                <a:solidFill>
                  <a:srgbClr val="820000"/>
                </a:solidFill>
                <a:ea typeface="Verdana" pitchFamily="34" charset="0"/>
                <a:cs typeface="Verdana" pitchFamily="34" charset="0"/>
              </a:rPr>
              <a:t>Η γενική ονομασία </a:t>
            </a:r>
            <a:r>
              <a:rPr lang="el-GR" sz="2400" dirty="0">
                <a:ea typeface="Verdana" pitchFamily="34" charset="0"/>
                <a:cs typeface="Verdana" pitchFamily="34" charset="0"/>
              </a:rPr>
              <a:t>του παραπέμπει σε ένα κοινό καθιερωμένο όνομα, ανεξάρτητα από τον κατασκευαστή του. Για παράδειγμα, η χημική ονομασία της ασπιρίνης (γενική ονομασία) είναι ακετυλοσαλικυλικό οξύ (</a:t>
            </a:r>
            <a:r>
              <a:rPr lang="en-US" sz="2400" dirty="0">
                <a:ea typeface="Verdana" pitchFamily="34" charset="0"/>
                <a:cs typeface="Verdana" pitchFamily="34" charset="0"/>
              </a:rPr>
              <a:t>acetylsalicylic acid</a:t>
            </a:r>
            <a:r>
              <a:rPr lang="el-GR" sz="2400" dirty="0">
                <a:ea typeface="Verdana" pitchFamily="34" charset="0"/>
                <a:cs typeface="Verdana" pitchFamily="34" charset="0"/>
              </a:rPr>
              <a:t>) και η εμπορική της ονομασία </a:t>
            </a:r>
            <a:r>
              <a:rPr lang="en-GB" sz="2400" dirty="0" smtClean="0">
                <a:ea typeface="Verdana" pitchFamily="34" charset="0"/>
                <a:cs typeface="Verdana" pitchFamily="34" charset="0"/>
              </a:rPr>
              <a:t>Aspirin</a:t>
            </a:r>
            <a:r>
              <a:rPr lang="el-GR" sz="2400" dirty="0" smtClean="0">
                <a:ea typeface="Verdana" pitchFamily="34" charset="0"/>
                <a:cs typeface="Verdana" pitchFamily="34" charset="0"/>
              </a:rPr>
              <a:t>.</a:t>
            </a:r>
            <a:r>
              <a:rPr lang="en-GB" sz="2400" dirty="0" smtClean="0">
                <a:ea typeface="Verdana" pitchFamily="34" charset="0"/>
                <a:cs typeface="Verdana" pitchFamily="34" charset="0"/>
              </a:rPr>
              <a:t> </a:t>
            </a:r>
            <a:endParaRPr lang="el-GR" sz="2400" dirty="0">
              <a:ea typeface="Verdana" pitchFamily="34" charset="0"/>
              <a:cs typeface="Verdana" pitchFamily="34" charset="0"/>
            </a:endParaRPr>
          </a:p>
        </p:txBody>
      </p:sp>
    </p:spTree>
    <p:extLst>
      <p:ext uri="{BB962C8B-B14F-4D97-AF65-F5344CB8AC3E}">
        <p14:creationId xmlns:p14="http://schemas.microsoft.com/office/powerpoint/2010/main" val="13826665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pPr algn="ctr"/>
            <a:r>
              <a:rPr lang="el-GR" b="1" dirty="0" smtClean="0"/>
              <a:t>Συσκευές εισπνοών με δοσομετρητή</a:t>
            </a:r>
            <a:r>
              <a:rPr lang="fr-FR" b="1" dirty="0" smtClean="0"/>
              <a:t> MDI </a:t>
            </a:r>
            <a:r>
              <a:rPr lang="fr-FR" sz="3600" b="1" dirty="0" smtClean="0"/>
              <a:t>(</a:t>
            </a:r>
            <a:r>
              <a:rPr lang="fr-FR" sz="3600" b="1" dirty="0" err="1" smtClean="0"/>
              <a:t>Metered</a:t>
            </a:r>
            <a:r>
              <a:rPr lang="el-GR" sz="3600" b="1" dirty="0" smtClean="0"/>
              <a:t> </a:t>
            </a:r>
            <a:r>
              <a:rPr lang="fr-FR" sz="3600" b="1" dirty="0" smtClean="0"/>
              <a:t>-</a:t>
            </a:r>
            <a:r>
              <a:rPr lang="el-GR" sz="3600" b="1" dirty="0" smtClean="0"/>
              <a:t> </a:t>
            </a:r>
            <a:r>
              <a:rPr lang="en-US" sz="3600" b="1" dirty="0" smtClean="0"/>
              <a:t>D</a:t>
            </a:r>
            <a:r>
              <a:rPr lang="fr-FR" sz="3600" b="1" dirty="0" smtClean="0"/>
              <a:t>ose Inhaler)</a:t>
            </a:r>
            <a:endParaRPr lang="el-GR" dirty="0"/>
          </a:p>
        </p:txBody>
      </p:sp>
      <p:sp>
        <p:nvSpPr>
          <p:cNvPr id="2" name="1 - Θέση περιεχομένου"/>
          <p:cNvSpPr>
            <a:spLocks noGrp="1"/>
          </p:cNvSpPr>
          <p:nvPr>
            <p:ph idx="1"/>
          </p:nvPr>
        </p:nvSpPr>
        <p:spPr/>
        <p:txBody>
          <a:bodyPr>
            <a:normAutofit/>
          </a:bodyPr>
          <a:lstStyle/>
          <a:p>
            <a:pPr>
              <a:buNone/>
            </a:pPr>
            <a:endParaRPr lang="el-GR" dirty="0" smtClean="0"/>
          </a:p>
          <a:p>
            <a:r>
              <a:rPr lang="el-GR" sz="2800" dirty="0" smtClean="0"/>
              <a:t>Μέσα σε μία συσκευή εισπνοών μετρημένων δόσεων (</a:t>
            </a:r>
            <a:r>
              <a:rPr lang="en-US" sz="2800" dirty="0" smtClean="0"/>
              <a:t>metered dose inhaler MDI</a:t>
            </a:r>
            <a:r>
              <a:rPr lang="el-GR" sz="2800" dirty="0" smtClean="0"/>
              <a:t>) τα φάρμακα είναι διαλυμένα σε εναιώρημα μέσα σε ένα υγρό προωθητικό μείγμα.</a:t>
            </a:r>
            <a:endParaRPr lang="el-GR" sz="2800" dirty="0"/>
          </a:p>
        </p:txBody>
      </p:sp>
    </p:spTree>
    <p:extLst>
      <p:ext uri="{BB962C8B-B14F-4D97-AF65-F5344CB8AC3E}">
        <p14:creationId xmlns:p14="http://schemas.microsoft.com/office/powerpoint/2010/main" val="11184379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fontScale="90000"/>
          </a:bodyPr>
          <a:lstStyle/>
          <a:p>
            <a:r>
              <a:rPr lang="el-GR" dirty="0">
                <a:solidFill>
                  <a:prstClr val="black"/>
                </a:solidFill>
              </a:rPr>
              <a:t>Συσκευές εισπνοών με δοσομετρητή</a:t>
            </a:r>
            <a:r>
              <a:rPr lang="fr-FR" dirty="0">
                <a:solidFill>
                  <a:prstClr val="black"/>
                </a:solidFill>
              </a:rPr>
              <a:t> MDI </a:t>
            </a:r>
            <a:r>
              <a:rPr lang="fr-FR" sz="3600" dirty="0">
                <a:solidFill>
                  <a:prstClr val="black"/>
                </a:solidFill>
              </a:rPr>
              <a:t>(</a:t>
            </a:r>
            <a:r>
              <a:rPr lang="fr-FR" sz="3600" dirty="0" err="1">
                <a:solidFill>
                  <a:prstClr val="black"/>
                </a:solidFill>
              </a:rPr>
              <a:t>Metered</a:t>
            </a:r>
            <a:r>
              <a:rPr lang="el-GR" sz="3600" dirty="0">
                <a:solidFill>
                  <a:prstClr val="black"/>
                </a:solidFill>
              </a:rPr>
              <a:t> </a:t>
            </a:r>
            <a:r>
              <a:rPr lang="fr-FR" sz="3600" dirty="0">
                <a:solidFill>
                  <a:prstClr val="black"/>
                </a:solidFill>
              </a:rPr>
              <a:t>-</a:t>
            </a:r>
            <a:r>
              <a:rPr lang="el-GR" sz="3600" dirty="0">
                <a:solidFill>
                  <a:prstClr val="black"/>
                </a:solidFill>
              </a:rPr>
              <a:t> </a:t>
            </a:r>
            <a:r>
              <a:rPr lang="en-US" sz="3600" dirty="0">
                <a:solidFill>
                  <a:prstClr val="black"/>
                </a:solidFill>
              </a:rPr>
              <a:t>D</a:t>
            </a:r>
            <a:r>
              <a:rPr lang="fr-FR" sz="3600" dirty="0">
                <a:solidFill>
                  <a:prstClr val="black"/>
                </a:solidFill>
              </a:rPr>
              <a:t>ose Inhaler)</a:t>
            </a:r>
            <a:endParaRPr lang="el-GR" sz="2800" dirty="0"/>
          </a:p>
        </p:txBody>
      </p:sp>
      <p:pic>
        <p:nvPicPr>
          <p:cNvPr id="2050" name="Picture 2" descr="File:Cipla inhaler.jpg"/>
          <p:cNvPicPr>
            <a:picLocks noChangeAspect="1" noChangeArrowheads="1"/>
          </p:cNvPicPr>
          <p:nvPr/>
        </p:nvPicPr>
        <p:blipFill rotWithShape="1">
          <a:blip r:embed="rId2">
            <a:extLst>
              <a:ext uri="{28A0092B-C50C-407E-A947-70E740481C1C}">
                <a14:useLocalDpi xmlns:a14="http://schemas.microsoft.com/office/drawing/2010/main" val="0"/>
              </a:ext>
            </a:extLst>
          </a:blip>
          <a:srcRect l="54362" t="8393" r="1452" b="4188"/>
          <a:stretch/>
        </p:blipFill>
        <p:spPr bwMode="auto">
          <a:xfrm>
            <a:off x="2002616" y="1628799"/>
            <a:ext cx="2324809" cy="40515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Salbutamo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28799"/>
            <a:ext cx="2876136" cy="40515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05912" y="5659692"/>
            <a:ext cx="280831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4"/>
              </a:rPr>
              <a:t>Salbutamol2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Jmh649"/>
              </a:rPr>
              <a:t>James </a:t>
            </a:r>
            <a:r>
              <a:rPr lang="en-US" sz="1200" dirty="0" err="1">
                <a:solidFill>
                  <a:schemeClr val="tx1">
                    <a:lumMod val="75000"/>
                    <a:lumOff val="25000"/>
                  </a:schemeClr>
                </a:solidFill>
                <a:latin typeface="+mn-lt"/>
                <a:hlinkClick r:id="rId5" tooltip="User:Jmh649"/>
              </a:rPr>
              <a:t>Heilman</a:t>
            </a:r>
            <a:r>
              <a:rPr lang="en-US" sz="1200" dirty="0">
                <a:solidFill>
                  <a:schemeClr val="tx1">
                    <a:lumMod val="75000"/>
                    <a:lumOff val="25000"/>
                  </a:schemeClr>
                </a:solidFill>
                <a:latin typeface="+mn-lt"/>
                <a:hlinkClick r:id="rId5" tooltip="User:Jmh649"/>
              </a:rPr>
              <a:t>, </a:t>
            </a:r>
            <a:r>
              <a:rPr lang="en-US" sz="1200" dirty="0" smtClean="0">
                <a:solidFill>
                  <a:schemeClr val="tx1">
                    <a:lumMod val="75000"/>
                    <a:lumOff val="25000"/>
                  </a:schemeClr>
                </a:solidFill>
                <a:latin typeface="+mn-lt"/>
                <a:hlinkClick r:id="rId5" tooltip="User:Jmh649"/>
              </a:rPr>
              <a:t>MD</a:t>
            </a:r>
            <a:r>
              <a:rPr lang="el-GR" sz="1200" dirty="0" smtClean="0">
                <a:solidFill>
                  <a:schemeClr val="tx1">
                    <a:lumMod val="75000"/>
                    <a:lumOff val="25000"/>
                  </a:schemeClr>
                </a:solidFill>
                <a:latin typeface="+mn-lt"/>
              </a:rPr>
              <a:t> διαθέσιμο με άδεια </a:t>
            </a:r>
            <a:r>
              <a:rPr lang="en-US" sz="1200" dirty="0">
                <a:latin typeface="+mn-lt"/>
                <a:hlinkClick r:id="rId6"/>
              </a:rPr>
              <a:t>CC BY-SA 3.0</a:t>
            </a:r>
            <a:endParaRPr lang="en-US" sz="1200" dirty="0">
              <a:latin typeface="+mn-lt"/>
            </a:endParaRPr>
          </a:p>
        </p:txBody>
      </p:sp>
      <p:sp>
        <p:nvSpPr>
          <p:cNvPr id="8" name="Rectangle 7"/>
          <p:cNvSpPr/>
          <p:nvPr/>
        </p:nvSpPr>
        <p:spPr>
          <a:xfrm>
            <a:off x="1950978" y="5659691"/>
            <a:ext cx="2376447"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7"/>
              </a:rPr>
              <a:t>Cipla </a:t>
            </a:r>
            <a:r>
              <a:rPr lang="en-US" sz="1200" dirty="0" smtClean="0">
                <a:latin typeface="+mn-lt"/>
                <a:hlinkClick r:id="rId7"/>
              </a:rPr>
              <a:t>inhaler</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smtClean="0">
                <a:latin typeface="+mn-lt"/>
                <a:hlinkClick r:id="rId8" tooltip="en:User:Kristoferb"/>
              </a:rPr>
              <a:t>Kristoferb</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BY-SA 3.0</a:t>
            </a:r>
            <a:endParaRPr lang="en-US" sz="1200" dirty="0">
              <a:latin typeface="+mn-lt"/>
            </a:endParaRPr>
          </a:p>
        </p:txBody>
      </p:sp>
    </p:spTree>
    <p:extLst>
      <p:ext uri="{BB962C8B-B14F-4D97-AF65-F5344CB8AC3E}">
        <p14:creationId xmlns:p14="http://schemas.microsoft.com/office/powerpoint/2010/main" val="7865746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pPr algn="ctr"/>
            <a:r>
              <a:rPr lang="el-GR" b="1" dirty="0" smtClean="0"/>
              <a:t>Συσκευές εισπνοών ξηρής σκόνης</a:t>
            </a:r>
            <a:r>
              <a:rPr lang="fr-FR" b="1" dirty="0" smtClean="0"/>
              <a:t> DPI </a:t>
            </a:r>
            <a:r>
              <a:rPr lang="el-GR" b="1" dirty="0" smtClean="0"/>
              <a:t>          </a:t>
            </a:r>
            <a:r>
              <a:rPr lang="fr-FR" sz="3600" b="1" dirty="0" smtClean="0"/>
              <a:t>(Dry Powder Inhaler)</a:t>
            </a:r>
            <a:endParaRPr lang="el-GR" dirty="0"/>
          </a:p>
        </p:txBody>
      </p:sp>
      <p:sp>
        <p:nvSpPr>
          <p:cNvPr id="2" name="1 - Θέση περιεχομένου"/>
          <p:cNvSpPr>
            <a:spLocks noGrp="1"/>
          </p:cNvSpPr>
          <p:nvPr>
            <p:ph idx="1"/>
          </p:nvPr>
        </p:nvSpPr>
        <p:spPr/>
        <p:txBody>
          <a:bodyPr>
            <a:normAutofit/>
          </a:bodyPr>
          <a:lstStyle/>
          <a:p>
            <a:pPr>
              <a:spcBef>
                <a:spcPts val="1200"/>
              </a:spcBef>
              <a:spcAft>
                <a:spcPts val="600"/>
              </a:spcAft>
            </a:pPr>
            <a:r>
              <a:rPr lang="el-GR" sz="2400" dirty="0" smtClean="0"/>
              <a:t>Αποθηκεύουν φαρμακολογικά ενεργή σκόνη ως μεγάλα αθροίσματα λεπτών μικροσκοπικών σωματιδίων.</a:t>
            </a:r>
          </a:p>
          <a:p>
            <a:pPr>
              <a:spcBef>
                <a:spcPts val="1200"/>
              </a:spcBef>
              <a:spcAft>
                <a:spcPts val="600"/>
              </a:spcAft>
            </a:pPr>
            <a:r>
              <a:rPr lang="el-GR" sz="2400" dirty="0" smtClean="0"/>
              <a:t>Σε όλες τις διαθέσιμες </a:t>
            </a:r>
            <a:r>
              <a:rPr lang="en-US" sz="2400" dirty="0" smtClean="0"/>
              <a:t>DPI</a:t>
            </a:r>
            <a:r>
              <a:rPr lang="el-GR" sz="2400" dirty="0" smtClean="0"/>
              <a:t>, η μεταφορά του φαρμάκου επιτυγχάνεται μέσω της αναπνευστικής προσπάθειας του ίδιου του ασθενή.</a:t>
            </a:r>
          </a:p>
          <a:p>
            <a:pPr>
              <a:spcBef>
                <a:spcPts val="1200"/>
              </a:spcBef>
              <a:spcAft>
                <a:spcPts val="600"/>
              </a:spcAft>
            </a:pPr>
            <a:r>
              <a:rPr lang="el-GR" sz="2400" dirty="0" smtClean="0"/>
              <a:t>Το </a:t>
            </a:r>
            <a:r>
              <a:rPr lang="en-US" sz="2400" dirty="0" err="1" smtClean="0"/>
              <a:t>Spinahaler</a:t>
            </a:r>
            <a:r>
              <a:rPr lang="el-GR" sz="2400" dirty="0" smtClean="0"/>
              <a:t> ήταν το πρώτο σύστημα που χρησιμοποιήθηκε ευρέως για τη μεταφορά με εισπνοή </a:t>
            </a:r>
            <a:r>
              <a:rPr lang="el-GR" sz="2400" dirty="0" err="1" smtClean="0"/>
              <a:t>χρωμολύνης</a:t>
            </a:r>
            <a:r>
              <a:rPr lang="el-GR" sz="2400" dirty="0" smtClean="0"/>
              <a:t> (προφυλακτική αγωγή του βρογχικού άσθματος και της αλλεργικής ρινίτιδας).</a:t>
            </a:r>
            <a:endParaRPr lang="el-GR" sz="2400" dirty="0"/>
          </a:p>
        </p:txBody>
      </p:sp>
    </p:spTree>
    <p:extLst>
      <p:ext uri="{BB962C8B-B14F-4D97-AF65-F5344CB8AC3E}">
        <p14:creationId xmlns:p14="http://schemas.microsoft.com/office/powerpoint/2010/main" val="24920815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Autofit/>
          </a:bodyPr>
          <a:lstStyle/>
          <a:p>
            <a:pPr algn="ctr"/>
            <a:r>
              <a:rPr lang="el-GR" sz="3200" b="1" dirty="0" smtClean="0"/>
              <a:t>Διάγραμμα χρήσης της συσκευής εισπνοών ξηρής σκόνης</a:t>
            </a:r>
            <a:endParaRPr lang="el-GR" sz="3200" b="1" dirty="0"/>
          </a:p>
        </p:txBody>
      </p:sp>
      <p:sp>
        <p:nvSpPr>
          <p:cNvPr id="3" name="Rectangle 2"/>
          <p:cNvSpPr/>
          <p:nvPr/>
        </p:nvSpPr>
        <p:spPr>
          <a:xfrm>
            <a:off x="2609354" y="5340290"/>
            <a:ext cx="401419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5"/>
              </a:rPr>
              <a:t>How </a:t>
            </a:r>
            <a:r>
              <a:rPr lang="en-US" sz="1200" dirty="0">
                <a:solidFill>
                  <a:schemeClr val="tx1">
                    <a:lumMod val="75000"/>
                    <a:lumOff val="25000"/>
                  </a:schemeClr>
                </a:solidFill>
                <a:latin typeface="+mn-lt"/>
                <a:hlinkClick r:id="rId5"/>
              </a:rPr>
              <a:t>to use Dry Powder Inhaler - DPI - Asthma </a:t>
            </a:r>
            <a:r>
              <a:rPr lang="en-US" sz="1200" dirty="0" smtClean="0">
                <a:solidFill>
                  <a:schemeClr val="tx1">
                    <a:lumMod val="75000"/>
                    <a:lumOff val="25000"/>
                  </a:schemeClr>
                </a:solidFill>
                <a:latin typeface="+mn-lt"/>
                <a:hlinkClick r:id="rId5"/>
              </a:rPr>
              <a:t>Inhaler</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a:rPr>
              <a:t>Zone </a:t>
            </a:r>
            <a:r>
              <a:rPr lang="en-US" sz="1200" dirty="0" err="1" smtClean="0">
                <a:solidFill>
                  <a:schemeClr val="tx1">
                    <a:lumMod val="75000"/>
                    <a:lumOff val="25000"/>
                  </a:schemeClr>
                </a:solidFill>
                <a:latin typeface="+mn-lt"/>
                <a:hlinkClick r:id="rId6"/>
              </a:rPr>
              <a:t>Lenon</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rPr>
              <a:t>Standard YouTube </a:t>
            </a:r>
            <a:r>
              <a:rPr lang="en-US" sz="1200" dirty="0" smtClean="0">
                <a:solidFill>
                  <a:schemeClr val="tx1">
                    <a:lumMod val="75000"/>
                    <a:lumOff val="25000"/>
                  </a:schemeClr>
                </a:solidFill>
                <a:latin typeface="+mn-lt"/>
              </a:rPr>
              <a:t>License</a:t>
            </a:r>
            <a:endParaRPr lang="en-US" sz="1200" dirty="0">
              <a:solidFill>
                <a:schemeClr val="tx1">
                  <a:lumMod val="75000"/>
                  <a:lumOff val="25000"/>
                </a:schemeClr>
              </a:solidFill>
              <a:latin typeface="+mn-lt"/>
            </a:endParaRPr>
          </a:p>
        </p:txBody>
      </p:sp>
    </p:spTree>
    <p:controls>
      <mc:AlternateContent xmlns:mc="http://schemas.openxmlformats.org/markup-compatibility/2006">
        <mc:Choice xmlns:v="urn:schemas-microsoft-com:vml" Requires="v">
          <p:control spid="3078" name="ShockwaveFlash1" r:id="rId2" imgW="6857143" imgH="3847619"/>
        </mc:Choice>
        <mc:Fallback>
          <p:control name="ShockwaveFlash1" r:id="rId2" imgW="6857143" imgH="3847619">
            <p:pic>
              <p:nvPicPr>
                <p:cNvPr id="0" name="ShockwaveFlash1"/>
                <p:cNvPicPr preferRelativeResize="0">
                  <a:picLocks noChangeArrowheads="1" noChangeShapeType="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187450" y="1484313"/>
                  <a:ext cx="6858000" cy="3848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654667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Οφθαλμική ενστάλαξη</a:t>
            </a:r>
            <a:endParaRPr lang="el-GR" sz="3600" b="1" dirty="0"/>
          </a:p>
        </p:txBody>
      </p:sp>
      <p:sp>
        <p:nvSpPr>
          <p:cNvPr id="2" name="1 - Θέση περιεχομένου"/>
          <p:cNvSpPr>
            <a:spLocks noGrp="1"/>
          </p:cNvSpPr>
          <p:nvPr>
            <p:ph idx="1"/>
          </p:nvPr>
        </p:nvSpPr>
        <p:spPr/>
        <p:txBody>
          <a:bodyPr>
            <a:normAutofit/>
          </a:bodyPr>
          <a:lstStyle/>
          <a:p>
            <a:pPr lvl="0"/>
            <a:r>
              <a:rPr lang="el-GR" sz="2400" dirty="0" smtClean="0"/>
              <a:t>Άμεση ενστάλαξη ή τοποθέτηση στο κόλπωμα του επιπεφυκότα (κυρίως του κάτω) με την μορφή κολλυρίων (οφθαλμικών διαλυμάτων ή εναιωρημάτων) και οφθαλμικών αλοιφών.</a:t>
            </a:r>
          </a:p>
          <a:p>
            <a:pPr lvl="0"/>
            <a:r>
              <a:rPr lang="el-GR" sz="2400" dirty="0" smtClean="0"/>
              <a:t>Ένεση κάτω από τον επιπεφυκότα, </a:t>
            </a:r>
            <a:r>
              <a:rPr lang="el-GR" sz="2400" dirty="0" err="1" smtClean="0"/>
              <a:t>παραβολβικά</a:t>
            </a:r>
            <a:r>
              <a:rPr lang="el-GR" sz="2400" dirty="0" smtClean="0"/>
              <a:t> ή </a:t>
            </a:r>
            <a:r>
              <a:rPr lang="el-GR" sz="2400" dirty="0" err="1" smtClean="0"/>
              <a:t>οπισθοβολβικά</a:t>
            </a:r>
            <a:r>
              <a:rPr lang="el-GR" sz="2400" dirty="0" smtClean="0"/>
              <a:t>.</a:t>
            </a:r>
          </a:p>
          <a:p>
            <a:pPr lvl="0"/>
            <a:r>
              <a:rPr lang="el-GR" sz="2400" dirty="0" smtClean="0"/>
              <a:t>Άμεση ένεση ή έγχυση μέσα στον πρόσθιο θάλαμο ή την υαλοειδή κοιλότητα.</a:t>
            </a:r>
          </a:p>
          <a:p>
            <a:r>
              <a:rPr lang="el-GR" sz="2400" dirty="0" smtClean="0"/>
              <a:t>Συστηματική χορήγηση (παρεντερικά ή από το στόμα).</a:t>
            </a:r>
            <a:endParaRPr lang="el-GR" sz="2400" dirty="0"/>
          </a:p>
        </p:txBody>
      </p:sp>
    </p:spTree>
    <p:extLst>
      <p:ext uri="{BB962C8B-B14F-4D97-AF65-F5344CB8AC3E}">
        <p14:creationId xmlns:p14="http://schemas.microsoft.com/office/powerpoint/2010/main" val="14272759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Εικόνα 40"/>
          <p:cNvPicPr>
            <a:picLocks noChangeAspect="1" noChangeArrowheads="1"/>
          </p:cNvPicPr>
          <p:nvPr/>
        </p:nvPicPr>
        <p:blipFill>
          <a:blip r:embed="rId2" cstate="print"/>
          <a:srcRect l="24178" t="32375" r="34119" b="18706"/>
          <a:stretch>
            <a:fillRect/>
          </a:stretch>
        </p:blipFill>
        <p:spPr bwMode="auto">
          <a:xfrm>
            <a:off x="1145506" y="1371914"/>
            <a:ext cx="3351240" cy="2613967"/>
          </a:xfrm>
          <a:prstGeom prst="rect">
            <a:avLst/>
          </a:prstGeom>
          <a:noFill/>
          <a:ln w="9525">
            <a:noFill/>
            <a:miter lim="800000"/>
            <a:headEnd/>
            <a:tailEnd/>
          </a:ln>
        </p:spPr>
      </p:pic>
      <p:pic>
        <p:nvPicPr>
          <p:cNvPr id="4099" name="Εικόνα 46"/>
          <p:cNvPicPr>
            <a:picLocks noChangeAspect="1" noChangeArrowheads="1"/>
          </p:cNvPicPr>
          <p:nvPr/>
        </p:nvPicPr>
        <p:blipFill>
          <a:blip r:embed="rId3" cstate="print"/>
          <a:srcRect l="24881" t="32375" r="35072" b="19424"/>
          <a:stretch>
            <a:fillRect/>
          </a:stretch>
        </p:blipFill>
        <p:spPr bwMode="auto">
          <a:xfrm>
            <a:off x="4572000" y="1371914"/>
            <a:ext cx="3237114" cy="2630155"/>
          </a:xfrm>
          <a:prstGeom prst="rect">
            <a:avLst/>
          </a:prstGeom>
          <a:noFill/>
          <a:ln w="9525">
            <a:noFill/>
            <a:miter lim="800000"/>
            <a:headEnd/>
            <a:tailEnd/>
          </a:ln>
        </p:spPr>
      </p:pic>
      <p:pic>
        <p:nvPicPr>
          <p:cNvPr id="4100" name="Εικόνα 49"/>
          <p:cNvPicPr>
            <a:picLocks noChangeAspect="1" noChangeArrowheads="1"/>
          </p:cNvPicPr>
          <p:nvPr/>
        </p:nvPicPr>
        <p:blipFill>
          <a:blip r:embed="rId4" cstate="print"/>
          <a:srcRect l="24178" t="32735" r="35298" b="18706"/>
          <a:stretch>
            <a:fillRect/>
          </a:stretch>
        </p:blipFill>
        <p:spPr bwMode="auto">
          <a:xfrm>
            <a:off x="1145506" y="4046311"/>
            <a:ext cx="3351240" cy="2599329"/>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l-GR" dirty="0"/>
              <a:t>Ενστάλαξη οφθαλμικών σταγόνων και τοποθέτηση οφθαλμικής </a:t>
            </a:r>
            <a:r>
              <a:rPr lang="el-GR" dirty="0" smtClean="0"/>
              <a:t>αλοιφής</a:t>
            </a:r>
            <a:endParaRPr lang="el-GR" dirty="0"/>
          </a:p>
        </p:txBody>
      </p:sp>
      <p:sp>
        <p:nvSpPr>
          <p:cNvPr id="8" name="Rectangle 7"/>
          <p:cNvSpPr/>
          <p:nvPr/>
        </p:nvSpPr>
        <p:spPr>
          <a:xfrm>
            <a:off x="4572000" y="4046310"/>
            <a:ext cx="3237114" cy="259932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251899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err="1" smtClean="0"/>
              <a:t>Ωτική</a:t>
            </a:r>
            <a:r>
              <a:rPr lang="el-GR" sz="3600" b="1" dirty="0" smtClean="0"/>
              <a:t> ενστάλαξη</a:t>
            </a:r>
            <a:endParaRPr lang="el-GR" sz="3600" b="1" dirty="0"/>
          </a:p>
        </p:txBody>
      </p:sp>
      <p:sp>
        <p:nvSpPr>
          <p:cNvPr id="2" name="1 - Θέση περιεχομένου"/>
          <p:cNvSpPr>
            <a:spLocks noGrp="1"/>
          </p:cNvSpPr>
          <p:nvPr>
            <p:ph idx="1"/>
          </p:nvPr>
        </p:nvSpPr>
        <p:spPr/>
        <p:txBody>
          <a:bodyPr>
            <a:normAutofit/>
          </a:bodyPr>
          <a:lstStyle/>
          <a:p>
            <a:r>
              <a:rPr lang="el-GR" sz="2400" dirty="0" smtClean="0"/>
              <a:t>Οι ωτικές σταγόνες ή οι κρέμες, εφαρμόζονται αφού προηγουμένως ζεσταθούν, σε θερμοκρασία σώματος ή περιβάλλοντος προς αποφυγή ερεθισμού του οπισθίου λαβυρίνθου και πρόκληση ζάλης. </a:t>
            </a:r>
          </a:p>
          <a:p>
            <a:r>
              <a:rPr lang="el-GR" sz="2400" dirty="0" smtClean="0"/>
              <a:t>Χορηγούνται για την αντιμετώπιση της οξείας εξωτερικής ωτίτιδας,</a:t>
            </a:r>
            <a:endParaRPr lang="el-GR" sz="2400" dirty="0"/>
          </a:p>
        </p:txBody>
      </p:sp>
    </p:spTree>
    <p:extLst>
      <p:ext uri="{BB962C8B-B14F-4D97-AF65-F5344CB8AC3E}">
        <p14:creationId xmlns:p14="http://schemas.microsoft.com/office/powerpoint/2010/main" val="1854037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Εικόνα 25"/>
          <p:cNvPicPr>
            <a:picLocks noChangeAspect="1" noChangeArrowheads="1"/>
          </p:cNvPicPr>
          <p:nvPr/>
        </p:nvPicPr>
        <p:blipFill>
          <a:blip r:embed="rId2" cstate="print"/>
          <a:srcRect l="24178" t="31654" r="34622" b="20505"/>
          <a:stretch>
            <a:fillRect/>
          </a:stretch>
        </p:blipFill>
        <p:spPr bwMode="auto">
          <a:xfrm>
            <a:off x="683568" y="1844824"/>
            <a:ext cx="3744416" cy="3240360"/>
          </a:xfrm>
          <a:prstGeom prst="rect">
            <a:avLst/>
          </a:prstGeom>
          <a:noFill/>
          <a:ln w="9525">
            <a:noFill/>
            <a:miter lim="800000"/>
            <a:headEnd/>
            <a:tailEnd/>
          </a:ln>
        </p:spPr>
      </p:pic>
      <p:pic>
        <p:nvPicPr>
          <p:cNvPr id="5123" name="Εικόνα 28"/>
          <p:cNvPicPr>
            <a:picLocks noChangeAspect="1" noChangeArrowheads="1"/>
          </p:cNvPicPr>
          <p:nvPr/>
        </p:nvPicPr>
        <p:blipFill>
          <a:blip r:embed="rId3" cstate="print"/>
          <a:srcRect l="24382" t="31294" r="35522" b="19424"/>
          <a:stretch>
            <a:fillRect/>
          </a:stretch>
        </p:blipFill>
        <p:spPr bwMode="auto">
          <a:xfrm>
            <a:off x="4572000" y="1831270"/>
            <a:ext cx="3816424" cy="3253914"/>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l-GR" sz="3600" dirty="0"/>
              <a:t>Ενστάλαξη </a:t>
            </a:r>
            <a:r>
              <a:rPr lang="el-GR" sz="3600" dirty="0" err="1"/>
              <a:t>ωτικών</a:t>
            </a:r>
            <a:r>
              <a:rPr lang="el-GR" sz="3600" dirty="0"/>
              <a:t> </a:t>
            </a:r>
            <a:r>
              <a:rPr lang="el-GR" sz="3600" dirty="0" smtClean="0"/>
              <a:t>σταγόνων</a:t>
            </a:r>
            <a:endParaRPr lang="el-GR" sz="3600" dirty="0"/>
          </a:p>
        </p:txBody>
      </p:sp>
    </p:spTree>
    <p:extLst>
      <p:ext uri="{BB962C8B-B14F-4D97-AF65-F5344CB8AC3E}">
        <p14:creationId xmlns:p14="http://schemas.microsoft.com/office/powerpoint/2010/main" val="17858459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err="1" smtClean="0"/>
              <a:t>Ενδορρινική</a:t>
            </a:r>
            <a:r>
              <a:rPr lang="el-GR" sz="3600" b="1" dirty="0" smtClean="0"/>
              <a:t> χορήγηση φαρμάκων</a:t>
            </a:r>
            <a:endParaRPr lang="el-GR" sz="3600" b="1" dirty="0"/>
          </a:p>
        </p:txBody>
      </p:sp>
      <p:sp>
        <p:nvSpPr>
          <p:cNvPr id="2" name="1 - Θέση περιεχομένου"/>
          <p:cNvSpPr>
            <a:spLocks noGrp="1"/>
          </p:cNvSpPr>
          <p:nvPr>
            <p:ph idx="1"/>
          </p:nvPr>
        </p:nvSpPr>
        <p:spPr/>
        <p:txBody>
          <a:bodyPr>
            <a:noAutofit/>
          </a:bodyPr>
          <a:lstStyle/>
          <a:p>
            <a:r>
              <a:rPr lang="el-GR" sz="2400" dirty="0" smtClean="0"/>
              <a:t>Πριν από την έναρξη της αγωγής και στην περίπτωση ρινικών ενοχλήσεων, πρέπει να πραγματοποιηθεί εξέταση της ρινός. </a:t>
            </a:r>
          </a:p>
          <a:p>
            <a:r>
              <a:rPr lang="el-GR" sz="2400" dirty="0" smtClean="0"/>
              <a:t>Η διάρκεια της θεραπείας πρέπει να περιορίζεται στην περίοδο που αντιστοιχεί στην έκθεση σε αλλεργιογόνα. </a:t>
            </a:r>
          </a:p>
          <a:p>
            <a:r>
              <a:rPr lang="el-GR" sz="2400" dirty="0" smtClean="0"/>
              <a:t>Η δόση πρέπει να ρυθμίζεται στη ελάχιστη θεραπευτική δόση στην οποία διατηρείται αποτελεσματικός έλεγχος των συμπτωμάτων. </a:t>
            </a:r>
          </a:p>
          <a:p>
            <a:r>
              <a:rPr lang="el-GR" sz="2400" dirty="0" smtClean="0"/>
              <a:t>Τα φάρμακα που διατίθενται για </a:t>
            </a:r>
            <a:r>
              <a:rPr lang="el-GR" sz="2400" dirty="0" err="1" smtClean="0"/>
              <a:t>ενδορρινική</a:t>
            </a:r>
            <a:r>
              <a:rPr lang="el-GR" sz="2400" dirty="0" smtClean="0"/>
              <a:t> χορήγηση διατίθενται σε ρινικό εκνέφωμα / εναιώρημα.</a:t>
            </a:r>
          </a:p>
          <a:p>
            <a:endParaRPr lang="el-GR" sz="2400" dirty="0"/>
          </a:p>
        </p:txBody>
      </p:sp>
    </p:spTree>
    <p:extLst>
      <p:ext uri="{BB962C8B-B14F-4D97-AF65-F5344CB8AC3E}">
        <p14:creationId xmlns:p14="http://schemas.microsoft.com/office/powerpoint/2010/main" val="4279778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Παρεντερική χορήγηση φαρμάκων</a:t>
            </a:r>
            <a:endParaRPr lang="el-GR" sz="3600" b="1" dirty="0"/>
          </a:p>
        </p:txBody>
      </p:sp>
      <p:sp>
        <p:nvSpPr>
          <p:cNvPr id="2" name="1 - Θέση περιεχομένου"/>
          <p:cNvSpPr>
            <a:spLocks noGrp="1"/>
          </p:cNvSpPr>
          <p:nvPr>
            <p:ph idx="1"/>
          </p:nvPr>
        </p:nvSpPr>
        <p:spPr/>
        <p:txBody>
          <a:bodyPr>
            <a:noAutofit/>
          </a:bodyPr>
          <a:lstStyle/>
          <a:p>
            <a:r>
              <a:rPr lang="el-GR" sz="2400" dirty="0" smtClean="0"/>
              <a:t>Παρεντερική χορήγηση ονομάζεται η έγχυση ενός φαρμάκου απευθείας</a:t>
            </a:r>
            <a:r>
              <a:rPr lang="en-US" sz="2400" dirty="0" smtClean="0"/>
              <a:t>:</a:t>
            </a:r>
            <a:endParaRPr lang="el-GR" sz="2400" dirty="0" smtClean="0"/>
          </a:p>
          <a:p>
            <a:pPr lvl="1"/>
            <a:r>
              <a:rPr lang="el-GR" sz="2400" b="1" dirty="0" smtClean="0">
                <a:solidFill>
                  <a:srgbClr val="004B82"/>
                </a:solidFill>
              </a:rPr>
              <a:t>σε μια φλέβα </a:t>
            </a:r>
            <a:r>
              <a:rPr lang="el-GR" sz="2400" dirty="0" smtClean="0"/>
              <a:t>(ενδοφλέβια, </a:t>
            </a:r>
            <a:r>
              <a:rPr lang="en-US" sz="2400" dirty="0" smtClean="0"/>
              <a:t>IV</a:t>
            </a:r>
            <a:r>
              <a:rPr lang="el-GR" sz="2400" dirty="0" smtClean="0"/>
              <a:t> = </a:t>
            </a:r>
            <a:r>
              <a:rPr lang="en-US" sz="2400" dirty="0" smtClean="0"/>
              <a:t>intravenous</a:t>
            </a:r>
            <a:r>
              <a:rPr lang="el-GR" sz="2400" dirty="0" smtClean="0"/>
              <a:t>),  </a:t>
            </a:r>
          </a:p>
          <a:p>
            <a:pPr lvl="1"/>
            <a:r>
              <a:rPr lang="el-GR" sz="2400" b="1" dirty="0" smtClean="0">
                <a:solidFill>
                  <a:srgbClr val="004B82"/>
                </a:solidFill>
              </a:rPr>
              <a:t>σε ένα μυ </a:t>
            </a:r>
            <a:r>
              <a:rPr lang="el-GR" sz="2400" dirty="0" smtClean="0"/>
              <a:t>(ενδομυϊκή, </a:t>
            </a:r>
            <a:r>
              <a:rPr lang="en-US" sz="2400" dirty="0" smtClean="0"/>
              <a:t>IM</a:t>
            </a:r>
            <a:r>
              <a:rPr lang="el-GR" sz="2400" dirty="0" smtClean="0"/>
              <a:t> = </a:t>
            </a:r>
            <a:r>
              <a:rPr lang="en-US" sz="2400" dirty="0" smtClean="0"/>
              <a:t>intramuscular</a:t>
            </a:r>
            <a:r>
              <a:rPr lang="el-GR" sz="2400" dirty="0" smtClean="0"/>
              <a:t>), </a:t>
            </a:r>
          </a:p>
          <a:p>
            <a:pPr lvl="1"/>
            <a:r>
              <a:rPr lang="el-GR" sz="2400" b="1" dirty="0" smtClean="0">
                <a:solidFill>
                  <a:srgbClr val="004B82"/>
                </a:solidFill>
              </a:rPr>
              <a:t>σε μία αρτηρία </a:t>
            </a:r>
            <a:r>
              <a:rPr lang="el-GR" sz="2400" dirty="0" smtClean="0"/>
              <a:t>(</a:t>
            </a:r>
            <a:r>
              <a:rPr lang="el-GR" sz="2400" dirty="0" err="1" smtClean="0"/>
              <a:t>ενδοαρτηριακή</a:t>
            </a:r>
            <a:r>
              <a:rPr lang="el-GR" sz="2400" dirty="0" smtClean="0"/>
              <a:t>), </a:t>
            </a:r>
          </a:p>
          <a:p>
            <a:pPr lvl="1"/>
            <a:r>
              <a:rPr lang="el-GR" sz="2400" b="1" dirty="0" smtClean="0">
                <a:solidFill>
                  <a:srgbClr val="004B82"/>
                </a:solidFill>
              </a:rPr>
              <a:t>στην κοιλιακή κοιλότητα </a:t>
            </a:r>
            <a:r>
              <a:rPr lang="el-GR" sz="2400" dirty="0" smtClean="0"/>
              <a:t>(ενδοκοιλιακή/</a:t>
            </a:r>
            <a:r>
              <a:rPr lang="el-GR" sz="2400" dirty="0" err="1" smtClean="0"/>
              <a:t>ενδοραχιαία</a:t>
            </a:r>
            <a:r>
              <a:rPr lang="el-GR" sz="2400" dirty="0" smtClean="0"/>
              <a:t>), </a:t>
            </a:r>
          </a:p>
          <a:p>
            <a:pPr lvl="1"/>
            <a:r>
              <a:rPr lang="el-GR" sz="2400" b="1" dirty="0" smtClean="0">
                <a:solidFill>
                  <a:srgbClr val="004B82"/>
                </a:solidFill>
              </a:rPr>
              <a:t>στην καρδιά </a:t>
            </a:r>
            <a:r>
              <a:rPr lang="el-GR" sz="2400" dirty="0" smtClean="0"/>
              <a:t>(</a:t>
            </a:r>
            <a:r>
              <a:rPr lang="el-GR" sz="2400" dirty="0" err="1" smtClean="0"/>
              <a:t>ενδοκαρδιακή</a:t>
            </a:r>
            <a:r>
              <a:rPr lang="el-GR" sz="2400" dirty="0" smtClean="0"/>
              <a:t>) ή </a:t>
            </a:r>
          </a:p>
          <a:p>
            <a:pPr lvl="1"/>
            <a:r>
              <a:rPr lang="el-GR" sz="2400" b="1" dirty="0" smtClean="0">
                <a:solidFill>
                  <a:srgbClr val="004B82"/>
                </a:solidFill>
              </a:rPr>
              <a:t>στον λιπώδη ιστό κάτω από το δέρμα </a:t>
            </a:r>
            <a:r>
              <a:rPr lang="el-GR" sz="2400" dirty="0" smtClean="0"/>
              <a:t>(υποδόρια, </a:t>
            </a:r>
            <a:r>
              <a:rPr lang="en-US" sz="2400" dirty="0" smtClean="0"/>
              <a:t>SC</a:t>
            </a:r>
            <a:r>
              <a:rPr lang="el-GR" sz="2400" dirty="0" smtClean="0"/>
              <a:t> = </a:t>
            </a:r>
            <a:r>
              <a:rPr lang="en-US" sz="2400" dirty="0" smtClean="0"/>
              <a:t>subcutaneous</a:t>
            </a:r>
            <a:r>
              <a:rPr lang="el-GR" sz="2400" dirty="0" smtClean="0"/>
              <a:t>).</a:t>
            </a:r>
          </a:p>
          <a:p>
            <a:r>
              <a:rPr lang="el-GR" sz="2400" dirty="0" smtClean="0"/>
              <a:t>Χρησιμοποιείται όταν είναι απαραίτητη η ταχύτερη απορρόφηση ενός φαρμάκου. </a:t>
            </a:r>
          </a:p>
          <a:p>
            <a:r>
              <a:rPr lang="el-GR" sz="2400" dirty="0" smtClean="0"/>
              <a:t>Η εφ’ άπαξ χορήγηση μεγάλης δόσης φαρμάκου παρεντερικά ονομάζεται χορήγηση bolus.</a:t>
            </a:r>
            <a:endParaRPr lang="el-GR" sz="2400" dirty="0"/>
          </a:p>
        </p:txBody>
      </p:sp>
    </p:spTree>
    <p:extLst>
      <p:ext uri="{BB962C8B-B14F-4D97-AF65-F5344CB8AC3E}">
        <p14:creationId xmlns:p14="http://schemas.microsoft.com/office/powerpoint/2010/main" val="1112047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vert="horz" lIns="91440" tIns="45720" rIns="91440" bIns="45720" rtlCol="0" anchor="ctr">
            <a:normAutofit/>
          </a:bodyPr>
          <a:lstStyle/>
          <a:p>
            <a:r>
              <a:rPr lang="el-GR" sz="3600" dirty="0" err="1" smtClean="0">
                <a:latin typeface="+mn-lt"/>
                <a:ea typeface="Verdana" pitchFamily="34" charset="0"/>
                <a:cs typeface="Verdana" pitchFamily="34" charset="0"/>
              </a:rPr>
              <a:t>Γενόσημο</a:t>
            </a:r>
            <a:r>
              <a:rPr lang="el-GR" sz="3600" dirty="0" smtClean="0">
                <a:latin typeface="+mn-lt"/>
                <a:ea typeface="Verdana" pitchFamily="34" charset="0"/>
                <a:cs typeface="Verdana" pitchFamily="34" charset="0"/>
              </a:rPr>
              <a:t> φάρμακο</a:t>
            </a:r>
            <a:endParaRPr lang="el-GR" sz="3600" dirty="0">
              <a:latin typeface="+mn-lt"/>
              <a:ea typeface="Verdana" pitchFamily="34" charset="0"/>
              <a:cs typeface="Verdana" pitchFamily="34" charset="0"/>
            </a:endParaRPr>
          </a:p>
        </p:txBody>
      </p:sp>
      <p:sp>
        <p:nvSpPr>
          <p:cNvPr id="2" name="1 - Θέση περιεχομένου"/>
          <p:cNvSpPr>
            <a:spLocks noGrp="1"/>
          </p:cNvSpPr>
          <p:nvPr>
            <p:ph idx="1"/>
          </p:nvPr>
        </p:nvSpPr>
        <p:spPr/>
        <p:txBody>
          <a:bodyPr vert="horz" lIns="91440" tIns="45720" rIns="91440" bIns="45720" rtlCol="0">
            <a:normAutofit/>
          </a:bodyPr>
          <a:lstStyle/>
          <a:p>
            <a:r>
              <a:rPr lang="el-GR" sz="2400" dirty="0">
                <a:ea typeface="Verdana" pitchFamily="34" charset="0"/>
                <a:cs typeface="Verdana" pitchFamily="34" charset="0"/>
              </a:rPr>
              <a:t>Φαρμακευτικό προϊόν το οποίο έχει αναπτυχθεί με τέτοιο τρόπο, ώστε να είναι το ίδιο με άλλο ήδη εγκεκριμένο προϊόν (προϊόν αναφοράς/πρωτότυπο)</a:t>
            </a:r>
          </a:p>
          <a:p>
            <a:endParaRPr lang="el-GR" sz="2400" dirty="0">
              <a:ea typeface="Verdana" pitchFamily="34" charset="0"/>
              <a:cs typeface="Verdana" pitchFamily="34" charset="0"/>
            </a:endParaRPr>
          </a:p>
          <a:p>
            <a:r>
              <a:rPr lang="el-GR" sz="2400" dirty="0">
                <a:ea typeface="Verdana" pitchFamily="34" charset="0"/>
                <a:cs typeface="Verdana" pitchFamily="34" charset="0"/>
              </a:rPr>
              <a:t>Περιέχει την ίδια δραστική ουσία όπως το προϊόν αναφοράς, στην  ίδια ποσότητα. </a:t>
            </a:r>
          </a:p>
          <a:p>
            <a:endParaRPr lang="el-GR" sz="2400" dirty="0">
              <a:ea typeface="Verdana" pitchFamily="34" charset="0"/>
              <a:cs typeface="Verdana" pitchFamily="34" charset="0"/>
            </a:endParaRPr>
          </a:p>
        </p:txBody>
      </p:sp>
    </p:spTree>
    <p:extLst>
      <p:ext uri="{BB962C8B-B14F-4D97-AF65-F5344CB8AC3E}">
        <p14:creationId xmlns:p14="http://schemas.microsoft.com/office/powerpoint/2010/main" val="3055073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Autofit/>
          </a:bodyPr>
          <a:lstStyle/>
          <a:p>
            <a:r>
              <a:rPr lang="el-GR" sz="3600" b="1" dirty="0" smtClean="0"/>
              <a:t>Οι νοσηλευτές έχουν το δικαίωμα να αρνηθούν τη χορήγηση ενός φαρμάκου:</a:t>
            </a:r>
            <a:endParaRPr lang="el-GR" sz="3600" b="1" dirty="0"/>
          </a:p>
        </p:txBody>
      </p:sp>
      <p:sp>
        <p:nvSpPr>
          <p:cNvPr id="2" name="1 - Θέση περιεχομένου"/>
          <p:cNvSpPr>
            <a:spLocks noGrp="1"/>
          </p:cNvSpPr>
          <p:nvPr>
            <p:ph idx="1"/>
          </p:nvPr>
        </p:nvSpPr>
        <p:spPr>
          <a:xfrm>
            <a:off x="457200" y="1196752"/>
            <a:ext cx="8229600" cy="4392488"/>
          </a:xfrm>
        </p:spPr>
        <p:txBody>
          <a:bodyPr>
            <a:normAutofit/>
          </a:bodyPr>
          <a:lstStyle/>
          <a:p>
            <a:pPr lvl="0"/>
            <a:r>
              <a:rPr lang="el-GR" sz="2400" dirty="0" smtClean="0"/>
              <a:t>Όταν η ποσότητα του ξεπερνά την καθιερωμένη δοσολογία του. </a:t>
            </a:r>
          </a:p>
          <a:p>
            <a:pPr lvl="0"/>
            <a:r>
              <a:rPr lang="el-GR" sz="2400" dirty="0" smtClean="0"/>
              <a:t>Όταν αυτό φαίνεται αλλοιωμένο. </a:t>
            </a:r>
          </a:p>
          <a:p>
            <a:pPr lvl="0"/>
            <a:r>
              <a:rPr lang="el-GR" sz="2400" dirty="0" smtClean="0"/>
              <a:t>Όταν παρουσιάζει άμεσα σοβαρές παρενέργειες. </a:t>
            </a:r>
          </a:p>
          <a:p>
            <a:pPr lvl="0"/>
            <a:r>
              <a:rPr lang="el-GR" sz="2400" dirty="0" smtClean="0"/>
              <a:t>Όταν η εμπειρία του στη χορήγηση φαρμάκων είναι περιορισμένη. </a:t>
            </a:r>
          </a:p>
          <a:p>
            <a:pPr>
              <a:buNone/>
            </a:pPr>
            <a:r>
              <a:rPr lang="el-GR" sz="2400" i="1" dirty="0" smtClean="0"/>
              <a:t>    </a:t>
            </a:r>
          </a:p>
          <a:p>
            <a:pPr marL="0" indent="0">
              <a:buNone/>
            </a:pPr>
            <a:r>
              <a:rPr lang="el-GR" sz="2400" dirty="0" smtClean="0"/>
              <a:t>Άρνηση χορήγησης ενός φαρμάκου απαιτεί συζήτηση με τον προϊστάμενο τον θεράποντα γιατρό, και καταγραφή στο δελτίο νοσηλείας. </a:t>
            </a:r>
          </a:p>
          <a:p>
            <a:endParaRPr lang="el-GR" sz="2400" dirty="0"/>
          </a:p>
        </p:txBody>
      </p:sp>
      <p:sp>
        <p:nvSpPr>
          <p:cNvPr id="4" name="Rectangle 3"/>
          <p:cNvSpPr/>
          <p:nvPr/>
        </p:nvSpPr>
        <p:spPr>
          <a:xfrm>
            <a:off x="467544" y="4077072"/>
            <a:ext cx="8064896" cy="1296144"/>
          </a:xfrm>
          <a:prstGeom prst="rect">
            <a:avLst/>
          </a:prstGeom>
          <a:no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977546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Σκοποί παρεντερικής χορήγησης </a:t>
            </a:r>
            <a:r>
              <a:rPr lang="el-GR" sz="2800" b="0" dirty="0" smtClean="0"/>
              <a:t>(1/2)</a:t>
            </a:r>
            <a:endParaRPr lang="el-GR" sz="2800" b="0" dirty="0"/>
          </a:p>
        </p:txBody>
      </p:sp>
      <p:sp>
        <p:nvSpPr>
          <p:cNvPr id="2" name="1 - Θέση περιεχομένου"/>
          <p:cNvSpPr>
            <a:spLocks noGrp="1"/>
          </p:cNvSpPr>
          <p:nvPr>
            <p:ph idx="1"/>
          </p:nvPr>
        </p:nvSpPr>
        <p:spPr/>
        <p:txBody>
          <a:bodyPr>
            <a:normAutofit/>
          </a:bodyPr>
          <a:lstStyle/>
          <a:p>
            <a:pPr lvl="0"/>
            <a:r>
              <a:rPr lang="el-GR" sz="2400" dirty="0" smtClean="0"/>
              <a:t>Ύπαρξη ταχείας και συστηματικής δράσης των φαρμάκων.</a:t>
            </a:r>
          </a:p>
          <a:p>
            <a:pPr lvl="0"/>
            <a:r>
              <a:rPr lang="el-GR" sz="2400" dirty="0" smtClean="0"/>
              <a:t>Ορισμένα φάρμακα δεν δίνονται από το στόμα, επειδή αδρανοποιούνται στον γαστρεντερικό σωλήνα από τη δράση των γαστρικών υγρών (ινσουλίνη).</a:t>
            </a:r>
          </a:p>
          <a:p>
            <a:pPr lvl="0"/>
            <a:r>
              <a:rPr lang="el-GR" sz="2400" dirty="0" smtClean="0"/>
              <a:t>Ορισμένα φάρμακα δεν παραμένουν στο έντερο αρκετό χρόνο για την απορρόφηση τους, όταν υπάρχουν διάρροιες, έμετοι, ή </a:t>
            </a:r>
            <a:r>
              <a:rPr lang="el-GR" sz="2400" dirty="0" err="1" smtClean="0"/>
              <a:t>εισρόφηση</a:t>
            </a:r>
            <a:r>
              <a:rPr lang="el-GR" sz="2400" dirty="0" smtClean="0"/>
              <a:t> γαστρικού περιεχομένου.</a:t>
            </a:r>
          </a:p>
          <a:p>
            <a:pPr lvl="0"/>
            <a:r>
              <a:rPr lang="el-GR" sz="2400" dirty="0" smtClean="0"/>
              <a:t>Ορισμένα φάρμακα  απορροφούνται μερικώς από το γαστρεντερικό σωλήνα και ορισμένα φάρμακα είναι τοξικά και ερεθιστικά για το γαστρικό βλεννογόνο.</a:t>
            </a:r>
          </a:p>
          <a:p>
            <a:endParaRPr lang="el-GR" sz="2400" dirty="0"/>
          </a:p>
        </p:txBody>
      </p:sp>
    </p:spTree>
    <p:extLst>
      <p:ext uri="{BB962C8B-B14F-4D97-AF65-F5344CB8AC3E}">
        <p14:creationId xmlns:p14="http://schemas.microsoft.com/office/powerpoint/2010/main" val="20397834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Τίτλος"/>
          <p:cNvSpPr>
            <a:spLocks noGrp="1"/>
          </p:cNvSpPr>
          <p:nvPr>
            <p:ph type="title"/>
          </p:nvPr>
        </p:nvSpPr>
        <p:spPr/>
        <p:txBody>
          <a:bodyPr>
            <a:normAutofit/>
          </a:bodyPr>
          <a:lstStyle/>
          <a:p>
            <a:r>
              <a:rPr lang="el-GR" sz="3600" dirty="0">
                <a:solidFill>
                  <a:prstClr val="black"/>
                </a:solidFill>
              </a:rPr>
              <a:t>Σκοποί παρεντερικής χορήγησης </a:t>
            </a:r>
            <a:r>
              <a:rPr lang="el-GR" sz="2800" b="0" dirty="0" smtClean="0">
                <a:solidFill>
                  <a:prstClr val="black"/>
                </a:solidFill>
              </a:rPr>
              <a:t>(2/2</a:t>
            </a:r>
            <a:r>
              <a:rPr lang="el-GR" sz="2800" b="0" dirty="0">
                <a:solidFill>
                  <a:prstClr val="black"/>
                </a:solidFill>
              </a:rPr>
              <a:t>)</a:t>
            </a:r>
            <a:endParaRPr lang="el-GR" sz="3600" b="1" dirty="0"/>
          </a:p>
        </p:txBody>
      </p:sp>
      <p:sp>
        <p:nvSpPr>
          <p:cNvPr id="2" name="1 - Θέση περιεχομένου"/>
          <p:cNvSpPr>
            <a:spLocks noGrp="1"/>
          </p:cNvSpPr>
          <p:nvPr>
            <p:ph idx="1"/>
          </p:nvPr>
        </p:nvSpPr>
        <p:spPr/>
        <p:txBody>
          <a:bodyPr>
            <a:normAutofit/>
          </a:bodyPr>
          <a:lstStyle/>
          <a:p>
            <a:pPr lvl="0"/>
            <a:r>
              <a:rPr lang="el-GR" sz="2400" dirty="0" smtClean="0"/>
              <a:t>Όταν ο ασθενής είναι αναίσθητος ή δεν συνεργάζεται, δεν μπορεί να καταπιεί  λόγω χειρουργικών ή νευρολογικών προβλημάτων.</a:t>
            </a:r>
          </a:p>
          <a:p>
            <a:pPr lvl="0"/>
            <a:r>
              <a:rPr lang="el-GR" sz="2400" dirty="0" smtClean="0"/>
              <a:t>Για να επαναφέρουμε τον όγκο του αίματος και την ισορροπία των ηλεκτρολυτών, αντικαθιστώντας τα υγρά, όπως σε σοκ.</a:t>
            </a:r>
          </a:p>
          <a:p>
            <a:pPr lvl="0"/>
            <a:r>
              <a:rPr lang="el-GR" sz="2400" dirty="0" smtClean="0"/>
              <a:t>Για να δώσουμε τροφή όταν δεν μπορεί να ληφθεί από το στόμα. </a:t>
            </a:r>
          </a:p>
          <a:p>
            <a:endParaRPr lang="el-GR" sz="2400" dirty="0"/>
          </a:p>
        </p:txBody>
      </p:sp>
    </p:spTree>
    <p:extLst>
      <p:ext uri="{BB962C8B-B14F-4D97-AF65-F5344CB8AC3E}">
        <p14:creationId xmlns:p14="http://schemas.microsoft.com/office/powerpoint/2010/main" val="21963669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Σύριγγες</a:t>
            </a:r>
            <a:endParaRPr lang="el-GR" sz="3600" b="1" dirty="0"/>
          </a:p>
        </p:txBody>
      </p:sp>
      <p:sp>
        <p:nvSpPr>
          <p:cNvPr id="2" name="1 - Θέση περιεχομένου"/>
          <p:cNvSpPr>
            <a:spLocks noGrp="1"/>
          </p:cNvSpPr>
          <p:nvPr>
            <p:ph idx="1"/>
          </p:nvPr>
        </p:nvSpPr>
        <p:spPr/>
        <p:txBody>
          <a:bodyPr>
            <a:noAutofit/>
          </a:bodyPr>
          <a:lstStyle/>
          <a:p>
            <a:r>
              <a:rPr lang="el-GR" sz="2400" dirty="0" smtClean="0"/>
              <a:t>Για την παρεντερική χορήγηση φαρμάκων απαιτούνται μια σύριγγα και μια βελόνα. </a:t>
            </a:r>
          </a:p>
          <a:p>
            <a:r>
              <a:rPr lang="el-GR" sz="2400" dirty="0" smtClean="0"/>
              <a:t>Κάθε σύριγγα αποτελείται από το κύλινδρο (ή σώμα) και το έμβολο.</a:t>
            </a:r>
          </a:p>
          <a:p>
            <a:r>
              <a:rPr lang="el-GR" sz="2400" dirty="0" smtClean="0"/>
              <a:t>Στον κύλινδρο υπάρχει κλίμακα αρίθμησης όγκου, που δηλώνει τον όγκο υγρού που χωράει. Έτσι, τα συνήθη μεγέθη συριγγών είναι 2cc, 2.5cc, 5 cc, 10cc, 20cc και 60cc. </a:t>
            </a:r>
          </a:p>
          <a:p>
            <a:r>
              <a:rPr lang="el-GR" sz="2400" dirty="0" smtClean="0"/>
              <a:t>Οι σύριγγες χωρητικότητας 1 cc ονομάζονται σύριγγες φυματίνης. </a:t>
            </a:r>
          </a:p>
          <a:p>
            <a:r>
              <a:rPr lang="el-GR" sz="2400" dirty="0" smtClean="0"/>
              <a:t>Η σύριγγα ινσουλίνης αν και έχει το ίδιο μέγεθος και σχήμα με τη σύριγγα φυματίνης, η κλίμακα μέτρησής της έχει υπολογιστεί  ειδικά για την χορήγηση ινσουλίνης σε IU (</a:t>
            </a:r>
            <a:r>
              <a:rPr lang="el-GR" sz="2400" dirty="0" err="1" smtClean="0"/>
              <a:t>International</a:t>
            </a:r>
            <a:r>
              <a:rPr lang="el-GR" sz="2400" dirty="0" smtClean="0"/>
              <a:t> </a:t>
            </a:r>
            <a:r>
              <a:rPr lang="el-GR" sz="2400" dirty="0" err="1" smtClean="0"/>
              <a:t>Units</a:t>
            </a:r>
            <a:r>
              <a:rPr lang="el-GR" sz="2400" dirty="0" smtClean="0"/>
              <a:t>).</a:t>
            </a:r>
          </a:p>
          <a:p>
            <a:endParaRPr lang="el-GR" sz="2400" dirty="0"/>
          </a:p>
        </p:txBody>
      </p:sp>
    </p:spTree>
    <p:extLst>
      <p:ext uri="{BB962C8B-B14F-4D97-AF65-F5344CB8AC3E}">
        <p14:creationId xmlns:p14="http://schemas.microsoft.com/office/powerpoint/2010/main" val="17055560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pixabay.com/static/uploads/photo/2013/09/08/12/21/needle-180336_6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59" r="33618" b="31371"/>
          <a:stretch/>
        </p:blipFill>
        <p:spPr bwMode="auto">
          <a:xfrm>
            <a:off x="2210051" y="4287280"/>
            <a:ext cx="1365662" cy="12845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l-GR" dirty="0" smtClean="0"/>
              <a:t>Σύριγγες και βελόνες</a:t>
            </a:r>
            <a:endParaRPr lang="el-GR" dirty="0"/>
          </a:p>
        </p:txBody>
      </p:sp>
      <p:pic>
        <p:nvPicPr>
          <p:cNvPr id="4102" name="Picture 6" descr="http://upload.wikimedia.org/wikipedia/commons/thumb/1/19/HypodermicNeedles.jpg/1280px-HypodermicNeed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9221" y="1772816"/>
            <a:ext cx="4127105" cy="30953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382824" y="4868145"/>
            <a:ext cx="2939897"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HypodermicNeedles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smtClean="0">
                <a:latin typeface="+mn-lt"/>
                <a:hlinkClick r:id="rId5"/>
              </a:rPr>
              <a:t>Bobjgalindo</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BY-SA 3.0</a:t>
            </a:r>
            <a:endParaRPr lang="en-US" sz="1200" dirty="0">
              <a:latin typeface="+mn-lt"/>
            </a:endParaRPr>
          </a:p>
        </p:txBody>
      </p:sp>
      <p:sp>
        <p:nvSpPr>
          <p:cNvPr id="11" name="Rectangle 10"/>
          <p:cNvSpPr/>
          <p:nvPr/>
        </p:nvSpPr>
        <p:spPr>
          <a:xfrm>
            <a:off x="324513" y="4207143"/>
            <a:ext cx="1885538" cy="1015663"/>
          </a:xfrm>
          <a:prstGeom prst="rect">
            <a:avLst/>
          </a:prstGeom>
        </p:spPr>
        <p:txBody>
          <a:bodyPr wrap="square">
            <a:spAutoFit/>
          </a:bodyPr>
          <a:lstStyle/>
          <a:p>
            <a:pPr algn="ctr"/>
            <a:r>
              <a:rPr lang="en-US" sz="1200" dirty="0">
                <a:solidFill>
                  <a:schemeClr val="tx1">
                    <a:lumMod val="75000"/>
                    <a:lumOff val="25000"/>
                  </a:schemeClr>
                </a:solidFill>
                <a:latin typeface="+mn-lt"/>
              </a:rPr>
              <a:t>“Syringe2” </a:t>
            </a:r>
            <a:r>
              <a:rPr lang="el-GR" sz="1200" dirty="0" smtClean="0">
                <a:solidFill>
                  <a:schemeClr val="tx1">
                    <a:lumMod val="75000"/>
                    <a:lumOff val="25000"/>
                  </a:schemeClr>
                </a:solidFill>
                <a:latin typeface="+mn-lt"/>
              </a:rPr>
              <a:t>από </a:t>
            </a:r>
            <a:r>
              <a:rPr lang="en-US" sz="1200" dirty="0" err="1">
                <a:solidFill>
                  <a:schemeClr val="tx1">
                    <a:lumMod val="75000"/>
                    <a:lumOff val="25000"/>
                  </a:schemeClr>
                </a:solidFill>
                <a:latin typeface="+mn-lt"/>
              </a:rPr>
              <a:t>Biggishben</a:t>
            </a:r>
            <a:r>
              <a:rPr lang="el-GR" sz="1200" dirty="0" smtClean="0">
                <a:solidFill>
                  <a:schemeClr val="tx1">
                    <a:lumMod val="75000"/>
                    <a:lumOff val="25000"/>
                  </a:schemeClr>
                </a:solidFill>
                <a:latin typeface="+mn-lt"/>
              </a:rPr>
              <a:t> διαθέσιμο με άδεια </a:t>
            </a:r>
            <a:r>
              <a:rPr lang="en-US" sz="1200" dirty="0">
                <a:hlinkClick r:id="rId7"/>
              </a:rPr>
              <a:t>CC BY-SA </a:t>
            </a:r>
            <a:r>
              <a:rPr lang="en-US" sz="1200" dirty="0" smtClean="0">
                <a:hlinkClick r:id="rId7"/>
              </a:rPr>
              <a:t>3.0</a:t>
            </a:r>
            <a:r>
              <a:rPr lang="el-GR" sz="1200" dirty="0" smtClean="0"/>
              <a:t> </a:t>
            </a:r>
            <a:r>
              <a:rPr lang="el-GR" sz="1200" dirty="0" smtClean="0">
                <a:solidFill>
                  <a:schemeClr val="tx1">
                    <a:lumMod val="75000"/>
                    <a:lumOff val="25000"/>
                  </a:schemeClr>
                </a:solidFill>
                <a:latin typeface="+mn-lt"/>
              </a:rPr>
              <a:t>και </a:t>
            </a:r>
            <a:r>
              <a:rPr lang="en-US" sz="1200" dirty="0" smtClean="0">
                <a:solidFill>
                  <a:schemeClr val="tx1">
                    <a:lumMod val="75000"/>
                    <a:lumOff val="25000"/>
                  </a:schemeClr>
                </a:solidFill>
                <a:latin typeface="+mn-lt"/>
                <a:hlinkClick r:id="rId8"/>
              </a:rPr>
              <a:t>needle</a:t>
            </a:r>
            <a:r>
              <a:rPr lang="el-GR" sz="1200" dirty="0" smtClean="0">
                <a:solidFill>
                  <a:schemeClr val="tx1">
                    <a:lumMod val="75000"/>
                    <a:lumOff val="25000"/>
                  </a:schemeClr>
                </a:solidFill>
                <a:latin typeface="+mn-lt"/>
              </a:rPr>
              <a:t> από </a:t>
            </a:r>
            <a:r>
              <a:rPr lang="en-US" sz="1200" dirty="0" smtClean="0">
                <a:solidFill>
                  <a:schemeClr val="tx1">
                    <a:lumMod val="75000"/>
                    <a:lumOff val="25000"/>
                  </a:schemeClr>
                </a:solidFill>
                <a:latin typeface="+mn-lt"/>
                <a:hlinkClick r:id="rId9"/>
              </a:rPr>
              <a:t>beni195bb</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10"/>
              </a:rPr>
              <a:t>CC0 Public Domain</a:t>
            </a:r>
            <a:endParaRPr lang="en-US" sz="1200" dirty="0">
              <a:solidFill>
                <a:schemeClr val="tx1">
                  <a:lumMod val="75000"/>
                  <a:lumOff val="25000"/>
                </a:schemeClr>
              </a:solidFill>
              <a:latin typeface="+mn-lt"/>
            </a:endParaRPr>
          </a:p>
        </p:txBody>
      </p:sp>
      <p:pic>
        <p:nvPicPr>
          <p:cNvPr id="3" name="Picture 2" descr="C:\Users\alex\Downloads\640px-Syringe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513" y="1790779"/>
            <a:ext cx="3251200"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012" y="1214715"/>
            <a:ext cx="1728192" cy="369332"/>
          </a:xfrm>
          <a:prstGeom prst="rect">
            <a:avLst/>
          </a:prstGeom>
          <a:noFill/>
        </p:spPr>
        <p:txBody>
          <a:bodyPr wrap="square" rtlCol="0">
            <a:spAutoFit/>
          </a:bodyPr>
          <a:lstStyle/>
          <a:p>
            <a:r>
              <a:rPr lang="el-GR" dirty="0" smtClean="0">
                <a:latin typeface="+mn-lt"/>
              </a:rPr>
              <a:t>Έμβολο</a:t>
            </a:r>
            <a:endParaRPr lang="el-GR" dirty="0">
              <a:latin typeface="+mn-lt"/>
            </a:endParaRPr>
          </a:p>
        </p:txBody>
      </p:sp>
      <p:cxnSp>
        <p:nvCxnSpPr>
          <p:cNvPr id="6" name="Straight Connector 5"/>
          <p:cNvCxnSpPr/>
          <p:nvPr/>
        </p:nvCxnSpPr>
        <p:spPr>
          <a:xfrm flipH="1">
            <a:off x="827028" y="1584047"/>
            <a:ext cx="288032" cy="926812"/>
          </a:xfrm>
          <a:prstGeom prst="line">
            <a:avLst/>
          </a:prstGeom>
          <a:ln w="19050"/>
        </p:spPr>
        <p:style>
          <a:lnRef idx="1">
            <a:schemeClr val="dk1"/>
          </a:lnRef>
          <a:fillRef idx="0">
            <a:schemeClr val="dk1"/>
          </a:fillRef>
          <a:effectRef idx="0">
            <a:schemeClr val="dk1"/>
          </a:effectRef>
          <a:fontRef idx="minor">
            <a:schemeClr val="tx1"/>
          </a:fontRef>
        </p:style>
      </p:cxnSp>
      <p:sp>
        <p:nvSpPr>
          <p:cNvPr id="7" name="Right Brace 6"/>
          <p:cNvSpPr/>
          <p:nvPr/>
        </p:nvSpPr>
        <p:spPr>
          <a:xfrm rot="17184931">
            <a:off x="1354384" y="1465985"/>
            <a:ext cx="1025829" cy="1282223"/>
          </a:xfrm>
          <a:prstGeom prst="rightBrace">
            <a:avLst>
              <a:gd name="adj1" fmla="val 7043"/>
              <a:gd name="adj2" fmla="val 50249"/>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l-GR"/>
          </a:p>
        </p:txBody>
      </p:sp>
      <p:sp>
        <p:nvSpPr>
          <p:cNvPr id="13" name="TextBox 12"/>
          <p:cNvSpPr txBox="1"/>
          <p:nvPr/>
        </p:nvSpPr>
        <p:spPr>
          <a:xfrm>
            <a:off x="1547108" y="1249244"/>
            <a:ext cx="1728192" cy="369332"/>
          </a:xfrm>
          <a:prstGeom prst="rect">
            <a:avLst/>
          </a:prstGeom>
          <a:noFill/>
        </p:spPr>
        <p:txBody>
          <a:bodyPr wrap="square" rtlCol="0">
            <a:spAutoFit/>
          </a:bodyPr>
          <a:lstStyle/>
          <a:p>
            <a:r>
              <a:rPr lang="el-GR" dirty="0" smtClean="0">
                <a:latin typeface="+mn-lt"/>
              </a:rPr>
              <a:t>Κύλινδρος</a:t>
            </a:r>
            <a:endParaRPr lang="el-GR" dirty="0">
              <a:latin typeface="+mn-lt"/>
            </a:endParaRPr>
          </a:p>
        </p:txBody>
      </p:sp>
      <p:sp>
        <p:nvSpPr>
          <p:cNvPr id="14" name="TextBox 13"/>
          <p:cNvSpPr txBox="1"/>
          <p:nvPr/>
        </p:nvSpPr>
        <p:spPr>
          <a:xfrm>
            <a:off x="823561" y="3518970"/>
            <a:ext cx="1728192" cy="646331"/>
          </a:xfrm>
          <a:prstGeom prst="rect">
            <a:avLst/>
          </a:prstGeom>
          <a:noFill/>
        </p:spPr>
        <p:txBody>
          <a:bodyPr wrap="square" rtlCol="0">
            <a:spAutoFit/>
          </a:bodyPr>
          <a:lstStyle/>
          <a:p>
            <a:r>
              <a:rPr lang="el-GR" dirty="0" smtClean="0">
                <a:latin typeface="+mn-lt"/>
              </a:rPr>
              <a:t>Προσάρτηση βελόνας</a:t>
            </a:r>
            <a:endParaRPr lang="el-GR" dirty="0">
              <a:latin typeface="+mn-lt"/>
            </a:endParaRPr>
          </a:p>
        </p:txBody>
      </p:sp>
      <p:cxnSp>
        <p:nvCxnSpPr>
          <p:cNvPr id="15" name="Straight Connector 14"/>
          <p:cNvCxnSpPr/>
          <p:nvPr/>
        </p:nvCxnSpPr>
        <p:spPr>
          <a:xfrm flipH="1">
            <a:off x="2185169" y="3338443"/>
            <a:ext cx="366584" cy="526252"/>
          </a:xfrm>
          <a:prstGeom prst="line">
            <a:avLst/>
          </a:prstGeom>
          <a:ln w="19050"/>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2551753" y="2410951"/>
            <a:ext cx="1023960" cy="369332"/>
          </a:xfrm>
          <a:prstGeom prst="rect">
            <a:avLst/>
          </a:prstGeom>
          <a:noFill/>
        </p:spPr>
        <p:txBody>
          <a:bodyPr wrap="square" rtlCol="0">
            <a:spAutoFit/>
          </a:bodyPr>
          <a:lstStyle/>
          <a:p>
            <a:r>
              <a:rPr lang="el-GR" dirty="0" smtClean="0">
                <a:latin typeface="+mn-lt"/>
              </a:rPr>
              <a:t>Βελόνα</a:t>
            </a:r>
            <a:endParaRPr lang="el-GR" dirty="0">
              <a:latin typeface="+mn-lt"/>
            </a:endParaRPr>
          </a:p>
        </p:txBody>
      </p:sp>
      <p:cxnSp>
        <p:nvCxnSpPr>
          <p:cNvPr id="18" name="Straight Connector 17"/>
          <p:cNvCxnSpPr>
            <a:stCxn id="17" idx="2"/>
          </p:cNvCxnSpPr>
          <p:nvPr/>
        </p:nvCxnSpPr>
        <p:spPr>
          <a:xfrm>
            <a:off x="3063733" y="2780283"/>
            <a:ext cx="0" cy="378648"/>
          </a:xfrm>
          <a:prstGeom prst="line">
            <a:avLst/>
          </a:prstGeom>
          <a:ln w="19050"/>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575713" y="4339032"/>
            <a:ext cx="1023960" cy="369332"/>
          </a:xfrm>
          <a:prstGeom prst="rect">
            <a:avLst/>
          </a:prstGeom>
          <a:noFill/>
        </p:spPr>
        <p:txBody>
          <a:bodyPr wrap="square" rtlCol="0">
            <a:spAutoFit/>
          </a:bodyPr>
          <a:lstStyle/>
          <a:p>
            <a:r>
              <a:rPr lang="el-GR" dirty="0" smtClean="0">
                <a:latin typeface="+mn-lt"/>
              </a:rPr>
              <a:t>Στέλεχος</a:t>
            </a:r>
            <a:endParaRPr lang="el-GR" dirty="0">
              <a:latin typeface="+mn-lt"/>
            </a:endParaRPr>
          </a:p>
        </p:txBody>
      </p:sp>
      <p:cxnSp>
        <p:nvCxnSpPr>
          <p:cNvPr id="22" name="Straight Connector 21"/>
          <p:cNvCxnSpPr>
            <a:stCxn id="21" idx="1"/>
          </p:cNvCxnSpPr>
          <p:nvPr/>
        </p:nvCxnSpPr>
        <p:spPr>
          <a:xfrm flipH="1">
            <a:off x="3063733" y="4523698"/>
            <a:ext cx="511980" cy="362410"/>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3275300" y="5291953"/>
            <a:ext cx="511980" cy="0"/>
          </a:xfrm>
          <a:prstGeom prst="line">
            <a:avLst/>
          </a:prstGeom>
          <a:ln w="19050"/>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3787280" y="4925475"/>
            <a:ext cx="1402709" cy="646331"/>
          </a:xfrm>
          <a:prstGeom prst="rect">
            <a:avLst/>
          </a:prstGeom>
          <a:noFill/>
        </p:spPr>
        <p:txBody>
          <a:bodyPr wrap="square" rtlCol="0">
            <a:spAutoFit/>
          </a:bodyPr>
          <a:lstStyle/>
          <a:p>
            <a:r>
              <a:rPr lang="el-GR" dirty="0" smtClean="0">
                <a:latin typeface="+mn-lt"/>
              </a:rPr>
              <a:t>Αυλός    </a:t>
            </a:r>
          </a:p>
          <a:p>
            <a:r>
              <a:rPr lang="el-GR" dirty="0" smtClean="0">
                <a:latin typeface="+mn-lt"/>
              </a:rPr>
              <a:t>λοξή γωνία</a:t>
            </a:r>
            <a:endParaRPr lang="el-GR" dirty="0">
              <a:latin typeface="+mn-lt"/>
            </a:endParaRPr>
          </a:p>
        </p:txBody>
      </p:sp>
    </p:spTree>
    <p:extLst>
      <p:ext uri="{BB962C8B-B14F-4D97-AF65-F5344CB8AC3E}">
        <p14:creationId xmlns:p14="http://schemas.microsoft.com/office/powerpoint/2010/main" val="15059781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Autofit/>
          </a:bodyPr>
          <a:lstStyle/>
          <a:p>
            <a:r>
              <a:rPr lang="el-GR" sz="2800" b="1" dirty="0" smtClean="0"/>
              <a:t>Η </a:t>
            </a:r>
            <a:r>
              <a:rPr lang="en-US" sz="2800" b="1" dirty="0" smtClean="0"/>
              <a:t>Association for Professional in Infection Control and Epidemiology</a:t>
            </a:r>
            <a:r>
              <a:rPr lang="el-GR" sz="2800" b="1" dirty="0" smtClean="0"/>
              <a:t>, προτείνει τις παρακάτω ενέργειες:</a:t>
            </a:r>
            <a:endParaRPr lang="el-GR" sz="2800" b="1" dirty="0"/>
          </a:p>
        </p:txBody>
      </p:sp>
      <p:sp>
        <p:nvSpPr>
          <p:cNvPr id="2" name="1 - Θέση περιεχομένου"/>
          <p:cNvSpPr>
            <a:spLocks noGrp="1"/>
          </p:cNvSpPr>
          <p:nvPr>
            <p:ph idx="1"/>
          </p:nvPr>
        </p:nvSpPr>
        <p:spPr/>
        <p:txBody>
          <a:bodyPr>
            <a:normAutofit/>
          </a:bodyPr>
          <a:lstStyle/>
          <a:p>
            <a:r>
              <a:rPr lang="el-GR" sz="2400" dirty="0" smtClean="0"/>
              <a:t>Αφαιρέστε την αποστειρωμένη βελόνα ή και τη σύριγγα από τη συσκευασία λίγο πριν τη χρήση.</a:t>
            </a:r>
          </a:p>
          <a:p>
            <a:pPr lvl="0"/>
            <a:r>
              <a:rPr lang="el-GR" sz="2400" dirty="0" smtClean="0"/>
              <a:t>Ποτέ μην χρησιμοποιείτε μια σύριγγα για περισσότερους από έναν ασθενείς, ακόμη κι αν έχετε αλλάξει τη βελόνα.</a:t>
            </a:r>
          </a:p>
          <a:p>
            <a:pPr lvl="0"/>
            <a:r>
              <a:rPr lang="el-GR" sz="2400" dirty="0" smtClean="0"/>
              <a:t>Χρησιμοποιείτε μια καινούργια σύριγγα και μια καινούργια βελόνα για κάθε χρήση σε φιαλίδιο ή ενδοφλέβιο διάλυμα.</a:t>
            </a:r>
          </a:p>
          <a:p>
            <a:pPr lvl="0"/>
            <a:r>
              <a:rPr lang="el-GR" sz="2400" dirty="0" smtClean="0"/>
              <a:t>Απορρίψτε τις χρησιμοποιημένες βελόνες και σύριγγες στα ειδικά δοχεία απόρριψης αιχμηρών αντικειμένων.</a:t>
            </a:r>
          </a:p>
          <a:p>
            <a:pPr lvl="0"/>
            <a:r>
              <a:rPr lang="el-GR" sz="2400" dirty="0" smtClean="0"/>
              <a:t>Ποτέ μην αποθηκεύετε ή μεταφέρετε σύριγγες σε ρούχα ή τις τσέπες σας.</a:t>
            </a:r>
          </a:p>
          <a:p>
            <a:pPr lvl="0"/>
            <a:r>
              <a:rPr lang="el-GR" sz="2400" dirty="0" smtClean="0"/>
              <a:t>Προετοιμάζετε τα φάρμακα για παρεντερική χορήγηση, αν είναι δυνατόν κοντά στον ασθενή.</a:t>
            </a:r>
          </a:p>
          <a:p>
            <a:endParaRPr lang="el-GR" sz="2400" dirty="0"/>
          </a:p>
        </p:txBody>
      </p:sp>
    </p:spTree>
    <p:extLst>
      <p:ext uri="{BB962C8B-B14F-4D97-AF65-F5344CB8AC3E}">
        <p14:creationId xmlns:p14="http://schemas.microsoft.com/office/powerpoint/2010/main" val="24466848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r>
              <a:rPr lang="el-GR" sz="3600" b="1" dirty="0" smtClean="0"/>
              <a:t>Παράγοντες που επηρεάζουν θετικά την διαδικασία της παρεντερικής χορήγησης</a:t>
            </a:r>
            <a:endParaRPr lang="el-GR" dirty="0"/>
          </a:p>
        </p:txBody>
      </p:sp>
      <p:sp>
        <p:nvSpPr>
          <p:cNvPr id="2" name="1 - Θέση περιεχομένου"/>
          <p:cNvSpPr>
            <a:spLocks noGrp="1"/>
          </p:cNvSpPr>
          <p:nvPr>
            <p:ph idx="1"/>
          </p:nvPr>
        </p:nvSpPr>
        <p:spPr/>
        <p:txBody>
          <a:bodyPr>
            <a:normAutofit/>
          </a:bodyPr>
          <a:lstStyle/>
          <a:p>
            <a:r>
              <a:rPr lang="el-GR" sz="2400" dirty="0" smtClean="0"/>
              <a:t>Αναφορά του ονόματός μας στον ασθενή πριν τη διαδικασία</a:t>
            </a:r>
          </a:p>
          <a:p>
            <a:r>
              <a:rPr lang="el-GR" sz="2400" dirty="0" smtClean="0"/>
              <a:t>Επιβεβαίωση του ονόματος του ασθενή</a:t>
            </a:r>
          </a:p>
          <a:p>
            <a:r>
              <a:rPr lang="el-GR" sz="2400" dirty="0" smtClean="0"/>
              <a:t>Έλεγχος για τυχόν αλλεργίες ή αντενδείξεις</a:t>
            </a:r>
          </a:p>
          <a:p>
            <a:r>
              <a:rPr lang="el-GR" sz="2400" dirty="0" smtClean="0"/>
              <a:t>Εξασφάλιση της συγκατάθεσης και της συνεργασίας του ασθενή</a:t>
            </a:r>
          </a:p>
          <a:p>
            <a:r>
              <a:rPr lang="el-GR" sz="2400" dirty="0" smtClean="0"/>
              <a:t>Προετοιμασία του σημείου ένεσης (υγιεινή χεριών, έλεγχος ακεραιότητας δέρματος, αντισηψία περιοχής)</a:t>
            </a:r>
          </a:p>
          <a:p>
            <a:r>
              <a:rPr lang="el-GR" sz="2400" dirty="0" smtClean="0"/>
              <a:t>Προετοιμασία του υλικού</a:t>
            </a:r>
          </a:p>
          <a:p>
            <a:r>
              <a:rPr lang="el-GR" sz="2400" dirty="0" smtClean="0"/>
              <a:t>Επίδειξη σεβασμού προς τον ασθενή κατά την διάρκεια της διαδικασίας</a:t>
            </a:r>
          </a:p>
          <a:p>
            <a:r>
              <a:rPr lang="el-GR" sz="2400" dirty="0" smtClean="0"/>
              <a:t>Σωστή απομάκρυνση του χρησιμοποιηθέντος υλικού.</a:t>
            </a:r>
          </a:p>
          <a:p>
            <a:endParaRPr lang="el-GR" sz="2400" dirty="0"/>
          </a:p>
        </p:txBody>
      </p:sp>
    </p:spTree>
    <p:extLst>
      <p:ext uri="{BB962C8B-B14F-4D97-AF65-F5344CB8AC3E}">
        <p14:creationId xmlns:p14="http://schemas.microsoft.com/office/powerpoint/2010/main" val="30826639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Εικόνα 17" descr="DSC04081"/>
          <p:cNvPicPr>
            <a:picLocks noChangeAspect="1" noChangeArrowheads="1"/>
          </p:cNvPicPr>
          <p:nvPr/>
        </p:nvPicPr>
        <p:blipFill>
          <a:blip r:embed="rId2" cstate="print"/>
          <a:srcRect/>
          <a:stretch>
            <a:fillRect/>
          </a:stretch>
        </p:blipFill>
        <p:spPr bwMode="auto">
          <a:xfrm>
            <a:off x="3374867" y="1047042"/>
            <a:ext cx="2275825" cy="1800199"/>
          </a:xfrm>
          <a:prstGeom prst="rect">
            <a:avLst/>
          </a:prstGeom>
          <a:noFill/>
          <a:ln w="9525">
            <a:noFill/>
            <a:miter lim="800000"/>
            <a:headEnd/>
            <a:tailEnd/>
          </a:ln>
        </p:spPr>
      </p:pic>
      <p:pic>
        <p:nvPicPr>
          <p:cNvPr id="7172" name="Εικόνα 18" descr="DSC04084"/>
          <p:cNvPicPr>
            <a:picLocks noChangeAspect="1" noChangeArrowheads="1"/>
          </p:cNvPicPr>
          <p:nvPr/>
        </p:nvPicPr>
        <p:blipFill>
          <a:blip r:embed="rId3" cstate="print"/>
          <a:srcRect/>
          <a:stretch>
            <a:fillRect/>
          </a:stretch>
        </p:blipFill>
        <p:spPr bwMode="auto">
          <a:xfrm>
            <a:off x="5773005" y="1047042"/>
            <a:ext cx="2448272" cy="1800200"/>
          </a:xfrm>
          <a:prstGeom prst="rect">
            <a:avLst/>
          </a:prstGeom>
          <a:noFill/>
          <a:ln w="9525">
            <a:noFill/>
            <a:miter lim="800000"/>
            <a:headEnd/>
            <a:tailEnd/>
          </a:ln>
        </p:spPr>
      </p:pic>
      <p:pic>
        <p:nvPicPr>
          <p:cNvPr id="7173" name="Εικόνα 19" descr="DSC04083"/>
          <p:cNvPicPr>
            <a:picLocks noChangeAspect="1" noChangeArrowheads="1"/>
          </p:cNvPicPr>
          <p:nvPr/>
        </p:nvPicPr>
        <p:blipFill>
          <a:blip r:embed="rId4" cstate="print"/>
          <a:srcRect/>
          <a:stretch>
            <a:fillRect/>
          </a:stretch>
        </p:blipFill>
        <p:spPr bwMode="auto">
          <a:xfrm>
            <a:off x="873511" y="2955004"/>
            <a:ext cx="2400917" cy="1802215"/>
          </a:xfrm>
          <a:prstGeom prst="rect">
            <a:avLst/>
          </a:prstGeom>
          <a:noFill/>
          <a:ln w="9525">
            <a:noFill/>
            <a:miter lim="800000"/>
            <a:headEnd/>
            <a:tailEnd/>
          </a:ln>
        </p:spPr>
      </p:pic>
      <p:pic>
        <p:nvPicPr>
          <p:cNvPr id="7174" name="Εικόνα 20" descr="DSC04085"/>
          <p:cNvPicPr>
            <a:picLocks noChangeAspect="1" noChangeArrowheads="1"/>
          </p:cNvPicPr>
          <p:nvPr/>
        </p:nvPicPr>
        <p:blipFill>
          <a:blip r:embed="rId5" cstate="print"/>
          <a:srcRect/>
          <a:stretch>
            <a:fillRect/>
          </a:stretch>
        </p:blipFill>
        <p:spPr bwMode="auto">
          <a:xfrm>
            <a:off x="3374867" y="2958304"/>
            <a:ext cx="2275826" cy="1798915"/>
          </a:xfrm>
          <a:prstGeom prst="rect">
            <a:avLst/>
          </a:prstGeom>
          <a:noFill/>
          <a:ln w="9525">
            <a:noFill/>
            <a:miter lim="800000"/>
            <a:headEnd/>
            <a:tailEnd/>
          </a:ln>
        </p:spPr>
      </p:pic>
      <p:pic>
        <p:nvPicPr>
          <p:cNvPr id="7175" name="Εικόνα 21" descr="DSC04086"/>
          <p:cNvPicPr>
            <a:picLocks noChangeAspect="1" noChangeArrowheads="1"/>
          </p:cNvPicPr>
          <p:nvPr/>
        </p:nvPicPr>
        <p:blipFill>
          <a:blip r:embed="rId6" cstate="print"/>
          <a:srcRect/>
          <a:stretch>
            <a:fillRect/>
          </a:stretch>
        </p:blipFill>
        <p:spPr bwMode="auto">
          <a:xfrm>
            <a:off x="5769668" y="2958304"/>
            <a:ext cx="2451609" cy="1839243"/>
          </a:xfrm>
          <a:prstGeom prst="rect">
            <a:avLst/>
          </a:prstGeom>
          <a:noFill/>
          <a:ln w="9525">
            <a:noFill/>
            <a:miter lim="800000"/>
            <a:headEnd/>
            <a:tailEnd/>
          </a:ln>
        </p:spPr>
      </p:pic>
      <p:pic>
        <p:nvPicPr>
          <p:cNvPr id="7176" name="Εικόνα 22" descr="DSC04088"/>
          <p:cNvPicPr>
            <a:picLocks noChangeAspect="1" noChangeArrowheads="1"/>
          </p:cNvPicPr>
          <p:nvPr/>
        </p:nvPicPr>
        <p:blipFill>
          <a:blip r:embed="rId7" cstate="print"/>
          <a:srcRect/>
          <a:stretch>
            <a:fillRect/>
          </a:stretch>
        </p:blipFill>
        <p:spPr bwMode="auto">
          <a:xfrm>
            <a:off x="854587" y="4916130"/>
            <a:ext cx="2419841" cy="1872208"/>
          </a:xfrm>
          <a:prstGeom prst="rect">
            <a:avLst/>
          </a:prstGeom>
          <a:noFill/>
          <a:ln w="9525">
            <a:noFill/>
            <a:miter lim="800000"/>
            <a:headEnd/>
            <a:tailEnd/>
          </a:ln>
        </p:spPr>
      </p:pic>
      <p:pic>
        <p:nvPicPr>
          <p:cNvPr id="7177" name="Εικόνα 23" descr="DSC04089"/>
          <p:cNvPicPr>
            <a:picLocks noChangeAspect="1" noChangeArrowheads="1"/>
          </p:cNvPicPr>
          <p:nvPr/>
        </p:nvPicPr>
        <p:blipFill>
          <a:blip r:embed="rId8" cstate="print"/>
          <a:srcRect/>
          <a:stretch>
            <a:fillRect/>
          </a:stretch>
        </p:blipFill>
        <p:spPr bwMode="auto">
          <a:xfrm>
            <a:off x="3374867" y="4916130"/>
            <a:ext cx="2275826" cy="1872208"/>
          </a:xfrm>
          <a:prstGeom prst="rect">
            <a:avLst/>
          </a:prstGeom>
          <a:noFill/>
          <a:ln w="9525">
            <a:noFill/>
            <a:miter lim="800000"/>
            <a:headEnd/>
            <a:tailEnd/>
          </a:ln>
        </p:spPr>
      </p:pic>
      <p:pic>
        <p:nvPicPr>
          <p:cNvPr id="7178" name="Εικόνα 24" descr="DSC04090"/>
          <p:cNvPicPr>
            <a:picLocks noChangeAspect="1" noChangeArrowheads="1"/>
          </p:cNvPicPr>
          <p:nvPr/>
        </p:nvPicPr>
        <p:blipFill>
          <a:blip r:embed="rId9" cstate="print"/>
          <a:srcRect/>
          <a:stretch>
            <a:fillRect/>
          </a:stretch>
        </p:blipFill>
        <p:spPr bwMode="auto">
          <a:xfrm>
            <a:off x="5769668" y="4916130"/>
            <a:ext cx="2451609" cy="1872208"/>
          </a:xfrm>
          <a:prstGeom prst="rect">
            <a:avLst/>
          </a:prstGeom>
          <a:noFill/>
          <a:ln w="9525">
            <a:noFill/>
            <a:miter lim="800000"/>
            <a:headEnd/>
            <a:tailEnd/>
          </a:ln>
        </p:spPr>
      </p:pic>
      <p:sp>
        <p:nvSpPr>
          <p:cNvPr id="2" name="Title 1"/>
          <p:cNvSpPr>
            <a:spLocks noGrp="1"/>
          </p:cNvSpPr>
          <p:nvPr>
            <p:ph type="title"/>
          </p:nvPr>
        </p:nvSpPr>
        <p:spPr>
          <a:xfrm>
            <a:off x="0" y="116632"/>
            <a:ext cx="9144000" cy="908720"/>
          </a:xfrm>
        </p:spPr>
        <p:txBody>
          <a:bodyPr>
            <a:normAutofit fontScale="90000"/>
          </a:bodyPr>
          <a:lstStyle/>
          <a:p>
            <a:r>
              <a:rPr lang="el-GR" dirty="0"/>
              <a:t>Αναρρόφηση φαρμάκου από </a:t>
            </a:r>
            <a:r>
              <a:rPr lang="el-GR" dirty="0" smtClean="0"/>
              <a:t>αμπούλα </a:t>
            </a:r>
            <a:r>
              <a:rPr lang="el-GR" sz="3100" b="0" dirty="0" smtClean="0"/>
              <a:t>(1/3)</a:t>
            </a:r>
            <a:endParaRPr lang="el-GR" sz="3100" b="0" dirty="0"/>
          </a:p>
        </p:txBody>
      </p:sp>
      <p:pic>
        <p:nvPicPr>
          <p:cNvPr id="5123" name="Picture 3" descr="C:\Users\alex\Desktop\7-11-2014 10-53-32 πμ.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1130"/>
          <a:stretch/>
        </p:blipFill>
        <p:spPr bwMode="auto">
          <a:xfrm>
            <a:off x="873511" y="1049833"/>
            <a:ext cx="2400917" cy="17974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5400000">
            <a:off x="-587550" y="1842845"/>
            <a:ext cx="2237942" cy="646331"/>
          </a:xfrm>
          <a:prstGeom prst="rect">
            <a:avLst/>
          </a:prstGeom>
        </p:spPr>
        <p:txBody>
          <a:bodyPr wrap="square">
            <a:spAutoFit/>
          </a:bodyPr>
          <a:lstStyle/>
          <a:p>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11"/>
              </a:rPr>
              <a:t>Drug ampoule</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από </a:t>
            </a:r>
            <a:r>
              <a:rPr lang="en-US" sz="1200" dirty="0" err="1" smtClean="0">
                <a:solidFill>
                  <a:schemeClr val="tx1">
                    <a:lumMod val="75000"/>
                    <a:lumOff val="25000"/>
                  </a:schemeClr>
                </a:solidFill>
                <a:latin typeface="+mn-lt"/>
                <a:hlinkClick r:id="rId12" tooltip="User:Ignis"/>
              </a:rPr>
              <a:t>ignis</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13"/>
              </a:rPr>
              <a:t>CC BY-SA 3.0</a:t>
            </a:r>
            <a:endParaRPr lang="en-US" sz="1200" dirty="0">
              <a:solidFill>
                <a:schemeClr val="tx1">
                  <a:lumMod val="75000"/>
                  <a:lumOff val="25000"/>
                </a:schemeClr>
              </a:solidFill>
              <a:latin typeface="+mn-lt"/>
            </a:endParaRPr>
          </a:p>
          <a:p>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14266868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SC04091"/>
          <p:cNvPicPr>
            <a:picLocks noChangeAspect="1" noChangeArrowheads="1"/>
          </p:cNvPicPr>
          <p:nvPr/>
        </p:nvPicPr>
        <p:blipFill>
          <a:blip r:embed="rId2" cstate="print"/>
          <a:srcRect/>
          <a:stretch>
            <a:fillRect/>
          </a:stretch>
        </p:blipFill>
        <p:spPr bwMode="auto">
          <a:xfrm>
            <a:off x="381371" y="1607833"/>
            <a:ext cx="2535310" cy="2036786"/>
          </a:xfrm>
          <a:prstGeom prst="rect">
            <a:avLst/>
          </a:prstGeom>
          <a:noFill/>
          <a:ln w="9525">
            <a:noFill/>
            <a:miter lim="800000"/>
            <a:headEnd/>
            <a:tailEnd/>
          </a:ln>
        </p:spPr>
      </p:pic>
      <p:pic>
        <p:nvPicPr>
          <p:cNvPr id="8195" name="Εικόνα 26" descr="DSC04092"/>
          <p:cNvPicPr>
            <a:picLocks noChangeAspect="1" noChangeArrowheads="1"/>
          </p:cNvPicPr>
          <p:nvPr/>
        </p:nvPicPr>
        <p:blipFill>
          <a:blip r:embed="rId3" cstate="print"/>
          <a:srcRect/>
          <a:stretch>
            <a:fillRect/>
          </a:stretch>
        </p:blipFill>
        <p:spPr bwMode="auto">
          <a:xfrm>
            <a:off x="3131840" y="1607833"/>
            <a:ext cx="2713436" cy="2036786"/>
          </a:xfrm>
          <a:prstGeom prst="rect">
            <a:avLst/>
          </a:prstGeom>
          <a:noFill/>
          <a:ln w="9525">
            <a:noFill/>
            <a:miter lim="800000"/>
            <a:headEnd/>
            <a:tailEnd/>
          </a:ln>
        </p:spPr>
      </p:pic>
      <p:pic>
        <p:nvPicPr>
          <p:cNvPr id="8196" name="Εικόνα 27" descr="DSC04093"/>
          <p:cNvPicPr>
            <a:picLocks noChangeAspect="1" noChangeArrowheads="1"/>
          </p:cNvPicPr>
          <p:nvPr/>
        </p:nvPicPr>
        <p:blipFill>
          <a:blip r:embed="rId4" cstate="print"/>
          <a:srcRect/>
          <a:stretch>
            <a:fillRect/>
          </a:stretch>
        </p:blipFill>
        <p:spPr bwMode="auto">
          <a:xfrm>
            <a:off x="6012160" y="1607833"/>
            <a:ext cx="2673474" cy="2036786"/>
          </a:xfrm>
          <a:prstGeom prst="rect">
            <a:avLst/>
          </a:prstGeom>
          <a:noFill/>
          <a:ln w="9525">
            <a:noFill/>
            <a:miter lim="800000"/>
            <a:headEnd/>
            <a:tailEnd/>
          </a:ln>
        </p:spPr>
      </p:pic>
      <p:pic>
        <p:nvPicPr>
          <p:cNvPr id="8197" name="Picture 5" descr="DSC04096"/>
          <p:cNvPicPr>
            <a:picLocks noChangeAspect="1" noChangeArrowheads="1"/>
          </p:cNvPicPr>
          <p:nvPr/>
        </p:nvPicPr>
        <p:blipFill>
          <a:blip r:embed="rId5" cstate="print"/>
          <a:srcRect/>
          <a:stretch>
            <a:fillRect/>
          </a:stretch>
        </p:blipFill>
        <p:spPr bwMode="auto">
          <a:xfrm>
            <a:off x="381371" y="3833913"/>
            <a:ext cx="2535310" cy="1892940"/>
          </a:xfrm>
          <a:prstGeom prst="rect">
            <a:avLst/>
          </a:prstGeom>
          <a:noFill/>
          <a:ln w="9525">
            <a:noFill/>
            <a:miter lim="800000"/>
            <a:headEnd/>
            <a:tailEnd/>
          </a:ln>
        </p:spPr>
      </p:pic>
      <p:pic>
        <p:nvPicPr>
          <p:cNvPr id="8198" name="Εικόνα 29" descr="DSC04098"/>
          <p:cNvPicPr>
            <a:picLocks noChangeAspect="1" noChangeArrowheads="1"/>
          </p:cNvPicPr>
          <p:nvPr/>
        </p:nvPicPr>
        <p:blipFill>
          <a:blip r:embed="rId6" cstate="print"/>
          <a:srcRect/>
          <a:stretch>
            <a:fillRect/>
          </a:stretch>
        </p:blipFill>
        <p:spPr bwMode="auto">
          <a:xfrm>
            <a:off x="5994230" y="3833913"/>
            <a:ext cx="2734105" cy="1892940"/>
          </a:xfrm>
          <a:prstGeom prst="rect">
            <a:avLst/>
          </a:prstGeom>
          <a:noFill/>
          <a:ln w="9525">
            <a:noFill/>
            <a:miter lim="800000"/>
            <a:headEnd/>
            <a:tailEnd/>
          </a:ln>
        </p:spPr>
      </p:pic>
      <p:sp>
        <p:nvSpPr>
          <p:cNvPr id="2" name="Title 1"/>
          <p:cNvSpPr>
            <a:spLocks noGrp="1"/>
          </p:cNvSpPr>
          <p:nvPr>
            <p:ph type="title"/>
          </p:nvPr>
        </p:nvSpPr>
        <p:spPr>
          <a:xfrm>
            <a:off x="0" y="116632"/>
            <a:ext cx="9144000" cy="908720"/>
          </a:xfrm>
        </p:spPr>
        <p:txBody>
          <a:bodyPr>
            <a:normAutofit fontScale="90000"/>
          </a:bodyPr>
          <a:lstStyle/>
          <a:p>
            <a:r>
              <a:rPr lang="el-GR" dirty="0"/>
              <a:t>Αναρρόφηση φαρμάκου από αμπούλα </a:t>
            </a:r>
            <a:r>
              <a:rPr lang="el-GR" sz="3100" b="0" dirty="0" smtClean="0"/>
              <a:t>(2/3</a:t>
            </a:r>
            <a:r>
              <a:rPr lang="el-GR" sz="3100" b="0" dirty="0"/>
              <a:t>)</a:t>
            </a:r>
            <a:endParaRPr lang="el-GR" dirty="0"/>
          </a:p>
        </p:txBody>
      </p:sp>
      <p:sp>
        <p:nvSpPr>
          <p:cNvPr id="4" name="Rectangle 3"/>
          <p:cNvSpPr/>
          <p:nvPr/>
        </p:nvSpPr>
        <p:spPr>
          <a:xfrm>
            <a:off x="3123390" y="3833913"/>
            <a:ext cx="2673474" cy="189294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180620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Εικόνα 30" descr="DSC04099"/>
          <p:cNvPicPr>
            <a:picLocks noChangeAspect="1" noChangeArrowheads="1"/>
          </p:cNvPicPr>
          <p:nvPr/>
        </p:nvPicPr>
        <p:blipFill>
          <a:blip r:embed="rId2" cstate="print"/>
          <a:srcRect/>
          <a:stretch>
            <a:fillRect/>
          </a:stretch>
        </p:blipFill>
        <p:spPr bwMode="auto">
          <a:xfrm>
            <a:off x="605725" y="1124744"/>
            <a:ext cx="2572670" cy="1749045"/>
          </a:xfrm>
          <a:prstGeom prst="rect">
            <a:avLst/>
          </a:prstGeom>
          <a:noFill/>
          <a:ln w="9525">
            <a:noFill/>
            <a:miter lim="800000"/>
            <a:headEnd/>
            <a:tailEnd/>
          </a:ln>
        </p:spPr>
      </p:pic>
      <p:pic>
        <p:nvPicPr>
          <p:cNvPr id="9219" name="Εικόνα 31" descr="DSC04102"/>
          <p:cNvPicPr>
            <a:picLocks noChangeAspect="1" noChangeArrowheads="1"/>
          </p:cNvPicPr>
          <p:nvPr/>
        </p:nvPicPr>
        <p:blipFill>
          <a:blip r:embed="rId3" cstate="print"/>
          <a:srcRect/>
          <a:stretch>
            <a:fillRect/>
          </a:stretch>
        </p:blipFill>
        <p:spPr bwMode="auto">
          <a:xfrm>
            <a:off x="3265818" y="1124743"/>
            <a:ext cx="2506976" cy="1749045"/>
          </a:xfrm>
          <a:prstGeom prst="rect">
            <a:avLst/>
          </a:prstGeom>
          <a:noFill/>
          <a:ln w="9525">
            <a:noFill/>
            <a:miter lim="800000"/>
            <a:headEnd/>
            <a:tailEnd/>
          </a:ln>
        </p:spPr>
      </p:pic>
      <p:pic>
        <p:nvPicPr>
          <p:cNvPr id="9220" name="Εικόνα 32" descr="DSC04106"/>
          <p:cNvPicPr>
            <a:picLocks noChangeAspect="1" noChangeArrowheads="1"/>
          </p:cNvPicPr>
          <p:nvPr/>
        </p:nvPicPr>
        <p:blipFill>
          <a:blip r:embed="rId4" cstate="print"/>
          <a:srcRect/>
          <a:stretch>
            <a:fillRect/>
          </a:stretch>
        </p:blipFill>
        <p:spPr bwMode="auto">
          <a:xfrm>
            <a:off x="5878758" y="1124744"/>
            <a:ext cx="2533615" cy="1749044"/>
          </a:xfrm>
          <a:prstGeom prst="rect">
            <a:avLst/>
          </a:prstGeom>
          <a:noFill/>
          <a:ln w="9525">
            <a:noFill/>
            <a:miter lim="800000"/>
            <a:headEnd/>
            <a:tailEnd/>
          </a:ln>
        </p:spPr>
      </p:pic>
      <p:pic>
        <p:nvPicPr>
          <p:cNvPr id="9221" name="Εικόνα 33" descr="DSC04107"/>
          <p:cNvPicPr>
            <a:picLocks noChangeAspect="1" noChangeArrowheads="1"/>
          </p:cNvPicPr>
          <p:nvPr/>
        </p:nvPicPr>
        <p:blipFill>
          <a:blip r:embed="rId5" cstate="print"/>
          <a:srcRect/>
          <a:stretch>
            <a:fillRect/>
          </a:stretch>
        </p:blipFill>
        <p:spPr bwMode="auto">
          <a:xfrm>
            <a:off x="570891" y="2959012"/>
            <a:ext cx="2607504" cy="1757282"/>
          </a:xfrm>
          <a:prstGeom prst="rect">
            <a:avLst/>
          </a:prstGeom>
          <a:noFill/>
          <a:ln w="9525">
            <a:noFill/>
            <a:miter lim="800000"/>
            <a:headEnd/>
            <a:tailEnd/>
          </a:ln>
        </p:spPr>
      </p:pic>
      <p:pic>
        <p:nvPicPr>
          <p:cNvPr id="9223" name="Εικόνα 35" descr="DSC04110"/>
          <p:cNvPicPr>
            <a:picLocks noChangeAspect="1" noChangeArrowheads="1"/>
          </p:cNvPicPr>
          <p:nvPr/>
        </p:nvPicPr>
        <p:blipFill>
          <a:blip r:embed="rId6" cstate="print"/>
          <a:srcRect/>
          <a:stretch>
            <a:fillRect/>
          </a:stretch>
        </p:blipFill>
        <p:spPr bwMode="auto">
          <a:xfrm>
            <a:off x="5878757" y="2959012"/>
            <a:ext cx="2533616" cy="1757282"/>
          </a:xfrm>
          <a:prstGeom prst="rect">
            <a:avLst/>
          </a:prstGeom>
          <a:noFill/>
          <a:ln w="9525">
            <a:noFill/>
            <a:miter lim="800000"/>
            <a:headEnd/>
            <a:tailEnd/>
          </a:ln>
        </p:spPr>
      </p:pic>
      <p:pic>
        <p:nvPicPr>
          <p:cNvPr id="9224" name="Εικόνα 36" descr="DSC04112"/>
          <p:cNvPicPr>
            <a:picLocks noChangeAspect="1" noChangeArrowheads="1"/>
          </p:cNvPicPr>
          <p:nvPr/>
        </p:nvPicPr>
        <p:blipFill>
          <a:blip r:embed="rId7" cstate="print"/>
          <a:srcRect/>
          <a:stretch>
            <a:fillRect/>
          </a:stretch>
        </p:blipFill>
        <p:spPr bwMode="auto">
          <a:xfrm>
            <a:off x="570891" y="4844782"/>
            <a:ext cx="2607504" cy="1820569"/>
          </a:xfrm>
          <a:prstGeom prst="rect">
            <a:avLst/>
          </a:prstGeom>
          <a:noFill/>
          <a:ln w="9525">
            <a:noFill/>
            <a:miter lim="800000"/>
            <a:headEnd/>
            <a:tailEnd/>
          </a:ln>
        </p:spPr>
      </p:pic>
      <p:pic>
        <p:nvPicPr>
          <p:cNvPr id="9225" name="Εικόνα 37" descr="DSC04092"/>
          <p:cNvPicPr>
            <a:picLocks noChangeAspect="1" noChangeArrowheads="1"/>
          </p:cNvPicPr>
          <p:nvPr/>
        </p:nvPicPr>
        <p:blipFill>
          <a:blip r:embed="rId8" cstate="print"/>
          <a:srcRect/>
          <a:stretch>
            <a:fillRect/>
          </a:stretch>
        </p:blipFill>
        <p:spPr bwMode="auto">
          <a:xfrm>
            <a:off x="3265819" y="4836779"/>
            <a:ext cx="2506975" cy="1828573"/>
          </a:xfrm>
          <a:prstGeom prst="rect">
            <a:avLst/>
          </a:prstGeom>
          <a:noFill/>
          <a:ln w="9525">
            <a:noFill/>
            <a:miter lim="800000"/>
            <a:headEnd/>
            <a:tailEnd/>
          </a:ln>
        </p:spPr>
      </p:pic>
      <p:pic>
        <p:nvPicPr>
          <p:cNvPr id="9226" name="Εικόνα 38" descr="DSC04093"/>
          <p:cNvPicPr>
            <a:picLocks noChangeAspect="1" noChangeArrowheads="1"/>
          </p:cNvPicPr>
          <p:nvPr/>
        </p:nvPicPr>
        <p:blipFill>
          <a:blip r:embed="rId9" cstate="print"/>
          <a:srcRect/>
          <a:stretch>
            <a:fillRect/>
          </a:stretch>
        </p:blipFill>
        <p:spPr bwMode="auto">
          <a:xfrm>
            <a:off x="5878757" y="4836779"/>
            <a:ext cx="2533615" cy="1828572"/>
          </a:xfrm>
          <a:prstGeom prst="rect">
            <a:avLst/>
          </a:prstGeom>
          <a:noFill/>
          <a:ln w="9525">
            <a:noFill/>
            <a:miter lim="800000"/>
            <a:headEnd/>
            <a:tailEnd/>
          </a:ln>
        </p:spPr>
      </p:pic>
      <p:sp>
        <p:nvSpPr>
          <p:cNvPr id="2" name="Title 1"/>
          <p:cNvSpPr>
            <a:spLocks noGrp="1"/>
          </p:cNvSpPr>
          <p:nvPr>
            <p:ph type="title"/>
          </p:nvPr>
        </p:nvSpPr>
        <p:spPr>
          <a:xfrm>
            <a:off x="0" y="116632"/>
            <a:ext cx="9144000" cy="908720"/>
          </a:xfrm>
        </p:spPr>
        <p:txBody>
          <a:bodyPr>
            <a:normAutofit fontScale="90000"/>
          </a:bodyPr>
          <a:lstStyle/>
          <a:p>
            <a:r>
              <a:rPr lang="el-GR" dirty="0"/>
              <a:t>Αναρρόφηση φαρμάκου από αμπούλα </a:t>
            </a:r>
            <a:r>
              <a:rPr lang="el-GR" sz="3100" b="0" dirty="0" smtClean="0"/>
              <a:t>(3/3</a:t>
            </a:r>
            <a:r>
              <a:rPr lang="el-GR" sz="3100" b="0" dirty="0"/>
              <a:t>)</a:t>
            </a:r>
            <a:endParaRPr lang="el-GR" dirty="0"/>
          </a:p>
        </p:txBody>
      </p:sp>
      <p:sp>
        <p:nvSpPr>
          <p:cNvPr id="14" name="Rectangle 13"/>
          <p:cNvSpPr/>
          <p:nvPr/>
        </p:nvSpPr>
        <p:spPr>
          <a:xfrm>
            <a:off x="3281807" y="2959012"/>
            <a:ext cx="2490987" cy="1757282"/>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95027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vert="horz" lIns="91440" tIns="45720" rIns="91440" bIns="45720" rtlCol="0" anchor="ctr">
            <a:noAutofit/>
          </a:bodyPr>
          <a:lstStyle/>
          <a:p>
            <a:r>
              <a:rPr lang="el-GR" sz="3600" dirty="0" smtClean="0">
                <a:latin typeface="+mn-lt"/>
                <a:ea typeface="Verdana" pitchFamily="34" charset="0"/>
                <a:cs typeface="Verdana" pitchFamily="34" charset="0"/>
              </a:rPr>
              <a:t>Φυσιολογία  της δράσης </a:t>
            </a:r>
            <a:br>
              <a:rPr lang="el-GR" sz="3600" dirty="0" smtClean="0">
                <a:latin typeface="+mn-lt"/>
                <a:ea typeface="Verdana" pitchFamily="34" charset="0"/>
                <a:cs typeface="Verdana" pitchFamily="34" charset="0"/>
              </a:rPr>
            </a:br>
            <a:r>
              <a:rPr lang="el-GR" sz="3600" dirty="0" smtClean="0">
                <a:latin typeface="+mn-lt"/>
                <a:ea typeface="Verdana" pitchFamily="34" charset="0"/>
                <a:cs typeface="Verdana" pitchFamily="34" charset="0"/>
              </a:rPr>
              <a:t>των φαρμάκων </a:t>
            </a:r>
            <a:r>
              <a:rPr lang="el-GR" sz="2800" b="0" dirty="0" smtClean="0">
                <a:latin typeface="+mn-lt"/>
                <a:ea typeface="Verdana" pitchFamily="34" charset="0"/>
                <a:cs typeface="Verdana" pitchFamily="34" charset="0"/>
              </a:rPr>
              <a:t>(1/2)</a:t>
            </a:r>
            <a:endParaRPr lang="el-GR" sz="2800" b="0" dirty="0">
              <a:latin typeface="+mn-lt"/>
              <a:ea typeface="Verdana" pitchFamily="34" charset="0"/>
              <a:cs typeface="Verdana" pitchFamily="34" charset="0"/>
            </a:endParaRPr>
          </a:p>
        </p:txBody>
      </p:sp>
      <p:sp>
        <p:nvSpPr>
          <p:cNvPr id="2" name="1 - Θέση περιεχομένου"/>
          <p:cNvSpPr>
            <a:spLocks noGrp="1"/>
          </p:cNvSpPr>
          <p:nvPr>
            <p:ph idx="1"/>
          </p:nvPr>
        </p:nvSpPr>
        <p:spPr/>
        <p:txBody>
          <a:bodyPr vert="horz" lIns="91440" tIns="45720" rIns="91440" bIns="45720" rtlCol="0">
            <a:normAutofit/>
          </a:bodyPr>
          <a:lstStyle/>
          <a:p>
            <a:r>
              <a:rPr lang="el-GR" sz="2400" dirty="0">
                <a:ea typeface="Verdana" pitchFamily="34" charset="0"/>
                <a:cs typeface="Verdana" pitchFamily="34" charset="0"/>
              </a:rPr>
              <a:t>Η ελάχιστη δόση ενός φαρμάκου που μπορεί να παράγει θεραπευτικό αποτέλεσμα, ονομάζεται φαρμακολογική δράση.</a:t>
            </a:r>
          </a:p>
          <a:p>
            <a:r>
              <a:rPr lang="el-GR" sz="2400" dirty="0">
                <a:ea typeface="Verdana" pitchFamily="34" charset="0"/>
                <a:cs typeface="Verdana" pitchFamily="34" charset="0"/>
              </a:rPr>
              <a:t>Κάποια φάρμακα εμποδίζουν τη τοξική δράση άλλων και ως εκ τούτου ονομάζονται αντίδοτα. </a:t>
            </a:r>
          </a:p>
          <a:p>
            <a:r>
              <a:rPr lang="el-GR" sz="2400" dirty="0">
                <a:ea typeface="Verdana" pitchFamily="34" charset="0"/>
                <a:cs typeface="Verdana" pitchFamily="34" charset="0"/>
              </a:rPr>
              <a:t>Με την έννοια  τοπική δράση ενός φαρμάκου εννοείται η δράση του στο σημείο εφαρμογής του. </a:t>
            </a:r>
          </a:p>
          <a:p>
            <a:r>
              <a:rPr lang="el-GR" sz="2400" dirty="0">
                <a:ea typeface="Verdana" pitchFamily="34" charset="0"/>
                <a:cs typeface="Verdana" pitchFamily="34" charset="0"/>
              </a:rPr>
              <a:t>Τα φάρμακα που έχουν γενική δράση απορροφώνται από το αίμα και ενεργούν, μετά την απορρόφησή τους σε οποιοδήποτε ή και σε όλα τα μέρη του οργανισμού.  </a:t>
            </a:r>
          </a:p>
        </p:txBody>
      </p:sp>
    </p:spTree>
    <p:extLst>
      <p:ext uri="{BB962C8B-B14F-4D97-AF65-F5344CB8AC3E}">
        <p14:creationId xmlns:p14="http://schemas.microsoft.com/office/powerpoint/2010/main" val="5172805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116632"/>
            <a:ext cx="9144000" cy="908720"/>
          </a:xfrm>
        </p:spPr>
        <p:txBody>
          <a:bodyPr>
            <a:normAutofit fontScale="90000"/>
          </a:bodyPr>
          <a:lstStyle/>
          <a:p>
            <a:pPr algn="ctr"/>
            <a:r>
              <a:rPr lang="el-GR" b="1" dirty="0" smtClean="0"/>
              <a:t>Ενδομυϊκή ένεση (</a:t>
            </a:r>
            <a:r>
              <a:rPr lang="en-US" b="1" dirty="0" smtClean="0"/>
              <a:t>INTRAMUSCULAR – IM)</a:t>
            </a:r>
            <a:r>
              <a:rPr lang="el-GR" sz="3100" b="0" dirty="0" smtClean="0"/>
              <a:t>(1/3)</a:t>
            </a:r>
            <a:endParaRPr lang="el-GR" sz="3100" b="0" dirty="0"/>
          </a:p>
        </p:txBody>
      </p:sp>
      <p:sp>
        <p:nvSpPr>
          <p:cNvPr id="2" name="1 - Θέση περιεχομένου"/>
          <p:cNvSpPr>
            <a:spLocks noGrp="1"/>
          </p:cNvSpPr>
          <p:nvPr>
            <p:ph idx="1"/>
          </p:nvPr>
        </p:nvSpPr>
        <p:spPr/>
        <p:txBody>
          <a:bodyPr>
            <a:normAutofit/>
          </a:bodyPr>
          <a:lstStyle/>
          <a:p>
            <a:r>
              <a:rPr lang="en-US" sz="2400" dirty="0" smtClean="0"/>
              <a:t>O</a:t>
            </a:r>
            <a:r>
              <a:rPr lang="el-GR" sz="2400" dirty="0" smtClean="0"/>
              <a:t> δελτοειδής μυς χρησιμοποιείται για ορισμένα φάρμακα  όπως ναρκωτικά αναλγητικά, ηρεμιστικά, εμβόλια και συστήνεται χορήγηση φαρμάκου όγκου έως και 1 </a:t>
            </a:r>
            <a:r>
              <a:rPr lang="en-US" sz="2400" dirty="0" smtClean="0"/>
              <a:t>ml</a:t>
            </a:r>
            <a:r>
              <a:rPr lang="el-GR" sz="2400" dirty="0" smtClean="0"/>
              <a:t>.</a:t>
            </a:r>
            <a:endParaRPr lang="en-US" sz="2400" dirty="0" smtClean="0"/>
          </a:p>
          <a:p>
            <a:r>
              <a:rPr lang="el-GR" sz="2400" dirty="0" smtClean="0"/>
              <a:t>Το άνω και έξω τεταρτημόριο του γλουτού. Χορηγούμενος όγκος φαρμάκου έως και 4 </a:t>
            </a:r>
            <a:r>
              <a:rPr lang="en-US" sz="2400" dirty="0" smtClean="0"/>
              <a:t>ml</a:t>
            </a:r>
            <a:r>
              <a:rPr lang="el-GR" sz="2400" dirty="0" smtClean="0"/>
              <a:t>. </a:t>
            </a:r>
            <a:endParaRPr lang="en-US" sz="2400" dirty="0" smtClean="0"/>
          </a:p>
          <a:p>
            <a:r>
              <a:rPr lang="el-GR" sz="2400" dirty="0" smtClean="0"/>
              <a:t>Ο ορθός μηριαίος μυς χρησιμοποιείται για την χορήγηση αντιεμετικών, ναρκωτικών, αναλγητικών και ηρεμιστικών φαρμάκων, καθώς και για φάρμακα που έχουν ελαιώδη σύσταση. </a:t>
            </a:r>
            <a:endParaRPr lang="en-US" sz="2400" dirty="0" smtClean="0"/>
          </a:p>
          <a:p>
            <a:r>
              <a:rPr lang="el-GR" sz="2400" dirty="0" smtClean="0"/>
              <a:t>Η </a:t>
            </a:r>
            <a:r>
              <a:rPr lang="el-GR" sz="2400" dirty="0" err="1" smtClean="0"/>
              <a:t>κοιλιογλουτιαία</a:t>
            </a:r>
            <a:r>
              <a:rPr lang="el-GR" sz="2400" dirty="0" smtClean="0"/>
              <a:t> περιοχή είναι σχετικά απαλλαγμένη από σημαντικά νεύρα και αιμοφόρα αγγεία και μπορεί να χρησιμοποιηθεί για όγκο φαρμάκων έως και 2,5 </a:t>
            </a:r>
            <a:r>
              <a:rPr lang="en-US" sz="2400" dirty="0" smtClean="0"/>
              <a:t>ml</a:t>
            </a:r>
            <a:endParaRPr lang="el-GR" sz="2400" dirty="0"/>
          </a:p>
        </p:txBody>
      </p:sp>
    </p:spTree>
    <p:extLst>
      <p:ext uri="{BB962C8B-B14F-4D97-AF65-F5344CB8AC3E}">
        <p14:creationId xmlns:p14="http://schemas.microsoft.com/office/powerpoint/2010/main" val="8299683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a:t>Ενδομυϊκή </a:t>
            </a:r>
            <a:r>
              <a:rPr lang="el-GR" sz="3600" dirty="0" smtClean="0"/>
              <a:t>ένεση </a:t>
            </a:r>
            <a:r>
              <a:rPr lang="el-GR" sz="2800" b="0" dirty="0" smtClean="0">
                <a:solidFill>
                  <a:prstClr val="black"/>
                </a:solidFill>
              </a:rPr>
              <a:t>(2/3</a:t>
            </a:r>
            <a:r>
              <a:rPr lang="el-GR" sz="2800" b="0" dirty="0">
                <a:solidFill>
                  <a:prstClr val="black"/>
                </a:solidFill>
              </a:rPr>
              <a:t>)</a:t>
            </a:r>
            <a:endParaRPr lang="el-GR" sz="3600" dirty="0"/>
          </a:p>
        </p:txBody>
      </p:sp>
      <p:pic>
        <p:nvPicPr>
          <p:cNvPr id="6146" name="Picture 2" descr="Ventrogluteal injection site. "/>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76215" y="3834902"/>
            <a:ext cx="3399744" cy="27066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ltoid injection site. "/>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2557" y="764692"/>
            <a:ext cx="3528392" cy="332577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Vastus lateralis injection site. "/>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39149" y="1054102"/>
            <a:ext cx="3473877" cy="274694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orsogluteal injection site. "/>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3918266"/>
            <a:ext cx="4617258" cy="26188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19872" y="6583004"/>
            <a:ext cx="2286000" cy="276999"/>
          </a:xfrm>
          <a:prstGeom prst="rect">
            <a:avLst/>
          </a:prstGeom>
        </p:spPr>
        <p:txBody>
          <a:bodyPr wrap="square">
            <a:spAutoFit/>
          </a:bodyPr>
          <a:lstStyle/>
          <a:p>
            <a:pPr algn="ctr"/>
            <a:r>
              <a:rPr lang="en-US" sz="1200" dirty="0" smtClean="0">
                <a:latin typeface="+mn-lt"/>
                <a:hlinkClick r:id="rId10"/>
              </a:rPr>
              <a:t>what-when-how.com</a:t>
            </a:r>
            <a:endParaRPr lang="el-GR" sz="1200" dirty="0">
              <a:latin typeface="+mn-lt"/>
            </a:endParaRPr>
          </a:p>
        </p:txBody>
      </p:sp>
    </p:spTree>
    <p:extLst>
      <p:ext uri="{BB962C8B-B14F-4D97-AF65-F5344CB8AC3E}">
        <p14:creationId xmlns:p14="http://schemas.microsoft.com/office/powerpoint/2010/main" val="5745033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Εικόνα 71" descr="ΚΑΘΕΤΗ ΕΝΕΣΗ"/>
          <p:cNvPicPr>
            <a:picLocks noChangeAspect="1" noChangeArrowheads="1"/>
          </p:cNvPicPr>
          <p:nvPr/>
        </p:nvPicPr>
        <p:blipFill>
          <a:blip r:embed="rId2" cstate="print"/>
          <a:srcRect/>
          <a:stretch>
            <a:fillRect/>
          </a:stretch>
        </p:blipFill>
        <p:spPr bwMode="auto">
          <a:xfrm>
            <a:off x="842666" y="1124744"/>
            <a:ext cx="3456384" cy="2592288"/>
          </a:xfrm>
          <a:prstGeom prst="rect">
            <a:avLst/>
          </a:prstGeom>
          <a:noFill/>
          <a:ln w="9525">
            <a:noFill/>
            <a:miter lim="800000"/>
            <a:headEnd/>
            <a:tailEnd/>
          </a:ln>
        </p:spPr>
      </p:pic>
      <p:pic>
        <p:nvPicPr>
          <p:cNvPr id="11269" name="Εικόνα 74" descr="ΚΑΘΕΤΗ ΕΝΕΣΗ 3"/>
          <p:cNvPicPr>
            <a:picLocks noChangeAspect="1" noChangeArrowheads="1"/>
          </p:cNvPicPr>
          <p:nvPr/>
        </p:nvPicPr>
        <p:blipFill>
          <a:blip r:embed="rId3" cstate="print"/>
          <a:srcRect/>
          <a:stretch>
            <a:fillRect/>
          </a:stretch>
        </p:blipFill>
        <p:spPr bwMode="auto">
          <a:xfrm>
            <a:off x="860220" y="3802886"/>
            <a:ext cx="3438830" cy="259228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l-GR" sz="3600" dirty="0"/>
              <a:t>Ενδομυϊκή </a:t>
            </a:r>
            <a:r>
              <a:rPr lang="el-GR" sz="3600" dirty="0" smtClean="0"/>
              <a:t>ένεση </a:t>
            </a:r>
            <a:r>
              <a:rPr lang="el-GR" sz="2800" b="0" dirty="0" smtClean="0">
                <a:solidFill>
                  <a:prstClr val="black"/>
                </a:solidFill>
              </a:rPr>
              <a:t>(3/3</a:t>
            </a:r>
            <a:r>
              <a:rPr lang="el-GR" sz="2800" b="0" dirty="0">
                <a:solidFill>
                  <a:prstClr val="black"/>
                </a:solidFill>
              </a:rPr>
              <a:t>)</a:t>
            </a:r>
            <a:endParaRPr lang="el-GR" sz="3600" dirty="0"/>
          </a:p>
        </p:txBody>
      </p:sp>
      <p:pic>
        <p:nvPicPr>
          <p:cNvPr id="11" name="Picture 10" descr="\\Aias\opencourses\_ΑΝΤΑΛΛΑΓΗ ΑΡΧΕΙΩΝ ΕΡΓΑΛΕΙΩΝ\Photo-Video-Film2-icon.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8031" y="5214128"/>
            <a:ext cx="400745" cy="400745"/>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4"/>
          <p:cNvSpPr/>
          <p:nvPr/>
        </p:nvSpPr>
        <p:spPr>
          <a:xfrm>
            <a:off x="5825761" y="5199056"/>
            <a:ext cx="2808312" cy="430887"/>
          </a:xfrm>
          <a:prstGeom prst="rect">
            <a:avLst/>
          </a:prstGeom>
        </p:spPr>
        <p:txBody>
          <a:bodyPr wrap="square">
            <a:spAutoFit/>
          </a:bodyPr>
          <a:lstStyle/>
          <a:p>
            <a:r>
              <a:rPr lang="en-US" sz="2200" dirty="0">
                <a:solidFill>
                  <a:prstClr val="black"/>
                </a:solidFill>
                <a:latin typeface="Calibri"/>
                <a:hlinkClick r:id="rId4"/>
              </a:rPr>
              <a:t>Injection Techniques</a:t>
            </a:r>
            <a:endParaRPr lang="en-US" sz="2200" dirty="0">
              <a:solidFill>
                <a:prstClr val="black"/>
              </a:solidFill>
              <a:latin typeface="Calibri"/>
            </a:endParaRPr>
          </a:p>
        </p:txBody>
      </p:sp>
      <p:pic>
        <p:nvPicPr>
          <p:cNvPr id="15" name="Picture 2" descr="τρόπος χορήγηση υποδόριας ένεσης "/>
          <p:cNvPicPr>
            <a:picLocks noChangeAspect="1" noChangeArrowheads="1"/>
          </p:cNvPicPr>
          <p:nvPr/>
        </p:nvPicPr>
        <p:blipFill rotWithShape="1">
          <a:blip r:embed="rId6" cstate="print"/>
          <a:srcRect l="2395" t="2314" r="3659" b="9675"/>
          <a:stretch/>
        </p:blipFill>
        <p:spPr bwMode="auto">
          <a:xfrm>
            <a:off x="5436096" y="1124744"/>
            <a:ext cx="2908237" cy="2850204"/>
          </a:xfrm>
          <a:prstGeom prst="rect">
            <a:avLst/>
          </a:prstGeom>
          <a:ln>
            <a:noFill/>
          </a:ln>
          <a:effectLst>
            <a:outerShdw blurRad="190500" algn="tl" rotWithShape="0">
              <a:srgbClr val="000000">
                <a:alpha val="70000"/>
              </a:srgbClr>
            </a:outerShdw>
          </a:effectLst>
        </p:spPr>
      </p:pic>
      <p:sp>
        <p:nvSpPr>
          <p:cNvPr id="16" name="Rectangle 5"/>
          <p:cNvSpPr/>
          <p:nvPr/>
        </p:nvSpPr>
        <p:spPr>
          <a:xfrm>
            <a:off x="5335079" y="4007334"/>
            <a:ext cx="3110269"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7"/>
              </a:rPr>
              <a:t>Subcutaneous </a:t>
            </a:r>
            <a:r>
              <a:rPr lang="en-US" sz="1200" dirty="0" smtClean="0">
                <a:solidFill>
                  <a:prstClr val="black"/>
                </a:solidFill>
                <a:latin typeface="Calibri"/>
                <a:hlinkClick r:id="rId7"/>
              </a:rPr>
              <a:t>injection</a:t>
            </a:r>
            <a:r>
              <a:rPr lang="en-US" sz="1200" dirty="0" smtClean="0">
                <a:solidFill>
                  <a:prstClr val="black">
                    <a:lumMod val="75000"/>
                    <a:lumOff val="25000"/>
                  </a:prstClr>
                </a:solidFill>
                <a:latin typeface="Calibri"/>
              </a:rPr>
              <a:t>”, </a:t>
            </a:r>
            <a:r>
              <a:rPr lang="en-US" sz="1200" dirty="0">
                <a:solidFill>
                  <a:prstClr val="black">
                    <a:lumMod val="75000"/>
                    <a:lumOff val="25000"/>
                  </a:prstClr>
                </a:solidFill>
                <a:latin typeface="Calibri"/>
              </a:rPr>
              <a:t> </a:t>
            </a:r>
            <a:r>
              <a:rPr lang="en-US" sz="1200" dirty="0" err="1" smtClean="0">
                <a:solidFill>
                  <a:prstClr val="black"/>
                </a:solidFill>
                <a:latin typeface="Calibri"/>
                <a:hlinkClick r:id="rId8"/>
              </a:rPr>
              <a:t>Juchong</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smtClean="0">
              <a:solidFill>
                <a:prstClr val="black">
                  <a:lumMod val="75000"/>
                  <a:lumOff val="25000"/>
                </a:prstClr>
              </a:solidFill>
              <a:latin typeface="Calibri"/>
            </a:endParaRPr>
          </a:p>
        </p:txBody>
      </p:sp>
    </p:spTree>
    <p:extLst>
      <p:ext uri="{BB962C8B-B14F-4D97-AF65-F5344CB8AC3E}">
        <p14:creationId xmlns:p14="http://schemas.microsoft.com/office/powerpoint/2010/main" val="38978078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b="1" dirty="0" smtClean="0"/>
              <a:t>Ενδοδερμική ένεση </a:t>
            </a:r>
            <a:r>
              <a:rPr lang="el-GR" sz="2800" b="0" dirty="0">
                <a:solidFill>
                  <a:prstClr val="black"/>
                </a:solidFill>
              </a:rPr>
              <a:t>(</a:t>
            </a:r>
            <a:r>
              <a:rPr lang="el-GR" sz="2800" b="0" dirty="0" smtClean="0">
                <a:solidFill>
                  <a:prstClr val="black"/>
                </a:solidFill>
              </a:rPr>
              <a:t>1/2)</a:t>
            </a:r>
            <a:endParaRPr lang="el-GR" sz="3600" b="1" dirty="0"/>
          </a:p>
        </p:txBody>
      </p:sp>
      <p:sp>
        <p:nvSpPr>
          <p:cNvPr id="4" name="3 - Θέση περιεχομένου"/>
          <p:cNvSpPr>
            <a:spLocks noGrp="1"/>
          </p:cNvSpPr>
          <p:nvPr>
            <p:ph idx="1"/>
          </p:nvPr>
        </p:nvSpPr>
        <p:spPr/>
        <p:txBody>
          <a:bodyPr>
            <a:normAutofit/>
          </a:bodyPr>
          <a:lstStyle/>
          <a:p>
            <a:r>
              <a:rPr lang="el-GR" sz="2800" dirty="0" smtClean="0"/>
              <a:t>Για τεστ αλλεργίας (τεστ φυματίνης, </a:t>
            </a:r>
            <a:r>
              <a:rPr lang="en-US" sz="2800" dirty="0" err="1" smtClean="0"/>
              <a:t>mantoux</a:t>
            </a:r>
            <a:r>
              <a:rPr lang="el-GR" sz="2800" dirty="0" smtClean="0"/>
              <a:t>), και σε περιπτώσεις τοπικής αναισθησίας. </a:t>
            </a:r>
          </a:p>
          <a:p>
            <a:r>
              <a:rPr lang="el-GR" sz="2800" dirty="0" smtClean="0"/>
              <a:t>Η περιοχή που επιλέγεται πρέπει να είναι απαλλαγμένη από τραύματα, αποχρωματισμούς ή τρίχες, προκειμένου να διευκολύνεται η ακριβής παρατήρηση της περιοχής. </a:t>
            </a:r>
            <a:endParaRPr lang="el-GR" sz="2800" dirty="0"/>
          </a:p>
        </p:txBody>
      </p:sp>
    </p:spTree>
    <p:extLst>
      <p:ext uri="{BB962C8B-B14F-4D97-AF65-F5344CB8AC3E}">
        <p14:creationId xmlns:p14="http://schemas.microsoft.com/office/powerpoint/2010/main" val="21859548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umbnail"/>
          <p:cNvPicPr>
            <a:picLocks noChangeAspect="1" noChangeArrowheads="1"/>
          </p:cNvPicPr>
          <p:nvPr/>
        </p:nvPicPr>
        <p:blipFill>
          <a:blip r:embed="rId2" cstate="print"/>
          <a:srcRect/>
          <a:stretch>
            <a:fillRect/>
          </a:stretch>
        </p:blipFill>
        <p:spPr bwMode="auto">
          <a:xfrm>
            <a:off x="5126931" y="1353701"/>
            <a:ext cx="3672408" cy="3096344"/>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l-GR" sz="3600" dirty="0"/>
              <a:t>Ενδοδερμική </a:t>
            </a:r>
            <a:r>
              <a:rPr lang="el-GR" sz="3600" dirty="0" smtClean="0"/>
              <a:t>ένεση </a:t>
            </a:r>
            <a:r>
              <a:rPr lang="el-GR" sz="2800" b="0" dirty="0" smtClean="0">
                <a:solidFill>
                  <a:prstClr val="black"/>
                </a:solidFill>
              </a:rPr>
              <a:t>(2/2)</a:t>
            </a:r>
            <a:endParaRPr lang="el-GR" sz="3600" dirty="0"/>
          </a:p>
        </p:txBody>
      </p:sp>
      <p:pic>
        <p:nvPicPr>
          <p:cNvPr id="7170" name="Picture 2" descr="Skin testing by intradermal injection. With the needle held nearly flat against the skin and the bevel up, the needle is inserted approximately one-eighth of an inch under the epidermis. The test agent is injected slowly as a small blister appears. Signs of positive reaction to the agent will appear in 24 to 48 hours."/>
          <p:cNvPicPr>
            <a:picLocks noChangeAspect="1" noChangeArrowheads="1"/>
          </p:cNvPicPr>
          <p:nvPr/>
        </p:nvPicPr>
        <p:blipFill rotWithShape="1">
          <a:blip r:embed="rId3">
            <a:extLst>
              <a:ext uri="{28A0092B-C50C-407E-A947-70E740481C1C}">
                <a14:useLocalDpi xmlns:a14="http://schemas.microsoft.com/office/drawing/2010/main" val="0"/>
              </a:ext>
            </a:extLst>
          </a:blip>
          <a:srcRect t="2082"/>
          <a:stretch/>
        </p:blipFill>
        <p:spPr bwMode="auto">
          <a:xfrm>
            <a:off x="188345" y="1351200"/>
            <a:ext cx="4671687" cy="31020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32100" y="4450045"/>
            <a:ext cx="1584176" cy="276999"/>
          </a:xfrm>
          <a:prstGeom prst="rect">
            <a:avLst/>
          </a:prstGeom>
        </p:spPr>
        <p:txBody>
          <a:bodyPr wrap="square">
            <a:spAutoFit/>
          </a:bodyPr>
          <a:lstStyle/>
          <a:p>
            <a:pPr algn="ctr"/>
            <a:r>
              <a:rPr lang="en-US" sz="1200" dirty="0" smtClean="0">
                <a:latin typeface="+mn-lt"/>
                <a:hlinkClick r:id="rId4"/>
              </a:rPr>
              <a:t>what-when-how.com</a:t>
            </a:r>
            <a:endParaRPr lang="el-GR" sz="1200" dirty="0">
              <a:latin typeface="+mn-lt"/>
            </a:endParaRPr>
          </a:p>
        </p:txBody>
      </p:sp>
      <p:sp>
        <p:nvSpPr>
          <p:cNvPr id="7" name="Rectangle 6"/>
          <p:cNvSpPr/>
          <p:nvPr/>
        </p:nvSpPr>
        <p:spPr>
          <a:xfrm>
            <a:off x="5696835" y="4450045"/>
            <a:ext cx="253260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5"/>
              </a:rPr>
              <a:t>Mantoux </a:t>
            </a:r>
            <a:r>
              <a:rPr lang="en-US" sz="1200" dirty="0">
                <a:solidFill>
                  <a:schemeClr val="tx1">
                    <a:lumMod val="75000"/>
                    <a:lumOff val="25000"/>
                  </a:schemeClr>
                </a:solidFill>
                <a:latin typeface="+mn-lt"/>
                <a:hlinkClick r:id="rId5"/>
              </a:rPr>
              <a:t>tuberculin skin </a:t>
            </a:r>
            <a:r>
              <a:rPr lang="en-US" sz="1200" dirty="0" smtClean="0">
                <a:solidFill>
                  <a:schemeClr val="tx1">
                    <a:lumMod val="75000"/>
                    <a:lumOff val="25000"/>
                  </a:schemeClr>
                </a:solidFill>
                <a:latin typeface="+mn-lt"/>
                <a:hlinkClick r:id="rId5"/>
              </a:rPr>
              <a:t>test</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smtClean="0">
                <a:solidFill>
                  <a:schemeClr val="tx1">
                    <a:lumMod val="75000"/>
                    <a:lumOff val="25000"/>
                  </a:schemeClr>
                </a:solidFill>
                <a:latin typeface="+mn-lt"/>
                <a:hlinkClick r:id="rId6"/>
              </a:rPr>
              <a:t>Raeky</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6252863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Υποδόρια ένεση</a:t>
            </a:r>
            <a:endParaRPr lang="el-GR" sz="3600" b="1" dirty="0"/>
          </a:p>
        </p:txBody>
      </p:sp>
      <p:sp>
        <p:nvSpPr>
          <p:cNvPr id="2" name="1 - Θέση περιεχομένου"/>
          <p:cNvSpPr>
            <a:spLocks noGrp="1"/>
          </p:cNvSpPr>
          <p:nvPr>
            <p:ph idx="1"/>
          </p:nvPr>
        </p:nvSpPr>
        <p:spPr/>
        <p:txBody>
          <a:bodyPr>
            <a:noAutofit/>
          </a:bodyPr>
          <a:lstStyle/>
          <a:p>
            <a:r>
              <a:rPr lang="el-GR" sz="2400" dirty="0" smtClean="0"/>
              <a:t>Κατάλληλη για αργή και σταθερή απορρόφηση μίας μικρής ποσότητας φαρμάκων. </a:t>
            </a:r>
          </a:p>
          <a:p>
            <a:r>
              <a:rPr lang="el-GR" sz="2400" dirty="0" smtClean="0"/>
              <a:t>Χρησιμοποιείται κυρίως για ουσίες μη ερεθιστικές τοπικά για τους ιστούς και προτιμάται από την ενδομυϊκή λόγω της ευκολίας της στην χορήγηση. Τα φάρμακα που συνήθως χορηγούνται με υποδόρια ένεση είναι η ινσουλίνη και η </a:t>
            </a:r>
            <a:r>
              <a:rPr lang="el-GR" sz="2400" dirty="0" err="1" smtClean="0"/>
              <a:t>τεριπαρατίδη</a:t>
            </a:r>
            <a:r>
              <a:rPr lang="el-GR" sz="2400" dirty="0" smtClean="0"/>
              <a:t> </a:t>
            </a:r>
          </a:p>
          <a:p>
            <a:r>
              <a:rPr lang="el-GR" sz="2400" dirty="0" smtClean="0"/>
              <a:t>Σε μακροχρόνια συνεχή χορήγηση φαρμάκων, όπως τα οιστρογόνα. </a:t>
            </a:r>
          </a:p>
          <a:p>
            <a:r>
              <a:rPr lang="el-GR" sz="2400" dirty="0" smtClean="0"/>
              <a:t>Η συνιστώμενη ποσότητα για υποδόρια έγχυση κυμαίνεται από 0,5-2 </a:t>
            </a:r>
            <a:r>
              <a:rPr lang="en-US" sz="2400" dirty="0" smtClean="0"/>
              <a:t>ml</a:t>
            </a:r>
            <a:r>
              <a:rPr lang="el-GR" sz="2400" dirty="0" smtClean="0"/>
              <a:t>. Όγκοι άνω των 2,5 ml θα πρέπει να δοθούν σε διαιρεμένες δόσεις σε διαφορετικά σημεία. Στα παιδιά μπορεί να δοθεί, όχι περισσότερο από 1 m</a:t>
            </a:r>
            <a:r>
              <a:rPr lang="en-US" sz="2400" dirty="0" smtClean="0"/>
              <a:t>l</a:t>
            </a:r>
            <a:r>
              <a:rPr lang="el-GR" sz="2400" dirty="0" smtClean="0"/>
              <a:t> σε κάθε σημείο</a:t>
            </a:r>
            <a:endParaRPr lang="el-GR" sz="2400" dirty="0"/>
          </a:p>
        </p:txBody>
      </p:sp>
    </p:spTree>
    <p:extLst>
      <p:ext uri="{BB962C8B-B14F-4D97-AF65-F5344CB8AC3E}">
        <p14:creationId xmlns:p14="http://schemas.microsoft.com/office/powerpoint/2010/main" val="12432827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Σημεία  υποδόριας ένεσης</a:t>
            </a:r>
            <a:endParaRPr lang="el-GR" sz="3600" dirty="0"/>
          </a:p>
        </p:txBody>
      </p:sp>
      <p:grpSp>
        <p:nvGrpSpPr>
          <p:cNvPr id="10" name="Group 9" descr="περιοχές κατάλληλες για χορήγηση υποδόριας ένεσης"/>
          <p:cNvGrpSpPr/>
          <p:nvPr/>
        </p:nvGrpSpPr>
        <p:grpSpPr>
          <a:xfrm>
            <a:off x="121093" y="904528"/>
            <a:ext cx="8964422" cy="5759912"/>
            <a:chOff x="89789" y="984472"/>
            <a:chExt cx="8964422" cy="5759912"/>
          </a:xfrm>
        </p:grpSpPr>
        <p:pic>
          <p:nvPicPr>
            <p:cNvPr id="11" name="Picture 3"/>
            <p:cNvPicPr>
              <a:picLocks noChangeAspect="1" noChangeArrowheads="1"/>
            </p:cNvPicPr>
            <p:nvPr/>
          </p:nvPicPr>
          <p:blipFill rotWithShape="1">
            <a:blip r:embed="rId2" cstate="print">
              <a:biLevel thresh="75000"/>
              <a:extLst>
                <a:ext uri="{28A0092B-C50C-407E-A947-70E740481C1C}">
                  <a14:useLocalDpi xmlns:a14="http://schemas.microsoft.com/office/drawing/2010/main" val="0"/>
                </a:ext>
              </a:extLst>
            </a:blip>
            <a:srcRect t="5468" b="8880"/>
            <a:stretch/>
          </p:blipFill>
          <p:spPr bwMode="auto">
            <a:xfrm>
              <a:off x="89789" y="984472"/>
              <a:ext cx="8964422" cy="5759912"/>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rot="275533">
              <a:off x="2808422" y="4273199"/>
              <a:ext cx="321293" cy="521547"/>
            </a:xfrm>
            <a:prstGeom prst="roundRect">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3" name="Donut 12"/>
            <p:cNvSpPr/>
            <p:nvPr/>
          </p:nvSpPr>
          <p:spPr>
            <a:xfrm>
              <a:off x="2316946" y="3276880"/>
              <a:ext cx="613497" cy="648072"/>
            </a:xfrm>
            <a:prstGeom prst="donut">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black"/>
                </a:solidFill>
              </a:endParaRPr>
            </a:p>
          </p:txBody>
        </p:sp>
        <p:sp>
          <p:nvSpPr>
            <p:cNvPr id="14" name="Trapezoid 13"/>
            <p:cNvSpPr/>
            <p:nvPr/>
          </p:nvSpPr>
          <p:spPr>
            <a:xfrm rot="5400000">
              <a:off x="2779480" y="3405624"/>
              <a:ext cx="379176" cy="390584"/>
            </a:xfrm>
            <a:prstGeom prst="trapezoid">
              <a:avLst/>
            </a:prstGeom>
            <a:pattFill prst="lgGrid">
              <a:fgClr>
                <a:srgbClr val="004A82"/>
              </a:fgClr>
              <a:bgClr>
                <a:schemeClr val="bg1"/>
              </a:bgClr>
            </a:pattFill>
            <a:ln>
              <a:solidFill>
                <a:srgbClr val="004A82"/>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5" name="Trapezoid 14"/>
            <p:cNvSpPr/>
            <p:nvPr/>
          </p:nvSpPr>
          <p:spPr>
            <a:xfrm rot="16200000">
              <a:off x="2089414" y="3400861"/>
              <a:ext cx="379176" cy="400110"/>
            </a:xfrm>
            <a:prstGeom prst="trapezoid">
              <a:avLst/>
            </a:prstGeom>
            <a:pattFill prst="lgGrid">
              <a:fgClr>
                <a:srgbClr val="004A82"/>
              </a:fgClr>
              <a:bgClr>
                <a:schemeClr val="bg1"/>
              </a:bgClr>
            </a:pattFill>
            <a:ln>
              <a:solidFill>
                <a:srgbClr val="004A82"/>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6" name="Oval 15"/>
            <p:cNvSpPr/>
            <p:nvPr/>
          </p:nvSpPr>
          <p:spPr>
            <a:xfrm rot="16359791">
              <a:off x="5399714" y="2636969"/>
              <a:ext cx="435065" cy="304617"/>
            </a:xfrm>
            <a:prstGeom prst="ellipse">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7" name="Oval 16"/>
            <p:cNvSpPr/>
            <p:nvPr/>
          </p:nvSpPr>
          <p:spPr>
            <a:xfrm>
              <a:off x="6480000" y="3401796"/>
              <a:ext cx="393853" cy="199119"/>
            </a:xfrm>
            <a:prstGeom prst="ellipse">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8" name="Rounded Rectangle 17"/>
            <p:cNvSpPr/>
            <p:nvPr/>
          </p:nvSpPr>
          <p:spPr>
            <a:xfrm rot="275533">
              <a:off x="2950648" y="3996338"/>
              <a:ext cx="213349" cy="360804"/>
            </a:xfrm>
            <a:prstGeom prst="roundRect">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nvGrpSpPr>
            <p:cNvPr id="19" name="Group 18"/>
            <p:cNvGrpSpPr/>
            <p:nvPr/>
          </p:nvGrpSpPr>
          <p:grpSpPr>
            <a:xfrm flipH="1">
              <a:off x="2093054" y="4015991"/>
              <a:ext cx="350011" cy="798408"/>
              <a:chOff x="631923" y="4510002"/>
              <a:chExt cx="355575" cy="798408"/>
            </a:xfrm>
          </p:grpSpPr>
          <p:sp>
            <p:nvSpPr>
              <p:cNvPr id="32" name="Rounded Rectangle 31"/>
              <p:cNvSpPr/>
              <p:nvPr/>
            </p:nvSpPr>
            <p:spPr>
              <a:xfrm rot="275533">
                <a:off x="631923" y="4786863"/>
                <a:ext cx="321293" cy="521547"/>
              </a:xfrm>
              <a:prstGeom prst="roundRect">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3" name="Rounded Rectangle 32"/>
              <p:cNvSpPr/>
              <p:nvPr/>
            </p:nvSpPr>
            <p:spPr>
              <a:xfrm rot="275533">
                <a:off x="774149" y="4510002"/>
                <a:ext cx="213349" cy="360804"/>
              </a:xfrm>
              <a:prstGeom prst="roundRect">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sp>
          <p:nvSpPr>
            <p:cNvPr id="20" name="Oval 19"/>
            <p:cNvSpPr/>
            <p:nvPr/>
          </p:nvSpPr>
          <p:spPr>
            <a:xfrm>
              <a:off x="5823444" y="3760676"/>
              <a:ext cx="432984" cy="276143"/>
            </a:xfrm>
            <a:prstGeom prst="ellipse">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1" name="Oval 20"/>
            <p:cNvSpPr/>
            <p:nvPr/>
          </p:nvSpPr>
          <p:spPr>
            <a:xfrm>
              <a:off x="6439154" y="3789332"/>
              <a:ext cx="432984" cy="247487"/>
            </a:xfrm>
            <a:prstGeom prst="ellipse">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nvGrpSpPr>
            <p:cNvPr id="22" name="Group 21"/>
            <p:cNvGrpSpPr/>
            <p:nvPr/>
          </p:nvGrpSpPr>
          <p:grpSpPr>
            <a:xfrm flipH="1">
              <a:off x="5823444" y="4201840"/>
              <a:ext cx="267988" cy="565049"/>
              <a:chOff x="631923" y="4510002"/>
              <a:chExt cx="355575" cy="798408"/>
            </a:xfrm>
          </p:grpSpPr>
          <p:sp>
            <p:nvSpPr>
              <p:cNvPr id="30" name="Rounded Rectangle 29"/>
              <p:cNvSpPr/>
              <p:nvPr/>
            </p:nvSpPr>
            <p:spPr>
              <a:xfrm rot="275533">
                <a:off x="631923" y="4786863"/>
                <a:ext cx="321293" cy="521547"/>
              </a:xfrm>
              <a:prstGeom prst="roundRect">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1" name="Rounded Rectangle 30"/>
              <p:cNvSpPr/>
              <p:nvPr/>
            </p:nvSpPr>
            <p:spPr>
              <a:xfrm rot="275533">
                <a:off x="774149" y="4510002"/>
                <a:ext cx="213349" cy="360804"/>
              </a:xfrm>
              <a:prstGeom prst="roundRect">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grpSp>
          <p:nvGrpSpPr>
            <p:cNvPr id="23" name="Group 22"/>
            <p:cNvGrpSpPr/>
            <p:nvPr/>
          </p:nvGrpSpPr>
          <p:grpSpPr>
            <a:xfrm>
              <a:off x="6624185" y="4223712"/>
              <a:ext cx="237911" cy="565049"/>
              <a:chOff x="631923" y="4510002"/>
              <a:chExt cx="355575" cy="798408"/>
            </a:xfrm>
          </p:grpSpPr>
          <p:sp>
            <p:nvSpPr>
              <p:cNvPr id="28" name="Rounded Rectangle 27"/>
              <p:cNvSpPr/>
              <p:nvPr/>
            </p:nvSpPr>
            <p:spPr>
              <a:xfrm rot="275533">
                <a:off x="631923" y="4786863"/>
                <a:ext cx="321293" cy="521547"/>
              </a:xfrm>
              <a:prstGeom prst="roundRect">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9" name="Rounded Rectangle 28"/>
              <p:cNvSpPr/>
              <p:nvPr/>
            </p:nvSpPr>
            <p:spPr>
              <a:xfrm rot="275533">
                <a:off x="774149" y="4510002"/>
                <a:ext cx="213349" cy="360804"/>
              </a:xfrm>
              <a:prstGeom prst="roundRect">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sp>
          <p:nvSpPr>
            <p:cNvPr id="24" name="Oval 23"/>
            <p:cNvSpPr/>
            <p:nvPr/>
          </p:nvSpPr>
          <p:spPr>
            <a:xfrm rot="5400000">
              <a:off x="6883040" y="2630126"/>
              <a:ext cx="435065" cy="304617"/>
            </a:xfrm>
            <a:prstGeom prst="ellipse">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5" name="Oval 24"/>
            <p:cNvSpPr/>
            <p:nvPr/>
          </p:nvSpPr>
          <p:spPr>
            <a:xfrm>
              <a:off x="5791468" y="3401797"/>
              <a:ext cx="393853" cy="216000"/>
            </a:xfrm>
            <a:prstGeom prst="ellipse">
              <a:avLst/>
            </a:prstGeom>
            <a:pattFill prst="lgGrid">
              <a:fgClr>
                <a:srgbClr val="004A8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6" name="Rectangle 25"/>
            <p:cNvSpPr/>
            <p:nvPr/>
          </p:nvSpPr>
          <p:spPr>
            <a:xfrm>
              <a:off x="6578547" y="2529493"/>
              <a:ext cx="269263"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7" name="Rectangle 26"/>
            <p:cNvSpPr/>
            <p:nvPr/>
          </p:nvSpPr>
          <p:spPr>
            <a:xfrm>
              <a:off x="6386383" y="3113764"/>
              <a:ext cx="269263"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sp>
        <p:nvSpPr>
          <p:cNvPr id="34" name="Rectangle 5"/>
          <p:cNvSpPr/>
          <p:nvPr/>
        </p:nvSpPr>
        <p:spPr>
          <a:xfrm>
            <a:off x="2689971" y="6567546"/>
            <a:ext cx="4462690"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da-DK" sz="1200" dirty="0">
                <a:solidFill>
                  <a:prstClr val="black">
                    <a:lumMod val="75000"/>
                    <a:lumOff val="25000"/>
                  </a:prstClr>
                </a:solidFill>
                <a:latin typeface="Calibri"/>
                <a:hlinkClick r:id="rId3"/>
              </a:rPr>
              <a:t>In she goes!</a:t>
            </a:r>
            <a:r>
              <a:rPr lang="en-US" sz="1200" dirty="0" smtClean="0">
                <a:solidFill>
                  <a:prstClr val="black">
                    <a:lumMod val="75000"/>
                    <a:lumOff val="25000"/>
                  </a:prstClr>
                </a:solidFill>
                <a:latin typeface="Calibri"/>
              </a:rPr>
              <a:t>”, </a:t>
            </a:r>
            <a:r>
              <a:rPr lang="en-US" sz="1200" dirty="0">
                <a:solidFill>
                  <a:prstClr val="black">
                    <a:lumMod val="75000"/>
                    <a:lumOff val="25000"/>
                  </a:prstClr>
                </a:solidFill>
                <a:latin typeface="Calibri"/>
              </a:rPr>
              <a:t> </a:t>
            </a:r>
            <a:r>
              <a:rPr lang="en-US" sz="1200" dirty="0" err="1">
                <a:solidFill>
                  <a:prstClr val="black">
                    <a:lumMod val="75000"/>
                    <a:lumOff val="25000"/>
                  </a:prstClr>
                </a:solidFill>
                <a:latin typeface="Calibri"/>
                <a:hlinkClick r:id="rId4"/>
              </a:rPr>
              <a:t>momboleum</a:t>
            </a:r>
            <a:r>
              <a:rPr lang="en-US" sz="1200" dirty="0">
                <a:solidFill>
                  <a:prstClr val="black">
                    <a:lumMod val="75000"/>
                    <a:lumOff val="25000"/>
                  </a:prstClr>
                </a:solidFill>
                <a:latin typeface="Calibri"/>
              </a:rPr>
              <a:t> </a:t>
            </a:r>
            <a:r>
              <a:rPr lang="el-GR" sz="1200" dirty="0" smtClean="0">
                <a:solidFill>
                  <a:prstClr val="black">
                    <a:lumMod val="75000"/>
                    <a:lumOff val="25000"/>
                  </a:prstClr>
                </a:solidFill>
                <a:latin typeface="Calibri"/>
              </a:rPr>
              <a:t>διαθέσιμο με άδεια </a:t>
            </a:r>
            <a:r>
              <a:rPr lang="en-US" sz="1200" dirty="0" smtClean="0">
                <a:solidFill>
                  <a:prstClr val="black">
                    <a:lumMod val="75000"/>
                    <a:lumOff val="25000"/>
                  </a:prstClr>
                </a:solidFill>
                <a:latin typeface="Calibri"/>
                <a:hlinkClick r:id="rId5"/>
              </a:rPr>
              <a:t>CC </a:t>
            </a:r>
            <a:r>
              <a:rPr lang="en-US" sz="1200" dirty="0">
                <a:solidFill>
                  <a:prstClr val="black">
                    <a:lumMod val="75000"/>
                    <a:lumOff val="25000"/>
                  </a:prstClr>
                </a:solidFill>
                <a:latin typeface="Calibri"/>
                <a:hlinkClick r:id="rId5"/>
              </a:rPr>
              <a:t>BY-NC-ND 2.0</a:t>
            </a:r>
            <a:endParaRPr lang="en-US" sz="1200" dirty="0">
              <a:solidFill>
                <a:prstClr val="black">
                  <a:lumMod val="75000"/>
                  <a:lumOff val="25000"/>
                </a:prstClr>
              </a:solidFill>
              <a:latin typeface="Calibri"/>
            </a:endParaRPr>
          </a:p>
        </p:txBody>
      </p:sp>
    </p:spTree>
    <p:extLst>
      <p:ext uri="{BB962C8B-B14F-4D97-AF65-F5344CB8AC3E}">
        <p14:creationId xmlns:p14="http://schemas.microsoft.com/office/powerpoint/2010/main" val="6255881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a:t>Υποδόρια </a:t>
            </a:r>
            <a:r>
              <a:rPr lang="el-GR" sz="3600" dirty="0" smtClean="0"/>
              <a:t>ένεση</a:t>
            </a:r>
            <a:endParaRPr lang="el-GR" sz="3600" dirty="0"/>
          </a:p>
        </p:txBody>
      </p:sp>
      <p:sp>
        <p:nvSpPr>
          <p:cNvPr id="5" name="Rectangle 4"/>
          <p:cNvSpPr/>
          <p:nvPr/>
        </p:nvSpPr>
        <p:spPr>
          <a:xfrm>
            <a:off x="3198472" y="4941168"/>
            <a:ext cx="2819801" cy="307777"/>
          </a:xfrm>
          <a:prstGeom prst="rect">
            <a:avLst/>
          </a:prstGeom>
        </p:spPr>
        <p:txBody>
          <a:bodyPr wrap="square">
            <a:spAutoFit/>
          </a:bodyPr>
          <a:lstStyle/>
          <a:p>
            <a:pPr algn="ctr"/>
            <a:r>
              <a:rPr lang="en-US" sz="1400" dirty="0">
                <a:solidFill>
                  <a:schemeClr val="tx1">
                    <a:lumMod val="75000"/>
                    <a:lumOff val="25000"/>
                  </a:schemeClr>
                </a:solidFill>
                <a:latin typeface="+mn-lt"/>
              </a:rPr>
              <a:t>WHO, 2001, </a:t>
            </a:r>
            <a:r>
              <a:rPr lang="en-US" sz="1400" dirty="0" smtClean="0">
                <a:solidFill>
                  <a:schemeClr val="tx1">
                    <a:lumMod val="75000"/>
                    <a:lumOff val="25000"/>
                  </a:schemeClr>
                </a:solidFill>
                <a:latin typeface="+mn-lt"/>
              </a:rPr>
              <a:t>Figure </a:t>
            </a:r>
            <a:r>
              <a:rPr lang="en-US" sz="1400" dirty="0">
                <a:solidFill>
                  <a:schemeClr val="tx1">
                    <a:lumMod val="75000"/>
                    <a:lumOff val="25000"/>
                  </a:schemeClr>
                </a:solidFill>
                <a:latin typeface="+mn-lt"/>
              </a:rPr>
              <a:t>4.13</a:t>
            </a:r>
            <a:endParaRPr lang="el-GR" sz="1400" dirty="0">
              <a:solidFill>
                <a:schemeClr val="tx1">
                  <a:lumMod val="75000"/>
                  <a:lumOff val="25000"/>
                </a:schemeClr>
              </a:solidFill>
              <a:latin typeface="+mn-lt"/>
            </a:endParaRPr>
          </a:p>
        </p:txBody>
      </p:sp>
      <p:pic>
        <p:nvPicPr>
          <p:cNvPr id="8198" name="Picture 6" descr="http://www.open.edu/openlearnworks/pluginfile.php/127705/mod_oucontent/oucontent/3665/c210b7cf/38f48138/im_session4_fig1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03745" y="1340768"/>
            <a:ext cx="4209256" cy="3430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7379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Διαχείριση ινσουλίνης</a:t>
            </a:r>
            <a:endParaRPr lang="el-GR" sz="3600" b="1" dirty="0"/>
          </a:p>
        </p:txBody>
      </p:sp>
      <p:sp>
        <p:nvSpPr>
          <p:cNvPr id="2" name="1 - Θέση περιεχομένου"/>
          <p:cNvSpPr>
            <a:spLocks noGrp="1"/>
          </p:cNvSpPr>
          <p:nvPr>
            <p:ph idx="1"/>
          </p:nvPr>
        </p:nvSpPr>
        <p:spPr/>
        <p:txBody>
          <a:bodyPr>
            <a:normAutofit/>
          </a:bodyPr>
          <a:lstStyle/>
          <a:p>
            <a:r>
              <a:rPr lang="el-GR" sz="2400" dirty="0" smtClean="0"/>
              <a:t>Η ινσουλίνη είναι ορμόνη που παράγεται από την ενδοκρινή μοίρα του παγκρέατος(νησίδια του </a:t>
            </a:r>
            <a:r>
              <a:rPr lang="el-GR" sz="2400" dirty="0" err="1" smtClean="0"/>
              <a:t>Langerhans</a:t>
            </a:r>
            <a:r>
              <a:rPr lang="el-GR" sz="2400" dirty="0" smtClean="0"/>
              <a:t>) και παίζει πρωτεύοντα ρόλο στον μεταβολισμό των υδατανθράκων (σακχάρων) του οργανισμού. </a:t>
            </a:r>
          </a:p>
          <a:p>
            <a:r>
              <a:rPr lang="el-GR" sz="2400" dirty="0" smtClean="0"/>
              <a:t>Η ινσουλίνη δρα σε όλους τους ιστούς του σώματος (ιδιαίτερα όμως στο ήπαρ, στους μύες και στο λιπώδη ιστό), βοηθώντας στην πρόσληψη της γλυκόζης από τα κύτταρα.</a:t>
            </a:r>
          </a:p>
          <a:p>
            <a:r>
              <a:rPr lang="el-GR" sz="2400" dirty="0" smtClean="0"/>
              <a:t>Η ανεπάρκεια της ινσουλίνης προκαλεί την νόσο του σακχαρώδη διαβήτη (τύπου 1 ή τύπου 2). </a:t>
            </a:r>
          </a:p>
          <a:p>
            <a:r>
              <a:rPr lang="el-GR" sz="2400" dirty="0" err="1" smtClean="0"/>
              <a:t>Oι</a:t>
            </a:r>
            <a:r>
              <a:rPr lang="el-GR" sz="2400" dirty="0" smtClean="0"/>
              <a:t> διάφορες μορφές της ινσουλίνης διακρίνονται, ανάλογα με τη διάρκεια δράσης τους, σε τρεις κατηγορίες: βραχείας (και ταχείας έναρξης), μέσης και μακράς διάρκειας δράσης</a:t>
            </a:r>
            <a:endParaRPr lang="el-GR" sz="2400" dirty="0"/>
          </a:p>
        </p:txBody>
      </p:sp>
    </p:spTree>
    <p:extLst>
      <p:ext uri="{BB962C8B-B14F-4D97-AF65-F5344CB8AC3E}">
        <p14:creationId xmlns:p14="http://schemas.microsoft.com/office/powerpoint/2010/main" val="38236389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Συσκευές για υποδόριες ενέσεις</a:t>
            </a:r>
            <a:endParaRPr lang="el-GR" sz="3600" b="1" dirty="0"/>
          </a:p>
        </p:txBody>
      </p:sp>
      <p:sp>
        <p:nvSpPr>
          <p:cNvPr id="2" name="1 - Θέση περιεχομένου"/>
          <p:cNvSpPr>
            <a:spLocks noGrp="1"/>
          </p:cNvSpPr>
          <p:nvPr>
            <p:ph idx="1"/>
          </p:nvPr>
        </p:nvSpPr>
        <p:spPr>
          <a:xfrm>
            <a:off x="457200" y="1196752"/>
            <a:ext cx="8229600" cy="1368152"/>
          </a:xfrm>
        </p:spPr>
        <p:txBody>
          <a:bodyPr>
            <a:noAutofit/>
          </a:bodyPr>
          <a:lstStyle/>
          <a:p>
            <a:r>
              <a:rPr lang="el-GR" sz="2400" dirty="0" smtClean="0"/>
              <a:t>Οι συσκευές τύπου «στυλό» (</a:t>
            </a:r>
            <a:r>
              <a:rPr lang="el-GR" sz="2400" dirty="0" err="1" smtClean="0"/>
              <a:t>pens</a:t>
            </a:r>
            <a:r>
              <a:rPr lang="el-GR" sz="2400" dirty="0" smtClean="0"/>
              <a:t>) είναι πρακτικές και πολύ δημοφιλείς, διότι περιέχουν την ινσουλίνη σε φύσιγγες και έχουν ενδείξεις μέτρησης της χορηγούμενης δόσης.</a:t>
            </a:r>
          </a:p>
        </p:txBody>
      </p:sp>
      <p:sp>
        <p:nvSpPr>
          <p:cNvPr id="4" name="Rectangle 3"/>
          <p:cNvSpPr/>
          <p:nvPr/>
        </p:nvSpPr>
        <p:spPr>
          <a:xfrm>
            <a:off x="460274" y="2420888"/>
            <a:ext cx="4572000" cy="3416320"/>
          </a:xfrm>
          <a:prstGeom prst="rect">
            <a:avLst/>
          </a:prstGeom>
        </p:spPr>
        <p:txBody>
          <a:bodyPr>
            <a:spAutoFit/>
          </a:bodyPr>
          <a:lstStyle/>
          <a:p>
            <a:pPr marL="285750" indent="-285750">
              <a:buFont typeface="Arial" panose="020B0604020202020204" pitchFamily="34" charset="0"/>
              <a:buChar char="•"/>
            </a:pPr>
            <a:r>
              <a:rPr lang="el-GR" sz="2400" dirty="0">
                <a:latin typeface="+mn-lt"/>
              </a:rPr>
              <a:t>Μια αντλία ινσουλίνης αποτελείται από μια δεξαμενή παρόμοια με εκείνη μιας φύσιγγας ινσουλίνης, μια αντλία που λειτουργεί με μπαταρία, και ένα κύκλωμα υπολογιστή που επιτρέπει στο χρήστη να ελέγχει την ακριβή ποσότητα της ινσουλίνης που θα λάβει.</a:t>
            </a:r>
          </a:p>
        </p:txBody>
      </p:sp>
      <p:pic>
        <p:nvPicPr>
          <p:cNvPr id="9218" name="Picture 2" descr="http://upload.wikimedia.org/wikipedia/commons/8/89/Insulin_pump_with_infusion_s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043" y="2522560"/>
            <a:ext cx="3335374" cy="30666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90043" y="5589240"/>
            <a:ext cx="3335373"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3"/>
              </a:rPr>
              <a:t>Insulin </a:t>
            </a:r>
            <a:r>
              <a:rPr lang="en-US" sz="1200" dirty="0">
                <a:solidFill>
                  <a:schemeClr val="tx1">
                    <a:lumMod val="75000"/>
                    <a:lumOff val="25000"/>
                  </a:schemeClr>
                </a:solidFill>
                <a:latin typeface="+mn-lt"/>
                <a:hlinkClick r:id="rId3"/>
              </a:rPr>
              <a:t>pump with infusion </a:t>
            </a:r>
            <a:r>
              <a:rPr lang="en-US" sz="1200" dirty="0" smtClean="0">
                <a:solidFill>
                  <a:schemeClr val="tx1">
                    <a:lumMod val="75000"/>
                    <a:lumOff val="25000"/>
                  </a:schemeClr>
                </a:solidFill>
                <a:latin typeface="+mn-lt"/>
                <a:hlinkClick r:id="rId3"/>
              </a:rPr>
              <a:t>set</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smtClean="0">
                <a:solidFill>
                  <a:schemeClr val="tx1">
                    <a:lumMod val="75000"/>
                    <a:lumOff val="25000"/>
                  </a:schemeClr>
                </a:solidFill>
                <a:latin typeface="+mn-lt"/>
                <a:hlinkClick r:id="rId4"/>
              </a:rPr>
              <a:t>ZooFari</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823835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vert="horz" lIns="91440" tIns="45720" rIns="91440" bIns="45720" rtlCol="0" anchor="ctr">
            <a:noAutofit/>
          </a:bodyPr>
          <a:lstStyle/>
          <a:p>
            <a:r>
              <a:rPr lang="el-GR" sz="3600" dirty="0">
                <a:solidFill>
                  <a:prstClr val="black"/>
                </a:solidFill>
                <a:ea typeface="Verdana" pitchFamily="34" charset="0"/>
                <a:cs typeface="Verdana" pitchFamily="34" charset="0"/>
              </a:rPr>
              <a:t>Φυσιολογία  της δράσης </a:t>
            </a:r>
            <a:br>
              <a:rPr lang="el-GR" sz="3600" dirty="0">
                <a:solidFill>
                  <a:prstClr val="black"/>
                </a:solidFill>
                <a:ea typeface="Verdana" pitchFamily="34" charset="0"/>
                <a:cs typeface="Verdana" pitchFamily="34" charset="0"/>
              </a:rPr>
            </a:br>
            <a:r>
              <a:rPr lang="el-GR" sz="3600" dirty="0">
                <a:solidFill>
                  <a:prstClr val="black"/>
                </a:solidFill>
                <a:ea typeface="Verdana" pitchFamily="34" charset="0"/>
                <a:cs typeface="Verdana" pitchFamily="34" charset="0"/>
              </a:rPr>
              <a:t>των φαρμάκων </a:t>
            </a:r>
            <a:r>
              <a:rPr lang="el-GR" sz="2800" b="0" dirty="0" smtClean="0">
                <a:solidFill>
                  <a:prstClr val="black"/>
                </a:solidFill>
                <a:ea typeface="Verdana" pitchFamily="34" charset="0"/>
                <a:cs typeface="Verdana" pitchFamily="34" charset="0"/>
              </a:rPr>
              <a:t>(2/2</a:t>
            </a:r>
            <a:r>
              <a:rPr lang="el-GR" sz="2800" b="0" dirty="0">
                <a:solidFill>
                  <a:prstClr val="black"/>
                </a:solidFill>
                <a:ea typeface="Verdana" pitchFamily="34" charset="0"/>
                <a:cs typeface="Verdana" pitchFamily="34" charset="0"/>
              </a:rPr>
              <a:t>)</a:t>
            </a:r>
            <a:endParaRPr lang="el-GR" sz="3600" dirty="0">
              <a:latin typeface="+mn-lt"/>
              <a:ea typeface="Verdana" pitchFamily="34" charset="0"/>
              <a:cs typeface="Verdana" pitchFamily="34" charset="0"/>
            </a:endParaRPr>
          </a:p>
        </p:txBody>
      </p:sp>
      <p:sp>
        <p:nvSpPr>
          <p:cNvPr id="2" name="1 - Θέση περιεχομένου"/>
          <p:cNvSpPr>
            <a:spLocks noGrp="1"/>
          </p:cNvSpPr>
          <p:nvPr>
            <p:ph idx="1"/>
          </p:nvPr>
        </p:nvSpPr>
        <p:spPr/>
        <p:txBody>
          <a:bodyPr vert="horz" lIns="91440" tIns="45720" rIns="91440" bIns="45720" rtlCol="0">
            <a:normAutofit/>
          </a:bodyPr>
          <a:lstStyle/>
          <a:p>
            <a:r>
              <a:rPr lang="el-GR" sz="2400" b="1" dirty="0">
                <a:solidFill>
                  <a:srgbClr val="820000"/>
                </a:solidFill>
                <a:ea typeface="Verdana" pitchFamily="34" charset="0"/>
                <a:cs typeface="Verdana" pitchFamily="34" charset="0"/>
              </a:rPr>
              <a:t>Ιδιοσυγκρασία</a:t>
            </a:r>
            <a:r>
              <a:rPr lang="el-GR" sz="2400" dirty="0">
                <a:ea typeface="Verdana" pitchFamily="34" charset="0"/>
                <a:cs typeface="Verdana" pitchFamily="34" charset="0"/>
              </a:rPr>
              <a:t>, είναι η αυξημένη ευαισθησία ενός ατόμου σε ένα συγκεκριμένο φάρμακο.</a:t>
            </a:r>
          </a:p>
          <a:p>
            <a:endParaRPr lang="el-GR" sz="2400" dirty="0">
              <a:ea typeface="Verdana" pitchFamily="34" charset="0"/>
              <a:cs typeface="Verdana" pitchFamily="34" charset="0"/>
            </a:endParaRPr>
          </a:p>
          <a:p>
            <a:r>
              <a:rPr lang="el-GR" sz="2400" dirty="0">
                <a:ea typeface="Verdana" pitchFamily="34" charset="0"/>
                <a:cs typeface="Verdana" pitchFamily="34" charset="0"/>
              </a:rPr>
              <a:t>Η </a:t>
            </a:r>
            <a:r>
              <a:rPr lang="el-GR" sz="2400" b="1" dirty="0">
                <a:solidFill>
                  <a:srgbClr val="820000"/>
                </a:solidFill>
                <a:ea typeface="Verdana" pitchFamily="34" charset="0"/>
                <a:cs typeface="Verdana" pitchFamily="34" charset="0"/>
              </a:rPr>
              <a:t>ανοχή</a:t>
            </a:r>
            <a:r>
              <a:rPr lang="el-GR" sz="2400" dirty="0">
                <a:ea typeface="Verdana" pitchFamily="34" charset="0"/>
                <a:cs typeface="Verdana" pitchFamily="34" charset="0"/>
              </a:rPr>
              <a:t> ή </a:t>
            </a:r>
            <a:r>
              <a:rPr lang="el-GR" sz="2400" b="1" dirty="0">
                <a:solidFill>
                  <a:srgbClr val="820000"/>
                </a:solidFill>
                <a:ea typeface="Verdana" pitchFamily="34" charset="0"/>
                <a:cs typeface="Verdana" pitchFamily="34" charset="0"/>
              </a:rPr>
              <a:t>αντοχή</a:t>
            </a:r>
            <a:r>
              <a:rPr lang="el-GR" sz="2400" dirty="0">
                <a:ea typeface="Verdana" pitchFamily="34" charset="0"/>
                <a:cs typeface="Verdana" pitchFamily="34" charset="0"/>
              </a:rPr>
              <a:t> σε ένα συγκεκριμένο φάρμακο ή κατηγορία φαρμάκων χαρακτηρίζεται από το γεγονός ότι μετά από τη χορήγηση της ίδια δόσης φαρμάκου κατ΄ επανάληψη, μειώνεται η φαρμακολογική ενέργεια του φαρμάκου και χρειάζεται μεγαλύτερη δόση για να επιτευχθεί το επιθυμητό θεραπευτικό αποτέλεσμα. </a:t>
            </a:r>
          </a:p>
        </p:txBody>
      </p:sp>
    </p:spTree>
    <p:extLst>
      <p:ext uri="{BB962C8B-B14F-4D97-AF65-F5344CB8AC3E}">
        <p14:creationId xmlns:p14="http://schemas.microsoft.com/office/powerpoint/2010/main" val="4265357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179512" y="116632"/>
            <a:ext cx="8784976" cy="908720"/>
          </a:xfrm>
        </p:spPr>
        <p:txBody>
          <a:bodyPr>
            <a:normAutofit fontScale="90000"/>
          </a:bodyPr>
          <a:lstStyle/>
          <a:p>
            <a:pPr algn="ctr"/>
            <a:r>
              <a:rPr lang="el-GR" b="1" dirty="0" smtClean="0"/>
              <a:t>Ενδοφλέβια οδός χορήγησης </a:t>
            </a:r>
            <a:r>
              <a:rPr lang="el-GR" sz="3100" b="1" dirty="0" smtClean="0"/>
              <a:t>(</a:t>
            </a:r>
            <a:r>
              <a:rPr lang="en-US" sz="3100" b="1" dirty="0" smtClean="0"/>
              <a:t>Intravenous – IV)</a:t>
            </a:r>
            <a:endParaRPr lang="el-GR" sz="3100" b="1" dirty="0"/>
          </a:p>
        </p:txBody>
      </p:sp>
      <p:sp>
        <p:nvSpPr>
          <p:cNvPr id="2" name="1 - Θέση περιεχομένου"/>
          <p:cNvSpPr>
            <a:spLocks noGrp="1"/>
          </p:cNvSpPr>
          <p:nvPr>
            <p:ph idx="1"/>
          </p:nvPr>
        </p:nvSpPr>
        <p:spPr/>
        <p:txBody>
          <a:bodyPr>
            <a:noAutofit/>
          </a:bodyPr>
          <a:lstStyle/>
          <a:p>
            <a:pPr lvl="0"/>
            <a:r>
              <a:rPr lang="el-GR" sz="2400" dirty="0" smtClean="0"/>
              <a:t>Αποτελεί την μόνη μέθοδο με την οποία είμαστε σίγουροι για την ακριβή ποσότητα του φαρμάκου που απορροφήθηκε και εισήλθε στην κυκλοφορία (100% βιοδιαθεσιμότητα)</a:t>
            </a:r>
          </a:p>
          <a:p>
            <a:pPr lvl="0"/>
            <a:r>
              <a:rPr lang="el-GR" sz="2400" dirty="0" smtClean="0"/>
              <a:t>Αποτελεί την ταχύτερη οδό χορήγησης για επείγουσες καταστάσεις</a:t>
            </a:r>
          </a:p>
          <a:p>
            <a:pPr lvl="0"/>
            <a:r>
              <a:rPr lang="el-GR" sz="2400" dirty="0" smtClean="0"/>
              <a:t>Εφαρμόζεται και σε αναίσθητους ασθενείς</a:t>
            </a:r>
          </a:p>
          <a:p>
            <a:pPr lvl="0"/>
            <a:r>
              <a:rPr lang="el-GR" sz="2400" dirty="0" smtClean="0"/>
              <a:t>Χρησιμοποιείται για φάρμακα που ερεθίζουν αν χορηγηθούν από άλλη οδό</a:t>
            </a:r>
          </a:p>
          <a:p>
            <a:pPr lvl="0"/>
            <a:r>
              <a:rPr lang="el-GR" sz="2400" dirty="0" smtClean="0"/>
              <a:t>Χρησιμοποιείται για φάρμακα που μπορούν να υποστούν χημικές αλλαγές αν χορηγηθούν διαφορετικά.</a:t>
            </a:r>
          </a:p>
          <a:p>
            <a:endParaRPr lang="el-GR" sz="2400" dirty="0"/>
          </a:p>
        </p:txBody>
      </p:sp>
    </p:spTree>
    <p:extLst>
      <p:ext uri="{BB962C8B-B14F-4D97-AF65-F5344CB8AC3E}">
        <p14:creationId xmlns:p14="http://schemas.microsoft.com/office/powerpoint/2010/main" val="843855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Μειονεκτήματα</a:t>
            </a:r>
            <a:endParaRPr lang="el-GR" sz="3600" b="1" dirty="0"/>
          </a:p>
        </p:txBody>
      </p:sp>
      <p:sp>
        <p:nvSpPr>
          <p:cNvPr id="2" name="1 - Θέση περιεχομένου"/>
          <p:cNvSpPr>
            <a:spLocks noGrp="1"/>
          </p:cNvSpPr>
          <p:nvPr>
            <p:ph idx="1"/>
          </p:nvPr>
        </p:nvSpPr>
        <p:spPr/>
        <p:txBody>
          <a:bodyPr>
            <a:normAutofit fontScale="70000" lnSpcReduction="20000"/>
          </a:bodyPr>
          <a:lstStyle/>
          <a:p>
            <a:pPr lvl="0">
              <a:lnSpc>
                <a:spcPct val="120000"/>
              </a:lnSpc>
            </a:pPr>
            <a:r>
              <a:rPr lang="el-GR" dirty="0" smtClean="0"/>
              <a:t>Εφαρμόζεται μόνο σε </a:t>
            </a:r>
            <a:r>
              <a:rPr lang="el-GR" dirty="0" err="1" smtClean="0"/>
              <a:t>υδατοδιαλυτά</a:t>
            </a:r>
            <a:r>
              <a:rPr lang="el-GR" dirty="0" smtClean="0"/>
              <a:t> φάρμακα</a:t>
            </a:r>
          </a:p>
          <a:p>
            <a:pPr lvl="0">
              <a:lnSpc>
                <a:spcPct val="120000"/>
              </a:lnSpc>
            </a:pPr>
            <a:r>
              <a:rPr lang="el-GR" dirty="0" smtClean="0"/>
              <a:t>Είναι ιδιαίτερα επικίνδυνη για τη ζωή του ασθενή, σε περίπτωση που αναπτυχθεί ανεπιθύμητη ενέργεια, διότι υπάρχει αμεσότητα στην φαρμακολογική δράση και ανεπαρκής χρόνος αντίδρασης.</a:t>
            </a:r>
            <a:endParaRPr lang="en-US" dirty="0" smtClean="0"/>
          </a:p>
          <a:p>
            <a:pPr>
              <a:lnSpc>
                <a:spcPct val="120000"/>
              </a:lnSpc>
            </a:pPr>
            <a:r>
              <a:rPr lang="el-GR" dirty="0" smtClean="0"/>
              <a:t>H για μακρό χρονικό διάστημα ενδοφλέβια χορήγηση φαρμάκων με ορό είναι συχνά αναγκαία. Παρόλα αυτά περικλείει και πολλούς κινδύνους όπως τη δημιουργία φλεβίτιδας από ερεθισμό της φλέβας, τη μικροβιακή λοίμωξη γύρω από την είσοδο της βελόνας ή του καθετήρα, την ανάπτυξη ανθεκτικών μικροβίων μέσα στον καθετήρα, την υπερβολική χορήγηση ηλεκτρολυτών, την υπερβολική χορήγηση υγρών με αποτέλεσμα το πνευμονικό οίδημα, τη δημιουργία εμβόλων από φυσαλίδες αέρος που εισάγονται κατά λάθος στην φλέβα, τη διήθηση των ιστών γύρω από το σημείο της ένεσης και πολλά άλλα. </a:t>
            </a:r>
            <a:endParaRPr lang="el-GR" dirty="0"/>
          </a:p>
        </p:txBody>
      </p:sp>
    </p:spTree>
    <p:extLst>
      <p:ext uri="{BB962C8B-B14F-4D97-AF65-F5344CB8AC3E}">
        <p14:creationId xmlns:p14="http://schemas.microsoft.com/office/powerpoint/2010/main" val="15568360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Ενδοφλέβια διαλύματα</a:t>
            </a:r>
            <a:endParaRPr lang="el-GR" sz="3600" b="1" dirty="0"/>
          </a:p>
        </p:txBody>
      </p:sp>
      <p:sp>
        <p:nvSpPr>
          <p:cNvPr id="2" name="1 - Θέση περιεχομένου"/>
          <p:cNvSpPr>
            <a:spLocks noGrp="1"/>
          </p:cNvSpPr>
          <p:nvPr>
            <p:ph idx="1"/>
          </p:nvPr>
        </p:nvSpPr>
        <p:spPr/>
        <p:txBody>
          <a:bodyPr>
            <a:noAutofit/>
          </a:bodyPr>
          <a:lstStyle/>
          <a:p>
            <a:pPr marL="0" indent="0">
              <a:buNone/>
            </a:pPr>
            <a:r>
              <a:rPr lang="el-GR" sz="2400" dirty="0" smtClean="0"/>
              <a:t>Διαλύματα ονομάζονται όλα τα ομογενή μίγματα</a:t>
            </a:r>
            <a:r>
              <a:rPr lang="en-US" sz="2400" dirty="0" smtClean="0"/>
              <a:t>:</a:t>
            </a:r>
            <a:endParaRPr lang="el-GR" sz="2400" dirty="0" smtClean="0"/>
          </a:p>
          <a:p>
            <a:r>
              <a:rPr lang="el-GR" sz="2400" b="1" dirty="0" smtClean="0"/>
              <a:t>Κρυσταλλοειδή διαλύματα</a:t>
            </a:r>
            <a:r>
              <a:rPr lang="el-GR" sz="2400" dirty="0" smtClean="0"/>
              <a:t> είναι διαλύματα ηλεκτρολυτών ή οργανικών ενώσεων μικρού μοριακού βάρους που διαπερνούν εύκολα το ενδοθήλιο των αγγείων.</a:t>
            </a:r>
          </a:p>
          <a:p>
            <a:r>
              <a:rPr lang="el-GR" sz="2400" b="1" dirty="0" smtClean="0"/>
              <a:t>Κολλοειδή </a:t>
            </a:r>
            <a:r>
              <a:rPr lang="el-GR" sz="2400" dirty="0" smtClean="0"/>
              <a:t>είναι διαλύματα μεγαλομοριακών ενώσεων, οι οποίες διαπερνούν δύσκολα ή και καθόλου το ενδοθήλιο των τριχοειδών αγγείων.</a:t>
            </a:r>
          </a:p>
          <a:p>
            <a:r>
              <a:rPr lang="el-GR" sz="2400" b="1" dirty="0" smtClean="0"/>
              <a:t>Ισότονα</a:t>
            </a:r>
            <a:r>
              <a:rPr lang="el-GR" sz="2400" dirty="0" smtClean="0"/>
              <a:t> ονομάζονται τα διαλύματα που έχουν την ίδια ωσμωτική πίεση με αυτή του πλάσματος.</a:t>
            </a:r>
          </a:p>
          <a:p>
            <a:r>
              <a:rPr lang="el-GR" sz="2400" b="1" dirty="0" err="1" smtClean="0"/>
              <a:t>Υπότονα</a:t>
            </a:r>
            <a:r>
              <a:rPr lang="el-GR" sz="2400" dirty="0" smtClean="0"/>
              <a:t> ονομάζονται τα διαλύματα που έχουν χαμηλότερη ωσμωτική πίεση από αυτή του πλάσματος.</a:t>
            </a:r>
          </a:p>
          <a:p>
            <a:r>
              <a:rPr lang="el-GR" sz="2400" b="1" dirty="0" smtClean="0"/>
              <a:t>Υπέρτονα</a:t>
            </a:r>
            <a:r>
              <a:rPr lang="el-GR" sz="2400" dirty="0" smtClean="0"/>
              <a:t> ονομάζονται τα διαλύματα που έχουν μεγαλύτερη ωσμωτική πίεση από  αυτή του πλάσματος.</a:t>
            </a:r>
          </a:p>
          <a:p>
            <a:endParaRPr lang="el-GR" sz="2400" dirty="0" smtClean="0"/>
          </a:p>
          <a:p>
            <a:endParaRPr lang="el-GR" sz="2400" dirty="0"/>
          </a:p>
        </p:txBody>
      </p:sp>
    </p:spTree>
    <p:extLst>
      <p:ext uri="{BB962C8B-B14F-4D97-AF65-F5344CB8AC3E}">
        <p14:creationId xmlns:p14="http://schemas.microsoft.com/office/powerpoint/2010/main" val="40596827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Autofit/>
          </a:bodyPr>
          <a:lstStyle/>
          <a:p>
            <a:pPr algn="ctr"/>
            <a:r>
              <a:rPr lang="el-GR" sz="3600" b="1" dirty="0" smtClean="0"/>
              <a:t>Παράγοντες που επηρεάζουν την </a:t>
            </a:r>
            <a:br>
              <a:rPr lang="el-GR" sz="3600" b="1" dirty="0" smtClean="0"/>
            </a:br>
            <a:r>
              <a:rPr lang="el-GR" sz="3600" b="1" dirty="0" smtClean="0"/>
              <a:t>ενδοφλέβια χορήγηση</a:t>
            </a:r>
            <a:endParaRPr lang="el-GR" sz="3600" dirty="0"/>
          </a:p>
        </p:txBody>
      </p:sp>
      <p:sp>
        <p:nvSpPr>
          <p:cNvPr id="2" name="1 - Θέση περιεχομένου"/>
          <p:cNvSpPr>
            <a:spLocks noGrp="1"/>
          </p:cNvSpPr>
          <p:nvPr>
            <p:ph idx="1"/>
          </p:nvPr>
        </p:nvSpPr>
        <p:spPr/>
        <p:txBody>
          <a:bodyPr>
            <a:normAutofit/>
          </a:bodyPr>
          <a:lstStyle/>
          <a:p>
            <a:pPr lvl="0"/>
            <a:r>
              <a:rPr lang="el-GR" sz="2800" dirty="0" smtClean="0"/>
              <a:t>Το βάρος των ασθενών. </a:t>
            </a:r>
          </a:p>
          <a:p>
            <a:pPr lvl="0"/>
            <a:r>
              <a:rPr lang="el-GR" sz="2800" dirty="0" smtClean="0"/>
              <a:t>Ηλικία. </a:t>
            </a:r>
          </a:p>
          <a:p>
            <a:pPr lvl="0"/>
            <a:r>
              <a:rPr lang="el-GR" sz="2800" dirty="0" smtClean="0"/>
              <a:t>Φύλο. </a:t>
            </a:r>
          </a:p>
          <a:p>
            <a:pPr lvl="0"/>
            <a:r>
              <a:rPr lang="el-GR" sz="2800" dirty="0" smtClean="0"/>
              <a:t>Γενετικοί παράγοντες. </a:t>
            </a:r>
          </a:p>
          <a:p>
            <a:pPr lvl="0"/>
            <a:r>
              <a:rPr lang="el-GR" sz="2800" dirty="0" smtClean="0"/>
              <a:t>Προϋπάρχουσα  νόσος. </a:t>
            </a:r>
          </a:p>
          <a:p>
            <a:pPr lvl="0"/>
            <a:r>
              <a:rPr lang="el-GR" sz="2800" dirty="0" smtClean="0"/>
              <a:t>Η συχνότητα χορήγησης. </a:t>
            </a:r>
          </a:p>
          <a:p>
            <a:r>
              <a:rPr lang="el-GR" sz="2800" dirty="0" smtClean="0"/>
              <a:t>Η αλληλεπίδραση των φαρμάκων.</a:t>
            </a:r>
            <a:endParaRPr lang="el-GR" sz="2800" dirty="0"/>
          </a:p>
        </p:txBody>
      </p:sp>
    </p:spTree>
    <p:extLst>
      <p:ext uri="{BB962C8B-B14F-4D97-AF65-F5344CB8AC3E}">
        <p14:creationId xmlns:p14="http://schemas.microsoft.com/office/powerpoint/2010/main" val="23478445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Ασυμβατότητα φαρμάκων</a:t>
            </a:r>
            <a:endParaRPr lang="el-GR" sz="3600" b="1" dirty="0"/>
          </a:p>
        </p:txBody>
      </p:sp>
      <p:sp>
        <p:nvSpPr>
          <p:cNvPr id="2" name="1 - Θέση περιεχομένου"/>
          <p:cNvSpPr>
            <a:spLocks noGrp="1"/>
          </p:cNvSpPr>
          <p:nvPr>
            <p:ph idx="1"/>
          </p:nvPr>
        </p:nvSpPr>
        <p:spPr/>
        <p:txBody>
          <a:bodyPr>
            <a:noAutofit/>
          </a:bodyPr>
          <a:lstStyle/>
          <a:p>
            <a:pPr lvl="0"/>
            <a:r>
              <a:rPr lang="el-GR" sz="2400" dirty="0" smtClean="0"/>
              <a:t>Η οπτική ασυμβατότητα χαρακτηρίζεται από την παρουσία ιζήματος, αέρα, αλλαγή χρώματος και θολερότητα. </a:t>
            </a:r>
          </a:p>
          <a:p>
            <a:pPr lvl="0"/>
            <a:r>
              <a:rPr lang="el-GR" sz="2400" dirty="0" smtClean="0"/>
              <a:t>Η χημική ασυμβατότητα μεταξύ των φαρμάκων έχει σαν αποτέλεσμα είτε τοξική δράση είτε έλλειψη θεραπευτικού αποτελέσματος. </a:t>
            </a:r>
          </a:p>
          <a:p>
            <a:pPr lvl="0"/>
            <a:r>
              <a:rPr lang="el-GR" sz="2400" dirty="0" smtClean="0"/>
              <a:t>Αστάθεια διαλύματος συμβαίνει όταν η δράση ενός φαρμάκου έχει επηρεαστεί σε σημαντικό βαθμό λόγω παρατεταμένου χρόνου πρόσμειξης στο διάλυμα, υψηλής θερμοκρασίας ή παρατεταμένης έκθεσης στο φως. </a:t>
            </a:r>
          </a:p>
          <a:p>
            <a:pPr lvl="0"/>
            <a:r>
              <a:rPr lang="el-GR" sz="2400" dirty="0" smtClean="0"/>
              <a:t> Η θεραπευτική ασυμβατότητα συμβαίνει όταν ο ασθενής εμφανίσει κάποια ανεπιθύμητη αντίδραση που προκαλείται από ταυτόχρονη χορήγηση δύο ή περισσότερων ασύμβατων φαρμάκων, χωρίς να είναι απαραίτητη η χορήγηση από τον ίδιο αυλό.</a:t>
            </a:r>
          </a:p>
          <a:p>
            <a:endParaRPr lang="el-GR" sz="2400" dirty="0"/>
          </a:p>
        </p:txBody>
      </p:sp>
    </p:spTree>
    <p:extLst>
      <p:ext uri="{BB962C8B-B14F-4D97-AF65-F5344CB8AC3E}">
        <p14:creationId xmlns:p14="http://schemas.microsoft.com/office/powerpoint/2010/main" val="28553146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err="1" smtClean="0"/>
              <a:t>Φλεβοκέντηση</a:t>
            </a:r>
            <a:r>
              <a:rPr lang="el-GR" sz="3600" b="1" dirty="0" smtClean="0"/>
              <a:t> </a:t>
            </a:r>
            <a:r>
              <a:rPr lang="el-GR" sz="2800" b="0" dirty="0" smtClean="0"/>
              <a:t>(1/2)</a:t>
            </a:r>
            <a:endParaRPr lang="el-GR" sz="2800" b="0" dirty="0"/>
          </a:p>
        </p:txBody>
      </p:sp>
      <p:sp>
        <p:nvSpPr>
          <p:cNvPr id="2" name="1 - Θέση περιεχομένου"/>
          <p:cNvSpPr>
            <a:spLocks noGrp="1"/>
          </p:cNvSpPr>
          <p:nvPr>
            <p:ph idx="1"/>
          </p:nvPr>
        </p:nvSpPr>
        <p:spPr/>
        <p:txBody>
          <a:bodyPr>
            <a:noAutofit/>
          </a:bodyPr>
          <a:lstStyle/>
          <a:p>
            <a:r>
              <a:rPr lang="el-GR" sz="2400" dirty="0" smtClean="0"/>
              <a:t>Το σημείο φλεβοκέντησης στους ενήλικες είναι συνήθως η έσω επιφάνεια του αγκώνα και προτιμούνται οι μεγάλες φλέβες του βραχίονα που είναι η βασιλική, η κεφαλική και η λοξή ή μέση φλέβα που ενώνει την βασιλική με την κεφαλική.</a:t>
            </a:r>
          </a:p>
          <a:p>
            <a:r>
              <a:rPr lang="el-GR" sz="2400" dirty="0" smtClean="0"/>
              <a:t>Η φλέβα που θα επιλεχθεί, θα πρέπει να είναι ορατή, ψηλαφητή και με εύρος μεγαλύτερο από την διάμετρο της βελόνας ή του καθετήρα. </a:t>
            </a:r>
          </a:p>
          <a:p>
            <a:r>
              <a:rPr lang="el-GR" sz="2400" dirty="0" smtClean="0"/>
              <a:t>Παράλληλα, το σημείο της φλεβοκέντησης θα πρέπει να μην παρουσιάζει οίδημα, φλεγμονή, ουλές, ή τραυματισμένες φλέβες από προηγούμενες απόπειρες φλεβοκέντησης.</a:t>
            </a:r>
            <a:endParaRPr lang="el-GR" sz="2400" dirty="0"/>
          </a:p>
        </p:txBody>
      </p:sp>
    </p:spTree>
    <p:extLst>
      <p:ext uri="{BB962C8B-B14F-4D97-AF65-F5344CB8AC3E}">
        <p14:creationId xmlns:p14="http://schemas.microsoft.com/office/powerpoint/2010/main" val="29462134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Στρογγυλεμένο ορθογώνιο"/>
          <p:cNvSpPr/>
          <p:nvPr/>
        </p:nvSpPr>
        <p:spPr>
          <a:xfrm>
            <a:off x="0" y="6263184"/>
            <a:ext cx="3275856" cy="5948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Σημεία φλεβοκέντησης</a:t>
            </a:r>
            <a:endParaRPr lang="el-GR" sz="2400" dirty="0"/>
          </a:p>
        </p:txBody>
      </p:sp>
      <p:sp>
        <p:nvSpPr>
          <p:cNvPr id="7" name="6 - Έλλειψη"/>
          <p:cNvSpPr/>
          <p:nvPr/>
        </p:nvSpPr>
        <p:spPr>
          <a:xfrm>
            <a:off x="5076056" y="4800387"/>
            <a:ext cx="3494950" cy="5760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Φλεβοκαθετήρες</a:t>
            </a:r>
            <a:endParaRPr lang="el-GR" sz="2400" dirty="0"/>
          </a:p>
        </p:txBody>
      </p:sp>
      <p:sp>
        <p:nvSpPr>
          <p:cNvPr id="2" name="Title 1"/>
          <p:cNvSpPr>
            <a:spLocks noGrp="1"/>
          </p:cNvSpPr>
          <p:nvPr>
            <p:ph type="title"/>
          </p:nvPr>
        </p:nvSpPr>
        <p:spPr/>
        <p:txBody>
          <a:bodyPr>
            <a:normAutofit/>
          </a:bodyPr>
          <a:lstStyle/>
          <a:p>
            <a:r>
              <a:rPr lang="el-GR" sz="3600" dirty="0" err="1" smtClean="0"/>
              <a:t>Φλεβοκέντηση</a:t>
            </a:r>
            <a:r>
              <a:rPr lang="el-GR" sz="3600" dirty="0" smtClean="0"/>
              <a:t> </a:t>
            </a:r>
            <a:r>
              <a:rPr lang="el-GR" sz="2800" b="0" dirty="0" smtClean="0">
                <a:solidFill>
                  <a:prstClr val="black"/>
                </a:solidFill>
              </a:rPr>
              <a:t>(2/2</a:t>
            </a:r>
            <a:r>
              <a:rPr lang="el-GR" sz="2800" b="0" dirty="0">
                <a:solidFill>
                  <a:prstClr val="black"/>
                </a:solidFill>
              </a:rPr>
              <a:t>)</a:t>
            </a:r>
            <a:endParaRPr lang="el-GR" sz="3600" dirty="0"/>
          </a:p>
        </p:txBody>
      </p:sp>
      <p:pic>
        <p:nvPicPr>
          <p:cNvPr id="8" name="Picture 4" descr="βελόνες για φλεβοκαθετήρ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628800"/>
            <a:ext cx="3494950" cy="26212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5165501" y="4250012"/>
            <a:ext cx="3316060"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lumMod val="65000"/>
                    <a:lumOff val="35000"/>
                  </a:prstClr>
                </a:solidFill>
                <a:latin typeface="Calibri"/>
                <a:hlinkClick r:id="rId3"/>
              </a:rPr>
              <a:t>IV Catheter Size Reference</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 από </a:t>
            </a:r>
            <a:r>
              <a:rPr lang="en-US" sz="1200" dirty="0" smtClean="0">
                <a:solidFill>
                  <a:prstClr val="black">
                    <a:lumMod val="65000"/>
                    <a:lumOff val="35000"/>
                  </a:prstClr>
                </a:solidFill>
                <a:latin typeface="Calibri"/>
                <a:hlinkClick r:id="rId4"/>
              </a:rPr>
              <a:t>Scott P</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διαθέσιμο με άδεια</a:t>
            </a:r>
            <a:r>
              <a:rPr lang="en-US"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hlinkClick r:id="rId5"/>
              </a:rPr>
              <a:t>CC </a:t>
            </a:r>
            <a:r>
              <a:rPr lang="en-US" sz="1200" dirty="0">
                <a:solidFill>
                  <a:prstClr val="black">
                    <a:lumMod val="65000"/>
                    <a:lumOff val="35000"/>
                  </a:prstClr>
                </a:solidFill>
                <a:latin typeface="Calibri"/>
                <a:hlinkClick r:id="rId5"/>
              </a:rPr>
              <a:t>BY-NC 2.0</a:t>
            </a:r>
            <a:endParaRPr lang="en-US" sz="1200" dirty="0">
              <a:solidFill>
                <a:prstClr val="black">
                  <a:lumMod val="65000"/>
                  <a:lumOff val="35000"/>
                </a:prstClr>
              </a:solidFill>
              <a:latin typeface="Calibri"/>
            </a:endParaRPr>
          </a:p>
        </p:txBody>
      </p:sp>
      <p:pic>
        <p:nvPicPr>
          <p:cNvPr id="10242" name="Picture 2" descr="Gray57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683" y="332656"/>
            <a:ext cx="2121944" cy="55594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54683" y="5813770"/>
            <a:ext cx="1944216"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7"/>
              </a:rPr>
              <a:t>Gray574</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8"/>
              </a:rPr>
              <a:t>Pngbot</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8970545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Επιπλοκές από την </a:t>
            </a:r>
            <a:r>
              <a:rPr lang="el-GR" sz="3600" b="1" dirty="0" err="1" smtClean="0"/>
              <a:t>φλεβοκέντηση</a:t>
            </a:r>
            <a:r>
              <a:rPr lang="el-GR" sz="3600" b="1" dirty="0" smtClean="0"/>
              <a:t> </a:t>
            </a:r>
            <a:r>
              <a:rPr lang="el-GR" sz="2800" b="0" dirty="0" smtClean="0"/>
              <a:t>(1/6)</a:t>
            </a:r>
            <a:endParaRPr lang="el-GR" sz="2800" b="0"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2825754147"/>
              </p:ext>
            </p:extLst>
          </p:nvPr>
        </p:nvGraphicFramePr>
        <p:xfrm>
          <a:off x="457200" y="1196975"/>
          <a:ext cx="8229600" cy="4644577"/>
        </p:xfrm>
        <a:graphic>
          <a:graphicData uri="http://schemas.openxmlformats.org/drawingml/2006/table">
            <a:tbl>
              <a:tblPr firstRow="1" bandRow="1">
                <a:tableStyleId>{5C22544A-7EE6-4342-B048-85BDC9FD1C3A}</a:tableStyleId>
              </a:tblPr>
              <a:tblGrid>
                <a:gridCol w="1594520"/>
                <a:gridCol w="2448272"/>
                <a:gridCol w="2129408"/>
                <a:gridCol w="2057400"/>
              </a:tblGrid>
              <a:tr h="791865">
                <a:tc>
                  <a:txBody>
                    <a:bodyPr/>
                    <a:lstStyle/>
                    <a:p>
                      <a:pPr algn="just">
                        <a:spcAft>
                          <a:spcPts val="0"/>
                        </a:spcAft>
                      </a:pPr>
                      <a:r>
                        <a:rPr lang="el-GR" sz="2400" b="1" dirty="0">
                          <a:latin typeface="+mn-lt"/>
                          <a:ea typeface="Times New Roman"/>
                        </a:rPr>
                        <a:t>Επιπλοκή</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Αιτίες</a:t>
                      </a:r>
                      <a:endParaRPr lang="el-GR" sz="2400" dirty="0">
                        <a:latin typeface="+mn-lt"/>
                        <a:ea typeface="Times New Roman"/>
                      </a:endParaRPr>
                    </a:p>
                  </a:txBody>
                  <a:tcPr marL="68580" marR="68580" marT="0" marB="0">
                    <a:solidFill>
                      <a:srgbClr val="0070C0"/>
                    </a:solidFill>
                  </a:tcPr>
                </a:tc>
                <a:tc>
                  <a:txBody>
                    <a:bodyPr/>
                    <a:lstStyle/>
                    <a:p>
                      <a:pPr>
                        <a:spcAft>
                          <a:spcPts val="0"/>
                        </a:spcAft>
                      </a:pPr>
                      <a:r>
                        <a:rPr lang="el-GR" sz="2400" b="1" dirty="0">
                          <a:latin typeface="+mn-lt"/>
                          <a:ea typeface="Times New Roman"/>
                        </a:rPr>
                        <a:t>Σημεία / συμπτώματα</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Αντιμετώπιση</a:t>
                      </a:r>
                      <a:endParaRPr lang="el-GR" sz="2400" dirty="0">
                        <a:latin typeface="+mn-lt"/>
                        <a:ea typeface="Times New Roman"/>
                      </a:endParaRPr>
                    </a:p>
                  </a:txBody>
                  <a:tcPr marL="68580" marR="68580" marT="0" marB="0">
                    <a:solidFill>
                      <a:srgbClr val="0070C0"/>
                    </a:solidFill>
                  </a:tcPr>
                </a:tc>
              </a:tr>
              <a:tr h="3852712">
                <a:tc>
                  <a:txBody>
                    <a:bodyPr/>
                    <a:lstStyle/>
                    <a:p>
                      <a:pPr>
                        <a:spcAft>
                          <a:spcPts val="0"/>
                        </a:spcAft>
                      </a:pPr>
                      <a:r>
                        <a:rPr lang="el-GR" sz="2400" b="1" dirty="0">
                          <a:latin typeface="+mn-lt"/>
                          <a:ea typeface="Times New Roman"/>
                        </a:rPr>
                        <a:t>Φλεβίτιδα:</a:t>
                      </a:r>
                      <a:r>
                        <a:rPr lang="el-GR" sz="2400" dirty="0">
                          <a:latin typeface="+mn-lt"/>
                          <a:ea typeface="Times New Roman"/>
                        </a:rPr>
                        <a:t> Φλεγμονή φλέβας.</a:t>
                      </a:r>
                    </a:p>
                  </a:txBody>
                  <a:tcPr marL="68580" marR="68580" marT="0" marB="0"/>
                </a:tc>
                <a:tc>
                  <a:txBody>
                    <a:bodyPr/>
                    <a:lstStyle/>
                    <a:p>
                      <a:pPr marL="342900" lvl="0" indent="-342900">
                        <a:spcAft>
                          <a:spcPts val="0"/>
                        </a:spcAft>
                        <a:buFont typeface="Arial" panose="020B0604020202020204" pitchFamily="34" charset="0"/>
                        <a:buChar char="•"/>
                      </a:pPr>
                      <a:r>
                        <a:rPr lang="el-GR" sz="2400" dirty="0">
                          <a:latin typeface="+mn-lt"/>
                          <a:ea typeface="Times New Roman"/>
                        </a:rPr>
                        <a:t>Τραυματισμός από τον καθετήρα κατά την </a:t>
                      </a:r>
                      <a:r>
                        <a:rPr lang="el-GR" sz="2400" dirty="0" err="1">
                          <a:latin typeface="+mn-lt"/>
                          <a:ea typeface="Times New Roman"/>
                        </a:rPr>
                        <a:t>φλεβοκέντηση</a:t>
                      </a:r>
                      <a:r>
                        <a:rPr lang="el-GR" sz="2400" dirty="0">
                          <a:latin typeface="+mn-lt"/>
                          <a:ea typeface="Times New Roman"/>
                        </a:rPr>
                        <a:t>.</a:t>
                      </a:r>
                    </a:p>
                    <a:p>
                      <a:pPr marL="342900" lvl="0" indent="-342900">
                        <a:spcAft>
                          <a:spcPts val="0"/>
                        </a:spcAft>
                        <a:buFont typeface="Arial" panose="020B0604020202020204" pitchFamily="34" charset="0"/>
                        <a:buChar char="•"/>
                      </a:pPr>
                      <a:r>
                        <a:rPr lang="el-GR" sz="2400" dirty="0">
                          <a:latin typeface="+mn-lt"/>
                          <a:ea typeface="Times New Roman"/>
                        </a:rPr>
                        <a:t>Τραυματισμός λόγω οξύτητας διαλύματος έγχυσης.</a:t>
                      </a:r>
                    </a:p>
                    <a:p>
                      <a:pPr marL="342900" lvl="0" indent="-342900">
                        <a:spcAft>
                          <a:spcPts val="0"/>
                        </a:spcAft>
                        <a:buFont typeface="Arial" panose="020B0604020202020204" pitchFamily="34" charset="0"/>
                        <a:buChar char="•"/>
                      </a:pPr>
                      <a:r>
                        <a:rPr lang="el-GR" sz="2400" dirty="0">
                          <a:latin typeface="+mn-lt"/>
                          <a:ea typeface="Times New Roman"/>
                        </a:rPr>
                        <a:t>Μόλυνση.</a:t>
                      </a:r>
                    </a:p>
                  </a:txBody>
                  <a:tcPr marL="68580" marR="68580" marT="0" marB="0"/>
                </a:tc>
                <a:tc>
                  <a:txBody>
                    <a:bodyPr/>
                    <a:lstStyle/>
                    <a:p>
                      <a:pPr marL="342900" lvl="0" indent="-342900">
                        <a:spcAft>
                          <a:spcPts val="0"/>
                        </a:spcAft>
                        <a:buFont typeface="Arial" panose="020B0604020202020204" pitchFamily="34" charset="0"/>
                        <a:buChar char="•"/>
                      </a:pPr>
                      <a:r>
                        <a:rPr lang="el-GR" sz="2400" dirty="0">
                          <a:latin typeface="+mn-lt"/>
                          <a:ea typeface="Times New Roman"/>
                        </a:rPr>
                        <a:t>Πόνος.</a:t>
                      </a:r>
                    </a:p>
                    <a:p>
                      <a:pPr marL="342900" lvl="0" indent="-342900">
                        <a:spcAft>
                          <a:spcPts val="0"/>
                        </a:spcAft>
                        <a:buFont typeface="Arial" panose="020B0604020202020204" pitchFamily="34" charset="0"/>
                        <a:buChar char="•"/>
                      </a:pPr>
                      <a:r>
                        <a:rPr lang="el-GR" sz="2400" dirty="0" smtClean="0">
                          <a:latin typeface="+mn-lt"/>
                          <a:ea typeface="Times New Roman"/>
                        </a:rPr>
                        <a:t>Ερυθρότητα</a:t>
                      </a:r>
                      <a:endParaRPr lang="el-GR" sz="2400" dirty="0">
                        <a:latin typeface="+mn-lt"/>
                        <a:ea typeface="Times New Roman"/>
                      </a:endParaRPr>
                    </a:p>
                    <a:p>
                      <a:pPr marL="342900" lvl="0" indent="-342900">
                        <a:spcAft>
                          <a:spcPts val="0"/>
                        </a:spcAft>
                        <a:buFont typeface="Arial" panose="020B0604020202020204" pitchFamily="34" charset="0"/>
                        <a:buChar char="•"/>
                      </a:pPr>
                      <a:r>
                        <a:rPr lang="el-GR" sz="2400" dirty="0">
                          <a:latin typeface="+mn-lt"/>
                          <a:ea typeface="Times New Roman"/>
                        </a:rPr>
                        <a:t>Οίδημα.</a:t>
                      </a:r>
                    </a:p>
                    <a:p>
                      <a:pPr marL="342900" lvl="0" indent="-342900">
                        <a:spcAft>
                          <a:spcPts val="0"/>
                        </a:spcAft>
                        <a:buFont typeface="Arial" panose="020B0604020202020204" pitchFamily="34" charset="0"/>
                        <a:buChar char="•"/>
                      </a:pPr>
                      <a:r>
                        <a:rPr lang="el-GR" sz="2400" dirty="0">
                          <a:latin typeface="+mn-lt"/>
                          <a:ea typeface="Times New Roman"/>
                        </a:rPr>
                        <a:t>Πυώδης παροχέτευση.</a:t>
                      </a:r>
                    </a:p>
                  </a:txBody>
                  <a:tcPr marL="68580" marR="68580" marT="0" marB="0"/>
                </a:tc>
                <a:tc>
                  <a:txBody>
                    <a:bodyPr/>
                    <a:lstStyle/>
                    <a:p>
                      <a:pPr marL="342900" lvl="0" indent="-342900">
                        <a:spcAft>
                          <a:spcPts val="0"/>
                        </a:spcAft>
                        <a:buFont typeface="Arial" panose="020B0604020202020204" pitchFamily="34" charset="0"/>
                        <a:buChar char="•"/>
                      </a:pPr>
                      <a:r>
                        <a:rPr lang="el-GR" sz="2400" dirty="0">
                          <a:latin typeface="+mn-lt"/>
                          <a:ea typeface="Times New Roman"/>
                        </a:rPr>
                        <a:t>Άμεση διακοπή της έγχυσης.</a:t>
                      </a:r>
                    </a:p>
                    <a:p>
                      <a:pPr marL="342900" lvl="0" indent="-342900">
                        <a:spcAft>
                          <a:spcPts val="0"/>
                        </a:spcAft>
                        <a:buFont typeface="Arial" panose="020B0604020202020204" pitchFamily="34" charset="0"/>
                        <a:buChar char="•"/>
                      </a:pPr>
                      <a:r>
                        <a:rPr lang="el-GR" sz="2400" dirty="0">
                          <a:latin typeface="+mn-lt"/>
                          <a:ea typeface="Times New Roman"/>
                        </a:rPr>
                        <a:t>Συνέχεια της ενδοφλέβιας έγχυσης σε νέα φλέβα.</a:t>
                      </a:r>
                    </a:p>
                  </a:txBody>
                  <a:tcPr marL="68580" marR="68580" marT="0" marB="0"/>
                </a:tc>
              </a:tr>
            </a:tbl>
          </a:graphicData>
        </a:graphic>
      </p:graphicFrame>
    </p:spTree>
    <p:extLst>
      <p:ext uri="{BB962C8B-B14F-4D97-AF65-F5344CB8AC3E}">
        <p14:creationId xmlns:p14="http://schemas.microsoft.com/office/powerpoint/2010/main" val="40086185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solidFill>
                  <a:prstClr val="black"/>
                </a:solidFill>
              </a:rPr>
              <a:t>Επιπλοκές από την </a:t>
            </a:r>
            <a:r>
              <a:rPr lang="el-GR" sz="3600" dirty="0" err="1">
                <a:solidFill>
                  <a:prstClr val="black"/>
                </a:solidFill>
              </a:rPr>
              <a:t>φλεβοκέντηση</a:t>
            </a:r>
            <a:r>
              <a:rPr lang="el-GR" sz="3600" dirty="0">
                <a:solidFill>
                  <a:prstClr val="black"/>
                </a:solidFill>
              </a:rPr>
              <a:t> </a:t>
            </a:r>
            <a:r>
              <a:rPr lang="el-GR" sz="2800" b="0" dirty="0" smtClean="0">
                <a:solidFill>
                  <a:prstClr val="black"/>
                </a:solidFill>
              </a:rPr>
              <a:t>(2/6</a:t>
            </a:r>
            <a:r>
              <a:rPr lang="el-GR" sz="2800" b="0" dirty="0">
                <a:solidFill>
                  <a:prstClr val="black"/>
                </a:solidFill>
              </a:rPr>
              <a:t>)</a:t>
            </a:r>
            <a:endParaRPr lang="el-GR" sz="3200" b="1"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849708457"/>
              </p:ext>
            </p:extLst>
          </p:nvPr>
        </p:nvGraphicFramePr>
        <p:xfrm>
          <a:off x="457200" y="1196975"/>
          <a:ext cx="8229600" cy="4644577"/>
        </p:xfrm>
        <a:graphic>
          <a:graphicData uri="http://schemas.openxmlformats.org/drawingml/2006/table">
            <a:tbl>
              <a:tblPr firstRow="1" bandRow="1">
                <a:tableStyleId>{5C22544A-7EE6-4342-B048-85BDC9FD1C3A}</a:tableStyleId>
              </a:tblPr>
              <a:tblGrid>
                <a:gridCol w="1594520"/>
                <a:gridCol w="2448272"/>
                <a:gridCol w="2129408"/>
                <a:gridCol w="2057400"/>
              </a:tblGrid>
              <a:tr h="791865">
                <a:tc>
                  <a:txBody>
                    <a:bodyPr/>
                    <a:lstStyle/>
                    <a:p>
                      <a:pPr algn="just">
                        <a:spcAft>
                          <a:spcPts val="0"/>
                        </a:spcAft>
                      </a:pPr>
                      <a:r>
                        <a:rPr lang="el-GR" sz="2400" b="1" dirty="0">
                          <a:latin typeface="+mn-lt"/>
                          <a:ea typeface="Times New Roman"/>
                        </a:rPr>
                        <a:t>Επιπλοκή</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Αιτίες</a:t>
                      </a:r>
                      <a:endParaRPr lang="el-GR" sz="2400" dirty="0">
                        <a:latin typeface="+mn-lt"/>
                        <a:ea typeface="Times New Roman"/>
                      </a:endParaRPr>
                    </a:p>
                  </a:txBody>
                  <a:tcPr marL="68580" marR="68580" marT="0" marB="0">
                    <a:solidFill>
                      <a:srgbClr val="0070C0"/>
                    </a:solidFill>
                  </a:tcPr>
                </a:tc>
                <a:tc>
                  <a:txBody>
                    <a:bodyPr/>
                    <a:lstStyle/>
                    <a:p>
                      <a:pPr>
                        <a:spcAft>
                          <a:spcPts val="0"/>
                        </a:spcAft>
                      </a:pPr>
                      <a:r>
                        <a:rPr lang="el-GR" sz="2400" b="1" dirty="0">
                          <a:latin typeface="+mn-lt"/>
                          <a:ea typeface="Times New Roman"/>
                        </a:rPr>
                        <a:t>Σημεία / συμπτώματα</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Αντιμετώπιση</a:t>
                      </a:r>
                      <a:endParaRPr lang="el-GR" sz="2400" dirty="0">
                        <a:latin typeface="+mn-lt"/>
                        <a:ea typeface="Times New Roman"/>
                      </a:endParaRPr>
                    </a:p>
                  </a:txBody>
                  <a:tcPr marL="68580" marR="68580" marT="0" marB="0">
                    <a:solidFill>
                      <a:srgbClr val="0070C0"/>
                    </a:solidFill>
                  </a:tcPr>
                </a:tc>
              </a:tr>
              <a:tr h="3852712">
                <a:tc>
                  <a:txBody>
                    <a:bodyPr/>
                    <a:lstStyle/>
                    <a:p>
                      <a:pPr>
                        <a:spcAft>
                          <a:spcPts val="0"/>
                        </a:spcAft>
                      </a:pPr>
                      <a:r>
                        <a:rPr lang="el-GR" sz="2000" b="1" dirty="0">
                          <a:latin typeface="+mn-lt"/>
                          <a:ea typeface="Times New Roman"/>
                        </a:rPr>
                        <a:t>Θρόμβος:</a:t>
                      </a:r>
                      <a:endParaRPr lang="el-GR" sz="2000" dirty="0">
                        <a:latin typeface="+mn-lt"/>
                        <a:ea typeface="Times New Roman"/>
                      </a:endParaRPr>
                    </a:p>
                    <a:p>
                      <a:pPr>
                        <a:spcAft>
                          <a:spcPts val="0"/>
                        </a:spcAft>
                      </a:pPr>
                      <a:r>
                        <a:rPr lang="el-GR" sz="2000" dirty="0">
                          <a:latin typeface="+mn-lt"/>
                          <a:ea typeface="Times New Roman"/>
                        </a:rPr>
                        <a:t>Θρόμβος αίματος.</a:t>
                      </a:r>
                    </a:p>
                  </a:txBody>
                  <a:tcPr marL="68580" marR="68580" marT="0" marB="0"/>
                </a:tc>
                <a:tc>
                  <a:txBody>
                    <a:bodyPr/>
                    <a:lstStyle/>
                    <a:p>
                      <a:pPr marL="342900" lvl="0" indent="-342900">
                        <a:spcAft>
                          <a:spcPts val="0"/>
                        </a:spcAft>
                        <a:buFont typeface="Arial" panose="020B0604020202020204" pitchFamily="34" charset="0"/>
                        <a:buChar char="•"/>
                      </a:pPr>
                      <a:r>
                        <a:rPr lang="el-GR" sz="2000" dirty="0">
                          <a:latin typeface="+mn-lt"/>
                          <a:ea typeface="Times New Roman"/>
                        </a:rPr>
                        <a:t>Τραυματισμός του ιστού από την βελόνα του καθετήρα.</a:t>
                      </a:r>
                    </a:p>
                  </a:txBody>
                  <a:tcPr marL="68580" marR="68580" marT="0" marB="0"/>
                </a:tc>
                <a:tc>
                  <a:txBody>
                    <a:bodyPr/>
                    <a:lstStyle/>
                    <a:p>
                      <a:pPr marL="342900" lvl="0" indent="-342900">
                        <a:spcAft>
                          <a:spcPts val="0"/>
                        </a:spcAft>
                        <a:buFont typeface="Arial" panose="020B0604020202020204" pitchFamily="34" charset="0"/>
                        <a:buChar char="•"/>
                      </a:pPr>
                      <a:r>
                        <a:rPr lang="el-GR" sz="2000" dirty="0">
                          <a:latin typeface="+mn-lt"/>
                          <a:ea typeface="Times New Roman"/>
                        </a:rPr>
                        <a:t>Πόνος.</a:t>
                      </a:r>
                    </a:p>
                    <a:p>
                      <a:pPr marL="342900" lvl="0" indent="-342900">
                        <a:spcAft>
                          <a:spcPts val="0"/>
                        </a:spcAft>
                        <a:buFont typeface="Arial" panose="020B0604020202020204" pitchFamily="34" charset="0"/>
                        <a:buChar char="•"/>
                      </a:pPr>
                      <a:r>
                        <a:rPr lang="el-GR" sz="2000" dirty="0">
                          <a:latin typeface="+mn-lt"/>
                          <a:ea typeface="Times New Roman"/>
                        </a:rPr>
                        <a:t>Ερυθρότητα.</a:t>
                      </a:r>
                    </a:p>
                    <a:p>
                      <a:pPr marL="342900" lvl="0" indent="-342900">
                        <a:spcAft>
                          <a:spcPts val="0"/>
                        </a:spcAft>
                        <a:buFont typeface="Arial" panose="020B0604020202020204" pitchFamily="34" charset="0"/>
                        <a:buChar char="•"/>
                      </a:pPr>
                      <a:r>
                        <a:rPr lang="el-GR" sz="2000" dirty="0">
                          <a:latin typeface="+mn-lt"/>
                          <a:ea typeface="Times New Roman"/>
                        </a:rPr>
                        <a:t>Οίδημα.</a:t>
                      </a:r>
                    </a:p>
                    <a:p>
                      <a:pPr marL="342900" lvl="0" indent="-342900">
                        <a:spcAft>
                          <a:spcPts val="0"/>
                        </a:spcAft>
                        <a:buFont typeface="Arial" panose="020B0604020202020204" pitchFamily="34" charset="0"/>
                        <a:buChar char="•"/>
                      </a:pPr>
                      <a:r>
                        <a:rPr lang="el-GR" sz="2000" dirty="0">
                          <a:latin typeface="+mn-lt"/>
                          <a:ea typeface="Times New Roman"/>
                        </a:rPr>
                        <a:t>Πυώδης παροχέτευση.</a:t>
                      </a:r>
                    </a:p>
                    <a:p>
                      <a:pPr marL="342900" lvl="0" indent="-342900">
                        <a:spcAft>
                          <a:spcPts val="0"/>
                        </a:spcAft>
                        <a:buFont typeface="Arial" panose="020B0604020202020204" pitchFamily="34" charset="0"/>
                        <a:buChar char="•"/>
                      </a:pPr>
                      <a:r>
                        <a:rPr lang="el-GR" sz="2000" dirty="0">
                          <a:latin typeface="+mn-lt"/>
                          <a:ea typeface="Times New Roman"/>
                        </a:rPr>
                        <a:t>Πιθανή διακοπή της έγχυσης λόγω απόφραξης του στομίου του καθετήρα από τον θρόμβο.</a:t>
                      </a:r>
                    </a:p>
                  </a:txBody>
                  <a:tcPr marL="68580" marR="68580" marT="0" marB="0"/>
                </a:tc>
                <a:tc>
                  <a:txBody>
                    <a:bodyPr/>
                    <a:lstStyle/>
                    <a:p>
                      <a:pPr marL="342900" lvl="0" indent="-342900">
                        <a:spcAft>
                          <a:spcPts val="0"/>
                        </a:spcAft>
                        <a:buFont typeface="Arial" panose="020B0604020202020204" pitchFamily="34" charset="0"/>
                        <a:buChar char="•"/>
                      </a:pPr>
                      <a:r>
                        <a:rPr lang="el-GR" sz="2000" dirty="0">
                          <a:latin typeface="+mn-lt"/>
                          <a:ea typeface="Times New Roman"/>
                        </a:rPr>
                        <a:t>Άμεση διακοπή της έγχυσης.</a:t>
                      </a:r>
                    </a:p>
                    <a:p>
                      <a:pPr marL="342900" lvl="0" indent="-342900">
                        <a:spcAft>
                          <a:spcPts val="0"/>
                        </a:spcAft>
                        <a:buFont typeface="Arial" panose="020B0604020202020204" pitchFamily="34" charset="0"/>
                        <a:buChar char="•"/>
                      </a:pPr>
                      <a:r>
                        <a:rPr lang="el-GR" sz="2000" dirty="0">
                          <a:latin typeface="+mn-lt"/>
                          <a:ea typeface="Times New Roman"/>
                        </a:rPr>
                        <a:t>Συνέχεια της ενδοφλέβιας έγχυσης σε νέα φλέβα.</a:t>
                      </a:r>
                    </a:p>
                    <a:p>
                      <a:pPr marL="342900" lvl="0" indent="-342900">
                        <a:spcAft>
                          <a:spcPts val="0"/>
                        </a:spcAft>
                        <a:buFont typeface="Arial" panose="020B0604020202020204" pitchFamily="34" charset="0"/>
                        <a:buChar char="•"/>
                      </a:pPr>
                      <a:endParaRPr lang="el-GR" sz="2000" dirty="0">
                        <a:latin typeface="+mn-lt"/>
                        <a:ea typeface="Times New Roman"/>
                      </a:endParaRPr>
                    </a:p>
                  </a:txBody>
                  <a:tcPr marL="68580" marR="68580" marT="0" marB="0"/>
                </a:tc>
              </a:tr>
            </a:tbl>
          </a:graphicData>
        </a:graphic>
      </p:graphicFrame>
    </p:spTree>
    <p:extLst>
      <p:ext uri="{BB962C8B-B14F-4D97-AF65-F5344CB8AC3E}">
        <p14:creationId xmlns:p14="http://schemas.microsoft.com/office/powerpoint/2010/main" val="10563025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solidFill>
                  <a:prstClr val="black"/>
                </a:solidFill>
              </a:rPr>
              <a:t>Επιπλοκές από την </a:t>
            </a:r>
            <a:r>
              <a:rPr lang="el-GR" sz="3600" dirty="0" err="1">
                <a:solidFill>
                  <a:prstClr val="black"/>
                </a:solidFill>
              </a:rPr>
              <a:t>φλεβοκέντηση</a:t>
            </a:r>
            <a:r>
              <a:rPr lang="el-GR" sz="3600" dirty="0">
                <a:solidFill>
                  <a:prstClr val="black"/>
                </a:solidFill>
              </a:rPr>
              <a:t> </a:t>
            </a:r>
            <a:r>
              <a:rPr lang="el-GR" sz="2800" b="0" dirty="0" smtClean="0">
                <a:solidFill>
                  <a:prstClr val="black"/>
                </a:solidFill>
              </a:rPr>
              <a:t>(3/6</a:t>
            </a:r>
            <a:r>
              <a:rPr lang="el-GR" sz="2800" b="0" dirty="0">
                <a:solidFill>
                  <a:prstClr val="black"/>
                </a:solidFill>
              </a:rPr>
              <a:t>)</a:t>
            </a:r>
            <a:endParaRPr lang="el-GR" sz="3200" b="1"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2722111919"/>
              </p:ext>
            </p:extLst>
          </p:nvPr>
        </p:nvGraphicFramePr>
        <p:xfrm>
          <a:off x="457200" y="1196975"/>
          <a:ext cx="8229600" cy="4968775"/>
        </p:xfrm>
        <a:graphic>
          <a:graphicData uri="http://schemas.openxmlformats.org/drawingml/2006/table">
            <a:tbl>
              <a:tblPr firstRow="1" bandRow="1">
                <a:tableStyleId>{5C22544A-7EE6-4342-B048-85BDC9FD1C3A}</a:tableStyleId>
              </a:tblPr>
              <a:tblGrid>
                <a:gridCol w="1594520"/>
                <a:gridCol w="1800200"/>
                <a:gridCol w="2016224"/>
                <a:gridCol w="2818656"/>
              </a:tblGrid>
              <a:tr h="1116063">
                <a:tc>
                  <a:txBody>
                    <a:bodyPr/>
                    <a:lstStyle/>
                    <a:p>
                      <a:pPr algn="just">
                        <a:spcAft>
                          <a:spcPts val="0"/>
                        </a:spcAft>
                      </a:pPr>
                      <a:r>
                        <a:rPr lang="el-GR" sz="2400" b="1" dirty="0">
                          <a:latin typeface="+mn-lt"/>
                          <a:ea typeface="Times New Roman"/>
                        </a:rPr>
                        <a:t>Επιπλοκή</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Αιτίες</a:t>
                      </a:r>
                      <a:endParaRPr lang="el-GR" sz="2400" dirty="0">
                        <a:latin typeface="+mn-lt"/>
                        <a:ea typeface="Times New Roman"/>
                      </a:endParaRPr>
                    </a:p>
                  </a:txBody>
                  <a:tcPr marL="68580" marR="68580" marT="0" marB="0">
                    <a:solidFill>
                      <a:srgbClr val="0070C0"/>
                    </a:solidFill>
                  </a:tcPr>
                </a:tc>
                <a:tc>
                  <a:txBody>
                    <a:bodyPr/>
                    <a:lstStyle/>
                    <a:p>
                      <a:pPr>
                        <a:spcAft>
                          <a:spcPts val="0"/>
                        </a:spcAft>
                      </a:pPr>
                      <a:r>
                        <a:rPr lang="el-GR" sz="2400" b="1" dirty="0">
                          <a:latin typeface="+mn-lt"/>
                          <a:ea typeface="Times New Roman"/>
                        </a:rPr>
                        <a:t>Σημεία / συμπτώματα</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Αντιμετώπιση</a:t>
                      </a:r>
                      <a:endParaRPr lang="el-GR" sz="2400" dirty="0">
                        <a:latin typeface="+mn-lt"/>
                        <a:ea typeface="Times New Roman"/>
                      </a:endParaRPr>
                    </a:p>
                  </a:txBody>
                  <a:tcPr marL="68580" marR="68580" marT="0" marB="0">
                    <a:solidFill>
                      <a:srgbClr val="0070C0"/>
                    </a:solidFill>
                  </a:tcPr>
                </a:tc>
              </a:tr>
              <a:tr h="3852712">
                <a:tc>
                  <a:txBody>
                    <a:bodyPr/>
                    <a:lstStyle/>
                    <a:p>
                      <a:pPr>
                        <a:spcAft>
                          <a:spcPts val="0"/>
                        </a:spcAft>
                      </a:pPr>
                      <a:r>
                        <a:rPr lang="el-GR" sz="2400" b="1" dirty="0">
                          <a:latin typeface="+mn-lt"/>
                          <a:ea typeface="Times New Roman"/>
                        </a:rPr>
                        <a:t>Διήθηση:</a:t>
                      </a:r>
                      <a:endParaRPr lang="el-GR" sz="2400" dirty="0">
                        <a:latin typeface="+mn-lt"/>
                        <a:ea typeface="Times New Roman"/>
                      </a:endParaRPr>
                    </a:p>
                    <a:p>
                      <a:pPr>
                        <a:spcAft>
                          <a:spcPts val="0"/>
                        </a:spcAft>
                      </a:pPr>
                      <a:r>
                        <a:rPr lang="el-GR" sz="2400" dirty="0">
                          <a:latin typeface="+mn-lt"/>
                          <a:ea typeface="Times New Roman"/>
                        </a:rPr>
                        <a:t>Διαρροή υγρού μέσα στον υποδόριο ιστό.</a:t>
                      </a:r>
                    </a:p>
                  </a:txBody>
                  <a:tcPr marL="68580" marR="68580" marT="0" marB="0"/>
                </a:tc>
                <a:tc>
                  <a:txBody>
                    <a:bodyPr/>
                    <a:lstStyle/>
                    <a:p>
                      <a:pPr marL="342900" lvl="0" indent="-342900">
                        <a:spcAft>
                          <a:spcPts val="0"/>
                        </a:spcAft>
                        <a:buFont typeface="Arial" panose="020B0604020202020204" pitchFamily="34" charset="0"/>
                        <a:buChar char="•"/>
                      </a:pPr>
                      <a:r>
                        <a:rPr lang="el-GR" sz="2400" dirty="0">
                          <a:latin typeface="+mn-lt"/>
                          <a:ea typeface="Times New Roman"/>
                        </a:rPr>
                        <a:t>Διάτρηση της φλέβας.</a:t>
                      </a:r>
                    </a:p>
                  </a:txBody>
                  <a:tcPr marL="68580" marR="68580" marT="0" marB="0"/>
                </a:tc>
                <a:tc>
                  <a:txBody>
                    <a:bodyPr/>
                    <a:lstStyle/>
                    <a:p>
                      <a:pPr marL="342900" lvl="0" indent="-342900">
                        <a:spcAft>
                          <a:spcPts val="0"/>
                        </a:spcAft>
                        <a:buFont typeface="Arial" panose="020B0604020202020204" pitchFamily="34" charset="0"/>
                        <a:buChar char="•"/>
                      </a:pPr>
                      <a:r>
                        <a:rPr lang="el-GR" sz="2400" dirty="0">
                          <a:latin typeface="+mn-lt"/>
                          <a:ea typeface="Times New Roman"/>
                        </a:rPr>
                        <a:t>Πόνος γύρω από την περιοχή.</a:t>
                      </a:r>
                    </a:p>
                    <a:p>
                      <a:pPr marL="342900" lvl="0" indent="-342900">
                        <a:spcAft>
                          <a:spcPts val="0"/>
                        </a:spcAft>
                        <a:buFont typeface="Arial" panose="020B0604020202020204" pitchFamily="34" charset="0"/>
                        <a:buChar char="•"/>
                      </a:pPr>
                      <a:r>
                        <a:rPr lang="el-GR" sz="2400" dirty="0">
                          <a:latin typeface="+mn-lt"/>
                          <a:ea typeface="Times New Roman"/>
                        </a:rPr>
                        <a:t>Ωχρότητα.</a:t>
                      </a:r>
                    </a:p>
                    <a:p>
                      <a:pPr marL="342900" lvl="0" indent="-342900">
                        <a:spcAft>
                          <a:spcPts val="0"/>
                        </a:spcAft>
                        <a:buFont typeface="Arial" panose="020B0604020202020204" pitchFamily="34" charset="0"/>
                        <a:buChar char="•"/>
                      </a:pPr>
                      <a:r>
                        <a:rPr lang="el-GR" sz="2400" dirty="0">
                          <a:latin typeface="+mn-lt"/>
                          <a:ea typeface="Times New Roman"/>
                        </a:rPr>
                        <a:t>Οίδημα.</a:t>
                      </a:r>
                    </a:p>
                  </a:txBody>
                  <a:tcPr marL="68580" marR="68580" marT="0" marB="0"/>
                </a:tc>
                <a:tc>
                  <a:txBody>
                    <a:bodyPr/>
                    <a:lstStyle/>
                    <a:p>
                      <a:pPr marL="342900" lvl="0" indent="-342900">
                        <a:spcAft>
                          <a:spcPts val="0"/>
                        </a:spcAft>
                        <a:buFont typeface="Arial" panose="020B0604020202020204" pitchFamily="34" charset="0"/>
                        <a:buChar char="•"/>
                      </a:pPr>
                      <a:r>
                        <a:rPr lang="el-GR" sz="2400" dirty="0">
                          <a:latin typeface="+mn-lt"/>
                          <a:ea typeface="Times New Roman"/>
                        </a:rPr>
                        <a:t>Τακτικός έλεγχος για </a:t>
                      </a:r>
                      <a:r>
                        <a:rPr lang="el-GR" sz="2400" dirty="0" smtClean="0">
                          <a:latin typeface="+mn-lt"/>
                          <a:ea typeface="Times New Roman"/>
                        </a:rPr>
                        <a:t>συμπτώματα</a:t>
                      </a:r>
                    </a:p>
                    <a:p>
                      <a:pPr marL="342900" lvl="0" indent="-342900">
                        <a:spcAft>
                          <a:spcPts val="0"/>
                        </a:spcAft>
                        <a:buFont typeface="Arial" panose="020B0604020202020204" pitchFamily="34" charset="0"/>
                        <a:buChar char="•"/>
                      </a:pPr>
                      <a:r>
                        <a:rPr lang="el-GR" sz="2400" dirty="0" smtClean="0">
                          <a:latin typeface="+mn-lt"/>
                          <a:ea typeface="Times New Roman"/>
                        </a:rPr>
                        <a:t>Επί παρουσίας συμπτωμάτων, άμεση διακοπή της έγχυσης.</a:t>
                      </a:r>
                    </a:p>
                    <a:p>
                      <a:pPr marL="342900" lvl="0" indent="-342900">
                        <a:spcAft>
                          <a:spcPts val="0"/>
                        </a:spcAft>
                        <a:buFont typeface="Arial" panose="020B0604020202020204" pitchFamily="34" charset="0"/>
                        <a:buChar char="•"/>
                      </a:pPr>
                      <a:r>
                        <a:rPr lang="el-GR" sz="2400" dirty="0" smtClean="0">
                          <a:latin typeface="+mn-lt"/>
                          <a:ea typeface="Times New Roman"/>
                        </a:rPr>
                        <a:t>Συνέχεια </a:t>
                      </a:r>
                      <a:r>
                        <a:rPr lang="el-GR" sz="2400" dirty="0">
                          <a:latin typeface="+mn-lt"/>
                          <a:ea typeface="Times New Roman"/>
                        </a:rPr>
                        <a:t>της ενδοφλέβιας έγχυσης σε νέα φλέβα.</a:t>
                      </a:r>
                    </a:p>
                  </a:txBody>
                  <a:tcPr marL="68580" marR="68580" marT="0" marB="0"/>
                </a:tc>
              </a:tr>
            </a:tbl>
          </a:graphicData>
        </a:graphic>
      </p:graphicFrame>
    </p:spTree>
    <p:extLst>
      <p:ext uri="{BB962C8B-B14F-4D97-AF65-F5344CB8AC3E}">
        <p14:creationId xmlns:p14="http://schemas.microsoft.com/office/powerpoint/2010/main" val="2305622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dirty="0" smtClean="0">
                <a:ea typeface="Verdana" pitchFamily="34" charset="0"/>
                <a:cs typeface="Verdana" pitchFamily="34" charset="0"/>
              </a:rPr>
              <a:t>Περιοχές δράσης των φαρμάκων</a:t>
            </a:r>
            <a:endParaRPr lang="el-GR" sz="3600" dirty="0">
              <a:ea typeface="Verdana" pitchFamily="34" charset="0"/>
              <a:cs typeface="Verdana" pitchFamily="34" charset="0"/>
            </a:endParaRPr>
          </a:p>
        </p:txBody>
      </p:sp>
      <p:sp>
        <p:nvSpPr>
          <p:cNvPr id="2" name="1 - Θέση περιεχομένου"/>
          <p:cNvSpPr>
            <a:spLocks noGrp="1"/>
          </p:cNvSpPr>
          <p:nvPr>
            <p:ph idx="1"/>
          </p:nvPr>
        </p:nvSpPr>
        <p:spPr/>
        <p:txBody>
          <a:bodyPr vert="horz" lIns="91440" tIns="45720" rIns="91440" bIns="45720" rtlCol="0">
            <a:normAutofit/>
          </a:bodyPr>
          <a:lstStyle/>
          <a:p>
            <a:pPr marL="514350" indent="-514350">
              <a:buFont typeface="+mj-lt"/>
              <a:buAutoNum type="arabicPeriod"/>
            </a:pPr>
            <a:endParaRPr lang="el-GR" sz="2800" dirty="0">
              <a:ea typeface="Verdana" pitchFamily="34" charset="0"/>
              <a:cs typeface="Verdana" pitchFamily="34" charset="0"/>
            </a:endParaRPr>
          </a:p>
          <a:p>
            <a:pPr marL="514350" indent="-514350">
              <a:buFont typeface="+mj-lt"/>
              <a:buAutoNum type="arabicPeriod"/>
            </a:pPr>
            <a:r>
              <a:rPr lang="el-GR" sz="2800" dirty="0" smtClean="0">
                <a:ea typeface="Verdana" pitchFamily="34" charset="0"/>
                <a:cs typeface="Verdana" pitchFamily="34" charset="0"/>
              </a:rPr>
              <a:t>Αναστολή </a:t>
            </a:r>
            <a:r>
              <a:rPr lang="el-GR" sz="2800" dirty="0">
                <a:ea typeface="Verdana" pitchFamily="34" charset="0"/>
                <a:cs typeface="Verdana" pitchFamily="34" charset="0"/>
              </a:rPr>
              <a:t>του ενζύμου</a:t>
            </a:r>
          </a:p>
          <a:p>
            <a:pPr marL="514350" indent="-514350">
              <a:buFont typeface="+mj-lt"/>
              <a:buAutoNum type="arabicPeriod"/>
            </a:pPr>
            <a:endParaRPr lang="el-GR" sz="2800" dirty="0">
              <a:ea typeface="Verdana" pitchFamily="34" charset="0"/>
              <a:cs typeface="Verdana" pitchFamily="34" charset="0"/>
            </a:endParaRPr>
          </a:p>
          <a:p>
            <a:pPr marL="514350" indent="-514350">
              <a:buFont typeface="+mj-lt"/>
              <a:buAutoNum type="arabicPeriod"/>
            </a:pPr>
            <a:r>
              <a:rPr lang="el-GR" sz="2800" dirty="0" smtClean="0">
                <a:ea typeface="Verdana" pitchFamily="34" charset="0"/>
                <a:cs typeface="Verdana" pitchFamily="34" charset="0"/>
              </a:rPr>
              <a:t>Αλληλεπίδραση </a:t>
            </a:r>
            <a:r>
              <a:rPr lang="el-GR" sz="2800" dirty="0">
                <a:ea typeface="Verdana" pitchFamily="34" charset="0"/>
                <a:cs typeface="Verdana" pitchFamily="34" charset="0"/>
              </a:rPr>
              <a:t>φαρμάκου-υποδοχέα</a:t>
            </a:r>
          </a:p>
          <a:p>
            <a:pPr marL="514350" indent="-514350">
              <a:buFont typeface="+mj-lt"/>
              <a:buAutoNum type="arabicPeriod"/>
            </a:pPr>
            <a:endParaRPr lang="el-GR" sz="2800" dirty="0">
              <a:ea typeface="Verdana" pitchFamily="34" charset="0"/>
              <a:cs typeface="Verdana" pitchFamily="34" charset="0"/>
            </a:endParaRPr>
          </a:p>
          <a:p>
            <a:pPr marL="514350" indent="-514350">
              <a:buFont typeface="+mj-lt"/>
              <a:buAutoNum type="arabicPeriod"/>
            </a:pPr>
            <a:r>
              <a:rPr lang="el-GR" sz="2800" dirty="0" smtClean="0">
                <a:ea typeface="Verdana" pitchFamily="34" charset="0"/>
                <a:cs typeface="Verdana" pitchFamily="34" charset="0"/>
              </a:rPr>
              <a:t>Μη </a:t>
            </a:r>
            <a:r>
              <a:rPr lang="el-GR" sz="2800" dirty="0">
                <a:ea typeface="Verdana" pitchFamily="34" charset="0"/>
                <a:cs typeface="Verdana" pitchFamily="34" charset="0"/>
              </a:rPr>
              <a:t>συγκεκριμένες  αλληλεπιδράσεις</a:t>
            </a:r>
          </a:p>
          <a:p>
            <a:pPr marL="514350" indent="-514350">
              <a:buFont typeface="+mj-lt"/>
              <a:buAutoNum type="arabicPeriod"/>
            </a:pPr>
            <a:endParaRPr lang="el-GR" sz="2800" dirty="0">
              <a:ea typeface="Verdana" pitchFamily="34" charset="0"/>
              <a:cs typeface="Verdana" pitchFamily="34" charset="0"/>
            </a:endParaRPr>
          </a:p>
        </p:txBody>
      </p:sp>
    </p:spTree>
    <p:extLst>
      <p:ext uri="{BB962C8B-B14F-4D97-AF65-F5344CB8AC3E}">
        <p14:creationId xmlns:p14="http://schemas.microsoft.com/office/powerpoint/2010/main" val="35650918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solidFill>
                  <a:prstClr val="black"/>
                </a:solidFill>
              </a:rPr>
              <a:t>Επιπλοκές από την </a:t>
            </a:r>
            <a:r>
              <a:rPr lang="el-GR" sz="3600" dirty="0" err="1">
                <a:solidFill>
                  <a:prstClr val="black"/>
                </a:solidFill>
              </a:rPr>
              <a:t>φλεβοκέντηση</a:t>
            </a:r>
            <a:r>
              <a:rPr lang="el-GR" sz="3600" dirty="0">
                <a:solidFill>
                  <a:prstClr val="black"/>
                </a:solidFill>
              </a:rPr>
              <a:t> </a:t>
            </a:r>
            <a:r>
              <a:rPr lang="el-GR" sz="2800" b="0" dirty="0" smtClean="0">
                <a:solidFill>
                  <a:prstClr val="black"/>
                </a:solidFill>
              </a:rPr>
              <a:t>(4/6</a:t>
            </a:r>
            <a:r>
              <a:rPr lang="el-GR" sz="2800" b="0" dirty="0">
                <a:solidFill>
                  <a:prstClr val="black"/>
                </a:solidFill>
              </a:rPr>
              <a:t>)</a:t>
            </a:r>
            <a:endParaRPr lang="el-GR" sz="3200" b="1"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23002853"/>
              </p:ext>
            </p:extLst>
          </p:nvPr>
        </p:nvGraphicFramePr>
        <p:xfrm>
          <a:off x="457200" y="1196975"/>
          <a:ext cx="8229600" cy="5544839"/>
        </p:xfrm>
        <a:graphic>
          <a:graphicData uri="http://schemas.openxmlformats.org/drawingml/2006/table">
            <a:tbl>
              <a:tblPr firstRow="1" bandRow="1">
                <a:tableStyleId>{5C22544A-7EE6-4342-B048-85BDC9FD1C3A}</a:tableStyleId>
              </a:tblPr>
              <a:tblGrid>
                <a:gridCol w="1810544"/>
                <a:gridCol w="1872208"/>
                <a:gridCol w="2232248"/>
                <a:gridCol w="2314600"/>
              </a:tblGrid>
              <a:tr h="798385">
                <a:tc>
                  <a:txBody>
                    <a:bodyPr/>
                    <a:lstStyle/>
                    <a:p>
                      <a:pPr algn="just">
                        <a:spcAft>
                          <a:spcPts val="0"/>
                        </a:spcAft>
                      </a:pPr>
                      <a:r>
                        <a:rPr lang="el-GR" sz="2400" b="1" dirty="0">
                          <a:latin typeface="+mn-lt"/>
                          <a:ea typeface="Times New Roman"/>
                        </a:rPr>
                        <a:t>Επιπλοκή</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Αιτίες</a:t>
                      </a:r>
                      <a:endParaRPr lang="el-GR" sz="2400" dirty="0">
                        <a:latin typeface="+mn-lt"/>
                        <a:ea typeface="Times New Roman"/>
                      </a:endParaRPr>
                    </a:p>
                  </a:txBody>
                  <a:tcPr marL="68580" marR="68580" marT="0" marB="0">
                    <a:solidFill>
                      <a:srgbClr val="0070C0"/>
                    </a:solidFill>
                  </a:tcPr>
                </a:tc>
                <a:tc>
                  <a:txBody>
                    <a:bodyPr/>
                    <a:lstStyle/>
                    <a:p>
                      <a:pPr>
                        <a:spcAft>
                          <a:spcPts val="0"/>
                        </a:spcAft>
                      </a:pPr>
                      <a:r>
                        <a:rPr lang="el-GR" sz="2400" b="1" dirty="0">
                          <a:latin typeface="+mn-lt"/>
                          <a:ea typeface="Times New Roman"/>
                        </a:rPr>
                        <a:t>Σημεία / συμπτώματα</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Αντιμετώπιση</a:t>
                      </a:r>
                      <a:endParaRPr lang="el-GR" sz="2400" dirty="0">
                        <a:latin typeface="+mn-lt"/>
                        <a:ea typeface="Times New Roman"/>
                      </a:endParaRPr>
                    </a:p>
                  </a:txBody>
                  <a:tcPr marL="68580" marR="68580" marT="0" marB="0">
                    <a:solidFill>
                      <a:srgbClr val="0070C0"/>
                    </a:solidFill>
                  </a:tcPr>
                </a:tc>
              </a:tr>
              <a:tr h="4746454">
                <a:tc>
                  <a:txBody>
                    <a:bodyPr/>
                    <a:lstStyle/>
                    <a:p>
                      <a:pPr>
                        <a:spcAft>
                          <a:spcPts val="0"/>
                        </a:spcAft>
                      </a:pPr>
                      <a:r>
                        <a:rPr lang="el-GR" sz="2000" b="1" dirty="0">
                          <a:latin typeface="+mn-lt"/>
                          <a:ea typeface="Times New Roman"/>
                        </a:rPr>
                        <a:t>Υπερφόρτωση του κυκλοφορικού συστήματος με υγρά</a:t>
                      </a:r>
                      <a:endParaRPr lang="el-GR" sz="2000" dirty="0">
                        <a:latin typeface="+mn-lt"/>
                        <a:ea typeface="Times New Roman"/>
                      </a:endParaRPr>
                    </a:p>
                  </a:txBody>
                  <a:tcPr marL="68580" marR="68580" marT="0" marB="0"/>
                </a:tc>
                <a:tc>
                  <a:txBody>
                    <a:bodyPr/>
                    <a:lstStyle/>
                    <a:p>
                      <a:pPr marL="342900" lvl="0" indent="-342900">
                        <a:spcAft>
                          <a:spcPts val="0"/>
                        </a:spcAft>
                        <a:buFont typeface="Arial" panose="020B0604020202020204" pitchFamily="34" charset="0"/>
                        <a:buChar char="•"/>
                      </a:pPr>
                      <a:r>
                        <a:rPr lang="el-GR" sz="2000" dirty="0">
                          <a:latin typeface="+mn-lt"/>
                          <a:ea typeface="Times New Roman"/>
                        </a:rPr>
                        <a:t>Μεγάλος όγκος υγρών εγχέεται στο κυκλοφορικό σύστημα.</a:t>
                      </a:r>
                    </a:p>
                  </a:txBody>
                  <a:tcPr marL="68580" marR="68580" marT="0" marB="0"/>
                </a:tc>
                <a:tc>
                  <a:txBody>
                    <a:bodyPr/>
                    <a:lstStyle/>
                    <a:p>
                      <a:pPr marL="342900" lvl="0" indent="-342900">
                        <a:spcAft>
                          <a:spcPts val="0"/>
                        </a:spcAft>
                        <a:buFont typeface="Arial" panose="020B0604020202020204" pitchFamily="34" charset="0"/>
                        <a:buChar char="•"/>
                      </a:pPr>
                      <a:r>
                        <a:rPr lang="el-GR" sz="2000" dirty="0">
                          <a:latin typeface="+mn-lt"/>
                          <a:ea typeface="Times New Roman"/>
                        </a:rPr>
                        <a:t>Αυξημένη πίεση αίματος.</a:t>
                      </a:r>
                    </a:p>
                    <a:p>
                      <a:pPr marL="342900" lvl="0" indent="-342900">
                        <a:spcAft>
                          <a:spcPts val="0"/>
                        </a:spcAft>
                        <a:buFont typeface="Arial" panose="020B0604020202020204" pitchFamily="34" charset="0"/>
                        <a:buChar char="•"/>
                      </a:pPr>
                      <a:r>
                        <a:rPr lang="el-GR" sz="2000" dirty="0">
                          <a:latin typeface="+mn-lt"/>
                          <a:ea typeface="Times New Roman"/>
                        </a:rPr>
                        <a:t>Δύσπνοια.</a:t>
                      </a:r>
                    </a:p>
                    <a:p>
                      <a:pPr marL="342900" lvl="0" indent="-342900">
                        <a:spcAft>
                          <a:spcPts val="0"/>
                        </a:spcAft>
                        <a:buFont typeface="Arial" panose="020B0604020202020204" pitchFamily="34" charset="0"/>
                        <a:buChar char="•"/>
                      </a:pPr>
                      <a:r>
                        <a:rPr lang="el-GR" sz="2000" dirty="0">
                          <a:latin typeface="+mn-lt"/>
                          <a:ea typeface="Times New Roman"/>
                        </a:rPr>
                        <a:t>Διάταση φλεβών τραχήλου.</a:t>
                      </a:r>
                    </a:p>
                    <a:p>
                      <a:pPr marL="342900" indent="-342900">
                        <a:spcAft>
                          <a:spcPts val="0"/>
                        </a:spcAft>
                        <a:buFont typeface="Arial" panose="020B0604020202020204" pitchFamily="34" charset="0"/>
                        <a:buChar char="•"/>
                      </a:pPr>
                      <a:r>
                        <a:rPr lang="el-GR" sz="2000" dirty="0">
                          <a:latin typeface="+mn-lt"/>
                          <a:ea typeface="Times New Roman"/>
                        </a:rPr>
                        <a:t>Επί ταχείας έγχυσης </a:t>
                      </a:r>
                      <a:r>
                        <a:rPr lang="el-GR" sz="2000" dirty="0" smtClean="0">
                          <a:latin typeface="+mn-lt"/>
                          <a:ea typeface="Times New Roman"/>
                        </a:rPr>
                        <a:t>εμφανίζονται:</a:t>
                      </a:r>
                      <a:endParaRPr lang="el-GR" sz="2000" dirty="0">
                        <a:latin typeface="+mn-lt"/>
                        <a:ea typeface="Times New Roman"/>
                      </a:endParaRPr>
                    </a:p>
                    <a:p>
                      <a:pPr marL="342900" lvl="0" indent="-342900">
                        <a:spcAft>
                          <a:spcPts val="0"/>
                        </a:spcAft>
                        <a:buFont typeface="Arial" panose="020B0604020202020204" pitchFamily="34" charset="0"/>
                        <a:buChar char="•"/>
                      </a:pPr>
                      <a:r>
                        <a:rPr lang="el-GR" sz="2000" dirty="0">
                          <a:latin typeface="+mn-lt"/>
                          <a:ea typeface="Times New Roman"/>
                        </a:rPr>
                        <a:t>Ταχυκαρδία.</a:t>
                      </a:r>
                    </a:p>
                    <a:p>
                      <a:pPr marL="342900" lvl="0" indent="-342900">
                        <a:spcAft>
                          <a:spcPts val="0"/>
                        </a:spcAft>
                        <a:buFont typeface="Arial" panose="020B0604020202020204" pitchFamily="34" charset="0"/>
                        <a:buChar char="•"/>
                      </a:pPr>
                      <a:r>
                        <a:rPr lang="el-GR" sz="2000" dirty="0">
                          <a:latin typeface="+mn-lt"/>
                          <a:ea typeface="Times New Roman"/>
                        </a:rPr>
                        <a:t>Λιποθυμικό επεισόδιο.</a:t>
                      </a:r>
                    </a:p>
                    <a:p>
                      <a:pPr marL="342900" lvl="0" indent="-342900">
                        <a:spcAft>
                          <a:spcPts val="0"/>
                        </a:spcAft>
                        <a:buFont typeface="Arial" panose="020B0604020202020204" pitchFamily="34" charset="0"/>
                        <a:buChar char="•"/>
                      </a:pPr>
                      <a:r>
                        <a:rPr lang="el-GR" sz="2000" dirty="0">
                          <a:latin typeface="+mn-lt"/>
                          <a:ea typeface="Times New Roman"/>
                        </a:rPr>
                        <a:t>Ρίγος.</a:t>
                      </a:r>
                    </a:p>
                    <a:p>
                      <a:pPr marL="342900" lvl="0" indent="-342900">
                        <a:spcAft>
                          <a:spcPts val="0"/>
                        </a:spcAft>
                        <a:buFont typeface="Arial" panose="020B0604020202020204" pitchFamily="34" charset="0"/>
                        <a:buChar char="•"/>
                      </a:pPr>
                      <a:r>
                        <a:rPr lang="el-GR" sz="2000" dirty="0">
                          <a:latin typeface="+mn-lt"/>
                          <a:ea typeface="Times New Roman"/>
                        </a:rPr>
                        <a:t>Ανησυχία.</a:t>
                      </a:r>
                    </a:p>
                    <a:p>
                      <a:pPr marL="342900" lvl="0" indent="-342900">
                        <a:spcAft>
                          <a:spcPts val="0"/>
                        </a:spcAft>
                        <a:buFont typeface="Arial" panose="020B0604020202020204" pitchFamily="34" charset="0"/>
                        <a:buChar char="•"/>
                      </a:pPr>
                      <a:r>
                        <a:rPr lang="el-GR" sz="2000" dirty="0">
                          <a:latin typeface="+mn-lt"/>
                          <a:ea typeface="Times New Roman"/>
                        </a:rPr>
                        <a:t>Πόνος </a:t>
                      </a:r>
                      <a:r>
                        <a:rPr lang="el-GR" sz="2000" dirty="0" smtClean="0">
                          <a:latin typeface="+mn-lt"/>
                          <a:ea typeface="Times New Roman"/>
                        </a:rPr>
                        <a:t>στη</a:t>
                      </a:r>
                      <a:r>
                        <a:rPr lang="el-GR" sz="2000" baseline="0" dirty="0" smtClean="0">
                          <a:latin typeface="+mn-lt"/>
                          <a:ea typeface="Times New Roman"/>
                        </a:rPr>
                        <a:t> </a:t>
                      </a:r>
                      <a:r>
                        <a:rPr lang="el-GR" sz="2000" dirty="0" smtClean="0">
                          <a:latin typeface="+mn-lt"/>
                          <a:ea typeface="Times New Roman"/>
                        </a:rPr>
                        <a:t>πλάτη</a:t>
                      </a:r>
                      <a:r>
                        <a:rPr lang="el-GR" sz="2000" dirty="0">
                          <a:latin typeface="+mn-lt"/>
                          <a:ea typeface="Times New Roman"/>
                        </a:rPr>
                        <a:t>.</a:t>
                      </a:r>
                    </a:p>
                  </a:txBody>
                  <a:tcPr marL="68580" marR="68580" marT="0" marB="0"/>
                </a:tc>
                <a:tc>
                  <a:txBody>
                    <a:bodyPr/>
                    <a:lstStyle/>
                    <a:p>
                      <a:pPr marL="342900" lvl="0" indent="-342900">
                        <a:spcAft>
                          <a:spcPts val="0"/>
                        </a:spcAft>
                        <a:buFont typeface="Arial" panose="020B0604020202020204" pitchFamily="34" charset="0"/>
                        <a:buChar char="•"/>
                      </a:pPr>
                      <a:r>
                        <a:rPr lang="el-GR" sz="2000" dirty="0">
                          <a:latin typeface="+mn-lt"/>
                          <a:ea typeface="Times New Roman"/>
                        </a:rPr>
                        <a:t>Μείωση του ρυθμού χορήγησης του ορού.</a:t>
                      </a:r>
                    </a:p>
                    <a:p>
                      <a:pPr marL="342900" lvl="0" indent="-342900">
                        <a:spcAft>
                          <a:spcPts val="0"/>
                        </a:spcAft>
                        <a:buFont typeface="Arial" panose="020B0604020202020204" pitchFamily="34" charset="0"/>
                        <a:buChar char="•"/>
                      </a:pPr>
                      <a:r>
                        <a:rPr lang="el-GR" sz="2000" dirty="0">
                          <a:latin typeface="+mn-lt"/>
                          <a:ea typeface="Times New Roman"/>
                        </a:rPr>
                        <a:t>Ενημέρωση γιατρού.</a:t>
                      </a:r>
                    </a:p>
                    <a:p>
                      <a:pPr marL="342900" lvl="0" indent="-342900">
                        <a:spcAft>
                          <a:spcPts val="0"/>
                        </a:spcAft>
                        <a:buFont typeface="Arial" panose="020B0604020202020204" pitchFamily="34" charset="0"/>
                        <a:buChar char="•"/>
                      </a:pPr>
                      <a:r>
                        <a:rPr lang="el-GR" sz="2000" dirty="0">
                          <a:latin typeface="+mn-lt"/>
                          <a:ea typeface="Times New Roman"/>
                        </a:rPr>
                        <a:t>Εκτίμηση ζωτικών σημείων.</a:t>
                      </a:r>
                    </a:p>
                    <a:p>
                      <a:pPr marL="342900" lvl="0" indent="-342900">
                        <a:spcAft>
                          <a:spcPts val="0"/>
                        </a:spcAft>
                        <a:buFont typeface="Arial" panose="020B0604020202020204" pitchFamily="34" charset="0"/>
                        <a:buChar char="•"/>
                      </a:pPr>
                      <a:r>
                        <a:rPr lang="el-GR" sz="2000" dirty="0">
                          <a:latin typeface="+mn-lt"/>
                          <a:ea typeface="Times New Roman"/>
                        </a:rPr>
                        <a:t>Συχνός επανέλεγχος</a:t>
                      </a:r>
                    </a:p>
                    <a:p>
                      <a:pPr marL="342900" indent="-342900">
                        <a:spcAft>
                          <a:spcPts val="0"/>
                        </a:spcAft>
                        <a:buFont typeface="Arial" panose="020B0604020202020204" pitchFamily="34" charset="0"/>
                        <a:buChar char="•"/>
                      </a:pPr>
                      <a:r>
                        <a:rPr lang="el-GR" sz="2000" dirty="0">
                          <a:latin typeface="+mn-lt"/>
                          <a:ea typeface="Times New Roman"/>
                        </a:rPr>
                        <a:t>Σε περίπτωση </a:t>
                      </a:r>
                      <a:r>
                        <a:rPr lang="en-US" sz="2000" dirty="0" smtClean="0">
                          <a:latin typeface="+mn-lt"/>
                          <a:ea typeface="Times New Roman"/>
                        </a:rPr>
                        <a:t>shock</a:t>
                      </a:r>
                      <a:r>
                        <a:rPr lang="el-GR" sz="2000" dirty="0" smtClean="0">
                          <a:latin typeface="+mn-lt"/>
                          <a:ea typeface="Times New Roman"/>
                        </a:rPr>
                        <a:t>:</a:t>
                      </a:r>
                      <a:endParaRPr lang="el-GR" sz="2000" dirty="0">
                        <a:latin typeface="+mn-lt"/>
                        <a:ea typeface="Times New Roman"/>
                      </a:endParaRPr>
                    </a:p>
                    <a:p>
                      <a:pPr marL="342900" lvl="0" indent="-342900">
                        <a:spcAft>
                          <a:spcPts val="0"/>
                        </a:spcAft>
                        <a:buFont typeface="Arial" panose="020B0604020202020204" pitchFamily="34" charset="0"/>
                        <a:buChar char="•"/>
                      </a:pPr>
                      <a:r>
                        <a:rPr lang="el-GR" sz="2000" dirty="0">
                          <a:latin typeface="+mn-lt"/>
                          <a:ea typeface="Times New Roman"/>
                        </a:rPr>
                        <a:t>Άμεση διακοπή της έγχυσης.</a:t>
                      </a:r>
                    </a:p>
                    <a:p>
                      <a:pPr marL="342900" lvl="0" indent="-342900">
                        <a:spcAft>
                          <a:spcPts val="0"/>
                        </a:spcAft>
                        <a:buFont typeface="Arial" panose="020B0604020202020204" pitchFamily="34" charset="0"/>
                        <a:buChar char="•"/>
                      </a:pPr>
                      <a:r>
                        <a:rPr lang="el-GR" sz="2000" dirty="0">
                          <a:latin typeface="+mn-lt"/>
                          <a:ea typeface="Times New Roman"/>
                        </a:rPr>
                        <a:t>Ενημέρωση </a:t>
                      </a:r>
                    </a:p>
                  </a:txBody>
                  <a:tcPr marL="68580" marR="68580" marT="0" marB="0"/>
                </a:tc>
              </a:tr>
            </a:tbl>
          </a:graphicData>
        </a:graphic>
      </p:graphicFrame>
    </p:spTree>
    <p:extLst>
      <p:ext uri="{BB962C8B-B14F-4D97-AF65-F5344CB8AC3E}">
        <p14:creationId xmlns:p14="http://schemas.microsoft.com/office/powerpoint/2010/main" val="16749782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solidFill>
                  <a:prstClr val="black"/>
                </a:solidFill>
              </a:rPr>
              <a:t>Επιπλοκές από την </a:t>
            </a:r>
            <a:r>
              <a:rPr lang="el-GR" sz="3600" dirty="0" err="1">
                <a:solidFill>
                  <a:prstClr val="black"/>
                </a:solidFill>
              </a:rPr>
              <a:t>φλεβοκέντηση</a:t>
            </a:r>
            <a:r>
              <a:rPr lang="el-GR" sz="3600" dirty="0">
                <a:solidFill>
                  <a:prstClr val="black"/>
                </a:solidFill>
              </a:rPr>
              <a:t> </a:t>
            </a:r>
            <a:r>
              <a:rPr lang="el-GR" sz="2800" b="0" dirty="0" smtClean="0">
                <a:solidFill>
                  <a:prstClr val="black"/>
                </a:solidFill>
              </a:rPr>
              <a:t>(5/6</a:t>
            </a:r>
            <a:r>
              <a:rPr lang="el-GR" sz="2800" b="0" dirty="0">
                <a:solidFill>
                  <a:prstClr val="black"/>
                </a:solidFill>
              </a:rPr>
              <a:t>)</a:t>
            </a:r>
            <a:endParaRPr lang="el-GR" sz="3200" b="1"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744977671"/>
              </p:ext>
            </p:extLst>
          </p:nvPr>
        </p:nvGraphicFramePr>
        <p:xfrm>
          <a:off x="251520" y="1196975"/>
          <a:ext cx="8640960" cy="5544839"/>
        </p:xfrm>
        <a:graphic>
          <a:graphicData uri="http://schemas.openxmlformats.org/drawingml/2006/table">
            <a:tbl>
              <a:tblPr firstRow="1" bandRow="1">
                <a:tableStyleId>{5C22544A-7EE6-4342-B048-85BDC9FD1C3A}</a:tableStyleId>
              </a:tblPr>
              <a:tblGrid>
                <a:gridCol w="1656184"/>
                <a:gridCol w="2088232"/>
                <a:gridCol w="2304256"/>
                <a:gridCol w="2592288"/>
              </a:tblGrid>
              <a:tr h="798385">
                <a:tc>
                  <a:txBody>
                    <a:bodyPr/>
                    <a:lstStyle/>
                    <a:p>
                      <a:pPr algn="just">
                        <a:spcAft>
                          <a:spcPts val="0"/>
                        </a:spcAft>
                      </a:pPr>
                      <a:r>
                        <a:rPr lang="el-GR" sz="2400" b="1" dirty="0">
                          <a:latin typeface="+mn-lt"/>
                          <a:ea typeface="Times New Roman"/>
                        </a:rPr>
                        <a:t>Επιπλοκή</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Αιτίες</a:t>
                      </a:r>
                      <a:endParaRPr lang="el-GR" sz="2400" dirty="0">
                        <a:latin typeface="+mn-lt"/>
                        <a:ea typeface="Times New Roman"/>
                      </a:endParaRPr>
                    </a:p>
                  </a:txBody>
                  <a:tcPr marL="68580" marR="68580" marT="0" marB="0">
                    <a:solidFill>
                      <a:srgbClr val="0070C0"/>
                    </a:solidFill>
                  </a:tcPr>
                </a:tc>
                <a:tc>
                  <a:txBody>
                    <a:bodyPr/>
                    <a:lstStyle/>
                    <a:p>
                      <a:pPr>
                        <a:spcAft>
                          <a:spcPts val="0"/>
                        </a:spcAft>
                      </a:pPr>
                      <a:r>
                        <a:rPr lang="el-GR" sz="2400" b="1" dirty="0">
                          <a:latin typeface="+mn-lt"/>
                          <a:ea typeface="Times New Roman"/>
                        </a:rPr>
                        <a:t>Σημεία / συμπτώματα</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Αντιμετώπιση</a:t>
                      </a:r>
                      <a:endParaRPr lang="el-GR" sz="2400" dirty="0">
                        <a:latin typeface="+mn-lt"/>
                        <a:ea typeface="Times New Roman"/>
                      </a:endParaRPr>
                    </a:p>
                  </a:txBody>
                  <a:tcPr marL="68580" marR="68580" marT="0" marB="0">
                    <a:solidFill>
                      <a:srgbClr val="0070C0"/>
                    </a:solidFill>
                  </a:tcPr>
                </a:tc>
              </a:tr>
              <a:tr h="4746454">
                <a:tc>
                  <a:txBody>
                    <a:bodyPr/>
                    <a:lstStyle/>
                    <a:p>
                      <a:pPr>
                        <a:spcAft>
                          <a:spcPts val="0"/>
                        </a:spcAft>
                      </a:pPr>
                      <a:r>
                        <a:rPr lang="el-GR" sz="2000" b="1" dirty="0">
                          <a:latin typeface="+mn-lt"/>
                          <a:ea typeface="Times New Roman"/>
                        </a:rPr>
                        <a:t>Εμβολή:</a:t>
                      </a:r>
                      <a:endParaRPr lang="el-GR" sz="2000" dirty="0">
                        <a:latin typeface="+mn-lt"/>
                        <a:ea typeface="Times New Roman"/>
                      </a:endParaRPr>
                    </a:p>
                    <a:p>
                      <a:pPr>
                        <a:spcAft>
                          <a:spcPts val="0"/>
                        </a:spcAft>
                      </a:pPr>
                      <a:r>
                        <a:rPr lang="el-GR" sz="2000" dirty="0">
                          <a:latin typeface="+mn-lt"/>
                          <a:ea typeface="Times New Roman"/>
                        </a:rPr>
                        <a:t>Ύπαρξη αέρα στο κυκλοφορικό σύστημα</a:t>
                      </a:r>
                    </a:p>
                  </a:txBody>
                  <a:tcPr marL="68580" marR="68580" marT="0" marB="0"/>
                </a:tc>
                <a:tc>
                  <a:txBody>
                    <a:bodyPr/>
                    <a:lstStyle/>
                    <a:p>
                      <a:pPr marL="342900" lvl="0" indent="-342900">
                        <a:spcAft>
                          <a:spcPts val="0"/>
                        </a:spcAft>
                        <a:buFont typeface="Arial" panose="020B0604020202020204" pitchFamily="34" charset="0"/>
                        <a:buChar char="•"/>
                      </a:pPr>
                      <a:r>
                        <a:rPr lang="el-GR" sz="2000" dirty="0">
                          <a:latin typeface="+mn-lt"/>
                          <a:ea typeface="Times New Roman"/>
                        </a:rPr>
                        <a:t>Αέρας που εισήλθε στο κυκλοφορικό σύστημα μέσα από την συσκευή ορού.</a:t>
                      </a:r>
                    </a:p>
                  </a:txBody>
                  <a:tcPr marL="68580" marR="68580" marT="0" marB="0"/>
                </a:tc>
                <a:tc>
                  <a:txBody>
                    <a:bodyPr/>
                    <a:lstStyle/>
                    <a:p>
                      <a:pPr marL="342900" lvl="0" indent="-342900">
                        <a:spcAft>
                          <a:spcPts val="0"/>
                        </a:spcAft>
                        <a:buFont typeface="Arial" panose="020B0604020202020204" pitchFamily="34" charset="0"/>
                        <a:buChar char="•"/>
                      </a:pPr>
                      <a:r>
                        <a:rPr lang="el-GR" sz="2000" dirty="0">
                          <a:latin typeface="+mn-lt"/>
                          <a:ea typeface="Times New Roman"/>
                        </a:rPr>
                        <a:t>Ξαφνικός πόνος.</a:t>
                      </a:r>
                    </a:p>
                    <a:p>
                      <a:pPr marL="342900" lvl="0" indent="-342900">
                        <a:spcAft>
                          <a:spcPts val="0"/>
                        </a:spcAft>
                        <a:buFont typeface="Arial" panose="020B0604020202020204" pitchFamily="34" charset="0"/>
                        <a:buChar char="•"/>
                      </a:pPr>
                      <a:r>
                        <a:rPr lang="el-GR" sz="2000" dirty="0">
                          <a:latin typeface="+mn-lt"/>
                          <a:ea typeface="Times New Roman"/>
                        </a:rPr>
                        <a:t>Ερυθρότητα.</a:t>
                      </a:r>
                    </a:p>
                    <a:p>
                      <a:pPr marL="342900" lvl="0" indent="-342900">
                        <a:spcAft>
                          <a:spcPts val="0"/>
                        </a:spcAft>
                        <a:buFont typeface="Arial" panose="020B0604020202020204" pitchFamily="34" charset="0"/>
                        <a:buChar char="•"/>
                      </a:pPr>
                      <a:r>
                        <a:rPr lang="el-GR" sz="2000" dirty="0">
                          <a:latin typeface="+mn-lt"/>
                          <a:ea typeface="Times New Roman"/>
                        </a:rPr>
                        <a:t>Οίδημα.</a:t>
                      </a:r>
                    </a:p>
                    <a:p>
                      <a:pPr marL="342900" lvl="0" indent="-342900">
                        <a:spcAft>
                          <a:spcPts val="0"/>
                        </a:spcAft>
                        <a:buFont typeface="Arial" panose="020B0604020202020204" pitchFamily="34" charset="0"/>
                        <a:buChar char="•"/>
                      </a:pPr>
                      <a:r>
                        <a:rPr lang="el-GR" sz="2000" dirty="0">
                          <a:latin typeface="+mn-lt"/>
                          <a:ea typeface="Times New Roman"/>
                        </a:rPr>
                        <a:t>Δύσπνοια.</a:t>
                      </a:r>
                    </a:p>
                  </a:txBody>
                  <a:tcPr marL="68580" marR="68580" marT="0" marB="0"/>
                </a:tc>
                <a:tc>
                  <a:txBody>
                    <a:bodyPr/>
                    <a:lstStyle/>
                    <a:p>
                      <a:pPr marL="342900" lvl="0" indent="-342900">
                        <a:spcAft>
                          <a:spcPts val="0"/>
                        </a:spcAft>
                        <a:buFont typeface="Arial" panose="020B0604020202020204" pitchFamily="34" charset="0"/>
                        <a:buChar char="•"/>
                      </a:pPr>
                      <a:r>
                        <a:rPr lang="el-GR" sz="2000" dirty="0">
                          <a:latin typeface="+mn-lt"/>
                          <a:ea typeface="Times New Roman"/>
                        </a:rPr>
                        <a:t>Έλεγχος του κυκλώματος έγχυσης ορού για πιθανές φυσαλίδες αέρος και επί παρουσία, συνδέστε νέα συσκευή ορού ή ετοιμάστε νέο ορό με νέα συσκευή ορού.</a:t>
                      </a:r>
                    </a:p>
                    <a:p>
                      <a:pPr marL="342900" lvl="0" indent="-342900">
                        <a:spcAft>
                          <a:spcPts val="0"/>
                        </a:spcAft>
                        <a:buFont typeface="Arial" panose="020B0604020202020204" pitchFamily="34" charset="0"/>
                        <a:buChar char="•"/>
                      </a:pPr>
                      <a:r>
                        <a:rPr lang="el-GR" sz="2000" dirty="0">
                          <a:latin typeface="+mn-lt"/>
                          <a:ea typeface="Times New Roman"/>
                        </a:rPr>
                        <a:t>Εάν τα συμπτώματα παραμένουν, ενημερώστε τον γιατρό.</a:t>
                      </a:r>
                    </a:p>
                  </a:txBody>
                  <a:tcPr marL="68580" marR="68580" marT="0" marB="0"/>
                </a:tc>
              </a:tr>
            </a:tbl>
          </a:graphicData>
        </a:graphic>
      </p:graphicFrame>
    </p:spTree>
    <p:extLst>
      <p:ext uri="{BB962C8B-B14F-4D97-AF65-F5344CB8AC3E}">
        <p14:creationId xmlns:p14="http://schemas.microsoft.com/office/powerpoint/2010/main" val="12010452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solidFill>
                  <a:prstClr val="black"/>
                </a:solidFill>
              </a:rPr>
              <a:t>Επιπλοκές από την </a:t>
            </a:r>
            <a:r>
              <a:rPr lang="el-GR" sz="3600" dirty="0" err="1">
                <a:solidFill>
                  <a:prstClr val="black"/>
                </a:solidFill>
              </a:rPr>
              <a:t>φλεβοκέντηση</a:t>
            </a:r>
            <a:r>
              <a:rPr lang="el-GR" sz="3600" dirty="0">
                <a:solidFill>
                  <a:prstClr val="black"/>
                </a:solidFill>
              </a:rPr>
              <a:t> </a:t>
            </a:r>
            <a:r>
              <a:rPr lang="el-GR" sz="2800" b="0" dirty="0" smtClean="0">
                <a:solidFill>
                  <a:prstClr val="black"/>
                </a:solidFill>
              </a:rPr>
              <a:t>(6/6</a:t>
            </a:r>
            <a:r>
              <a:rPr lang="el-GR" sz="2800" b="0" dirty="0">
                <a:solidFill>
                  <a:prstClr val="black"/>
                </a:solidFill>
              </a:rPr>
              <a:t>)</a:t>
            </a:r>
            <a:endParaRPr lang="el-GR" sz="3200" b="1"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2876966787"/>
              </p:ext>
            </p:extLst>
          </p:nvPr>
        </p:nvGraphicFramePr>
        <p:xfrm>
          <a:off x="457200" y="1196975"/>
          <a:ext cx="8229600" cy="5544839"/>
        </p:xfrm>
        <a:graphic>
          <a:graphicData uri="http://schemas.openxmlformats.org/drawingml/2006/table">
            <a:tbl>
              <a:tblPr firstRow="1" bandRow="1">
                <a:tableStyleId>{5C22544A-7EE6-4342-B048-85BDC9FD1C3A}</a:tableStyleId>
              </a:tblPr>
              <a:tblGrid>
                <a:gridCol w="1450504"/>
                <a:gridCol w="2232248"/>
                <a:gridCol w="2232248"/>
                <a:gridCol w="2314600"/>
              </a:tblGrid>
              <a:tr h="798385">
                <a:tc>
                  <a:txBody>
                    <a:bodyPr/>
                    <a:lstStyle/>
                    <a:p>
                      <a:pPr algn="just">
                        <a:spcAft>
                          <a:spcPts val="0"/>
                        </a:spcAft>
                      </a:pPr>
                      <a:r>
                        <a:rPr lang="el-GR" sz="2400" b="1" dirty="0">
                          <a:latin typeface="+mn-lt"/>
                          <a:ea typeface="Times New Roman"/>
                        </a:rPr>
                        <a:t>Επιπλοκή</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Αιτίες</a:t>
                      </a:r>
                      <a:endParaRPr lang="el-GR" sz="2400" dirty="0">
                        <a:latin typeface="+mn-lt"/>
                        <a:ea typeface="Times New Roman"/>
                      </a:endParaRPr>
                    </a:p>
                  </a:txBody>
                  <a:tcPr marL="68580" marR="68580" marT="0" marB="0">
                    <a:solidFill>
                      <a:srgbClr val="0070C0"/>
                    </a:solidFill>
                  </a:tcPr>
                </a:tc>
                <a:tc>
                  <a:txBody>
                    <a:bodyPr/>
                    <a:lstStyle/>
                    <a:p>
                      <a:pPr>
                        <a:spcAft>
                          <a:spcPts val="0"/>
                        </a:spcAft>
                      </a:pPr>
                      <a:r>
                        <a:rPr lang="el-GR" sz="2400" b="1" dirty="0">
                          <a:latin typeface="+mn-lt"/>
                          <a:ea typeface="Times New Roman"/>
                        </a:rPr>
                        <a:t>Σημεία / συμπτώματα</a:t>
                      </a:r>
                      <a:endParaRPr lang="el-GR" sz="2400" dirty="0">
                        <a:latin typeface="+mn-lt"/>
                        <a:ea typeface="Times New Roman"/>
                      </a:endParaRPr>
                    </a:p>
                  </a:txBody>
                  <a:tcPr marL="68580" marR="68580" marT="0" marB="0">
                    <a:solidFill>
                      <a:srgbClr val="0070C0"/>
                    </a:solidFill>
                  </a:tcPr>
                </a:tc>
                <a:tc>
                  <a:txBody>
                    <a:bodyPr/>
                    <a:lstStyle/>
                    <a:p>
                      <a:pPr algn="just">
                        <a:spcAft>
                          <a:spcPts val="0"/>
                        </a:spcAft>
                      </a:pPr>
                      <a:r>
                        <a:rPr lang="el-GR" sz="2400" b="1" dirty="0">
                          <a:latin typeface="+mn-lt"/>
                          <a:ea typeface="Times New Roman"/>
                        </a:rPr>
                        <a:t>Αντιμετώπιση</a:t>
                      </a:r>
                      <a:endParaRPr lang="el-GR" sz="2400" dirty="0">
                        <a:latin typeface="+mn-lt"/>
                        <a:ea typeface="Times New Roman"/>
                      </a:endParaRPr>
                    </a:p>
                  </a:txBody>
                  <a:tcPr marL="68580" marR="68580" marT="0" marB="0">
                    <a:solidFill>
                      <a:srgbClr val="0070C0"/>
                    </a:solidFill>
                  </a:tcPr>
                </a:tc>
              </a:tr>
              <a:tr h="4746454">
                <a:tc>
                  <a:txBody>
                    <a:bodyPr/>
                    <a:lstStyle/>
                    <a:p>
                      <a:pPr>
                        <a:spcAft>
                          <a:spcPts val="0"/>
                        </a:spcAft>
                      </a:pPr>
                      <a:r>
                        <a:rPr lang="el-GR" sz="2000" b="1" dirty="0">
                          <a:latin typeface="+mn-lt"/>
                          <a:ea typeface="Times New Roman"/>
                        </a:rPr>
                        <a:t>Λοίμωξη:</a:t>
                      </a:r>
                      <a:endParaRPr lang="el-GR" sz="2000" dirty="0">
                        <a:latin typeface="+mn-lt"/>
                        <a:ea typeface="Times New Roman"/>
                      </a:endParaRPr>
                    </a:p>
                    <a:p>
                      <a:pPr>
                        <a:spcAft>
                          <a:spcPts val="0"/>
                        </a:spcAft>
                      </a:pPr>
                      <a:r>
                        <a:rPr lang="el-GR" sz="2000" dirty="0">
                          <a:latin typeface="+mn-lt"/>
                          <a:ea typeface="Times New Roman"/>
                        </a:rPr>
                        <a:t>Ύπαρξη παθογόνων μικροοργανισμών.</a:t>
                      </a:r>
                    </a:p>
                  </a:txBody>
                  <a:tcPr marL="68580" marR="68580" marT="0" marB="0"/>
                </a:tc>
                <a:tc>
                  <a:txBody>
                    <a:bodyPr/>
                    <a:lstStyle/>
                    <a:p>
                      <a:pPr marL="342900" lvl="0" indent="-342900">
                        <a:spcAft>
                          <a:spcPts val="0"/>
                        </a:spcAft>
                        <a:buFont typeface="Symbol"/>
                        <a:buChar char=""/>
                      </a:pPr>
                      <a:r>
                        <a:rPr lang="el-GR" sz="2000" dirty="0">
                          <a:latin typeface="+mn-lt"/>
                          <a:ea typeface="Times New Roman"/>
                        </a:rPr>
                        <a:t>Εφαρμογή μη άσηπτης τεχνικής κατά την φλεβοκέντηση ή του κυκλώματος έγχυσης μετά την φλεβοκέντηση.</a:t>
                      </a:r>
                    </a:p>
                    <a:p>
                      <a:pPr marL="342900" lvl="0" indent="-342900">
                        <a:spcAft>
                          <a:spcPts val="0"/>
                        </a:spcAft>
                        <a:buFont typeface="Symbol"/>
                        <a:buChar char=""/>
                      </a:pPr>
                      <a:r>
                        <a:rPr lang="el-GR" sz="2000" dirty="0">
                          <a:latin typeface="+mn-lt"/>
                          <a:ea typeface="Times New Roman"/>
                        </a:rPr>
                        <a:t>Μολυσμένο ενδοφλέβιο διάλυμα ορού ή φαρμάκου.</a:t>
                      </a:r>
                    </a:p>
                  </a:txBody>
                  <a:tcPr marL="68580" marR="68580" marT="0" marB="0"/>
                </a:tc>
                <a:tc>
                  <a:txBody>
                    <a:bodyPr/>
                    <a:lstStyle/>
                    <a:p>
                      <a:pPr marL="342900" lvl="0" indent="-342900">
                        <a:spcAft>
                          <a:spcPts val="0"/>
                        </a:spcAft>
                        <a:buFont typeface="Symbol"/>
                        <a:buChar char=""/>
                      </a:pPr>
                      <a:r>
                        <a:rPr lang="el-GR" sz="2000" dirty="0">
                          <a:latin typeface="+mn-lt"/>
                          <a:ea typeface="Times New Roman"/>
                        </a:rPr>
                        <a:t>Πυρετός.</a:t>
                      </a:r>
                    </a:p>
                    <a:p>
                      <a:pPr marL="342900" lvl="0" indent="-342900">
                        <a:spcAft>
                          <a:spcPts val="0"/>
                        </a:spcAft>
                        <a:buFont typeface="Symbol"/>
                        <a:buChar char=""/>
                      </a:pPr>
                      <a:r>
                        <a:rPr lang="el-GR" sz="2000" dirty="0">
                          <a:latin typeface="+mn-lt"/>
                          <a:ea typeface="Times New Roman"/>
                        </a:rPr>
                        <a:t>Φλεγμονή ή πυώδης παρουσία στο σημείο της φλεβοκέντησης</a:t>
                      </a:r>
                    </a:p>
                    <a:p>
                      <a:pPr marL="342900" lvl="0" indent="-342900">
                        <a:spcAft>
                          <a:spcPts val="0"/>
                        </a:spcAft>
                        <a:buFont typeface="Symbol"/>
                        <a:buChar char=""/>
                      </a:pPr>
                      <a:r>
                        <a:rPr lang="el-GR" sz="2000" dirty="0">
                          <a:latin typeface="+mn-lt"/>
                          <a:ea typeface="Times New Roman"/>
                        </a:rPr>
                        <a:t>Αδυναμία.</a:t>
                      </a:r>
                    </a:p>
                    <a:p>
                      <a:pPr marL="342900" lvl="0" indent="-342900">
                        <a:spcAft>
                          <a:spcPts val="0"/>
                        </a:spcAft>
                        <a:buFont typeface="Symbol"/>
                        <a:buChar char=""/>
                      </a:pPr>
                      <a:r>
                        <a:rPr lang="el-GR" sz="2000" dirty="0">
                          <a:latin typeface="+mn-lt"/>
                          <a:ea typeface="Times New Roman"/>
                        </a:rPr>
                        <a:t>Πόνος.</a:t>
                      </a:r>
                    </a:p>
                  </a:txBody>
                  <a:tcPr marL="68580" marR="68580" marT="0" marB="0"/>
                </a:tc>
                <a:tc>
                  <a:txBody>
                    <a:bodyPr/>
                    <a:lstStyle/>
                    <a:p>
                      <a:pPr marL="342900" lvl="0" indent="-342900">
                        <a:spcAft>
                          <a:spcPts val="0"/>
                        </a:spcAft>
                        <a:buFont typeface="Symbol"/>
                        <a:buChar char=""/>
                      </a:pPr>
                      <a:r>
                        <a:rPr lang="el-GR" sz="2000" dirty="0">
                          <a:latin typeface="+mn-lt"/>
                          <a:ea typeface="Times New Roman"/>
                        </a:rPr>
                        <a:t>Υγιεινή χεριών.</a:t>
                      </a:r>
                    </a:p>
                    <a:p>
                      <a:pPr marL="342900" lvl="0" indent="-342900">
                        <a:spcAft>
                          <a:spcPts val="0"/>
                        </a:spcAft>
                        <a:buFont typeface="Symbol"/>
                        <a:buChar char=""/>
                      </a:pPr>
                      <a:r>
                        <a:rPr lang="el-GR" sz="2000" dirty="0">
                          <a:latin typeface="+mn-lt"/>
                          <a:ea typeface="Times New Roman"/>
                        </a:rPr>
                        <a:t>Χρήση άσηπτης τεχνικής.</a:t>
                      </a:r>
                    </a:p>
                    <a:p>
                      <a:pPr marL="342900" lvl="0" indent="-342900">
                        <a:spcAft>
                          <a:spcPts val="0"/>
                        </a:spcAft>
                        <a:buFont typeface="Symbol"/>
                        <a:buChar char=""/>
                      </a:pPr>
                      <a:r>
                        <a:rPr lang="el-GR" sz="2000" dirty="0">
                          <a:latin typeface="+mn-lt"/>
                          <a:ea typeface="Times New Roman"/>
                        </a:rPr>
                        <a:t>Αποφυγή αλλαγής επιθέματος σε τακτική βάση παρά μόνο αν υπάρχει αίμα ή εκκρίσεις. </a:t>
                      </a:r>
                    </a:p>
                    <a:p>
                      <a:pPr marL="342900" lvl="0" indent="-342900">
                        <a:spcAft>
                          <a:spcPts val="0"/>
                        </a:spcAft>
                        <a:buFont typeface="Symbol"/>
                        <a:buChar char=""/>
                      </a:pPr>
                      <a:r>
                        <a:rPr lang="el-GR" sz="2000" dirty="0">
                          <a:latin typeface="+mn-lt"/>
                          <a:ea typeface="Times New Roman"/>
                        </a:rPr>
                        <a:t>Αλλαγή συσκευής ορού και πωμάτων κάθε 24 ώρες.</a:t>
                      </a:r>
                    </a:p>
                  </a:txBody>
                  <a:tcPr marL="68580" marR="68580" marT="0" marB="0"/>
                </a:tc>
              </a:tr>
            </a:tbl>
          </a:graphicData>
        </a:graphic>
      </p:graphicFrame>
    </p:spTree>
    <p:extLst>
      <p:ext uri="{BB962C8B-B14F-4D97-AF65-F5344CB8AC3E}">
        <p14:creationId xmlns:p14="http://schemas.microsoft.com/office/powerpoint/2010/main" val="9434488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r>
              <a:rPr lang="el-GR" sz="3600" b="1" dirty="0" smtClean="0"/>
              <a:t>Αιμοληψία με σύριγγα, πεταλούδα ή κλειστό σύστημα (</a:t>
            </a:r>
            <a:r>
              <a:rPr lang="en-US" sz="3600" b="1" dirty="0" err="1" smtClean="0"/>
              <a:t>Vacutainer</a:t>
            </a:r>
            <a:r>
              <a:rPr lang="el-GR" sz="3600" b="1" dirty="0" smtClean="0"/>
              <a:t>) </a:t>
            </a:r>
            <a:r>
              <a:rPr lang="el-GR" sz="3100" b="0" dirty="0" smtClean="0"/>
              <a:t>(1/2)</a:t>
            </a:r>
            <a:endParaRPr lang="el-GR" sz="3600" b="0" dirty="0"/>
          </a:p>
        </p:txBody>
      </p:sp>
      <p:sp>
        <p:nvSpPr>
          <p:cNvPr id="2" name="1 - Θέση περιεχομένου"/>
          <p:cNvSpPr>
            <a:spLocks noGrp="1"/>
          </p:cNvSpPr>
          <p:nvPr>
            <p:ph idx="1"/>
          </p:nvPr>
        </p:nvSpPr>
        <p:spPr>
          <a:xfrm>
            <a:off x="457200" y="1196752"/>
            <a:ext cx="8435280" cy="5661248"/>
          </a:xfrm>
        </p:spPr>
        <p:txBody>
          <a:bodyPr>
            <a:noAutofit/>
          </a:bodyPr>
          <a:lstStyle/>
          <a:p>
            <a:pPr>
              <a:lnSpc>
                <a:spcPct val="120000"/>
              </a:lnSpc>
            </a:pPr>
            <a:r>
              <a:rPr lang="el-GR" sz="2400" dirty="0" smtClean="0"/>
              <a:t>Η μέθοδος με τη σύριγγα χρησιμοποιείται κατά 90% των περιπτώσεων επειδή το κόστος αγοράς αυτού του είδους της σύριγγας είναι φτηνό και η λήψη αίματος πιο εύκολη.</a:t>
            </a:r>
          </a:p>
          <a:p>
            <a:pPr>
              <a:lnSpc>
                <a:spcPct val="120000"/>
              </a:lnSpc>
            </a:pPr>
            <a:r>
              <a:rPr lang="el-GR" sz="2400" dirty="0" smtClean="0"/>
              <a:t>Οι αιμοληψίες με πεταλούδα γίνονται κατά κύριο λόγο σε μικρά παιδιά, επειδή έχουν λεπτές φλέβες και αν χρησιμοποιήσουμε συνηθισμένη βελόνα(21G) τότε είναι πολύ πιθανόν να σπάσουμε την φλέβα. Σε παχύσαρκους ασθενείς επίσης, προτιμάται η αιμοληψία με πεταλούδα, επειδή, λόγω του υποδόριου λίπους δεν είναι εύκολο να εντοπίσουμε μεγάλες φλέβες, όπως η βασιλική φλέβα για την αιμοληψία. </a:t>
            </a:r>
          </a:p>
        </p:txBody>
      </p:sp>
    </p:spTree>
    <p:extLst>
      <p:ext uri="{BB962C8B-B14F-4D97-AF65-F5344CB8AC3E}">
        <p14:creationId xmlns:p14="http://schemas.microsoft.com/office/powerpoint/2010/main" val="33237054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r>
              <a:rPr lang="el-GR" sz="3600" b="1" dirty="0" smtClean="0"/>
              <a:t>Αιμοληψία με σύριγγα, πεταλούδα ή κλειστό σύστημα (</a:t>
            </a:r>
            <a:r>
              <a:rPr lang="en-US" sz="3600" b="1" dirty="0" err="1" smtClean="0"/>
              <a:t>Vacutainer</a:t>
            </a:r>
            <a:r>
              <a:rPr lang="el-GR" sz="3600" b="1" dirty="0" smtClean="0"/>
              <a:t>) </a:t>
            </a:r>
            <a:r>
              <a:rPr lang="el-GR" sz="3100" b="0" dirty="0" smtClean="0">
                <a:solidFill>
                  <a:prstClr val="black"/>
                </a:solidFill>
              </a:rPr>
              <a:t>(2/2</a:t>
            </a:r>
            <a:r>
              <a:rPr lang="el-GR" sz="3100" b="0" dirty="0">
                <a:solidFill>
                  <a:prstClr val="black"/>
                </a:solidFill>
              </a:rPr>
              <a:t>)</a:t>
            </a:r>
            <a:endParaRPr lang="el-GR" dirty="0"/>
          </a:p>
        </p:txBody>
      </p:sp>
      <p:sp>
        <p:nvSpPr>
          <p:cNvPr id="2" name="1 - Θέση περιεχομένου"/>
          <p:cNvSpPr>
            <a:spLocks noGrp="1"/>
          </p:cNvSpPr>
          <p:nvPr>
            <p:ph idx="1"/>
          </p:nvPr>
        </p:nvSpPr>
        <p:spPr>
          <a:xfrm>
            <a:off x="457200" y="1196752"/>
            <a:ext cx="8435280" cy="5661248"/>
          </a:xfrm>
        </p:spPr>
        <p:txBody>
          <a:bodyPr>
            <a:noAutofit/>
          </a:bodyPr>
          <a:lstStyle/>
          <a:p>
            <a:pPr>
              <a:lnSpc>
                <a:spcPct val="120000"/>
              </a:lnSpc>
            </a:pPr>
            <a:r>
              <a:rPr lang="el-GR" sz="2400" dirty="0" smtClean="0"/>
              <a:t>Τα σωληνάρια Vacutainer είναι συνθετικά (PET-</a:t>
            </a:r>
            <a:r>
              <a:rPr lang="el-GR" sz="2400" dirty="0" err="1" smtClean="0"/>
              <a:t>polyethylen</a:t>
            </a:r>
            <a:r>
              <a:rPr lang="el-GR" sz="2400" dirty="0" smtClean="0"/>
              <a:t>e terephthalate), ανθεκτικής κατασκευής, αποστειρωμένα διαυγή, μιας χρήσεως, περιέχουν ως αντιπηκτικό το EDTA K3 ψεκασμένο στα τοιχώματα και έχουν αρνητική πίεση για αναρρόφηση συγκεκριμένης ποσότητας αίματος. Το πλεονέκτημα αυτών των αιμοληψιών είναι η γρήγορη συγκέντρωση μεγάλης ποσότητας αίματος (άνω των 20 ml)</a:t>
            </a:r>
            <a:endParaRPr lang="el-GR" sz="2400" dirty="0"/>
          </a:p>
        </p:txBody>
      </p:sp>
    </p:spTree>
    <p:extLst>
      <p:ext uri="{BB962C8B-B14F-4D97-AF65-F5344CB8AC3E}">
        <p14:creationId xmlns:p14="http://schemas.microsoft.com/office/powerpoint/2010/main" val="33917725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pPr algn="ctr"/>
            <a:r>
              <a:rPr lang="el-GR" sz="3600" b="1" dirty="0" smtClean="0"/>
              <a:t>Αντλίες έγχυσης </a:t>
            </a:r>
            <a:r>
              <a:rPr lang="el-GR" sz="3600" b="1" dirty="0" err="1" smtClean="0"/>
              <a:t>φαρμακων</a:t>
            </a:r>
            <a:endParaRPr lang="el-GR" sz="3600" b="1" dirty="0"/>
          </a:p>
        </p:txBody>
      </p:sp>
      <p:sp>
        <p:nvSpPr>
          <p:cNvPr id="2" name="1 - Θέση περιεχομένου"/>
          <p:cNvSpPr>
            <a:spLocks noGrp="1"/>
          </p:cNvSpPr>
          <p:nvPr>
            <p:ph idx="1"/>
          </p:nvPr>
        </p:nvSpPr>
        <p:spPr>
          <a:xfrm>
            <a:off x="457200" y="1196752"/>
            <a:ext cx="8229600" cy="5661248"/>
          </a:xfrm>
        </p:spPr>
        <p:txBody>
          <a:bodyPr>
            <a:noAutofit/>
          </a:bodyPr>
          <a:lstStyle/>
          <a:p>
            <a:pPr>
              <a:lnSpc>
                <a:spcPct val="120000"/>
              </a:lnSpc>
              <a:spcBef>
                <a:spcPts val="600"/>
              </a:spcBef>
              <a:spcAft>
                <a:spcPts val="600"/>
              </a:spcAft>
            </a:pPr>
            <a:r>
              <a:rPr lang="el-GR" sz="2400" dirty="0" smtClean="0"/>
              <a:t>Χρησιμοποιούνται για την παρεντερική χορήγηση διαλυμάτων, φαρμάκων, θρεπτικών ουσιών, αίματος και παραγώγων του σε ασθενείς. </a:t>
            </a:r>
          </a:p>
          <a:p>
            <a:pPr>
              <a:lnSpc>
                <a:spcPct val="120000"/>
              </a:lnSpc>
              <a:spcBef>
                <a:spcPts val="600"/>
              </a:spcBef>
              <a:spcAft>
                <a:spcPts val="600"/>
              </a:spcAft>
            </a:pPr>
            <a:r>
              <a:rPr lang="el-GR" sz="2400" dirty="0" smtClean="0"/>
              <a:t>Μπορεί να γίνει ενδοφλέβια, υποδόρια ή / και </a:t>
            </a:r>
            <a:r>
              <a:rPr lang="el-GR" sz="2400" dirty="0" err="1" smtClean="0"/>
              <a:t>επισκληρίδιος</a:t>
            </a:r>
            <a:r>
              <a:rPr lang="el-GR" sz="2400" dirty="0" smtClean="0"/>
              <a:t> έγχυση. </a:t>
            </a:r>
          </a:p>
        </p:txBody>
      </p:sp>
    </p:spTree>
    <p:extLst>
      <p:ext uri="{BB962C8B-B14F-4D97-AF65-F5344CB8AC3E}">
        <p14:creationId xmlns:p14="http://schemas.microsoft.com/office/powerpoint/2010/main" val="4777933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smtClean="0"/>
              <a:t>Τύποι </a:t>
            </a:r>
            <a:r>
              <a:rPr lang="el-GR" sz="3600" dirty="0"/>
              <a:t>εγχύσεων</a:t>
            </a:r>
            <a:endParaRPr lang="el-GR" sz="3600" b="1" dirty="0"/>
          </a:p>
        </p:txBody>
      </p:sp>
      <p:sp>
        <p:nvSpPr>
          <p:cNvPr id="2" name="1 - Θέση περιεχομένου"/>
          <p:cNvSpPr>
            <a:spLocks noGrp="1"/>
          </p:cNvSpPr>
          <p:nvPr>
            <p:ph idx="1"/>
          </p:nvPr>
        </p:nvSpPr>
        <p:spPr>
          <a:xfrm>
            <a:off x="457200" y="1196752"/>
            <a:ext cx="8229600" cy="5661248"/>
          </a:xfrm>
        </p:spPr>
        <p:txBody>
          <a:bodyPr>
            <a:noAutofit/>
          </a:bodyPr>
          <a:lstStyle/>
          <a:p>
            <a:pPr>
              <a:lnSpc>
                <a:spcPct val="120000"/>
              </a:lnSpc>
              <a:spcBef>
                <a:spcPts val="600"/>
              </a:spcBef>
              <a:spcAft>
                <a:spcPts val="600"/>
              </a:spcAft>
            </a:pPr>
            <a:r>
              <a:rPr lang="el-GR" sz="2300" b="1" dirty="0" smtClean="0">
                <a:solidFill>
                  <a:srgbClr val="004B82"/>
                </a:solidFill>
              </a:rPr>
              <a:t>Συνεχής έγχυση: </a:t>
            </a:r>
            <a:r>
              <a:rPr lang="el-GR" sz="2300" dirty="0" smtClean="0"/>
              <a:t>Κατά την συνεχή έγχυση γίνεται έγχυση όγκου (συνήθως 20 – 100 ml ανάλογα και με την σχεδίαση της αντλίας) και συχνότητα που εξαρτάται από την προγραμματισμένη ταχύτητα έγχυσης.</a:t>
            </a:r>
          </a:p>
          <a:p>
            <a:pPr>
              <a:lnSpc>
                <a:spcPct val="120000"/>
              </a:lnSpc>
              <a:spcBef>
                <a:spcPts val="600"/>
              </a:spcBef>
              <a:spcAft>
                <a:spcPts val="600"/>
              </a:spcAft>
            </a:pPr>
            <a:r>
              <a:rPr lang="el-GR" sz="2300" b="1" dirty="0" smtClean="0">
                <a:solidFill>
                  <a:srgbClr val="004B82"/>
                </a:solidFill>
              </a:rPr>
              <a:t>Διαλείπουσα έγχυση: </a:t>
            </a:r>
            <a:r>
              <a:rPr lang="el-GR" sz="2300" dirty="0" smtClean="0"/>
              <a:t>Η διαλείπουσα έγχυση διαθέτει έναν «υψηλό» ρυθμό εγχύσεων εναλλασσόμενη από έναν προγραμματισμένο χαμηλό ρυθμό εγχύσεων, ώστε να παραμένει ο σωλήνας χορήγησης βατός.</a:t>
            </a:r>
          </a:p>
          <a:p>
            <a:pPr>
              <a:lnSpc>
                <a:spcPct val="120000"/>
              </a:lnSpc>
              <a:spcBef>
                <a:spcPts val="600"/>
              </a:spcBef>
              <a:spcAft>
                <a:spcPts val="600"/>
              </a:spcAft>
            </a:pPr>
            <a:r>
              <a:rPr lang="el-GR" sz="2300" b="1" dirty="0" smtClean="0">
                <a:solidFill>
                  <a:srgbClr val="004B82"/>
                </a:solidFill>
              </a:rPr>
              <a:t>Ελεγχόμενη από τον ασθενή έγχυση</a:t>
            </a:r>
            <a:r>
              <a:rPr lang="el-GR" sz="2300" dirty="0" smtClean="0"/>
              <a:t>, είναι μια μορφή κατ’ επίκληση έγχυσης. Στη περίπτωση αυτή ο ρυθμός έγχυσης ρυθμίζεται είτε από αισθητήρα πίεσης είτε χειροκίνητα μέσω διακόπτη που πατά ο ασθενής.</a:t>
            </a:r>
            <a:endParaRPr lang="el-GR" sz="2300" dirty="0"/>
          </a:p>
        </p:txBody>
      </p:sp>
    </p:spTree>
    <p:extLst>
      <p:ext uri="{BB962C8B-B14F-4D97-AF65-F5344CB8AC3E}">
        <p14:creationId xmlns:p14="http://schemas.microsoft.com/office/powerpoint/2010/main" val="27552978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Αντλίες</a:t>
            </a:r>
            <a:endParaRPr lang="el-GR" sz="3600" dirty="0"/>
          </a:p>
        </p:txBody>
      </p:sp>
      <p:pic>
        <p:nvPicPr>
          <p:cNvPr id="11268" name="Picture 4" descr="File:Ογκομετρική αντλία χορήγησης υγρών.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176" y="1542787"/>
            <a:ext cx="3501040" cy="407632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File:Εικόνα2Σύστημα ενδοφλέβιας έγχυσης τύπου σύριγγας.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64" y="1542787"/>
            <a:ext cx="4445042" cy="30575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1233" y="4600313"/>
            <a:ext cx="4053903"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hlinkClick r:id="rId4"/>
              </a:rPr>
              <a:t>Εικόνα2Σύστημα </a:t>
            </a:r>
            <a:r>
              <a:rPr lang="el-GR" sz="1200" dirty="0">
                <a:solidFill>
                  <a:schemeClr val="tx1">
                    <a:lumMod val="75000"/>
                    <a:lumOff val="25000"/>
                  </a:schemeClr>
                </a:solidFill>
                <a:latin typeface="+mn-lt"/>
                <a:hlinkClick r:id="rId4"/>
              </a:rPr>
              <a:t>ενδοφλέβιας έγχυσης τύπου </a:t>
            </a:r>
            <a:r>
              <a:rPr lang="el-GR" sz="1200" dirty="0" smtClean="0">
                <a:solidFill>
                  <a:schemeClr val="tx1">
                    <a:lumMod val="75000"/>
                    <a:lumOff val="25000"/>
                  </a:schemeClr>
                </a:solidFill>
                <a:latin typeface="+mn-lt"/>
                <a:hlinkClick r:id="rId4"/>
              </a:rPr>
              <a:t>σύριγγας</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u="sng" dirty="0">
                <a:solidFill>
                  <a:schemeClr val="tx1">
                    <a:lumMod val="75000"/>
                    <a:lumOff val="25000"/>
                  </a:schemeClr>
                </a:solidFill>
                <a:latin typeface="+mn-lt"/>
                <a:hlinkClick r:id="rId5" tooltip="User:Open courses tei athinas"/>
              </a:rPr>
              <a:t>Open courses </a:t>
            </a:r>
            <a:r>
              <a:rPr lang="en-US" sz="1200" u="sng" dirty="0" err="1">
                <a:solidFill>
                  <a:schemeClr val="tx1">
                    <a:lumMod val="75000"/>
                    <a:lumOff val="25000"/>
                  </a:schemeClr>
                </a:solidFill>
                <a:latin typeface="+mn-lt"/>
                <a:hlinkClick r:id="rId5" tooltip="User:Open courses tei athinas"/>
              </a:rPr>
              <a:t>tei</a:t>
            </a:r>
            <a:r>
              <a:rPr lang="en-US" sz="1200" u="sng" dirty="0">
                <a:solidFill>
                  <a:schemeClr val="tx1">
                    <a:lumMod val="75000"/>
                    <a:lumOff val="25000"/>
                  </a:schemeClr>
                </a:solidFill>
                <a:latin typeface="+mn-lt"/>
                <a:hlinkClick r:id="rId5" tooltip="User:Open courses tei athinas"/>
              </a:rPr>
              <a:t> </a:t>
            </a:r>
            <a:r>
              <a:rPr lang="en-US" sz="1200" dirty="0" err="1" smtClean="0">
                <a:solidFill>
                  <a:schemeClr val="tx1">
                    <a:lumMod val="75000"/>
                    <a:lumOff val="25000"/>
                  </a:schemeClr>
                </a:solidFill>
                <a:latin typeface="+mn-lt"/>
                <a:hlinkClick r:id="rId5" tooltip="User:Open courses tei athinas"/>
              </a:rPr>
              <a:t>athinas</a:t>
            </a:r>
            <a:r>
              <a:rPr lang="el-GR"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a:p>
            <a:pPr algn="ctr"/>
            <a:endParaRPr lang="el-GR" sz="1200" dirty="0">
              <a:solidFill>
                <a:schemeClr val="tx1">
                  <a:lumMod val="75000"/>
                  <a:lumOff val="25000"/>
                </a:schemeClr>
              </a:solidFill>
              <a:latin typeface="+mn-lt"/>
            </a:endParaRPr>
          </a:p>
        </p:txBody>
      </p:sp>
      <p:sp>
        <p:nvSpPr>
          <p:cNvPr id="11" name="Rectangle 10"/>
          <p:cNvSpPr/>
          <p:nvPr/>
        </p:nvSpPr>
        <p:spPr>
          <a:xfrm>
            <a:off x="4917536" y="5641299"/>
            <a:ext cx="4053903"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l-GR" sz="1200" dirty="0">
                <a:latin typeface="+mn-lt"/>
                <a:hlinkClick r:id="rId7"/>
              </a:rPr>
              <a:t>Ογκομετρική αντλία χορήγησης </a:t>
            </a:r>
            <a:r>
              <a:rPr lang="el-GR" sz="1200" dirty="0" smtClean="0">
                <a:latin typeface="+mn-lt"/>
                <a:hlinkClick r:id="rId7"/>
              </a:rPr>
              <a:t>υγρών</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u="sng" dirty="0">
                <a:solidFill>
                  <a:schemeClr val="tx1">
                    <a:lumMod val="75000"/>
                    <a:lumOff val="25000"/>
                  </a:schemeClr>
                </a:solidFill>
                <a:latin typeface="+mn-lt"/>
                <a:hlinkClick r:id="rId5" tooltip="User:Open courses tei athinas"/>
              </a:rPr>
              <a:t>Open courses </a:t>
            </a:r>
            <a:r>
              <a:rPr lang="en-US" sz="1200" u="sng" dirty="0" err="1">
                <a:solidFill>
                  <a:schemeClr val="tx1">
                    <a:lumMod val="75000"/>
                    <a:lumOff val="25000"/>
                  </a:schemeClr>
                </a:solidFill>
                <a:latin typeface="+mn-lt"/>
                <a:hlinkClick r:id="rId5" tooltip="User:Open courses tei athinas"/>
              </a:rPr>
              <a:t>tei</a:t>
            </a:r>
            <a:r>
              <a:rPr lang="en-US" sz="1200" u="sng" dirty="0">
                <a:solidFill>
                  <a:schemeClr val="tx1">
                    <a:lumMod val="75000"/>
                    <a:lumOff val="25000"/>
                  </a:schemeClr>
                </a:solidFill>
                <a:latin typeface="+mn-lt"/>
                <a:hlinkClick r:id="rId5" tooltip="User:Open courses tei athinas"/>
              </a:rPr>
              <a:t> </a:t>
            </a:r>
            <a:r>
              <a:rPr lang="en-US" sz="1200" dirty="0" err="1" smtClean="0">
                <a:solidFill>
                  <a:schemeClr val="tx1">
                    <a:lumMod val="75000"/>
                    <a:lumOff val="25000"/>
                  </a:schemeClr>
                </a:solidFill>
                <a:latin typeface="+mn-lt"/>
                <a:hlinkClick r:id="rId5" tooltip="User:Open courses tei athinas"/>
              </a:rPr>
              <a:t>athinas</a:t>
            </a:r>
            <a:r>
              <a:rPr lang="el-GR"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a:p>
            <a:pPr algn="ct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9113234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r>
              <a:rPr lang="el-GR" sz="3600" b="1" dirty="0" smtClean="0"/>
              <a:t>Ο ρόλος του νοσηλευτή στην χορήγηση φαρμάκων μέσω αντλίας </a:t>
            </a:r>
            <a:r>
              <a:rPr lang="el-GR" sz="2800" b="0" dirty="0" smtClean="0"/>
              <a:t>(1/2)</a:t>
            </a:r>
            <a:endParaRPr lang="el-GR" sz="3200" b="0" dirty="0"/>
          </a:p>
        </p:txBody>
      </p:sp>
      <p:sp>
        <p:nvSpPr>
          <p:cNvPr id="3" name="2 - Θέση περιεχομένου"/>
          <p:cNvSpPr>
            <a:spLocks noGrp="1"/>
          </p:cNvSpPr>
          <p:nvPr>
            <p:ph idx="1"/>
          </p:nvPr>
        </p:nvSpPr>
        <p:spPr/>
        <p:txBody>
          <a:bodyPr>
            <a:noAutofit/>
          </a:bodyPr>
          <a:lstStyle/>
          <a:p>
            <a:pPr lvl="0"/>
            <a:r>
              <a:rPr lang="el-GR" sz="2400" dirty="0" smtClean="0"/>
              <a:t>Χρησιμοποιεί τον σωστό τύπο κασέτας έγχυσης φαρμάκου στην σωστού τύπου σταγονομετρική αντλία. </a:t>
            </a:r>
          </a:p>
          <a:p>
            <a:pPr lvl="0"/>
            <a:r>
              <a:rPr lang="el-GR" sz="2400" dirty="0" smtClean="0"/>
              <a:t>Εξαερώνει το κύκλωμα της συσκευής έγχυσης, ελέγχει τη λειτουργία της αντλίας και του κυκλώματος αντλίας – συσκευής. </a:t>
            </a:r>
          </a:p>
          <a:p>
            <a:pPr lvl="0"/>
            <a:r>
              <a:rPr lang="el-GR" sz="2400" dirty="0" smtClean="0"/>
              <a:t>Ρυθμίζει την σωστή δόση και τον όγκο του διαλύματος που επιθυμεί να χορηγήσει. </a:t>
            </a:r>
          </a:p>
          <a:p>
            <a:pPr lvl="0"/>
            <a:r>
              <a:rPr lang="el-GR" sz="2400" dirty="0" smtClean="0"/>
              <a:t>Ελέγχει τη βατότητα της οδού που χορηγεί το φάρμακο.</a:t>
            </a:r>
          </a:p>
          <a:p>
            <a:pPr lvl="0"/>
            <a:r>
              <a:rPr lang="el-GR" sz="2400" dirty="0" smtClean="0"/>
              <a:t>Χορηγεί το ανάλογο διάλυμα και φροντίζει ώστε η οδός να διατηρείται ανοικτή. </a:t>
            </a:r>
          </a:p>
          <a:p>
            <a:pPr lvl="0"/>
            <a:r>
              <a:rPr lang="el-GR" sz="2400" dirty="0" smtClean="0"/>
              <a:t>Φροντίζει να είναι η αντλία έγχυσης συνεχώς συνδεδεμένη με ηλεκτρικό ρεύμα ώστε να διατηρείται η μπαταρία της φορτισμένη. </a:t>
            </a:r>
          </a:p>
          <a:p>
            <a:endParaRPr lang="el-GR" sz="2400" dirty="0"/>
          </a:p>
        </p:txBody>
      </p:sp>
    </p:spTree>
    <p:extLst>
      <p:ext uri="{BB962C8B-B14F-4D97-AF65-F5344CB8AC3E}">
        <p14:creationId xmlns:p14="http://schemas.microsoft.com/office/powerpoint/2010/main" val="40907425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Autofit/>
          </a:bodyPr>
          <a:lstStyle/>
          <a:p>
            <a:r>
              <a:rPr lang="el-GR" sz="3600" b="1" dirty="0" smtClean="0"/>
              <a:t>Ο ρόλος του νοσηλευτή στην χορήγηση φαρμάκων μέσω αντλίας </a:t>
            </a:r>
            <a:r>
              <a:rPr lang="el-GR" sz="2800" b="0" dirty="0" smtClean="0">
                <a:solidFill>
                  <a:prstClr val="black"/>
                </a:solidFill>
              </a:rPr>
              <a:t>(2/2</a:t>
            </a:r>
            <a:r>
              <a:rPr lang="el-GR" sz="2800" b="0" dirty="0">
                <a:solidFill>
                  <a:prstClr val="black"/>
                </a:solidFill>
              </a:rPr>
              <a:t>)</a:t>
            </a:r>
            <a:endParaRPr lang="el-GR" sz="3600" dirty="0"/>
          </a:p>
        </p:txBody>
      </p:sp>
      <p:sp>
        <p:nvSpPr>
          <p:cNvPr id="2" name="1 - Θέση περιεχομένου"/>
          <p:cNvSpPr>
            <a:spLocks noGrp="1"/>
          </p:cNvSpPr>
          <p:nvPr>
            <p:ph idx="1"/>
          </p:nvPr>
        </p:nvSpPr>
        <p:spPr/>
        <p:txBody>
          <a:bodyPr>
            <a:normAutofit/>
          </a:bodyPr>
          <a:lstStyle/>
          <a:p>
            <a:pPr lvl="0"/>
            <a:r>
              <a:rPr lang="el-GR" sz="2400" dirty="0" smtClean="0"/>
              <a:t>Σε περίπτωση διαρροής ή ρήξης του χώρου αποθήκευσης του φαρμάκου ο νοσηλευτής εξασφαλίζει την βατότητα και αποκαθιστά την ομαλή έγχυση του. </a:t>
            </a:r>
          </a:p>
          <a:p>
            <a:pPr lvl="0"/>
            <a:r>
              <a:rPr lang="el-GR" sz="2400" dirty="0" smtClean="0"/>
              <a:t>Σε περίπτωση δυσλειτουργίας της αντλίας, ή εξάντλησης της μπαταρίας ο νοσηλευτής αλλάζει αντλία. </a:t>
            </a:r>
          </a:p>
          <a:p>
            <a:pPr lvl="0"/>
            <a:r>
              <a:rPr lang="el-GR" sz="2400" dirty="0" smtClean="0"/>
              <a:t>Ρυθμίζει και παρακολουθεί τον ρυθμό έγχυσης. </a:t>
            </a:r>
          </a:p>
          <a:p>
            <a:pPr lvl="0"/>
            <a:r>
              <a:rPr lang="el-GR" sz="2400" dirty="0" smtClean="0"/>
              <a:t>Φροντίζει για την ασφάλεια του ασθενή και την ψυχολογική υποστήριξη του.</a:t>
            </a:r>
          </a:p>
          <a:p>
            <a:endParaRPr lang="el-GR" sz="2400" dirty="0" smtClean="0"/>
          </a:p>
          <a:p>
            <a:endParaRPr lang="el-GR" sz="2400" dirty="0"/>
          </a:p>
        </p:txBody>
      </p:sp>
    </p:spTree>
    <p:extLst>
      <p:ext uri="{BB962C8B-B14F-4D97-AF65-F5344CB8AC3E}">
        <p14:creationId xmlns:p14="http://schemas.microsoft.com/office/powerpoint/2010/main" val="14546996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 name="ISPRING_RESOURCE_PATHS_HASH_PRESENTER" val="7a464596e6122e9c3c3480b7725aaadcc1c9206f"/>
</p:tagLst>
</file>

<file path=ppt/tags/tag2.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v/i5wedFjirmM"/>
</p:tagLst>
</file>

<file path=ppt/theme/theme1.xml><?xml version="1.0" encoding="utf-8"?>
<a:theme xmlns:a="http://schemas.openxmlformats.org/drawingml/2006/main" name="exo-opistho_simeiomata">
  <a:themeElements>
    <a:clrScheme name="Custom 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495</TotalTime>
  <Words>5719</Words>
  <Application>Microsoft Office PowerPoint</Application>
  <PresentationFormat>On-screen Show (4:3)</PresentationFormat>
  <Paragraphs>590</Paragraphs>
  <Slides>105</Slides>
  <Notes>8</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exo-opistho_simeiomata</vt:lpstr>
      <vt:lpstr>Βασικές αρχές Νοσηλευτικής</vt:lpstr>
      <vt:lpstr>Εθνικός Οργανισμός Φαρμάκων</vt:lpstr>
      <vt:lpstr>Κιτρίνη κάρτα ΕΟΦ</vt:lpstr>
      <vt:lpstr>Φαρμακολογία</vt:lpstr>
      <vt:lpstr>Ονόματα φαρμάκων</vt:lpstr>
      <vt:lpstr>Γενόσημο φάρμακο</vt:lpstr>
      <vt:lpstr>Φυσιολογία  της δράσης  των φαρμάκων (1/2)</vt:lpstr>
      <vt:lpstr>Φυσιολογία  της δράσης  των φαρμάκων (2/2)</vt:lpstr>
      <vt:lpstr>Περιοχές δράσης των φαρμάκων</vt:lpstr>
      <vt:lpstr>Ανεπιθύμητες ενέργειες των φαρμάκων</vt:lpstr>
      <vt:lpstr>Αλληλεπιδράσεις φαρμάκων</vt:lpstr>
      <vt:lpstr>Παράδειγμα αλληλεπίδρασης με αλλά φάρμακα</vt:lpstr>
      <vt:lpstr>Η σημασία των αλληλεπιδράσεων</vt:lpstr>
      <vt:lpstr>Γενικές αρχές χορήγησης φαρμάκων (1/5)</vt:lpstr>
      <vt:lpstr>Γενικές αρχές χορήγησης φαρμάκων (2/5)</vt:lpstr>
      <vt:lpstr>Γενικές αρχές χορήγησης φαρμάκων (3/5)</vt:lpstr>
      <vt:lpstr>Γενικές αρχές χορήγησης φαρμάκων (4/5)</vt:lpstr>
      <vt:lpstr>Γενικές αρχές χορήγησης φαρμάκων (5/5)</vt:lpstr>
      <vt:lpstr>Ιατρικές  Οδηγίες</vt:lpstr>
      <vt:lpstr>Ορθή χορήγηση φαρμάκων</vt:lpstr>
      <vt:lpstr>Χορήγηση Φαρμάκων</vt:lpstr>
      <vt:lpstr>Οδοί χορήγησης φαρμάκων</vt:lpstr>
      <vt:lpstr>Τοπική χορήγηση φαρμάκων</vt:lpstr>
      <vt:lpstr>Εντερική χορήγηση φαρμάκων</vt:lpstr>
      <vt:lpstr>Παρεντερική χορήγηση φαρμάκων</vt:lpstr>
      <vt:lpstr>Λοιπές οδοί χορήγησης φαρμάκων</vt:lpstr>
      <vt:lpstr>Χρόνος δράσης των φαρμάκων (1/2)</vt:lpstr>
      <vt:lpstr>Χρόνος δράσης των φαρμάκων (2/2)</vt:lpstr>
      <vt:lpstr>Ώρες χορήγησης φαρμάκων</vt:lpstr>
      <vt:lpstr>Φαρμακευτικά λάθη – Αίτιες (1/3)</vt:lpstr>
      <vt:lpstr>Φαρμακευτικά λάθη – Αίτιες (2/3)</vt:lpstr>
      <vt:lpstr>Φαρμακευτικά λάθη – Αίτιες (3/3)</vt:lpstr>
      <vt:lpstr>Ηλεκτρονική Συνταγογράφηση</vt:lpstr>
      <vt:lpstr>Στόχοι ηλεκτρονικής συνταγογράφησης</vt:lpstr>
      <vt:lpstr>Εντερική χορήγηση φαρμάκων από το στόμα (Per os, PO)</vt:lpstr>
      <vt:lpstr>Μειονεκτήματα</vt:lpstr>
      <vt:lpstr>Πλεονεκτήματα</vt:lpstr>
      <vt:lpstr>Πιθανές επιπλοκές</vt:lpstr>
      <vt:lpstr>Χορήγηση φαρμάκων από το στόμα</vt:lpstr>
      <vt:lpstr>Υπογλώσσια χορήγηση φαρμάκων</vt:lpstr>
      <vt:lpstr>Χορήγηση φαρμάκων από το ορθό (1/2)</vt:lpstr>
      <vt:lpstr>Χορήγηση φαρμάκων από το ορθό (1/2)</vt:lpstr>
      <vt:lpstr>Χορήγηση φαρμάκων μέσω ρινογαστρικού  και ρινονηστιδικού σωλήνα</vt:lpstr>
      <vt:lpstr>Τοπική χορήγηση φαρμάκων</vt:lpstr>
      <vt:lpstr>Χορήγηση φαρμάκων από το δέρμα</vt:lpstr>
      <vt:lpstr>Τοπική και διαθερμική χορήγηση φαρμάκων με νέα φαρμακοτεχνικά σκευάσματα</vt:lpstr>
      <vt:lpstr>Πλεονεκτήματα κατά την κλινική εφαρμογή</vt:lpstr>
      <vt:lpstr>Χορήγηση φαρμάκων μέσω εισπνοής</vt:lpstr>
      <vt:lpstr>Νεφελοποιητές</vt:lpstr>
      <vt:lpstr>Συσκευές εισπνοών με δοσομετρητή MDI (Metered - Dose Inhaler)</vt:lpstr>
      <vt:lpstr>Συσκευές εισπνοών με δοσομετρητή MDI (Metered - Dose Inhaler)</vt:lpstr>
      <vt:lpstr>Συσκευές εισπνοών ξηρής σκόνης DPI           (Dry Powder Inhaler)</vt:lpstr>
      <vt:lpstr>Διάγραμμα χρήσης της συσκευής εισπνοών ξηρής σκόνης</vt:lpstr>
      <vt:lpstr>Οφθαλμική ενστάλαξη</vt:lpstr>
      <vt:lpstr>Ενστάλαξη οφθαλμικών σταγόνων και τοποθέτηση οφθαλμικής αλοιφής</vt:lpstr>
      <vt:lpstr>Ωτική ενστάλαξη</vt:lpstr>
      <vt:lpstr>Ενστάλαξη ωτικών σταγόνων</vt:lpstr>
      <vt:lpstr>Ενδορρινική χορήγηση φαρμάκων</vt:lpstr>
      <vt:lpstr>Παρεντερική χορήγηση φαρμάκων</vt:lpstr>
      <vt:lpstr>Οι νοσηλευτές έχουν το δικαίωμα να αρνηθούν τη χορήγηση ενός φαρμάκου:</vt:lpstr>
      <vt:lpstr>Σκοποί παρεντερικής χορήγησης (1/2)</vt:lpstr>
      <vt:lpstr>Σκοποί παρεντερικής χορήγησης (2/2)</vt:lpstr>
      <vt:lpstr>Σύριγγες</vt:lpstr>
      <vt:lpstr>Σύριγγες και βελόνες</vt:lpstr>
      <vt:lpstr>Η Association for Professional in Infection Control and Epidemiology, προτείνει τις παρακάτω ενέργειες:</vt:lpstr>
      <vt:lpstr>Παράγοντες που επηρεάζουν θετικά την διαδικασία της παρεντερικής χορήγησης</vt:lpstr>
      <vt:lpstr>Αναρρόφηση φαρμάκου από αμπούλα (1/3)</vt:lpstr>
      <vt:lpstr>Αναρρόφηση φαρμάκου από αμπούλα (2/3)</vt:lpstr>
      <vt:lpstr>Αναρρόφηση φαρμάκου από αμπούλα (3/3)</vt:lpstr>
      <vt:lpstr>Ενδομυϊκή ένεση (INTRAMUSCULAR – IM)(1/3)</vt:lpstr>
      <vt:lpstr>Ενδομυϊκή ένεση (2/3)</vt:lpstr>
      <vt:lpstr>Ενδομυϊκή ένεση (3/3)</vt:lpstr>
      <vt:lpstr>Ενδοδερμική ένεση (1/2)</vt:lpstr>
      <vt:lpstr>Ενδοδερμική ένεση (2/2)</vt:lpstr>
      <vt:lpstr>Υποδόρια ένεση</vt:lpstr>
      <vt:lpstr>Σημεία  υποδόριας ένεσης</vt:lpstr>
      <vt:lpstr>Υποδόρια ένεση</vt:lpstr>
      <vt:lpstr>Διαχείριση ινσουλίνης</vt:lpstr>
      <vt:lpstr>Συσκευές για υποδόριες ενέσεις</vt:lpstr>
      <vt:lpstr>Ενδοφλέβια οδός χορήγησης (Intravenous – IV)</vt:lpstr>
      <vt:lpstr>Μειονεκτήματα</vt:lpstr>
      <vt:lpstr>Ενδοφλέβια διαλύματα</vt:lpstr>
      <vt:lpstr>Παράγοντες που επηρεάζουν την  ενδοφλέβια χορήγηση</vt:lpstr>
      <vt:lpstr>Ασυμβατότητα φαρμάκων</vt:lpstr>
      <vt:lpstr>Φλεβοκέντηση (1/2)</vt:lpstr>
      <vt:lpstr>Φλεβοκέντηση (2/2)</vt:lpstr>
      <vt:lpstr>Επιπλοκές από την φλεβοκέντηση (1/6)</vt:lpstr>
      <vt:lpstr>Επιπλοκές από την φλεβοκέντηση (2/6)</vt:lpstr>
      <vt:lpstr>Επιπλοκές από την φλεβοκέντηση (3/6)</vt:lpstr>
      <vt:lpstr>Επιπλοκές από την φλεβοκέντηση (4/6)</vt:lpstr>
      <vt:lpstr>Επιπλοκές από την φλεβοκέντηση (5/6)</vt:lpstr>
      <vt:lpstr>Επιπλοκές από την φλεβοκέντηση (6/6)</vt:lpstr>
      <vt:lpstr>Αιμοληψία με σύριγγα, πεταλούδα ή κλειστό σύστημα (Vacutainer) (1/2)</vt:lpstr>
      <vt:lpstr>Αιμοληψία με σύριγγα, πεταλούδα ή κλειστό σύστημα (Vacutainer) (2/2)</vt:lpstr>
      <vt:lpstr>Αντλίες έγχυσης φαρμακων</vt:lpstr>
      <vt:lpstr>Τύποι εγχύσεων</vt:lpstr>
      <vt:lpstr>Αντλίες</vt:lpstr>
      <vt:lpstr>Ο ρόλος του νοσηλευτή στην χορήγηση φαρμάκων μέσω αντλίας (1/2)</vt:lpstr>
      <vt:lpstr>Ο ρόλος του νοσηλευτή στην χορήγηση φαρμάκων μέσω αντλίας (2/2)</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ΤΙΤΛΟΣ ΜΑΘΗΜΑΤΟΣ</dc:title>
  <dc:creator>opencourses@teiath.gr</dc:creator>
  <cp:lastModifiedBy>alex</cp:lastModifiedBy>
  <cp:revision>48</cp:revision>
  <dcterms:created xsi:type="dcterms:W3CDTF">2014-11-05T14:20:16Z</dcterms:created>
  <dcterms:modified xsi:type="dcterms:W3CDTF">2015-06-15T09:11:48Z</dcterms:modified>
</cp:coreProperties>
</file>