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3"/>
  </p:notesMasterIdLst>
  <p:handoutMasterIdLst>
    <p:handoutMasterId r:id="rId24"/>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19/11/2014</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19/11/2014</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5DECC52-38B9-4819-B7C8-62E43B26BA08}" type="datetimeFigureOut">
              <a:rPr lang="el-GR" smtClean="0"/>
              <a:pPr/>
              <a:t>19/11/2014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047B46F-8861-439B-BE1C-31C747B88130}" type="slidenum">
              <a:rPr lang="el-GR" smtClean="0"/>
              <a:pPr/>
              <a:t>‹#›</a:t>
            </a:fld>
            <a:endParaRPr lang="el-GR"/>
          </a:p>
        </p:txBody>
      </p:sp>
    </p:spTree>
    <p:extLst>
      <p:ext uri="{BB962C8B-B14F-4D97-AF65-F5344CB8AC3E}">
        <p14:creationId xmlns:p14="http://schemas.microsoft.com/office/powerpoint/2010/main" val="379918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gr/url?sa=i&amp;source=images&amp;cd=&amp;cad=rja&amp;uact=8&amp;ved=0CAcQjB0&amp;url=http://www.uvm.edu/~jstaylor/UVM/TKST.ppt&amp;ei=LTFaVNfIL46qPK3bgLgM&amp;psig=AFQjCNGqU--_yV4RlkJaTJQt6dSDiIwZ6w&amp;ust=1415283373840988" TargetMode="External"/><Relationship Id="rId3" Type="http://schemas.openxmlformats.org/officeDocument/2006/relationships/image" Target="../media/image6.jpeg"/><Relationship Id="rId7" Type="http://schemas.openxmlformats.org/officeDocument/2006/relationships/hyperlink" Target="http://commons.wikimedia.org/wiki/User:Anthonyhcole"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en.wikipedia.org/wiki/History_of_pain_theory#mediaviewer/File:Descartes-reflex.JPG" TargetMode="External"/><Relationship Id="rId5" Type="http://schemas.openxmlformats.org/officeDocument/2006/relationships/image" Target="../media/image7.gif"/><Relationship Id="rId4" Type="http://schemas.microsoft.com/office/2007/relationships/hdphoto" Target="../media/hdphoto1.wdp"/><Relationship Id="rId9" Type="http://schemas.openxmlformats.org/officeDocument/2006/relationships/hyperlink" Target="http://gracefulagony.wordpress.com/2010/03/04/gate-control-theory-of-pa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 Νοσηλευτική Επιστήμη</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2</a:t>
            </a:r>
            <a:r>
              <a:rPr lang="el-GR" sz="2800" dirty="0" smtClean="0"/>
              <a:t>:</a:t>
            </a:r>
            <a:r>
              <a:rPr lang="en-US" sz="2800" dirty="0" smtClean="0"/>
              <a:t> </a:t>
            </a:r>
            <a:r>
              <a:rPr lang="el-GR" sz="2800" dirty="0" smtClean="0"/>
              <a:t>Πόνος</a:t>
            </a:r>
            <a:endParaRPr lang="en-US" sz="2800" dirty="0" smtClean="0"/>
          </a:p>
          <a:p>
            <a:pPr>
              <a:spcBef>
                <a:spcPts val="0"/>
              </a:spcBef>
            </a:pPr>
            <a:r>
              <a:rPr lang="el-GR" sz="2400" dirty="0"/>
              <a:t>Μάρθα </a:t>
            </a:r>
            <a:r>
              <a:rPr lang="el-GR" sz="2400" dirty="0" err="1"/>
              <a:t>Κελέση</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Ταξινόμηση του πόνου</a:t>
            </a:r>
            <a:r>
              <a:rPr lang="en-US" sz="3600" dirty="0"/>
              <a:t> </a:t>
            </a:r>
            <a:r>
              <a:rPr lang="en-US" sz="2800" b="0" dirty="0" smtClean="0"/>
              <a:t>(3/3</a:t>
            </a:r>
            <a:r>
              <a:rPr lang="en-US" sz="2800" b="0" dirty="0"/>
              <a:t>)</a:t>
            </a:r>
            <a:endParaRPr lang="el-GR" sz="3600" dirty="0"/>
          </a:p>
        </p:txBody>
      </p:sp>
      <p:sp>
        <p:nvSpPr>
          <p:cNvPr id="3" name="2 - Θέση περιεχομένου"/>
          <p:cNvSpPr>
            <a:spLocks noGrp="1"/>
          </p:cNvSpPr>
          <p:nvPr>
            <p:ph idx="1"/>
          </p:nvPr>
        </p:nvSpPr>
        <p:spPr/>
        <p:txBody>
          <a:bodyPr>
            <a:normAutofit lnSpcReduction="10000"/>
          </a:bodyPr>
          <a:lstStyle/>
          <a:p>
            <a:pPr marL="0" indent="0">
              <a:buNone/>
            </a:pPr>
            <a:r>
              <a:rPr lang="el-GR" sz="2400" b="1" dirty="0" smtClean="0">
                <a:solidFill>
                  <a:srgbClr val="820000"/>
                </a:solidFill>
              </a:rPr>
              <a:t>Νευροπαθητικός πόνος </a:t>
            </a:r>
            <a:r>
              <a:rPr lang="el-GR" sz="2400" dirty="0" smtClean="0"/>
              <a:t>ορίζεται ο «πόνος που προκύπτει ως άμεση συνέπεια μιας κάκωσης ή μιας ασθένειας που προσβάλλει το </a:t>
            </a:r>
            <a:r>
              <a:rPr lang="el-GR" sz="2400" dirty="0" err="1" smtClean="0"/>
              <a:t>σωματοαισθητικό</a:t>
            </a:r>
            <a:r>
              <a:rPr lang="el-GR" sz="2400" dirty="0" smtClean="0"/>
              <a:t> σύστημα».</a:t>
            </a:r>
          </a:p>
          <a:p>
            <a:pPr>
              <a:buNone/>
            </a:pPr>
            <a:r>
              <a:rPr lang="el-GR" sz="2400" dirty="0" smtClean="0"/>
              <a:t> </a:t>
            </a:r>
          </a:p>
          <a:p>
            <a:r>
              <a:rPr lang="el-GR" sz="2400" dirty="0" smtClean="0"/>
              <a:t>Ο πόνος είναι στενά συνδεδεμένος με το συναίσθημα του άγχους, μιας και  προειδοποιεί ότι κάτι δεν πάει καλά και πρέπει να διορθωθεί. </a:t>
            </a:r>
          </a:p>
          <a:p>
            <a:pPr marL="354013" indent="0">
              <a:buNone/>
            </a:pPr>
            <a:r>
              <a:rPr lang="el-GR" sz="2400" dirty="0" smtClean="0"/>
              <a:t>Έτσι, σε ψυχολογικό επίπεδο, ένα ιδιαίτερα έντονο συναίσθημα άγχους για παράδειγμα λόγω φόβου απώλειας ενός αγαπημένου προσώπου, θα μπορούσε να προκαλέσει αυτό που λέγεται «ψυχικός πόνο», θα ήταν δηλαδή  δυνατόν να σωματοποιηθεί μέσω του νευροφυτικού συστήματος και να μετατραπεί σε έντονο σωματικό πόνο (</a:t>
            </a:r>
            <a:r>
              <a:rPr lang="el-GR" sz="2400" b="1" dirty="0" smtClean="0">
                <a:solidFill>
                  <a:srgbClr val="820000"/>
                </a:solidFill>
              </a:rPr>
              <a:t>ψυχογενής πόνος</a:t>
            </a:r>
            <a:r>
              <a:rPr lang="el-GR" sz="2400" dirty="0" smtClean="0"/>
              <a:t>). </a:t>
            </a:r>
          </a:p>
          <a:p>
            <a:endParaRPr lang="el-GR" sz="1800" dirty="0"/>
          </a:p>
        </p:txBody>
      </p:sp>
    </p:spTree>
    <p:extLst>
      <p:ext uri="{BB962C8B-B14F-4D97-AF65-F5344CB8AC3E}">
        <p14:creationId xmlns:p14="http://schemas.microsoft.com/office/powerpoint/2010/main" val="3636355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Αξιολόγηση του πόνου</a:t>
            </a:r>
            <a:endParaRPr lang="el-GR" sz="3600" b="1" dirty="0"/>
          </a:p>
        </p:txBody>
      </p:sp>
      <p:sp>
        <p:nvSpPr>
          <p:cNvPr id="3" name="2 - Θέση περιεχομένου"/>
          <p:cNvSpPr>
            <a:spLocks noGrp="1"/>
          </p:cNvSpPr>
          <p:nvPr>
            <p:ph idx="1"/>
          </p:nvPr>
        </p:nvSpPr>
        <p:spPr>
          <a:xfrm>
            <a:off x="457200" y="1196752"/>
            <a:ext cx="8291264" cy="5040560"/>
          </a:xfrm>
        </p:spPr>
        <p:txBody>
          <a:bodyPr>
            <a:noAutofit/>
          </a:bodyPr>
          <a:lstStyle/>
          <a:p>
            <a:r>
              <a:rPr lang="el-GR" sz="2800" dirty="0" smtClean="0"/>
              <a:t>Η οπτική αναλογική κλίμακα (</a:t>
            </a:r>
            <a:r>
              <a:rPr lang="el-GR" sz="2800" dirty="0" err="1" smtClean="0"/>
              <a:t>Visual</a:t>
            </a:r>
            <a:r>
              <a:rPr lang="el-GR" sz="2800" dirty="0" smtClean="0"/>
              <a:t> </a:t>
            </a:r>
            <a:r>
              <a:rPr lang="el-GR" sz="2800" dirty="0" err="1" smtClean="0"/>
              <a:t>Analogue</a:t>
            </a:r>
            <a:r>
              <a:rPr lang="el-GR" sz="2800" dirty="0" smtClean="0"/>
              <a:t> </a:t>
            </a:r>
            <a:r>
              <a:rPr lang="el-GR" sz="2800" dirty="0" err="1" smtClean="0"/>
              <a:t>Scale</a:t>
            </a:r>
            <a:r>
              <a:rPr lang="el-GR" sz="2800" dirty="0" smtClean="0"/>
              <a:t> - VAS)</a:t>
            </a:r>
          </a:p>
          <a:p>
            <a:r>
              <a:rPr lang="el-GR" sz="2800" dirty="0" smtClean="0"/>
              <a:t>Η κλίμακα λέξεων ή γλωσσική κλίμακα (</a:t>
            </a:r>
            <a:r>
              <a:rPr lang="en-US" sz="2800" dirty="0" smtClean="0"/>
              <a:t>Verbal Rating Scale</a:t>
            </a:r>
            <a:r>
              <a:rPr lang="el-GR" sz="2800" dirty="0" smtClean="0"/>
              <a:t>-</a:t>
            </a:r>
            <a:r>
              <a:rPr lang="en-US" sz="2800" dirty="0" smtClean="0"/>
              <a:t>VRS</a:t>
            </a:r>
            <a:r>
              <a:rPr lang="el-GR" sz="2800" dirty="0" smtClean="0"/>
              <a:t>)</a:t>
            </a:r>
          </a:p>
          <a:p>
            <a:r>
              <a:rPr lang="el-GR" sz="2800" dirty="0" smtClean="0"/>
              <a:t>Η κλίμακα εικόνων</a:t>
            </a:r>
            <a:r>
              <a:rPr lang="en-US" sz="2800" dirty="0" smtClean="0"/>
              <a:t> (Wong / Baker faces rating scale) </a:t>
            </a:r>
            <a:endParaRPr lang="el-GR" sz="2800" dirty="0" smtClean="0"/>
          </a:p>
          <a:p>
            <a:r>
              <a:rPr lang="el-GR" sz="2800" dirty="0" smtClean="0"/>
              <a:t>Το ημερολόγιο πόνου (</a:t>
            </a:r>
            <a:r>
              <a:rPr lang="en-US" sz="2800" dirty="0" smtClean="0"/>
              <a:t>pain diary</a:t>
            </a:r>
            <a:r>
              <a:rPr lang="el-GR" sz="2800" dirty="0" smtClean="0"/>
              <a:t>)</a:t>
            </a:r>
          </a:p>
          <a:p>
            <a:r>
              <a:rPr lang="el-GR" sz="2800" dirty="0" smtClean="0"/>
              <a:t>Το ερωτηματολόγιο πόνου του </a:t>
            </a:r>
            <a:r>
              <a:rPr lang="el-GR" sz="2800" dirty="0" err="1" smtClean="0"/>
              <a:t>McGill</a:t>
            </a:r>
            <a:r>
              <a:rPr lang="el-GR" sz="2800" dirty="0" smtClean="0"/>
              <a:t>- MPQ </a:t>
            </a:r>
          </a:p>
          <a:p>
            <a:r>
              <a:rPr lang="el-GR" sz="2800" dirty="0" smtClean="0"/>
              <a:t>Κλίμακα χρωμάτων του </a:t>
            </a:r>
            <a:r>
              <a:rPr lang="en-US" sz="2800" dirty="0" smtClean="0"/>
              <a:t>Eland</a:t>
            </a:r>
            <a:r>
              <a:rPr lang="en-GB" sz="2800" dirty="0" smtClean="0"/>
              <a:t> (</a:t>
            </a:r>
            <a:r>
              <a:rPr lang="en-US" sz="2800" dirty="0" smtClean="0"/>
              <a:t>Eland Color Scale</a:t>
            </a:r>
            <a:r>
              <a:rPr lang="en-GB" sz="2800" dirty="0" smtClean="0"/>
              <a:t>)</a:t>
            </a:r>
            <a:endParaRPr lang="el-GR" sz="2800" dirty="0" smtClean="0"/>
          </a:p>
          <a:p>
            <a:r>
              <a:rPr lang="el-GR" sz="2800" dirty="0" smtClean="0"/>
              <a:t>Η αλγομετρία (μέτρηση πόνου με ηλεκτρονικό αλγόμετρο)</a:t>
            </a:r>
          </a:p>
          <a:p>
            <a:r>
              <a:rPr lang="el-GR" sz="2800" dirty="0" smtClean="0"/>
              <a:t>Μέτρηση πόνου με βάση τη συμπεριφορά </a:t>
            </a:r>
            <a:endParaRPr lang="el-GR" sz="2800" b="1" dirty="0" smtClean="0"/>
          </a:p>
          <a:p>
            <a:endParaRPr lang="el-GR" sz="2800" dirty="0"/>
          </a:p>
        </p:txBody>
      </p:sp>
    </p:spTree>
    <p:extLst>
      <p:ext uri="{BB962C8B-B14F-4D97-AF65-F5344CB8AC3E}">
        <p14:creationId xmlns:p14="http://schemas.microsoft.com/office/powerpoint/2010/main" val="355993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b="1" dirty="0" smtClean="0"/>
              <a:t>Ο ρόλος του νοσηλευτή στη διαχείριση του πόνου</a:t>
            </a:r>
            <a:endParaRPr lang="el-GR" sz="3600" b="1" dirty="0"/>
          </a:p>
        </p:txBody>
      </p:sp>
      <p:sp>
        <p:nvSpPr>
          <p:cNvPr id="3" name="2 - Θέση περιεχομένου"/>
          <p:cNvSpPr>
            <a:spLocks noGrp="1"/>
          </p:cNvSpPr>
          <p:nvPr>
            <p:ph idx="1"/>
          </p:nvPr>
        </p:nvSpPr>
        <p:spPr/>
        <p:txBody>
          <a:bodyPr>
            <a:normAutofit/>
          </a:bodyPr>
          <a:lstStyle/>
          <a:p>
            <a:r>
              <a:rPr lang="el-GR" sz="2800" dirty="0" smtClean="0"/>
              <a:t>Εδραίωση ειλικρινούς επικοινωνίας με τον ασθενή και την οικογένειά του.</a:t>
            </a:r>
          </a:p>
          <a:p>
            <a:r>
              <a:rPr lang="el-GR" sz="2800" dirty="0" smtClean="0"/>
              <a:t>Επικοινωνία με τους άλλους επαγγελματίες υγείας της θεραπευτικής ομάδας.</a:t>
            </a:r>
          </a:p>
          <a:p>
            <a:r>
              <a:rPr lang="el-GR" sz="2800" dirty="0" smtClean="0"/>
              <a:t>Επικοινωνία (λεκτική – μη λεκτική) με τον ασθενή.</a:t>
            </a:r>
          </a:p>
          <a:p>
            <a:r>
              <a:rPr lang="el-GR" sz="2800" dirty="0" smtClean="0"/>
              <a:t>Υποστήριξη της οικογένειας του ασθενή.</a:t>
            </a:r>
          </a:p>
          <a:p>
            <a:r>
              <a:rPr lang="el-GR" sz="2800" dirty="0" smtClean="0"/>
              <a:t>Πολιτισμική ευαισθησία.</a:t>
            </a:r>
            <a:endParaRPr lang="el-GR" sz="2800" dirty="0"/>
          </a:p>
        </p:txBody>
      </p:sp>
    </p:spTree>
    <p:extLst>
      <p:ext uri="{BB962C8B-B14F-4D97-AF65-F5344CB8AC3E}">
        <p14:creationId xmlns:p14="http://schemas.microsoft.com/office/powerpoint/2010/main" val="163898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Μέθοδοι διαχείρισης πόνου</a:t>
            </a:r>
            <a:endParaRPr lang="el-GR" sz="3600" b="1" dirty="0"/>
          </a:p>
        </p:txBody>
      </p:sp>
      <p:sp>
        <p:nvSpPr>
          <p:cNvPr id="3" name="2 - Θέση περιεχομένου"/>
          <p:cNvSpPr>
            <a:spLocks noGrp="1"/>
          </p:cNvSpPr>
          <p:nvPr>
            <p:ph idx="1"/>
          </p:nvPr>
        </p:nvSpPr>
        <p:spPr/>
        <p:txBody>
          <a:bodyPr/>
          <a:lstStyle/>
          <a:p>
            <a:r>
              <a:rPr lang="el-GR" sz="2800" dirty="0" smtClean="0"/>
              <a:t>Φαρμακευτική αγωγή (αναλγητικά, αντιπυρετικά, μη στεροειδή αντιφλεγμονώδη, ήπια και ισχυρά οπιοειδή, επικουρικά αναλγητικά). </a:t>
            </a:r>
          </a:p>
          <a:p>
            <a:r>
              <a:rPr lang="el-GR" sz="2800" dirty="0" smtClean="0"/>
              <a:t>Διαδερμική ηλεκτρική υποκίνηση των νεύρων</a:t>
            </a:r>
          </a:p>
          <a:p>
            <a:r>
              <a:rPr lang="el-GR" sz="2800" dirty="0" smtClean="0"/>
              <a:t>Βιοανάδραση</a:t>
            </a:r>
          </a:p>
          <a:p>
            <a:r>
              <a:rPr lang="el-GR" sz="2800" dirty="0" smtClean="0"/>
              <a:t>Βελονισμός</a:t>
            </a:r>
          </a:p>
          <a:p>
            <a:r>
              <a:rPr lang="el-GR" sz="2800" dirty="0" smtClean="0"/>
              <a:t>Ρεφλεξολογία </a:t>
            </a:r>
          </a:p>
          <a:p>
            <a:endParaRPr lang="el-GR" dirty="0"/>
          </a:p>
        </p:txBody>
      </p:sp>
    </p:spTree>
    <p:extLst>
      <p:ext uri="{BB962C8B-B14F-4D97-AF65-F5344CB8AC3E}">
        <p14:creationId xmlns:p14="http://schemas.microsoft.com/office/powerpoint/2010/main" val="1928053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b="1" dirty="0" smtClean="0"/>
              <a:t>Γνωστική συμπεριφοριστική θεραπεία του πόνου</a:t>
            </a:r>
            <a:endParaRPr lang="el-GR" sz="3600" b="1" dirty="0"/>
          </a:p>
        </p:txBody>
      </p:sp>
      <p:sp>
        <p:nvSpPr>
          <p:cNvPr id="3" name="2 - Θέση περιεχομένου"/>
          <p:cNvSpPr>
            <a:spLocks noGrp="1"/>
          </p:cNvSpPr>
          <p:nvPr>
            <p:ph idx="1"/>
          </p:nvPr>
        </p:nvSpPr>
        <p:spPr/>
        <p:txBody>
          <a:bodyPr>
            <a:normAutofit/>
          </a:bodyPr>
          <a:lstStyle/>
          <a:p>
            <a:r>
              <a:rPr lang="el-GR" sz="2800" dirty="0" smtClean="0"/>
              <a:t>Ονομάζεται γνωσιακή γιατί διερευνά τον τρόπο σκέψης του ανθρώπου για τον εαυτό του και για τον κόσμο γενικότερα αλλά και τον τρόπο που αυτές οι σκέψεις επιδρούν στα συναισθήματα και τη συμπεριφορά (συμπεριφοριστική). </a:t>
            </a:r>
          </a:p>
          <a:p>
            <a:r>
              <a:rPr lang="el-GR" sz="2800" dirty="0" smtClean="0"/>
              <a:t>Η θεραπεία αυτή υποστηρίζει ότι ο πόνος είναι αποτέλεσμα συμπεριφορών και μπορεί είτε να αυξηθεί αν ο άνθρωπος διακατέχεται από αρνητικές σκέψεις είτε να μειωθεί αν τις περιορίζει ή τις εξαλείφει. </a:t>
            </a:r>
          </a:p>
          <a:p>
            <a:endParaRPr lang="el-GR" dirty="0"/>
          </a:p>
        </p:txBody>
      </p:sp>
    </p:spTree>
    <p:extLst>
      <p:ext uri="{BB962C8B-B14F-4D97-AF65-F5344CB8AC3E}">
        <p14:creationId xmlns:p14="http://schemas.microsoft.com/office/powerpoint/2010/main" val="54489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Ψυχολογική θεραπεία του πόνου</a:t>
            </a:r>
            <a:endParaRPr lang="el-GR" sz="3600" b="1" dirty="0"/>
          </a:p>
        </p:txBody>
      </p:sp>
      <p:sp>
        <p:nvSpPr>
          <p:cNvPr id="3" name="2 - Θέση περιεχομένου"/>
          <p:cNvSpPr>
            <a:spLocks noGrp="1"/>
          </p:cNvSpPr>
          <p:nvPr>
            <p:ph idx="1"/>
          </p:nvPr>
        </p:nvSpPr>
        <p:spPr/>
        <p:txBody>
          <a:bodyPr>
            <a:normAutofit/>
          </a:bodyPr>
          <a:lstStyle/>
          <a:p>
            <a:pPr marL="0" indent="0">
              <a:buNone/>
            </a:pPr>
            <a:r>
              <a:rPr lang="el-GR" sz="2400" dirty="0" smtClean="0"/>
              <a:t>Η επιστήμη της ψυχολογίας συμβάλει μαζί με τις ιατρικές παρεμβάσεις στη βελτίωση της ποιότητας ζωής του ασθενή. </a:t>
            </a:r>
          </a:p>
          <a:p>
            <a:pPr marL="0" indent="0">
              <a:buNone/>
            </a:pPr>
            <a:r>
              <a:rPr lang="el-GR" sz="2400" dirty="0" smtClean="0"/>
              <a:t>Δίνεται έμφαση σε τομείς όπως είναι: </a:t>
            </a:r>
          </a:p>
          <a:p>
            <a:pPr marL="0" indent="0">
              <a:buNone/>
            </a:pPr>
            <a:r>
              <a:rPr lang="el-GR" sz="2400" dirty="0" smtClean="0"/>
              <a:t>η φαρμακευτική αγωγή, η τοποθέτηση στόχων, όπου ο ψυχολόγος βοηθάει τον ασθενή να αναγνωρίσει ποιες από τις δραστηριότητες και τις υποχρεώσεις του μπορεί να πραγματοποιήσει και να καταφέρει, η τεχνική χαλάρωσης κατά την οποία ο ασθενής μαθαίνει να εντοπίζει πότε ξεκινάει η ένταση στους μύες τους  και πώς να εφαρμόζει τεχνικές όπως η εικονική σκέψη και η σταδιακή χαλάρωση των μυών. </a:t>
            </a:r>
            <a:endParaRPr lang="el-GR" sz="2400" dirty="0"/>
          </a:p>
        </p:txBody>
      </p:sp>
    </p:spTree>
    <p:extLst>
      <p:ext uri="{BB962C8B-B14F-4D97-AF65-F5344CB8AC3E}">
        <p14:creationId xmlns:p14="http://schemas.microsoft.com/office/powerpoint/2010/main" val="178896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Μάρθα </a:t>
            </a:r>
            <a:r>
              <a:rPr lang="el-GR" sz="2000" dirty="0" err="1" smtClean="0"/>
              <a:t>Κελέση</a:t>
            </a:r>
            <a:r>
              <a:rPr lang="el-GR" sz="2000" dirty="0" smtClean="0"/>
              <a:t> 2014. Μάρθα </a:t>
            </a:r>
            <a:r>
              <a:rPr lang="el-GR" sz="2000" dirty="0" err="1" smtClean="0"/>
              <a:t>Κελέση</a:t>
            </a:r>
            <a:r>
              <a:rPr lang="el-GR" sz="2000" dirty="0" smtClean="0"/>
              <a:t>. «Εισαγωγή στη Νοσηλευτική Επιστήμη. </a:t>
            </a:r>
            <a:r>
              <a:rPr lang="el-GR" sz="2000" dirty="0"/>
              <a:t>Ενότητα </a:t>
            </a:r>
            <a:r>
              <a:rPr lang="el-GR" sz="2000" dirty="0" smtClean="0"/>
              <a:t>2: Πόνος».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3600" b="1" dirty="0" smtClean="0">
                <a:latin typeface="+mn-lt"/>
                <a:ea typeface="Verdana" pitchFamily="34" charset="0"/>
                <a:cs typeface="Verdana" pitchFamily="34" charset="0"/>
              </a:rPr>
              <a:t>Πόνος</a:t>
            </a:r>
            <a:endParaRPr lang="el-GR" sz="3600" b="1" dirty="0">
              <a:latin typeface="+mn-lt"/>
              <a:ea typeface="Verdana" pitchFamily="34" charset="0"/>
              <a:cs typeface="Verdana" pitchFamily="34" charset="0"/>
            </a:endParaRPr>
          </a:p>
        </p:txBody>
      </p:sp>
      <p:sp>
        <p:nvSpPr>
          <p:cNvPr id="5" name="4 - Θέση περιεχομένου"/>
          <p:cNvSpPr>
            <a:spLocks noGrp="1"/>
          </p:cNvSpPr>
          <p:nvPr>
            <p:ph idx="1"/>
          </p:nvPr>
        </p:nvSpPr>
        <p:spPr/>
        <p:txBody>
          <a:bodyPr>
            <a:normAutofit/>
          </a:bodyPr>
          <a:lstStyle/>
          <a:p>
            <a:pPr marL="0" indent="0">
              <a:buNone/>
            </a:pPr>
            <a:r>
              <a:rPr lang="el-GR" sz="2800" dirty="0" smtClean="0">
                <a:ea typeface="Verdana" pitchFamily="34" charset="0"/>
                <a:cs typeface="Verdana" pitchFamily="34" charset="0"/>
              </a:rPr>
              <a:t>Η Διεθνής Ένωση για τη Μελέτη του Πόνου (</a:t>
            </a:r>
            <a:r>
              <a:rPr lang="en-US" sz="2800" dirty="0" smtClean="0">
                <a:ea typeface="Verdana" pitchFamily="34" charset="0"/>
                <a:cs typeface="Verdana" pitchFamily="34" charset="0"/>
              </a:rPr>
              <a:t>International Association for the Study of Pain</a:t>
            </a:r>
            <a:r>
              <a:rPr lang="el-GR" sz="2800" dirty="0" smtClean="0">
                <a:ea typeface="Verdana" pitchFamily="34" charset="0"/>
                <a:cs typeface="Verdana" pitchFamily="34" charset="0"/>
              </a:rPr>
              <a:t>, IASP 1986), ορίζει τον πόνο ως μια δυσάρεστη αισθητική και συναισθηματική εμπειρία, που συνδέεται με υπάρχουσα ή ενδεχόμενη ιστική βλάβη και εκφράζεται με όρους που υποδηλώνουν το χαρακτήρα και την έκταση της βλάβης.</a:t>
            </a:r>
            <a:endParaRPr lang="el-GR" sz="2800" dirty="0">
              <a:ea typeface="Verdana" pitchFamily="34" charset="0"/>
              <a:cs typeface="Verdana" pitchFamily="34" charset="0"/>
            </a:endParaRPr>
          </a:p>
        </p:txBody>
      </p:sp>
    </p:spTree>
    <p:extLst>
      <p:ext uri="{BB962C8B-B14F-4D97-AF65-F5344CB8AC3E}">
        <p14:creationId xmlns:p14="http://schemas.microsoft.com/office/powerpoint/2010/main" val="107566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err="1" smtClean="0"/>
              <a:t>Παθοφυσιολογία</a:t>
            </a:r>
            <a:r>
              <a:rPr lang="el-GR" sz="3600" b="1" dirty="0" smtClean="0"/>
              <a:t> πόνου</a:t>
            </a:r>
            <a:endParaRPr lang="el-GR" sz="3600" b="1" dirty="0"/>
          </a:p>
        </p:txBody>
      </p:sp>
      <p:sp>
        <p:nvSpPr>
          <p:cNvPr id="3" name="2 - Θέση περιεχομένου"/>
          <p:cNvSpPr>
            <a:spLocks noGrp="1"/>
          </p:cNvSpPr>
          <p:nvPr>
            <p:ph idx="1"/>
          </p:nvPr>
        </p:nvSpPr>
        <p:spPr/>
        <p:txBody>
          <a:bodyPr>
            <a:noAutofit/>
          </a:bodyPr>
          <a:lstStyle/>
          <a:p>
            <a:pPr marL="0" indent="0">
              <a:buNone/>
            </a:pPr>
            <a:r>
              <a:rPr lang="el-GR" sz="2800" dirty="0" smtClean="0"/>
              <a:t>Πέντε κέντρα του εγκεφάλου συμμετέχουν στην εμπειρία  του πόνου </a:t>
            </a:r>
          </a:p>
          <a:p>
            <a:r>
              <a:rPr lang="el-GR" sz="2800" b="1" dirty="0" smtClean="0">
                <a:solidFill>
                  <a:srgbClr val="820000"/>
                </a:solidFill>
              </a:rPr>
              <a:t>Τα αισθητικά κέντρα</a:t>
            </a:r>
            <a:r>
              <a:rPr lang="el-GR" sz="2800" dirty="0" smtClean="0"/>
              <a:t>, δίνουν πληροφορίες για τον εντοπισμό, την ποιότητα και την  ένταση των ερεθισμάτων του πόνου. </a:t>
            </a:r>
          </a:p>
          <a:p>
            <a:r>
              <a:rPr lang="el-GR" sz="2800" b="1" dirty="0" smtClean="0">
                <a:solidFill>
                  <a:srgbClr val="820000"/>
                </a:solidFill>
              </a:rPr>
              <a:t>Τα κέντρα του συναισθήματος </a:t>
            </a:r>
            <a:r>
              <a:rPr lang="el-GR" sz="2800" dirty="0" smtClean="0"/>
              <a:t>λειτουργούν ως υποκινητές ώστε το άτομο να αναλάβει δράση για την μείωση του πόνου. </a:t>
            </a:r>
          </a:p>
          <a:p>
            <a:r>
              <a:rPr lang="el-GR" sz="2800" b="1" dirty="0" smtClean="0">
                <a:solidFill>
                  <a:srgbClr val="820000"/>
                </a:solidFill>
              </a:rPr>
              <a:t>Τα κέντρα μνήμης </a:t>
            </a:r>
            <a:r>
              <a:rPr lang="el-GR" sz="2800" dirty="0" smtClean="0"/>
              <a:t>επιτρέπουν τη σύγκριση της τωρινής εμπειρίας του πόνου με προηγούμενες εμπειρίες-μνήμες πόνου, ενώ συνεργάζονται και με τα κέντρα αξιολόγησης. </a:t>
            </a:r>
            <a:endParaRPr lang="el-GR" sz="2800" dirty="0"/>
          </a:p>
        </p:txBody>
      </p:sp>
    </p:spTree>
    <p:extLst>
      <p:ext uri="{BB962C8B-B14F-4D97-AF65-F5344CB8AC3E}">
        <p14:creationId xmlns:p14="http://schemas.microsoft.com/office/powerpoint/2010/main" val="347975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16632"/>
            <a:ext cx="8640960" cy="908720"/>
          </a:xfrm>
        </p:spPr>
        <p:txBody>
          <a:bodyPr>
            <a:noAutofit/>
          </a:bodyPr>
          <a:lstStyle/>
          <a:p>
            <a:pPr algn="ctr"/>
            <a:r>
              <a:rPr lang="el-GR" sz="3600" b="1" dirty="0" smtClean="0"/>
              <a:t>Θεωρία της πύλης του πόνου </a:t>
            </a:r>
            <a:r>
              <a:rPr lang="en-US" sz="3600" b="1" dirty="0" smtClean="0"/>
              <a:t>(Gate theory) </a:t>
            </a:r>
            <a:r>
              <a:rPr lang="en-US" sz="2800" b="0" dirty="0" smtClean="0"/>
              <a:t>(1/2)</a:t>
            </a:r>
            <a:endParaRPr lang="el-GR" sz="2800" b="0" dirty="0"/>
          </a:p>
        </p:txBody>
      </p:sp>
      <p:sp>
        <p:nvSpPr>
          <p:cNvPr id="3" name="2 - Θέση περιεχομένου"/>
          <p:cNvSpPr>
            <a:spLocks noGrp="1"/>
          </p:cNvSpPr>
          <p:nvPr>
            <p:ph idx="1"/>
          </p:nvPr>
        </p:nvSpPr>
        <p:spPr/>
        <p:txBody>
          <a:bodyPr>
            <a:normAutofit/>
          </a:bodyPr>
          <a:lstStyle/>
          <a:p>
            <a:r>
              <a:rPr lang="el-GR" sz="2800" dirty="0" smtClean="0"/>
              <a:t>Αποτελεί τη </a:t>
            </a:r>
            <a:r>
              <a:rPr lang="el-GR" sz="2800" dirty="0" err="1" smtClean="0"/>
              <a:t>σηµαντικότερη</a:t>
            </a:r>
            <a:r>
              <a:rPr lang="el-GR" sz="2800" dirty="0" smtClean="0"/>
              <a:t> έρευνα του 20</a:t>
            </a:r>
            <a:r>
              <a:rPr lang="el-GR" sz="2800" baseline="30000" dirty="0" smtClean="0"/>
              <a:t>ου</a:t>
            </a:r>
            <a:r>
              <a:rPr lang="el-GR" sz="2800" dirty="0" smtClean="0"/>
              <a:t> αιώνα στη </a:t>
            </a:r>
            <a:r>
              <a:rPr lang="el-GR" sz="2800" dirty="0" err="1" smtClean="0"/>
              <a:t>νευροφυσιολογία</a:t>
            </a:r>
            <a:r>
              <a:rPr lang="el-GR" sz="2800" dirty="0" smtClean="0"/>
              <a:t> του πόνου.  </a:t>
            </a:r>
          </a:p>
          <a:p>
            <a:r>
              <a:rPr lang="el-GR" sz="2800" dirty="0" smtClean="0"/>
              <a:t>Η θεωρία του ελέγχου της πύλης προτάθηκε το 1965 από τους Meltzack και Wall  σε  µια προσπάθεια να ερµηνεύσουν τους ενδογενείς  µηχανισµούς ελέγχου του πόνου. </a:t>
            </a:r>
          </a:p>
          <a:p>
            <a:r>
              <a:rPr lang="el-GR" sz="2800" dirty="0" smtClean="0"/>
              <a:t>Έχει σχέση  µε τον τρόπο  µε τον οποίο ένα ερέθισµα µ</a:t>
            </a:r>
            <a:r>
              <a:rPr lang="el-GR" sz="2800" dirty="0" err="1" smtClean="0"/>
              <a:t>πορεί</a:t>
            </a:r>
            <a:r>
              <a:rPr lang="el-GR" sz="2800" dirty="0" smtClean="0"/>
              <a:t> να διαφοροποιηθεί στο επίπεδο του νωτιαίου  µ</a:t>
            </a:r>
            <a:r>
              <a:rPr lang="el-GR" sz="2800" dirty="0" err="1" smtClean="0"/>
              <a:t>υελού</a:t>
            </a:r>
            <a:r>
              <a:rPr lang="el-GR" sz="2800" dirty="0" smtClean="0"/>
              <a:t>. </a:t>
            </a:r>
            <a:endParaRPr lang="el-GR" sz="2800" dirty="0"/>
          </a:p>
        </p:txBody>
      </p:sp>
    </p:spTree>
    <p:extLst>
      <p:ext uri="{BB962C8B-B14F-4D97-AF65-F5344CB8AC3E}">
        <p14:creationId xmlns:p14="http://schemas.microsoft.com/office/powerpoint/2010/main" val="38024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8/8a/Descartes-refl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476" y="1124744"/>
            <a:ext cx="2287816" cy="2419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tecontroltheory.jpg (559×75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86624" y="1330023"/>
            <a:ext cx="3957651" cy="53311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urtonreport.com/images/GateTheory432GI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60" y="3917970"/>
            <a:ext cx="4114800" cy="2743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09852" y="3481857"/>
            <a:ext cx="266306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6"/>
              </a:rPr>
              <a:t>Descartes-reflex</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7"/>
              </a:rPr>
              <a:t>Anthonyhcole</a:t>
            </a:r>
            <a:r>
              <a:rPr lang="el-GR" sz="1200" dirty="0" smtClean="0">
                <a:solidFill>
                  <a:schemeClr val="tx1">
                    <a:lumMod val="75000"/>
                    <a:lumOff val="25000"/>
                  </a:schemeClr>
                </a:solidFill>
                <a:latin typeface="+mn-lt"/>
              </a:rPr>
              <a:t> διαθέσιμο ως κοινό κτήμα</a:t>
            </a:r>
            <a:endParaRPr lang="el-GR" sz="1200" dirty="0">
              <a:solidFill>
                <a:schemeClr val="tx1">
                  <a:lumMod val="75000"/>
                  <a:lumOff val="25000"/>
                </a:schemeClr>
              </a:solidFill>
              <a:latin typeface="+mn-lt"/>
            </a:endParaRPr>
          </a:p>
        </p:txBody>
      </p:sp>
      <p:sp>
        <p:nvSpPr>
          <p:cNvPr id="6" name="Rectangle 5"/>
          <p:cNvSpPr/>
          <p:nvPr/>
        </p:nvSpPr>
        <p:spPr>
          <a:xfrm>
            <a:off x="496960" y="6581001"/>
            <a:ext cx="4114800" cy="276999"/>
          </a:xfrm>
          <a:prstGeom prst="rect">
            <a:avLst/>
          </a:prstGeom>
        </p:spPr>
        <p:txBody>
          <a:bodyPr wrap="square">
            <a:spAutoFit/>
          </a:bodyPr>
          <a:lstStyle/>
          <a:p>
            <a:pPr algn="ctr"/>
            <a:r>
              <a:rPr lang="en-US" sz="1200" dirty="0">
                <a:latin typeface="+mn-lt"/>
                <a:hlinkClick r:id="rId8"/>
              </a:rPr>
              <a:t>www.uvm.edu</a:t>
            </a:r>
            <a:endParaRPr lang="el-GR" sz="1200" dirty="0">
              <a:latin typeface="+mn-lt"/>
            </a:endParaRPr>
          </a:p>
        </p:txBody>
      </p:sp>
      <p:sp>
        <p:nvSpPr>
          <p:cNvPr id="10" name="Rectangle 9"/>
          <p:cNvSpPr/>
          <p:nvPr/>
        </p:nvSpPr>
        <p:spPr>
          <a:xfrm>
            <a:off x="4786624" y="6607093"/>
            <a:ext cx="3957651" cy="276999"/>
          </a:xfrm>
          <a:prstGeom prst="rect">
            <a:avLst/>
          </a:prstGeom>
        </p:spPr>
        <p:txBody>
          <a:bodyPr wrap="square">
            <a:spAutoFit/>
          </a:bodyPr>
          <a:lstStyle/>
          <a:p>
            <a:pPr algn="ctr"/>
            <a:r>
              <a:rPr lang="en-US" sz="1200" dirty="0" smtClean="0">
                <a:latin typeface="+mn-lt"/>
                <a:hlinkClick r:id="rId9"/>
              </a:rPr>
              <a:t>gracefulagony.wordpress.com</a:t>
            </a:r>
            <a:endParaRPr lang="el-GR" sz="1200" dirty="0">
              <a:latin typeface="+mn-lt"/>
            </a:endParaRPr>
          </a:p>
        </p:txBody>
      </p:sp>
      <p:sp>
        <p:nvSpPr>
          <p:cNvPr id="11" name="1 - Τίτλος"/>
          <p:cNvSpPr>
            <a:spLocks noGrp="1"/>
          </p:cNvSpPr>
          <p:nvPr>
            <p:ph type="title"/>
          </p:nvPr>
        </p:nvSpPr>
        <p:spPr>
          <a:xfrm>
            <a:off x="251520" y="116632"/>
            <a:ext cx="8640960" cy="908720"/>
          </a:xfrm>
        </p:spPr>
        <p:txBody>
          <a:bodyPr>
            <a:noAutofit/>
          </a:bodyPr>
          <a:lstStyle/>
          <a:p>
            <a:pPr algn="ctr"/>
            <a:r>
              <a:rPr lang="el-GR" sz="3600" b="1" dirty="0" smtClean="0"/>
              <a:t>Θεωρία της πύλης του πόνου </a:t>
            </a:r>
            <a:r>
              <a:rPr lang="en-US" sz="3600" b="1" dirty="0" smtClean="0"/>
              <a:t>(Gate theory) </a:t>
            </a:r>
            <a:r>
              <a:rPr lang="en-US" sz="2800" b="0" dirty="0" smtClean="0"/>
              <a:t>(2/2)</a:t>
            </a:r>
            <a:endParaRPr lang="el-GR" sz="2800" b="0" dirty="0"/>
          </a:p>
        </p:txBody>
      </p:sp>
    </p:spTree>
    <p:extLst>
      <p:ext uri="{BB962C8B-B14F-4D97-AF65-F5344CB8AC3E}">
        <p14:creationId xmlns:p14="http://schemas.microsoft.com/office/powerpoint/2010/main" val="2361628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b="1" dirty="0" smtClean="0"/>
              <a:t>Παράγοντες που ανοίγουν </a:t>
            </a:r>
            <a:br>
              <a:rPr lang="el-GR" sz="3600" b="1" dirty="0" smtClean="0"/>
            </a:br>
            <a:r>
              <a:rPr lang="el-GR" sz="3600" b="1" dirty="0" smtClean="0"/>
              <a:t>την πύλη </a:t>
            </a:r>
            <a:endParaRPr lang="el-GR" sz="3600" b="1" dirty="0"/>
          </a:p>
        </p:txBody>
      </p:sp>
      <p:sp>
        <p:nvSpPr>
          <p:cNvPr id="3" name="2 - Θέση περιεχομένου"/>
          <p:cNvSpPr>
            <a:spLocks noGrp="1"/>
          </p:cNvSpPr>
          <p:nvPr>
            <p:ph idx="1"/>
          </p:nvPr>
        </p:nvSpPr>
        <p:spPr/>
        <p:txBody>
          <a:bodyPr>
            <a:normAutofit/>
          </a:bodyPr>
          <a:lstStyle/>
          <a:p>
            <a:pPr>
              <a:spcAft>
                <a:spcPts val="600"/>
              </a:spcAft>
            </a:pPr>
            <a:r>
              <a:rPr lang="el-GR" sz="2800" dirty="0" smtClean="0"/>
              <a:t>Συναισθηματικοί (άγχος, ανησυχία, κατάθλιψη, ένταση).</a:t>
            </a:r>
          </a:p>
          <a:p>
            <a:pPr>
              <a:spcAft>
                <a:spcPts val="600"/>
              </a:spcAft>
            </a:pPr>
            <a:r>
              <a:rPr lang="el-GR" sz="2800" dirty="0" smtClean="0"/>
              <a:t>Γνωστικοί και συμπεριφορικοί (συγκέντρωση στο πόνο, ενασχόληση με μικρές καθημερινές δραστηριότητες).</a:t>
            </a:r>
          </a:p>
          <a:p>
            <a:pPr lvl="0">
              <a:spcAft>
                <a:spcPts val="600"/>
              </a:spcAft>
            </a:pPr>
            <a:r>
              <a:rPr lang="el-GR" sz="2800" dirty="0" smtClean="0"/>
              <a:t>Σωματικοί (έκταση και ο τύπος του τραυματισμού, ακατάλληλο επίπεδο δραστηριότητας).</a:t>
            </a:r>
            <a:endParaRPr lang="el-GR" sz="2800" dirty="0"/>
          </a:p>
        </p:txBody>
      </p:sp>
    </p:spTree>
    <p:extLst>
      <p:ext uri="{BB962C8B-B14F-4D97-AF65-F5344CB8AC3E}">
        <p14:creationId xmlns:p14="http://schemas.microsoft.com/office/powerpoint/2010/main" val="145368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b="1" dirty="0" smtClean="0"/>
              <a:t>Παράγοντες που κλείνουν </a:t>
            </a:r>
            <a:br>
              <a:rPr lang="el-GR" sz="3600" b="1" dirty="0" smtClean="0"/>
            </a:br>
            <a:r>
              <a:rPr lang="el-GR" sz="3600" b="1" dirty="0" smtClean="0"/>
              <a:t>την πύλη </a:t>
            </a:r>
            <a:endParaRPr lang="el-GR" sz="3600" b="1" dirty="0"/>
          </a:p>
        </p:txBody>
      </p:sp>
      <p:sp>
        <p:nvSpPr>
          <p:cNvPr id="3" name="2 - Θέση περιεχομένου"/>
          <p:cNvSpPr>
            <a:spLocks noGrp="1"/>
          </p:cNvSpPr>
          <p:nvPr>
            <p:ph idx="1"/>
          </p:nvPr>
        </p:nvSpPr>
        <p:spPr/>
        <p:txBody>
          <a:bodyPr>
            <a:normAutofit/>
          </a:bodyPr>
          <a:lstStyle/>
          <a:p>
            <a:pPr lvl="0">
              <a:spcAft>
                <a:spcPts val="600"/>
              </a:spcAft>
            </a:pPr>
            <a:r>
              <a:rPr lang="el-GR" sz="2800" dirty="0" smtClean="0"/>
              <a:t>Συναισθηματικοί (ευτυχία, χαλάρωση, αισιοδοξία).</a:t>
            </a:r>
          </a:p>
          <a:p>
            <a:pPr lvl="0">
              <a:spcAft>
                <a:spcPts val="600"/>
              </a:spcAft>
            </a:pPr>
            <a:r>
              <a:rPr lang="el-GR" sz="2800" dirty="0" smtClean="0"/>
              <a:t>Γνωστικοί και συμπεριφορικοί (απόσπαση της προσοχής και η εστίαση σε μια δραστηριότητα, ανάπτυξη ενδιαφερόντων, αντίδραση των υπολοίπων ατόμων).</a:t>
            </a:r>
          </a:p>
          <a:p>
            <a:pPr lvl="0">
              <a:spcAft>
                <a:spcPts val="600"/>
              </a:spcAft>
            </a:pPr>
            <a:r>
              <a:rPr lang="el-GR" sz="2800" dirty="0" smtClean="0"/>
              <a:t>Σωματικοί (φαρμακευτική αγωγή, εναλλακτικές μέθοδοι).</a:t>
            </a:r>
            <a:endParaRPr lang="el-GR" sz="2800" dirty="0"/>
          </a:p>
        </p:txBody>
      </p:sp>
    </p:spTree>
    <p:extLst>
      <p:ext uri="{BB962C8B-B14F-4D97-AF65-F5344CB8AC3E}">
        <p14:creationId xmlns:p14="http://schemas.microsoft.com/office/powerpoint/2010/main" val="185178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b="1" dirty="0" smtClean="0"/>
              <a:t>Ταξινόμηση του πόνου</a:t>
            </a:r>
            <a:r>
              <a:rPr lang="en-US" sz="3600" b="1" dirty="0" smtClean="0"/>
              <a:t> </a:t>
            </a:r>
            <a:r>
              <a:rPr lang="en-US" sz="2800" b="0" dirty="0" smtClean="0"/>
              <a:t>(1/3)</a:t>
            </a:r>
            <a:endParaRPr lang="el-GR" sz="2800" b="0" dirty="0"/>
          </a:p>
        </p:txBody>
      </p:sp>
      <p:sp>
        <p:nvSpPr>
          <p:cNvPr id="3" name="2 - Θέση περιεχομένου"/>
          <p:cNvSpPr>
            <a:spLocks noGrp="1"/>
          </p:cNvSpPr>
          <p:nvPr>
            <p:ph idx="1"/>
          </p:nvPr>
        </p:nvSpPr>
        <p:spPr/>
        <p:txBody>
          <a:bodyPr>
            <a:noAutofit/>
          </a:bodyPr>
          <a:lstStyle/>
          <a:p>
            <a:pPr marL="0" indent="0">
              <a:buNone/>
            </a:pPr>
            <a:r>
              <a:rPr lang="el-GR" sz="2600" dirty="0" smtClean="0"/>
              <a:t>Γίνεται συνήθως µε βάση το χρόνο (οξύς και χρόνιος) και την </a:t>
            </a:r>
            <a:r>
              <a:rPr lang="el-GR" sz="2600" dirty="0" err="1" smtClean="0"/>
              <a:t>παθοφυσιολογία</a:t>
            </a:r>
            <a:r>
              <a:rPr lang="el-GR" sz="2600" dirty="0" smtClean="0"/>
              <a:t> του.</a:t>
            </a:r>
          </a:p>
          <a:p>
            <a:r>
              <a:rPr lang="el-GR" sz="2600" b="1" dirty="0" smtClean="0">
                <a:solidFill>
                  <a:srgbClr val="820000"/>
                </a:solidFill>
              </a:rPr>
              <a:t>Ο οξύς πόνος </a:t>
            </a:r>
            <a:r>
              <a:rPr lang="el-GR" sz="2600" dirty="0" smtClean="0"/>
              <a:t>χαρακτηρίζεται από έντονη ως δραματική συμπτωματολογία και θορυβώδη συμπεριφορά, όπως κραυγές, βογκητά, ειδικές στάσεις σώματος και επίκληση άμεσης ιατρικής βοήθειας.</a:t>
            </a:r>
          </a:p>
          <a:p>
            <a:r>
              <a:rPr lang="el-GR" sz="2600" b="1" dirty="0" smtClean="0">
                <a:solidFill>
                  <a:srgbClr val="820000"/>
                </a:solidFill>
              </a:rPr>
              <a:t>Στον χρόνιο πόνο </a:t>
            </a:r>
            <a:r>
              <a:rPr lang="el-GR" sz="2600" dirty="0" smtClean="0"/>
              <a:t>ο ασθενής προσπαθεί λεκτικά να περιγράψει με σαφήνεια τον πόνο του τον οποίο εκφράζει με όρους όπως αϋπνία, άγχος, κατάθλιψη, επιθετικότητα, παραμονή στο κρεβάτι, περιορισμένη ψυχική, σωματική και επαγγελματική απόδοση, και εύκολη κόπωση.  </a:t>
            </a:r>
            <a:endParaRPr lang="el-GR" sz="2600" dirty="0"/>
          </a:p>
        </p:txBody>
      </p:sp>
    </p:spTree>
    <p:extLst>
      <p:ext uri="{BB962C8B-B14F-4D97-AF65-F5344CB8AC3E}">
        <p14:creationId xmlns:p14="http://schemas.microsoft.com/office/powerpoint/2010/main" val="34023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Ταξινόμηση του πόνου</a:t>
            </a:r>
            <a:r>
              <a:rPr lang="en-US" sz="3600" dirty="0"/>
              <a:t> </a:t>
            </a:r>
            <a:r>
              <a:rPr lang="en-US" sz="2800" b="0" dirty="0" smtClean="0"/>
              <a:t>(2/3</a:t>
            </a:r>
            <a:r>
              <a:rPr lang="en-US" sz="2800" b="0" dirty="0"/>
              <a:t>)</a:t>
            </a:r>
            <a:endParaRPr lang="el-GR" sz="3600" dirty="0"/>
          </a:p>
        </p:txBody>
      </p:sp>
      <p:sp>
        <p:nvSpPr>
          <p:cNvPr id="3" name="2 - Θέση περιεχομένου"/>
          <p:cNvSpPr>
            <a:spLocks noGrp="1"/>
          </p:cNvSpPr>
          <p:nvPr>
            <p:ph idx="1"/>
          </p:nvPr>
        </p:nvSpPr>
        <p:spPr>
          <a:xfrm>
            <a:off x="457200" y="1196752"/>
            <a:ext cx="8229600" cy="5472608"/>
          </a:xfrm>
        </p:spPr>
        <p:txBody>
          <a:bodyPr>
            <a:normAutofit/>
          </a:bodyPr>
          <a:lstStyle/>
          <a:p>
            <a:pPr marL="0" indent="0">
              <a:buNone/>
            </a:pPr>
            <a:r>
              <a:rPr lang="el-GR" sz="2400" dirty="0" smtClean="0"/>
              <a:t>Με βάση την παθοφυσιολογία, ο πόνος διακρίνεται σε </a:t>
            </a:r>
            <a:r>
              <a:rPr lang="el-GR" sz="2400" dirty="0" err="1" smtClean="0"/>
              <a:t>αλγαισθητικό</a:t>
            </a:r>
            <a:r>
              <a:rPr lang="el-GR" sz="2400" dirty="0" smtClean="0"/>
              <a:t> (σωματικός και σπλαχνικός), νευροπαθητικό και ψυχογενή. </a:t>
            </a:r>
          </a:p>
          <a:p>
            <a:r>
              <a:rPr lang="el-GR" sz="2400" b="1" dirty="0">
                <a:solidFill>
                  <a:srgbClr val="820000"/>
                </a:solidFill>
              </a:rPr>
              <a:t>Ο </a:t>
            </a:r>
            <a:r>
              <a:rPr lang="el-GR" sz="2400" b="1" dirty="0" err="1">
                <a:solidFill>
                  <a:srgbClr val="820000"/>
                </a:solidFill>
              </a:rPr>
              <a:t>αλγαισθητικός</a:t>
            </a:r>
            <a:r>
              <a:rPr lang="el-GR" sz="2400" b="1" dirty="0">
                <a:solidFill>
                  <a:srgbClr val="820000"/>
                </a:solidFill>
              </a:rPr>
              <a:t> πόνος </a:t>
            </a:r>
            <a:r>
              <a:rPr lang="el-GR" sz="2400" dirty="0"/>
              <a:t>προέρχεται από την ενεργοποίηση των υποδοχέων του πόνου,  που βρίσκονται σε όλους τους ιστούς εκτός από το Κεντρικό Νευρικό </a:t>
            </a:r>
            <a:r>
              <a:rPr lang="el-GR" sz="2400" dirty="0" err="1"/>
              <a:t>Σύστηµα</a:t>
            </a:r>
            <a:r>
              <a:rPr lang="el-GR" sz="2400" dirty="0"/>
              <a:t>,  και συνδέεται µε βλάβη των περιφερικών ιστών.  </a:t>
            </a:r>
          </a:p>
          <a:p>
            <a:r>
              <a:rPr lang="el-GR" sz="2400" b="1" dirty="0">
                <a:solidFill>
                  <a:srgbClr val="820000"/>
                </a:solidFill>
              </a:rPr>
              <a:t>Σωματικός πόνος </a:t>
            </a:r>
            <a:r>
              <a:rPr lang="el-GR" sz="2400" dirty="0"/>
              <a:t>είναι εκείνος που προέρχεται από  τους ιστούς όπως το δέρμα, οι μύες, τα οστά, οι σύνδεσμοι και συχνά αναφέρεται ως </a:t>
            </a:r>
            <a:r>
              <a:rPr lang="el-GR" sz="2400" dirty="0" err="1"/>
              <a:t>μυοσκελετικός</a:t>
            </a:r>
            <a:r>
              <a:rPr lang="el-GR" sz="2400" dirty="0"/>
              <a:t> πόνος. </a:t>
            </a:r>
          </a:p>
          <a:p>
            <a:r>
              <a:rPr lang="el-GR" sz="2400" b="1" dirty="0">
                <a:solidFill>
                  <a:srgbClr val="820000"/>
                </a:solidFill>
              </a:rPr>
              <a:t>Σπλαχνικός πόνος </a:t>
            </a:r>
            <a:r>
              <a:rPr lang="el-GR" sz="2400" dirty="0"/>
              <a:t>είναι εκείνος που προέρχεται από όργανα διαφόρων κοιλοτήτων του σώματος τα </a:t>
            </a:r>
            <a:r>
              <a:rPr lang="el-GR" sz="2400" dirty="0" err="1"/>
              <a:t>οπoία</a:t>
            </a:r>
            <a:r>
              <a:rPr lang="el-GR" sz="2400" dirty="0"/>
              <a:t> έχουν υποστεί κάποια βλάβη και δυσλειτουργούν. Αναφέρεται και ως κωλικός πόνος. </a:t>
            </a:r>
          </a:p>
        </p:txBody>
      </p:sp>
    </p:spTree>
    <p:extLst>
      <p:ext uri="{BB962C8B-B14F-4D97-AF65-F5344CB8AC3E}">
        <p14:creationId xmlns:p14="http://schemas.microsoft.com/office/powerpoint/2010/main" val="3917704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153</TotalTime>
  <Words>1254</Words>
  <Application>Microsoft Office PowerPoint</Application>
  <PresentationFormat>On-screen Show (4:3)</PresentationFormat>
  <Paragraphs>103</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exo-opistho_simeiomata</vt:lpstr>
      <vt:lpstr>Εισαγωγή στη Νοσηλευτική Επιστήμη</vt:lpstr>
      <vt:lpstr>Πόνος</vt:lpstr>
      <vt:lpstr>Παθοφυσιολογία πόνου</vt:lpstr>
      <vt:lpstr>Θεωρία της πύλης του πόνου (Gate theory) (1/2)</vt:lpstr>
      <vt:lpstr>Θεωρία της πύλης του πόνου (Gate theory) (2/2)</vt:lpstr>
      <vt:lpstr>Παράγοντες που ανοίγουν  την πύλη </vt:lpstr>
      <vt:lpstr>Παράγοντες που κλείνουν  την πύλη </vt:lpstr>
      <vt:lpstr>Ταξινόμηση του πόνου (1/3)</vt:lpstr>
      <vt:lpstr>Ταξινόμηση του πόνου (2/3)</vt:lpstr>
      <vt:lpstr>Ταξινόμηση του πόνου (3/3)</vt:lpstr>
      <vt:lpstr>Αξιολόγηση του πόνου</vt:lpstr>
      <vt:lpstr>Ο ρόλος του νοσηλευτή στη διαχείριση του πόνου</vt:lpstr>
      <vt:lpstr>Μέθοδοι διαχείρισης πόνου</vt:lpstr>
      <vt:lpstr>Γνωστική συμπεριφοριστική θεραπεία του πόνου</vt:lpstr>
      <vt:lpstr>Ψυχολογική θεραπεία του πόνου</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alex</cp:lastModifiedBy>
  <cp:revision>16</cp:revision>
  <dcterms:created xsi:type="dcterms:W3CDTF">2014-11-05T11:37:25Z</dcterms:created>
  <dcterms:modified xsi:type="dcterms:W3CDTF">2014-11-19T11:03:48Z</dcterms:modified>
</cp:coreProperties>
</file>