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85"/>
  </p:notesMasterIdLst>
  <p:handoutMasterIdLst>
    <p:handoutMasterId r:id="rId86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257" r:id="rId77"/>
    <p:sldId id="262" r:id="rId78"/>
    <p:sldId id="264" r:id="rId79"/>
    <p:sldId id="269" r:id="rId80"/>
    <p:sldId id="270" r:id="rId81"/>
    <p:sldId id="266" r:id="rId82"/>
    <p:sldId id="267" r:id="rId83"/>
    <p:sldId id="261" r:id="rId84"/>
  </p:sldIdLst>
  <p:sldSz cx="9144000" cy="6858000" type="screen4x3"/>
  <p:notesSz cx="7104063" cy="10234613"/>
  <p:custDataLst>
    <p:tags r:id="rId8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gs" Target="tags/tag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4\PhysPharm2014\CMCplot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s2014\PhysPharm2014\CMCplot0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ocs2014\PhysPharm2014\CMCplot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4\PhysPharm2014\CMCplot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2\PhysPharm2012\PPlab2012\CTAB_cmc_thermodynam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2\PhysPharm2012\PPlab2012\SDS_cmc_thermodynam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Φύλλο1!$A$4:$A$9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</c:numCache>
            </c:numRef>
          </c:xVal>
          <c:yVal>
            <c:numRef>
              <c:f>Φύλλο1!$B$4:$B$9</c:f>
              <c:numCache>
                <c:formatCode>General</c:formatCode>
                <c:ptCount val="6"/>
                <c:pt idx="0">
                  <c:v>140</c:v>
                </c:pt>
                <c:pt idx="1">
                  <c:v>33</c:v>
                </c:pt>
                <c:pt idx="2">
                  <c:v>8.6</c:v>
                </c:pt>
                <c:pt idx="3">
                  <c:v>2.2000000000000002</c:v>
                </c:pt>
                <c:pt idx="4">
                  <c:v>0.58000000000000063</c:v>
                </c:pt>
                <c:pt idx="5">
                  <c:v>0.23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92320"/>
        <c:axId val="141792896"/>
      </c:scatterChart>
      <c:valAx>
        <c:axId val="141792320"/>
        <c:scaling>
          <c:orientation val="minMax"/>
          <c:max val="20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Αριθμός Ατόμων Άνθρακα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792896"/>
        <c:crossesAt val="0.1"/>
        <c:crossBetween val="midCat"/>
        <c:majorUnit val="2"/>
      </c:valAx>
      <c:valAx>
        <c:axId val="141792896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792320"/>
        <c:crossesAt val="6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Φύλλο1!$A$24:$A$28</c:f>
              <c:numCache>
                <c:formatCode>General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3.0000000000000002E-2</c:v>
                </c:pt>
                <c:pt idx="3">
                  <c:v>0.1</c:v>
                </c:pt>
                <c:pt idx="4">
                  <c:v>0.30000000000000032</c:v>
                </c:pt>
              </c:numCache>
            </c:numRef>
          </c:xVal>
          <c:yVal>
            <c:numRef>
              <c:f>Φύλλο1!$B$24:$B$28</c:f>
              <c:numCache>
                <c:formatCode>General</c:formatCode>
                <c:ptCount val="5"/>
                <c:pt idx="0">
                  <c:v>8.1</c:v>
                </c:pt>
                <c:pt idx="1">
                  <c:v>5.6</c:v>
                </c:pt>
                <c:pt idx="2">
                  <c:v>3.1</c:v>
                </c:pt>
                <c:pt idx="3">
                  <c:v>1.5</c:v>
                </c:pt>
                <c:pt idx="4">
                  <c:v>0.70000000000000062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04096"/>
        <c:axId val="141804672"/>
      </c:scatterChart>
      <c:valAx>
        <c:axId val="14180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Συγκέντρωση</a:t>
                </a:r>
                <a:r>
                  <a:rPr lang="el-GR" baseline="0"/>
                  <a:t> </a:t>
                </a:r>
                <a:r>
                  <a:rPr lang="en-US" baseline="0"/>
                  <a:t>NaCl / M</a:t>
                </a:r>
                <a:endParaRPr lang="el-G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04672"/>
        <c:crosses val="autoZero"/>
        <c:crossBetween val="midCat"/>
      </c:valAx>
      <c:valAx>
        <c:axId val="141804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04096"/>
        <c:crosses val="autoZero"/>
        <c:crossBetween val="midCat"/>
      </c:valAx>
      <c:spPr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78709436325271"/>
          <c:y val="4.8501555382735255E-2"/>
          <c:w val="0.77030834957731953"/>
          <c:h val="0.755125819353406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Φύλλο1!$A$42:$A$45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</c:numCache>
            </c:numRef>
          </c:xVal>
          <c:yVal>
            <c:numRef>
              <c:f>Φύλλο1!$B$42:$B$45</c:f>
              <c:numCache>
                <c:formatCode>General</c:formatCode>
                <c:ptCount val="4"/>
                <c:pt idx="0">
                  <c:v>3.86</c:v>
                </c:pt>
                <c:pt idx="1">
                  <c:v>3.9299999999999997</c:v>
                </c:pt>
                <c:pt idx="2">
                  <c:v>4.08</c:v>
                </c:pt>
                <c:pt idx="3">
                  <c:v>4.22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07552"/>
        <c:axId val="141808128"/>
      </c:scatterChart>
      <c:valAx>
        <c:axId val="141807552"/>
        <c:scaling>
          <c:orientation val="minMax"/>
          <c:max val="4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Θερμοκρασία / </a:t>
                </a:r>
                <a:r>
                  <a:rPr lang="el-GR" baseline="30000"/>
                  <a:t>ο</a:t>
                </a:r>
                <a:r>
                  <a:rPr lang="en-US"/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08128"/>
        <c:crosses val="autoZero"/>
        <c:crossBetween val="midCat"/>
        <c:majorUnit val="5"/>
      </c:valAx>
      <c:valAx>
        <c:axId val="141808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07552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00212302799706"/>
          <c:y val="5.1400648100173967E-2"/>
          <c:w val="0.793833753921522"/>
          <c:h val="0.78169364246135964"/>
        </c:manualLayout>
      </c:layout>
      <c:scatterChart>
        <c:scatterStyle val="lineMarker"/>
        <c:varyColors val="0"/>
        <c:ser>
          <c:idx val="0"/>
          <c:order val="0"/>
          <c:tx>
            <c:v>TWEEN20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Φύλλο1!$B$61:$B$64</c:f>
              <c:numCache>
                <c:formatCode>General</c:formatCode>
                <c:ptCount val="4"/>
                <c:pt idx="0">
                  <c:v>4.9900000000000014E-2</c:v>
                </c:pt>
                <c:pt idx="1">
                  <c:v>3.4200000000000001E-2</c:v>
                </c:pt>
                <c:pt idx="2">
                  <c:v>1.6100000000000021E-2</c:v>
                </c:pt>
                <c:pt idx="3">
                  <c:v>1.7100000000000001E-2</c:v>
                </c:pt>
              </c:numCache>
            </c:numRef>
          </c:yVal>
          <c:smooth val="0"/>
        </c:ser>
        <c:ser>
          <c:idx val="1"/>
          <c:order val="1"/>
          <c:tx>
            <c:v>TWEEN21</c:v>
          </c:tx>
          <c:spPr>
            <a:ln w="28575">
              <a:noFill/>
            </a:ln>
          </c:spP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Φύλλο1!$C$61:$C$64</c:f>
              <c:numCache>
                <c:formatCode>General</c:formatCode>
                <c:ptCount val="4"/>
                <c:pt idx="0">
                  <c:v>6.3E-2</c:v>
                </c:pt>
                <c:pt idx="1">
                  <c:v>3.5600000000000041E-2</c:v>
                </c:pt>
                <c:pt idx="2">
                  <c:v>2.5000000000000001E-2</c:v>
                </c:pt>
                <c:pt idx="3">
                  <c:v>2.3199999999999988E-2</c:v>
                </c:pt>
              </c:numCache>
            </c:numRef>
          </c:yVal>
          <c:smooth val="0"/>
        </c:ser>
        <c:ser>
          <c:idx val="2"/>
          <c:order val="2"/>
          <c:tx>
            <c:v>TWEEN40</c:v>
          </c:tx>
          <c:spPr>
            <a:ln w="28575">
              <a:noFill/>
            </a:ln>
          </c:spP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Φύλλο1!$D$61:$D$64</c:f>
              <c:numCache>
                <c:formatCode>General</c:formatCode>
                <c:ptCount val="4"/>
                <c:pt idx="0">
                  <c:v>3.3300000000000003E-2</c:v>
                </c:pt>
                <c:pt idx="1">
                  <c:v>2.81E-2</c:v>
                </c:pt>
                <c:pt idx="2">
                  <c:v>1.8599999999999998E-2</c:v>
                </c:pt>
                <c:pt idx="3">
                  <c:v>1.9599999999999999E-2</c:v>
                </c:pt>
              </c:numCache>
            </c:numRef>
          </c:yVal>
          <c:smooth val="0"/>
        </c:ser>
        <c:ser>
          <c:idx val="3"/>
          <c:order val="3"/>
          <c:tx>
            <c:v>TWEEN60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Φύλλο1!$E$61:$E$64</c:f>
              <c:numCache>
                <c:formatCode>General</c:formatCode>
                <c:ptCount val="4"/>
                <c:pt idx="0">
                  <c:v>1.670000000000002E-2</c:v>
                </c:pt>
                <c:pt idx="1">
                  <c:v>1.5299999999999998E-2</c:v>
                </c:pt>
                <c:pt idx="2">
                  <c:v>1.5400000000000013E-2</c:v>
                </c:pt>
                <c:pt idx="3">
                  <c:v>1.6100000000000021E-2</c:v>
                </c:pt>
              </c:numCache>
            </c:numRef>
          </c:yVal>
          <c:smooth val="0"/>
        </c:ser>
        <c:ser>
          <c:idx val="4"/>
          <c:order val="4"/>
          <c:tx>
            <c:v>TWEEN80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</c:spPr>
          </c:marke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Φύλλο1!$F$61:$F$64</c:f>
              <c:numCache>
                <c:formatCode>General</c:formatCode>
                <c:ptCount val="4"/>
                <c:pt idx="0">
                  <c:v>1.4999999999999998E-2</c:v>
                </c:pt>
                <c:pt idx="1">
                  <c:v>1.3899999999999999E-2</c:v>
                </c:pt>
                <c:pt idx="2">
                  <c:v>1.5100000000000013E-2</c:v>
                </c:pt>
                <c:pt idx="3">
                  <c:v>1.6100000000000021E-2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09856"/>
        <c:axId val="141810432"/>
      </c:scatterChart>
      <c:valAx>
        <c:axId val="141809856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Θερμοκρασία / </a:t>
                </a:r>
                <a:r>
                  <a:rPr lang="el-GR" baseline="30000"/>
                  <a:t>ο</a:t>
                </a:r>
                <a:r>
                  <a:rPr lang="en-US"/>
                  <a:t>C</a:t>
                </a:r>
              </a:p>
            </c:rich>
          </c:tx>
          <c:layout>
            <c:manualLayout>
              <c:xMode val="edge"/>
              <c:yMode val="edge"/>
              <c:x val="0.43293569553805822"/>
              <c:y val="0.91666666666666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1810432"/>
        <c:crosses val="autoZero"/>
        <c:crossBetween val="midCat"/>
        <c:majorUnit val="10"/>
      </c:valAx>
      <c:valAx>
        <c:axId val="14181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809856"/>
        <c:crosses val="autoZero"/>
        <c:crossBetween val="midCat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75244575678040371"/>
          <c:y val="7.7743875765529311E-2"/>
          <c:w val="0.15866535433070891"/>
          <c:h val="0.41858595800524989"/>
        </c:manualLayout>
      </c:layout>
      <c:overlay val="0"/>
      <c:txPr>
        <a:bodyPr/>
        <a:lstStyle/>
        <a:p>
          <a:pPr>
            <a:defRPr sz="9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24624683873537"/>
          <c:y val="2.871410736579276E-2"/>
          <c:w val="0.7824499727966806"/>
          <c:h val="0.8075570890717302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Φύλλο1!$F$19:$F$23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</c:numCache>
            </c:numRef>
          </c:xVal>
          <c:yVal>
            <c:numRef>
              <c:f>Φύλλο1!$H$19:$H$23</c:f>
              <c:numCache>
                <c:formatCode>General</c:formatCode>
                <c:ptCount val="5"/>
                <c:pt idx="0">
                  <c:v>0.94640000000000002</c:v>
                </c:pt>
                <c:pt idx="1">
                  <c:v>0.98829999999999996</c:v>
                </c:pt>
                <c:pt idx="2">
                  <c:v>1.034</c:v>
                </c:pt>
                <c:pt idx="3">
                  <c:v>1.085</c:v>
                </c:pt>
                <c:pt idx="4">
                  <c:v>1.1499999999999986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118400"/>
        <c:axId val="152118976"/>
      </c:scatterChart>
      <c:valAx>
        <c:axId val="152118400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/ </a:t>
                </a:r>
                <a:r>
                  <a:rPr lang="en-US" baseline="30000"/>
                  <a:t>o</a:t>
                </a:r>
                <a:r>
                  <a:rPr lang="en-US"/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2118976"/>
        <c:crosses val="autoZero"/>
        <c:crossBetween val="midCat"/>
      </c:valAx>
      <c:valAx>
        <c:axId val="152118976"/>
        <c:scaling>
          <c:orientation val="minMax"/>
          <c:min val="0.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21184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000000"/>
              </a:solidFill>
              <a:prstDash val="sysDash"/>
            </a:ln>
          </c:spPr>
          <c:marker>
            <c:symbol val="diamond"/>
            <c:size val="11"/>
            <c:spPr>
              <a:solidFill>
                <a:schemeClr val="tx1"/>
              </a:solidFill>
            </c:spPr>
          </c:marker>
          <c:xVal>
            <c:numRef>
              <c:f>Φύλλο1!$A$23:$A$28</c:f>
              <c:numCache>
                <c:formatCode>General</c:formatCode>
                <c:ptCount val="6"/>
                <c:pt idx="0">
                  <c:v>15.1</c:v>
                </c:pt>
                <c:pt idx="1">
                  <c:v>20.2</c:v>
                </c:pt>
                <c:pt idx="2">
                  <c:v>25.3</c:v>
                </c:pt>
                <c:pt idx="3">
                  <c:v>30.1</c:v>
                </c:pt>
                <c:pt idx="4">
                  <c:v>35.200000000000003</c:v>
                </c:pt>
                <c:pt idx="5">
                  <c:v>40.200000000000003</c:v>
                </c:pt>
              </c:numCache>
            </c:numRef>
          </c:xVal>
          <c:yVal>
            <c:numRef>
              <c:f>Φύλλο1!$C$23:$C$28</c:f>
              <c:numCache>
                <c:formatCode>General</c:formatCode>
                <c:ptCount val="6"/>
                <c:pt idx="0">
                  <c:v>8.4430000000000026E-3</c:v>
                </c:pt>
                <c:pt idx="1">
                  <c:v>8.3390000000000165E-3</c:v>
                </c:pt>
                <c:pt idx="2">
                  <c:v>8.36500000000002E-3</c:v>
                </c:pt>
                <c:pt idx="3">
                  <c:v>8.4560000000000225E-3</c:v>
                </c:pt>
                <c:pt idx="4">
                  <c:v>8.6000000000000104E-3</c:v>
                </c:pt>
                <c:pt idx="5">
                  <c:v>8.7390000000000002E-3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120704"/>
        <c:axId val="152121280"/>
      </c:scatterChart>
      <c:valAx>
        <c:axId val="152120704"/>
        <c:scaling>
          <c:orientation val="minMax"/>
          <c:max val="45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Θερμοκρασία / </a:t>
                </a:r>
                <a:r>
                  <a:rPr lang="el-GR" baseline="30000"/>
                  <a:t>ο</a:t>
                </a:r>
                <a:r>
                  <a:rPr lang="en-US"/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2121280"/>
        <c:crosses val="autoZero"/>
        <c:crossBetween val="midCat"/>
        <c:majorUnit val="5"/>
      </c:valAx>
      <c:valAx>
        <c:axId val="152121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0.00E+00" sourceLinked="0"/>
        <c:majorTickMark val="out"/>
        <c:minorTickMark val="none"/>
        <c:tickLblPos val="nextTo"/>
        <c:crossAx val="152120704"/>
        <c:crosses val="autoZero"/>
        <c:crossBetween val="midCat"/>
        <c:majorUnit val="1.0000000000000025E-4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0.5945</cdr:x>
      <cdr:y>0.185</cdr:y>
    </cdr:from>
    <cdr:to>
      <cdr:x>0.7945</cdr:x>
      <cdr:y>0.51834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2718048" y="507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SDS</a:t>
          </a:r>
          <a:endParaRPr lang="el-GR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0.23225</cdr:x>
      <cdr:y>0.13251</cdr:y>
    </cdr:from>
    <cdr:to>
      <cdr:x>0.43225</cdr:x>
      <cdr:y>0.46584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061864" y="363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800" dirty="0" smtClean="0"/>
            <a:t>ΤΤΑΒ</a:t>
          </a:r>
          <a:endParaRPr lang="el-GR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13AC8-7C0D-48DC-AE3C-5487180CE0C8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C46D7-82E9-42FC-A993-FE138B7F64D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2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DF538-ED45-4145-A0D5-6E2BDF429A16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1B4F-5D4A-438B-B903-85CD493E575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8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5338-1820-490E-B4A9-08BD32C74E56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81C5-4EE5-4169-9D3A-9867F35A09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7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ED9F-4D09-4FB1-B327-CF3707416F10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31BE-F1B4-47C2-8DDE-0F95FCCE897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F6F5-9A01-4100-86E5-6183B17ADA1E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78E2-B86D-4C15-90C5-10F1E286D7F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5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03A0-03BC-4B86-AE00-12AFD1998329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56BF-1810-4C87-8A3E-4B52A41FB7C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6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FE8E-1585-46E2-BD94-EB9382F31BC7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E968-ACE5-4E65-8EFA-A13636880F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6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E163-71FB-49EF-8BA3-910211732062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1A98-947C-406C-8B74-08112E1B65C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15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7F93-CE03-46A4-84BE-94D9C117AD26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8BE8-CD16-43E7-84C9-03A84D3675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9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0EFF-E3DE-4063-85AB-F4A6B3748790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AC17-0F04-47D7-98D2-1AC9C22AB18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4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BEF1-7292-4BB9-8A50-1F2CE4995E96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2EE4-C2AD-4466-BC5A-99D866169E9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37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F64C-DBB4-41B9-9419-3EDB582F1C38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C4E3-9C41-46CE-912D-F26A6504CBA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04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01FF-CA0E-4E27-83FC-1C24C2A01FED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E3E5-99AA-4018-99C7-2E6B89E4E69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31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A663-6615-4CA8-8C46-D66DC571CA38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37E7-AED8-439E-8F97-770B779CACF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7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3200-D05D-45F2-8C17-AE4BAF3B5EB9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23B4-8FD6-4393-8D00-889A6966238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79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07EA-6560-4AA2-BE71-BC1BDBBA45C6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774B-83B8-4E79-8387-D957A5758DA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BA03-E1D4-4898-98A0-914881817123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4694-054A-4D91-A624-41E445DE28D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481FF163-950F-4428-9646-AD19B21EB77C}" type="datetime1">
              <a:rPr lang="el-GR">
                <a:solidFill>
                  <a:srgbClr val="000000"/>
                </a:solidFill>
              </a:rPr>
              <a:pPr>
                <a:defRPr/>
              </a:pPr>
              <a:t>15/12/2015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r>
              <a:rPr lang="el-GR">
                <a:solidFill>
                  <a:srgbClr val="000000"/>
                </a:solidFill>
              </a:rPr>
              <a:t>Φυσικοφαρμακευτική : Κεφάλαιο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952D72-7249-4999-B9DE-AF4D894E224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7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8.wmf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7.wmf"/><Relationship Id="rId10" Type="http://schemas.openxmlformats.org/officeDocument/2006/relationships/image" Target="../media/image49.wmf"/><Relationship Id="rId4" Type="http://schemas.openxmlformats.org/officeDocument/2006/relationships/oleObject" Target="../embeddings/Microsoft_Word_97_-_2003_Document1.doc"/><Relationship Id="rId9" Type="http://schemas.openxmlformats.org/officeDocument/2006/relationships/oleObject" Target="../embeddings/Microsoft_Word_97_-_2003_Document2.doc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6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A1615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2705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Κολλοειδή συστήματα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</a:t>
            </a:r>
            <a:r>
              <a:rPr lang="el-GR" sz="2200" dirty="0" err="1"/>
              <a:t>Αρχοντούλα</a:t>
            </a:r>
            <a:r>
              <a:rPr lang="el-GR" sz="2200" dirty="0"/>
              <a:t> </a:t>
            </a:r>
            <a:r>
              <a:rPr lang="el-GR" sz="2200" dirty="0" err="1"/>
              <a:t>Χατζηλαζάρου</a:t>
            </a:r>
            <a:r>
              <a:rPr lang="el-GR" sz="2200" dirty="0"/>
              <a:t>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Ενόργανης Ανάλυσης και Φυσικοχημείας 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Οινολογίας και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Φαρμακευτικές Ιδιότητες Κολλοειδών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Αλογονούχα άλατα του Αργύρου : σπερματοκτόνα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Κολλοειδές Θείο : γεωργία – αντιμετώπιση ασθενειών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Κολλοειδής Χρυσός : διαγνωστικό στην πάρεση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Κολλοειδής Χαλκός : θεραπεία καρκίνου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Κολλοειδής Υδράργυρος : θεραπεία σύφιλης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Φυσικά και Συνθετικά Κολλοειδή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Πρωτεϊνες πλάσματος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Φυτικά μακρομόρια (κυτταρίνη, άμυλο) : πρόσθετα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Συνθετικά πολυμερή : επικαλύψεις στερεών μορφών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Επιφανειοδραστικές ενώσεις : βελτίωση διαλυτότητας, σταθερότητας και οργανοληπτικών ιδιοτήτων σε υδατικά και ελαιώδη φαρμακευτικά σκευάσματα</a:t>
            </a:r>
          </a:p>
        </p:txBody>
      </p:sp>
    </p:spTree>
    <p:extLst>
      <p:ext uri="{BB962C8B-B14F-4D97-AF65-F5344CB8AC3E}">
        <p14:creationId xmlns:p14="http://schemas.microsoft.com/office/powerpoint/2010/main" val="16287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23762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000" b="1" dirty="0" smtClean="0"/>
              <a:t>Κατάταξη Κολλοειδών Συστημάτων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Με βάση τις αλληλεπιδράσεις σωματιδίων και μέσου διασποράς</a:t>
            </a:r>
            <a:r>
              <a:rPr lang="en-US" sz="1800" dirty="0" smtClean="0"/>
              <a:t> </a:t>
            </a:r>
            <a:r>
              <a:rPr lang="el-GR" sz="1800" dirty="0" smtClean="0"/>
              <a:t>: </a:t>
            </a:r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l-GR" sz="1800" dirty="0" smtClean="0"/>
              <a:t>		α) </a:t>
            </a:r>
            <a:r>
              <a:rPr lang="el-GR" sz="2000" dirty="0" err="1" smtClean="0"/>
              <a:t>Λυόφοβα</a:t>
            </a:r>
            <a:endParaRPr lang="el-GR" sz="2000" dirty="0" smtClean="0"/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l-GR" sz="2000" dirty="0" smtClean="0"/>
              <a:t>		β) </a:t>
            </a:r>
            <a:r>
              <a:rPr lang="el-GR" sz="2000" dirty="0" err="1" smtClean="0"/>
              <a:t>Λυόφιλα</a:t>
            </a:r>
            <a:r>
              <a:rPr lang="el-GR" sz="2000" dirty="0" smtClean="0"/>
              <a:t> και</a:t>
            </a:r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l-GR" sz="2000" dirty="0" smtClean="0"/>
              <a:t>		γ) </a:t>
            </a:r>
            <a:r>
              <a:rPr lang="el-GR" sz="2000" dirty="0" err="1" smtClean="0"/>
              <a:t>Αμφίφιλα</a:t>
            </a:r>
            <a:endParaRPr lang="el-GR" sz="20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3140968"/>
            <a:ext cx="84249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l-GR" sz="2400" dirty="0" err="1" smtClean="0">
                <a:solidFill>
                  <a:srgbClr val="000000"/>
                </a:solidFill>
              </a:rPr>
              <a:t>Λυόφοβα</a:t>
            </a:r>
            <a:r>
              <a:rPr lang="el-GR" sz="2400" dirty="0" smtClean="0">
                <a:solidFill>
                  <a:srgbClr val="000000"/>
                </a:solidFill>
              </a:rPr>
              <a:t> Κολλοειδή</a:t>
            </a:r>
          </a:p>
          <a:p>
            <a:pPr marL="342900" indent="-342900" algn="ctr">
              <a:spcBef>
                <a:spcPct val="20000"/>
              </a:spcBef>
            </a:pPr>
            <a:endParaRPr lang="en-US" sz="1100" kern="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000000"/>
                </a:solidFill>
              </a:rPr>
              <a:t>Η διεσπαρμένη φάση και το μέσο διασποράς αποτελούν διαφορετικές φάσεις – </a:t>
            </a:r>
            <a:r>
              <a:rPr lang="el-GR" dirty="0" err="1" smtClean="0">
                <a:solidFill>
                  <a:srgbClr val="000000"/>
                </a:solidFill>
              </a:rPr>
              <a:t>μικροετερογενή</a:t>
            </a:r>
            <a:r>
              <a:rPr lang="el-GR" dirty="0" smtClean="0">
                <a:solidFill>
                  <a:srgbClr val="000000"/>
                </a:solidFill>
              </a:rPr>
              <a:t> συστήματα – δεν είναι σταθερά κολλοειδή</a:t>
            </a: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000000"/>
                </a:solidFill>
              </a:rPr>
              <a:t>Διακριτή </a:t>
            </a:r>
            <a:r>
              <a:rPr lang="el-GR" dirty="0" err="1" smtClean="0">
                <a:solidFill>
                  <a:srgbClr val="000000"/>
                </a:solidFill>
              </a:rPr>
              <a:t>διαφασική</a:t>
            </a:r>
            <a:r>
              <a:rPr lang="el-GR" dirty="0" smtClean="0">
                <a:solidFill>
                  <a:srgbClr val="000000"/>
                </a:solidFill>
              </a:rPr>
              <a:t> περιοχή</a:t>
            </a: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srgbClr val="000000"/>
                </a:solidFill>
              </a:rPr>
              <a:t>Δεν μεταβάλλονται οι ιδιότητες  του διαλύτη στα </a:t>
            </a:r>
            <a:r>
              <a:rPr lang="el-GR" dirty="0" err="1" smtClean="0">
                <a:solidFill>
                  <a:srgbClr val="000000"/>
                </a:solidFill>
              </a:rPr>
              <a:t>λυόφοβα</a:t>
            </a:r>
            <a:r>
              <a:rPr lang="el-GR" dirty="0" smtClean="0">
                <a:solidFill>
                  <a:srgbClr val="000000"/>
                </a:solidFill>
              </a:rPr>
              <a:t> κολλοειδή (ιξώδες, επιφανειακή τάση, </a:t>
            </a:r>
            <a:r>
              <a:rPr lang="el-GR" dirty="0" err="1" smtClean="0">
                <a:solidFill>
                  <a:srgbClr val="000000"/>
                </a:solidFill>
              </a:rPr>
              <a:t>κ.λ</a:t>
            </a:r>
            <a:r>
              <a:rPr lang="el-GR" dirty="0" smtClean="0">
                <a:solidFill>
                  <a:srgbClr val="000000"/>
                </a:solidFill>
              </a:rPr>
              <a:t>.)</a:t>
            </a:r>
          </a:p>
          <a:p>
            <a:pPr>
              <a:spcBef>
                <a:spcPts val="600"/>
              </a:spcBef>
            </a:pPr>
            <a:r>
              <a:rPr lang="el-GR" dirty="0" err="1" smtClean="0">
                <a:solidFill>
                  <a:srgbClr val="000000"/>
                </a:solidFill>
              </a:rPr>
              <a:t>Λυόφοβο</a:t>
            </a:r>
            <a:r>
              <a:rPr lang="el-GR" dirty="0" smtClean="0">
                <a:solidFill>
                  <a:srgbClr val="000000"/>
                </a:solidFill>
              </a:rPr>
              <a:t> κολλοειδές : δεν συνεπάγεται μη-συγγένεια με το μέσο διασποράς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l-GR" kern="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l-GR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1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err="1" smtClean="0"/>
              <a:t>Λυόφιλα</a:t>
            </a:r>
            <a:r>
              <a:rPr lang="el-GR" sz="2400" b="1" dirty="0" smtClean="0"/>
              <a:t> Κολλοειδή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Η διεσπαρμένη φάση και το μέσο διασποράς αποτελούν ομογενή φάση χωρίς διακριτή </a:t>
            </a:r>
            <a:r>
              <a:rPr lang="el-GR" sz="1800" dirty="0" err="1" smtClean="0"/>
              <a:t>διαφασική</a:t>
            </a:r>
            <a:r>
              <a:rPr lang="el-GR" sz="1800" dirty="0" smtClean="0"/>
              <a:t> περιοχή – παράγονται αυθόρμητα – σταθερά κολλοειδή (πραγματικά διαλύματα)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Ισχυρές αλληλεπιδράσεις ανάμεσα στα σωματίδια και τα μόρια της συνεχούς φάσης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Ζελατίνη, Ακακία, Ινσουλίνη και </a:t>
            </a:r>
            <a:r>
              <a:rPr lang="el-GR" sz="1800" dirty="0" err="1" smtClean="0"/>
              <a:t>Αλβουμίνη</a:t>
            </a:r>
            <a:r>
              <a:rPr lang="el-GR" sz="1800" dirty="0" smtClean="0"/>
              <a:t> σε υδατικό μέσο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Πολυστυρένιο</a:t>
            </a:r>
            <a:r>
              <a:rPr lang="el-GR" sz="1800" dirty="0" smtClean="0"/>
              <a:t> σε μη-υδατικούς οργανικούς διαλύτες (</a:t>
            </a:r>
            <a:r>
              <a:rPr lang="el-GR" sz="1800" dirty="0" err="1" smtClean="0"/>
              <a:t>λιπόφιλα</a:t>
            </a:r>
            <a:r>
              <a:rPr lang="el-GR" sz="1800" dirty="0" smtClean="0"/>
              <a:t> κολλοειδή)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Πρωτεϊνες</a:t>
            </a:r>
            <a:r>
              <a:rPr lang="el-GR" sz="1800" dirty="0" smtClean="0"/>
              <a:t> (μόρια με </a:t>
            </a:r>
            <a:r>
              <a:rPr lang="el-GR" sz="1800" dirty="0" err="1" smtClean="0"/>
              <a:t>λυόφιλες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λυόφοβες</a:t>
            </a:r>
            <a:r>
              <a:rPr lang="el-GR" sz="1800" dirty="0" smtClean="0"/>
              <a:t> περιοχές) – </a:t>
            </a:r>
            <a:r>
              <a:rPr lang="el-GR" sz="1800" dirty="0" err="1" smtClean="0"/>
              <a:t>Νουκλεϊνικά</a:t>
            </a:r>
            <a:r>
              <a:rPr lang="el-GR" sz="1800" dirty="0" smtClean="0"/>
              <a:t> Οξέα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Παρασκευάζονται με απλή διάλυση του στερεού στον διαλύτη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Επηρεάζουν σημαντικά τις ιδιότητες των διαλυμάτων (ιξώδες, επιφανειακή τάση, σημείο βρασμού, </a:t>
            </a:r>
            <a:r>
              <a:rPr lang="el-GR" sz="1800" dirty="0" err="1" smtClean="0"/>
              <a:t>κ.λ</a:t>
            </a:r>
            <a:r>
              <a:rPr lang="el-GR" sz="1800" dirty="0" smtClean="0"/>
              <a:t>.)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Μεταβολή επιφάνειας από </a:t>
            </a:r>
            <a:r>
              <a:rPr lang="el-GR" sz="1800" dirty="0" err="1" smtClean="0"/>
              <a:t>Λυόφιλη</a:t>
            </a:r>
            <a:r>
              <a:rPr lang="el-GR" sz="1800" dirty="0" smtClean="0"/>
              <a:t> σε </a:t>
            </a:r>
            <a:r>
              <a:rPr lang="el-GR" sz="1800" dirty="0" err="1" smtClean="0"/>
              <a:t>Λυόφοβη</a:t>
            </a:r>
            <a:r>
              <a:rPr lang="el-GR" sz="1800" dirty="0" smtClean="0"/>
              <a:t> και αντίστροφα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Παραφίνη σε γυαλί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Σταγόνες ελαίου σε νερό με την προσθήκη </a:t>
            </a:r>
            <a:r>
              <a:rPr lang="el-GR" sz="1800" dirty="0" err="1" smtClean="0"/>
              <a:t>γαλακτωματοποιητών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Διαφορές </a:t>
            </a:r>
            <a:r>
              <a:rPr lang="el-GR" sz="1800" dirty="0" err="1" smtClean="0"/>
              <a:t>λυόφιλων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λυόφοβων</a:t>
            </a:r>
            <a:r>
              <a:rPr lang="el-GR" sz="1800" dirty="0" smtClean="0"/>
              <a:t> κολλοειδών</a:t>
            </a:r>
          </a:p>
        </p:txBody>
      </p:sp>
    </p:spTree>
    <p:extLst>
      <p:ext uri="{BB962C8B-B14F-4D97-AF65-F5344CB8AC3E}">
        <p14:creationId xmlns:p14="http://schemas.microsoft.com/office/powerpoint/2010/main" val="8010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16832"/>
            <a:ext cx="8229600" cy="706438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Μέθοδοι Διαμερισμού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08920"/>
            <a:ext cx="8229600" cy="338415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err="1" smtClean="0"/>
              <a:t>Λειοτρίβηση</a:t>
            </a:r>
            <a:r>
              <a:rPr lang="el-GR" sz="1800" dirty="0" smtClean="0"/>
              <a:t> με μύλους (</a:t>
            </a:r>
            <a:r>
              <a:rPr lang="el-GR" sz="1800" dirty="0" err="1" smtClean="0"/>
              <a:t>σφαιρόμυλοι</a:t>
            </a:r>
            <a:r>
              <a:rPr lang="el-GR" sz="1800" dirty="0" smtClean="0"/>
              <a:t>) – Κολλοειδείς Μύλοι (μύλος </a:t>
            </a:r>
            <a:r>
              <a:rPr lang="en-US" sz="1800" dirty="0" err="1" smtClean="0"/>
              <a:t>Plauson</a:t>
            </a:r>
            <a:r>
              <a:rPr lang="en-US" sz="1800" dirty="0" smtClean="0"/>
              <a:t>) </a:t>
            </a:r>
            <a:r>
              <a:rPr lang="el-GR" sz="1800" dirty="0" smtClean="0"/>
              <a:t>ταχύτητα περιστροφής 10000 – 20000 </a:t>
            </a:r>
            <a:r>
              <a:rPr lang="en-US" sz="1800" dirty="0" smtClean="0"/>
              <a:t>rpm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Διαμερισμός με ανάδευση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Απλή μηχανική ανάδευση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Εφαρμογή Υπερήχων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Ηλεκτροχημικός Διαμερισμός : ηλεκτρόλυση κράματος μετάλλου με νάτριο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Διαμερισμός με ψεκασμό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Γαλακτωματοποίηση</a:t>
            </a:r>
            <a:r>
              <a:rPr lang="el-GR" sz="1800" dirty="0" smtClean="0"/>
              <a:t> / Αιώρηση σε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Προσθήκη </a:t>
            </a:r>
            <a:r>
              <a:rPr lang="el-GR" sz="1800" dirty="0" err="1" smtClean="0"/>
              <a:t>γαλακτωματοποιητών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Μεταβολή της επιφανειακής τάσης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67544" y="476672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0000"/>
                </a:solidFill>
              </a:rPr>
              <a:t>Μέθοδοι Παρασκευής </a:t>
            </a:r>
            <a:r>
              <a:rPr lang="el-GR" sz="2400" b="1" dirty="0" err="1" smtClean="0">
                <a:solidFill>
                  <a:srgbClr val="000000"/>
                </a:solidFill>
              </a:rPr>
              <a:t>Λυόφοβων</a:t>
            </a:r>
            <a:r>
              <a:rPr lang="el-GR" sz="2400" b="1" dirty="0" smtClean="0">
                <a:solidFill>
                  <a:srgbClr val="000000"/>
                </a:solidFill>
              </a:rPr>
              <a:t> Κολλοειδών</a:t>
            </a:r>
          </a:p>
          <a:p>
            <a:pPr algn="ctr"/>
            <a:endParaRPr lang="el-GR" sz="1400" dirty="0" smtClean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el-GR" sz="2000" dirty="0" smtClean="0">
                <a:solidFill>
                  <a:srgbClr val="000000"/>
                </a:solidFill>
              </a:rPr>
              <a:t>Μέθοδοι Συσσωμάτωσης</a:t>
            </a:r>
          </a:p>
          <a:p>
            <a:pPr>
              <a:buFontTx/>
              <a:buAutoNum type="arabicPeriod"/>
            </a:pPr>
            <a:r>
              <a:rPr lang="el-GR" sz="2000" dirty="0" smtClean="0">
                <a:solidFill>
                  <a:srgbClr val="000000"/>
                </a:solidFill>
              </a:rPr>
              <a:t>Μέθοδοι Διασποράς</a:t>
            </a:r>
          </a:p>
        </p:txBody>
      </p:sp>
    </p:spTree>
    <p:extLst>
      <p:ext uri="{BB962C8B-B14F-4D97-AF65-F5344CB8AC3E}">
        <p14:creationId xmlns:p14="http://schemas.microsoft.com/office/powerpoint/2010/main" val="12628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Δημιουργία πυρήνων, αύξηση και σταθεροποίηση των πυρήνων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Συσσωμάτωση </a:t>
            </a:r>
            <a:r>
              <a:rPr lang="el-GR" sz="1800" dirty="0" err="1" smtClean="0"/>
              <a:t>μικροσωματιδίων</a:t>
            </a:r>
            <a:r>
              <a:rPr lang="el-GR" sz="1800" dirty="0" smtClean="0"/>
              <a:t> σε μεγαλύτερα σωματίδια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Ρυθμός συσσωμάτωσης – παραγωγής πυρήνων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Παραδείγματα 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Κολλοειδές Θείο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Κολλοειδής Χρυσός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Υδρόλυμα</a:t>
            </a:r>
            <a:r>
              <a:rPr lang="el-GR" sz="1800" dirty="0" smtClean="0"/>
              <a:t> υδροξειδίου του σιδήρου (διέρχεται από ηθμό χάρτου)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Υδρόλυμα</a:t>
            </a:r>
            <a:r>
              <a:rPr lang="el-GR" sz="1800" dirty="0" smtClean="0"/>
              <a:t> </a:t>
            </a:r>
            <a:r>
              <a:rPr lang="el-GR" sz="1800" dirty="0" err="1" smtClean="0"/>
              <a:t>βρωμιούχου</a:t>
            </a:r>
            <a:r>
              <a:rPr lang="el-GR" sz="1800" dirty="0" smtClean="0"/>
              <a:t> αργύρου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Υδρολύματα</a:t>
            </a:r>
            <a:r>
              <a:rPr lang="el-GR" sz="1800" dirty="0" smtClean="0"/>
              <a:t> με μείωση της διαλυτότητας – προσθήκη νερού σε αλκοολικά διαλύματα ενώσεων (</a:t>
            </a:r>
            <a:r>
              <a:rPr lang="el-GR" sz="1800" dirty="0" err="1" smtClean="0"/>
              <a:t>ανηθόλη</a:t>
            </a:r>
            <a:r>
              <a:rPr lang="el-GR" sz="1800" dirty="0" smtClean="0"/>
              <a:t> σε νερό)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Κολλοειδή με συμπύκνωση ατμών – συμπύκνωση ατμών μετάλλου με ηλεκτρικό τόξο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Πολυμερισμός γαλακτώματος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Μέθοδοι Συσσωμάτωσης</a:t>
            </a:r>
          </a:p>
        </p:txBody>
      </p:sp>
    </p:spTree>
    <p:extLst>
      <p:ext uri="{BB962C8B-B14F-4D97-AF65-F5344CB8AC3E}">
        <p14:creationId xmlns:p14="http://schemas.microsoft.com/office/powerpoint/2010/main" val="21368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Αμφίφιλα Κολλοειδή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52736"/>
            <a:ext cx="8229600" cy="288032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Σχηματισμός </a:t>
            </a:r>
            <a:r>
              <a:rPr lang="el-GR" sz="1800" dirty="0" err="1" smtClean="0"/>
              <a:t>μικυλλίων</a:t>
            </a:r>
            <a:r>
              <a:rPr lang="el-GR" sz="1800" dirty="0" smtClean="0"/>
              <a:t> – Κολλοειδής σύζευξη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Προσανατολισμός μορίων </a:t>
            </a:r>
            <a:r>
              <a:rPr lang="el-GR" sz="1800" dirty="0" err="1" smtClean="0"/>
              <a:t>αμφίφιλων</a:t>
            </a:r>
            <a:r>
              <a:rPr lang="el-GR" sz="1800" dirty="0" smtClean="0"/>
              <a:t> κολλοειδών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Αραιό διάλυμα : κανονικό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Αύξηση της συγκέντρωσης πάνω από ορισμένη τιμή μεταβάλλει σημαντικά τις ιδιότητες του διαλύματος (αγωγιμότητα, επιφανειακή τάση, </a:t>
            </a:r>
            <a:r>
              <a:rPr lang="el-GR" sz="1800" dirty="0" err="1" smtClean="0"/>
              <a:t>κ.λ</a:t>
            </a:r>
            <a:r>
              <a:rPr lang="el-GR" sz="1800" dirty="0" smtClean="0"/>
              <a:t>.)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Κρίσιμη συγκέντρωση </a:t>
            </a:r>
            <a:r>
              <a:rPr lang="el-GR" sz="1800" dirty="0" err="1" smtClean="0"/>
              <a:t>μικυλλιοποίησης</a:t>
            </a:r>
            <a:r>
              <a:rPr lang="el-GR" sz="1800" dirty="0" smtClean="0"/>
              <a:t> : </a:t>
            </a:r>
            <a:r>
              <a:rPr lang="en-US" sz="1800" dirty="0" smtClean="0"/>
              <a:t>CMC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Συγκέντρωση μονομερών : αυξάνει πριν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 –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σταθερή μετά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Συγκέντρωση 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μικυλλίων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: μηδενική πριν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– αυξάνει μετά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pic>
        <p:nvPicPr>
          <p:cNvPr id="3789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789040"/>
            <a:ext cx="5229225" cy="2187575"/>
          </a:xfrm>
          <a:noFill/>
        </p:spPr>
      </p:pic>
    </p:spTree>
    <p:extLst>
      <p:ext uri="{BB962C8B-B14F-4D97-AF65-F5344CB8AC3E}">
        <p14:creationId xmlns:p14="http://schemas.microsoft.com/office/powerpoint/2010/main" val="5175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l-GR" sz="2000" b="1" dirty="0" smtClean="0"/>
              <a:t>Μεταβολή ιδιοτήτων πριν και μετά το </a:t>
            </a:r>
            <a:r>
              <a:rPr lang="en-US" sz="2000" b="1" dirty="0" smtClean="0"/>
              <a:t>CMC</a:t>
            </a:r>
          </a:p>
          <a:p>
            <a:pPr marL="0" indent="0">
              <a:buNone/>
            </a:pPr>
            <a:r>
              <a:rPr lang="el-GR" sz="1600" dirty="0" smtClean="0"/>
              <a:t>Η μεταβολή μιας ιδιότητας πριν και μετά το </a:t>
            </a:r>
            <a:r>
              <a:rPr lang="en-US" sz="1600" dirty="0" smtClean="0"/>
              <a:t>CMC</a:t>
            </a:r>
            <a:r>
              <a:rPr lang="el-GR" sz="1600" dirty="0" smtClean="0"/>
              <a:t> καθορίζεται από ποία μορφή της </a:t>
            </a:r>
            <a:r>
              <a:rPr lang="el-GR" sz="1600" dirty="0" err="1" smtClean="0"/>
              <a:t>επιφανειοδραστικής</a:t>
            </a:r>
            <a:r>
              <a:rPr lang="el-GR" sz="1600" dirty="0" smtClean="0"/>
              <a:t> ιδιότητας εξαρτάται η συγκεκριμένη ιδιότητα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(μονομερή,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 ή και από τις δύο μορφές)</a:t>
            </a:r>
          </a:p>
          <a:p>
            <a:pPr marL="0" indent="0">
              <a:buNone/>
            </a:pPr>
            <a:r>
              <a:rPr lang="el-GR" sz="1600" dirty="0" smtClean="0"/>
              <a:t>Α) Εάν η ιδιότητα εξαρτάται μόνο από τα μονομερή τότε μεταβάλλεται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(συνήθως αυξάνει) ενώ μετά το </a:t>
            </a:r>
            <a:r>
              <a:rPr lang="en-US" sz="1600" dirty="0" smtClean="0"/>
              <a:t>CMC </a:t>
            </a:r>
            <a:r>
              <a:rPr lang="el-GR" sz="1600" dirty="0" smtClean="0"/>
              <a:t>παραμένει σταθερή.</a:t>
            </a:r>
          </a:p>
          <a:p>
            <a:pPr marL="0" indent="0">
              <a:buNone/>
            </a:pPr>
            <a:r>
              <a:rPr lang="el-GR" sz="1600" dirty="0" smtClean="0"/>
              <a:t>Β) Εάν η ιδιότητα εξαρτάται μόνο από τα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 τότε είναι σταθερή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ενώ μεταβάλλεται μετά από το </a:t>
            </a:r>
            <a:r>
              <a:rPr lang="en-US" sz="1600" dirty="0" smtClean="0"/>
              <a:t>CMC (</a:t>
            </a:r>
            <a:r>
              <a:rPr lang="el-GR" sz="1600" dirty="0" smtClean="0"/>
              <a:t>συνήθως αυξάνει).</a:t>
            </a:r>
          </a:p>
          <a:p>
            <a:pPr marL="0" indent="0">
              <a:buNone/>
            </a:pPr>
            <a:r>
              <a:rPr lang="el-GR" sz="1600" dirty="0" smtClean="0"/>
              <a:t>Γ) Εάν η ιδιότητα εξαρτάται και από τις δύο μορφές τότε μεταβάλλεται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και μετά από αυτό αλλά με διαφορετική ρυθμό.</a:t>
            </a:r>
          </a:p>
          <a:p>
            <a:pPr marL="0" indent="0">
              <a:buNone/>
            </a:pPr>
            <a:r>
              <a:rPr lang="el-GR" sz="1600" dirty="0" smtClean="0"/>
              <a:t>Παραδείγματα μεταβολών : </a:t>
            </a:r>
          </a:p>
          <a:p>
            <a:pPr>
              <a:buAutoNum type="arabicPeriod"/>
            </a:pPr>
            <a:r>
              <a:rPr lang="el-GR" sz="1600" dirty="0" smtClean="0"/>
              <a:t>Επιφανειακή τάση (εξάρτηση από τα μονομερή) : μειώνεται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σταθερή μετά το </a:t>
            </a:r>
            <a:r>
              <a:rPr lang="en-US" sz="1600" dirty="0" smtClean="0"/>
              <a:t>CMC</a:t>
            </a:r>
          </a:p>
          <a:p>
            <a:pPr>
              <a:buAutoNum type="arabicPeriod"/>
            </a:pPr>
            <a:r>
              <a:rPr lang="el-GR" sz="1600" dirty="0" smtClean="0"/>
              <a:t>Απορρυπαντική δράση (εξάρτηση από τα μονομερή) : αυξάνεται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σταθερή μετά το </a:t>
            </a:r>
            <a:r>
              <a:rPr lang="en-US" sz="1600" dirty="0" smtClean="0"/>
              <a:t>CMC</a:t>
            </a:r>
          </a:p>
          <a:p>
            <a:pPr>
              <a:buAutoNum type="arabicPeriod"/>
            </a:pPr>
            <a:r>
              <a:rPr lang="el-GR" sz="1600" dirty="0" smtClean="0"/>
              <a:t>Θολερότητα (εξάρτηση από τα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) : σταθερή (μηδενική)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αυξάνεται μετά το </a:t>
            </a:r>
            <a:r>
              <a:rPr lang="en-US" sz="1600" dirty="0" smtClean="0"/>
              <a:t>CMC</a:t>
            </a:r>
            <a:endParaRPr lang="el-GR" sz="1600" dirty="0" smtClean="0"/>
          </a:p>
          <a:p>
            <a:pPr>
              <a:buAutoNum type="arabicPeriod"/>
            </a:pPr>
            <a:r>
              <a:rPr lang="el-GR" sz="1600" dirty="0" smtClean="0"/>
              <a:t>Αγωγιμότητα (εξάρτηση και από τις δύο μορφές) : αυξάνεται πριν και μετά το </a:t>
            </a:r>
            <a:r>
              <a:rPr lang="en-US" sz="1600" dirty="0" smtClean="0"/>
              <a:t>CMC </a:t>
            </a:r>
            <a:r>
              <a:rPr lang="el-GR" sz="1600" dirty="0" smtClean="0"/>
              <a:t>αλλά με διαφορετικό ρυθμό</a:t>
            </a:r>
            <a:r>
              <a:rPr lang="en-US" sz="1600" dirty="0" smtClean="0"/>
              <a:t> (</a:t>
            </a:r>
            <a:r>
              <a:rPr lang="el-GR" sz="1600" dirty="0" smtClean="0"/>
              <a:t>μόνο για ιονικές </a:t>
            </a:r>
            <a:r>
              <a:rPr lang="el-GR" sz="1600" dirty="0" err="1" smtClean="0"/>
              <a:t>επιφανειοδραστικές</a:t>
            </a:r>
            <a:r>
              <a:rPr lang="el-GR" sz="1600" dirty="0" smtClean="0"/>
              <a:t> ενώσεις)</a:t>
            </a:r>
          </a:p>
          <a:p>
            <a:pPr>
              <a:buAutoNum type="arabicPeriod"/>
            </a:pPr>
            <a:r>
              <a:rPr lang="el-GR" sz="1600" dirty="0" smtClean="0"/>
              <a:t>Διαλυτότητα δυσδιάλυτης ένωσης (εξάρτηση από τα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) : σταθερή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αυξάνεται μετά το </a:t>
            </a:r>
            <a:r>
              <a:rPr lang="en-US" sz="1600" dirty="0" smtClean="0"/>
              <a:t>CMC</a:t>
            </a:r>
          </a:p>
          <a:p>
            <a:pPr>
              <a:buAutoNum type="arabicPeriod"/>
            </a:pPr>
            <a:endParaRPr lang="en-US" sz="1600" dirty="0" smtClean="0"/>
          </a:p>
          <a:p>
            <a:pPr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566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Κατηγορίες </a:t>
            </a:r>
            <a:r>
              <a:rPr lang="el-GR" sz="2400" b="1" dirty="0" err="1" smtClean="0"/>
              <a:t>Αμφίφιλων</a:t>
            </a:r>
            <a:r>
              <a:rPr lang="el-GR" sz="2400" b="1" dirty="0" smtClean="0"/>
              <a:t> Ενώσεων</a:t>
            </a: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8664"/>
        </p:xfrm>
        <a:graphic>
          <a:graphicData uri="http://schemas.openxmlformats.org/drawingml/2006/table">
            <a:tbl>
              <a:tblPr/>
              <a:tblGrid>
                <a:gridCol w="1306513"/>
                <a:gridCol w="2952750"/>
                <a:gridCol w="2951162"/>
                <a:gridCol w="10191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Τύπος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Αμφίφιλο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Ιόν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Ανιονικά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Sodium lauryl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sulfate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Κατιονικά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Cetyl trimethylammonium bromide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Μη-Ιονικά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Polyoxyethylene lauryl ether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Αμφολύτες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Dimethyldodecylammonio-propane sulfonate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9" name="Rectangle 4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050" name="Object 47"/>
          <p:cNvGraphicFramePr>
            <a:graphicFrameLocks noChangeAspect="1"/>
          </p:cNvGraphicFramePr>
          <p:nvPr/>
        </p:nvGraphicFramePr>
        <p:xfrm>
          <a:off x="4932363" y="2205038"/>
          <a:ext cx="20161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Εξίσωση" r:id="rId3" imgW="1167893" imgH="253890" progId="Equation.3">
                  <p:embed/>
                </p:oleObj>
              </mc:Choice>
              <mc:Fallback>
                <p:oleObj name="Εξίσωση" r:id="rId3" imgW="116789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05038"/>
                        <a:ext cx="20161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0" name="Rectangle 50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051" name="Object 49"/>
          <p:cNvGraphicFramePr>
            <a:graphicFrameLocks noChangeAspect="1"/>
          </p:cNvGraphicFramePr>
          <p:nvPr/>
        </p:nvGraphicFramePr>
        <p:xfrm>
          <a:off x="4859338" y="2852738"/>
          <a:ext cx="22320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Εξίσωση" r:id="rId5" imgW="1447172" imgH="253890" progId="Equation.3">
                  <p:embed/>
                </p:oleObj>
              </mc:Choice>
              <mc:Fallback>
                <p:oleObj name="Εξίσωση" r:id="rId5" imgW="144717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852738"/>
                        <a:ext cx="22320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1" name="Rectangle 5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052" name="Object 55"/>
          <p:cNvGraphicFramePr>
            <a:graphicFrameLocks noChangeAspect="1"/>
          </p:cNvGraphicFramePr>
          <p:nvPr/>
        </p:nvGraphicFramePr>
        <p:xfrm>
          <a:off x="4787900" y="3573463"/>
          <a:ext cx="28082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Εξίσωση" r:id="rId7" imgW="2197100" imgH="254000" progId="Equation.3">
                  <p:embed/>
                </p:oleObj>
              </mc:Choice>
              <mc:Fallback>
                <p:oleObj name="Εξίσωση" r:id="rId7" imgW="219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73463"/>
                        <a:ext cx="280828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2" name="Rectangle 6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053" name="Object 59"/>
          <p:cNvGraphicFramePr>
            <a:graphicFrameLocks noChangeAspect="1"/>
          </p:cNvGraphicFramePr>
          <p:nvPr/>
        </p:nvGraphicFramePr>
        <p:xfrm>
          <a:off x="4787900" y="4149725"/>
          <a:ext cx="28797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Εξίσωση" r:id="rId9" imgW="2273300" imgH="254000" progId="Equation.3">
                  <p:embed/>
                </p:oleObj>
              </mc:Choice>
              <mc:Fallback>
                <p:oleObj name="Εξίσωση" r:id="rId9" imgW="227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149725"/>
                        <a:ext cx="28797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της χημικής δομής στην τιμή του </a:t>
            </a:r>
            <a:r>
              <a:rPr lang="en-US" sz="2400" b="1" dirty="0" smtClean="0"/>
              <a:t>CMC (1)</a:t>
            </a:r>
            <a:endParaRPr lang="el-GR" sz="2400" b="1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Α) Ευνοείται από τις έλξεις των </a:t>
            </a:r>
            <a:r>
              <a:rPr lang="el-GR" sz="1800" dirty="0" err="1" smtClean="0"/>
              <a:t>υδρογονανθρακικών</a:t>
            </a:r>
            <a:r>
              <a:rPr lang="el-GR" sz="1800" dirty="0" smtClean="0"/>
              <a:t> αλυσίδων στο εσωτερικό του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Β) Υδροφοβικός παράγοντας : αποκλεισμός μορίων νερού από τον πυρήνα του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Γ) Αύξηση του υδρόφοβου τμήματος :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υποδιπλασιασμός του </a:t>
            </a:r>
            <a:r>
              <a:rPr lang="en-US" sz="1800" dirty="0" smtClean="0"/>
              <a:t>CMC </a:t>
            </a:r>
            <a:r>
              <a:rPr lang="el-GR" sz="1800" dirty="0" smtClean="0"/>
              <a:t>για κάθε επιπλέον </a:t>
            </a:r>
            <a:r>
              <a:rPr lang="el-GR" sz="1800" dirty="0" err="1" smtClean="0"/>
              <a:t>μεθυλενομάδα</a:t>
            </a:r>
            <a:r>
              <a:rPr lang="el-GR" sz="1800" dirty="0" smtClean="0"/>
              <a:t> για τα ιονικά </a:t>
            </a:r>
            <a:r>
              <a:rPr lang="el-GR" sz="1800" dirty="0" err="1" smtClean="0"/>
              <a:t>τασιενεργά</a:t>
            </a:r>
            <a:r>
              <a:rPr lang="el-GR" sz="1800" dirty="0" smtClean="0"/>
              <a:t>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υποδεκαπλασιασμός</a:t>
            </a:r>
            <a:r>
              <a:rPr lang="el-GR" sz="1800" dirty="0" smtClean="0"/>
              <a:t> του </a:t>
            </a:r>
            <a:r>
              <a:rPr lang="en-US" sz="1800" dirty="0" smtClean="0"/>
              <a:t>CMC </a:t>
            </a:r>
            <a:r>
              <a:rPr lang="el-GR" sz="1800" dirty="0" smtClean="0"/>
              <a:t>για κάθε επιπλέον </a:t>
            </a:r>
            <a:r>
              <a:rPr lang="el-GR" sz="1800" dirty="0" err="1" smtClean="0"/>
              <a:t>μεθυλενομάδα</a:t>
            </a:r>
            <a:r>
              <a:rPr lang="el-GR" sz="1800" dirty="0" smtClean="0"/>
              <a:t> για τα μη-ιονικά </a:t>
            </a:r>
            <a:r>
              <a:rPr lang="el-GR" sz="1800" dirty="0" err="1" smtClean="0"/>
              <a:t>τασιενεργά</a:t>
            </a:r>
            <a:r>
              <a:rPr lang="el-GR" sz="1800" dirty="0" smtClean="0"/>
              <a:t>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αύξηση του μεγέθους των </a:t>
            </a:r>
            <a:r>
              <a:rPr lang="el-GR" sz="1800" dirty="0" err="1" smtClean="0"/>
              <a:t>μικυλλίων</a:t>
            </a:r>
            <a:r>
              <a:rPr lang="el-GR" sz="1800" dirty="0" smtClean="0"/>
              <a:t> : </a:t>
            </a:r>
            <a:r>
              <a:rPr lang="en-US" sz="1800" dirty="0" smtClean="0"/>
              <a:t>log[CMC] = A – B</a:t>
            </a:r>
            <a:r>
              <a:rPr lang="el-GR" sz="1800" dirty="0" smtClean="0"/>
              <a:t>*</a:t>
            </a:r>
            <a:r>
              <a:rPr lang="en-US" sz="1800" dirty="0" smtClean="0"/>
              <a:t>m</a:t>
            </a:r>
            <a:r>
              <a:rPr lang="el-GR" sz="1800" dirty="0" smtClean="0"/>
              <a:t> (</a:t>
            </a:r>
            <a:r>
              <a:rPr lang="el-GR" sz="1800" dirty="0" err="1" smtClean="0"/>
              <a:t>ημιεμπειρική</a:t>
            </a:r>
            <a:r>
              <a:rPr lang="el-GR" sz="1800" dirty="0" smtClean="0"/>
              <a:t> σχέση)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Ενώσεις με δύσκαμπτη δομή δεν σχηματίζουν </a:t>
            </a:r>
            <a:r>
              <a:rPr lang="el-GR" sz="1800" dirty="0" err="1" smtClean="0"/>
              <a:t>μικύλλια</a:t>
            </a:r>
            <a:r>
              <a:rPr lang="el-GR" sz="1800" dirty="0" smtClean="0"/>
              <a:t> αλλά στρώματα μορίων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CMC </a:t>
            </a:r>
            <a:r>
              <a:rPr lang="el-GR" sz="1800" dirty="0" smtClean="0"/>
              <a:t>για τις μη-ιονικές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 &lt; </a:t>
            </a:r>
            <a:r>
              <a:rPr lang="en-US" sz="1800" dirty="0" smtClean="0"/>
              <a:t>CMC </a:t>
            </a:r>
            <a:r>
              <a:rPr lang="el-GR" sz="1800" dirty="0" smtClean="0"/>
              <a:t>για τις 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 </a:t>
            </a:r>
          </a:p>
          <a:p>
            <a:pPr eaLnBrk="1" hangingPunct="1">
              <a:buFontTx/>
              <a:buNone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5474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- Γράφημα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Επίδραση της χημικής δομής στην τιμή του </a:t>
            </a:r>
            <a:r>
              <a:rPr lang="en-US" sz="2400" b="1" dirty="0" smtClean="0"/>
              <a:t>CMC (2)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822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800" b="1" smtClean="0"/>
              <a:t>ΠΕΡΙΕΧΟΜΕΝΑ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l-GR" sz="1600" smtClean="0"/>
              <a:t>Γενικά για τα κολλοειδή συστήματα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Μέγεθος, σχήμα και καθαρισμός κολλοειδών συστημάτων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Φαρμακολογικές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Τύποι κολλοειδών συστημάτων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Οπτικές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Κινητικές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Ηλεκτρικές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Σταθερότητα κολλοειδών συστημάτων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Διαλυτοποίηση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Παράγοντες που επηρεάζουν την διαλυτοποίηση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Θερμοδυναμική της διαλυτοποίησης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8152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ηλεκτρολυτών στην τιμή του </a:t>
            </a:r>
            <a:r>
              <a:rPr lang="en-US" sz="2400" b="1" dirty="0" smtClean="0"/>
              <a:t>CMC (1)</a:t>
            </a:r>
            <a:endParaRPr lang="el-GR" sz="2400" b="1" dirty="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Προσθήκη ηλεκτρολυτών μειώνει το </a:t>
            </a:r>
            <a:r>
              <a:rPr lang="en-US" sz="1800" dirty="0" smtClean="0"/>
              <a:t>CMC </a:t>
            </a:r>
            <a:r>
              <a:rPr lang="el-GR" sz="1800" dirty="0" smtClean="0"/>
              <a:t>για τα ιονικά </a:t>
            </a:r>
            <a:r>
              <a:rPr lang="el-GR" sz="1800" dirty="0" err="1" smtClean="0"/>
              <a:t>αμφίφιλα</a:t>
            </a:r>
            <a:r>
              <a:rPr lang="el-GR" sz="1800" dirty="0" smtClean="0"/>
              <a:t> – αυξάνει το μέγεθος των </a:t>
            </a:r>
            <a:r>
              <a:rPr lang="el-GR" sz="1800" dirty="0" err="1" smtClean="0"/>
              <a:t>μικυλλίων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log[CMC] = -a*</a:t>
            </a:r>
            <a:r>
              <a:rPr lang="en-US" sz="1800" dirty="0" err="1" smtClean="0"/>
              <a:t>logC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+ b  </a:t>
            </a:r>
            <a:r>
              <a:rPr lang="el-GR" sz="1800" dirty="0" smtClean="0"/>
              <a:t>(</a:t>
            </a:r>
            <a:r>
              <a:rPr lang="el-GR" sz="1800" dirty="0" err="1" smtClean="0"/>
              <a:t>ημιεμπειρική</a:t>
            </a:r>
            <a:r>
              <a:rPr lang="el-GR" sz="1800" dirty="0" smtClean="0"/>
              <a:t> σχέση)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των </a:t>
            </a:r>
            <a:r>
              <a:rPr lang="en-US" sz="1800" dirty="0" err="1" smtClean="0"/>
              <a:t>gegenions</a:t>
            </a:r>
            <a:r>
              <a:rPr lang="en-US" sz="1800" dirty="0" smtClean="0"/>
              <a:t> </a:t>
            </a:r>
            <a:r>
              <a:rPr lang="el-GR" sz="1800" dirty="0" smtClean="0"/>
              <a:t>στο μέγεθος των </a:t>
            </a:r>
            <a:r>
              <a:rPr lang="el-GR" sz="1800" dirty="0" err="1" smtClean="0"/>
              <a:t>μικυλλίων</a:t>
            </a:r>
            <a:endParaRPr lang="el-GR" sz="1800" dirty="0" smtClean="0"/>
          </a:p>
          <a:p>
            <a:pPr marL="0" indent="0" eaLnBrk="1" hangingPunct="1">
              <a:buFontTx/>
              <a:buAutoNum type="arabicPeriod"/>
            </a:pPr>
            <a:r>
              <a:rPr lang="el-GR" sz="1800" dirty="0" smtClean="0"/>
              <a:t> Για κατιονική </a:t>
            </a:r>
            <a:r>
              <a:rPr lang="el-GR" sz="1800" dirty="0" err="1" smtClean="0"/>
              <a:t>επιφανειοδραστική</a:t>
            </a:r>
            <a:r>
              <a:rPr lang="el-GR" sz="1800" dirty="0" smtClean="0"/>
              <a:t> ένωση : </a:t>
            </a:r>
            <a:r>
              <a:rPr lang="en-US" sz="1800" dirty="0" err="1" smtClean="0"/>
              <a:t>Cl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&lt; Br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&lt; I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marL="0" indent="0" eaLnBrk="1" hangingPunct="1">
              <a:buFontTx/>
              <a:buAutoNum type="arabicPeriod"/>
            </a:pPr>
            <a:r>
              <a:rPr lang="el-GR" sz="1800" dirty="0" smtClean="0"/>
              <a:t> Για </a:t>
            </a:r>
            <a:r>
              <a:rPr lang="el-GR" sz="1800" dirty="0" err="1" smtClean="0"/>
              <a:t>ανιονική</a:t>
            </a:r>
            <a:r>
              <a:rPr lang="el-GR" sz="1800" dirty="0" smtClean="0"/>
              <a:t> </a:t>
            </a:r>
            <a:r>
              <a:rPr lang="el-GR" sz="1800" dirty="0" err="1" smtClean="0"/>
              <a:t>επιφανειοδραστική</a:t>
            </a:r>
            <a:r>
              <a:rPr lang="el-GR" sz="1800" dirty="0" smtClean="0"/>
              <a:t> ένωση : </a:t>
            </a:r>
            <a:r>
              <a:rPr lang="en-US" sz="1800" dirty="0" smtClean="0"/>
              <a:t>Na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&lt; 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&lt; Cs</a:t>
            </a:r>
            <a:r>
              <a:rPr lang="en-US" sz="1800" baseline="30000" dirty="0" smtClean="0"/>
              <a:t>+</a:t>
            </a:r>
            <a:endParaRPr lang="en-US" sz="1800" dirty="0" smtClean="0"/>
          </a:p>
          <a:p>
            <a:pPr marL="0" indent="0" eaLnBrk="1" hangingPunct="1">
              <a:buFontTx/>
              <a:buAutoNum type="arabicPeriod"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Μίγμα </a:t>
            </a:r>
            <a:r>
              <a:rPr lang="el-GR" sz="1800" dirty="0" err="1" smtClean="0"/>
              <a:t>επιφανειοδραστικών</a:t>
            </a:r>
            <a:r>
              <a:rPr lang="el-GR" sz="1800" dirty="0" smtClean="0"/>
              <a:t> ενώσεων : (1</a:t>
            </a:r>
            <a:r>
              <a:rPr lang="en-US" sz="1800" dirty="0" smtClean="0"/>
              <a:t>/CMC) = (x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/CMC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 + (x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/CMC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Σημείο Νέφωσης (</a:t>
            </a:r>
            <a:r>
              <a:rPr lang="en-US" sz="1800" dirty="0" smtClean="0"/>
              <a:t>cloud point) </a:t>
            </a:r>
            <a:r>
              <a:rPr lang="el-GR" sz="1800" dirty="0" smtClean="0"/>
              <a:t>: μείωση της διαλυτότητας – αποβολή της </a:t>
            </a:r>
            <a:r>
              <a:rPr lang="el-GR" sz="1800" dirty="0" err="1" smtClean="0"/>
              <a:t>επιφανειοδραστικής</a:t>
            </a:r>
            <a:r>
              <a:rPr lang="el-GR" sz="1800" dirty="0" smtClean="0"/>
              <a:t> ένωσης από το διάλυμα – αντιστρεπτό φαινόμενο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Αύξηση του μεγέθους και μείωση του </a:t>
            </a:r>
            <a:r>
              <a:rPr lang="en-US" sz="1800" dirty="0" smtClean="0"/>
              <a:t>CMC </a:t>
            </a:r>
            <a:r>
              <a:rPr lang="el-GR" sz="1800" dirty="0" smtClean="0"/>
              <a:t>με την αύξηση της θερμοκρασίας για τις μη-ιονικές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Μικρή επίδραση στα αντίστοιχα μεγέθη για τις 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</a:t>
            </a:r>
          </a:p>
        </p:txBody>
      </p:sp>
    </p:spTree>
    <p:extLst>
      <p:ext uri="{BB962C8B-B14F-4D97-AF65-F5344CB8AC3E}">
        <p14:creationId xmlns:p14="http://schemas.microsoft.com/office/powerpoint/2010/main" val="13703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Επίδραση ηλεκτρολυτών στην τιμή του </a:t>
            </a:r>
            <a:r>
              <a:rPr lang="en-US" sz="2400" b="1" dirty="0" smtClean="0"/>
              <a:t>CMC (2)</a:t>
            </a:r>
            <a:endParaRPr lang="el-GR" sz="2400" b="1" dirty="0" smtClean="0"/>
          </a:p>
        </p:txBody>
      </p:sp>
      <p:graphicFrame>
        <p:nvGraphicFramePr>
          <p:cNvPr id="7" name="2 - Γράφημα"/>
          <p:cNvGraphicFramePr/>
          <p:nvPr/>
        </p:nvGraphicFramePr>
        <p:xfrm>
          <a:off x="2051720" y="1700808"/>
          <a:ext cx="5166320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Επίδραση Θερμοκρασίας στην τιμή του </a:t>
            </a:r>
            <a:r>
              <a:rPr lang="en-US" sz="2400" b="1" dirty="0" smtClean="0"/>
              <a:t>CMC 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Σχηματισμός </a:t>
            </a:r>
            <a:r>
              <a:rPr lang="el-GR" sz="2000" dirty="0" err="1" smtClean="0"/>
              <a:t>μικυλλίων</a:t>
            </a:r>
            <a:r>
              <a:rPr lang="el-GR" sz="2000" dirty="0" smtClean="0"/>
              <a:t> : αυθόρμητη διεργασία, Δ</a:t>
            </a:r>
            <a:r>
              <a:rPr lang="en-US" sz="2000" dirty="0" smtClean="0"/>
              <a:t>G &lt; 0</a:t>
            </a:r>
          </a:p>
          <a:p>
            <a:pPr>
              <a:buNone/>
            </a:pPr>
            <a:r>
              <a:rPr lang="el-GR" sz="2000" dirty="0" smtClean="0"/>
              <a:t>Άρα   		Δ</a:t>
            </a:r>
            <a:r>
              <a:rPr lang="en-US" sz="2000" dirty="0" smtClean="0"/>
              <a:t>H – T*</a:t>
            </a:r>
            <a:r>
              <a:rPr lang="el-GR" sz="2000" dirty="0" smtClean="0"/>
              <a:t>Δ</a:t>
            </a:r>
            <a:r>
              <a:rPr lang="en-US" sz="2000" dirty="0" smtClean="0"/>
              <a:t>S &lt; 0</a:t>
            </a:r>
          </a:p>
          <a:p>
            <a:pPr>
              <a:buNone/>
            </a:pPr>
            <a:r>
              <a:rPr lang="el-GR" sz="1600" dirty="0" smtClean="0"/>
              <a:t>Για ορισμένες </a:t>
            </a:r>
            <a:r>
              <a:rPr lang="el-GR" sz="1600" dirty="0" err="1" smtClean="0"/>
              <a:t>επιφανειοδραστικές</a:t>
            </a:r>
            <a:r>
              <a:rPr lang="el-GR" sz="1600" dirty="0" smtClean="0"/>
              <a:t> ενώσεις </a:t>
            </a:r>
            <a:r>
              <a:rPr lang="en-US" sz="1600" dirty="0" smtClean="0"/>
              <a:t>(SDS) </a:t>
            </a:r>
            <a:r>
              <a:rPr lang="el-GR" sz="1600" dirty="0" smtClean="0"/>
              <a:t>σε χαμηλές θερμοκρασίες ο όρος Δ</a:t>
            </a:r>
            <a:r>
              <a:rPr lang="en-US" sz="1600" dirty="0" smtClean="0"/>
              <a:t>S &gt; 0</a:t>
            </a:r>
          </a:p>
          <a:p>
            <a:pPr>
              <a:buNone/>
            </a:pPr>
            <a:r>
              <a:rPr lang="el-GR" sz="1600" dirty="0" smtClean="0"/>
              <a:t>Με την αύξηση της θερμοκρασίας ο όρος Δ</a:t>
            </a:r>
            <a:r>
              <a:rPr lang="en-US" sz="1600" dirty="0" smtClean="0"/>
              <a:t>S</a:t>
            </a:r>
            <a:r>
              <a:rPr lang="el-GR" sz="1600" dirty="0" smtClean="0"/>
              <a:t> μειώνεται </a:t>
            </a:r>
          </a:p>
          <a:p>
            <a:pPr marL="0" indent="0">
              <a:buNone/>
            </a:pPr>
            <a:r>
              <a:rPr lang="el-GR" sz="1600" dirty="0" smtClean="0"/>
              <a:t>Υπάρχει θετική συνεισφορά στην ολική μεταβολή της εντροπίας από την αναδιάταξη των μορίων του νερού (μικρότερος βαθμός οργάνωσης) - που υπερκαλύπτει  την μείωση της εντροπίας λόγω της μείωσης των βαθμών ελευθερίας των μορίων της </a:t>
            </a:r>
            <a:r>
              <a:rPr lang="el-GR" sz="1600" dirty="0" err="1" smtClean="0"/>
              <a:t>επιφανειοδραστικής</a:t>
            </a:r>
            <a:r>
              <a:rPr lang="el-GR" sz="1600" dirty="0" smtClean="0"/>
              <a:t> στα </a:t>
            </a:r>
            <a:r>
              <a:rPr lang="el-GR" sz="1600" dirty="0" err="1" smtClean="0"/>
              <a:t>μικύλλια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Σχηματισμός </a:t>
            </a:r>
            <a:r>
              <a:rPr lang="el-GR" sz="1600" dirty="0" err="1" smtClean="0"/>
              <a:t>μικυλλίων</a:t>
            </a:r>
            <a:r>
              <a:rPr lang="el-GR" sz="1600" dirty="0" smtClean="0"/>
              <a:t> (οργανωμένη δομή ) : Δ</a:t>
            </a:r>
            <a:r>
              <a:rPr lang="en-US" sz="1600" dirty="0" smtClean="0"/>
              <a:t>S &lt; 0</a:t>
            </a:r>
          </a:p>
          <a:p>
            <a:pPr marL="0" indent="0">
              <a:buNone/>
            </a:pPr>
            <a:r>
              <a:rPr lang="el-GR" sz="1600" dirty="0" smtClean="0"/>
              <a:t>Η αύξηση της θερμοκρασίας οδηγεί σε μείωση της δομής </a:t>
            </a:r>
            <a:r>
              <a:rPr lang="el-GR" sz="1600" dirty="0" err="1" smtClean="0"/>
              <a:t>επιδιαλύτωσης</a:t>
            </a:r>
            <a:r>
              <a:rPr lang="el-GR" sz="1600" dirty="0" smtClean="0"/>
              <a:t> των μονομερών  και επιπλέον σε μείωση της τιμής του ΔΗ (δεν είναι σταθερή – εξαρτάται από την θερμοκρασία)</a:t>
            </a:r>
            <a:endParaRPr lang="en-US" sz="1600" dirty="0" smtClean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Εξίσωση :  	</a:t>
            </a:r>
            <a:r>
              <a:rPr lang="en-US" sz="1600" dirty="0" err="1" smtClean="0"/>
              <a:t>ln</a:t>
            </a:r>
            <a:r>
              <a:rPr lang="en-US" sz="1600" dirty="0" smtClean="0"/>
              <a:t> CMC = A + B*T + (C/T)</a:t>
            </a: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7572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Επίδραση Θερμοκρασίας στην τιμή του </a:t>
            </a:r>
            <a:r>
              <a:rPr lang="en-US" sz="2400" b="1" dirty="0" smtClean="0"/>
              <a:t>CMC 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7" name="3 - Γράφημα"/>
          <p:cNvGraphicFramePr/>
          <p:nvPr/>
        </p:nvGraphicFramePr>
        <p:xfrm>
          <a:off x="251520" y="1556792"/>
          <a:ext cx="39604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4 - Γράφημα"/>
          <p:cNvGraphicFramePr/>
          <p:nvPr/>
        </p:nvGraphicFramePr>
        <p:xfrm>
          <a:off x="4355976" y="1556792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3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Επίδραση Θερμοκρασίας στην τιμή του </a:t>
            </a:r>
            <a:r>
              <a:rPr lang="en-US" sz="2400" b="1" dirty="0" smtClean="0"/>
              <a:t>CMC 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7" name="9 - Γράφημα"/>
          <p:cNvGraphicFramePr/>
          <p:nvPr/>
        </p:nvGraphicFramePr>
        <p:xfrm>
          <a:off x="179512" y="1772816"/>
          <a:ext cx="418147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314718" y="2132856"/>
            <a:ext cx="65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CTAB</a:t>
            </a:r>
            <a:endParaRPr lang="el-GR" sz="1400" dirty="0">
              <a:solidFill>
                <a:srgbClr val="000000"/>
              </a:solidFill>
            </a:endParaRPr>
          </a:p>
        </p:txBody>
      </p:sp>
      <p:graphicFrame>
        <p:nvGraphicFramePr>
          <p:cNvPr id="9" name="8 - Γράφημα"/>
          <p:cNvGraphicFramePr/>
          <p:nvPr/>
        </p:nvGraphicFramePr>
        <p:xfrm>
          <a:off x="4355976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5560201" y="2060848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SDS</a:t>
            </a:r>
            <a:endParaRPr lang="el-G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(1)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16558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Φαινόμενο </a:t>
            </a:r>
            <a:r>
              <a:rPr lang="en-US" sz="2000" b="1" dirty="0" smtClean="0"/>
              <a:t>Faraday</a:t>
            </a:r>
            <a:r>
              <a:rPr lang="el-GR" sz="2000" b="1" dirty="0" smtClean="0"/>
              <a:t> – </a:t>
            </a:r>
            <a:r>
              <a:rPr lang="en-US" sz="2000" b="1" dirty="0" smtClean="0"/>
              <a:t>Tyndall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Δημιουργία κώνου από την σκέδαση του φωτός σε κολλοειδές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Υπερμικροσκοπία</a:t>
            </a:r>
            <a:r>
              <a:rPr lang="el-GR" sz="1800" dirty="0" smtClean="0"/>
              <a:t>: μελέτη των σωματιδίων ως φωτεινά σημεία στον κώνο </a:t>
            </a:r>
            <a:r>
              <a:rPr lang="en-US" sz="1800" dirty="0" smtClean="0"/>
              <a:t>Tyndall</a:t>
            </a:r>
            <a:r>
              <a:rPr lang="el-GR" sz="1800" dirty="0" smtClean="0"/>
              <a:t>, δεν χρησιμοποιείται στα </a:t>
            </a:r>
            <a:r>
              <a:rPr lang="el-GR" sz="1800" dirty="0" err="1" smtClean="0"/>
              <a:t>λυόφιλα</a:t>
            </a:r>
            <a:r>
              <a:rPr lang="el-GR" sz="1800" dirty="0" smtClean="0"/>
              <a:t> κολλοειδή</a:t>
            </a:r>
            <a:endParaRPr lang="el-GR" sz="1800" b="1" dirty="0" smtClean="0"/>
          </a:p>
          <a:p>
            <a:pPr marL="0" indent="0" eaLnBrk="1" hangingPunct="1">
              <a:buFontTx/>
              <a:buNone/>
            </a:pPr>
            <a:endParaRPr lang="el-GR" sz="1200" b="1" dirty="0" smtClean="0"/>
          </a:p>
        </p:txBody>
      </p:sp>
      <p:pic>
        <p:nvPicPr>
          <p:cNvPr id="44034" name="Picture 2" descr="http://2.bp.blogspot.com/_bYfrU_K5v6o/TBoBxf0E0tI/AAAAAAAAAFg/2SV17it20wM/s1600/uesc_03_img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263217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5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95536" y="1124744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l-GR" sz="2000" b="1" dirty="0" smtClean="0">
                <a:solidFill>
                  <a:srgbClr val="000000"/>
                </a:solidFill>
              </a:rPr>
              <a:t>Ηλεκτρονική Μικροσκοπία</a:t>
            </a:r>
          </a:p>
          <a:p>
            <a:pPr algn="just"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Μέγεθος, σχήμα και δομή των κολλοειδών σωματιδίων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el-GR" dirty="0" smtClean="0">
                <a:solidFill>
                  <a:srgbClr val="000000"/>
                </a:solidFill>
              </a:rPr>
              <a:t>: διαχωριστική ικανότητα μικροσκοπίου</a:t>
            </a:r>
          </a:p>
          <a:p>
            <a:pPr algn="just"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ελάχιστη απόσταση ανάμεσα σε δύο σωματίδια ώστε να φαίνονται ξεχωριστά</a:t>
            </a:r>
          </a:p>
          <a:p>
            <a:pPr algn="just"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μείωση του μήκους κύματος της ακτινοβολίας </a:t>
            </a:r>
            <a:r>
              <a:rPr lang="el-GR" dirty="0" smtClean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l-GR" dirty="0" smtClean="0">
                <a:solidFill>
                  <a:srgbClr val="000000"/>
                </a:solidFill>
              </a:rPr>
              <a:t> αύξηση της διακριτικής ικανότητας</a:t>
            </a:r>
          </a:p>
          <a:p>
            <a:pPr algn="just"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Οπτικά μικροσκόπια (ορατό φως) : 200Α - Ηλεκτρονικό μικροσκόπιο : 0.1Α  (δέσμη ηλεκτρονίων)</a:t>
            </a:r>
            <a:endParaRPr lang="el-GR" i="1" dirty="0" smtClean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i="1" dirty="0" smtClean="0">
                <a:solidFill>
                  <a:srgbClr val="000000"/>
                </a:solidFill>
              </a:rPr>
              <a:t>Μήκος κύματος ακτινοβολίας για την παρατήρηση κολλοειδών σωματιδίων : 2 – 4 τάξεις μεγέθους μικρότερο από το αντίστοιχο του ορατού φωτός</a:t>
            </a:r>
            <a:endParaRPr lang="el-GR" dirty="0" smtClean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Ηλεκτρονικό μικροσκόπιο: ηλεκτρικά και μαγνητικά πεδία αντί φακών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l-GR" dirty="0" smtClean="0">
                <a:solidFill>
                  <a:srgbClr val="000000"/>
                </a:solidFill>
              </a:rPr>
              <a:t>Ηλεκτρονική Μικροσκοπία Σάρωσης (</a:t>
            </a:r>
            <a:r>
              <a:rPr lang="en-US" dirty="0" smtClean="0">
                <a:solidFill>
                  <a:srgbClr val="000000"/>
                </a:solidFill>
              </a:rPr>
              <a:t>SEM)</a:t>
            </a:r>
            <a:endParaRPr lang="el-GR" dirty="0" smtClean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l-GR" dirty="0" smtClean="0">
                <a:solidFill>
                  <a:srgbClr val="000000"/>
                </a:solidFill>
              </a:rPr>
              <a:t>Ηλεκτρονική Μικροσκοπία Διαπερατότητας (</a:t>
            </a:r>
            <a:r>
              <a:rPr lang="en-US" dirty="0" smtClean="0">
                <a:solidFill>
                  <a:srgbClr val="000000"/>
                </a:solidFill>
              </a:rPr>
              <a:t>TEM)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18479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sz="1800" b="1" dirty="0" smtClean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canning</a:t>
            </a:r>
            <a:r>
              <a:rPr lang="en-US" sz="1800" b="1" dirty="0" smtClean="0">
                <a:latin typeface="+mj-lt"/>
              </a:rPr>
              <a:t> E</a:t>
            </a:r>
            <a:r>
              <a:rPr lang="en-US" sz="1800" dirty="0" smtClean="0">
                <a:latin typeface="+mj-lt"/>
              </a:rPr>
              <a:t>lectron</a:t>
            </a:r>
            <a:r>
              <a:rPr lang="en-US" sz="1800" b="1" dirty="0" smtClean="0">
                <a:latin typeface="+mj-lt"/>
              </a:rPr>
              <a:t> M</a:t>
            </a:r>
            <a:r>
              <a:rPr lang="en-US" sz="1800" dirty="0" smtClean="0">
                <a:latin typeface="+mj-lt"/>
              </a:rPr>
              <a:t>icroscopy</a:t>
            </a:r>
            <a:r>
              <a:rPr lang="en-US" sz="1800" b="1" dirty="0" smtClean="0">
                <a:latin typeface="+mj-lt"/>
              </a:rPr>
              <a:t> </a:t>
            </a:r>
            <a:r>
              <a:rPr lang="el-GR" sz="1800" b="1" dirty="0" smtClean="0">
                <a:latin typeface="+mj-lt"/>
              </a:rPr>
              <a:t>: Ηλεκτρονική μικροσκοπία σάρωσης</a:t>
            </a:r>
            <a:endParaRPr lang="el-GR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Παραγωγή δέσμης ηλεκτρονίων από θερμαινόμενο νήμα </a:t>
            </a:r>
            <a:r>
              <a:rPr lang="en-US" sz="1800" dirty="0" smtClean="0">
                <a:latin typeface="+mj-lt"/>
                <a:cs typeface="Calibri" pitchFamily="34" charset="0"/>
              </a:rPr>
              <a:t>W</a:t>
            </a:r>
            <a:r>
              <a:rPr lang="el-GR" sz="1800" dirty="0" smtClean="0">
                <a:latin typeface="+mj-lt"/>
                <a:cs typeface="Calibri" pitchFamily="34" charset="0"/>
              </a:rPr>
              <a:t>, εστίαση με σύστημα μαγνητικών και ηλεκτρικών φακών σε επιφάνεια διαμέτρου 5 – 15 </a:t>
            </a:r>
            <a:r>
              <a:rPr lang="en-US" sz="1800" dirty="0" smtClean="0">
                <a:latin typeface="+mj-lt"/>
                <a:cs typeface="Calibri" pitchFamily="34" charset="0"/>
              </a:rPr>
              <a:t>nm</a:t>
            </a:r>
            <a:endParaRPr lang="el-GR" sz="1800" dirty="0" smtClean="0">
              <a:latin typeface="+mj-lt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Δείγμα σε θάλαμο υπό κενό, σάρωση με δέσμη ηλεκτρονίων, χρήση κατάλληλου ανιχνευτή, απεικόνιση σε οθόνη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Μικρότερη μεγέθυνση σε σχέση με το ΤΕΜ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Πλεονέκτημα: μεγάλο βάθος εστίασης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Κάλυψη δείγματος με στρώμα μετάλλου (</a:t>
            </a:r>
            <a:r>
              <a:rPr lang="en-US" sz="1800" dirty="0" smtClean="0">
                <a:latin typeface="+mj-lt"/>
                <a:cs typeface="Calibri" pitchFamily="34" charset="0"/>
              </a:rPr>
              <a:t>Au</a:t>
            </a:r>
            <a:r>
              <a:rPr lang="el-GR" sz="1800" dirty="0" smtClean="0">
                <a:latin typeface="+mj-lt"/>
                <a:cs typeface="Calibri" pitchFamily="34" charset="0"/>
              </a:rPr>
              <a:t>, </a:t>
            </a:r>
            <a:r>
              <a:rPr lang="en-US" sz="1800" dirty="0" smtClean="0">
                <a:latin typeface="+mj-lt"/>
                <a:cs typeface="Calibri" pitchFamily="34" charset="0"/>
              </a:rPr>
              <a:t>Ag</a:t>
            </a:r>
            <a:r>
              <a:rPr lang="el-GR" sz="1800" dirty="0" smtClean="0">
                <a:latin typeface="+mj-lt"/>
                <a:cs typeface="Calibri" pitchFamily="34" charset="0"/>
              </a:rPr>
              <a:t>, </a:t>
            </a:r>
            <a:r>
              <a:rPr lang="en-US" sz="1800" dirty="0" smtClean="0">
                <a:latin typeface="+mj-lt"/>
                <a:cs typeface="Calibri" pitchFamily="34" charset="0"/>
              </a:rPr>
              <a:t>Al</a:t>
            </a:r>
            <a:r>
              <a:rPr lang="el-GR" sz="1800" dirty="0" smtClean="0">
                <a:latin typeface="+mj-lt"/>
                <a:cs typeface="Calibri" pitchFamily="34" charset="0"/>
              </a:rPr>
              <a:t>) για να γίνει αγώγιμο (σε κενό)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Κίνδυνος σοβαρής αλλοίωσης από το υψηλό κενό και καταστροφής από την πρόσπτωση της δέσμης ηλεκτρονίων υψηλής ενέργειας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Χρήση ηλεκτρονικών μικροσκοπίων που λειτουργούν σε μερική πίεση της ατμοσφαιρικής (25%)</a:t>
            </a:r>
          </a:p>
        </p:txBody>
      </p:sp>
    </p:spTree>
    <p:extLst>
      <p:ext uri="{BB962C8B-B14F-4D97-AF65-F5344CB8AC3E}">
        <p14:creationId xmlns:p14="http://schemas.microsoft.com/office/powerpoint/2010/main" val="5768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DOCS2009\ThrasyvoulosMaster\28112007risperidone\risp03_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032448" cy="3024336"/>
          </a:xfrm>
          <a:prstGeom prst="rect">
            <a:avLst/>
          </a:prstGeom>
          <a:noFill/>
        </p:spPr>
      </p:pic>
      <p:pic>
        <p:nvPicPr>
          <p:cNvPr id="89091" name="Picture 3" descr="D:\DOCS2008\MasterGkegka\03102008\cpc3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032448" cy="3024336"/>
          </a:xfrm>
          <a:prstGeom prst="rect">
            <a:avLst/>
          </a:prstGeom>
          <a:noFill/>
        </p:spPr>
      </p:pic>
      <p:pic>
        <p:nvPicPr>
          <p:cNvPr id="89092" name="Picture 4" descr="D:\DOCS2009\ThrasyvoulosMaster\28112007risperidone\risp04_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032448" cy="3024336"/>
          </a:xfrm>
          <a:prstGeom prst="rect">
            <a:avLst/>
          </a:prstGeom>
          <a:noFill/>
        </p:spPr>
      </p:pic>
      <p:pic>
        <p:nvPicPr>
          <p:cNvPr id="9" name="8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456384" cy="29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4283968" y="35010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SEM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79512" y="1412776"/>
            <a:ext cx="8640960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ransmission</a:t>
            </a:r>
            <a:r>
              <a:rPr lang="en-US" b="1" dirty="0" smtClean="0">
                <a:solidFill>
                  <a:srgbClr val="000000"/>
                </a:solidFill>
              </a:rPr>
              <a:t> E</a:t>
            </a:r>
            <a:r>
              <a:rPr lang="en-US" dirty="0" smtClean="0">
                <a:solidFill>
                  <a:srgbClr val="000000"/>
                </a:solidFill>
              </a:rPr>
              <a:t>lectron </a:t>
            </a:r>
            <a:r>
              <a:rPr lang="en-US" b="1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icroscopy</a:t>
            </a:r>
            <a:r>
              <a:rPr lang="el-GR" b="1" dirty="0" smtClean="0">
                <a:solidFill>
                  <a:srgbClr val="000000"/>
                </a:solidFill>
              </a:rPr>
              <a:t>: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l-GR" b="1" dirty="0" smtClean="0">
                <a:solidFill>
                  <a:srgbClr val="000000"/>
                </a:solidFill>
              </a:rPr>
              <a:t>Ηλεκτρονική μικροσκοπία διαπερατότητας</a:t>
            </a:r>
            <a:endParaRPr lang="en-US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 δείγμα τοποθετείται σε πλαστικό υπόστρωμα ή μεμβράνη άνθρακα (10 – 20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σε πολύ λεπτό πλέγμα χαλκού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Σκέδαση ηλεκτρονίων από το δείγμα εκτός πεδίου παρατήρησης και η τελική εικόνα σε φθορίζουσα οθόνη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Κατάλληλο για την μελέτη ιστών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ΣΚΟΠΟΣ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1800" dirty="0" smtClean="0"/>
              <a:t>Αφορά την κατανόηση  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Α) της φυσικής κατάστασης ενός κολλοειδούς συστήματος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Β) την διάκριση σε επιμέρους συστήματα ανάλογα με τις αλληλεπιδράσεις με τα μόρια του διαλύτη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Γ) των οπτικών, κινητικών και ηλεκτρικών ιδιοτήτων ενός κολλοειδούς συστήματος και την αντίστοιχη χρησιμότητας τους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Δ) της σταθερότητας των κολλοειδών συστημάτων και 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/>
              <a:t>Ε</a:t>
            </a:r>
            <a:r>
              <a:rPr lang="el-GR" sz="1800" dirty="0" smtClean="0"/>
              <a:t>) της αύξηση της διαλυτότητας δυσδιάλυτων στο νερό βιοδραστικών ενώσεων με την χρήση κολλοειδών συστημάτων.</a:t>
            </a:r>
          </a:p>
          <a:p>
            <a:pPr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822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5</a:t>
            </a:r>
            <a:r>
              <a:rPr lang="el-GR" sz="2400" b="1" dirty="0" smtClean="0"/>
              <a:t>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194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b="1" smtClean="0"/>
              <a:t>Σκέδαση Φωτός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600" smtClean="0"/>
              <a:t>Βασίζεται στο φαινόμενο </a:t>
            </a:r>
            <a:r>
              <a:rPr lang="en-US" sz="1600" smtClean="0"/>
              <a:t>Faraday</a:t>
            </a:r>
            <a:r>
              <a:rPr lang="el-GR" sz="1600" smtClean="0"/>
              <a:t> – </a:t>
            </a:r>
            <a:r>
              <a:rPr lang="en-US" sz="1600" smtClean="0"/>
              <a:t>Tyndall</a:t>
            </a:r>
            <a:endParaRPr lang="el-GR" sz="1600" smtClean="0"/>
          </a:p>
          <a:p>
            <a:pPr marL="0" indent="0" eaLnBrk="1" hangingPunct="1">
              <a:buFontTx/>
              <a:buNone/>
            </a:pPr>
            <a:r>
              <a:rPr lang="el-GR" sz="1600" smtClean="0"/>
              <a:t>Προσδιορισμός ΜΒ και αριθμού συσσωμάτωσης κολλοειδών σωματιδίων, μεγέθους – κατανομής μεγέθους και σχήματος</a:t>
            </a:r>
          </a:p>
          <a:p>
            <a:pPr marL="0" indent="0" eaLnBrk="1" hangingPunct="1">
              <a:buFontTx/>
              <a:buNone/>
            </a:pPr>
            <a:r>
              <a:rPr lang="el-GR" sz="1600" smtClean="0"/>
              <a:t>Θολερότητα, τ: κλασματική μείωση της έντασης του φωτός σε διάλυμα πάχους 1 </a:t>
            </a:r>
            <a:r>
              <a:rPr lang="en-US" sz="1600" smtClean="0"/>
              <a:t>cm</a:t>
            </a:r>
            <a:r>
              <a:rPr lang="el-GR" sz="1600" smtClean="0"/>
              <a:t>, σκέδαση σε όλες τις κατευθύνσεις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24300" y="2781300"/>
          <a:ext cx="717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Εξίσωση" r:id="rId3" imgW="406048" imgH="444114" progId="Equation.3">
                  <p:embed/>
                </p:oleObj>
              </mc:Choice>
              <mc:Fallback>
                <p:oleObj name="Εξίσωση" r:id="rId3" imgW="406048" imgH="4441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81300"/>
                        <a:ext cx="7175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395288" y="3644900"/>
            <a:ext cx="8497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600">
                <a:solidFill>
                  <a:srgbClr val="000000"/>
                </a:solidFill>
              </a:rPr>
              <a:t>Ανάλογη του ΜΒ του λυόφιλου κολλοειδούς σε ορισμένη περιοχή συγκεντρώσεων, ευκολότερη η μέτρηση του σκεδαζόμενου φωτός σε σύγκριση με το διερχόμενο σε χαμηλές συγκεντρώσεις</a:t>
            </a:r>
          </a:p>
          <a:p>
            <a:pPr>
              <a:spcBef>
                <a:spcPct val="20000"/>
              </a:spcBef>
            </a:pPr>
            <a:r>
              <a:rPr lang="el-GR" sz="1600">
                <a:solidFill>
                  <a:srgbClr val="000000"/>
                </a:solidFill>
              </a:rPr>
              <a:t>Μέτρηση του σκεδαζόμενου φωτός σε γωνία 90</a:t>
            </a:r>
            <a:r>
              <a:rPr lang="el-GR" sz="16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l-GR" sz="1600">
                <a:solidFill>
                  <a:srgbClr val="000000"/>
                </a:solidFill>
              </a:rPr>
              <a:t> (ευκολότερη μαθηματική επεξεργασία)</a:t>
            </a:r>
          </a:p>
          <a:p>
            <a:pPr>
              <a:spcBef>
                <a:spcPct val="20000"/>
              </a:spcBef>
            </a:pPr>
            <a:r>
              <a:rPr lang="el-GR" sz="1600">
                <a:solidFill>
                  <a:srgbClr val="000000"/>
                </a:solidFill>
              </a:rPr>
              <a:t>Σε νεώτερες συσκευές μετρείται και σε άλλες γωνίες – χρήση ΗΥ για την επεξεργασία των μετρήσεων</a:t>
            </a:r>
          </a:p>
          <a:p>
            <a:pPr>
              <a:spcBef>
                <a:spcPct val="20000"/>
              </a:spcBef>
            </a:pPr>
            <a:r>
              <a:rPr lang="el-GR" sz="1600">
                <a:solidFill>
                  <a:srgbClr val="000000"/>
                </a:solidFill>
              </a:rPr>
              <a:t>Διαστάσεις των σωματιδίων &lt;&lt; μήκος κύματος της ακτινοβολίας</a:t>
            </a:r>
          </a:p>
          <a:p>
            <a:pPr>
              <a:spcBef>
                <a:spcPct val="20000"/>
              </a:spcBef>
            </a:pPr>
            <a:r>
              <a:rPr lang="el-GR" sz="1600">
                <a:solidFill>
                  <a:srgbClr val="000000"/>
                </a:solidFill>
              </a:rPr>
              <a:t>Δέσμη </a:t>
            </a:r>
            <a:r>
              <a:rPr lang="en-US" sz="1600">
                <a:solidFill>
                  <a:srgbClr val="000000"/>
                </a:solidFill>
              </a:rPr>
              <a:t>Laser</a:t>
            </a:r>
            <a:r>
              <a:rPr lang="el-GR" sz="1600">
                <a:solidFill>
                  <a:srgbClr val="000000"/>
                </a:solidFill>
              </a:rPr>
              <a:t>: μονοχρωματική ακτινοβολία</a:t>
            </a:r>
          </a:p>
        </p:txBody>
      </p:sp>
    </p:spTree>
    <p:extLst>
      <p:ext uri="{BB962C8B-B14F-4D97-AF65-F5344CB8AC3E}">
        <p14:creationId xmlns:p14="http://schemas.microsoft.com/office/powerpoint/2010/main" val="41818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6</a:t>
            </a:r>
            <a:r>
              <a:rPr lang="el-GR" sz="2400" b="1" dirty="0" smtClean="0"/>
              <a:t>)</a:t>
            </a:r>
          </a:p>
        </p:txBody>
      </p:sp>
      <p:sp>
        <p:nvSpPr>
          <p:cNvPr id="410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981075"/>
            <a:ext cx="6480175" cy="5472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Υπολογισμός του ΜΒ:</a:t>
            </a:r>
            <a:r>
              <a:rPr lang="el-GR" sz="28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Β: δεύτερος δυναμικός συντελεστής (από μετρήσεις ωσμωτικής πίεσης)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Η: σταθερά για κάθε σύστημα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n</a:t>
            </a:r>
            <a:r>
              <a:rPr lang="el-GR" sz="1800" dirty="0" smtClean="0"/>
              <a:t>: δείκτης διάθλασης, 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err="1" smtClean="0"/>
              <a:t>dn</a:t>
            </a:r>
            <a:r>
              <a:rPr lang="el-GR" sz="1800" dirty="0" smtClean="0"/>
              <a:t>/</a:t>
            </a:r>
            <a:r>
              <a:rPr lang="en-US" sz="1800" dirty="0" smtClean="0"/>
              <a:t>dc</a:t>
            </a:r>
            <a:r>
              <a:rPr lang="el-GR" sz="1800" dirty="0" smtClean="0"/>
              <a:t>: μεταβολή του δείκτη διάθλασης με την συγκέντρωση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Γραφική παράσταση του όρου </a:t>
            </a:r>
            <a:r>
              <a:rPr lang="en-US" sz="1800" dirty="0" err="1" smtClean="0"/>
              <a:t>Hc</a:t>
            </a:r>
            <a:r>
              <a:rPr lang="el-GR" sz="1800" dirty="0" smtClean="0"/>
              <a:t>/τ έναντι της συγκέντρωσης </a:t>
            </a:r>
            <a:r>
              <a:rPr lang="el-GR" sz="1800" dirty="0" smtClean="0">
                <a:sym typeface="Symbol" pitchFamily="18" charset="2"/>
              </a:rPr>
              <a:t>δίνει </a:t>
            </a:r>
            <a:r>
              <a:rPr lang="el-GR" sz="1800" dirty="0" smtClean="0"/>
              <a:t>ευθεία γραμμή με κλίση = 2Β και τεταγμένη επί την αρχή = 1/ΜΒ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σε ασύμμετρο μόριο η ένταση του </a:t>
            </a:r>
            <a:r>
              <a:rPr lang="el-GR" sz="1800" dirty="0" err="1" smtClean="0"/>
              <a:t>σκεδαζόμενου</a:t>
            </a:r>
            <a:r>
              <a:rPr lang="el-GR" sz="1800" dirty="0" smtClean="0"/>
              <a:t> φωτός αλλάζει με την γωνία παρατήρησης : εκτίμηση σχήματος και μεγέθους των σωματιδίων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ΜΒ πρωτεϊνών, συνθετικών πολυμερών, συζευγμένων κολλοειδών </a:t>
            </a:r>
            <a:r>
              <a:rPr lang="el-GR" sz="1800" dirty="0" err="1" smtClean="0"/>
              <a:t>κ.λ</a:t>
            </a:r>
            <a:r>
              <a:rPr lang="el-GR" sz="1800" dirty="0" smtClean="0"/>
              <a:t>.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6804025" y="1196975"/>
          <a:ext cx="18716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Εξίσωση" r:id="rId3" imgW="1040948" imgH="393529" progId="Equation.3">
                  <p:embed/>
                </p:oleObj>
              </mc:Choice>
              <mc:Fallback>
                <p:oleObj name="Εξίσωση" r:id="rId3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196975"/>
                        <a:ext cx="187166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6588125" y="2276475"/>
          <a:ext cx="23034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Εξίσωση" r:id="rId5" imgW="1282700" imgH="431800" progId="Equation.3">
                  <p:embed/>
                </p:oleObj>
              </mc:Choice>
              <mc:Fallback>
                <p:oleObj name="Εξίσωση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276475"/>
                        <a:ext cx="230346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6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7</a:t>
            </a:r>
            <a:r>
              <a:rPr lang="el-GR" sz="2400" b="1" dirty="0" smtClean="0"/>
              <a:t>)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6769100" cy="53292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b="1" dirty="0" smtClean="0"/>
              <a:t>Προσδιορισμός ΜΒ και αριθμού συσσωμάτωσης μικυλλίων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Κατάλληλη τροποποίηση της προηγούμενης εξίσωσης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Τα μικύλλια είναι σε ισορροπία με τα μονομερή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Θολερότητα μικυλλίων # θολερότητα του διαλύματος των μονομερών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C</a:t>
            </a:r>
            <a:r>
              <a:rPr lang="el-GR" sz="1800" dirty="0" smtClean="0"/>
              <a:t> &lt; </a:t>
            </a:r>
            <a:r>
              <a:rPr lang="en-US" sz="1800" dirty="0" smtClean="0"/>
              <a:t>CMC</a:t>
            </a:r>
            <a:r>
              <a:rPr lang="el-GR" sz="1800" dirty="0" smtClean="0"/>
              <a:t>: αύξηση της συγκέντρωσης των μονομερών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C</a:t>
            </a:r>
            <a:r>
              <a:rPr lang="el-GR" sz="1800" dirty="0" smtClean="0"/>
              <a:t> &gt; </a:t>
            </a:r>
            <a:r>
              <a:rPr lang="en-US" sz="1800" dirty="0" smtClean="0"/>
              <a:t>CMC</a:t>
            </a:r>
            <a:r>
              <a:rPr lang="el-GR" sz="1800" dirty="0" smtClean="0"/>
              <a:t>: περίπου σταθερή η συγκέντρωση των μονομερών και η συγκέντρωση  των μικυλλίων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αφαιρείται η θολερότητα των μονομερών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και λαμβάνει την μορφή: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ΜΒ (από την κλίση) και Β (από την τεταγμένη επί την αρχή)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Β = 0: όταν δεν αλληλεπιδρούν τα μικύλλια μεταξύ τους, π.χ. για τα μη ιονικά και </a:t>
            </a:r>
            <a:r>
              <a:rPr lang="en-US" sz="1600" dirty="0" err="1" smtClean="0"/>
              <a:t>zwitterionic</a:t>
            </a:r>
            <a:r>
              <a:rPr lang="el-GR" sz="1600" dirty="0" smtClean="0"/>
              <a:t> συστήματα μικυλλίων με στενή κατανομή μεγέθους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Β &gt; 0: όταν η συγκέντρωση των μικυλλίων αυξάνει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αύξηση των ενδομικυλλιακών αλληλεπιδράσεων - Ιοντικά μικύλλια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Β &lt; 0: πολυδιεσπαρμένο σύστημα μικυλλίων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948488" y="1557338"/>
          <a:ext cx="17986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Εξίσωση" r:id="rId3" imgW="927100" imgH="457200" progId="Equation.3">
                  <p:embed/>
                </p:oleObj>
              </mc:Choice>
              <mc:Fallback>
                <p:oleObj name="Εξίσωση" r:id="rId3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557338"/>
                        <a:ext cx="179863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235825" y="3068638"/>
          <a:ext cx="1368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Εξίσωση" r:id="rId5" imgW="736600" imgH="241300" progId="Equation.3">
                  <p:embed/>
                </p:oleObj>
              </mc:Choice>
              <mc:Fallback>
                <p:oleObj name="Εξίσωση" r:id="rId5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068638"/>
                        <a:ext cx="13684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435600" y="4149725"/>
          <a:ext cx="34194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Εξίσωση" r:id="rId7" imgW="2019300" imgH="431800" progId="Equation.3">
                  <p:embed/>
                </p:oleObj>
              </mc:Choice>
              <mc:Fallback>
                <p:oleObj name="Εξίσωση" r:id="rId7" imgW="201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49725"/>
                        <a:ext cx="34194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1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Κινητικές Ιδιότητες Κολλοειδών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Θερμική : κίνηση </a:t>
            </a:r>
            <a:r>
              <a:rPr lang="en-US" sz="2000" smtClean="0"/>
              <a:t>Brown, </a:t>
            </a:r>
            <a:r>
              <a:rPr lang="el-GR" sz="2000" smtClean="0"/>
              <a:t>διάχυση, ώσμωση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Βαρυτική : καθίζηση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Εξωτερικό αίτιο : ιξώδες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Υδροδυναμικές Ιδιότητες</a:t>
            </a:r>
          </a:p>
          <a:p>
            <a:pPr eaLnBrk="1" hangingPunct="1">
              <a:buFontTx/>
              <a:buNone/>
            </a:pPr>
            <a:endParaRPr lang="el-GR" sz="2000" smtClean="0"/>
          </a:p>
        </p:txBody>
      </p:sp>
    </p:spTree>
    <p:extLst>
      <p:ext uri="{BB962C8B-B14F-4D97-AF65-F5344CB8AC3E}">
        <p14:creationId xmlns:p14="http://schemas.microsoft.com/office/powerpoint/2010/main" val="6470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Κίνηση </a:t>
            </a:r>
            <a:r>
              <a:rPr lang="en-US" sz="2400" b="1" dirty="0" smtClean="0"/>
              <a:t>Brown</a:t>
            </a:r>
            <a:endParaRPr lang="el-GR" sz="2400" b="1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Ακανόνιστη κίνηση – συνεχής πρόσκρουση των μορίων του μέσου διασποράς στα κολλοειδή σωματίδια (ορατά λόγω μεγέθους)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Μείωση μεγέθους των κολλοειδών σωματιδίων </a:t>
            </a:r>
            <a:r>
              <a:rPr lang="el-GR" sz="2000" smtClean="0">
                <a:sym typeface="Symbol" pitchFamily="18" charset="2"/>
              </a:rPr>
              <a:t></a:t>
            </a:r>
            <a:r>
              <a:rPr lang="el-GR" sz="2000" smtClean="0"/>
              <a:t> αύξηση της κίνησης </a:t>
            </a:r>
            <a:r>
              <a:rPr lang="en-US" sz="2000" smtClean="0"/>
              <a:t>Brown</a:t>
            </a:r>
            <a:r>
              <a:rPr lang="el-GR" sz="2000" smtClean="0"/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Αύξηση ιξώδους </a:t>
            </a:r>
            <a:r>
              <a:rPr lang="el-GR" sz="2000" smtClean="0">
                <a:sym typeface="Symbol" pitchFamily="18" charset="2"/>
              </a:rPr>
              <a:t></a:t>
            </a:r>
            <a:r>
              <a:rPr lang="el-GR" sz="2000" smtClean="0"/>
              <a:t> μείωση της κίνησης </a:t>
            </a:r>
            <a:r>
              <a:rPr lang="en-US" sz="2000" smtClean="0"/>
              <a:t>Brown</a:t>
            </a:r>
            <a:r>
              <a:rPr lang="el-GR" sz="2000" smtClean="0"/>
              <a:t> (μέχρι μηδενισμού της)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Για σφαιρικό κολλοειδές σωματίδιο: μεταφορική κίνηση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Για μη σφαιρικό κολλοειδές σωματίδιο: μεταφορική – περιστροφική κίνηση</a:t>
            </a:r>
          </a:p>
        </p:txBody>
      </p:sp>
    </p:spTree>
    <p:extLst>
      <p:ext uri="{BB962C8B-B14F-4D97-AF65-F5344CB8AC3E}">
        <p14:creationId xmlns:p14="http://schemas.microsoft.com/office/powerpoint/2010/main" val="15327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Διάχυση</a:t>
            </a:r>
          </a:p>
        </p:txBody>
      </p:sp>
      <p:sp>
        <p:nvSpPr>
          <p:cNvPr id="61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6275388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Αυθόρμητη κίνηση από υψηλή προς χαμηλή συγκέντρωση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Άμεσο αποτέλεσμα της κίνησης </a:t>
            </a:r>
            <a:r>
              <a:rPr lang="en-US" sz="1800" smtClean="0"/>
              <a:t>Brown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Πρώτος Νόμος του </a:t>
            </a:r>
            <a:r>
              <a:rPr lang="en-US" sz="1800" smtClean="0"/>
              <a:t>Fick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n-US" sz="1800" smtClean="0"/>
              <a:t>D</a:t>
            </a:r>
            <a:r>
              <a:rPr lang="el-GR" sz="1800" smtClean="0"/>
              <a:t>: συντελεστής διάχυσης, προσδιορίζεται πειραματικά (μέσω πορώδους διαφράγματος)</a:t>
            </a:r>
            <a:endParaRPr lang="en-US" sz="1800" smtClean="0"/>
          </a:p>
          <a:p>
            <a:pPr marL="0" indent="0" eaLnBrk="1" hangingPunct="1">
              <a:buFontTx/>
              <a:buNone/>
            </a:pPr>
            <a:r>
              <a:rPr lang="en-US" sz="1800" smtClean="0"/>
              <a:t>dc</a:t>
            </a:r>
            <a:r>
              <a:rPr lang="el-GR" sz="1800" smtClean="0"/>
              <a:t>/</a:t>
            </a:r>
            <a:r>
              <a:rPr lang="en-US" sz="1800" smtClean="0"/>
              <a:t>dx</a:t>
            </a:r>
            <a:r>
              <a:rPr lang="el-GR" sz="1800" smtClean="0"/>
              <a:t>: βάθμωση συγκέντρωσης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Υπολογισμός ακτίνας και του ΜΒ σωματιδίου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για σφαιρικό κολλοειδές σωματίδιο (εξίσωση </a:t>
            </a:r>
            <a:r>
              <a:rPr lang="en-US" sz="1800" smtClean="0"/>
              <a:t>Sutherland</a:t>
            </a:r>
            <a:r>
              <a:rPr lang="el-GR" sz="1800" smtClean="0"/>
              <a:t>-</a:t>
            </a:r>
            <a:r>
              <a:rPr lang="en-US" sz="1800" smtClean="0"/>
              <a:t>Einstein</a:t>
            </a:r>
            <a:r>
              <a:rPr lang="el-GR" sz="1800" smtClean="0"/>
              <a:t>)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Υπολογισμός του ΜΒ σχεδόν σφαιρικών μορίων 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(αλβουμίνη αυγών, αιμογλοβίνη) – </a:t>
            </a:r>
            <a:endParaRPr lang="en-US" sz="1800" smtClean="0"/>
          </a:p>
          <a:p>
            <a:pPr marL="0" indent="0" eaLnBrk="1" hangingPunct="1">
              <a:buFontTx/>
              <a:buNone/>
            </a:pPr>
            <a:r>
              <a:rPr lang="en-US" sz="1800" smtClean="0"/>
              <a:t>u : </a:t>
            </a:r>
            <a:r>
              <a:rPr lang="el-GR" sz="1800" smtClean="0"/>
              <a:t>μερικός ειδικός όγκος του συστατικού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6659563" y="1557338"/>
          <a:ext cx="19446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Εξίσωση" r:id="rId3" imgW="952087" imgH="393529" progId="Equation.3">
                  <p:embed/>
                </p:oleObj>
              </mc:Choice>
              <mc:Fallback>
                <p:oleObj name="Εξίσωση" r:id="rId3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557338"/>
                        <a:ext cx="19446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5435600" y="3789363"/>
          <a:ext cx="3241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Εξίσωση" r:id="rId5" imgW="1651000" imgH="393700" progId="Equation.3">
                  <p:embed/>
                </p:oleObj>
              </mc:Choice>
              <mc:Fallback>
                <p:oleObj name="Εξίσωση" r:id="rId5" imgW="165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89363"/>
                        <a:ext cx="324167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6148" name="Object 13"/>
          <p:cNvGraphicFramePr>
            <a:graphicFrameLocks noChangeAspect="1"/>
          </p:cNvGraphicFramePr>
          <p:nvPr/>
        </p:nvGraphicFramePr>
        <p:xfrm>
          <a:off x="5867400" y="5229225"/>
          <a:ext cx="26638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Εξίσωση" r:id="rId7" imgW="1320227" imgH="520474" progId="Equation.3">
                  <p:embed/>
                </p:oleObj>
              </mc:Choice>
              <mc:Fallback>
                <p:oleObj name="Εξίσωση" r:id="rId7" imgW="1320227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29225"/>
                        <a:ext cx="26638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Ωσμωτική Πίεση (1)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067550" cy="5289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Εξίσωση </a:t>
            </a:r>
            <a:r>
              <a:rPr lang="en-US" sz="1800" smtClean="0"/>
              <a:t>Van</a:t>
            </a:r>
            <a:r>
              <a:rPr lang="el-GR" sz="1800" smtClean="0"/>
              <a:t>’</a:t>
            </a:r>
            <a:r>
              <a:rPr lang="en-US" sz="1800" smtClean="0"/>
              <a:t>t Hoff</a:t>
            </a:r>
            <a:r>
              <a:rPr lang="el-GR" sz="1800" smtClean="0"/>
              <a:t> : προσδιορισμός ΜΒ κολλοειδούς σε αραιό διάλυμα του (π = </a:t>
            </a:r>
            <a:r>
              <a:rPr lang="en-US" sz="1800" smtClean="0"/>
              <a:t>cRT</a:t>
            </a:r>
            <a:r>
              <a:rPr lang="el-GR" sz="180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Αντικατάσταση της </a:t>
            </a:r>
            <a:r>
              <a:rPr lang="en-US" sz="1800" smtClean="0"/>
              <a:t>c</a:t>
            </a:r>
            <a:r>
              <a:rPr lang="el-GR" sz="1800" smtClean="0"/>
              <a:t> με τον όρο </a:t>
            </a:r>
            <a:r>
              <a:rPr lang="en-US" sz="1800" smtClean="0"/>
              <a:t>cg</a:t>
            </a:r>
            <a:r>
              <a:rPr lang="el-GR" sz="1800" smtClean="0"/>
              <a:t>/</a:t>
            </a:r>
            <a:r>
              <a:rPr lang="en-US" sz="1800" smtClean="0"/>
              <a:t>MB</a:t>
            </a:r>
            <a:r>
              <a:rPr lang="el-GR" sz="1800" smtClean="0"/>
              <a:t> (ισχύει για αραιά διαλύματα)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Για πολυμερές με ΜΒ = 50000, ο όρος (π/</a:t>
            </a:r>
            <a:r>
              <a:rPr lang="en-US" sz="1800" smtClean="0"/>
              <a:t>cg</a:t>
            </a:r>
            <a:r>
              <a:rPr lang="el-GR" sz="1800" smtClean="0"/>
              <a:t>) είναι γραμμική συνάρτηση της συγκέντρωσης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Β: σταθερά για το σύστημα διαλύτη / ουσίας και εξαρτάται από την αλληλεπίδραση τους (δεύτερος δυναμικός συντελεστής)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Για γραμμικά λυόφιλα μόρια: επιδιαλύτωση των μορίων της ουσίας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μείωση της συγκέντρωσης του ελεύθερου διαλύτη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φαινομενική αύξηση της συγκέντρωσης της ουσίας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Β: χρησιμοποιείται για τον προσδιορισμό της ασυμμετρίας των σωματιδίων και των αλληλεπιδράσεων τους με τον διαλύτη, συνδέεται με τις παραμέτρους της εξίσωσης </a:t>
            </a:r>
            <a:r>
              <a:rPr lang="en-US" sz="1800" smtClean="0"/>
              <a:t>Van der Waals</a:t>
            </a:r>
            <a:r>
              <a:rPr lang="el-GR" sz="1800" smtClean="0"/>
              <a:t> (a, b)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227763" y="1989138"/>
          <a:ext cx="26638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Εξίσωση" r:id="rId3" imgW="1587500" imgH="469900" progId="Equation.3">
                  <p:embed/>
                </p:oleObj>
              </mc:Choice>
              <mc:Fallback>
                <p:oleObj name="Εξίσωση" r:id="rId3" imgW="1587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989138"/>
                        <a:ext cx="26638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6300788" y="2924175"/>
          <a:ext cx="23034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Εξίσωση" r:id="rId5" imgW="1358900" imgH="457200" progId="Equation.3">
                  <p:embed/>
                </p:oleObj>
              </mc:Choice>
              <mc:Fallback>
                <p:oleObj name="Εξίσωση" r:id="rId5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924175"/>
                        <a:ext cx="230346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Ωσμωτική Πίεση (2)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400675" cy="51450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Γραφική Παράσταση του όρου π/</a:t>
            </a:r>
            <a:r>
              <a:rPr lang="en-US" sz="1800" smtClean="0"/>
              <a:t>cg</a:t>
            </a:r>
            <a:r>
              <a:rPr lang="el-GR" sz="1800" smtClean="0"/>
              <a:t> έναντι της συγκέντρωσης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Ι: ιδανικό διάλυμα, Β = 0, αραιά σφαιροκολλοειδή συστήματα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ΙΙ και ΙΙΙ: πραγματικά διαλύματα, Β &gt; 0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Αύξηση της απόκλισης από την ιδανική συμπεριφορά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Β </a:t>
            </a:r>
            <a:r>
              <a:rPr lang="el-GR" sz="1800" smtClean="0">
                <a:sym typeface="Symbol" pitchFamily="18" charset="2"/>
              </a:rPr>
              <a:t></a:t>
            </a:r>
            <a:endParaRPr lang="el-GR" sz="1800" smtClean="0"/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ΙΙ: κολλοειδή με μικρή συγγένεια προς τον διαλύτη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ΙΙΙ: γραμμικά κολλοειδή με μεγάλη συγγένεια με τον διαλύτη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Κοινή τεταγμένη επί την αρχή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ΜΒ ανεξάρτητο του διαλύτη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Σε υψηλές συγκεντρώσεις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αύξηση αλληλεπιδράσεων και η ΙΙΙ γίνεται μη γραμμική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sz="1800" smtClean="0"/>
              <a:t>C</a:t>
            </a:r>
            <a:r>
              <a:rPr lang="el-GR" sz="1800" smtClean="0"/>
              <a:t>: δυναμικός συντελεστής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5508625" y="4724400"/>
          <a:ext cx="34575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Εξίσωση" r:id="rId3" imgW="1993900" imgH="457200" progId="Equation.3">
                  <p:embed/>
                </p:oleObj>
              </mc:Choice>
              <mc:Fallback>
                <p:oleObj name="Εξίσωση" r:id="rId3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24400"/>
                        <a:ext cx="345757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3286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Καταβύθιση (</a:t>
            </a:r>
            <a:r>
              <a:rPr lang="en-US" sz="2400" b="1" dirty="0" smtClean="0"/>
              <a:t>Sedimentation</a:t>
            </a:r>
            <a:r>
              <a:rPr lang="el-GR" sz="2400" b="1" dirty="0" smtClean="0"/>
              <a:t>)</a:t>
            </a:r>
            <a:r>
              <a:rPr lang="en-US" sz="2400" b="1" dirty="0" smtClean="0"/>
              <a:t> – (1)</a:t>
            </a:r>
            <a:r>
              <a:rPr lang="el-GR" sz="4000" b="1" dirty="0" smtClean="0"/>
              <a:t> 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6778625" cy="3384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Νόμος </a:t>
            </a:r>
            <a:r>
              <a:rPr lang="en-US" sz="1800" dirty="0" smtClean="0"/>
              <a:t>Stokes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(οριακή ταχύτητα πτώσης των σωματιδίων – απλή εξαγωγή της σχέσης)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μέγεθος σωματιδίων : 0.5 μ</a:t>
            </a:r>
            <a:r>
              <a:rPr lang="en-US" sz="1800" dirty="0" smtClean="0"/>
              <a:t>m</a:t>
            </a:r>
            <a:r>
              <a:rPr lang="el-GR" sz="1800" dirty="0" smtClean="0"/>
              <a:t> και μικρότερο ακολουθούν τον νόμο του </a:t>
            </a:r>
            <a:r>
              <a:rPr lang="en-US" sz="1800" dirty="0" smtClean="0"/>
              <a:t>Stokes</a:t>
            </a:r>
            <a:r>
              <a:rPr lang="el-GR" sz="1800" dirty="0" smtClean="0"/>
              <a:t> – αντιστάθμιση από την κίνηση </a:t>
            </a:r>
            <a:r>
              <a:rPr lang="en-US" sz="1800" dirty="0" smtClean="0"/>
              <a:t>Brown</a:t>
            </a:r>
            <a:r>
              <a:rPr lang="el-GR" sz="1800" dirty="0" smtClean="0"/>
              <a:t> (ευνοεί την ανάμιξη)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Καταβύθιση: αργή διαδικασία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Εφαρμογή πολλαπλάσιας επιτάχυνσης της βαρύτητας – Φυγόκεντροι και </a:t>
            </a:r>
            <a:r>
              <a:rPr lang="el-GR" sz="1800" dirty="0" err="1" smtClean="0"/>
              <a:t>Υπερφυγόκεντροι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Αντικατάσταση της επιτάχυνσης της βαρύτητας με τον όρο ω</a:t>
            </a:r>
            <a:r>
              <a:rPr lang="el-GR" sz="1800" baseline="30000" dirty="0" smtClean="0"/>
              <a:t>2</a:t>
            </a:r>
            <a:r>
              <a:rPr lang="en-US" sz="1800" dirty="0" smtClean="0"/>
              <a:t>x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rpm</a:t>
            </a:r>
            <a:r>
              <a:rPr lang="el-GR" sz="1800" dirty="0" smtClean="0"/>
              <a:t>: περιστροφές ανά λεπτό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7092950" y="981075"/>
          <a:ext cx="18716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Εξίσωση" r:id="rId3" imgW="1066800" imgH="457200" progId="Equation.3">
                  <p:embed/>
                </p:oleObj>
              </mc:Choice>
              <mc:Fallback>
                <p:oleObj name="Εξίσωση" r:id="rId3" imgW="106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981075"/>
                        <a:ext cx="18716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771775" y="4437063"/>
          <a:ext cx="32400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Εξίσωση" r:id="rId5" imgW="1638300" imgH="457200" progId="Equation.3">
                  <p:embed/>
                </p:oleObj>
              </mc:Choice>
              <mc:Fallback>
                <p:oleObj name="Εξίσωση" r:id="rId5" imgW="1638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32400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Καταβύθιση (</a:t>
            </a:r>
            <a:r>
              <a:rPr lang="en-US" sz="2400" b="1" dirty="0" smtClean="0"/>
              <a:t>Sedimentation</a:t>
            </a:r>
            <a:r>
              <a:rPr lang="el-GR" sz="2400" b="1" dirty="0" smtClean="0"/>
              <a:t>)</a:t>
            </a:r>
            <a:r>
              <a:rPr lang="en-US" sz="2400" b="1" dirty="0" smtClean="0"/>
              <a:t> – (2)</a:t>
            </a:r>
            <a:endParaRPr lang="el-GR" sz="2400" b="1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6994525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Συντελεστής καταβύθισης </a:t>
            </a:r>
            <a:r>
              <a:rPr lang="en-US" sz="1800" dirty="0" smtClean="0"/>
              <a:t>Svedberg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(στιγμιαία ταχύτητα του σωματιδίου στην μονάδα του φυγοκεντρικού πεδίου)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O</a:t>
            </a:r>
            <a:r>
              <a:rPr lang="el-GR" sz="1800" dirty="0" smtClean="0"/>
              <a:t>ι αποστάσεις αντιστοιχούν στις θέσεις του ορίου του διαλύτη και του συστατικού με ορισμένο ΜΒ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Ηλεκτρονικός προσδιορισμός της θέσης κάθε κλάσματος με ορισμένο ΜΒ – δείκτης διάθλασης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Φάσμα ανάλογο του </a:t>
            </a:r>
            <a:r>
              <a:rPr lang="el-GR" sz="1800" dirty="0" err="1" smtClean="0"/>
              <a:t>χρωματογραφήματος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του ΜΒ αλλά και της ομοιογένειας του δείγματος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Ζελατίνη: ΜΒ = 10 – 100 </a:t>
            </a:r>
            <a:r>
              <a:rPr lang="en-US" sz="1800" dirty="0" err="1" smtClean="0"/>
              <a:t>kD</a:t>
            </a:r>
            <a:r>
              <a:rPr lang="en-US" sz="1800" dirty="0" smtClean="0"/>
              <a:t>, </a:t>
            </a:r>
            <a:r>
              <a:rPr lang="el-GR" sz="1800" dirty="0" smtClean="0"/>
              <a:t>Ινσουλίνη: 2 </a:t>
            </a:r>
            <a:r>
              <a:rPr lang="el-GR" sz="1800" dirty="0" err="1" smtClean="0"/>
              <a:t>πεπτιδικές</a:t>
            </a:r>
            <a:r>
              <a:rPr lang="el-GR" sz="1800" dirty="0" smtClean="0"/>
              <a:t> αλυσίδες, ΜΒ = ~ 60 </a:t>
            </a:r>
            <a:r>
              <a:rPr lang="en-US" sz="1800" dirty="0" err="1" smtClean="0"/>
              <a:t>kD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Υπολογισμός του ΜΒ: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πειραματικός προσδιορισμός του συντελεστή </a:t>
            </a:r>
            <a:r>
              <a:rPr lang="en-US" sz="1800" dirty="0" smtClean="0"/>
              <a:t>Svedberg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2. </a:t>
            </a:r>
            <a:r>
              <a:rPr lang="el-GR" sz="1800" dirty="0" smtClean="0"/>
              <a:t>προσδιορισμός του συντελεστή διάχυσης </a:t>
            </a:r>
            <a:r>
              <a:rPr lang="en-US" sz="1800" dirty="0" smtClean="0"/>
              <a:t>D</a:t>
            </a:r>
            <a:endParaRPr lang="el-GR" sz="1800" dirty="0" smtClean="0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092950" y="836613"/>
          <a:ext cx="165576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Εξίσωση" r:id="rId3" imgW="660113" imgH="393529" progId="Equation.3">
                  <p:embed/>
                </p:oleObj>
              </mc:Choice>
              <mc:Fallback>
                <p:oleObj name="Εξίσωση" r:id="rId3" imgW="6601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836613"/>
                        <a:ext cx="1655763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7092950" y="1844675"/>
          <a:ext cx="172878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Εξίσωση" r:id="rId5" imgW="850900" imgH="685800" progId="Equation.3">
                  <p:embed/>
                </p:oleObj>
              </mc:Choice>
              <mc:Fallback>
                <p:oleObj name="Εξίσωση" r:id="rId5" imgW="850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844675"/>
                        <a:ext cx="1728788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6948488" y="4941888"/>
          <a:ext cx="20161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Εξίσωση" r:id="rId7" imgW="1117115" imgH="634725" progId="Equation.3">
                  <p:embed/>
                </p:oleObj>
              </mc:Choice>
              <mc:Fallback>
                <p:oleObj name="Εξίσωση" r:id="rId7" imgW="1117115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941888"/>
                        <a:ext cx="201612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4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b="1" dirty="0" smtClean="0"/>
              <a:t>ΣΥΣΤΗΜΑΤΑ ΔΙΑΣΠΟΡΑΣ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96944" cy="31683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Συνεχής Φάση – Ασυνεχής Φάση</a:t>
            </a:r>
          </a:p>
          <a:p>
            <a:pPr marL="0" indent="0" eaLnBrk="1" hangingPunct="1">
              <a:spcAft>
                <a:spcPct val="80000"/>
              </a:spcAft>
              <a:buFontTx/>
              <a:buNone/>
            </a:pPr>
            <a:r>
              <a:rPr lang="el-GR" sz="2000" dirty="0" smtClean="0"/>
              <a:t>Κατάταξη με βάση την μέση διάμετρο των σωματιδίων</a:t>
            </a:r>
            <a:r>
              <a:rPr lang="en-US" sz="2000" dirty="0" smtClean="0"/>
              <a:t> </a:t>
            </a:r>
            <a:r>
              <a:rPr lang="el-GR" sz="2000" dirty="0" smtClean="0"/>
              <a:t>της διεσπαρμένης φάσης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1. Μοριακές Διασπορές (&lt; 1 </a:t>
            </a:r>
            <a:r>
              <a:rPr lang="en-US" sz="2000" dirty="0" smtClean="0"/>
              <a:t>nm)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2. Κολλοειδείς Διασπορές (1</a:t>
            </a:r>
            <a:r>
              <a:rPr lang="en-US" sz="2000" dirty="0" smtClean="0"/>
              <a:t> – 500 nm)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3. </a:t>
            </a:r>
            <a:r>
              <a:rPr lang="el-GR" sz="2000" dirty="0" smtClean="0"/>
              <a:t>Αδρομερείς Διασπορές ( &gt; 500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Αυθαίρετα όρια - </a:t>
            </a:r>
            <a:r>
              <a:rPr lang="el-GR" sz="1800" dirty="0" err="1" smtClean="0"/>
              <a:t>Αλληλεπικάλυψη</a:t>
            </a:r>
            <a:r>
              <a:rPr lang="el-GR" sz="1800" dirty="0" smtClean="0"/>
              <a:t> περιοχών μεγέθους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019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(1)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51838" cy="72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Αντίσταση στην ροή όταν εφαρμόζεται εξωτερική δύναμη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Εξίσωση </a:t>
            </a:r>
            <a:r>
              <a:rPr lang="en-US" sz="1800" smtClean="0"/>
              <a:t>Einstein </a:t>
            </a:r>
            <a:r>
              <a:rPr lang="el-GR" sz="1800" smtClean="0"/>
              <a:t>για αραιά διαλύματα διασπορών σφαιρικών σωματιδίων</a:t>
            </a: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492500" y="1844675"/>
          <a:ext cx="1800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Εξίσωση" r:id="rId3" imgW="1002865" imgH="228501" progId="Equation.3">
                  <p:embed/>
                </p:oleObj>
              </mc:Choice>
              <mc:Fallback>
                <p:oleObj name="Εξίσωση" r:id="rId3" imgW="100286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844675"/>
                        <a:ext cx="18002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323850" y="2349500"/>
            <a:ext cx="8434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dirty="0">
                <a:solidFill>
                  <a:srgbClr val="000000"/>
                </a:solidFill>
              </a:rPr>
              <a:t>Προσδιορισμός των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l-GR" dirty="0">
                <a:solidFill>
                  <a:srgbClr val="000000"/>
                </a:solidFill>
              </a:rPr>
              <a:t> και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l-GR" baseline="-25000" dirty="0">
                <a:solidFill>
                  <a:srgbClr val="000000"/>
                </a:solidFill>
              </a:rPr>
              <a:t>0</a:t>
            </a:r>
            <a:r>
              <a:rPr lang="el-GR" dirty="0">
                <a:solidFill>
                  <a:srgbClr val="000000"/>
                </a:solidFill>
              </a:rPr>
              <a:t> με κατάλληλο ιξωδόμετρο</a:t>
            </a:r>
          </a:p>
          <a:p>
            <a:pPr algn="just">
              <a:lnSpc>
                <a:spcPct val="45000"/>
              </a:lnSpc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l-GR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l-GR" dirty="0">
                <a:solidFill>
                  <a:srgbClr val="000000"/>
                </a:solidFill>
              </a:rPr>
              <a:t> κολλοειδούς ανά 100</a:t>
            </a:r>
            <a:r>
              <a:rPr lang="en-US" dirty="0">
                <a:solidFill>
                  <a:srgbClr val="000000"/>
                </a:solidFill>
              </a:rPr>
              <a:t>ml</a:t>
            </a:r>
            <a:r>
              <a:rPr lang="el-GR" dirty="0">
                <a:solidFill>
                  <a:srgbClr val="000000"/>
                </a:solidFill>
              </a:rPr>
              <a:t> όγκου ολικής διασποράς)</a:t>
            </a:r>
            <a:r>
              <a:rPr lang="el-GR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339975" y="3141663"/>
          <a:ext cx="417671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Εξίσωση" r:id="rId5" imgW="2527300" imgH="431800" progId="Equation.3">
                  <p:embed/>
                </p:oleObj>
              </mc:Choice>
              <mc:Fallback>
                <p:oleObj name="Εξίσωση" r:id="rId5" imgW="252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417671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3059113" y="3933825"/>
          <a:ext cx="23764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Εξίσωση" r:id="rId7" imgW="1498600" imgH="419100" progId="Equation.3">
                  <p:embed/>
                </p:oleObj>
              </mc:Choice>
              <mc:Fallback>
                <p:oleObj name="Εξίσωση" r:id="rId7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933825"/>
                        <a:ext cx="237648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11"/>
          <p:cNvSpPr>
            <a:spLocks noChangeArrowheads="1"/>
          </p:cNvSpPr>
          <p:nvPr/>
        </p:nvSpPr>
        <p:spPr bwMode="auto">
          <a:xfrm>
            <a:off x="250825" y="4652963"/>
            <a:ext cx="850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dirty="0">
                <a:solidFill>
                  <a:srgbClr val="000000"/>
                </a:solidFill>
              </a:rPr>
              <a:t>Για πολυμερή μεγάλου ΜΒ και σε ενδιάμεσες συγκεντρώσεις</a:t>
            </a:r>
          </a:p>
          <a:p>
            <a:pPr algn="just">
              <a:lnSpc>
                <a:spcPct val="65000"/>
              </a:lnSpc>
              <a:spcBef>
                <a:spcPct val="20000"/>
              </a:spcBef>
            </a:pPr>
            <a:r>
              <a:rPr lang="el-GR" dirty="0">
                <a:solidFill>
                  <a:srgbClr val="000000"/>
                </a:solidFill>
              </a:rPr>
              <a:t>από την γραφική παράσταση του όρου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l-GR" baseline="-25000" dirty="0">
                <a:solidFill>
                  <a:srgbClr val="000000"/>
                </a:solidFill>
              </a:rPr>
              <a:t>ειδ.</a:t>
            </a:r>
            <a:r>
              <a:rPr lang="el-GR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l-GR" dirty="0">
                <a:solidFill>
                  <a:srgbClr val="000000"/>
                </a:solidFill>
              </a:rPr>
              <a:t> έναντι της συγκέντρωσης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l-GR" dirty="0">
                <a:solidFill>
                  <a:srgbClr val="000000"/>
                </a:solidFill>
              </a:rPr>
              <a:t> προσδιορίζετε η σταθερά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l-GR" baseline="-25000" dirty="0">
                <a:solidFill>
                  <a:srgbClr val="000000"/>
                </a:solidFill>
              </a:rPr>
              <a:t>1</a:t>
            </a:r>
            <a:r>
              <a:rPr lang="el-GR" dirty="0">
                <a:solidFill>
                  <a:srgbClr val="000000"/>
                </a:solidFill>
              </a:rPr>
              <a:t> = τεταγμένη επί την αρχή</a:t>
            </a:r>
            <a:r>
              <a:rPr lang="el-GR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2987675" y="5589588"/>
          <a:ext cx="29527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Εξίσωση" r:id="rId9" imgW="1675673" imgH="406224" progId="Equation.3">
                  <p:embed/>
                </p:oleObj>
              </mc:Choice>
              <mc:Fallback>
                <p:oleObj name="Εξίσωση" r:id="rId9" imgW="1675673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589588"/>
                        <a:ext cx="2952750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1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(2)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76700"/>
            <a:ext cx="8229600" cy="72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Η σταθερά </a:t>
            </a:r>
            <a:r>
              <a:rPr lang="en-US" sz="1800" dirty="0" smtClean="0"/>
              <a:t>k</a:t>
            </a:r>
            <a:r>
              <a:rPr lang="el-GR" sz="1800" baseline="-25000" dirty="0" smtClean="0"/>
              <a:t>1</a:t>
            </a:r>
            <a:r>
              <a:rPr lang="el-GR" sz="1800" dirty="0" smtClean="0"/>
              <a:t> ονομάζεται εσωτερικό ιξώδες [</a:t>
            </a:r>
            <a:r>
              <a:rPr lang="en-US" sz="1800" dirty="0" smtClean="0"/>
              <a:t>n</a:t>
            </a:r>
            <a:r>
              <a:rPr lang="el-GR" sz="1800" dirty="0" smtClean="0"/>
              <a:t>] – προσδιορίζεται το ΜΒ του </a:t>
            </a:r>
            <a:r>
              <a:rPr lang="el-GR" sz="1800" dirty="0" err="1" smtClean="0"/>
              <a:t>μακρομορίου</a:t>
            </a:r>
            <a:r>
              <a:rPr lang="el-GR" sz="1800" dirty="0" smtClean="0"/>
              <a:t> (εξίσωση </a:t>
            </a:r>
            <a:r>
              <a:rPr lang="en-US" sz="1800" dirty="0" smtClean="0"/>
              <a:t>Mark</a:t>
            </a:r>
            <a:r>
              <a:rPr lang="el-GR" sz="1800" dirty="0" smtClean="0"/>
              <a:t> – </a:t>
            </a:r>
            <a:r>
              <a:rPr lang="en-US" sz="1800" dirty="0" err="1" smtClean="0"/>
              <a:t>Houwink</a:t>
            </a:r>
            <a:r>
              <a:rPr lang="el-GR" sz="1800" dirty="0" smtClean="0"/>
              <a:t>)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924300" y="4868863"/>
          <a:ext cx="12255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Εξίσωση" r:id="rId3" imgW="622030" imgH="228501" progId="Equation.3">
                  <p:embed/>
                </p:oleObj>
              </mc:Choice>
              <mc:Fallback>
                <p:oleObj name="Εξίσωση" r:id="rId3" imgW="62203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868863"/>
                        <a:ext cx="12255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539750" y="5445125"/>
            <a:ext cx="8424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dirty="0">
                <a:solidFill>
                  <a:srgbClr val="000000"/>
                </a:solidFill>
              </a:rPr>
              <a:t>σταθερές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l-GR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l-GR" dirty="0">
                <a:solidFill>
                  <a:srgbClr val="000000"/>
                </a:solidFill>
              </a:rPr>
              <a:t> : χαρακτηριστικές για κάθε μακρομόριο, προσδιορίζονται από κλάσματα γνωστού ΜΒ, εξαρτώνται από τον διαλύτη και την θερμοκρασία</a:t>
            </a:r>
          </a:p>
          <a:p>
            <a:pPr>
              <a:spcBef>
                <a:spcPct val="20000"/>
              </a:spcBef>
            </a:pPr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908720"/>
            <a:ext cx="4905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4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(3)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smtClean="0"/>
              <a:t>Εξάρτηση του ιξώδους από το σχήμα των κολλοειδών σωματιδίων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Η σχέση σχήματος – ιξώδους δείχνει τον βαθμό επιδιαλύτωσης των σωματιδίων</a:t>
            </a:r>
          </a:p>
          <a:p>
            <a:pPr eaLnBrk="1" hangingPunct="1">
              <a:buFontTx/>
              <a:buNone/>
            </a:pPr>
            <a:r>
              <a:rPr lang="el-GR" sz="1800" smtClean="0"/>
              <a:t>Χρήση πολυμερών ως υποκατάστατα πλάσματος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Μερική εξάρτηση των χαρακτηριστικών τους από το ΜΒ τους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	1. μέγεθος και σχήμα των μακρομορίων,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	2. κατάλληλο ιξώδες και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	3. ωσμωτική πίεση του αίματος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Χρησιμοποιούμενα πολυμερή: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Δεξτρίνες, παρασκευάσματα ζελατίνης, Υδροξυαιθυλενικό άμυλο</a:t>
            </a:r>
          </a:p>
        </p:txBody>
      </p:sp>
    </p:spTree>
    <p:extLst>
      <p:ext uri="{BB962C8B-B14F-4D97-AF65-F5344CB8AC3E}">
        <p14:creationId xmlns:p14="http://schemas.microsoft.com/office/powerpoint/2010/main" val="9111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(1)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Ηλεκτροκινητικά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Φαινόμενα: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1.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Ηλεκτροφόρηση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2.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Ηλεκτρο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-όσμωση,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3. Δυναμικό Ροής και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4. Δυναμικό Καταβύθισης.</a:t>
            </a:r>
          </a:p>
          <a:p>
            <a:pPr marL="609600" indent="-609600" eaLnBrk="1" hangingPunct="1">
              <a:buFontTx/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Ηλεκτρικά 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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Κινητικά : ηλεκτρική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διπλοστοιβάδα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Εφαρμογή εξωτερικού δυναμικού 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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Κίνηση</a:t>
            </a:r>
          </a:p>
          <a:p>
            <a:pPr marL="609600" indent="-609600" eaLnBrk="1" hangingPunct="1">
              <a:lnSpc>
                <a:spcPct val="55000"/>
              </a:lnSpc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Εξαναγκασμένη κίνηση 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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Δυναμικό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6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(2)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1800" b="1" smtClean="0"/>
              <a:t>Ηλεκτροφόρηση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Κίνηση σωματιδίων σε υγρό υπό την επίδραση εξωτερικού ηλεκτρικού πεδίου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Τεχνικές :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1. Μικροηλεκτροφόρηση,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2. Ηλεκτροφόρηση κινούμενου διαχωριστικού στρώματος,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3. Ηλεκτροφόρηση κατά ζώνες</a:t>
            </a:r>
          </a:p>
          <a:p>
            <a:pPr marL="609600" indent="-609600" eaLnBrk="1" hangingPunct="1">
              <a:buFontTx/>
              <a:buNone/>
            </a:pPr>
            <a:endParaRPr lang="el-GR" sz="1800" smtClean="0"/>
          </a:p>
          <a:p>
            <a:pPr marL="609600" indent="-609600" eaLnBrk="1" hangingPunct="1">
              <a:buFontTx/>
              <a:buNone/>
            </a:pPr>
            <a:r>
              <a:rPr lang="el-GR" sz="1800" b="1" smtClean="0"/>
              <a:t>Μικροηλεκτροφόρηση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Φορτισμένα σωματίδια – στάσιμο υγρό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Κελλίο ηλεκτροφόρησης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Προσδιορισμός ζ-δυναμικού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Προσδιορισμός ταχύτητας μετατόπισης :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1. Υπερμικροσκοπία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2. Φασματοσκοπία συσχέτισης φωτονίων (</a:t>
            </a:r>
            <a:r>
              <a:rPr lang="en-US" sz="1800" smtClean="0"/>
              <a:t>PCS</a:t>
            </a:r>
            <a:r>
              <a:rPr lang="el-GR" sz="18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25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(3)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Φασματοσκοπία συσχέτισης φωτονίων : ταχεία, μέτρηση μεγάλου αριθμού σωματιδίων, χρήση Η/Υ για την επεξεργασία των μετρήσεων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Φαινόμενο </a:t>
            </a:r>
            <a:r>
              <a:rPr lang="en-US" sz="1800" dirty="0" smtClean="0"/>
              <a:t>Doppler</a:t>
            </a:r>
            <a:r>
              <a:rPr lang="el-GR" sz="1800" dirty="0" smtClean="0"/>
              <a:t> – χρήση δύο δεσμών </a:t>
            </a:r>
            <a:r>
              <a:rPr lang="en-US" sz="1800" dirty="0" smtClean="0"/>
              <a:t>Laser</a:t>
            </a:r>
            <a:r>
              <a:rPr lang="el-GR" sz="1800" dirty="0" smtClean="0"/>
              <a:t> (σταθερή – διαμορφωμένη)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Μέτρηση στο στάσιμο επίπεδο (14.7% διαμέτρου για κυλινδρικές κυψελίδες και 20% για επίπεδες κυψελίδες)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Στάσιμο επίπεδο : κίνηση λόγω του εξ. πεδίου και λόγω της </a:t>
            </a:r>
            <a:r>
              <a:rPr lang="el-GR" sz="1800" dirty="0" err="1" smtClean="0"/>
              <a:t>ηλεκτρο</a:t>
            </a:r>
            <a:r>
              <a:rPr lang="el-GR" sz="1800" dirty="0" smtClean="0"/>
              <a:t>-όσμωσης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Εξάρτηση του εφαρμοζόμενου δυναμικού από την αγωγιμότητα του διαλύματος – αποφυγή θέρμανσης (μείωση της κίνησης </a:t>
            </a:r>
            <a:r>
              <a:rPr lang="en-US" sz="1800" dirty="0" smtClean="0"/>
              <a:t>Brown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Εφαρμόζεται εναλλασσόμενο δυναμικό (αποφυγή ηλεκτρόλυσης)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Προσδιορισμός ζ-δυναμικού και φορτίου του σωματιδίου 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Ταχύτητα μετατόπισης ανάλογη του ζ-δυναμικού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Εξίσωση </a:t>
            </a:r>
            <a:r>
              <a:rPr lang="en-US" sz="1800" dirty="0" smtClean="0"/>
              <a:t>Helmholtz</a:t>
            </a:r>
            <a:r>
              <a:rPr lang="el-GR" sz="1800" dirty="0" smtClean="0"/>
              <a:t> – </a:t>
            </a:r>
            <a:r>
              <a:rPr lang="en-US" sz="1800" dirty="0" err="1" smtClean="0"/>
              <a:t>Smoluchowski</a:t>
            </a:r>
            <a:r>
              <a:rPr lang="el-GR" sz="1800" dirty="0" smtClean="0"/>
              <a:t> (</a:t>
            </a:r>
            <a:r>
              <a:rPr lang="en-US" sz="1800" dirty="0" smtClean="0"/>
              <a:t>E : </a:t>
            </a:r>
            <a:r>
              <a:rPr lang="el-GR" sz="1800" dirty="0" err="1" smtClean="0"/>
              <a:t>βάθμωση</a:t>
            </a:r>
            <a:r>
              <a:rPr lang="el-GR" sz="1800" dirty="0" smtClean="0"/>
              <a:t> του ηλεκτρικού πεδίου)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067944" y="4869160"/>
          <a:ext cx="7921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Εξίσωση" r:id="rId3" imgW="444307" imgH="393529" progId="Equation.3">
                  <p:embed/>
                </p:oleObj>
              </mc:Choice>
              <mc:Fallback>
                <p:oleObj name="Εξίσωση" r:id="rId3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869160"/>
                        <a:ext cx="79216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(4)</a:t>
            </a:r>
          </a:p>
        </p:txBody>
      </p:sp>
      <p:sp>
        <p:nvSpPr>
          <p:cNvPr id="153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5538"/>
            <a:ext cx="4824535" cy="187141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dirty="0" err="1" smtClean="0"/>
              <a:t>Επίδραση</a:t>
            </a:r>
            <a:r>
              <a:rPr lang="en-US" sz="1800" dirty="0" smtClean="0"/>
              <a:t> </a:t>
            </a:r>
            <a:r>
              <a:rPr lang="en-US" sz="1800" dirty="0" err="1" smtClean="0"/>
              <a:t>της</a:t>
            </a:r>
            <a:r>
              <a:rPr lang="en-US" sz="1800" dirty="0" smtClean="0"/>
              <a:t> </a:t>
            </a:r>
            <a:r>
              <a:rPr lang="en-US" sz="1800" dirty="0" err="1" smtClean="0"/>
              <a:t>ηλεκτρo-ώσμωσης</a:t>
            </a:r>
            <a:r>
              <a:rPr lang="en-US" sz="1800" dirty="0" smtClean="0"/>
              <a:t> </a:t>
            </a:r>
            <a:r>
              <a:rPr lang="en-US" sz="1800" dirty="0" err="1" smtClean="0"/>
              <a:t>στην</a:t>
            </a:r>
            <a:r>
              <a:rPr lang="en-US" sz="1800" dirty="0" smtClean="0"/>
              <a:t> </a:t>
            </a:r>
            <a:r>
              <a:rPr lang="en-US" sz="1800" dirty="0" err="1" smtClean="0"/>
              <a:t>μέτρηση</a:t>
            </a:r>
            <a:r>
              <a:rPr lang="en-US" sz="1800" dirty="0" smtClean="0"/>
              <a:t> </a:t>
            </a:r>
            <a:r>
              <a:rPr lang="en-US" sz="1800" dirty="0" err="1" smtClean="0"/>
              <a:t>του</a:t>
            </a:r>
            <a:r>
              <a:rPr lang="en-US" sz="1800" dirty="0" smtClean="0"/>
              <a:t> ζ-</a:t>
            </a:r>
            <a:r>
              <a:rPr lang="en-US" sz="1800" dirty="0" err="1" smtClean="0"/>
              <a:t>δυναμικού</a:t>
            </a:r>
            <a:r>
              <a:rPr lang="en-US" sz="1800" dirty="0" smtClean="0"/>
              <a:t> </a:t>
            </a:r>
            <a:r>
              <a:rPr lang="en-US" sz="1800" dirty="0" err="1" smtClean="0"/>
              <a:t>με</a:t>
            </a:r>
            <a:r>
              <a:rPr lang="en-US" sz="1800" dirty="0" smtClean="0"/>
              <a:t> </a:t>
            </a:r>
            <a:r>
              <a:rPr lang="en-US" sz="1800" dirty="0" err="1" smtClean="0"/>
              <a:t>μικρο</a:t>
            </a:r>
            <a:r>
              <a:rPr lang="el-GR" sz="1800" dirty="0" smtClean="0"/>
              <a:t>-</a:t>
            </a:r>
            <a:r>
              <a:rPr lang="en-US" sz="1800" dirty="0" err="1" smtClean="0"/>
              <a:t>ηλεκτροφόρηση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Η </a:t>
            </a:r>
            <a:r>
              <a:rPr lang="en-US" sz="1800" dirty="0" err="1" smtClean="0"/>
              <a:t>ηλεκτρο-ώσμωση</a:t>
            </a:r>
            <a:r>
              <a:rPr lang="en-US" sz="1800" dirty="0" smtClean="0"/>
              <a:t> </a:t>
            </a:r>
            <a:r>
              <a:rPr lang="en-US" sz="1800" dirty="0" err="1" smtClean="0"/>
              <a:t>γίνεται</a:t>
            </a:r>
            <a:r>
              <a:rPr lang="en-US" sz="1800" dirty="0" smtClean="0"/>
              <a:t> </a:t>
            </a:r>
            <a:r>
              <a:rPr lang="en-US" sz="1800" dirty="0" err="1" smtClean="0"/>
              <a:t>αμελητέα</a:t>
            </a:r>
            <a:r>
              <a:rPr lang="en-US" sz="1800" dirty="0" smtClean="0"/>
              <a:t> </a:t>
            </a:r>
            <a:r>
              <a:rPr lang="en-US" sz="1800" dirty="0" err="1" smtClean="0"/>
              <a:t>εάν</a:t>
            </a:r>
            <a:r>
              <a:rPr lang="en-US" sz="1800" dirty="0" smtClean="0"/>
              <a:t> </a:t>
            </a:r>
            <a:r>
              <a:rPr lang="en-US" sz="1800" dirty="0" err="1" smtClean="0"/>
              <a:t>το</a:t>
            </a:r>
            <a:r>
              <a:rPr lang="en-US" sz="1800" dirty="0" smtClean="0"/>
              <a:t> </a:t>
            </a:r>
            <a:r>
              <a:rPr lang="en-US" sz="1800" dirty="0" err="1" smtClean="0"/>
              <a:t>εφαρμοζόμενο</a:t>
            </a:r>
            <a:r>
              <a:rPr lang="en-US" sz="1800" dirty="0" smtClean="0"/>
              <a:t> </a:t>
            </a:r>
            <a:r>
              <a:rPr lang="en-US" sz="1800" dirty="0" err="1" smtClean="0"/>
              <a:t>ηλεκτρικό</a:t>
            </a:r>
            <a:r>
              <a:rPr lang="en-US" sz="1800" dirty="0" smtClean="0"/>
              <a:t> </a:t>
            </a:r>
            <a:r>
              <a:rPr lang="en-US" sz="1800" dirty="0" err="1" smtClean="0"/>
              <a:t>πεδίο</a:t>
            </a:r>
            <a:r>
              <a:rPr lang="en-US" sz="1800" dirty="0" smtClean="0"/>
              <a:t> (</a:t>
            </a:r>
            <a:r>
              <a:rPr lang="en-US" sz="1800" dirty="0" err="1" smtClean="0"/>
              <a:t>τετραγωνικής</a:t>
            </a:r>
            <a:r>
              <a:rPr lang="en-US" sz="1800" dirty="0" smtClean="0"/>
              <a:t> </a:t>
            </a:r>
            <a:r>
              <a:rPr lang="en-US" sz="1800" dirty="0" err="1" smtClean="0"/>
              <a:t>μορφής</a:t>
            </a:r>
            <a:r>
              <a:rPr lang="en-US" sz="1800" dirty="0" smtClean="0"/>
              <a:t>) </a:t>
            </a:r>
            <a:r>
              <a:rPr lang="en-US" sz="1800" dirty="0" err="1" smtClean="0"/>
              <a:t>έχει</a:t>
            </a:r>
            <a:r>
              <a:rPr lang="en-US" sz="1800" dirty="0" smtClean="0"/>
              <a:t> </a:t>
            </a:r>
            <a:r>
              <a:rPr lang="en-US" sz="1800" dirty="0" err="1" smtClean="0"/>
              <a:t>συχνότητα</a:t>
            </a:r>
            <a:r>
              <a:rPr lang="en-US" sz="1800" dirty="0" smtClean="0"/>
              <a:t> 50Hz</a:t>
            </a:r>
            <a:endParaRPr lang="el-GR" sz="1800" dirty="0" smtClean="0"/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58888" y="3716338"/>
          <a:ext cx="705643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hoto Editor Photo" r:id="rId3" imgW="8869013" imgH="2847619" progId="">
                  <p:embed/>
                </p:oleObj>
              </mc:Choice>
              <mc:Fallback>
                <p:oleObj name="Photo Editor Photo" r:id="rId3" imgW="8869013" imgH="284761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7056437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04048" y="1412776"/>
          <a:ext cx="388778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Photo Editor Photo" r:id="rId5" imgW="3591426" imgH="1380952" progId="">
                  <p:embed/>
                </p:oleObj>
              </mc:Choice>
              <mc:Fallback>
                <p:oleObj name="Photo Editor Photo" r:id="rId5" imgW="3591426" imgH="138095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412776"/>
                        <a:ext cx="3887787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Ορθογώνιο"/>
          <p:cNvSpPr/>
          <p:nvPr/>
        </p:nvSpPr>
        <p:spPr bwMode="auto">
          <a:xfrm>
            <a:off x="4932040" y="1844824"/>
            <a:ext cx="108012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200" dirty="0" smtClean="0">
                <a:solidFill>
                  <a:srgbClr val="000000"/>
                </a:solidFill>
              </a:rPr>
              <a:t>Σταθερά επίπεδα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 bwMode="auto">
          <a:xfrm>
            <a:off x="5796136" y="2132856"/>
            <a:ext cx="936104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12 - Ευθύγραμμο βέλος σύνδεσης"/>
          <p:cNvCxnSpPr/>
          <p:nvPr/>
        </p:nvCxnSpPr>
        <p:spPr bwMode="auto">
          <a:xfrm flipV="1">
            <a:off x="5796136" y="1916832"/>
            <a:ext cx="936104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34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Επίδραση</a:t>
            </a:r>
            <a:r>
              <a:rPr lang="en-US" sz="2000" dirty="0" smtClean="0"/>
              <a:t> </a:t>
            </a:r>
            <a:r>
              <a:rPr lang="en-US" sz="2000" dirty="0" err="1" smtClean="0"/>
              <a:t>της</a:t>
            </a:r>
            <a:r>
              <a:rPr lang="en-US" sz="2000" dirty="0" smtClean="0"/>
              <a:t> </a:t>
            </a:r>
            <a:r>
              <a:rPr lang="en-US" sz="2000" dirty="0" err="1" smtClean="0"/>
              <a:t>ηλεκτρo-ώσμωσης</a:t>
            </a:r>
            <a:r>
              <a:rPr lang="en-US" sz="2000" dirty="0" smtClean="0"/>
              <a:t> </a:t>
            </a:r>
            <a:r>
              <a:rPr lang="en-US" sz="2000" dirty="0" err="1" smtClean="0"/>
              <a:t>στην</a:t>
            </a:r>
            <a:r>
              <a:rPr lang="en-US" sz="2000" dirty="0" smtClean="0"/>
              <a:t> </a:t>
            </a:r>
            <a:r>
              <a:rPr lang="en-US" sz="2000" dirty="0" err="1" smtClean="0"/>
              <a:t>μέτρηση</a:t>
            </a:r>
            <a:r>
              <a:rPr lang="en-US" sz="2000" dirty="0" smtClean="0"/>
              <a:t> </a:t>
            </a:r>
            <a:r>
              <a:rPr lang="en-US" sz="2000" dirty="0" err="1" smtClean="0"/>
              <a:t>του</a:t>
            </a:r>
            <a:r>
              <a:rPr lang="en-US" sz="2000" dirty="0" smtClean="0"/>
              <a:t> ζ-</a:t>
            </a:r>
            <a:r>
              <a:rPr lang="en-US" sz="2000" dirty="0" err="1" smtClean="0"/>
              <a:t>δυναμικού</a:t>
            </a:r>
            <a:r>
              <a:rPr lang="en-US" sz="2000" dirty="0" smtClean="0"/>
              <a:t> </a:t>
            </a:r>
            <a:r>
              <a:rPr lang="en-US" sz="2000" dirty="0" err="1" smtClean="0"/>
              <a:t>με</a:t>
            </a:r>
            <a:r>
              <a:rPr lang="en-US" sz="2000" dirty="0" smtClean="0"/>
              <a:t> </a:t>
            </a:r>
            <a:r>
              <a:rPr lang="en-US" sz="2000" dirty="0" err="1" smtClean="0"/>
              <a:t>μικροηλεκτροφόρηση</a:t>
            </a:r>
            <a:endParaRPr lang="el-GR" sz="2000" dirty="0" smtClean="0"/>
          </a:p>
        </p:txBody>
      </p:sp>
      <p:pic>
        <p:nvPicPr>
          <p:cNvPr id="4915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163" y="1600200"/>
            <a:ext cx="6796087" cy="4525963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7823232" y="1916832"/>
            <a:ext cx="59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Hz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172400" y="306896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50Hz</a:t>
            </a:r>
            <a:endParaRPr lang="el-GR" dirty="0">
              <a:solidFill>
                <a:srgbClr val="00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 bwMode="auto">
          <a:xfrm flipH="1">
            <a:off x="6012160" y="2132856"/>
            <a:ext cx="1811072" cy="6794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12 - Ευθύγραμμο βέλος σύνδεσης"/>
          <p:cNvCxnSpPr/>
          <p:nvPr/>
        </p:nvCxnSpPr>
        <p:spPr bwMode="auto">
          <a:xfrm flipH="1">
            <a:off x="6156176" y="3356992"/>
            <a:ext cx="208823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93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Σχηματικό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διάγραμμα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της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συσκευής</a:t>
            </a:r>
            <a:r>
              <a:rPr lang="el-GR" sz="2400" b="1" dirty="0" smtClean="0"/>
              <a:t> μέτρησης ζ-δυναμικού με </a:t>
            </a:r>
            <a:r>
              <a:rPr lang="en-US" sz="2400" b="1" dirty="0" smtClean="0"/>
              <a:t>Laser Doppler </a:t>
            </a:r>
            <a:r>
              <a:rPr lang="en-US" sz="2400" b="1" dirty="0" err="1" smtClean="0"/>
              <a:t>Velocimetry</a:t>
            </a:r>
            <a:r>
              <a:rPr lang="en-US" sz="2400" b="1" dirty="0" smtClean="0"/>
              <a:t> </a:t>
            </a:r>
            <a:endParaRPr lang="el-GR" sz="2400" b="1" dirty="0" smtClean="0"/>
          </a:p>
        </p:txBody>
      </p:sp>
      <p:pic>
        <p:nvPicPr>
          <p:cNvPr id="5018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776"/>
            <a:ext cx="7143750" cy="4525963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5724128" y="170080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Zetasizer</a:t>
            </a:r>
            <a:r>
              <a:rPr lang="en-US" dirty="0" smtClean="0">
                <a:solidFill>
                  <a:srgbClr val="000000"/>
                </a:solidFill>
              </a:rPr>
              <a:t> 5000, Malvern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827584" y="3861048"/>
            <a:ext cx="129614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smtClean="0">
                <a:solidFill>
                  <a:srgbClr val="000000"/>
                </a:solidFill>
              </a:rPr>
              <a:t>Διαχωριστής δέσμης</a:t>
            </a:r>
          </a:p>
        </p:txBody>
      </p:sp>
      <p:sp>
        <p:nvSpPr>
          <p:cNvPr id="8" name="7 - Ορθογώνιο"/>
          <p:cNvSpPr/>
          <p:nvPr/>
        </p:nvSpPr>
        <p:spPr bwMode="auto">
          <a:xfrm>
            <a:off x="755576" y="1772816"/>
            <a:ext cx="115212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smtClean="0">
                <a:solidFill>
                  <a:srgbClr val="000000"/>
                </a:solidFill>
              </a:rPr>
              <a:t>Πηγή </a:t>
            </a:r>
            <a:r>
              <a:rPr lang="en-US" sz="1400" dirty="0" smtClean="0">
                <a:solidFill>
                  <a:srgbClr val="000000"/>
                </a:solidFill>
              </a:rPr>
              <a:t>Laser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3203848" y="1700808"/>
            <a:ext cx="122413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smtClean="0">
                <a:solidFill>
                  <a:srgbClr val="000000"/>
                </a:solidFill>
              </a:rPr>
              <a:t>Σταθερός καθρέπτης</a:t>
            </a: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3203848" y="5445224"/>
            <a:ext cx="122413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smtClean="0">
                <a:solidFill>
                  <a:srgbClr val="000000"/>
                </a:solidFill>
              </a:rPr>
              <a:t>Κινούμενος καθρέπτης</a:t>
            </a: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6084168" y="2708920"/>
            <a:ext cx="129614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smtClean="0">
                <a:solidFill>
                  <a:srgbClr val="000000"/>
                </a:solidFill>
              </a:rPr>
              <a:t>Οπτικό σύστημα</a:t>
            </a: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5004048" y="5373216"/>
            <a:ext cx="144016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smtClean="0">
                <a:solidFill>
                  <a:srgbClr val="000000"/>
                </a:solidFill>
              </a:rPr>
              <a:t>Επίπεδο μέτρησης</a:t>
            </a:r>
          </a:p>
        </p:txBody>
      </p:sp>
      <p:sp>
        <p:nvSpPr>
          <p:cNvPr id="15" name="14 - Ορθογώνιο"/>
          <p:cNvSpPr/>
          <p:nvPr/>
        </p:nvSpPr>
        <p:spPr bwMode="auto">
          <a:xfrm>
            <a:off x="5076056" y="2420888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err="1" smtClean="0">
                <a:solidFill>
                  <a:srgbClr val="000000"/>
                </a:solidFill>
              </a:rPr>
              <a:t>Κελλίο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6516216" y="5013176"/>
            <a:ext cx="21602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400" dirty="0" err="1" smtClean="0">
                <a:solidFill>
                  <a:srgbClr val="000000"/>
                </a:solidFill>
              </a:rPr>
              <a:t>Φωτοπολλαπλασιαστής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Μειονεκτήμ</a:t>
            </a:r>
            <a:r>
              <a:rPr lang="en-US" sz="2400" b="1" dirty="0" smtClean="0"/>
              <a:t>ατα της μεθόδου της οπτικής μικροσκοπίας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γι</a:t>
            </a:r>
            <a:r>
              <a:rPr lang="en-US" sz="2400" b="1" dirty="0" smtClean="0"/>
              <a:t>α την μέτρηση της ηλεκτροφορητικής κινητικότητας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σε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σχέση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με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την</a:t>
            </a:r>
            <a:r>
              <a:rPr lang="en-US" sz="2400" b="1" dirty="0" smtClean="0"/>
              <a:t> LDV</a:t>
            </a:r>
            <a:endParaRPr lang="el-GR" sz="2400" b="1" dirty="0" smtClean="0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  <a:noFill/>
        </p:spPr>
        <p:txBody>
          <a:bodyPr/>
          <a:lstStyle/>
          <a:p>
            <a:pPr marL="758825" lvl="2" indent="-282575" eaLnBrk="1" hangingPunct="1">
              <a:buFontTx/>
              <a:buNone/>
            </a:pPr>
            <a:r>
              <a:rPr lang="en-US" sz="1800" smtClean="0"/>
              <a:t>1) αργή, μονότονη και χρονοβόρα μέθοδος,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2) μικρός αριθμός σωματιδίων μπορεί να μετρηθεί,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3) δίνει αποτελέσματα με μικρή στατιστική σημασία,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4) περιορίζεται μόνο στα σωματίδια που είναι ορατά στο οπτικό μικροσκόπιο,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5) δεν μπορεί να χρησιμοποιηθεί για τον προσδιορισμό της κατανομής της κινητικότητας,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6) δεν μπορεί να ξεχωρίσει περίπλοκες διασπορές,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7) υπάρχει η τάση για την καταγραφή των ευκολότερα ορατών σωματιδίων,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8) κουραστική για τα μάτια του χρήστη μετά από σύντομο χρονικό διάστημα.</a:t>
            </a:r>
            <a:endParaRPr lang="el-GR" sz="1400" smtClean="0"/>
          </a:p>
        </p:txBody>
      </p:sp>
    </p:spTree>
    <p:extLst>
      <p:ext uri="{BB962C8B-B14F-4D97-AF65-F5344CB8AC3E}">
        <p14:creationId xmlns:p14="http://schemas.microsoft.com/office/powerpoint/2010/main" val="34816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b="1" dirty="0" smtClean="0"/>
              <a:t>Μοριακές Διασπορές</a:t>
            </a:r>
            <a:r>
              <a:rPr lang="el-GR" sz="2000" dirty="0" smtClean="0"/>
              <a:t> (&lt; 1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Σωματίδια αόρατα στο ηλεκτρονικό μικροσκόπιο, διαπερνούν </a:t>
            </a:r>
            <a:r>
              <a:rPr lang="el-GR" sz="1800" dirty="0" err="1" smtClean="0"/>
              <a:t>ημιπερατές</a:t>
            </a:r>
            <a:r>
              <a:rPr lang="el-GR" sz="1800" dirty="0" smtClean="0"/>
              <a:t> μεμβράνες, γρήγορη διάχυση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π.χ. ιόντα, μόρια οξυγόνου, γλυκόζη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b="1" dirty="0" smtClean="0"/>
              <a:t>Κολλοειδείς Διασπορές</a:t>
            </a:r>
            <a:r>
              <a:rPr lang="el-GR" sz="2000" dirty="0" smtClean="0"/>
              <a:t> (1 – 500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Σωματίδια ορατά στο ηλεκτρονικό μικροσκόπιο – αόρατα στο οπτικό, δεν διαπερνούν </a:t>
            </a:r>
            <a:r>
              <a:rPr lang="el-GR" sz="1800" dirty="0" err="1" smtClean="0"/>
              <a:t>ημιπερατές</a:t>
            </a:r>
            <a:r>
              <a:rPr lang="el-GR" sz="1800" dirty="0" smtClean="0"/>
              <a:t> μεμβράνες – μόνο ηθμούς χάρτου, αργή διάχυση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π.χ. φυσικά και συνθετικά πολυμερή, αιωρήματα κολλοειδούς </a:t>
            </a:r>
            <a:r>
              <a:rPr lang="en-US" sz="1800" dirty="0" smtClean="0"/>
              <a:t>Ag</a:t>
            </a:r>
            <a:endParaRPr lang="el-GR" sz="18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2000" b="1" dirty="0" smtClean="0"/>
              <a:t>Αδρομερείς Διασπορές</a:t>
            </a:r>
            <a:r>
              <a:rPr lang="el-GR" sz="2000" dirty="0" smtClean="0"/>
              <a:t> (&gt; 500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Σωματίδια στο οπτικό, δεν διαπερνούν ηθμούς χάρτου, δεν διαχέονται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π.χ. φαρμακευτικά αιωρήματα και γαλακτώματα</a:t>
            </a:r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Μοριακές Διασπορές : ομογενή συστήματα (πραγματικά διαλύματα)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Κολλοειδείς – Αδρομερείς Διασπορές : ετερογενή συστήματα</a:t>
            </a:r>
          </a:p>
        </p:txBody>
      </p:sp>
    </p:spTree>
    <p:extLst>
      <p:ext uri="{BB962C8B-B14F-4D97-AF65-F5344CB8AC3E}">
        <p14:creationId xmlns:p14="http://schemas.microsoft.com/office/powerpoint/2010/main" val="42577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Μειονεκτήμ</a:t>
            </a:r>
            <a:r>
              <a:rPr lang="en-US" sz="2400" b="1" dirty="0" smtClean="0"/>
              <a:t>ατα της μεθόδου της LDV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γι</a:t>
            </a:r>
            <a:r>
              <a:rPr lang="en-US" sz="2400" b="1" dirty="0" smtClean="0"/>
              <a:t>α την μέτρηση της ηλεκτροφορητικής κινητικότητας</a:t>
            </a:r>
            <a:endParaRPr lang="el-GR" sz="2400" b="1" dirty="0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1463" indent="-271463" eaLnBrk="1" hangingPunct="1"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n-US" sz="1800" smtClean="0"/>
              <a:t>1. Mπορεί να χρησιμοποιηθεί μόνο σε διαφανή ή ημιδιαφανή στην χρησιμοποιούμενη ακτινοβολία δείγματα,</a:t>
            </a:r>
          </a:p>
          <a:p>
            <a:pPr marL="271463" indent="-271463" eaLnBrk="1" hangingPunct="1"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n-US" sz="1800" smtClean="0"/>
              <a:t>2. </a:t>
            </a:r>
            <a:r>
              <a:rPr lang="el-GR" sz="1800" smtClean="0"/>
              <a:t>Δ</a:t>
            </a:r>
            <a:r>
              <a:rPr lang="en-US" sz="1800" smtClean="0"/>
              <a:t>εν μπορεί να χρησιμοποιηθεί σε πυκνά ή αδιαφανή αιωρήματα,</a:t>
            </a:r>
          </a:p>
          <a:p>
            <a:pPr marL="271463" indent="-271463" eaLnBrk="1" hangingPunct="1"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n-US" sz="1800" smtClean="0"/>
              <a:t>3. </a:t>
            </a:r>
            <a:r>
              <a:rPr lang="el-GR" sz="1800" smtClean="0"/>
              <a:t>Δ</a:t>
            </a:r>
            <a:r>
              <a:rPr lang="en-US" sz="1800" smtClean="0"/>
              <a:t>εν μπορεί να χρησιμοποιηθεί σε on-line μετρήσεις</a:t>
            </a:r>
          </a:p>
          <a:p>
            <a:pPr marL="271463" indent="-271463" eaLnBrk="1" hangingPunct="1">
              <a:buFontTx/>
              <a:buAutoNum type="arabicPeriod"/>
            </a:pPr>
            <a:endParaRPr lang="el-GR" sz="1800" smtClean="0"/>
          </a:p>
        </p:txBody>
      </p:sp>
    </p:spTree>
    <p:extLst>
      <p:ext uri="{BB962C8B-B14F-4D97-AF65-F5344CB8AC3E}">
        <p14:creationId xmlns:p14="http://schemas.microsoft.com/office/powerpoint/2010/main" val="31532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6</a:t>
            </a:r>
            <a:r>
              <a:rPr lang="el-GR" sz="2400" b="1" dirty="0" smtClean="0"/>
              <a:t>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251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Προσδιορίζεται πειραματικά η </a:t>
            </a:r>
            <a:r>
              <a:rPr lang="el-GR" sz="1800" dirty="0" err="1" smtClean="0"/>
              <a:t>ηλεκτροφορητική</a:t>
            </a:r>
            <a:r>
              <a:rPr lang="el-GR" sz="1800" dirty="0" smtClean="0"/>
              <a:t> ικανότητα, </a:t>
            </a:r>
            <a:r>
              <a:rPr lang="en-US" sz="1800" b="1" dirty="0" smtClean="0"/>
              <a:t>u</a:t>
            </a:r>
            <a:r>
              <a:rPr lang="el-GR" sz="1800" b="1" dirty="0" smtClean="0"/>
              <a:t>/Ε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Ε</a:t>
            </a:r>
            <a:r>
              <a:rPr lang="en-US" sz="1800" dirty="0" smtClean="0"/>
              <a:t> : </a:t>
            </a:r>
            <a:r>
              <a:rPr lang="el-GR" sz="1800" dirty="0" smtClean="0"/>
              <a:t>ένταση ηλεκτρικού πεδίου, </a:t>
            </a:r>
            <a:r>
              <a:rPr lang="en-US" sz="1800" dirty="0" smtClean="0"/>
              <a:t>u </a:t>
            </a:r>
            <a:r>
              <a:rPr lang="el-GR" sz="1800" dirty="0" smtClean="0"/>
              <a:t>: ταχύτητα σωματιδίου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Αξιόπιστο μέγεθος (σχήμα, μέγεθος σωματιδίων: άγνωστα)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Για μη αγώγιμο σωματίδιο όπου κα &gt; 1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(1/κ: πάχος ηλεκτρικής </a:t>
            </a:r>
            <a:r>
              <a:rPr lang="el-GR" sz="1800" dirty="0" err="1" smtClean="0"/>
              <a:t>διπλοστοιβάδος</a:t>
            </a:r>
            <a:r>
              <a:rPr lang="el-GR" sz="1800" dirty="0" smtClean="0"/>
              <a:t>, α: ακτίνα καμπυλότητας)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ζ-δυναμικό ανεξάρτητο μεγέθους και σχήματος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Για μη αγώγιμο σωματίδιο όπου 100 &gt; κα &gt; 1 (εξίσωση </a:t>
            </a:r>
            <a:r>
              <a:rPr lang="en-US" sz="1800" dirty="0" err="1" smtClean="0"/>
              <a:t>Huckel</a:t>
            </a:r>
            <a:r>
              <a:rPr lang="el-G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Περισσότερο περίπλοκη σχέση για αγώγιμα σωματίδια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779912" y="3717032"/>
          <a:ext cx="1079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Εξίσωση" r:id="rId3" imgW="583947" imgH="393529" progId="Equation.3">
                  <p:embed/>
                </p:oleObj>
              </mc:Choice>
              <mc:Fallback>
                <p:oleObj name="Εξίσωση" r:id="rId3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717032"/>
                        <a:ext cx="1079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468313" y="45085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lang="el-GR" b="1" dirty="0" err="1">
                <a:solidFill>
                  <a:srgbClr val="000000"/>
                </a:solidFill>
              </a:rPr>
              <a:t>Ηλεκτρο</a:t>
            </a:r>
            <a:r>
              <a:rPr lang="el-GR" b="1" dirty="0">
                <a:solidFill>
                  <a:srgbClr val="000000"/>
                </a:solidFill>
              </a:rPr>
              <a:t>-όσμωση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lang="el-GR" dirty="0">
                <a:solidFill>
                  <a:srgbClr val="000000"/>
                </a:solidFill>
              </a:rPr>
              <a:t>Εφαρμογή ηλεκτρικού πεδίου </a:t>
            </a:r>
            <a:r>
              <a:rPr lang="el-GR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l-GR" dirty="0">
                <a:solidFill>
                  <a:srgbClr val="000000"/>
                </a:solidFill>
              </a:rPr>
              <a:t> Κίνηση υγρού σε φορτισμένη επιφάνεια (τριχοειδές ή πορώδες διάφραγμα)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lang="el-GR" dirty="0">
                <a:solidFill>
                  <a:srgbClr val="000000"/>
                </a:solidFill>
              </a:rPr>
              <a:t>Προσδιορισμός ζ-δυναμικού (διαφορετική θεώρηση)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9775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7</a:t>
            </a:r>
            <a:r>
              <a:rPr lang="el-GR" sz="2400" b="1" dirty="0" smtClean="0"/>
              <a:t>)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611188" y="1628775"/>
          <a:ext cx="4271962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Έγγραφο" r:id="rId4" imgW="4277360" imgH="1305560" progId="Word.Document.8">
                  <p:embed/>
                </p:oleObj>
              </mc:Choice>
              <mc:Fallback>
                <p:oleObj name="Έγγραφο" r:id="rId4" imgW="4277360" imgH="1305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4271962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6084888" y="1700213"/>
          <a:ext cx="17573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Εξίσωση" r:id="rId6" imgW="533169" imgH="431613" progId="Equation.3">
                  <p:embed/>
                </p:oleObj>
              </mc:Choice>
              <mc:Fallback>
                <p:oleObj name="Εξίσωση" r:id="rId6" imgW="53316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700213"/>
                        <a:ext cx="175736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611188" y="3573463"/>
          <a:ext cx="372110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Έγγραφο" r:id="rId9" imgW="3721100" imgH="1981200" progId="Word.Document.8">
                  <p:embed/>
                </p:oleObj>
              </mc:Choice>
              <mc:Fallback>
                <p:oleObj name="Έγγραφο" r:id="rId9" imgW="3721100" imgH="1981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73463"/>
                        <a:ext cx="3721100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6011863" y="3573463"/>
          <a:ext cx="216058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Εξίσωση" r:id="rId11" imgW="609336" imgH="431613" progId="Equation.3">
                  <p:embed/>
                </p:oleObj>
              </mc:Choice>
              <mc:Fallback>
                <p:oleObj name="Εξίσωση" r:id="rId11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73463"/>
                        <a:ext cx="2160587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1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8</a:t>
            </a:r>
            <a:r>
              <a:rPr lang="el-GR" sz="2400" b="1" dirty="0" smtClean="0"/>
              <a:t>)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29600" cy="388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smtClean="0"/>
              <a:t>Γραφική προσέγγιση των εξισώσεων</a:t>
            </a:r>
            <a:r>
              <a:rPr lang="el-GR" sz="1800" smtClean="0"/>
              <a:t> Huckel </a:t>
            </a:r>
            <a:r>
              <a:rPr lang="en-US" sz="1800" smtClean="0"/>
              <a:t>και</a:t>
            </a:r>
            <a:r>
              <a:rPr lang="el-GR" sz="1800" smtClean="0"/>
              <a:t> Smoluchowski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26655" cy="32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Ζ-Δυναμικό και </a:t>
            </a:r>
            <a:r>
              <a:rPr lang="en-US" sz="2400" b="1" dirty="0" smtClean="0"/>
              <a:t>pH</a:t>
            </a:r>
            <a:endParaRPr lang="el-GR" sz="2400" b="1" dirty="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208963" cy="1655763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Παράγοντες που επηρεάζουν το ζ-δυναμικό</a:t>
            </a:r>
            <a:endParaRPr lang="en-US" sz="1800" dirty="0" smtClean="0"/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Α) μεταβολές του </a:t>
            </a:r>
            <a:r>
              <a:rPr lang="en-US" sz="1800" dirty="0" smtClean="0"/>
              <a:t>pH</a:t>
            </a:r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Β) Αγωγιμότητα</a:t>
            </a:r>
            <a:r>
              <a:rPr lang="en-US" sz="1800" dirty="0" smtClean="0"/>
              <a:t> (</a:t>
            </a:r>
            <a:r>
              <a:rPr lang="el-GR" sz="1800" dirty="0" smtClean="0"/>
              <a:t>συγκέντρωση και/ή τύπος του άλατος</a:t>
            </a:r>
            <a:r>
              <a:rPr lang="en-US" sz="1800" dirty="0" smtClean="0"/>
              <a:t>)</a:t>
            </a:r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Γ) Μεταβολές της συγκέντρωσης του αντιδραστηρίου μορφοποίησης</a:t>
            </a:r>
            <a:r>
              <a:rPr lang="en-US" sz="1800" dirty="0" smtClean="0"/>
              <a:t> (</a:t>
            </a:r>
            <a:r>
              <a:rPr lang="el-GR" sz="1800" dirty="0" smtClean="0"/>
              <a:t>πολυμερές</a:t>
            </a:r>
            <a:r>
              <a:rPr lang="en-US" sz="1800" dirty="0" smtClean="0"/>
              <a:t>, </a:t>
            </a:r>
            <a:r>
              <a:rPr lang="el-GR" sz="1800" dirty="0" err="1" smtClean="0"/>
              <a:t>επιφανειοδραστική</a:t>
            </a:r>
            <a:r>
              <a:rPr lang="el-GR" sz="1800" dirty="0" smtClean="0"/>
              <a:t> ένωση</a:t>
            </a:r>
            <a:r>
              <a:rPr lang="en-US" sz="1800" dirty="0" smtClean="0"/>
              <a:t>)</a:t>
            </a:r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181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0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9</a:t>
            </a:r>
            <a:r>
              <a:rPr lang="el-GR" sz="2400" b="1" dirty="0" smtClean="0"/>
              <a:t>)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1"/>
            <a:ext cx="8640763" cy="568893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b="1" dirty="0" smtClean="0"/>
              <a:t>Δυναμικό Καταβύθισης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Δημιουργία δυναμικού όταν τα σωματίδια κινούνται μέσα σε υγρό λόγω βαρύτητας ή από άλλο εξωτερικό αίτιο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Φόρτιση των σωματιδίων (τριβή) – ισοδυναμεί με ηλεκτρικό ρεύμα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Κίνδυνος στην μεταφορά εύφλεκτων υλικών (περιορισμοί στον ρυθμό μεταφοράς)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b="1" dirty="0" smtClean="0"/>
              <a:t>Δυναμικό Ροής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Δημιουργία δυναμικού όταν εξαναγκάζεται υγρό να διέλθει από τριχοειδές διάφραγμα ή κλίνη σωματιδίων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Μετακίνηση του κινητού μέρους της ηλεκτρικής </a:t>
            </a:r>
            <a:r>
              <a:rPr lang="el-GR" sz="1800" dirty="0" err="1" smtClean="0"/>
              <a:t>διπλοστοιβάδος</a:t>
            </a:r>
            <a:r>
              <a:rPr lang="el-GR" sz="1800" dirty="0" smtClean="0"/>
              <a:t> του στερεού υλικού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Το δυναμικό αντιτίθεται στην κίνηση του υγρού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Προσδιορισμός ζ-δυναμικού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Φορτίο σωματιδίων : </a:t>
            </a:r>
            <a:r>
              <a:rPr lang="en-US" sz="1800" dirty="0" smtClean="0"/>
              <a:t>pH</a:t>
            </a:r>
            <a:r>
              <a:rPr lang="el-GR" sz="1800" dirty="0" smtClean="0"/>
              <a:t>, ιοντική ισχύ του διαλύματος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Αύξηση της ιοντικής ισχύος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της κινητικότητας των βακτηρίων : </a:t>
            </a:r>
            <a:r>
              <a:rPr lang="en-US" sz="1800" dirty="0" smtClean="0"/>
              <a:t>Streptococcus </a:t>
            </a:r>
            <a:r>
              <a:rPr lang="en-US" sz="1800" dirty="0" err="1" smtClean="0"/>
              <a:t>Faecalis</a:t>
            </a:r>
            <a:r>
              <a:rPr lang="el-GR" sz="1800" dirty="0" smtClean="0"/>
              <a:t> (</a:t>
            </a:r>
            <a:r>
              <a:rPr lang="en-US" sz="1800" dirty="0" smtClean="0"/>
              <a:t>gram</a:t>
            </a:r>
            <a:r>
              <a:rPr lang="el-GR" sz="1800" dirty="0" smtClean="0"/>
              <a:t> + ), </a:t>
            </a:r>
            <a:r>
              <a:rPr lang="en-US" sz="1800" dirty="0" smtClean="0"/>
              <a:t>Escherichia coli</a:t>
            </a:r>
            <a:r>
              <a:rPr lang="el-GR" sz="1800" dirty="0" smtClean="0"/>
              <a:t> (</a:t>
            </a:r>
            <a:r>
              <a:rPr lang="en-US" sz="1800" dirty="0" smtClean="0"/>
              <a:t>gram</a:t>
            </a:r>
            <a:r>
              <a:rPr lang="el-GR" sz="1800" dirty="0" smtClean="0"/>
              <a:t> - ) – αρνητικά φορτισμένα σε μεγάλη περιοχή τιμών </a:t>
            </a:r>
            <a:r>
              <a:rPr lang="en-US" sz="1800" dirty="0" smtClean="0"/>
              <a:t>pH</a:t>
            </a:r>
            <a:r>
              <a:rPr lang="el-GR" sz="1800" dirty="0" smtClean="0"/>
              <a:t> (υπεύθυνη: –</a:t>
            </a:r>
            <a:r>
              <a:rPr lang="en-US" sz="1800" dirty="0" smtClean="0"/>
              <a:t>COOH</a:t>
            </a:r>
            <a:r>
              <a:rPr lang="el-GR" sz="18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Μέγεθος και πρόσημο φορτίου </a:t>
            </a:r>
            <a:r>
              <a:rPr lang="el-GR" sz="1800" dirty="0" err="1" smtClean="0"/>
              <a:t>αμφολυτικών</a:t>
            </a:r>
            <a:r>
              <a:rPr lang="el-GR" sz="1800" dirty="0" smtClean="0"/>
              <a:t>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μεταβολή της απορρόφηση τους από τον γαστρεντερικό σωλήνα και της διαπερατότητας των κυτταρικών μεμβρανών</a:t>
            </a:r>
          </a:p>
        </p:txBody>
      </p:sp>
    </p:spTree>
    <p:extLst>
      <p:ext uri="{BB962C8B-B14F-4D97-AF65-F5344CB8AC3E}">
        <p14:creationId xmlns:p14="http://schemas.microsoft.com/office/powerpoint/2010/main" val="27730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(1)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Σημαντικός παράγοντας : παρουσία, μέγεθος ηλεκτρικού φορτίου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Δημιουργία ηλεκτροστατικών απώσεων 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Σχηματισμός στοιβάδας μορίων διαλύτη γύρω από τα σωματίδια (πρόληψη προσκόλλησης όταν συγκρούονται λόγω κίνησης </a:t>
            </a:r>
            <a:r>
              <a:rPr lang="en-US" sz="1800" smtClean="0"/>
              <a:t>Brown</a:t>
            </a:r>
            <a:r>
              <a:rPr lang="el-GR" sz="1800" smtClean="0"/>
              <a:t>)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Κύρια αιτία συσσωμάτωσης : δυνάμεις </a:t>
            </a:r>
            <a:r>
              <a:rPr lang="en-US" sz="1800" smtClean="0"/>
              <a:t>van der Waals</a:t>
            </a:r>
            <a:r>
              <a:rPr lang="el-GR" sz="1800" smtClean="0"/>
              <a:t> (ελκτικές)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Προσθήκη μικρής ποσότητας ηλεκτρολύτη : σταθεροποίηση κολλοειδούς (παροχή φορτίου) 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Προσθήκη μεγάλης ποσότητας ηλεκτρολύτη : συσσωμάτωση κολλοειδούς λόγω μείωσης του ζ-δυναμικού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Περιοχή τιμών ζ-δυναμικού για την σταθεροποίηση κολλοειδούς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Τιμή ζ-δυναμικού για την σταθεροποίηση του κολλοειδούς : εξαρτάται από το σύστημα (~ 0</a:t>
            </a:r>
            <a:r>
              <a:rPr lang="en-US" sz="1800" smtClean="0"/>
              <a:t>mV</a:t>
            </a:r>
            <a:r>
              <a:rPr lang="el-GR" sz="1800" smtClean="0"/>
              <a:t> για τον κολλοειδή χρυσό, -40</a:t>
            </a:r>
            <a:r>
              <a:rPr lang="en-US" sz="1800" smtClean="0"/>
              <a:t>mV</a:t>
            </a:r>
            <a:r>
              <a:rPr lang="el-GR" sz="1800" smtClean="0"/>
              <a:t> για την διασπορά σταγόνων ελαίου σε νερό)</a:t>
            </a:r>
          </a:p>
        </p:txBody>
      </p:sp>
    </p:spTree>
    <p:extLst>
      <p:ext uri="{BB962C8B-B14F-4D97-AF65-F5344CB8AC3E}">
        <p14:creationId xmlns:p14="http://schemas.microsoft.com/office/powerpoint/2010/main" val="10650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(2)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8136904" cy="129614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Κανόνας </a:t>
            </a:r>
            <a:r>
              <a:rPr lang="de-DE" sz="1800" dirty="0" smtClean="0"/>
              <a:t>Schulze</a:t>
            </a:r>
            <a:r>
              <a:rPr lang="el-GR" sz="1800" dirty="0" smtClean="0"/>
              <a:t> – </a:t>
            </a:r>
            <a:r>
              <a:rPr lang="de-DE" sz="1800" dirty="0" smtClean="0"/>
              <a:t>Hardy</a:t>
            </a:r>
            <a:r>
              <a:rPr lang="el-GR" sz="1800" dirty="0" smtClean="0"/>
              <a:t>: μείωση της σταθερότητας με την αύξηση του σθένους και του φορτίου των ιόντων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Περικινητική</a:t>
            </a:r>
            <a:r>
              <a:rPr lang="el-GR" sz="1800" dirty="0" smtClean="0"/>
              <a:t> συσσωμάτωση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Θεωρία </a:t>
            </a:r>
            <a:r>
              <a:rPr lang="en-US" sz="1800" dirty="0" smtClean="0"/>
              <a:t>DVLO</a:t>
            </a:r>
            <a:r>
              <a:rPr lang="el-GR" sz="1800" dirty="0" smtClean="0"/>
              <a:t> (</a:t>
            </a:r>
            <a:r>
              <a:rPr lang="en-US" sz="1800" dirty="0" err="1" smtClean="0"/>
              <a:t>Deryagin</a:t>
            </a:r>
            <a:r>
              <a:rPr lang="el-GR" sz="1800" dirty="0" smtClean="0"/>
              <a:t>-</a:t>
            </a:r>
            <a:r>
              <a:rPr lang="en-US" sz="1800" dirty="0" smtClean="0"/>
              <a:t>Landau</a:t>
            </a:r>
            <a:r>
              <a:rPr lang="el-GR" sz="1800" dirty="0" smtClean="0"/>
              <a:t>-</a:t>
            </a:r>
            <a:r>
              <a:rPr lang="en-US" sz="1800" dirty="0" err="1" smtClean="0"/>
              <a:t>Verwey</a:t>
            </a:r>
            <a:r>
              <a:rPr lang="el-GR" sz="1800" dirty="0" smtClean="0"/>
              <a:t>-</a:t>
            </a:r>
            <a:r>
              <a:rPr lang="en-US" sz="1800" dirty="0" err="1" smtClean="0"/>
              <a:t>Overbeek</a:t>
            </a:r>
            <a:r>
              <a:rPr lang="el-GR" sz="18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5314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1520" y="3284984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Arial"/>
              </a:rPr>
              <a:t>Δυναμική ενέργεια έλξης – Δυναμική ενέργεια άπωσης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kern="0" dirty="0" smtClean="0">
                <a:solidFill>
                  <a:srgbClr val="000000"/>
                </a:solidFill>
                <a:latin typeface="Arial"/>
              </a:rPr>
              <a:t>Ενεργειακά ελάχιστα (δύο σε διαφορετικές αποστάσεις διαχωρισμού)</a:t>
            </a:r>
          </a:p>
        </p:txBody>
      </p:sp>
    </p:spTree>
    <p:extLst>
      <p:ext uri="{BB962C8B-B14F-4D97-AF65-F5344CB8AC3E}">
        <p14:creationId xmlns:p14="http://schemas.microsoft.com/office/powerpoint/2010/main" val="31642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33413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(3)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5368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Ανάμιξη αντίθετα φορτισμένων κολλοειδών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αμοιβαία συσσωμάτωση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Προσθήκη μεγάλης ποσότητας άλατος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συσσωμάτωση και καταβύθιση των σωματιδίων : εξαλάτωση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Δυνατότητα καταβύθισης ιόντων : ενυδάτωση ιόντος και την ικανότητα απομάκρυνσης μορίων νερού από τα κολλοειδή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Προσθήκη αλκοόλης, ακετόνης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της ποσότητας ηλεκτρολύτη για την συσσωμάτωση κολλοειδούς 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b="1" dirty="0" smtClean="0"/>
              <a:t>Διαχωρισμός Φάσεων</a:t>
            </a:r>
            <a:r>
              <a:rPr lang="el-GR" sz="1800" dirty="0" smtClean="0"/>
              <a:t> : διαχωρισμός διαλυμάτων </a:t>
            </a:r>
            <a:r>
              <a:rPr lang="el-GR" sz="1800" dirty="0" err="1" smtClean="0"/>
              <a:t>μακρομορίων</a:t>
            </a:r>
            <a:r>
              <a:rPr lang="el-GR" sz="1800" dirty="0" smtClean="0"/>
              <a:t> όταν αναμιγνύονται αντίθετα φορτισμένα υδρόφιλα κολλοειδή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Ανάμειξη Ζελατίνης (θετικά φορτισμένη σε </a:t>
            </a:r>
            <a:r>
              <a:rPr lang="en-US" sz="1800" dirty="0" smtClean="0"/>
              <a:t>pH</a:t>
            </a:r>
            <a:r>
              <a:rPr lang="el-GR" sz="1800" dirty="0" smtClean="0"/>
              <a:t> &lt; 4.7) και ακακίας (αρνητικά φορτισμένη) σε ορισμένη αναλογία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διαχωρισμός φάσεων (Φυσική Ασυμβατότητα)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Μπορεί να γίνει και με την προσθήκη κατάλληλου (τρίτου) συστατικού (δεν χρειάζεται να αλληλεπιδρούν τα συστατικά)</a:t>
            </a:r>
          </a:p>
        </p:txBody>
      </p:sp>
    </p:spTree>
    <p:extLst>
      <p:ext uri="{BB962C8B-B14F-4D97-AF65-F5344CB8AC3E}">
        <p14:creationId xmlns:p14="http://schemas.microsoft.com/office/powerpoint/2010/main" val="4411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(4)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l-GR" sz="1800" b="1" dirty="0" smtClean="0"/>
              <a:t>Προστατευτικά κολλοειδή </a:t>
            </a:r>
            <a:r>
              <a:rPr lang="el-GR" sz="1800" dirty="0" smtClean="0"/>
              <a:t>: έχουν αντίθετο φορτίο, αυξάνουν την σταθερότητα των συστημάτων σε μικρές ποσότητες (προσρόφηση στην επιφάνεια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του πάχους του ακίνητου τμήματος της </a:t>
            </a:r>
            <a:r>
              <a:rPr lang="el-GR" sz="1800" dirty="0" err="1" smtClean="0"/>
              <a:t>διπλοστοιβάδος</a:t>
            </a:r>
            <a:r>
              <a:rPr lang="el-GR" sz="1800" dirty="0" smtClean="0"/>
              <a:t>) </a:t>
            </a:r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l-GR" sz="1800" dirty="0" smtClean="0"/>
              <a:t>Σε ορισμένες περιπτώσεις λόγω μείωσης του ζ-δυναμικού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συσσωμάτωση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endParaRPr lang="el-GR" sz="1800" b="1" dirty="0" smtClean="0"/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l-GR" sz="1800" b="1" dirty="0" smtClean="0"/>
              <a:t>Αριθμός Χρυσού</a:t>
            </a:r>
            <a:r>
              <a:rPr lang="el-GR" sz="1800" dirty="0" smtClean="0"/>
              <a:t> : ελάχιστο βάρος του προστατευτικού κολλοειδούς (</a:t>
            </a:r>
            <a:r>
              <a:rPr lang="en-US" sz="1800" dirty="0" smtClean="0"/>
              <a:t>mg</a:t>
            </a:r>
            <a:r>
              <a:rPr lang="el-GR" sz="1800" dirty="0" smtClean="0"/>
              <a:t>) που χρειάζεται για να εμποδίσει την αλλαγή χρώματος (κόκκινο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βιολετί) 10</a:t>
            </a:r>
            <a:r>
              <a:rPr lang="en-US" sz="1800" dirty="0" smtClean="0"/>
              <a:t>ml</a:t>
            </a:r>
            <a:r>
              <a:rPr lang="el-GR" sz="1800" dirty="0" smtClean="0"/>
              <a:t> διαλύματος κολλοειδούς χρυσού (0.0053 – 0.0058% </a:t>
            </a:r>
            <a:r>
              <a:rPr lang="el-GR" sz="1800" dirty="0" err="1" smtClean="0"/>
              <a:t>κ.ό</a:t>
            </a:r>
            <a:r>
              <a:rPr lang="el-GR" sz="1800" dirty="0" smtClean="0"/>
              <a:t>.) όταν προστεθεί 1 </a:t>
            </a:r>
            <a:r>
              <a:rPr lang="en-US" sz="1800" dirty="0" smtClean="0"/>
              <a:t>ml</a:t>
            </a:r>
            <a:r>
              <a:rPr lang="el-GR" sz="1800" dirty="0" smtClean="0"/>
              <a:t> διαλύματος </a:t>
            </a:r>
            <a:r>
              <a:rPr lang="en-US" sz="1800" dirty="0" err="1" smtClean="0"/>
              <a:t>NaCl</a:t>
            </a:r>
            <a:r>
              <a:rPr lang="el-GR" sz="1800" dirty="0" smtClean="0"/>
              <a:t> 10% </a:t>
            </a:r>
            <a:r>
              <a:rPr lang="el-GR" sz="1800" dirty="0" err="1" smtClean="0"/>
              <a:t>κ.ό</a:t>
            </a:r>
            <a:r>
              <a:rPr lang="el-GR" sz="1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Ζελατίνη : 0.005</a:t>
            </a:r>
            <a:r>
              <a:rPr lang="en-US" sz="1800" dirty="0" smtClean="0"/>
              <a:t> </a:t>
            </a:r>
            <a:r>
              <a:rPr lang="el-GR" sz="1800" dirty="0" smtClean="0"/>
              <a:t>-</a:t>
            </a:r>
            <a:r>
              <a:rPr lang="en-US" sz="1800" dirty="0" smtClean="0"/>
              <a:t> </a:t>
            </a:r>
            <a:r>
              <a:rPr lang="el-GR" sz="1800" dirty="0" smtClean="0"/>
              <a:t>0.01, </a:t>
            </a:r>
            <a:r>
              <a:rPr lang="el-GR" sz="1800" dirty="0" err="1" smtClean="0"/>
              <a:t>Αλβουμίνη</a:t>
            </a:r>
            <a:r>
              <a:rPr lang="el-GR" sz="1800" dirty="0" smtClean="0"/>
              <a:t> αυγού : 0.1</a:t>
            </a:r>
            <a:r>
              <a:rPr lang="en-US" sz="1800" dirty="0" smtClean="0"/>
              <a:t> </a:t>
            </a:r>
            <a:r>
              <a:rPr lang="el-GR" sz="1800" dirty="0" smtClean="0"/>
              <a:t>-</a:t>
            </a:r>
            <a:r>
              <a:rPr lang="en-US" sz="1800" dirty="0" smtClean="0"/>
              <a:t> </a:t>
            </a:r>
            <a:r>
              <a:rPr lang="el-GR" sz="1800" dirty="0" smtClean="0"/>
              <a:t>1, άμυλο πατάτας : 25</a:t>
            </a:r>
          </a:p>
          <a:p>
            <a:pPr marL="0" indent="0" eaLnBrk="1" hangingPunct="1">
              <a:lnSpc>
                <a:spcPct val="80000"/>
              </a:lnSpc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97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96300" cy="5761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Κολλοειδή Συστήματα</a:t>
            </a:r>
            <a:r>
              <a:rPr lang="el-GR" sz="2000" dirty="0" smtClean="0"/>
              <a:t> : διεσπαρμένη φάση σε λεπτό διαμερισμό ομοιόμορφα κατανεμημένη σε συνεχές μέσο διασποράς</a:t>
            </a:r>
          </a:p>
          <a:p>
            <a:pPr marL="0" indent="0" eaLnBrk="1" hangingPunct="1">
              <a:buFontTx/>
              <a:buNone/>
            </a:pPr>
            <a:endParaRPr lang="el-GR" sz="11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Υπάρχουν εννέα (9) συνδυασμοί συνεχούς και ασυνεχούς φάσης</a:t>
            </a:r>
          </a:p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el-GR" sz="1800" dirty="0" smtClean="0"/>
              <a:t>Περιπτώσεις Κολλοειδών Συστημάτων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Aerosols </a:t>
            </a:r>
            <a:r>
              <a:rPr lang="el-GR" sz="1800" dirty="0" smtClean="0"/>
              <a:t>: Ομίχλη (υγρές σταγόνες – αέρας), Καπνός (στερεά σωματίδια – αέρας)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Γαλακτώματα : ελαιώδης διασπορά σε υδατική συνεχή φάση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Sols </a:t>
            </a:r>
            <a:r>
              <a:rPr lang="el-GR" sz="1800" dirty="0" smtClean="0"/>
              <a:t>: Λάσπη (στερεό σε υγρό), Χρώματα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Αφροπλαστικά</a:t>
            </a:r>
            <a:r>
              <a:rPr lang="el-GR" sz="1800" dirty="0" smtClean="0"/>
              <a:t> : αέριο σε στερεό άμορφο πλαστικό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Αίμα : κυτταρικά σωματίδια στον ορό του αίματος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Οστά : </a:t>
            </a:r>
            <a:r>
              <a:rPr lang="el-GR" sz="1800" dirty="0" err="1" smtClean="0"/>
              <a:t>υδροξυαπατίτης</a:t>
            </a:r>
            <a:r>
              <a:rPr lang="el-GR" sz="1800" dirty="0" smtClean="0"/>
              <a:t> σε κολλαγόνο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Μαργαριτάρι : διασπορά στερεού σε στερεό</a:t>
            </a:r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Πολλαπλά Κολλοειδή</a:t>
            </a:r>
            <a:r>
              <a:rPr lang="el-GR" sz="18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Κορεσμένος ατμός και υγρό σε πορώδες μέσο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Πολλαπλά γαλακτώματα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40876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Στερική Σταθεροποίηση (1)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83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Προσρόφηση </a:t>
            </a:r>
            <a:r>
              <a:rPr lang="el-GR" sz="1800" dirty="0" err="1" smtClean="0"/>
              <a:t>μακρομορίων</a:t>
            </a:r>
            <a:r>
              <a:rPr lang="el-GR" sz="1800" dirty="0" smtClean="0"/>
              <a:t> στην επιφάνεια των σωματιδίων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err="1" smtClean="0"/>
              <a:t>Συσταδικά</a:t>
            </a:r>
            <a:r>
              <a:rPr lang="el-GR" sz="1800" dirty="0" smtClean="0"/>
              <a:t> (</a:t>
            </a:r>
            <a:r>
              <a:rPr lang="en-US" sz="1800" dirty="0" smtClean="0"/>
              <a:t>block</a:t>
            </a:r>
            <a:r>
              <a:rPr lang="el-GR" sz="1800" dirty="0" smtClean="0"/>
              <a:t> ή </a:t>
            </a:r>
            <a:r>
              <a:rPr lang="en-US" sz="1800" dirty="0" smtClean="0"/>
              <a:t>graft</a:t>
            </a:r>
            <a:r>
              <a:rPr lang="el-GR" sz="1800" dirty="0" smtClean="0"/>
              <a:t>) </a:t>
            </a:r>
            <a:r>
              <a:rPr lang="el-GR" sz="1800" dirty="0" err="1" smtClean="0"/>
              <a:t>συμπολυμερή</a:t>
            </a:r>
            <a:r>
              <a:rPr lang="el-GR" sz="1800" dirty="0" smtClean="0"/>
              <a:t> :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 του </a:t>
            </a:r>
            <a:r>
              <a:rPr lang="el-GR" sz="1800" dirty="0" err="1" smtClean="0"/>
              <a:t>πολυοξυαιθυλενίου</a:t>
            </a:r>
            <a:r>
              <a:rPr lang="el-GR" sz="1800" dirty="0" smtClean="0"/>
              <a:t> (προσαρμογή στην επιφάνεια με το ένα μέρος του μορίου) και το άλλο μέρος στον κύριο όγκο του διαλύματος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Επιλογή με βάση τον αριθμό </a:t>
            </a:r>
            <a:r>
              <a:rPr lang="en-US" sz="1800" dirty="0" smtClean="0"/>
              <a:t>HLB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Μηχανισμοί </a:t>
            </a:r>
            <a:r>
              <a:rPr lang="el-GR" sz="1800" dirty="0" err="1" smtClean="0"/>
              <a:t>στερικής</a:t>
            </a:r>
            <a:r>
              <a:rPr lang="el-GR" sz="1800" dirty="0" smtClean="0"/>
              <a:t> σταθεροποίησης: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	1. αυθόρμητη ενεργειακά ευνοούμενη διεργασία, </a:t>
            </a:r>
            <a:r>
              <a:rPr lang="el-GR" sz="1800" dirty="0" err="1" smtClean="0"/>
              <a:t>εκρόφηση</a:t>
            </a:r>
            <a:r>
              <a:rPr lang="el-GR" sz="1800" dirty="0" smtClean="0"/>
              <a:t>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	της ενέργειας του συστήματος (άπωση των σωματιδίων και ενίσχυση 	της σταθερότητας) – κατά την σύγκρουση δύο σωματιδίων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	2. συμπίεση των προσροφημένων στρωμάτων αλλά δεν εισχωρούν – 	συμπίεση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περιορισμό των διαμορφώσεων του </a:t>
            </a:r>
            <a:r>
              <a:rPr lang="el-GR" sz="1800" dirty="0" err="1" smtClean="0"/>
              <a:t>μακρομορίου</a:t>
            </a:r>
            <a:r>
              <a:rPr lang="el-GR" sz="1800" dirty="0" smtClean="0"/>
              <a:t> : 	μείωση της εντροπίας και αύξηση της ενέργειας του συστήματος άρα 	και την σταθερότητα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	3. τοπική αύξηση των δομικών μονάδων κατά την εισχώρηση των 	προσροφημένων στρωμάτων – ανάλογα με τις αλληλεπιδράσεις (π-π 	και π-δ)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της άπωσης ή έλξης – ελαστική άπωση των 	σωματιδίων</a:t>
            </a:r>
          </a:p>
        </p:txBody>
      </p:sp>
    </p:spTree>
    <p:extLst>
      <p:ext uri="{BB962C8B-B14F-4D97-AF65-F5344CB8AC3E}">
        <p14:creationId xmlns:p14="http://schemas.microsoft.com/office/powerpoint/2010/main" val="37261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Στερική Σταθεροποίηση (2)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29600" cy="892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Άριστη σταθεροποίηση : πλήρης κάλυψη της επιφάνειας των σωματιδίων με σχετικά παχύ στρώμα και χωρίς κενά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Δ</a:t>
            </a:r>
            <a:r>
              <a:rPr lang="en-US" sz="1800" smtClean="0"/>
              <a:t>G</a:t>
            </a:r>
            <a:r>
              <a:rPr lang="el-GR" sz="1800" smtClean="0"/>
              <a:t> &gt; 0 στην συσσωμάτωση όταν πρόκειται για στερική σταθεροποίηση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1331640" y="5445224"/>
            <a:ext cx="64087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dirty="0" err="1">
                <a:solidFill>
                  <a:srgbClr val="000000"/>
                </a:solidFill>
              </a:rPr>
              <a:t>Στερική</a:t>
            </a:r>
            <a:r>
              <a:rPr lang="el-GR" dirty="0">
                <a:solidFill>
                  <a:srgbClr val="000000"/>
                </a:solidFill>
              </a:rPr>
              <a:t> Σταθεροποίηση        Ηλεκτροστατική Σταθεροποίηση</a:t>
            </a: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937661"/>
            <a:ext cx="6481911" cy="319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3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Στερική Σταθεροποίηση (3)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sz="1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Σύγκριση στερικής και ηλεκτροστατικής σταθεροποίησης: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el-GR" sz="1800" smtClean="0"/>
              <a:t>Α. Στερική σταθεροποίηση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1. δεν επηρεάζεται από την ύπαρξη ηλεκτρολυτών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2. αποτελεσματική σε υδατικά και μη υδατικά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3. αραιά και πυκνά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4. αντιστρεπτή συσσωμάτωση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5. ανθεκτική στην θερμική καταπόνηση (κύκλοι ψύξης/απόψυξης)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el-GR" sz="1800" smtClean="0"/>
              <a:t>Β. Ηλεκτροστατική σταθεροποίηση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1. επηρεάζεται από την ύπαρξη ηλεκτρολυτών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2. αποτελεσματική μόνο σε υδατικά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3. αραιά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4. μη αντιστρεπτή συσσωμάτωση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5. κατάψυξη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μη αντιστρεπτή συσσωμάτωση</a:t>
            </a:r>
          </a:p>
        </p:txBody>
      </p:sp>
    </p:spTree>
    <p:extLst>
      <p:ext uri="{BB962C8B-B14F-4D97-AF65-F5344CB8AC3E}">
        <p14:creationId xmlns:p14="http://schemas.microsoft.com/office/powerpoint/2010/main" val="36913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(1)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16832"/>
            <a:ext cx="3528392" cy="26642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35000"/>
              </a:spcAft>
              <a:buFontTx/>
              <a:buNone/>
            </a:pPr>
            <a:r>
              <a:rPr lang="el-GR" sz="1400" dirty="0" smtClean="0"/>
              <a:t>Αύξηση της διαλυτότητας αδιάλυτων ή ελάχιστα διαλυτών ενώσεων με κατανομή τους στον πυρήνα των </a:t>
            </a:r>
            <a:r>
              <a:rPr lang="el-GR" sz="1400" dirty="0" err="1" smtClean="0"/>
              <a:t>μικυλλίων</a:t>
            </a:r>
            <a:endParaRPr lang="el-GR" sz="1400" dirty="0" smtClean="0"/>
          </a:p>
          <a:p>
            <a:pPr marL="0" indent="0" eaLnBrk="1" hangingPunct="1">
              <a:lnSpc>
                <a:spcPct val="90000"/>
              </a:lnSpc>
              <a:spcAft>
                <a:spcPct val="35000"/>
              </a:spcAft>
              <a:buFontTx/>
              <a:buNone/>
            </a:pPr>
            <a:r>
              <a:rPr lang="el-GR" sz="1400" dirty="0" smtClean="0"/>
              <a:t>Φαρμακευτική μορφοποίηση : διάλυση </a:t>
            </a:r>
            <a:r>
              <a:rPr lang="el-GR" sz="1400" dirty="0" err="1" smtClean="0"/>
              <a:t>βιοδραστικών</a:t>
            </a:r>
            <a:r>
              <a:rPr lang="el-GR" sz="1400" dirty="0" smtClean="0"/>
              <a:t> ενώσεων σε υδατικούς φορείς</a:t>
            </a:r>
          </a:p>
          <a:p>
            <a:pPr marL="0" indent="0" eaLnBrk="1" hangingPunct="1">
              <a:lnSpc>
                <a:spcPct val="90000"/>
              </a:lnSpc>
              <a:spcAft>
                <a:spcPct val="35000"/>
              </a:spcAft>
              <a:buFontTx/>
              <a:buNone/>
            </a:pPr>
            <a:r>
              <a:rPr lang="el-GR" sz="1400" dirty="0" smtClean="0"/>
              <a:t>Θέση – κατανομή – προσανατολισμός των μορίων στα </a:t>
            </a:r>
            <a:r>
              <a:rPr lang="el-GR" sz="1400" dirty="0" err="1" smtClean="0"/>
              <a:t>μικύλλια</a:t>
            </a:r>
            <a:r>
              <a:rPr lang="el-GR" sz="1400" dirty="0" smtClean="0"/>
              <a:t> και επηρεάζουν την σταθερότητα και την βιοδιαθεσιμότητα της </a:t>
            </a:r>
            <a:r>
              <a:rPr lang="el-GR" sz="1400" dirty="0" err="1" smtClean="0"/>
              <a:t>βιοδραστικής</a:t>
            </a:r>
            <a:r>
              <a:rPr lang="el-GR" sz="1400" dirty="0" smtClean="0"/>
              <a:t> ένωσης</a:t>
            </a:r>
          </a:p>
          <a:p>
            <a:pPr marL="0" indent="0" eaLnBrk="1" hangingPunct="1">
              <a:lnSpc>
                <a:spcPct val="90000"/>
              </a:lnSpc>
            </a:pPr>
            <a:endParaRPr lang="el-GR" sz="2400" dirty="0" smtClean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5207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1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(2)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363272" cy="5073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Θέση καθορίζεται από το πολικό και μη πολικό τμήμα του μορίου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Πυρήνας : μη πολικά μόρια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Επιφάνεια : πολικά μόρια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Κατάλληλος προσανατολισμός των τμημάτων του μορίου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Τοποθέτηση των μορίων και σε ενδιάμεσες θέσεις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Μη ιονικά </a:t>
            </a:r>
            <a:r>
              <a:rPr lang="el-GR" sz="1800" dirty="0" err="1" smtClean="0"/>
              <a:t>επιφανειοδραστικά</a:t>
            </a:r>
            <a:r>
              <a:rPr lang="el-GR" sz="1800" dirty="0" smtClean="0"/>
              <a:t> : μικρή τοξικότητα, φαρμακευτικό ενδιαφέρον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err="1" smtClean="0"/>
              <a:t>Βάθμωση</a:t>
            </a:r>
            <a:r>
              <a:rPr lang="el-GR" sz="1800" dirty="0" smtClean="0"/>
              <a:t> της πολικότητας (αύξηση) από τον πυρήνα στο κέλυφος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Η θέση των μορίων προσδιορίζεται με </a:t>
            </a:r>
            <a:r>
              <a:rPr lang="en-US" sz="1800" dirty="0" smtClean="0"/>
              <a:t>NMR</a:t>
            </a:r>
            <a:r>
              <a:rPr lang="el-GR" sz="1800" dirty="0" smtClean="0"/>
              <a:t> και άλλες φασματοσκοπικές τεχνικές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err="1" smtClean="0"/>
              <a:t>Έγκλειση</a:t>
            </a:r>
            <a:r>
              <a:rPr lang="el-GR" sz="1800" dirty="0" smtClean="0"/>
              <a:t> των ενώσεων στο εξωτερικό τμήμα του </a:t>
            </a:r>
            <a:r>
              <a:rPr lang="el-GR" sz="1800" dirty="0" err="1" smtClean="0"/>
              <a:t>μικυλλίου</a:t>
            </a:r>
            <a:r>
              <a:rPr lang="el-GR" sz="1800" dirty="0" smtClean="0"/>
              <a:t> και όχι προσρόφηση στην επιφάνεια του – κατακράτηση των ενώσεων ανάμεσα στις αλυσίδες των </a:t>
            </a:r>
            <a:r>
              <a:rPr lang="el-GR" sz="1800" dirty="0" err="1" smtClean="0"/>
              <a:t>μακρομορίων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6582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(3)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7705725" cy="56165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Πρότυπο δύο καταστάσεων για την διαλυτοποίηση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1. πυρήνας: λιγότερο πολική περιοχή : διαλυμένη κατάσταση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2. διεπιφάνεια μικυλλίου – νερού : περισσότερο πολική : 	προσροφημένη κατάσταση</a:t>
            </a:r>
          </a:p>
          <a:p>
            <a:pPr marL="0" indent="0" eaLnBrk="1" hangingPunct="1">
              <a:spcAft>
                <a:spcPct val="35000"/>
              </a:spcAft>
              <a:buFontTx/>
              <a:buNone/>
            </a:pPr>
            <a:r>
              <a:rPr lang="el-GR" sz="1800" dirty="0" smtClean="0"/>
              <a:t>Ολική διαλυτοποιητική δύναμη = προσροφημένο κλάσμα + διαλυμένο κλάσμα της ουσίας</a:t>
            </a:r>
          </a:p>
          <a:p>
            <a:pPr marL="0" indent="0" eaLnBrk="1" hangingPunct="1">
              <a:spcAft>
                <a:spcPct val="35000"/>
              </a:spcAft>
              <a:buFontTx/>
              <a:buNone/>
            </a:pPr>
            <a:r>
              <a:rPr lang="el-GR" sz="1800" dirty="0" smtClean="0"/>
              <a:t>Ισορροπία προσροφημένης – διαλυμένης κατάστασης : δωδεκάνιο – νερό</a:t>
            </a:r>
          </a:p>
          <a:p>
            <a:pPr marL="0" indent="0" eaLnBrk="1" hangingPunct="1">
              <a:spcAft>
                <a:spcPct val="35000"/>
              </a:spcAft>
              <a:buFontTx/>
              <a:buNone/>
            </a:pPr>
            <a:r>
              <a:rPr lang="el-GR" sz="1800" dirty="0" smtClean="0"/>
              <a:t>Πυρήνας : σημαντική πίεση </a:t>
            </a:r>
            <a:r>
              <a:rPr lang="en-US" sz="1800" dirty="0" smtClean="0"/>
              <a:t>Laplace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της διαλυτοποιού ισχύος σε σύγκριση με το δωδεκάνιο</a:t>
            </a:r>
          </a:p>
          <a:p>
            <a:pPr marL="0" indent="0" eaLnBrk="1" hangingPunct="1">
              <a:lnSpc>
                <a:spcPct val="75000"/>
              </a:lnSpc>
              <a:buFontTx/>
              <a:buNone/>
            </a:pPr>
            <a:r>
              <a:rPr lang="el-GR" sz="1800" dirty="0" smtClean="0"/>
              <a:t>Πίεση </a:t>
            </a:r>
            <a:r>
              <a:rPr lang="en-US" sz="1800" dirty="0" smtClean="0"/>
              <a:t>Laplace</a:t>
            </a:r>
            <a:r>
              <a:rPr lang="el-GR" sz="1800" dirty="0" smtClean="0"/>
              <a:t> (καμπύλη διεπιφάνεια)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αντιστέκεται στην είσοδο των μορίων στον πυρήνα του μικυλλίου</a:t>
            </a:r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χ: μείωση της διαλυτότητας λόγω της πίεσης </a:t>
            </a:r>
            <a:r>
              <a:rPr lang="en-US" sz="1600" dirty="0" smtClean="0"/>
              <a:t>Laplace</a:t>
            </a:r>
            <a:r>
              <a:rPr lang="el-GR" sz="1600" dirty="0" smtClean="0"/>
              <a:t> και εκθετική εξάρτηση από την Ρ και την 1/</a:t>
            </a:r>
            <a:r>
              <a:rPr lang="en-US" sz="1600" dirty="0" smtClean="0"/>
              <a:t>r</a:t>
            </a:r>
            <a:r>
              <a:rPr lang="el-GR" sz="1600" dirty="0" smtClean="0"/>
              <a:t> (γ: σταθερή)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Κ: σταθερά κατανομής στο σύστημα δωδεκάνιο-νερό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εκτίμηση ικανότητας κατανομής ουσίας (πυρήνα / υδατική φάση)  </a:t>
            </a:r>
          </a:p>
          <a:p>
            <a:pPr marL="0" indent="0" eaLnBrk="1" hangingPunct="1">
              <a:buFontTx/>
              <a:buNone/>
            </a:pPr>
            <a:endParaRPr lang="el-GR" sz="1600" dirty="0" smtClean="0"/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7812088" y="3716338"/>
          <a:ext cx="9350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Εξίσωση" r:id="rId3" imgW="457002" imgH="393529" progId="Equation.3">
                  <p:embed/>
                </p:oleObj>
              </mc:Choice>
              <mc:Fallback>
                <p:oleObj name="Εξίσωση" r:id="rId3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716338"/>
                        <a:ext cx="9350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3419475" y="4581525"/>
          <a:ext cx="15843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Εξίσωση" r:id="rId5" imgW="774364" imgH="304668" progId="Equation.3">
                  <p:embed/>
                </p:oleObj>
              </mc:Choice>
              <mc:Fallback>
                <p:oleObj name="Εξίσωση" r:id="rId5" imgW="774364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581525"/>
                        <a:ext cx="1584325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(4)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400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err="1" smtClean="0"/>
              <a:t>Διαλυτοποίηση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σε </a:t>
            </a:r>
            <a:r>
              <a:rPr lang="el-GR" sz="1800" dirty="0" err="1" smtClean="0"/>
              <a:t>μικύλλιο</a:t>
            </a:r>
            <a:r>
              <a:rPr lang="el-GR" sz="1800" dirty="0" smtClean="0"/>
              <a:t>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μεγέθους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1. είσοδος της ένωσης στον πυρήνα, αύξηση των μονομερών που   	  	σχηματίζουν το </a:t>
            </a:r>
            <a:r>
              <a:rPr lang="el-GR" sz="1800" dirty="0" err="1" smtClean="0"/>
              <a:t>μικύλλιο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2. συσσωμάτωση της ένωσης στην επιφάνεια του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3. αλλαγές στο σχήμα των </a:t>
            </a:r>
            <a:r>
              <a:rPr lang="el-GR" sz="1800" dirty="0" err="1" smtClean="0"/>
              <a:t>μικυλλίων</a:t>
            </a:r>
            <a:r>
              <a:rPr lang="el-GR" sz="1800" dirty="0" smtClean="0"/>
              <a:t>: αύξηση της ποσότητας της ένωσης  	</a:t>
            </a:r>
            <a:r>
              <a:rPr lang="el-GR" sz="1800" dirty="0" smtClean="0">
                <a:sym typeface="Symbol" pitchFamily="18" charset="2"/>
              </a:rPr>
              <a:t>οδηγεί σε</a:t>
            </a:r>
            <a:r>
              <a:rPr lang="el-GR" sz="1800" dirty="0" smtClean="0"/>
              <a:t> απομάκρυνση από το σφαιρικό σχήμα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/>
              <a:t>Φαρμακευτική μορφοποίηση</a:t>
            </a:r>
            <a:r>
              <a:rPr lang="el-GR" sz="1800" dirty="0" smtClean="0"/>
              <a:t>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1. Συγκέντρωση </a:t>
            </a:r>
            <a:r>
              <a:rPr lang="el-GR" sz="1800" dirty="0" err="1" smtClean="0"/>
              <a:t>επιφανειοδραστικής</a:t>
            </a:r>
            <a:r>
              <a:rPr lang="el-GR" sz="1800" dirty="0" smtClean="0"/>
              <a:t> ένωσης – σε μη τοξικά επίπεδα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2. Αναμίξιμη με τον διαλύτη (συνήθως νερό)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3. Συμβατή με την ένωση που </a:t>
            </a:r>
            <a:r>
              <a:rPr lang="el-GR" sz="1800" dirty="0" err="1" smtClean="0"/>
              <a:t>διαλυτοποιείται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4. Ελεύθερη από δυσάρεστη οσμή και γεύση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5. Σχετικά μη πτητική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6. Χρήση μη ιονικών </a:t>
            </a:r>
            <a:r>
              <a:rPr lang="el-GR" sz="1800" dirty="0" err="1" smtClean="0"/>
              <a:t>επιφανειοδραστικών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7. Επιλογή κατάλληλης ποσότητας </a:t>
            </a:r>
            <a:r>
              <a:rPr lang="el-GR" sz="1800" dirty="0" err="1" smtClean="0"/>
              <a:t>επιφανειοδραστικού</a:t>
            </a:r>
            <a:r>
              <a:rPr lang="el-GR" sz="1800" dirty="0" smtClean="0"/>
              <a:t> (τοξικότητα σε 	μεγάλη περίσσεια – καταβύθιση ένωσης σε μικρή ποσότητα)</a:t>
            </a:r>
          </a:p>
          <a:p>
            <a:pPr marL="0" indent="0" eaLnBrk="1" hangingPunct="1">
              <a:lnSpc>
                <a:spcPct val="8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dirty="0" err="1" smtClean="0"/>
              <a:t>Διαλυτοποίηση</a:t>
            </a:r>
            <a:r>
              <a:rPr lang="el-GR" sz="1800" dirty="0" smtClean="0"/>
              <a:t> ένωσης σε </a:t>
            </a:r>
            <a:r>
              <a:rPr lang="el-GR" sz="1800" dirty="0" err="1" smtClean="0"/>
              <a:t>μικύλλια</a:t>
            </a:r>
            <a:r>
              <a:rPr lang="el-GR" sz="1800" dirty="0" smtClean="0"/>
              <a:t>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μεταβολές στην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1. προσρόφηση,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2. βιολογική διαθεσιμότητα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3. </a:t>
            </a:r>
            <a:r>
              <a:rPr lang="el-GR" sz="1800" dirty="0" err="1" smtClean="0"/>
              <a:t>ενεργότητα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075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(6)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el-GR" sz="1800" dirty="0" smtClean="0"/>
              <a:t>Παράγοντες που επηρεάζουν την </a:t>
            </a:r>
            <a:r>
              <a:rPr lang="el-GR" sz="1800" dirty="0" err="1" smtClean="0"/>
              <a:t>διαλυτοποίηση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1. χημική σύσταση </a:t>
            </a:r>
            <a:r>
              <a:rPr lang="el-GR" sz="1800" dirty="0" err="1" smtClean="0"/>
              <a:t>επιφανειοδραστικού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2. χημική σύσταση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3. θέση της ένωσης στο </a:t>
            </a:r>
            <a:r>
              <a:rPr lang="el-GR" sz="1800" dirty="0" err="1" smtClean="0"/>
              <a:t>μικύλλιο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4. θερμοκρασία </a:t>
            </a:r>
            <a:r>
              <a:rPr lang="el-GR" sz="1800" dirty="0" err="1" smtClean="0"/>
              <a:t>διαλυτοποίησης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5. παρουσία ηλεκτρολυτών και μη ηλεκτρολυτών στο σύστημα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Αύξηση του μήκους της </a:t>
            </a:r>
            <a:r>
              <a:rPr lang="el-GR" sz="1600" dirty="0" err="1" smtClean="0"/>
              <a:t>λιπόφιλης</a:t>
            </a:r>
            <a:r>
              <a:rPr lang="el-GR" sz="1600" dirty="0" smtClean="0"/>
              <a:t> αλυσίδας: βοηθά την </a:t>
            </a:r>
            <a:r>
              <a:rPr lang="el-GR" sz="1600" dirty="0" err="1" smtClean="0"/>
              <a:t>διαλυτοποίηση</a:t>
            </a:r>
            <a:r>
              <a:rPr lang="el-GR" sz="1600" dirty="0" smtClean="0"/>
              <a:t> όταν η </a:t>
            </a:r>
            <a:r>
              <a:rPr lang="el-GR" sz="1600" dirty="0" err="1" smtClean="0"/>
              <a:t>βιοδραστική</a:t>
            </a:r>
            <a:r>
              <a:rPr lang="el-GR" sz="1600" dirty="0" smtClean="0"/>
              <a:t> ένωση διαλύεται στον πυρήνα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Αύξηση του μήκους της </a:t>
            </a:r>
            <a:r>
              <a:rPr lang="el-GR" sz="1600" dirty="0" err="1" smtClean="0"/>
              <a:t>λιπόφιλης</a:t>
            </a:r>
            <a:r>
              <a:rPr lang="el-GR" sz="1600" dirty="0" smtClean="0"/>
              <a:t> αλυσίδας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αύξηση της ακτίνας του </a:t>
            </a:r>
            <a:r>
              <a:rPr lang="el-GR" sz="1600" dirty="0" err="1" smtClean="0"/>
              <a:t>μικυλλίου</a:t>
            </a:r>
            <a:r>
              <a:rPr lang="el-GR" sz="1600" dirty="0" smtClean="0"/>
              <a:t>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μείωση της πίεσης </a:t>
            </a:r>
            <a:r>
              <a:rPr lang="en-US" sz="1600" dirty="0" smtClean="0"/>
              <a:t>Laplace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είσοδος του φαρμάκου στο </a:t>
            </a:r>
            <a:r>
              <a:rPr lang="el-GR" sz="1600" dirty="0" err="1" smtClean="0"/>
              <a:t>μικύλλιο</a:t>
            </a: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Για μη ιονικά </a:t>
            </a:r>
            <a:r>
              <a:rPr lang="el-GR" sz="1600" dirty="0" err="1" smtClean="0"/>
              <a:t>επιφανειοδραστικά</a:t>
            </a:r>
            <a:r>
              <a:rPr lang="el-GR" sz="1600" dirty="0" smtClean="0"/>
              <a:t>: αύξηση του μήκους της </a:t>
            </a:r>
            <a:r>
              <a:rPr lang="el-GR" sz="1600" dirty="0" err="1" smtClean="0"/>
              <a:t>λιπόφιλης</a:t>
            </a:r>
            <a:r>
              <a:rPr lang="el-GR" sz="1600" dirty="0" smtClean="0"/>
              <a:t> αλυσίδας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βελτίωση της </a:t>
            </a:r>
            <a:r>
              <a:rPr lang="el-GR" sz="1600" dirty="0" err="1" smtClean="0"/>
              <a:t>διαλυτοποίησης</a:t>
            </a: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Για </a:t>
            </a:r>
            <a:r>
              <a:rPr lang="el-GR" sz="1600" dirty="0" err="1" smtClean="0"/>
              <a:t>λιπόφιλη</a:t>
            </a:r>
            <a:r>
              <a:rPr lang="el-GR" sz="1600" dirty="0" smtClean="0"/>
              <a:t> αλυσίδα &gt; 16 άτομα </a:t>
            </a:r>
            <a:r>
              <a:rPr lang="en-US" sz="1600" dirty="0" smtClean="0"/>
              <a:t>C</a:t>
            </a:r>
            <a:r>
              <a:rPr lang="el-GR" sz="1600" dirty="0" smtClean="0"/>
              <a:t> : δεν επηρεάζεται η </a:t>
            </a:r>
            <a:r>
              <a:rPr lang="el-GR" sz="1600" dirty="0" err="1" smtClean="0"/>
              <a:t>διαλυτοποίηση</a:t>
            </a: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err="1" smtClean="0"/>
              <a:t>Επανεισαγωγή</a:t>
            </a:r>
            <a:r>
              <a:rPr lang="el-GR" sz="1600" dirty="0" smtClean="0"/>
              <a:t> πολυμερών αλυσίδων στον πυρήνα: διαταραχή στο συμπαγές του πυρήνα</a:t>
            </a:r>
          </a:p>
        </p:txBody>
      </p:sp>
    </p:spTree>
    <p:extLst>
      <p:ext uri="{BB962C8B-B14F-4D97-AF65-F5344CB8AC3E}">
        <p14:creationId xmlns:p14="http://schemas.microsoft.com/office/powerpoint/2010/main" val="33838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(7)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ιδιοτήτων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στην </a:t>
            </a:r>
            <a:r>
              <a:rPr lang="el-GR" sz="1800" dirty="0" err="1" smtClean="0"/>
              <a:t>διαλυτοποίηση</a:t>
            </a:r>
            <a:r>
              <a:rPr lang="el-GR" sz="1800" dirty="0" smtClean="0"/>
              <a:t> του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1. μοριακός όγκος,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2. πολικότητα,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3. </a:t>
            </a:r>
            <a:r>
              <a:rPr lang="el-GR" sz="1800" dirty="0" err="1" smtClean="0"/>
              <a:t>πολωσιμότητα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4. μήκος </a:t>
            </a:r>
            <a:r>
              <a:rPr lang="el-GR" sz="1800" dirty="0" err="1" smtClean="0"/>
              <a:t>λιπόφιλης</a:t>
            </a:r>
            <a:r>
              <a:rPr lang="el-GR" sz="1800" dirty="0" smtClean="0"/>
              <a:t> αλυσίδας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του </a:t>
            </a:r>
            <a:r>
              <a:rPr lang="en-US" sz="1800" dirty="0" smtClean="0"/>
              <a:t>pH</a:t>
            </a:r>
            <a:r>
              <a:rPr lang="el-GR" sz="1800" dirty="0" smtClean="0"/>
              <a:t> στην </a:t>
            </a:r>
            <a:r>
              <a:rPr lang="el-GR" sz="1800" dirty="0" err="1" smtClean="0"/>
              <a:t>διαλυτοποίηση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: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μεταβολή λόγου ιονισμένης / </a:t>
            </a:r>
            <a:r>
              <a:rPr lang="el-GR" sz="1800" dirty="0" err="1" smtClean="0"/>
              <a:t>αδιάστατης</a:t>
            </a:r>
            <a:r>
              <a:rPr lang="el-GR" sz="1800" dirty="0" smtClean="0"/>
              <a:t> μορφής – επίδραση στην διαλυτότητα στο νερό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6860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Διαλυτοποίησης (1)</a:t>
            </a:r>
          </a:p>
        </p:txBody>
      </p:sp>
      <p:sp>
        <p:nvSpPr>
          <p:cNvPr id="215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1181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Το πρόσημο και το μέγεθος των θερμοδυναμικών μεγεθών ΔΗ</a:t>
            </a:r>
            <a:r>
              <a:rPr lang="el-GR" sz="1800" baseline="30000" dirty="0" smtClean="0"/>
              <a:t>0</a:t>
            </a:r>
            <a:r>
              <a:rPr lang="el-GR" sz="1800" dirty="0" smtClean="0"/>
              <a:t> και Δ</a:t>
            </a:r>
            <a:r>
              <a:rPr lang="en-US" sz="1800" dirty="0" smtClean="0"/>
              <a:t>S</a:t>
            </a:r>
            <a:r>
              <a:rPr lang="el-GR" sz="1800" baseline="30000" dirty="0" smtClean="0"/>
              <a:t>0</a:t>
            </a:r>
            <a:r>
              <a:rPr lang="en-US" sz="1800" dirty="0" smtClean="0"/>
              <a:t> </a:t>
            </a:r>
            <a:r>
              <a:rPr lang="el-GR" sz="1800" dirty="0" smtClean="0"/>
              <a:t>καθορίζουν την θέση της </a:t>
            </a:r>
            <a:r>
              <a:rPr lang="el-GR" sz="1800" dirty="0" err="1" smtClean="0"/>
              <a:t>διαλυτοποιημένης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στο </a:t>
            </a:r>
            <a:r>
              <a:rPr lang="el-GR" sz="1800" dirty="0" err="1" smtClean="0"/>
              <a:t>μικύλλιο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Κ: συντελεστής κατανομής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3419475" y="2708275"/>
          <a:ext cx="172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Εξίσωση" r:id="rId3" imgW="990170" imgH="241195" progId="Equation.3">
                  <p:embed/>
                </p:oleObj>
              </mc:Choice>
              <mc:Fallback>
                <p:oleObj name="Εξίσωση" r:id="rId3" imgW="99017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708275"/>
                        <a:ext cx="17272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3203575" y="3213100"/>
          <a:ext cx="25923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Εξίσωση" r:id="rId5" imgW="1600200" imgH="419100" progId="Equation.3">
                  <p:embed/>
                </p:oleObj>
              </mc:Choice>
              <mc:Fallback>
                <p:oleObj name="Εξίσωση" r:id="rId5" imgW="160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213100"/>
                        <a:ext cx="259238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3348038" y="4076700"/>
          <a:ext cx="2305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Εξίσωση" r:id="rId7" imgW="1308100" imgH="241300" progId="Equation.3">
                  <p:embed/>
                </p:oleObj>
              </mc:Choice>
              <mc:Fallback>
                <p:oleObj name="Εξίσωση" r:id="rId7" imgW="1308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076700"/>
                        <a:ext cx="23050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3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Κολλοειδή συστήματα – Διεπιφανειακά φαινόμενα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847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Κύβος ακμής 1</a:t>
            </a:r>
            <a:r>
              <a:rPr lang="en-US" sz="1800" dirty="0" smtClean="0"/>
              <a:t>cm </a:t>
            </a:r>
            <a:r>
              <a:rPr lang="el-GR" sz="1800" dirty="0" smtClean="0"/>
              <a:t>έχει όγκο 1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  <a:r>
              <a:rPr lang="el-GR" sz="1800" dirty="0" smtClean="0"/>
              <a:t>και ολική επιφάνεια 6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Διαίρεση σε κύβους με ακμή </a:t>
            </a:r>
            <a:r>
              <a:rPr lang="el-GR" sz="1800" b="1" dirty="0" smtClean="0"/>
              <a:t>100μ</a:t>
            </a:r>
            <a:r>
              <a:rPr lang="en-US" sz="1800" b="1" dirty="0" smtClean="0"/>
              <a:t>m</a:t>
            </a:r>
            <a:r>
              <a:rPr lang="en-US" sz="1800" dirty="0" smtClean="0"/>
              <a:t> (10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m)</a:t>
            </a:r>
            <a:r>
              <a:rPr lang="el-GR" sz="1800" dirty="0" smtClean="0"/>
              <a:t> : 5000 μόρια ανά ακμή – στην επιφάνεια του 1.5*10</a:t>
            </a:r>
            <a:r>
              <a:rPr lang="el-GR" sz="1800" baseline="30000" dirty="0" smtClean="0"/>
              <a:t>8</a:t>
            </a:r>
            <a:r>
              <a:rPr lang="el-GR" sz="1800" dirty="0" smtClean="0"/>
              <a:t> μόρια (6</a:t>
            </a:r>
            <a:r>
              <a:rPr lang="en-US" sz="1800" dirty="0" smtClean="0"/>
              <a:t>x5000x5000) </a:t>
            </a:r>
            <a:r>
              <a:rPr lang="el-GR" sz="1800" dirty="0" smtClean="0"/>
              <a:t>ενώ συνολικά στον κύβο υπάρχουν 1.25*10</a:t>
            </a:r>
            <a:r>
              <a:rPr lang="el-GR" sz="1800" baseline="30000" dirty="0" smtClean="0"/>
              <a:t>11</a:t>
            </a:r>
            <a:r>
              <a:rPr lang="el-GR" sz="1800" dirty="0" smtClean="0"/>
              <a:t> μόρια (5000</a:t>
            </a:r>
            <a:r>
              <a:rPr lang="en-US" sz="1800" dirty="0" smtClean="0"/>
              <a:t>x5000x5000)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Αναλογία Επιφανειακών / Συνολικών μορίων ~ </a:t>
            </a:r>
            <a:r>
              <a:rPr lang="el-GR" sz="1800" b="1" dirty="0" smtClean="0"/>
              <a:t>0.1%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Διαίρεση σε κύβους με ακμή </a:t>
            </a:r>
            <a:r>
              <a:rPr lang="el-GR" sz="1800" b="1" dirty="0" smtClean="0"/>
              <a:t>10μ</a:t>
            </a:r>
            <a:r>
              <a:rPr lang="en-US" sz="1800" b="1" dirty="0" smtClean="0"/>
              <a:t>m</a:t>
            </a:r>
            <a:r>
              <a:rPr lang="en-US" sz="1800" dirty="0" smtClean="0"/>
              <a:t> (10</a:t>
            </a:r>
            <a:r>
              <a:rPr lang="en-US" sz="1800" baseline="30000" dirty="0" smtClean="0"/>
              <a:t>-</a:t>
            </a:r>
            <a:r>
              <a:rPr lang="el-GR" sz="1800" baseline="30000" dirty="0" smtClean="0"/>
              <a:t>5</a:t>
            </a:r>
            <a:r>
              <a:rPr lang="en-US" sz="1800" dirty="0" smtClean="0"/>
              <a:t>m)</a:t>
            </a:r>
            <a:r>
              <a:rPr lang="el-GR" sz="1800" dirty="0" smtClean="0"/>
              <a:t> : 500 μόρια ανά ακμή – στην επιφάνεια του 1.5*10</a:t>
            </a:r>
            <a:r>
              <a:rPr lang="el-GR" sz="1800" baseline="30000" dirty="0" smtClean="0"/>
              <a:t>6</a:t>
            </a:r>
            <a:r>
              <a:rPr lang="el-GR" sz="1800" dirty="0" smtClean="0"/>
              <a:t> μόρια (6</a:t>
            </a:r>
            <a:r>
              <a:rPr lang="en-US" sz="1800" dirty="0" smtClean="0"/>
              <a:t>x500x500) </a:t>
            </a:r>
            <a:r>
              <a:rPr lang="el-GR" sz="1800" dirty="0" smtClean="0"/>
              <a:t>ενώ συνολικά στον κύβο υπάρχουν 1.25*10</a:t>
            </a:r>
            <a:r>
              <a:rPr lang="el-GR" sz="1800" baseline="30000" dirty="0" smtClean="0"/>
              <a:t>8</a:t>
            </a:r>
            <a:r>
              <a:rPr lang="el-GR" sz="1800" dirty="0" smtClean="0"/>
              <a:t> μόρια (500</a:t>
            </a:r>
            <a:r>
              <a:rPr lang="en-US" sz="1800" dirty="0" smtClean="0"/>
              <a:t>x500x500)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Αναλογία Επιφανειακών / Συνολικών μορίων ~ </a:t>
            </a:r>
            <a:r>
              <a:rPr lang="el-GR" sz="1800" b="1" dirty="0" smtClean="0"/>
              <a:t>1%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Για κύβους ακμής </a:t>
            </a:r>
            <a:r>
              <a:rPr lang="el-GR" sz="1800" b="1" dirty="0" smtClean="0"/>
              <a:t>1μ</a:t>
            </a:r>
            <a:r>
              <a:rPr lang="en-US" sz="1800" b="1" dirty="0" smtClean="0"/>
              <a:t>m</a:t>
            </a:r>
            <a:r>
              <a:rPr lang="en-US" sz="1800" dirty="0" smtClean="0"/>
              <a:t> </a:t>
            </a:r>
            <a:r>
              <a:rPr lang="el-GR" sz="1800" dirty="0" smtClean="0"/>
              <a:t>: αναλογία Επιφανειακών / Συνολικών μορίων ~ </a:t>
            </a:r>
            <a:r>
              <a:rPr lang="el-GR" sz="1800" b="1" dirty="0" smtClean="0"/>
              <a:t>12%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Για κύβους ακμής </a:t>
            </a:r>
            <a:r>
              <a:rPr lang="el-GR" sz="1800" b="1" dirty="0" smtClean="0"/>
              <a:t>100</a:t>
            </a:r>
            <a:r>
              <a:rPr lang="en-US" sz="1800" b="1" dirty="0" smtClean="0"/>
              <a:t>nm </a:t>
            </a:r>
            <a:r>
              <a:rPr lang="el-GR" sz="1800" dirty="0" smtClean="0"/>
              <a:t>: αναλογία Επιφανειακών / Συνολικών μορίων ~ </a:t>
            </a:r>
            <a:r>
              <a:rPr lang="en-US" sz="1800" b="1" dirty="0" smtClean="0"/>
              <a:t>80</a:t>
            </a:r>
            <a:r>
              <a:rPr lang="el-GR" sz="1800" b="1" dirty="0" smtClean="0"/>
              <a:t>%</a:t>
            </a:r>
            <a:endParaRPr lang="en-US" sz="1800" b="1" dirty="0" smtClean="0"/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Αντίστοιχη μεταβολή στην ολική επιφάνεια – αυξάνει κατά 1000 φορές για μείωση της ακμής από 100μ</a:t>
            </a:r>
            <a:r>
              <a:rPr lang="en-US" sz="1600" dirty="0" smtClean="0"/>
              <a:t>m </a:t>
            </a:r>
            <a:r>
              <a:rPr lang="el-GR" sz="1600" dirty="0" smtClean="0"/>
              <a:t>στα 100</a:t>
            </a:r>
            <a:r>
              <a:rPr lang="en-US" sz="1600" dirty="0" smtClean="0"/>
              <a:t>nm</a:t>
            </a: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Επιπλέον μείωση οδηγεί σε μοριακή διασπορά : όλα τα μόρια σε επαφή με το μέσο διασποράς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Ισχυρότερη έκφραση μιας ορισμένης ιδιότητας (κολλοειδές θείο)</a:t>
            </a:r>
          </a:p>
        </p:txBody>
      </p:sp>
    </p:spTree>
    <p:extLst>
      <p:ext uri="{BB962C8B-B14F-4D97-AF65-F5344CB8AC3E}">
        <p14:creationId xmlns:p14="http://schemas.microsoft.com/office/powerpoint/2010/main" val="2881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Διαλυτοποίησης (2)</a:t>
            </a:r>
          </a:p>
        </p:txBody>
      </p:sp>
      <p:graphicFrame>
        <p:nvGraphicFramePr>
          <p:cNvPr id="71844" name="Group 1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45498727"/>
              </p:ext>
            </p:extLst>
          </p:nvPr>
        </p:nvGraphicFramePr>
        <p:xfrm>
          <a:off x="468313" y="1268413"/>
          <a:ext cx="8229600" cy="4753612"/>
        </p:xfrm>
        <a:graphic>
          <a:graphicData uri="http://schemas.openxmlformats.org/drawingml/2006/table">
            <a:tbl>
              <a:tblPr/>
              <a:tblGrid>
                <a:gridCol w="1511399"/>
                <a:gridCol w="1781076"/>
                <a:gridCol w="1644650"/>
                <a:gridCol w="1646237"/>
                <a:gridCol w="164623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Ουσία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Οργανικό Μέσο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mol.deg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)]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Χλωριούχο Αμμώνιο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Αιθανόλη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Μεθάνιο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Κυκλοεξάνιο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Amobarbital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Μικυλλιακό Διάλυμα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Barbital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Benzoic Acid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-3700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Αιθάνιο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Phenobarbital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Προπάνιο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0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Σημείο </a:t>
            </a:r>
            <a:r>
              <a:rPr lang="en-US" sz="2400" b="1" dirty="0" err="1" smtClean="0"/>
              <a:t>Krafft</a:t>
            </a:r>
            <a:r>
              <a:rPr lang="en-US" sz="2400" b="1" dirty="0" smtClean="0"/>
              <a:t> - </a:t>
            </a:r>
            <a:r>
              <a:rPr lang="el-GR" sz="2400" b="1" dirty="0" smtClean="0"/>
              <a:t>Σημείο Νέφωσης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737"/>
            <a:ext cx="8280920" cy="338437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Θερμοκρασία όπου η διαλυτότητα του </a:t>
            </a:r>
            <a:r>
              <a:rPr lang="el-GR" sz="1800" dirty="0" err="1" smtClean="0"/>
              <a:t>επιφανειοδραστικού</a:t>
            </a:r>
            <a:r>
              <a:rPr lang="el-GR" sz="1800" dirty="0" smtClean="0"/>
              <a:t> είναι ίση με το </a:t>
            </a:r>
            <a:r>
              <a:rPr lang="en-US" sz="1800" dirty="0" err="1" smtClean="0"/>
              <a:t>cmc</a:t>
            </a:r>
            <a:r>
              <a:rPr lang="el-GR" sz="1800" dirty="0" smtClean="0"/>
              <a:t>, απότομη αύξηση της διαλυτότητας σε υψηλότερες θερμοκρασίες – καταβύθιση και μη </a:t>
            </a:r>
            <a:r>
              <a:rPr lang="el-GR" sz="1800" dirty="0" err="1" smtClean="0"/>
              <a:t>μικυλλιοποίηση</a:t>
            </a:r>
            <a:r>
              <a:rPr lang="el-GR" sz="1800" dirty="0" smtClean="0"/>
              <a:t> σε χαμηλότερες θερμοκρασίες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Έχει μικρή διαλυτότητα και κάτω από το σημείο </a:t>
            </a:r>
            <a:r>
              <a:rPr lang="en-US" sz="1800" dirty="0" err="1" smtClean="0"/>
              <a:t>Krafft</a:t>
            </a:r>
            <a:r>
              <a:rPr lang="el-GR" sz="1800" dirty="0" smtClean="0"/>
              <a:t> δεν έχει αρκετή συγκέντρωση για την </a:t>
            </a:r>
            <a:r>
              <a:rPr lang="el-GR" sz="1800" dirty="0" err="1" smtClean="0"/>
              <a:t>μικυλλιοποίηση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err="1" smtClean="0"/>
              <a:t>Μικύλλια</a:t>
            </a:r>
            <a:r>
              <a:rPr lang="el-GR" sz="1800" dirty="0" smtClean="0"/>
              <a:t> : πολύ διαλυτά – αύξηση της θερμοκρασίας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της διαλυτότητας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Ορισμένα ιονικά και μη ιονικά </a:t>
            </a:r>
            <a:r>
              <a:rPr lang="el-GR" sz="1800" dirty="0" err="1" smtClean="0"/>
              <a:t>επιφανειοδραστικά</a:t>
            </a:r>
            <a:r>
              <a:rPr lang="el-GR" sz="1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Αυξάνει με την αύξηση του μήκους της </a:t>
            </a:r>
            <a:r>
              <a:rPr lang="el-GR" sz="1800" dirty="0" err="1" smtClean="0"/>
              <a:t>λιπόφιλης</a:t>
            </a:r>
            <a:r>
              <a:rPr lang="el-GR" sz="1800" dirty="0" smtClean="0"/>
              <a:t> αλυσίδας σε μία ομόλογη σειρά </a:t>
            </a:r>
            <a:r>
              <a:rPr lang="el-GR" sz="1800" dirty="0" err="1" smtClean="0"/>
              <a:t>επιφανειο</a:t>
            </a:r>
            <a:r>
              <a:rPr lang="el-GR" sz="1800" dirty="0" smtClean="0"/>
              <a:t>-δραστικών ενώσεων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Προσδιορισμός του σημείου </a:t>
            </a:r>
            <a:r>
              <a:rPr lang="en-US" sz="1800" dirty="0" err="1" smtClean="0"/>
              <a:t>Krafft</a:t>
            </a:r>
            <a:endParaRPr lang="el-GR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4437112"/>
            <a:ext cx="8229600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l-GR" kern="0" smtClean="0">
                <a:solidFill>
                  <a:srgbClr val="000000"/>
                </a:solidFill>
                <a:latin typeface="Arial"/>
              </a:rPr>
              <a:t>Θερμοκρασία πάνω από την οποία εμφανίζεται απότομα θολερότητα στο διάλυμα – αντιστρεπτό φαινόμενο</a:t>
            </a:r>
          </a:p>
          <a:p>
            <a:pPr>
              <a:spcBef>
                <a:spcPct val="20000"/>
              </a:spcBef>
              <a:defRPr/>
            </a:pPr>
            <a:r>
              <a:rPr lang="el-GR" kern="0" smtClean="0">
                <a:solidFill>
                  <a:srgbClr val="000000"/>
                </a:solidFill>
                <a:latin typeface="Arial"/>
              </a:rPr>
              <a:t>Διαχωρισμός της επιφανειοδραστικής ουσίας ως ίζημα ή σε μεγάλη συγκέντρωση ως γέλη από υδατικά διαλύματα</a:t>
            </a:r>
            <a:endParaRPr lang="el-GR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3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Μικυλλιοποίησης (1)</a:t>
            </a:r>
          </a:p>
        </p:txBody>
      </p:sp>
      <p:sp>
        <p:nvSpPr>
          <p:cNvPr id="22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R</a:t>
            </a:r>
            <a:r>
              <a:rPr lang="el-GR" sz="1800" smtClean="0"/>
              <a:t>: μονομερές, </a:t>
            </a:r>
            <a:r>
              <a:rPr lang="en-US" sz="1800" smtClean="0"/>
              <a:t>R</a:t>
            </a:r>
            <a:r>
              <a:rPr lang="en-US" sz="1800" baseline="-25000" smtClean="0"/>
              <a:t>m</a:t>
            </a:r>
            <a:r>
              <a:rPr lang="el-GR" sz="1800" smtClean="0"/>
              <a:t>: μικύλλιο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Η σταθερά ισορροπίας ορίζεται ως:</a:t>
            </a: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924300" y="1125538"/>
          <a:ext cx="15843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Εξίσωση" r:id="rId3" imgW="723586" imgH="215806" progId="Equation.3">
                  <p:embed/>
                </p:oleObj>
              </mc:Choice>
              <mc:Fallback>
                <p:oleObj name="Εξίσωση" r:id="rId3" imgW="72358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125538"/>
                        <a:ext cx="15843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3851275" y="1700213"/>
          <a:ext cx="16557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Εξίσωση" r:id="rId5" imgW="1054100" imgH="203200" progId="Equation.3">
                  <p:embed/>
                </p:oleObj>
              </mc:Choice>
              <mc:Fallback>
                <p:oleObj name="Εξίσωση" r:id="rId5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00213"/>
                        <a:ext cx="165576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4356100" y="2420938"/>
          <a:ext cx="25923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Εξίσωση" r:id="rId7" imgW="1384300" imgH="457200" progId="Equation.3">
                  <p:embed/>
                </p:oleObj>
              </mc:Choice>
              <mc:Fallback>
                <p:oleObj name="Εξίσωση" r:id="rId7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420938"/>
                        <a:ext cx="2592388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0"/>
          <p:cNvSpPr>
            <a:spLocks noChangeArrowheads="1"/>
          </p:cNvSpPr>
          <p:nvPr/>
        </p:nvSpPr>
        <p:spPr bwMode="auto">
          <a:xfrm>
            <a:off x="395288" y="35004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>
                <a:solidFill>
                  <a:srgbClr val="000000"/>
                </a:solidFill>
              </a:rPr>
              <a:t>Ιονικές επιφανειοδραστικές ενώσεις παρουσιάζουν φορτίο </a:t>
            </a:r>
            <a:r>
              <a:rPr lang="en-US">
                <a:solidFill>
                  <a:srgbClr val="000000"/>
                </a:solidFill>
              </a:rPr>
              <a:t>z</a:t>
            </a:r>
            <a:r>
              <a:rPr lang="el-GR">
                <a:solidFill>
                  <a:srgbClr val="000000"/>
                </a:solidFill>
              </a:rPr>
              <a:t> διαφορετικό από το συνολικό φορτίο των μορίων που το αποτελούν</a:t>
            </a:r>
          </a:p>
          <a:p>
            <a:pPr>
              <a:spcBef>
                <a:spcPct val="20000"/>
              </a:spcBef>
            </a:pPr>
            <a:r>
              <a:rPr lang="el-GR">
                <a:solidFill>
                  <a:srgbClr val="000000"/>
                </a:solidFill>
              </a:rPr>
              <a:t>Σε ηλεκτρολύτη 1:1 - όπου </a:t>
            </a:r>
            <a:r>
              <a:rPr lang="en-US">
                <a:solidFill>
                  <a:srgbClr val="000000"/>
                </a:solidFill>
              </a:rPr>
              <a:t>z</a:t>
            </a:r>
            <a:r>
              <a:rPr lang="el-GR">
                <a:solidFill>
                  <a:srgbClr val="000000"/>
                </a:solidFill>
              </a:rPr>
              <a:t> = </a:t>
            </a:r>
            <a:r>
              <a:rPr lang="en-US">
                <a:solidFill>
                  <a:srgbClr val="000000"/>
                </a:solidFill>
              </a:rPr>
              <a:t>m</a:t>
            </a:r>
            <a:r>
              <a:rPr lang="el-GR">
                <a:solidFill>
                  <a:srgbClr val="000000"/>
                </a:solidFill>
              </a:rPr>
              <a:t> – </a:t>
            </a:r>
            <a:r>
              <a:rPr lang="en-US">
                <a:solidFill>
                  <a:srgbClr val="000000"/>
                </a:solidFill>
              </a:rPr>
              <a:t>n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2533" name="Object 11"/>
          <p:cNvGraphicFramePr>
            <a:graphicFrameLocks noChangeAspect="1"/>
          </p:cNvGraphicFramePr>
          <p:nvPr/>
        </p:nvGraphicFramePr>
        <p:xfrm>
          <a:off x="3276600" y="4365625"/>
          <a:ext cx="30241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Εξίσωση" r:id="rId9" imgW="1612900" imgH="241300" progId="Equation.3">
                  <p:embed/>
                </p:oleObj>
              </mc:Choice>
              <mc:Fallback>
                <p:oleObj name="Εξίσωση" r:id="rId9" imgW="161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65625"/>
                        <a:ext cx="30241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4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2534" name="Object 13"/>
          <p:cNvGraphicFramePr>
            <a:graphicFrameLocks noChangeAspect="1"/>
          </p:cNvGraphicFramePr>
          <p:nvPr/>
        </p:nvGraphicFramePr>
        <p:xfrm>
          <a:off x="3779838" y="4941888"/>
          <a:ext cx="19431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Εξίσωση" r:id="rId11" imgW="1040948" imgH="495085" progId="Equation.3">
                  <p:embed/>
                </p:oleObj>
              </mc:Choice>
              <mc:Fallback>
                <p:oleObj name="Εξίσωση" r:id="rId11" imgW="1040948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941888"/>
                        <a:ext cx="194310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4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Μικυλλιοποίησης (2)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smtClean="0"/>
              <a:t>στο </a:t>
            </a:r>
            <a:r>
              <a:rPr lang="en-US" sz="1800" smtClean="0"/>
              <a:t>cmc</a:t>
            </a:r>
            <a:r>
              <a:rPr lang="el-GR" sz="1800" smtClean="0"/>
              <a:t>: </a:t>
            </a:r>
            <a:r>
              <a:rPr lang="en-US" sz="1800" smtClean="0"/>
              <a:t>x</a:t>
            </a:r>
            <a:r>
              <a:rPr lang="el-GR" sz="1800" smtClean="0"/>
              <a:t> = 0 και </a:t>
            </a:r>
            <a:r>
              <a:rPr lang="en-US" sz="1800" smtClean="0"/>
              <a:t>m</a:t>
            </a:r>
            <a:r>
              <a:rPr lang="el-GR" sz="1800" smtClean="0"/>
              <a:t> σχετικά μεγάλο και έτσι</a:t>
            </a:r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411413" y="1125538"/>
          <a:ext cx="4679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Εξίσωση" r:id="rId3" imgW="2895600" imgH="431800" progId="Equation.3">
                  <p:embed/>
                </p:oleObj>
              </mc:Choice>
              <mc:Fallback>
                <p:oleObj name="Εξίσωση" r:id="rId3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25538"/>
                        <a:ext cx="46799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3555" name="Object 6"/>
          <p:cNvGraphicFramePr>
            <a:graphicFrameLocks noChangeAspect="1"/>
          </p:cNvGraphicFramePr>
          <p:nvPr/>
        </p:nvGraphicFramePr>
        <p:xfrm>
          <a:off x="3276600" y="2420938"/>
          <a:ext cx="19431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Εξίσωση" r:id="rId5" imgW="1143000" imgH="228600" progId="Equation.3">
                  <p:embed/>
                </p:oleObj>
              </mc:Choice>
              <mc:Fallback>
                <p:oleObj name="Εξίσωση" r:id="rId5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0938"/>
                        <a:ext cx="19431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2484438" y="2924175"/>
          <a:ext cx="4103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Εξίσωση" r:id="rId7" imgW="2667000" imgH="419100" progId="Equation.3">
                  <p:embed/>
                </p:oleObj>
              </mc:Choice>
              <mc:Fallback>
                <p:oleObj name="Εξίσωση" r:id="rId7" imgW="2667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24175"/>
                        <a:ext cx="410368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2339975" y="3644900"/>
          <a:ext cx="42481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Εξίσωση" r:id="rId9" imgW="2451100" imgH="393700" progId="Equation.3">
                  <p:embed/>
                </p:oleObj>
              </mc:Choice>
              <mc:Fallback>
                <p:oleObj name="Εξίσωση" r:id="rId9" imgW="2451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644900"/>
                        <a:ext cx="42481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323850" y="4581525"/>
            <a:ext cx="3240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>
                <a:solidFill>
                  <a:srgbClr val="000000"/>
                </a:solidFill>
              </a:rPr>
              <a:t>στα φορτισμένα μικύλλια: </a:t>
            </a: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graphicFrame>
        <p:nvGraphicFramePr>
          <p:cNvPr id="23558" name="Object 13"/>
          <p:cNvGraphicFramePr>
            <a:graphicFrameLocks noChangeAspect="1"/>
          </p:cNvGraphicFramePr>
          <p:nvPr/>
        </p:nvGraphicFramePr>
        <p:xfrm>
          <a:off x="3419475" y="4365625"/>
          <a:ext cx="29527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Εξίσωση" r:id="rId11" imgW="1587500" imgH="431800" progId="Equation.3">
                  <p:embed/>
                </p:oleObj>
              </mc:Choice>
              <mc:Fallback>
                <p:oleObj name="Εξίσωση" r:id="rId11" imgW="158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365625"/>
                        <a:ext cx="295275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323850" y="5300663"/>
            <a:ext cx="83518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>
                <a:solidFill>
                  <a:srgbClr val="000000"/>
                </a:solidFill>
              </a:rPr>
              <a:t>Η μικυλλιοποίηση είναι εξώθερμο φαινόμενο και το </a:t>
            </a:r>
            <a:r>
              <a:rPr lang="en-US">
                <a:solidFill>
                  <a:srgbClr val="000000"/>
                </a:solidFill>
              </a:rPr>
              <a:t>cmc</a:t>
            </a:r>
            <a:r>
              <a:rPr lang="el-GR">
                <a:solidFill>
                  <a:srgbClr val="000000"/>
                </a:solidFill>
              </a:rPr>
              <a:t> αυξάνει με την αύξηση της θερμοκρασίας</a:t>
            </a:r>
          </a:p>
        </p:txBody>
      </p:sp>
    </p:spTree>
    <p:extLst>
      <p:ext uri="{BB962C8B-B14F-4D97-AF65-F5344CB8AC3E}">
        <p14:creationId xmlns:p14="http://schemas.microsoft.com/office/powerpoint/2010/main" val="3572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/>
              <a:t>Αρχοντούλα</a:t>
            </a:r>
            <a:r>
              <a:rPr lang="el-GR" sz="2000" dirty="0"/>
              <a:t> </a:t>
            </a:r>
            <a:r>
              <a:rPr lang="el-GR" sz="2000" dirty="0" err="1"/>
              <a:t>Χατζηλαζάρου</a:t>
            </a:r>
            <a:r>
              <a:rPr lang="el-GR" sz="2000" dirty="0"/>
              <a:t> 2014. </a:t>
            </a:r>
            <a:r>
              <a:rPr lang="el-GR" sz="2000" dirty="0" err="1"/>
              <a:t>Αρχοντούλα</a:t>
            </a:r>
            <a:r>
              <a:rPr lang="el-GR" sz="2000" dirty="0"/>
              <a:t> </a:t>
            </a:r>
            <a:r>
              <a:rPr lang="el-GR" sz="2000" dirty="0" err="1"/>
              <a:t>Χατζηλαζάρου</a:t>
            </a:r>
            <a:r>
              <a:rPr lang="el-GR" sz="2000" dirty="0"/>
              <a:t>. «Φυσικοχημεία (Θ).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/>
              <a:t> Κολλοειδή συστήματα».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3960440" cy="583264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b="1" dirty="0" smtClean="0"/>
              <a:t>Ειδική επιφάνεια</a:t>
            </a:r>
            <a:r>
              <a:rPr lang="el-GR" sz="1800" dirty="0" smtClean="0"/>
              <a:t> : εμβαδό επιφάνειας ανά μονάδα μάζας σε 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/g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Ειδική επιφάνεια : αντιστρόφως ανάλογη της γραμμικής διάστασης των σωματιδίων του κολλοειδούς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Περισσότερο περίπλοκα σχήματα (</a:t>
            </a:r>
            <a:r>
              <a:rPr lang="el-GR" sz="1600" dirty="0" err="1" smtClean="0"/>
              <a:t>πρωτεϊνες</a:t>
            </a:r>
            <a:r>
              <a:rPr lang="el-GR" sz="16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Σχήμα Κολλοειδών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Εξαρτάται από την συγγένεια των σωματιδίων με το μέσο διασποράς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Αλλαγές στην δομή : ροή, καταβύθιση, ωσμωτική πίεση 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/>
              <a:t>(</a:t>
            </a:r>
            <a:r>
              <a:rPr lang="en-US" sz="1400" dirty="0" err="1" smtClean="0"/>
              <a:t>Cromoglycic</a:t>
            </a:r>
            <a:r>
              <a:rPr lang="en-US" sz="1400" dirty="0" smtClean="0"/>
              <a:t> acid </a:t>
            </a:r>
            <a:r>
              <a:rPr lang="el-GR" sz="1400" dirty="0" smtClean="0"/>
              <a:t>: έλεγχος κρίσης άσθματος)</a:t>
            </a:r>
          </a:p>
          <a:p>
            <a:pPr marL="0" indent="0" algn="ctr"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4048" y="836712"/>
          <a:ext cx="2808288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Εξίσωση" r:id="rId3" imgW="1587500" imgH="1066800" progId="Equation.3">
                  <p:embed/>
                </p:oleObj>
              </mc:Choice>
              <mc:Fallback>
                <p:oleObj name="Εξίσωση" r:id="rId3" imgW="1587500" imgH="106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836712"/>
                        <a:ext cx="2808288" cy="188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4427984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solidFill>
                  <a:srgbClr val="000000"/>
                </a:solidFill>
              </a:rPr>
              <a:t>Μεταβολή στην διαμόρφωση των πρωτεϊνών λόγω αλλαγής του </a:t>
            </a:r>
            <a:r>
              <a:rPr lang="en-US" sz="1600" dirty="0" smtClean="0">
                <a:solidFill>
                  <a:srgbClr val="000000"/>
                </a:solidFill>
              </a:rPr>
              <a:t>pH </a:t>
            </a:r>
            <a:r>
              <a:rPr lang="el-GR" sz="1600" dirty="0" smtClean="0">
                <a:solidFill>
                  <a:srgbClr val="000000"/>
                </a:solidFill>
              </a:rPr>
              <a:t>της υδατικής φάσης, από γραμμικό σε χαμηλές και υψηλές τιμές </a:t>
            </a:r>
            <a:r>
              <a:rPr lang="en-US" sz="1600" dirty="0" smtClean="0">
                <a:solidFill>
                  <a:srgbClr val="000000"/>
                </a:solidFill>
              </a:rPr>
              <a:t>pH </a:t>
            </a:r>
            <a:r>
              <a:rPr lang="el-GR" sz="1600" dirty="0" smtClean="0">
                <a:solidFill>
                  <a:srgbClr val="000000"/>
                </a:solidFill>
              </a:rPr>
              <a:t>και σφαιρικό σχήμα στο </a:t>
            </a:r>
            <a:r>
              <a:rPr lang="el-GR" sz="1600" dirty="0" err="1" smtClean="0">
                <a:solidFill>
                  <a:srgbClr val="000000"/>
                </a:solidFill>
              </a:rPr>
              <a:t>ισοηλεκτρικό</a:t>
            </a:r>
            <a:r>
              <a:rPr lang="el-GR" sz="1600" dirty="0" smtClean="0">
                <a:solidFill>
                  <a:srgbClr val="000000"/>
                </a:solidFill>
              </a:rPr>
              <a:t> σημείο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/>
              <a:t>Πανεπιστήμιο Πατρών</a:t>
            </a:r>
            <a:r>
              <a:rPr lang="en-US" sz="2000" dirty="0"/>
              <a:t>,</a:t>
            </a:r>
            <a:r>
              <a:rPr lang="el-GR" sz="2000" dirty="0"/>
              <a:t> </a:t>
            </a:r>
            <a:r>
              <a:rPr lang="el-GR" sz="2000" dirty="0" err="1"/>
              <a:t>Κλεπετσάνης</a:t>
            </a:r>
            <a:r>
              <a:rPr lang="el-GR" sz="2000" dirty="0"/>
              <a:t> Παύλος </a:t>
            </a:r>
            <a:br>
              <a:rPr lang="el-GR" sz="2000" dirty="0"/>
            </a:br>
            <a:r>
              <a:rPr lang="el-GR" sz="2000" dirty="0"/>
              <a:t>«ΚΟΛΛΟΕΙΔΗ ΣΥΣΤΗΜΑΤΑ». </a:t>
            </a:r>
            <a:br>
              <a:rPr lang="el-GR" sz="2000" dirty="0"/>
            </a:br>
            <a:r>
              <a:rPr lang="el-GR" sz="2000" dirty="0"/>
              <a:t>Έκδοση: 1.0. Πάτρα 2015. </a:t>
            </a:r>
            <a:endParaRPr lang="en-US" sz="2000" dirty="0"/>
          </a:p>
          <a:p>
            <a:pPr marL="355600" indent="0">
              <a:buNone/>
              <a:defRPr/>
            </a:pPr>
            <a:r>
              <a:rPr lang="el-GR" sz="2000" dirty="0" smtClean="0"/>
              <a:t>Διαθέσιμο </a:t>
            </a:r>
            <a:r>
              <a:rPr lang="el-GR" sz="2000" dirty="0"/>
              <a:t>από τη δικτυακή διεύθυνση:</a:t>
            </a:r>
            <a:endParaRPr lang="en-US" sz="2000" dirty="0"/>
          </a:p>
          <a:p>
            <a:pPr marL="355600" indent="0">
              <a:buNone/>
              <a:defRPr/>
            </a:pPr>
            <a:r>
              <a:rPr lang="en-US" sz="2000" dirty="0">
                <a:hlinkClick r:id="rId3"/>
              </a:rPr>
              <a:t>https://eclass.upatras.gr/courses/PHA1615/</a:t>
            </a:r>
            <a:r>
              <a:rPr lang="en-US" sz="2000" dirty="0"/>
              <a:t> </a:t>
            </a:r>
            <a:r>
              <a:rPr lang="el-GR" sz="2000" dirty="0" smtClean="0"/>
              <a:t> με άδεια </a:t>
            </a:r>
            <a:r>
              <a:rPr lang="en-US" sz="2000" dirty="0">
                <a:hlinkClick r:id="rId4"/>
              </a:rPr>
              <a:t>CC BY-NC-SA </a:t>
            </a:r>
            <a:r>
              <a:rPr lang="en-US" sz="2000" dirty="0" smtClean="0">
                <a:hlinkClick r:id="rId4"/>
              </a:rPr>
              <a:t>4.0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Μέθοδοι διαχωρισμού Κολλοειδών και Μοριακών Διασπορών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5051425" cy="439169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Α. Διαπίδυση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Β. </a:t>
            </a:r>
            <a:r>
              <a:rPr lang="el-GR" sz="2000" dirty="0" err="1" smtClean="0"/>
              <a:t>Υπερδιήθηση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Εφαρμογή εξωτερικής πίεσης ή </a:t>
            </a:r>
            <a:r>
              <a:rPr lang="el-GR" sz="1600" dirty="0" err="1" smtClean="0"/>
              <a:t>υποπίεσης</a:t>
            </a: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Γ. </a:t>
            </a:r>
            <a:r>
              <a:rPr lang="el-GR" sz="2000" dirty="0" err="1" smtClean="0"/>
              <a:t>Ηλεκτροδιάλυση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Εφαρμογή συνεχούς δυναμικού 110-140</a:t>
            </a:r>
            <a:r>
              <a:rPr lang="en-US" sz="1600" dirty="0" smtClean="0"/>
              <a:t>V</a:t>
            </a:r>
            <a:r>
              <a:rPr lang="el-GR" sz="1600" dirty="0" smtClean="0"/>
              <a:t> -</a:t>
            </a:r>
            <a:r>
              <a:rPr lang="en-US" sz="1600" dirty="0" smtClean="0"/>
              <a:t> </a:t>
            </a:r>
            <a:r>
              <a:rPr lang="el-GR" sz="1600" dirty="0" smtClean="0"/>
              <a:t>απομάκρυνση των ιόντων από κολλοειδές αιώρημα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Η διαπίδυση χρησιμοποιείται στα τεχνητά νεφρά (αιμοκάθαρση) (απομάκρυνση ενώσεων μικρού ΜΒ μέσω </a:t>
            </a:r>
            <a:r>
              <a:rPr lang="el-GR" sz="1600" dirty="0" err="1" smtClean="0"/>
              <a:t>ημιπερατών</a:t>
            </a:r>
            <a:r>
              <a:rPr lang="el-GR" sz="1600" dirty="0" smtClean="0"/>
              <a:t> μεμβρανών)</a:t>
            </a:r>
          </a:p>
        </p:txBody>
      </p:sp>
      <p:pic>
        <p:nvPicPr>
          <p:cNvPr id="3072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844675"/>
            <a:ext cx="3368675" cy="3422650"/>
          </a:xfrm>
          <a:noFill/>
        </p:spPr>
      </p:pic>
      <p:sp>
        <p:nvSpPr>
          <p:cNvPr id="7" name="6 - TextBox"/>
          <p:cNvSpPr txBox="1"/>
          <p:nvPr/>
        </p:nvSpPr>
        <p:spPr>
          <a:xfrm>
            <a:off x="5868144" y="1412776"/>
            <a:ext cx="142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rgbClr val="000000"/>
                </a:solidFill>
              </a:rPr>
              <a:t>Καθαρός διαλύτης</a:t>
            </a:r>
            <a:endParaRPr lang="el-GR" sz="1200" dirty="0">
              <a:solidFill>
                <a:srgbClr val="00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 bwMode="auto">
          <a:xfrm flipH="1">
            <a:off x="6660232" y="1772816"/>
            <a:ext cx="360040" cy="15841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9 - Ευθύγραμμο βέλος σύνδεσης"/>
          <p:cNvCxnSpPr/>
          <p:nvPr/>
        </p:nvCxnSpPr>
        <p:spPr bwMode="auto">
          <a:xfrm flipH="1" flipV="1">
            <a:off x="6372200" y="4293096"/>
            <a:ext cx="864096" cy="12241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- TextBox"/>
          <p:cNvSpPr txBox="1"/>
          <p:nvPr/>
        </p:nvSpPr>
        <p:spPr>
          <a:xfrm>
            <a:off x="6372200" y="5517232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err="1" smtClean="0">
                <a:solidFill>
                  <a:srgbClr val="000000"/>
                </a:solidFill>
              </a:rPr>
              <a:t>Ημιπερατή</a:t>
            </a:r>
            <a:r>
              <a:rPr lang="el-GR" sz="1200" dirty="0" smtClean="0">
                <a:solidFill>
                  <a:srgbClr val="000000"/>
                </a:solidFill>
              </a:rPr>
              <a:t> μεμβράνη</a:t>
            </a:r>
            <a:endParaRPr lang="el-G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</TotalTime>
  <Words>4775</Words>
  <Application>Microsoft Office PowerPoint</Application>
  <PresentationFormat>Προβολή στην οθόνη (4:3)</PresentationFormat>
  <Paragraphs>748</Paragraphs>
  <Slides>81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81</vt:i4>
      </vt:variant>
    </vt:vector>
  </HeadingPairs>
  <TitlesOfParts>
    <vt:vector size="87" baseType="lpstr">
      <vt:lpstr>exo-opistho_simeiomata</vt:lpstr>
      <vt:lpstr>OC_template_updated</vt:lpstr>
      <vt:lpstr>Προεπιλεγμένη σχεδίαση</vt:lpstr>
      <vt:lpstr>Εξίσωση</vt:lpstr>
      <vt:lpstr>Photo Editor Photo</vt:lpstr>
      <vt:lpstr>Έγγραφο</vt:lpstr>
      <vt:lpstr>Φυσικοχημεία (Θ)</vt:lpstr>
      <vt:lpstr>ΠΕΡΙΕΧΟΜΕΝΑ</vt:lpstr>
      <vt:lpstr>ΣΚΟΠΟΣ</vt:lpstr>
      <vt:lpstr>ΣΥΣΤΗΜΑΤΑ ΔΙΑΣΠΟΡΑΣ</vt:lpstr>
      <vt:lpstr>Παρουσίαση του PowerPoint</vt:lpstr>
      <vt:lpstr>Παρουσίαση του PowerPoint</vt:lpstr>
      <vt:lpstr>Κολλοειδή συστήματα – Διεπιφανειακά φαινόμενα</vt:lpstr>
      <vt:lpstr>Παρουσίαση του PowerPoint</vt:lpstr>
      <vt:lpstr>Μέθοδοι διαχωρισμού Κολλοειδών και Μοριακών Διασπορών</vt:lpstr>
      <vt:lpstr>Φαρμακευτικές Ιδιότητες Κολλοειδών</vt:lpstr>
      <vt:lpstr>Παρουσίαση του PowerPoint</vt:lpstr>
      <vt:lpstr>Λυόφιλα Κολλοειδή</vt:lpstr>
      <vt:lpstr>Μέθοδοι Διαμερισμού</vt:lpstr>
      <vt:lpstr>Μέθοδοι Συσσωμάτωσης</vt:lpstr>
      <vt:lpstr>Αμφίφιλα Κολλοειδή</vt:lpstr>
      <vt:lpstr>Παρουσίαση του PowerPoint</vt:lpstr>
      <vt:lpstr>Κατηγορίες Αμφίφιλων Ενώσεων</vt:lpstr>
      <vt:lpstr>Επίδραση της χημικής δομής στην τιμή του CMC (1)</vt:lpstr>
      <vt:lpstr>Επίδραση της χημικής δομής στην τιμή του CMC (2)</vt:lpstr>
      <vt:lpstr>Επίδραση ηλεκτρολυτών στην τιμή του CMC (1)</vt:lpstr>
      <vt:lpstr>Επίδραση ηλεκτρολυτών στην τιμή του CMC (2)</vt:lpstr>
      <vt:lpstr>Επίδραση Θερμοκρασίας στην τιμή του CMC (1)</vt:lpstr>
      <vt:lpstr>Επίδραση Θερμοκρασίας στην τιμή του CMC (2)</vt:lpstr>
      <vt:lpstr>Επίδραση Θερμοκρασίας στην τιμή του CMC (3)</vt:lpstr>
      <vt:lpstr>Οπτικές Ιδιότητες Κολλοειδών (1)</vt:lpstr>
      <vt:lpstr>Οπτικές Ιδιότητες Κολλοειδών (2)</vt:lpstr>
      <vt:lpstr>Οπτικές Ιδιότητες Κολλοειδών (3)</vt:lpstr>
      <vt:lpstr>Παρουσίαση του PowerPoint</vt:lpstr>
      <vt:lpstr>Οπτικές Ιδιότητες Κολλοειδών (4)</vt:lpstr>
      <vt:lpstr>Οπτικές Ιδιότητες Κολλοειδών (5)</vt:lpstr>
      <vt:lpstr>Οπτικές Ιδιότητες Κολλοειδών (6)</vt:lpstr>
      <vt:lpstr>Οπτικές Ιδιότητες Κολλοειδών (7)</vt:lpstr>
      <vt:lpstr>Κινητικές Ιδιότητες Κολλοειδών</vt:lpstr>
      <vt:lpstr>Κίνηση Brown</vt:lpstr>
      <vt:lpstr>Διάχυση</vt:lpstr>
      <vt:lpstr>Ωσμωτική Πίεση (1)</vt:lpstr>
      <vt:lpstr>Ωσμωτική Πίεση (2)</vt:lpstr>
      <vt:lpstr>Καταβύθιση (Sedimentation) – (1) </vt:lpstr>
      <vt:lpstr>Καταβύθιση (Sedimentation) – (2)</vt:lpstr>
      <vt:lpstr>Ιξώδες (1)</vt:lpstr>
      <vt:lpstr>Ιξώδες (2)</vt:lpstr>
      <vt:lpstr>Ιξώδες (3)</vt:lpstr>
      <vt:lpstr>Ηλεκτρικές Ιδιότητες Κολλοειδών (1)</vt:lpstr>
      <vt:lpstr>Ηλεκτρικές Ιδιότητες Κολλοειδών (2)</vt:lpstr>
      <vt:lpstr>Ηλεκτρικές Ιδιότητες Κολλοειδών (3)</vt:lpstr>
      <vt:lpstr>Ηλεκτρικές Ιδιότητες Κολλοειδών (4)</vt:lpstr>
      <vt:lpstr>Επίδραση της ηλεκτρo-ώσμωσης στην μέτρηση του ζ-δυναμικού με μικροηλεκτροφόρηση</vt:lpstr>
      <vt:lpstr>Σχηματικό διάγραμμα της συσκευής μέτρησης ζ-δυναμικού με Laser Doppler Velocimetry </vt:lpstr>
      <vt:lpstr>Μειονεκτήματα της μεθόδου της οπτικής μικροσκοπίας για την μέτρηση της ηλεκτροφορητικής κινητικότητας σε σχέση με την LDV</vt:lpstr>
      <vt:lpstr>Μειονεκτήματα της μεθόδου της LDV για την μέτρηση της ηλεκτροφορητικής κινητικότητας</vt:lpstr>
      <vt:lpstr>Ηλεκτρικές Ιδιότητες Κολλοειδών (6)</vt:lpstr>
      <vt:lpstr>Ηλεκτρικές Ιδιότητες Κολλοειδών (7)</vt:lpstr>
      <vt:lpstr>Ηλεκτρικές Ιδιότητες Κολλοειδών (8)</vt:lpstr>
      <vt:lpstr>Ζ-Δυναμικό και pH</vt:lpstr>
      <vt:lpstr>Ηλεκτρικές Ιδιότητες Κολλοειδών (9)</vt:lpstr>
      <vt:lpstr>Σταθερότητα Κολλοειδών Συστημάτων (1)</vt:lpstr>
      <vt:lpstr>Σταθερότητα Κολλοειδών Συστημάτων (2)</vt:lpstr>
      <vt:lpstr>Σταθερότητα Κολλοειδών Συστημάτων (3)</vt:lpstr>
      <vt:lpstr>Σταθερότητα Κολλοειδών Συστημάτων (4)</vt:lpstr>
      <vt:lpstr>Στερική Σταθεροποίηση (1)</vt:lpstr>
      <vt:lpstr>Στερική Σταθεροποίηση (2)</vt:lpstr>
      <vt:lpstr>Στερική Σταθεροποίηση (3)</vt:lpstr>
      <vt:lpstr>Διαλυτοποίηση (1)</vt:lpstr>
      <vt:lpstr>Διαλυτοποίηση (2)</vt:lpstr>
      <vt:lpstr>Διαλυτοποίηση (3)</vt:lpstr>
      <vt:lpstr>Διαλυτοποίηση (4)</vt:lpstr>
      <vt:lpstr>Διαλυτοποίηση (6)</vt:lpstr>
      <vt:lpstr>Διαλυτοποίηση (7)</vt:lpstr>
      <vt:lpstr>Θερμοδυναμική της Διαλυτοποίησης (1)</vt:lpstr>
      <vt:lpstr>Θερμοδυναμική της Διαλυτοποίησης (2)</vt:lpstr>
      <vt:lpstr>Σημείο Krafft - Σημείο Νέφωσης</vt:lpstr>
      <vt:lpstr>Θερμοδυναμική της Μικυλλιοποίησης (1)</vt:lpstr>
      <vt:lpstr>Θερμοδυναμική της Μικυλλιοποίησης (2)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Φυσικοχημεία (Θ)</dc:title>
  <dc:creator>fkaram2</dc:creator>
  <cp:lastModifiedBy>fkaram2</cp:lastModifiedBy>
  <cp:revision>3</cp:revision>
  <dcterms:created xsi:type="dcterms:W3CDTF">2015-12-15T08:45:51Z</dcterms:created>
  <dcterms:modified xsi:type="dcterms:W3CDTF">2015-12-15T09:02:26Z</dcterms:modified>
</cp:coreProperties>
</file>