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0"/>
  </p:notesMasterIdLst>
  <p:handoutMasterIdLst>
    <p:handoutMasterId r:id="rId31"/>
  </p:handoutMasterIdLst>
  <p:sldIdLst>
    <p:sldId id="256"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57" r:id="rId23"/>
    <p:sldId id="262" r:id="rId24"/>
    <p:sldId id="264" r:id="rId25"/>
    <p:sldId id="286" r:id="rId26"/>
    <p:sldId id="287" r:id="rId27"/>
    <p:sldId id="266"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17648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30624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07354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452135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72543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98755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373218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654615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176200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192988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190291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17373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71045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36316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527362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07575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23674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1692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55297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912450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45268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1881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7761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73765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31520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Alhazen,_the_Persian.gif" TargetMode="External"/><Relationship Id="rId2" Type="http://schemas.openxmlformats.org/officeDocument/2006/relationships/image" Target="../media/image9.gif"/><Relationship Id="rId1" Type="http://schemas.openxmlformats.org/officeDocument/2006/relationships/slideLayout" Target="../slideLayouts/slideLayout12.xml"/><Relationship Id="rId4" Type="http://schemas.openxmlformats.org/officeDocument/2006/relationships/hyperlink" Target="http://commons.wikimedia.org/wiki/User:Wayira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commons.wikimedia.org/wiki/User:OldakQuill" TargetMode="External"/><Relationship Id="rId3" Type="http://schemas.openxmlformats.org/officeDocument/2006/relationships/hyperlink" Target="http://commons.wikimedia.org/wiki/File:Roger-bacon-statue.jpg" TargetMode="External"/><Relationship Id="rId7" Type="http://schemas.openxmlformats.org/officeDocument/2006/relationships/hyperlink" Target="http://commons.wikimedia.org/wiki/File:Possible_Self-Portrait_of_Leonardo_da_Vinci.jpg" TargetMode="Externa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Leinad-Z"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commons.wikimedia.org/wiki/User:Rotational" TargetMode="External"/><Relationship Id="rId3" Type="http://schemas.openxmlformats.org/officeDocument/2006/relationships/image" Target="../media/image12.jpeg"/><Relationship Id="rId7" Type="http://schemas.openxmlformats.org/officeDocument/2006/relationships/hyperlink" Target="http://commons.wikimedia.org/wiki/File:William_Holl_the_Younger06.j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hyperlink" Target="http://commons.wikimedia.org/wiki/User:Gabor" TargetMode="External"/><Relationship Id="rId4" Type="http://schemas.openxmlformats.org/officeDocument/2006/relationships/hyperlink" Target="http://commons.wikimedia.org/wiki/User:Leinad-Z"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PSM_V78_D343_Isaac_Newton.png" TargetMode="External"/><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hyperlink" Target="http://commons.wikimedia.org/wiki/User:Ineuw" TargetMode="External"/><Relationship Id="rId4" Type="http://schemas.openxmlformats.org/officeDocument/2006/relationships/hyperlink" Target="http://commons.wikimedia.org/wiki/User:Leinad-Z"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hyperlink" Target="http://commons.wikimedia.org/wiki/User:Ineuw" TargetMode="External"/><Relationship Id="rId4" Type="http://schemas.openxmlformats.org/officeDocument/2006/relationships/hyperlink" Target="http://commons.wikimedia.org/wiki/File:Christiaan-huygens4.jp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James_Clerk_Maxwell_big.jpg" TargetMode="Externa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hyperlink" Target="http://commons.wikimedia.org/wiki/User:Ineuw" TargetMode="External"/><Relationship Id="rId5" Type="http://schemas.openxmlformats.org/officeDocument/2006/relationships/hyperlink" Target="http://commons.wikimedia.org/wiki/User:GianniG46" TargetMode="External"/><Relationship Id="rId4" Type="http://schemas.openxmlformats.org/officeDocument/2006/relationships/hyperlink" Target="http://commons.wikimedia.org/wiki/User:Leinad-Z"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Max_Planck_1933.jpg#file" TargetMode="External"/><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hyperlink" Target="http://commons.wikimedia.org/wiki/User:Ineuw" TargetMode="External"/><Relationship Id="rId4" Type="http://schemas.openxmlformats.org/officeDocument/2006/relationships/hyperlink" Target="http://commons.wikimedia.org/wiki/User:Leinad-Z"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Albert_Einstein_Head.jpg" TargetMode="External"/><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hyperlink" Target="http://commons.wikimedia.org/wiki/User:Ineu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Aristotle_Bust_White_Background_Transparent.png" TargetMode="External"/><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creativecommons.org/licenses/by-sa/3.0/deed.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Louvre,_Plato-Sculpture.jpg" TargetMode="External"/><Relationship Id="rId2" Type="http://schemas.openxmlformats.org/officeDocument/2006/relationships/image" Target="../media/image7.jpeg"/><Relationship Id="rId1" Type="http://schemas.openxmlformats.org/officeDocument/2006/relationships/slideLayout" Target="../slideLayouts/slideLayout16.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herry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Archimedes1.jpg"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commons.wikimedia.org/wiki/User:Trycatc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a:solidFill>
                  <a:schemeClr val="tx1"/>
                </a:solidFill>
                <a:latin typeface="+mn-lt"/>
              </a:rPr>
              <a:t>Ιστορία και Οπτική του Γυαλιού</a:t>
            </a:r>
          </a:p>
        </p:txBody>
      </p:sp>
      <p:sp>
        <p:nvSpPr>
          <p:cNvPr id="3" name="Υπότιτλος 2"/>
          <p:cNvSpPr>
            <a:spLocks noGrp="1"/>
          </p:cNvSpPr>
          <p:nvPr>
            <p:ph type="subTitle" idx="1"/>
          </p:nvPr>
        </p:nvSpPr>
        <p:spPr>
          <a:xfrm>
            <a:off x="669239" y="2696873"/>
            <a:ext cx="7932947" cy="2060649"/>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2</a:t>
            </a:r>
            <a:r>
              <a:rPr lang="el-GR" sz="2800" dirty="0" smtClean="0"/>
              <a:t>:</a:t>
            </a:r>
            <a:r>
              <a:rPr lang="en-US" sz="2800" dirty="0" smtClean="0"/>
              <a:t> </a:t>
            </a:r>
            <a:r>
              <a:rPr lang="el-GR" sz="2800" dirty="0"/>
              <a:t>Βασικές έννοιες της οπτικής</a:t>
            </a:r>
          </a:p>
          <a:p>
            <a:pPr>
              <a:spcBef>
                <a:spcPts val="0"/>
              </a:spcBef>
            </a:pPr>
            <a:r>
              <a:rPr lang="el-GR" sz="2400" dirty="0" smtClean="0">
                <a:cs typeface="Arial" charset="0"/>
              </a:rPr>
              <a:t>Αριστείδης </a:t>
            </a:r>
            <a:r>
              <a:rPr lang="el-GR" sz="2400" dirty="0" err="1">
                <a:cs typeface="Arial" charset="0"/>
              </a:rPr>
              <a:t>Χανδρινός</a:t>
            </a:r>
            <a:r>
              <a:rPr lang="el-GR" sz="2400" dirty="0">
                <a:cs typeface="Arial" charset="0"/>
              </a:rPr>
              <a:t>, </a:t>
            </a:r>
            <a:r>
              <a:rPr lang="en-GB" sz="2400" dirty="0">
                <a:cs typeface="Arial" charset="0"/>
              </a:rPr>
              <a:t>D</a:t>
            </a:r>
            <a:r>
              <a:rPr lang="el-GR" sz="2400" dirty="0"/>
              <a:t>.</a:t>
            </a:r>
            <a:r>
              <a:rPr lang="en-GB" sz="2400" dirty="0">
                <a:cs typeface="Arial" charset="0"/>
              </a:rPr>
              <a:t>O</a:t>
            </a:r>
            <a:r>
              <a:rPr lang="el-GR" sz="2400" dirty="0"/>
              <a:t>.</a:t>
            </a:r>
            <a:r>
              <a:rPr lang="en-GB" sz="2400" dirty="0">
                <a:cs typeface="Arial" charset="0"/>
              </a:rPr>
              <a:t>, MPhil,</a:t>
            </a:r>
            <a:endParaRPr lang="el-GR" sz="2400" dirty="0">
              <a:cs typeface="Arial" charset="0"/>
            </a:endParaRPr>
          </a:p>
          <a:p>
            <a:pPr>
              <a:spcBef>
                <a:spcPts val="0"/>
              </a:spcBef>
            </a:pPr>
            <a:r>
              <a:rPr lang="el-GR" sz="2400" dirty="0">
                <a:cs typeface="Arial" charset="0"/>
              </a:rPr>
              <a:t>Επίκουρος Καθηγητής ΤΕΙ Αθήνας</a:t>
            </a:r>
          </a:p>
          <a:p>
            <a:pPr>
              <a:spcBef>
                <a:spcPts val="0"/>
              </a:spcBef>
            </a:pPr>
            <a:endParaRPr lang="el-GR" sz="900" dirty="0">
              <a:cs typeface="Arial" charset="0"/>
            </a:endParaRPr>
          </a:p>
          <a:p>
            <a:pPr>
              <a:spcBef>
                <a:spcPts val="0"/>
              </a:spcBef>
            </a:pPr>
            <a:r>
              <a:rPr lang="el-GR" sz="2400" dirty="0"/>
              <a:t>Τμήμα</a:t>
            </a:r>
            <a:r>
              <a:rPr lang="en-US" sz="2400" dirty="0"/>
              <a:t> </a:t>
            </a:r>
            <a:r>
              <a:rPr lang="el-GR" sz="2400" dirty="0"/>
              <a:t>Οπτικής και </a:t>
            </a:r>
            <a:r>
              <a:rPr lang="el-GR" sz="2400" dirty="0" err="1"/>
              <a:t>Οπτομετρίας</a:t>
            </a:r>
            <a:r>
              <a:rPr lang="el-GR" sz="2400" dirty="0"/>
              <a:t>, </a:t>
            </a:r>
          </a:p>
          <a:p>
            <a:pPr>
              <a:spcBef>
                <a:spcPts val="0"/>
              </a:spcBef>
            </a:pPr>
            <a:r>
              <a:rPr lang="el-GR" sz="2400" dirty="0"/>
              <a:t>Μέλος  της Ευρωπαϊκής Ακαδημίας </a:t>
            </a:r>
            <a:r>
              <a:rPr lang="el-GR" sz="2400" dirty="0" err="1"/>
              <a:t>Οπτομετρίας</a:t>
            </a:r>
            <a:r>
              <a:rPr lang="el-GR" sz="2400" dirty="0"/>
              <a:t> και Οπτικής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968" y="4653136"/>
            <a:ext cx="694743" cy="4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nSpc>
                <a:spcPct val="80000"/>
              </a:lnSpc>
              <a:spcBef>
                <a:spcPct val="50000"/>
              </a:spcBef>
            </a:pPr>
            <a:r>
              <a:rPr lang="el-GR" dirty="0" smtClean="0">
                <a:solidFill>
                  <a:srgbClr val="333399"/>
                </a:solidFill>
              </a:rPr>
              <a:t>Η οπτική στη Βυζαντινή Εποχή, </a:t>
            </a:r>
            <a:br>
              <a:rPr lang="el-GR" dirty="0" smtClean="0">
                <a:solidFill>
                  <a:srgbClr val="333399"/>
                </a:solidFill>
              </a:rPr>
            </a:br>
            <a:r>
              <a:rPr lang="el-GR" dirty="0" smtClean="0">
                <a:solidFill>
                  <a:srgbClr val="333399"/>
                </a:solidFill>
              </a:rPr>
              <a:t>το Ισλάμ και οι Άραβες</a:t>
            </a:r>
            <a:endParaRPr lang="el-GR" dirty="0">
              <a:solidFill>
                <a:srgbClr val="333399"/>
              </a:solidFill>
            </a:endParaRPr>
          </a:p>
        </p:txBody>
      </p:sp>
      <p:sp>
        <p:nvSpPr>
          <p:cNvPr id="3" name="Content Placeholder 2"/>
          <p:cNvSpPr>
            <a:spLocks noGrp="1"/>
          </p:cNvSpPr>
          <p:nvPr>
            <p:ph idx="1"/>
          </p:nvPr>
        </p:nvSpPr>
        <p:spPr/>
        <p:txBody>
          <a:bodyPr/>
          <a:lstStyle/>
          <a:p>
            <a:pPr marL="0" lvl="1" indent="0" algn="just">
              <a:spcBef>
                <a:spcPts val="0"/>
              </a:spcBef>
              <a:buNone/>
            </a:pPr>
            <a:endParaRPr lang="en-US" sz="2400" dirty="0" smtClean="0">
              <a:solidFill>
                <a:srgbClr val="000000"/>
              </a:solidFill>
            </a:endParaRPr>
          </a:p>
          <a:p>
            <a:pPr marL="0" lvl="1" indent="0" algn="just">
              <a:spcBef>
                <a:spcPts val="0"/>
              </a:spcBef>
              <a:buNone/>
            </a:pPr>
            <a:r>
              <a:rPr lang="el-GR" sz="2400" dirty="0" smtClean="0">
                <a:solidFill>
                  <a:srgbClr val="000000"/>
                </a:solidFill>
              </a:rPr>
              <a:t>Με </a:t>
            </a:r>
            <a:r>
              <a:rPr lang="el-GR" sz="2400" dirty="0">
                <a:solidFill>
                  <a:srgbClr val="000000"/>
                </a:solidFill>
              </a:rPr>
              <a:t>την πτώση όμως του Βυζαντίου, η επαφή µε τον </a:t>
            </a:r>
            <a:r>
              <a:rPr lang="el-GR" sz="2400" dirty="0"/>
              <a:t>Ελληνικό πολιτισμό</a:t>
            </a:r>
            <a:r>
              <a:rPr lang="el-GR" sz="2400" dirty="0">
                <a:solidFill>
                  <a:srgbClr val="000000"/>
                </a:solidFill>
              </a:rPr>
              <a:t> τους άφησε κατάπληκτους.     </a:t>
            </a:r>
          </a:p>
          <a:p>
            <a:pPr marL="0" lvl="1" algn="just">
              <a:spcBef>
                <a:spcPts val="0"/>
              </a:spcBef>
              <a:buFont typeface="Wingdings" pitchFamily="2" charset="2"/>
              <a:buNone/>
            </a:pPr>
            <a:r>
              <a:rPr lang="el-GR" sz="2400" dirty="0">
                <a:solidFill>
                  <a:srgbClr val="000000"/>
                </a:solidFill>
              </a:rPr>
              <a:t>    </a:t>
            </a:r>
          </a:p>
          <a:p>
            <a:pPr marL="0" lvl="1" algn="just">
              <a:spcBef>
                <a:spcPts val="0"/>
              </a:spcBef>
              <a:buFont typeface="Wingdings" pitchFamily="2" charset="2"/>
              <a:buNone/>
            </a:pPr>
            <a:r>
              <a:rPr lang="el-GR" sz="2400" dirty="0">
                <a:solidFill>
                  <a:srgbClr val="000000"/>
                </a:solidFill>
              </a:rPr>
              <a:t>Παρά ταύτα, η επιστήμη της Οπτικής παρέμεινε σε μαρασμό, μέχρι που οι </a:t>
            </a:r>
            <a:r>
              <a:rPr lang="el-GR" sz="2400" dirty="0"/>
              <a:t>Άραβες αφού </a:t>
            </a:r>
            <a:r>
              <a:rPr lang="el-GR" sz="2400" dirty="0">
                <a:solidFill>
                  <a:srgbClr val="000000"/>
                </a:solidFill>
              </a:rPr>
              <a:t>υπέταξαν την Κωνσταντινούπολη (</a:t>
            </a:r>
            <a:r>
              <a:rPr lang="el-GR" sz="2400" dirty="0" err="1"/>
              <a:t>Al</a:t>
            </a:r>
            <a:r>
              <a:rPr lang="el-GR" sz="2400" dirty="0"/>
              <a:t> </a:t>
            </a:r>
            <a:r>
              <a:rPr lang="el-GR" sz="2400" dirty="0" err="1"/>
              <a:t>Mamoun</a:t>
            </a:r>
            <a:r>
              <a:rPr lang="el-GR" sz="2400" dirty="0">
                <a:solidFill>
                  <a:srgbClr val="000000"/>
                </a:solidFill>
              </a:rPr>
              <a:t> 786 – 833 µ.Χ.)  απλώθηκαν μέχρι την Β. Αφρική και τα Πυρηναία</a:t>
            </a:r>
            <a:r>
              <a:rPr lang="el-GR" sz="2400" dirty="0" smtClean="0">
                <a:solidFill>
                  <a:srgbClr val="000000"/>
                </a:solidFill>
              </a:rPr>
              <a:t>.</a:t>
            </a:r>
            <a:endParaRPr lang="en-US" sz="2400" dirty="0" smtClean="0">
              <a:solidFill>
                <a:srgbClr val="000000"/>
              </a:solidFill>
            </a:endParaRPr>
          </a:p>
          <a:p>
            <a:pPr marL="0" lvl="1" algn="just">
              <a:spcBef>
                <a:spcPts val="0"/>
              </a:spcBef>
              <a:buFont typeface="Wingdings" pitchFamily="2" charset="2"/>
              <a:buNone/>
            </a:pPr>
            <a:endParaRPr lang="en-US" sz="2400" dirty="0">
              <a:solidFill>
                <a:srgbClr val="000000"/>
              </a:solidFill>
            </a:endParaRPr>
          </a:p>
          <a:p>
            <a:pPr marL="0" lvl="1" algn="just">
              <a:spcBef>
                <a:spcPts val="0"/>
              </a:spcBef>
              <a:buNone/>
            </a:pPr>
            <a:r>
              <a:rPr lang="el-GR" sz="2400" dirty="0">
                <a:solidFill>
                  <a:srgbClr val="000000"/>
                </a:solidFill>
              </a:rPr>
              <a:t>Οι </a:t>
            </a:r>
            <a:r>
              <a:rPr lang="el-GR" sz="2400" dirty="0"/>
              <a:t>Άραβες</a:t>
            </a:r>
            <a:r>
              <a:rPr lang="el-GR" sz="2400" dirty="0">
                <a:solidFill>
                  <a:srgbClr val="000000"/>
                </a:solidFill>
              </a:rPr>
              <a:t>, παρά τα αντίθετα υποστηριζόμενα, βελτίωσαν και τις υπάρχουσες δοξασίες για την όραση. </a:t>
            </a:r>
            <a:endParaRPr lang="el-GR" sz="2400" dirty="0"/>
          </a:p>
          <a:p>
            <a:pPr marL="0" lvl="1" algn="just">
              <a:spcBef>
                <a:spcPts val="0"/>
              </a:spcBef>
              <a:buFont typeface="Wingdings" pitchFamily="2" charset="2"/>
              <a:buNone/>
            </a:pPr>
            <a:endParaRPr lang="el-GR" sz="2400"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684097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8052" y="260648"/>
            <a:ext cx="8807896" cy="908720"/>
          </a:xfrm>
        </p:spPr>
        <p:txBody>
          <a:bodyPr>
            <a:noAutofit/>
          </a:bodyPr>
          <a:lstStyle/>
          <a:p>
            <a:r>
              <a:rPr lang="el-GR" dirty="0">
                <a:solidFill>
                  <a:srgbClr val="333399"/>
                </a:solidFill>
              </a:rPr>
              <a:t>Η </a:t>
            </a:r>
            <a:r>
              <a:rPr lang="el-GR" dirty="0" smtClean="0">
                <a:solidFill>
                  <a:srgbClr val="333399"/>
                </a:solidFill>
              </a:rPr>
              <a:t>οπτική στην εποχή της αραβικής επικράτησης</a:t>
            </a:r>
            <a:endParaRPr lang="el-GR" dirty="0">
              <a:solidFill>
                <a:srgbClr val="333399"/>
              </a:solidFill>
            </a:endParaRPr>
          </a:p>
        </p:txBody>
      </p:sp>
      <p:sp>
        <p:nvSpPr>
          <p:cNvPr id="11267" name="Rectangle 4"/>
          <p:cNvSpPr>
            <a:spLocks noChangeArrowheads="1"/>
          </p:cNvSpPr>
          <p:nvPr/>
        </p:nvSpPr>
        <p:spPr bwMode="auto">
          <a:xfrm>
            <a:off x="381000" y="1816566"/>
            <a:ext cx="82954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a:solidFill>
                  <a:prstClr val="black"/>
                </a:solidFill>
                <a:latin typeface="Calibri"/>
              </a:rPr>
              <a:t>Ο Ibn al Haytham (965 – 1040 µ.Χ.) πιο γνωστός σαν Alhazen ή Alhacen, στα βιβλία του Opticae Thesaurius και De Luce δίνει την πρώτη άρτια ανατομική περιγραφή </a:t>
            </a:r>
            <a:r>
              <a:rPr lang="el-GR" sz="2400" dirty="0" smtClean="0">
                <a:solidFill>
                  <a:prstClr val="black"/>
                </a:solidFill>
                <a:latin typeface="Calibri"/>
              </a:rPr>
              <a:t>του </a:t>
            </a:r>
            <a:r>
              <a:rPr lang="el-GR" sz="2400" dirty="0">
                <a:solidFill>
                  <a:prstClr val="black"/>
                </a:solidFill>
                <a:latin typeface="Calibri"/>
              </a:rPr>
              <a:t>οφθαλμού.</a:t>
            </a:r>
          </a:p>
        </p:txBody>
      </p:sp>
      <p:sp>
        <p:nvSpPr>
          <p:cNvPr id="11268" name="Rectangle 5"/>
          <p:cNvSpPr>
            <a:spLocks noChangeArrowheads="1"/>
          </p:cNvSpPr>
          <p:nvPr/>
        </p:nvSpPr>
        <p:spPr bwMode="auto">
          <a:xfrm>
            <a:off x="406354" y="3441680"/>
            <a:ext cx="63258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a:solidFill>
                  <a:prstClr val="black"/>
                </a:solidFill>
                <a:latin typeface="Calibri"/>
              </a:rPr>
              <a:t>Ακόµη ο Alhazen δίνει στην Οπτική του, εκτός από την </a:t>
            </a:r>
            <a:r>
              <a:rPr lang="el-GR" sz="2400" b="1" dirty="0" smtClean="0">
                <a:solidFill>
                  <a:srgbClr val="333399"/>
                </a:solidFill>
                <a:latin typeface="Calibri"/>
              </a:rPr>
              <a:t>πλήρη </a:t>
            </a:r>
            <a:r>
              <a:rPr lang="el-GR" sz="2400" b="1" dirty="0">
                <a:solidFill>
                  <a:srgbClr val="333399"/>
                </a:solidFill>
                <a:latin typeface="Calibri"/>
              </a:rPr>
              <a:t>ανατομική περιγραφή του οφθαλμού</a:t>
            </a:r>
            <a:r>
              <a:rPr lang="el-GR" sz="2400" dirty="0">
                <a:solidFill>
                  <a:srgbClr val="333399"/>
                </a:solidFill>
                <a:latin typeface="Calibri"/>
              </a:rPr>
              <a:t>, </a:t>
            </a:r>
            <a:r>
              <a:rPr lang="el-GR" sz="2400" dirty="0">
                <a:solidFill>
                  <a:prstClr val="black"/>
                </a:solidFill>
                <a:latin typeface="Calibri"/>
              </a:rPr>
              <a:t>λεπτομερή </a:t>
            </a:r>
            <a:r>
              <a:rPr lang="el-GR" sz="2400" dirty="0" smtClean="0">
                <a:solidFill>
                  <a:prstClr val="black"/>
                </a:solidFill>
                <a:latin typeface="Calibri"/>
              </a:rPr>
              <a:t>ανάπτυξη </a:t>
            </a:r>
            <a:r>
              <a:rPr lang="el-GR" sz="2400" dirty="0">
                <a:solidFill>
                  <a:prstClr val="black"/>
                </a:solidFill>
                <a:latin typeface="Calibri"/>
              </a:rPr>
              <a:t>της </a:t>
            </a:r>
            <a:r>
              <a:rPr lang="el-GR" sz="2400" b="1" dirty="0" smtClean="0">
                <a:solidFill>
                  <a:srgbClr val="333399"/>
                </a:solidFill>
                <a:latin typeface="Calibri"/>
              </a:rPr>
              <a:t>διάθλασης</a:t>
            </a:r>
            <a:r>
              <a:rPr lang="el-GR" sz="2400" dirty="0">
                <a:solidFill>
                  <a:prstClr val="black"/>
                </a:solidFill>
                <a:latin typeface="Calibri"/>
              </a:rPr>
              <a:t>, υποστηρίζοντας ότι υπάρχει </a:t>
            </a:r>
            <a:r>
              <a:rPr lang="el-GR" sz="2400" dirty="0" smtClean="0">
                <a:solidFill>
                  <a:prstClr val="black"/>
                </a:solidFill>
                <a:latin typeface="Calibri"/>
              </a:rPr>
              <a:t>σταθερή </a:t>
            </a:r>
            <a:r>
              <a:rPr lang="el-GR" sz="2400" dirty="0">
                <a:solidFill>
                  <a:prstClr val="black"/>
                </a:solidFill>
                <a:latin typeface="Calibri"/>
              </a:rPr>
              <a:t>σχέση μεταξύ της ακτίνας που προσπίπτει </a:t>
            </a:r>
            <a:r>
              <a:rPr lang="el-GR" sz="2400" dirty="0" smtClean="0">
                <a:solidFill>
                  <a:prstClr val="black"/>
                </a:solidFill>
                <a:latin typeface="Calibri"/>
              </a:rPr>
              <a:t>και </a:t>
            </a:r>
            <a:r>
              <a:rPr lang="el-GR" sz="2400" dirty="0">
                <a:solidFill>
                  <a:prstClr val="black"/>
                </a:solidFill>
                <a:latin typeface="Calibri"/>
              </a:rPr>
              <a:t>της ακτίνας που διαθλάται.</a:t>
            </a:r>
          </a:p>
        </p:txBody>
      </p:sp>
      <p:pic>
        <p:nvPicPr>
          <p:cNvPr id="4098" name="Picture 2" title="Alha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028" y="3549560"/>
            <a:ext cx="1755428" cy="2092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8" name="Rectangle 7"/>
          <p:cNvSpPr/>
          <p:nvPr/>
        </p:nvSpPr>
        <p:spPr>
          <a:xfrm>
            <a:off x="6553200" y="5713123"/>
            <a:ext cx="2521507"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3"/>
              </a:rPr>
              <a:t>Alhazen, the Persian</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err="1" smtClean="0">
                <a:solidFill>
                  <a:prstClr val="black">
                    <a:lumMod val="65000"/>
                    <a:lumOff val="35000"/>
                  </a:prstClr>
                </a:solidFill>
                <a:latin typeface="Calibri"/>
                <a:hlinkClick r:id="rId4"/>
              </a:rPr>
              <a:t>Wayiran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521825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4794" y="192809"/>
            <a:ext cx="8229600" cy="908720"/>
          </a:xfrm>
        </p:spPr>
        <p:txBody>
          <a:bodyPr>
            <a:noAutofit/>
          </a:bodyPr>
          <a:lstStyle/>
          <a:p>
            <a:pPr>
              <a:lnSpc>
                <a:spcPct val="80000"/>
              </a:lnSpc>
              <a:spcBef>
                <a:spcPct val="50000"/>
              </a:spcBef>
            </a:pPr>
            <a:r>
              <a:rPr lang="el-GR" dirty="0">
                <a:solidFill>
                  <a:srgbClr val="333399"/>
                </a:solidFill>
              </a:rPr>
              <a:t>Η </a:t>
            </a:r>
            <a:r>
              <a:rPr lang="el-GR" dirty="0" smtClean="0">
                <a:solidFill>
                  <a:srgbClr val="333399"/>
                </a:solidFill>
              </a:rPr>
              <a:t>οπτική στην εποχή της Αναγέννησης</a:t>
            </a:r>
            <a:endParaRPr lang="el-GR" dirty="0">
              <a:solidFill>
                <a:srgbClr val="333399"/>
              </a:solidFill>
            </a:endParaRPr>
          </a:p>
        </p:txBody>
      </p:sp>
      <p:sp>
        <p:nvSpPr>
          <p:cNvPr id="12291" name="Rectangle 2"/>
          <p:cNvSpPr>
            <a:spLocks noChangeArrowheads="1"/>
          </p:cNvSpPr>
          <p:nvPr/>
        </p:nvSpPr>
        <p:spPr bwMode="auto">
          <a:xfrm>
            <a:off x="381001" y="1101529"/>
            <a:ext cx="5991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srgbClr val="000000"/>
                </a:solidFill>
                <a:latin typeface="Calibri"/>
              </a:rPr>
              <a:t>Την </a:t>
            </a:r>
            <a:r>
              <a:rPr lang="el-GR" sz="2400" dirty="0" smtClean="0">
                <a:solidFill>
                  <a:srgbClr val="000000"/>
                </a:solidFill>
                <a:latin typeface="Calibri"/>
              </a:rPr>
              <a:t>πνευματική </a:t>
            </a:r>
            <a:r>
              <a:rPr lang="el-GR" sz="2400" dirty="0">
                <a:solidFill>
                  <a:srgbClr val="000000"/>
                </a:solidFill>
                <a:latin typeface="Calibri"/>
              </a:rPr>
              <a:t>σιγή του Μεσαίωνα τάραξε μια μεγαλοφυής προσωπικότητα, </a:t>
            </a:r>
            <a:r>
              <a:rPr lang="el-GR" sz="2400" dirty="0" smtClean="0">
                <a:solidFill>
                  <a:srgbClr val="000000"/>
                </a:solidFill>
                <a:latin typeface="Calibri"/>
              </a:rPr>
              <a:t>ο Φραγκισκανός </a:t>
            </a:r>
            <a:r>
              <a:rPr lang="el-GR" sz="2400" dirty="0">
                <a:solidFill>
                  <a:srgbClr val="000000"/>
                </a:solidFill>
                <a:latin typeface="Calibri"/>
              </a:rPr>
              <a:t>μοναχός </a:t>
            </a:r>
            <a:r>
              <a:rPr lang="el-GR" sz="2400" dirty="0">
                <a:solidFill>
                  <a:prstClr val="black"/>
                </a:solidFill>
                <a:latin typeface="Calibri"/>
              </a:rPr>
              <a:t>Roger Bacon</a:t>
            </a:r>
            <a:r>
              <a:rPr lang="el-GR" sz="2400" dirty="0">
                <a:solidFill>
                  <a:srgbClr val="000000"/>
                </a:solidFill>
                <a:latin typeface="Calibri"/>
              </a:rPr>
              <a:t> (1214-1294), διδάκτωρ του Πανεπιστημίου των </a:t>
            </a:r>
            <a:r>
              <a:rPr lang="el-GR" sz="2400" dirty="0" smtClean="0">
                <a:solidFill>
                  <a:srgbClr val="000000"/>
                </a:solidFill>
                <a:latin typeface="Calibri"/>
              </a:rPr>
              <a:t>Παρισίων</a:t>
            </a:r>
            <a:r>
              <a:rPr lang="el-GR" sz="2400" dirty="0">
                <a:solidFill>
                  <a:srgbClr val="000000"/>
                </a:solidFill>
                <a:latin typeface="Calibri"/>
              </a:rPr>
              <a:t>.</a:t>
            </a:r>
            <a:endParaRPr lang="en-GB" sz="2400" dirty="0">
              <a:solidFill>
                <a:prstClr val="black"/>
              </a:solidFill>
              <a:latin typeface="Calibri"/>
            </a:endParaRPr>
          </a:p>
        </p:txBody>
      </p:sp>
      <p:sp>
        <p:nvSpPr>
          <p:cNvPr id="12293" name="Rectangle 4"/>
          <p:cNvSpPr>
            <a:spLocks noChangeArrowheads="1"/>
          </p:cNvSpPr>
          <p:nvPr/>
        </p:nvSpPr>
        <p:spPr bwMode="auto">
          <a:xfrm>
            <a:off x="381001" y="3140968"/>
            <a:ext cx="599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Ø"/>
            </a:pPr>
            <a:r>
              <a:rPr lang="el-GR" sz="2400" dirty="0">
                <a:solidFill>
                  <a:prstClr val="black"/>
                </a:solidFill>
                <a:latin typeface="Calibri"/>
              </a:rPr>
              <a:t>  Ο Bacon στην «Perspectiva» του παρουσιάζει την </a:t>
            </a:r>
            <a:r>
              <a:rPr lang="el-GR" sz="2400" dirty="0" smtClean="0">
                <a:solidFill>
                  <a:prstClr val="black"/>
                </a:solidFill>
                <a:latin typeface="Calibri"/>
              </a:rPr>
              <a:t>θεωρία </a:t>
            </a:r>
            <a:r>
              <a:rPr lang="el-GR" sz="2400" dirty="0">
                <a:solidFill>
                  <a:prstClr val="black"/>
                </a:solidFill>
                <a:latin typeface="Calibri"/>
              </a:rPr>
              <a:t>της όρασης και την ανάγκη ύπαρξης φακού </a:t>
            </a:r>
            <a:r>
              <a:rPr lang="el-GR" sz="2400" dirty="0" smtClean="0">
                <a:solidFill>
                  <a:prstClr val="black"/>
                </a:solidFill>
                <a:latin typeface="Calibri"/>
              </a:rPr>
              <a:t>εντός </a:t>
            </a:r>
            <a:r>
              <a:rPr lang="el-GR" sz="2400" dirty="0">
                <a:solidFill>
                  <a:prstClr val="black"/>
                </a:solidFill>
                <a:latin typeface="Calibri"/>
              </a:rPr>
              <a:t>του οφθαλμού</a:t>
            </a:r>
            <a:r>
              <a:rPr lang="en-GB" sz="2400" dirty="0">
                <a:solidFill>
                  <a:prstClr val="black"/>
                </a:solidFill>
                <a:latin typeface="Calibri"/>
              </a:rPr>
              <a:t>.</a:t>
            </a:r>
          </a:p>
        </p:txBody>
      </p:sp>
      <p:sp>
        <p:nvSpPr>
          <p:cNvPr id="12294" name="Rectangle 5"/>
          <p:cNvSpPr>
            <a:spLocks noChangeArrowheads="1"/>
          </p:cNvSpPr>
          <p:nvPr/>
        </p:nvSpPr>
        <p:spPr bwMode="auto">
          <a:xfrm>
            <a:off x="381000" y="4499998"/>
            <a:ext cx="62792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smtClean="0">
                <a:solidFill>
                  <a:prstClr val="black"/>
                </a:solidFill>
                <a:latin typeface="Calibri"/>
              </a:rPr>
              <a:t>Κορυφαίοι </a:t>
            </a:r>
            <a:r>
              <a:rPr lang="el-GR" sz="2400" dirty="0">
                <a:solidFill>
                  <a:prstClr val="black"/>
                </a:solidFill>
                <a:latin typeface="Calibri"/>
              </a:rPr>
              <a:t>της Αναγέννησης στον χώρο </a:t>
            </a:r>
            <a:r>
              <a:rPr lang="el-GR" sz="2400" dirty="0" smtClean="0">
                <a:solidFill>
                  <a:prstClr val="black"/>
                </a:solidFill>
                <a:latin typeface="Calibri"/>
              </a:rPr>
              <a:t>της </a:t>
            </a:r>
            <a:r>
              <a:rPr lang="el-GR" sz="2400" dirty="0">
                <a:solidFill>
                  <a:prstClr val="black"/>
                </a:solidFill>
                <a:latin typeface="Calibri"/>
              </a:rPr>
              <a:t>Οπτικής, ήταν ο Leonardo da Vinci </a:t>
            </a:r>
            <a:r>
              <a:rPr lang="el-GR" sz="2400" dirty="0" smtClean="0">
                <a:solidFill>
                  <a:prstClr val="black"/>
                </a:solidFill>
                <a:latin typeface="Calibri"/>
              </a:rPr>
              <a:t>(</a:t>
            </a:r>
            <a:r>
              <a:rPr lang="el-GR" sz="2400" dirty="0">
                <a:solidFill>
                  <a:prstClr val="black"/>
                </a:solidFill>
                <a:latin typeface="Calibri"/>
              </a:rPr>
              <a:t>1452 – 1519), ο Μαυρόλυκος (1497 </a:t>
            </a:r>
            <a:r>
              <a:rPr lang="el-GR" sz="2400" dirty="0" smtClean="0">
                <a:solidFill>
                  <a:prstClr val="black"/>
                </a:solidFill>
                <a:latin typeface="Calibri"/>
              </a:rPr>
              <a:t>– </a:t>
            </a:r>
            <a:r>
              <a:rPr lang="el-GR" sz="2400" dirty="0">
                <a:solidFill>
                  <a:prstClr val="black"/>
                </a:solidFill>
                <a:latin typeface="Calibri"/>
              </a:rPr>
              <a:t>1577 ) και ο </a:t>
            </a:r>
            <a:endParaRPr lang="en-US" sz="2400" dirty="0" smtClean="0">
              <a:solidFill>
                <a:prstClr val="black"/>
              </a:solidFill>
              <a:latin typeface="Calibri"/>
            </a:endParaRPr>
          </a:p>
          <a:p>
            <a:r>
              <a:rPr lang="el-GR" sz="2400" dirty="0" err="1" smtClean="0">
                <a:solidFill>
                  <a:prstClr val="black"/>
                </a:solidFill>
                <a:latin typeface="Calibri"/>
              </a:rPr>
              <a:t>Vesalius</a:t>
            </a:r>
            <a:r>
              <a:rPr lang="el-GR" sz="2400" dirty="0" smtClean="0">
                <a:solidFill>
                  <a:prstClr val="black"/>
                </a:solidFill>
                <a:latin typeface="Calibri"/>
              </a:rPr>
              <a:t> </a:t>
            </a:r>
            <a:r>
              <a:rPr lang="el-GR" sz="2400" dirty="0">
                <a:solidFill>
                  <a:prstClr val="black"/>
                </a:solidFill>
                <a:latin typeface="Calibri"/>
              </a:rPr>
              <a:t>(1514 –1564 ).</a:t>
            </a:r>
          </a:p>
        </p:txBody>
      </p:sp>
      <p:pic>
        <p:nvPicPr>
          <p:cNvPr id="5122" name="Picture 2" title="Roger Bac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9378" y="1227578"/>
            <a:ext cx="1890017" cy="1874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0" name="Rectangle 9"/>
          <p:cNvSpPr/>
          <p:nvPr/>
        </p:nvSpPr>
        <p:spPr>
          <a:xfrm>
            <a:off x="6236498" y="3140968"/>
            <a:ext cx="2555775"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Roger-bacon-statue</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 Leinad-Z</a:t>
            </a:r>
            <a:r>
              <a:rPr lang="en-US" sz="1200" dirty="0" smtClean="0">
                <a:solidFill>
                  <a:prstClr val="black">
                    <a:lumMod val="65000"/>
                    <a:lumOff val="35000"/>
                  </a:prstClr>
                </a:solidFill>
                <a:latin typeface="Calibri"/>
              </a:rPr>
              <a:t>  </a:t>
            </a:r>
          </a:p>
          <a:p>
            <a:pPr algn="ctr"/>
            <a:r>
              <a:rPr lang="el-GR" sz="1200" dirty="0">
                <a:solidFill>
                  <a:prstClr val="black">
                    <a:lumMod val="65000"/>
                    <a:lumOff val="35000"/>
                  </a:prstClr>
                </a:solidFill>
                <a:latin typeface="Calibri"/>
              </a:rPr>
              <a:t>δ</a:t>
            </a:r>
            <a:r>
              <a:rPr lang="el-GR" sz="1200" dirty="0" smtClean="0">
                <a:solidFill>
                  <a:prstClr val="black">
                    <a:lumMod val="65000"/>
                    <a:lumOff val="35000"/>
                  </a:prstClr>
                </a:solidFill>
                <a:latin typeface="Calibri"/>
              </a:rPr>
              <a:t>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pic>
        <p:nvPicPr>
          <p:cNvPr id="5123" name="Picture 3" title="Leonardo da Vinci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5841" y="3765824"/>
            <a:ext cx="1414425" cy="2138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1" name="Rectangle 10"/>
          <p:cNvSpPr/>
          <p:nvPr/>
        </p:nvSpPr>
        <p:spPr>
          <a:xfrm>
            <a:off x="6054695" y="5940000"/>
            <a:ext cx="3054140"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7"/>
              </a:rPr>
              <a:t>Possible Self-Portrait of Leonardo da Vinci</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p>
          <a:p>
            <a:pPr algn="ct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smtClean="0">
                <a:solidFill>
                  <a:prstClr val="black">
                    <a:lumMod val="65000"/>
                    <a:lumOff val="35000"/>
                  </a:prstClr>
                </a:solidFill>
                <a:latin typeface="Calibri"/>
                <a:hlinkClick r:id="rId8"/>
              </a:rPr>
              <a:t>OldakQuill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42837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7" y="188640"/>
            <a:ext cx="8501433" cy="908720"/>
          </a:xfrm>
        </p:spPr>
        <p:txBody>
          <a:bodyPr>
            <a:noAutofit/>
          </a:bodyPr>
          <a:lstStyle/>
          <a:p>
            <a:r>
              <a:rPr lang="el-GR" dirty="0">
                <a:solidFill>
                  <a:srgbClr val="333399"/>
                </a:solidFill>
              </a:rPr>
              <a:t>Η </a:t>
            </a:r>
            <a:r>
              <a:rPr lang="el-GR" dirty="0" smtClean="0">
                <a:solidFill>
                  <a:srgbClr val="333399"/>
                </a:solidFill>
              </a:rPr>
              <a:t>οπτική στην εποχή του Γαλιλαίου</a:t>
            </a:r>
            <a:endParaRPr lang="el-GR" dirty="0">
              <a:solidFill>
                <a:srgbClr val="333399"/>
              </a:solidFill>
            </a:endParaRPr>
          </a:p>
        </p:txBody>
      </p:sp>
      <p:sp>
        <p:nvSpPr>
          <p:cNvPr id="13314" name="Rectangle 2"/>
          <p:cNvSpPr>
            <a:spLocks noChangeArrowheads="1"/>
          </p:cNvSpPr>
          <p:nvPr/>
        </p:nvSpPr>
        <p:spPr bwMode="auto">
          <a:xfrm>
            <a:off x="467544" y="1303969"/>
            <a:ext cx="66247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a:spcBef>
                <a:spcPts val="0"/>
              </a:spcBef>
            </a:pPr>
            <a:r>
              <a:rPr lang="en-GB" sz="2400" dirty="0">
                <a:solidFill>
                  <a:srgbClr val="000000"/>
                </a:solidFill>
                <a:latin typeface="Calibri"/>
              </a:rPr>
              <a:t>Ο </a:t>
            </a:r>
            <a:r>
              <a:rPr lang="el-GR" sz="2400" dirty="0">
                <a:solidFill>
                  <a:prstClr val="black"/>
                </a:solidFill>
                <a:latin typeface="Calibri"/>
              </a:rPr>
              <a:t>Galileo Galilei</a:t>
            </a:r>
            <a:r>
              <a:rPr lang="el-GR" sz="2400" dirty="0">
                <a:solidFill>
                  <a:srgbClr val="000000"/>
                </a:solidFill>
                <a:latin typeface="Calibri"/>
              </a:rPr>
              <a:t> ( 1564 – 1642 ) κ</a:t>
            </a:r>
            <a:r>
              <a:rPr lang="el-GR" sz="2400" dirty="0" smtClean="0">
                <a:solidFill>
                  <a:srgbClr val="000000"/>
                </a:solidFill>
                <a:latin typeface="Calibri"/>
              </a:rPr>
              <a:t>αι </a:t>
            </a:r>
            <a:r>
              <a:rPr lang="el-GR" sz="2400" dirty="0">
                <a:solidFill>
                  <a:srgbClr val="000000"/>
                </a:solidFill>
                <a:latin typeface="Calibri"/>
              </a:rPr>
              <a:t>μετά τον Γαλιλαίο φθάνουμε στον </a:t>
            </a:r>
            <a:r>
              <a:rPr lang="el-GR" sz="2400" dirty="0">
                <a:solidFill>
                  <a:prstClr val="black"/>
                </a:solidFill>
                <a:latin typeface="Calibri"/>
              </a:rPr>
              <a:t>Rene Descartes</a:t>
            </a:r>
            <a:r>
              <a:rPr lang="el-GR" sz="2400" dirty="0">
                <a:solidFill>
                  <a:srgbClr val="000000"/>
                </a:solidFill>
                <a:latin typeface="Calibri"/>
              </a:rPr>
              <a:t> </a:t>
            </a:r>
            <a:r>
              <a:rPr lang="en-US" sz="2400" dirty="0" smtClean="0">
                <a:solidFill>
                  <a:srgbClr val="000000"/>
                </a:solidFill>
                <a:latin typeface="Calibri"/>
              </a:rPr>
              <a:t>          </a:t>
            </a:r>
            <a:r>
              <a:rPr lang="el-GR" sz="2400" dirty="0" smtClean="0">
                <a:solidFill>
                  <a:srgbClr val="000000"/>
                </a:solidFill>
                <a:latin typeface="Calibri"/>
              </a:rPr>
              <a:t>(</a:t>
            </a:r>
            <a:r>
              <a:rPr lang="el-GR" sz="2400" dirty="0">
                <a:solidFill>
                  <a:srgbClr val="000000"/>
                </a:solidFill>
                <a:latin typeface="Calibri"/>
              </a:rPr>
              <a:t>1596 – 1620 ) ο οποίος κτύπησε στη ρίζα του τόσο τον Αριστοτελισμό, όσο και τον Σχολαστικισμό, µε την αποκαλούμενη προς τιµή του «</a:t>
            </a:r>
            <a:r>
              <a:rPr lang="el-GR" sz="2400" dirty="0">
                <a:solidFill>
                  <a:prstClr val="black"/>
                </a:solidFill>
                <a:latin typeface="Calibri"/>
              </a:rPr>
              <a:t>Καρτεσιανή </a:t>
            </a:r>
            <a:r>
              <a:rPr lang="el-GR" sz="2400" dirty="0" smtClean="0">
                <a:solidFill>
                  <a:prstClr val="black"/>
                </a:solidFill>
                <a:latin typeface="Calibri"/>
              </a:rPr>
              <a:t>αμφιβολία</a:t>
            </a:r>
            <a:r>
              <a:rPr lang="el-GR" sz="2400" dirty="0" smtClean="0">
                <a:solidFill>
                  <a:srgbClr val="000000"/>
                </a:solidFill>
                <a:latin typeface="Calibri"/>
              </a:rPr>
              <a:t>».</a:t>
            </a:r>
            <a:endParaRPr lang="en-GB" sz="2400" dirty="0">
              <a:solidFill>
                <a:prstClr val="black"/>
              </a:solidFill>
              <a:latin typeface="Calibri"/>
            </a:endParaRPr>
          </a:p>
        </p:txBody>
      </p:sp>
      <p:pic>
        <p:nvPicPr>
          <p:cNvPr id="6146" name="Picture 2" title="Galileo Galile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352" y="1468131"/>
            <a:ext cx="1361882" cy="19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1" name="Rectangle 10"/>
          <p:cNvSpPr/>
          <p:nvPr/>
        </p:nvSpPr>
        <p:spPr>
          <a:xfrm>
            <a:off x="6613661" y="3492000"/>
            <a:ext cx="255577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“Galileo Galilei”,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 </a:t>
            </a:r>
            <a:r>
              <a:rPr lang="en-US" sz="1200" dirty="0">
                <a:solidFill>
                  <a:prstClr val="black">
                    <a:lumMod val="65000"/>
                    <a:lumOff val="35000"/>
                  </a:prstClr>
                </a:solidFill>
                <a:latin typeface="Calibri"/>
                <a:hlinkClick r:id="rId5"/>
              </a:rPr>
              <a:t>Gabor</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13317" name="Text Box 5"/>
          <p:cNvSpPr txBox="1">
            <a:spLocks noChangeArrowheads="1"/>
          </p:cNvSpPr>
          <p:nvPr/>
        </p:nvSpPr>
        <p:spPr bwMode="auto">
          <a:xfrm>
            <a:off x="2484642" y="3986618"/>
            <a:ext cx="62646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i="1">
                <a:solidFill>
                  <a:schemeClr val="accent2"/>
                </a:solidFill>
                <a:latin typeface="Arial" charset="0"/>
              </a:defRPr>
            </a:lvl1pPr>
            <a:lvl2pPr marL="742950" indent="-285750"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eaLnBrk="1" hangingPunct="1">
              <a:spcBef>
                <a:spcPct val="50000"/>
              </a:spcBef>
            </a:pPr>
            <a:r>
              <a:rPr lang="el-GR" sz="2400" b="0" i="0" dirty="0">
                <a:solidFill>
                  <a:prstClr val="black"/>
                </a:solidFill>
                <a:latin typeface="Calibri"/>
              </a:rPr>
              <a:t>Στο έργο του </a:t>
            </a:r>
            <a:r>
              <a:rPr lang="el-GR" sz="2400" i="0" dirty="0">
                <a:solidFill>
                  <a:srgbClr val="333399"/>
                </a:solidFill>
                <a:latin typeface="Calibri"/>
              </a:rPr>
              <a:t>Traité de l’ homme</a:t>
            </a:r>
            <a:r>
              <a:rPr lang="el-GR" sz="2400" b="0" i="0" dirty="0">
                <a:solidFill>
                  <a:prstClr val="black"/>
                </a:solidFill>
                <a:latin typeface="Calibri"/>
              </a:rPr>
              <a:t>, έδωσε πλήρη περιγραφή της </a:t>
            </a:r>
            <a:r>
              <a:rPr lang="el-GR" sz="2400" i="0" dirty="0">
                <a:solidFill>
                  <a:srgbClr val="333399"/>
                </a:solidFill>
                <a:latin typeface="Calibri"/>
              </a:rPr>
              <a:t>διάθλασης των </a:t>
            </a:r>
            <a:r>
              <a:rPr lang="el-GR" sz="2400" i="0" dirty="0" smtClean="0">
                <a:solidFill>
                  <a:srgbClr val="333399"/>
                </a:solidFill>
                <a:latin typeface="Calibri"/>
              </a:rPr>
              <a:t>ακτινών</a:t>
            </a:r>
            <a:r>
              <a:rPr lang="el-GR" sz="2400" b="0" i="0" dirty="0" smtClean="0">
                <a:solidFill>
                  <a:srgbClr val="333399"/>
                </a:solidFill>
                <a:latin typeface="Calibri"/>
              </a:rPr>
              <a:t> </a:t>
            </a:r>
            <a:r>
              <a:rPr lang="el-GR" sz="2400" b="0" i="0" dirty="0">
                <a:solidFill>
                  <a:prstClr val="black"/>
                </a:solidFill>
                <a:latin typeface="Calibri"/>
              </a:rPr>
              <a:t>μέσα στον οφθαλμό. Ακόμη ήταν ο πρώτος που υποστήριξε πως </a:t>
            </a:r>
            <a:r>
              <a:rPr lang="el-GR" sz="2400" i="0" dirty="0">
                <a:solidFill>
                  <a:srgbClr val="333399"/>
                </a:solidFill>
                <a:latin typeface="Calibri"/>
              </a:rPr>
              <a:t>η αναστροφή της εικόνας</a:t>
            </a:r>
            <a:r>
              <a:rPr lang="el-GR" sz="2400" b="0" i="0" dirty="0">
                <a:solidFill>
                  <a:prstClr val="black"/>
                </a:solidFill>
                <a:latin typeface="Calibri"/>
              </a:rPr>
              <a:t> δεν γίνεται στο αμφιβληστροειδή, αλλά στο </a:t>
            </a:r>
            <a:r>
              <a:rPr lang="el-GR" sz="2400" i="0" dirty="0">
                <a:solidFill>
                  <a:srgbClr val="333399"/>
                </a:solidFill>
                <a:latin typeface="Calibri"/>
              </a:rPr>
              <a:t>χίασμα</a:t>
            </a:r>
            <a:r>
              <a:rPr lang="el-GR" sz="2400" b="0" i="0" dirty="0">
                <a:solidFill>
                  <a:prstClr val="black"/>
                </a:solidFill>
                <a:latin typeface="Calibri"/>
              </a:rPr>
              <a:t>.</a:t>
            </a:r>
          </a:p>
        </p:txBody>
      </p:sp>
      <p:pic>
        <p:nvPicPr>
          <p:cNvPr id="6147" name="Picture 3" title="Rene Descarte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33" y="4158376"/>
            <a:ext cx="1653114" cy="2034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2" name="Rectangle 11"/>
          <p:cNvSpPr/>
          <p:nvPr/>
        </p:nvSpPr>
        <p:spPr>
          <a:xfrm>
            <a:off x="49260" y="6240860"/>
            <a:ext cx="299769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7"/>
              </a:rPr>
              <a:t>William </a:t>
            </a:r>
            <a:r>
              <a:rPr lang="en-US" sz="1200" dirty="0" err="1" smtClean="0">
                <a:solidFill>
                  <a:prstClr val="black">
                    <a:lumMod val="65000"/>
                    <a:lumOff val="35000"/>
                  </a:prstClr>
                </a:solidFill>
                <a:latin typeface="Calibri"/>
                <a:hlinkClick r:id="rId7"/>
              </a:rPr>
              <a:t>Holl</a:t>
            </a:r>
            <a:r>
              <a:rPr lang="en-US" sz="1200" dirty="0" smtClean="0">
                <a:solidFill>
                  <a:prstClr val="black">
                    <a:lumMod val="65000"/>
                    <a:lumOff val="35000"/>
                  </a:prstClr>
                </a:solidFill>
                <a:latin typeface="Calibri"/>
                <a:hlinkClick r:id="rId7"/>
              </a:rPr>
              <a:t> the Younger06</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endParaRPr>
          </a:p>
          <a:p>
            <a:pPr algn="ctr"/>
            <a:r>
              <a:rPr lang="en-US" sz="1200" dirty="0" smtClean="0">
                <a:solidFill>
                  <a:prstClr val="black">
                    <a:lumMod val="65000"/>
                    <a:lumOff val="35000"/>
                  </a:prstClr>
                </a:solidFill>
                <a:latin typeface="Calibri"/>
                <a:hlinkClick r:id="rId8"/>
              </a:rPr>
              <a:t>Rotational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950656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648072"/>
          </a:xfrm>
        </p:spPr>
        <p:txBody>
          <a:bodyPr>
            <a:noAutofit/>
          </a:bodyPr>
          <a:lstStyle/>
          <a:p>
            <a:r>
              <a:rPr lang="el-GR" dirty="0" smtClean="0">
                <a:solidFill>
                  <a:srgbClr val="333399"/>
                </a:solidFill>
              </a:rPr>
              <a:t>Θεωρίες και Νόμοι</a:t>
            </a:r>
            <a:endParaRPr lang="el-GR" dirty="0">
              <a:solidFill>
                <a:srgbClr val="333399"/>
              </a:solidFill>
            </a:endParaRPr>
          </a:p>
        </p:txBody>
      </p:sp>
      <p:sp>
        <p:nvSpPr>
          <p:cNvPr id="14339" name="Rectangle 3"/>
          <p:cNvSpPr>
            <a:spLocks noChangeArrowheads="1"/>
          </p:cNvSpPr>
          <p:nvPr/>
        </p:nvSpPr>
        <p:spPr bwMode="auto">
          <a:xfrm>
            <a:off x="2628658" y="864000"/>
            <a:ext cx="604867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000000"/>
                </a:solidFill>
                <a:latin typeface="Calibri"/>
              </a:rPr>
              <a:t>Ο </a:t>
            </a:r>
            <a:r>
              <a:rPr lang="en-GB" sz="2400" dirty="0">
                <a:solidFill>
                  <a:prstClr val="black"/>
                </a:solidFill>
                <a:latin typeface="Calibri"/>
              </a:rPr>
              <a:t>Sir Isaac Newton</a:t>
            </a:r>
            <a:r>
              <a:rPr lang="en-GB" sz="2400" dirty="0">
                <a:solidFill>
                  <a:srgbClr val="000000"/>
                </a:solidFill>
                <a:latin typeface="Calibri"/>
              </a:rPr>
              <a:t> </a:t>
            </a:r>
            <a:r>
              <a:rPr lang="el-GR" sz="2400" dirty="0">
                <a:solidFill>
                  <a:srgbClr val="000000"/>
                </a:solidFill>
                <a:latin typeface="Calibri"/>
              </a:rPr>
              <a:t>(1643-1727) ή Νεύτων στην προσπάθειά του να ερμηνεύσει απλά οπτικά φαινόμενα, όπως είναι η </a:t>
            </a:r>
            <a:r>
              <a:rPr lang="el-GR" sz="2400" dirty="0">
                <a:solidFill>
                  <a:prstClr val="black"/>
                </a:solidFill>
                <a:latin typeface="Calibri"/>
              </a:rPr>
              <a:t>σκιά</a:t>
            </a:r>
            <a:r>
              <a:rPr lang="el-GR" sz="2400" dirty="0">
                <a:solidFill>
                  <a:srgbClr val="000000"/>
                </a:solidFill>
                <a:latin typeface="Calibri"/>
              </a:rPr>
              <a:t> και η </a:t>
            </a:r>
            <a:r>
              <a:rPr lang="el-GR" sz="2400" dirty="0">
                <a:solidFill>
                  <a:prstClr val="black"/>
                </a:solidFill>
                <a:latin typeface="Calibri"/>
              </a:rPr>
              <a:t>παρασκιά</a:t>
            </a:r>
            <a:r>
              <a:rPr lang="el-GR" sz="2400" dirty="0">
                <a:solidFill>
                  <a:srgbClr val="000000"/>
                </a:solidFill>
                <a:latin typeface="Calibri"/>
              </a:rPr>
              <a:t>, η </a:t>
            </a:r>
            <a:r>
              <a:rPr lang="el-GR" sz="2400" dirty="0">
                <a:solidFill>
                  <a:prstClr val="black"/>
                </a:solidFill>
                <a:latin typeface="Calibri"/>
              </a:rPr>
              <a:t>ανάκλαση</a:t>
            </a:r>
            <a:r>
              <a:rPr lang="el-GR" sz="2400" dirty="0">
                <a:solidFill>
                  <a:srgbClr val="000000"/>
                </a:solidFill>
                <a:latin typeface="Calibri"/>
              </a:rPr>
              <a:t> του φωτός κ.α., φαινόμενα που εξηγούνται µε την αρχή της ευθύγραμμης διάδοσης του φωτός στα ομογενή και ισότροπα οπτικά μέσα, διετύπωσε την παρακάτω θεωρία:</a:t>
            </a:r>
            <a:r>
              <a:rPr lang="en-GB" sz="2400" dirty="0">
                <a:solidFill>
                  <a:srgbClr val="000000"/>
                </a:solidFill>
                <a:latin typeface="Calibri"/>
              </a:rPr>
              <a:t> </a:t>
            </a:r>
            <a:endParaRPr lang="en-GB" sz="2400" dirty="0">
              <a:solidFill>
                <a:prstClr val="black"/>
              </a:solidFill>
              <a:latin typeface="Calibri"/>
            </a:endParaRPr>
          </a:p>
        </p:txBody>
      </p:sp>
      <p:sp>
        <p:nvSpPr>
          <p:cNvPr id="14341" name="Text Box 5"/>
          <p:cNvSpPr txBox="1">
            <a:spLocks noChangeArrowheads="1"/>
          </p:cNvSpPr>
          <p:nvPr/>
        </p:nvSpPr>
        <p:spPr bwMode="auto">
          <a:xfrm>
            <a:off x="485852" y="4077072"/>
            <a:ext cx="840662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000" b="1" i="1">
                <a:solidFill>
                  <a:schemeClr val="accent2"/>
                </a:solidFill>
                <a:latin typeface="Arial" charset="0"/>
              </a:defRPr>
            </a:lvl1pPr>
            <a:lvl2pPr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marL="0" lvl="1" eaLnBrk="1" hangingPunct="1">
              <a:spcBef>
                <a:spcPct val="50000"/>
              </a:spcBef>
            </a:pPr>
            <a:r>
              <a:rPr lang="el-GR" sz="2400" b="0" i="0" dirty="0">
                <a:solidFill>
                  <a:prstClr val="black"/>
                </a:solidFill>
                <a:latin typeface="Calibri"/>
              </a:rPr>
              <a:t>«Το </a:t>
            </a:r>
            <a:r>
              <a:rPr lang="el-GR" sz="2400" i="0" dirty="0">
                <a:solidFill>
                  <a:srgbClr val="333399"/>
                </a:solidFill>
                <a:latin typeface="Calibri"/>
              </a:rPr>
              <a:t>φως</a:t>
            </a:r>
            <a:r>
              <a:rPr lang="el-GR" sz="2400" b="0" i="0" dirty="0">
                <a:solidFill>
                  <a:srgbClr val="C0504D"/>
                </a:solidFill>
                <a:latin typeface="Calibri"/>
              </a:rPr>
              <a:t> </a:t>
            </a:r>
            <a:r>
              <a:rPr lang="el-GR" sz="2400" b="0" i="0" dirty="0">
                <a:solidFill>
                  <a:prstClr val="black"/>
                </a:solidFill>
                <a:latin typeface="Calibri"/>
              </a:rPr>
              <a:t>αποτελείται από </a:t>
            </a:r>
            <a:r>
              <a:rPr lang="el-GR" sz="2400" i="0" dirty="0">
                <a:solidFill>
                  <a:srgbClr val="333399"/>
                </a:solidFill>
                <a:latin typeface="Calibri"/>
              </a:rPr>
              <a:t>μικρότατα υλικά σωματίδια </a:t>
            </a:r>
            <a:r>
              <a:rPr lang="el-GR" sz="2400" b="0" i="0" dirty="0">
                <a:solidFill>
                  <a:prstClr val="black"/>
                </a:solidFill>
                <a:latin typeface="Calibri"/>
              </a:rPr>
              <a:t>που </a:t>
            </a:r>
            <a:r>
              <a:rPr lang="el-GR" sz="2400" b="0" i="0" dirty="0" smtClean="0">
                <a:solidFill>
                  <a:prstClr val="black"/>
                </a:solidFill>
                <a:latin typeface="Calibri"/>
              </a:rPr>
              <a:t>εκπέμπουν </a:t>
            </a:r>
            <a:r>
              <a:rPr lang="el-GR" sz="2400" b="0" i="0" dirty="0">
                <a:solidFill>
                  <a:prstClr val="black"/>
                </a:solidFill>
                <a:latin typeface="Calibri"/>
              </a:rPr>
              <a:t>σώματα που φωτοβολούν. Τα σωμάτια αυτά, </a:t>
            </a:r>
            <a:r>
              <a:rPr lang="el-GR" sz="2400" i="0" dirty="0" smtClean="0">
                <a:solidFill>
                  <a:srgbClr val="333399"/>
                </a:solidFill>
                <a:latin typeface="Calibri"/>
              </a:rPr>
              <a:t>κινούνται </a:t>
            </a:r>
            <a:r>
              <a:rPr lang="el-GR" sz="2400" i="0" dirty="0">
                <a:solidFill>
                  <a:srgbClr val="333399"/>
                </a:solidFill>
                <a:latin typeface="Calibri"/>
              </a:rPr>
              <a:t>µε μεγάλη ταχύτητα </a:t>
            </a:r>
            <a:r>
              <a:rPr lang="el-GR" sz="2400" b="0" i="0" dirty="0">
                <a:solidFill>
                  <a:prstClr val="black"/>
                </a:solidFill>
                <a:latin typeface="Calibri"/>
              </a:rPr>
              <a:t>και πέφτοντας στο µάτι, το διεγείρουν και προκαλούν το αίσθημα της όρασης. Κατά την πρόσπτωσή τους, τα σωματίδια αυτά </a:t>
            </a:r>
            <a:r>
              <a:rPr lang="el-GR" sz="2400" b="0" i="0" dirty="0" smtClean="0">
                <a:solidFill>
                  <a:prstClr val="black"/>
                </a:solidFill>
                <a:latin typeface="Calibri"/>
              </a:rPr>
              <a:t>συμπεριφέρονται </a:t>
            </a:r>
            <a:r>
              <a:rPr lang="el-GR" sz="2400" b="0" i="0" dirty="0">
                <a:solidFill>
                  <a:prstClr val="black"/>
                </a:solidFill>
                <a:latin typeface="Calibri"/>
              </a:rPr>
              <a:t>σαν ελαστικές σφαίρες όταν προσπίπτουν σε λείες επιφάνειες».</a:t>
            </a:r>
          </a:p>
        </p:txBody>
      </p:sp>
      <p:pic>
        <p:nvPicPr>
          <p:cNvPr id="7171" name="Picture 3" title="Sir Isaac Newt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852" y="1052736"/>
            <a:ext cx="1658297" cy="2231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9" name="Rectangle 8"/>
          <p:cNvSpPr/>
          <p:nvPr/>
        </p:nvSpPr>
        <p:spPr>
          <a:xfrm>
            <a:off x="3538" y="3386530"/>
            <a:ext cx="2806696"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PSM V78 D343 Isaac Newton</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 </a:t>
            </a:r>
            <a:endParaRPr lang="en-US" sz="1200" dirty="0" smtClean="0">
              <a:solidFill>
                <a:prstClr val="black">
                  <a:lumMod val="65000"/>
                  <a:lumOff val="35000"/>
                </a:prstClr>
              </a:solidFill>
              <a:latin typeface="Calibri"/>
            </a:endParaRPr>
          </a:p>
          <a:p>
            <a:pPr algn="ctr"/>
            <a:r>
              <a:rPr lang="en-US" sz="1200" dirty="0" err="1" smtClean="0">
                <a:solidFill>
                  <a:prstClr val="black">
                    <a:lumMod val="65000"/>
                    <a:lumOff val="35000"/>
                  </a:prstClr>
                </a:solidFill>
                <a:latin typeface="Calibri"/>
                <a:hlinkClick r:id="rId5"/>
              </a:rPr>
              <a:t>Ineuw</a:t>
            </a:r>
            <a:r>
              <a:rPr lang="en-US" sz="1200" dirty="0" smtClean="0">
                <a:solidFill>
                  <a:prstClr val="black">
                    <a:lumMod val="65000"/>
                    <a:lumOff val="35000"/>
                  </a:prstClr>
                </a:solidFill>
                <a:latin typeface="Calibri"/>
                <a:hlinkClick r:id="rId5"/>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234144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720080"/>
          </a:xfrm>
        </p:spPr>
        <p:txBody>
          <a:bodyPr>
            <a:normAutofit/>
          </a:bodyPr>
          <a:lstStyle/>
          <a:p>
            <a:r>
              <a:rPr lang="el-GR" dirty="0">
                <a:solidFill>
                  <a:srgbClr val="333399"/>
                </a:solidFill>
              </a:rPr>
              <a:t>Η </a:t>
            </a:r>
            <a:r>
              <a:rPr lang="el-GR" dirty="0" smtClean="0">
                <a:solidFill>
                  <a:srgbClr val="333399"/>
                </a:solidFill>
              </a:rPr>
              <a:t>θεωρία του </a:t>
            </a:r>
            <a:r>
              <a:rPr lang="fr-FR" dirty="0">
                <a:solidFill>
                  <a:srgbClr val="333399"/>
                </a:solidFill>
              </a:rPr>
              <a:t>Huygens</a:t>
            </a:r>
            <a:endParaRPr lang="el-GR" dirty="0">
              <a:solidFill>
                <a:srgbClr val="333399"/>
              </a:solidFill>
            </a:endParaRPr>
          </a:p>
        </p:txBody>
      </p:sp>
      <p:sp>
        <p:nvSpPr>
          <p:cNvPr id="15362" name="Rectangle 2"/>
          <p:cNvSpPr>
            <a:spLocks noChangeArrowheads="1"/>
          </p:cNvSpPr>
          <p:nvPr/>
        </p:nvSpPr>
        <p:spPr bwMode="auto">
          <a:xfrm>
            <a:off x="431540" y="980728"/>
            <a:ext cx="82809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a:solidFill>
                  <a:prstClr val="black"/>
                </a:solidFill>
                <a:latin typeface="Calibri"/>
              </a:rPr>
              <a:t>Ο Ολλανδός Φυσικός Christiaan Huygens (1629 – </a:t>
            </a:r>
            <a:r>
              <a:rPr lang="el-GR" sz="2400" dirty="0" smtClean="0">
                <a:solidFill>
                  <a:prstClr val="black"/>
                </a:solidFill>
                <a:latin typeface="Calibri"/>
              </a:rPr>
              <a:t>1695)</a:t>
            </a:r>
            <a:r>
              <a:rPr lang="el-GR" sz="2400" dirty="0">
                <a:solidFill>
                  <a:prstClr val="black"/>
                </a:solidFill>
                <a:latin typeface="Calibri"/>
              </a:rPr>
              <a:t> </a:t>
            </a:r>
            <a:r>
              <a:rPr lang="el-GR" sz="2400" dirty="0" smtClean="0">
                <a:solidFill>
                  <a:prstClr val="black"/>
                </a:solidFill>
                <a:latin typeface="Calibri"/>
              </a:rPr>
              <a:t>το 1678 διετύπωσε </a:t>
            </a:r>
            <a:r>
              <a:rPr lang="el-GR" sz="2400" dirty="0">
                <a:solidFill>
                  <a:prstClr val="black"/>
                </a:solidFill>
                <a:latin typeface="Calibri"/>
              </a:rPr>
              <a:t>την ομώνυµη θεωρία του, για την </a:t>
            </a:r>
            <a:r>
              <a:rPr lang="el-GR" sz="2400" dirty="0" smtClean="0">
                <a:solidFill>
                  <a:prstClr val="black"/>
                </a:solidFill>
                <a:latin typeface="Calibri"/>
              </a:rPr>
              <a:t>φύση </a:t>
            </a:r>
            <a:r>
              <a:rPr lang="el-GR" sz="2400" dirty="0">
                <a:solidFill>
                  <a:prstClr val="black"/>
                </a:solidFill>
                <a:latin typeface="Calibri"/>
              </a:rPr>
              <a:t>του φωτός (αρχή του Huygens).</a:t>
            </a:r>
          </a:p>
        </p:txBody>
      </p:sp>
      <p:sp>
        <p:nvSpPr>
          <p:cNvPr id="15364" name="Text Box 4"/>
          <p:cNvSpPr txBox="1">
            <a:spLocks noChangeArrowheads="1"/>
          </p:cNvSpPr>
          <p:nvPr/>
        </p:nvSpPr>
        <p:spPr bwMode="auto">
          <a:xfrm>
            <a:off x="2139623" y="2070000"/>
            <a:ext cx="694826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i="1">
                <a:solidFill>
                  <a:schemeClr val="accent2"/>
                </a:solidFill>
                <a:latin typeface="Arial" charset="0"/>
              </a:defRPr>
            </a:lvl1pPr>
            <a:lvl2pPr marL="742950" indent="-285750"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eaLnBrk="1" hangingPunct="1"/>
            <a:r>
              <a:rPr lang="en-GB" sz="2400" b="0" i="0" dirty="0">
                <a:solidFill>
                  <a:srgbClr val="000000"/>
                </a:solidFill>
                <a:latin typeface="Calibri"/>
              </a:rPr>
              <a:t>«</a:t>
            </a:r>
            <a:r>
              <a:rPr lang="el-GR" sz="2400" b="0" i="0" dirty="0">
                <a:solidFill>
                  <a:srgbClr val="000000"/>
                </a:solidFill>
                <a:latin typeface="Calibri"/>
              </a:rPr>
              <a:t>Κατά την διάδοση του κύματος κάθε σημείο ισοφασικής επιφάνειας (μετώπου) μπορεί να θεωρηθεί σαν σημειακή πηγή, που εκπέμπει δευτερογενή κύματα, που διαδίδονται µε την ταχύτητα του κύματος στο µέσο. </a:t>
            </a:r>
            <a:endParaRPr lang="en-US" sz="2400" b="0" i="0" dirty="0" smtClean="0">
              <a:solidFill>
                <a:srgbClr val="000000"/>
              </a:solidFill>
              <a:latin typeface="Calibri"/>
            </a:endParaRPr>
          </a:p>
          <a:p>
            <a:pPr eaLnBrk="1" hangingPunct="1"/>
            <a:r>
              <a:rPr lang="el-GR" sz="2400" b="0" i="0" dirty="0" smtClean="0">
                <a:solidFill>
                  <a:srgbClr val="000000"/>
                </a:solidFill>
                <a:latin typeface="Calibri"/>
              </a:rPr>
              <a:t>Τα </a:t>
            </a:r>
            <a:r>
              <a:rPr lang="el-GR" sz="2400" b="0" i="0" dirty="0">
                <a:solidFill>
                  <a:srgbClr val="000000"/>
                </a:solidFill>
                <a:latin typeface="Calibri"/>
              </a:rPr>
              <a:t>δευτερογενή αυτά κύματα </a:t>
            </a:r>
            <a:r>
              <a:rPr lang="el-GR" sz="2400" b="0" i="0" dirty="0" smtClean="0">
                <a:solidFill>
                  <a:srgbClr val="000000"/>
                </a:solidFill>
                <a:latin typeface="Calibri"/>
              </a:rPr>
              <a:t>συμβάλλουν </a:t>
            </a:r>
            <a:r>
              <a:rPr lang="el-GR" sz="2400" b="0" i="0" dirty="0">
                <a:solidFill>
                  <a:srgbClr val="000000"/>
                </a:solidFill>
                <a:latin typeface="Calibri"/>
              </a:rPr>
              <a:t>μεταξύ τους και αλληλοαναιρούνται σε όλα τ’ άλλα σηµεία, εκτός από τα σηµεία της “περιβάλλουσας” (κοινή εφαπτόμενη στις στοιχειώδεις σφαιρικές ισοφασικές επιφάνειες). </a:t>
            </a:r>
            <a:endParaRPr lang="en-US" sz="2400" b="0" i="0" dirty="0" smtClean="0">
              <a:solidFill>
                <a:srgbClr val="000000"/>
              </a:solidFill>
              <a:latin typeface="Calibri"/>
            </a:endParaRPr>
          </a:p>
          <a:p>
            <a:pPr eaLnBrk="1" hangingPunct="1"/>
            <a:r>
              <a:rPr lang="el-GR" sz="2400" b="0" i="0" dirty="0" smtClean="0">
                <a:solidFill>
                  <a:srgbClr val="000000"/>
                </a:solidFill>
                <a:latin typeface="Calibri"/>
              </a:rPr>
              <a:t>Έτσι </a:t>
            </a:r>
            <a:r>
              <a:rPr lang="el-GR" sz="2400" b="0" i="0" dirty="0">
                <a:solidFill>
                  <a:srgbClr val="000000"/>
                </a:solidFill>
                <a:latin typeface="Calibri"/>
              </a:rPr>
              <a:t>αυτή η “περιβάλλουσα” είναι η νέα ισοφασική επιφάνεια». </a:t>
            </a:r>
          </a:p>
        </p:txBody>
      </p:sp>
      <p:pic>
        <p:nvPicPr>
          <p:cNvPr id="8194" name="Picture 2" title="Christiaan Huygens "/>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9552" y="2276872"/>
            <a:ext cx="1424100"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9" name="Rectangle 8"/>
          <p:cNvSpPr/>
          <p:nvPr/>
        </p:nvSpPr>
        <p:spPr>
          <a:xfrm>
            <a:off x="194224" y="4676598"/>
            <a:ext cx="2114755" cy="646331"/>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4"/>
              </a:rPr>
              <a:t>Christiaan-huygens4</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endParaRPr>
          </a:p>
          <a:p>
            <a:pPr algn="ctr"/>
            <a:r>
              <a:rPr lang="en-US" sz="1200" dirty="0" err="1">
                <a:solidFill>
                  <a:prstClr val="black">
                    <a:lumMod val="65000"/>
                    <a:lumOff val="35000"/>
                  </a:prstClr>
                </a:solidFill>
                <a:latin typeface="Calibri"/>
                <a:hlinkClick r:id="rId5"/>
              </a:rPr>
              <a:t>Bcrowell</a:t>
            </a:r>
            <a:r>
              <a:rPr lang="en-US" sz="1200" dirty="0">
                <a:solidFill>
                  <a:prstClr val="black">
                    <a:lumMod val="65000"/>
                    <a:lumOff val="35000"/>
                  </a:prstClr>
                </a:solidFill>
                <a:latin typeface="Calibri"/>
                <a:hlinkClick r:id="rId5"/>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993527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333399"/>
                </a:solidFill>
              </a:rPr>
              <a:t>Η </a:t>
            </a:r>
            <a:r>
              <a:rPr lang="el-GR" dirty="0" smtClean="0">
                <a:solidFill>
                  <a:srgbClr val="333399"/>
                </a:solidFill>
              </a:rPr>
              <a:t>θεωρία του </a:t>
            </a:r>
            <a:r>
              <a:rPr lang="fr-FR" dirty="0">
                <a:solidFill>
                  <a:srgbClr val="333399"/>
                </a:solidFill>
              </a:rPr>
              <a:t>Maxwell</a:t>
            </a:r>
            <a:endParaRPr lang="el-GR" dirty="0">
              <a:solidFill>
                <a:srgbClr val="333399"/>
              </a:solidFill>
            </a:endParaRPr>
          </a:p>
        </p:txBody>
      </p:sp>
      <p:sp>
        <p:nvSpPr>
          <p:cNvPr id="16387" name="Rectangle 3"/>
          <p:cNvSpPr>
            <a:spLocks noChangeArrowheads="1"/>
          </p:cNvSpPr>
          <p:nvPr/>
        </p:nvSpPr>
        <p:spPr bwMode="auto">
          <a:xfrm>
            <a:off x="342900" y="1412776"/>
            <a:ext cx="845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400" dirty="0">
                <a:solidFill>
                  <a:srgbClr val="000000"/>
                </a:solidFill>
                <a:latin typeface="Calibri"/>
              </a:rPr>
              <a:t>Η </a:t>
            </a:r>
            <a:r>
              <a:rPr lang="el-GR" sz="2400" dirty="0">
                <a:solidFill>
                  <a:prstClr val="black"/>
                </a:solidFill>
                <a:latin typeface="Calibri"/>
              </a:rPr>
              <a:t>Ηλεκτρομαγνητική θεωρία</a:t>
            </a:r>
            <a:r>
              <a:rPr lang="el-GR" sz="2400" dirty="0">
                <a:solidFill>
                  <a:srgbClr val="000000"/>
                </a:solidFill>
                <a:latin typeface="Calibri"/>
              </a:rPr>
              <a:t> υποστηρίζει ότι το φως είναι ηλεκτρομαγνητικά κύματα, που ξεκινάνε από την πηγή τους και προχωρούν κατά τη διεύθυνση που διαδίδεται το φως.</a:t>
            </a:r>
            <a:r>
              <a:rPr lang="en-GB" sz="2400" dirty="0">
                <a:solidFill>
                  <a:srgbClr val="000000"/>
                </a:solidFill>
                <a:latin typeface="Calibri"/>
              </a:rPr>
              <a:t> </a:t>
            </a:r>
          </a:p>
        </p:txBody>
      </p:sp>
      <p:sp>
        <p:nvSpPr>
          <p:cNvPr id="16386" name="Rectangle 2"/>
          <p:cNvSpPr>
            <a:spLocks noChangeArrowheads="1"/>
          </p:cNvSpPr>
          <p:nvPr/>
        </p:nvSpPr>
        <p:spPr bwMode="auto">
          <a:xfrm>
            <a:off x="2627785" y="2708920"/>
            <a:ext cx="617331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sz="2400" dirty="0">
                <a:solidFill>
                  <a:srgbClr val="000000"/>
                </a:solidFill>
                <a:latin typeface="Calibri"/>
              </a:rPr>
              <a:t>Η ορθότητα της θεωρίας του </a:t>
            </a:r>
            <a:r>
              <a:rPr lang="el-GR" sz="2400" b="1" dirty="0">
                <a:solidFill>
                  <a:srgbClr val="333399"/>
                </a:solidFill>
                <a:latin typeface="Calibri"/>
              </a:rPr>
              <a:t>James Clerk Maxwell</a:t>
            </a:r>
            <a:r>
              <a:rPr lang="el-GR" sz="2400" dirty="0">
                <a:solidFill>
                  <a:srgbClr val="000000"/>
                </a:solidFill>
                <a:latin typeface="Calibri"/>
              </a:rPr>
              <a:t> (1831-1879), απεδείχθη πειραματικά από τον Hertz που παρήγαγε, µε την βοήθεια ταχέων ηλεκτρικών ταλαντώσεων, κύματα της αυτής φύσεως µε το φως, αλλά µε πολύ μικρότερη συχνότητα </a:t>
            </a:r>
            <a:r>
              <a:rPr lang="el-GR" sz="2400" dirty="0" smtClean="0">
                <a:solidFill>
                  <a:srgbClr val="000000"/>
                </a:solidFill>
                <a:latin typeface="Calibri"/>
              </a:rPr>
              <a:t>(</a:t>
            </a:r>
            <a:r>
              <a:rPr lang="el-GR" sz="2400" dirty="0">
                <a:solidFill>
                  <a:srgbClr val="000000"/>
                </a:solidFill>
                <a:latin typeface="Calibri"/>
              </a:rPr>
              <a:t>το φως έχει τόσο μεγάλη συχνότητα, ώστε είναι αδύνατο να δημιουργηθεί τεχνητά µε υψίσυχνες ταλαντώσεις σε ηλεκτρικά κυκλώματα). </a:t>
            </a:r>
            <a:endParaRPr lang="el-GR" sz="2400" dirty="0">
              <a:solidFill>
                <a:prstClr val="black"/>
              </a:solidFill>
              <a:latin typeface="Calibri"/>
            </a:endParaRPr>
          </a:p>
        </p:txBody>
      </p:sp>
      <p:pic>
        <p:nvPicPr>
          <p:cNvPr id="16388" name="Picture 4" title="James Clerk Maxwel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68" y="2880000"/>
            <a:ext cx="1862996" cy="2240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7" name="Rectangle 6"/>
          <p:cNvSpPr/>
          <p:nvPr/>
        </p:nvSpPr>
        <p:spPr>
          <a:xfrm>
            <a:off x="411688" y="5154612"/>
            <a:ext cx="2114755" cy="646331"/>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Christiaan-huygens4</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hlinkClick r:id="rId4"/>
              </a:rPr>
              <a:t> </a:t>
            </a:r>
            <a:endParaRPr lang="en-US" sz="1200" dirty="0" smtClean="0">
              <a:solidFill>
                <a:prstClr val="black">
                  <a:lumMod val="65000"/>
                  <a:lumOff val="35000"/>
                </a:prstClr>
              </a:solidFill>
              <a:latin typeface="Calibri"/>
            </a:endParaRPr>
          </a:p>
          <a:p>
            <a:pPr algn="ctr"/>
            <a:r>
              <a:rPr lang="en-US" sz="1200" dirty="0">
                <a:solidFill>
                  <a:prstClr val="black">
                    <a:lumMod val="65000"/>
                    <a:lumOff val="35000"/>
                  </a:prstClr>
                </a:solidFill>
                <a:latin typeface="Calibri"/>
                <a:hlinkClick r:id="rId5"/>
              </a:rPr>
              <a:t>GianniG46</a:t>
            </a:r>
            <a:r>
              <a:rPr lang="en-US" sz="1200" dirty="0">
                <a:solidFill>
                  <a:prstClr val="black">
                    <a:lumMod val="65000"/>
                    <a:lumOff val="35000"/>
                  </a:prstClr>
                </a:solidFill>
                <a:latin typeface="Calibri"/>
                <a:hlinkClick r:id="rId6"/>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864672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333399"/>
                </a:solidFill>
              </a:rPr>
              <a:t>Η </a:t>
            </a:r>
            <a:r>
              <a:rPr lang="el-GR" dirty="0" smtClean="0">
                <a:solidFill>
                  <a:srgbClr val="333399"/>
                </a:solidFill>
              </a:rPr>
              <a:t>θεωρία του </a:t>
            </a:r>
            <a:r>
              <a:rPr lang="fr-FR" dirty="0">
                <a:solidFill>
                  <a:srgbClr val="333399"/>
                </a:solidFill>
              </a:rPr>
              <a:t>Planck</a:t>
            </a:r>
            <a:endParaRPr lang="el-GR" dirty="0">
              <a:solidFill>
                <a:srgbClr val="333399"/>
              </a:solidFill>
            </a:endParaRPr>
          </a:p>
        </p:txBody>
      </p:sp>
      <p:sp>
        <p:nvSpPr>
          <p:cNvPr id="17410" name="Text Box 2"/>
          <p:cNvSpPr txBox="1">
            <a:spLocks noChangeArrowheads="1"/>
          </p:cNvSpPr>
          <p:nvPr/>
        </p:nvSpPr>
        <p:spPr bwMode="auto">
          <a:xfrm>
            <a:off x="2514600" y="1329502"/>
            <a:ext cx="6096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i="1">
                <a:solidFill>
                  <a:schemeClr val="accent2"/>
                </a:solidFill>
                <a:latin typeface="Arial" charset="0"/>
              </a:defRPr>
            </a:lvl1pPr>
            <a:lvl2pPr marL="742950" indent="-285750"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eaLnBrk="1" hangingPunct="1">
              <a:spcBef>
                <a:spcPct val="50000"/>
              </a:spcBef>
            </a:pPr>
            <a:r>
              <a:rPr lang="el-GR" sz="2400" b="0" i="0" dirty="0">
                <a:solidFill>
                  <a:prstClr val="black"/>
                </a:solidFill>
                <a:latin typeface="Calibri"/>
              </a:rPr>
              <a:t>Ο </a:t>
            </a:r>
            <a:r>
              <a:rPr lang="el-GR" sz="2400" i="0" dirty="0">
                <a:solidFill>
                  <a:srgbClr val="333399"/>
                </a:solidFill>
                <a:latin typeface="Calibri"/>
              </a:rPr>
              <a:t>Max Karl </a:t>
            </a:r>
            <a:r>
              <a:rPr lang="el-GR" sz="2400" i="0" dirty="0" smtClean="0">
                <a:solidFill>
                  <a:srgbClr val="333399"/>
                </a:solidFill>
                <a:latin typeface="Calibri"/>
              </a:rPr>
              <a:t>Ernst </a:t>
            </a:r>
            <a:r>
              <a:rPr lang="el-GR" sz="2400" i="0" dirty="0">
                <a:solidFill>
                  <a:srgbClr val="333399"/>
                </a:solidFill>
                <a:latin typeface="Calibri"/>
              </a:rPr>
              <a:t>Ludwig Planck </a:t>
            </a:r>
            <a:r>
              <a:rPr lang="el-GR" sz="2400" b="0" i="0" dirty="0">
                <a:solidFill>
                  <a:prstClr val="black"/>
                </a:solidFill>
                <a:latin typeface="Calibri"/>
              </a:rPr>
              <a:t>(1858-1947) διετύπωσε το 1900 την </a:t>
            </a:r>
            <a:r>
              <a:rPr lang="el-GR" sz="2400" i="0" dirty="0">
                <a:solidFill>
                  <a:srgbClr val="333399"/>
                </a:solidFill>
                <a:latin typeface="Calibri"/>
              </a:rPr>
              <a:t>θεωρία των Quanta </a:t>
            </a:r>
            <a:r>
              <a:rPr lang="el-GR" sz="2400" b="0" i="0" dirty="0">
                <a:solidFill>
                  <a:prstClr val="black"/>
                </a:solidFill>
                <a:latin typeface="Calibri"/>
              </a:rPr>
              <a:t>(Κβάντα), σύμφωνα µε την οποία, η ενέργεια ακτινοβολεί ασυνεχώς και </a:t>
            </a:r>
            <a:r>
              <a:rPr lang="el-GR" sz="2400" b="0" i="0" dirty="0" smtClean="0">
                <a:solidFill>
                  <a:prstClr val="black"/>
                </a:solidFill>
                <a:latin typeface="Calibri"/>
              </a:rPr>
              <a:t>μάλιστα </a:t>
            </a:r>
            <a:r>
              <a:rPr lang="el-GR" sz="2400" b="0" i="0" dirty="0">
                <a:solidFill>
                  <a:prstClr val="black"/>
                </a:solidFill>
                <a:latin typeface="Calibri"/>
              </a:rPr>
              <a:t>µε την μορφή στοιχειωδών ποσών ενέργειας, τα οποία ονομάζουμε κβάντα ενέργειας.</a:t>
            </a:r>
          </a:p>
        </p:txBody>
      </p:sp>
      <p:sp>
        <p:nvSpPr>
          <p:cNvPr id="17412" name="Text Box 4"/>
          <p:cNvSpPr txBox="1">
            <a:spLocks noChangeArrowheads="1"/>
          </p:cNvSpPr>
          <p:nvPr/>
        </p:nvSpPr>
        <p:spPr bwMode="auto">
          <a:xfrm>
            <a:off x="381000" y="4191000"/>
            <a:ext cx="8296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i="1">
                <a:solidFill>
                  <a:schemeClr val="accent2"/>
                </a:solidFill>
                <a:latin typeface="Arial" charset="0"/>
              </a:defRPr>
            </a:lvl1pPr>
            <a:lvl2pPr marL="742950" indent="-285750"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eaLnBrk="1" hangingPunct="1"/>
            <a:r>
              <a:rPr lang="el-GR" sz="2400" b="0" i="0" dirty="0">
                <a:solidFill>
                  <a:srgbClr val="000000"/>
                </a:solidFill>
                <a:latin typeface="Calibri"/>
              </a:rPr>
              <a:t>Αντί, δηλαδή, η ενέργεια που μεταβιβάζεται µε ένα ηλεκτρομαγνητικό κύµα να είναι κατανεμημένη στο χώρο σε όλη την έκταση του ηλεκτρικού και του μαγνητικού πεδίου, διαδίδεται µε την μορφή συγκεντρωμένων ποσοτήτων ενέργειας, των κβάντων.</a:t>
            </a:r>
            <a:r>
              <a:rPr lang="en-GB" sz="2400" b="0" i="0" dirty="0">
                <a:solidFill>
                  <a:srgbClr val="000000"/>
                </a:solidFill>
                <a:latin typeface="Calibri"/>
              </a:rPr>
              <a:t> </a:t>
            </a:r>
            <a:endParaRPr lang="en-GB" sz="2400" b="0" i="0" dirty="0">
              <a:solidFill>
                <a:prstClr val="black"/>
              </a:solidFill>
              <a:latin typeface="Calibri"/>
            </a:endParaRPr>
          </a:p>
        </p:txBody>
      </p:sp>
      <p:pic>
        <p:nvPicPr>
          <p:cNvPr id="9219" name="Picture 3" title="Max Karl Ernst Ludwig Plan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4784"/>
            <a:ext cx="1487286" cy="1847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9" name="Rectangle 8"/>
          <p:cNvSpPr/>
          <p:nvPr/>
        </p:nvSpPr>
        <p:spPr>
          <a:xfrm>
            <a:off x="381000" y="3401934"/>
            <a:ext cx="1944216" cy="646331"/>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Max Planck 1933</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hlinkClick r:id="rId4"/>
              </a:rPr>
              <a:t> </a:t>
            </a:r>
            <a:endParaRPr lang="en-US" sz="1200" dirty="0" smtClean="0">
              <a:solidFill>
                <a:prstClr val="black">
                  <a:lumMod val="65000"/>
                  <a:lumOff val="35000"/>
                </a:prstClr>
              </a:solidFill>
              <a:latin typeface="Calibri"/>
            </a:endParaRPr>
          </a:p>
          <a:p>
            <a:pPr algn="ctr"/>
            <a:r>
              <a:rPr lang="en-US" sz="1200" dirty="0" err="1">
                <a:solidFill>
                  <a:prstClr val="black">
                    <a:lumMod val="65000"/>
                    <a:lumOff val="35000"/>
                  </a:prstClr>
                </a:solidFill>
                <a:latin typeface="Calibri"/>
              </a:rPr>
              <a:t>Materialscientist</a:t>
            </a:r>
            <a:r>
              <a:rPr lang="en-US" sz="1200" dirty="0" smtClean="0">
                <a:solidFill>
                  <a:prstClr val="black">
                    <a:lumMod val="65000"/>
                    <a:lumOff val="35000"/>
                  </a:prstClr>
                </a:solidFill>
                <a:latin typeface="Calibri"/>
                <a:hlinkClick r:id="rId5"/>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4022822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908720"/>
          </a:xfrm>
        </p:spPr>
        <p:txBody>
          <a:bodyPr>
            <a:normAutofit/>
          </a:bodyPr>
          <a:lstStyle/>
          <a:p>
            <a:r>
              <a:rPr lang="el-GR" dirty="0">
                <a:solidFill>
                  <a:srgbClr val="333399"/>
                </a:solidFill>
                <a:latin typeface="+mn-lt"/>
              </a:rPr>
              <a:t>Η </a:t>
            </a:r>
            <a:r>
              <a:rPr lang="el-GR" dirty="0" smtClean="0">
                <a:solidFill>
                  <a:srgbClr val="333399"/>
                </a:solidFill>
                <a:latin typeface="+mn-lt"/>
              </a:rPr>
              <a:t>θεωρία του </a:t>
            </a:r>
            <a:r>
              <a:rPr lang="fr-FR" dirty="0">
                <a:solidFill>
                  <a:srgbClr val="333399"/>
                </a:solidFill>
                <a:latin typeface="+mn-lt"/>
              </a:rPr>
              <a:t>Einstein</a:t>
            </a:r>
            <a:endParaRPr lang="el-GR" dirty="0">
              <a:solidFill>
                <a:srgbClr val="333399"/>
              </a:solidFill>
              <a:latin typeface="+mn-lt"/>
            </a:endParaRPr>
          </a:p>
        </p:txBody>
      </p:sp>
      <p:sp>
        <p:nvSpPr>
          <p:cNvPr id="18434" name="Text Box 2"/>
          <p:cNvSpPr txBox="1">
            <a:spLocks noChangeArrowheads="1"/>
          </p:cNvSpPr>
          <p:nvPr/>
        </p:nvSpPr>
        <p:spPr bwMode="auto">
          <a:xfrm>
            <a:off x="2771800" y="1514429"/>
            <a:ext cx="60161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i="1">
                <a:solidFill>
                  <a:schemeClr val="accent2"/>
                </a:solidFill>
                <a:latin typeface="Arial" charset="0"/>
              </a:defRPr>
            </a:lvl1pPr>
            <a:lvl2pPr marL="742950" indent="-285750"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eaLnBrk="1" hangingPunct="1">
              <a:spcBef>
                <a:spcPct val="50000"/>
              </a:spcBef>
            </a:pPr>
            <a:r>
              <a:rPr lang="el-GR" sz="2400" b="0" i="0" dirty="0">
                <a:solidFill>
                  <a:prstClr val="black"/>
                </a:solidFill>
                <a:latin typeface="Calibri"/>
              </a:rPr>
              <a:t>Ο </a:t>
            </a:r>
            <a:r>
              <a:rPr lang="el-GR" sz="2400" i="0" dirty="0">
                <a:solidFill>
                  <a:srgbClr val="333399"/>
                </a:solidFill>
                <a:latin typeface="Calibri"/>
              </a:rPr>
              <a:t>Albert </a:t>
            </a:r>
            <a:r>
              <a:rPr lang="el-GR" sz="2400" i="0" dirty="0" err="1">
                <a:solidFill>
                  <a:srgbClr val="333399"/>
                </a:solidFill>
                <a:latin typeface="Calibri"/>
              </a:rPr>
              <a:t>Einstein</a:t>
            </a:r>
            <a:r>
              <a:rPr lang="el-GR" sz="2400" i="0" dirty="0">
                <a:solidFill>
                  <a:srgbClr val="333399"/>
                </a:solidFill>
                <a:latin typeface="Calibri"/>
              </a:rPr>
              <a:t> </a:t>
            </a:r>
            <a:r>
              <a:rPr lang="el-GR" sz="2400" b="0" i="0" dirty="0">
                <a:solidFill>
                  <a:prstClr val="black"/>
                </a:solidFill>
                <a:latin typeface="Calibri"/>
              </a:rPr>
              <a:t>(1879-1955), επέκτεινε τις προτάσεις αυτές του Planck και στην περίπτωση του φωτός, ονόμασε δε τα κβάντα φωτός µε τον όρο «</a:t>
            </a:r>
            <a:r>
              <a:rPr lang="el-GR" sz="2400" i="0" dirty="0">
                <a:solidFill>
                  <a:srgbClr val="333399"/>
                </a:solidFill>
                <a:latin typeface="Calibri"/>
              </a:rPr>
              <a:t>Φωτόνια</a:t>
            </a:r>
            <a:r>
              <a:rPr lang="el-GR" sz="2400" b="0" i="0" dirty="0">
                <a:solidFill>
                  <a:prstClr val="black"/>
                </a:solidFill>
                <a:latin typeface="Calibri"/>
              </a:rPr>
              <a:t>».</a:t>
            </a:r>
          </a:p>
        </p:txBody>
      </p:sp>
      <p:sp>
        <p:nvSpPr>
          <p:cNvPr id="18436" name="Text Box 4"/>
          <p:cNvSpPr txBox="1">
            <a:spLocks noChangeArrowheads="1"/>
          </p:cNvSpPr>
          <p:nvPr/>
        </p:nvSpPr>
        <p:spPr bwMode="auto">
          <a:xfrm>
            <a:off x="2771800" y="3101022"/>
            <a:ext cx="61926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i="1">
                <a:solidFill>
                  <a:schemeClr val="accent2"/>
                </a:solidFill>
                <a:latin typeface="Arial" charset="0"/>
              </a:defRPr>
            </a:lvl1pPr>
            <a:lvl2pPr marL="742950" indent="-285750"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eaLnBrk="1" hangingPunct="1"/>
            <a:r>
              <a:rPr lang="el-GR" sz="2400" b="0" i="0" dirty="0">
                <a:solidFill>
                  <a:srgbClr val="000000"/>
                </a:solidFill>
                <a:latin typeface="Calibri"/>
              </a:rPr>
              <a:t>Στα μικρότερα μήκη κύματος, η ηλεκτρομαγνητική ακτινοβολία τείνει να είναι στην </a:t>
            </a:r>
            <a:r>
              <a:rPr lang="el-GR" sz="2400" b="0" i="0" dirty="0" smtClean="0">
                <a:solidFill>
                  <a:srgbClr val="000000"/>
                </a:solidFill>
                <a:latin typeface="Calibri"/>
              </a:rPr>
              <a:t>συμπεριφορά </a:t>
            </a:r>
            <a:r>
              <a:rPr lang="el-GR" sz="2400" b="0" i="0" dirty="0">
                <a:solidFill>
                  <a:srgbClr val="000000"/>
                </a:solidFill>
                <a:latin typeface="Calibri"/>
              </a:rPr>
              <a:t>της "σωματιδιακή", ενώ στα μεγαλύτερα μήκη κύματος η </a:t>
            </a:r>
            <a:r>
              <a:rPr lang="el-GR" sz="2400" b="0" i="0" dirty="0" smtClean="0">
                <a:solidFill>
                  <a:srgbClr val="000000"/>
                </a:solidFill>
                <a:latin typeface="Calibri"/>
              </a:rPr>
              <a:t>συμπεριφορά </a:t>
            </a:r>
            <a:r>
              <a:rPr lang="el-GR" sz="2400" b="0" i="0" dirty="0">
                <a:solidFill>
                  <a:srgbClr val="000000"/>
                </a:solidFill>
                <a:latin typeface="Calibri"/>
              </a:rPr>
              <a:t>της είναι "κυματική".</a:t>
            </a:r>
            <a:r>
              <a:rPr lang="en-GB" sz="2400" b="0" i="0" dirty="0">
                <a:solidFill>
                  <a:srgbClr val="000000"/>
                </a:solidFill>
                <a:latin typeface="Calibri"/>
              </a:rPr>
              <a:t> </a:t>
            </a:r>
            <a:endParaRPr lang="en-GB" sz="2400" b="0" i="0" dirty="0">
              <a:solidFill>
                <a:prstClr val="black"/>
              </a:solidFill>
              <a:latin typeface="Calibri"/>
            </a:endParaRPr>
          </a:p>
        </p:txBody>
      </p:sp>
      <p:sp>
        <p:nvSpPr>
          <p:cNvPr id="18437" name="Text Box 5"/>
          <p:cNvSpPr txBox="1">
            <a:spLocks noChangeArrowheads="1"/>
          </p:cNvSpPr>
          <p:nvPr/>
        </p:nvSpPr>
        <p:spPr bwMode="auto">
          <a:xfrm>
            <a:off x="318356" y="5040014"/>
            <a:ext cx="86461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i="1">
                <a:solidFill>
                  <a:schemeClr val="accent2"/>
                </a:solidFill>
                <a:latin typeface="Arial" charset="0"/>
              </a:defRPr>
            </a:lvl1pPr>
            <a:lvl2pPr marL="742950" indent="-285750"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eaLnBrk="1" hangingPunct="1"/>
            <a:r>
              <a:rPr lang="el-GR" sz="2400" b="0" i="0" dirty="0">
                <a:solidFill>
                  <a:srgbClr val="000000"/>
                </a:solidFill>
                <a:latin typeface="Calibri"/>
              </a:rPr>
              <a:t>Το ορατό </a:t>
            </a:r>
            <a:r>
              <a:rPr lang="el-GR" sz="2400" b="0" i="0" dirty="0" smtClean="0">
                <a:solidFill>
                  <a:srgbClr val="000000"/>
                </a:solidFill>
                <a:latin typeface="Calibri"/>
              </a:rPr>
              <a:t>τμήμα </a:t>
            </a:r>
            <a:r>
              <a:rPr lang="el-GR" sz="2400" b="0" i="0" dirty="0">
                <a:solidFill>
                  <a:srgbClr val="000000"/>
                </a:solidFill>
                <a:latin typeface="Calibri"/>
              </a:rPr>
              <a:t>καταλαμβάνει µια ενδιάμεση θέση εκδηλώνοντας συνάμα</a:t>
            </a:r>
            <a:r>
              <a:rPr lang="el-GR" sz="2400" b="0" i="0" dirty="0">
                <a:solidFill>
                  <a:srgbClr val="333399"/>
                </a:solidFill>
                <a:latin typeface="Calibri"/>
              </a:rPr>
              <a:t> </a:t>
            </a:r>
            <a:r>
              <a:rPr lang="el-GR" sz="2400" i="0" dirty="0">
                <a:solidFill>
                  <a:srgbClr val="333399"/>
                </a:solidFill>
                <a:latin typeface="Calibri"/>
              </a:rPr>
              <a:t>κυματική</a:t>
            </a:r>
            <a:r>
              <a:rPr lang="el-GR" sz="2400" b="0" i="0" dirty="0">
                <a:solidFill>
                  <a:srgbClr val="333399"/>
                </a:solidFill>
                <a:latin typeface="Calibri"/>
              </a:rPr>
              <a:t> </a:t>
            </a:r>
            <a:r>
              <a:rPr lang="el-GR" sz="2400" b="0" i="0" dirty="0">
                <a:solidFill>
                  <a:srgbClr val="000000"/>
                </a:solidFill>
                <a:latin typeface="Calibri"/>
              </a:rPr>
              <a:t>και </a:t>
            </a:r>
            <a:r>
              <a:rPr lang="el-GR" sz="2400" i="0" dirty="0">
                <a:solidFill>
                  <a:srgbClr val="333399"/>
                </a:solidFill>
                <a:latin typeface="Calibri"/>
              </a:rPr>
              <a:t>σωματιδιακή</a:t>
            </a:r>
            <a:r>
              <a:rPr lang="el-GR" sz="2400" b="0" i="0" dirty="0">
                <a:solidFill>
                  <a:srgbClr val="000000"/>
                </a:solidFill>
                <a:latin typeface="Calibri"/>
              </a:rPr>
              <a:t> </a:t>
            </a:r>
            <a:r>
              <a:rPr lang="el-GR" sz="2400" b="0" i="0" dirty="0" smtClean="0">
                <a:solidFill>
                  <a:srgbClr val="000000"/>
                </a:solidFill>
                <a:latin typeface="Calibri"/>
              </a:rPr>
              <a:t>συμπεριφορά </a:t>
            </a:r>
            <a:r>
              <a:rPr lang="el-GR" sz="2400" b="0" i="0" dirty="0">
                <a:solidFill>
                  <a:srgbClr val="000000"/>
                </a:solidFill>
                <a:latin typeface="Calibri"/>
              </a:rPr>
              <a:t>σε ποικίλες διαβαθμίσεις.</a:t>
            </a:r>
            <a:r>
              <a:rPr lang="en-GB" sz="2400" b="0" i="0" dirty="0">
                <a:solidFill>
                  <a:srgbClr val="000000"/>
                </a:solidFill>
                <a:latin typeface="Calibri"/>
              </a:rPr>
              <a:t> </a:t>
            </a:r>
            <a:endParaRPr lang="en-GB" sz="2400" b="0" i="0" dirty="0">
              <a:solidFill>
                <a:prstClr val="black"/>
              </a:solidFill>
              <a:latin typeface="Calibri"/>
            </a:endParaRPr>
          </a:p>
        </p:txBody>
      </p:sp>
      <p:pic>
        <p:nvPicPr>
          <p:cNvPr id="10242" name="Picture 2" title="Albert Einste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2047345" cy="2665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9" name="Rectangle 8"/>
          <p:cNvSpPr/>
          <p:nvPr/>
        </p:nvSpPr>
        <p:spPr>
          <a:xfrm>
            <a:off x="467544" y="4451079"/>
            <a:ext cx="2047345" cy="646331"/>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Albert Einstein Head</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endParaRPr>
          </a:p>
          <a:p>
            <a:pPr algn="ctr"/>
            <a:r>
              <a:rPr lang="en-US" sz="1200" dirty="0" err="1">
                <a:solidFill>
                  <a:prstClr val="black">
                    <a:lumMod val="65000"/>
                    <a:lumOff val="35000"/>
                  </a:prstClr>
                </a:solidFill>
                <a:latin typeface="Calibri"/>
              </a:rPr>
              <a:t>XcepticZP</a:t>
            </a:r>
            <a:r>
              <a:rPr lang="en-US" sz="1200" dirty="0" smtClean="0">
                <a:solidFill>
                  <a:prstClr val="black">
                    <a:lumMod val="65000"/>
                    <a:lumOff val="35000"/>
                  </a:prstClr>
                </a:solidFill>
                <a:latin typeface="Calibri"/>
                <a:hlinkClick r:id="rId4"/>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749409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08" y="188640"/>
            <a:ext cx="8856984" cy="908720"/>
          </a:xfrm>
        </p:spPr>
        <p:txBody>
          <a:bodyPr>
            <a:noAutofit/>
          </a:bodyPr>
          <a:lstStyle/>
          <a:p>
            <a:r>
              <a:rPr lang="el-GR" dirty="0" smtClean="0">
                <a:solidFill>
                  <a:srgbClr val="333399"/>
                </a:solidFill>
              </a:rPr>
              <a:t>Το Ηλεκτρομαγνητικό Φάσμα</a:t>
            </a:r>
            <a:endParaRPr lang="el-GR" dirty="0">
              <a:solidFill>
                <a:srgbClr val="333399"/>
              </a:solidFill>
            </a:endParaRPr>
          </a:p>
        </p:txBody>
      </p:sp>
      <p:sp>
        <p:nvSpPr>
          <p:cNvPr id="19459" name="Text Box 3"/>
          <p:cNvSpPr txBox="1">
            <a:spLocks noChangeArrowheads="1"/>
          </p:cNvSpPr>
          <p:nvPr/>
        </p:nvSpPr>
        <p:spPr bwMode="auto">
          <a:xfrm>
            <a:off x="228600" y="1485840"/>
            <a:ext cx="86868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i="1">
                <a:solidFill>
                  <a:schemeClr val="accent2"/>
                </a:solidFill>
                <a:latin typeface="Arial" charset="0"/>
              </a:defRPr>
            </a:lvl1pPr>
            <a:lvl2pPr marL="742950" indent="-285750"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eaLnBrk="1" hangingPunct="1">
              <a:lnSpc>
                <a:spcPct val="125000"/>
              </a:lnSpc>
              <a:spcBef>
                <a:spcPct val="50000"/>
              </a:spcBef>
            </a:pPr>
            <a:r>
              <a:rPr lang="el-GR" sz="2400" b="0" i="0" dirty="0">
                <a:solidFill>
                  <a:prstClr val="black"/>
                </a:solidFill>
                <a:latin typeface="Calibri"/>
              </a:rPr>
              <a:t>Οι Ηλεκτρομαγνητικές Ακτινοβολίες διαδίδονται µε κύματα ταχύτητας </a:t>
            </a:r>
            <a:r>
              <a:rPr lang="el-GR" sz="2400" i="0" dirty="0">
                <a:solidFill>
                  <a:srgbClr val="333399"/>
                </a:solidFill>
                <a:latin typeface="Calibri"/>
              </a:rPr>
              <a:t>c = 299.792 </a:t>
            </a:r>
            <a:r>
              <a:rPr lang="el-GR" sz="2400" b="0" i="0" dirty="0">
                <a:solidFill>
                  <a:prstClr val="black"/>
                </a:solidFill>
                <a:latin typeface="Calibri"/>
              </a:rPr>
              <a:t>±</a:t>
            </a:r>
            <a:r>
              <a:rPr lang="el-GR" sz="2400" b="0" i="0" dirty="0">
                <a:solidFill>
                  <a:srgbClr val="C0504D"/>
                </a:solidFill>
                <a:latin typeface="Calibri"/>
              </a:rPr>
              <a:t> </a:t>
            </a:r>
            <a:r>
              <a:rPr lang="el-GR" sz="2400" i="0" dirty="0">
                <a:solidFill>
                  <a:srgbClr val="333399"/>
                </a:solidFill>
                <a:latin typeface="Calibri"/>
              </a:rPr>
              <a:t>0,2 </a:t>
            </a:r>
            <a:r>
              <a:rPr lang="el-GR" sz="2400" i="0" dirty="0" err="1">
                <a:solidFill>
                  <a:srgbClr val="333399"/>
                </a:solidFill>
                <a:latin typeface="Calibri"/>
              </a:rPr>
              <a:t>Km</a:t>
            </a:r>
            <a:r>
              <a:rPr lang="el-GR" sz="2400" i="0" dirty="0">
                <a:solidFill>
                  <a:srgbClr val="333399"/>
                </a:solidFill>
                <a:latin typeface="Calibri"/>
              </a:rPr>
              <a:t>/</a:t>
            </a:r>
            <a:r>
              <a:rPr lang="el-GR" sz="2400" i="0" dirty="0" err="1">
                <a:solidFill>
                  <a:srgbClr val="333399"/>
                </a:solidFill>
                <a:latin typeface="Calibri"/>
              </a:rPr>
              <a:t>sec</a:t>
            </a:r>
            <a:r>
              <a:rPr lang="el-GR" sz="2400" i="0" dirty="0">
                <a:solidFill>
                  <a:srgbClr val="333399"/>
                </a:solidFill>
                <a:latin typeface="Calibri"/>
              </a:rPr>
              <a:t> </a:t>
            </a:r>
            <a:r>
              <a:rPr lang="el-GR" sz="2400" b="0" i="0" dirty="0">
                <a:solidFill>
                  <a:prstClr val="black"/>
                </a:solidFill>
                <a:latin typeface="Calibri"/>
              </a:rPr>
              <a:t>(ΕDGΕ, 1956) ίδιας συχνότητας ν (ή μήκους κύματος λ) και φάσης, τα οποία αποτελούνται από ένα μεταβαλλόμενο ηλεκτρικό και ένα μεταβαλλόμενο μαγνητικό πεδίο, κάθετα μεταξύ τους και κάθετα στη διεύθυνση του κύματος. Το </a:t>
            </a:r>
            <a:r>
              <a:rPr lang="el-GR" sz="2400" i="0" dirty="0">
                <a:solidFill>
                  <a:srgbClr val="333399"/>
                </a:solidFill>
                <a:latin typeface="Calibri"/>
              </a:rPr>
              <a:t>συνολικό ηλεκτρομαγνητικό φάσμα </a:t>
            </a:r>
            <a:r>
              <a:rPr lang="el-GR" sz="2400" b="0" i="0" dirty="0">
                <a:solidFill>
                  <a:prstClr val="black"/>
                </a:solidFill>
                <a:latin typeface="Calibri"/>
              </a:rPr>
              <a:t>περιγράφεται από την εξίσωση:</a:t>
            </a:r>
          </a:p>
        </p:txBody>
      </p:sp>
      <p:sp>
        <p:nvSpPr>
          <p:cNvPr id="3" name="TextBox 2"/>
          <p:cNvSpPr txBox="1"/>
          <p:nvPr/>
        </p:nvSpPr>
        <p:spPr>
          <a:xfrm>
            <a:off x="2897814" y="4445099"/>
            <a:ext cx="3348372" cy="461665"/>
          </a:xfrm>
          <a:prstGeom prst="rect">
            <a:avLst/>
          </a:prstGeom>
          <a:noFill/>
        </p:spPr>
        <p:txBody>
          <a:bodyPr wrap="square" rtlCol="0">
            <a:spAutoFit/>
          </a:bodyPr>
          <a:lstStyle/>
          <a:p>
            <a:pPr algn="just"/>
            <a:r>
              <a:rPr lang="en-US" sz="2400" b="1" dirty="0" smtClean="0">
                <a:solidFill>
                  <a:prstClr val="black"/>
                </a:solidFill>
                <a:latin typeface="Calibri"/>
              </a:rPr>
              <a:t>c = </a:t>
            </a:r>
            <a:r>
              <a:rPr lang="el-GR" sz="2400" b="1" dirty="0" smtClean="0">
                <a:solidFill>
                  <a:prstClr val="black"/>
                </a:solidFill>
                <a:latin typeface="Calibri"/>
              </a:rPr>
              <a:t>λ . ν      ή      Ε = </a:t>
            </a:r>
            <a:r>
              <a:rPr lang="en-US" sz="2400" b="1" dirty="0" smtClean="0">
                <a:solidFill>
                  <a:prstClr val="black"/>
                </a:solidFill>
                <a:latin typeface="Calibri"/>
              </a:rPr>
              <a:t>h . v</a:t>
            </a:r>
            <a:endParaRPr lang="el-GR" sz="2400" b="1" dirty="0">
              <a:solidFill>
                <a:prstClr val="black"/>
              </a:solidFill>
              <a:latin typeface="Calibri"/>
            </a:endParaRPr>
          </a:p>
        </p:txBody>
      </p:sp>
      <p:sp>
        <p:nvSpPr>
          <p:cNvPr id="19460" name="Text Box 4"/>
          <p:cNvSpPr txBox="1">
            <a:spLocks noChangeArrowheads="1"/>
          </p:cNvSpPr>
          <p:nvPr/>
        </p:nvSpPr>
        <p:spPr bwMode="auto">
          <a:xfrm>
            <a:off x="228600" y="5085184"/>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i="1">
                <a:solidFill>
                  <a:schemeClr val="accent2"/>
                </a:solidFill>
                <a:latin typeface="Arial" charset="0"/>
              </a:defRPr>
            </a:lvl1pPr>
            <a:lvl2pPr marL="742950" indent="-285750" eaLnBrk="0" hangingPunct="0">
              <a:defRPr sz="2000" b="1" i="1">
                <a:solidFill>
                  <a:schemeClr val="accent2"/>
                </a:solidFill>
                <a:latin typeface="Arial" charset="0"/>
              </a:defRPr>
            </a:lvl2pPr>
            <a:lvl3pPr marL="1143000" indent="-228600" eaLnBrk="0" hangingPunct="0">
              <a:defRPr sz="2000" b="1" i="1">
                <a:solidFill>
                  <a:schemeClr val="accent2"/>
                </a:solidFill>
                <a:latin typeface="Arial" charset="0"/>
              </a:defRPr>
            </a:lvl3pPr>
            <a:lvl4pPr marL="1600200" indent="-228600" eaLnBrk="0" hangingPunct="0">
              <a:defRPr sz="2000" b="1" i="1">
                <a:solidFill>
                  <a:schemeClr val="accent2"/>
                </a:solidFill>
                <a:latin typeface="Arial" charset="0"/>
              </a:defRPr>
            </a:lvl4pPr>
            <a:lvl5pPr marL="2057400" indent="-228600" eaLnBrk="0" hangingPunct="0">
              <a:defRPr sz="2000" b="1" i="1">
                <a:solidFill>
                  <a:schemeClr val="accent2"/>
                </a:solidFill>
                <a:latin typeface="Arial" charset="0"/>
              </a:defRPr>
            </a:lvl5pPr>
            <a:lvl6pPr marL="2514600" indent="-228600" eaLnBrk="0" fontAlgn="base" hangingPunct="0">
              <a:spcBef>
                <a:spcPct val="0"/>
              </a:spcBef>
              <a:spcAft>
                <a:spcPct val="0"/>
              </a:spcAft>
              <a:defRPr sz="2000" b="1" i="1">
                <a:solidFill>
                  <a:schemeClr val="accent2"/>
                </a:solidFill>
                <a:latin typeface="Arial" charset="0"/>
              </a:defRPr>
            </a:lvl6pPr>
            <a:lvl7pPr marL="2971800" indent="-228600" eaLnBrk="0" fontAlgn="base" hangingPunct="0">
              <a:spcBef>
                <a:spcPct val="0"/>
              </a:spcBef>
              <a:spcAft>
                <a:spcPct val="0"/>
              </a:spcAft>
              <a:defRPr sz="2000" b="1" i="1">
                <a:solidFill>
                  <a:schemeClr val="accent2"/>
                </a:solidFill>
                <a:latin typeface="Arial" charset="0"/>
              </a:defRPr>
            </a:lvl7pPr>
            <a:lvl8pPr marL="3429000" indent="-228600" eaLnBrk="0" fontAlgn="base" hangingPunct="0">
              <a:spcBef>
                <a:spcPct val="0"/>
              </a:spcBef>
              <a:spcAft>
                <a:spcPct val="0"/>
              </a:spcAft>
              <a:defRPr sz="2000" b="1" i="1">
                <a:solidFill>
                  <a:schemeClr val="accent2"/>
                </a:solidFill>
                <a:latin typeface="Arial" charset="0"/>
              </a:defRPr>
            </a:lvl8pPr>
            <a:lvl9pPr marL="3886200" indent="-228600" eaLnBrk="0" fontAlgn="base" hangingPunct="0">
              <a:spcBef>
                <a:spcPct val="0"/>
              </a:spcBef>
              <a:spcAft>
                <a:spcPct val="0"/>
              </a:spcAft>
              <a:defRPr sz="2000" b="1" i="1">
                <a:solidFill>
                  <a:schemeClr val="accent2"/>
                </a:solidFill>
                <a:latin typeface="Arial" charset="0"/>
              </a:defRPr>
            </a:lvl9pPr>
          </a:lstStyle>
          <a:p>
            <a:pPr eaLnBrk="1" hangingPunct="1"/>
            <a:r>
              <a:rPr lang="el-GR" sz="2400" b="0" i="0" dirty="0">
                <a:solidFill>
                  <a:srgbClr val="000000"/>
                </a:solidFill>
                <a:latin typeface="Calibri"/>
              </a:rPr>
              <a:t>όπου </a:t>
            </a:r>
            <a:r>
              <a:rPr lang="el-GR" sz="2400" i="0" dirty="0">
                <a:solidFill>
                  <a:srgbClr val="333399"/>
                </a:solidFill>
                <a:latin typeface="Calibri"/>
              </a:rPr>
              <a:t>Ε</a:t>
            </a:r>
            <a:r>
              <a:rPr lang="el-GR" sz="2400" b="0" i="0" dirty="0">
                <a:solidFill>
                  <a:srgbClr val="333399"/>
                </a:solidFill>
                <a:latin typeface="Calibri"/>
              </a:rPr>
              <a:t> </a:t>
            </a:r>
            <a:r>
              <a:rPr lang="el-GR" sz="2400" b="0" i="0" dirty="0">
                <a:solidFill>
                  <a:srgbClr val="000000"/>
                </a:solidFill>
                <a:latin typeface="Calibri"/>
              </a:rPr>
              <a:t>η ενέργεια των στοιχειωδών ποσών (φωτονίων) και </a:t>
            </a:r>
            <a:r>
              <a:rPr lang="el-GR" sz="2400" i="0" dirty="0">
                <a:solidFill>
                  <a:srgbClr val="333399"/>
                </a:solidFill>
                <a:latin typeface="Calibri"/>
              </a:rPr>
              <a:t>h</a:t>
            </a:r>
            <a:r>
              <a:rPr lang="el-GR" sz="2400" b="0" i="0" dirty="0">
                <a:solidFill>
                  <a:srgbClr val="C0504D"/>
                </a:solidFill>
                <a:latin typeface="Calibri"/>
              </a:rPr>
              <a:t> </a:t>
            </a:r>
            <a:r>
              <a:rPr lang="el-GR" sz="2400" b="0" i="0" dirty="0">
                <a:solidFill>
                  <a:srgbClr val="000000"/>
                </a:solidFill>
                <a:latin typeface="Calibri"/>
              </a:rPr>
              <a:t>η σταθερά δράσεως του Plank.</a:t>
            </a:r>
            <a:endParaRPr lang="el-GR" sz="2400" b="0" i="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565362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333399"/>
                </a:solidFill>
              </a:rPr>
              <a:t>Τι είναι Φως;</a:t>
            </a:r>
            <a:r>
              <a:rPr lang="en-GB" dirty="0" smtClean="0">
                <a:solidFill>
                  <a:srgbClr val="333399"/>
                </a:solidFill>
              </a:rPr>
              <a:t> </a:t>
            </a:r>
            <a:endParaRPr lang="el-GR" dirty="0">
              <a:solidFill>
                <a:srgbClr val="333399"/>
              </a:solidFill>
            </a:endParaRPr>
          </a:p>
        </p:txBody>
      </p:sp>
      <p:sp>
        <p:nvSpPr>
          <p:cNvPr id="4" name="TextBox 3"/>
          <p:cNvSpPr txBox="1"/>
          <p:nvPr/>
        </p:nvSpPr>
        <p:spPr>
          <a:xfrm>
            <a:off x="364884" y="1564031"/>
            <a:ext cx="8414232" cy="1200329"/>
          </a:xfrm>
          <a:prstGeom prst="rect">
            <a:avLst/>
          </a:prstGeom>
          <a:noFill/>
          <a:ln w="19050">
            <a:solidFill>
              <a:srgbClr val="333399"/>
            </a:solidFill>
          </a:ln>
        </p:spPr>
        <p:txBody>
          <a:bodyPr wrap="square" rtlCol="0">
            <a:spAutoFit/>
          </a:bodyPr>
          <a:lstStyle/>
          <a:p>
            <a:pPr algn="just"/>
            <a:r>
              <a:rPr lang="el-GR" sz="2400" dirty="0" smtClean="0">
                <a:solidFill>
                  <a:prstClr val="black"/>
                </a:solidFill>
                <a:latin typeface="Calibri"/>
              </a:rPr>
              <a:t>Φως είναι το αίτιο, το οποίο διεγείρει τα αισθητήρια κύταρρα του αμφιβληστροειδή χιτώνα του οργάνου της όρασης, του οφθαλμού.</a:t>
            </a:r>
            <a:endParaRPr lang="el-GR" sz="2400" dirty="0">
              <a:solidFill>
                <a:prstClr val="black"/>
              </a:solidFill>
              <a:latin typeface="Calibri"/>
            </a:endParaRPr>
          </a:p>
        </p:txBody>
      </p:sp>
      <p:sp>
        <p:nvSpPr>
          <p:cNvPr id="5" name="TextBox 4"/>
          <p:cNvSpPr txBox="1"/>
          <p:nvPr/>
        </p:nvSpPr>
        <p:spPr>
          <a:xfrm>
            <a:off x="364884" y="3212976"/>
            <a:ext cx="8414232" cy="1938992"/>
          </a:xfrm>
          <a:prstGeom prst="rect">
            <a:avLst/>
          </a:prstGeom>
          <a:noFill/>
        </p:spPr>
        <p:txBody>
          <a:bodyPr wrap="square" rtlCol="0">
            <a:spAutoFit/>
          </a:bodyPr>
          <a:lstStyle/>
          <a:p>
            <a:pPr algn="just"/>
            <a:r>
              <a:rPr lang="el-GR" sz="2400" dirty="0" smtClean="0">
                <a:solidFill>
                  <a:prstClr val="black"/>
                </a:solidFill>
                <a:latin typeface="Calibri"/>
              </a:rPr>
              <a:t>Σύμφωνα με τα σημερινά φυσιολογικά δεδομένα «φως καλείται το εγκεφαλικό παράγωγο που απορρέει από την δράση της φωτεινής ακτινοβολίας στα δεκτικά κύτταρα του </a:t>
            </a:r>
            <a:r>
              <a:rPr lang="el-GR" sz="2400" dirty="0" err="1" smtClean="0">
                <a:solidFill>
                  <a:prstClr val="black"/>
                </a:solidFill>
                <a:latin typeface="Calibri"/>
              </a:rPr>
              <a:t>αμφιβλιστροειδή</a:t>
            </a:r>
            <a:r>
              <a:rPr lang="el-GR" sz="2400" dirty="0" smtClean="0">
                <a:solidFill>
                  <a:prstClr val="black"/>
                </a:solidFill>
                <a:latin typeface="Calibri"/>
              </a:rPr>
              <a:t> και μέσω αυτών σε ολόκληρο τον οπτικό εγκεφαλικό μηχανισμό». </a:t>
            </a:r>
            <a:endParaRPr lang="el-GR" sz="24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471728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cs typeface="Arial" charset="0"/>
              </a:rPr>
              <a:t>Αριστείδης </a:t>
            </a:r>
            <a:r>
              <a:rPr lang="el-GR" sz="2000" dirty="0" err="1">
                <a:cs typeface="Arial" charset="0"/>
              </a:rPr>
              <a:t>Χανδρινός</a:t>
            </a:r>
            <a:r>
              <a:rPr lang="el-GR" sz="2000" dirty="0">
                <a:cs typeface="Arial" charset="0"/>
              </a:rPr>
              <a:t> </a:t>
            </a:r>
            <a:r>
              <a:rPr lang="el-GR" sz="2000" dirty="0" smtClean="0"/>
              <a:t>2014. </a:t>
            </a:r>
            <a:r>
              <a:rPr lang="el-GR" sz="2000" dirty="0">
                <a:cs typeface="Arial" charset="0"/>
              </a:rPr>
              <a:t>Αριστείδης </a:t>
            </a:r>
            <a:r>
              <a:rPr lang="el-GR" sz="2000" dirty="0" err="1">
                <a:cs typeface="Arial" charset="0"/>
              </a:rPr>
              <a:t>Χανδρινός</a:t>
            </a:r>
            <a:r>
              <a:rPr lang="el-GR" sz="2000" dirty="0"/>
              <a:t>. </a:t>
            </a:r>
            <a:r>
              <a:rPr lang="el-GR" sz="2000" dirty="0" smtClean="0"/>
              <a:t>«</a:t>
            </a:r>
            <a:r>
              <a:rPr lang="en-US" sz="2000" dirty="0" smtClean="0"/>
              <a:t>I</a:t>
            </a:r>
            <a:r>
              <a:rPr lang="el-GR" sz="2000" dirty="0" err="1" smtClean="0"/>
              <a:t>στορία</a:t>
            </a:r>
            <a:r>
              <a:rPr lang="el-GR" sz="2000" dirty="0" smtClean="0"/>
              <a:t> </a:t>
            </a:r>
            <a:r>
              <a:rPr lang="el-GR" sz="2000" dirty="0"/>
              <a:t>και </a:t>
            </a:r>
            <a:r>
              <a:rPr lang="el-GR" sz="2000" dirty="0" smtClean="0"/>
              <a:t>οπτική </a:t>
            </a:r>
            <a:r>
              <a:rPr lang="el-GR" sz="2000" dirty="0"/>
              <a:t>του </a:t>
            </a:r>
            <a:r>
              <a:rPr lang="el-GR" sz="2000" dirty="0" smtClean="0"/>
              <a:t>γυαλιού. Ενότητα </a:t>
            </a:r>
            <a:r>
              <a:rPr lang="en-US" sz="2000" dirty="0" smtClean="0"/>
              <a:t>2:</a:t>
            </a:r>
            <a:r>
              <a:rPr lang="el-GR" sz="2000" dirty="0" smtClean="0"/>
              <a:t> </a:t>
            </a:r>
            <a:r>
              <a:rPr lang="el-GR" sz="2000" dirty="0"/>
              <a:t>Βασικές έννοιες της </a:t>
            </a:r>
            <a:r>
              <a:rPr lang="el-GR" sz="2000" dirty="0" smtClean="0"/>
              <a:t>οπτικής».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571552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615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333399"/>
                </a:solidFill>
              </a:rPr>
              <a:t>Η οπτική στην αρχαία </a:t>
            </a:r>
            <a:r>
              <a:rPr lang="el-GR" sz="4400" dirty="0">
                <a:solidFill>
                  <a:srgbClr val="333399"/>
                </a:solidFill>
              </a:rPr>
              <a:t>εποχή </a:t>
            </a:r>
            <a:r>
              <a:rPr lang="el-GR" sz="4400" dirty="0" smtClean="0">
                <a:solidFill>
                  <a:srgbClr val="333399"/>
                </a:solidFill>
              </a:rPr>
              <a:t/>
            </a:r>
            <a:br>
              <a:rPr lang="el-GR" sz="4400" dirty="0" smtClean="0">
                <a:solidFill>
                  <a:srgbClr val="333399"/>
                </a:solidFill>
              </a:rPr>
            </a:br>
            <a:r>
              <a:rPr lang="en-US" sz="3600" b="0" dirty="0" smtClean="0">
                <a:solidFill>
                  <a:srgbClr val="333399"/>
                </a:solidFill>
              </a:rPr>
              <a:t>(</a:t>
            </a:r>
            <a:r>
              <a:rPr lang="el-GR" sz="3600" b="0" dirty="0" smtClean="0">
                <a:solidFill>
                  <a:srgbClr val="333399"/>
                </a:solidFill>
              </a:rPr>
              <a:t>1</a:t>
            </a:r>
            <a:r>
              <a:rPr lang="en-US" sz="3600" b="0" dirty="0">
                <a:solidFill>
                  <a:srgbClr val="333399"/>
                </a:solidFill>
              </a:rPr>
              <a:t> </a:t>
            </a:r>
            <a:r>
              <a:rPr lang="el-GR" sz="3600" b="0" dirty="0" smtClean="0">
                <a:solidFill>
                  <a:srgbClr val="333399"/>
                </a:solidFill>
              </a:rPr>
              <a:t>από 2)</a:t>
            </a:r>
            <a:endParaRPr lang="el-GR" sz="3600" b="0" dirty="0">
              <a:solidFill>
                <a:srgbClr val="333399"/>
              </a:solidFill>
            </a:endParaRPr>
          </a:p>
        </p:txBody>
      </p:sp>
      <p:sp>
        <p:nvSpPr>
          <p:cNvPr id="5" name="TextBox 4"/>
          <p:cNvSpPr txBox="1"/>
          <p:nvPr/>
        </p:nvSpPr>
        <p:spPr>
          <a:xfrm>
            <a:off x="323528" y="1340768"/>
            <a:ext cx="3814719" cy="1569660"/>
          </a:xfrm>
          <a:prstGeom prst="rect">
            <a:avLst/>
          </a:prstGeom>
          <a:noFill/>
          <a:ln w="19050">
            <a:solidFill>
              <a:srgbClr val="333399"/>
            </a:solidFill>
          </a:ln>
        </p:spPr>
        <p:txBody>
          <a:bodyPr wrap="square" rtlCol="0">
            <a:spAutoFit/>
          </a:bodyPr>
          <a:lstStyle/>
          <a:p>
            <a:r>
              <a:rPr lang="el-GR" sz="2400" b="1" dirty="0" smtClean="0">
                <a:solidFill>
                  <a:prstClr val="black"/>
                </a:solidFill>
                <a:latin typeface="Calibri"/>
              </a:rPr>
              <a:t>ΔΗΜΟΚΡΙΤΟΣ</a:t>
            </a:r>
            <a:r>
              <a:rPr lang="el-GR" sz="2400" dirty="0" smtClean="0">
                <a:solidFill>
                  <a:prstClr val="black"/>
                </a:solidFill>
                <a:latin typeface="Calibri"/>
              </a:rPr>
              <a:t> (460-370 </a:t>
            </a:r>
            <a:r>
              <a:rPr lang="el-GR" sz="2400" dirty="0" err="1" smtClean="0">
                <a:solidFill>
                  <a:prstClr val="black"/>
                </a:solidFill>
                <a:latin typeface="Calibri"/>
              </a:rPr>
              <a:t>π.Χ.</a:t>
            </a:r>
            <a:r>
              <a:rPr lang="el-GR" sz="2400" dirty="0" smtClean="0">
                <a:solidFill>
                  <a:prstClr val="black"/>
                </a:solidFill>
                <a:latin typeface="Calibri"/>
              </a:rPr>
              <a:t>)</a:t>
            </a:r>
          </a:p>
          <a:p>
            <a:r>
              <a:rPr lang="el-GR" sz="2400" dirty="0" smtClean="0">
                <a:solidFill>
                  <a:prstClr val="black"/>
                </a:solidFill>
                <a:latin typeface="Calibri"/>
              </a:rPr>
              <a:t>- Ενέργεια &lt;εξωτερικής&gt; προέλευσης, μεταδίδεται σε ευθεία γραμμή.</a:t>
            </a:r>
            <a:endParaRPr lang="el-GR" sz="2400" dirty="0">
              <a:solidFill>
                <a:prstClr val="black"/>
              </a:solidFill>
              <a:latin typeface="Calibri"/>
            </a:endParaRPr>
          </a:p>
        </p:txBody>
      </p:sp>
      <p:cxnSp>
        <p:nvCxnSpPr>
          <p:cNvPr id="54" name="Γωνιακή σύνδεση 53" descr="γραμμή σύνδεσης Δημοκρίτου με Αριστοτέλη" title="γραμμή σύνδεσης"/>
          <p:cNvCxnSpPr>
            <a:stCxn id="5" idx="3"/>
            <a:endCxn id="6" idx="0"/>
          </p:cNvCxnSpPr>
          <p:nvPr/>
        </p:nvCxnSpPr>
        <p:spPr>
          <a:xfrm>
            <a:off x="4138247" y="2125598"/>
            <a:ext cx="2557989" cy="520402"/>
          </a:xfrm>
          <a:prstGeom prst="bentConnector2">
            <a:avLst/>
          </a:prstGeom>
          <a:ln w="19050">
            <a:solidFill>
              <a:srgbClr val="33339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99992" y="2646000"/>
            <a:ext cx="4392488" cy="2677656"/>
          </a:xfrm>
          <a:prstGeom prst="rect">
            <a:avLst/>
          </a:prstGeom>
          <a:noFill/>
          <a:ln w="19050">
            <a:solidFill>
              <a:srgbClr val="333399"/>
            </a:solidFill>
          </a:ln>
        </p:spPr>
        <p:txBody>
          <a:bodyPr wrap="square" rtlCol="0">
            <a:spAutoFit/>
          </a:bodyPr>
          <a:lstStyle/>
          <a:p>
            <a:pPr algn="just"/>
            <a:r>
              <a:rPr lang="el-GR" sz="2400" b="1" dirty="0" smtClean="0">
                <a:solidFill>
                  <a:prstClr val="black"/>
                </a:solidFill>
                <a:latin typeface="Calibri"/>
              </a:rPr>
              <a:t>ΑΡΙΣΤΟΤΕΛΗΣ</a:t>
            </a:r>
            <a:r>
              <a:rPr lang="el-GR" sz="2400" dirty="0" smtClean="0">
                <a:solidFill>
                  <a:prstClr val="black"/>
                </a:solidFill>
                <a:latin typeface="Calibri"/>
              </a:rPr>
              <a:t> (384-322 </a:t>
            </a:r>
            <a:r>
              <a:rPr lang="el-GR" sz="2400" dirty="0" err="1" smtClean="0">
                <a:solidFill>
                  <a:prstClr val="black"/>
                </a:solidFill>
                <a:latin typeface="Calibri"/>
              </a:rPr>
              <a:t>πΧ</a:t>
            </a:r>
            <a:r>
              <a:rPr lang="el-GR" sz="2400" dirty="0" smtClean="0">
                <a:solidFill>
                  <a:prstClr val="black"/>
                </a:solidFill>
                <a:latin typeface="Calibri"/>
              </a:rPr>
              <a:t>)</a:t>
            </a:r>
          </a:p>
          <a:p>
            <a:r>
              <a:rPr lang="el-GR" sz="2400" dirty="0" smtClean="0">
                <a:solidFill>
                  <a:prstClr val="black"/>
                </a:solidFill>
                <a:latin typeface="Calibri"/>
              </a:rPr>
              <a:t>Υλικές αναθυμιάσεις προσβάλουν τους υγρούς χιτώνες ματιού, με κρούση προκαλείται ερέθισμα όρασης,</a:t>
            </a:r>
          </a:p>
          <a:p>
            <a:r>
              <a:rPr lang="el-GR" sz="2400" dirty="0" smtClean="0">
                <a:solidFill>
                  <a:prstClr val="black"/>
                </a:solidFill>
                <a:latin typeface="Calibri"/>
              </a:rPr>
              <a:t>ηρεμία = σκοτάδι, </a:t>
            </a:r>
          </a:p>
          <a:p>
            <a:r>
              <a:rPr lang="el-GR" sz="2400" dirty="0" smtClean="0">
                <a:solidFill>
                  <a:prstClr val="black"/>
                </a:solidFill>
                <a:latin typeface="Calibri"/>
              </a:rPr>
              <a:t>κραδασμοί = φως</a:t>
            </a:r>
            <a:endParaRPr lang="el-GR" sz="2400" dirty="0">
              <a:solidFill>
                <a:prstClr val="black"/>
              </a:solidFill>
              <a:latin typeface="Calibri"/>
            </a:endParaRPr>
          </a:p>
        </p:txBody>
      </p:sp>
      <p:cxnSp>
        <p:nvCxnSpPr>
          <p:cNvPr id="61" name="Straight Connector 60"/>
          <p:cNvCxnSpPr>
            <a:stCxn id="7" idx="3"/>
            <a:endCxn id="6" idx="1"/>
          </p:cNvCxnSpPr>
          <p:nvPr/>
        </p:nvCxnSpPr>
        <p:spPr>
          <a:xfrm flipV="1">
            <a:off x="4138246" y="3984828"/>
            <a:ext cx="361746" cy="3686"/>
          </a:xfrm>
          <a:prstGeom prst="line">
            <a:avLst/>
          </a:prstGeom>
          <a:ln w="19050">
            <a:solidFill>
              <a:srgbClr val="33339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7" y="3573015"/>
            <a:ext cx="3814719" cy="830997"/>
          </a:xfrm>
          <a:prstGeom prst="rect">
            <a:avLst/>
          </a:prstGeom>
          <a:noFill/>
          <a:ln w="19050">
            <a:solidFill>
              <a:srgbClr val="333399"/>
            </a:solidFill>
          </a:ln>
        </p:spPr>
        <p:txBody>
          <a:bodyPr wrap="square" rtlCol="0">
            <a:spAutoFit/>
          </a:bodyPr>
          <a:lstStyle/>
          <a:p>
            <a:r>
              <a:rPr lang="el-GR" sz="2400" b="1" dirty="0" smtClean="0">
                <a:solidFill>
                  <a:prstClr val="black"/>
                </a:solidFill>
                <a:latin typeface="Calibri"/>
              </a:rPr>
              <a:t>ΕΥΚΛΕΙΔΗΣ</a:t>
            </a:r>
            <a:r>
              <a:rPr lang="el-GR" sz="2400" dirty="0" smtClean="0">
                <a:solidFill>
                  <a:prstClr val="black"/>
                </a:solidFill>
                <a:latin typeface="Calibri"/>
              </a:rPr>
              <a:t> (306-283 </a:t>
            </a:r>
            <a:r>
              <a:rPr lang="el-GR" sz="2400" dirty="0" err="1" smtClean="0">
                <a:solidFill>
                  <a:prstClr val="black"/>
                </a:solidFill>
                <a:latin typeface="Calibri"/>
              </a:rPr>
              <a:t>π.Χ.</a:t>
            </a:r>
            <a:r>
              <a:rPr lang="el-GR" sz="2400" dirty="0" smtClean="0">
                <a:solidFill>
                  <a:prstClr val="black"/>
                </a:solidFill>
                <a:latin typeface="Calibri"/>
              </a:rPr>
              <a:t>)</a:t>
            </a:r>
          </a:p>
          <a:p>
            <a:pPr algn="ctr"/>
            <a:r>
              <a:rPr lang="el-GR" sz="2400" dirty="0" smtClean="0">
                <a:solidFill>
                  <a:prstClr val="black"/>
                </a:solidFill>
                <a:latin typeface="Calibri"/>
              </a:rPr>
              <a:t>«Οπτικό πυρ»</a:t>
            </a:r>
            <a:endParaRPr lang="el-GR" sz="2400" dirty="0">
              <a:solidFill>
                <a:prstClr val="black"/>
              </a:solidFill>
              <a:latin typeface="Calibri"/>
            </a:endParaRPr>
          </a:p>
        </p:txBody>
      </p:sp>
      <p:cxnSp>
        <p:nvCxnSpPr>
          <p:cNvPr id="45" name="Ευθεία γραμμή σύνδεσης 44" descr="γραμμή σύνδεσης Ευκλείδη με Roger Bacon" title="γραμμή σύνδεσης"/>
          <p:cNvCxnSpPr>
            <a:stCxn id="7" idx="2"/>
            <a:endCxn id="8" idx="0"/>
          </p:cNvCxnSpPr>
          <p:nvPr/>
        </p:nvCxnSpPr>
        <p:spPr>
          <a:xfrm>
            <a:off x="2230887" y="4404012"/>
            <a:ext cx="1" cy="685585"/>
          </a:xfrm>
          <a:prstGeom prst="line">
            <a:avLst/>
          </a:prstGeom>
          <a:ln w="19050">
            <a:solidFill>
              <a:srgbClr val="333399"/>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528" y="5089597"/>
            <a:ext cx="3814719" cy="1200329"/>
          </a:xfrm>
          <a:prstGeom prst="rect">
            <a:avLst/>
          </a:prstGeom>
          <a:noFill/>
          <a:ln w="38100">
            <a:solidFill>
              <a:srgbClr val="7030A0"/>
            </a:solidFill>
          </a:ln>
        </p:spPr>
        <p:txBody>
          <a:bodyPr wrap="square" rtlCol="0">
            <a:spAutoFit/>
          </a:bodyPr>
          <a:lstStyle/>
          <a:p>
            <a:r>
              <a:rPr lang="en-US" sz="2400" b="1" dirty="0" smtClean="0">
                <a:solidFill>
                  <a:prstClr val="black"/>
                </a:solidFill>
                <a:latin typeface="Calibri"/>
              </a:rPr>
              <a:t>ROGER BACON </a:t>
            </a:r>
            <a:r>
              <a:rPr lang="en-US" sz="2400" dirty="0" smtClean="0">
                <a:solidFill>
                  <a:prstClr val="black"/>
                </a:solidFill>
                <a:latin typeface="Calibri"/>
              </a:rPr>
              <a:t>(1214-1620)</a:t>
            </a:r>
          </a:p>
          <a:p>
            <a:r>
              <a:rPr lang="en-US" sz="2400" dirty="0" smtClean="0">
                <a:solidFill>
                  <a:prstClr val="black"/>
                </a:solidFill>
                <a:latin typeface="Calibri"/>
              </a:rPr>
              <a:t>- </a:t>
            </a:r>
            <a:r>
              <a:rPr lang="el-GR" sz="2400" dirty="0" smtClean="0">
                <a:solidFill>
                  <a:prstClr val="black"/>
                </a:solidFill>
                <a:latin typeface="Calibri"/>
              </a:rPr>
              <a:t>Υπάρχει φακός μέσα στο μάτι.</a:t>
            </a:r>
            <a:endParaRPr lang="el-GR" sz="24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z="1800" smtClean="0">
                <a:solidFill>
                  <a:prstClr val="black"/>
                </a:solidFill>
                <a:latin typeface="Calibri"/>
              </a:rPr>
              <a:pPr>
                <a:defRPr/>
              </a:pPr>
              <a:t>2</a:t>
            </a:fld>
            <a:endParaRPr lang="el-GR" sz="1800">
              <a:solidFill>
                <a:prstClr val="black"/>
              </a:solidFill>
              <a:latin typeface="Calibri"/>
            </a:endParaRPr>
          </a:p>
        </p:txBody>
      </p:sp>
    </p:spTree>
    <p:extLst>
      <p:ext uri="{BB962C8B-B14F-4D97-AF65-F5344CB8AC3E}">
        <p14:creationId xmlns:p14="http://schemas.microsoft.com/office/powerpoint/2010/main" val="3657260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333399"/>
                </a:solidFill>
              </a:rPr>
              <a:t>Η οπτική στην αρχαία </a:t>
            </a:r>
            <a:r>
              <a:rPr lang="el-GR" sz="4400" dirty="0">
                <a:solidFill>
                  <a:srgbClr val="333399"/>
                </a:solidFill>
              </a:rPr>
              <a:t>εποχή </a:t>
            </a:r>
            <a:r>
              <a:rPr lang="el-GR" sz="4400" dirty="0" smtClean="0">
                <a:solidFill>
                  <a:srgbClr val="333399"/>
                </a:solidFill>
              </a:rPr>
              <a:t/>
            </a:r>
            <a:br>
              <a:rPr lang="el-GR" sz="4400" dirty="0" smtClean="0">
                <a:solidFill>
                  <a:srgbClr val="333399"/>
                </a:solidFill>
              </a:rPr>
            </a:br>
            <a:r>
              <a:rPr lang="el-GR" sz="3600" b="0" dirty="0" smtClean="0">
                <a:solidFill>
                  <a:srgbClr val="333399"/>
                </a:solidFill>
              </a:rPr>
              <a:t>(2 από 2)</a:t>
            </a:r>
            <a:endParaRPr lang="el-GR" sz="3600" b="0" dirty="0">
              <a:solidFill>
                <a:srgbClr val="333399"/>
              </a:solidFill>
            </a:endParaRPr>
          </a:p>
        </p:txBody>
      </p:sp>
      <p:sp>
        <p:nvSpPr>
          <p:cNvPr id="9" name="TextBox 8"/>
          <p:cNvSpPr txBox="1"/>
          <p:nvPr/>
        </p:nvSpPr>
        <p:spPr>
          <a:xfrm>
            <a:off x="4656956" y="1323183"/>
            <a:ext cx="3983496" cy="2308324"/>
          </a:xfrm>
          <a:prstGeom prst="rect">
            <a:avLst/>
          </a:prstGeom>
          <a:noFill/>
          <a:ln w="19050">
            <a:solidFill>
              <a:srgbClr val="333399"/>
            </a:solidFill>
          </a:ln>
        </p:spPr>
        <p:txBody>
          <a:bodyPr wrap="square" rtlCol="0">
            <a:spAutoFit/>
          </a:bodyPr>
          <a:lstStyle/>
          <a:p>
            <a:pPr algn="ctr"/>
            <a:r>
              <a:rPr lang="el-GR" sz="2400" b="1" dirty="0">
                <a:solidFill>
                  <a:prstClr val="black"/>
                </a:solidFill>
                <a:latin typeface="Calibri"/>
              </a:rPr>
              <a:t>Ibn al </a:t>
            </a:r>
            <a:r>
              <a:rPr lang="el-GR" sz="2400" b="1" dirty="0" smtClean="0">
                <a:solidFill>
                  <a:prstClr val="black"/>
                </a:solidFill>
                <a:latin typeface="Calibri"/>
              </a:rPr>
              <a:t>Haytham</a:t>
            </a:r>
            <a:r>
              <a:rPr lang="en-US" sz="2400" b="1" dirty="0" smtClean="0">
                <a:solidFill>
                  <a:prstClr val="black"/>
                </a:solidFill>
                <a:latin typeface="Calibri"/>
              </a:rPr>
              <a:t> </a:t>
            </a:r>
            <a:r>
              <a:rPr lang="el-GR" sz="2400" b="1" dirty="0" smtClean="0">
                <a:solidFill>
                  <a:prstClr val="black"/>
                </a:solidFill>
                <a:latin typeface="Calibri"/>
              </a:rPr>
              <a:t>ή </a:t>
            </a:r>
            <a:r>
              <a:rPr lang="en-US" sz="2400" b="1" dirty="0" smtClean="0">
                <a:solidFill>
                  <a:prstClr val="black"/>
                </a:solidFill>
                <a:latin typeface="Calibri"/>
              </a:rPr>
              <a:t>Alhazen</a:t>
            </a:r>
          </a:p>
          <a:p>
            <a:pPr algn="ctr"/>
            <a:r>
              <a:rPr lang="en-US" sz="2400" dirty="0" smtClean="0">
                <a:solidFill>
                  <a:prstClr val="black"/>
                </a:solidFill>
                <a:latin typeface="Calibri"/>
              </a:rPr>
              <a:t>(965-1040 </a:t>
            </a:r>
            <a:r>
              <a:rPr lang="el-GR" sz="2400" dirty="0" smtClean="0">
                <a:solidFill>
                  <a:prstClr val="black"/>
                </a:solidFill>
                <a:latin typeface="Calibri"/>
              </a:rPr>
              <a:t>μ.Χ.)</a:t>
            </a:r>
          </a:p>
          <a:p>
            <a:pPr algn="just"/>
            <a:r>
              <a:rPr lang="el-GR" sz="2400" dirty="0" smtClean="0">
                <a:solidFill>
                  <a:prstClr val="black"/>
                </a:solidFill>
                <a:latin typeface="Calibri"/>
              </a:rPr>
              <a:t>- Οι ακτίνες εκπορεύονται από τα αντικείμενα και τα είδωλα σχηματίζονται στο πρόσθιο μέρος του ματιού.</a:t>
            </a:r>
            <a:endParaRPr lang="el-GR" sz="2400" dirty="0">
              <a:solidFill>
                <a:prstClr val="black"/>
              </a:solidFill>
              <a:latin typeface="Calibri"/>
            </a:endParaRPr>
          </a:p>
        </p:txBody>
      </p:sp>
      <p:cxnSp>
        <p:nvCxnSpPr>
          <p:cNvPr id="6" name="Straight Connector 5"/>
          <p:cNvCxnSpPr>
            <a:stCxn id="12" idx="3"/>
            <a:endCxn id="9" idx="1"/>
          </p:cNvCxnSpPr>
          <p:nvPr/>
        </p:nvCxnSpPr>
        <p:spPr>
          <a:xfrm>
            <a:off x="4057835" y="2477345"/>
            <a:ext cx="599121" cy="0"/>
          </a:xfrm>
          <a:prstGeom prst="line">
            <a:avLst/>
          </a:prstGeom>
          <a:ln w="19050">
            <a:solidFill>
              <a:srgbClr val="333399"/>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511" y="1877180"/>
            <a:ext cx="3878324" cy="1200329"/>
          </a:xfrm>
          <a:prstGeom prst="rect">
            <a:avLst/>
          </a:prstGeom>
          <a:noFill/>
          <a:ln w="38100">
            <a:solidFill>
              <a:srgbClr val="7030A0"/>
            </a:solidFill>
          </a:ln>
        </p:spPr>
        <p:txBody>
          <a:bodyPr wrap="square" rtlCol="0">
            <a:spAutoFit/>
          </a:bodyPr>
          <a:lstStyle/>
          <a:p>
            <a:r>
              <a:rPr lang="en-US" sz="2400" b="1" dirty="0" smtClean="0">
                <a:solidFill>
                  <a:prstClr val="black"/>
                </a:solidFill>
                <a:latin typeface="Calibri"/>
              </a:rPr>
              <a:t>ROGER BACON </a:t>
            </a:r>
            <a:r>
              <a:rPr lang="en-US" sz="2400" dirty="0" smtClean="0">
                <a:solidFill>
                  <a:prstClr val="black"/>
                </a:solidFill>
                <a:latin typeface="Calibri"/>
              </a:rPr>
              <a:t>(1214-1620)</a:t>
            </a:r>
          </a:p>
          <a:p>
            <a:r>
              <a:rPr lang="en-US" sz="2400" dirty="0" smtClean="0">
                <a:solidFill>
                  <a:prstClr val="black"/>
                </a:solidFill>
                <a:latin typeface="Calibri"/>
              </a:rPr>
              <a:t>- </a:t>
            </a:r>
            <a:r>
              <a:rPr lang="el-GR" sz="2400" dirty="0" smtClean="0">
                <a:solidFill>
                  <a:prstClr val="black"/>
                </a:solidFill>
                <a:latin typeface="Calibri"/>
              </a:rPr>
              <a:t>Υπάρχει φακός μέσα στο μάτι.</a:t>
            </a:r>
            <a:endParaRPr lang="el-GR" sz="2400" dirty="0">
              <a:solidFill>
                <a:prstClr val="black"/>
              </a:solidFill>
              <a:latin typeface="Calibri"/>
            </a:endParaRPr>
          </a:p>
        </p:txBody>
      </p:sp>
      <p:cxnSp>
        <p:nvCxnSpPr>
          <p:cNvPr id="21" name="Straight Connector 20"/>
          <p:cNvCxnSpPr>
            <a:stCxn id="9" idx="2"/>
            <a:endCxn id="11" idx="0"/>
          </p:cNvCxnSpPr>
          <p:nvPr/>
        </p:nvCxnSpPr>
        <p:spPr>
          <a:xfrm>
            <a:off x="6648704" y="3631507"/>
            <a:ext cx="0" cy="412137"/>
          </a:xfrm>
          <a:prstGeom prst="line">
            <a:avLst/>
          </a:prstGeom>
          <a:ln w="19050">
            <a:solidFill>
              <a:srgbClr val="33339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56956" y="4043644"/>
            <a:ext cx="3983496" cy="2308324"/>
          </a:xfrm>
          <a:prstGeom prst="rect">
            <a:avLst/>
          </a:prstGeom>
          <a:noFill/>
          <a:ln w="19050">
            <a:solidFill>
              <a:srgbClr val="333399"/>
            </a:solidFill>
          </a:ln>
        </p:spPr>
        <p:txBody>
          <a:bodyPr wrap="square" rtlCol="0">
            <a:spAutoFit/>
          </a:bodyPr>
          <a:lstStyle/>
          <a:p>
            <a:r>
              <a:rPr lang="en-US" sz="2400" b="1" dirty="0" smtClean="0">
                <a:solidFill>
                  <a:prstClr val="black"/>
                </a:solidFill>
                <a:latin typeface="Calibri"/>
              </a:rPr>
              <a:t>Leonardo Da Vinci </a:t>
            </a:r>
            <a:r>
              <a:rPr lang="en-US" sz="2400" dirty="0" smtClean="0">
                <a:solidFill>
                  <a:prstClr val="black"/>
                </a:solidFill>
                <a:latin typeface="Calibri"/>
              </a:rPr>
              <a:t>(1452-1519)</a:t>
            </a:r>
          </a:p>
          <a:p>
            <a:r>
              <a:rPr lang="el-GR" sz="2400" dirty="0" smtClean="0">
                <a:solidFill>
                  <a:prstClr val="black"/>
                </a:solidFill>
                <a:latin typeface="Calibri"/>
              </a:rPr>
              <a:t>- Η αναστροφή του ειδώλου γίνεται στο υαλώδες και προβάλλεται στον αμφιβληστροειδή.</a:t>
            </a:r>
            <a:endParaRPr lang="el-GR" sz="2400" dirty="0">
              <a:solidFill>
                <a:prstClr val="black"/>
              </a:solidFill>
              <a:latin typeface="Calibri"/>
            </a:endParaRPr>
          </a:p>
        </p:txBody>
      </p:sp>
      <p:cxnSp>
        <p:nvCxnSpPr>
          <p:cNvPr id="8" name="Straight Connector 7"/>
          <p:cNvCxnSpPr>
            <a:stCxn id="10" idx="3"/>
            <a:endCxn id="11" idx="1"/>
          </p:cNvCxnSpPr>
          <p:nvPr/>
        </p:nvCxnSpPr>
        <p:spPr>
          <a:xfrm>
            <a:off x="4092156" y="5197806"/>
            <a:ext cx="564800" cy="0"/>
          </a:xfrm>
          <a:prstGeom prst="line">
            <a:avLst/>
          </a:prstGeom>
          <a:ln w="19050">
            <a:solidFill>
              <a:srgbClr val="33339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3832" y="4597641"/>
            <a:ext cx="3878324" cy="1200329"/>
          </a:xfrm>
          <a:prstGeom prst="rect">
            <a:avLst/>
          </a:prstGeom>
          <a:noFill/>
          <a:ln w="19050">
            <a:solidFill>
              <a:srgbClr val="333399"/>
            </a:solidFill>
          </a:ln>
        </p:spPr>
        <p:txBody>
          <a:bodyPr wrap="square" rtlCol="0">
            <a:spAutoFit/>
          </a:bodyPr>
          <a:lstStyle/>
          <a:p>
            <a:r>
              <a:rPr lang="en-US" sz="2400" b="1" dirty="0" smtClean="0">
                <a:solidFill>
                  <a:prstClr val="black"/>
                </a:solidFill>
                <a:latin typeface="Calibri"/>
              </a:rPr>
              <a:t>Rene Descartes </a:t>
            </a:r>
            <a:r>
              <a:rPr lang="en-US" sz="2400" dirty="0" smtClean="0">
                <a:solidFill>
                  <a:prstClr val="black"/>
                </a:solidFill>
                <a:latin typeface="Calibri"/>
              </a:rPr>
              <a:t>(1596-1620)</a:t>
            </a:r>
          </a:p>
          <a:p>
            <a:r>
              <a:rPr lang="el-GR" sz="2400" dirty="0" smtClean="0">
                <a:solidFill>
                  <a:prstClr val="black"/>
                </a:solidFill>
                <a:latin typeface="Calibri"/>
              </a:rPr>
              <a:t>- Η αναστροφή της εικόνας γίνεται στο οπτικό χίασμα.</a:t>
            </a:r>
            <a:endParaRPr lang="el-GR" sz="24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z="1800" smtClean="0">
                <a:solidFill>
                  <a:prstClr val="black"/>
                </a:solidFill>
                <a:latin typeface="Calibri"/>
              </a:rPr>
              <a:pPr>
                <a:defRPr/>
              </a:pPr>
              <a:t>3</a:t>
            </a:fld>
            <a:endParaRPr lang="el-GR" sz="1800" dirty="0">
              <a:solidFill>
                <a:prstClr val="black"/>
              </a:solidFill>
              <a:latin typeface="Calibri"/>
            </a:endParaRPr>
          </a:p>
        </p:txBody>
      </p:sp>
    </p:spTree>
    <p:extLst>
      <p:ext uri="{BB962C8B-B14F-4D97-AF65-F5344CB8AC3E}">
        <p14:creationId xmlns:p14="http://schemas.microsoft.com/office/powerpoint/2010/main" val="80501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9200"/>
            <a:ext cx="9144000" cy="907200"/>
          </a:xfrm>
        </p:spPr>
        <p:txBody>
          <a:bodyPr>
            <a:noAutofit/>
          </a:bodyPr>
          <a:lstStyle/>
          <a:p>
            <a:r>
              <a:rPr lang="el-GR" sz="3600" dirty="0" smtClean="0">
                <a:solidFill>
                  <a:srgbClr val="333399"/>
                </a:solidFill>
              </a:rPr>
              <a:t>Η επιστήμη της οπτικής στην αρχαία εποχή </a:t>
            </a:r>
            <a:br>
              <a:rPr lang="el-GR" sz="3600" dirty="0" smtClean="0">
                <a:solidFill>
                  <a:srgbClr val="333399"/>
                </a:solidFill>
              </a:rPr>
            </a:br>
            <a:r>
              <a:rPr lang="el-GR" sz="3200" b="0" dirty="0" smtClean="0">
                <a:solidFill>
                  <a:srgbClr val="333399"/>
                </a:solidFill>
              </a:rPr>
              <a:t>(1 από 4)</a:t>
            </a:r>
            <a:endParaRPr lang="el-GR" sz="3200" b="0" dirty="0">
              <a:solidFill>
                <a:srgbClr val="333399"/>
              </a:solidFill>
            </a:endParaRPr>
          </a:p>
        </p:txBody>
      </p:sp>
      <p:sp>
        <p:nvSpPr>
          <p:cNvPr id="6147" name="Rectangle 3"/>
          <p:cNvSpPr>
            <a:spLocks noChangeArrowheads="1"/>
          </p:cNvSpPr>
          <p:nvPr/>
        </p:nvSpPr>
        <p:spPr bwMode="auto">
          <a:xfrm>
            <a:off x="499138" y="2060848"/>
            <a:ext cx="8229600" cy="259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4000"/>
              </a:lnSpc>
            </a:pPr>
            <a:r>
              <a:rPr lang="el-GR" sz="2400" dirty="0">
                <a:solidFill>
                  <a:srgbClr val="000000"/>
                </a:solidFill>
                <a:latin typeface="Calibri"/>
              </a:rPr>
              <a:t>Οι </a:t>
            </a:r>
            <a:r>
              <a:rPr lang="el-GR" sz="2400" dirty="0">
                <a:solidFill>
                  <a:prstClr val="black"/>
                </a:solidFill>
                <a:latin typeface="Calibri"/>
              </a:rPr>
              <a:t>αρχαίοι Έλληνες</a:t>
            </a:r>
            <a:r>
              <a:rPr lang="el-GR" sz="2400" dirty="0">
                <a:solidFill>
                  <a:srgbClr val="000000"/>
                </a:solidFill>
                <a:latin typeface="Calibri"/>
              </a:rPr>
              <a:t>, από πολύ παλιά είχαν θεοποιήσει το φως και τον ήλιο τον ταύτιζαν µε τον θεό </a:t>
            </a:r>
            <a:r>
              <a:rPr lang="el-GR" sz="2400" dirty="0" err="1">
                <a:solidFill>
                  <a:srgbClr val="000000"/>
                </a:solidFill>
                <a:latin typeface="Calibri"/>
              </a:rPr>
              <a:t>Απολλύοντα</a:t>
            </a:r>
            <a:r>
              <a:rPr lang="el-GR" sz="2400" dirty="0">
                <a:solidFill>
                  <a:srgbClr val="000000"/>
                </a:solidFill>
                <a:latin typeface="Calibri"/>
              </a:rPr>
              <a:t>, αργότερα ο </a:t>
            </a:r>
            <a:r>
              <a:rPr lang="el-GR" sz="2400" dirty="0">
                <a:solidFill>
                  <a:prstClr val="black"/>
                </a:solidFill>
                <a:latin typeface="Calibri"/>
              </a:rPr>
              <a:t>Όμηρος</a:t>
            </a:r>
            <a:r>
              <a:rPr lang="el-GR" sz="2400" dirty="0">
                <a:solidFill>
                  <a:srgbClr val="000000"/>
                </a:solidFill>
                <a:latin typeface="Calibri"/>
              </a:rPr>
              <a:t> τον αποκαλεί «θεό του φωτός», Φοίβο Απόλλωνα.  Χωρίς σημαντικές αλλαγές, ασπάζονται και μεταφέρουν την ίδια αντίληψη περί φωτός, τόσο ο </a:t>
            </a:r>
            <a:r>
              <a:rPr lang="el-GR" sz="2400" b="1" dirty="0">
                <a:solidFill>
                  <a:srgbClr val="333399"/>
                </a:solidFill>
                <a:latin typeface="Calibri"/>
              </a:rPr>
              <a:t>Αναξαγόρας</a:t>
            </a:r>
            <a:r>
              <a:rPr lang="el-GR" sz="2400" dirty="0">
                <a:solidFill>
                  <a:prstClr val="black"/>
                </a:solidFill>
                <a:latin typeface="Calibri"/>
              </a:rPr>
              <a:t> </a:t>
            </a:r>
            <a:r>
              <a:rPr lang="el-GR" sz="2400" dirty="0">
                <a:solidFill>
                  <a:srgbClr val="000000"/>
                </a:solidFill>
                <a:latin typeface="Calibri"/>
              </a:rPr>
              <a:t>(500-428 </a:t>
            </a:r>
            <a:r>
              <a:rPr lang="el-GR" sz="2400" dirty="0" err="1">
                <a:solidFill>
                  <a:srgbClr val="000000"/>
                </a:solidFill>
                <a:latin typeface="Calibri"/>
              </a:rPr>
              <a:t>π.Χ.</a:t>
            </a:r>
            <a:r>
              <a:rPr lang="el-GR" sz="2400" dirty="0">
                <a:solidFill>
                  <a:srgbClr val="000000"/>
                </a:solidFill>
                <a:latin typeface="Calibri"/>
              </a:rPr>
              <a:t> ) όσο και ο </a:t>
            </a:r>
            <a:r>
              <a:rPr lang="el-GR" sz="2400" b="1" dirty="0">
                <a:solidFill>
                  <a:srgbClr val="333399"/>
                </a:solidFill>
                <a:latin typeface="Calibri"/>
              </a:rPr>
              <a:t>Εμπεδοκλής</a:t>
            </a:r>
            <a:r>
              <a:rPr lang="el-GR" sz="2400" dirty="0">
                <a:solidFill>
                  <a:prstClr val="black"/>
                </a:solidFill>
                <a:latin typeface="Calibri"/>
              </a:rPr>
              <a:t> (484-424 </a:t>
            </a:r>
            <a:r>
              <a:rPr lang="el-GR" sz="2400" dirty="0" err="1">
                <a:solidFill>
                  <a:prstClr val="black"/>
                </a:solidFill>
                <a:latin typeface="Calibri"/>
              </a:rPr>
              <a:t>π.Χ.</a:t>
            </a:r>
            <a:r>
              <a:rPr lang="el-GR" sz="2400" dirty="0">
                <a:solidFill>
                  <a:prstClr val="black"/>
                </a:solidFill>
                <a:latin typeface="Calibri"/>
              </a:rPr>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4068836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260648"/>
            <a:ext cx="9143999" cy="908720"/>
          </a:xfrm>
        </p:spPr>
        <p:txBody>
          <a:bodyPr>
            <a:noAutofit/>
          </a:bodyPr>
          <a:lstStyle/>
          <a:p>
            <a:r>
              <a:rPr lang="el-GR" sz="3600" dirty="0">
                <a:solidFill>
                  <a:srgbClr val="333399"/>
                </a:solidFill>
              </a:rPr>
              <a:t>Η </a:t>
            </a:r>
            <a:r>
              <a:rPr lang="el-GR" sz="3600" dirty="0" smtClean="0">
                <a:solidFill>
                  <a:srgbClr val="333399"/>
                </a:solidFill>
              </a:rPr>
              <a:t>επιστήμη της </a:t>
            </a:r>
            <a:r>
              <a:rPr lang="el-GR" sz="3600" dirty="0">
                <a:solidFill>
                  <a:srgbClr val="333399"/>
                </a:solidFill>
              </a:rPr>
              <a:t>οπτικής στην </a:t>
            </a:r>
            <a:r>
              <a:rPr lang="el-GR" sz="3600" dirty="0" smtClean="0">
                <a:solidFill>
                  <a:srgbClr val="333399"/>
                </a:solidFill>
              </a:rPr>
              <a:t>αρχαία εποχή </a:t>
            </a:r>
            <a:br>
              <a:rPr lang="el-GR" sz="3600" dirty="0" smtClean="0">
                <a:solidFill>
                  <a:srgbClr val="333399"/>
                </a:solidFill>
              </a:rPr>
            </a:br>
            <a:r>
              <a:rPr lang="el-GR" sz="3200" b="0" dirty="0" smtClean="0">
                <a:solidFill>
                  <a:srgbClr val="333399"/>
                </a:solidFill>
              </a:rPr>
              <a:t>(2 από 4) </a:t>
            </a:r>
            <a:endParaRPr lang="el-GR" sz="3200" b="0" dirty="0">
              <a:solidFill>
                <a:srgbClr val="333399"/>
              </a:solidFill>
            </a:endParaRPr>
          </a:p>
        </p:txBody>
      </p:sp>
      <p:sp>
        <p:nvSpPr>
          <p:cNvPr id="7170" name="Rectangle 2"/>
          <p:cNvSpPr>
            <a:spLocks noChangeArrowheads="1"/>
          </p:cNvSpPr>
          <p:nvPr/>
        </p:nvSpPr>
        <p:spPr bwMode="auto">
          <a:xfrm>
            <a:off x="467544" y="1993997"/>
            <a:ext cx="632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4138" lvl="1">
              <a:spcBef>
                <a:spcPts val="600"/>
              </a:spcBef>
              <a:spcAft>
                <a:spcPts val="600"/>
              </a:spcAft>
            </a:pPr>
            <a:r>
              <a:rPr lang="el-GR" sz="2400" dirty="0">
                <a:solidFill>
                  <a:srgbClr val="000000"/>
                </a:solidFill>
                <a:latin typeface="Calibri"/>
              </a:rPr>
              <a:t>Ο </a:t>
            </a:r>
            <a:r>
              <a:rPr lang="el-GR" sz="2400" b="1" dirty="0">
                <a:solidFill>
                  <a:srgbClr val="333399"/>
                </a:solidFill>
                <a:latin typeface="Calibri"/>
              </a:rPr>
              <a:t>∆ηµόκριτος </a:t>
            </a:r>
            <a:r>
              <a:rPr lang="el-GR" sz="2400" dirty="0">
                <a:solidFill>
                  <a:srgbClr val="000000"/>
                </a:solidFill>
                <a:latin typeface="Calibri"/>
              </a:rPr>
              <a:t>(460-370 </a:t>
            </a:r>
            <a:r>
              <a:rPr lang="el-GR" sz="2400" dirty="0" err="1">
                <a:solidFill>
                  <a:srgbClr val="000000"/>
                </a:solidFill>
                <a:latin typeface="Calibri"/>
              </a:rPr>
              <a:t>π.Χ.</a:t>
            </a:r>
            <a:r>
              <a:rPr lang="el-GR" sz="2400" dirty="0">
                <a:solidFill>
                  <a:srgbClr val="000000"/>
                </a:solidFill>
                <a:latin typeface="Calibri"/>
              </a:rPr>
              <a:t>), πρώτος υποστήριξε ότι «το φως ήταν μια ενέργεια αποκλειστικά εξωτερικής προέλευσης</a:t>
            </a:r>
            <a:r>
              <a:rPr lang="el-GR" sz="2400" dirty="0" smtClean="0">
                <a:solidFill>
                  <a:srgbClr val="000000"/>
                </a:solidFill>
                <a:latin typeface="Calibri"/>
              </a:rPr>
              <a:t>»</a:t>
            </a:r>
            <a:r>
              <a:rPr lang="en-US" sz="2400" dirty="0" smtClean="0">
                <a:solidFill>
                  <a:srgbClr val="000000"/>
                </a:solidFill>
                <a:latin typeface="Calibri"/>
              </a:rPr>
              <a:t>.</a:t>
            </a:r>
            <a:endParaRPr lang="en-GB" sz="2400" dirty="0">
              <a:solidFill>
                <a:prstClr val="black"/>
              </a:solidFill>
              <a:latin typeface="Calibri"/>
            </a:endParaRPr>
          </a:p>
        </p:txBody>
      </p:sp>
      <p:sp>
        <p:nvSpPr>
          <p:cNvPr id="7172" name="Rectangle 5"/>
          <p:cNvSpPr>
            <a:spLocks noChangeArrowheads="1"/>
          </p:cNvSpPr>
          <p:nvPr/>
        </p:nvSpPr>
        <p:spPr bwMode="auto">
          <a:xfrm>
            <a:off x="467544" y="3861048"/>
            <a:ext cx="60573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84138" lvl="1">
              <a:spcBef>
                <a:spcPts val="0"/>
              </a:spcBef>
              <a:spcAft>
                <a:spcPts val="0"/>
              </a:spcAft>
            </a:pPr>
            <a:r>
              <a:rPr lang="el-GR" sz="2400" dirty="0">
                <a:solidFill>
                  <a:prstClr val="black"/>
                </a:solidFill>
                <a:latin typeface="Calibri"/>
                <a:ea typeface="Tahoma" pitchFamily="34" charset="0"/>
                <a:cs typeface="Tahoma" pitchFamily="34" charset="0"/>
              </a:rPr>
              <a:t>Ο </a:t>
            </a:r>
            <a:r>
              <a:rPr lang="el-GR" sz="2400" b="1" dirty="0">
                <a:solidFill>
                  <a:srgbClr val="333399"/>
                </a:solidFill>
                <a:latin typeface="Calibri"/>
                <a:ea typeface="Tahoma" pitchFamily="34" charset="0"/>
                <a:cs typeface="Tahoma" pitchFamily="34" charset="0"/>
              </a:rPr>
              <a:t>Αριστοτέλης</a:t>
            </a:r>
            <a:r>
              <a:rPr lang="el-GR" sz="2400" dirty="0">
                <a:solidFill>
                  <a:prstClr val="black"/>
                </a:solidFill>
                <a:latin typeface="Calibri"/>
                <a:ea typeface="Tahoma" pitchFamily="34" charset="0"/>
                <a:cs typeface="Tahoma" pitchFamily="34" charset="0"/>
              </a:rPr>
              <a:t> (384-322 </a:t>
            </a:r>
            <a:r>
              <a:rPr lang="el-GR" sz="2400" dirty="0" err="1">
                <a:solidFill>
                  <a:prstClr val="black"/>
                </a:solidFill>
                <a:latin typeface="Calibri"/>
                <a:ea typeface="Tahoma" pitchFamily="34" charset="0"/>
                <a:cs typeface="Tahoma" pitchFamily="34" charset="0"/>
              </a:rPr>
              <a:t>π.Χ.</a:t>
            </a:r>
            <a:r>
              <a:rPr lang="el-GR" sz="2400" dirty="0">
                <a:solidFill>
                  <a:prstClr val="black"/>
                </a:solidFill>
                <a:latin typeface="Calibri"/>
                <a:ea typeface="Tahoma" pitchFamily="34" charset="0"/>
                <a:cs typeface="Tahoma" pitchFamily="34" charset="0"/>
              </a:rPr>
              <a:t>) δεχόταν την </a:t>
            </a:r>
          </a:p>
          <a:p>
            <a:pPr marL="84138" lvl="1">
              <a:spcBef>
                <a:spcPts val="0"/>
              </a:spcBef>
              <a:spcAft>
                <a:spcPts val="0"/>
              </a:spcAft>
            </a:pPr>
            <a:r>
              <a:rPr lang="el-GR" sz="2400" dirty="0">
                <a:solidFill>
                  <a:prstClr val="black"/>
                </a:solidFill>
                <a:latin typeface="Calibri"/>
                <a:ea typeface="Tahoma" pitchFamily="34" charset="0"/>
                <a:cs typeface="Tahoma" pitchFamily="34" charset="0"/>
              </a:rPr>
              <a:t>θεωρία για διείσδυση φωτεινών ακτινών από </a:t>
            </a:r>
          </a:p>
          <a:p>
            <a:pPr marL="84138" lvl="1">
              <a:spcBef>
                <a:spcPts val="0"/>
              </a:spcBef>
              <a:spcAft>
                <a:spcPts val="0"/>
              </a:spcAft>
            </a:pPr>
            <a:r>
              <a:rPr lang="el-GR" sz="2400" dirty="0">
                <a:solidFill>
                  <a:prstClr val="black"/>
                </a:solidFill>
                <a:latin typeface="Calibri"/>
                <a:ea typeface="Tahoma" pitchFamily="34" charset="0"/>
                <a:cs typeface="Tahoma" pitchFamily="34" charset="0"/>
              </a:rPr>
              <a:t>τον έξω κόσμο</a:t>
            </a:r>
            <a:r>
              <a:rPr lang="el-GR" sz="2400" dirty="0" smtClean="0">
                <a:solidFill>
                  <a:prstClr val="black"/>
                </a:solidFill>
                <a:latin typeface="Calibri"/>
                <a:ea typeface="Tahoma" pitchFamily="34" charset="0"/>
                <a:cs typeface="Tahoma" pitchFamily="34" charset="0"/>
              </a:rPr>
              <a:t>.</a:t>
            </a:r>
            <a:endParaRPr lang="el-GR" sz="2400" dirty="0">
              <a:solidFill>
                <a:prstClr val="black"/>
              </a:solidFill>
              <a:latin typeface="Calibri"/>
              <a:ea typeface="Tahoma" pitchFamily="34" charset="0"/>
              <a:cs typeface="Tahoma" pitchFamily="34" charset="0"/>
            </a:endParaRPr>
          </a:p>
        </p:txBody>
      </p:sp>
      <p:pic>
        <p:nvPicPr>
          <p:cNvPr id="1026" name="Picture 2" title="Αριστοτέλη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040" y="2996952"/>
            <a:ext cx="1620069" cy="2216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7" name="Rectangle 6"/>
          <p:cNvSpPr/>
          <p:nvPr/>
        </p:nvSpPr>
        <p:spPr>
          <a:xfrm>
            <a:off x="5940152" y="5302369"/>
            <a:ext cx="3203847"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Aristotle Bust White Background Transparent</a:t>
            </a:r>
            <a:r>
              <a:rPr lang="en-US" sz="1200" dirty="0">
                <a:solidFill>
                  <a:prstClr val="black">
                    <a:lumMod val="65000"/>
                    <a:lumOff val="35000"/>
                  </a:prstClr>
                </a:solidFill>
                <a:latin typeface="Calibri"/>
              </a:rPr>
              <a:t>”,  </a:t>
            </a:r>
            <a:endParaRPr lang="en-US" sz="1200" dirty="0" smtClean="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jlorenz1</a:t>
            </a:r>
            <a:r>
              <a:rPr lang="el-GR" sz="1200" dirty="0" smtClean="0">
                <a:solidFill>
                  <a:prstClr val="black">
                    <a:lumMod val="65000"/>
                    <a:lumOff val="35000"/>
                  </a:prstClr>
                </a:solidFill>
                <a:latin typeface="Calibri"/>
              </a:rPr>
              <a:t>  </a:t>
            </a:r>
            <a:r>
              <a:rPr lang="el-GR" sz="1200" dirty="0">
                <a:solidFill>
                  <a:prstClr val="black">
                    <a:lumMod val="75000"/>
                    <a:lumOff val="25000"/>
                  </a:prstClr>
                </a:solidFill>
                <a:latin typeface="Calibri"/>
              </a:rPr>
              <a:t>διαθέσιμο με άδεια </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CC BY-SA 3.0</a:t>
            </a:r>
            <a:endParaRPr lang="en-US" sz="12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409106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7200"/>
          </a:xfrm>
        </p:spPr>
        <p:txBody>
          <a:bodyPr>
            <a:noAutofit/>
          </a:bodyPr>
          <a:lstStyle/>
          <a:p>
            <a:r>
              <a:rPr lang="el-GR" sz="3600" dirty="0">
                <a:solidFill>
                  <a:srgbClr val="333399"/>
                </a:solidFill>
              </a:rPr>
              <a:t>Η επιστήμη της οπτικής στην </a:t>
            </a:r>
            <a:r>
              <a:rPr lang="el-GR" sz="3600" dirty="0" smtClean="0">
                <a:solidFill>
                  <a:srgbClr val="333399"/>
                </a:solidFill>
              </a:rPr>
              <a:t>αρχαία εποχή </a:t>
            </a:r>
            <a:br>
              <a:rPr lang="el-GR" sz="3600" dirty="0" smtClean="0">
                <a:solidFill>
                  <a:srgbClr val="333399"/>
                </a:solidFill>
              </a:rPr>
            </a:br>
            <a:r>
              <a:rPr lang="el-GR" sz="3200" b="0" dirty="0" smtClean="0">
                <a:solidFill>
                  <a:srgbClr val="333399"/>
                </a:solidFill>
              </a:rPr>
              <a:t>(3 από 4) </a:t>
            </a:r>
            <a:endParaRPr lang="en-US" sz="3200" b="0" dirty="0">
              <a:solidFill>
                <a:srgbClr val="333399"/>
              </a:solidFill>
            </a:endParaRPr>
          </a:p>
        </p:txBody>
      </p:sp>
      <p:sp>
        <p:nvSpPr>
          <p:cNvPr id="8194" name="Rectangle 2"/>
          <p:cNvSpPr>
            <a:spLocks noChangeArrowheads="1"/>
          </p:cNvSpPr>
          <p:nvPr/>
        </p:nvSpPr>
        <p:spPr bwMode="auto">
          <a:xfrm>
            <a:off x="246796" y="2095221"/>
            <a:ext cx="64970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4138" lvl="1">
              <a:spcBef>
                <a:spcPct val="50000"/>
              </a:spcBef>
            </a:pPr>
            <a:r>
              <a:rPr lang="el-GR" sz="2400" dirty="0">
                <a:solidFill>
                  <a:srgbClr val="000000"/>
                </a:solidFill>
                <a:latin typeface="Calibri"/>
              </a:rPr>
              <a:t>Ο </a:t>
            </a:r>
            <a:r>
              <a:rPr lang="el-GR" sz="2400" b="1" dirty="0">
                <a:solidFill>
                  <a:srgbClr val="333399"/>
                </a:solidFill>
                <a:latin typeface="Calibri"/>
              </a:rPr>
              <a:t>Πλάτων</a:t>
            </a:r>
            <a:r>
              <a:rPr lang="el-GR" sz="2400" dirty="0">
                <a:solidFill>
                  <a:prstClr val="black"/>
                </a:solidFill>
                <a:latin typeface="Calibri"/>
              </a:rPr>
              <a:t> </a:t>
            </a:r>
            <a:r>
              <a:rPr lang="el-GR" sz="2400" dirty="0">
                <a:solidFill>
                  <a:srgbClr val="000000"/>
                </a:solidFill>
                <a:latin typeface="Calibri"/>
              </a:rPr>
              <a:t>(427 –347 </a:t>
            </a:r>
            <a:r>
              <a:rPr lang="el-GR" sz="2400" dirty="0" err="1">
                <a:solidFill>
                  <a:srgbClr val="000000"/>
                </a:solidFill>
                <a:latin typeface="Calibri"/>
              </a:rPr>
              <a:t>π.Χ.</a:t>
            </a:r>
            <a:r>
              <a:rPr lang="el-GR" sz="2400" dirty="0">
                <a:solidFill>
                  <a:srgbClr val="000000"/>
                </a:solidFill>
                <a:latin typeface="Calibri"/>
              </a:rPr>
              <a:t>) τοποθετούσε την όραση πολύ ψηλά και την ξεχώριζε από τις άλλες αισθήσεις, καλώντας την «πολυτελέστατη».</a:t>
            </a:r>
            <a:r>
              <a:rPr lang="en-GB" sz="2400" dirty="0">
                <a:solidFill>
                  <a:srgbClr val="000000"/>
                </a:solidFill>
                <a:latin typeface="Calibri"/>
              </a:rPr>
              <a:t> </a:t>
            </a:r>
            <a:endParaRPr lang="en-GB" sz="2400" dirty="0">
              <a:solidFill>
                <a:prstClr val="black"/>
              </a:solidFill>
              <a:latin typeface="Calibri"/>
            </a:endParaRPr>
          </a:p>
        </p:txBody>
      </p:sp>
      <p:sp>
        <p:nvSpPr>
          <p:cNvPr id="8196" name="Rectangle 4"/>
          <p:cNvSpPr>
            <a:spLocks noChangeArrowheads="1"/>
          </p:cNvSpPr>
          <p:nvPr/>
        </p:nvSpPr>
        <p:spPr bwMode="auto">
          <a:xfrm>
            <a:off x="235176" y="4365104"/>
            <a:ext cx="86573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4138" lvl="1">
              <a:spcBef>
                <a:spcPct val="50000"/>
              </a:spcBef>
              <a:tabLst>
                <a:tab pos="0" algn="l"/>
              </a:tabLst>
            </a:pPr>
            <a:r>
              <a:rPr lang="el-GR" sz="2400" dirty="0">
                <a:solidFill>
                  <a:srgbClr val="000000"/>
                </a:solidFill>
                <a:latin typeface="Calibri"/>
              </a:rPr>
              <a:t>Το πρώτο βιβλίο της αρχαιότητας, που πραγματεύεται το φως, είναι η </a:t>
            </a:r>
            <a:r>
              <a:rPr lang="el-GR" sz="2400" dirty="0">
                <a:solidFill>
                  <a:prstClr val="black"/>
                </a:solidFill>
                <a:latin typeface="Calibri"/>
              </a:rPr>
              <a:t>Οπτική του </a:t>
            </a:r>
            <a:r>
              <a:rPr lang="el-GR" sz="2400" b="1" dirty="0">
                <a:solidFill>
                  <a:srgbClr val="333399"/>
                </a:solidFill>
                <a:latin typeface="Calibri"/>
              </a:rPr>
              <a:t>Ευκλείδη</a:t>
            </a:r>
            <a:r>
              <a:rPr lang="el-GR" sz="2400" dirty="0">
                <a:solidFill>
                  <a:srgbClr val="000000"/>
                </a:solidFill>
                <a:latin typeface="Calibri"/>
              </a:rPr>
              <a:t> (306-283 </a:t>
            </a:r>
            <a:r>
              <a:rPr lang="el-GR" sz="2400" dirty="0" err="1">
                <a:solidFill>
                  <a:srgbClr val="000000"/>
                </a:solidFill>
                <a:latin typeface="Calibri"/>
              </a:rPr>
              <a:t>π.Χ.</a:t>
            </a:r>
            <a:r>
              <a:rPr lang="el-GR" sz="2400" dirty="0">
                <a:solidFill>
                  <a:srgbClr val="000000"/>
                </a:solidFill>
                <a:latin typeface="Calibri"/>
              </a:rPr>
              <a:t>) µε τις </a:t>
            </a:r>
            <a:r>
              <a:rPr lang="el-GR" sz="2400" dirty="0" smtClean="0">
                <a:solidFill>
                  <a:srgbClr val="000000"/>
                </a:solidFill>
                <a:latin typeface="Calibri"/>
              </a:rPr>
              <a:t>περίφημες </a:t>
            </a:r>
            <a:r>
              <a:rPr lang="el-GR" sz="2400" dirty="0">
                <a:solidFill>
                  <a:srgbClr val="000000"/>
                </a:solidFill>
                <a:latin typeface="Calibri"/>
              </a:rPr>
              <a:t>επτά προτάσεις για το φως.</a:t>
            </a:r>
            <a:r>
              <a:rPr lang="en-GB" sz="2400" dirty="0">
                <a:solidFill>
                  <a:srgbClr val="000000"/>
                </a:solidFill>
                <a:latin typeface="Calibri"/>
              </a:rPr>
              <a:t> </a:t>
            </a:r>
          </a:p>
        </p:txBody>
      </p:sp>
      <p:pic>
        <p:nvPicPr>
          <p:cNvPr id="2050" name="Picture 2" title="Πλάτω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8114" y="1780986"/>
            <a:ext cx="12192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8" name="Rectangle 7"/>
          <p:cNvSpPr/>
          <p:nvPr/>
        </p:nvSpPr>
        <p:spPr>
          <a:xfrm>
            <a:off x="6060074" y="3682897"/>
            <a:ext cx="3079788"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Louvre, Plato-Sculpture</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a:solidFill>
                <a:prstClr val="black">
                  <a:lumMod val="65000"/>
                  <a:lumOff val="35000"/>
                </a:prstClr>
              </a:solidFill>
              <a:latin typeface="Calibri"/>
            </a:endParaRPr>
          </a:p>
          <a:p>
            <a:pPr algn="ctr"/>
            <a:r>
              <a:rPr lang="en-US" sz="1200" dirty="0" err="1" smtClean="0">
                <a:solidFill>
                  <a:prstClr val="black">
                    <a:lumMod val="65000"/>
                    <a:lumOff val="35000"/>
                  </a:prstClr>
                </a:solidFill>
                <a:latin typeface="Calibri"/>
                <a:hlinkClick r:id="rId4"/>
              </a:rPr>
              <a:t>byCherryX</a:t>
            </a:r>
            <a:r>
              <a:rPr lang="en-US" sz="1200" dirty="0" smtClean="0">
                <a:solidFill>
                  <a:prstClr val="black">
                    <a:lumMod val="65000"/>
                    <a:lumOff val="35000"/>
                  </a:prstClr>
                </a:solidFill>
                <a:latin typeface="Calibri"/>
              </a:rPr>
              <a:t> </a:t>
            </a:r>
            <a:r>
              <a:rPr lang="el-GR" sz="1200" dirty="0">
                <a:solidFill>
                  <a:prstClr val="black">
                    <a:lumMod val="75000"/>
                    <a:lumOff val="25000"/>
                  </a:prstClr>
                </a:solidFill>
                <a:latin typeface="Calibri"/>
              </a:rPr>
              <a:t>διαθέσιμο με άδεια </a:t>
            </a:r>
            <a:r>
              <a:rPr lang="en-US" sz="1200" dirty="0" smtClean="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392132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9144000" cy="908720"/>
          </a:xfrm>
        </p:spPr>
        <p:txBody>
          <a:bodyPr>
            <a:noAutofit/>
          </a:bodyPr>
          <a:lstStyle/>
          <a:p>
            <a:r>
              <a:rPr lang="el-GR" sz="3600" dirty="0">
                <a:solidFill>
                  <a:srgbClr val="333399"/>
                </a:solidFill>
              </a:rPr>
              <a:t>Η επιστήμη της οπτικής στην </a:t>
            </a:r>
            <a:r>
              <a:rPr lang="el-GR" sz="3600" dirty="0" smtClean="0">
                <a:solidFill>
                  <a:srgbClr val="333399"/>
                </a:solidFill>
              </a:rPr>
              <a:t>αρχαία εποχή </a:t>
            </a:r>
            <a:br>
              <a:rPr lang="el-GR" sz="3600" dirty="0" smtClean="0">
                <a:solidFill>
                  <a:srgbClr val="333399"/>
                </a:solidFill>
              </a:rPr>
            </a:br>
            <a:r>
              <a:rPr lang="el-GR" sz="3200" b="0" dirty="0" smtClean="0">
                <a:solidFill>
                  <a:srgbClr val="333399"/>
                </a:solidFill>
              </a:rPr>
              <a:t>(4 από 4)</a:t>
            </a:r>
            <a:endParaRPr lang="el-GR" sz="3200" b="0" dirty="0">
              <a:solidFill>
                <a:srgbClr val="333399"/>
              </a:solidFill>
            </a:endParaRPr>
          </a:p>
        </p:txBody>
      </p:sp>
      <p:sp>
        <p:nvSpPr>
          <p:cNvPr id="8197" name="Rectangle 5"/>
          <p:cNvSpPr>
            <a:spLocks noChangeArrowheads="1"/>
          </p:cNvSpPr>
          <p:nvPr/>
        </p:nvSpPr>
        <p:spPr bwMode="auto">
          <a:xfrm>
            <a:off x="323528" y="1916832"/>
            <a:ext cx="631610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3525" lvl="1" indent="4763">
              <a:spcBef>
                <a:spcPct val="50000"/>
              </a:spcBef>
            </a:pPr>
            <a:r>
              <a:rPr lang="el-GR" sz="2400" dirty="0">
                <a:solidFill>
                  <a:srgbClr val="000000"/>
                </a:solidFill>
                <a:latin typeface="Calibri"/>
              </a:rPr>
              <a:t>Ο </a:t>
            </a:r>
            <a:r>
              <a:rPr lang="el-GR" sz="2400" b="1" dirty="0">
                <a:solidFill>
                  <a:srgbClr val="333399"/>
                </a:solidFill>
                <a:latin typeface="Calibri"/>
              </a:rPr>
              <a:t>Αρχιμήδης</a:t>
            </a:r>
            <a:r>
              <a:rPr lang="el-GR" sz="2400" dirty="0">
                <a:solidFill>
                  <a:srgbClr val="000000"/>
                </a:solidFill>
                <a:latin typeface="Calibri"/>
              </a:rPr>
              <a:t> (257-212 </a:t>
            </a:r>
            <a:r>
              <a:rPr lang="el-GR" sz="2400" dirty="0" err="1">
                <a:solidFill>
                  <a:srgbClr val="000000"/>
                </a:solidFill>
                <a:latin typeface="Calibri"/>
              </a:rPr>
              <a:t>π.Χ.</a:t>
            </a:r>
            <a:r>
              <a:rPr lang="el-GR" sz="2400" dirty="0">
                <a:solidFill>
                  <a:srgbClr val="000000"/>
                </a:solidFill>
                <a:latin typeface="Calibri"/>
              </a:rPr>
              <a:t>), η μεγαλύτερη διάνοια της αρχαιότητας, που σήκωσε το ανάστημα του στον Πλατωνικό </a:t>
            </a:r>
            <a:r>
              <a:rPr lang="el-GR" sz="2400" dirty="0" err="1">
                <a:solidFill>
                  <a:srgbClr val="000000"/>
                </a:solidFill>
                <a:latin typeface="Calibri"/>
              </a:rPr>
              <a:t>απαγορευτισμό</a:t>
            </a:r>
            <a:r>
              <a:rPr lang="el-GR" sz="2400" dirty="0">
                <a:solidFill>
                  <a:srgbClr val="000000"/>
                </a:solidFill>
                <a:latin typeface="Calibri"/>
              </a:rPr>
              <a:t>. </a:t>
            </a:r>
            <a:endParaRPr lang="el-GR" sz="2400" dirty="0" smtClean="0">
              <a:solidFill>
                <a:srgbClr val="000000"/>
              </a:solidFill>
              <a:latin typeface="Calibri"/>
            </a:endParaRPr>
          </a:p>
          <a:p>
            <a:pPr marL="263525" lvl="1" indent="4763">
              <a:spcBef>
                <a:spcPct val="50000"/>
              </a:spcBef>
            </a:pPr>
            <a:r>
              <a:rPr lang="el-GR" sz="2400" dirty="0" smtClean="0">
                <a:solidFill>
                  <a:srgbClr val="000000"/>
                </a:solidFill>
                <a:latin typeface="Calibri"/>
              </a:rPr>
              <a:t>Μεγάλος </a:t>
            </a:r>
            <a:r>
              <a:rPr lang="el-GR" sz="2400" dirty="0">
                <a:solidFill>
                  <a:srgbClr val="000000"/>
                </a:solidFill>
                <a:latin typeface="Calibri"/>
              </a:rPr>
              <a:t>οπαδός της έρευνας και του πειραματισμού ο Αρχιμήδης, εισήγαγε στη μελέτη του «καινά δαιμόνια», αυστηρά απαγορευμένα από τον Πλάτωνα.</a:t>
            </a:r>
            <a:endParaRPr lang="en-GB" sz="2400" dirty="0">
              <a:solidFill>
                <a:prstClr val="black"/>
              </a:solidFill>
              <a:latin typeface="Calibri"/>
            </a:endParaRPr>
          </a:p>
        </p:txBody>
      </p:sp>
      <p:pic>
        <p:nvPicPr>
          <p:cNvPr id="3074" name="Picture 2" title="Αρχιμήδη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9636" y="2276872"/>
            <a:ext cx="1715144" cy="2110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7" name="Rectangle 6"/>
          <p:cNvSpPr/>
          <p:nvPr/>
        </p:nvSpPr>
        <p:spPr>
          <a:xfrm>
            <a:off x="6407325" y="4517025"/>
            <a:ext cx="2279475"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Archimedes1</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Trycatch</a:t>
            </a:r>
            <a:r>
              <a:rPr lang="en-US" sz="1200" dirty="0" smtClean="0">
                <a:solidFill>
                  <a:prstClr val="black">
                    <a:lumMod val="65000"/>
                    <a:lumOff val="35000"/>
                  </a:prstClr>
                </a:solidFill>
                <a:latin typeface="Calibri"/>
              </a:rPr>
              <a:t> </a:t>
            </a:r>
          </a:p>
          <a:p>
            <a:pPr algn="ctr"/>
            <a:r>
              <a:rPr lang="el-GR" sz="1200" dirty="0">
                <a:solidFill>
                  <a:prstClr val="black">
                    <a:lumMod val="65000"/>
                    <a:lumOff val="35000"/>
                  </a:prstClr>
                </a:solidFill>
                <a:latin typeface="Calibri"/>
              </a:rPr>
              <a:t>δ</a:t>
            </a:r>
            <a:r>
              <a:rPr lang="el-GR" sz="1200" dirty="0" smtClean="0">
                <a:solidFill>
                  <a:prstClr val="black">
                    <a:lumMod val="65000"/>
                    <a:lumOff val="35000"/>
                  </a:prstClr>
                </a:solidFill>
                <a:latin typeface="Calibri"/>
              </a:rPr>
              <a:t>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502035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333399"/>
                </a:solidFill>
              </a:rPr>
              <a:t>Η </a:t>
            </a:r>
            <a:r>
              <a:rPr lang="el-GR" dirty="0" smtClean="0">
                <a:solidFill>
                  <a:srgbClr val="333399"/>
                </a:solidFill>
              </a:rPr>
              <a:t>οπτική στη Ρωμαϊκή Εποχή</a:t>
            </a:r>
            <a:endParaRPr lang="el-GR" dirty="0">
              <a:solidFill>
                <a:srgbClr val="333399"/>
              </a:solidFill>
            </a:endParaRPr>
          </a:p>
        </p:txBody>
      </p:sp>
      <p:sp>
        <p:nvSpPr>
          <p:cNvPr id="3" name="Content Placeholder 2"/>
          <p:cNvSpPr>
            <a:spLocks noGrp="1"/>
          </p:cNvSpPr>
          <p:nvPr>
            <p:ph idx="1"/>
          </p:nvPr>
        </p:nvSpPr>
        <p:spPr/>
        <p:txBody>
          <a:bodyPr/>
          <a:lstStyle/>
          <a:p>
            <a:pPr marL="361950" lvl="1" indent="-180975">
              <a:spcBef>
                <a:spcPts val="1200"/>
              </a:spcBef>
              <a:spcAft>
                <a:spcPts val="1200"/>
              </a:spcAft>
              <a:buFont typeface="Wingdings" pitchFamily="2" charset="2"/>
              <a:buChar char="Ø"/>
            </a:pPr>
            <a:r>
              <a:rPr lang="el-GR" sz="2400" dirty="0">
                <a:solidFill>
                  <a:srgbClr val="000000"/>
                </a:solidFill>
              </a:rPr>
              <a:t> Στην Ρωμαϊκή περίοδο παρατηρούμε πλήρη κατάπτωση των Επιστημών, επειδή οι </a:t>
            </a:r>
            <a:r>
              <a:rPr lang="el-GR" sz="2400" b="1" dirty="0">
                <a:solidFill>
                  <a:srgbClr val="333399"/>
                </a:solidFill>
              </a:rPr>
              <a:t>Ρωμαίοι</a:t>
            </a:r>
            <a:r>
              <a:rPr lang="el-GR" sz="2400" dirty="0">
                <a:solidFill>
                  <a:srgbClr val="000000"/>
                </a:solidFill>
              </a:rPr>
              <a:t> περιφρονούσαν τις Επιστήμες και τις θεωρούσαν ανάξιες για έναν πολεμικό λαό. Βεβαίως, διακρίνουμε ένα πολιτισμό, αλλά ήταν δανεικός από άλλους λαούς, </a:t>
            </a:r>
          </a:p>
          <a:p>
            <a:pPr marL="361950" lvl="1" indent="-180975">
              <a:spcBef>
                <a:spcPts val="1200"/>
              </a:spcBef>
              <a:spcAft>
                <a:spcPts val="1200"/>
              </a:spcAft>
              <a:buFont typeface="Wingdings" pitchFamily="2" charset="2"/>
              <a:buChar char="Ø"/>
            </a:pPr>
            <a:r>
              <a:rPr lang="el-GR" sz="2400" dirty="0">
                <a:solidFill>
                  <a:srgbClr val="000000"/>
                </a:solidFill>
              </a:rPr>
              <a:t>  Από τους </a:t>
            </a:r>
            <a:r>
              <a:rPr lang="el-GR" sz="2400" dirty="0" err="1"/>
              <a:t>Ετρούσκους</a:t>
            </a:r>
            <a:r>
              <a:rPr lang="el-GR" sz="2400" dirty="0">
                <a:solidFill>
                  <a:srgbClr val="000000"/>
                </a:solidFill>
              </a:rPr>
              <a:t> παρέλαβαν τον τρόπο ζωής, </a:t>
            </a:r>
          </a:p>
          <a:p>
            <a:pPr marL="361950" lvl="1" indent="-180975">
              <a:spcBef>
                <a:spcPts val="1200"/>
              </a:spcBef>
              <a:spcAft>
                <a:spcPts val="1200"/>
              </a:spcAft>
              <a:buFont typeface="Wingdings" pitchFamily="2" charset="2"/>
              <a:buChar char="Ø"/>
            </a:pPr>
            <a:r>
              <a:rPr lang="el-GR" sz="2400" dirty="0">
                <a:solidFill>
                  <a:srgbClr val="000000"/>
                </a:solidFill>
              </a:rPr>
              <a:t>  Από τους </a:t>
            </a:r>
            <a:r>
              <a:rPr lang="el-GR" sz="2400" dirty="0"/>
              <a:t>Αιγυπτίους</a:t>
            </a:r>
            <a:r>
              <a:rPr lang="el-GR" sz="2400" dirty="0">
                <a:solidFill>
                  <a:srgbClr val="000000"/>
                </a:solidFill>
              </a:rPr>
              <a:t> δανείστηκαν την μνημειώδη αρχιτεκτονική και την αποχέτευση.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4661833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847fe18b4d9f9a269c35cd1f47a1f123c692c9"/>
  <p:tag name="ISPRING_RESOURCE_PATHS_HASH_PRESENTER" val="8ae1c3f16955459562af2716c573a1c5273967"/>
</p:tagLst>
</file>

<file path=ppt/theme/theme1.xml><?xml version="1.0" encoding="utf-8"?>
<a:theme xmlns:a="http://schemas.openxmlformats.org/drawingml/2006/main" name="OC_template_updated">
  <a:themeElements>
    <a:clrScheme name="Προσαρμοσμένο 1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TotalTime>
  <Words>2123</Words>
  <Application>Microsoft Office PowerPoint</Application>
  <PresentationFormat>On-screen Show (4:3)</PresentationFormat>
  <Paragraphs>195</Paragraphs>
  <Slides>26</Slides>
  <Notes>10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OC_template_updated</vt:lpstr>
      <vt:lpstr>1_OC_template_updated</vt:lpstr>
      <vt:lpstr>2_OC_template_updated</vt:lpstr>
      <vt:lpstr>Ιστορία και Οπτική του Γυαλιού</vt:lpstr>
      <vt:lpstr>Τι είναι Φως; </vt:lpstr>
      <vt:lpstr>Η οπτική στην αρχαία εποχή  (1 από 2)</vt:lpstr>
      <vt:lpstr>Η οπτική στην αρχαία εποχή  (2 από 2)</vt:lpstr>
      <vt:lpstr>Η επιστήμη της οπτικής στην αρχαία εποχή  (1 από 4)</vt:lpstr>
      <vt:lpstr>Η επιστήμη της οπτικής στην αρχαία εποχή  (2 από 4) </vt:lpstr>
      <vt:lpstr>Η επιστήμη της οπτικής στην αρχαία εποχή  (3 από 4) </vt:lpstr>
      <vt:lpstr>Η επιστήμη της οπτικής στην αρχαία εποχή  (4 από 4)</vt:lpstr>
      <vt:lpstr>Η οπτική στη Ρωμαϊκή Εποχή</vt:lpstr>
      <vt:lpstr>Η οπτική στη Βυζαντινή Εποχή,  το Ισλάμ και οι Άραβες</vt:lpstr>
      <vt:lpstr>Η οπτική στην εποχή της αραβικής επικράτησης</vt:lpstr>
      <vt:lpstr>Η οπτική στην εποχή της Αναγέννησης</vt:lpstr>
      <vt:lpstr>Η οπτική στην εποχή του Γαλιλαίου</vt:lpstr>
      <vt:lpstr>Θεωρίες και Νόμοι</vt:lpstr>
      <vt:lpstr>Η θεωρία του Huygens</vt:lpstr>
      <vt:lpstr>Η θεωρία του Maxwell</vt:lpstr>
      <vt:lpstr>Η θεωρία του Planck</vt:lpstr>
      <vt:lpstr>Η θεωρία του Einstein</vt:lpstr>
      <vt:lpstr>Το Ηλεκτρομαγνητικό Φάσμα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42</cp:revision>
  <dcterms:created xsi:type="dcterms:W3CDTF">2013-03-04T13:35:19Z</dcterms:created>
  <dcterms:modified xsi:type="dcterms:W3CDTF">2015-03-17T13:54:44Z</dcterms:modified>
</cp:coreProperties>
</file>