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29"/>
  </p:notesMasterIdLst>
  <p:handoutMasterIdLst>
    <p:handoutMasterId r:id="rId30"/>
  </p:handoutMasterIdLst>
  <p:sldIdLst>
    <p:sldId id="25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57" r:id="rId22"/>
    <p:sldId id="262" r:id="rId23"/>
    <p:sldId id="264" r:id="rId24"/>
    <p:sldId id="284" r:id="rId25"/>
    <p:sldId id="285" r:id="rId26"/>
    <p:sldId id="266" r:id="rId27"/>
    <p:sldId id="26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17/3/2015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13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2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1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03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69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79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00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49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0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45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974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66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63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73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57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6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69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2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24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2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8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761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7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5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vision.zeiss.com/eye-care-professionals/en_gb/optical-knowledge/optical-basics/optics---the-eye/optical-parameters.html" TargetMode="Externa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Ιστορία και Οπτική του Γυαλιού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10793"/>
            <a:ext cx="7932946" cy="2060649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5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Κύρια χαρακτηριστικά των οπτικών υλικών</a:t>
            </a:r>
            <a:endParaRPr lang="el-GR" sz="2800" dirty="0"/>
          </a:p>
          <a:p>
            <a:pPr>
              <a:spcBef>
                <a:spcPts val="0"/>
              </a:spcBef>
            </a:pPr>
            <a:r>
              <a:rPr lang="el-GR" sz="2400" dirty="0" smtClean="0"/>
              <a:t>Αριστείδης </a:t>
            </a:r>
            <a:r>
              <a:rPr lang="el-GR" sz="2400" dirty="0" err="1"/>
              <a:t>Χανδρινός</a:t>
            </a:r>
            <a:r>
              <a:rPr lang="el-GR" sz="2400" dirty="0"/>
              <a:t>, D.O., </a:t>
            </a:r>
            <a:r>
              <a:rPr lang="el-GR" sz="2400" dirty="0" err="1"/>
              <a:t>MPhil</a:t>
            </a:r>
            <a:r>
              <a:rPr lang="el-GR" sz="2400" dirty="0"/>
              <a:t>,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Επίκουρος Καθηγητής ΤΕΙ Αθήνας</a:t>
            </a:r>
          </a:p>
          <a:p>
            <a:pPr>
              <a:spcBef>
                <a:spcPts val="0"/>
              </a:spcBef>
            </a:pP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Οπτικής και </a:t>
            </a:r>
            <a:r>
              <a:rPr lang="el-GR" sz="2400" dirty="0" err="1"/>
              <a:t>Οπτομετρίας</a:t>
            </a:r>
            <a:r>
              <a:rPr lang="el-GR" sz="2400" dirty="0"/>
              <a:t>, 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Μέλος  της Ευρωπαϊκής Ακαδημίας </a:t>
            </a:r>
            <a:r>
              <a:rPr lang="el-GR" sz="2400" dirty="0" err="1"/>
              <a:t>Οπτομετρίας</a:t>
            </a:r>
            <a:r>
              <a:rPr lang="el-GR" sz="2400" dirty="0"/>
              <a:t> και Οπτικής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69" y="4797152"/>
            <a:ext cx="694743" cy="439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Ο Αριθμός </a:t>
            </a:r>
            <a:r>
              <a:rPr lang="en-US" dirty="0" smtClean="0">
                <a:solidFill>
                  <a:srgbClr val="333399"/>
                </a:solidFill>
              </a:rPr>
              <a:t>Abbe </a:t>
            </a:r>
            <a:r>
              <a:rPr lang="en-US" sz="3200" b="0" dirty="0" smtClean="0">
                <a:solidFill>
                  <a:srgbClr val="333399"/>
                </a:solidFill>
              </a:rPr>
              <a:t>(</a:t>
            </a:r>
            <a:r>
              <a:rPr lang="el-GR" sz="3200" b="0" dirty="0" smtClean="0">
                <a:solidFill>
                  <a:srgbClr val="333399"/>
                </a:solidFill>
              </a:rPr>
              <a:t>2</a:t>
            </a:r>
            <a:r>
              <a:rPr lang="en-US" sz="3200" b="0" dirty="0" smtClean="0">
                <a:solidFill>
                  <a:srgbClr val="333399"/>
                </a:solidFill>
              </a:rPr>
              <a:t> </a:t>
            </a:r>
            <a:r>
              <a:rPr lang="el-GR" sz="3200" b="0" dirty="0">
                <a:solidFill>
                  <a:srgbClr val="333399"/>
                </a:solidFill>
              </a:rPr>
              <a:t>από </a:t>
            </a:r>
            <a:r>
              <a:rPr lang="en-US" sz="3200" b="0" dirty="0" smtClean="0">
                <a:solidFill>
                  <a:srgbClr val="333399"/>
                </a:solidFill>
              </a:rPr>
              <a:t>4)</a:t>
            </a:r>
            <a:endParaRPr lang="el-GR" sz="3200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1849016" y="1412776"/>
                <a:ext cx="5770984" cy="115212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𝛼𝜌𝜄𝜃𝜇</m:t>
                    </m:r>
                    <m:r>
                      <m:rPr>
                        <m:sty m:val="p"/>
                      </m:rPr>
                      <a:rPr lang="el-GR" sz="2800" b="0" i="1" smtClean="0">
                        <a:latin typeface="Cambria Math" panose="02040503050406030204" pitchFamily="18" charset="0"/>
                      </a:rPr>
                      <m:t>ό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𝜍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𝐴𝑏𝑏𝑒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 </a:t>
                </a:r>
                <a:r>
                  <a:rPr lang="el-GR" sz="2400" dirty="0" smtClean="0"/>
                  <a:t>ή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9016" y="1412776"/>
                <a:ext cx="5770984" cy="1152128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27584" y="2933110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Μικρή διασπορά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 V ≥ 45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Μεσαία διασπορά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V ≥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39 αλλά ˂ 45 (39 ˂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V ˂ 45)</a:t>
            </a:r>
          </a:p>
          <a:p>
            <a:pPr marL="342900" indent="-3429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Μεγάλη διασπορά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: V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˂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39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7671" y="5805264"/>
            <a:ext cx="6864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Από το 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BS7394: Part 2, “Specification for Complete Spectacles”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Ο Αριθμός </a:t>
            </a:r>
            <a:r>
              <a:rPr lang="en-US" dirty="0" smtClean="0">
                <a:solidFill>
                  <a:srgbClr val="333399"/>
                </a:solidFill>
              </a:rPr>
              <a:t>Abbe </a:t>
            </a:r>
            <a:r>
              <a:rPr lang="en-US" sz="3200" b="0" dirty="0" smtClean="0">
                <a:solidFill>
                  <a:srgbClr val="333399"/>
                </a:solidFill>
              </a:rPr>
              <a:t>(3 </a:t>
            </a:r>
            <a:r>
              <a:rPr lang="el-GR" sz="3200" b="0" dirty="0">
                <a:solidFill>
                  <a:srgbClr val="333399"/>
                </a:solidFill>
              </a:rPr>
              <a:t>από </a:t>
            </a:r>
            <a:r>
              <a:rPr lang="en-US" sz="3200" b="0" dirty="0" smtClean="0">
                <a:solidFill>
                  <a:srgbClr val="333399"/>
                </a:solidFill>
              </a:rPr>
              <a:t>4)</a:t>
            </a:r>
            <a:endParaRPr lang="el-GR" sz="320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Τυπικές </a:t>
            </a:r>
            <a:r>
              <a:rPr lang="el-GR" sz="2400" b="1" dirty="0" err="1"/>
              <a:t>τιµές</a:t>
            </a:r>
            <a:r>
              <a:rPr lang="el-GR" sz="2400" b="1" dirty="0"/>
              <a:t> </a:t>
            </a:r>
            <a:r>
              <a:rPr lang="el-GR" sz="2400" b="1" dirty="0" err="1"/>
              <a:t>Abbe</a:t>
            </a:r>
            <a:r>
              <a:rPr lang="el-GR" sz="2400" b="1" dirty="0"/>
              <a:t> για ανόργανα οπτικά υλικά</a:t>
            </a:r>
          </a:p>
        </p:txBody>
      </p:sp>
      <p:graphicFrame>
        <p:nvGraphicFramePr>
          <p:cNvPr id="5" name="Πίνακας 4" title="Τυπικές τιµές Abbe για ανόργανα οπτικά υλικά"/>
          <p:cNvGraphicFramePr>
            <a:graphicFrameLocks noGrp="1"/>
          </p:cNvGraphicFramePr>
          <p:nvPr>
            <p:extLst/>
          </p:nvPr>
        </p:nvGraphicFramePr>
        <p:xfrm>
          <a:off x="1115616" y="2420888"/>
          <a:ext cx="7344816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360488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Μέσο</a:t>
                      </a:r>
                      <a:r>
                        <a:rPr lang="el-GR" sz="2000" b="1" baseline="0" dirty="0" smtClean="0"/>
                        <a:t> / Υλικό</a:t>
                      </a:r>
                      <a:endParaRPr lang="el-GR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Δείκτης διάθλασης</a:t>
                      </a:r>
                      <a:endParaRPr lang="el-GR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Αριθμός </a:t>
                      </a:r>
                      <a:r>
                        <a:rPr lang="en-US" sz="2000" b="1" dirty="0" smtClean="0"/>
                        <a:t>Abbe (V – value)</a:t>
                      </a:r>
                      <a:endParaRPr lang="el-GR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Γυαλί </a:t>
                      </a:r>
                      <a:r>
                        <a:rPr lang="en-US" sz="2000" dirty="0" smtClean="0"/>
                        <a:t>Crown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1,523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59,9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Γυαλί</a:t>
                      </a:r>
                      <a:r>
                        <a:rPr lang="el-GR" sz="2000" baseline="0" dirty="0" smtClean="0"/>
                        <a:t> 1,6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1,600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41,5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Γυαλί</a:t>
                      </a:r>
                      <a:r>
                        <a:rPr lang="el-GR" sz="2000" baseline="0" dirty="0" smtClean="0"/>
                        <a:t> 1,7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1,701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39.5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Γυαλί</a:t>
                      </a:r>
                      <a:r>
                        <a:rPr lang="el-GR" sz="2000" baseline="0" dirty="0" smtClean="0"/>
                        <a:t> 1,8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1,800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35,4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Γυαλί</a:t>
                      </a:r>
                      <a:r>
                        <a:rPr lang="el-GR" sz="2000" baseline="0" dirty="0" smtClean="0"/>
                        <a:t> 1,9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1,885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31,0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Ο Αριθμός </a:t>
            </a:r>
            <a:r>
              <a:rPr lang="en-US" dirty="0" smtClean="0">
                <a:solidFill>
                  <a:srgbClr val="333399"/>
                </a:solidFill>
              </a:rPr>
              <a:t>Abbe </a:t>
            </a:r>
            <a:r>
              <a:rPr lang="en-US" sz="3200" b="0" dirty="0" smtClean="0">
                <a:solidFill>
                  <a:srgbClr val="333399"/>
                </a:solidFill>
              </a:rPr>
              <a:t>(</a:t>
            </a:r>
            <a:r>
              <a:rPr lang="el-GR" sz="3200" b="0" dirty="0" smtClean="0">
                <a:solidFill>
                  <a:srgbClr val="333399"/>
                </a:solidFill>
              </a:rPr>
              <a:t>4</a:t>
            </a:r>
            <a:r>
              <a:rPr lang="en-US" sz="3200" b="0" dirty="0" smtClean="0">
                <a:solidFill>
                  <a:srgbClr val="333399"/>
                </a:solidFill>
              </a:rPr>
              <a:t> </a:t>
            </a:r>
            <a:r>
              <a:rPr lang="el-GR" sz="3200" b="0" dirty="0" smtClean="0">
                <a:solidFill>
                  <a:srgbClr val="333399"/>
                </a:solidFill>
              </a:rPr>
              <a:t>από</a:t>
            </a:r>
            <a:r>
              <a:rPr lang="en-US" sz="3200" b="0" dirty="0" smtClean="0">
                <a:solidFill>
                  <a:srgbClr val="333399"/>
                </a:solidFill>
              </a:rPr>
              <a:t> 4)</a:t>
            </a:r>
            <a:r>
              <a:rPr lang="el-GR" sz="3200" b="0" dirty="0" smtClean="0">
                <a:solidFill>
                  <a:srgbClr val="333399"/>
                </a:solidFill>
              </a:rPr>
              <a:t> </a:t>
            </a:r>
            <a:endParaRPr lang="el-GR" sz="320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484784"/>
            <a:ext cx="82296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Τυπικές </a:t>
            </a:r>
            <a:r>
              <a:rPr lang="el-GR" sz="2400" b="1" dirty="0" err="1"/>
              <a:t>τιµές</a:t>
            </a:r>
            <a:r>
              <a:rPr lang="el-GR" sz="2400" b="1" dirty="0"/>
              <a:t> </a:t>
            </a:r>
            <a:r>
              <a:rPr lang="el-GR" sz="2400" b="1" dirty="0" err="1"/>
              <a:t>Abbe</a:t>
            </a:r>
            <a:r>
              <a:rPr lang="el-GR" sz="2400" b="1" dirty="0"/>
              <a:t> για οργανικά οπτικά υλικά</a:t>
            </a:r>
          </a:p>
        </p:txBody>
      </p:sp>
      <p:graphicFrame>
        <p:nvGraphicFramePr>
          <p:cNvPr id="5" name="Πίνακας 4" title="Τυπικές τιµές Abbe για οργανικά οπτικά υλικά"/>
          <p:cNvGraphicFramePr>
            <a:graphicFrameLocks noGrp="1"/>
          </p:cNvGraphicFramePr>
          <p:nvPr>
            <p:extLst/>
          </p:nvPr>
        </p:nvGraphicFramePr>
        <p:xfrm>
          <a:off x="1115616" y="2420888"/>
          <a:ext cx="7344816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360488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Μέσο</a:t>
                      </a:r>
                      <a:r>
                        <a:rPr lang="el-GR" sz="2000" b="1" baseline="0" dirty="0" smtClean="0"/>
                        <a:t> / Υλικό</a:t>
                      </a:r>
                      <a:endParaRPr lang="el-GR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Δείκτης διάθλασης</a:t>
                      </a:r>
                      <a:endParaRPr lang="el-GR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Αριθμός </a:t>
                      </a:r>
                      <a:r>
                        <a:rPr lang="en-US" sz="2000" b="1" dirty="0" smtClean="0"/>
                        <a:t>Abbe (V – value)</a:t>
                      </a:r>
                      <a:endParaRPr lang="el-GR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CR39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1,498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58,0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Spectralite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1,537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47,0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Clarlet</a:t>
                      </a:r>
                      <a:r>
                        <a:rPr lang="en-US" sz="2000" dirty="0" smtClean="0"/>
                        <a:t> SL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1,589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36,6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Hoya </a:t>
                      </a:r>
                      <a:r>
                        <a:rPr lang="en-US" sz="2000" dirty="0" err="1" smtClean="0"/>
                        <a:t>Eyas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1,600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35,4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Seiko Genius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1,660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32,0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Polycarbonate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1,660</a:t>
                      </a:r>
                      <a:endParaRPr lang="el-G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30,0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333399"/>
                </a:solidFill>
              </a:rPr>
              <a:t>Πλάγια Χρωματική Επιτροπή </a:t>
            </a:r>
            <a:br>
              <a:rPr lang="el-GR" sz="4400" dirty="0">
                <a:solidFill>
                  <a:srgbClr val="333399"/>
                </a:solidFill>
              </a:rPr>
            </a:br>
            <a:r>
              <a:rPr lang="en-US" b="0" dirty="0">
                <a:solidFill>
                  <a:srgbClr val="333399"/>
                </a:solidFill>
              </a:rPr>
              <a:t>Transverse Chromatic Aberration (TCA</a:t>
            </a:r>
            <a:r>
              <a:rPr lang="en-US" b="0" dirty="0" smtClean="0">
                <a:solidFill>
                  <a:srgbClr val="333399"/>
                </a:solidFill>
              </a:rPr>
              <a:t>)</a:t>
            </a:r>
            <a:endParaRPr lang="el-GR" b="0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100811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𝑇𝐶𝐴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100811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83568" y="280586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Πλάγια χρωματική εκτροπή (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TCA)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για διάφορες τιμές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Abbe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σε μηνίσκους φακούς (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Best Form Lenses)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Πίνακας 5" title="Πλάγια χρωματική εκτροπή (TCA) για διάφορες τιμές Abbe σε μηνίσκους φακούς (Best Form Lenses)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34344" y="3760123"/>
              <a:ext cx="5629944" cy="24171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57536"/>
                    <a:gridCol w="1090464"/>
                    <a:gridCol w="1524000"/>
                    <a:gridCol w="1057944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Δύναμη</a:t>
                          </a:r>
                          <a:r>
                            <a:rPr lang="el-GR" sz="2000" b="1" baseline="0" dirty="0" smtClean="0"/>
                            <a:t> φακού</a:t>
                          </a:r>
                          <a:endParaRPr lang="el-GR" sz="20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V=60</a:t>
                          </a:r>
                          <a:endParaRPr lang="el-GR" sz="20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V=40</a:t>
                          </a:r>
                          <a:endParaRPr lang="el-GR" sz="20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V=30</a:t>
                          </a:r>
                          <a:endParaRPr lang="el-GR" sz="20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-400 </a:t>
                          </a:r>
                          <a:r>
                            <a:rPr lang="en-US" sz="2000" dirty="0" err="1" smtClean="0"/>
                            <a:t>dpt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0,11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  <m:r>
                                      <a:rPr lang="el-GR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l-GR" sz="20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-6.00</a:t>
                          </a:r>
                          <a:r>
                            <a:rPr lang="en-US" sz="2000" dirty="0" smtClean="0"/>
                            <a:t> </a:t>
                          </a:r>
                          <a:r>
                            <a:rPr lang="en-US" sz="2000" dirty="0" err="1" smtClean="0"/>
                            <a:t>dpt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0,1</m:t>
                                    </m:r>
                                    <m:r>
                                      <a:rPr lang="el-GR" sz="2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l-GR" sz="2000" b="0" i="1" smtClean="0">
                                        <a:latin typeface="Cambria Math" panose="02040503050406030204" pitchFamily="18" charset="0"/>
                                      </a:rPr>
                                      <m:t>25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</m:t>
                                    </m:r>
                                    <m:r>
                                      <a:rPr lang="el-GR" sz="20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-8.00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dpt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0,22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0,34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0,45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-10.00 </a:t>
                          </a:r>
                          <a:r>
                            <a:rPr lang="en-US" sz="2000" dirty="0" err="1" smtClean="0"/>
                            <a:t>dpt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0,29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0,43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0,58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-12.00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0,35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0,53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0,70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l-GR" sz="2000" b="0" i="0" smtClean="0">
                                        <a:latin typeface="Cambria Math" panose="02040503050406030204" pitchFamily="18" charset="0"/>
                                      </a:rPr>
                                      <m:t>Δ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l-G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Πίνακας 5" title="Πλάγια χρωματική εκτροπή (TCA) για διάφορες τιμές Abbe σε μηνίσκους φακούς (Best Form Lenses)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534344" y="3760123"/>
              <a:ext cx="5629944" cy="241713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57536"/>
                    <a:gridCol w="1090464"/>
                    <a:gridCol w="1524000"/>
                    <a:gridCol w="1057944"/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Δύναμη</a:t>
                          </a:r>
                          <a:r>
                            <a:rPr lang="el-GR" sz="2000" b="1" baseline="0" dirty="0" smtClean="0"/>
                            <a:t> φακού</a:t>
                          </a:r>
                          <a:endParaRPr lang="el-GR" sz="20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V=60</a:t>
                          </a:r>
                          <a:endParaRPr lang="el-GR" sz="20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V=40</a:t>
                          </a:r>
                          <a:endParaRPr lang="el-GR" sz="20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V=30</a:t>
                          </a:r>
                          <a:endParaRPr lang="el-GR" sz="20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404178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-400 </a:t>
                          </a:r>
                          <a:r>
                            <a:rPr lang="en-US" sz="2000" dirty="0" err="1" smtClean="0"/>
                            <a:t>dpt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0447" t="-104478" r="-237989" b="-4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800" t="-104478" r="-70400" b="-4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2184" t="-104478" r="-1149" b="-420896"/>
                          </a:stretch>
                        </a:blipFill>
                      </a:tcPr>
                    </a:tc>
                  </a:tr>
                  <a:tr h="404178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-6.00</a:t>
                          </a:r>
                          <a:r>
                            <a:rPr lang="en-US" sz="2000" dirty="0" smtClean="0"/>
                            <a:t> </a:t>
                          </a:r>
                          <a:r>
                            <a:rPr lang="en-US" sz="2000" dirty="0" err="1" smtClean="0"/>
                            <a:t>dpt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0447" t="-207576" r="-237989" b="-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800" t="-207576" r="-70400" b="-32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2184" t="-207576" r="-1149" b="-327273"/>
                          </a:stretch>
                        </a:blipFill>
                      </a:tcPr>
                    </a:tc>
                  </a:tr>
                  <a:tr h="404178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-8.00</a:t>
                          </a:r>
                          <a:r>
                            <a:rPr lang="en-US" sz="2000" baseline="0" dirty="0" smtClean="0"/>
                            <a:t> </a:t>
                          </a:r>
                          <a:r>
                            <a:rPr lang="en-US" sz="2000" baseline="0" dirty="0" err="1" smtClean="0"/>
                            <a:t>dpt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0447" t="-302985" r="-237989" b="-222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800" t="-302985" r="-70400" b="-222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2184" t="-302985" r="-1149" b="-222388"/>
                          </a:stretch>
                        </a:blipFill>
                      </a:tcPr>
                    </a:tc>
                  </a:tr>
                  <a:tr h="404178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-10.00 </a:t>
                          </a:r>
                          <a:r>
                            <a:rPr lang="en-US" sz="2000" dirty="0" err="1" smtClean="0"/>
                            <a:t>dpt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0447" t="-409091" r="-237989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800" t="-409091" r="-70400" b="-1257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2184" t="-409091" r="-1149" b="-125758"/>
                          </a:stretch>
                        </a:blipFill>
                      </a:tcPr>
                    </a:tc>
                  </a:tr>
                  <a:tr h="404178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-12.00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0447" t="-501493" r="-237989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00800" t="-501493" r="-70400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2184" t="-501493" r="-1149" b="-2388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Πυκνότητα Υλικού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sz="3200" b="0" dirty="0" smtClean="0">
                <a:solidFill>
                  <a:srgbClr val="333399"/>
                </a:solidFill>
              </a:rPr>
              <a:t>(1 </a:t>
            </a:r>
            <a:r>
              <a:rPr lang="el-GR" sz="3200" b="0" dirty="0" smtClean="0">
                <a:solidFill>
                  <a:srgbClr val="333399"/>
                </a:solidFill>
              </a:rPr>
              <a:t>από 2) </a:t>
            </a:r>
            <a:endParaRPr lang="el-GR" sz="3200" b="0" dirty="0">
              <a:solidFill>
                <a:srgbClr val="333399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835696" y="1700808"/>
            <a:ext cx="6157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solidFill>
                  <a:prstClr val="black"/>
                </a:solidFill>
                <a:latin typeface="Calibri"/>
              </a:rPr>
              <a:t>Τιµές πυκνότητας για κρυστάλλινους φακούς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Θέση περιεχομένου 4" title="Τιµές πυκνότητας για κρυστάλλινους φακούς 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2416932" y="2498670"/>
              <a:ext cx="4330824" cy="23843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38536"/>
                    <a:gridCol w="259228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Τύπος</a:t>
                          </a:r>
                          <a:r>
                            <a:rPr lang="el-GR" sz="2000" b="1" baseline="0" dirty="0" smtClean="0"/>
                            <a:t> φακού</a:t>
                          </a:r>
                          <a:endParaRPr lang="el-GR" sz="20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Πυκνότητα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𝒈𝒓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𝒄𝒎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l-GR" sz="20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Puntkal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2,55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Puntkal</a:t>
                          </a:r>
                          <a:r>
                            <a:rPr lang="en-US" sz="2000" dirty="0" smtClean="0"/>
                            <a:t> SL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2,67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Tital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3,19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Lantal</a:t>
                          </a:r>
                          <a:r>
                            <a:rPr lang="en-US" sz="2000" dirty="0" smtClean="0"/>
                            <a:t> 1,8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3,62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Lantal</a:t>
                          </a:r>
                          <a:r>
                            <a:rPr lang="en-US" sz="2000" dirty="0" smtClean="0"/>
                            <a:t> 1,9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4,02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Θέση περιεχομένου 4" title="Τιµές πυκνότητας για κρυστάλλινους φακούς 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2416932" y="2498670"/>
              <a:ext cx="4330824" cy="238436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738536"/>
                    <a:gridCol w="2592288"/>
                  </a:tblGrid>
                  <a:tr h="403162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Τύπος</a:t>
                          </a:r>
                          <a:r>
                            <a:rPr lang="el-GR" sz="2000" b="1" baseline="0" dirty="0" smtClean="0"/>
                            <a:t> φακού</a:t>
                          </a:r>
                          <a:endParaRPr lang="el-GR" sz="20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7136" t="-7576" r="-469" b="-521212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Puntkal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2,55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Puntkal</a:t>
                          </a:r>
                          <a:r>
                            <a:rPr lang="en-US" sz="2000" dirty="0" smtClean="0"/>
                            <a:t> SL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2,67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Tital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3,19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Lantal</a:t>
                          </a:r>
                          <a:r>
                            <a:rPr lang="en-US" sz="2000" dirty="0" smtClean="0"/>
                            <a:t> 1,8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3,62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Lantal</a:t>
                          </a:r>
                          <a:r>
                            <a:rPr lang="en-US" sz="2000" dirty="0" smtClean="0"/>
                            <a:t> 1,9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4,02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Πυκνότητα </a:t>
            </a:r>
            <a:r>
              <a:rPr lang="el-GR" dirty="0" smtClean="0">
                <a:solidFill>
                  <a:srgbClr val="333399"/>
                </a:solidFill>
              </a:rPr>
              <a:t>Υλικού</a:t>
            </a:r>
            <a:r>
              <a:rPr lang="en-US" dirty="0">
                <a:solidFill>
                  <a:srgbClr val="333399"/>
                </a:solidFill>
              </a:rPr>
              <a:t> </a:t>
            </a:r>
            <a:r>
              <a:rPr lang="en-US" sz="3200" b="0" dirty="0" smtClean="0">
                <a:solidFill>
                  <a:srgbClr val="333399"/>
                </a:solidFill>
              </a:rPr>
              <a:t>(</a:t>
            </a:r>
            <a:r>
              <a:rPr lang="el-GR" sz="3200" b="0" dirty="0" smtClean="0">
                <a:solidFill>
                  <a:srgbClr val="333399"/>
                </a:solidFill>
              </a:rPr>
              <a:t>2</a:t>
            </a:r>
            <a:r>
              <a:rPr lang="en-US" sz="3200" b="0" dirty="0" smtClean="0">
                <a:solidFill>
                  <a:srgbClr val="333399"/>
                </a:solidFill>
              </a:rPr>
              <a:t> </a:t>
            </a:r>
            <a:r>
              <a:rPr lang="el-GR" sz="3200" b="0" dirty="0">
                <a:solidFill>
                  <a:srgbClr val="333399"/>
                </a:solidFill>
              </a:rPr>
              <a:t>από 2) </a:t>
            </a:r>
            <a:endParaRPr lang="el-GR" sz="3200" dirty="0">
              <a:solidFill>
                <a:srgbClr val="333399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907704" y="1412776"/>
            <a:ext cx="5948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>
                <a:solidFill>
                  <a:prstClr val="black"/>
                </a:solidFill>
                <a:latin typeface="Calibri"/>
              </a:rPr>
              <a:t>Τιµές πυκνότητας για πλαστικούς φακούς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Θέση περιεχομένου 4" title="Τιµές πυκνότητας για πλαστικούς φακούς 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499302" y="1988840"/>
              <a:ext cx="8229600" cy="31768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3200"/>
                    <a:gridCol w="2743200"/>
                    <a:gridCol w="2743200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Μέσο</a:t>
                          </a:r>
                          <a:endParaRPr lang="el-GR" sz="20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Δείκτης διάθλασης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l-GR" sz="20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b="1" dirty="0" smtClean="0"/>
                            <a:t>)</a:t>
                          </a:r>
                          <a:endParaRPr lang="el-GR" sz="20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000" b="1" dirty="0" smtClean="0"/>
                            <a:t>Πυκνότητα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𝒈𝒓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𝒄𝒎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l-GR" sz="20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CR39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1,498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1,32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Spectralite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1,537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1,21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PPGI HIP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1,560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1,22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Hoya </a:t>
                          </a:r>
                          <a:r>
                            <a:rPr lang="en-US" sz="2000" dirty="0" err="1" smtClean="0"/>
                            <a:t>Eyas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1,600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1,34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Polycarbonate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1,589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1,20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Nikon DXII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1,560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1,17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Seiko Genius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1,660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1,36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Θέση περιεχομένου 4" title="Τιµές πυκνότητας για πλαστικούς φακούς 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499302" y="1988840"/>
              <a:ext cx="8229600" cy="317684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743200"/>
                    <a:gridCol w="2743200"/>
                    <a:gridCol w="2743200"/>
                  </a:tblGrid>
                  <a:tr h="403162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Μέσο</a:t>
                          </a:r>
                          <a:endParaRPr lang="el-GR" sz="2000" b="1" dirty="0"/>
                        </a:p>
                      </a:txBody>
                      <a:tcP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0000" t="-7576" r="-100222" b="-7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00444" t="-7576" r="-444" b="-716667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CR39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1,498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1,32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err="1" smtClean="0"/>
                            <a:t>Spectralite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1,537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1,21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PPGI HIP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1,560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1,22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Hoya </a:t>
                          </a:r>
                          <a:r>
                            <a:rPr lang="en-US" sz="2000" dirty="0" err="1" smtClean="0"/>
                            <a:t>Eyas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1,600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1,34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Polycarbonate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1,589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1,20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Nikon DXII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1,560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1,17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Seiko Genius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1,660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1,36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>
                <a:solidFill>
                  <a:srgbClr val="333399"/>
                </a:solidFill>
              </a:rPr>
              <a:t>Ταξινόμηση Και Ονομασία Γυαλιών</a:t>
            </a:r>
            <a:r>
              <a:rPr lang="en-US" sz="4400" dirty="0" smtClean="0">
                <a:solidFill>
                  <a:srgbClr val="333399"/>
                </a:solidFill>
              </a:rPr>
              <a:t/>
            </a:r>
            <a:br>
              <a:rPr lang="en-US" sz="4400" dirty="0" smtClean="0">
                <a:solidFill>
                  <a:srgbClr val="333399"/>
                </a:solidFill>
              </a:rPr>
            </a:br>
            <a:r>
              <a:rPr lang="en-US" sz="3600" b="0" dirty="0" smtClean="0">
                <a:solidFill>
                  <a:srgbClr val="333399"/>
                </a:solidFill>
              </a:rPr>
              <a:t>(1 </a:t>
            </a:r>
            <a:r>
              <a:rPr lang="el-GR" sz="3600" b="0" dirty="0" smtClean="0">
                <a:solidFill>
                  <a:srgbClr val="333399"/>
                </a:solidFill>
              </a:rPr>
              <a:t>από </a:t>
            </a:r>
            <a:r>
              <a:rPr lang="en-US" sz="3600" b="0" dirty="0" smtClean="0">
                <a:solidFill>
                  <a:srgbClr val="333399"/>
                </a:solidFill>
              </a:rPr>
              <a:t>2</a:t>
            </a:r>
            <a:r>
              <a:rPr lang="el-GR" sz="3600" b="0" dirty="0" smtClean="0">
                <a:solidFill>
                  <a:srgbClr val="333399"/>
                </a:solidFill>
              </a:rPr>
              <a:t>)</a:t>
            </a:r>
            <a:endParaRPr lang="el-GR" sz="3600" b="0" dirty="0">
              <a:solidFill>
                <a:srgbClr val="333399"/>
              </a:solidFill>
            </a:endParaRPr>
          </a:p>
        </p:txBody>
      </p:sp>
      <p:grpSp>
        <p:nvGrpSpPr>
          <p:cNvPr id="136" name="Ομάδα 135" title="Ταξινόμηση Και Ονομασία Γυαλιών"/>
          <p:cNvGrpSpPr/>
          <p:nvPr/>
        </p:nvGrpSpPr>
        <p:grpSpPr>
          <a:xfrm>
            <a:off x="846336" y="1284141"/>
            <a:ext cx="7472016" cy="4925519"/>
            <a:chOff x="675184" y="1477108"/>
            <a:chExt cx="7472016" cy="4925519"/>
          </a:xfrm>
        </p:grpSpPr>
        <p:sp>
          <p:nvSpPr>
            <p:cNvPr id="73" name="Ορθογώνιο 72"/>
            <p:cNvSpPr/>
            <p:nvPr/>
          </p:nvSpPr>
          <p:spPr>
            <a:xfrm>
              <a:off x="1331640" y="1484784"/>
              <a:ext cx="6624736" cy="43924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75" name="Ευθεία γραμμή σύνδεσης 74"/>
            <p:cNvCxnSpPr/>
            <p:nvPr/>
          </p:nvCxnSpPr>
          <p:spPr>
            <a:xfrm flipH="1">
              <a:off x="4533770" y="1505817"/>
              <a:ext cx="15062" cy="437145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Ελεύθερη σχεδίαση 77"/>
            <p:cNvSpPr/>
            <p:nvPr/>
          </p:nvSpPr>
          <p:spPr>
            <a:xfrm>
              <a:off x="1359877" y="2771326"/>
              <a:ext cx="5451231" cy="1079074"/>
            </a:xfrm>
            <a:custGeom>
              <a:avLst/>
              <a:gdLst>
                <a:gd name="connsiteX0" fmla="*/ 0 w 5451231"/>
                <a:gd name="connsiteY0" fmla="*/ 1062120 h 1079074"/>
                <a:gd name="connsiteX1" fmla="*/ 550985 w 5451231"/>
                <a:gd name="connsiteY1" fmla="*/ 1073843 h 1079074"/>
                <a:gd name="connsiteX2" fmla="*/ 820615 w 5451231"/>
                <a:gd name="connsiteY2" fmla="*/ 1062120 h 1079074"/>
                <a:gd name="connsiteX3" fmla="*/ 1899138 w 5451231"/>
                <a:gd name="connsiteY3" fmla="*/ 897997 h 1079074"/>
                <a:gd name="connsiteX4" fmla="*/ 3411415 w 5451231"/>
                <a:gd name="connsiteY4" fmla="*/ 464243 h 1079074"/>
                <a:gd name="connsiteX5" fmla="*/ 4278923 w 5451231"/>
                <a:gd name="connsiteY5" fmla="*/ 194612 h 1079074"/>
                <a:gd name="connsiteX6" fmla="*/ 4572000 w 5451231"/>
                <a:gd name="connsiteY6" fmla="*/ 89105 h 1079074"/>
                <a:gd name="connsiteX7" fmla="*/ 4771292 w 5451231"/>
                <a:gd name="connsiteY7" fmla="*/ 7043 h 1079074"/>
                <a:gd name="connsiteX8" fmla="*/ 5451231 w 5451231"/>
                <a:gd name="connsiteY8" fmla="*/ 7043 h 107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51231" h="1079074">
                  <a:moveTo>
                    <a:pt x="0" y="1062120"/>
                  </a:moveTo>
                  <a:lnTo>
                    <a:pt x="550985" y="1073843"/>
                  </a:lnTo>
                  <a:cubicBezTo>
                    <a:pt x="687754" y="1073843"/>
                    <a:pt x="595923" y="1091428"/>
                    <a:pt x="820615" y="1062120"/>
                  </a:cubicBezTo>
                  <a:cubicBezTo>
                    <a:pt x="1045307" y="1032812"/>
                    <a:pt x="1467338" y="997643"/>
                    <a:pt x="1899138" y="897997"/>
                  </a:cubicBezTo>
                  <a:cubicBezTo>
                    <a:pt x="2330938" y="798351"/>
                    <a:pt x="3014784" y="581474"/>
                    <a:pt x="3411415" y="464243"/>
                  </a:cubicBezTo>
                  <a:cubicBezTo>
                    <a:pt x="3808046" y="347012"/>
                    <a:pt x="4085492" y="257135"/>
                    <a:pt x="4278923" y="194612"/>
                  </a:cubicBezTo>
                  <a:cubicBezTo>
                    <a:pt x="4472354" y="132089"/>
                    <a:pt x="4489939" y="120366"/>
                    <a:pt x="4572000" y="89105"/>
                  </a:cubicBezTo>
                  <a:cubicBezTo>
                    <a:pt x="4654062" y="57843"/>
                    <a:pt x="4624754" y="20720"/>
                    <a:pt x="4771292" y="7043"/>
                  </a:cubicBezTo>
                  <a:cubicBezTo>
                    <a:pt x="4917831" y="-6634"/>
                    <a:pt x="5337908" y="3135"/>
                    <a:pt x="5451231" y="704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9" name="Ελεύθερη σχεδίαση 78"/>
            <p:cNvSpPr/>
            <p:nvPr/>
          </p:nvSpPr>
          <p:spPr>
            <a:xfrm>
              <a:off x="1406769" y="1477108"/>
              <a:ext cx="6435969" cy="3116821"/>
            </a:xfrm>
            <a:custGeom>
              <a:avLst/>
              <a:gdLst>
                <a:gd name="connsiteX0" fmla="*/ 0 w 6435969"/>
                <a:gd name="connsiteY0" fmla="*/ 3094892 h 3116821"/>
                <a:gd name="connsiteX1" fmla="*/ 1887416 w 6435969"/>
                <a:gd name="connsiteY1" fmla="*/ 3106615 h 3116821"/>
                <a:gd name="connsiteX2" fmla="*/ 2602523 w 6435969"/>
                <a:gd name="connsiteY2" fmla="*/ 2965938 h 3116821"/>
                <a:gd name="connsiteX3" fmla="*/ 3165231 w 6435969"/>
                <a:gd name="connsiteY3" fmla="*/ 2860430 h 3116821"/>
                <a:gd name="connsiteX4" fmla="*/ 3669323 w 6435969"/>
                <a:gd name="connsiteY4" fmla="*/ 2661138 h 3116821"/>
                <a:gd name="connsiteX5" fmla="*/ 4173416 w 6435969"/>
                <a:gd name="connsiteY5" fmla="*/ 2332892 h 3116821"/>
                <a:gd name="connsiteX6" fmla="*/ 4536831 w 6435969"/>
                <a:gd name="connsiteY6" fmla="*/ 2086707 h 3116821"/>
                <a:gd name="connsiteX7" fmla="*/ 4818185 w 6435969"/>
                <a:gd name="connsiteY7" fmla="*/ 1875692 h 3116821"/>
                <a:gd name="connsiteX8" fmla="*/ 5134708 w 6435969"/>
                <a:gd name="connsiteY8" fmla="*/ 1559169 h 3116821"/>
                <a:gd name="connsiteX9" fmla="*/ 5615354 w 6435969"/>
                <a:gd name="connsiteY9" fmla="*/ 1113692 h 3116821"/>
                <a:gd name="connsiteX10" fmla="*/ 6154616 w 6435969"/>
                <a:gd name="connsiteY10" fmla="*/ 410307 h 3116821"/>
                <a:gd name="connsiteX11" fmla="*/ 6435969 w 6435969"/>
                <a:gd name="connsiteY11" fmla="*/ 0 h 3116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35969" h="3116821">
                  <a:moveTo>
                    <a:pt x="0" y="3094892"/>
                  </a:moveTo>
                  <a:cubicBezTo>
                    <a:pt x="726831" y="3111499"/>
                    <a:pt x="1453662" y="3128107"/>
                    <a:pt x="1887416" y="3106615"/>
                  </a:cubicBezTo>
                  <a:cubicBezTo>
                    <a:pt x="2321170" y="3085123"/>
                    <a:pt x="2602523" y="2965938"/>
                    <a:pt x="2602523" y="2965938"/>
                  </a:cubicBezTo>
                  <a:cubicBezTo>
                    <a:pt x="2815492" y="2924907"/>
                    <a:pt x="2987431" y="2911230"/>
                    <a:pt x="3165231" y="2860430"/>
                  </a:cubicBezTo>
                  <a:cubicBezTo>
                    <a:pt x="3343031" y="2809630"/>
                    <a:pt x="3501292" y="2749061"/>
                    <a:pt x="3669323" y="2661138"/>
                  </a:cubicBezTo>
                  <a:cubicBezTo>
                    <a:pt x="3837354" y="2573215"/>
                    <a:pt x="4028831" y="2428630"/>
                    <a:pt x="4173416" y="2332892"/>
                  </a:cubicBezTo>
                  <a:cubicBezTo>
                    <a:pt x="4318001" y="2237154"/>
                    <a:pt x="4429370" y="2162907"/>
                    <a:pt x="4536831" y="2086707"/>
                  </a:cubicBezTo>
                  <a:cubicBezTo>
                    <a:pt x="4644292" y="2010507"/>
                    <a:pt x="4718539" y="1963615"/>
                    <a:pt x="4818185" y="1875692"/>
                  </a:cubicBezTo>
                  <a:cubicBezTo>
                    <a:pt x="4917831" y="1787769"/>
                    <a:pt x="5001847" y="1686169"/>
                    <a:pt x="5134708" y="1559169"/>
                  </a:cubicBezTo>
                  <a:cubicBezTo>
                    <a:pt x="5267569" y="1432169"/>
                    <a:pt x="5445369" y="1305169"/>
                    <a:pt x="5615354" y="1113692"/>
                  </a:cubicBezTo>
                  <a:cubicBezTo>
                    <a:pt x="5785339" y="922215"/>
                    <a:pt x="6017847" y="595922"/>
                    <a:pt x="6154616" y="410307"/>
                  </a:cubicBezTo>
                  <a:cubicBezTo>
                    <a:pt x="6291385" y="224692"/>
                    <a:pt x="6363677" y="112346"/>
                    <a:pt x="6435969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80" name="Ελεύθερη σχεδίαση 79"/>
            <p:cNvSpPr/>
            <p:nvPr/>
          </p:nvSpPr>
          <p:spPr>
            <a:xfrm>
              <a:off x="1406769" y="1582615"/>
              <a:ext cx="6541477" cy="3565593"/>
            </a:xfrm>
            <a:custGeom>
              <a:avLst/>
              <a:gdLst>
                <a:gd name="connsiteX0" fmla="*/ 0 w 6541477"/>
                <a:gd name="connsiteY0" fmla="*/ 3540370 h 3565593"/>
                <a:gd name="connsiteX1" fmla="*/ 1852246 w 6541477"/>
                <a:gd name="connsiteY1" fmla="*/ 3552093 h 3565593"/>
                <a:gd name="connsiteX2" fmla="*/ 2614246 w 6541477"/>
                <a:gd name="connsiteY2" fmla="*/ 3376247 h 3565593"/>
                <a:gd name="connsiteX3" fmla="*/ 3153508 w 6541477"/>
                <a:gd name="connsiteY3" fmla="*/ 3130062 h 3565593"/>
                <a:gd name="connsiteX4" fmla="*/ 3610708 w 6541477"/>
                <a:gd name="connsiteY4" fmla="*/ 2883877 h 3565593"/>
                <a:gd name="connsiteX5" fmla="*/ 4196862 w 6541477"/>
                <a:gd name="connsiteY5" fmla="*/ 2473570 h 3565593"/>
                <a:gd name="connsiteX6" fmla="*/ 4712677 w 6541477"/>
                <a:gd name="connsiteY6" fmla="*/ 2098431 h 3565593"/>
                <a:gd name="connsiteX7" fmla="*/ 5287108 w 6541477"/>
                <a:gd name="connsiteY7" fmla="*/ 1500554 h 3565593"/>
                <a:gd name="connsiteX8" fmla="*/ 5756031 w 6541477"/>
                <a:gd name="connsiteY8" fmla="*/ 1008185 h 3565593"/>
                <a:gd name="connsiteX9" fmla="*/ 6037385 w 6541477"/>
                <a:gd name="connsiteY9" fmla="*/ 656493 h 3565593"/>
                <a:gd name="connsiteX10" fmla="*/ 6541477 w 6541477"/>
                <a:gd name="connsiteY10" fmla="*/ 0 h 3565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41477" h="3565593">
                  <a:moveTo>
                    <a:pt x="0" y="3540370"/>
                  </a:moveTo>
                  <a:cubicBezTo>
                    <a:pt x="708269" y="3559908"/>
                    <a:pt x="1416538" y="3579447"/>
                    <a:pt x="1852246" y="3552093"/>
                  </a:cubicBezTo>
                  <a:cubicBezTo>
                    <a:pt x="2287954" y="3524739"/>
                    <a:pt x="2397369" y="3446585"/>
                    <a:pt x="2614246" y="3376247"/>
                  </a:cubicBezTo>
                  <a:cubicBezTo>
                    <a:pt x="2831123" y="3305909"/>
                    <a:pt x="2987431" y="3212124"/>
                    <a:pt x="3153508" y="3130062"/>
                  </a:cubicBezTo>
                  <a:cubicBezTo>
                    <a:pt x="3319585" y="3048000"/>
                    <a:pt x="3436816" y="2993292"/>
                    <a:pt x="3610708" y="2883877"/>
                  </a:cubicBezTo>
                  <a:cubicBezTo>
                    <a:pt x="3784600" y="2774462"/>
                    <a:pt x="4013201" y="2604478"/>
                    <a:pt x="4196862" y="2473570"/>
                  </a:cubicBezTo>
                  <a:cubicBezTo>
                    <a:pt x="4380523" y="2342662"/>
                    <a:pt x="4530969" y="2260600"/>
                    <a:pt x="4712677" y="2098431"/>
                  </a:cubicBezTo>
                  <a:cubicBezTo>
                    <a:pt x="4894385" y="1936262"/>
                    <a:pt x="5287108" y="1500554"/>
                    <a:pt x="5287108" y="1500554"/>
                  </a:cubicBezTo>
                  <a:cubicBezTo>
                    <a:pt x="5461000" y="1318846"/>
                    <a:pt x="5630985" y="1148862"/>
                    <a:pt x="5756031" y="1008185"/>
                  </a:cubicBezTo>
                  <a:cubicBezTo>
                    <a:pt x="5881077" y="867508"/>
                    <a:pt x="5906477" y="824524"/>
                    <a:pt x="6037385" y="656493"/>
                  </a:cubicBezTo>
                  <a:cubicBezTo>
                    <a:pt x="6168293" y="488462"/>
                    <a:pt x="6354885" y="244231"/>
                    <a:pt x="654147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82" name="Ευθεία γραμμή σύνδεσης 81"/>
            <p:cNvCxnSpPr>
              <a:stCxn id="78" idx="3"/>
            </p:cNvCxnSpPr>
            <p:nvPr/>
          </p:nvCxnSpPr>
          <p:spPr>
            <a:xfrm>
              <a:off x="3259015" y="3669323"/>
              <a:ext cx="16841" cy="220794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Ευθεία γραμμή σύνδεσης 82"/>
            <p:cNvCxnSpPr>
              <a:endCxn id="80" idx="2"/>
            </p:cNvCxnSpPr>
            <p:nvPr/>
          </p:nvCxnSpPr>
          <p:spPr>
            <a:xfrm>
              <a:off x="3995936" y="3459246"/>
              <a:ext cx="25079" cy="149961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Ευθεία γραμμή σύνδεσης 84"/>
            <p:cNvCxnSpPr/>
            <p:nvPr/>
          </p:nvCxnSpPr>
          <p:spPr>
            <a:xfrm>
              <a:off x="5273981" y="3053832"/>
              <a:ext cx="4948" cy="93259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Ευθεία γραμμή σύνδεσης 86"/>
            <p:cNvCxnSpPr>
              <a:endCxn id="80" idx="5"/>
            </p:cNvCxnSpPr>
            <p:nvPr/>
          </p:nvCxnSpPr>
          <p:spPr>
            <a:xfrm>
              <a:off x="5572005" y="3797929"/>
              <a:ext cx="31626" cy="25825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Ευθεία γραμμή σύνδεσης 88"/>
            <p:cNvCxnSpPr/>
            <p:nvPr/>
          </p:nvCxnSpPr>
          <p:spPr>
            <a:xfrm flipH="1">
              <a:off x="2533866" y="4594533"/>
              <a:ext cx="419562" cy="550529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Ευθεία γραμμή σύνδεσης 90"/>
            <p:cNvCxnSpPr/>
            <p:nvPr/>
          </p:nvCxnSpPr>
          <p:spPr>
            <a:xfrm flipH="1">
              <a:off x="3275856" y="3858076"/>
              <a:ext cx="768003" cy="4787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Ευθεία γραμμή σύνδεσης 96"/>
            <p:cNvCxnSpPr/>
            <p:nvPr/>
          </p:nvCxnSpPr>
          <p:spPr>
            <a:xfrm flipH="1">
              <a:off x="3976572" y="3850400"/>
              <a:ext cx="572260" cy="1879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875868" y="1901640"/>
              <a:ext cx="57918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1.90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89291" y="2353624"/>
              <a:ext cx="57918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1.80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889290" y="2929474"/>
              <a:ext cx="57918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1.70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907590" y="3681612"/>
              <a:ext cx="57918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1.60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96002" y="4804111"/>
              <a:ext cx="57918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1.50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178882" y="5847666"/>
              <a:ext cx="57918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8</a:t>
              </a:r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200416" y="5847666"/>
              <a:ext cx="57918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70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275856" y="5847666"/>
              <a:ext cx="57918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60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351296" y="5847666"/>
              <a:ext cx="57918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50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5420392" y="5840435"/>
              <a:ext cx="57918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solidFill>
                    <a:prstClr val="black"/>
                  </a:solidFill>
                  <a:latin typeface="Calibri"/>
                </a:rPr>
                <a:t>4</a:t>
              </a:r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0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6489488" y="5847666"/>
              <a:ext cx="57918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30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568015" y="5858854"/>
              <a:ext cx="57918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20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675184" y="3337515"/>
                  <a:ext cx="579185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5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5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15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l-GR" sz="15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184" y="3337515"/>
                  <a:ext cx="579185" cy="32316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4147416" y="6079462"/>
                  <a:ext cx="579185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l-GR" sz="15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sz="15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15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l-GR" sz="15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7416" y="6079462"/>
                  <a:ext cx="579185" cy="3231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Ευθεία γραμμή σύνδεσης 114"/>
            <p:cNvCxnSpPr/>
            <p:nvPr/>
          </p:nvCxnSpPr>
          <p:spPr>
            <a:xfrm>
              <a:off x="4392717" y="4678588"/>
              <a:ext cx="232036" cy="12552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Ευθεία γραμμή σύνδεσης 117"/>
            <p:cNvCxnSpPr/>
            <p:nvPr/>
          </p:nvCxnSpPr>
          <p:spPr>
            <a:xfrm>
              <a:off x="3089396" y="4973524"/>
              <a:ext cx="299670" cy="189111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2548911" y="2421444"/>
              <a:ext cx="1708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Lanthanum Crown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623961" y="2433225"/>
              <a:ext cx="17088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Lanthanum Flint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478375" y="2906021"/>
              <a:ext cx="100436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Dense Barium Flint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535120" y="3295798"/>
              <a:ext cx="78176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Barium Flint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933197" y="3121564"/>
              <a:ext cx="100436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Extra Dense Crown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3216910" y="3336781"/>
              <a:ext cx="1004362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Dense Barium Crown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 rot="19131785">
              <a:off x="3371145" y="3937934"/>
              <a:ext cx="8177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Barium Crown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 rot="18861140">
              <a:off x="5996548" y="3134214"/>
              <a:ext cx="129111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Dense Flint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 rot="20027962">
              <a:off x="4553266" y="4142834"/>
              <a:ext cx="100436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Light Flint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274378" y="4626086"/>
              <a:ext cx="69421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Crown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1690461" y="4570790"/>
              <a:ext cx="11336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Phosphate Crown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1972105" y="3817134"/>
              <a:ext cx="113366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Dense Phosphate Crown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1925987" y="5259077"/>
              <a:ext cx="113366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Fluor Crown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217636" y="5123464"/>
              <a:ext cx="113366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Borosilicate Crown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634537" y="4651776"/>
              <a:ext cx="113366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High </a:t>
              </a:r>
              <a:r>
                <a:rPr lang="en-US" sz="1500" dirty="0" err="1" smtClean="0">
                  <a:solidFill>
                    <a:prstClr val="black"/>
                  </a:solidFill>
                  <a:latin typeface="Calibri"/>
                </a:rPr>
                <a:t>Dispresion</a:t>
              </a:r>
              <a:r>
                <a:rPr lang="en-US" sz="1500" dirty="0" smtClean="0">
                  <a:solidFill>
                    <a:prstClr val="black"/>
                  </a:solidFill>
                  <a:latin typeface="Calibri"/>
                </a:rPr>
                <a:t> Crown</a:t>
              </a:r>
              <a:endParaRPr lang="el-GR" sz="15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8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>
                <a:solidFill>
                  <a:srgbClr val="333399"/>
                </a:solidFill>
              </a:rPr>
              <a:t>Ταξινόμηση Και Ονομασία Γυαλιών</a:t>
            </a:r>
            <a:r>
              <a:rPr lang="en-US" sz="4400" dirty="0">
                <a:solidFill>
                  <a:srgbClr val="333399"/>
                </a:solidFill>
              </a:rPr>
              <a:t/>
            </a:r>
            <a:br>
              <a:rPr lang="en-US" sz="4400" dirty="0">
                <a:solidFill>
                  <a:srgbClr val="333399"/>
                </a:solidFill>
              </a:rPr>
            </a:br>
            <a:r>
              <a:rPr lang="en-US" sz="3600" b="0" dirty="0" smtClean="0">
                <a:solidFill>
                  <a:srgbClr val="333399"/>
                </a:solidFill>
              </a:rPr>
              <a:t>(2 </a:t>
            </a:r>
            <a:r>
              <a:rPr lang="el-GR" sz="3600" b="0" dirty="0">
                <a:solidFill>
                  <a:srgbClr val="333399"/>
                </a:solidFill>
              </a:rPr>
              <a:t>από </a:t>
            </a:r>
            <a:r>
              <a:rPr lang="en-US" sz="3600" b="0" dirty="0" smtClean="0">
                <a:solidFill>
                  <a:srgbClr val="333399"/>
                </a:solidFill>
              </a:rPr>
              <a:t>2</a:t>
            </a:r>
            <a:r>
              <a:rPr lang="el-GR" sz="3600" b="0" dirty="0" smtClean="0">
                <a:solidFill>
                  <a:srgbClr val="333399"/>
                </a:solidFill>
              </a:rPr>
              <a:t>)</a:t>
            </a:r>
            <a:endParaRPr lang="el-GR" sz="360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 smtClean="0"/>
              <a:t>Παράδειγμα στοιχείων γυαλιού</a:t>
            </a:r>
            <a:r>
              <a:rPr lang="en-US" sz="2400" b="1" dirty="0" smtClean="0"/>
              <a:t>: </a:t>
            </a:r>
            <a:endParaRPr 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Πίνακας 4" title="Παράδειγμα στοιχείων γυαλιού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05980" y="2072928"/>
              <a:ext cx="6552728" cy="2286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80320"/>
                    <a:gridCol w="1183680"/>
                    <a:gridCol w="2488728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Γυαλί </a:t>
                          </a:r>
                          <a:endParaRPr lang="el-G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Glass</a:t>
                          </a:r>
                          <a:r>
                            <a:rPr lang="en-US" sz="2000" b="1" baseline="0" dirty="0" smtClean="0"/>
                            <a:t> Number</a:t>
                          </a:r>
                          <a:endParaRPr lang="el-G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Πυκνότητα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𝒈𝒎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sz="2000" b="1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𝒄𝒎</m:t>
                                  </m:r>
                                </m:e>
                                <m:sup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oMath>
                          </a14:m>
                          <a:endParaRPr lang="el-GR" sz="2000" b="1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Borosilicate BK7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517642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2.51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Crown K5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522595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2.59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Πυκνό </a:t>
                          </a:r>
                          <a:r>
                            <a:rPr lang="en-US" sz="2000" dirty="0" smtClean="0"/>
                            <a:t>barium Crown SK4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618551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3.57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Πυκνό </a:t>
                          </a:r>
                          <a:r>
                            <a:rPr lang="en-US" sz="2000" dirty="0" smtClean="0"/>
                            <a:t>flint SF6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805254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5.18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Πίνακας 4" title="Παράδειγμα στοιχείων γυαλιού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305980" y="2072928"/>
              <a:ext cx="6552728" cy="2286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80320"/>
                    <a:gridCol w="1183680"/>
                    <a:gridCol w="2488728"/>
                  </a:tblGrid>
                  <a:tr h="701040">
                    <a:tc>
                      <a:txBody>
                        <a:bodyPr/>
                        <a:lstStyle/>
                        <a:p>
                          <a:r>
                            <a:rPr lang="el-GR" sz="2000" b="1" dirty="0" smtClean="0"/>
                            <a:t>Γυαλί </a:t>
                          </a:r>
                          <a:endParaRPr lang="el-G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/>
                            <a:t>Glass</a:t>
                          </a:r>
                          <a:r>
                            <a:rPr lang="en-US" sz="2000" b="1" baseline="0" dirty="0" smtClean="0"/>
                            <a:t> Number</a:t>
                          </a:r>
                          <a:endParaRPr lang="el-GR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l-GR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63325" t="-4348" r="-489" b="-241739"/>
                          </a:stretch>
                        </a:blipFill>
                      </a:tcPr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Borosilicate BK7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517642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2.51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Crown K5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522595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2.59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Πυκνό </a:t>
                          </a:r>
                          <a:r>
                            <a:rPr lang="en-US" sz="2000" dirty="0" smtClean="0"/>
                            <a:t>barium Crown SK4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618551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3.57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l-GR" sz="2000" dirty="0" smtClean="0"/>
                            <a:t>Πυκνό </a:t>
                          </a:r>
                          <a:r>
                            <a:rPr lang="en-US" sz="2000" dirty="0" smtClean="0"/>
                            <a:t>flint SF6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805254</a:t>
                          </a:r>
                          <a:endParaRPr lang="el-GR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/>
                            <a:t>5.18</a:t>
                          </a:r>
                          <a:endParaRPr lang="el-GR" sz="20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2915816" y="4581128"/>
            <a:ext cx="354908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2400" b="1" dirty="0" smtClean="0">
                <a:solidFill>
                  <a:prstClr val="black"/>
                </a:solidFill>
              </a:rPr>
              <a:t>Παράδειγμα αριθμο</a:t>
            </a:r>
            <a:r>
              <a:rPr lang="el-GR" sz="2400" b="1" dirty="0">
                <a:solidFill>
                  <a:prstClr val="black"/>
                </a:solidFill>
              </a:rPr>
              <a:t>ύ</a:t>
            </a:r>
            <a:r>
              <a:rPr lang="en-US" sz="2400" b="1" dirty="0" smtClean="0">
                <a:solidFill>
                  <a:prstClr val="black"/>
                </a:solidFill>
              </a:rPr>
              <a:t>: </a:t>
            </a:r>
            <a:endParaRPr lang="el-GR" sz="24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9973" y="5080775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523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Αριστερή αγκύλη 8" title="αγκύλη"/>
          <p:cNvSpPr/>
          <p:nvPr/>
        </p:nvSpPr>
        <p:spPr>
          <a:xfrm rot="16200000">
            <a:off x="4457461" y="5105350"/>
            <a:ext cx="81088" cy="43204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11" name="Ευθύγραμμο βέλος σύνδεσης 10" title="βέλος"/>
          <p:cNvCxnSpPr>
            <a:endCxn id="12" idx="0"/>
          </p:cNvCxnSpPr>
          <p:nvPr/>
        </p:nvCxnSpPr>
        <p:spPr>
          <a:xfrm flipH="1">
            <a:off x="3956952" y="5361918"/>
            <a:ext cx="536480" cy="5109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6892" y="5872863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i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ndex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n=1.523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153" y="5080775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588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Αριστερή αγκύλη 13" title="αγκύλη"/>
          <p:cNvSpPr/>
          <p:nvPr/>
        </p:nvSpPr>
        <p:spPr>
          <a:xfrm rot="16200000">
            <a:off x="4892641" y="5105349"/>
            <a:ext cx="81088" cy="432047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15" name="Ευθύγραμμο βέλος σύνδεσης 14" title="βέλος"/>
          <p:cNvCxnSpPr>
            <a:stCxn id="14" idx="1"/>
          </p:cNvCxnSpPr>
          <p:nvPr/>
        </p:nvCxnSpPr>
        <p:spPr>
          <a:xfrm>
            <a:off x="4933186" y="5361917"/>
            <a:ext cx="508750" cy="5109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76056" y="5801140"/>
            <a:ext cx="925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alibri"/>
              </a:rPr>
              <a:t>v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value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58.8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0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Η </a:t>
            </a:r>
            <a:r>
              <a:rPr lang="el-GR" dirty="0" err="1" smtClean="0">
                <a:solidFill>
                  <a:srgbClr val="333399"/>
                </a:solidFill>
              </a:rPr>
              <a:t>Ανακλαστικότητα</a:t>
            </a:r>
            <a:r>
              <a:rPr lang="el-GR" dirty="0" smtClean="0">
                <a:solidFill>
                  <a:srgbClr val="333399"/>
                </a:solidFill>
              </a:rPr>
              <a:t> Τ</a:t>
            </a:r>
            <a:r>
              <a:rPr lang="el-GR" dirty="0">
                <a:solidFill>
                  <a:srgbClr val="333399"/>
                </a:solidFill>
              </a:rPr>
              <a:t>ω</a:t>
            </a:r>
            <a:r>
              <a:rPr lang="el-GR" dirty="0" smtClean="0">
                <a:solidFill>
                  <a:srgbClr val="333399"/>
                </a:solidFill>
              </a:rPr>
              <a:t>ν Οπτικών Υλικών </a:t>
            </a:r>
            <a:endParaRPr lang="el-GR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2813800" y="1466248"/>
                <a:ext cx="3682752" cy="1008112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l-GR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×100%</m:t>
                      </m:r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13800" y="1466248"/>
                <a:ext cx="3682752" cy="1008112"/>
              </a:xfrm>
              <a:blipFill rotWithShape="0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Ομάδα 37" title="Η Ανακλαστικότητα Των Οπτικών Υλικών "/>
          <p:cNvGrpSpPr/>
          <p:nvPr/>
        </p:nvGrpSpPr>
        <p:grpSpPr>
          <a:xfrm>
            <a:off x="1721505" y="2618395"/>
            <a:ext cx="5700990" cy="3920517"/>
            <a:chOff x="1556901" y="2708920"/>
            <a:chExt cx="5700990" cy="3920517"/>
          </a:xfrm>
        </p:grpSpPr>
        <p:cxnSp>
          <p:nvCxnSpPr>
            <p:cNvPr id="16" name="Ευθύγραμμο βέλος σύνδεσης 15"/>
            <p:cNvCxnSpPr/>
            <p:nvPr/>
          </p:nvCxnSpPr>
          <p:spPr>
            <a:xfrm flipV="1">
              <a:off x="1979712" y="2708920"/>
              <a:ext cx="0" cy="352839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Ευθύγραμμο βέλος σύνδεσης 18"/>
            <p:cNvCxnSpPr/>
            <p:nvPr/>
          </p:nvCxnSpPr>
          <p:spPr>
            <a:xfrm>
              <a:off x="1979712" y="6237312"/>
              <a:ext cx="52565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Ευθεία γραμμή σύνδεσης 22"/>
            <p:cNvCxnSpPr/>
            <p:nvPr/>
          </p:nvCxnSpPr>
          <p:spPr>
            <a:xfrm>
              <a:off x="1979712" y="3501008"/>
              <a:ext cx="4433664" cy="0"/>
            </a:xfrm>
            <a:prstGeom prst="line">
              <a:avLst/>
            </a:prstGeom>
            <a:ln w="349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Ελεύθερη σχεδίαση 23"/>
            <p:cNvSpPr/>
            <p:nvPr/>
          </p:nvSpPr>
          <p:spPr>
            <a:xfrm>
              <a:off x="2368062" y="3634154"/>
              <a:ext cx="3974123" cy="2532276"/>
            </a:xfrm>
            <a:custGeom>
              <a:avLst/>
              <a:gdLst>
                <a:gd name="connsiteX0" fmla="*/ 0 w 3974123"/>
                <a:gd name="connsiteY0" fmla="*/ 0 h 2532276"/>
                <a:gd name="connsiteX1" fmla="*/ 35169 w 3974123"/>
                <a:gd name="connsiteY1" fmla="*/ 468923 h 2532276"/>
                <a:gd name="connsiteX2" fmla="*/ 199292 w 3974123"/>
                <a:gd name="connsiteY2" fmla="*/ 1172308 h 2532276"/>
                <a:gd name="connsiteX3" fmla="*/ 363415 w 3974123"/>
                <a:gd name="connsiteY3" fmla="*/ 1746738 h 2532276"/>
                <a:gd name="connsiteX4" fmla="*/ 621323 w 3974123"/>
                <a:gd name="connsiteY4" fmla="*/ 2239108 h 2532276"/>
                <a:gd name="connsiteX5" fmla="*/ 844061 w 3974123"/>
                <a:gd name="connsiteY5" fmla="*/ 2461846 h 2532276"/>
                <a:gd name="connsiteX6" fmla="*/ 1125415 w 3974123"/>
                <a:gd name="connsiteY6" fmla="*/ 2532184 h 2532276"/>
                <a:gd name="connsiteX7" fmla="*/ 1395046 w 3974123"/>
                <a:gd name="connsiteY7" fmla="*/ 2473569 h 2532276"/>
                <a:gd name="connsiteX8" fmla="*/ 1559169 w 3974123"/>
                <a:gd name="connsiteY8" fmla="*/ 2344615 h 2532276"/>
                <a:gd name="connsiteX9" fmla="*/ 1817076 w 3974123"/>
                <a:gd name="connsiteY9" fmla="*/ 2215661 h 2532276"/>
                <a:gd name="connsiteX10" fmla="*/ 2110153 w 3974123"/>
                <a:gd name="connsiteY10" fmla="*/ 2192215 h 2532276"/>
                <a:gd name="connsiteX11" fmla="*/ 2344615 w 3974123"/>
                <a:gd name="connsiteY11" fmla="*/ 2286000 h 2532276"/>
                <a:gd name="connsiteX12" fmla="*/ 2602523 w 3974123"/>
                <a:gd name="connsiteY12" fmla="*/ 2438400 h 2532276"/>
                <a:gd name="connsiteX13" fmla="*/ 2836984 w 3974123"/>
                <a:gd name="connsiteY13" fmla="*/ 2485292 h 2532276"/>
                <a:gd name="connsiteX14" fmla="*/ 3071446 w 3974123"/>
                <a:gd name="connsiteY14" fmla="*/ 2426677 h 2532276"/>
                <a:gd name="connsiteX15" fmla="*/ 3294184 w 3974123"/>
                <a:gd name="connsiteY15" fmla="*/ 2309446 h 2532276"/>
                <a:gd name="connsiteX16" fmla="*/ 3552092 w 3974123"/>
                <a:gd name="connsiteY16" fmla="*/ 1957754 h 2532276"/>
                <a:gd name="connsiteX17" fmla="*/ 3716215 w 3974123"/>
                <a:gd name="connsiteY17" fmla="*/ 1594338 h 2532276"/>
                <a:gd name="connsiteX18" fmla="*/ 3845169 w 3974123"/>
                <a:gd name="connsiteY18" fmla="*/ 1219200 h 2532276"/>
                <a:gd name="connsiteX19" fmla="*/ 3950676 w 3974123"/>
                <a:gd name="connsiteY19" fmla="*/ 597877 h 2532276"/>
                <a:gd name="connsiteX20" fmla="*/ 3974123 w 3974123"/>
                <a:gd name="connsiteY20" fmla="*/ 128954 h 253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74123" h="2532276">
                  <a:moveTo>
                    <a:pt x="0" y="0"/>
                  </a:moveTo>
                  <a:cubicBezTo>
                    <a:pt x="977" y="136769"/>
                    <a:pt x="1954" y="273538"/>
                    <a:pt x="35169" y="468923"/>
                  </a:cubicBezTo>
                  <a:cubicBezTo>
                    <a:pt x="68384" y="664308"/>
                    <a:pt x="144584" y="959339"/>
                    <a:pt x="199292" y="1172308"/>
                  </a:cubicBezTo>
                  <a:cubicBezTo>
                    <a:pt x="254000" y="1385277"/>
                    <a:pt x="293077" y="1568938"/>
                    <a:pt x="363415" y="1746738"/>
                  </a:cubicBezTo>
                  <a:cubicBezTo>
                    <a:pt x="433754" y="1924538"/>
                    <a:pt x="541215" y="2119923"/>
                    <a:pt x="621323" y="2239108"/>
                  </a:cubicBezTo>
                  <a:cubicBezTo>
                    <a:pt x="701431" y="2358293"/>
                    <a:pt x="760046" y="2413000"/>
                    <a:pt x="844061" y="2461846"/>
                  </a:cubicBezTo>
                  <a:cubicBezTo>
                    <a:pt x="928076" y="2510692"/>
                    <a:pt x="1033584" y="2530230"/>
                    <a:pt x="1125415" y="2532184"/>
                  </a:cubicBezTo>
                  <a:cubicBezTo>
                    <a:pt x="1217246" y="2534138"/>
                    <a:pt x="1322754" y="2504831"/>
                    <a:pt x="1395046" y="2473569"/>
                  </a:cubicBezTo>
                  <a:cubicBezTo>
                    <a:pt x="1467338" y="2442308"/>
                    <a:pt x="1488831" y="2387600"/>
                    <a:pt x="1559169" y="2344615"/>
                  </a:cubicBezTo>
                  <a:cubicBezTo>
                    <a:pt x="1629507" y="2301630"/>
                    <a:pt x="1725245" y="2241061"/>
                    <a:pt x="1817076" y="2215661"/>
                  </a:cubicBezTo>
                  <a:cubicBezTo>
                    <a:pt x="1908907" y="2190261"/>
                    <a:pt x="2022230" y="2180492"/>
                    <a:pt x="2110153" y="2192215"/>
                  </a:cubicBezTo>
                  <a:cubicBezTo>
                    <a:pt x="2198076" y="2203938"/>
                    <a:pt x="2262553" y="2244969"/>
                    <a:pt x="2344615" y="2286000"/>
                  </a:cubicBezTo>
                  <a:cubicBezTo>
                    <a:pt x="2426677" y="2327031"/>
                    <a:pt x="2520462" y="2405185"/>
                    <a:pt x="2602523" y="2438400"/>
                  </a:cubicBezTo>
                  <a:cubicBezTo>
                    <a:pt x="2684584" y="2471615"/>
                    <a:pt x="2758830" y="2487246"/>
                    <a:pt x="2836984" y="2485292"/>
                  </a:cubicBezTo>
                  <a:cubicBezTo>
                    <a:pt x="2915138" y="2483338"/>
                    <a:pt x="2995246" y="2455985"/>
                    <a:pt x="3071446" y="2426677"/>
                  </a:cubicBezTo>
                  <a:cubicBezTo>
                    <a:pt x="3147646" y="2397369"/>
                    <a:pt x="3214077" y="2387600"/>
                    <a:pt x="3294184" y="2309446"/>
                  </a:cubicBezTo>
                  <a:cubicBezTo>
                    <a:pt x="3374291" y="2231292"/>
                    <a:pt x="3481754" y="2076939"/>
                    <a:pt x="3552092" y="1957754"/>
                  </a:cubicBezTo>
                  <a:cubicBezTo>
                    <a:pt x="3622431" y="1838569"/>
                    <a:pt x="3667369" y="1717430"/>
                    <a:pt x="3716215" y="1594338"/>
                  </a:cubicBezTo>
                  <a:cubicBezTo>
                    <a:pt x="3765061" y="1471246"/>
                    <a:pt x="3806092" y="1385277"/>
                    <a:pt x="3845169" y="1219200"/>
                  </a:cubicBezTo>
                  <a:cubicBezTo>
                    <a:pt x="3884246" y="1053123"/>
                    <a:pt x="3929184" y="779585"/>
                    <a:pt x="3950676" y="597877"/>
                  </a:cubicBezTo>
                  <a:cubicBezTo>
                    <a:pt x="3972168" y="416169"/>
                    <a:pt x="3973145" y="272561"/>
                    <a:pt x="3974123" y="128954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5" name="Ελεύθερη σχεδίαση 24"/>
            <p:cNvSpPr/>
            <p:nvPr/>
          </p:nvSpPr>
          <p:spPr>
            <a:xfrm>
              <a:off x="2004646" y="3716215"/>
              <a:ext cx="4255477" cy="2384667"/>
            </a:xfrm>
            <a:custGeom>
              <a:avLst/>
              <a:gdLst>
                <a:gd name="connsiteX0" fmla="*/ 0 w 4255477"/>
                <a:gd name="connsiteY0" fmla="*/ 58616 h 2384667"/>
                <a:gd name="connsiteX1" fmla="*/ 105508 w 4255477"/>
                <a:gd name="connsiteY1" fmla="*/ 621323 h 2384667"/>
                <a:gd name="connsiteX2" fmla="*/ 269631 w 4255477"/>
                <a:gd name="connsiteY2" fmla="*/ 1055077 h 2384667"/>
                <a:gd name="connsiteX3" fmla="*/ 527539 w 4255477"/>
                <a:gd name="connsiteY3" fmla="*/ 1629508 h 2384667"/>
                <a:gd name="connsiteX4" fmla="*/ 785446 w 4255477"/>
                <a:gd name="connsiteY4" fmla="*/ 1957754 h 2384667"/>
                <a:gd name="connsiteX5" fmla="*/ 1090246 w 4255477"/>
                <a:gd name="connsiteY5" fmla="*/ 2215662 h 2384667"/>
                <a:gd name="connsiteX6" fmla="*/ 1277816 w 4255477"/>
                <a:gd name="connsiteY6" fmla="*/ 2321170 h 2384667"/>
                <a:gd name="connsiteX7" fmla="*/ 1512277 w 4255477"/>
                <a:gd name="connsiteY7" fmla="*/ 2379785 h 2384667"/>
                <a:gd name="connsiteX8" fmla="*/ 1711569 w 4255477"/>
                <a:gd name="connsiteY8" fmla="*/ 2368062 h 2384667"/>
                <a:gd name="connsiteX9" fmla="*/ 1946031 w 4255477"/>
                <a:gd name="connsiteY9" fmla="*/ 2262554 h 2384667"/>
                <a:gd name="connsiteX10" fmla="*/ 2074985 w 4255477"/>
                <a:gd name="connsiteY10" fmla="*/ 2074985 h 2384667"/>
                <a:gd name="connsiteX11" fmla="*/ 2192216 w 4255477"/>
                <a:gd name="connsiteY11" fmla="*/ 1887416 h 2384667"/>
                <a:gd name="connsiteX12" fmla="*/ 2309446 w 4255477"/>
                <a:gd name="connsiteY12" fmla="*/ 1676400 h 2384667"/>
                <a:gd name="connsiteX13" fmla="*/ 2590800 w 4255477"/>
                <a:gd name="connsiteY13" fmla="*/ 1266093 h 2384667"/>
                <a:gd name="connsiteX14" fmla="*/ 2813539 w 4255477"/>
                <a:gd name="connsiteY14" fmla="*/ 1031631 h 2384667"/>
                <a:gd name="connsiteX15" fmla="*/ 3036277 w 4255477"/>
                <a:gd name="connsiteY15" fmla="*/ 797170 h 2384667"/>
                <a:gd name="connsiteX16" fmla="*/ 3364523 w 4255477"/>
                <a:gd name="connsiteY16" fmla="*/ 550985 h 2384667"/>
                <a:gd name="connsiteX17" fmla="*/ 3903785 w 4255477"/>
                <a:gd name="connsiteY17" fmla="*/ 199293 h 2384667"/>
                <a:gd name="connsiteX18" fmla="*/ 4255477 w 4255477"/>
                <a:gd name="connsiteY18" fmla="*/ 0 h 238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55477" h="2384667">
                  <a:moveTo>
                    <a:pt x="0" y="58616"/>
                  </a:moveTo>
                  <a:cubicBezTo>
                    <a:pt x="30285" y="256931"/>
                    <a:pt x="60570" y="455246"/>
                    <a:pt x="105508" y="621323"/>
                  </a:cubicBezTo>
                  <a:cubicBezTo>
                    <a:pt x="150446" y="787400"/>
                    <a:pt x="199293" y="887046"/>
                    <a:pt x="269631" y="1055077"/>
                  </a:cubicBezTo>
                  <a:cubicBezTo>
                    <a:pt x="339970" y="1223108"/>
                    <a:pt x="441570" y="1479062"/>
                    <a:pt x="527539" y="1629508"/>
                  </a:cubicBezTo>
                  <a:cubicBezTo>
                    <a:pt x="613508" y="1779954"/>
                    <a:pt x="691662" y="1860062"/>
                    <a:pt x="785446" y="1957754"/>
                  </a:cubicBezTo>
                  <a:cubicBezTo>
                    <a:pt x="879230" y="2055446"/>
                    <a:pt x="1008184" y="2155093"/>
                    <a:pt x="1090246" y="2215662"/>
                  </a:cubicBezTo>
                  <a:cubicBezTo>
                    <a:pt x="1172308" y="2276231"/>
                    <a:pt x="1207478" y="2293816"/>
                    <a:pt x="1277816" y="2321170"/>
                  </a:cubicBezTo>
                  <a:cubicBezTo>
                    <a:pt x="1348154" y="2348524"/>
                    <a:pt x="1439985" y="2371970"/>
                    <a:pt x="1512277" y="2379785"/>
                  </a:cubicBezTo>
                  <a:cubicBezTo>
                    <a:pt x="1584569" y="2387600"/>
                    <a:pt x="1639277" y="2387601"/>
                    <a:pt x="1711569" y="2368062"/>
                  </a:cubicBezTo>
                  <a:cubicBezTo>
                    <a:pt x="1783861" y="2348523"/>
                    <a:pt x="1885462" y="2311400"/>
                    <a:pt x="1946031" y="2262554"/>
                  </a:cubicBezTo>
                  <a:cubicBezTo>
                    <a:pt x="2006600" y="2213708"/>
                    <a:pt x="2033954" y="2137508"/>
                    <a:pt x="2074985" y="2074985"/>
                  </a:cubicBezTo>
                  <a:cubicBezTo>
                    <a:pt x="2116016" y="2012462"/>
                    <a:pt x="2153139" y="1953847"/>
                    <a:pt x="2192216" y="1887416"/>
                  </a:cubicBezTo>
                  <a:cubicBezTo>
                    <a:pt x="2231293" y="1820985"/>
                    <a:pt x="2243015" y="1779954"/>
                    <a:pt x="2309446" y="1676400"/>
                  </a:cubicBezTo>
                  <a:cubicBezTo>
                    <a:pt x="2375877" y="1572846"/>
                    <a:pt x="2506785" y="1373554"/>
                    <a:pt x="2590800" y="1266093"/>
                  </a:cubicBezTo>
                  <a:cubicBezTo>
                    <a:pt x="2674815" y="1158632"/>
                    <a:pt x="2813539" y="1031631"/>
                    <a:pt x="2813539" y="1031631"/>
                  </a:cubicBezTo>
                  <a:cubicBezTo>
                    <a:pt x="2887785" y="953477"/>
                    <a:pt x="2944446" y="877278"/>
                    <a:pt x="3036277" y="797170"/>
                  </a:cubicBezTo>
                  <a:cubicBezTo>
                    <a:pt x="3128108" y="717062"/>
                    <a:pt x="3219938" y="650631"/>
                    <a:pt x="3364523" y="550985"/>
                  </a:cubicBezTo>
                  <a:cubicBezTo>
                    <a:pt x="3509108" y="451339"/>
                    <a:pt x="3755293" y="291124"/>
                    <a:pt x="3903785" y="199293"/>
                  </a:cubicBezTo>
                  <a:cubicBezTo>
                    <a:pt x="4052277" y="107462"/>
                    <a:pt x="4153877" y="53731"/>
                    <a:pt x="4255477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6" name="Ελεύθερη σχεδίαση 25"/>
            <p:cNvSpPr/>
            <p:nvPr/>
          </p:nvSpPr>
          <p:spPr>
            <a:xfrm>
              <a:off x="1992923" y="4900246"/>
              <a:ext cx="4853354" cy="786370"/>
            </a:xfrm>
            <a:custGeom>
              <a:avLst/>
              <a:gdLst>
                <a:gd name="connsiteX0" fmla="*/ 0 w 4853354"/>
                <a:gd name="connsiteY0" fmla="*/ 128954 h 786370"/>
                <a:gd name="connsiteX1" fmla="*/ 199292 w 4853354"/>
                <a:gd name="connsiteY1" fmla="*/ 375139 h 786370"/>
                <a:gd name="connsiteX2" fmla="*/ 504092 w 4853354"/>
                <a:gd name="connsiteY2" fmla="*/ 562708 h 786370"/>
                <a:gd name="connsiteX3" fmla="*/ 949569 w 4853354"/>
                <a:gd name="connsiteY3" fmla="*/ 703385 h 786370"/>
                <a:gd name="connsiteX4" fmla="*/ 1395046 w 4853354"/>
                <a:gd name="connsiteY4" fmla="*/ 773723 h 786370"/>
                <a:gd name="connsiteX5" fmla="*/ 1863969 w 4853354"/>
                <a:gd name="connsiteY5" fmla="*/ 785446 h 786370"/>
                <a:gd name="connsiteX6" fmla="*/ 2403231 w 4853354"/>
                <a:gd name="connsiteY6" fmla="*/ 762000 h 786370"/>
                <a:gd name="connsiteX7" fmla="*/ 3141785 w 4853354"/>
                <a:gd name="connsiteY7" fmla="*/ 679939 h 786370"/>
                <a:gd name="connsiteX8" fmla="*/ 3645877 w 4853354"/>
                <a:gd name="connsiteY8" fmla="*/ 550985 h 786370"/>
                <a:gd name="connsiteX9" fmla="*/ 4243754 w 4853354"/>
                <a:gd name="connsiteY9" fmla="*/ 363416 h 786370"/>
                <a:gd name="connsiteX10" fmla="*/ 4853354 w 4853354"/>
                <a:gd name="connsiteY10" fmla="*/ 0 h 78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3354" h="786370">
                  <a:moveTo>
                    <a:pt x="0" y="128954"/>
                  </a:moveTo>
                  <a:cubicBezTo>
                    <a:pt x="57638" y="215900"/>
                    <a:pt x="115277" y="302847"/>
                    <a:pt x="199292" y="375139"/>
                  </a:cubicBezTo>
                  <a:cubicBezTo>
                    <a:pt x="283307" y="447431"/>
                    <a:pt x="379046" y="508000"/>
                    <a:pt x="504092" y="562708"/>
                  </a:cubicBezTo>
                  <a:cubicBezTo>
                    <a:pt x="629138" y="617416"/>
                    <a:pt x="801077" y="668216"/>
                    <a:pt x="949569" y="703385"/>
                  </a:cubicBezTo>
                  <a:cubicBezTo>
                    <a:pt x="1098061" y="738554"/>
                    <a:pt x="1242646" y="760046"/>
                    <a:pt x="1395046" y="773723"/>
                  </a:cubicBezTo>
                  <a:cubicBezTo>
                    <a:pt x="1547446" y="787400"/>
                    <a:pt x="1695938" y="787400"/>
                    <a:pt x="1863969" y="785446"/>
                  </a:cubicBezTo>
                  <a:cubicBezTo>
                    <a:pt x="2032000" y="783492"/>
                    <a:pt x="2190262" y="779585"/>
                    <a:pt x="2403231" y="762000"/>
                  </a:cubicBezTo>
                  <a:cubicBezTo>
                    <a:pt x="2616200" y="744416"/>
                    <a:pt x="2934677" y="715108"/>
                    <a:pt x="3141785" y="679939"/>
                  </a:cubicBezTo>
                  <a:cubicBezTo>
                    <a:pt x="3348893" y="644770"/>
                    <a:pt x="3462216" y="603739"/>
                    <a:pt x="3645877" y="550985"/>
                  </a:cubicBezTo>
                  <a:cubicBezTo>
                    <a:pt x="3829538" y="498231"/>
                    <a:pt x="4042508" y="455247"/>
                    <a:pt x="4243754" y="363416"/>
                  </a:cubicBezTo>
                  <a:cubicBezTo>
                    <a:pt x="4445000" y="271585"/>
                    <a:pt x="4649177" y="135792"/>
                    <a:pt x="4853354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105763" y="6229327"/>
              <a:ext cx="11521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700 nm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451760" y="5035096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31948" y="3582055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476025" y="4416084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44775" y="3135513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855150" y="3146439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1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00668" y="5224951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2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75659" y="3547058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3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974595" y="3547057"/>
              <a:ext cx="5076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prstClr val="black"/>
                  </a:solidFill>
                  <a:latin typeface="Calibri"/>
                </a:rPr>
                <a:t>4</a:t>
              </a:r>
              <a:endParaRPr lang="el-GR" sz="24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178393" y="6229327"/>
              <a:ext cx="20882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Μήκος Κύματος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6200000">
              <a:off x="232239" y="4034362"/>
              <a:ext cx="30494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dirty="0" err="1" smtClean="0">
                  <a:solidFill>
                    <a:prstClr val="black"/>
                  </a:solidFill>
                  <a:latin typeface="Calibri"/>
                </a:rPr>
                <a:t>Αντανακλαστικότητα</a:t>
              </a:r>
              <a:r>
                <a:rPr lang="el-GR" sz="2000" dirty="0" smtClean="0">
                  <a:solidFill>
                    <a:prstClr val="black"/>
                  </a:solidFill>
                  <a:latin typeface="Calibri"/>
                </a:rPr>
                <a:t> %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9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908720"/>
          </a:xfrm>
        </p:spPr>
        <p:txBody>
          <a:bodyPr>
            <a:noAutofit/>
          </a:bodyPr>
          <a:lstStyle/>
          <a:p>
            <a:r>
              <a:rPr lang="el-GR" sz="3600" dirty="0" smtClean="0">
                <a:solidFill>
                  <a:srgbClr val="333399"/>
                </a:solidFill>
              </a:rPr>
              <a:t>Κύρια χαρακτηριστικά των οπτικών υλικών</a:t>
            </a:r>
            <a:endParaRPr lang="el-GR" sz="3600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55576" y="1772816"/>
                <a:ext cx="6275040" cy="2808312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2400"/>
                  </a:spcBef>
                </a:pPr>
                <a:r>
                  <a:rPr lang="el-GR" sz="2400" dirty="0" smtClean="0"/>
                  <a:t>Ο δείκτης διάθλασης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US" sz="2400" b="1" dirty="0" smtClean="0"/>
                  <a:t>,</a:t>
                </a:r>
              </a:p>
              <a:p>
                <a:pPr>
                  <a:spcBef>
                    <a:spcPts val="2400"/>
                  </a:spcBef>
                </a:pPr>
                <a:r>
                  <a:rPr lang="el-GR" sz="2400" dirty="0" smtClean="0"/>
                  <a:t>Αριθμός </a:t>
                </a:r>
                <a:r>
                  <a:rPr lang="en-US" sz="2400" dirty="0" smtClean="0"/>
                  <a:t>Abbe </a:t>
                </a:r>
                <a:r>
                  <a:rPr lang="en-US" sz="2400" b="1" dirty="0" smtClean="0"/>
                  <a:t>V,</a:t>
                </a:r>
              </a:p>
              <a:p>
                <a:pPr>
                  <a:spcBef>
                    <a:spcPts val="2400"/>
                  </a:spcBef>
                </a:pPr>
                <a:r>
                  <a:rPr lang="el-GR" sz="2400" dirty="0" smtClean="0"/>
                  <a:t>Η πυκνότητα του υλικού </a:t>
                </a:r>
                <a:r>
                  <a:rPr lang="el-GR" sz="2400" b="1" dirty="0" smtClean="0"/>
                  <a:t>ρ</a:t>
                </a:r>
                <a:r>
                  <a:rPr lang="en-US" sz="2400" b="1" dirty="0" smtClean="0"/>
                  <a:t>,</a:t>
                </a:r>
              </a:p>
              <a:p>
                <a:pPr>
                  <a:spcBef>
                    <a:spcPts val="2400"/>
                  </a:spcBef>
                </a:pPr>
                <a:r>
                  <a:rPr lang="el-GR" sz="2400" dirty="0" smtClean="0"/>
                  <a:t>Η ανθεκτικότητα του υλικού</a:t>
                </a:r>
                <a:r>
                  <a:rPr lang="en-US" sz="2400" dirty="0" smtClean="0"/>
                  <a:t>.</a:t>
                </a:r>
                <a:endParaRPr lang="el-GR" sz="24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576" y="1772816"/>
                <a:ext cx="6275040" cy="2808312"/>
              </a:xfrm>
              <a:blipFill rotWithShape="0">
                <a:blip r:embed="rId2"/>
                <a:stretch>
                  <a:fillRect l="-1361" t="-17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Αριστείδης </a:t>
            </a:r>
            <a:r>
              <a:rPr lang="el-GR" sz="2000" dirty="0" err="1" smtClean="0"/>
              <a:t>Χανδρινός</a:t>
            </a:r>
            <a:r>
              <a:rPr lang="el-GR" sz="2000" dirty="0" smtClean="0"/>
              <a:t> 2014. </a:t>
            </a:r>
            <a:r>
              <a:rPr lang="el-GR" sz="2000" dirty="0">
                <a:cs typeface="Arial" charset="0"/>
              </a:rPr>
              <a:t>Αριστείδης </a:t>
            </a:r>
            <a:r>
              <a:rPr lang="el-GR" sz="2000" dirty="0" err="1">
                <a:cs typeface="Arial" charset="0"/>
              </a:rPr>
              <a:t>Χανδρινός</a:t>
            </a:r>
            <a:r>
              <a:rPr lang="el-GR" sz="2000" dirty="0" smtClean="0"/>
              <a:t>. «Ιστορία και οπτική του γυαλιού. Ενότητα </a:t>
            </a:r>
            <a:r>
              <a:rPr lang="en-US" sz="2000" dirty="0" smtClean="0"/>
              <a:t>5:</a:t>
            </a:r>
            <a:r>
              <a:rPr lang="el-GR" sz="2000" dirty="0"/>
              <a:t> Κύρια Χαρακτηριστικά Των Οπτικών </a:t>
            </a:r>
            <a:r>
              <a:rPr lang="el-GR" sz="2000" dirty="0" smtClean="0"/>
              <a:t>Υλικών».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55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61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333399"/>
                </a:solidFill>
              </a:rPr>
              <a:t>Δείκτης διάθλασης </a:t>
            </a:r>
            <a:r>
              <a:rPr lang="en-US" dirty="0" smtClean="0">
                <a:solidFill>
                  <a:srgbClr val="333399"/>
                </a:solidFill>
              </a:rPr>
              <a:t>n</a:t>
            </a:r>
            <a:r>
              <a:rPr lang="el-GR" dirty="0">
                <a:solidFill>
                  <a:srgbClr val="333399"/>
                </a:solidFill>
              </a:rPr>
              <a:t> </a:t>
            </a:r>
            <a:r>
              <a:rPr lang="el-GR" sz="3200" b="0" dirty="0" smtClean="0">
                <a:solidFill>
                  <a:srgbClr val="333399"/>
                </a:solidFill>
              </a:rPr>
              <a:t>(1 από 3)</a:t>
            </a:r>
            <a:endParaRPr lang="el-GR" sz="3200" b="0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229600" cy="720080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l-GR" sz="2800" b="0" i="1" smtClean="0">
                            <a:latin typeface="Cambria Math" panose="02040503050406030204" pitchFamily="18" charset="0"/>
                          </a:rPr>
                          <m:t>𝛼𝜀𝜌𝛼</m:t>
                        </m:r>
                      </m:sub>
                    </m:sSub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l-GR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e>
                      <m:sub>
                        <m:sSub>
                          <m:sSubPr>
                            <m:ctrlPr>
                              <a:rPr lang="el-GR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𝜐𝜆𝜄𝜅𝜊</m:t>
                            </m:r>
                            <m:r>
                              <m:rPr>
                                <m:sty m:val="p"/>
                              </m:rPr>
                              <a:rPr lang="el-GR" sz="2800" b="0" i="1" smtClean="0">
                                <a:latin typeface="Cambria Math" panose="02040503050406030204" pitchFamily="18" charset="0"/>
                              </a:rPr>
                              <m:t>ύ</m:t>
                            </m:r>
                          </m:sub>
                        </m:sSub>
                      </m:sub>
                    </m:sSub>
                  </m:oMath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229600" cy="720080"/>
              </a:xfrm>
              <a:blipFill rotWithShape="0">
                <a:blip r:embed="rId3"/>
                <a:stretch>
                  <a:fillRect t="-84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Πίνακας 4" title="Δείκτης διάθλασης n "/>
          <p:cNvGraphicFramePr>
            <a:graphicFrameLocks noGrp="1"/>
          </p:cNvGraphicFramePr>
          <p:nvPr>
            <p:extLst/>
          </p:nvPr>
        </p:nvGraphicFramePr>
        <p:xfrm>
          <a:off x="1547664" y="2420888"/>
          <a:ext cx="6096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2368"/>
                <a:gridCol w="2783632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Μήκος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l-GR" sz="2400" b="1" dirty="0" smtClean="0"/>
                        <a:t>Κύματος</a:t>
                      </a:r>
                      <a:r>
                        <a:rPr lang="el-GR" sz="2400" b="1" baseline="0" dirty="0" smtClean="0"/>
                        <a:t> </a:t>
                      </a:r>
                      <a:r>
                        <a:rPr lang="en-US" sz="2400" b="1" baseline="0" dirty="0" smtClean="0"/>
                        <a:t>(nm)</a:t>
                      </a:r>
                      <a:endParaRPr lang="el-GR" sz="2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b="1" dirty="0" smtClean="0"/>
                        <a:t>Δείκτης</a:t>
                      </a:r>
                      <a:r>
                        <a:rPr lang="el-GR" sz="2400" b="1" baseline="0" dirty="0" smtClean="0"/>
                        <a:t> Διάθλασης</a:t>
                      </a:r>
                      <a:endParaRPr lang="el-GR" sz="24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486,1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1,504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587,6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1,498</a:t>
                      </a:r>
                      <a:endParaRPr lang="el-G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656,3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1,496</a:t>
                      </a:r>
                      <a:endParaRPr lang="el-G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Ορθογώνιο 5"/>
          <p:cNvSpPr/>
          <p:nvPr/>
        </p:nvSpPr>
        <p:spPr>
          <a:xfrm>
            <a:off x="755576" y="4869160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  <a:latin typeface="Calibri"/>
              </a:rPr>
              <a:t>Τρεις διαφορετικοί </a:t>
            </a:r>
            <a:r>
              <a:rPr lang="el-GR" sz="2400" dirty="0" err="1">
                <a:solidFill>
                  <a:prstClr val="black"/>
                </a:solidFill>
                <a:latin typeface="Calibri"/>
              </a:rPr>
              <a:t>δ.δ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. για το ίδιο υλικό, για τρία διαφορετικά μήκη κύματος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φωτός.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Δείκτης </a:t>
            </a:r>
            <a:r>
              <a:rPr lang="el-GR" dirty="0" smtClean="0">
                <a:solidFill>
                  <a:srgbClr val="333399"/>
                </a:solidFill>
              </a:rPr>
              <a:t>διάθλασης </a:t>
            </a:r>
            <a:r>
              <a:rPr lang="en-US" dirty="0" smtClean="0">
                <a:solidFill>
                  <a:srgbClr val="333399"/>
                </a:solidFill>
              </a:rPr>
              <a:t>n</a:t>
            </a:r>
            <a:r>
              <a:rPr lang="el-GR" dirty="0" smtClean="0">
                <a:solidFill>
                  <a:srgbClr val="333399"/>
                </a:solidFill>
              </a:rPr>
              <a:t> </a:t>
            </a:r>
            <a:r>
              <a:rPr lang="el-GR" sz="3200" b="0" dirty="0" smtClean="0">
                <a:solidFill>
                  <a:srgbClr val="333399"/>
                </a:solidFill>
              </a:rPr>
              <a:t>(2 </a:t>
            </a:r>
            <a:r>
              <a:rPr lang="el-GR" sz="3200" b="0" dirty="0">
                <a:solidFill>
                  <a:srgbClr val="333399"/>
                </a:solidFill>
              </a:rPr>
              <a:t>από </a:t>
            </a:r>
            <a:r>
              <a:rPr lang="el-GR" sz="3200" b="0" dirty="0" smtClean="0">
                <a:solidFill>
                  <a:srgbClr val="333399"/>
                </a:solidFill>
              </a:rPr>
              <a:t>3)</a:t>
            </a:r>
            <a:endParaRPr lang="el-GR" sz="3200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556792"/>
                <a:ext cx="8229600" cy="10081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556792"/>
                <a:ext cx="8229600" cy="100811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Ομάδα 40" title="Δείκτης διάθλασης n "/>
          <p:cNvGrpSpPr/>
          <p:nvPr/>
        </p:nvGrpSpPr>
        <p:grpSpPr>
          <a:xfrm>
            <a:off x="2483766" y="2631496"/>
            <a:ext cx="4395598" cy="3307486"/>
            <a:chOff x="2483766" y="2631496"/>
            <a:chExt cx="4395598" cy="3307486"/>
          </a:xfrm>
        </p:grpSpPr>
        <p:sp>
          <p:nvSpPr>
            <p:cNvPr id="6" name="Ορθογώνιο 5"/>
            <p:cNvSpPr/>
            <p:nvPr/>
          </p:nvSpPr>
          <p:spPr>
            <a:xfrm>
              <a:off x="2483767" y="2631496"/>
              <a:ext cx="4395597" cy="329822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7" name="Ελεύθερη σχεδίαση 6"/>
            <p:cNvSpPr/>
            <p:nvPr/>
          </p:nvSpPr>
          <p:spPr>
            <a:xfrm>
              <a:off x="3536662" y="2641600"/>
              <a:ext cx="730538" cy="3297382"/>
            </a:xfrm>
            <a:custGeom>
              <a:avLst/>
              <a:gdLst>
                <a:gd name="connsiteX0" fmla="*/ 730538 w 730538"/>
                <a:gd name="connsiteY0" fmla="*/ 0 h 3297382"/>
                <a:gd name="connsiteX1" fmla="*/ 601229 w 730538"/>
                <a:gd name="connsiteY1" fmla="*/ 120073 h 3297382"/>
                <a:gd name="connsiteX2" fmla="*/ 453447 w 730538"/>
                <a:gd name="connsiteY2" fmla="*/ 314036 h 3297382"/>
                <a:gd name="connsiteX3" fmla="*/ 333374 w 730538"/>
                <a:gd name="connsiteY3" fmla="*/ 461818 h 3297382"/>
                <a:gd name="connsiteX4" fmla="*/ 139411 w 730538"/>
                <a:gd name="connsiteY4" fmla="*/ 858982 h 3297382"/>
                <a:gd name="connsiteX5" fmla="*/ 37811 w 730538"/>
                <a:gd name="connsiteY5" fmla="*/ 1228436 h 3297382"/>
                <a:gd name="connsiteX6" fmla="*/ 865 w 730538"/>
                <a:gd name="connsiteY6" fmla="*/ 1727200 h 3297382"/>
                <a:gd name="connsiteX7" fmla="*/ 28574 w 730538"/>
                <a:gd name="connsiteY7" fmla="*/ 2050473 h 3297382"/>
                <a:gd name="connsiteX8" fmla="*/ 194829 w 730538"/>
                <a:gd name="connsiteY8" fmla="*/ 2576945 h 3297382"/>
                <a:gd name="connsiteX9" fmla="*/ 462683 w 730538"/>
                <a:gd name="connsiteY9" fmla="*/ 3020291 h 3297382"/>
                <a:gd name="connsiteX10" fmla="*/ 730538 w 730538"/>
                <a:gd name="connsiteY10" fmla="*/ 3297382 h 3297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0538" h="3297382">
                  <a:moveTo>
                    <a:pt x="730538" y="0"/>
                  </a:moveTo>
                  <a:cubicBezTo>
                    <a:pt x="688974" y="33867"/>
                    <a:pt x="647411" y="67734"/>
                    <a:pt x="601229" y="120073"/>
                  </a:cubicBezTo>
                  <a:cubicBezTo>
                    <a:pt x="555047" y="172412"/>
                    <a:pt x="498089" y="257079"/>
                    <a:pt x="453447" y="314036"/>
                  </a:cubicBezTo>
                  <a:cubicBezTo>
                    <a:pt x="408804" y="370994"/>
                    <a:pt x="385713" y="370994"/>
                    <a:pt x="333374" y="461818"/>
                  </a:cubicBezTo>
                  <a:cubicBezTo>
                    <a:pt x="281035" y="552642"/>
                    <a:pt x="188672" y="731212"/>
                    <a:pt x="139411" y="858982"/>
                  </a:cubicBezTo>
                  <a:cubicBezTo>
                    <a:pt x="90150" y="986752"/>
                    <a:pt x="60902" y="1083733"/>
                    <a:pt x="37811" y="1228436"/>
                  </a:cubicBezTo>
                  <a:cubicBezTo>
                    <a:pt x="14720" y="1373139"/>
                    <a:pt x="2404" y="1590194"/>
                    <a:pt x="865" y="1727200"/>
                  </a:cubicBezTo>
                  <a:cubicBezTo>
                    <a:pt x="-674" y="1864206"/>
                    <a:pt x="-3753" y="1908849"/>
                    <a:pt x="28574" y="2050473"/>
                  </a:cubicBezTo>
                  <a:cubicBezTo>
                    <a:pt x="60901" y="2192097"/>
                    <a:pt x="122478" y="2415309"/>
                    <a:pt x="194829" y="2576945"/>
                  </a:cubicBezTo>
                  <a:cubicBezTo>
                    <a:pt x="267180" y="2738581"/>
                    <a:pt x="373398" y="2900218"/>
                    <a:pt x="462683" y="3020291"/>
                  </a:cubicBezTo>
                  <a:cubicBezTo>
                    <a:pt x="551968" y="3140364"/>
                    <a:pt x="641253" y="3218873"/>
                    <a:pt x="730538" y="3297382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cxnSp>
          <p:nvCxnSpPr>
            <p:cNvPr id="11" name="Ευθεία γραμμή σύνδεσης 10"/>
            <p:cNvCxnSpPr>
              <a:endCxn id="7" idx="2"/>
            </p:cNvCxnSpPr>
            <p:nvPr/>
          </p:nvCxnSpPr>
          <p:spPr>
            <a:xfrm>
              <a:off x="2483766" y="2924944"/>
              <a:ext cx="1506343" cy="3069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Ευθεία γραμμή σύνδεσης 12"/>
            <p:cNvCxnSpPr/>
            <p:nvPr/>
          </p:nvCxnSpPr>
          <p:spPr>
            <a:xfrm>
              <a:off x="2483767" y="3573016"/>
              <a:ext cx="118728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Ευθεία γραμμή σύνδεσης 17"/>
            <p:cNvCxnSpPr/>
            <p:nvPr/>
          </p:nvCxnSpPr>
          <p:spPr>
            <a:xfrm>
              <a:off x="3990109" y="2955636"/>
              <a:ext cx="2889255" cy="155348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Ευθεία γραμμή σύνδεσης 19"/>
            <p:cNvCxnSpPr/>
            <p:nvPr/>
          </p:nvCxnSpPr>
          <p:spPr>
            <a:xfrm>
              <a:off x="3671048" y="3563752"/>
              <a:ext cx="3208316" cy="8165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Ευθεία γραμμή σύνδεσης 25"/>
            <p:cNvCxnSpPr>
              <a:endCxn id="6" idx="3"/>
            </p:cNvCxnSpPr>
            <p:nvPr/>
          </p:nvCxnSpPr>
          <p:spPr>
            <a:xfrm>
              <a:off x="2489415" y="4276696"/>
              <a:ext cx="4389949" cy="3911"/>
            </a:xfrm>
            <a:prstGeom prst="line">
              <a:avLst/>
            </a:prstGeom>
            <a:ln w="25400"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Ευθύγραμμο βέλος σύνδεσης 29"/>
            <p:cNvCxnSpPr/>
            <p:nvPr/>
          </p:nvCxnSpPr>
          <p:spPr>
            <a:xfrm flipH="1">
              <a:off x="3671048" y="4290291"/>
              <a:ext cx="2053080" cy="866901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Ευθύγραμμο βέλος σύνδεσης 30"/>
            <p:cNvCxnSpPr/>
            <p:nvPr/>
          </p:nvCxnSpPr>
          <p:spPr>
            <a:xfrm flipV="1">
              <a:off x="2719626" y="3238980"/>
              <a:ext cx="817035" cy="18938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Ευθύγραμμο βέλος σύνδεσης 33"/>
            <p:cNvCxnSpPr/>
            <p:nvPr/>
          </p:nvCxnSpPr>
          <p:spPr>
            <a:xfrm>
              <a:off x="4283463" y="3412293"/>
              <a:ext cx="720585" cy="320085"/>
            </a:xfrm>
            <a:prstGeom prst="straightConnector1">
              <a:avLst/>
            </a:prstGeom>
            <a:ln w="4762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580112" y="3059507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n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9942738">
              <a:off x="4468619" y="4318749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r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638241" y="4279962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C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301172" y="4307129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prstClr val="black"/>
                  </a:solidFill>
                  <a:latin typeface="Calibri"/>
                </a:rPr>
                <a:t>F’</a:t>
              </a:r>
              <a:endParaRPr lang="el-GR" sz="20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35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Δείκτης </a:t>
            </a:r>
            <a:r>
              <a:rPr lang="el-GR" dirty="0" smtClean="0">
                <a:solidFill>
                  <a:srgbClr val="333399"/>
                </a:solidFill>
              </a:rPr>
              <a:t>διάθλασης </a:t>
            </a:r>
            <a:r>
              <a:rPr lang="en-US" dirty="0" smtClean="0">
                <a:solidFill>
                  <a:srgbClr val="333399"/>
                </a:solidFill>
              </a:rPr>
              <a:t>n</a:t>
            </a:r>
            <a:r>
              <a:rPr lang="el-GR" dirty="0">
                <a:solidFill>
                  <a:srgbClr val="333399"/>
                </a:solidFill>
              </a:rPr>
              <a:t> </a:t>
            </a:r>
            <a:r>
              <a:rPr lang="el-GR" sz="3200" b="0" dirty="0" smtClean="0">
                <a:solidFill>
                  <a:srgbClr val="333399"/>
                </a:solidFill>
              </a:rPr>
              <a:t>(</a:t>
            </a:r>
            <a:r>
              <a:rPr lang="en-US" sz="3200" b="0" dirty="0" smtClean="0">
                <a:solidFill>
                  <a:srgbClr val="333399"/>
                </a:solidFill>
              </a:rPr>
              <a:t>3</a:t>
            </a:r>
            <a:r>
              <a:rPr lang="el-GR" sz="3200" b="0" dirty="0" smtClean="0">
                <a:solidFill>
                  <a:srgbClr val="333399"/>
                </a:solidFill>
              </a:rPr>
              <a:t> </a:t>
            </a:r>
            <a:r>
              <a:rPr lang="el-GR" sz="3200" b="0" dirty="0">
                <a:solidFill>
                  <a:srgbClr val="333399"/>
                </a:solidFill>
              </a:rPr>
              <a:t>από </a:t>
            </a:r>
            <a:r>
              <a:rPr lang="el-GR" sz="3200" b="0" dirty="0" smtClean="0">
                <a:solidFill>
                  <a:srgbClr val="333399"/>
                </a:solidFill>
              </a:rPr>
              <a:t>3)</a:t>
            </a:r>
            <a:endParaRPr lang="el-GR" sz="3200" dirty="0">
              <a:solidFill>
                <a:srgbClr val="333399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/>
          <a:lstStyle/>
          <a:p>
            <a:pPr marL="0" indent="0">
              <a:buNone/>
            </a:pPr>
            <a:r>
              <a:rPr lang="el-GR" sz="2400" dirty="0"/>
              <a:t>Για να επιτύχουμε μεγαλύτερες </a:t>
            </a:r>
            <a:r>
              <a:rPr lang="el-GR" sz="2400" dirty="0" err="1"/>
              <a:t>τιµές</a:t>
            </a:r>
            <a:r>
              <a:rPr lang="el-GR" sz="2400" dirty="0"/>
              <a:t> διάθλασης </a:t>
            </a:r>
            <a:r>
              <a:rPr lang="el-GR" sz="2400" dirty="0" err="1"/>
              <a:t>χρησιμοποιούµε</a:t>
            </a:r>
            <a:r>
              <a:rPr lang="el-GR" sz="2400" dirty="0"/>
              <a:t> μεγαλύτερες καμπυλότητες ( ή μικρότερες ακτίνες "r" )  αλλά και μεγαλύτερους </a:t>
            </a:r>
            <a:r>
              <a:rPr lang="el-GR" sz="2400" dirty="0" err="1"/>
              <a:t>δ.δ</a:t>
            </a:r>
            <a:r>
              <a:rPr lang="el-GR" sz="2400" dirty="0"/>
              <a:t>. </a:t>
            </a:r>
          </a:p>
          <a:p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2176312" y="2998353"/>
            <a:ext cx="4791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prstClr val="black"/>
                </a:solidFill>
                <a:latin typeface="Calibri"/>
              </a:rPr>
              <a:t>Ταξινόμηση των δεικτών διάθλασης</a:t>
            </a:r>
          </a:p>
        </p:txBody>
      </p:sp>
      <p:graphicFrame>
        <p:nvGraphicFramePr>
          <p:cNvPr id="6" name="Πίνακας 5" title="Ταξινόμηση των δεικτών διάθλασης"/>
          <p:cNvGraphicFramePr>
            <a:graphicFrameLocks noGrp="1"/>
          </p:cNvGraphicFramePr>
          <p:nvPr>
            <p:extLst/>
          </p:nvPr>
        </p:nvGraphicFramePr>
        <p:xfrm>
          <a:off x="1399408" y="3573016"/>
          <a:ext cx="609600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Φυσιολογικός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δ.δ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 ≥ 1,48 </a:t>
                      </a:r>
                      <a:r>
                        <a:rPr lang="el-GR" sz="2000" dirty="0" smtClean="0"/>
                        <a:t>αλλά ˂</a:t>
                      </a:r>
                      <a:r>
                        <a:rPr lang="en-US" sz="2000" dirty="0" smtClean="0"/>
                        <a:t> </a:t>
                      </a:r>
                      <a:r>
                        <a:rPr lang="el-GR" sz="2000" dirty="0" smtClean="0"/>
                        <a:t>1,54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Μέσος</a:t>
                      </a:r>
                      <a:r>
                        <a:rPr lang="el-GR" sz="2000" baseline="0" dirty="0" smtClean="0"/>
                        <a:t> </a:t>
                      </a:r>
                      <a:r>
                        <a:rPr lang="el-GR" sz="2000" baseline="0" dirty="0" err="1" smtClean="0"/>
                        <a:t>δ.δ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 ≥ 1,54 </a:t>
                      </a:r>
                      <a:r>
                        <a:rPr lang="el-GR" sz="2000" dirty="0" smtClean="0"/>
                        <a:t>αλλά ˂</a:t>
                      </a:r>
                      <a:r>
                        <a:rPr lang="en-US" sz="2000" dirty="0" smtClean="0"/>
                        <a:t> </a:t>
                      </a:r>
                      <a:r>
                        <a:rPr lang="el-GR" sz="2000" dirty="0" smtClean="0"/>
                        <a:t>1,</a:t>
                      </a:r>
                      <a:r>
                        <a:rPr lang="en-US" sz="2000" dirty="0" smtClean="0"/>
                        <a:t>6</a:t>
                      </a:r>
                      <a:r>
                        <a:rPr lang="el-GR" sz="2000" dirty="0" smtClean="0"/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Υψηλός </a:t>
                      </a:r>
                      <a:r>
                        <a:rPr lang="el-GR" sz="2000" dirty="0" err="1" smtClean="0"/>
                        <a:t>δ.δ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 ≥ 1,64 </a:t>
                      </a:r>
                      <a:r>
                        <a:rPr lang="el-GR" sz="2000" dirty="0" smtClean="0"/>
                        <a:t>αλλά ˂</a:t>
                      </a:r>
                      <a:r>
                        <a:rPr lang="en-US" sz="2000" dirty="0" smtClean="0"/>
                        <a:t> </a:t>
                      </a:r>
                      <a:r>
                        <a:rPr lang="el-GR" sz="2000" dirty="0" smtClean="0"/>
                        <a:t>1,</a:t>
                      </a:r>
                      <a:r>
                        <a:rPr lang="en-US" sz="2000" dirty="0" smtClean="0"/>
                        <a:t>7</a:t>
                      </a:r>
                      <a:r>
                        <a:rPr lang="el-GR" sz="2000" dirty="0" smtClean="0"/>
                        <a:t>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Πολύ Υψηλός </a:t>
                      </a:r>
                      <a:r>
                        <a:rPr lang="el-GR" sz="2000" dirty="0" err="1" smtClean="0"/>
                        <a:t>δ.δ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n ≥ 1,74 </a:t>
                      </a:r>
                      <a:r>
                        <a:rPr lang="el-GR" sz="2000" dirty="0" smtClean="0"/>
                        <a:t>και</a:t>
                      </a:r>
                      <a:r>
                        <a:rPr lang="el-GR" sz="2000" baseline="0" dirty="0" smtClean="0"/>
                        <a:t> πάνω</a:t>
                      </a:r>
                      <a:endParaRPr lang="el-GR" sz="2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3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333399"/>
                </a:solidFill>
              </a:rPr>
              <a:t>Σχετική </a:t>
            </a:r>
            <a:r>
              <a:rPr lang="el-GR" dirty="0" err="1" smtClean="0">
                <a:solidFill>
                  <a:srgbClr val="333399"/>
                </a:solidFill>
              </a:rPr>
              <a:t>Καµπυλότητα</a:t>
            </a:r>
            <a:r>
              <a:rPr lang="el-GR" dirty="0" smtClean="0">
                <a:solidFill>
                  <a:srgbClr val="333399"/>
                </a:solidFill>
              </a:rPr>
              <a:t>  </a:t>
            </a:r>
            <a:r>
              <a:rPr lang="el-GR" dirty="0">
                <a:solidFill>
                  <a:srgbClr val="333399"/>
                </a:solidFill>
              </a:rPr>
              <a:t>ή “</a:t>
            </a:r>
            <a:r>
              <a:rPr lang="en-US" dirty="0">
                <a:solidFill>
                  <a:srgbClr val="333399"/>
                </a:solidFill>
              </a:rPr>
              <a:t>Relative Curvature”, RC </a:t>
            </a:r>
            <a:r>
              <a:rPr lang="el-GR" dirty="0" smtClean="0">
                <a:solidFill>
                  <a:srgbClr val="333399"/>
                </a:solidFill>
              </a:rPr>
              <a:t> ή </a:t>
            </a:r>
            <a:r>
              <a:rPr lang="el-GR" dirty="0">
                <a:solidFill>
                  <a:srgbClr val="333399"/>
                </a:solidFill>
              </a:rPr>
              <a:t>”</a:t>
            </a:r>
            <a:r>
              <a:rPr lang="en-US" dirty="0">
                <a:solidFill>
                  <a:srgbClr val="333399"/>
                </a:solidFill>
              </a:rPr>
              <a:t>Curve Variation Factor</a:t>
            </a:r>
            <a:r>
              <a:rPr lang="en-US" dirty="0" smtClean="0">
                <a:solidFill>
                  <a:srgbClr val="333399"/>
                </a:solidFill>
              </a:rPr>
              <a:t>”,</a:t>
            </a:r>
            <a:r>
              <a:rPr lang="el-GR" dirty="0" smtClean="0">
                <a:solidFill>
                  <a:srgbClr val="333399"/>
                </a:solidFill>
              </a:rPr>
              <a:t> </a:t>
            </a:r>
            <a:r>
              <a:rPr lang="en-US" dirty="0" smtClean="0">
                <a:solidFill>
                  <a:srgbClr val="333399"/>
                </a:solidFill>
              </a:rPr>
              <a:t>CVF </a:t>
            </a:r>
            <a:endParaRPr lang="el-GR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703511"/>
                <a:ext cx="8229600" cy="1080120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1,523−1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l-GR" sz="2400" dirty="0" smtClean="0"/>
                  <a:t>,όπου 1,523 ο </a:t>
                </a:r>
                <a:r>
                  <a:rPr lang="el-GR" sz="2400" dirty="0" err="1" smtClean="0"/>
                  <a:t>δ.δ</a:t>
                </a:r>
                <a:r>
                  <a:rPr lang="el-GR" sz="2400" dirty="0" smtClean="0"/>
                  <a:t> για το </a:t>
                </a:r>
                <a:r>
                  <a:rPr lang="en-US" sz="2400" dirty="0" smtClean="0"/>
                  <a:t>crown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703511"/>
                <a:ext cx="8229600" cy="108012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791580" y="2783631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prstClr val="black"/>
                </a:solidFill>
                <a:latin typeface="Calibri"/>
              </a:rPr>
              <a:t>Διάφορες </a:t>
            </a:r>
            <a:r>
              <a:rPr lang="el-GR" sz="2200" b="1" dirty="0" err="1">
                <a:solidFill>
                  <a:prstClr val="black"/>
                </a:solidFill>
                <a:latin typeface="Calibri"/>
              </a:rPr>
              <a:t>τιµές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 σχετικής καμπυλότητας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για διάφορους</a:t>
            </a:r>
            <a:r>
              <a:rPr lang="en-US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δείκτες</a:t>
            </a:r>
            <a:r>
              <a:rPr lang="en-US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διάθλασης</a:t>
            </a:r>
            <a:r>
              <a:rPr lang="el-GR" sz="2200" b="1" dirty="0">
                <a:solidFill>
                  <a:prstClr val="black"/>
                </a:solidFill>
                <a:latin typeface="Calibri"/>
              </a:rPr>
              <a:t>.</a:t>
            </a:r>
          </a:p>
        </p:txBody>
      </p:sp>
      <p:graphicFrame>
        <p:nvGraphicFramePr>
          <p:cNvPr id="6" name="Πίνακας 5" title="Διάφορες τιµές σχετικής καμπυλότητας για διάφορους δείκτες διάθλασης."/>
          <p:cNvGraphicFramePr>
            <a:graphicFrameLocks noGrp="1"/>
          </p:cNvGraphicFramePr>
          <p:nvPr>
            <p:extLst/>
          </p:nvPr>
        </p:nvGraphicFramePr>
        <p:xfrm>
          <a:off x="1259632" y="3699791"/>
          <a:ext cx="6912768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2520280"/>
                <a:gridCol w="2160240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Δείκτης διάθλασης</a:t>
                      </a:r>
                      <a:endParaRPr lang="el-GR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Σχετική Καμπυλότητα</a:t>
                      </a:r>
                      <a:endParaRPr lang="el-GR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b="1" dirty="0" smtClean="0"/>
                        <a:t>% </a:t>
                      </a:r>
                      <a:r>
                        <a:rPr lang="el-GR" sz="2000" b="1" dirty="0" err="1" smtClean="0"/>
                        <a:t>Μέιωση</a:t>
                      </a:r>
                      <a:r>
                        <a:rPr lang="el-GR" sz="2000" b="1" dirty="0" smtClean="0"/>
                        <a:t> Πάχους</a:t>
                      </a:r>
                      <a:endParaRPr lang="el-GR" sz="2000" b="1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1,6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0,87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13%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1,7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0,75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25%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1,8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0,65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35%</a:t>
                      </a:r>
                      <a:endParaRPr lang="el-G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1,9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0,58</a:t>
                      </a:r>
                      <a:endParaRPr lang="el-G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000" dirty="0" smtClean="0"/>
                        <a:t>42%</a:t>
                      </a:r>
                      <a:endParaRPr lang="el-GR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79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333399"/>
                </a:solidFill>
              </a:rPr>
              <a:t>Προσδιορισμός του </a:t>
            </a:r>
            <a:r>
              <a:rPr lang="el-GR" dirty="0" err="1">
                <a:solidFill>
                  <a:srgbClr val="333399"/>
                </a:solidFill>
              </a:rPr>
              <a:t>δ.δ</a:t>
            </a:r>
            <a:r>
              <a:rPr lang="el-GR" dirty="0">
                <a:solidFill>
                  <a:srgbClr val="333399"/>
                </a:solidFill>
              </a:rPr>
              <a:t>. με χρήση της                     Σχετικής Καμπυλότητας του φακού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359024" y="1196752"/>
                <a:ext cx="8229600" cy="936104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arenR"/>
                </a:pPr>
                <a:r>
                  <a:rPr lang="el-GR" sz="2400" dirty="0" smtClean="0"/>
                  <a:t>Μετράμε με το σφαιρόμετρο τη διοπτρική δύναμη των δύο επιφανειών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 smtClean="0"/>
                  <a:t>. </a:t>
                </a:r>
                <a:r>
                  <a:rPr lang="el-GR" sz="2400" dirty="0" smtClean="0"/>
                  <a:t>Έτσι για τον φακό θα είναι</a:t>
                </a:r>
                <a:r>
                  <a:rPr lang="en-US" sz="2400" dirty="0" smtClean="0"/>
                  <a:t>:</a:t>
                </a:r>
              </a:p>
              <a:p>
                <a:pPr marL="0" indent="0" algn="ctr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024" y="1196752"/>
                <a:ext cx="8229600" cy="936104"/>
              </a:xfrm>
              <a:blipFill rotWithShape="0">
                <a:blip r:embed="rId2"/>
                <a:stretch>
                  <a:fillRect l="-1185" t="-5844" r="-74" b="-25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627784" y="2132856"/>
                <a:ext cx="3528392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ΣΦΑΙΡ</m:t>
                          </m:r>
                        </m:sub>
                      </m:sSub>
                      <m:r>
                        <a:rPr lang="el-GR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F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132856"/>
                <a:ext cx="3528392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359024" y="2924944"/>
            <a:ext cx="8229600" cy="51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lphaLcParenR" startAt="2"/>
            </a:pPr>
            <a:r>
              <a:rPr lang="el-GR" sz="2400" dirty="0" smtClean="0">
                <a:solidFill>
                  <a:prstClr val="black"/>
                </a:solidFill>
              </a:rPr>
              <a:t>Μετράμε τη διοπτρική δύναμη του φακού με το φακόμετρο</a:t>
            </a:r>
            <a:r>
              <a:rPr lang="en-US" sz="2400" dirty="0" smtClean="0">
                <a:solidFill>
                  <a:prstClr val="black"/>
                </a:solidFill>
              </a:rPr>
              <a:t>: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04891" y="3434956"/>
                <a:ext cx="3528392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sz="280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ΦΑΚ</m:t>
                          </m:r>
                        </m:sub>
                      </m:sSub>
                      <m:r>
                        <a:rPr lang="el-GR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891" y="3434956"/>
                <a:ext cx="352839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Θέση περιεχομένου 2"/>
          <p:cNvSpPr txBox="1">
            <a:spLocks/>
          </p:cNvSpPr>
          <p:nvPr/>
        </p:nvSpPr>
        <p:spPr>
          <a:xfrm>
            <a:off x="359024" y="4059421"/>
            <a:ext cx="6624736" cy="51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lphaLcParenR" startAt="3"/>
            </a:pPr>
            <a:r>
              <a:rPr lang="el-GR" sz="2400" dirty="0" smtClean="0">
                <a:solidFill>
                  <a:prstClr val="black"/>
                </a:solidFill>
              </a:rPr>
              <a:t>Η σχετική καμπυλότητα δίνεται από τον τύπο</a:t>
            </a:r>
            <a:r>
              <a:rPr lang="en-US" sz="2400" dirty="0" smtClean="0">
                <a:solidFill>
                  <a:prstClr val="black"/>
                </a:solidFill>
              </a:rPr>
              <a:t>: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04891" y="4584033"/>
                <a:ext cx="3528392" cy="9694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𝑅𝐶</m:t>
                      </m:r>
                      <m:r>
                        <a:rPr lang="el-GR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ΣΦΑΙΡ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ΦΑΚ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891" y="4584033"/>
                <a:ext cx="3528392" cy="96943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Θέση περιεχομένου 2"/>
          <p:cNvSpPr txBox="1">
            <a:spLocks/>
          </p:cNvSpPr>
          <p:nvPr/>
        </p:nvSpPr>
        <p:spPr>
          <a:xfrm>
            <a:off x="359024" y="5705969"/>
            <a:ext cx="8784976" cy="10155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fontAlgn="auto">
              <a:spcAft>
                <a:spcPts val="0"/>
              </a:spcAft>
              <a:buFont typeface="+mj-lt"/>
              <a:buAutoNum type="alphaLcParenR" startAt="4"/>
            </a:pPr>
            <a:r>
              <a:rPr lang="el-GR" sz="2600" dirty="0" smtClean="0">
                <a:solidFill>
                  <a:prstClr val="black"/>
                </a:solidFill>
              </a:rPr>
              <a:t>Γνωρίζοντας την </a:t>
            </a:r>
            <a:r>
              <a:rPr lang="en-US" sz="2600" b="1" dirty="0" smtClean="0">
                <a:solidFill>
                  <a:prstClr val="black"/>
                </a:solidFill>
              </a:rPr>
              <a:t>RC </a:t>
            </a:r>
            <a:r>
              <a:rPr lang="el-GR" sz="2600" dirty="0" smtClean="0">
                <a:solidFill>
                  <a:prstClr val="black"/>
                </a:solidFill>
              </a:rPr>
              <a:t>προσδιορίζουμε το </a:t>
            </a:r>
            <a:r>
              <a:rPr lang="el-GR" sz="2600" b="1" dirty="0" err="1" smtClean="0">
                <a:solidFill>
                  <a:prstClr val="black"/>
                </a:solidFill>
              </a:rPr>
              <a:t>δ.δ</a:t>
            </a:r>
            <a:r>
              <a:rPr lang="el-GR" sz="2600" b="1" dirty="0" smtClean="0">
                <a:solidFill>
                  <a:prstClr val="black"/>
                </a:solidFill>
              </a:rPr>
              <a:t> </a:t>
            </a:r>
            <a:r>
              <a:rPr lang="el-GR" sz="2600" dirty="0" smtClean="0">
                <a:solidFill>
                  <a:prstClr val="black"/>
                </a:solidFill>
              </a:rPr>
              <a:t>, γιατί αν για παράδειγμα προκύψει </a:t>
            </a:r>
            <a:r>
              <a:rPr lang="en-US" sz="2600" dirty="0" smtClean="0">
                <a:solidFill>
                  <a:prstClr val="black"/>
                </a:solidFill>
              </a:rPr>
              <a:t>RC=0,65, </a:t>
            </a:r>
            <a:r>
              <a:rPr lang="el-GR" sz="2600" dirty="0" smtClean="0">
                <a:solidFill>
                  <a:prstClr val="black"/>
                </a:solidFill>
              </a:rPr>
              <a:t>τότε ο </a:t>
            </a:r>
            <a:r>
              <a:rPr lang="el-GR" sz="2600" dirty="0" err="1" smtClean="0">
                <a:solidFill>
                  <a:prstClr val="black"/>
                </a:solidFill>
              </a:rPr>
              <a:t>δ.δ</a:t>
            </a:r>
            <a:r>
              <a:rPr lang="el-GR" sz="2600" dirty="0" smtClean="0">
                <a:solidFill>
                  <a:prstClr val="black"/>
                </a:solidFill>
              </a:rPr>
              <a:t> του φακού είναι στην περιοχή 1,8.</a:t>
            </a:r>
            <a:endParaRPr lang="en-US" sz="2600" b="1" dirty="0" smtClean="0">
              <a:solidFill>
                <a:prstClr val="black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Υπολογισμός </a:t>
            </a:r>
            <a:r>
              <a:rPr lang="el-GR" dirty="0" err="1">
                <a:solidFill>
                  <a:srgbClr val="333399"/>
                </a:solidFill>
              </a:rPr>
              <a:t>δ.δ</a:t>
            </a:r>
            <a:r>
              <a:rPr lang="el-GR" dirty="0">
                <a:solidFill>
                  <a:srgbClr val="333399"/>
                </a:solidFill>
              </a:rPr>
              <a:t>. με </a:t>
            </a:r>
            <a:r>
              <a:rPr lang="el-GR" dirty="0" smtClean="0">
                <a:solidFill>
                  <a:srgbClr val="333399"/>
                </a:solidFill>
              </a:rPr>
              <a:t>χρήση σφαιρομέτρου</a:t>
            </a:r>
            <a:endParaRPr lang="el-GR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628800"/>
                <a:ext cx="8229600" cy="1368152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latin typeface="Cambria Math" panose="02040503050406030204" pitchFamily="18" charset="0"/>
                                </a:rPr>
                                <m:t>ΦΑΚ</m:t>
                              </m:r>
                              <m:r>
                                <a:rPr lang="el-GR" sz="2800" b="0" i="0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latin typeface="Cambria Math" panose="02040503050406030204" pitchFamily="18" charset="0"/>
                                </a:rPr>
                                <m:t>ΣΦΑΙΡ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dirty="0" smtClean="0"/>
              </a:p>
              <a:p>
                <a:pPr marL="0" indent="0" algn="ctr">
                  <a:buNone/>
                </a:pPr>
                <a:endParaRPr lang="el-GR" sz="24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628800"/>
                <a:ext cx="8229600" cy="1368152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87624" y="3081535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>
                <a:solidFill>
                  <a:prstClr val="black"/>
                </a:solidFill>
                <a:latin typeface="Calibri"/>
              </a:rPr>
              <a:t>Επειδή τα περισσότερα σφαιρόμετρα μετρούν δ. 1.523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2"/>
              <p:cNvSpPr txBox="1">
                <a:spLocks/>
              </p:cNvSpPr>
              <p:nvPr/>
            </p:nvSpPr>
            <p:spPr>
              <a:xfrm>
                <a:off x="611560" y="3924614"/>
                <a:ext cx="8229600" cy="13681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l-GR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0,523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ΦΑΚ</m:t>
                              </m:r>
                              <m:r>
                                <a:rPr lang="el-GR" sz="28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sz="280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ΣΦΑΙΡ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dirty="0" smtClean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924614"/>
                <a:ext cx="8229600" cy="136815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2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rgbClr val="333399"/>
                </a:solidFill>
              </a:rPr>
              <a:t>Ο </a:t>
            </a:r>
            <a:r>
              <a:rPr lang="el-GR" dirty="0" smtClean="0">
                <a:solidFill>
                  <a:srgbClr val="333399"/>
                </a:solidFill>
              </a:rPr>
              <a:t>Αριθμός </a:t>
            </a:r>
            <a:r>
              <a:rPr lang="en-US" dirty="0" smtClean="0">
                <a:solidFill>
                  <a:srgbClr val="333399"/>
                </a:solidFill>
              </a:rPr>
              <a:t>Abbe</a:t>
            </a:r>
            <a:r>
              <a:rPr lang="el-GR" dirty="0" smtClean="0">
                <a:solidFill>
                  <a:srgbClr val="333399"/>
                </a:solidFill>
              </a:rPr>
              <a:t> </a:t>
            </a:r>
            <a:r>
              <a:rPr lang="en-US" sz="3200" b="0" dirty="0" smtClean="0">
                <a:solidFill>
                  <a:srgbClr val="333399"/>
                </a:solidFill>
              </a:rPr>
              <a:t>(1 </a:t>
            </a:r>
            <a:r>
              <a:rPr lang="el-GR" sz="3200" b="0" dirty="0" smtClean="0">
                <a:solidFill>
                  <a:srgbClr val="333399"/>
                </a:solidFill>
              </a:rPr>
              <a:t>από </a:t>
            </a:r>
            <a:r>
              <a:rPr lang="en-US" sz="3200" b="0" dirty="0" smtClean="0">
                <a:solidFill>
                  <a:srgbClr val="333399"/>
                </a:solidFill>
              </a:rPr>
              <a:t>4)</a:t>
            </a:r>
            <a:endParaRPr lang="el-GR" sz="3200" b="0" dirty="0">
              <a:solidFill>
                <a:srgbClr val="33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40614" y="5215751"/>
                <a:ext cx="7200800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𝑑𝑖𝑠𝑝𝑟𝑒𝑠𝑖𝑣𝑒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𝑝𝑜𝑤𝑒𝑟</m:t>
                      </m:r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𝐴𝑏𝑏𝑒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𝑛𝑢𝑚𝑏𝑒𝑟</m:t>
                          </m:r>
                        </m:den>
                      </m:f>
                    </m:oMath>
                  </m:oMathPara>
                </a14:m>
                <a:endParaRPr lang="el-GR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614" y="5215751"/>
                <a:ext cx="7200800" cy="90172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title="dispresive p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340768"/>
            <a:ext cx="4392488" cy="32943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3547366" y="4723145"/>
            <a:ext cx="2049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vision.zeiss.com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cff45ca56d8528a65a81b077f6a83d39c7ca636"/>
  <p:tag name="ISPRING_RESOURCE_PATHS_HASH_PRESENTER" val="ff8b99cff7e1ef7a43aff4890a19358d57082"/>
</p:tagLst>
</file>

<file path=ppt/theme/theme1.xml><?xml version="1.0" encoding="utf-8"?>
<a:theme xmlns:a="http://schemas.openxmlformats.org/drawingml/2006/main" name="OC_template_updated">
  <a:themeElements>
    <a:clrScheme name="Προσαρμοσμένο 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1623</Words>
  <Application>Microsoft Office PowerPoint</Application>
  <PresentationFormat>On-screen Show (4:3)</PresentationFormat>
  <Paragraphs>337</Paragraphs>
  <Slides>25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OC_template_updated</vt:lpstr>
      <vt:lpstr>1_OC_template_updated</vt:lpstr>
      <vt:lpstr>2_OC_template_updated</vt:lpstr>
      <vt:lpstr>Ιστορία και Οπτική του Γυαλιού</vt:lpstr>
      <vt:lpstr>Κύρια χαρακτηριστικά των οπτικών υλικών</vt:lpstr>
      <vt:lpstr>Δείκτης διάθλασης n (1 από 3)</vt:lpstr>
      <vt:lpstr>Δείκτης διάθλασης n (2 από 3)</vt:lpstr>
      <vt:lpstr>Δείκτης διάθλασης n (3 από 3)</vt:lpstr>
      <vt:lpstr>Σχετική Καµπυλότητα  ή “Relative Curvature”, RC  ή ”Curve Variation Factor”, CVF </vt:lpstr>
      <vt:lpstr>Προσδιορισμός του δ.δ. με χρήση της                     Σχετικής Καμπυλότητας του φακού </vt:lpstr>
      <vt:lpstr>Υπολογισμός δ.δ. με χρήση σφαιρομέτρου</vt:lpstr>
      <vt:lpstr>Ο Αριθμός Abbe (1 από 4)</vt:lpstr>
      <vt:lpstr>Ο Αριθμός Abbe (2 από 4)</vt:lpstr>
      <vt:lpstr>Ο Αριθμός Abbe (3 από 4)</vt:lpstr>
      <vt:lpstr>Ο Αριθμός Abbe (4 από 4) </vt:lpstr>
      <vt:lpstr>Πλάγια Χρωματική Επιτροπή  Transverse Chromatic Aberration (TCA)</vt:lpstr>
      <vt:lpstr>Πυκνότητα Υλικού (1 από 2) </vt:lpstr>
      <vt:lpstr>Πυκνότητα Υλικού (2 από 2) </vt:lpstr>
      <vt:lpstr>Ταξινόμηση Και Ονομασία Γυαλιών (1 από 2)</vt:lpstr>
      <vt:lpstr>Ταξινόμηση Και Ονομασία Γυαλιών (2 από 2)</vt:lpstr>
      <vt:lpstr>Η Ανακλαστικότητα Των Οπτικών Υλικών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45</cp:revision>
  <dcterms:created xsi:type="dcterms:W3CDTF">2013-03-04T13:35:19Z</dcterms:created>
  <dcterms:modified xsi:type="dcterms:W3CDTF">2015-03-17T13:55:25Z</dcterms:modified>
</cp:coreProperties>
</file>