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2"/>
  </p:notesMasterIdLst>
  <p:handoutMasterIdLst>
    <p:handoutMasterId r:id="rId43"/>
  </p:handoutMasterIdLst>
  <p:sldIdLst>
    <p:sldId id="256" r:id="rId3"/>
    <p:sldId id="297" r:id="rId4"/>
    <p:sldId id="300" r:id="rId5"/>
    <p:sldId id="299" r:id="rId6"/>
    <p:sldId id="301" r:id="rId7"/>
    <p:sldId id="302" r:id="rId8"/>
    <p:sldId id="303" r:id="rId9"/>
    <p:sldId id="304" r:id="rId10"/>
    <p:sldId id="305" r:id="rId11"/>
    <p:sldId id="306" r:id="rId12"/>
    <p:sldId id="308" r:id="rId13"/>
    <p:sldId id="307" r:id="rId14"/>
    <p:sldId id="325" r:id="rId15"/>
    <p:sldId id="309" r:id="rId16"/>
    <p:sldId id="310" r:id="rId17"/>
    <p:sldId id="311" r:id="rId18"/>
    <p:sldId id="312" r:id="rId19"/>
    <p:sldId id="313" r:id="rId20"/>
    <p:sldId id="318" r:id="rId21"/>
    <p:sldId id="319" r:id="rId22"/>
    <p:sldId id="317" r:id="rId23"/>
    <p:sldId id="320" r:id="rId24"/>
    <p:sldId id="321" r:id="rId25"/>
    <p:sldId id="322" r:id="rId26"/>
    <p:sldId id="316" r:id="rId27"/>
    <p:sldId id="323" r:id="rId28"/>
    <p:sldId id="324" r:id="rId29"/>
    <p:sldId id="326" r:id="rId30"/>
    <p:sldId id="327" r:id="rId31"/>
    <p:sldId id="328" r:id="rId32"/>
    <p:sldId id="329" r:id="rId33"/>
    <p:sldId id="330" r:id="rId34"/>
    <p:sldId id="257" r:id="rId35"/>
    <p:sldId id="262" r:id="rId36"/>
    <p:sldId id="264" r:id="rId37"/>
    <p:sldId id="292" r:id="rId38"/>
    <p:sldId id="293" r:id="rId39"/>
    <p:sldId id="294" r:id="rId40"/>
    <p:sldId id="295" r:id="rId41"/>
  </p:sldIdLst>
  <p:sldSz cx="9144000" cy="6858000" type="screen4x3"/>
  <p:notesSz cx="7104063" cy="10234613"/>
  <p:custDataLst>
    <p:tags r:id="rId4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9/11/2015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9/11/2015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043168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016607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730953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45249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12182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1934413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286375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93443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63717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178131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68379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Φυσική Οπτική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a:t>
            </a:r>
            <a:r>
              <a:rPr lang="el-GR" sz="2800" b="1" dirty="0" smtClean="0"/>
              <a:t>1</a:t>
            </a:r>
            <a:r>
              <a:rPr lang="en-US" sz="2800" b="1" dirty="0" smtClean="0"/>
              <a:t>3</a:t>
            </a:r>
            <a:r>
              <a:rPr lang="el-GR" sz="2800" dirty="0" smtClean="0"/>
              <a:t>:</a:t>
            </a:r>
            <a:r>
              <a:rPr lang="en-US" sz="2800" dirty="0" smtClean="0"/>
              <a:t> </a:t>
            </a:r>
            <a:r>
              <a:rPr lang="el-GR" sz="2800" dirty="0" smtClean="0"/>
              <a:t>Μελέτη φάσματος εκπομπής </a:t>
            </a:r>
            <a:r>
              <a:rPr lang="en-US" sz="2800" dirty="0" smtClean="0"/>
              <a:t>Hg </a:t>
            </a:r>
            <a:r>
              <a:rPr lang="el-GR" sz="2800" dirty="0" smtClean="0"/>
              <a:t>με φράγμα περίθλασης</a:t>
            </a:r>
            <a:endParaRPr lang="en-US" sz="2800" dirty="0" smtClean="0"/>
          </a:p>
          <a:p>
            <a:pPr>
              <a:spcBef>
                <a:spcPts val="0"/>
              </a:spcBef>
              <a:spcAft>
                <a:spcPts val="1200"/>
              </a:spcAft>
            </a:pPr>
            <a:r>
              <a:rPr lang="el-GR" sz="2400" dirty="0" smtClean="0"/>
              <a:t>Γεώργιος </a:t>
            </a:r>
            <a:r>
              <a:rPr lang="el-GR" sz="2400" dirty="0" smtClean="0"/>
              <a:t>Μήτσου</a:t>
            </a:r>
            <a:endParaRPr lang="el-GR" sz="2400" dirty="0"/>
          </a:p>
          <a:p>
            <a:pPr>
              <a:spcBef>
                <a:spcPts val="0"/>
              </a:spcBef>
            </a:pPr>
            <a:r>
              <a:rPr lang="el-GR" sz="2400" dirty="0"/>
              <a:t>Τμήμα </a:t>
            </a:r>
            <a:r>
              <a:rPr lang="el-GR" sz="2400" dirty="0" smtClean="0"/>
              <a:t>Οπτικής και Οπτομετρίας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0" dirty="0"/>
              <a:t> </a:t>
            </a:r>
            <a:r>
              <a:rPr lang="el-GR" dirty="0"/>
              <a:t>2.1 Φράγμα </a:t>
            </a:r>
            <a:r>
              <a:rPr lang="el-GR" dirty="0" smtClean="0"/>
              <a:t>περίθλασης </a:t>
            </a:r>
            <a:r>
              <a:rPr lang="el-GR" sz="3600" b="0" dirty="0" smtClean="0"/>
              <a:t>7/13</a:t>
            </a:r>
            <a:r>
              <a:rPr lang="el-GR" dirty="0" smtClean="0"/>
              <a:t> </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Στο </a:t>
            </a:r>
            <a:r>
              <a:rPr lang="el-GR" dirty="0"/>
              <a:t>Σχήμα 1 τα Α, Β, Γ και Δ παριστούν τις διαδοχικές διαπερατές περιοχές ενός </a:t>
            </a:r>
            <a:r>
              <a:rPr lang="el-GR" dirty="0" smtClean="0"/>
              <a:t>μικρού </a:t>
            </a:r>
            <a:r>
              <a:rPr lang="el-GR" dirty="0"/>
              <a:t>τμήματος από ένα φράγμα περίθλασης. Ένα επίπεδο μέτωπο κύματος </a:t>
            </a:r>
            <a:r>
              <a:rPr lang="el-GR" dirty="0" smtClean="0"/>
              <a:t>μονοχρωματικού </a:t>
            </a:r>
            <a:r>
              <a:rPr lang="el-GR" dirty="0"/>
              <a:t>φωτός, δηλαδή μια δέσμη παράλληλων ακτίνων μονοχρωματικού φωτός προσπίπτει κάθετα στο φράγμα. Σε κάθε άνοιγμα (σχισμή) του φράγματος </a:t>
            </a:r>
            <a:r>
              <a:rPr lang="el-GR" dirty="0" smtClean="0"/>
              <a:t>δημιουργούνται </a:t>
            </a:r>
            <a:r>
              <a:rPr lang="el-GR" dirty="0"/>
              <a:t>δευτερογενή κύματα ίδιας φάσης. Κάθε περιβάλλουσα αυτών των κυμάτων συνιστά ένα νέο μέτωπο κύματος. Για παράδειγμα η γραμμή Μ΄Ν΄ που είναι </a:t>
            </a:r>
            <a:r>
              <a:rPr lang="el-GR" dirty="0" smtClean="0"/>
              <a:t>παράλληλη </a:t>
            </a:r>
            <a:r>
              <a:rPr lang="el-GR" dirty="0"/>
              <a:t>με το αρχικό μέτωπο κύματος είναι μια πιθανή περιβάλλουσα. </a:t>
            </a:r>
          </a:p>
          <a:p>
            <a:r>
              <a:rPr lang="el-GR" dirty="0"/>
              <a:t>Αν στη δέσμη φωτός που διαδίδεται κάθετα προς την περιβάλλουσα Μ΄Ν΄ </a:t>
            </a:r>
            <a:r>
              <a:rPr lang="el-GR" dirty="0" smtClean="0"/>
              <a:t>παρεμβάλλουμε </a:t>
            </a:r>
            <a:r>
              <a:rPr lang="el-GR" dirty="0"/>
              <a:t>ένα συγκλίνοντα φακό όπως φαίνεται στο Σχήμα 2, τότε στο Ο θα </a:t>
            </a:r>
            <a:r>
              <a:rPr lang="el-GR" dirty="0" smtClean="0"/>
              <a:t>σχηματιστεί </a:t>
            </a:r>
            <a:r>
              <a:rPr lang="el-GR" dirty="0"/>
              <a:t>είδωλο ακριβώς στην ίδια θέση που θα σχηματιζόταν αν έλλειπε το φράγμα </a:t>
            </a:r>
            <a:r>
              <a:rPr lang="el-GR" dirty="0" smtClean="0"/>
              <a:t>περίθλασης</a:t>
            </a:r>
            <a:r>
              <a:rPr lang="el-GR" dirty="0"/>
              <a:t>. Το είδωλο αυτό καλείται </a:t>
            </a:r>
            <a:r>
              <a:rPr lang="el-GR" b="1" dirty="0"/>
              <a:t>άμεσο είδωλο </a:t>
            </a:r>
            <a:r>
              <a:rPr lang="el-GR" dirty="0"/>
              <a:t>ή </a:t>
            </a:r>
            <a:r>
              <a:rPr lang="el-GR" b="1" dirty="0"/>
              <a:t>κροσσός μηδενικής τάξης</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87629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0" dirty="0"/>
              <a:t> </a:t>
            </a:r>
            <a:r>
              <a:rPr lang="el-GR" dirty="0"/>
              <a:t>2.1 Φράγμα </a:t>
            </a:r>
            <a:r>
              <a:rPr lang="el-GR" dirty="0" smtClean="0"/>
              <a:t>περίθλασης </a:t>
            </a:r>
            <a:r>
              <a:rPr lang="el-GR" sz="3600" b="0" dirty="0" smtClean="0"/>
              <a:t>8/13</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pic>
        <p:nvPicPr>
          <p:cNvPr id="757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6937" y="1926431"/>
            <a:ext cx="7870126"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362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0" dirty="0"/>
              <a:t> </a:t>
            </a:r>
            <a:r>
              <a:rPr lang="el-GR" dirty="0"/>
              <a:t>2.1 Φράγμα περίθλασης </a:t>
            </a:r>
            <a:r>
              <a:rPr lang="el-GR" sz="3600" b="0" dirty="0"/>
              <a:t>9</a:t>
            </a:r>
            <a:r>
              <a:rPr lang="el-GR" sz="3600" b="0" dirty="0" smtClean="0"/>
              <a:t>/13</a:t>
            </a:r>
            <a:endParaRPr lang="el-GR" dirty="0"/>
          </a:p>
        </p:txBody>
      </p:sp>
      <p:sp>
        <p:nvSpPr>
          <p:cNvPr id="3" name="Θέση περιεχομένου 2"/>
          <p:cNvSpPr>
            <a:spLocks noGrp="1"/>
          </p:cNvSpPr>
          <p:nvPr>
            <p:ph idx="1"/>
          </p:nvPr>
        </p:nvSpPr>
        <p:spPr/>
        <p:txBody>
          <a:bodyPr>
            <a:normAutofit fontScale="92500"/>
          </a:bodyPr>
          <a:lstStyle/>
          <a:p>
            <a:r>
              <a:rPr lang="el-GR" dirty="0"/>
              <a:t>Μια άλλη περιβάλλουσα κατά μήκος της γραμμής ΑΕ μπορεί να διαμορφωθεί έτσι που </a:t>
            </a:r>
            <a:r>
              <a:rPr lang="el-GR" dirty="0" smtClean="0"/>
              <a:t>να περιλαμβάνει </a:t>
            </a:r>
            <a:r>
              <a:rPr lang="el-GR" dirty="0"/>
              <a:t>ένα κύμα από το Α, το πρώτο προηγούμενο κύμα από το Β, το δεύτερο προηγούμενο από το Γ κ.ο.κ. Ο φακός θα σχηματίσει είδωλο στο σημείο Ι1 που </a:t>
            </a:r>
            <a:r>
              <a:rPr lang="el-GR" dirty="0" smtClean="0"/>
              <a:t>καλείται </a:t>
            </a:r>
            <a:r>
              <a:rPr lang="el-GR" dirty="0"/>
              <a:t>κροσσός πρώτης τάξης. Η γραμμή ΑΖ είναι η επόμενη πιθανή περιβάλλουσα που περιλαμβάνει ένα κύμα από το Α, το δεύτερο προηγούμενο κύμα από το Β, το </a:t>
            </a:r>
            <a:r>
              <a:rPr lang="el-GR" dirty="0" smtClean="0"/>
              <a:t>τέ</a:t>
            </a:r>
            <a:r>
              <a:rPr lang="el-GR" dirty="0"/>
              <a:t>ταρτο προηγούμενο κύμα από το Γ κ.ο.κ. Το είδωλο που σχηματίζει ο φακός γι</a:t>
            </a:r>
            <a:r>
              <a:rPr lang="el-GR" dirty="0" smtClean="0"/>
              <a:t>΄ αυτή </a:t>
            </a:r>
            <a:r>
              <a:rPr lang="el-GR" dirty="0"/>
              <a:t>τη δέσμη στο σημείο Ι</a:t>
            </a:r>
            <a:r>
              <a:rPr lang="el-GR" baseline="30000" dirty="0"/>
              <a:t>2 </a:t>
            </a:r>
            <a:r>
              <a:rPr lang="el-GR" dirty="0"/>
              <a:t>καλείται </a:t>
            </a:r>
            <a:r>
              <a:rPr lang="el-GR" b="1" dirty="0"/>
              <a:t>κροσσός δεύτερης τάξης</a:t>
            </a:r>
            <a:r>
              <a:rPr lang="el-GR" dirty="0"/>
              <a:t>. Συμπερασματικά, </a:t>
            </a:r>
            <a:r>
              <a:rPr lang="el-GR" dirty="0" smtClean="0"/>
              <a:t>εκατέρωθεν </a:t>
            </a:r>
            <a:r>
              <a:rPr lang="el-GR" dirty="0"/>
              <a:t>της θέσης του κεντρικού ειδώλου θα σχηματιστούν διαδοχικά είδωλα </a:t>
            </a:r>
            <a:r>
              <a:rPr lang="el-GR" dirty="0" smtClean="0"/>
              <a:t>αύξουσας </a:t>
            </a:r>
            <a:r>
              <a:rPr lang="el-GR" dirty="0"/>
              <a:t>τάξης. </a:t>
            </a:r>
          </a:p>
          <a:p>
            <a:r>
              <a:rPr lang="el-GR" dirty="0"/>
              <a:t>Στο Σχήμα 3 παρουσιάζεται σε μεγέθυνση ένα τμήμα του Σχήματος 1 που δείχνει </a:t>
            </a:r>
            <a:r>
              <a:rPr lang="el-GR" dirty="0" smtClean="0"/>
              <a:t>μόνο </a:t>
            </a:r>
            <a:r>
              <a:rPr lang="el-GR" dirty="0"/>
              <a:t>τις σχισμές Α και Β. Από το ορθογώνιο τρίγωνο ΒΑΕ΄ έχουμε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208493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0" dirty="0"/>
              <a:t> </a:t>
            </a:r>
            <a:r>
              <a:rPr lang="el-GR" dirty="0"/>
              <a:t>2.1 Φράγμα </a:t>
            </a:r>
            <a:r>
              <a:rPr lang="el-GR" dirty="0" smtClean="0"/>
              <a:t>περίθλασης </a:t>
            </a:r>
            <a:r>
              <a:rPr lang="el-GR" sz="3600" b="0" dirty="0" smtClean="0"/>
              <a:t>10/13</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pic>
        <p:nvPicPr>
          <p:cNvPr id="829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16204"/>
            <a:ext cx="8229600" cy="460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236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2.1 Φράγμα </a:t>
            </a:r>
            <a:r>
              <a:rPr lang="el-GR" dirty="0" smtClean="0"/>
              <a:t>περίθλασης </a:t>
            </a:r>
            <a:r>
              <a:rPr lang="el-GR" sz="3600" b="0" dirty="0" smtClean="0"/>
              <a:t>11/13</a:t>
            </a:r>
            <a:r>
              <a:rPr lang="el-GR" dirty="0" smtClean="0"/>
              <a:t> </a:t>
            </a:r>
            <a:endParaRPr lang="el-GR" dirty="0"/>
          </a:p>
        </p:txBody>
      </p:sp>
      <p:sp>
        <p:nvSpPr>
          <p:cNvPr id="3" name="Θέση περιεχομένου 2"/>
          <p:cNvSpPr>
            <a:spLocks noGrp="1"/>
          </p:cNvSpPr>
          <p:nvPr>
            <p:ph idx="1"/>
          </p:nvPr>
        </p:nvSpPr>
        <p:spPr/>
        <p:txBody>
          <a:bodyPr/>
          <a:lstStyle/>
          <a:p>
            <a:r>
              <a:rPr lang="el-GR" dirty="0"/>
              <a:t>Η τελευταία σχέση είναι γνωστή ως </a:t>
            </a:r>
            <a:r>
              <a:rPr lang="el-GR" b="1" dirty="0"/>
              <a:t>τύπος του φράγματος </a:t>
            </a:r>
            <a:r>
              <a:rPr lang="el-GR" dirty="0"/>
              <a:t>(για κάθετη πρόσπτωση) </a:t>
            </a:r>
          </a:p>
          <a:p>
            <a:r>
              <a:rPr lang="el-GR" dirty="0"/>
              <a:t>Η μέγιστη τάξη κροσσού, λόγω του ότι η γωνία θ δεν μπορεί να υπερβεί τις 90</a:t>
            </a:r>
            <a:r>
              <a:rPr lang="el-GR" baseline="30000" dirty="0"/>
              <a:t>ο</a:t>
            </a:r>
            <a:r>
              <a:rPr lang="el-GR" dirty="0"/>
              <a:t>, προσδιορίζεται από τη σχέση </a:t>
            </a:r>
            <a:endParaRPr lang="en-US" dirty="0" smtClean="0"/>
          </a:p>
          <a:p>
            <a:endParaRPr lang="en-US" dirty="0"/>
          </a:p>
          <a:p>
            <a:r>
              <a:rPr lang="el-GR" dirty="0" smtClean="0"/>
              <a:t>Από </a:t>
            </a:r>
            <a:r>
              <a:rPr lang="el-GR" dirty="0"/>
              <a:t>τη σχέση (4) είναι προφανές ότι ένα φράγμα που έχει μεγάλη τιμή d εμφανίζει πολύ περισσότερες τάξεις κροσσών από ένα φράγμα που παρουσιάζει μικρό d. Όμως κάθε κροσσός που δημιουργείται από φράγμα υψηλής τιμής d είναι πιο λεπτός και διαχωρίζεται από τον επόμενό του με μικρότερη γωνία σε σχέση με τους </a:t>
            </a:r>
            <a:r>
              <a:rPr lang="el-GR" dirty="0" smtClean="0"/>
              <a:t>κροσσούς </a:t>
            </a:r>
            <a:r>
              <a:rPr lang="el-GR" dirty="0"/>
              <a:t>που δημιουργούνται από φράγμα μικρότερης τιμής d.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5" y="2570284"/>
            <a:ext cx="1521617" cy="714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149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2.1 Φράγμα περίθλασης </a:t>
            </a:r>
            <a:r>
              <a:rPr lang="el-GR" sz="3600" b="0" dirty="0" smtClean="0"/>
              <a:t>12/13</a:t>
            </a:r>
            <a:endParaRPr lang="el-GR" dirty="0"/>
          </a:p>
        </p:txBody>
      </p:sp>
      <p:sp>
        <p:nvSpPr>
          <p:cNvPr id="3" name="Θέση περιεχομένου 2"/>
          <p:cNvSpPr>
            <a:spLocks noGrp="1"/>
          </p:cNvSpPr>
          <p:nvPr>
            <p:ph idx="1"/>
          </p:nvPr>
        </p:nvSpPr>
        <p:spPr/>
        <p:txBody>
          <a:bodyPr>
            <a:normAutofit lnSpcReduction="10000"/>
          </a:bodyPr>
          <a:lstStyle/>
          <a:p>
            <a:r>
              <a:rPr lang="el-GR" dirty="0"/>
              <a:t>Όταν το φως που προσπίπτει στο φράγμα δεν είναι </a:t>
            </a:r>
            <a:r>
              <a:rPr lang="el-GR" dirty="0" smtClean="0"/>
              <a:t>μονοχρωματικό</a:t>
            </a:r>
            <a:r>
              <a:rPr lang="el-GR" dirty="0"/>
              <a:t>, περιέχει δηλαδή αρκετά μήκη κύματος (χρώματα), τότε κάθε μήκος κύματος για κάθε τάξη κροσσού θα δημιουργήσει </a:t>
            </a:r>
            <a:r>
              <a:rPr lang="el-GR" dirty="0" smtClean="0"/>
              <a:t>είδωλα </a:t>
            </a:r>
            <a:r>
              <a:rPr lang="el-GR" dirty="0"/>
              <a:t>(κροσσούς) σε διαφορετικές γωνίες. Γα </a:t>
            </a:r>
            <a:r>
              <a:rPr lang="el-GR" dirty="0" smtClean="0"/>
              <a:t>δεδομένη τάξη κροσσού </a:t>
            </a:r>
            <a:r>
              <a:rPr lang="el-GR" dirty="0"/>
              <a:t>τα μικρότερα μήκη κύματος (ιώδες) θα εστιάσουν πιο κοντά στο άμεσο είδωλο σε σχέση με τα μεγαλύτερα (κόκκινο) μήκη </a:t>
            </a:r>
            <a:r>
              <a:rPr lang="el-GR" dirty="0" smtClean="0"/>
              <a:t>κύματος</a:t>
            </a:r>
            <a:r>
              <a:rPr lang="el-GR" dirty="0"/>
              <a:t>. Κατά τη μελέτη οπτικών φασμάτων μια συνηθισμένη πρακτική είναι να </a:t>
            </a:r>
            <a:r>
              <a:rPr lang="el-GR" dirty="0" smtClean="0"/>
              <a:t>φωτίσουμε </a:t>
            </a:r>
            <a:r>
              <a:rPr lang="el-GR" dirty="0"/>
              <a:t>μια σχισμή με την πηγή του φωτός που θέλουμε να μελετήσουμε και να </a:t>
            </a:r>
            <a:r>
              <a:rPr lang="el-GR" dirty="0" smtClean="0"/>
              <a:t>χρησιμοποιήσουμε </a:t>
            </a:r>
            <a:r>
              <a:rPr lang="el-GR" dirty="0"/>
              <a:t>τη σχισμή ως αντικείμενο που το είδωλό του θα εστιαστεί από το φακό. Υπό αυτή την έννοια το είδωλο θα είναι μια λεπτή χρωματική γραμμή για κάθε μήκος κύματος που εκπέμπεται από την πηγή.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643897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2.1 Φράγμα περίθλασης </a:t>
            </a:r>
            <a:r>
              <a:rPr lang="el-GR" sz="3600" b="0" dirty="0" smtClean="0"/>
              <a:t>13/13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pic>
        <p:nvPicPr>
          <p:cNvPr id="768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7087" y="1246981"/>
            <a:ext cx="5229826" cy="4940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063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2.2 Φάσματα εκπομπής </a:t>
            </a:r>
            <a:r>
              <a:rPr lang="el-GR" sz="3600" b="0" dirty="0" smtClean="0"/>
              <a:t>1/2</a:t>
            </a:r>
            <a:r>
              <a:rPr lang="el-GR" dirty="0" smtClean="0"/>
              <a:t> </a:t>
            </a:r>
            <a:endParaRPr lang="el-GR" dirty="0"/>
          </a:p>
        </p:txBody>
      </p:sp>
      <p:sp>
        <p:nvSpPr>
          <p:cNvPr id="3" name="Θέση περιεχομένου 2"/>
          <p:cNvSpPr>
            <a:spLocks noGrp="1"/>
          </p:cNvSpPr>
          <p:nvPr>
            <p:ph idx="1"/>
          </p:nvPr>
        </p:nvSpPr>
        <p:spPr/>
        <p:txBody>
          <a:bodyPr>
            <a:noAutofit/>
          </a:bodyPr>
          <a:lstStyle/>
          <a:p>
            <a:r>
              <a:rPr lang="el-GR" dirty="0"/>
              <a:t>Το φάσμα που παρουσιάζει ένα σώμα όταν ακτινοβολεί καλείται φάσμα εκπομπής. Στην περίπτωση ενός υγρού ή στερεού που βρίσκεται σε διάπυρη κατάσταση, όπως για παράδειγμα το νήμα ενός λαμπτήρα πυράκτωσης, διαμορφώνεται ως μια έγχρωμη ταινία, η οποία δεν παρουσιάζει σκοτεινές περιοχές ή γραμμές. Η μετάβαση δηλαδή από το ένα χρώμα στο επόμενο είναι βαθμιαία. Το φάσμα αυτού του είδους καλείται </a:t>
            </a:r>
            <a:r>
              <a:rPr lang="el-GR" b="1" dirty="0"/>
              <a:t>συνεχές φάσμα </a:t>
            </a:r>
            <a:r>
              <a:rPr lang="el-GR" dirty="0"/>
              <a:t>και τα χρώματα που παρατηρούνται, καθώς και η σχετική έντασή τους δεν εξαρτάται από το υλικό παρά μόνο από τη θερμοκρασία στην οποία </a:t>
            </a:r>
            <a:r>
              <a:rPr lang="el-GR" dirty="0" smtClean="0"/>
              <a:t>βρίσκεται </a:t>
            </a:r>
            <a:r>
              <a:rPr lang="el-GR" dirty="0"/>
              <a:t>το υλικό.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881355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2.2 Φάσματα εκπομπής </a:t>
            </a:r>
            <a:r>
              <a:rPr lang="el-GR" sz="3600" b="0" dirty="0" smtClean="0"/>
              <a:t>2/2</a:t>
            </a:r>
            <a:r>
              <a:rPr lang="el-GR" dirty="0" smtClean="0"/>
              <a:t> </a:t>
            </a:r>
            <a:endParaRPr lang="el-GR" dirty="0"/>
          </a:p>
        </p:txBody>
      </p:sp>
      <p:sp>
        <p:nvSpPr>
          <p:cNvPr id="3" name="Θέση περιεχομένου 2"/>
          <p:cNvSpPr>
            <a:spLocks noGrp="1"/>
          </p:cNvSpPr>
          <p:nvPr>
            <p:ph idx="1"/>
          </p:nvPr>
        </p:nvSpPr>
        <p:spPr/>
        <p:txBody>
          <a:bodyPr>
            <a:noAutofit/>
          </a:bodyPr>
          <a:lstStyle/>
          <a:p>
            <a:r>
              <a:rPr lang="el-GR" dirty="0" smtClean="0"/>
              <a:t>Το </a:t>
            </a:r>
            <a:r>
              <a:rPr lang="el-GR" dirty="0"/>
              <a:t>φάσμα εκπομπής των αερίων ή ατμών διαμορφώνεται από διακριτά μήκη κύματος που εμφανίζονται ως χρωματικές γραμμές. Αυτού του είδους το φάσμα καλείται </a:t>
            </a:r>
            <a:r>
              <a:rPr lang="el-GR" b="1" dirty="0"/>
              <a:t>γραμμικό φάσμα</a:t>
            </a:r>
            <a:r>
              <a:rPr lang="el-GR" dirty="0"/>
              <a:t>, τα δε μήκη κύματος που εμφανίζονται καθώς και οι σχετικές </a:t>
            </a:r>
            <a:r>
              <a:rPr lang="el-GR" dirty="0" smtClean="0"/>
              <a:t>εντάσεις </a:t>
            </a:r>
            <a:r>
              <a:rPr lang="el-GR" dirty="0"/>
              <a:t>αποτελούν τη βασική ταυτότητα των ατόμων ή μορίων του υλικού που </a:t>
            </a:r>
            <a:r>
              <a:rPr lang="el-GR" dirty="0" smtClean="0"/>
              <a:t>εκπέμπει </a:t>
            </a:r>
            <a:r>
              <a:rPr lang="el-GR" dirty="0"/>
              <a:t>την ακτινοβολία. Αυτό σημαίνει ότι μπορούμε να αναγνωρίσουμε ένα υλικό από το φάσμα εκπομπής του. Για παράδειγμα, μπορούμε </a:t>
            </a:r>
            <a:r>
              <a:rPr lang="el-GR" dirty="0"/>
              <a:t>ν΄</a:t>
            </a:r>
            <a:r>
              <a:rPr lang="el-GR" dirty="0"/>
              <a:t> ανιχνεύσουμε την ύπαρξη </a:t>
            </a:r>
            <a:r>
              <a:rPr lang="el-GR" dirty="0" smtClean="0"/>
              <a:t>έστω </a:t>
            </a:r>
            <a:r>
              <a:rPr lang="el-GR" dirty="0"/>
              <a:t>και ελάχιστης ποσότητας Υδραργύρου σε μια πηγή, μέσω φασματοσκοπικής </a:t>
            </a:r>
            <a:r>
              <a:rPr lang="el-GR" dirty="0" smtClean="0"/>
              <a:t>α</a:t>
            </a:r>
            <a:r>
              <a:rPr lang="el-GR" dirty="0"/>
              <a:t>νάλυσης, από το σύνθετο φάσμα που θα παρατηρηθεί και στο οποίο θα εμφανιστούν οι χαρακτηριστικές γραμμές του Υδραργύρου.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36655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2.3 </a:t>
            </a:r>
            <a:r>
              <a:rPr lang="el-GR" dirty="0" smtClean="0"/>
              <a:t>Φασματοσκόπιο </a:t>
            </a:r>
            <a:r>
              <a:rPr lang="el-GR" sz="3600" b="0" dirty="0" smtClean="0"/>
              <a:t>1/3</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pic>
        <p:nvPicPr>
          <p:cNvPr id="788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41763"/>
            <a:ext cx="8229600" cy="4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054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946647"/>
          </a:xfrm>
        </p:spPr>
        <p:txBody>
          <a:bodyPr>
            <a:normAutofit/>
          </a:bodyPr>
          <a:lstStyle/>
          <a:p>
            <a:r>
              <a:rPr lang="el-GR" sz="3600" dirty="0" smtClean="0">
                <a:solidFill>
                  <a:srgbClr val="004A82"/>
                </a:solidFill>
              </a:rPr>
              <a:t>Α. </a:t>
            </a:r>
            <a:r>
              <a:rPr lang="el-GR" sz="3600" dirty="0">
                <a:solidFill>
                  <a:srgbClr val="004A82"/>
                </a:solidFill>
              </a:rPr>
              <a:t>Θ</a:t>
            </a:r>
            <a:r>
              <a:rPr lang="el-GR" sz="3600" dirty="0" smtClean="0">
                <a:solidFill>
                  <a:srgbClr val="004A82"/>
                </a:solidFill>
              </a:rPr>
              <a:t>ΕΩΡΙΑ</a:t>
            </a:r>
            <a:endParaRPr lang="el-GR" dirty="0"/>
          </a:p>
        </p:txBody>
      </p:sp>
    </p:spTree>
    <p:extLst>
      <p:ext uri="{BB962C8B-B14F-4D97-AF65-F5344CB8AC3E}">
        <p14:creationId xmlns:p14="http://schemas.microsoft.com/office/powerpoint/2010/main" val="4046917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2.3 </a:t>
            </a:r>
            <a:r>
              <a:rPr lang="el-GR" dirty="0" smtClean="0"/>
              <a:t>Φασματοσκόπιο </a:t>
            </a:r>
            <a:r>
              <a:rPr lang="el-GR" sz="3600" b="0" dirty="0" smtClean="0"/>
              <a:t>2/3</a:t>
            </a:r>
            <a:r>
              <a:rPr lang="el-GR" dirty="0" smtClean="0"/>
              <a:t> </a:t>
            </a:r>
            <a:endParaRPr lang="el-GR" dirty="0"/>
          </a:p>
        </p:txBody>
      </p:sp>
      <p:sp>
        <p:nvSpPr>
          <p:cNvPr id="3" name="Θέση περιεχομένου 2"/>
          <p:cNvSpPr>
            <a:spLocks noGrp="1"/>
          </p:cNvSpPr>
          <p:nvPr>
            <p:ph idx="1"/>
          </p:nvPr>
        </p:nvSpPr>
        <p:spPr/>
        <p:txBody>
          <a:bodyPr>
            <a:noAutofit/>
          </a:bodyPr>
          <a:lstStyle/>
          <a:p>
            <a:r>
              <a:rPr lang="el-GR" sz="2200" dirty="0"/>
              <a:t>Το όργανο που χρησιμοποιούμε για τη μέτρηση των γωνιών εκτροπής των ακτίνων φωτός λόγω της περίθλασης από το φράγμα (ή λόγω της διάθλασης από πρίσμα) </a:t>
            </a:r>
            <a:r>
              <a:rPr lang="el-GR" sz="2200" dirty="0" smtClean="0"/>
              <a:t>καλείται </a:t>
            </a:r>
            <a:r>
              <a:rPr lang="el-GR" sz="2200" dirty="0"/>
              <a:t>φασματοσκόπιο. Είναι όργανο υψηλής μετρητικής ακρίβειας και αποτελείται από τρία βασικά μέρη (Σχήμα 4): τον κατευθυντήρα (Κ), την γωνιομετρική τράπεζα (ΓΤ) και τη διόπτρα (Δ). </a:t>
            </a:r>
            <a:endParaRPr lang="el-GR" sz="2200" dirty="0" smtClean="0"/>
          </a:p>
          <a:p>
            <a:r>
              <a:rPr lang="el-GR" sz="2200" dirty="0" smtClean="0"/>
              <a:t>Ο </a:t>
            </a:r>
            <a:r>
              <a:rPr lang="el-GR" sz="2200" b="1" dirty="0" smtClean="0"/>
              <a:t>κατευθυντήρας (Κ) </a:t>
            </a:r>
            <a:r>
              <a:rPr lang="el-GR" sz="2200" dirty="0" smtClean="0"/>
              <a:t>είναι ο σταθερός βραχίονας του οργάνου. Αποτελείται από μια </a:t>
            </a:r>
            <a:r>
              <a:rPr lang="el-GR" sz="2200" dirty="0"/>
              <a:t>κάθετη σχισμή ρυθμιζόμενου εύρους που είναι τοποθετημένη επάνω στο εστιακό επίπεδο ενός συγκλίνοντα φακού. Ο φακός δέχεται το φως της πηγής που διέρχεται από τη σχισμή και το διαμορφώνει σε δέσμη παράλληλων ακτίνων. Να σημειώσουμε ότι όσο πιο μικρό είναι το εύρος της σχισμής τόσο καλύτερα ευθυγραμμίζεται η </a:t>
            </a:r>
            <a:r>
              <a:rPr lang="el-GR" sz="2200" dirty="0" smtClean="0"/>
              <a:t>δέσμη</a:t>
            </a:r>
            <a:r>
              <a:rPr lang="el-GR" sz="2200"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721774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2.3 </a:t>
            </a:r>
            <a:r>
              <a:rPr lang="el-GR" dirty="0" smtClean="0"/>
              <a:t>Φασματοσκόπιο </a:t>
            </a:r>
            <a:r>
              <a:rPr lang="el-GR" sz="3600" b="0" dirty="0" smtClean="0"/>
              <a:t>3/3</a:t>
            </a:r>
            <a:r>
              <a:rPr lang="el-GR" dirty="0" smtClean="0"/>
              <a:t> </a:t>
            </a:r>
            <a:endParaRPr lang="el-GR" dirty="0"/>
          </a:p>
        </p:txBody>
      </p:sp>
      <p:sp>
        <p:nvSpPr>
          <p:cNvPr id="3" name="Θέση περιεχομένου 2"/>
          <p:cNvSpPr>
            <a:spLocks noGrp="1"/>
          </p:cNvSpPr>
          <p:nvPr>
            <p:ph idx="1"/>
          </p:nvPr>
        </p:nvSpPr>
        <p:spPr/>
        <p:txBody>
          <a:bodyPr>
            <a:noAutofit/>
          </a:bodyPr>
          <a:lstStyle/>
          <a:p>
            <a:r>
              <a:rPr lang="el-GR" b="1" dirty="0" smtClean="0"/>
              <a:t>Η </a:t>
            </a:r>
            <a:r>
              <a:rPr lang="el-GR" b="1" dirty="0"/>
              <a:t>γωνιομετρική τράπεζα (ΓΤ) </a:t>
            </a:r>
            <a:r>
              <a:rPr lang="el-GR" dirty="0"/>
              <a:t>που είναι βαθμολογημένη σε μοίρες, φέρει στο </a:t>
            </a:r>
            <a:r>
              <a:rPr lang="el-GR" dirty="0" smtClean="0"/>
              <a:t>κέντρο </a:t>
            </a:r>
            <a:r>
              <a:rPr lang="el-GR" dirty="0"/>
              <a:t>της μια βάση για τη στήριξη του φράγματος (ή του πρίσματος). Το επίπεδο του φράγματος τοποθετείται κάθετα στην πορεία των ακτίνων που προέρχονται από τον κατευθυντήρα. </a:t>
            </a:r>
          </a:p>
          <a:p>
            <a:r>
              <a:rPr lang="el-GR" b="1" dirty="0"/>
              <a:t>Η διόπτρα (Δ) </a:t>
            </a:r>
            <a:r>
              <a:rPr lang="el-GR" dirty="0"/>
              <a:t>δέχεται το φως από το φράγμα και το εστιάζει διαμορφώνοντας έτσι ένα πραγματικό είδωλο της σχισμής που είναι δομημένη στον κατευθυντήρα. Αυτό το είδωλο θα πρέπει να βρίσκεται στο ίδιο επίπεδο με το σταυρόνημα έτσι ώστε ο </a:t>
            </a:r>
            <a:r>
              <a:rPr lang="el-GR" dirty="0" smtClean="0"/>
              <a:t>προσοφθάλμιος </a:t>
            </a:r>
            <a:r>
              <a:rPr lang="el-GR" dirty="0"/>
              <a:t>φακός που είναι τοποθετημένος στο άκρο της διόπτρας να μπορεί να τα εστιάσει καθαρά και τα δυο. Η διόπτρα αποτελεί τον κινητό βραχίονα του οργάνου και μπορεί να κινείται οριζόντια γύρω από άξονα που διέρχεται από το κέντρο της γωνιομετρικής βάσης και κάθετο σ΄ αυτή.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4019287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 Πειραματική </a:t>
            </a:r>
            <a:r>
              <a:rPr lang="el-GR" dirty="0" smtClean="0"/>
              <a:t>διαδικασία </a:t>
            </a:r>
            <a:r>
              <a:rPr lang="el-GR" sz="3600" b="0" dirty="0" smtClean="0"/>
              <a:t>1/6</a:t>
            </a:r>
            <a:r>
              <a:rPr lang="el-GR" sz="3600" dirty="0" smtClean="0"/>
              <a:t> </a:t>
            </a:r>
            <a:endParaRPr lang="el-GR" sz="3600" dirty="0"/>
          </a:p>
        </p:txBody>
      </p:sp>
      <p:sp>
        <p:nvSpPr>
          <p:cNvPr id="3" name="Θέση περιεχομένου 2"/>
          <p:cNvSpPr>
            <a:spLocks noGrp="1"/>
          </p:cNvSpPr>
          <p:nvPr>
            <p:ph idx="1"/>
          </p:nvPr>
        </p:nvSpPr>
        <p:spPr/>
        <p:txBody>
          <a:bodyPr>
            <a:noAutofit/>
          </a:bodyPr>
          <a:lstStyle/>
          <a:p>
            <a:r>
              <a:rPr lang="el-GR" sz="2200" dirty="0"/>
              <a:t>Η πειραματική διάταξη αποτελείται από ένα φασματοσκόπιο, ένα διαπερατό οπτικό φράγμα πυκνότητας 570 γραμμών/mm και μια πηγή Hg με το τροφοδοτικό της. </a:t>
            </a:r>
          </a:p>
          <a:p>
            <a:r>
              <a:rPr lang="el-GR" sz="2200" dirty="0"/>
              <a:t>Αφού πραγματοποιήσουμε τις αρχικές ρυθμίσεις, όπως περιγράφονται στην επόμενη παράγραφο (παρ. 3.1), θα προσδιορίσουμε τα μήκη κύματος των τεσσάρων </a:t>
            </a:r>
            <a:r>
              <a:rPr lang="el-GR" sz="2200" dirty="0" smtClean="0"/>
              <a:t>εντονότερων </a:t>
            </a:r>
            <a:r>
              <a:rPr lang="el-GR" sz="2200" dirty="0"/>
              <a:t>φασματικών γραμμών του Υδραργύρου χρησιμοποιώντας τον τύπο του φράγμα-τος (Σχέση 3). Προς τούτο εργαζόμαστε ως εξής: </a:t>
            </a:r>
          </a:p>
          <a:p>
            <a:r>
              <a:rPr lang="el-GR" sz="2200" dirty="0"/>
              <a:t>Τοποθετούμε το φράγμα στη βάση του στο κέντρο της γωνιομετρικής τράπεζας και ρυθμίζουμε ώστε να είναι κάθετο προς τον άξονα του κατευθυντήρα. Περιστρέφουμε τη διόπτρα δεξιά – αριστερά και παρατηρούμε τις διάφορες φασματικές γραμμές και από τις δυο πλευρές του κροσσού μηδενικής τάξης. </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948658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 Πειραματική </a:t>
            </a:r>
            <a:r>
              <a:rPr lang="el-GR" dirty="0" smtClean="0"/>
              <a:t>διαδικασία </a:t>
            </a:r>
            <a:r>
              <a:rPr lang="el-GR" sz="3600" b="0" dirty="0"/>
              <a:t>2</a:t>
            </a:r>
            <a:r>
              <a:rPr lang="el-GR" sz="3600" b="0" dirty="0" smtClean="0"/>
              <a:t>/6</a:t>
            </a:r>
            <a:r>
              <a:rPr lang="el-GR" sz="3600" dirty="0" smtClean="0"/>
              <a:t> </a:t>
            </a:r>
            <a:r>
              <a:rPr lang="el-GR" dirty="0" smtClean="0"/>
              <a:t> </a:t>
            </a:r>
            <a:endParaRPr lang="el-GR" dirty="0"/>
          </a:p>
        </p:txBody>
      </p:sp>
      <p:sp>
        <p:nvSpPr>
          <p:cNvPr id="3" name="Θέση περιεχομένου 2"/>
          <p:cNvSpPr>
            <a:spLocks noGrp="1"/>
          </p:cNvSpPr>
          <p:nvPr>
            <p:ph idx="1"/>
          </p:nvPr>
        </p:nvSpPr>
        <p:spPr/>
        <p:txBody>
          <a:bodyPr>
            <a:noAutofit/>
          </a:bodyPr>
          <a:lstStyle/>
          <a:p>
            <a:r>
              <a:rPr lang="el-GR" sz="2200" dirty="0" smtClean="0"/>
              <a:t>Οι </a:t>
            </a:r>
            <a:r>
              <a:rPr lang="el-GR" sz="2200" dirty="0"/>
              <a:t>πιο έντονες γραμμές είναι </a:t>
            </a:r>
            <a:r>
              <a:rPr lang="el-GR" sz="2200" dirty="0" smtClean="0"/>
              <a:t>ιώδες </a:t>
            </a:r>
            <a:r>
              <a:rPr lang="el-GR" sz="2200" dirty="0"/>
              <a:t>– πράσινο – κίτρινο (2 γραμμές). Η γωνιακή τους θέση βρίσκεται αφού φέρουμε το σταυρόνημα επάνω σε κάθε φασματική γραμμή και διαβάσουμε την αντίστοιχη γωνία στην κλίμακα που φέρει η γωνιομετρική τράπεζα. Επειδή όμως η κλίμακα </a:t>
            </a:r>
            <a:r>
              <a:rPr lang="el-GR" sz="2200" dirty="0" smtClean="0"/>
              <a:t>μετράει </a:t>
            </a:r>
            <a:r>
              <a:rPr lang="el-GR" sz="2200" dirty="0"/>
              <a:t>τις σχετικές θέσεις μεταξύ της διόπτρας και της γωνιομετρικής βάσης θα πρέπει πρώτα να προσδιορίσουμε τη γωνία θ</a:t>
            </a:r>
            <a:r>
              <a:rPr lang="el-GR" sz="2200" baseline="30000" dirty="0"/>
              <a:t>0 </a:t>
            </a:r>
            <a:r>
              <a:rPr lang="el-GR" sz="2200" dirty="0"/>
              <a:t>που είναι η γωνία στην οποία σχηματίζεται ο κροσσός μηδενικής τάξης. Τη γωνία αυτή θα την αφαιρούμε όταν μετράμε τις γωνίες περίθλασης των φασματικών γραμμών σε υψηλότερες τάξεις κροσσών. Ο </a:t>
            </a:r>
            <a:r>
              <a:rPr lang="el-GR" sz="2200" dirty="0" smtClean="0"/>
              <a:t>προσδιορισμός </a:t>
            </a:r>
            <a:r>
              <a:rPr lang="el-GR" sz="2200" dirty="0"/>
              <a:t>της γωνίας θ</a:t>
            </a:r>
            <a:r>
              <a:rPr lang="el-GR" sz="2200" baseline="30000" dirty="0"/>
              <a:t>0 </a:t>
            </a:r>
            <a:r>
              <a:rPr lang="el-GR" sz="2200" dirty="0"/>
              <a:t>γίνεται κατά την παρατήρηση του κροσσού μηδενικής τάξης. </a:t>
            </a:r>
            <a:r>
              <a:rPr lang="el-GR" sz="2200" dirty="0" smtClean="0"/>
              <a:t>Φέρουμε </a:t>
            </a:r>
            <a:r>
              <a:rPr lang="el-GR" sz="2200" dirty="0"/>
              <a:t>δηλαδή το σταυρόνημα επάνω στο άμεσο είδωλο και σημειώνουμε την ένδειξη της κλίμακας, την οποία θα αφαιρούμε από τις μετρήσεις που θα πραγματοποιούμε στις υψηλότερες τάξεις κροσσών. </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062279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 Πειραματική διαδικασία </a:t>
            </a:r>
            <a:r>
              <a:rPr lang="el-GR" sz="3600" b="0" dirty="0" smtClean="0"/>
              <a:t>3/6</a:t>
            </a:r>
            <a:r>
              <a:rPr lang="el-GR" sz="3600"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pic>
        <p:nvPicPr>
          <p:cNvPr id="798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49" y="2015331"/>
            <a:ext cx="7920901" cy="340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409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 Πειραματική </a:t>
            </a:r>
            <a:r>
              <a:rPr lang="el-GR" dirty="0" smtClean="0"/>
              <a:t>διαδικασία </a:t>
            </a:r>
            <a:r>
              <a:rPr lang="el-GR" sz="3600" b="0" dirty="0" smtClean="0"/>
              <a:t>4/6</a:t>
            </a:r>
            <a:r>
              <a:rPr lang="el-GR" sz="3600" dirty="0" smtClean="0"/>
              <a:t> </a:t>
            </a:r>
            <a:r>
              <a:rPr lang="el-GR" dirty="0" smtClean="0"/>
              <a:t> </a:t>
            </a:r>
            <a:endParaRPr lang="el-GR" dirty="0"/>
          </a:p>
        </p:txBody>
      </p:sp>
      <p:sp>
        <p:nvSpPr>
          <p:cNvPr id="3" name="Θέση περιεχομένου 2"/>
          <p:cNvSpPr>
            <a:spLocks noGrp="1"/>
          </p:cNvSpPr>
          <p:nvPr>
            <p:ph idx="1"/>
          </p:nvPr>
        </p:nvSpPr>
        <p:spPr/>
        <p:txBody>
          <a:bodyPr>
            <a:normAutofit lnSpcReduction="10000"/>
          </a:bodyPr>
          <a:lstStyle/>
          <a:p>
            <a:r>
              <a:rPr lang="el-GR" dirty="0"/>
              <a:t>Για παράδειγμα, αν η ένδειξη της κλίμακας στην </a:t>
            </a:r>
            <a:r>
              <a:rPr lang="el-GR" dirty="0" smtClean="0"/>
              <a:t>παρατήρηση </a:t>
            </a:r>
            <a:r>
              <a:rPr lang="el-GR" dirty="0"/>
              <a:t>του κροσσού 1ης τάξης είναι θ</a:t>
            </a:r>
            <a:r>
              <a:rPr lang="el-GR" baseline="30000" dirty="0"/>
              <a:t>δεξ </a:t>
            </a:r>
            <a:r>
              <a:rPr lang="el-GR" dirty="0"/>
              <a:t>ή θ</a:t>
            </a:r>
            <a:r>
              <a:rPr lang="el-GR" baseline="30000" dirty="0"/>
              <a:t>αρ </a:t>
            </a:r>
            <a:r>
              <a:rPr lang="el-GR" dirty="0"/>
              <a:t>(υπενθυμίζουμε ότι σε κάθε τάξη συμβολής μιας φασματικής γραμμής αντιστοιχούν δυο γωνίες μια δεξιά και μια </a:t>
            </a:r>
            <a:r>
              <a:rPr lang="el-GR" dirty="0" smtClean="0"/>
              <a:t>αριστερά </a:t>
            </a:r>
            <a:r>
              <a:rPr lang="el-GR" dirty="0"/>
              <a:t>του κεντρικού κροσσού), τότε η πραγματική γωνία εκτροπής (Σχήμα 5) θα </a:t>
            </a:r>
            <a:r>
              <a:rPr lang="el-GR" dirty="0" smtClean="0"/>
              <a:t>είναι</a:t>
            </a:r>
            <a:r>
              <a:rPr lang="el-GR" dirty="0"/>
              <a:t>: </a:t>
            </a:r>
            <a:endParaRPr lang="el-GR" dirty="0" smtClean="0"/>
          </a:p>
          <a:p>
            <a:pPr marL="0" indent="0">
              <a:buNone/>
            </a:pPr>
            <a:endParaRPr lang="el-GR" dirty="0"/>
          </a:p>
          <a:p>
            <a:endParaRPr lang="el-GR" dirty="0" smtClean="0"/>
          </a:p>
          <a:p>
            <a:r>
              <a:rPr lang="el-GR" dirty="0" smtClean="0"/>
              <a:t>Σημείωση</a:t>
            </a:r>
            <a:r>
              <a:rPr lang="el-GR" dirty="0"/>
              <a:t>: Ένας άλλος τρόπος προσδιορισμού της μέσης τιμής της γωνίας εκτροπής θ, χωρίς να μετρήσουμε τη θ</a:t>
            </a:r>
            <a:r>
              <a:rPr lang="el-GR" baseline="30000" dirty="0"/>
              <a:t>0 </a:t>
            </a:r>
            <a:r>
              <a:rPr lang="el-GR" dirty="0"/>
              <a:t>(ή να μηδενίσουμε τη γωνιομετρική κλίμακα στη θέση παρατήρησης του κροσσού μηδενικής τάξης) είναι από τη σχέση: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pic>
        <p:nvPicPr>
          <p:cNvPr id="808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308" r="40831" b="-6308"/>
          <a:stretch/>
        </p:blipFill>
        <p:spPr bwMode="auto">
          <a:xfrm>
            <a:off x="1259632" y="3429000"/>
            <a:ext cx="6105288" cy="6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32240" y="3573016"/>
            <a:ext cx="632680" cy="369332"/>
          </a:xfrm>
          <a:prstGeom prst="rect">
            <a:avLst/>
          </a:prstGeom>
          <a:noFill/>
        </p:spPr>
        <p:txBody>
          <a:bodyPr wrap="square" rtlCol="0">
            <a:spAutoFit/>
          </a:bodyPr>
          <a:lstStyle/>
          <a:p>
            <a:r>
              <a:rPr lang="el-GR" dirty="0" smtClean="0"/>
              <a:t>(5)</a:t>
            </a:r>
            <a:endParaRPr lang="el-GR" dirty="0"/>
          </a:p>
        </p:txBody>
      </p:sp>
    </p:spTree>
    <p:extLst>
      <p:ext uri="{BB962C8B-B14F-4D97-AF65-F5344CB8AC3E}">
        <p14:creationId xmlns:p14="http://schemas.microsoft.com/office/powerpoint/2010/main" val="4209322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 Πειραματική </a:t>
            </a:r>
            <a:r>
              <a:rPr lang="el-GR" dirty="0" smtClean="0"/>
              <a:t>διαδικασία </a:t>
            </a:r>
            <a:r>
              <a:rPr lang="el-GR" sz="3600" b="0" dirty="0" smtClean="0"/>
              <a:t>5/6</a:t>
            </a:r>
            <a:r>
              <a:rPr lang="el-GR" sz="3600" dirty="0" smtClean="0"/>
              <a:t> </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pic>
        <p:nvPicPr>
          <p:cNvPr id="819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5859" y="1196975"/>
            <a:ext cx="7872282"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518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 Πειραματική </a:t>
            </a:r>
            <a:r>
              <a:rPr lang="el-GR" dirty="0" smtClean="0"/>
              <a:t>διαδικασία </a:t>
            </a:r>
            <a:r>
              <a:rPr lang="el-GR" sz="3600" b="0" dirty="0" smtClean="0"/>
              <a:t>6/6</a:t>
            </a:r>
            <a:r>
              <a:rPr lang="el-GR" sz="3600" dirty="0" smtClean="0"/>
              <a:t> </a:t>
            </a:r>
            <a:r>
              <a:rPr lang="el-GR" dirty="0" smtClean="0"/>
              <a:t> </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Παρατηρούμε που βρίσκεται το μηδέν της κλίμακας του βερνιέρου. Αν βρίσκεται μεταξύ </a:t>
            </a:r>
            <a:r>
              <a:rPr lang="el-GR" dirty="0"/>
              <a:t>δυο υποδιαιρέσεων της κύριας κλίμακας σημειώνουμε την μικρότερη τιμή (</a:t>
            </a:r>
            <a:r>
              <a:rPr lang="el-GR" dirty="0" smtClean="0"/>
              <a:t>δεξιά </a:t>
            </a:r>
            <a:r>
              <a:rPr lang="el-GR" dirty="0"/>
              <a:t>του μηδενός). Στο συγκεκριμένο παράδειγμα το μηδέν βρίσκεται μεταξύ του 203</a:t>
            </a:r>
            <a:r>
              <a:rPr lang="el-GR" baseline="30000" dirty="0"/>
              <a:t>ο </a:t>
            </a:r>
            <a:r>
              <a:rPr lang="el-GR" dirty="0"/>
              <a:t>και 203</a:t>
            </a:r>
            <a:r>
              <a:rPr lang="el-GR" baseline="30000" dirty="0"/>
              <a:t>ο </a:t>
            </a:r>
            <a:r>
              <a:rPr lang="el-GR" dirty="0"/>
              <a:t>30΄. Σημειώνουμε 203</a:t>
            </a:r>
            <a:r>
              <a:rPr lang="el-GR" baseline="30000" dirty="0"/>
              <a:t>ο</a:t>
            </a:r>
            <a:r>
              <a:rPr lang="el-GR" dirty="0"/>
              <a:t>. </a:t>
            </a:r>
          </a:p>
          <a:p>
            <a:r>
              <a:rPr lang="el-GR" dirty="0" smtClean="0"/>
              <a:t>Προσδιορίζουμε εκείνη τη γραμμή του βερνιέρου που ευθυγραμμίζεται πλήρως με μία </a:t>
            </a:r>
            <a:r>
              <a:rPr lang="el-GR" dirty="0"/>
              <a:t>από τις γραμμές της κύριας κλίμακας. Στο παράδειγμα είναι η γραμμή που </a:t>
            </a:r>
            <a:r>
              <a:rPr lang="el-GR" dirty="0" smtClean="0"/>
              <a:t>αντιστοιχεί </a:t>
            </a:r>
            <a:r>
              <a:rPr lang="el-GR" dirty="0"/>
              <a:t>σε 14΄ του τόξου. </a:t>
            </a:r>
            <a:endParaRPr lang="el-GR" dirty="0" smtClean="0"/>
          </a:p>
          <a:p>
            <a:r>
              <a:rPr lang="el-GR" dirty="0" smtClean="0"/>
              <a:t>Προσθέτουμε </a:t>
            </a:r>
            <a:r>
              <a:rPr lang="el-GR" dirty="0"/>
              <a:t>αυτή την τιμή στην προηγούμενη, δηλαδή </a:t>
            </a:r>
            <a:endParaRPr lang="el-GR" dirty="0" smtClean="0"/>
          </a:p>
          <a:p>
            <a:pPr marL="0" indent="0">
              <a:buNone/>
            </a:pPr>
            <a:r>
              <a:rPr lang="el-GR" dirty="0"/>
              <a:t>	</a:t>
            </a:r>
            <a:r>
              <a:rPr lang="el-GR" dirty="0" smtClean="0"/>
              <a:t>203ο </a:t>
            </a:r>
            <a:r>
              <a:rPr lang="el-GR" dirty="0"/>
              <a:t>+ 14΄ = 203ο 14΄ </a:t>
            </a:r>
            <a:endParaRPr lang="el-GR" dirty="0" smtClean="0"/>
          </a:p>
          <a:p>
            <a:r>
              <a:rPr lang="el-GR" dirty="0" smtClean="0"/>
              <a:t>Μετατρέπουμε τα πρώτα λεπτά σε μοίρες. Στην περίπτωση μας θα είναι 14/60=0.</a:t>
            </a:r>
            <a:r>
              <a:rPr lang="el-GR" dirty="0"/>
              <a:t> </a:t>
            </a:r>
            <a:r>
              <a:rPr lang="el-GR" dirty="0" smtClean="0"/>
              <a:t>23</a:t>
            </a:r>
            <a:r>
              <a:rPr lang="el-GR" baseline="30000" dirty="0" smtClean="0"/>
              <a:t>ο</a:t>
            </a:r>
            <a:r>
              <a:rPr lang="el-GR" dirty="0"/>
              <a:t> </a:t>
            </a:r>
            <a:r>
              <a:rPr lang="el-GR" dirty="0" smtClean="0"/>
              <a:t>και </a:t>
            </a:r>
            <a:r>
              <a:rPr lang="el-GR" dirty="0"/>
              <a:t>επομένως η ένδειξη θα είναι 203.23</a:t>
            </a:r>
            <a:r>
              <a:rPr lang="el-GR" baseline="30000" dirty="0"/>
              <a:t>ο </a:t>
            </a:r>
            <a:endParaRPr lang="el-GR" dirty="0" smtClean="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368704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3.1 </a:t>
            </a:r>
            <a:r>
              <a:rPr lang="el-GR" dirty="0"/>
              <a:t>Ευθυγράμμιση και αρχικές ρυθμίσεις φασματοσκοπίου </a:t>
            </a:r>
            <a:endParaRPr lang="el-GR" dirty="0"/>
          </a:p>
        </p:txBody>
      </p:sp>
      <p:sp>
        <p:nvSpPr>
          <p:cNvPr id="3" name="Θέση περιεχομένου 2"/>
          <p:cNvSpPr>
            <a:spLocks noGrp="1"/>
          </p:cNvSpPr>
          <p:nvPr>
            <p:ph idx="1"/>
          </p:nvPr>
        </p:nvSpPr>
        <p:spPr/>
        <p:txBody>
          <a:bodyPr>
            <a:normAutofit fontScale="62500" lnSpcReduction="20000"/>
          </a:bodyPr>
          <a:lstStyle/>
          <a:p>
            <a:pPr marL="0" indent="0">
              <a:buNone/>
            </a:pPr>
            <a:r>
              <a:rPr lang="el-GR" sz="2900" dirty="0" smtClean="0"/>
              <a:t>Η δέσμη φωτός που προσπίπτει στο φράγμα θα πρέπει να διαμορφώνεται άπό παράλληλες ακτίνες </a:t>
            </a:r>
            <a:r>
              <a:rPr lang="el-GR" sz="2900" dirty="0"/>
              <a:t>και επομένως θα πρέπει να ρυθμίσουμε κατάλληλα τον κατευθυντήρα. Επίσης είναι απαραίτητο να ρυθμίσουμε τη θέση των δυο φακών της διόπτρας έτσι ώστε οι φασματικές γραμμές να εστιάζουν στο ίδιο επίπεδο με το σταυρόνημα. Για το σκοπό αυτό θα εργαστούμε ως εξής: </a:t>
            </a:r>
            <a:endParaRPr lang="el-GR" sz="2900" dirty="0" smtClean="0"/>
          </a:p>
          <a:p>
            <a:pPr marL="857250" lvl="1" indent="-457200">
              <a:buFont typeface="+mj-lt"/>
              <a:buAutoNum type="arabicPeriod"/>
            </a:pPr>
            <a:r>
              <a:rPr lang="el-GR" sz="2900" dirty="0" smtClean="0"/>
              <a:t>Αφαιρούμε το φράγμα περίθλασης από τη βάση του</a:t>
            </a:r>
          </a:p>
          <a:p>
            <a:pPr marL="857250" lvl="1" indent="-457200">
              <a:buFont typeface="+mj-lt"/>
              <a:buAutoNum type="arabicPeriod"/>
            </a:pPr>
            <a:r>
              <a:rPr lang="el-GR" sz="2900" dirty="0" smtClean="0"/>
              <a:t>Παρατηρώντας </a:t>
            </a:r>
            <a:r>
              <a:rPr lang="el-GR" sz="2900" dirty="0"/>
              <a:t>μέσα από τον προσοφθάλμιο φακό </a:t>
            </a:r>
            <a:r>
              <a:rPr lang="el-GR" sz="2900" dirty="0" smtClean="0"/>
              <a:t>που είναι τοποθετημένος στη </a:t>
            </a:r>
            <a:r>
              <a:rPr lang="el-GR" sz="2900" dirty="0"/>
              <a:t>διόπτρα, ρυθμίζουμε τη θέση του (μετακινώντας τον εμπρός – πίσω) έτσι ώστε να εστιάσουμε καθαρά το σταυρόνημα </a:t>
            </a:r>
          </a:p>
          <a:p>
            <a:pPr marL="857250" lvl="1" indent="-457200">
              <a:buFont typeface="+mj-lt"/>
              <a:buAutoNum type="arabicPeriod"/>
            </a:pPr>
            <a:r>
              <a:rPr lang="el-GR" sz="2900" dirty="0"/>
              <a:t>Στρέφουμε </a:t>
            </a:r>
            <a:r>
              <a:rPr lang="el-GR" sz="2900" dirty="0"/>
              <a:t>δεξιά ή αριστερά τη διόπτρα και σκοπεύουμε ένα μακρινό αντι-κείμενο. Ρυθμίζουμε τον κοχλία που βρίσκεται στο πλευρό της διόπτρας έτσι που το αντικείμενο να εστιάζει στο ίδιο επίπεδο με το σταυρόνημα. </a:t>
            </a:r>
            <a:endParaRPr lang="el-GR" sz="2900" dirty="0"/>
          </a:p>
          <a:p>
            <a:pPr marL="857250" lvl="1" indent="-457200">
              <a:buFont typeface="+mj-lt"/>
              <a:buAutoNum type="arabicPeriod"/>
            </a:pPr>
            <a:r>
              <a:rPr lang="el-GR" sz="2900" dirty="0"/>
              <a:t>Φέρουμε </a:t>
            </a:r>
            <a:r>
              <a:rPr lang="el-GR" sz="2900" dirty="0"/>
              <a:t>τον κατευθυντήρα και τη διόπτρα στην ίδια ευθεία (θέση παρατήρησης αμέσου ειδώλου</a:t>
            </a:r>
          </a:p>
          <a:p>
            <a:pPr marL="857250" lvl="1" indent="-457200">
              <a:buFont typeface="+mj-lt"/>
              <a:buAutoNum type="arabicPeriod"/>
            </a:pPr>
            <a:r>
              <a:rPr lang="el-GR" sz="2900" dirty="0"/>
              <a:t>Τοποθετούμε </a:t>
            </a:r>
            <a:r>
              <a:rPr lang="el-GR" sz="2900" dirty="0"/>
              <a:t>την πηγή Hg εμπρός από τη σχισμή και ρυθμίζουμε με τον </a:t>
            </a:r>
            <a:r>
              <a:rPr lang="el-GR" sz="2900" dirty="0" smtClean="0"/>
              <a:t>κοχλία </a:t>
            </a:r>
            <a:r>
              <a:rPr lang="el-GR" sz="2900" dirty="0"/>
              <a:t>που βρίσκεται επάνω στον κατευθυντήρα την απόσταση μεταξύ σχισμής και φακού (Σχήμα 4), έτσι ώστε να παρατηρήσουμε ένα καλά εστιασμένο </a:t>
            </a:r>
            <a:r>
              <a:rPr lang="el-GR" sz="2900" dirty="0" smtClean="0"/>
              <a:t>είδωλο </a:t>
            </a:r>
            <a:r>
              <a:rPr lang="el-GR" sz="2900" dirty="0"/>
              <a:t>της σχισμής </a:t>
            </a:r>
            <a:endParaRPr lang="el-GR" sz="2900" dirty="0"/>
          </a:p>
          <a:p>
            <a:pPr marL="857250" lvl="1" indent="-457200">
              <a:buFont typeface="+mj-lt"/>
              <a:buAutoNum type="arabicPeriod"/>
            </a:pPr>
            <a:r>
              <a:rPr lang="el-GR" sz="2900" dirty="0"/>
              <a:t>Τοποθετούμε </a:t>
            </a:r>
            <a:r>
              <a:rPr lang="el-GR" sz="2900" dirty="0"/>
              <a:t>το φράγμα στη βάση του και ρυθμίζουμε ώστε το επίπεδό του να είναι κάθετο στον άξονα του κατευθυντήρα </a:t>
            </a:r>
            <a:r>
              <a:rPr lang="el-GR" sz="2900" dirty="0"/>
              <a:t> </a:t>
            </a:r>
            <a:endParaRPr lang="el-GR" sz="29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898992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3.2 </a:t>
            </a:r>
            <a:r>
              <a:rPr lang="el-GR" dirty="0" smtClean="0"/>
              <a:t>Εργασίες </a:t>
            </a:r>
            <a:r>
              <a:rPr lang="el-GR" sz="3600" b="0" dirty="0" smtClean="0"/>
              <a:t>1/3</a:t>
            </a:r>
            <a:r>
              <a:rPr lang="el-GR" dirty="0" smtClean="0"/>
              <a:t> </a:t>
            </a:r>
            <a:endParaRPr lang="el-GR" dirty="0"/>
          </a:p>
        </p:txBody>
      </p:sp>
      <p:sp>
        <p:nvSpPr>
          <p:cNvPr id="3" name="Θέση περιεχομένου 2"/>
          <p:cNvSpPr>
            <a:spLocks noGrp="1"/>
          </p:cNvSpPr>
          <p:nvPr>
            <p:ph idx="1"/>
          </p:nvPr>
        </p:nvSpPr>
        <p:spPr>
          <a:xfrm>
            <a:off x="323528" y="1052736"/>
            <a:ext cx="8363272" cy="5184576"/>
          </a:xfrm>
        </p:spPr>
        <p:txBody>
          <a:bodyPr>
            <a:noAutofit/>
          </a:bodyPr>
          <a:lstStyle/>
          <a:p>
            <a:pPr marL="457200" indent="-457200">
              <a:buFont typeface="+mj-lt"/>
              <a:buAutoNum type="arabicPeriod"/>
            </a:pPr>
            <a:r>
              <a:rPr lang="el-GR" sz="2200" dirty="0"/>
              <a:t>Αναγνωρίζουμε τη διάταξη</a:t>
            </a:r>
          </a:p>
          <a:p>
            <a:pPr marL="457200" indent="-457200">
              <a:buFont typeface="+mj-lt"/>
              <a:buAutoNum type="arabicPeriod"/>
            </a:pPr>
            <a:r>
              <a:rPr lang="el-GR" sz="2200" dirty="0" smtClean="0"/>
              <a:t>Ρυθμίζουμε </a:t>
            </a:r>
            <a:r>
              <a:rPr lang="el-GR" sz="2200" dirty="0"/>
              <a:t>το φασματοσκόπιο σύμφωνα με τις οδηγίες της παραγράφου 3.1</a:t>
            </a:r>
          </a:p>
          <a:p>
            <a:pPr marL="457200" indent="-457200">
              <a:buFont typeface="+mj-lt"/>
              <a:buAutoNum type="arabicPeriod"/>
            </a:pPr>
            <a:r>
              <a:rPr lang="el-GR" sz="2200" dirty="0" smtClean="0"/>
              <a:t>Υπολογίζουμε </a:t>
            </a:r>
            <a:r>
              <a:rPr lang="el-GR" sz="2200" dirty="0"/>
              <a:t>τη σταθερά d του φράγματος από την πυκνότητα που </a:t>
            </a:r>
            <a:r>
              <a:rPr lang="el-GR" sz="2200" dirty="0" smtClean="0"/>
              <a:t>αναγράφει </a:t>
            </a:r>
            <a:r>
              <a:rPr lang="el-GR" sz="2200" dirty="0"/>
              <a:t>ο κατασκευαστής και καταχωρούμε την τιμή στον Πίνακα 1 (d = 1/πυκνότητα)</a:t>
            </a:r>
          </a:p>
          <a:p>
            <a:pPr marL="457200" indent="-457200">
              <a:buFont typeface="+mj-lt"/>
              <a:buAutoNum type="arabicPeriod"/>
            </a:pPr>
            <a:r>
              <a:rPr lang="el-GR" sz="2200" dirty="0" smtClean="0"/>
              <a:t>Στρέφουμε </a:t>
            </a:r>
            <a:r>
              <a:rPr lang="el-GR" sz="2200" dirty="0"/>
              <a:t>τη διόπτρα και παρατηρούμε μέσα από αυτή τις φασματικές </a:t>
            </a:r>
            <a:r>
              <a:rPr lang="el-GR" sz="2200" dirty="0" smtClean="0"/>
              <a:t>γραμμές </a:t>
            </a:r>
            <a:r>
              <a:rPr lang="el-GR" sz="2200" dirty="0"/>
              <a:t>για τους κροσσούς συμβολής 1ης και 2ης τάξης (m =1 και m = 2)</a:t>
            </a:r>
          </a:p>
          <a:p>
            <a:pPr marL="457200" indent="-457200">
              <a:buFont typeface="+mj-lt"/>
              <a:buAutoNum type="arabicPeriod"/>
            </a:pPr>
            <a:r>
              <a:rPr lang="el-GR" sz="2200" dirty="0" smtClean="0"/>
              <a:t>Εντοπίζουμε τη φασματική γραμμή του ιώδους στην πρώτη τάξη κροσσού αριστερά και ευθυγραμμίζουμε το σταυρόνημα με τη δεξιά της πλευρά. Διαβάζουμε την κλίμακα και καταχωρούμε την τιμή θ</a:t>
            </a:r>
            <a:r>
              <a:rPr lang="el-GR" sz="2200" baseline="-25000" dirty="0" smtClean="0"/>
              <a:t>αρ</a:t>
            </a:r>
            <a:r>
              <a:rPr lang="el-GR" sz="2200" dirty="0"/>
              <a:t> στην αντίστοιχη θέση του Πίνακα 1 (στήλη 3</a:t>
            </a:r>
            <a:r>
              <a:rPr lang="el-GR" sz="2200" dirty="0" smtClean="0"/>
              <a:t>). Μετατρέπουμε </a:t>
            </a:r>
            <a:r>
              <a:rPr lang="el-GR" sz="2200" dirty="0"/>
              <a:t>τα πρώτα λεπτά σε μοίρες και καταχωρούμε στην αντίστοιχη θέση του Πίνακα 1 (στήλη 5). </a:t>
            </a:r>
            <a:r>
              <a:rPr lang="el-GR" sz="2200" dirty="0" smtClean="0"/>
              <a:t>Επαναλαμβάνουμε </a:t>
            </a:r>
            <a:r>
              <a:rPr lang="el-GR" sz="2200" dirty="0"/>
              <a:t>τα ίδια για τη 2η τάξη </a:t>
            </a:r>
            <a:r>
              <a:rPr lang="el-GR" sz="2200" dirty="0" smtClean="0"/>
              <a:t>κροσσού.</a:t>
            </a:r>
            <a:endParaRPr lang="el-GR" sz="2200" dirty="0"/>
          </a:p>
          <a:p>
            <a:pPr marL="457200" indent="-457200">
              <a:buFont typeface="+mj-lt"/>
              <a:buAutoNum type="arabicPeriod"/>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86913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Σκοπός</a:t>
            </a:r>
            <a:endParaRPr lang="el-GR" dirty="0"/>
          </a:p>
        </p:txBody>
      </p:sp>
      <p:sp>
        <p:nvSpPr>
          <p:cNvPr id="3" name="Θέση περιεχομένου 2"/>
          <p:cNvSpPr>
            <a:spLocks noGrp="1"/>
          </p:cNvSpPr>
          <p:nvPr>
            <p:ph idx="1"/>
          </p:nvPr>
        </p:nvSpPr>
        <p:spPr/>
        <p:txBody>
          <a:bodyPr/>
          <a:lstStyle/>
          <a:p>
            <a:r>
              <a:rPr lang="el-GR" dirty="0" smtClean="0"/>
              <a:t> </a:t>
            </a:r>
            <a:r>
              <a:rPr lang="el-GR" dirty="0"/>
              <a:t>Στην άσκηση αυτή θα μελετήσουμε το φάσμα εκπομπής του υδραργύρου και θα προσδιορίσουμε τα μήκη κύματος των φασματικών του γραμμών με τη βοήθεια ενός απλού φασματοσκοπίου που φέρει φράγμα περίθλασης.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673457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3.2 </a:t>
            </a:r>
            <a:r>
              <a:rPr lang="el-GR" dirty="0" smtClean="0"/>
              <a:t>Εργασίες </a:t>
            </a:r>
            <a:r>
              <a:rPr lang="el-GR" sz="3600" b="0" dirty="0" smtClean="0"/>
              <a:t>2/3</a:t>
            </a:r>
            <a:r>
              <a:rPr lang="el-GR" dirty="0" smtClean="0"/>
              <a:t> </a:t>
            </a:r>
            <a:endParaRPr lang="el-GR" dirty="0"/>
          </a:p>
        </p:txBody>
      </p:sp>
      <p:sp>
        <p:nvSpPr>
          <p:cNvPr id="3" name="Θέση περιεχομένου 2"/>
          <p:cNvSpPr>
            <a:spLocks noGrp="1"/>
          </p:cNvSpPr>
          <p:nvPr>
            <p:ph idx="1"/>
          </p:nvPr>
        </p:nvSpPr>
        <p:spPr/>
        <p:txBody>
          <a:bodyPr>
            <a:noAutofit/>
          </a:bodyPr>
          <a:lstStyle/>
          <a:p>
            <a:pPr marL="457200" indent="-457200">
              <a:buFont typeface="+mj-lt"/>
              <a:buAutoNum type="arabicPeriod" startAt="6"/>
            </a:pPr>
            <a:r>
              <a:rPr lang="el-GR" dirty="0" smtClean="0"/>
              <a:t>Στρέφουμε </a:t>
            </a:r>
            <a:r>
              <a:rPr lang="el-GR" dirty="0"/>
              <a:t>τη διόπτρα δεξιά και επαναλαμβάνουμε την προηγούμενη εργασία. Καταχωρούμε τις τιμές στις στήλες 4 &amp; 6 αντίστοιχα</a:t>
            </a:r>
          </a:p>
          <a:p>
            <a:pPr marL="457200" indent="-457200">
              <a:buFont typeface="+mj-lt"/>
              <a:buAutoNum type="arabicPeriod" startAt="6"/>
            </a:pPr>
            <a:r>
              <a:rPr lang="el-GR" dirty="0" smtClean="0"/>
              <a:t>Επαναλαμβάνουμε </a:t>
            </a:r>
            <a:r>
              <a:rPr lang="el-GR" dirty="0"/>
              <a:t>τις εργασίες 5 &amp; 6 για τις υπόλοιπες φασματικές γραμμές</a:t>
            </a:r>
          </a:p>
          <a:p>
            <a:pPr marL="457200" indent="-457200">
              <a:buFont typeface="+mj-lt"/>
              <a:buAutoNum type="arabicPeriod" startAt="6"/>
            </a:pPr>
            <a:r>
              <a:rPr lang="el-GR" dirty="0" smtClean="0"/>
              <a:t>Από </a:t>
            </a:r>
            <a:r>
              <a:rPr lang="el-GR" dirty="0"/>
              <a:t>τη Σχέση 6 υπολογίζουμε τη γωνία εκτροπής θm για κάθε φασματική γραμμή και καταχωρούμε τις τιμές στη στήλη 7 του Πίνακα 1</a:t>
            </a:r>
          </a:p>
          <a:p>
            <a:pPr marL="457200" indent="-457200">
              <a:buFont typeface="+mj-lt"/>
              <a:buAutoNum type="arabicPeriod" startAt="6"/>
            </a:pPr>
            <a:r>
              <a:rPr lang="el-GR" dirty="0" smtClean="0"/>
              <a:t>Από </a:t>
            </a:r>
            <a:r>
              <a:rPr lang="el-GR" dirty="0"/>
              <a:t>τον τύπο του φράγματος (Σχέση 3) υπολογίζουμε το μήκος κύματος λm σε nm για κάθε τάξη συμβολής m και καταχωρούμε τις τιμές στη στήλη 8 του Πίνακα 1. Σημείωση: υπενθυμίζουμε ότι 1 mm = 106 nm</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95038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3.2 </a:t>
            </a:r>
            <a:r>
              <a:rPr lang="el-GR" dirty="0" smtClean="0"/>
              <a:t>Εργασίες </a:t>
            </a:r>
            <a:r>
              <a:rPr lang="el-GR" sz="3600" b="0" dirty="0" smtClean="0"/>
              <a:t>3/3</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pic>
        <p:nvPicPr>
          <p:cNvPr id="849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8229600" cy="1903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8616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Πίνακας 1</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4258658004"/>
              </p:ext>
            </p:extLst>
          </p:nvPr>
        </p:nvGraphicFramePr>
        <p:xfrm>
          <a:off x="457200" y="1196975"/>
          <a:ext cx="8229600" cy="4079240"/>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tblGrid>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42821790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Γεώργιος Μήτσου 2014. Γεώργιος Μήτσου. «Φυσική Οπτική (Ε). Ενότητα </a:t>
            </a:r>
            <a:r>
              <a:rPr lang="el-GR" sz="2000" dirty="0" smtClean="0"/>
              <a:t>13</a:t>
            </a:r>
            <a:r>
              <a:rPr lang="en-US" sz="2000" dirty="0" smtClean="0"/>
              <a:t>:</a:t>
            </a:r>
            <a:r>
              <a:rPr lang="el-GR" sz="2000" dirty="0"/>
              <a:t>Μελέτη φάσματος εκπομπής </a:t>
            </a:r>
            <a:r>
              <a:rPr lang="en-US" sz="2000" dirty="0"/>
              <a:t>Hg </a:t>
            </a:r>
            <a:r>
              <a:rPr lang="el-GR" sz="2000" dirty="0"/>
              <a:t>με φράγμα </a:t>
            </a:r>
            <a:r>
              <a:rPr lang="el-GR" sz="2000" dirty="0" smtClean="0"/>
              <a:t>περίθλασης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9364518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814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56417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939462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0" dirty="0" smtClean="0"/>
              <a:t> </a:t>
            </a:r>
            <a:r>
              <a:rPr lang="el-GR" dirty="0"/>
              <a:t>2.1 Φράγμα </a:t>
            </a:r>
            <a:r>
              <a:rPr lang="el-GR" dirty="0" smtClean="0"/>
              <a:t>περίθλασης </a:t>
            </a:r>
            <a:r>
              <a:rPr lang="el-GR" sz="3600" b="0" dirty="0" smtClean="0"/>
              <a:t>1/13</a:t>
            </a:r>
            <a:r>
              <a:rPr lang="el-GR" dirty="0" smtClean="0"/>
              <a:t> </a:t>
            </a:r>
            <a:endParaRPr lang="el-GR" dirty="0"/>
          </a:p>
        </p:txBody>
      </p:sp>
      <p:sp>
        <p:nvSpPr>
          <p:cNvPr id="3" name="Θέση περιεχομένου 2"/>
          <p:cNvSpPr>
            <a:spLocks noGrp="1"/>
          </p:cNvSpPr>
          <p:nvPr>
            <p:ph idx="1"/>
          </p:nvPr>
        </p:nvSpPr>
        <p:spPr/>
        <p:txBody>
          <a:bodyPr>
            <a:noAutofit/>
          </a:bodyPr>
          <a:lstStyle/>
          <a:p>
            <a:r>
              <a:rPr lang="el-GR" dirty="0" smtClean="0"/>
              <a:t> </a:t>
            </a:r>
            <a:r>
              <a:rPr lang="el-GR" dirty="0"/>
              <a:t>Η λειτουργία ενός φράγματος περίθλασης μπορεί να εξηγηθεί καλύτερα αν </a:t>
            </a:r>
            <a:r>
              <a:rPr lang="el-GR" dirty="0" smtClean="0"/>
              <a:t>θεωρήσουμε </a:t>
            </a:r>
            <a:r>
              <a:rPr lang="el-GR" dirty="0"/>
              <a:t>τη βασική αρχή που αναφέρεται στην κίνηση ενός κύματος, γνωστή ως </a:t>
            </a:r>
            <a:r>
              <a:rPr lang="el-GR" b="1" dirty="0"/>
              <a:t>αρχή του Huygens</a:t>
            </a:r>
            <a:r>
              <a:rPr lang="el-GR" dirty="0"/>
              <a:t>. Σύμφωνα με αυτή, κάθε σημείο ενός μετώπου κύματος αποτελεί μια στοιχειώδη πηγή δευτερογενών κυμάτων. Η περιβάλλουσα των δευτερογενών αυτών κυμάτων συνιστά, σε κάθε χρονική στιγμή, ένα νέο μέτωπο κύματος.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280004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0" dirty="0" smtClean="0"/>
              <a:t> </a:t>
            </a:r>
            <a:r>
              <a:rPr lang="el-GR" dirty="0"/>
              <a:t>2.1 Φράγμα </a:t>
            </a:r>
            <a:r>
              <a:rPr lang="el-GR" dirty="0" smtClean="0"/>
              <a:t>περίθλασης </a:t>
            </a:r>
            <a:r>
              <a:rPr lang="el-GR" sz="3600" b="0" dirty="0" smtClean="0"/>
              <a:t>2/13</a:t>
            </a:r>
            <a:r>
              <a:rPr lang="el-GR" dirty="0" smtClean="0"/>
              <a:t> </a:t>
            </a:r>
            <a:endParaRPr lang="el-GR" dirty="0"/>
          </a:p>
        </p:txBody>
      </p:sp>
      <p:sp>
        <p:nvSpPr>
          <p:cNvPr id="3" name="Θέση περιεχομένου 2"/>
          <p:cNvSpPr>
            <a:spLocks noGrp="1"/>
          </p:cNvSpPr>
          <p:nvPr>
            <p:ph idx="1"/>
          </p:nvPr>
        </p:nvSpPr>
        <p:spPr/>
        <p:txBody>
          <a:bodyPr>
            <a:noAutofit/>
          </a:bodyPr>
          <a:lstStyle/>
          <a:p>
            <a:r>
              <a:rPr lang="el-GR" sz="2200" dirty="0" smtClean="0"/>
              <a:t>Στην </a:t>
            </a:r>
            <a:r>
              <a:rPr lang="el-GR" sz="2200" dirty="0"/>
              <a:t>περίπτωση που ένα μέτωπο κύματος συναντήσει εμπόδιο, μπορεί (στις παρυφές του εμποδίου) να αποκλίνει από την πορεία του, να καμπυλώσει γύρω από αυτό και ένα τμήμα του να βρεθεί στην περιοχή της γεωμετρικής σκιάς του. Αυτή ακριβώς η κάμψη του κύματος στη σκιά του εμποδίου καλείται </a:t>
            </a:r>
            <a:r>
              <a:rPr lang="el-GR" sz="2200" b="1" dirty="0"/>
              <a:t>περίθλαση</a:t>
            </a:r>
            <a:r>
              <a:rPr lang="el-GR" sz="2200" dirty="0"/>
              <a:t>. Η υπέρθεση όλων των δευτερογενών κυμάτων που ξεκινούν από διάφορα σημεία του εμποδίου, σ΄ ένα οποιαδήποτε επόμενο σημείο, θα μας δώσει φαινόμενα που εξαρτώνται από το </a:t>
            </a:r>
            <a:r>
              <a:rPr lang="el-GR" sz="2200" dirty="0" smtClean="0"/>
              <a:t>πλάτος </a:t>
            </a:r>
            <a:r>
              <a:rPr lang="el-GR" sz="2200" dirty="0"/>
              <a:t>και τη φάση του κάθε κύματος σ΄ αυτό το σημείο. Υπό αυτή την έννοια, κύματα που αλληλεπιδρούν έχοντας την ίδια φάση, θα ενισχύσουν το ένα το άλλο, ενώ στην περίπτωση που παρουσιάζουν διαφορά φάσης μεταξύ τους θα καταστρέψουν το ένα το άλλο. Αυτό το φαινόμενο καλείται </a:t>
            </a:r>
            <a:r>
              <a:rPr lang="el-GR" sz="2200" b="1" dirty="0"/>
              <a:t>συμβολή κυμάτων</a:t>
            </a:r>
            <a:r>
              <a:rPr lang="el-GR" sz="2200" dirty="0"/>
              <a:t>. </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52143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0" dirty="0" smtClean="0"/>
              <a:t> </a:t>
            </a:r>
            <a:r>
              <a:rPr lang="el-GR" dirty="0"/>
              <a:t>2.1 Φράγμα </a:t>
            </a:r>
            <a:r>
              <a:rPr lang="el-GR" dirty="0" smtClean="0"/>
              <a:t>περίθλασης </a:t>
            </a:r>
            <a:r>
              <a:rPr lang="el-GR" sz="3600" b="0" dirty="0" smtClean="0"/>
              <a:t>3/13</a:t>
            </a:r>
            <a:r>
              <a:rPr lang="el-GR" dirty="0" smtClean="0"/>
              <a:t> </a:t>
            </a:r>
            <a:endParaRPr lang="el-GR" dirty="0"/>
          </a:p>
        </p:txBody>
      </p:sp>
      <p:sp>
        <p:nvSpPr>
          <p:cNvPr id="3" name="Θέση περιεχομένου 2"/>
          <p:cNvSpPr>
            <a:spLocks noGrp="1"/>
          </p:cNvSpPr>
          <p:nvPr>
            <p:ph idx="1"/>
          </p:nvPr>
        </p:nvSpPr>
        <p:spPr/>
        <p:txBody>
          <a:bodyPr>
            <a:noAutofit/>
          </a:bodyPr>
          <a:lstStyle/>
          <a:p>
            <a:r>
              <a:rPr lang="el-GR" dirty="0" smtClean="0"/>
              <a:t>Επομένως </a:t>
            </a:r>
            <a:r>
              <a:rPr lang="el-GR" dirty="0"/>
              <a:t>η συμβολή </a:t>
            </a:r>
            <a:r>
              <a:rPr lang="el-GR" dirty="0" smtClean="0"/>
              <a:t>κυμάτων </a:t>
            </a:r>
            <a:r>
              <a:rPr lang="el-GR" dirty="0"/>
              <a:t>είναι το φαινόμενο που παρατηρείται όταν δυο ή περισσότερα κύματα που διαδίδονται στο ίδιο μέσο, αλληλεπιδρούν (συμβάλλουν) μεταξύ τους. Η συμβολή τους μπορεί να είναι είτε ενισχυτική είτε αποσβεστική, δηλαδή το νέο κύμα που θα προκύψει να είναι μεγαλύτερο από τα αρχικά κύματα ή πολύ μικρότερο ή και </a:t>
            </a:r>
            <a:r>
              <a:rPr lang="el-GR" dirty="0" smtClean="0"/>
              <a:t>μηδενικό</a:t>
            </a:r>
            <a:r>
              <a:rPr lang="el-GR" dirty="0"/>
              <a:t>. </a:t>
            </a:r>
            <a:endParaRPr lang="el-GR" dirty="0" smtClean="0"/>
          </a:p>
          <a:p>
            <a:r>
              <a:rPr lang="el-GR" dirty="0" smtClean="0"/>
              <a:t> </a:t>
            </a:r>
            <a:r>
              <a:rPr lang="el-GR" dirty="0"/>
              <a:t>Φαινόμενα συμβολής συναντώνται σε όλα τα κύματα: ακουστικά, μηχανικά, </a:t>
            </a:r>
            <a:r>
              <a:rPr lang="el-GR" dirty="0" smtClean="0"/>
              <a:t>ηλεκτρομαγνητικά </a:t>
            </a:r>
            <a:r>
              <a:rPr lang="el-GR" dirty="0"/>
              <a:t>κ.λπ. Το πιο εντυπωσιακό όμως φαινόμενο συμβολής παρατηρείται στην περίπτωση συμβολής ηλεκτρομαγνητικών κυμάτων ορατού φωτός.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018081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0" dirty="0" smtClean="0"/>
              <a:t> </a:t>
            </a:r>
            <a:r>
              <a:rPr lang="el-GR" dirty="0"/>
              <a:t>2.1 Φράγμα </a:t>
            </a:r>
            <a:r>
              <a:rPr lang="el-GR" dirty="0" smtClean="0"/>
              <a:t>περίθλασης </a:t>
            </a:r>
            <a:r>
              <a:rPr lang="el-GR" sz="3600" b="0" dirty="0" smtClean="0"/>
              <a:t>4/13</a:t>
            </a:r>
            <a:r>
              <a:rPr lang="el-GR" dirty="0" smtClean="0"/>
              <a:t> </a:t>
            </a:r>
            <a:endParaRPr lang="el-GR" dirty="0"/>
          </a:p>
        </p:txBody>
      </p:sp>
      <p:sp>
        <p:nvSpPr>
          <p:cNvPr id="3" name="Θέση περιεχομένου 2"/>
          <p:cNvSpPr>
            <a:spLocks noGrp="1"/>
          </p:cNvSpPr>
          <p:nvPr>
            <p:ph idx="1"/>
          </p:nvPr>
        </p:nvSpPr>
        <p:spPr/>
        <p:txBody>
          <a:bodyPr>
            <a:noAutofit/>
          </a:bodyPr>
          <a:lstStyle/>
          <a:p>
            <a:r>
              <a:rPr lang="el-GR" dirty="0" smtClean="0"/>
              <a:t> </a:t>
            </a:r>
            <a:r>
              <a:rPr lang="el-GR" dirty="0"/>
              <a:t>Σ΄ αυτή την περίπτωση το συνολικό ηλεκτρικό πεδίο του κύματος που προκύπτει είναι το </a:t>
            </a:r>
            <a:r>
              <a:rPr lang="el-GR" dirty="0" smtClean="0"/>
              <a:t>ανυσματικό </a:t>
            </a:r>
            <a:r>
              <a:rPr lang="el-GR" dirty="0"/>
              <a:t>άθροισμα των ηλεκτρικών πεδίων των επί μέρους κυμάτων που συμβάλλουν, ανεξάρτητα από τη συχνότητά τους, τη διεύθυνσή τους ή την αρχή τους. Επειδή τα ηλεκτρομαγνητικά κύματα ταλαντώνονται σε σχέση με το χρόνο, βασικός </a:t>
            </a:r>
            <a:r>
              <a:rPr lang="el-GR" dirty="0" smtClean="0"/>
              <a:t>παράγοντας </a:t>
            </a:r>
            <a:r>
              <a:rPr lang="el-GR" dirty="0"/>
              <a:t>εδώ είναι η διαφορά φάσης μεταξύ τους. Φαινόμενα συμβολής είναι γενικώς </a:t>
            </a:r>
            <a:r>
              <a:rPr lang="el-GR" dirty="0" smtClean="0"/>
              <a:t>ο</a:t>
            </a:r>
            <a:r>
              <a:rPr lang="el-GR" dirty="0"/>
              <a:t>ρατά όταν τα κύματα που συμβάλλουν έχουν την ίδια συχνότητα (ή μήκος κύματος), έτσι ώστε η διαφορά φάσης τους είναι σταθερή σε σχέση με το χρόνο.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126458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0" dirty="0" smtClean="0"/>
              <a:t> </a:t>
            </a:r>
            <a:r>
              <a:rPr lang="el-GR" dirty="0"/>
              <a:t>2.1 Φράγμα </a:t>
            </a:r>
            <a:r>
              <a:rPr lang="el-GR" dirty="0" smtClean="0"/>
              <a:t>περίθλασης </a:t>
            </a:r>
            <a:r>
              <a:rPr lang="el-GR" sz="3600" b="0" dirty="0" smtClean="0"/>
              <a:t>5/13</a:t>
            </a:r>
            <a:r>
              <a:rPr lang="el-GR" dirty="0" smtClean="0"/>
              <a:t> </a:t>
            </a:r>
            <a:endParaRPr lang="el-GR" dirty="0"/>
          </a:p>
        </p:txBody>
      </p:sp>
      <p:sp>
        <p:nvSpPr>
          <p:cNvPr id="3" name="Θέση περιεχομένου 2"/>
          <p:cNvSpPr>
            <a:spLocks noGrp="1"/>
          </p:cNvSpPr>
          <p:nvPr>
            <p:ph idx="1"/>
          </p:nvPr>
        </p:nvSpPr>
        <p:spPr/>
        <p:txBody>
          <a:bodyPr>
            <a:noAutofit/>
          </a:bodyPr>
          <a:lstStyle/>
          <a:p>
            <a:r>
              <a:rPr lang="el-GR" dirty="0" smtClean="0"/>
              <a:t>Η </a:t>
            </a:r>
            <a:r>
              <a:rPr lang="el-GR" dirty="0"/>
              <a:t>παρατήρηση του φαινομένου της συμβολής σ΄ ένα πέτασμα μας δίνει τη </a:t>
            </a:r>
            <a:r>
              <a:rPr lang="el-GR" dirty="0" smtClean="0"/>
              <a:t>χαρακτηριστική </a:t>
            </a:r>
            <a:r>
              <a:rPr lang="el-GR" dirty="0"/>
              <a:t>εικόνα της περίθλασης (απεικόνιση περίθλασης). </a:t>
            </a:r>
          </a:p>
          <a:p>
            <a:r>
              <a:rPr lang="el-GR" dirty="0"/>
              <a:t>Το </a:t>
            </a:r>
            <a:r>
              <a:rPr lang="el-GR" b="1" dirty="0"/>
              <a:t>φράγμα περίθλασης </a:t>
            </a:r>
            <a:r>
              <a:rPr lang="el-GR" dirty="0"/>
              <a:t>είναι μια απλή και πολύ χρήσιμη διάταξη που </a:t>
            </a:r>
            <a:r>
              <a:rPr lang="el-GR" dirty="0" smtClean="0"/>
              <a:t>χρησιμοποιείται </a:t>
            </a:r>
            <a:r>
              <a:rPr lang="el-GR" dirty="0"/>
              <a:t>κατά τη μελέτη των φασμάτων. Αποτελείται από ένα πλέγμα πολύ λεπτών </a:t>
            </a:r>
            <a:r>
              <a:rPr lang="el-GR" dirty="0" smtClean="0"/>
              <a:t>παράλληλων </a:t>
            </a:r>
            <a:r>
              <a:rPr lang="el-GR" dirty="0"/>
              <a:t>χαραγών σε ίσες μεταξύ τους αποστάσεις, επάνω σε μια ανακλώσα ή </a:t>
            </a:r>
            <a:r>
              <a:rPr lang="el-GR" dirty="0" smtClean="0"/>
              <a:t>διαπερατή </a:t>
            </a:r>
            <a:r>
              <a:rPr lang="el-GR" dirty="0"/>
              <a:t>επιφάνεια (συνήθως γυάλινη). Η ανάκλαση ή διάδοση του φωτός δια μέσω των </a:t>
            </a:r>
            <a:r>
              <a:rPr lang="el-GR" dirty="0"/>
              <a:t>χαραγών (σχισμών), δημιουργεί φαινόμενα περίθλασης και συμβολής τα οποία </a:t>
            </a:r>
            <a:r>
              <a:rPr lang="el-GR" dirty="0" smtClean="0"/>
              <a:t>αξιοποιούνται </a:t>
            </a:r>
            <a:r>
              <a:rPr lang="el-GR" dirty="0"/>
              <a:t>στην παρατήρηση του φάσματος μιας φωτεινής πηγής.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061440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0" dirty="0"/>
              <a:t> </a:t>
            </a:r>
            <a:r>
              <a:rPr lang="el-GR" dirty="0"/>
              <a:t>2.1 Φράγμα </a:t>
            </a:r>
            <a:r>
              <a:rPr lang="el-GR" dirty="0" smtClean="0"/>
              <a:t>περίθλασης </a:t>
            </a:r>
            <a:r>
              <a:rPr lang="el-GR" sz="3600" b="0" dirty="0" smtClean="0"/>
              <a:t>6/13</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pic>
        <p:nvPicPr>
          <p:cNvPr id="747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1316" y="1196975"/>
            <a:ext cx="6961368"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944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6ec3cca7c4bdff91f27cdca8c76d15b9b9f56c"/>
</p:tagLst>
</file>

<file path=ppt/theme/theme1.xml><?xml version="1.0" encoding="utf-8"?>
<a:theme xmlns:a="http://schemas.openxmlformats.org/drawingml/2006/main" name="OC_template_updated">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655</TotalTime>
  <Words>3112</Words>
  <Application>Microsoft Office PowerPoint</Application>
  <PresentationFormat>Προβολή στην οθόνη (4:3)</PresentationFormat>
  <Paragraphs>180</Paragraphs>
  <Slides>39</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39</vt:i4>
      </vt:variant>
    </vt:vector>
  </HeadingPairs>
  <TitlesOfParts>
    <vt:vector size="41" baseType="lpstr">
      <vt:lpstr>OC_template_updated</vt:lpstr>
      <vt:lpstr>1_OC_template_updated</vt:lpstr>
      <vt:lpstr>Φυσική Οπτική (Ε)</vt:lpstr>
      <vt:lpstr>Α. ΘΕΩΡΙΑ</vt:lpstr>
      <vt:lpstr>Σκοπός</vt:lpstr>
      <vt:lpstr> 2.1 Φράγμα περίθλασης 1/13 </vt:lpstr>
      <vt:lpstr> 2.1 Φράγμα περίθλασης 2/13 </vt:lpstr>
      <vt:lpstr> 2.1 Φράγμα περίθλασης 3/13 </vt:lpstr>
      <vt:lpstr> 2.1 Φράγμα περίθλασης 4/13 </vt:lpstr>
      <vt:lpstr> 2.1 Φράγμα περίθλασης 5/13 </vt:lpstr>
      <vt:lpstr> 2.1 Φράγμα περίθλασης 6/13 </vt:lpstr>
      <vt:lpstr> 2.1 Φράγμα περίθλασης 7/13 </vt:lpstr>
      <vt:lpstr> 2.1 Φράγμα περίθλασης 8/13 </vt:lpstr>
      <vt:lpstr> 2.1 Φράγμα περίθλασης 9/13</vt:lpstr>
      <vt:lpstr> 2.1 Φράγμα περίθλασης 10/13 </vt:lpstr>
      <vt:lpstr>2.1 Φράγμα περίθλασης 11/13 </vt:lpstr>
      <vt:lpstr>2.1 Φράγμα περίθλασης 12/13</vt:lpstr>
      <vt:lpstr>2.1 Φράγμα περίθλασης 13/13</vt:lpstr>
      <vt:lpstr>2.2 Φάσματα εκπομπής 1/2 </vt:lpstr>
      <vt:lpstr>2.2 Φάσματα εκπομπής 2/2 </vt:lpstr>
      <vt:lpstr>2.3 Φασματοσκόπιο 1/3 </vt:lpstr>
      <vt:lpstr>2.3 Φασματοσκόπιο 2/3 </vt:lpstr>
      <vt:lpstr>2.3 Φασματοσκόπιο 3/3 </vt:lpstr>
      <vt:lpstr>3. Πειραματική διαδικασία 1/6 </vt:lpstr>
      <vt:lpstr>3. Πειραματική διαδικασία 2/6  </vt:lpstr>
      <vt:lpstr>3. Πειραματική διαδικασία 3/6 </vt:lpstr>
      <vt:lpstr>3. Πειραματική διαδικασία 4/6  </vt:lpstr>
      <vt:lpstr>3. Πειραματική διαδικασία 5/6  </vt:lpstr>
      <vt:lpstr>3. Πειραματική διαδικασία 6/6  </vt:lpstr>
      <vt:lpstr>3.1 Ευθυγράμμιση και αρχικές ρυθμίσεις φασματοσκοπίου </vt:lpstr>
      <vt:lpstr>3.2 Εργασίες 1/3 </vt:lpstr>
      <vt:lpstr>3.2 Εργασίες 2/3 </vt:lpstr>
      <vt:lpstr>3.2 Εργασίες 3/3 </vt:lpstr>
      <vt:lpstr>Πίνακας 1</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natasakar new</cp:lastModifiedBy>
  <cp:revision>89</cp:revision>
  <dcterms:created xsi:type="dcterms:W3CDTF">2013-03-04T13:35:19Z</dcterms:created>
  <dcterms:modified xsi:type="dcterms:W3CDTF">2015-11-09T11:14:12Z</dcterms:modified>
</cp:coreProperties>
</file>