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67" r:id="rId4"/>
    <p:sldId id="268" r:id="rId5"/>
    <p:sldId id="269" r:id="rId6"/>
    <p:sldId id="270" r:id="rId7"/>
    <p:sldId id="271" r:id="rId8"/>
    <p:sldId id="272" r:id="rId9"/>
    <p:sldId id="273" r:id="rId10"/>
    <p:sldId id="275" r:id="rId11"/>
    <p:sldId id="274" r:id="rId12"/>
    <p:sldId id="276" r:id="rId13"/>
    <p:sldId id="277" r:id="rId14"/>
    <p:sldId id="278" r:id="rId15"/>
    <p:sldId id="279" r:id="rId16"/>
    <p:sldId id="280" r:id="rId17"/>
    <p:sldId id="281" r:id="rId18"/>
    <p:sldId id="282" r:id="rId19"/>
    <p:sldId id="257" r:id="rId20"/>
    <p:sldId id="262" r:id="rId21"/>
    <p:sldId id="264" r:id="rId22"/>
    <p:sldId id="283" r:id="rId23"/>
    <p:sldId id="284" r:id="rId24"/>
    <p:sldId id="285" r:id="rId25"/>
    <p:sldId id="287"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111" d="100"/>
          <a:sy n="111" d="100"/>
        </p:scale>
        <p:origin x="-17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59230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3909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1367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01555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701220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29725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54951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785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40644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94262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1629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683568" y="3096543"/>
            <a:ext cx="7772400" cy="1752600"/>
          </a:xfrm>
        </p:spPr>
        <p:txBody>
          <a:bodyPr>
            <a:normAutofit fontScale="85000" lnSpcReduction="20000"/>
          </a:bodyPr>
          <a:lstStyle/>
          <a:p>
            <a:pPr>
              <a:spcBef>
                <a:spcPts val="0"/>
              </a:spcBef>
              <a:spcAft>
                <a:spcPts val="1200"/>
              </a:spcAft>
            </a:pPr>
            <a:r>
              <a:rPr lang="el-GR" sz="2800" b="1" dirty="0" smtClean="0"/>
              <a:t>Ενότητα </a:t>
            </a:r>
            <a:r>
              <a:rPr lang="el-GR" sz="2800" b="1" dirty="0"/>
              <a:t>2</a:t>
            </a:r>
            <a:r>
              <a:rPr lang="el-GR" sz="2800" dirty="0" smtClean="0"/>
              <a:t>:</a:t>
            </a:r>
            <a:r>
              <a:rPr lang="en-US" sz="2800" dirty="0" smtClean="0"/>
              <a:t> </a:t>
            </a:r>
            <a:r>
              <a:rPr lang="el-GR" sz="2800" dirty="0"/>
              <a:t>Δάνεια, </a:t>
            </a:r>
            <a:r>
              <a:rPr lang="el-GR" sz="2800" dirty="0"/>
              <a:t>α</a:t>
            </a:r>
            <a:r>
              <a:rPr lang="el-GR" sz="2800" dirty="0" smtClean="0"/>
              <a:t>ποσβέσεις </a:t>
            </a:r>
            <a:r>
              <a:rPr lang="el-GR" sz="2800" dirty="0"/>
              <a:t>και </a:t>
            </a:r>
            <a:r>
              <a:rPr lang="el-GR" sz="2800" dirty="0" smtClean="0"/>
              <a:t>εφαρμογές </a:t>
            </a:r>
            <a:r>
              <a:rPr lang="el-GR" sz="2800" dirty="0"/>
              <a:t>των </a:t>
            </a:r>
            <a:r>
              <a:rPr lang="el-GR" sz="2800" dirty="0" smtClean="0"/>
              <a:t>πινάκων </a:t>
            </a:r>
            <a:r>
              <a:rPr lang="el-GR" sz="2800" dirty="0"/>
              <a:t>με τους </a:t>
            </a:r>
            <a:r>
              <a:rPr lang="el-GR" sz="2800" dirty="0" smtClean="0"/>
              <a:t>συντελεστές </a:t>
            </a:r>
            <a:r>
              <a:rPr lang="el-GR" sz="2800" dirty="0"/>
              <a:t>π</a:t>
            </a:r>
            <a:r>
              <a:rPr lang="el-GR" sz="2800" dirty="0" smtClean="0"/>
              <a:t>ροεξόφλησης</a:t>
            </a:r>
            <a:endParaRPr lang="el-GR" sz="2800" dirty="0" smtClean="0"/>
          </a:p>
          <a:p>
            <a:pPr>
              <a:spcBef>
                <a:spcPts val="0"/>
              </a:spcBef>
              <a:spcAft>
                <a:spcPts val="1200"/>
              </a:spcAft>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μεταβλητό </a:t>
            </a:r>
            <a:r>
              <a:rPr lang="el-GR" dirty="0"/>
              <a:t>ε</a:t>
            </a:r>
            <a:r>
              <a:rPr lang="el-GR" dirty="0" smtClean="0"/>
              <a:t>πιτόκιο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Εκτός από το σταθερό επιτόκιο υπάρχουν και άλλα πιο ειδικά σενάρια αποπληρωμής όπως π.χ., με το μεταβλητό επιτόκιο ή με περίοδο χάριτος, κλπ. Σε αυτές τις περιπτώσεις η αποπληρωμή χωρίζεται σε διάφορα στάδια. Για τα πρώτα έτη υπολογίζεται η αποπληρωμή όλου του ποσού με το χαμηλότερο επιτόκιο και στα επόμενα έτη υπολογίζεται η αποπληρωμή του εναπομείναντος κεφαλαίου με το υψηλότερο επιτόκιο</a:t>
            </a:r>
            <a:r>
              <a:rPr lang="el-GR" dirty="0" smtClean="0"/>
              <a:t>.</a:t>
            </a:r>
            <a:endParaRPr lang="el-GR" dirty="0"/>
          </a:p>
          <a:p>
            <a:r>
              <a:rPr lang="el-GR" dirty="0"/>
              <a:t>Παράδειγμα 1: Ποιες θα είναι οι δόσεις, για ένα 10ετές δάνειο 10.000 €, με μεταβλητό επιτόκιο 5% για τα πρώτα 3 έτη και  10% για τα επόμενα 7 έτη;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59316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μεταβλητό </a:t>
            </a:r>
            <a:r>
              <a:rPr lang="el-GR" dirty="0"/>
              <a:t>ε</a:t>
            </a:r>
            <a:r>
              <a:rPr lang="el-GR" dirty="0" smtClean="0"/>
              <a:t>πιτόκιο </a:t>
            </a:r>
            <a:r>
              <a:rPr lang="el-GR" sz="3200" b="0" dirty="0" smtClean="0"/>
              <a:t>(2/3)</a:t>
            </a:r>
            <a:endParaRPr lang="el-GR" dirty="0"/>
          </a:p>
        </p:txBody>
      </p:sp>
      <p:sp>
        <p:nvSpPr>
          <p:cNvPr id="3" name="Θέση περιεχομένου 2"/>
          <p:cNvSpPr>
            <a:spLocks noGrp="1"/>
          </p:cNvSpPr>
          <p:nvPr>
            <p:ph idx="1"/>
          </p:nvPr>
        </p:nvSpPr>
        <p:spPr>
          <a:xfrm>
            <a:off x="457200" y="1196752"/>
            <a:ext cx="8229600" cy="2520280"/>
          </a:xfrm>
        </p:spPr>
        <p:txBody>
          <a:bodyPr>
            <a:normAutofit lnSpcReduction="10000"/>
          </a:bodyPr>
          <a:lstStyle/>
          <a:p>
            <a:pPr marL="457200" indent="-457200">
              <a:buFont typeface="+mj-lt"/>
              <a:buAutoNum type="alphaUcPeriod"/>
            </a:pPr>
            <a:r>
              <a:rPr lang="el-GR" dirty="0"/>
              <a:t>Πρώτη περίοδος (3 έτη με 5%): Υπολογίζουμε την ετήσια δόση που θα είχαμε αν το χαμηλό επιτόκιο ίσχυε για όλη τη διάρκεια του δανείου.</a:t>
            </a:r>
          </a:p>
          <a:p>
            <a:pPr marL="0" indent="0">
              <a:buNone/>
            </a:pPr>
            <a:r>
              <a:rPr lang="el-GR" dirty="0" smtClean="0"/>
              <a:t>Ε </a:t>
            </a:r>
            <a:r>
              <a:rPr lang="el-GR" dirty="0"/>
              <a:t>= 10.000 * (Ε/Π, 5%, 10) = 10.000 * 0,1295 = 1.295 €.</a:t>
            </a:r>
          </a:p>
          <a:p>
            <a:pPr marL="0" indent="0">
              <a:buNone/>
            </a:pPr>
            <a:r>
              <a:rPr lang="el-GR" dirty="0" smtClean="0"/>
              <a:t>Άρα </a:t>
            </a:r>
            <a:r>
              <a:rPr lang="el-GR" dirty="0"/>
              <a:t>η δόση (τοκοχρεολύσιο) για τα 3 πρώτα χρόνια θα είναι 1.295 €.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525226860"/>
              </p:ext>
            </p:extLst>
          </p:nvPr>
        </p:nvGraphicFramePr>
        <p:xfrm>
          <a:off x="827584" y="3717032"/>
          <a:ext cx="7776864" cy="2545080"/>
        </p:xfrm>
        <a:graphic>
          <a:graphicData uri="http://schemas.openxmlformats.org/drawingml/2006/table">
            <a:tbl>
              <a:tblPr>
                <a:tableStyleId>{5940675A-B579-460E-94D1-54222C63F5DA}</a:tableStyleId>
              </a:tblPr>
              <a:tblGrid>
                <a:gridCol w="973997"/>
                <a:gridCol w="1330259"/>
                <a:gridCol w="1296144"/>
                <a:gridCol w="1728192"/>
                <a:gridCol w="2448272"/>
              </a:tblGrid>
              <a:tr h="161925">
                <a:tc>
                  <a:txBody>
                    <a:bodyPr/>
                    <a:lstStyle/>
                    <a:p>
                      <a:pPr algn="ctr">
                        <a:spcAft>
                          <a:spcPts val="0"/>
                        </a:spcAft>
                      </a:pPr>
                      <a:r>
                        <a:rPr lang="el-GR" sz="1800" dirty="0">
                          <a:effectLst/>
                        </a:rPr>
                        <a:t>Έτος</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Χρεολύσιο</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Υπόλοιπο Κεφ.</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Τόκοι</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Τοκοχρεολύσιο</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b="1" dirty="0">
                          <a:effectLst/>
                          <a:latin typeface="+mn-lt"/>
                          <a:ea typeface="Times New Roman" panose="02020603050405020304" pitchFamily="18" charset="0"/>
                          <a:cs typeface="Arial" panose="020B0604020202020204" pitchFamily="34" charset="0"/>
                        </a:rPr>
                        <a:t>10.000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795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9.205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500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1.295</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2</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834,75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8.370,25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460,25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1.295</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3</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876,49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b="1" dirty="0">
                          <a:effectLst/>
                          <a:latin typeface="+mn-lt"/>
                          <a:ea typeface="Times New Roman" panose="02020603050405020304" pitchFamily="18" charset="0"/>
                          <a:cs typeface="Arial" panose="020B0604020202020204" pitchFamily="34" charset="0"/>
                        </a:rPr>
                        <a:t>7.493,76</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418,51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1.295</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b="1" dirty="0">
                          <a:effectLst/>
                          <a:latin typeface="+mn-lt"/>
                          <a:ea typeface="Times New Roman" panose="02020603050405020304" pitchFamily="18" charset="0"/>
                          <a:cs typeface="Arial" panose="020B0604020202020204" pitchFamily="34" charset="0"/>
                        </a:rPr>
                        <a:t>10.000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795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9.205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500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1.295</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2</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834,75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8.370,25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460,25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1.295</a:t>
                      </a:r>
                      <a:endParaRPr lang="el-GR" sz="1800" dirty="0">
                        <a:effectLst/>
                        <a:latin typeface="+mn-lt"/>
                        <a:ea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1301093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μεταβλητό </a:t>
            </a:r>
            <a:r>
              <a:rPr lang="el-GR" dirty="0"/>
              <a:t>ε</a:t>
            </a:r>
            <a:r>
              <a:rPr lang="el-GR" dirty="0" smtClean="0"/>
              <a:t>πιτόκιο </a:t>
            </a:r>
            <a:r>
              <a:rPr lang="el-GR" sz="3200" b="0" dirty="0" smtClean="0"/>
              <a:t>(3/3)</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startAt="2"/>
            </a:pPr>
            <a:r>
              <a:rPr lang="el-GR" dirty="0" smtClean="0"/>
              <a:t>Στο </a:t>
            </a:r>
            <a:r>
              <a:rPr lang="el-GR" dirty="0"/>
              <a:t>τέλος της 3ετίας το Υπόλοιπο Κεφάλαιο είναι: 7.493,76 € και απομένουν 7 έτη για την αποπληρωμή του με επιτόκιο 10%. Δηλαδή:</a:t>
            </a:r>
          </a:p>
          <a:p>
            <a:pPr marL="0" indent="0">
              <a:buNone/>
            </a:pPr>
            <a:r>
              <a:rPr lang="el-GR" dirty="0" smtClean="0"/>
              <a:t>Ε </a:t>
            </a:r>
            <a:r>
              <a:rPr lang="el-GR" dirty="0"/>
              <a:t>= 7.493,76 * (Ε/Π, 10%, 7) = 7.493,76 * 0,20541 = 1.539,29 €.</a:t>
            </a:r>
          </a:p>
          <a:p>
            <a:r>
              <a:rPr lang="el-GR" dirty="0" smtClean="0"/>
              <a:t>Άρα </a:t>
            </a:r>
            <a:r>
              <a:rPr lang="el-GR" dirty="0"/>
              <a:t>η δόση (τοκοχρεολύσιο) για τα υπόλοιπα 7 χρόνια είναι 1.539,29€</a:t>
            </a:r>
            <a:r>
              <a:rPr lang="el-GR" dirty="0" smtClean="0"/>
              <a:t>.</a:t>
            </a:r>
            <a:endParaRPr lang="el-GR" dirty="0"/>
          </a:p>
          <a:p>
            <a:r>
              <a:rPr lang="el-GR" dirty="0"/>
              <a:t>Συνολικά ο δανειστής θα λάβει 3 * 1.295 + 7 * 1.539,29  = 14.660,03 €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402726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Απόσβεση (</a:t>
            </a:r>
            <a:r>
              <a:rPr lang="en-US" dirty="0"/>
              <a:t>Depreciation</a:t>
            </a:r>
            <a:r>
              <a:rPr lang="en-US" dirty="0" smtClean="0"/>
              <a:t>)</a:t>
            </a:r>
            <a:r>
              <a:rPr lang="el-GR" dirty="0" smtClean="0"/>
              <a:t> </a:t>
            </a:r>
            <a:r>
              <a:rPr lang="el-GR" sz="3200" b="0" dirty="0" smtClean="0"/>
              <a:t>(1/5)</a:t>
            </a:r>
            <a:r>
              <a:rPr lang="en-US" sz="3200" b="0" dirty="0" smtClean="0"/>
              <a:t> </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Οι αποσβέσεις αντιπροσωπεύουν τη σταδιακή μείωση της αξίας των παγίων περιουσιακών στοιχείων (κτίρια, αυτοκίνητα, εξοπλισμός, κλπ.). Η αξία των παγίων μειώνεται: </a:t>
            </a:r>
          </a:p>
          <a:p>
            <a:pPr marL="457200" indent="-457200">
              <a:buFont typeface="+mj-lt"/>
              <a:buAutoNum type="alphaLcPeriod"/>
            </a:pPr>
            <a:r>
              <a:rPr lang="el-GR" dirty="0" smtClean="0"/>
              <a:t> </a:t>
            </a:r>
            <a:r>
              <a:rPr lang="el-GR" dirty="0"/>
              <a:t>λόγω αναμενόμενης φθοράς, </a:t>
            </a:r>
          </a:p>
          <a:p>
            <a:pPr marL="457200" indent="-457200">
              <a:buFont typeface="+mj-lt"/>
              <a:buAutoNum type="alphaLcPeriod"/>
            </a:pPr>
            <a:r>
              <a:rPr lang="el-GR" dirty="0" smtClean="0"/>
              <a:t>λόγω </a:t>
            </a:r>
            <a:r>
              <a:rPr lang="el-GR" dirty="0"/>
              <a:t>τεχνολογικής απαξίωσης.</a:t>
            </a:r>
          </a:p>
          <a:p>
            <a:r>
              <a:rPr lang="el-GR" dirty="0"/>
              <a:t>Η απόσβεση </a:t>
            </a:r>
            <a:r>
              <a:rPr lang="el-GR" b="1" dirty="0"/>
              <a:t>δεν αποτελεί πραγματική ταμειακή ροή. </a:t>
            </a:r>
            <a:r>
              <a:rPr lang="el-GR" dirty="0"/>
              <a:t>Η εκροή πραγματοποιήθηκε κατά την αγορά του παγίου στοιχείου. Όμως ο υπολογισμός της επιτρέπει την ανάκτηση των χρημάτων που κοστίζει το πάγιο στοιχείο ώστε να αντικατασταθεί μετά το τέλος της ζωής του</a:t>
            </a:r>
            <a:r>
              <a:rPr lang="el-GR" dirty="0" smtClean="0"/>
              <a:t>.</a:t>
            </a:r>
            <a:endParaRPr lang="el-GR" dirty="0"/>
          </a:p>
          <a:p>
            <a:r>
              <a:rPr lang="el-GR" dirty="0"/>
              <a:t>Οι αποσβέσεις κατανέμουν το αρχικό κόστος αγοράς σε όλο το χρόνο της ζωής του στοιχείου σαν μια επιβάρυνση στο λειτουργικό του κόστος. Σημ.: Η γη δεν χάνει την αξία της και έτσι ένα οικόπεδο δεν αποσβένεται.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071104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Απόσβεση (</a:t>
            </a:r>
            <a:r>
              <a:rPr lang="en-US" dirty="0"/>
              <a:t>Depreciation)</a:t>
            </a:r>
            <a:r>
              <a:rPr lang="el-GR" dirty="0"/>
              <a:t> </a:t>
            </a:r>
            <a:r>
              <a:rPr lang="el-GR" sz="3200" b="0" dirty="0" smtClean="0"/>
              <a:t>(2/5)</a:t>
            </a:r>
            <a:r>
              <a:rPr lang="en-US"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Μέθοδοι Απόσβεσης </a:t>
            </a:r>
          </a:p>
          <a:p>
            <a:r>
              <a:rPr lang="el-GR" dirty="0"/>
              <a:t>Υπάρχουν διάφορες μέθοδοι απόσβεσης. Όταν υπολογίζουμε την απόσβεση σαν ένα σταθερό ετήσιο ποσό υπό μορφή «δόσης», εφαρμόζουμε την μέθοδο της </a:t>
            </a:r>
            <a:r>
              <a:rPr lang="el-GR" b="1" dirty="0"/>
              <a:t>ευθείας γραμμής. </a:t>
            </a:r>
          </a:p>
          <a:p>
            <a:r>
              <a:rPr lang="el-GR" dirty="0"/>
              <a:t>Το ετήσιο ποσό απόσβεσης προκύπτει από κόστος του στοιχείου επί τον συντελεστή απόσβεσης. Ο συντελεστή απόσβεσης διαφέρει ανάλογα με το είδος του παγίου στοιχείου και είναι αντίστροφος του χρόνου ζωής του. Για απόσβεση σε 5 χρόνια θα είναι 0.20, ενώ για απόσβεση σε 25 χρόνια θα είναι 0.04</a:t>
            </a:r>
            <a:r>
              <a:rPr lang="el-GR" dirty="0" smtClean="0"/>
              <a:t>.</a:t>
            </a:r>
            <a:endParaRPr lang="el-GR" dirty="0"/>
          </a:p>
          <a:p>
            <a:r>
              <a:rPr lang="el-GR" dirty="0"/>
              <a:t>Οι άλλες μέθοδοι (Αποκλίνοντος Υπολοίπου, Εξοφλητικού Αποθέματος, κλπ.) δεν δίνουν σταθερά ετήσια ποσά αλλά είτε μειούμενα ή αυξανόμενα</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278765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Απόσβεση (</a:t>
            </a:r>
            <a:r>
              <a:rPr lang="en-US" dirty="0"/>
              <a:t>Depreciation)</a:t>
            </a:r>
            <a:r>
              <a:rPr lang="el-GR" dirty="0"/>
              <a:t> </a:t>
            </a:r>
            <a:r>
              <a:rPr lang="el-GR" sz="3200" b="0" dirty="0" smtClean="0"/>
              <a:t>(3/5)</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Παράδειγμα 1:  Ένας φορτωτής κοστίζει 300000 € και η διάρκεια ζωής του είναι 10 έτη. Ποια είναι η ετήσια απόσβεση;  </a:t>
            </a:r>
          </a:p>
          <a:p>
            <a:r>
              <a:rPr lang="el-GR" dirty="0"/>
              <a:t>Αφού επενδύθηκε ένα κεφάλαιο 300000 €, όταν τελειώσει η διάρκεια ζωής του μηχανήματος στο τέλος της 10ετίας, θα πρέπει να έχει ανακτηθεί το αρχικό κεφάλαιο ώστε να αγορασθεί ένα μηχάνημα ισοδύναμης αξίας. Είναι το ίδιο σαν ένα δάνειο των 300000 € που πρέπει να εξοφληθεί σε 10 έτη</a:t>
            </a:r>
            <a:r>
              <a:rPr lang="el-GR" dirty="0" smtClean="0"/>
              <a:t>.</a:t>
            </a:r>
            <a:endParaRPr lang="el-GR" dirty="0"/>
          </a:p>
          <a:p>
            <a:r>
              <a:rPr lang="el-GR" dirty="0" smtClean="0"/>
              <a:t>Αν </a:t>
            </a:r>
            <a:r>
              <a:rPr lang="el-GR" dirty="0"/>
              <a:t>το επιτόκιο ήταν 0% ή όταν δεν λαμβάνουμε υπ’ όψιν την χρονική αξία του χρήματος, τότε η ετήσια «δόση» της απόσβεσης θα είναι απλά: 300000/10 = 30000 €.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55742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Απόσβεση (</a:t>
            </a:r>
            <a:r>
              <a:rPr lang="en-US" dirty="0"/>
              <a:t>Depreciation)</a:t>
            </a:r>
            <a:r>
              <a:rPr lang="el-GR" dirty="0"/>
              <a:t> </a:t>
            </a:r>
            <a:r>
              <a:rPr lang="el-GR" sz="3200" b="0" dirty="0" smtClean="0"/>
              <a:t>(4/5)</a:t>
            </a:r>
            <a:r>
              <a:rPr lang="en-US"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Για να λάβουμε υπ’ όψη την χρονική αξία του χρήματος χρησιμοποιούμε το συντελεστή ανάκτησης κεφαλαίου (Ε/Π, επιτόκιο%, έτη), έτσι ώστε το ποσό που θα συγκεντρωθεί στο τέλος διάρκειας ζωής, να είναι ισοδύναμο με τις 300000 προ 10ετίας. Αν λοιπόν το επιτόκιο είναι 10% τότε, η ετήσια «δόση» της απόσβεσης δίνεται ως εξής:</a:t>
            </a:r>
          </a:p>
          <a:p>
            <a:pPr marL="0" indent="0">
              <a:buNone/>
            </a:pPr>
            <a:r>
              <a:rPr lang="el-GR" dirty="0" smtClean="0"/>
              <a:t>Ε </a:t>
            </a:r>
            <a:r>
              <a:rPr lang="el-GR" dirty="0"/>
              <a:t>= 300000 * (Ε/Π, 0.1, 10) = 300000 * 0.16275 = </a:t>
            </a:r>
            <a:r>
              <a:rPr lang="el-GR" b="1" dirty="0"/>
              <a:t>48825</a:t>
            </a:r>
            <a:r>
              <a:rPr lang="el-GR" dirty="0"/>
              <a:t> €</a:t>
            </a:r>
            <a:r>
              <a:rPr lang="el-GR" dirty="0" smtClean="0"/>
              <a:t>.</a:t>
            </a:r>
            <a:endParaRPr lang="el-GR" dirty="0"/>
          </a:p>
          <a:p>
            <a:r>
              <a:rPr lang="el-GR" dirty="0"/>
              <a:t>Συχνά η απόσβεση κατανέμεται στο ωριαίο κόστος λειτουργίας του μηχανήματος. Αν για παράδειγμα το μηχάνημα λειτουργεί 1000 ώρες/έτος τότε θα πρέπει να προστεθεί το ποσό των 48825/1000 = 49 € στο ωριαίο λειτουργικό κόστος</a:t>
            </a:r>
            <a:r>
              <a:rPr lang="el-GR" dirty="0" smtClean="0"/>
              <a:t>.</a:t>
            </a:r>
            <a:r>
              <a:rPr lang="el-GR" dirty="0"/>
              <a:t/>
            </a:r>
            <a:br>
              <a:rPr lang="el-GR" dirty="0"/>
            </a:b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335864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Απόσβεση (</a:t>
            </a:r>
            <a:r>
              <a:rPr lang="en-US" dirty="0"/>
              <a:t>Depreciation)</a:t>
            </a:r>
            <a:r>
              <a:rPr lang="el-GR" dirty="0"/>
              <a:t> </a:t>
            </a:r>
            <a:r>
              <a:rPr lang="el-GR" sz="3200" b="0" dirty="0" smtClean="0"/>
              <a:t>(5/5)</a:t>
            </a:r>
            <a:r>
              <a:rPr lang="en-US"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Παράδειγμα 2:  Ένα αυτοκίνητο Ι.Χ. κοστίζει 15000 €, η διάρκεια ζωής του είναι 10 έτη και η τιμή μεταπώλησης 2000 €. Ποια είναι η ετήσια απόσβεση όταν το επιτόκιο είναι 5%;  </a:t>
            </a:r>
          </a:p>
          <a:p>
            <a:pPr marL="0" indent="0" algn="ctr">
              <a:buNone/>
            </a:pPr>
            <a:r>
              <a:rPr lang="el-GR" dirty="0"/>
              <a:t>Ε = ( 15000 – 1500*(Π/Μ,0.05,10) ) * (Ε/Π, 0.05, 10) = </a:t>
            </a:r>
            <a:r>
              <a:rPr lang="el-GR" dirty="0" smtClean="0"/>
              <a:t>( </a:t>
            </a:r>
            <a:r>
              <a:rPr lang="el-GR" dirty="0"/>
              <a:t>15000 – 1500*(0.6139) ) * (0.1295) = </a:t>
            </a:r>
            <a:r>
              <a:rPr lang="el-GR" b="1" dirty="0"/>
              <a:t>1823.30</a:t>
            </a:r>
            <a:r>
              <a:rPr lang="el-GR" dirty="0"/>
              <a:t> </a:t>
            </a:r>
            <a:r>
              <a:rPr lang="el-GR" dirty="0" smtClean="0"/>
              <a:t>€</a:t>
            </a:r>
            <a:endParaRPr lang="el-GR" dirty="0"/>
          </a:p>
          <a:p>
            <a:r>
              <a:rPr lang="el-GR" dirty="0"/>
              <a:t>Αν θέλουμε να χρεώσουμε την απόσβεση στο κάθε χιλιόμετρο που διανύει το αυτοκίνητο και γνωρίζουμε ότι κατά μέσο όρο διανύει 20000 χλμ./έτος τότε η επιβάρυνση θα είναι:</a:t>
            </a:r>
          </a:p>
          <a:p>
            <a:pPr marL="0" indent="0" algn="ctr">
              <a:buNone/>
            </a:pPr>
            <a:r>
              <a:rPr lang="el-GR" dirty="0" smtClean="0"/>
              <a:t>1823.30 </a:t>
            </a:r>
            <a:r>
              <a:rPr lang="el-GR" dirty="0"/>
              <a:t>/ 20000 = </a:t>
            </a:r>
            <a:r>
              <a:rPr lang="el-GR" b="1" dirty="0"/>
              <a:t>0.09</a:t>
            </a:r>
            <a:r>
              <a:rPr lang="el-GR" dirty="0"/>
              <a:t> €/χλμ. 	</a:t>
            </a:r>
          </a:p>
          <a:p>
            <a:r>
              <a:rPr lang="el-GR" dirty="0"/>
              <a:t>Πρακτικά, δηλαδή, η απόσβεση ενός μέσου αυτοκινήτου μπορεί να είναι όση και η κατανάλωση του</a:t>
            </a:r>
            <a:r>
              <a:rPr lang="el-GR" dirty="0" smtClean="0"/>
              <a:t>.</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368736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Χρήση </a:t>
            </a:r>
            <a:r>
              <a:rPr lang="el-GR" dirty="0" smtClean="0"/>
              <a:t>πινάκων </a:t>
            </a:r>
            <a:r>
              <a:rPr lang="el-GR" dirty="0"/>
              <a:t>με </a:t>
            </a:r>
            <a:r>
              <a:rPr lang="el-GR" dirty="0" smtClean="0"/>
              <a:t>συντελεστές προεξόφλησης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645419261"/>
              </p:ext>
            </p:extLst>
          </p:nvPr>
        </p:nvGraphicFramePr>
        <p:xfrm>
          <a:off x="467544" y="1267885"/>
          <a:ext cx="8424936" cy="5090160"/>
        </p:xfrm>
        <a:graphic>
          <a:graphicData uri="http://schemas.openxmlformats.org/drawingml/2006/table">
            <a:tbl>
              <a:tblPr firstRow="1" bandRow="1">
                <a:tableStyleId>{5940675A-B579-460E-94D1-54222C63F5DA}</a:tableStyleId>
              </a:tblPr>
              <a:tblGrid>
                <a:gridCol w="1440160"/>
                <a:gridCol w="792088"/>
                <a:gridCol w="792088"/>
                <a:gridCol w="1080120"/>
                <a:gridCol w="936104"/>
                <a:gridCol w="1080120"/>
                <a:gridCol w="1008112"/>
                <a:gridCol w="1296144"/>
              </a:tblGrid>
              <a:tr h="370840">
                <a:tc gridSpan="8">
                  <a:txBody>
                    <a:bodyPr/>
                    <a:lstStyle/>
                    <a:p>
                      <a:pPr algn="ctr"/>
                      <a:r>
                        <a:rPr lang="el-GR" sz="1800" dirty="0" smtClean="0"/>
                        <a:t>Επιτόκιο</a:t>
                      </a:r>
                      <a:r>
                        <a:rPr lang="en-US" sz="1800" dirty="0" smtClean="0"/>
                        <a:t>:</a:t>
                      </a:r>
                      <a:r>
                        <a:rPr lang="en-US" sz="1800" baseline="0" dirty="0" smtClean="0"/>
                        <a:t> i=1%</a:t>
                      </a:r>
                      <a:endParaRPr lang="el-GR" sz="18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r>
              <a:tr h="370840">
                <a:tc>
                  <a:txBody>
                    <a:bodyPr/>
                    <a:lstStyle/>
                    <a:p>
                      <a:r>
                        <a:rPr lang="el-GR" sz="1800" dirty="0" smtClean="0"/>
                        <a:t>Πλήθος</a:t>
                      </a:r>
                      <a:r>
                        <a:rPr lang="el-GR" sz="1800" baseline="0" dirty="0" smtClean="0"/>
                        <a:t> περιόδων</a:t>
                      </a:r>
                      <a:endParaRPr lang="el-GR" sz="1800" dirty="0"/>
                    </a:p>
                  </a:txBody>
                  <a:tcPr/>
                </a:tc>
                <a:tc gridSpan="6">
                  <a:txBody>
                    <a:bodyPr/>
                    <a:lstStyle/>
                    <a:p>
                      <a:endParaRPr lang="el-GR" sz="18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Πλήθος</a:t>
                      </a:r>
                      <a:r>
                        <a:rPr lang="el-GR" sz="1800" baseline="0" dirty="0" smtClean="0"/>
                        <a:t> περιόδων</a:t>
                      </a:r>
                      <a:endParaRPr lang="el-GR" sz="1800" dirty="0" smtClean="0"/>
                    </a:p>
                  </a:txBody>
                  <a:tcPr/>
                </a:tc>
              </a:tr>
              <a:tr h="370840">
                <a:tc>
                  <a:txBody>
                    <a:bodyPr/>
                    <a:lstStyle/>
                    <a:p>
                      <a:pPr algn="ctr"/>
                      <a:r>
                        <a:rPr lang="el-GR" sz="1800" b="1" dirty="0" smtClean="0"/>
                        <a:t>Ν</a:t>
                      </a:r>
                      <a:endParaRPr lang="el-GR" sz="1800" b="1" dirty="0"/>
                    </a:p>
                  </a:txBody>
                  <a:tcPr/>
                </a:tc>
                <a:tc>
                  <a:txBody>
                    <a:bodyPr/>
                    <a:lstStyle/>
                    <a:p>
                      <a:pPr algn="ctr"/>
                      <a:r>
                        <a:rPr lang="el-GR" sz="1800" b="1" dirty="0" smtClean="0"/>
                        <a:t>Μ/Π</a:t>
                      </a:r>
                      <a:endParaRPr lang="el-GR" sz="1800" b="1" dirty="0"/>
                    </a:p>
                  </a:txBody>
                  <a:tcPr/>
                </a:tc>
                <a:tc>
                  <a:txBody>
                    <a:bodyPr/>
                    <a:lstStyle/>
                    <a:p>
                      <a:pPr algn="ctr"/>
                      <a:r>
                        <a:rPr lang="el-GR" sz="1800" b="1" dirty="0" smtClean="0"/>
                        <a:t>Π/Μ</a:t>
                      </a:r>
                      <a:endParaRPr lang="el-GR" sz="1800" b="1" dirty="0"/>
                    </a:p>
                  </a:txBody>
                  <a:tcPr/>
                </a:tc>
                <a:tc>
                  <a:txBody>
                    <a:bodyPr/>
                    <a:lstStyle/>
                    <a:p>
                      <a:pPr algn="ctr"/>
                      <a:r>
                        <a:rPr lang="el-GR" sz="1800" b="1" dirty="0" smtClean="0"/>
                        <a:t>Ε/Π</a:t>
                      </a:r>
                      <a:endParaRPr lang="el-GR" sz="1800" b="1" dirty="0"/>
                    </a:p>
                  </a:txBody>
                  <a:tcPr/>
                </a:tc>
                <a:tc>
                  <a:txBody>
                    <a:bodyPr/>
                    <a:lstStyle/>
                    <a:p>
                      <a:pPr algn="ctr"/>
                      <a:r>
                        <a:rPr lang="el-GR" sz="1800" b="1" dirty="0" smtClean="0"/>
                        <a:t>Ε/Μ</a:t>
                      </a:r>
                      <a:endParaRPr lang="el-GR" sz="1800" b="1" dirty="0"/>
                    </a:p>
                  </a:txBody>
                  <a:tcPr/>
                </a:tc>
                <a:tc>
                  <a:txBody>
                    <a:bodyPr/>
                    <a:lstStyle/>
                    <a:p>
                      <a:pPr algn="ctr"/>
                      <a:r>
                        <a:rPr lang="el-GR" sz="1800" b="1" dirty="0" smtClean="0"/>
                        <a:t>Μ/Ε</a:t>
                      </a:r>
                      <a:endParaRPr lang="el-GR" sz="1800" b="1" dirty="0"/>
                    </a:p>
                  </a:txBody>
                  <a:tcPr/>
                </a:tc>
                <a:tc>
                  <a:txBody>
                    <a:bodyPr/>
                    <a:lstStyle/>
                    <a:p>
                      <a:pPr algn="ctr"/>
                      <a:r>
                        <a:rPr lang="el-GR" sz="1800" b="1" dirty="0" smtClean="0"/>
                        <a:t>Π/Ε</a:t>
                      </a:r>
                      <a:endParaRPr lang="el-GR" sz="1800" b="1" dirty="0"/>
                    </a:p>
                  </a:txBody>
                  <a:tcPr/>
                </a:tc>
                <a:tc>
                  <a:txBody>
                    <a:bodyPr/>
                    <a:lstStyle/>
                    <a:p>
                      <a:pPr algn="ctr"/>
                      <a:r>
                        <a:rPr lang="el-GR" sz="1800" b="1" dirty="0" smtClean="0"/>
                        <a:t>Ν</a:t>
                      </a:r>
                      <a:endParaRPr lang="el-GR" sz="1800" b="1" dirty="0"/>
                    </a:p>
                  </a:txBody>
                  <a:tcPr/>
                </a:tc>
              </a:tr>
              <a:tr h="370840">
                <a:tc>
                  <a:txBody>
                    <a:bodyPr/>
                    <a:lstStyle/>
                    <a:p>
                      <a:pPr algn="ctr"/>
                      <a:r>
                        <a:rPr lang="el-GR" sz="1800" dirty="0" smtClean="0"/>
                        <a:t>1</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1,0100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0,9901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1,01000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1,00000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1,00000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0,99010</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1</a:t>
                      </a:r>
                    </a:p>
                  </a:txBody>
                  <a:tcPr marL="68580" marR="68580" marT="0" marB="0" anchor="b"/>
                </a:tc>
              </a:tr>
              <a:tr h="370840">
                <a:tc>
                  <a:txBody>
                    <a:bodyPr/>
                    <a:lstStyle/>
                    <a:p>
                      <a:pPr algn="ctr"/>
                      <a:r>
                        <a:rPr lang="el-GR" sz="1800" dirty="0" smtClean="0"/>
                        <a:t>2</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1,0201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0,9803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0,50751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0,49751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2,01000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1,97040</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2</a:t>
                      </a:r>
                    </a:p>
                  </a:txBody>
                  <a:tcPr marL="68580" marR="68580" marT="0" marB="0" anchor="b"/>
                </a:tc>
              </a:tr>
              <a:tr h="370840">
                <a:tc>
                  <a:txBody>
                    <a:bodyPr/>
                    <a:lstStyle/>
                    <a:p>
                      <a:pPr algn="ctr"/>
                      <a:r>
                        <a:rPr lang="el-GR" sz="1800" dirty="0" smtClean="0"/>
                        <a:t>3</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1,0303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0,9706</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0,34002</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0,33002</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3,03010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2,94099</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3</a:t>
                      </a:r>
                    </a:p>
                  </a:txBody>
                  <a:tcPr marL="68580" marR="68580" marT="0" marB="0" anchor="b"/>
                </a:tc>
              </a:tr>
              <a:tr h="370840">
                <a:tc>
                  <a:txBody>
                    <a:bodyPr/>
                    <a:lstStyle/>
                    <a:p>
                      <a:pPr algn="ctr"/>
                      <a:r>
                        <a:rPr lang="el-GR" sz="1800" dirty="0" smtClean="0"/>
                        <a:t>4</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1,0406</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0,9610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0,25628</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0,24628</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4,06040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3,90197</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4</a:t>
                      </a:r>
                    </a:p>
                  </a:txBody>
                  <a:tcPr marL="68580" marR="68580" marT="0" marB="0" anchor="b"/>
                </a:tc>
              </a:tr>
              <a:tr h="370840">
                <a:tc>
                  <a:txBody>
                    <a:bodyPr/>
                    <a:lstStyle/>
                    <a:p>
                      <a:pPr algn="ctr"/>
                      <a:r>
                        <a:rPr lang="el-GR" sz="1800" dirty="0" smtClean="0"/>
                        <a:t>5</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1,0510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0,9515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0,20604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0,19604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5,10101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4,85343</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5</a:t>
                      </a:r>
                    </a:p>
                  </a:txBody>
                  <a:tcPr marL="68580" marR="68580" marT="0" marB="0" anchor="b"/>
                </a:tc>
              </a:tr>
              <a:tr h="370840">
                <a:tc>
                  <a:txBody>
                    <a:bodyPr/>
                    <a:lstStyle/>
                    <a:p>
                      <a:pPr algn="ctr"/>
                      <a:r>
                        <a:rPr lang="el-GR" sz="1800" dirty="0" smtClean="0"/>
                        <a:t>6</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1,0615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0,9420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0,17255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0,16255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6,15202</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5,79548</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6</a:t>
                      </a:r>
                    </a:p>
                  </a:txBody>
                  <a:tcPr marL="68580" marR="68580" marT="0" marB="0" anchor="b"/>
                </a:tc>
              </a:tr>
              <a:tr h="370840">
                <a:tc>
                  <a:txBody>
                    <a:bodyPr/>
                    <a:lstStyle/>
                    <a:p>
                      <a:pPr algn="ctr"/>
                      <a:r>
                        <a:rPr lang="el-GR" sz="1800" dirty="0" smtClean="0"/>
                        <a:t>7</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1,0721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0,9327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0,14863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0,13863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7,21354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6,72819</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7</a:t>
                      </a:r>
                    </a:p>
                  </a:txBody>
                  <a:tcPr marL="68580" marR="68580" marT="0" marB="0" anchor="b"/>
                </a:tc>
              </a:tr>
              <a:tr h="370840">
                <a:tc>
                  <a:txBody>
                    <a:bodyPr/>
                    <a:lstStyle/>
                    <a:p>
                      <a:pPr algn="ctr"/>
                      <a:r>
                        <a:rPr lang="el-GR" sz="1800" dirty="0" smtClean="0"/>
                        <a:t>8</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1,0829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0,9235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0,13069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0,12069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8,28567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7,65168</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8</a:t>
                      </a:r>
                    </a:p>
                  </a:txBody>
                  <a:tcPr marL="68580" marR="68580" marT="0" marB="0" anchor="b"/>
                </a:tc>
              </a:tr>
              <a:tr h="370840">
                <a:tc>
                  <a:txBody>
                    <a:bodyPr/>
                    <a:lstStyle/>
                    <a:p>
                      <a:pPr algn="ctr"/>
                      <a:r>
                        <a:rPr lang="el-GR" sz="1800" dirty="0" smtClean="0"/>
                        <a:t>9</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1,0937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0,9143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0,11674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0,10674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9,36853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8,56602</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9</a:t>
                      </a:r>
                    </a:p>
                  </a:txBody>
                  <a:tcPr marL="68580" marR="68580" marT="0" marB="0" anchor="b"/>
                </a:tc>
              </a:tr>
              <a:tr h="370840">
                <a:tc>
                  <a:txBody>
                    <a:bodyPr/>
                    <a:lstStyle/>
                    <a:p>
                      <a:pPr algn="ctr"/>
                      <a:r>
                        <a:rPr lang="el-GR" sz="1800" dirty="0" smtClean="0"/>
                        <a:t>10</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1,1046</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0,9053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0,10558</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0,09558</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10,46221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9,47130</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10</a:t>
                      </a:r>
                    </a:p>
                  </a:txBody>
                  <a:tcPr marL="68580" marR="68580" marT="0" marB="0" anchor="b"/>
                </a:tc>
              </a:tr>
            </a:tbl>
          </a:graphicData>
        </a:graphic>
      </p:graphicFrame>
    </p:spTree>
    <p:extLst>
      <p:ext uri="{BB962C8B-B14F-4D97-AF65-F5344CB8AC3E}">
        <p14:creationId xmlns:p14="http://schemas.microsoft.com/office/powerpoint/2010/main" val="2858335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2</a:t>
            </a:r>
            <a:r>
              <a:rPr lang="en-US" sz="2000" dirty="0" smtClean="0"/>
              <a:t>:</a:t>
            </a:r>
            <a:r>
              <a:rPr lang="el-GR" sz="2000" dirty="0"/>
              <a:t> Δάνεια, </a:t>
            </a:r>
            <a:r>
              <a:rPr lang="el-GR" sz="2000" dirty="0"/>
              <a:t>α</a:t>
            </a:r>
            <a:r>
              <a:rPr lang="el-GR" sz="2000" dirty="0" smtClean="0"/>
              <a:t>ποσβέσεις </a:t>
            </a:r>
            <a:r>
              <a:rPr lang="el-GR" sz="2000" dirty="0"/>
              <a:t>και </a:t>
            </a:r>
            <a:r>
              <a:rPr lang="el-GR" sz="2000" dirty="0" smtClean="0"/>
              <a:t>εφαρμογές </a:t>
            </a:r>
            <a:r>
              <a:rPr lang="el-GR" sz="2000" dirty="0"/>
              <a:t>των </a:t>
            </a:r>
            <a:r>
              <a:rPr lang="el-GR" sz="2000" dirty="0" smtClean="0"/>
              <a:t>πινάκων </a:t>
            </a:r>
            <a:r>
              <a:rPr lang="el-GR" sz="2000" dirty="0"/>
              <a:t>με τους </a:t>
            </a:r>
            <a:r>
              <a:rPr lang="el-GR" sz="2000" dirty="0" smtClean="0"/>
              <a:t>συντελεστές </a:t>
            </a:r>
            <a:r>
              <a:rPr lang="el-GR" sz="2000" dirty="0"/>
              <a:t>π</a:t>
            </a:r>
            <a:r>
              <a:rPr lang="el-GR" sz="2000" dirty="0" smtClean="0"/>
              <a:t>ροεξόφλησης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2792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47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974825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737070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Δημιουργία επιπλέον </a:t>
            </a:r>
            <a:r>
              <a:rPr lang="el-GR" dirty="0" smtClean="0"/>
              <a:t>πινάκων στο Excel</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34350619"/>
              </p:ext>
            </p:extLst>
          </p:nvPr>
        </p:nvGraphicFramePr>
        <p:xfrm>
          <a:off x="395536" y="1124744"/>
          <a:ext cx="8424936" cy="5090160"/>
        </p:xfrm>
        <a:graphic>
          <a:graphicData uri="http://schemas.openxmlformats.org/drawingml/2006/table">
            <a:tbl>
              <a:tblPr firstRow="1" bandRow="1">
                <a:tableStyleId>{5940675A-B579-460E-94D1-54222C63F5DA}</a:tableStyleId>
              </a:tblPr>
              <a:tblGrid>
                <a:gridCol w="1440160"/>
                <a:gridCol w="792088"/>
                <a:gridCol w="792088"/>
                <a:gridCol w="1080120"/>
                <a:gridCol w="936104"/>
                <a:gridCol w="1080120"/>
                <a:gridCol w="1008112"/>
                <a:gridCol w="1296144"/>
              </a:tblGrid>
              <a:tr h="370840">
                <a:tc gridSpan="8">
                  <a:txBody>
                    <a:bodyPr/>
                    <a:lstStyle/>
                    <a:p>
                      <a:pPr algn="ctr"/>
                      <a:r>
                        <a:rPr lang="el-GR" sz="1800" dirty="0" smtClean="0"/>
                        <a:t>Επιτόκιο</a:t>
                      </a:r>
                      <a:r>
                        <a:rPr lang="en-US" sz="1800" dirty="0" smtClean="0"/>
                        <a:t>:</a:t>
                      </a:r>
                      <a:r>
                        <a:rPr lang="en-US" sz="1800" baseline="0" dirty="0" smtClean="0"/>
                        <a:t> i=1%</a:t>
                      </a:r>
                      <a:endParaRPr lang="el-GR" sz="18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r>
              <a:tr h="370840">
                <a:tc>
                  <a:txBody>
                    <a:bodyPr/>
                    <a:lstStyle/>
                    <a:p>
                      <a:r>
                        <a:rPr lang="el-GR" sz="1800" dirty="0" smtClean="0"/>
                        <a:t>Πλήθος</a:t>
                      </a:r>
                      <a:r>
                        <a:rPr lang="el-GR" sz="1800" baseline="0" dirty="0" smtClean="0"/>
                        <a:t> περιόδων</a:t>
                      </a:r>
                      <a:endParaRPr lang="el-GR" sz="1800" dirty="0"/>
                    </a:p>
                  </a:txBody>
                  <a:tcPr/>
                </a:tc>
                <a:tc gridSpan="6">
                  <a:txBody>
                    <a:bodyPr/>
                    <a:lstStyle/>
                    <a:p>
                      <a:endParaRPr lang="el-GR" sz="18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hMerge="1">
                  <a:txBody>
                    <a:bodyPr/>
                    <a:lstStyle/>
                    <a:p>
                      <a:endParaRPr lang="el-GR"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Πλήθος</a:t>
                      </a:r>
                      <a:r>
                        <a:rPr lang="el-GR" sz="1800" baseline="0" dirty="0" smtClean="0"/>
                        <a:t> περιόδων</a:t>
                      </a:r>
                      <a:endParaRPr lang="el-GR" sz="1800" dirty="0" smtClean="0"/>
                    </a:p>
                  </a:txBody>
                  <a:tcPr/>
                </a:tc>
              </a:tr>
              <a:tr h="370840">
                <a:tc>
                  <a:txBody>
                    <a:bodyPr/>
                    <a:lstStyle/>
                    <a:p>
                      <a:pPr algn="ctr"/>
                      <a:r>
                        <a:rPr lang="el-GR" sz="1800" b="1" dirty="0" smtClean="0"/>
                        <a:t>Ν</a:t>
                      </a:r>
                      <a:endParaRPr lang="el-GR" sz="1800" b="1" dirty="0"/>
                    </a:p>
                  </a:txBody>
                  <a:tcPr/>
                </a:tc>
                <a:tc>
                  <a:txBody>
                    <a:bodyPr/>
                    <a:lstStyle/>
                    <a:p>
                      <a:pPr algn="ctr"/>
                      <a:r>
                        <a:rPr lang="el-GR" sz="1800" b="1" dirty="0" smtClean="0"/>
                        <a:t>Μ/Π</a:t>
                      </a:r>
                      <a:endParaRPr lang="el-GR" sz="1800" b="1" dirty="0"/>
                    </a:p>
                  </a:txBody>
                  <a:tcPr/>
                </a:tc>
                <a:tc>
                  <a:txBody>
                    <a:bodyPr/>
                    <a:lstStyle/>
                    <a:p>
                      <a:pPr algn="ctr"/>
                      <a:r>
                        <a:rPr lang="el-GR" sz="1800" b="1" dirty="0" smtClean="0"/>
                        <a:t>Π/Μ</a:t>
                      </a:r>
                      <a:endParaRPr lang="el-GR" sz="1800" b="1" dirty="0"/>
                    </a:p>
                  </a:txBody>
                  <a:tcPr/>
                </a:tc>
                <a:tc>
                  <a:txBody>
                    <a:bodyPr/>
                    <a:lstStyle/>
                    <a:p>
                      <a:pPr algn="ctr"/>
                      <a:r>
                        <a:rPr lang="el-GR" sz="1800" b="1" dirty="0" smtClean="0"/>
                        <a:t>Ε/Π</a:t>
                      </a:r>
                      <a:endParaRPr lang="el-GR" sz="1800" b="1" dirty="0"/>
                    </a:p>
                  </a:txBody>
                  <a:tcPr/>
                </a:tc>
                <a:tc>
                  <a:txBody>
                    <a:bodyPr/>
                    <a:lstStyle/>
                    <a:p>
                      <a:pPr algn="ctr"/>
                      <a:r>
                        <a:rPr lang="el-GR" sz="1800" b="1" dirty="0" smtClean="0"/>
                        <a:t>Ε/Μ</a:t>
                      </a:r>
                      <a:endParaRPr lang="el-GR" sz="1800" b="1" dirty="0"/>
                    </a:p>
                  </a:txBody>
                  <a:tcPr/>
                </a:tc>
                <a:tc>
                  <a:txBody>
                    <a:bodyPr/>
                    <a:lstStyle/>
                    <a:p>
                      <a:pPr algn="ctr"/>
                      <a:r>
                        <a:rPr lang="el-GR" sz="1800" b="1" dirty="0" smtClean="0"/>
                        <a:t>Μ/Ε</a:t>
                      </a:r>
                      <a:endParaRPr lang="el-GR" sz="1800" b="1" dirty="0"/>
                    </a:p>
                  </a:txBody>
                  <a:tcPr/>
                </a:tc>
                <a:tc>
                  <a:txBody>
                    <a:bodyPr/>
                    <a:lstStyle/>
                    <a:p>
                      <a:pPr algn="ctr"/>
                      <a:r>
                        <a:rPr lang="el-GR" sz="1800" b="1" dirty="0" smtClean="0"/>
                        <a:t>Π/Ε</a:t>
                      </a:r>
                      <a:endParaRPr lang="el-GR" sz="1800" b="1" dirty="0"/>
                    </a:p>
                  </a:txBody>
                  <a:tcPr/>
                </a:tc>
                <a:tc>
                  <a:txBody>
                    <a:bodyPr/>
                    <a:lstStyle/>
                    <a:p>
                      <a:pPr algn="ctr"/>
                      <a:r>
                        <a:rPr lang="el-GR" sz="1800" b="1" dirty="0" smtClean="0"/>
                        <a:t>Ν</a:t>
                      </a:r>
                      <a:endParaRPr lang="el-GR" sz="1800" b="1" dirty="0"/>
                    </a:p>
                  </a:txBody>
                  <a:tcPr/>
                </a:tc>
              </a:tr>
              <a:tr h="370840">
                <a:tc>
                  <a:txBody>
                    <a:bodyPr/>
                    <a:lstStyle/>
                    <a:p>
                      <a:pPr algn="ctr"/>
                      <a:r>
                        <a:rPr lang="el-GR" sz="1800" dirty="0" smtClean="0"/>
                        <a:t>1</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1,1000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0,9091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1,10000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1,00000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1,00000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0,90909</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1</a:t>
                      </a:r>
                    </a:p>
                  </a:txBody>
                  <a:tcPr marL="68580" marR="68580" marT="0" marB="0" anchor="b"/>
                </a:tc>
              </a:tr>
              <a:tr h="370840">
                <a:tc>
                  <a:txBody>
                    <a:bodyPr/>
                    <a:lstStyle/>
                    <a:p>
                      <a:pPr algn="ctr"/>
                      <a:r>
                        <a:rPr lang="el-GR" sz="1800" dirty="0" smtClean="0"/>
                        <a:t>2</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1,2100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0,8264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0,57619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0,47619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2,10000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1,73554</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2</a:t>
                      </a:r>
                    </a:p>
                  </a:txBody>
                  <a:tcPr marL="68580" marR="68580" marT="0" marB="0" anchor="b"/>
                </a:tc>
              </a:tr>
              <a:tr h="370840">
                <a:tc>
                  <a:txBody>
                    <a:bodyPr/>
                    <a:lstStyle/>
                    <a:p>
                      <a:pPr algn="ctr"/>
                      <a:r>
                        <a:rPr lang="el-GR" sz="1800" dirty="0" smtClean="0"/>
                        <a:t>3</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1,3310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0,7513</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0,40211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0,30211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3,31000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2,48685</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3</a:t>
                      </a:r>
                    </a:p>
                  </a:txBody>
                  <a:tcPr marL="68580" marR="68580" marT="0" marB="0" anchor="b"/>
                </a:tc>
              </a:tr>
              <a:tr h="370840">
                <a:tc>
                  <a:txBody>
                    <a:bodyPr/>
                    <a:lstStyle/>
                    <a:p>
                      <a:pPr algn="ctr"/>
                      <a:r>
                        <a:rPr lang="el-GR" sz="1800" dirty="0" smtClean="0"/>
                        <a:t>4</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1,4641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0,6830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0,31547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0,21547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4,64100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3,16987</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4</a:t>
                      </a:r>
                    </a:p>
                  </a:txBody>
                  <a:tcPr marL="68580" marR="68580" marT="0" marB="0" anchor="b"/>
                </a:tc>
              </a:tr>
              <a:tr h="370840">
                <a:tc>
                  <a:txBody>
                    <a:bodyPr/>
                    <a:lstStyle/>
                    <a:p>
                      <a:pPr algn="ctr"/>
                      <a:r>
                        <a:rPr lang="el-GR" sz="1800" dirty="0" smtClean="0"/>
                        <a:t>5</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1,6105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0,6209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0,26380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0,16380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6,10510</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3,79079</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5</a:t>
                      </a:r>
                    </a:p>
                  </a:txBody>
                  <a:tcPr marL="68580" marR="68580" marT="0" marB="0" anchor="b"/>
                </a:tc>
              </a:tr>
              <a:tr h="370840">
                <a:tc>
                  <a:txBody>
                    <a:bodyPr/>
                    <a:lstStyle/>
                    <a:p>
                      <a:pPr algn="ctr"/>
                      <a:r>
                        <a:rPr lang="el-GR" sz="1800" dirty="0" smtClean="0"/>
                        <a:t>6</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1,7716</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0,5645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0,22961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0,12961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7,71561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4,35526</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6</a:t>
                      </a:r>
                    </a:p>
                  </a:txBody>
                  <a:tcPr marL="68580" marR="68580" marT="0" marB="0" anchor="b"/>
                </a:tc>
              </a:tr>
              <a:tr h="370840">
                <a:tc>
                  <a:txBody>
                    <a:bodyPr/>
                    <a:lstStyle/>
                    <a:p>
                      <a:pPr algn="ctr"/>
                      <a:r>
                        <a:rPr lang="el-GR" sz="1800" dirty="0" smtClean="0"/>
                        <a:t>7</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1,9487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0,5132</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0,20541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0,10541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9,48717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4,86842</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7</a:t>
                      </a:r>
                    </a:p>
                  </a:txBody>
                  <a:tcPr marL="68580" marR="68580" marT="0" marB="0" anchor="b"/>
                </a:tc>
              </a:tr>
              <a:tr h="370840">
                <a:tc>
                  <a:txBody>
                    <a:bodyPr/>
                    <a:lstStyle/>
                    <a:p>
                      <a:pPr algn="ctr"/>
                      <a:r>
                        <a:rPr lang="el-GR" sz="1800" dirty="0" smtClean="0"/>
                        <a:t>8</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2,1436</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0,4665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0,18744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0,08744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11,43589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5,33493</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8</a:t>
                      </a:r>
                    </a:p>
                  </a:txBody>
                  <a:tcPr marL="68580" marR="68580" marT="0" marB="0" anchor="b"/>
                </a:tc>
              </a:tr>
              <a:tr h="370840">
                <a:tc>
                  <a:txBody>
                    <a:bodyPr/>
                    <a:lstStyle/>
                    <a:p>
                      <a:pPr algn="ctr"/>
                      <a:r>
                        <a:rPr lang="el-GR" sz="1800" dirty="0" smtClean="0"/>
                        <a:t>9</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2,3579</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0,4241</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0,17364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0,07364</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13,57948</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5,75902</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9</a:t>
                      </a:r>
                    </a:p>
                  </a:txBody>
                  <a:tcPr marL="68580" marR="68580" marT="0" marB="0" anchor="b"/>
                </a:tc>
              </a:tr>
              <a:tr h="370840">
                <a:tc>
                  <a:txBody>
                    <a:bodyPr/>
                    <a:lstStyle/>
                    <a:p>
                      <a:pPr algn="ctr"/>
                      <a:r>
                        <a:rPr lang="el-GR" sz="1800" dirty="0" smtClean="0"/>
                        <a:t>10</a:t>
                      </a:r>
                      <a:endParaRPr lang="el-GR" sz="1800" dirty="0"/>
                    </a:p>
                  </a:txBody>
                  <a:tcPr/>
                </a:tc>
                <a:tc>
                  <a:txBody>
                    <a:bodyPr/>
                    <a:lstStyle/>
                    <a:p>
                      <a:pPr algn="r">
                        <a:spcAft>
                          <a:spcPts val="0"/>
                        </a:spcAft>
                      </a:pPr>
                      <a:r>
                        <a:rPr lang="el-GR" sz="1800" dirty="0">
                          <a:effectLst/>
                          <a:latin typeface="+mn-lt"/>
                          <a:ea typeface="Times New Roman" panose="02020603050405020304" pitchFamily="18" charset="0"/>
                        </a:rPr>
                        <a:t>2,5937</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0,3855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0,16275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0,06275</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15,93742</a:t>
                      </a:r>
                    </a:p>
                  </a:txBody>
                  <a:tcPr marL="68580" marR="68580" marT="0" marB="0" anchor="b"/>
                </a:tc>
                <a:tc>
                  <a:txBody>
                    <a:bodyPr/>
                    <a:lstStyle/>
                    <a:p>
                      <a:pPr algn="r">
                        <a:spcAft>
                          <a:spcPts val="0"/>
                        </a:spcAft>
                      </a:pPr>
                      <a:r>
                        <a:rPr lang="el-GR" sz="1800" dirty="0">
                          <a:effectLst/>
                          <a:latin typeface="+mn-lt"/>
                          <a:ea typeface="Times New Roman" panose="02020603050405020304" pitchFamily="18" charset="0"/>
                        </a:rPr>
                        <a:t>6,14457</a:t>
                      </a:r>
                    </a:p>
                  </a:txBody>
                  <a:tcPr marL="68580" marR="68580" marT="0" marB="0" anchor="b"/>
                </a:tc>
                <a:tc>
                  <a:txBody>
                    <a:bodyPr/>
                    <a:lstStyle/>
                    <a:p>
                      <a:pPr algn="ctr">
                        <a:spcAft>
                          <a:spcPts val="0"/>
                        </a:spcAft>
                      </a:pPr>
                      <a:r>
                        <a:rPr lang="el-GR" sz="1800" dirty="0">
                          <a:effectLst/>
                          <a:latin typeface="+mn-lt"/>
                          <a:ea typeface="Times New Roman" panose="02020603050405020304" pitchFamily="18" charset="0"/>
                        </a:rPr>
                        <a:t>10</a:t>
                      </a:r>
                    </a:p>
                  </a:txBody>
                  <a:tcPr marL="68580" marR="68580" marT="0" marB="0" anchor="b"/>
                </a:tc>
              </a:tr>
            </a:tbl>
          </a:graphicData>
        </a:graphic>
      </p:graphicFrame>
    </p:spTree>
    <p:extLst>
      <p:ext uri="{BB962C8B-B14F-4D97-AF65-F5344CB8AC3E}">
        <p14:creationId xmlns:p14="http://schemas.microsoft.com/office/powerpoint/2010/main" val="1817482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Δάνειο ή </a:t>
            </a:r>
            <a:r>
              <a:rPr lang="el-GR" dirty="0" smtClean="0"/>
              <a:t>δανεικό </a:t>
            </a:r>
            <a:r>
              <a:rPr lang="el-GR" dirty="0"/>
              <a:t>κ</a:t>
            </a:r>
            <a:r>
              <a:rPr lang="el-GR" dirty="0" smtClean="0"/>
              <a:t>εφάλαιο</a:t>
            </a:r>
            <a:endParaRPr lang="el-GR" dirty="0"/>
          </a:p>
        </p:txBody>
      </p:sp>
      <p:sp>
        <p:nvSpPr>
          <p:cNvPr id="3" name="Θέση περιεχομένου 2"/>
          <p:cNvSpPr>
            <a:spLocks noGrp="1"/>
          </p:cNvSpPr>
          <p:nvPr>
            <p:ph idx="1"/>
          </p:nvPr>
        </p:nvSpPr>
        <p:spPr/>
        <p:txBody>
          <a:bodyPr>
            <a:normAutofit/>
          </a:bodyPr>
          <a:lstStyle/>
          <a:p>
            <a:r>
              <a:rPr lang="el-GR" dirty="0"/>
              <a:t>Το χρήμα δεν είναι πάντα άμεσα διαθέσιμο από αυτόν που θέλει να πραγματοποιήσει μια επένδυση. Το δανείζεται λοιπόν από κάποιον άλλο (π.χ. μια τράπεζα, ένα ασφαλιστικό οργανισμό, κλπ.) που θέλει να αξιοποιήσει τα κεφάλαια που έχει στη διάθεσή του ώστε αυτά να μην χάσουν την αξία τους</a:t>
            </a:r>
            <a:r>
              <a:rPr lang="el-GR" dirty="0" smtClean="0"/>
              <a:t>.</a:t>
            </a:r>
            <a:endParaRPr lang="el-GR" dirty="0"/>
          </a:p>
          <a:p>
            <a:r>
              <a:rPr lang="el-GR" dirty="0"/>
              <a:t>Όταν ένα δάνειο αποπληρώνεται τότε επιστρέφουμε σταδιακά στον δανειστή:</a:t>
            </a:r>
          </a:p>
          <a:p>
            <a:pPr marL="457200" indent="-457200">
              <a:buFont typeface="+mj-lt"/>
              <a:buAutoNum type="arabicPeriod"/>
            </a:pPr>
            <a:r>
              <a:rPr lang="el-GR" dirty="0" smtClean="0"/>
              <a:t>το </a:t>
            </a:r>
            <a:r>
              <a:rPr lang="el-GR" dirty="0"/>
              <a:t>κεφάλαιο που μας έδωσε (χρεολύσιο – λύση χρέους), και</a:t>
            </a:r>
          </a:p>
          <a:p>
            <a:pPr marL="457200" indent="-457200">
              <a:buFont typeface="+mj-lt"/>
              <a:buAutoNum type="arabicPeriod"/>
            </a:pPr>
            <a:r>
              <a:rPr lang="el-GR" dirty="0" smtClean="0"/>
              <a:t>την </a:t>
            </a:r>
            <a:r>
              <a:rPr lang="el-GR" dirty="0"/>
              <a:t>αμοιβή του δανειστή (τόκος</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962981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Δάνεια με </a:t>
            </a:r>
            <a:r>
              <a:rPr lang="el-GR" dirty="0" smtClean="0"/>
              <a:t>σταθερό </a:t>
            </a:r>
            <a:r>
              <a:rPr lang="el-GR" dirty="0"/>
              <a:t>ε</a:t>
            </a:r>
            <a:r>
              <a:rPr lang="el-GR" dirty="0" smtClean="0"/>
              <a:t>πιτόκιο </a:t>
            </a:r>
            <a:r>
              <a:rPr lang="el-GR" sz="3200" b="0" dirty="0"/>
              <a:t>(</a:t>
            </a:r>
            <a:r>
              <a:rPr lang="el-GR" sz="3200" b="0" dirty="0" smtClean="0"/>
              <a:t>1/5)</a:t>
            </a:r>
            <a:endParaRPr lang="el-GR" sz="3200"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Συναντάμε κυρίως δυο τρόπους αποπληρωμής</a:t>
            </a:r>
            <a:r>
              <a:rPr lang="el-GR" dirty="0" smtClean="0"/>
              <a:t>:</a:t>
            </a:r>
          </a:p>
          <a:p>
            <a:r>
              <a:rPr lang="el-GR" dirty="0"/>
              <a:t>Με σταθερό Χρεολύσιο : Το χρεολύσιο κάθε χρόνο είναι σταθερό και υπολογίζεται διαιρώντας το δάνειο με το χρόνο αποπληρωμής. Ο τόκος κάθε χρόνο υπολογίζεται επί του εναπομείναντος κεφαλαίου και προφανώς μειώνεται καθώς το κεφάλαιο μειώνεται κάθε χρόνο. Με αυτόν τον τρόπο καταλήγουμε σε ένα μεταβλητό τοκοχρεολύσιο (δόση), αρκετά υψηλό στην αρχή και χαμηλό στο τέλος  της αποπληρωμής</a:t>
            </a:r>
            <a:r>
              <a:rPr lang="el-GR" dirty="0" smtClean="0"/>
              <a:t>.</a:t>
            </a:r>
            <a:endParaRPr lang="el-GR" dirty="0"/>
          </a:p>
          <a:p>
            <a:r>
              <a:rPr lang="el-GR" dirty="0"/>
              <a:t>Με σταθερό Τοκοχρεολύσιο : Το άθροισμα τόκου &amp; χρεολυσίου (τοκοχρεολύσιο) διατηρείται σταθερό για όλο το διάστημα της αποπληρωμής (σταθερή δόση). Για να διατηρηθεί σταθερό το άθροισμα, στην αρχή της περιόδου αποπληρώνεται περισσότερο τόκος και λιγότερο κεφάλαιο και στο τέλος της περιόδου το αντίστροφο.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76515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σταθερό </a:t>
            </a:r>
            <a:r>
              <a:rPr lang="el-GR" dirty="0"/>
              <a:t>ε</a:t>
            </a:r>
            <a:r>
              <a:rPr lang="el-GR" dirty="0" smtClean="0"/>
              <a:t>πιτόκιο </a:t>
            </a:r>
            <a:r>
              <a:rPr lang="el-GR" sz="3200" b="0" dirty="0" smtClean="0"/>
              <a:t>(2/5)</a:t>
            </a:r>
            <a:endParaRPr lang="el-GR" dirty="0"/>
          </a:p>
        </p:txBody>
      </p:sp>
      <p:sp>
        <p:nvSpPr>
          <p:cNvPr id="3" name="Θέση περιεχομένου 2"/>
          <p:cNvSpPr>
            <a:spLocks noGrp="1"/>
          </p:cNvSpPr>
          <p:nvPr>
            <p:ph idx="1"/>
          </p:nvPr>
        </p:nvSpPr>
        <p:spPr/>
        <p:txBody>
          <a:bodyPr/>
          <a:lstStyle/>
          <a:p>
            <a:r>
              <a:rPr lang="el-GR" dirty="0"/>
              <a:t>Παράδειγμα 1: Διαχωρισμός Τόκου-Κεφαλαίου. Τι τοκοχρεολύσιο έχει ένα δάνειο 5000 € με επιτόκιο 10% και αποπληρωμή σε 5 έτη: </a:t>
            </a:r>
          </a:p>
          <a:p>
            <a:pPr marL="457200" indent="-457200">
              <a:buFont typeface="+mj-lt"/>
              <a:buAutoNum type="alphaUcPeriod"/>
            </a:pPr>
            <a:r>
              <a:rPr lang="el-GR" dirty="0" smtClean="0"/>
              <a:t>με </a:t>
            </a:r>
            <a:r>
              <a:rPr lang="el-GR" dirty="0"/>
              <a:t>σταθερό χρεολύσιο, και, </a:t>
            </a:r>
          </a:p>
          <a:p>
            <a:pPr marL="457200" indent="-457200">
              <a:buFont typeface="+mj-lt"/>
              <a:buAutoNum type="alphaUcPeriod"/>
            </a:pPr>
            <a:r>
              <a:rPr lang="el-GR" dirty="0" smtClean="0"/>
              <a:t>με </a:t>
            </a:r>
            <a:r>
              <a:rPr lang="el-GR" dirty="0"/>
              <a:t>σταθερό τοκοχρεολύσιο;</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028063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σταθερό </a:t>
            </a:r>
            <a:r>
              <a:rPr lang="el-GR" dirty="0"/>
              <a:t>ε</a:t>
            </a:r>
            <a:r>
              <a:rPr lang="el-GR" dirty="0" smtClean="0"/>
              <a:t>πιτόκιο </a:t>
            </a:r>
            <a:r>
              <a:rPr lang="el-GR" sz="3200" b="0" dirty="0" smtClean="0"/>
              <a:t>(3/5)</a:t>
            </a:r>
            <a:endParaRPr lang="el-GR" dirty="0"/>
          </a:p>
        </p:txBody>
      </p:sp>
      <p:sp>
        <p:nvSpPr>
          <p:cNvPr id="3" name="Θέση περιεχομένου 2"/>
          <p:cNvSpPr>
            <a:spLocks noGrp="1"/>
          </p:cNvSpPr>
          <p:nvPr>
            <p:ph idx="1"/>
          </p:nvPr>
        </p:nvSpPr>
        <p:spPr>
          <a:xfrm>
            <a:off x="457200" y="1196752"/>
            <a:ext cx="8229600" cy="1728192"/>
          </a:xfrm>
        </p:spPr>
        <p:txBody>
          <a:bodyPr/>
          <a:lstStyle/>
          <a:p>
            <a:pPr marL="457200" indent="-457200" algn="ctr">
              <a:buFont typeface="+mj-lt"/>
              <a:buAutoNum type="alphaUcPeriod"/>
            </a:pPr>
            <a:r>
              <a:rPr lang="el-GR" b="1" dirty="0" smtClean="0">
                <a:solidFill>
                  <a:srgbClr val="820000"/>
                </a:solidFill>
              </a:rPr>
              <a:t>Με </a:t>
            </a:r>
            <a:r>
              <a:rPr lang="el-GR" b="1" dirty="0">
                <a:solidFill>
                  <a:srgbClr val="820000"/>
                </a:solidFill>
              </a:rPr>
              <a:t>Σταθερό Χρεολύσιο</a:t>
            </a:r>
            <a:r>
              <a:rPr lang="el-GR" b="1" dirty="0" smtClean="0">
                <a:solidFill>
                  <a:srgbClr val="820000"/>
                </a:solidFill>
              </a:rPr>
              <a:t>:</a:t>
            </a:r>
          </a:p>
          <a:p>
            <a:pPr marL="0" indent="0">
              <a:buNone/>
            </a:pPr>
            <a:r>
              <a:rPr lang="el-GR" dirty="0"/>
              <a:t>Διαιρώντας το δάνειο με το χρόνο αποπληρωμής θα έχουμε:  Χ = 50000 / 5 = 10000. Αφαιρούμε το ποσό αυτό κάθε χρόνο και υπολογίζουμε τον τόκο στο υπόλοιπο κεφάλαιο.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950576900"/>
              </p:ext>
            </p:extLst>
          </p:nvPr>
        </p:nvGraphicFramePr>
        <p:xfrm>
          <a:off x="683568" y="3429000"/>
          <a:ext cx="7776864" cy="3093720"/>
        </p:xfrm>
        <a:graphic>
          <a:graphicData uri="http://schemas.openxmlformats.org/drawingml/2006/table">
            <a:tbl>
              <a:tblPr>
                <a:tableStyleId>{5940675A-B579-460E-94D1-54222C63F5DA}</a:tableStyleId>
              </a:tblPr>
              <a:tblGrid>
                <a:gridCol w="973997"/>
                <a:gridCol w="1330259"/>
                <a:gridCol w="1296144"/>
                <a:gridCol w="1728192"/>
                <a:gridCol w="2448272"/>
              </a:tblGrid>
              <a:tr h="161925">
                <a:tc>
                  <a:txBody>
                    <a:bodyPr/>
                    <a:lstStyle/>
                    <a:p>
                      <a:pPr algn="ctr">
                        <a:spcAft>
                          <a:spcPts val="0"/>
                        </a:spcAft>
                      </a:pPr>
                      <a:r>
                        <a:rPr lang="el-GR" sz="2200" dirty="0">
                          <a:effectLst/>
                        </a:rPr>
                        <a:t>Έτος</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Χρεολύσιο</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Υπόλοιπο Κεφ.</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Τόκοι</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Τοκοχρεολύσιο</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 </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50000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 </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1</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40000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5000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15000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2</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30000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4000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14000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3</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20000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3000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13000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4</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2000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12000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5</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11000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2200" dirty="0">
                          <a:effectLst/>
                        </a:rPr>
                        <a:t>Σύνολα</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50000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 </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15000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2200" dirty="0">
                          <a:effectLst/>
                        </a:rPr>
                        <a:t>65000</a:t>
                      </a:r>
                      <a:endParaRPr lang="el-GR" sz="2200" dirty="0">
                        <a:effectLst/>
                        <a:latin typeface="Times New Roman" panose="02020603050405020304" pitchFamily="18" charset="0"/>
                        <a:ea typeface="Times New Roman" panose="02020603050405020304" pitchFamily="18" charset="0"/>
                      </a:endParaRPr>
                    </a:p>
                  </a:txBody>
                  <a:tcPr marL="9525" marR="9525" marT="9525" marB="0" anchor="b"/>
                </a:tc>
              </a:tr>
            </a:tbl>
          </a:graphicData>
        </a:graphic>
      </p:graphicFrame>
      <p:sp>
        <p:nvSpPr>
          <p:cNvPr id="6" name="Ορθογώνιο 5"/>
          <p:cNvSpPr/>
          <p:nvPr/>
        </p:nvSpPr>
        <p:spPr>
          <a:xfrm>
            <a:off x="2052143" y="2880900"/>
            <a:ext cx="5039714" cy="430887"/>
          </a:xfrm>
          <a:prstGeom prst="rect">
            <a:avLst/>
          </a:prstGeom>
        </p:spPr>
        <p:txBody>
          <a:bodyPr wrap="none">
            <a:spAutoFit/>
          </a:bodyPr>
          <a:lstStyle/>
          <a:p>
            <a:pPr algn="ctr"/>
            <a:r>
              <a:rPr lang="el-GR" sz="2200" b="1" dirty="0" smtClean="0">
                <a:solidFill>
                  <a:srgbClr val="820000"/>
                </a:solidFill>
                <a:latin typeface="+mn-lt"/>
              </a:rPr>
              <a:t>Πίνακας Διαχωρισμού Τόκου Κεφαλαίου</a:t>
            </a:r>
            <a:r>
              <a:rPr lang="el-GR" b="1" dirty="0" smtClean="0">
                <a:solidFill>
                  <a:srgbClr val="820000"/>
                </a:solidFill>
              </a:rPr>
              <a:t>:</a:t>
            </a:r>
            <a:endParaRPr lang="el-GR" b="1" dirty="0">
              <a:solidFill>
                <a:srgbClr val="820000"/>
              </a:solidFill>
            </a:endParaRPr>
          </a:p>
        </p:txBody>
      </p:sp>
    </p:spTree>
    <p:extLst>
      <p:ext uri="{BB962C8B-B14F-4D97-AF65-F5344CB8AC3E}">
        <p14:creationId xmlns:p14="http://schemas.microsoft.com/office/powerpoint/2010/main" val="254682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σταθερό </a:t>
            </a:r>
            <a:r>
              <a:rPr lang="el-GR" dirty="0"/>
              <a:t>ε</a:t>
            </a:r>
            <a:r>
              <a:rPr lang="el-GR" dirty="0" smtClean="0"/>
              <a:t>πιτόκιο </a:t>
            </a:r>
            <a:r>
              <a:rPr lang="el-GR" sz="3200" b="0" dirty="0" smtClean="0"/>
              <a:t>(4/5)</a:t>
            </a:r>
            <a:endParaRPr lang="el-GR" dirty="0"/>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l-GR" dirty="0"/>
              <a:t>Η αντίστοιχη χρηματοροή θα είναι: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932301437"/>
              </p:ext>
            </p:extLst>
          </p:nvPr>
        </p:nvGraphicFramePr>
        <p:xfrm>
          <a:off x="2809875" y="2534793"/>
          <a:ext cx="3524250" cy="2352675"/>
        </p:xfrm>
        <a:graphic>
          <a:graphicData uri="http://schemas.openxmlformats.org/presentationml/2006/ole">
            <mc:AlternateContent xmlns:mc="http://schemas.openxmlformats.org/markup-compatibility/2006">
              <mc:Choice xmlns:v="urn:schemas-microsoft-com:vml" Requires="v">
                <p:oleObj spid="_x0000_s4115" r:id="rId3" imgW="3947040" imgH="2628720" progId="Visio.Drawing.6">
                  <p:embed/>
                </p:oleObj>
              </mc:Choice>
              <mc:Fallback>
                <p:oleObj r:id="rId3" imgW="3947040" imgH="262872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2534793"/>
                        <a:ext cx="3524250" cy="235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5592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Δάνεια με </a:t>
            </a:r>
            <a:r>
              <a:rPr lang="el-GR" dirty="0" smtClean="0"/>
              <a:t>σταθερό </a:t>
            </a:r>
            <a:r>
              <a:rPr lang="el-GR" dirty="0"/>
              <a:t>ε</a:t>
            </a:r>
            <a:r>
              <a:rPr lang="el-GR" dirty="0" smtClean="0"/>
              <a:t>πιτόκιο </a:t>
            </a:r>
            <a:r>
              <a:rPr lang="el-GR" sz="3200" b="0" dirty="0" smtClean="0"/>
              <a:t>(5/5)</a:t>
            </a:r>
            <a:endParaRPr lang="el-GR" dirty="0"/>
          </a:p>
        </p:txBody>
      </p:sp>
      <p:sp>
        <p:nvSpPr>
          <p:cNvPr id="3" name="Θέση περιεχομένου 2"/>
          <p:cNvSpPr>
            <a:spLocks noGrp="1"/>
          </p:cNvSpPr>
          <p:nvPr>
            <p:ph idx="1"/>
          </p:nvPr>
        </p:nvSpPr>
        <p:spPr>
          <a:xfrm>
            <a:off x="107504" y="1152708"/>
            <a:ext cx="9036496" cy="2348300"/>
          </a:xfrm>
        </p:spPr>
        <p:txBody>
          <a:bodyPr>
            <a:noAutofit/>
          </a:bodyPr>
          <a:lstStyle/>
          <a:p>
            <a:pPr marL="457200" indent="-457200" algn="ctr">
              <a:buFont typeface="+mj-lt"/>
              <a:buAutoNum type="alphaUcPeriod" startAt="2"/>
            </a:pPr>
            <a:r>
              <a:rPr lang="el-GR" sz="2200" b="1" dirty="0">
                <a:solidFill>
                  <a:srgbClr val="820000"/>
                </a:solidFill>
              </a:rPr>
              <a:t>Με Σταθερό Τοκοχρεολύσιο</a:t>
            </a:r>
            <a:r>
              <a:rPr lang="el-GR" sz="2200" b="1" dirty="0" smtClean="0">
                <a:solidFill>
                  <a:srgbClr val="820000"/>
                </a:solidFill>
              </a:rPr>
              <a:t>:</a:t>
            </a:r>
          </a:p>
          <a:p>
            <a:pPr marL="0" indent="0">
              <a:buNone/>
            </a:pPr>
            <a:r>
              <a:rPr lang="el-GR" sz="2200" dirty="0"/>
              <a:t>Χρησιμοποιώντας το συντελεστή προεξόφλησης για ανάκτηση κεφαλαίου θα έχουμε: </a:t>
            </a:r>
          </a:p>
          <a:p>
            <a:pPr marL="0" indent="0">
              <a:buNone/>
            </a:pPr>
            <a:r>
              <a:rPr lang="el-GR" sz="2200" dirty="0"/>
              <a:t>Ε = 50.000*(Ε/Π, 10%, 5) = 50.000*0,2638 = 13.190. Από το ποσό αυτό αφαιρούμε τον τόκο που αναλογεί στο προηγούμενο κεφάλαιο και βρίσκουμε το χρεολύσιο κάθε έτους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1769626"/>
              </p:ext>
            </p:extLst>
          </p:nvPr>
        </p:nvGraphicFramePr>
        <p:xfrm>
          <a:off x="693912" y="3827191"/>
          <a:ext cx="7776864" cy="2545080"/>
        </p:xfrm>
        <a:graphic>
          <a:graphicData uri="http://schemas.openxmlformats.org/drawingml/2006/table">
            <a:tbl>
              <a:tblPr>
                <a:tableStyleId>{5940675A-B579-460E-94D1-54222C63F5DA}</a:tableStyleId>
              </a:tblPr>
              <a:tblGrid>
                <a:gridCol w="973997"/>
                <a:gridCol w="1330259"/>
                <a:gridCol w="1296144"/>
                <a:gridCol w="1728192"/>
                <a:gridCol w="2448272"/>
              </a:tblGrid>
              <a:tr h="161925">
                <a:tc>
                  <a:txBody>
                    <a:bodyPr/>
                    <a:lstStyle/>
                    <a:p>
                      <a:pPr algn="ctr">
                        <a:spcAft>
                          <a:spcPts val="0"/>
                        </a:spcAft>
                      </a:pPr>
                      <a:r>
                        <a:rPr lang="el-GR" sz="1800" dirty="0">
                          <a:effectLst/>
                        </a:rPr>
                        <a:t>Έτος</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Χρεολύσιο</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Υπόλοιπο Κεφ.</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Τόκοι</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c>
                  <a:txBody>
                    <a:bodyPr/>
                    <a:lstStyle/>
                    <a:p>
                      <a:pPr algn="ctr">
                        <a:spcAft>
                          <a:spcPts val="0"/>
                        </a:spcAft>
                      </a:pPr>
                      <a:r>
                        <a:rPr lang="el-GR" sz="1800" dirty="0">
                          <a:effectLst/>
                        </a:rPr>
                        <a:t>Τοκοχρεολύσιο</a:t>
                      </a:r>
                      <a:endParaRPr lang="el-GR" sz="1800" dirty="0">
                        <a:effectLst/>
                        <a:latin typeface="Times New Roman" panose="02020603050405020304" pitchFamily="18" charset="0"/>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50.000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8.190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41.810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5.000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13.190</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2</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9.009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32.801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4.181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13.190</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3</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9.909,9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22.891,1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3.280</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13.190</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4</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10.900,89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11.990,21</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2.289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13.190</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11.990,979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-0,769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1.199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13.190</a:t>
                      </a:r>
                      <a:endParaRPr lang="el-GR" sz="1800" dirty="0">
                        <a:effectLst/>
                        <a:latin typeface="+mn-lt"/>
                        <a:ea typeface="Times New Roman" panose="02020603050405020304" pitchFamily="18" charset="0"/>
                      </a:endParaRPr>
                    </a:p>
                  </a:txBody>
                  <a:tcPr marL="9525" marR="9525" marT="9525" marB="0" anchor="b"/>
                </a:tc>
              </a:tr>
              <a:tr h="161925">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Σύνολα</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50.000,769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 </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15.949</a:t>
                      </a:r>
                      <a:endParaRPr lang="el-GR" sz="1800" dirty="0">
                        <a:effectLst/>
                        <a:latin typeface="+mn-lt"/>
                        <a:ea typeface="Times New Roman" panose="02020603050405020304" pitchFamily="18" charset="0"/>
                      </a:endParaRPr>
                    </a:p>
                  </a:txBody>
                  <a:tcPr marL="9525" marR="9525" marT="9525" marB="0" anchor="b"/>
                </a:tc>
                <a:tc>
                  <a:txBody>
                    <a:bodyPr/>
                    <a:lstStyle/>
                    <a:p>
                      <a:pPr algn="ctr">
                        <a:spcAft>
                          <a:spcPts val="0"/>
                        </a:spcAft>
                      </a:pPr>
                      <a:r>
                        <a:rPr lang="el-GR" sz="1800" dirty="0">
                          <a:effectLst/>
                          <a:latin typeface="+mn-lt"/>
                          <a:ea typeface="Times New Roman" panose="02020603050405020304" pitchFamily="18" charset="0"/>
                          <a:cs typeface="Arial" panose="020B0604020202020204" pitchFamily="34" charset="0"/>
                        </a:rPr>
                        <a:t>65.950</a:t>
                      </a:r>
                      <a:endParaRPr lang="el-GR" sz="1800" dirty="0">
                        <a:effectLst/>
                        <a:latin typeface="+mn-lt"/>
                        <a:ea typeface="Times New Roman" panose="02020603050405020304" pitchFamily="18" charset="0"/>
                      </a:endParaRPr>
                    </a:p>
                  </a:txBody>
                  <a:tcPr marL="9525" marR="9525" marT="9525" marB="0" anchor="b"/>
                </a:tc>
              </a:tr>
            </a:tbl>
          </a:graphicData>
        </a:graphic>
      </p:graphicFrame>
      <p:sp>
        <p:nvSpPr>
          <p:cNvPr id="6" name="Ορθογώνιο 5"/>
          <p:cNvSpPr/>
          <p:nvPr/>
        </p:nvSpPr>
        <p:spPr>
          <a:xfrm>
            <a:off x="1835696" y="3449807"/>
            <a:ext cx="5039714" cy="430887"/>
          </a:xfrm>
          <a:prstGeom prst="rect">
            <a:avLst/>
          </a:prstGeom>
        </p:spPr>
        <p:txBody>
          <a:bodyPr wrap="none">
            <a:spAutoFit/>
          </a:bodyPr>
          <a:lstStyle/>
          <a:p>
            <a:pPr algn="ctr"/>
            <a:r>
              <a:rPr lang="el-GR" sz="2200" b="1" dirty="0" smtClean="0">
                <a:solidFill>
                  <a:srgbClr val="820000"/>
                </a:solidFill>
                <a:latin typeface="+mn-lt"/>
              </a:rPr>
              <a:t>Πίνακας Διαχωρισμού Τόκου Κεφαλαίου</a:t>
            </a:r>
            <a:r>
              <a:rPr lang="el-GR" b="1" dirty="0" smtClean="0">
                <a:solidFill>
                  <a:srgbClr val="820000"/>
                </a:solidFill>
              </a:rPr>
              <a:t>:</a:t>
            </a:r>
            <a:endParaRPr lang="el-GR" b="1" dirty="0">
              <a:solidFill>
                <a:srgbClr val="820000"/>
              </a:solidFill>
            </a:endParaRPr>
          </a:p>
        </p:txBody>
      </p:sp>
    </p:spTree>
    <p:extLst>
      <p:ext uri="{BB962C8B-B14F-4D97-AF65-F5344CB8AC3E}">
        <p14:creationId xmlns:p14="http://schemas.microsoft.com/office/powerpoint/2010/main" val="2867023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faf613cc9815e7fa5761bdd4ef6123d8441421"/>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2180</Words>
  <Application>Microsoft Office PowerPoint</Application>
  <PresentationFormat>Προβολή στην οθόνη (4:3)</PresentationFormat>
  <Paragraphs>447</Paragraphs>
  <Slides>24</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27" baseType="lpstr">
      <vt:lpstr>OC_template_updated</vt:lpstr>
      <vt:lpstr>1_OC_template_updated</vt:lpstr>
      <vt:lpstr>Visio.Drawing.6</vt:lpstr>
      <vt:lpstr>Οικονομοτεχνική Ανάλυση και Διαχείριση</vt:lpstr>
      <vt:lpstr>Χρήση πινάκων με συντελεστές προεξόφλησης</vt:lpstr>
      <vt:lpstr>Δημιουργία επιπλέον πινάκων στο Excel</vt:lpstr>
      <vt:lpstr>Δάνειο ή δανεικό κεφάλαιο</vt:lpstr>
      <vt:lpstr>Δάνεια με σταθερό επιτόκιο (1/5)</vt:lpstr>
      <vt:lpstr>Δάνεια με σταθερό επιτόκιο (2/5)</vt:lpstr>
      <vt:lpstr>Δάνεια με σταθερό επιτόκιο (3/5)</vt:lpstr>
      <vt:lpstr>Δάνεια με σταθερό επιτόκιο (4/5)</vt:lpstr>
      <vt:lpstr>Δάνεια με σταθερό επιτόκιο (5/5)</vt:lpstr>
      <vt:lpstr>Δάνεια με μεταβλητό επιτόκιο (1/3)</vt:lpstr>
      <vt:lpstr>Δάνεια με μεταβλητό επιτόκιο (2/3)</vt:lpstr>
      <vt:lpstr>Δάνεια με μεταβλητό επιτόκιο (3/3)</vt:lpstr>
      <vt:lpstr>Απόσβεση (Depreciation) (1/5) </vt:lpstr>
      <vt:lpstr>Απόσβεση (Depreciation) (2/5) </vt:lpstr>
      <vt:lpstr>Απόσβεση (Depreciation) (3/5) </vt:lpstr>
      <vt:lpstr>Απόσβεση (Depreciation) (4/5) </vt:lpstr>
      <vt:lpstr>Απόσβεση (Depreciation) (5/5)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58</cp:revision>
  <dcterms:created xsi:type="dcterms:W3CDTF">2013-03-04T13:35:19Z</dcterms:created>
  <dcterms:modified xsi:type="dcterms:W3CDTF">2015-04-15T12:36:35Z</dcterms:modified>
</cp:coreProperties>
</file>