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3"/>
  </p:notesMasterIdLst>
  <p:handoutMasterIdLst>
    <p:handoutMasterId r:id="rId34"/>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57" r:id="rId26"/>
    <p:sldId id="262" r:id="rId27"/>
    <p:sldId id="264" r:id="rId28"/>
    <p:sldId id="289" r:id="rId29"/>
    <p:sldId id="290" r:id="rId30"/>
    <p:sldId id="291" r:id="rId31"/>
    <p:sldId id="292" r:id="rId32"/>
  </p:sldIdLst>
  <p:sldSz cx="9144000" cy="6858000" type="screen4x3"/>
  <p:notesSz cx="7104063" cy="10234613"/>
  <p:custDataLst>
    <p:tags r:id="rId3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707" autoAdjust="0"/>
  </p:normalViewPr>
  <p:slideViewPr>
    <p:cSldViewPr>
      <p:cViewPr varScale="1">
        <p:scale>
          <a:sx n="111" d="100"/>
          <a:sy n="111" d="100"/>
        </p:scale>
        <p:origin x="-17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288705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190765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922014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053448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995788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954858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081124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491180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43180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22152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396895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Οικονομοτεχνική Ανάλυση και Διαχείριση</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85000" lnSpcReduction="20000"/>
          </a:bodyPr>
          <a:lstStyle/>
          <a:p>
            <a:pPr>
              <a:spcBef>
                <a:spcPts val="0"/>
              </a:spcBef>
              <a:spcAft>
                <a:spcPts val="1200"/>
              </a:spcAft>
            </a:pPr>
            <a:r>
              <a:rPr lang="el-GR" sz="2800" b="1" dirty="0" smtClean="0"/>
              <a:t>Ενότητα 4</a:t>
            </a:r>
            <a:r>
              <a:rPr lang="el-GR" sz="2800" dirty="0" smtClean="0"/>
              <a:t>:</a:t>
            </a:r>
            <a:r>
              <a:rPr lang="en-US" sz="2800" dirty="0" smtClean="0"/>
              <a:t> </a:t>
            </a:r>
            <a:r>
              <a:rPr lang="el-GR" sz="2800" dirty="0"/>
              <a:t>Βελτιστοποίηση &amp; </a:t>
            </a:r>
            <a:r>
              <a:rPr lang="el-GR" sz="2800" dirty="0"/>
              <a:t>ε</a:t>
            </a:r>
            <a:r>
              <a:rPr lang="el-GR" sz="2800" dirty="0" smtClean="0"/>
              <a:t>πιχειρησιακή </a:t>
            </a:r>
            <a:r>
              <a:rPr lang="el-GR" sz="2800" dirty="0"/>
              <a:t>έ</a:t>
            </a:r>
            <a:r>
              <a:rPr lang="el-GR" sz="2800" dirty="0" smtClean="0"/>
              <a:t>ρευνα </a:t>
            </a:r>
            <a:endParaRPr lang="el-GR" sz="2800" dirty="0" smtClean="0"/>
          </a:p>
          <a:p>
            <a:pPr>
              <a:spcBef>
                <a:spcPts val="0"/>
              </a:spcBef>
              <a:spcAft>
                <a:spcPts val="1200"/>
              </a:spcAft>
            </a:pPr>
            <a:r>
              <a:rPr lang="el-GR" sz="2400" dirty="0" smtClean="0"/>
              <a:t>Βασίλης Μούσας</a:t>
            </a:r>
            <a:endParaRPr lang="el-GR" sz="2400" dirty="0"/>
          </a:p>
          <a:p>
            <a:pPr>
              <a:spcBef>
                <a:spcPts val="0"/>
              </a:spcBef>
            </a:pPr>
            <a:r>
              <a:rPr lang="el-GR" sz="2400" dirty="0"/>
              <a:t>Τμήμα </a:t>
            </a:r>
            <a:r>
              <a:rPr lang="el-GR" sz="2400" dirty="0" smtClean="0"/>
              <a:t>Πολιτικών Μηχανικών ΤΕ και Μηχανικών Τοπογραφίας και Γεωπληροφορικής ΤΕ</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a:t>
            </a:r>
            <a:r>
              <a:rPr lang="el-GR" dirty="0" smtClean="0"/>
              <a:t>στάδια </a:t>
            </a:r>
            <a:r>
              <a:rPr lang="el-GR" dirty="0"/>
              <a:t>της μ</a:t>
            </a:r>
            <a:r>
              <a:rPr lang="el-GR" dirty="0" smtClean="0"/>
              <a:t>εθόδου </a:t>
            </a:r>
            <a:r>
              <a:rPr lang="el-GR" sz="3200" b="0" dirty="0" smtClean="0"/>
              <a:t>(1/2)</a:t>
            </a:r>
            <a:endParaRPr lang="el-GR" sz="3200" b="0" dirty="0"/>
          </a:p>
        </p:txBody>
      </p:sp>
      <p:sp>
        <p:nvSpPr>
          <p:cNvPr id="3" name="Θέση περιεχομένου 2"/>
          <p:cNvSpPr>
            <a:spLocks noGrp="1"/>
          </p:cNvSpPr>
          <p:nvPr>
            <p:ph idx="1"/>
          </p:nvPr>
        </p:nvSpPr>
        <p:spPr/>
        <p:txBody>
          <a:bodyPr>
            <a:normAutofit/>
          </a:bodyPr>
          <a:lstStyle/>
          <a:p>
            <a:pPr marL="0" indent="0">
              <a:buNone/>
            </a:pPr>
            <a:r>
              <a:rPr lang="el-GR" dirty="0"/>
              <a:t>Η αντιμετώπιση ενός προβλήματος όπου πρέπει να ληφθεί η βέλτιστη απόφαση περιλαμβάνει συνήθως τα εξής στάδια</a:t>
            </a:r>
            <a:r>
              <a:rPr lang="el-GR" dirty="0" smtClean="0"/>
              <a:t>:</a:t>
            </a:r>
            <a:endParaRPr lang="el-GR" dirty="0"/>
          </a:p>
          <a:p>
            <a:pPr marL="457200" indent="-457200">
              <a:buFont typeface="+mj-lt"/>
              <a:buAutoNum type="arabicPeriod"/>
            </a:pPr>
            <a:r>
              <a:rPr lang="el-GR" b="1" dirty="0" smtClean="0"/>
              <a:t>Αναγνώριση </a:t>
            </a:r>
            <a:r>
              <a:rPr lang="el-GR" b="1" dirty="0"/>
              <a:t>και περιγραφή του προβλήματος. </a:t>
            </a:r>
            <a:r>
              <a:rPr lang="el-GR" dirty="0"/>
              <a:t>Δεν αρκεί μόνο η παρατήρηση των συμπτωμάτων, αλλά πρέπει να εντοπιστούν οι αιτίες του προβλήματος. Επίσης πρέπει να εξεταστεί αν συνδέεται με άλλα προβλήματα και πρέπει να καθοριστούν οι στόχοι με αντικειμενικό τρόπο. Είναι το πιο σημαντικό βήμα γιατί οποιοδήποτε λάθος θα οδηγήσει σε αποτυχία τα επόμενα στάδια. </a:t>
            </a:r>
          </a:p>
          <a:p>
            <a:pPr marL="457200" indent="-457200">
              <a:buFont typeface="+mj-lt"/>
              <a:buAutoNum type="arabicPeriod"/>
            </a:pPr>
            <a:r>
              <a:rPr lang="el-GR" b="1" dirty="0" smtClean="0"/>
              <a:t>Καθορισμός </a:t>
            </a:r>
            <a:r>
              <a:rPr lang="el-GR" b="1" dirty="0"/>
              <a:t>των παραμέτρων του προβλήματος.</a:t>
            </a:r>
            <a:r>
              <a:rPr lang="el-GR" dirty="0"/>
              <a:t> Ποιοι παράγοντες επηρεάζουν τη λύση και πως μπορούμε να τους μεταβάλουμε ώστε να έχουμε εναλλακτικές λύσεις.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719779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a:t>
            </a:r>
            <a:r>
              <a:rPr lang="el-GR" dirty="0" smtClean="0"/>
              <a:t>στάδια </a:t>
            </a:r>
            <a:r>
              <a:rPr lang="el-GR" dirty="0"/>
              <a:t>της </a:t>
            </a:r>
            <a:r>
              <a:rPr lang="el-GR" dirty="0" smtClean="0"/>
              <a:t>μεθόδου </a:t>
            </a:r>
            <a:r>
              <a:rPr lang="el-GR" sz="3200" b="0" dirty="0" smtClean="0"/>
              <a:t>(2/2</a:t>
            </a:r>
            <a:r>
              <a:rPr lang="el-GR" sz="3200" b="0" dirty="0"/>
              <a:t>)</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b="1" dirty="0"/>
              <a:t>Εντοπισμός των περιορισμών του προβλήματος. </a:t>
            </a:r>
            <a:r>
              <a:rPr lang="el-GR" dirty="0"/>
              <a:t>Ποιοι είναι οι περιορισμοί ή τα όρια μέσα στα οποία μπορούμε να κινηθούμε.</a:t>
            </a:r>
          </a:p>
          <a:p>
            <a:pPr marL="457200" indent="-457200">
              <a:buFont typeface="+mj-lt"/>
              <a:buAutoNum type="arabicPeriod" startAt="3"/>
            </a:pPr>
            <a:r>
              <a:rPr lang="el-GR" b="1" dirty="0" smtClean="0"/>
              <a:t>Αναζήτηση </a:t>
            </a:r>
            <a:r>
              <a:rPr lang="el-GR" b="1" dirty="0"/>
              <a:t>λύσεων και επιλογή της Βέλτιστης λύσης. </a:t>
            </a:r>
            <a:r>
              <a:rPr lang="el-GR" dirty="0"/>
              <a:t>Αφού βρεθούν οι εφικτές λύσεις, επιλέγεται η Βέλτιστη λύση, με βάση των αντικειμενικό στόχο που θέσαμε στο βήμα 1. </a:t>
            </a:r>
          </a:p>
          <a:p>
            <a:pPr marL="457200" indent="-457200">
              <a:buFont typeface="+mj-lt"/>
              <a:buAutoNum type="arabicPeriod" startAt="3"/>
            </a:pPr>
            <a:r>
              <a:rPr lang="el-GR" b="1" dirty="0"/>
              <a:t>Δοκιμή και υλοποίηση-εφαρμογή της Βέλτιστης λύσης. </a:t>
            </a:r>
            <a:r>
              <a:rPr lang="el-GR" dirty="0"/>
              <a:t>Στο τελευταίο βήμα η προτεινόμενη λύση δοκιμάζεται και αν επιτύχει, εφαρμόζεται στο πραγματικό πρόβλημα. Είναι το πιο δύσκολο βήμα γιατί ακόμη και η τέλεια λύση αν εφαρμοστεί λάθος θα αποτύχει.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511709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a:t>
            </a:r>
            <a:r>
              <a:rPr lang="el-GR" dirty="0" smtClean="0"/>
              <a:t>μοντέλο </a:t>
            </a:r>
            <a:r>
              <a:rPr lang="el-GR" dirty="0"/>
              <a:t>του π</a:t>
            </a:r>
            <a:r>
              <a:rPr lang="el-GR" dirty="0" smtClean="0"/>
              <a:t>ροβλήματος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a:t>Τα τρία πρώτα στάδια συχνά αναφέρονται και σαν μοντελοποίηση του προβλήματος, καθώς από αυτά προκύπτει η επιστημονική διατύπωση του προβλήματος. Το μοντέλο είναι μια εξιδανικευμένη αναπαράσταση του πραγματικού συστήματος. Όσο πιο πιστά αναπαριστάνει τη πραγματικότητα, τόσο πιο σωστή θα είναι και η λύση που θα μας δώσει.</a:t>
            </a:r>
          </a:p>
          <a:p>
            <a:r>
              <a:rPr lang="el-GR" dirty="0"/>
              <a:t>Το μοντέλο του προβλήματος συνήθως αποτελείται από ένα σύνολο μαθηματικών σχέσεων που περιγράφουν τη κατάσταση. Το μαθηματικό μοντέλο ενός προβλήματος περιλαμβάνει: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36751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a:t>
            </a:r>
            <a:r>
              <a:rPr lang="el-GR" dirty="0" smtClean="0"/>
              <a:t>μοντέλο </a:t>
            </a:r>
            <a:r>
              <a:rPr lang="el-GR" dirty="0"/>
              <a:t>του </a:t>
            </a:r>
            <a:r>
              <a:rPr lang="el-GR" dirty="0" smtClean="0"/>
              <a:t>προβλήματος </a:t>
            </a:r>
            <a:r>
              <a:rPr lang="el-GR" sz="3200" b="0" dirty="0" smtClean="0"/>
              <a:t>(2/3)</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dirty="0" smtClean="0"/>
              <a:t>Τις </a:t>
            </a:r>
            <a:r>
              <a:rPr lang="el-GR" b="1" dirty="0"/>
              <a:t>μεταβλητές</a:t>
            </a:r>
            <a:r>
              <a:rPr lang="el-GR" dirty="0"/>
              <a:t> δηλαδή τις ποσότητες που ελέγχουμε και μπορούμε να μεταβάλουμε για να πετύχουμε το στόχο που έχουμε βάλει</a:t>
            </a:r>
            <a:r>
              <a:rPr lang="el-GR" dirty="0" smtClean="0"/>
              <a:t>.</a:t>
            </a:r>
            <a:endParaRPr lang="el-GR" dirty="0"/>
          </a:p>
          <a:p>
            <a:pPr marL="457200" indent="-457200">
              <a:buFont typeface="+mj-lt"/>
              <a:buAutoNum type="arabicPeriod"/>
            </a:pPr>
            <a:r>
              <a:rPr lang="el-GR" dirty="0" smtClean="0"/>
              <a:t>Τις </a:t>
            </a:r>
            <a:r>
              <a:rPr lang="el-GR" b="1" dirty="0"/>
              <a:t>παραμέτρους </a:t>
            </a:r>
            <a:r>
              <a:rPr lang="el-GR" dirty="0"/>
              <a:t>δηλαδή όλα τα άλλα δεδομένα που επηρεάζουν τη λύση του προβλήματος και που συνήθως θεωρούνται σταθερές (ντετερμινιστικά μοντέλα) αλλά μπορεί να υπόκεινται και σε τυχαίες διακυμάνσεις (στοχαστικά μοντέλα). Τέτοια δεδομένα είναι, η τιμή ενός προϊόντος, η ταχύτητα ή ο χρόνος μεταφοράς του, η αναλογία ανάμιξης δυο υλικών, η αξία μιας ανθρωποώρας, κλπ</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659522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a:t>
            </a:r>
            <a:r>
              <a:rPr lang="el-GR" dirty="0" smtClean="0"/>
              <a:t>μοντέλο </a:t>
            </a:r>
            <a:r>
              <a:rPr lang="el-GR" dirty="0"/>
              <a:t>του </a:t>
            </a:r>
            <a:r>
              <a:rPr lang="el-GR" dirty="0" smtClean="0"/>
              <a:t>προβλήματος </a:t>
            </a:r>
            <a:r>
              <a:rPr lang="el-GR" sz="3200" b="0" dirty="0" smtClean="0"/>
              <a:t>(3/3)</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dirty="0"/>
              <a:t>Τους </a:t>
            </a:r>
            <a:r>
              <a:rPr lang="el-GR" b="1" dirty="0"/>
              <a:t>περιορισμούς (ή συνθήκες) </a:t>
            </a:r>
            <a:r>
              <a:rPr lang="el-GR" dirty="0"/>
              <a:t>στους οποίους πρέπει να υπακούουν οι μεταβλητές και από τους οποίους προκύπτουν οι επιτρεπτές τιμές τους. Συνήθως οι περιορισμοί έχουν τη μορφή ανισοεξισώσεων.</a:t>
            </a:r>
          </a:p>
          <a:p>
            <a:pPr marL="457200" indent="-457200">
              <a:buFont typeface="+mj-lt"/>
              <a:buAutoNum type="arabicPeriod" startAt="3"/>
            </a:pPr>
            <a:r>
              <a:rPr lang="el-GR" dirty="0"/>
              <a:t>Τον </a:t>
            </a:r>
            <a:r>
              <a:rPr lang="el-GR" b="1" dirty="0"/>
              <a:t>αντικειμενικό στόχο (ή αντικειμενική συνάρτηση, ΑΣ) </a:t>
            </a:r>
            <a:r>
              <a:rPr lang="el-GR" dirty="0"/>
              <a:t>που έχουμε βάλει και ο οποίος δεν είναι πάντα μοναδικός αλλά μπορεί να αποτελείται από επί μέρους στόχους που πρέπει να επιτευχθούν. Συνήθως πρόκειται για μια συνάρτηση που πρέπει να πάρει μια μέγιστη ή ελάχιστη τιμή.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4007749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a:t>
            </a:r>
            <a:r>
              <a:rPr lang="el-GR" dirty="0" smtClean="0"/>
              <a:t>επίλυση </a:t>
            </a:r>
            <a:r>
              <a:rPr lang="el-GR" dirty="0"/>
              <a:t>του </a:t>
            </a:r>
            <a:r>
              <a:rPr lang="el-GR" dirty="0" smtClean="0"/>
              <a:t>προβλήματος</a:t>
            </a:r>
            <a:endParaRPr lang="el-GR" dirty="0"/>
          </a:p>
        </p:txBody>
      </p:sp>
      <p:sp>
        <p:nvSpPr>
          <p:cNvPr id="3" name="Θέση περιεχομένου 2"/>
          <p:cNvSpPr>
            <a:spLocks noGrp="1"/>
          </p:cNvSpPr>
          <p:nvPr>
            <p:ph idx="1"/>
          </p:nvPr>
        </p:nvSpPr>
        <p:spPr/>
        <p:txBody>
          <a:bodyPr>
            <a:normAutofit lnSpcReduction="10000"/>
          </a:bodyPr>
          <a:lstStyle/>
          <a:p>
            <a:r>
              <a:rPr lang="el-GR" dirty="0"/>
              <a:t>Αφού επιλεγεί το κατάλληλο μοντέλο και κατασκευαστεί σε μαθηματική (ή άλλη) μορφή, εφαρμόζονται (4</a:t>
            </a:r>
            <a:r>
              <a:rPr lang="el-GR" baseline="30000" dirty="0"/>
              <a:t>ο</a:t>
            </a:r>
            <a:r>
              <a:rPr lang="el-GR" dirty="0"/>
              <a:t> στάδιο) οι κατάλληλες τεχνικές για να βρεθούν οι δυνατές λύσεις του. Από τις δυνατές ή εφικτές λύσεις θα προκύψει η Βέλτιστη λύση η οποία θα ικανοποιεί εφ’ ενός τους περιορισμούς και θα πλησιάζει αφ’ ετέρου περισσότερο από όλες τις άλλες στον αντικειμενικό στόχο</a:t>
            </a:r>
            <a:r>
              <a:rPr lang="el-GR" dirty="0" smtClean="0"/>
              <a:t>.</a:t>
            </a:r>
            <a:endParaRPr lang="el-GR" dirty="0"/>
          </a:p>
          <a:p>
            <a:r>
              <a:rPr lang="el-GR" dirty="0"/>
              <a:t>Σε απλές περιπτώσεις και προβλήματα η λύση βρίσκεται εύκολα με την επίλυση απλών </a:t>
            </a:r>
            <a:r>
              <a:rPr lang="el-GR" b="1" dirty="0"/>
              <a:t>μαθηματικών εξισώσεων</a:t>
            </a:r>
            <a:r>
              <a:rPr lang="el-GR" dirty="0"/>
              <a:t>. Σε δύσκολες και πολύπλοκες όμως περιπτώσεις, η λύση συχνά βρίσκεται με επαναλαμβανόμενη ‘δοκιμή και λάθος’ και με τη χρήση </a:t>
            </a:r>
            <a:r>
              <a:rPr lang="el-GR" b="1" dirty="0"/>
              <a:t>επαναληπτικών τεχνικών</a:t>
            </a:r>
            <a:r>
              <a:rPr lang="el-GR" dirty="0"/>
              <a:t> και αλγορίθμων που υλοποιούνται μόνο σε Η/Υ (π.χ.: </a:t>
            </a:r>
            <a:r>
              <a:rPr lang="en-US" dirty="0"/>
              <a:t>LINDO</a:t>
            </a:r>
            <a:r>
              <a:rPr lang="el-GR" dirty="0"/>
              <a:t>, </a:t>
            </a:r>
            <a:r>
              <a:rPr lang="en-US" dirty="0"/>
              <a:t>QSB</a:t>
            </a:r>
            <a:r>
              <a:rPr lang="el-GR" dirty="0"/>
              <a:t>+, </a:t>
            </a:r>
            <a:r>
              <a:rPr lang="en-US" dirty="0"/>
              <a:t>MSIS</a:t>
            </a:r>
            <a:r>
              <a:rPr lang="el-GR" dirty="0"/>
              <a:t>, </a:t>
            </a:r>
            <a:r>
              <a:rPr lang="en-US" dirty="0"/>
              <a:t>Excel Solver</a:t>
            </a:r>
            <a:r>
              <a:rPr lang="el-GR" dirty="0"/>
              <a:t>, κλπ.).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686962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Μεγιστοποίηση </a:t>
            </a:r>
            <a:r>
              <a:rPr lang="el-GR" dirty="0" smtClean="0"/>
              <a:t>κέρδους </a:t>
            </a:r>
            <a:r>
              <a:rPr lang="el-GR" dirty="0"/>
              <a:t>με </a:t>
            </a:r>
            <a:r>
              <a:rPr lang="el-GR" dirty="0" smtClean="0"/>
              <a:t>γραμμικό προγραμματισμό</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ΠΡΟΒΛΗΜΑ Γραμμικού Προγραμματισμού (ΠΓΠ</a:t>
            </a:r>
            <a:r>
              <a:rPr lang="el-GR" b="1" dirty="0" smtClean="0">
                <a:solidFill>
                  <a:srgbClr val="820000"/>
                </a:solidFill>
              </a:rPr>
              <a:t>)</a:t>
            </a:r>
          </a:p>
          <a:p>
            <a:pPr marL="0" indent="0">
              <a:buNone/>
            </a:pPr>
            <a:r>
              <a:rPr lang="el-GR" dirty="0"/>
              <a:t>Ένας μηχανικός πρόκειται να φέρει από το εξωτερικό τόρνους και τρυπάνια. Οι συσκευές έρχονται λυμένες και ο μηχανικός θα τις συναρμολογήσει και θα τις μεταπωλήσει. Συνολικά μπορεί να αποθηκεύσει μέχρι 50 συσκευές. Κάθε τόρνος κοστίζει 40 € και κάθε τρυπάνι 20 €. Ο μηχανικός μπορεί να διαθέσει μέχρι 1400 € για την αγορά τους. Υπολογίζει να κερδίσει 60 € από κάθε τόρνο και 40 € από κάθε τρυπάνι. Με αυτές τις συνθήκες πόσους τόρνους και τρυπάνια πρέπει να αγοράσει για να κερδίσει περισσότερα</a:t>
            </a:r>
            <a:r>
              <a:rPr lang="el-GR" dirty="0" smtClean="0"/>
              <a:t>;</a:t>
            </a:r>
            <a:r>
              <a:rPr lang="el-GR" dirty="0"/>
              <a:t/>
            </a:r>
            <a:br>
              <a:rPr lang="el-GR" dirty="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969662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Μοντελοποίηση </a:t>
            </a:r>
            <a:r>
              <a:rPr lang="el-GR" dirty="0" smtClean="0"/>
              <a:t>προβλήματος </a:t>
            </a:r>
            <a:r>
              <a:rPr lang="el-GR" sz="3200" b="0" dirty="0"/>
              <a:t>(</a:t>
            </a:r>
            <a:r>
              <a:rPr lang="el-GR" sz="3200" b="0" dirty="0" smtClean="0"/>
              <a:t>1/3)</a:t>
            </a:r>
            <a:endParaRPr lang="el-GR" sz="3200" b="0"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dirty="0" smtClean="0"/>
              <a:t>Μεταβλητές</a:t>
            </a:r>
            <a:endParaRPr lang="el-GR" dirty="0"/>
          </a:p>
          <a:p>
            <a:r>
              <a:rPr lang="el-GR" dirty="0"/>
              <a:t>Οι μεταβλητές θα είναι πάλι οι ζητούμενες ποσότητες:</a:t>
            </a:r>
          </a:p>
          <a:p>
            <a:pPr marL="914400" lvl="1" indent="-457200">
              <a:buFont typeface="+mj-lt"/>
              <a:buAutoNum type="alphaLcPeriod"/>
            </a:pPr>
            <a:r>
              <a:rPr lang="el-GR" dirty="0" smtClean="0"/>
              <a:t>ο </a:t>
            </a:r>
            <a:r>
              <a:rPr lang="el-GR" dirty="0"/>
              <a:t>αριθμός των τόρνων που θα αγοραστούν, έστω Χ.</a:t>
            </a:r>
          </a:p>
          <a:p>
            <a:pPr marL="914400" lvl="1" indent="-457200">
              <a:buFont typeface="+mj-lt"/>
              <a:buAutoNum type="alphaLcPeriod"/>
            </a:pPr>
            <a:r>
              <a:rPr lang="el-GR" dirty="0" smtClean="0"/>
              <a:t>ο </a:t>
            </a:r>
            <a:r>
              <a:rPr lang="el-GR" dirty="0"/>
              <a:t>αριθμός των τρυπανιών που θα αγοραστούν, έστω Υ.</a:t>
            </a:r>
          </a:p>
          <a:p>
            <a:pPr marL="457200" indent="-457200">
              <a:buFont typeface="+mj-lt"/>
              <a:buAutoNum type="arabicPeriod" startAt="2"/>
            </a:pPr>
            <a:r>
              <a:rPr lang="el-GR" dirty="0" smtClean="0"/>
              <a:t>Παράμετροι</a:t>
            </a:r>
            <a:endParaRPr lang="el-GR" dirty="0"/>
          </a:p>
          <a:p>
            <a:r>
              <a:rPr lang="el-GR" dirty="0"/>
              <a:t>Οι παράμετροι του προβλήματος είναι οι:</a:t>
            </a:r>
          </a:p>
          <a:p>
            <a:pPr marL="914400" lvl="1" indent="-457200">
              <a:buFont typeface="+mj-lt"/>
              <a:buAutoNum type="alphaLcPeriod"/>
            </a:pPr>
            <a:r>
              <a:rPr lang="el-GR" dirty="0" smtClean="0"/>
              <a:t>40 </a:t>
            </a:r>
            <a:r>
              <a:rPr lang="el-GR" dirty="0"/>
              <a:t>€ η τιμή και 60 € το κέρδος κάθε συσκευής Χ (τόρνος),</a:t>
            </a:r>
          </a:p>
          <a:p>
            <a:pPr marL="914400" lvl="1" indent="-457200">
              <a:buFont typeface="+mj-lt"/>
              <a:buAutoNum type="alphaLcPeriod"/>
            </a:pPr>
            <a:r>
              <a:rPr lang="el-GR" dirty="0" smtClean="0"/>
              <a:t>20 </a:t>
            </a:r>
            <a:r>
              <a:rPr lang="el-GR" dirty="0"/>
              <a:t>€ η τιμή και 40 € το κέρδος κάθε συσκευής Υ (τρυπάνι),</a:t>
            </a:r>
          </a:p>
          <a:p>
            <a:pPr marL="914400" lvl="1" indent="-457200">
              <a:buFont typeface="+mj-lt"/>
              <a:buAutoNum type="alphaLcPeriod"/>
            </a:pPr>
            <a:r>
              <a:rPr lang="el-GR" dirty="0" smtClean="0"/>
              <a:t>1400 </a:t>
            </a:r>
            <a:r>
              <a:rPr lang="el-GR" dirty="0"/>
              <a:t>€ τα χρήματα που διαθέτει ο μηχανικός, και,</a:t>
            </a:r>
          </a:p>
          <a:p>
            <a:pPr marL="914400" lvl="1" indent="-457200">
              <a:buFont typeface="+mj-lt"/>
              <a:buAutoNum type="alphaLcPeriod"/>
            </a:pPr>
            <a:r>
              <a:rPr lang="el-GR" dirty="0" smtClean="0"/>
              <a:t>ότι </a:t>
            </a:r>
            <a:r>
              <a:rPr lang="el-GR" dirty="0"/>
              <a:t>η αποθήκη χωρά 50 συσκευές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139773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Μοντελοποίηση </a:t>
            </a:r>
            <a:r>
              <a:rPr lang="el-GR" dirty="0" smtClean="0"/>
              <a:t>προβλήματος </a:t>
            </a:r>
            <a:r>
              <a:rPr lang="el-GR" sz="3200" b="0" dirty="0" smtClean="0"/>
              <a:t>(2/3)</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dirty="0" smtClean="0"/>
              <a:t>Περιορισμοί</a:t>
            </a:r>
            <a:endParaRPr lang="el-GR" dirty="0"/>
          </a:p>
          <a:p>
            <a:pPr marL="857250" lvl="1" indent="-457200">
              <a:buFont typeface="+mj-lt"/>
              <a:buAutoNum type="alphaLcPeriod"/>
            </a:pPr>
            <a:r>
              <a:rPr lang="el-GR" dirty="0" smtClean="0"/>
              <a:t>«μέχρι </a:t>
            </a:r>
            <a:r>
              <a:rPr lang="el-GR" dirty="0"/>
              <a:t>50 </a:t>
            </a:r>
            <a:r>
              <a:rPr lang="el-GR" dirty="0" smtClean="0"/>
              <a:t>συσκευές» </a:t>
            </a:r>
            <a:r>
              <a:rPr lang="el-GR" dirty="0"/>
              <a:t>σημαίνει ότι το σύνολο τόρνων (Χ) και τρυπανιών (Υ) θα είναι 50 ή μικρότερο. Σε μαθηματική διατύπωση γράφεται:  Χ + Υ ≤ 50.</a:t>
            </a:r>
          </a:p>
          <a:p>
            <a:pPr marL="857250" lvl="1" indent="-457200">
              <a:buFont typeface="+mj-lt"/>
              <a:buAutoNum type="alphaLcPeriod"/>
            </a:pPr>
            <a:r>
              <a:rPr lang="el-GR" dirty="0" smtClean="0"/>
              <a:t>‘</a:t>
            </a:r>
            <a:r>
              <a:rPr lang="el-GR" dirty="0"/>
              <a:t>Όχι πάνω από 1400 €’ σημαίνει ότι το συνολικό κόστος τόρνων (X•40 €) και τρυπανιών (Υ•20 €) θα είναι 1400 € ή μικρότερο. Σε μαθηματική διατύπωση γράφεται:  40Χ + 20Υ ≤ 1400, ή, 2Χ + Υ ≤ 70.</a:t>
            </a:r>
          </a:p>
          <a:p>
            <a:pPr marL="857250" lvl="1" indent="-457200">
              <a:buFont typeface="+mj-lt"/>
              <a:buAutoNum type="alphaLcPeriod"/>
            </a:pPr>
            <a:r>
              <a:rPr lang="el-GR" dirty="0" smtClean="0"/>
              <a:t>Οι </a:t>
            </a:r>
            <a:r>
              <a:rPr lang="el-GR" dirty="0"/>
              <a:t>ποσότητες των συσκευών είναι θετικοί ακέραιοι αριθμοί, δηλαδή είναι:  Χ ≥ 0, και, Υ ≥ 0.</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485754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Μοντελοποίηση </a:t>
            </a:r>
            <a:r>
              <a:rPr lang="el-GR" dirty="0" smtClean="0"/>
              <a:t>προβλήματος </a:t>
            </a:r>
            <a:r>
              <a:rPr lang="el-GR" sz="3200" b="0" dirty="0" smtClean="0"/>
              <a:t>(3/3)</a:t>
            </a:r>
            <a:endParaRPr lang="el-GR" dirty="0"/>
          </a:p>
        </p:txBody>
      </p:sp>
      <p:sp>
        <p:nvSpPr>
          <p:cNvPr id="3" name="Θέση περιεχομένου 2"/>
          <p:cNvSpPr>
            <a:spLocks noGrp="1"/>
          </p:cNvSpPr>
          <p:nvPr>
            <p:ph idx="1"/>
          </p:nvPr>
        </p:nvSpPr>
        <p:spPr>
          <a:xfrm>
            <a:off x="457200" y="1196752"/>
            <a:ext cx="8229600" cy="3456384"/>
          </a:xfrm>
        </p:spPr>
        <p:txBody>
          <a:bodyPr/>
          <a:lstStyle/>
          <a:p>
            <a:pPr marL="457200" indent="-457200">
              <a:buFont typeface="+mj-lt"/>
              <a:buAutoNum type="arabicPeriod" startAt="4"/>
            </a:pPr>
            <a:r>
              <a:rPr lang="el-GR" dirty="0" smtClean="0"/>
              <a:t>Αντικειμενικός </a:t>
            </a:r>
            <a:r>
              <a:rPr lang="el-GR" dirty="0"/>
              <a:t>στόχος</a:t>
            </a:r>
          </a:p>
          <a:p>
            <a:r>
              <a:rPr lang="el-GR" dirty="0" smtClean="0"/>
              <a:t>«Για </a:t>
            </a:r>
            <a:r>
              <a:rPr lang="el-GR" dirty="0"/>
              <a:t>να κερδίσει </a:t>
            </a:r>
            <a:r>
              <a:rPr lang="el-GR" dirty="0" smtClean="0"/>
              <a:t>περισσότερα» </a:t>
            </a:r>
            <a:r>
              <a:rPr lang="el-GR" dirty="0"/>
              <a:t>σημαίνει ότι το συνολικό κέρδος από τη πώληση των τόρνων (</a:t>
            </a:r>
            <a:r>
              <a:rPr lang="el-GR" dirty="0" smtClean="0"/>
              <a:t>X</a:t>
            </a:r>
            <a:r>
              <a:rPr lang="el-GR" dirty="0" smtClean="0">
                <a:latin typeface="Calibri" panose="020F0502020204030204" pitchFamily="34" charset="0"/>
              </a:rPr>
              <a:t>∙</a:t>
            </a:r>
            <a:r>
              <a:rPr lang="el-GR" dirty="0" smtClean="0"/>
              <a:t>60 </a:t>
            </a:r>
            <a:r>
              <a:rPr lang="el-GR" dirty="0"/>
              <a:t>€) και των τρυπανιών (</a:t>
            </a:r>
            <a:r>
              <a:rPr lang="el-GR" dirty="0" smtClean="0"/>
              <a:t>Υ</a:t>
            </a:r>
            <a:r>
              <a:rPr lang="el-GR" dirty="0" smtClean="0">
                <a:latin typeface="Calibri" panose="020F0502020204030204" pitchFamily="34" charset="0"/>
              </a:rPr>
              <a:t>∙</a:t>
            </a:r>
            <a:r>
              <a:rPr lang="el-GR" dirty="0" smtClean="0"/>
              <a:t>40 </a:t>
            </a:r>
            <a:r>
              <a:rPr lang="el-GR" dirty="0"/>
              <a:t>€) θα πρέπει να γίνει όσο το δυνατόν μεγαλύτερο. Σε μαθηματική διατύπωση γράφεται σαν:  max (60Χ + 40Υ). Η βέλτιστη λύση θα είναι η εφικτή λύση θα που μεγιστοποιεί τη συνάρτηση.</a:t>
            </a:r>
          </a:p>
          <a:p>
            <a:r>
              <a:rPr lang="el-GR" dirty="0"/>
              <a:t>Μοντέλο: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mc:AlternateContent xmlns:mc="http://schemas.openxmlformats.org/markup-compatibility/2006" xmlns:a14="http://schemas.microsoft.com/office/drawing/2010/main">
        <mc:Choice Requires="a14">
          <p:sp>
            <p:nvSpPr>
              <p:cNvPr id="5" name="TextBox 4"/>
              <p:cNvSpPr txBox="1"/>
              <p:nvPr/>
            </p:nvSpPr>
            <p:spPr>
              <a:xfrm>
                <a:off x="2422104" y="4068726"/>
                <a:ext cx="6264696" cy="2308324"/>
              </a:xfrm>
              <a:prstGeom prst="rect">
                <a:avLst/>
              </a:prstGeom>
              <a:noFill/>
              <a:ln>
                <a:solidFill>
                  <a:schemeClr val="tx1"/>
                </a:solidFill>
              </a:ln>
            </p:spPr>
            <p:txBody>
              <a:bodyPr wrap="square" rtlCol="0">
                <a:spAutoFit/>
              </a:bodyPr>
              <a:lstStyle/>
              <a:p>
                <a:r>
                  <a:rPr lang="el-GR" sz="2400" dirty="0" smtClean="0">
                    <a:latin typeface="+mn-lt"/>
                  </a:rPr>
                  <a:t>Υπό τους περιορισμούς (ΥΓΠ)</a:t>
                </a:r>
                <a:r>
                  <a:rPr lang="en-US" sz="2400" dirty="0" smtClean="0">
                    <a:latin typeface="+mn-lt"/>
                  </a:rPr>
                  <a:t>:</a:t>
                </a: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𝑌</m:t>
                      </m:r>
                      <m:r>
                        <a:rPr lang="en-US" sz="2400" b="0" i="1" smtClean="0">
                          <a:latin typeface="Cambria Math" panose="02040503050406030204" pitchFamily="18" charset="0"/>
                          <a:ea typeface="Cambria Math" panose="02040503050406030204" pitchFamily="18" charset="0"/>
                        </a:rPr>
                        <m:t>≤50</m:t>
                      </m:r>
                    </m:oMath>
                  </m:oMathPara>
                </a14:m>
                <a:endParaRPr lang="en-US" sz="2400" b="0" dirty="0" smtClean="0">
                  <a:latin typeface="+mn-lt"/>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m:t>
                      </m:r>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𝑌</m:t>
                      </m:r>
                      <m:r>
                        <a:rPr lang="en-US" sz="2400" b="0" i="1" smtClean="0">
                          <a:latin typeface="Cambria Math" panose="02040503050406030204" pitchFamily="18" charset="0"/>
                          <a:ea typeface="Cambria Math" panose="02040503050406030204" pitchFamily="18" charset="0"/>
                        </a:rPr>
                        <m:t>≤70</m:t>
                      </m:r>
                    </m:oMath>
                  </m:oMathPara>
                </a14:m>
                <a:endParaRPr lang="en-US" sz="2400" b="0" dirty="0" smtClean="0">
                  <a:latin typeface="+mn-lt"/>
                  <a:ea typeface="Cambria Math" panose="02040503050406030204" pitchFamily="18" charset="0"/>
                </a:endParaRPr>
              </a:p>
              <a:p>
                <a:pPr algn="ctr"/>
                <a14:m>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≥0,</m:t>
                    </m:r>
                  </m:oMath>
                </a14:m>
                <a:r>
                  <a:rPr lang="el-GR" sz="2400" dirty="0" smtClean="0">
                    <a:latin typeface="+mn-lt"/>
                  </a:rPr>
                  <a:t> και </a:t>
                </a:r>
                <a14:m>
                  <m:oMath xmlns:m="http://schemas.openxmlformats.org/officeDocument/2006/math">
                    <m:r>
                      <m:rPr>
                        <m:sty m:val="p"/>
                      </m:rPr>
                      <a:rPr lang="el-GR" sz="2400" b="0" i="0" smtClean="0">
                        <a:latin typeface="Cambria Math" panose="02040503050406030204" pitchFamily="18" charset="0"/>
                      </a:rPr>
                      <m:t>Υ</m:t>
                    </m:r>
                    <m:r>
                      <a:rPr lang="el-GR" sz="2400" b="0" i="1" smtClean="0">
                        <a:latin typeface="Cambria Math" panose="02040503050406030204" pitchFamily="18" charset="0"/>
                        <a:ea typeface="Cambria Math" panose="02040503050406030204" pitchFamily="18" charset="0"/>
                      </a:rPr>
                      <m:t>≥0</m:t>
                    </m:r>
                  </m:oMath>
                </a14:m>
                <a:endParaRPr lang="el-GR" sz="2400" dirty="0" smtClean="0">
                  <a:latin typeface="+mn-lt"/>
                </a:endParaRPr>
              </a:p>
              <a:p>
                <a:r>
                  <a:rPr lang="el-GR" sz="2400" dirty="0" smtClean="0">
                    <a:latin typeface="+mn-lt"/>
                  </a:rPr>
                  <a:t>ΑΣ</a:t>
                </a:r>
                <a:r>
                  <a:rPr lang="en-US" sz="2400" dirty="0" smtClean="0">
                    <a:latin typeface="+mn-lt"/>
                  </a:rPr>
                  <a:t>:</a:t>
                </a:r>
              </a:p>
              <a:p>
                <a:r>
                  <a:rPr lang="el-GR" sz="2400" dirty="0" smtClean="0">
                    <a:latin typeface="+mn-lt"/>
                  </a:rPr>
                  <a:t>Να μεγιστοποιηθεί το Συνολικό Κέρδος 60Χ+40Υ</a:t>
                </a:r>
                <a:endParaRPr lang="el-GR" sz="2400" dirty="0">
                  <a:latin typeface="+mn-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422104" y="4068726"/>
                <a:ext cx="6264696" cy="2308324"/>
              </a:xfrm>
              <a:prstGeom prst="rect">
                <a:avLst/>
              </a:prstGeom>
              <a:blipFill rotWithShape="0">
                <a:blip r:embed="rId2"/>
                <a:stretch>
                  <a:fillRect l="-1359" t="-1837" b="-4724"/>
                </a:stretch>
              </a:blipFill>
              <a:ln>
                <a:solidFill>
                  <a:schemeClr val="tx1"/>
                </a:solidFill>
              </a:ln>
            </p:spPr>
            <p:txBody>
              <a:bodyPr/>
              <a:lstStyle/>
              <a:p>
                <a:r>
                  <a:rPr lang="el-GR">
                    <a:noFill/>
                  </a:rPr>
                  <a:t> </a:t>
                </a:r>
              </a:p>
            </p:txBody>
          </p:sp>
        </mc:Fallback>
      </mc:AlternateContent>
    </p:spTree>
    <p:extLst>
      <p:ext uri="{BB962C8B-B14F-4D97-AF65-F5344CB8AC3E}">
        <p14:creationId xmlns:p14="http://schemas.microsoft.com/office/powerpoint/2010/main" val="1191668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Τομείς </a:t>
            </a:r>
            <a:r>
              <a:rPr lang="el-GR" dirty="0" smtClean="0"/>
              <a:t>εφαρμογής</a:t>
            </a:r>
            <a:r>
              <a:rPr lang="el-GR" dirty="0"/>
              <a:t>, </a:t>
            </a:r>
            <a:r>
              <a:rPr lang="el-GR" dirty="0" smtClean="0"/>
              <a:t>προβλήματα </a:t>
            </a:r>
            <a:r>
              <a:rPr lang="el-GR" dirty="0"/>
              <a:t>και </a:t>
            </a:r>
            <a:r>
              <a:rPr lang="el-GR" dirty="0" smtClean="0"/>
              <a:t>μέθοδοι </a:t>
            </a:r>
            <a:r>
              <a:rPr lang="el-GR" dirty="0"/>
              <a:t>της </a:t>
            </a:r>
            <a:r>
              <a:rPr lang="el-GR" dirty="0" smtClean="0"/>
              <a:t>βελτιστοποίησης </a:t>
            </a:r>
            <a:r>
              <a:rPr lang="el-GR" sz="3600" b="0" dirty="0"/>
              <a:t>(</a:t>
            </a:r>
            <a:r>
              <a:rPr lang="el-GR" sz="3600" b="0" dirty="0" smtClean="0"/>
              <a:t>1/7)</a:t>
            </a:r>
            <a:endParaRPr lang="el-GR" sz="3600" b="0" dirty="0"/>
          </a:p>
        </p:txBody>
      </p:sp>
      <p:sp>
        <p:nvSpPr>
          <p:cNvPr id="3" name="Θέση περιεχομένου 2"/>
          <p:cNvSpPr>
            <a:spLocks noGrp="1"/>
          </p:cNvSpPr>
          <p:nvPr>
            <p:ph idx="1"/>
          </p:nvPr>
        </p:nvSpPr>
        <p:spPr/>
        <p:txBody>
          <a:bodyPr/>
          <a:lstStyle/>
          <a:p>
            <a:r>
              <a:rPr lang="el-GR" dirty="0"/>
              <a:t>Οι χώροι και οι τομείς εφαρμογής της Βελτιστοποίησης καλύπτουν ένα ευρύ φάσμα προβλημάτων σε διάφορους τομείς της βιομηχανίας και της κοινωνίας (π.χ. επιχειρηματικούς οργανισμούς, εμπόριο, δημόσιους οργανισμούς, ηλεκτρισμό, ύδρευση, τηλεπικοινωνίες, νοσοκομεία, παιδεία, κυκλοφοριακό, δημόσια και ιδιωτικά έργα, χωροταξική σχεδίαση, περιβαλλοντικό σχεδιασμό, κλπ.).</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065541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Γραφική </a:t>
            </a:r>
            <a:r>
              <a:rPr lang="el-GR" dirty="0" smtClean="0"/>
              <a:t>επίλυση </a:t>
            </a:r>
            <a:r>
              <a:rPr lang="el-GR" dirty="0"/>
              <a:t>των ΠΓΠ </a:t>
            </a:r>
            <a:r>
              <a:rPr lang="el-GR" sz="3200" b="0" dirty="0"/>
              <a:t>(1/3)</a:t>
            </a:r>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a:t>Η γραφική επίλυση των ΠΓΠ ακολουθεί τα παρακάτω βήματα</a:t>
            </a:r>
            <a:r>
              <a:rPr lang="el-GR" dirty="0" smtClean="0"/>
              <a:t>:</a:t>
            </a:r>
            <a:endParaRPr lang="el-GR" dirty="0"/>
          </a:p>
          <a:p>
            <a:pPr marL="457200" indent="-457200">
              <a:buFont typeface="+mj-lt"/>
              <a:buAutoNum type="arabicPeriod"/>
            </a:pPr>
            <a:r>
              <a:rPr lang="el-GR" dirty="0" smtClean="0"/>
              <a:t>Σχεδιάζουμε </a:t>
            </a:r>
            <a:r>
              <a:rPr lang="el-GR" dirty="0"/>
              <a:t>ένα σύστημα αξόνων για τις μεταβλητές Χ και Υ. </a:t>
            </a:r>
          </a:p>
          <a:p>
            <a:pPr marL="457200" indent="-457200">
              <a:buFont typeface="+mj-lt"/>
              <a:buAutoNum type="arabicPeriod"/>
            </a:pPr>
            <a:r>
              <a:rPr lang="el-GR" dirty="0" smtClean="0"/>
              <a:t>Στη </a:t>
            </a:r>
            <a:r>
              <a:rPr lang="el-GR" dirty="0"/>
              <a:t>συνέχεια σχεδιάζουμε μια-μια κάθε ανισότητα του μοντέλου (δηλ. σχεδιάζουμε την αντίστοιχη ισότητα και αποκλείουμε το ημιεπίπεδο που δεν ικανοποιεί την ανισότητα). </a:t>
            </a:r>
          </a:p>
          <a:p>
            <a:pPr marL="457200" indent="-457200">
              <a:buFont typeface="+mj-lt"/>
              <a:buAutoNum type="arabicPeriod"/>
            </a:pPr>
            <a:r>
              <a:rPr lang="el-GR" dirty="0" smtClean="0"/>
              <a:t>Η </a:t>
            </a:r>
            <a:r>
              <a:rPr lang="el-GR" dirty="0"/>
              <a:t>περιοχή που απομένει περιέχει το σύνολο των εφικτών λύσεων, δηλαδή όσων δεν παραβιάζουν τους περιορισμούς ή τις συνθήκες.</a:t>
            </a:r>
          </a:p>
          <a:p>
            <a:pPr marL="457200" indent="-457200">
              <a:buFont typeface="+mj-lt"/>
              <a:buAutoNum type="arabicPeriod"/>
            </a:pPr>
            <a:r>
              <a:rPr lang="el-GR" dirty="0" smtClean="0"/>
              <a:t>Σχεδιάζουμε </a:t>
            </a:r>
            <a:r>
              <a:rPr lang="el-GR" dirty="0"/>
              <a:t>την αντικειμενική συνάρτηση και βρίσκουμε ποια από τις εφικτές λύσεις την μεγιστοποιεί ή την ελαχιστοποιεί (ανάλογα).</a:t>
            </a:r>
          </a:p>
          <a:p>
            <a:pPr marL="457200" indent="-457200">
              <a:buFont typeface="+mj-lt"/>
              <a:buAutoNum type="arabicPeriod"/>
            </a:pPr>
            <a:r>
              <a:rPr lang="el-GR" dirty="0" smtClean="0"/>
              <a:t>Οι </a:t>
            </a:r>
            <a:r>
              <a:rPr lang="el-GR" dirty="0"/>
              <a:t>συντεταγμένες του σημείου αυτού είναι οι βέλτιστες τιμές των Χ και Υ που ζητάμε.</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3809304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Γραφική </a:t>
            </a:r>
            <a:r>
              <a:rPr lang="el-GR" dirty="0" smtClean="0"/>
              <a:t>επίλυση </a:t>
            </a:r>
            <a:r>
              <a:rPr lang="el-GR" dirty="0"/>
              <a:t>των ΠΓΠ </a:t>
            </a:r>
            <a:r>
              <a:rPr lang="el-GR" sz="3200" b="0" dirty="0" smtClean="0"/>
              <a:t>(2/3</a:t>
            </a:r>
            <a:r>
              <a:rPr lang="el-GR" sz="3200" b="0" dirty="0"/>
              <a:t>)</a:t>
            </a:r>
            <a:endParaRPr lang="el-GR" dirty="0"/>
          </a:p>
        </p:txBody>
      </p:sp>
      <p:sp>
        <p:nvSpPr>
          <p:cNvPr id="3" name="Θέση περιεχομένου 2"/>
          <p:cNvSpPr>
            <a:spLocks noGrp="1"/>
          </p:cNvSpPr>
          <p:nvPr>
            <p:ph idx="1"/>
          </p:nvPr>
        </p:nvSpPr>
        <p:spPr>
          <a:xfrm>
            <a:off x="467544" y="1017993"/>
            <a:ext cx="8229600" cy="2016224"/>
          </a:xfrm>
        </p:spPr>
        <p:txBody>
          <a:bodyPr/>
          <a:lstStyle/>
          <a:p>
            <a:r>
              <a:rPr lang="el-GR" dirty="0"/>
              <a:t>Για το μοντέλο του προηγουμένου προβλήματος σχεδιάζουμε τις παρακάτω ανισότητες (ημιεπίπεδα) και βρίσκουμε τη κοινή τους περιοχή:</a:t>
            </a:r>
          </a:p>
          <a:p>
            <a:pPr marL="0" indent="0" algn="ctr">
              <a:buNone/>
            </a:pPr>
            <a:r>
              <a:rPr lang="el-GR" dirty="0"/>
              <a:t>α)  Χ + Υ ≤ 50,     β)  2Χ + Υ ≤ 70,     γ)  Χ ≥ 0, και, Υ ≥ 0</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pic>
        <p:nvPicPr>
          <p:cNvPr id="1026" name="Picture 2" descr="OR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756310"/>
            <a:ext cx="2458442" cy="283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688653" y="5586909"/>
            <a:ext cx="8064896" cy="769441"/>
          </a:xfrm>
          <a:prstGeom prst="rect">
            <a:avLst/>
          </a:prstGeom>
        </p:spPr>
        <p:txBody>
          <a:bodyPr wrap="square">
            <a:spAutoFit/>
          </a:bodyPr>
          <a:lstStyle/>
          <a:p>
            <a:r>
              <a:rPr lang="el-GR" sz="2200" dirty="0">
                <a:latin typeface="+mn-lt"/>
              </a:rPr>
              <a:t>Η περιοχή ABCO μας δίνει τις εφικτές λύσεις του προβλήματος. Κάποια από αυτές θα είναι η καλύτερη λύση δηλαδή η βέλτιστη. </a:t>
            </a:r>
          </a:p>
        </p:txBody>
      </p:sp>
    </p:spTree>
    <p:extLst>
      <p:ext uri="{BB962C8B-B14F-4D97-AF65-F5344CB8AC3E}">
        <p14:creationId xmlns:p14="http://schemas.microsoft.com/office/powerpoint/2010/main" val="400690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Γραφική </a:t>
            </a:r>
            <a:r>
              <a:rPr lang="el-GR" dirty="0" smtClean="0"/>
              <a:t>επίλυση </a:t>
            </a:r>
            <a:r>
              <a:rPr lang="el-GR" dirty="0"/>
              <a:t>των ΠΓΠ </a:t>
            </a:r>
            <a:r>
              <a:rPr lang="el-GR" sz="3200" b="0" dirty="0" smtClean="0"/>
              <a:t>(3/3</a:t>
            </a:r>
            <a:r>
              <a:rPr lang="el-GR" sz="3200" b="0" dirty="0"/>
              <a:t>)</a:t>
            </a:r>
            <a:endParaRPr lang="el-GR" dirty="0"/>
          </a:p>
        </p:txBody>
      </p:sp>
      <p:sp>
        <p:nvSpPr>
          <p:cNvPr id="3" name="Θέση περιεχομένου 2"/>
          <p:cNvSpPr>
            <a:spLocks noGrp="1"/>
          </p:cNvSpPr>
          <p:nvPr>
            <p:ph idx="1"/>
          </p:nvPr>
        </p:nvSpPr>
        <p:spPr/>
        <p:txBody>
          <a:bodyPr>
            <a:normAutofit lnSpcReduction="10000"/>
          </a:bodyPr>
          <a:lstStyle/>
          <a:p>
            <a:r>
              <a:rPr lang="el-GR" dirty="0"/>
              <a:t>Για να τη βρούμε σχεδιάζουμε την αντικειμενική συνάρτηση (ΑΣ) για κάποιες τιμές κέρδους π.χ.:  </a:t>
            </a:r>
          </a:p>
          <a:p>
            <a:pPr marL="0" indent="0">
              <a:buNone/>
            </a:pPr>
            <a:r>
              <a:rPr lang="el-GR" dirty="0"/>
              <a:t>60Χ + 40Υ = 600,   </a:t>
            </a:r>
          </a:p>
          <a:p>
            <a:pPr marL="0" indent="0">
              <a:buNone/>
            </a:pPr>
            <a:r>
              <a:rPr lang="el-GR" dirty="0"/>
              <a:t>60Χ + 40Υ = 1200,   </a:t>
            </a:r>
          </a:p>
          <a:p>
            <a:pPr marL="0" indent="0">
              <a:buNone/>
            </a:pPr>
            <a:r>
              <a:rPr lang="el-GR" dirty="0"/>
              <a:t>60Χ + 40Υ = 1800, </a:t>
            </a:r>
            <a:r>
              <a:rPr lang="el-GR" dirty="0" smtClean="0"/>
              <a:t>κλπ</a:t>
            </a:r>
            <a:r>
              <a:rPr lang="el-GR" dirty="0"/>
              <a:t>.</a:t>
            </a:r>
          </a:p>
          <a:p>
            <a:r>
              <a:rPr lang="el-GR" dirty="0"/>
              <a:t>Παρατηρούμε ότι όσο το συνολικό κέρδος αυξάνει, η ευθεία της ΑΣ απομακρύνεται από την αρχή των αξόνων. Όταν η ΑΣ φτάσει στο σημείο Β παίρνει τη μέγιστη δυνατή τιμή. </a:t>
            </a:r>
          </a:p>
          <a:p>
            <a:r>
              <a:rPr lang="el-GR" dirty="0"/>
              <a:t>Οι συντεταγμένες του σημείου Β είναι επομένως οι βέλτιστες τιμές που ζητάμε, δηλαδή είναι: Χ = 20 και Υ = 30. </a:t>
            </a:r>
          </a:p>
          <a:p>
            <a:r>
              <a:rPr lang="el-GR" dirty="0"/>
              <a:t>Δίνοντας τις τιμές αυτές στην ΑΣ βρίσκουμε ότι το μέγιστο συνολικό κέρδος θα είναι 2400 €</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915753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Απλές </a:t>
            </a:r>
            <a:r>
              <a:rPr lang="el-GR" dirty="0" smtClean="0"/>
              <a:t>ασκήσεις (ΠΓΠ</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886875342"/>
              </p:ext>
            </p:extLst>
          </p:nvPr>
        </p:nvGraphicFramePr>
        <p:xfrm>
          <a:off x="1043608" y="1196752"/>
          <a:ext cx="7128792" cy="4693920"/>
        </p:xfrm>
        <a:graphic>
          <a:graphicData uri="http://schemas.openxmlformats.org/drawingml/2006/table">
            <a:tbl>
              <a:tblPr firstRow="1" firstCol="1" bandRow="1">
                <a:tableStyleId>{5940675A-B579-460E-94D1-54222C63F5DA}</a:tableStyleId>
              </a:tblPr>
              <a:tblGrid>
                <a:gridCol w="3575089"/>
                <a:gridCol w="3553703"/>
              </a:tblGrid>
              <a:tr h="0">
                <a:tc>
                  <a:txBody>
                    <a:bodyPr/>
                    <a:lstStyle/>
                    <a:p>
                      <a:pPr algn="just">
                        <a:spcAft>
                          <a:spcPts val="0"/>
                        </a:spcAft>
                      </a:pPr>
                      <a:r>
                        <a:rPr lang="el-GR" sz="2200" dirty="0">
                          <a:effectLst/>
                        </a:rPr>
                        <a:t>Να λυθεί γραφικά το ΠΓΠ:</a:t>
                      </a:r>
                    </a:p>
                    <a:p>
                      <a:pPr algn="just">
                        <a:spcAft>
                          <a:spcPts val="0"/>
                        </a:spcAft>
                      </a:pPr>
                      <a:r>
                        <a:rPr lang="el-GR" sz="2200" dirty="0">
                          <a:effectLst/>
                        </a:rPr>
                        <a:t>ΥΤΠ:	Χ, Υ ≥ 0</a:t>
                      </a:r>
                    </a:p>
                    <a:p>
                      <a:pPr algn="just">
                        <a:spcAft>
                          <a:spcPts val="0"/>
                        </a:spcAft>
                      </a:pPr>
                      <a:r>
                        <a:rPr lang="el-GR" sz="2200" dirty="0">
                          <a:effectLst/>
                        </a:rPr>
                        <a:t>Χ + 2Υ ≤ 8</a:t>
                      </a:r>
                    </a:p>
                    <a:p>
                      <a:pPr algn="just">
                        <a:spcAft>
                          <a:spcPts val="0"/>
                        </a:spcAft>
                      </a:pPr>
                      <a:r>
                        <a:rPr lang="el-GR" sz="2200" dirty="0">
                          <a:effectLst/>
                        </a:rPr>
                        <a:t>2Χ + Υ ≤ 10</a:t>
                      </a:r>
                    </a:p>
                    <a:p>
                      <a:pPr algn="just">
                        <a:spcAft>
                          <a:spcPts val="0"/>
                        </a:spcAft>
                      </a:pPr>
                      <a:r>
                        <a:rPr lang="el-GR" sz="2200" dirty="0">
                          <a:effectLst/>
                        </a:rPr>
                        <a:t>ΑΣ:	</a:t>
                      </a:r>
                      <a:r>
                        <a:rPr lang="en-US" sz="2200" dirty="0">
                          <a:effectLst/>
                        </a:rPr>
                        <a:t>max</a:t>
                      </a:r>
                      <a:r>
                        <a:rPr lang="el-GR" sz="2200" dirty="0">
                          <a:effectLst/>
                        </a:rPr>
                        <a:t> (5Χ+5Υ)</a:t>
                      </a:r>
                    </a:p>
                    <a:p>
                      <a:pPr algn="just">
                        <a:spcAft>
                          <a:spcPts val="0"/>
                        </a:spcAft>
                      </a:pPr>
                      <a:r>
                        <a:rPr lang="el-GR" sz="2200" dirty="0">
                          <a:effectLst/>
                        </a:rPr>
                        <a:t> </a:t>
                      </a:r>
                    </a:p>
                    <a:p>
                      <a:pPr algn="just">
                        <a:spcAft>
                          <a:spcPts val="0"/>
                        </a:spcAft>
                      </a:pPr>
                      <a:r>
                        <a:rPr lang="el-GR" sz="2200" dirty="0">
                          <a:effectLst/>
                        </a:rPr>
                        <a:t> </a:t>
                      </a:r>
                      <a:endParaRPr lang="el-GR" sz="22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200" dirty="0">
                          <a:effectLst/>
                        </a:rPr>
                        <a:t>Να λυθεί γραφικά το ΠΓΠ:</a:t>
                      </a:r>
                    </a:p>
                    <a:p>
                      <a:pPr algn="just">
                        <a:spcAft>
                          <a:spcPts val="0"/>
                        </a:spcAft>
                      </a:pPr>
                      <a:r>
                        <a:rPr lang="el-GR" sz="2200" dirty="0">
                          <a:effectLst/>
                        </a:rPr>
                        <a:t>ΥΤΠ:	Χ, Υ ≥ 0</a:t>
                      </a:r>
                    </a:p>
                    <a:p>
                      <a:pPr algn="just">
                        <a:spcAft>
                          <a:spcPts val="0"/>
                        </a:spcAft>
                      </a:pPr>
                      <a:r>
                        <a:rPr lang="el-GR" sz="2200" dirty="0">
                          <a:effectLst/>
                        </a:rPr>
                        <a:t>3Χ + 4Υ ≥ 24</a:t>
                      </a:r>
                    </a:p>
                    <a:p>
                      <a:pPr algn="just">
                        <a:spcAft>
                          <a:spcPts val="0"/>
                        </a:spcAft>
                      </a:pPr>
                      <a:r>
                        <a:rPr lang="el-GR" sz="2200" dirty="0">
                          <a:effectLst/>
                        </a:rPr>
                        <a:t>4Χ + 3Υ ≥ 24</a:t>
                      </a:r>
                    </a:p>
                    <a:p>
                      <a:pPr algn="just">
                        <a:spcAft>
                          <a:spcPts val="0"/>
                        </a:spcAft>
                      </a:pPr>
                      <a:r>
                        <a:rPr lang="el-GR" sz="2200" dirty="0">
                          <a:effectLst/>
                        </a:rPr>
                        <a:t>ΑΣ:	</a:t>
                      </a:r>
                      <a:r>
                        <a:rPr lang="en-US" sz="2200" dirty="0">
                          <a:effectLst/>
                        </a:rPr>
                        <a:t>min</a:t>
                      </a:r>
                      <a:r>
                        <a:rPr lang="el-GR" sz="2200" dirty="0">
                          <a:effectLst/>
                        </a:rPr>
                        <a:t> (8Χ+7Υ)</a:t>
                      </a:r>
                    </a:p>
                    <a:p>
                      <a:pPr algn="just">
                        <a:spcAft>
                          <a:spcPts val="0"/>
                        </a:spcAft>
                      </a:pPr>
                      <a:r>
                        <a:rPr lang="el-GR" sz="2200" dirty="0">
                          <a:effectLst/>
                        </a:rPr>
                        <a:t> </a:t>
                      </a:r>
                      <a:endParaRPr lang="el-GR" sz="22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just">
                        <a:spcAft>
                          <a:spcPts val="0"/>
                        </a:spcAft>
                      </a:pPr>
                      <a:r>
                        <a:rPr lang="el-GR" sz="2200" dirty="0">
                          <a:effectLst/>
                        </a:rPr>
                        <a:t>Να λυθεί γραφικά το ΠΓΠ:</a:t>
                      </a:r>
                    </a:p>
                    <a:p>
                      <a:pPr algn="just">
                        <a:spcAft>
                          <a:spcPts val="0"/>
                        </a:spcAft>
                      </a:pPr>
                      <a:r>
                        <a:rPr lang="el-GR" sz="2200" dirty="0">
                          <a:effectLst/>
                        </a:rPr>
                        <a:t>ΥΤΠ:	Χ, Υ ≥ 0</a:t>
                      </a:r>
                    </a:p>
                    <a:p>
                      <a:pPr algn="just">
                        <a:spcAft>
                          <a:spcPts val="0"/>
                        </a:spcAft>
                      </a:pPr>
                      <a:r>
                        <a:rPr lang="el-GR" sz="2200" dirty="0">
                          <a:effectLst/>
                        </a:rPr>
                        <a:t>Χ ≤ 6</a:t>
                      </a:r>
                    </a:p>
                    <a:p>
                      <a:pPr algn="just">
                        <a:spcAft>
                          <a:spcPts val="0"/>
                        </a:spcAft>
                      </a:pPr>
                      <a:r>
                        <a:rPr lang="el-GR" sz="2200" dirty="0">
                          <a:effectLst/>
                        </a:rPr>
                        <a:t>2Υ ≤ 10</a:t>
                      </a:r>
                    </a:p>
                    <a:p>
                      <a:pPr algn="just">
                        <a:spcAft>
                          <a:spcPts val="0"/>
                        </a:spcAft>
                      </a:pPr>
                      <a:r>
                        <a:rPr lang="el-GR" sz="2200" dirty="0">
                          <a:effectLst/>
                        </a:rPr>
                        <a:t>3/2Χ + Υ ≤ 9</a:t>
                      </a:r>
                    </a:p>
                    <a:p>
                      <a:pPr algn="just">
                        <a:spcAft>
                          <a:spcPts val="0"/>
                        </a:spcAft>
                      </a:pPr>
                      <a:r>
                        <a:rPr lang="el-GR" sz="2200" dirty="0">
                          <a:effectLst/>
                        </a:rPr>
                        <a:t>ΑΣ:	</a:t>
                      </a:r>
                      <a:r>
                        <a:rPr lang="en-US" sz="2200" dirty="0">
                          <a:effectLst/>
                        </a:rPr>
                        <a:t>max</a:t>
                      </a:r>
                      <a:r>
                        <a:rPr lang="el-GR" sz="2200" dirty="0">
                          <a:effectLst/>
                        </a:rPr>
                        <a:t> (3Χ + 5Υ)</a:t>
                      </a:r>
                    </a:p>
                    <a:p>
                      <a:pPr algn="just">
                        <a:spcAft>
                          <a:spcPts val="0"/>
                        </a:spcAft>
                      </a:pPr>
                      <a:r>
                        <a:rPr lang="el-GR" sz="2200" dirty="0">
                          <a:effectLst/>
                        </a:rPr>
                        <a:t> </a:t>
                      </a:r>
                      <a:endParaRPr lang="el-GR" sz="22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200" dirty="0">
                          <a:effectLst/>
                        </a:rPr>
                        <a:t>Να λυθεί γραφικά το ΠΓΠ:</a:t>
                      </a:r>
                    </a:p>
                    <a:p>
                      <a:pPr algn="just">
                        <a:spcAft>
                          <a:spcPts val="0"/>
                        </a:spcAft>
                      </a:pPr>
                      <a:r>
                        <a:rPr lang="el-GR" sz="2200" dirty="0">
                          <a:effectLst/>
                        </a:rPr>
                        <a:t>ΥΤΠ:	Χ, Υ ≥ 0</a:t>
                      </a:r>
                    </a:p>
                    <a:p>
                      <a:pPr algn="just">
                        <a:spcAft>
                          <a:spcPts val="0"/>
                        </a:spcAft>
                      </a:pPr>
                      <a:r>
                        <a:rPr lang="el-GR" sz="2200" dirty="0">
                          <a:effectLst/>
                        </a:rPr>
                        <a:t>20Χ + 10Υ ≤ 3000</a:t>
                      </a:r>
                    </a:p>
                    <a:p>
                      <a:pPr algn="just">
                        <a:spcAft>
                          <a:spcPts val="0"/>
                        </a:spcAft>
                      </a:pPr>
                      <a:r>
                        <a:rPr lang="el-GR" sz="2200" dirty="0">
                          <a:effectLst/>
                        </a:rPr>
                        <a:t>Χ + Υ ≤ 200</a:t>
                      </a:r>
                    </a:p>
                    <a:p>
                      <a:pPr algn="just">
                        <a:spcAft>
                          <a:spcPts val="0"/>
                        </a:spcAft>
                      </a:pPr>
                      <a:r>
                        <a:rPr lang="el-GR" sz="2200" dirty="0">
                          <a:effectLst/>
                        </a:rPr>
                        <a:t>ΑΣ:	</a:t>
                      </a:r>
                      <a:r>
                        <a:rPr lang="en-US" sz="2200" dirty="0">
                          <a:effectLst/>
                        </a:rPr>
                        <a:t>max</a:t>
                      </a:r>
                      <a:r>
                        <a:rPr lang="el-GR" sz="2200" dirty="0">
                          <a:effectLst/>
                        </a:rPr>
                        <a:t> (1200Χ + 900Υ)</a:t>
                      </a:r>
                    </a:p>
                    <a:p>
                      <a:pPr algn="just">
                        <a:spcAft>
                          <a:spcPts val="0"/>
                        </a:spcAft>
                      </a:pPr>
                      <a:r>
                        <a:rPr lang="el-GR" sz="2200" dirty="0">
                          <a:effectLst/>
                        </a:rPr>
                        <a:t> </a:t>
                      </a:r>
                      <a:endParaRPr lang="el-GR" sz="22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32382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Βασίλης Μούσας 2014. Βασίλης Μούσας. </a:t>
            </a:r>
            <a:r>
              <a:rPr lang="el-GR" sz="2000" dirty="0"/>
              <a:t>«Οικονομοτεχνική Ανάλυση και Διαχείριση. </a:t>
            </a:r>
            <a:r>
              <a:rPr lang="el-GR" sz="2000" dirty="0" smtClean="0"/>
              <a:t>Ενότητα 4</a:t>
            </a:r>
            <a:r>
              <a:rPr lang="en-US" sz="2000" dirty="0" smtClean="0"/>
              <a:t>:</a:t>
            </a:r>
            <a:r>
              <a:rPr lang="el-GR" sz="2000" dirty="0"/>
              <a:t> Βελτιστοποίηση &amp; </a:t>
            </a:r>
            <a:r>
              <a:rPr lang="el-GR" sz="2000" dirty="0" smtClean="0"/>
              <a:t>επιχειρησιακή </a:t>
            </a:r>
            <a:r>
              <a:rPr lang="el-GR" sz="2000" dirty="0"/>
              <a:t>έ</a:t>
            </a:r>
            <a:r>
              <a:rPr lang="el-GR" sz="2000" dirty="0" smtClean="0"/>
              <a:t>ρευνα</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23789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211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1280507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Τομείς εφαρμογής, προβλήματα και μέθοδοι της </a:t>
            </a:r>
            <a:r>
              <a:rPr lang="el-GR" dirty="0" smtClean="0"/>
              <a:t>βελτιστοποίησης </a:t>
            </a:r>
            <a:r>
              <a:rPr lang="el-GR" sz="3600" b="0" dirty="0" smtClean="0"/>
              <a:t>(2/7)</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Για παράδειγμα, αν μια βιομηχανία θέλει να αυξήσει τη παραγωγή της, θα της προταθούν πολλές διαφορετικές λύσεις. Ο υπεύθυνος προσωπικού θα ζητήσει προσλήψεις, ο μηχανολόγος νέα μηχανήματα, ο μηχανικός παραγωγής αναδιάρθρωση των διαδικασιών, ο αναλυτής βελτίωση των πληροφορικών συστημάτων, κλπ. Για να επιτευχθεί το καλύτερο αποτέλεσμα θα πρέπει να βρεθεί ο Βέλτιστος συνδυασμός των παραπάνω λύσεων. Αλλά και από γενικότερη σκοπιά, σε κάθε μεγάλη επιχείρηση υπάρχουν ομάδες ενδιαφερομένων με διαφορετικούς στόχους, που επηρεάζουν τους συνολικούς στόχους της επιχείρησης, όπως: οι ιδιοκτήτες (κέρδος ή τζίρο), οι πελάτες (καλή ποιότητα &amp; τιμή), οι εργαζόμενοι στη παραγωγή (καλές αμοιβές &amp; συνθήκες), οι πωλητές (πωλήσεις και έσοδα), το κράτος (φόροι &amp; θέσεις εργασίας), κ.ά. Η ανάπτυξή της επιχείρησης θα πρέπει να συνδυάζει με Βέλτιστο τρόπο όλους αυτούς τους επιμέρους, και συχνά αντικρουόμενους, στόχους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782948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249370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Τομείς εφαρμογής, προβλήματα και μέθοδοι της </a:t>
            </a:r>
            <a:r>
              <a:rPr lang="el-GR" dirty="0" smtClean="0"/>
              <a:t>βελτιστοποίησης </a:t>
            </a:r>
            <a:r>
              <a:rPr lang="el-GR" sz="3600" b="0" dirty="0" smtClean="0"/>
              <a:t>(3/7)</a:t>
            </a:r>
            <a:endParaRPr lang="el-GR" dirty="0"/>
          </a:p>
        </p:txBody>
      </p:sp>
      <p:sp>
        <p:nvSpPr>
          <p:cNvPr id="3" name="Θέση περιεχομένου 2"/>
          <p:cNvSpPr>
            <a:spLocks noGrp="1"/>
          </p:cNvSpPr>
          <p:nvPr>
            <p:ph idx="1"/>
          </p:nvPr>
        </p:nvSpPr>
        <p:spPr/>
        <p:txBody>
          <a:bodyPr/>
          <a:lstStyle/>
          <a:p>
            <a:r>
              <a:rPr lang="el-GR" dirty="0"/>
              <a:t>Η Βελτιστοποίηση δεν είναι βεβαίως ‘μία λύση για όλα τα προβλήματα’. Όμως κατά την εξέλιξή της εντόπισε και έδωσε λύσεις σε γενικές περιοχές προβλημάτων, τα οποία εμφανίζονται σχεδόν σε όλους τους τομείς της ανθρώπινης δραστηριότητας. Έτσι συχνά δημιουργείται (δικαιολογημένα) η εντύπωση ότι έχει τα εργαλεία και τις λύσεις για ‘κάθε πρόβλημα’.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4058625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Τομείς εφαρμογής, προβλήματα και μέθοδοι της </a:t>
            </a:r>
            <a:r>
              <a:rPr lang="el-GR" dirty="0" smtClean="0"/>
              <a:t>βελτιστοποίησης </a:t>
            </a:r>
            <a:r>
              <a:rPr lang="el-GR" sz="3600" b="0" dirty="0" smtClean="0"/>
              <a:t>(4/7)</a:t>
            </a:r>
            <a:endParaRPr lang="el-GR" dirty="0"/>
          </a:p>
        </p:txBody>
      </p:sp>
      <p:sp>
        <p:nvSpPr>
          <p:cNvPr id="3" name="Θέση περιεχομένου 2"/>
          <p:cNvSpPr>
            <a:spLocks noGrp="1"/>
          </p:cNvSpPr>
          <p:nvPr>
            <p:ph idx="1"/>
          </p:nvPr>
        </p:nvSpPr>
        <p:spPr>
          <a:xfrm>
            <a:off x="489068" y="1772816"/>
            <a:ext cx="8229600" cy="2664296"/>
          </a:xfrm>
        </p:spPr>
        <p:txBody>
          <a:bodyPr/>
          <a:lstStyle/>
          <a:p>
            <a:pPr marL="0" indent="0">
              <a:buNone/>
            </a:pPr>
            <a:r>
              <a:rPr lang="el-GR" dirty="0" smtClean="0"/>
              <a:t>Η </a:t>
            </a:r>
            <a:r>
              <a:rPr lang="el-GR" dirty="0"/>
              <a:t>αλήθεια είναι ότι για κάθε περιοχή προβλημάτων, που μπορούν να επιλυθούν μέσω Βελτιστοποίησης, έχουν αναπτυχθεί και συστηματοποιηθεί ειδικά πρότυπα (μοντέλα) ανάλυσής τους και οι αντίστοιχες μέθοδοι ή αλγόριθμοι επίλυσής τους. Σήμερα πλέον έχουμε στη διάθεσή μας μια συσσωρευμένη γνώση για τη μεθοδική ανάλυση τέτοιων προβλημάτων, όπως: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958316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Τομείς εφαρμογής, προβλήματα και μέθοδοι της </a:t>
            </a:r>
            <a:r>
              <a:rPr lang="el-GR" dirty="0" smtClean="0"/>
              <a:t>βελτιστοποίησης </a:t>
            </a:r>
            <a:r>
              <a:rPr lang="el-GR" sz="3600" b="0" dirty="0" smtClean="0"/>
              <a:t>(5/7)</a:t>
            </a:r>
            <a:endParaRPr lang="el-GR" dirty="0"/>
          </a:p>
        </p:txBody>
      </p:sp>
      <p:sp>
        <p:nvSpPr>
          <p:cNvPr id="3" name="Θέση περιεχομένου 2"/>
          <p:cNvSpPr>
            <a:spLocks noGrp="1"/>
          </p:cNvSpPr>
          <p:nvPr>
            <p:ph idx="1"/>
          </p:nvPr>
        </p:nvSpPr>
        <p:spPr>
          <a:xfrm>
            <a:off x="467544" y="1326538"/>
            <a:ext cx="4176464" cy="5040560"/>
          </a:xfrm>
        </p:spPr>
        <p:txBody>
          <a:bodyPr>
            <a:normAutofit fontScale="92500" lnSpcReduction="20000"/>
          </a:bodyPr>
          <a:lstStyle/>
          <a:p>
            <a:r>
              <a:rPr lang="el-GR" dirty="0" smtClean="0"/>
              <a:t>Προβλήματα </a:t>
            </a:r>
            <a:r>
              <a:rPr lang="el-GR" dirty="0"/>
              <a:t>κατανομής διαθέσιμων </a:t>
            </a:r>
            <a:r>
              <a:rPr lang="el-GR" dirty="0" smtClean="0"/>
              <a:t>πόρων,</a:t>
            </a:r>
            <a:endParaRPr lang="el-GR" dirty="0"/>
          </a:p>
          <a:p>
            <a:r>
              <a:rPr lang="el-GR" dirty="0" smtClean="0"/>
              <a:t>Προβλήματα </a:t>
            </a:r>
            <a:r>
              <a:rPr lang="el-GR" dirty="0"/>
              <a:t>επιλογής υπό </a:t>
            </a:r>
            <a:r>
              <a:rPr lang="el-GR" dirty="0" smtClean="0"/>
              <a:t>περιορισμούς,</a:t>
            </a:r>
            <a:endParaRPr lang="el-GR" dirty="0"/>
          </a:p>
          <a:p>
            <a:r>
              <a:rPr lang="el-GR" dirty="0" smtClean="0"/>
              <a:t>Προβλήματα </a:t>
            </a:r>
            <a:r>
              <a:rPr lang="el-GR" dirty="0"/>
              <a:t>ελέγχου αποθεμάτων και </a:t>
            </a:r>
            <a:r>
              <a:rPr lang="el-GR" dirty="0" smtClean="0"/>
              <a:t>παραγγελιών,</a:t>
            </a:r>
            <a:endParaRPr lang="el-GR" dirty="0"/>
          </a:p>
          <a:p>
            <a:r>
              <a:rPr lang="el-GR" dirty="0" smtClean="0"/>
              <a:t>Προβλήματα </a:t>
            </a:r>
            <a:r>
              <a:rPr lang="el-GR" dirty="0"/>
              <a:t>ουρών εξυπηρέτησης και </a:t>
            </a:r>
            <a:r>
              <a:rPr lang="el-GR" dirty="0" smtClean="0"/>
              <a:t>αναμονής,</a:t>
            </a:r>
            <a:endParaRPr lang="el-GR" dirty="0"/>
          </a:p>
          <a:p>
            <a:r>
              <a:rPr lang="el-GR" dirty="0" smtClean="0"/>
              <a:t>Προβλήματα </a:t>
            </a:r>
            <a:r>
              <a:rPr lang="el-GR" dirty="0"/>
              <a:t>προγραμματισμού </a:t>
            </a:r>
            <a:r>
              <a:rPr lang="el-GR" dirty="0" smtClean="0"/>
              <a:t>έργων,</a:t>
            </a:r>
            <a:endParaRPr lang="el-GR" dirty="0"/>
          </a:p>
          <a:p>
            <a:r>
              <a:rPr lang="el-GR" dirty="0" smtClean="0"/>
              <a:t>Προβλήματα </a:t>
            </a:r>
            <a:r>
              <a:rPr lang="el-GR" dirty="0"/>
              <a:t>προγραμματισμού </a:t>
            </a:r>
            <a:r>
              <a:rPr lang="el-GR" dirty="0" smtClean="0"/>
              <a:t>παραγωγής,</a:t>
            </a:r>
            <a:endParaRPr lang="el-GR" dirty="0"/>
          </a:p>
          <a:p>
            <a:r>
              <a:rPr lang="el-GR" dirty="0" smtClean="0"/>
              <a:t>Προβλήματα </a:t>
            </a:r>
            <a:r>
              <a:rPr lang="el-GR" dirty="0"/>
              <a:t>ροής και </a:t>
            </a:r>
            <a:r>
              <a:rPr lang="el-GR" dirty="0" smtClean="0"/>
              <a:t>διαδρομών,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
        <p:nvSpPr>
          <p:cNvPr id="5" name="Θέση περιεχομένου 2"/>
          <p:cNvSpPr txBox="1">
            <a:spLocks/>
          </p:cNvSpPr>
          <p:nvPr/>
        </p:nvSpPr>
        <p:spPr>
          <a:xfrm>
            <a:off x="4860032" y="1326538"/>
            <a:ext cx="4176464" cy="504056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dirty="0" smtClean="0"/>
              <a:t>Προβλήματα αξιοπιστίας, αντικατάστασης και επισκευής,</a:t>
            </a:r>
          </a:p>
          <a:p>
            <a:pPr fontAlgn="auto">
              <a:spcAft>
                <a:spcPts val="0"/>
              </a:spcAft>
            </a:pPr>
            <a:r>
              <a:rPr lang="el-GR" dirty="0" smtClean="0"/>
              <a:t>Προβλήματα ανθρώπινου δυναμικού,</a:t>
            </a:r>
          </a:p>
          <a:p>
            <a:pPr fontAlgn="auto">
              <a:spcAft>
                <a:spcPts val="0"/>
              </a:spcAft>
            </a:pPr>
            <a:r>
              <a:rPr lang="el-GR" dirty="0" smtClean="0"/>
              <a:t>Προβλήματα μεταφοράς και καταμερισμού,</a:t>
            </a:r>
          </a:p>
          <a:p>
            <a:pPr fontAlgn="auto">
              <a:spcAft>
                <a:spcPts val="0"/>
              </a:spcAft>
            </a:pPr>
            <a:r>
              <a:rPr lang="el-GR" dirty="0" smtClean="0"/>
              <a:t>Προβλήματα τροφοδοσίας και διατροφής,</a:t>
            </a:r>
          </a:p>
          <a:p>
            <a:pPr fontAlgn="auto">
              <a:spcAft>
                <a:spcPts val="0"/>
              </a:spcAft>
            </a:pPr>
            <a:r>
              <a:rPr lang="el-GR" dirty="0" smtClean="0"/>
              <a:t>Προβλήματα ανταγωνισμού ή παιγνίων,</a:t>
            </a:r>
          </a:p>
          <a:p>
            <a:pPr fontAlgn="auto">
              <a:spcAft>
                <a:spcPts val="0"/>
              </a:spcAft>
            </a:pPr>
            <a:r>
              <a:rPr lang="el-GR" dirty="0" smtClean="0"/>
              <a:t>Προβλήματα κατανομής επενδύσεων ή διαφημίσεων κλπ.</a:t>
            </a:r>
          </a:p>
          <a:p>
            <a:pPr fontAlgn="auto">
              <a:spcAft>
                <a:spcPts val="0"/>
              </a:spcAft>
            </a:pPr>
            <a:endParaRPr lang="el-GR" dirty="0" smtClean="0"/>
          </a:p>
          <a:p>
            <a:pPr fontAlgn="auto">
              <a:spcAft>
                <a:spcPts val="0"/>
              </a:spcAft>
            </a:pPr>
            <a:endParaRPr lang="el-GR" dirty="0"/>
          </a:p>
        </p:txBody>
      </p:sp>
    </p:spTree>
    <p:extLst>
      <p:ext uri="{BB962C8B-B14F-4D97-AF65-F5344CB8AC3E}">
        <p14:creationId xmlns:p14="http://schemas.microsoft.com/office/powerpoint/2010/main" val="1952001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Τομείς εφαρμογής, προβλήματα και μέθοδοι της </a:t>
            </a:r>
            <a:r>
              <a:rPr lang="el-GR" dirty="0" smtClean="0"/>
              <a:t>βελτιστοποίησης </a:t>
            </a:r>
            <a:r>
              <a:rPr lang="el-GR" sz="3600" b="0" dirty="0" smtClean="0"/>
              <a:t>(6/7)</a:t>
            </a:r>
            <a:endParaRPr lang="el-GR" dirty="0"/>
          </a:p>
        </p:txBody>
      </p:sp>
      <p:sp>
        <p:nvSpPr>
          <p:cNvPr id="3" name="Θέση περιεχομένου 2"/>
          <p:cNvSpPr>
            <a:spLocks noGrp="1"/>
          </p:cNvSpPr>
          <p:nvPr>
            <p:ph idx="1"/>
          </p:nvPr>
        </p:nvSpPr>
        <p:spPr/>
        <p:txBody>
          <a:bodyPr/>
          <a:lstStyle/>
          <a:p>
            <a:r>
              <a:rPr lang="el-GR" dirty="0"/>
              <a:t>Για τη επίλυση των προβλημάτων Βελτιστοποίησης έχουν αναπτυχθεί, τις τελευταίες δεκαετίες, διάφορα μαθηματικά μοντέλα και τεχνικές, καθώς και υπολογιστικές μέθοδοι με τη χρήση Η/Υ. Έτσι σήμερα, έχουμε στη διάθεσή μας ένα μεγάλο πλούτο από θεμελιωμένα εργαλεία ανάλυσης, μοντελοποίησης και επίλυσης των προβλημάτων </a:t>
            </a:r>
            <a:r>
              <a:rPr lang="el-GR" dirty="0" smtClean="0"/>
              <a:t>Βελτιστοποίησης</a:t>
            </a:r>
            <a:r>
              <a:rPr lang="el-GR" dirty="0"/>
              <a:t>. </a:t>
            </a:r>
            <a:endParaRPr lang="el-GR" dirty="0" smtClean="0"/>
          </a:p>
          <a:p>
            <a:r>
              <a:rPr lang="el-GR" dirty="0"/>
              <a:t>Μερικές από τις πιο γνωστές θεωρίες, μεθόδους ή λύσεις είναι οι: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679614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Τομείς εφαρμογής, προβλήματα και μέθοδοι της </a:t>
            </a:r>
            <a:r>
              <a:rPr lang="el-GR" dirty="0" smtClean="0"/>
              <a:t>βελτιστοποίησης </a:t>
            </a:r>
            <a:r>
              <a:rPr lang="el-GR" sz="3600" b="0" dirty="0" smtClean="0"/>
              <a:t>(7/7)</a:t>
            </a:r>
            <a:endParaRPr lang="el-GR" dirty="0"/>
          </a:p>
        </p:txBody>
      </p:sp>
      <p:sp>
        <p:nvSpPr>
          <p:cNvPr id="3" name="Θέση περιεχομένου 2"/>
          <p:cNvSpPr>
            <a:spLocks noGrp="1"/>
          </p:cNvSpPr>
          <p:nvPr>
            <p:ph idx="1"/>
          </p:nvPr>
        </p:nvSpPr>
        <p:spPr>
          <a:xfrm>
            <a:off x="473000" y="1373815"/>
            <a:ext cx="3754760" cy="5040560"/>
          </a:xfrm>
        </p:spPr>
        <p:txBody>
          <a:bodyPr>
            <a:normAutofit fontScale="92500" lnSpcReduction="20000"/>
          </a:bodyPr>
          <a:lstStyle/>
          <a:p>
            <a:pPr lvl="0"/>
            <a:r>
              <a:rPr lang="el-GR" dirty="0"/>
              <a:t>Γραμμικός Προγραμματισμός</a:t>
            </a:r>
          </a:p>
          <a:p>
            <a:pPr lvl="0"/>
            <a:r>
              <a:rPr lang="el-GR" dirty="0"/>
              <a:t>Ανάλυση Ευαισθησίας</a:t>
            </a:r>
          </a:p>
          <a:p>
            <a:pPr lvl="0"/>
            <a:r>
              <a:rPr lang="el-GR" dirty="0"/>
              <a:t>Μέθοδος </a:t>
            </a:r>
            <a:r>
              <a:rPr lang="en-US" dirty="0"/>
              <a:t>Simplex</a:t>
            </a:r>
            <a:endParaRPr lang="el-GR" dirty="0"/>
          </a:p>
          <a:p>
            <a:pPr lvl="0"/>
            <a:r>
              <a:rPr lang="el-GR" dirty="0"/>
              <a:t>Χρονικός Προγραμματισμός</a:t>
            </a:r>
          </a:p>
          <a:p>
            <a:pPr lvl="0"/>
            <a:r>
              <a:rPr lang="el-GR" dirty="0"/>
              <a:t>Δικτυωτή Ανάλυση</a:t>
            </a:r>
          </a:p>
          <a:p>
            <a:pPr lvl="0"/>
            <a:r>
              <a:rPr lang="el-GR" dirty="0"/>
              <a:t>Θεωρία Αποφάσεων</a:t>
            </a:r>
          </a:p>
          <a:p>
            <a:pPr lvl="0"/>
            <a:r>
              <a:rPr lang="el-GR" dirty="0"/>
              <a:t>Θεωρία Παιγνίων</a:t>
            </a:r>
          </a:p>
          <a:p>
            <a:pPr lvl="0"/>
            <a:r>
              <a:rPr lang="el-GR" dirty="0"/>
              <a:t>Συστήματα Αναμονής</a:t>
            </a:r>
          </a:p>
          <a:p>
            <a:pPr lvl="0"/>
            <a:r>
              <a:rPr lang="el-GR" dirty="0"/>
              <a:t>Δυναμικός Προγραμματισμός</a:t>
            </a:r>
          </a:p>
          <a:p>
            <a:pPr lvl="0"/>
            <a:r>
              <a:rPr lang="el-GR" dirty="0"/>
              <a:t>Μη-Γραμμικός </a:t>
            </a:r>
            <a:r>
              <a:rPr lang="el-GR" dirty="0" smtClean="0"/>
              <a:t>Προγραμματισμός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5" name="Θέση περιεχομένου 2"/>
          <p:cNvSpPr txBox="1">
            <a:spLocks/>
          </p:cNvSpPr>
          <p:nvPr/>
        </p:nvSpPr>
        <p:spPr>
          <a:xfrm>
            <a:off x="4211960" y="1368152"/>
            <a:ext cx="4932040" cy="52292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dirty="0" smtClean="0"/>
              <a:t>Ακέραιος Προγραμματισμός</a:t>
            </a:r>
          </a:p>
          <a:p>
            <a:pPr fontAlgn="auto">
              <a:spcAft>
                <a:spcPts val="0"/>
              </a:spcAft>
            </a:pPr>
            <a:r>
              <a:rPr lang="el-GR" dirty="0" smtClean="0"/>
              <a:t>Μαρκοβιανή Ανάλυση</a:t>
            </a:r>
          </a:p>
          <a:p>
            <a:pPr fontAlgn="auto">
              <a:spcAft>
                <a:spcPts val="0"/>
              </a:spcAft>
            </a:pPr>
            <a:r>
              <a:rPr lang="el-GR" dirty="0" smtClean="0"/>
              <a:t>Αναλυτικά Μοντέλα Προσομοίωσης</a:t>
            </a:r>
          </a:p>
          <a:p>
            <a:pPr fontAlgn="auto">
              <a:spcAft>
                <a:spcPts val="0"/>
              </a:spcAft>
            </a:pPr>
            <a:r>
              <a:rPr lang="el-GR" dirty="0" smtClean="0"/>
              <a:t>Προσομοίωση </a:t>
            </a:r>
            <a:r>
              <a:rPr lang="en-US" dirty="0" smtClean="0"/>
              <a:t>Monte</a:t>
            </a:r>
            <a:r>
              <a:rPr lang="el-GR" dirty="0" smtClean="0"/>
              <a:t>-</a:t>
            </a:r>
            <a:r>
              <a:rPr lang="en-US" dirty="0" smtClean="0"/>
              <a:t>Carlo</a:t>
            </a:r>
            <a:endParaRPr lang="el-GR" dirty="0" smtClean="0"/>
          </a:p>
          <a:p>
            <a:pPr fontAlgn="auto">
              <a:spcAft>
                <a:spcPts val="0"/>
              </a:spcAft>
            </a:pPr>
            <a:r>
              <a:rPr lang="el-GR" dirty="0" smtClean="0"/>
              <a:t>Πιθανοτικά και Στοχαστικά Μοντέλα</a:t>
            </a:r>
          </a:p>
          <a:p>
            <a:pPr fontAlgn="auto">
              <a:spcAft>
                <a:spcPts val="0"/>
              </a:spcAft>
            </a:pPr>
            <a:r>
              <a:rPr lang="en-US" dirty="0" smtClean="0"/>
              <a:t>Bayesian</a:t>
            </a:r>
            <a:r>
              <a:rPr lang="el-GR" dirty="0" smtClean="0"/>
              <a:t> Μέθοδος</a:t>
            </a:r>
          </a:p>
          <a:p>
            <a:pPr fontAlgn="auto">
              <a:spcAft>
                <a:spcPts val="0"/>
              </a:spcAft>
            </a:pPr>
            <a:r>
              <a:rPr lang="el-GR" dirty="0" smtClean="0"/>
              <a:t>Μη-Γραμμικά Μοντέλα</a:t>
            </a:r>
          </a:p>
          <a:p>
            <a:pPr fontAlgn="auto">
              <a:spcAft>
                <a:spcPts val="0"/>
              </a:spcAft>
            </a:pPr>
            <a:r>
              <a:rPr lang="el-GR" dirty="0" smtClean="0"/>
              <a:t>Βέλτιστοι Αλγόριθμοι Εκτίμησης</a:t>
            </a:r>
          </a:p>
          <a:p>
            <a:pPr fontAlgn="auto">
              <a:spcAft>
                <a:spcPts val="0"/>
              </a:spcAft>
            </a:pPr>
            <a:r>
              <a:rPr lang="el-GR" dirty="0" smtClean="0"/>
              <a:t>Ευριστικά (</a:t>
            </a:r>
            <a:r>
              <a:rPr lang="en-US" dirty="0" smtClean="0"/>
              <a:t>Heuristic</a:t>
            </a:r>
            <a:r>
              <a:rPr lang="el-GR" dirty="0" smtClean="0"/>
              <a:t>) Μοντέλα </a:t>
            </a:r>
          </a:p>
          <a:p>
            <a:pPr fontAlgn="auto">
              <a:spcAft>
                <a:spcPts val="0"/>
              </a:spcAft>
            </a:pPr>
            <a:r>
              <a:rPr lang="el-GR" dirty="0" smtClean="0"/>
              <a:t>Προσεγγιστικές Μέθοδοι</a:t>
            </a:r>
          </a:p>
          <a:p>
            <a:pPr fontAlgn="auto">
              <a:spcAft>
                <a:spcPts val="0"/>
              </a:spcAft>
            </a:pPr>
            <a:r>
              <a:rPr lang="el-GR" dirty="0" smtClean="0"/>
              <a:t>Γενετικοί Αλγόριθμοι</a:t>
            </a:r>
          </a:p>
          <a:p>
            <a:pPr fontAlgn="auto">
              <a:spcAft>
                <a:spcPts val="0"/>
              </a:spcAft>
            </a:pPr>
            <a:r>
              <a:rPr lang="el-GR" dirty="0" smtClean="0"/>
              <a:t>κλπ.</a:t>
            </a:r>
            <a:endParaRPr lang="el-GR" dirty="0"/>
          </a:p>
        </p:txBody>
      </p:sp>
    </p:spTree>
    <p:extLst>
      <p:ext uri="{BB962C8B-B14F-4D97-AF65-F5344CB8AC3E}">
        <p14:creationId xmlns:p14="http://schemas.microsoft.com/office/powerpoint/2010/main" val="4248886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a:t>
            </a:r>
            <a:r>
              <a:rPr lang="el-GR" dirty="0" smtClean="0"/>
              <a:t>έννοια </a:t>
            </a:r>
            <a:r>
              <a:rPr lang="el-GR" dirty="0"/>
              <a:t>και η </a:t>
            </a:r>
            <a:r>
              <a:rPr lang="el-GR" dirty="0" smtClean="0"/>
              <a:t>εφαρμογή </a:t>
            </a:r>
            <a:r>
              <a:rPr lang="el-GR" dirty="0"/>
              <a:t>της </a:t>
            </a:r>
            <a:r>
              <a:rPr lang="el-GR" dirty="0" smtClean="0"/>
              <a:t>βελτιστοποίησης</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b="1" dirty="0" smtClean="0">
                <a:solidFill>
                  <a:srgbClr val="820000"/>
                </a:solidFill>
              </a:rPr>
              <a:t>Ορισμός</a:t>
            </a:r>
          </a:p>
          <a:p>
            <a:r>
              <a:rPr lang="el-GR" dirty="0"/>
              <a:t>Θα πρέπει να αποφεύγει κανείς να δίνει ορισμό σε μια τόσο ευρεία επιστημονική δραστηριότητα, και να αφήνει με τον καιρό και την μελέτη και ανάπτυξη του θέματος να σχηματιστεί η πραγματική έννοια και το επιστημονικό περιεχόμενο της βελτιστοποίησης και της ΕΕ</a:t>
            </a:r>
            <a:r>
              <a:rPr lang="el-GR" dirty="0" smtClean="0"/>
              <a:t>.</a:t>
            </a:r>
            <a:endParaRPr lang="el-GR" dirty="0"/>
          </a:p>
          <a:p>
            <a:r>
              <a:rPr lang="el-GR" dirty="0"/>
              <a:t>Πάντως μπορούμε να πούμε πολύ σύντομα και πολύ εισαγωγικά ότι, Βελτιστοποίηση (ή, Επιχειρησιακή Έρευνα) είναι η επινόηση και η εφαρμογή Επιστημονικών Μεθόδων για την επίλυση Επιχειρησιακών Προβλημάτων με σκοπό τον καλύτερο έλεγχο και τον ΒΕΛΤΙΣΤΟ τρόπο λειτουργίας οργανωμένων συστημάτων ή διαδικασιών</a:t>
            </a:r>
            <a:r>
              <a:rPr lang="el-GR" dirty="0" smtClean="0"/>
              <a:t>.</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9899870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d3d5f3d1ce9ccfa1594cce10eaa6aa79c0e076"/>
</p:tagLst>
</file>

<file path=ppt/theme/theme1.xml><?xml version="1.0" encoding="utf-8"?>
<a:theme xmlns:a="http://schemas.openxmlformats.org/drawingml/2006/main" name="OC_template_updated">
  <a:themeElements>
    <a:clrScheme name="Προσαρμοσμένο 1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TotalTime>
  <Words>2652</Words>
  <Application>Microsoft Office PowerPoint</Application>
  <PresentationFormat>Προβολή στην οθόνη (4:3)</PresentationFormat>
  <Paragraphs>235</Paragraphs>
  <Slides>30</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30</vt:i4>
      </vt:variant>
    </vt:vector>
  </HeadingPairs>
  <TitlesOfParts>
    <vt:vector size="32" baseType="lpstr">
      <vt:lpstr>OC_template_updated</vt:lpstr>
      <vt:lpstr>1_OC_template_updated</vt:lpstr>
      <vt:lpstr>Οικονομοτεχνική Ανάλυση και Διαχείριση</vt:lpstr>
      <vt:lpstr>Τομείς εφαρμογής, προβλήματα και μέθοδοι της βελτιστοποίησης (1/7)</vt:lpstr>
      <vt:lpstr>Τομείς εφαρμογής, προβλήματα και μέθοδοι της βελτιστοποίησης (2/7)</vt:lpstr>
      <vt:lpstr>Τομείς εφαρμογής, προβλήματα και μέθοδοι της βελτιστοποίησης (3/7)</vt:lpstr>
      <vt:lpstr>Τομείς εφαρμογής, προβλήματα και μέθοδοι της βελτιστοποίησης (4/7)</vt:lpstr>
      <vt:lpstr>Τομείς εφαρμογής, προβλήματα και μέθοδοι της βελτιστοποίησης (5/7)</vt:lpstr>
      <vt:lpstr>Τομείς εφαρμογής, προβλήματα και μέθοδοι της βελτιστοποίησης (6/7)</vt:lpstr>
      <vt:lpstr>Τομείς εφαρμογής, προβλήματα και μέθοδοι της βελτιστοποίησης (7/7)</vt:lpstr>
      <vt:lpstr>Η έννοια και η εφαρμογή της βελτιστοποίησης</vt:lpstr>
      <vt:lpstr>Τα στάδια της μεθόδου (1/2)</vt:lpstr>
      <vt:lpstr>Τα στάδια της μεθόδου (2/2)</vt:lpstr>
      <vt:lpstr>Το μοντέλο του προβλήματος (1/3)</vt:lpstr>
      <vt:lpstr>Το μοντέλο του προβλήματος (2/3)</vt:lpstr>
      <vt:lpstr>Το μοντέλο του προβλήματος (3/3)</vt:lpstr>
      <vt:lpstr>Η επίλυση του προβλήματος</vt:lpstr>
      <vt:lpstr>Μεγιστοποίηση κέρδους με γραμμικό προγραμματισμό</vt:lpstr>
      <vt:lpstr>Μοντελοποίηση προβλήματος (1/3)</vt:lpstr>
      <vt:lpstr>Μοντελοποίηση προβλήματος (2/3)</vt:lpstr>
      <vt:lpstr>Μοντελοποίηση προβλήματος (3/3)</vt:lpstr>
      <vt:lpstr>Γραφική επίλυση των ΠΓΠ (1/3)</vt:lpstr>
      <vt:lpstr>Γραφική επίλυση των ΠΓΠ (2/3)</vt:lpstr>
      <vt:lpstr>Γραφική επίλυση των ΠΓΠ (3/3)</vt:lpstr>
      <vt:lpstr>Απλές ασκήσεις (ΠΓΠ)</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52</cp:revision>
  <dcterms:created xsi:type="dcterms:W3CDTF">2013-03-04T13:35:19Z</dcterms:created>
  <dcterms:modified xsi:type="dcterms:W3CDTF">2015-04-15T12:41:10Z</dcterms:modified>
</cp:coreProperties>
</file>