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57" r:id="rId24"/>
    <p:sldId id="262" r:id="rId25"/>
    <p:sldId id="264" r:id="rId26"/>
    <p:sldId id="287" r:id="rId27"/>
    <p:sldId id="288" r:id="rId28"/>
    <p:sldId id="289" r:id="rId29"/>
    <p:sldId id="290"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07"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2901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00079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64088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02576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06750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529953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948077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63135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040549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74417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8045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Οικονομοτεχνική Ανάλυση και Διαχείριση</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20000"/>
          </a:bodyPr>
          <a:lstStyle/>
          <a:p>
            <a:pPr>
              <a:spcBef>
                <a:spcPts val="0"/>
              </a:spcBef>
              <a:spcAft>
                <a:spcPts val="1200"/>
              </a:spcAft>
            </a:pPr>
            <a:r>
              <a:rPr lang="el-GR" sz="2800" b="1" dirty="0" smtClean="0"/>
              <a:t>Ενότητα </a:t>
            </a:r>
            <a:r>
              <a:rPr lang="el-GR" sz="2800" b="1" dirty="0"/>
              <a:t>8</a:t>
            </a:r>
            <a:r>
              <a:rPr lang="el-GR" sz="2800" dirty="0" smtClean="0"/>
              <a:t>:</a:t>
            </a:r>
            <a:r>
              <a:rPr lang="en-US" sz="2800" dirty="0" smtClean="0"/>
              <a:t> </a:t>
            </a:r>
            <a:r>
              <a:rPr lang="el-GR" sz="2800" dirty="0"/>
              <a:t>Οικονομική </a:t>
            </a:r>
            <a:r>
              <a:rPr lang="el-GR" sz="2800" dirty="0" smtClean="0"/>
              <a:t>παρακολούθηση </a:t>
            </a:r>
            <a:r>
              <a:rPr lang="el-GR" sz="2800" dirty="0"/>
              <a:t>έ</a:t>
            </a:r>
            <a:r>
              <a:rPr lang="el-GR" sz="2800" dirty="0" smtClean="0"/>
              <a:t>ργου </a:t>
            </a:r>
            <a:r>
              <a:rPr lang="el-GR" sz="2800" dirty="0"/>
              <a:t>– </a:t>
            </a:r>
            <a:r>
              <a:rPr lang="el-GR" sz="2800" dirty="0" smtClean="0"/>
              <a:t>Πόροι </a:t>
            </a:r>
            <a:r>
              <a:rPr lang="el-GR" sz="2800" dirty="0"/>
              <a:t>&amp; σ</a:t>
            </a:r>
            <a:r>
              <a:rPr lang="el-GR" sz="2800" dirty="0" smtClean="0"/>
              <a:t>υντόμευση</a:t>
            </a:r>
          </a:p>
          <a:p>
            <a:pPr>
              <a:spcBef>
                <a:spcPts val="0"/>
              </a:spcBef>
              <a:spcAft>
                <a:spcPts val="1200"/>
              </a:spcAft>
            </a:pPr>
            <a:r>
              <a:rPr lang="el-GR" sz="2400" dirty="0" smtClean="0"/>
              <a:t>Βασίλης Μούσας</a:t>
            </a:r>
            <a:endParaRPr lang="el-GR" sz="2400" dirty="0"/>
          </a:p>
          <a:p>
            <a:pPr>
              <a:spcBef>
                <a:spcPts val="0"/>
              </a:spcBef>
            </a:pPr>
            <a:r>
              <a:rPr lang="el-GR" sz="2400" dirty="0"/>
              <a:t>Τμήμα </a:t>
            </a:r>
            <a:r>
              <a:rPr lang="el-GR" sz="2400" dirty="0" smtClean="0"/>
              <a:t>Πολιτικών Μηχανικών ΤΕ και Μηχανικών Τοπογραφίας και Γεωπληροφορικής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Συντόμευση </a:t>
            </a:r>
            <a:r>
              <a:rPr lang="el-GR" dirty="0" smtClean="0"/>
              <a:t>δραστηριοτήτων </a:t>
            </a:r>
            <a:r>
              <a:rPr lang="el-GR" sz="3200" b="0" dirty="0" smtClean="0"/>
              <a:t>(6/6)</a:t>
            </a:r>
            <a:endParaRPr lang="el-GR" dirty="0"/>
          </a:p>
        </p:txBody>
      </p:sp>
      <p:sp>
        <p:nvSpPr>
          <p:cNvPr id="3" name="Θέση περιεχομένου 2"/>
          <p:cNvSpPr>
            <a:spLocks noGrp="1"/>
          </p:cNvSpPr>
          <p:nvPr>
            <p:ph idx="1"/>
          </p:nvPr>
        </p:nvSpPr>
        <p:spPr>
          <a:xfrm>
            <a:off x="457200" y="1196752"/>
            <a:ext cx="8229600" cy="2088232"/>
          </a:xfrm>
        </p:spPr>
        <p:txBody>
          <a:bodyPr/>
          <a:lstStyle/>
          <a:p>
            <a:r>
              <a:rPr lang="el-GR" dirty="0"/>
              <a:t>Στο σημείο αυτό δεν μπορεί να γίνει άλλη συντόμευση δραστηριότητας που να συντομεύει το έργο. Το έργο λοιπόν μπορεί να συντομευτεί σχεδόν στο μισό χρόνο εκτέλεσής του, δηλαδή 11 εβδομάδες, με επιπλέον κόστος 18500€. Το νέο διάγραμμα του έργου θα είναι: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122" name="Picture 2" descr="PertCpm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894" y="3645024"/>
            <a:ext cx="49149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454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Συντόμευση &amp; </a:t>
            </a:r>
            <a:r>
              <a:rPr lang="el-GR" dirty="0" smtClean="0"/>
              <a:t>εξομάλυνση </a:t>
            </a:r>
            <a:r>
              <a:rPr lang="el-GR" sz="3200" b="0" dirty="0"/>
              <a:t>(</a:t>
            </a:r>
            <a:r>
              <a:rPr lang="el-GR" sz="3200" b="0" dirty="0" smtClean="0"/>
              <a:t>1/3)</a:t>
            </a:r>
            <a:endParaRPr lang="el-GR" sz="3200" b="0" dirty="0"/>
          </a:p>
        </p:txBody>
      </p:sp>
      <p:sp>
        <p:nvSpPr>
          <p:cNvPr id="3" name="Θέση περιεχομένου 2"/>
          <p:cNvSpPr>
            <a:spLocks noGrp="1"/>
          </p:cNvSpPr>
          <p:nvPr>
            <p:ph idx="1"/>
          </p:nvPr>
        </p:nvSpPr>
        <p:spPr>
          <a:xfrm>
            <a:off x="457200" y="1196752"/>
            <a:ext cx="8229600" cy="1728192"/>
          </a:xfrm>
        </p:spPr>
        <p:txBody>
          <a:bodyPr/>
          <a:lstStyle/>
          <a:p>
            <a:r>
              <a:rPr lang="el-GR" dirty="0"/>
              <a:t>Για να ολοκληρωθεί η μελέτη με τη νέα συντομότερη διάρκεια του έργου, πρέπει να σχεδιαστούν και τα νέα διαγράμματα GANTT και διαχείρισης πόρων του έργου</a:t>
            </a:r>
            <a:r>
              <a:rPr lang="el-GR" dirty="0" smtClean="0"/>
              <a:t>.</a:t>
            </a:r>
            <a:endParaRPr lang="el-GR" dirty="0"/>
          </a:p>
          <a:p>
            <a:r>
              <a:rPr lang="el-GR" dirty="0"/>
              <a:t>Το νέο διάγραμμα GANTT θα είναι: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4214690703"/>
              </p:ext>
            </p:extLst>
          </p:nvPr>
        </p:nvGraphicFramePr>
        <p:xfrm>
          <a:off x="2267744" y="3096344"/>
          <a:ext cx="4896540" cy="3356987"/>
        </p:xfrm>
        <a:graphic>
          <a:graphicData uri="http://schemas.openxmlformats.org/drawingml/2006/table">
            <a:tbl>
              <a:tblPr/>
              <a:tblGrid>
                <a:gridCol w="282745"/>
                <a:gridCol w="543276"/>
                <a:gridCol w="556403"/>
                <a:gridCol w="181765"/>
                <a:gridCol w="302941"/>
                <a:gridCol w="302941"/>
                <a:gridCol w="302941"/>
                <a:gridCol w="302941"/>
                <a:gridCol w="302941"/>
                <a:gridCol w="302941"/>
                <a:gridCol w="302941"/>
                <a:gridCol w="302941"/>
                <a:gridCol w="302941"/>
                <a:gridCol w="302941"/>
                <a:gridCol w="302941"/>
              </a:tblGrid>
              <a:tr h="253719">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b="1" dirty="0">
                          <a:effectLst/>
                          <a:latin typeface="Garamond" panose="02020404030301010803" pitchFamily="18" charset="0"/>
                          <a:ea typeface="Times New Roman" panose="02020603050405020304" pitchFamily="18" charset="0"/>
                          <a:cs typeface="Arial" panose="020B0604020202020204" pitchFamily="34" charset="0"/>
                        </a:rPr>
                        <a:t>Διάρκ.</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b="1">
                          <a:effectLst/>
                          <a:latin typeface="Garamond" panose="02020404030301010803" pitchFamily="18" charset="0"/>
                          <a:ea typeface="Times New Roman" panose="02020603050405020304" pitchFamily="18" charset="0"/>
                          <a:cs typeface="Arial" panose="020B0604020202020204" pitchFamily="34" charset="0"/>
                        </a:rPr>
                        <a:t>Περιθ.</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5371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A</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5371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B</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5371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D</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5371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G</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5371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I</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r>
              <a:tr h="27063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C</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7063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E</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7063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X</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9050" cap="flat" cmpd="sng" algn="ctr">
                      <a:solidFill>
                        <a:srgbClr val="80808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9050" cap="flat" cmpd="sng" algn="ctr">
                      <a:solidFill>
                        <a:srgbClr val="80808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7063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F</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7063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H</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solidFill>
                      <a:srgbClr val="808080"/>
                    </a:solidFill>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27784">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r>
              <a:tr h="253719">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7</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9</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11</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416023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Συντόμευση &amp; </a:t>
            </a:r>
            <a:r>
              <a:rPr lang="el-GR" dirty="0" smtClean="0"/>
              <a:t>εξομάλυνση </a:t>
            </a:r>
            <a:r>
              <a:rPr lang="el-GR" sz="3200" b="0" dirty="0" smtClean="0"/>
              <a:t>(2/3)</a:t>
            </a:r>
            <a:endParaRPr lang="el-GR" dirty="0"/>
          </a:p>
        </p:txBody>
      </p:sp>
      <p:sp>
        <p:nvSpPr>
          <p:cNvPr id="3" name="Θέση περιεχομένου 2"/>
          <p:cNvSpPr>
            <a:spLocks noGrp="1"/>
          </p:cNvSpPr>
          <p:nvPr>
            <p:ph idx="1"/>
          </p:nvPr>
        </p:nvSpPr>
        <p:spPr>
          <a:xfrm>
            <a:off x="457200" y="1196752"/>
            <a:ext cx="8229600" cy="504056"/>
          </a:xfrm>
        </p:spPr>
        <p:txBody>
          <a:bodyPr/>
          <a:lstStyle/>
          <a:p>
            <a:r>
              <a:rPr lang="el-GR" dirty="0"/>
              <a:t>Το νέο διάγραμμα για το απαιτούμενο προσωπικό θα είναι: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graphicFrame>
        <p:nvGraphicFramePr>
          <p:cNvPr id="6" name="Πίνακας 5"/>
          <p:cNvGraphicFramePr>
            <a:graphicFrameLocks noGrp="1"/>
          </p:cNvGraphicFramePr>
          <p:nvPr>
            <p:extLst>
              <p:ext uri="{D42A27DB-BD31-4B8C-83A1-F6EECF244321}">
                <p14:modId xmlns:p14="http://schemas.microsoft.com/office/powerpoint/2010/main" val="4190718904"/>
              </p:ext>
            </p:extLst>
          </p:nvPr>
        </p:nvGraphicFramePr>
        <p:xfrm>
          <a:off x="1763688" y="2060848"/>
          <a:ext cx="5355980" cy="3584416"/>
        </p:xfrm>
        <a:graphic>
          <a:graphicData uri="http://schemas.openxmlformats.org/drawingml/2006/table">
            <a:tbl>
              <a:tblPr/>
              <a:tblGrid>
                <a:gridCol w="309275"/>
                <a:gridCol w="594250"/>
                <a:gridCol w="608609"/>
                <a:gridCol w="198820"/>
                <a:gridCol w="331366"/>
                <a:gridCol w="331366"/>
                <a:gridCol w="331366"/>
                <a:gridCol w="331366"/>
                <a:gridCol w="331366"/>
                <a:gridCol w="331366"/>
                <a:gridCol w="331366"/>
                <a:gridCol w="331366"/>
                <a:gridCol w="331366"/>
                <a:gridCol w="331366"/>
                <a:gridCol w="331366"/>
              </a:tblGrid>
              <a:tr h="270908">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b="1" dirty="0">
                          <a:effectLst/>
                          <a:latin typeface="Garamond" panose="02020404030301010803" pitchFamily="18" charset="0"/>
                          <a:ea typeface="Times New Roman" panose="02020603050405020304" pitchFamily="18" charset="0"/>
                          <a:cs typeface="Arial" panose="020B0604020202020204" pitchFamily="34" charset="0"/>
                        </a:rPr>
                        <a:t>Διάρκ.</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b="1">
                          <a:effectLst/>
                          <a:latin typeface="Garamond" panose="02020404030301010803" pitchFamily="18" charset="0"/>
                          <a:ea typeface="Times New Roman" panose="02020603050405020304" pitchFamily="18" charset="0"/>
                          <a:cs typeface="Arial" panose="020B0604020202020204" pitchFamily="34" charset="0"/>
                        </a:rPr>
                        <a:t>Ά/εβδ</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7090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A</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7090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B</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7090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D</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7090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G</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r>
              <a:tr h="27090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I</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28896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C</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r>
              <a:tr h="28896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E</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8896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X</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8896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F</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88969">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H</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r>
              <a:tr h="243215">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Σύνολο</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r">
                        <a:spcAft>
                          <a:spcPts val="0"/>
                        </a:spcAft>
                      </a:pPr>
                      <a:r>
                        <a:rPr lang="el-GR" sz="800">
                          <a:effectLst/>
                          <a:latin typeface="Arial" panose="020B0604020202020204" pitchFamily="34" charset="0"/>
                          <a:ea typeface="Times New Roman" panose="02020603050405020304" pitchFamily="18" charset="0"/>
                        </a:rPr>
                        <a:t>:</a:t>
                      </a: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13</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b="1">
                          <a:effectLst/>
                          <a:latin typeface="Arial" panose="020B0604020202020204" pitchFamily="34" charset="0"/>
                          <a:ea typeface="Times New Roman" panose="02020603050405020304" pitchFamily="18" charset="0"/>
                        </a:rPr>
                        <a:t>22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270908">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7</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9</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11</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07708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Συντόμευση &amp; </a:t>
            </a:r>
            <a:r>
              <a:rPr lang="el-GR" dirty="0" smtClean="0"/>
              <a:t>εξομάλυνση </a:t>
            </a:r>
            <a:r>
              <a:rPr lang="el-GR" sz="3200" b="0" dirty="0" smtClean="0"/>
              <a:t>(3/3)</a:t>
            </a:r>
            <a:endParaRPr lang="el-GR" dirty="0"/>
          </a:p>
        </p:txBody>
      </p:sp>
      <p:sp>
        <p:nvSpPr>
          <p:cNvPr id="3" name="Θέση περιεχομένου 2"/>
          <p:cNvSpPr>
            <a:spLocks noGrp="1"/>
          </p:cNvSpPr>
          <p:nvPr>
            <p:ph idx="1"/>
          </p:nvPr>
        </p:nvSpPr>
        <p:spPr>
          <a:xfrm>
            <a:off x="457200" y="1196752"/>
            <a:ext cx="8229600" cy="2664296"/>
          </a:xfrm>
        </p:spPr>
        <p:txBody>
          <a:bodyPr/>
          <a:lstStyle/>
          <a:p>
            <a:r>
              <a:rPr lang="el-GR" dirty="0"/>
              <a:t>Εδώ παρουσιάζεται και μια τελευταία δυνατότητα βελτίωσης για διερεύνηση. Η δραστηριότητα H μπορεί να συντομευτεί για μια ακόμη εβδομάδα (επιπλέον κόστος 2500€). Αυτό δεν θα έχει επίπτωση στη διάρκεια του έργου, αλλά θα επιτρέψει στην δραστηριότητα F να εκτελεστεί 1 εβδομάδα αργότερα και έτσι να εξομαλυνθούν οι μέγιστες απαιτήσεις σε προσωπικό (18 αντί 22 άτομα). Δηλαδή: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graphicFrame>
        <p:nvGraphicFramePr>
          <p:cNvPr id="6" name="Πίνακας 5"/>
          <p:cNvGraphicFramePr>
            <a:graphicFrameLocks noGrp="1"/>
          </p:cNvGraphicFramePr>
          <p:nvPr>
            <p:extLst>
              <p:ext uri="{D42A27DB-BD31-4B8C-83A1-F6EECF244321}">
                <p14:modId xmlns:p14="http://schemas.microsoft.com/office/powerpoint/2010/main" val="1803988288"/>
              </p:ext>
            </p:extLst>
          </p:nvPr>
        </p:nvGraphicFramePr>
        <p:xfrm>
          <a:off x="2339752" y="3882811"/>
          <a:ext cx="4104453" cy="2564906"/>
        </p:xfrm>
        <a:graphic>
          <a:graphicData uri="http://schemas.openxmlformats.org/drawingml/2006/table">
            <a:tbl>
              <a:tblPr/>
              <a:tblGrid>
                <a:gridCol w="237007"/>
                <a:gridCol w="455392"/>
                <a:gridCol w="466396"/>
                <a:gridCol w="152362"/>
                <a:gridCol w="253936"/>
                <a:gridCol w="253936"/>
                <a:gridCol w="253936"/>
                <a:gridCol w="253936"/>
                <a:gridCol w="253936"/>
                <a:gridCol w="253936"/>
                <a:gridCol w="253936"/>
                <a:gridCol w="253936"/>
                <a:gridCol w="253936"/>
                <a:gridCol w="253936"/>
                <a:gridCol w="253936"/>
              </a:tblGrid>
              <a:tr h="193854">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b="1" dirty="0">
                          <a:effectLst/>
                          <a:latin typeface="Garamond" panose="02020404030301010803" pitchFamily="18" charset="0"/>
                          <a:ea typeface="Times New Roman" panose="02020603050405020304" pitchFamily="18" charset="0"/>
                          <a:cs typeface="Arial" panose="020B0604020202020204" pitchFamily="34" charset="0"/>
                        </a:rPr>
                        <a:t>Διάρκ.</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b="1">
                          <a:effectLst/>
                          <a:latin typeface="Garamond" panose="02020404030301010803" pitchFamily="18" charset="0"/>
                          <a:ea typeface="Times New Roman" panose="02020603050405020304" pitchFamily="18" charset="0"/>
                          <a:cs typeface="Arial" panose="020B0604020202020204" pitchFamily="34" charset="0"/>
                        </a:rPr>
                        <a:t>Ά/εβδ</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9385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A</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9385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B</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9385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D</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9385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G</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r>
              <a:tr h="193854">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I</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20677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C</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r>
              <a:tr h="20677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E</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12</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677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X</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677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F</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206778">
                <a:tc>
                  <a:txBody>
                    <a:bodyPr/>
                    <a:lstStyle/>
                    <a:p>
                      <a:pPr algn="ctr">
                        <a:spcAft>
                          <a:spcPts val="0"/>
                        </a:spcAft>
                      </a:pPr>
                      <a:r>
                        <a:rPr lang="en-US" sz="800">
                          <a:effectLst/>
                          <a:latin typeface="Garamond" panose="02020404030301010803" pitchFamily="18" charset="0"/>
                          <a:ea typeface="Times New Roman" panose="02020603050405020304" pitchFamily="18" charset="0"/>
                          <a:cs typeface="Arial" panose="020B0604020202020204" pitchFamily="34" charset="0"/>
                        </a:rPr>
                        <a:t>H</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r>
              <a:tr h="174038">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Σύνολο</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r">
                        <a:spcAft>
                          <a:spcPts val="0"/>
                        </a:spcAft>
                      </a:pPr>
                      <a:r>
                        <a:rPr lang="el-GR" sz="800">
                          <a:effectLst/>
                          <a:latin typeface="Arial" panose="020B0604020202020204" pitchFamily="34" charset="0"/>
                          <a:ea typeface="Times New Roman" panose="02020603050405020304" pitchFamily="18" charset="0"/>
                        </a:rPr>
                        <a:t>:</a:t>
                      </a: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13</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17</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b="1">
                          <a:effectLst/>
                          <a:latin typeface="Arial" panose="020B0604020202020204" pitchFamily="34" charset="0"/>
                          <a:ea typeface="Times New Roman" panose="02020603050405020304" pitchFamily="18" charset="0"/>
                        </a:rPr>
                        <a:t>18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b="1">
                          <a:effectLst/>
                          <a:latin typeface="Arial" panose="020B0604020202020204" pitchFamily="34" charset="0"/>
                          <a:ea typeface="Times New Roman" panose="02020603050405020304" pitchFamily="18" charset="0"/>
                        </a:rPr>
                        <a:t>18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a:effectLst/>
                          <a:latin typeface="Arial" panose="020B0604020202020204" pitchFamily="34" charset="0"/>
                          <a:ea typeface="Times New Roman" panose="02020603050405020304" pitchFamily="18" charset="0"/>
                        </a:rPr>
                        <a:t>14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93854">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Arial" panose="020B0604020202020204" pitchFamily="34" charset="0"/>
                          <a:ea typeface="Times New Roman" panose="02020603050405020304" pitchFamily="18"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1</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2</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a:effectLst/>
                          <a:latin typeface="Garamond" panose="02020404030301010803" pitchFamily="18" charset="0"/>
                          <a:ea typeface="Times New Roman" panose="02020603050405020304" pitchFamily="18" charset="0"/>
                          <a:cs typeface="Arial" panose="020B0604020202020204" pitchFamily="34" charset="0"/>
                        </a:rPr>
                        <a:t>3</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4</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5</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6</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7</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8</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9</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a:effectLst/>
                          <a:latin typeface="Garamond" panose="02020404030301010803" pitchFamily="18" charset="0"/>
                          <a:ea typeface="Times New Roman" panose="02020603050405020304" pitchFamily="18" charset="0"/>
                          <a:cs typeface="Arial" panose="020B0604020202020204" pitchFamily="34" charset="0"/>
                        </a:rPr>
                        <a:t>10</a:t>
                      </a:r>
                      <a:endParaRPr lang="el-GR" sz="120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11</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242822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Στοχαστική </a:t>
            </a:r>
            <a:r>
              <a:rPr lang="el-GR" dirty="0" smtClean="0"/>
              <a:t>ανάλυση </a:t>
            </a:r>
            <a:r>
              <a:rPr lang="el-GR" dirty="0"/>
              <a:t>του </a:t>
            </a:r>
            <a:r>
              <a:rPr lang="el-GR" dirty="0" smtClean="0"/>
              <a:t>χρονικού προγραμματισμού </a:t>
            </a:r>
            <a:r>
              <a:rPr lang="el-GR" sz="3600" b="0" dirty="0"/>
              <a:t>(</a:t>
            </a:r>
            <a:r>
              <a:rPr lang="el-GR" sz="3600" b="0" dirty="0" smtClean="0"/>
              <a:t>1/8)</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Σε πολλά έργα, η χρονική διάρκεια μιας δραστηριότητας (ή περισσοτέρων) δεν είναι γνωστή με ακρίβεια αλλά με προσέγγιση ή όπως λέμε ‘περίπου’. Οι λόγοι είναι πολλοί και διαφορετικοί, π.χ., σε έργα έρευνας &amp; ανάπτυξης όπου είναι δύσκολη η εκτίμηση της διάρκειας, ή σε κατασκευές όπου ο καιρικές συνθήκες παίζουν σημαντικό ρόλο, ή σε μεταφορές όπου η κυκλοφοριακή συμφόρηση δεν είναι από πριν γνωστή.</a:t>
            </a:r>
          </a:p>
          <a:p>
            <a:r>
              <a:rPr lang="el-GR" dirty="0"/>
              <a:t>Σε αυτές τις περιπτώσεις ο υπεύθυνος πρέπει να δώσει τρεις (3) τιμές για την διάρκεια κάθε δραστηριότητας. Την ‘συνηθισμένη’ ή ‘πιο πιθανή’ διάρκεια (m) η οποία συνήθως βασίζεται σε προηγούμενες εμπειρίες ή εκτιμήσεις, συνοδευόμενη από άλλες δύο τιμές: Α) την ‘πιο αισιόδοξη’ ή ‘συντομότερη δυνατή’ διάρκεια (α) που θα μπορούσε να έχει η δραστηριότητα, και, Β) την ‘πιο απαισιόδοξη’ ή ‘μεγαλύτερη’ διάρκεια (β) που θα μπορούσε να τύχει για τη δραστηριότητα αυτή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551682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Στοχαστική ανάλυση του χρονικού </a:t>
            </a:r>
            <a:r>
              <a:rPr lang="el-GR" dirty="0" smtClean="0"/>
              <a:t>προγραμματισμού </a:t>
            </a:r>
            <a:r>
              <a:rPr lang="el-GR" sz="3600" b="0" dirty="0" smtClean="0"/>
              <a:t>(2/8)</a:t>
            </a:r>
            <a:endParaRPr lang="el-GR" dirty="0"/>
          </a:p>
        </p:txBody>
      </p:sp>
      <p:sp>
        <p:nvSpPr>
          <p:cNvPr id="3" name="Θέση περιεχομένου 2"/>
          <p:cNvSpPr>
            <a:spLocks noGrp="1"/>
          </p:cNvSpPr>
          <p:nvPr>
            <p:ph idx="1"/>
          </p:nvPr>
        </p:nvSpPr>
        <p:spPr>
          <a:xfrm>
            <a:off x="457200" y="3140968"/>
            <a:ext cx="8229600" cy="3215382"/>
          </a:xfrm>
        </p:spPr>
        <p:txBody>
          <a:bodyPr>
            <a:normAutofit/>
          </a:bodyPr>
          <a:lstStyle/>
          <a:p>
            <a:pPr marL="0" indent="0" algn="ctr">
              <a:buNone/>
            </a:pPr>
            <a:r>
              <a:rPr lang="el-GR" b="1" dirty="0"/>
              <a:t>Κατανομή Βήτα</a:t>
            </a:r>
          </a:p>
          <a:p>
            <a:r>
              <a:rPr lang="el-GR" dirty="0"/>
              <a:t>Έχοντας τις τρείς αυτές τιμές μπορούμε να υπολογίσουμε την κατανομή ‘Βήτα’ που ορίζεται από τη αναμενόμενη μέση διάρκεια (μ) &amp; την τυπική απόκλιση (σ) της δραστηριότητας (i). Ο υπολογισμός γίνεται με τους δυο παρακάτω τύπους:</a:t>
            </a:r>
          </a:p>
          <a:p>
            <a:pPr marL="0" indent="0" algn="ctr">
              <a:buNone/>
            </a:pPr>
            <a:r>
              <a:rPr lang="el-GR" i="1" dirty="0"/>
              <a:t>μ</a:t>
            </a:r>
            <a:r>
              <a:rPr lang="en-US" i="1" baseline="-25000" dirty="0"/>
              <a:t>i</a:t>
            </a:r>
            <a:r>
              <a:rPr lang="el-GR" dirty="0"/>
              <a:t> = (</a:t>
            </a:r>
            <a:r>
              <a:rPr lang="el-GR" i="1" dirty="0"/>
              <a:t>α</a:t>
            </a:r>
            <a:r>
              <a:rPr lang="el-GR" dirty="0"/>
              <a:t> + 4</a:t>
            </a:r>
            <a:r>
              <a:rPr lang="en-US" i="1" dirty="0"/>
              <a:t>m</a:t>
            </a:r>
            <a:r>
              <a:rPr lang="el-GR" dirty="0"/>
              <a:t> + </a:t>
            </a:r>
            <a:r>
              <a:rPr lang="el-GR" i="1" dirty="0"/>
              <a:t>β</a:t>
            </a:r>
            <a:r>
              <a:rPr lang="el-GR" dirty="0"/>
              <a:t>) / 6</a:t>
            </a:r>
            <a:r>
              <a:rPr lang="el-GR" dirty="0" smtClean="0"/>
              <a:t>,  (</a:t>
            </a:r>
            <a:r>
              <a:rPr lang="el-GR" dirty="0"/>
              <a:t>1)</a:t>
            </a:r>
          </a:p>
          <a:p>
            <a:pPr marL="0" indent="0" algn="ctr">
              <a:buNone/>
            </a:pPr>
            <a:r>
              <a:rPr lang="el-GR" i="1" dirty="0"/>
              <a:t>σ</a:t>
            </a:r>
            <a:r>
              <a:rPr lang="en-US" i="1" baseline="-25000" dirty="0"/>
              <a:t>i</a:t>
            </a:r>
            <a:r>
              <a:rPr lang="el-GR" dirty="0"/>
              <a:t> = (</a:t>
            </a:r>
            <a:r>
              <a:rPr lang="el-GR" i="1" dirty="0"/>
              <a:t>β</a:t>
            </a:r>
            <a:r>
              <a:rPr lang="el-GR" dirty="0"/>
              <a:t> – </a:t>
            </a:r>
            <a:r>
              <a:rPr lang="el-GR" i="1" dirty="0"/>
              <a:t>α</a:t>
            </a:r>
            <a:r>
              <a:rPr lang="el-GR" dirty="0"/>
              <a:t>) / </a:t>
            </a:r>
            <a:r>
              <a:rPr lang="el-GR" dirty="0" smtClean="0"/>
              <a:t>6  (</a:t>
            </a:r>
            <a:r>
              <a:rPr lang="el-GR" dirty="0"/>
              <a:t>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grpSp>
        <p:nvGrpSpPr>
          <p:cNvPr id="6" name="Ομάδα 5"/>
          <p:cNvGrpSpPr/>
          <p:nvPr/>
        </p:nvGrpSpPr>
        <p:grpSpPr>
          <a:xfrm>
            <a:off x="3419872" y="1484784"/>
            <a:ext cx="2486025" cy="1587210"/>
            <a:chOff x="2843808" y="1916832"/>
            <a:chExt cx="2486025" cy="158721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916832"/>
              <a:ext cx="24860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2880022" y="3134710"/>
              <a:ext cx="280846" cy="369332"/>
            </a:xfrm>
            <a:prstGeom prst="rect">
              <a:avLst/>
            </a:prstGeom>
          </p:spPr>
          <p:txBody>
            <a:bodyPr wrap="none">
              <a:spAutoFit/>
            </a:bodyPr>
            <a:lstStyle/>
            <a:p>
              <a:r>
                <a:rPr lang="el-GR" i="1" dirty="0">
                  <a:latin typeface="Garamond" panose="02020404030301010803" pitchFamily="18" charset="0"/>
                  <a:ea typeface="Times New Roman" panose="02020603050405020304" pitchFamily="18" charset="0"/>
                  <a:cs typeface="Times New Roman" panose="02020603050405020304" pitchFamily="18" charset="0"/>
                </a:rPr>
                <a:t>α</a:t>
              </a:r>
              <a:endParaRPr lang="el-GR" dirty="0"/>
            </a:p>
          </p:txBody>
        </p:sp>
        <p:sp>
          <p:nvSpPr>
            <p:cNvPr id="7" name="Ορθογώνιο 6"/>
            <p:cNvSpPr/>
            <p:nvPr/>
          </p:nvSpPr>
          <p:spPr>
            <a:xfrm>
              <a:off x="3946397" y="3134710"/>
              <a:ext cx="328936" cy="369332"/>
            </a:xfrm>
            <a:prstGeom prst="rect">
              <a:avLst/>
            </a:prstGeom>
          </p:spPr>
          <p:txBody>
            <a:bodyPr wrap="none">
              <a:spAutoFit/>
            </a:bodyPr>
            <a:lstStyle/>
            <a:p>
              <a:r>
                <a:rPr lang="en-US" i="1" dirty="0">
                  <a:latin typeface="Garamond" panose="02020404030301010803" pitchFamily="18" charset="0"/>
                  <a:cs typeface="Times New Roman" panose="02020603050405020304" pitchFamily="18" charset="0"/>
                </a:rPr>
                <a:t>m</a:t>
              </a:r>
              <a:endParaRPr lang="el-GR" dirty="0"/>
            </a:p>
          </p:txBody>
        </p:sp>
        <p:sp>
          <p:nvSpPr>
            <p:cNvPr id="8" name="Ορθογώνιο 7"/>
            <p:cNvSpPr/>
            <p:nvPr/>
          </p:nvSpPr>
          <p:spPr>
            <a:xfrm>
              <a:off x="4896394" y="3134710"/>
              <a:ext cx="282450" cy="369332"/>
            </a:xfrm>
            <a:prstGeom prst="rect">
              <a:avLst/>
            </a:prstGeom>
          </p:spPr>
          <p:txBody>
            <a:bodyPr wrap="none">
              <a:spAutoFit/>
            </a:bodyPr>
            <a:lstStyle/>
            <a:p>
              <a:r>
                <a:rPr lang="el-GR" i="1" dirty="0" smtClean="0">
                  <a:latin typeface="Garamond" panose="02020404030301010803" pitchFamily="18" charset="0"/>
                  <a:cs typeface="Times New Roman" panose="02020603050405020304" pitchFamily="18" charset="0"/>
                </a:rPr>
                <a:t>β</a:t>
              </a:r>
              <a:endParaRPr lang="el-GR" dirty="0"/>
            </a:p>
          </p:txBody>
        </p:sp>
      </p:grpSp>
    </p:spTree>
    <p:extLst>
      <p:ext uri="{BB962C8B-B14F-4D97-AF65-F5344CB8AC3E}">
        <p14:creationId xmlns:p14="http://schemas.microsoft.com/office/powerpoint/2010/main" val="526679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Στοχαστική ανάλυση του χρονικού </a:t>
            </a:r>
            <a:r>
              <a:rPr lang="el-GR" dirty="0" smtClean="0"/>
              <a:t>προγραμματισμού </a:t>
            </a:r>
            <a:r>
              <a:rPr lang="el-GR" sz="3600" b="0" dirty="0" smtClean="0"/>
              <a:t>(3/8)</a:t>
            </a:r>
            <a:endParaRPr lang="el-GR" dirty="0"/>
          </a:p>
        </p:txBody>
      </p:sp>
      <p:sp>
        <p:nvSpPr>
          <p:cNvPr id="3" name="Θέση περιεχομένου 2"/>
          <p:cNvSpPr>
            <a:spLocks noGrp="1"/>
          </p:cNvSpPr>
          <p:nvPr>
            <p:ph idx="1"/>
          </p:nvPr>
        </p:nvSpPr>
        <p:spPr>
          <a:xfrm>
            <a:off x="457200" y="1196751"/>
            <a:ext cx="8229600" cy="5524723"/>
          </a:xfrm>
        </p:spPr>
        <p:txBody>
          <a:bodyPr>
            <a:normAutofit fontScale="92500" lnSpcReduction="10000"/>
          </a:bodyPr>
          <a:lstStyle/>
          <a:p>
            <a:r>
              <a:rPr lang="el-GR" dirty="0"/>
              <a:t>Έχοντας όλα τα ζεύγη (μi</a:t>
            </a:r>
            <a:r>
              <a:rPr lang="el-GR" dirty="0" smtClean="0"/>
              <a:t>, σi</a:t>
            </a:r>
            <a:r>
              <a:rPr lang="el-GR" dirty="0"/>
              <a:t>) των δραστηριοτήτων υπολογίζουμε την συνολική ‘Κανονική’ κατανομή όλου του έργου από τα παρακάτω αθροίσματα των επί μέρους κατανομών</a:t>
            </a:r>
            <a:r>
              <a:rPr lang="el-GR" dirty="0" smtClean="0"/>
              <a:t>:</a:t>
            </a:r>
          </a:p>
          <a:p>
            <a:pPr marL="0" indent="0" algn="ctr">
              <a:buNone/>
            </a:pPr>
            <a:r>
              <a:rPr lang="el-GR" i="1" dirty="0"/>
              <a:t>μ</a:t>
            </a:r>
            <a:r>
              <a:rPr lang="el-GR" i="1" baseline="-25000" dirty="0"/>
              <a:t>ε</a:t>
            </a:r>
            <a:r>
              <a:rPr lang="el-GR" dirty="0"/>
              <a:t> = Σ(</a:t>
            </a:r>
            <a:r>
              <a:rPr lang="el-GR" i="1" dirty="0"/>
              <a:t>μ</a:t>
            </a:r>
            <a:r>
              <a:rPr lang="en-US" i="1" baseline="-25000" dirty="0"/>
              <a:t>i</a:t>
            </a:r>
            <a:r>
              <a:rPr lang="el-GR" dirty="0" smtClean="0"/>
              <a:t>)  (</a:t>
            </a:r>
            <a:r>
              <a:rPr lang="el-GR" dirty="0"/>
              <a:t>3)</a:t>
            </a:r>
          </a:p>
          <a:p>
            <a:pPr marL="0" indent="0" algn="ctr">
              <a:buNone/>
            </a:pPr>
            <a:r>
              <a:rPr lang="el-GR" i="1" dirty="0"/>
              <a:t>σ</a:t>
            </a:r>
            <a:r>
              <a:rPr lang="el-GR" i="1" baseline="-25000" dirty="0"/>
              <a:t>ε</a:t>
            </a:r>
            <a:r>
              <a:rPr lang="el-GR" dirty="0"/>
              <a:t> = √(Σ(</a:t>
            </a:r>
            <a:r>
              <a:rPr lang="el-GR" i="1" dirty="0"/>
              <a:t>σ</a:t>
            </a:r>
            <a:r>
              <a:rPr lang="en-US" i="1" baseline="-25000" dirty="0"/>
              <a:t>i</a:t>
            </a:r>
            <a:r>
              <a:rPr lang="el-GR" baseline="30000" dirty="0"/>
              <a:t>2</a:t>
            </a:r>
            <a:r>
              <a:rPr lang="el-GR" dirty="0" smtClean="0"/>
              <a:t>))  (</a:t>
            </a:r>
            <a:r>
              <a:rPr lang="el-GR" dirty="0"/>
              <a:t>4)</a:t>
            </a:r>
          </a:p>
          <a:p>
            <a:r>
              <a:rPr lang="el-GR" dirty="0"/>
              <a:t>Σημειώστε ότι, οι τυπικές αποκλίσεις πρέπει πρώτα να υψωθούν στο τετράγωνο, να γίνουν δηλαδή διασπορές, και αφού αθροιστούν, η τετραγωνική ρίζα μετατρέπει το άθροισμα πάλι σε τυπική απόκλιση.</a:t>
            </a:r>
          </a:p>
          <a:p>
            <a:r>
              <a:rPr lang="el-GR" dirty="0"/>
              <a:t>Από την στατιστική θεωρεία γνωρίζουμε ότι, όταν αθροίζουμε ένα μεγάλο αριθμό στοχαστικών μεταβλητών (με ίδια κατανομή) προκύπτει επίσης στοχαστική μεταβλητή που ακολουθεί την κανονική κατανομή (Gaussian) η οποία έχει μέση τιμή ίση με το άθροισμα των μέσων τιμών των επιμέρους κατανομών (3) και διασπορά (Variance) ίση με το άθροισμα των διασπορών τους (4</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634963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Στοχαστική ανάλυση του χρονικού </a:t>
            </a:r>
            <a:r>
              <a:rPr lang="el-GR" dirty="0" smtClean="0"/>
              <a:t>προγραμματισμού </a:t>
            </a:r>
            <a:r>
              <a:rPr lang="el-GR" sz="3600" b="0" dirty="0" smtClean="0"/>
              <a:t>(4/8)</a:t>
            </a:r>
            <a:endParaRPr lang="el-GR" dirty="0"/>
          </a:p>
        </p:txBody>
      </p:sp>
      <p:sp>
        <p:nvSpPr>
          <p:cNvPr id="3" name="Θέση περιεχομένου 2"/>
          <p:cNvSpPr>
            <a:spLocks noGrp="1"/>
          </p:cNvSpPr>
          <p:nvPr>
            <p:ph idx="1"/>
          </p:nvPr>
        </p:nvSpPr>
        <p:spPr>
          <a:xfrm>
            <a:off x="457200" y="1196752"/>
            <a:ext cx="8229600" cy="1656184"/>
          </a:xfrm>
        </p:spPr>
        <p:txBody>
          <a:bodyPr/>
          <a:lstStyle/>
          <a:p>
            <a:r>
              <a:rPr lang="el-GR" dirty="0" smtClean="0"/>
              <a:t>Στην </a:t>
            </a:r>
            <a:r>
              <a:rPr lang="el-GR" dirty="0"/>
              <a:t>περίπτωση των δραστηριοτήτων ενός έργου, κάθε μια τους ακολουθεί την κατανομή Βήτα αλλά το άθροισμα τους που αφορά τη συνολική διάρκεια του έργου ακολουθεί τη Κανονική κατανομή.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grpSp>
        <p:nvGrpSpPr>
          <p:cNvPr id="5" name="Ομάδα 4"/>
          <p:cNvGrpSpPr/>
          <p:nvPr/>
        </p:nvGrpSpPr>
        <p:grpSpPr>
          <a:xfrm>
            <a:off x="2267744" y="3018954"/>
            <a:ext cx="4415714" cy="2520159"/>
            <a:chOff x="2267744" y="3018954"/>
            <a:chExt cx="4415714" cy="252015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l="15379" t="17624" r="11525" b="33598"/>
            <a:stretch>
              <a:fillRect/>
            </a:stretch>
          </p:blipFill>
          <p:spPr bwMode="auto">
            <a:xfrm>
              <a:off x="2267744" y="3018954"/>
              <a:ext cx="4415714" cy="232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4288847" y="5169781"/>
              <a:ext cx="285656" cy="369332"/>
            </a:xfrm>
            <a:prstGeom prst="rect">
              <a:avLst/>
            </a:prstGeom>
          </p:spPr>
          <p:txBody>
            <a:bodyPr wrap="none">
              <a:spAutoFit/>
            </a:bodyPr>
            <a:lstStyle/>
            <a:p>
              <a:r>
                <a:rPr lang="el-GR" i="1" dirty="0" smtClean="0">
                  <a:latin typeface="Garamond" panose="02020404030301010803" pitchFamily="18" charset="0"/>
                  <a:ea typeface="Times New Roman" panose="02020603050405020304" pitchFamily="18" charset="0"/>
                  <a:cs typeface="Times New Roman" panose="02020603050405020304" pitchFamily="18" charset="0"/>
                </a:rPr>
                <a:t>μ</a:t>
              </a:r>
              <a:endParaRPr lang="el-GR" dirty="0"/>
            </a:p>
          </p:txBody>
        </p:sp>
      </p:grpSp>
      <p:sp>
        <p:nvSpPr>
          <p:cNvPr id="7" name="Ορθογώνιο 6"/>
          <p:cNvSpPr/>
          <p:nvPr/>
        </p:nvSpPr>
        <p:spPr>
          <a:xfrm>
            <a:off x="3307443" y="5637144"/>
            <a:ext cx="2549801" cy="430887"/>
          </a:xfrm>
          <a:prstGeom prst="rect">
            <a:avLst/>
          </a:prstGeom>
        </p:spPr>
        <p:txBody>
          <a:bodyPr wrap="none">
            <a:spAutoFit/>
          </a:bodyPr>
          <a:lstStyle/>
          <a:p>
            <a:r>
              <a:rPr lang="el-GR" sz="2200" b="1" dirty="0">
                <a:latin typeface="+mn-lt"/>
              </a:rPr>
              <a:t>Κανονική Κατανομή</a:t>
            </a:r>
          </a:p>
        </p:txBody>
      </p:sp>
    </p:spTree>
    <p:extLst>
      <p:ext uri="{BB962C8B-B14F-4D97-AF65-F5344CB8AC3E}">
        <p14:creationId xmlns:p14="http://schemas.microsoft.com/office/powerpoint/2010/main" val="4046957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Στοχαστική ανάλυση του χρονικού </a:t>
            </a:r>
            <a:r>
              <a:rPr lang="el-GR" dirty="0" smtClean="0"/>
              <a:t>προγραμματισμού </a:t>
            </a:r>
            <a:r>
              <a:rPr lang="el-GR" sz="3600" b="0" dirty="0" smtClean="0"/>
              <a:t>(5/8)</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smtClean="0">
                <a:solidFill>
                  <a:srgbClr val="820000"/>
                </a:solidFill>
              </a:rPr>
              <a:t>Παράδειγμα:</a:t>
            </a:r>
            <a:endParaRPr lang="el-GR" dirty="0" smtClean="0"/>
          </a:p>
          <a:p>
            <a:pPr marL="0" indent="0">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44216"/>
            <a:ext cx="7113855" cy="271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328700" y="4867109"/>
            <a:ext cx="8507288" cy="1446550"/>
          </a:xfrm>
          <a:prstGeom prst="rect">
            <a:avLst/>
          </a:prstGeom>
        </p:spPr>
        <p:txBody>
          <a:bodyPr wrap="square">
            <a:spAutoFit/>
          </a:bodyPr>
          <a:lstStyle/>
          <a:p>
            <a:r>
              <a:rPr lang="el-GR" sz="2200" dirty="0">
                <a:latin typeface="+mn-lt"/>
              </a:rPr>
              <a:t>Έχοντας τις τιμές με &amp; σε (και με τη βοήθεια πινάκων της Τυπικής Κανονικής Κατανομής) μπορούμε πλέον να απαντήσουμε σε ερωτήσεις σχετικές με τη διάρκεια του έργου και τις πιθανότητες να ολοκληρωθεί το έργο πριν, μετά, ή, μεταξύ ορισμένων χρονικών ορίων. </a:t>
            </a:r>
          </a:p>
        </p:txBody>
      </p:sp>
    </p:spTree>
    <p:extLst>
      <p:ext uri="{BB962C8B-B14F-4D97-AF65-F5344CB8AC3E}">
        <p14:creationId xmlns:p14="http://schemas.microsoft.com/office/powerpoint/2010/main" val="83364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Στοχαστική ανάλυση του χρονικού </a:t>
            </a:r>
            <a:r>
              <a:rPr lang="el-GR" dirty="0" smtClean="0"/>
              <a:t>προγραμματισμού </a:t>
            </a:r>
            <a:r>
              <a:rPr lang="el-GR" sz="3600" b="0" dirty="0" smtClean="0"/>
              <a:t>(6/8)</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a:solidFill>
                  <a:srgbClr val="820000"/>
                </a:solidFill>
              </a:rPr>
              <a:t>Κανονική Κατανομή και τα όρια των περιοχών 1σ-2σ-3σ</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44216"/>
            <a:ext cx="4824536" cy="40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56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Οικονομική </a:t>
            </a:r>
            <a:r>
              <a:rPr lang="el-GR" dirty="0" smtClean="0"/>
              <a:t>παρακολούθηση </a:t>
            </a:r>
            <a:r>
              <a:rPr lang="el-GR" dirty="0"/>
              <a:t>έ</a:t>
            </a:r>
            <a:r>
              <a:rPr lang="el-GR" dirty="0" smtClean="0"/>
              <a:t>ργου </a:t>
            </a:r>
            <a:endParaRPr lang="el-GR" dirty="0"/>
          </a:p>
        </p:txBody>
      </p:sp>
      <p:sp>
        <p:nvSpPr>
          <p:cNvPr id="3" name="Θέση περιεχομένου 2"/>
          <p:cNvSpPr>
            <a:spLocks noGrp="1"/>
          </p:cNvSpPr>
          <p:nvPr>
            <p:ph idx="1"/>
          </p:nvPr>
        </p:nvSpPr>
        <p:spPr/>
        <p:txBody>
          <a:bodyPr>
            <a:normAutofit/>
          </a:bodyPr>
          <a:lstStyle/>
          <a:p>
            <a:r>
              <a:rPr lang="el-GR" dirty="0"/>
              <a:t>Με τα παραπάνω εργαλεία ανάλυσης (</a:t>
            </a:r>
            <a:r>
              <a:rPr lang="en-US" dirty="0"/>
              <a:t>PERT</a:t>
            </a:r>
            <a:r>
              <a:rPr lang="el-GR" dirty="0"/>
              <a:t>/</a:t>
            </a:r>
            <a:r>
              <a:rPr lang="en-US" dirty="0"/>
              <a:t>CPM</a:t>
            </a:r>
            <a:r>
              <a:rPr lang="el-GR" dirty="0"/>
              <a:t>, </a:t>
            </a:r>
            <a:r>
              <a:rPr lang="en-US" dirty="0"/>
              <a:t>GANTT</a:t>
            </a:r>
            <a:r>
              <a:rPr lang="el-GR" dirty="0"/>
              <a:t>) είμαστε σε θέση να διερευνήσουμε και τυχόν βελτιώσεις στην υλοποίηση του έργου στο οικονομικό τομέα. Μια τέτοια βελτίωση αφορά τη </a:t>
            </a:r>
            <a:r>
              <a:rPr lang="el-GR" b="1" dirty="0"/>
              <a:t>συντόμευση της διάρκειας του έργου</a:t>
            </a:r>
            <a:r>
              <a:rPr lang="el-GR" dirty="0"/>
              <a:t>. Η συντόμευση κάθε δραστηριότητας έχει το δικό της κόστος σε υλικά, προσωπικό, μηχανήματα, κλπ. Η βελτιστοποίηση για τη περίπτωση αυτή έγκειται στο να πετύχουμε την επιθυμητή οικονομία χρόνου στο μικρότερο κόστος. Ένας άλλος εξίσου σημαντικός τομέας βελτίωσης είναι η </a:t>
            </a:r>
            <a:r>
              <a:rPr lang="el-GR" b="1" dirty="0"/>
              <a:t>διαχείριση των απαιτούμενων πόρων</a:t>
            </a:r>
            <a:r>
              <a:rPr lang="el-GR" dirty="0"/>
              <a:t> (προσωπικού, μηχανών, κλπ.). Εδώ, η βελτιστοποίηση έγκειται στη ταξινόμηση των δραστηριοτήτων για ομαλότερη κατανομή των πόρων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83157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Στοχαστική ανάλυση του χρονικού </a:t>
            </a:r>
            <a:r>
              <a:rPr lang="el-GR" dirty="0" smtClean="0"/>
              <a:t>προγραμματισμού </a:t>
            </a:r>
            <a:r>
              <a:rPr lang="el-GR" sz="3600" b="0" dirty="0" smtClean="0"/>
              <a:t>(7/8)</a:t>
            </a:r>
            <a:endParaRPr lang="el-GR" dirty="0"/>
          </a:p>
        </p:txBody>
      </p:sp>
      <p:sp>
        <p:nvSpPr>
          <p:cNvPr id="3" name="Θέση περιεχομένου 2"/>
          <p:cNvSpPr>
            <a:spLocks noGrp="1"/>
          </p:cNvSpPr>
          <p:nvPr>
            <p:ph idx="1"/>
          </p:nvPr>
        </p:nvSpPr>
        <p:spPr>
          <a:xfrm>
            <a:off x="611560" y="1772816"/>
            <a:ext cx="8229600" cy="3168352"/>
          </a:xfrm>
        </p:spPr>
        <p:txBody>
          <a:bodyPr/>
          <a:lstStyle/>
          <a:p>
            <a:r>
              <a:rPr lang="el-GR" dirty="0"/>
              <a:t>Για την αναγωγή σε τιμές Ζ Τυπικής Κανονικής κατανομής Ν{0,1} (βλ. πίνακα) χρησιμοποιούμε τον τύπο:</a:t>
            </a:r>
          </a:p>
          <a:p>
            <a:pPr marL="0" indent="0" algn="ctr">
              <a:buNone/>
            </a:pPr>
            <a:r>
              <a:rPr lang="el-GR" dirty="0"/>
              <a:t>Ζ = ( Χ – μ ) / σ		(5)</a:t>
            </a:r>
          </a:p>
          <a:p>
            <a:r>
              <a:rPr lang="el-GR" dirty="0"/>
              <a:t>Στη συνέχεια βρίσκουμε τη τιμή πο αντιστοιχεί, από τον παρακάτω πίνακα που περιέχει τις τιμές της Τυπικής Κανονικής κατανομής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675463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Στοχαστική ανάλυση του χρονικού </a:t>
            </a:r>
            <a:r>
              <a:rPr lang="el-GR" dirty="0" smtClean="0"/>
              <a:t>προγραμματισμού </a:t>
            </a:r>
            <a:r>
              <a:rPr lang="el-GR" sz="3600" b="0" dirty="0" smtClean="0"/>
              <a:t>(8/8)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14164"/>
            <a:ext cx="611966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456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Βασίλης Μούσας 2014. Βασίλης Μούσας. </a:t>
            </a:r>
            <a:r>
              <a:rPr lang="el-GR" sz="2000" dirty="0"/>
              <a:t>«Οικονομοτεχνική Ανάλυση και Διαχείριση. </a:t>
            </a:r>
            <a:r>
              <a:rPr lang="el-GR" sz="2000" dirty="0" smtClean="0"/>
              <a:t>Ενότητα 8</a:t>
            </a:r>
            <a:r>
              <a:rPr lang="en-US" sz="2000" dirty="0" smtClean="0"/>
              <a:t>:</a:t>
            </a:r>
            <a:r>
              <a:rPr lang="el-GR" sz="2000" dirty="0"/>
              <a:t> Οικονομική </a:t>
            </a:r>
            <a:r>
              <a:rPr lang="el-GR" sz="2000" dirty="0" smtClean="0"/>
              <a:t>παρακολούθηση </a:t>
            </a:r>
            <a:r>
              <a:rPr lang="el-GR" sz="2000" dirty="0"/>
              <a:t>έ</a:t>
            </a:r>
            <a:r>
              <a:rPr lang="el-GR" sz="2000" dirty="0" smtClean="0"/>
              <a:t>ργου </a:t>
            </a:r>
            <a:r>
              <a:rPr lang="el-GR" sz="2000" dirty="0"/>
              <a:t>– Πόροι &amp; </a:t>
            </a:r>
            <a:r>
              <a:rPr lang="el-GR" sz="2000" dirty="0" smtClean="0"/>
              <a:t>συντόμευση</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664125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29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039403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686256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Εξομάλυνση </a:t>
            </a:r>
            <a:r>
              <a:rPr lang="el-GR" dirty="0" smtClean="0"/>
              <a:t>πόρων </a:t>
            </a:r>
            <a:r>
              <a:rPr lang="el-GR" sz="3200" b="0" dirty="0" smtClean="0"/>
              <a:t>(1/2)</a:t>
            </a:r>
            <a:endParaRPr lang="el-GR" sz="3200" b="0" dirty="0"/>
          </a:p>
        </p:txBody>
      </p:sp>
      <p:sp>
        <p:nvSpPr>
          <p:cNvPr id="3" name="Θέση περιεχομένου 2"/>
          <p:cNvSpPr>
            <a:spLocks noGrp="1"/>
          </p:cNvSpPr>
          <p:nvPr>
            <p:ph idx="1"/>
          </p:nvPr>
        </p:nvSpPr>
        <p:spPr>
          <a:xfrm>
            <a:off x="457200" y="1196752"/>
            <a:ext cx="8229600" cy="3240360"/>
          </a:xfrm>
        </p:spPr>
        <p:txBody>
          <a:bodyPr>
            <a:normAutofit lnSpcReduction="10000"/>
          </a:bodyPr>
          <a:lstStyle/>
          <a:p>
            <a:r>
              <a:rPr lang="el-GR" dirty="0"/>
              <a:t>Για τη διαχείριση των πόρων του έργου χρησιμοποιούμε ένα διάγραμμα αντίστοιχο του GANTT. Στο διάγραμμα/πίνακα αναγράφουμε τις απαιτήσεις σε πόρους/εβδ που έχει κάθε δραστηριότητα. Το άθροισμά τους στο κάτω μέρος του πίνακα μας δίνει τις συνολικές απαιτήσεις του έργου σε όλη τη διάρκειά του</a:t>
            </a:r>
            <a:r>
              <a:rPr lang="el-GR" dirty="0" smtClean="0"/>
              <a:t>.</a:t>
            </a:r>
            <a:endParaRPr lang="el-GR" dirty="0"/>
          </a:p>
          <a:p>
            <a:r>
              <a:rPr lang="el-GR" dirty="0"/>
              <a:t>Για παράδειγμα, το προσωπικό που απαιτείται για κάθε δραστηριότητα σε άτομα/εβδομάδα παρουσιάζεται στο παρακάτω πίνακα.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762977993"/>
              </p:ext>
            </p:extLst>
          </p:nvPr>
        </p:nvGraphicFramePr>
        <p:xfrm>
          <a:off x="2267744" y="4365104"/>
          <a:ext cx="4896536" cy="2133202"/>
        </p:xfrm>
        <a:graphic>
          <a:graphicData uri="http://schemas.openxmlformats.org/drawingml/2006/table">
            <a:tbl>
              <a:tblPr/>
              <a:tblGrid>
                <a:gridCol w="181618"/>
                <a:gridCol w="348966"/>
                <a:gridCol w="357398"/>
                <a:gridCol w="116754"/>
                <a:gridCol w="194590"/>
                <a:gridCol w="194590"/>
                <a:gridCol w="194590"/>
                <a:gridCol w="194590"/>
                <a:gridCol w="194590"/>
                <a:gridCol w="194590"/>
                <a:gridCol w="194590"/>
                <a:gridCol w="194590"/>
                <a:gridCol w="194590"/>
                <a:gridCol w="194590"/>
                <a:gridCol w="194590"/>
                <a:gridCol w="194590"/>
                <a:gridCol w="194590"/>
                <a:gridCol w="194590"/>
                <a:gridCol w="194590"/>
                <a:gridCol w="194590"/>
                <a:gridCol w="194590"/>
                <a:gridCol w="194590"/>
                <a:gridCol w="194590"/>
                <a:gridCol w="194590"/>
              </a:tblGrid>
              <a:tr h="161226">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b="1" dirty="0">
                          <a:effectLst/>
                          <a:latin typeface="Garamond" panose="02020404030301010803" pitchFamily="18" charset="0"/>
                          <a:ea typeface="Times New Roman" panose="02020603050405020304" pitchFamily="18" charset="0"/>
                          <a:cs typeface="Arial" panose="020B0604020202020204" pitchFamily="34" charset="0"/>
                        </a:rPr>
                        <a:t>Διάρκ.</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b="1" dirty="0">
                          <a:effectLst/>
                          <a:latin typeface="Garamond" panose="02020404030301010803" pitchFamily="18" charset="0"/>
                          <a:ea typeface="Times New Roman" panose="02020603050405020304" pitchFamily="18" charset="0"/>
                          <a:cs typeface="Arial" panose="020B0604020202020204" pitchFamily="34" charset="0"/>
                        </a:rPr>
                        <a:t>Ά/εβδ</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61226">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A</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61226">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B</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61226">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D</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61226">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G</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6</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r>
              <a:tr h="161226">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I</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3</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171975">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C</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3</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r>
              <a:tr h="171975">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E</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6</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6</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6</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71975">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X</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0</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71975">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F</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1</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r>
              <a:tr h="171975">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H</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US" sz="800" dirty="0">
                          <a:effectLst/>
                          <a:latin typeface="Garamond" panose="02020404030301010803" pitchFamily="18" charset="0"/>
                          <a:ea typeface="Times New Roman" panose="02020603050405020304" pitchFamily="18" charset="0"/>
                          <a:cs typeface="Arial" panose="020B0604020202020204" pitchFamily="34"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w="12700" cap="flat" cmpd="sng" algn="ctr">
                      <a:solidFill>
                        <a:srgbClr val="000000"/>
                      </a:solidFill>
                      <a:prstDash val="dash"/>
                      <a:round/>
                      <a:headEnd type="none" w="med" len="med"/>
                      <a:tailEnd type="none" w="med" len="med"/>
                    </a:lnB>
                  </a:tcPr>
                </a:tc>
                <a:tc>
                  <a:txBody>
                    <a:bodyPr/>
                    <a:lstStyle/>
                    <a:p>
                      <a:pP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dash"/>
                      <a:round/>
                      <a:headEnd type="none" w="med" len="med"/>
                      <a:tailEnd type="none" w="med" len="med"/>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w="12700" cap="flat" cmpd="sng" algn="ctr">
                      <a:solidFill>
                        <a:srgbClr val="000000"/>
                      </a:solidFill>
                      <a:prstDash val="dash"/>
                      <a:round/>
                      <a:headEnd type="none" w="med" len="med"/>
                      <a:tailEnd type="none" w="med" len="med"/>
                    </a:lnB>
                  </a:tcPr>
                </a:tc>
              </a:tr>
              <a:tr h="144745">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l-GR" sz="800" dirty="0">
                          <a:effectLst/>
                          <a:latin typeface="Garamond" panose="02020404030301010803" pitchFamily="18" charset="0"/>
                          <a:ea typeface="Times New Roman" panose="02020603050405020304" pitchFamily="18" charset="0"/>
                          <a:cs typeface="Arial" panose="020B0604020202020204" pitchFamily="34" charset="0"/>
                        </a:rPr>
                        <a:t>Σύνολο</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r">
                        <a:spcAft>
                          <a:spcPts val="0"/>
                        </a:spcAft>
                      </a:pPr>
                      <a:r>
                        <a:rPr lang="el-GR" sz="800" dirty="0">
                          <a:effectLst/>
                          <a:latin typeface="Arial" panose="020B0604020202020204" pitchFamily="34" charset="0"/>
                          <a:ea typeface="Times New Roman" panose="02020603050405020304" pitchFamily="18" charset="0"/>
                        </a:rPr>
                        <a:t>:</a:t>
                      </a: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7</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b="1" dirty="0">
                          <a:effectLst/>
                          <a:latin typeface="Arial" panose="020B0604020202020204" pitchFamily="34" charset="0"/>
                          <a:ea typeface="Times New Roman" panose="02020603050405020304" pitchFamily="18" charset="0"/>
                        </a:rPr>
                        <a:t>13</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b="1" dirty="0">
                          <a:effectLst/>
                          <a:latin typeface="Arial" panose="020B0604020202020204" pitchFamily="34" charset="0"/>
                          <a:ea typeface="Times New Roman" panose="02020603050405020304" pitchFamily="18"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b="1" dirty="0">
                          <a:effectLst/>
                          <a:latin typeface="Arial" panose="020B0604020202020204" pitchFamily="34" charset="0"/>
                          <a:ea typeface="Times New Roman" panose="02020603050405020304" pitchFamily="18"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800" dirty="0">
                          <a:effectLst/>
                          <a:latin typeface="Arial" panose="020B0604020202020204" pitchFamily="34" charset="0"/>
                          <a:ea typeface="Times New Roman" panose="02020603050405020304" pitchFamily="18"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61226">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dirty="0">
                          <a:effectLst/>
                          <a:latin typeface="Arial" panose="020B0604020202020204" pitchFamily="34" charset="0"/>
                          <a:ea typeface="Times New Roman" panose="02020603050405020304" pitchFamily="18"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ct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 </a:t>
                      </a:r>
                      <a:endParaRPr lang="el-GR" sz="1200" dirty="0">
                        <a:effectLst/>
                        <a:latin typeface="Times New Roman" panose="02020603050405020304" pitchFamily="18" charset="0"/>
                        <a:ea typeface="Times New Roman" panose="02020603050405020304" pitchFamily="18" charset="0"/>
                      </a:endParaRPr>
                    </a:p>
                  </a:txBody>
                  <a:tcPr marL="6350" marR="6350" marT="6350" marB="0" anchor="ctr">
                    <a:lnL>
                      <a:noFill/>
                    </a:lnL>
                    <a:lnR>
                      <a:noFill/>
                    </a:lnR>
                    <a:lnT>
                      <a:noFill/>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0</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a:noFill/>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3</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6</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7</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10</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11</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12</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13</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14</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15</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16</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17</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18</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19</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GB" sz="800" dirty="0">
                          <a:effectLst/>
                          <a:latin typeface="Garamond" panose="02020404030301010803" pitchFamily="18" charset="0"/>
                          <a:ea typeface="Times New Roman" panose="02020603050405020304" pitchFamily="18" charset="0"/>
                          <a:cs typeface="Arial" panose="020B0604020202020204" pitchFamily="34" charset="0"/>
                        </a:rPr>
                        <a:t>20</a:t>
                      </a:r>
                      <a:endParaRPr lang="el-GR" sz="1200" dirty="0">
                        <a:effectLst/>
                        <a:latin typeface="Times New Roman" panose="02020603050405020304" pitchFamily="18" charset="0"/>
                        <a:ea typeface="Times New Roman" panose="02020603050405020304" pitchFamily="18"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333132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Εξομάλυνση </a:t>
            </a:r>
            <a:r>
              <a:rPr lang="el-GR" dirty="0" smtClean="0"/>
              <a:t>πόρων </a:t>
            </a:r>
            <a:r>
              <a:rPr lang="el-GR" sz="3200" b="0" dirty="0" smtClean="0"/>
              <a:t>(2/2</a:t>
            </a:r>
            <a:r>
              <a:rPr lang="el-GR" sz="3200" b="0" dirty="0"/>
              <a:t>)</a:t>
            </a:r>
            <a:endParaRPr lang="el-GR" dirty="0"/>
          </a:p>
        </p:txBody>
      </p:sp>
      <p:sp>
        <p:nvSpPr>
          <p:cNvPr id="3" name="Θέση περιεχομένου 2"/>
          <p:cNvSpPr>
            <a:spLocks noGrp="1"/>
          </p:cNvSpPr>
          <p:nvPr>
            <p:ph idx="1"/>
          </p:nvPr>
        </p:nvSpPr>
        <p:spPr/>
        <p:txBody>
          <a:bodyPr>
            <a:normAutofit lnSpcReduction="10000"/>
          </a:bodyPr>
          <a:lstStyle/>
          <a:p>
            <a:r>
              <a:rPr lang="el-GR" dirty="0"/>
              <a:t>Παρατηρούμε ότι την 8η εβδομάδα απαιτούνται 13 άτομα ενώ σε όλο το υπόλοιπο έργο δεν ξεπερνούν τα 9. Επίσης στη 10η &amp; 11η εβδομάδα υπάρχει ανάγκη για μόνο 2 άτομα. Εφόσον η δραστηριότητα F έχει 5 εβδομάδες περιθώριο, μπορούμε να την πραγματοποιήσουμε αντί της 8ης στη 10η ή 11η εβδομάδα οπότε και υπάρχει περίσσεια προσωπικού. </a:t>
            </a:r>
          </a:p>
          <a:p>
            <a:r>
              <a:rPr lang="el-GR" dirty="0"/>
              <a:t>Με τον τρόπο αυτό πετυχαίνουμε ταυτόχρονα να μην προσληφθεί επιπλέον προσωπικό μόνο για μια εβδομάδα (δύσκολο και ακριβό) και επιπλέον το προσωπικό που εργάζεται ήδη να μη μείνει άεργο για μεγάλο διάστημα. Αντίστοιχη βελτίωση μπορούμε να πετύχουμε επιμηκύνοντας τη διάρκεια μιας μη-κρίσιμης δραστηριότητας με αντίστοιχη μείωση των ατόμων/εβδομάδα που απασχολεί αρκεί να μην επηρεασθεί η διάρκεια του έργου</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121204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Συντόμευση </a:t>
            </a:r>
            <a:r>
              <a:rPr lang="el-GR" dirty="0" smtClean="0"/>
              <a:t>δραστηριοτήτων </a:t>
            </a:r>
            <a:r>
              <a:rPr lang="el-GR" sz="3200" b="0" dirty="0"/>
              <a:t>(</a:t>
            </a:r>
            <a:r>
              <a:rPr lang="el-GR" sz="3200" b="0" dirty="0" smtClean="0"/>
              <a:t>1/6)</a:t>
            </a:r>
            <a:endParaRPr lang="el-GR" sz="3200" b="0" dirty="0"/>
          </a:p>
        </p:txBody>
      </p:sp>
      <p:sp>
        <p:nvSpPr>
          <p:cNvPr id="3" name="Θέση περιεχομένου 2"/>
          <p:cNvSpPr>
            <a:spLocks noGrp="1"/>
          </p:cNvSpPr>
          <p:nvPr>
            <p:ph idx="1"/>
          </p:nvPr>
        </p:nvSpPr>
        <p:spPr/>
        <p:txBody>
          <a:bodyPr>
            <a:normAutofit fontScale="92500"/>
          </a:bodyPr>
          <a:lstStyle/>
          <a:p>
            <a:r>
              <a:rPr lang="el-GR" dirty="0"/>
              <a:t>Η συντόμευση του έργου, από την άλλη, απαιτεί περισσότερους πόρους και επιπλέον κόστος. Στο κόστος αυτό μπορεί να μην περιλαμβάνονται τα μη-μεταβαλλόμενα από το χρόνο ή τη συντόμευση μεγέθη, όπως είναι οι ποσότητες των απαιτούμενων υλικών. </a:t>
            </a:r>
          </a:p>
          <a:p>
            <a:r>
              <a:rPr lang="el-GR" dirty="0"/>
              <a:t>Για κάθε δραστηριότητα υπολογίζουμε το κόστος συντόμευσής της για κάθε χρονική μονάδα (εβδομάδα). Στη συνέχεια, η συντόμευση γίνεται πάντα στη κρίσιμη διαδρομή και στην οικονομικότερη από τις κρίσιμες δραστηριότητες. Εάν η πιο οικονομική δραστηριότητα δεν μπορεί να συντομευτεί άλλο, τότε επιλέγουμε την οικονομικότερη από τις υπόλοιπες. Αν πάλι λόγω των συντομεύσεων αλλάξει η κρίσιμη διαδρομή, τότε συνεχίζουμε με τη νέα κρίσιμη διαδρομή και την οικονομικότερη από τις νέες κρίσιμες δραστηριότητες που προέκυψαν</a:t>
            </a:r>
            <a:r>
              <a:rPr lang="el-GR" dirty="0" smtClean="0"/>
              <a:t>. </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313814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Συντόμευση </a:t>
            </a:r>
            <a:r>
              <a:rPr lang="el-GR" dirty="0" smtClean="0"/>
              <a:t>δραστηριοτήτων </a:t>
            </a:r>
            <a:r>
              <a:rPr lang="el-GR" sz="3200" b="0" dirty="0" smtClean="0"/>
              <a:t>(2/6)</a:t>
            </a:r>
            <a:endParaRPr lang="el-GR" dirty="0"/>
          </a:p>
        </p:txBody>
      </p:sp>
      <p:sp>
        <p:nvSpPr>
          <p:cNvPr id="3" name="Θέση περιεχομένου 2"/>
          <p:cNvSpPr>
            <a:spLocks noGrp="1"/>
          </p:cNvSpPr>
          <p:nvPr>
            <p:ph idx="1"/>
          </p:nvPr>
        </p:nvSpPr>
        <p:spPr>
          <a:xfrm>
            <a:off x="323528" y="1000306"/>
            <a:ext cx="8229600" cy="936104"/>
          </a:xfrm>
        </p:spPr>
        <p:txBody>
          <a:bodyPr>
            <a:normAutofit fontScale="92500" lnSpcReduction="20000"/>
          </a:bodyPr>
          <a:lstStyle/>
          <a:p>
            <a:r>
              <a:rPr lang="el-GR" dirty="0"/>
              <a:t>Για παράδειγμα έστω ότι το προηγούμενο έργο πρέπει να συντομευτεί κατά 1 εβδομάδα και ότι το κόστος συντόμευσης κάθε δραστηριότητας δίνεται από τον επόμενο πίνακα: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836940115"/>
              </p:ext>
            </p:extLst>
          </p:nvPr>
        </p:nvGraphicFramePr>
        <p:xfrm>
          <a:off x="108825" y="1909026"/>
          <a:ext cx="8947037" cy="4328160"/>
        </p:xfrm>
        <a:graphic>
          <a:graphicData uri="http://schemas.openxmlformats.org/drawingml/2006/table">
            <a:tbl>
              <a:tblPr firstRow="1" firstCol="1" lastRow="1" lastCol="1" bandRow="1" bandCol="1">
                <a:tableStyleId>{5940675A-B579-460E-94D1-54222C63F5DA}</a:tableStyleId>
              </a:tblPr>
              <a:tblGrid>
                <a:gridCol w="283280"/>
                <a:gridCol w="1571477"/>
                <a:gridCol w="1103366"/>
                <a:gridCol w="1128882"/>
                <a:gridCol w="864096"/>
                <a:gridCol w="936104"/>
                <a:gridCol w="945231"/>
                <a:gridCol w="998985"/>
                <a:gridCol w="1115616"/>
              </a:tblGrid>
              <a:tr h="0">
                <a:tc>
                  <a:txBody>
                    <a:bodyPr/>
                    <a:lstStyle/>
                    <a:p>
                      <a:pPr algn="ctr">
                        <a:spcAft>
                          <a:spcPts val="0"/>
                        </a:spcAft>
                      </a:pPr>
                      <a:r>
                        <a:rPr lang="el-GR" sz="1500" dirty="0">
                          <a:effectLst/>
                        </a:rPr>
                        <a:t> </a:t>
                      </a:r>
                      <a:endParaRPr lang="el-GR" sz="15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 </a:t>
                      </a:r>
                    </a:p>
                    <a:p>
                      <a:pPr algn="ctr">
                        <a:spcAft>
                          <a:spcPts val="0"/>
                        </a:spcAft>
                      </a:pPr>
                      <a:r>
                        <a:rPr lang="el-GR" sz="1400" dirty="0">
                          <a:effectLst/>
                        </a:rPr>
                        <a:t>Δραστηριότητα</a:t>
                      </a:r>
                    </a:p>
                    <a:p>
                      <a:pPr algn="ctr">
                        <a:spcAft>
                          <a:spcPts val="0"/>
                        </a:spcAft>
                      </a:pPr>
                      <a:r>
                        <a:rPr lang="el-GR" sz="1400" dirty="0">
                          <a:effectLst/>
                        </a:rPr>
                        <a:t> </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Κανονική</a:t>
                      </a:r>
                    </a:p>
                    <a:p>
                      <a:pPr algn="ctr">
                        <a:spcAft>
                          <a:spcPts val="0"/>
                        </a:spcAft>
                      </a:pPr>
                      <a:r>
                        <a:rPr lang="el-GR" sz="1400" dirty="0">
                          <a:effectLst/>
                        </a:rPr>
                        <a:t>Διάρκεια</a:t>
                      </a:r>
                    </a:p>
                    <a:p>
                      <a:pPr algn="ctr">
                        <a:spcAft>
                          <a:spcPts val="0"/>
                        </a:spcAft>
                      </a:pPr>
                      <a:r>
                        <a:rPr lang="el-GR" sz="1400" dirty="0">
                          <a:effectLst/>
                        </a:rPr>
                        <a:t>Δραστηρ.</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Συντομότε-ρη Δυνατή</a:t>
                      </a:r>
                    </a:p>
                    <a:p>
                      <a:pPr algn="ctr">
                        <a:spcAft>
                          <a:spcPts val="0"/>
                        </a:spcAft>
                      </a:pPr>
                      <a:r>
                        <a:rPr lang="el-GR" sz="1400" dirty="0">
                          <a:effectLst/>
                        </a:rPr>
                        <a:t>Διάρκεια</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Επιπλέον</a:t>
                      </a:r>
                    </a:p>
                    <a:p>
                      <a:pPr algn="ctr">
                        <a:spcAft>
                          <a:spcPts val="0"/>
                        </a:spcAft>
                      </a:pPr>
                      <a:r>
                        <a:rPr lang="el-GR" sz="1400" dirty="0">
                          <a:effectLst/>
                        </a:rPr>
                        <a:t>Προσω-πικό</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Κόστος</a:t>
                      </a:r>
                    </a:p>
                    <a:p>
                      <a:pPr algn="ctr">
                        <a:spcAft>
                          <a:spcPts val="0"/>
                        </a:spcAft>
                      </a:pPr>
                      <a:r>
                        <a:rPr lang="el-GR" sz="1400" dirty="0">
                          <a:effectLst/>
                        </a:rPr>
                        <a:t>Κανονικής</a:t>
                      </a:r>
                    </a:p>
                    <a:p>
                      <a:pPr algn="ctr">
                        <a:spcAft>
                          <a:spcPts val="0"/>
                        </a:spcAft>
                      </a:pPr>
                      <a:r>
                        <a:rPr lang="el-GR" sz="1400" dirty="0">
                          <a:effectLst/>
                        </a:rPr>
                        <a:t>Διάρκειας</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Κόστος</a:t>
                      </a:r>
                    </a:p>
                    <a:p>
                      <a:pPr algn="ctr">
                        <a:spcAft>
                          <a:spcPts val="0"/>
                        </a:spcAft>
                      </a:pPr>
                      <a:r>
                        <a:rPr lang="el-GR" sz="1400" dirty="0">
                          <a:effectLst/>
                        </a:rPr>
                        <a:t>Συντομότ.</a:t>
                      </a:r>
                    </a:p>
                    <a:p>
                      <a:pPr algn="ctr">
                        <a:spcAft>
                          <a:spcPts val="0"/>
                        </a:spcAft>
                      </a:pPr>
                      <a:r>
                        <a:rPr lang="el-GR" sz="1400" dirty="0">
                          <a:effectLst/>
                        </a:rPr>
                        <a:t>Διάρκειας</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err="1">
                          <a:effectLst/>
                        </a:rPr>
                        <a:t>Μέγστη</a:t>
                      </a:r>
                      <a:endParaRPr lang="el-GR" sz="1400" dirty="0">
                        <a:effectLst/>
                      </a:endParaRPr>
                    </a:p>
                    <a:p>
                      <a:pPr algn="ctr">
                        <a:spcAft>
                          <a:spcPts val="0"/>
                        </a:spcAft>
                      </a:pPr>
                      <a:r>
                        <a:rPr lang="el-GR" sz="1400" dirty="0">
                          <a:effectLst/>
                        </a:rPr>
                        <a:t>Δυνατότητα</a:t>
                      </a:r>
                    </a:p>
                    <a:p>
                      <a:pPr algn="ctr">
                        <a:spcAft>
                          <a:spcPts val="0"/>
                        </a:spcAft>
                      </a:pPr>
                      <a:r>
                        <a:rPr lang="el-GR" sz="1400" dirty="0" err="1">
                          <a:effectLst/>
                        </a:rPr>
                        <a:t>Συντόμ</a:t>
                      </a:r>
                      <a:r>
                        <a:rPr lang="el-GR" sz="1400" dirty="0">
                          <a:effectLst/>
                        </a:rPr>
                        <a:t>.</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Κόστος συντόμευσης</a:t>
                      </a:r>
                    </a:p>
                    <a:p>
                      <a:pPr algn="ctr">
                        <a:spcAft>
                          <a:spcPts val="0"/>
                        </a:spcAft>
                      </a:pPr>
                      <a:r>
                        <a:rPr lang="el-GR" sz="1400">
                          <a:effectLst/>
                        </a:rPr>
                        <a:t>/εβδομάδα</a:t>
                      </a:r>
                      <a:endParaRPr lang="el-GR" sz="140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A</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a:effectLst/>
                        </a:rPr>
                        <a:t>Κατασκευή σκελετού</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4</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3</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3</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5000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8000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3000</a:t>
                      </a:r>
                      <a:endParaRPr lang="el-GR" sz="140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B</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a:effectLst/>
                        </a:rPr>
                        <a:t>Κατασκευή σκεπής</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2</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1</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4</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2000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4000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2000</a:t>
                      </a:r>
                      <a:endParaRPr lang="el-GR" sz="140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C</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a:effectLst/>
                        </a:rPr>
                        <a:t>Κατασκευή τοιχοποιίας</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3</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2</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3</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5000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6500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1500</a:t>
                      </a:r>
                      <a:endParaRPr lang="el-GR" sz="140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D</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a:effectLst/>
                        </a:rPr>
                        <a:t>Συλλέκτες νερού σκεπής</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400">
                          <a:effectLst/>
                        </a:rPr>
                        <a:t>5</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2</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3</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4000</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7000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3</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1000</a:t>
                      </a:r>
                      <a:endParaRPr lang="el-GR" sz="140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E</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err="1">
                          <a:effectLst/>
                        </a:rPr>
                        <a:t>Υδραυλ</a:t>
                      </a:r>
                      <a:r>
                        <a:rPr lang="el-GR" sz="1400" dirty="0">
                          <a:effectLst/>
                        </a:rPr>
                        <a:t>. εγκαταστάσεις</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400">
                          <a:effectLst/>
                        </a:rPr>
                        <a:t>2</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6</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3000</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6000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3000</a:t>
                      </a:r>
                      <a:endParaRPr lang="el-GR" sz="140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F</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a:effectLst/>
                        </a:rPr>
                        <a:t>Ηλεκτρ. εγκαταστάσεις</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400">
                          <a:effectLst/>
                        </a:rPr>
                        <a:t>1</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3000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3000</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0</a:t>
                      </a:r>
                      <a:endParaRPr lang="el-GR" sz="140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G</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a:effectLst/>
                        </a:rPr>
                        <a:t>Αποχέτευση</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400">
                          <a:effectLst/>
                        </a:rPr>
                        <a:t>6</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3</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5</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3000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4500</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3</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500</a:t>
                      </a:r>
                      <a:endParaRPr lang="el-GR" sz="140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X</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a:effectLst/>
                        </a:rPr>
                        <a:t>Τεχνητή Δραστηριότητα</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400">
                          <a:effectLst/>
                        </a:rPr>
                        <a:t>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0</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0</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0</a:t>
                      </a:r>
                      <a:endParaRPr lang="el-GR" sz="14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H</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a:effectLst/>
                        </a:rPr>
                        <a:t>Σοβατίσματα</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400">
                          <a:effectLst/>
                        </a:rPr>
                        <a:t>4</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2</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4</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5000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10000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2</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2500</a:t>
                      </a:r>
                      <a:endParaRPr lang="el-GR" sz="14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1500">
                          <a:effectLst/>
                        </a:rPr>
                        <a:t>I</a:t>
                      </a:r>
                      <a:endParaRPr lang="el-GR" sz="1500">
                        <a:effectLst/>
                        <a:latin typeface="Courier New" panose="02070309020205020404" pitchFamily="49" charset="0"/>
                        <a:ea typeface="Times New Roman" panose="02020603050405020304" pitchFamily="18" charset="0"/>
                      </a:endParaRPr>
                    </a:p>
                  </a:txBody>
                  <a:tcPr marL="68580" marR="68580" marT="0" marB="0"/>
                </a:tc>
                <a:tc>
                  <a:txBody>
                    <a:bodyPr/>
                    <a:lstStyle/>
                    <a:p>
                      <a:pPr algn="l">
                        <a:spcAft>
                          <a:spcPts val="0"/>
                        </a:spcAft>
                      </a:pPr>
                      <a:r>
                        <a:rPr lang="el-GR" sz="1400" dirty="0">
                          <a:effectLst/>
                        </a:rPr>
                        <a:t>Βαψίματα</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1400">
                          <a:effectLst/>
                        </a:rPr>
                        <a:t>3</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2</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5</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3000</a:t>
                      </a:r>
                      <a:endParaRPr lang="el-GR" sz="14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5000</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a:effectLst/>
                        </a:rPr>
                        <a:t>1</a:t>
                      </a:r>
                      <a:endParaRPr lang="el-GR" sz="140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1400" dirty="0">
                          <a:effectLst/>
                        </a:rPr>
                        <a:t>2000</a:t>
                      </a:r>
                      <a:endParaRPr lang="el-GR" sz="14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92523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Συντόμευση </a:t>
            </a:r>
            <a:r>
              <a:rPr lang="el-GR" dirty="0" smtClean="0"/>
              <a:t>δραστηριοτήτων </a:t>
            </a:r>
            <a:r>
              <a:rPr lang="el-GR" sz="3200" b="0" dirty="0" smtClean="0"/>
              <a:t>(3/6)</a:t>
            </a:r>
            <a:endParaRPr lang="el-GR" dirty="0"/>
          </a:p>
        </p:txBody>
      </p:sp>
      <p:sp>
        <p:nvSpPr>
          <p:cNvPr id="3" name="Θέση περιεχομένου 2"/>
          <p:cNvSpPr>
            <a:spLocks noGrp="1"/>
          </p:cNvSpPr>
          <p:nvPr>
            <p:ph idx="1"/>
          </p:nvPr>
        </p:nvSpPr>
        <p:spPr>
          <a:xfrm>
            <a:off x="457200" y="1196752"/>
            <a:ext cx="8229600" cy="1800200"/>
          </a:xfrm>
        </p:spPr>
        <p:txBody>
          <a:bodyPr/>
          <a:lstStyle/>
          <a:p>
            <a:r>
              <a:rPr lang="el-GR" dirty="0"/>
              <a:t>Αρχικά, βρίσκουμε τη κρίσιμη διαδρομή και τη κανονική διάρκεια του έργου. Η κρίσιμη διαδρομή του παραπάνω παραδείγματος είναι η A-B-D-G-I (κρίσιμες δραστηριότητες) και η κανονική διάρκεια του έργου είναι 20 εβδομάδες.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3074" name="Picture 2" descr="PertCpm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756100"/>
            <a:ext cx="46386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075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Συντόμευση </a:t>
            </a:r>
            <a:r>
              <a:rPr lang="el-GR" dirty="0" smtClean="0"/>
              <a:t>δραστηριοτήτων </a:t>
            </a:r>
            <a:r>
              <a:rPr lang="el-GR" sz="3200" b="0" dirty="0" smtClean="0"/>
              <a:t>(4/6)</a:t>
            </a:r>
            <a:endParaRPr lang="el-GR" dirty="0"/>
          </a:p>
        </p:txBody>
      </p:sp>
      <p:sp>
        <p:nvSpPr>
          <p:cNvPr id="3" name="Θέση περιεχομένου 2"/>
          <p:cNvSpPr>
            <a:spLocks noGrp="1"/>
          </p:cNvSpPr>
          <p:nvPr>
            <p:ph idx="1"/>
          </p:nvPr>
        </p:nvSpPr>
        <p:spPr/>
        <p:txBody>
          <a:bodyPr/>
          <a:lstStyle/>
          <a:p>
            <a:r>
              <a:rPr lang="el-GR" dirty="0"/>
              <a:t>Σαν πρώτο βήμα μειώνουμε κατά μία εβδομάδα τη διάρκεια της κρίσιμης δραστηριότητας που έχει το μικρότερο κόστος συντόμευσης ανά εβδομάδα. Από τον παραπάνω πίνακα προκύπτει ότι αυτή είναι η G. Η διάρκεια του έργου γίνεται 19 εβδομάδες, και το κόστος του αυξάνει κατά 500€. </a:t>
            </a:r>
          </a:p>
          <a:p>
            <a:r>
              <a:rPr lang="el-GR" dirty="0"/>
              <a:t>Για να μειώσουμε κι’ άλλο τη διάρκεια του έργου επαναλαμβάνουμε την ίδια διαδικασία (αφού σε κάθε βήμα ελέγχουμε τις κρίσιμες διαδρομές), και συμπληρώνουμε τον παρακάτω πίνακα.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119463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Συντόμευση Δραστηριοτήτων </a:t>
            </a:r>
            <a:r>
              <a:rPr lang="el-GR" sz="3200" b="0" dirty="0" smtClean="0"/>
              <a:t>(5/6)</a:t>
            </a:r>
            <a:endParaRPr lang="el-GR" dirty="0"/>
          </a:p>
        </p:txBody>
      </p:sp>
      <p:sp>
        <p:nvSpPr>
          <p:cNvPr id="4" name="Θέση αριθμού διαφάνειας 3"/>
          <p:cNvSpPr>
            <a:spLocks noGrp="1"/>
          </p:cNvSpPr>
          <p:nvPr>
            <p:ph type="sldNum" sz="quarter" idx="12"/>
          </p:nvPr>
        </p:nvSpPr>
        <p:spPr>
          <a:xfrm>
            <a:off x="7005842" y="6462671"/>
            <a:ext cx="2133600" cy="365125"/>
          </a:xfrm>
        </p:spPr>
        <p:txBody>
          <a:bodyPr/>
          <a:lstStyle/>
          <a:p>
            <a:pPr>
              <a:defRPr/>
            </a:pPr>
            <a:fld id="{7E55E3B3-0445-4CFC-BED8-763D4409E61F}" type="slidenum">
              <a:rPr lang="el-GR" smtClean="0"/>
              <a:pPr>
                <a:defRPr/>
              </a:pPr>
              <a:t>8</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3626059860"/>
              </p:ext>
            </p:extLst>
          </p:nvPr>
        </p:nvGraphicFramePr>
        <p:xfrm>
          <a:off x="189856" y="1025352"/>
          <a:ext cx="8784976" cy="5486400"/>
        </p:xfrm>
        <a:graphic>
          <a:graphicData uri="http://schemas.openxmlformats.org/drawingml/2006/table">
            <a:tbl>
              <a:tblPr firstRow="1" firstCol="1" lastRow="1" lastCol="1" bandRow="1" bandCol="1">
                <a:tableStyleId>{5940675A-B579-460E-94D1-54222C63F5DA}</a:tableStyleId>
              </a:tblPr>
              <a:tblGrid>
                <a:gridCol w="1664265"/>
                <a:gridCol w="1017593"/>
                <a:gridCol w="2497618"/>
                <a:gridCol w="1007832"/>
                <a:gridCol w="1078600"/>
                <a:gridCol w="1519068"/>
              </a:tblGrid>
              <a:tr h="0">
                <a:tc>
                  <a:txBody>
                    <a:bodyPr/>
                    <a:lstStyle/>
                    <a:p>
                      <a:pPr algn="ctr">
                        <a:spcAft>
                          <a:spcPts val="0"/>
                        </a:spcAft>
                      </a:pPr>
                      <a:r>
                        <a:rPr lang="el-GR" sz="1500" dirty="0">
                          <a:effectLst/>
                        </a:rPr>
                        <a:t>Συντόμευση Μιας</a:t>
                      </a:r>
                    </a:p>
                    <a:p>
                      <a:pPr algn="ctr">
                        <a:spcAft>
                          <a:spcPts val="0"/>
                        </a:spcAft>
                      </a:pPr>
                      <a:r>
                        <a:rPr lang="el-GR" sz="1500" dirty="0">
                          <a:effectLst/>
                        </a:rPr>
                        <a:t>Εβδομάδας στη</a:t>
                      </a:r>
                    </a:p>
                    <a:p>
                      <a:pPr algn="ctr">
                        <a:spcAft>
                          <a:spcPts val="0"/>
                        </a:spcAft>
                      </a:pPr>
                      <a:r>
                        <a:rPr lang="el-GR" sz="1500" dirty="0">
                          <a:effectLst/>
                        </a:rPr>
                        <a:t>Δραστηριότητα</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1500">
                          <a:effectLst/>
                        </a:rPr>
                        <a:t>Συνολική Διάρκεια</a:t>
                      </a:r>
                    </a:p>
                    <a:p>
                      <a:pPr algn="ctr">
                        <a:spcAft>
                          <a:spcPts val="0"/>
                        </a:spcAft>
                      </a:pPr>
                      <a:r>
                        <a:rPr lang="el-GR" sz="1500">
                          <a:effectLst/>
                        </a:rPr>
                        <a:t>Έργου</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1500" dirty="0">
                          <a:effectLst/>
                        </a:rPr>
                        <a:t>Κρίσιμη(</a:t>
                      </a:r>
                      <a:r>
                        <a:rPr lang="el-GR" sz="1500" dirty="0" err="1">
                          <a:effectLst/>
                        </a:rPr>
                        <a:t>ες</a:t>
                      </a:r>
                      <a:r>
                        <a:rPr lang="el-GR" sz="1500" dirty="0">
                          <a:effectLst/>
                        </a:rPr>
                        <a:t>)</a:t>
                      </a:r>
                    </a:p>
                    <a:p>
                      <a:pPr algn="ctr">
                        <a:spcAft>
                          <a:spcPts val="0"/>
                        </a:spcAft>
                      </a:pPr>
                      <a:r>
                        <a:rPr lang="el-GR" sz="1500" dirty="0">
                          <a:effectLst/>
                        </a:rPr>
                        <a:t>Διαδρομή(</a:t>
                      </a:r>
                      <a:r>
                        <a:rPr lang="el-GR" sz="1500" dirty="0" err="1">
                          <a:effectLst/>
                        </a:rPr>
                        <a:t>ες</a:t>
                      </a:r>
                      <a:r>
                        <a:rPr lang="el-GR" sz="1500" dirty="0">
                          <a:effectLst/>
                        </a:rPr>
                        <a:t>)</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1500">
                          <a:effectLst/>
                        </a:rPr>
                        <a:t>Επιπλέον Κόστος</a:t>
                      </a:r>
                    </a:p>
                    <a:p>
                      <a:pPr algn="ctr">
                        <a:spcAft>
                          <a:spcPts val="0"/>
                        </a:spcAft>
                      </a:pPr>
                      <a:r>
                        <a:rPr lang="el-GR" sz="1500">
                          <a:effectLst/>
                        </a:rPr>
                        <a:t>Συντομ.</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1500">
                          <a:effectLst/>
                        </a:rPr>
                        <a:t>Συνολική</a:t>
                      </a:r>
                    </a:p>
                    <a:p>
                      <a:pPr algn="ctr">
                        <a:spcAft>
                          <a:spcPts val="0"/>
                        </a:spcAft>
                      </a:pPr>
                      <a:r>
                        <a:rPr lang="el-GR" sz="1500">
                          <a:effectLst/>
                        </a:rPr>
                        <a:t>Αύξηση</a:t>
                      </a:r>
                    </a:p>
                    <a:p>
                      <a:pPr algn="ctr">
                        <a:spcAft>
                          <a:spcPts val="0"/>
                        </a:spcAft>
                      </a:pPr>
                      <a:r>
                        <a:rPr lang="el-GR" sz="1500">
                          <a:effectLst/>
                        </a:rPr>
                        <a:t>Κόστους</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1500">
                          <a:effectLst/>
                        </a:rPr>
                        <a:t>Σχόλια</a:t>
                      </a:r>
                      <a:endParaRPr lang="el-GR" sz="150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el-GR" sz="1500">
                          <a:effectLst/>
                        </a:rPr>
                        <a:t>-</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20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dirty="0">
                          <a:effectLst/>
                        </a:rPr>
                        <a:t>A-B-D-G-I</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1500">
                          <a:effectLst/>
                        </a:rPr>
                        <a:t>Κανονική Διάρκεια</a:t>
                      </a:r>
                      <a:endParaRPr lang="el-GR" sz="150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en-US" sz="1500">
                          <a:effectLst/>
                        </a:rPr>
                        <a:t>G</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19</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dirty="0">
                          <a:effectLst/>
                        </a:rPr>
                        <a:t>A-B-D-G-I</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dirty="0">
                          <a:effectLst/>
                        </a:rPr>
                        <a:t>500</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500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 </a:t>
                      </a:r>
                      <a:endParaRPr lang="el-GR" sz="1500">
                        <a:effectLst/>
                      </a:endParaRPr>
                    </a:p>
                    <a:p>
                      <a:pPr algn="ctr">
                        <a:spcAft>
                          <a:spcPts val="0"/>
                        </a:spcAft>
                      </a:pPr>
                      <a:r>
                        <a:rPr lang="en-US" sz="1500">
                          <a:effectLst/>
                        </a:rPr>
                        <a:t> </a:t>
                      </a:r>
                      <a:endParaRPr lang="el-GR" sz="150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en-US" sz="1500">
                          <a:effectLst/>
                        </a:rPr>
                        <a:t>G</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18</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A-B-D-G-I &amp; A-B-D-X-H-I</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dirty="0">
                          <a:effectLst/>
                        </a:rPr>
                        <a:t>500</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dirty="0">
                          <a:effectLst/>
                        </a:rPr>
                        <a:t>1000</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1500">
                          <a:effectLst/>
                        </a:rPr>
                        <a:t>Νέα Κρίσιμη Διαδρομή</a:t>
                      </a:r>
                      <a:endParaRPr lang="el-GR" sz="150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pl-PL" sz="1500">
                          <a:effectLst/>
                        </a:rPr>
                        <a:t>D</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17</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A-B-D-G-I &amp; A-B-D-X-H-I</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1000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dirty="0">
                          <a:effectLst/>
                        </a:rPr>
                        <a:t>2000</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 </a:t>
                      </a:r>
                      <a:endParaRPr lang="el-GR" sz="1500">
                        <a:effectLst/>
                      </a:endParaRPr>
                    </a:p>
                    <a:p>
                      <a:pPr algn="ctr">
                        <a:spcAft>
                          <a:spcPts val="0"/>
                        </a:spcAft>
                      </a:pPr>
                      <a:r>
                        <a:rPr lang="pl-PL" sz="1500">
                          <a:effectLst/>
                        </a:rPr>
                        <a:t> </a:t>
                      </a:r>
                      <a:endParaRPr lang="el-GR" sz="150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pl-PL" sz="1500">
                          <a:effectLst/>
                        </a:rPr>
                        <a:t>D</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16</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A-B-D-G-I, A-B-D-X-H-I,</a:t>
                      </a:r>
                      <a:endParaRPr lang="el-GR" sz="1500">
                        <a:effectLst/>
                      </a:endParaRPr>
                    </a:p>
                    <a:p>
                      <a:pPr algn="ctr">
                        <a:spcAft>
                          <a:spcPts val="0"/>
                        </a:spcAft>
                      </a:pPr>
                      <a:r>
                        <a:rPr lang="pl-PL" sz="1500">
                          <a:effectLst/>
                        </a:rPr>
                        <a:t>A-C-E-G-I &amp; A-C-E-X-H-I</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1000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dirty="0">
                          <a:effectLst/>
                        </a:rPr>
                        <a:t>3000</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1500" dirty="0">
                          <a:effectLst/>
                        </a:rPr>
                        <a:t>Νέες Κρίσιμες Διαδρομές</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pl-PL" sz="1500">
                          <a:effectLst/>
                        </a:rPr>
                        <a:t>I</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15</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A-B-D-G-I, A-B-D-X-H-I,</a:t>
                      </a:r>
                      <a:endParaRPr lang="el-GR" sz="1500">
                        <a:effectLst/>
                      </a:endParaRPr>
                    </a:p>
                    <a:p>
                      <a:pPr algn="ctr">
                        <a:spcAft>
                          <a:spcPts val="0"/>
                        </a:spcAft>
                      </a:pPr>
                      <a:r>
                        <a:rPr lang="pl-PL" sz="1500">
                          <a:effectLst/>
                        </a:rPr>
                        <a:t>A-C-E-G-I &amp; A-C-E-X-H-I</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2000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5000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dirty="0">
                          <a:effectLst/>
                        </a:rPr>
                        <a:t>I</a:t>
                      </a:r>
                      <a:r>
                        <a:rPr lang="el-GR" sz="1500" dirty="0">
                          <a:effectLst/>
                        </a:rPr>
                        <a:t> ελάχιστη</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en-US" sz="1500">
                          <a:effectLst/>
                        </a:rPr>
                        <a:t>D &amp; C</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14</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A-B-D-G-I, A-B-D-X-H-I,</a:t>
                      </a:r>
                      <a:endParaRPr lang="el-GR" sz="1500">
                        <a:effectLst/>
                      </a:endParaRPr>
                    </a:p>
                    <a:p>
                      <a:pPr algn="ctr">
                        <a:spcAft>
                          <a:spcPts val="0"/>
                        </a:spcAft>
                      </a:pPr>
                      <a:r>
                        <a:rPr lang="pl-PL" sz="1500">
                          <a:effectLst/>
                        </a:rPr>
                        <a:t>A-C-E-G-I &amp; A-C-E-X-H-I</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2500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7500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dirty="0">
                          <a:effectLst/>
                        </a:rPr>
                        <a:t>D, C </a:t>
                      </a:r>
                      <a:r>
                        <a:rPr lang="el-GR" sz="1500" dirty="0">
                          <a:effectLst/>
                        </a:rPr>
                        <a:t>ελάχιστες</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en-US" sz="1500">
                          <a:effectLst/>
                        </a:rPr>
                        <a:t>A</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13</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A-B-D-G-I, A-B-D-X-H-I,</a:t>
                      </a:r>
                      <a:endParaRPr lang="el-GR" sz="1500">
                        <a:effectLst/>
                      </a:endParaRPr>
                    </a:p>
                    <a:p>
                      <a:pPr algn="ctr">
                        <a:spcAft>
                          <a:spcPts val="0"/>
                        </a:spcAft>
                      </a:pPr>
                      <a:r>
                        <a:rPr lang="pl-PL" sz="1500">
                          <a:effectLst/>
                        </a:rPr>
                        <a:t>A-C-E-G-I &amp; A-C-E-X-H-I</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3000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10500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dirty="0">
                          <a:effectLst/>
                        </a:rPr>
                        <a:t>A</a:t>
                      </a:r>
                      <a:r>
                        <a:rPr lang="el-GR" sz="1500" dirty="0">
                          <a:effectLst/>
                        </a:rPr>
                        <a:t> ελάχιστη</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en-US" sz="1500">
                          <a:effectLst/>
                        </a:rPr>
                        <a:t>G &amp; H</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12</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A-B-D-G-I, A-B-D-X-H-I,</a:t>
                      </a:r>
                      <a:endParaRPr lang="el-GR" sz="1500">
                        <a:effectLst/>
                      </a:endParaRPr>
                    </a:p>
                    <a:p>
                      <a:pPr algn="ctr">
                        <a:spcAft>
                          <a:spcPts val="0"/>
                        </a:spcAft>
                      </a:pPr>
                      <a:r>
                        <a:rPr lang="pl-PL" sz="1500">
                          <a:effectLst/>
                        </a:rPr>
                        <a:t>A-C-E-G-I &amp; A-C-E-X-H-I</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3000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13500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dirty="0">
                          <a:effectLst/>
                        </a:rPr>
                        <a:t>G</a:t>
                      </a:r>
                      <a:r>
                        <a:rPr lang="el-GR" sz="1500" dirty="0">
                          <a:effectLst/>
                        </a:rPr>
                        <a:t> ελάχιστη</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r>
              <a:tr h="0">
                <a:tc>
                  <a:txBody>
                    <a:bodyPr/>
                    <a:lstStyle/>
                    <a:p>
                      <a:pPr algn="ctr">
                        <a:spcAft>
                          <a:spcPts val="0"/>
                        </a:spcAft>
                      </a:pPr>
                      <a:r>
                        <a:rPr lang="en-US" sz="1500">
                          <a:effectLst/>
                        </a:rPr>
                        <a:t>B &amp; E</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n-US" sz="1500">
                          <a:effectLst/>
                        </a:rPr>
                        <a:t>11</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A-B-D-G-I, A-B-D-X-H-I,</a:t>
                      </a:r>
                      <a:endParaRPr lang="el-GR" sz="1500">
                        <a:effectLst/>
                      </a:endParaRPr>
                    </a:p>
                    <a:p>
                      <a:pPr algn="ctr">
                        <a:spcAft>
                          <a:spcPts val="0"/>
                        </a:spcAft>
                      </a:pPr>
                      <a:r>
                        <a:rPr lang="pl-PL" sz="1500">
                          <a:effectLst/>
                        </a:rPr>
                        <a:t>A-C-E-G-I, A-C-E-X-H-I,</a:t>
                      </a:r>
                      <a:endParaRPr lang="el-GR" sz="1500">
                        <a:effectLst/>
                      </a:endParaRPr>
                    </a:p>
                    <a:p>
                      <a:pPr algn="ctr">
                        <a:spcAft>
                          <a:spcPts val="0"/>
                        </a:spcAft>
                      </a:pPr>
                      <a:r>
                        <a:rPr lang="el-GR" sz="1500">
                          <a:effectLst/>
                        </a:rPr>
                        <a:t>&amp; </a:t>
                      </a:r>
                      <a:r>
                        <a:rPr lang="pl-PL" sz="1500">
                          <a:effectLst/>
                        </a:rPr>
                        <a:t>A-C-</a:t>
                      </a:r>
                      <a:r>
                        <a:rPr lang="en-US" sz="1500">
                          <a:effectLst/>
                        </a:rPr>
                        <a:t>F</a:t>
                      </a:r>
                      <a:r>
                        <a:rPr lang="pl-PL" sz="1500">
                          <a:effectLst/>
                        </a:rPr>
                        <a:t>-H-I</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5000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pl-PL" sz="1500">
                          <a:effectLst/>
                        </a:rPr>
                        <a:t>18500</a:t>
                      </a:r>
                      <a:endParaRPr lang="el-GR" sz="1500">
                        <a:effectLst/>
                        <a:latin typeface="Courier New" panose="02070309020205020404" pitchFamily="49" charset="0"/>
                        <a:ea typeface="Times New Roman" panose="02020603050405020304" pitchFamily="18" charset="0"/>
                      </a:endParaRPr>
                    </a:p>
                  </a:txBody>
                  <a:tcPr marL="68580" marR="68580" marT="0" marB="0" anchor="ctr"/>
                </a:tc>
                <a:tc>
                  <a:txBody>
                    <a:bodyPr/>
                    <a:lstStyle/>
                    <a:p>
                      <a:pPr algn="ctr">
                        <a:spcAft>
                          <a:spcPts val="0"/>
                        </a:spcAft>
                      </a:pPr>
                      <a:r>
                        <a:rPr lang="el-GR" sz="1500" dirty="0">
                          <a:effectLst/>
                        </a:rPr>
                        <a:t>Νέα Κρίσιμη Διαδρομή &amp;</a:t>
                      </a:r>
                    </a:p>
                    <a:p>
                      <a:pPr algn="ctr">
                        <a:spcAft>
                          <a:spcPts val="0"/>
                        </a:spcAft>
                      </a:pPr>
                      <a:r>
                        <a:rPr lang="en-US" sz="1500" dirty="0">
                          <a:effectLst/>
                        </a:rPr>
                        <a:t>B</a:t>
                      </a:r>
                      <a:r>
                        <a:rPr lang="el-GR" sz="1500" dirty="0">
                          <a:effectLst/>
                        </a:rPr>
                        <a:t>, </a:t>
                      </a:r>
                      <a:r>
                        <a:rPr lang="en-US" sz="1500" dirty="0">
                          <a:effectLst/>
                        </a:rPr>
                        <a:t>E</a:t>
                      </a:r>
                      <a:r>
                        <a:rPr lang="el-GR" sz="1500" dirty="0">
                          <a:effectLst/>
                        </a:rPr>
                        <a:t> ελάχιστες</a:t>
                      </a:r>
                      <a:endParaRPr lang="el-GR" sz="1500" dirty="0">
                        <a:effectLst/>
                        <a:latin typeface="Courier New" panose="02070309020205020404" pitchFamily="49"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906711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559ba2cae9735567caef74c09ab34d2d6f1"/>
</p:tagLst>
</file>

<file path=ppt/theme/theme1.xml><?xml version="1.0" encoding="utf-8"?>
<a:theme xmlns:a="http://schemas.openxmlformats.org/drawingml/2006/main" name="OC_template_updated">
  <a:themeElements>
    <a:clrScheme name="Προσαρμοσμένο 1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TotalTime>
  <Words>2557</Words>
  <Application>Microsoft Office PowerPoint</Application>
  <PresentationFormat>Προβολή στην οθόνη (4:3)</PresentationFormat>
  <Paragraphs>1237</Paragraphs>
  <Slides>28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OC_template_updated</vt:lpstr>
      <vt:lpstr>1_OC_template_updated</vt:lpstr>
      <vt:lpstr>Οικονομοτεχνική Ανάλυση και Διαχείριση</vt:lpstr>
      <vt:lpstr>Οικονομική παρακολούθηση έργου </vt:lpstr>
      <vt:lpstr>Εξομάλυνση πόρων (1/2)</vt:lpstr>
      <vt:lpstr>Εξομάλυνση πόρων (2/2)</vt:lpstr>
      <vt:lpstr>Συντόμευση δραστηριοτήτων (1/6)</vt:lpstr>
      <vt:lpstr>Συντόμευση δραστηριοτήτων (2/6)</vt:lpstr>
      <vt:lpstr>Συντόμευση δραστηριοτήτων (3/6)</vt:lpstr>
      <vt:lpstr>Συντόμευση δραστηριοτήτων (4/6)</vt:lpstr>
      <vt:lpstr>Συντόμευση Δραστηριοτήτων (5/6)</vt:lpstr>
      <vt:lpstr>Συντόμευση δραστηριοτήτων (6/6)</vt:lpstr>
      <vt:lpstr>Συντόμευση &amp; εξομάλυνση (1/3)</vt:lpstr>
      <vt:lpstr>Συντόμευση &amp; εξομάλυνση (2/3)</vt:lpstr>
      <vt:lpstr>Συντόμευση &amp; εξομάλυνση (3/3)</vt:lpstr>
      <vt:lpstr>Στοχαστική ανάλυση του χρονικού προγραμματισμού (1/8)</vt:lpstr>
      <vt:lpstr>Στοχαστική ανάλυση του χρονικού προγραμματισμού (2/8)</vt:lpstr>
      <vt:lpstr>Στοχαστική ανάλυση του χρονικού προγραμματισμού (3/8)</vt:lpstr>
      <vt:lpstr>Στοχαστική ανάλυση του χρονικού προγραμματισμού (4/8)</vt:lpstr>
      <vt:lpstr>Στοχαστική ανάλυση του χρονικού προγραμματισμού (5/8)</vt:lpstr>
      <vt:lpstr>Στοχαστική ανάλυση του χρονικού προγραμματισμού (6/8)</vt:lpstr>
      <vt:lpstr>Στοχαστική ανάλυση του χρονικού προγραμματισμού (7/8)</vt:lpstr>
      <vt:lpstr>Στοχαστική ανάλυση του χρονικού προγραμματισμού (8/8)</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53</cp:revision>
  <dcterms:created xsi:type="dcterms:W3CDTF">2013-03-04T13:35:19Z</dcterms:created>
  <dcterms:modified xsi:type="dcterms:W3CDTF">2015-04-16T10:11:29Z</dcterms:modified>
</cp:coreProperties>
</file>