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3"/>
  </p:notesMasterIdLst>
  <p:handoutMasterIdLst>
    <p:handoutMasterId r:id="rId34"/>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57" r:id="rId26"/>
    <p:sldId id="262" r:id="rId27"/>
    <p:sldId id="264" r:id="rId28"/>
    <p:sldId id="289" r:id="rId29"/>
    <p:sldId id="290" r:id="rId30"/>
    <p:sldId id="291" r:id="rId31"/>
    <p:sldId id="292" r:id="rId32"/>
  </p:sldIdLst>
  <p:sldSz cx="9144000" cy="6858000" type="screen4x3"/>
  <p:notesSz cx="7104063" cy="10234613"/>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707"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807297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6390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298176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124715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78968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518904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09691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33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145667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629232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68745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Οικονομοτεχνική Ανάλυση και Διαχείριση</a:t>
            </a:r>
            <a:endParaRPr lang="el-GR" sz="3600" b="1" dirty="0">
              <a:solidFill>
                <a:schemeClr val="tx1"/>
              </a:solidFill>
              <a:latin typeface="+mn-lt"/>
            </a:endParaRPr>
          </a:p>
        </p:txBody>
      </p:sp>
      <p:sp>
        <p:nvSpPr>
          <p:cNvPr id="3" name="Υπότιτλος 2"/>
          <p:cNvSpPr>
            <a:spLocks noGrp="1"/>
          </p:cNvSpPr>
          <p:nvPr>
            <p:ph type="subTitle" idx="1"/>
          </p:nvPr>
        </p:nvSpPr>
        <p:spPr>
          <a:xfrm>
            <a:off x="942269" y="3062446"/>
            <a:ext cx="7247147" cy="1752600"/>
          </a:xfrm>
        </p:spPr>
        <p:txBody>
          <a:bodyPr>
            <a:normAutofit fontScale="85000" lnSpcReduction="10000"/>
          </a:bodyPr>
          <a:lstStyle/>
          <a:p>
            <a:pPr>
              <a:spcBef>
                <a:spcPts val="0"/>
              </a:spcBef>
              <a:spcAft>
                <a:spcPts val="1200"/>
              </a:spcAft>
            </a:pPr>
            <a:r>
              <a:rPr lang="el-GR" sz="2800" b="1" dirty="0" smtClean="0"/>
              <a:t>Ενότητα </a:t>
            </a:r>
            <a:r>
              <a:rPr lang="el-GR" sz="2800" b="1" dirty="0"/>
              <a:t>9</a:t>
            </a:r>
            <a:r>
              <a:rPr lang="el-GR" sz="2800" dirty="0" smtClean="0"/>
              <a:t>:</a:t>
            </a:r>
            <a:r>
              <a:rPr lang="en-US" sz="2800" dirty="0" smtClean="0"/>
              <a:t> </a:t>
            </a:r>
            <a:r>
              <a:rPr lang="el-GR" sz="2800" dirty="0"/>
              <a:t>Απλά π</a:t>
            </a:r>
            <a:r>
              <a:rPr lang="el-GR" sz="2800" dirty="0" smtClean="0"/>
              <a:t>αραδείγματα </a:t>
            </a:r>
            <a:r>
              <a:rPr lang="el-GR" sz="2800" dirty="0"/>
              <a:t>π</a:t>
            </a:r>
            <a:r>
              <a:rPr lang="el-GR" sz="2800" dirty="0" smtClean="0"/>
              <a:t>ροϋπολογισμού </a:t>
            </a:r>
            <a:r>
              <a:rPr lang="el-GR" sz="2800" dirty="0"/>
              <a:t>έ</a:t>
            </a:r>
            <a:r>
              <a:rPr lang="el-GR" sz="2800" dirty="0" smtClean="0"/>
              <a:t>ργων</a:t>
            </a:r>
          </a:p>
          <a:p>
            <a:pPr>
              <a:spcBef>
                <a:spcPts val="0"/>
              </a:spcBef>
              <a:spcAft>
                <a:spcPts val="1200"/>
              </a:spcAft>
            </a:pPr>
            <a:r>
              <a:rPr lang="el-GR" sz="2400" dirty="0" smtClean="0"/>
              <a:t>Βασίλης Μούσας</a:t>
            </a:r>
            <a:endParaRPr lang="el-GR" sz="2400" dirty="0"/>
          </a:p>
          <a:p>
            <a:pPr>
              <a:spcBef>
                <a:spcPts val="0"/>
              </a:spcBef>
            </a:pPr>
            <a:r>
              <a:rPr lang="el-GR" sz="2400" dirty="0"/>
              <a:t>Τμήμα </a:t>
            </a:r>
            <a:r>
              <a:rPr lang="el-GR" sz="2400" dirty="0" smtClean="0"/>
              <a:t>Πολιτικών Μηχανικών ΤΕ και Μηχανικών Τοπογραφίας και Γεωπληροφορικής ΤΕ</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1 </a:t>
            </a:r>
            <a:r>
              <a:rPr lang="el-GR" sz="3200" b="0" dirty="0" smtClean="0"/>
              <a:t>(9/9)</a:t>
            </a:r>
            <a:endParaRPr lang="el-GR" dirty="0"/>
          </a:p>
        </p:txBody>
      </p:sp>
      <p:sp>
        <p:nvSpPr>
          <p:cNvPr id="3" name="Θέση περιεχομένου 2"/>
          <p:cNvSpPr>
            <a:spLocks noGrp="1"/>
          </p:cNvSpPr>
          <p:nvPr>
            <p:ph idx="1"/>
          </p:nvPr>
        </p:nvSpPr>
        <p:spPr/>
        <p:txBody>
          <a:bodyPr/>
          <a:lstStyle/>
          <a:p>
            <a:pPr marL="457200" lvl="0" indent="-457200">
              <a:buFont typeface="+mj-lt"/>
              <a:buAutoNum type="arabicPeriod" startAt="4"/>
            </a:pPr>
            <a:r>
              <a:rPr lang="el-GR" dirty="0"/>
              <a:t>Για να μπορέσει να ανταποκριθεί στις υποχρεώσεις του ο εργολήπτης θα πρέπει να εισπράξει τουλάχιστον: 295.000 €. </a:t>
            </a:r>
          </a:p>
          <a:p>
            <a:pPr marL="0" indent="0">
              <a:buNone/>
            </a:pPr>
            <a:r>
              <a:rPr lang="el-GR" dirty="0"/>
              <a:t>Αφαιρώντας το Εργολαβικό Όφελος (18%) μένει το κόστος του έργου που είναι:</a:t>
            </a:r>
          </a:p>
          <a:p>
            <a:pPr marL="0" indent="0" algn="ctr">
              <a:buNone/>
            </a:pPr>
            <a:r>
              <a:rPr lang="el-GR" dirty="0"/>
              <a:t>295.000 / 1,18 = 250.000 </a:t>
            </a:r>
            <a:r>
              <a:rPr lang="el-GR" dirty="0" smtClean="0"/>
              <a:t>€</a:t>
            </a:r>
            <a:endParaRPr lang="el-GR" dirty="0"/>
          </a:p>
          <a:p>
            <a:pPr marL="0" indent="0">
              <a:buNone/>
            </a:pPr>
            <a:r>
              <a:rPr lang="el-GR" dirty="0"/>
              <a:t>το ποσό αυτό αντιστοιχεί στο: (250.000 / 355.000) * 100 = 70,5% του αρχικού κόστους, δηλαδή, θα πρέπει να προσφέρει έκπτωση το πολύ: 100 – 70,5 = 29,5%.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944932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προϋπολογισμού 2 </a:t>
            </a:r>
            <a:r>
              <a:rPr lang="el-GR" sz="3200" b="0" dirty="0"/>
              <a:t>(</a:t>
            </a:r>
            <a:r>
              <a:rPr lang="el-GR" sz="3200" b="0" dirty="0" smtClean="0"/>
              <a:t>1/7)</a:t>
            </a:r>
            <a:endParaRPr lang="el-GR" sz="3200" b="0" dirty="0"/>
          </a:p>
        </p:txBody>
      </p:sp>
      <p:sp>
        <p:nvSpPr>
          <p:cNvPr id="3" name="Θέση περιεχομένου 2"/>
          <p:cNvSpPr>
            <a:spLocks noGrp="1"/>
          </p:cNvSpPr>
          <p:nvPr>
            <p:ph idx="1"/>
          </p:nvPr>
        </p:nvSpPr>
        <p:spPr>
          <a:xfrm>
            <a:off x="467544" y="1045154"/>
            <a:ext cx="8229600" cy="1296144"/>
          </a:xfrm>
        </p:spPr>
        <p:txBody>
          <a:bodyPr/>
          <a:lstStyle/>
          <a:p>
            <a:pPr marL="0" indent="0">
              <a:buNone/>
            </a:pPr>
            <a:r>
              <a:rPr lang="el-GR" dirty="0"/>
              <a:t>Ένας εργολήπτης πρόκειται να πάρει μέρος σε μειοδοτικό διαγωνισμό έργου εκσκαφών ορεινής οδοποιίας με τον παρακάτω συμβατικό προϋπολογισμό 465,000 €:</a:t>
            </a:r>
          </a:p>
        </p:txBody>
      </p:sp>
      <p:sp>
        <p:nvSpPr>
          <p:cNvPr id="4" name="Θέση αριθμού διαφάνειας 3"/>
          <p:cNvSpPr>
            <a:spLocks noGrp="1"/>
          </p:cNvSpPr>
          <p:nvPr>
            <p:ph type="sldNum" sz="quarter" idx="12"/>
          </p:nvPr>
        </p:nvSpPr>
        <p:spPr>
          <a:xfrm>
            <a:off x="6948264" y="6473823"/>
            <a:ext cx="2133600" cy="365125"/>
          </a:xfrm>
        </p:spPr>
        <p:txBody>
          <a:bodyPr/>
          <a:lstStyle/>
          <a:p>
            <a:pPr>
              <a:defRPr/>
            </a:pPr>
            <a:fld id="{7E55E3B3-0445-4CFC-BED8-763D4409E61F}" type="slidenum">
              <a:rPr lang="el-GR" smtClean="0"/>
              <a:pPr>
                <a:defRPr/>
              </a:pPr>
              <a:t>10</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580500435"/>
              </p:ext>
            </p:extLst>
          </p:nvPr>
        </p:nvGraphicFramePr>
        <p:xfrm>
          <a:off x="755576" y="2492896"/>
          <a:ext cx="7848872" cy="3999865"/>
        </p:xfrm>
        <a:graphic>
          <a:graphicData uri="http://schemas.openxmlformats.org/drawingml/2006/table">
            <a:tbl>
              <a:tblPr firstRow="1" firstCol="1" lastRow="1" lastCol="1" bandRow="1" bandCol="1"/>
              <a:tblGrid>
                <a:gridCol w="595854"/>
                <a:gridCol w="2013877"/>
                <a:gridCol w="1134856"/>
                <a:gridCol w="2474160"/>
                <a:gridCol w="1630125"/>
              </a:tblGrid>
              <a:tr h="612393">
                <a:tc>
                  <a:txBody>
                    <a:bodyPr/>
                    <a:lstStyle/>
                    <a:p>
                      <a:pPr algn="ctr">
                        <a:spcAft>
                          <a:spcPts val="0"/>
                        </a:spcAft>
                      </a:pPr>
                      <a:r>
                        <a:rPr lang="el-GR" sz="1800" dirty="0">
                          <a:effectLst/>
                          <a:latin typeface="+mn-lt"/>
                          <a:ea typeface="Times New Roman" panose="02020603050405020304" pitchFamily="18" charset="0"/>
                        </a:rPr>
                        <a:t>α/α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Περιγραφή</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Ποσότητα</a:t>
                      </a:r>
                    </a:p>
                    <a:p>
                      <a:pPr algn="ctr">
                        <a:spcAft>
                          <a:spcPts val="0"/>
                        </a:spcAft>
                      </a:pPr>
                      <a:r>
                        <a:rPr lang="el-GR" sz="1800" dirty="0">
                          <a:effectLst/>
                          <a:latin typeface="+mn-lt"/>
                          <a:ea typeface="Times New Roman" panose="02020603050405020304" pitchFamily="18" charset="0"/>
                        </a:rPr>
                        <a:t>(m</a:t>
                      </a:r>
                      <a:r>
                        <a:rPr lang="el-GR" sz="1800" baseline="30000" dirty="0">
                          <a:effectLst/>
                          <a:latin typeface="+mn-lt"/>
                          <a:ea typeface="Times New Roman" panose="02020603050405020304" pitchFamily="18" charset="0"/>
                        </a:rPr>
                        <a:t>3</a:t>
                      </a:r>
                      <a:r>
                        <a:rPr lang="el-GR" sz="1800" dirty="0">
                          <a:effectLst/>
                          <a:latin typeface="+mn-lt"/>
                          <a:ea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Τιμή Μονάδας</a:t>
                      </a:r>
                    </a:p>
                    <a:p>
                      <a:pPr algn="ctr">
                        <a:spcAft>
                          <a:spcPts val="0"/>
                        </a:spcAft>
                      </a:pPr>
                      <a:r>
                        <a:rPr lang="el-GR" sz="1800" dirty="0">
                          <a:effectLst/>
                          <a:latin typeface="+mn-lt"/>
                          <a:ea typeface="Times New Roman" panose="02020603050405020304" pitchFamily="18" charset="0"/>
                        </a:rPr>
                        <a:t>(€/m</a:t>
                      </a:r>
                      <a:r>
                        <a:rPr lang="el-GR" sz="1800" baseline="30000" dirty="0">
                          <a:effectLst/>
                          <a:latin typeface="+mn-lt"/>
                          <a:ea typeface="Times New Roman" panose="02020603050405020304" pitchFamily="18" charset="0"/>
                        </a:rPr>
                        <a:t>3</a:t>
                      </a:r>
                      <a:r>
                        <a:rPr lang="el-GR" sz="1800" dirty="0">
                          <a:effectLst/>
                          <a:latin typeface="+mn-lt"/>
                          <a:ea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Μερικός Προ-</a:t>
                      </a:r>
                    </a:p>
                    <a:p>
                      <a:pPr algn="ctr">
                        <a:spcAft>
                          <a:spcPts val="0"/>
                        </a:spcAft>
                      </a:pPr>
                      <a:r>
                        <a:rPr lang="el-GR" sz="1800" dirty="0">
                          <a:effectLst/>
                          <a:latin typeface="+mn-lt"/>
                          <a:ea typeface="Times New Roman" panose="02020603050405020304" pitchFamily="18" charset="0"/>
                        </a:rPr>
                        <a:t>υπολογισμός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97">
                <a:tc>
                  <a:txBody>
                    <a:bodyPr/>
                    <a:lstStyle/>
                    <a:p>
                      <a:pPr algn="ctr">
                        <a:spcAft>
                          <a:spcPts val="0"/>
                        </a:spcAft>
                      </a:pPr>
                      <a:r>
                        <a:rPr lang="el-GR" sz="1800" dirty="0">
                          <a:effectLst/>
                          <a:latin typeface="+mn-lt"/>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800" dirty="0">
                          <a:effectLst/>
                          <a:latin typeface="+mn-lt"/>
                          <a:ea typeface="Times New Roman" panose="02020603050405020304" pitchFamily="18" charset="0"/>
                        </a:rPr>
                        <a:t>Εκσκαφή Γαιών</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dirty="0">
                          <a:effectLst/>
                          <a:latin typeface="+mn-lt"/>
                          <a:ea typeface="Times New Roman" panose="02020603050405020304" pitchFamily="18" charset="0"/>
                        </a:rPr>
                        <a:t>200.000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dirty="0">
                          <a:effectLst/>
                          <a:latin typeface="+mn-lt"/>
                          <a:ea typeface="Times New Roman" panose="02020603050405020304" pitchFamily="18" charset="0"/>
                        </a:rPr>
                        <a:t>0,40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dirty="0">
                          <a:effectLst/>
                          <a:latin typeface="+mn-lt"/>
                          <a:ea typeface="Times New Roman" panose="02020603050405020304" pitchFamily="18" charset="0"/>
                        </a:rPr>
                        <a:t>80.000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6197">
                <a:tc>
                  <a:txBody>
                    <a:bodyPr/>
                    <a:lstStyle/>
                    <a:p>
                      <a:pPr algn="ctr">
                        <a:spcAft>
                          <a:spcPts val="0"/>
                        </a:spcAft>
                      </a:pPr>
                      <a:r>
                        <a:rPr lang="el-GR" sz="1800" dirty="0">
                          <a:effectLst/>
                          <a:latin typeface="+mn-lt"/>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l-GR" sz="1800" dirty="0">
                          <a:effectLst/>
                          <a:latin typeface="+mn-lt"/>
                          <a:ea typeface="Times New Roman" panose="02020603050405020304" pitchFamily="18" charset="0"/>
                        </a:rPr>
                        <a:t>Εκσκαφή Ημίβραχου</a:t>
                      </a:r>
                    </a:p>
                  </a:txBody>
                  <a:tcPr marL="68580" marR="68580" marT="0" marB="0">
                    <a:lnL>
                      <a:noFill/>
                    </a:lnL>
                    <a:lnR>
                      <a:noFill/>
                    </a:lnR>
                    <a:lnT>
                      <a:noFill/>
                    </a:lnT>
                    <a:lnB>
                      <a:noFill/>
                    </a:lnB>
                  </a:tcPr>
                </a:tc>
                <a:tc>
                  <a:txBody>
                    <a:bodyPr/>
                    <a:lstStyle/>
                    <a:p>
                      <a:pPr algn="ctr">
                        <a:spcAft>
                          <a:spcPts val="0"/>
                        </a:spcAft>
                      </a:pPr>
                      <a:r>
                        <a:rPr lang="el-GR" sz="1800" dirty="0">
                          <a:effectLst/>
                          <a:latin typeface="+mn-lt"/>
                          <a:ea typeface="Times New Roman" panose="02020603050405020304" pitchFamily="18" charset="0"/>
                        </a:rPr>
                        <a:t>100.000</a:t>
                      </a:r>
                    </a:p>
                  </a:txBody>
                  <a:tcPr marL="68580" marR="68580" marT="0" marB="0">
                    <a:lnL>
                      <a:noFill/>
                    </a:lnL>
                    <a:lnR>
                      <a:noFill/>
                    </a:lnR>
                    <a:lnT>
                      <a:noFill/>
                    </a:lnT>
                    <a:lnB>
                      <a:noFill/>
                    </a:lnB>
                  </a:tcPr>
                </a:tc>
                <a:tc>
                  <a:txBody>
                    <a:bodyPr/>
                    <a:lstStyle/>
                    <a:p>
                      <a:pPr algn="ctr">
                        <a:spcAft>
                          <a:spcPts val="0"/>
                        </a:spcAft>
                      </a:pPr>
                      <a:r>
                        <a:rPr lang="el-GR" sz="1800" dirty="0">
                          <a:effectLst/>
                          <a:latin typeface="+mn-lt"/>
                          <a:ea typeface="Times New Roman" panose="02020603050405020304" pitchFamily="18" charset="0"/>
                        </a:rPr>
                        <a:t>1,90</a:t>
                      </a:r>
                    </a:p>
                  </a:txBody>
                  <a:tcPr marL="68580" marR="68580" marT="0" marB="0">
                    <a:lnL>
                      <a:noFill/>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190.000</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06197">
                <a:tc>
                  <a:txBody>
                    <a:bodyPr/>
                    <a:lstStyle/>
                    <a:p>
                      <a:pPr algn="ctr">
                        <a:spcAft>
                          <a:spcPts val="0"/>
                        </a:spcAft>
                      </a:pPr>
                      <a:r>
                        <a:rPr lang="el-GR" sz="1800" dirty="0">
                          <a:effectLst/>
                          <a:latin typeface="+mn-lt"/>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dirty="0">
                          <a:effectLst/>
                          <a:latin typeface="+mn-lt"/>
                          <a:ea typeface="Times New Roman" panose="02020603050405020304" pitchFamily="18" charset="0"/>
                        </a:rPr>
                        <a:t>Εκσκαφή Βράχου</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50.000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2,10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dirty="0">
                          <a:effectLst/>
                          <a:latin typeface="+mn-lt"/>
                          <a:ea typeface="Times New Roman" panose="02020603050405020304" pitchFamily="18" charset="0"/>
                        </a:rPr>
                        <a:t>105.000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6197">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dirty="0">
                          <a:effectLst/>
                          <a:latin typeface="+mn-lt"/>
                          <a:ea typeface="Times New Roman" panose="02020603050405020304" pitchFamily="18" charset="0"/>
                        </a:rPr>
                        <a:t>Άθροισμα: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dirty="0">
                          <a:effectLst/>
                          <a:latin typeface="+mn-lt"/>
                          <a:ea typeface="Times New Roman" panose="02020603050405020304" pitchFamily="18" charset="0"/>
                        </a:rPr>
                        <a:t>375.000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6197">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dirty="0">
                          <a:effectLst/>
                          <a:latin typeface="+mn-lt"/>
                          <a:ea typeface="Times New Roman" panose="02020603050405020304" pitchFamily="18" charset="0"/>
                        </a:rPr>
                        <a:t>Εργολαβικό Όφελος 18%:</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67.500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6197">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dirty="0">
                          <a:effectLst/>
                          <a:latin typeface="+mn-lt"/>
                          <a:ea typeface="Times New Roman" panose="02020603050405020304" pitchFamily="18" charset="0"/>
                        </a:rPr>
                        <a:t>Άθροισμα με Ε.Ο.:</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442.500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6197">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dirty="0">
                          <a:effectLst/>
                          <a:latin typeface="+mn-lt"/>
                          <a:ea typeface="Times New Roman" panose="02020603050405020304" pitchFamily="18" charset="0"/>
                        </a:rPr>
                        <a:t>Απρόβλεπτα/Στρογγ. ~5%:</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22.500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6197">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dirty="0">
                          <a:effectLst/>
                          <a:latin typeface="+mn-lt"/>
                          <a:ea typeface="Times New Roman" panose="02020603050405020304" pitchFamily="18" charset="0"/>
                        </a:rPr>
                        <a:t>Συμβατικός Προϋπολ.:</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dirty="0">
                          <a:effectLst/>
                          <a:latin typeface="+mn-lt"/>
                          <a:ea typeface="Times New Roman" panose="02020603050405020304" pitchFamily="18" charset="0"/>
                        </a:rPr>
                        <a:t>465.000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4155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2 </a:t>
            </a:r>
            <a:r>
              <a:rPr lang="el-GR" sz="3200" b="0" dirty="0" smtClean="0"/>
              <a:t>(2/7)</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Ο </a:t>
            </a:r>
            <a:r>
              <a:rPr lang="el-GR" dirty="0"/>
              <a:t>εργολήπτης πιθανολογεί ότι για να ανακηρυχθεί μειοδότης θα πρέπει να προσφέρει τέτοιες τιμές που να αντιστοιχούν σε ενιαία έκπτωση της τάξεως του 25%. Ο εργολήπτης πρέπει να λάβει υπόψη του τα παρακάτω δεδομένα:</a:t>
            </a:r>
          </a:p>
          <a:p>
            <a:pPr marL="914400" lvl="1" indent="-457200">
              <a:buFont typeface="+mj-lt"/>
              <a:buAutoNum type="alphaLcPeriod"/>
            </a:pPr>
            <a:r>
              <a:rPr lang="el-GR" dirty="0" smtClean="0"/>
              <a:t>Για </a:t>
            </a:r>
            <a:r>
              <a:rPr lang="el-GR" dirty="0"/>
              <a:t>το κονδύλιο (1) έχει κόστος εργασίας των μηχανημάτων του 0,25 €/m3. Τα μηχανήματά του είχαν κόστος αγοράς Ρ = 2.500.000 € και αξία </a:t>
            </a:r>
            <a:r>
              <a:rPr lang="el-GR" dirty="0" smtClean="0"/>
              <a:t>πώλησης ρ </a:t>
            </a:r>
            <a:r>
              <a:rPr lang="el-GR" dirty="0"/>
              <a:t>= 500.000 € στο τέλος της ωφέλιμης ζωής τους που ανέρχεται σε Ν = 10 χρόνια. Υπολογίζει ότι με συντελεστή απασχόλησης 0,833 = 10/12, τα μηχανήματά του θα εργαστούν ένα μήνα για την εκτέλεση της εργασίας.</a:t>
            </a:r>
          </a:p>
          <a:p>
            <a:pPr marL="914400" lvl="1" indent="-457200">
              <a:buFont typeface="+mj-lt"/>
              <a:buAutoNum type="alphaLcPeriod"/>
            </a:pPr>
            <a:r>
              <a:rPr lang="el-GR" dirty="0" smtClean="0"/>
              <a:t>Για </a:t>
            </a:r>
            <a:r>
              <a:rPr lang="el-GR" dirty="0"/>
              <a:t>το κονδύλιο (3) έχει προσφορά υπεργολάβου 1,80 €/m3</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98972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2 </a:t>
            </a:r>
            <a:r>
              <a:rPr lang="el-GR" sz="3200" b="0" dirty="0" smtClean="0"/>
              <a:t>(3/7)</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dirty="0" smtClean="0"/>
              <a:t>Ο </a:t>
            </a:r>
            <a:r>
              <a:rPr lang="el-GR" dirty="0"/>
              <a:t>εργολήπτης βρίσκει υπεργολάβο για το κονδύλιο (2) με τιμή 1,42 €/m3. Όταν τελικά ανακηρύσσεται μειοδότης εκτελεί το έργο με τα δικά του μηχανήματα για το κονδύλιο (1) και τους υπεργολάβους για τα κονδύλια (2) &amp; (3). Τελειώνοντας το έργο με τις συμβατικές ποσότητες πόσα χρήματα θα εισπράξει; Αν τα προσωπικά του έξοδα κατά την εκτέλεση του έργου είναι 10.000 € θα υπάρξει περίσσευμα για τακτικό αποθεματικό και πόσο;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761916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2 </a:t>
            </a:r>
            <a:r>
              <a:rPr lang="el-GR" sz="3200" b="0" dirty="0" smtClean="0"/>
              <a:t>(4/7)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Απαντήσεις:</a:t>
                </a:r>
              </a:p>
              <a:p>
                <a:pPr marL="457200" lvl="0" indent="-457200">
                  <a:buFont typeface="+mj-lt"/>
                  <a:buAutoNum type="arabicPeriod"/>
                </a:pPr>
                <a:r>
                  <a:rPr lang="el-GR" dirty="0"/>
                  <a:t>Η έκπτωση του 25% αναφέρεται στο κόστος του έργου το οποίο είναι 375.000 €. Άρα ο εργολήπτης πρόκειται να προσφερθεί να υλοποιήσει το έργο με το 75% των 375.000 €, που </a:t>
                </a:r>
                <a:r>
                  <a:rPr lang="el-GR" dirty="0" smtClean="0"/>
                  <a:t>είναι: 75</a:t>
                </a:r>
                <a:r>
                  <a:rPr lang="el-GR" dirty="0"/>
                  <a:t>% * 375.000 = 281.250 €.</a:t>
                </a:r>
              </a:p>
              <a:p>
                <a:pPr marL="0" indent="0">
                  <a:buNone/>
                </a:pPr>
                <a:r>
                  <a:rPr lang="el-GR" dirty="0"/>
                  <a:t>Η μηνιαία δαπάνη για την απόσβεση των μηχανημάτων του θα είναι</a:t>
                </a:r>
                <a:r>
                  <a:rPr lang="el-GR" dirty="0" smtClean="0"/>
                  <a:t>: </a:t>
                </a:r>
                <a14:m>
                  <m:oMath xmlns:m="http://schemas.openxmlformats.org/officeDocument/2006/math">
                    <m:r>
                      <m:rPr>
                        <m:sty m:val="p"/>
                      </m:rPr>
                      <a:rPr lang="el-GR" b="0" i="0" smtClean="0">
                        <a:latin typeface="Cambria Math" panose="02040503050406030204" pitchFamily="18" charset="0"/>
                      </a:rPr>
                      <m:t>Α</m:t>
                    </m:r>
                    <m:r>
                      <a:rPr lang="el-GR" b="0" i="0" smtClean="0">
                        <a:latin typeface="Cambria Math" panose="02040503050406030204" pitchFamily="18" charset="0"/>
                      </a:rPr>
                      <m:t>=2.500.000−500.000=2.000.000</m:t>
                    </m:r>
                    <m:r>
                      <a:rPr lang="el-GR" b="0" i="1" smtClean="0">
                        <a:latin typeface="Cambria Math" panose="02040503050406030204" pitchFamily="18" charset="0"/>
                      </a:rPr>
                      <m:t>€</m:t>
                    </m:r>
                    <m:r>
                      <a:rPr lang="el-GR" b="0" i="1"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ΜΔ</m:t>
                    </m:r>
                    <m:r>
                      <a:rPr lang="el-GR" b="0" i="0" smtClean="0">
                        <a:latin typeface="Cambria Math" panose="02040503050406030204" pitchFamily="18" charset="0"/>
                        <a:ea typeface="Cambria Math" panose="02040503050406030204" pitchFamily="18" charset="0"/>
                      </a:rPr>
                      <m:t>=</m:t>
                    </m:r>
                    <m:f>
                      <m:fPr>
                        <m:ctrlPr>
                          <a:rPr lang="el-GR" b="0" i="1" smtClean="0">
                            <a:latin typeface="Cambria Math"/>
                            <a:ea typeface="Cambria Math" panose="02040503050406030204" pitchFamily="18" charset="0"/>
                          </a:rPr>
                        </m:ctrlPr>
                      </m:fPr>
                      <m:num>
                        <m:r>
                          <a:rPr lang="el-GR" b="0" i="1" smtClean="0">
                            <a:latin typeface="Cambria Math" panose="02040503050406030204" pitchFamily="18" charset="0"/>
                            <a:ea typeface="Cambria Math" panose="02040503050406030204" pitchFamily="18" charset="0"/>
                          </a:rPr>
                          <m:t>2.000.000</m:t>
                        </m:r>
                      </m:num>
                      <m:den>
                        <m:r>
                          <a:rPr lang="el-GR" b="0" i="1" smtClean="0">
                            <a:latin typeface="Cambria Math" panose="02040503050406030204" pitchFamily="18" charset="0"/>
                            <a:ea typeface="Cambria Math" panose="02040503050406030204" pitchFamily="18" charset="0"/>
                          </a:rPr>
                          <m:t>12∙10∙</m:t>
                        </m:r>
                        <m:f>
                          <m:fPr>
                            <m:ctrlPr>
                              <a:rPr lang="el-GR" b="0" i="1" smtClean="0">
                                <a:latin typeface="Cambria Math"/>
                                <a:ea typeface="Cambria Math" panose="02040503050406030204" pitchFamily="18" charset="0"/>
                              </a:rPr>
                            </m:ctrlPr>
                          </m:fPr>
                          <m:num>
                            <m:r>
                              <a:rPr lang="el-GR" b="0" i="1" smtClean="0">
                                <a:latin typeface="Cambria Math" panose="02040503050406030204" pitchFamily="18" charset="0"/>
                                <a:ea typeface="Cambria Math" panose="02040503050406030204" pitchFamily="18" charset="0"/>
                              </a:rPr>
                              <m:t>10</m:t>
                            </m:r>
                          </m:num>
                          <m:den>
                            <m:r>
                              <a:rPr lang="el-GR" b="0" i="1" smtClean="0">
                                <a:latin typeface="Cambria Math" panose="02040503050406030204" pitchFamily="18" charset="0"/>
                                <a:ea typeface="Cambria Math" panose="02040503050406030204" pitchFamily="18" charset="0"/>
                              </a:rPr>
                              <m:t>12</m:t>
                            </m:r>
                          </m:den>
                        </m:f>
                      </m:den>
                    </m:f>
                    <m:r>
                      <a:rPr lang="el-GR" b="0" i="1" smtClean="0">
                        <a:latin typeface="Cambria Math" panose="02040503050406030204" pitchFamily="18" charset="0"/>
                        <a:ea typeface="Cambria Math" panose="02040503050406030204" pitchFamily="18" charset="0"/>
                      </a:rPr>
                      <m:t>=20.000 €/</m:t>
                    </m:r>
                    <m:r>
                      <a:rPr lang="el-GR" b="0" i="1" smtClean="0">
                        <a:latin typeface="Cambria Math" panose="02040503050406030204" pitchFamily="18" charset="0"/>
                        <a:ea typeface="Cambria Math" panose="02040503050406030204" pitchFamily="18" charset="0"/>
                      </a:rPr>
                      <m:t>𝜇𝜂𝜈𝛼</m:t>
                    </m:r>
                  </m:oMath>
                </a14:m>
                <a:endParaRPr lang="el-GR"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198592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2 </a:t>
            </a:r>
            <a:r>
              <a:rPr lang="el-GR" sz="3200" b="0" dirty="0" smtClean="0"/>
              <a:t>(5/7)</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Το ποσό αυτό μπορεί να είτε προστεθεί ως έχει στο κονδύλι (1), ή να αναχθεί σε €/m</a:t>
            </a:r>
            <a:r>
              <a:rPr lang="el-GR" baseline="30000" dirty="0"/>
              <a:t>3</a:t>
            </a:r>
            <a:r>
              <a:rPr lang="el-GR" dirty="0"/>
              <a:t> και να ενσωματωθεί στη τιμή μονάδας. Στη περίπτωση αυτή, εφόσον το έργο (200.000 m</a:t>
            </a:r>
            <a:r>
              <a:rPr lang="el-GR" baseline="30000" dirty="0"/>
              <a:t>3</a:t>
            </a:r>
            <a:r>
              <a:rPr lang="el-GR" dirty="0"/>
              <a:t>) γίνεται μέσα σε ένα μήνα, η τιμή μονάδας θα πρέπει να αυξηθεί κατά: </a:t>
            </a:r>
          </a:p>
          <a:p>
            <a:pPr marL="0" indent="0" algn="ctr">
              <a:buNone/>
            </a:pPr>
            <a:r>
              <a:rPr lang="el-GR" dirty="0"/>
              <a:t>20.000 € / 200.000 m</a:t>
            </a:r>
            <a:r>
              <a:rPr lang="el-GR" baseline="30000" dirty="0"/>
              <a:t>3</a:t>
            </a:r>
            <a:r>
              <a:rPr lang="el-GR" dirty="0"/>
              <a:t> = 0,10 €/m</a:t>
            </a:r>
            <a:r>
              <a:rPr lang="el-GR" baseline="30000" dirty="0"/>
              <a:t>3</a:t>
            </a:r>
            <a:r>
              <a:rPr lang="el-GR" dirty="0"/>
              <a:t>.</a:t>
            </a:r>
          </a:p>
          <a:p>
            <a:pPr marL="0" indent="0">
              <a:buNone/>
            </a:pPr>
            <a:r>
              <a:rPr lang="el-GR" dirty="0"/>
              <a:t>Το κόστος για τα κονδύλια (1) &amp; (3) θα είναι: </a:t>
            </a:r>
          </a:p>
          <a:p>
            <a:pPr marL="514350" indent="-514350">
              <a:buFont typeface="+mj-lt"/>
              <a:buAutoNum type="romanLcPeriod"/>
            </a:pPr>
            <a:r>
              <a:rPr lang="el-GR" dirty="0" smtClean="0"/>
              <a:t>200.000 </a:t>
            </a:r>
            <a:r>
              <a:rPr lang="el-GR" dirty="0"/>
              <a:t>m3 * (0,25+0,10) €/m3 </a:t>
            </a:r>
            <a:r>
              <a:rPr lang="el-GR" dirty="0" smtClean="0"/>
              <a:t>= 70.000 </a:t>
            </a:r>
            <a:r>
              <a:rPr lang="el-GR" dirty="0"/>
              <a:t>€</a:t>
            </a:r>
          </a:p>
          <a:p>
            <a:pPr marL="514350" indent="-514350">
              <a:buFont typeface="+mj-lt"/>
              <a:buAutoNum type="romanLcPeriod"/>
            </a:pPr>
            <a:r>
              <a:rPr lang="el-GR" dirty="0" smtClean="0"/>
              <a:t>50.000 </a:t>
            </a:r>
            <a:r>
              <a:rPr lang="el-GR" dirty="0"/>
              <a:t>m3 * 1,80 €/m3 </a:t>
            </a:r>
            <a:r>
              <a:rPr lang="el-GR" dirty="0" smtClean="0"/>
              <a:t>=  </a:t>
            </a:r>
            <a:r>
              <a:rPr lang="el-GR" u="sng" dirty="0"/>
              <a:t>90.000 €</a:t>
            </a:r>
          </a:p>
          <a:p>
            <a:pPr marL="0" indent="0">
              <a:buNone/>
            </a:pPr>
            <a:r>
              <a:rPr lang="el-GR" dirty="0"/>
              <a:t>Σύνολο:	</a:t>
            </a:r>
            <a:r>
              <a:rPr lang="el-GR" dirty="0" smtClean="0"/>
              <a:t> 160.000 €</a:t>
            </a:r>
            <a:endParaRPr lang="el-GR" dirty="0"/>
          </a:p>
          <a:p>
            <a:pPr marL="0" indent="0">
              <a:buNone/>
            </a:pPr>
            <a:r>
              <a:rPr lang="el-GR" dirty="0"/>
              <a:t>Το κονδύλι (2) θα πρέπει να υλοποιηθεί με 281.250 – 160.000 = 121.000 €, άρα θα πρέπει να προσφέρει τιμή μονάδας: </a:t>
            </a:r>
          </a:p>
          <a:p>
            <a:pPr marL="0" indent="0" algn="ctr">
              <a:buNone/>
            </a:pPr>
            <a:r>
              <a:rPr lang="el-GR" dirty="0"/>
              <a:t>121.000 € /100.000 m3 = 1,21 €/m3.</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06232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2 </a:t>
            </a:r>
            <a:r>
              <a:rPr lang="el-GR" sz="3200" b="0" dirty="0" smtClean="0"/>
              <a:t>(6/7)</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dirty="0" smtClean="0"/>
              <a:t>Ο </a:t>
            </a:r>
            <a:r>
              <a:rPr lang="el-GR" dirty="0"/>
              <a:t>εργολήπτης παίρνοντας το έργο με έκπτωση 25% θα </a:t>
            </a:r>
            <a:r>
              <a:rPr lang="el-GR" dirty="0" smtClean="0"/>
              <a:t>εισπράξει </a:t>
            </a:r>
            <a:r>
              <a:rPr lang="el-GR" dirty="0"/>
              <a:t>συνολικά</a:t>
            </a:r>
            <a:r>
              <a:rPr lang="el-GR" dirty="0" smtClean="0"/>
              <a:t>:</a:t>
            </a:r>
          </a:p>
          <a:p>
            <a:pPr marL="514350" indent="-514350">
              <a:buFont typeface="+mj-lt"/>
              <a:buAutoNum type="romanLcPeriod"/>
            </a:pPr>
            <a:r>
              <a:rPr lang="el-GR" dirty="0" smtClean="0"/>
              <a:t>200.000 </a:t>
            </a:r>
            <a:r>
              <a:rPr lang="el-GR" dirty="0"/>
              <a:t>m</a:t>
            </a:r>
            <a:r>
              <a:rPr lang="el-GR" baseline="30000" dirty="0"/>
              <a:t>3</a:t>
            </a:r>
            <a:r>
              <a:rPr lang="el-GR" dirty="0"/>
              <a:t> * (0,25+0,10) €/m</a:t>
            </a:r>
            <a:r>
              <a:rPr lang="el-GR" baseline="30000" dirty="0"/>
              <a:t>3</a:t>
            </a:r>
            <a:r>
              <a:rPr lang="el-GR" dirty="0"/>
              <a:t> =	 70.000 €</a:t>
            </a:r>
          </a:p>
          <a:p>
            <a:pPr marL="514350" indent="-514350">
              <a:buFont typeface="+mj-lt"/>
              <a:buAutoNum type="romanLcPeriod"/>
            </a:pPr>
            <a:r>
              <a:rPr lang="el-GR" dirty="0" smtClean="0"/>
              <a:t>100.000 </a:t>
            </a:r>
            <a:r>
              <a:rPr lang="el-GR" dirty="0"/>
              <a:t>m</a:t>
            </a:r>
            <a:r>
              <a:rPr lang="el-GR" baseline="30000" dirty="0"/>
              <a:t>3</a:t>
            </a:r>
            <a:r>
              <a:rPr lang="el-GR" dirty="0"/>
              <a:t> * 1,21 €/m</a:t>
            </a:r>
            <a:r>
              <a:rPr lang="el-GR" baseline="30000" dirty="0"/>
              <a:t>3</a:t>
            </a:r>
            <a:r>
              <a:rPr lang="el-GR" dirty="0"/>
              <a:t> </a:t>
            </a:r>
            <a:r>
              <a:rPr lang="el-GR" dirty="0" smtClean="0"/>
              <a:t>= 121.000 </a:t>
            </a:r>
            <a:r>
              <a:rPr lang="el-GR" dirty="0"/>
              <a:t>€</a:t>
            </a:r>
          </a:p>
          <a:p>
            <a:pPr marL="514350" indent="-514350">
              <a:buFont typeface="+mj-lt"/>
              <a:buAutoNum type="romanLcPeriod"/>
            </a:pPr>
            <a:r>
              <a:rPr lang="el-GR" dirty="0" smtClean="0"/>
              <a:t>50.000 </a:t>
            </a:r>
            <a:r>
              <a:rPr lang="el-GR" dirty="0"/>
              <a:t>m</a:t>
            </a:r>
            <a:r>
              <a:rPr lang="el-GR" baseline="30000" dirty="0"/>
              <a:t>3</a:t>
            </a:r>
            <a:r>
              <a:rPr lang="el-GR" dirty="0"/>
              <a:t> * 1,80 €/m</a:t>
            </a:r>
            <a:r>
              <a:rPr lang="el-GR" baseline="30000" dirty="0"/>
              <a:t>3</a:t>
            </a:r>
            <a:r>
              <a:rPr lang="el-GR" dirty="0"/>
              <a:t> =	</a:t>
            </a:r>
            <a:r>
              <a:rPr lang="el-GR" u="sng" dirty="0" smtClean="0"/>
              <a:t> </a:t>
            </a:r>
            <a:r>
              <a:rPr lang="el-GR" u="sng" dirty="0"/>
              <a:t>90.000 €</a:t>
            </a:r>
            <a:endParaRPr lang="el-GR" dirty="0"/>
          </a:p>
          <a:p>
            <a:pPr marL="0" indent="0">
              <a:buNone/>
            </a:pPr>
            <a:r>
              <a:rPr lang="el-GR" dirty="0"/>
              <a:t>Σύνολο Έργου:   </a:t>
            </a:r>
            <a:r>
              <a:rPr lang="el-GR" dirty="0" smtClean="0"/>
              <a:t>281.250 </a:t>
            </a:r>
            <a:r>
              <a:rPr lang="el-GR" dirty="0"/>
              <a:t>€</a:t>
            </a:r>
          </a:p>
          <a:p>
            <a:pPr marL="0" indent="0">
              <a:buNone/>
            </a:pPr>
            <a:r>
              <a:rPr lang="el-GR" dirty="0"/>
              <a:t>Εργολαβικό Όφελος 18</a:t>
            </a:r>
            <a:r>
              <a:rPr lang="el-GR" dirty="0" smtClean="0"/>
              <a:t>%:</a:t>
            </a:r>
            <a:r>
              <a:rPr lang="el-GR" dirty="0"/>
              <a:t> </a:t>
            </a:r>
            <a:r>
              <a:rPr lang="el-GR" u="sng" dirty="0" smtClean="0"/>
              <a:t>50.625 </a:t>
            </a:r>
            <a:r>
              <a:rPr lang="el-GR" u="sng" dirty="0"/>
              <a:t>€</a:t>
            </a:r>
            <a:endParaRPr lang="el-GR" dirty="0"/>
          </a:p>
          <a:p>
            <a:pPr marL="0" indent="0">
              <a:buNone/>
            </a:pPr>
            <a:r>
              <a:rPr lang="el-GR" dirty="0"/>
              <a:t>Συνολικά </a:t>
            </a:r>
            <a:r>
              <a:rPr lang="el-GR" dirty="0" smtClean="0"/>
              <a:t>Έσοδα: 331.875 €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066552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2 </a:t>
            </a:r>
            <a:r>
              <a:rPr lang="el-GR" sz="3200" b="0" dirty="0" smtClean="0"/>
              <a:t>(7/7)</a:t>
            </a:r>
            <a:endParaRPr lang="el-GR" dirty="0"/>
          </a:p>
        </p:txBody>
      </p:sp>
      <p:sp>
        <p:nvSpPr>
          <p:cNvPr id="3" name="Θέση περιεχομένου 2"/>
          <p:cNvSpPr>
            <a:spLocks noGrp="1"/>
          </p:cNvSpPr>
          <p:nvPr>
            <p:ph idx="1"/>
          </p:nvPr>
        </p:nvSpPr>
        <p:spPr/>
        <p:txBody>
          <a:bodyPr>
            <a:normAutofit/>
          </a:bodyPr>
          <a:lstStyle/>
          <a:p>
            <a:r>
              <a:rPr lang="el-GR" dirty="0"/>
              <a:t>Τα πραγματικά έξοδα του έργου θα είναι:</a:t>
            </a:r>
          </a:p>
          <a:p>
            <a:pPr marL="514350" indent="-514350">
              <a:buFont typeface="+mj-lt"/>
              <a:buAutoNum type="romanLcPeriod"/>
            </a:pPr>
            <a:r>
              <a:rPr lang="el-GR" dirty="0"/>
              <a:t>(1) 200.000 m</a:t>
            </a:r>
            <a:r>
              <a:rPr lang="el-GR" baseline="30000" dirty="0"/>
              <a:t>3</a:t>
            </a:r>
            <a:r>
              <a:rPr lang="el-GR" dirty="0"/>
              <a:t> * 0,25 €/m</a:t>
            </a:r>
            <a:r>
              <a:rPr lang="el-GR" baseline="30000" dirty="0"/>
              <a:t>3</a:t>
            </a:r>
            <a:r>
              <a:rPr lang="el-GR" dirty="0"/>
              <a:t> + 20.000 € </a:t>
            </a:r>
            <a:r>
              <a:rPr lang="el-GR" dirty="0" smtClean="0"/>
              <a:t>=  </a:t>
            </a:r>
            <a:r>
              <a:rPr lang="el-GR" dirty="0"/>
              <a:t>70.000 €</a:t>
            </a:r>
          </a:p>
          <a:p>
            <a:pPr marL="514350" indent="-514350">
              <a:buFont typeface="+mj-lt"/>
              <a:buAutoNum type="romanLcPeriod"/>
            </a:pPr>
            <a:r>
              <a:rPr lang="el-GR" dirty="0"/>
              <a:t>(2) 100.000 m</a:t>
            </a:r>
            <a:r>
              <a:rPr lang="el-GR" baseline="30000" dirty="0"/>
              <a:t>3</a:t>
            </a:r>
            <a:r>
              <a:rPr lang="el-GR" dirty="0"/>
              <a:t> * 1,42 €/m</a:t>
            </a:r>
            <a:r>
              <a:rPr lang="el-GR" baseline="30000" dirty="0"/>
              <a:t>3</a:t>
            </a:r>
            <a:r>
              <a:rPr lang="el-GR" dirty="0"/>
              <a:t> </a:t>
            </a:r>
            <a:r>
              <a:rPr lang="el-GR" dirty="0" smtClean="0"/>
              <a:t>= 142.000 </a:t>
            </a:r>
            <a:r>
              <a:rPr lang="el-GR" dirty="0"/>
              <a:t>€</a:t>
            </a:r>
          </a:p>
          <a:p>
            <a:pPr marL="514350" indent="-514350">
              <a:buFont typeface="+mj-lt"/>
              <a:buAutoNum type="romanLcPeriod"/>
            </a:pPr>
            <a:r>
              <a:rPr lang="el-GR" dirty="0"/>
              <a:t>(3)  50.000 m</a:t>
            </a:r>
            <a:r>
              <a:rPr lang="el-GR" baseline="30000" dirty="0"/>
              <a:t>3</a:t>
            </a:r>
            <a:r>
              <a:rPr lang="el-GR" dirty="0"/>
              <a:t> * 1,80 €/m</a:t>
            </a:r>
            <a:r>
              <a:rPr lang="el-GR" baseline="30000" dirty="0"/>
              <a:t>3</a:t>
            </a:r>
            <a:r>
              <a:rPr lang="el-GR" dirty="0"/>
              <a:t> </a:t>
            </a:r>
            <a:r>
              <a:rPr lang="el-GR" dirty="0" smtClean="0"/>
              <a:t>= </a:t>
            </a:r>
            <a:r>
              <a:rPr lang="el-GR" u="sng" dirty="0" smtClean="0"/>
              <a:t> </a:t>
            </a:r>
            <a:r>
              <a:rPr lang="el-GR" u="sng" dirty="0"/>
              <a:t>90.000 €</a:t>
            </a:r>
            <a:endParaRPr lang="el-GR" dirty="0"/>
          </a:p>
          <a:p>
            <a:pPr marL="0" indent="0">
              <a:buNone/>
            </a:pPr>
            <a:r>
              <a:rPr lang="el-GR" dirty="0"/>
              <a:t>Σύνολο Έργου:  </a:t>
            </a:r>
            <a:r>
              <a:rPr lang="el-GR" dirty="0" smtClean="0"/>
              <a:t>302.000 </a:t>
            </a:r>
            <a:r>
              <a:rPr lang="el-GR" dirty="0"/>
              <a:t>€</a:t>
            </a:r>
          </a:p>
          <a:p>
            <a:pPr marL="0" indent="0">
              <a:buNone/>
            </a:pPr>
            <a:r>
              <a:rPr lang="el-GR" dirty="0"/>
              <a:t>Προσωπικά Έξοδα: </a:t>
            </a:r>
            <a:r>
              <a:rPr lang="el-GR" u="sng" dirty="0" smtClean="0"/>
              <a:t>10.000 </a:t>
            </a:r>
            <a:r>
              <a:rPr lang="el-GR" u="sng" dirty="0"/>
              <a:t>€</a:t>
            </a:r>
            <a:endParaRPr lang="el-GR" dirty="0"/>
          </a:p>
          <a:p>
            <a:pPr marL="0" indent="0">
              <a:buNone/>
            </a:pPr>
            <a:r>
              <a:rPr lang="el-GR" dirty="0"/>
              <a:t>Συνολικά </a:t>
            </a:r>
            <a:r>
              <a:rPr lang="el-GR" dirty="0" smtClean="0"/>
              <a:t>Έξοδα: 312.000 €</a:t>
            </a:r>
            <a:endParaRPr lang="el-GR" dirty="0"/>
          </a:p>
          <a:p>
            <a:pPr marL="0" indent="0">
              <a:buNone/>
            </a:pPr>
            <a:r>
              <a:rPr lang="el-GR" dirty="0"/>
              <a:t>331.875 – 312.000 = +19.875 €.</a:t>
            </a:r>
          </a:p>
          <a:p>
            <a:pPr marL="0" indent="0" algn="ctr">
              <a:buNone/>
            </a:pPr>
            <a:r>
              <a:rPr lang="el-GR" dirty="0"/>
              <a:t>Άρα ο εργολήπτης θα έχει περίσσευμα 19.875 € για τακτικό αποθεματικό</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373477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a:t>
            </a:r>
            <a:r>
              <a:rPr lang="el-GR" dirty="0" smtClean="0"/>
              <a:t>προϋπολογισμού </a:t>
            </a:r>
            <a:r>
              <a:rPr lang="el-GR" dirty="0"/>
              <a:t>3 </a:t>
            </a:r>
            <a:r>
              <a:rPr lang="el-GR" sz="3200" b="0" dirty="0"/>
              <a:t>(</a:t>
            </a:r>
            <a:r>
              <a:rPr lang="el-GR" sz="3200" b="0" dirty="0" smtClean="0"/>
              <a:t>1/6)</a:t>
            </a:r>
            <a:endParaRPr lang="el-GR" sz="3200" b="0" dirty="0"/>
          </a:p>
        </p:txBody>
      </p:sp>
      <p:sp>
        <p:nvSpPr>
          <p:cNvPr id="3" name="Θέση περιεχομένου 2"/>
          <p:cNvSpPr>
            <a:spLocks noGrp="1"/>
          </p:cNvSpPr>
          <p:nvPr>
            <p:ph idx="1"/>
          </p:nvPr>
        </p:nvSpPr>
        <p:spPr>
          <a:xfrm>
            <a:off x="457200" y="1196752"/>
            <a:ext cx="8229600" cy="792088"/>
          </a:xfrm>
        </p:spPr>
        <p:txBody>
          <a:bodyPr/>
          <a:lstStyle/>
          <a:p>
            <a:pPr marL="0" indent="0">
              <a:buNone/>
            </a:pPr>
            <a:r>
              <a:rPr lang="el-GR" dirty="0"/>
              <a:t>Δίνεται ο προϋπολογισμός ενός έργου προς δημοπράτηση: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256396496"/>
              </p:ext>
            </p:extLst>
          </p:nvPr>
        </p:nvGraphicFramePr>
        <p:xfrm>
          <a:off x="755576" y="1916832"/>
          <a:ext cx="7560840" cy="3048000"/>
        </p:xfrm>
        <a:graphic>
          <a:graphicData uri="http://schemas.openxmlformats.org/drawingml/2006/table">
            <a:tbl>
              <a:tblPr firstRow="1" firstCol="1" lastRow="1" lastCol="1" bandRow="1" bandCol="1"/>
              <a:tblGrid>
                <a:gridCol w="780428"/>
                <a:gridCol w="1486392"/>
                <a:gridCol w="3158942"/>
                <a:gridCol w="2135078"/>
              </a:tblGrid>
              <a:tr h="0">
                <a:tc>
                  <a:txBody>
                    <a:bodyPr/>
                    <a:lstStyle/>
                    <a:p>
                      <a:pPr algn="ctr">
                        <a:spcAft>
                          <a:spcPts val="0"/>
                        </a:spcAft>
                      </a:pPr>
                      <a:r>
                        <a:rPr lang="el-GR" sz="2000" dirty="0">
                          <a:effectLst/>
                          <a:latin typeface="+mn-lt"/>
                          <a:ea typeface="Times New Roman" panose="02020603050405020304" pitchFamily="18" charset="0"/>
                        </a:rPr>
                        <a:t>α/α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effectLst/>
                          <a:latin typeface="+mn-lt"/>
                          <a:ea typeface="Times New Roman" panose="02020603050405020304" pitchFamily="18" charset="0"/>
                        </a:rPr>
                        <a:t>Ποσότητα</a:t>
                      </a:r>
                    </a:p>
                    <a:p>
                      <a:pPr algn="ctr">
                        <a:spcAft>
                          <a:spcPts val="0"/>
                        </a:spcAft>
                      </a:pPr>
                      <a:r>
                        <a:rPr lang="el-GR" sz="2000" dirty="0">
                          <a:effectLst/>
                          <a:latin typeface="+mn-lt"/>
                          <a:ea typeface="Times New Roman" panose="02020603050405020304" pitchFamily="18" charset="0"/>
                        </a:rPr>
                        <a:t>(m</a:t>
                      </a:r>
                      <a:r>
                        <a:rPr lang="el-GR" sz="2000" baseline="30000" dirty="0">
                          <a:effectLst/>
                          <a:latin typeface="+mn-lt"/>
                          <a:ea typeface="Times New Roman" panose="02020603050405020304" pitchFamily="18" charset="0"/>
                        </a:rPr>
                        <a:t>3</a:t>
                      </a:r>
                      <a:r>
                        <a:rPr lang="el-GR" sz="2000" dirty="0">
                          <a:effectLst/>
                          <a:latin typeface="+mn-lt"/>
                          <a:ea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effectLst/>
                          <a:latin typeface="+mn-lt"/>
                          <a:ea typeface="Times New Roman" panose="02020603050405020304" pitchFamily="18" charset="0"/>
                        </a:rPr>
                        <a:t>Τιμή Μονάδας</a:t>
                      </a:r>
                    </a:p>
                    <a:p>
                      <a:pPr algn="ctr">
                        <a:spcAft>
                          <a:spcPts val="0"/>
                        </a:spcAft>
                      </a:pPr>
                      <a:r>
                        <a:rPr lang="el-GR" sz="2000" dirty="0">
                          <a:effectLst/>
                          <a:latin typeface="+mn-lt"/>
                          <a:ea typeface="Times New Roman" panose="02020603050405020304" pitchFamily="18" charset="0"/>
                        </a:rPr>
                        <a:t>(€/m</a:t>
                      </a:r>
                      <a:r>
                        <a:rPr lang="el-GR" sz="2000" baseline="30000" dirty="0">
                          <a:effectLst/>
                          <a:latin typeface="+mn-lt"/>
                          <a:ea typeface="Times New Roman" panose="02020603050405020304" pitchFamily="18" charset="0"/>
                        </a:rPr>
                        <a:t>3</a:t>
                      </a:r>
                      <a:r>
                        <a:rPr lang="el-GR" sz="2000" dirty="0">
                          <a:effectLst/>
                          <a:latin typeface="+mn-lt"/>
                          <a:ea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effectLst/>
                          <a:latin typeface="+mn-lt"/>
                          <a:ea typeface="Times New Roman" panose="02020603050405020304" pitchFamily="18" charset="0"/>
                        </a:rPr>
                        <a:t>Μερικός Προ-</a:t>
                      </a:r>
                    </a:p>
                    <a:p>
                      <a:pPr algn="ctr">
                        <a:spcAft>
                          <a:spcPts val="0"/>
                        </a:spcAft>
                      </a:pPr>
                      <a:r>
                        <a:rPr lang="el-GR" sz="2000" dirty="0">
                          <a:effectLst/>
                          <a:latin typeface="+mn-lt"/>
                          <a:ea typeface="Times New Roman" panose="02020603050405020304" pitchFamily="18" charset="0"/>
                        </a:rPr>
                        <a:t>υπολογισμός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l-GR" sz="2000" dirty="0">
                          <a:effectLst/>
                          <a:latin typeface="+mn-lt"/>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2000" dirty="0">
                          <a:effectLst/>
                          <a:latin typeface="+mn-lt"/>
                          <a:ea typeface="Times New Roman" panose="02020603050405020304" pitchFamily="18" charset="0"/>
                        </a:rPr>
                        <a:t>80.000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2000" dirty="0">
                          <a:effectLst/>
                          <a:latin typeface="+mn-lt"/>
                          <a:ea typeface="Times New Roman" panose="02020603050405020304" pitchFamily="18" charset="0"/>
                        </a:rPr>
                        <a:t>1,00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2000" dirty="0">
                          <a:effectLst/>
                          <a:latin typeface="+mn-lt"/>
                          <a:ea typeface="Times New Roman" panose="02020603050405020304" pitchFamily="18" charset="0"/>
                        </a:rPr>
                        <a:t>80.000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0">
                <a:tc>
                  <a:txBody>
                    <a:bodyPr/>
                    <a:lstStyle/>
                    <a:p>
                      <a:pPr algn="ctr">
                        <a:spcAft>
                          <a:spcPts val="0"/>
                        </a:spcAft>
                      </a:pPr>
                      <a:r>
                        <a:rPr lang="el-GR" sz="2000" dirty="0">
                          <a:effectLst/>
                          <a:latin typeface="+mn-lt"/>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l-GR" sz="2000" dirty="0">
                          <a:effectLst/>
                          <a:latin typeface="+mn-lt"/>
                          <a:ea typeface="Times New Roman" panose="02020603050405020304" pitchFamily="18" charset="0"/>
                        </a:rPr>
                        <a:t>60.000</a:t>
                      </a:r>
                    </a:p>
                  </a:txBody>
                  <a:tcPr marL="68580" marR="68580" marT="0" marB="0">
                    <a:lnL>
                      <a:noFill/>
                    </a:lnL>
                    <a:lnR>
                      <a:noFill/>
                    </a:lnR>
                    <a:lnT>
                      <a:noFill/>
                    </a:lnT>
                    <a:lnB>
                      <a:noFill/>
                    </a:lnB>
                  </a:tcPr>
                </a:tc>
                <a:tc>
                  <a:txBody>
                    <a:bodyPr/>
                    <a:lstStyle/>
                    <a:p>
                      <a:pPr algn="ctr">
                        <a:spcAft>
                          <a:spcPts val="0"/>
                        </a:spcAft>
                      </a:pPr>
                      <a:r>
                        <a:rPr lang="el-GR" sz="2000" dirty="0">
                          <a:effectLst/>
                          <a:latin typeface="+mn-lt"/>
                          <a:ea typeface="Times New Roman" panose="02020603050405020304" pitchFamily="18" charset="0"/>
                        </a:rPr>
                        <a:t>1,50</a:t>
                      </a:r>
                    </a:p>
                  </a:txBody>
                  <a:tcPr marL="68580" marR="68580" marT="0" marB="0">
                    <a:lnL>
                      <a:noFill/>
                    </a:lnL>
                    <a:lnR>
                      <a:noFill/>
                    </a:lnR>
                    <a:lnT>
                      <a:noFill/>
                    </a:lnT>
                    <a:lnB>
                      <a:noFill/>
                    </a:lnB>
                  </a:tcPr>
                </a:tc>
                <a:tc>
                  <a:txBody>
                    <a:bodyPr/>
                    <a:lstStyle/>
                    <a:p>
                      <a:pPr algn="r">
                        <a:spcAft>
                          <a:spcPts val="0"/>
                        </a:spcAft>
                      </a:pPr>
                      <a:r>
                        <a:rPr lang="el-GR" sz="2000" dirty="0">
                          <a:effectLst/>
                          <a:latin typeface="+mn-lt"/>
                          <a:ea typeface="Times New Roman" panose="02020603050405020304" pitchFamily="18" charset="0"/>
                        </a:rPr>
                        <a:t>90.000</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algn="ctr">
                        <a:spcAft>
                          <a:spcPts val="0"/>
                        </a:spcAft>
                      </a:pPr>
                      <a:r>
                        <a:rPr lang="el-GR" sz="2000" dirty="0">
                          <a:effectLst/>
                          <a:latin typeface="+mn-lt"/>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effectLst/>
                          <a:latin typeface="+mn-lt"/>
                          <a:ea typeface="Times New Roman" panose="02020603050405020304" pitchFamily="18" charset="0"/>
                        </a:rPr>
                        <a:t>50.000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effectLst/>
                          <a:latin typeface="+mn-lt"/>
                          <a:ea typeface="Times New Roman" panose="02020603050405020304" pitchFamily="18" charset="0"/>
                        </a:rPr>
                        <a:t>2,00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effectLst/>
                          <a:latin typeface="+mn-lt"/>
                          <a:ea typeface="Times New Roman" panose="02020603050405020304" pitchFamily="18" charset="0"/>
                        </a:rPr>
                        <a:t>100.000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l-GR" sz="2000" dirty="0">
                          <a:effectLst/>
                          <a:latin typeface="+mn-lt"/>
                          <a:ea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20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2000" dirty="0">
                          <a:effectLst/>
                          <a:latin typeface="+mn-lt"/>
                          <a:ea typeface="Times New Roman" panose="02020603050405020304" pitchFamily="18" charset="0"/>
                        </a:rPr>
                        <a:t>Άθροισμα: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2000" dirty="0">
                          <a:effectLst/>
                          <a:latin typeface="+mn-lt"/>
                          <a:ea typeface="Times New Roman" panose="02020603050405020304" pitchFamily="18" charset="0"/>
                        </a:rPr>
                        <a:t>270.000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0">
                <a:tc>
                  <a:txBody>
                    <a:bodyPr/>
                    <a:lstStyle/>
                    <a:p>
                      <a:pPr algn="just">
                        <a:spcAft>
                          <a:spcPts val="0"/>
                        </a:spcAft>
                      </a:pPr>
                      <a:r>
                        <a:rPr lang="el-GR" sz="20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20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2000" dirty="0">
                          <a:effectLst/>
                          <a:latin typeface="+mn-lt"/>
                          <a:ea typeface="Times New Roman" panose="02020603050405020304" pitchFamily="18" charset="0"/>
                        </a:rPr>
                        <a:t>Εργολαβικό Όφελος 18%:</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2000" dirty="0">
                          <a:effectLst/>
                          <a:latin typeface="+mn-lt"/>
                          <a:ea typeface="Times New Roman" panose="02020603050405020304" pitchFamily="18" charset="0"/>
                        </a:rPr>
                        <a:t>48.600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l-GR" sz="20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20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2000" dirty="0">
                          <a:effectLst/>
                          <a:latin typeface="+mn-lt"/>
                          <a:ea typeface="Times New Roman" panose="02020603050405020304" pitchFamily="18" charset="0"/>
                        </a:rPr>
                        <a:t>Άθροισμα με Ε.Ο.:</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2000" dirty="0">
                          <a:effectLst/>
                          <a:latin typeface="+mn-lt"/>
                          <a:ea typeface="Times New Roman" panose="02020603050405020304" pitchFamily="18" charset="0"/>
                        </a:rPr>
                        <a:t>318.600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0">
                <a:tc>
                  <a:txBody>
                    <a:bodyPr/>
                    <a:lstStyle/>
                    <a:p>
                      <a:pPr algn="just">
                        <a:spcAft>
                          <a:spcPts val="0"/>
                        </a:spcAft>
                      </a:pPr>
                      <a:r>
                        <a:rPr lang="el-GR" sz="20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20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2000" dirty="0">
                          <a:effectLst/>
                          <a:latin typeface="+mn-lt"/>
                          <a:ea typeface="Times New Roman" panose="02020603050405020304" pitchFamily="18" charset="0"/>
                        </a:rPr>
                        <a:t>Απρόβλεπτα/Στρογγυλ.:</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2000" dirty="0">
                          <a:effectLst/>
                          <a:latin typeface="+mn-lt"/>
                          <a:ea typeface="Times New Roman" panose="02020603050405020304" pitchFamily="18" charset="0"/>
                        </a:rPr>
                        <a:t>31.400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l-GR" sz="20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20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2000" dirty="0">
                          <a:effectLst/>
                          <a:latin typeface="+mn-lt"/>
                          <a:ea typeface="Times New Roman" panose="02020603050405020304" pitchFamily="18" charset="0"/>
                        </a:rPr>
                        <a:t>Συμβατικός Προϋπολ.:</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effectLst/>
                          <a:latin typeface="+mn-lt"/>
                          <a:ea typeface="Times New Roman" panose="02020603050405020304" pitchFamily="18" charset="0"/>
                        </a:rPr>
                        <a:t>350.000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8385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3 </a:t>
            </a:r>
            <a:r>
              <a:rPr lang="el-GR" sz="3200" b="0" dirty="0" smtClean="0"/>
              <a:t>(2/6)</a:t>
            </a:r>
            <a:endParaRPr lang="el-GR" dirty="0"/>
          </a:p>
        </p:txBody>
      </p:sp>
      <p:sp>
        <p:nvSpPr>
          <p:cNvPr id="3" name="Θέση περιεχομένου 2"/>
          <p:cNvSpPr>
            <a:spLocks noGrp="1"/>
          </p:cNvSpPr>
          <p:nvPr>
            <p:ph idx="1"/>
          </p:nvPr>
        </p:nvSpPr>
        <p:spPr>
          <a:xfrm>
            <a:off x="467544" y="1027046"/>
            <a:ext cx="8229600" cy="5498297"/>
          </a:xfrm>
        </p:spPr>
        <p:txBody>
          <a:bodyPr>
            <a:normAutofit fontScale="92500" lnSpcReduction="10000"/>
          </a:bodyPr>
          <a:lstStyle/>
          <a:p>
            <a:pPr marL="457200" indent="-457200">
              <a:buFont typeface="+mj-lt"/>
              <a:buAutoNum type="arabicPeriod"/>
            </a:pPr>
            <a:r>
              <a:rPr lang="el-GR" dirty="0" smtClean="0"/>
              <a:t>Ο </a:t>
            </a:r>
            <a:r>
              <a:rPr lang="el-GR" dirty="0"/>
              <a:t>εργολήπτης κρίνει θα πρέπει να προσφέρει έκπτωση της τάξεως του 30%. Για το κονδύλι (1) έχει προσφορά υπεργολάβου 0,60 €/m3, και για το κονδύλι (2) έχει προσφορά υπεργολάβου 1,20 €/m3. Τι τιμή μονάδας πρέπει να προσφέρει για το κονδύλι (3) ώστε να πετύχει συνολική έκπτωση 30%;</a:t>
            </a:r>
          </a:p>
          <a:p>
            <a:pPr marL="457200" indent="-457200">
              <a:buFont typeface="+mj-lt"/>
              <a:buAutoNum type="arabicPeriod"/>
            </a:pPr>
            <a:r>
              <a:rPr lang="el-GR" dirty="0" smtClean="0"/>
              <a:t>Ο </a:t>
            </a:r>
            <a:r>
              <a:rPr lang="el-GR" dirty="0"/>
              <a:t>εργολήπτης πράγματι ανακηρύσσεται μειοδότης. Τι ποσό θα λάβει συνολικά όταν τελειώσει το έργο;</a:t>
            </a:r>
          </a:p>
          <a:p>
            <a:pPr marL="457200" indent="-457200">
              <a:buFont typeface="+mj-lt"/>
              <a:buAutoNum type="arabicPeriod"/>
            </a:pPr>
            <a:r>
              <a:rPr lang="el-GR" dirty="0" smtClean="0"/>
              <a:t>Για </a:t>
            </a:r>
            <a:r>
              <a:rPr lang="el-GR" dirty="0"/>
              <a:t>το κονδύλιο (3) θα χρησιμοποιήσει για 3 μήνες δικό του μηχάνημα που έχει κόστος εργασίας 1,30 €/m3, και, για απόσβεση του μηχανήματος του πρέπει να λάβει υπόψη ότι: το αγόρασε Ρ = 500.000 €, θα το πουλήσει στο τέλος της ωφέλιμης ζωής των Ν = 9 ετών για ρ = 50.000 € και έχει συντελεστή απασχόλησης α = 10/12 = 0,833. Τι ποσό να υπολογίσει σαν τελική τιμή μονάδας (κόστος εργασίας + απόσβεση);</a:t>
            </a:r>
          </a:p>
          <a:p>
            <a:pPr marL="457200" indent="-457200">
              <a:buFont typeface="+mj-lt"/>
              <a:buAutoNum type="arabicPeriod"/>
            </a:pPr>
            <a:r>
              <a:rPr lang="el-GR" dirty="0" smtClean="0"/>
              <a:t>Αν </a:t>
            </a:r>
            <a:r>
              <a:rPr lang="el-GR" dirty="0"/>
              <a:t>έχει προσωπικά έξοδα 20.000 €, τι ποσό θα του μείνει για τακτικό αποθεματικό;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755702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a:t>
            </a:r>
            <a:r>
              <a:rPr lang="el-GR" dirty="0" smtClean="0"/>
              <a:t>προϋπολογισμού </a:t>
            </a:r>
            <a:r>
              <a:rPr lang="el-GR" dirty="0"/>
              <a:t>1 </a:t>
            </a:r>
            <a:r>
              <a:rPr lang="el-GR" sz="3200" b="0" dirty="0"/>
              <a:t>(</a:t>
            </a:r>
            <a:r>
              <a:rPr lang="el-GR" sz="3200" b="0" dirty="0" smtClean="0"/>
              <a:t>1/9)</a:t>
            </a:r>
            <a:endParaRPr lang="el-GR" sz="3200" b="0" dirty="0"/>
          </a:p>
        </p:txBody>
      </p:sp>
      <p:sp>
        <p:nvSpPr>
          <p:cNvPr id="3" name="Θέση περιεχομένου 2"/>
          <p:cNvSpPr>
            <a:spLocks noGrp="1"/>
          </p:cNvSpPr>
          <p:nvPr>
            <p:ph idx="1"/>
          </p:nvPr>
        </p:nvSpPr>
        <p:spPr>
          <a:xfrm>
            <a:off x="457200" y="1196752"/>
            <a:ext cx="8229600" cy="1296144"/>
          </a:xfrm>
        </p:spPr>
        <p:txBody>
          <a:bodyPr/>
          <a:lstStyle/>
          <a:p>
            <a:r>
              <a:rPr lang="el-GR" dirty="0"/>
              <a:t>Ένας εργολήπτης πρόκειται να πάρει μέρος σε μειοδοτικό διαγωνισμό έργου εκσκαφών ορεινής οδοποιίας με τον παρακάτω συμβατικό προϋπολογισμό 440,000 €: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848734331"/>
              </p:ext>
            </p:extLst>
          </p:nvPr>
        </p:nvGraphicFramePr>
        <p:xfrm>
          <a:off x="489189" y="2852936"/>
          <a:ext cx="8363271" cy="3061969"/>
        </p:xfrm>
        <a:graphic>
          <a:graphicData uri="http://schemas.openxmlformats.org/drawingml/2006/table">
            <a:tbl>
              <a:tblPr firstRow="1" firstCol="1" lastRow="1" lastCol="1" bandRow="1" bandCol="1"/>
              <a:tblGrid>
                <a:gridCol w="634905"/>
                <a:gridCol w="2145862"/>
                <a:gridCol w="1209232"/>
                <a:gridCol w="2636311"/>
                <a:gridCol w="1736961"/>
              </a:tblGrid>
              <a:tr h="612393">
                <a:tc>
                  <a:txBody>
                    <a:bodyPr/>
                    <a:lstStyle/>
                    <a:p>
                      <a:pPr algn="ctr">
                        <a:spcAft>
                          <a:spcPts val="0"/>
                        </a:spcAft>
                      </a:pPr>
                      <a:r>
                        <a:rPr lang="el-GR" sz="1800" dirty="0">
                          <a:effectLst/>
                          <a:latin typeface="+mn-lt"/>
                          <a:ea typeface="Times New Roman" panose="02020603050405020304" pitchFamily="18" charset="0"/>
                        </a:rPr>
                        <a:t>α/α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Περιγραφή</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Ποσότητα</a:t>
                      </a:r>
                    </a:p>
                    <a:p>
                      <a:pPr algn="ctr">
                        <a:spcAft>
                          <a:spcPts val="0"/>
                        </a:spcAft>
                      </a:pPr>
                      <a:r>
                        <a:rPr lang="el-GR" sz="1800" dirty="0">
                          <a:effectLst/>
                          <a:latin typeface="+mn-lt"/>
                          <a:ea typeface="Times New Roman" panose="02020603050405020304" pitchFamily="18" charset="0"/>
                        </a:rPr>
                        <a:t>(m</a:t>
                      </a:r>
                      <a:r>
                        <a:rPr lang="el-GR" sz="1800" baseline="30000" dirty="0">
                          <a:effectLst/>
                          <a:latin typeface="+mn-lt"/>
                          <a:ea typeface="Times New Roman" panose="02020603050405020304" pitchFamily="18" charset="0"/>
                        </a:rPr>
                        <a:t>3</a:t>
                      </a:r>
                      <a:r>
                        <a:rPr lang="el-GR" sz="1800" dirty="0">
                          <a:effectLst/>
                          <a:latin typeface="+mn-lt"/>
                          <a:ea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Τιμή Μονάδας</a:t>
                      </a:r>
                    </a:p>
                    <a:p>
                      <a:pPr algn="ctr">
                        <a:spcAft>
                          <a:spcPts val="0"/>
                        </a:spcAft>
                      </a:pPr>
                      <a:r>
                        <a:rPr lang="el-GR" sz="1800" dirty="0">
                          <a:effectLst/>
                          <a:latin typeface="+mn-lt"/>
                          <a:ea typeface="Times New Roman" panose="02020603050405020304" pitchFamily="18" charset="0"/>
                        </a:rPr>
                        <a:t>(€/m</a:t>
                      </a:r>
                      <a:r>
                        <a:rPr lang="el-GR" sz="1800" baseline="30000" dirty="0">
                          <a:effectLst/>
                          <a:latin typeface="+mn-lt"/>
                          <a:ea typeface="Times New Roman" panose="02020603050405020304" pitchFamily="18" charset="0"/>
                        </a:rPr>
                        <a:t>3</a:t>
                      </a:r>
                      <a:r>
                        <a:rPr lang="el-GR" sz="1800" dirty="0">
                          <a:effectLst/>
                          <a:latin typeface="+mn-lt"/>
                          <a:ea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Μερικός Προ-</a:t>
                      </a:r>
                    </a:p>
                    <a:p>
                      <a:pPr algn="ctr">
                        <a:spcAft>
                          <a:spcPts val="0"/>
                        </a:spcAft>
                      </a:pPr>
                      <a:r>
                        <a:rPr lang="el-GR" sz="1800" dirty="0">
                          <a:effectLst/>
                          <a:latin typeface="+mn-lt"/>
                          <a:ea typeface="Times New Roman" panose="02020603050405020304" pitchFamily="18" charset="0"/>
                        </a:rPr>
                        <a:t>υπολογισμός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97">
                <a:tc>
                  <a:txBody>
                    <a:bodyPr/>
                    <a:lstStyle/>
                    <a:p>
                      <a:pPr algn="ctr">
                        <a:spcAft>
                          <a:spcPts val="0"/>
                        </a:spcAft>
                      </a:pPr>
                      <a:r>
                        <a:rPr lang="el-GR" sz="1800" dirty="0">
                          <a:effectLst/>
                          <a:latin typeface="+mn-lt"/>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800" dirty="0">
                          <a:effectLst/>
                          <a:latin typeface="+mn-lt"/>
                          <a:ea typeface="Times New Roman" panose="02020603050405020304" pitchFamily="18" charset="0"/>
                        </a:rPr>
                        <a:t>Εκσκαφή Γαιών</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dirty="0">
                          <a:effectLst/>
                          <a:latin typeface="+mn-lt"/>
                          <a:ea typeface="Times New Roman" panose="02020603050405020304" pitchFamily="18" charset="0"/>
                        </a:rPr>
                        <a:t>200.000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dirty="0">
                          <a:effectLst/>
                          <a:latin typeface="+mn-lt"/>
                          <a:ea typeface="Times New Roman" panose="02020603050405020304" pitchFamily="18" charset="0"/>
                        </a:rPr>
                        <a:t>0,40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dirty="0">
                          <a:effectLst/>
                          <a:latin typeface="+mn-lt"/>
                          <a:ea typeface="Times New Roman" panose="02020603050405020304" pitchFamily="18" charset="0"/>
                        </a:rPr>
                        <a:t>80.000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6197">
                <a:tc>
                  <a:txBody>
                    <a:bodyPr/>
                    <a:lstStyle/>
                    <a:p>
                      <a:pPr algn="ctr">
                        <a:spcAft>
                          <a:spcPts val="0"/>
                        </a:spcAft>
                      </a:pPr>
                      <a:r>
                        <a:rPr lang="el-GR" sz="1800" dirty="0">
                          <a:effectLst/>
                          <a:latin typeface="+mn-lt"/>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l-GR" sz="1800" dirty="0">
                          <a:effectLst/>
                          <a:latin typeface="+mn-lt"/>
                          <a:ea typeface="Times New Roman" panose="02020603050405020304" pitchFamily="18" charset="0"/>
                        </a:rPr>
                        <a:t>Εκσκαφή Ημίβραχου</a:t>
                      </a:r>
                    </a:p>
                  </a:txBody>
                  <a:tcPr marL="68580" marR="68580" marT="0" marB="0">
                    <a:lnL>
                      <a:noFill/>
                    </a:lnL>
                    <a:lnR>
                      <a:noFill/>
                    </a:lnR>
                    <a:lnT>
                      <a:noFill/>
                    </a:lnT>
                    <a:lnB>
                      <a:noFill/>
                    </a:lnB>
                  </a:tcPr>
                </a:tc>
                <a:tc>
                  <a:txBody>
                    <a:bodyPr/>
                    <a:lstStyle/>
                    <a:p>
                      <a:pPr algn="ctr">
                        <a:spcAft>
                          <a:spcPts val="0"/>
                        </a:spcAft>
                      </a:pPr>
                      <a:r>
                        <a:rPr lang="el-GR" sz="1800" dirty="0">
                          <a:effectLst/>
                          <a:latin typeface="+mn-lt"/>
                          <a:ea typeface="Times New Roman" panose="02020603050405020304" pitchFamily="18" charset="0"/>
                        </a:rPr>
                        <a:t>100.000</a:t>
                      </a:r>
                    </a:p>
                  </a:txBody>
                  <a:tcPr marL="68580" marR="68580" marT="0" marB="0">
                    <a:lnL>
                      <a:noFill/>
                    </a:lnL>
                    <a:lnR>
                      <a:noFill/>
                    </a:lnR>
                    <a:lnT>
                      <a:noFill/>
                    </a:lnT>
                    <a:lnB>
                      <a:noFill/>
                    </a:lnB>
                  </a:tcPr>
                </a:tc>
                <a:tc>
                  <a:txBody>
                    <a:bodyPr/>
                    <a:lstStyle/>
                    <a:p>
                      <a:pPr algn="ctr">
                        <a:spcAft>
                          <a:spcPts val="0"/>
                        </a:spcAft>
                      </a:pPr>
                      <a:r>
                        <a:rPr lang="el-GR" sz="1800" dirty="0">
                          <a:effectLst/>
                          <a:latin typeface="+mn-lt"/>
                          <a:ea typeface="Times New Roman" panose="02020603050405020304" pitchFamily="18" charset="0"/>
                        </a:rPr>
                        <a:t>1,70</a:t>
                      </a:r>
                    </a:p>
                  </a:txBody>
                  <a:tcPr marL="68580" marR="68580" marT="0" marB="0">
                    <a:lnL>
                      <a:noFill/>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170.000</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06197">
                <a:tc>
                  <a:txBody>
                    <a:bodyPr/>
                    <a:lstStyle/>
                    <a:p>
                      <a:pPr algn="ctr">
                        <a:spcAft>
                          <a:spcPts val="0"/>
                        </a:spcAft>
                      </a:pPr>
                      <a:r>
                        <a:rPr lang="el-GR" sz="1800" dirty="0">
                          <a:effectLst/>
                          <a:latin typeface="+mn-lt"/>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dirty="0">
                          <a:effectLst/>
                          <a:latin typeface="+mn-lt"/>
                          <a:ea typeface="Times New Roman" panose="02020603050405020304" pitchFamily="18" charset="0"/>
                        </a:rPr>
                        <a:t>Εκσκαφή Βράχου</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50.000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effectLst/>
                          <a:latin typeface="+mn-lt"/>
                          <a:ea typeface="Times New Roman" panose="02020603050405020304" pitchFamily="18" charset="0"/>
                        </a:rPr>
                        <a:t>2,10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dirty="0">
                          <a:effectLst/>
                          <a:latin typeface="+mn-lt"/>
                          <a:ea typeface="Times New Roman" panose="02020603050405020304" pitchFamily="18" charset="0"/>
                        </a:rPr>
                        <a:t>105.000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6197">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dirty="0">
                          <a:effectLst/>
                          <a:latin typeface="+mn-lt"/>
                          <a:ea typeface="Times New Roman" panose="02020603050405020304" pitchFamily="18" charset="0"/>
                        </a:rPr>
                        <a:t>Άθροισμα: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dirty="0">
                          <a:effectLst/>
                          <a:latin typeface="+mn-lt"/>
                          <a:ea typeface="Times New Roman" panose="02020603050405020304" pitchFamily="18" charset="0"/>
                        </a:rPr>
                        <a:t>355.000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6197">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dirty="0">
                          <a:effectLst/>
                          <a:latin typeface="+mn-lt"/>
                          <a:ea typeface="Times New Roman" panose="02020603050405020304" pitchFamily="18" charset="0"/>
                        </a:rPr>
                        <a:t>Εργολαβικό Όφελος 18%:</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63.900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6197">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dirty="0">
                          <a:effectLst/>
                          <a:latin typeface="+mn-lt"/>
                          <a:ea typeface="Times New Roman" panose="02020603050405020304" pitchFamily="18" charset="0"/>
                        </a:rPr>
                        <a:t>Άθροισμα με Ε.Ο.:</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418.900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6197">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dirty="0">
                          <a:effectLst/>
                          <a:latin typeface="+mn-lt"/>
                          <a:ea typeface="Times New Roman" panose="02020603050405020304" pitchFamily="18" charset="0"/>
                        </a:rPr>
                        <a:t>Απρόβλεπτα/Στρογγ. ~5%:</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21.100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6197">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just">
                        <a:spcAft>
                          <a:spcPts val="0"/>
                        </a:spcAft>
                      </a:pPr>
                      <a:r>
                        <a:rPr lang="el-GR" sz="1800" dirty="0">
                          <a:effectLst/>
                          <a:latin typeface="+mn-lt"/>
                          <a:ea typeface="Times New Roman" panose="02020603050405020304" pitchFamily="18" charset="0"/>
                        </a:rPr>
                        <a:t> </a:t>
                      </a:r>
                    </a:p>
                  </a:txBody>
                  <a:tcPr marL="68580" marR="68580" marT="0" marB="0">
                    <a:lnL>
                      <a:noFill/>
                    </a:lnL>
                    <a:lnR>
                      <a:noFill/>
                    </a:lnR>
                    <a:lnT>
                      <a:noFill/>
                    </a:lnT>
                    <a:lnB>
                      <a:noFill/>
                    </a:lnB>
                  </a:tcPr>
                </a:tc>
                <a:tc>
                  <a:txBody>
                    <a:bodyPr/>
                    <a:lstStyle/>
                    <a:p>
                      <a:pPr algn="r">
                        <a:spcAft>
                          <a:spcPts val="0"/>
                        </a:spcAft>
                      </a:pPr>
                      <a:r>
                        <a:rPr lang="el-GR" sz="1800" dirty="0">
                          <a:effectLst/>
                          <a:latin typeface="+mn-lt"/>
                          <a:ea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dirty="0">
                          <a:effectLst/>
                          <a:latin typeface="+mn-lt"/>
                          <a:ea typeface="Times New Roman" panose="02020603050405020304" pitchFamily="18" charset="0"/>
                        </a:rPr>
                        <a:t>Συμβατικός Προϋπολ.:</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dirty="0">
                          <a:effectLst/>
                          <a:latin typeface="+mn-lt"/>
                          <a:ea typeface="Times New Roman" panose="02020603050405020304" pitchFamily="18" charset="0"/>
                        </a:rPr>
                        <a:t>440.000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4675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3 </a:t>
            </a:r>
            <a:r>
              <a:rPr lang="el-GR" sz="3200" b="0" dirty="0" smtClean="0"/>
              <a:t>(3/6)</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a:solidFill>
                  <a:srgbClr val="820000"/>
                </a:solidFill>
              </a:rPr>
              <a:t>Απαντήσεις</a:t>
            </a:r>
            <a:r>
              <a:rPr lang="el-GR" b="1" dirty="0" smtClean="0">
                <a:solidFill>
                  <a:srgbClr val="820000"/>
                </a:solidFill>
              </a:rPr>
              <a:t>:</a:t>
            </a:r>
          </a:p>
          <a:p>
            <a:pPr marL="0" lvl="0" indent="0">
              <a:buNone/>
            </a:pPr>
            <a:r>
              <a:rPr lang="el-GR" dirty="0"/>
              <a:t>Συνολικό κόστος με έκπτωση 30%:</a:t>
            </a:r>
          </a:p>
          <a:p>
            <a:pPr marL="0" indent="0" algn="ctr">
              <a:buNone/>
            </a:pPr>
            <a:r>
              <a:rPr lang="el-GR" dirty="0"/>
              <a:t>(1 – 0,30) * 270.000 = 0,70 * 270.000 = 189.000 €</a:t>
            </a:r>
          </a:p>
          <a:p>
            <a:pPr marL="0" indent="0">
              <a:buNone/>
            </a:pPr>
            <a:r>
              <a:rPr lang="el-GR" dirty="0"/>
              <a:t>Κόστος υπεργολάβων (1) &amp; (2):</a:t>
            </a:r>
          </a:p>
          <a:p>
            <a:pPr marL="514350" indent="-514350">
              <a:buFont typeface="+mj-lt"/>
              <a:buAutoNum type="romanLcPeriod"/>
            </a:pPr>
            <a:r>
              <a:rPr lang="el-GR" dirty="0" smtClean="0"/>
              <a:t>80.000 </a:t>
            </a:r>
            <a:r>
              <a:rPr lang="el-GR" dirty="0"/>
              <a:t>m</a:t>
            </a:r>
            <a:r>
              <a:rPr lang="el-GR" baseline="30000" dirty="0"/>
              <a:t>3</a:t>
            </a:r>
            <a:r>
              <a:rPr lang="el-GR" dirty="0"/>
              <a:t> * 0,60 €/m</a:t>
            </a:r>
            <a:r>
              <a:rPr lang="el-GR" baseline="30000" dirty="0"/>
              <a:t>3</a:t>
            </a:r>
            <a:r>
              <a:rPr lang="el-GR" dirty="0"/>
              <a:t> =	</a:t>
            </a:r>
            <a:r>
              <a:rPr lang="el-GR" dirty="0" smtClean="0"/>
              <a:t>48.000 </a:t>
            </a:r>
            <a:r>
              <a:rPr lang="el-GR" dirty="0"/>
              <a:t>€</a:t>
            </a:r>
          </a:p>
          <a:p>
            <a:pPr marL="514350" indent="-514350">
              <a:buFont typeface="+mj-lt"/>
              <a:buAutoNum type="romanLcPeriod"/>
            </a:pPr>
            <a:r>
              <a:rPr lang="el-GR" dirty="0" smtClean="0"/>
              <a:t>60.000 </a:t>
            </a:r>
            <a:r>
              <a:rPr lang="el-GR" dirty="0"/>
              <a:t>m</a:t>
            </a:r>
            <a:r>
              <a:rPr lang="el-GR" baseline="30000" dirty="0"/>
              <a:t>3</a:t>
            </a:r>
            <a:r>
              <a:rPr lang="el-GR" dirty="0"/>
              <a:t> * 1,20 €/m</a:t>
            </a:r>
            <a:r>
              <a:rPr lang="el-GR" baseline="30000" dirty="0"/>
              <a:t>3</a:t>
            </a:r>
            <a:r>
              <a:rPr lang="el-GR" dirty="0"/>
              <a:t> =	</a:t>
            </a:r>
            <a:r>
              <a:rPr lang="el-GR" u="sng" dirty="0" smtClean="0"/>
              <a:t>72.000 </a:t>
            </a:r>
            <a:r>
              <a:rPr lang="el-GR" u="sng" dirty="0"/>
              <a:t>€</a:t>
            </a:r>
            <a:endParaRPr lang="el-GR" dirty="0"/>
          </a:p>
          <a:p>
            <a:pPr marL="0" indent="0">
              <a:buNone/>
            </a:pPr>
            <a:r>
              <a:rPr lang="el-GR" dirty="0" smtClean="0"/>
              <a:t>Σύνολο: 120.000 </a:t>
            </a:r>
            <a:r>
              <a:rPr lang="el-GR" dirty="0"/>
              <a:t>€</a:t>
            </a:r>
          </a:p>
          <a:p>
            <a:pPr marL="0" indent="0">
              <a:buNone/>
            </a:pPr>
            <a:r>
              <a:rPr lang="el-GR" dirty="0"/>
              <a:t>Κόστος (3</a:t>
            </a:r>
            <a:r>
              <a:rPr lang="el-GR" dirty="0" smtClean="0"/>
              <a:t>): 189.000 </a:t>
            </a:r>
            <a:r>
              <a:rPr lang="el-GR" dirty="0"/>
              <a:t>– 120.000 = 69.000 €.</a:t>
            </a:r>
          </a:p>
          <a:p>
            <a:pPr marL="0" indent="0">
              <a:buNone/>
            </a:pPr>
            <a:r>
              <a:rPr lang="el-GR" dirty="0"/>
              <a:t>Τιμή μονάδας (3</a:t>
            </a:r>
            <a:r>
              <a:rPr lang="el-GR" dirty="0" smtClean="0"/>
              <a:t>): 69.000/50.000 </a:t>
            </a:r>
            <a:r>
              <a:rPr lang="el-GR" dirty="0"/>
              <a:t>= 1,38 €/</a:t>
            </a:r>
            <a:r>
              <a:rPr lang="el-GR" dirty="0" smtClean="0"/>
              <a:t>m</a:t>
            </a:r>
            <a:r>
              <a:rPr lang="el-GR" baseline="3000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4222310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3 </a:t>
            </a:r>
            <a:r>
              <a:rPr lang="el-GR" sz="3200" b="0" dirty="0" smtClean="0"/>
              <a:t>(4/6)</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dirty="0" smtClean="0"/>
              <a:t>Ο </a:t>
            </a:r>
            <a:r>
              <a:rPr lang="el-GR" dirty="0"/>
              <a:t>εργολήπτης παίρνοντας το έργο με έκπτωση 30% θα εισπράξει συνολικά:</a:t>
            </a:r>
          </a:p>
          <a:p>
            <a:pPr marL="0" indent="0">
              <a:buNone/>
            </a:pPr>
            <a:r>
              <a:rPr lang="el-GR" dirty="0"/>
              <a:t>Σύνολο Έργου: </a:t>
            </a:r>
            <a:r>
              <a:rPr lang="el-GR" dirty="0" smtClean="0"/>
              <a:t>189.000 </a:t>
            </a:r>
            <a:r>
              <a:rPr lang="el-GR" dirty="0"/>
              <a:t>€</a:t>
            </a:r>
          </a:p>
          <a:p>
            <a:pPr marL="0" indent="0">
              <a:buNone/>
            </a:pPr>
            <a:r>
              <a:rPr lang="el-GR" dirty="0"/>
              <a:t>Εργολαβικό Όφελος 18</a:t>
            </a:r>
            <a:r>
              <a:rPr lang="el-GR" dirty="0" smtClean="0"/>
              <a:t>%: 34.020 </a:t>
            </a:r>
            <a:r>
              <a:rPr lang="el-GR" dirty="0"/>
              <a:t>€</a:t>
            </a:r>
          </a:p>
          <a:p>
            <a:pPr marL="0" indent="0">
              <a:buNone/>
            </a:pPr>
            <a:r>
              <a:rPr lang="el-GR" dirty="0"/>
              <a:t>Συνολικά </a:t>
            </a:r>
            <a:r>
              <a:rPr lang="el-GR" dirty="0" smtClean="0"/>
              <a:t>Έσοδα: 223.020 </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147568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3 </a:t>
            </a:r>
            <a:r>
              <a:rPr lang="el-GR" sz="3200" b="0" dirty="0" smtClean="0"/>
              <a:t>(5/6)</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457200" indent="-457200">
                  <a:buFont typeface="+mj-lt"/>
                  <a:buAutoNum type="arabicPeriod" startAt="4"/>
                </a:pPr>
                <a:r>
                  <a:rPr lang="el-GR" dirty="0" smtClean="0"/>
                  <a:t>Η </a:t>
                </a:r>
                <a:r>
                  <a:rPr lang="el-GR" dirty="0"/>
                  <a:t>μηνιαία δαπάνη για την απόσβεση του μηχανήματος του θα είναι</a:t>
                </a:r>
                <a:r>
                  <a:rPr lang="el-GR" dirty="0" smtClean="0"/>
                  <a:t>:</a:t>
                </a:r>
              </a:p>
              <a:p>
                <a:pPr marL="0" indent="0">
                  <a:buNone/>
                </a:pPr>
                <a14:m>
                  <m:oMathPara xmlns:m="http://schemas.openxmlformats.org/officeDocument/2006/math">
                    <m:oMathParaPr>
                      <m:jc m:val="centerGroup"/>
                    </m:oMathParaPr>
                    <m:oMath xmlns:m="http://schemas.openxmlformats.org/officeDocument/2006/math">
                      <m:r>
                        <m:rPr>
                          <m:sty m:val="p"/>
                        </m:rPr>
                        <a:rPr lang="el-GR">
                          <a:latin typeface="Cambria Math" panose="02040503050406030204" pitchFamily="18" charset="0"/>
                        </a:rPr>
                        <m:t>Α</m:t>
                      </m:r>
                      <m:r>
                        <a:rPr lang="el-GR">
                          <a:latin typeface="Cambria Math" panose="02040503050406030204" pitchFamily="18" charset="0"/>
                        </a:rPr>
                        <m:t>=500.000−</m:t>
                      </m:r>
                      <m:r>
                        <a:rPr lang="el-GR" b="0" i="0" smtClean="0">
                          <a:latin typeface="Cambria Math" panose="02040503050406030204" pitchFamily="18" charset="0"/>
                        </a:rPr>
                        <m:t>50.000=450.000</m:t>
                      </m:r>
                      <m:r>
                        <a:rPr lang="el-GR" i="1">
                          <a:latin typeface="Cambria Math" panose="02040503050406030204" pitchFamily="18" charset="0"/>
                        </a:rPr>
                        <m:t>€</m:t>
                      </m:r>
                      <m:r>
                        <a:rPr lang="el-GR" i="1">
                          <a:latin typeface="Cambria Math" panose="02040503050406030204" pitchFamily="18" charset="0"/>
                          <a:ea typeface="Cambria Math" panose="02040503050406030204" pitchFamily="18" charset="0"/>
                        </a:rPr>
                        <m:t>⟹</m:t>
                      </m:r>
                      <m:r>
                        <m:rPr>
                          <m:sty m:val="p"/>
                        </m:rPr>
                        <a:rPr lang="el-GR">
                          <a:latin typeface="Cambria Math" panose="02040503050406030204" pitchFamily="18" charset="0"/>
                          <a:ea typeface="Cambria Math" panose="02040503050406030204" pitchFamily="18" charset="0"/>
                        </a:rPr>
                        <m:t>ΜΔ</m:t>
                      </m:r>
                      <m:r>
                        <a:rPr lang="el-GR">
                          <a:latin typeface="Cambria Math" panose="02040503050406030204" pitchFamily="18" charset="0"/>
                          <a:ea typeface="Cambria Math" panose="02040503050406030204" pitchFamily="18" charset="0"/>
                        </a:rPr>
                        <m:t>=</m:t>
                      </m:r>
                      <m:f>
                        <m:fPr>
                          <m:ctrlPr>
                            <a:rPr lang="el-GR" i="1">
                              <a:latin typeface="Cambria Math"/>
                              <a:ea typeface="Cambria Math" panose="02040503050406030204" pitchFamily="18" charset="0"/>
                            </a:rPr>
                          </m:ctrlPr>
                        </m:fPr>
                        <m:num>
                          <m:r>
                            <a:rPr lang="el-GR" b="0" i="1" smtClean="0">
                              <a:latin typeface="Cambria Math" panose="02040503050406030204" pitchFamily="18" charset="0"/>
                              <a:ea typeface="Cambria Math" panose="02040503050406030204" pitchFamily="18" charset="0"/>
                            </a:rPr>
                            <m:t>450</m:t>
                          </m:r>
                          <m:r>
                            <a:rPr lang="el-GR" i="1">
                              <a:latin typeface="Cambria Math" panose="02040503050406030204" pitchFamily="18" charset="0"/>
                              <a:ea typeface="Cambria Math" panose="02040503050406030204" pitchFamily="18" charset="0"/>
                            </a:rPr>
                            <m:t>.000</m:t>
                          </m:r>
                        </m:num>
                        <m:den>
                          <m:r>
                            <a:rPr lang="el-GR" i="1">
                              <a:latin typeface="Cambria Math" panose="02040503050406030204" pitchFamily="18" charset="0"/>
                              <a:ea typeface="Cambria Math" panose="02040503050406030204" pitchFamily="18" charset="0"/>
                            </a:rPr>
                            <m:t>12∙</m:t>
                          </m:r>
                          <m:r>
                            <a:rPr lang="el-GR" b="0" i="1" smtClean="0">
                              <a:latin typeface="Cambria Math" panose="02040503050406030204" pitchFamily="18" charset="0"/>
                              <a:ea typeface="Cambria Math" panose="02040503050406030204" pitchFamily="18" charset="0"/>
                            </a:rPr>
                            <m:t>9</m:t>
                          </m:r>
                          <m:r>
                            <a:rPr lang="el-GR" i="1">
                              <a:latin typeface="Cambria Math" panose="02040503050406030204" pitchFamily="18" charset="0"/>
                              <a:ea typeface="Cambria Math" panose="02040503050406030204" pitchFamily="18" charset="0"/>
                            </a:rPr>
                            <m:t>∙</m:t>
                          </m:r>
                          <m:f>
                            <m:fPr>
                              <m:ctrlPr>
                                <a:rPr lang="el-GR" i="1">
                                  <a:latin typeface="Cambria Math"/>
                                  <a:ea typeface="Cambria Math" panose="02040503050406030204" pitchFamily="18" charset="0"/>
                                </a:rPr>
                              </m:ctrlPr>
                            </m:fPr>
                            <m:num>
                              <m:r>
                                <a:rPr lang="el-GR" i="1">
                                  <a:latin typeface="Cambria Math" panose="02040503050406030204" pitchFamily="18" charset="0"/>
                                  <a:ea typeface="Cambria Math" panose="02040503050406030204" pitchFamily="18" charset="0"/>
                                </a:rPr>
                                <m:t>10</m:t>
                              </m:r>
                            </m:num>
                            <m:den>
                              <m:r>
                                <a:rPr lang="el-GR" i="1">
                                  <a:latin typeface="Cambria Math" panose="02040503050406030204" pitchFamily="18" charset="0"/>
                                  <a:ea typeface="Cambria Math" panose="02040503050406030204" pitchFamily="18" charset="0"/>
                                </a:rPr>
                                <m:t>12</m:t>
                              </m:r>
                            </m:den>
                          </m:f>
                        </m:den>
                      </m:f>
                      <m:r>
                        <a:rPr lang="el-GR" i="1">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5</m:t>
                      </m:r>
                      <m:r>
                        <a:rPr lang="el-GR" i="1">
                          <a:latin typeface="Cambria Math" panose="02040503050406030204" pitchFamily="18" charset="0"/>
                          <a:ea typeface="Cambria Math" panose="02040503050406030204" pitchFamily="18" charset="0"/>
                        </a:rPr>
                        <m:t>.000 €/</m:t>
                      </m:r>
                      <m:r>
                        <a:rPr lang="el-GR" i="1">
                          <a:latin typeface="Cambria Math" panose="02040503050406030204" pitchFamily="18" charset="0"/>
                          <a:ea typeface="Cambria Math" panose="02040503050406030204" pitchFamily="18" charset="0"/>
                        </a:rPr>
                        <m:t>𝜇𝜂𝜈𝛼</m:t>
                      </m:r>
                    </m:oMath>
                  </m:oMathPara>
                </a14:m>
                <a:endParaRPr lang="el-GR" dirty="0"/>
              </a:p>
              <a:p>
                <a:pPr marL="0" indent="0">
                  <a:buNone/>
                </a:pPr>
                <a:r>
                  <a:rPr lang="el-GR" dirty="0"/>
                  <a:t>Για τους 3 μήνες που θα εργαστεί, το συνολικό ποσό απόσβεσης θα είναι 15.000 €. </a:t>
                </a:r>
                <a:endParaRPr lang="el-GR"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t="-1088" r="-125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448728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3 </a:t>
            </a:r>
            <a:r>
              <a:rPr lang="el-GR" sz="3200" b="0" dirty="0" smtClean="0"/>
              <a:t>(6/6)</a:t>
            </a:r>
            <a:endParaRPr lang="el-GR" dirty="0"/>
          </a:p>
        </p:txBody>
      </p:sp>
      <p:sp>
        <p:nvSpPr>
          <p:cNvPr id="3" name="Θέση περιεχομένου 2"/>
          <p:cNvSpPr>
            <a:spLocks noGrp="1"/>
          </p:cNvSpPr>
          <p:nvPr>
            <p:ph idx="1"/>
          </p:nvPr>
        </p:nvSpPr>
        <p:spPr/>
        <p:txBody>
          <a:bodyPr>
            <a:normAutofit/>
          </a:bodyPr>
          <a:lstStyle/>
          <a:p>
            <a:pPr marL="0" lvl="0" indent="0">
              <a:buNone/>
            </a:pPr>
            <a:r>
              <a:rPr lang="el-GR" dirty="0"/>
              <a:t>Τα πραγματικά έξοδα θα είναι:</a:t>
            </a:r>
          </a:p>
          <a:p>
            <a:pPr marL="514350" indent="-514350">
              <a:buFont typeface="+mj-lt"/>
              <a:buAutoNum type="romanLcPeriod"/>
            </a:pPr>
            <a:r>
              <a:rPr lang="el-GR" dirty="0" smtClean="0"/>
              <a:t>80.000 </a:t>
            </a:r>
            <a:r>
              <a:rPr lang="el-GR" dirty="0"/>
              <a:t>m</a:t>
            </a:r>
            <a:r>
              <a:rPr lang="el-GR" baseline="30000" dirty="0"/>
              <a:t>3</a:t>
            </a:r>
            <a:r>
              <a:rPr lang="el-GR" dirty="0"/>
              <a:t> * 0,60 €/m</a:t>
            </a:r>
            <a:r>
              <a:rPr lang="el-GR" baseline="30000" dirty="0"/>
              <a:t>3</a:t>
            </a:r>
            <a:r>
              <a:rPr lang="el-GR" dirty="0"/>
              <a:t> =	  48.000 €</a:t>
            </a:r>
          </a:p>
          <a:p>
            <a:pPr marL="514350" indent="-514350">
              <a:buFont typeface="+mj-lt"/>
              <a:buAutoNum type="romanLcPeriod"/>
            </a:pPr>
            <a:r>
              <a:rPr lang="el-GR" dirty="0" smtClean="0"/>
              <a:t>60.000 </a:t>
            </a:r>
            <a:r>
              <a:rPr lang="el-GR" dirty="0"/>
              <a:t>m</a:t>
            </a:r>
            <a:r>
              <a:rPr lang="el-GR" baseline="30000" dirty="0"/>
              <a:t>3</a:t>
            </a:r>
            <a:r>
              <a:rPr lang="el-GR" dirty="0"/>
              <a:t> * 1,20 €/m</a:t>
            </a:r>
            <a:r>
              <a:rPr lang="el-GR" baseline="30000" dirty="0"/>
              <a:t>3</a:t>
            </a:r>
            <a:r>
              <a:rPr lang="el-GR" dirty="0"/>
              <a:t> =	  72.000 €</a:t>
            </a:r>
          </a:p>
          <a:p>
            <a:pPr marL="514350" indent="-514350">
              <a:buFont typeface="+mj-lt"/>
              <a:buAutoNum type="romanLcPeriod"/>
            </a:pPr>
            <a:r>
              <a:rPr lang="el-GR" dirty="0" smtClean="0"/>
              <a:t>50.000 </a:t>
            </a:r>
            <a:r>
              <a:rPr lang="el-GR" dirty="0"/>
              <a:t>m</a:t>
            </a:r>
            <a:r>
              <a:rPr lang="el-GR" baseline="30000" dirty="0"/>
              <a:t>3</a:t>
            </a:r>
            <a:r>
              <a:rPr lang="el-GR" dirty="0"/>
              <a:t> * 1,30 €/m</a:t>
            </a:r>
            <a:r>
              <a:rPr lang="el-GR" baseline="30000" dirty="0"/>
              <a:t>3</a:t>
            </a:r>
            <a:r>
              <a:rPr lang="el-GR" dirty="0"/>
              <a:t> =	  65.000 €</a:t>
            </a:r>
          </a:p>
          <a:p>
            <a:r>
              <a:rPr lang="el-GR" dirty="0"/>
              <a:t>Απόσβεση: </a:t>
            </a:r>
            <a:r>
              <a:rPr lang="el-GR" dirty="0" smtClean="0"/>
              <a:t>15.000 </a:t>
            </a:r>
            <a:r>
              <a:rPr lang="el-GR" dirty="0"/>
              <a:t>€</a:t>
            </a:r>
          </a:p>
          <a:p>
            <a:r>
              <a:rPr lang="el-GR" dirty="0"/>
              <a:t>Προσωπικά Έξοδα:  </a:t>
            </a:r>
            <a:r>
              <a:rPr lang="el-GR" u="sng" dirty="0" smtClean="0"/>
              <a:t>20.000 </a:t>
            </a:r>
            <a:r>
              <a:rPr lang="el-GR" u="sng" dirty="0"/>
              <a:t>€</a:t>
            </a:r>
            <a:endParaRPr lang="el-GR" dirty="0"/>
          </a:p>
          <a:p>
            <a:r>
              <a:rPr lang="el-GR" dirty="0"/>
              <a:t>Συνολικά </a:t>
            </a:r>
            <a:r>
              <a:rPr lang="el-GR" dirty="0" smtClean="0"/>
              <a:t>Έξοδα: 220.000 €</a:t>
            </a:r>
            <a:endParaRPr lang="el-GR" dirty="0"/>
          </a:p>
          <a:p>
            <a:pPr marL="0" indent="0" algn="ctr">
              <a:buNone/>
            </a:pPr>
            <a:r>
              <a:rPr lang="el-GR" dirty="0"/>
              <a:t>223.020 – 220.000 = +3.020 €.</a:t>
            </a:r>
          </a:p>
          <a:p>
            <a:pPr marL="0" indent="0" algn="ctr">
              <a:buNone/>
            </a:pPr>
            <a:r>
              <a:rPr lang="el-GR" dirty="0"/>
              <a:t>Ο εργολήπτης θα έχει περίσσευμα 3.020 € για τακτικό αποθεματικό</a:t>
            </a:r>
            <a:r>
              <a:rPr lang="el-GR" dirty="0" smtClean="0"/>
              <a:t>.</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741836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Βασίλης Μούσας 2014. Βασίλης Μούσας. </a:t>
            </a:r>
            <a:r>
              <a:rPr lang="el-GR" sz="2000" dirty="0"/>
              <a:t>«Οικονομοτεχνική Ανάλυση και Διαχείριση. </a:t>
            </a:r>
            <a:r>
              <a:rPr lang="el-GR" sz="2000" dirty="0" smtClean="0"/>
              <a:t>Ενότητα 9</a:t>
            </a:r>
            <a:r>
              <a:rPr lang="en-US" sz="2000" dirty="0" smtClean="0"/>
              <a:t>:</a:t>
            </a:r>
            <a:r>
              <a:rPr lang="el-GR" sz="2000" dirty="0"/>
              <a:t> Απλά </a:t>
            </a:r>
            <a:r>
              <a:rPr lang="el-GR" sz="2000" dirty="0" smtClean="0"/>
              <a:t>παραδείγματα </a:t>
            </a:r>
            <a:r>
              <a:rPr lang="el-GR" sz="2000" dirty="0"/>
              <a:t>π</a:t>
            </a:r>
            <a:r>
              <a:rPr lang="el-GR" sz="2000" dirty="0" smtClean="0"/>
              <a:t>ροϋπολογισμού </a:t>
            </a:r>
            <a:r>
              <a:rPr lang="el-GR" sz="2000" dirty="0"/>
              <a:t>έ</a:t>
            </a:r>
            <a:r>
              <a:rPr lang="el-GR" sz="2000" dirty="0" smtClean="0"/>
              <a:t>ργων».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631557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482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968057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1 </a:t>
            </a:r>
            <a:r>
              <a:rPr lang="el-GR" sz="3200" b="0" dirty="0" smtClean="0"/>
              <a:t>(2/9)</a:t>
            </a:r>
            <a:endParaRPr lang="el-GR" dirty="0"/>
          </a:p>
        </p:txBody>
      </p:sp>
      <p:sp>
        <p:nvSpPr>
          <p:cNvPr id="3" name="Θέση περιεχομένου 2"/>
          <p:cNvSpPr>
            <a:spLocks noGrp="1"/>
          </p:cNvSpPr>
          <p:nvPr>
            <p:ph idx="1"/>
          </p:nvPr>
        </p:nvSpPr>
        <p:spPr/>
        <p:txBody>
          <a:bodyPr>
            <a:normAutofit lnSpcReduction="10000"/>
          </a:bodyPr>
          <a:lstStyle/>
          <a:p>
            <a:pPr marL="457200" indent="-457200">
              <a:buFont typeface="+mj-lt"/>
              <a:buAutoNum type="arabicPeriod"/>
            </a:pPr>
            <a:r>
              <a:rPr lang="el-GR" dirty="0" smtClean="0"/>
              <a:t>Ο </a:t>
            </a:r>
            <a:r>
              <a:rPr lang="el-GR" dirty="0"/>
              <a:t>εργολήπτης πιθανολογεί ότι για να ανακηρυχθεί μειοδότης θα πρέπει να προσφέρει τέτοιες τιμές που να αντιστοιχούν σε ενιαία έκπτωση της τάξεως του 30%. Σε περίπτωση δημοπράτησης με το σύστημα ενιαίας έκπτωσης επί τοις εκατό, τι τιμές μονάδας θα αντιστοιχούν σε κάθε κονδύλι; </a:t>
            </a:r>
          </a:p>
          <a:p>
            <a:pPr marL="457200" indent="-457200">
              <a:buFont typeface="+mj-lt"/>
              <a:buAutoNum type="arabicPeriod"/>
            </a:pPr>
            <a:r>
              <a:rPr lang="el-GR" dirty="0" smtClean="0"/>
              <a:t>Στη </a:t>
            </a:r>
            <a:r>
              <a:rPr lang="el-GR" dirty="0"/>
              <a:t>περίπτωση δημοπράτησης με το σύστημα συμπλήρωσης τιμολογίου, ο εργολήπτης έχει προσφορές από υπεργολάβους για τα κονδύλια (2) και (3), 1,30 €/m3 και 1,90 €/m3 αντίστοιχα και εκτιμά ότι για να ανακηρυχθεί μειοδότης πρέπει να προσφέρει τιμή μονάδας στο κονδύλιο (1) τέτοια ώστε χρησιμοποιώντας και τις τιμές των υπεργολάβων για τα (2) και (3) να πετύχει ενιαία έκπτωση 30%. Ποια πρέπει να είναι η τιμή μονάδας στο κονδύλιο (1);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153090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406686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1 </a:t>
            </a:r>
            <a:r>
              <a:rPr lang="el-GR" sz="3200" b="0" dirty="0" smtClean="0"/>
              <a:t>(3/9)</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smtClean="0"/>
              <a:t>Ο </a:t>
            </a:r>
            <a:r>
              <a:rPr lang="el-GR" dirty="0"/>
              <a:t>εργολήπτης υπολογίζει κόστος τιμής μονάδας για το κονδύλιο (1) τα 0,20 €/m3. Αν τελικά πάρει το έργο με έκπτωση 30%, προκύπτει το ερώτημα αν, τελειώνοντας το, θα μπορέσει να ανταποκριθεί στις υποχρεώσεις του που είναι 10.000 € για απόσβεση εξοπλισμού και 20.000 για τα προσωπικά του έξοδα. </a:t>
            </a:r>
          </a:p>
          <a:p>
            <a:pPr marL="457200" indent="-457200">
              <a:buFont typeface="+mj-lt"/>
              <a:buAutoNum type="arabicPeriod" startAt="4"/>
            </a:pPr>
            <a:r>
              <a:rPr lang="el-GR" dirty="0" smtClean="0"/>
              <a:t>Αν </a:t>
            </a:r>
            <a:r>
              <a:rPr lang="el-GR" dirty="0"/>
              <a:t>όχι, ποιο ποσοστό έκπτωση θα προτείνατε ώστε να εξασφαλίσετε ότι θα ανταποκριθεί στις υποχρεώσεις του και ταυτόχρονα θα έχει πιθανότητες να ανακηρυχθεί μειοδότης;</a:t>
            </a:r>
          </a:p>
          <a:p>
            <a:pPr marL="0" indent="0">
              <a:buNone/>
            </a:pP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153212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1 </a:t>
            </a:r>
            <a:r>
              <a:rPr lang="el-GR" sz="3200" b="0" dirty="0" smtClean="0"/>
              <a:t>(4/9)</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a:solidFill>
                  <a:srgbClr val="820000"/>
                </a:solidFill>
              </a:rPr>
              <a:t>Απαντήσεις</a:t>
            </a:r>
            <a:r>
              <a:rPr lang="el-GR" b="1" dirty="0" smtClean="0">
                <a:solidFill>
                  <a:srgbClr val="820000"/>
                </a:solidFill>
              </a:rPr>
              <a:t>:</a:t>
            </a:r>
          </a:p>
          <a:p>
            <a:pPr marL="457200" indent="-457200">
              <a:buFont typeface="+mj-lt"/>
              <a:buAutoNum type="arabicPeriod"/>
            </a:pPr>
            <a:r>
              <a:rPr lang="el-GR" dirty="0" smtClean="0"/>
              <a:t> Η </a:t>
            </a:r>
            <a:r>
              <a:rPr lang="el-GR" dirty="0"/>
              <a:t>έκπτωση του 30% αναφέρεται στο κόστος του έργου το οποίο είναι 355.000 €. Άρα ο εργολήπτης πρόκειται να προσφερθεί να υλοποιήσει το έργο με το 70% των 355.000 €, που είναι:</a:t>
            </a:r>
          </a:p>
          <a:p>
            <a:pPr marL="0" indent="0" algn="ctr">
              <a:buNone/>
            </a:pPr>
            <a:r>
              <a:rPr lang="el-GR" dirty="0"/>
              <a:t>70% * 355.000 = 248.500 </a:t>
            </a:r>
            <a:r>
              <a:rPr lang="el-GR" dirty="0" smtClean="0"/>
              <a:t>€</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255824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1 </a:t>
            </a:r>
            <a:r>
              <a:rPr lang="el-GR" sz="3200" b="0" dirty="0" smtClean="0"/>
              <a:t>(5/9)</a:t>
            </a:r>
            <a:endParaRPr lang="el-GR" dirty="0"/>
          </a:p>
        </p:txBody>
      </p:sp>
      <p:sp>
        <p:nvSpPr>
          <p:cNvPr id="3" name="Θέση περιεχομένου 2"/>
          <p:cNvSpPr>
            <a:spLocks noGrp="1"/>
          </p:cNvSpPr>
          <p:nvPr>
            <p:ph idx="1"/>
          </p:nvPr>
        </p:nvSpPr>
        <p:spPr/>
        <p:txBody>
          <a:bodyPr/>
          <a:lstStyle/>
          <a:p>
            <a:r>
              <a:rPr lang="el-GR" dirty="0"/>
              <a:t>Για να το πετύχει αυτό θα πρέπει να μειώσει αντίστοιχα στα 70% και τα τρία κονδύλια. Αυτό δεν μπορεί φυσικά να γίνει μειώνοντας τις ποσότητες αλλά μειώνοντας κάθε τιμή μονάδας στο 70% της. Έτσι οι τιμές μονάδας που θα πρέπει να αναζητήσει σε υπεργολάβους ή να πετύχει ο ίδιος θα πρέπει να είναι αντίστοιχα: </a:t>
            </a:r>
          </a:p>
          <a:p>
            <a:pPr marL="514350" indent="-514350" algn="ctr">
              <a:buFont typeface="+mj-lt"/>
              <a:buAutoNum type="romanLcPeriod"/>
            </a:pPr>
            <a:r>
              <a:rPr lang="el-GR" dirty="0" smtClean="0"/>
              <a:t>70</a:t>
            </a:r>
            <a:r>
              <a:rPr lang="el-GR" dirty="0"/>
              <a:t>% * 0,40 = 0,28 €/m</a:t>
            </a:r>
            <a:r>
              <a:rPr lang="el-GR" baseline="30000" dirty="0"/>
              <a:t>3</a:t>
            </a:r>
            <a:endParaRPr lang="el-GR" dirty="0"/>
          </a:p>
          <a:p>
            <a:pPr marL="514350" indent="-514350" algn="ctr">
              <a:buFont typeface="+mj-lt"/>
              <a:buAutoNum type="romanLcPeriod"/>
            </a:pPr>
            <a:r>
              <a:rPr lang="el-GR" dirty="0" smtClean="0"/>
              <a:t>70</a:t>
            </a:r>
            <a:r>
              <a:rPr lang="el-GR" dirty="0"/>
              <a:t>% * 1,70 = 1,19 €/m</a:t>
            </a:r>
            <a:r>
              <a:rPr lang="el-GR" baseline="30000" dirty="0"/>
              <a:t>3</a:t>
            </a:r>
            <a:endParaRPr lang="el-GR" dirty="0"/>
          </a:p>
          <a:p>
            <a:pPr marL="514350" indent="-514350" algn="ctr">
              <a:buFont typeface="+mj-lt"/>
              <a:buAutoNum type="romanLcPeriod"/>
            </a:pPr>
            <a:r>
              <a:rPr lang="el-GR" dirty="0" smtClean="0"/>
              <a:t>70</a:t>
            </a:r>
            <a:r>
              <a:rPr lang="el-GR" dirty="0"/>
              <a:t>% * 2,10 = 1,47 €/m</a:t>
            </a:r>
            <a:r>
              <a:rPr lang="el-GR" baseline="30000" dirty="0"/>
              <a:t>3</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167647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1 </a:t>
            </a:r>
            <a:r>
              <a:rPr lang="el-GR" sz="3200" b="0" dirty="0" smtClean="0"/>
              <a:t>(6/9)</a:t>
            </a:r>
            <a:endParaRPr lang="el-GR" dirty="0"/>
          </a:p>
        </p:txBody>
      </p:sp>
      <p:sp>
        <p:nvSpPr>
          <p:cNvPr id="3" name="Θέση περιεχομένου 2"/>
          <p:cNvSpPr>
            <a:spLocks noGrp="1"/>
          </p:cNvSpPr>
          <p:nvPr>
            <p:ph idx="1"/>
          </p:nvPr>
        </p:nvSpPr>
        <p:spPr>
          <a:xfrm>
            <a:off x="457200" y="1014189"/>
            <a:ext cx="8229600" cy="5524723"/>
          </a:xfrm>
        </p:spPr>
        <p:txBody>
          <a:bodyPr>
            <a:normAutofit fontScale="92500" lnSpcReduction="20000"/>
          </a:bodyPr>
          <a:lstStyle/>
          <a:p>
            <a:pPr marL="457200" indent="-457200">
              <a:buFont typeface="+mj-lt"/>
              <a:buAutoNum type="arabicPeriod" startAt="2"/>
            </a:pPr>
            <a:r>
              <a:rPr lang="el-GR" dirty="0" smtClean="0"/>
              <a:t>Από </a:t>
            </a:r>
            <a:r>
              <a:rPr lang="el-GR" dirty="0"/>
              <a:t>τις τιμές των υπεργολάβων έχουμε</a:t>
            </a:r>
            <a:r>
              <a:rPr lang="el-GR" dirty="0" smtClean="0"/>
              <a:t>:</a:t>
            </a:r>
          </a:p>
          <a:p>
            <a:pPr marL="514350" indent="-514350">
              <a:buFont typeface="+mj-lt"/>
              <a:buAutoNum type="romanLcPeriod" startAt="2"/>
            </a:pPr>
            <a:r>
              <a:rPr lang="el-GR" dirty="0"/>
              <a:t>(2) 100.000 m</a:t>
            </a:r>
            <a:r>
              <a:rPr lang="el-GR" baseline="30000" dirty="0"/>
              <a:t>3</a:t>
            </a:r>
            <a:r>
              <a:rPr lang="el-GR" dirty="0"/>
              <a:t> * 1,30 €/m</a:t>
            </a:r>
            <a:r>
              <a:rPr lang="el-GR" baseline="30000" dirty="0"/>
              <a:t>3</a:t>
            </a:r>
            <a:r>
              <a:rPr lang="el-GR" dirty="0"/>
              <a:t> =	130.000 €</a:t>
            </a:r>
          </a:p>
          <a:p>
            <a:pPr marL="514350" indent="-514350">
              <a:buFont typeface="+mj-lt"/>
              <a:buAutoNum type="romanLcPeriod" startAt="2"/>
            </a:pPr>
            <a:r>
              <a:rPr lang="el-GR" dirty="0"/>
              <a:t>(3)  50.000 m</a:t>
            </a:r>
            <a:r>
              <a:rPr lang="el-GR" baseline="30000" dirty="0"/>
              <a:t>3</a:t>
            </a:r>
            <a:r>
              <a:rPr lang="el-GR" dirty="0"/>
              <a:t>  * 1,90 €/m</a:t>
            </a:r>
            <a:r>
              <a:rPr lang="el-GR" baseline="30000" dirty="0"/>
              <a:t>3</a:t>
            </a:r>
            <a:r>
              <a:rPr lang="el-GR" dirty="0"/>
              <a:t> =	  </a:t>
            </a:r>
            <a:r>
              <a:rPr lang="el-GR" u="sng" dirty="0"/>
              <a:t>95.000 €</a:t>
            </a:r>
            <a:endParaRPr lang="el-GR" dirty="0"/>
          </a:p>
          <a:p>
            <a:pPr marL="0" indent="0">
              <a:buNone/>
            </a:pPr>
            <a:r>
              <a:rPr lang="el-GR" dirty="0"/>
              <a:t>Συνολικό Κόστος Υπεργολ.:	225.000 €</a:t>
            </a:r>
          </a:p>
          <a:p>
            <a:r>
              <a:rPr lang="el-GR" dirty="0"/>
              <a:t>Αφαιρώντας το κόστος των υπεργολάβων από το σύνολο της προσφοράς (που θα είναι 248.500 λόγω της έκπτωσης του 30%), θα μείνει στον εργολήπτη για να υλοποιήσει το κονδύλι (1), το ποσό των:</a:t>
            </a:r>
          </a:p>
          <a:p>
            <a:pPr algn="ctr"/>
            <a:r>
              <a:rPr lang="el-GR" dirty="0"/>
              <a:t>248.500 – 225.000 = 23.500 €</a:t>
            </a:r>
            <a:r>
              <a:rPr lang="el-GR" dirty="0" smtClean="0"/>
              <a:t>.</a:t>
            </a:r>
            <a:endParaRPr lang="el-GR" dirty="0"/>
          </a:p>
          <a:p>
            <a:r>
              <a:rPr lang="el-GR" dirty="0"/>
              <a:t>Διαιρούμε το ποσό που απομένει με την ποσότητα γαιών του (1) και έχουμε την επιθυμητή τιμή μονάδας για το κονδύλι (1):</a:t>
            </a:r>
          </a:p>
          <a:p>
            <a:pPr marL="0" indent="0" algn="ctr">
              <a:buNone/>
            </a:pPr>
            <a:r>
              <a:rPr lang="el-GR" dirty="0"/>
              <a:t>23.500 € / 200.000 m</a:t>
            </a:r>
            <a:r>
              <a:rPr lang="el-GR" baseline="30000" dirty="0"/>
              <a:t>3</a:t>
            </a:r>
            <a:r>
              <a:rPr lang="el-GR" dirty="0"/>
              <a:t> = 0,1175 €/m</a:t>
            </a:r>
            <a:r>
              <a:rPr lang="el-GR" baseline="30000" dirty="0"/>
              <a:t>3</a:t>
            </a:r>
            <a:r>
              <a:rPr lang="el-GR" dirty="0" smtClean="0"/>
              <a:t>.</a:t>
            </a:r>
            <a:endParaRPr lang="el-GR" dirty="0"/>
          </a:p>
          <a:p>
            <a:r>
              <a:rPr lang="el-GR" dirty="0"/>
              <a:t>Η τιμή αυτή αν ήταν εφικτή θα μας έδινε την επιθυμητή συνολική έκπτωση του 30%.</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756953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1 </a:t>
            </a:r>
            <a:r>
              <a:rPr lang="el-GR" sz="3200" b="0" dirty="0" smtClean="0"/>
              <a:t>(7/9)</a:t>
            </a:r>
            <a:endParaRPr lang="el-GR" dirty="0"/>
          </a:p>
        </p:txBody>
      </p:sp>
      <p:sp>
        <p:nvSpPr>
          <p:cNvPr id="3" name="Θέση περιεχομένου 2"/>
          <p:cNvSpPr>
            <a:spLocks noGrp="1"/>
          </p:cNvSpPr>
          <p:nvPr>
            <p:ph idx="1"/>
          </p:nvPr>
        </p:nvSpPr>
        <p:spPr/>
        <p:txBody>
          <a:bodyPr>
            <a:normAutofit lnSpcReduction="10000"/>
          </a:bodyPr>
          <a:lstStyle/>
          <a:p>
            <a:pPr marL="457200" indent="-457200">
              <a:buFont typeface="+mj-lt"/>
              <a:buAutoNum type="arabicPeriod" startAt="3"/>
            </a:pPr>
            <a:r>
              <a:rPr lang="el-GR" dirty="0" smtClean="0"/>
              <a:t>Ο </a:t>
            </a:r>
            <a:r>
              <a:rPr lang="el-GR" dirty="0"/>
              <a:t>εργολήπτης υπολόγισε ότι το κόστος τιμής μονάδας για το κονδύλιο (1) είναι 0,20 €/m3. Δηλαδή υψηλότερο από αυτό που πρέπει να προσφέρει για να πετύχει έκπτωση 30%. </a:t>
            </a:r>
          </a:p>
          <a:p>
            <a:pPr marL="0" indent="0">
              <a:buNone/>
            </a:pPr>
            <a:r>
              <a:rPr lang="el-GR" dirty="0"/>
              <a:t>Αν πάρει τελικά το έργο με αυτήν την έκπτωση 30% τότε θα εισπράξει συνολικά:</a:t>
            </a:r>
          </a:p>
          <a:p>
            <a:pPr marL="514350" indent="-514350">
              <a:buFont typeface="+mj-lt"/>
              <a:buAutoNum type="romanLcPeriod"/>
            </a:pPr>
            <a:r>
              <a:rPr lang="el-GR" dirty="0" smtClean="0"/>
              <a:t>200.000 </a:t>
            </a:r>
            <a:r>
              <a:rPr lang="el-GR" dirty="0"/>
              <a:t>m</a:t>
            </a:r>
            <a:r>
              <a:rPr lang="el-GR" baseline="30000" dirty="0"/>
              <a:t>3</a:t>
            </a:r>
            <a:r>
              <a:rPr lang="el-GR" dirty="0"/>
              <a:t> * 0,1175 €/m</a:t>
            </a:r>
            <a:r>
              <a:rPr lang="el-GR" baseline="30000" dirty="0"/>
              <a:t>3</a:t>
            </a:r>
            <a:r>
              <a:rPr lang="el-GR" dirty="0"/>
              <a:t> </a:t>
            </a:r>
            <a:r>
              <a:rPr lang="el-GR" dirty="0" smtClean="0"/>
              <a:t>= 23.500 </a:t>
            </a:r>
            <a:r>
              <a:rPr lang="el-GR" dirty="0"/>
              <a:t>€</a:t>
            </a:r>
          </a:p>
          <a:p>
            <a:pPr marL="514350" indent="-514350">
              <a:buFont typeface="+mj-lt"/>
              <a:buAutoNum type="romanLcPeriod"/>
            </a:pPr>
            <a:r>
              <a:rPr lang="el-GR" dirty="0" smtClean="0"/>
              <a:t>100.000 </a:t>
            </a:r>
            <a:r>
              <a:rPr lang="el-GR" dirty="0"/>
              <a:t>m</a:t>
            </a:r>
            <a:r>
              <a:rPr lang="el-GR" baseline="30000" dirty="0"/>
              <a:t>3</a:t>
            </a:r>
            <a:r>
              <a:rPr lang="el-GR" dirty="0"/>
              <a:t> * 1,30 €/m</a:t>
            </a:r>
            <a:r>
              <a:rPr lang="el-GR" baseline="30000" dirty="0"/>
              <a:t>3</a:t>
            </a:r>
            <a:r>
              <a:rPr lang="el-GR" dirty="0"/>
              <a:t> </a:t>
            </a:r>
            <a:r>
              <a:rPr lang="el-GR" dirty="0" smtClean="0"/>
              <a:t>= 130.000 </a:t>
            </a:r>
            <a:r>
              <a:rPr lang="el-GR" dirty="0"/>
              <a:t>€</a:t>
            </a:r>
          </a:p>
          <a:p>
            <a:pPr marL="514350" indent="-514350">
              <a:buFont typeface="+mj-lt"/>
              <a:buAutoNum type="romanLcPeriod"/>
            </a:pPr>
            <a:r>
              <a:rPr lang="el-GR" dirty="0" smtClean="0"/>
              <a:t>50.000 </a:t>
            </a:r>
            <a:r>
              <a:rPr lang="el-GR" dirty="0"/>
              <a:t>m</a:t>
            </a:r>
            <a:r>
              <a:rPr lang="el-GR" baseline="30000" dirty="0"/>
              <a:t>3</a:t>
            </a:r>
            <a:r>
              <a:rPr lang="el-GR" dirty="0"/>
              <a:t>  * 1,90 €/m</a:t>
            </a:r>
            <a:r>
              <a:rPr lang="el-GR" baseline="30000" dirty="0"/>
              <a:t>3</a:t>
            </a:r>
            <a:r>
              <a:rPr lang="el-GR" dirty="0"/>
              <a:t> =	</a:t>
            </a:r>
            <a:r>
              <a:rPr lang="el-GR" u="sng" dirty="0" smtClean="0"/>
              <a:t>95.000 </a:t>
            </a:r>
            <a:r>
              <a:rPr lang="el-GR" u="sng" dirty="0"/>
              <a:t>€</a:t>
            </a:r>
            <a:endParaRPr lang="el-GR" dirty="0"/>
          </a:p>
          <a:p>
            <a:pPr marL="0" indent="0">
              <a:buNone/>
            </a:pPr>
            <a:r>
              <a:rPr lang="el-GR" dirty="0"/>
              <a:t>Σύνολο Έργου:   </a:t>
            </a:r>
            <a:r>
              <a:rPr lang="el-GR" dirty="0" smtClean="0"/>
              <a:t>248.500 </a:t>
            </a:r>
            <a:r>
              <a:rPr lang="el-GR" dirty="0"/>
              <a:t>€</a:t>
            </a:r>
          </a:p>
          <a:p>
            <a:pPr marL="0" indent="0">
              <a:buNone/>
            </a:pPr>
            <a:r>
              <a:rPr lang="el-GR" dirty="0"/>
              <a:t>Εργολαβικό Όφελος 18%: </a:t>
            </a:r>
            <a:r>
              <a:rPr lang="el-GR" dirty="0" smtClean="0"/>
              <a:t> </a:t>
            </a:r>
            <a:r>
              <a:rPr lang="el-GR" u="sng" dirty="0" smtClean="0"/>
              <a:t>44.730 </a:t>
            </a:r>
            <a:r>
              <a:rPr lang="el-GR" u="sng" dirty="0"/>
              <a:t>€</a:t>
            </a:r>
            <a:endParaRPr lang="el-GR" dirty="0"/>
          </a:p>
          <a:p>
            <a:pPr marL="0" indent="0">
              <a:buNone/>
            </a:pPr>
            <a:r>
              <a:rPr lang="el-GR" dirty="0"/>
              <a:t>Συνολικά </a:t>
            </a:r>
            <a:r>
              <a:rPr lang="el-GR" dirty="0" smtClean="0"/>
              <a:t>Έσοδα:</a:t>
            </a:r>
            <a:r>
              <a:rPr lang="el-GR" dirty="0"/>
              <a:t> </a:t>
            </a:r>
            <a:r>
              <a:rPr lang="el-GR" dirty="0" smtClean="0"/>
              <a:t>293.230 €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55430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προϋπολογισμού </a:t>
            </a:r>
            <a:r>
              <a:rPr lang="el-GR" dirty="0" smtClean="0"/>
              <a:t>1 </a:t>
            </a:r>
            <a:r>
              <a:rPr lang="el-GR" sz="3200" b="0" dirty="0" smtClean="0"/>
              <a:t>(8/9)</a:t>
            </a:r>
            <a:endParaRPr lang="el-GR" dirty="0"/>
          </a:p>
        </p:txBody>
      </p:sp>
      <p:sp>
        <p:nvSpPr>
          <p:cNvPr id="3" name="Θέση περιεχομένου 2"/>
          <p:cNvSpPr>
            <a:spLocks noGrp="1"/>
          </p:cNvSpPr>
          <p:nvPr>
            <p:ph idx="1"/>
          </p:nvPr>
        </p:nvSpPr>
        <p:spPr>
          <a:xfrm>
            <a:off x="474679" y="1025351"/>
            <a:ext cx="8229600" cy="5696123"/>
          </a:xfrm>
        </p:spPr>
        <p:txBody>
          <a:bodyPr>
            <a:normAutofit/>
          </a:bodyPr>
          <a:lstStyle/>
          <a:p>
            <a:pPr marL="0" indent="0">
              <a:buNone/>
            </a:pPr>
            <a:r>
              <a:rPr lang="el-GR" dirty="0" smtClean="0"/>
              <a:t>Τα </a:t>
            </a:r>
            <a:r>
              <a:rPr lang="el-GR" dirty="0"/>
              <a:t>πραγματικά έξοδα του έργου όμως θα είναι:</a:t>
            </a:r>
          </a:p>
          <a:p>
            <a:pPr marL="514350" indent="-514350">
              <a:buFont typeface="+mj-lt"/>
              <a:buAutoNum type="romanLcPeriod"/>
            </a:pPr>
            <a:r>
              <a:rPr lang="el-GR" dirty="0"/>
              <a:t>(1) 200.000 m</a:t>
            </a:r>
            <a:r>
              <a:rPr lang="el-GR" baseline="30000" dirty="0"/>
              <a:t>3</a:t>
            </a:r>
            <a:r>
              <a:rPr lang="el-GR" dirty="0"/>
              <a:t> * 0,20 €/m</a:t>
            </a:r>
            <a:r>
              <a:rPr lang="el-GR" baseline="30000" dirty="0"/>
              <a:t>3</a:t>
            </a:r>
            <a:r>
              <a:rPr lang="el-GR" dirty="0"/>
              <a:t> </a:t>
            </a:r>
            <a:r>
              <a:rPr lang="el-GR" dirty="0" smtClean="0"/>
              <a:t>=  </a:t>
            </a:r>
            <a:r>
              <a:rPr lang="el-GR" dirty="0"/>
              <a:t>40.000 €</a:t>
            </a:r>
          </a:p>
          <a:p>
            <a:pPr marL="514350" indent="-514350">
              <a:buFont typeface="+mj-lt"/>
              <a:buAutoNum type="romanLcPeriod"/>
            </a:pPr>
            <a:r>
              <a:rPr lang="el-GR" dirty="0"/>
              <a:t>(2) 100.000 m</a:t>
            </a:r>
            <a:r>
              <a:rPr lang="el-GR" baseline="30000" dirty="0"/>
              <a:t>3</a:t>
            </a:r>
            <a:r>
              <a:rPr lang="el-GR" dirty="0"/>
              <a:t> * 1,30 €/m</a:t>
            </a:r>
            <a:r>
              <a:rPr lang="el-GR" baseline="30000" dirty="0"/>
              <a:t>3</a:t>
            </a:r>
            <a:r>
              <a:rPr lang="el-GR" dirty="0"/>
              <a:t> </a:t>
            </a:r>
            <a:r>
              <a:rPr lang="el-GR" dirty="0" smtClean="0"/>
              <a:t>= 130.000 </a:t>
            </a:r>
            <a:r>
              <a:rPr lang="el-GR" dirty="0"/>
              <a:t>€</a:t>
            </a:r>
          </a:p>
          <a:p>
            <a:pPr marL="514350" indent="-514350">
              <a:buFont typeface="+mj-lt"/>
              <a:buAutoNum type="romanLcPeriod"/>
            </a:pPr>
            <a:r>
              <a:rPr lang="el-GR" dirty="0"/>
              <a:t>(3)  50.000 m</a:t>
            </a:r>
            <a:r>
              <a:rPr lang="el-GR" baseline="30000" dirty="0"/>
              <a:t>3</a:t>
            </a:r>
            <a:r>
              <a:rPr lang="el-GR" dirty="0"/>
              <a:t>  * 1,90 €/m</a:t>
            </a:r>
            <a:r>
              <a:rPr lang="el-GR" baseline="30000" dirty="0"/>
              <a:t>3</a:t>
            </a:r>
            <a:r>
              <a:rPr lang="el-GR" dirty="0"/>
              <a:t> </a:t>
            </a:r>
            <a:r>
              <a:rPr lang="el-GR" dirty="0" smtClean="0"/>
              <a:t>= </a:t>
            </a:r>
            <a:r>
              <a:rPr lang="el-GR" u="sng" dirty="0" smtClean="0"/>
              <a:t>95.000 </a:t>
            </a:r>
            <a:r>
              <a:rPr lang="el-GR" u="sng" dirty="0"/>
              <a:t>€</a:t>
            </a:r>
            <a:endParaRPr lang="el-GR" dirty="0"/>
          </a:p>
          <a:p>
            <a:pPr marL="0" indent="0">
              <a:buNone/>
            </a:pPr>
            <a:r>
              <a:rPr lang="el-GR" dirty="0"/>
              <a:t>Σύνολο Έργου:  </a:t>
            </a:r>
            <a:r>
              <a:rPr lang="el-GR" dirty="0" smtClean="0"/>
              <a:t>265.000 </a:t>
            </a:r>
            <a:r>
              <a:rPr lang="el-GR" dirty="0"/>
              <a:t>€</a:t>
            </a:r>
          </a:p>
          <a:p>
            <a:pPr marL="0" indent="0">
              <a:buNone/>
            </a:pPr>
            <a:r>
              <a:rPr lang="el-GR" dirty="0"/>
              <a:t>Απόσβεση Εξοπλισμού:  </a:t>
            </a:r>
            <a:r>
              <a:rPr lang="el-GR" dirty="0" smtClean="0"/>
              <a:t>10.000 </a:t>
            </a:r>
            <a:r>
              <a:rPr lang="el-GR" dirty="0"/>
              <a:t>€</a:t>
            </a:r>
          </a:p>
          <a:p>
            <a:pPr marL="0" indent="0">
              <a:buNone/>
            </a:pPr>
            <a:r>
              <a:rPr lang="el-GR" dirty="0"/>
              <a:t>Προσωπικά Έξοδα:   </a:t>
            </a:r>
            <a:r>
              <a:rPr lang="el-GR" u="sng" dirty="0" smtClean="0"/>
              <a:t>20.000 </a:t>
            </a:r>
            <a:r>
              <a:rPr lang="el-GR" u="sng" dirty="0"/>
              <a:t>€</a:t>
            </a:r>
            <a:endParaRPr lang="el-GR" dirty="0"/>
          </a:p>
          <a:p>
            <a:pPr marL="0" indent="0">
              <a:buNone/>
            </a:pPr>
            <a:r>
              <a:rPr lang="el-GR" dirty="0"/>
              <a:t>Συνολικά </a:t>
            </a:r>
            <a:r>
              <a:rPr lang="el-GR" dirty="0" smtClean="0"/>
              <a:t>Έξοδα: 295.000 €</a:t>
            </a:r>
            <a:endParaRPr lang="el-GR" dirty="0"/>
          </a:p>
          <a:p>
            <a:pPr marL="0" indent="0" algn="ctr">
              <a:buNone/>
            </a:pPr>
            <a:r>
              <a:rPr lang="el-GR" dirty="0"/>
              <a:t>293.230 – 295.000 = - 1.770.</a:t>
            </a:r>
          </a:p>
          <a:p>
            <a:pPr marL="0" indent="0" algn="ctr">
              <a:buNone/>
            </a:pPr>
            <a:r>
              <a:rPr lang="el-GR" dirty="0"/>
              <a:t>Άρα ο εργολήπτης δεν θα μπορέσει να ανταποκριθεί στις υποχρεώσεις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9613580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d2cabf758322b1e85cbd6cc7dae2254cad2635f"/>
</p:tagLst>
</file>

<file path=ppt/theme/theme1.xml><?xml version="1.0" encoding="utf-8"?>
<a:theme xmlns:a="http://schemas.openxmlformats.org/drawingml/2006/main" name="OC_template_updated">
  <a:themeElements>
    <a:clrScheme name="Προσαρμοσμένο 1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TotalTime>
  <Words>2385</Words>
  <Application>Microsoft Office PowerPoint</Application>
  <PresentationFormat>Προβολή στην οθόνη (4:3)</PresentationFormat>
  <Paragraphs>351</Paragraphs>
  <Slides>30</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30</vt:i4>
      </vt:variant>
    </vt:vector>
  </HeadingPairs>
  <TitlesOfParts>
    <vt:vector size="32" baseType="lpstr">
      <vt:lpstr>OC_template_updated</vt:lpstr>
      <vt:lpstr>1_OC_template_updated</vt:lpstr>
      <vt:lpstr>Οικονομοτεχνική Ανάλυση και Διαχείριση</vt:lpstr>
      <vt:lpstr>Παράδειγμα προϋπολογισμού 1 (1/9)</vt:lpstr>
      <vt:lpstr>Παράδειγμα προϋπολογισμού 1 (2/9)</vt:lpstr>
      <vt:lpstr>Παράδειγμα προϋπολογισμού 1 (3/9)</vt:lpstr>
      <vt:lpstr>Παράδειγμα προϋπολογισμού 1 (4/9)</vt:lpstr>
      <vt:lpstr>Παράδειγμα προϋπολογισμού 1 (5/9)</vt:lpstr>
      <vt:lpstr>Παράδειγμα προϋπολογισμού 1 (6/9)</vt:lpstr>
      <vt:lpstr>Παράδειγμα προϋπολογισμού 1 (7/9)</vt:lpstr>
      <vt:lpstr>Παράδειγμα προϋπολογισμού 1 (8/9)</vt:lpstr>
      <vt:lpstr>Παράδειγμα προϋπολογισμού 1 (9/9)</vt:lpstr>
      <vt:lpstr>Παράδειγμα προϋπολογισμού 2 (1/7)</vt:lpstr>
      <vt:lpstr>Παράδειγμα προϋπολογισμού 2 (2/7)</vt:lpstr>
      <vt:lpstr>Παράδειγμα προϋπολογισμού 2 (3/7)</vt:lpstr>
      <vt:lpstr>Παράδειγμα προϋπολογισμού 2 (4/7)</vt:lpstr>
      <vt:lpstr>Παράδειγμα προϋπολογισμού 2 (5/7)</vt:lpstr>
      <vt:lpstr>Παράδειγμα προϋπολογισμού 2 (6/7)</vt:lpstr>
      <vt:lpstr>Παράδειγμα προϋπολογισμού 2 (7/7)</vt:lpstr>
      <vt:lpstr>Παράδειγμα προϋπολογισμού 3 (1/6)</vt:lpstr>
      <vt:lpstr>Παράδειγμα προϋπολογισμού 3 (2/6)</vt:lpstr>
      <vt:lpstr>Παράδειγμα προϋπολογισμού 3 (3/6)</vt:lpstr>
      <vt:lpstr>Παράδειγμα προϋπολογισμού 3 (4/6)</vt:lpstr>
      <vt:lpstr>Παράδειγμα προϋπολογισμού 3 (5/6)</vt:lpstr>
      <vt:lpstr>Παράδειγμα προϋπολογισμού 3 (6/6)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52</cp:revision>
  <dcterms:created xsi:type="dcterms:W3CDTF">2013-03-04T13:35:19Z</dcterms:created>
  <dcterms:modified xsi:type="dcterms:W3CDTF">2015-04-16T10:34:41Z</dcterms:modified>
</cp:coreProperties>
</file>