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8"/>
  </p:notesMasterIdLst>
  <p:handoutMasterIdLst>
    <p:handoutMasterId r:id="rId19"/>
  </p:handoutMasterIdLst>
  <p:sldIdLst>
    <p:sldId id="271" r:id="rId4"/>
    <p:sldId id="300" r:id="rId5"/>
    <p:sldId id="301" r:id="rId6"/>
    <p:sldId id="302" r:id="rId7"/>
    <p:sldId id="303" r:id="rId8"/>
    <p:sldId id="304" r:id="rId9"/>
    <p:sldId id="305" r:id="rId10"/>
    <p:sldId id="257" r:id="rId11"/>
    <p:sldId id="262" r:id="rId12"/>
    <p:sldId id="299" r:id="rId13"/>
    <p:sldId id="269" r:id="rId14"/>
    <p:sldId id="270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3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038" y="-9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7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5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14528" y="1268760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075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5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4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18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Έργων &amp; Εργοταξίων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9" y="2708920"/>
            <a:ext cx="8292986" cy="214022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8β:</a:t>
            </a:r>
            <a:r>
              <a:rPr lang="en-US" sz="2800" b="1" dirty="0" smtClean="0"/>
              <a:t> </a:t>
            </a:r>
            <a:r>
              <a:rPr lang="el-GR" sz="2800" b="1" dirty="0" smtClean="0"/>
              <a:t>Μηχανήματα τεχνικών έργων (ΜΤΕ) –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Ανάλυση </a:t>
            </a:r>
            <a:r>
              <a:rPr lang="en-US" sz="2800" b="1" dirty="0" smtClean="0"/>
              <a:t>I</a:t>
            </a:r>
            <a:r>
              <a:rPr lang="el-GR" sz="2800" b="1" dirty="0" smtClean="0"/>
              <a:t>ΙΙ</a:t>
            </a:r>
            <a:endParaRPr lang="el-GR" sz="2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Βασίλειος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Κατεύθυνση </a:t>
            </a:r>
            <a:r>
              <a:rPr lang="el-GR" sz="2400" dirty="0" smtClean="0"/>
              <a:t>Πολιτικών Μηχανικών ΤΕ</a:t>
            </a:r>
            <a:endParaRPr lang="en-US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58086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«Διαχείριση έργων και εργοταξίων . Ενότητα </a:t>
            </a:r>
            <a:r>
              <a:rPr lang="en-US" sz="2000" dirty="0" smtClean="0"/>
              <a:t>8</a:t>
            </a:r>
            <a:r>
              <a:rPr lang="el-GR" sz="2000" dirty="0"/>
              <a:t>β</a:t>
            </a:r>
            <a:r>
              <a:rPr lang="el-GR" sz="2000" dirty="0" smtClean="0"/>
              <a:t>: </a:t>
            </a:r>
            <a:r>
              <a:rPr lang="el-GR" sz="2000" dirty="0"/>
              <a:t>Μηχανήματα τεχνικών έργων (ΜΤΕ) </a:t>
            </a:r>
            <a:r>
              <a:rPr lang="el-GR" sz="2000" dirty="0" smtClean="0"/>
              <a:t>– Ανάλυση Ι</a:t>
            </a:r>
            <a:r>
              <a:rPr lang="en-US" sz="2000" dirty="0" smtClean="0"/>
              <a:t>I</a:t>
            </a:r>
            <a:r>
              <a:rPr lang="el-GR" sz="2000" dirty="0" smtClean="0"/>
              <a:t>Ι».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067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Μεταφορ. Οχήματος(Μ/Ο)</a:t>
            </a:r>
            <a:br>
              <a:rPr lang="el-GR" dirty="0" smtClean="0"/>
            </a:br>
            <a:r>
              <a:rPr lang="el-GR" dirty="0" smtClean="0"/>
              <a:t>Υπολογισμός διάρκειας κάθε Φάσης του Κύκλου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000" b="1" dirty="0"/>
              <a:t>Ισχύει ή ίδια σχέση για τη Παραγωγικότητα (</a:t>
            </a:r>
            <a:r>
              <a:rPr lang="en-US" sz="2000" b="1" dirty="0"/>
              <a:t>m</a:t>
            </a:r>
            <a:r>
              <a:rPr lang="el-GR" sz="2000" b="1" baseline="30000" dirty="0"/>
              <a:t>3</a:t>
            </a:r>
            <a:r>
              <a:rPr lang="el-GR" sz="2000" b="1" dirty="0"/>
              <a:t>/</a:t>
            </a:r>
            <a:r>
              <a:rPr lang="en-US" sz="2000" b="1" dirty="0"/>
              <a:t>hr</a:t>
            </a:r>
            <a:r>
              <a:rPr lang="el-GR" sz="2000" b="1" dirty="0"/>
              <a:t>)</a:t>
            </a:r>
            <a:endParaRPr lang="el-GR" sz="2000" dirty="0"/>
          </a:p>
          <a:p>
            <a:r>
              <a:rPr lang="el-GR" sz="2000" dirty="0"/>
              <a:t>Π = [ (</a:t>
            </a:r>
            <a:r>
              <a:rPr lang="el-GR" sz="2000" b="1" dirty="0"/>
              <a:t>Όγκος Υλικού στον Υποδοχέα</a:t>
            </a:r>
            <a:r>
              <a:rPr lang="el-GR" sz="2000" dirty="0"/>
              <a:t>) / (</a:t>
            </a:r>
            <a:r>
              <a:rPr lang="el-GR" sz="2000" b="1" dirty="0"/>
              <a:t>Χρονική Διάρκεια Κύκλου</a:t>
            </a:r>
            <a:r>
              <a:rPr lang="el-GR" sz="2000" dirty="0"/>
              <a:t>) ]· </a:t>
            </a:r>
            <a:r>
              <a:rPr lang="en-US" sz="2000" dirty="0"/>
              <a:t>n</a:t>
            </a:r>
            <a:r>
              <a:rPr lang="el-GR" sz="2000" baseline="-25000" dirty="0"/>
              <a:t>ε</a:t>
            </a:r>
          </a:p>
          <a:p>
            <a:r>
              <a:rPr lang="el-GR" sz="2000" dirty="0"/>
              <a:t>όπου </a:t>
            </a:r>
            <a:r>
              <a:rPr lang="en-US" sz="2000" dirty="0"/>
              <a:t>n</a:t>
            </a:r>
            <a:r>
              <a:rPr lang="el-GR" sz="2000" baseline="-25000" dirty="0"/>
              <a:t>ε</a:t>
            </a:r>
            <a:r>
              <a:rPr lang="el-GR" sz="2000" dirty="0"/>
              <a:t> = συντελεστής εκμεταλλεύσεως ή εργοταξίου</a:t>
            </a:r>
          </a:p>
          <a:p>
            <a:r>
              <a:rPr lang="el-GR" sz="2000" dirty="0"/>
              <a:t>Π</a:t>
            </a:r>
            <a:r>
              <a:rPr lang="el-GR" sz="2000" baseline="-25000" dirty="0"/>
              <a:t>ΜΟ</a:t>
            </a:r>
            <a:r>
              <a:rPr lang="el-GR" sz="2000" dirty="0"/>
              <a:t> = (</a:t>
            </a:r>
            <a:r>
              <a:rPr lang="en-US" sz="2000" dirty="0"/>
              <a:t>V</a:t>
            </a:r>
            <a:r>
              <a:rPr lang="el-GR" sz="2000" baseline="-25000" dirty="0"/>
              <a:t>ΜΟ</a:t>
            </a:r>
            <a:r>
              <a:rPr lang="el-GR" sz="2000" dirty="0"/>
              <a:t>/Δ</a:t>
            </a:r>
            <a:r>
              <a:rPr lang="el-GR" sz="2000" baseline="-25000" dirty="0"/>
              <a:t>ΜΟ</a:t>
            </a:r>
            <a:r>
              <a:rPr lang="el-GR" sz="2000" dirty="0"/>
              <a:t>)·</a:t>
            </a:r>
            <a:r>
              <a:rPr lang="en-US" sz="2000" dirty="0"/>
              <a:t>n</a:t>
            </a:r>
            <a:r>
              <a:rPr lang="el-GR" sz="2000" baseline="-25000" dirty="0"/>
              <a:t>ε </a:t>
            </a:r>
            <a:r>
              <a:rPr lang="el-GR" sz="2000" dirty="0"/>
              <a:t>= (</a:t>
            </a:r>
            <a:r>
              <a:rPr lang="en-US" sz="2000" dirty="0"/>
              <a:t>V</a:t>
            </a:r>
            <a:r>
              <a:rPr lang="en-US" sz="2000" baseline="-25000" dirty="0"/>
              <a:t>v</a:t>
            </a:r>
            <a:r>
              <a:rPr lang="el-GR" sz="2000" dirty="0"/>
              <a:t> · </a:t>
            </a:r>
            <a:r>
              <a:rPr lang="en-US" sz="2000" dirty="0"/>
              <a:t>f</a:t>
            </a:r>
            <a:r>
              <a:rPr lang="el-GR" sz="2000" baseline="-25000" dirty="0"/>
              <a:t>π</a:t>
            </a:r>
            <a:r>
              <a:rPr lang="el-GR" sz="2000" dirty="0"/>
              <a:t> · </a:t>
            </a:r>
            <a:r>
              <a:rPr lang="en-US" sz="2000" dirty="0"/>
              <a:t>f</a:t>
            </a:r>
            <a:r>
              <a:rPr lang="el-GR" sz="2000" baseline="-25000" dirty="0"/>
              <a:t>φ</a:t>
            </a:r>
            <a:r>
              <a:rPr lang="el-GR" sz="2000" dirty="0"/>
              <a:t> / Δ</a:t>
            </a:r>
            <a:r>
              <a:rPr lang="el-GR" sz="2000" baseline="-25000" dirty="0"/>
              <a:t>ΜΟ</a:t>
            </a:r>
            <a:r>
              <a:rPr lang="el-GR" sz="2000" dirty="0"/>
              <a:t>) · </a:t>
            </a:r>
            <a:r>
              <a:rPr lang="en-US" sz="2000" dirty="0"/>
              <a:t>n</a:t>
            </a:r>
            <a:r>
              <a:rPr lang="el-GR" sz="2000" baseline="-25000" dirty="0"/>
              <a:t>ε</a:t>
            </a:r>
            <a:endParaRPr lang="el-GR" sz="2000" dirty="0"/>
          </a:p>
          <a:p>
            <a:r>
              <a:rPr lang="el-GR" sz="2000" b="1" dirty="0"/>
              <a:t>Βήμα Α:   </a:t>
            </a:r>
            <a:r>
              <a:rPr lang="en-US" sz="2000" dirty="0"/>
              <a:t>V</a:t>
            </a:r>
            <a:r>
              <a:rPr lang="el-GR" sz="2000" baseline="-25000" dirty="0"/>
              <a:t>ΜΟ </a:t>
            </a:r>
            <a:r>
              <a:rPr lang="el-GR" sz="2000" dirty="0"/>
              <a:t>= </a:t>
            </a:r>
            <a:r>
              <a:rPr lang="en-US" sz="2000" dirty="0"/>
              <a:t>V</a:t>
            </a:r>
            <a:r>
              <a:rPr lang="en-US" sz="2000" baseline="-25000" dirty="0"/>
              <a:t>v</a:t>
            </a:r>
            <a:r>
              <a:rPr lang="el-GR" sz="2000" dirty="0"/>
              <a:t> · </a:t>
            </a:r>
            <a:r>
              <a:rPr lang="en-US" sz="2000" dirty="0"/>
              <a:t>f</a:t>
            </a:r>
            <a:r>
              <a:rPr lang="el-GR" sz="2000" baseline="-25000" dirty="0"/>
              <a:t>π</a:t>
            </a:r>
            <a:r>
              <a:rPr lang="el-GR" sz="2000" dirty="0"/>
              <a:t> · </a:t>
            </a:r>
            <a:r>
              <a:rPr lang="en-US" sz="2000" dirty="0"/>
              <a:t>f</a:t>
            </a:r>
            <a:r>
              <a:rPr lang="el-GR" sz="2000" baseline="-25000" dirty="0"/>
              <a:t>φ</a:t>
            </a:r>
            <a:r>
              <a:rPr lang="el-GR" sz="2000" dirty="0"/>
              <a:t>  όπου,  </a:t>
            </a:r>
            <a:br>
              <a:rPr lang="el-GR" sz="2000" dirty="0"/>
            </a:br>
            <a:r>
              <a:rPr lang="el-GR" sz="2000" dirty="0"/>
              <a:t>	</a:t>
            </a:r>
            <a:r>
              <a:rPr lang="en-US" sz="2000" dirty="0"/>
              <a:t>V</a:t>
            </a:r>
            <a:r>
              <a:rPr lang="en-US" sz="2000" baseline="-25000" dirty="0"/>
              <a:t>v</a:t>
            </a:r>
            <a:r>
              <a:rPr lang="el-GR" sz="2000" dirty="0"/>
              <a:t> = Ο ακριβής εσωτερικός όγκος του κιβωτίου (καρότσας)</a:t>
            </a:r>
          </a:p>
          <a:p>
            <a:r>
              <a:rPr lang="el-GR" sz="2000" b="1" dirty="0"/>
              <a:t>Βήμα Β:   </a:t>
            </a:r>
            <a:r>
              <a:rPr lang="el-GR" sz="2000" dirty="0"/>
              <a:t>Δ</a:t>
            </a:r>
            <a:r>
              <a:rPr lang="el-GR" sz="2000" baseline="-25000" dirty="0"/>
              <a:t>ΜΟ</a:t>
            </a:r>
            <a:r>
              <a:rPr lang="el-GR" sz="2000" dirty="0"/>
              <a:t> = δ</a:t>
            </a:r>
            <a:r>
              <a:rPr lang="el-GR" sz="2000" baseline="-25000" dirty="0"/>
              <a:t>φ</a:t>
            </a:r>
            <a:r>
              <a:rPr lang="el-GR" sz="2000" dirty="0"/>
              <a:t>+δ</a:t>
            </a:r>
            <a:r>
              <a:rPr lang="el-GR" sz="2000" baseline="-25000" dirty="0"/>
              <a:t>μ</a:t>
            </a:r>
            <a:r>
              <a:rPr lang="el-GR" sz="2000" dirty="0"/>
              <a:t>+δ</a:t>
            </a:r>
            <a:r>
              <a:rPr lang="el-GR" sz="2000" baseline="-25000" dirty="0"/>
              <a:t>α</a:t>
            </a:r>
            <a:r>
              <a:rPr lang="el-GR" sz="2000" dirty="0"/>
              <a:t>+δ</a:t>
            </a:r>
            <a:r>
              <a:rPr lang="el-GR" sz="2000" baseline="-25000" dirty="0"/>
              <a:t>ε</a:t>
            </a:r>
            <a:r>
              <a:rPr lang="el-GR" sz="2000" dirty="0"/>
              <a:t> </a:t>
            </a:r>
          </a:p>
          <a:p>
            <a:pPr>
              <a:buNone/>
            </a:pPr>
            <a:r>
              <a:rPr lang="el-GR" sz="2000" dirty="0"/>
              <a:t>	Οι 4 χρόνοι υπολογίζονται χωριστά και αθροίζονται:</a:t>
            </a:r>
          </a:p>
          <a:p>
            <a:pPr lvl="1"/>
            <a:r>
              <a:rPr lang="el-GR" sz="2000" dirty="0"/>
              <a:t>1) χρόνος φόρτωσης (από Φ/Τ ή ΕΓΧ)  δ</a:t>
            </a:r>
            <a:r>
              <a:rPr lang="el-GR" sz="2000" baseline="-25000" dirty="0"/>
              <a:t>φ</a:t>
            </a:r>
            <a:r>
              <a:rPr lang="el-GR" sz="2000" dirty="0"/>
              <a:t> (</a:t>
            </a:r>
            <a:r>
              <a:rPr lang="en-US" sz="2000" dirty="0"/>
              <a:t>sec</a:t>
            </a:r>
            <a:r>
              <a:rPr lang="el-GR" sz="2000" dirty="0"/>
              <a:t>)</a:t>
            </a:r>
          </a:p>
          <a:p>
            <a:pPr lvl="1"/>
            <a:r>
              <a:rPr lang="el-GR" sz="2000" dirty="0"/>
              <a:t>2) χρόνος μετάβασης (γεμάτο) στη θέση απόθεσης δ</a:t>
            </a:r>
            <a:r>
              <a:rPr lang="el-GR" sz="2000" baseline="-25000" dirty="0"/>
              <a:t>μ</a:t>
            </a:r>
            <a:r>
              <a:rPr lang="el-GR" sz="2000" dirty="0"/>
              <a:t> (</a:t>
            </a:r>
            <a:r>
              <a:rPr lang="en-US" sz="2000" dirty="0"/>
              <a:t>sec</a:t>
            </a:r>
            <a:r>
              <a:rPr lang="el-GR" sz="2000" dirty="0"/>
              <a:t>)</a:t>
            </a:r>
          </a:p>
          <a:p>
            <a:pPr lvl="1"/>
            <a:r>
              <a:rPr lang="el-GR" sz="2000" dirty="0"/>
              <a:t>3) χρόνος απόθεσης (ελιγμοί, ανατροπή) δ</a:t>
            </a:r>
            <a:r>
              <a:rPr lang="el-GR" sz="2000" baseline="-25000" dirty="0"/>
              <a:t>α</a:t>
            </a:r>
            <a:r>
              <a:rPr lang="el-GR" sz="2000" dirty="0"/>
              <a:t> (</a:t>
            </a:r>
            <a:r>
              <a:rPr lang="en-US" sz="2000" dirty="0"/>
              <a:t>sec</a:t>
            </a:r>
            <a:r>
              <a:rPr lang="el-GR" sz="2000" dirty="0"/>
              <a:t>)</a:t>
            </a:r>
          </a:p>
          <a:p>
            <a:pPr lvl="1"/>
            <a:r>
              <a:rPr lang="el-GR" sz="2000" dirty="0"/>
              <a:t>4) χρόνος επιστροφής (άδειο) δ</a:t>
            </a:r>
            <a:r>
              <a:rPr lang="el-GR" sz="2000" baseline="-25000" dirty="0"/>
              <a:t>ε</a:t>
            </a:r>
            <a:r>
              <a:rPr lang="el-GR" sz="2000" dirty="0"/>
              <a:t> (</a:t>
            </a:r>
            <a:r>
              <a:rPr lang="en-US" sz="2000" dirty="0"/>
              <a:t>sec</a:t>
            </a:r>
            <a:r>
              <a:rPr lang="el-GR" sz="2000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521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Μεταφορ. Οχήματος(Μ/Ο)</a:t>
            </a:r>
            <a:br>
              <a:rPr lang="el-GR" dirty="0" smtClean="0"/>
            </a:br>
            <a:r>
              <a:rPr lang="el-GR" dirty="0" smtClean="0"/>
              <a:t>Β1,Β3) Χρονική Διάρκεια Φόρτωσης/Απόθεσης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/>
              <a:t>Β1) Υπολογισμός χρόνου Φόρτωσης (δφ)</a:t>
            </a:r>
          </a:p>
          <a:p>
            <a:r>
              <a:rPr lang="el-GR" dirty="0"/>
              <a:t>Ο χρόνος φόρτωσης εξαρτάται από τη παραγωγικότητα του Φορτωτή (ή Εκσκαφέα) </a:t>
            </a:r>
          </a:p>
          <a:p>
            <a:r>
              <a:rPr lang="el-GR" dirty="0"/>
              <a:t>ΠΦ/Τ = VΦ/Τ / ΔΦ/Τ  όπου, </a:t>
            </a:r>
          </a:p>
          <a:p>
            <a:r>
              <a:rPr lang="el-GR" dirty="0"/>
              <a:t>VΦ/Τ = όγκος στέψης κάδου φορτωτή, &amp;  ΔΦ/Τ = Χρόνος κύκλου φορτωτή</a:t>
            </a:r>
          </a:p>
          <a:p>
            <a:r>
              <a:rPr lang="el-GR" dirty="0"/>
              <a:t> δφ = (VΜ/Ο / VΦ/Τ ) * ΔΦ/Τ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(ΣΗΜ.: Ο λόγος των όγκων στρογγυλοποιείται στον μικρότ./μεγαλ. ακέραιο αναλόγως του ελάχιστου μοναδιαίου κόστους παραγωγής. Συνήθως κυμαίνεται μεταξύ 4 – 6).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dirty="0"/>
              <a:t>Β3) Υπολογισμός χρόνου Απόθεσης (δα)</a:t>
            </a:r>
          </a:p>
          <a:p>
            <a:r>
              <a:rPr lang="el-GR" dirty="0"/>
              <a:t>Ο χρόνος απόθεσης του φορτίου και των τυχόν ελιγμών που απαιτούνται θεωρείται σταθερός και εξαρτάται από το Μ/Ο και τις συνθήκες εργασίας. </a:t>
            </a:r>
          </a:p>
          <a:p>
            <a:r>
              <a:rPr lang="el-GR" dirty="0"/>
              <a:t>δα = 1 – 3 </a:t>
            </a:r>
            <a:r>
              <a:rPr lang="el-GR" dirty="0" err="1"/>
              <a:t>min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340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Μεταφορ. Οχήματος(Μ/Ο)</a:t>
            </a:r>
            <a:br>
              <a:rPr lang="el-GR" dirty="0" smtClean="0"/>
            </a:br>
            <a:r>
              <a:rPr lang="el-GR" dirty="0" smtClean="0"/>
              <a:t>Β2,Β4) Χρονική Διάρκεια Μετάβασης/Επιστροφής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268760"/>
            <a:ext cx="873288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Β2/Β4) Υπολογισμός χρόνου Μετάβασης/Επιστροφής (δμ/δε)</a:t>
            </a:r>
          </a:p>
          <a:p>
            <a:r>
              <a:rPr lang="el-GR" sz="1800" dirty="0"/>
              <a:t>Η διαδρομή που ακολουθεί το Μ/Ο χωρίζεται σε τμήματα διαφορετικού μήκους, κλίσης &amp; οδοστρώματος. Σε κάθε τμήμα (i) υπολογίζονται με βάση τα διαφορετικά χαρακτηριστικά, οι συντελεστές (s, σκ), οι αντιστάσεις (Fk, Fg), οι ταχύτητες (maxV, μέση υμ), και τέλος ο χρόνος (δμ(i)). Ο συνολικός χρόνος μετάβασης (δμ) είναι το άθροισμα όλων των δμ(i). Στη μετάβαση το Μ/Ο θεωρείται πλήρες φορτίου (*).</a:t>
            </a:r>
          </a:p>
          <a:p>
            <a:r>
              <a:rPr lang="el-GR" sz="1800" dirty="0"/>
              <a:t>Όμοια υπολογίζεται και ο χρόνος επιστροφής (δε) με την διαφορά ότι οι συντελεστές κλίσης (s) είναι αντίθετοι, και ότι το Μ/Ο όχημα επιστρέφει χωρίς φορτίο.</a:t>
            </a:r>
          </a:p>
          <a:p>
            <a:r>
              <a:rPr lang="el-GR" sz="1800" dirty="0" smtClean="0"/>
              <a:t>δμ </a:t>
            </a:r>
            <a:r>
              <a:rPr lang="el-GR" sz="1800" dirty="0"/>
              <a:t>= Σ (δμ(i))</a:t>
            </a:r>
          </a:p>
          <a:p>
            <a:r>
              <a:rPr lang="el-GR" sz="1800" dirty="0" smtClean="0"/>
              <a:t>δε </a:t>
            </a:r>
            <a:r>
              <a:rPr lang="el-GR" sz="1800" dirty="0"/>
              <a:t>= Σ (δε(i</a:t>
            </a:r>
            <a:r>
              <a:rPr lang="el-GR" sz="1800" dirty="0" smtClean="0"/>
              <a:t>))</a:t>
            </a:r>
          </a:p>
          <a:p>
            <a:endParaRPr lang="el-GR" sz="1800" dirty="0" smtClean="0"/>
          </a:p>
          <a:p>
            <a:endParaRPr lang="el-GR" sz="1800" dirty="0" smtClean="0"/>
          </a:p>
          <a:p>
            <a:pPr marL="0" indent="0">
              <a:buNone/>
            </a:pPr>
            <a:r>
              <a:rPr lang="el-GR" sz="1600" dirty="0" smtClean="0"/>
              <a:t>(*)</a:t>
            </a:r>
            <a:r>
              <a:rPr lang="el-GR" sz="1600" dirty="0"/>
              <a:t>ΣΗΜ.: Το βάρος του φορτίου δεν πρέπει να υπερβαίνει το επιτρεπόμενο W για το Μ/Ο. </a:t>
            </a:r>
            <a:r>
              <a:rPr lang="el-GR" sz="1600" dirty="0" smtClean="0"/>
              <a:t>Ελέγχουμε </a:t>
            </a:r>
            <a:r>
              <a:rPr lang="el-GR" sz="1600" dirty="0"/>
              <a:t>το (Vv · fπ · fφ) να μην ξεπερνά το Wεπιτρ /γ, και χρησιμοποιούμε το μικρότερο από τα δύο</a:t>
            </a:r>
            <a:r>
              <a:rPr lang="el-GR" sz="1600" dirty="0" smtClean="0"/>
              <a:t>.</a:t>
            </a:r>
            <a:endParaRPr lang="el-G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21088"/>
            <a:ext cx="441240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75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Μεταφορ. Οχήματος(Μ/Ο)</a:t>
            </a:r>
            <a:br>
              <a:rPr lang="el-GR" dirty="0" smtClean="0"/>
            </a:br>
            <a:r>
              <a:rPr lang="el-GR" dirty="0" smtClean="0"/>
              <a:t>Πλήθος Μ/Ο και Χρόνος Αναμονής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/>
              <a:t>Υπολογισμός του Πλήθους (ζ) των Μεταφορικών Οχημάτων (Μ/Ο)</a:t>
            </a:r>
          </a:p>
          <a:p>
            <a:r>
              <a:rPr lang="el-GR" dirty="0"/>
              <a:t>Αν η παραγωγικότητα το Φορτωτή είναι Π</a:t>
            </a:r>
            <a:r>
              <a:rPr lang="el-GR" baseline="-25000" dirty="0"/>
              <a:t>Φ/Τ</a:t>
            </a:r>
            <a:r>
              <a:rPr lang="el-GR" dirty="0"/>
              <a:t> και του οχήματος Π</a:t>
            </a:r>
            <a:r>
              <a:rPr lang="el-GR" baseline="-25000" dirty="0"/>
              <a:t>Μ/Ο</a:t>
            </a:r>
            <a:r>
              <a:rPr lang="el-GR" dirty="0"/>
              <a:t> τότε θα απαιτηθούν  ζ  Μ/Ο για την εξυπηρέτηση του φορτωτή:</a:t>
            </a:r>
          </a:p>
          <a:p>
            <a:r>
              <a:rPr lang="el-GR" dirty="0"/>
              <a:t>ζ =  Π</a:t>
            </a:r>
            <a:r>
              <a:rPr lang="el-GR" baseline="-25000" dirty="0"/>
              <a:t>Φ/Τ</a:t>
            </a:r>
            <a:r>
              <a:rPr lang="el-GR" dirty="0"/>
              <a:t> /Π</a:t>
            </a:r>
            <a:r>
              <a:rPr lang="el-GR" baseline="-25000" dirty="0"/>
              <a:t>Μ/Ο</a:t>
            </a:r>
            <a:r>
              <a:rPr lang="el-GR" dirty="0"/>
              <a:t> στρογγυλοποιημένο στον αμέσως μεγαλύτερο ακέραιο ζ’. </a:t>
            </a:r>
            <a:r>
              <a:rPr lang="el-GR" dirty="0">
                <a:sym typeface="Wingdings" pitchFamily="2" charset="2"/>
              </a:rPr>
              <a:t>(ώστε ο </a:t>
            </a:r>
            <a:r>
              <a:rPr lang="el-GR" dirty="0"/>
              <a:t>χρόνος αναμονής να πάει στα Μ/Ο, διαφορετικά η αναμονή πάει στον Φ/Τ).</a:t>
            </a:r>
          </a:p>
          <a:p>
            <a:endParaRPr lang="el-GR" sz="1800" dirty="0"/>
          </a:p>
          <a:p>
            <a:pPr>
              <a:buNone/>
            </a:pPr>
            <a:r>
              <a:rPr lang="el-GR" b="1" dirty="0"/>
              <a:t>Υπολογισμός χρόνου Αναμονής (δ</a:t>
            </a:r>
            <a:r>
              <a:rPr lang="el-GR" b="1" baseline="-25000" dirty="0"/>
              <a:t>αναμ</a:t>
            </a:r>
            <a:r>
              <a:rPr lang="el-GR" b="1" dirty="0"/>
              <a:t>) του Μ/Ο στην ουρά ενός Φ/Τ</a:t>
            </a:r>
          </a:p>
          <a:p>
            <a:r>
              <a:rPr lang="el-GR" dirty="0"/>
              <a:t>Η διαφορά  Δζ = (ζ – ζ’) μας δίνει τον χρόνο αναμονής του Μ/Ο ή του Φ/Τ (ανάλογα με τη στρογγυλοποίηση), </a:t>
            </a:r>
          </a:p>
          <a:p>
            <a:r>
              <a:rPr lang="el-GR" dirty="0"/>
              <a:t>δ</a:t>
            </a:r>
            <a:r>
              <a:rPr lang="el-GR" baseline="-25000" dirty="0"/>
              <a:t>αναμ</a:t>
            </a:r>
            <a:r>
              <a:rPr lang="el-GR" dirty="0"/>
              <a:t> = Δζ * δ</a:t>
            </a:r>
            <a:r>
              <a:rPr lang="el-GR" baseline="-25000" dirty="0"/>
              <a:t>φ</a:t>
            </a:r>
            <a:r>
              <a:rPr lang="el-GR" dirty="0" smtClean="0"/>
              <a:t>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27044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ΜΤΕ – Παραγωγικότητα Εκσκαφέων (ΕΓΧ)</a:t>
            </a:r>
            <a:br>
              <a:rPr lang="el-GR" dirty="0" smtClean="0"/>
            </a:br>
            <a:r>
              <a:rPr lang="el-GR" dirty="0" smtClean="0"/>
              <a:t>Παραγωγικότητα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/>
              <a:t>Ισχύει ή ίδια σχέση για τη Παραγωγικότητα (</a:t>
            </a:r>
            <a:r>
              <a:rPr lang="en-US" b="1" dirty="0"/>
              <a:t>m</a:t>
            </a:r>
            <a:r>
              <a:rPr lang="el-GR" b="1" baseline="30000" dirty="0"/>
              <a:t>3</a:t>
            </a:r>
            <a:r>
              <a:rPr lang="el-GR" b="1" dirty="0"/>
              <a:t>/</a:t>
            </a:r>
            <a:r>
              <a:rPr lang="en-US" b="1" dirty="0"/>
              <a:t>hr</a:t>
            </a:r>
            <a:r>
              <a:rPr lang="el-GR" b="1" dirty="0"/>
              <a:t>)</a:t>
            </a:r>
            <a:endParaRPr lang="el-GR" dirty="0"/>
          </a:p>
          <a:p>
            <a:r>
              <a:rPr lang="el-GR" dirty="0"/>
              <a:t>Π = [ (</a:t>
            </a:r>
            <a:r>
              <a:rPr lang="el-GR" b="1" dirty="0"/>
              <a:t>Όγκος Υλικού στον Υποδοχέα</a:t>
            </a:r>
            <a:r>
              <a:rPr lang="el-GR" dirty="0"/>
              <a:t>) / (</a:t>
            </a:r>
            <a:r>
              <a:rPr lang="el-GR" b="1" dirty="0"/>
              <a:t>Χρονική Διάρκεια Κύκλου</a:t>
            </a:r>
            <a:r>
              <a:rPr lang="el-GR" dirty="0"/>
              <a:t>) ]· </a:t>
            </a:r>
            <a:r>
              <a:rPr lang="en-US" dirty="0"/>
              <a:t>n</a:t>
            </a:r>
            <a:r>
              <a:rPr lang="el-GR" baseline="-25000" dirty="0"/>
              <a:t>ε</a:t>
            </a:r>
          </a:p>
          <a:p>
            <a:r>
              <a:rPr lang="el-GR" dirty="0"/>
              <a:t>όπου </a:t>
            </a:r>
            <a:r>
              <a:rPr lang="en-US" dirty="0"/>
              <a:t>n</a:t>
            </a:r>
            <a:r>
              <a:rPr lang="el-GR" baseline="-25000" dirty="0"/>
              <a:t>ε</a:t>
            </a:r>
            <a:r>
              <a:rPr lang="el-GR" dirty="0"/>
              <a:t> = συντελεστής εκμεταλλεύσεως ή εργοταξίου</a:t>
            </a:r>
          </a:p>
          <a:p>
            <a:r>
              <a:rPr lang="el-GR" dirty="0"/>
              <a:t>Π</a:t>
            </a:r>
            <a:r>
              <a:rPr lang="el-GR" baseline="-25000" dirty="0"/>
              <a:t>ΕΓΧ</a:t>
            </a:r>
            <a:r>
              <a:rPr lang="el-GR" dirty="0"/>
              <a:t> = (</a:t>
            </a:r>
            <a:r>
              <a:rPr lang="en-US" dirty="0"/>
              <a:t>V</a:t>
            </a:r>
            <a:r>
              <a:rPr lang="el-GR" baseline="-25000" dirty="0"/>
              <a:t>ΕΓΧ</a:t>
            </a:r>
            <a:r>
              <a:rPr lang="el-GR" dirty="0"/>
              <a:t>/Δ</a:t>
            </a:r>
            <a:r>
              <a:rPr lang="el-GR" baseline="-25000" dirty="0"/>
              <a:t>ΕΓΧ</a:t>
            </a:r>
            <a:r>
              <a:rPr lang="el-GR" dirty="0"/>
              <a:t>)·</a:t>
            </a:r>
            <a:r>
              <a:rPr lang="en-US" dirty="0"/>
              <a:t>n</a:t>
            </a:r>
            <a:r>
              <a:rPr lang="el-GR" baseline="-25000" dirty="0"/>
              <a:t>ε </a:t>
            </a:r>
            <a:r>
              <a:rPr lang="el-GR" dirty="0"/>
              <a:t>= (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π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φ</a:t>
            </a:r>
            <a:r>
              <a:rPr lang="el-GR" dirty="0"/>
              <a:t> / Δ</a:t>
            </a:r>
            <a:r>
              <a:rPr lang="el-GR" baseline="-25000" dirty="0"/>
              <a:t>ΕΓΧ</a:t>
            </a:r>
            <a:r>
              <a:rPr lang="el-GR" dirty="0"/>
              <a:t>) · </a:t>
            </a:r>
            <a:r>
              <a:rPr lang="en-US" dirty="0"/>
              <a:t>n</a:t>
            </a:r>
            <a:r>
              <a:rPr lang="el-GR" baseline="-25000" dirty="0"/>
              <a:t>ε</a:t>
            </a:r>
          </a:p>
          <a:p>
            <a:endParaRPr lang="el-GR" dirty="0"/>
          </a:p>
          <a:p>
            <a:r>
              <a:rPr lang="el-GR" b="1" dirty="0"/>
              <a:t>Βήμα Α:   </a:t>
            </a:r>
            <a:r>
              <a:rPr lang="en-US" dirty="0"/>
              <a:t>V</a:t>
            </a:r>
            <a:r>
              <a:rPr lang="el-GR" baseline="-25000" dirty="0"/>
              <a:t>ΕΓΧ </a:t>
            </a:r>
            <a:r>
              <a:rPr lang="el-GR" dirty="0"/>
              <a:t>= 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π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φ</a:t>
            </a:r>
            <a:r>
              <a:rPr lang="el-GR" dirty="0"/>
              <a:t>  όπου,  </a:t>
            </a:r>
            <a:br>
              <a:rPr lang="el-GR" dirty="0"/>
            </a:br>
            <a:r>
              <a:rPr lang="el-GR" dirty="0"/>
              <a:t>	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= Ο ακριβής όγκος του κάδου</a:t>
            </a:r>
          </a:p>
          <a:p>
            <a:endParaRPr lang="el-GR" dirty="0"/>
          </a:p>
          <a:p>
            <a:r>
              <a:rPr lang="el-GR" b="1" dirty="0"/>
              <a:t>Βήμα Β: </a:t>
            </a:r>
            <a:r>
              <a:rPr lang="el-GR" dirty="0"/>
              <a:t>Για κάθε είδος εκσκαφέα γενικής χρήσης (ΕΓΧ) και είδος εκσκαφής, η διάρκεια του κύκλου διαφέρει (βλ. Πίνακες με ενδεικτικές τιμές ακολουθούν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785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ΜΤΕ – Παραγωγικότητα Εκσκαφέων (ΕΓΧ)</a:t>
            </a:r>
            <a:br>
              <a:rPr lang="el-GR" dirty="0" smtClean="0"/>
            </a:br>
            <a:r>
              <a:rPr lang="el-GR" dirty="0" smtClean="0"/>
              <a:t>Διάρκεια Κύκλου Εκσκαφής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24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Πίνακες 4, 5 &amp; 6 με ενδεικτικές τιμές Χρονικής Διάρκεια Κύκλων ΕΓΧ: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204864"/>
            <a:ext cx="494429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4968551" cy="19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910" y="3284984"/>
            <a:ext cx="2049009" cy="268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89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656</TotalTime>
  <Words>1223</Words>
  <Application>Microsoft Office PowerPoint</Application>
  <PresentationFormat>On-screen Show (4:3)</PresentationFormat>
  <Paragraphs>119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template</vt:lpstr>
      <vt:lpstr>OC_template_updated</vt:lpstr>
      <vt:lpstr>1_OC_template_updated</vt:lpstr>
      <vt:lpstr>Διαχείριση Έργων &amp; Εργοταξίων</vt:lpstr>
      <vt:lpstr>ΜΤΕ – Παραγωγικότητα Μεταφορ. Οχήματος(Μ/Ο) Υπολογισμός διάρκειας κάθε Φάσης του Κύκλου</vt:lpstr>
      <vt:lpstr>ΜΤΕ – Παραγωγικότητα Μεταφορ. Οχήματος(Μ/Ο) Β1,Β3) Χρονική Διάρκεια Φόρτωσης/Απόθεσης</vt:lpstr>
      <vt:lpstr>ΜΤΕ – Παραγωγικότητα Μεταφορ. Οχήματος(Μ/Ο) Β2,Β4) Χρονική Διάρκεια Μετάβασης/Επιστροφής</vt:lpstr>
      <vt:lpstr>ΜΤΕ – Παραγωγικότητα Μεταφορ. Οχήματος(Μ/Ο) Πλήθος Μ/Ο και Χρόνος Αναμονής</vt:lpstr>
      <vt:lpstr>ΜΤΕ – Παραγωγικότητα Εκσκαφέων (ΕΓΧ) Παραγωγικότητα</vt:lpstr>
      <vt:lpstr>ΜΤΕ – Παραγωγικότητα Εκσκαφέων (ΕΓΧ) Διάρκεια Κύκλου Εκσκαφής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Author</cp:lastModifiedBy>
  <cp:revision>86</cp:revision>
  <dcterms:created xsi:type="dcterms:W3CDTF">2015-07-23T11:35:20Z</dcterms:created>
  <dcterms:modified xsi:type="dcterms:W3CDTF">2015-09-02T08:53:41Z</dcterms:modified>
</cp:coreProperties>
</file>