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9" r:id="rId3"/>
    <p:sldMasterId id="2147483720" r:id="rId4"/>
  </p:sldMasterIdLst>
  <p:notesMasterIdLst>
    <p:notesMasterId r:id="rId48"/>
  </p:notesMasterIdLst>
  <p:handoutMasterIdLst>
    <p:handoutMasterId r:id="rId49"/>
  </p:handoutMasterIdLst>
  <p:sldIdLst>
    <p:sldId id="295"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6" r:id="rId40"/>
    <p:sldId id="297" r:id="rId41"/>
    <p:sldId id="298" r:id="rId42"/>
    <p:sldId id="303" r:id="rId43"/>
    <p:sldId id="304" r:id="rId44"/>
    <p:sldId id="300" r:id="rId45"/>
    <p:sldId id="301" r:id="rId46"/>
    <p:sldId id="302" r:id="rId47"/>
  </p:sldIdLst>
  <p:sldSz cx="9144000" cy="6858000" type="screen4x3"/>
  <p:notesSz cx="7104063" cy="10234613"/>
  <p:custDataLst>
    <p:tags r:id="rId50"/>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8C4206"/>
    <a:srgbClr val="820000"/>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11" d="100"/>
          <a:sy n="111" d="100"/>
        </p:scale>
        <p:origin x="-178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tags" Target="tags/tag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27/2/2015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27/2/2015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0</a:t>
            </a:fld>
            <a:endParaRPr lang="el-GR" dirty="0">
              <a:solidFill>
                <a:prstClr val="black"/>
              </a:solidFill>
            </a:endParaRP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35</a:t>
            </a:fld>
            <a:endParaRPr lang="el-GR" dirty="0">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36</a:t>
            </a:fld>
            <a:endParaRPr lang="el-GR" dirty="0">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37</a:t>
            </a:fld>
            <a:endParaRPr lang="el-GR" dirty="0">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38</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40</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41</a:t>
            </a:fld>
            <a:endParaRPr lang="el-GR" dirty="0">
              <a:solidFill>
                <a:prstClr val="black"/>
              </a:solidFill>
            </a:endParaRPr>
          </a:p>
        </p:txBody>
      </p:sp>
    </p:spTree>
    <p:extLst>
      <p:ext uri="{BB962C8B-B14F-4D97-AF65-F5344CB8AC3E}">
        <p14:creationId xmlns:p14="http://schemas.microsoft.com/office/powerpoint/2010/main" val="2145123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42</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4664601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67579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5601783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9955150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3789040"/>
            <a:ext cx="8219256" cy="24482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7544" y="1196752"/>
            <a:ext cx="8219256" cy="24482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5410454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67544" y="2924944"/>
            <a:ext cx="8219256" cy="158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7544" y="1196752"/>
            <a:ext cx="8219256" cy="162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
        <p:nvSpPr>
          <p:cNvPr id="8" name="Content Placeholder 2"/>
          <p:cNvSpPr>
            <a:spLocks noGrp="1"/>
          </p:cNvSpPr>
          <p:nvPr>
            <p:ph sz="half" idx="13"/>
          </p:nvPr>
        </p:nvSpPr>
        <p:spPr>
          <a:xfrm>
            <a:off x="467544" y="4608000"/>
            <a:ext cx="8219256" cy="162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Tree>
    <p:extLst>
      <p:ext uri="{BB962C8B-B14F-4D97-AF65-F5344CB8AC3E}">
        <p14:creationId xmlns:p14="http://schemas.microsoft.com/office/powerpoint/2010/main" val="404947669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4842925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0627261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6415051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3948393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61407706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60867280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8763882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897431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4977718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1784297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2552096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5576419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1865641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4180833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6086803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2780051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6329387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marL="342900" indent="-342900">
              <a:buFont typeface="Wingdings" panose="05000000000000000000" pitchFamily="2" charset="2"/>
              <a:buChar char="Ø"/>
              <a:defRPr sz="2400"/>
            </a:lvl1pPr>
            <a:lvl2pPr>
              <a:defRPr sz="2200"/>
            </a:lvl2pPr>
            <a:lvl3pPr>
              <a:defRPr sz="2000"/>
            </a:lvl3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7203541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3331565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3961869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70622924"/>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5783853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567821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1724621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932207108"/>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9396998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heme" Target="../theme/theme4.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27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4213883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4625250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66453696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en.wikipedia.org/wiki/File:WaterstriderEnWiki.jpg" TargetMode="Externa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hyperlink" Target="http://creativecommons.org/licenses/by-sa/3.0/deed.en"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3.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4.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5.wmf"/></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7.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oleObject" Target="../embeddings/oleObject10.bin"/><Relationship Id="rId4" Type="http://schemas.openxmlformats.org/officeDocument/2006/relationships/image" Target="../media/image18.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oleObject" Target="../embeddings/oleObject12.bin"/><Relationship Id="rId4" Type="http://schemas.openxmlformats.org/officeDocument/2006/relationships/image" Target="../media/image18.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chymist.com/Soap%20and%20detergent.pdf"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3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2.bin"/><Relationship Id="rId4" Type="http://schemas.openxmlformats.org/officeDocument/2006/relationships/image" Target="../media/image5.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8.wmf"/></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707231" y="908720"/>
            <a:ext cx="7772400" cy="1470025"/>
          </a:xfrm>
        </p:spPr>
        <p:txBody>
          <a:bodyPr/>
          <a:lstStyle/>
          <a:p>
            <a:pPr lvl="1" algn="ctr"/>
            <a:r>
              <a:rPr lang="el-GR" sz="4400" b="1" dirty="0">
                <a:latin typeface="+mn-lt"/>
              </a:rPr>
              <a:t>Ε</a:t>
            </a:r>
            <a:r>
              <a:rPr lang="el-GR" sz="4400" b="1" dirty="0" smtClean="0">
                <a:latin typeface="+mn-lt"/>
              </a:rPr>
              <a:t>ργαστήριο </a:t>
            </a:r>
            <a:br>
              <a:rPr lang="el-GR" sz="4400" b="1" dirty="0" smtClean="0">
                <a:latin typeface="+mn-lt"/>
              </a:rPr>
            </a:br>
            <a:r>
              <a:rPr lang="el-GR" sz="4400" b="1" dirty="0" smtClean="0">
                <a:latin typeface="+mn-lt"/>
              </a:rPr>
              <a:t>Επιστήμης Υλικών ΙΙ</a:t>
            </a:r>
            <a:endParaRPr lang="el-GR" b="1" dirty="0">
              <a:solidFill>
                <a:schemeClr val="tx1"/>
              </a:solidFill>
              <a:latin typeface="+mn-lt"/>
            </a:endParaRPr>
          </a:p>
        </p:txBody>
      </p:sp>
      <p:sp>
        <p:nvSpPr>
          <p:cNvPr id="3" name="Υπότιτλος 2"/>
          <p:cNvSpPr>
            <a:spLocks noGrp="1"/>
          </p:cNvSpPr>
          <p:nvPr>
            <p:ph type="subTitle" idx="1"/>
          </p:nvPr>
        </p:nvSpPr>
        <p:spPr>
          <a:xfrm>
            <a:off x="452971" y="2564904"/>
            <a:ext cx="8280920" cy="2232248"/>
          </a:xfrm>
        </p:spPr>
        <p:txBody>
          <a:bodyPr>
            <a:noAutofit/>
          </a:bodyPr>
          <a:lstStyle/>
          <a:p>
            <a:pPr>
              <a:spcBef>
                <a:spcPts val="600"/>
              </a:spcBef>
              <a:spcAft>
                <a:spcPts val="2400"/>
              </a:spcAft>
            </a:pPr>
            <a:r>
              <a:rPr lang="el-GR" sz="2600" b="1" dirty="0"/>
              <a:t>Ενότητα </a:t>
            </a:r>
            <a:r>
              <a:rPr lang="en-US" sz="2600" b="1" dirty="0"/>
              <a:t>6</a:t>
            </a:r>
            <a:r>
              <a:rPr lang="el-GR" sz="2600" dirty="0"/>
              <a:t>:</a:t>
            </a:r>
            <a:r>
              <a:rPr lang="en-US" sz="2600" dirty="0"/>
              <a:t> </a:t>
            </a:r>
            <a:r>
              <a:rPr lang="el-GR" sz="2600" dirty="0"/>
              <a:t>Τασιενεργά : Απορρυπαντική δράση</a:t>
            </a:r>
          </a:p>
          <a:p>
            <a:endParaRPr lang="el-GR" sz="2400" dirty="0" smtClean="0"/>
          </a:p>
          <a:p>
            <a:r>
              <a:rPr lang="el-GR" sz="2400" dirty="0" smtClean="0"/>
              <a:t>Σταμάτης Μπογιατζής</a:t>
            </a:r>
            <a:r>
              <a:rPr lang="en-US" sz="2400" dirty="0" smtClean="0"/>
              <a:t>, </a:t>
            </a:r>
            <a:r>
              <a:rPr lang="el-GR" sz="2400" dirty="0" smtClean="0"/>
              <a:t>επίκουρος καθηγητής</a:t>
            </a:r>
          </a:p>
          <a:p>
            <a:r>
              <a:rPr lang="el-GR" sz="2400" dirty="0" smtClean="0"/>
              <a:t>Τμήμα Συντήρησης Αρχαιοτήτων &amp; Έργων Τέχνης</a:t>
            </a:r>
          </a:p>
        </p:txBody>
      </p:sp>
      <p:pic>
        <p:nvPicPr>
          <p:cNvPr id="12"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3"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9"/>
          <p:cNvSpPr/>
          <p:nvPr/>
        </p:nvSpPr>
        <p:spPr>
          <a:xfrm>
            <a:off x="1241425" y="631431"/>
            <a:ext cx="6661150" cy="338554"/>
          </a:xfrm>
          <a:prstGeom prst="rect">
            <a:avLst/>
          </a:prstGeom>
        </p:spPr>
        <p:txBody>
          <a:bodyPr>
            <a:spAutoFit/>
          </a:bodyPr>
          <a:lstStyle/>
          <a:p>
            <a:pPr algn="ctr"/>
            <a:r>
              <a:rPr lang="el-GR" sz="1600" dirty="0">
                <a:solidFill>
                  <a:prstClr val="black"/>
                </a:solidFill>
                <a:latin typeface="Calibri"/>
              </a:rPr>
              <a:t>Ανοικτά Ακαδημαϊκά </a:t>
            </a:r>
            <a:r>
              <a:rPr lang="el-GR" sz="1600" dirty="0" smtClean="0">
                <a:solidFill>
                  <a:prstClr val="black"/>
                </a:solidFill>
                <a:latin typeface="Calibri"/>
              </a:rPr>
              <a:t>Μαθήματα στο ΤΕΙ Αθήνας</a:t>
            </a:r>
            <a:endParaRPr lang="el-GR" sz="1600" dirty="0">
              <a:solidFill>
                <a:prstClr val="black"/>
              </a:solidFill>
              <a:latin typeface="Calibri"/>
            </a:endParaRPr>
          </a:p>
        </p:txBody>
      </p:sp>
      <p:graphicFrame>
        <p:nvGraphicFramePr>
          <p:cNvPr id="15" name="Table 3"/>
          <p:cNvGraphicFramePr>
            <a:graphicFrameLocks noGrp="1"/>
          </p:cNvGraphicFramePr>
          <p:nvPr>
            <p:extLst>
              <p:ext uri="{D42A27DB-BD31-4B8C-83A1-F6EECF244321}">
                <p14:modId xmlns:p14="http://schemas.microsoft.com/office/powerpoint/2010/main" val="2268411728"/>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6"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7"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3206" b="-1"/>
          <a:stretch/>
        </p:blipFill>
        <p:spPr bwMode="auto">
          <a:xfrm>
            <a:off x="4045866" y="5281301"/>
            <a:ext cx="3348000" cy="78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8895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Autofit/>
          </a:bodyPr>
          <a:lstStyle/>
          <a:p>
            <a:r>
              <a:rPr lang="el-GR" dirty="0" smtClean="0"/>
              <a:t>Πώς συγκροτούνται τα μικκύλια στο νερό;</a:t>
            </a:r>
            <a:endParaRPr lang="el-GR" dirty="0"/>
          </a:p>
        </p:txBody>
      </p:sp>
      <p:sp>
        <p:nvSpPr>
          <p:cNvPr id="3" name="Content Placeholder 2"/>
          <p:cNvSpPr>
            <a:spLocks noGrp="1"/>
          </p:cNvSpPr>
          <p:nvPr>
            <p:ph idx="1"/>
          </p:nvPr>
        </p:nvSpPr>
        <p:spPr>
          <a:xfrm>
            <a:off x="179513" y="1484784"/>
            <a:ext cx="4608512" cy="5184576"/>
          </a:xfrm>
        </p:spPr>
        <p:txBody>
          <a:bodyPr>
            <a:noAutofit/>
          </a:bodyPr>
          <a:lstStyle/>
          <a:p>
            <a:pPr>
              <a:spcBef>
                <a:spcPts val="3000"/>
              </a:spcBef>
              <a:buFont typeface="Wingdings" pitchFamily="2" charset="2"/>
              <a:buChar char="§"/>
            </a:pPr>
            <a:r>
              <a:rPr lang="el-GR" sz="2400" dirty="0" smtClean="0"/>
              <a:t>Στις μικκυλιακές δομές τους μέσα στο νερό, όλα τα μόρια ενός σάπωνα οργανώνονται ώστε,</a:t>
            </a:r>
          </a:p>
          <a:p>
            <a:pPr>
              <a:spcBef>
                <a:spcPts val="3000"/>
              </a:spcBef>
              <a:buFont typeface="Wingdings" pitchFamily="2" charset="2"/>
              <a:buChar char="§"/>
            </a:pPr>
            <a:r>
              <a:rPr lang="el-GR" sz="2400" dirty="0" smtClean="0"/>
              <a:t>να συνωστίζουν τις υδρόφοβες ανθρακικές αλυσίδες στο </a:t>
            </a:r>
            <a:r>
              <a:rPr lang="el-GR" sz="2400" b="1" dirty="0" smtClean="0"/>
              <a:t>εσωτερικό</a:t>
            </a:r>
            <a:r>
              <a:rPr lang="el-GR" sz="2400" dirty="0" smtClean="0"/>
              <a:t> των σφαιριδίων (και συνεπώς μακριά από το νερό),</a:t>
            </a:r>
          </a:p>
          <a:p>
            <a:pPr>
              <a:spcBef>
                <a:spcPts val="3000"/>
              </a:spcBef>
              <a:buFont typeface="Wingdings" pitchFamily="2" charset="2"/>
              <a:buChar char="§"/>
            </a:pPr>
            <a:r>
              <a:rPr lang="el-GR" sz="2400" dirty="0" smtClean="0"/>
              <a:t>και τις πολικές ομάδες (καρβοξυλικά ανιόντα) </a:t>
            </a:r>
            <a:r>
              <a:rPr lang="el-GR" sz="2400" b="1" dirty="0" smtClean="0"/>
              <a:t>προς τα έξω</a:t>
            </a:r>
            <a:r>
              <a:rPr lang="el-GR" sz="2400" dirty="0" smtClean="0"/>
              <a:t>.  </a:t>
            </a:r>
            <a:endParaRPr lang="el-GR" dirty="0"/>
          </a:p>
        </p:txBody>
      </p:sp>
      <p:pic>
        <p:nvPicPr>
          <p:cNvPr id="8" name="7 - Εικόνα"/>
          <p:cNvPicPr/>
          <p:nvPr/>
        </p:nvPicPr>
        <p:blipFill>
          <a:blip r:embed="rId2"/>
          <a:srcRect/>
          <a:stretch>
            <a:fillRect/>
          </a:stretch>
        </p:blipFill>
        <p:spPr bwMode="auto">
          <a:xfrm>
            <a:off x="4788024" y="1412776"/>
            <a:ext cx="4213971" cy="36004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6 - TextBox"/>
          <p:cNvSpPr txBox="1"/>
          <p:nvPr/>
        </p:nvSpPr>
        <p:spPr>
          <a:xfrm>
            <a:off x="4859026" y="5157192"/>
            <a:ext cx="4071966" cy="1323439"/>
          </a:xfrm>
          <a:prstGeom prst="rect">
            <a:avLst/>
          </a:prstGeom>
          <a:noFill/>
        </p:spPr>
        <p:txBody>
          <a:bodyPr wrap="square" rtlCol="0">
            <a:spAutoFit/>
          </a:bodyPr>
          <a:lstStyle/>
          <a:p>
            <a:pPr algn="ctr"/>
            <a:r>
              <a:rPr lang="el-GR" sz="2000" dirty="0" smtClean="0">
                <a:latin typeface="+mn-lt"/>
              </a:rPr>
              <a:t>Σχηματική αναπαράσταση μικκυλίου που σχηματίζεται από σάπωνες παλμιτικού καλίου σε υδατικό περιβάλλον.</a:t>
            </a:r>
            <a:endParaRPr lang="el-GR" sz="2000" dirty="0">
              <a:latin typeface="+mn-lt"/>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17913472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640960" cy="908720"/>
          </a:xfrm>
        </p:spPr>
        <p:txBody>
          <a:bodyPr>
            <a:noAutofit/>
          </a:bodyPr>
          <a:lstStyle/>
          <a:p>
            <a:r>
              <a:rPr lang="el-GR" dirty="0" smtClean="0"/>
              <a:t>Μοριακή περιγραφή της απορρυπαντικής </a:t>
            </a:r>
            <a:r>
              <a:rPr lang="el-GR" dirty="0" smtClean="0"/>
              <a:t>δράσης </a:t>
            </a:r>
            <a:r>
              <a:rPr lang="el-GR" b="0" dirty="0" smtClean="0"/>
              <a:t>(1 από 3)</a:t>
            </a:r>
            <a:endParaRPr lang="el-GR" b="0" dirty="0"/>
          </a:p>
        </p:txBody>
      </p:sp>
      <p:sp>
        <p:nvSpPr>
          <p:cNvPr id="3" name="Content Placeholder 2"/>
          <p:cNvSpPr>
            <a:spLocks noGrp="1"/>
          </p:cNvSpPr>
          <p:nvPr>
            <p:ph idx="1"/>
          </p:nvPr>
        </p:nvSpPr>
        <p:spPr>
          <a:xfrm>
            <a:off x="467544" y="1628800"/>
            <a:ext cx="8229600" cy="4680520"/>
          </a:xfrm>
        </p:spPr>
        <p:txBody>
          <a:bodyPr>
            <a:noAutofit/>
          </a:bodyPr>
          <a:lstStyle/>
          <a:p>
            <a:pPr>
              <a:lnSpc>
                <a:spcPct val="130000"/>
              </a:lnSpc>
              <a:spcBef>
                <a:spcPts val="3000"/>
              </a:spcBef>
              <a:buFont typeface="Wingdings" pitchFamily="2" charset="2"/>
              <a:buChar char="§"/>
            </a:pPr>
            <a:r>
              <a:rPr lang="el-GR" sz="2400" dirty="0" smtClean="0"/>
              <a:t>Η απορρυπαντική δράση των σαπουνιών στηρίζεται στο διπλό τους χαρακτήρα:</a:t>
            </a:r>
          </a:p>
          <a:p>
            <a:pPr lvl="1">
              <a:lnSpc>
                <a:spcPct val="130000"/>
              </a:lnSpc>
              <a:spcBef>
                <a:spcPts val="3000"/>
              </a:spcBef>
              <a:buFont typeface="Arial" panose="020B0604020202020204" pitchFamily="34" charset="0"/>
              <a:buChar char="•"/>
            </a:pPr>
            <a:r>
              <a:rPr lang="el-GR" sz="2400" b="1" dirty="0" smtClean="0"/>
              <a:t>Υδρόφοβη </a:t>
            </a:r>
            <a:r>
              <a:rPr lang="el-GR" sz="2400" dirty="0" smtClean="0"/>
              <a:t>περιοχή στο εσωτερικό των μικκυλίων που σχηματίζουν στο υδατικό περιβάλλον, </a:t>
            </a:r>
          </a:p>
          <a:p>
            <a:pPr lvl="1">
              <a:lnSpc>
                <a:spcPct val="130000"/>
              </a:lnSpc>
              <a:spcBef>
                <a:spcPts val="3000"/>
              </a:spcBef>
              <a:buFont typeface="Arial" panose="020B0604020202020204" pitchFamily="34" charset="0"/>
              <a:buChar char="•"/>
            </a:pPr>
            <a:r>
              <a:rPr lang="el-GR" sz="2400" b="1" dirty="0" smtClean="0"/>
              <a:t>Υδρόφιλο</a:t>
            </a:r>
            <a:r>
              <a:rPr lang="el-GR" sz="2400" dirty="0" smtClean="0"/>
              <a:t> εξωτερικό περιφέρεια της σφαίρας στο εξωτερικό που οφείλεται στις πολικές ομάδες που είναι σε επαφή με το νερό.</a:t>
            </a:r>
          </a:p>
          <a:p>
            <a:pPr>
              <a:lnSpc>
                <a:spcPct val="130000"/>
              </a:lnSpc>
              <a:spcBef>
                <a:spcPts val="3000"/>
              </a:spcBef>
              <a:buFont typeface="Wingdings" pitchFamily="2" charset="2"/>
              <a:buChar char="§"/>
            </a:pPr>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21982925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908720"/>
          </a:xfrm>
        </p:spPr>
        <p:txBody>
          <a:bodyPr>
            <a:noAutofit/>
          </a:bodyPr>
          <a:lstStyle/>
          <a:p>
            <a:r>
              <a:rPr lang="el-GR" dirty="0" smtClean="0"/>
              <a:t>Μοριακή περιγραφή της απορρυπαντικής </a:t>
            </a:r>
            <a:r>
              <a:rPr lang="el-GR" dirty="0" smtClean="0"/>
              <a:t>δράσης </a:t>
            </a:r>
            <a:r>
              <a:rPr lang="el-GR" b="0" dirty="0" smtClean="0">
                <a:solidFill>
                  <a:prstClr val="black"/>
                </a:solidFill>
              </a:rPr>
              <a:t>(2 </a:t>
            </a:r>
            <a:r>
              <a:rPr lang="el-GR" b="0" dirty="0">
                <a:solidFill>
                  <a:prstClr val="black"/>
                </a:solidFill>
              </a:rPr>
              <a:t>από 3</a:t>
            </a:r>
            <a:r>
              <a:rPr lang="el-GR" b="0" dirty="0" smtClean="0">
                <a:solidFill>
                  <a:prstClr val="black"/>
                </a:solidFill>
              </a:rPr>
              <a:t>)</a:t>
            </a:r>
            <a:endParaRPr lang="el-GR" dirty="0"/>
          </a:p>
        </p:txBody>
      </p:sp>
      <p:sp>
        <p:nvSpPr>
          <p:cNvPr id="3" name="Content Placeholder 2"/>
          <p:cNvSpPr>
            <a:spLocks noGrp="1"/>
          </p:cNvSpPr>
          <p:nvPr>
            <p:ph idx="1"/>
          </p:nvPr>
        </p:nvSpPr>
        <p:spPr>
          <a:xfrm>
            <a:off x="179512" y="1553418"/>
            <a:ext cx="4248472" cy="4683893"/>
          </a:xfrm>
        </p:spPr>
        <p:txBody>
          <a:bodyPr>
            <a:noAutofit/>
          </a:bodyPr>
          <a:lstStyle/>
          <a:p>
            <a:pPr marL="360000" indent="-360000">
              <a:lnSpc>
                <a:spcPct val="130000"/>
              </a:lnSpc>
              <a:spcBef>
                <a:spcPts val="3000"/>
              </a:spcBef>
              <a:buFont typeface="Wingdings" pitchFamily="2" charset="2"/>
              <a:buChar char="§"/>
            </a:pPr>
            <a:r>
              <a:rPr lang="el-GR" sz="2400" dirty="0" smtClean="0"/>
              <a:t>Όταν το υδατικό σύστημα μικκυλίων ενός σάπωνα έρχεται σε επαφή με επιφάνεια που φέρει </a:t>
            </a:r>
            <a:r>
              <a:rPr lang="el-GR" sz="2400" b="1" dirty="0" smtClean="0"/>
              <a:t>λιπαρούς</a:t>
            </a:r>
            <a:r>
              <a:rPr lang="el-GR" sz="2400" dirty="0" smtClean="0"/>
              <a:t> (=υδρόφοβους) </a:t>
            </a:r>
            <a:r>
              <a:rPr lang="el-GR" sz="2400" b="1" dirty="0" smtClean="0"/>
              <a:t>ρύπους</a:t>
            </a:r>
            <a:r>
              <a:rPr lang="el-GR" sz="2400" dirty="0" smtClean="0"/>
              <a:t>, αυτοί παγιδεύονται από τα σφαιρικά μικκύλια και εγκλωβίζονται στο εσωτερικό τους .</a:t>
            </a:r>
          </a:p>
        </p:txBody>
      </p:sp>
      <p:grpSp>
        <p:nvGrpSpPr>
          <p:cNvPr id="10" name="9 - Ομάδα"/>
          <p:cNvGrpSpPr/>
          <p:nvPr/>
        </p:nvGrpSpPr>
        <p:grpSpPr>
          <a:xfrm>
            <a:off x="4645942" y="1439978"/>
            <a:ext cx="4367069" cy="4776285"/>
            <a:chOff x="5318563" y="1500174"/>
            <a:chExt cx="3507533" cy="4115092"/>
          </a:xfrm>
        </p:grpSpPr>
        <p:pic>
          <p:nvPicPr>
            <p:cNvPr id="5" name="4 - Εικόνα"/>
            <p:cNvPicPr/>
            <p:nvPr/>
          </p:nvPicPr>
          <p:blipFill>
            <a:blip r:embed="rId2"/>
            <a:srcRect/>
            <a:stretch>
              <a:fillRect/>
            </a:stretch>
          </p:blipFill>
          <p:spPr bwMode="auto">
            <a:xfrm>
              <a:off x="5318563" y="2043366"/>
              <a:ext cx="3507533" cy="35719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5 - TextBox"/>
            <p:cNvSpPr txBox="1"/>
            <p:nvPr/>
          </p:nvSpPr>
          <p:spPr>
            <a:xfrm>
              <a:off x="7429520" y="1500174"/>
              <a:ext cx="893193" cy="369332"/>
            </a:xfrm>
            <a:prstGeom prst="rect">
              <a:avLst/>
            </a:prstGeom>
            <a:noFill/>
          </p:spPr>
          <p:txBody>
            <a:bodyPr wrap="none" rtlCol="0">
              <a:spAutoFit/>
            </a:bodyPr>
            <a:lstStyle/>
            <a:p>
              <a:r>
                <a:rPr lang="el-GR" b="1" i="1" dirty="0" smtClean="0">
                  <a:solidFill>
                    <a:srgbClr val="D07C00"/>
                  </a:solidFill>
                </a:rPr>
                <a:t>ρύπος</a:t>
              </a:r>
              <a:endParaRPr lang="el-GR" b="1" i="1" dirty="0">
                <a:solidFill>
                  <a:srgbClr val="D07C00"/>
                </a:solidFill>
              </a:endParaRPr>
            </a:p>
          </p:txBody>
        </p:sp>
        <p:cxnSp>
          <p:nvCxnSpPr>
            <p:cNvPr id="8" name="7 - Ευθύγραμμο βέλος σύνδεσης"/>
            <p:cNvCxnSpPr>
              <a:stCxn id="6" idx="2"/>
            </p:cNvCxnSpPr>
            <p:nvPr/>
          </p:nvCxnSpPr>
          <p:spPr>
            <a:xfrm rot="5400000">
              <a:off x="6551601" y="2390236"/>
              <a:ext cx="1845246" cy="803787"/>
            </a:xfrm>
            <a:prstGeom prst="straightConnector1">
              <a:avLst/>
            </a:prstGeom>
            <a:ln w="19050">
              <a:solidFill>
                <a:srgbClr val="D07C00"/>
              </a:solidFill>
              <a:prstDash val="sysDash"/>
              <a:tailEnd type="arrow"/>
            </a:ln>
          </p:spPr>
          <p:style>
            <a:lnRef idx="1">
              <a:schemeClr val="accent1"/>
            </a:lnRef>
            <a:fillRef idx="0">
              <a:schemeClr val="accent1"/>
            </a:fillRef>
            <a:effectRef idx="0">
              <a:schemeClr val="accent1"/>
            </a:effectRef>
            <a:fontRef idx="minor">
              <a:schemeClr val="tx1"/>
            </a:fontRef>
          </p:style>
        </p:cxnSp>
      </p:gr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7496115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908720"/>
          </a:xfrm>
        </p:spPr>
        <p:txBody>
          <a:bodyPr>
            <a:noAutofit/>
          </a:bodyPr>
          <a:lstStyle/>
          <a:p>
            <a:r>
              <a:rPr lang="el-GR" dirty="0" smtClean="0"/>
              <a:t>Μοριακή περιγραφή της απορρυπαντικής </a:t>
            </a:r>
            <a:r>
              <a:rPr lang="el-GR" dirty="0" smtClean="0"/>
              <a:t>δράσης </a:t>
            </a:r>
            <a:r>
              <a:rPr lang="el-GR" b="0" dirty="0" smtClean="0"/>
              <a:t>(3 </a:t>
            </a:r>
            <a:r>
              <a:rPr lang="el-GR" b="0" dirty="0"/>
              <a:t>από </a:t>
            </a:r>
            <a:r>
              <a:rPr lang="el-GR" b="0" dirty="0" smtClean="0"/>
              <a:t>3)</a:t>
            </a:r>
            <a:endParaRPr lang="el-GR" dirty="0"/>
          </a:p>
        </p:txBody>
      </p:sp>
      <p:sp>
        <p:nvSpPr>
          <p:cNvPr id="3" name="Content Placeholder 2"/>
          <p:cNvSpPr>
            <a:spLocks noGrp="1"/>
          </p:cNvSpPr>
          <p:nvPr>
            <p:ph idx="1"/>
          </p:nvPr>
        </p:nvSpPr>
        <p:spPr>
          <a:xfrm>
            <a:off x="467544" y="1556792"/>
            <a:ext cx="8229600" cy="4824536"/>
          </a:xfrm>
        </p:spPr>
        <p:txBody>
          <a:bodyPr>
            <a:noAutofit/>
          </a:bodyPr>
          <a:lstStyle/>
          <a:p>
            <a:pPr>
              <a:lnSpc>
                <a:spcPct val="130000"/>
              </a:lnSpc>
              <a:spcBef>
                <a:spcPts val="3000"/>
              </a:spcBef>
              <a:buFont typeface="Wingdings" pitchFamily="2" charset="2"/>
              <a:buChar char="§"/>
            </a:pPr>
            <a:r>
              <a:rPr lang="el-GR" sz="2400" dirty="0" smtClean="0"/>
              <a:t>Με αυτό τον τρόποι οι ρύποι αποχωρίζονται  από μια επιφάνεια</a:t>
            </a:r>
            <a:r>
              <a:rPr lang="en-US" sz="2400" dirty="0"/>
              <a:t>,</a:t>
            </a:r>
            <a:endParaRPr lang="el-GR" sz="2400" dirty="0" smtClean="0"/>
          </a:p>
          <a:p>
            <a:pPr>
              <a:lnSpc>
                <a:spcPct val="130000"/>
              </a:lnSpc>
              <a:spcBef>
                <a:spcPts val="3000"/>
              </a:spcBef>
              <a:buFont typeface="Wingdings" pitchFamily="2" charset="2"/>
              <a:buChar char="§"/>
            </a:pPr>
            <a:r>
              <a:rPr lang="el-GR" sz="2400" dirty="0" smtClean="0"/>
              <a:t>Το επόμενο στάδιο είναι η απομάκρυνσή τους, με τη χρήση περίσσειας νερού</a:t>
            </a:r>
            <a:r>
              <a:rPr lang="en-US" sz="2400" dirty="0" smtClean="0"/>
              <a:t>,</a:t>
            </a:r>
            <a:endParaRPr lang="el-GR" sz="2400" dirty="0" smtClean="0"/>
          </a:p>
          <a:p>
            <a:pPr>
              <a:lnSpc>
                <a:spcPct val="130000"/>
              </a:lnSpc>
              <a:spcBef>
                <a:spcPts val="3000"/>
              </a:spcBef>
              <a:buFont typeface="Wingdings" pitchFamily="2" charset="2"/>
              <a:buChar char="§"/>
            </a:pPr>
            <a:r>
              <a:rPr lang="el-GR" sz="2400" dirty="0" smtClean="0"/>
              <a:t>Το μικκύλιο με τον εγκλωβισμένο ρύπο έχει υδρόφιλη συμπεριφορά λόγω του εξωτερικού του και άρα </a:t>
            </a:r>
            <a:r>
              <a:rPr lang="el-GR" sz="2400" b="1" dirty="0" smtClean="0"/>
              <a:t>«διαλύεται» ως σύνολο</a:t>
            </a:r>
            <a:r>
              <a:rPr lang="el-GR" sz="2400" dirty="0" smtClean="0"/>
              <a:t> στο νερό.</a:t>
            </a:r>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37996321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l-GR" dirty="0" smtClean="0"/>
              <a:t>Γιατί λέγονται «τασιενεργά;»</a:t>
            </a:r>
            <a:endParaRPr lang="el-GR" dirty="0"/>
          </a:p>
        </p:txBody>
      </p:sp>
      <p:sp>
        <p:nvSpPr>
          <p:cNvPr id="3" name="Content Placeholder 2"/>
          <p:cNvSpPr>
            <a:spLocks noGrp="1"/>
          </p:cNvSpPr>
          <p:nvPr>
            <p:ph idx="1"/>
          </p:nvPr>
        </p:nvSpPr>
        <p:spPr/>
        <p:txBody>
          <a:bodyPr>
            <a:noAutofit/>
          </a:bodyPr>
          <a:lstStyle/>
          <a:p>
            <a:pPr>
              <a:lnSpc>
                <a:spcPct val="130000"/>
              </a:lnSpc>
              <a:spcBef>
                <a:spcPts val="3000"/>
              </a:spcBef>
              <a:buFont typeface="Wingdings" pitchFamily="2" charset="2"/>
              <a:buChar char="§"/>
            </a:pPr>
            <a:r>
              <a:rPr lang="el-GR" sz="2400" dirty="0" smtClean="0"/>
              <a:t>Η ερμηνεία της απορρυπαντικής δράσης μπορεί να δοθεί και μέσω της φυσικής</a:t>
            </a:r>
            <a:r>
              <a:rPr lang="en-US" sz="2400" dirty="0" smtClean="0"/>
              <a:t>,</a:t>
            </a:r>
            <a:endParaRPr lang="el-GR" sz="2400" dirty="0" smtClean="0"/>
          </a:p>
          <a:p>
            <a:pPr>
              <a:lnSpc>
                <a:spcPct val="130000"/>
              </a:lnSpc>
              <a:spcBef>
                <a:spcPts val="3000"/>
              </a:spcBef>
              <a:buFont typeface="Wingdings" pitchFamily="2" charset="2"/>
              <a:buChar char="§"/>
            </a:pPr>
            <a:r>
              <a:rPr lang="el-GR" sz="2400" dirty="0" smtClean="0"/>
              <a:t>Μια από τις σημαντικότερες φυσικές ιδιότητες του νερού είναι η μεγάλη </a:t>
            </a:r>
            <a:r>
              <a:rPr lang="el-GR" sz="2400" b="1" dirty="0" smtClean="0"/>
              <a:t>επιφανειακή</a:t>
            </a:r>
            <a:r>
              <a:rPr lang="el-GR" sz="2400" dirty="0" smtClean="0"/>
              <a:t> </a:t>
            </a:r>
            <a:r>
              <a:rPr lang="el-GR" sz="2400" b="1" dirty="0" smtClean="0"/>
              <a:t>τάση</a:t>
            </a:r>
            <a:r>
              <a:rPr lang="el-GR" sz="2400" dirty="0" smtClean="0"/>
              <a:t> του</a:t>
            </a:r>
            <a:r>
              <a:rPr lang="en-US" sz="2400" dirty="0"/>
              <a:t>,</a:t>
            </a:r>
            <a:endParaRPr lang="el-GR" sz="2400" dirty="0" smtClean="0"/>
          </a:p>
          <a:p>
            <a:pPr>
              <a:lnSpc>
                <a:spcPct val="130000"/>
              </a:lnSpc>
              <a:spcBef>
                <a:spcPts val="3000"/>
              </a:spcBef>
              <a:buFont typeface="Wingdings" pitchFamily="2" charset="2"/>
              <a:buChar char="§"/>
            </a:pPr>
            <a:r>
              <a:rPr lang="el-GR" sz="2400" dirty="0" smtClean="0"/>
              <a:t>Τα αμφίφυλα μόρια (και συνεπώς και οι σάπωνες) καλούνται τασιενεργά επειδή </a:t>
            </a:r>
            <a:r>
              <a:rPr lang="el-GR" sz="2400" i="1" dirty="0" smtClean="0"/>
              <a:t>μεταβάλλουν</a:t>
            </a:r>
            <a:r>
              <a:rPr lang="el-GR" sz="2400" dirty="0" smtClean="0"/>
              <a:t> την επιφανειακή τάση του νερού. </a:t>
            </a:r>
          </a:p>
          <a:p>
            <a:pPr>
              <a:lnSpc>
                <a:spcPct val="130000"/>
              </a:lnSpc>
              <a:spcBef>
                <a:spcPts val="3000"/>
              </a:spcBef>
              <a:buFont typeface="Wingdings" pitchFamily="2" charset="2"/>
              <a:buChar char="§"/>
            </a:pPr>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22620040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smtClean="0"/>
              <a:t>Η επιφανειακή τάση</a:t>
            </a:r>
            <a:endParaRPr lang="el-GR" dirty="0"/>
          </a:p>
        </p:txBody>
      </p:sp>
      <p:sp>
        <p:nvSpPr>
          <p:cNvPr id="3" name="Content Placeholder 2"/>
          <p:cNvSpPr>
            <a:spLocks noGrp="1"/>
          </p:cNvSpPr>
          <p:nvPr>
            <p:ph idx="1"/>
          </p:nvPr>
        </p:nvSpPr>
        <p:spPr/>
        <p:txBody>
          <a:bodyPr>
            <a:noAutofit/>
          </a:bodyPr>
          <a:lstStyle/>
          <a:p>
            <a:pPr>
              <a:lnSpc>
                <a:spcPct val="130000"/>
              </a:lnSpc>
              <a:spcBef>
                <a:spcPts val="3000"/>
              </a:spcBef>
              <a:buFont typeface="Wingdings" pitchFamily="2" charset="2"/>
              <a:buChar char="§"/>
            </a:pPr>
            <a:r>
              <a:rPr lang="el-GR" sz="2400" dirty="0" smtClean="0"/>
              <a:t>Η επιφανειακή τάση είναι ένα μέγεθος που εξαρτάται από τις δυνάμεις στην διεπιφάνεια μεταξύ ενός υγρού και του περιβάλλοντός του (π.χ. του αέρα)</a:t>
            </a:r>
            <a:r>
              <a:rPr lang="en-US" sz="2400" dirty="0" smtClean="0"/>
              <a:t>,</a:t>
            </a:r>
            <a:endParaRPr lang="el-GR" sz="2400" dirty="0" smtClean="0"/>
          </a:p>
          <a:p>
            <a:pPr>
              <a:lnSpc>
                <a:spcPct val="130000"/>
              </a:lnSpc>
              <a:spcBef>
                <a:spcPts val="3000"/>
              </a:spcBef>
              <a:buFont typeface="Wingdings" pitchFamily="2" charset="2"/>
              <a:buChar char="§"/>
            </a:pPr>
            <a:r>
              <a:rPr lang="el-GR" sz="2400" dirty="0" smtClean="0"/>
              <a:t>Εκφράζει την διάταξη των μορίων ενός υγρού (π.χ. του νερού) ώστε να αντιστέκονται σε ένα εξωτερικό περιβάλλον (π.χ. τον ατμοσφαιρικό αέρα)  ή μια εξωτερική δύναμη</a:t>
            </a:r>
            <a:r>
              <a:rPr lang="en-US" sz="2400" dirty="0"/>
              <a:t>,</a:t>
            </a:r>
            <a:endParaRPr lang="el-GR" sz="2400" dirty="0" smtClean="0"/>
          </a:p>
          <a:p>
            <a:pPr>
              <a:lnSpc>
                <a:spcPct val="130000"/>
              </a:lnSpc>
              <a:spcBef>
                <a:spcPts val="3000"/>
              </a:spcBef>
              <a:buFont typeface="Wingdings" pitchFamily="2" charset="2"/>
              <a:buChar char="§"/>
            </a:pPr>
            <a:r>
              <a:rPr lang="el-GR" sz="2400" dirty="0" smtClean="0"/>
              <a:t>Είναι το αίτιο που ωθεί μια ομάδα μορίων νερού να οργανωθούν σε σφαιρική σταγόνα όταν βρίσκονται στον αέρα. </a:t>
            </a:r>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26285049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Autofit/>
          </a:bodyPr>
          <a:lstStyle/>
          <a:p>
            <a:r>
              <a:rPr lang="el-GR" dirty="0" smtClean="0"/>
              <a:t>Το σφαιρικό σχήμα μιας σταγόνας νερού</a:t>
            </a:r>
            <a:endParaRPr lang="el-GR" dirty="0"/>
          </a:p>
        </p:txBody>
      </p:sp>
      <p:sp>
        <p:nvSpPr>
          <p:cNvPr id="3" name="Content Placeholder 2"/>
          <p:cNvSpPr>
            <a:spLocks noGrp="1"/>
          </p:cNvSpPr>
          <p:nvPr>
            <p:ph idx="1"/>
          </p:nvPr>
        </p:nvSpPr>
        <p:spPr/>
        <p:txBody>
          <a:bodyPr>
            <a:noAutofit/>
          </a:bodyPr>
          <a:lstStyle/>
          <a:p>
            <a:pPr marL="360000" indent="-360000">
              <a:lnSpc>
                <a:spcPct val="120000"/>
              </a:lnSpc>
              <a:spcBef>
                <a:spcPts val="1200"/>
              </a:spcBef>
              <a:buFont typeface="Wingdings" pitchFamily="2" charset="2"/>
              <a:buChar char="§"/>
            </a:pPr>
            <a:r>
              <a:rPr lang="el-GR" sz="2400" dirty="0" smtClean="0"/>
              <a:t>Γιατί μια μικρή ποσότητα νερού στον αέρα αποκτά το σφαιρικό σχήμα της σταγόνας;</a:t>
            </a:r>
          </a:p>
          <a:p>
            <a:pPr marL="360000" indent="-360000">
              <a:lnSpc>
                <a:spcPct val="120000"/>
              </a:lnSpc>
              <a:spcBef>
                <a:spcPts val="1200"/>
              </a:spcBef>
              <a:buFont typeface="Wingdings" pitchFamily="2" charset="2"/>
              <a:buChar char="§"/>
            </a:pPr>
            <a:r>
              <a:rPr lang="el-GR" sz="2400" dirty="0" smtClean="0"/>
              <a:t>Ο αέρας αποτελείται από τα </a:t>
            </a:r>
            <a:r>
              <a:rPr lang="el-GR" sz="2400" b="1" dirty="0" smtClean="0"/>
              <a:t>μη πολικά</a:t>
            </a:r>
            <a:r>
              <a:rPr lang="el-GR" sz="2400" dirty="0" smtClean="0"/>
              <a:t> μόρια του αζώτου, του οξυγόνου και του διοξειδίου του άνθρακα</a:t>
            </a:r>
            <a:r>
              <a:rPr lang="en-US" sz="2400" dirty="0"/>
              <a:t>,</a:t>
            </a:r>
            <a:endParaRPr lang="el-GR" sz="2400" dirty="0" smtClean="0"/>
          </a:p>
          <a:p>
            <a:pPr marL="360000" indent="-360000">
              <a:lnSpc>
                <a:spcPct val="120000"/>
              </a:lnSpc>
              <a:spcBef>
                <a:spcPts val="1200"/>
              </a:spcBef>
              <a:buFont typeface="Wingdings" pitchFamily="2" charset="2"/>
              <a:buChar char="§"/>
            </a:pPr>
            <a:r>
              <a:rPr lang="el-GR" sz="2400" dirty="0" smtClean="0"/>
              <a:t>Η ομάδα (των εξαιρετικά </a:t>
            </a:r>
            <a:r>
              <a:rPr lang="el-GR" sz="2400" b="1" dirty="0" smtClean="0"/>
              <a:t>πολικών</a:t>
            </a:r>
            <a:r>
              <a:rPr lang="el-GR" sz="2400" dirty="0" smtClean="0"/>
              <a:t>) μορίων του νερού μαζεύεται σε ένα χώρο που να εξασφαλίζει ότι έχουν τη </a:t>
            </a:r>
            <a:r>
              <a:rPr lang="el-GR" sz="2400" i="1" dirty="0" smtClean="0"/>
              <a:t>μικρότερη δυνατή επιφάνεια επαφής </a:t>
            </a:r>
            <a:r>
              <a:rPr lang="el-GR" sz="2400" dirty="0" smtClean="0"/>
              <a:t>με τον αέρα, δηλαδή, το χώρο της </a:t>
            </a:r>
            <a:r>
              <a:rPr lang="el-GR" sz="2400" b="1" dirty="0" smtClean="0"/>
              <a:t>σφαίρας</a:t>
            </a:r>
            <a:r>
              <a:rPr lang="el-GR" sz="2400" dirty="0" smtClean="0"/>
              <a:t>. </a:t>
            </a:r>
          </a:p>
        </p:txBody>
      </p:sp>
      <p:sp>
        <p:nvSpPr>
          <p:cNvPr id="6" name="5 - Έλλειψη"/>
          <p:cNvSpPr/>
          <p:nvPr/>
        </p:nvSpPr>
        <p:spPr>
          <a:xfrm>
            <a:off x="3164330" y="5153047"/>
            <a:ext cx="1428760" cy="1428760"/>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8" name="7 - TextBox"/>
          <p:cNvSpPr txBox="1"/>
          <p:nvPr/>
        </p:nvSpPr>
        <p:spPr>
          <a:xfrm>
            <a:off x="163966" y="5510237"/>
            <a:ext cx="3000396" cy="1015663"/>
          </a:xfrm>
          <a:prstGeom prst="rect">
            <a:avLst/>
          </a:prstGeom>
          <a:noFill/>
        </p:spPr>
        <p:txBody>
          <a:bodyPr wrap="square" rtlCol="0">
            <a:spAutoFit/>
          </a:bodyPr>
          <a:lstStyle/>
          <a:p>
            <a:pPr algn="r"/>
            <a:r>
              <a:rPr lang="el-GR" sz="2000" dirty="0" smtClean="0">
                <a:latin typeface="+mn-lt"/>
              </a:rPr>
              <a:t>Σφαιρικό  σχήμα σταγόνας νερού στον αέρα </a:t>
            </a:r>
            <a:r>
              <a:rPr lang="el-GR" sz="2000" b="1" dirty="0" smtClean="0">
                <a:latin typeface="+mn-lt"/>
              </a:rPr>
              <a:t>απουσία</a:t>
            </a:r>
            <a:r>
              <a:rPr lang="el-GR" sz="2000" dirty="0" smtClean="0">
                <a:latin typeface="+mn-lt"/>
              </a:rPr>
              <a:t> </a:t>
            </a:r>
            <a:r>
              <a:rPr lang="el-GR" sz="2000" b="1" dirty="0" smtClean="0">
                <a:latin typeface="+mn-lt"/>
              </a:rPr>
              <a:t>βαρύτητας</a:t>
            </a:r>
            <a:endParaRPr lang="el-GR" sz="2000" b="1" dirty="0">
              <a:latin typeface="+mn-lt"/>
            </a:endParaRPr>
          </a:p>
        </p:txBody>
      </p:sp>
      <p:sp>
        <p:nvSpPr>
          <p:cNvPr id="7" name="6 - Δάκρυ"/>
          <p:cNvSpPr/>
          <p:nvPr/>
        </p:nvSpPr>
        <p:spPr>
          <a:xfrm rot="18959635">
            <a:off x="7502474" y="5276349"/>
            <a:ext cx="1285884" cy="1285884"/>
          </a:xfrm>
          <a:prstGeom prst="teardrop">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9" name="8 - TextBox"/>
          <p:cNvSpPr txBox="1"/>
          <p:nvPr/>
        </p:nvSpPr>
        <p:spPr>
          <a:xfrm>
            <a:off x="4235900" y="5510237"/>
            <a:ext cx="3000396" cy="1015663"/>
          </a:xfrm>
          <a:prstGeom prst="rect">
            <a:avLst/>
          </a:prstGeom>
          <a:noFill/>
        </p:spPr>
        <p:txBody>
          <a:bodyPr wrap="square" rtlCol="0">
            <a:spAutoFit/>
          </a:bodyPr>
          <a:lstStyle/>
          <a:p>
            <a:pPr algn="r"/>
            <a:r>
              <a:rPr lang="el-GR" sz="2000" dirty="0" smtClean="0">
                <a:latin typeface="+mn-lt"/>
              </a:rPr>
              <a:t>Σχήμα σταγόνας νερού στον αέρα </a:t>
            </a:r>
            <a:r>
              <a:rPr lang="el-GR" sz="2000" b="1" dirty="0" smtClean="0">
                <a:latin typeface="+mn-lt"/>
              </a:rPr>
              <a:t>παρουσία</a:t>
            </a:r>
            <a:r>
              <a:rPr lang="el-GR" sz="2000" dirty="0" smtClean="0">
                <a:latin typeface="+mn-lt"/>
              </a:rPr>
              <a:t> βαρύτητας</a:t>
            </a:r>
            <a:endParaRPr lang="el-GR" sz="2000" dirty="0">
              <a:latin typeface="+mn-lt"/>
            </a:endParaRPr>
          </a:p>
        </p:txBody>
      </p:sp>
      <p:sp>
        <p:nvSpPr>
          <p:cNvPr id="4" name="Slide Number Placeholder 3"/>
          <p:cNvSpPr>
            <a:spLocks noGrp="1"/>
          </p:cNvSpPr>
          <p:nvPr>
            <p:ph type="sldNum" sz="quarter" idx="12"/>
          </p:nvPr>
        </p:nvSpPr>
        <p:spPr>
          <a:xfrm>
            <a:off x="7010728" y="6481019"/>
            <a:ext cx="2133600" cy="365125"/>
          </a:xfrm>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31821157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smtClean="0"/>
              <a:t>Το σχήμα της σταγόνας νερού</a:t>
            </a:r>
            <a:endParaRPr lang="el-GR" dirty="0"/>
          </a:p>
        </p:txBody>
      </p:sp>
      <p:sp>
        <p:nvSpPr>
          <p:cNvPr id="3" name="Content Placeholder 2"/>
          <p:cNvSpPr>
            <a:spLocks noGrp="1"/>
          </p:cNvSpPr>
          <p:nvPr>
            <p:ph idx="1"/>
          </p:nvPr>
        </p:nvSpPr>
        <p:spPr>
          <a:xfrm>
            <a:off x="179512" y="1196752"/>
            <a:ext cx="4178174" cy="5040560"/>
          </a:xfrm>
        </p:spPr>
        <p:txBody>
          <a:bodyPr>
            <a:noAutofit/>
          </a:bodyPr>
          <a:lstStyle/>
          <a:p>
            <a:pPr>
              <a:lnSpc>
                <a:spcPct val="120000"/>
              </a:lnSpc>
              <a:spcBef>
                <a:spcPts val="1200"/>
              </a:spcBef>
              <a:buFont typeface="Wingdings" pitchFamily="2" charset="2"/>
              <a:buChar char="§"/>
            </a:pPr>
            <a:r>
              <a:rPr lang="el-GR" sz="2400" dirty="0" smtClean="0"/>
              <a:t>Ομοίως με τα προηγούμενα, μια ποσότητα νερού τείνει να αποκτήσει σφαιρικό σχήμα (=«</a:t>
            </a:r>
            <a:r>
              <a:rPr lang="el-GR" sz="2400" i="1" dirty="0" smtClean="0"/>
              <a:t>μαζεύει</a:t>
            </a:r>
            <a:r>
              <a:rPr lang="el-GR" sz="2400" dirty="0" smtClean="0"/>
              <a:t>») όταν πέσει επάνω σε </a:t>
            </a:r>
            <a:r>
              <a:rPr lang="el-GR" sz="2400" b="1" dirty="0" smtClean="0"/>
              <a:t>υδρόφοβη επιφάνεια</a:t>
            </a:r>
            <a:r>
              <a:rPr lang="el-GR" sz="2400" dirty="0" smtClean="0"/>
              <a:t>, όπως σε  ύφασμα που έχει επίστρωση από κερί </a:t>
            </a:r>
            <a:r>
              <a:rPr lang="el-GR" sz="2400" b="1" dirty="0" smtClean="0"/>
              <a:t>(α)</a:t>
            </a:r>
            <a:r>
              <a:rPr lang="el-GR" sz="2400" dirty="0" smtClean="0"/>
              <a:t>.</a:t>
            </a:r>
          </a:p>
          <a:p>
            <a:pPr>
              <a:lnSpc>
                <a:spcPct val="120000"/>
              </a:lnSpc>
              <a:spcBef>
                <a:spcPts val="1200"/>
              </a:spcBef>
              <a:buFont typeface="Wingdings" pitchFamily="2" charset="2"/>
              <a:buChar char="§"/>
            </a:pPr>
            <a:r>
              <a:rPr lang="el-GR" sz="2400" dirty="0" smtClean="0"/>
              <a:t>Αντίθετα, «απλώνει» όταν βρίσκεται επάνω σε </a:t>
            </a:r>
            <a:r>
              <a:rPr lang="el-GR" sz="2400" b="1" dirty="0" smtClean="0"/>
              <a:t>υδρόφιλη</a:t>
            </a:r>
            <a:r>
              <a:rPr lang="el-GR" sz="2400" dirty="0" smtClean="0"/>
              <a:t> επιφάνεια </a:t>
            </a:r>
            <a:r>
              <a:rPr lang="el-GR" sz="2400" b="1" dirty="0" smtClean="0"/>
              <a:t>(β)</a:t>
            </a:r>
            <a:r>
              <a:rPr lang="el-GR" sz="2400" dirty="0" smtClean="0"/>
              <a:t>.</a:t>
            </a:r>
            <a:endParaRPr lang="el-GR" sz="2400" dirty="0"/>
          </a:p>
        </p:txBody>
      </p:sp>
      <p:sp>
        <p:nvSpPr>
          <p:cNvPr id="11" name="10 - TextBox"/>
          <p:cNvSpPr txBox="1"/>
          <p:nvPr/>
        </p:nvSpPr>
        <p:spPr>
          <a:xfrm>
            <a:off x="5500694" y="1643050"/>
            <a:ext cx="2204578" cy="461665"/>
          </a:xfrm>
          <a:prstGeom prst="rect">
            <a:avLst/>
          </a:prstGeom>
          <a:noFill/>
        </p:spPr>
        <p:txBody>
          <a:bodyPr wrap="none" rtlCol="0">
            <a:spAutoFit/>
          </a:bodyPr>
          <a:lstStyle/>
          <a:p>
            <a:r>
              <a:rPr lang="el-GR" sz="2400" dirty="0" smtClean="0"/>
              <a:t>Σταγόνα νερού</a:t>
            </a:r>
            <a:endParaRPr lang="el-GR" sz="2400" dirty="0"/>
          </a:p>
        </p:txBody>
      </p:sp>
      <p:grpSp>
        <p:nvGrpSpPr>
          <p:cNvPr id="5" name="Ομάδα 4" descr="Υδρόφοβη επιφάνεια&#10;"/>
          <p:cNvGrpSpPr/>
          <p:nvPr/>
        </p:nvGrpSpPr>
        <p:grpSpPr>
          <a:xfrm>
            <a:off x="4325717" y="2214553"/>
            <a:ext cx="1785950" cy="4176441"/>
            <a:chOff x="4214810" y="2214554"/>
            <a:chExt cx="1785950" cy="4176441"/>
          </a:xfrm>
        </p:grpSpPr>
        <p:sp>
          <p:nvSpPr>
            <p:cNvPr id="7" name="6 - Έλλειψη"/>
            <p:cNvSpPr/>
            <p:nvPr/>
          </p:nvSpPr>
          <p:spPr>
            <a:xfrm>
              <a:off x="4357686" y="2928935"/>
              <a:ext cx="1428760" cy="1107288"/>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9" name="8 - Ορθογώνιο"/>
            <p:cNvSpPr/>
            <p:nvPr/>
          </p:nvSpPr>
          <p:spPr>
            <a:xfrm>
              <a:off x="4214810" y="3929066"/>
              <a:ext cx="1785950" cy="1571636"/>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t>Υδρόφοβη επιφάνεια</a:t>
              </a:r>
              <a:endParaRPr lang="el-GR" sz="2400" dirty="0"/>
            </a:p>
          </p:txBody>
        </p:sp>
        <p:cxnSp>
          <p:nvCxnSpPr>
            <p:cNvPr id="13" name="12 - Ευθύγραμμο βέλος σύνδεσης"/>
            <p:cNvCxnSpPr/>
            <p:nvPr/>
          </p:nvCxnSpPr>
          <p:spPr>
            <a:xfrm rot="5400000">
              <a:off x="5429256" y="2285992"/>
              <a:ext cx="571504" cy="42862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7" name="16 - TextBox"/>
            <p:cNvSpPr txBox="1"/>
            <p:nvPr/>
          </p:nvSpPr>
          <p:spPr>
            <a:xfrm>
              <a:off x="4929190" y="5929330"/>
              <a:ext cx="579005" cy="461665"/>
            </a:xfrm>
            <a:prstGeom prst="rect">
              <a:avLst/>
            </a:prstGeom>
            <a:noFill/>
          </p:spPr>
          <p:txBody>
            <a:bodyPr wrap="none" rtlCol="0">
              <a:spAutoFit/>
            </a:bodyPr>
            <a:lstStyle/>
            <a:p>
              <a:r>
                <a:rPr lang="el-GR" sz="2400" b="1" dirty="0" smtClean="0"/>
                <a:t>(α)</a:t>
              </a:r>
              <a:endParaRPr lang="el-GR" sz="2400" b="1" dirty="0"/>
            </a:p>
          </p:txBody>
        </p:sp>
      </p:grpSp>
      <p:grpSp>
        <p:nvGrpSpPr>
          <p:cNvPr id="6" name="Ομάδα 5" descr="Υδρόφιλη επιφάνεια&#10;"/>
          <p:cNvGrpSpPr/>
          <p:nvPr/>
        </p:nvGrpSpPr>
        <p:grpSpPr>
          <a:xfrm>
            <a:off x="6218023" y="2214553"/>
            <a:ext cx="2857520" cy="4176441"/>
            <a:chOff x="6143636" y="2214554"/>
            <a:chExt cx="2857520" cy="4176441"/>
          </a:xfrm>
        </p:grpSpPr>
        <p:sp>
          <p:nvSpPr>
            <p:cNvPr id="8" name="7 - Έλλειψη"/>
            <p:cNvSpPr/>
            <p:nvPr/>
          </p:nvSpPr>
          <p:spPr>
            <a:xfrm>
              <a:off x="6357950" y="3429000"/>
              <a:ext cx="2286016" cy="1785950"/>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9 - Ορθογώνιο"/>
            <p:cNvSpPr/>
            <p:nvPr/>
          </p:nvSpPr>
          <p:spPr>
            <a:xfrm>
              <a:off x="6143636" y="3929066"/>
              <a:ext cx="2857520" cy="1571636"/>
            </a:xfrm>
            <a:prstGeom prst="rect">
              <a:avLst/>
            </a:prstGeom>
            <a:solidFill>
              <a:schemeClr val="accent5">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t>Υδρόφιλη επιφάνεια</a:t>
              </a:r>
              <a:endParaRPr lang="el-GR" sz="2400" dirty="0"/>
            </a:p>
          </p:txBody>
        </p:sp>
        <p:cxnSp>
          <p:nvCxnSpPr>
            <p:cNvPr id="14" name="13 - Ευθύγραμμο βέλος σύνδεσης"/>
            <p:cNvCxnSpPr/>
            <p:nvPr/>
          </p:nvCxnSpPr>
          <p:spPr>
            <a:xfrm rot="16200000" flipH="1">
              <a:off x="6607983" y="2393149"/>
              <a:ext cx="857256" cy="50006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 name="17 - TextBox"/>
            <p:cNvSpPr txBox="1"/>
            <p:nvPr/>
          </p:nvSpPr>
          <p:spPr>
            <a:xfrm>
              <a:off x="7358082" y="5929330"/>
              <a:ext cx="577402" cy="461665"/>
            </a:xfrm>
            <a:prstGeom prst="rect">
              <a:avLst/>
            </a:prstGeom>
            <a:noFill/>
          </p:spPr>
          <p:txBody>
            <a:bodyPr wrap="none" rtlCol="0">
              <a:spAutoFit/>
            </a:bodyPr>
            <a:lstStyle/>
            <a:p>
              <a:r>
                <a:rPr lang="el-GR" sz="2400" b="1" dirty="0" smtClean="0"/>
                <a:t>(β)</a:t>
              </a:r>
              <a:endParaRPr lang="el-GR" sz="2400" b="1" dirty="0"/>
            </a:p>
          </p:txBody>
        </p:sp>
      </p:gr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28191497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Autofit/>
          </a:bodyPr>
          <a:lstStyle/>
          <a:p>
            <a:r>
              <a:rPr lang="el-GR" sz="3600" dirty="0" smtClean="0"/>
              <a:t>Επακόλουθα της επιφανειακής τάσης </a:t>
            </a:r>
            <a:r>
              <a:rPr lang="en-US" sz="3600" dirty="0" smtClean="0"/>
              <a:t/>
            </a:r>
            <a:br>
              <a:rPr lang="en-US" sz="3600" dirty="0" smtClean="0"/>
            </a:br>
            <a:r>
              <a:rPr lang="el-GR" sz="3600" dirty="0" smtClean="0"/>
              <a:t>του νερού</a:t>
            </a:r>
            <a:endParaRPr lang="el-GR" sz="3600" dirty="0"/>
          </a:p>
        </p:txBody>
      </p:sp>
      <p:sp>
        <p:nvSpPr>
          <p:cNvPr id="3" name="Content Placeholder 2"/>
          <p:cNvSpPr>
            <a:spLocks noGrp="1"/>
          </p:cNvSpPr>
          <p:nvPr>
            <p:ph idx="1"/>
          </p:nvPr>
        </p:nvSpPr>
        <p:spPr>
          <a:xfrm>
            <a:off x="179512" y="1220605"/>
            <a:ext cx="4221957" cy="5040560"/>
          </a:xfrm>
        </p:spPr>
        <p:txBody>
          <a:bodyPr>
            <a:noAutofit/>
          </a:bodyPr>
          <a:lstStyle/>
          <a:p>
            <a:pPr>
              <a:spcBef>
                <a:spcPts val="3000"/>
              </a:spcBef>
              <a:buFont typeface="Wingdings" pitchFamily="2" charset="2"/>
              <a:buChar char="§"/>
            </a:pPr>
            <a:r>
              <a:rPr lang="el-GR" sz="2400" dirty="0" smtClean="0"/>
              <a:t>Ομοίως, μια </a:t>
            </a:r>
            <a:r>
              <a:rPr lang="el-GR" sz="2400" b="1" dirty="0" smtClean="0"/>
              <a:t>καρφίτσα</a:t>
            </a:r>
            <a:r>
              <a:rPr lang="el-GR" sz="2400" dirty="0" smtClean="0"/>
              <a:t> που τοποθετείται επάνω στην επιφάνεια νερού, </a:t>
            </a:r>
            <a:r>
              <a:rPr lang="el-GR" sz="2400" b="1" dirty="0" smtClean="0"/>
              <a:t>επιπλέει</a:t>
            </a:r>
            <a:r>
              <a:rPr lang="el-GR" sz="2400" dirty="0" smtClean="0"/>
              <a:t>, παρότι έχει μεγαλύτερη πυκνότητα από το νερό: με αυτό τον τρόπο εξασφαλίζεται η ελάχιστη επιφάνεια επαφής μεταξύ του μετάλλου και του νερού</a:t>
            </a:r>
            <a:r>
              <a:rPr lang="en-US" sz="2400" dirty="0" smtClean="0"/>
              <a:t>,</a:t>
            </a:r>
            <a:r>
              <a:rPr lang="el-GR" sz="2400" dirty="0" smtClean="0"/>
              <a:t> </a:t>
            </a:r>
          </a:p>
          <a:p>
            <a:pPr>
              <a:spcBef>
                <a:spcPts val="3000"/>
              </a:spcBef>
              <a:buFont typeface="Wingdings" pitchFamily="2" charset="2"/>
              <a:buChar char="§"/>
            </a:pPr>
            <a:r>
              <a:rPr lang="el-GR" sz="2400" dirty="0" smtClean="0"/>
              <a:t>Για τον ίδιο λόγο ένα έντομο περπατάει επάνω στο νερό </a:t>
            </a:r>
            <a:r>
              <a:rPr lang="el-GR" sz="2400" b="1" dirty="0" smtClean="0"/>
              <a:t>χωρίς να βυθίζεται</a:t>
            </a:r>
            <a:r>
              <a:rPr lang="el-GR" sz="2400" dirty="0" smtClean="0"/>
              <a:t>.</a:t>
            </a:r>
            <a:endParaRPr lang="el-GR" sz="2400" dirty="0"/>
          </a:p>
        </p:txBody>
      </p:sp>
      <p:sp>
        <p:nvSpPr>
          <p:cNvPr id="7" name="6 - Ορθογώνιο"/>
          <p:cNvSpPr/>
          <p:nvPr/>
        </p:nvSpPr>
        <p:spPr>
          <a:xfrm>
            <a:off x="5000628" y="1285860"/>
            <a:ext cx="3819844" cy="1938992"/>
          </a:xfrm>
          <a:prstGeom prst="rect">
            <a:avLst/>
          </a:prstGeom>
        </p:spPr>
        <p:txBody>
          <a:bodyPr wrap="square">
            <a:spAutoFit/>
          </a:bodyPr>
          <a:lstStyle/>
          <a:p>
            <a:r>
              <a:rPr lang="el-GR" sz="2400" dirty="0" smtClean="0">
                <a:latin typeface="+mn-lt"/>
              </a:rPr>
              <a:t>Τα μόρια του νερού οργανώνονται ώστε να αντισταθούν στον υδρόφοβο χαρακτήρα που έχει το πόδι του εντόμου</a:t>
            </a:r>
            <a:r>
              <a:rPr lang="en-US" sz="2400" dirty="0" smtClean="0">
                <a:latin typeface="+mn-lt"/>
              </a:rPr>
              <a:t>.</a:t>
            </a:r>
            <a:endParaRPr lang="el-GR" sz="2400" dirty="0">
              <a:latin typeface="+mn-lt"/>
            </a:endParaRPr>
          </a:p>
        </p:txBody>
      </p:sp>
      <p:sp>
        <p:nvSpPr>
          <p:cNvPr id="8" name="7 - Δεξιό βέλος"/>
          <p:cNvSpPr/>
          <p:nvPr/>
        </p:nvSpPr>
        <p:spPr>
          <a:xfrm>
            <a:off x="4283968" y="5248259"/>
            <a:ext cx="984279" cy="642114"/>
          </a:xfrm>
          <a:prstGeom prst="rightArrow">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51202" name="Picture 2" descr="Waterstrider"/>
          <p:cNvPicPr>
            <a:picLocks noChangeAspect="1" noChangeArrowheads="1"/>
          </p:cNvPicPr>
          <p:nvPr/>
        </p:nvPicPr>
        <p:blipFill>
          <a:blip r:embed="rId2"/>
          <a:srcRect/>
          <a:stretch>
            <a:fillRect/>
          </a:stretch>
        </p:blipFill>
        <p:spPr bwMode="auto">
          <a:xfrm>
            <a:off x="5364088" y="3387000"/>
            <a:ext cx="3051442" cy="2483874"/>
          </a:xfrm>
          <a:prstGeom prst="rect">
            <a:avLst/>
          </a:prstGeom>
          <a:ln>
            <a:solidFill>
              <a:schemeClr val="tx1"/>
            </a:solidFill>
          </a:ln>
          <a:effectLst>
            <a:outerShdw blurRad="190500" algn="tl" rotWithShape="0">
              <a:srgbClr val="000000">
                <a:alpha val="70000"/>
              </a:srgbClr>
            </a:outerShdw>
          </a:effectLst>
        </p:spPr>
      </p:pic>
      <p:sp>
        <p:nvSpPr>
          <p:cNvPr id="9" name="Rectangle 8"/>
          <p:cNvSpPr/>
          <p:nvPr/>
        </p:nvSpPr>
        <p:spPr>
          <a:xfrm>
            <a:off x="5546662" y="5876960"/>
            <a:ext cx="2727775" cy="461665"/>
          </a:xfrm>
          <a:prstGeom prst="rect">
            <a:avLst/>
          </a:prstGeom>
        </p:spPr>
        <p:txBody>
          <a:bodyPr wrap="square">
            <a:spAutoFit/>
          </a:bodyPr>
          <a:lstStyle/>
          <a:p>
            <a:r>
              <a:rPr lang="en-US" sz="1200" dirty="0" smtClean="0">
                <a:solidFill>
                  <a:schemeClr val="tx1">
                    <a:lumMod val="65000"/>
                    <a:lumOff val="35000"/>
                  </a:schemeClr>
                </a:solidFill>
                <a:latin typeface="+mn-lt"/>
              </a:rPr>
              <a:t>“</a:t>
            </a:r>
            <a:r>
              <a:rPr lang="en-US" sz="1200" dirty="0" smtClean="0">
                <a:latin typeface="+mn-lt"/>
                <a:hlinkClick r:id="rId3"/>
              </a:rPr>
              <a:t>WaterstriderEnWik</a:t>
            </a:r>
            <a:r>
              <a:rPr lang="en-US" sz="1200" dirty="0" smtClean="0">
                <a:latin typeface="+mn-lt"/>
              </a:rPr>
              <a:t>i</a:t>
            </a:r>
            <a:r>
              <a:rPr lang="en-US" sz="1200" dirty="0" smtClean="0">
                <a:solidFill>
                  <a:schemeClr val="tx1">
                    <a:lumMod val="65000"/>
                    <a:lumOff val="35000"/>
                  </a:schemeClr>
                </a:solidFill>
                <a:latin typeface="+mn-lt"/>
              </a:rPr>
              <a:t>.”,</a:t>
            </a:r>
            <a:r>
              <a:rPr lang="el-GR"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a:t>
            </a:r>
            <a:r>
              <a:rPr lang="en-US" sz="1200" dirty="0" smtClean="0">
                <a:solidFill>
                  <a:schemeClr val="tx1">
                    <a:lumMod val="65000"/>
                    <a:lumOff val="35000"/>
                  </a:schemeClr>
                </a:solidFill>
                <a:latin typeface="+mn-lt"/>
              </a:rPr>
              <a:t> </a:t>
            </a:r>
            <a:r>
              <a:rPr lang="en-US" sz="1200" dirty="0" smtClean="0">
                <a:solidFill>
                  <a:schemeClr val="tx1">
                    <a:lumMod val="65000"/>
                    <a:lumOff val="35000"/>
                  </a:schemeClr>
                </a:solidFill>
                <a:latin typeface="+mn-lt"/>
              </a:rPr>
              <a:t>Megodenas</a:t>
            </a:r>
            <a:r>
              <a:rPr lang="en-US" sz="1200" dirty="0" smtClean="0">
                <a:latin typeface="+mn-lt"/>
              </a:rPr>
              <a:t> </a:t>
            </a:r>
            <a:r>
              <a:rPr lang="el-GR" sz="1200" dirty="0" smtClean="0">
                <a:solidFill>
                  <a:schemeClr val="tx1">
                    <a:lumMod val="65000"/>
                    <a:lumOff val="35000"/>
                  </a:schemeClr>
                </a:solidFill>
                <a:latin typeface="+mn-lt"/>
              </a:rPr>
              <a:t>διαθέσιμο με άδεια</a:t>
            </a:r>
            <a:r>
              <a:rPr lang="en-US" sz="1200" dirty="0" smtClean="0">
                <a:solidFill>
                  <a:schemeClr val="tx1">
                    <a:lumMod val="65000"/>
                    <a:lumOff val="35000"/>
                  </a:schemeClr>
                </a:solidFill>
                <a:latin typeface="+mn-lt"/>
              </a:rPr>
              <a:t> </a:t>
            </a:r>
            <a:r>
              <a:rPr lang="en-US" sz="1200" dirty="0">
                <a:latin typeface="+mn-lt"/>
                <a:hlinkClick r:id="rId4"/>
              </a:rPr>
              <a:t>CC BY-SA 3.0</a:t>
            </a:r>
            <a:endParaRPr lang="en-US" sz="1200" dirty="0">
              <a:latin typeface="+mn-lt"/>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20125800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dirty="0" smtClean="0"/>
              <a:t>Οι σάπωνες μειώνουν την επιφανειακή τάση του νερού</a:t>
            </a:r>
            <a:endParaRPr lang="el-GR" sz="3600" dirty="0"/>
          </a:p>
        </p:txBody>
      </p:sp>
      <p:sp>
        <p:nvSpPr>
          <p:cNvPr id="3" name="Content Placeholder 2"/>
          <p:cNvSpPr>
            <a:spLocks noGrp="1"/>
          </p:cNvSpPr>
          <p:nvPr>
            <p:ph idx="1"/>
          </p:nvPr>
        </p:nvSpPr>
        <p:spPr/>
        <p:txBody>
          <a:bodyPr>
            <a:noAutofit/>
          </a:bodyPr>
          <a:lstStyle/>
          <a:p>
            <a:pPr>
              <a:lnSpc>
                <a:spcPct val="120000"/>
              </a:lnSpc>
              <a:spcBef>
                <a:spcPts val="1800"/>
              </a:spcBef>
              <a:buFont typeface="Wingdings" pitchFamily="2" charset="2"/>
              <a:buChar char="§"/>
            </a:pPr>
            <a:r>
              <a:rPr lang="el-GR" sz="2400" dirty="0" smtClean="0"/>
              <a:t>Η παρουσία υλικών στο νερό όπως οι σάπωνες, μειώνει την επιφανειακή του τάση και αναγκάζει τα μόρια του νερού να αποκτούν μια οργανωτική δομή που να </a:t>
            </a:r>
            <a:r>
              <a:rPr lang="el-GR" sz="2400" i="1" dirty="0" smtClean="0"/>
              <a:t>μην αποφεύγει</a:t>
            </a:r>
            <a:r>
              <a:rPr lang="el-GR" sz="2400" dirty="0" smtClean="0"/>
              <a:t> το λιπαρό περιβάλλον</a:t>
            </a:r>
            <a:r>
              <a:rPr lang="en-US" sz="2400" dirty="0"/>
              <a:t>,</a:t>
            </a:r>
            <a:endParaRPr lang="el-GR" sz="2400" dirty="0" smtClean="0"/>
          </a:p>
          <a:p>
            <a:pPr>
              <a:lnSpc>
                <a:spcPct val="120000"/>
              </a:lnSpc>
              <a:spcBef>
                <a:spcPts val="1800"/>
              </a:spcBef>
              <a:buFont typeface="Wingdings" pitchFamily="2" charset="2"/>
              <a:buChar char="§"/>
            </a:pPr>
            <a:r>
              <a:rPr lang="el-GR" sz="2400" dirty="0" smtClean="0"/>
              <a:t>Οι σάπωνες λειτουργούν ως «μεσάζοντες» που εξασφαλίζουν καλύτερη επαφή μεταξύ μιας ποσότητας νερού και μιας λιπαρής ουσίας όπως ένας ρύπος</a:t>
            </a:r>
            <a:r>
              <a:rPr lang="en-US" sz="2400" dirty="0"/>
              <a:t>,</a:t>
            </a:r>
            <a:endParaRPr lang="el-GR" sz="2400" dirty="0" smtClean="0"/>
          </a:p>
          <a:p>
            <a:pPr>
              <a:lnSpc>
                <a:spcPct val="120000"/>
              </a:lnSpc>
              <a:spcBef>
                <a:spcPts val="1800"/>
              </a:spcBef>
              <a:buFont typeface="Wingdings" pitchFamily="2" charset="2"/>
              <a:buChar char="§"/>
            </a:pPr>
            <a:r>
              <a:rPr lang="el-GR" sz="2400" dirty="0" smtClean="0"/>
              <a:t>Οι σάπωνες, τα υπόλοιπα απορρυπαντικά υλικά, και γενικά όλα τα υλικά που σχηματίζουν μικκύλια σε υδατικό περιβάλλον, καλούνται «</a:t>
            </a:r>
            <a:r>
              <a:rPr lang="el-GR" sz="2400" b="1" dirty="0" smtClean="0"/>
              <a:t>τασιενεργά υλικά</a:t>
            </a:r>
            <a:r>
              <a:rPr lang="el-GR" sz="2400" dirty="0" smtClean="0"/>
              <a:t>». </a:t>
            </a:r>
          </a:p>
          <a:p>
            <a:pPr>
              <a:lnSpc>
                <a:spcPct val="120000"/>
              </a:lnSpc>
              <a:spcBef>
                <a:spcPts val="1800"/>
              </a:spcBef>
              <a:buNone/>
            </a:pPr>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14886657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Βασικοί όροι</a:t>
            </a:r>
          </a:p>
        </p:txBody>
      </p:sp>
      <p:sp>
        <p:nvSpPr>
          <p:cNvPr id="3" name="Content Placeholder 2"/>
          <p:cNvSpPr>
            <a:spLocks noGrp="1"/>
          </p:cNvSpPr>
          <p:nvPr>
            <p:ph idx="1"/>
          </p:nvPr>
        </p:nvSpPr>
        <p:spPr/>
        <p:txBody>
          <a:bodyPr/>
          <a:lstStyle/>
          <a:p>
            <a:pPr>
              <a:spcBef>
                <a:spcPts val="1800"/>
              </a:spcBef>
              <a:buFont typeface="Wingdings" panose="05000000000000000000" pitchFamily="2" charset="2"/>
              <a:buChar char="§"/>
            </a:pPr>
            <a:r>
              <a:rPr lang="el-GR" sz="2400" dirty="0" smtClean="0"/>
              <a:t>Τασιενεργά</a:t>
            </a:r>
            <a:r>
              <a:rPr lang="en-US" sz="2400" dirty="0" smtClean="0"/>
              <a:t> </a:t>
            </a:r>
            <a:r>
              <a:rPr lang="el-GR" sz="2400" dirty="0" smtClean="0"/>
              <a:t>μόρια,</a:t>
            </a:r>
          </a:p>
          <a:p>
            <a:pPr>
              <a:spcBef>
                <a:spcPts val="1800"/>
              </a:spcBef>
              <a:buFont typeface="Wingdings" panose="05000000000000000000" pitchFamily="2" charset="2"/>
              <a:buChar char="§"/>
            </a:pPr>
            <a:r>
              <a:rPr lang="el-GR" sz="2400" dirty="0" smtClean="0"/>
              <a:t>Ιοντικά και μη ιοντικά τασιενεργά,</a:t>
            </a:r>
          </a:p>
          <a:p>
            <a:pPr>
              <a:spcBef>
                <a:spcPts val="1800"/>
              </a:spcBef>
              <a:buFont typeface="Wingdings" panose="05000000000000000000" pitchFamily="2" charset="2"/>
              <a:buChar char="§"/>
            </a:pPr>
            <a:r>
              <a:rPr lang="el-GR" sz="2400" dirty="0" smtClean="0"/>
              <a:t>Σάπωνες,</a:t>
            </a:r>
          </a:p>
          <a:p>
            <a:pPr>
              <a:spcBef>
                <a:spcPts val="1800"/>
              </a:spcBef>
              <a:buFont typeface="Wingdings" panose="05000000000000000000" pitchFamily="2" charset="2"/>
              <a:buChar char="§"/>
            </a:pPr>
            <a:r>
              <a:rPr lang="el-GR" sz="2400" dirty="0" smtClean="0"/>
              <a:t>Συνθετικά απορρυπαντικά,</a:t>
            </a:r>
          </a:p>
          <a:p>
            <a:pPr>
              <a:spcBef>
                <a:spcPts val="1800"/>
              </a:spcBef>
              <a:buFont typeface="Wingdings" panose="05000000000000000000" pitchFamily="2" charset="2"/>
              <a:buChar char="§"/>
            </a:pPr>
            <a:r>
              <a:rPr lang="el-GR" sz="2400" dirty="0" smtClean="0"/>
              <a:t>Απορρυπαντική δράση,</a:t>
            </a:r>
          </a:p>
          <a:p>
            <a:pPr>
              <a:spcBef>
                <a:spcPts val="1800"/>
              </a:spcBef>
              <a:buFont typeface="Wingdings" panose="05000000000000000000" pitchFamily="2" charset="2"/>
              <a:buChar char="§"/>
            </a:pPr>
            <a:r>
              <a:rPr lang="el-GR" sz="2400" dirty="0" smtClean="0"/>
              <a:t>Γαλακτωματοματοποίηση ,</a:t>
            </a:r>
          </a:p>
          <a:p>
            <a:pPr>
              <a:spcBef>
                <a:spcPts val="1800"/>
              </a:spcBef>
              <a:buFont typeface="Wingdings" panose="05000000000000000000" pitchFamily="2" charset="2"/>
              <a:buChar char="§"/>
            </a:pPr>
            <a:r>
              <a:rPr lang="el-GR" sz="2400" dirty="0" smtClean="0"/>
              <a:t>Αφρισμός,</a:t>
            </a:r>
          </a:p>
          <a:p>
            <a:pPr>
              <a:spcBef>
                <a:spcPts val="1800"/>
              </a:spcBef>
              <a:buFont typeface="Wingdings" panose="05000000000000000000" pitchFamily="2" charset="2"/>
              <a:buChar char="§"/>
            </a:pPr>
            <a:r>
              <a:rPr lang="el-GR" sz="2400" dirty="0" smtClean="0"/>
              <a:t>Μικκύλια.</a:t>
            </a:r>
          </a:p>
          <a:p>
            <a:pPr>
              <a:spcBef>
                <a:spcPts val="1800"/>
              </a:spcBef>
              <a:buNone/>
            </a:pP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16766530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928992" cy="908720"/>
          </a:xfrm>
        </p:spPr>
        <p:txBody>
          <a:bodyPr>
            <a:noAutofit/>
          </a:bodyPr>
          <a:lstStyle/>
          <a:p>
            <a:r>
              <a:rPr lang="el-GR" dirty="0" smtClean="0"/>
              <a:t>Αποτελέσματα της τασιενεργής δράσης</a:t>
            </a:r>
            <a:endParaRPr lang="el-GR" dirty="0"/>
          </a:p>
        </p:txBody>
      </p:sp>
      <p:sp>
        <p:nvSpPr>
          <p:cNvPr id="3" name="Content Placeholder 2"/>
          <p:cNvSpPr>
            <a:spLocks noGrp="1"/>
          </p:cNvSpPr>
          <p:nvPr>
            <p:ph idx="1"/>
          </p:nvPr>
        </p:nvSpPr>
        <p:spPr>
          <a:xfrm>
            <a:off x="457200" y="1196752"/>
            <a:ext cx="8229600" cy="5544616"/>
          </a:xfrm>
        </p:spPr>
        <p:txBody>
          <a:bodyPr>
            <a:noAutofit/>
          </a:bodyPr>
          <a:lstStyle/>
          <a:p>
            <a:pPr>
              <a:lnSpc>
                <a:spcPct val="120000"/>
              </a:lnSpc>
              <a:spcBef>
                <a:spcPts val="1800"/>
              </a:spcBef>
              <a:buFont typeface="Wingdings" pitchFamily="2" charset="2"/>
              <a:buChar char="§"/>
            </a:pPr>
            <a:r>
              <a:rPr lang="el-GR" sz="2400" dirty="0" smtClean="0"/>
              <a:t>η </a:t>
            </a:r>
            <a:r>
              <a:rPr lang="el-GR" sz="2400" b="1" dirty="0" smtClean="0"/>
              <a:t>απορρυπαντική</a:t>
            </a:r>
            <a:r>
              <a:rPr lang="el-GR" sz="2400" dirty="0" smtClean="0"/>
              <a:t> δράση</a:t>
            </a:r>
            <a:r>
              <a:rPr lang="en-US" sz="2400" dirty="0" smtClean="0"/>
              <a:t>,</a:t>
            </a:r>
            <a:endParaRPr lang="el-GR" sz="2400" dirty="0" smtClean="0"/>
          </a:p>
          <a:p>
            <a:pPr>
              <a:lnSpc>
                <a:spcPct val="120000"/>
              </a:lnSpc>
              <a:spcBef>
                <a:spcPts val="1800"/>
              </a:spcBef>
              <a:buFont typeface="Wingdings" pitchFamily="2" charset="2"/>
              <a:buChar char="§"/>
            </a:pPr>
            <a:r>
              <a:rPr lang="el-GR" sz="2400" dirty="0" smtClean="0"/>
              <a:t>η </a:t>
            </a:r>
            <a:r>
              <a:rPr lang="el-GR" sz="2400" b="1" dirty="0" smtClean="0"/>
              <a:t>διαβροχή</a:t>
            </a:r>
            <a:r>
              <a:rPr lang="el-GR" sz="2400" dirty="0" smtClean="0"/>
              <a:t> (</a:t>
            </a:r>
            <a:r>
              <a:rPr lang="en-US" sz="2400" dirty="0" smtClean="0"/>
              <a:t>wetting</a:t>
            </a:r>
            <a:r>
              <a:rPr lang="el-GR" sz="2400" dirty="0" smtClean="0"/>
              <a:t>) μιας υδρόφοβης επιφάνειας επιτυγχάνεται με τη εισβολή μορίων νερού που βρίσκονται γύρω από τα μικκυλιακά συσσωματώματα. Με αυτό τον τρόπο, τα τασιενεργά χρησιμοποιούνται ως «Δούρειος Ίππος» από το νερό ώστε αυτό να εισβάλει στο εχθρικό περιβάλλον ενός υδρόφοβου</a:t>
            </a:r>
            <a:r>
              <a:rPr lang="en-US" sz="2400" dirty="0" smtClean="0"/>
              <a:t> </a:t>
            </a:r>
            <a:r>
              <a:rPr lang="el-GR" sz="2400" dirty="0" smtClean="0"/>
              <a:t>υλικού</a:t>
            </a:r>
            <a:r>
              <a:rPr lang="en-US" sz="2400" dirty="0" smtClean="0"/>
              <a:t>,</a:t>
            </a:r>
            <a:endParaRPr lang="el-GR" sz="2400" dirty="0" smtClean="0"/>
          </a:p>
          <a:p>
            <a:pPr>
              <a:lnSpc>
                <a:spcPct val="120000"/>
              </a:lnSpc>
              <a:spcBef>
                <a:spcPts val="1800"/>
              </a:spcBef>
              <a:buFont typeface="Wingdings" pitchFamily="2" charset="2"/>
              <a:buChar char="§"/>
            </a:pPr>
            <a:r>
              <a:rPr lang="el-GR" sz="2400" dirty="0" smtClean="0"/>
              <a:t>ο </a:t>
            </a:r>
            <a:r>
              <a:rPr lang="el-GR" sz="2400" b="1" dirty="0" smtClean="0"/>
              <a:t>αφρισμός</a:t>
            </a:r>
            <a:r>
              <a:rPr lang="el-GR" sz="2400" dirty="0" smtClean="0"/>
              <a:t>: είναι το αποτέλεσμα της εισβολής μορίων οξυγόνου και αζώτου (τα οποία είναι υδρόφοβα) από τον αέρα, με μορφή φυσαλίδων στο υδάτινο περιβάλλον του μικκυλιακού μίγματος σαπουνιού + νερού</a:t>
            </a:r>
            <a:r>
              <a:rPr lang="en-US" sz="2400" dirty="0"/>
              <a:t>.</a:t>
            </a:r>
            <a:endParaRPr lang="el-GR" sz="2400" dirty="0" smtClean="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32531681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Autofit/>
          </a:bodyPr>
          <a:lstStyle/>
          <a:p>
            <a:r>
              <a:rPr lang="el-GR" sz="3600" dirty="0" smtClean="0"/>
              <a:t>Παρεμπόδιση στην απορρυπαντική </a:t>
            </a:r>
            <a:r>
              <a:rPr lang="el-GR" sz="3600" dirty="0" smtClean="0"/>
              <a:t>δράση </a:t>
            </a:r>
            <a:br>
              <a:rPr lang="el-GR" sz="3600" dirty="0" smtClean="0"/>
            </a:br>
            <a:r>
              <a:rPr lang="el-GR" sz="3200" b="0" dirty="0" smtClean="0"/>
              <a:t>(1 από 2)</a:t>
            </a:r>
            <a:endParaRPr lang="el-GR" sz="3200" b="0" dirty="0"/>
          </a:p>
        </p:txBody>
      </p:sp>
      <p:sp>
        <p:nvSpPr>
          <p:cNvPr id="3" name="Content Placeholder 2"/>
          <p:cNvSpPr>
            <a:spLocks noGrp="1"/>
          </p:cNvSpPr>
          <p:nvPr>
            <p:ph idx="1"/>
          </p:nvPr>
        </p:nvSpPr>
        <p:spPr>
          <a:xfrm>
            <a:off x="457200" y="1196752"/>
            <a:ext cx="8229600" cy="2017537"/>
          </a:xfrm>
        </p:spPr>
        <p:txBody>
          <a:bodyPr>
            <a:noAutofit/>
          </a:bodyPr>
          <a:lstStyle/>
          <a:p>
            <a:pPr>
              <a:spcBef>
                <a:spcPts val="3000"/>
              </a:spcBef>
            </a:pPr>
            <a:r>
              <a:rPr lang="el-GR" sz="2400" dirty="0" smtClean="0"/>
              <a:t>Η απορρυπαντική δράση μπορεί να </a:t>
            </a:r>
            <a:r>
              <a:rPr lang="el-GR" sz="2400" b="1" dirty="0" smtClean="0"/>
              <a:t>παρεμποδιστεί</a:t>
            </a:r>
            <a:r>
              <a:rPr lang="el-GR" sz="2400" dirty="0" smtClean="0"/>
              <a:t> όταν το νερό χαρακτηρίζεται «σκληρό», δηλαδή υπάρχουν ιόντα (π.χ. ασβεστίου, μαγνησίου) που μπορούν να σχηματίσουν δυσδιάλυτα άλατα (ιζήματα)  λιπαρών οξέων μέσω μιας ιοντικής αντίδρασης</a:t>
            </a:r>
            <a:r>
              <a:rPr lang="en-US" sz="2400" dirty="0" smtClean="0"/>
              <a:t> </a:t>
            </a:r>
            <a:r>
              <a:rPr lang="el-GR" sz="2400" dirty="0" smtClean="0"/>
              <a:t>:</a:t>
            </a:r>
          </a:p>
        </p:txBody>
      </p:sp>
      <p:grpSp>
        <p:nvGrpSpPr>
          <p:cNvPr id="6" name="Ομάδα 5"/>
          <p:cNvGrpSpPr/>
          <p:nvPr/>
        </p:nvGrpSpPr>
        <p:grpSpPr>
          <a:xfrm>
            <a:off x="678629" y="3214289"/>
            <a:ext cx="7786742" cy="1915106"/>
            <a:chOff x="678629" y="3214289"/>
            <a:chExt cx="7786742" cy="1915106"/>
          </a:xfrm>
        </p:grpSpPr>
        <p:grpSp>
          <p:nvGrpSpPr>
            <p:cNvPr id="9" name="8 - Ομάδα"/>
            <p:cNvGrpSpPr/>
            <p:nvPr/>
          </p:nvGrpSpPr>
          <p:grpSpPr>
            <a:xfrm>
              <a:off x="678629" y="3214686"/>
              <a:ext cx="7786742" cy="1914709"/>
              <a:chOff x="500034" y="3786190"/>
              <a:chExt cx="7786742" cy="1914709"/>
            </a:xfrm>
          </p:grpSpPr>
          <p:graphicFrame>
            <p:nvGraphicFramePr>
              <p:cNvPr id="65537" name="Object 1"/>
              <p:cNvGraphicFramePr>
                <a:graphicFrameLocks noChangeAspect="1"/>
              </p:cNvGraphicFramePr>
              <p:nvPr/>
            </p:nvGraphicFramePr>
            <p:xfrm>
              <a:off x="642909" y="3786190"/>
              <a:ext cx="7338111" cy="571504"/>
            </p:xfrm>
            <a:graphic>
              <a:graphicData uri="http://schemas.openxmlformats.org/presentationml/2006/ole">
                <mc:AlternateContent xmlns:mc="http://schemas.openxmlformats.org/markup-compatibility/2006">
                  <mc:Choice xmlns:v="urn:schemas-microsoft-com:vml" Requires="v">
                    <p:oleObj spid="_x0000_s4120" name="ChemSketch" r:id="rId3" imgW="7659624" imgH="594360" progId="ACD.ChemSketch.20">
                      <p:embed/>
                    </p:oleObj>
                  </mc:Choice>
                  <mc:Fallback>
                    <p:oleObj name="ChemSketch" r:id="rId3" imgW="7659624" imgH="594360" progId="ACD.ChemSketch.2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09" y="3786190"/>
                            <a:ext cx="7338111" cy="5715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5539" name="Rectangle 3"/>
              <p:cNvSpPr>
                <a:spLocks noChangeArrowheads="1"/>
              </p:cNvSpPr>
              <p:nvPr/>
            </p:nvSpPr>
            <p:spPr bwMode="auto">
              <a:xfrm>
                <a:off x="4572000" y="4572008"/>
                <a:ext cx="371477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3690938" algn="l"/>
                  </a:tabLst>
                </a:pPr>
                <a:r>
                  <a:rPr kumimoji="0" lang="el-GR" sz="2400" b="0" i="0" u="none" strike="noStrike" cap="none" normalizeH="0" baseline="0" dirty="0" smtClean="0">
                    <a:ln>
                      <a:noFill/>
                    </a:ln>
                    <a:solidFill>
                      <a:schemeClr val="bg2">
                        <a:lumMod val="50000"/>
                      </a:schemeClr>
                    </a:solidFill>
                    <a:effectLst/>
                    <a:latin typeface="+mn-lt"/>
                    <a:ea typeface="Calibri" pitchFamily="34" charset="0"/>
                    <a:cs typeface="Times New Roman" pitchFamily="18" charset="0"/>
                  </a:rPr>
                  <a:t>Άλας ασβεστίου του λιπαρού οξέος (</a:t>
                </a:r>
                <a:r>
                  <a:rPr kumimoji="0" lang="el-GR" sz="2400" b="1" i="1" u="none" strike="noStrike" cap="none" normalizeH="0" baseline="0" dirty="0" smtClean="0">
                    <a:ln>
                      <a:noFill/>
                    </a:ln>
                    <a:solidFill>
                      <a:schemeClr val="bg2">
                        <a:lumMod val="50000"/>
                      </a:schemeClr>
                    </a:solidFill>
                    <a:effectLst/>
                    <a:latin typeface="+mn-lt"/>
                    <a:ea typeface="Calibri" pitchFamily="34" charset="0"/>
                    <a:cs typeface="Times New Roman" pitchFamily="18" charset="0"/>
                  </a:rPr>
                  <a:t>ίζημα</a:t>
                </a:r>
                <a:r>
                  <a:rPr kumimoji="0" lang="el-GR" sz="2400" b="0" i="1" u="none" strike="noStrike" cap="none" normalizeH="0" baseline="0" dirty="0" smtClean="0">
                    <a:ln>
                      <a:noFill/>
                    </a:ln>
                    <a:solidFill>
                      <a:schemeClr val="bg2">
                        <a:lumMod val="50000"/>
                      </a:schemeClr>
                    </a:solidFill>
                    <a:effectLst/>
                    <a:latin typeface="+mn-lt"/>
                    <a:ea typeface="Calibri" pitchFamily="34" charset="0"/>
                    <a:cs typeface="Times New Roman" pitchFamily="18" charset="0"/>
                  </a:rPr>
                  <a:t>)</a:t>
                </a:r>
                <a:endParaRPr kumimoji="0" lang="el-GR" sz="4000" b="0" i="0" u="none" strike="noStrike" cap="none" normalizeH="0" baseline="0" dirty="0" smtClean="0">
                  <a:ln>
                    <a:noFill/>
                  </a:ln>
                  <a:solidFill>
                    <a:schemeClr val="bg2">
                      <a:lumMod val="50000"/>
                    </a:schemeClr>
                  </a:solidFill>
                  <a:effectLst/>
                  <a:latin typeface="+mn-lt"/>
                  <a:cs typeface="Arial" pitchFamily="34" charset="0"/>
                </a:endParaRPr>
              </a:p>
            </p:txBody>
          </p:sp>
          <p:sp>
            <p:nvSpPr>
              <p:cNvPr id="8" name="Rectangle 3"/>
              <p:cNvSpPr>
                <a:spLocks noChangeArrowheads="1"/>
              </p:cNvSpPr>
              <p:nvPr/>
            </p:nvSpPr>
            <p:spPr bwMode="auto">
              <a:xfrm>
                <a:off x="500034" y="4500570"/>
                <a:ext cx="285752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3690938" algn="l"/>
                  </a:tabLst>
                </a:pPr>
                <a:r>
                  <a:rPr kumimoji="0" lang="el-GR" sz="2400" b="0" i="0" u="none" strike="noStrike" cap="none" normalizeH="0" baseline="0" dirty="0" smtClean="0">
                    <a:ln>
                      <a:noFill/>
                    </a:ln>
                    <a:solidFill>
                      <a:srgbClr val="0070C0"/>
                    </a:solidFill>
                    <a:effectLst/>
                    <a:latin typeface="+mn-lt"/>
                    <a:ea typeface="Calibri" pitchFamily="34" charset="0"/>
                    <a:cs typeface="Times New Roman" pitchFamily="18" charset="0"/>
                  </a:rPr>
                  <a:t>Σάπωνας (τασιενεργό, διαλυτό στο νερό) </a:t>
                </a:r>
                <a:endParaRPr kumimoji="0" lang="el-GR" sz="4000" b="0" i="0" u="none" strike="noStrike" cap="none" normalizeH="0" baseline="0" dirty="0" smtClean="0">
                  <a:ln>
                    <a:noFill/>
                  </a:ln>
                  <a:solidFill>
                    <a:srgbClr val="0070C0"/>
                  </a:solidFill>
                  <a:effectLst/>
                  <a:latin typeface="+mn-lt"/>
                  <a:cs typeface="Arial" pitchFamily="34" charset="0"/>
                </a:endParaRPr>
              </a:p>
            </p:txBody>
          </p:sp>
        </p:grpSp>
        <p:cxnSp>
          <p:nvCxnSpPr>
            <p:cNvPr id="11" name="10 - Ευθύγραμμο βέλος σύνδεσης"/>
            <p:cNvCxnSpPr/>
            <p:nvPr/>
          </p:nvCxnSpPr>
          <p:spPr>
            <a:xfrm rot="5400000">
              <a:off x="8001024" y="3428603"/>
              <a:ext cx="429422" cy="79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 name="Ορθογώνιο 4"/>
          <p:cNvSpPr/>
          <p:nvPr/>
        </p:nvSpPr>
        <p:spPr>
          <a:xfrm>
            <a:off x="441333" y="5129395"/>
            <a:ext cx="8136903" cy="1200329"/>
          </a:xfrm>
          <a:prstGeom prst="rect">
            <a:avLst/>
          </a:prstGeom>
        </p:spPr>
        <p:txBody>
          <a:bodyPr wrap="square">
            <a:spAutoFit/>
          </a:bodyPr>
          <a:lstStyle/>
          <a:p>
            <a:pPr marL="342900" indent="-342900">
              <a:buFont typeface="Arial" panose="020B0604020202020204" pitchFamily="34" charset="0"/>
              <a:buChar char="•"/>
            </a:pPr>
            <a:r>
              <a:rPr lang="el-GR" sz="2400" dirty="0">
                <a:latin typeface="+mn-lt"/>
              </a:rPr>
              <a:t>Παρουσία ιόντων Ca2+ και Mg2+ τα καρβοξυλικά ανιόντα των λιπαρών οξέων δημιουργούν αδιάλυτα άλατα (ιζήματα) και δεν μπορούν πλέον να έχουν απορρυπαντική δράση.</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33849875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Autofit/>
          </a:bodyPr>
          <a:lstStyle/>
          <a:p>
            <a:r>
              <a:rPr lang="el-GR" sz="3600" dirty="0" smtClean="0"/>
              <a:t>Παρεμπόδιση στην απορρυπαντική </a:t>
            </a:r>
            <a:r>
              <a:rPr lang="el-GR" sz="3600" dirty="0" smtClean="0"/>
              <a:t>δράση</a:t>
            </a:r>
            <a:br>
              <a:rPr lang="el-GR" sz="3600" dirty="0" smtClean="0"/>
            </a:br>
            <a:r>
              <a:rPr lang="el-GR" sz="3200" b="0" dirty="0" smtClean="0">
                <a:solidFill>
                  <a:prstClr val="black"/>
                </a:solidFill>
              </a:rPr>
              <a:t>(2 </a:t>
            </a:r>
            <a:r>
              <a:rPr lang="el-GR" sz="3200" b="0" dirty="0">
                <a:solidFill>
                  <a:prstClr val="black"/>
                </a:solidFill>
              </a:rPr>
              <a:t>από 2)</a:t>
            </a:r>
            <a:endParaRPr lang="el-GR" sz="3600" dirty="0"/>
          </a:p>
        </p:txBody>
      </p:sp>
      <p:sp>
        <p:nvSpPr>
          <p:cNvPr id="3" name="Content Placeholder 2"/>
          <p:cNvSpPr>
            <a:spLocks noGrp="1"/>
          </p:cNvSpPr>
          <p:nvPr>
            <p:ph idx="1"/>
          </p:nvPr>
        </p:nvSpPr>
        <p:spPr>
          <a:xfrm>
            <a:off x="457200" y="1196752"/>
            <a:ext cx="8229600" cy="5472608"/>
          </a:xfrm>
        </p:spPr>
        <p:txBody>
          <a:bodyPr>
            <a:noAutofit/>
          </a:bodyPr>
          <a:lstStyle/>
          <a:p>
            <a:pPr>
              <a:lnSpc>
                <a:spcPct val="120000"/>
              </a:lnSpc>
              <a:spcBef>
                <a:spcPts val="1800"/>
              </a:spcBef>
            </a:pPr>
            <a:r>
              <a:rPr lang="el-GR" sz="2400" dirty="0" smtClean="0"/>
              <a:t>Μια λύση στο πρόβλημα που προκύπτει από το σκληρό νερό έχει δώσει η συνθετική χημεία και η τεχνολογία εισάγοντας τα συνθετικά απορρυπαντικά</a:t>
            </a:r>
            <a:r>
              <a:rPr lang="en-US" sz="2400" dirty="0" smtClean="0"/>
              <a:t>,</a:t>
            </a:r>
            <a:endParaRPr lang="el-GR" sz="2400" dirty="0" smtClean="0"/>
          </a:p>
          <a:p>
            <a:pPr>
              <a:lnSpc>
                <a:spcPct val="120000"/>
              </a:lnSpc>
              <a:spcBef>
                <a:spcPts val="1800"/>
              </a:spcBef>
            </a:pPr>
            <a:r>
              <a:rPr lang="el-GR" sz="2400" dirty="0" smtClean="0"/>
              <a:t>Αυτά αποτελούν επίσης τασιενεργά μόρια, αλλά με διαφορετικό ανιόν, όπως π.χ. θειικές ή σουλφονικές ιοντικές ομάδες, οι οποίες δεν μπορούν να σχηματίζουν αδιάλυτα άλατα με τα ιόντα ασβεστίου ή μαγνησίου που υπάρχουν στο σκληρό νερό και συνεπώς δεν παρεμποδίζουν την απορρυπαντική δράση</a:t>
            </a:r>
            <a:r>
              <a:rPr lang="en-US" sz="2400" dirty="0" smtClean="0"/>
              <a:t>,</a:t>
            </a:r>
            <a:endParaRPr lang="el-GR" sz="2400" dirty="0" smtClean="0"/>
          </a:p>
          <a:p>
            <a:pPr>
              <a:lnSpc>
                <a:spcPct val="120000"/>
              </a:lnSpc>
              <a:spcBef>
                <a:spcPts val="1800"/>
              </a:spcBef>
            </a:pPr>
            <a:r>
              <a:rPr lang="el-GR" sz="2400" dirty="0" smtClean="0"/>
              <a:t>Παραδείγματα: Τα ανιονικά, κατιονικά ή μη ιονικά συνθετικά τασιενεργά.</a:t>
            </a:r>
            <a:endParaRPr lang="el-GR" sz="2400" dirty="0"/>
          </a:p>
        </p:txBody>
      </p:sp>
      <p:sp>
        <p:nvSpPr>
          <p:cNvPr id="655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21934257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908720"/>
          </a:xfrm>
        </p:spPr>
        <p:txBody>
          <a:bodyPr>
            <a:noAutofit/>
          </a:bodyPr>
          <a:lstStyle/>
          <a:p>
            <a:r>
              <a:rPr lang="el-GR" sz="3800" dirty="0" smtClean="0"/>
              <a:t>Ποια υλικά είναι τασιενερ</a:t>
            </a:r>
            <a:r>
              <a:rPr lang="el-GR" dirty="0" smtClean="0"/>
              <a:t>γά </a:t>
            </a:r>
            <a:r>
              <a:rPr lang="el-GR" sz="3400" dirty="0" smtClean="0"/>
              <a:t>(</a:t>
            </a:r>
            <a:r>
              <a:rPr lang="en-US" sz="3400" dirty="0" smtClean="0"/>
              <a:t>surfactants)</a:t>
            </a:r>
            <a:r>
              <a:rPr lang="el-GR" dirty="0" smtClean="0"/>
              <a:t>;</a:t>
            </a:r>
            <a:endParaRPr lang="el-GR" dirty="0"/>
          </a:p>
        </p:txBody>
      </p:sp>
      <p:sp>
        <p:nvSpPr>
          <p:cNvPr id="5" name="4 - Θέση περιεχομένου"/>
          <p:cNvSpPr>
            <a:spLocks noGrp="1"/>
          </p:cNvSpPr>
          <p:nvPr>
            <p:ph idx="1"/>
          </p:nvPr>
        </p:nvSpPr>
        <p:spPr>
          <a:xfrm>
            <a:off x="467544" y="1484784"/>
            <a:ext cx="8229600" cy="5040560"/>
          </a:xfrm>
        </p:spPr>
        <p:txBody>
          <a:bodyPr>
            <a:noAutofit/>
          </a:bodyPr>
          <a:lstStyle/>
          <a:p>
            <a:pPr>
              <a:lnSpc>
                <a:spcPct val="120000"/>
              </a:lnSpc>
              <a:spcBef>
                <a:spcPts val="1800"/>
              </a:spcBef>
            </a:pPr>
            <a:r>
              <a:rPr lang="el-GR" sz="2400" dirty="0" smtClean="0"/>
              <a:t>Οι </a:t>
            </a:r>
            <a:r>
              <a:rPr lang="el-GR" sz="2400" b="1" dirty="0" smtClean="0"/>
              <a:t>σάπωνες</a:t>
            </a:r>
            <a:r>
              <a:rPr lang="el-GR" sz="2400" dirty="0" smtClean="0"/>
              <a:t> που έχουμε ήδη εξετάσει είναι τασιενεργά υλικά με ανιονική καρβοξυλική ομάδα</a:t>
            </a:r>
            <a:r>
              <a:rPr lang="en-US" sz="2400" dirty="0" smtClean="0"/>
              <a:t>,</a:t>
            </a:r>
            <a:endParaRPr lang="el-GR" sz="2400" dirty="0" smtClean="0"/>
          </a:p>
          <a:p>
            <a:pPr>
              <a:lnSpc>
                <a:spcPct val="120000"/>
              </a:lnSpc>
              <a:spcBef>
                <a:spcPts val="1800"/>
              </a:spcBef>
            </a:pPr>
            <a:r>
              <a:rPr lang="el-GR" sz="2400" dirty="0" smtClean="0"/>
              <a:t>Σε καθημερινή χρήση βρίσκονται τα απορρυπαντικά του εμπορίου που είναι </a:t>
            </a:r>
            <a:r>
              <a:rPr lang="el-GR" sz="2400" b="1" dirty="0" smtClean="0"/>
              <a:t>συνθετικά</a:t>
            </a:r>
            <a:r>
              <a:rPr lang="el-GR" sz="2400" dirty="0" smtClean="0"/>
              <a:t> τασιενεργά μόρια</a:t>
            </a:r>
            <a:r>
              <a:rPr lang="en-US" sz="2400" dirty="0" smtClean="0"/>
              <a:t>,</a:t>
            </a:r>
            <a:endParaRPr lang="el-GR" sz="2400" dirty="0" smtClean="0"/>
          </a:p>
          <a:p>
            <a:pPr>
              <a:lnSpc>
                <a:spcPct val="120000"/>
              </a:lnSpc>
              <a:spcBef>
                <a:spcPts val="1800"/>
              </a:spcBef>
            </a:pPr>
            <a:r>
              <a:rPr lang="el-GR" sz="2400" dirty="0" smtClean="0"/>
              <a:t>Ανάλογα με το φορτίο της πολικής ομάδας των συνθετικών αυτών υλικών διακρίνονται σε:</a:t>
            </a:r>
          </a:p>
          <a:p>
            <a:pPr lvl="1">
              <a:lnSpc>
                <a:spcPct val="120000"/>
              </a:lnSpc>
              <a:spcBef>
                <a:spcPts val="1800"/>
              </a:spcBef>
            </a:pPr>
            <a:r>
              <a:rPr lang="el-GR" sz="2400" b="1" dirty="0" smtClean="0"/>
              <a:t>Ανιονικά</a:t>
            </a:r>
            <a:r>
              <a:rPr lang="el-GR" sz="2400" dirty="0" smtClean="0"/>
              <a:t> τασιενεργά</a:t>
            </a:r>
            <a:r>
              <a:rPr lang="en-US" sz="2400" dirty="0" smtClean="0"/>
              <a:t>,</a:t>
            </a:r>
            <a:endParaRPr lang="el-GR" sz="2400" dirty="0" smtClean="0"/>
          </a:p>
          <a:p>
            <a:pPr lvl="1">
              <a:lnSpc>
                <a:spcPct val="120000"/>
              </a:lnSpc>
              <a:spcBef>
                <a:spcPts val="1800"/>
              </a:spcBef>
            </a:pPr>
            <a:r>
              <a:rPr lang="el-GR" sz="2400" b="1" dirty="0" smtClean="0"/>
              <a:t>Κατιονικά</a:t>
            </a:r>
            <a:r>
              <a:rPr lang="el-GR" sz="2400" dirty="0" smtClean="0"/>
              <a:t> τασιενεργά</a:t>
            </a:r>
            <a:r>
              <a:rPr lang="en-US" sz="2400" dirty="0" smtClean="0"/>
              <a:t>,</a:t>
            </a:r>
            <a:endParaRPr lang="el-GR" sz="2400" dirty="0" smtClean="0"/>
          </a:p>
          <a:p>
            <a:pPr lvl="1">
              <a:lnSpc>
                <a:spcPct val="120000"/>
              </a:lnSpc>
              <a:spcBef>
                <a:spcPts val="1800"/>
              </a:spcBef>
            </a:pPr>
            <a:r>
              <a:rPr lang="el-GR" sz="2400" b="1" dirty="0" smtClean="0"/>
              <a:t>Μη ιονικά </a:t>
            </a:r>
            <a:r>
              <a:rPr lang="el-GR" sz="2400" dirty="0" smtClean="0"/>
              <a:t>(ουδέτερα) τασιενεργά</a:t>
            </a:r>
            <a:r>
              <a:rPr lang="en-US" sz="2400" dirty="0" smtClean="0"/>
              <a:t>.</a:t>
            </a:r>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40535825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smtClean="0"/>
              <a:t>Ανιονικά τασιενεργά</a:t>
            </a:r>
            <a:endParaRPr lang="el-GR" dirty="0"/>
          </a:p>
        </p:txBody>
      </p:sp>
      <p:sp>
        <p:nvSpPr>
          <p:cNvPr id="5" name="4 - Θέση περιεχομένου"/>
          <p:cNvSpPr>
            <a:spLocks noGrp="1"/>
          </p:cNvSpPr>
          <p:nvPr>
            <p:ph idx="1"/>
          </p:nvPr>
        </p:nvSpPr>
        <p:spPr>
          <a:xfrm>
            <a:off x="457200" y="1196752"/>
            <a:ext cx="8229600" cy="2304256"/>
          </a:xfrm>
        </p:spPr>
        <p:txBody>
          <a:bodyPr/>
          <a:lstStyle/>
          <a:p>
            <a:pPr>
              <a:spcBef>
                <a:spcPts val="3000"/>
              </a:spcBef>
            </a:pPr>
            <a:r>
              <a:rPr lang="el-GR" sz="2400" dirty="0" smtClean="0"/>
              <a:t>Η πολική ομάδα είναι φορτισμένη αρνητικά (δηλαδή, ένα ανιόν)</a:t>
            </a:r>
            <a:r>
              <a:rPr lang="en-US" sz="2400" dirty="0" smtClean="0"/>
              <a:t>,</a:t>
            </a:r>
            <a:endParaRPr lang="el-GR" sz="2400" dirty="0" smtClean="0"/>
          </a:p>
          <a:p>
            <a:pPr>
              <a:spcBef>
                <a:spcPts val="3000"/>
              </a:spcBef>
            </a:pPr>
            <a:r>
              <a:rPr lang="el-GR" sz="2400" dirty="0" smtClean="0"/>
              <a:t>Παράδειγμα: το δωδέκυλο-θειικό νάτριο (</a:t>
            </a:r>
            <a:r>
              <a:rPr lang="en-US" sz="2400" dirty="0" smtClean="0"/>
              <a:t>sodium dodecyl sulfate</a:t>
            </a:r>
            <a:r>
              <a:rPr lang="el-GR" sz="2400" dirty="0" smtClean="0"/>
              <a:t>, </a:t>
            </a:r>
            <a:r>
              <a:rPr lang="en-US" sz="2400" dirty="0" smtClean="0"/>
              <a:t>SDS</a:t>
            </a:r>
            <a:r>
              <a:rPr lang="el-GR" sz="2400" dirty="0" smtClean="0"/>
              <a:t>)</a:t>
            </a:r>
            <a:r>
              <a:rPr lang="en-US" sz="2400" dirty="0" smtClean="0"/>
              <a:t>.</a:t>
            </a:r>
            <a:endParaRPr lang="el-GR" sz="2400" dirty="0" smtClean="0"/>
          </a:p>
          <a:p>
            <a:endParaRPr lang="el-GR" dirty="0"/>
          </a:p>
        </p:txBody>
      </p:sp>
      <p:grpSp>
        <p:nvGrpSpPr>
          <p:cNvPr id="3" name="Ομάδα 2"/>
          <p:cNvGrpSpPr/>
          <p:nvPr/>
        </p:nvGrpSpPr>
        <p:grpSpPr>
          <a:xfrm>
            <a:off x="1643042" y="3857628"/>
            <a:ext cx="5857916" cy="1285884"/>
            <a:chOff x="1643042" y="3857628"/>
            <a:chExt cx="5857916" cy="1285884"/>
          </a:xfrm>
        </p:grpSpPr>
        <p:sp>
          <p:nvSpPr>
            <p:cNvPr id="7" name="6 - Έλλειψη"/>
            <p:cNvSpPr/>
            <p:nvPr/>
          </p:nvSpPr>
          <p:spPr>
            <a:xfrm>
              <a:off x="1643042" y="3929066"/>
              <a:ext cx="4572032" cy="1143008"/>
            </a:xfrm>
            <a:prstGeom prst="ellipse">
              <a:avLst/>
            </a:prstGeom>
            <a:solidFill>
              <a:schemeClr val="bg2">
                <a:lumMod val="90000"/>
                <a:alpha val="11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8" name="7 - Εξάγωνο"/>
            <p:cNvSpPr/>
            <p:nvPr/>
          </p:nvSpPr>
          <p:spPr>
            <a:xfrm>
              <a:off x="6143636" y="3857628"/>
              <a:ext cx="1357322" cy="1285884"/>
            </a:xfrm>
            <a:prstGeom prst="hexagon">
              <a:avLst/>
            </a:prstGeom>
            <a:solidFill>
              <a:schemeClr val="accent5">
                <a:lumMod val="20000"/>
                <a:lumOff val="80000"/>
                <a:alpha val="15000"/>
              </a:schemeClr>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aphicFrame>
          <p:nvGraphicFramePr>
            <p:cNvPr id="61442" name="Object 2"/>
            <p:cNvGraphicFramePr>
              <a:graphicFrameLocks noChangeAspect="1"/>
            </p:cNvGraphicFramePr>
            <p:nvPr>
              <p:extLst>
                <p:ext uri="{D42A27DB-BD31-4B8C-83A1-F6EECF244321}">
                  <p14:modId xmlns:p14="http://schemas.microsoft.com/office/powerpoint/2010/main" val="1738404993"/>
                </p:ext>
              </p:extLst>
            </p:nvPr>
          </p:nvGraphicFramePr>
          <p:xfrm>
            <a:off x="1863858" y="4000504"/>
            <a:ext cx="5416283" cy="1071576"/>
          </p:xfrm>
          <a:graphic>
            <a:graphicData uri="http://schemas.openxmlformats.org/presentationml/2006/ole">
              <mc:AlternateContent xmlns:mc="http://schemas.openxmlformats.org/markup-compatibility/2006">
                <mc:Choice xmlns:v="urn:schemas-microsoft-com:vml" Requires="v">
                  <p:oleObj spid="_x0000_s5144" name="ChemSketch" r:id="rId3" imgW="3386160" imgH="670680" progId="ACD.ChemSketch.20">
                    <p:embed/>
                  </p:oleObj>
                </mc:Choice>
                <mc:Fallback>
                  <p:oleObj name="ChemSketch" r:id="rId3" imgW="3386160" imgH="670680" progId="ACD.ChemSketch.2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3858" y="4000504"/>
                          <a:ext cx="5416283" cy="1071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9" name="8 - Ορθογώνιο"/>
          <p:cNvSpPr/>
          <p:nvPr/>
        </p:nvSpPr>
        <p:spPr>
          <a:xfrm>
            <a:off x="714348" y="5286388"/>
            <a:ext cx="3429024" cy="830997"/>
          </a:xfrm>
          <a:prstGeom prst="rect">
            <a:avLst/>
          </a:prstGeom>
        </p:spPr>
        <p:txBody>
          <a:bodyPr wrap="square">
            <a:spAutoFit/>
          </a:bodyPr>
          <a:lstStyle/>
          <a:p>
            <a:pPr algn="r"/>
            <a:r>
              <a:rPr lang="el-GR" sz="2400" b="1" dirty="0" smtClean="0">
                <a:solidFill>
                  <a:srgbClr val="8C4206"/>
                </a:solidFill>
              </a:rPr>
              <a:t>Υδρόφοβο τμήμα του μορίου</a:t>
            </a:r>
            <a:endParaRPr lang="el-GR" sz="2400" dirty="0">
              <a:solidFill>
                <a:srgbClr val="8C4206"/>
              </a:solidFill>
            </a:endParaRPr>
          </a:p>
        </p:txBody>
      </p:sp>
      <p:sp>
        <p:nvSpPr>
          <p:cNvPr id="10" name="9 - Ορθογώνιο"/>
          <p:cNvSpPr/>
          <p:nvPr/>
        </p:nvSpPr>
        <p:spPr>
          <a:xfrm>
            <a:off x="5214942" y="5643578"/>
            <a:ext cx="2997615" cy="830997"/>
          </a:xfrm>
          <a:prstGeom prst="rect">
            <a:avLst/>
          </a:prstGeom>
        </p:spPr>
        <p:txBody>
          <a:bodyPr wrap="none">
            <a:spAutoFit/>
          </a:bodyPr>
          <a:lstStyle/>
          <a:p>
            <a:r>
              <a:rPr lang="el-GR" sz="2400" b="1" dirty="0" smtClean="0">
                <a:solidFill>
                  <a:srgbClr val="333399"/>
                </a:solidFill>
              </a:rPr>
              <a:t>Υδρόφιλο (πολικό) </a:t>
            </a:r>
          </a:p>
          <a:p>
            <a:r>
              <a:rPr lang="el-GR" sz="2400" b="1" dirty="0" smtClean="0">
                <a:solidFill>
                  <a:srgbClr val="333399"/>
                </a:solidFill>
              </a:rPr>
              <a:t>τμήμα του μορίου</a:t>
            </a:r>
            <a:endParaRPr lang="el-GR" sz="2400" dirty="0">
              <a:solidFill>
                <a:srgbClr val="333399"/>
              </a:solidFill>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1868949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smtClean="0"/>
              <a:t>Κατιονικά τασιενεργά</a:t>
            </a:r>
            <a:endParaRPr lang="el-GR" dirty="0"/>
          </a:p>
        </p:txBody>
      </p:sp>
      <p:sp>
        <p:nvSpPr>
          <p:cNvPr id="5" name="4 - Θέση περιεχομένου"/>
          <p:cNvSpPr>
            <a:spLocks noGrp="1"/>
          </p:cNvSpPr>
          <p:nvPr>
            <p:ph idx="1"/>
          </p:nvPr>
        </p:nvSpPr>
        <p:spPr>
          <a:xfrm>
            <a:off x="457200" y="1196752"/>
            <a:ext cx="8229600" cy="2376264"/>
          </a:xfrm>
        </p:spPr>
        <p:txBody>
          <a:bodyPr/>
          <a:lstStyle/>
          <a:p>
            <a:pPr>
              <a:spcBef>
                <a:spcPts val="3000"/>
              </a:spcBef>
            </a:pPr>
            <a:r>
              <a:rPr lang="el-GR" sz="2400" dirty="0" smtClean="0"/>
              <a:t>Η πολική ομάδα είναι φορτισμένη θετικά (δηλαδή, ένα κατιόν)</a:t>
            </a:r>
            <a:r>
              <a:rPr lang="en-US" sz="2400" dirty="0" smtClean="0"/>
              <a:t>,</a:t>
            </a:r>
            <a:endParaRPr lang="el-GR" sz="2400" dirty="0" smtClean="0"/>
          </a:p>
          <a:p>
            <a:pPr>
              <a:spcBef>
                <a:spcPts val="3000"/>
              </a:spcBef>
            </a:pPr>
            <a:r>
              <a:rPr lang="el-GR" sz="2400" dirty="0" smtClean="0"/>
              <a:t>Παράδειγμα: το βρωμιούχο άλας του δεκαεξυλο-τριμεθυλαμμώνιου, </a:t>
            </a:r>
            <a:r>
              <a:rPr lang="en-US" sz="2400" dirty="0" smtClean="0"/>
              <a:t>hexadecyl</a:t>
            </a:r>
            <a:r>
              <a:rPr lang="el-GR" sz="2400" dirty="0" smtClean="0"/>
              <a:t>-</a:t>
            </a:r>
            <a:r>
              <a:rPr lang="en-US" sz="2400" dirty="0" smtClean="0"/>
              <a:t>trimethylammonium bromide</a:t>
            </a:r>
            <a:r>
              <a:rPr lang="el-GR" sz="2400" dirty="0" smtClean="0"/>
              <a:t>, </a:t>
            </a:r>
            <a:r>
              <a:rPr lang="en-US" sz="2400" dirty="0" smtClean="0"/>
              <a:t>HTAB</a:t>
            </a:r>
            <a:r>
              <a:rPr lang="el-GR" sz="2400" dirty="0" smtClean="0"/>
              <a:t>.</a:t>
            </a:r>
          </a:p>
          <a:p>
            <a:endParaRPr lang="el-GR" dirty="0"/>
          </a:p>
        </p:txBody>
      </p:sp>
      <p:grpSp>
        <p:nvGrpSpPr>
          <p:cNvPr id="3" name="Ομάδα 2"/>
          <p:cNvGrpSpPr/>
          <p:nvPr/>
        </p:nvGrpSpPr>
        <p:grpSpPr>
          <a:xfrm>
            <a:off x="857224" y="4000504"/>
            <a:ext cx="7104089" cy="1357322"/>
            <a:chOff x="857224" y="4000504"/>
            <a:chExt cx="7104089" cy="1357322"/>
          </a:xfrm>
        </p:grpSpPr>
        <p:graphicFrame>
          <p:nvGraphicFramePr>
            <p:cNvPr id="62467" name="Object 3"/>
            <p:cNvGraphicFramePr>
              <a:graphicFrameLocks noChangeAspect="1"/>
            </p:cNvGraphicFramePr>
            <p:nvPr>
              <p:extLst>
                <p:ext uri="{D42A27DB-BD31-4B8C-83A1-F6EECF244321}">
                  <p14:modId xmlns:p14="http://schemas.microsoft.com/office/powerpoint/2010/main" val="568978719"/>
                </p:ext>
              </p:extLst>
            </p:nvPr>
          </p:nvGraphicFramePr>
          <p:xfrm>
            <a:off x="1182688" y="4286250"/>
            <a:ext cx="6778625" cy="1000125"/>
          </p:xfrm>
          <a:graphic>
            <a:graphicData uri="http://schemas.openxmlformats.org/presentationml/2006/ole">
              <mc:AlternateContent xmlns:mc="http://schemas.openxmlformats.org/markup-compatibility/2006">
                <mc:Choice xmlns:v="urn:schemas-microsoft-com:vml" Requires="v">
                  <p:oleObj spid="_x0000_s6168" name="ChemSketch" r:id="rId3" imgW="5077800" imgH="749880" progId="ACD.ChemSketch.20">
                    <p:embed/>
                  </p:oleObj>
                </mc:Choice>
                <mc:Fallback>
                  <p:oleObj name="ChemSketch" r:id="rId3" imgW="5077800" imgH="749880" progId="ACD.ChemSketch.2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2688" y="4286250"/>
                          <a:ext cx="6778625"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6 - Έλλειψη"/>
            <p:cNvSpPr/>
            <p:nvPr/>
          </p:nvSpPr>
          <p:spPr>
            <a:xfrm>
              <a:off x="857224" y="4000504"/>
              <a:ext cx="5643602" cy="1357322"/>
            </a:xfrm>
            <a:prstGeom prst="ellipse">
              <a:avLst/>
            </a:prstGeom>
            <a:solidFill>
              <a:schemeClr val="bg2">
                <a:lumMod val="90000"/>
                <a:alpha val="11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8" name="7 - Εξάγωνο"/>
            <p:cNvSpPr/>
            <p:nvPr/>
          </p:nvSpPr>
          <p:spPr>
            <a:xfrm>
              <a:off x="6429388" y="4214818"/>
              <a:ext cx="1143008" cy="1071570"/>
            </a:xfrm>
            <a:prstGeom prst="hexagon">
              <a:avLst/>
            </a:prstGeom>
            <a:solidFill>
              <a:schemeClr val="accent5">
                <a:lumMod val="20000"/>
                <a:lumOff val="80000"/>
                <a:alpha val="15000"/>
              </a:schemeClr>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sp>
        <p:nvSpPr>
          <p:cNvPr id="9" name="8 - Ορθογώνιο"/>
          <p:cNvSpPr/>
          <p:nvPr/>
        </p:nvSpPr>
        <p:spPr>
          <a:xfrm>
            <a:off x="714348" y="5429264"/>
            <a:ext cx="3429024" cy="830997"/>
          </a:xfrm>
          <a:prstGeom prst="rect">
            <a:avLst/>
          </a:prstGeom>
        </p:spPr>
        <p:txBody>
          <a:bodyPr wrap="square">
            <a:spAutoFit/>
          </a:bodyPr>
          <a:lstStyle/>
          <a:p>
            <a:pPr algn="r"/>
            <a:r>
              <a:rPr lang="el-GR" sz="2400" b="1" dirty="0" smtClean="0">
                <a:solidFill>
                  <a:srgbClr val="8C4206"/>
                </a:solidFill>
              </a:rPr>
              <a:t>Υδρόφοβο τμήμα του μορίου</a:t>
            </a:r>
            <a:endParaRPr lang="el-GR" sz="2400" dirty="0">
              <a:solidFill>
                <a:srgbClr val="8C4206"/>
              </a:solidFill>
            </a:endParaRPr>
          </a:p>
        </p:txBody>
      </p:sp>
      <p:sp>
        <p:nvSpPr>
          <p:cNvPr id="10" name="9 - Ορθογώνιο"/>
          <p:cNvSpPr/>
          <p:nvPr/>
        </p:nvSpPr>
        <p:spPr>
          <a:xfrm>
            <a:off x="5214942" y="5643578"/>
            <a:ext cx="2997615" cy="830997"/>
          </a:xfrm>
          <a:prstGeom prst="rect">
            <a:avLst/>
          </a:prstGeom>
        </p:spPr>
        <p:txBody>
          <a:bodyPr wrap="none">
            <a:spAutoFit/>
          </a:bodyPr>
          <a:lstStyle/>
          <a:p>
            <a:r>
              <a:rPr lang="el-GR" sz="2400" b="1" dirty="0" smtClean="0">
                <a:solidFill>
                  <a:srgbClr val="333399"/>
                </a:solidFill>
              </a:rPr>
              <a:t>Υδρόφιλο (πολικό) </a:t>
            </a:r>
          </a:p>
          <a:p>
            <a:r>
              <a:rPr lang="el-GR" sz="2400" b="1" dirty="0" smtClean="0">
                <a:solidFill>
                  <a:srgbClr val="333399"/>
                </a:solidFill>
              </a:rPr>
              <a:t>τμήμα του μορίου</a:t>
            </a:r>
            <a:endParaRPr lang="el-GR" sz="2400" dirty="0">
              <a:solidFill>
                <a:srgbClr val="333399"/>
              </a:solidFill>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24175693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smtClean="0"/>
              <a:t>Μη ιονικά τασιενεργά</a:t>
            </a:r>
            <a:endParaRPr lang="el-GR" dirty="0"/>
          </a:p>
        </p:txBody>
      </p:sp>
      <p:sp>
        <p:nvSpPr>
          <p:cNvPr id="5" name="4 - Θέση περιεχομένου"/>
          <p:cNvSpPr>
            <a:spLocks noGrp="1"/>
          </p:cNvSpPr>
          <p:nvPr>
            <p:ph idx="1"/>
          </p:nvPr>
        </p:nvSpPr>
        <p:spPr/>
        <p:txBody>
          <a:bodyPr/>
          <a:lstStyle/>
          <a:p>
            <a:pPr>
              <a:spcBef>
                <a:spcPts val="3000"/>
              </a:spcBef>
            </a:pPr>
            <a:r>
              <a:rPr lang="el-GR" sz="2400" dirty="0" smtClean="0"/>
              <a:t>Η πολική ομάδα είναι ηλεκτρικά ουδέτερη (συνήθως, ένα υδροξύλιο, συχνά σε συνδυασμό με αιθερικά οξυγόνα)</a:t>
            </a:r>
            <a:r>
              <a:rPr lang="en-US" sz="2400" dirty="0" smtClean="0"/>
              <a:t>,</a:t>
            </a:r>
            <a:endParaRPr lang="el-GR" sz="2400" dirty="0" smtClean="0"/>
          </a:p>
          <a:p>
            <a:pPr>
              <a:spcBef>
                <a:spcPts val="3000"/>
              </a:spcBef>
            </a:pPr>
            <a:r>
              <a:rPr lang="el-GR" sz="2400" dirty="0" smtClean="0"/>
              <a:t>Παράδειγμα: </a:t>
            </a:r>
            <a:r>
              <a:rPr lang="en-US" sz="2400" b="1" dirty="0" smtClean="0"/>
              <a:t>Triton</a:t>
            </a:r>
            <a:r>
              <a:rPr lang="el-GR" sz="2400" b="1" dirty="0" smtClean="0"/>
              <a:t>©-</a:t>
            </a:r>
            <a:r>
              <a:rPr lang="en-US" sz="2400" b="1" dirty="0" smtClean="0"/>
              <a:t>X</a:t>
            </a:r>
            <a:r>
              <a:rPr lang="el-GR" sz="2400" b="1" dirty="0" smtClean="0"/>
              <a:t>100</a:t>
            </a:r>
            <a:r>
              <a:rPr lang="el-GR" sz="2400" dirty="0" smtClean="0"/>
              <a:t>:  4-(1,1,3,3-Tetramethylbutyl)-phenyl-polyethylene glycol, t-Octylphenoxypoly-ethoxyethanol, (ή Polyethylene glycol tert-octylphenyl ether), </a:t>
            </a:r>
            <a:r>
              <a:rPr lang="en-US" sz="2400" i="1" dirty="0" smtClean="0"/>
              <a:t>n</a:t>
            </a:r>
            <a:r>
              <a:rPr lang="el-GR" sz="2400" dirty="0" smtClean="0"/>
              <a:t>=9-10) .</a:t>
            </a:r>
          </a:p>
          <a:p>
            <a:endParaRPr lang="el-GR" dirty="0"/>
          </a:p>
        </p:txBody>
      </p:sp>
      <p:sp>
        <p:nvSpPr>
          <p:cNvPr id="7" name="6 - Έλλειψη"/>
          <p:cNvSpPr/>
          <p:nvPr/>
        </p:nvSpPr>
        <p:spPr>
          <a:xfrm>
            <a:off x="1142976" y="4286256"/>
            <a:ext cx="3000396" cy="1571636"/>
          </a:xfrm>
          <a:prstGeom prst="ellipse">
            <a:avLst/>
          </a:prstGeom>
          <a:solidFill>
            <a:schemeClr val="bg2">
              <a:lumMod val="90000"/>
              <a:alpha val="11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8" name="7 - Εξάγωνο"/>
          <p:cNvSpPr/>
          <p:nvPr/>
        </p:nvSpPr>
        <p:spPr>
          <a:xfrm>
            <a:off x="3857620" y="3929066"/>
            <a:ext cx="1714512" cy="1500198"/>
          </a:xfrm>
          <a:prstGeom prst="hexagon">
            <a:avLst/>
          </a:prstGeom>
          <a:solidFill>
            <a:schemeClr val="accent5">
              <a:lumMod val="20000"/>
              <a:lumOff val="80000"/>
              <a:alpha val="1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9" name="8 - Εικόνα"/>
          <p:cNvPicPr/>
          <p:nvPr/>
        </p:nvPicPr>
        <p:blipFill>
          <a:blip r:embed="rId2" cstate="print">
            <a:lum bright="-58000" contrast="39000"/>
          </a:blip>
          <a:srcRect/>
          <a:stretch>
            <a:fillRect/>
          </a:stretch>
        </p:blipFill>
        <p:spPr bwMode="auto">
          <a:xfrm>
            <a:off x="1571604" y="4214818"/>
            <a:ext cx="3929090" cy="1571636"/>
          </a:xfrm>
          <a:prstGeom prst="rect">
            <a:avLst/>
          </a:prstGeom>
          <a:noFill/>
          <a:ln w="9525">
            <a:noFill/>
            <a:miter lim="800000"/>
            <a:headEnd/>
            <a:tailEnd/>
          </a:ln>
        </p:spPr>
      </p:pic>
      <p:sp>
        <p:nvSpPr>
          <p:cNvPr id="10" name="9 - Ορθογώνιο"/>
          <p:cNvSpPr/>
          <p:nvPr/>
        </p:nvSpPr>
        <p:spPr>
          <a:xfrm>
            <a:off x="357158" y="5929330"/>
            <a:ext cx="3786214" cy="830997"/>
          </a:xfrm>
          <a:prstGeom prst="rect">
            <a:avLst/>
          </a:prstGeom>
        </p:spPr>
        <p:txBody>
          <a:bodyPr wrap="square">
            <a:spAutoFit/>
          </a:bodyPr>
          <a:lstStyle/>
          <a:p>
            <a:pPr algn="r"/>
            <a:r>
              <a:rPr lang="el-GR" sz="2400" b="1" dirty="0" smtClean="0">
                <a:solidFill>
                  <a:schemeClr val="accent6">
                    <a:lumMod val="75000"/>
                  </a:schemeClr>
                </a:solidFill>
              </a:rPr>
              <a:t>Υδρόφοβο τμήμα του μορίου</a:t>
            </a:r>
            <a:endParaRPr lang="el-GR" sz="2400" dirty="0"/>
          </a:p>
        </p:txBody>
      </p:sp>
      <p:sp>
        <p:nvSpPr>
          <p:cNvPr id="11" name="10 - Ορθογώνιο"/>
          <p:cNvSpPr/>
          <p:nvPr/>
        </p:nvSpPr>
        <p:spPr>
          <a:xfrm>
            <a:off x="5715008" y="4357694"/>
            <a:ext cx="2997615" cy="830997"/>
          </a:xfrm>
          <a:prstGeom prst="rect">
            <a:avLst/>
          </a:prstGeom>
        </p:spPr>
        <p:txBody>
          <a:bodyPr wrap="none">
            <a:spAutoFit/>
          </a:bodyPr>
          <a:lstStyle/>
          <a:p>
            <a:r>
              <a:rPr lang="el-GR" sz="2400" b="1" dirty="0" smtClean="0">
                <a:solidFill>
                  <a:srgbClr val="0070C0"/>
                </a:solidFill>
              </a:rPr>
              <a:t>Υδρόφιλο (πολικό) </a:t>
            </a:r>
          </a:p>
          <a:p>
            <a:r>
              <a:rPr lang="el-GR" sz="2400" b="1" dirty="0" smtClean="0">
                <a:solidFill>
                  <a:srgbClr val="0070C0"/>
                </a:solidFill>
              </a:rPr>
              <a:t>τμήμα του μορίου</a:t>
            </a:r>
            <a:endParaRPr lang="el-GR" sz="2400" dirty="0">
              <a:solidFill>
                <a:srgbClr val="0070C0"/>
              </a:solidFill>
            </a:endParaRPr>
          </a:p>
        </p:txBody>
      </p:sp>
      <p:sp>
        <p:nvSpPr>
          <p:cNvPr id="12" name="11 - Ορθογώνιο"/>
          <p:cNvSpPr/>
          <p:nvPr/>
        </p:nvSpPr>
        <p:spPr>
          <a:xfrm>
            <a:off x="4857752" y="5500702"/>
            <a:ext cx="1173719" cy="400110"/>
          </a:xfrm>
          <a:prstGeom prst="rect">
            <a:avLst/>
          </a:prstGeom>
        </p:spPr>
        <p:txBody>
          <a:bodyPr wrap="none">
            <a:spAutoFit/>
          </a:bodyPr>
          <a:lstStyle/>
          <a:p>
            <a:r>
              <a:rPr lang="en-US" sz="2000" b="1" i="1" dirty="0" smtClean="0"/>
              <a:t>n</a:t>
            </a:r>
            <a:r>
              <a:rPr lang="el-GR" sz="2000" i="1" dirty="0" smtClean="0"/>
              <a:t> </a:t>
            </a:r>
            <a:r>
              <a:rPr lang="el-GR" sz="2000" dirty="0" smtClean="0"/>
              <a:t>= 9-10</a:t>
            </a:r>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Tree>
    <p:extLst>
      <p:ext uri="{BB962C8B-B14F-4D97-AF65-F5344CB8AC3E}">
        <p14:creationId xmlns:p14="http://schemas.microsoft.com/office/powerpoint/2010/main" val="8744629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Σκοπός πειράματος</a:t>
            </a:r>
          </a:p>
        </p:txBody>
      </p:sp>
      <p:sp>
        <p:nvSpPr>
          <p:cNvPr id="3" name="Content Placeholder 2"/>
          <p:cNvSpPr>
            <a:spLocks noGrp="1"/>
          </p:cNvSpPr>
          <p:nvPr>
            <p:ph idx="1"/>
          </p:nvPr>
        </p:nvSpPr>
        <p:spPr/>
        <p:txBody>
          <a:bodyPr/>
          <a:lstStyle/>
          <a:p>
            <a:pPr>
              <a:spcBef>
                <a:spcPts val="3600"/>
              </a:spcBef>
              <a:buFont typeface="Wingdings" pitchFamily="2" charset="2"/>
              <a:buChar char="§"/>
            </a:pPr>
            <a:r>
              <a:rPr lang="el-GR" sz="2400" dirty="0" smtClean="0"/>
              <a:t>Στο εργαστήριο, θα γίνει </a:t>
            </a:r>
            <a:r>
              <a:rPr lang="el-GR" sz="2400" dirty="0"/>
              <a:t>:</a:t>
            </a:r>
            <a:endParaRPr lang="el-GR" sz="2400" dirty="0" smtClean="0"/>
          </a:p>
          <a:p>
            <a:pPr lvl="1">
              <a:spcBef>
                <a:spcPts val="3600"/>
              </a:spcBef>
              <a:buFont typeface="Arial" panose="020B0604020202020204" pitchFamily="34" charset="0"/>
              <a:buChar char="•"/>
            </a:pPr>
            <a:r>
              <a:rPr lang="el-GR" sz="2400" dirty="0" smtClean="0"/>
              <a:t>(α) η παρασκευή ενός σάπωνα με φυτικό λάδι ή ζωικό λίπος ως πρώτη ύλη , </a:t>
            </a:r>
          </a:p>
          <a:p>
            <a:pPr lvl="1">
              <a:spcBef>
                <a:spcPts val="3600"/>
              </a:spcBef>
              <a:buFont typeface="Arial" panose="020B0604020202020204" pitchFamily="34" charset="0"/>
              <a:buChar char="•"/>
            </a:pPr>
            <a:r>
              <a:rPr lang="el-GR" sz="2400" dirty="0" smtClean="0"/>
              <a:t>(β) η πειραματική παρατήρηση ιδιοτήτων και της δράσης των σαπώνων στο νερό.</a:t>
            </a:r>
          </a:p>
          <a:p>
            <a:pPr>
              <a:spcBef>
                <a:spcPts val="3600"/>
              </a:spcBef>
              <a:buFont typeface="Wingdings" pitchFamily="2" charset="2"/>
              <a:buChar char="§"/>
            </a:pPr>
            <a:r>
              <a:rPr lang="el-GR" sz="2400" dirty="0" smtClean="0"/>
              <a:t>Διάρκεια: 2 ώρες.</a:t>
            </a:r>
          </a:p>
          <a:p>
            <a:pPr>
              <a:spcBef>
                <a:spcPts val="3600"/>
              </a:spcBef>
              <a:buFont typeface="Wingdings" pitchFamily="2" charset="2"/>
              <a:buChar char="§"/>
            </a:pPr>
            <a:endParaRPr lang="el-GR" sz="2400" dirty="0"/>
          </a:p>
          <a:p>
            <a:pPr>
              <a:spcBef>
                <a:spcPts val="3600"/>
              </a:spcBef>
              <a:buFont typeface="Wingdings" pitchFamily="2" charset="2"/>
              <a:buChar char="§"/>
            </a:pPr>
            <a:endParaRPr lang="el-GR" sz="2400" dirty="0" smtClean="0"/>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11871607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Autofit/>
          </a:bodyPr>
          <a:lstStyle/>
          <a:p>
            <a:r>
              <a:rPr lang="el-GR" dirty="0"/>
              <a:t>Απαιτούμενα όργανα και αντιδραστήρια</a:t>
            </a:r>
          </a:p>
        </p:txBody>
      </p:sp>
      <p:sp>
        <p:nvSpPr>
          <p:cNvPr id="3" name="Content Placeholder 2"/>
          <p:cNvSpPr>
            <a:spLocks noGrp="1"/>
          </p:cNvSpPr>
          <p:nvPr>
            <p:ph idx="1"/>
          </p:nvPr>
        </p:nvSpPr>
        <p:spPr/>
        <p:txBody>
          <a:bodyPr>
            <a:noAutofit/>
          </a:bodyPr>
          <a:lstStyle/>
          <a:p>
            <a:pPr>
              <a:spcBef>
                <a:spcPts val="1200"/>
              </a:spcBef>
            </a:pPr>
            <a:r>
              <a:rPr lang="el-GR" sz="2400" b="1" dirty="0" smtClean="0"/>
              <a:t>Διάλυμα σαπουνιού</a:t>
            </a:r>
            <a:r>
              <a:rPr lang="el-GR" sz="2400" dirty="0" smtClean="0"/>
              <a:t> (0,2 </a:t>
            </a:r>
            <a:r>
              <a:rPr lang="en-US" sz="2400" dirty="0" smtClean="0"/>
              <a:t>g </a:t>
            </a:r>
            <a:r>
              <a:rPr lang="el-GR" sz="2400" dirty="0" smtClean="0"/>
              <a:t>σε 12 </a:t>
            </a:r>
            <a:r>
              <a:rPr lang="en-US" sz="2400" dirty="0" smtClean="0"/>
              <a:t>mL </a:t>
            </a:r>
            <a:r>
              <a:rPr lang="el-GR" sz="2400" dirty="0" smtClean="0"/>
              <a:t>χλιαρού απιονισμένου νερού) [χρησιμοποιείται σαπούνι εμπορίου ή το προϊόν της αντίδρασης σαπωνοποίησης σε προηγούμενη άσκηση],</a:t>
            </a:r>
          </a:p>
          <a:p>
            <a:pPr>
              <a:spcBef>
                <a:spcPts val="1200"/>
              </a:spcBef>
            </a:pPr>
            <a:r>
              <a:rPr lang="el-GR" sz="2400" b="1" dirty="0" smtClean="0"/>
              <a:t>Διάλυμα απορρυπαντικού </a:t>
            </a:r>
            <a:r>
              <a:rPr lang="el-GR" sz="2400" dirty="0" smtClean="0"/>
              <a:t>του εμπορίου (0,2 </a:t>
            </a:r>
            <a:r>
              <a:rPr lang="en-US" sz="2400" dirty="0" smtClean="0"/>
              <a:t>g </a:t>
            </a:r>
            <a:r>
              <a:rPr lang="el-GR" sz="2400" dirty="0" smtClean="0"/>
              <a:t>σε 12 </a:t>
            </a:r>
            <a:r>
              <a:rPr lang="en-US" sz="2400" dirty="0" smtClean="0"/>
              <a:t>mL </a:t>
            </a:r>
            <a:r>
              <a:rPr lang="el-GR" sz="2400" dirty="0" smtClean="0"/>
              <a:t>χλιαρού απιονισμένου νερού),</a:t>
            </a:r>
          </a:p>
          <a:p>
            <a:pPr>
              <a:spcBef>
                <a:spcPts val="1200"/>
              </a:spcBef>
            </a:pPr>
            <a:r>
              <a:rPr lang="el-GR" sz="2400" b="1" dirty="0" smtClean="0"/>
              <a:t>«Ρύποι»: </a:t>
            </a:r>
            <a:r>
              <a:rPr lang="el-GR" sz="2400" dirty="0" smtClean="0"/>
              <a:t>Λάδι, ή ορυκτέλαιο,</a:t>
            </a:r>
          </a:p>
          <a:p>
            <a:pPr>
              <a:spcBef>
                <a:spcPts val="1200"/>
              </a:spcBef>
            </a:pPr>
            <a:r>
              <a:rPr lang="el-GR" sz="2400" dirty="0" smtClean="0"/>
              <a:t>Χλωριούχο ασβέστιο (διάλυμα 1% w/v),</a:t>
            </a:r>
          </a:p>
          <a:p>
            <a:pPr>
              <a:spcBef>
                <a:spcPts val="1200"/>
              </a:spcBef>
            </a:pPr>
            <a:r>
              <a:rPr lang="el-GR" sz="2400" dirty="0" smtClean="0"/>
              <a:t>Χλωριούχο μαγνήσιο (διάλυμα 1% w/v),</a:t>
            </a:r>
          </a:p>
          <a:p>
            <a:pPr>
              <a:spcBef>
                <a:spcPts val="1200"/>
              </a:spcBef>
            </a:pPr>
            <a:r>
              <a:rPr lang="el-GR" sz="2400" dirty="0" smtClean="0"/>
              <a:t>Δείκτης φαινολοφθαλεΐνη (διάλυμα 1% w/v) ή πεχαμετρικές ταινίες),</a:t>
            </a:r>
          </a:p>
          <a:p>
            <a:pPr>
              <a:spcBef>
                <a:spcPts val="1200"/>
              </a:spcBef>
            </a:pPr>
            <a:r>
              <a:rPr lang="el-GR" sz="2400" dirty="0" smtClean="0"/>
              <a:t>Δοκιμαστικοί σωλήνες και στατό, σταγονόμετρα.</a:t>
            </a:r>
          </a:p>
          <a:p>
            <a:pPr>
              <a:buNone/>
            </a:pPr>
            <a:endParaRPr lang="el-GR" sz="2400" dirty="0" smtClean="0"/>
          </a:p>
          <a:p>
            <a:pPr>
              <a:spcBef>
                <a:spcPts val="2400"/>
              </a:spcBef>
            </a:pPr>
            <a:endParaRPr lang="el-GR" sz="2400" dirty="0"/>
          </a:p>
          <a:p>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Tree>
    <p:extLst>
      <p:ext uri="{BB962C8B-B14F-4D97-AF65-F5344CB8AC3E}">
        <p14:creationId xmlns:p14="http://schemas.microsoft.com/office/powerpoint/2010/main" val="14920304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Πειραματική </a:t>
            </a:r>
            <a:r>
              <a:rPr lang="el-GR" dirty="0" smtClean="0"/>
              <a:t>δ</a:t>
            </a:r>
            <a:r>
              <a:rPr lang="el-GR" dirty="0" smtClean="0"/>
              <a:t>ιαδικασία </a:t>
            </a:r>
            <a:r>
              <a:rPr lang="el-GR" sz="3200" b="0" dirty="0" smtClean="0"/>
              <a:t>(1 από 3)</a:t>
            </a:r>
            <a:endParaRPr lang="el-GR" sz="3200" b="0" dirty="0"/>
          </a:p>
        </p:txBody>
      </p:sp>
      <p:sp>
        <p:nvSpPr>
          <p:cNvPr id="3" name="Content Placeholder 2"/>
          <p:cNvSpPr>
            <a:spLocks noGrp="1"/>
          </p:cNvSpPr>
          <p:nvPr>
            <p:ph idx="1"/>
          </p:nvPr>
        </p:nvSpPr>
        <p:spPr>
          <a:xfrm>
            <a:off x="179512" y="1196752"/>
            <a:ext cx="6048672" cy="1872208"/>
          </a:xfrm>
        </p:spPr>
        <p:txBody>
          <a:bodyPr>
            <a:normAutofit/>
          </a:bodyPr>
          <a:lstStyle/>
          <a:p>
            <a:pPr marL="228600" lvl="2">
              <a:spcAft>
                <a:spcPts val="600"/>
              </a:spcAft>
              <a:buNone/>
            </a:pPr>
            <a:r>
              <a:rPr lang="el-GR" u="sng" dirty="0" smtClean="0"/>
              <a:t>Γαλακτωματοποίηση (</a:t>
            </a:r>
            <a:r>
              <a:rPr lang="en-US" u="sng" dirty="0" smtClean="0"/>
              <a:t>emulsification</a:t>
            </a:r>
            <a:r>
              <a:rPr lang="el-GR" u="sng" dirty="0" smtClean="0"/>
              <a:t>)</a:t>
            </a:r>
          </a:p>
          <a:p>
            <a:pPr lvl="0"/>
            <a:r>
              <a:rPr lang="el-GR" sz="2400" dirty="0" smtClean="0"/>
              <a:t>Σε τρεις δοκιμαστικούς σωλήνες (</a:t>
            </a:r>
            <a:r>
              <a:rPr lang="el-GR" sz="2400" b="1" dirty="0" smtClean="0"/>
              <a:t>Α</a:t>
            </a:r>
            <a:r>
              <a:rPr lang="el-GR" sz="2400" dirty="0" smtClean="0"/>
              <a:t>, </a:t>
            </a:r>
            <a:r>
              <a:rPr lang="el-GR" sz="2400" b="1" dirty="0" smtClean="0"/>
              <a:t>Β</a:t>
            </a:r>
            <a:r>
              <a:rPr lang="el-GR" sz="2400" dirty="0" smtClean="0"/>
              <a:t> και </a:t>
            </a:r>
            <a:r>
              <a:rPr lang="el-GR" sz="2400" b="1" dirty="0" smtClean="0"/>
              <a:t>Γ</a:t>
            </a:r>
            <a:r>
              <a:rPr lang="el-GR" sz="2400" dirty="0" smtClean="0"/>
              <a:t>) προσθέτουμε από 4 σταγόνες </a:t>
            </a:r>
            <a:r>
              <a:rPr lang="el-GR" sz="2400" b="1" dirty="0" smtClean="0"/>
              <a:t>λαδιού</a:t>
            </a:r>
            <a:r>
              <a:rPr lang="el-GR" sz="2400" dirty="0" smtClean="0"/>
              <a:t> ή </a:t>
            </a:r>
            <a:r>
              <a:rPr lang="el-GR" sz="2400" b="1" dirty="0" smtClean="0"/>
              <a:t>ορυκτελαίου</a:t>
            </a:r>
            <a:r>
              <a:rPr lang="el-GR" sz="2400" dirty="0" smtClean="0"/>
              <a:t>.</a:t>
            </a:r>
          </a:p>
        </p:txBody>
      </p:sp>
      <p:sp>
        <p:nvSpPr>
          <p:cNvPr id="5" name="Ορθογώνιο 4"/>
          <p:cNvSpPr/>
          <p:nvPr/>
        </p:nvSpPr>
        <p:spPr>
          <a:xfrm>
            <a:off x="179512" y="2921894"/>
            <a:ext cx="6840760" cy="3831818"/>
          </a:xfrm>
          <a:prstGeom prst="rect">
            <a:avLst/>
          </a:prstGeom>
        </p:spPr>
        <p:txBody>
          <a:bodyPr wrap="square">
            <a:spAutoFit/>
          </a:bodyPr>
          <a:lstStyle/>
          <a:p>
            <a:pPr marL="285750" indent="-285750">
              <a:spcBef>
                <a:spcPts val="1200"/>
              </a:spcBef>
              <a:buFont typeface="Arial" panose="020B0604020202020204" pitchFamily="34" charset="0"/>
              <a:buChar char="•"/>
            </a:pPr>
            <a:r>
              <a:rPr lang="el-GR" sz="2400" dirty="0">
                <a:latin typeface="+mn-lt"/>
              </a:rPr>
              <a:t>Προσθέτουμε </a:t>
            </a:r>
            <a:r>
              <a:rPr lang="el-GR" sz="2400" dirty="0" smtClean="0">
                <a:latin typeface="+mn-lt"/>
              </a:rPr>
              <a:t>:</a:t>
            </a:r>
            <a:endParaRPr lang="el-GR" sz="2400" dirty="0">
              <a:latin typeface="+mn-lt"/>
            </a:endParaRPr>
          </a:p>
          <a:p>
            <a:pPr marL="742950" lvl="1" indent="-285750">
              <a:spcBef>
                <a:spcPts val="1200"/>
              </a:spcBef>
              <a:buFont typeface="Arial" panose="020B0604020202020204" pitchFamily="34" charset="0"/>
              <a:buChar char="•"/>
            </a:pPr>
            <a:r>
              <a:rPr lang="el-GR" sz="2400" dirty="0">
                <a:latin typeface="+mn-lt"/>
              </a:rPr>
              <a:t>5 </a:t>
            </a:r>
            <a:r>
              <a:rPr lang="el-GR" sz="2400" dirty="0">
                <a:latin typeface="+mn-lt"/>
              </a:rPr>
              <a:t>mL</a:t>
            </a:r>
            <a:r>
              <a:rPr lang="el-GR" sz="2400" dirty="0">
                <a:latin typeface="+mn-lt"/>
              </a:rPr>
              <a:t> νερού στον σωλήνα Α, </a:t>
            </a:r>
          </a:p>
          <a:p>
            <a:pPr marL="742950" lvl="1" indent="-285750">
              <a:spcBef>
                <a:spcPts val="1200"/>
              </a:spcBef>
              <a:buFont typeface="Arial" panose="020B0604020202020204" pitchFamily="34" charset="0"/>
              <a:buChar char="•"/>
            </a:pPr>
            <a:r>
              <a:rPr lang="el-GR" sz="2400" dirty="0">
                <a:latin typeface="+mn-lt"/>
              </a:rPr>
              <a:t>5 </a:t>
            </a:r>
            <a:r>
              <a:rPr lang="el-GR" sz="2400" dirty="0">
                <a:latin typeface="+mn-lt"/>
              </a:rPr>
              <a:t>mL</a:t>
            </a:r>
            <a:r>
              <a:rPr lang="el-GR" sz="2400" dirty="0">
                <a:latin typeface="+mn-lt"/>
              </a:rPr>
              <a:t> διαλύματος σαπουνιού στο σωλήνα Β, και </a:t>
            </a:r>
          </a:p>
          <a:p>
            <a:pPr marL="742950" lvl="1" indent="-285750">
              <a:spcBef>
                <a:spcPts val="1200"/>
              </a:spcBef>
              <a:buFont typeface="Arial" panose="020B0604020202020204" pitchFamily="34" charset="0"/>
              <a:buChar char="•"/>
            </a:pPr>
            <a:r>
              <a:rPr lang="el-GR" sz="2400" dirty="0">
                <a:latin typeface="+mn-lt"/>
              </a:rPr>
              <a:t>5 </a:t>
            </a:r>
            <a:r>
              <a:rPr lang="el-GR" sz="2400" dirty="0">
                <a:latin typeface="+mn-lt"/>
              </a:rPr>
              <a:t>mL</a:t>
            </a:r>
            <a:r>
              <a:rPr lang="el-GR" sz="2400" dirty="0">
                <a:latin typeface="+mn-lt"/>
              </a:rPr>
              <a:t> διαλύματος απορρυπαντικού σωλήνα Γ. </a:t>
            </a:r>
          </a:p>
          <a:p>
            <a:pPr marL="285750" indent="-285750">
              <a:spcBef>
                <a:spcPts val="4200"/>
              </a:spcBef>
              <a:buFont typeface="Arial" panose="020B0604020202020204" pitchFamily="34" charset="0"/>
              <a:buChar char="•"/>
            </a:pPr>
            <a:r>
              <a:rPr lang="el-GR" sz="2400" dirty="0">
                <a:latin typeface="+mn-lt"/>
              </a:rPr>
              <a:t>Οι 3 σωλήνες αναδεύονται έντονα επί 30΄΄.</a:t>
            </a:r>
          </a:p>
          <a:p>
            <a:pPr marL="285750" indent="-285750">
              <a:spcBef>
                <a:spcPts val="1200"/>
              </a:spcBef>
              <a:buFont typeface="Arial" panose="020B0604020202020204" pitchFamily="34" charset="0"/>
              <a:buChar char="•"/>
            </a:pPr>
            <a:r>
              <a:rPr lang="el-GR" sz="2400" dirty="0">
                <a:latin typeface="+mn-lt"/>
              </a:rPr>
              <a:t>Παρατηρείται και γίνεται σύγκριση της παρουσίας αφρού (σαπουνάδας) στους τρεις σωλήνες.</a:t>
            </a:r>
          </a:p>
        </p:txBody>
      </p:sp>
      <p:grpSp>
        <p:nvGrpSpPr>
          <p:cNvPr id="9" name="8 - Ομάδα"/>
          <p:cNvGrpSpPr/>
          <p:nvPr/>
        </p:nvGrpSpPr>
        <p:grpSpPr>
          <a:xfrm>
            <a:off x="6797297" y="1484784"/>
            <a:ext cx="1395698" cy="2256368"/>
            <a:chOff x="7143768" y="1357298"/>
            <a:chExt cx="1395698" cy="2256368"/>
          </a:xfrm>
        </p:grpSpPr>
        <p:graphicFrame>
          <p:nvGraphicFramePr>
            <p:cNvPr id="47105" name="Object 1"/>
            <p:cNvGraphicFramePr>
              <a:graphicFrameLocks noChangeAspect="1"/>
            </p:cNvGraphicFramePr>
            <p:nvPr/>
          </p:nvGraphicFramePr>
          <p:xfrm>
            <a:off x="7143768" y="1357298"/>
            <a:ext cx="1357322" cy="1614714"/>
          </p:xfrm>
          <a:graphic>
            <a:graphicData uri="http://schemas.openxmlformats.org/presentationml/2006/ole">
              <mc:AlternateContent xmlns:mc="http://schemas.openxmlformats.org/markup-compatibility/2006">
                <mc:Choice xmlns:v="urn:schemas-microsoft-com:vml" Requires="v">
                  <p:oleObj spid="_x0000_s7192" name="ChemSketch" r:id="rId3" imgW="1255680" imgH="1493640" progId="ACD.ChemSketch.20">
                    <p:embed/>
                  </p:oleObj>
                </mc:Choice>
                <mc:Fallback>
                  <p:oleObj name="ChemSketch" r:id="rId3" imgW="1255680" imgH="1493640" progId="ACD.ChemSketch.2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768" y="1357298"/>
                          <a:ext cx="1357322" cy="1614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5 - TextBox"/>
            <p:cNvSpPr txBox="1"/>
            <p:nvPr/>
          </p:nvSpPr>
          <p:spPr>
            <a:xfrm>
              <a:off x="7143768" y="3244334"/>
              <a:ext cx="351378" cy="369332"/>
            </a:xfrm>
            <a:prstGeom prst="rect">
              <a:avLst/>
            </a:prstGeom>
            <a:noFill/>
          </p:spPr>
          <p:txBody>
            <a:bodyPr wrap="none" rtlCol="0">
              <a:spAutoFit/>
            </a:bodyPr>
            <a:lstStyle/>
            <a:p>
              <a:r>
                <a:rPr lang="el-GR" b="1" dirty="0" smtClean="0"/>
                <a:t>Α</a:t>
              </a:r>
              <a:endParaRPr lang="el-GR" b="1" dirty="0"/>
            </a:p>
          </p:txBody>
        </p:sp>
        <p:sp>
          <p:nvSpPr>
            <p:cNvPr id="7" name="6 - TextBox"/>
            <p:cNvSpPr txBox="1"/>
            <p:nvPr/>
          </p:nvSpPr>
          <p:spPr>
            <a:xfrm>
              <a:off x="7715272" y="3244334"/>
              <a:ext cx="351378" cy="369332"/>
            </a:xfrm>
            <a:prstGeom prst="rect">
              <a:avLst/>
            </a:prstGeom>
            <a:noFill/>
          </p:spPr>
          <p:txBody>
            <a:bodyPr wrap="none" rtlCol="0">
              <a:spAutoFit/>
            </a:bodyPr>
            <a:lstStyle/>
            <a:p>
              <a:r>
                <a:rPr lang="el-GR" b="1" dirty="0" smtClean="0"/>
                <a:t>Β</a:t>
              </a:r>
              <a:endParaRPr lang="el-GR" b="1" dirty="0"/>
            </a:p>
          </p:txBody>
        </p:sp>
        <p:sp>
          <p:nvSpPr>
            <p:cNvPr id="8" name="7 - TextBox"/>
            <p:cNvSpPr txBox="1"/>
            <p:nvPr/>
          </p:nvSpPr>
          <p:spPr>
            <a:xfrm>
              <a:off x="8215338" y="3244334"/>
              <a:ext cx="324128" cy="369332"/>
            </a:xfrm>
            <a:prstGeom prst="rect">
              <a:avLst/>
            </a:prstGeom>
            <a:noFill/>
          </p:spPr>
          <p:txBody>
            <a:bodyPr wrap="none" rtlCol="0">
              <a:spAutoFit/>
            </a:bodyPr>
            <a:lstStyle/>
            <a:p>
              <a:r>
                <a:rPr lang="el-GR" b="1" dirty="0" smtClean="0"/>
                <a:t>Γ</a:t>
              </a:r>
              <a:endParaRPr lang="el-GR" b="1" dirty="0"/>
            </a:p>
          </p:txBody>
        </p:sp>
      </p:gr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35692384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Autofit/>
          </a:bodyPr>
          <a:lstStyle/>
          <a:p>
            <a:r>
              <a:rPr lang="el-GR" dirty="0"/>
              <a:t>Στόχος του εργαστηριακού μαθήματος</a:t>
            </a:r>
          </a:p>
        </p:txBody>
      </p:sp>
      <p:sp>
        <p:nvSpPr>
          <p:cNvPr id="3" name="Content Placeholder 2"/>
          <p:cNvSpPr>
            <a:spLocks noGrp="1"/>
          </p:cNvSpPr>
          <p:nvPr>
            <p:ph idx="1"/>
          </p:nvPr>
        </p:nvSpPr>
        <p:spPr/>
        <p:txBody>
          <a:bodyPr/>
          <a:lstStyle/>
          <a:p>
            <a:pPr>
              <a:buFont typeface="Wingdings" panose="05000000000000000000" pitchFamily="2" charset="2"/>
              <a:buChar char="§"/>
            </a:pPr>
            <a:r>
              <a:rPr lang="el-GR" sz="2400" dirty="0" smtClean="0"/>
              <a:t>Κατανόηση της απορρυπαντικής δράσης των τασιενεργών μορίων,</a:t>
            </a:r>
          </a:p>
          <a:p>
            <a:pPr>
              <a:buFont typeface="Wingdings" panose="05000000000000000000" pitchFamily="2" charset="2"/>
              <a:buChar char="§"/>
            </a:pPr>
            <a:endParaRPr lang="el-GR" sz="2400" dirty="0" smtClean="0"/>
          </a:p>
          <a:p>
            <a:pPr>
              <a:buFont typeface="Wingdings" panose="05000000000000000000" pitchFamily="2" charset="2"/>
              <a:buChar char="§"/>
            </a:pPr>
            <a:r>
              <a:rPr lang="el-GR" sz="2400" dirty="0" smtClean="0"/>
              <a:t>Σύνδεση της ιδιότητας του αφρισμού με εκείνη της απορρυπαντικής δράσης των τασιενεργών μορίων,</a:t>
            </a:r>
          </a:p>
          <a:p>
            <a:pPr>
              <a:buFont typeface="Wingdings" panose="05000000000000000000" pitchFamily="2" charset="2"/>
              <a:buChar char="§"/>
            </a:pPr>
            <a:endParaRPr lang="el-GR" sz="2400" dirty="0" smtClean="0"/>
          </a:p>
          <a:p>
            <a:pPr>
              <a:buFont typeface="Wingdings" panose="05000000000000000000" pitchFamily="2" charset="2"/>
              <a:buChar char="§"/>
            </a:pPr>
            <a:r>
              <a:rPr lang="el-GR" sz="2400" dirty="0" smtClean="0"/>
              <a:t>Η κατανόηση των ομοιοτήτων και διαφορών μεταξύ σαπώνων και απορρυπαντικών.</a:t>
            </a:r>
          </a:p>
          <a:p>
            <a:pPr>
              <a:buFont typeface="Wingdings" panose="05000000000000000000" pitchFamily="2" charset="2"/>
              <a:buChar char="§"/>
            </a:pP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27543892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Πειραματική </a:t>
            </a:r>
            <a:r>
              <a:rPr lang="el-GR" dirty="0"/>
              <a:t>δ</a:t>
            </a:r>
            <a:r>
              <a:rPr lang="el-GR" dirty="0" smtClean="0"/>
              <a:t>ιαδικασία </a:t>
            </a:r>
            <a:r>
              <a:rPr lang="el-GR" sz="3200" b="0" dirty="0" smtClean="0"/>
              <a:t>(2 από 3)</a:t>
            </a:r>
            <a:endParaRPr lang="el-GR" sz="3200" b="0" dirty="0"/>
          </a:p>
        </p:txBody>
      </p:sp>
      <p:sp>
        <p:nvSpPr>
          <p:cNvPr id="3" name="Content Placeholder 2"/>
          <p:cNvSpPr>
            <a:spLocks noGrp="1"/>
          </p:cNvSpPr>
          <p:nvPr>
            <p:ph idx="1"/>
          </p:nvPr>
        </p:nvSpPr>
        <p:spPr>
          <a:xfrm>
            <a:off x="-2231" y="1025352"/>
            <a:ext cx="6929454" cy="5832648"/>
          </a:xfrm>
        </p:spPr>
        <p:txBody>
          <a:bodyPr>
            <a:noAutofit/>
          </a:bodyPr>
          <a:lstStyle/>
          <a:p>
            <a:pPr lvl="0"/>
            <a:r>
              <a:rPr lang="el-GR" sz="2400" dirty="0" smtClean="0"/>
              <a:t>Σε τέσσερις δοκιμαστικούς σωλήνες (Α1, Α2, Β και Γ) προσθέτουμε από 2 </a:t>
            </a:r>
            <a:r>
              <a:rPr lang="en-US" sz="2400" dirty="0" smtClean="0"/>
              <a:t>mL </a:t>
            </a:r>
            <a:r>
              <a:rPr lang="el-GR" sz="2400" dirty="0" smtClean="0"/>
              <a:t>διαλύματος </a:t>
            </a:r>
            <a:r>
              <a:rPr lang="el-GR" sz="2400" b="1" dirty="0" smtClean="0"/>
              <a:t>σαπουνιού</a:t>
            </a:r>
            <a:r>
              <a:rPr lang="el-GR" sz="2400" dirty="0" smtClean="0"/>
              <a:t>.</a:t>
            </a:r>
          </a:p>
          <a:p>
            <a:pPr lvl="0"/>
            <a:r>
              <a:rPr lang="el-GR" sz="2400" dirty="0" smtClean="0"/>
              <a:t>Σε άλλους τέσσερις δοκιμαστικούς σωλήνες (Δ1, Δ2, Ε και ΣΤ) προσθέτουμε από 2 </a:t>
            </a:r>
            <a:r>
              <a:rPr lang="en-US" sz="2400" dirty="0" smtClean="0"/>
              <a:t>mL </a:t>
            </a:r>
            <a:r>
              <a:rPr lang="el-GR" sz="2400" dirty="0" smtClean="0"/>
              <a:t>διαλύματος </a:t>
            </a:r>
            <a:r>
              <a:rPr lang="el-GR" sz="2400" b="1" dirty="0" smtClean="0"/>
              <a:t>απορρυπαντικού</a:t>
            </a:r>
            <a:r>
              <a:rPr lang="el-GR" sz="2400" dirty="0" smtClean="0"/>
              <a:t> του εμπορίου,</a:t>
            </a:r>
          </a:p>
          <a:p>
            <a:pPr lvl="0"/>
            <a:r>
              <a:rPr lang="el-GR" sz="2400" dirty="0" smtClean="0"/>
              <a:t>Στους σωλήνες </a:t>
            </a:r>
            <a:r>
              <a:rPr lang="el-GR" sz="2400" b="1" dirty="0" smtClean="0"/>
              <a:t>Α1</a:t>
            </a:r>
            <a:r>
              <a:rPr lang="el-GR" sz="2400" dirty="0" smtClean="0"/>
              <a:t> και </a:t>
            </a:r>
            <a:r>
              <a:rPr lang="el-GR" sz="2400" b="1" dirty="0" smtClean="0"/>
              <a:t>Δ1</a:t>
            </a:r>
            <a:r>
              <a:rPr lang="el-GR" sz="2400" dirty="0" smtClean="0"/>
              <a:t> προσθέτουμε από 2 </a:t>
            </a:r>
            <a:r>
              <a:rPr lang="en-US" sz="2400" dirty="0" smtClean="0"/>
              <a:t>mL </a:t>
            </a:r>
            <a:r>
              <a:rPr lang="el-GR" sz="2400" dirty="0" smtClean="0"/>
              <a:t>νερού και από μια σταγόνα διαλύματος φαινολοφθαλεΐνης. Παρατηρούμε τις πιθανές αλλαγές χρώματος,</a:t>
            </a:r>
          </a:p>
          <a:p>
            <a:pPr lvl="0"/>
            <a:r>
              <a:rPr lang="el-GR" sz="2400" dirty="0" smtClean="0"/>
              <a:t>Στους σωλήνες </a:t>
            </a:r>
            <a:r>
              <a:rPr lang="el-GR" sz="2400" b="1" dirty="0" smtClean="0"/>
              <a:t>Α2</a:t>
            </a:r>
            <a:r>
              <a:rPr lang="el-GR" sz="2400" dirty="0" smtClean="0"/>
              <a:t> και </a:t>
            </a:r>
            <a:r>
              <a:rPr lang="el-GR" sz="2400" b="1" dirty="0" smtClean="0"/>
              <a:t>Δ2</a:t>
            </a:r>
            <a:r>
              <a:rPr lang="el-GR" sz="2400" dirty="0" smtClean="0"/>
              <a:t> προσθέτουμε από 2 </a:t>
            </a:r>
            <a:r>
              <a:rPr lang="en-US" sz="2400" dirty="0" smtClean="0"/>
              <a:t>mL </a:t>
            </a:r>
            <a:r>
              <a:rPr lang="el-GR" sz="2400" dirty="0" smtClean="0"/>
              <a:t>νερού και ελέγχουμε το </a:t>
            </a:r>
            <a:r>
              <a:rPr lang="en-US" sz="2400" dirty="0" smtClean="0"/>
              <a:t>pH</a:t>
            </a:r>
            <a:r>
              <a:rPr lang="el-GR" sz="2400" dirty="0" smtClean="0"/>
              <a:t> του διαλύματος με πεχαμετρική ταινία. Στους σωλήνες </a:t>
            </a:r>
            <a:r>
              <a:rPr lang="el-GR" sz="2400" b="1" dirty="0" smtClean="0"/>
              <a:t>Β</a:t>
            </a:r>
            <a:r>
              <a:rPr lang="el-GR" sz="2400" dirty="0" smtClean="0"/>
              <a:t> και </a:t>
            </a:r>
            <a:r>
              <a:rPr lang="el-GR" sz="2400" b="1" dirty="0" smtClean="0"/>
              <a:t>Ε</a:t>
            </a:r>
            <a:r>
              <a:rPr lang="el-GR" sz="2400" dirty="0" smtClean="0"/>
              <a:t> προσθέτουμε 2 </a:t>
            </a:r>
            <a:r>
              <a:rPr lang="en-US" sz="2400" dirty="0" smtClean="0"/>
              <a:t>mL </a:t>
            </a:r>
            <a:r>
              <a:rPr lang="el-GR" sz="2400" dirty="0" smtClean="0"/>
              <a:t>διαλύματος </a:t>
            </a:r>
            <a:r>
              <a:rPr lang="en-US" sz="2400" dirty="0" smtClean="0"/>
              <a:t>CaCl</a:t>
            </a:r>
            <a:r>
              <a:rPr lang="el-GR" sz="2400" dirty="0" smtClean="0"/>
              <a:t>2. Στους σωλήνες </a:t>
            </a:r>
            <a:r>
              <a:rPr lang="el-GR" sz="2400" b="1" dirty="0" smtClean="0"/>
              <a:t>Γ</a:t>
            </a:r>
            <a:r>
              <a:rPr lang="el-GR" sz="2400" dirty="0" smtClean="0"/>
              <a:t> και </a:t>
            </a:r>
            <a:r>
              <a:rPr lang="el-GR" sz="2400" b="1" dirty="0" smtClean="0"/>
              <a:t>Ζ</a:t>
            </a:r>
            <a:r>
              <a:rPr lang="el-GR" sz="2400" dirty="0" smtClean="0"/>
              <a:t> προσθέτουμε 2 </a:t>
            </a:r>
            <a:r>
              <a:rPr lang="en-US" sz="2400" dirty="0" smtClean="0"/>
              <a:t>mL </a:t>
            </a:r>
            <a:r>
              <a:rPr lang="el-GR" sz="2400" dirty="0" smtClean="0"/>
              <a:t>διαλύματος </a:t>
            </a:r>
            <a:r>
              <a:rPr lang="en-US" sz="2400" dirty="0" smtClean="0"/>
              <a:t>MgCl</a:t>
            </a:r>
            <a:r>
              <a:rPr lang="el-GR" sz="2400" dirty="0" smtClean="0"/>
              <a:t>2.</a:t>
            </a:r>
          </a:p>
        </p:txBody>
      </p:sp>
      <p:grpSp>
        <p:nvGrpSpPr>
          <p:cNvPr id="12" name="11 - Ομάδα"/>
          <p:cNvGrpSpPr/>
          <p:nvPr/>
        </p:nvGrpSpPr>
        <p:grpSpPr>
          <a:xfrm>
            <a:off x="6929454" y="1285860"/>
            <a:ext cx="2038640" cy="2143140"/>
            <a:chOff x="6572264" y="1285860"/>
            <a:chExt cx="2038640" cy="2143140"/>
          </a:xfrm>
        </p:grpSpPr>
        <p:sp>
          <p:nvSpPr>
            <p:cNvPr id="6" name="5 - TextBox"/>
            <p:cNvSpPr txBox="1"/>
            <p:nvPr/>
          </p:nvSpPr>
          <p:spPr>
            <a:xfrm>
              <a:off x="6572264" y="3059668"/>
              <a:ext cx="479618" cy="369332"/>
            </a:xfrm>
            <a:prstGeom prst="rect">
              <a:avLst/>
            </a:prstGeom>
            <a:noFill/>
          </p:spPr>
          <p:txBody>
            <a:bodyPr wrap="none" rtlCol="0">
              <a:spAutoFit/>
            </a:bodyPr>
            <a:lstStyle/>
            <a:p>
              <a:r>
                <a:rPr lang="el-GR" b="1" dirty="0" smtClean="0"/>
                <a:t>Α1</a:t>
              </a:r>
              <a:endParaRPr lang="el-GR" b="1" dirty="0"/>
            </a:p>
          </p:txBody>
        </p:sp>
        <p:sp>
          <p:nvSpPr>
            <p:cNvPr id="7" name="6 - TextBox"/>
            <p:cNvSpPr txBox="1"/>
            <p:nvPr/>
          </p:nvSpPr>
          <p:spPr>
            <a:xfrm>
              <a:off x="7715272" y="3059668"/>
              <a:ext cx="351378" cy="369332"/>
            </a:xfrm>
            <a:prstGeom prst="rect">
              <a:avLst/>
            </a:prstGeom>
            <a:noFill/>
          </p:spPr>
          <p:txBody>
            <a:bodyPr wrap="none" rtlCol="0">
              <a:spAutoFit/>
            </a:bodyPr>
            <a:lstStyle/>
            <a:p>
              <a:r>
                <a:rPr lang="el-GR" b="1" dirty="0" smtClean="0"/>
                <a:t>Β</a:t>
              </a:r>
              <a:endParaRPr lang="el-GR" b="1" dirty="0"/>
            </a:p>
          </p:txBody>
        </p:sp>
        <p:sp>
          <p:nvSpPr>
            <p:cNvPr id="8" name="7 - TextBox"/>
            <p:cNvSpPr txBox="1"/>
            <p:nvPr/>
          </p:nvSpPr>
          <p:spPr>
            <a:xfrm>
              <a:off x="8286776" y="3059668"/>
              <a:ext cx="324128" cy="369332"/>
            </a:xfrm>
            <a:prstGeom prst="rect">
              <a:avLst/>
            </a:prstGeom>
            <a:noFill/>
          </p:spPr>
          <p:txBody>
            <a:bodyPr wrap="none" rtlCol="0">
              <a:spAutoFit/>
            </a:bodyPr>
            <a:lstStyle/>
            <a:p>
              <a:r>
                <a:rPr lang="el-GR" b="1" dirty="0" smtClean="0"/>
                <a:t>Γ</a:t>
              </a:r>
              <a:endParaRPr lang="el-GR" b="1" dirty="0"/>
            </a:p>
          </p:txBody>
        </p:sp>
        <p:graphicFrame>
          <p:nvGraphicFramePr>
            <p:cNvPr id="68611" name="Object 3"/>
            <p:cNvGraphicFramePr>
              <a:graphicFrameLocks noChangeAspect="1"/>
            </p:cNvGraphicFramePr>
            <p:nvPr/>
          </p:nvGraphicFramePr>
          <p:xfrm>
            <a:off x="6572264" y="1285860"/>
            <a:ext cx="2000264" cy="1698780"/>
          </p:xfrm>
          <a:graphic>
            <a:graphicData uri="http://schemas.openxmlformats.org/presentationml/2006/ole">
              <mc:AlternateContent xmlns:mc="http://schemas.openxmlformats.org/markup-compatibility/2006">
                <mc:Choice xmlns:v="urn:schemas-microsoft-com:vml" Requires="v">
                  <p:oleObj spid="_x0000_s8238" name="ChemSketch" r:id="rId3" imgW="1758600" imgH="1493640" progId="ACD.ChemSketch.20">
                    <p:embed/>
                  </p:oleObj>
                </mc:Choice>
                <mc:Fallback>
                  <p:oleObj name="ChemSketch" r:id="rId3" imgW="1758600" imgH="1493640" progId="ACD.ChemSketch.2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2264" y="1285860"/>
                          <a:ext cx="2000264" cy="16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10 - TextBox"/>
            <p:cNvSpPr txBox="1"/>
            <p:nvPr/>
          </p:nvSpPr>
          <p:spPr>
            <a:xfrm>
              <a:off x="7143768" y="3059668"/>
              <a:ext cx="479618" cy="369332"/>
            </a:xfrm>
            <a:prstGeom prst="rect">
              <a:avLst/>
            </a:prstGeom>
            <a:noFill/>
          </p:spPr>
          <p:txBody>
            <a:bodyPr wrap="none" rtlCol="0">
              <a:spAutoFit/>
            </a:bodyPr>
            <a:lstStyle/>
            <a:p>
              <a:r>
                <a:rPr lang="el-GR" b="1" dirty="0" smtClean="0"/>
                <a:t>Α2</a:t>
              </a:r>
              <a:endParaRPr lang="el-GR" b="1" dirty="0"/>
            </a:p>
          </p:txBody>
        </p:sp>
      </p:grpSp>
      <p:grpSp>
        <p:nvGrpSpPr>
          <p:cNvPr id="13" name="12 - Ομάδα"/>
          <p:cNvGrpSpPr/>
          <p:nvPr/>
        </p:nvGrpSpPr>
        <p:grpSpPr>
          <a:xfrm>
            <a:off x="6929454" y="3929066"/>
            <a:ext cx="2106662" cy="2155282"/>
            <a:chOff x="6572264" y="1285860"/>
            <a:chExt cx="2106662" cy="2155282"/>
          </a:xfrm>
        </p:grpSpPr>
        <p:sp>
          <p:nvSpPr>
            <p:cNvPr id="14" name="13 - TextBox"/>
            <p:cNvSpPr txBox="1"/>
            <p:nvPr/>
          </p:nvSpPr>
          <p:spPr>
            <a:xfrm>
              <a:off x="6572264" y="3059668"/>
              <a:ext cx="479618" cy="369332"/>
            </a:xfrm>
            <a:prstGeom prst="rect">
              <a:avLst/>
            </a:prstGeom>
            <a:noFill/>
          </p:spPr>
          <p:txBody>
            <a:bodyPr wrap="none" rtlCol="0">
              <a:spAutoFit/>
            </a:bodyPr>
            <a:lstStyle/>
            <a:p>
              <a:r>
                <a:rPr lang="el-GR" b="1" dirty="0" smtClean="0"/>
                <a:t>Δ1</a:t>
              </a:r>
              <a:endParaRPr lang="el-GR" b="1" dirty="0"/>
            </a:p>
          </p:txBody>
        </p:sp>
        <p:sp>
          <p:nvSpPr>
            <p:cNvPr id="15" name="14 - TextBox"/>
            <p:cNvSpPr txBox="1"/>
            <p:nvPr/>
          </p:nvSpPr>
          <p:spPr>
            <a:xfrm>
              <a:off x="7715272" y="3059668"/>
              <a:ext cx="351378" cy="369332"/>
            </a:xfrm>
            <a:prstGeom prst="rect">
              <a:avLst/>
            </a:prstGeom>
            <a:noFill/>
          </p:spPr>
          <p:txBody>
            <a:bodyPr wrap="none" rtlCol="0">
              <a:spAutoFit/>
            </a:bodyPr>
            <a:lstStyle/>
            <a:p>
              <a:r>
                <a:rPr lang="el-GR" b="1" dirty="0" smtClean="0"/>
                <a:t>Ε</a:t>
              </a:r>
              <a:endParaRPr lang="el-GR" b="1" dirty="0"/>
            </a:p>
          </p:txBody>
        </p:sp>
        <p:sp>
          <p:nvSpPr>
            <p:cNvPr id="16" name="15 - TextBox"/>
            <p:cNvSpPr txBox="1"/>
            <p:nvPr/>
          </p:nvSpPr>
          <p:spPr>
            <a:xfrm>
              <a:off x="8215338" y="3071810"/>
              <a:ext cx="463588" cy="369332"/>
            </a:xfrm>
            <a:prstGeom prst="rect">
              <a:avLst/>
            </a:prstGeom>
            <a:noFill/>
          </p:spPr>
          <p:txBody>
            <a:bodyPr wrap="none" rtlCol="0">
              <a:spAutoFit/>
            </a:bodyPr>
            <a:lstStyle/>
            <a:p>
              <a:r>
                <a:rPr lang="el-GR" b="1" dirty="0" smtClean="0"/>
                <a:t>ΣΤ</a:t>
              </a:r>
              <a:endParaRPr lang="el-GR" b="1" dirty="0"/>
            </a:p>
          </p:txBody>
        </p:sp>
        <p:graphicFrame>
          <p:nvGraphicFramePr>
            <p:cNvPr id="17" name="Object 3"/>
            <p:cNvGraphicFramePr>
              <a:graphicFrameLocks noChangeAspect="1"/>
            </p:cNvGraphicFramePr>
            <p:nvPr/>
          </p:nvGraphicFramePr>
          <p:xfrm>
            <a:off x="6572264" y="1285860"/>
            <a:ext cx="2000264" cy="1698780"/>
          </p:xfrm>
          <a:graphic>
            <a:graphicData uri="http://schemas.openxmlformats.org/presentationml/2006/ole">
              <mc:AlternateContent xmlns:mc="http://schemas.openxmlformats.org/markup-compatibility/2006">
                <mc:Choice xmlns:v="urn:schemas-microsoft-com:vml" Requires="v">
                  <p:oleObj spid="_x0000_s8239" name="ChemSketch" r:id="rId5" imgW="1758600" imgH="1493640" progId="ACD.ChemSketch.20">
                    <p:embed/>
                  </p:oleObj>
                </mc:Choice>
                <mc:Fallback>
                  <p:oleObj name="ChemSketch" r:id="rId5" imgW="1758600" imgH="1493640" progId="ACD.ChemSketch.2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2264" y="1285860"/>
                          <a:ext cx="2000264" cy="16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 name="17 - TextBox"/>
            <p:cNvSpPr txBox="1"/>
            <p:nvPr/>
          </p:nvSpPr>
          <p:spPr>
            <a:xfrm>
              <a:off x="7143768" y="3059668"/>
              <a:ext cx="479618" cy="369332"/>
            </a:xfrm>
            <a:prstGeom prst="rect">
              <a:avLst/>
            </a:prstGeom>
            <a:noFill/>
          </p:spPr>
          <p:txBody>
            <a:bodyPr wrap="none" rtlCol="0">
              <a:spAutoFit/>
            </a:bodyPr>
            <a:lstStyle/>
            <a:p>
              <a:r>
                <a:rPr lang="el-GR" b="1" dirty="0" smtClean="0"/>
                <a:t>Δ2</a:t>
              </a:r>
              <a:endParaRPr lang="el-GR" b="1" dirty="0"/>
            </a:p>
          </p:txBody>
        </p:sp>
      </p:gr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Tree>
    <p:extLst>
      <p:ext uri="{BB962C8B-B14F-4D97-AF65-F5344CB8AC3E}">
        <p14:creationId xmlns:p14="http://schemas.microsoft.com/office/powerpoint/2010/main" val="35444599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Πειραματική </a:t>
            </a:r>
            <a:r>
              <a:rPr lang="el-GR" dirty="0"/>
              <a:t>δ</a:t>
            </a:r>
            <a:r>
              <a:rPr lang="el-GR" dirty="0" smtClean="0"/>
              <a:t>ιαδικασία </a:t>
            </a:r>
            <a:r>
              <a:rPr lang="el-GR" sz="3200" b="0" dirty="0" smtClean="0"/>
              <a:t>(3 από 3)</a:t>
            </a:r>
            <a:endParaRPr lang="el-GR" sz="3200" b="0" dirty="0"/>
          </a:p>
        </p:txBody>
      </p:sp>
      <p:sp>
        <p:nvSpPr>
          <p:cNvPr id="3" name="Content Placeholder 2"/>
          <p:cNvSpPr>
            <a:spLocks noGrp="1"/>
          </p:cNvSpPr>
          <p:nvPr>
            <p:ph idx="1"/>
          </p:nvPr>
        </p:nvSpPr>
        <p:spPr>
          <a:xfrm>
            <a:off x="107504" y="1340768"/>
            <a:ext cx="6821950" cy="5040560"/>
          </a:xfrm>
        </p:spPr>
        <p:txBody>
          <a:bodyPr>
            <a:noAutofit/>
          </a:bodyPr>
          <a:lstStyle/>
          <a:p>
            <a:pPr lvl="0">
              <a:spcBef>
                <a:spcPts val="2400"/>
              </a:spcBef>
            </a:pPr>
            <a:r>
              <a:rPr lang="el-GR" sz="2400" dirty="0" smtClean="0"/>
              <a:t>Ανακινούμε προσεκτικά (</a:t>
            </a:r>
            <a:r>
              <a:rPr lang="el-GR" sz="2400" i="1" dirty="0" smtClean="0"/>
              <a:t>όχι έντονα</a:t>
            </a:r>
            <a:r>
              <a:rPr lang="el-GR" sz="2400" dirty="0" smtClean="0"/>
              <a:t>) τους σωλήνες </a:t>
            </a:r>
            <a:r>
              <a:rPr lang="el-GR" sz="2400" b="1" dirty="0" smtClean="0"/>
              <a:t>Β, Γ, Ε </a:t>
            </a:r>
            <a:r>
              <a:rPr lang="el-GR" sz="2400" dirty="0" smtClean="0"/>
              <a:t>και </a:t>
            </a:r>
            <a:r>
              <a:rPr lang="el-GR" sz="2400" b="1" dirty="0" smtClean="0"/>
              <a:t>Ζ</a:t>
            </a:r>
            <a:r>
              <a:rPr lang="el-GR" sz="2400" dirty="0" smtClean="0"/>
              <a:t> με σκοπό την πλήρη ανάμιξη των συστατικών σε κάθε σωλήνα,</a:t>
            </a:r>
          </a:p>
          <a:p>
            <a:pPr lvl="0">
              <a:spcBef>
                <a:spcPts val="2400"/>
              </a:spcBef>
            </a:pPr>
            <a:r>
              <a:rPr lang="el-GR" sz="2400" dirty="0" smtClean="0"/>
              <a:t>Παρατηρούμε και καταγράφουμε τον ενδεχόμενο σχηματισμό ιζημάτων ή/και αφρού, καθώς και της σχετικής τους ποσότητας ή έντασης,</a:t>
            </a:r>
          </a:p>
          <a:p>
            <a:pPr lvl="0">
              <a:spcBef>
                <a:spcPts val="2400"/>
              </a:spcBef>
            </a:pPr>
            <a:r>
              <a:rPr lang="el-GR" sz="2400" dirty="0" smtClean="0"/>
              <a:t>Προσθέτουμε στους 6 σωλήνες από 4 σταγόνες λαδιού και αναδεύουμε </a:t>
            </a:r>
            <a:r>
              <a:rPr lang="el-GR" sz="2400" i="1" u="sng" dirty="0" smtClean="0"/>
              <a:t>έντονα</a:t>
            </a:r>
            <a:r>
              <a:rPr lang="el-GR" sz="2400" dirty="0" smtClean="0"/>
              <a:t>. Παρατηρούμε την ένταση της γαλακτωματοποίησης (μέσω της ποσότητας αφρισμού) του σαπουνιού και του απορρυπαντικού σε κάθε περίπτωση.</a:t>
            </a:r>
          </a:p>
        </p:txBody>
      </p:sp>
      <p:grpSp>
        <p:nvGrpSpPr>
          <p:cNvPr id="5" name="11 - Ομάδα"/>
          <p:cNvGrpSpPr/>
          <p:nvPr/>
        </p:nvGrpSpPr>
        <p:grpSpPr>
          <a:xfrm>
            <a:off x="6929454" y="1285860"/>
            <a:ext cx="2038640" cy="2143140"/>
            <a:chOff x="6572264" y="1285860"/>
            <a:chExt cx="2038640" cy="2143140"/>
          </a:xfrm>
        </p:grpSpPr>
        <p:sp>
          <p:nvSpPr>
            <p:cNvPr id="6" name="5 - TextBox"/>
            <p:cNvSpPr txBox="1"/>
            <p:nvPr/>
          </p:nvSpPr>
          <p:spPr>
            <a:xfrm>
              <a:off x="6572264" y="3059668"/>
              <a:ext cx="479618" cy="369332"/>
            </a:xfrm>
            <a:prstGeom prst="rect">
              <a:avLst/>
            </a:prstGeom>
            <a:noFill/>
          </p:spPr>
          <p:txBody>
            <a:bodyPr wrap="none" rtlCol="0">
              <a:spAutoFit/>
            </a:bodyPr>
            <a:lstStyle/>
            <a:p>
              <a:r>
                <a:rPr lang="el-GR" b="1" dirty="0" smtClean="0"/>
                <a:t>Α1</a:t>
              </a:r>
              <a:endParaRPr lang="el-GR" b="1" dirty="0"/>
            </a:p>
          </p:txBody>
        </p:sp>
        <p:sp>
          <p:nvSpPr>
            <p:cNvPr id="7" name="6 - TextBox"/>
            <p:cNvSpPr txBox="1"/>
            <p:nvPr/>
          </p:nvSpPr>
          <p:spPr>
            <a:xfrm>
              <a:off x="7715272" y="3059668"/>
              <a:ext cx="351378" cy="369332"/>
            </a:xfrm>
            <a:prstGeom prst="rect">
              <a:avLst/>
            </a:prstGeom>
            <a:noFill/>
          </p:spPr>
          <p:txBody>
            <a:bodyPr wrap="none" rtlCol="0">
              <a:spAutoFit/>
            </a:bodyPr>
            <a:lstStyle/>
            <a:p>
              <a:r>
                <a:rPr lang="el-GR" b="1" dirty="0" smtClean="0"/>
                <a:t>Β</a:t>
              </a:r>
              <a:endParaRPr lang="el-GR" b="1" dirty="0"/>
            </a:p>
          </p:txBody>
        </p:sp>
        <p:sp>
          <p:nvSpPr>
            <p:cNvPr id="8" name="7 - TextBox"/>
            <p:cNvSpPr txBox="1"/>
            <p:nvPr/>
          </p:nvSpPr>
          <p:spPr>
            <a:xfrm>
              <a:off x="8286776" y="3059668"/>
              <a:ext cx="324128" cy="369332"/>
            </a:xfrm>
            <a:prstGeom prst="rect">
              <a:avLst/>
            </a:prstGeom>
            <a:noFill/>
          </p:spPr>
          <p:txBody>
            <a:bodyPr wrap="none" rtlCol="0">
              <a:spAutoFit/>
            </a:bodyPr>
            <a:lstStyle/>
            <a:p>
              <a:r>
                <a:rPr lang="el-GR" b="1" dirty="0" smtClean="0"/>
                <a:t>Γ</a:t>
              </a:r>
              <a:endParaRPr lang="el-GR" b="1" dirty="0"/>
            </a:p>
          </p:txBody>
        </p:sp>
        <p:graphicFrame>
          <p:nvGraphicFramePr>
            <p:cNvPr id="68611" name="Object 3"/>
            <p:cNvGraphicFramePr>
              <a:graphicFrameLocks noChangeAspect="1"/>
            </p:cNvGraphicFramePr>
            <p:nvPr/>
          </p:nvGraphicFramePr>
          <p:xfrm>
            <a:off x="6572264" y="1285860"/>
            <a:ext cx="2000264" cy="1698780"/>
          </p:xfrm>
          <a:graphic>
            <a:graphicData uri="http://schemas.openxmlformats.org/presentationml/2006/ole">
              <mc:AlternateContent xmlns:mc="http://schemas.openxmlformats.org/markup-compatibility/2006">
                <mc:Choice xmlns:v="urn:schemas-microsoft-com:vml" Requires="v">
                  <p:oleObj spid="_x0000_s9262" name="ChemSketch" r:id="rId3" imgW="1758600" imgH="1493640" progId="ACD.ChemSketch.20">
                    <p:embed/>
                  </p:oleObj>
                </mc:Choice>
                <mc:Fallback>
                  <p:oleObj name="ChemSketch" r:id="rId3" imgW="1758600" imgH="1493640" progId="ACD.ChemSketch.2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2264" y="1285860"/>
                          <a:ext cx="2000264" cy="16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10 - TextBox"/>
            <p:cNvSpPr txBox="1"/>
            <p:nvPr/>
          </p:nvSpPr>
          <p:spPr>
            <a:xfrm>
              <a:off x="7143768" y="3059668"/>
              <a:ext cx="479618" cy="369332"/>
            </a:xfrm>
            <a:prstGeom prst="rect">
              <a:avLst/>
            </a:prstGeom>
            <a:noFill/>
          </p:spPr>
          <p:txBody>
            <a:bodyPr wrap="none" rtlCol="0">
              <a:spAutoFit/>
            </a:bodyPr>
            <a:lstStyle/>
            <a:p>
              <a:r>
                <a:rPr lang="el-GR" b="1" dirty="0" smtClean="0"/>
                <a:t>Α2</a:t>
              </a:r>
              <a:endParaRPr lang="el-GR" b="1" dirty="0"/>
            </a:p>
          </p:txBody>
        </p:sp>
      </p:grpSp>
      <p:grpSp>
        <p:nvGrpSpPr>
          <p:cNvPr id="9" name="12 - Ομάδα"/>
          <p:cNvGrpSpPr/>
          <p:nvPr/>
        </p:nvGrpSpPr>
        <p:grpSpPr>
          <a:xfrm>
            <a:off x="6929454" y="3929066"/>
            <a:ext cx="2106662" cy="2155282"/>
            <a:chOff x="6572264" y="1285860"/>
            <a:chExt cx="2106662" cy="2155282"/>
          </a:xfrm>
        </p:grpSpPr>
        <p:sp>
          <p:nvSpPr>
            <p:cNvPr id="14" name="13 - TextBox"/>
            <p:cNvSpPr txBox="1"/>
            <p:nvPr/>
          </p:nvSpPr>
          <p:spPr>
            <a:xfrm>
              <a:off x="6572264" y="3059668"/>
              <a:ext cx="479618" cy="369332"/>
            </a:xfrm>
            <a:prstGeom prst="rect">
              <a:avLst/>
            </a:prstGeom>
            <a:noFill/>
          </p:spPr>
          <p:txBody>
            <a:bodyPr wrap="none" rtlCol="0">
              <a:spAutoFit/>
            </a:bodyPr>
            <a:lstStyle/>
            <a:p>
              <a:r>
                <a:rPr lang="el-GR" b="1" dirty="0" smtClean="0"/>
                <a:t>Δ1</a:t>
              </a:r>
              <a:endParaRPr lang="el-GR" b="1" dirty="0"/>
            </a:p>
          </p:txBody>
        </p:sp>
        <p:sp>
          <p:nvSpPr>
            <p:cNvPr id="15" name="14 - TextBox"/>
            <p:cNvSpPr txBox="1"/>
            <p:nvPr/>
          </p:nvSpPr>
          <p:spPr>
            <a:xfrm>
              <a:off x="7715272" y="3059668"/>
              <a:ext cx="351378" cy="369332"/>
            </a:xfrm>
            <a:prstGeom prst="rect">
              <a:avLst/>
            </a:prstGeom>
            <a:noFill/>
          </p:spPr>
          <p:txBody>
            <a:bodyPr wrap="none" rtlCol="0">
              <a:spAutoFit/>
            </a:bodyPr>
            <a:lstStyle/>
            <a:p>
              <a:r>
                <a:rPr lang="el-GR" b="1" dirty="0" smtClean="0"/>
                <a:t>Ε</a:t>
              </a:r>
              <a:endParaRPr lang="el-GR" b="1" dirty="0"/>
            </a:p>
          </p:txBody>
        </p:sp>
        <p:sp>
          <p:nvSpPr>
            <p:cNvPr id="16" name="15 - TextBox"/>
            <p:cNvSpPr txBox="1"/>
            <p:nvPr/>
          </p:nvSpPr>
          <p:spPr>
            <a:xfrm>
              <a:off x="8215338" y="3071810"/>
              <a:ext cx="463588" cy="369332"/>
            </a:xfrm>
            <a:prstGeom prst="rect">
              <a:avLst/>
            </a:prstGeom>
            <a:noFill/>
          </p:spPr>
          <p:txBody>
            <a:bodyPr wrap="none" rtlCol="0">
              <a:spAutoFit/>
            </a:bodyPr>
            <a:lstStyle/>
            <a:p>
              <a:r>
                <a:rPr lang="el-GR" b="1" dirty="0" smtClean="0"/>
                <a:t>ΣΤ</a:t>
              </a:r>
              <a:endParaRPr lang="el-GR" b="1" dirty="0"/>
            </a:p>
          </p:txBody>
        </p:sp>
        <p:graphicFrame>
          <p:nvGraphicFramePr>
            <p:cNvPr id="17" name="Object 3"/>
            <p:cNvGraphicFramePr>
              <a:graphicFrameLocks noChangeAspect="1"/>
            </p:cNvGraphicFramePr>
            <p:nvPr/>
          </p:nvGraphicFramePr>
          <p:xfrm>
            <a:off x="6572264" y="1285860"/>
            <a:ext cx="2000264" cy="1698780"/>
          </p:xfrm>
          <a:graphic>
            <a:graphicData uri="http://schemas.openxmlformats.org/presentationml/2006/ole">
              <mc:AlternateContent xmlns:mc="http://schemas.openxmlformats.org/markup-compatibility/2006">
                <mc:Choice xmlns:v="urn:schemas-microsoft-com:vml" Requires="v">
                  <p:oleObj spid="_x0000_s9263" name="ChemSketch" r:id="rId5" imgW="1758600" imgH="1493640" progId="ACD.ChemSketch.20">
                    <p:embed/>
                  </p:oleObj>
                </mc:Choice>
                <mc:Fallback>
                  <p:oleObj name="ChemSketch" r:id="rId5" imgW="1758600" imgH="1493640" progId="ACD.ChemSketch.2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2264" y="1285860"/>
                          <a:ext cx="2000264" cy="16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 name="17 - TextBox"/>
            <p:cNvSpPr txBox="1"/>
            <p:nvPr/>
          </p:nvSpPr>
          <p:spPr>
            <a:xfrm>
              <a:off x="7143768" y="3059668"/>
              <a:ext cx="479618" cy="369332"/>
            </a:xfrm>
            <a:prstGeom prst="rect">
              <a:avLst/>
            </a:prstGeom>
            <a:noFill/>
          </p:spPr>
          <p:txBody>
            <a:bodyPr wrap="none" rtlCol="0">
              <a:spAutoFit/>
            </a:bodyPr>
            <a:lstStyle/>
            <a:p>
              <a:r>
                <a:rPr lang="el-GR" b="1" dirty="0" smtClean="0"/>
                <a:t>Δ2</a:t>
              </a:r>
              <a:endParaRPr lang="el-GR" b="1" dirty="0"/>
            </a:p>
          </p:txBody>
        </p:sp>
      </p:gr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Tree>
    <p:extLst>
      <p:ext uri="{BB962C8B-B14F-4D97-AF65-F5344CB8AC3E}">
        <p14:creationId xmlns:p14="http://schemas.microsoft.com/office/powerpoint/2010/main" val="9370412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008112"/>
          </a:xfrm>
        </p:spPr>
        <p:txBody>
          <a:bodyPr>
            <a:normAutofit fontScale="90000"/>
          </a:bodyPr>
          <a:lstStyle/>
          <a:p>
            <a:r>
              <a:rPr lang="el-GR" sz="4400" dirty="0" smtClean="0"/>
              <a:t>Φύλλο </a:t>
            </a:r>
            <a:r>
              <a:rPr lang="el-GR" sz="4400" dirty="0" smtClean="0"/>
              <a:t>παρουσίασης </a:t>
            </a:r>
            <a:r>
              <a:rPr lang="el-GR" sz="4400" dirty="0"/>
              <a:t>α</a:t>
            </a:r>
            <a:r>
              <a:rPr lang="el-GR" sz="4400" dirty="0" smtClean="0"/>
              <a:t>ποτελεσμάτων </a:t>
            </a:r>
            <a:r>
              <a:rPr lang="el-GR" dirty="0" smtClean="0"/>
              <a:t/>
            </a:r>
            <a:br>
              <a:rPr lang="el-GR" dirty="0" smtClean="0"/>
            </a:br>
            <a:r>
              <a:rPr lang="el-GR" sz="3600" b="0" dirty="0" smtClean="0"/>
              <a:t>(1 από 2)</a:t>
            </a:r>
            <a:endParaRPr lang="el-GR" sz="3600" dirty="0"/>
          </a:p>
        </p:txBody>
      </p:sp>
      <p:graphicFrame>
        <p:nvGraphicFramePr>
          <p:cNvPr id="7" name="6 - Θέση περιεχομένου"/>
          <p:cNvGraphicFramePr>
            <a:graphicFrameLocks noGrp="1"/>
          </p:cNvGraphicFramePr>
          <p:nvPr>
            <p:ph idx="1"/>
            <p:extLst>
              <p:ext uri="{D42A27DB-BD31-4B8C-83A1-F6EECF244321}">
                <p14:modId xmlns:p14="http://schemas.microsoft.com/office/powerpoint/2010/main" val="3089819220"/>
              </p:ext>
            </p:extLst>
          </p:nvPr>
        </p:nvGraphicFramePr>
        <p:xfrm>
          <a:off x="395536" y="1772816"/>
          <a:ext cx="8229658" cy="4442312"/>
        </p:xfrm>
        <a:graphic>
          <a:graphicData uri="http://schemas.openxmlformats.org/drawingml/2006/table">
            <a:tbl>
              <a:tblPr/>
              <a:tblGrid>
                <a:gridCol w="2661831"/>
                <a:gridCol w="2905140"/>
                <a:gridCol w="2662687"/>
              </a:tblGrid>
              <a:tr h="1512168">
                <a:tc gridSpan="3">
                  <a:txBody>
                    <a:bodyPr/>
                    <a:lstStyle/>
                    <a:p>
                      <a:pPr marL="342900" lvl="0" indent="-342900">
                        <a:lnSpc>
                          <a:spcPct val="115000"/>
                        </a:lnSpc>
                        <a:spcBef>
                          <a:spcPts val="600"/>
                        </a:spcBef>
                        <a:spcAft>
                          <a:spcPts val="600"/>
                        </a:spcAft>
                        <a:buFont typeface="+mj-lt"/>
                        <a:buAutoNum type="alphaUcPeriod"/>
                      </a:pPr>
                      <a:r>
                        <a:rPr lang="el-GR" sz="2400" b="1" i="0" dirty="0">
                          <a:latin typeface="+mn-lt"/>
                          <a:ea typeface="Calibri"/>
                          <a:cs typeface="Times New Roman"/>
                        </a:rPr>
                        <a:t>Γαλακτωματοποίηση </a:t>
                      </a:r>
                      <a:endParaRPr lang="el-GR" sz="2400" i="0" dirty="0">
                        <a:latin typeface="+mn-lt"/>
                        <a:ea typeface="Calibri"/>
                        <a:cs typeface="Times New Roman"/>
                      </a:endParaRPr>
                    </a:p>
                    <a:p>
                      <a:pPr>
                        <a:lnSpc>
                          <a:spcPct val="115000"/>
                        </a:lnSpc>
                        <a:spcBef>
                          <a:spcPts val="600"/>
                        </a:spcBef>
                        <a:spcAft>
                          <a:spcPts val="600"/>
                        </a:spcAft>
                      </a:pPr>
                      <a:r>
                        <a:rPr lang="el-GR" sz="2400" i="0" dirty="0">
                          <a:latin typeface="+mn-lt"/>
                          <a:ea typeface="Calibri"/>
                          <a:cs typeface="Times New Roman"/>
                        </a:rPr>
                        <a:t>Πορεία </a:t>
                      </a:r>
                      <a:r>
                        <a:rPr lang="el-GR" sz="2400" i="0" dirty="0" smtClean="0">
                          <a:latin typeface="+mn-lt"/>
                          <a:ea typeface="Calibri"/>
                          <a:cs typeface="Times New Roman"/>
                        </a:rPr>
                        <a:t>εργασίας:</a:t>
                      </a:r>
                    </a:p>
                  </a:txBody>
                  <a:tcPr marL="66129" marR="6612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tc hMerge="1">
                  <a:txBody>
                    <a:bodyPr/>
                    <a:lstStyle/>
                    <a:p>
                      <a:endParaRPr lang="el-GR"/>
                    </a:p>
                  </a:txBody>
                  <a:tcPr/>
                </a:tc>
              </a:tr>
              <a:tr h="999112">
                <a:tc>
                  <a:txBody>
                    <a:bodyPr/>
                    <a:lstStyle/>
                    <a:p>
                      <a:pPr algn="ctr">
                        <a:lnSpc>
                          <a:spcPct val="115000"/>
                        </a:lnSpc>
                        <a:spcBef>
                          <a:spcPts val="200"/>
                        </a:spcBef>
                        <a:spcAft>
                          <a:spcPts val="200"/>
                        </a:spcAft>
                      </a:pPr>
                      <a:r>
                        <a:rPr lang="el-GR" sz="2400" b="1" i="0" dirty="0">
                          <a:latin typeface="+mn-lt"/>
                          <a:ea typeface="Calibri"/>
                          <a:cs typeface="Times New Roman"/>
                        </a:rPr>
                        <a:t>Α:</a:t>
                      </a:r>
                      <a:endParaRPr lang="el-GR" sz="2400" i="0" dirty="0">
                        <a:latin typeface="+mn-lt"/>
                        <a:ea typeface="Calibri"/>
                        <a:cs typeface="Times New Roman"/>
                      </a:endParaRPr>
                    </a:p>
                    <a:p>
                      <a:pPr algn="ctr">
                        <a:lnSpc>
                          <a:spcPct val="115000"/>
                        </a:lnSpc>
                        <a:spcBef>
                          <a:spcPts val="200"/>
                        </a:spcBef>
                        <a:spcAft>
                          <a:spcPts val="200"/>
                        </a:spcAft>
                      </a:pPr>
                      <a:r>
                        <a:rPr lang="el-GR" sz="2400" b="1" i="0" dirty="0" smtClean="0">
                          <a:latin typeface="+mn-lt"/>
                          <a:ea typeface="Calibri"/>
                          <a:cs typeface="Times New Roman"/>
                        </a:rPr>
                        <a:t>Νερό</a:t>
                      </a:r>
                    </a:p>
                    <a:p>
                      <a:pPr algn="ctr">
                        <a:lnSpc>
                          <a:spcPct val="115000"/>
                        </a:lnSpc>
                        <a:spcBef>
                          <a:spcPts val="200"/>
                        </a:spcBef>
                        <a:spcAft>
                          <a:spcPts val="200"/>
                        </a:spcAft>
                      </a:pPr>
                      <a:endParaRPr lang="el-GR" sz="2400" i="0" dirty="0">
                        <a:latin typeface="+mn-lt"/>
                        <a:ea typeface="Calibri"/>
                        <a:cs typeface="Times New Roman"/>
                      </a:endParaRPr>
                    </a:p>
                  </a:txBody>
                  <a:tcPr marL="66129" marR="6612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15000"/>
                        </a:lnSpc>
                        <a:spcBef>
                          <a:spcPts val="200"/>
                        </a:spcBef>
                        <a:spcAft>
                          <a:spcPts val="200"/>
                        </a:spcAft>
                      </a:pPr>
                      <a:r>
                        <a:rPr lang="el-GR" sz="2400" b="1" i="0" dirty="0">
                          <a:latin typeface="+mn-lt"/>
                          <a:ea typeface="Calibri"/>
                          <a:cs typeface="Times New Roman"/>
                        </a:rPr>
                        <a:t>Β:</a:t>
                      </a:r>
                      <a:endParaRPr lang="el-GR" sz="2400" i="0" dirty="0">
                        <a:latin typeface="+mn-lt"/>
                        <a:ea typeface="Calibri"/>
                        <a:cs typeface="Times New Roman"/>
                      </a:endParaRPr>
                    </a:p>
                    <a:p>
                      <a:pPr algn="ctr">
                        <a:lnSpc>
                          <a:spcPct val="115000"/>
                        </a:lnSpc>
                        <a:spcBef>
                          <a:spcPts val="200"/>
                        </a:spcBef>
                        <a:spcAft>
                          <a:spcPts val="200"/>
                        </a:spcAft>
                      </a:pPr>
                      <a:r>
                        <a:rPr lang="el-GR" sz="2400" b="1" i="0" dirty="0" smtClean="0">
                          <a:latin typeface="+mn-lt"/>
                          <a:ea typeface="Calibri"/>
                          <a:cs typeface="Times New Roman"/>
                        </a:rPr>
                        <a:t>Σαπούνι</a:t>
                      </a:r>
                    </a:p>
                    <a:p>
                      <a:pPr algn="ctr">
                        <a:lnSpc>
                          <a:spcPct val="115000"/>
                        </a:lnSpc>
                        <a:spcBef>
                          <a:spcPts val="200"/>
                        </a:spcBef>
                        <a:spcAft>
                          <a:spcPts val="200"/>
                        </a:spcAft>
                      </a:pPr>
                      <a:endParaRPr lang="el-GR" sz="2400" i="0" dirty="0">
                        <a:latin typeface="+mn-lt"/>
                        <a:ea typeface="Calibri"/>
                        <a:cs typeface="Times New Roman"/>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15000"/>
                        </a:lnSpc>
                        <a:spcBef>
                          <a:spcPts val="200"/>
                        </a:spcBef>
                        <a:spcAft>
                          <a:spcPts val="200"/>
                        </a:spcAft>
                      </a:pPr>
                      <a:r>
                        <a:rPr lang="el-GR" sz="2400" b="1" i="0" dirty="0">
                          <a:latin typeface="+mn-lt"/>
                          <a:ea typeface="Calibri"/>
                          <a:cs typeface="Times New Roman"/>
                        </a:rPr>
                        <a:t>Γ:</a:t>
                      </a:r>
                      <a:endParaRPr lang="el-GR" sz="2400" i="0" dirty="0">
                        <a:latin typeface="+mn-lt"/>
                        <a:ea typeface="Calibri"/>
                        <a:cs typeface="Times New Roman"/>
                      </a:endParaRPr>
                    </a:p>
                    <a:p>
                      <a:pPr algn="ctr">
                        <a:lnSpc>
                          <a:spcPct val="115000"/>
                        </a:lnSpc>
                        <a:spcBef>
                          <a:spcPts val="200"/>
                        </a:spcBef>
                        <a:spcAft>
                          <a:spcPts val="200"/>
                        </a:spcAft>
                      </a:pPr>
                      <a:r>
                        <a:rPr lang="el-GR" sz="2400" b="1" i="0" dirty="0" smtClean="0">
                          <a:latin typeface="+mn-lt"/>
                          <a:ea typeface="Calibri"/>
                          <a:cs typeface="Times New Roman"/>
                        </a:rPr>
                        <a:t>Απορρυπαντικό</a:t>
                      </a:r>
                    </a:p>
                    <a:p>
                      <a:pPr algn="ctr">
                        <a:lnSpc>
                          <a:spcPct val="115000"/>
                        </a:lnSpc>
                        <a:spcBef>
                          <a:spcPts val="200"/>
                        </a:spcBef>
                        <a:spcAft>
                          <a:spcPts val="200"/>
                        </a:spcAft>
                      </a:pPr>
                      <a:endParaRPr lang="el-GR" sz="2400" i="0" dirty="0">
                        <a:latin typeface="+mn-lt"/>
                        <a:ea typeface="Calibri"/>
                        <a:cs typeface="Times New Roman"/>
                      </a:endParaRPr>
                    </a:p>
                  </a:txBody>
                  <a:tcPr marL="66129" marR="6612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641330">
                <a:tc>
                  <a:txBody>
                    <a:bodyPr/>
                    <a:lstStyle/>
                    <a:p>
                      <a:pPr>
                        <a:lnSpc>
                          <a:spcPct val="115000"/>
                        </a:lnSpc>
                        <a:spcBef>
                          <a:spcPts val="600"/>
                        </a:spcBef>
                        <a:spcAft>
                          <a:spcPts val="600"/>
                        </a:spcAft>
                      </a:pPr>
                      <a:r>
                        <a:rPr lang="el-GR" sz="2400" i="0" dirty="0">
                          <a:latin typeface="+mn-lt"/>
                          <a:ea typeface="Calibri"/>
                          <a:cs typeface="Times New Roman"/>
                        </a:rPr>
                        <a:t>Παρατηρήσεις: </a:t>
                      </a:r>
                      <a:endParaRPr lang="el-GR" sz="2400" i="0" dirty="0" smtClean="0">
                        <a:latin typeface="+mn-lt"/>
                        <a:ea typeface="Calibri"/>
                        <a:cs typeface="Times New Roman"/>
                      </a:endParaRPr>
                    </a:p>
                    <a:p>
                      <a:pPr>
                        <a:lnSpc>
                          <a:spcPct val="115000"/>
                        </a:lnSpc>
                        <a:spcBef>
                          <a:spcPts val="600"/>
                        </a:spcBef>
                        <a:spcAft>
                          <a:spcPts val="600"/>
                        </a:spcAft>
                      </a:pPr>
                      <a:endParaRPr lang="el-GR" sz="2400" i="0" dirty="0" smtClean="0">
                        <a:latin typeface="+mn-lt"/>
                        <a:ea typeface="Calibri"/>
                        <a:cs typeface="Times New Roman"/>
                      </a:endParaRPr>
                    </a:p>
                    <a:p>
                      <a:pPr>
                        <a:lnSpc>
                          <a:spcPct val="115000"/>
                        </a:lnSpc>
                        <a:spcBef>
                          <a:spcPts val="600"/>
                        </a:spcBef>
                        <a:spcAft>
                          <a:spcPts val="600"/>
                        </a:spcAft>
                      </a:pPr>
                      <a:endParaRPr lang="el-GR" sz="2400" i="0" dirty="0">
                        <a:latin typeface="+mn-lt"/>
                        <a:ea typeface="Calibri"/>
                        <a:cs typeface="Times New Roman"/>
                      </a:endParaRPr>
                    </a:p>
                  </a:txBody>
                  <a:tcPr marL="66129" marR="66129"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r>
                        <a:rPr lang="el-GR" sz="2400" i="0" dirty="0">
                          <a:latin typeface="+mn-lt"/>
                          <a:ea typeface="Calibri"/>
                          <a:cs typeface="Times New Roman"/>
                        </a:rPr>
                        <a:t>Παρατηρήσεις: </a:t>
                      </a: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r>
                        <a:rPr lang="el-GR" sz="2400" i="0" dirty="0">
                          <a:latin typeface="+mn-lt"/>
                          <a:ea typeface="Calibri"/>
                          <a:cs typeface="Times New Roman"/>
                        </a:rPr>
                        <a:t>Παρατηρήσεις: </a:t>
                      </a:r>
                    </a:p>
                  </a:txBody>
                  <a:tcPr marL="66129" marR="6612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Tree>
    <p:extLst>
      <p:ext uri="{BB962C8B-B14F-4D97-AF65-F5344CB8AC3E}">
        <p14:creationId xmlns:p14="http://schemas.microsoft.com/office/powerpoint/2010/main" val="7654275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4400" dirty="0" smtClean="0"/>
              <a:t>Φύλλο </a:t>
            </a:r>
            <a:r>
              <a:rPr lang="el-GR" sz="4400" dirty="0" smtClean="0"/>
              <a:t>παρουσίασης </a:t>
            </a:r>
            <a:r>
              <a:rPr lang="el-GR" sz="4400" dirty="0"/>
              <a:t>α</a:t>
            </a:r>
            <a:r>
              <a:rPr lang="el-GR" sz="4400" dirty="0" smtClean="0"/>
              <a:t>ποτελεσμάτων </a:t>
            </a:r>
            <a:r>
              <a:rPr lang="el-GR" dirty="0" smtClean="0"/>
              <a:t/>
            </a:r>
            <a:br>
              <a:rPr lang="el-GR" dirty="0" smtClean="0"/>
            </a:br>
            <a:r>
              <a:rPr lang="el-GR" b="0" dirty="0" smtClean="0"/>
              <a:t>(2 από 2)</a:t>
            </a:r>
            <a:endParaRPr lang="el-GR" dirty="0"/>
          </a:p>
        </p:txBody>
      </p:sp>
      <p:graphicFrame>
        <p:nvGraphicFramePr>
          <p:cNvPr id="6" name="5 - Θέση περιεχομένου"/>
          <p:cNvGraphicFramePr>
            <a:graphicFrameLocks noGrp="1"/>
          </p:cNvGraphicFramePr>
          <p:nvPr>
            <p:ph idx="1"/>
            <p:extLst>
              <p:ext uri="{D42A27DB-BD31-4B8C-83A1-F6EECF244321}">
                <p14:modId xmlns:p14="http://schemas.microsoft.com/office/powerpoint/2010/main" val="2877998099"/>
              </p:ext>
            </p:extLst>
          </p:nvPr>
        </p:nvGraphicFramePr>
        <p:xfrm>
          <a:off x="294096" y="1484784"/>
          <a:ext cx="8555807" cy="4982452"/>
        </p:xfrm>
        <a:graphic>
          <a:graphicData uri="http://schemas.openxmlformats.org/drawingml/2006/table">
            <a:tbl>
              <a:tblPr/>
              <a:tblGrid>
                <a:gridCol w="1923597"/>
                <a:gridCol w="1532290"/>
                <a:gridCol w="1595017"/>
                <a:gridCol w="1747279"/>
                <a:gridCol w="1757624"/>
              </a:tblGrid>
              <a:tr h="263331">
                <a:tc gridSpan="5">
                  <a:txBody>
                    <a:bodyPr/>
                    <a:lstStyle/>
                    <a:p>
                      <a:pPr marL="342900" lvl="0" indent="-342900">
                        <a:lnSpc>
                          <a:spcPct val="115000"/>
                        </a:lnSpc>
                        <a:spcBef>
                          <a:spcPts val="1200"/>
                        </a:spcBef>
                        <a:spcAft>
                          <a:spcPts val="600"/>
                        </a:spcAft>
                        <a:buFont typeface="+mj-lt"/>
                        <a:buAutoNum type="alphaUcPeriod"/>
                      </a:pPr>
                      <a:r>
                        <a:rPr lang="el-GR" sz="2000" b="1" i="0" dirty="0">
                          <a:latin typeface="+mn-lt"/>
                          <a:ea typeface="Calibri"/>
                          <a:cs typeface="Times New Roman"/>
                        </a:rPr>
                        <a:t>Απορρυπαντική δράση και </a:t>
                      </a:r>
                      <a:r>
                        <a:rPr lang="en-US" sz="2000" b="1" i="0" dirty="0">
                          <a:latin typeface="+mn-lt"/>
                          <a:ea typeface="Calibri"/>
                          <a:cs typeface="Times New Roman"/>
                        </a:rPr>
                        <a:t>pH</a:t>
                      </a:r>
                      <a:endParaRPr lang="el-GR" sz="2000" i="0" dirty="0">
                        <a:latin typeface="+mn-lt"/>
                        <a:ea typeface="Calibri"/>
                        <a:cs typeface="Times New Roman"/>
                      </a:endParaRPr>
                    </a:p>
                  </a:txBody>
                  <a:tcPr marL="62702" marR="62702"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1129651">
                <a:tc>
                  <a:txBody>
                    <a:bodyPr/>
                    <a:lstStyle/>
                    <a:p>
                      <a:pPr algn="ctr">
                        <a:lnSpc>
                          <a:spcPct val="115000"/>
                        </a:lnSpc>
                        <a:spcBef>
                          <a:spcPts val="200"/>
                        </a:spcBef>
                        <a:spcAft>
                          <a:spcPts val="200"/>
                        </a:spcAft>
                      </a:pPr>
                      <a:endParaRPr lang="el-GR" sz="2000" i="0" dirty="0">
                        <a:latin typeface="+mn-lt"/>
                        <a:ea typeface="Calibri"/>
                        <a:cs typeface="Times New Roman"/>
                      </a:endParaRPr>
                    </a:p>
                  </a:txBody>
                  <a:tcPr marL="62702" marR="62702"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15000"/>
                        </a:lnSpc>
                        <a:spcBef>
                          <a:spcPts val="200"/>
                        </a:spcBef>
                        <a:spcAft>
                          <a:spcPts val="200"/>
                        </a:spcAft>
                      </a:pPr>
                      <a:r>
                        <a:rPr lang="el-GR" sz="2000" b="1" i="0" dirty="0">
                          <a:latin typeface="+mn-lt"/>
                          <a:ea typeface="Calibri"/>
                          <a:cs typeface="Times New Roman"/>
                        </a:rPr>
                        <a:t>Νερό:</a:t>
                      </a:r>
                      <a:r>
                        <a:rPr lang="el-GR" sz="2000" i="0" dirty="0">
                          <a:latin typeface="+mn-lt"/>
                          <a:ea typeface="Calibri"/>
                          <a:cs typeface="Times New Roman"/>
                        </a:rPr>
                        <a:t> </a:t>
                      </a:r>
                    </a:p>
                    <a:p>
                      <a:pPr algn="ctr">
                        <a:lnSpc>
                          <a:spcPct val="115000"/>
                        </a:lnSpc>
                        <a:spcBef>
                          <a:spcPts val="200"/>
                        </a:spcBef>
                        <a:spcAft>
                          <a:spcPts val="200"/>
                        </a:spcAft>
                      </a:pPr>
                      <a:r>
                        <a:rPr lang="el-GR" sz="2000" i="0" dirty="0">
                          <a:latin typeface="+mn-lt"/>
                          <a:ea typeface="Calibri"/>
                          <a:cs typeface="Times New Roman"/>
                        </a:rPr>
                        <a:t>Έλεγχος με φαινολο-φθαλείνη</a:t>
                      </a: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15000"/>
                        </a:lnSpc>
                        <a:spcBef>
                          <a:spcPts val="200"/>
                        </a:spcBef>
                        <a:spcAft>
                          <a:spcPts val="200"/>
                        </a:spcAft>
                      </a:pPr>
                      <a:r>
                        <a:rPr lang="el-GR" sz="2000" b="1" i="0" dirty="0">
                          <a:latin typeface="+mn-lt"/>
                          <a:ea typeface="Calibri"/>
                          <a:cs typeface="Times New Roman"/>
                        </a:rPr>
                        <a:t>Νερό:</a:t>
                      </a:r>
                      <a:r>
                        <a:rPr lang="el-GR" sz="2000" i="0" dirty="0">
                          <a:latin typeface="+mn-lt"/>
                          <a:ea typeface="Calibri"/>
                          <a:cs typeface="Times New Roman"/>
                        </a:rPr>
                        <a:t> </a:t>
                      </a:r>
                    </a:p>
                    <a:p>
                      <a:pPr algn="ctr">
                        <a:lnSpc>
                          <a:spcPct val="115000"/>
                        </a:lnSpc>
                        <a:spcBef>
                          <a:spcPts val="200"/>
                        </a:spcBef>
                        <a:spcAft>
                          <a:spcPts val="200"/>
                        </a:spcAft>
                      </a:pPr>
                      <a:r>
                        <a:rPr lang="el-GR" sz="2000" i="0" dirty="0">
                          <a:latin typeface="+mn-lt"/>
                          <a:ea typeface="Calibri"/>
                          <a:cs typeface="Times New Roman"/>
                        </a:rPr>
                        <a:t>Μέτρηση </a:t>
                      </a:r>
                      <a:r>
                        <a:rPr lang="en-US" sz="2000" i="0" dirty="0">
                          <a:latin typeface="+mn-lt"/>
                          <a:ea typeface="Calibri"/>
                          <a:cs typeface="Times New Roman"/>
                        </a:rPr>
                        <a:t>pH</a:t>
                      </a:r>
                      <a:r>
                        <a:rPr lang="el-GR" sz="2000" i="0" dirty="0">
                          <a:latin typeface="+mn-lt"/>
                          <a:ea typeface="Calibri"/>
                          <a:cs typeface="Times New Roman"/>
                        </a:rPr>
                        <a:t> (πεχαμετρική ταινία)</a:t>
                      </a: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15000"/>
                        </a:lnSpc>
                        <a:spcBef>
                          <a:spcPts val="200"/>
                        </a:spcBef>
                        <a:spcAft>
                          <a:spcPts val="200"/>
                        </a:spcAft>
                      </a:pPr>
                      <a:r>
                        <a:rPr lang="el-GR" sz="2000" b="1" i="0" dirty="0">
                          <a:latin typeface="+mn-lt"/>
                          <a:ea typeface="Calibri"/>
                          <a:cs typeface="Times New Roman"/>
                        </a:rPr>
                        <a:t>Προσθήκη </a:t>
                      </a:r>
                      <a:r>
                        <a:rPr lang="en-US" sz="2000" b="1" i="0" dirty="0">
                          <a:latin typeface="+mn-lt"/>
                          <a:ea typeface="Calibri"/>
                          <a:cs typeface="Times New Roman"/>
                        </a:rPr>
                        <a:t>Ca</a:t>
                      </a:r>
                      <a:r>
                        <a:rPr lang="en-US" sz="2000" b="1" i="0" baseline="30000" dirty="0">
                          <a:latin typeface="+mn-lt"/>
                          <a:ea typeface="Calibri"/>
                          <a:cs typeface="Times New Roman"/>
                        </a:rPr>
                        <a:t>2+</a:t>
                      </a:r>
                      <a:endParaRPr lang="el-GR" sz="2000" i="0" dirty="0">
                        <a:latin typeface="+mn-lt"/>
                        <a:ea typeface="Calibri"/>
                        <a:cs typeface="Times New Roman"/>
                      </a:endParaRPr>
                    </a:p>
                  </a:txBody>
                  <a:tcPr marL="62702" marR="627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15000"/>
                        </a:lnSpc>
                        <a:spcBef>
                          <a:spcPts val="200"/>
                        </a:spcBef>
                        <a:spcAft>
                          <a:spcPts val="200"/>
                        </a:spcAft>
                      </a:pPr>
                      <a:r>
                        <a:rPr lang="el-GR" sz="2000" b="1" i="0" dirty="0">
                          <a:latin typeface="+mn-lt"/>
                          <a:ea typeface="Calibri"/>
                          <a:cs typeface="Times New Roman"/>
                        </a:rPr>
                        <a:t>Προσθήκη </a:t>
                      </a:r>
                      <a:r>
                        <a:rPr lang="en-US" sz="2000" b="1" i="0" dirty="0">
                          <a:latin typeface="+mn-lt"/>
                          <a:ea typeface="Calibri"/>
                          <a:cs typeface="Times New Roman"/>
                        </a:rPr>
                        <a:t>Mg</a:t>
                      </a:r>
                      <a:r>
                        <a:rPr lang="en-US" sz="2000" b="1" i="0" baseline="30000" dirty="0">
                          <a:latin typeface="+mn-lt"/>
                          <a:ea typeface="Calibri"/>
                          <a:cs typeface="Times New Roman"/>
                        </a:rPr>
                        <a:t>2+</a:t>
                      </a:r>
                      <a:endParaRPr lang="el-GR" sz="2000" i="0" dirty="0">
                        <a:latin typeface="+mn-lt"/>
                        <a:ea typeface="Calibri"/>
                        <a:cs typeface="Times New Roman"/>
                      </a:endParaRPr>
                    </a:p>
                  </a:txBody>
                  <a:tcPr marL="62702" marR="6270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1469310">
                <a:tc>
                  <a:txBody>
                    <a:bodyPr/>
                    <a:lstStyle/>
                    <a:p>
                      <a:pPr>
                        <a:lnSpc>
                          <a:spcPct val="115000"/>
                        </a:lnSpc>
                        <a:spcBef>
                          <a:spcPts val="600"/>
                        </a:spcBef>
                        <a:spcAft>
                          <a:spcPts val="0"/>
                        </a:spcAft>
                      </a:pPr>
                      <a:r>
                        <a:rPr lang="el-GR" sz="2000" b="1" i="0" dirty="0">
                          <a:latin typeface="+mn-lt"/>
                          <a:ea typeface="Calibri"/>
                          <a:cs typeface="Times New Roman"/>
                        </a:rPr>
                        <a:t>Σαπούνι</a:t>
                      </a:r>
                      <a:endParaRPr lang="el-GR" sz="2000" i="0" dirty="0">
                        <a:latin typeface="+mn-lt"/>
                        <a:ea typeface="Calibri"/>
                        <a:cs typeface="Times New Roman"/>
                      </a:endParaRPr>
                    </a:p>
                  </a:txBody>
                  <a:tcPr marL="62702" marR="6270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0"/>
                        </a:spcAft>
                      </a:pPr>
                      <a:r>
                        <a:rPr lang="el-GR" sz="2000" b="1" i="0" dirty="0">
                          <a:latin typeface="+mn-lt"/>
                          <a:ea typeface="Calibri"/>
                          <a:cs typeface="Times New Roman"/>
                        </a:rPr>
                        <a:t>Α1:</a:t>
                      </a:r>
                      <a:r>
                        <a:rPr lang="el-GR" sz="2000" i="0" dirty="0">
                          <a:latin typeface="+mn-lt"/>
                          <a:ea typeface="Calibri"/>
                          <a:cs typeface="Times New Roman"/>
                        </a:rPr>
                        <a:t> </a:t>
                      </a:r>
                    </a:p>
                    <a:p>
                      <a:pPr>
                        <a:lnSpc>
                          <a:spcPct val="115000"/>
                        </a:lnSpc>
                        <a:spcBef>
                          <a:spcPts val="600"/>
                        </a:spcBef>
                        <a:spcAft>
                          <a:spcPts val="0"/>
                        </a:spcAft>
                      </a:pPr>
                      <a:r>
                        <a:rPr lang="el-GR" sz="2000" i="0" dirty="0">
                          <a:latin typeface="+mn-lt"/>
                          <a:ea typeface="Calibri"/>
                          <a:cs typeface="Times New Roman"/>
                        </a:rPr>
                        <a:t>Χρώμα διαλύματος:</a:t>
                      </a: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0"/>
                        </a:spcAft>
                      </a:pPr>
                      <a:r>
                        <a:rPr lang="el-GR" sz="2000" b="1" i="0" dirty="0">
                          <a:latin typeface="+mn-lt"/>
                          <a:ea typeface="Calibri"/>
                          <a:cs typeface="Times New Roman"/>
                        </a:rPr>
                        <a:t>Α2:</a:t>
                      </a:r>
                      <a:r>
                        <a:rPr lang="el-GR" sz="2000" i="0" dirty="0">
                          <a:latin typeface="+mn-lt"/>
                          <a:ea typeface="Calibri"/>
                          <a:cs typeface="Times New Roman"/>
                        </a:rPr>
                        <a:t> </a:t>
                      </a:r>
                    </a:p>
                    <a:p>
                      <a:pPr>
                        <a:lnSpc>
                          <a:spcPct val="115000"/>
                        </a:lnSpc>
                        <a:spcBef>
                          <a:spcPts val="600"/>
                        </a:spcBef>
                        <a:spcAft>
                          <a:spcPts val="0"/>
                        </a:spcAft>
                      </a:pPr>
                      <a:r>
                        <a:rPr lang="en-US" sz="2000" i="0" dirty="0">
                          <a:latin typeface="+mn-lt"/>
                          <a:ea typeface="Calibri"/>
                          <a:cs typeface="Times New Roman"/>
                        </a:rPr>
                        <a:t>pH</a:t>
                      </a:r>
                      <a:r>
                        <a:rPr lang="el-GR" sz="2000" i="0" dirty="0">
                          <a:latin typeface="+mn-lt"/>
                          <a:ea typeface="Calibri"/>
                          <a:cs typeface="Times New Roman"/>
                        </a:rPr>
                        <a:t>:</a:t>
                      </a: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0"/>
                        </a:spcAft>
                      </a:pPr>
                      <a:r>
                        <a:rPr lang="el-GR" sz="2000" b="1" i="0" dirty="0">
                          <a:latin typeface="+mn-lt"/>
                          <a:ea typeface="Calibri"/>
                          <a:cs typeface="Times New Roman"/>
                        </a:rPr>
                        <a:t>Β:</a:t>
                      </a:r>
                      <a:r>
                        <a:rPr lang="el-GR" sz="2000" i="0" dirty="0">
                          <a:latin typeface="+mn-lt"/>
                          <a:ea typeface="Calibri"/>
                          <a:cs typeface="Times New Roman"/>
                        </a:rPr>
                        <a:t> </a:t>
                      </a:r>
                    </a:p>
                    <a:p>
                      <a:pPr>
                        <a:lnSpc>
                          <a:spcPct val="115000"/>
                        </a:lnSpc>
                        <a:spcBef>
                          <a:spcPts val="600"/>
                        </a:spcBef>
                        <a:spcAft>
                          <a:spcPts val="0"/>
                        </a:spcAft>
                      </a:pPr>
                      <a:r>
                        <a:rPr lang="el-GR" sz="2000" i="0" dirty="0">
                          <a:latin typeface="+mn-lt"/>
                          <a:ea typeface="Calibri"/>
                          <a:cs typeface="Times New Roman"/>
                        </a:rPr>
                        <a:t>Παρατήρηση:</a:t>
                      </a: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0"/>
                        </a:spcAft>
                      </a:pPr>
                      <a:r>
                        <a:rPr lang="el-GR" sz="2000" b="1" i="0" dirty="0">
                          <a:latin typeface="+mn-lt"/>
                          <a:ea typeface="Calibri"/>
                          <a:cs typeface="Times New Roman"/>
                        </a:rPr>
                        <a:t>Γ:</a:t>
                      </a:r>
                      <a:r>
                        <a:rPr lang="el-GR" sz="2000" i="0" dirty="0">
                          <a:latin typeface="+mn-lt"/>
                          <a:ea typeface="Calibri"/>
                          <a:cs typeface="Times New Roman"/>
                        </a:rPr>
                        <a:t> </a:t>
                      </a:r>
                    </a:p>
                    <a:p>
                      <a:pPr>
                        <a:lnSpc>
                          <a:spcPct val="115000"/>
                        </a:lnSpc>
                        <a:spcBef>
                          <a:spcPts val="600"/>
                        </a:spcBef>
                        <a:spcAft>
                          <a:spcPts val="0"/>
                        </a:spcAft>
                      </a:pPr>
                      <a:r>
                        <a:rPr lang="el-GR" sz="2000" i="0" dirty="0">
                          <a:latin typeface="+mn-lt"/>
                          <a:ea typeface="Calibri"/>
                          <a:cs typeface="Times New Roman"/>
                        </a:rPr>
                        <a:t>Παρατήρηση:</a:t>
                      </a:r>
                    </a:p>
                  </a:txBody>
                  <a:tcPr marL="62702" marR="6270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9742">
                <a:tc>
                  <a:txBody>
                    <a:bodyPr/>
                    <a:lstStyle/>
                    <a:p>
                      <a:pPr>
                        <a:lnSpc>
                          <a:spcPct val="115000"/>
                        </a:lnSpc>
                        <a:spcBef>
                          <a:spcPts val="600"/>
                        </a:spcBef>
                        <a:spcAft>
                          <a:spcPts val="0"/>
                        </a:spcAft>
                      </a:pPr>
                      <a:r>
                        <a:rPr lang="el-GR" sz="2000" b="1" i="0" dirty="0">
                          <a:latin typeface="+mn-lt"/>
                          <a:ea typeface="Calibri"/>
                          <a:cs typeface="Times New Roman"/>
                        </a:rPr>
                        <a:t>Απορρυπαντικό </a:t>
                      </a:r>
                      <a:endParaRPr lang="el-GR" sz="2000" i="0" dirty="0">
                        <a:latin typeface="+mn-lt"/>
                        <a:ea typeface="Calibri"/>
                        <a:cs typeface="Times New Roman"/>
                      </a:endParaRPr>
                    </a:p>
                  </a:txBody>
                  <a:tcPr marL="62702" marR="6270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0"/>
                        </a:spcAft>
                      </a:pPr>
                      <a:r>
                        <a:rPr lang="el-GR" sz="2000" b="1" i="0" dirty="0">
                          <a:latin typeface="+mn-lt"/>
                          <a:ea typeface="Calibri"/>
                          <a:cs typeface="Times New Roman"/>
                        </a:rPr>
                        <a:t>Δ1:</a:t>
                      </a:r>
                      <a:r>
                        <a:rPr lang="el-GR" sz="2000" i="0" dirty="0">
                          <a:latin typeface="+mn-lt"/>
                          <a:ea typeface="Calibri"/>
                          <a:cs typeface="Times New Roman"/>
                        </a:rPr>
                        <a:t> </a:t>
                      </a:r>
                    </a:p>
                    <a:p>
                      <a:pPr>
                        <a:lnSpc>
                          <a:spcPct val="115000"/>
                        </a:lnSpc>
                        <a:spcBef>
                          <a:spcPts val="600"/>
                        </a:spcBef>
                        <a:spcAft>
                          <a:spcPts val="0"/>
                        </a:spcAft>
                      </a:pPr>
                      <a:r>
                        <a:rPr lang="el-GR" sz="2000" i="0" dirty="0">
                          <a:latin typeface="+mn-lt"/>
                          <a:ea typeface="Calibri"/>
                          <a:cs typeface="Times New Roman"/>
                        </a:rPr>
                        <a:t>Χρώμα διαλύματος:</a:t>
                      </a: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0"/>
                        </a:spcAft>
                      </a:pPr>
                      <a:r>
                        <a:rPr lang="el-GR" sz="2000" b="1" i="0" dirty="0">
                          <a:latin typeface="+mn-lt"/>
                          <a:ea typeface="Calibri"/>
                          <a:cs typeface="Times New Roman"/>
                        </a:rPr>
                        <a:t>Δ2:</a:t>
                      </a:r>
                      <a:r>
                        <a:rPr lang="el-GR" sz="2000" i="0" dirty="0">
                          <a:latin typeface="+mn-lt"/>
                          <a:ea typeface="Calibri"/>
                          <a:cs typeface="Times New Roman"/>
                        </a:rPr>
                        <a:t> </a:t>
                      </a:r>
                    </a:p>
                    <a:p>
                      <a:pPr>
                        <a:lnSpc>
                          <a:spcPct val="115000"/>
                        </a:lnSpc>
                        <a:spcBef>
                          <a:spcPts val="600"/>
                        </a:spcBef>
                        <a:spcAft>
                          <a:spcPts val="0"/>
                        </a:spcAft>
                      </a:pPr>
                      <a:r>
                        <a:rPr lang="en-US" sz="2000" i="0" dirty="0">
                          <a:latin typeface="+mn-lt"/>
                          <a:ea typeface="Calibri"/>
                          <a:cs typeface="Times New Roman"/>
                        </a:rPr>
                        <a:t>pH</a:t>
                      </a:r>
                      <a:r>
                        <a:rPr lang="el-GR" sz="2000" i="0" dirty="0">
                          <a:latin typeface="+mn-lt"/>
                          <a:ea typeface="Calibri"/>
                          <a:cs typeface="Times New Roman"/>
                        </a:rPr>
                        <a:t>:</a:t>
                      </a: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0"/>
                        </a:spcAft>
                      </a:pPr>
                      <a:r>
                        <a:rPr lang="el-GR" sz="2000" b="1" i="0" dirty="0">
                          <a:latin typeface="+mn-lt"/>
                          <a:ea typeface="Calibri"/>
                          <a:cs typeface="Times New Roman"/>
                        </a:rPr>
                        <a:t>Ε:</a:t>
                      </a:r>
                      <a:r>
                        <a:rPr lang="el-GR" sz="2000" i="0" dirty="0">
                          <a:latin typeface="+mn-lt"/>
                          <a:ea typeface="Calibri"/>
                          <a:cs typeface="Times New Roman"/>
                        </a:rPr>
                        <a:t> </a:t>
                      </a:r>
                    </a:p>
                    <a:p>
                      <a:pPr>
                        <a:lnSpc>
                          <a:spcPct val="115000"/>
                        </a:lnSpc>
                        <a:spcBef>
                          <a:spcPts val="600"/>
                        </a:spcBef>
                        <a:spcAft>
                          <a:spcPts val="0"/>
                        </a:spcAft>
                      </a:pPr>
                      <a:r>
                        <a:rPr lang="el-GR" sz="2000" i="0" dirty="0">
                          <a:latin typeface="+mn-lt"/>
                          <a:ea typeface="Calibri"/>
                          <a:cs typeface="Times New Roman"/>
                        </a:rPr>
                        <a:t>Παρατήρηση:</a:t>
                      </a: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0"/>
                        </a:spcAft>
                      </a:pPr>
                      <a:r>
                        <a:rPr lang="el-GR" sz="2000" b="1" i="0" dirty="0">
                          <a:latin typeface="+mn-lt"/>
                          <a:ea typeface="Calibri"/>
                          <a:cs typeface="Times New Roman"/>
                        </a:rPr>
                        <a:t>ΣΤ:</a:t>
                      </a:r>
                      <a:r>
                        <a:rPr lang="el-GR" sz="2000" i="0" dirty="0">
                          <a:latin typeface="+mn-lt"/>
                          <a:ea typeface="Calibri"/>
                          <a:cs typeface="Times New Roman"/>
                        </a:rPr>
                        <a:t> </a:t>
                      </a:r>
                    </a:p>
                    <a:p>
                      <a:pPr>
                        <a:lnSpc>
                          <a:spcPct val="115000"/>
                        </a:lnSpc>
                        <a:spcBef>
                          <a:spcPts val="600"/>
                        </a:spcBef>
                        <a:spcAft>
                          <a:spcPts val="0"/>
                        </a:spcAft>
                      </a:pPr>
                      <a:r>
                        <a:rPr lang="el-GR" sz="2000" i="0" dirty="0">
                          <a:latin typeface="+mn-lt"/>
                          <a:ea typeface="Calibri"/>
                          <a:cs typeface="Times New Roman"/>
                        </a:rPr>
                        <a:t>Παρατήρηση:</a:t>
                      </a:r>
                    </a:p>
                  </a:txBody>
                  <a:tcPr marL="62702" marR="6270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32</a:t>
            </a:fld>
            <a:endParaRPr lang="el-GR" dirty="0"/>
          </a:p>
        </p:txBody>
      </p:sp>
    </p:spTree>
    <p:extLst>
      <p:ext uri="{BB962C8B-B14F-4D97-AF65-F5344CB8AC3E}">
        <p14:creationId xmlns:p14="http://schemas.microsoft.com/office/powerpoint/2010/main" val="27003157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Ερωτήσεις</a:t>
            </a:r>
          </a:p>
        </p:txBody>
      </p:sp>
      <p:sp>
        <p:nvSpPr>
          <p:cNvPr id="3" name="Content Placeholder 2"/>
          <p:cNvSpPr>
            <a:spLocks noGrp="1"/>
          </p:cNvSpPr>
          <p:nvPr>
            <p:ph idx="1"/>
          </p:nvPr>
        </p:nvSpPr>
        <p:spPr>
          <a:xfrm>
            <a:off x="323528" y="1196752"/>
            <a:ext cx="8507288" cy="5472608"/>
          </a:xfrm>
        </p:spPr>
        <p:txBody>
          <a:bodyPr>
            <a:normAutofit lnSpcReduction="10000"/>
          </a:bodyPr>
          <a:lstStyle/>
          <a:p>
            <a:pPr marL="457200" lvl="0" indent="-457200">
              <a:spcBef>
                <a:spcPts val="1800"/>
              </a:spcBef>
              <a:buFont typeface="+mj-lt"/>
              <a:buAutoNum type="arabicPeriod"/>
            </a:pPr>
            <a:r>
              <a:rPr lang="el-GR" sz="2400" dirty="0" smtClean="0"/>
              <a:t>Ερμηνεύστε τις διαφορές στη συμπεριφορά των </a:t>
            </a:r>
            <a:r>
              <a:rPr lang="el-GR" sz="2400" b="1" dirty="0" smtClean="0"/>
              <a:t>σαπώνων </a:t>
            </a:r>
            <a:r>
              <a:rPr lang="el-GR" sz="2400" dirty="0" smtClean="0"/>
              <a:t>και των </a:t>
            </a:r>
            <a:r>
              <a:rPr lang="el-GR" sz="2400" b="1" dirty="0" smtClean="0"/>
              <a:t>απορρυπαντικών</a:t>
            </a:r>
            <a:r>
              <a:rPr lang="el-GR" sz="2400" dirty="0" smtClean="0"/>
              <a:t> στο νερό παρουσία των αλάτων ασβεστίου και μαγνησίου.</a:t>
            </a:r>
          </a:p>
          <a:p>
            <a:pPr marL="457200" lvl="0" indent="-457200" fontAlgn="base" hangingPunct="0">
              <a:spcBef>
                <a:spcPts val="1800"/>
              </a:spcBef>
              <a:buFont typeface="+mj-lt"/>
              <a:buAutoNum type="arabicPeriod"/>
            </a:pPr>
            <a:r>
              <a:rPr lang="el-GR" sz="2400" dirty="0" smtClean="0"/>
              <a:t>Πως περιμένετε να επηρεάζεται η απορρυπαντική δράση ενός σαπουνιού όταν σε πόσιμο (όχι σκληρό) νερό προσθέσουμε (α) χλωριούχο μαγνήσιο, (β) θειικό μαγνήσιο και (γ) όξινο ανθρακικό μαγνήσιο; </a:t>
            </a:r>
          </a:p>
          <a:p>
            <a:pPr marL="457200" lvl="0" indent="-457200" fontAlgn="base" hangingPunct="0">
              <a:spcBef>
                <a:spcPts val="1800"/>
              </a:spcBef>
              <a:buFont typeface="+mj-lt"/>
              <a:buAutoNum type="arabicPeriod"/>
            </a:pPr>
            <a:r>
              <a:rPr lang="el-GR" sz="2400" dirty="0" smtClean="0"/>
              <a:t>Τι περιμένετε να συμβεί όταν θερμάνουμε έντονα τα παραπάνω υδατικά διαλύματα;</a:t>
            </a:r>
          </a:p>
          <a:p>
            <a:pPr marL="457200" lvl="0" indent="-457200">
              <a:spcBef>
                <a:spcPts val="1800"/>
              </a:spcBef>
              <a:buFont typeface="+mj-lt"/>
              <a:buAutoNum type="arabicPeriod"/>
            </a:pPr>
            <a:r>
              <a:rPr lang="el-GR" sz="2400" dirty="0" smtClean="0"/>
              <a:t>Πώς περιμένετε να επηρεάζεται η απορρυπαντική δράση ενός σαπουνιού όταν στο διάλυμα του άλατος </a:t>
            </a:r>
            <a:r>
              <a:rPr lang="en-US" sz="2400" dirty="0" smtClean="0"/>
              <a:t>Ca</a:t>
            </a:r>
            <a:r>
              <a:rPr lang="el-GR" sz="2400" baseline="30000" dirty="0" smtClean="0"/>
              <a:t>2+</a:t>
            </a:r>
            <a:r>
              <a:rPr lang="el-GR" sz="2400" dirty="0" smtClean="0"/>
              <a:t> ή </a:t>
            </a:r>
            <a:r>
              <a:rPr lang="en-US" sz="2400" dirty="0" smtClean="0"/>
              <a:t>Mg</a:t>
            </a:r>
            <a:r>
              <a:rPr lang="el-GR" sz="2400" baseline="30000" dirty="0" smtClean="0"/>
              <a:t>2+</a:t>
            </a:r>
            <a:r>
              <a:rPr lang="el-GR" sz="2400" dirty="0" smtClean="0"/>
              <a:t> προστεθεί ανθρακικό νάτριο (</a:t>
            </a:r>
            <a:r>
              <a:rPr lang="en-US" sz="2400" dirty="0" smtClean="0"/>
              <a:t>Na</a:t>
            </a:r>
            <a:r>
              <a:rPr lang="el-GR" sz="2400" baseline="-25000" dirty="0" smtClean="0"/>
              <a:t>2</a:t>
            </a:r>
            <a:r>
              <a:rPr lang="en-US" sz="2400" dirty="0" smtClean="0"/>
              <a:t>CO</a:t>
            </a:r>
            <a:r>
              <a:rPr lang="el-GR" sz="2400" baseline="-25000" dirty="0" smtClean="0"/>
              <a:t>3</a:t>
            </a:r>
            <a:r>
              <a:rPr lang="el-GR" sz="2400" dirty="0" smtClean="0"/>
              <a:t>);</a:t>
            </a:r>
          </a:p>
          <a:p>
            <a:pPr marL="457200" lvl="0" indent="-457200" fontAlgn="base" hangingPunct="0">
              <a:spcBef>
                <a:spcPts val="1800"/>
              </a:spcBef>
              <a:buFont typeface="+mj-lt"/>
              <a:buAutoNum type="arabicPeriod"/>
            </a:pPr>
            <a:r>
              <a:rPr lang="el-GR" sz="2400" dirty="0" smtClean="0"/>
              <a:t>Προτείνετε 2 μεθόδους για την αποσκλήρυνση του νερού</a:t>
            </a:r>
            <a:r>
              <a:rPr lang="el-GR" sz="2400" dirty="0"/>
              <a:t>.</a:t>
            </a:r>
            <a:endParaRPr lang="el-GR" sz="2400" dirty="0" smtClean="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33</a:t>
            </a:fld>
            <a:endParaRPr lang="el-GR" dirty="0"/>
          </a:p>
        </p:txBody>
      </p:sp>
    </p:spTree>
    <p:extLst>
      <p:ext uri="{BB962C8B-B14F-4D97-AF65-F5344CB8AC3E}">
        <p14:creationId xmlns:p14="http://schemas.microsoft.com/office/powerpoint/2010/main" val="37127314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Βιβλιογραφία</a:t>
            </a:r>
          </a:p>
        </p:txBody>
      </p:sp>
      <p:sp>
        <p:nvSpPr>
          <p:cNvPr id="44033" name="Rectangle 1"/>
          <p:cNvSpPr>
            <a:spLocks noChangeArrowheads="1"/>
          </p:cNvSpPr>
          <p:nvPr/>
        </p:nvSpPr>
        <p:spPr bwMode="auto">
          <a:xfrm>
            <a:off x="504632" y="1196752"/>
            <a:ext cx="8143932"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04000" marR="0" lvl="0" indent="-504000" algn="l" defTabSz="914400" rtl="0" eaLnBrk="1" fontAlgn="base" latinLnBrk="0" hangingPunct="1">
              <a:lnSpc>
                <a:spcPct val="100000"/>
              </a:lnSpc>
              <a:spcBef>
                <a:spcPct val="0"/>
              </a:spcBef>
              <a:spcAft>
                <a:spcPts val="2400"/>
              </a:spcAft>
              <a:buClrTx/>
              <a:buSzTx/>
              <a:buFontTx/>
              <a:buChar char="•"/>
              <a:tabLst/>
            </a:pPr>
            <a:r>
              <a:rPr kumimoji="0" lang="el-GR" sz="2400" b="0" i="0" u="none" strike="noStrike" cap="none" normalizeH="0" baseline="0" dirty="0" smtClean="0">
                <a:ln>
                  <a:noFill/>
                </a:ln>
                <a:solidFill>
                  <a:schemeClr val="tx1"/>
                </a:solidFill>
                <a:effectLst/>
                <a:latin typeface="+mn-lt"/>
                <a:ea typeface="Calibri" pitchFamily="34" charset="0"/>
                <a:cs typeface="Times New Roman" pitchFamily="18" charset="0"/>
              </a:rPr>
              <a:t>McMurry John, Οργανική Χημεία, Πανεπιστημιακές Εκδόσεις Κρήτης, 2012 (ενιαίος τόμος),</a:t>
            </a:r>
            <a:endParaRPr kumimoji="0" lang="el-GR" sz="2400" b="0" i="0" u="none" strike="noStrike" cap="none" normalizeH="0" baseline="0" dirty="0" smtClean="0">
              <a:ln>
                <a:noFill/>
              </a:ln>
              <a:solidFill>
                <a:schemeClr val="tx1"/>
              </a:solidFill>
              <a:effectLst/>
              <a:latin typeface="+mn-lt"/>
              <a:cs typeface="Arial" pitchFamily="34" charset="0"/>
            </a:endParaRPr>
          </a:p>
          <a:p>
            <a:pPr marL="504000" indent="-504000" eaLnBrk="0" hangingPunct="0">
              <a:spcAft>
                <a:spcPts val="2400"/>
              </a:spcAft>
              <a:buFontTx/>
              <a:buChar char="•"/>
            </a:pPr>
            <a:r>
              <a:rPr lang="en-US" sz="2400" dirty="0" smtClean="0">
                <a:latin typeface="+mn-lt"/>
                <a:ea typeface="Calibri" pitchFamily="34" charset="0"/>
                <a:cs typeface="Times New Roman" pitchFamily="18" charset="0"/>
              </a:rPr>
              <a:t>D. Katz, The Science of Soaps and Detergents, </a:t>
            </a:r>
            <a:r>
              <a:rPr lang="en-US" sz="2400" dirty="0" smtClean="0">
                <a:latin typeface="+mn-lt"/>
                <a:ea typeface="Calibri" pitchFamily="34" charset="0"/>
                <a:cs typeface="Times New Roman" pitchFamily="18" charset="0"/>
                <a:hlinkClick r:id="rId2"/>
              </a:rPr>
              <a:t>www.chymist.com/Soap%20and%20detergent.pdf </a:t>
            </a:r>
            <a:r>
              <a:rPr lang="en-US" sz="2400" dirty="0" smtClean="0">
                <a:latin typeface="+mn-lt"/>
                <a:ea typeface="Calibri" pitchFamily="34" charset="0"/>
                <a:cs typeface="Times New Roman" pitchFamily="18" charset="0"/>
              </a:rPr>
              <a:t> </a:t>
            </a:r>
            <a:r>
              <a:rPr lang="el-GR" sz="2400" dirty="0" smtClean="0">
                <a:latin typeface="+mn-lt"/>
                <a:ea typeface="Calibri" pitchFamily="34" charset="0"/>
                <a:cs typeface="Times New Roman" pitchFamily="18" charset="0"/>
              </a:rPr>
              <a:t>,</a:t>
            </a:r>
            <a:endParaRPr lang="en-US" sz="2400" dirty="0" smtClean="0">
              <a:latin typeface="+mn-lt"/>
              <a:cs typeface="Arial" pitchFamily="34" charset="0"/>
            </a:endParaRPr>
          </a:p>
          <a:p>
            <a:pPr marL="504000" marR="0" lvl="0" indent="-504000" algn="l" defTabSz="914400" rtl="0" eaLnBrk="0" fontAlgn="base" latinLnBrk="0" hangingPunct="0">
              <a:lnSpc>
                <a:spcPct val="100000"/>
              </a:lnSpc>
              <a:spcBef>
                <a:spcPct val="0"/>
              </a:spcBef>
              <a:spcAft>
                <a:spcPts val="2400"/>
              </a:spcAft>
              <a:buClrTx/>
              <a:buSzTx/>
              <a:buFontTx/>
              <a:buChar char="•"/>
              <a:tabLst/>
            </a:pPr>
            <a:r>
              <a:rPr kumimoji="0" lang="en-US" sz="2400" b="0" i="0" u="none" strike="noStrike" cap="none" normalizeH="0" baseline="0" dirty="0" smtClean="0">
                <a:ln>
                  <a:noFill/>
                </a:ln>
                <a:solidFill>
                  <a:schemeClr val="tx1"/>
                </a:solidFill>
                <a:effectLst/>
                <a:latin typeface="+mn-lt"/>
                <a:ea typeface="Calibri" pitchFamily="34" charset="0"/>
                <a:cs typeface="Times New Roman" pitchFamily="18" charset="0"/>
              </a:rPr>
              <a:t>Wolbers R., (2000), Cleaning Painted Surfaces. Aqueous Methods, Archetype Publications, London</a:t>
            </a:r>
            <a:r>
              <a:rPr kumimoji="0" lang="el-GR" sz="2400" b="0" i="0" u="none" strike="noStrike" cap="none" normalizeH="0" baseline="0" dirty="0" smtClean="0">
                <a:ln>
                  <a:noFill/>
                </a:ln>
                <a:solidFill>
                  <a:schemeClr val="tx1"/>
                </a:solidFill>
                <a:effectLst/>
                <a:latin typeface="+mn-lt"/>
                <a:ea typeface="Calibri" pitchFamily="34" charset="0"/>
                <a:cs typeface="Times New Roman" pitchFamily="18" charset="0"/>
              </a:rPr>
              <a:t>,</a:t>
            </a:r>
            <a:endParaRPr kumimoji="0" lang="el-GR" sz="2400" b="0" i="0" u="none" strike="noStrike" cap="none" normalizeH="0" baseline="0" dirty="0" smtClean="0">
              <a:ln>
                <a:noFill/>
              </a:ln>
              <a:solidFill>
                <a:schemeClr val="tx1"/>
              </a:solidFill>
              <a:effectLst/>
              <a:latin typeface="+mn-lt"/>
              <a:cs typeface="Arial" pitchFamily="34" charset="0"/>
            </a:endParaRPr>
          </a:p>
          <a:p>
            <a:pPr marL="504000" marR="0" lvl="0" indent="-504000" algn="l" defTabSz="914400" rtl="0" eaLnBrk="0" fontAlgn="base" latinLnBrk="0" hangingPunct="0">
              <a:lnSpc>
                <a:spcPct val="100000"/>
              </a:lnSpc>
              <a:spcBef>
                <a:spcPct val="0"/>
              </a:spcBef>
              <a:spcAft>
                <a:spcPts val="2400"/>
              </a:spcAft>
              <a:buClrTx/>
              <a:buSzTx/>
              <a:buFontTx/>
              <a:buChar char="•"/>
              <a:tabLst/>
            </a:pPr>
            <a:r>
              <a:rPr kumimoji="0" lang="en-US" sz="2400" b="0" i="0" u="none" strike="noStrike" cap="none" normalizeH="0" baseline="0" dirty="0" smtClean="0">
                <a:ln>
                  <a:noFill/>
                </a:ln>
                <a:solidFill>
                  <a:schemeClr val="tx1"/>
                </a:solidFill>
                <a:effectLst/>
                <a:latin typeface="+mn-lt"/>
                <a:ea typeface="Calibri" pitchFamily="34" charset="0"/>
                <a:cs typeface="Times New Roman" pitchFamily="18" charset="0"/>
              </a:rPr>
              <a:t>Stulik D., Miller D., Khanjian M., Khandekar N., Wolbers R., Carlson J., Petersen C., (2004), Solvent Gels for the Cleaning of Works of Art. The Residue Question, Getty Publications, Los Angeles.</a:t>
            </a:r>
            <a:endParaRPr kumimoji="0" lang="el-GR" sz="2400" b="0" i="0" u="none" strike="noStrike" cap="none" normalizeH="0" baseline="0" dirty="0" smtClean="0">
              <a:ln>
                <a:noFill/>
              </a:ln>
              <a:solidFill>
                <a:schemeClr val="tx1"/>
              </a:solidFill>
              <a:effectLst/>
              <a:latin typeface="+mn-lt"/>
              <a:cs typeface="Arial" pitchFamily="34" charset="0"/>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34</a:t>
            </a:fld>
            <a:endParaRPr lang="el-GR" dirty="0"/>
          </a:p>
        </p:txBody>
      </p:sp>
    </p:spTree>
    <p:extLst>
      <p:ext uri="{BB962C8B-B14F-4D97-AF65-F5344CB8AC3E}">
        <p14:creationId xmlns:p14="http://schemas.microsoft.com/office/powerpoint/2010/main" val="30898537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0049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33065339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Σταμάτης Μπογιατζής 2014. Σταμάτης Μπογιατζής. «Εργαστήριο Επιστήμης Υλικών ΙΙ. Ενότητα 6</a:t>
            </a:r>
            <a:r>
              <a:rPr lang="en-US" sz="2000" dirty="0" smtClean="0"/>
              <a:t>:</a:t>
            </a:r>
            <a:r>
              <a:rPr lang="el-GR" sz="2000" dirty="0"/>
              <a:t> Τασιενεργά : Απορρυπαντική </a:t>
            </a:r>
            <a:r>
              <a:rPr lang="el-GR" sz="2000" dirty="0" smtClean="0"/>
              <a:t>δράση».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0090119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solidFill>
                  <a:schemeClr val="tx1"/>
                </a:solidFill>
              </a:rPr>
              <a:t>Σημείωμα </a:t>
            </a:r>
            <a:r>
              <a:rPr lang="el-GR" dirty="0" smtClean="0">
                <a:solidFill>
                  <a:schemeClr val="tx1"/>
                </a:solidFill>
              </a:rPr>
              <a:t>Αδειοδότησης</a:t>
            </a:r>
            <a:endParaRPr lang="el-GR" dirty="0">
              <a:solidFill>
                <a:schemeClr val="tx1"/>
              </a:solidFill>
            </a:endParaRPr>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a:t>
            </a:r>
            <a:r>
              <a:rPr lang="el-GR" dirty="0" smtClean="0">
                <a:solidFill>
                  <a:prstClr val="black"/>
                </a:solidFill>
                <a:latin typeface="Calibri"/>
              </a:rPr>
              <a:t>creativecommons.org/licenses/by-nc-sa/4.0</a:t>
            </a:r>
            <a:r>
              <a:rPr lang="el-GR" dirty="0">
                <a:solidFill>
                  <a:prstClr val="black"/>
                </a:solidFill>
                <a:latin typeface="Calibri"/>
              </a:rPr>
              <a:t>/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31524177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Γενικά </a:t>
            </a:r>
            <a:endParaRPr lang="el-GR" dirty="0"/>
          </a:p>
        </p:txBody>
      </p:sp>
      <p:sp>
        <p:nvSpPr>
          <p:cNvPr id="3" name="Content Placeholder 2"/>
          <p:cNvSpPr>
            <a:spLocks noGrp="1"/>
          </p:cNvSpPr>
          <p:nvPr>
            <p:ph idx="1"/>
          </p:nvPr>
        </p:nvSpPr>
        <p:spPr/>
        <p:txBody>
          <a:bodyPr>
            <a:normAutofit/>
          </a:bodyPr>
          <a:lstStyle/>
          <a:p>
            <a:pPr>
              <a:lnSpc>
                <a:spcPct val="110000"/>
              </a:lnSpc>
              <a:spcBef>
                <a:spcPts val="1200"/>
              </a:spcBef>
            </a:pPr>
            <a:r>
              <a:rPr lang="el-GR" sz="2400" dirty="0" smtClean="0"/>
              <a:t>Οι σάπωνες παρασκευάζονται και χρησιμοποιούνται από την αρχαιότητα μέχρι και σήμερα με κύριο σκοπό την ικανότητά τους να απομακρύνουν λιπαρούς ρύπους</a:t>
            </a:r>
            <a:r>
              <a:rPr lang="el-GR" sz="2400" dirty="0"/>
              <a:t>,</a:t>
            </a:r>
            <a:endParaRPr lang="el-GR" sz="2400" dirty="0" smtClean="0"/>
          </a:p>
          <a:p>
            <a:pPr>
              <a:lnSpc>
                <a:spcPct val="110000"/>
              </a:lnSpc>
              <a:spcBef>
                <a:spcPts val="1200"/>
              </a:spcBef>
            </a:pPr>
            <a:r>
              <a:rPr lang="el-GR" sz="2400" dirty="0" smtClean="0"/>
              <a:t>Στο εργαστήριο θα εξεταστεί η </a:t>
            </a:r>
            <a:r>
              <a:rPr lang="el-GR" sz="2400" b="1" dirty="0" smtClean="0"/>
              <a:t>απορρυπαντική</a:t>
            </a:r>
            <a:r>
              <a:rPr lang="el-GR" sz="2400" dirty="0" smtClean="0"/>
              <a:t> τους δράση καθώς και η </a:t>
            </a:r>
            <a:r>
              <a:rPr lang="el-GR" sz="2400" b="1" dirty="0" smtClean="0"/>
              <a:t>αναστολή</a:t>
            </a:r>
            <a:r>
              <a:rPr lang="el-GR" sz="2400" dirty="0" smtClean="0"/>
              <a:t> της στην περίπτωση του σκληρού νερού (δηλαδή νερού με σημαντική παρουσία αλάτων ασβεστίου και μαγνησίου),</a:t>
            </a:r>
          </a:p>
          <a:p>
            <a:pPr>
              <a:lnSpc>
                <a:spcPct val="110000"/>
              </a:lnSpc>
              <a:spcBef>
                <a:spcPts val="1200"/>
              </a:spcBef>
            </a:pPr>
            <a:r>
              <a:rPr lang="el-GR" sz="2400" dirty="0" smtClean="0"/>
              <a:t>Η εξεύρεση λύσεων απέναντι σε αυτή την αναστολή είναι και λόγος που έχουν εισαχθεί τα βιομηχανικά απορρυπαντικά: παρουσία σκληρού νερού η απορρυπαντική δράση δεν επηρεάζεται σημαντικά.</a:t>
            </a:r>
          </a:p>
          <a:p>
            <a:pPr>
              <a:lnSpc>
                <a:spcPct val="110000"/>
              </a:lnSpc>
              <a:spcBef>
                <a:spcPts val="1200"/>
              </a:spcBef>
            </a:pPr>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37781256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solidFill>
                  <a:schemeClr val="tx1"/>
                </a:solidFill>
              </a:rPr>
              <a:t>Επεξήγηση όρων χρήσης έργων τρίτων</a:t>
            </a:r>
            <a:endParaRPr lang="el-GR" dirty="0">
              <a:solidFill>
                <a:schemeClr val="tx1"/>
              </a:solidFill>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39</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48423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34745537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a:t>
            </a:r>
            <a:r>
              <a:rPr lang="el-GR" sz="2000" dirty="0" smtClean="0"/>
              <a:t>περιεχομένου από τα ακόλουθα έργα</a:t>
            </a:r>
            <a:r>
              <a:rPr lang="en-US" sz="2000" dirty="0" smtClean="0"/>
              <a:t>:</a:t>
            </a:r>
          </a:p>
          <a:p>
            <a:pPr marL="0" indent="0">
              <a:buNone/>
            </a:pPr>
            <a:endParaRPr lang="en-US" sz="2000" dirty="0" smtClean="0"/>
          </a:p>
          <a:p>
            <a:pPr marL="0" indent="0">
              <a:buNone/>
            </a:pPr>
            <a:r>
              <a:rPr lang="el-GR" sz="2000" dirty="0"/>
              <a:t>Όλες οι εικόνες και χημικοί τύποι</a:t>
            </a:r>
            <a:r>
              <a:rPr lang="el-GR" sz="2000" dirty="0" smtClean="0"/>
              <a:t>:© </a:t>
            </a:r>
            <a:r>
              <a:rPr lang="el-GR" sz="2000" dirty="0"/>
              <a:t>Σταμάτης Χ. Μπογιατζής </a:t>
            </a:r>
          </a:p>
          <a:p>
            <a:pPr marL="0" indent="0">
              <a:buNone/>
            </a:pPr>
            <a:r>
              <a:rPr lang="el-GR" sz="2000" dirty="0"/>
              <a:t>(εκτός αν αναφέρεται </a:t>
            </a:r>
            <a:r>
              <a:rPr lang="el-GR" sz="2000" dirty="0" smtClean="0"/>
              <a:t>διαφορετικά</a:t>
            </a:r>
            <a:r>
              <a:rPr lang="en-US" sz="2000" dirty="0" smtClean="0"/>
              <a:t>)</a:t>
            </a:r>
            <a:endParaRPr lang="el-GR" sz="2000" dirty="0"/>
          </a:p>
          <a:p>
            <a:pPr marL="457200" indent="-457200">
              <a:buFont typeface="+mj-lt"/>
              <a:buAutoNum type="arabicPeriod"/>
            </a:pPr>
            <a:endParaRPr lang="el-GR" sz="2000" dirty="0"/>
          </a:p>
        </p:txBody>
      </p:sp>
    </p:spTree>
    <p:extLst>
      <p:ext uri="{BB962C8B-B14F-4D97-AF65-F5344CB8AC3E}">
        <p14:creationId xmlns:p14="http://schemas.microsoft.com/office/powerpoint/2010/main" val="27693264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12453255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080120"/>
          </a:xfrm>
        </p:spPr>
        <p:txBody>
          <a:bodyPr>
            <a:noAutofit/>
          </a:bodyPr>
          <a:lstStyle/>
          <a:p>
            <a:r>
              <a:rPr lang="el-GR" sz="3800" dirty="0" smtClean="0"/>
              <a:t>Ιδιότητες των σαπώνων </a:t>
            </a:r>
            <a:r>
              <a:rPr lang="en-US" dirty="0" smtClean="0"/>
              <a:t/>
            </a:r>
            <a:br>
              <a:rPr lang="en-US" dirty="0" smtClean="0"/>
            </a:br>
            <a:r>
              <a:rPr lang="el-GR" sz="3400" dirty="0" smtClean="0"/>
              <a:t>Γιατί αποκαλούνται «απορρυπαντικά»;</a:t>
            </a:r>
            <a:endParaRPr lang="el-GR" sz="3400" dirty="0"/>
          </a:p>
        </p:txBody>
      </p:sp>
      <p:sp>
        <p:nvSpPr>
          <p:cNvPr id="3" name="Content Placeholder 2"/>
          <p:cNvSpPr>
            <a:spLocks noGrp="1"/>
          </p:cNvSpPr>
          <p:nvPr>
            <p:ph idx="1"/>
          </p:nvPr>
        </p:nvSpPr>
        <p:spPr>
          <a:xfrm>
            <a:off x="395536" y="1340768"/>
            <a:ext cx="8229600" cy="5040560"/>
          </a:xfrm>
        </p:spPr>
        <p:txBody>
          <a:bodyPr>
            <a:normAutofit/>
          </a:bodyPr>
          <a:lstStyle/>
          <a:p>
            <a:pPr marL="360000" indent="-360000">
              <a:lnSpc>
                <a:spcPct val="120000"/>
              </a:lnSpc>
              <a:spcBef>
                <a:spcPts val="1200"/>
              </a:spcBef>
            </a:pPr>
            <a:r>
              <a:rPr lang="el-GR" sz="2400" dirty="0" smtClean="0"/>
              <a:t>Η απορρυπαντική δράση των σαπώνων και των βιομηχανικών απορρυπαντικών μπορεί να εξηγηθεί τόσο από τη χημεία (σε μοριακό επίπεδο), όσο και από τη φυσική,</a:t>
            </a:r>
          </a:p>
          <a:p>
            <a:pPr marL="360000" indent="-360000">
              <a:lnSpc>
                <a:spcPct val="120000"/>
              </a:lnSpc>
              <a:spcBef>
                <a:spcPts val="1200"/>
              </a:spcBef>
            </a:pPr>
            <a:r>
              <a:rPr lang="el-GR" sz="2400" dirty="0" smtClean="0"/>
              <a:t>Η εξήγηση από την πλευρά της </a:t>
            </a:r>
            <a:r>
              <a:rPr lang="el-GR" sz="2400" b="1" dirty="0" smtClean="0"/>
              <a:t>ΧΗΜΕΙΑΣ</a:t>
            </a:r>
            <a:r>
              <a:rPr lang="el-GR" sz="2400" dirty="0" smtClean="0"/>
              <a:t> λαμβάνει υπόψη τη </a:t>
            </a:r>
            <a:r>
              <a:rPr lang="el-GR" sz="2400" b="1" dirty="0" smtClean="0"/>
              <a:t>δομή των μορίων </a:t>
            </a:r>
            <a:r>
              <a:rPr lang="el-GR" sz="2400" dirty="0" smtClean="0"/>
              <a:t>των συγκεκριμένων υλικών,</a:t>
            </a:r>
          </a:p>
          <a:p>
            <a:pPr marL="360000" indent="-360000">
              <a:lnSpc>
                <a:spcPct val="120000"/>
              </a:lnSpc>
              <a:spcBef>
                <a:spcPts val="1200"/>
              </a:spcBef>
            </a:pPr>
            <a:r>
              <a:rPr lang="el-GR" sz="2400" dirty="0" smtClean="0"/>
              <a:t>Η εξήγηση από την πλευρά της </a:t>
            </a:r>
            <a:r>
              <a:rPr lang="el-GR" sz="2400" b="1" dirty="0" smtClean="0"/>
              <a:t>ΦΥΣΙΚΗΣ</a:t>
            </a:r>
            <a:r>
              <a:rPr lang="el-GR" sz="2400" dirty="0" smtClean="0"/>
              <a:t> λαμβάνει υπόψη το φαινόμενο της </a:t>
            </a:r>
            <a:r>
              <a:rPr lang="el-GR" sz="2400" b="1" dirty="0" smtClean="0"/>
              <a:t>επιφανειακής τάσης </a:t>
            </a:r>
            <a:r>
              <a:rPr lang="el-GR" sz="2400" dirty="0" smtClean="0"/>
              <a:t>των υγρών (π.χ. του νερού) και πώς αυτή μεταβάλλεται όταν προστίθεται ένας σάπωνας ή ένα απορρυπαντικό (=τασιενεργά υλικά) σε μια ποσότητα υγρού.</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37953105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52128"/>
          </a:xfrm>
        </p:spPr>
        <p:txBody>
          <a:bodyPr>
            <a:noAutofit/>
          </a:bodyPr>
          <a:lstStyle/>
          <a:p>
            <a:r>
              <a:rPr lang="el-GR" dirty="0" smtClean="0"/>
              <a:t>Η μοριακή ερμηνεία της απορρυπαντικής δράσης</a:t>
            </a:r>
            <a:endParaRPr lang="el-GR" dirty="0"/>
          </a:p>
        </p:txBody>
      </p:sp>
      <p:sp>
        <p:nvSpPr>
          <p:cNvPr id="3" name="Content Placeholder 2"/>
          <p:cNvSpPr>
            <a:spLocks noGrp="1"/>
          </p:cNvSpPr>
          <p:nvPr>
            <p:ph idx="1"/>
          </p:nvPr>
        </p:nvSpPr>
        <p:spPr>
          <a:xfrm>
            <a:off x="467544" y="1423606"/>
            <a:ext cx="8229600" cy="1803620"/>
          </a:xfrm>
        </p:spPr>
        <p:txBody>
          <a:bodyPr>
            <a:normAutofit/>
          </a:bodyPr>
          <a:lstStyle/>
          <a:p>
            <a:pPr>
              <a:buFont typeface="Wingdings" panose="05000000000000000000" pitchFamily="2" charset="2"/>
              <a:buChar char="§"/>
            </a:pPr>
            <a:r>
              <a:rPr lang="el-GR" sz="2400" dirty="0" smtClean="0"/>
              <a:t>Οι σάπωνες από χημικής πλευράς είναι μεταλλικά </a:t>
            </a:r>
            <a:r>
              <a:rPr lang="el-GR" sz="2400" b="1" dirty="0" smtClean="0"/>
              <a:t>άλατα</a:t>
            </a:r>
            <a:r>
              <a:rPr lang="el-GR" sz="2400" dirty="0" smtClean="0"/>
              <a:t> λιπαρών </a:t>
            </a:r>
            <a:r>
              <a:rPr lang="el-GR" sz="2400" b="1" dirty="0" smtClean="0"/>
              <a:t>οξέων</a:t>
            </a:r>
            <a:r>
              <a:rPr lang="el-GR" sz="2400" dirty="0" smtClean="0"/>
              <a:t>,</a:t>
            </a:r>
          </a:p>
          <a:p>
            <a:pPr>
              <a:buFont typeface="Wingdings" panose="05000000000000000000" pitchFamily="2" charset="2"/>
              <a:buChar char="§"/>
            </a:pPr>
            <a:r>
              <a:rPr lang="el-GR" sz="2400" dirty="0" smtClean="0"/>
              <a:t>Η διαφορά τους έγκειται στο </a:t>
            </a:r>
            <a:r>
              <a:rPr lang="el-GR" sz="2400" b="1" dirty="0" smtClean="0"/>
              <a:t>φορτίο</a:t>
            </a:r>
            <a:r>
              <a:rPr lang="el-GR" sz="2400" dirty="0" smtClean="0"/>
              <a:t> της καρβοξυλικής ομάδας,</a:t>
            </a:r>
            <a:endParaRPr lang="el-GR" sz="2400" dirty="0"/>
          </a:p>
        </p:txBody>
      </p:sp>
      <p:grpSp>
        <p:nvGrpSpPr>
          <p:cNvPr id="13" name="Ομάδα 12"/>
          <p:cNvGrpSpPr/>
          <p:nvPr/>
        </p:nvGrpSpPr>
        <p:grpSpPr>
          <a:xfrm>
            <a:off x="449203" y="3007782"/>
            <a:ext cx="8398042" cy="1718408"/>
            <a:chOff x="449203" y="2852936"/>
            <a:chExt cx="8398042" cy="1718408"/>
          </a:xfrm>
        </p:grpSpPr>
        <p:grpSp>
          <p:nvGrpSpPr>
            <p:cNvPr id="9" name="8 - Ομάδα"/>
            <p:cNvGrpSpPr/>
            <p:nvPr/>
          </p:nvGrpSpPr>
          <p:grpSpPr>
            <a:xfrm>
              <a:off x="449203" y="2856832"/>
              <a:ext cx="8398042" cy="1714512"/>
              <a:chOff x="1285852" y="2571744"/>
              <a:chExt cx="6090973" cy="1083712"/>
            </a:xfrm>
          </p:grpSpPr>
          <p:graphicFrame>
            <p:nvGraphicFramePr>
              <p:cNvPr id="5" name="Object 2"/>
              <p:cNvGraphicFramePr>
                <a:graphicFrameLocks noChangeAspect="1"/>
              </p:cNvGraphicFramePr>
              <p:nvPr/>
            </p:nvGraphicFramePr>
            <p:xfrm>
              <a:off x="1285852" y="2643182"/>
              <a:ext cx="2487613" cy="447675"/>
            </p:xfrm>
            <a:graphic>
              <a:graphicData uri="http://schemas.openxmlformats.org/presentationml/2006/ole">
                <mc:AlternateContent xmlns:mc="http://schemas.openxmlformats.org/markup-compatibility/2006">
                  <mc:Choice xmlns:v="urn:schemas-microsoft-com:vml" Requires="v">
                    <p:oleObj spid="_x0000_s1072" name="ChemSketch" r:id="rId3" imgW="2487240" imgH="448200" progId="ACD.ChemSketch.20">
                      <p:embed/>
                    </p:oleObj>
                  </mc:Choice>
                  <mc:Fallback>
                    <p:oleObj name="ChemSketch" r:id="rId3" imgW="2487240" imgH="448200" progId="ACD.ChemSketch.2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5852" y="2643182"/>
                            <a:ext cx="2487613"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3"/>
              <p:cNvGraphicFramePr>
                <a:graphicFrameLocks noChangeAspect="1"/>
              </p:cNvGraphicFramePr>
              <p:nvPr/>
            </p:nvGraphicFramePr>
            <p:xfrm>
              <a:off x="4500562" y="2571744"/>
              <a:ext cx="2795587" cy="496887"/>
            </p:xfrm>
            <a:graphic>
              <a:graphicData uri="http://schemas.openxmlformats.org/presentationml/2006/ole">
                <mc:AlternateContent xmlns:mc="http://schemas.openxmlformats.org/markup-compatibility/2006">
                  <mc:Choice xmlns:v="urn:schemas-microsoft-com:vml" Requires="v">
                    <p:oleObj spid="_x0000_s1073" name="ChemSketch" r:id="rId5" imgW="2795040" imgH="496800" progId="ACD.ChemSketch.20">
                      <p:embed/>
                    </p:oleObj>
                  </mc:Choice>
                  <mc:Fallback>
                    <p:oleObj name="ChemSketch" r:id="rId5" imgW="2795040" imgH="496800" progId="ACD.ChemSketch.2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0562" y="2571744"/>
                            <a:ext cx="2795587"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6 - TextBox"/>
              <p:cNvSpPr txBox="1"/>
              <p:nvPr/>
            </p:nvSpPr>
            <p:spPr>
              <a:xfrm>
                <a:off x="4500562" y="3286124"/>
                <a:ext cx="2876263" cy="233448"/>
              </a:xfrm>
              <a:prstGeom prst="rect">
                <a:avLst/>
              </a:prstGeom>
              <a:noFill/>
            </p:spPr>
            <p:txBody>
              <a:bodyPr wrap="none" rtlCol="0">
                <a:spAutoFit/>
              </a:bodyPr>
              <a:lstStyle/>
              <a:p>
                <a:r>
                  <a:rPr lang="el-GR" dirty="0" smtClean="0"/>
                  <a:t>Άλας του λιπαρού οξέος (=σάπωνας)</a:t>
                </a:r>
                <a:endParaRPr lang="el-GR" dirty="0"/>
              </a:p>
            </p:txBody>
          </p:sp>
          <p:sp>
            <p:nvSpPr>
              <p:cNvPr id="8" name="7 - TextBox"/>
              <p:cNvSpPr txBox="1"/>
              <p:nvPr/>
            </p:nvSpPr>
            <p:spPr>
              <a:xfrm>
                <a:off x="1785918" y="3286124"/>
                <a:ext cx="1359603" cy="369332"/>
              </a:xfrm>
              <a:prstGeom prst="rect">
                <a:avLst/>
              </a:prstGeom>
              <a:noFill/>
            </p:spPr>
            <p:txBody>
              <a:bodyPr wrap="none" rtlCol="0">
                <a:spAutoFit/>
              </a:bodyPr>
              <a:lstStyle/>
              <a:p>
                <a:r>
                  <a:rPr lang="el-GR" dirty="0" smtClean="0"/>
                  <a:t>Λιπαρό οξύ</a:t>
                </a:r>
                <a:endParaRPr lang="el-GR" dirty="0"/>
              </a:p>
            </p:txBody>
          </p:sp>
        </p:grpSp>
        <p:sp>
          <p:nvSpPr>
            <p:cNvPr id="10" name="9 - Ορθογώνιο"/>
            <p:cNvSpPr/>
            <p:nvPr/>
          </p:nvSpPr>
          <p:spPr>
            <a:xfrm>
              <a:off x="3286116" y="2852936"/>
              <a:ext cx="714380" cy="857256"/>
            </a:xfrm>
            <a:prstGeom prst="rect">
              <a:avLst/>
            </a:prstGeom>
            <a:solidFill>
              <a:schemeClr val="accent2">
                <a:lumMod val="40000"/>
                <a:lumOff val="60000"/>
                <a:alpha val="16000"/>
              </a:schemeClr>
            </a:solid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1" name="10 - Ορθογώνιο"/>
            <p:cNvSpPr/>
            <p:nvPr/>
          </p:nvSpPr>
          <p:spPr>
            <a:xfrm>
              <a:off x="7693554" y="2852936"/>
              <a:ext cx="714380" cy="857256"/>
            </a:xfrm>
            <a:prstGeom prst="rect">
              <a:avLst/>
            </a:prstGeom>
            <a:solidFill>
              <a:schemeClr val="accent5">
                <a:lumMod val="20000"/>
                <a:lumOff val="80000"/>
                <a:alpha val="16000"/>
              </a:schemeClr>
            </a:solidFill>
            <a:ln>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sp>
        <p:nvSpPr>
          <p:cNvPr id="12" name="Ορθογώνιο 11"/>
          <p:cNvSpPr/>
          <p:nvPr/>
        </p:nvSpPr>
        <p:spPr>
          <a:xfrm>
            <a:off x="467544" y="4941168"/>
            <a:ext cx="8496944" cy="1569660"/>
          </a:xfrm>
          <a:prstGeom prst="rect">
            <a:avLst/>
          </a:prstGeom>
        </p:spPr>
        <p:txBody>
          <a:bodyPr wrap="square">
            <a:spAutoFit/>
          </a:bodyPr>
          <a:lstStyle/>
          <a:p>
            <a:pPr marL="342900" indent="-342900">
              <a:buFont typeface="Wingdings" panose="05000000000000000000" pitchFamily="2" charset="2"/>
              <a:buChar char="§"/>
            </a:pPr>
            <a:r>
              <a:rPr lang="el-GR" sz="2400" dirty="0">
                <a:latin typeface="+mn-lt"/>
              </a:rPr>
              <a:t>Στο </a:t>
            </a:r>
            <a:r>
              <a:rPr lang="el-GR" sz="2400" b="1" dirty="0">
                <a:solidFill>
                  <a:srgbClr val="820000"/>
                </a:solidFill>
                <a:latin typeface="+mn-lt"/>
              </a:rPr>
              <a:t>λιπαρό οξύ</a:t>
            </a:r>
            <a:r>
              <a:rPr lang="el-GR" sz="2400" dirty="0">
                <a:latin typeface="+mn-lt"/>
              </a:rPr>
              <a:t>, η καρβοξυλικά ομάδα είναι ουδέτερη (</a:t>
            </a:r>
            <a:r>
              <a:rPr lang="el-GR" sz="2400" b="1" dirty="0">
                <a:latin typeface="+mn-lt"/>
              </a:rPr>
              <a:t>αφόρτιστη</a:t>
            </a:r>
            <a:r>
              <a:rPr lang="el-GR" sz="2400" dirty="0" smtClean="0">
                <a:latin typeface="+mn-lt"/>
              </a:rPr>
              <a:t>),</a:t>
            </a:r>
            <a:endParaRPr lang="el-GR" sz="2400" dirty="0">
              <a:latin typeface="+mn-lt"/>
            </a:endParaRPr>
          </a:p>
          <a:p>
            <a:pPr marL="342900" indent="-342900">
              <a:buFont typeface="Wingdings" panose="05000000000000000000" pitchFamily="2" charset="2"/>
              <a:buChar char="§"/>
            </a:pPr>
            <a:r>
              <a:rPr lang="el-GR" sz="2400" dirty="0">
                <a:latin typeface="+mn-lt"/>
              </a:rPr>
              <a:t>Στο </a:t>
            </a:r>
            <a:r>
              <a:rPr lang="el-GR" sz="2400" b="1" dirty="0">
                <a:solidFill>
                  <a:srgbClr val="333399"/>
                </a:solidFill>
                <a:latin typeface="+mn-lt"/>
              </a:rPr>
              <a:t>άλας του</a:t>
            </a:r>
            <a:r>
              <a:rPr lang="el-GR" sz="2400" dirty="0">
                <a:latin typeface="+mn-lt"/>
              </a:rPr>
              <a:t>, φέρει </a:t>
            </a:r>
            <a:r>
              <a:rPr lang="el-GR" sz="2400" b="1" dirty="0">
                <a:latin typeface="+mn-lt"/>
              </a:rPr>
              <a:t>αρνητικό φορτίο</a:t>
            </a:r>
            <a:r>
              <a:rPr lang="el-GR" sz="2400" dirty="0">
                <a:latin typeface="+mn-lt"/>
              </a:rPr>
              <a:t>.</a:t>
            </a:r>
          </a:p>
          <a:p>
            <a:endParaRPr lang="el-GR" sz="2400" dirty="0">
              <a:latin typeface="+mn-lt"/>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21716860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Autofit/>
          </a:bodyPr>
          <a:lstStyle/>
          <a:p>
            <a:r>
              <a:rPr lang="el-GR" sz="3600" dirty="0" smtClean="0"/>
              <a:t>Τι </a:t>
            </a:r>
            <a:r>
              <a:rPr lang="en-US" sz="3600" dirty="0" smtClean="0"/>
              <a:t>pH </a:t>
            </a:r>
            <a:r>
              <a:rPr lang="el-GR" sz="3600" dirty="0" smtClean="0"/>
              <a:t>έχει το υδατικό διάλυμα ενός σάπωνα;</a:t>
            </a:r>
            <a:endParaRPr lang="el-GR" sz="3600" dirty="0"/>
          </a:p>
        </p:txBody>
      </p:sp>
      <p:sp>
        <p:nvSpPr>
          <p:cNvPr id="3" name="Content Placeholder 2"/>
          <p:cNvSpPr>
            <a:spLocks noGrp="1"/>
          </p:cNvSpPr>
          <p:nvPr>
            <p:ph idx="1"/>
          </p:nvPr>
        </p:nvSpPr>
        <p:spPr>
          <a:xfrm>
            <a:off x="457200" y="1196752"/>
            <a:ext cx="8229600" cy="1080120"/>
          </a:xfrm>
        </p:spPr>
        <p:txBody>
          <a:bodyPr>
            <a:normAutofit/>
          </a:bodyPr>
          <a:lstStyle/>
          <a:p>
            <a:pPr marL="358775" indent="-358775">
              <a:spcBef>
                <a:spcPts val="1200"/>
              </a:spcBef>
              <a:buFont typeface="Wingdings" panose="05000000000000000000" pitchFamily="2" charset="2"/>
              <a:buChar char="§"/>
            </a:pPr>
            <a:r>
              <a:rPr lang="el-GR" sz="2400" dirty="0" smtClean="0"/>
              <a:t>Σε υδατικό περιβάλλον υφίστανται </a:t>
            </a:r>
            <a:r>
              <a:rPr lang="el-GR" sz="2400" b="1" dirty="0" smtClean="0"/>
              <a:t>υδρόλυση</a:t>
            </a:r>
            <a:r>
              <a:rPr lang="el-GR" sz="2400" dirty="0" smtClean="0"/>
              <a:t> άλατος με αποτέλεσμα το σχηματισμό </a:t>
            </a:r>
            <a:r>
              <a:rPr lang="el-GR" sz="2400" b="1" dirty="0" smtClean="0">
                <a:solidFill>
                  <a:srgbClr val="333399"/>
                </a:solidFill>
              </a:rPr>
              <a:t>ιόντων υδροξειδίου (</a:t>
            </a:r>
            <a:r>
              <a:rPr lang="en-US" sz="2400" b="1" dirty="0" smtClean="0">
                <a:solidFill>
                  <a:srgbClr val="333399"/>
                </a:solidFill>
              </a:rPr>
              <a:t>OH</a:t>
            </a:r>
            <a:r>
              <a:rPr lang="el-GR" sz="2400" b="1" baseline="30000" dirty="0" smtClean="0">
                <a:solidFill>
                  <a:srgbClr val="333399"/>
                </a:solidFill>
              </a:rPr>
              <a:t>-</a:t>
            </a:r>
            <a:r>
              <a:rPr lang="el-GR" sz="2400" b="1" dirty="0" smtClean="0">
                <a:solidFill>
                  <a:srgbClr val="333399"/>
                </a:solidFill>
              </a:rPr>
              <a:t>). </a:t>
            </a:r>
          </a:p>
        </p:txBody>
      </p:sp>
      <p:grpSp>
        <p:nvGrpSpPr>
          <p:cNvPr id="6" name="Ομάδα 5"/>
          <p:cNvGrpSpPr/>
          <p:nvPr/>
        </p:nvGrpSpPr>
        <p:grpSpPr>
          <a:xfrm>
            <a:off x="336860" y="3071811"/>
            <a:ext cx="8521420" cy="1472808"/>
            <a:chOff x="336860" y="3071811"/>
            <a:chExt cx="8521420" cy="1472808"/>
          </a:xfrm>
        </p:grpSpPr>
        <p:graphicFrame>
          <p:nvGraphicFramePr>
            <p:cNvPr id="3076" name="Object 4"/>
            <p:cNvGraphicFramePr>
              <a:graphicFrameLocks noChangeAspect="1"/>
            </p:cNvGraphicFramePr>
            <p:nvPr>
              <p:extLst>
                <p:ext uri="{D42A27DB-BD31-4B8C-83A1-F6EECF244321}">
                  <p14:modId xmlns:p14="http://schemas.microsoft.com/office/powerpoint/2010/main" val="1665209289"/>
                </p:ext>
              </p:extLst>
            </p:nvPr>
          </p:nvGraphicFramePr>
          <p:xfrm>
            <a:off x="336860" y="3071811"/>
            <a:ext cx="8307106" cy="642942"/>
          </p:xfrm>
          <a:graphic>
            <a:graphicData uri="http://schemas.openxmlformats.org/presentationml/2006/ole">
              <mc:AlternateContent xmlns:mc="http://schemas.openxmlformats.org/markup-compatibility/2006">
                <mc:Choice xmlns:v="urn:schemas-microsoft-com:vml" Requires="v">
                  <p:oleObj spid="_x0000_s2074" name="ChemSketch" r:id="rId3" imgW="7345800" imgH="496800" progId="ACD.ChemSketch.20">
                    <p:embed/>
                  </p:oleObj>
                </mc:Choice>
                <mc:Fallback>
                  <p:oleObj name="ChemSketch" r:id="rId3" imgW="7345800" imgH="496800" progId="ACD.ChemSketch.2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860" y="3071811"/>
                          <a:ext cx="8307106" cy="642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7 - TextBox"/>
            <p:cNvSpPr txBox="1"/>
            <p:nvPr/>
          </p:nvSpPr>
          <p:spPr>
            <a:xfrm>
              <a:off x="857224" y="3929066"/>
              <a:ext cx="1861087" cy="369332"/>
            </a:xfrm>
            <a:prstGeom prst="rect">
              <a:avLst/>
            </a:prstGeom>
            <a:noFill/>
          </p:spPr>
          <p:txBody>
            <a:bodyPr wrap="none" rtlCol="0">
              <a:spAutoFit/>
            </a:bodyPr>
            <a:lstStyle/>
            <a:p>
              <a:r>
                <a:rPr lang="el-GR" dirty="0" smtClean="0"/>
                <a:t>Σάπωνας (άλας)</a:t>
              </a:r>
              <a:endParaRPr lang="el-GR" dirty="0"/>
            </a:p>
          </p:txBody>
        </p:sp>
        <p:sp>
          <p:nvSpPr>
            <p:cNvPr id="9" name="8 - TextBox"/>
            <p:cNvSpPr txBox="1"/>
            <p:nvPr/>
          </p:nvSpPr>
          <p:spPr>
            <a:xfrm>
              <a:off x="5286380" y="3929066"/>
              <a:ext cx="1510670" cy="615553"/>
            </a:xfrm>
            <a:prstGeom prst="rect">
              <a:avLst/>
            </a:prstGeom>
            <a:noFill/>
          </p:spPr>
          <p:txBody>
            <a:bodyPr wrap="none" rtlCol="0">
              <a:spAutoFit/>
            </a:bodyPr>
            <a:lstStyle/>
            <a:p>
              <a:r>
                <a:rPr lang="el-GR" dirty="0" smtClean="0"/>
                <a:t>Συζυγές οξύ </a:t>
              </a:r>
            </a:p>
            <a:p>
              <a:r>
                <a:rPr lang="el-GR" sz="1600" dirty="0" smtClean="0"/>
                <a:t>(= λιπαρό οξύ)</a:t>
              </a:r>
              <a:endParaRPr lang="el-GR" sz="1600" dirty="0"/>
            </a:p>
          </p:txBody>
        </p:sp>
        <p:sp>
          <p:nvSpPr>
            <p:cNvPr id="10" name="9 - Ορθογώνιο"/>
            <p:cNvSpPr/>
            <p:nvPr/>
          </p:nvSpPr>
          <p:spPr>
            <a:xfrm>
              <a:off x="8215338" y="3143248"/>
              <a:ext cx="642942" cy="642942"/>
            </a:xfrm>
            <a:prstGeom prst="rect">
              <a:avLst/>
            </a:prstGeom>
            <a:solidFill>
              <a:schemeClr val="accent1">
                <a:lumMod val="20000"/>
                <a:lumOff val="80000"/>
                <a:alpha val="27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sp>
        <p:nvSpPr>
          <p:cNvPr id="5" name="Ορθογώνιο 4"/>
          <p:cNvSpPr/>
          <p:nvPr/>
        </p:nvSpPr>
        <p:spPr>
          <a:xfrm>
            <a:off x="467544" y="4797152"/>
            <a:ext cx="7848872" cy="1200329"/>
          </a:xfrm>
          <a:prstGeom prst="rect">
            <a:avLst/>
          </a:prstGeom>
        </p:spPr>
        <p:txBody>
          <a:bodyPr wrap="square">
            <a:spAutoFit/>
          </a:bodyPr>
          <a:lstStyle/>
          <a:p>
            <a:pPr marL="360000" indent="-360000">
              <a:spcBef>
                <a:spcPts val="1200"/>
              </a:spcBef>
              <a:buFont typeface="Wingdings" panose="05000000000000000000" pitchFamily="2" charset="2"/>
              <a:buChar char="§"/>
            </a:pPr>
            <a:r>
              <a:rPr lang="el-GR" sz="2400" dirty="0">
                <a:latin typeface="+mn-lt"/>
              </a:rPr>
              <a:t>Τα </a:t>
            </a:r>
            <a:r>
              <a:rPr lang="el-GR" sz="2400" b="1" dirty="0">
                <a:solidFill>
                  <a:srgbClr val="333399"/>
                </a:solidFill>
                <a:latin typeface="+mn-lt"/>
              </a:rPr>
              <a:t>ιόντα ΟΗ</a:t>
            </a:r>
            <a:r>
              <a:rPr lang="el-GR" sz="2400" b="1" baseline="30000" dirty="0">
                <a:solidFill>
                  <a:srgbClr val="333399"/>
                </a:solidFill>
                <a:latin typeface="+mn-lt"/>
              </a:rPr>
              <a:t>- </a:t>
            </a:r>
            <a:r>
              <a:rPr lang="el-GR" sz="2400" dirty="0">
                <a:latin typeface="+mn-lt"/>
              </a:rPr>
              <a:t>που παράγονται έχουν σαν αποτέλεσμα, τα υδατικά διαλύματα των σαπώνων να έχουν </a:t>
            </a:r>
            <a:r>
              <a:rPr lang="el-GR" sz="2400" b="1" dirty="0">
                <a:solidFill>
                  <a:srgbClr val="333399"/>
                </a:solidFill>
                <a:latin typeface="+mn-lt"/>
              </a:rPr>
              <a:t>αλκαλικό</a:t>
            </a:r>
            <a:r>
              <a:rPr lang="el-GR" sz="2400" dirty="0">
                <a:latin typeface="+mn-lt"/>
              </a:rPr>
              <a:t> </a:t>
            </a:r>
            <a:r>
              <a:rPr lang="en-US" sz="2400" dirty="0">
                <a:latin typeface="+mn-lt"/>
              </a:rPr>
              <a:t>pH</a:t>
            </a:r>
            <a:r>
              <a:rPr lang="el-GR" sz="2400" dirty="0">
                <a:latin typeface="+mn-lt"/>
              </a:rPr>
              <a:t> (δηλ. </a:t>
            </a:r>
            <a:r>
              <a:rPr lang="en-US" sz="2400" b="1" dirty="0">
                <a:solidFill>
                  <a:srgbClr val="333399"/>
                </a:solidFill>
                <a:latin typeface="+mn-lt"/>
              </a:rPr>
              <a:t>pH &gt;</a:t>
            </a:r>
            <a:r>
              <a:rPr lang="el-GR" sz="2400" b="1" dirty="0">
                <a:solidFill>
                  <a:srgbClr val="333399"/>
                </a:solidFill>
                <a:latin typeface="+mn-lt"/>
              </a:rPr>
              <a:t> 7</a:t>
            </a:r>
            <a:r>
              <a:rPr lang="el-GR" sz="2400" dirty="0">
                <a:latin typeface="+mn-lt"/>
              </a:rPr>
              <a:t>). </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6495134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smtClean="0"/>
              <a:t>Γιατί έχουν απορρυπαντική δράση;</a:t>
            </a:r>
            <a:endParaRPr lang="el-GR" dirty="0"/>
          </a:p>
        </p:txBody>
      </p:sp>
      <p:sp>
        <p:nvSpPr>
          <p:cNvPr id="3" name="Content Placeholder 2"/>
          <p:cNvSpPr>
            <a:spLocks noGrp="1"/>
          </p:cNvSpPr>
          <p:nvPr>
            <p:ph idx="1"/>
          </p:nvPr>
        </p:nvSpPr>
        <p:spPr>
          <a:xfrm>
            <a:off x="395536" y="1065473"/>
            <a:ext cx="8507288" cy="5040560"/>
          </a:xfrm>
        </p:spPr>
        <p:txBody>
          <a:bodyPr>
            <a:noAutofit/>
          </a:bodyPr>
          <a:lstStyle/>
          <a:p>
            <a:pPr>
              <a:spcBef>
                <a:spcPts val="3000"/>
              </a:spcBef>
              <a:buFont typeface="Wingdings" pitchFamily="2" charset="2"/>
              <a:buChar char="§"/>
            </a:pPr>
            <a:r>
              <a:rPr lang="el-GR" sz="2400" dirty="0" smtClean="0"/>
              <a:t>Τα μόρια των αλάτων των λιπαρών οξέων αποτελούνται :</a:t>
            </a:r>
          </a:p>
          <a:p>
            <a:pPr lvl="1">
              <a:spcBef>
                <a:spcPts val="3000"/>
              </a:spcBef>
            </a:pPr>
            <a:r>
              <a:rPr lang="el-GR" sz="2400" dirty="0" smtClean="0"/>
              <a:t>(α) από μια </a:t>
            </a:r>
            <a:r>
              <a:rPr lang="el-GR" sz="2400" b="1" dirty="0" smtClean="0"/>
              <a:t>ανθρακική αλυσίδα </a:t>
            </a:r>
            <a:r>
              <a:rPr lang="el-GR" sz="2400" dirty="0" smtClean="0"/>
              <a:t>μεγάλου σχετικά μήκους (11-17 ανθράκων) η οποία λόγω της χαμηλής πολικότητάς της είναι εξαιρετικά </a:t>
            </a:r>
            <a:r>
              <a:rPr lang="el-GR" sz="2400" b="1" dirty="0" smtClean="0">
                <a:solidFill>
                  <a:srgbClr val="8C4206"/>
                </a:solidFill>
              </a:rPr>
              <a:t>υδρόφοβη</a:t>
            </a:r>
            <a:r>
              <a:rPr lang="el-GR" sz="2400" b="1" dirty="0" smtClean="0"/>
              <a:t>, </a:t>
            </a:r>
            <a:r>
              <a:rPr lang="el-GR" sz="2400" dirty="0" smtClean="0"/>
              <a:t>και </a:t>
            </a:r>
          </a:p>
          <a:p>
            <a:pPr lvl="1">
              <a:spcBef>
                <a:spcPts val="3000"/>
              </a:spcBef>
            </a:pPr>
            <a:r>
              <a:rPr lang="el-GR" sz="2400" dirty="0" smtClean="0"/>
              <a:t>(β) από το </a:t>
            </a:r>
            <a:r>
              <a:rPr lang="el-GR" sz="2400" b="1" dirty="0" smtClean="0"/>
              <a:t>καρβοξυλικό ανιόν </a:t>
            </a:r>
            <a:r>
              <a:rPr lang="el-GR" sz="2400" dirty="0" smtClean="0"/>
              <a:t>που επειδή είναι φορτισμένο είναι πολύ πολικό και εξαιρετικά </a:t>
            </a:r>
            <a:r>
              <a:rPr lang="el-GR" sz="2400" b="1" dirty="0" smtClean="0">
                <a:solidFill>
                  <a:srgbClr val="333399"/>
                </a:solidFill>
              </a:rPr>
              <a:t>υδρόφιλο. </a:t>
            </a:r>
            <a:endParaRPr lang="el-GR" sz="2400" b="1" dirty="0">
              <a:solidFill>
                <a:srgbClr val="333399"/>
              </a:solidFill>
            </a:endParaRPr>
          </a:p>
        </p:txBody>
      </p:sp>
      <p:grpSp>
        <p:nvGrpSpPr>
          <p:cNvPr id="11" name="10 - Ομάδα"/>
          <p:cNvGrpSpPr/>
          <p:nvPr/>
        </p:nvGrpSpPr>
        <p:grpSpPr>
          <a:xfrm>
            <a:off x="571472" y="4357694"/>
            <a:ext cx="7641085" cy="2116881"/>
            <a:chOff x="571472" y="2571744"/>
            <a:chExt cx="7641085" cy="2116881"/>
          </a:xfrm>
        </p:grpSpPr>
        <p:grpSp>
          <p:nvGrpSpPr>
            <p:cNvPr id="10" name="9 - Ομάδα"/>
            <p:cNvGrpSpPr/>
            <p:nvPr/>
          </p:nvGrpSpPr>
          <p:grpSpPr>
            <a:xfrm>
              <a:off x="571472" y="2571744"/>
              <a:ext cx="7641085" cy="2116881"/>
              <a:chOff x="571472" y="2571744"/>
              <a:chExt cx="7641085" cy="2116881"/>
            </a:xfrm>
          </p:grpSpPr>
          <p:sp>
            <p:nvSpPr>
              <p:cNvPr id="6" name="5 - Έλλειψη"/>
              <p:cNvSpPr/>
              <p:nvPr/>
            </p:nvSpPr>
            <p:spPr>
              <a:xfrm>
                <a:off x="1285852" y="2714620"/>
                <a:ext cx="4071966" cy="857256"/>
              </a:xfrm>
              <a:prstGeom prst="ellipse">
                <a:avLst/>
              </a:prstGeom>
              <a:solidFill>
                <a:schemeClr val="bg2">
                  <a:lumMod val="90000"/>
                  <a:alpha val="11000"/>
                </a:schemeClr>
              </a:solidFill>
              <a:ln>
                <a:solidFill>
                  <a:srgbClr val="8C42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6 - Εξάγωνο"/>
              <p:cNvSpPr/>
              <p:nvPr/>
            </p:nvSpPr>
            <p:spPr>
              <a:xfrm>
                <a:off x="5214942" y="2571744"/>
                <a:ext cx="1071570" cy="1000132"/>
              </a:xfrm>
              <a:prstGeom prst="hexagon">
                <a:avLst/>
              </a:prstGeom>
              <a:solidFill>
                <a:schemeClr val="accent5">
                  <a:lumMod val="20000"/>
                  <a:lumOff val="80000"/>
                  <a:alpha val="15000"/>
                </a:schemeClr>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8" name="7 - Ορθογώνιο"/>
              <p:cNvSpPr/>
              <p:nvPr/>
            </p:nvSpPr>
            <p:spPr>
              <a:xfrm>
                <a:off x="571472" y="4071942"/>
                <a:ext cx="4383764" cy="461665"/>
              </a:xfrm>
              <a:prstGeom prst="rect">
                <a:avLst/>
              </a:prstGeom>
            </p:spPr>
            <p:txBody>
              <a:bodyPr wrap="none">
                <a:spAutoFit/>
              </a:bodyPr>
              <a:lstStyle/>
              <a:p>
                <a:r>
                  <a:rPr lang="el-GR" sz="2400" b="1" dirty="0" smtClean="0">
                    <a:solidFill>
                      <a:srgbClr val="8C4206"/>
                    </a:solidFill>
                  </a:rPr>
                  <a:t>Υδρόφοβο τμήμα του μορίου</a:t>
                </a:r>
                <a:endParaRPr lang="el-GR" sz="2400" dirty="0">
                  <a:solidFill>
                    <a:srgbClr val="8C4206"/>
                  </a:solidFill>
                </a:endParaRPr>
              </a:p>
            </p:txBody>
          </p:sp>
          <p:sp>
            <p:nvSpPr>
              <p:cNvPr id="9" name="8 - Ορθογώνιο"/>
              <p:cNvSpPr/>
              <p:nvPr/>
            </p:nvSpPr>
            <p:spPr>
              <a:xfrm>
                <a:off x="5214942" y="3857628"/>
                <a:ext cx="2997615" cy="830997"/>
              </a:xfrm>
              <a:prstGeom prst="rect">
                <a:avLst/>
              </a:prstGeom>
            </p:spPr>
            <p:txBody>
              <a:bodyPr wrap="none">
                <a:spAutoFit/>
              </a:bodyPr>
              <a:lstStyle/>
              <a:p>
                <a:r>
                  <a:rPr lang="el-GR" sz="2400" b="1" dirty="0" smtClean="0">
                    <a:solidFill>
                      <a:srgbClr val="333399"/>
                    </a:solidFill>
                  </a:rPr>
                  <a:t>Υδρόφιλο (πολικό) </a:t>
                </a:r>
              </a:p>
              <a:p>
                <a:r>
                  <a:rPr lang="el-GR" sz="2400" b="1" dirty="0" smtClean="0">
                    <a:solidFill>
                      <a:srgbClr val="333399"/>
                    </a:solidFill>
                  </a:rPr>
                  <a:t>τμήμα του μορίου</a:t>
                </a:r>
                <a:endParaRPr lang="el-GR" sz="2400" b="1" dirty="0">
                  <a:solidFill>
                    <a:srgbClr val="333399"/>
                  </a:solidFill>
                </a:endParaRPr>
              </a:p>
            </p:txBody>
          </p:sp>
        </p:grpSp>
        <p:graphicFrame>
          <p:nvGraphicFramePr>
            <p:cNvPr id="4098" name="Object 2"/>
            <p:cNvGraphicFramePr>
              <a:graphicFrameLocks noChangeAspect="1"/>
            </p:cNvGraphicFramePr>
            <p:nvPr/>
          </p:nvGraphicFramePr>
          <p:xfrm>
            <a:off x="1785918" y="2609846"/>
            <a:ext cx="4014644" cy="819154"/>
          </p:xfrm>
          <a:graphic>
            <a:graphicData uri="http://schemas.openxmlformats.org/presentationml/2006/ole">
              <mc:AlternateContent xmlns:mc="http://schemas.openxmlformats.org/markup-compatibility/2006">
                <mc:Choice xmlns:v="urn:schemas-microsoft-com:vml" Requires="v">
                  <p:oleObj spid="_x0000_s3097" name="ChemSketch" r:id="rId3" imgW="2435400" imgH="496800" progId="ACD.ChemSketch.20">
                    <p:embed/>
                  </p:oleObj>
                </mc:Choice>
                <mc:Fallback>
                  <p:oleObj name="ChemSketch" r:id="rId3" imgW="2435400" imgH="496800" progId="ACD.ChemSketch.2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5918" y="2609846"/>
                          <a:ext cx="4014644" cy="819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38832144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Autofit/>
          </a:bodyPr>
          <a:lstStyle/>
          <a:p>
            <a:r>
              <a:rPr lang="el-GR" dirty="0" smtClean="0"/>
              <a:t>Τα μόρια των σαπώνων οργανώνονται </a:t>
            </a:r>
            <a:r>
              <a:rPr lang="en-US" dirty="0" smtClean="0"/>
              <a:t/>
            </a:r>
            <a:br>
              <a:rPr lang="en-US" dirty="0" smtClean="0"/>
            </a:br>
            <a:r>
              <a:rPr lang="el-GR" dirty="0" smtClean="0"/>
              <a:t>σε μικκύλια</a:t>
            </a:r>
            <a:endParaRPr lang="el-GR" dirty="0"/>
          </a:p>
        </p:txBody>
      </p:sp>
      <p:sp>
        <p:nvSpPr>
          <p:cNvPr id="3" name="Content Placeholder 2"/>
          <p:cNvSpPr>
            <a:spLocks noGrp="1"/>
          </p:cNvSpPr>
          <p:nvPr>
            <p:ph idx="1"/>
          </p:nvPr>
        </p:nvSpPr>
        <p:spPr>
          <a:xfrm>
            <a:off x="251520" y="1412776"/>
            <a:ext cx="4464496" cy="5256584"/>
          </a:xfrm>
        </p:spPr>
        <p:txBody>
          <a:bodyPr>
            <a:noAutofit/>
          </a:bodyPr>
          <a:lstStyle/>
          <a:p>
            <a:pPr>
              <a:spcBef>
                <a:spcPts val="3000"/>
              </a:spcBef>
              <a:buFont typeface="Wingdings" pitchFamily="2" charset="2"/>
              <a:buChar char="§"/>
            </a:pPr>
            <a:r>
              <a:rPr lang="el-GR" sz="2400" dirty="0" smtClean="0"/>
              <a:t>Η συνύπαρξη των δυο ακραίων τάσεων της υδροφοβικότητας και της υδροφιλικότητας στο ίδιο μόριο του προσδίδουν την ιδιότητα του </a:t>
            </a:r>
            <a:r>
              <a:rPr lang="el-GR" sz="2400" b="1" dirty="0" smtClean="0"/>
              <a:t>αμφίφιλου</a:t>
            </a:r>
            <a:r>
              <a:rPr lang="el-GR" sz="2400" dirty="0"/>
              <a:t>,</a:t>
            </a:r>
            <a:endParaRPr lang="el-GR" sz="2400" dirty="0" smtClean="0"/>
          </a:p>
          <a:p>
            <a:pPr>
              <a:spcBef>
                <a:spcPts val="3000"/>
              </a:spcBef>
              <a:buFont typeface="Wingdings" pitchFamily="2" charset="2"/>
              <a:buChar char="§"/>
            </a:pPr>
            <a:r>
              <a:rPr lang="el-GR" sz="2400" dirty="0" smtClean="0"/>
              <a:t>Όταν αυτά τα αμφίφιλα μόρια βρεθούν σε νερό, έχουν την τάση να οργανώνονται σε </a:t>
            </a:r>
            <a:r>
              <a:rPr lang="el-GR" sz="2400" b="1" dirty="0" smtClean="0"/>
              <a:t>σφαιρικές</a:t>
            </a:r>
            <a:r>
              <a:rPr lang="el-GR" sz="2400" dirty="0" smtClean="0"/>
              <a:t> </a:t>
            </a:r>
            <a:r>
              <a:rPr lang="el-GR" sz="2400" b="1" dirty="0" smtClean="0"/>
              <a:t>δομές</a:t>
            </a:r>
            <a:r>
              <a:rPr lang="el-GR" sz="2400" dirty="0" smtClean="0"/>
              <a:t> που καλούνται </a:t>
            </a:r>
            <a:r>
              <a:rPr lang="el-GR" sz="2400" b="1" dirty="0" smtClean="0"/>
              <a:t>αμφίφυλα συσσωματώματα</a:t>
            </a:r>
            <a:r>
              <a:rPr lang="el-GR" sz="2400" dirty="0" smtClean="0"/>
              <a:t>, ή </a:t>
            </a:r>
            <a:r>
              <a:rPr lang="el-GR" sz="2400" b="1" dirty="0" smtClean="0"/>
              <a:t>μικκύλια</a:t>
            </a:r>
            <a:r>
              <a:rPr lang="el-GR" sz="2400" dirty="0" smtClean="0"/>
              <a:t> (</a:t>
            </a:r>
            <a:r>
              <a:rPr lang="en-US" sz="2400" dirty="0" smtClean="0"/>
              <a:t>micelles</a:t>
            </a:r>
            <a:r>
              <a:rPr lang="el-GR" sz="2400" dirty="0" smtClean="0"/>
              <a:t>). </a:t>
            </a:r>
          </a:p>
        </p:txBody>
      </p:sp>
      <p:pic>
        <p:nvPicPr>
          <p:cNvPr id="6" name="5 - Εικόνα" descr="micelle_spherical"/>
          <p:cNvPicPr/>
          <p:nvPr/>
        </p:nvPicPr>
        <p:blipFill>
          <a:blip r:embed="rId2" cstate="print">
            <a:lum bright="-10000" contrast="33000"/>
          </a:blip>
          <a:srcRect l="11432"/>
          <a:stretch>
            <a:fillRect/>
          </a:stretch>
        </p:blipFill>
        <p:spPr bwMode="auto">
          <a:xfrm>
            <a:off x="4812058" y="1628800"/>
            <a:ext cx="4152430" cy="3028896"/>
          </a:xfrm>
          <a:prstGeom prst="rect">
            <a:avLst/>
          </a:prstGeom>
          <a:noFill/>
          <a:ln w="9525">
            <a:noFill/>
            <a:miter lim="800000"/>
            <a:headEnd/>
            <a:tailEnd/>
          </a:ln>
        </p:spPr>
      </p:pic>
      <p:sp>
        <p:nvSpPr>
          <p:cNvPr id="7" name="6 - TextBox"/>
          <p:cNvSpPr txBox="1"/>
          <p:nvPr/>
        </p:nvSpPr>
        <p:spPr>
          <a:xfrm>
            <a:off x="5004048" y="4649360"/>
            <a:ext cx="3357587" cy="1015663"/>
          </a:xfrm>
          <a:prstGeom prst="rect">
            <a:avLst/>
          </a:prstGeom>
          <a:noFill/>
        </p:spPr>
        <p:txBody>
          <a:bodyPr wrap="square" rtlCol="0">
            <a:spAutoFit/>
          </a:bodyPr>
          <a:lstStyle/>
          <a:p>
            <a:pPr algn="ctr"/>
            <a:r>
              <a:rPr lang="el-GR" sz="2000" dirty="0" smtClean="0">
                <a:latin typeface="+mn-lt"/>
              </a:rPr>
              <a:t>τρισδιάστατη σχηματική απεικόνιση ενός </a:t>
            </a:r>
            <a:r>
              <a:rPr lang="el-GR" sz="2000" b="1" dirty="0" smtClean="0">
                <a:latin typeface="+mn-lt"/>
              </a:rPr>
              <a:t>σφαιρικού μικκυλίου</a:t>
            </a:r>
            <a:endParaRPr lang="el-GR" sz="2000" b="1" dirty="0">
              <a:latin typeface="+mn-lt"/>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420641248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C_template_updated">
  <a:themeElements>
    <a:clrScheme name="Προσαρμοσμένο 3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1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95959"/>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C_template_updated">
  <a:themeElements>
    <a:clrScheme name="Custom 1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308</TotalTime>
  <Words>2990</Words>
  <Application>Microsoft Office PowerPoint</Application>
  <PresentationFormat>Προβολή στην οθόνη (4:3)</PresentationFormat>
  <Paragraphs>341</Paragraphs>
  <Slides>43</Slides>
  <Notes>8</Notes>
  <HiddenSlides>0</HiddenSlides>
  <MMClips>0</MMClips>
  <ScaleCrop>false</ScaleCrop>
  <HeadingPairs>
    <vt:vector size="6" baseType="variant">
      <vt:variant>
        <vt:lpstr>Θέμα</vt:lpstr>
      </vt:variant>
      <vt:variant>
        <vt:i4>4</vt:i4>
      </vt:variant>
      <vt:variant>
        <vt:lpstr>Ενσωματωμένοι διακομιστές OLE</vt:lpstr>
      </vt:variant>
      <vt:variant>
        <vt:i4>1</vt:i4>
      </vt:variant>
      <vt:variant>
        <vt:lpstr>Τίτλοι διαφανειών</vt:lpstr>
      </vt:variant>
      <vt:variant>
        <vt:i4>43</vt:i4>
      </vt:variant>
    </vt:vector>
  </HeadingPairs>
  <TitlesOfParts>
    <vt:vector size="48" baseType="lpstr">
      <vt:lpstr>OC_template_updated</vt:lpstr>
      <vt:lpstr>1_OC_template_updated</vt:lpstr>
      <vt:lpstr>2_OC_template_updated</vt:lpstr>
      <vt:lpstr>3_OC_template_updated</vt:lpstr>
      <vt:lpstr>ChemSketch</vt:lpstr>
      <vt:lpstr>Εργαστήριο  Επιστήμης Υλικών ΙΙ</vt:lpstr>
      <vt:lpstr>Βασικοί όροι</vt:lpstr>
      <vt:lpstr>Στόχος του εργαστηριακού μαθήματος</vt:lpstr>
      <vt:lpstr>Γενικά </vt:lpstr>
      <vt:lpstr>Ιδιότητες των σαπώνων  Γιατί αποκαλούνται «απορρυπαντικά»;</vt:lpstr>
      <vt:lpstr>Η μοριακή ερμηνεία της απορρυπαντικής δράσης</vt:lpstr>
      <vt:lpstr>Τι pH έχει το υδατικό διάλυμα ενός σάπωνα;</vt:lpstr>
      <vt:lpstr>Γιατί έχουν απορρυπαντική δράση;</vt:lpstr>
      <vt:lpstr>Τα μόρια των σαπώνων οργανώνονται  σε μικκύλια</vt:lpstr>
      <vt:lpstr>Πώς συγκροτούνται τα μικκύλια στο νερό;</vt:lpstr>
      <vt:lpstr>Μοριακή περιγραφή της απορρυπαντικής δράσης (1 από 3)</vt:lpstr>
      <vt:lpstr>Μοριακή περιγραφή της απορρυπαντικής δράσης (2 από 3)</vt:lpstr>
      <vt:lpstr>Μοριακή περιγραφή της απορρυπαντικής δράσης (3 από 3)</vt:lpstr>
      <vt:lpstr>Γιατί λέγονται «τασιενεργά;»</vt:lpstr>
      <vt:lpstr>Η επιφανειακή τάση</vt:lpstr>
      <vt:lpstr>Το σφαιρικό σχήμα μιας σταγόνας νερού</vt:lpstr>
      <vt:lpstr>Το σχήμα της σταγόνας νερού</vt:lpstr>
      <vt:lpstr>Επακόλουθα της επιφανειακής τάσης  του νερού</vt:lpstr>
      <vt:lpstr>Οι σάπωνες μειώνουν την επιφανειακή τάση του νερού</vt:lpstr>
      <vt:lpstr>Αποτελέσματα της τασιενεργής δράσης</vt:lpstr>
      <vt:lpstr>Παρεμπόδιση στην απορρυπαντική δράση  (1 από 2)</vt:lpstr>
      <vt:lpstr>Παρεμπόδιση στην απορρυπαντική δράση (2 από 2)</vt:lpstr>
      <vt:lpstr>Ποια υλικά είναι τασιενεργά (surfactants);</vt:lpstr>
      <vt:lpstr>Ανιονικά τασιενεργά</vt:lpstr>
      <vt:lpstr>Κατιονικά τασιενεργά</vt:lpstr>
      <vt:lpstr>Μη ιονικά τασιενεργά</vt:lpstr>
      <vt:lpstr>Σκοπός πειράματος</vt:lpstr>
      <vt:lpstr>Απαιτούμενα όργανα και αντιδραστήρια</vt:lpstr>
      <vt:lpstr>Πειραματική διαδικασία (1 από 3)</vt:lpstr>
      <vt:lpstr>Πειραματική διαδικασία (2 από 3)</vt:lpstr>
      <vt:lpstr>Πειραματική διαδικασία (3 από 3)</vt:lpstr>
      <vt:lpstr>Φύλλο παρουσίασης αποτελεσμάτων  (1 από 2)</vt:lpstr>
      <vt:lpstr>Φύλλο παρουσίασης αποτελεσμάτων  (2 από 2)</vt:lpstr>
      <vt:lpstr>Ερωτήσεις</vt:lpstr>
      <vt:lpstr>Βιβλιογραφία</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Εργαστήριο  Επιστήμης Υλικών ΙΙ</dc:title>
  <dc:creator>opencourses@teiath.gr</dc:creator>
  <cp:lastModifiedBy>natasakar new</cp:lastModifiedBy>
  <cp:revision>24</cp:revision>
  <dcterms:created xsi:type="dcterms:W3CDTF">2013-09-12T06:18:02Z</dcterms:created>
  <dcterms:modified xsi:type="dcterms:W3CDTF">2015-02-27T13:36:13Z</dcterms:modified>
</cp:coreProperties>
</file>