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4"/>
  </p:notesMasterIdLst>
  <p:handoutMasterIdLst>
    <p:handoutMasterId r:id="rId45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257" r:id="rId37"/>
    <p:sldId id="262" r:id="rId38"/>
    <p:sldId id="264" r:id="rId39"/>
    <p:sldId id="269" r:id="rId40"/>
    <p:sldId id="270" r:id="rId41"/>
    <p:sldId id="266" r:id="rId42"/>
    <p:sldId id="261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l-GR" sz="1300" dirty="0"/>
              <a:t>Από τη διάσταση του </a:t>
            </a:r>
            <a:r>
              <a:rPr lang="en-US" sz="1300" dirty="0"/>
              <a:t>HCl </a:t>
            </a:r>
            <a:r>
              <a:rPr lang="el-GR" sz="1300" dirty="0"/>
              <a:t>στο νερό: </a:t>
            </a:r>
            <a:r>
              <a:rPr lang="el-GR" sz="1300" b="1" i="1" dirty="0"/>
              <a:t>ΔΗ</a:t>
            </a:r>
            <a:r>
              <a:rPr lang="el-GR" sz="1300" b="1" dirty="0"/>
              <a:t>° = - 726 </a:t>
            </a:r>
            <a:r>
              <a:rPr lang="en-US" sz="1300" b="1" dirty="0"/>
              <a:t>kJ mol-1</a:t>
            </a:r>
            <a:r>
              <a:rPr lang="el-GR" sz="13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B1018-30ED-4B91-8519-315D6B5EA6B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3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492DF-B474-47CA-8400-60F54B1481DD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AC3DEF-FA0C-4A2C-B8B4-965132BEAD11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12759-49F2-49B2-9403-CD15EA6CC7F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FEB61-EA77-401D-843C-7A2A7F9AA61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F4402-F75D-43DE-ADF9-ED9BDBA45D7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DDE48-8BB7-4A98-BFC7-EC952F0E58F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C419B-0BBD-4F83-8965-27BC97B9A2E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50A96-ED1C-4378-A96C-0E579416174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D9D06-DBEF-468A-B1C1-292F9A81D26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5FC84-450B-454A-A954-4B003620C9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8C646-DDBA-4588-A841-5FE365711E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 marL="1600200" indent="-341313"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5E410-0BD9-4634-9C1E-640E60F418A9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AF273-F3BD-49DB-880D-395893E3BAD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CB6AF-6516-4D99-9539-32D73713791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6CDF-9681-46F6-8D6B-88176B028682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0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6335-AB62-4568-BDF6-77647BD171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4BB5-B0A7-4FC4-B7CF-253CCEEB4672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18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7260-2A34-413C-9744-7A7B5A9CF3E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D9B0-A5B0-43FF-A1F3-2E788160CAB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76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B63F-6B34-48BE-BF53-C409824B336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B1DB-02CC-4C7D-9C33-A24AD8731F6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31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8D17-390C-4F42-9F8B-71CF07C856C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628D-DB81-427D-A39E-880554030D92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24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E6BF-3418-4B6F-953E-4BD9127A44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CF77-9AA1-49F0-B689-22FB1B08CBD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7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E6C1-12B2-4322-8D5C-8601986E47A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6135-525B-40FA-BC7C-C0DE5BC0E43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96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BFFF-FB4B-4604-8B40-951897C0461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2BBB-83AA-42CA-AA1B-6E3B10035EA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98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881F-6B9C-492C-8296-0948F6784E3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6291-4BA0-478D-B455-58474B07CCB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4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C156B-795B-4549-8CE9-DD9125136381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E3C7E-C3ED-4644-86F4-6E6EF50C470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D88AC-EBF9-4266-B797-208860D3D2A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06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E8F8F-7E95-4FFF-A6AF-A0B87298DE5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5ADD-D887-4C00-8551-023A33C93C1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4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E25CD-12C5-470F-8C95-39626C7E9C93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DC8B30-424B-4345-AFC0-96777DED6819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AC631-3D65-475A-BE0B-499EE02E5525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87FB3-3409-421C-8862-952E0CEFD380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84D0A-C4D2-462D-A654-C36D100D14F8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18863-78BB-48E1-8DBC-5061D0EEF1A6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5CD3A6-6486-4292-AC4B-9B237045F9B9}" type="datetime1">
              <a:rPr lang="el-GR" smtClean="0"/>
              <a:t>6/8/2015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DE62E6-EBF5-4B14-A1EF-F70BD91086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727ECD-8D5C-46CF-B3D3-67E8C058C5E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6/8/2015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594423-ABA8-440C-9D52-A67660472C3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της Συντήρησης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Επαγωγικό φαινόμενο. Δομές συντονισμού. Οργανικά οξέα και βάσεις (Α’ 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Σταμάτης Μπογιατζής, </a:t>
            </a:r>
            <a:r>
              <a:rPr lang="el-GR" sz="2200" dirty="0" smtClean="0"/>
              <a:t>Επίκουρος </a:t>
            </a:r>
            <a:r>
              <a:rPr lang="el-GR" sz="2200" dirty="0"/>
              <a:t>Κ</a:t>
            </a:r>
            <a:r>
              <a:rPr lang="el-GR" sz="2200" dirty="0" smtClean="0"/>
              <a:t>αθηγητής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108803" y="2631924"/>
          <a:ext cx="7086755" cy="145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hemSketch" r:id="rId3" imgW="4380120" imgH="902160" progId="ACD.ChemSketch.20">
                  <p:embed/>
                </p:oleObj>
              </mc:Choice>
              <mc:Fallback>
                <p:oleObj name="ChemSketch" r:id="rId3" imgW="438012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8803" y="2631924"/>
                        <a:ext cx="7086755" cy="145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Δομές συντονισμού: οξικό ανιόν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220072" y="4725144"/>
            <a:ext cx="2376264" cy="55977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Οξικό Ανιόν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36995" y="3536779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33882" y="3176739"/>
            <a:ext cx="68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βάση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46965" y="3546071"/>
            <a:ext cx="92247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252819" y="4669301"/>
            <a:ext cx="1728192" cy="55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Οξικό οξύ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485315" y="269555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4981973" y="268794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7063147" y="268291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7559805" y="26753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973176" y="367718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469834" y="366956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2195336">
            <a:off x="7975305" y="356284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395336">
            <a:off x="7855099" y="373237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30356" y="374317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16191" y="239487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2195336">
            <a:off x="2377855" y="355146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395336">
            <a:off x="2257649" y="372099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1535737" y="268147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5400000">
            <a:off x="2032395" y="267385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2519" y="40631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</a:t>
            </a:r>
            <a:endParaRPr lang="el-GR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75354" y="40434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endParaRPr lang="el-GR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Curved Down Arrow 40"/>
          <p:cNvSpPr/>
          <p:nvPr/>
        </p:nvSpPr>
        <p:spPr>
          <a:xfrm rot="3512063">
            <a:off x="4984662" y="3262920"/>
            <a:ext cx="595836" cy="273475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936" y="5272849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Οι διαφορετικές δομές συντονισμού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δεν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είναι απαραίτητα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ισοδύναμες.</a:t>
            </a:r>
            <a:endParaRPr lang="el-GR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4" name="Picture 100" descr="https://www2.chemistry.msu.edu/faculty/reusch/virttxtjml/Questions/Images/resnan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8" b="35427"/>
          <a:stretch/>
        </p:blipFill>
        <p:spPr bwMode="auto">
          <a:xfrm>
            <a:off x="1979712" y="1715122"/>
            <a:ext cx="6048672" cy="246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Δομές συντονισμού: νιτροενώσεις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01292" y="4762429"/>
            <a:ext cx="4952833" cy="55977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2 δομές συντονισμού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621067" y="4202651"/>
            <a:ext cx="2016224" cy="55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νιτρομεθάνιο</a:t>
            </a:r>
          </a:p>
        </p:txBody>
      </p:sp>
      <p:sp>
        <p:nvSpPr>
          <p:cNvPr id="16" name="Curved Down Arrow 15"/>
          <p:cNvSpPr/>
          <p:nvPr/>
        </p:nvSpPr>
        <p:spPr>
          <a:xfrm rot="4601607" flipH="1">
            <a:off x="3379049" y="3084568"/>
            <a:ext cx="484035" cy="261858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18398928">
            <a:off x="2701818" y="2293725"/>
            <a:ext cx="539811" cy="276262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45881" y="2309768"/>
            <a:ext cx="5256584" cy="863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sz="2800" dirty="0" smtClean="0">
                <a:solidFill>
                  <a:srgbClr val="C00000"/>
                </a:solidFill>
              </a:rPr>
              <a:t>Διάσταση στην </a:t>
            </a:r>
            <a:r>
              <a:rPr lang="el-GR" sz="2800" b="1" dirty="0" smtClean="0">
                <a:solidFill>
                  <a:srgbClr val="C00000"/>
                </a:solidFill>
              </a:rPr>
              <a:t>αέρια </a:t>
            </a:r>
            <a:r>
              <a:rPr lang="el-GR" sz="2800" dirty="0" smtClean="0">
                <a:solidFill>
                  <a:srgbClr val="C00000"/>
                </a:solidFill>
              </a:rPr>
              <a:t>φάση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" y="3588499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24" y="1783511"/>
            <a:ext cx="7672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" y="4875961"/>
            <a:ext cx="7418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Οξέα στην αέρια φάση και στο νερό</a:t>
            </a:r>
          </a:p>
        </p:txBody>
      </p:sp>
      <p:sp>
        <p:nvSpPr>
          <p:cNvPr id="7" name="Oval 6"/>
          <p:cNvSpPr/>
          <p:nvPr/>
        </p:nvSpPr>
        <p:spPr>
          <a:xfrm>
            <a:off x="6469274" y="1667623"/>
            <a:ext cx="2128837" cy="79216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07386" y="3480549"/>
            <a:ext cx="1976438" cy="67468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69274" y="4875961"/>
            <a:ext cx="1757362" cy="50323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6167" y="2390233"/>
            <a:ext cx="2559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srgbClr val="004A82"/>
                </a:solidFill>
                <a:latin typeface="Calibri" panose="020F0502020204030204" pitchFamily="34" charset="0"/>
              </a:rPr>
              <a:t>Ενδεργονική (Απαιτεί </a:t>
            </a:r>
            <a:r>
              <a:rPr lang="el-GR" b="1" dirty="0" smtClean="0">
                <a:solidFill>
                  <a:srgbClr val="004A82"/>
                </a:solidFill>
                <a:latin typeface="Calibri" panose="020F0502020204030204" pitchFamily="34" charset="0"/>
              </a:rPr>
              <a:t>μεγάλα ποσά ενέργειας </a:t>
            </a:r>
            <a:r>
              <a:rPr lang="el-GR" dirty="0" smtClean="0">
                <a:solidFill>
                  <a:srgbClr val="004A82"/>
                </a:solidFill>
                <a:latin typeface="Calibri" panose="020F0502020204030204" pitchFamily="34" charset="0"/>
              </a:rPr>
              <a:t>για να πραγματοποιηθεί)</a:t>
            </a:r>
            <a:endParaRPr lang="el-GR" dirty="0">
              <a:solidFill>
                <a:srgbClr val="004A8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11143" y="4148092"/>
            <a:ext cx="7959725" cy="72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l-GR" sz="2800" dirty="0" smtClean="0">
                <a:solidFill>
                  <a:srgbClr val="C00000"/>
                </a:solidFill>
              </a:rPr>
              <a:t>Διάσταση σε </a:t>
            </a:r>
            <a:r>
              <a:rPr lang="el-GR" sz="2800" b="1" dirty="0" smtClean="0">
                <a:solidFill>
                  <a:srgbClr val="C00000"/>
                </a:solidFill>
              </a:rPr>
              <a:t>υδατικό</a:t>
            </a:r>
            <a:r>
              <a:rPr lang="el-GR" sz="2800" dirty="0" smtClean="0">
                <a:solidFill>
                  <a:srgbClr val="C00000"/>
                </a:solidFill>
              </a:rPr>
              <a:t> διάλυμα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27584" y="5401426"/>
            <a:ext cx="4536504" cy="7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l-GR" sz="2800" dirty="0" smtClean="0">
                <a:solidFill>
                  <a:srgbClr val="C00000"/>
                </a:solidFill>
              </a:rPr>
              <a:t>Ενυδάτωση του πρωτονίου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5970" y="4144124"/>
            <a:ext cx="2559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srgbClr val="004A82"/>
                </a:solidFill>
                <a:latin typeface="Calibri" panose="020F0502020204030204" pitchFamily="34" charset="0"/>
              </a:rPr>
              <a:t>Εξεργονική (εκλύει ενέργεια</a:t>
            </a:r>
            <a:endParaRPr lang="el-GR" dirty="0">
              <a:solidFill>
                <a:srgbClr val="004A8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Ενυδατωμένο πρωτόνιο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4213" y="5441950"/>
            <a:ext cx="8002587" cy="684213"/>
          </a:xfrm>
        </p:spPr>
        <p:txBody>
          <a:bodyPr/>
          <a:lstStyle/>
          <a:p>
            <a:pPr eaLnBrk="1" hangingPunct="1"/>
            <a:r>
              <a:rPr lang="el-GR" dirty="0" smtClean="0"/>
              <a:t>Σταθεροποίηση του Η</a:t>
            </a:r>
            <a:r>
              <a:rPr lang="el-GR" baseline="30000" dirty="0" smtClean="0"/>
              <a:t>+</a:t>
            </a:r>
            <a:r>
              <a:rPr lang="el-GR" dirty="0" smtClean="0"/>
              <a:t> από το διαλύτη (νερό).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4683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835150" y="2133600"/>
            <a:ext cx="2232025" cy="1728788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51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44838"/>
            <a:ext cx="29638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3729038" y="1689100"/>
            <a:ext cx="98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C00000"/>
                </a:solidFill>
              </a:rPr>
              <a:t>H</a:t>
            </a:r>
            <a:r>
              <a:rPr lang="en-US" b="1" baseline="-25000" dirty="0">
                <a:solidFill>
                  <a:srgbClr val="C00000"/>
                </a:solidFill>
              </a:rPr>
              <a:t>3</a:t>
            </a:r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b="1" baseline="30000" dirty="0">
                <a:solidFill>
                  <a:srgbClr val="C00000"/>
                </a:solidFill>
              </a:rPr>
              <a:t>+</a:t>
            </a:r>
            <a:endParaRPr lang="el-GR" b="1" baseline="30000" dirty="0">
              <a:solidFill>
                <a:srgbClr val="C000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Εξουδετέρωση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el-GR" dirty="0" smtClean="0"/>
              <a:t>Για κάθε </a:t>
            </a:r>
            <a:r>
              <a:rPr lang="el-GR" b="1" dirty="0" smtClean="0"/>
              <a:t>οξύ</a:t>
            </a:r>
            <a:r>
              <a:rPr lang="el-GR" dirty="0" smtClean="0"/>
              <a:t> </a:t>
            </a:r>
            <a:r>
              <a:rPr lang="el-GR" b="1" dirty="0" smtClean="0"/>
              <a:t>ΗΑ</a:t>
            </a:r>
            <a:r>
              <a:rPr lang="el-GR" dirty="0" smtClean="0"/>
              <a:t> υπάρχει μια </a:t>
            </a:r>
            <a:r>
              <a:rPr lang="el-GR" b="1" dirty="0" smtClean="0"/>
              <a:t>βάση Β</a:t>
            </a:r>
            <a:r>
              <a:rPr lang="el-GR" dirty="0" smtClean="0"/>
              <a:t> που θα του προσφέρει ένα ζευγάρι ηλεκτρονίων (:)</a:t>
            </a:r>
          </a:p>
          <a:p>
            <a:endParaRPr lang="el-GR" dirty="0" smtClean="0"/>
          </a:p>
          <a:p>
            <a:pPr marL="355600" indent="0">
              <a:buNone/>
            </a:pPr>
            <a:r>
              <a:rPr lang="el-GR" b="1" dirty="0" smtClean="0"/>
              <a:t>ΗΑ   +   :Β                  ΗΒ</a:t>
            </a:r>
            <a:r>
              <a:rPr lang="el-GR" b="1" baseline="30000" dirty="0" smtClean="0"/>
              <a:t>+</a:t>
            </a:r>
            <a:r>
              <a:rPr lang="el-GR" b="1" dirty="0" smtClean="0"/>
              <a:t>  +   Α</a:t>
            </a:r>
            <a:r>
              <a:rPr lang="el-GR" b="1" baseline="30000" dirty="0" smtClean="0"/>
              <a:t>-</a:t>
            </a:r>
          </a:p>
          <a:p>
            <a:pPr marL="355600" indent="0">
              <a:buNone/>
            </a:pPr>
            <a:endParaRPr lang="el-GR" baseline="30000" dirty="0" smtClean="0"/>
          </a:p>
          <a:p>
            <a:pPr marL="355600" indent="0">
              <a:buNone/>
            </a:pPr>
            <a:endParaRPr lang="el-GR" baseline="30000" dirty="0" smtClean="0"/>
          </a:p>
          <a:p>
            <a:pPr marL="355600" indent="0">
              <a:buNone/>
            </a:pPr>
            <a:r>
              <a:rPr lang="el-GR" dirty="0" smtClean="0"/>
              <a:t>Π.χ. </a:t>
            </a:r>
            <a:endParaRPr lang="en-US" dirty="0" smtClean="0"/>
          </a:p>
          <a:p>
            <a:pPr marL="355600" indent="0">
              <a:buNone/>
            </a:pPr>
            <a:r>
              <a:rPr lang="en-US" b="1" dirty="0" smtClean="0"/>
              <a:t>CH</a:t>
            </a:r>
            <a:r>
              <a:rPr lang="en-US" b="1" baseline="-25000" dirty="0" smtClean="0"/>
              <a:t>3</a:t>
            </a:r>
            <a:r>
              <a:rPr lang="en-US" b="1" dirty="0" smtClean="0"/>
              <a:t>COOH   +    </a:t>
            </a:r>
            <a:r>
              <a:rPr lang="el-GR" b="1" dirty="0" smtClean="0"/>
              <a:t>:</a:t>
            </a:r>
            <a:r>
              <a:rPr lang="en-US" b="1" dirty="0" smtClean="0"/>
              <a:t>NH</a:t>
            </a:r>
            <a:r>
              <a:rPr lang="en-US" b="1" baseline="-25000" dirty="0" smtClean="0"/>
              <a:t>3</a:t>
            </a:r>
            <a:r>
              <a:rPr lang="en-US" b="1" dirty="0" smtClean="0"/>
              <a:t>                  CH</a:t>
            </a:r>
            <a:r>
              <a:rPr lang="en-US" b="1" baseline="-25000" dirty="0" smtClean="0"/>
              <a:t>3</a:t>
            </a:r>
            <a:r>
              <a:rPr lang="en-US" b="1" dirty="0" smtClean="0"/>
              <a:t>COO</a:t>
            </a:r>
            <a:r>
              <a:rPr lang="en-US" b="1" baseline="30000" dirty="0" smtClean="0"/>
              <a:t>-</a:t>
            </a:r>
            <a:r>
              <a:rPr lang="en-US" b="1" dirty="0" smtClean="0"/>
              <a:t>    +    NH</a:t>
            </a:r>
            <a:r>
              <a:rPr lang="en-US" b="1" baseline="-25000" dirty="0" smtClean="0"/>
              <a:t>4</a:t>
            </a:r>
            <a:r>
              <a:rPr lang="en-US" b="1" baseline="30000" dirty="0" smtClean="0"/>
              <a:t>+</a:t>
            </a:r>
            <a:endParaRPr lang="el-GR" b="1" baseline="300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43808" y="3068960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067944" y="4509120"/>
            <a:ext cx="6492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Σταθερά διάστασης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575" y="5203825"/>
            <a:ext cx="2881313" cy="6731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dirty="0" smtClean="0"/>
              <a:t>   p</a:t>
            </a:r>
            <a:r>
              <a:rPr lang="en-US" sz="3600" i="1" dirty="0" smtClean="0"/>
              <a:t>K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 = - log </a:t>
            </a:r>
            <a:r>
              <a:rPr lang="en-US" sz="3600" i="1" dirty="0" smtClean="0"/>
              <a:t>K</a:t>
            </a:r>
            <a:r>
              <a:rPr lang="en-US" sz="3600" baseline="-25000" dirty="0" smtClean="0"/>
              <a:t>a</a:t>
            </a:r>
            <a:endParaRPr lang="el-GR" sz="3600" baseline="-25000" dirty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>
            <a:grayscl/>
            <a:lum contras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205038"/>
            <a:ext cx="74866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57563"/>
            <a:ext cx="28829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35349"/>
            <a:ext cx="292258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068762" y="3685381"/>
            <a:ext cx="935038" cy="433387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Ποια είναι η σημασία του </a:t>
            </a:r>
            <a:r>
              <a:rPr lang="en-US" dirty="0" smtClean="0"/>
              <a:t>p</a:t>
            </a:r>
            <a:r>
              <a:rPr lang="en-US" i="1" dirty="0" smtClean="0"/>
              <a:t>K</a:t>
            </a:r>
            <a:r>
              <a:rPr lang="en-US" baseline="-25000" dirty="0" smtClean="0"/>
              <a:t>a</a:t>
            </a:r>
            <a:r>
              <a:rPr lang="en-US" dirty="0" smtClean="0"/>
              <a:t>;</a:t>
            </a:r>
            <a:endParaRPr 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5600" y="2420938"/>
            <a:ext cx="3708400" cy="403239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dirty="0" smtClean="0"/>
              <a:t>Όταν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C00000"/>
                </a:solidFill>
              </a:rPr>
              <a:t>[ΗΑ] = [Α-]</a:t>
            </a:r>
            <a:r>
              <a:rPr lang="el-GR" dirty="0">
                <a:solidFill>
                  <a:srgbClr val="C00000"/>
                </a:solidFill>
              </a:rPr>
              <a:t> </a:t>
            </a:r>
            <a:endParaRPr lang="el-GR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tabLst>
                <a:tab pos="88900" algn="l"/>
              </a:tabLst>
              <a:defRPr/>
            </a:pPr>
            <a:r>
              <a:rPr lang="el-GR" dirty="0">
                <a:solidFill>
                  <a:srgbClr val="C00000"/>
                </a:solidFill>
              </a:rPr>
              <a:t>	</a:t>
            </a:r>
            <a:r>
              <a:rPr lang="el-GR" dirty="0" smtClean="0"/>
              <a:t>τότε </a:t>
            </a:r>
            <a:r>
              <a:rPr lang="en-US" dirty="0" smtClean="0"/>
              <a:t>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/>
              <a:t>+</a:t>
            </a:r>
            <a:r>
              <a:rPr lang="en-US" dirty="0"/>
              <a:t>] = </a:t>
            </a:r>
            <a:r>
              <a:rPr lang="en-US" i="1" dirty="0"/>
              <a:t>K</a:t>
            </a:r>
            <a:r>
              <a:rPr lang="en-US" baseline="-25000" dirty="0"/>
              <a:t>a</a:t>
            </a:r>
            <a:r>
              <a:rPr lang="en-US" dirty="0"/>
              <a:t>, </a:t>
            </a:r>
            <a:r>
              <a:rPr lang="el-GR" dirty="0" smtClean="0"/>
              <a:t>δηλαδή: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715963" algn="l"/>
              </a:tabLst>
              <a:defRPr/>
            </a:pPr>
            <a:r>
              <a:rPr lang="en-US" b="1" dirty="0" smtClean="0"/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pH = p</a:t>
            </a:r>
            <a:r>
              <a:rPr lang="en-US" sz="2800" b="1" i="1" dirty="0" smtClean="0">
                <a:solidFill>
                  <a:srgbClr val="C00000"/>
                </a:solidFill>
              </a:rPr>
              <a:t>K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a</a:t>
            </a:r>
            <a:endParaRPr lang="el-GR" sz="2000" b="1" baseline="-250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l-GR" dirty="0" smtClean="0">
                <a:solidFill>
                  <a:srgbClr val="004A82"/>
                </a:solidFill>
              </a:rPr>
              <a:t>Άρα, όταν το </a:t>
            </a:r>
            <a:r>
              <a:rPr lang="en-US" b="1" dirty="0" smtClean="0">
                <a:solidFill>
                  <a:srgbClr val="004A82"/>
                </a:solidFill>
              </a:rPr>
              <a:t>pH=pK</a:t>
            </a:r>
            <a:r>
              <a:rPr lang="en-US" b="1" baseline="-25000" dirty="0" smtClean="0">
                <a:solidFill>
                  <a:srgbClr val="004A82"/>
                </a:solidFill>
              </a:rPr>
              <a:t>a</a:t>
            </a:r>
            <a:r>
              <a:rPr lang="en-US" dirty="0" smtClean="0">
                <a:solidFill>
                  <a:srgbClr val="004A82"/>
                </a:solidFill>
              </a:rPr>
              <a:t>, </a:t>
            </a:r>
            <a:r>
              <a:rPr lang="el-GR" dirty="0" smtClean="0">
                <a:solidFill>
                  <a:srgbClr val="004A82"/>
                </a:solidFill>
              </a:rPr>
              <a:t>δηλαδή </a:t>
            </a:r>
            <a:r>
              <a:rPr lang="el-GR" dirty="0">
                <a:solidFill>
                  <a:srgbClr val="004A82"/>
                </a:solidFill>
              </a:rPr>
              <a:t>το </a:t>
            </a:r>
            <a:r>
              <a:rPr lang="el-GR" b="1" dirty="0">
                <a:solidFill>
                  <a:srgbClr val="004A82"/>
                </a:solidFill>
              </a:rPr>
              <a:t>50%</a:t>
            </a:r>
            <a:r>
              <a:rPr lang="el-GR" dirty="0">
                <a:solidFill>
                  <a:srgbClr val="004A82"/>
                </a:solidFill>
              </a:rPr>
              <a:t> του οξέος βρίσκεται σε </a:t>
            </a:r>
            <a:r>
              <a:rPr lang="el-GR" dirty="0" smtClean="0">
                <a:solidFill>
                  <a:srgbClr val="004A82"/>
                </a:solidFill>
              </a:rPr>
              <a:t>διάσταση.</a:t>
            </a:r>
            <a:endParaRPr lang="en-US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l-GR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6325"/>
            <a:ext cx="31686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357688"/>
            <a:ext cx="389096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2124075" y="3429000"/>
            <a:ext cx="1152525" cy="92868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5"/>
          </a:xfrm>
        </p:spPr>
        <p:txBody>
          <a:bodyPr/>
          <a:lstStyle/>
          <a:p>
            <a:r>
              <a:rPr lang="en-US" dirty="0" smtClean="0"/>
              <a:t>pH </a:t>
            </a:r>
            <a:r>
              <a:rPr lang="el-GR" dirty="0" smtClean="0"/>
              <a:t>και</a:t>
            </a:r>
            <a:r>
              <a:rPr lang="en-US" dirty="0" smtClean="0"/>
              <a:t> p</a:t>
            </a:r>
            <a:r>
              <a:rPr lang="en-US" i="1" dirty="0" smtClean="0"/>
              <a:t>K</a:t>
            </a:r>
            <a:r>
              <a:rPr lang="en-US" baseline="-25000" dirty="0" smtClean="0"/>
              <a:t>a</a:t>
            </a:r>
            <a:endParaRPr 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63" y="1785938"/>
            <a:ext cx="3394075" cy="4352925"/>
          </a:xfrm>
        </p:spPr>
        <p:txBody>
          <a:bodyPr/>
          <a:lstStyle/>
          <a:p>
            <a:r>
              <a:rPr lang="el-GR" dirty="0" smtClean="0"/>
              <a:t>Όταν </a:t>
            </a:r>
            <a:r>
              <a:rPr lang="el-GR" b="1" dirty="0" smtClean="0"/>
              <a:t>[ΗΑ] &gt; [Α</a:t>
            </a:r>
            <a:r>
              <a:rPr lang="el-GR" b="1" baseline="30000" dirty="0" smtClean="0"/>
              <a:t>-</a:t>
            </a:r>
            <a:r>
              <a:rPr lang="el-GR" b="1" dirty="0" smtClean="0"/>
              <a:t>]</a:t>
            </a:r>
            <a:r>
              <a:rPr lang="el-GR" dirty="0" smtClean="0"/>
              <a:t>, η ένωση βρίσκεται περισσότερο στην </a:t>
            </a:r>
            <a:r>
              <a:rPr lang="el-GR" b="1" dirty="0" smtClean="0">
                <a:solidFill>
                  <a:srgbClr val="0070C0"/>
                </a:solidFill>
              </a:rPr>
              <a:t>εν διαστάσει</a:t>
            </a:r>
            <a:r>
              <a:rPr lang="el-GR" dirty="0" smtClean="0"/>
              <a:t> μορφή της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Όταν </a:t>
            </a:r>
            <a:r>
              <a:rPr lang="el-GR" b="1" dirty="0" smtClean="0"/>
              <a:t>[ΗΑ] &lt; [Α</a:t>
            </a:r>
            <a:r>
              <a:rPr lang="el-GR" b="1" baseline="30000" dirty="0" smtClean="0"/>
              <a:t>-</a:t>
            </a:r>
            <a:r>
              <a:rPr lang="el-GR" b="1" dirty="0" smtClean="0"/>
              <a:t>]</a:t>
            </a:r>
            <a:r>
              <a:rPr lang="el-GR" dirty="0" smtClean="0"/>
              <a:t>, η ένωση βρίσκεται περισσότερο στην </a:t>
            </a:r>
            <a:r>
              <a:rPr lang="el-GR" b="1" dirty="0" smtClean="0">
                <a:solidFill>
                  <a:srgbClr val="C00000"/>
                </a:solidFill>
              </a:rPr>
              <a:t>αδιάστατη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μορφή της</a:t>
            </a:r>
          </a:p>
          <a:p>
            <a:endParaRPr lang="el-GR" dirty="0" smtClean="0"/>
          </a:p>
        </p:txBody>
      </p:sp>
      <p:sp>
        <p:nvSpPr>
          <p:cNvPr id="4" name="Down Arrow 3"/>
          <p:cNvSpPr/>
          <p:nvPr/>
        </p:nvSpPr>
        <p:spPr>
          <a:xfrm>
            <a:off x="560388" y="3759200"/>
            <a:ext cx="503237" cy="2449513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560388" y="1239838"/>
            <a:ext cx="503237" cy="2447925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" y="3435350"/>
            <a:ext cx="936625" cy="6477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prstClr val="white"/>
                </a:solidFill>
              </a:rPr>
              <a:t>p</a:t>
            </a:r>
            <a:r>
              <a:rPr lang="en-US" sz="2400" b="1" i="1" dirty="0">
                <a:solidFill>
                  <a:prstClr val="white"/>
                </a:solidFill>
              </a:rPr>
              <a:t>K</a:t>
            </a:r>
            <a:r>
              <a:rPr lang="en-US" sz="2400" b="1" baseline="-25000" dirty="0">
                <a:solidFill>
                  <a:prstClr val="white"/>
                </a:solidFill>
              </a:rPr>
              <a:t>a</a:t>
            </a:r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333500" y="3529013"/>
            <a:ext cx="2847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prstClr val="black"/>
                </a:solidFill>
              </a:rPr>
              <a:t>pH = p</a:t>
            </a:r>
            <a:r>
              <a:rPr lang="en-US" sz="2400" b="1" i="1" dirty="0">
                <a:solidFill>
                  <a:prstClr val="black"/>
                </a:solidFill>
              </a:rPr>
              <a:t>K</a:t>
            </a:r>
            <a:r>
              <a:rPr lang="en-US" sz="2400" b="1" baseline="-25000" dirty="0">
                <a:solidFill>
                  <a:prstClr val="black"/>
                </a:solidFill>
              </a:rPr>
              <a:t>a</a:t>
            </a:r>
            <a:r>
              <a:rPr lang="el-GR" sz="2400" b="1" dirty="0">
                <a:solidFill>
                  <a:prstClr val="black"/>
                </a:solidFill>
              </a:rPr>
              <a:t> ([ΗΑ] = [Α</a:t>
            </a:r>
            <a:r>
              <a:rPr lang="el-GR" sz="2400" b="1" baseline="30000" dirty="0">
                <a:solidFill>
                  <a:prstClr val="black"/>
                </a:solidFill>
              </a:rPr>
              <a:t>-</a:t>
            </a:r>
            <a:r>
              <a:rPr lang="el-GR" sz="2400" b="1" dirty="0">
                <a:solidFill>
                  <a:prstClr val="black"/>
                </a:solidFill>
              </a:rPr>
              <a:t>])</a:t>
            </a:r>
            <a:endParaRPr lang="el-GR" sz="2400" b="1" baseline="-25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30325" y="2216150"/>
            <a:ext cx="127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pH </a:t>
            </a:r>
            <a:r>
              <a:rPr lang="el-GR" sz="2400" b="1" dirty="0">
                <a:solidFill>
                  <a:srgbClr val="0070C0"/>
                </a:solidFill>
              </a:rPr>
              <a:t>&gt;</a:t>
            </a:r>
            <a:r>
              <a:rPr lang="en-US" sz="2400" b="1" dirty="0">
                <a:solidFill>
                  <a:srgbClr val="0070C0"/>
                </a:solidFill>
              </a:rPr>
              <a:t> p</a:t>
            </a:r>
            <a:r>
              <a:rPr lang="en-US" sz="2400" b="1" i="1" dirty="0">
                <a:solidFill>
                  <a:srgbClr val="0070C0"/>
                </a:solidFill>
              </a:rPr>
              <a:t>K</a:t>
            </a:r>
            <a:r>
              <a:rPr lang="en-US" sz="2400" b="1" baseline="-25000" dirty="0">
                <a:solidFill>
                  <a:srgbClr val="0070C0"/>
                </a:solidFill>
              </a:rPr>
              <a:t>a</a:t>
            </a:r>
            <a:endParaRPr lang="el-GR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30325" y="4840288"/>
            <a:ext cx="120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pH </a:t>
            </a:r>
            <a:r>
              <a:rPr lang="el-GR" sz="2400" b="1" dirty="0">
                <a:solidFill>
                  <a:srgbClr val="C00000"/>
                </a:solidFill>
              </a:rPr>
              <a:t>&lt;</a:t>
            </a:r>
            <a:r>
              <a:rPr lang="en-US" sz="2400" b="1" dirty="0">
                <a:solidFill>
                  <a:srgbClr val="C00000"/>
                </a:solidFill>
              </a:rPr>
              <a:t>p</a:t>
            </a:r>
            <a:r>
              <a:rPr lang="en-US" sz="2400" b="1" i="1" dirty="0">
                <a:solidFill>
                  <a:srgbClr val="C00000"/>
                </a:solidFill>
              </a:rPr>
              <a:t>K</a:t>
            </a:r>
            <a:r>
              <a:rPr lang="en-US" sz="2400" b="1" baseline="-25000" dirty="0">
                <a:solidFill>
                  <a:srgbClr val="C00000"/>
                </a:solidFill>
              </a:rPr>
              <a:t>a</a:t>
            </a:r>
            <a:endParaRPr lang="el-GR" sz="2400" b="1" baseline="-250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1481138"/>
            <a:ext cx="27193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4378325"/>
            <a:ext cx="248126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232150" y="1506538"/>
            <a:ext cx="1150938" cy="7794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3250" y="4235450"/>
            <a:ext cx="1152525" cy="7778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230" name="TextBox 14"/>
          <p:cNvSpPr txBox="1">
            <a:spLocks noChangeArrowheads="1"/>
          </p:cNvSpPr>
          <p:nvPr/>
        </p:nvSpPr>
        <p:spPr bwMode="auto">
          <a:xfrm>
            <a:off x="3397250" y="3222625"/>
            <a:ext cx="1881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0070C0"/>
                </a:solidFill>
              </a:rPr>
              <a:t>Διαλυτή στο νερό</a:t>
            </a:r>
          </a:p>
        </p:txBody>
      </p:sp>
      <p:sp>
        <p:nvSpPr>
          <p:cNvPr id="9231" name="TextBox 15"/>
          <p:cNvSpPr txBox="1">
            <a:spLocks noChangeArrowheads="1"/>
          </p:cNvSpPr>
          <p:nvPr/>
        </p:nvSpPr>
        <p:spPr bwMode="auto">
          <a:xfrm>
            <a:off x="3354388" y="6024563"/>
            <a:ext cx="1966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C00000"/>
                </a:solidFill>
              </a:rPr>
              <a:t>Αδιάλυτη στο νερό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2275" y="920750"/>
            <a:ext cx="628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2400" dirty="0">
                <a:solidFill>
                  <a:prstClr val="black"/>
                </a:solidFill>
              </a:rPr>
              <a:t>Παράδειγμα: ασπιρίνη (ακετυλο-</a:t>
            </a:r>
            <a:r>
              <a:rPr lang="el-GR" sz="2400" dirty="0">
                <a:solidFill>
                  <a:prstClr val="black"/>
                </a:solidFill>
              </a:rPr>
              <a:t>σαλικυλικ</a:t>
            </a:r>
            <a:r>
              <a:rPr lang="el-GR" sz="2400" dirty="0">
                <a:solidFill>
                  <a:prstClr val="black"/>
                </a:solidFill>
              </a:rPr>
              <a:t>ό οξύ)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223" grpId="0"/>
      <p:bldP spid="9" grpId="0"/>
      <p:bldP spid="10" grpId="0"/>
      <p:bldP spid="13" grpId="0" animBg="1"/>
      <p:bldP spid="14" grpId="0" animBg="1"/>
      <p:bldP spid="9230" grpId="0"/>
      <p:bldP spid="923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l-GR" dirty="0" smtClean="0"/>
              <a:t>Οξεοβασική εκχύλιση (διαχωρισμός)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4757739"/>
            <a:ext cx="8229600" cy="20907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sz="2000" dirty="0" smtClean="0"/>
              <a:t>Το μίγμα των δυο ενώσεων (αριστερά) είναι αδιάλυτο στο νερό. </a:t>
            </a:r>
          </a:p>
          <a:p>
            <a:pPr>
              <a:spcBef>
                <a:spcPts val="600"/>
              </a:spcBef>
            </a:pPr>
            <a:r>
              <a:rPr lang="el-GR" sz="2000" dirty="0" smtClean="0"/>
              <a:t>Εάν θέλουμε να τις </a:t>
            </a:r>
            <a:r>
              <a:rPr lang="el-GR" sz="2000" b="1" dirty="0" smtClean="0"/>
              <a:t>διαχωρίσουμε</a:t>
            </a:r>
            <a:r>
              <a:rPr lang="el-GR" sz="2000" dirty="0" smtClean="0"/>
              <a:t> μετατρέπουμε τη μια από τις δυο σε υδατοδιαλυτή.</a:t>
            </a:r>
          </a:p>
          <a:p>
            <a:pPr>
              <a:spcBef>
                <a:spcPts val="600"/>
              </a:spcBef>
            </a:pPr>
            <a:r>
              <a:rPr lang="el-GR" sz="2000" dirty="0" smtClean="0"/>
              <a:t>Συνεπώς, επιδρώντας στο μίγμα με υδ. διάλυμα </a:t>
            </a:r>
            <a:r>
              <a:rPr lang="en-US" sz="2000" dirty="0" smtClean="0"/>
              <a:t>NaOH, </a:t>
            </a:r>
            <a:r>
              <a:rPr lang="el-GR" sz="2000" dirty="0" smtClean="0"/>
              <a:t>μετατρέπουμε το καρβοξυλικό οξύ σε άλας που είναι ευδιάλυτο στο νερό.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254250"/>
            <a:ext cx="78486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627063" y="3557588"/>
            <a:ext cx="1309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C00000"/>
                </a:solidFill>
              </a:rPr>
              <a:t>Αδιάλυτο στο νερό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319338" y="3557588"/>
            <a:ext cx="151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C00000"/>
                </a:solidFill>
              </a:rPr>
              <a:t>Όξινη μορφή (αδιάστατη) </a:t>
            </a:r>
            <a:r>
              <a:rPr lang="el-GR" sz="1800" b="1" dirty="0">
                <a:solidFill>
                  <a:srgbClr val="C00000"/>
                </a:solidFill>
              </a:rPr>
              <a:t>Αδιάλυτο</a:t>
            </a:r>
            <a:r>
              <a:rPr lang="el-GR" sz="1800" dirty="0">
                <a:solidFill>
                  <a:srgbClr val="C00000"/>
                </a:solidFill>
              </a:rPr>
              <a:t> στο νερό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625" y="1803400"/>
            <a:ext cx="3384550" cy="1754188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5213" y="1803400"/>
            <a:ext cx="1441450" cy="1754188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9875" y="1833563"/>
            <a:ext cx="2058988" cy="1755775"/>
          </a:xfrm>
          <a:prstGeom prst="rect">
            <a:avLst/>
          </a:prstGeom>
          <a:solidFill>
            <a:srgbClr val="00B0F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5006975" y="3573463"/>
            <a:ext cx="1309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C00000"/>
                </a:solidFill>
              </a:rPr>
              <a:t>Αδιάλυτο στο νερό</a:t>
            </a: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6861175" y="3589338"/>
            <a:ext cx="1577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0000FF"/>
                </a:solidFill>
              </a:rPr>
              <a:t>Ιοντική μορφή (βασική)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b="1" dirty="0">
                <a:solidFill>
                  <a:srgbClr val="0000FF"/>
                </a:solidFill>
              </a:rPr>
              <a:t>Διαλυτό</a:t>
            </a:r>
            <a:r>
              <a:rPr lang="el-GR" sz="1800" dirty="0">
                <a:solidFill>
                  <a:srgbClr val="0000FF"/>
                </a:solidFill>
              </a:rPr>
              <a:t> στο νερό</a:t>
            </a:r>
          </a:p>
        </p:txBody>
      </p:sp>
      <p:sp>
        <p:nvSpPr>
          <p:cNvPr id="12" name="Curved Up Arrow 11"/>
          <p:cNvSpPr/>
          <p:nvPr/>
        </p:nvSpPr>
        <p:spPr>
          <a:xfrm flipV="1">
            <a:off x="2767013" y="1268760"/>
            <a:ext cx="4824412" cy="9854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9975" y="1989138"/>
            <a:ext cx="1511300" cy="1600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9552" y="-23745"/>
            <a:ext cx="8229600" cy="1143000"/>
          </a:xfrm>
        </p:spPr>
        <p:txBody>
          <a:bodyPr/>
          <a:lstStyle/>
          <a:p>
            <a:r>
              <a:rPr lang="el-GR" dirty="0" smtClean="0"/>
              <a:t>Οξέα και συζυγείς βάσεις</a:t>
            </a:r>
          </a:p>
        </p:txBody>
      </p:sp>
      <p:sp>
        <p:nvSpPr>
          <p:cNvPr id="5" name="Down Arrow 4"/>
          <p:cNvSpPr/>
          <p:nvPr/>
        </p:nvSpPr>
        <p:spPr>
          <a:xfrm rot="10800000">
            <a:off x="1187450" y="1497013"/>
            <a:ext cx="1223963" cy="4967287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156325" y="1347788"/>
            <a:ext cx="1223963" cy="4968875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3860800" y="833438"/>
            <a:ext cx="692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prstClr val="black"/>
                </a:solidFill>
              </a:rPr>
              <a:t>p</a:t>
            </a:r>
            <a:r>
              <a:rPr lang="en-US" sz="2800" b="1" i="1" dirty="0">
                <a:solidFill>
                  <a:prstClr val="black"/>
                </a:solidFill>
              </a:rPr>
              <a:t>K</a:t>
            </a:r>
            <a:r>
              <a:rPr lang="en-US" sz="2800" b="1" baseline="-25000" dirty="0">
                <a:solidFill>
                  <a:prstClr val="black"/>
                </a:solidFill>
              </a:rPr>
              <a:t>a</a:t>
            </a:r>
            <a:endParaRPr lang="el-GR" sz="2800" b="1" dirty="0">
              <a:solidFill>
                <a:prstClr val="black"/>
              </a:solidFill>
            </a:endParaRPr>
          </a:p>
        </p:txBody>
      </p:sp>
      <p:pic>
        <p:nvPicPr>
          <p:cNvPr id="11270" name="Picture 2"/>
          <p:cNvPicPr>
            <a:picLocks noChangeAspect="1"/>
          </p:cNvPicPr>
          <p:nvPr/>
        </p:nvPicPr>
        <p:blipFill>
          <a:blip r:embed="rId2" cstate="print">
            <a:lum bright="-1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55725"/>
            <a:ext cx="3313112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1413" y="1347788"/>
            <a:ext cx="2952675" cy="2810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429" y="1695426"/>
            <a:ext cx="2952675" cy="2810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8429" y="2708920"/>
            <a:ext cx="3223691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8429" y="4437112"/>
            <a:ext cx="3511996" cy="72007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6379" y="6316663"/>
            <a:ext cx="3511996" cy="31273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l-GR" dirty="0" smtClean="0"/>
              <a:t>Το επαγωγικό φαινόμενο</a:t>
            </a:r>
            <a:endParaRPr lang="el-GR" dirty="0"/>
          </a:p>
        </p:txBody>
      </p:sp>
      <p:sp>
        <p:nvSpPr>
          <p:cNvPr id="30" name="29 - Ορθογώνιο"/>
          <p:cNvSpPr/>
          <p:nvPr/>
        </p:nvSpPr>
        <p:spPr>
          <a:xfrm>
            <a:off x="428596" y="1500174"/>
            <a:ext cx="3999388" cy="4456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eaLnBrk="0" hangingPunct="0"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Οι δεσμοί </a:t>
            </a:r>
            <a:r>
              <a:rPr lang="el-GR" sz="2400" b="1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εμφανίζουν πόλωση που εξαρτάται από τη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διαφορά ηλεκτραρνητικότητας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μεταξύ των 2 ατόμων.</a:t>
            </a:r>
          </a:p>
          <a:p>
            <a:pPr marL="357188" indent="-357188" eaLnBrk="0" hangingPunct="0"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Όταν το μόριο έχει κατάλληλη γεωμετρία, τότε οι πολικότητες των δεσμών είτε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ενισχύονται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μεταξύ τους είτε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αναιρούνται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 </a:t>
            </a:r>
          </a:p>
        </p:txBody>
      </p:sp>
      <p:grpSp>
        <p:nvGrpSpPr>
          <p:cNvPr id="5" name="Ομάδα 4" descr="σχηματικά το επαγωγικό φαινόμενο"/>
          <p:cNvGrpSpPr/>
          <p:nvPr/>
        </p:nvGrpSpPr>
        <p:grpSpPr>
          <a:xfrm>
            <a:off x="5072066" y="1500174"/>
            <a:ext cx="2588190" cy="2500330"/>
            <a:chOff x="5072066" y="1500174"/>
            <a:chExt cx="2588190" cy="2500330"/>
          </a:xfrm>
        </p:grpSpPr>
        <p:sp>
          <p:nvSpPr>
            <p:cNvPr id="33" name="32 - TextBox"/>
            <p:cNvSpPr txBox="1"/>
            <p:nvPr/>
          </p:nvSpPr>
          <p:spPr>
            <a:xfrm>
              <a:off x="6715140" y="1500174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800" b="1" i="1" dirty="0" smtClean="0">
                  <a:solidFill>
                    <a:srgbClr val="820000"/>
                  </a:solidFill>
                  <a:latin typeface="Times New Roman" pitchFamily="18" charset="0"/>
                  <a:cs typeface="Times New Roman" pitchFamily="18" charset="0"/>
                </a:rPr>
                <a:t>δ-</a:t>
              </a:r>
              <a:endParaRPr lang="el-GR" sz="2800" b="1" i="1" dirty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Ομάδα 2"/>
            <p:cNvGrpSpPr/>
            <p:nvPr/>
          </p:nvGrpSpPr>
          <p:grpSpPr>
            <a:xfrm>
              <a:off x="5072066" y="1559286"/>
              <a:ext cx="2588190" cy="2441218"/>
              <a:chOff x="5072066" y="1559286"/>
              <a:chExt cx="2588190" cy="2441218"/>
            </a:xfrm>
          </p:grpSpPr>
          <p:graphicFrame>
            <p:nvGraphicFramePr>
              <p:cNvPr id="23557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258872" y="1559286"/>
              <a:ext cx="1857388" cy="19830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" name="ChemSketch" r:id="rId3" imgW="1712880" imgH="1828800" progId="ACD.ChemSketch.20">
                      <p:embed/>
                    </p:oleObj>
                  </mc:Choice>
                  <mc:Fallback>
                    <p:oleObj name="ChemSketch" r:id="rId3" imgW="1712880" imgH="182880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8872" y="1559286"/>
                            <a:ext cx="1857388" cy="19830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4" name="23 - Ευθύγραμμο βέλος σύνδεσης"/>
              <p:cNvCxnSpPr/>
              <p:nvPr/>
            </p:nvCxnSpPr>
            <p:spPr>
              <a:xfrm rot="5400000" flipH="1" flipV="1">
                <a:off x="6000760" y="2285992"/>
                <a:ext cx="571504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- Ευθύγραμμο βέλος σύνδεσης"/>
              <p:cNvCxnSpPr/>
              <p:nvPr/>
            </p:nvCxnSpPr>
            <p:spPr>
              <a:xfrm flipV="1">
                <a:off x="5500694" y="2714620"/>
                <a:ext cx="642942" cy="214314"/>
              </a:xfrm>
              <a:prstGeom prst="straightConnector1">
                <a:avLst/>
              </a:prstGeom>
              <a:ln w="28575">
                <a:solidFill>
                  <a:srgbClr val="82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- Ευθύγραμμο βέλος σύνδεσης"/>
              <p:cNvCxnSpPr/>
              <p:nvPr/>
            </p:nvCxnSpPr>
            <p:spPr>
              <a:xfrm rot="10800000">
                <a:off x="6572264" y="2714620"/>
                <a:ext cx="500066" cy="71438"/>
              </a:xfrm>
              <a:prstGeom prst="straightConnector1">
                <a:avLst/>
              </a:prstGeom>
              <a:ln w="28575">
                <a:solidFill>
                  <a:srgbClr val="82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- Ευθύγραμμο βέλος σύνδεσης"/>
              <p:cNvCxnSpPr/>
              <p:nvPr/>
            </p:nvCxnSpPr>
            <p:spPr>
              <a:xfrm rot="16200000" flipV="1">
                <a:off x="6215868" y="2999578"/>
                <a:ext cx="356396" cy="215108"/>
              </a:xfrm>
              <a:prstGeom prst="straightConnector1">
                <a:avLst/>
              </a:prstGeom>
              <a:ln w="28575">
                <a:solidFill>
                  <a:srgbClr val="82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33 - TextBox"/>
              <p:cNvSpPr txBox="1"/>
              <p:nvPr/>
            </p:nvSpPr>
            <p:spPr>
              <a:xfrm>
                <a:off x="7143768" y="2786058"/>
                <a:ext cx="516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el-GR" sz="24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δ+</a:t>
                </a:r>
                <a:endParaRPr lang="el-GR" sz="24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34 - TextBox"/>
              <p:cNvSpPr txBox="1"/>
              <p:nvPr/>
            </p:nvSpPr>
            <p:spPr>
              <a:xfrm>
                <a:off x="6858016" y="3357562"/>
                <a:ext cx="516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el-GR" sz="24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δ+</a:t>
                </a:r>
                <a:endParaRPr lang="el-GR" sz="24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35 - TextBox"/>
              <p:cNvSpPr txBox="1"/>
              <p:nvPr/>
            </p:nvSpPr>
            <p:spPr>
              <a:xfrm>
                <a:off x="5072066" y="3143248"/>
                <a:ext cx="516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hangingPunct="0"/>
                <a:r>
                  <a:rPr lang="el-GR" sz="24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δ+</a:t>
                </a:r>
                <a:endParaRPr lang="el-GR" sz="24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36 - Έλλειψη"/>
              <p:cNvSpPr/>
              <p:nvPr/>
            </p:nvSpPr>
            <p:spPr>
              <a:xfrm>
                <a:off x="5072066" y="2357430"/>
                <a:ext cx="2571768" cy="1643074"/>
              </a:xfrm>
              <a:prstGeom prst="ellipse">
                <a:avLst/>
              </a:prstGeom>
              <a:noFill/>
              <a:ln>
                <a:solidFill>
                  <a:srgbClr val="82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endParaRPr lang="el-GR" dirty="0">
                  <a:solidFill>
                    <a:srgbClr val="820000"/>
                  </a:solidFill>
                </a:endParaRPr>
              </a:p>
            </p:txBody>
          </p:sp>
        </p:grpSp>
      </p:grpSp>
      <p:sp>
        <p:nvSpPr>
          <p:cNvPr id="18" name="17 - TextBox"/>
          <p:cNvSpPr txBox="1"/>
          <p:nvPr/>
        </p:nvSpPr>
        <p:spPr>
          <a:xfrm>
            <a:off x="4572000" y="4214818"/>
            <a:ext cx="40005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Οι 3 δεσμοί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C-H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έχουν κατάλληλη πόλωση ώστε να συνεισφέρουν ευνοϊκά στην πόλωση του τέταρτου δεσμού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C-Cl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Πότε ένα οξύ είναι ισχυρό;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Όταν ο δεσμός </a:t>
            </a:r>
            <a:r>
              <a:rPr lang="el-GR" sz="3200" b="1" dirty="0" smtClean="0"/>
              <a:t>Α-Η</a:t>
            </a:r>
            <a:r>
              <a:rPr lang="el-GR" dirty="0" smtClean="0"/>
              <a:t> σπάει εύκολα (δηλαδή είναι ασθενής).</a:t>
            </a:r>
          </a:p>
          <a:p>
            <a:pPr marL="457200" indent="-457200">
              <a:buFont typeface="+mj-lt"/>
              <a:buAutoNum type="arabicPeriod"/>
            </a:pPr>
            <a:endParaRPr lang="el-GR" b="1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Όταν η </a:t>
            </a:r>
            <a:r>
              <a:rPr lang="el-GR" b="1" dirty="0" smtClean="0"/>
              <a:t>συζυγής βάση </a:t>
            </a:r>
            <a:r>
              <a:rPr lang="el-GR" dirty="0" smtClean="0"/>
              <a:t>είναι </a:t>
            </a:r>
            <a:r>
              <a:rPr lang="el-GR" b="1" dirty="0" smtClean="0"/>
              <a:t>σταθεροποιημένη.</a:t>
            </a:r>
          </a:p>
          <a:p>
            <a:endParaRPr lang="el-GR" b="1" dirty="0" smtClean="0"/>
          </a:p>
          <a:p>
            <a:pPr lvl="1"/>
            <a:r>
              <a:rPr lang="el-GR" dirty="0" smtClean="0">
                <a:solidFill>
                  <a:srgbClr val="C00000"/>
                </a:solidFill>
              </a:rPr>
              <a:t>Όταν το ηλεκτρονιακό </a:t>
            </a:r>
            <a:r>
              <a:rPr lang="el-GR" b="1" dirty="0" smtClean="0">
                <a:solidFill>
                  <a:srgbClr val="C00000"/>
                </a:solidFill>
              </a:rPr>
              <a:t>φορτίο</a:t>
            </a:r>
            <a:r>
              <a:rPr lang="el-GR" dirty="0" smtClean="0">
                <a:solidFill>
                  <a:srgbClr val="C00000"/>
                </a:solidFill>
              </a:rPr>
              <a:t> βρίσκεται σε </a:t>
            </a:r>
            <a:r>
              <a:rPr lang="el-GR" b="1" dirty="0" smtClean="0">
                <a:solidFill>
                  <a:srgbClr val="C00000"/>
                </a:solidFill>
              </a:rPr>
              <a:t>ηλεκτραρνητικό</a:t>
            </a:r>
            <a:r>
              <a:rPr lang="el-GR" dirty="0" smtClean="0">
                <a:solidFill>
                  <a:srgbClr val="C00000"/>
                </a:solidFill>
              </a:rPr>
              <a:t> άτομο (Ν, Ο,</a:t>
            </a:r>
            <a:r>
              <a:rPr lang="en-US" dirty="0" smtClean="0">
                <a:solidFill>
                  <a:srgbClr val="C00000"/>
                </a:solidFill>
              </a:rPr>
              <a:t> F)</a:t>
            </a:r>
            <a:r>
              <a:rPr lang="el-GR" dirty="0" smtClean="0">
                <a:solidFill>
                  <a:srgbClr val="C00000"/>
                </a:solidFill>
              </a:rPr>
              <a:t>.</a:t>
            </a:r>
          </a:p>
          <a:p>
            <a:pPr lvl="1"/>
            <a:r>
              <a:rPr lang="el-GR" dirty="0" smtClean="0">
                <a:solidFill>
                  <a:srgbClr val="C00000"/>
                </a:solidFill>
              </a:rPr>
              <a:t>Όταν το ηλεκτρονιακό </a:t>
            </a:r>
            <a:r>
              <a:rPr lang="el-GR" b="1" dirty="0" smtClean="0">
                <a:solidFill>
                  <a:srgbClr val="C00000"/>
                </a:solidFill>
              </a:rPr>
              <a:t>φορτίο</a:t>
            </a:r>
            <a:r>
              <a:rPr lang="el-GR" dirty="0" smtClean="0">
                <a:solidFill>
                  <a:srgbClr val="C00000"/>
                </a:solidFill>
              </a:rPr>
              <a:t> της </a:t>
            </a:r>
            <a:r>
              <a:rPr lang="el-GR" b="1" dirty="0" smtClean="0">
                <a:solidFill>
                  <a:srgbClr val="C00000"/>
                </a:solidFill>
              </a:rPr>
              <a:t>διαχέεται</a:t>
            </a:r>
            <a:r>
              <a:rPr lang="el-GR" dirty="0" smtClean="0">
                <a:solidFill>
                  <a:srgbClr val="C00000"/>
                </a:solidFill>
              </a:rPr>
              <a:t> σε όλο το μόριο.</a:t>
            </a:r>
          </a:p>
          <a:p>
            <a:pPr lvl="1"/>
            <a:r>
              <a:rPr lang="el-GR" dirty="0" smtClean="0">
                <a:solidFill>
                  <a:srgbClr val="C00000"/>
                </a:solidFill>
              </a:rPr>
              <a:t>Όταν ο </a:t>
            </a:r>
            <a:r>
              <a:rPr lang="el-GR" b="1" dirty="0" smtClean="0">
                <a:solidFill>
                  <a:srgbClr val="C00000"/>
                </a:solidFill>
              </a:rPr>
              <a:t>διαλύτης</a:t>
            </a:r>
            <a:r>
              <a:rPr lang="el-GR" dirty="0" smtClean="0">
                <a:solidFill>
                  <a:srgbClr val="C00000"/>
                </a:solidFill>
              </a:rPr>
              <a:t> σταθεροποιεί τη συζυγή βάση (</a:t>
            </a:r>
            <a:r>
              <a:rPr lang="el-GR" b="1" dirty="0" smtClean="0">
                <a:solidFill>
                  <a:srgbClr val="C00000"/>
                </a:solidFill>
              </a:rPr>
              <a:t>ανιόν</a:t>
            </a:r>
            <a:r>
              <a:rPr lang="el-GR" dirty="0" smtClean="0">
                <a:solidFill>
                  <a:srgbClr val="C00000"/>
                </a:solidFill>
              </a:rPr>
              <a:t>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Σταθεροποιημένη συζυγής βάση: το φορτίο σε ηλεκτραρνητικό άτομο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00113" y="1916113"/>
            <a:ext cx="5662612" cy="452596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2800" dirty="0" smtClean="0"/>
              <a:t>CH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          </a:t>
            </a:r>
            <a:r>
              <a:rPr lang="en-US" sz="2800" dirty="0" smtClean="0">
                <a:solidFill>
                  <a:srgbClr val="B79E97"/>
                </a:solidFill>
              </a:rPr>
              <a:t>C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   +    H</a:t>
            </a:r>
            <a:r>
              <a:rPr lang="en-US" sz="2800" baseline="30000" dirty="0" smtClean="0"/>
              <a:t>+        </a:t>
            </a:r>
            <a:r>
              <a:rPr lang="en-US" sz="2800" dirty="0" smtClean="0"/>
              <a:t>    48</a:t>
            </a:r>
            <a:endParaRPr lang="en-US" sz="2800" baseline="30000" dirty="0" smtClean="0"/>
          </a:p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US" sz="2800" baseline="30000" dirty="0" smtClean="0"/>
          </a:p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2800" dirty="0" smtClean="0"/>
              <a:t>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          </a:t>
            </a:r>
            <a:r>
              <a:rPr lang="en-US" sz="2800" dirty="0" smtClean="0">
                <a:solidFill>
                  <a:srgbClr val="F1960F"/>
                </a:solidFill>
              </a:rPr>
              <a:t>N</a:t>
            </a:r>
            <a:r>
              <a:rPr lang="en-US" sz="2800" dirty="0" smtClean="0"/>
              <a:t>H</a:t>
            </a:r>
            <a:r>
              <a:rPr lang="el-GR" sz="2800" baseline="-25000" dirty="0" smtClean="0"/>
              <a:t>2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   +    H</a:t>
            </a:r>
            <a:r>
              <a:rPr lang="en-US" sz="2800" baseline="30000" dirty="0" smtClean="0"/>
              <a:t>+            </a:t>
            </a:r>
            <a:r>
              <a:rPr lang="en-US" sz="2800" dirty="0" smtClean="0"/>
              <a:t>33</a:t>
            </a:r>
            <a:endParaRPr lang="en-US" sz="2800" baseline="30000" dirty="0" smtClean="0"/>
          </a:p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US" sz="2800" baseline="30000" dirty="0" smtClean="0"/>
          </a:p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         </a:t>
            </a:r>
            <a:r>
              <a:rPr lang="en-US" sz="2800" b="1" dirty="0" smtClean="0">
                <a:solidFill>
                  <a:srgbClr val="DD4743"/>
                </a:solidFill>
              </a:rPr>
              <a:t>O</a:t>
            </a:r>
            <a:r>
              <a:rPr lang="en-US" sz="2800" dirty="0" smtClean="0"/>
              <a:t>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   +    H</a:t>
            </a:r>
            <a:r>
              <a:rPr lang="en-US" sz="2800" baseline="30000" dirty="0" smtClean="0"/>
              <a:t>+              </a:t>
            </a:r>
            <a:r>
              <a:rPr lang="en-US" sz="2800" dirty="0" smtClean="0"/>
              <a:t>16</a:t>
            </a:r>
            <a:endParaRPr lang="en-US" sz="2800" baseline="30000" dirty="0" smtClean="0"/>
          </a:p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US" sz="2800" baseline="30000" dirty="0" smtClean="0"/>
          </a:p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2800" dirty="0" smtClean="0"/>
              <a:t>HF              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   +    H</a:t>
            </a:r>
            <a:r>
              <a:rPr lang="en-US" sz="2800" baseline="30000" dirty="0" smtClean="0"/>
              <a:t>+                      </a:t>
            </a:r>
            <a:r>
              <a:rPr lang="en-US" sz="2800" dirty="0" smtClean="0"/>
              <a:t>3</a:t>
            </a:r>
          </a:p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US" sz="2800" baseline="30000" dirty="0" smtClean="0"/>
          </a:p>
          <a:p>
            <a:pPr marL="0" inden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l-GR" sz="2800" baseline="30000" dirty="0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751388" y="1430338"/>
            <a:ext cx="763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prstClr val="black"/>
                </a:solidFill>
              </a:rPr>
              <a:t>p</a:t>
            </a:r>
            <a:r>
              <a:rPr lang="en-US" b="1" i="1" dirty="0">
                <a:solidFill>
                  <a:prstClr val="black"/>
                </a:solidFill>
              </a:rPr>
              <a:t>K</a:t>
            </a:r>
            <a:r>
              <a:rPr lang="en-US" b="1" baseline="-25000" dirty="0">
                <a:solidFill>
                  <a:prstClr val="black"/>
                </a:solidFill>
              </a:rPr>
              <a:t>a</a:t>
            </a:r>
            <a:endParaRPr lang="el-GR" b="1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92275" y="2301875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92275" y="3454400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65300" y="4678363"/>
            <a:ext cx="5746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92275" y="5805488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6659563" y="2576513"/>
            <a:ext cx="23161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2400" dirty="0">
                <a:solidFill>
                  <a:prstClr val="black"/>
                </a:solidFill>
              </a:rPr>
              <a:t>Όσο πιο </a:t>
            </a:r>
            <a:r>
              <a:rPr lang="el-GR" sz="2400" b="1" dirty="0">
                <a:solidFill>
                  <a:srgbClr val="C00000"/>
                </a:solidFill>
              </a:rPr>
              <a:t>ηλεκτραρνητικό άτομο </a:t>
            </a:r>
            <a:r>
              <a:rPr lang="el-GR" sz="2400" dirty="0">
                <a:solidFill>
                  <a:prstClr val="black"/>
                </a:solidFill>
              </a:rPr>
              <a:t>υπάρχει στο ανιόν, τόσο περισσότερο </a:t>
            </a:r>
            <a:r>
              <a:rPr lang="el-GR" sz="2400" b="1" dirty="0">
                <a:solidFill>
                  <a:srgbClr val="C00000"/>
                </a:solidFill>
              </a:rPr>
              <a:t>σταθεροποιείται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το  αρνητικό φορτίο.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5662613" y="2106613"/>
            <a:ext cx="1223962" cy="4059237"/>
          </a:xfrm>
          <a:prstGeom prst="down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75"/>
          <a:stretch/>
        </p:blipFill>
        <p:spPr bwMode="auto">
          <a:xfrm>
            <a:off x="5652120" y="2120925"/>
            <a:ext cx="2304256" cy="20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Σταθεροποιημένη συζυγής βάση: το φορτίο διαχέεται στο </a:t>
            </a:r>
            <a:r>
              <a:rPr lang="el-GR" dirty="0" smtClean="0"/>
              <a:t>μόριο </a:t>
            </a:r>
            <a:r>
              <a:rPr lang="el-GR" sz="3200" dirty="0" smtClean="0"/>
              <a:t>1/3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1185862"/>
          </a:xfrm>
        </p:spPr>
        <p:txBody>
          <a:bodyPr/>
          <a:lstStyle/>
          <a:p>
            <a:r>
              <a:rPr lang="el-GR" dirty="0" smtClean="0"/>
              <a:t>Το ανιόν είναι σταθερότερο όταν το φορτίο του «διαχέεται» (η </a:t>
            </a:r>
            <a:r>
              <a:rPr lang="el-GR" b="1" dirty="0" smtClean="0"/>
              <a:t>απεντοπίζεται</a:t>
            </a:r>
            <a:r>
              <a:rPr lang="el-GR" dirty="0" smtClean="0"/>
              <a:t>) μέσω δομών συντονισμού σε μεγάλο τμήμα του μορίου.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810076" y="3452208"/>
            <a:ext cx="2146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l-GR" sz="2000" dirty="0">
                <a:solidFill>
                  <a:srgbClr val="0070C0"/>
                </a:solidFill>
              </a:rPr>
              <a:t>Ιόν αιθοξειδίου (καμία δομή συντονισμού, </a:t>
            </a:r>
            <a:r>
              <a:rPr lang="el-GR" sz="2000" b="1" dirty="0">
                <a:solidFill>
                  <a:srgbClr val="0070C0"/>
                </a:solidFill>
              </a:rPr>
              <a:t>ασταθές</a:t>
            </a:r>
            <a:r>
              <a:rPr lang="el-GR" sz="2000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301074"/>
              </p:ext>
            </p:extLst>
          </p:nvPr>
        </p:nvGraphicFramePr>
        <p:xfrm>
          <a:off x="1757933" y="2088847"/>
          <a:ext cx="16510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hemSketch" r:id="rId4" imgW="1054440" imgH="777240" progId="ACD.ChemSketch.20">
                  <p:embed/>
                </p:oleObj>
              </mc:Choice>
              <mc:Fallback>
                <p:oleObj name="ChemSketch" r:id="rId4" imgW="1054440" imgH="777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7933" y="2088847"/>
                        <a:ext cx="1651000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>
          <a:xfrm rot="16200000">
            <a:off x="4490875" y="2180010"/>
            <a:ext cx="207881" cy="12798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2326972"/>
            <a:ext cx="138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</a:rPr>
              <a:t>Ισχυρή βάση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402" y="3561951"/>
            <a:ext cx="2659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Αιθανόλη (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CH</a:t>
            </a:r>
            <a:r>
              <a:rPr lang="en-US" sz="2000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CH</a:t>
            </a:r>
            <a:r>
              <a:rPr lang="en-US" sz="2000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OH)</a:t>
            </a:r>
          </a:p>
          <a:p>
            <a:pPr eaLnBrk="0" hangingPunct="0"/>
            <a:r>
              <a:rPr lang="el-GR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Πόσο ισχυρό οξύ είναι;</a:t>
            </a:r>
            <a:endParaRPr lang="el-GR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365104"/>
            <a:ext cx="3275810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Συνεπώς: η αιθανόλη είναι (πολύ) </a:t>
            </a:r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ασθενές</a:t>
            </a:r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 οξύ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(pK</a:t>
            </a:r>
            <a:r>
              <a:rPr lang="en-US" sz="2400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18)</a:t>
            </a:r>
            <a:endParaRPr lang="el-GR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389" grpId="0"/>
      <p:bldP spid="4" grpId="0" animBg="1"/>
      <p:bldP spid="5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2"/>
          <a:stretch/>
        </p:blipFill>
        <p:spPr bwMode="auto">
          <a:xfrm>
            <a:off x="3419872" y="2786357"/>
            <a:ext cx="564816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Σταθεροποιημένη συζυγής βάση: το φορτίο διαχέεται στο </a:t>
            </a:r>
            <a:r>
              <a:rPr lang="el-GR" dirty="0" smtClean="0"/>
              <a:t>μόριο </a:t>
            </a:r>
            <a:r>
              <a:rPr lang="el-GR" sz="3200" dirty="0" smtClean="0">
                <a:solidFill>
                  <a:prstClr val="black"/>
                </a:solidFill>
              </a:rPr>
              <a:t>2/3</a:t>
            </a:r>
            <a:endParaRPr lang="el-GR" dirty="0" smtClean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1185862"/>
          </a:xfrm>
        </p:spPr>
        <p:txBody>
          <a:bodyPr/>
          <a:lstStyle/>
          <a:p>
            <a:r>
              <a:rPr lang="el-GR" dirty="0" smtClean="0"/>
              <a:t>Το ανιόν είναι σταθερότερο όταν το φορτίο του «διαχέεται» (η </a:t>
            </a:r>
            <a:r>
              <a:rPr lang="el-GR" b="1" dirty="0" smtClean="0"/>
              <a:t>απεντοπίζεται</a:t>
            </a:r>
            <a:r>
              <a:rPr lang="el-GR" dirty="0" smtClean="0"/>
              <a:t>) μέσω δομών συντονισμού σε μεγάλο τμήμα του μορίου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43246" y="3955225"/>
            <a:ext cx="214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l-GR" sz="2000" dirty="0" smtClean="0">
                <a:solidFill>
                  <a:srgbClr val="C00000"/>
                </a:solidFill>
              </a:rPr>
              <a:t>Οξικό οξύ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l-GR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CH3COOH)</a:t>
            </a:r>
            <a:endParaRPr lang="el-GR" sz="2000" dirty="0">
              <a:solidFill>
                <a:srgbClr val="C00000"/>
              </a:solidFill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3475270" y="4200819"/>
            <a:ext cx="34729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l-GR" sz="2000" dirty="0">
                <a:solidFill>
                  <a:srgbClr val="0000FF"/>
                </a:solidFill>
              </a:rPr>
              <a:t>Οξικό ανιόν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l-GR" sz="2000" dirty="0">
                <a:solidFill>
                  <a:srgbClr val="0000FF"/>
                </a:solidFill>
              </a:rPr>
              <a:t>(</a:t>
            </a:r>
            <a:r>
              <a:rPr lang="el-GR" sz="2000" b="1" dirty="0">
                <a:solidFill>
                  <a:srgbClr val="0000FF"/>
                </a:solidFill>
              </a:rPr>
              <a:t>2 δομές συντονισμού</a:t>
            </a:r>
            <a:r>
              <a:rPr lang="el-GR" sz="2000" dirty="0">
                <a:solidFill>
                  <a:srgbClr val="0000FF"/>
                </a:solidFill>
              </a:rPr>
              <a:t>, </a:t>
            </a:r>
            <a:r>
              <a:rPr lang="el-GR" sz="2000" u="sng" dirty="0" smtClean="0">
                <a:solidFill>
                  <a:srgbClr val="0000FF"/>
                </a:solidFill>
              </a:rPr>
              <a:t>σταθεροποιείται!</a:t>
            </a:r>
            <a:r>
              <a:rPr lang="el-GR" sz="2000" dirty="0" smtClean="0">
                <a:solidFill>
                  <a:srgbClr val="0000FF"/>
                </a:solidFill>
              </a:rPr>
              <a:t>)</a:t>
            </a:r>
            <a:endParaRPr lang="el-GR" sz="2000" dirty="0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75270" y="2638719"/>
            <a:ext cx="3744912" cy="1562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8040148" y="4139120"/>
            <a:ext cx="360363" cy="500063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50808" y="2949470"/>
            <a:ext cx="647700" cy="463550"/>
            <a:chOff x="1979712" y="3037458"/>
            <a:chExt cx="647700" cy="46355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979712" y="3501008"/>
              <a:ext cx="6477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039707" y="3037458"/>
              <a:ext cx="567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0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ΟΗ</a:t>
              </a:r>
              <a:r>
                <a:rPr lang="el-GR" sz="2000" b="1" baseline="300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-</a:t>
              </a:r>
              <a:endParaRPr lang="el-GR" sz="2000" b="1" baseline="300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445232"/>
              </p:ext>
            </p:extLst>
          </p:nvPr>
        </p:nvGraphicFramePr>
        <p:xfrm>
          <a:off x="990909" y="2819208"/>
          <a:ext cx="14509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hemSketch" r:id="rId4" imgW="1450800" imgH="1020960" progId="ACD.ChemSketch.20">
                  <p:embed/>
                </p:oleObj>
              </mc:Choice>
              <mc:Fallback>
                <p:oleObj name="ChemSketch" r:id="rId4" imgW="1450800" imgH="102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909" y="2819208"/>
                        <a:ext cx="145097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76538" y="4642351"/>
            <a:ext cx="186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Υβρίδιο συντονισμού</a:t>
            </a:r>
            <a:endParaRPr lang="el-GR" sz="2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5580" y="2348880"/>
            <a:ext cx="1868420" cy="3001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827483"/>
            <a:ext cx="3383876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Συνεπώς: το οξικό οξύ είναι (σχετικά) </a:t>
            </a:r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ισχυρό </a:t>
            </a:r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οξύ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(pK</a:t>
            </a:r>
            <a:r>
              <a:rPr lang="en-US" sz="2400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4.5)</a:t>
            </a:r>
            <a:endParaRPr lang="el-GR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Σταθεροποιημένη συζυγής βάση</a:t>
            </a:r>
            <a:r>
              <a:rPr lang="el-GR" dirty="0" smtClean="0"/>
              <a:t>: το φορτίο διαχέεται στο μόριο </a:t>
            </a:r>
            <a:r>
              <a:rPr lang="el-GR" sz="3200" dirty="0" smtClean="0">
                <a:solidFill>
                  <a:prstClr val="black"/>
                </a:solidFill>
              </a:rPr>
              <a:t>3/3</a:t>
            </a:r>
            <a:endParaRPr lang="el-GR" dirty="0" smtClean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457200" y="5227776"/>
            <a:ext cx="8229600" cy="1544637"/>
          </a:xfrm>
        </p:spPr>
        <p:txBody>
          <a:bodyPr/>
          <a:lstStyle/>
          <a:p>
            <a:r>
              <a:rPr lang="el-GR" dirty="0" smtClean="0"/>
              <a:t>Το ανιόν είναι </a:t>
            </a:r>
            <a:r>
              <a:rPr lang="el-GR" b="1" dirty="0" smtClean="0">
                <a:solidFill>
                  <a:srgbClr val="C00000"/>
                </a:solidFill>
              </a:rPr>
              <a:t>σταθερότερο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dirty="0" smtClean="0"/>
              <a:t>όταν το φορτίο του «διαχέεται» (η </a:t>
            </a:r>
            <a:r>
              <a:rPr lang="el-GR" b="1" dirty="0" smtClean="0"/>
              <a:t>απεντοπίζεται</a:t>
            </a:r>
            <a:r>
              <a:rPr lang="el-GR" dirty="0" smtClean="0"/>
              <a:t>) μέσω του</a:t>
            </a:r>
            <a:r>
              <a:rPr lang="el-GR" i="1" dirty="0" smtClean="0"/>
              <a:t> </a:t>
            </a:r>
            <a:r>
              <a:rPr lang="el-GR" sz="3200" b="1" i="1" dirty="0" smtClean="0"/>
              <a:t>π</a:t>
            </a:r>
            <a:r>
              <a:rPr lang="el-GR" i="1" dirty="0" smtClean="0"/>
              <a:t> </a:t>
            </a:r>
            <a:r>
              <a:rPr lang="el-GR" dirty="0" smtClean="0"/>
              <a:t>συστήματος δεσμών σε μεγάλο τμήμα του μορίου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18606" y="3649152"/>
            <a:ext cx="5544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υπερχλωρικό </a:t>
            </a:r>
            <a:r>
              <a:rPr lang="el-GR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ανιόν: </a:t>
            </a:r>
            <a:r>
              <a:rPr lang="el-GR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4 δομές συντονισμού</a:t>
            </a:r>
          </a:p>
          <a:p>
            <a:pPr algn="ctr" eaLnBrk="0" hangingPunct="0"/>
            <a:r>
              <a:rPr lang="el-GR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(πολύ σημαντική σταθεροποίηση!)</a:t>
            </a:r>
            <a:endParaRPr lang="el-GR" sz="2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336062"/>
              </p:ext>
            </p:extLst>
          </p:nvPr>
        </p:nvGraphicFramePr>
        <p:xfrm>
          <a:off x="585448" y="2067593"/>
          <a:ext cx="8132762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hemSketch" r:id="rId3" imgW="8132040" imgH="1521000" progId="ACD.ChemSketch.20">
                  <p:embed/>
                </p:oleObj>
              </mc:Choice>
              <mc:Fallback>
                <p:oleObj name="ChemSketch" r:id="rId3" imgW="8132040" imgH="15210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448" y="2067593"/>
                        <a:ext cx="8132762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058747" y="2436463"/>
            <a:ext cx="647700" cy="463550"/>
            <a:chOff x="1979712" y="3037458"/>
            <a:chExt cx="647700" cy="46355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979712" y="3501008"/>
              <a:ext cx="6477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039707" y="3037458"/>
              <a:ext cx="567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0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ΟΗ</a:t>
              </a:r>
              <a:r>
                <a:rPr lang="el-GR" sz="2000" b="1" baseline="300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-</a:t>
              </a:r>
              <a:endParaRPr lang="el-GR" sz="2000" b="1" baseline="300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4146979" y="2836573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59147" y="2836573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331" y="2836573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284712" y="3603345"/>
            <a:ext cx="214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l-GR" sz="2000" dirty="0" smtClean="0">
                <a:solidFill>
                  <a:srgbClr val="C00000"/>
                </a:solidFill>
              </a:rPr>
              <a:t>Υπερχλωρικό οξύ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l-GR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HClO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r>
              <a:rPr lang="el-GR" sz="2000" dirty="0" smtClean="0">
                <a:solidFill>
                  <a:srgbClr val="C00000"/>
                </a:solidFill>
              </a:rPr>
              <a:t> </a:t>
            </a:r>
            <a:endParaRPr lang="el-GR" sz="20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504" y="4311231"/>
            <a:ext cx="3672408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Συνεπώς: το υπερχλωρικό οξύ είναι (πολύ) </a:t>
            </a:r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ισχυρό </a:t>
            </a:r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οξύ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(pK</a:t>
            </a:r>
            <a:r>
              <a:rPr lang="en-US" sz="2400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-10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l-GR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Curved Down Arrow 22"/>
          <p:cNvSpPr/>
          <p:nvPr/>
        </p:nvSpPr>
        <p:spPr>
          <a:xfrm rot="13889753" flipV="1">
            <a:off x="3612712" y="2567386"/>
            <a:ext cx="533666" cy="253287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dirty="0" smtClean="0"/>
              <a:t>Περισσότερο σταθεροποιημένο ανιόν μέσω πολλών δομών συντονισμού </a:t>
            </a:r>
            <a:r>
              <a:rPr lang="el-GR" sz="3200" dirty="0" smtClean="0">
                <a:solidFill>
                  <a:prstClr val="black"/>
                </a:solidFill>
              </a:rPr>
              <a:t>1/2</a:t>
            </a:r>
            <a:endParaRPr lang="el-GR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951634" y="3958925"/>
            <a:ext cx="5256213" cy="14732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l-GR" dirty="0" smtClean="0">
                <a:solidFill>
                  <a:srgbClr val="0000FF"/>
                </a:solidFill>
              </a:rPr>
              <a:t>θειικό ανιόν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dirty="0" smtClean="0"/>
              <a:t>(</a:t>
            </a:r>
            <a:r>
              <a:rPr lang="el-GR" b="1" dirty="0" smtClean="0">
                <a:solidFill>
                  <a:srgbClr val="0000FF"/>
                </a:solidFill>
              </a:rPr>
              <a:t>4 δομές συντονισμού</a:t>
            </a:r>
            <a:r>
              <a:rPr lang="el-GR" dirty="0" smtClean="0">
                <a:solidFill>
                  <a:srgbClr val="0000FF"/>
                </a:solidFill>
              </a:rPr>
              <a:t>, </a:t>
            </a:r>
            <a:r>
              <a:rPr lang="el-GR" u="sng" dirty="0" smtClean="0">
                <a:solidFill>
                  <a:srgbClr val="0000FF"/>
                </a:solidFill>
              </a:rPr>
              <a:t>πολύ</a:t>
            </a:r>
            <a:r>
              <a:rPr lang="el-GR" dirty="0" smtClean="0">
                <a:solidFill>
                  <a:srgbClr val="0000FF"/>
                </a:solidFill>
              </a:rPr>
              <a:t> σταθερό</a:t>
            </a:r>
            <a:r>
              <a:rPr lang="el-GR" dirty="0" smtClean="0"/>
              <a:t>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96595"/>
              </p:ext>
            </p:extLst>
          </p:nvPr>
        </p:nvGraphicFramePr>
        <p:xfrm>
          <a:off x="1043608" y="2204864"/>
          <a:ext cx="548240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hemSketch" r:id="rId3" imgW="5501520" imgH="1517760" progId="ACD.ChemSketch.20">
                  <p:embed/>
                </p:oleObj>
              </mc:Choice>
              <mc:Fallback>
                <p:oleObj name="ChemSketch" r:id="rId3" imgW="5501520" imgH="1517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204864"/>
                        <a:ext cx="5482400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27784" y="2479675"/>
            <a:ext cx="762431" cy="463550"/>
            <a:chOff x="1979712" y="3037458"/>
            <a:chExt cx="762431" cy="46355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79712" y="3501008"/>
              <a:ext cx="6477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39707" y="3037458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2</a:t>
              </a:r>
              <a:r>
                <a:rPr lang="el-GR" sz="20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ΟΗ</a:t>
              </a:r>
              <a:r>
                <a:rPr lang="el-GR" sz="2000" b="1" baseline="300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-</a:t>
              </a:r>
              <a:endParaRPr lang="el-GR" sz="2000" b="1" baseline="300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4716016" y="2879785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44208" y="2879785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58140" y="2695119"/>
            <a:ext cx="5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κλπ.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43246" y="3955225"/>
            <a:ext cx="214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l-GR" sz="2000" dirty="0" smtClean="0">
                <a:solidFill>
                  <a:srgbClr val="C00000"/>
                </a:solidFill>
              </a:rPr>
              <a:t>Θειικό οξύ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l-GR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H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SO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l-GR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943191"/>
            <a:ext cx="3383876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Συνεπώς: το θειικό οξύ είναι (πολύ) </a:t>
            </a:r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ισχυρό </a:t>
            </a:r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οξύ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(pK</a:t>
            </a:r>
            <a:r>
              <a:rPr lang="en-US" sz="2400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-3)</a:t>
            </a:r>
            <a:endParaRPr lang="el-GR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dirty="0" smtClean="0"/>
              <a:t>Περισσότερο σταθεροποιημένο ανιόν μέσω πολλών δομών συντονισμού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707904" y="3997501"/>
            <a:ext cx="5256213" cy="14732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l-GR" dirty="0" smtClean="0"/>
              <a:t>Μεθυλ-σουλφονικό ανιόν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dirty="0" smtClean="0"/>
              <a:t>(</a:t>
            </a:r>
            <a:r>
              <a:rPr lang="el-GR" b="1" dirty="0" smtClean="0">
                <a:solidFill>
                  <a:srgbClr val="0000FF"/>
                </a:solidFill>
              </a:rPr>
              <a:t>3 δομές συντονισμού</a:t>
            </a:r>
            <a:r>
              <a:rPr lang="el-GR" dirty="0" smtClean="0">
                <a:solidFill>
                  <a:srgbClr val="0000FF"/>
                </a:solidFill>
              </a:rPr>
              <a:t>, </a:t>
            </a:r>
            <a:r>
              <a:rPr lang="el-GR" u="sng" dirty="0" smtClean="0">
                <a:solidFill>
                  <a:srgbClr val="0000FF"/>
                </a:solidFill>
              </a:rPr>
              <a:t>πολύ</a:t>
            </a:r>
            <a:r>
              <a:rPr lang="el-GR" dirty="0" smtClean="0">
                <a:solidFill>
                  <a:srgbClr val="0000FF"/>
                </a:solidFill>
              </a:rPr>
              <a:t> σταθερό</a:t>
            </a:r>
            <a:r>
              <a:rPr lang="el-GR" dirty="0" smtClean="0"/>
              <a:t>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603143"/>
              </p:ext>
            </p:extLst>
          </p:nvPr>
        </p:nvGraphicFramePr>
        <p:xfrm>
          <a:off x="755576" y="2454544"/>
          <a:ext cx="72231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hemSketch" r:id="rId3" imgW="7223760" imgH="1523880" progId="ACD.ChemSketch.20">
                  <p:embed/>
                </p:oleObj>
              </mc:Choice>
              <mc:Fallback>
                <p:oleObj name="ChemSketch" r:id="rId3" imgW="7223760" imgH="1523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2454544"/>
                        <a:ext cx="7223125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95536" y="4221088"/>
            <a:ext cx="2659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Μεθυλ-σουλφονικό οξύ</a:t>
            </a:r>
            <a:endParaRPr lang="el-GR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06962" y="2780928"/>
            <a:ext cx="647700" cy="463550"/>
            <a:chOff x="1979712" y="3037458"/>
            <a:chExt cx="647700" cy="46355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979712" y="3501008"/>
              <a:ext cx="6477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039707" y="3037458"/>
              <a:ext cx="567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0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ΟΗ</a:t>
              </a:r>
              <a:r>
                <a:rPr lang="el-GR" sz="2000" b="1" baseline="300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-</a:t>
              </a:r>
              <a:endParaRPr lang="el-GR" sz="2000" b="1" baseline="300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4495194" y="318103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23386" y="318103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3414" y="5245824"/>
            <a:ext cx="3600400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Συνεπώς: το μεθυλσουλφονικό οξύ είναι (πολύ) </a:t>
            </a:r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ισχυρό </a:t>
            </a:r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οξύ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(pK</a:t>
            </a:r>
            <a:r>
              <a:rPr lang="en-US" sz="2400" baseline="-25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-</a:t>
            </a:r>
            <a:r>
              <a:rPr lang="el-GR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1.9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l-GR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Κυκλοεξανόλη</a:t>
            </a: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3543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84588" y="2857897"/>
            <a:ext cx="4537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l-GR" sz="2400" dirty="0">
                <a:solidFill>
                  <a:srgbClr val="0000FF"/>
                </a:solidFill>
              </a:rPr>
              <a:t>Καμία δομή συντονισμού στο ανιόν (ασταθές) αφού δεν υπάρχει </a:t>
            </a:r>
            <a:r>
              <a:rPr lang="el-GR" b="1" i="1" dirty="0">
                <a:solidFill>
                  <a:srgbClr val="0000FF"/>
                </a:solidFill>
              </a:rPr>
              <a:t>π</a:t>
            </a:r>
            <a:r>
              <a:rPr lang="el-GR" sz="2400" dirty="0">
                <a:solidFill>
                  <a:srgbClr val="0000FF"/>
                </a:solidFill>
              </a:rPr>
              <a:t> σύστημα δεσμών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5467" y="4159910"/>
            <a:ext cx="14859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l-GR" sz="1800" b="1" dirty="0" smtClean="0">
                <a:solidFill>
                  <a:srgbClr val="C00000"/>
                </a:solidFill>
              </a:rPr>
              <a:t>(πολύ) ασθενές </a:t>
            </a:r>
            <a:r>
              <a:rPr lang="el-GR" sz="1800" b="1" dirty="0">
                <a:solidFill>
                  <a:srgbClr val="C00000"/>
                </a:solidFill>
              </a:rPr>
              <a:t>οξύ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pK</a:t>
            </a:r>
            <a:r>
              <a:rPr lang="en-US" sz="2400" b="1" baseline="-25000" dirty="0">
                <a:solidFill>
                  <a:srgbClr val="C00000"/>
                </a:solidFill>
              </a:rPr>
              <a:t>a</a:t>
            </a:r>
            <a:r>
              <a:rPr lang="en-US" sz="2400" b="1" dirty="0">
                <a:solidFill>
                  <a:srgbClr val="C00000"/>
                </a:solidFill>
              </a:rPr>
              <a:t> 16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16163" y="2154635"/>
            <a:ext cx="1193800" cy="2087562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2"/>
          <a:stretch/>
        </p:blipFill>
        <p:spPr bwMode="auto">
          <a:xfrm>
            <a:off x="4355976" y="2276872"/>
            <a:ext cx="326598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Αρωματικές αλκοόλες (φαινόλες)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154" y="5423694"/>
            <a:ext cx="4679950" cy="898525"/>
          </a:xfrm>
        </p:spPr>
        <p:txBody>
          <a:bodyPr/>
          <a:lstStyle/>
          <a:p>
            <a:r>
              <a:rPr lang="el-GR" dirty="0" smtClean="0">
                <a:solidFill>
                  <a:srgbClr val="0000FF"/>
                </a:solidFill>
              </a:rPr>
              <a:t>2 δομές συντονισμού μέσω του </a:t>
            </a:r>
            <a:r>
              <a:rPr lang="el-GR" sz="3200" b="1" i="1" dirty="0" smtClean="0">
                <a:solidFill>
                  <a:srgbClr val="0000FF"/>
                </a:solidFill>
              </a:rPr>
              <a:t>π</a:t>
            </a:r>
            <a:r>
              <a:rPr lang="el-GR" dirty="0" smtClean="0">
                <a:solidFill>
                  <a:srgbClr val="0000FF"/>
                </a:solidFill>
              </a:rPr>
              <a:t> συστήματος δεσμών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2628" y="5051310"/>
            <a:ext cx="1678921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l-GR" sz="1800" b="1" dirty="0">
                <a:solidFill>
                  <a:prstClr val="black"/>
                </a:solidFill>
              </a:rPr>
              <a:t>Ισχυρότερο οξύ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pK</a:t>
            </a:r>
            <a:r>
              <a:rPr lang="en-US" sz="2400" b="1" baseline="-25000" dirty="0">
                <a:solidFill>
                  <a:srgbClr val="C00000"/>
                </a:solidFill>
              </a:rPr>
              <a:t>a</a:t>
            </a:r>
            <a:r>
              <a:rPr lang="en-US" sz="2400" b="1" dirty="0">
                <a:solidFill>
                  <a:srgbClr val="C00000"/>
                </a:solidFill>
              </a:rPr>
              <a:t> 1</a:t>
            </a:r>
            <a:r>
              <a:rPr lang="el-GR" sz="2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05472" y="2451497"/>
            <a:ext cx="1193800" cy="2087563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73602" y="2588142"/>
            <a:ext cx="20188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rgbClr val="0000FF"/>
                </a:solidFill>
              </a:rPr>
              <a:t>(</a:t>
            </a:r>
            <a:r>
              <a:rPr lang="el-GR" sz="1800" dirty="0" smtClean="0">
                <a:solidFill>
                  <a:srgbClr val="0000FF"/>
                </a:solidFill>
              </a:rPr>
              <a:t>σταθερ</a:t>
            </a:r>
            <a:r>
              <a:rPr lang="en-US" sz="1800" dirty="0" smtClean="0">
                <a:solidFill>
                  <a:srgbClr val="0000FF"/>
                </a:solidFill>
              </a:rPr>
              <a:t>o</a:t>
            </a:r>
            <a:r>
              <a:rPr lang="el-GR" sz="1800" dirty="0" smtClean="0">
                <a:solidFill>
                  <a:srgbClr val="0000FF"/>
                </a:solidFill>
              </a:rPr>
              <a:t>ποιημένο </a:t>
            </a:r>
            <a:r>
              <a:rPr lang="el-GR" sz="1800" dirty="0">
                <a:solidFill>
                  <a:srgbClr val="0000FF"/>
                </a:solidFill>
              </a:rPr>
              <a:t>ανιόν)</a:t>
            </a:r>
          </a:p>
        </p:txBody>
      </p:sp>
      <p:sp>
        <p:nvSpPr>
          <p:cNvPr id="5" name="Rectangle 4"/>
          <p:cNvSpPr/>
          <p:nvPr/>
        </p:nvSpPr>
        <p:spPr>
          <a:xfrm>
            <a:off x="957297" y="4522397"/>
            <a:ext cx="98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φαινόλη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6677" y="4508897"/>
            <a:ext cx="174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0000FF"/>
                </a:solidFill>
                <a:latin typeface="Calibri" panose="020F0502020204030204" pitchFamily="34" charset="0"/>
              </a:rPr>
              <a:t>φαινολικό ανιόν</a:t>
            </a:r>
            <a:endParaRPr lang="el-GR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9"/>
          <a:stretch/>
        </p:blipFill>
        <p:spPr bwMode="auto">
          <a:xfrm>
            <a:off x="611560" y="2276872"/>
            <a:ext cx="352839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χρώμα των δεικτών</a:t>
            </a: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611188" y="1196975"/>
            <a:ext cx="8075612" cy="504031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l-GR" dirty="0" smtClean="0"/>
              <a:t>Το μπλε της βρωμοφαινόλης.</a:t>
            </a:r>
          </a:p>
        </p:txBody>
      </p:sp>
      <p:pic>
        <p:nvPicPr>
          <p:cNvPr id="18436" name="Picture 2" descr="File:Bromphenolblau Absorp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5505" b="3670"/>
          <a:stretch>
            <a:fillRect/>
          </a:stretch>
        </p:blipFill>
        <p:spPr bwMode="auto">
          <a:xfrm>
            <a:off x="3000375" y="2000250"/>
            <a:ext cx="60801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306388" y="1412875"/>
          <a:ext cx="2376487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ChemSketch" r:id="rId4" imgW="2097024" imgH="2093976" progId="ACD.ChemSketch.20">
                  <p:embed/>
                </p:oleObj>
              </mc:Choice>
              <mc:Fallback>
                <p:oleObj name="ChemSketch" r:id="rId4" imgW="2097024" imgH="209397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412875"/>
                        <a:ext cx="2376487" cy="237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Βέλος προς τα κάτω"/>
          <p:cNvSpPr/>
          <p:nvPr/>
        </p:nvSpPr>
        <p:spPr>
          <a:xfrm>
            <a:off x="1071563" y="3857625"/>
            <a:ext cx="500062" cy="64293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8439" name="8 - TextBox"/>
          <p:cNvSpPr txBox="1">
            <a:spLocks noChangeArrowheads="1"/>
          </p:cNvSpPr>
          <p:nvPr/>
        </p:nvSpPr>
        <p:spPr bwMode="auto">
          <a:xfrm>
            <a:off x="1571625" y="3857625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l-GR" sz="2400" dirty="0">
                <a:solidFill>
                  <a:prstClr val="black"/>
                </a:solidFill>
              </a:rPr>
              <a:t>ΟΗ</a:t>
            </a:r>
            <a:r>
              <a:rPr lang="el-GR" sz="2400" baseline="30000" dirty="0">
                <a:solidFill>
                  <a:prstClr val="black"/>
                </a:solidFill>
              </a:rPr>
              <a:t>-</a:t>
            </a:r>
          </a:p>
        </p:txBody>
      </p:sp>
      <p:graphicFrame>
        <p:nvGraphicFramePr>
          <p:cNvPr id="18440" name="Object 6"/>
          <p:cNvGraphicFramePr>
            <a:graphicFrameLocks noChangeAspect="1"/>
          </p:cNvGraphicFramePr>
          <p:nvPr/>
        </p:nvGraphicFramePr>
        <p:xfrm>
          <a:off x="285750" y="4468813"/>
          <a:ext cx="2214563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ChemSketch" r:id="rId6" imgW="1926336" imgH="2078736" progId="ACD.ChemSketch.20">
                  <p:embed/>
                </p:oleObj>
              </mc:Choice>
              <mc:Fallback>
                <p:oleObj name="ChemSketch" r:id="rId6" imgW="1926336" imgH="207873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468813"/>
                        <a:ext cx="2214563" cy="238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FA5F1-79C5-470C-87F5-61E28E38CB8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1999" y="2339975"/>
            <a:ext cx="8531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pH &gt; 5</a:t>
            </a:r>
            <a:endParaRPr lang="el-GR" sz="20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4286" y="2139920"/>
            <a:ext cx="8579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pH &lt; 3</a:t>
            </a:r>
            <a:endParaRPr lang="el-GR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682875" y="3068960"/>
            <a:ext cx="1097037" cy="57606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325008" y="4815032"/>
            <a:ext cx="2823056" cy="576064"/>
          </a:xfrm>
          <a:prstGeom prst="rightArrow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l-GR" dirty="0" smtClean="0"/>
              <a:t>Ενίσχυση της πολικότητας του μορίου</a:t>
            </a:r>
            <a:endParaRPr lang="el-GR" dirty="0"/>
          </a:p>
        </p:txBody>
      </p:sp>
      <p:sp>
        <p:nvSpPr>
          <p:cNvPr id="13" name="12 - Θέση περιεχομένου"/>
          <p:cNvSpPr>
            <a:spLocks noGrp="1"/>
          </p:cNvSpPr>
          <p:nvPr>
            <p:ph idx="1"/>
          </p:nvPr>
        </p:nvSpPr>
        <p:spPr>
          <a:xfrm>
            <a:off x="268057" y="1340768"/>
            <a:ext cx="3727879" cy="45259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Αποτέλεσμα: το συνολικό μόριο εμφανίζεται ως δίπολο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Η ισχύς του διπόλου (ενός μεμονωμένου δεσμού, ή και συνολικού μορίου εκφράζεται με το μέγεθος της </a:t>
            </a:r>
            <a:r>
              <a:rPr lang="el-GR" sz="2400" b="1" dirty="0" smtClean="0"/>
              <a:t>διπολικής ροπής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grpSp>
        <p:nvGrpSpPr>
          <p:cNvPr id="4" name="Ομάδα 3" descr="σχηματικά δίπολο μόριο"/>
          <p:cNvGrpSpPr/>
          <p:nvPr/>
        </p:nvGrpSpPr>
        <p:grpSpPr>
          <a:xfrm>
            <a:off x="5378549" y="1278738"/>
            <a:ext cx="2812925" cy="2475471"/>
            <a:chOff x="5083210" y="1497705"/>
            <a:chExt cx="3412671" cy="2811609"/>
          </a:xfrm>
        </p:grpSpPr>
        <p:graphicFrame>
          <p:nvGraphicFramePr>
            <p:cNvPr id="2355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3656987"/>
                </p:ext>
              </p:extLst>
            </p:nvPr>
          </p:nvGraphicFramePr>
          <p:xfrm>
            <a:off x="5083210" y="1497705"/>
            <a:ext cx="1842284" cy="2811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ChemSketch" r:id="rId3" imgW="957240" imgH="1463040" progId="ACD.ChemSketch.20">
                    <p:embed/>
                  </p:oleObj>
                </mc:Choice>
                <mc:Fallback>
                  <p:oleObj name="ChemSketch" r:id="rId3" imgW="957240" imgH="14630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3210" y="1497705"/>
                          <a:ext cx="1842284" cy="2811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32 - TextBox"/>
            <p:cNvSpPr txBox="1"/>
            <p:nvPr/>
          </p:nvSpPr>
          <p:spPr>
            <a:xfrm>
              <a:off x="5437472" y="1514377"/>
              <a:ext cx="489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800" b="1" i="1" dirty="0" smtClean="0">
                  <a:solidFill>
                    <a:srgbClr val="820000"/>
                  </a:solidFill>
                  <a:latin typeface="Times New Roman" pitchFamily="18" charset="0"/>
                  <a:cs typeface="Times New Roman" pitchFamily="18" charset="0"/>
                </a:rPr>
                <a:t>δ-</a:t>
              </a:r>
              <a:endParaRPr lang="el-GR" sz="2800" b="1" i="1" dirty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35 - TextBox"/>
            <p:cNvSpPr txBox="1"/>
            <p:nvPr/>
          </p:nvSpPr>
          <p:spPr>
            <a:xfrm>
              <a:off x="5437472" y="2450748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800" b="1" i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δ+</a:t>
              </a:r>
              <a:endParaRPr lang="el-GR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7019195" y="2127490"/>
              <a:ext cx="1476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800" b="1" i="1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μ</a:t>
              </a:r>
              <a:r>
                <a:rPr lang="en-US" sz="2400" i="1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=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1.87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D</a:t>
              </a:r>
              <a:endPara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endParaRPr>
            </a:p>
          </p:txBody>
        </p:sp>
        <p:grpSp>
          <p:nvGrpSpPr>
            <p:cNvPr id="10" name="29 - Ομάδα"/>
            <p:cNvGrpSpPr/>
            <p:nvPr/>
          </p:nvGrpSpPr>
          <p:grpSpPr>
            <a:xfrm>
              <a:off x="6639742" y="1888482"/>
              <a:ext cx="285752" cy="792328"/>
              <a:chOff x="8286776" y="2430470"/>
              <a:chExt cx="357190" cy="601753"/>
            </a:xfrm>
            <a:solidFill>
              <a:srgbClr val="00B050"/>
            </a:solidFill>
          </p:grpSpPr>
          <p:sp>
            <p:nvSpPr>
              <p:cNvPr id="11" name="10 - Βέλος προς τα επάνω"/>
              <p:cNvSpPr/>
              <p:nvPr/>
            </p:nvSpPr>
            <p:spPr>
              <a:xfrm>
                <a:off x="8286776" y="2430470"/>
                <a:ext cx="357190" cy="578893"/>
              </a:xfrm>
              <a:prstGeom prst="upArrow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11 - Διάγραμμα ροής: Διεργασία"/>
              <p:cNvSpPr/>
              <p:nvPr/>
            </p:nvSpPr>
            <p:spPr>
              <a:xfrm>
                <a:off x="8286776" y="2986504"/>
                <a:ext cx="357190" cy="45719"/>
              </a:xfrm>
              <a:prstGeom prst="flowChartProcess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Ομάδα 3" descr="σχηματικά δίπολο μόριο"/>
          <p:cNvGrpSpPr/>
          <p:nvPr/>
        </p:nvGrpSpPr>
        <p:grpSpPr>
          <a:xfrm>
            <a:off x="3575050" y="4198938"/>
            <a:ext cx="3948305" cy="2670175"/>
            <a:chOff x="4495757" y="1439851"/>
            <a:chExt cx="4147834" cy="2928947"/>
          </a:xfrm>
        </p:grpSpPr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9060867"/>
                </p:ext>
              </p:extLst>
            </p:nvPr>
          </p:nvGraphicFramePr>
          <p:xfrm>
            <a:off x="4495757" y="1439851"/>
            <a:ext cx="3016915" cy="2928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ChemSketch" r:id="rId5" imgW="1566720" imgH="1523880" progId="ACD.ChemSketch.20">
                    <p:embed/>
                  </p:oleObj>
                </mc:Choice>
                <mc:Fallback>
                  <p:oleObj name="ChemSketch" r:id="rId5" imgW="1566720" imgH="152388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757" y="1439851"/>
                          <a:ext cx="3016915" cy="2928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32 - TextBox"/>
            <p:cNvSpPr txBox="1"/>
            <p:nvPr/>
          </p:nvSpPr>
          <p:spPr>
            <a:xfrm>
              <a:off x="5437472" y="1514377"/>
              <a:ext cx="489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800" b="1" i="1" dirty="0" smtClean="0">
                  <a:solidFill>
                    <a:srgbClr val="820000"/>
                  </a:solidFill>
                  <a:latin typeface="Times New Roman" pitchFamily="18" charset="0"/>
                  <a:cs typeface="Times New Roman" pitchFamily="18" charset="0"/>
                </a:rPr>
                <a:t>δ-</a:t>
              </a:r>
              <a:endParaRPr lang="el-GR" sz="2800" b="1" i="1" dirty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35 - TextBox"/>
            <p:cNvSpPr txBox="1"/>
            <p:nvPr/>
          </p:nvSpPr>
          <p:spPr>
            <a:xfrm>
              <a:off x="5437472" y="2450748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800" b="1" i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δ+</a:t>
              </a:r>
              <a:endParaRPr lang="el-GR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8 - TextBox"/>
            <p:cNvSpPr txBox="1"/>
            <p:nvPr/>
          </p:nvSpPr>
          <p:spPr>
            <a:xfrm>
              <a:off x="7092280" y="2295956"/>
              <a:ext cx="1551311" cy="573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800" b="1" i="1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μ</a:t>
              </a:r>
              <a:r>
                <a:rPr lang="en-US" sz="2400" i="1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=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2.21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D</a:t>
              </a:r>
              <a:endPara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endParaRPr>
            </a:p>
          </p:txBody>
        </p:sp>
        <p:grpSp>
          <p:nvGrpSpPr>
            <p:cNvPr id="19" name="29 - Ομάδα"/>
            <p:cNvGrpSpPr/>
            <p:nvPr/>
          </p:nvGrpSpPr>
          <p:grpSpPr>
            <a:xfrm>
              <a:off x="7079240" y="1574894"/>
              <a:ext cx="285752" cy="791742"/>
              <a:chOff x="8836148" y="2192308"/>
              <a:chExt cx="357190" cy="601308"/>
            </a:xfrm>
            <a:solidFill>
              <a:srgbClr val="00B050"/>
            </a:solidFill>
          </p:grpSpPr>
          <p:sp>
            <p:nvSpPr>
              <p:cNvPr id="20" name="10 - Βέλος προς τα επάνω"/>
              <p:cNvSpPr/>
              <p:nvPr/>
            </p:nvSpPr>
            <p:spPr>
              <a:xfrm>
                <a:off x="8836148" y="2192308"/>
                <a:ext cx="357190" cy="578893"/>
              </a:xfrm>
              <a:prstGeom prst="upArrow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11 - Διάγραμμα ροής: Διεργασία"/>
              <p:cNvSpPr/>
              <p:nvPr/>
            </p:nvSpPr>
            <p:spPr>
              <a:xfrm>
                <a:off x="8836148" y="2747897"/>
                <a:ext cx="357190" cy="45719"/>
              </a:xfrm>
              <a:prstGeom prst="flowChartProcess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" name="Down Arrow 21"/>
          <p:cNvSpPr/>
          <p:nvPr/>
        </p:nvSpPr>
        <p:spPr>
          <a:xfrm flipV="1">
            <a:off x="5141258" y="4745787"/>
            <a:ext cx="216085" cy="54123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3979953" flipV="1">
            <a:off x="4597806" y="5653682"/>
            <a:ext cx="216085" cy="4563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8056159" flipV="1">
            <a:off x="5395000" y="5440426"/>
            <a:ext cx="216085" cy="41698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flipV="1">
            <a:off x="5172340" y="5863925"/>
            <a:ext cx="216085" cy="41698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flipV="1">
            <a:off x="6186601" y="1777602"/>
            <a:ext cx="216085" cy="54123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dirty="0" smtClean="0"/>
              <a:t>Σταθεροποίηση μέσω δεσμών </a:t>
            </a:r>
            <a:r>
              <a:rPr lang="el-GR" b="1" i="1" dirty="0" smtClean="0"/>
              <a:t>σ: </a:t>
            </a:r>
            <a:r>
              <a:rPr lang="el-GR" b="1" dirty="0" smtClean="0"/>
              <a:t>επαγωγικό φαινόμενο (-Ι)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5746960"/>
            <a:ext cx="8075240" cy="994407"/>
          </a:xfrm>
        </p:spPr>
        <p:txBody>
          <a:bodyPr/>
          <a:lstStyle/>
          <a:p>
            <a:r>
              <a:rPr lang="el-GR" sz="2000" dirty="0" smtClean="0"/>
              <a:t>Τα άτομα </a:t>
            </a:r>
            <a:r>
              <a:rPr lang="el-GR" sz="2000" b="1" dirty="0" smtClean="0">
                <a:solidFill>
                  <a:srgbClr val="00B050"/>
                </a:solidFill>
              </a:rPr>
              <a:t>χλωρίου</a:t>
            </a:r>
            <a:r>
              <a:rPr lang="el-GR" sz="2000" dirty="0" smtClean="0"/>
              <a:t> (ηλεκτραρνητικά) </a:t>
            </a:r>
            <a:r>
              <a:rPr lang="el-GR" sz="2000" b="1" dirty="0" smtClean="0"/>
              <a:t>έλκουν</a:t>
            </a:r>
            <a:r>
              <a:rPr lang="el-GR" sz="2000" dirty="0" smtClean="0"/>
              <a:t> ηλεκτρονιακή πυκνότητα μέσω σ δεσμών (</a:t>
            </a:r>
            <a:r>
              <a:rPr lang="el-GR" b="1" dirty="0" smtClean="0"/>
              <a:t>-Ι </a:t>
            </a:r>
            <a:r>
              <a:rPr lang="el-GR" sz="2000" dirty="0" smtClean="0"/>
              <a:t>φαινόμενο)</a:t>
            </a:r>
          </a:p>
          <a:p>
            <a:endParaRPr lang="el-GR" sz="2000" dirty="0" smtClean="0"/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5686618" y="2121557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4.75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686618" y="4144567"/>
            <a:ext cx="1212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prstClr val="black"/>
                </a:solidFill>
              </a:rPr>
              <a:t>pK</a:t>
            </a:r>
            <a:r>
              <a:rPr lang="en-US" sz="2400" baseline="-25000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 2.87</a:t>
            </a:r>
            <a:endParaRPr lang="el-GR" sz="2400" dirty="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599069"/>
              </p:ext>
            </p:extLst>
          </p:nvPr>
        </p:nvGraphicFramePr>
        <p:xfrm>
          <a:off x="1115616" y="1700808"/>
          <a:ext cx="4279900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hemSketch" r:id="rId3" imgW="2862000" imgH="2212920" progId="ACD.ChemSketch.20">
                  <p:embed/>
                </p:oleObj>
              </mc:Choice>
              <mc:Fallback>
                <p:oleObj name="ChemSketch" r:id="rId3" imgW="2862000" imgH="2212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700808"/>
                        <a:ext cx="4279900" cy="330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5400000">
            <a:off x="1305176" y="4613488"/>
            <a:ext cx="288032" cy="16610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4257502" y="4544524"/>
            <a:ext cx="288032" cy="16610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22322" y="1793058"/>
            <a:ext cx="647700" cy="463550"/>
            <a:chOff x="1979712" y="3037458"/>
            <a:chExt cx="647700" cy="46355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979712" y="3501008"/>
              <a:ext cx="6477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39707" y="3037458"/>
              <a:ext cx="567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0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ΟΗ</a:t>
              </a:r>
              <a:r>
                <a:rPr lang="el-GR" sz="2000" b="1" baseline="300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-</a:t>
              </a:r>
              <a:endParaRPr lang="el-GR" sz="2000" b="1" baseline="300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2359" y="3898983"/>
            <a:ext cx="647700" cy="463550"/>
            <a:chOff x="1979712" y="3037458"/>
            <a:chExt cx="647700" cy="46355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979712" y="3501008"/>
              <a:ext cx="6477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39707" y="3037458"/>
              <a:ext cx="5677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l-GR" sz="20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ΟΗ</a:t>
              </a:r>
              <a:r>
                <a:rPr lang="el-GR" sz="2000" b="1" baseline="300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-</a:t>
              </a:r>
              <a:endParaRPr lang="el-GR" sz="2000" b="1" baseline="300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22122" y="2862609"/>
            <a:ext cx="110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Οξικό οξύ</a:t>
            </a:r>
            <a:endParaRPr lang="el-GR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005" y="4989386"/>
            <a:ext cx="165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Χλωροξικό οξύ</a:t>
            </a:r>
            <a:endParaRPr lang="el-GR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4644008" y="4182265"/>
            <a:ext cx="288032" cy="166105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0032" y="3789040"/>
            <a:ext cx="648072" cy="1296144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6512" y="4606529"/>
            <a:ext cx="345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00B050"/>
                </a:solidFill>
                <a:latin typeface="Calibri" panose="020F0502020204030204" pitchFamily="34" charset="0"/>
              </a:rPr>
              <a:t>Αποσυμφόρηση αρνητικών φορτίων = σταθεροποίηση του ανιόντος</a:t>
            </a:r>
            <a:endParaRPr lang="el-GR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</a:t>
            </a:r>
            <a:r>
              <a:rPr lang="el-GR" sz="3200" dirty="0" smtClean="0"/>
              <a:t>1/3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3538736" cy="4425355"/>
          </a:xfrm>
        </p:spPr>
        <p:txBody>
          <a:bodyPr/>
          <a:lstStyle/>
          <a:p>
            <a:r>
              <a:rPr lang="el-GR" dirty="0" smtClean="0"/>
              <a:t>Ποιο οξύ είναι ισχυρότερο;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91385"/>
              </p:ext>
            </p:extLst>
          </p:nvPr>
        </p:nvGraphicFramePr>
        <p:xfrm>
          <a:off x="3846512" y="1600200"/>
          <a:ext cx="14509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ChemSketch" r:id="rId3" imgW="1450800" imgH="1020960" progId="ACD.ChemSketch.20">
                  <p:embed/>
                </p:oleObj>
              </mc:Choice>
              <mc:Fallback>
                <p:oleObj name="ChemSketch" r:id="rId3" imgW="1450800" imgH="102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6512" y="1600200"/>
                        <a:ext cx="145097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400283"/>
              </p:ext>
            </p:extLst>
          </p:nvPr>
        </p:nvGraphicFramePr>
        <p:xfrm>
          <a:off x="4078287" y="3212976"/>
          <a:ext cx="12192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ChemSketch" r:id="rId5" imgW="1219320" imgH="972360" progId="ACD.ChemSketch.20">
                  <p:embed/>
                </p:oleObj>
              </mc:Choice>
              <mc:Fallback>
                <p:oleObj name="ChemSketch" r:id="rId5" imgW="1219320" imgH="972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8287" y="3212976"/>
                        <a:ext cx="1219200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106278"/>
              </p:ext>
            </p:extLst>
          </p:nvPr>
        </p:nvGraphicFramePr>
        <p:xfrm>
          <a:off x="4078287" y="4759591"/>
          <a:ext cx="12192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ChemSketch" r:id="rId7" imgW="1219320" imgH="972360" progId="ACD.ChemSketch.20">
                  <p:embed/>
                </p:oleObj>
              </mc:Choice>
              <mc:Fallback>
                <p:oleObj name="ChemSketch" r:id="rId7" imgW="1219320" imgH="972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8287" y="4759591"/>
                        <a:ext cx="1219200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176" y="2110581"/>
            <a:ext cx="108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Οξικό οξύ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839798"/>
            <a:ext cx="164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Μυρμηκικό οξύ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1571" y="5246159"/>
            <a:ext cx="269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Χλωρο-μυρμηκικό (χλωροφορμικό) οξύ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Ερωτήσεις </a:t>
            </a:r>
            <a:r>
              <a:rPr lang="el-GR" sz="320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3538736" cy="4425355"/>
          </a:xfrm>
        </p:spPr>
        <p:txBody>
          <a:bodyPr/>
          <a:lstStyle/>
          <a:p>
            <a:r>
              <a:rPr lang="el-GR" dirty="0" smtClean="0"/>
              <a:t>Ποια ένωση έχει μικρότερο </a:t>
            </a:r>
            <a:r>
              <a:rPr lang="en-US" dirty="0" smtClean="0"/>
              <a:t>pKa (</a:t>
            </a:r>
            <a:r>
              <a:rPr lang="el-GR" dirty="0" smtClean="0"/>
              <a:t>δηλ. είναι ισχυρότερη ως οξύ;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124587" y="4207968"/>
            <a:ext cx="98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φαινόλη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24100"/>
              </p:ext>
            </p:extLst>
          </p:nvPr>
        </p:nvGraphicFramePr>
        <p:xfrm>
          <a:off x="4355976" y="3356992"/>
          <a:ext cx="936104" cy="14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ChemSketch" r:id="rId3" imgW="594360" imgH="941760" progId="ACD.ChemSketch.20">
                  <p:embed/>
                </p:oleObj>
              </mc:Choice>
              <mc:Fallback>
                <p:oleObj name="ChemSketch" r:id="rId3" imgW="594360" imgH="941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5976" y="3356992"/>
                        <a:ext cx="936104" cy="14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55976" y="2060848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CH</a:t>
            </a:r>
            <a:r>
              <a:rPr lang="en-US" sz="2000" baseline="-25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-OH</a:t>
            </a:r>
            <a:endParaRPr lang="el-GR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4586" y="2060848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μεθανόλη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Ερωτήσεις </a:t>
            </a:r>
            <a:r>
              <a:rPr lang="el-GR" sz="320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3538736" cy="4425355"/>
          </a:xfrm>
        </p:spPr>
        <p:txBody>
          <a:bodyPr/>
          <a:lstStyle/>
          <a:p>
            <a:r>
              <a:rPr lang="el-GR" dirty="0"/>
              <a:t>Ποια ένωση έχει μικρότερο </a:t>
            </a:r>
            <a:r>
              <a:rPr lang="en-US" dirty="0"/>
              <a:t>pKa (</a:t>
            </a:r>
            <a:r>
              <a:rPr lang="el-GR" dirty="0"/>
              <a:t>δηλ. είναι ισχυρότερη ως οξύ;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2110581"/>
            <a:ext cx="98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φαινόλη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839798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4-νιτροφαινόλη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7866"/>
              </p:ext>
            </p:extLst>
          </p:nvPr>
        </p:nvGraphicFramePr>
        <p:xfrm>
          <a:off x="4171541" y="1475629"/>
          <a:ext cx="800918" cy="126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ChemSketch" r:id="rId3" imgW="594360" imgH="941760" progId="ACD.ChemSketch.20">
                  <p:embed/>
                </p:oleObj>
              </mc:Choice>
              <mc:Fallback>
                <p:oleObj name="ChemSketch" r:id="rId3" imgW="594360" imgH="941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1541" y="1475629"/>
                        <a:ext cx="800918" cy="1269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838701"/>
              </p:ext>
            </p:extLst>
          </p:nvPr>
        </p:nvGraphicFramePr>
        <p:xfrm>
          <a:off x="4173674" y="2887337"/>
          <a:ext cx="697322" cy="139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ChemSketch" r:id="rId5" imgW="594360" imgH="1185840" progId="ACD.ChemSketch.20">
                  <p:embed/>
                </p:oleObj>
              </mc:Choice>
              <mc:Fallback>
                <p:oleObj name="ChemSketch" r:id="rId5" imgW="594360" imgH="1185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73674" y="2887337"/>
                        <a:ext cx="697322" cy="1392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131465"/>
              </p:ext>
            </p:extLst>
          </p:nvPr>
        </p:nvGraphicFramePr>
        <p:xfrm>
          <a:off x="3851920" y="4596252"/>
          <a:ext cx="1389701" cy="132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ChemSketch" r:id="rId7" imgW="1240560" imgH="1185840" progId="ACD.ChemSketch.20">
                  <p:embed/>
                </p:oleObj>
              </mc:Choice>
              <mc:Fallback>
                <p:oleObj name="ChemSketch" r:id="rId7" imgW="1240560" imgH="1185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1920" y="4596252"/>
                        <a:ext cx="1389701" cy="1329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22434" y="5251665"/>
            <a:ext cx="251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2,4,6-τρινιτροφαινόλη (πικρικό οξύ)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Σταμάτης Μπογιατζής 2014. Σταμάτης Μπογιατζής. </a:t>
            </a:r>
            <a:r>
              <a:rPr lang="el-GR" sz="2000" dirty="0" smtClean="0"/>
              <a:t>«Οργανική Χημεία της Συντήρησης (Θ). Ενότητα 5</a:t>
            </a:r>
            <a:r>
              <a:rPr lang="en-US" sz="2000" dirty="0" smtClean="0"/>
              <a:t>:</a:t>
            </a:r>
            <a:r>
              <a:rPr lang="el-GR" sz="2000" dirty="0"/>
              <a:t> Επαγωγικό φαινόμενο. Δομές συντονισμού. Οργανικά οξέα και βάσεις (Α’ 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διπολικών ροπών</a:t>
            </a:r>
            <a:endParaRPr lang="el-GR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29120" y="2636912"/>
          <a:ext cx="967235" cy="153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hemSketch" r:id="rId3" imgW="771120" imgH="1225440" progId="ACD.ChemSketch.20">
                  <p:embed/>
                </p:oleObj>
              </mc:Choice>
              <mc:Fallback>
                <p:oleObj name="ChemSketch" r:id="rId3" imgW="771120" imgH="12254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120" y="2636912"/>
                        <a:ext cx="967235" cy="1536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267744" y="3112202"/>
          <a:ext cx="984586" cy="147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ChemSketch" r:id="rId5" imgW="774360" imgH="1158120" progId="ACD.ChemSketch.20">
                  <p:embed/>
                </p:oleObj>
              </mc:Choice>
              <mc:Fallback>
                <p:oleObj name="ChemSketch" r:id="rId5" imgW="774360" imgH="1158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3112202"/>
                        <a:ext cx="984586" cy="147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856213" y="2655401"/>
          <a:ext cx="1008112" cy="197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hemSketch" r:id="rId7" imgW="771120" imgH="1508760" progId="ACD.ChemSketch.20">
                  <p:embed/>
                </p:oleObj>
              </mc:Choice>
              <mc:Fallback>
                <p:oleObj name="ChemSketch" r:id="rId7" imgW="771120" imgH="1508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6213" y="2655401"/>
                        <a:ext cx="1008112" cy="197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1088" y="5102315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43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D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5036510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54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D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8158" y="5077454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dirty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57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D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5411788" y="3084513"/>
          <a:ext cx="984250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hemSketch" r:id="rId9" imgW="774360" imgH="1200960" progId="ACD.ChemSketch.20">
                  <p:embed/>
                </p:oleObj>
              </mc:Choice>
              <mc:Fallback>
                <p:oleObj name="ChemSketch" r:id="rId9" imgW="774360" imgH="1200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11788" y="3084513"/>
                        <a:ext cx="984250" cy="152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7024688" y="2879725"/>
          <a:ext cx="98425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hemSketch" r:id="rId11" imgW="774360" imgH="1523880" progId="ACD.ChemSketch.20">
                  <p:embed/>
                </p:oleObj>
              </mc:Choice>
              <mc:Fallback>
                <p:oleObj name="ChemSketch" r:id="rId11" imgW="774360" imgH="1523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24688" y="2879725"/>
                        <a:ext cx="984250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66998" y="5077454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93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D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4724" y="5036509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39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D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043547" y="2879725"/>
            <a:ext cx="144016" cy="33325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544939" y="4077072"/>
            <a:ext cx="144016" cy="333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115583" y="4077072"/>
            <a:ext cx="144016" cy="333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130926" y="2866360"/>
            <a:ext cx="144016" cy="33325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652120" y="4077071"/>
            <a:ext cx="144016" cy="333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308304" y="4314692"/>
            <a:ext cx="144016" cy="3332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7323647" y="3103980"/>
            <a:ext cx="144016" cy="33325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7255" y="1747075"/>
            <a:ext cx="64293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l-GR" sz="2200" dirty="0">
                <a:solidFill>
                  <a:prstClr val="black"/>
                </a:solidFill>
                <a:latin typeface="Calibri" panose="020F0502020204030204" pitchFamily="34" charset="0"/>
              </a:rPr>
              <a:t>Ενίσχυση της πολικότητας του </a:t>
            </a:r>
            <a:r>
              <a:rPr lang="el-GR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μορίου μέσω σ-δεσμών</a:t>
            </a:r>
            <a:endParaRPr lang="el-GR" sz="2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84279"/>
            <a:ext cx="5738567" cy="228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Συντονισμός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70584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Βενζόλιο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013176"/>
            <a:ext cx="86082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Καμία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από τις δυο μορφές δεν αντιστοιχεί στην πραγματικότητα.</a:t>
            </a:r>
          </a:p>
          <a:p>
            <a:pPr marL="285750" indent="-2857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Πραγματική δομή: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υβρίδιο συντονισμού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μεταξύ των δύο διαφορετικών δομών.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32304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endParaRPr lang="el-GR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32304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endParaRPr lang="el-GR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4102112">
            <a:off x="3152244" y="2474174"/>
            <a:ext cx="385799" cy="162714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9377789">
            <a:off x="3717989" y="2412496"/>
            <a:ext cx="385799" cy="162714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1092108">
            <a:off x="3351352" y="1992730"/>
            <a:ext cx="385799" cy="162714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407230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Κάθε μια από τις δομές 1 και 2 είναι </a:t>
            </a:r>
            <a:r>
              <a:rPr lang="el-GR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φανταστική</a:t>
            </a:r>
            <a:r>
              <a:rPr lang="el-GR" sz="2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(όχι πραγματική)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1837" y="290425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Μετατόπιση των π δεσμών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Συντονισμός στο βενζόλιο</a:t>
            </a:r>
            <a:endParaRPr lang="el-G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4781196" cy="28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816388"/>
            <a:ext cx="2232248" cy="19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682952" y="4734191"/>
            <a:ext cx="3178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l-GR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Υποθετική αναπαράσταση του υβρίδιου συντονισμού </a:t>
            </a:r>
            <a:endParaRPr lang="el-GR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Ενέργεια συντονισμού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2771800" cy="4525963"/>
          </a:xfrm>
        </p:spPr>
        <p:txBody>
          <a:bodyPr/>
          <a:lstStyle/>
          <a:p>
            <a:pPr algn="r" eaLnBrk="1" hangingPunct="1"/>
            <a:r>
              <a:rPr lang="el-GR" sz="2400" dirty="0" smtClean="0"/>
              <a:t>Το υβρίδιο συντονισμού είναι </a:t>
            </a:r>
            <a:r>
              <a:rPr lang="el-GR" sz="2400" b="1" dirty="0" smtClean="0"/>
              <a:t>σταθερότερο</a:t>
            </a:r>
            <a:r>
              <a:rPr lang="el-GR" sz="2400" dirty="0" smtClean="0"/>
              <a:t> από οποιαδήποτε μεμονωμένη μορφή που συνεισφέρει σε αυτό.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871" y="4170695"/>
            <a:ext cx="378990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379263"/>
              </p:ext>
            </p:extLst>
          </p:nvPr>
        </p:nvGraphicFramePr>
        <p:xfrm>
          <a:off x="4983379" y="1465387"/>
          <a:ext cx="1116590" cy="124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hemSketch" r:id="rId4" imgW="889920" imgH="993600" progId="ACD.ChemSketch.20">
                  <p:embed/>
                </p:oleObj>
              </mc:Choice>
              <mc:Fallback>
                <p:oleObj name="ChemSketch" r:id="rId4" imgW="889920" imgH="993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3379" y="1465387"/>
                        <a:ext cx="1116590" cy="1245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660232" y="1943309"/>
            <a:ext cx="724018" cy="3213883"/>
            <a:chOff x="6660232" y="1943309"/>
            <a:chExt cx="724018" cy="3213883"/>
          </a:xfrm>
        </p:grpSpPr>
        <p:sp>
          <p:nvSpPr>
            <p:cNvPr id="5" name="Down Arrow 4"/>
            <p:cNvSpPr/>
            <p:nvPr/>
          </p:nvSpPr>
          <p:spPr>
            <a:xfrm>
              <a:off x="6660232" y="2276872"/>
              <a:ext cx="720080" cy="288032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 rot="10800000">
              <a:off x="6664170" y="1943309"/>
              <a:ext cx="720080" cy="288032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7799" y="2735814"/>
            <a:ext cx="298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Υποθετικό «κυκλοεξατριένιο»</a:t>
            </a:r>
            <a:endParaRPr lang="en-US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0467" y="5312023"/>
            <a:ext cx="3169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dirty="0" smtClean="0">
                <a:solidFill>
                  <a:srgbClr val="C00000"/>
                </a:solidFill>
                <a:latin typeface="Calibri" panose="020F0502020204030204" pitchFamily="34" charset="0"/>
              </a:rPr>
              <a:t>Βενζόλιο (σταθερότερο=χαμηλότερη ενέργεια)</a:t>
            </a:r>
            <a:endParaRPr lang="el-G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0657" y="3105146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44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</a:t>
            </a:r>
            <a:r>
              <a:rPr lang="en-US" sz="4400" i="1" baseline="-25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</a:t>
            </a:r>
            <a:endParaRPr lang="el-GR" sz="4400" i="1" baseline="-25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108803" y="2631924"/>
          <a:ext cx="7086755" cy="145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hemSketch" r:id="rId3" imgW="4380120" imgH="902160" progId="ACD.ChemSketch.20">
                  <p:embed/>
                </p:oleObj>
              </mc:Choice>
              <mc:Fallback>
                <p:oleObj name="ChemSketch" r:id="rId3" imgW="4380120" imgH="90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8803" y="2631924"/>
                        <a:ext cx="7086755" cy="145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Δομές συντονισμού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220072" y="4725144"/>
            <a:ext cx="2376264" cy="55977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400" dirty="0" smtClean="0">
                <a:solidFill>
                  <a:srgbClr val="0070C0"/>
                </a:solidFill>
              </a:rPr>
              <a:t>Οξικό Ανιόν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36995" y="3536779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33882" y="3176739"/>
            <a:ext cx="68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βάση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46965" y="3546071"/>
            <a:ext cx="92247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252819" y="4669301"/>
            <a:ext cx="1728192" cy="55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Οξικό οξύ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485315" y="269555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4981973" y="268794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7063147" y="268291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7559805" y="26753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973176" y="367718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469834" y="366956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2195336">
            <a:off x="7975305" y="356284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395336">
            <a:off x="7855099" y="373237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30356" y="374317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16191" y="239487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2195336">
            <a:off x="2377855" y="355146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395336">
            <a:off x="2257649" y="372099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1535737" y="268147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5400000">
            <a:off x="2032395" y="267385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2519" y="40631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</a:t>
            </a:r>
            <a:endParaRPr lang="el-GR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75354" y="40434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endParaRPr lang="el-GR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Curved Down Arrow 40"/>
          <p:cNvSpPr/>
          <p:nvPr/>
        </p:nvSpPr>
        <p:spPr>
          <a:xfrm rot="3512063">
            <a:off x="4984662" y="3262920"/>
            <a:ext cx="595836" cy="273475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5936" y="5272849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Οι διαφορετικές δομές συντονισμού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δεν</a:t>
            </a:r>
            <a:r>
              <a:rPr lang="el-G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είναι απαραίτητα </a:t>
            </a:r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ισοδύναμες.</a:t>
            </a:r>
            <a:endParaRPr lang="el-GR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292594"/>
              </p:ext>
            </p:extLst>
          </p:nvPr>
        </p:nvGraphicFramePr>
        <p:xfrm>
          <a:off x="4080674" y="3159523"/>
          <a:ext cx="1841103" cy="1302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hemSketch" r:id="rId3" imgW="1377720" imgH="975240" progId="ACD.ChemSketch.20">
                  <p:embed/>
                </p:oleObj>
              </mc:Choice>
              <mc:Fallback>
                <p:oleObj name="ChemSketch" r:id="rId3" imgW="1377720" imgH="975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0674" y="3159523"/>
                        <a:ext cx="1841103" cy="1302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Δομές συντονισμού: Ανιόν ακετόνης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232655" y="5026225"/>
            <a:ext cx="3610744" cy="6404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 smtClean="0"/>
              <a:t>Ανιόν ακετόνης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67591" y="3159524"/>
          <a:ext cx="1841103" cy="1302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ChemSketch" r:id="rId5" imgW="1377720" imgH="975240" progId="ACD.ChemSketch.20">
                  <p:embed/>
                </p:oleObj>
              </mc:Choice>
              <mc:Fallback>
                <p:oleObj name="ChemSketch" r:id="rId5" imgW="1377720" imgH="975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7591" y="3159524"/>
                        <a:ext cx="1841103" cy="1302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811807" y="3663580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08694" y="3303540"/>
            <a:ext cx="138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dirty="0" smtClean="0">
                <a:solidFill>
                  <a:prstClr val="black"/>
                </a:solidFill>
                <a:latin typeface="Calibri" panose="020F0502020204030204" pitchFamily="34" charset="0"/>
              </a:rPr>
              <a:t>Ισχυρή βάση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834853" y="3053753"/>
          <a:ext cx="1792149" cy="140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hemSketch" r:id="rId7" imgW="1377720" imgH="1082160" progId="ACD.ChemSketch.20">
                  <p:embed/>
                </p:oleObj>
              </mc:Choice>
              <mc:Fallback>
                <p:oleObj name="ChemSketch" r:id="rId7" imgW="1377720" imgH="108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4853" y="3053753"/>
                        <a:ext cx="1792149" cy="140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921777" y="3672872"/>
            <a:ext cx="92247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2087" y="409562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6841" y="283426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561911" y="307270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058569" y="306509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278335" y="311811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774993" y="31105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..</a:t>
            </a:r>
            <a:endParaRPr lang="el-GR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187624" y="5013176"/>
            <a:ext cx="3610744" cy="64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Ακετόνη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6086" y="45066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endParaRPr lang="el-GR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8921" y="44870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l-GR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endParaRPr lang="el-GR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1399" y="198009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Οι δομές συντονισμού διαφέρουν μεταξύ τους ως προς την κατανομή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l-GR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των </a:t>
            </a:r>
            <a:r>
              <a:rPr lang="el-GR" sz="2000" b="1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π</a:t>
            </a:r>
            <a:r>
              <a:rPr lang="el-GR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και των μη δεσμικών (</a:t>
            </a:r>
            <a:r>
              <a:rPr lang="en-US" sz="2000" b="1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) </a:t>
            </a:r>
            <a:r>
              <a:rPr lang="el-GR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ηλεκτρονίων</a:t>
            </a:r>
            <a:endParaRPr lang="el-GR" sz="2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 rot="3512063">
            <a:off x="5057285" y="3610994"/>
            <a:ext cx="595836" cy="273475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8863" y="5565169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l-GR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Οι διαφορετικές δομές συντονισμού </a:t>
            </a:r>
            <a:r>
              <a:rPr lang="el-GR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δεν</a:t>
            </a:r>
            <a:r>
              <a:rPr lang="el-GR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είναι απαραίτητα </a:t>
            </a:r>
            <a:r>
              <a:rPr lang="el-GR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ισοδύναμες.</a:t>
            </a:r>
            <a:endParaRPr lang="el-GR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14BB5-B0A7-4FC4-B7CF-253CCEEB467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Προσαρμοσμένο 2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</TotalTime>
  <Words>1823</Words>
  <Application>Microsoft Office PowerPoint</Application>
  <PresentationFormat>Προβολή στην οθόνη (4:3)</PresentationFormat>
  <Paragraphs>341</Paragraphs>
  <Slides>40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4" baseType="lpstr">
      <vt:lpstr>template</vt:lpstr>
      <vt:lpstr>OC_template_updated</vt:lpstr>
      <vt:lpstr>Θέμα του Office</vt:lpstr>
      <vt:lpstr>ChemSketch</vt:lpstr>
      <vt:lpstr>Οργανική Χημεία της Συντήρησης (Θ)</vt:lpstr>
      <vt:lpstr>Το επαγωγικό φαινόμενο</vt:lpstr>
      <vt:lpstr>Ενίσχυση της πολικότητας του μορίου</vt:lpstr>
      <vt:lpstr>Παραδείγματα διπολικών ροπών</vt:lpstr>
      <vt:lpstr>Συντονισμός </vt:lpstr>
      <vt:lpstr>Συντονισμός στο βενζόλιο</vt:lpstr>
      <vt:lpstr>Ενέργεια συντονισμού</vt:lpstr>
      <vt:lpstr>Δομές συντονισμού</vt:lpstr>
      <vt:lpstr>Δομές συντονισμού: Ανιόν ακετόνης</vt:lpstr>
      <vt:lpstr>Δομές συντονισμού: οξικό ανιόν</vt:lpstr>
      <vt:lpstr>Δομές συντονισμού: νιτροενώσεις</vt:lpstr>
      <vt:lpstr>Οξέα στην αέρια φάση και στο νερό</vt:lpstr>
      <vt:lpstr>Ενυδατωμένο πρωτόνιο</vt:lpstr>
      <vt:lpstr>Εξουδετέρωση </vt:lpstr>
      <vt:lpstr>Σταθερά διάστασης</vt:lpstr>
      <vt:lpstr>Ποια είναι η σημασία του pKa;</vt:lpstr>
      <vt:lpstr>pH και pKa</vt:lpstr>
      <vt:lpstr>Οξεοβασική εκχύλιση (διαχωρισμός)</vt:lpstr>
      <vt:lpstr>Οξέα και συζυγείς βάσεις</vt:lpstr>
      <vt:lpstr>Πότε ένα οξύ είναι ισχυρό;</vt:lpstr>
      <vt:lpstr>Σταθεροποιημένη συζυγής βάση: το φορτίο σε ηλεκτραρνητικό άτομο</vt:lpstr>
      <vt:lpstr>Σταθεροποιημένη συζυγής βάση: το φορτίο διαχέεται στο μόριο 1/3</vt:lpstr>
      <vt:lpstr>Σταθεροποιημένη συζυγής βάση: το φορτίο διαχέεται στο μόριο 2/3</vt:lpstr>
      <vt:lpstr>Σταθεροποιημένη συζυγής βάση: το φορτίο διαχέεται στο μόριο 3/3</vt:lpstr>
      <vt:lpstr>Περισσότερο σταθεροποιημένο ανιόν μέσω πολλών δομών συντονισμού 1/2</vt:lpstr>
      <vt:lpstr>Περισσότερο σταθεροποιημένο ανιόν μέσω πολλών δομών συντονισμού 2/2</vt:lpstr>
      <vt:lpstr>Κυκλοεξανόλη</vt:lpstr>
      <vt:lpstr>Αρωματικές αλκοόλες (φαινόλες)</vt:lpstr>
      <vt:lpstr>Το χρώμα των δεικτών</vt:lpstr>
      <vt:lpstr>Σταθεροποίηση μέσω δεσμών σ: επαγωγικό φαινόμενο (-Ι)</vt:lpstr>
      <vt:lpstr>Ερωτήσεις 1/3</vt:lpstr>
      <vt:lpstr>Ερωτήσεις 2/3</vt:lpstr>
      <vt:lpstr>Ερωτήσεις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της Συντήρησης (Θ)</dc:title>
  <dc:creator>opencourses@teiath.gr</dc:creator>
  <cp:lastModifiedBy>natasakar new</cp:lastModifiedBy>
  <cp:revision>7</cp:revision>
  <dcterms:created xsi:type="dcterms:W3CDTF">2015-05-28T11:31:44Z</dcterms:created>
  <dcterms:modified xsi:type="dcterms:W3CDTF">2015-08-06T08:57:03Z</dcterms:modified>
</cp:coreProperties>
</file>