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57" r:id="rId18"/>
    <p:sldId id="262" r:id="rId19"/>
    <p:sldId id="264" r:id="rId20"/>
    <p:sldId id="281" r:id="rId21"/>
    <p:sldId id="282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4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65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7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0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1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0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9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8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32ACD-B095-43A6-AC53-AE1753063F07}" type="slidenum">
              <a:rPr lang="el-GR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13101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Τίτλος και 2 Αντικείμενα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7686-B89A-43DD-BB23-77B6915314D8}" type="slidenum">
              <a:rPr lang="el-GR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045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3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Αρχές Γενικής Λογιστικής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Έννοια Λογαριασμού </a:t>
            </a:r>
            <a:endParaRPr lang="el-GR" sz="2800" dirty="0" smtClean="0"/>
          </a:p>
          <a:p>
            <a:r>
              <a:rPr lang="el-GR" sz="2400" dirty="0"/>
              <a:t>Κωνσταντίνος Πολίτης, Οικονομολόγος</a:t>
            </a:r>
            <a:r>
              <a:rPr lang="en-US" sz="2400" dirty="0"/>
              <a:t>, MEd, MBA</a:t>
            </a:r>
            <a:r>
              <a:rPr lang="el-GR" sz="2400" dirty="0"/>
              <a:t> </a:t>
            </a:r>
            <a:endParaRPr lang="en-US" sz="2400" dirty="0"/>
          </a:p>
          <a:p>
            <a:r>
              <a:rPr lang="el-GR" sz="2400" dirty="0" smtClean="0"/>
              <a:t>Καθηγητής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l-GR" sz="2400" dirty="0"/>
              <a:t>Εφαρμογών</a:t>
            </a:r>
          </a:p>
          <a:p>
            <a:r>
              <a:rPr lang="el-GR" sz="2400" dirty="0"/>
              <a:t>Τμήμα Διοίκησης Τουριστικών Επιχειρήσεων</a:t>
            </a:r>
            <a:r>
              <a:rPr lang="el-GR" sz="2400" b="1" dirty="0"/>
              <a:t> 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Έννοια</a:t>
            </a:r>
            <a:r>
              <a:rPr lang="en-US" altLang="el-GR" dirty="0"/>
              <a:t> </a:t>
            </a:r>
            <a:r>
              <a:rPr lang="el-GR" altLang="el-GR" dirty="0"/>
              <a:t>λογαριασμού </a:t>
            </a:r>
            <a:r>
              <a:rPr lang="el-GR" altLang="el-GR" sz="3200" b="0" dirty="0" smtClean="0"/>
              <a:t>(9 </a:t>
            </a:r>
            <a:r>
              <a:rPr lang="el-GR" altLang="el-GR" sz="3200" b="0" dirty="0"/>
              <a:t>από 14)</a:t>
            </a:r>
            <a:endParaRPr lang="el-GR" altLang="el-G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altLang="el-GR" sz="2400" b="1" dirty="0" smtClean="0"/>
              <a:t>Ορολογία</a:t>
            </a:r>
            <a:r>
              <a:rPr lang="en-US" altLang="el-GR" sz="2400" b="1" dirty="0" smtClean="0"/>
              <a:t> </a:t>
            </a:r>
            <a:r>
              <a:rPr lang="el-GR" altLang="el-GR" sz="2400" b="1" dirty="0" smtClean="0"/>
              <a:t>σε σχέση με την έννοια του λογαριασμού :</a:t>
            </a:r>
          </a:p>
          <a:p>
            <a:pPr marL="533400" indent="-533400" eaLnBrk="1" hangingPunct="1">
              <a:lnSpc>
                <a:spcPct val="114000"/>
              </a:lnSpc>
              <a:spcBef>
                <a:spcPts val="1200"/>
              </a:spcBef>
              <a:buFontTx/>
              <a:buAutoNum type="arabicPeriod"/>
            </a:pPr>
            <a:r>
              <a:rPr lang="el-GR" altLang="el-GR" sz="2400" b="1" dirty="0" smtClean="0"/>
              <a:t>Άνοιγμα λογαριασμού : </a:t>
            </a:r>
            <a:r>
              <a:rPr lang="el-GR" altLang="el-GR" sz="2400" dirty="0" smtClean="0"/>
              <a:t>Είναι η δημιουργία ενός νέου λογαριασμού και γίνεται στις εξής περιπτώσεις :</a:t>
            </a:r>
          </a:p>
          <a:p>
            <a:pPr lvl="1" indent="-3600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Στην έναρξη των εργασιών της επιχείρησης με βάση τον αρχικό Ισολογισμό.</a:t>
            </a:r>
          </a:p>
          <a:p>
            <a:pPr lvl="1" indent="-3600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Στην έναρξη κάθε διαχειριστικής χρήσης.</a:t>
            </a:r>
          </a:p>
          <a:p>
            <a:pPr lvl="1" indent="-3600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Κατά τη διάρκεια της χρήσης για τα νέα στοιχεία.</a:t>
            </a:r>
          </a:p>
          <a:p>
            <a:pPr lvl="1" indent="-3600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Στο τέλος της χρήσης για τις ανάγκες τακτοποίησης και κλεισίματος διάφορων λογαριασμών.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Έννοια</a:t>
            </a:r>
            <a:r>
              <a:rPr lang="en-US" altLang="el-GR" dirty="0"/>
              <a:t> </a:t>
            </a:r>
            <a:r>
              <a:rPr lang="el-GR" altLang="el-GR" dirty="0"/>
              <a:t>λογαριασμού </a:t>
            </a:r>
            <a:r>
              <a:rPr lang="el-GR" altLang="el-GR" sz="3200" b="0" dirty="0"/>
              <a:t>(</a:t>
            </a:r>
            <a:r>
              <a:rPr lang="el-GR" altLang="el-GR" sz="3200" b="0" dirty="0" smtClean="0"/>
              <a:t>10 </a:t>
            </a:r>
            <a:r>
              <a:rPr lang="el-GR" altLang="el-GR" sz="3200" b="0" dirty="0"/>
              <a:t>από 14)</a:t>
            </a:r>
            <a:endParaRPr lang="el-GR" altLang="el-GR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eriod" startAt="2"/>
            </a:pPr>
            <a:r>
              <a:rPr lang="el-GR" altLang="el-GR" sz="2400" b="1" dirty="0" smtClean="0"/>
              <a:t>Καταχώρηση σε λογαριασμό</a:t>
            </a:r>
            <a:r>
              <a:rPr lang="en-US" altLang="el-GR" sz="2400" b="1" dirty="0" smtClean="0"/>
              <a:t> </a:t>
            </a:r>
            <a:r>
              <a:rPr lang="el-GR" altLang="el-GR" sz="2400" b="1" dirty="0" smtClean="0"/>
              <a:t>:</a:t>
            </a:r>
            <a:r>
              <a:rPr lang="en-US" altLang="el-GR" sz="2400" b="1" dirty="0" smtClean="0"/>
              <a:t> </a:t>
            </a:r>
            <a:r>
              <a:rPr lang="el-GR" altLang="el-GR" sz="2400" dirty="0" smtClean="0"/>
              <a:t>Είναι η ενημέρωση του λογαριασμού με τη μεταβολή του στοιχείου.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Χρέωση λογαριασμού σημαίνει η εγγραφή ποσού στη στήλη της χρέωσης (Χρεώνω ή Χρεώνεται ο λογαριασμός)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Πίστωση λογαριασμού σημαίνει η εγγραφή ποσού στη στήλη της πίστωσης (Πιστώνω ή Πιστώνεται ο λογαριασμός)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Έννοια</a:t>
            </a:r>
            <a:r>
              <a:rPr lang="en-US" altLang="el-GR" dirty="0"/>
              <a:t> </a:t>
            </a:r>
            <a:r>
              <a:rPr lang="el-GR" altLang="el-GR" dirty="0"/>
              <a:t>λογαριασμού </a:t>
            </a:r>
            <a:r>
              <a:rPr lang="el-GR" altLang="el-GR" sz="3200" b="0" dirty="0"/>
              <a:t>(</a:t>
            </a:r>
            <a:r>
              <a:rPr lang="el-GR" altLang="el-GR" sz="3200" b="0" dirty="0" smtClean="0"/>
              <a:t>11 </a:t>
            </a:r>
            <a:r>
              <a:rPr lang="el-GR" altLang="el-GR" sz="3200" b="0" dirty="0"/>
              <a:t>από 14)</a:t>
            </a:r>
            <a:endParaRPr lang="el-GR" altLang="el-G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lnSpc>
                <a:spcPct val="114000"/>
              </a:lnSpc>
              <a:spcBef>
                <a:spcPts val="1200"/>
              </a:spcBef>
              <a:buFontTx/>
              <a:buAutoNum type="arabicPeriod" startAt="3"/>
            </a:pPr>
            <a:r>
              <a:rPr lang="el-GR" altLang="el-GR" sz="2400" b="1" dirty="0" smtClean="0"/>
              <a:t>Υπόλοιπο  λογαριασμού</a:t>
            </a:r>
            <a:r>
              <a:rPr lang="en-US" altLang="el-GR" sz="2400" b="1" dirty="0" smtClean="0"/>
              <a:t> </a:t>
            </a:r>
            <a:r>
              <a:rPr lang="el-GR" altLang="el-GR" sz="2400" b="1" dirty="0" smtClean="0"/>
              <a:t>:</a:t>
            </a:r>
            <a:r>
              <a:rPr lang="en-US" altLang="el-GR" sz="2400" b="1" dirty="0" smtClean="0"/>
              <a:t> </a:t>
            </a:r>
            <a:r>
              <a:rPr lang="el-GR" altLang="el-GR" sz="2400" dirty="0" smtClean="0"/>
              <a:t>Είναι η διαφορά μεταξύ του αθροίσματος των συνολικών ποσών της χρέωσης και του αθροίσματος των συνολικών ποσών της πίστωσης ενός λογαριασμού.</a:t>
            </a:r>
          </a:p>
          <a:p>
            <a:pPr marL="533400" indent="-533400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Διακρίνουμε: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Χρεωστικό υπόλοιπο όταν το Α.Χ.&gt;Α.Π.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Πιστωτικό υπόλοιπο όταν το Α.Χ.&lt;Α.Π.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Έννοια</a:t>
            </a:r>
            <a:r>
              <a:rPr lang="en-US" altLang="el-GR" dirty="0"/>
              <a:t> </a:t>
            </a:r>
            <a:r>
              <a:rPr lang="el-GR" altLang="el-GR" dirty="0"/>
              <a:t>λογαριασμού </a:t>
            </a:r>
            <a:r>
              <a:rPr lang="el-GR" altLang="el-GR" sz="3200" b="0" dirty="0"/>
              <a:t>(</a:t>
            </a:r>
            <a:r>
              <a:rPr lang="el-GR" altLang="el-GR" sz="3200" b="0" dirty="0" smtClean="0"/>
              <a:t>12 </a:t>
            </a:r>
            <a:r>
              <a:rPr lang="el-GR" altLang="el-GR" sz="3200" b="0" dirty="0"/>
              <a:t>από 14)</a:t>
            </a:r>
            <a:endParaRPr lang="el-GR" altLang="el-GR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750" indent="-53975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el-GR" altLang="el-GR" sz="2400" b="1" dirty="0" smtClean="0"/>
              <a:t>Εξισωμένος  λογαριασμός</a:t>
            </a:r>
            <a:r>
              <a:rPr lang="en-US" altLang="el-GR" sz="2400" b="1" dirty="0" smtClean="0"/>
              <a:t> </a:t>
            </a:r>
            <a:r>
              <a:rPr lang="el-GR" altLang="el-GR" sz="2400" b="1" dirty="0" smtClean="0"/>
              <a:t>:</a:t>
            </a:r>
            <a:r>
              <a:rPr lang="en-US" altLang="el-GR" sz="2400" b="1" dirty="0" smtClean="0"/>
              <a:t> </a:t>
            </a:r>
            <a:r>
              <a:rPr lang="el-GR" altLang="el-GR" sz="2400" dirty="0" smtClean="0"/>
              <a:t>Είναι ο λογαριασμός στον οποίον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το άθροισμα των συνολικών ποσών της χρέωσης με το άθροισμα των συνολικών ποσών της πίστωσης είναι ίσο.</a:t>
            </a:r>
          </a:p>
          <a:p>
            <a:pPr marL="533400" indent="-533400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Δηλαδή:</a:t>
            </a:r>
          </a:p>
          <a:p>
            <a:pPr marL="533400" indent="-533400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    Α.Χ.=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Α.Π.  και συνεπώς δεν υπάρχει υπόλοιπο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Έννοια</a:t>
            </a:r>
            <a:r>
              <a:rPr lang="en-US" altLang="el-GR" dirty="0"/>
              <a:t> </a:t>
            </a:r>
            <a:r>
              <a:rPr lang="el-GR" altLang="el-GR" dirty="0"/>
              <a:t>λογαριασμού </a:t>
            </a:r>
            <a:r>
              <a:rPr lang="el-GR" altLang="el-GR" sz="3200" b="0" dirty="0"/>
              <a:t>(</a:t>
            </a:r>
            <a:r>
              <a:rPr lang="el-GR" altLang="el-GR" sz="3200" b="0" dirty="0" smtClean="0"/>
              <a:t>13 </a:t>
            </a:r>
            <a:r>
              <a:rPr lang="el-GR" altLang="el-GR" sz="3200" b="0" dirty="0"/>
              <a:t>από 14)</a:t>
            </a:r>
            <a:endParaRPr lang="el-GR" altLang="el-G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eriod" startAt="5"/>
            </a:pPr>
            <a:r>
              <a:rPr lang="el-GR" altLang="el-GR" sz="2400" b="1" dirty="0" smtClean="0"/>
              <a:t>Εξίσωση  λογαριασμού</a:t>
            </a:r>
            <a:r>
              <a:rPr lang="en-US" altLang="el-GR" sz="2400" b="1" dirty="0" smtClean="0"/>
              <a:t> </a:t>
            </a:r>
            <a:r>
              <a:rPr lang="el-GR" altLang="el-GR" sz="2400" b="1" dirty="0" smtClean="0"/>
              <a:t>:</a:t>
            </a:r>
            <a:r>
              <a:rPr lang="en-US" altLang="el-GR" sz="2400" b="1" dirty="0" smtClean="0"/>
              <a:t> </a:t>
            </a:r>
            <a:r>
              <a:rPr lang="el-GR" altLang="el-GR" sz="2400" dirty="0" smtClean="0"/>
              <a:t>Είναι η κάλυψη της διαφοράς μεταξύ του αθροίσματος των συνολικών ποσών της χρέωσης και του αθροίσματος των συνολικών ποσών της πίστωσης ενός λογαριασμού.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Έννοια</a:t>
            </a:r>
            <a:r>
              <a:rPr lang="en-US" altLang="el-GR" dirty="0"/>
              <a:t> </a:t>
            </a:r>
            <a:r>
              <a:rPr lang="el-GR" altLang="el-GR" dirty="0"/>
              <a:t>λογαριασμού </a:t>
            </a:r>
            <a:r>
              <a:rPr lang="el-GR" altLang="el-GR" sz="3200" b="0" dirty="0"/>
              <a:t>(14 από 14)</a:t>
            </a:r>
            <a:endParaRPr lang="el-GR" altLang="el-GR" sz="3200" b="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363272" cy="5040560"/>
          </a:xfrm>
        </p:spPr>
        <p:txBody>
          <a:bodyPr>
            <a:normAutofit/>
          </a:bodyPr>
          <a:lstStyle/>
          <a:p>
            <a:pPr marL="533400" indent="6350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6. Κλείσιμο  λογαριασμού : </a:t>
            </a:r>
          </a:p>
          <a:p>
            <a:pPr marL="533400" indent="6350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Είναι η οριστική παύση της λειτουργίας του, γιατί εξισώθηκε,  για λόγους όπως 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Οριστικό τέλος του περιουσιακού στοιχείου που παρακολουθεί.</a:t>
            </a:r>
          </a:p>
          <a:p>
            <a:pPr lvl="1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Μεταφοράς του λογαριασμού.</a:t>
            </a:r>
          </a:p>
          <a:p>
            <a:pPr lvl="1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Κλείσιμο λόγω εργασιών τέλους χρήσης.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Σας </a:t>
            </a:r>
            <a:r>
              <a:rPr lang="el-GR" smtClean="0"/>
              <a:t>ευχαριστώ πολύ</a:t>
            </a:r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Κωνσταντίνος Πολίτης 2014. Κωνσταντίνος Πολίτης. «Αρχές Γενικής Λογιστικής. Ενότητα 4</a:t>
            </a:r>
            <a:r>
              <a:rPr lang="en-US" sz="2000" dirty="0" smtClean="0"/>
              <a:t>:</a:t>
            </a:r>
            <a:r>
              <a:rPr lang="el-GR" sz="2000" dirty="0"/>
              <a:t> Έννοια </a:t>
            </a:r>
            <a:r>
              <a:rPr lang="el-GR" sz="2000" dirty="0" smtClean="0"/>
              <a:t>Λογαριασμού».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Έννοια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λογαριασμού </a:t>
            </a:r>
            <a:r>
              <a:rPr lang="el-GR" altLang="el-GR" sz="3200" b="0" dirty="0" smtClean="0"/>
              <a:t>(1 από 14)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Ορισμός :</a:t>
            </a:r>
            <a:r>
              <a:rPr lang="el-GR" altLang="el-GR" sz="2400" dirty="0" smtClean="0"/>
              <a:t> Λογαριασμός είναι το μέσο με το οποίο παρακολουθούνται κατά χρονολογική σειρά οι μεταβολές των στοιχείων της περιουσίας μιας οικονομικής μονάδας.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Ο αριθμός των λογαριασμών μιας οικονομικής μονάδας εξαρτάται από :</a:t>
            </a:r>
          </a:p>
          <a:p>
            <a:pPr marL="857250" lvl="1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Το αντικείμενο δράσης της.</a:t>
            </a:r>
          </a:p>
          <a:p>
            <a:pPr marL="857250" lvl="1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Το μέγεθός της.</a:t>
            </a:r>
          </a:p>
          <a:p>
            <a:pPr marL="857250" lvl="1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Τις υφιστάμενες νομοθετικές ρυθμίσεις.</a:t>
            </a:r>
          </a:p>
          <a:p>
            <a:pPr marL="857250" lvl="1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Τις απαιτήσεις της διοίκησης για πληροφόρηση.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Έννοια</a:t>
            </a:r>
            <a:r>
              <a:rPr lang="en-US" altLang="el-GR" dirty="0"/>
              <a:t> </a:t>
            </a:r>
            <a:r>
              <a:rPr lang="el-GR" altLang="el-GR" dirty="0"/>
              <a:t>λογαριασμού </a:t>
            </a:r>
            <a:r>
              <a:rPr lang="el-GR" altLang="el-GR" sz="3200" b="0" dirty="0" smtClean="0"/>
              <a:t>(2 </a:t>
            </a:r>
            <a:r>
              <a:rPr lang="el-GR" altLang="el-GR" sz="3200" b="0" dirty="0"/>
              <a:t>από 14)</a:t>
            </a:r>
            <a:endParaRPr lang="el-GR" altLang="el-GR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b="1" dirty="0" smtClean="0"/>
              <a:t>Βασικά στοιχεία κάθε λογαριασμού :</a:t>
            </a:r>
            <a:endParaRPr lang="el-GR" altLang="el-GR" sz="2400" b="1" u="sng" dirty="0" smtClean="0"/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Τίτλος.</a:t>
            </a: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Χρονολογία Μεταβολής.</a:t>
            </a: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Αιτιολογία Μεταβολής.</a:t>
            </a: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Ποσό Μεταβολής.</a:t>
            </a: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Ο κωδικός του με βάση το Ε.Γ.Λ.Σ.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5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Έννοια</a:t>
            </a:r>
            <a:r>
              <a:rPr lang="en-US" altLang="el-GR" dirty="0"/>
              <a:t> </a:t>
            </a:r>
            <a:r>
              <a:rPr lang="el-GR" altLang="el-GR" dirty="0"/>
              <a:t>λογαριασμού </a:t>
            </a:r>
            <a:r>
              <a:rPr lang="el-GR" altLang="el-GR" sz="3200" b="0" dirty="0" smtClean="0"/>
              <a:t>(3 </a:t>
            </a:r>
            <a:r>
              <a:rPr lang="el-GR" altLang="el-GR" sz="3200" b="0" dirty="0"/>
              <a:t>από 14)</a:t>
            </a:r>
            <a:endParaRPr lang="el-GR" altLang="el-GR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Πληροφοριακά στοιχεία λογαριασμού :</a:t>
            </a:r>
            <a:endParaRPr lang="el-GR" altLang="el-GR" sz="2400" b="1" u="sng" dirty="0" smtClean="0"/>
          </a:p>
          <a:p>
            <a:pPr marL="514350" indent="-51435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Υπόλοιπο</a:t>
            </a:r>
          </a:p>
          <a:p>
            <a:pPr marL="514350" indent="-51435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Ποσότητα</a:t>
            </a:r>
          </a:p>
          <a:p>
            <a:pPr marL="514350" indent="-51435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Τιμή αγοράς μονάδος</a:t>
            </a:r>
          </a:p>
          <a:p>
            <a:pPr marL="514350" indent="-51435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Όριο αποθέματος</a:t>
            </a:r>
          </a:p>
          <a:p>
            <a:pPr marL="514350" indent="-51435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Σελίδα Καθολικού ή Ημερολογίου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Έννοια</a:t>
            </a:r>
            <a:r>
              <a:rPr lang="en-US" altLang="el-GR" dirty="0"/>
              <a:t> </a:t>
            </a:r>
            <a:r>
              <a:rPr lang="el-GR" altLang="el-GR" dirty="0"/>
              <a:t>λογαριασμού </a:t>
            </a:r>
            <a:r>
              <a:rPr lang="el-GR" altLang="el-GR" sz="3200" b="0" dirty="0" smtClean="0"/>
              <a:t>(4 </a:t>
            </a:r>
            <a:r>
              <a:rPr lang="el-GR" altLang="el-GR" sz="3200" b="0" dirty="0"/>
              <a:t>από 14)</a:t>
            </a:r>
            <a:endParaRPr lang="el-GR" altLang="el-GR" dirty="0" smtClean="0"/>
          </a:p>
        </p:txBody>
      </p:sp>
      <p:graphicFrame>
        <p:nvGraphicFramePr>
          <p:cNvPr id="110596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915079"/>
              </p:ext>
            </p:extLst>
          </p:nvPr>
        </p:nvGraphicFramePr>
        <p:xfrm>
          <a:off x="323528" y="2276872"/>
          <a:ext cx="8372425" cy="3672591"/>
        </p:xfrm>
        <a:graphic>
          <a:graphicData uri="http://schemas.openxmlformats.org/drawingml/2006/table">
            <a:tbl>
              <a:tblPr/>
              <a:tblGrid>
                <a:gridCol w="1702433"/>
                <a:gridCol w="418234"/>
                <a:gridCol w="2136900"/>
                <a:gridCol w="1548763"/>
                <a:gridCol w="1231009"/>
                <a:gridCol w="1335086"/>
              </a:tblGrid>
              <a:tr h="518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altLang="el-GR" sz="2400" dirty="0" smtClean="0"/>
                        <a:t>Κωδ.38.00</a:t>
                      </a: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400" dirty="0" smtClean="0"/>
                        <a:t>ΤΑΜΕΙΟ</a:t>
                      </a:r>
                    </a:p>
                  </a:txBody>
                  <a:tcPr marL="86359" marR="86359" marT="45716" marB="4571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1811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Χρονολογία</a:t>
                      </a: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ΣΗ</a:t>
                      </a: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Δικαιολογητικά</a:t>
                      </a: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Αιτιολογία</a:t>
                      </a: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6200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Χρέωση</a:t>
                      </a: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Πίστωση</a:t>
                      </a: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359" marR="8635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196752"/>
            <a:ext cx="7704386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Μορφές λογαριασμών :</a:t>
            </a:r>
          </a:p>
          <a:p>
            <a:pPr eaLnBrk="1" hangingPunct="1">
              <a:buFontTx/>
              <a:buNone/>
            </a:pPr>
            <a:r>
              <a:rPr lang="el-GR" altLang="el-GR" sz="2400" u="sng" dirty="0" smtClean="0"/>
              <a:t>1η Μορφή </a:t>
            </a:r>
            <a:r>
              <a:rPr lang="el-GR" altLang="el-GR" sz="2400" dirty="0" smtClean="0"/>
              <a:t>: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Έννοια</a:t>
            </a:r>
            <a:r>
              <a:rPr lang="en-US" altLang="el-GR" dirty="0"/>
              <a:t> </a:t>
            </a:r>
            <a:r>
              <a:rPr lang="el-GR" altLang="el-GR" dirty="0"/>
              <a:t>λογαριασμού </a:t>
            </a:r>
            <a:r>
              <a:rPr lang="el-GR" altLang="el-GR" sz="3200" b="0" dirty="0" smtClean="0"/>
              <a:t>(5 </a:t>
            </a:r>
            <a:r>
              <a:rPr lang="el-GR" altLang="el-GR" sz="3200" b="0" dirty="0"/>
              <a:t>από 14)</a:t>
            </a:r>
            <a:endParaRPr lang="el-GR" altLang="el-GR" dirty="0" smtClean="0"/>
          </a:p>
        </p:txBody>
      </p:sp>
      <p:graphicFrame>
        <p:nvGraphicFramePr>
          <p:cNvPr id="111750" name="Group 1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064960"/>
              </p:ext>
            </p:extLst>
          </p:nvPr>
        </p:nvGraphicFramePr>
        <p:xfrm>
          <a:off x="323528" y="2348880"/>
          <a:ext cx="8056076" cy="3704004"/>
        </p:xfrm>
        <a:graphic>
          <a:graphicData uri="http://schemas.openxmlformats.org/drawingml/2006/table">
            <a:tbl>
              <a:tblPr/>
              <a:tblGrid>
                <a:gridCol w="864096"/>
                <a:gridCol w="1080120"/>
                <a:gridCol w="864096"/>
                <a:gridCol w="1152128"/>
                <a:gridCol w="864096"/>
                <a:gridCol w="1080120"/>
                <a:gridCol w="864096"/>
                <a:gridCol w="1287324"/>
              </a:tblGrid>
              <a:tr h="5040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Κωδ.38.00</a:t>
                      </a: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ΤΑΜΕΙΟ</a:t>
                      </a:r>
                    </a:p>
                  </a:txBody>
                  <a:tcPr marL="97657" marR="97657" marT="45710" marB="4571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6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Χρονολογία</a:t>
                      </a: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Δικαιολογητικά</a:t>
                      </a: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Αιτιολογία</a:t>
                      </a: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Χρέωσης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Χρονολογία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Δικαιολογητικά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Αιτιολογία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Πίστωσης</a:t>
                      </a: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657" marR="97657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196753"/>
            <a:ext cx="7272338" cy="1152127"/>
          </a:xfrm>
        </p:spPr>
        <p:txBody>
          <a:bodyPr/>
          <a:lstStyle/>
          <a:p>
            <a:pPr eaLnBrk="1" hangingPunct="1"/>
            <a:r>
              <a:rPr lang="el-GR" altLang="el-GR" sz="2400" b="1" dirty="0" smtClean="0"/>
              <a:t>Μορφές λογαριασμών:</a:t>
            </a:r>
          </a:p>
          <a:p>
            <a:pPr eaLnBrk="1" hangingPunct="1">
              <a:buFontTx/>
              <a:buNone/>
            </a:pPr>
            <a:r>
              <a:rPr lang="el-GR" altLang="el-GR" sz="2400" u="sng" dirty="0" smtClean="0"/>
              <a:t>2η Μορφή </a:t>
            </a:r>
            <a:r>
              <a:rPr lang="el-GR" altLang="el-GR" sz="2800" dirty="0" smtClean="0"/>
              <a:t>: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0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Έννοια</a:t>
            </a:r>
            <a:r>
              <a:rPr lang="en-US" altLang="el-GR" dirty="0"/>
              <a:t> </a:t>
            </a:r>
            <a:r>
              <a:rPr lang="el-GR" altLang="el-GR" dirty="0"/>
              <a:t>λογαριασμού </a:t>
            </a:r>
            <a:r>
              <a:rPr lang="el-GR" altLang="el-GR" sz="3200" b="0" dirty="0" smtClean="0"/>
              <a:t>(6 </a:t>
            </a:r>
            <a:r>
              <a:rPr lang="el-GR" altLang="el-GR" sz="3200" b="0" dirty="0"/>
              <a:t>από 14)</a:t>
            </a:r>
            <a:endParaRPr lang="el-GR" altLang="el-GR" dirty="0" smtClean="0"/>
          </a:p>
        </p:txBody>
      </p:sp>
      <p:graphicFrame>
        <p:nvGraphicFramePr>
          <p:cNvPr id="113772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191836"/>
              </p:ext>
            </p:extLst>
          </p:nvPr>
        </p:nvGraphicFramePr>
        <p:xfrm>
          <a:off x="251520" y="2420888"/>
          <a:ext cx="8375571" cy="3642979"/>
        </p:xfrm>
        <a:graphic>
          <a:graphicData uri="http://schemas.openxmlformats.org/drawingml/2006/table">
            <a:tbl>
              <a:tblPr/>
              <a:tblGrid>
                <a:gridCol w="947223"/>
                <a:gridCol w="924985"/>
                <a:gridCol w="864096"/>
                <a:gridCol w="1296962"/>
                <a:gridCol w="1386624"/>
                <a:gridCol w="1499527"/>
                <a:gridCol w="1456154"/>
              </a:tblGrid>
              <a:tr h="50405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altLang="el-GR" sz="2200" dirty="0" smtClean="0"/>
                        <a:t>Κωδ.38.00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ΤΑΜΕΙΟ</a:t>
                      </a: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6213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Χρονολογία</a:t>
                      </a:r>
                    </a:p>
                  </a:txBody>
                  <a:tcPr marL="92475" marR="9247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Δικαιολογητικά</a:t>
                      </a: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Αιτιολογία</a:t>
                      </a: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ΠΟΣΑ</a:t>
                      </a: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ΥΠΟΛΟΙΠΟ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510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Χρέωσης</a:t>
                      </a: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Πίστωσης</a:t>
                      </a: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Χρεωστικό</a:t>
                      </a:r>
                    </a:p>
                  </a:txBody>
                  <a:tcPr marL="92475" marR="9247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Πιστωτικό</a:t>
                      </a: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2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475" marR="9247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124744"/>
            <a:ext cx="7272338" cy="115212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Μορφές λογαριασμών:</a:t>
            </a:r>
          </a:p>
          <a:p>
            <a:pPr eaLnBrk="1" hangingPunct="1">
              <a:buFontTx/>
              <a:buNone/>
            </a:pPr>
            <a:r>
              <a:rPr lang="el-GR" altLang="el-GR" sz="2400" u="sng" dirty="0" smtClean="0"/>
              <a:t>3η Μορφή</a:t>
            </a:r>
            <a:r>
              <a:rPr lang="el-GR" altLang="el-GR" sz="2400" dirty="0" smtClean="0"/>
              <a:t>: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Έννοια</a:t>
            </a:r>
            <a:r>
              <a:rPr lang="en-US" altLang="el-GR" dirty="0"/>
              <a:t> </a:t>
            </a:r>
            <a:r>
              <a:rPr lang="el-GR" altLang="el-GR" dirty="0"/>
              <a:t>λογαριασμού </a:t>
            </a:r>
            <a:r>
              <a:rPr lang="el-GR" altLang="el-GR" sz="3200" b="0" dirty="0" smtClean="0"/>
              <a:t>(7 </a:t>
            </a:r>
            <a:r>
              <a:rPr lang="el-GR" altLang="el-GR" sz="3200" b="0" dirty="0"/>
              <a:t>από 14)</a:t>
            </a:r>
            <a:endParaRPr lang="el-GR" altLang="el-GR" dirty="0" smtClean="0"/>
          </a:p>
        </p:txBody>
      </p:sp>
      <p:graphicFrame>
        <p:nvGraphicFramePr>
          <p:cNvPr id="114786" name="Group 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019784"/>
              </p:ext>
            </p:extLst>
          </p:nvPr>
        </p:nvGraphicFramePr>
        <p:xfrm>
          <a:off x="107504" y="2420888"/>
          <a:ext cx="8839845" cy="3873204"/>
        </p:xfrm>
        <a:graphic>
          <a:graphicData uri="http://schemas.openxmlformats.org/drawingml/2006/table">
            <a:tbl>
              <a:tblPr/>
              <a:tblGrid>
                <a:gridCol w="1558694"/>
                <a:gridCol w="1136921"/>
                <a:gridCol w="1408841"/>
                <a:gridCol w="1242319"/>
                <a:gridCol w="1620862"/>
                <a:gridCol w="1872208"/>
              </a:tblGrid>
              <a:tr h="5040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altLang="el-GR" sz="2200" dirty="0" smtClean="0">
                          <a:latin typeface="+mn-lt"/>
                        </a:rPr>
                        <a:t>Κωδ.38.00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200" dirty="0" smtClean="0">
                          <a:latin typeface="+mn-lt"/>
                        </a:rPr>
                        <a:t>ΤΑΜΕΙΟ</a:t>
                      </a:r>
                    </a:p>
                  </a:txBody>
                  <a:tcPr marL="88553" marR="88553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1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Χρονολογία</a:t>
                      </a: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Δικαιολογητικά</a:t>
                      </a: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Αιτιολογία</a:t>
                      </a: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ΠΟΣΑ</a:t>
                      </a: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ΥΠΟΛΟΙΠΟ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833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Χρέωσης</a:t>
                      </a: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Πίστωσης</a:t>
                      </a: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18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53" marR="8855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268760"/>
            <a:ext cx="7272338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Μορφές λογαριασμών:</a:t>
            </a:r>
          </a:p>
          <a:p>
            <a:pPr eaLnBrk="1" hangingPunct="1">
              <a:buFontTx/>
              <a:buNone/>
            </a:pPr>
            <a:r>
              <a:rPr lang="el-GR" altLang="el-GR" sz="2400" u="sng" dirty="0" smtClean="0"/>
              <a:t>4η Μορφή</a:t>
            </a:r>
            <a:r>
              <a:rPr lang="el-GR" altLang="el-GR" sz="2400" dirty="0" smtClean="0"/>
              <a:t>: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Έννοια</a:t>
            </a:r>
            <a:r>
              <a:rPr lang="en-US" altLang="el-GR" dirty="0"/>
              <a:t> </a:t>
            </a:r>
            <a:r>
              <a:rPr lang="el-GR" altLang="el-GR" dirty="0"/>
              <a:t>λογαριασμού </a:t>
            </a:r>
            <a:r>
              <a:rPr lang="el-GR" altLang="el-GR" sz="3200" b="0" dirty="0" smtClean="0"/>
              <a:t>(8 </a:t>
            </a:r>
            <a:r>
              <a:rPr lang="el-GR" altLang="el-GR" sz="3200" b="0" dirty="0"/>
              <a:t>από 14)</a:t>
            </a:r>
            <a:endParaRPr lang="el-GR" altLang="el-G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7700" y="1628775"/>
            <a:ext cx="7956748" cy="1224161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Μορφές λογαριασμών :</a:t>
            </a:r>
          </a:p>
          <a:p>
            <a:pPr eaLnBrk="1" hangingPunct="1">
              <a:buFontTx/>
              <a:buNone/>
            </a:pPr>
            <a:r>
              <a:rPr lang="el-GR" altLang="el-GR" sz="2400" u="sng" dirty="0" smtClean="0"/>
              <a:t>5η Μορφή </a:t>
            </a:r>
            <a:r>
              <a:rPr lang="el-GR" altLang="el-GR" sz="2400" dirty="0" smtClean="0"/>
              <a:t>: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899296"/>
              </p:ext>
            </p:extLst>
          </p:nvPr>
        </p:nvGraphicFramePr>
        <p:xfrm>
          <a:off x="467544" y="2780928"/>
          <a:ext cx="8229600" cy="2667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442848">
                <a:tc gridSpan="6"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ΤΑΜΕΙΟ</a:t>
                      </a:r>
                      <a:endParaRPr lang="el-GR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l-GR" b="1" dirty="0" smtClean="0"/>
                        <a:t>ΧΡΕΩΣΗ</a:t>
                      </a:r>
                      <a:endParaRPr lang="el-GR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b="1" dirty="0" smtClean="0"/>
                        <a:t>Κωδ.38.00</a:t>
                      </a:r>
                      <a:endParaRPr lang="el-GR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b="1" dirty="0" smtClean="0"/>
                        <a:t>ΠΙΣΤΩΣΗ</a:t>
                      </a:r>
                      <a:endParaRPr lang="el-GR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Χρον.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Αιτιολ.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Ποσά</a:t>
                      </a:r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Χρον.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Αιτιολ.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Ποσά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Αρχές Γενικής Λογιστική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Αρχές Γενικής Λογιστικής</Template>
  <TotalTime>3</TotalTime>
  <Words>1151</Words>
  <Application>Microsoft Office PowerPoint</Application>
  <PresentationFormat>Προβολή στην οθόνη (4:3)</PresentationFormat>
  <Paragraphs>197</Paragraphs>
  <Slides>22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Αρχές Γενικής Λογιστικής</vt:lpstr>
      <vt:lpstr>template</vt:lpstr>
      <vt:lpstr>Αρχές Γενικής Λογιστικής</vt:lpstr>
      <vt:lpstr>Έννοια λογαριασμού (1 από 14)</vt:lpstr>
      <vt:lpstr>Έννοια λογαριασμού (2 από 14)</vt:lpstr>
      <vt:lpstr>Έννοια λογαριασμού (3 από 14)</vt:lpstr>
      <vt:lpstr>Έννοια λογαριασμού (4 από 14)</vt:lpstr>
      <vt:lpstr>Έννοια λογαριασμού (5 από 14)</vt:lpstr>
      <vt:lpstr>Έννοια λογαριασμού (6 από 14)</vt:lpstr>
      <vt:lpstr>Έννοια λογαριασμού (7 από 14)</vt:lpstr>
      <vt:lpstr>Έννοια λογαριασμού (8 από 14)</vt:lpstr>
      <vt:lpstr>Έννοια λογαριασμού (9 από 14)</vt:lpstr>
      <vt:lpstr>Έννοια λογαριασμού (10 από 14)</vt:lpstr>
      <vt:lpstr>Έννοια λογαριασμού (11 από 14)</vt:lpstr>
      <vt:lpstr>Έννοια λογαριασμού (12 από 14)</vt:lpstr>
      <vt:lpstr>Έννοια λογαριασμού (13 από 14)</vt:lpstr>
      <vt:lpstr>Έννοια λογαριασμού (14 από 14)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Αρχές Γενικής Λογιστικής</dc:title>
  <dc:creator>opencourses@teiath.gr</dc:creator>
  <cp:lastModifiedBy>fkaram2</cp:lastModifiedBy>
  <cp:revision>4</cp:revision>
  <dcterms:created xsi:type="dcterms:W3CDTF">2014-10-06T11:47:50Z</dcterms:created>
  <dcterms:modified xsi:type="dcterms:W3CDTF">2015-02-13T13:55:25Z</dcterms:modified>
</cp:coreProperties>
</file>