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9"/>
  </p:notesMasterIdLst>
  <p:handoutMasterIdLst>
    <p:handoutMasterId r:id="rId30"/>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57" r:id="rId22"/>
    <p:sldId id="262" r:id="rId23"/>
    <p:sldId id="264" r:id="rId24"/>
    <p:sldId id="285" r:id="rId25"/>
    <p:sldId id="286" r:id="rId26"/>
    <p:sldId id="266" r:id="rId27"/>
    <p:sldId id="261" r:id="rId28"/>
  </p:sldIdLst>
  <p:sldSz cx="9144000" cy="6858000" type="screen4x3"/>
  <p:notesSz cx="7104063" cy="10234613"/>
  <p:custDataLst>
    <p:tags r:id="rId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65" d="100"/>
          <a:sy n="65" d="100"/>
        </p:scale>
        <p:origin x="-69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94109C-77AF-42B8-93A7-66351E260651}"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l-GR"/>
        </a:p>
      </dgm:t>
    </dgm:pt>
    <dgm:pt modelId="{2D2B1F01-5F9D-4FFD-86B5-50E6CEE1BA29}">
      <dgm:prSet phldrT="[Κείμενο]" custT="1"/>
      <dgm:spPr/>
      <dgm:t>
        <a:bodyPr/>
        <a:lstStyle/>
        <a:p>
          <a:r>
            <a:rPr lang="el-GR" sz="2000" dirty="0" smtClean="0"/>
            <a:t>Λογιστικό Γεγονός</a:t>
          </a:r>
          <a:endParaRPr lang="el-GR" sz="2000" dirty="0"/>
        </a:p>
      </dgm:t>
    </dgm:pt>
    <dgm:pt modelId="{E44365CC-05E8-4C23-A8EE-3FF5A9CD4397}" type="parTrans" cxnId="{855E2834-A247-4A40-A7C7-9AF747F9768B}">
      <dgm:prSet/>
      <dgm:spPr/>
      <dgm:t>
        <a:bodyPr/>
        <a:lstStyle/>
        <a:p>
          <a:endParaRPr lang="el-GR" sz="2000"/>
        </a:p>
      </dgm:t>
    </dgm:pt>
    <dgm:pt modelId="{00026C2E-111B-4E6E-A1A6-9E6ED1CD5AC2}" type="sibTrans" cxnId="{855E2834-A247-4A40-A7C7-9AF747F9768B}">
      <dgm:prSet custT="1"/>
      <dgm:spPr/>
      <dgm:t>
        <a:bodyPr/>
        <a:lstStyle/>
        <a:p>
          <a:endParaRPr lang="el-GR" sz="2000" dirty="0"/>
        </a:p>
      </dgm:t>
    </dgm:pt>
    <dgm:pt modelId="{B9F93184-8113-4036-A7E7-3BD324311C1A}">
      <dgm:prSet phldrT="[Κείμενο]" custT="1"/>
      <dgm:spPr/>
      <dgm:t>
        <a:bodyPr/>
        <a:lstStyle/>
        <a:p>
          <a:r>
            <a:rPr lang="el-GR" sz="2000" dirty="0" smtClean="0"/>
            <a:t>Έκδοση Δικαιολογητικού Εγγράφου</a:t>
          </a:r>
          <a:endParaRPr lang="el-GR" sz="2000" dirty="0"/>
        </a:p>
      </dgm:t>
    </dgm:pt>
    <dgm:pt modelId="{0D886184-FC39-4319-8478-7ECFE3252A6D}" type="parTrans" cxnId="{20F362DF-55E5-4192-BF22-831994EB2489}">
      <dgm:prSet/>
      <dgm:spPr/>
      <dgm:t>
        <a:bodyPr/>
        <a:lstStyle/>
        <a:p>
          <a:endParaRPr lang="el-GR" sz="2000"/>
        </a:p>
      </dgm:t>
    </dgm:pt>
    <dgm:pt modelId="{3842C7DE-DF35-4B14-A0B7-40813E1DA276}" type="sibTrans" cxnId="{20F362DF-55E5-4192-BF22-831994EB2489}">
      <dgm:prSet custT="1"/>
      <dgm:spPr/>
      <dgm:t>
        <a:bodyPr/>
        <a:lstStyle/>
        <a:p>
          <a:endParaRPr lang="el-GR" sz="2000" dirty="0"/>
        </a:p>
      </dgm:t>
    </dgm:pt>
    <dgm:pt modelId="{79A0A2A5-0B60-4A76-AE49-4B5F890C7E5B}">
      <dgm:prSet phldrT="[Κείμενο]" custT="1"/>
      <dgm:spPr/>
      <dgm:t>
        <a:bodyPr/>
        <a:lstStyle/>
        <a:p>
          <a:r>
            <a:rPr lang="el-GR" sz="2000" dirty="0" smtClean="0"/>
            <a:t>Ημερολόγιο</a:t>
          </a:r>
          <a:endParaRPr lang="el-GR" sz="2000" dirty="0"/>
        </a:p>
      </dgm:t>
    </dgm:pt>
    <dgm:pt modelId="{3FE9F112-CE29-4A04-8A04-99CDB2FD98FF}" type="parTrans" cxnId="{53E3A5C6-BE38-4B08-9FA4-9C78641B3939}">
      <dgm:prSet/>
      <dgm:spPr/>
      <dgm:t>
        <a:bodyPr/>
        <a:lstStyle/>
        <a:p>
          <a:endParaRPr lang="el-GR" sz="2000"/>
        </a:p>
      </dgm:t>
    </dgm:pt>
    <dgm:pt modelId="{E6ECF2CA-552A-4B62-B75C-495571EBCAF6}" type="sibTrans" cxnId="{53E3A5C6-BE38-4B08-9FA4-9C78641B3939}">
      <dgm:prSet custT="1"/>
      <dgm:spPr/>
      <dgm:t>
        <a:bodyPr/>
        <a:lstStyle/>
        <a:p>
          <a:endParaRPr lang="el-GR" sz="2000" dirty="0"/>
        </a:p>
      </dgm:t>
    </dgm:pt>
    <dgm:pt modelId="{0410E6F2-D571-4E7D-B18B-AFB8E73C0981}">
      <dgm:prSet phldrT="[Κείμενο]" custT="1"/>
      <dgm:spPr/>
      <dgm:t>
        <a:bodyPr/>
        <a:lstStyle/>
        <a:p>
          <a:r>
            <a:rPr lang="el-GR" sz="2000" dirty="0" smtClean="0"/>
            <a:t>Γενικό και Αναλυτικά Καθολικά</a:t>
          </a:r>
          <a:endParaRPr lang="el-GR" sz="2000" dirty="0"/>
        </a:p>
      </dgm:t>
    </dgm:pt>
    <dgm:pt modelId="{9E32A6C6-2C66-4BA7-91C6-802F884BA5C1}" type="parTrans" cxnId="{9104412B-94DC-4D1F-BDCC-F13A08CB6E0E}">
      <dgm:prSet/>
      <dgm:spPr/>
      <dgm:t>
        <a:bodyPr/>
        <a:lstStyle/>
        <a:p>
          <a:endParaRPr lang="el-GR" sz="2000"/>
        </a:p>
      </dgm:t>
    </dgm:pt>
    <dgm:pt modelId="{06BCF168-3EC0-403C-96A4-42CD6998BD74}" type="sibTrans" cxnId="{9104412B-94DC-4D1F-BDCC-F13A08CB6E0E}">
      <dgm:prSet custT="1"/>
      <dgm:spPr/>
      <dgm:t>
        <a:bodyPr/>
        <a:lstStyle/>
        <a:p>
          <a:endParaRPr lang="el-GR" sz="2000" dirty="0"/>
        </a:p>
      </dgm:t>
    </dgm:pt>
    <dgm:pt modelId="{09BB706C-029E-47A3-A605-7CC0A6DE8855}">
      <dgm:prSet phldrT="[Κείμενο]" custT="1"/>
      <dgm:spPr/>
      <dgm:t>
        <a:bodyPr/>
        <a:lstStyle/>
        <a:p>
          <a:r>
            <a:rPr lang="el-GR" sz="2000" dirty="0" smtClean="0"/>
            <a:t>Ισοζύγιο </a:t>
          </a:r>
          <a:endParaRPr lang="el-GR" sz="2000" dirty="0"/>
        </a:p>
      </dgm:t>
    </dgm:pt>
    <dgm:pt modelId="{838DCE20-9485-424B-AC32-17B37D02CF17}" type="parTrans" cxnId="{1DEF1AE2-D3D9-4203-A107-C2A3C45BEDA0}">
      <dgm:prSet/>
      <dgm:spPr/>
      <dgm:t>
        <a:bodyPr/>
        <a:lstStyle/>
        <a:p>
          <a:endParaRPr lang="el-GR" sz="2000"/>
        </a:p>
      </dgm:t>
    </dgm:pt>
    <dgm:pt modelId="{E1A1ED1F-52E5-46F8-84DB-D8FA768CF66F}" type="sibTrans" cxnId="{1DEF1AE2-D3D9-4203-A107-C2A3C45BEDA0}">
      <dgm:prSet custT="1"/>
      <dgm:spPr/>
      <dgm:t>
        <a:bodyPr/>
        <a:lstStyle/>
        <a:p>
          <a:endParaRPr lang="el-GR" sz="2000" dirty="0"/>
        </a:p>
      </dgm:t>
    </dgm:pt>
    <dgm:pt modelId="{330879FF-AAD1-4083-8DA7-24DC561447E8}">
      <dgm:prSet phldrT="[Κείμενο]" custT="1"/>
      <dgm:spPr/>
      <dgm:t>
        <a:bodyPr/>
        <a:lstStyle/>
        <a:p>
          <a:r>
            <a:rPr lang="el-GR" sz="2000" dirty="0" smtClean="0"/>
            <a:t>Χρηματο</a:t>
          </a:r>
          <a:r>
            <a:rPr lang="en-US" sz="2000" dirty="0" smtClean="0"/>
            <a:t>-</a:t>
          </a:r>
          <a:r>
            <a:rPr lang="el-GR" sz="2000" dirty="0" smtClean="0"/>
            <a:t>οικονομικές καταστάσεις</a:t>
          </a:r>
          <a:endParaRPr lang="el-GR" sz="2000" dirty="0"/>
        </a:p>
      </dgm:t>
    </dgm:pt>
    <dgm:pt modelId="{D25CC393-A32C-4127-8685-1273DD9AA9E9}" type="parTrans" cxnId="{1BBFF3FE-F292-4757-894E-040EC5CBA38C}">
      <dgm:prSet/>
      <dgm:spPr/>
      <dgm:t>
        <a:bodyPr/>
        <a:lstStyle/>
        <a:p>
          <a:endParaRPr lang="el-GR" sz="2000"/>
        </a:p>
      </dgm:t>
    </dgm:pt>
    <dgm:pt modelId="{6DC38EE3-5B24-49CE-8F0A-6D088E0F8CA3}" type="sibTrans" cxnId="{1BBFF3FE-F292-4757-894E-040EC5CBA38C}">
      <dgm:prSet/>
      <dgm:spPr/>
      <dgm:t>
        <a:bodyPr/>
        <a:lstStyle/>
        <a:p>
          <a:endParaRPr lang="el-GR" sz="2000"/>
        </a:p>
      </dgm:t>
    </dgm:pt>
    <dgm:pt modelId="{0CEEA095-8FC0-41B5-914F-672BD7534A68}" type="pres">
      <dgm:prSet presAssocID="{4B94109C-77AF-42B8-93A7-66351E260651}" presName="diagram" presStyleCnt="0">
        <dgm:presLayoutVars>
          <dgm:dir/>
          <dgm:resizeHandles val="exact"/>
        </dgm:presLayoutVars>
      </dgm:prSet>
      <dgm:spPr/>
      <dgm:t>
        <a:bodyPr/>
        <a:lstStyle/>
        <a:p>
          <a:endParaRPr lang="el-GR"/>
        </a:p>
      </dgm:t>
    </dgm:pt>
    <dgm:pt modelId="{C24E58B9-996F-4C51-B68F-B95D29E1D8B1}" type="pres">
      <dgm:prSet presAssocID="{2D2B1F01-5F9D-4FFD-86B5-50E6CEE1BA29}" presName="node" presStyleLbl="node1" presStyleIdx="0" presStyleCnt="6">
        <dgm:presLayoutVars>
          <dgm:bulletEnabled val="1"/>
        </dgm:presLayoutVars>
      </dgm:prSet>
      <dgm:spPr/>
      <dgm:t>
        <a:bodyPr/>
        <a:lstStyle/>
        <a:p>
          <a:endParaRPr lang="el-GR"/>
        </a:p>
      </dgm:t>
    </dgm:pt>
    <dgm:pt modelId="{8FF61A32-EED5-4B96-92C9-29E27C983F26}" type="pres">
      <dgm:prSet presAssocID="{00026C2E-111B-4E6E-A1A6-9E6ED1CD5AC2}" presName="sibTrans" presStyleLbl="sibTrans2D1" presStyleIdx="0" presStyleCnt="5"/>
      <dgm:spPr/>
      <dgm:t>
        <a:bodyPr/>
        <a:lstStyle/>
        <a:p>
          <a:endParaRPr lang="el-GR"/>
        </a:p>
      </dgm:t>
    </dgm:pt>
    <dgm:pt modelId="{F61A86D9-0E40-4526-B938-B3AEB7A212BB}" type="pres">
      <dgm:prSet presAssocID="{00026C2E-111B-4E6E-A1A6-9E6ED1CD5AC2}" presName="connectorText" presStyleLbl="sibTrans2D1" presStyleIdx="0" presStyleCnt="5"/>
      <dgm:spPr/>
      <dgm:t>
        <a:bodyPr/>
        <a:lstStyle/>
        <a:p>
          <a:endParaRPr lang="el-GR"/>
        </a:p>
      </dgm:t>
    </dgm:pt>
    <dgm:pt modelId="{7F252111-4C57-4394-92B7-E67C49C0E868}" type="pres">
      <dgm:prSet presAssocID="{B9F93184-8113-4036-A7E7-3BD324311C1A}" presName="node" presStyleLbl="node1" presStyleIdx="1" presStyleCnt="6" custScaleX="138379" custScaleY="135932">
        <dgm:presLayoutVars>
          <dgm:bulletEnabled val="1"/>
        </dgm:presLayoutVars>
      </dgm:prSet>
      <dgm:spPr/>
      <dgm:t>
        <a:bodyPr/>
        <a:lstStyle/>
        <a:p>
          <a:endParaRPr lang="el-GR"/>
        </a:p>
      </dgm:t>
    </dgm:pt>
    <dgm:pt modelId="{1F230AF6-D182-46AB-A81E-A4FE24717817}" type="pres">
      <dgm:prSet presAssocID="{3842C7DE-DF35-4B14-A0B7-40813E1DA276}" presName="sibTrans" presStyleLbl="sibTrans2D1" presStyleIdx="1" presStyleCnt="5"/>
      <dgm:spPr/>
      <dgm:t>
        <a:bodyPr/>
        <a:lstStyle/>
        <a:p>
          <a:endParaRPr lang="el-GR"/>
        </a:p>
      </dgm:t>
    </dgm:pt>
    <dgm:pt modelId="{8546AADD-91DF-45D2-894D-1865C61801F5}" type="pres">
      <dgm:prSet presAssocID="{3842C7DE-DF35-4B14-A0B7-40813E1DA276}" presName="connectorText" presStyleLbl="sibTrans2D1" presStyleIdx="1" presStyleCnt="5"/>
      <dgm:spPr/>
      <dgm:t>
        <a:bodyPr/>
        <a:lstStyle/>
        <a:p>
          <a:endParaRPr lang="el-GR"/>
        </a:p>
      </dgm:t>
    </dgm:pt>
    <dgm:pt modelId="{3CB46045-2541-4722-934C-E30778B825AB}" type="pres">
      <dgm:prSet presAssocID="{79A0A2A5-0B60-4A76-AE49-4B5F890C7E5B}" presName="node" presStyleLbl="node1" presStyleIdx="2" presStyleCnt="6">
        <dgm:presLayoutVars>
          <dgm:bulletEnabled val="1"/>
        </dgm:presLayoutVars>
      </dgm:prSet>
      <dgm:spPr/>
      <dgm:t>
        <a:bodyPr/>
        <a:lstStyle/>
        <a:p>
          <a:endParaRPr lang="el-GR"/>
        </a:p>
      </dgm:t>
    </dgm:pt>
    <dgm:pt modelId="{42B9F3FD-8E47-4B0A-9C9D-AEE816540D3F}" type="pres">
      <dgm:prSet presAssocID="{E6ECF2CA-552A-4B62-B75C-495571EBCAF6}" presName="sibTrans" presStyleLbl="sibTrans2D1" presStyleIdx="2" presStyleCnt="5" custScaleX="164990" custScaleY="76334" custLinFactNeighborX="14675" custLinFactNeighborY="-774"/>
      <dgm:spPr/>
      <dgm:t>
        <a:bodyPr/>
        <a:lstStyle/>
        <a:p>
          <a:endParaRPr lang="el-GR"/>
        </a:p>
      </dgm:t>
    </dgm:pt>
    <dgm:pt modelId="{C5030892-7603-4C75-A9DF-D7DCA243DD63}" type="pres">
      <dgm:prSet presAssocID="{E6ECF2CA-552A-4B62-B75C-495571EBCAF6}" presName="connectorText" presStyleLbl="sibTrans2D1" presStyleIdx="2" presStyleCnt="5"/>
      <dgm:spPr/>
      <dgm:t>
        <a:bodyPr/>
        <a:lstStyle/>
        <a:p>
          <a:endParaRPr lang="el-GR"/>
        </a:p>
      </dgm:t>
    </dgm:pt>
    <dgm:pt modelId="{86BE26BD-045F-4D3C-98FE-3C99D1A3A56C}" type="pres">
      <dgm:prSet presAssocID="{0410E6F2-D571-4E7D-B18B-AFB8E73C0981}" presName="node" presStyleLbl="node1" presStyleIdx="3" presStyleCnt="6" custAng="0">
        <dgm:presLayoutVars>
          <dgm:bulletEnabled val="1"/>
        </dgm:presLayoutVars>
      </dgm:prSet>
      <dgm:spPr/>
      <dgm:t>
        <a:bodyPr/>
        <a:lstStyle/>
        <a:p>
          <a:endParaRPr lang="el-GR"/>
        </a:p>
      </dgm:t>
    </dgm:pt>
    <dgm:pt modelId="{204E64D1-441B-409B-9170-EF7312250E83}" type="pres">
      <dgm:prSet presAssocID="{06BCF168-3EC0-403C-96A4-42CD6998BD74}" presName="sibTrans" presStyleLbl="sibTrans2D1" presStyleIdx="3" presStyleCnt="5"/>
      <dgm:spPr/>
      <dgm:t>
        <a:bodyPr/>
        <a:lstStyle/>
        <a:p>
          <a:endParaRPr lang="el-GR"/>
        </a:p>
      </dgm:t>
    </dgm:pt>
    <dgm:pt modelId="{314E6224-FDC1-4094-82AD-41B2AEA837A6}" type="pres">
      <dgm:prSet presAssocID="{06BCF168-3EC0-403C-96A4-42CD6998BD74}" presName="connectorText" presStyleLbl="sibTrans2D1" presStyleIdx="3" presStyleCnt="5"/>
      <dgm:spPr/>
      <dgm:t>
        <a:bodyPr/>
        <a:lstStyle/>
        <a:p>
          <a:endParaRPr lang="el-GR"/>
        </a:p>
      </dgm:t>
    </dgm:pt>
    <dgm:pt modelId="{B0CA9DE7-A2DE-472C-8682-691922F3FD61}" type="pres">
      <dgm:prSet presAssocID="{09BB706C-029E-47A3-A605-7CC0A6DE8855}" presName="node" presStyleLbl="node1" presStyleIdx="4" presStyleCnt="6">
        <dgm:presLayoutVars>
          <dgm:bulletEnabled val="1"/>
        </dgm:presLayoutVars>
      </dgm:prSet>
      <dgm:spPr/>
      <dgm:t>
        <a:bodyPr/>
        <a:lstStyle/>
        <a:p>
          <a:endParaRPr lang="el-GR"/>
        </a:p>
      </dgm:t>
    </dgm:pt>
    <dgm:pt modelId="{DCA39AEB-37E7-4461-9FB6-DD2BB20F4C9D}" type="pres">
      <dgm:prSet presAssocID="{E1A1ED1F-52E5-46F8-84DB-D8FA768CF66F}" presName="sibTrans" presStyleLbl="sibTrans2D1" presStyleIdx="4" presStyleCnt="5"/>
      <dgm:spPr/>
      <dgm:t>
        <a:bodyPr/>
        <a:lstStyle/>
        <a:p>
          <a:endParaRPr lang="el-GR"/>
        </a:p>
      </dgm:t>
    </dgm:pt>
    <dgm:pt modelId="{C56BCDEF-DA44-45B4-9F0C-CBC162855C16}" type="pres">
      <dgm:prSet presAssocID="{E1A1ED1F-52E5-46F8-84DB-D8FA768CF66F}" presName="connectorText" presStyleLbl="sibTrans2D1" presStyleIdx="4" presStyleCnt="5"/>
      <dgm:spPr/>
      <dgm:t>
        <a:bodyPr/>
        <a:lstStyle/>
        <a:p>
          <a:endParaRPr lang="el-GR"/>
        </a:p>
      </dgm:t>
    </dgm:pt>
    <dgm:pt modelId="{9C26FE53-7745-41EF-AE1A-C73B2A27E136}" type="pres">
      <dgm:prSet presAssocID="{330879FF-AAD1-4083-8DA7-24DC561447E8}" presName="node" presStyleLbl="node1" presStyleIdx="5" presStyleCnt="6" custScaleX="114211" custScaleY="135358">
        <dgm:presLayoutVars>
          <dgm:bulletEnabled val="1"/>
        </dgm:presLayoutVars>
      </dgm:prSet>
      <dgm:spPr/>
      <dgm:t>
        <a:bodyPr/>
        <a:lstStyle/>
        <a:p>
          <a:endParaRPr lang="el-GR"/>
        </a:p>
      </dgm:t>
    </dgm:pt>
  </dgm:ptLst>
  <dgm:cxnLst>
    <dgm:cxn modelId="{E590864B-AADD-48FA-B112-E8C5C4CAC5F8}" type="presOf" srcId="{E1A1ED1F-52E5-46F8-84DB-D8FA768CF66F}" destId="{DCA39AEB-37E7-4461-9FB6-DD2BB20F4C9D}" srcOrd="0" destOrd="0" presId="urn:microsoft.com/office/officeart/2005/8/layout/process5"/>
    <dgm:cxn modelId="{1DEF1AE2-D3D9-4203-A107-C2A3C45BEDA0}" srcId="{4B94109C-77AF-42B8-93A7-66351E260651}" destId="{09BB706C-029E-47A3-A605-7CC0A6DE8855}" srcOrd="4" destOrd="0" parTransId="{838DCE20-9485-424B-AC32-17B37D02CF17}" sibTransId="{E1A1ED1F-52E5-46F8-84DB-D8FA768CF66F}"/>
    <dgm:cxn modelId="{53E3A5C6-BE38-4B08-9FA4-9C78641B3939}" srcId="{4B94109C-77AF-42B8-93A7-66351E260651}" destId="{79A0A2A5-0B60-4A76-AE49-4B5F890C7E5B}" srcOrd="2" destOrd="0" parTransId="{3FE9F112-CE29-4A04-8A04-99CDB2FD98FF}" sibTransId="{E6ECF2CA-552A-4B62-B75C-495571EBCAF6}"/>
    <dgm:cxn modelId="{46648114-13F9-4D3E-A0A4-EBB7EF17E71E}" type="presOf" srcId="{2D2B1F01-5F9D-4FFD-86B5-50E6CEE1BA29}" destId="{C24E58B9-996F-4C51-B68F-B95D29E1D8B1}" srcOrd="0" destOrd="0" presId="urn:microsoft.com/office/officeart/2005/8/layout/process5"/>
    <dgm:cxn modelId="{855E2834-A247-4A40-A7C7-9AF747F9768B}" srcId="{4B94109C-77AF-42B8-93A7-66351E260651}" destId="{2D2B1F01-5F9D-4FFD-86B5-50E6CEE1BA29}" srcOrd="0" destOrd="0" parTransId="{E44365CC-05E8-4C23-A8EE-3FF5A9CD4397}" sibTransId="{00026C2E-111B-4E6E-A1A6-9E6ED1CD5AC2}"/>
    <dgm:cxn modelId="{9104412B-94DC-4D1F-BDCC-F13A08CB6E0E}" srcId="{4B94109C-77AF-42B8-93A7-66351E260651}" destId="{0410E6F2-D571-4E7D-B18B-AFB8E73C0981}" srcOrd="3" destOrd="0" parTransId="{9E32A6C6-2C66-4BA7-91C6-802F884BA5C1}" sibTransId="{06BCF168-3EC0-403C-96A4-42CD6998BD74}"/>
    <dgm:cxn modelId="{19F542F0-6FE0-4958-8A65-4322DC9E8575}" type="presOf" srcId="{4B94109C-77AF-42B8-93A7-66351E260651}" destId="{0CEEA095-8FC0-41B5-914F-672BD7534A68}" srcOrd="0" destOrd="0" presId="urn:microsoft.com/office/officeart/2005/8/layout/process5"/>
    <dgm:cxn modelId="{4041E38E-C6CA-4973-98A6-320C2B0EA99C}" type="presOf" srcId="{3842C7DE-DF35-4B14-A0B7-40813E1DA276}" destId="{8546AADD-91DF-45D2-894D-1865C61801F5}" srcOrd="1" destOrd="0" presId="urn:microsoft.com/office/officeart/2005/8/layout/process5"/>
    <dgm:cxn modelId="{87C3A3DA-1B7F-476D-B174-0E2A43401896}" type="presOf" srcId="{79A0A2A5-0B60-4A76-AE49-4B5F890C7E5B}" destId="{3CB46045-2541-4722-934C-E30778B825AB}" srcOrd="0" destOrd="0" presId="urn:microsoft.com/office/officeart/2005/8/layout/process5"/>
    <dgm:cxn modelId="{0957652A-6F10-4D93-869D-85630D50D903}" type="presOf" srcId="{E6ECF2CA-552A-4B62-B75C-495571EBCAF6}" destId="{42B9F3FD-8E47-4B0A-9C9D-AEE816540D3F}" srcOrd="0" destOrd="0" presId="urn:microsoft.com/office/officeart/2005/8/layout/process5"/>
    <dgm:cxn modelId="{2451F129-549D-42F3-91E7-2BAD3A05271E}" type="presOf" srcId="{09BB706C-029E-47A3-A605-7CC0A6DE8855}" destId="{B0CA9DE7-A2DE-472C-8682-691922F3FD61}" srcOrd="0" destOrd="0" presId="urn:microsoft.com/office/officeart/2005/8/layout/process5"/>
    <dgm:cxn modelId="{20F362DF-55E5-4192-BF22-831994EB2489}" srcId="{4B94109C-77AF-42B8-93A7-66351E260651}" destId="{B9F93184-8113-4036-A7E7-3BD324311C1A}" srcOrd="1" destOrd="0" parTransId="{0D886184-FC39-4319-8478-7ECFE3252A6D}" sibTransId="{3842C7DE-DF35-4B14-A0B7-40813E1DA276}"/>
    <dgm:cxn modelId="{672F46BE-EF57-4297-8210-752F16BD9C68}" type="presOf" srcId="{06BCF168-3EC0-403C-96A4-42CD6998BD74}" destId="{314E6224-FDC1-4094-82AD-41B2AEA837A6}" srcOrd="1" destOrd="0" presId="urn:microsoft.com/office/officeart/2005/8/layout/process5"/>
    <dgm:cxn modelId="{B221DA3A-3301-4B9A-93F8-5BB2EF61B83C}" type="presOf" srcId="{E1A1ED1F-52E5-46F8-84DB-D8FA768CF66F}" destId="{C56BCDEF-DA44-45B4-9F0C-CBC162855C16}" srcOrd="1" destOrd="0" presId="urn:microsoft.com/office/officeart/2005/8/layout/process5"/>
    <dgm:cxn modelId="{8E329A99-DAD7-409F-A782-821316D3FF86}" type="presOf" srcId="{B9F93184-8113-4036-A7E7-3BD324311C1A}" destId="{7F252111-4C57-4394-92B7-E67C49C0E868}" srcOrd="0" destOrd="0" presId="urn:microsoft.com/office/officeart/2005/8/layout/process5"/>
    <dgm:cxn modelId="{AD0A457A-D022-4C19-9BAF-5C465862B04D}" type="presOf" srcId="{E6ECF2CA-552A-4B62-B75C-495571EBCAF6}" destId="{C5030892-7603-4C75-A9DF-D7DCA243DD63}" srcOrd="1" destOrd="0" presId="urn:microsoft.com/office/officeart/2005/8/layout/process5"/>
    <dgm:cxn modelId="{4DB2B657-894A-4DC6-99C8-C1981CD2DAC9}" type="presOf" srcId="{0410E6F2-D571-4E7D-B18B-AFB8E73C0981}" destId="{86BE26BD-045F-4D3C-98FE-3C99D1A3A56C}" srcOrd="0" destOrd="0" presId="urn:microsoft.com/office/officeart/2005/8/layout/process5"/>
    <dgm:cxn modelId="{687BF8BF-C5CC-4EE1-A4B3-65D273B08C14}" type="presOf" srcId="{06BCF168-3EC0-403C-96A4-42CD6998BD74}" destId="{204E64D1-441B-409B-9170-EF7312250E83}" srcOrd="0" destOrd="0" presId="urn:microsoft.com/office/officeart/2005/8/layout/process5"/>
    <dgm:cxn modelId="{8B8583D5-7512-4188-BA9D-A7EF872AE5DC}" type="presOf" srcId="{330879FF-AAD1-4083-8DA7-24DC561447E8}" destId="{9C26FE53-7745-41EF-AE1A-C73B2A27E136}" srcOrd="0" destOrd="0" presId="urn:microsoft.com/office/officeart/2005/8/layout/process5"/>
    <dgm:cxn modelId="{1AB884C1-9AD2-4049-BDB4-35026D505306}" type="presOf" srcId="{00026C2E-111B-4E6E-A1A6-9E6ED1CD5AC2}" destId="{F61A86D9-0E40-4526-B938-B3AEB7A212BB}" srcOrd="1" destOrd="0" presId="urn:microsoft.com/office/officeart/2005/8/layout/process5"/>
    <dgm:cxn modelId="{A0496AB8-FA8C-438C-A914-4F0AA5FA96DF}" type="presOf" srcId="{00026C2E-111B-4E6E-A1A6-9E6ED1CD5AC2}" destId="{8FF61A32-EED5-4B96-92C9-29E27C983F26}" srcOrd="0" destOrd="0" presId="urn:microsoft.com/office/officeart/2005/8/layout/process5"/>
    <dgm:cxn modelId="{1BBFF3FE-F292-4757-894E-040EC5CBA38C}" srcId="{4B94109C-77AF-42B8-93A7-66351E260651}" destId="{330879FF-AAD1-4083-8DA7-24DC561447E8}" srcOrd="5" destOrd="0" parTransId="{D25CC393-A32C-4127-8685-1273DD9AA9E9}" sibTransId="{6DC38EE3-5B24-49CE-8F0A-6D088E0F8CA3}"/>
    <dgm:cxn modelId="{4A6BEB45-790D-4F66-A5FC-3BBE7325E715}" type="presOf" srcId="{3842C7DE-DF35-4B14-A0B7-40813E1DA276}" destId="{1F230AF6-D182-46AB-A81E-A4FE24717817}" srcOrd="0" destOrd="0" presId="urn:microsoft.com/office/officeart/2005/8/layout/process5"/>
    <dgm:cxn modelId="{1EAD9BF6-491D-4EFB-882D-DE74B28C2661}" type="presParOf" srcId="{0CEEA095-8FC0-41B5-914F-672BD7534A68}" destId="{C24E58B9-996F-4C51-B68F-B95D29E1D8B1}" srcOrd="0" destOrd="0" presId="urn:microsoft.com/office/officeart/2005/8/layout/process5"/>
    <dgm:cxn modelId="{BCC7F7FB-A0DF-498F-A8FC-B17A8A0F76C8}" type="presParOf" srcId="{0CEEA095-8FC0-41B5-914F-672BD7534A68}" destId="{8FF61A32-EED5-4B96-92C9-29E27C983F26}" srcOrd="1" destOrd="0" presId="urn:microsoft.com/office/officeart/2005/8/layout/process5"/>
    <dgm:cxn modelId="{2DA08050-9EB5-4C1B-878B-0D4223A707E0}" type="presParOf" srcId="{8FF61A32-EED5-4B96-92C9-29E27C983F26}" destId="{F61A86D9-0E40-4526-B938-B3AEB7A212BB}" srcOrd="0" destOrd="0" presId="urn:microsoft.com/office/officeart/2005/8/layout/process5"/>
    <dgm:cxn modelId="{0EBF4CCC-398C-4E40-A73D-1B9F5E7CE5E7}" type="presParOf" srcId="{0CEEA095-8FC0-41B5-914F-672BD7534A68}" destId="{7F252111-4C57-4394-92B7-E67C49C0E868}" srcOrd="2" destOrd="0" presId="urn:microsoft.com/office/officeart/2005/8/layout/process5"/>
    <dgm:cxn modelId="{6DA0A33B-F3A6-45AD-AED9-98362D17EC29}" type="presParOf" srcId="{0CEEA095-8FC0-41B5-914F-672BD7534A68}" destId="{1F230AF6-D182-46AB-A81E-A4FE24717817}" srcOrd="3" destOrd="0" presId="urn:microsoft.com/office/officeart/2005/8/layout/process5"/>
    <dgm:cxn modelId="{C9A2F963-3AC5-45A9-96DD-1FB253A35139}" type="presParOf" srcId="{1F230AF6-D182-46AB-A81E-A4FE24717817}" destId="{8546AADD-91DF-45D2-894D-1865C61801F5}" srcOrd="0" destOrd="0" presId="urn:microsoft.com/office/officeart/2005/8/layout/process5"/>
    <dgm:cxn modelId="{29E593D6-F3D8-419B-B247-2BEE2453CC35}" type="presParOf" srcId="{0CEEA095-8FC0-41B5-914F-672BD7534A68}" destId="{3CB46045-2541-4722-934C-E30778B825AB}" srcOrd="4" destOrd="0" presId="urn:microsoft.com/office/officeart/2005/8/layout/process5"/>
    <dgm:cxn modelId="{849D0642-538B-4173-9697-A6D6FB019C70}" type="presParOf" srcId="{0CEEA095-8FC0-41B5-914F-672BD7534A68}" destId="{42B9F3FD-8E47-4B0A-9C9D-AEE816540D3F}" srcOrd="5" destOrd="0" presId="urn:microsoft.com/office/officeart/2005/8/layout/process5"/>
    <dgm:cxn modelId="{37C87107-2F97-4F07-8E7C-2CEDB6074F1E}" type="presParOf" srcId="{42B9F3FD-8E47-4B0A-9C9D-AEE816540D3F}" destId="{C5030892-7603-4C75-A9DF-D7DCA243DD63}" srcOrd="0" destOrd="0" presId="urn:microsoft.com/office/officeart/2005/8/layout/process5"/>
    <dgm:cxn modelId="{39576B92-E22D-4DA6-B41F-42F77C82FF58}" type="presParOf" srcId="{0CEEA095-8FC0-41B5-914F-672BD7534A68}" destId="{86BE26BD-045F-4D3C-98FE-3C99D1A3A56C}" srcOrd="6" destOrd="0" presId="urn:microsoft.com/office/officeart/2005/8/layout/process5"/>
    <dgm:cxn modelId="{35B99C68-5D99-43ED-9CE8-6483FB5354A1}" type="presParOf" srcId="{0CEEA095-8FC0-41B5-914F-672BD7534A68}" destId="{204E64D1-441B-409B-9170-EF7312250E83}" srcOrd="7" destOrd="0" presId="urn:microsoft.com/office/officeart/2005/8/layout/process5"/>
    <dgm:cxn modelId="{A7697267-CE23-4FEA-82C4-A569E8A5B2B7}" type="presParOf" srcId="{204E64D1-441B-409B-9170-EF7312250E83}" destId="{314E6224-FDC1-4094-82AD-41B2AEA837A6}" srcOrd="0" destOrd="0" presId="urn:microsoft.com/office/officeart/2005/8/layout/process5"/>
    <dgm:cxn modelId="{C9060E58-3C95-476A-A2FE-ADDE2D8097E7}" type="presParOf" srcId="{0CEEA095-8FC0-41B5-914F-672BD7534A68}" destId="{B0CA9DE7-A2DE-472C-8682-691922F3FD61}" srcOrd="8" destOrd="0" presId="urn:microsoft.com/office/officeart/2005/8/layout/process5"/>
    <dgm:cxn modelId="{42CB480E-EA88-49D5-88E8-24A9481F5B57}" type="presParOf" srcId="{0CEEA095-8FC0-41B5-914F-672BD7534A68}" destId="{DCA39AEB-37E7-4461-9FB6-DD2BB20F4C9D}" srcOrd="9" destOrd="0" presId="urn:microsoft.com/office/officeart/2005/8/layout/process5"/>
    <dgm:cxn modelId="{7F79CB60-0F38-48CC-840D-3983DA71CB2C}" type="presParOf" srcId="{DCA39AEB-37E7-4461-9FB6-DD2BB20F4C9D}" destId="{C56BCDEF-DA44-45B4-9F0C-CBC162855C16}" srcOrd="0" destOrd="0" presId="urn:microsoft.com/office/officeart/2005/8/layout/process5"/>
    <dgm:cxn modelId="{22D2F843-77BC-4C94-9350-201E202426A6}" type="presParOf" srcId="{0CEEA095-8FC0-41B5-914F-672BD7534A68}" destId="{9C26FE53-7745-41EF-AE1A-C73B2A27E136}" srcOrd="10"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4E58B9-996F-4C51-B68F-B95D29E1D8B1}">
      <dsp:nvSpPr>
        <dsp:cNvPr id="0" name=""/>
        <dsp:cNvSpPr/>
      </dsp:nvSpPr>
      <dsp:spPr>
        <a:xfrm>
          <a:off x="51" y="711825"/>
          <a:ext cx="1457027" cy="8742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Λογιστικό Γεγονός</a:t>
          </a:r>
          <a:endParaRPr lang="el-GR" sz="2000" kern="1200" dirty="0"/>
        </a:p>
      </dsp:txBody>
      <dsp:txXfrm>
        <a:off x="51" y="711825"/>
        <a:ext cx="1457027" cy="874216"/>
      </dsp:txXfrm>
    </dsp:sp>
    <dsp:sp modelId="{8FF61A32-EED5-4B96-92C9-29E27C983F26}">
      <dsp:nvSpPr>
        <dsp:cNvPr id="0" name=""/>
        <dsp:cNvSpPr/>
      </dsp:nvSpPr>
      <dsp:spPr>
        <a:xfrm>
          <a:off x="1585297" y="968262"/>
          <a:ext cx="308889" cy="361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l-GR" sz="2000" kern="1200" dirty="0"/>
        </a:p>
      </dsp:txBody>
      <dsp:txXfrm>
        <a:off x="1585297" y="968262"/>
        <a:ext cx="308889" cy="361342"/>
      </dsp:txXfrm>
    </dsp:sp>
    <dsp:sp modelId="{7F252111-4C57-4394-92B7-E67C49C0E868}">
      <dsp:nvSpPr>
        <dsp:cNvPr id="0" name=""/>
        <dsp:cNvSpPr/>
      </dsp:nvSpPr>
      <dsp:spPr>
        <a:xfrm>
          <a:off x="2039890" y="554763"/>
          <a:ext cx="2016219" cy="11883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Έκδοση Δικαιολογητικού Εγγράφου</a:t>
          </a:r>
          <a:endParaRPr lang="el-GR" sz="2000" kern="1200" dirty="0"/>
        </a:p>
      </dsp:txBody>
      <dsp:txXfrm>
        <a:off x="2039890" y="554763"/>
        <a:ext cx="2016219" cy="1188339"/>
      </dsp:txXfrm>
    </dsp:sp>
    <dsp:sp modelId="{1F230AF6-D182-46AB-A81E-A4FE24717817}">
      <dsp:nvSpPr>
        <dsp:cNvPr id="0" name=""/>
        <dsp:cNvSpPr/>
      </dsp:nvSpPr>
      <dsp:spPr>
        <a:xfrm>
          <a:off x="4184328" y="968262"/>
          <a:ext cx="308889" cy="361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l-GR" sz="2000" kern="1200" dirty="0"/>
        </a:p>
      </dsp:txBody>
      <dsp:txXfrm>
        <a:off x="4184328" y="968262"/>
        <a:ext cx="308889" cy="361342"/>
      </dsp:txXfrm>
    </dsp:sp>
    <dsp:sp modelId="{3CB46045-2541-4722-934C-E30778B825AB}">
      <dsp:nvSpPr>
        <dsp:cNvPr id="0" name=""/>
        <dsp:cNvSpPr/>
      </dsp:nvSpPr>
      <dsp:spPr>
        <a:xfrm>
          <a:off x="4638920" y="711825"/>
          <a:ext cx="1457027" cy="8742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Ημερολόγιο</a:t>
          </a:r>
          <a:endParaRPr lang="el-GR" sz="2000" kern="1200" dirty="0"/>
        </a:p>
      </dsp:txBody>
      <dsp:txXfrm>
        <a:off x="4638920" y="711825"/>
        <a:ext cx="1457027" cy="874216"/>
      </dsp:txXfrm>
    </dsp:sp>
    <dsp:sp modelId="{42B9F3FD-8E47-4B0A-9C9D-AEE816540D3F}">
      <dsp:nvSpPr>
        <dsp:cNvPr id="0" name=""/>
        <dsp:cNvSpPr/>
      </dsp:nvSpPr>
      <dsp:spPr>
        <a:xfrm rot="5400000">
          <a:off x="5045936" y="1879127"/>
          <a:ext cx="782127" cy="2758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l-GR" sz="2000" kern="1200" dirty="0"/>
        </a:p>
      </dsp:txBody>
      <dsp:txXfrm rot="5400000">
        <a:off x="5045936" y="1879127"/>
        <a:ext cx="782127" cy="275827"/>
      </dsp:txXfrm>
    </dsp:sp>
    <dsp:sp modelId="{86BE26BD-045F-4D3C-98FE-3C99D1A3A56C}">
      <dsp:nvSpPr>
        <dsp:cNvPr id="0" name=""/>
        <dsp:cNvSpPr/>
      </dsp:nvSpPr>
      <dsp:spPr>
        <a:xfrm>
          <a:off x="4638920" y="2480467"/>
          <a:ext cx="1457027" cy="8742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Γενικό και Αναλυτικά Καθολικά</a:t>
          </a:r>
          <a:endParaRPr lang="el-GR" sz="2000" kern="1200" dirty="0"/>
        </a:p>
      </dsp:txBody>
      <dsp:txXfrm>
        <a:off x="4638920" y="2480467"/>
        <a:ext cx="1457027" cy="874216"/>
      </dsp:txXfrm>
    </dsp:sp>
    <dsp:sp modelId="{204E64D1-441B-409B-9170-EF7312250E83}">
      <dsp:nvSpPr>
        <dsp:cNvPr id="0" name=""/>
        <dsp:cNvSpPr/>
      </dsp:nvSpPr>
      <dsp:spPr>
        <a:xfrm rot="10800000">
          <a:off x="4201812" y="2736904"/>
          <a:ext cx="308889" cy="361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l-GR" sz="2000" kern="1200" dirty="0"/>
        </a:p>
      </dsp:txBody>
      <dsp:txXfrm rot="10800000">
        <a:off x="4201812" y="2736904"/>
        <a:ext cx="308889" cy="361342"/>
      </dsp:txXfrm>
    </dsp:sp>
    <dsp:sp modelId="{B0CA9DE7-A2DE-472C-8682-691922F3FD61}">
      <dsp:nvSpPr>
        <dsp:cNvPr id="0" name=""/>
        <dsp:cNvSpPr/>
      </dsp:nvSpPr>
      <dsp:spPr>
        <a:xfrm>
          <a:off x="2599082" y="2480467"/>
          <a:ext cx="1457027" cy="8742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Ισοζύγιο </a:t>
          </a:r>
          <a:endParaRPr lang="el-GR" sz="2000" kern="1200" dirty="0"/>
        </a:p>
      </dsp:txBody>
      <dsp:txXfrm>
        <a:off x="2599082" y="2480467"/>
        <a:ext cx="1457027" cy="874216"/>
      </dsp:txXfrm>
    </dsp:sp>
    <dsp:sp modelId="{DCA39AEB-37E7-4461-9FB6-DD2BB20F4C9D}">
      <dsp:nvSpPr>
        <dsp:cNvPr id="0" name=""/>
        <dsp:cNvSpPr/>
      </dsp:nvSpPr>
      <dsp:spPr>
        <a:xfrm rot="10800000">
          <a:off x="2161974" y="2736904"/>
          <a:ext cx="308889" cy="361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l-GR" sz="2000" kern="1200" dirty="0"/>
        </a:p>
      </dsp:txBody>
      <dsp:txXfrm rot="10800000">
        <a:off x="2161974" y="2736904"/>
        <a:ext cx="308889" cy="361342"/>
      </dsp:txXfrm>
    </dsp:sp>
    <dsp:sp modelId="{9C26FE53-7745-41EF-AE1A-C73B2A27E136}">
      <dsp:nvSpPr>
        <dsp:cNvPr id="0" name=""/>
        <dsp:cNvSpPr/>
      </dsp:nvSpPr>
      <dsp:spPr>
        <a:xfrm>
          <a:off x="352186" y="2325914"/>
          <a:ext cx="1664085" cy="11833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Χρηματο</a:t>
          </a:r>
          <a:r>
            <a:rPr lang="en-US" sz="2000" kern="1200" dirty="0" smtClean="0"/>
            <a:t>-</a:t>
          </a:r>
          <a:r>
            <a:rPr lang="el-GR" sz="2000" kern="1200" dirty="0" smtClean="0"/>
            <a:t>οικονομικές καταστάσεις</a:t>
          </a:r>
          <a:endParaRPr lang="el-GR" sz="2000" kern="1200" dirty="0"/>
        </a:p>
      </dsp:txBody>
      <dsp:txXfrm>
        <a:off x="352186" y="2325914"/>
        <a:ext cx="1664085" cy="11833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08/03/2015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08/03/2015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dirty="0"/>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dirty="0"/>
          </a:p>
        </p:txBody>
      </p:sp>
    </p:spTree>
    <p:extLst>
      <p:ext uri="{BB962C8B-B14F-4D97-AF65-F5344CB8AC3E}">
        <p14:creationId xmlns:p14="http://schemas.microsoft.com/office/powerpoint/2010/main" xmlns=""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p14="http://schemas.microsoft.com/office/powerpoint/2010/main" xmlns=""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24</a:t>
            </a:fld>
            <a:endParaRPr lang="el-GR" dirty="0"/>
          </a:p>
        </p:txBody>
      </p:sp>
    </p:spTree>
    <p:extLst>
      <p:ext uri="{BB962C8B-B14F-4D97-AF65-F5344CB8AC3E}">
        <p14:creationId xmlns:p14="http://schemas.microsoft.com/office/powerpoint/2010/main" xmlns=""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dirty="0"/>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0623643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5025" y="-11269"/>
            <a:ext cx="9174051" cy="688053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3"/>
          <p:cNvSpPr/>
          <p:nvPr userDrawn="1"/>
        </p:nvSpPr>
        <p:spPr>
          <a:xfrm>
            <a:off x="-15024" y="-11269"/>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l-GR" dirty="0">
              <a:solidFill>
                <a:prstClr val="white"/>
              </a:solidFill>
            </a:endParaRPr>
          </a:p>
        </p:txBody>
      </p:sp>
      <p:sp>
        <p:nvSpPr>
          <p:cNvPr id="9" name="Rounded Rectangle 2"/>
          <p:cNvSpPr/>
          <p:nvPr userDrawn="1"/>
        </p:nvSpPr>
        <p:spPr>
          <a:xfrm>
            <a:off x="236496" y="-11269"/>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l-GR" dirty="0">
              <a:solidFill>
                <a:prstClr val="white"/>
              </a:solidFill>
            </a:endParaRPr>
          </a:p>
        </p:txBody>
      </p:sp>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0893847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8212951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2" descr="C:\Users\alex\Desktop\light-lines-colors-powerpoint-backgrounds-light-lines-colors-design.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5025" y="-11269"/>
            <a:ext cx="9174051" cy="688053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3"/>
          <p:cNvSpPr/>
          <p:nvPr userDrawn="1"/>
        </p:nvSpPr>
        <p:spPr>
          <a:xfrm>
            <a:off x="-15024" y="-11269"/>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l-GR" dirty="0">
              <a:solidFill>
                <a:prstClr val="white"/>
              </a:solidFill>
            </a:endParaRPr>
          </a:p>
        </p:txBody>
      </p:sp>
      <p:sp>
        <p:nvSpPr>
          <p:cNvPr id="10" name="Rounded Rectangle 2"/>
          <p:cNvSpPr/>
          <p:nvPr userDrawn="1"/>
        </p:nvSpPr>
        <p:spPr>
          <a:xfrm>
            <a:off x="236496" y="-11269"/>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l-GR" dirty="0">
              <a:solidFill>
                <a:prstClr val="white"/>
              </a:solidFill>
            </a:endParaRPr>
          </a:p>
        </p:txBody>
      </p:sp>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237468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2" descr="C:\Users\alex\Desktop\light-lines-colors-powerpoint-backgrounds-light-lines-colors-design.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5025" y="-11269"/>
            <a:ext cx="9174051" cy="688053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3"/>
          <p:cNvSpPr/>
          <p:nvPr userDrawn="1"/>
        </p:nvSpPr>
        <p:spPr>
          <a:xfrm>
            <a:off x="-15024" y="-11269"/>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l-GR" dirty="0">
              <a:solidFill>
                <a:prstClr val="white"/>
              </a:solidFill>
            </a:endParaRPr>
          </a:p>
        </p:txBody>
      </p:sp>
      <p:sp>
        <p:nvSpPr>
          <p:cNvPr id="12" name="Rounded Rectangle 2"/>
          <p:cNvSpPr/>
          <p:nvPr userDrawn="1"/>
        </p:nvSpPr>
        <p:spPr>
          <a:xfrm>
            <a:off x="236496" y="-11269"/>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l-GR" dirty="0">
              <a:solidFill>
                <a:prstClr val="white"/>
              </a:solidFill>
            </a:endParaRPr>
          </a:p>
        </p:txBody>
      </p:sp>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6115573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2" descr="C:\Users\alex\Desktop\light-lines-colors-powerpoint-backgrounds-light-lines-colors-design.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5025" y="-11269"/>
            <a:ext cx="9174051" cy="688053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3"/>
          <p:cNvSpPr/>
          <p:nvPr userDrawn="1"/>
        </p:nvSpPr>
        <p:spPr>
          <a:xfrm>
            <a:off x="-15024" y="-11269"/>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l-GR" dirty="0">
              <a:solidFill>
                <a:prstClr val="white"/>
              </a:solidFill>
            </a:endParaRPr>
          </a:p>
        </p:txBody>
      </p:sp>
      <p:sp>
        <p:nvSpPr>
          <p:cNvPr id="8" name="Rounded Rectangle 2"/>
          <p:cNvSpPr/>
          <p:nvPr userDrawn="1"/>
        </p:nvSpPr>
        <p:spPr>
          <a:xfrm>
            <a:off x="236496" y="-11269"/>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l-GR" dirty="0">
              <a:solidFill>
                <a:prstClr val="white"/>
              </a:solidFill>
            </a:endParaRPr>
          </a:p>
        </p:txBody>
      </p:sp>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1072698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9931876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5805339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5025" y="-11269"/>
            <a:ext cx="9174051" cy="688053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3"/>
          <p:cNvSpPr/>
          <p:nvPr userDrawn="1"/>
        </p:nvSpPr>
        <p:spPr>
          <a:xfrm>
            <a:off x="-15024" y="-11269"/>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l-GR" dirty="0">
              <a:solidFill>
                <a:prstClr val="white"/>
              </a:solidFill>
            </a:endParaRPr>
          </a:p>
        </p:txBody>
      </p:sp>
      <p:sp>
        <p:nvSpPr>
          <p:cNvPr id="9" name="Rounded Rectangle 2"/>
          <p:cNvSpPr/>
          <p:nvPr userDrawn="1"/>
        </p:nvSpPr>
        <p:spPr>
          <a:xfrm>
            <a:off x="236496" y="-11269"/>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l-GR" dirty="0">
              <a:solidFill>
                <a:prstClr val="white"/>
              </a:solidFill>
            </a:endParaRPr>
          </a:p>
        </p:txBody>
      </p:sp>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1336636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5972165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457200" y="1600200"/>
            <a:ext cx="40386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600200"/>
            <a:ext cx="40386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57200" y="3938588"/>
            <a:ext cx="4038600" cy="21875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4648200" y="3938588"/>
            <a:ext cx="4038600" cy="21875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dirty="0">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dirty="0">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211F812-7933-40FA-8B0A-CFE76E271C5C}" type="slidenum">
              <a:rPr lang="el-GR" altLang="el-GR">
                <a:solidFill>
                  <a:prstClr val="black"/>
                </a:solidFill>
              </a:rPr>
              <a:pPr>
                <a:defRPr/>
              </a:pPr>
              <a:t>‹#›</a:t>
            </a:fld>
            <a:endParaRPr lang="el-GR" altLang="el-GR" dirty="0">
              <a:solidFill>
                <a:prstClr val="black"/>
              </a:solidFill>
            </a:endParaRPr>
          </a:p>
        </p:txBody>
      </p:sp>
    </p:spTree>
    <p:extLst>
      <p:ext uri="{BB962C8B-B14F-4D97-AF65-F5344CB8AC3E}">
        <p14:creationId xmlns:p14="http://schemas.microsoft.com/office/powerpoint/2010/main" xmlns="" val="1781348704"/>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ίνακα 2"/>
          <p:cNvSpPr>
            <a:spLocks noGrp="1"/>
          </p:cNvSpPr>
          <p:nvPr>
            <p:ph type="tbl" idx="1"/>
          </p:nvPr>
        </p:nvSpPr>
        <p:spPr>
          <a:xfrm>
            <a:off x="457200" y="1600200"/>
            <a:ext cx="8229600" cy="4525963"/>
          </a:xfrm>
        </p:spPr>
        <p:txBody>
          <a:bodyPr/>
          <a:lstStyle/>
          <a:p>
            <a:pPr lvl="0"/>
            <a:endParaRPr lang="el-GR"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dirty="0">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B6FB4A-A39F-4B28-84E3-C40E8D94A06E}" type="slidenum">
              <a:rPr lang="el-GR" altLang="el-GR">
                <a:solidFill>
                  <a:prstClr val="black"/>
                </a:solidFill>
              </a:rPr>
              <a:pPr>
                <a:defRPr/>
              </a:pPr>
              <a:t>‹#›</a:t>
            </a:fld>
            <a:endParaRPr lang="el-GR" altLang="el-GR" dirty="0">
              <a:solidFill>
                <a:prstClr val="black"/>
              </a:solidFill>
            </a:endParaRPr>
          </a:p>
        </p:txBody>
      </p:sp>
    </p:spTree>
    <p:extLst>
      <p:ext uri="{BB962C8B-B14F-4D97-AF65-F5344CB8AC3E}">
        <p14:creationId xmlns:p14="http://schemas.microsoft.com/office/powerpoint/2010/main" xmlns="" val="1178180274"/>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cSld name="Τίτλος και 2 Αντικείμενα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457200" y="1600200"/>
            <a:ext cx="40386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600200"/>
            <a:ext cx="40386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half" idx="3"/>
          </p:nvPr>
        </p:nvSpPr>
        <p:spPr>
          <a:xfrm>
            <a:off x="457200" y="3938588"/>
            <a:ext cx="8229600" cy="21875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ltLang="el-GR" dirty="0">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l-GR" altLang="el-GR" dirty="0">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F928FFD-DCC7-4982-A2EB-875012D3202D}" type="slidenum">
              <a:rPr lang="el-GR" altLang="el-GR">
                <a:solidFill>
                  <a:prstClr val="black"/>
                </a:solidFill>
              </a:rPr>
              <a:pPr>
                <a:defRPr/>
              </a:pPr>
              <a:t>‹#›</a:t>
            </a:fld>
            <a:endParaRPr lang="el-GR" altLang="el-GR" dirty="0">
              <a:solidFill>
                <a:prstClr val="black"/>
              </a:solidFill>
            </a:endParaRPr>
          </a:p>
        </p:txBody>
      </p:sp>
    </p:spTree>
    <p:extLst>
      <p:ext uri="{BB962C8B-B14F-4D97-AF65-F5344CB8AC3E}">
        <p14:creationId xmlns:p14="http://schemas.microsoft.com/office/powerpoint/2010/main" xmlns="" val="3121855669"/>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dirty="0">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169DBC-FE0E-4B36-B944-A77BCC3EA75E}" type="slidenum">
              <a:rPr lang="el-GR" altLang="el-GR">
                <a:solidFill>
                  <a:prstClr val="black"/>
                </a:solidFill>
              </a:rPr>
              <a:pPr>
                <a:defRPr/>
              </a:pPr>
              <a:t>‹#›</a:t>
            </a:fld>
            <a:endParaRPr lang="el-GR" altLang="el-GR" dirty="0">
              <a:solidFill>
                <a:prstClr val="black"/>
              </a:solidFill>
            </a:endParaRPr>
          </a:p>
        </p:txBody>
      </p:sp>
    </p:spTree>
    <p:extLst>
      <p:ext uri="{BB962C8B-B14F-4D97-AF65-F5344CB8AC3E}">
        <p14:creationId xmlns:p14="http://schemas.microsoft.com/office/powerpoint/2010/main" xmlns="" val="221363425"/>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9436671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sz="4400" b="1" i="0" u="none" strike="noStrike" kern="0" cap="none" spc="0" normalizeH="0" baseline="0" noProof="0" dirty="0" smtClean="0">
                <a:ln>
                  <a:noFill/>
                </a:ln>
                <a:solidFill>
                  <a:prstClr val="black"/>
                </a:solidFill>
                <a:effectLst/>
                <a:uLnTx/>
                <a:uFillTx/>
                <a:latin typeface="Calibri"/>
              </a:rPr>
              <a:t>Αρχές Γενικής Λογιστικής</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fontScale="92500" lnSpcReduction="10000"/>
          </a:bodyPr>
          <a:lstStyle/>
          <a:p>
            <a:pPr>
              <a:spcBef>
                <a:spcPts val="0"/>
              </a:spcBef>
              <a:spcAft>
                <a:spcPts val="1200"/>
              </a:spcAft>
            </a:pPr>
            <a:r>
              <a:rPr lang="el-GR" sz="2800" b="1" dirty="0" smtClean="0"/>
              <a:t>Ενότητα </a:t>
            </a:r>
            <a:r>
              <a:rPr lang="el-GR" sz="2800" b="1" dirty="0"/>
              <a:t>6</a:t>
            </a:r>
            <a:r>
              <a:rPr lang="el-GR" sz="2800" dirty="0" smtClean="0"/>
              <a:t>:</a:t>
            </a:r>
            <a:r>
              <a:rPr lang="en-US" sz="2800" dirty="0" smtClean="0"/>
              <a:t> </a:t>
            </a:r>
            <a:r>
              <a:rPr lang="el-GR" sz="2800" dirty="0"/>
              <a:t>Ημερολόγιο – Καθολικό - Ισοζύγιο</a:t>
            </a:r>
            <a:endParaRPr lang="el-GR" sz="2800" dirty="0" smtClean="0"/>
          </a:p>
          <a:p>
            <a:r>
              <a:rPr lang="el-GR" sz="2400" dirty="0"/>
              <a:t>Κωνσταντίνος Πολίτης, Οικονομολόγος</a:t>
            </a:r>
            <a:r>
              <a:rPr lang="en-US" sz="2400" dirty="0"/>
              <a:t>, MEd, MBA</a:t>
            </a:r>
            <a:r>
              <a:rPr lang="el-GR" sz="2400" dirty="0"/>
              <a:t> </a:t>
            </a:r>
            <a:endParaRPr lang="en-US" sz="2400" dirty="0"/>
          </a:p>
          <a:p>
            <a:r>
              <a:rPr lang="el-GR" sz="2400" dirty="0" smtClean="0"/>
              <a:t>Καθηγητής</a:t>
            </a:r>
            <a:r>
              <a:rPr lang="en-US" sz="2400" dirty="0" smtClean="0"/>
              <a:t> </a:t>
            </a:r>
            <a:r>
              <a:rPr lang="el-GR" sz="2400" dirty="0" smtClean="0"/>
              <a:t> </a:t>
            </a:r>
            <a:r>
              <a:rPr lang="el-GR" sz="2400" dirty="0"/>
              <a:t>Εφαρμογών</a:t>
            </a:r>
          </a:p>
          <a:p>
            <a:r>
              <a:rPr lang="el-GR" sz="2400" dirty="0"/>
              <a:t>Τμήμα Διοίκησης Τουριστικών Επιχειρήσεων</a:t>
            </a:r>
            <a:r>
              <a:rPr lang="el-GR" sz="2400" b="1" dirty="0"/>
              <a:t> </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altLang="el-GR" dirty="0" smtClean="0"/>
              <a:t>Καθολικά </a:t>
            </a:r>
            <a:r>
              <a:rPr lang="el-GR" altLang="el-GR" sz="3200" b="0" dirty="0" smtClean="0"/>
              <a:t>(1 από 2)</a:t>
            </a:r>
          </a:p>
        </p:txBody>
      </p:sp>
      <p:sp>
        <p:nvSpPr>
          <p:cNvPr id="11267" name="Rectangle 3"/>
          <p:cNvSpPr>
            <a:spLocks noGrp="1" noChangeArrowheads="1"/>
          </p:cNvSpPr>
          <p:nvPr>
            <p:ph idx="1"/>
          </p:nvPr>
        </p:nvSpPr>
        <p:spPr/>
        <p:txBody>
          <a:bodyPr>
            <a:normAutofit/>
          </a:bodyPr>
          <a:lstStyle/>
          <a:p>
            <a:pPr eaLnBrk="1" hangingPunct="1">
              <a:lnSpc>
                <a:spcPct val="114000"/>
              </a:lnSpc>
              <a:spcBef>
                <a:spcPts val="1200"/>
              </a:spcBef>
            </a:pPr>
            <a:r>
              <a:rPr lang="el-GR" altLang="el-GR" sz="2400" b="1" dirty="0" smtClean="0"/>
              <a:t>Ορισμός :</a:t>
            </a:r>
            <a:r>
              <a:rPr lang="el-GR" altLang="el-GR" sz="2400" dirty="0" smtClean="0"/>
              <a:t> Καθολικά είναι το βιβλία που περιλαμβάνουν τους λογαριασμούς της επιχείρησης και στα οποία καταχωρούνται με βάση τις ημερολογιακές εγγραφές τα λογιστικά γεγονότα αυτής.</a:t>
            </a:r>
          </a:p>
          <a:p>
            <a:pPr eaLnBrk="1" hangingPunct="1">
              <a:lnSpc>
                <a:spcPct val="114000"/>
              </a:lnSpc>
              <a:spcBef>
                <a:spcPts val="1200"/>
              </a:spcBef>
              <a:buFont typeface="Wingdings" panose="05000000000000000000" pitchFamily="2" charset="2"/>
              <a:buChar char="Ø"/>
            </a:pPr>
            <a:r>
              <a:rPr lang="el-GR" altLang="el-GR" sz="2400" dirty="0" smtClean="0"/>
              <a:t>Διακρίνονται σε :</a:t>
            </a:r>
          </a:p>
          <a:p>
            <a:pPr lvl="1">
              <a:lnSpc>
                <a:spcPct val="114000"/>
              </a:lnSpc>
              <a:spcBef>
                <a:spcPts val="1200"/>
              </a:spcBef>
              <a:buFont typeface="Courier New" panose="02070309020205020404" pitchFamily="49" charset="0"/>
              <a:buChar char="o"/>
            </a:pPr>
            <a:r>
              <a:rPr lang="el-GR" altLang="el-GR" sz="2400" dirty="0" smtClean="0"/>
              <a:t>Γενικό Καθολικό (Πρωτοβάθμιοι),</a:t>
            </a:r>
          </a:p>
          <a:p>
            <a:pPr lvl="1">
              <a:lnSpc>
                <a:spcPct val="114000"/>
              </a:lnSpc>
              <a:spcBef>
                <a:spcPts val="1200"/>
              </a:spcBef>
              <a:buFont typeface="Courier New" panose="02070309020205020404" pitchFamily="49" charset="0"/>
              <a:buChar char="o"/>
            </a:pPr>
            <a:r>
              <a:rPr lang="el-GR" altLang="el-GR" sz="2400" dirty="0" smtClean="0"/>
              <a:t>Αναλυτικά Καθολικά (Αναλυτικοί).</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xmlns="" val="182093600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altLang="el-GR" dirty="0"/>
              <a:t>Καθολικά </a:t>
            </a:r>
            <a:r>
              <a:rPr lang="el-GR" altLang="el-GR" sz="3200" b="0" dirty="0" smtClean="0"/>
              <a:t>(2 </a:t>
            </a:r>
            <a:r>
              <a:rPr lang="el-GR" altLang="el-GR" sz="3200" b="0" dirty="0"/>
              <a:t>από 2)</a:t>
            </a:r>
            <a:endParaRPr lang="el-GR" altLang="el-GR" dirty="0" smtClean="0"/>
          </a:p>
        </p:txBody>
      </p:sp>
      <p:sp>
        <p:nvSpPr>
          <p:cNvPr id="12308" name="Rectangle 28"/>
          <p:cNvSpPr>
            <a:spLocks noChangeArrowheads="1"/>
          </p:cNvSpPr>
          <p:nvPr/>
        </p:nvSpPr>
        <p:spPr bwMode="auto">
          <a:xfrm>
            <a:off x="3131840" y="1317109"/>
            <a:ext cx="263437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l-GR" altLang="el-GR" sz="2400" b="1" dirty="0">
                <a:solidFill>
                  <a:prstClr val="black"/>
                </a:solidFill>
                <a:latin typeface="Calibri"/>
              </a:rPr>
              <a:t>ΓΕΝΙΚΟ  ΚΑΘΟΛΙΚΟ</a:t>
            </a:r>
          </a:p>
        </p:txBody>
      </p:sp>
      <p:graphicFrame>
        <p:nvGraphicFramePr>
          <p:cNvPr id="4" name="Πίνακας 3"/>
          <p:cNvGraphicFramePr>
            <a:graphicFrameLocks noGrp="1"/>
          </p:cNvGraphicFramePr>
          <p:nvPr>
            <p:extLst>
              <p:ext uri="{D42A27DB-BD31-4B8C-83A1-F6EECF244321}">
                <p14:modId xmlns:p14="http://schemas.microsoft.com/office/powerpoint/2010/main" xmlns="" val="1512384982"/>
              </p:ext>
            </p:extLst>
          </p:nvPr>
        </p:nvGraphicFramePr>
        <p:xfrm>
          <a:off x="909528" y="2348880"/>
          <a:ext cx="3322304" cy="1854200"/>
        </p:xfrm>
        <a:graphic>
          <a:graphicData uri="http://schemas.openxmlformats.org/drawingml/2006/table">
            <a:tbl>
              <a:tblPr firstRow="1" bandRow="1">
                <a:tableStyleId>{2D5ABB26-0587-4C30-8999-92F81FD0307C}</a:tableStyleId>
              </a:tblPr>
              <a:tblGrid>
                <a:gridCol w="1661152"/>
                <a:gridCol w="1661152"/>
              </a:tblGrid>
              <a:tr h="370840">
                <a:tc>
                  <a:txBody>
                    <a:bodyPr/>
                    <a:lstStyle/>
                    <a:p>
                      <a:pPr algn="r"/>
                      <a:r>
                        <a:rPr lang="el-GR" b="1" dirty="0" smtClean="0"/>
                        <a:t>ΣΓΚ</a:t>
                      </a:r>
                      <a:endParaRPr lang="el-GR" b="1" dirty="0"/>
                    </a:p>
                  </a:txBody>
                  <a:tcPr/>
                </a:tc>
                <a:tc>
                  <a:txBody>
                    <a:bodyPr/>
                    <a:lstStyle/>
                    <a:p>
                      <a:r>
                        <a:rPr lang="el-GR" b="1" dirty="0" smtClean="0"/>
                        <a:t>Τίτλος </a:t>
                      </a:r>
                      <a:endParaRPr lang="el-GR" b="1" dirty="0"/>
                    </a:p>
                  </a:txBody>
                  <a:tcPr/>
                </a:tc>
              </a:tr>
              <a:tr h="370840">
                <a:tc>
                  <a:txBody>
                    <a:bodyPr/>
                    <a:lstStyle/>
                    <a:p>
                      <a:r>
                        <a:rPr lang="el-GR" b="1" dirty="0" smtClean="0"/>
                        <a:t>ΧΡ</a:t>
                      </a:r>
                      <a:endParaRPr lang="el-GR" b="1" dirty="0"/>
                    </a:p>
                  </a:txBody>
                  <a:tcPr>
                    <a:lnB w="12700" cap="flat" cmpd="sng" algn="ctr">
                      <a:solidFill>
                        <a:schemeClr val="tx1"/>
                      </a:solidFill>
                      <a:prstDash val="solid"/>
                      <a:round/>
                      <a:headEnd type="none" w="med" len="med"/>
                      <a:tailEnd type="none" w="med" len="med"/>
                    </a:lnB>
                  </a:tcPr>
                </a:tc>
                <a:tc>
                  <a:txBody>
                    <a:bodyPr/>
                    <a:lstStyle/>
                    <a:p>
                      <a:pPr algn="r"/>
                      <a:r>
                        <a:rPr lang="el-GR" b="1" dirty="0" smtClean="0"/>
                        <a:t>ΠΙ</a:t>
                      </a:r>
                      <a:endParaRPr lang="el-GR" b="1" dirty="0"/>
                    </a:p>
                  </a:txBody>
                  <a:tcPr>
                    <a:lnB w="12700" cap="flat" cmpd="sng" algn="ctr">
                      <a:solidFill>
                        <a:schemeClr val="tx1"/>
                      </a:solidFill>
                      <a:prstDash val="solid"/>
                      <a:round/>
                      <a:headEnd type="none" w="med" len="med"/>
                      <a:tailEnd type="none" w="med" len="med"/>
                    </a:lnB>
                  </a:tcPr>
                </a:tc>
              </a:tr>
              <a:tr h="370840">
                <a:tc>
                  <a:txBody>
                    <a:bodyPr/>
                    <a:lstStyle/>
                    <a:p>
                      <a:endParaRPr lang="el-G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l-G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endParaRPr lang="el-GR" dirty="0"/>
                    </a:p>
                  </a:txBody>
                  <a:tcPr>
                    <a:lnR w="12700" cap="flat" cmpd="sng" algn="ctr">
                      <a:solidFill>
                        <a:schemeClr val="tx1"/>
                      </a:solidFill>
                      <a:prstDash val="solid"/>
                      <a:round/>
                      <a:headEnd type="none" w="med" len="med"/>
                      <a:tailEnd type="none" w="med" len="med"/>
                    </a:lnR>
                  </a:tcPr>
                </a:tc>
                <a:tc>
                  <a:txBody>
                    <a:bodyPr/>
                    <a:lstStyle/>
                    <a:p>
                      <a:endParaRPr lang="el-GR" dirty="0"/>
                    </a:p>
                  </a:txBody>
                  <a:tcPr>
                    <a:lnL w="12700" cap="flat" cmpd="sng" algn="ctr">
                      <a:solidFill>
                        <a:schemeClr val="tx1"/>
                      </a:solidFill>
                      <a:prstDash val="solid"/>
                      <a:round/>
                      <a:headEnd type="none" w="med" len="med"/>
                      <a:tailEnd type="none" w="med" len="med"/>
                    </a:lnL>
                  </a:tcPr>
                </a:tc>
              </a:tr>
              <a:tr h="370840">
                <a:tc>
                  <a:txBody>
                    <a:bodyPr/>
                    <a:lstStyle/>
                    <a:p>
                      <a:endParaRPr lang="el-GR" dirty="0"/>
                    </a:p>
                  </a:txBody>
                  <a:tcPr>
                    <a:lnR w="12700" cap="flat" cmpd="sng" algn="ctr">
                      <a:solidFill>
                        <a:schemeClr val="tx1"/>
                      </a:solidFill>
                      <a:prstDash val="solid"/>
                      <a:round/>
                      <a:headEnd type="none" w="med" len="med"/>
                      <a:tailEnd type="none" w="med" len="med"/>
                    </a:lnR>
                  </a:tcPr>
                </a:tc>
                <a:tc>
                  <a:txBody>
                    <a:bodyPr/>
                    <a:lstStyle/>
                    <a:p>
                      <a:endParaRPr lang="el-G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19" name="Πίνακας 18"/>
          <p:cNvGraphicFramePr>
            <a:graphicFrameLocks noGrp="1"/>
          </p:cNvGraphicFramePr>
          <p:nvPr>
            <p:extLst>
              <p:ext uri="{D42A27DB-BD31-4B8C-83A1-F6EECF244321}">
                <p14:modId xmlns:p14="http://schemas.microsoft.com/office/powerpoint/2010/main" xmlns="" val="1896396089"/>
              </p:ext>
            </p:extLst>
          </p:nvPr>
        </p:nvGraphicFramePr>
        <p:xfrm>
          <a:off x="4509928" y="2348880"/>
          <a:ext cx="3322304" cy="1854200"/>
        </p:xfrm>
        <a:graphic>
          <a:graphicData uri="http://schemas.openxmlformats.org/drawingml/2006/table">
            <a:tbl>
              <a:tblPr firstRow="1" bandRow="1">
                <a:tableStyleId>{2D5ABB26-0587-4C30-8999-92F81FD0307C}</a:tableStyleId>
              </a:tblPr>
              <a:tblGrid>
                <a:gridCol w="1661152"/>
                <a:gridCol w="1661152"/>
              </a:tblGrid>
              <a:tr h="370840">
                <a:tc>
                  <a:txBody>
                    <a:bodyPr/>
                    <a:lstStyle/>
                    <a:p>
                      <a:pPr algn="r"/>
                      <a:r>
                        <a:rPr lang="el-GR" b="1" dirty="0" smtClean="0"/>
                        <a:t>ΣΓΚ</a:t>
                      </a:r>
                      <a:endParaRPr lang="el-GR" b="1" dirty="0"/>
                    </a:p>
                  </a:txBody>
                  <a:tcPr/>
                </a:tc>
                <a:tc>
                  <a:txBody>
                    <a:bodyPr/>
                    <a:lstStyle/>
                    <a:p>
                      <a:r>
                        <a:rPr lang="el-GR" b="1" dirty="0" smtClean="0"/>
                        <a:t>Τίτλος </a:t>
                      </a:r>
                      <a:endParaRPr lang="el-GR" b="1" dirty="0"/>
                    </a:p>
                  </a:txBody>
                  <a:tcPr/>
                </a:tc>
              </a:tr>
              <a:tr h="370840">
                <a:tc>
                  <a:txBody>
                    <a:bodyPr/>
                    <a:lstStyle/>
                    <a:p>
                      <a:r>
                        <a:rPr lang="el-GR" b="1" dirty="0" smtClean="0"/>
                        <a:t>ΧΡ</a:t>
                      </a:r>
                      <a:endParaRPr lang="el-GR" b="1" dirty="0"/>
                    </a:p>
                  </a:txBody>
                  <a:tcPr>
                    <a:lnB w="12700" cap="flat" cmpd="sng" algn="ctr">
                      <a:solidFill>
                        <a:schemeClr val="tx1"/>
                      </a:solidFill>
                      <a:prstDash val="solid"/>
                      <a:round/>
                      <a:headEnd type="none" w="med" len="med"/>
                      <a:tailEnd type="none" w="med" len="med"/>
                    </a:lnB>
                  </a:tcPr>
                </a:tc>
                <a:tc>
                  <a:txBody>
                    <a:bodyPr/>
                    <a:lstStyle/>
                    <a:p>
                      <a:pPr algn="r"/>
                      <a:r>
                        <a:rPr lang="el-GR" b="1" dirty="0" smtClean="0"/>
                        <a:t>ΠΙ</a:t>
                      </a:r>
                      <a:endParaRPr lang="el-GR" b="1" dirty="0"/>
                    </a:p>
                  </a:txBody>
                  <a:tcPr>
                    <a:lnB w="12700" cap="flat" cmpd="sng" algn="ctr">
                      <a:solidFill>
                        <a:schemeClr val="tx1"/>
                      </a:solidFill>
                      <a:prstDash val="solid"/>
                      <a:round/>
                      <a:headEnd type="none" w="med" len="med"/>
                      <a:tailEnd type="none" w="med" len="med"/>
                    </a:lnB>
                  </a:tcPr>
                </a:tc>
              </a:tr>
              <a:tr h="370840">
                <a:tc>
                  <a:txBody>
                    <a:bodyPr/>
                    <a:lstStyle/>
                    <a:p>
                      <a:endParaRPr lang="el-G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l-G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endParaRPr lang="el-GR" dirty="0"/>
                    </a:p>
                  </a:txBody>
                  <a:tcPr>
                    <a:lnR w="12700" cap="flat" cmpd="sng" algn="ctr">
                      <a:solidFill>
                        <a:schemeClr val="tx1"/>
                      </a:solidFill>
                      <a:prstDash val="solid"/>
                      <a:round/>
                      <a:headEnd type="none" w="med" len="med"/>
                      <a:tailEnd type="none" w="med" len="med"/>
                    </a:lnR>
                  </a:tcPr>
                </a:tc>
                <a:tc>
                  <a:txBody>
                    <a:bodyPr/>
                    <a:lstStyle/>
                    <a:p>
                      <a:endParaRPr lang="el-GR" dirty="0"/>
                    </a:p>
                  </a:txBody>
                  <a:tcPr>
                    <a:lnL w="12700" cap="flat" cmpd="sng" algn="ctr">
                      <a:solidFill>
                        <a:schemeClr val="tx1"/>
                      </a:solidFill>
                      <a:prstDash val="solid"/>
                      <a:round/>
                      <a:headEnd type="none" w="med" len="med"/>
                      <a:tailEnd type="none" w="med" len="med"/>
                    </a:lnL>
                  </a:tcPr>
                </a:tc>
              </a:tr>
              <a:tr h="370840">
                <a:tc>
                  <a:txBody>
                    <a:bodyPr/>
                    <a:lstStyle/>
                    <a:p>
                      <a:endParaRPr lang="el-GR" dirty="0"/>
                    </a:p>
                  </a:txBody>
                  <a:tcPr>
                    <a:lnR w="12700" cap="flat" cmpd="sng" algn="ctr">
                      <a:solidFill>
                        <a:schemeClr val="tx1"/>
                      </a:solidFill>
                      <a:prstDash val="solid"/>
                      <a:round/>
                      <a:headEnd type="none" w="med" len="med"/>
                      <a:tailEnd type="none" w="med" len="med"/>
                    </a:lnR>
                  </a:tcPr>
                </a:tc>
                <a:tc>
                  <a:txBody>
                    <a:bodyPr/>
                    <a:lstStyle/>
                    <a:p>
                      <a:endParaRPr lang="el-G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20" name="Πίνακας 19"/>
          <p:cNvGraphicFramePr>
            <a:graphicFrameLocks noGrp="1"/>
          </p:cNvGraphicFramePr>
          <p:nvPr>
            <p:extLst>
              <p:ext uri="{D42A27DB-BD31-4B8C-83A1-F6EECF244321}">
                <p14:modId xmlns:p14="http://schemas.microsoft.com/office/powerpoint/2010/main" xmlns="" val="1070641378"/>
              </p:ext>
            </p:extLst>
          </p:nvPr>
        </p:nvGraphicFramePr>
        <p:xfrm>
          <a:off x="1907704" y="4581128"/>
          <a:ext cx="4834472" cy="1854200"/>
        </p:xfrm>
        <a:graphic>
          <a:graphicData uri="http://schemas.openxmlformats.org/drawingml/2006/table">
            <a:tbl>
              <a:tblPr firstRow="1" bandRow="1">
                <a:tableStyleId>{2D5ABB26-0587-4C30-8999-92F81FD0307C}</a:tableStyleId>
              </a:tblPr>
              <a:tblGrid>
                <a:gridCol w="2417236"/>
                <a:gridCol w="2417236"/>
              </a:tblGrid>
              <a:tr h="370840">
                <a:tc>
                  <a:txBody>
                    <a:bodyPr/>
                    <a:lstStyle/>
                    <a:p>
                      <a:pPr algn="r"/>
                      <a:r>
                        <a:rPr lang="el-GR" b="1" dirty="0" smtClean="0"/>
                        <a:t>ΣΓΚ</a:t>
                      </a:r>
                      <a:endParaRPr lang="el-GR" b="1" dirty="0"/>
                    </a:p>
                  </a:txBody>
                  <a:tcPr/>
                </a:tc>
                <a:tc>
                  <a:txBody>
                    <a:bodyPr/>
                    <a:lstStyle/>
                    <a:p>
                      <a:r>
                        <a:rPr lang="el-GR" b="1" dirty="0" smtClean="0"/>
                        <a:t>Τίτλος </a:t>
                      </a:r>
                      <a:endParaRPr lang="el-GR" b="1" dirty="0"/>
                    </a:p>
                  </a:txBody>
                  <a:tcPr/>
                </a:tc>
              </a:tr>
              <a:tr h="370840">
                <a:tc>
                  <a:txBody>
                    <a:bodyPr/>
                    <a:lstStyle/>
                    <a:p>
                      <a:r>
                        <a:rPr lang="el-GR" b="1" dirty="0" smtClean="0"/>
                        <a:t>ΧΡ</a:t>
                      </a:r>
                      <a:endParaRPr lang="el-GR" b="1" dirty="0"/>
                    </a:p>
                  </a:txBody>
                  <a:tcPr>
                    <a:lnB w="12700" cap="flat" cmpd="sng" algn="ctr">
                      <a:solidFill>
                        <a:schemeClr val="tx1"/>
                      </a:solidFill>
                      <a:prstDash val="solid"/>
                      <a:round/>
                      <a:headEnd type="none" w="med" len="med"/>
                      <a:tailEnd type="none" w="med" len="med"/>
                    </a:lnB>
                  </a:tcPr>
                </a:tc>
                <a:tc>
                  <a:txBody>
                    <a:bodyPr/>
                    <a:lstStyle/>
                    <a:p>
                      <a:pPr algn="r"/>
                      <a:r>
                        <a:rPr lang="el-GR" b="1" dirty="0" smtClean="0"/>
                        <a:t>ΠΙ</a:t>
                      </a:r>
                      <a:endParaRPr lang="el-GR" b="1" dirty="0"/>
                    </a:p>
                  </a:txBody>
                  <a:tcPr>
                    <a:lnB w="12700" cap="flat" cmpd="sng" algn="ctr">
                      <a:solidFill>
                        <a:schemeClr val="tx1"/>
                      </a:solidFill>
                      <a:prstDash val="solid"/>
                      <a:round/>
                      <a:headEnd type="none" w="med" len="med"/>
                      <a:tailEnd type="none" w="med" len="med"/>
                    </a:lnB>
                  </a:tcPr>
                </a:tc>
              </a:tr>
              <a:tr h="370840">
                <a:tc>
                  <a:txBody>
                    <a:bodyPr/>
                    <a:lstStyle/>
                    <a:p>
                      <a:endParaRPr lang="el-G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l-G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endParaRPr lang="el-GR" dirty="0"/>
                    </a:p>
                  </a:txBody>
                  <a:tcPr>
                    <a:lnR w="12700" cap="flat" cmpd="sng" algn="ctr">
                      <a:solidFill>
                        <a:schemeClr val="tx1"/>
                      </a:solidFill>
                      <a:prstDash val="solid"/>
                      <a:round/>
                      <a:headEnd type="none" w="med" len="med"/>
                      <a:tailEnd type="none" w="med" len="med"/>
                    </a:lnR>
                  </a:tcPr>
                </a:tc>
                <a:tc>
                  <a:txBody>
                    <a:bodyPr/>
                    <a:lstStyle/>
                    <a:p>
                      <a:endParaRPr lang="el-GR" dirty="0"/>
                    </a:p>
                  </a:txBody>
                  <a:tcPr>
                    <a:lnL w="12700" cap="flat" cmpd="sng" algn="ctr">
                      <a:solidFill>
                        <a:schemeClr val="tx1"/>
                      </a:solidFill>
                      <a:prstDash val="solid"/>
                      <a:round/>
                      <a:headEnd type="none" w="med" len="med"/>
                      <a:tailEnd type="none" w="med" len="med"/>
                    </a:lnL>
                  </a:tcPr>
                </a:tc>
              </a:tr>
              <a:tr h="370840">
                <a:tc>
                  <a:txBody>
                    <a:bodyPr/>
                    <a:lstStyle/>
                    <a:p>
                      <a:endParaRPr lang="el-GR" dirty="0"/>
                    </a:p>
                  </a:txBody>
                  <a:tcPr>
                    <a:lnR w="12700" cap="flat" cmpd="sng" algn="ctr">
                      <a:solidFill>
                        <a:schemeClr val="tx1"/>
                      </a:solidFill>
                      <a:prstDash val="solid"/>
                      <a:round/>
                      <a:headEnd type="none" w="med" len="med"/>
                      <a:tailEnd type="none" w="med" len="med"/>
                    </a:lnR>
                  </a:tcPr>
                </a:tc>
                <a:tc>
                  <a:txBody>
                    <a:bodyPr/>
                    <a:lstStyle/>
                    <a:p>
                      <a:endParaRPr lang="el-GR" dirty="0"/>
                    </a:p>
                  </a:txBody>
                  <a:tcPr>
                    <a:lnL w="12700" cap="flat" cmpd="sng" algn="ctr">
                      <a:solidFill>
                        <a:schemeClr val="tx1"/>
                      </a:solidFill>
                      <a:prstDash val="solid"/>
                      <a:round/>
                      <a:headEnd type="none" w="med" len="med"/>
                      <a:tailEnd type="none" w="med" len="med"/>
                    </a:lnL>
                  </a:tcP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xmlns="" val="14867089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l-GR" altLang="el-GR" dirty="0" smtClean="0"/>
              <a:t>Ημερολόγιο και </a:t>
            </a:r>
            <a:r>
              <a:rPr lang="el-GR" altLang="el-GR" dirty="0" smtClean="0"/>
              <a:t>καθολικά</a:t>
            </a:r>
            <a:r>
              <a:rPr lang="el-GR" altLang="el-GR" sz="4000" dirty="0" smtClean="0"/>
              <a:t> </a:t>
            </a:r>
            <a:r>
              <a:rPr lang="el-GR" altLang="el-GR" sz="3200" b="0" dirty="0" smtClean="0"/>
              <a:t>(1 από 4)</a:t>
            </a:r>
          </a:p>
        </p:txBody>
      </p:sp>
      <p:sp>
        <p:nvSpPr>
          <p:cNvPr id="13315" name="Rectangle 3"/>
          <p:cNvSpPr>
            <a:spLocks noGrp="1" noChangeArrowheads="1"/>
          </p:cNvSpPr>
          <p:nvPr>
            <p:ph idx="1"/>
          </p:nvPr>
        </p:nvSpPr>
        <p:spPr/>
        <p:txBody>
          <a:bodyPr>
            <a:normAutofit/>
          </a:bodyPr>
          <a:lstStyle/>
          <a:p>
            <a:pPr eaLnBrk="1" hangingPunct="1">
              <a:lnSpc>
                <a:spcPct val="114000"/>
              </a:lnSpc>
              <a:spcBef>
                <a:spcPts val="1200"/>
              </a:spcBef>
            </a:pPr>
            <a:r>
              <a:rPr lang="el-GR" altLang="el-GR" sz="2400" b="1" dirty="0" smtClean="0"/>
              <a:t>Χρήσιμες Παρατηρήσεις :</a:t>
            </a:r>
          </a:p>
          <a:p>
            <a:pPr marL="514350" indent="-514350" eaLnBrk="1" hangingPunct="1">
              <a:lnSpc>
                <a:spcPct val="114000"/>
              </a:lnSpc>
              <a:spcBef>
                <a:spcPts val="1200"/>
              </a:spcBef>
              <a:buFont typeface="+mj-lt"/>
              <a:buAutoNum type="arabicPeriod"/>
            </a:pPr>
            <a:r>
              <a:rPr lang="el-GR" altLang="el-GR" sz="2400" dirty="0" smtClean="0"/>
              <a:t>Η πρώτη Ημερολογιακή εγγραφή γίνεται για να εμφανισθούν στο ΗΜΕΡΟΛΟΓΙΟ και μετά στο Γ.Κ. τα στοιχεία (λογαριασμοί) του Ισολογισμού.</a:t>
            </a:r>
          </a:p>
          <a:p>
            <a:pPr marL="882650" eaLnBrk="1" hangingPunct="1">
              <a:lnSpc>
                <a:spcPct val="114000"/>
              </a:lnSpc>
              <a:spcBef>
                <a:spcPts val="1800"/>
              </a:spcBef>
              <a:buFont typeface="Wingdings" panose="05000000000000000000" pitchFamily="2" charset="2"/>
              <a:buChar char="ü"/>
            </a:pPr>
            <a:r>
              <a:rPr lang="el-GR" altLang="el-GR" sz="2400" dirty="0" smtClean="0"/>
              <a:t>Ονομάζεται εγγραφή ανοίγματος των βιβλίων.</a:t>
            </a:r>
            <a:endParaRPr lang="el-GR" altLang="el-GR" sz="2400" u="sng" dirty="0" smtClean="0"/>
          </a:p>
          <a:p>
            <a:pPr marL="514350" indent="-514350" eaLnBrk="1" hangingPunct="1">
              <a:lnSpc>
                <a:spcPct val="114000"/>
              </a:lnSpc>
              <a:spcBef>
                <a:spcPts val="1200"/>
              </a:spcBef>
              <a:buFont typeface="+mj-lt"/>
              <a:buAutoNum type="arabicPeriod" startAt="2"/>
            </a:pPr>
            <a:r>
              <a:rPr lang="el-GR" altLang="el-GR" sz="2400" dirty="0" smtClean="0"/>
              <a:t>Στο τέλος κάθε λογιστικής Χρήσης γίνεται τεχνητό κλείσιμο των λογαριασμών (στοιχείων) του Ισολογισμού με κατάλληλη εγγραφή.</a:t>
            </a:r>
          </a:p>
          <a:p>
            <a:pPr marL="882650" eaLnBrk="1" hangingPunct="1">
              <a:lnSpc>
                <a:spcPct val="114000"/>
              </a:lnSpc>
              <a:spcBef>
                <a:spcPts val="1200"/>
              </a:spcBef>
              <a:buFont typeface="Wingdings" panose="05000000000000000000" pitchFamily="2" charset="2"/>
              <a:buChar char="ü"/>
            </a:pPr>
            <a:r>
              <a:rPr lang="el-GR" altLang="el-GR" sz="2400" dirty="0" smtClean="0"/>
              <a:t>Ονομάζεται εγγραφή κλεισίματος των βιβλίων.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xmlns="" val="179753662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l-GR" altLang="el-GR" dirty="0"/>
              <a:t>Ημερολόγιο και </a:t>
            </a:r>
            <a:r>
              <a:rPr lang="el-GR" altLang="el-GR" dirty="0" smtClean="0"/>
              <a:t>καθολικά </a:t>
            </a:r>
            <a:r>
              <a:rPr lang="el-GR" altLang="el-GR" sz="3200" b="0" dirty="0" smtClean="0"/>
              <a:t>(2 </a:t>
            </a:r>
            <a:r>
              <a:rPr lang="el-GR" altLang="el-GR" sz="3200" b="0" dirty="0"/>
              <a:t>από 4)</a:t>
            </a:r>
            <a:endParaRPr lang="el-GR" altLang="el-GR" sz="4000" dirty="0" smtClean="0">
              <a:latin typeface="Tahoma" pitchFamily="34" charset="0"/>
            </a:endParaRPr>
          </a:p>
        </p:txBody>
      </p:sp>
      <p:sp>
        <p:nvSpPr>
          <p:cNvPr id="14339" name="Rectangle 3"/>
          <p:cNvSpPr>
            <a:spLocks noGrp="1" noChangeArrowheads="1"/>
          </p:cNvSpPr>
          <p:nvPr>
            <p:ph idx="1"/>
          </p:nvPr>
        </p:nvSpPr>
        <p:spPr/>
        <p:txBody>
          <a:bodyPr>
            <a:normAutofit/>
          </a:bodyPr>
          <a:lstStyle/>
          <a:p>
            <a:pPr marL="514350" indent="-514350" eaLnBrk="1" hangingPunct="1">
              <a:lnSpc>
                <a:spcPct val="114000"/>
              </a:lnSpc>
              <a:spcBef>
                <a:spcPts val="1200"/>
              </a:spcBef>
              <a:buFont typeface="+mj-lt"/>
              <a:buAutoNum type="arabicPeriod" startAt="3"/>
            </a:pPr>
            <a:r>
              <a:rPr lang="el-GR" altLang="el-GR" sz="2400" dirty="0" smtClean="0"/>
              <a:t>Καταχώρηση Ημερολογιακού άρθρου στο Γενικό Καθολικό είναι η μεταφορά των ποσών της Χρέωσης και Πίστωσης του άρθρου αυτού στους αντίστοιχους λογαριασμούς.</a:t>
            </a:r>
            <a:endParaRPr lang="el-GR" altLang="el-GR" sz="2400" u="sng" dirty="0" smtClean="0"/>
          </a:p>
          <a:p>
            <a:pPr marL="514350" indent="-514350" eaLnBrk="1" hangingPunct="1">
              <a:lnSpc>
                <a:spcPct val="114000"/>
              </a:lnSpc>
              <a:spcBef>
                <a:spcPts val="1200"/>
              </a:spcBef>
              <a:buFont typeface="+mj-lt"/>
              <a:buAutoNum type="arabicPeriod" startAt="3"/>
            </a:pPr>
            <a:r>
              <a:rPr lang="el-GR" altLang="el-GR" sz="2400" dirty="0" smtClean="0"/>
              <a:t>Στο  Ημερολόγιο καταχωρείται ολόκληρο το λογιστικό γεγονός σε ένα Ημερολογιακό άρθρο σε αντίθεση με το Γενικό Καθολικό όπου καταχωρούνται μέρη αυτού στους αντίστοιχους λογαριασμούς.</a:t>
            </a:r>
          </a:p>
          <a:p>
            <a:pPr eaLnBrk="1" hangingPunct="1">
              <a:lnSpc>
                <a:spcPct val="114000"/>
              </a:lnSpc>
              <a:spcBef>
                <a:spcPts val="1200"/>
              </a:spcBef>
              <a:buFontTx/>
              <a:buNone/>
            </a:pP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xmlns="" val="385277188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l-GR" altLang="el-GR" dirty="0"/>
              <a:t>Ημερολόγιο και </a:t>
            </a:r>
            <a:r>
              <a:rPr lang="el-GR" altLang="el-GR" dirty="0" smtClean="0"/>
              <a:t>καθολικά </a:t>
            </a:r>
            <a:r>
              <a:rPr lang="el-GR" altLang="el-GR" sz="3200" b="0" dirty="0" smtClean="0"/>
              <a:t>(3 </a:t>
            </a:r>
            <a:r>
              <a:rPr lang="el-GR" altLang="el-GR" sz="3200" b="0" dirty="0"/>
              <a:t>από 4)</a:t>
            </a:r>
            <a:endParaRPr lang="el-GR" altLang="el-GR" sz="4000" dirty="0" smtClean="0">
              <a:latin typeface="Tahoma" pitchFamily="34" charset="0"/>
            </a:endParaRPr>
          </a:p>
        </p:txBody>
      </p:sp>
      <p:sp>
        <p:nvSpPr>
          <p:cNvPr id="15363" name="Rectangle 3"/>
          <p:cNvSpPr>
            <a:spLocks noGrp="1" noChangeArrowheads="1"/>
          </p:cNvSpPr>
          <p:nvPr>
            <p:ph idx="1"/>
          </p:nvPr>
        </p:nvSpPr>
        <p:spPr/>
        <p:txBody>
          <a:bodyPr>
            <a:normAutofit/>
          </a:bodyPr>
          <a:lstStyle/>
          <a:p>
            <a:pPr marL="514350" indent="-514350" eaLnBrk="1" hangingPunct="1">
              <a:lnSpc>
                <a:spcPct val="114000"/>
              </a:lnSpc>
              <a:spcBef>
                <a:spcPts val="1200"/>
              </a:spcBef>
              <a:buFont typeface="+mj-lt"/>
              <a:buAutoNum type="arabicPeriod" startAt="5"/>
            </a:pPr>
            <a:r>
              <a:rPr lang="el-GR" altLang="el-GR" sz="2400" dirty="0" smtClean="0"/>
              <a:t>Στο  Ημερολόγιο το σύνολο των ποσών της Χρέωσης και Πίστωσης πρέπει να είναι ίσο σε κάθε χρονική στιγμή.</a:t>
            </a:r>
          </a:p>
          <a:p>
            <a:pPr marL="514350" indent="-514350" eaLnBrk="1" hangingPunct="1">
              <a:lnSpc>
                <a:spcPct val="114000"/>
              </a:lnSpc>
              <a:spcBef>
                <a:spcPts val="1200"/>
              </a:spcBef>
              <a:buFont typeface="+mj-lt"/>
              <a:buAutoNum type="arabicPeriod" startAt="5"/>
            </a:pPr>
            <a:r>
              <a:rPr lang="el-GR" altLang="el-GR" sz="2400" dirty="0" smtClean="0"/>
              <a:t>Τα Αναλυτικά Καθολικά ενημερώνονται από τα Ημερολογιακά άρθρα.</a:t>
            </a:r>
          </a:p>
          <a:p>
            <a:pPr marL="514350" indent="-514350" eaLnBrk="1" hangingPunct="1">
              <a:lnSpc>
                <a:spcPct val="114000"/>
              </a:lnSpc>
              <a:spcBef>
                <a:spcPts val="1200"/>
              </a:spcBef>
              <a:buFont typeface="+mj-lt"/>
              <a:buAutoNum type="arabicPeriod" startAt="5"/>
            </a:pPr>
            <a:r>
              <a:rPr lang="el-GR" altLang="el-GR" sz="2400" dirty="0" smtClean="0"/>
              <a:t>Βασική αρχή της καταχώρησης στους αναλυτικούς λογαριασμούς είναι ότι: Η Χρέωση και η Πίστωση του πρωτοβάθμιου λογαριασμού είναι ίση με το άθροισμα των Χρεώσεων και Πιστώσεων των αναλυτικών του.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xmlns="" val="257344436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l-GR" altLang="el-GR" dirty="0"/>
              <a:t>Ημερολόγιο και </a:t>
            </a:r>
            <a:r>
              <a:rPr lang="el-GR" altLang="el-GR" dirty="0" smtClean="0"/>
              <a:t>καθολικά </a:t>
            </a:r>
            <a:r>
              <a:rPr lang="el-GR" altLang="el-GR" sz="3200" b="0" dirty="0" smtClean="0"/>
              <a:t>(4 </a:t>
            </a:r>
            <a:r>
              <a:rPr lang="el-GR" altLang="el-GR" sz="3200" b="0" dirty="0"/>
              <a:t>από 4)</a:t>
            </a:r>
            <a:endParaRPr lang="el-GR" altLang="el-GR" sz="4000" dirty="0" smtClean="0">
              <a:latin typeface="Tahoma" pitchFamily="34" charset="0"/>
            </a:endParaRPr>
          </a:p>
        </p:txBody>
      </p:sp>
      <p:sp>
        <p:nvSpPr>
          <p:cNvPr id="16387" name="Rectangle 3"/>
          <p:cNvSpPr>
            <a:spLocks noGrp="1" noChangeArrowheads="1"/>
          </p:cNvSpPr>
          <p:nvPr>
            <p:ph idx="1"/>
          </p:nvPr>
        </p:nvSpPr>
        <p:spPr>
          <a:xfrm>
            <a:off x="179512" y="1052736"/>
            <a:ext cx="8640960" cy="5040560"/>
          </a:xfrm>
        </p:spPr>
        <p:txBody>
          <a:bodyPr>
            <a:noAutofit/>
          </a:bodyPr>
          <a:lstStyle/>
          <a:p>
            <a:pPr eaLnBrk="1" hangingPunct="1">
              <a:spcBef>
                <a:spcPts val="600"/>
              </a:spcBef>
            </a:pPr>
            <a:r>
              <a:rPr lang="el-GR" altLang="el-GR" sz="2400" b="1" dirty="0" smtClean="0"/>
              <a:t>Βασικά σημεία ελέγχου :</a:t>
            </a:r>
            <a:endParaRPr lang="el-GR" altLang="el-GR" sz="2400" b="1" u="sng" dirty="0" smtClean="0"/>
          </a:p>
          <a:p>
            <a:pPr marL="457200" indent="-457200" eaLnBrk="1" hangingPunct="1">
              <a:spcBef>
                <a:spcPts val="600"/>
              </a:spcBef>
              <a:buFont typeface="+mj-lt"/>
              <a:buAutoNum type="arabicPeriod"/>
            </a:pPr>
            <a:r>
              <a:rPr lang="el-GR" altLang="el-GR" sz="2400" dirty="0" smtClean="0"/>
              <a:t>Στο  Ημερολόγιο το σύνολο των ποσών των στηλών της Χρέωσης και Πίστωσης πρέπει να είναι ίσο σε κάθε χρονική στιγμή.</a:t>
            </a:r>
          </a:p>
          <a:p>
            <a:pPr marL="457200" indent="-457200" eaLnBrk="1" hangingPunct="1">
              <a:spcBef>
                <a:spcPts val="600"/>
              </a:spcBef>
              <a:buFont typeface="+mj-lt"/>
              <a:buAutoNum type="arabicPeriod"/>
            </a:pPr>
            <a:r>
              <a:rPr lang="el-GR" altLang="el-GR" sz="2400" dirty="0" smtClean="0"/>
              <a:t>Στο Γενικό Καθολικό τα αθροίσματα:</a:t>
            </a:r>
          </a:p>
          <a:p>
            <a:pPr lvl="1">
              <a:spcBef>
                <a:spcPts val="600"/>
              </a:spcBef>
              <a:buFontTx/>
              <a:buChar char="-"/>
            </a:pPr>
            <a:r>
              <a:rPr lang="el-GR" altLang="el-GR" sz="2400" dirty="0" smtClean="0"/>
              <a:t>Των ποσών των Χρεώσεων και Πιστώσεων των λογαριασμών πρέπει  </a:t>
            </a:r>
          </a:p>
          <a:p>
            <a:pPr lvl="1">
              <a:spcBef>
                <a:spcPts val="600"/>
              </a:spcBef>
              <a:buFontTx/>
              <a:buNone/>
            </a:pPr>
            <a:r>
              <a:rPr lang="el-GR" altLang="el-GR" sz="2400" dirty="0" smtClean="0"/>
              <a:t>     να είναι ίσα.</a:t>
            </a:r>
          </a:p>
          <a:p>
            <a:pPr lvl="1">
              <a:spcBef>
                <a:spcPts val="600"/>
              </a:spcBef>
              <a:buFontTx/>
              <a:buChar char="-"/>
            </a:pPr>
            <a:r>
              <a:rPr lang="el-GR" altLang="el-GR" sz="2400" dirty="0" smtClean="0"/>
              <a:t>Των Χρεωστικών και Πιστωτικών Υπολοίπων πρέπει να είναι ίσα.</a:t>
            </a:r>
          </a:p>
          <a:p>
            <a:pPr marL="457200" indent="-457200" eaLnBrk="1" hangingPunct="1">
              <a:spcBef>
                <a:spcPts val="600"/>
              </a:spcBef>
              <a:buFont typeface="+mj-lt"/>
              <a:buAutoNum type="arabicPeriod" startAt="3"/>
            </a:pPr>
            <a:r>
              <a:rPr lang="el-GR" altLang="el-GR" sz="2400" dirty="0" smtClean="0"/>
              <a:t>Μεταξύ Ημερολογίου και Γενικού Καθολικού τα αθροίσματα των ποσών των στηλών της Χρέωσης και Πίστωσης πρέπει να είναι ίσα με τα αντίστοιχα αθροίσματα των ποσών των Χρεώσεων και Πιστώσεων των λογαριασμών.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xmlns="" val="352426472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l-GR" altLang="el-GR" dirty="0" smtClean="0"/>
              <a:t>Ισοζύγιο </a:t>
            </a:r>
            <a:r>
              <a:rPr lang="el-GR" altLang="el-GR" sz="3200" b="0" dirty="0" smtClean="0"/>
              <a:t>(1 από 4)</a:t>
            </a:r>
          </a:p>
        </p:txBody>
      </p:sp>
      <p:sp>
        <p:nvSpPr>
          <p:cNvPr id="17411" name="Rectangle 3"/>
          <p:cNvSpPr>
            <a:spLocks noGrp="1" noChangeArrowheads="1"/>
          </p:cNvSpPr>
          <p:nvPr>
            <p:ph idx="1"/>
          </p:nvPr>
        </p:nvSpPr>
        <p:spPr>
          <a:xfrm>
            <a:off x="457200" y="1196752"/>
            <a:ext cx="8291264" cy="5328592"/>
          </a:xfrm>
        </p:spPr>
        <p:txBody>
          <a:bodyPr>
            <a:normAutofit lnSpcReduction="10000"/>
          </a:bodyPr>
          <a:lstStyle/>
          <a:p>
            <a:pPr eaLnBrk="1" hangingPunct="1">
              <a:lnSpc>
                <a:spcPct val="114000"/>
              </a:lnSpc>
              <a:spcBef>
                <a:spcPts val="1200"/>
              </a:spcBef>
            </a:pPr>
            <a:r>
              <a:rPr lang="el-GR" altLang="el-GR" sz="2400" b="1" dirty="0" smtClean="0"/>
              <a:t>Ορισμός :</a:t>
            </a:r>
            <a:r>
              <a:rPr lang="el-GR" altLang="el-GR" sz="2400" dirty="0" smtClean="0"/>
              <a:t> </a:t>
            </a:r>
          </a:p>
          <a:p>
            <a:pPr marL="400050" lvl="1" indent="0">
              <a:lnSpc>
                <a:spcPct val="114000"/>
              </a:lnSpc>
              <a:spcBef>
                <a:spcPts val="1200"/>
              </a:spcBef>
              <a:buNone/>
            </a:pPr>
            <a:r>
              <a:rPr lang="el-GR" altLang="el-GR" sz="2400" dirty="0" smtClean="0"/>
              <a:t>Ισοζύγιο είναι το λογιστικό μέσο με το οποίο ελέγχουμε και επαληθεύουμε την ισότητα μεταξύ των αθροισμάτων των ποσών των στηλών της Χρέωσης και Πίστωσης του Ημερολογίου με τα αντίστοιχα αθροίσματα των ποσών των Χρεώσεων και Πιστώσεων των λογαριασμών του Γενικού Καθολικού.    </a:t>
            </a:r>
          </a:p>
          <a:p>
            <a:pPr eaLnBrk="1" hangingPunct="1">
              <a:lnSpc>
                <a:spcPct val="114000"/>
              </a:lnSpc>
              <a:spcBef>
                <a:spcPts val="1200"/>
              </a:spcBef>
            </a:pPr>
            <a:r>
              <a:rPr lang="el-GR" altLang="el-GR" sz="2400" b="1" dirty="0" smtClean="0"/>
              <a:t>Μορφή :</a:t>
            </a:r>
            <a:endParaRPr lang="el-GR" altLang="el-GR" sz="2400" b="1" dirty="0"/>
          </a:p>
          <a:p>
            <a:pPr marL="400050" lvl="1" indent="0">
              <a:lnSpc>
                <a:spcPct val="114000"/>
              </a:lnSpc>
              <a:spcBef>
                <a:spcPts val="1200"/>
              </a:spcBef>
              <a:buNone/>
            </a:pPr>
            <a:r>
              <a:rPr lang="el-GR" altLang="el-GR" sz="2400" dirty="0" smtClean="0"/>
              <a:t>Ένας πίνακας που περιλαμβάνει όλους τους λογαριασμούς του Καθολικού που αναφέρεται με τα ποσά Χρέωσης και Πίστωσης τους καθώς και με το υπόλοιπό τους σε δεδομένη χρονική στιγμή.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xmlns="" val="27541351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l-GR" altLang="el-GR" dirty="0"/>
              <a:t>Ισοζύγιο </a:t>
            </a:r>
            <a:r>
              <a:rPr lang="el-GR" altLang="el-GR" sz="3200" b="0" dirty="0" smtClean="0"/>
              <a:t>(2 </a:t>
            </a:r>
            <a:r>
              <a:rPr lang="el-GR" altLang="el-GR" sz="3200" b="0" dirty="0"/>
              <a:t>από 4)</a:t>
            </a:r>
            <a:endParaRPr lang="el-GR" altLang="el-GR" dirty="0" smtClean="0"/>
          </a:p>
        </p:txBody>
      </p:sp>
      <p:graphicFrame>
        <p:nvGraphicFramePr>
          <p:cNvPr id="188516" name="Group 100"/>
          <p:cNvGraphicFramePr>
            <a:graphicFrameLocks noGrp="1"/>
          </p:cNvGraphicFramePr>
          <p:nvPr>
            <p:ph idx="1"/>
            <p:extLst>
              <p:ext uri="{D42A27DB-BD31-4B8C-83A1-F6EECF244321}">
                <p14:modId xmlns:p14="http://schemas.microsoft.com/office/powerpoint/2010/main" xmlns="" val="2073044840"/>
              </p:ext>
            </p:extLst>
          </p:nvPr>
        </p:nvGraphicFramePr>
        <p:xfrm>
          <a:off x="467544" y="1628800"/>
          <a:ext cx="7953654" cy="4576763"/>
        </p:xfrm>
        <a:graphic>
          <a:graphicData uri="http://schemas.openxmlformats.org/drawingml/2006/table">
            <a:tbl>
              <a:tblPr/>
              <a:tblGrid>
                <a:gridCol w="606736"/>
                <a:gridCol w="1853302"/>
                <a:gridCol w="1281878"/>
                <a:gridCol w="1354192"/>
                <a:gridCol w="1456808"/>
                <a:gridCol w="1400738"/>
              </a:tblGrid>
              <a:tr h="518196">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Α/Α</a:t>
                      </a:r>
                    </a:p>
                  </a:txBody>
                  <a:tcPr marL="85657" marR="85657"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ΛΟΓΑΡΙΑΣΜΟΙ</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ΠΟΣΑ</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l-GR"/>
                    </a:p>
                  </a:txBody>
                  <a:tcPr/>
                </a:tc>
                <a:tc grid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ΥΠΟΛΟΙΠΑ</a:t>
                      </a:r>
                    </a:p>
                  </a:txBody>
                  <a:tcPr marL="85657" marR="85657"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l-GR"/>
                    </a:p>
                  </a:txBody>
                  <a:tcPr/>
                </a:tc>
              </a:tr>
              <a:tr h="944945">
                <a:tc vMerge="1">
                  <a:txBody>
                    <a:bodyPr/>
                    <a:lstStyle/>
                    <a:p>
                      <a:endParaRPr lang="el-GR"/>
                    </a:p>
                  </a:txBody>
                  <a:tcPr/>
                </a:tc>
                <a:tc vMerge="1">
                  <a:txBody>
                    <a:bodyPr/>
                    <a:lstStyle/>
                    <a:p>
                      <a:endParaRPr lang="el-GR"/>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Χρέωσης</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Πίστωσης</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Χρεωστικά</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Πιστωτικά</a:t>
                      </a:r>
                    </a:p>
                  </a:txBody>
                  <a:tcPr marL="85657" marR="85657"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518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1</a:t>
                      </a:r>
                    </a:p>
                  </a:txBody>
                  <a:tcPr marL="85657" marR="85657"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Κτίρια</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10.000</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1.000</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9.000</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a:t>
                      </a:r>
                    </a:p>
                  </a:txBody>
                  <a:tcPr marL="85657" marR="85657"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4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2</a:t>
                      </a:r>
                    </a:p>
                  </a:txBody>
                  <a:tcPr marL="85657" marR="85657"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Έπιπλα</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7.000</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2.000</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5.000</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a:t>
                      </a:r>
                    </a:p>
                  </a:txBody>
                  <a:tcPr marL="85657" marR="85657"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4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3</a:t>
                      </a:r>
                    </a:p>
                  </a:txBody>
                  <a:tcPr marL="85657" marR="85657"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Ταμείο</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8.000</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3.000</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5.000</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a:t>
                      </a:r>
                    </a:p>
                  </a:txBody>
                  <a:tcPr marL="85657" marR="85657"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4</a:t>
                      </a:r>
                    </a:p>
                  </a:txBody>
                  <a:tcPr marL="85657" marR="85657"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Προμηθευτές</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1.000</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5.000</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4.000</a:t>
                      </a:r>
                    </a:p>
                  </a:txBody>
                  <a:tcPr marL="85657" marR="85657"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3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5</a:t>
                      </a:r>
                    </a:p>
                  </a:txBody>
                  <a:tcPr marL="85657" marR="85657"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Κεφάλαιο</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15.000</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15.000</a:t>
                      </a:r>
                    </a:p>
                  </a:txBody>
                  <a:tcPr marL="85657" marR="85657"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200" b="0" i="0" u="none" strike="noStrike" cap="none" normalizeH="0" baseline="0" dirty="0" smtClean="0">
                        <a:ln>
                          <a:noFill/>
                        </a:ln>
                        <a:solidFill>
                          <a:schemeClr val="tx1"/>
                        </a:solidFill>
                        <a:effectLst/>
                        <a:latin typeface="+mn-lt"/>
                      </a:endParaRPr>
                    </a:p>
                  </a:txBody>
                  <a:tcPr marL="85657" marR="85657"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Σύνολο</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26.000</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26.000</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19.000</a:t>
                      </a:r>
                    </a:p>
                  </a:txBody>
                  <a:tcPr marL="85657" marR="8565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19.000</a:t>
                      </a:r>
                    </a:p>
                  </a:txBody>
                  <a:tcPr marL="85657" marR="85657"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35" name="Rectangle 3"/>
          <p:cNvSpPr>
            <a:spLocks noGrp="1" noChangeArrowheads="1"/>
          </p:cNvSpPr>
          <p:nvPr>
            <p:ph type="body" sz="half" idx="4294967295"/>
          </p:nvPr>
        </p:nvSpPr>
        <p:spPr>
          <a:xfrm>
            <a:off x="467544" y="980728"/>
            <a:ext cx="5160119" cy="432718"/>
          </a:xfrm>
        </p:spPr>
        <p:txBody>
          <a:bodyPr>
            <a:normAutofit/>
          </a:bodyPr>
          <a:lstStyle/>
          <a:p>
            <a:pPr eaLnBrk="1" hangingPunct="1">
              <a:lnSpc>
                <a:spcPct val="90000"/>
              </a:lnSpc>
              <a:buFontTx/>
              <a:buNone/>
            </a:pPr>
            <a:r>
              <a:rPr lang="el-GR" altLang="el-GR" sz="2400" b="1" dirty="0" smtClean="0"/>
              <a:t>Μορφή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xmlns="" val="9371290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l-GR" altLang="el-GR" dirty="0"/>
              <a:t>Ισοζύγιο </a:t>
            </a:r>
            <a:r>
              <a:rPr lang="el-GR" altLang="el-GR" sz="3200" b="0" dirty="0" smtClean="0"/>
              <a:t>(3 </a:t>
            </a:r>
            <a:r>
              <a:rPr lang="el-GR" altLang="el-GR" sz="3200" b="0" dirty="0"/>
              <a:t>από 4)</a:t>
            </a:r>
            <a:endParaRPr lang="el-GR" altLang="el-GR" dirty="0" smtClean="0"/>
          </a:p>
        </p:txBody>
      </p:sp>
      <p:sp>
        <p:nvSpPr>
          <p:cNvPr id="19459" name="Rectangle 3"/>
          <p:cNvSpPr>
            <a:spLocks noGrp="1" noChangeArrowheads="1"/>
          </p:cNvSpPr>
          <p:nvPr>
            <p:ph idx="1"/>
          </p:nvPr>
        </p:nvSpPr>
        <p:spPr/>
        <p:txBody>
          <a:bodyPr>
            <a:normAutofit/>
          </a:bodyPr>
          <a:lstStyle/>
          <a:p>
            <a:pPr eaLnBrk="1" hangingPunct="1">
              <a:lnSpc>
                <a:spcPct val="114000"/>
              </a:lnSpc>
              <a:spcBef>
                <a:spcPts val="1200"/>
              </a:spcBef>
            </a:pPr>
            <a:r>
              <a:rPr lang="el-GR" altLang="el-GR" sz="2400" b="1" dirty="0" smtClean="0"/>
              <a:t>Διακρίσεις Ισοζυγίων:</a:t>
            </a:r>
          </a:p>
          <a:p>
            <a:pPr marL="514350" indent="-514350" eaLnBrk="1" hangingPunct="1">
              <a:lnSpc>
                <a:spcPct val="114000"/>
              </a:lnSpc>
              <a:spcBef>
                <a:spcPts val="1200"/>
              </a:spcBef>
              <a:buFont typeface="+mj-lt"/>
              <a:buAutoNum type="arabicPeriod"/>
            </a:pPr>
            <a:r>
              <a:rPr lang="el-GR" altLang="el-GR" sz="2400" b="1" dirty="0" smtClean="0">
                <a:solidFill>
                  <a:srgbClr val="004A82"/>
                </a:solidFill>
              </a:rPr>
              <a:t>Ανάλογα με τους λογαριασμούς που περιλαμβάνουν σε :</a:t>
            </a:r>
          </a:p>
          <a:p>
            <a:pPr lvl="1">
              <a:lnSpc>
                <a:spcPct val="114000"/>
              </a:lnSpc>
              <a:spcBef>
                <a:spcPts val="1200"/>
              </a:spcBef>
              <a:buFontTx/>
              <a:buChar char="-"/>
            </a:pPr>
            <a:r>
              <a:rPr lang="el-GR" altLang="el-GR" sz="2400" dirty="0" smtClean="0"/>
              <a:t>Ισοζύγιο Γενικού Καθολικού,</a:t>
            </a:r>
          </a:p>
          <a:p>
            <a:pPr lvl="1">
              <a:lnSpc>
                <a:spcPct val="114000"/>
              </a:lnSpc>
              <a:spcBef>
                <a:spcPts val="1200"/>
              </a:spcBef>
              <a:buFontTx/>
              <a:buChar char="-"/>
            </a:pPr>
            <a:r>
              <a:rPr lang="el-GR" altLang="el-GR" sz="2400" dirty="0" smtClean="0"/>
              <a:t>Ισοζύγιο Αναλυτικού Καθολικού.</a:t>
            </a:r>
          </a:p>
          <a:p>
            <a:pPr marL="514350" indent="-514350" eaLnBrk="1" hangingPunct="1">
              <a:lnSpc>
                <a:spcPct val="114000"/>
              </a:lnSpc>
              <a:spcBef>
                <a:spcPts val="1200"/>
              </a:spcBef>
              <a:buFont typeface="+mj-lt"/>
              <a:buAutoNum type="arabicPeriod" startAt="2"/>
            </a:pPr>
            <a:r>
              <a:rPr lang="el-GR" altLang="el-GR" sz="2400" b="1" dirty="0" smtClean="0">
                <a:solidFill>
                  <a:srgbClr val="004A82"/>
                </a:solidFill>
              </a:rPr>
              <a:t>Ανάλογα με το περιεχόμενό τους σε :</a:t>
            </a:r>
          </a:p>
          <a:p>
            <a:pPr lvl="1">
              <a:lnSpc>
                <a:spcPct val="114000"/>
              </a:lnSpc>
              <a:spcBef>
                <a:spcPts val="1200"/>
              </a:spcBef>
              <a:buFontTx/>
              <a:buChar char="-"/>
            </a:pPr>
            <a:r>
              <a:rPr lang="el-GR" altLang="el-GR" sz="2400" dirty="0" smtClean="0"/>
              <a:t>Πλήρη Ισοζύγια,</a:t>
            </a:r>
          </a:p>
          <a:p>
            <a:pPr lvl="1">
              <a:lnSpc>
                <a:spcPct val="114000"/>
              </a:lnSpc>
              <a:spcBef>
                <a:spcPts val="1200"/>
              </a:spcBef>
              <a:buFontTx/>
              <a:buChar char="-"/>
            </a:pPr>
            <a:r>
              <a:rPr lang="el-GR" altLang="el-GR" sz="2400" dirty="0" smtClean="0"/>
              <a:t>Ισοζύγια ποσών,</a:t>
            </a:r>
          </a:p>
          <a:p>
            <a:pPr lvl="1">
              <a:lnSpc>
                <a:spcPct val="114000"/>
              </a:lnSpc>
              <a:spcBef>
                <a:spcPts val="1200"/>
              </a:spcBef>
              <a:buFontTx/>
              <a:buChar char="-"/>
            </a:pPr>
            <a:r>
              <a:rPr lang="el-GR" altLang="el-GR" sz="2400" dirty="0" smtClean="0"/>
              <a:t>Ισοζύγια υπολοίπων.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xmlns="" val="23345225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l-GR" altLang="el-GR" dirty="0"/>
              <a:t>Ισοζύγιο </a:t>
            </a:r>
            <a:r>
              <a:rPr lang="el-GR" altLang="el-GR" sz="3200" b="0" dirty="0" smtClean="0"/>
              <a:t>(4 </a:t>
            </a:r>
            <a:r>
              <a:rPr lang="el-GR" altLang="el-GR" sz="3200" b="0" dirty="0"/>
              <a:t>από 4)</a:t>
            </a:r>
            <a:endParaRPr lang="el-GR" altLang="el-GR" dirty="0" smtClean="0"/>
          </a:p>
        </p:txBody>
      </p:sp>
      <p:sp>
        <p:nvSpPr>
          <p:cNvPr id="20483" name="Rectangle 3"/>
          <p:cNvSpPr>
            <a:spLocks noGrp="1" noChangeArrowheads="1"/>
          </p:cNvSpPr>
          <p:nvPr>
            <p:ph idx="1"/>
          </p:nvPr>
        </p:nvSpPr>
        <p:spPr>
          <a:xfrm>
            <a:off x="457200" y="1196752"/>
            <a:ext cx="8291264" cy="5544616"/>
          </a:xfrm>
        </p:spPr>
        <p:txBody>
          <a:bodyPr>
            <a:normAutofit lnSpcReduction="10000"/>
          </a:bodyPr>
          <a:lstStyle/>
          <a:p>
            <a:pPr marL="457200" indent="-457200" eaLnBrk="1" hangingPunct="1">
              <a:lnSpc>
                <a:spcPct val="114000"/>
              </a:lnSpc>
              <a:spcBef>
                <a:spcPts val="1200"/>
              </a:spcBef>
              <a:buFont typeface="+mj-lt"/>
              <a:buAutoNum type="arabicPeriod" startAt="3"/>
            </a:pPr>
            <a:r>
              <a:rPr lang="el-GR" altLang="el-GR" sz="2400" b="1" dirty="0" smtClean="0">
                <a:solidFill>
                  <a:srgbClr val="004A82"/>
                </a:solidFill>
              </a:rPr>
              <a:t>Ανάλογα με το χρόνο σύνταξής τους σε :</a:t>
            </a:r>
          </a:p>
          <a:p>
            <a:pPr eaLnBrk="1" hangingPunct="1">
              <a:lnSpc>
                <a:spcPct val="114000"/>
              </a:lnSpc>
              <a:spcBef>
                <a:spcPts val="1200"/>
              </a:spcBef>
              <a:buFontTx/>
              <a:buChar char="-"/>
            </a:pPr>
            <a:r>
              <a:rPr lang="el-GR" altLang="el-GR" sz="2400" b="1" dirty="0" smtClean="0"/>
              <a:t>Προσωρινό Ισοζύγιο : </a:t>
            </a:r>
            <a:r>
              <a:rPr lang="el-GR" altLang="el-GR" sz="2400" dirty="0" smtClean="0"/>
              <a:t>Κατά τη διάρκεια της χρήσεως συνήθως κάθε μήνα.</a:t>
            </a:r>
          </a:p>
          <a:p>
            <a:pPr eaLnBrk="1" hangingPunct="1">
              <a:lnSpc>
                <a:spcPct val="114000"/>
              </a:lnSpc>
              <a:spcBef>
                <a:spcPts val="1200"/>
              </a:spcBef>
              <a:buFontTx/>
              <a:buChar char="-"/>
            </a:pPr>
            <a:r>
              <a:rPr lang="el-GR" altLang="el-GR" sz="2400" b="1" dirty="0" smtClean="0"/>
              <a:t>Α΄ Προσωρινό Ισοζύγιο : </a:t>
            </a:r>
            <a:r>
              <a:rPr lang="el-GR" altLang="el-GR" sz="2400" dirty="0" smtClean="0"/>
              <a:t>Είναι το Ισοζύγιο του μηνός Δεκεμβρίου που περιλαμβάνει την κίνηση των λογαριασμών με τα υπόλοιπα τους από 1/1 έως 31/12.</a:t>
            </a:r>
          </a:p>
          <a:p>
            <a:pPr eaLnBrk="1" hangingPunct="1">
              <a:lnSpc>
                <a:spcPct val="114000"/>
              </a:lnSpc>
              <a:spcBef>
                <a:spcPts val="1200"/>
              </a:spcBef>
              <a:buFontTx/>
              <a:buChar char="-"/>
            </a:pPr>
            <a:r>
              <a:rPr lang="el-GR" altLang="el-GR" sz="2400" b="1" dirty="0" smtClean="0"/>
              <a:t>Β΄ Προσωρινό Ισοζύγιο : </a:t>
            </a:r>
            <a:r>
              <a:rPr lang="el-GR" altLang="el-GR" sz="2400" dirty="0" smtClean="0"/>
              <a:t>Είναι το Ισοζύγιο που συντάσσεται μετά τις εγγραφές προσαρμογής των λογαριασμών.</a:t>
            </a:r>
          </a:p>
          <a:p>
            <a:pPr eaLnBrk="1" hangingPunct="1">
              <a:lnSpc>
                <a:spcPct val="114000"/>
              </a:lnSpc>
              <a:spcBef>
                <a:spcPts val="1200"/>
              </a:spcBef>
              <a:buFontTx/>
              <a:buChar char="-"/>
            </a:pPr>
            <a:r>
              <a:rPr lang="el-GR" altLang="el-GR" sz="2400" b="1" dirty="0" smtClean="0"/>
              <a:t>Οριστικό Ισοζύγιο : </a:t>
            </a:r>
            <a:r>
              <a:rPr lang="el-GR" altLang="el-GR" sz="2400" dirty="0" smtClean="0"/>
              <a:t>Είναι το Ισοζύγιο που συντάσσεται μετά τον προσδιορισμό του αποτελέσματος. Περιλαμβάνει μόνο λογαριασμούς Ισολογισμού και αποτελεί τη βάση σύνταξης του τελικού Ισολογισμού. Είναι το τελευταίο στη χρήση.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xmlns="" val="27176250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16632"/>
            <a:ext cx="8697144" cy="1224136"/>
          </a:xfrm>
        </p:spPr>
        <p:txBody>
          <a:bodyPr>
            <a:noAutofit/>
          </a:bodyPr>
          <a:lstStyle/>
          <a:p>
            <a:pPr eaLnBrk="1" hangingPunct="1"/>
            <a:r>
              <a:rPr lang="el-GR" altLang="el-GR" sz="3500" dirty="0" smtClean="0"/>
              <a:t>Η διαδικασία (λογιστική σειρά) καταχώρησης των μεταβολών στα  βιβλία της επιχείρησης</a:t>
            </a:r>
          </a:p>
        </p:txBody>
      </p:sp>
      <p:sp>
        <p:nvSpPr>
          <p:cNvPr id="3075" name="Rectangle 8"/>
          <p:cNvSpPr>
            <a:spLocks noChangeArrowheads="1"/>
          </p:cNvSpPr>
          <p:nvPr/>
        </p:nvSpPr>
        <p:spPr bwMode="auto">
          <a:xfrm>
            <a:off x="6732588" y="1844675"/>
            <a:ext cx="2016125" cy="226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lang="el-GR" altLang="el-GR" sz="2400" dirty="0">
              <a:solidFill>
                <a:prstClr val="black"/>
              </a:solidFill>
            </a:endParaRPr>
          </a:p>
        </p:txBody>
      </p:sp>
      <p:sp>
        <p:nvSpPr>
          <p:cNvPr id="3077" name="Rectangle 11"/>
          <p:cNvSpPr>
            <a:spLocks noChangeArrowheads="1"/>
          </p:cNvSpPr>
          <p:nvPr/>
        </p:nvSpPr>
        <p:spPr bwMode="auto">
          <a:xfrm>
            <a:off x="6877050" y="2614613"/>
            <a:ext cx="20875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l-GR" altLang="el-GR" dirty="0">
              <a:solidFill>
                <a:prstClr val="black"/>
              </a:solidFill>
            </a:endParaRPr>
          </a:p>
        </p:txBody>
      </p:sp>
      <p:graphicFrame>
        <p:nvGraphicFramePr>
          <p:cNvPr id="3" name="Διάγραμμα 2"/>
          <p:cNvGraphicFramePr/>
          <p:nvPr>
            <p:extLst>
              <p:ext uri="{D42A27DB-BD31-4B8C-83A1-F6EECF244321}">
                <p14:modId xmlns:p14="http://schemas.microsoft.com/office/powerpoint/2010/main" xmlns="" val="2129440172"/>
              </p:ext>
            </p:extLst>
          </p:nvPr>
        </p:nvGraphicFramePr>
        <p:xfrm>
          <a:off x="1524000" y="182316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xmlns="" val="27428971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smtClean="0"/>
              <a:t>Σας ευχαριστώ πολύ</a:t>
            </a:r>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Κωνσταντίνος Πολίτης 2014. Κωνσταντίνος Πολίτης. «Αρχές Γενικής Λογιστικής. Ενότητα 6</a:t>
            </a:r>
            <a:r>
              <a:rPr lang="en-US" sz="2000" dirty="0" smtClean="0"/>
              <a:t>:</a:t>
            </a:r>
            <a:r>
              <a:rPr lang="el-GR" sz="2000" dirty="0"/>
              <a:t> Ημερολόγιο – Καθολικό - Ισοζύγιο».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3420214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75486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a:t>
            </a:r>
            <a:r>
              <a:rPr lang="el-GR" sz="2000" dirty="0"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l-GR" altLang="el-GR" dirty="0" smtClean="0"/>
              <a:t>Ημερολόγιο</a:t>
            </a:r>
            <a:r>
              <a:rPr lang="en-US" altLang="el-GR" dirty="0" smtClean="0"/>
              <a:t> </a:t>
            </a:r>
            <a:r>
              <a:rPr lang="el-GR" altLang="el-GR" sz="3200" b="0" dirty="0" smtClean="0"/>
              <a:t>(1 από 2)</a:t>
            </a:r>
          </a:p>
        </p:txBody>
      </p:sp>
      <p:sp>
        <p:nvSpPr>
          <p:cNvPr id="4099" name="Rectangle 3"/>
          <p:cNvSpPr>
            <a:spLocks noGrp="1" noChangeArrowheads="1"/>
          </p:cNvSpPr>
          <p:nvPr>
            <p:ph idx="1"/>
          </p:nvPr>
        </p:nvSpPr>
        <p:spPr/>
        <p:txBody>
          <a:bodyPr>
            <a:normAutofit/>
          </a:bodyPr>
          <a:lstStyle/>
          <a:p>
            <a:pPr eaLnBrk="1" hangingPunct="1">
              <a:lnSpc>
                <a:spcPct val="114000"/>
              </a:lnSpc>
              <a:spcBef>
                <a:spcPts val="1200"/>
              </a:spcBef>
            </a:pPr>
            <a:r>
              <a:rPr lang="el-GR" altLang="el-GR" sz="2400" b="1" dirty="0" smtClean="0"/>
              <a:t>Ορισμός</a:t>
            </a:r>
            <a:r>
              <a:rPr lang="en-US" altLang="el-GR" sz="2400" b="1" dirty="0" smtClean="0"/>
              <a:t> </a:t>
            </a:r>
            <a:r>
              <a:rPr lang="el-GR" altLang="el-GR" sz="2400" b="1" dirty="0" smtClean="0"/>
              <a:t>:</a:t>
            </a:r>
            <a:r>
              <a:rPr lang="el-GR" altLang="el-GR" sz="2400" dirty="0" smtClean="0"/>
              <a:t> Ημερολόγιο είναι το βιβλίο στο οποίο καταχωρούνται κατά χρονολογική σειρά και με τη μορφή ημερολογιακής εγγραφής τα λογιστικά γεγονότα μιας επιχείρησης.</a:t>
            </a:r>
            <a:endParaRPr lang="el-GR" altLang="el-GR" sz="2400" b="1" u="sng"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xmlns="" val="132573126"/>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l-GR" altLang="el-GR" dirty="0"/>
              <a:t>Ημερολόγιο</a:t>
            </a:r>
            <a:r>
              <a:rPr lang="en-US" altLang="el-GR" dirty="0"/>
              <a:t> </a:t>
            </a:r>
            <a:r>
              <a:rPr lang="el-GR" altLang="el-GR" sz="3200" b="0" dirty="0" smtClean="0"/>
              <a:t>(2 </a:t>
            </a:r>
            <a:r>
              <a:rPr lang="el-GR" altLang="el-GR" sz="3200" b="0" dirty="0"/>
              <a:t>από 2)</a:t>
            </a:r>
            <a:endParaRPr lang="el-GR" altLang="el-GR" dirty="0" smtClean="0">
              <a:latin typeface="Tahoma" pitchFamily="34" charset="0"/>
            </a:endParaRPr>
          </a:p>
        </p:txBody>
      </p:sp>
      <p:sp>
        <p:nvSpPr>
          <p:cNvPr id="5123" name="Rectangle 3"/>
          <p:cNvSpPr>
            <a:spLocks noGrp="1" noChangeArrowheads="1"/>
          </p:cNvSpPr>
          <p:nvPr>
            <p:ph idx="1"/>
          </p:nvPr>
        </p:nvSpPr>
        <p:spPr/>
        <p:txBody>
          <a:bodyPr>
            <a:normAutofit/>
          </a:bodyPr>
          <a:lstStyle/>
          <a:p>
            <a:pPr eaLnBrk="1" hangingPunct="1">
              <a:lnSpc>
                <a:spcPct val="114000"/>
              </a:lnSpc>
              <a:spcBef>
                <a:spcPts val="1200"/>
              </a:spcBef>
            </a:pPr>
            <a:r>
              <a:rPr lang="el-GR" altLang="el-GR" sz="2400" dirty="0" smtClean="0"/>
              <a:t>Ονομάζεται και Βιβλίο αρχικών εγγραφών.</a:t>
            </a:r>
          </a:p>
          <a:p>
            <a:pPr eaLnBrk="1" hangingPunct="1">
              <a:lnSpc>
                <a:spcPct val="114000"/>
              </a:lnSpc>
              <a:spcBef>
                <a:spcPts val="1200"/>
              </a:spcBef>
            </a:pPr>
            <a:r>
              <a:rPr lang="el-GR" altLang="el-GR" sz="2400" dirty="0" smtClean="0"/>
              <a:t>Είναι υποχρεωτικό για την Γ΄ κατηγορία βιβλίων και θεωρείται από την Εφορία.</a:t>
            </a:r>
          </a:p>
          <a:p>
            <a:pPr eaLnBrk="1" hangingPunct="1">
              <a:lnSpc>
                <a:spcPct val="114000"/>
              </a:lnSpc>
              <a:spcBef>
                <a:spcPts val="1200"/>
              </a:spcBef>
            </a:pPr>
            <a:r>
              <a:rPr lang="el-GR" altLang="el-GR" sz="2400" dirty="0" smtClean="0"/>
              <a:t>Για κάθε λογιστικό γεγονός καταχωρείται  μια Ημερολογιακή Εγγραφή ή Εγγραφή ή Ημερολογιακό Άρθρο ή απλώς Άρθρο</a:t>
            </a:r>
            <a:r>
              <a:rPr lang="el-GR" altLang="el-GR" sz="2400" dirty="0"/>
              <a:t>.</a:t>
            </a: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xmlns="" val="214859198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l-GR" altLang="el-GR" dirty="0" smtClean="0"/>
              <a:t>Ημερολογιακή εγγραφή </a:t>
            </a:r>
            <a:r>
              <a:rPr lang="el-GR" altLang="el-GR" sz="3200" b="0" dirty="0" smtClean="0"/>
              <a:t>(1 από 2)</a:t>
            </a:r>
          </a:p>
        </p:txBody>
      </p:sp>
      <p:sp>
        <p:nvSpPr>
          <p:cNvPr id="6147" name="Rectangle 3"/>
          <p:cNvSpPr>
            <a:spLocks noGrp="1" noChangeArrowheads="1"/>
          </p:cNvSpPr>
          <p:nvPr>
            <p:ph idx="1"/>
          </p:nvPr>
        </p:nvSpPr>
        <p:spPr/>
        <p:txBody>
          <a:bodyPr>
            <a:normAutofit/>
          </a:bodyPr>
          <a:lstStyle/>
          <a:p>
            <a:pPr eaLnBrk="1" hangingPunct="1">
              <a:lnSpc>
                <a:spcPct val="114000"/>
              </a:lnSpc>
              <a:spcBef>
                <a:spcPts val="1200"/>
              </a:spcBef>
            </a:pPr>
            <a:r>
              <a:rPr lang="el-GR" altLang="el-GR" sz="2400" b="1" dirty="0" smtClean="0"/>
              <a:t>Κάθε Ημερολογιακή Εγγραφή περιλαμβάνει :</a:t>
            </a:r>
          </a:p>
          <a:p>
            <a:pPr marL="457200" indent="-457200" eaLnBrk="1" hangingPunct="1">
              <a:lnSpc>
                <a:spcPct val="114000"/>
              </a:lnSpc>
              <a:spcBef>
                <a:spcPts val="1200"/>
              </a:spcBef>
              <a:buFont typeface="+mj-lt"/>
              <a:buAutoNum type="arabicPeriod"/>
            </a:pPr>
            <a:r>
              <a:rPr lang="el-GR" altLang="el-GR" sz="2400" dirty="0" smtClean="0"/>
              <a:t>Τον αύξοντα αριθμό της εγγραφής,</a:t>
            </a:r>
          </a:p>
          <a:p>
            <a:pPr marL="457200" indent="-457200" eaLnBrk="1" hangingPunct="1">
              <a:lnSpc>
                <a:spcPct val="114000"/>
              </a:lnSpc>
              <a:spcBef>
                <a:spcPts val="1200"/>
              </a:spcBef>
              <a:buFont typeface="+mj-lt"/>
              <a:buAutoNum type="arabicPeriod"/>
            </a:pPr>
            <a:r>
              <a:rPr lang="el-GR" altLang="el-GR" sz="2400" dirty="0" smtClean="0"/>
              <a:t>Την χρονολογία καταχώρησης της στο Ημερολόγιο,</a:t>
            </a:r>
          </a:p>
          <a:p>
            <a:pPr marL="457200" indent="-457200" eaLnBrk="1" hangingPunct="1">
              <a:lnSpc>
                <a:spcPct val="114000"/>
              </a:lnSpc>
              <a:spcBef>
                <a:spcPts val="1200"/>
              </a:spcBef>
              <a:buFont typeface="+mj-lt"/>
              <a:buAutoNum type="arabicPeriod"/>
            </a:pPr>
            <a:r>
              <a:rPr lang="el-GR" altLang="el-GR" sz="2400" dirty="0" smtClean="0"/>
              <a:t>Τους λογαριασμούς που μεταβάλλονται,</a:t>
            </a:r>
          </a:p>
          <a:p>
            <a:pPr marL="457200" indent="-457200" eaLnBrk="1" hangingPunct="1">
              <a:lnSpc>
                <a:spcPct val="114000"/>
              </a:lnSpc>
              <a:spcBef>
                <a:spcPts val="1200"/>
              </a:spcBef>
              <a:buFont typeface="+mj-lt"/>
              <a:buAutoNum type="arabicPeriod"/>
            </a:pPr>
            <a:r>
              <a:rPr lang="el-GR" altLang="el-GR" sz="2400" dirty="0" smtClean="0"/>
              <a:t>Τα ποσά με τα οποία Χρεώνονται και Πιστώνονται οι λογαριασμοί αυτοί,</a:t>
            </a:r>
          </a:p>
          <a:p>
            <a:pPr marL="457200" indent="-457200" eaLnBrk="1" hangingPunct="1">
              <a:lnSpc>
                <a:spcPct val="114000"/>
              </a:lnSpc>
              <a:spcBef>
                <a:spcPts val="1200"/>
              </a:spcBef>
              <a:buFont typeface="+mj-lt"/>
              <a:buAutoNum type="arabicPeriod"/>
            </a:pPr>
            <a:r>
              <a:rPr lang="el-GR" altLang="el-GR" sz="2400" dirty="0" smtClean="0"/>
              <a:t>Την αιτιολογία της μεταβολής,</a:t>
            </a:r>
          </a:p>
          <a:p>
            <a:pPr marL="457200" indent="-457200" eaLnBrk="1" hangingPunct="1">
              <a:lnSpc>
                <a:spcPct val="114000"/>
              </a:lnSpc>
              <a:spcBef>
                <a:spcPts val="1200"/>
              </a:spcBef>
              <a:buFont typeface="+mj-lt"/>
              <a:buAutoNum type="arabicPeriod"/>
            </a:pPr>
            <a:r>
              <a:rPr lang="el-GR" altLang="el-GR" sz="2400" dirty="0" smtClean="0"/>
              <a:t>Τη σελίδα του Γ.Κ και Α.Κ που βρίσκονται οι λογαριασμοί.</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xmlns="" val="270521795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l-GR" altLang="el-GR" dirty="0"/>
              <a:t>Ημερολογιακή εγγραφή </a:t>
            </a:r>
            <a:r>
              <a:rPr lang="el-GR" altLang="el-GR" sz="3200" b="0" dirty="0" smtClean="0"/>
              <a:t>(2 </a:t>
            </a:r>
            <a:r>
              <a:rPr lang="el-GR" altLang="el-GR" sz="3200" b="0" dirty="0"/>
              <a:t>από 2)</a:t>
            </a:r>
            <a:endParaRPr lang="el-GR" altLang="el-GR" sz="4000" dirty="0" smtClean="0">
              <a:latin typeface="Tahoma" pitchFamily="34" charset="0"/>
            </a:endParaRPr>
          </a:p>
        </p:txBody>
      </p:sp>
      <p:sp>
        <p:nvSpPr>
          <p:cNvPr id="7171" name="Rectangle 3"/>
          <p:cNvSpPr>
            <a:spLocks noGrp="1" noChangeArrowheads="1"/>
          </p:cNvSpPr>
          <p:nvPr>
            <p:ph idx="1"/>
          </p:nvPr>
        </p:nvSpPr>
        <p:spPr/>
        <p:txBody>
          <a:bodyPr>
            <a:normAutofit/>
          </a:bodyPr>
          <a:lstStyle/>
          <a:p>
            <a:pPr eaLnBrk="1" hangingPunct="1">
              <a:spcBef>
                <a:spcPts val="1800"/>
              </a:spcBef>
            </a:pPr>
            <a:r>
              <a:rPr lang="el-GR" altLang="el-GR" sz="2400" b="1" dirty="0" smtClean="0"/>
              <a:t>Η Ημερολογιακή Εγγραφή μπορεί να είναι :</a:t>
            </a:r>
            <a:endParaRPr lang="el-GR" altLang="el-GR" sz="2400" b="1" u="sng" dirty="0" smtClean="0"/>
          </a:p>
          <a:p>
            <a:pPr eaLnBrk="1" hangingPunct="1">
              <a:spcBef>
                <a:spcPts val="1800"/>
              </a:spcBef>
              <a:buFont typeface="Wingdings" panose="05000000000000000000" pitchFamily="2" charset="2"/>
              <a:buChar char="Ø"/>
            </a:pPr>
            <a:r>
              <a:rPr lang="el-GR" altLang="el-GR" sz="2400" dirty="0" smtClean="0"/>
              <a:t>Απλή όταν υπάρχουν δύο λογαριασμοί.</a:t>
            </a:r>
          </a:p>
          <a:p>
            <a:pPr eaLnBrk="1" hangingPunct="1">
              <a:spcBef>
                <a:spcPts val="1800"/>
              </a:spcBef>
              <a:buFont typeface="Wingdings" panose="05000000000000000000" pitchFamily="2" charset="2"/>
              <a:buChar char="Ø"/>
            </a:pPr>
            <a:r>
              <a:rPr lang="el-GR" altLang="el-GR" sz="2400" dirty="0" smtClean="0"/>
              <a:t>Σύνθετη όταν υπάρχουν περισσότεροι των δύο λογαριασμοί</a:t>
            </a:r>
            <a:r>
              <a:rPr lang="el-GR" altLang="el-GR" sz="2400" dirty="0"/>
              <a:t>.</a:t>
            </a: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xmlns="" val="182876245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pPr eaLnBrk="1" hangingPunct="1"/>
            <a:r>
              <a:rPr lang="el-GR" altLang="el-GR" dirty="0" smtClean="0"/>
              <a:t>Ημερολόγιο και </a:t>
            </a:r>
            <a:r>
              <a:rPr lang="el-GR" altLang="el-GR" dirty="0" smtClean="0"/>
              <a:t>η</a:t>
            </a:r>
            <a:r>
              <a:rPr lang="el-GR" altLang="el-GR" dirty="0" smtClean="0"/>
              <a:t>μερολογιακή </a:t>
            </a:r>
            <a:r>
              <a:rPr lang="el-GR" altLang="el-GR" dirty="0" smtClean="0"/>
              <a:t>ε</a:t>
            </a:r>
            <a:r>
              <a:rPr lang="el-GR" altLang="el-GR" dirty="0" smtClean="0"/>
              <a:t>γγραφή </a:t>
            </a:r>
            <a:r>
              <a:rPr lang="el-GR" altLang="el-GR" sz="3200" b="0" dirty="0" smtClean="0"/>
              <a:t>(1 από 3)</a:t>
            </a:r>
          </a:p>
        </p:txBody>
      </p:sp>
      <p:graphicFrame>
        <p:nvGraphicFramePr>
          <p:cNvPr id="178335" name="Group 159"/>
          <p:cNvGraphicFramePr>
            <a:graphicFrameLocks noGrp="1"/>
          </p:cNvGraphicFramePr>
          <p:nvPr>
            <p:ph idx="1"/>
            <p:extLst>
              <p:ext uri="{D42A27DB-BD31-4B8C-83A1-F6EECF244321}">
                <p14:modId xmlns:p14="http://schemas.microsoft.com/office/powerpoint/2010/main" xmlns="" val="1804281161"/>
              </p:ext>
            </p:extLst>
          </p:nvPr>
        </p:nvGraphicFramePr>
        <p:xfrm>
          <a:off x="457200" y="1412777"/>
          <a:ext cx="8064777" cy="4968974"/>
        </p:xfrm>
        <a:graphic>
          <a:graphicData uri="http://schemas.openxmlformats.org/drawingml/2006/table">
            <a:tbl>
              <a:tblPr/>
              <a:tblGrid>
                <a:gridCol w="741787"/>
                <a:gridCol w="877319"/>
                <a:gridCol w="375849"/>
                <a:gridCol w="470721"/>
                <a:gridCol w="2766032"/>
                <a:gridCol w="776762"/>
                <a:gridCol w="1027425"/>
                <a:gridCol w="1028882"/>
              </a:tblGrid>
              <a:tr h="1229311">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Α/Α</a:t>
                      </a:r>
                    </a:p>
                  </a:txBody>
                  <a:tcPr marL="83943" marR="83943"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Ημερ</a:t>
                      </a:r>
                    </a:p>
                  </a:txBody>
                  <a:tcPr marL="83943" marR="83943"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Σ</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Γ</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Κ</a:t>
                      </a:r>
                    </a:p>
                  </a:txBody>
                  <a:tcPr marL="83943" marR="83943"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Σ</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Κ</a:t>
                      </a:r>
                    </a:p>
                  </a:txBody>
                  <a:tcPr marL="83943" marR="83943"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ΛΟΓΑΡΙΑΣΜΟΙ</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Χρεούμενοι - Πιστούμενοι</a:t>
                      </a:r>
                    </a:p>
                  </a:txBody>
                  <a:tcPr marL="83943" marR="83943"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ΠΟΣΑ</a:t>
                      </a:r>
                    </a:p>
                  </a:txBody>
                  <a:tcPr marL="83943" marR="83943"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l-GR"/>
                    </a:p>
                  </a:txBody>
                  <a:tcPr/>
                </a:tc>
                <a:tc hMerge="1">
                  <a:txBody>
                    <a:bodyPr/>
                    <a:lstStyle/>
                    <a:p>
                      <a:endParaRPr lang="el-GR"/>
                    </a:p>
                  </a:txBody>
                  <a:tcPr/>
                </a:tc>
              </a:tr>
              <a:tr h="947848">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Μερικά</a:t>
                      </a:r>
                    </a:p>
                  </a:txBody>
                  <a:tcPr marL="83943" marR="83943"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Χρέωσης</a:t>
                      </a:r>
                    </a:p>
                  </a:txBody>
                  <a:tcPr marL="83943" marR="83943"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Πίστωσης</a:t>
                      </a:r>
                    </a:p>
                  </a:txBody>
                  <a:tcPr marL="83943" marR="83943"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187591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200" b="0" i="0" u="none" strike="noStrike" cap="none" normalizeH="0" baseline="0" dirty="0" smtClean="0">
                        <a:ln>
                          <a:noFill/>
                        </a:ln>
                        <a:solidFill>
                          <a:schemeClr val="tx1"/>
                        </a:solidFill>
                        <a:effectLst/>
                        <a:latin typeface="+mn-lt"/>
                      </a:endParaRPr>
                    </a:p>
                  </a:txBody>
                  <a:tcPr marL="83943" marR="839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200" b="0" i="0" u="none" strike="noStrike" cap="none" normalizeH="0" baseline="0" dirty="0" smtClean="0">
                        <a:ln>
                          <a:noFill/>
                        </a:ln>
                        <a:solidFill>
                          <a:schemeClr val="tx1"/>
                        </a:solidFill>
                        <a:effectLst/>
                        <a:latin typeface="+mn-lt"/>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200" b="0" i="0" u="none" strike="noStrike" cap="none" normalizeH="0" baseline="0" dirty="0" smtClean="0">
                        <a:ln>
                          <a:noFill/>
                        </a:ln>
                        <a:solidFill>
                          <a:schemeClr val="tx1"/>
                        </a:solidFill>
                        <a:effectLst/>
                        <a:latin typeface="+mn-lt"/>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200" b="0" i="0" u="none" strike="noStrike" cap="none" normalizeH="0" baseline="0" dirty="0" smtClean="0">
                        <a:ln>
                          <a:noFill/>
                        </a:ln>
                        <a:solidFill>
                          <a:schemeClr val="tx1"/>
                        </a:solidFill>
                        <a:effectLst/>
                        <a:latin typeface="+mn-lt"/>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1" i="0" u="none" strike="noStrike" cap="none" normalizeH="0" baseline="0" dirty="0" smtClean="0">
                          <a:ln>
                            <a:noFill/>
                          </a:ln>
                          <a:solidFill>
                            <a:schemeClr val="tx1"/>
                          </a:solidFill>
                          <a:effectLst/>
                          <a:latin typeface="+mn-lt"/>
                        </a:rPr>
                        <a:t>Χρεούμενοι</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l-GR" altLang="el-GR" sz="2200" b="1" i="0" u="none" strike="noStrike" cap="none" normalizeH="0" baseline="0" dirty="0" smtClean="0">
                          <a:ln>
                            <a:noFill/>
                          </a:ln>
                          <a:solidFill>
                            <a:schemeClr val="tx1"/>
                          </a:solidFill>
                          <a:effectLst/>
                          <a:latin typeface="+mn-lt"/>
                        </a:rPr>
                        <a:t>Πιστούμενοι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1" i="0" u="none" strike="noStrike" cap="none" normalizeH="0" baseline="0" dirty="0" smtClean="0">
                          <a:ln>
                            <a:noFill/>
                          </a:ln>
                          <a:solidFill>
                            <a:schemeClr val="tx1"/>
                          </a:solidFill>
                          <a:effectLst/>
                          <a:latin typeface="+mn-lt"/>
                        </a:rPr>
                        <a:t>Αιτιολογία </a:t>
                      </a: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200" b="0" i="0" u="none" strike="noStrike" cap="none" normalizeH="0" baseline="0" dirty="0" smtClean="0">
                        <a:ln>
                          <a:noFill/>
                        </a:ln>
                        <a:solidFill>
                          <a:schemeClr val="tx1"/>
                        </a:solidFill>
                        <a:effectLst/>
                        <a:latin typeface="+mn-lt"/>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200" b="0" i="0" u="none" strike="noStrike" cap="none" normalizeH="0" baseline="0" dirty="0" smtClean="0">
                        <a:ln>
                          <a:noFill/>
                        </a:ln>
                        <a:solidFill>
                          <a:schemeClr val="tx1"/>
                        </a:solidFill>
                        <a:effectLst/>
                        <a:latin typeface="+mn-lt"/>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200" b="0" i="0" u="none" strike="noStrike" cap="none" normalizeH="0" baseline="0" dirty="0" smtClean="0">
                        <a:ln>
                          <a:noFill/>
                        </a:ln>
                        <a:solidFill>
                          <a:schemeClr val="tx1"/>
                        </a:solidFill>
                        <a:effectLst/>
                        <a:latin typeface="+mn-lt"/>
                      </a:endParaRPr>
                    </a:p>
                  </a:txBody>
                  <a:tcPr marL="83943" marR="839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589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200" b="0" i="0" u="none" strike="noStrike" cap="none" normalizeH="0" baseline="0" dirty="0" smtClean="0">
                        <a:ln>
                          <a:noFill/>
                        </a:ln>
                        <a:solidFill>
                          <a:schemeClr val="tx1"/>
                        </a:solidFill>
                        <a:effectLst/>
                        <a:latin typeface="+mn-lt"/>
                      </a:endParaRPr>
                    </a:p>
                  </a:txBody>
                  <a:tcPr marL="83943" marR="839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200" b="0" i="0" u="none" strike="noStrike" cap="none" normalizeH="0" baseline="0" dirty="0" smtClean="0">
                        <a:ln>
                          <a:noFill/>
                        </a:ln>
                        <a:solidFill>
                          <a:schemeClr val="tx1"/>
                        </a:solidFill>
                        <a:effectLst/>
                        <a:latin typeface="+mn-lt"/>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200" b="0" i="0" u="none" strike="noStrike" cap="none" normalizeH="0" baseline="0" dirty="0" smtClean="0">
                        <a:ln>
                          <a:noFill/>
                        </a:ln>
                        <a:solidFill>
                          <a:schemeClr val="tx1"/>
                        </a:solidFill>
                        <a:effectLst/>
                        <a:latin typeface="+mn-lt"/>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200" b="0" i="0" u="none" strike="noStrike" cap="none" normalizeH="0" baseline="0" dirty="0" smtClean="0">
                        <a:ln>
                          <a:noFill/>
                        </a:ln>
                        <a:solidFill>
                          <a:schemeClr val="tx1"/>
                        </a:solidFill>
                        <a:effectLst/>
                        <a:latin typeface="+mn-lt"/>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Σε Μεταφορά</a:t>
                      </a: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a:t>
                      </a: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a:t>
                      </a: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tx1"/>
                          </a:solidFill>
                          <a:effectLst/>
                          <a:latin typeface="+mn-lt"/>
                        </a:rPr>
                        <a:t>…….</a:t>
                      </a:r>
                    </a:p>
                  </a:txBody>
                  <a:tcPr marL="83943" marR="839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xmlns="" val="36040185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l-GR" altLang="el-GR" sz="4400" dirty="0"/>
              <a:t>Ημερολόγιο και </a:t>
            </a:r>
            <a:r>
              <a:rPr lang="el-GR" altLang="el-GR" sz="4400" dirty="0" smtClean="0"/>
              <a:t>ημερολογιακή </a:t>
            </a:r>
            <a:r>
              <a:rPr lang="el-GR" altLang="el-GR" sz="4400" dirty="0"/>
              <a:t>ε</a:t>
            </a:r>
            <a:r>
              <a:rPr lang="el-GR" altLang="el-GR" sz="4400" dirty="0" smtClean="0"/>
              <a:t>γγραφή </a:t>
            </a:r>
            <a:r>
              <a:rPr lang="el-GR" altLang="el-GR" sz="3600" b="0" dirty="0" smtClean="0"/>
              <a:t>(2 </a:t>
            </a:r>
            <a:r>
              <a:rPr lang="el-GR" altLang="el-GR" sz="3600" b="0" dirty="0"/>
              <a:t>από 3)</a:t>
            </a:r>
            <a:endParaRPr lang="el-GR" altLang="el-GR" sz="3600" dirty="0" smtClean="0">
              <a:latin typeface="Tahoma" pitchFamily="34" charset="0"/>
            </a:endParaRPr>
          </a:p>
        </p:txBody>
      </p:sp>
      <p:graphicFrame>
        <p:nvGraphicFramePr>
          <p:cNvPr id="180358" name="Group 134"/>
          <p:cNvGraphicFramePr>
            <a:graphicFrameLocks noGrp="1"/>
          </p:cNvGraphicFramePr>
          <p:nvPr>
            <p:ph idx="1"/>
            <p:extLst>
              <p:ext uri="{D42A27DB-BD31-4B8C-83A1-F6EECF244321}">
                <p14:modId xmlns:p14="http://schemas.microsoft.com/office/powerpoint/2010/main" xmlns="" val="4195912392"/>
              </p:ext>
            </p:extLst>
          </p:nvPr>
        </p:nvGraphicFramePr>
        <p:xfrm>
          <a:off x="179512" y="1319193"/>
          <a:ext cx="8351261" cy="5564921"/>
        </p:xfrm>
        <a:graphic>
          <a:graphicData uri="http://schemas.openxmlformats.org/drawingml/2006/table">
            <a:tbl>
              <a:tblPr/>
              <a:tblGrid>
                <a:gridCol w="360009"/>
                <a:gridCol w="524832"/>
                <a:gridCol w="393263"/>
                <a:gridCol w="393263"/>
                <a:gridCol w="4288298"/>
                <a:gridCol w="1151888"/>
                <a:gridCol w="1239708"/>
              </a:tblGrid>
              <a:tr h="364820">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Α/Α</a:t>
                      </a:r>
                    </a:p>
                  </a:txBody>
                  <a:tcPr marL="83279" marR="83279" marT="45725" marB="45725"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Ημερ</a:t>
                      </a:r>
                    </a:p>
                  </a:txBody>
                  <a:tcPr marL="83279" marR="83279" marT="45725" marB="45725"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Σ</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Γ</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Κ</a:t>
                      </a:r>
                    </a:p>
                  </a:txBody>
                  <a:tcPr marL="83279" marR="83279" marT="45725" marB="45725"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Σ</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Κ</a:t>
                      </a:r>
                    </a:p>
                  </a:txBody>
                  <a:tcPr marL="83279" marR="83279" marT="45725" marB="45725"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ΛΟΓΑΡΙΑΣΜΟΙ</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Χρεούμενοι - Πιστούμενοι</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dirty="0" smtClean="0">
                        <a:ln>
                          <a:noFill/>
                        </a:ln>
                        <a:solidFill>
                          <a:schemeClr val="tx1"/>
                        </a:solidFill>
                        <a:effectLst/>
                        <a:latin typeface="+mn-lt"/>
                      </a:endParaRPr>
                    </a:p>
                  </a:txBody>
                  <a:tcPr marL="83279" marR="83279" marT="45725" marB="45725"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ΠΟΣΑ</a:t>
                      </a:r>
                    </a:p>
                  </a:txBody>
                  <a:tcPr marL="83279" marR="83279" marT="45725" marB="45725"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l-GR"/>
                    </a:p>
                  </a:txBody>
                  <a:tcPr/>
                </a:tc>
              </a:tr>
              <a:tr h="673496">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Χρέωσης</a:t>
                      </a:r>
                    </a:p>
                  </a:txBody>
                  <a:tcPr marL="83279" marR="83279" marT="45725" marB="45725"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Πίστωσης</a:t>
                      </a:r>
                    </a:p>
                  </a:txBody>
                  <a:tcPr marL="83279" marR="83279" marT="45725" marB="45725"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364820">
                <a:tc rowSpan="5">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1</a:t>
                      </a:r>
                    </a:p>
                  </a:txBody>
                  <a:tcPr marL="83279" marR="83279"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5">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2/3</a:t>
                      </a: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1</a:t>
                      </a: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1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1</a:t>
                      </a: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Ταμείο</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Πρακτορεία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l-GR" altLang="el-GR" sz="2000" b="0" i="0" u="sng" strike="noStrike" cap="none" normalizeH="0" baseline="0" dirty="0" smtClean="0">
                          <a:ln>
                            <a:noFill/>
                          </a:ln>
                          <a:solidFill>
                            <a:schemeClr val="tx1"/>
                          </a:solidFill>
                          <a:effectLst/>
                          <a:latin typeface="+mn-lt"/>
                        </a:rPr>
                        <a:t>Πρακτορείο Α.Α  </a:t>
                      </a:r>
                      <a:r>
                        <a:rPr kumimoji="0" lang="el-GR" altLang="el-GR" sz="2000" b="0" i="0" u="none" strike="noStrike" cap="none" normalizeH="0" baseline="0" dirty="0" smtClean="0">
                          <a:ln>
                            <a:noFill/>
                          </a:ln>
                          <a:solidFill>
                            <a:schemeClr val="tx1"/>
                          </a:solidFill>
                          <a:effectLst/>
                          <a:latin typeface="+mn-lt"/>
                        </a:rPr>
                        <a:t>50.000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Είσπραξη μετρητών ως απόδειξη αρ.23</a:t>
                      </a: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5.000</a:t>
                      </a: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5.000</a:t>
                      </a:r>
                    </a:p>
                  </a:txBody>
                  <a:tcPr marL="83279" marR="8327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64820">
                <a:tc vMerge="1">
                  <a:txBody>
                    <a:bodyPr/>
                    <a:lstStyle/>
                    <a:p>
                      <a:endParaRPr lang="el-GR"/>
                    </a:p>
                  </a:txBody>
                  <a:tcPr/>
                </a:tc>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6</a:t>
                      </a: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r>
              <a:tr h="119655">
                <a:tc vMerge="1">
                  <a:txBody>
                    <a:bodyPr/>
                    <a:lstStyle/>
                    <a:p>
                      <a:endParaRPr lang="el-GR"/>
                    </a:p>
                  </a:txBody>
                  <a:tcPr/>
                </a:tc>
                <a:tc vMerge="1">
                  <a:txBody>
                    <a:bodyPr/>
                    <a:lstStyle/>
                    <a:p>
                      <a:endParaRPr lang="el-GR"/>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dirty="0" smtClean="0">
                        <a:ln>
                          <a:noFill/>
                        </a:ln>
                        <a:solidFill>
                          <a:schemeClr val="tx1"/>
                        </a:solidFill>
                        <a:effectLst/>
                        <a:latin typeface="+mn-lt"/>
                      </a:endParaRP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r>
              <a:tr h="245164">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dirty="0" smtClean="0">
                        <a:ln>
                          <a:noFill/>
                        </a:ln>
                        <a:solidFill>
                          <a:schemeClr val="tx1"/>
                        </a:solidFill>
                        <a:effectLst/>
                        <a:latin typeface="+mn-lt"/>
                      </a:endParaRPr>
                    </a:p>
                  </a:txBody>
                  <a:tcPr marL="83279" marR="8327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64820">
                <a:tc vMerge="1">
                  <a:txBody>
                    <a:bodyPr/>
                    <a:lstStyle/>
                    <a:p>
                      <a:endParaRPr lang="el-GR"/>
                    </a:p>
                  </a:txBody>
                  <a:tcPr/>
                </a:tc>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dirty="0" smtClean="0">
                        <a:ln>
                          <a:noFill/>
                        </a:ln>
                        <a:solidFill>
                          <a:schemeClr val="tx1"/>
                        </a:solidFill>
                        <a:effectLst/>
                        <a:latin typeface="+mn-lt"/>
                      </a:endParaRP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r>
              <a:tr h="275802">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2</a:t>
                      </a:r>
                    </a:p>
                  </a:txBody>
                  <a:tcPr marL="83279" marR="83279"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3/3</a:t>
                      </a: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5</a:t>
                      </a: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l-GR"/>
                    </a:p>
                  </a:txBody>
                  <a:tcPr/>
                </a:tc>
                <a:tc rowSpan="5">
                  <a:txBody>
                    <a:bodyPr/>
                    <a:lstStyle/>
                    <a:p>
                      <a:r>
                        <a:rPr lang="el-GR" sz="2000" dirty="0" smtClean="0"/>
                        <a:t>Τρόφιμα</a:t>
                      </a:r>
                    </a:p>
                    <a:p>
                      <a:pPr algn="ctr"/>
                      <a:r>
                        <a:rPr lang="el-GR" sz="2000" dirty="0" smtClean="0"/>
                        <a:t>Ταμείο</a:t>
                      </a:r>
                      <a:r>
                        <a:rPr lang="el-GR" sz="2000" baseline="0" dirty="0" smtClean="0"/>
                        <a:t> </a:t>
                      </a:r>
                    </a:p>
                    <a:p>
                      <a:pPr algn="ctr">
                        <a:lnSpc>
                          <a:spcPct val="150000"/>
                        </a:lnSpc>
                      </a:pPr>
                      <a:r>
                        <a:rPr lang="el-GR" sz="2000" baseline="0" dirty="0" smtClean="0"/>
                        <a:t>Προμηθευτές </a:t>
                      </a:r>
                    </a:p>
                    <a:p>
                      <a:pPr algn="l"/>
                      <a:r>
                        <a:rPr lang="el-GR" sz="2000" baseline="0" dirty="0" smtClean="0"/>
                        <a:t>Αγορά τροφίμων ως τιμ.87</a:t>
                      </a:r>
                      <a:endParaRPr lang="el-GR" sz="2000" dirty="0"/>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3.000</a:t>
                      </a: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r>
              <a:tr h="364820">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2.000</a:t>
                      </a:r>
                    </a:p>
                  </a:txBody>
                  <a:tcPr marL="83279" marR="8327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64820">
                <a:tc vMerge="1">
                  <a:txBody>
                    <a:bodyPr/>
                    <a:lstStyle/>
                    <a:p>
                      <a:endParaRPr lang="el-GR"/>
                    </a:p>
                  </a:txBody>
                  <a:tcPr/>
                </a:tc>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1</a:t>
                      </a: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l-GR"/>
                    </a:p>
                  </a:txBody>
                  <a:tcPr/>
                </a:tc>
                <a:tc vMerge="1">
                  <a:txBody>
                    <a:bodyPr/>
                    <a:lstStyle/>
                    <a:p>
                      <a:endParaRPr lang="el-GR"/>
                    </a:p>
                  </a:txBody>
                  <a:tcPr/>
                </a:tc>
                <a:tc vMerge="1">
                  <a:txBody>
                    <a:bodyPr/>
                    <a:lstStyle/>
                    <a:p>
                      <a:endParaRPr lang="el-GR"/>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1.000</a:t>
                      </a:r>
                    </a:p>
                  </a:txBody>
                  <a:tcPr marL="83279" marR="8327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8440">
                <a:tc vMerge="1">
                  <a:txBody>
                    <a:bodyPr/>
                    <a:lstStyle/>
                    <a:p>
                      <a:endParaRPr lang="el-GR"/>
                    </a:p>
                  </a:txBody>
                  <a:tcPr/>
                </a:tc>
                <a:tc vMerge="1">
                  <a:txBody>
                    <a:bodyPr/>
                    <a:lstStyle/>
                    <a:p>
                      <a:endParaRPr lang="el-GR"/>
                    </a:p>
                  </a:txBody>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3</a:t>
                      </a: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r>
              <a:tr h="150995">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dirty="0" smtClean="0">
                        <a:ln>
                          <a:noFill/>
                        </a:ln>
                        <a:solidFill>
                          <a:schemeClr val="tx1"/>
                        </a:solidFill>
                        <a:effectLst/>
                        <a:latin typeface="+mn-lt"/>
                      </a:endParaRPr>
                    </a:p>
                  </a:txBody>
                  <a:tcPr marL="83279" marR="8327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659">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rowSpan="3">
                  <a:txBody>
                    <a:bodyPr/>
                    <a:lstStyle/>
                    <a:p>
                      <a:pPr algn="l"/>
                      <a:r>
                        <a:rPr lang="el-GR" sz="2000" dirty="0" smtClean="0"/>
                        <a:t>Σε Μεταφορά</a:t>
                      </a:r>
                      <a:endParaRPr lang="el-GR" sz="2000" dirty="0"/>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8.000</a:t>
                      </a: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8.000</a:t>
                      </a:r>
                    </a:p>
                  </a:txBody>
                  <a:tcPr marL="83279" marR="8327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4820">
                <a:tc vMerge="1">
                  <a:txBody>
                    <a:bodyPr/>
                    <a:lstStyle/>
                    <a:p>
                      <a:endParaRPr lang="el-GR"/>
                    </a:p>
                  </a:txBody>
                  <a:tcPr/>
                </a:tc>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dirty="0" smtClean="0">
                        <a:ln>
                          <a:noFill/>
                        </a:ln>
                        <a:solidFill>
                          <a:schemeClr val="tx1"/>
                        </a:solidFill>
                        <a:effectLst/>
                        <a:latin typeface="+mn-lt"/>
                      </a:endParaRP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r>
              <a:tr h="364820">
                <a:tc vMerge="1">
                  <a:txBody>
                    <a:bodyPr/>
                    <a:lstStyle/>
                    <a:p>
                      <a:endParaRPr lang="el-GR"/>
                    </a:p>
                  </a:txBody>
                  <a:tcPr/>
                </a:tc>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dirty="0" smtClean="0">
                        <a:ln>
                          <a:noFill/>
                        </a:ln>
                        <a:solidFill>
                          <a:schemeClr val="tx1"/>
                        </a:solidFill>
                        <a:effectLst/>
                        <a:latin typeface="+mn-lt"/>
                      </a:endParaRP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r>
            </a:tbl>
          </a:graphicData>
        </a:graphic>
      </p:graphicFrame>
      <p:sp>
        <p:nvSpPr>
          <p:cNvPr id="2" name="Θέση αριθμού διαφάνειας 1"/>
          <p:cNvSpPr>
            <a:spLocks noGrp="1"/>
          </p:cNvSpPr>
          <p:nvPr>
            <p:ph type="sldNum" sz="quarter" idx="12"/>
          </p:nvPr>
        </p:nvSpPr>
        <p:spPr>
          <a:xfrm>
            <a:off x="6732240" y="6381328"/>
            <a:ext cx="2133600" cy="365125"/>
          </a:xfrm>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xmlns="" val="37087234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l-GR" altLang="el-GR" sz="4400" dirty="0"/>
              <a:t>Ημερολόγιο και </a:t>
            </a:r>
            <a:r>
              <a:rPr lang="el-GR" altLang="el-GR" sz="4400" dirty="0" smtClean="0"/>
              <a:t>ημερολογιακή </a:t>
            </a:r>
            <a:r>
              <a:rPr lang="el-GR" altLang="el-GR" sz="4400" dirty="0"/>
              <a:t>ε</a:t>
            </a:r>
            <a:r>
              <a:rPr lang="el-GR" altLang="el-GR" sz="4400" dirty="0" smtClean="0"/>
              <a:t>γγραφή </a:t>
            </a:r>
            <a:r>
              <a:rPr lang="el-GR" altLang="el-GR" sz="3600" b="0" dirty="0" smtClean="0"/>
              <a:t>(3 </a:t>
            </a:r>
            <a:r>
              <a:rPr lang="el-GR" altLang="el-GR" sz="3600" b="0" dirty="0"/>
              <a:t>από 3)</a:t>
            </a:r>
            <a:endParaRPr lang="el-GR" altLang="el-GR" sz="3600" dirty="0" smtClean="0">
              <a:latin typeface="Tahoma" pitchFamily="34" charset="0"/>
            </a:endParaRPr>
          </a:p>
        </p:txBody>
      </p:sp>
      <p:graphicFrame>
        <p:nvGraphicFramePr>
          <p:cNvPr id="181294" name="Group 46"/>
          <p:cNvGraphicFramePr>
            <a:graphicFrameLocks noGrp="1"/>
          </p:cNvGraphicFramePr>
          <p:nvPr>
            <p:ph idx="1"/>
            <p:extLst>
              <p:ext uri="{D42A27DB-BD31-4B8C-83A1-F6EECF244321}">
                <p14:modId xmlns:p14="http://schemas.microsoft.com/office/powerpoint/2010/main" xmlns="" val="4119824887"/>
              </p:ext>
            </p:extLst>
          </p:nvPr>
        </p:nvGraphicFramePr>
        <p:xfrm>
          <a:off x="251907" y="1540088"/>
          <a:ext cx="8351261" cy="4761229"/>
        </p:xfrm>
        <a:graphic>
          <a:graphicData uri="http://schemas.openxmlformats.org/drawingml/2006/table">
            <a:tbl>
              <a:tblPr/>
              <a:tblGrid>
                <a:gridCol w="360009"/>
                <a:gridCol w="524832"/>
                <a:gridCol w="393263"/>
                <a:gridCol w="393263"/>
                <a:gridCol w="4288298"/>
                <a:gridCol w="1151888"/>
                <a:gridCol w="1239708"/>
              </a:tblGrid>
              <a:tr h="420301">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Α/Α</a:t>
                      </a:r>
                    </a:p>
                  </a:txBody>
                  <a:tcPr marL="83279" marR="83279" marT="45725" marB="45725"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Ημερ</a:t>
                      </a:r>
                    </a:p>
                  </a:txBody>
                  <a:tcPr marL="83279" marR="83279" marT="45725" marB="45725"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Σ</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Γ</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Κ</a:t>
                      </a:r>
                    </a:p>
                  </a:txBody>
                  <a:tcPr marL="83279" marR="83279" marT="45725" marB="45725"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Σ</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Κ</a:t>
                      </a:r>
                    </a:p>
                  </a:txBody>
                  <a:tcPr marL="83279" marR="83279" marT="45725" marB="45725"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ΛΟΓΑΡΙΑΣΜΟΙ</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Χρεούμενοι - Πιστούμενοι</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dirty="0" smtClean="0">
                        <a:ln>
                          <a:noFill/>
                        </a:ln>
                        <a:solidFill>
                          <a:schemeClr val="tx1"/>
                        </a:solidFill>
                        <a:effectLst/>
                        <a:latin typeface="+mn-lt"/>
                      </a:endParaRPr>
                    </a:p>
                  </a:txBody>
                  <a:tcPr marL="83279" marR="83279" marT="45725" marB="45725"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ΠΟΣΑ</a:t>
                      </a:r>
                    </a:p>
                  </a:txBody>
                  <a:tcPr marL="83279" marR="83279" marT="45725" marB="45725"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l-GR"/>
                    </a:p>
                  </a:txBody>
                  <a:tcPr/>
                </a:tc>
              </a:tr>
              <a:tr h="572349">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Χρέωσης</a:t>
                      </a:r>
                    </a:p>
                  </a:txBody>
                  <a:tcPr marL="83279" marR="83279" marT="45725" marB="45725"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Πίστωσης</a:t>
                      </a:r>
                    </a:p>
                  </a:txBody>
                  <a:tcPr marL="83279" marR="83279" marT="45725" marB="45725"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364139">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4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3</a:t>
                      </a:r>
                    </a:p>
                  </a:txBody>
                  <a:tcPr marL="83279" marR="83279"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4">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dirty="0" smtClean="0">
                        <a:ln>
                          <a:noFill/>
                        </a:ln>
                        <a:solidFill>
                          <a:schemeClr val="tx1"/>
                        </a:solidFill>
                        <a:effectLst/>
                        <a:latin typeface="+mn-lt"/>
                      </a:endParaRP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4">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dirty="0" smtClean="0">
                        <a:ln>
                          <a:noFill/>
                        </a:ln>
                        <a:solidFill>
                          <a:schemeClr val="tx1"/>
                        </a:solidFill>
                        <a:effectLst/>
                        <a:latin typeface="+mn-lt"/>
                      </a:endParaRP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4">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altLang="el-GR" sz="2000" b="0" i="0" u="none" strike="noStrike" cap="none" normalizeH="0" baseline="0" dirty="0" smtClean="0">
                        <a:ln>
                          <a:noFill/>
                        </a:ln>
                        <a:solidFill>
                          <a:schemeClr val="tx1"/>
                        </a:solidFill>
                        <a:effectLst/>
                        <a:latin typeface="+mn-lt"/>
                      </a:endParaRP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Από Μεταφορά</a:t>
                      </a:r>
                      <a:endParaRPr kumimoji="0" lang="en-US" altLang="el-GR" sz="2000" b="0" i="0" u="none" strike="noStrike" cap="none" normalizeH="0" baseline="0" dirty="0" smtClean="0">
                        <a:ln>
                          <a:noFill/>
                        </a:ln>
                        <a:solidFill>
                          <a:schemeClr val="tx1"/>
                        </a:solidFill>
                        <a:effectLst/>
                        <a:latin typeface="+mn-lt"/>
                      </a:endParaRP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8.000</a:t>
                      </a: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8.000</a:t>
                      </a:r>
                    </a:p>
                  </a:txBody>
                  <a:tcPr marL="83279" marR="8327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14903">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l-GR" sz="2000" b="0" i="0" u="none" strike="noStrike" cap="none" normalizeH="0" baseline="0" dirty="0" smtClean="0">
                        <a:ln>
                          <a:noFill/>
                        </a:ln>
                        <a:solidFill>
                          <a:schemeClr val="tx1"/>
                        </a:solidFill>
                        <a:effectLst/>
                        <a:latin typeface="+mn-lt"/>
                      </a:endParaRP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endParaRPr lang="el-GR" dirty="0"/>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endParaRPr lang="el-GR" dirty="0"/>
                    </a:p>
                  </a:txBody>
                  <a:tcPr marL="83279" marR="8327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957039">
                <a:tc rowSpan="2">
                  <a:txBody>
                    <a:bodyPr/>
                    <a:lstStyle/>
                    <a:p>
                      <a:pPr marL="0" marR="0" lvl="0" indent="0" algn="l" defTabSz="914400" rtl="0" eaLnBrk="1" fontAlgn="base" latinLnBrk="0" hangingPunct="1">
                        <a:lnSpc>
                          <a:spcPct val="300000"/>
                        </a:lnSpc>
                        <a:spcBef>
                          <a:spcPct val="2000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rPr>
                        <a:t>4</a:t>
                      </a:r>
                    </a:p>
                  </a:txBody>
                  <a:tcPr marL="83279" marR="83279"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l-GR" sz="2000" b="0" i="0" u="none" strike="noStrike" cap="none" normalizeH="0" baseline="0" dirty="0" smtClean="0">
                        <a:ln>
                          <a:noFill/>
                        </a:ln>
                        <a:solidFill>
                          <a:schemeClr val="tx1"/>
                        </a:solidFill>
                        <a:effectLst/>
                        <a:latin typeface="+mn-lt"/>
                      </a:endParaRPr>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c vMerge="1">
                  <a:txBody>
                    <a:bodyPr/>
                    <a:lstStyle/>
                    <a:p>
                      <a:endParaRPr lang="el-GR"/>
                    </a:p>
                  </a:txBody>
                  <a:tcPr/>
                </a:tc>
              </a:tr>
              <a:tr h="349747">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r>
                        <a:rPr lang="el-GR" dirty="0" smtClean="0"/>
                        <a:t>Σε Μεταφορά </a:t>
                      </a:r>
                      <a:endParaRPr lang="el-GR" dirty="0"/>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dirty="0" smtClean="0"/>
                        <a:t>……………</a:t>
                      </a:r>
                      <a:endParaRPr lang="el-GR" dirty="0"/>
                    </a:p>
                  </a:txBody>
                  <a:tcPr marL="83279" marR="83279"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l-GR" dirty="0" smtClean="0"/>
                        <a:t>……………</a:t>
                      </a:r>
                      <a:endParaRPr lang="el-GR" dirty="0"/>
                    </a:p>
                  </a:txBody>
                  <a:tcPr marL="83279" marR="8327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79" name="Line 39"/>
          <p:cNvSpPr>
            <a:spLocks noChangeShapeType="1"/>
          </p:cNvSpPr>
          <p:nvPr/>
        </p:nvSpPr>
        <p:spPr bwMode="auto">
          <a:xfrm>
            <a:off x="1908172" y="4221088"/>
            <a:ext cx="20875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dirty="0">
              <a:solidFill>
                <a:prstClr val="black"/>
              </a:solidFill>
            </a:endParaRPr>
          </a:p>
        </p:txBody>
      </p:sp>
      <p:sp>
        <p:nvSpPr>
          <p:cNvPr id="10280" name="Line 40"/>
          <p:cNvSpPr>
            <a:spLocks noChangeShapeType="1"/>
          </p:cNvSpPr>
          <p:nvPr/>
        </p:nvSpPr>
        <p:spPr bwMode="auto">
          <a:xfrm>
            <a:off x="4213564" y="4221088"/>
            <a:ext cx="194421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dirty="0">
              <a:solidFill>
                <a:prstClr val="black"/>
              </a:solidFill>
            </a:endParaRPr>
          </a:p>
        </p:txBody>
      </p:sp>
      <p:sp>
        <p:nvSpPr>
          <p:cNvPr id="10281" name="Line 41"/>
          <p:cNvSpPr>
            <a:spLocks noChangeShapeType="1"/>
          </p:cNvSpPr>
          <p:nvPr/>
        </p:nvSpPr>
        <p:spPr bwMode="auto">
          <a:xfrm>
            <a:off x="1908172" y="5661248"/>
            <a:ext cx="20161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dirty="0">
              <a:solidFill>
                <a:prstClr val="black"/>
              </a:solidFill>
            </a:endParaRPr>
          </a:p>
        </p:txBody>
      </p:sp>
      <p:sp>
        <p:nvSpPr>
          <p:cNvPr id="10282" name="Line 42"/>
          <p:cNvSpPr>
            <a:spLocks noChangeShapeType="1"/>
          </p:cNvSpPr>
          <p:nvPr/>
        </p:nvSpPr>
        <p:spPr bwMode="auto">
          <a:xfrm>
            <a:off x="4213564" y="5661248"/>
            <a:ext cx="20161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dirty="0">
              <a:solidFill>
                <a:prstClr val="black"/>
              </a:solidFill>
            </a:endParaRPr>
          </a:p>
        </p:txBody>
      </p:sp>
      <p:sp>
        <p:nvSpPr>
          <p:cNvPr id="2" name="Θέση αριθμού διαφάνειας 1"/>
          <p:cNvSpPr>
            <a:spLocks noGrp="1"/>
          </p:cNvSpPr>
          <p:nvPr>
            <p:ph type="sldNum" sz="quarter" idx="12"/>
          </p:nvPr>
        </p:nvSpPr>
        <p:spPr>
          <a:xfrm>
            <a:off x="6804248" y="6381328"/>
            <a:ext cx="2133600" cy="365125"/>
          </a:xfrm>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xmlns="" val="22231327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Αρχές Γενικής Λογιστική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Αρχές Γενικής Λογιστικής</Template>
  <TotalTime>3</TotalTime>
  <Words>1558</Words>
  <Application>Microsoft Office PowerPoint</Application>
  <PresentationFormat>Προβολή στην οθόνη (4:3)</PresentationFormat>
  <Paragraphs>302</Paragraphs>
  <Slides>26</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26</vt:i4>
      </vt:variant>
    </vt:vector>
  </HeadingPairs>
  <TitlesOfParts>
    <vt:vector size="28" baseType="lpstr">
      <vt:lpstr>Αρχές Γενικής Λογιστικής</vt:lpstr>
      <vt:lpstr>template</vt:lpstr>
      <vt:lpstr>Αρχές Γενικής Λογιστικής</vt:lpstr>
      <vt:lpstr>Η διαδικασία (λογιστική σειρά) καταχώρησης των μεταβολών στα  βιβλία της επιχείρησης</vt:lpstr>
      <vt:lpstr>Ημερολόγιο (1 από 2)</vt:lpstr>
      <vt:lpstr>Ημερολόγιο (2 από 2)</vt:lpstr>
      <vt:lpstr>Ημερολογιακή εγγραφή (1 από 2)</vt:lpstr>
      <vt:lpstr>Ημερολογιακή εγγραφή (2 από 2)</vt:lpstr>
      <vt:lpstr>Ημερολόγιο και ημερολογιακή εγγραφή (1 από 3)</vt:lpstr>
      <vt:lpstr>Ημερολόγιο και ημερολογιακή εγγραφή (2 από 3)</vt:lpstr>
      <vt:lpstr>Ημερολόγιο και ημερολογιακή εγγραφή (3 από 3)</vt:lpstr>
      <vt:lpstr>Καθολικά (1 από 2)</vt:lpstr>
      <vt:lpstr>Καθολικά (2 από 2)</vt:lpstr>
      <vt:lpstr>Ημερολόγιο και καθολικά (1 από 4)</vt:lpstr>
      <vt:lpstr>Ημερολόγιο και καθολικά (2 από 4)</vt:lpstr>
      <vt:lpstr>Ημερολόγιο και καθολικά (3 από 4)</vt:lpstr>
      <vt:lpstr>Ημερολόγιο και καθολικά (4 από 4)</vt:lpstr>
      <vt:lpstr>Ισοζύγιο (1 από 4)</vt:lpstr>
      <vt:lpstr>Ισοζύγιο (2 από 4)</vt:lpstr>
      <vt:lpstr>Ισοζύγιο (3 από 4)</vt:lpstr>
      <vt:lpstr>Ισοζύγιο (4 από 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Αρχές Γενικής Λογιστικής</dc:title>
  <dc:creator>opencourses@teiath.gr</dc:creator>
  <cp:lastModifiedBy>OWNER</cp:lastModifiedBy>
  <cp:revision>5</cp:revision>
  <dcterms:created xsi:type="dcterms:W3CDTF">2014-10-06T11:50:44Z</dcterms:created>
  <dcterms:modified xsi:type="dcterms:W3CDTF">2015-03-08T16:46:51Z</dcterms:modified>
</cp:coreProperties>
</file>