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57" r:id="rId19"/>
    <p:sldId id="262" r:id="rId20"/>
    <p:sldId id="264" r:id="rId21"/>
    <p:sldId id="282" r:id="rId22"/>
    <p:sldId id="283"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5" d="100"/>
          <a:sy n="65" d="100"/>
        </p:scale>
        <p:origin x="-69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08/03/2015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08/03/2015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xmlns="" val="335098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xmlns=""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4767502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0089696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9562287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012225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9547245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1544628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1076706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8316282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6226468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999853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6080525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Αρχές Γενικής Λογιστικής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fontScale="92500" lnSpcReduction="10000"/>
          </a:bodyPr>
          <a:lstStyle/>
          <a:p>
            <a:pPr>
              <a:spcAft>
                <a:spcPts val="1800"/>
              </a:spcAft>
            </a:pPr>
            <a:r>
              <a:rPr lang="el-GR" sz="2800" b="1" dirty="0" smtClean="0"/>
              <a:t>Ενότητα 1</a:t>
            </a:r>
            <a:r>
              <a:rPr lang="en-US" sz="2800" b="1" dirty="0" smtClean="0"/>
              <a:t>2</a:t>
            </a:r>
            <a:r>
              <a:rPr lang="el-GR" sz="2800" dirty="0" smtClean="0"/>
              <a:t>:</a:t>
            </a:r>
            <a:r>
              <a:rPr lang="en-US" sz="2800" dirty="0" smtClean="0"/>
              <a:t> </a:t>
            </a:r>
            <a:r>
              <a:rPr lang="el-GR" sz="2800" dirty="0"/>
              <a:t>Ελληνικό Γενικό Λογιστικό </a:t>
            </a:r>
            <a:r>
              <a:rPr lang="el-GR" sz="2800" dirty="0" smtClean="0"/>
              <a:t>Σχέδιο</a:t>
            </a:r>
            <a:r>
              <a:rPr lang="en-US" sz="2800" dirty="0" smtClean="0"/>
              <a:t> (</a:t>
            </a:r>
            <a:r>
              <a:rPr lang="el-GR" sz="2800" dirty="0"/>
              <a:t>Αρχές- Διάρθρωση – Ομάδα 1 έως 3)</a:t>
            </a:r>
            <a:endParaRPr lang="el-GR" sz="2800" dirty="0" smtClean="0"/>
          </a:p>
          <a:p>
            <a:r>
              <a:rPr lang="el-GR" sz="2400" dirty="0"/>
              <a:t>Κωνσταντίνος Πολίτης, Οικονομολόγος</a:t>
            </a:r>
            <a:r>
              <a:rPr lang="en-US" sz="2400" dirty="0"/>
              <a:t>, MEd, MBA</a:t>
            </a:r>
            <a:r>
              <a:rPr lang="el-GR" sz="2400" dirty="0"/>
              <a:t> </a:t>
            </a:r>
            <a:endParaRPr lang="en-US" sz="2400" dirty="0"/>
          </a:p>
          <a:p>
            <a:r>
              <a:rPr lang="el-GR" sz="2400" dirty="0" smtClean="0"/>
              <a:t>Καθηγητής</a:t>
            </a:r>
            <a:r>
              <a:rPr lang="en-US" sz="2400" dirty="0" smtClean="0"/>
              <a:t> </a:t>
            </a:r>
            <a:r>
              <a:rPr lang="el-GR" sz="2400" dirty="0" smtClean="0"/>
              <a:t> </a:t>
            </a:r>
            <a:r>
              <a:rPr lang="el-GR" sz="2400" dirty="0"/>
              <a:t>Εφαρμογών</a:t>
            </a:r>
          </a:p>
          <a:p>
            <a:r>
              <a:rPr lang="el-GR" sz="2400" dirty="0"/>
              <a:t>Τμήμα Διοίκησης Τουριστικών Επιχειρήσεων</a:t>
            </a:r>
            <a:r>
              <a:rPr lang="el-GR" sz="2400" b="1" dirty="0"/>
              <a:t> </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Ομάδα </a:t>
            </a:r>
            <a:r>
              <a:rPr lang="el-GR" dirty="0"/>
              <a:t>1</a:t>
            </a:r>
            <a:r>
              <a:rPr lang="el-GR" baseline="30000" dirty="0"/>
              <a:t>η</a:t>
            </a:r>
            <a:r>
              <a:rPr lang="el-GR" dirty="0"/>
              <a:t>: </a:t>
            </a:r>
            <a:r>
              <a:rPr lang="el-GR" dirty="0" smtClean="0"/>
              <a:t>πάγιο </a:t>
            </a:r>
            <a:r>
              <a:rPr lang="el-GR" dirty="0"/>
              <a:t>ενεργητικό </a:t>
            </a:r>
            <a:r>
              <a:rPr lang="el-GR" sz="3200" b="0" dirty="0" smtClean="0"/>
              <a:t>(2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marL="0" indent="0">
              <a:buNone/>
            </a:pPr>
            <a:r>
              <a:rPr lang="el-GR" b="1" dirty="0"/>
              <a:t>Ειδικότερα περιλαμβάνονται:</a:t>
            </a:r>
          </a:p>
          <a:p>
            <a:pPr>
              <a:spcBef>
                <a:spcPts val="1800"/>
              </a:spcBef>
            </a:pPr>
            <a:r>
              <a:rPr lang="el-GR" dirty="0"/>
              <a:t>Ενσώματα πάγια στοιχεία (λογαριασμοί 10-15): Είναι τα υλικά αγαθά που αποκτάει η οικονομική μονάδα με σκοπό να τα χρησιμοποιεί ως μέσα δράσεώς της κατά τη διάρκεια της ωφέλιμης ζωής τους, η οποία είναι οπωσδήποτε μεγαλύτερη από ένα έτος.</a:t>
            </a:r>
          </a:p>
          <a:p>
            <a:pPr>
              <a:spcBef>
                <a:spcPts val="1800"/>
              </a:spcBef>
            </a:pPr>
            <a:r>
              <a:rPr lang="el-GR" dirty="0"/>
              <a:t>Ασώματες ακινητοποιήσεις ή άυλα πάγια στοιχεία (λογαριασμοί 16.00-16.09): Είναι τα ασώματα οικονομικά αγαθά που αποκτούνται από την οικονομική μονάδα με σκοπό να χρησιμοποιούνται παραγωγικά για χρονικό διάστημα οπωσδήποτε μεγαλύτερο από ένα έτος.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xmlns="" val="394818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Ομάδα </a:t>
            </a:r>
            <a:r>
              <a:rPr lang="el-GR" dirty="0"/>
              <a:t>1</a:t>
            </a:r>
            <a:r>
              <a:rPr lang="el-GR" baseline="30000" dirty="0"/>
              <a:t>η</a:t>
            </a:r>
            <a:r>
              <a:rPr lang="el-GR" dirty="0"/>
              <a:t>: </a:t>
            </a:r>
            <a:r>
              <a:rPr lang="el-GR" dirty="0" smtClean="0"/>
              <a:t>πάγιο </a:t>
            </a:r>
            <a:r>
              <a:rPr lang="el-GR" dirty="0"/>
              <a:t>ενεργητικό </a:t>
            </a:r>
            <a:r>
              <a:rPr lang="el-GR" sz="3200" b="0" dirty="0" smtClean="0"/>
              <a:t>(3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normAutofit lnSpcReduction="10000"/>
          </a:bodyPr>
          <a:lstStyle/>
          <a:p>
            <a:r>
              <a:rPr lang="el-GR" dirty="0"/>
              <a:t>Έξοδα πολυετούς αποσβέσεως (λογαριασμοί 16.10-16.19): Είναι τα έξοδα που αποσβένονται τμηματικά και πραγματοποιούνται για την ίδρυση και οργάνωση της οικονομικής μονάδας, για την απόκτηση διαρκών μέσων εκμεταλλεύσεως και για την επέκταση και αναδιοργάνωσή της.</a:t>
            </a:r>
          </a:p>
          <a:p>
            <a:pPr>
              <a:spcBef>
                <a:spcPts val="1800"/>
              </a:spcBef>
            </a:pPr>
            <a:r>
              <a:rPr lang="el-GR" dirty="0"/>
              <a:t>Συμμετοχές και μακροπρόθεσμες απαιτήσεις (λογαριασμός 18): Είναι οι συμμετοχές σε άλλες οικονομικές μονάδες, οποιασδήποτε νομικής μορφής - Α.Ε., Ε.Π.Ε., Ε.Ε., Ο.Ε. και άλλες -, οι οποίες εξασφαλίζουν την άσκηση επιρροής πάνω σ' αυτές και αποκτούνται με σκοπό διαρκούς κατοχής τους, και οι κατά τρίτων απαιτήσεις της οικονομικής μονάδας, για τις οποίες η προθεσμία εξοφλήσεως λήγει μετά από το τέλος της επόμενης χρήσεως.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xmlns="" val="1988235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Ομάδα </a:t>
            </a:r>
            <a:r>
              <a:rPr lang="el-GR" dirty="0"/>
              <a:t>1</a:t>
            </a:r>
            <a:r>
              <a:rPr lang="el-GR" baseline="30000" dirty="0"/>
              <a:t>η</a:t>
            </a:r>
            <a:r>
              <a:rPr lang="el-GR" dirty="0"/>
              <a:t>: </a:t>
            </a:r>
            <a:r>
              <a:rPr lang="el-GR" dirty="0" smtClean="0"/>
              <a:t>πάγιο </a:t>
            </a:r>
            <a:r>
              <a:rPr lang="el-GR" dirty="0"/>
              <a:t>ενεργητικό </a:t>
            </a:r>
            <a:r>
              <a:rPr lang="el-GR" sz="3200" b="0" dirty="0" smtClean="0"/>
              <a:t>(4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a:xfrm>
            <a:off x="457200" y="1196752"/>
            <a:ext cx="8229600" cy="5400600"/>
          </a:xfrm>
        </p:spPr>
        <p:txBody>
          <a:bodyPr>
            <a:normAutofit fontScale="92500" lnSpcReduction="20000"/>
          </a:bodyPr>
          <a:lstStyle/>
          <a:p>
            <a:pPr marL="0" indent="0" algn="ctr">
              <a:buNone/>
            </a:pPr>
            <a:r>
              <a:rPr lang="el-GR" b="1" dirty="0" smtClean="0"/>
              <a:t>Πρωτοβάθμιοι Λογαριασμοί</a:t>
            </a:r>
          </a:p>
          <a:p>
            <a:pPr>
              <a:spcBef>
                <a:spcPts val="1200"/>
              </a:spcBef>
            </a:pPr>
            <a:r>
              <a:rPr lang="el-GR" dirty="0" smtClean="0"/>
              <a:t>10 </a:t>
            </a:r>
            <a:r>
              <a:rPr lang="el-GR" dirty="0"/>
              <a:t>Εδαφικές </a:t>
            </a:r>
            <a:r>
              <a:rPr lang="el-GR" dirty="0" smtClean="0"/>
              <a:t>εκτάσεις, </a:t>
            </a:r>
            <a:endParaRPr lang="el-GR" dirty="0"/>
          </a:p>
          <a:p>
            <a:pPr>
              <a:spcBef>
                <a:spcPts val="1200"/>
              </a:spcBef>
            </a:pPr>
            <a:r>
              <a:rPr lang="el-GR" dirty="0"/>
              <a:t>11 Κτίρια - Εγκαταστάσεις κτιρίων - Τεχνικά </a:t>
            </a:r>
            <a:r>
              <a:rPr lang="el-GR" dirty="0" smtClean="0"/>
              <a:t>έργα,</a:t>
            </a:r>
            <a:endParaRPr lang="el-GR" dirty="0"/>
          </a:p>
          <a:p>
            <a:pPr>
              <a:spcBef>
                <a:spcPts val="1200"/>
              </a:spcBef>
            </a:pPr>
            <a:r>
              <a:rPr lang="el-GR" dirty="0"/>
              <a:t>12 Μηχανήματα - Τεχνικές εγκαταστάσεις - Λοιπός μηχανολογικός </a:t>
            </a:r>
            <a:r>
              <a:rPr lang="el-GR" dirty="0" smtClean="0"/>
              <a:t>εξοπλισμός, </a:t>
            </a:r>
            <a:endParaRPr lang="el-GR" dirty="0"/>
          </a:p>
          <a:p>
            <a:pPr>
              <a:spcBef>
                <a:spcPts val="1200"/>
              </a:spcBef>
            </a:pPr>
            <a:r>
              <a:rPr lang="el-GR" dirty="0"/>
              <a:t>13 Μεταφορικά </a:t>
            </a:r>
            <a:r>
              <a:rPr lang="el-GR" dirty="0" smtClean="0"/>
              <a:t>μέσα, </a:t>
            </a:r>
            <a:endParaRPr lang="el-GR" dirty="0"/>
          </a:p>
          <a:p>
            <a:pPr>
              <a:spcBef>
                <a:spcPts val="1200"/>
              </a:spcBef>
            </a:pPr>
            <a:r>
              <a:rPr lang="el-GR" dirty="0"/>
              <a:t>14 Έπιπλα και λοιπός </a:t>
            </a:r>
            <a:r>
              <a:rPr lang="el-GR" dirty="0" smtClean="0"/>
              <a:t>εξοπλισμός, </a:t>
            </a:r>
            <a:endParaRPr lang="el-GR" dirty="0"/>
          </a:p>
          <a:p>
            <a:pPr>
              <a:spcBef>
                <a:spcPts val="1200"/>
              </a:spcBef>
            </a:pPr>
            <a:r>
              <a:rPr lang="el-GR" dirty="0"/>
              <a:t>15 Ακινητοποιήσεις υπό εκτέλεση και προκαταβολές κτήσεως πάγιων </a:t>
            </a:r>
            <a:r>
              <a:rPr lang="el-GR" dirty="0" smtClean="0"/>
              <a:t>στοιχείων, </a:t>
            </a:r>
            <a:endParaRPr lang="el-GR" dirty="0"/>
          </a:p>
          <a:p>
            <a:pPr>
              <a:spcBef>
                <a:spcPts val="1200"/>
              </a:spcBef>
            </a:pPr>
            <a:r>
              <a:rPr lang="el-GR" dirty="0"/>
              <a:t>16 Ασώματες ακινητοποιήσεις και έξοδα πολυετούς </a:t>
            </a:r>
            <a:r>
              <a:rPr lang="el-GR" dirty="0" smtClean="0"/>
              <a:t>αποσβέσεως, </a:t>
            </a:r>
            <a:endParaRPr lang="el-GR" dirty="0"/>
          </a:p>
          <a:p>
            <a:pPr>
              <a:spcBef>
                <a:spcPts val="1200"/>
              </a:spcBef>
            </a:pPr>
            <a:r>
              <a:rPr lang="el-GR" dirty="0"/>
              <a:t>17 </a:t>
            </a:r>
            <a:r>
              <a:rPr lang="el-GR" dirty="0" smtClean="0"/>
              <a:t>............................................................................, </a:t>
            </a:r>
            <a:endParaRPr lang="el-GR" dirty="0"/>
          </a:p>
          <a:p>
            <a:pPr>
              <a:spcBef>
                <a:spcPts val="1200"/>
              </a:spcBef>
            </a:pPr>
            <a:r>
              <a:rPr lang="el-GR" dirty="0"/>
              <a:t>18 Συμμετοχές και λοιπές μακροπρόθεσμες </a:t>
            </a:r>
            <a:r>
              <a:rPr lang="el-GR" dirty="0" smtClean="0"/>
              <a:t>απαιτήσεις,</a:t>
            </a:r>
            <a:endParaRPr lang="el-GR" dirty="0"/>
          </a:p>
          <a:p>
            <a:pPr>
              <a:spcBef>
                <a:spcPts val="1200"/>
              </a:spcBef>
            </a:pPr>
            <a:r>
              <a:rPr lang="el-GR" dirty="0"/>
              <a:t>19 Πάγιο ενεργητικό υποκαταστημάτων ή άλλων </a:t>
            </a:r>
            <a:r>
              <a:rPr lang="el-GR" dirty="0" smtClean="0"/>
              <a:t>κέντρων.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xmlns="" val="2634323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Ομάδα 2</a:t>
            </a:r>
            <a:r>
              <a:rPr lang="el-GR" baseline="30000" dirty="0" smtClean="0"/>
              <a:t>η</a:t>
            </a:r>
            <a:r>
              <a:rPr lang="el-GR" dirty="0" smtClean="0"/>
              <a:t>: </a:t>
            </a:r>
            <a:r>
              <a:rPr lang="el-GR" dirty="0" smtClean="0"/>
              <a:t>αποθέματα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291264" cy="5328592"/>
          </a:xfrm>
        </p:spPr>
        <p:txBody>
          <a:bodyPr>
            <a:normAutofit fontScale="92500" lnSpcReduction="10000"/>
          </a:bodyPr>
          <a:lstStyle/>
          <a:p>
            <a:pPr marL="0" indent="0">
              <a:lnSpc>
                <a:spcPct val="110000"/>
              </a:lnSpc>
              <a:buNone/>
            </a:pPr>
            <a:r>
              <a:rPr lang="el-GR" dirty="0"/>
              <a:t>Παρακολουθούνται τα αποθέματα της οικονομικής μονάδας που προέρχονται, είτε από απογραφή, είτε από αγορά, είτε από ιδιοπαραγωγή και, σε εξαιρετικές περιπτώσεις, είτε από ανταλλαγή, είτε από εισφορά σε είδος, είτε από δωρεά.</a:t>
            </a:r>
          </a:p>
          <a:p>
            <a:pPr marL="0" indent="0">
              <a:lnSpc>
                <a:spcPct val="110000"/>
              </a:lnSpc>
              <a:buNone/>
            </a:pPr>
            <a:r>
              <a:rPr lang="el-GR" dirty="0"/>
              <a:t>Αποθέματα είναι τα υλικά αγαθά που ανήκουν στην οικονομική μονάδα, τα οποία: (1) προορίζονται να πωληθούν κατά τη συνήθη πορεία των εργασιών της, (2) βρίσκονται στη διαδικασία της παραγωγής και προορίζονται να πωληθούν όταν πάρουν τη μορφή των έτοιμων προϊόντων, (3) προορίζονται να αναλωθούν για την παραγωγή έτοιμων αγαθών ή την παροχή υπηρεσιών, (4) προορίζονται να αναλωθούν για την καλή λειτουργία, τη συντήρηση ή επισκευή, καθώς και την ιδιοπαραγωγή πάγιων στοιχείων, (5) προορίζονται να χρησιμοποιηθούν για τη συσκευασία π.χ. των παραγόμενων έτοιμων προϊόντων ή των εμπορευμάτων που προορίζονται για πώληση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xmlns="" val="159837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Ομάδα 2</a:t>
            </a:r>
            <a:r>
              <a:rPr lang="el-GR" baseline="30000" dirty="0"/>
              <a:t>η</a:t>
            </a:r>
            <a:r>
              <a:rPr lang="el-GR" dirty="0"/>
              <a:t>: </a:t>
            </a:r>
            <a:r>
              <a:rPr lang="el-GR" dirty="0" smtClean="0"/>
              <a:t>αποθέματα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196751"/>
            <a:ext cx="8229600" cy="5524723"/>
          </a:xfrm>
        </p:spPr>
        <p:txBody>
          <a:bodyPr>
            <a:normAutofit fontScale="92500" lnSpcReduction="20000"/>
          </a:bodyPr>
          <a:lstStyle/>
          <a:p>
            <a:pPr marL="0" indent="0" algn="ctr">
              <a:buNone/>
            </a:pPr>
            <a:r>
              <a:rPr lang="el-GR" b="1" dirty="0" smtClean="0"/>
              <a:t>Πρωτοβάθμιοι Λογαριασμοί</a:t>
            </a:r>
          </a:p>
          <a:p>
            <a:pPr>
              <a:spcBef>
                <a:spcPts val="1200"/>
              </a:spcBef>
            </a:pPr>
            <a:r>
              <a:rPr lang="el-GR" dirty="0" smtClean="0"/>
              <a:t>20 </a:t>
            </a:r>
            <a:r>
              <a:rPr lang="el-GR" dirty="0"/>
              <a:t>Εμπορεύματα</a:t>
            </a:r>
          </a:p>
          <a:p>
            <a:pPr>
              <a:spcBef>
                <a:spcPts val="1200"/>
              </a:spcBef>
            </a:pPr>
            <a:r>
              <a:rPr lang="el-GR" dirty="0"/>
              <a:t>21 Προϊόντα έτοιμα και ημιτελή</a:t>
            </a:r>
          </a:p>
          <a:p>
            <a:pPr>
              <a:spcBef>
                <a:spcPts val="1200"/>
              </a:spcBef>
            </a:pPr>
            <a:r>
              <a:rPr lang="el-GR" dirty="0"/>
              <a:t>22 Υποπροϊόντα και υπολείμματα</a:t>
            </a:r>
          </a:p>
          <a:p>
            <a:pPr>
              <a:spcBef>
                <a:spcPts val="1200"/>
              </a:spcBef>
            </a:pPr>
            <a:r>
              <a:rPr lang="el-GR" dirty="0"/>
              <a:t>23 Παραγωγή σε εξέλιξη (προϊόντα, υποπροϊόντα και υπολείμματα στo στάδιο</a:t>
            </a:r>
            <a:br>
              <a:rPr lang="el-GR" dirty="0"/>
            </a:br>
            <a:r>
              <a:rPr lang="el-GR" dirty="0"/>
              <a:t>     της κατεργασίας)</a:t>
            </a:r>
          </a:p>
          <a:p>
            <a:pPr>
              <a:spcBef>
                <a:spcPts val="1200"/>
              </a:spcBef>
            </a:pPr>
            <a:r>
              <a:rPr lang="el-GR" dirty="0"/>
              <a:t>24 Πρώτες και βοηθητικές ύλες - Υλικά συσκευασίας</a:t>
            </a:r>
          </a:p>
          <a:p>
            <a:pPr>
              <a:spcBef>
                <a:spcPts val="1200"/>
              </a:spcBef>
            </a:pPr>
            <a:r>
              <a:rPr lang="el-GR" dirty="0"/>
              <a:t>25 Αναλώσιμα υλικά</a:t>
            </a:r>
          </a:p>
          <a:p>
            <a:pPr>
              <a:spcBef>
                <a:spcPts val="1200"/>
              </a:spcBef>
            </a:pPr>
            <a:r>
              <a:rPr lang="el-GR" dirty="0"/>
              <a:t>26 Ανταλλακτικά πάγιων στοιχείων</a:t>
            </a:r>
          </a:p>
          <a:p>
            <a:pPr>
              <a:spcBef>
                <a:spcPts val="1200"/>
              </a:spcBef>
            </a:pPr>
            <a:r>
              <a:rPr lang="el-GR" dirty="0"/>
              <a:t>27 ...............................................</a:t>
            </a:r>
          </a:p>
          <a:p>
            <a:pPr>
              <a:spcBef>
                <a:spcPts val="1200"/>
              </a:spcBef>
            </a:pPr>
            <a:r>
              <a:rPr lang="el-GR" dirty="0"/>
              <a:t>28 Είδη συσκευασίας</a:t>
            </a:r>
          </a:p>
          <a:p>
            <a:pPr>
              <a:spcBef>
                <a:spcPts val="1200"/>
              </a:spcBef>
            </a:pPr>
            <a:r>
              <a:rPr lang="el-GR" dirty="0"/>
              <a:t>29 Αποθέματα υποκαταστημάτων ή άλλων κέντρων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xmlns="" val="3657974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Ομάδα 3</a:t>
            </a:r>
            <a:r>
              <a:rPr lang="el-GR" sz="4400" baseline="30000" dirty="0" smtClean="0"/>
              <a:t>η</a:t>
            </a:r>
            <a:r>
              <a:rPr lang="el-GR" sz="4400" dirty="0" smtClean="0"/>
              <a:t>: </a:t>
            </a:r>
            <a:r>
              <a:rPr lang="el-GR" sz="4400" dirty="0" smtClean="0"/>
              <a:t>απατήσεις </a:t>
            </a:r>
            <a:r>
              <a:rPr lang="el-GR" sz="4400" dirty="0" smtClean="0"/>
              <a:t>και </a:t>
            </a:r>
            <a:r>
              <a:rPr lang="el-GR" sz="4400" dirty="0" smtClean="0"/>
              <a:t>διαθέσιμα</a:t>
            </a:r>
            <a:r>
              <a:rPr lang="el-GR" sz="4400" dirty="0" smtClean="0"/>
              <a:t/>
            </a:r>
            <a:br>
              <a:rPr lang="el-GR" sz="4400" dirty="0" smtClean="0"/>
            </a:br>
            <a:r>
              <a:rPr lang="el-GR" sz="3600" b="0" dirty="0" smtClean="0"/>
              <a:t>(1 από 2)</a:t>
            </a:r>
            <a:endParaRPr lang="el-GR" sz="3600" b="0" dirty="0"/>
          </a:p>
        </p:txBody>
      </p:sp>
      <p:sp>
        <p:nvSpPr>
          <p:cNvPr id="3" name="Θέση περιεχομένου 2"/>
          <p:cNvSpPr>
            <a:spLocks noGrp="1"/>
          </p:cNvSpPr>
          <p:nvPr>
            <p:ph idx="1"/>
          </p:nvPr>
        </p:nvSpPr>
        <p:spPr>
          <a:xfrm>
            <a:off x="457200" y="1412776"/>
            <a:ext cx="8229600" cy="4824536"/>
          </a:xfrm>
        </p:spPr>
        <p:txBody>
          <a:bodyPr/>
          <a:lstStyle/>
          <a:p>
            <a:pPr marL="0" indent="0">
              <a:spcBef>
                <a:spcPts val="1800"/>
              </a:spcBef>
              <a:buNone/>
            </a:pPr>
            <a:r>
              <a:rPr lang="el-GR" dirty="0"/>
              <a:t>Παρακολουθούνται οι βραχυπρόθεσμες απαιτήσεις, τα αξιόγραφα και τα διαθέσιμα περιουσιακά στοιχεία της οικονομικής μονάδας.</a:t>
            </a:r>
          </a:p>
          <a:p>
            <a:pPr marL="0" indent="0">
              <a:spcBef>
                <a:spcPts val="1800"/>
              </a:spcBef>
              <a:buNone/>
            </a:pPr>
            <a:r>
              <a:rPr lang="el-GR" dirty="0"/>
              <a:t>Βραχυπρόθεσμες απαιτήσεις θεωρούνται εκείνες που, κατά το κλείσιμο του ισολογισμού, είναι εισπρακτέες μέσα στη χρήση που ακολουθεί. Σύμφωνα με την έννοια αυτή, κάθε απαίτηση της οικονομικής μονάδας, της οποίας η προθεσμία εξοφλήσεως λήγει μέσα στην επόμενη χρήση, καταχωρείται στον οικείο λογαριασμό της ομάδας 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xmlns="" val="1413550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Ομάδα </a:t>
            </a:r>
            <a:r>
              <a:rPr lang="el-GR" sz="4400" dirty="0" smtClean="0"/>
              <a:t>3</a:t>
            </a:r>
            <a:r>
              <a:rPr lang="el-GR" sz="4400" baseline="30000" dirty="0" smtClean="0"/>
              <a:t>η</a:t>
            </a:r>
            <a:r>
              <a:rPr lang="el-GR" sz="4400" dirty="0" smtClean="0"/>
              <a:t>: </a:t>
            </a:r>
            <a:r>
              <a:rPr lang="el-GR" sz="4400" dirty="0"/>
              <a:t>α</a:t>
            </a:r>
            <a:r>
              <a:rPr lang="el-GR" sz="4400" dirty="0" smtClean="0"/>
              <a:t>πατήσεις </a:t>
            </a:r>
            <a:r>
              <a:rPr lang="el-GR" sz="4400" dirty="0"/>
              <a:t>και </a:t>
            </a:r>
            <a:r>
              <a:rPr lang="el-GR" sz="4400" dirty="0" smtClean="0"/>
              <a:t>διαθέσιμα</a:t>
            </a:r>
            <a:r>
              <a:rPr lang="el-GR" sz="4400" dirty="0"/>
              <a:t/>
            </a:r>
            <a:br>
              <a:rPr lang="el-GR" sz="4400" dirty="0"/>
            </a:b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smtClean="0"/>
              <a:t>Πρωτοβάθμιοι Λογαριασμοί </a:t>
            </a:r>
          </a:p>
          <a:p>
            <a:pPr>
              <a:spcBef>
                <a:spcPts val="1200"/>
              </a:spcBef>
            </a:pPr>
            <a:r>
              <a:rPr lang="el-GR" dirty="0" smtClean="0"/>
              <a:t>30 Πελάτες, </a:t>
            </a:r>
            <a:endParaRPr lang="el-GR" dirty="0"/>
          </a:p>
          <a:p>
            <a:pPr>
              <a:spcBef>
                <a:spcPts val="1200"/>
              </a:spcBef>
            </a:pPr>
            <a:r>
              <a:rPr lang="el-GR" dirty="0"/>
              <a:t>31 Γραμμάτια </a:t>
            </a:r>
            <a:r>
              <a:rPr lang="el-GR" dirty="0" smtClean="0"/>
              <a:t>εισπρακτέα, </a:t>
            </a:r>
            <a:endParaRPr lang="el-GR" dirty="0"/>
          </a:p>
          <a:p>
            <a:pPr>
              <a:spcBef>
                <a:spcPts val="1200"/>
              </a:spcBef>
            </a:pPr>
            <a:r>
              <a:rPr lang="el-GR" dirty="0"/>
              <a:t>32 Παραγγελίες στο </a:t>
            </a:r>
            <a:r>
              <a:rPr lang="el-GR" dirty="0" smtClean="0"/>
              <a:t>εξωτερικό, </a:t>
            </a:r>
            <a:endParaRPr lang="el-GR" dirty="0"/>
          </a:p>
          <a:p>
            <a:pPr>
              <a:spcBef>
                <a:spcPts val="1200"/>
              </a:spcBef>
            </a:pPr>
            <a:r>
              <a:rPr lang="el-GR" dirty="0"/>
              <a:t>33 Χρεώστες </a:t>
            </a:r>
            <a:r>
              <a:rPr lang="el-GR" dirty="0" smtClean="0"/>
              <a:t>διάφοροι, </a:t>
            </a:r>
            <a:endParaRPr lang="el-GR" dirty="0"/>
          </a:p>
          <a:p>
            <a:pPr>
              <a:spcBef>
                <a:spcPts val="1200"/>
              </a:spcBef>
            </a:pPr>
            <a:r>
              <a:rPr lang="el-GR" dirty="0"/>
              <a:t>34 </a:t>
            </a:r>
            <a:r>
              <a:rPr lang="el-GR" dirty="0" smtClean="0"/>
              <a:t>Χρεόγραφα, </a:t>
            </a:r>
            <a:endParaRPr lang="el-GR" dirty="0"/>
          </a:p>
          <a:p>
            <a:pPr>
              <a:spcBef>
                <a:spcPts val="1200"/>
              </a:spcBef>
            </a:pPr>
            <a:r>
              <a:rPr lang="el-GR" dirty="0"/>
              <a:t>35 Λογαριασμοί διαχειρίσεως προκαταβολών και </a:t>
            </a:r>
            <a:r>
              <a:rPr lang="el-GR" dirty="0" smtClean="0"/>
              <a:t>πιστώσεων, </a:t>
            </a:r>
            <a:endParaRPr lang="el-GR" dirty="0"/>
          </a:p>
          <a:p>
            <a:pPr>
              <a:spcBef>
                <a:spcPts val="1200"/>
              </a:spcBef>
            </a:pPr>
            <a:r>
              <a:rPr lang="el-GR" dirty="0"/>
              <a:t>36 Μεταβατικοί λογαριασμοί </a:t>
            </a:r>
            <a:r>
              <a:rPr lang="el-GR" dirty="0" smtClean="0"/>
              <a:t>ενεργητικού, </a:t>
            </a:r>
            <a:endParaRPr lang="el-GR" dirty="0"/>
          </a:p>
          <a:p>
            <a:pPr>
              <a:spcBef>
                <a:spcPts val="1200"/>
              </a:spcBef>
            </a:pPr>
            <a:r>
              <a:rPr lang="el-GR" dirty="0"/>
              <a:t>37 ....................................... </a:t>
            </a:r>
            <a:r>
              <a:rPr lang="el-GR" dirty="0" smtClean="0"/>
              <a:t>,</a:t>
            </a:r>
            <a:endParaRPr lang="el-GR" dirty="0"/>
          </a:p>
          <a:p>
            <a:pPr>
              <a:spcBef>
                <a:spcPts val="1200"/>
              </a:spcBef>
            </a:pPr>
            <a:r>
              <a:rPr lang="el-GR" dirty="0"/>
              <a:t>38 Χρηματικά </a:t>
            </a:r>
            <a:r>
              <a:rPr lang="el-GR" dirty="0" smtClean="0"/>
              <a:t>διαθέσιμα,</a:t>
            </a:r>
            <a:endParaRPr lang="el-GR" dirty="0"/>
          </a:p>
          <a:p>
            <a:pPr>
              <a:spcBef>
                <a:spcPts val="1200"/>
              </a:spcBef>
            </a:pPr>
            <a:r>
              <a:rPr lang="el-GR" dirty="0"/>
              <a:t>39 Απαιτήσεις και διαθέσιμα υποκαταστημάτων ή άλλων </a:t>
            </a:r>
            <a:r>
              <a:rPr lang="el-GR" dirty="0" smtClean="0"/>
              <a:t>κέντρων.</a:t>
            </a:r>
            <a:endParaRPr lang="el-GR" dirty="0"/>
          </a:p>
          <a:p>
            <a:pPr>
              <a:spcBef>
                <a:spcPts val="1200"/>
              </a:spcBef>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xmlns="" val="2498708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Σας ευχαριστώ πολύ</a:t>
            </a:r>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Κωνσταντίνος Πολίτης 2014. Κωνσταντίνος Πολίτης. «Αρχές Γενικής Λογιστικής. Ενότητα 1</a:t>
            </a:r>
            <a:r>
              <a:rPr lang="en-US" sz="2000" dirty="0" smtClean="0"/>
              <a:t>2: </a:t>
            </a:r>
            <a:r>
              <a:rPr lang="el-GR" sz="2000" dirty="0" smtClean="0"/>
              <a:t>Ελληνικό </a:t>
            </a:r>
            <a:r>
              <a:rPr lang="el-GR" sz="2000" dirty="0"/>
              <a:t>Γενικό Λογιστικό </a:t>
            </a:r>
            <a:r>
              <a:rPr lang="el-GR" sz="2000" dirty="0" smtClean="0"/>
              <a:t>Σχέδιο</a:t>
            </a:r>
            <a:r>
              <a:rPr lang="en-US" sz="2000" dirty="0" smtClean="0"/>
              <a:t>(</a:t>
            </a:r>
            <a:r>
              <a:rPr lang="el-GR" sz="2000" dirty="0"/>
              <a:t>Αρχές- Διάρθρωση – Ομάδα 1 έως </a:t>
            </a:r>
            <a:r>
              <a:rPr lang="el-GR" sz="2000" dirty="0" smtClean="0"/>
              <a:t>3».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Βασικές αρχές του Ε.Γ.Λ.Σ.</a:t>
            </a:r>
          </a:p>
        </p:txBody>
      </p:sp>
      <p:sp>
        <p:nvSpPr>
          <p:cNvPr id="3" name="Θέση περιεχομένου 2"/>
          <p:cNvSpPr>
            <a:spLocks noGrp="1"/>
          </p:cNvSpPr>
          <p:nvPr>
            <p:ph idx="1"/>
          </p:nvPr>
        </p:nvSpPr>
        <p:spPr/>
        <p:txBody>
          <a:bodyPr>
            <a:normAutofit/>
          </a:bodyPr>
          <a:lstStyle/>
          <a:p>
            <a:pPr marL="0" indent="0">
              <a:spcBef>
                <a:spcPts val="1800"/>
              </a:spcBef>
              <a:buNone/>
            </a:pPr>
            <a:r>
              <a:rPr lang="el-GR" sz="2400" dirty="0"/>
              <a:t>Το Ε.Γ.Λ.Σ. εφαρμόζεται προκειμένου η όλη λογιστική εργασία που διεξάγεται στην Ελληνική επιχείρηση να γίνεται ομοιόμορφα και ορθολογικά.  </a:t>
            </a:r>
          </a:p>
          <a:p>
            <a:pPr marL="0" indent="0">
              <a:spcBef>
                <a:spcPts val="1800"/>
              </a:spcBef>
              <a:buNone/>
            </a:pPr>
            <a:r>
              <a:rPr lang="el-GR" sz="2400" dirty="0" smtClean="0"/>
              <a:t>Ακολουθούν οι </a:t>
            </a:r>
            <a:r>
              <a:rPr lang="el-GR" sz="2400" dirty="0"/>
              <a:t>βασικές αρχές της διάρθρωσής </a:t>
            </a:r>
            <a:r>
              <a:rPr lang="el-GR" sz="2400" dirty="0" smtClean="0"/>
              <a:t>του.</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xmlns="" val="1618069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3420214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5486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Αρχή της </a:t>
            </a:r>
            <a:r>
              <a:rPr lang="el-GR" dirty="0" smtClean="0"/>
              <a:t>α</a:t>
            </a:r>
            <a:r>
              <a:rPr lang="el-GR" dirty="0" smtClean="0"/>
              <a:t>υτονομίας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229600" cy="5544616"/>
          </a:xfrm>
        </p:spPr>
        <p:txBody>
          <a:bodyPr>
            <a:noAutofit/>
          </a:bodyPr>
          <a:lstStyle/>
          <a:p>
            <a:pPr marL="457200" indent="-457200">
              <a:lnSpc>
                <a:spcPct val="110000"/>
              </a:lnSpc>
              <a:spcBef>
                <a:spcPts val="1200"/>
              </a:spcBef>
              <a:buFont typeface="+mj-lt"/>
              <a:buAutoNum type="arabicPeriod"/>
            </a:pPr>
            <a:r>
              <a:rPr lang="el-GR" sz="2200" dirty="0"/>
              <a:t>Το σχέδιο λογαριασμών κατανέμεται σε τρία μέρη, καθένα από τα οποία αποτελεί ιδιαίτερο και ανεξάρτητο λογιστικό κύκλωμα. Οι λογαριασμοί το καθενός από τα μέρη αυτά συνδέονται και συλλειτουργούν μεταξύ τους, χωρίς να επηρεάζουν λογιστικά τους λογαριασμούς των άλλων δύο μερών.</a:t>
            </a:r>
          </a:p>
          <a:p>
            <a:pPr marL="457200" indent="-457200">
              <a:lnSpc>
                <a:spcPct val="110000"/>
              </a:lnSpc>
              <a:spcBef>
                <a:spcPts val="1200"/>
              </a:spcBef>
              <a:buFont typeface="+mj-lt"/>
              <a:buAutoNum type="arabicPeriod"/>
            </a:pPr>
            <a:r>
              <a:rPr lang="el-GR" sz="2200" dirty="0" smtClean="0"/>
              <a:t>Σύμφωνα </a:t>
            </a:r>
            <a:r>
              <a:rPr lang="el-GR" sz="2200" dirty="0"/>
              <a:t>με την αρχή της αυτονομίας η αναλυτική λογιστική λειτουργεί ανεξάρτητα από τη γενική, σε λογαριασμούς που αναπτύσσονται στην ομάδα 9, συνδέονται δε και συλλειτουργούν μεταξύ τους στο ανεξάρτητα λογιστικό κύκλωμα της ομάδας αυτής</a:t>
            </a:r>
            <a:r>
              <a:rPr lang="el-GR" sz="2200" dirty="0" smtClean="0"/>
              <a:t>.</a:t>
            </a:r>
            <a:endParaRPr lang="el-GR" sz="2200" dirty="0"/>
          </a:p>
          <a:p>
            <a:pPr marL="457200" indent="-457200">
              <a:lnSpc>
                <a:spcPct val="110000"/>
              </a:lnSpc>
              <a:spcBef>
                <a:spcPts val="1200"/>
              </a:spcBef>
              <a:buFont typeface="+mj-lt"/>
              <a:buAutoNum type="arabicPeriod"/>
            </a:pPr>
            <a:r>
              <a:rPr lang="el-GR" sz="2200" dirty="0" smtClean="0"/>
              <a:t>Η </a:t>
            </a:r>
            <a:r>
              <a:rPr lang="el-GR" sz="2200" dirty="0"/>
              <a:t>αυτονομία της αναλυτικής λογιστικής εκμεταλλεύσεως εξασφαλίζεται με διάμεσους - </a:t>
            </a:r>
            <a:r>
              <a:rPr lang="el-GR" sz="2200" dirty="0" smtClean="0"/>
              <a:t>αντικριζόμενους </a:t>
            </a:r>
            <a:r>
              <a:rPr lang="el-GR" sz="2200" dirty="0"/>
              <a:t>λογαριασμούς, οι οποίοι ανοίγονται και λειτουργούν στην ομάδα 9 σύμφωνα με όσα καθορίζονται στο σχέδιο</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xmlns="" val="178902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Αρχή της </a:t>
            </a:r>
            <a:r>
              <a:rPr lang="el-GR" dirty="0" smtClean="0"/>
              <a:t>αυτονομίας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lnSpc>
                <a:spcPct val="110000"/>
              </a:lnSpc>
              <a:spcBef>
                <a:spcPts val="1200"/>
              </a:spcBef>
              <a:buFont typeface="+mj-lt"/>
              <a:buAutoNum type="arabicPeriod" startAt="4"/>
            </a:pPr>
            <a:r>
              <a:rPr lang="el-GR" dirty="0" smtClean="0"/>
              <a:t>Οι </a:t>
            </a:r>
            <a:r>
              <a:rPr lang="el-GR" dirty="0"/>
              <a:t>λογαριασμοί ουσίας της γενικής λογιστικής, που αναπτύσσονται στις ομάδες 1-8,λειτουργούν σε ανεξάρτητο λογιστικό κύκλωμα σύμφωνα με όσα καθορίζονται στο </a:t>
            </a:r>
            <a:r>
              <a:rPr lang="el-GR" dirty="0" smtClean="0"/>
              <a:t>σχέδιο.</a:t>
            </a:r>
            <a:endParaRPr lang="el-GR" dirty="0"/>
          </a:p>
          <a:p>
            <a:pPr marL="457200" indent="-457200">
              <a:lnSpc>
                <a:spcPct val="110000"/>
              </a:lnSpc>
              <a:spcBef>
                <a:spcPts val="1200"/>
              </a:spcBef>
              <a:buFont typeface="+mj-lt"/>
              <a:buAutoNum type="arabicPeriod" startAt="4"/>
            </a:pPr>
            <a:r>
              <a:rPr lang="el-GR" dirty="0" smtClean="0"/>
              <a:t>Οι </a:t>
            </a:r>
            <a:r>
              <a:rPr lang="el-GR" dirty="0"/>
              <a:t>λογαριασμοί τάξεως, που αναπτύσσονται στη δεκάτη (0) ομάδα, λειτουργούν σε ανεξάρτητο λογιστικό κύκλωμα σύμφωνα με όσα καθορίζονται στο σχέδιο</a:t>
            </a:r>
            <a:r>
              <a:rPr lang="el-GR" dirty="0" smtClean="0"/>
              <a:t>.</a:t>
            </a:r>
            <a:endParaRPr lang="el-GR" dirty="0"/>
          </a:p>
          <a:p>
            <a:pPr marL="457200" indent="-457200">
              <a:lnSpc>
                <a:spcPct val="110000"/>
              </a:lnSpc>
              <a:spcBef>
                <a:spcPts val="1200"/>
              </a:spcBef>
              <a:buFont typeface="+mj-lt"/>
              <a:buAutoNum type="arabicPeriod" startAt="4"/>
            </a:pPr>
            <a:r>
              <a:rPr lang="el-GR" dirty="0" smtClean="0"/>
              <a:t>Είναι </a:t>
            </a:r>
            <a:r>
              <a:rPr lang="el-GR" dirty="0"/>
              <a:t>δυνατό να συγχωνεύονται και να λειτουργούν σε ένα ενιαίο σύστημα λογιστικής (στο αυτό λογιστικό κύκλωμα) η γενική και η αναλυτική λογιστική με την προϋπόθεση ότι η αναλυτική λογιστική θα διατηρεί την αυτονομία της και δεν θα αλλοιώνονται οι άλλες βασικές </a:t>
            </a:r>
            <a:r>
              <a:rPr lang="el-GR" dirty="0" smtClean="0"/>
              <a:t>αρχές.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xmlns="" val="35055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Η αρχή της κατ' είδος συγκεντρώσεως των αποθεμάτων, εξόδων και </a:t>
            </a:r>
            <a:r>
              <a:rPr lang="el-GR" dirty="0" smtClean="0"/>
              <a:t>εσόδων </a:t>
            </a:r>
            <a:r>
              <a:rPr lang="el-GR" sz="3200" b="0" dirty="0" smtClean="0"/>
              <a:t>(1 από 2)</a:t>
            </a:r>
            <a:endParaRPr lang="el-GR" sz="3200" b="0" dirty="0"/>
          </a:p>
        </p:txBody>
      </p:sp>
      <p:sp>
        <p:nvSpPr>
          <p:cNvPr id="3" name="Θέση περιεχομένου 2"/>
          <p:cNvSpPr>
            <a:spLocks noGrp="1"/>
          </p:cNvSpPr>
          <p:nvPr>
            <p:ph idx="1"/>
          </p:nvPr>
        </p:nvSpPr>
        <p:spPr>
          <a:xfrm>
            <a:off x="457200" y="1484784"/>
            <a:ext cx="8229600" cy="4752528"/>
          </a:xfrm>
        </p:spPr>
        <p:txBody>
          <a:bodyPr>
            <a:normAutofit/>
          </a:bodyPr>
          <a:lstStyle/>
          <a:p>
            <a:pPr marL="457200" indent="-457200">
              <a:lnSpc>
                <a:spcPct val="114000"/>
              </a:lnSpc>
              <a:buFont typeface="+mj-lt"/>
              <a:buAutoNum type="arabicPeriod"/>
            </a:pPr>
            <a:r>
              <a:rPr lang="el-GR" dirty="0"/>
              <a:t>Σύμφωνα με την αρχή της κατ' είδος συγκεντρώσεως και παρακολουθήσεως των αγορών, των εξόδων και των εσόδων, τα αντίστοιχα κονδύλια καταχωρούνται σε λογαριασμούς αποθεμάτων (ομάδας 2), εξόδων (ομάδας 6), εσόδων (ομάδας 7) και έκτακτων και ανόργανων αποτελεσμάτων (ομάδας 8), οι οποίοι ανοίγονται και λειτουργούν με κριτήριο το είδος και όχι τον προορισμό για τον οποίο πραγματοποιούνται οι αντίστοιχες αγορές αποθεμάτων και τα αντίστοιχα έξοδα και έσοδα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xmlns="" val="44849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Η αρχή της κατ' είδος συγκεντρώσεως των αποθεμάτων, εξόδων και </a:t>
            </a:r>
            <a:r>
              <a:rPr lang="el-GR" dirty="0" smtClean="0"/>
              <a:t>εσόδων </a:t>
            </a:r>
            <a:r>
              <a:rPr lang="el-GR" sz="3200" b="0" dirty="0" smtClean="0"/>
              <a:t>(2 </a:t>
            </a:r>
            <a:r>
              <a:rPr lang="el-GR" sz="3200" b="0" dirty="0" smtClean="0"/>
              <a:t>από 2)</a:t>
            </a:r>
            <a:endParaRPr lang="el-GR" sz="3200" b="0" dirty="0"/>
          </a:p>
        </p:txBody>
      </p:sp>
      <p:sp>
        <p:nvSpPr>
          <p:cNvPr id="3" name="Θέση περιεχομένου 2"/>
          <p:cNvSpPr>
            <a:spLocks noGrp="1"/>
          </p:cNvSpPr>
          <p:nvPr>
            <p:ph idx="1"/>
          </p:nvPr>
        </p:nvSpPr>
        <p:spPr>
          <a:xfrm>
            <a:off x="457200" y="1556792"/>
            <a:ext cx="8229600" cy="4680520"/>
          </a:xfrm>
        </p:spPr>
        <p:txBody>
          <a:bodyPr>
            <a:normAutofit/>
          </a:bodyPr>
          <a:lstStyle/>
          <a:p>
            <a:pPr marL="457200" indent="-457200">
              <a:lnSpc>
                <a:spcPct val="114000"/>
              </a:lnSpc>
              <a:spcBef>
                <a:spcPts val="1200"/>
              </a:spcBef>
              <a:buFont typeface="+mj-lt"/>
              <a:buAutoNum type="arabicPeriod" startAt="2"/>
            </a:pPr>
            <a:r>
              <a:rPr lang="el-GR" dirty="0" smtClean="0"/>
              <a:t>Σύμφωνα </a:t>
            </a:r>
            <a:r>
              <a:rPr lang="el-GR" dirty="0"/>
              <a:t>με την αρχή της προηγούμενης περίπτωσης οι σχετικοί λογαριασμοί δέχονται χρεώσεις ή πιστώσεις και αντίστοιχους αντιλογισμούς, χωρίς να επιτρέπονται μεταφορές των κονδυλίων τους κατά τη διάρκεια της χρήσεως. Τα υπόλοιπα των λογαριασμών αυτών, στο τέλος κάθε χρήσεως, μεταφέρονται στο λογαριασμό της γενικής εκμεταλλεύσεως, σύμφωνα με όσα καθορίζονται στο σχέδιο, ή στο λογαριασμό αποτελεσμάτων χρήσεως, σύμφωνα με όσα καθορίζονται στο σχέδιο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xmlns="" val="381469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a:t>Η αρχή της καταρτίσεως του λογαριασμού της </a:t>
            </a:r>
            <a:r>
              <a:rPr lang="el-GR" sz="3400" dirty="0" smtClean="0"/>
              <a:t>γενικής εκμεταλλεύσεως </a:t>
            </a:r>
            <a:r>
              <a:rPr lang="el-GR" sz="3400" dirty="0"/>
              <a:t>με λογιστικές </a:t>
            </a:r>
            <a:r>
              <a:rPr lang="el-GR" sz="3400" dirty="0" smtClean="0"/>
              <a:t>εγγραφές</a:t>
            </a:r>
            <a:endParaRPr lang="el-GR" sz="3400" dirty="0"/>
          </a:p>
        </p:txBody>
      </p:sp>
      <p:sp>
        <p:nvSpPr>
          <p:cNvPr id="3" name="Θέση περιεχομένου 2"/>
          <p:cNvSpPr>
            <a:spLocks noGrp="1"/>
          </p:cNvSpPr>
          <p:nvPr>
            <p:ph idx="1"/>
          </p:nvPr>
        </p:nvSpPr>
        <p:spPr>
          <a:xfrm>
            <a:off x="425369" y="1700808"/>
            <a:ext cx="8229600" cy="2952328"/>
          </a:xfrm>
        </p:spPr>
        <p:txBody>
          <a:bodyPr/>
          <a:lstStyle/>
          <a:p>
            <a:pPr marL="0" indent="0">
              <a:lnSpc>
                <a:spcPct val="114000"/>
              </a:lnSpc>
              <a:buNone/>
            </a:pPr>
            <a:r>
              <a:rPr lang="el-GR" dirty="0"/>
              <a:t>Ο λογαριασμός της γενικής εκμεταλλεύσεως καταρτίζεται έπειτα από μεταφορά σ' αυτόν την αξίας των αποθεμάτων, οργανικών εξόδων και οργανικών εσόδων κατ' είδος, σύμφωνα με όσα καθορίζονται στο σχέδιο, έτσι ώστε από την ανάλυσή του να προκύπτει η συνολική κίνηση των λογαριασμών κυκλοφορίας ή εκμεταλλεύσεως της οικονομικής </a:t>
            </a:r>
            <a:r>
              <a:rPr lang="el-GR" dirty="0" smtClean="0"/>
              <a:t>μονάδας.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xmlns="" val="2321719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Διάρθρωση του </a:t>
            </a:r>
            <a:r>
              <a:rPr lang="el-GR" dirty="0" smtClean="0"/>
              <a:t>σχεδίου </a:t>
            </a:r>
            <a:r>
              <a:rPr lang="el-GR" dirty="0"/>
              <a:t>λ</a:t>
            </a:r>
            <a:r>
              <a:rPr lang="el-GR" dirty="0" smtClean="0"/>
              <a:t>ογαριασμών</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Το Ε.Γ.Λ.Σ. περιλαμβάνει δέκα (10) ομάδες λογαριασμών. Οι ομάδες 1-8 περιλαμβάνουν τους λογαριασμούς που παρακολουθούνται και ικανοποιούν τις ανάγκες της Γενικής Λογιστικής. Αναλυτικότερα οι ομάδες 1,2 και 3 περιλαμβάνουν τους λογαριασμούς του Ενεργητικού και οι 4και 5 του Παθητικού. Οι ομάδες 6 και 7 περιλαμβάνουν τους λογαριασμούς των οργανικών εξόδων και εσόδων αντίστοιχα ενώ η ομάδα 8 τους λογαριασμούς αποτελεσμάτων της γενικής Λογιστικής. Η ομάδα 9 περιλαμβάνει τους λογαριασμούς που ικανοποιούν τις ανάγκες της Αναλυτικής Λογιστικής Εκμετάλλευσης και η 10η ομάδα, (Ομάδα 0), τους λογαριασμούς τάξεως. </a:t>
            </a:r>
          </a:p>
          <a:p>
            <a:pPr marL="0" indent="0">
              <a:buNone/>
            </a:pPr>
            <a:r>
              <a:rPr lang="el-GR" dirty="0"/>
              <a:t>Στη συνέχεια παρουσιάζονται συνοπτικά οι ομάδες του Ε.Γ.Λ.Σ.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xmlns="" val="1801252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Ομάδα </a:t>
            </a:r>
            <a:r>
              <a:rPr lang="el-GR" dirty="0" smtClean="0"/>
              <a:t>1</a:t>
            </a:r>
            <a:r>
              <a:rPr lang="el-GR" baseline="30000" dirty="0" smtClean="0"/>
              <a:t>η</a:t>
            </a:r>
            <a:r>
              <a:rPr lang="el-GR" dirty="0" smtClean="0"/>
              <a:t>: </a:t>
            </a:r>
            <a:r>
              <a:rPr lang="el-GR" dirty="0" smtClean="0"/>
              <a:t>π</a:t>
            </a:r>
            <a:r>
              <a:rPr lang="el-GR" dirty="0" smtClean="0"/>
              <a:t>άγιο </a:t>
            </a:r>
            <a:r>
              <a:rPr lang="el-GR" dirty="0" smtClean="0"/>
              <a:t>ενεργητικό </a:t>
            </a:r>
            <a:r>
              <a:rPr lang="el-GR" sz="3200" b="0" dirty="0" smtClean="0"/>
              <a:t>(1 από 4)</a:t>
            </a:r>
            <a:endParaRPr lang="el-GR" sz="3200" b="0" dirty="0"/>
          </a:p>
        </p:txBody>
      </p:sp>
      <p:sp>
        <p:nvSpPr>
          <p:cNvPr id="3" name="Θέση περιεχομένου 2"/>
          <p:cNvSpPr>
            <a:spLocks noGrp="1"/>
          </p:cNvSpPr>
          <p:nvPr>
            <p:ph idx="1"/>
          </p:nvPr>
        </p:nvSpPr>
        <p:spPr>
          <a:xfrm>
            <a:off x="467544" y="1412776"/>
            <a:ext cx="8229600" cy="2736304"/>
          </a:xfrm>
        </p:spPr>
        <p:txBody>
          <a:bodyPr/>
          <a:lstStyle/>
          <a:p>
            <a:pPr marL="0" indent="0">
              <a:buNone/>
            </a:pPr>
            <a:r>
              <a:rPr lang="el-GR" b="1" dirty="0"/>
              <a:t>Περιουσιακά στοιχεία που περιλαμβάνονται στο πάγιο ενεργητικό </a:t>
            </a:r>
            <a:r>
              <a:rPr lang="el-GR" dirty="0"/>
              <a:t>όπως το σύνολο των αγαθών, αξιών και δικαιωμάτων, που προορίζονται να παραμείνουν μακροχρόνια, με την ίδια περίπου μορφή, στην οικονομική μονάδα, καθώς και τα έξοδα πολυετούς αποσβέσεως και οι μακροπρόθεσμες απαιτήσεις.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xmlns="" val="1541837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Αρχές Γενικής Λογιστική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Αρχές Γενικής Λογιστικής</Template>
  <TotalTime>5</TotalTime>
  <Words>1914</Words>
  <Application>Microsoft Office PowerPoint</Application>
  <PresentationFormat>Προβολή στην οθόνη (4:3)</PresentationFormat>
  <Paragraphs>155</Paragraphs>
  <Slides>23</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Αρχές Γενικής Λογιστικής</vt:lpstr>
      <vt:lpstr>OC_template_updated</vt:lpstr>
      <vt:lpstr>Αρχές Γενικής Λογιστικής</vt:lpstr>
      <vt:lpstr>Βασικές αρχές του Ε.Γ.Λ.Σ.</vt:lpstr>
      <vt:lpstr>Η Αρχή της αυτονομίας (1 από 2)</vt:lpstr>
      <vt:lpstr>Η Αρχή της αυτονομίας (2 από 2)</vt:lpstr>
      <vt:lpstr>Η αρχή της κατ' είδος συγκεντρώσεως των αποθεμάτων, εξόδων και εσόδων (1 από 2)</vt:lpstr>
      <vt:lpstr>Η αρχή της κατ' είδος συγκεντρώσεως των αποθεμάτων, εξόδων και εσόδων (2 από 2)</vt:lpstr>
      <vt:lpstr>Η αρχή της καταρτίσεως του λογαριασμού της γενικής εκμεταλλεύσεως με λογιστικές εγγραφές</vt:lpstr>
      <vt:lpstr>Διάρθρωση του σχεδίου λογαριασμών</vt:lpstr>
      <vt:lpstr>Ομάδα 1η: πάγιο ενεργητικό (1 από 4)</vt:lpstr>
      <vt:lpstr>Ομάδα 1η: πάγιο ενεργητικό (2 από 4)</vt:lpstr>
      <vt:lpstr>Ομάδα 1η: πάγιο ενεργητικό (3 από 4)</vt:lpstr>
      <vt:lpstr>Ομάδα 1η: πάγιο ενεργητικό (4 από 4)</vt:lpstr>
      <vt:lpstr>Ομάδα 2η: αποθέματα (1 από 2)</vt:lpstr>
      <vt:lpstr>Ομάδα 2η: αποθέματα (2 από 2)</vt:lpstr>
      <vt:lpstr>Ομάδα 3η: απατήσεις και διαθέσιμα (1 από 2)</vt:lpstr>
      <vt:lpstr>Ομάδα 3η: απατήσεις και διαθέσιμα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Αρχές Γενικής Λογιστικής</dc:title>
  <dc:creator>opencourses@teiath.gr</dc:creator>
  <cp:lastModifiedBy>OWNER</cp:lastModifiedBy>
  <cp:revision>5</cp:revision>
  <dcterms:created xsi:type="dcterms:W3CDTF">2014-10-06T12:19:49Z</dcterms:created>
  <dcterms:modified xsi:type="dcterms:W3CDTF">2015-03-08T16:55:44Z</dcterms:modified>
</cp:coreProperties>
</file>