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8"/>
  </p:notesMasterIdLst>
  <p:handoutMasterIdLst>
    <p:handoutMasterId r:id="rId29"/>
  </p:handoutMasterIdLst>
  <p:sldIdLst>
    <p:sldId id="256" r:id="rId3"/>
    <p:sldId id="271" r:id="rId4"/>
    <p:sldId id="272" r:id="rId5"/>
    <p:sldId id="273" r:id="rId6"/>
    <p:sldId id="274" r:id="rId7"/>
    <p:sldId id="276" r:id="rId8"/>
    <p:sldId id="275" r:id="rId9"/>
    <p:sldId id="277" r:id="rId10"/>
    <p:sldId id="278" r:id="rId11"/>
    <p:sldId id="279" r:id="rId12"/>
    <p:sldId id="280" r:id="rId13"/>
    <p:sldId id="281" r:id="rId14"/>
    <p:sldId id="282" r:id="rId15"/>
    <p:sldId id="283" r:id="rId16"/>
    <p:sldId id="284" r:id="rId17"/>
    <p:sldId id="285" r:id="rId18"/>
    <p:sldId id="286" r:id="rId19"/>
    <p:sldId id="287" r:id="rId20"/>
    <p:sldId id="257" r:id="rId21"/>
    <p:sldId id="262" r:id="rId22"/>
    <p:sldId id="264" r:id="rId23"/>
    <p:sldId id="269" r:id="rId24"/>
    <p:sldId id="270"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54" autoAdjust="0"/>
    <p:restoredTop sz="94670" autoAdjust="0"/>
  </p:normalViewPr>
  <p:slideViewPr>
    <p:cSldViewPr>
      <p:cViewPr varScale="1">
        <p:scale>
          <a:sx n="111" d="100"/>
          <a:sy n="111" d="100"/>
        </p:scale>
        <p:origin x="-1782" y="-78"/>
      </p:cViewPr>
      <p:guideLst>
        <p:guide orient="horz" pos="2160"/>
        <p:guide pos="2880"/>
      </p:guideLst>
    </p:cSldViewPr>
  </p:slideViewPr>
  <p:outlineViewPr>
    <p:cViewPr>
      <p:scale>
        <a:sx n="33" d="100"/>
        <a:sy n="33" d="100"/>
      </p:scale>
      <p:origin x="48" y="894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Διεθνείς </a:t>
            </a:r>
            <a:r>
              <a:rPr lang="el-GR" sz="3600" b="1" dirty="0">
                <a:solidFill>
                  <a:schemeClr val="tx1"/>
                </a:solidFill>
                <a:latin typeface="+mn-lt"/>
              </a:rPr>
              <a:t>Σ</a:t>
            </a:r>
            <a:r>
              <a:rPr lang="el-GR" sz="3600" b="1" dirty="0" smtClean="0">
                <a:solidFill>
                  <a:schemeClr val="tx1"/>
                </a:solidFill>
                <a:latin typeface="+mn-lt"/>
              </a:rPr>
              <a:t>υστήματα </a:t>
            </a:r>
            <a:r>
              <a:rPr lang="el-GR" sz="3600" b="1" dirty="0">
                <a:solidFill>
                  <a:schemeClr val="tx1"/>
                </a:solidFill>
                <a:latin typeface="+mn-lt"/>
              </a:rPr>
              <a:t>Κ</a:t>
            </a:r>
            <a:r>
              <a:rPr lang="el-GR" sz="3600" b="1" dirty="0" smtClean="0">
                <a:solidFill>
                  <a:schemeClr val="tx1"/>
                </a:solidFill>
                <a:latin typeface="+mn-lt"/>
              </a:rPr>
              <a:t>ρατήσεων στον Τουρισμό</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l-GR" sz="2600" b="1" dirty="0"/>
              <a:t>1</a:t>
            </a:r>
            <a:r>
              <a:rPr lang="el-GR" sz="2600" dirty="0" smtClean="0"/>
              <a:t>:</a:t>
            </a:r>
            <a:r>
              <a:rPr lang="en-US" sz="2600" dirty="0" smtClean="0"/>
              <a:t> </a:t>
            </a:r>
            <a:r>
              <a:rPr lang="el-GR" sz="2600" dirty="0"/>
              <a:t>Εννοιολογικές τοποθετήσεις ως προς τον τουρισμό και τις τουριστικές δραστηριότητες</a:t>
            </a:r>
            <a:endParaRPr lang="en-US" sz="2600" dirty="0" smtClean="0"/>
          </a:p>
          <a:p>
            <a:pPr>
              <a:spcBef>
                <a:spcPts val="0"/>
              </a:spcBef>
            </a:pPr>
            <a:r>
              <a:rPr lang="el-GR" sz="2200" dirty="0" smtClean="0"/>
              <a:t>Δρ.</a:t>
            </a:r>
            <a:r>
              <a:rPr lang="en-US" sz="2200" dirty="0" smtClean="0"/>
              <a:t> </a:t>
            </a:r>
            <a:r>
              <a:rPr lang="el-GR" sz="2200" dirty="0" smtClean="0"/>
              <a:t>Βασιλική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 Επιπτώσεις του Τουρισμού </a:t>
            </a:r>
            <a:br>
              <a:rPr lang="el-GR" dirty="0">
                <a:solidFill>
                  <a:prstClr val="white"/>
                </a:solidFill>
              </a:rPr>
            </a:br>
            <a:r>
              <a:rPr lang="el-GR" dirty="0">
                <a:solidFill>
                  <a:prstClr val="white"/>
                </a:solidFill>
              </a:rPr>
              <a:t>στο Περιβάλλον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noAutofit/>
          </a:bodyPr>
          <a:lstStyle/>
          <a:p>
            <a:pPr lvl="1"/>
            <a:r>
              <a:rPr lang="el-GR" b="1" dirty="0" smtClean="0"/>
              <a:t>Προβλήματα </a:t>
            </a:r>
            <a:r>
              <a:rPr lang="el-GR" b="1" dirty="0"/>
              <a:t>ανάπτυξης, λειτουργίας και διαχείρισης τουριστικών περιοχών</a:t>
            </a:r>
            <a:r>
              <a:rPr lang="el-GR" b="1" dirty="0" smtClean="0"/>
              <a:t>.</a:t>
            </a:r>
          </a:p>
          <a:p>
            <a:pPr marL="722313" lvl="1" indent="0">
              <a:spcBef>
                <a:spcPts val="300"/>
              </a:spcBef>
              <a:buNone/>
            </a:pPr>
            <a:r>
              <a:rPr lang="el-GR" dirty="0"/>
              <a:t>Η αύξηση του αριθμού και των τύπων των τουριστικών προορισμών στη μεταπολεμική  περίοδο, έθεσε ζητήματα λειτουργίας και διαχείρισής τους σε σχέση με το περιβάλλον, τη χωροταξία και την </a:t>
            </a:r>
            <a:r>
              <a:rPr lang="el-GR" dirty="0" smtClean="0"/>
              <a:t>πολεοδομία, με </a:t>
            </a:r>
            <a:r>
              <a:rPr lang="el-GR" dirty="0"/>
              <a:t>αποτέλεσμα να διαμορφωθούν κανόνες και πρότυπα διαχείρισης, προστασίας και ελέγχου του σύνθετου περιβάλλοντος, δομημένου και φυσικού, των περιοχών αυτών.</a:t>
            </a:r>
          </a:p>
          <a:p>
            <a:pPr marL="360362" lvl="1"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646171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512168"/>
            <a:ext cx="9144000" cy="1196752"/>
          </a:xfrm>
        </p:spPr>
        <p:txBody>
          <a:bodyPr/>
          <a:lstStyle/>
          <a:p>
            <a:r>
              <a:rPr lang="el-GR" dirty="0"/>
              <a:t>Η ξενοδοχειακή υποδομή της Ελλάδας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148474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Γενικά χαρακτηριστικά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366696154"/>
              </p:ext>
            </p:extLst>
          </p:nvPr>
        </p:nvGraphicFramePr>
        <p:xfrm>
          <a:off x="251520" y="1844824"/>
          <a:ext cx="8640960" cy="2232249"/>
        </p:xfrm>
        <a:graphic>
          <a:graphicData uri="http://schemas.openxmlformats.org/drawingml/2006/table">
            <a:tbl>
              <a:tblPr firstRow="1" firstCol="1" bandRow="1" bandCol="1"/>
              <a:tblGrid>
                <a:gridCol w="1080120"/>
                <a:gridCol w="1341755"/>
                <a:gridCol w="935038"/>
                <a:gridCol w="1022350"/>
                <a:gridCol w="1002665"/>
                <a:gridCol w="1024255"/>
                <a:gridCol w="899478"/>
                <a:gridCol w="1335299"/>
              </a:tblGrid>
              <a:tr h="892899">
                <a:tc rowSpan="4">
                  <a:txBody>
                    <a:bodyPr/>
                    <a:lstStyle/>
                    <a:p>
                      <a:pPr algn="ctr">
                        <a:spcAft>
                          <a:spcPts val="0"/>
                        </a:spcAft>
                      </a:pPr>
                      <a:r>
                        <a:rPr lang="el-GR" sz="2000" b="1" spc="-30" dirty="0">
                          <a:solidFill>
                            <a:srgbClr val="000000"/>
                          </a:solidFill>
                          <a:effectLst/>
                          <a:latin typeface="+mn-lt"/>
                          <a:ea typeface="Times New Roman"/>
                        </a:rPr>
                        <a:t>ΣΥΝΟΛΟ ΧΩΡΑΣ</a:t>
                      </a:r>
                      <a:endParaRPr lang="el-GR" sz="20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94615">
                        <a:spcAft>
                          <a:spcPts val="0"/>
                        </a:spcAft>
                      </a:pPr>
                      <a:r>
                        <a:rPr lang="el-GR" sz="2000" b="1" spc="-30" dirty="0">
                          <a:solidFill>
                            <a:srgbClr val="000000"/>
                          </a:solidFill>
                          <a:effectLst/>
                          <a:latin typeface="+mn-lt"/>
                          <a:ea typeface="Times New Roman"/>
                        </a:rPr>
                        <a:t> </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2000" b="1" spc="-30" dirty="0">
                          <a:solidFill>
                            <a:srgbClr val="000000"/>
                          </a:solidFill>
                          <a:effectLst/>
                          <a:latin typeface="+mn-lt"/>
                          <a:ea typeface="Times New Roman"/>
                        </a:rPr>
                        <a:t>5*****</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9685" algn="ctr">
                        <a:spcAft>
                          <a:spcPts val="0"/>
                        </a:spcAft>
                      </a:pPr>
                      <a:r>
                        <a:rPr lang="el-GR" sz="2000" b="1" spc="-30" dirty="0">
                          <a:solidFill>
                            <a:srgbClr val="000000"/>
                          </a:solidFill>
                          <a:effectLst/>
                          <a:latin typeface="+mn-lt"/>
                          <a:ea typeface="Times New Roman"/>
                        </a:rPr>
                        <a:t>4****</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2000" b="1" spc="-30" dirty="0">
                          <a:solidFill>
                            <a:srgbClr val="000000"/>
                          </a:solidFill>
                          <a:effectLst/>
                          <a:latin typeface="+mn-lt"/>
                          <a:ea typeface="Times New Roman"/>
                        </a:rPr>
                        <a:t>3***</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21590" algn="ctr">
                        <a:spcAft>
                          <a:spcPts val="0"/>
                        </a:spcAft>
                      </a:pPr>
                      <a:r>
                        <a:rPr lang="el-GR" sz="2000" b="1" spc="-30" dirty="0">
                          <a:solidFill>
                            <a:srgbClr val="000000"/>
                          </a:solidFill>
                          <a:effectLst/>
                          <a:latin typeface="+mn-lt"/>
                          <a:ea typeface="Times New Roman"/>
                        </a:rPr>
                        <a:t>2**</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21590" algn="ctr">
                        <a:spcAft>
                          <a:spcPts val="0"/>
                        </a:spcAft>
                      </a:pPr>
                      <a:r>
                        <a:rPr lang="el-GR" sz="2000" b="1" spc="-30" dirty="0">
                          <a:solidFill>
                            <a:srgbClr val="000000"/>
                          </a:solidFill>
                          <a:effectLst/>
                          <a:latin typeface="+mn-lt"/>
                          <a:ea typeface="Times New Roman"/>
                        </a:rPr>
                        <a:t>1*</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2000" b="1" spc="-30" dirty="0">
                          <a:solidFill>
                            <a:srgbClr val="000000"/>
                          </a:solidFill>
                          <a:effectLst/>
                          <a:latin typeface="+mn-lt"/>
                          <a:ea typeface="Times New Roman"/>
                        </a:rPr>
                        <a:t>Γενικό άθροισμα</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46450">
                <a:tc vMerge="1">
                  <a:txBody>
                    <a:bodyPr/>
                    <a:lstStyle/>
                    <a:p>
                      <a:endParaRPr lang="el-GR"/>
                    </a:p>
                  </a:txBody>
                  <a:tcPr/>
                </a:tc>
                <a:tc>
                  <a:txBody>
                    <a:bodyPr/>
                    <a:lstStyle/>
                    <a:p>
                      <a:pPr indent="94615">
                        <a:spcAft>
                          <a:spcPts val="0"/>
                        </a:spcAft>
                      </a:pPr>
                      <a:r>
                        <a:rPr lang="el-GR" sz="2000" spc="-30" dirty="0">
                          <a:solidFill>
                            <a:srgbClr val="000000"/>
                          </a:solidFill>
                          <a:effectLst/>
                          <a:latin typeface="+mn-lt"/>
                          <a:ea typeface="Times New Roman"/>
                        </a:rPr>
                        <a:t>ΜΟΝΑΔΕΣ</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spc="-30" dirty="0">
                          <a:solidFill>
                            <a:srgbClr val="000000"/>
                          </a:solidFill>
                          <a:effectLst/>
                          <a:latin typeface="+mn-lt"/>
                          <a:ea typeface="Times New Roman"/>
                        </a:rPr>
                        <a:t>267</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685" algn="ctr">
                        <a:spcAft>
                          <a:spcPts val="0"/>
                        </a:spcAft>
                      </a:pPr>
                      <a:r>
                        <a:rPr lang="el-GR" sz="2000" spc="-30" dirty="0">
                          <a:solidFill>
                            <a:srgbClr val="000000"/>
                          </a:solidFill>
                          <a:effectLst/>
                          <a:latin typeface="+mn-lt"/>
                          <a:ea typeface="Times New Roman"/>
                        </a:rPr>
                        <a:t>1.153</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spc="-30" dirty="0">
                          <a:solidFill>
                            <a:srgbClr val="000000"/>
                          </a:solidFill>
                          <a:effectLst/>
                          <a:latin typeface="+mn-lt"/>
                          <a:ea typeface="Times New Roman"/>
                        </a:rPr>
                        <a:t>2.159</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ctr">
                        <a:spcAft>
                          <a:spcPts val="0"/>
                        </a:spcAft>
                      </a:pPr>
                      <a:r>
                        <a:rPr lang="el-GR" sz="2000" spc="-30" dirty="0">
                          <a:solidFill>
                            <a:srgbClr val="000000"/>
                          </a:solidFill>
                          <a:effectLst/>
                          <a:latin typeface="+mn-lt"/>
                          <a:ea typeface="Times New Roman"/>
                        </a:rPr>
                        <a:t>4.389</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ctr">
                        <a:spcAft>
                          <a:spcPts val="0"/>
                        </a:spcAft>
                      </a:pPr>
                      <a:r>
                        <a:rPr lang="el-GR" sz="2000" spc="-30" dirty="0">
                          <a:solidFill>
                            <a:srgbClr val="000000"/>
                          </a:solidFill>
                          <a:effectLst/>
                          <a:latin typeface="+mn-lt"/>
                          <a:ea typeface="Times New Roman"/>
                        </a:rPr>
                        <a:t>1.586</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b="1" spc="30" dirty="0">
                          <a:solidFill>
                            <a:srgbClr val="000000"/>
                          </a:solidFill>
                          <a:effectLst/>
                          <a:latin typeface="+mn-lt"/>
                          <a:ea typeface="Times New Roman"/>
                        </a:rPr>
                        <a:t>9.554</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50">
                <a:tc vMerge="1">
                  <a:txBody>
                    <a:bodyPr/>
                    <a:lstStyle/>
                    <a:p>
                      <a:endParaRPr lang="el-GR"/>
                    </a:p>
                  </a:txBody>
                  <a:tcPr/>
                </a:tc>
                <a:tc>
                  <a:txBody>
                    <a:bodyPr/>
                    <a:lstStyle/>
                    <a:p>
                      <a:pPr indent="94615">
                        <a:spcAft>
                          <a:spcPts val="0"/>
                        </a:spcAft>
                      </a:pPr>
                      <a:r>
                        <a:rPr lang="el-GR" sz="2000" spc="-30" dirty="0">
                          <a:solidFill>
                            <a:srgbClr val="000000"/>
                          </a:solidFill>
                          <a:effectLst/>
                          <a:latin typeface="+mn-lt"/>
                          <a:ea typeface="Times New Roman"/>
                        </a:rPr>
                        <a:t>ΔΩΜΑΤΙΑ </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spc="-30" dirty="0">
                          <a:solidFill>
                            <a:srgbClr val="000000"/>
                          </a:solidFill>
                          <a:effectLst/>
                          <a:latin typeface="+mn-lt"/>
                          <a:ea typeface="Times New Roman"/>
                        </a:rPr>
                        <a:t>44.036</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685" algn="ctr">
                        <a:spcAft>
                          <a:spcPts val="0"/>
                        </a:spcAft>
                      </a:pPr>
                      <a:r>
                        <a:rPr lang="el-GR" sz="2000" spc="-30" dirty="0">
                          <a:solidFill>
                            <a:srgbClr val="000000"/>
                          </a:solidFill>
                          <a:effectLst/>
                          <a:latin typeface="+mn-lt"/>
                          <a:ea typeface="Times New Roman"/>
                        </a:rPr>
                        <a:t>96.260</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2000" spc="-30" dirty="0">
                          <a:solidFill>
                            <a:srgbClr val="000000"/>
                          </a:solidFill>
                          <a:effectLst/>
                          <a:latin typeface="+mn-lt"/>
                          <a:ea typeface="Times New Roman"/>
                        </a:rPr>
                        <a:t>89.794</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ctr">
                        <a:spcAft>
                          <a:spcPts val="0"/>
                        </a:spcAft>
                      </a:pPr>
                      <a:r>
                        <a:rPr lang="el-GR" sz="2000" spc="-30" dirty="0">
                          <a:solidFill>
                            <a:srgbClr val="000000"/>
                          </a:solidFill>
                          <a:effectLst/>
                          <a:latin typeface="+mn-lt"/>
                          <a:ea typeface="Times New Roman"/>
                        </a:rPr>
                        <a:t>120.918</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ctr">
                        <a:spcAft>
                          <a:spcPts val="0"/>
                        </a:spcAft>
                      </a:pPr>
                      <a:r>
                        <a:rPr lang="el-GR" sz="2000" spc="-30" dirty="0">
                          <a:solidFill>
                            <a:srgbClr val="000000"/>
                          </a:solidFill>
                          <a:effectLst/>
                          <a:latin typeface="+mn-lt"/>
                          <a:ea typeface="Times New Roman"/>
                        </a:rPr>
                        <a:t>29.160</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2000" b="1" spc="30" dirty="0">
                          <a:solidFill>
                            <a:srgbClr val="000000"/>
                          </a:solidFill>
                          <a:effectLst/>
                          <a:latin typeface="+mn-lt"/>
                          <a:ea typeface="Times New Roman"/>
                        </a:rPr>
                        <a:t>380.168</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50">
                <a:tc vMerge="1">
                  <a:txBody>
                    <a:bodyPr/>
                    <a:lstStyle/>
                    <a:p>
                      <a:endParaRPr lang="el-GR"/>
                    </a:p>
                  </a:txBody>
                  <a:tcPr/>
                </a:tc>
                <a:tc>
                  <a:txBody>
                    <a:bodyPr/>
                    <a:lstStyle/>
                    <a:p>
                      <a:pPr indent="94615">
                        <a:spcAft>
                          <a:spcPts val="0"/>
                        </a:spcAft>
                      </a:pPr>
                      <a:r>
                        <a:rPr lang="el-GR" sz="2000" spc="-30" dirty="0">
                          <a:solidFill>
                            <a:srgbClr val="000000"/>
                          </a:solidFill>
                          <a:effectLst/>
                          <a:latin typeface="+mn-lt"/>
                          <a:ea typeface="Times New Roman"/>
                        </a:rPr>
                        <a:t>ΚΛΙΝΕΣ</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el-GR" sz="2000" spc="-30" dirty="0">
                          <a:solidFill>
                            <a:srgbClr val="000000"/>
                          </a:solidFill>
                          <a:effectLst/>
                          <a:latin typeface="+mn-lt"/>
                          <a:ea typeface="Times New Roman"/>
                        </a:rPr>
                        <a:t>87.349</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indent="19685" algn="ctr">
                        <a:spcAft>
                          <a:spcPts val="0"/>
                        </a:spcAft>
                      </a:pPr>
                      <a:r>
                        <a:rPr lang="el-GR" sz="2000" spc="-30" dirty="0">
                          <a:solidFill>
                            <a:srgbClr val="000000"/>
                          </a:solidFill>
                          <a:effectLst/>
                          <a:latin typeface="+mn-lt"/>
                          <a:ea typeface="Times New Roman"/>
                        </a:rPr>
                        <a:t>185.220</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el-GR" sz="2000" spc="-30" dirty="0">
                          <a:solidFill>
                            <a:srgbClr val="000000"/>
                          </a:solidFill>
                          <a:effectLst/>
                          <a:latin typeface="+mn-lt"/>
                          <a:ea typeface="Times New Roman"/>
                        </a:rPr>
                        <a:t>171.213</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indent="21590" algn="ctr">
                        <a:spcAft>
                          <a:spcPts val="0"/>
                        </a:spcAft>
                      </a:pPr>
                      <a:r>
                        <a:rPr lang="el-GR" sz="2000" spc="-30" dirty="0">
                          <a:solidFill>
                            <a:srgbClr val="000000"/>
                          </a:solidFill>
                          <a:effectLst/>
                          <a:latin typeface="+mn-lt"/>
                          <a:ea typeface="Times New Roman"/>
                        </a:rPr>
                        <a:t>227.143</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indent="21590" algn="ctr">
                        <a:spcAft>
                          <a:spcPts val="0"/>
                        </a:spcAft>
                      </a:pPr>
                      <a:r>
                        <a:rPr lang="el-GR" sz="2000" spc="-30" dirty="0">
                          <a:solidFill>
                            <a:srgbClr val="000000"/>
                          </a:solidFill>
                          <a:effectLst/>
                          <a:latin typeface="+mn-lt"/>
                          <a:ea typeface="Times New Roman"/>
                        </a:rPr>
                        <a:t>55.621</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l-GR" sz="2000" b="1" spc="30" dirty="0">
                          <a:solidFill>
                            <a:srgbClr val="000000"/>
                          </a:solidFill>
                          <a:effectLst/>
                          <a:latin typeface="+mn-lt"/>
                          <a:ea typeface="Times New Roman"/>
                        </a:rPr>
                        <a:t>726.546</a:t>
                      </a:r>
                      <a:endParaRPr lang="el-GR"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6" name="Ορθογώνιο 5"/>
          <p:cNvSpPr/>
          <p:nvPr/>
        </p:nvSpPr>
        <p:spPr>
          <a:xfrm>
            <a:off x="2267744" y="4360656"/>
            <a:ext cx="4680520" cy="646331"/>
          </a:xfrm>
          <a:prstGeom prst="rect">
            <a:avLst/>
          </a:prstGeom>
        </p:spPr>
        <p:txBody>
          <a:bodyPr wrap="square">
            <a:spAutoFit/>
          </a:bodyPr>
          <a:lstStyle/>
          <a:p>
            <a:r>
              <a:rPr lang="el-GR" sz="2200" dirty="0">
                <a:latin typeface="+mn-lt"/>
              </a:rPr>
              <a:t>Ξενοδοχειακό δυναμικό Ελλάδας </a:t>
            </a:r>
            <a:r>
              <a:rPr lang="el-GR" sz="2200" dirty="0" smtClean="0">
                <a:latin typeface="+mn-lt"/>
              </a:rPr>
              <a:t>2009</a:t>
            </a:r>
            <a:endParaRPr lang="el-GR" sz="2200" dirty="0">
              <a:latin typeface="+mn-lt"/>
            </a:endParaRPr>
          </a:p>
          <a:p>
            <a:r>
              <a:rPr lang="el-GR" sz="1400" dirty="0">
                <a:latin typeface="+mn-lt"/>
              </a:rPr>
              <a:t>Πηγή: Ξενοδοχειακό Επιμελητήριο Ελλάδος, Νοέμβριος 2009</a:t>
            </a:r>
          </a:p>
        </p:txBody>
      </p:sp>
    </p:spTree>
    <p:extLst>
      <p:ext uri="{BB962C8B-B14F-4D97-AF65-F5344CB8AC3E}">
        <p14:creationId xmlns:p14="http://schemas.microsoft.com/office/powerpoint/2010/main" val="3257705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Ποσοστιαία κατανομή καταλυμάτων ανά κατηγορία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2050" name="Γράφημα 5"/>
          <p:cNvPicPr>
            <a:picLocks noChangeArrowheads="1"/>
          </p:cNvPicPr>
          <p:nvPr/>
        </p:nvPicPr>
        <p:blipFill>
          <a:blip r:embed="rId2">
            <a:extLst>
              <a:ext uri="{28A0092B-C50C-407E-A947-70E740481C1C}">
                <a14:useLocalDpi xmlns:a14="http://schemas.microsoft.com/office/drawing/2010/main" val="0"/>
              </a:ext>
            </a:extLst>
          </a:blip>
          <a:srcRect b="7254"/>
          <a:stretch>
            <a:fillRect/>
          </a:stretch>
        </p:blipFill>
        <p:spPr bwMode="auto">
          <a:xfrm>
            <a:off x="1235963" y="1340768"/>
            <a:ext cx="6408712" cy="482453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569127" y="6165304"/>
            <a:ext cx="5742384" cy="615553"/>
          </a:xfrm>
          <a:prstGeom prst="rect">
            <a:avLst/>
          </a:prstGeom>
        </p:spPr>
        <p:txBody>
          <a:bodyPr wrap="square">
            <a:spAutoFit/>
          </a:bodyPr>
          <a:lstStyle/>
          <a:p>
            <a:r>
              <a:rPr lang="el-GR" sz="2000" dirty="0">
                <a:latin typeface="+mn-lt"/>
              </a:rPr>
              <a:t>Ποσοστιαία Κατανομή Καταλυμάτων ανά Κατηγορία</a:t>
            </a:r>
          </a:p>
          <a:p>
            <a:r>
              <a:rPr lang="el-GR" sz="1400" dirty="0">
                <a:latin typeface="+mn-lt"/>
              </a:rPr>
              <a:t>Πηγή: Ξενοδοχειακό Επιμελητήριο Ελλάδος, Νοέμβριος 2009</a:t>
            </a:r>
          </a:p>
        </p:txBody>
      </p:sp>
    </p:spTree>
    <p:extLst>
      <p:ext uri="{BB962C8B-B14F-4D97-AF65-F5344CB8AC3E}">
        <p14:creationId xmlns:p14="http://schemas.microsoft.com/office/powerpoint/2010/main" val="332982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Ποσοστιαία κατανομή καταλυμάτων ανά είδος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3074" name="Picture 2"/>
          <p:cNvPicPr>
            <a:picLocks noChangeArrowheads="1"/>
          </p:cNvPicPr>
          <p:nvPr/>
        </p:nvPicPr>
        <p:blipFill>
          <a:blip r:embed="rId2">
            <a:extLst>
              <a:ext uri="{28A0092B-C50C-407E-A947-70E740481C1C}">
                <a14:useLocalDpi xmlns:a14="http://schemas.microsoft.com/office/drawing/2010/main" val="0"/>
              </a:ext>
            </a:extLst>
          </a:blip>
          <a:srcRect b="1154"/>
          <a:stretch>
            <a:fillRect/>
          </a:stretch>
        </p:blipFill>
        <p:spPr bwMode="auto">
          <a:xfrm>
            <a:off x="1511660" y="1268760"/>
            <a:ext cx="6120680" cy="489654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952836" y="6165304"/>
            <a:ext cx="5238328" cy="615553"/>
          </a:xfrm>
          <a:prstGeom prst="rect">
            <a:avLst/>
          </a:prstGeom>
        </p:spPr>
        <p:txBody>
          <a:bodyPr wrap="square">
            <a:spAutoFit/>
          </a:bodyPr>
          <a:lstStyle/>
          <a:p>
            <a:r>
              <a:rPr lang="el-GR" sz="2000" dirty="0">
                <a:latin typeface="+mn-lt"/>
              </a:rPr>
              <a:t>Ποσοστιαία Κατανομή Καταλυμάτων ανά Είδος.</a:t>
            </a:r>
          </a:p>
          <a:p>
            <a:r>
              <a:rPr lang="el-GR" sz="1400" dirty="0">
                <a:latin typeface="+mn-lt"/>
              </a:rPr>
              <a:t>Πηγή: Ξενοδοχειακό Επιμελητήριο Ελλάδος, Νοέμβριος 2009</a:t>
            </a:r>
          </a:p>
        </p:txBody>
      </p:sp>
    </p:spTree>
    <p:extLst>
      <p:ext uri="{BB962C8B-B14F-4D97-AF65-F5344CB8AC3E}">
        <p14:creationId xmlns:p14="http://schemas.microsoft.com/office/powerpoint/2010/main" val="3769572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Γεωγραφική κατανομή του </a:t>
            </a:r>
            <a:r>
              <a:rPr lang="el-GR" dirty="0" smtClean="0"/>
              <a:t/>
            </a:r>
            <a:br>
              <a:rPr lang="el-GR" dirty="0" smtClean="0"/>
            </a:br>
            <a:r>
              <a:rPr lang="el-GR" dirty="0" smtClean="0"/>
              <a:t>ξενοδοχειακού δυναμικού </a:t>
            </a:r>
            <a:r>
              <a:rPr lang="el-GR" sz="3000" b="0" dirty="0" smtClean="0"/>
              <a:t>1/3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53854069"/>
              </p:ext>
            </p:extLst>
          </p:nvPr>
        </p:nvGraphicFramePr>
        <p:xfrm>
          <a:off x="143508" y="1501864"/>
          <a:ext cx="8856984" cy="4663440"/>
        </p:xfrm>
        <a:graphic>
          <a:graphicData uri="http://schemas.openxmlformats.org/drawingml/2006/table">
            <a:tbl>
              <a:tblPr firstRow="1" firstCol="1" bandRow="1" bandCol="1"/>
              <a:tblGrid>
                <a:gridCol w="1122943"/>
                <a:gridCol w="1063317"/>
                <a:gridCol w="732164"/>
                <a:gridCol w="842972"/>
                <a:gridCol w="842972"/>
                <a:gridCol w="842972"/>
                <a:gridCol w="732164"/>
                <a:gridCol w="842972"/>
                <a:gridCol w="898404"/>
                <a:gridCol w="936104"/>
              </a:tblGrid>
              <a:tr h="485625">
                <a:tc>
                  <a:txBody>
                    <a:bodyPr/>
                    <a:lstStyle/>
                    <a:p>
                      <a:pPr algn="ctr">
                        <a:spcAft>
                          <a:spcPts val="0"/>
                        </a:spcAft>
                      </a:pPr>
                      <a:r>
                        <a:rPr lang="el-GR" sz="1800" b="1" spc="-40" dirty="0">
                          <a:solidFill>
                            <a:srgbClr val="000000"/>
                          </a:solidFill>
                          <a:effectLst/>
                          <a:latin typeface="+mn-lt"/>
                          <a:ea typeface="Times New Roman"/>
                        </a:rPr>
                        <a:t> </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 </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ΔΙΑΜΕ</a:t>
                      </a:r>
                      <a:r>
                        <a:rPr lang="en-US" sz="1800" b="1" spc="-40" dirty="0">
                          <a:solidFill>
                            <a:srgbClr val="000000"/>
                          </a:solidFill>
                          <a:effectLst/>
                          <a:latin typeface="+mn-lt"/>
                          <a:ea typeface="Times New Roman"/>
                        </a:rPr>
                        <a:t>-</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ΡΙΣΜΑ</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b="1" spc="-6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5*****</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4****</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3***</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71755" marR="71755" algn="ctr">
                        <a:spcAft>
                          <a:spcPts val="0"/>
                        </a:spcAft>
                      </a:pPr>
                      <a:r>
                        <a:rPr lang="el-GR" sz="1800" b="1" spc="-40" dirty="0">
                          <a:solidFill>
                            <a:srgbClr val="000000"/>
                          </a:solidFill>
                          <a:effectLst/>
                          <a:latin typeface="+mn-lt"/>
                          <a:ea typeface="Times New Roman"/>
                        </a:rPr>
                        <a:t>2**</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71755" marR="71755" algn="ctr">
                        <a:spcAft>
                          <a:spcPts val="0"/>
                        </a:spcAft>
                      </a:pPr>
                      <a:r>
                        <a:rPr lang="el-GR" sz="1800" b="1" spc="-40" dirty="0">
                          <a:solidFill>
                            <a:srgbClr val="000000"/>
                          </a:solidFill>
                          <a:effectLst/>
                          <a:latin typeface="+mn-lt"/>
                          <a:ea typeface="Times New Roman"/>
                        </a:rPr>
                        <a:t>1*</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Γενικό </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άθροισμα</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Κατα-</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νομή Μονά</a:t>
                      </a:r>
                      <a:r>
                        <a:rPr lang="en-US" sz="1800" b="1" spc="-40" dirty="0">
                          <a:solidFill>
                            <a:srgbClr val="000000"/>
                          </a:solidFill>
                          <a:effectLst/>
                          <a:latin typeface="+mn-lt"/>
                          <a:ea typeface="Times New Roman"/>
                        </a:rPr>
                        <a:t>-</a:t>
                      </a:r>
                      <a:r>
                        <a:rPr lang="el-GR" sz="1800" b="1" spc="-40" dirty="0">
                          <a:solidFill>
                            <a:srgbClr val="000000"/>
                          </a:solidFill>
                          <a:effectLst/>
                          <a:latin typeface="+mn-lt"/>
                          <a:ea typeface="Times New Roman"/>
                        </a:rPr>
                        <a:t>δων</a:t>
                      </a:r>
                      <a:endParaRPr lang="el-GR" sz="1800" dirty="0">
                        <a:effectLst/>
                        <a:latin typeface="+mn-lt"/>
                        <a:ea typeface="Times New Roman"/>
                      </a:endParaRPr>
                    </a:p>
                  </a:txBody>
                  <a:tcPr marL="35247" marR="35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a:t>
                      </a:r>
                      <a:endParaRPr lang="el-GR" sz="1800" dirty="0">
                        <a:effectLst/>
                        <a:latin typeface="+mn-lt"/>
                        <a:ea typeface="Times New Roman"/>
                      </a:endParaRPr>
                    </a:p>
                    <a:p>
                      <a:pPr algn="ctr">
                        <a:spcAft>
                          <a:spcPts val="0"/>
                        </a:spcAft>
                      </a:pPr>
                      <a:r>
                        <a:rPr lang="el-GR" sz="1800" b="1" spc="-40" dirty="0" smtClean="0">
                          <a:solidFill>
                            <a:srgbClr val="000000"/>
                          </a:solidFill>
                          <a:effectLst/>
                          <a:latin typeface="+mn-lt"/>
                          <a:ea typeface="Times New Roman"/>
                        </a:rPr>
                        <a:t>Κατά-νομή </a:t>
                      </a:r>
                      <a:r>
                        <a:rPr lang="el-GR" sz="1800" b="1" spc="-40" dirty="0">
                          <a:solidFill>
                            <a:srgbClr val="000000"/>
                          </a:solidFill>
                          <a:effectLst/>
                          <a:latin typeface="+mn-lt"/>
                          <a:ea typeface="Times New Roman"/>
                        </a:rPr>
                        <a:t>Κλινών</a:t>
                      </a:r>
                      <a:endParaRPr lang="el-GR" sz="1800" dirty="0">
                        <a:effectLst/>
                        <a:latin typeface="+mn-lt"/>
                        <a:ea typeface="Times New Roman"/>
                      </a:endParaRPr>
                    </a:p>
                  </a:txBody>
                  <a:tcPr marL="35247" marR="35247"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20427">
                <a:tc rowSpan="3">
                  <a:txBody>
                    <a:bodyPr/>
                    <a:lstStyle/>
                    <a:p>
                      <a:pPr algn="ctr">
                        <a:spcAft>
                          <a:spcPts val="0"/>
                        </a:spcAft>
                      </a:pPr>
                      <a:r>
                        <a:rPr lang="el-GR" sz="1800" spc="-40" dirty="0">
                          <a:solidFill>
                            <a:srgbClr val="000000"/>
                          </a:solidFill>
                          <a:effectLst/>
                          <a:latin typeface="+mn-lt"/>
                          <a:ea typeface="Times New Roman"/>
                        </a:rPr>
                        <a:t>ΣΤΕΡΕΑ </a:t>
                      </a:r>
                      <a:endParaRPr lang="el-GR" sz="1800" dirty="0">
                        <a:effectLst/>
                        <a:latin typeface="+mn-lt"/>
                        <a:ea typeface="Times New Roman"/>
                      </a:endParaRPr>
                    </a:p>
                    <a:p>
                      <a:pPr algn="ctr">
                        <a:spcAft>
                          <a:spcPts val="0"/>
                        </a:spcAft>
                      </a:pPr>
                      <a:r>
                        <a:rPr lang="el-GR" sz="1800" spc="-40" dirty="0">
                          <a:solidFill>
                            <a:srgbClr val="000000"/>
                          </a:solidFill>
                          <a:effectLst/>
                          <a:latin typeface="+mn-lt"/>
                          <a:ea typeface="Times New Roman"/>
                        </a:rPr>
                        <a:t>ΕΛΛΑΔΑ</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38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126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266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641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239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1.310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13,7%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0427">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6.991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10.345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11.740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17.388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4.143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50.607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0427">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13.411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19.678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21.885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32.362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7.877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95.213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13,1%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0427">
                <a:tc rowSpan="3">
                  <a:txBody>
                    <a:bodyPr/>
                    <a:lstStyle/>
                    <a:p>
                      <a:pPr algn="ctr">
                        <a:spcAft>
                          <a:spcPts val="0"/>
                        </a:spcAft>
                      </a:pPr>
                      <a:r>
                        <a:rPr lang="el-GR" sz="1800" spc="-40" dirty="0">
                          <a:solidFill>
                            <a:srgbClr val="000000"/>
                          </a:solidFill>
                          <a:effectLst/>
                          <a:latin typeface="+mn-lt"/>
                          <a:ea typeface="Times New Roman"/>
                        </a:rPr>
                        <a:t>ΗΠΕΙΡΟΣ</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46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109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146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33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337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3,5%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0427">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334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950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2.238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2.685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556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6.763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0427">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671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1.953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4.393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5.167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1.062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13.246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1,8%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0427">
                <a:tc rowSpan="3">
                  <a:txBody>
                    <a:bodyPr/>
                    <a:lstStyle/>
                    <a:p>
                      <a:pPr algn="ctr">
                        <a:spcAft>
                          <a:spcPts val="0"/>
                        </a:spcAft>
                      </a:pPr>
                      <a:r>
                        <a:rPr lang="el-GR" sz="1800" spc="-40" dirty="0">
                          <a:solidFill>
                            <a:srgbClr val="000000"/>
                          </a:solidFill>
                          <a:effectLst/>
                          <a:latin typeface="+mn-lt"/>
                          <a:ea typeface="Times New Roman"/>
                        </a:rPr>
                        <a:t>ΜΑΚΕΔΟ</a:t>
                      </a:r>
                      <a:r>
                        <a:rPr lang="en-US" sz="1800" spc="-40" dirty="0">
                          <a:solidFill>
                            <a:srgbClr val="000000"/>
                          </a:solidFill>
                          <a:effectLst/>
                          <a:latin typeface="+mn-lt"/>
                          <a:ea typeface="Times New Roman"/>
                        </a:rPr>
                        <a:t>-</a:t>
                      </a:r>
                      <a:endParaRPr lang="el-GR" sz="1800" dirty="0">
                        <a:effectLst/>
                        <a:latin typeface="+mn-lt"/>
                        <a:ea typeface="Times New Roman"/>
                      </a:endParaRPr>
                    </a:p>
                    <a:p>
                      <a:pPr algn="ctr">
                        <a:spcAft>
                          <a:spcPts val="0"/>
                        </a:spcAft>
                      </a:pPr>
                      <a:r>
                        <a:rPr lang="el-GR" sz="1800" spc="-40" dirty="0">
                          <a:solidFill>
                            <a:srgbClr val="000000"/>
                          </a:solidFill>
                          <a:effectLst/>
                          <a:latin typeface="+mn-lt"/>
                          <a:ea typeface="Times New Roman"/>
                        </a:rPr>
                        <a:t>ΝΙΑ</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39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101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353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596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495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1.584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16,6%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0427">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5.741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8.796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13.913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14.583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9.361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52.394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0427">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11.600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16.874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27.040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28.122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17.941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101.577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14,0%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0427">
                <a:tc rowSpan="3">
                  <a:txBody>
                    <a:bodyPr/>
                    <a:lstStyle/>
                    <a:p>
                      <a:pPr algn="ctr">
                        <a:spcAft>
                          <a:spcPts val="0"/>
                        </a:spcAft>
                      </a:pPr>
                      <a:r>
                        <a:rPr lang="el-GR" sz="1800" spc="-40" dirty="0">
                          <a:solidFill>
                            <a:srgbClr val="000000"/>
                          </a:solidFill>
                          <a:effectLst/>
                          <a:latin typeface="+mn-lt"/>
                          <a:ea typeface="Times New Roman"/>
                        </a:rPr>
                        <a:t>ΠΕΛΟΠΟΝ-</a:t>
                      </a:r>
                      <a:endParaRPr lang="el-GR" sz="1800" dirty="0">
                        <a:effectLst/>
                        <a:latin typeface="+mn-lt"/>
                        <a:ea typeface="Times New Roman"/>
                      </a:endParaRPr>
                    </a:p>
                    <a:p>
                      <a:pPr algn="ctr">
                        <a:spcAft>
                          <a:spcPts val="0"/>
                        </a:spcAft>
                      </a:pPr>
                      <a:r>
                        <a:rPr lang="el-GR" sz="1800" spc="-40" dirty="0">
                          <a:solidFill>
                            <a:srgbClr val="000000"/>
                          </a:solidFill>
                          <a:effectLst/>
                          <a:latin typeface="+mn-lt"/>
                          <a:ea typeface="Times New Roman"/>
                        </a:rPr>
                        <a:t>ΝΗΣΟΣ</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12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97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207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370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101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787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8,2%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0427">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2.818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4.866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7.361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9.341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1.296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25.682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0427">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5.785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9.510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14.143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17.698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2.579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49.715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6,8%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4507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Γεωγραφική κατανομή του </a:t>
            </a:r>
            <a:r>
              <a:rPr lang="el-GR" dirty="0" smtClean="0"/>
              <a:t/>
            </a:r>
            <a:br>
              <a:rPr lang="el-GR" dirty="0" smtClean="0"/>
            </a:br>
            <a:r>
              <a:rPr lang="el-GR" dirty="0" smtClean="0"/>
              <a:t>ξενοδοχειακού δυναμικού </a:t>
            </a:r>
            <a:r>
              <a:rPr lang="el-GR" sz="3000" b="0" dirty="0"/>
              <a:t>2</a:t>
            </a:r>
            <a:r>
              <a:rPr lang="el-GR" sz="3000" b="0" dirty="0" smtClean="0"/>
              <a:t>/3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956447362"/>
              </p:ext>
            </p:extLst>
          </p:nvPr>
        </p:nvGraphicFramePr>
        <p:xfrm>
          <a:off x="143508" y="1501864"/>
          <a:ext cx="8856984" cy="4663440"/>
        </p:xfrm>
        <a:graphic>
          <a:graphicData uri="http://schemas.openxmlformats.org/drawingml/2006/table">
            <a:tbl>
              <a:tblPr firstRow="1" firstCol="1" bandRow="1" bandCol="1"/>
              <a:tblGrid>
                <a:gridCol w="1122943"/>
                <a:gridCol w="1063317"/>
                <a:gridCol w="732164"/>
                <a:gridCol w="842972"/>
                <a:gridCol w="842972"/>
                <a:gridCol w="842972"/>
                <a:gridCol w="732164"/>
                <a:gridCol w="842972"/>
                <a:gridCol w="898404"/>
                <a:gridCol w="936104"/>
              </a:tblGrid>
              <a:tr h="485625">
                <a:tc>
                  <a:txBody>
                    <a:bodyPr/>
                    <a:lstStyle/>
                    <a:p>
                      <a:pPr algn="ctr">
                        <a:spcAft>
                          <a:spcPts val="0"/>
                        </a:spcAft>
                      </a:pPr>
                      <a:r>
                        <a:rPr lang="el-GR" sz="1800" b="1" spc="-40" dirty="0">
                          <a:solidFill>
                            <a:srgbClr val="000000"/>
                          </a:solidFill>
                          <a:effectLst/>
                          <a:latin typeface="+mn-lt"/>
                          <a:ea typeface="Times New Roman"/>
                        </a:rPr>
                        <a:t> </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 </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ΔΙΑΜΕ</a:t>
                      </a:r>
                      <a:r>
                        <a:rPr lang="en-US" sz="1800" b="1" spc="-40" dirty="0">
                          <a:solidFill>
                            <a:srgbClr val="000000"/>
                          </a:solidFill>
                          <a:effectLst/>
                          <a:latin typeface="+mn-lt"/>
                          <a:ea typeface="Times New Roman"/>
                        </a:rPr>
                        <a:t>-</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ΡΙΣΜΑ</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b="1" spc="-6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5*****</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4****</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3***</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71755" marR="71755" algn="ctr">
                        <a:spcAft>
                          <a:spcPts val="0"/>
                        </a:spcAft>
                      </a:pPr>
                      <a:r>
                        <a:rPr lang="el-GR" sz="1800" b="1" spc="-40" dirty="0">
                          <a:solidFill>
                            <a:srgbClr val="000000"/>
                          </a:solidFill>
                          <a:effectLst/>
                          <a:latin typeface="+mn-lt"/>
                          <a:ea typeface="Times New Roman"/>
                        </a:rPr>
                        <a:t>2**</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71755" marR="71755" algn="ctr">
                        <a:spcAft>
                          <a:spcPts val="0"/>
                        </a:spcAft>
                      </a:pPr>
                      <a:r>
                        <a:rPr lang="el-GR" sz="1800" b="1" spc="-40" dirty="0">
                          <a:solidFill>
                            <a:srgbClr val="000000"/>
                          </a:solidFill>
                          <a:effectLst/>
                          <a:latin typeface="+mn-lt"/>
                          <a:ea typeface="Times New Roman"/>
                        </a:rPr>
                        <a:t>1*</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Γενικό </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άθροισμα</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Κατα-</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νομή Μονά</a:t>
                      </a:r>
                      <a:r>
                        <a:rPr lang="en-US" sz="1800" b="1" spc="-40" dirty="0">
                          <a:solidFill>
                            <a:srgbClr val="000000"/>
                          </a:solidFill>
                          <a:effectLst/>
                          <a:latin typeface="+mn-lt"/>
                          <a:ea typeface="Times New Roman"/>
                        </a:rPr>
                        <a:t>-</a:t>
                      </a:r>
                      <a:r>
                        <a:rPr lang="el-GR" sz="1800" b="1" spc="-40" dirty="0">
                          <a:solidFill>
                            <a:srgbClr val="000000"/>
                          </a:solidFill>
                          <a:effectLst/>
                          <a:latin typeface="+mn-lt"/>
                          <a:ea typeface="Times New Roman"/>
                        </a:rPr>
                        <a:t>δων</a:t>
                      </a:r>
                      <a:endParaRPr lang="el-GR" sz="1800" dirty="0">
                        <a:effectLst/>
                        <a:latin typeface="+mn-lt"/>
                        <a:ea typeface="Times New Roman"/>
                      </a:endParaRPr>
                    </a:p>
                  </a:txBody>
                  <a:tcPr marL="35247" marR="35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a:t>
                      </a:r>
                      <a:endParaRPr lang="el-GR" sz="1800" dirty="0">
                        <a:effectLst/>
                        <a:latin typeface="+mn-lt"/>
                        <a:ea typeface="Times New Roman"/>
                      </a:endParaRPr>
                    </a:p>
                    <a:p>
                      <a:pPr algn="ctr">
                        <a:spcAft>
                          <a:spcPts val="0"/>
                        </a:spcAft>
                      </a:pPr>
                      <a:r>
                        <a:rPr lang="el-GR" sz="1800" b="1" spc="-40" dirty="0" smtClean="0">
                          <a:solidFill>
                            <a:srgbClr val="000000"/>
                          </a:solidFill>
                          <a:effectLst/>
                          <a:latin typeface="+mn-lt"/>
                          <a:ea typeface="Times New Roman"/>
                        </a:rPr>
                        <a:t>Κατά-νομή </a:t>
                      </a:r>
                      <a:r>
                        <a:rPr lang="el-GR" sz="1800" b="1" spc="-40" dirty="0">
                          <a:solidFill>
                            <a:srgbClr val="000000"/>
                          </a:solidFill>
                          <a:effectLst/>
                          <a:latin typeface="+mn-lt"/>
                          <a:ea typeface="Times New Roman"/>
                        </a:rPr>
                        <a:t>Κλινών</a:t>
                      </a:r>
                      <a:endParaRPr lang="el-GR" sz="1800" dirty="0">
                        <a:effectLst/>
                        <a:latin typeface="+mn-lt"/>
                        <a:ea typeface="Times New Roman"/>
                      </a:endParaRPr>
                    </a:p>
                  </a:txBody>
                  <a:tcPr marL="35247" marR="35247"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29565">
                <a:tc rowSpan="3">
                  <a:txBody>
                    <a:bodyPr/>
                    <a:lstStyle/>
                    <a:p>
                      <a:pPr algn="ctr">
                        <a:spcAft>
                          <a:spcPts val="0"/>
                        </a:spcAft>
                      </a:pPr>
                      <a:r>
                        <a:rPr lang="el-GR" sz="1800" spc="-40" dirty="0">
                          <a:solidFill>
                            <a:srgbClr val="000000"/>
                          </a:solidFill>
                          <a:effectLst/>
                          <a:latin typeface="+mn-lt"/>
                          <a:ea typeface="Times New Roman"/>
                        </a:rPr>
                        <a:t>ΘΕΣΣΑΛΙΑ</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20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109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119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259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92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599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6,3%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ctr">
                        <a:spcAft>
                          <a:spcPts val="0"/>
                        </a:spcAft>
                      </a:pPr>
                      <a:r>
                        <a:rPr lang="el-GR" sz="1800" spc="-40" dirty="0">
                          <a:solidFill>
                            <a:srgbClr val="000000"/>
                          </a:solidFill>
                          <a:effectLst/>
                          <a:latin typeface="+mn-lt"/>
                          <a:ea typeface="Times New Roman"/>
                        </a:rPr>
                        <a:t>3,9%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892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2.839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3.573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5.727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1.616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14.647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l-GR"/>
                    </a:p>
                  </a:txBody>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1.789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5.632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6.862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spc="-40" dirty="0">
                          <a:solidFill>
                            <a:srgbClr val="000000"/>
                          </a:solidFill>
                          <a:effectLst/>
                          <a:latin typeface="+mn-lt"/>
                          <a:ea typeface="Times New Roman"/>
                        </a:rPr>
                        <a:t>10.937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3.170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28.390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r>
              <a:tr h="129565">
                <a:tc rowSpan="3">
                  <a:txBody>
                    <a:bodyPr/>
                    <a:lstStyle/>
                    <a:p>
                      <a:pPr algn="ctr">
                        <a:spcAft>
                          <a:spcPts val="0"/>
                        </a:spcAft>
                      </a:pPr>
                      <a:r>
                        <a:rPr lang="el-GR" sz="1800" spc="-40" dirty="0">
                          <a:solidFill>
                            <a:srgbClr val="000000"/>
                          </a:solidFill>
                          <a:effectLst/>
                          <a:latin typeface="+mn-lt"/>
                          <a:ea typeface="Times New Roman"/>
                        </a:rPr>
                        <a:t>ΘΡΑΚΗ</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37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41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16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106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388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406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1.326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1.053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284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3.457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779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830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2.560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1.960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540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6.669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0,9%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9565">
                <a:tc rowSpan="3">
                  <a:txBody>
                    <a:bodyPr/>
                    <a:lstStyle/>
                    <a:p>
                      <a:pPr algn="ctr">
                        <a:spcAft>
                          <a:spcPts val="0"/>
                        </a:spcAft>
                      </a:pPr>
                      <a:r>
                        <a:rPr lang="el-GR" sz="1800" spc="-40" dirty="0">
                          <a:solidFill>
                            <a:srgbClr val="000000"/>
                          </a:solidFill>
                          <a:effectLst/>
                          <a:latin typeface="+mn-lt"/>
                          <a:ea typeface="Times New Roman"/>
                        </a:rPr>
                        <a:t>ΝΗΣΙΑ</a:t>
                      </a:r>
                      <a:endParaRPr lang="el-GR" sz="1800" dirty="0">
                        <a:effectLst/>
                        <a:latin typeface="+mn-lt"/>
                        <a:ea typeface="Times New Roman"/>
                      </a:endParaRPr>
                    </a:p>
                    <a:p>
                      <a:pPr algn="ctr">
                        <a:spcAft>
                          <a:spcPts val="0"/>
                        </a:spcAft>
                      </a:pPr>
                      <a:r>
                        <a:rPr lang="el-GR" sz="1800" spc="-40" dirty="0">
                          <a:solidFill>
                            <a:srgbClr val="000000"/>
                          </a:solidFill>
                          <a:effectLst/>
                          <a:latin typeface="+mn-lt"/>
                          <a:ea typeface="Times New Roman"/>
                        </a:rPr>
                        <a:t> ΑΙΓΑΙΟΥ</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30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126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197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54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413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4,3%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744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1.367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4.070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4.464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761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11.406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1.558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2.489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7.742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8.453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1.469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21.711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3,0%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9565">
                <a:tc rowSpan="3">
                  <a:txBody>
                    <a:bodyPr/>
                    <a:lstStyle/>
                    <a:p>
                      <a:pPr algn="ctr">
                        <a:spcAft>
                          <a:spcPts val="0"/>
                        </a:spcAft>
                      </a:pPr>
                      <a:r>
                        <a:rPr lang="el-GR" sz="1800" spc="-40" dirty="0">
                          <a:solidFill>
                            <a:srgbClr val="000000"/>
                          </a:solidFill>
                          <a:effectLst/>
                          <a:latin typeface="+mn-lt"/>
                          <a:ea typeface="Times New Roman"/>
                        </a:rPr>
                        <a:t>ΚΡΗΤΗ</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64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228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325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699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216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1.532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16,0%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13.394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23.662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15.256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l-GR" sz="1800" spc="-40" dirty="0">
                          <a:solidFill>
                            <a:srgbClr val="000000"/>
                          </a:solidFill>
                          <a:effectLst/>
                          <a:latin typeface="+mn-lt"/>
                          <a:ea typeface="Times New Roman"/>
                        </a:rPr>
                        <a:t>23.777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5.506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81.595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26.491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45.430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28.566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spc="-40" dirty="0">
                          <a:solidFill>
                            <a:srgbClr val="000000"/>
                          </a:solidFill>
                          <a:effectLst/>
                          <a:latin typeface="+mn-lt"/>
                          <a:ea typeface="Times New Roman"/>
                        </a:rPr>
                        <a:t>43.003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10.098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153.588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21,1%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030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Γεωγραφική κατανομή του </a:t>
            </a:r>
            <a:r>
              <a:rPr lang="el-GR" dirty="0" smtClean="0"/>
              <a:t/>
            </a:r>
            <a:br>
              <a:rPr lang="el-GR" dirty="0" smtClean="0"/>
            </a:br>
            <a:r>
              <a:rPr lang="el-GR" dirty="0" smtClean="0"/>
              <a:t>ξενοδοχειακού δυναμικού </a:t>
            </a:r>
            <a:r>
              <a:rPr lang="el-GR" sz="3000" b="0" dirty="0" smtClean="0"/>
              <a:t>3/3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259007223"/>
              </p:ext>
            </p:extLst>
          </p:nvPr>
        </p:nvGraphicFramePr>
        <p:xfrm>
          <a:off x="143508" y="1501864"/>
          <a:ext cx="8856984" cy="4663440"/>
        </p:xfrm>
        <a:graphic>
          <a:graphicData uri="http://schemas.openxmlformats.org/drawingml/2006/table">
            <a:tbl>
              <a:tblPr firstRow="1" firstCol="1" bandRow="1" bandCol="1"/>
              <a:tblGrid>
                <a:gridCol w="1122943"/>
                <a:gridCol w="1063317"/>
                <a:gridCol w="732164"/>
                <a:gridCol w="842972"/>
                <a:gridCol w="842972"/>
                <a:gridCol w="842972"/>
                <a:gridCol w="732164"/>
                <a:gridCol w="842972"/>
                <a:gridCol w="898404"/>
                <a:gridCol w="936104"/>
              </a:tblGrid>
              <a:tr h="485625">
                <a:tc>
                  <a:txBody>
                    <a:bodyPr/>
                    <a:lstStyle/>
                    <a:p>
                      <a:pPr algn="ctr">
                        <a:spcAft>
                          <a:spcPts val="0"/>
                        </a:spcAft>
                      </a:pPr>
                      <a:r>
                        <a:rPr lang="el-GR" sz="1800" b="1" spc="-40" dirty="0">
                          <a:solidFill>
                            <a:srgbClr val="000000"/>
                          </a:solidFill>
                          <a:effectLst/>
                          <a:latin typeface="+mn-lt"/>
                          <a:ea typeface="Times New Roman"/>
                        </a:rPr>
                        <a:t> </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 </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ΔΙΑΜΕ</a:t>
                      </a:r>
                      <a:r>
                        <a:rPr lang="en-US" sz="1800" b="1" spc="-40" dirty="0">
                          <a:solidFill>
                            <a:srgbClr val="000000"/>
                          </a:solidFill>
                          <a:effectLst/>
                          <a:latin typeface="+mn-lt"/>
                          <a:ea typeface="Times New Roman"/>
                        </a:rPr>
                        <a:t>-</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ΡΙΣΜΑ</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b="1" spc="-6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5*****</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4****</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3***</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71755" marR="71755" algn="ctr">
                        <a:spcAft>
                          <a:spcPts val="0"/>
                        </a:spcAft>
                      </a:pPr>
                      <a:r>
                        <a:rPr lang="el-GR" sz="1800" b="1" spc="-40" dirty="0">
                          <a:solidFill>
                            <a:srgbClr val="000000"/>
                          </a:solidFill>
                          <a:effectLst/>
                          <a:latin typeface="+mn-lt"/>
                          <a:ea typeface="Times New Roman"/>
                        </a:rPr>
                        <a:t>2**</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71755" marR="71755" algn="ctr">
                        <a:spcAft>
                          <a:spcPts val="0"/>
                        </a:spcAft>
                      </a:pPr>
                      <a:r>
                        <a:rPr lang="el-GR" sz="1800" b="1" spc="-40" dirty="0">
                          <a:solidFill>
                            <a:srgbClr val="000000"/>
                          </a:solidFill>
                          <a:effectLst/>
                          <a:latin typeface="+mn-lt"/>
                          <a:ea typeface="Times New Roman"/>
                        </a:rPr>
                        <a:t>1*</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Γενικό </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άθροισμα</a:t>
                      </a:r>
                      <a:endParaRPr lang="el-GR" sz="1800" dirty="0">
                        <a:effectLst/>
                        <a:latin typeface="+mn-lt"/>
                        <a:ea typeface="Times New Roman"/>
                      </a:endParaRPr>
                    </a:p>
                  </a:txBody>
                  <a:tcPr marL="35247" marR="3524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Κατα-</a:t>
                      </a:r>
                      <a:endParaRPr lang="el-GR" sz="1800" dirty="0">
                        <a:effectLst/>
                        <a:latin typeface="+mn-lt"/>
                        <a:ea typeface="Times New Roman"/>
                      </a:endParaRPr>
                    </a:p>
                    <a:p>
                      <a:pPr algn="ctr">
                        <a:spcAft>
                          <a:spcPts val="0"/>
                        </a:spcAft>
                      </a:pPr>
                      <a:r>
                        <a:rPr lang="el-GR" sz="1800" b="1" spc="-40" dirty="0">
                          <a:solidFill>
                            <a:srgbClr val="000000"/>
                          </a:solidFill>
                          <a:effectLst/>
                          <a:latin typeface="+mn-lt"/>
                          <a:ea typeface="Times New Roman"/>
                        </a:rPr>
                        <a:t>νομή Μονά</a:t>
                      </a:r>
                      <a:r>
                        <a:rPr lang="en-US" sz="1800" b="1" spc="-40" dirty="0">
                          <a:solidFill>
                            <a:srgbClr val="000000"/>
                          </a:solidFill>
                          <a:effectLst/>
                          <a:latin typeface="+mn-lt"/>
                          <a:ea typeface="Times New Roman"/>
                        </a:rPr>
                        <a:t>-</a:t>
                      </a:r>
                      <a:r>
                        <a:rPr lang="el-GR" sz="1800" b="1" spc="-40" dirty="0">
                          <a:solidFill>
                            <a:srgbClr val="000000"/>
                          </a:solidFill>
                          <a:effectLst/>
                          <a:latin typeface="+mn-lt"/>
                          <a:ea typeface="Times New Roman"/>
                        </a:rPr>
                        <a:t>δων</a:t>
                      </a:r>
                      <a:endParaRPr lang="el-GR" sz="1800" dirty="0">
                        <a:effectLst/>
                        <a:latin typeface="+mn-lt"/>
                        <a:ea typeface="Times New Roman"/>
                      </a:endParaRPr>
                    </a:p>
                  </a:txBody>
                  <a:tcPr marL="35247" marR="352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spc="-40" dirty="0">
                          <a:solidFill>
                            <a:srgbClr val="000000"/>
                          </a:solidFill>
                          <a:effectLst/>
                          <a:latin typeface="+mn-lt"/>
                          <a:ea typeface="Times New Roman"/>
                        </a:rPr>
                        <a:t>%</a:t>
                      </a:r>
                      <a:endParaRPr lang="el-GR" sz="1800" dirty="0">
                        <a:effectLst/>
                        <a:latin typeface="+mn-lt"/>
                        <a:ea typeface="Times New Roman"/>
                      </a:endParaRPr>
                    </a:p>
                    <a:p>
                      <a:pPr algn="ctr">
                        <a:spcAft>
                          <a:spcPts val="0"/>
                        </a:spcAft>
                      </a:pPr>
                      <a:r>
                        <a:rPr lang="el-GR" sz="1800" b="1" spc="-40" dirty="0" smtClean="0">
                          <a:solidFill>
                            <a:srgbClr val="000000"/>
                          </a:solidFill>
                          <a:effectLst/>
                          <a:latin typeface="+mn-lt"/>
                          <a:ea typeface="Times New Roman"/>
                        </a:rPr>
                        <a:t>Κατά-νομή </a:t>
                      </a:r>
                      <a:r>
                        <a:rPr lang="el-GR" sz="1800" b="1" spc="-40" dirty="0">
                          <a:solidFill>
                            <a:srgbClr val="000000"/>
                          </a:solidFill>
                          <a:effectLst/>
                          <a:latin typeface="+mn-lt"/>
                          <a:ea typeface="Times New Roman"/>
                        </a:rPr>
                        <a:t>Κλινών</a:t>
                      </a:r>
                      <a:endParaRPr lang="el-GR" sz="1800" dirty="0">
                        <a:effectLst/>
                        <a:latin typeface="+mn-lt"/>
                        <a:ea typeface="Times New Roman"/>
                      </a:endParaRPr>
                    </a:p>
                  </a:txBody>
                  <a:tcPr marL="35247" marR="35247"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29565">
                <a:tc rowSpan="3">
                  <a:txBody>
                    <a:bodyPr/>
                    <a:lstStyle/>
                    <a:p>
                      <a:pPr algn="ctr">
                        <a:spcAft>
                          <a:spcPts val="0"/>
                        </a:spcAft>
                      </a:pPr>
                      <a:r>
                        <a:rPr lang="el-GR" sz="1800" spc="-40" dirty="0">
                          <a:solidFill>
                            <a:srgbClr val="000000"/>
                          </a:solidFill>
                          <a:effectLst/>
                          <a:latin typeface="+mn-lt"/>
                          <a:ea typeface="Times New Roman"/>
                        </a:rPr>
                        <a:t>ΚΥΚΛΑΔΕΣ</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28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148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184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433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177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970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10,2%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1.237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4.582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4.740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9.503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2.568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22.630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2.471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8.703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9.142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spc="-40" dirty="0">
                          <a:solidFill>
                            <a:srgbClr val="000000"/>
                          </a:solidFill>
                          <a:effectLst/>
                          <a:latin typeface="+mn-lt"/>
                          <a:ea typeface="Times New Roman"/>
                        </a:rPr>
                        <a:t>18.240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5.016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43.572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6,0%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9565">
                <a:tc rowSpan="3">
                  <a:txBody>
                    <a:bodyPr/>
                    <a:lstStyle/>
                    <a:p>
                      <a:pPr algn="ctr">
                        <a:spcAft>
                          <a:spcPts val="0"/>
                        </a:spcAft>
                      </a:pPr>
                      <a:r>
                        <a:rPr lang="el-GR" sz="1800" spc="-40" dirty="0">
                          <a:solidFill>
                            <a:srgbClr val="000000"/>
                          </a:solidFill>
                          <a:effectLst/>
                          <a:latin typeface="+mn-lt"/>
                          <a:ea typeface="Times New Roman"/>
                        </a:rPr>
                        <a:t>ΔΩΔΕΚΑ</a:t>
                      </a:r>
                      <a:r>
                        <a:rPr lang="en-US" sz="1800" spc="-40" dirty="0">
                          <a:solidFill>
                            <a:srgbClr val="000000"/>
                          </a:solidFill>
                          <a:effectLst/>
                          <a:latin typeface="+mn-lt"/>
                          <a:ea typeface="Times New Roman"/>
                        </a:rPr>
                        <a:t>-</a:t>
                      </a:r>
                      <a:endParaRPr lang="el-GR" sz="1800" dirty="0">
                        <a:effectLst/>
                        <a:latin typeface="+mn-lt"/>
                        <a:ea typeface="Times New Roman"/>
                      </a:endParaRPr>
                    </a:p>
                    <a:p>
                      <a:pPr algn="ctr">
                        <a:spcAft>
                          <a:spcPts val="0"/>
                        </a:spcAft>
                      </a:pPr>
                      <a:r>
                        <a:rPr lang="el-GR" sz="1800" spc="-40" dirty="0">
                          <a:solidFill>
                            <a:srgbClr val="000000"/>
                          </a:solidFill>
                          <a:effectLst/>
                          <a:latin typeface="+mn-lt"/>
                          <a:ea typeface="Times New Roman"/>
                        </a:rPr>
                        <a:t>ΝΗΣΑ</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34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164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238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l-GR" sz="1800" spc="-40" dirty="0">
                          <a:solidFill>
                            <a:srgbClr val="000000"/>
                          </a:solidFill>
                          <a:effectLst/>
                          <a:latin typeface="+mn-lt"/>
                          <a:ea typeface="Times New Roman"/>
                        </a:rPr>
                        <a:t>492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76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1.004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10,5%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8.240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27.876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12.381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l-GR" sz="1800" spc="-40" dirty="0">
                          <a:solidFill>
                            <a:srgbClr val="000000"/>
                          </a:solidFill>
                          <a:effectLst/>
                          <a:latin typeface="+mn-lt"/>
                          <a:ea typeface="Times New Roman"/>
                        </a:rPr>
                        <a:t>15.721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1.267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65.485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16.535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53.909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23.599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spc="-40" dirty="0">
                          <a:solidFill>
                            <a:srgbClr val="000000"/>
                          </a:solidFill>
                          <a:effectLst/>
                          <a:latin typeface="+mn-lt"/>
                          <a:ea typeface="Times New Roman"/>
                        </a:rPr>
                        <a:t>29.401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2.417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125.861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17,3%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9565">
                <a:tc rowSpan="3">
                  <a:txBody>
                    <a:bodyPr/>
                    <a:lstStyle/>
                    <a:p>
                      <a:pPr algn="ctr">
                        <a:spcAft>
                          <a:spcPts val="0"/>
                        </a:spcAft>
                      </a:pPr>
                      <a:r>
                        <a:rPr lang="el-GR" sz="1800" spc="-40" dirty="0">
                          <a:solidFill>
                            <a:srgbClr val="000000"/>
                          </a:solidFill>
                          <a:effectLst/>
                          <a:latin typeface="+mn-lt"/>
                          <a:ea typeface="Times New Roman"/>
                        </a:rPr>
                        <a:t>ΙΟΝΙΑ</a:t>
                      </a:r>
                      <a:endParaRPr lang="el-GR" sz="1800" dirty="0">
                        <a:effectLst/>
                        <a:latin typeface="+mn-lt"/>
                        <a:ea typeface="Times New Roman"/>
                      </a:endParaRPr>
                    </a:p>
                    <a:p>
                      <a:pPr algn="ctr">
                        <a:spcAft>
                          <a:spcPts val="0"/>
                        </a:spcAft>
                      </a:pPr>
                      <a:r>
                        <a:rPr lang="el-GR" sz="1800" spc="-40" dirty="0">
                          <a:solidFill>
                            <a:srgbClr val="000000"/>
                          </a:solidFill>
                          <a:effectLst/>
                          <a:latin typeface="+mn-lt"/>
                          <a:ea typeface="Times New Roman"/>
                        </a:rPr>
                        <a:t> ΝΗΣΙΑ</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19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96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195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515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87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spc="-40" dirty="0">
                          <a:solidFill>
                            <a:srgbClr val="000000"/>
                          </a:solidFill>
                          <a:effectLst/>
                          <a:latin typeface="+mn-lt"/>
                          <a:ea typeface="Times New Roman"/>
                        </a:rPr>
                        <a:t>912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9,5%</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3.257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10.571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13.196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16.676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1.802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spc="-40" dirty="0">
                          <a:solidFill>
                            <a:srgbClr val="000000"/>
                          </a:solidFill>
                          <a:effectLst/>
                          <a:latin typeface="+mn-lt"/>
                          <a:ea typeface="Times New Roman"/>
                        </a:rPr>
                        <a:t>45.502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9565">
                <a:tc vMerge="1">
                  <a:txBody>
                    <a:bodyPr/>
                    <a:lstStyle/>
                    <a:p>
                      <a:endParaRPr lang="el-GR"/>
                    </a:p>
                  </a:txBody>
                  <a:tcPr/>
                </a:tc>
                <a:tc>
                  <a:txBody>
                    <a:bodyPr/>
                    <a:lstStyle/>
                    <a:p>
                      <a:pPr indent="-10795">
                        <a:spcAft>
                          <a:spcPts val="0"/>
                        </a:spcAft>
                      </a:pPr>
                      <a:r>
                        <a:rPr lang="el-GR" sz="1800"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6.259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20.212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25.281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31.800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3.452</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800" spc="-40" dirty="0">
                          <a:solidFill>
                            <a:srgbClr val="000000"/>
                          </a:solidFill>
                          <a:effectLst/>
                          <a:latin typeface="+mn-lt"/>
                          <a:ea typeface="Times New Roman"/>
                        </a:rPr>
                        <a:t>87.004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spc="-40" dirty="0">
                          <a:solidFill>
                            <a:srgbClr val="000000"/>
                          </a:solidFill>
                          <a:effectLst/>
                          <a:latin typeface="+mn-lt"/>
                          <a:ea typeface="Times New Roman"/>
                        </a:rPr>
                        <a:t>12,0%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9565">
                <a:tc rowSpan="3">
                  <a:txBody>
                    <a:bodyPr/>
                    <a:lstStyle/>
                    <a:p>
                      <a:pPr algn="ctr">
                        <a:spcAft>
                          <a:spcPts val="0"/>
                        </a:spcAft>
                      </a:pPr>
                      <a:r>
                        <a:rPr lang="el-GR" sz="1800" b="1" spc="-40" dirty="0">
                          <a:solidFill>
                            <a:srgbClr val="000000"/>
                          </a:solidFill>
                          <a:effectLst/>
                          <a:latin typeface="+mn-lt"/>
                          <a:ea typeface="Times New Roman"/>
                        </a:rPr>
                        <a:t>ΣΥΝΟΛΟ</a:t>
                      </a:r>
                      <a:endParaRPr lang="el-GR" sz="1800" dirty="0">
                        <a:effectLst/>
                        <a:latin typeface="+mn-lt"/>
                        <a:ea typeface="Times New Roman"/>
                      </a:endParaRPr>
                    </a:p>
                  </a:txBody>
                  <a:tcPr marL="35247" marR="3524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10795">
                        <a:spcAft>
                          <a:spcPts val="0"/>
                        </a:spcAft>
                      </a:pPr>
                      <a:r>
                        <a:rPr lang="el-GR" sz="1800" b="1" spc="-60" dirty="0">
                          <a:solidFill>
                            <a:srgbClr val="000000"/>
                          </a:solidFill>
                          <a:effectLst/>
                          <a:latin typeface="+mn-lt"/>
                          <a:ea typeface="Times New Roman"/>
                        </a:rPr>
                        <a:t>ΜΟΝΑΔΕΣ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b="1" spc="-40" dirty="0">
                          <a:solidFill>
                            <a:srgbClr val="000000"/>
                          </a:solidFill>
                          <a:effectLst/>
                          <a:latin typeface="+mn-lt"/>
                          <a:ea typeface="Times New Roman"/>
                        </a:rPr>
                        <a:t>267</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b="1" spc="-40" dirty="0">
                          <a:solidFill>
                            <a:srgbClr val="000000"/>
                          </a:solidFill>
                          <a:effectLst/>
                          <a:latin typeface="+mn-lt"/>
                          <a:ea typeface="Times New Roman"/>
                        </a:rPr>
                        <a:t>1.153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b="1" spc="-40" dirty="0">
                          <a:solidFill>
                            <a:srgbClr val="000000"/>
                          </a:solidFill>
                          <a:effectLst/>
                          <a:latin typeface="+mn-lt"/>
                          <a:ea typeface="Times New Roman"/>
                        </a:rPr>
                        <a:t>2.159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b="1" spc="-40" dirty="0">
                          <a:solidFill>
                            <a:srgbClr val="000000"/>
                          </a:solidFill>
                          <a:effectLst/>
                          <a:latin typeface="+mn-lt"/>
                          <a:ea typeface="Times New Roman"/>
                        </a:rPr>
                        <a:t>4.389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b="1" spc="-40" dirty="0">
                          <a:solidFill>
                            <a:srgbClr val="000000"/>
                          </a:solidFill>
                          <a:effectLst/>
                          <a:latin typeface="+mn-lt"/>
                          <a:ea typeface="Times New Roman"/>
                        </a:rPr>
                        <a:t>1.586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800" b="1" spc="-40" dirty="0">
                          <a:solidFill>
                            <a:srgbClr val="000000"/>
                          </a:solidFill>
                          <a:effectLst/>
                          <a:latin typeface="+mn-lt"/>
                          <a:ea typeface="Times New Roman"/>
                        </a:rPr>
                        <a:t>9.554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b="1" spc="-40" dirty="0">
                          <a:solidFill>
                            <a:srgbClr val="000000"/>
                          </a:solidFill>
                          <a:effectLst/>
                          <a:latin typeface="+mn-lt"/>
                          <a:ea typeface="Times New Roman"/>
                        </a:rPr>
                        <a:t>100,0%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800" b="1"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9565">
                <a:tc vMerge="1">
                  <a:txBody>
                    <a:bodyPr/>
                    <a:lstStyle/>
                    <a:p>
                      <a:endParaRPr lang="el-GR"/>
                    </a:p>
                  </a:txBody>
                  <a:tcPr/>
                </a:tc>
                <a:tc>
                  <a:txBody>
                    <a:bodyPr/>
                    <a:lstStyle/>
                    <a:p>
                      <a:pPr indent="-10795">
                        <a:spcAft>
                          <a:spcPts val="0"/>
                        </a:spcAft>
                      </a:pPr>
                      <a:r>
                        <a:rPr lang="el-GR" sz="1800" b="1" spc="-60" dirty="0">
                          <a:solidFill>
                            <a:srgbClr val="000000"/>
                          </a:solidFill>
                          <a:effectLst/>
                          <a:latin typeface="+mn-lt"/>
                          <a:ea typeface="Times New Roman"/>
                        </a:rPr>
                        <a:t>ΔΩΜΑΤΙΑ</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b="1" spc="-40" dirty="0">
                          <a:solidFill>
                            <a:srgbClr val="000000"/>
                          </a:solidFill>
                          <a:effectLst/>
                          <a:latin typeface="+mn-lt"/>
                          <a:ea typeface="Times New Roman"/>
                        </a:rPr>
                        <a:t>44.036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b="1" spc="-40" dirty="0">
                          <a:solidFill>
                            <a:srgbClr val="000000"/>
                          </a:solidFill>
                          <a:effectLst/>
                          <a:latin typeface="+mn-lt"/>
                          <a:ea typeface="Times New Roman"/>
                        </a:rPr>
                        <a:t>96.260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b="1" spc="-40" dirty="0">
                          <a:solidFill>
                            <a:srgbClr val="000000"/>
                          </a:solidFill>
                          <a:effectLst/>
                          <a:latin typeface="+mn-lt"/>
                          <a:ea typeface="Times New Roman"/>
                        </a:rPr>
                        <a:t>89.794</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b="1" spc="-40" dirty="0">
                          <a:solidFill>
                            <a:srgbClr val="000000"/>
                          </a:solidFill>
                          <a:effectLst/>
                          <a:latin typeface="+mn-lt"/>
                          <a:ea typeface="Times New Roman"/>
                        </a:rPr>
                        <a:t>120.918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b="1" spc="-40" dirty="0">
                          <a:solidFill>
                            <a:srgbClr val="000000"/>
                          </a:solidFill>
                          <a:effectLst/>
                          <a:latin typeface="+mn-lt"/>
                          <a:ea typeface="Times New Roman"/>
                        </a:rPr>
                        <a:t>29.160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800" b="1" spc="-40" dirty="0">
                          <a:solidFill>
                            <a:srgbClr val="000000"/>
                          </a:solidFill>
                          <a:effectLst/>
                          <a:latin typeface="+mn-lt"/>
                          <a:ea typeface="Times New Roman"/>
                        </a:rPr>
                        <a:t>380.168</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b="1"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1800" b="1"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129565">
                <a:tc vMerge="1">
                  <a:txBody>
                    <a:bodyPr/>
                    <a:lstStyle/>
                    <a:p>
                      <a:endParaRPr lang="el-GR"/>
                    </a:p>
                  </a:txBody>
                  <a:tcPr/>
                </a:tc>
                <a:tc>
                  <a:txBody>
                    <a:bodyPr/>
                    <a:lstStyle/>
                    <a:p>
                      <a:pPr indent="-10795">
                        <a:spcAft>
                          <a:spcPts val="0"/>
                        </a:spcAft>
                      </a:pPr>
                      <a:r>
                        <a:rPr lang="el-GR" sz="1800" b="1" spc="-60" dirty="0">
                          <a:solidFill>
                            <a:srgbClr val="000000"/>
                          </a:solidFill>
                          <a:effectLst/>
                          <a:latin typeface="+mn-lt"/>
                          <a:ea typeface="Times New Roman"/>
                        </a:rPr>
                        <a:t>ΚΛΙΝΕΣ</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r">
                        <a:spcAft>
                          <a:spcPts val="0"/>
                        </a:spcAft>
                      </a:pPr>
                      <a:r>
                        <a:rPr lang="el-GR" sz="1800" b="1" spc="-40" dirty="0">
                          <a:solidFill>
                            <a:srgbClr val="000000"/>
                          </a:solidFill>
                          <a:effectLst/>
                          <a:latin typeface="+mn-lt"/>
                          <a:ea typeface="Times New Roman"/>
                        </a:rPr>
                        <a:t>87.349</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spcAft>
                          <a:spcPts val="0"/>
                        </a:spcAft>
                      </a:pPr>
                      <a:r>
                        <a:rPr lang="el-GR" sz="1800" b="1" spc="-40" dirty="0">
                          <a:solidFill>
                            <a:srgbClr val="000000"/>
                          </a:solidFill>
                          <a:effectLst/>
                          <a:latin typeface="+mn-lt"/>
                          <a:ea typeface="Times New Roman"/>
                        </a:rPr>
                        <a:t>185.220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spcAft>
                          <a:spcPts val="0"/>
                        </a:spcAft>
                      </a:pPr>
                      <a:r>
                        <a:rPr lang="el-GR" sz="1800" b="1" spc="-40" dirty="0">
                          <a:solidFill>
                            <a:srgbClr val="000000"/>
                          </a:solidFill>
                          <a:effectLst/>
                          <a:latin typeface="+mn-lt"/>
                          <a:ea typeface="Times New Roman"/>
                        </a:rPr>
                        <a:t>171.213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spcAft>
                          <a:spcPts val="0"/>
                        </a:spcAft>
                      </a:pPr>
                      <a:r>
                        <a:rPr lang="el-GR" sz="1800" b="1" spc="-40" dirty="0">
                          <a:solidFill>
                            <a:srgbClr val="000000"/>
                          </a:solidFill>
                          <a:effectLst/>
                          <a:latin typeface="+mn-lt"/>
                          <a:ea typeface="Times New Roman"/>
                        </a:rPr>
                        <a:t>227.143</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r">
                        <a:spcAft>
                          <a:spcPts val="0"/>
                        </a:spcAft>
                      </a:pPr>
                      <a:r>
                        <a:rPr lang="el-GR" sz="1800" b="1" spc="-40" dirty="0">
                          <a:solidFill>
                            <a:srgbClr val="000000"/>
                          </a:solidFill>
                          <a:effectLst/>
                          <a:latin typeface="+mn-lt"/>
                          <a:ea typeface="Times New Roman"/>
                        </a:rPr>
                        <a:t>55.621</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r">
                        <a:spcAft>
                          <a:spcPts val="0"/>
                        </a:spcAft>
                      </a:pPr>
                      <a:r>
                        <a:rPr lang="el-GR" sz="1800" b="1" spc="-40" dirty="0">
                          <a:solidFill>
                            <a:srgbClr val="000000"/>
                          </a:solidFill>
                          <a:effectLst/>
                          <a:latin typeface="+mn-lt"/>
                          <a:ea typeface="Times New Roman"/>
                        </a:rPr>
                        <a:t>726.546</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spcAft>
                          <a:spcPts val="0"/>
                        </a:spcAft>
                      </a:pPr>
                      <a:r>
                        <a:rPr lang="el-GR" sz="1800" b="1" spc="-40" dirty="0">
                          <a:solidFill>
                            <a:srgbClr val="000000"/>
                          </a:solidFill>
                          <a:effectLst/>
                          <a:latin typeface="+mn-lt"/>
                          <a:ea typeface="Times New Roman"/>
                        </a:rPr>
                        <a:t> </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indent="-41275" algn="ctr">
                        <a:spcAft>
                          <a:spcPts val="0"/>
                        </a:spcAft>
                      </a:pPr>
                      <a:r>
                        <a:rPr lang="el-GR" sz="1800" b="1" spc="-40" dirty="0">
                          <a:solidFill>
                            <a:srgbClr val="000000"/>
                          </a:solidFill>
                          <a:effectLst/>
                          <a:latin typeface="+mn-lt"/>
                          <a:ea typeface="Times New Roman"/>
                        </a:rPr>
                        <a:t>100,0%</a:t>
                      </a:r>
                      <a:endParaRPr lang="el-GR" sz="1800" dirty="0">
                        <a:effectLst/>
                        <a:latin typeface="+mn-lt"/>
                        <a:ea typeface="Times New Roman"/>
                      </a:endParaRPr>
                    </a:p>
                  </a:txBody>
                  <a:tcPr marL="35247" marR="3524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bl>
          </a:graphicData>
        </a:graphic>
      </p:graphicFrame>
      <p:sp>
        <p:nvSpPr>
          <p:cNvPr id="3" name="Ορθογώνιο 2"/>
          <p:cNvSpPr/>
          <p:nvPr/>
        </p:nvSpPr>
        <p:spPr>
          <a:xfrm>
            <a:off x="2286000" y="6165304"/>
            <a:ext cx="4572000" cy="615553"/>
          </a:xfrm>
          <a:prstGeom prst="rect">
            <a:avLst/>
          </a:prstGeom>
        </p:spPr>
        <p:txBody>
          <a:bodyPr>
            <a:spAutoFit/>
          </a:bodyPr>
          <a:lstStyle/>
          <a:p>
            <a:r>
              <a:rPr lang="el-GR" sz="2000" dirty="0" smtClean="0">
                <a:latin typeface="+mn-lt"/>
              </a:rPr>
              <a:t>Ξενοδοχειακό </a:t>
            </a:r>
            <a:r>
              <a:rPr lang="el-GR" sz="2000">
                <a:latin typeface="+mn-lt"/>
              </a:rPr>
              <a:t>δυναμικό </a:t>
            </a:r>
            <a:r>
              <a:rPr lang="el-GR" sz="2000" smtClean="0">
                <a:latin typeface="+mn-lt"/>
              </a:rPr>
              <a:t>Ελλάδας </a:t>
            </a:r>
            <a:r>
              <a:rPr lang="el-GR" sz="2000" dirty="0">
                <a:latin typeface="+mn-lt"/>
              </a:rPr>
              <a:t>2009</a:t>
            </a:r>
            <a:endParaRPr lang="el-GR" sz="2000" b="1" dirty="0">
              <a:latin typeface="+mn-lt"/>
            </a:endParaRPr>
          </a:p>
          <a:p>
            <a:r>
              <a:rPr lang="el-GR" sz="1400" dirty="0">
                <a:latin typeface="+mn-lt"/>
              </a:rPr>
              <a:t>Πηγή : ΕΛΣΤΑΤ</a:t>
            </a:r>
          </a:p>
        </p:txBody>
      </p:sp>
    </p:spTree>
    <p:extLst>
      <p:ext uri="{BB962C8B-B14F-4D97-AF65-F5344CB8AC3E}">
        <p14:creationId xmlns:p14="http://schemas.microsoft.com/office/powerpoint/2010/main" val="3922485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Κατανομή κλινών ανά περιοχή και ανά κατηγορία</a:t>
            </a:r>
            <a:endParaRPr lang="el-GR" dirty="0"/>
          </a:p>
        </p:txBody>
      </p:sp>
      <p:sp>
        <p:nvSpPr>
          <p:cNvPr id="4" name="Θέση αριθμού διαφάνειας 3"/>
          <p:cNvSpPr>
            <a:spLocks noGrp="1"/>
          </p:cNvSpPr>
          <p:nvPr>
            <p:ph type="sldNum" sz="quarter" idx="12"/>
          </p:nvPr>
        </p:nvSpPr>
        <p:spPr>
          <a:xfrm>
            <a:off x="6553200" y="6448251"/>
            <a:ext cx="2133600" cy="365125"/>
          </a:xfrm>
        </p:spPr>
        <p:txBody>
          <a:bodyPr/>
          <a:lstStyle/>
          <a:p>
            <a:pPr>
              <a:defRPr/>
            </a:pPr>
            <a:fld id="{7E55E3B3-0445-4CFC-BED8-763D4409E61F}" type="slidenum">
              <a:rPr lang="el-GR" smtClean="0"/>
              <a:pPr>
                <a:defRPr/>
              </a:pPr>
              <a:t>17</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671483988"/>
              </p:ext>
            </p:extLst>
          </p:nvPr>
        </p:nvGraphicFramePr>
        <p:xfrm>
          <a:off x="179512" y="1268761"/>
          <a:ext cx="8712967" cy="4824535"/>
        </p:xfrm>
        <a:graphic>
          <a:graphicData uri="http://schemas.openxmlformats.org/drawingml/2006/table">
            <a:tbl>
              <a:tblPr firstRow="1" firstCol="1" bandRow="1" bandCol="1"/>
              <a:tblGrid>
                <a:gridCol w="2672068"/>
                <a:gridCol w="1218167"/>
                <a:gridCol w="1218167"/>
                <a:gridCol w="1218167"/>
                <a:gridCol w="1218167"/>
                <a:gridCol w="1168231"/>
              </a:tblGrid>
              <a:tr h="536510">
                <a:tc>
                  <a:txBody>
                    <a:bodyPr/>
                    <a:lstStyle/>
                    <a:p>
                      <a:pPr indent="153035" algn="ctr">
                        <a:spcAft>
                          <a:spcPts val="0"/>
                        </a:spcAft>
                      </a:pPr>
                      <a:r>
                        <a:rPr lang="el-GR" sz="1800" b="1" dirty="0">
                          <a:solidFill>
                            <a:srgbClr val="000000"/>
                          </a:solidFill>
                          <a:effectLst/>
                          <a:latin typeface="+mn-lt"/>
                          <a:ea typeface="Times New Roman"/>
                        </a:rPr>
                        <a:t>Περιφέρειες</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dirty="0">
                          <a:solidFill>
                            <a:srgbClr val="000000"/>
                          </a:solidFill>
                          <a:effectLst/>
                          <a:latin typeface="+mn-lt"/>
                          <a:ea typeface="Times New Roman"/>
                        </a:rPr>
                        <a:t>5*****</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dirty="0">
                          <a:solidFill>
                            <a:srgbClr val="000000"/>
                          </a:solidFill>
                          <a:effectLst/>
                          <a:latin typeface="+mn-lt"/>
                          <a:ea typeface="Times New Roman"/>
                        </a:rPr>
                        <a:t>4****</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dirty="0">
                          <a:solidFill>
                            <a:srgbClr val="000000"/>
                          </a:solidFill>
                          <a:effectLst/>
                          <a:latin typeface="+mn-lt"/>
                          <a:ea typeface="Times New Roman"/>
                        </a:rPr>
                        <a:t>3***</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dirty="0">
                          <a:solidFill>
                            <a:srgbClr val="000000"/>
                          </a:solidFill>
                          <a:effectLst/>
                          <a:latin typeface="+mn-lt"/>
                          <a:ea typeface="Times New Roman"/>
                        </a:rPr>
                        <a:t>2**</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l-GR" sz="1800" b="1" dirty="0">
                          <a:solidFill>
                            <a:srgbClr val="000000"/>
                          </a:solidFill>
                          <a:effectLst/>
                          <a:latin typeface="+mn-lt"/>
                          <a:ea typeface="Times New Roman"/>
                        </a:rPr>
                        <a:t>1*</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44827">
                <a:tc>
                  <a:txBody>
                    <a:bodyPr/>
                    <a:lstStyle/>
                    <a:p>
                      <a:pPr marL="175260" algn="ctr">
                        <a:spcAft>
                          <a:spcPts val="0"/>
                        </a:spcAft>
                      </a:pPr>
                      <a:r>
                        <a:rPr lang="el-GR" sz="1800" dirty="0">
                          <a:solidFill>
                            <a:srgbClr val="000000"/>
                          </a:solidFill>
                          <a:effectLst/>
                          <a:latin typeface="+mn-lt"/>
                          <a:ea typeface="Times New Roman"/>
                        </a:rPr>
                        <a:t>Στερεά Ελλάδα</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dirty="0">
                          <a:solidFill>
                            <a:srgbClr val="000000"/>
                          </a:solidFill>
                          <a:effectLst/>
                          <a:latin typeface="+mn-lt"/>
                          <a:ea typeface="Times New Roman"/>
                        </a:rPr>
                        <a:t>14,1%</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20,7%</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23,0%</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34,0%</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8,3%</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27">
                <a:tc>
                  <a:txBody>
                    <a:bodyPr/>
                    <a:lstStyle/>
                    <a:p>
                      <a:pPr marL="175260" algn="ctr">
                        <a:spcAft>
                          <a:spcPts val="0"/>
                        </a:spcAft>
                      </a:pPr>
                      <a:r>
                        <a:rPr lang="el-GR" sz="1800" dirty="0">
                          <a:solidFill>
                            <a:srgbClr val="000000"/>
                          </a:solidFill>
                          <a:effectLst/>
                          <a:latin typeface="+mn-lt"/>
                          <a:ea typeface="Times New Roman"/>
                        </a:rPr>
                        <a:t>Ήπειρος</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dirty="0">
                          <a:solidFill>
                            <a:srgbClr val="000000"/>
                          </a:solidFill>
                          <a:effectLst/>
                          <a:latin typeface="+mn-lt"/>
                          <a:ea typeface="Times New Roman"/>
                        </a:rPr>
                        <a:t>5,1%</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14,7%</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33,2%</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39,0%</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8,0%</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27">
                <a:tc>
                  <a:txBody>
                    <a:bodyPr/>
                    <a:lstStyle/>
                    <a:p>
                      <a:pPr marL="175260" algn="ctr">
                        <a:spcAft>
                          <a:spcPts val="0"/>
                        </a:spcAft>
                      </a:pPr>
                      <a:r>
                        <a:rPr lang="el-GR" sz="1800" dirty="0">
                          <a:solidFill>
                            <a:srgbClr val="000000"/>
                          </a:solidFill>
                          <a:effectLst/>
                          <a:latin typeface="+mn-lt"/>
                          <a:ea typeface="Times New Roman"/>
                        </a:rPr>
                        <a:t>Μακεδονία</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dirty="0">
                          <a:solidFill>
                            <a:srgbClr val="000000"/>
                          </a:solidFill>
                          <a:effectLst/>
                          <a:latin typeface="+mn-lt"/>
                          <a:ea typeface="Times New Roman"/>
                        </a:rPr>
                        <a:t>11,4%</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16,6%</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26,6%</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27,7%</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17,7%</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27">
                <a:tc>
                  <a:txBody>
                    <a:bodyPr/>
                    <a:lstStyle/>
                    <a:p>
                      <a:pPr marL="175260" algn="ctr">
                        <a:spcAft>
                          <a:spcPts val="0"/>
                        </a:spcAft>
                      </a:pPr>
                      <a:r>
                        <a:rPr lang="el-GR" sz="1800" dirty="0">
                          <a:solidFill>
                            <a:srgbClr val="000000"/>
                          </a:solidFill>
                          <a:effectLst/>
                          <a:latin typeface="+mn-lt"/>
                          <a:ea typeface="Times New Roman"/>
                        </a:rPr>
                        <a:t>Πελοπόννησος</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dirty="0">
                          <a:solidFill>
                            <a:srgbClr val="000000"/>
                          </a:solidFill>
                          <a:effectLst/>
                          <a:latin typeface="+mn-lt"/>
                          <a:ea typeface="Times New Roman"/>
                        </a:rPr>
                        <a:t>11,6%</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19,1%</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28,4%</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35,6%</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5,2%</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27">
                <a:tc>
                  <a:txBody>
                    <a:bodyPr/>
                    <a:lstStyle/>
                    <a:p>
                      <a:pPr marL="175260" algn="ctr">
                        <a:spcAft>
                          <a:spcPts val="0"/>
                        </a:spcAft>
                      </a:pPr>
                      <a:r>
                        <a:rPr lang="el-GR" sz="1800" dirty="0">
                          <a:solidFill>
                            <a:srgbClr val="000000"/>
                          </a:solidFill>
                          <a:effectLst/>
                          <a:latin typeface="+mn-lt"/>
                          <a:ea typeface="Times New Roman"/>
                        </a:rPr>
                        <a:t>Θεσσαλία</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dirty="0">
                          <a:solidFill>
                            <a:srgbClr val="000000"/>
                          </a:solidFill>
                          <a:effectLst/>
                          <a:latin typeface="+mn-lt"/>
                          <a:ea typeface="Times New Roman"/>
                        </a:rPr>
                        <a:t>6,3%</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19,8%</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24,2%</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38,5%</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11,2%</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27">
                <a:tc>
                  <a:txBody>
                    <a:bodyPr/>
                    <a:lstStyle/>
                    <a:p>
                      <a:pPr marL="175260" algn="ctr">
                        <a:spcAft>
                          <a:spcPts val="0"/>
                        </a:spcAft>
                      </a:pPr>
                      <a:r>
                        <a:rPr lang="el-GR" sz="1800" dirty="0">
                          <a:solidFill>
                            <a:srgbClr val="000000"/>
                          </a:solidFill>
                          <a:effectLst/>
                          <a:latin typeface="+mn-lt"/>
                          <a:ea typeface="Times New Roman"/>
                        </a:rPr>
                        <a:t>Θράκη</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dirty="0">
                          <a:solidFill>
                            <a:srgbClr val="000000"/>
                          </a:solidFill>
                          <a:effectLst/>
                          <a:latin typeface="+mn-lt"/>
                          <a:ea typeface="Times New Roman"/>
                        </a:rPr>
                        <a:t>11,7%</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12,4%</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38,4%</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29,4%</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8,1%</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27">
                <a:tc>
                  <a:txBody>
                    <a:bodyPr/>
                    <a:lstStyle/>
                    <a:p>
                      <a:pPr marL="175260" algn="ctr">
                        <a:spcAft>
                          <a:spcPts val="0"/>
                        </a:spcAft>
                      </a:pPr>
                      <a:r>
                        <a:rPr lang="el-GR" sz="1800" dirty="0">
                          <a:solidFill>
                            <a:srgbClr val="000000"/>
                          </a:solidFill>
                          <a:effectLst/>
                          <a:latin typeface="+mn-lt"/>
                          <a:ea typeface="Times New Roman"/>
                        </a:rPr>
                        <a:t>Νησιά Αιγαίου</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dirty="0">
                          <a:solidFill>
                            <a:srgbClr val="000000"/>
                          </a:solidFill>
                          <a:effectLst/>
                          <a:latin typeface="+mn-lt"/>
                          <a:ea typeface="Times New Roman"/>
                        </a:rPr>
                        <a:t>7,2%</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11,5%</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35,7%</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38,9%</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6,8%</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27">
                <a:tc>
                  <a:txBody>
                    <a:bodyPr/>
                    <a:lstStyle/>
                    <a:p>
                      <a:pPr marL="175260" algn="ctr">
                        <a:spcAft>
                          <a:spcPts val="0"/>
                        </a:spcAft>
                      </a:pPr>
                      <a:r>
                        <a:rPr lang="el-GR" sz="1800" dirty="0">
                          <a:solidFill>
                            <a:srgbClr val="000000"/>
                          </a:solidFill>
                          <a:effectLst/>
                          <a:latin typeface="+mn-lt"/>
                          <a:ea typeface="Times New Roman"/>
                        </a:rPr>
                        <a:t>Κρήτη</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dirty="0">
                          <a:solidFill>
                            <a:srgbClr val="000000"/>
                          </a:solidFill>
                          <a:effectLst/>
                          <a:latin typeface="+mn-lt"/>
                          <a:ea typeface="Times New Roman"/>
                        </a:rPr>
                        <a:t>17,2%</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29,6%</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18,6%</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28,0%</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6,6%</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27">
                <a:tc>
                  <a:txBody>
                    <a:bodyPr/>
                    <a:lstStyle/>
                    <a:p>
                      <a:pPr marL="175260" algn="ctr">
                        <a:spcAft>
                          <a:spcPts val="0"/>
                        </a:spcAft>
                      </a:pPr>
                      <a:r>
                        <a:rPr lang="el-GR" sz="1800" dirty="0">
                          <a:solidFill>
                            <a:srgbClr val="000000"/>
                          </a:solidFill>
                          <a:effectLst/>
                          <a:latin typeface="+mn-lt"/>
                          <a:ea typeface="Times New Roman"/>
                        </a:rPr>
                        <a:t>Κυκλάδες</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dirty="0">
                          <a:solidFill>
                            <a:srgbClr val="000000"/>
                          </a:solidFill>
                          <a:effectLst/>
                          <a:latin typeface="+mn-lt"/>
                          <a:ea typeface="Times New Roman"/>
                        </a:rPr>
                        <a:t>5,7%</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20,0%</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21,0%</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41,9%</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11,5%</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27">
                <a:tc>
                  <a:txBody>
                    <a:bodyPr/>
                    <a:lstStyle/>
                    <a:p>
                      <a:pPr marL="175260" algn="ctr">
                        <a:spcAft>
                          <a:spcPts val="0"/>
                        </a:spcAft>
                      </a:pPr>
                      <a:r>
                        <a:rPr lang="el-GR" sz="1800" dirty="0">
                          <a:solidFill>
                            <a:srgbClr val="000000"/>
                          </a:solidFill>
                          <a:effectLst/>
                          <a:latin typeface="+mn-lt"/>
                          <a:ea typeface="Times New Roman"/>
                        </a:rPr>
                        <a:t>Δωδεκάνησα</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dirty="0">
                          <a:solidFill>
                            <a:srgbClr val="000000"/>
                          </a:solidFill>
                          <a:effectLst/>
                          <a:latin typeface="+mn-lt"/>
                          <a:ea typeface="Times New Roman"/>
                        </a:rPr>
                        <a:t>13,1%</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42,8%</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18,8%</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23,4%</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1,9%</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27">
                <a:tc>
                  <a:txBody>
                    <a:bodyPr/>
                    <a:lstStyle/>
                    <a:p>
                      <a:pPr marL="175260" algn="ctr">
                        <a:spcAft>
                          <a:spcPts val="0"/>
                        </a:spcAft>
                      </a:pPr>
                      <a:r>
                        <a:rPr lang="el-GR" sz="1800" dirty="0">
                          <a:solidFill>
                            <a:srgbClr val="000000"/>
                          </a:solidFill>
                          <a:effectLst/>
                          <a:latin typeface="+mn-lt"/>
                          <a:ea typeface="Times New Roman"/>
                        </a:rPr>
                        <a:t>Ιόνια Νησιά</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dirty="0">
                          <a:solidFill>
                            <a:srgbClr val="000000"/>
                          </a:solidFill>
                          <a:effectLst/>
                          <a:latin typeface="+mn-lt"/>
                          <a:ea typeface="Times New Roman"/>
                        </a:rPr>
                        <a:t>7,2%</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23,2%</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29,1%</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36,6%</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ctr">
                        <a:spcAft>
                          <a:spcPts val="0"/>
                        </a:spcAft>
                      </a:pPr>
                      <a:r>
                        <a:rPr lang="el-GR" sz="1800" dirty="0">
                          <a:solidFill>
                            <a:srgbClr val="000000"/>
                          </a:solidFill>
                          <a:effectLst/>
                          <a:latin typeface="+mn-lt"/>
                          <a:ea typeface="Times New Roman"/>
                        </a:rPr>
                        <a:t>4,0%</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928">
                <a:tc>
                  <a:txBody>
                    <a:bodyPr/>
                    <a:lstStyle/>
                    <a:p>
                      <a:pPr marL="175260" algn="ctr">
                        <a:spcAft>
                          <a:spcPts val="0"/>
                        </a:spcAft>
                      </a:pPr>
                      <a:r>
                        <a:rPr lang="el-GR" sz="1800" b="1" dirty="0">
                          <a:solidFill>
                            <a:srgbClr val="000000"/>
                          </a:solidFill>
                          <a:effectLst/>
                          <a:latin typeface="+mn-lt"/>
                          <a:ea typeface="Times New Roman"/>
                        </a:rPr>
                        <a:t>Σύνολο Χώρας</a:t>
                      </a:r>
                      <a:endParaRPr lang="el-GR" sz="1800" dirty="0">
                        <a:effectLst/>
                        <a:latin typeface="+mn-lt"/>
                        <a:ea typeface="Times New Roman"/>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107950" algn="ctr">
                        <a:spcAft>
                          <a:spcPts val="0"/>
                        </a:spcAft>
                      </a:pPr>
                      <a:r>
                        <a:rPr lang="el-GR" sz="1800" b="1" dirty="0">
                          <a:solidFill>
                            <a:srgbClr val="000000"/>
                          </a:solidFill>
                          <a:effectLst/>
                          <a:latin typeface="+mn-lt"/>
                          <a:ea typeface="Times New Roman"/>
                        </a:rPr>
                        <a:t>12,0%</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07950" algn="ctr">
                        <a:spcAft>
                          <a:spcPts val="0"/>
                        </a:spcAft>
                      </a:pPr>
                      <a:r>
                        <a:rPr lang="el-GR" sz="1800" b="1" dirty="0">
                          <a:solidFill>
                            <a:srgbClr val="000000"/>
                          </a:solidFill>
                          <a:effectLst/>
                          <a:latin typeface="+mn-lt"/>
                          <a:ea typeface="Times New Roman"/>
                        </a:rPr>
                        <a:t>25,5%</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07950" algn="ctr">
                        <a:spcAft>
                          <a:spcPts val="0"/>
                        </a:spcAft>
                      </a:pPr>
                      <a:r>
                        <a:rPr lang="el-GR" sz="1800" b="1" dirty="0">
                          <a:solidFill>
                            <a:srgbClr val="000000"/>
                          </a:solidFill>
                          <a:effectLst/>
                          <a:latin typeface="+mn-lt"/>
                          <a:ea typeface="Times New Roman"/>
                        </a:rPr>
                        <a:t>23,6%</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07950" algn="ctr">
                        <a:spcAft>
                          <a:spcPts val="0"/>
                        </a:spcAft>
                      </a:pPr>
                      <a:r>
                        <a:rPr lang="el-GR" sz="1800" b="1" dirty="0">
                          <a:solidFill>
                            <a:srgbClr val="000000"/>
                          </a:solidFill>
                          <a:effectLst/>
                          <a:latin typeface="+mn-lt"/>
                          <a:ea typeface="Times New Roman"/>
                        </a:rPr>
                        <a:t>31,3%</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07950" algn="ctr">
                        <a:spcAft>
                          <a:spcPts val="0"/>
                        </a:spcAft>
                      </a:pPr>
                      <a:r>
                        <a:rPr lang="el-GR" sz="1800" b="1" dirty="0">
                          <a:solidFill>
                            <a:srgbClr val="000000"/>
                          </a:solidFill>
                          <a:effectLst/>
                          <a:latin typeface="+mn-lt"/>
                          <a:ea typeface="Times New Roman"/>
                        </a:rPr>
                        <a:t>7,7%</a:t>
                      </a:r>
                      <a:endParaRPr lang="el-GR" sz="18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6" name="Ορθογώνιο 5"/>
          <p:cNvSpPr/>
          <p:nvPr/>
        </p:nvSpPr>
        <p:spPr>
          <a:xfrm>
            <a:off x="1691680" y="6150113"/>
            <a:ext cx="6084168" cy="615553"/>
          </a:xfrm>
          <a:prstGeom prst="rect">
            <a:avLst/>
          </a:prstGeom>
        </p:spPr>
        <p:txBody>
          <a:bodyPr wrap="square">
            <a:spAutoFit/>
          </a:bodyPr>
          <a:lstStyle/>
          <a:p>
            <a:r>
              <a:rPr lang="el-GR" sz="2000" dirty="0">
                <a:latin typeface="+mn-lt"/>
              </a:rPr>
              <a:t>Κατανομή κλινών ανά περιοχή και κατηγορία (%)</a:t>
            </a:r>
          </a:p>
          <a:p>
            <a:r>
              <a:rPr lang="el-GR" sz="1400" dirty="0">
                <a:latin typeface="+mn-lt"/>
              </a:rPr>
              <a:t>Πηγή : ΕΛΣΤΑΤ</a:t>
            </a:r>
          </a:p>
        </p:txBody>
      </p:sp>
    </p:spTree>
    <p:extLst>
      <p:ext uri="{BB962C8B-B14F-4D97-AF65-F5344CB8AC3E}">
        <p14:creationId xmlns:p14="http://schemas.microsoft.com/office/powerpoint/2010/main" val="864673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έννοια του τουρισμού</a:t>
            </a:r>
          </a:p>
        </p:txBody>
      </p:sp>
      <p:sp>
        <p:nvSpPr>
          <p:cNvPr id="3" name="Θέση περιεχομένου 2"/>
          <p:cNvSpPr>
            <a:spLocks noGrp="1"/>
          </p:cNvSpPr>
          <p:nvPr>
            <p:ph idx="1"/>
          </p:nvPr>
        </p:nvSpPr>
        <p:spPr/>
        <p:txBody>
          <a:bodyPr/>
          <a:lstStyle/>
          <a:p>
            <a:r>
              <a:rPr lang="el-GR" dirty="0"/>
              <a:t>Ο τουρισμός, όπως ορίζεται  με τα σύγχρονα κριτήρια, είναι ένα κοινωνικό φαινόμενο το οποίο είναι συνυφασμένο με τον ελεύθερο χρόνο, το ταξίδι, την αναψυχή και την κατανάλωση. </a:t>
            </a:r>
            <a:endParaRPr lang="el-GR" dirty="0" smtClean="0"/>
          </a:p>
          <a:p>
            <a:r>
              <a:rPr lang="el-GR" dirty="0" smtClean="0"/>
              <a:t>Είναι μια </a:t>
            </a:r>
            <a:r>
              <a:rPr lang="el-GR" dirty="0"/>
              <a:t>κατ’ εξοχήν περιφερειακή δραστηριότητα που σχετίζεται άμεσα με τη φυσική μετακίνηση προσώπων, από μια γεωγραφική περιοχή σε κάποια άλλη</a:t>
            </a:r>
            <a:r>
              <a:rPr lang="el-GR" dirty="0" smtClean="0"/>
              <a:t>.</a:t>
            </a:r>
          </a:p>
          <a:p>
            <a:r>
              <a:rPr lang="el-GR" dirty="0" smtClean="0"/>
              <a:t>Είναι ένας συνδυασμός υλικών </a:t>
            </a:r>
            <a:r>
              <a:rPr lang="el-GR" dirty="0"/>
              <a:t>αγαθών και υπηρεσιών που απολαμβάνει ο τουρίστας κατά τη παραμονή του στον προορισμό της αρεσκείας του.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595573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«Διεθνείς συστήματα κρατήσεων στον τουρισμό. </a:t>
            </a:r>
            <a:r>
              <a:rPr lang="el-GR" sz="2000" dirty="0" smtClean="0"/>
              <a:t>Ενότητα 1</a:t>
            </a:r>
            <a:r>
              <a:rPr lang="en-US" sz="2000" dirty="0" smtClean="0"/>
              <a:t>:</a:t>
            </a:r>
            <a:r>
              <a:rPr lang="el-GR" sz="2000" dirty="0"/>
              <a:t> Εννοιολογικές τοποθετήσεις ως προς τον τουρισμό και τις τουριστικές δραστηριότητες».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Ιδιαίτερα χαρακτηριστικά του </a:t>
            </a:r>
            <a:r>
              <a:rPr lang="el-GR" dirty="0" smtClean="0"/>
              <a:t/>
            </a:r>
            <a:br>
              <a:rPr lang="el-GR" dirty="0" smtClean="0"/>
            </a:br>
            <a:r>
              <a:rPr lang="el-GR" dirty="0" smtClean="0"/>
              <a:t>τουριστικού </a:t>
            </a:r>
            <a:r>
              <a:rPr lang="el-GR" dirty="0"/>
              <a:t>προϊόντος</a:t>
            </a:r>
          </a:p>
        </p:txBody>
      </p:sp>
      <p:sp>
        <p:nvSpPr>
          <p:cNvPr id="3" name="Θέση περιεχομένου 2"/>
          <p:cNvSpPr>
            <a:spLocks noGrp="1"/>
          </p:cNvSpPr>
          <p:nvPr>
            <p:ph idx="1"/>
          </p:nvPr>
        </p:nvSpPr>
        <p:spPr/>
        <p:txBody>
          <a:bodyPr/>
          <a:lstStyle/>
          <a:p>
            <a:r>
              <a:rPr lang="el-GR" dirty="0" smtClean="0"/>
              <a:t>Η </a:t>
            </a:r>
            <a:r>
              <a:rPr lang="el-GR" dirty="0"/>
              <a:t>ετερογένεια της τουριστικής </a:t>
            </a:r>
            <a:r>
              <a:rPr lang="el-GR" dirty="0" smtClean="0"/>
              <a:t>βιομηχανίας.</a:t>
            </a:r>
          </a:p>
          <a:p>
            <a:r>
              <a:rPr lang="el-GR" dirty="0" smtClean="0"/>
              <a:t>Η αλληλεξάρτηση </a:t>
            </a:r>
            <a:r>
              <a:rPr lang="el-GR" dirty="0"/>
              <a:t>των τουριστικών </a:t>
            </a:r>
            <a:r>
              <a:rPr lang="el-GR" dirty="0" smtClean="0"/>
              <a:t>προϊόντων.</a:t>
            </a:r>
          </a:p>
          <a:p>
            <a:r>
              <a:rPr lang="el-GR" dirty="0" smtClean="0"/>
              <a:t>Η </a:t>
            </a:r>
            <a:r>
              <a:rPr lang="el-GR" dirty="0"/>
              <a:t>άυλη φύση του τουριστικού </a:t>
            </a:r>
            <a:r>
              <a:rPr lang="el-GR" dirty="0" smtClean="0"/>
              <a:t>προϊόντος.</a:t>
            </a:r>
          </a:p>
          <a:p>
            <a:r>
              <a:rPr lang="el-GR" dirty="0" smtClean="0"/>
              <a:t>Η </a:t>
            </a:r>
            <a:r>
              <a:rPr lang="el-GR" dirty="0"/>
              <a:t>φθορά στο χρόνο του τουριστικού </a:t>
            </a:r>
            <a:r>
              <a:rPr lang="el-GR" dirty="0" smtClean="0"/>
              <a:t>προϊόντος.</a:t>
            </a:r>
          </a:p>
          <a:p>
            <a:r>
              <a:rPr lang="el-GR" dirty="0" smtClean="0"/>
              <a:t>Τουρισμός </a:t>
            </a:r>
            <a:r>
              <a:rPr lang="el-GR" dirty="0"/>
              <a:t>αποτελεί μια διεθνή βιομηχανία παροχής   </a:t>
            </a:r>
            <a:r>
              <a:rPr lang="el-GR" dirty="0" smtClean="0"/>
              <a:t>υπηρεσιών.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709560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επιπτώσεις του τουρισμού </a:t>
            </a:r>
            <a:r>
              <a:rPr lang="el-GR" dirty="0" smtClean="0"/>
              <a:t/>
            </a:r>
            <a:br>
              <a:rPr lang="el-GR" dirty="0" smtClean="0"/>
            </a:br>
            <a:r>
              <a:rPr lang="el-GR" dirty="0" smtClean="0"/>
              <a:t>στην οικονομία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smtClean="0"/>
              <a:t>Ο </a:t>
            </a:r>
            <a:r>
              <a:rPr lang="el-GR" dirty="0"/>
              <a:t>τουρισμός  θεωρείται στις σύγχρονες οικονομίες ως ένας σημαντικότατος οικονομικός κλάδος ο οποίος λειτουργεί σαν μοχλός ανάπτυξης και ευημερίας των λαών. </a:t>
            </a:r>
            <a:endParaRPr lang="el-GR" dirty="0" smtClean="0"/>
          </a:p>
          <a:p>
            <a:r>
              <a:rPr lang="el-GR" dirty="0" smtClean="0"/>
              <a:t>Αποδίδεται </a:t>
            </a:r>
            <a:r>
              <a:rPr lang="el-GR" dirty="0"/>
              <a:t>λειτουργικά ως ένα σύστημα δύο κύριων ομάδων παραγόντων που αλληλεπιδρούν-παραγόντων προσφοράς και παραγόντων ζήτησης (Dimanche, F., 2003). </a:t>
            </a:r>
            <a:endParaRPr lang="el-GR" dirty="0" smtClean="0"/>
          </a:p>
          <a:p>
            <a:r>
              <a:rPr lang="el-GR" dirty="0" smtClean="0"/>
              <a:t>Είναι </a:t>
            </a:r>
            <a:r>
              <a:rPr lang="el-GR" dirty="0"/>
              <a:t>ένα πλέγμα δραστηριοτήτων με κύριες αυτές της διαμονής, της εστίασης, της μετακίνησης, της ψυχαγωγίας και των γενικών και εξειδικευμένων υπηρεσιών (Kaplanidou Κ. and Vogt C, 2006</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419065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 επιπτώσεις του τουρισμού </a:t>
            </a:r>
            <a:br>
              <a:rPr lang="el-GR" dirty="0">
                <a:solidFill>
                  <a:prstClr val="white"/>
                </a:solidFill>
              </a:rPr>
            </a:br>
            <a:r>
              <a:rPr lang="el-GR" dirty="0">
                <a:solidFill>
                  <a:prstClr val="white"/>
                </a:solidFill>
              </a:rPr>
              <a:t>στην οικονομία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Συμμετοχή στο Α.Ε.Π</a:t>
            </a:r>
            <a:r>
              <a:rPr lang="el-GR" dirty="0" smtClean="0"/>
              <a:t>.</a:t>
            </a:r>
          </a:p>
          <a:p>
            <a:r>
              <a:rPr lang="el-GR" dirty="0"/>
              <a:t>Εισροή συναλλάγματος – ισοζύγιο</a:t>
            </a:r>
            <a:r>
              <a:rPr lang="el-GR" dirty="0" smtClean="0"/>
              <a:t>.</a:t>
            </a:r>
          </a:p>
          <a:p>
            <a:r>
              <a:rPr lang="el-GR" dirty="0" smtClean="0"/>
              <a:t>Απασχόληση.</a:t>
            </a:r>
          </a:p>
          <a:p>
            <a:r>
              <a:rPr lang="el-GR" dirty="0"/>
              <a:t>Δημόσια έσοδα</a:t>
            </a:r>
            <a:r>
              <a:rPr lang="el-GR" dirty="0" smtClean="0"/>
              <a:t>.</a:t>
            </a:r>
          </a:p>
          <a:p>
            <a:r>
              <a:rPr lang="el-GR" dirty="0" smtClean="0"/>
              <a:t>Περιφερειακή </a:t>
            </a:r>
            <a:r>
              <a:rPr lang="el-GR" dirty="0"/>
              <a:t>Ανάπτυξη</a:t>
            </a:r>
            <a:r>
              <a:rPr lang="el-GR" dirty="0" smtClean="0"/>
              <a:t>.</a:t>
            </a:r>
          </a:p>
          <a:p>
            <a:r>
              <a:rPr lang="el-GR" dirty="0"/>
              <a:t>Πολλαπλασιαστικές επιδράσεις στην τοπική οικονομία</a:t>
            </a:r>
            <a:r>
              <a:rPr lang="el-GR" dirty="0" smtClean="0"/>
              <a:t>.</a:t>
            </a:r>
          </a:p>
          <a:p>
            <a:r>
              <a:rPr lang="el-GR" dirty="0"/>
              <a:t>Πληθωρισμός και αύξηση των τιμών της γης σε τοπικό επίπεδο.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59789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επιπτώσεις του τουρισμού στην </a:t>
            </a:r>
            <a:r>
              <a:rPr lang="el-GR" dirty="0" smtClean="0"/>
              <a:t>κοινωνία </a:t>
            </a:r>
            <a:r>
              <a:rPr lang="el-GR" dirty="0"/>
              <a:t>και τα πολιτιστικά </a:t>
            </a:r>
            <a:r>
              <a:rPr lang="el-GR" dirty="0" smtClean="0"/>
              <a:t>πρότυπα</a:t>
            </a:r>
            <a:r>
              <a:rPr lang="el-GR" sz="3000" b="0" dirty="0" smtClean="0"/>
              <a:t> 1/2</a:t>
            </a:r>
            <a:endParaRPr lang="el-GR" sz="3000" b="0" dirty="0"/>
          </a:p>
        </p:txBody>
      </p:sp>
      <p:sp>
        <p:nvSpPr>
          <p:cNvPr id="3" name="Θέση περιεχομένου 2"/>
          <p:cNvSpPr>
            <a:spLocks noGrp="1"/>
          </p:cNvSpPr>
          <p:nvPr>
            <p:ph idx="1"/>
          </p:nvPr>
        </p:nvSpPr>
        <p:spPr/>
        <p:txBody>
          <a:bodyPr>
            <a:noAutofit/>
          </a:bodyPr>
          <a:lstStyle/>
          <a:p>
            <a:r>
              <a:rPr lang="el-GR" sz="2200" b="1" dirty="0"/>
              <a:t>Κοινωνική </a:t>
            </a:r>
            <a:r>
              <a:rPr lang="el-GR" sz="2200" b="1" dirty="0" smtClean="0"/>
              <a:t>δομή</a:t>
            </a:r>
          </a:p>
          <a:p>
            <a:pPr marL="355600" indent="0">
              <a:spcBef>
                <a:spcPts val="300"/>
              </a:spcBef>
              <a:buNone/>
            </a:pPr>
            <a:r>
              <a:rPr lang="el-GR" sz="2200" dirty="0" smtClean="0"/>
              <a:t>Αλλάζουν</a:t>
            </a:r>
            <a:r>
              <a:rPr lang="el-GR" sz="2200" dirty="0"/>
              <a:t>, τόσο τα χαρακτηριστικά, όσο και οι λειτουργίες της τοπικής κοινωνίας. </a:t>
            </a:r>
            <a:endParaRPr lang="el-GR" sz="2200" dirty="0" smtClean="0"/>
          </a:p>
          <a:p>
            <a:r>
              <a:rPr lang="el-GR" sz="2200" b="1" dirty="0"/>
              <a:t>Επαγγελματική και κοινωνική </a:t>
            </a:r>
            <a:r>
              <a:rPr lang="el-GR" sz="2200" b="1" dirty="0" smtClean="0"/>
              <a:t>κινητικότητα</a:t>
            </a:r>
          </a:p>
          <a:p>
            <a:pPr marL="355600" indent="0">
              <a:spcBef>
                <a:spcPts val="300"/>
              </a:spcBef>
              <a:buNone/>
            </a:pPr>
            <a:r>
              <a:rPr lang="el-GR" sz="2200" dirty="0" smtClean="0"/>
              <a:t>Τα </a:t>
            </a:r>
            <a:r>
              <a:rPr lang="el-GR" sz="2200" dirty="0"/>
              <a:t>υψηλά εισοδήματα και η μεγαλύτερη κοινωνική αποδοχή των τουριστικών επαγγελμάτων, οδηγεί σε έντονη επαγγελματική και κοινωνική </a:t>
            </a:r>
            <a:r>
              <a:rPr lang="el-GR" sz="2200" dirty="0" smtClean="0"/>
              <a:t>κινητικότητα.</a:t>
            </a:r>
          </a:p>
          <a:p>
            <a:r>
              <a:rPr lang="el-GR" sz="2200" b="1" dirty="0"/>
              <a:t>Το πλαίσιο και τα αποτελέσματα της επικοινωνίας των ντόπιων με τους </a:t>
            </a:r>
            <a:r>
              <a:rPr lang="el-GR" sz="2200" b="1" dirty="0" smtClean="0"/>
              <a:t>τουρίστες</a:t>
            </a:r>
          </a:p>
          <a:p>
            <a:pPr marL="355600" indent="0">
              <a:spcBef>
                <a:spcPts val="300"/>
              </a:spcBef>
              <a:buNone/>
            </a:pPr>
            <a:r>
              <a:rPr lang="el-GR" sz="2200" dirty="0" smtClean="0"/>
              <a:t>Η </a:t>
            </a:r>
            <a:r>
              <a:rPr lang="el-GR" sz="2200" dirty="0"/>
              <a:t>επικοινωνία με τους τουρίστες έχει επιπτώσεις στην κοινωνική συμπεριφορά και τις αντιλήψεις και αξίες των ντόπιων.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379245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επιπτώσεις του τουρισμού στην </a:t>
            </a:r>
            <a:r>
              <a:rPr lang="el-GR" dirty="0" smtClean="0"/>
              <a:t>κοινωνία </a:t>
            </a:r>
            <a:r>
              <a:rPr lang="el-GR" dirty="0"/>
              <a:t>και τα πολιτιστικά </a:t>
            </a:r>
            <a:r>
              <a:rPr lang="el-GR" dirty="0" smtClean="0"/>
              <a:t>πρότυπα</a:t>
            </a:r>
            <a:r>
              <a:rPr lang="el-GR" sz="3000" b="0" dirty="0" smtClean="0"/>
              <a:t> 2/2</a:t>
            </a:r>
            <a:endParaRPr lang="el-GR" sz="3000" b="0" dirty="0"/>
          </a:p>
        </p:txBody>
      </p:sp>
      <p:sp>
        <p:nvSpPr>
          <p:cNvPr id="3" name="Θέση περιεχομένου 2"/>
          <p:cNvSpPr>
            <a:spLocks noGrp="1"/>
          </p:cNvSpPr>
          <p:nvPr>
            <p:ph idx="1"/>
          </p:nvPr>
        </p:nvSpPr>
        <p:spPr/>
        <p:txBody>
          <a:bodyPr>
            <a:noAutofit/>
          </a:bodyPr>
          <a:lstStyle/>
          <a:p>
            <a:r>
              <a:rPr lang="el-GR" sz="2200" b="1" dirty="0" smtClean="0"/>
              <a:t>Αλλαγές </a:t>
            </a:r>
            <a:r>
              <a:rPr lang="el-GR" sz="2200" b="1" dirty="0"/>
              <a:t>στις κοινωνικές σχέσεις, τα ήθη και τα </a:t>
            </a:r>
            <a:r>
              <a:rPr lang="el-GR" sz="2200" b="1" dirty="0" smtClean="0"/>
              <a:t>έθιμα</a:t>
            </a:r>
          </a:p>
          <a:p>
            <a:pPr marL="355600" indent="0">
              <a:spcBef>
                <a:spcPts val="300"/>
              </a:spcBef>
              <a:buNone/>
            </a:pPr>
            <a:r>
              <a:rPr lang="el-GR" sz="2200" dirty="0" smtClean="0"/>
              <a:t>Οι </a:t>
            </a:r>
            <a:r>
              <a:rPr lang="el-GR" sz="2200" dirty="0"/>
              <a:t>αλλαγές αυτές προκαλούνται άμεσα ή έμμεσα από τις νέες παραγωγικές και κοινωνικές δομές, οι οποίες εγκαθιδρύονται στις τουριστικές περιοχές της υπαίθρου και έχουν «αστικά χαρακτηριστικά</a:t>
            </a:r>
            <a:r>
              <a:rPr lang="el-GR" sz="2200" dirty="0" smtClean="0"/>
              <a:t>». </a:t>
            </a:r>
          </a:p>
          <a:p>
            <a:pPr marL="355600" indent="0">
              <a:spcBef>
                <a:spcPts val="300"/>
              </a:spcBef>
              <a:buNone/>
            </a:pPr>
            <a:r>
              <a:rPr lang="el-GR" sz="2200" dirty="0" smtClean="0"/>
              <a:t>Η </a:t>
            </a:r>
            <a:r>
              <a:rPr lang="el-GR" sz="2200" dirty="0"/>
              <a:t>συνολικότερη στροφή των κοινωνιών όπου αναπτύσσεται ο τουρισμός σε παραγωγικές δομές και τρόπο ζωής με χαρακτηριστικά αστικοποίησης και εκσυγχρονισμού, επιφέρει τελικά σημαντικές αλλαγές στις κοινωνικές </a:t>
            </a:r>
            <a:r>
              <a:rPr lang="el-GR" sz="2200" dirty="0" smtClean="0"/>
              <a:t>σχέσεις, </a:t>
            </a:r>
            <a:r>
              <a:rPr lang="el-GR" sz="2200" dirty="0"/>
              <a:t>τα ήθη και τα έθιμα.</a:t>
            </a:r>
            <a:endParaRPr lang="el-GR" sz="2200" dirty="0" smtClean="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298962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Επιπτώσεις του Τουρισμού </a:t>
            </a:r>
            <a:r>
              <a:rPr lang="el-GR" dirty="0" smtClean="0"/>
              <a:t/>
            </a:r>
            <a:br>
              <a:rPr lang="el-GR" dirty="0" smtClean="0"/>
            </a:br>
            <a:r>
              <a:rPr lang="el-GR" dirty="0" smtClean="0"/>
              <a:t>στο Περιβάλλον </a:t>
            </a:r>
            <a:r>
              <a:rPr lang="el-GR" sz="3000" b="0" dirty="0" smtClean="0"/>
              <a:t>1/3</a:t>
            </a:r>
            <a:endParaRPr lang="el-GR" sz="3000" b="0" dirty="0"/>
          </a:p>
        </p:txBody>
      </p:sp>
      <p:sp>
        <p:nvSpPr>
          <p:cNvPr id="3" name="Θέση περιεχομένου 2"/>
          <p:cNvSpPr>
            <a:spLocks noGrp="1"/>
          </p:cNvSpPr>
          <p:nvPr>
            <p:ph idx="1"/>
          </p:nvPr>
        </p:nvSpPr>
        <p:spPr>
          <a:xfrm>
            <a:off x="457200" y="1268760"/>
            <a:ext cx="8507288" cy="5517232"/>
          </a:xfrm>
        </p:spPr>
        <p:txBody>
          <a:bodyPr>
            <a:normAutofit/>
          </a:bodyPr>
          <a:lstStyle/>
          <a:p>
            <a:r>
              <a:rPr lang="el-GR" sz="2200" dirty="0" smtClean="0"/>
              <a:t>Η </a:t>
            </a:r>
            <a:r>
              <a:rPr lang="el-GR" sz="2200" dirty="0"/>
              <a:t>ανάπτυξη του τουρισμού μπορεί να προκαλέσει θετικά και αρνητικά περιβαλλοντικά </a:t>
            </a:r>
            <a:r>
              <a:rPr lang="el-GR" sz="2200" dirty="0" smtClean="0"/>
              <a:t>αποτελέσματα.</a:t>
            </a:r>
          </a:p>
          <a:p>
            <a:r>
              <a:rPr lang="el-GR" sz="2200" dirty="0"/>
              <a:t>Οι κυριότερες από τις επιπτώσεις του τουρισμού στο περιβάλλον </a:t>
            </a:r>
            <a:r>
              <a:rPr lang="el-GR" sz="2200" dirty="0" smtClean="0"/>
              <a:t>αφορούν:</a:t>
            </a:r>
          </a:p>
          <a:p>
            <a:pPr lvl="1"/>
            <a:r>
              <a:rPr lang="el-GR" sz="2200" b="1" dirty="0"/>
              <a:t>Συγκρούσεις στις χρήσεις </a:t>
            </a:r>
            <a:r>
              <a:rPr lang="el-GR" sz="2200" b="1" dirty="0" smtClean="0"/>
              <a:t>γης</a:t>
            </a:r>
          </a:p>
          <a:p>
            <a:pPr marL="719138" indent="0">
              <a:spcBef>
                <a:spcPts val="300"/>
              </a:spcBef>
              <a:buNone/>
            </a:pPr>
            <a:r>
              <a:rPr lang="el-GR" sz="2200" dirty="0"/>
              <a:t>Ο τουρισμός συνεχώς επεκτείνεται στο χώρο, με αποτέλεσμα συχνά να προκαλεί συγκρούσεις για την χρήση της γης</a:t>
            </a:r>
            <a:r>
              <a:rPr lang="el-GR" sz="2200" dirty="0" smtClean="0"/>
              <a:t>.</a:t>
            </a:r>
          </a:p>
          <a:p>
            <a:pPr lvl="1"/>
            <a:r>
              <a:rPr lang="el-GR" sz="2200" b="1" dirty="0"/>
              <a:t>Μετατροπή οικιστικών συνόλων ή χωρικών ενοτήτων σε τουριστικούς </a:t>
            </a:r>
            <a:r>
              <a:rPr lang="el-GR" sz="2200" b="1" dirty="0" smtClean="0"/>
              <a:t>πόρους</a:t>
            </a:r>
          </a:p>
          <a:p>
            <a:pPr marL="719138" indent="0">
              <a:spcBef>
                <a:spcPts val="300"/>
              </a:spcBef>
              <a:buNone/>
            </a:pPr>
            <a:r>
              <a:rPr lang="el-GR" sz="2200" dirty="0" smtClean="0"/>
              <a:t>Το </a:t>
            </a:r>
            <a:r>
              <a:rPr lang="el-GR" sz="2200" dirty="0"/>
              <a:t>δομημένο και το φυσικό περιβάλλον διαμορφώνουν έναν ιδιότυπο τουριστικό πόρο που μετατρέπεται σε πόλο έλξης </a:t>
            </a:r>
            <a:r>
              <a:rPr lang="el-GR" sz="2200" dirty="0" smtClean="0"/>
              <a:t>τουριστών. Επιβάλλεται η </a:t>
            </a:r>
            <a:r>
              <a:rPr lang="el-GR" sz="2200" dirty="0"/>
              <a:t>αναζήτηση νέων τρόπων σχεδιασμού και διαχείρισης παρόμοιων </a:t>
            </a:r>
            <a:r>
              <a:rPr lang="el-GR" sz="2200" dirty="0" smtClean="0"/>
              <a:t>περιοχών.</a:t>
            </a:r>
            <a:endParaRPr lang="el-GR" sz="2200" dirty="0"/>
          </a:p>
          <a:p>
            <a:pPr marL="719138" indent="0">
              <a:spcBef>
                <a:spcPts val="300"/>
              </a:spcBef>
              <a:buNone/>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741946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 Επιπτώσεις του Τουρισμού </a:t>
            </a:r>
            <a:br>
              <a:rPr lang="el-GR" dirty="0">
                <a:solidFill>
                  <a:prstClr val="white"/>
                </a:solidFill>
              </a:rPr>
            </a:br>
            <a:r>
              <a:rPr lang="el-GR" dirty="0">
                <a:solidFill>
                  <a:prstClr val="white"/>
                </a:solidFill>
              </a:rPr>
              <a:t>στο Περιβάλλον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noAutofit/>
          </a:bodyPr>
          <a:lstStyle/>
          <a:p>
            <a:pPr lvl="1"/>
            <a:r>
              <a:rPr lang="el-GR" b="1" dirty="0"/>
              <a:t>Η φέρουσα ικανότητα τουριστικών </a:t>
            </a:r>
            <a:r>
              <a:rPr lang="el-GR" b="1" dirty="0" smtClean="0"/>
              <a:t>περιοχών</a:t>
            </a:r>
          </a:p>
          <a:p>
            <a:pPr marL="722313" lvl="1" indent="0">
              <a:spcBef>
                <a:spcPts val="300"/>
              </a:spcBef>
              <a:buNone/>
            </a:pPr>
            <a:r>
              <a:rPr lang="el-GR" dirty="0"/>
              <a:t>Με το όρο «φέρουσα ικανότητα» μιας τουριστικής περιοχής γίνεται αναφορά στις δυνατότητες της κοινωνικής και οικονομικής δομής, καθώς και του περιβάλλοντος της συγκεκριμένης περιοχής να δεχθεί και να απορροφήσει συγκεκριμένο όγκο υποδομών, καθώς και συγκεκριμένο αριθμό τουριστών</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1936163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180</TotalTime>
  <Words>1906</Words>
  <Application>Microsoft Office PowerPoint</Application>
  <PresentationFormat>Προβολή στην οθόνη (4:3)</PresentationFormat>
  <Paragraphs>643</Paragraphs>
  <Slides>25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template</vt:lpstr>
      <vt:lpstr>OC_template_updated</vt:lpstr>
      <vt:lpstr>Διεθνείς Συστήματα Κρατήσεων στον Τουρισμό</vt:lpstr>
      <vt:lpstr>Η έννοια του τουρισμού</vt:lpstr>
      <vt:lpstr>Ιδιαίτερα χαρακτηριστικά του  τουριστικού προϊόντος</vt:lpstr>
      <vt:lpstr>Οι επιπτώσεις του τουρισμού  στην οικονομία 1/2</vt:lpstr>
      <vt:lpstr>Οι επιπτώσεις του τουρισμού  στην οικονομία 2/2</vt:lpstr>
      <vt:lpstr>Οι επιπτώσεις του τουρισμού στην κοινωνία και τα πολιτιστικά πρότυπα 1/2</vt:lpstr>
      <vt:lpstr>Οι επιπτώσεις του τουρισμού στην κοινωνία και τα πολιτιστικά πρότυπα 2/2</vt:lpstr>
      <vt:lpstr>Οι Επιπτώσεις του Τουρισμού  στο Περιβάλλον 1/3</vt:lpstr>
      <vt:lpstr>Οι Επιπτώσεις του Τουρισμού  στο Περιβάλλον 2/3</vt:lpstr>
      <vt:lpstr>Οι Επιπτώσεις του Τουρισμού  στο Περιβάλλον 3/3</vt:lpstr>
      <vt:lpstr>Η ξενοδοχειακή υποδομή της Ελλάδας</vt:lpstr>
      <vt:lpstr>Γενικά χαρακτηριστικά</vt:lpstr>
      <vt:lpstr>Ποσοστιαία κατανομή καταλυμάτων ανά κατηγορία</vt:lpstr>
      <vt:lpstr>Ποσοστιαία κατανομή καταλυμάτων ανά είδος</vt:lpstr>
      <vt:lpstr>Γεωγραφική κατανομή του  ξενοδοχειακού δυναμικού 1/3</vt:lpstr>
      <vt:lpstr>Γεωγραφική κατανομή του  ξενοδοχειακού δυναμικού 2/3</vt:lpstr>
      <vt:lpstr>Γεωγραφική κατανομή του  ξενοδοχειακού δυναμικού 3/3</vt:lpstr>
      <vt:lpstr>Κατανομή κλινών ανά περιοχή και ανά κατηγορία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natasakar new</cp:lastModifiedBy>
  <cp:revision>14</cp:revision>
  <dcterms:created xsi:type="dcterms:W3CDTF">2015-04-28T07:03:58Z</dcterms:created>
  <dcterms:modified xsi:type="dcterms:W3CDTF">2015-06-26T08:41:13Z</dcterms:modified>
</cp:coreProperties>
</file>