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796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4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0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0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4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Επιχειρηματικότητα και Συστήματα Επικοινωνίας Τουριστικών Επιχειρήσεων 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7345" y="2996952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b="1" dirty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Μέσα επικοινωνίας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l-GR" sz="2800" dirty="0"/>
              <a:t>Δρ. Βασιλική</a:t>
            </a:r>
            <a:r>
              <a:rPr lang="en-US" sz="2800" dirty="0"/>
              <a:t> </a:t>
            </a:r>
            <a:r>
              <a:rPr lang="el-GR" sz="2800" dirty="0"/>
              <a:t>Κατσώνη,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Επίκουρη Καθηγήτρια ΤΕΙ Αθήνας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119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Εμφάνιση του </a:t>
            </a:r>
            <a:r>
              <a:rPr lang="el-GR" dirty="0"/>
              <a:t>γ</a:t>
            </a:r>
            <a:r>
              <a:rPr lang="el-GR" dirty="0" smtClean="0"/>
              <a:t>ραπτού </a:t>
            </a:r>
            <a:r>
              <a:rPr lang="el-GR" dirty="0"/>
              <a:t>ε</a:t>
            </a:r>
            <a:r>
              <a:rPr lang="el-GR" dirty="0" smtClean="0"/>
              <a:t>πιχειρησιακού </a:t>
            </a:r>
            <a:r>
              <a:rPr lang="el-GR" dirty="0"/>
              <a:t>μ</a:t>
            </a:r>
            <a:r>
              <a:rPr lang="el-GR" dirty="0" smtClean="0"/>
              <a:t>ηνύματος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Απλότης-φυσικότης,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Σαφήνεια,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 ύφος της επικοινωνίας: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Αποδεκτή </a:t>
            </a:r>
            <a:r>
              <a:rPr lang="el-GR" sz="2400" dirty="0"/>
              <a:t>ισορροπία </a:t>
            </a:r>
            <a:r>
              <a:rPr lang="el-GR" sz="2400" dirty="0" smtClean="0"/>
              <a:t>προσωπικοτήτων,</a:t>
            </a:r>
            <a:endParaRPr lang="el-GR" sz="24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μη ύπαρξη στοιχείων </a:t>
            </a:r>
            <a:r>
              <a:rPr lang="el-GR" sz="2400" dirty="0" smtClean="0"/>
              <a:t>κολακείας,</a:t>
            </a:r>
            <a:endParaRPr lang="el-GR" sz="24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Σοβαρότης</a:t>
            </a:r>
            <a:r>
              <a:rPr lang="el-GR" sz="2400" dirty="0"/>
              <a:t>, αξιοπιστία, </a:t>
            </a:r>
            <a:r>
              <a:rPr lang="el-GR" sz="2400" dirty="0" smtClean="0"/>
              <a:t>εχεμύθεια,</a:t>
            </a:r>
            <a:endParaRPr lang="el-GR" sz="24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Ευγένεια.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2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Προφορική </a:t>
            </a:r>
            <a:r>
              <a:rPr lang="el-GR" dirty="0"/>
              <a:t>ε</a:t>
            </a:r>
            <a:r>
              <a:rPr lang="el-GR" dirty="0" smtClean="0"/>
              <a:t>πικοινωνία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Ομιλία με σκοπό την υποκίνηση ή την </a:t>
            </a:r>
            <a:r>
              <a:rPr lang="el-GR" sz="2400" dirty="0" smtClean="0"/>
              <a:t>ψυχαγωγία,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Ομιλία με σκοπό να ενημερώσει ή να </a:t>
            </a:r>
            <a:r>
              <a:rPr lang="el-GR" sz="2400" dirty="0" smtClean="0"/>
              <a:t>αναλύσει,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Ομιλία με σκοπό να πείσει ή να επιζητήσει </a:t>
            </a:r>
            <a:r>
              <a:rPr lang="el-GR" sz="2400" dirty="0" smtClean="0"/>
              <a:t>συνεργασία.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0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Σύνδεση αποτελεσματικής ομιλίας</a:t>
            </a:r>
            <a:br>
              <a:rPr lang="el-GR" dirty="0" smtClean="0"/>
            </a:b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Μέγεθος και σύνδεση </a:t>
            </a:r>
            <a:r>
              <a:rPr lang="el-GR" sz="2400" b="1" dirty="0" smtClean="0"/>
              <a:t>ακροατηρίου.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Αριθμός </a:t>
            </a:r>
            <a:r>
              <a:rPr lang="el-GR" sz="2400" dirty="0"/>
              <a:t>των </a:t>
            </a:r>
            <a:r>
              <a:rPr lang="el-GR" sz="2400" dirty="0" smtClean="0"/>
              <a:t>ακροατών,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Ανάλυση </a:t>
            </a:r>
            <a:r>
              <a:rPr lang="el-GR" sz="2400" dirty="0"/>
              <a:t>της σύνθεσης 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Εξέταση δείγματος.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90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Σύνδεση αποτελεσματικής ομιλίας</a:t>
            </a:r>
            <a:br>
              <a:rPr lang="el-GR" dirty="0" smtClean="0"/>
            </a:br>
            <a:r>
              <a:rPr lang="el-GR" sz="3200" b="0" dirty="0" smtClean="0"/>
              <a:t>(2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b="1" dirty="0"/>
              <a:t>Αντιδράσεις του </a:t>
            </a:r>
            <a:r>
              <a:rPr lang="el-GR" sz="2400" b="1" dirty="0" smtClean="0"/>
              <a:t>ακροατηρίου.</a:t>
            </a:r>
            <a:endParaRPr lang="el-GR" sz="2400" b="1" dirty="0"/>
          </a:p>
          <a:p>
            <a:pPr marL="457200" indent="-457200">
              <a:spcBef>
                <a:spcPts val="3000"/>
              </a:spcBef>
              <a:buFont typeface="+mj-lt"/>
              <a:buAutoNum type="arabicParenR"/>
            </a:pPr>
            <a:r>
              <a:rPr lang="el-GR" sz="2400" dirty="0" smtClean="0"/>
              <a:t>Στόχοι </a:t>
            </a:r>
            <a:r>
              <a:rPr lang="el-GR" sz="2400" dirty="0"/>
              <a:t>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arenR"/>
            </a:pPr>
            <a:r>
              <a:rPr lang="el-GR" sz="2400" dirty="0" smtClean="0"/>
              <a:t>Συμπεριφορά </a:t>
            </a:r>
            <a:r>
              <a:rPr lang="el-GR" sz="2400" dirty="0"/>
              <a:t>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arenR"/>
            </a:pPr>
            <a:r>
              <a:rPr lang="el-GR" sz="2400" dirty="0" smtClean="0"/>
              <a:t>Διάθεση </a:t>
            </a:r>
            <a:r>
              <a:rPr lang="el-GR" sz="2400" dirty="0"/>
              <a:t>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arenR"/>
            </a:pPr>
            <a:r>
              <a:rPr lang="el-GR" sz="2400" dirty="0" smtClean="0"/>
              <a:t>Παρουσίαση πληροφοριών,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arenR"/>
            </a:pPr>
            <a:r>
              <a:rPr lang="el-GR" sz="2400" dirty="0" smtClean="0"/>
              <a:t>Πρόβλεψη </a:t>
            </a:r>
            <a:r>
              <a:rPr lang="el-GR" sz="2400" dirty="0"/>
              <a:t>τυχόν αντιδράσεων των </a:t>
            </a:r>
            <a:r>
              <a:rPr lang="el-GR" sz="2400" dirty="0" smtClean="0"/>
              <a:t>ακροατών.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3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Σύνδεση αποτελεσματικής ομιλίας</a:t>
            </a:r>
            <a:br>
              <a:rPr lang="el-GR" dirty="0" smtClean="0"/>
            </a:br>
            <a:r>
              <a:rPr lang="el-GR" sz="3200" b="0" dirty="0" smtClean="0"/>
              <a:t>(3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Αντίληψη του </a:t>
            </a:r>
            <a:r>
              <a:rPr lang="el-GR" sz="2400" b="1" dirty="0" smtClean="0"/>
              <a:t>ακροατηρίου.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Γνώση θεματολογίας,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Ικανότητα </a:t>
            </a:r>
            <a:r>
              <a:rPr lang="el-GR" sz="2400" dirty="0"/>
              <a:t>αντίληψης 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Ποσότητα </a:t>
            </a:r>
            <a:r>
              <a:rPr lang="el-GR" sz="2400" dirty="0"/>
              <a:t>χορηγούμενων </a:t>
            </a:r>
            <a:r>
              <a:rPr lang="el-GR" sz="2400" dirty="0" smtClean="0"/>
              <a:t>πληροφοριών,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Εξέταση </a:t>
            </a:r>
            <a:r>
              <a:rPr lang="el-GR" sz="2400" dirty="0"/>
              <a:t>γενικών-ειδικών </a:t>
            </a:r>
            <a:r>
              <a:rPr lang="el-GR" sz="2400" dirty="0" smtClean="0"/>
              <a:t>εννοιών,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Εξέταση </a:t>
            </a:r>
            <a:r>
              <a:rPr lang="el-GR" sz="2400" dirty="0"/>
              <a:t>των </a:t>
            </a:r>
            <a:r>
              <a:rPr lang="el-GR" sz="2400" dirty="0" smtClean="0"/>
              <a:t>σημείων-κλειδιών,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Τα </a:t>
            </a:r>
            <a:r>
              <a:rPr lang="el-GR" sz="2400" dirty="0"/>
              <a:t>ασθενή σημεία της </a:t>
            </a:r>
            <a:r>
              <a:rPr lang="el-GR" sz="2400" dirty="0" smtClean="0"/>
              <a:t>ομιλίας.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8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Σύνδεση αποτελεσματικής ομιλίας</a:t>
            </a:r>
            <a:br>
              <a:rPr lang="el-GR" dirty="0" smtClean="0"/>
            </a:br>
            <a:r>
              <a:rPr lang="el-GR" sz="3200" b="0" dirty="0" smtClean="0"/>
              <a:t>(4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b="1" dirty="0"/>
              <a:t>Σχέσεις ομιλητή με το </a:t>
            </a:r>
            <a:r>
              <a:rPr lang="el-GR" sz="2400" b="1" dirty="0" smtClean="0"/>
              <a:t>ακροατήριο.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Τρόποι </a:t>
            </a:r>
            <a:r>
              <a:rPr lang="el-GR" sz="2400" dirty="0"/>
              <a:t>αντίδρασης των </a:t>
            </a:r>
            <a:r>
              <a:rPr lang="el-GR" sz="2400" dirty="0" smtClean="0"/>
              <a:t>ακροατών,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Υπολογισμός </a:t>
            </a:r>
            <a:r>
              <a:rPr lang="el-GR" sz="2400" dirty="0"/>
              <a:t>διάθεσης του </a:t>
            </a:r>
            <a:r>
              <a:rPr lang="el-GR" sz="2400" dirty="0" smtClean="0"/>
              <a:t>ακροατηρίου.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6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Σύνδεση αποτελεσματικής ομιλίας</a:t>
            </a:r>
            <a:br>
              <a:rPr lang="el-GR" dirty="0" smtClean="0"/>
            </a:br>
            <a:r>
              <a:rPr lang="el-GR" sz="3200" b="0" dirty="0" smtClean="0"/>
              <a:t>(5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Καθορισμός τρόπου αντίδρασης των </a:t>
            </a:r>
            <a:r>
              <a:rPr lang="el-GR" sz="2400" b="1" dirty="0" smtClean="0"/>
              <a:t>ακροατών.</a:t>
            </a:r>
            <a:endParaRPr lang="el-GR" sz="2400" b="1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Προσδοκίες </a:t>
            </a:r>
            <a:r>
              <a:rPr lang="el-GR" sz="2400" dirty="0"/>
              <a:t>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Αντιδράσεις </a:t>
            </a:r>
            <a:r>
              <a:rPr lang="el-GR" sz="2400" dirty="0"/>
              <a:t>του ομιλητή σε προηγούμενες ομιλίες </a:t>
            </a:r>
            <a:r>
              <a:rPr lang="el-GR" sz="2400" dirty="0" smtClean="0"/>
              <a:t>του,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Ιεραρχική </a:t>
            </a:r>
            <a:r>
              <a:rPr lang="el-GR" sz="2400" dirty="0"/>
              <a:t>θέση </a:t>
            </a:r>
            <a:r>
              <a:rPr lang="el-GR" sz="2400" dirty="0" smtClean="0"/>
              <a:t>ομιλητή,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Λανθασμένες </a:t>
            </a:r>
            <a:r>
              <a:rPr lang="el-GR" sz="2400" dirty="0"/>
              <a:t>εντυπώσεις του </a:t>
            </a:r>
            <a:r>
              <a:rPr lang="el-GR" sz="2400" dirty="0" smtClean="0"/>
              <a:t>ακροατηρίου,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Στάση </a:t>
            </a:r>
            <a:r>
              <a:rPr lang="el-GR" sz="2400" dirty="0"/>
              <a:t>του ακροατηρίου απέναντι στην </a:t>
            </a:r>
            <a:r>
              <a:rPr lang="el-GR" sz="2400" dirty="0" smtClean="0"/>
              <a:t>επιχείρηση,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Σημεία </a:t>
            </a:r>
            <a:r>
              <a:rPr lang="el-GR" sz="2400" dirty="0"/>
              <a:t>αμοιβαίας </a:t>
            </a:r>
            <a:r>
              <a:rPr lang="el-GR" sz="2400" dirty="0" smtClean="0"/>
              <a:t>εμπιστοσύνης.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Κατσώνη 2014. Βασιλική Κατσώνη</a:t>
            </a:r>
            <a:r>
              <a:rPr lang="el-GR" sz="2000" dirty="0"/>
              <a:t>. «Επιχειρηματικότητα και Συστήματα Επικοινωνίας Τουριστικών </a:t>
            </a:r>
            <a:r>
              <a:rPr lang="el-GR" sz="2000" dirty="0" smtClean="0"/>
              <a:t>Επιχειρήσεων. </a:t>
            </a:r>
            <a:r>
              <a:rPr lang="el-GR" sz="2000" dirty="0"/>
              <a:t>Ενότητα </a:t>
            </a:r>
            <a:r>
              <a:rPr lang="en-US" sz="2000" smtClean="0"/>
              <a:t>4</a:t>
            </a:r>
            <a:r>
              <a:rPr lang="el-GR" sz="2000" smtClean="0"/>
              <a:t>: </a:t>
            </a:r>
            <a:r>
              <a:rPr lang="el-GR" sz="2000" dirty="0" smtClean="0"/>
              <a:t>Μέσα επικοινωνίας».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2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μέσων επικοινωνίας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/>
              <a:t>Μέσα επικοινωνίας : </a:t>
            </a:r>
            <a:r>
              <a:rPr lang="el-GR" sz="2400" dirty="0"/>
              <a:t>Γραπτά μέσα, προφορική επικοινωνία, μη προφορική επικοινωνία, οπτικοακουστικά μέσα, ηλεκτρονικά </a:t>
            </a:r>
            <a:r>
              <a:rPr lang="el-GR" sz="2400" dirty="0" smtClean="0"/>
              <a:t>μέσα.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/>
              <a:t>Μέθοδοι επικοινωνίας </a:t>
            </a:r>
            <a:r>
              <a:rPr lang="el-GR" sz="2400" b="1" dirty="0" smtClean="0"/>
              <a:t>: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προς </a:t>
            </a:r>
            <a:r>
              <a:rPr lang="el-GR" sz="2400" dirty="0"/>
              <a:t>τα </a:t>
            </a:r>
            <a:r>
              <a:rPr lang="el-GR" sz="2400" dirty="0" smtClean="0"/>
              <a:t>κάτω,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προς </a:t>
            </a:r>
            <a:r>
              <a:rPr lang="el-GR" sz="2400" dirty="0"/>
              <a:t>τα </a:t>
            </a:r>
            <a:r>
              <a:rPr lang="el-GR" sz="2400" dirty="0" smtClean="0"/>
              <a:t>πάνω,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προς </a:t>
            </a:r>
            <a:r>
              <a:rPr lang="el-GR" sz="2400" dirty="0"/>
              <a:t>τα κάτω προς τα πάνω και </a:t>
            </a:r>
            <a:r>
              <a:rPr lang="el-GR" sz="2400" dirty="0" smtClean="0"/>
              <a:t>οριζόντια.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/>
              <a:t>Εκλογή μεθόδου επικοινωνίας : </a:t>
            </a:r>
            <a:endParaRPr lang="el-GR" sz="2400" b="1" dirty="0" smtClean="0"/>
          </a:p>
          <a:p>
            <a:pPr marL="400050" lvl="1" indent="0">
              <a:spcBef>
                <a:spcPts val="1200"/>
              </a:spcBef>
              <a:buNone/>
            </a:pPr>
            <a:r>
              <a:rPr lang="el-GR" sz="2400" dirty="0" smtClean="0"/>
              <a:t>Εξαρτάται :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από </a:t>
            </a:r>
            <a:r>
              <a:rPr lang="el-GR" sz="2400" dirty="0"/>
              <a:t>την κατεύθυνση της επικοινωνίας </a:t>
            </a:r>
            <a:r>
              <a:rPr lang="el-GR" sz="2400" dirty="0" smtClean="0"/>
              <a:t>και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από </a:t>
            </a:r>
            <a:r>
              <a:rPr lang="el-GR" sz="2400" dirty="0"/>
              <a:t>την ειδική φύση του </a:t>
            </a:r>
            <a:r>
              <a:rPr lang="el-GR" sz="2400" dirty="0" smtClean="0"/>
              <a:t>μηνύματος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0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9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885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Βασικοί παράγοντες επιλογής μέσων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Χρήση περισσοτέρων μέσων: καλύτερη μετάδοση </a:t>
            </a:r>
            <a:r>
              <a:rPr lang="el-GR" sz="2400" dirty="0" smtClean="0"/>
              <a:t>μηνυμάτων.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Κόστος</a:t>
            </a:r>
            <a:r>
              <a:rPr lang="el-GR" sz="2400" dirty="0"/>
              <a:t>: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/>
              <a:t>μελέτη ηθικού, </a:t>
            </a:r>
            <a:endParaRPr lang="el-GR" sz="2400" dirty="0"/>
          </a:p>
          <a:p>
            <a:pPr marL="914400" lvl="1" indent="-51435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/>
              <a:t>μελέτη </a:t>
            </a:r>
            <a:r>
              <a:rPr lang="el-GR" sz="2400" dirty="0"/>
              <a:t>γύρω από την ευκολία στο </a:t>
            </a:r>
            <a:r>
              <a:rPr lang="el-GR" sz="2400" dirty="0" smtClean="0"/>
              <a:t>διάβασμα,</a:t>
            </a:r>
            <a:endParaRPr lang="el-GR" sz="2400" dirty="0"/>
          </a:p>
          <a:p>
            <a:pPr marL="914400" lvl="1" indent="-51435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/>
              <a:t>μέτρηση </a:t>
            </a:r>
            <a:r>
              <a:rPr lang="el-GR" sz="2400" dirty="0"/>
              <a:t>των </a:t>
            </a:r>
            <a:r>
              <a:rPr lang="el-GR" sz="2400" dirty="0" smtClean="0"/>
              <a:t>αποτελεσμάτων</a:t>
            </a:r>
            <a:r>
              <a:rPr lang="el-GR" sz="2000" dirty="0" smtClean="0"/>
              <a:t>.</a:t>
            </a:r>
            <a:endParaRPr lang="el-GR" sz="20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el-GR" sz="2400" dirty="0" smtClean="0"/>
              <a:t>Ποικιλία.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5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Γραπτά μέσα</a:t>
            </a:r>
            <a:r>
              <a:rPr lang="en-US" dirty="0" smtClean="0"/>
              <a:t>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Αρχές ανάπτυξης γραπτής </a:t>
            </a:r>
            <a:r>
              <a:rPr lang="el-GR" sz="2400" b="1" dirty="0" smtClean="0"/>
              <a:t>επικοινωνίας.</a:t>
            </a:r>
            <a:endParaRPr lang="el-GR" sz="2400" b="1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Το </a:t>
            </a:r>
            <a:r>
              <a:rPr lang="el-GR" sz="2400" dirty="0"/>
              <a:t>ενδιαφέρον </a:t>
            </a:r>
            <a:r>
              <a:rPr lang="el-GR" sz="2400" dirty="0" smtClean="0"/>
              <a:t>περιεχόμενο,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Έμφαση </a:t>
            </a:r>
            <a:r>
              <a:rPr lang="el-GR" sz="2400" dirty="0"/>
              <a:t>σε όσα σημεία </a:t>
            </a:r>
            <a:r>
              <a:rPr lang="el-GR" sz="2400" dirty="0" smtClean="0"/>
              <a:t>χρειάζεται,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Ζωηρότητα </a:t>
            </a:r>
            <a:r>
              <a:rPr lang="el-GR" sz="2400" dirty="0"/>
              <a:t>του κειμένου και αποφυγή </a:t>
            </a:r>
            <a:r>
              <a:rPr lang="el-GR" sz="2400" dirty="0" smtClean="0"/>
              <a:t>αοριστιών,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Κατάλληλος σχεδιασμός,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Πειστικότης,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Προσαρμογή,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Συνείδηση επιτυχίας,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9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Γραπτά μέσα</a:t>
            </a:r>
            <a:r>
              <a:rPr lang="en-US" dirty="0" smtClean="0"/>
              <a:t> </a:t>
            </a:r>
            <a:r>
              <a:rPr lang="el-GR" sz="3200" b="0" dirty="0" smtClean="0"/>
              <a:t>(2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Αρχές ανάπτυξης γραπτής </a:t>
            </a:r>
            <a:r>
              <a:rPr lang="el-GR" sz="2400" b="1" dirty="0" smtClean="0"/>
              <a:t>επικοινωνίας.</a:t>
            </a:r>
            <a:endParaRPr lang="el-GR" sz="2400" b="1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Καλή θέληση,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Ψυχραιμία,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Επιμονή </a:t>
            </a:r>
            <a:r>
              <a:rPr lang="el-GR" sz="2400" dirty="0"/>
              <a:t>και </a:t>
            </a:r>
            <a:r>
              <a:rPr lang="el-GR" sz="2400" dirty="0" smtClean="0"/>
              <a:t>υπομονή,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Επιχειρηματολογία,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Αντικειμενικότητα – όχι εγωιστικές τοποθετήσεις,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Χρησιμοποίηση </a:t>
            </a:r>
            <a:r>
              <a:rPr lang="el-GR" sz="2400" dirty="0"/>
              <a:t>πλουσίου </a:t>
            </a:r>
            <a:r>
              <a:rPr lang="el-GR" sz="2400" dirty="0" smtClean="0"/>
              <a:t>λεξιλογίου,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r>
              <a:rPr lang="el-GR" sz="2400" dirty="0" smtClean="0"/>
              <a:t>Διατήρηση </a:t>
            </a:r>
            <a:r>
              <a:rPr lang="el-GR" sz="2400" dirty="0"/>
              <a:t>συνεχούς επαφής με τον </a:t>
            </a:r>
            <a:r>
              <a:rPr lang="el-GR" sz="2400" dirty="0" smtClean="0"/>
              <a:t>αποδέκτη.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8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4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Γραπτά μέσα</a:t>
            </a:r>
            <a:r>
              <a:rPr lang="en-US" dirty="0" smtClean="0"/>
              <a:t> </a:t>
            </a:r>
            <a:r>
              <a:rPr lang="el-GR" sz="3200" b="0" dirty="0" smtClean="0"/>
              <a:t>(3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Μέθοδοι αποστολής επιχειρηματικών </a:t>
            </a:r>
            <a:r>
              <a:rPr lang="el-GR" sz="2400" b="1" dirty="0" smtClean="0"/>
              <a:t>μηνυμάτων.</a:t>
            </a:r>
            <a:endParaRPr lang="el-GR" sz="2400" b="1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Επίσημα έγγραφα,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Δελτία πληροφοριών,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Γράμματα πληροφόρησης,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Εφημερίδες </a:t>
            </a:r>
            <a:r>
              <a:rPr lang="el-GR" sz="2400" dirty="0"/>
              <a:t>της </a:t>
            </a:r>
            <a:r>
              <a:rPr lang="el-GR" sz="2400" dirty="0" smtClean="0"/>
              <a:t>επιχείρησης,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Αναφορές </a:t>
            </a:r>
            <a:r>
              <a:rPr lang="el-GR" sz="2400" dirty="0"/>
              <a:t>της </a:t>
            </a:r>
            <a:r>
              <a:rPr lang="el-GR" sz="2400" dirty="0" smtClean="0"/>
              <a:t>επιχείρησης,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dirty="0" smtClean="0"/>
              <a:t>Αναφορές </a:t>
            </a:r>
            <a:r>
              <a:rPr lang="el-GR" sz="2400" dirty="0"/>
              <a:t>των </a:t>
            </a:r>
            <a:r>
              <a:rPr lang="el-GR" sz="2400" dirty="0" smtClean="0"/>
              <a:t>εργαζομένων.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Γραπτά μέσα</a:t>
            </a:r>
            <a:r>
              <a:rPr lang="en-US" dirty="0" smtClean="0"/>
              <a:t> </a:t>
            </a:r>
            <a:r>
              <a:rPr lang="el-GR" sz="3200" b="0" dirty="0" smtClean="0"/>
              <a:t>(4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Μέθοδοι αποστολής επιχειρηματικών </a:t>
            </a:r>
            <a:r>
              <a:rPr lang="el-GR" sz="2400" b="1" dirty="0" smtClean="0"/>
              <a:t>μηνυμάτων.</a:t>
            </a:r>
            <a:endParaRPr lang="el-GR" sz="2400" b="1" dirty="0"/>
          </a:p>
          <a:p>
            <a:pPr marL="457200" indent="-457200">
              <a:spcBef>
                <a:spcPts val="1800"/>
              </a:spcBef>
              <a:buFont typeface="+mj-lt"/>
              <a:buAutoNum type="arabicParenR" startAt="7"/>
            </a:pPr>
            <a:r>
              <a:rPr lang="el-GR" sz="2400" dirty="0" smtClean="0"/>
              <a:t>Πίνακας πληροφοριών,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 startAt="7"/>
            </a:pPr>
            <a:r>
              <a:rPr lang="el-GR" sz="2400" dirty="0" smtClean="0"/>
              <a:t>Εγχειρίδια, 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 startAt="7"/>
            </a:pPr>
            <a:r>
              <a:rPr lang="el-GR" sz="2400" dirty="0" smtClean="0"/>
              <a:t>Υλικό εκπαίδευσης,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 startAt="7"/>
            </a:pPr>
            <a:r>
              <a:rPr lang="el-GR" sz="2400" dirty="0" smtClean="0"/>
              <a:t>Υποβολή προτάσεων,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arenR" startAt="7"/>
            </a:pPr>
            <a:r>
              <a:rPr lang="el-GR" sz="2400" dirty="0" smtClean="0"/>
              <a:t>Επισκόπηση.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62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Γραπτά μέσα</a:t>
            </a:r>
            <a:r>
              <a:rPr lang="en-US" dirty="0" smtClean="0"/>
              <a:t> </a:t>
            </a:r>
            <a:r>
              <a:rPr lang="el-GR" sz="3200" b="0" dirty="0" smtClean="0"/>
              <a:t>(5 από 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el-GR" sz="2400" b="1" dirty="0"/>
              <a:t>Συστήματα </a:t>
            </a:r>
            <a:r>
              <a:rPr lang="el-GR" sz="2400" b="1" dirty="0" smtClean="0"/>
              <a:t>υποδείξεων:</a:t>
            </a:r>
            <a:endParaRPr lang="el-GR" sz="2400" b="1" dirty="0"/>
          </a:p>
          <a:p>
            <a:pPr>
              <a:spcBef>
                <a:spcPts val="3000"/>
              </a:spcBef>
            </a:pPr>
            <a:r>
              <a:rPr lang="el-GR" sz="2400" dirty="0"/>
              <a:t>Αποτελούν επικοινωνία προς τα </a:t>
            </a:r>
            <a:r>
              <a:rPr lang="el-GR" sz="2400" dirty="0" smtClean="0"/>
              <a:t>πάνω,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Αποτελούν μέρος του συστήματος Q.C. ή </a:t>
            </a:r>
            <a:r>
              <a:rPr lang="el-GR" sz="2400" dirty="0" smtClean="0"/>
              <a:t>Q.W.L,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Λύνουν έμμεσα τις </a:t>
            </a:r>
            <a:r>
              <a:rPr lang="el-GR" sz="2400" dirty="0" smtClean="0"/>
              <a:t>εντάσεις,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Βοηθάνε τη διοίκηση να αντιλειφθεί τα παράπονα των </a:t>
            </a:r>
            <a:r>
              <a:rPr lang="el-GR" sz="2400" dirty="0" smtClean="0"/>
              <a:t>εργαζομένων. 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6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Εμφάνιση του </a:t>
            </a:r>
            <a:r>
              <a:rPr lang="el-GR" dirty="0"/>
              <a:t>γ</a:t>
            </a:r>
            <a:r>
              <a:rPr lang="el-GR" dirty="0" smtClean="0"/>
              <a:t>ραπτού </a:t>
            </a:r>
            <a:r>
              <a:rPr lang="el-GR" dirty="0"/>
              <a:t>ε</a:t>
            </a:r>
            <a:r>
              <a:rPr lang="el-GR" dirty="0" smtClean="0"/>
              <a:t>πιχειρησιακού </a:t>
            </a:r>
            <a:r>
              <a:rPr lang="el-GR" dirty="0"/>
              <a:t>μ</a:t>
            </a:r>
            <a:r>
              <a:rPr lang="el-GR" dirty="0" smtClean="0"/>
              <a:t>ηνύματος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Ορθή </a:t>
            </a:r>
            <a:r>
              <a:rPr lang="el-GR" sz="2400" dirty="0" smtClean="0"/>
              <a:t>τοποθέτηση </a:t>
            </a:r>
            <a:r>
              <a:rPr lang="el-GR" sz="2400" dirty="0"/>
              <a:t>των χαρακτηριστικών στοιχείων του </a:t>
            </a:r>
            <a:r>
              <a:rPr lang="el-GR" sz="2400" dirty="0" smtClean="0"/>
              <a:t>κειμένου,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Διαχωρισμό παραγράφων και χρησιμοποίηση μικρών </a:t>
            </a:r>
            <a:r>
              <a:rPr lang="el-GR" sz="2400" dirty="0" smtClean="0"/>
              <a:t>προτάσεων,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Ορθή έκφραση και χρήση κανόνων συντακτικού και </a:t>
            </a:r>
            <a:r>
              <a:rPr lang="el-GR" sz="2400" dirty="0" smtClean="0"/>
              <a:t>γραμματικής.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4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163</TotalTime>
  <Words>1123</Words>
  <Application>Microsoft Office PowerPoint</Application>
  <PresentationFormat>Προβολή στην οθόνη (4:3)</PresentationFormat>
  <Paragraphs>186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OC_template_updated</vt:lpstr>
      <vt:lpstr>1_OC_template_updated</vt:lpstr>
      <vt:lpstr>Επιχειρηματικότητα και Συστήματα Επικοινωνίας Τουριστικών Επιχειρήσεων </vt:lpstr>
      <vt:lpstr>Είδη μέσων επικοινωνίας</vt:lpstr>
      <vt:lpstr>Βασικοί παράγοντες επιλογής μέσων επικοινωνίας</vt:lpstr>
      <vt:lpstr>Γραπτά μέσα (1 από 5)</vt:lpstr>
      <vt:lpstr>Γραπτά μέσα (2 από 5)</vt:lpstr>
      <vt:lpstr>Γραπτά μέσα (3 από 5)</vt:lpstr>
      <vt:lpstr>Γραπτά μέσα (4 από 5)</vt:lpstr>
      <vt:lpstr>Γραπτά μέσα (5 από 5)</vt:lpstr>
      <vt:lpstr>Εμφάνιση του γραπτού επιχειρησιακού μηνύματος (1 από 2)</vt:lpstr>
      <vt:lpstr>Εμφάνιση του γραπτού επιχειρησιακού μηνύματος (2 από 2)</vt:lpstr>
      <vt:lpstr>Προφορική επικοινωνία</vt:lpstr>
      <vt:lpstr>Σύνδεση αποτελεσματικής ομιλίας (1 από 5)</vt:lpstr>
      <vt:lpstr>Σύνδεση αποτελεσματικής ομιλίας (2 από 5)</vt:lpstr>
      <vt:lpstr>Σύνδεση αποτελεσματικής ομιλίας (3 από 5)</vt:lpstr>
      <vt:lpstr>Σύνδεση αποτελεσματικής ομιλίας (4 από 5)</vt:lpstr>
      <vt:lpstr>Σύνδεση αποτελεσματικής ομιλίας (5 από 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fkaram2</cp:lastModifiedBy>
  <cp:revision>29</cp:revision>
  <dcterms:created xsi:type="dcterms:W3CDTF">2013-11-29T09:33:19Z</dcterms:created>
  <dcterms:modified xsi:type="dcterms:W3CDTF">2015-07-03T11:50:16Z</dcterms:modified>
</cp:coreProperties>
</file>