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1" r:id="rId4"/>
    <p:sldId id="282" r:id="rId5"/>
    <p:sldId id="272" r:id="rId6"/>
    <p:sldId id="273" r:id="rId7"/>
    <p:sldId id="283" r:id="rId8"/>
    <p:sldId id="274" r:id="rId9"/>
    <p:sldId id="275" r:id="rId10"/>
    <p:sldId id="276" r:id="rId11"/>
    <p:sldId id="277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03F"/>
    <a:srgbClr val="5C3646"/>
    <a:srgbClr val="59313B"/>
    <a:srgbClr val="59414F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hPercent val="5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7278287461773709E-2"/>
          <c:y val="5.6000000000000008E-2"/>
          <c:w val="0.91743119266055062"/>
          <c:h val="0.8080000000000000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115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1153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1153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1153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1153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8080"/>
              </a:solidFill>
              <a:ln w="11153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0066CC"/>
              </a:solidFill>
              <a:ln w="11153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2364">
                <a:noFill/>
              </a:ln>
            </c:spPr>
            <c:txPr>
              <a:bodyPr/>
              <a:lstStyle/>
              <a:p>
                <a:pPr>
                  <a:defRPr sz="144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Τηλεόραση</c:v>
                </c:pt>
                <c:pt idx="1">
                  <c:v>Ραδιόφωνο</c:v>
                </c:pt>
                <c:pt idx="2">
                  <c:v>Τουριστικές Εκθέσεις</c:v>
                </c:pt>
                <c:pt idx="3">
                  <c:v>Tour Operators</c:v>
                </c:pt>
                <c:pt idx="4">
                  <c:v>Τύπος</c:v>
                </c:pt>
                <c:pt idx="5">
                  <c:v>Internet</c:v>
                </c:pt>
                <c:pt idx="6">
                  <c:v>Φυλλάδια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6.4</c:v>
                </c:pt>
                <c:pt idx="1">
                  <c:v>19.600000000000001</c:v>
                </c:pt>
                <c:pt idx="2">
                  <c:v>20.7</c:v>
                </c:pt>
                <c:pt idx="3">
                  <c:v>49.4</c:v>
                </c:pt>
                <c:pt idx="4">
                  <c:v>55.6</c:v>
                </c:pt>
                <c:pt idx="5">
                  <c:v>82.4</c:v>
                </c:pt>
                <c:pt idx="6">
                  <c:v>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8254720"/>
        <c:axId val="51687360"/>
        <c:axId val="0"/>
      </c:bar3DChart>
      <c:catAx>
        <c:axId val="10825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516873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1687360"/>
        <c:scaling>
          <c:orientation val="minMax"/>
          <c:max val="90"/>
          <c:min val="0"/>
        </c:scaling>
        <c:delete val="0"/>
        <c:axPos val="l"/>
        <c:majorGridlines>
          <c:spPr>
            <a:ln w="27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08254720"/>
        <c:crosses val="autoZero"/>
        <c:crossBetween val="between"/>
        <c:majorUnit val="10"/>
        <c:minorUnit val="2"/>
      </c:valAx>
      <c:spPr>
        <a:noFill/>
        <a:ln w="22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52303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Διαδικτυακές συναλλαγές στον Τουρισμό 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e-tourism)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Τουριστική  Διαφήμιση στο </a:t>
            </a:r>
            <a:r>
              <a:rPr lang="en-US" sz="2600" dirty="0"/>
              <a:t>Internet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 smtClean="0"/>
              <a:t>Δρ.Βασιλική</a:t>
            </a:r>
            <a:r>
              <a:rPr lang="el-GR" sz="2200" dirty="0" smtClean="0"/>
              <a:t> Κατσώνη, Επίκουρος Καθηγήτρια ΤΕΙ Αθήνας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Διοίκησης Επιχειρήσεων/Κατεύθυνση Διοίκησης Επιχειρήσεων και Επιχειρήσεων Φιλοξενίας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Ποσοστό ξενοδοχειακών μονάδων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ανάλογα </a:t>
            </a:r>
            <a:r>
              <a:rPr lang="el-GR" dirty="0"/>
              <a:t>με </a:t>
            </a:r>
            <a:r>
              <a:rPr lang="el-GR" dirty="0" smtClean="0"/>
              <a:t>το διαφημιστικό </a:t>
            </a:r>
            <a:r>
              <a:rPr lang="el-GR" dirty="0"/>
              <a:t>μέσο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graphicFrame>
        <p:nvGraphicFramePr>
          <p:cNvPr id="5" name="Αντικείμενο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10220"/>
              </p:ext>
            </p:extLst>
          </p:nvPr>
        </p:nvGraphicFramePr>
        <p:xfrm>
          <a:off x="539552" y="1772816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851920" y="6021288"/>
            <a:ext cx="2172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</a:rPr>
              <a:t>Πηγή: </a:t>
            </a:r>
            <a:r>
              <a:rPr lang="en-US" sz="1200" dirty="0" err="1">
                <a:latin typeface="+mn-lt"/>
              </a:rPr>
              <a:t>Eurobank</a:t>
            </a:r>
            <a:r>
              <a:rPr lang="en-US" sz="1200" dirty="0">
                <a:latin typeface="+mn-lt"/>
              </a:rPr>
              <a:t> Research, 2006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9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Κατσώνη </a:t>
            </a:r>
            <a:r>
              <a:rPr lang="el-GR" sz="2000" dirty="0" smtClean="0"/>
              <a:t>2014. </a:t>
            </a:r>
            <a:r>
              <a:rPr lang="el-GR" sz="2000" dirty="0"/>
              <a:t>Βασιλική Κατσώνη. «Διαδικτυακές συναλλαγές στον Τουρισμό (e-</a:t>
            </a:r>
            <a:r>
              <a:rPr lang="el-GR" sz="2000" dirty="0" err="1"/>
              <a:t>touris</a:t>
            </a:r>
            <a:r>
              <a:rPr lang="el-GR" sz="2000" dirty="0"/>
              <a:t>m)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11: </a:t>
            </a:r>
            <a:r>
              <a:rPr lang="el-GR" sz="2000" dirty="0"/>
              <a:t>Τουριστική  Διαφήμιση στο </a:t>
            </a:r>
            <a:r>
              <a:rPr lang="en-US" sz="2000" dirty="0"/>
              <a:t>Internet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Λόγοι </a:t>
            </a:r>
            <a:r>
              <a:rPr lang="el-GR" dirty="0"/>
              <a:t>διαφήμισης στο </a:t>
            </a:r>
            <a:r>
              <a:rPr lang="en-US" dirty="0"/>
              <a:t>web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Οι διαφημίσεις μπορούν να ενημερωθούν ανά πάσα στιγμή με ελάχιστο κόστος. Έτσι, είναι πάντα επίκαιρες.</a:t>
            </a:r>
          </a:p>
          <a:p>
            <a:r>
              <a:rPr lang="el-GR" dirty="0"/>
              <a:t>Οι διαφημίσεις μπορούν να προσεγγίσουν μεγάλους αριθμούς πιθανών αγοραστών σε όλο τον κόσμο.</a:t>
            </a:r>
          </a:p>
          <a:p>
            <a:r>
              <a:rPr lang="el-GR" dirty="0"/>
              <a:t>Οι </a:t>
            </a:r>
            <a:r>
              <a:rPr lang="en-US" dirty="0"/>
              <a:t>online </a:t>
            </a:r>
            <a:r>
              <a:rPr lang="el-GR" dirty="0"/>
              <a:t>διαφημίσεις είναι μερικές φορές φθηνότερες σε σύγκριση με την τηλεόραση, την εφημερίδα ή το ραδιόφωνο. Οι τελευταίες είναι ακριβότερες επειδή καθορίζονται από τον χώρο που καταλαμβάνεται, από το πόσες μέρες εμφανίζονται (πόσες φορές) και από το σε πόσους εθνικούς και τοπικούς σταθμούς και εφημερίδες δημοσιεύονται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3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Λόγοι </a:t>
            </a:r>
            <a:r>
              <a:rPr lang="el-GR" dirty="0"/>
              <a:t>διαφήμισης στο </a:t>
            </a:r>
            <a:r>
              <a:rPr lang="en-US" dirty="0"/>
              <a:t>web </a:t>
            </a:r>
            <a:r>
              <a:rPr lang="en-US" sz="3000" b="0" dirty="0"/>
              <a:t>2</a:t>
            </a:r>
            <a:r>
              <a:rPr lang="en-US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 </a:t>
            </a:r>
            <a:r>
              <a:rPr lang="el-GR" dirty="0"/>
              <a:t>διαφημίσεις στο </a:t>
            </a:r>
            <a:r>
              <a:rPr lang="en-US" dirty="0"/>
              <a:t>web </a:t>
            </a:r>
            <a:r>
              <a:rPr lang="el-GR" dirty="0"/>
              <a:t>μπορούν να χρησιμοποιήσουν αποδοτικά την σύγκλιση κειμένου, ήχου, γραφικών και κίνησης.</a:t>
            </a:r>
          </a:p>
          <a:p>
            <a:r>
              <a:rPr lang="el-GR" dirty="0"/>
              <a:t>Οι διαφημίσεις στο </a:t>
            </a:r>
            <a:r>
              <a:rPr lang="en-US" dirty="0"/>
              <a:t>web </a:t>
            </a:r>
            <a:r>
              <a:rPr lang="el-GR" dirty="0"/>
              <a:t>μπορούν να είναι διαλογικές και να στοχεύουν προς συγκεκριμένες ομάδες ενδιαφέροντος και/ή άτομα (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Turban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Lee</a:t>
            </a:r>
            <a:r>
              <a:rPr lang="el-GR" dirty="0"/>
              <a:t>, 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King</a:t>
            </a:r>
            <a:r>
              <a:rPr lang="el-GR" dirty="0"/>
              <a:t>, </a:t>
            </a:r>
            <a:r>
              <a:rPr lang="en-US" dirty="0"/>
              <a:t>H</a:t>
            </a:r>
            <a:r>
              <a:rPr lang="el-GR" dirty="0"/>
              <a:t>.</a:t>
            </a:r>
            <a:r>
              <a:rPr lang="en-US" dirty="0"/>
              <a:t>M</a:t>
            </a:r>
            <a:r>
              <a:rPr lang="el-GR" dirty="0"/>
              <a:t>.</a:t>
            </a:r>
            <a:r>
              <a:rPr lang="en-US" dirty="0"/>
              <a:t>Chung</a:t>
            </a:r>
            <a:r>
              <a:rPr lang="el-GR" dirty="0"/>
              <a:t>, 2002).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6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l-GR" sz="3100" dirty="0" smtClean="0"/>
              <a:t>Τρόποι </a:t>
            </a:r>
            <a:r>
              <a:rPr lang="el-GR" sz="3100" dirty="0"/>
              <a:t>αξιοποίησης του Διαδικτύου </a:t>
            </a:r>
            <a:r>
              <a:rPr lang="el-GR" sz="3100" dirty="0" smtClean="0"/>
              <a:t>και </a:t>
            </a:r>
            <a:r>
              <a:rPr lang="el-GR" sz="3100" dirty="0"/>
              <a:t>οι αντίστοιχες μέθοδοι </a:t>
            </a:r>
            <a:r>
              <a:rPr lang="el-GR" sz="3100" dirty="0" smtClean="0"/>
              <a:t>μέτρησης</a:t>
            </a:r>
            <a:r>
              <a:rPr lang="en-US" sz="3100" dirty="0" smtClean="0"/>
              <a:t> </a:t>
            </a:r>
            <a:r>
              <a:rPr lang="el-GR" sz="3100" dirty="0" smtClean="0"/>
              <a:t>αποτελεσματικότητας </a:t>
            </a:r>
            <a:r>
              <a:rPr lang="en-US" sz="2700" b="0" dirty="0" smtClean="0"/>
              <a:t>1/4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Σύμφωνα </a:t>
            </a:r>
            <a:r>
              <a:rPr lang="el-GR" dirty="0"/>
              <a:t>με το ΙΑΒ (</a:t>
            </a:r>
            <a:r>
              <a:rPr lang="el-GR" dirty="0" err="1"/>
              <a:t>Interactive</a:t>
            </a:r>
            <a:r>
              <a:rPr lang="el-GR" dirty="0"/>
              <a:t> </a:t>
            </a:r>
            <a:r>
              <a:rPr lang="el-GR" dirty="0" err="1"/>
              <a:t>Advertising</a:t>
            </a:r>
            <a:r>
              <a:rPr lang="el-GR" dirty="0"/>
              <a:t> </a:t>
            </a:r>
            <a:r>
              <a:rPr lang="el-GR" dirty="0" err="1"/>
              <a:t>Bureau</a:t>
            </a:r>
            <a:r>
              <a:rPr lang="el-GR" dirty="0"/>
              <a:t>), διεθνή φορέα υποβοήθησης των επιχειρήσεων για την αύξηση των πωλήσεών τους μέσω αποτελεσματικού </a:t>
            </a:r>
            <a:r>
              <a:rPr lang="el-GR" dirty="0" err="1"/>
              <a:t>online</a:t>
            </a:r>
            <a:r>
              <a:rPr lang="el-GR" dirty="0"/>
              <a:t> </a:t>
            </a:r>
            <a:r>
              <a:rPr lang="el-GR" dirty="0" err="1"/>
              <a:t>marketing</a:t>
            </a:r>
            <a:r>
              <a:rPr lang="el-GR" dirty="0"/>
              <a:t> και άλλων μέσων προώθησης, οι τρόποι αξιοποίησης του Διαδικτύου από τους διαφημιζόμενους, και οι αντίστοιχες μέθοδοι </a:t>
            </a:r>
            <a:r>
              <a:rPr lang="el-GR" dirty="0" smtClean="0"/>
              <a:t>μέτρησης </a:t>
            </a:r>
            <a:r>
              <a:rPr lang="el-GR" dirty="0"/>
              <a:t>αποτελεσματικότητας των είναι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l-GR" dirty="0"/>
              <a:t>Η αύξηση της διάδοσης του εμπορικού ονόματος (</a:t>
            </a:r>
            <a:r>
              <a:rPr lang="el-GR" dirty="0" err="1"/>
              <a:t>brand</a:t>
            </a:r>
            <a:r>
              <a:rPr lang="el-GR" dirty="0"/>
              <a:t> </a:t>
            </a:r>
            <a:r>
              <a:rPr lang="el-GR" dirty="0" err="1"/>
              <a:t>awareness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Παρότρυνση στη "δοκιμή" του προβαλλόμενου </a:t>
            </a:r>
            <a:r>
              <a:rPr lang="el-GR" dirty="0" smtClean="0"/>
              <a:t>προϊόντος/υπηρεσίας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3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l-GR" sz="3100" dirty="0">
                <a:solidFill>
                  <a:prstClr val="white"/>
                </a:solidFill>
              </a:rPr>
              <a:t>Τρόποι αξιοποίησης του Διαδικτύου και οι αντίστοιχες μέθοδοι μέτρησης</a:t>
            </a:r>
            <a:r>
              <a:rPr lang="en-US" sz="3100" dirty="0">
                <a:solidFill>
                  <a:prstClr val="white"/>
                </a:solidFill>
              </a:rPr>
              <a:t> </a:t>
            </a:r>
            <a:r>
              <a:rPr lang="el-GR" sz="3100" dirty="0">
                <a:solidFill>
                  <a:prstClr val="white"/>
                </a:solidFill>
              </a:rPr>
              <a:t>αποτελεσματικότητας </a:t>
            </a:r>
            <a:r>
              <a:rPr lang="en-US" sz="27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Παρότρυνση των πελατών να αγοράζουν περισσότερα προϊόντα σε κάθε συναλλαγή</a:t>
            </a:r>
          </a:p>
          <a:p>
            <a:r>
              <a:rPr lang="en-US" dirty="0" err="1"/>
              <a:t>Βελτίωση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εικόν</a:t>
            </a:r>
            <a:r>
              <a:rPr lang="en-US" dirty="0"/>
              <a:t>ας της επιχείρησης στο κοινό</a:t>
            </a:r>
            <a:endParaRPr lang="el-GR" dirty="0"/>
          </a:p>
          <a:p>
            <a:r>
              <a:rPr lang="en-US" dirty="0" err="1"/>
              <a:t>Αύξηση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επαναλαμβα</a:t>
            </a:r>
            <a:r>
              <a:rPr lang="en-US" dirty="0" err="1"/>
              <a:t>νόμενων</a:t>
            </a:r>
            <a:r>
              <a:rPr lang="en-US" dirty="0"/>
              <a:t> α</a:t>
            </a:r>
            <a:r>
              <a:rPr lang="en-US" dirty="0" err="1"/>
              <a:t>γορών</a:t>
            </a:r>
            <a:endParaRPr lang="el-GR" dirty="0"/>
          </a:p>
          <a:p>
            <a:r>
              <a:rPr lang="en-US" dirty="0"/>
              <a:t>Κα</a:t>
            </a:r>
            <a:r>
              <a:rPr lang="en-US" dirty="0" err="1"/>
              <a:t>τάκτηση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εμ</a:t>
            </a:r>
            <a:r>
              <a:rPr lang="en-US" dirty="0"/>
              <a:t>πιστοσύνης του κοινού στη διαφημιζόμενη επιχείρηση/αυξάνει το βαθμό "εμπλοκής" του κοινού με το προβαλλόμενο </a:t>
            </a:r>
            <a:endParaRPr lang="el-GR" dirty="0"/>
          </a:p>
          <a:p>
            <a:r>
              <a:rPr lang="en-US" dirty="0"/>
              <a:t>Πα</a:t>
            </a:r>
            <a:r>
              <a:rPr lang="en-US" dirty="0" err="1"/>
              <a:t>ροχή</a:t>
            </a:r>
            <a:r>
              <a:rPr lang="en-US" dirty="0"/>
              <a:t> π</a:t>
            </a:r>
            <a:r>
              <a:rPr lang="en-US" dirty="0" err="1"/>
              <a:t>λούσι</a:t>
            </a:r>
            <a:r>
              <a:rPr lang="en-US" dirty="0"/>
              <a:t>ας online πληροφόρησης για το προβαλλόμενο </a:t>
            </a:r>
            <a:r>
              <a:rPr lang="en-US" dirty="0" smtClean="0"/>
              <a:t>προϊόν</a:t>
            </a:r>
          </a:p>
          <a:p>
            <a:r>
              <a:rPr lang="en-US" dirty="0" smtClean="0"/>
              <a:t>Πα</a:t>
            </a:r>
            <a:r>
              <a:rPr lang="en-US" dirty="0" err="1" smtClean="0"/>
              <a:t>ροχή</a:t>
            </a:r>
            <a:r>
              <a:rPr lang="en-US" dirty="0" smtClean="0"/>
              <a:t>/β</a:t>
            </a:r>
            <a:r>
              <a:rPr lang="en-US" dirty="0" err="1" smtClean="0"/>
              <a:t>ελτίωση</a:t>
            </a:r>
            <a:r>
              <a:rPr lang="en-US" dirty="0" smtClean="0"/>
              <a:t> </a:t>
            </a:r>
            <a:r>
              <a:rPr lang="en-US" dirty="0"/>
              <a:t>της </a:t>
            </a:r>
            <a:r>
              <a:rPr lang="en-US" dirty="0" err="1"/>
              <a:t>εξυ</a:t>
            </a:r>
            <a:r>
              <a:rPr lang="en-US" dirty="0"/>
              <a:t>πηρέτησης </a:t>
            </a:r>
            <a:r>
              <a:rPr lang="en-US" dirty="0" smtClean="0"/>
              <a:t>πελατών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9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l-GR" sz="3100" dirty="0">
                <a:solidFill>
                  <a:prstClr val="white"/>
                </a:solidFill>
              </a:rPr>
              <a:t>Τρόποι αξιοποίησης του Διαδικτύου και οι αντίστοιχες μέθοδοι μέτρησης</a:t>
            </a:r>
            <a:r>
              <a:rPr lang="en-US" sz="3100" dirty="0">
                <a:solidFill>
                  <a:prstClr val="white"/>
                </a:solidFill>
              </a:rPr>
              <a:t> </a:t>
            </a:r>
            <a:r>
              <a:rPr lang="el-GR" sz="3100" dirty="0">
                <a:solidFill>
                  <a:prstClr val="white"/>
                </a:solidFill>
              </a:rPr>
              <a:t>αποτελεσματικότητας </a:t>
            </a:r>
            <a:r>
              <a:rPr lang="en-US" sz="27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Μείωση</a:t>
            </a:r>
            <a:r>
              <a:rPr lang="en-US" dirty="0" smtClean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err="1"/>
              <a:t>κόστους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 </a:t>
            </a:r>
            <a:r>
              <a:rPr lang="en-US" dirty="0" smtClean="0"/>
              <a:t>marketing</a:t>
            </a:r>
            <a:endParaRPr lang="en-US" dirty="0"/>
          </a:p>
          <a:p>
            <a:r>
              <a:rPr lang="en-US" dirty="0" smtClean="0"/>
              <a:t>Η </a:t>
            </a:r>
            <a:r>
              <a:rPr lang="en-US" dirty="0" err="1"/>
              <a:t>δυν</a:t>
            </a:r>
            <a:r>
              <a:rPr lang="en-US" dirty="0"/>
              <a:t>ατότητα δοκιμής διαφορετικών διαφημιστικών ιδεών</a:t>
            </a:r>
            <a:endParaRPr lang="el-GR" dirty="0"/>
          </a:p>
          <a:p>
            <a:r>
              <a:rPr lang="en-US" dirty="0" err="1"/>
              <a:t>Προώθηση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επ</a:t>
            </a:r>
            <a:r>
              <a:rPr lang="en-US" dirty="0" err="1"/>
              <a:t>ιχείρησης</a:t>
            </a:r>
            <a:r>
              <a:rPr lang="en-US" dirty="0"/>
              <a:t> </a:t>
            </a:r>
            <a:r>
              <a:rPr lang="en-US" dirty="0" err="1"/>
              <a:t>μέσω</a:t>
            </a:r>
            <a:r>
              <a:rPr lang="en-US" dirty="0"/>
              <a:t> π</a:t>
            </a:r>
            <a:r>
              <a:rPr lang="en-US" dirty="0" err="1"/>
              <a:t>ροσφορών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 προϊόντα ή υπηρεσίες</a:t>
            </a:r>
            <a:endParaRPr lang="el-GR" dirty="0"/>
          </a:p>
          <a:p>
            <a:r>
              <a:rPr lang="en-US" dirty="0" err="1"/>
              <a:t>Δυν</a:t>
            </a:r>
            <a:r>
              <a:rPr lang="en-US" dirty="0"/>
              <a:t>ατότητα πρόσβασης σε κοινό-στόχο που με άλλα μέσα δεν θα ήταν </a:t>
            </a:r>
            <a:r>
              <a:rPr lang="en-US" dirty="0" smtClean="0"/>
              <a:t>προσβάσιμο</a:t>
            </a:r>
          </a:p>
          <a:p>
            <a:r>
              <a:rPr lang="en-US" dirty="0" err="1"/>
              <a:t>Εντο</a:t>
            </a:r>
            <a:r>
              <a:rPr lang="en-US" dirty="0"/>
              <a:t>πισμός των ενδιαφερόντων και των τάσεων των καταναλωτών</a:t>
            </a:r>
            <a:br>
              <a:rPr lang="en-US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l-GR" sz="3100" dirty="0">
                <a:solidFill>
                  <a:prstClr val="white"/>
                </a:solidFill>
              </a:rPr>
              <a:t>Τρόποι αξιοποίησης του Διαδικτύου και οι αντίστοιχες μέθοδοι μέτρησης</a:t>
            </a:r>
            <a:r>
              <a:rPr lang="en-US" sz="3100" dirty="0">
                <a:solidFill>
                  <a:prstClr val="white"/>
                </a:solidFill>
              </a:rPr>
              <a:t> </a:t>
            </a:r>
            <a:r>
              <a:rPr lang="el-GR" sz="3100" dirty="0">
                <a:solidFill>
                  <a:prstClr val="white"/>
                </a:solidFill>
              </a:rPr>
              <a:t>αποτελεσματικότητας </a:t>
            </a:r>
            <a:r>
              <a:rPr lang="en-US" sz="27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Δυν</a:t>
            </a:r>
            <a:r>
              <a:rPr lang="en-US" dirty="0"/>
              <a:t>ατότητα διατήρησης των σημαντικότερων πελατών</a:t>
            </a:r>
            <a:endParaRPr lang="el-GR" dirty="0"/>
          </a:p>
          <a:p>
            <a:r>
              <a:rPr lang="en-US" dirty="0" err="1"/>
              <a:t>Αύξηση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κίνησης</a:t>
            </a:r>
            <a:r>
              <a:rPr lang="en-US" dirty="0"/>
              <a:t> </a:t>
            </a:r>
            <a:r>
              <a:rPr lang="en-US" dirty="0" err="1"/>
              <a:t>στο</a:t>
            </a:r>
            <a:r>
              <a:rPr lang="en-US" dirty="0"/>
              <a:t> </a:t>
            </a:r>
            <a:r>
              <a:rPr lang="en-US" dirty="0" err="1"/>
              <a:t>δικτυ</a:t>
            </a:r>
            <a:r>
              <a:rPr lang="en-US" dirty="0"/>
              <a:t>ακό τόπο που προβάλλει τη διαφήμιση</a:t>
            </a:r>
            <a:endParaRPr lang="el-GR" dirty="0"/>
          </a:p>
          <a:p>
            <a:r>
              <a:rPr lang="en-US" dirty="0" err="1"/>
              <a:t>Αύξηση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α</a:t>
            </a:r>
            <a:r>
              <a:rPr lang="en-US" dirty="0" err="1"/>
              <a:t>γορ</a:t>
            </a:r>
            <a:r>
              <a:rPr lang="en-US" dirty="0"/>
              <a:t>αστικής κίνησης στα φυσικά καταστήματα της προβαλλόμενης επιχείρησης</a:t>
            </a:r>
            <a:endParaRPr lang="el-GR" dirty="0"/>
          </a:p>
          <a:p>
            <a:r>
              <a:rPr lang="en-US" dirty="0" err="1"/>
              <a:t>Βελτιστο</a:t>
            </a:r>
            <a:r>
              <a:rPr lang="en-US" dirty="0"/>
              <a:t>ποίηση της πρόσληψης εργατικού δυναμικού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6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Διαφήμισης  στο Διαδίκτυο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Διαφημιστικές Αφίσες (</a:t>
            </a:r>
            <a:r>
              <a:rPr lang="en-US" dirty="0"/>
              <a:t>Banners)</a:t>
            </a:r>
          </a:p>
          <a:p>
            <a:r>
              <a:rPr lang="el-GR" dirty="0"/>
              <a:t>Εμβόλιμη Οθόνη (</a:t>
            </a:r>
            <a:r>
              <a:rPr lang="en-US" dirty="0"/>
              <a:t>splash screen)</a:t>
            </a:r>
          </a:p>
          <a:p>
            <a:r>
              <a:rPr lang="el-GR" dirty="0"/>
              <a:t>Ενοικίαση Χώρου (</a:t>
            </a:r>
            <a:r>
              <a:rPr lang="en-US" dirty="0"/>
              <a:t>spot leasing)</a:t>
            </a:r>
          </a:p>
          <a:p>
            <a:r>
              <a:rPr lang="el-GR" dirty="0"/>
              <a:t>Διαφημιστικές Αφίσες (</a:t>
            </a:r>
            <a:r>
              <a:rPr lang="en-US" dirty="0"/>
              <a:t>Banners)</a:t>
            </a:r>
          </a:p>
          <a:p>
            <a:r>
              <a:rPr lang="el-GR" dirty="0"/>
              <a:t>Εμβόλιμη Οθόνη (</a:t>
            </a:r>
            <a:r>
              <a:rPr lang="en-US" dirty="0"/>
              <a:t>splash screen)</a:t>
            </a:r>
          </a:p>
          <a:p>
            <a:r>
              <a:rPr lang="el-GR" dirty="0"/>
              <a:t>Ενοικίαση Χώρου (</a:t>
            </a:r>
            <a:r>
              <a:rPr lang="en-US" dirty="0"/>
              <a:t>spot leasing)</a:t>
            </a:r>
          </a:p>
          <a:p>
            <a:r>
              <a:rPr lang="el-GR" dirty="0"/>
              <a:t>Καθολικοί </a:t>
            </a:r>
            <a:r>
              <a:rPr lang="el-GR" dirty="0" err="1"/>
              <a:t>Εντοπιστές</a:t>
            </a:r>
            <a:r>
              <a:rPr lang="el-GR" dirty="0"/>
              <a:t> Πόρων (</a:t>
            </a:r>
            <a:r>
              <a:rPr lang="en-US" dirty="0"/>
              <a:t>URL-Universal Resource Locators)</a:t>
            </a:r>
          </a:p>
          <a:p>
            <a:r>
              <a:rPr lang="en-US" dirty="0"/>
              <a:t>E-mail</a:t>
            </a:r>
          </a:p>
          <a:p>
            <a:r>
              <a:rPr lang="el-GR" dirty="0"/>
              <a:t>Αίθουσες Συζητήσεων (</a:t>
            </a:r>
            <a:r>
              <a:rPr lang="en-US" dirty="0"/>
              <a:t>chat rooms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9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Μορφές Διαφήμισης </a:t>
            </a:r>
            <a:r>
              <a:rPr lang="el-GR" dirty="0" smtClean="0"/>
              <a:t>στο διαδίκτυο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Διαφήμιση στις Ηλεκτρονικές Μηχανές Αναζήτησης  (</a:t>
            </a:r>
            <a:r>
              <a:rPr lang="el-GR" dirty="0" err="1"/>
              <a:t>Search</a:t>
            </a:r>
            <a:r>
              <a:rPr lang="el-GR" dirty="0"/>
              <a:t> </a:t>
            </a:r>
            <a:r>
              <a:rPr lang="el-GR" dirty="0" err="1"/>
              <a:t>Engines</a:t>
            </a:r>
            <a:r>
              <a:rPr lang="el-GR" dirty="0" smtClean="0"/>
              <a:t>)</a:t>
            </a:r>
          </a:p>
          <a:p>
            <a:r>
              <a:rPr lang="el-GR" dirty="0"/>
              <a:t>Διαδικτυακές Πύλες (</a:t>
            </a:r>
            <a:r>
              <a:rPr lang="en-US" dirty="0"/>
              <a:t>portal)</a:t>
            </a:r>
          </a:p>
          <a:p>
            <a:r>
              <a:rPr lang="en-US" dirty="0" err="1"/>
              <a:t>Ezines</a:t>
            </a:r>
            <a:r>
              <a:rPr lang="en-US" dirty="0"/>
              <a:t> (Electronic magazines)</a:t>
            </a:r>
          </a:p>
          <a:p>
            <a:r>
              <a:rPr lang="en-US" dirty="0"/>
              <a:t>User-Generated Content (UGC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7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</TotalTime>
  <Words>1096</Words>
  <Application>Microsoft Office PowerPoint</Application>
  <PresentationFormat>Προβολή στην οθόνη (4:3)</PresentationFormat>
  <Paragraphs>120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Διαδικτυακές συναλλαγές στον Τουρισμό (e-tourism) (Θ)</vt:lpstr>
      <vt:lpstr>Λόγοι διαφήμισης στο web 1/2</vt:lpstr>
      <vt:lpstr>Λόγοι διαφήμισης στο web 2/2</vt:lpstr>
      <vt:lpstr>Τρόποι αξιοποίησης του Διαδικτύου και οι αντίστοιχες μέθοδοι μέτρησης αποτελεσματικότητας 1/4</vt:lpstr>
      <vt:lpstr>Τρόποι αξιοποίησης του Διαδικτύου και οι αντίστοιχες μέθοδοι μέτρησης αποτελεσματικότητας 2/4</vt:lpstr>
      <vt:lpstr>Τρόποι αξιοποίησης του Διαδικτύου και οι αντίστοιχες μέθοδοι μέτρησης αποτελεσματικότητας 3/4</vt:lpstr>
      <vt:lpstr>Τρόποι αξιοποίησης του Διαδικτύου και οι αντίστοιχες μέθοδοι μέτρησης αποτελεσματικότητας 4/4</vt:lpstr>
      <vt:lpstr>Μέθοδοι Διαφήμισης  στο Διαδίκτυο</vt:lpstr>
      <vt:lpstr>Άλλες Μορφές Διαφήμισης στο διαδίκτυο</vt:lpstr>
      <vt:lpstr>Ποσοστό ξενοδοχειακών μονάδων  ανάλογα με το διαφημιστικό μέσο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Διαδικτυακές συναλλαγές στον Τουρισμό (e-tourism) (Θ)</dc:title>
  <dc:creator>opencourses@teiath.gr</dc:creator>
  <cp:lastModifiedBy>fkaram2</cp:lastModifiedBy>
  <cp:revision>3</cp:revision>
  <dcterms:created xsi:type="dcterms:W3CDTF">2015-12-05T11:55:08Z</dcterms:created>
  <dcterms:modified xsi:type="dcterms:W3CDTF">2015-12-05T12:16:36Z</dcterms:modified>
</cp:coreProperties>
</file>